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6" r:id="rId2"/>
    <p:sldId id="30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7" r:id="rId5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2" d="100"/>
          <a:sy n="72"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787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Markmið: Setja nútímalegan ramma fyrir kennsluna. Notað er heitið „sykursýki af tegund 1“ fremur en eldra hugtakið „insúlínháð sykursýki".
Uppfært með hliðsjón af ISPAD 2024/2022, ADA Standards of Care 2026, EMA/FDA stöðu teplizumabs og birtum íslenskum gögnum 2008–2022.</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Yfirlit fyrirlestrar fyrir 5. árs læknanema. Efnislínan af forsíðu hefur verið færð á þessa sérstöku yfirlitsglæru. Markmiðsglæran fylgir á eftir. Skipulagsbreyting 27. september 2026; klínískt efni annarra glærna er óbreytt frá v24.</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Notið fyrirlestrinn sem klínískt yfirlit. Markmiðið er að nemendur geti þekkt bráðatilvik og skilið daglega meðferð, ekki að þeir læri tæknilega uppsetningu einstakra dælumerkja utanbókar.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Kennslupunktur: T1D á að vera virk mismunagreining við nýja ofmigu, mikinn þorsta, næturþvaglát, þyngdartap, þreytu, kviðverki eða uppköst.
Heimild: ISPAD Clinical Practice Consensus Guidelines; íslensk rannsókn sýnir að DKA var til staðar í 23,4% nýgreininga 2018–2022.</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Gögn: Batnandi meðferðarárangur barna og unglinga með sykursýki af gerð 1 á Íslandi árin 2008–2022, Læknablaðið 2025.</a:t>
            </a:r>
            <a:br/>
            <a:br/>
            <a:r>
              <a:rPr lang="en-US" dirty="0"/>
              <a:t>Mikilvægt: Ekki setja inn óstaðfestar núverandi tölur. Uppfærið fjölda í eftirliti, nýgreiningar og hlutfall á sjálfvirkri insúlíngjöf (artificial pancreas) / dælu úr staðfestum gæðagögnum Barnaspítala fyrir hverja kennslu.</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Söguleg leiðrétting: Leonard Thompson var fyrst meðhöndlaður í janúar 1922, ekki 1921. Uppgötvun insúlíns var teymisvinna Bantings, Bests, Collips og Macleods.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Biðjið nemendur að nefna fyrstu aðgerðir áður en næsta glæra er sýnd.
Athugið: „21% þurrkur" úr eldri glærum er ekki notaður hér þar sem svo nákvæmt mat er óáreiðanlegt og þarf staðfest tilfellisgögn.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Fyrstu 10 mínútur: endurlífgunarmat, taugamat, þyngd ef mögulegt, IV/IO aðgangur, blóðsýni, ísótón vökvi. Insúlín hefst að jafnaði 1 klst. eftir upphaf vökva.</a:t>
            </a:r>
          </a:p>
          <a:p>
            <a:r>
              <a:t>BHB = beta-hydroxybutyrate (β-hýdroxýbútýrat), einn ketónlíkamanna. Mæling BHB í blóði er notuð við mat á ketósu og eftirlit með meðferð DKA. Heimild: Mayo Clinic Laboratories, Beta-Hydroxybutyrate, Serum, https://www.mayocliniclabs.com/test-catalog/overview/9251 (skoðað 27. september 2026).</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Sérstaklega mikilvægt hjá smábörnum: bleiur verða þyngri, barn verður órólegt eða sljótt og einkenni geta þróast hratt. Hjá unglingum geta þyngdartap, sveppasýkingar og lækkandi námsárangur verið vísbendingar.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Útskýrið að blóðsýring og insúlínskortur færa K⁺ út úr frumum. Þegar insúlín og vökvi eru gefin færist K⁺ inn í frumur og kalíum í sermi getur fallið hratt. Þess vegna er reglulegt kalíumeftirlit og viðeigandi K⁺-viðbót lífsnauðsynleg.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HbA1c getur verið villandi við blóðleysi, hemóglóbínbrigði, nýlega blæðingu eða mjög hraða sjúkdómsþróun. Í barninu með einkenni: mælið glúkósa og ketóna strax.
Heimild: ADA Standards of Care in Diabetes—2026, Diagnosis and Classification.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Eyjamótefni: GADA, IA-2A, ZnT8A og IAA (helst áður en insúlín hefst ef hægt er án tafar). C-peptíð nýtist valið eftir stöðgun; það má vera mælanlegt snemma í T1D. Erfðapróf á við þegar klínísk mynd styður eingena sykursýki.</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Við DKA þarf að endurtaka glúkósa, sölt, blóðgas/BHB og taugamat reglulega samkvæmt staðbundnu verklagi. Leitið sérstaklega að HHS hjá unglingi með offitu, mjög háan glúkósa og osmólalitet.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BHB í blóði er betri mælikvarði á bata en þvagketónar, sem geta haldist jákvæðir vegna asetóasetats eftir að DKA er að leysast.
Alvarleikaflokkun: notið verra gildi pH eða bíkarbónats.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Vökvabólus: 10–20 mL/kg 0,9% NaCl yfir 20–30 mínútur; endurtaka eftir klínísku mati ef lost. Insúlín 0,05–0,1 E/kg/klst. að jafnaði að minnsta kosti 1 klst. eftir upphaf vökvunar.
Þessi glæra er yfirlit, ekki lyfjafyrirmæli: fylgja skal núgildandi verklagi Barnaspítala/Landspítala.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Glúkósa er venjulega bætt í vökva í æð þegar plasma-glúkósi nálgast 14–17 mmól/L eða fyrr ef fall er of hratt, til að halda insúlíni áfram þar til ketósa/blóðsýring er leyst.
Kalíumgjöf fer eftir kalíumgildi í sermi, nýrnastarfsemi og þvagútskilnaði; nákvæm samsetning samkvæmt staðbundnu plani.</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ISPAD mælir með 3% NaCl 2,5–5 mL/kg eða mannitol 0,5–1 g/kg á 10–15 mínútum við klínískan grun. Meðhöndlið áður en CT er gerð. Ítrekuð gjöf/val á lyfi samkvæmt svörun og staðbundnu verklagi.</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Bíkarbónat kemur aðeins til greina við lífshættulega blóðkalíumhækkun eða mjög alvarlega blóðsýringu (t.d. pH &lt;6,9) með skerta hjartasamdráttargetu, eftir sérfræðimati.
Vökvameðferð: PECARN-rannsóknin studdi að bæði 0,45% og 0,9% saltlausn og hraðari/hægari áætlanir innan rannsóknarmarka höfðu ekki marktækan mun á taugafræðilegri útkomu; fylgja skal engu að síður barnasértæku verklagi.</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Við yfirfærslu þarf insúlín undir húð að vera gefið áður en insúlíngjöf í æð er hætt. Nákvæm skörun fer eftir hraðvirku/langvirku insúlíni og staðbundinni áætlun. Endurmeta þarf K⁺, matargetu og orsök DKA.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Notið þessa glæru til að ræða kerfisþætti án ásakana: skýr einkennaspurning, auðvelt aðgengi að háræðaglúkósa/BHB og leiðbeiningar um hvenær vísa skal strax á barnadeild.</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Kaflaskil. Færið umræðuna frá bráðameðferð yfir í daglega meðferð og tæknina sem nemendur munu sjá á göngudeild og bráðamóttöku.</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Á Íslandi eru börn með T1D í eftirfylgd þverfaglegs teymis. Aðlaga þarf kennslu að aldri, þroska, tungumáli, heilsulæsi og aðstæðum fjölskyldu. Markmiðið er örugg færni — ekki upplýsingamagn á einum degi.</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Grunn- og máltíðarskammtar má gefa með fjölsprautumeðferð eða dælu. Heildarskammtur og hlutfall grunn- og máltíðarskammta eru einstaklingsbundin; ekki kenna eina fasta prósentu sem algilt viðmið. Minnið á hlédrægni sjúkdómsins („honeymoon“) og miklar breytingar við kynþroska.</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ISPAD 2024: bjóða skal ungmennum bestu tiltæku, aðgengilegu og ásættanlegu insúlíntækni; val byggist á þörfum og óskum. Dælumeðferð er viðeigandi á öllum aldri en krefst hraðrar greiningar á bilunar í innrennslissetti.</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CGM ætti að vera í boði frá greiningu þegar mögulegt er. Nemendur þurfa að þekkja töf nema, falskt lágt gildi við þrýsting á nema og bilaðan nema og að einkenni sjúklings ganga framar tækinu.</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Kerfi fyrir sjálfvirka insúlíngjöf (artificial pancreas) eru ólík: sum stýra grunninnrennsli, önnur gefa einnig sjálfvirkar leiðréttingar. Flest eru hálfsjálfvirk og gera ráð fyrir máltíðartilkynningu. Ekki kalla öll kerfi „gervigreind"; þau nota stjórnunaralgrím sem geta verið reglubundin eða aðlögunarhæf.</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ISPAD 2024 mælir með að ungmennum sé boðin fullkomnasta tækni sem er tiltæk, aðgengileg og ásættanleg. ADA 2026 skilgreinir sjálfvirka insúlíngjöf (artificial pancreas) sem ákjósanlega aðferð við insúlíngjöf fyrir T1D. Byrja má CGM og sjálfvirka insúlíngjöf við eða fljótlega eftir greiningu ef fjölskyldan er tilbúin og kerfið er aðgengilegt.</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ISPAD 2024: HbA1c ≤48 mmól/mól þegar það er örugglega náanlegt með nútímatækni og án óhóflegs álags; annars ≤53. CGM: TIR &gt;70%, TBR &lt;3,9 &lt;4%, TBR &lt;3,0 &lt;1%, TAR &gt;10 &lt;25%, TAR &gt;13,9 &lt;5%.
ADA 2026: &lt;53 mmól/mól fyrir flest börn, einstaklingsmiðað. Íslenskt markmið var fært í 48 árið 2024.</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CareLink Assessment and Progress: raunverulegt, eldra MiniMed 670G-dæmi úr glæru 24 í upphaflega fyrirlestrinum. Auðkenni og haus skýrslunnar hafa verið fjarlægð úr myndinni áður en hún var sett í skjalið. Þetta er kennsludæmi, ekki sýnishorn af nýjasta CareLink-viðmóti. Skýrslan sýnir 14 daga, 78% notkun nema og 88% Auto Mode. Tími á markbili er 86% og 3% undir 3,9 mmól/L. Tölurnar lýsa þessu tiltekna dæmi, ekki almennum meðferðarmarkmiðum.</a:t>
            </a:r>
          </a:p>
          <a:p>
            <a:endParaRPr/>
          </a:p>
          <a:p>
            <a:r>
              <a:t>Forgangsröð: 1) tryggja næg gögn, 2) finna og minnka blóðsykursfall, 3) skoða endurtekin tímamynstur, 4) velja fáar breytingar og ákveða endurmat. Gætið að skóla, æfingum, tíðahring, setskiptum og ótilkynntum máltíðum.</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Kolvetnahlutfall og leiðréttingarstuðull eru einstaklingsbundin og geta verið mismunandi eftir tíma dags. „500-reglan“ og „100-reglan“ eru aðeins upphafsmat, ekki lyfjafyrirmæli. Forðast þarf stimplun matar sem bannaðs og fylgjast með insúlínundanláti vegna þyngdarstjórnunar.</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Hreyfing getur lækkað eða hækkað glúkósa eftir tegund og streituhormónum. Fyrirhuguð þolhreyfing krefst oft minni virks insúlíns og/eða kolvetna; loftfirrð eða mjög ákefðarík hreyfing getur hækkað glúkósa tímabundið. BHB 0,6–1,4: varkárni, leiðrétting og endurmat; ≥1,5: forðast æfingu.</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BHB ≥0,6 mmól/L kallar á aðgerð samkvæmt veikindaplani. Ef dælubilun er möguleg skal ekki treysta leiðréttingum í bilað set; gefa hraðvirkt insúlín með penna/sprautu og skipta um dælusett/geymi/insúlín. Bráðatilvísun við uppköst, vaxandi BHB, Kussmaul, sljóleika eða vanhæfni til að halda vökva niðri.</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Ræðið sameiginlega ábyrgð: foreldrar halda virku eftirliti jafnvel þegar unglingur tekur meiri daglega ábyrgð. Aðskiljið færni frá vilja; þroski framkvæmdastjórnar og svefnskortur geta skýrt gleymda máltíðarskammta án þess að nota skömm eða stimpla barnið sem meðferðaróhlýðið.</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Kaflaskil. Leggið áherslu á að blóðsykursfall og DKA eru bráð vandamál en langvinn áhætta og sálfélagslegt álag byrja snemma.</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Stig 3 er skilgreint eftir þörf á utanaðkomandi aðstoð, ekki ákveðnu glúkósagildi. Skjalfesta þarf alvarlegt blóðsykursfall og endurmeta orsakir, markmið, viðvaranir, insúlínskammta og aðgengi að glúkagoni.</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Við endurtekin lág gildi getur ósjálfráða viðvörunarsvarið dofnað og viðvörunarskyn skerðst. Þá þarf að slaka tímabundið á markmiðum, virkja öryggisvirkni CGM og sjálfvirkrar insúlíngjafar (artificial pancreas) og forðast öll lág gildi í nokkrar vikur eftir einstaklingsáætlun.</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ISPAD mælir með um 0,3 g/kg af skjótu glúkósa, mest um 15 g, og endurmælingu eftir 15 mínútur. Börn á sjálfvirkri insúlíngjöf (artificial pancreas) geta þurft minni skammt vegna þess að kerfið hefur þegar minnkað insúlín. Hrein glúkósi virkar fyrirsjáanlegast; safi er valkostur.</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Glúkagon í vöðva/undir húð: 0,5 mg ef &lt;25 kg og 1 mg ef ≥25 kg. Glúkagon-nefúði 3 mg er samþykkt frá 4 ára aldri í mörgum löndum; staðfesta þarf aðgengi og lyfjaform á Íslandi. Eftir bata: kolvetni þegar örugg kynging er komin, endurmæla og meta orsök.</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Langvinnir fylgikvillar eru sjaldan klínískt augljósir í fyrstu bernsku, en undirliggjandi æðabreytingar og áhættuferlar byrja snemma. Stjórnið einnig blóðþrýstingi, blóðfitum, reykingum og rafrettunotkun og þyngd.</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ISPAD: nýrnakvilli, sjónukvilli og taugakvilli — hefja skimun við kynþroska eða um 11 ára aldur (hvort sem fyrr verður) eftir 2–5 ára T1D. Albúmín/kreatínín-hlutfall í þvagi yfirleitt árlega; augnbotnatíðni eftir áhættu og fyrri niðurstöðu. Blóðfitur frá um 11 ára, fyrr við fjölskylduáhættu.</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Íslensk rannsókn: 224 börn í eftirliti 2018–2023; 11,2% með vanstarfsemi skjaldkirtils og 2,2% með selíak. Tölurnar eru lýsandi fyrir rannsóknarþýðið, ekki algildar lífstíðaráhættur.
ISPAD: skjaldkirtilspróf við greiningu þegar efnaskiptaástand er stöðugt, síðan TSH á 2 ára fresti ef einkennalaust; árlega við mótefni/áhættu. Selíak við greiningu og endurtekið um 2 og 5 ár, eða hvenær sem einkenni koma.</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Skima reglulega eftir aldri og þroska. ADA 2026 bendir á að skimun fyrir sykursýkisálagi geti hafist um 7–8 ára aldur. Við grun um átröskun eða viljandi insúlínundanlát þarf sérhæft teymi og öryggismat.</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Göngudeildarheimsóknir að jafnaði á 3 mánaða fresti en einstaklingsbundið. Sækja þarf gögn fyrir komu ef mögulegt, sameina tölur og frásögn og enda á skýrri, framkvæmanlegri áætlun.</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Kaflaskil. Útskýrið að áhættuástand verður að greindri sykursýki á snemmstigi þegar tvö eða fleiri eyjamótefni eru staðfest.</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ISPAD 2024: Stig 1 = ≥2 eyjamótefni og eðlileg glúkósastjórnun; stig 2 = ≥2 eyjamótefni og frávik í glúkósastjórnun; stig 3 getur verið einkennalaust rannsóknarstofugreint ástand (3a) eða með einkennum (3b); stig 4 = staðfest langvinn T1D. Stigun má ekki verða of stíf þar sem framvinda getur verið hröð.</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ISPAD 2024: Um 90% barna og ungmenna með ≥2 staðfest eyjamótefni fara yfir í stig 3 innan 15 ára, samanborið við um 15% þeirra sem hafa aðeins eitt mótefni. Fyrsta stigs ættingjar hafa allt að 15-falda áhættu miðað við almenning, en meirihluti nýgreindra hefur enga fjölskyldusögu. Skimun þarf alltaf að tengjast staðfestingar-, eftirlits- og stuðningsferli.</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EMA/ESB: Teizeild (teplizumab) fyrir stig 2 T1D frá 8 ára aldri til að seinka stigi 3; gjöf í æð í 14 daga. Í lykilrannsókn var miðgildi tíma til stigs 3 um 50 mánuðir á móti 25 mánuðum með lyfleysu.
FDA 12. júní 2026: hraðsamþykki fyrir 8–17 ára innan 8 vikna frá greiningu stigs 3, með að minnsta kosti einu eyjamótefni og örvuðu C-peptíði ≥0,2 pmól/mL; tveir 12 daga kúrar. Bandaríska ábendingin fyrir stig 2 var jafnframt víkkuð í apríl 2026 niður í 1 árs aldur. Bandarískar ábendingar gilda ekki sjálfkrafa á Íslandi eða í Evrópu. Skima þarf meðal annars fyrir virkri EBV-/CMV-sýkingu og fylgjast með veiruendurvirkjun, blóðhag og lifrarprófum samkvæmt gildandi lyfjaupplýsingum.</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NEJM 2025: opin fasa 1/2-rannsókn á 12 fullorðnum sem fengu fullan skammt og höfðu sögu um alvarleg blóðsykursföll og skert viðvörunarskyn. Allir höfðu mælanlegt C-peptíð eftir meðferð; 10/12 voru óháðir insúlíni á degi 365 og enginn fékk alvarlegt blóðsykursfall á matskeiðinu. Allir þurftu ónæmisbælingu. Í öryggisþýðinu (n=14) var daufkyrningafæð algengasta alvarlega aukaverkunin. Tvö dauðsföll urðu; annað var dulmennisheilahimnubólga tengd ónæmisbælingu og hitt framvinda fyrirliggjandi taugahrörnunar. Engin alvarleg aukaverkun var talin tengjast zimislecel sjálfu. Þetta er sönnun á líffræðilegri virkni, ekki samþykkt meðferð fyrir börn.</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Þessi glæra er ætlað að verja gegn ofloforðum. Tækni og ónæmismeðferð hafa breytt meðferðinni, en insúlín er áfram nauðsynlegt við stig 3 T1D og engin lækning sem hentar almennt er fyrir hendi í ágúst 2026.</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Notið þessa glæru sem lokaspurningu: látið nemendur velja þau þrjú atriði sem skipta mestu á vakt. Endurtakið að staðbundið DKA-, verklag við blóðsykursfall og veikindadaga gengur framar kennsluyfirliti.</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Lokaglæra. Uppfærið tengiliðaupplýsingar eða kennsludagsetningu ef óskað er. Logo Barnaspítala Hringsins er tekið úr upprunalega glærusafninu með leyfi notanda.</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jpe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13.sv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jpeg"/><Relationship Id="rId7" Type="http://schemas.openxmlformats.org/officeDocument/2006/relationships/image" Target="../media/image18.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jpeg"/><Relationship Id="rId7"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 Id="rId9" Type="http://schemas.openxmlformats.org/officeDocument/2006/relationships/image" Target="../media/image26.svg"/></Relationships>
</file>

<file path=ppt/slides/_rels/slide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jpeg"/><Relationship Id="rId7" Type="http://schemas.openxmlformats.org/officeDocument/2006/relationships/image" Target="../media/image30.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8.sv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svg"/></Relationships>
</file>

<file path=ppt/slides/_rels/slide10.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jpeg"/><Relationship Id="rId7" Type="http://schemas.openxmlformats.org/officeDocument/2006/relationships/image" Target="../media/image37.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s/_rels/slide11.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1.jpeg"/><Relationship Id="rId7" Type="http://schemas.openxmlformats.org/officeDocument/2006/relationships/image" Target="../media/image42.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2.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1.jpeg"/><Relationship Id="rId7" Type="http://schemas.openxmlformats.org/officeDocument/2006/relationships/image" Target="../media/image46.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5.svg"/><Relationship Id="rId5" Type="http://schemas.openxmlformats.org/officeDocument/2006/relationships/image" Target="../media/image26.svg"/><Relationship Id="rId4" Type="http://schemas.openxmlformats.org/officeDocument/2006/relationships/image" Target="../media/image44.sv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7.sv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8.svg"/><Relationship Id="rId5" Type="http://schemas.openxmlformats.org/officeDocument/2006/relationships/image" Target="../media/image15.svg"/><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1.jpeg"/><Relationship Id="rId7" Type="http://schemas.openxmlformats.org/officeDocument/2006/relationships/image" Target="../media/image8.sv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49.svg"/><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1.jpeg"/><Relationship Id="rId7" Type="http://schemas.openxmlformats.org/officeDocument/2006/relationships/image" Target="../media/image53.sv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2.svg"/><Relationship Id="rId5" Type="http://schemas.openxmlformats.org/officeDocument/2006/relationships/image" Target="../media/image8.svg"/><Relationship Id="rId4" Type="http://schemas.openxmlformats.org/officeDocument/2006/relationships/image" Target="../media/image51.sv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7.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25.svg"/></Relationships>
</file>

<file path=ppt/slides/_rels/slide18.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jpeg"/><Relationship Id="rId7" Type="http://schemas.openxmlformats.org/officeDocument/2006/relationships/image" Target="../media/image60.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8.svg"/><Relationship Id="rId9" Type="http://schemas.openxmlformats.org/officeDocument/2006/relationships/image" Target="../media/image62.sv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6.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sv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1.jpeg"/><Relationship Id="rId7" Type="http://schemas.openxmlformats.org/officeDocument/2006/relationships/image" Target="../media/image71.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0.svg"/><Relationship Id="rId11" Type="http://schemas.openxmlformats.org/officeDocument/2006/relationships/image" Target="../media/image75.svg"/><Relationship Id="rId5" Type="http://schemas.openxmlformats.org/officeDocument/2006/relationships/image" Target="../media/image69.svg"/><Relationship Id="rId10" Type="http://schemas.openxmlformats.org/officeDocument/2006/relationships/image" Target="../media/image74.svg"/><Relationship Id="rId4" Type="http://schemas.openxmlformats.org/officeDocument/2006/relationships/image" Target="../media/image68.svg"/><Relationship Id="rId9" Type="http://schemas.openxmlformats.org/officeDocument/2006/relationships/image" Target="../media/image73.sv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8.svg"/><Relationship Id="rId5" Type="http://schemas.openxmlformats.org/officeDocument/2006/relationships/image" Target="../media/image77.svg"/><Relationship Id="rId4" Type="http://schemas.openxmlformats.org/officeDocument/2006/relationships/image" Target="../media/image76.sv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80.svg"/><Relationship Id="rId4" Type="http://schemas.openxmlformats.org/officeDocument/2006/relationships/image" Target="../media/image79.svg"/></Relationships>
</file>

<file path=ppt/slides/_rels/slide25.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image" Target="../media/image1.jpeg"/><Relationship Id="rId7" Type="http://schemas.openxmlformats.org/officeDocument/2006/relationships/image" Target="../media/image84.sv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83.svg"/><Relationship Id="rId5" Type="http://schemas.openxmlformats.org/officeDocument/2006/relationships/image" Target="../media/image82.svg"/><Relationship Id="rId4" Type="http://schemas.openxmlformats.org/officeDocument/2006/relationships/image" Target="../media/image81.svg"/><Relationship Id="rId9" Type="http://schemas.openxmlformats.org/officeDocument/2006/relationships/image" Target="../media/image86.svg"/></Relationships>
</file>

<file path=ppt/slides/_rels/slide26.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image" Target="../media/image1.jpeg"/><Relationship Id="rId7" Type="http://schemas.openxmlformats.org/officeDocument/2006/relationships/image" Target="../media/image88.svg"/><Relationship Id="rId12" Type="http://schemas.openxmlformats.org/officeDocument/2006/relationships/image" Target="../media/image47.sv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80.svg"/><Relationship Id="rId11" Type="http://schemas.openxmlformats.org/officeDocument/2006/relationships/image" Target="../media/image3.svg"/><Relationship Id="rId5" Type="http://schemas.openxmlformats.org/officeDocument/2006/relationships/image" Target="../media/image87.svg"/><Relationship Id="rId10" Type="http://schemas.openxmlformats.org/officeDocument/2006/relationships/image" Target="../media/image91.svg"/><Relationship Id="rId4" Type="http://schemas.openxmlformats.org/officeDocument/2006/relationships/image" Target="../media/image9.svg"/><Relationship Id="rId9" Type="http://schemas.openxmlformats.org/officeDocument/2006/relationships/image" Target="../media/image90.svg"/></Relationships>
</file>

<file path=ppt/slides/_rels/slide27.xml.rels><?xml version="1.0" encoding="UTF-8" standalone="yes"?>
<Relationships xmlns="http://schemas.openxmlformats.org/package/2006/relationships"><Relationship Id="rId8" Type="http://schemas.openxmlformats.org/officeDocument/2006/relationships/image" Target="../media/image96.svg"/><Relationship Id="rId3" Type="http://schemas.openxmlformats.org/officeDocument/2006/relationships/image" Target="../media/image1.jpeg"/><Relationship Id="rId7" Type="http://schemas.openxmlformats.org/officeDocument/2006/relationships/image" Target="../media/image95.sv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94.svg"/><Relationship Id="rId5" Type="http://schemas.openxmlformats.org/officeDocument/2006/relationships/image" Target="../media/image93.svg"/><Relationship Id="rId10" Type="http://schemas.openxmlformats.org/officeDocument/2006/relationships/image" Target="../media/image98.svg"/><Relationship Id="rId4" Type="http://schemas.openxmlformats.org/officeDocument/2006/relationships/image" Target="../media/image92.svg"/><Relationship Id="rId9" Type="http://schemas.openxmlformats.org/officeDocument/2006/relationships/image" Target="../media/image97.svg"/></Relationships>
</file>

<file path=ppt/slides/_rels/slide28.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jpeg"/><Relationship Id="rId7" Type="http://schemas.openxmlformats.org/officeDocument/2006/relationships/image" Target="../media/image101.sv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3.svg"/><Relationship Id="rId5" Type="http://schemas.openxmlformats.org/officeDocument/2006/relationships/image" Target="../media/image100.svg"/><Relationship Id="rId4" Type="http://schemas.openxmlformats.org/officeDocument/2006/relationships/image" Target="../media/image99.svg"/><Relationship Id="rId9" Type="http://schemas.openxmlformats.org/officeDocument/2006/relationships/image" Target="../media/image78.sv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02.png"/></Relationships>
</file>

<file path=ppt/slides/_rels/slide30.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1.jpeg"/><Relationship Id="rId7" Type="http://schemas.openxmlformats.org/officeDocument/2006/relationships/image" Target="../media/image106.sv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05.svg"/><Relationship Id="rId5" Type="http://schemas.openxmlformats.org/officeDocument/2006/relationships/image" Target="../media/image104.svg"/><Relationship Id="rId4" Type="http://schemas.openxmlformats.org/officeDocument/2006/relationships/image" Target="../media/image103.svg"/><Relationship Id="rId9" Type="http://schemas.openxmlformats.org/officeDocument/2006/relationships/image" Target="../media/image107.svg"/></Relationships>
</file>

<file path=ppt/slides/_rels/slide31.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1.jpeg"/><Relationship Id="rId7" Type="http://schemas.openxmlformats.org/officeDocument/2006/relationships/image" Target="../media/image111.sv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10.svg"/><Relationship Id="rId5" Type="http://schemas.openxmlformats.org/officeDocument/2006/relationships/image" Target="../media/image109.svg"/><Relationship Id="rId4" Type="http://schemas.openxmlformats.org/officeDocument/2006/relationships/image" Target="../media/image108.svg"/></Relationships>
</file>

<file path=ppt/slides/_rels/slide32.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1.jpeg"/><Relationship Id="rId7" Type="http://schemas.openxmlformats.org/officeDocument/2006/relationships/image" Target="../media/image17.sv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114.svg"/><Relationship Id="rId4" Type="http://schemas.openxmlformats.org/officeDocument/2006/relationships/image" Target="../media/image112.svg"/><Relationship Id="rId9" Type="http://schemas.openxmlformats.org/officeDocument/2006/relationships/image" Target="../media/image113.svg"/></Relationships>
</file>

<file path=ppt/slides/_rels/slide33.xml.rels><?xml version="1.0" encoding="UTF-8" standalone="yes"?>
<Relationships xmlns="http://schemas.openxmlformats.org/package/2006/relationships"><Relationship Id="rId8" Type="http://schemas.openxmlformats.org/officeDocument/2006/relationships/image" Target="../media/image119.svg"/><Relationship Id="rId3" Type="http://schemas.openxmlformats.org/officeDocument/2006/relationships/image" Target="../media/image1.jpeg"/><Relationship Id="rId7" Type="http://schemas.openxmlformats.org/officeDocument/2006/relationships/image" Target="../media/image118.sv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17.svg"/><Relationship Id="rId5" Type="http://schemas.openxmlformats.org/officeDocument/2006/relationships/image" Target="../media/image116.svg"/><Relationship Id="rId10" Type="http://schemas.openxmlformats.org/officeDocument/2006/relationships/image" Target="../media/image73.svg"/><Relationship Id="rId4" Type="http://schemas.openxmlformats.org/officeDocument/2006/relationships/image" Target="../media/image115.svg"/><Relationship Id="rId9" Type="http://schemas.openxmlformats.org/officeDocument/2006/relationships/image" Target="../media/image120.svg"/></Relationships>
</file>

<file path=ppt/slides/_rels/slide34.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4.sv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23.svg"/><Relationship Id="rId5" Type="http://schemas.openxmlformats.org/officeDocument/2006/relationships/image" Target="../media/image100.svg"/><Relationship Id="rId4" Type="http://schemas.openxmlformats.org/officeDocument/2006/relationships/image" Target="../media/image122.svg"/></Relationships>
</file>

<file path=ppt/slides/_rels/slide36.xml.rels><?xml version="1.0" encoding="UTF-8" standalone="yes"?>
<Relationships xmlns="http://schemas.openxmlformats.org/package/2006/relationships"><Relationship Id="rId8" Type="http://schemas.openxmlformats.org/officeDocument/2006/relationships/image" Target="../media/image128.svg"/><Relationship Id="rId3" Type="http://schemas.openxmlformats.org/officeDocument/2006/relationships/image" Target="../media/image1.jpeg"/><Relationship Id="rId7" Type="http://schemas.openxmlformats.org/officeDocument/2006/relationships/image" Target="../media/image127.sv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26.svg"/><Relationship Id="rId5" Type="http://schemas.openxmlformats.org/officeDocument/2006/relationships/image" Target="../media/image125.svg"/><Relationship Id="rId10" Type="http://schemas.openxmlformats.org/officeDocument/2006/relationships/image" Target="../media/image130.svg"/><Relationship Id="rId4" Type="http://schemas.openxmlformats.org/officeDocument/2006/relationships/image" Target="../media/image8.svg"/><Relationship Id="rId9" Type="http://schemas.openxmlformats.org/officeDocument/2006/relationships/image" Target="../media/image129.svg"/></Relationships>
</file>

<file path=ppt/slides/_rels/slide37.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1.jpeg"/><Relationship Id="rId7" Type="http://schemas.openxmlformats.org/officeDocument/2006/relationships/image" Target="../media/image133.sv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32.svg"/><Relationship Id="rId5" Type="http://schemas.openxmlformats.org/officeDocument/2006/relationships/image" Target="../media/image131.svg"/><Relationship Id="rId4" Type="http://schemas.openxmlformats.org/officeDocument/2006/relationships/image" Target="../media/image18.svg"/></Relationships>
</file>

<file path=ppt/slides/_rels/slide38.xml.rels><?xml version="1.0" encoding="UTF-8" standalone="yes"?>
<Relationships xmlns="http://schemas.openxmlformats.org/package/2006/relationships"><Relationship Id="rId8" Type="http://schemas.openxmlformats.org/officeDocument/2006/relationships/image" Target="../media/image137.svg"/><Relationship Id="rId3" Type="http://schemas.openxmlformats.org/officeDocument/2006/relationships/image" Target="../media/image1.jpeg"/><Relationship Id="rId7" Type="http://schemas.openxmlformats.org/officeDocument/2006/relationships/image" Target="../media/image136.sv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8.svg"/><Relationship Id="rId11" Type="http://schemas.openxmlformats.org/officeDocument/2006/relationships/image" Target="../media/image86.svg"/><Relationship Id="rId5" Type="http://schemas.openxmlformats.org/officeDocument/2006/relationships/image" Target="../media/image135.svg"/><Relationship Id="rId10" Type="http://schemas.openxmlformats.org/officeDocument/2006/relationships/image" Target="../media/image138.svg"/><Relationship Id="rId4" Type="http://schemas.openxmlformats.org/officeDocument/2006/relationships/image" Target="../media/image134.svg"/><Relationship Id="rId9" Type="http://schemas.openxmlformats.org/officeDocument/2006/relationships/image" Target="../media/image17.sv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139.svg"/><Relationship Id="rId4" Type="http://schemas.openxmlformats.org/officeDocument/2006/relationships/image" Target="../media/image61.svg"/></Relationships>
</file>

<file path=ppt/slides/_rels/slide40.xml.rels><?xml version="1.0" encoding="UTF-8" standalone="yes"?>
<Relationships xmlns="http://schemas.openxmlformats.org/package/2006/relationships"><Relationship Id="rId8" Type="http://schemas.openxmlformats.org/officeDocument/2006/relationships/image" Target="../media/image144.svg"/><Relationship Id="rId3" Type="http://schemas.openxmlformats.org/officeDocument/2006/relationships/image" Target="../media/image1.jpeg"/><Relationship Id="rId7" Type="http://schemas.openxmlformats.org/officeDocument/2006/relationships/image" Target="../media/image143.sv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42.svg"/><Relationship Id="rId5" Type="http://schemas.openxmlformats.org/officeDocument/2006/relationships/image" Target="../media/image141.svg"/><Relationship Id="rId4" Type="http://schemas.openxmlformats.org/officeDocument/2006/relationships/image" Target="../media/image140.sv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47.svg"/><Relationship Id="rId5" Type="http://schemas.openxmlformats.org/officeDocument/2006/relationships/image" Target="../media/image146.svg"/><Relationship Id="rId4" Type="http://schemas.openxmlformats.org/officeDocument/2006/relationships/image" Target="../media/image145.svg"/></Relationships>
</file>

<file path=ppt/slides/_rels/slide42.xml.rels><?xml version="1.0" encoding="UTF-8" standalone="yes"?>
<Relationships xmlns="http://schemas.openxmlformats.org/package/2006/relationships"><Relationship Id="rId8" Type="http://schemas.openxmlformats.org/officeDocument/2006/relationships/image" Target="../media/image151.svg"/><Relationship Id="rId3" Type="http://schemas.openxmlformats.org/officeDocument/2006/relationships/image" Target="../media/image1.jpeg"/><Relationship Id="rId7" Type="http://schemas.openxmlformats.org/officeDocument/2006/relationships/image" Target="../media/image125.sv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50.svg"/><Relationship Id="rId11" Type="http://schemas.openxmlformats.org/officeDocument/2006/relationships/image" Target="../media/image153.svg"/><Relationship Id="rId5" Type="http://schemas.openxmlformats.org/officeDocument/2006/relationships/image" Target="../media/image149.svg"/><Relationship Id="rId10" Type="http://schemas.openxmlformats.org/officeDocument/2006/relationships/image" Target="../media/image152.svg"/><Relationship Id="rId4" Type="http://schemas.openxmlformats.org/officeDocument/2006/relationships/image" Target="../media/image148.svg"/><Relationship Id="rId9" Type="http://schemas.openxmlformats.org/officeDocument/2006/relationships/image" Target="../media/image74.svg"/></Relationships>
</file>

<file path=ppt/slides/_rels/slide43.xml.rels><?xml version="1.0" encoding="UTF-8" standalone="yes"?>
<Relationships xmlns="http://schemas.openxmlformats.org/package/2006/relationships"><Relationship Id="rId8" Type="http://schemas.openxmlformats.org/officeDocument/2006/relationships/image" Target="../media/image157.svg"/><Relationship Id="rId3" Type="http://schemas.openxmlformats.org/officeDocument/2006/relationships/image" Target="../media/image1.jpeg"/><Relationship Id="rId7" Type="http://schemas.openxmlformats.org/officeDocument/2006/relationships/image" Target="../media/image78.sv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56.svg"/><Relationship Id="rId11" Type="http://schemas.openxmlformats.org/officeDocument/2006/relationships/image" Target="../media/image160.svg"/><Relationship Id="rId5" Type="http://schemas.openxmlformats.org/officeDocument/2006/relationships/image" Target="../media/image155.svg"/><Relationship Id="rId10" Type="http://schemas.openxmlformats.org/officeDocument/2006/relationships/image" Target="../media/image159.svg"/><Relationship Id="rId4" Type="http://schemas.openxmlformats.org/officeDocument/2006/relationships/image" Target="../media/image154.svg"/><Relationship Id="rId9" Type="http://schemas.openxmlformats.org/officeDocument/2006/relationships/image" Target="../media/image158.svg"/></Relationships>
</file>

<file path=ppt/slides/_rels/slide44.xml.rels><?xml version="1.0" encoding="UTF-8" standalone="yes"?>
<Relationships xmlns="http://schemas.openxmlformats.org/package/2006/relationships"><Relationship Id="rId3" Type="http://schemas.openxmlformats.org/officeDocument/2006/relationships/image" Target="../media/image161.sv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1.jpeg"/><Relationship Id="rId7" Type="http://schemas.openxmlformats.org/officeDocument/2006/relationships/image" Target="../media/image164.sv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37.svg"/><Relationship Id="rId5" Type="http://schemas.openxmlformats.org/officeDocument/2006/relationships/image" Target="../media/image163.svg"/><Relationship Id="rId4" Type="http://schemas.openxmlformats.org/officeDocument/2006/relationships/image" Target="../media/image162.svg"/></Relationships>
</file>

<file path=ppt/slides/_rels/slide46.xml.rels><?xml version="1.0" encoding="UTF-8" standalone="yes"?>
<Relationships xmlns="http://schemas.openxmlformats.org/package/2006/relationships"><Relationship Id="rId8" Type="http://schemas.openxmlformats.org/officeDocument/2006/relationships/image" Target="../media/image166.svg"/><Relationship Id="rId3" Type="http://schemas.openxmlformats.org/officeDocument/2006/relationships/image" Target="../media/image1.jpeg"/><Relationship Id="rId7" Type="http://schemas.openxmlformats.org/officeDocument/2006/relationships/image" Target="../media/image6.sv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65.svg"/><Relationship Id="rId5" Type="http://schemas.openxmlformats.org/officeDocument/2006/relationships/image" Target="../media/image93.svg"/><Relationship Id="rId4" Type="http://schemas.openxmlformats.org/officeDocument/2006/relationships/image" Target="../media/image3.sv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67.svg"/></Relationships>
</file>

<file path=ppt/slides/_rels/slide48.xml.rels><?xml version="1.0" encoding="UTF-8" standalone="yes"?>
<Relationships xmlns="http://schemas.openxmlformats.org/package/2006/relationships"><Relationship Id="rId8" Type="http://schemas.openxmlformats.org/officeDocument/2006/relationships/image" Target="../media/image172.svg"/><Relationship Id="rId3" Type="http://schemas.openxmlformats.org/officeDocument/2006/relationships/image" Target="../media/image1.jpeg"/><Relationship Id="rId7" Type="http://schemas.openxmlformats.org/officeDocument/2006/relationships/image" Target="../media/image171.sv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70.svg"/><Relationship Id="rId5" Type="http://schemas.openxmlformats.org/officeDocument/2006/relationships/image" Target="../media/image169.svg"/><Relationship Id="rId4" Type="http://schemas.openxmlformats.org/officeDocument/2006/relationships/image" Target="../media/image168.svg"/><Relationship Id="rId9" Type="http://schemas.openxmlformats.org/officeDocument/2006/relationships/image" Target="../media/image173.sv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6.sv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B3B"/>
        </a:solidFill>
        <a:effectLst/>
      </p:bgPr>
    </p:bg>
    <p:spTree>
      <p:nvGrpSpPr>
        <p:cNvPr id="1" name=""/>
        <p:cNvGrpSpPr/>
        <p:nvPr/>
      </p:nvGrpSpPr>
      <p:grpSpPr>
        <a:xfrm>
          <a:off x="0" y="0"/>
          <a:ext cx="0" cy="0"/>
          <a:chOff x="0" y="0"/>
          <a:chExt cx="0" cy="0"/>
        </a:xfrm>
      </p:grpSpPr>
      <p:sp>
        <p:nvSpPr>
          <p:cNvPr id="2" name="Shape 0"/>
          <p:cNvSpPr/>
          <p:nvPr/>
        </p:nvSpPr>
        <p:spPr>
          <a:xfrm>
            <a:off x="8961120" y="0"/>
            <a:ext cx="3227832" cy="3227832"/>
          </a:xfrm>
          <a:prstGeom prst="ellipse">
            <a:avLst/>
          </a:prstGeom>
          <a:solidFill>
            <a:srgbClr val="123A4C"/>
          </a:solidFill>
          <a:ln w="12700">
            <a:solidFill>
              <a:srgbClr val="123A4C">
                <a:alpha val="0"/>
              </a:srgbClr>
            </a:solidFill>
            <a:prstDash val="solid"/>
          </a:ln>
        </p:spPr>
        <p:txBody>
          <a:bodyPr/>
          <a:lstStyle/>
          <a:p>
            <a:endParaRPr/>
          </a:p>
        </p:txBody>
      </p:sp>
      <p:sp>
        <p:nvSpPr>
          <p:cNvPr id="3" name="Shape 1"/>
          <p:cNvSpPr/>
          <p:nvPr/>
        </p:nvSpPr>
        <p:spPr>
          <a:xfrm>
            <a:off x="9765792" y="91440"/>
            <a:ext cx="2423160" cy="2423160"/>
          </a:xfrm>
          <a:prstGeom prst="ellipse">
            <a:avLst/>
          </a:prstGeom>
          <a:solidFill>
            <a:srgbClr val="087B78"/>
          </a:solidFill>
          <a:ln w="12700">
            <a:solidFill>
              <a:srgbClr val="087B78">
                <a:alpha val="0"/>
              </a:srgbClr>
            </a:solidFill>
            <a:prstDash val="solid"/>
          </a:ln>
        </p:spPr>
        <p:txBody>
          <a:bodyPr/>
          <a:lstStyle/>
          <a:p>
            <a:endParaRPr/>
          </a:p>
        </p:txBody>
      </p:sp>
      <p:sp>
        <p:nvSpPr>
          <p:cNvPr id="4" name="Shape 2"/>
          <p:cNvSpPr/>
          <p:nvPr/>
        </p:nvSpPr>
        <p:spPr>
          <a:xfrm>
            <a:off x="10698480" y="749808"/>
            <a:ext cx="1188720" cy="1188720"/>
          </a:xfrm>
          <a:prstGeom prst="ellipse">
            <a:avLst/>
          </a:prstGeom>
          <a:solidFill>
            <a:srgbClr val="3DB9D3"/>
          </a:solidFill>
          <a:ln w="12700">
            <a:solidFill>
              <a:srgbClr val="3DB9D3">
                <a:alpha val="0"/>
              </a:srgbClr>
            </a:solidFill>
            <a:prstDash val="solid"/>
          </a:ln>
        </p:spPr>
        <p:txBody>
          <a:bodyPr/>
          <a:lstStyle/>
          <a:p>
            <a:endParaRPr/>
          </a:p>
        </p:txBody>
      </p:sp>
      <p:sp>
        <p:nvSpPr>
          <p:cNvPr id="5" name="Shape 3"/>
          <p:cNvSpPr/>
          <p:nvPr/>
        </p:nvSpPr>
        <p:spPr>
          <a:xfrm>
            <a:off x="0" y="4983480"/>
            <a:ext cx="1874520" cy="1874520"/>
          </a:xfrm>
          <a:prstGeom prst="ellipse">
            <a:avLst/>
          </a:prstGeom>
          <a:solidFill>
            <a:srgbClr val="123A4C"/>
          </a:solidFill>
          <a:ln w="12700">
            <a:solidFill>
              <a:srgbClr val="123A4C">
                <a:alpha val="0"/>
              </a:srgbClr>
            </a:solidFill>
            <a:prstDash val="solid"/>
          </a:ln>
        </p:spPr>
        <p:txBody>
          <a:bodyPr/>
          <a:lstStyle/>
          <a:p>
            <a:endParaRPr/>
          </a:p>
        </p:txBody>
      </p:sp>
      <p:sp>
        <p:nvSpPr>
          <p:cNvPr id="6" name="Shape 4"/>
          <p:cNvSpPr/>
          <p:nvPr/>
        </p:nvSpPr>
        <p:spPr>
          <a:xfrm>
            <a:off x="749808" y="658368"/>
            <a:ext cx="960120" cy="960120"/>
          </a:xfrm>
          <a:prstGeom prst="roundRect">
            <a:avLst>
              <a:gd name="adj" fmla="val 17143"/>
            </a:avLst>
          </a:prstGeom>
          <a:solidFill>
            <a:srgbClr val="FFFFFF"/>
          </a:solidFill>
          <a:ln w="12700">
            <a:solidFill>
              <a:srgbClr val="FFFFFF">
                <a:alpha val="0"/>
              </a:srgbClr>
            </a:solidFill>
            <a:prstDash val="solid"/>
          </a:ln>
        </p:spPr>
        <p:txBody>
          <a:bodyPr/>
          <a:lstStyle/>
          <a:p>
            <a:endParaRPr/>
          </a:p>
        </p:txBody>
      </p:sp>
      <p:pic>
        <p:nvPicPr>
          <p:cNvPr id="7" name="Image 0" descr="/mnt/data/orig_pptx_unzip/ppt/media/image2.jpeg"/>
          <p:cNvPicPr>
            <a:picLocks noChangeAspect="1"/>
          </p:cNvPicPr>
          <p:nvPr/>
        </p:nvPicPr>
        <p:blipFill>
          <a:blip r:embed="rId3"/>
          <a:stretch>
            <a:fillRect/>
          </a:stretch>
        </p:blipFill>
        <p:spPr>
          <a:xfrm>
            <a:off x="941832" y="813816"/>
            <a:ext cx="585216" cy="566928"/>
          </a:xfrm>
          <a:prstGeom prst="rect">
            <a:avLst/>
          </a:prstGeom>
        </p:spPr>
      </p:pic>
      <p:sp>
        <p:nvSpPr>
          <p:cNvPr id="8" name="Shape 5"/>
          <p:cNvSpPr/>
          <p:nvPr/>
        </p:nvSpPr>
        <p:spPr>
          <a:xfrm>
            <a:off x="1920240" y="804672"/>
            <a:ext cx="2880360" cy="274320"/>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9" name="Text 6"/>
          <p:cNvSpPr txBox="1"/>
          <p:nvPr/>
        </p:nvSpPr>
        <p:spPr>
          <a:xfrm>
            <a:off x="1993392" y="813816"/>
            <a:ext cx="273405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KENNSLA 5. ÁRS LÆKNANEMA</a:t>
            </a:r>
            <a:endParaRPr lang="en-US" sz="1050" dirty="0"/>
          </a:p>
        </p:txBody>
      </p:sp>
      <p:sp>
        <p:nvSpPr>
          <p:cNvPr id="10" name="Text 7"/>
          <p:cNvSpPr txBox="1"/>
          <p:nvPr/>
        </p:nvSpPr>
        <p:spPr>
          <a:xfrm>
            <a:off x="749808" y="1847088"/>
            <a:ext cx="8732520" cy="1591056"/>
          </a:xfrm>
          <a:prstGeom prst="rect">
            <a:avLst/>
          </a:prstGeom>
          <a:noFill/>
          <a:ln/>
        </p:spPr>
        <p:txBody>
          <a:bodyPr wrap="square" lIns="0" tIns="0" rIns="0" bIns="0" rtlCol="0" anchor="t">
            <a:normAutofit/>
          </a:bodyPr>
          <a:lstStyle/>
          <a:p>
            <a:pPr marL="0" indent="0" algn="l">
              <a:lnSpc>
                <a:spcPct val="100000"/>
              </a:lnSpc>
              <a:buNone/>
            </a:pPr>
            <a:r>
              <a:rPr lang="en-US" sz="3800" b="1" dirty="0">
                <a:solidFill>
                  <a:srgbClr val="FFFFFF"/>
                </a:solidFill>
                <a:latin typeface="Arial" pitchFamily="34" charset="0"/>
                <a:ea typeface="Arial" pitchFamily="34" charset="-122"/>
                <a:cs typeface="Arial" pitchFamily="34" charset="-120"/>
              </a:rPr>
              <a:t>Sykursýki af tegund 1</a:t>
            </a:r>
            <a:endParaRPr lang="en-US" sz="3800" dirty="0"/>
          </a:p>
          <a:p>
            <a:pPr marL="0" indent="0" algn="l">
              <a:lnSpc>
                <a:spcPct val="100000"/>
              </a:lnSpc>
              <a:buNone/>
            </a:pPr>
            <a:r>
              <a:rPr lang="en-US" sz="3800" b="1" dirty="0">
                <a:solidFill>
                  <a:srgbClr val="FFFFFF"/>
                </a:solidFill>
                <a:latin typeface="Arial" pitchFamily="34" charset="0"/>
                <a:ea typeface="Arial" pitchFamily="34" charset="-122"/>
                <a:cs typeface="Arial" pitchFamily="34" charset="-120"/>
              </a:rPr>
              <a:t>hjá börnum og unglingum</a:t>
            </a:r>
            <a:endParaRPr lang="en-US" sz="3800" dirty="0"/>
          </a:p>
        </p:txBody>
      </p:sp>
      <p:sp>
        <p:nvSpPr>
          <p:cNvPr id="12" name="Shape 9"/>
          <p:cNvSpPr/>
          <p:nvPr/>
        </p:nvSpPr>
        <p:spPr>
          <a:xfrm>
            <a:off x="786384" y="4251960"/>
            <a:ext cx="6995160" cy="0"/>
          </a:xfrm>
          <a:prstGeom prst="line">
            <a:avLst/>
          </a:prstGeom>
          <a:noFill/>
          <a:ln w="19050">
            <a:solidFill>
              <a:srgbClr val="39A6A0"/>
            </a:solidFill>
            <a:prstDash val="solid"/>
          </a:ln>
        </p:spPr>
        <p:txBody>
          <a:bodyPr/>
          <a:lstStyle/>
          <a:p>
            <a:endParaRPr/>
          </a:p>
        </p:txBody>
      </p:sp>
      <p:sp>
        <p:nvSpPr>
          <p:cNvPr id="13" name="Text 10"/>
          <p:cNvSpPr txBox="1"/>
          <p:nvPr/>
        </p:nvSpPr>
        <p:spPr>
          <a:xfrm>
            <a:off x="786384" y="4498848"/>
            <a:ext cx="4663440" cy="347472"/>
          </a:xfrm>
          <a:prstGeom prst="rect">
            <a:avLst/>
          </a:prstGeom>
          <a:noFill/>
          <a:ln/>
        </p:spPr>
        <p:txBody>
          <a:bodyPr wrap="square" lIns="0" tIns="0" rIns="0" bIns="0" rtlCol="0" anchor="ctr">
            <a:normAutofit/>
          </a:bodyPr>
          <a:lstStyle/>
          <a:p>
            <a:pPr marL="0" indent="0" algn="l">
              <a:lnSpc>
                <a:spcPct val="100000"/>
              </a:lnSpc>
              <a:buNone/>
            </a:pPr>
            <a:r>
              <a:rPr lang="en-US" sz="1900" b="1" dirty="0">
                <a:solidFill>
                  <a:srgbClr val="FFFFFF"/>
                </a:solidFill>
                <a:latin typeface="Arial" pitchFamily="34" charset="0"/>
                <a:ea typeface="Arial" pitchFamily="34" charset="-122"/>
                <a:cs typeface="Arial" pitchFamily="34" charset="-120"/>
              </a:rPr>
              <a:t>Soffía Jónasdóttir</a:t>
            </a:r>
            <a:endParaRPr lang="en-US" sz="1900" dirty="0"/>
          </a:p>
        </p:txBody>
      </p:sp>
      <p:sp>
        <p:nvSpPr>
          <p:cNvPr id="14" name="Text 11"/>
          <p:cNvSpPr txBox="1"/>
          <p:nvPr/>
        </p:nvSpPr>
        <p:spPr>
          <a:xfrm>
            <a:off x="786384" y="4882896"/>
            <a:ext cx="6217920" cy="640080"/>
          </a:xfrm>
          <a:prstGeom prst="rect">
            <a:avLst/>
          </a:prstGeom>
          <a:noFill/>
          <a:ln/>
        </p:spPr>
        <p:txBody>
          <a:bodyPr wrap="square" lIns="0" tIns="0" rIns="0" bIns="0" rtlCol="0" anchor="t">
            <a:normAutofit/>
          </a:bodyPr>
          <a:lstStyle/>
          <a:p>
            <a:pPr marL="0" indent="0" algn="l">
              <a:lnSpc>
                <a:spcPct val="100000"/>
              </a:lnSpc>
              <a:buNone/>
            </a:pPr>
            <a:r>
              <a:rPr lang="en-US" sz="1350" dirty="0">
                <a:solidFill>
                  <a:srgbClr val="D7E9EE"/>
                </a:solidFill>
                <a:latin typeface="Arial" pitchFamily="34" charset="0"/>
                <a:ea typeface="Arial" pitchFamily="34" charset="-122"/>
                <a:cs typeface="Arial" pitchFamily="34" charset="-120"/>
              </a:rPr>
              <a:t>Barnalæknir og sérfræðingur í innkirtlasjúkdómum barna</a:t>
            </a:r>
            <a:endParaRPr lang="en-US" sz="1350" dirty="0"/>
          </a:p>
          <a:p>
            <a:pPr marL="0" indent="0" algn="l">
              <a:lnSpc>
                <a:spcPct val="100000"/>
              </a:lnSpc>
              <a:buNone/>
            </a:pPr>
            <a:r>
              <a:rPr lang="en-US" sz="1350" dirty="0">
                <a:solidFill>
                  <a:srgbClr val="D7E9EE"/>
                </a:solidFill>
                <a:latin typeface="Arial" pitchFamily="34" charset="0"/>
                <a:ea typeface="Arial" pitchFamily="34" charset="-122"/>
                <a:cs typeface="Arial" pitchFamily="34" charset="-120"/>
              </a:rPr>
              <a:t>Barnaspítali Hringsins</a:t>
            </a:r>
            <a:endParaRPr lang="en-US" sz="1350" dirty="0"/>
          </a:p>
        </p:txBody>
      </p:sp>
      <p:sp>
        <p:nvSpPr>
          <p:cNvPr id="15" name="Text 12"/>
          <p:cNvSpPr txBox="1"/>
          <p:nvPr/>
        </p:nvSpPr>
        <p:spPr>
          <a:xfrm>
            <a:off x="786384" y="5943600"/>
            <a:ext cx="5303520" cy="256032"/>
          </a:xfrm>
          <a:prstGeom prst="rect">
            <a:avLst/>
          </a:prstGeom>
          <a:noFill/>
          <a:ln/>
        </p:spPr>
        <p:txBody>
          <a:bodyPr wrap="square" lIns="0" tIns="0" rIns="0" bIns="0" rtlCol="0" anchor="ctr">
            <a:normAutofit/>
          </a:bodyPr>
          <a:lstStyle/>
          <a:p>
            <a:pPr marL="0" indent="0" algn="l">
              <a:lnSpc>
                <a:spcPct val="100000"/>
              </a:lnSpc>
              <a:buNone/>
            </a:pPr>
            <a:r>
              <a:rPr lang="en-US" sz="1050" dirty="0">
                <a:solidFill>
                  <a:srgbClr val="AFC6CE"/>
                </a:solidFill>
                <a:latin typeface="Arial" pitchFamily="34" charset="0"/>
                <a:ea typeface="Arial" pitchFamily="34" charset="-122"/>
                <a:cs typeface="Arial" pitchFamily="34" charset="-120"/>
              </a:rPr>
              <a:t>Kennsluútgáfa 2026  •  uppfært 8. ágúst 2026</a:t>
            </a:r>
            <a:endParaRPr lang="en-US" sz="1050" dirty="0"/>
          </a:p>
        </p:txBody>
      </p:sp>
      <p:sp>
        <p:nvSpPr>
          <p:cNvPr id="16" name="Text 13"/>
          <p:cNvSpPr txBox="1"/>
          <p:nvPr/>
        </p:nvSpPr>
        <p:spPr>
          <a:xfrm>
            <a:off x="11311128" y="6473952"/>
            <a:ext cx="256032"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AFC6CE"/>
                </a:solidFill>
                <a:latin typeface="Arial" pitchFamily="34" charset="0"/>
                <a:ea typeface="Arial" pitchFamily="34" charset="-122"/>
                <a:cs typeface="Arial" pitchFamily="34" charset="-120"/>
              </a:rPr>
              <a:t>1</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INNGANGUR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Yfirlit fyrirlestrar</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Yfirlit fyrir 5. árs læknanema</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a:t>
            </a:r>
            <a:endParaRPr lang="en-US" sz="850" dirty="0"/>
          </a:p>
        </p:txBody>
      </p:sp>
      <p:sp>
        <p:nvSpPr>
          <p:cNvPr id="9" name="TextBox 8"/>
          <p:cNvSpPr txBox="1"/>
          <p:nvPr/>
        </p:nvSpPr>
        <p:spPr>
          <a:xfrm>
            <a:off x="749808" y="1005840"/>
            <a:ext cx="10607040" cy="402336"/>
          </a:xfrm>
          <a:prstGeom prst="rect">
            <a:avLst/>
          </a:prstGeom>
          <a:noFill/>
        </p:spPr>
        <p:txBody>
          <a:bodyPr wrap="square" lIns="0" tIns="0" rIns="0" bIns="0" anchor="ctr">
            <a:spAutoFit/>
          </a:bodyPr>
          <a:lstStyle/>
          <a:p>
            <a:pPr algn="l">
              <a:lnSpc>
                <a:spcPct val="108000"/>
              </a:lnSpc>
              <a:spcBef>
                <a:spcPts val="0"/>
              </a:spcBef>
              <a:spcAft>
                <a:spcPts val="0"/>
              </a:spcAft>
            </a:pPr>
            <a:r>
              <a:rPr sz="1800" b="0">
                <a:solidFill>
                  <a:srgbClr val="5B6F78"/>
                </a:solidFill>
                <a:latin typeface="Arial"/>
              </a:rPr>
              <a:t>Frá fyrstu einkennum til langtímameðferðar og nýrra meðferðarleiða</a:t>
            </a:r>
          </a:p>
        </p:txBody>
      </p:sp>
      <p:sp>
        <p:nvSpPr>
          <p:cNvPr id="10" name="Rounded Rectangle 9"/>
          <p:cNvSpPr/>
          <p:nvPr/>
        </p:nvSpPr>
        <p:spPr>
          <a:xfrm>
            <a:off x="749808" y="1636776"/>
            <a:ext cx="10789920" cy="722376"/>
          </a:xfrm>
          <a:prstGeom prst="roundRect">
            <a:avLst>
              <a:gd name="adj" fmla="val 8000"/>
            </a:avLst>
          </a:prstGeom>
          <a:solidFill>
            <a:srgbClr val="FFFFFF"/>
          </a:solidFill>
          <a:ln w="6985">
            <a:solidFill>
              <a:srgbClr val="DEE7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941832" y="1778508"/>
            <a:ext cx="438912" cy="438912"/>
          </a:xfrm>
          <a:prstGeom prst="roundRect">
            <a:avLst>
              <a:gd name="adj" fmla="val 120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41832" y="1778508"/>
            <a:ext cx="438912" cy="438912"/>
          </a:xfrm>
          <a:prstGeom prst="rect">
            <a:avLst/>
          </a:prstGeom>
          <a:noFill/>
        </p:spPr>
        <p:txBody>
          <a:bodyPr wrap="square" lIns="0" tIns="0" rIns="0" bIns="0" anchor="ctr">
            <a:spAutoFit/>
          </a:bodyPr>
          <a:lstStyle/>
          <a:p>
            <a:pPr algn="ctr">
              <a:lnSpc>
                <a:spcPct val="108000"/>
              </a:lnSpc>
              <a:spcBef>
                <a:spcPts val="0"/>
              </a:spcBef>
              <a:spcAft>
                <a:spcPts val="0"/>
              </a:spcAft>
            </a:pPr>
            <a:r>
              <a:rPr sz="1800" b="1">
                <a:solidFill>
                  <a:srgbClr val="FFFFFF"/>
                </a:solidFill>
                <a:latin typeface="Arial"/>
              </a:rPr>
              <a:t>1</a:t>
            </a:r>
          </a:p>
        </p:txBody>
      </p:sp>
      <p:sp>
        <p:nvSpPr>
          <p:cNvPr id="13" name="TextBox 12"/>
          <p:cNvSpPr txBox="1"/>
          <p:nvPr/>
        </p:nvSpPr>
        <p:spPr>
          <a:xfrm>
            <a:off x="1600200" y="1746504"/>
            <a:ext cx="2788920" cy="493776"/>
          </a:xfrm>
          <a:prstGeom prst="rect">
            <a:avLst/>
          </a:prstGeom>
          <a:noFill/>
        </p:spPr>
        <p:txBody>
          <a:bodyPr wrap="square" lIns="0" tIns="0" rIns="0" bIns="0" anchor="ctr">
            <a:spAutoFit/>
          </a:bodyPr>
          <a:lstStyle/>
          <a:p>
            <a:pPr algn="l">
              <a:lnSpc>
                <a:spcPct val="108000"/>
              </a:lnSpc>
              <a:spcBef>
                <a:spcPts val="0"/>
              </a:spcBef>
              <a:spcAft>
                <a:spcPts val="0"/>
              </a:spcAft>
            </a:pPr>
            <a:r>
              <a:rPr sz="2000" b="1">
                <a:solidFill>
                  <a:srgbClr val="0B2B3B"/>
                </a:solidFill>
                <a:latin typeface="Arial"/>
              </a:rPr>
              <a:t>Greining</a:t>
            </a:r>
          </a:p>
        </p:txBody>
      </p:sp>
      <p:sp>
        <p:nvSpPr>
          <p:cNvPr id="14" name="TextBox 13"/>
          <p:cNvSpPr txBox="1"/>
          <p:nvPr/>
        </p:nvSpPr>
        <p:spPr>
          <a:xfrm>
            <a:off x="4462272" y="1728216"/>
            <a:ext cx="6766560" cy="539496"/>
          </a:xfrm>
          <a:prstGeom prst="rect">
            <a:avLst/>
          </a:prstGeom>
          <a:noFill/>
        </p:spPr>
        <p:txBody>
          <a:bodyPr wrap="square" lIns="0" tIns="0" rIns="0" bIns="0" anchor="ctr">
            <a:spAutoFit/>
          </a:bodyPr>
          <a:lstStyle/>
          <a:p>
            <a:pPr algn="l">
              <a:lnSpc>
                <a:spcPct val="108000"/>
              </a:lnSpc>
              <a:spcBef>
                <a:spcPts val="0"/>
              </a:spcBef>
              <a:spcAft>
                <a:spcPts val="0"/>
              </a:spcAft>
            </a:pPr>
            <a:r>
              <a:rPr sz="1600" b="0">
                <a:solidFill>
                  <a:srgbClr val="5B6F78"/>
                </a:solidFill>
                <a:latin typeface="Arial"/>
              </a:rPr>
              <a:t>Einkenni, orsakir, greiningarviðmið og mismunagreiningar.</a:t>
            </a:r>
          </a:p>
        </p:txBody>
      </p:sp>
      <p:sp>
        <p:nvSpPr>
          <p:cNvPr id="15" name="Rounded Rectangle 14"/>
          <p:cNvSpPr/>
          <p:nvPr/>
        </p:nvSpPr>
        <p:spPr>
          <a:xfrm>
            <a:off x="749808" y="2496312"/>
            <a:ext cx="10789920" cy="722376"/>
          </a:xfrm>
          <a:prstGeom prst="roundRect">
            <a:avLst>
              <a:gd name="adj" fmla="val 8000"/>
            </a:avLst>
          </a:prstGeom>
          <a:solidFill>
            <a:srgbClr val="FFFFFF"/>
          </a:solidFill>
          <a:ln w="6985">
            <a:solidFill>
              <a:srgbClr val="DEE7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941832" y="2638044"/>
            <a:ext cx="438912" cy="438912"/>
          </a:xfrm>
          <a:prstGeom prst="roundRect">
            <a:avLst>
              <a:gd name="adj" fmla="val 120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41832" y="2638044"/>
            <a:ext cx="438912" cy="438912"/>
          </a:xfrm>
          <a:prstGeom prst="rect">
            <a:avLst/>
          </a:prstGeom>
          <a:noFill/>
        </p:spPr>
        <p:txBody>
          <a:bodyPr wrap="square" lIns="0" tIns="0" rIns="0" bIns="0" anchor="ctr">
            <a:spAutoFit/>
          </a:bodyPr>
          <a:lstStyle/>
          <a:p>
            <a:pPr algn="ctr">
              <a:lnSpc>
                <a:spcPct val="108000"/>
              </a:lnSpc>
              <a:spcBef>
                <a:spcPts val="0"/>
              </a:spcBef>
              <a:spcAft>
                <a:spcPts val="0"/>
              </a:spcAft>
            </a:pPr>
            <a:r>
              <a:rPr sz="1800" b="1">
                <a:solidFill>
                  <a:srgbClr val="FFFFFF"/>
                </a:solidFill>
                <a:latin typeface="Arial"/>
              </a:rPr>
              <a:t>2</a:t>
            </a:r>
          </a:p>
        </p:txBody>
      </p:sp>
      <p:sp>
        <p:nvSpPr>
          <p:cNvPr id="18" name="TextBox 17"/>
          <p:cNvSpPr txBox="1"/>
          <p:nvPr/>
        </p:nvSpPr>
        <p:spPr>
          <a:xfrm>
            <a:off x="1600200" y="2606040"/>
            <a:ext cx="2788920" cy="493776"/>
          </a:xfrm>
          <a:prstGeom prst="rect">
            <a:avLst/>
          </a:prstGeom>
          <a:noFill/>
        </p:spPr>
        <p:txBody>
          <a:bodyPr wrap="square" lIns="0" tIns="0" rIns="0" bIns="0" anchor="ctr">
            <a:spAutoFit/>
          </a:bodyPr>
          <a:lstStyle/>
          <a:p>
            <a:pPr algn="l">
              <a:lnSpc>
                <a:spcPct val="108000"/>
              </a:lnSpc>
              <a:spcBef>
                <a:spcPts val="0"/>
              </a:spcBef>
              <a:spcAft>
                <a:spcPts val="0"/>
              </a:spcAft>
            </a:pPr>
            <a:r>
              <a:rPr sz="2000" b="1">
                <a:solidFill>
                  <a:srgbClr val="0B2B3B"/>
                </a:solidFill>
                <a:latin typeface="Arial"/>
              </a:rPr>
              <a:t>Ketónblóðsýring</a:t>
            </a:r>
          </a:p>
        </p:txBody>
      </p:sp>
      <p:sp>
        <p:nvSpPr>
          <p:cNvPr id="19" name="TextBox 18"/>
          <p:cNvSpPr txBox="1"/>
          <p:nvPr/>
        </p:nvSpPr>
        <p:spPr>
          <a:xfrm>
            <a:off x="4462272" y="2587752"/>
            <a:ext cx="6766560" cy="539496"/>
          </a:xfrm>
          <a:prstGeom prst="rect">
            <a:avLst/>
          </a:prstGeom>
          <a:noFill/>
        </p:spPr>
        <p:txBody>
          <a:bodyPr wrap="square" lIns="0" tIns="0" rIns="0" bIns="0" anchor="ctr">
            <a:spAutoFit/>
          </a:bodyPr>
          <a:lstStyle/>
          <a:p>
            <a:pPr algn="l">
              <a:lnSpc>
                <a:spcPct val="108000"/>
              </a:lnSpc>
              <a:spcBef>
                <a:spcPts val="0"/>
              </a:spcBef>
              <a:spcAft>
                <a:spcPts val="0"/>
              </a:spcAft>
            </a:pPr>
            <a:r>
              <a:rPr sz="1600" b="0">
                <a:solidFill>
                  <a:srgbClr val="5B6F78"/>
                </a:solidFill>
                <a:latin typeface="Arial"/>
              </a:rPr>
              <a:t>Greining og bráðameðferð DKA — vökvi, insúlín og eftirlit.</a:t>
            </a:r>
          </a:p>
        </p:txBody>
      </p:sp>
      <p:sp>
        <p:nvSpPr>
          <p:cNvPr id="20" name="Rounded Rectangle 19"/>
          <p:cNvSpPr/>
          <p:nvPr/>
        </p:nvSpPr>
        <p:spPr>
          <a:xfrm>
            <a:off x="749808" y="3355848"/>
            <a:ext cx="10789920" cy="722376"/>
          </a:xfrm>
          <a:prstGeom prst="roundRect">
            <a:avLst>
              <a:gd name="adj" fmla="val 8000"/>
            </a:avLst>
          </a:prstGeom>
          <a:solidFill>
            <a:srgbClr val="FFFFFF"/>
          </a:solidFill>
          <a:ln w="6985">
            <a:solidFill>
              <a:srgbClr val="DEE7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941832" y="3497579"/>
            <a:ext cx="438912" cy="438912"/>
          </a:xfrm>
          <a:prstGeom prst="roundRect">
            <a:avLst>
              <a:gd name="adj" fmla="val 120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41832" y="3497579"/>
            <a:ext cx="438912" cy="438912"/>
          </a:xfrm>
          <a:prstGeom prst="rect">
            <a:avLst/>
          </a:prstGeom>
          <a:noFill/>
        </p:spPr>
        <p:txBody>
          <a:bodyPr wrap="square" lIns="0" tIns="0" rIns="0" bIns="0" anchor="ctr">
            <a:spAutoFit/>
          </a:bodyPr>
          <a:lstStyle/>
          <a:p>
            <a:pPr algn="ctr">
              <a:lnSpc>
                <a:spcPct val="108000"/>
              </a:lnSpc>
              <a:spcBef>
                <a:spcPts val="0"/>
              </a:spcBef>
              <a:spcAft>
                <a:spcPts val="0"/>
              </a:spcAft>
            </a:pPr>
            <a:r>
              <a:rPr sz="1800" b="1">
                <a:solidFill>
                  <a:srgbClr val="FFFFFF"/>
                </a:solidFill>
                <a:latin typeface="Arial"/>
              </a:rPr>
              <a:t>3</a:t>
            </a:r>
          </a:p>
        </p:txBody>
      </p:sp>
      <p:sp>
        <p:nvSpPr>
          <p:cNvPr id="23" name="TextBox 22"/>
          <p:cNvSpPr txBox="1"/>
          <p:nvPr/>
        </p:nvSpPr>
        <p:spPr>
          <a:xfrm>
            <a:off x="1600200" y="3465576"/>
            <a:ext cx="2788920" cy="493776"/>
          </a:xfrm>
          <a:prstGeom prst="rect">
            <a:avLst/>
          </a:prstGeom>
          <a:noFill/>
        </p:spPr>
        <p:txBody>
          <a:bodyPr wrap="square" lIns="0" tIns="0" rIns="0" bIns="0" anchor="ctr">
            <a:spAutoFit/>
          </a:bodyPr>
          <a:lstStyle/>
          <a:p>
            <a:pPr algn="l">
              <a:lnSpc>
                <a:spcPct val="108000"/>
              </a:lnSpc>
              <a:spcBef>
                <a:spcPts val="0"/>
              </a:spcBef>
              <a:spcAft>
                <a:spcPts val="0"/>
              </a:spcAft>
            </a:pPr>
            <a:r>
              <a:rPr sz="2000" b="1">
                <a:solidFill>
                  <a:srgbClr val="0B2B3B"/>
                </a:solidFill>
                <a:latin typeface="Arial"/>
              </a:rPr>
              <a:t>Insúlín og tækni</a:t>
            </a:r>
          </a:p>
        </p:txBody>
      </p:sp>
      <p:sp>
        <p:nvSpPr>
          <p:cNvPr id="24" name="TextBox 23"/>
          <p:cNvSpPr txBox="1"/>
          <p:nvPr/>
        </p:nvSpPr>
        <p:spPr>
          <a:xfrm>
            <a:off x="4462272" y="3447288"/>
            <a:ext cx="6766560" cy="539496"/>
          </a:xfrm>
          <a:prstGeom prst="rect">
            <a:avLst/>
          </a:prstGeom>
          <a:noFill/>
        </p:spPr>
        <p:txBody>
          <a:bodyPr wrap="square" lIns="0" tIns="0" rIns="0" bIns="0" anchor="ctr">
            <a:spAutoFit/>
          </a:bodyPr>
          <a:lstStyle/>
          <a:p>
            <a:pPr algn="l">
              <a:lnSpc>
                <a:spcPct val="108000"/>
              </a:lnSpc>
              <a:spcBef>
                <a:spcPts val="0"/>
              </a:spcBef>
              <a:spcAft>
                <a:spcPts val="0"/>
              </a:spcAft>
            </a:pPr>
            <a:r>
              <a:rPr sz="1600" b="0">
                <a:solidFill>
                  <a:srgbClr val="5B6F78"/>
                </a:solidFill>
                <a:latin typeface="Arial"/>
              </a:rPr>
              <a:t>Insúlínmeðferð, glúkósanemar og sjálfvirk insúlíngjöf (artificial pancreas).</a:t>
            </a:r>
          </a:p>
        </p:txBody>
      </p:sp>
      <p:sp>
        <p:nvSpPr>
          <p:cNvPr id="25" name="Rounded Rectangle 24"/>
          <p:cNvSpPr/>
          <p:nvPr/>
        </p:nvSpPr>
        <p:spPr>
          <a:xfrm>
            <a:off x="749808" y="4215383"/>
            <a:ext cx="10789920" cy="722376"/>
          </a:xfrm>
          <a:prstGeom prst="roundRect">
            <a:avLst>
              <a:gd name="adj" fmla="val 8000"/>
            </a:avLst>
          </a:prstGeom>
          <a:solidFill>
            <a:srgbClr val="FFFFFF"/>
          </a:solidFill>
          <a:ln w="6985">
            <a:solidFill>
              <a:srgbClr val="DEE7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941832" y="4357116"/>
            <a:ext cx="438912" cy="438912"/>
          </a:xfrm>
          <a:prstGeom prst="roundRect">
            <a:avLst>
              <a:gd name="adj" fmla="val 120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41832" y="4357116"/>
            <a:ext cx="438912" cy="438912"/>
          </a:xfrm>
          <a:prstGeom prst="rect">
            <a:avLst/>
          </a:prstGeom>
          <a:noFill/>
        </p:spPr>
        <p:txBody>
          <a:bodyPr wrap="square" lIns="0" tIns="0" rIns="0" bIns="0" anchor="ctr">
            <a:spAutoFit/>
          </a:bodyPr>
          <a:lstStyle/>
          <a:p>
            <a:pPr algn="ctr">
              <a:lnSpc>
                <a:spcPct val="108000"/>
              </a:lnSpc>
              <a:spcBef>
                <a:spcPts val="0"/>
              </a:spcBef>
              <a:spcAft>
                <a:spcPts val="0"/>
              </a:spcAft>
            </a:pPr>
            <a:r>
              <a:rPr sz="1800" b="1">
                <a:solidFill>
                  <a:srgbClr val="FFFFFF"/>
                </a:solidFill>
                <a:latin typeface="Arial"/>
              </a:rPr>
              <a:t>4</a:t>
            </a:r>
          </a:p>
        </p:txBody>
      </p:sp>
      <p:sp>
        <p:nvSpPr>
          <p:cNvPr id="28" name="TextBox 27"/>
          <p:cNvSpPr txBox="1"/>
          <p:nvPr/>
        </p:nvSpPr>
        <p:spPr>
          <a:xfrm>
            <a:off x="1600200" y="4325112"/>
            <a:ext cx="2788920" cy="493776"/>
          </a:xfrm>
          <a:prstGeom prst="rect">
            <a:avLst/>
          </a:prstGeom>
          <a:noFill/>
        </p:spPr>
        <p:txBody>
          <a:bodyPr wrap="square" lIns="0" tIns="0" rIns="0" bIns="0" anchor="ctr">
            <a:spAutoFit/>
          </a:bodyPr>
          <a:lstStyle/>
          <a:p>
            <a:pPr algn="l">
              <a:lnSpc>
                <a:spcPct val="108000"/>
              </a:lnSpc>
              <a:spcBef>
                <a:spcPts val="0"/>
              </a:spcBef>
              <a:spcAft>
                <a:spcPts val="0"/>
              </a:spcAft>
            </a:pPr>
            <a:r>
              <a:rPr sz="2000" b="1">
                <a:solidFill>
                  <a:srgbClr val="0B2B3B"/>
                </a:solidFill>
                <a:latin typeface="Arial"/>
              </a:rPr>
              <a:t>Eftirfylgd</a:t>
            </a:r>
          </a:p>
        </p:txBody>
      </p:sp>
      <p:sp>
        <p:nvSpPr>
          <p:cNvPr id="29" name="TextBox 28"/>
          <p:cNvSpPr txBox="1"/>
          <p:nvPr/>
        </p:nvSpPr>
        <p:spPr>
          <a:xfrm>
            <a:off x="4462272" y="4306823"/>
            <a:ext cx="6766560" cy="539496"/>
          </a:xfrm>
          <a:prstGeom prst="rect">
            <a:avLst/>
          </a:prstGeom>
          <a:noFill/>
        </p:spPr>
        <p:txBody>
          <a:bodyPr wrap="square" lIns="0" tIns="0" rIns="0" bIns="0" anchor="ctr">
            <a:spAutoFit/>
          </a:bodyPr>
          <a:lstStyle/>
          <a:p>
            <a:pPr algn="l">
              <a:lnSpc>
                <a:spcPct val="108000"/>
              </a:lnSpc>
              <a:spcBef>
                <a:spcPts val="0"/>
              </a:spcBef>
              <a:spcAft>
                <a:spcPts val="0"/>
              </a:spcAft>
            </a:pPr>
            <a:r>
              <a:rPr sz="1600" b="0">
                <a:solidFill>
                  <a:srgbClr val="5B6F78"/>
                </a:solidFill>
                <a:latin typeface="Arial"/>
              </a:rPr>
              <a:t>Fræðsla, daglegt líf, reglulegt eftirlit og forvarnir gegn fylgikvillum.</a:t>
            </a:r>
          </a:p>
        </p:txBody>
      </p:sp>
      <p:sp>
        <p:nvSpPr>
          <p:cNvPr id="30" name="Rounded Rectangle 29"/>
          <p:cNvSpPr/>
          <p:nvPr/>
        </p:nvSpPr>
        <p:spPr>
          <a:xfrm>
            <a:off x="749808" y="5074920"/>
            <a:ext cx="10789920" cy="722376"/>
          </a:xfrm>
          <a:prstGeom prst="roundRect">
            <a:avLst>
              <a:gd name="adj" fmla="val 8000"/>
            </a:avLst>
          </a:prstGeom>
          <a:solidFill>
            <a:srgbClr val="FFFFFF"/>
          </a:solidFill>
          <a:ln w="6985">
            <a:solidFill>
              <a:srgbClr val="DEE7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941832" y="5216652"/>
            <a:ext cx="438912" cy="438912"/>
          </a:xfrm>
          <a:prstGeom prst="roundRect">
            <a:avLst>
              <a:gd name="adj" fmla="val 120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941832" y="5216652"/>
            <a:ext cx="438912" cy="438912"/>
          </a:xfrm>
          <a:prstGeom prst="rect">
            <a:avLst/>
          </a:prstGeom>
          <a:noFill/>
        </p:spPr>
        <p:txBody>
          <a:bodyPr wrap="square" lIns="0" tIns="0" rIns="0" bIns="0" anchor="ctr">
            <a:spAutoFit/>
          </a:bodyPr>
          <a:lstStyle/>
          <a:p>
            <a:pPr algn="ctr">
              <a:lnSpc>
                <a:spcPct val="108000"/>
              </a:lnSpc>
              <a:spcBef>
                <a:spcPts val="0"/>
              </a:spcBef>
              <a:spcAft>
                <a:spcPts val="0"/>
              </a:spcAft>
            </a:pPr>
            <a:r>
              <a:rPr sz="1800" b="1">
                <a:solidFill>
                  <a:srgbClr val="FFFFFF"/>
                </a:solidFill>
                <a:latin typeface="Arial"/>
              </a:rPr>
              <a:t>5</a:t>
            </a:r>
          </a:p>
        </p:txBody>
      </p:sp>
      <p:sp>
        <p:nvSpPr>
          <p:cNvPr id="33" name="TextBox 32"/>
          <p:cNvSpPr txBox="1"/>
          <p:nvPr/>
        </p:nvSpPr>
        <p:spPr>
          <a:xfrm>
            <a:off x="1600200" y="5184648"/>
            <a:ext cx="2788920" cy="493776"/>
          </a:xfrm>
          <a:prstGeom prst="rect">
            <a:avLst/>
          </a:prstGeom>
          <a:noFill/>
        </p:spPr>
        <p:txBody>
          <a:bodyPr wrap="square" lIns="0" tIns="0" rIns="0" bIns="0" anchor="ctr">
            <a:spAutoFit/>
          </a:bodyPr>
          <a:lstStyle/>
          <a:p>
            <a:pPr algn="l">
              <a:lnSpc>
                <a:spcPct val="108000"/>
              </a:lnSpc>
              <a:spcBef>
                <a:spcPts val="0"/>
              </a:spcBef>
              <a:spcAft>
                <a:spcPts val="0"/>
              </a:spcAft>
            </a:pPr>
            <a:r>
              <a:rPr sz="2000" b="1">
                <a:solidFill>
                  <a:srgbClr val="0B2B3B"/>
                </a:solidFill>
                <a:latin typeface="Arial"/>
              </a:rPr>
              <a:t>Framtíð</a:t>
            </a:r>
          </a:p>
        </p:txBody>
      </p:sp>
      <p:sp>
        <p:nvSpPr>
          <p:cNvPr id="34" name="TextBox 33"/>
          <p:cNvSpPr txBox="1"/>
          <p:nvPr/>
        </p:nvSpPr>
        <p:spPr>
          <a:xfrm>
            <a:off x="4462272" y="5166359"/>
            <a:ext cx="6766560" cy="539496"/>
          </a:xfrm>
          <a:prstGeom prst="rect">
            <a:avLst/>
          </a:prstGeom>
          <a:noFill/>
        </p:spPr>
        <p:txBody>
          <a:bodyPr wrap="square" lIns="0" tIns="0" rIns="0" bIns="0" anchor="ctr">
            <a:spAutoFit/>
          </a:bodyPr>
          <a:lstStyle/>
          <a:p>
            <a:pPr algn="l">
              <a:lnSpc>
                <a:spcPct val="108000"/>
              </a:lnSpc>
              <a:spcBef>
                <a:spcPts val="0"/>
              </a:spcBef>
              <a:spcAft>
                <a:spcPts val="0"/>
              </a:spcAft>
            </a:pPr>
            <a:r>
              <a:rPr sz="1600" b="0">
                <a:solidFill>
                  <a:srgbClr val="5B6F78"/>
                </a:solidFill>
                <a:latin typeface="Arial"/>
              </a:rPr>
              <a:t>Snemmgreining, sjúkdómsbreytandi meðferð og beta-frumuuppbót.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INNGANGUR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Markmið fyrirlestrar</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Kennslumarkmið fyrir 5. ár</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a:t>
            </a:r>
            <a:endParaRPr lang="en-US" sz="850" dirty="0"/>
          </a:p>
        </p:txBody>
      </p:sp>
      <p:sp>
        <p:nvSpPr>
          <p:cNvPr id="9" name="Text 6"/>
          <p:cNvSpPr txBox="1"/>
          <p:nvPr/>
        </p:nvSpPr>
        <p:spPr>
          <a:xfrm>
            <a:off x="749808" y="1005840"/>
            <a:ext cx="4937760" cy="384048"/>
          </a:xfrm>
          <a:prstGeom prst="rect">
            <a:avLst/>
          </a:prstGeom>
          <a:noFill/>
          <a:ln/>
        </p:spPr>
        <p:txBody>
          <a:bodyPr wrap="square" lIns="0" tIns="0" rIns="0" bIns="0" rtlCol="0" anchor="ctr">
            <a:normAutofit/>
          </a:bodyPr>
          <a:lstStyle/>
          <a:p>
            <a:pPr marL="0" indent="0" algn="l">
              <a:lnSpc>
                <a:spcPct val="100000"/>
              </a:lnSpc>
              <a:buNone/>
            </a:pPr>
            <a:r>
              <a:rPr lang="en-US" sz="1900" b="1" dirty="0">
                <a:solidFill>
                  <a:srgbClr val="0B2B3B"/>
                </a:solidFill>
                <a:latin typeface="Arial" pitchFamily="34" charset="0"/>
                <a:ea typeface="Arial" pitchFamily="34" charset="-122"/>
                <a:cs typeface="Arial" pitchFamily="34" charset="-120"/>
              </a:rPr>
              <a:t>Eftir fyrirlesturinn á nemandi að geta…</a:t>
            </a:r>
            <a:endParaRPr lang="en-US" sz="1900" dirty="0"/>
          </a:p>
        </p:txBody>
      </p:sp>
      <p:sp>
        <p:nvSpPr>
          <p:cNvPr id="10" name="Shape 7"/>
          <p:cNvSpPr/>
          <p:nvPr/>
        </p:nvSpPr>
        <p:spPr>
          <a:xfrm>
            <a:off x="749808" y="1572768"/>
            <a:ext cx="3493008" cy="1673352"/>
          </a:xfrm>
          <a:prstGeom prst="roundRect">
            <a:avLst>
              <a:gd name="adj" fmla="val 6557"/>
            </a:avLst>
          </a:prstGeom>
          <a:solidFill>
            <a:srgbClr val="FFFFFF"/>
          </a:solidFill>
          <a:ln w="10160">
            <a:solidFill>
              <a:srgbClr val="D6E1E4"/>
            </a:solidFill>
            <a:prstDash val="solid"/>
          </a:ln>
        </p:spPr>
        <p:txBody>
          <a:bodyPr/>
          <a:lstStyle/>
          <a:p>
            <a:endParaRPr/>
          </a:p>
        </p:txBody>
      </p:sp>
      <p:sp>
        <p:nvSpPr>
          <p:cNvPr id="11" name="Shape 8"/>
          <p:cNvSpPr/>
          <p:nvPr/>
        </p:nvSpPr>
        <p:spPr>
          <a:xfrm>
            <a:off x="749808" y="1572768"/>
            <a:ext cx="73152" cy="1673352"/>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12" name="Shape 9"/>
          <p:cNvSpPr/>
          <p:nvPr/>
        </p:nvSpPr>
        <p:spPr>
          <a:xfrm>
            <a:off x="932688" y="1755648"/>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3638" y="1852209"/>
            <a:ext cx="237012" cy="237012"/>
          </a:xfrm>
          <a:prstGeom prst="rect">
            <a:avLst/>
          </a:prstGeom>
        </p:spPr>
      </p:pic>
      <p:sp>
        <p:nvSpPr>
          <p:cNvPr id="14" name="Text 10"/>
          <p:cNvSpPr txBox="1"/>
          <p:nvPr/>
        </p:nvSpPr>
        <p:spPr>
          <a:xfrm>
            <a:off x="1481328" y="1746504"/>
            <a:ext cx="2596896"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1. Greint sjúkdóminn</a:t>
            </a:r>
            <a:endParaRPr lang="en-US" sz="1550" dirty="0"/>
          </a:p>
        </p:txBody>
      </p:sp>
      <p:sp>
        <p:nvSpPr>
          <p:cNvPr id="15" name="Text 11"/>
          <p:cNvSpPr txBox="1"/>
          <p:nvPr/>
        </p:nvSpPr>
        <p:spPr>
          <a:xfrm>
            <a:off x="987552" y="2212848"/>
            <a:ext cx="3035808" cy="868680"/>
          </a:xfrm>
          <a:prstGeom prst="rect">
            <a:avLst/>
          </a:prstGeom>
          <a:noFill/>
          <a:ln/>
        </p:spPr>
        <p:txBody>
          <a:bodyPr wrap="square" lIns="0" tIns="0" rIns="0" bIns="0" rtlCol="0" anchor="t">
            <a:normAutofit/>
          </a:bodyPr>
          <a:lstStyle/>
          <a:p>
            <a:pPr marL="0" indent="0" algn="l">
              <a:lnSpc>
                <a:spcPct val="95000"/>
              </a:lnSpc>
              <a:buNone/>
            </a:pPr>
            <a:r>
              <a:rPr lang="en-US" sz="1230" dirty="0">
                <a:solidFill>
                  <a:srgbClr val="5B6F78"/>
                </a:solidFill>
                <a:latin typeface="Arial" pitchFamily="34" charset="0"/>
                <a:ea typeface="Arial" pitchFamily="34" charset="-122"/>
                <a:cs typeface="Arial" pitchFamily="34" charset="-120"/>
              </a:rPr>
              <a:t>þekkt einkenni, greiningarviðmið og helstu mismunagreiningar</a:t>
            </a:r>
            <a:endParaRPr lang="en-US" sz="1230" dirty="0"/>
          </a:p>
        </p:txBody>
      </p:sp>
      <p:sp>
        <p:nvSpPr>
          <p:cNvPr id="16" name="Shape 12"/>
          <p:cNvSpPr/>
          <p:nvPr/>
        </p:nvSpPr>
        <p:spPr>
          <a:xfrm>
            <a:off x="4517136" y="1572768"/>
            <a:ext cx="3493008" cy="1673352"/>
          </a:xfrm>
          <a:prstGeom prst="roundRect">
            <a:avLst>
              <a:gd name="adj" fmla="val 6557"/>
            </a:avLst>
          </a:prstGeom>
          <a:solidFill>
            <a:srgbClr val="FFFFFF"/>
          </a:solidFill>
          <a:ln w="10160">
            <a:solidFill>
              <a:srgbClr val="D6E1E4"/>
            </a:solidFill>
            <a:prstDash val="solid"/>
          </a:ln>
        </p:spPr>
        <p:txBody>
          <a:bodyPr/>
          <a:lstStyle/>
          <a:p>
            <a:endParaRPr/>
          </a:p>
        </p:txBody>
      </p:sp>
      <p:sp>
        <p:nvSpPr>
          <p:cNvPr id="17" name="Shape 13"/>
          <p:cNvSpPr/>
          <p:nvPr/>
        </p:nvSpPr>
        <p:spPr>
          <a:xfrm>
            <a:off x="4517136" y="1572768"/>
            <a:ext cx="73152" cy="1673352"/>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18" name="Shape 14"/>
          <p:cNvSpPr/>
          <p:nvPr/>
        </p:nvSpPr>
        <p:spPr>
          <a:xfrm>
            <a:off x="4700016" y="1755648"/>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00966" y="1852209"/>
            <a:ext cx="237012" cy="237012"/>
          </a:xfrm>
          <a:prstGeom prst="rect">
            <a:avLst/>
          </a:prstGeom>
        </p:spPr>
      </p:pic>
      <p:sp>
        <p:nvSpPr>
          <p:cNvPr id="20" name="Text 15"/>
          <p:cNvSpPr txBox="1"/>
          <p:nvPr/>
        </p:nvSpPr>
        <p:spPr>
          <a:xfrm>
            <a:off x="5248656" y="1746504"/>
            <a:ext cx="2596896"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2. Meðhöndlað DKA</a:t>
            </a:r>
            <a:endParaRPr lang="en-US" sz="1550" dirty="0"/>
          </a:p>
        </p:txBody>
      </p:sp>
      <p:sp>
        <p:nvSpPr>
          <p:cNvPr id="21" name="Text 16"/>
          <p:cNvSpPr txBox="1"/>
          <p:nvPr/>
        </p:nvSpPr>
        <p:spPr>
          <a:xfrm>
            <a:off x="4754880" y="2212848"/>
            <a:ext cx="3035808" cy="868680"/>
          </a:xfrm>
          <a:prstGeom prst="rect">
            <a:avLst/>
          </a:prstGeom>
          <a:noFill/>
          <a:ln/>
        </p:spPr>
        <p:txBody>
          <a:bodyPr wrap="square" lIns="0" tIns="0" rIns="0" bIns="0" rtlCol="0" anchor="t">
            <a:normAutofit/>
          </a:bodyPr>
          <a:lstStyle/>
          <a:p>
            <a:pPr marL="0" indent="0" algn="l">
              <a:lnSpc>
                <a:spcPct val="95000"/>
              </a:lnSpc>
              <a:buNone/>
            </a:pPr>
            <a:r>
              <a:rPr lang="en-US" sz="1230" dirty="0">
                <a:solidFill>
                  <a:srgbClr val="5B6F78"/>
                </a:solidFill>
                <a:latin typeface="Arial" pitchFamily="34" charset="0"/>
                <a:ea typeface="Arial" pitchFamily="34" charset="-122"/>
                <a:cs typeface="Arial" pitchFamily="34" charset="-120"/>
              </a:rPr>
              <a:t>hafið örugga vökva- og insúlínmeðferð og brugðist við heilabjúg</a:t>
            </a:r>
            <a:endParaRPr lang="en-US" sz="1230" dirty="0"/>
          </a:p>
        </p:txBody>
      </p:sp>
      <p:sp>
        <p:nvSpPr>
          <p:cNvPr id="22" name="Shape 17"/>
          <p:cNvSpPr/>
          <p:nvPr/>
        </p:nvSpPr>
        <p:spPr>
          <a:xfrm>
            <a:off x="8284464" y="1572768"/>
            <a:ext cx="3493008" cy="1673352"/>
          </a:xfrm>
          <a:prstGeom prst="roundRect">
            <a:avLst>
              <a:gd name="adj" fmla="val 6557"/>
            </a:avLst>
          </a:prstGeom>
          <a:solidFill>
            <a:srgbClr val="FFFFFF"/>
          </a:solidFill>
          <a:ln w="10160">
            <a:solidFill>
              <a:srgbClr val="D6E1E4"/>
            </a:solidFill>
            <a:prstDash val="solid"/>
          </a:ln>
        </p:spPr>
        <p:txBody>
          <a:bodyPr/>
          <a:lstStyle/>
          <a:p>
            <a:endParaRPr/>
          </a:p>
        </p:txBody>
      </p:sp>
      <p:sp>
        <p:nvSpPr>
          <p:cNvPr id="23" name="Shape 18"/>
          <p:cNvSpPr/>
          <p:nvPr/>
        </p:nvSpPr>
        <p:spPr>
          <a:xfrm>
            <a:off x="8284464" y="1572768"/>
            <a:ext cx="73152" cy="1673352"/>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24" name="Shape 19"/>
          <p:cNvSpPr/>
          <p:nvPr/>
        </p:nvSpPr>
        <p:spPr>
          <a:xfrm>
            <a:off x="8467344" y="1755648"/>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68294" y="1852209"/>
            <a:ext cx="237012" cy="237012"/>
          </a:xfrm>
          <a:prstGeom prst="rect">
            <a:avLst/>
          </a:prstGeom>
        </p:spPr>
      </p:pic>
      <p:sp>
        <p:nvSpPr>
          <p:cNvPr id="26" name="Text 20"/>
          <p:cNvSpPr txBox="1"/>
          <p:nvPr/>
        </p:nvSpPr>
        <p:spPr>
          <a:xfrm>
            <a:off x="9015984" y="1746504"/>
            <a:ext cx="2596896"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3. Skilið tæknina</a:t>
            </a:r>
            <a:endParaRPr lang="en-US" sz="1550" dirty="0"/>
          </a:p>
        </p:txBody>
      </p:sp>
      <p:sp>
        <p:nvSpPr>
          <p:cNvPr id="27" name="Text 21"/>
          <p:cNvSpPr txBox="1"/>
          <p:nvPr/>
        </p:nvSpPr>
        <p:spPr>
          <a:xfrm>
            <a:off x="8522208" y="2212848"/>
            <a:ext cx="3035808" cy="868680"/>
          </a:xfrm>
          <a:prstGeom prst="rect">
            <a:avLst/>
          </a:prstGeom>
          <a:noFill/>
          <a:ln/>
        </p:spPr>
        <p:txBody>
          <a:bodyPr wrap="square" lIns="0" tIns="0" rIns="0" bIns="0" rtlCol="0" anchor="t">
            <a:normAutofit/>
          </a:bodyPr>
          <a:lstStyle/>
          <a:p>
            <a:pPr marL="0" indent="0" algn="l">
              <a:lnSpc>
                <a:spcPct val="95000"/>
              </a:lnSpc>
              <a:buNone/>
            </a:pPr>
            <a:r>
              <a:rPr lang="en-US" sz="1230" dirty="0">
                <a:solidFill>
                  <a:srgbClr val="5B6F78"/>
                </a:solidFill>
                <a:latin typeface="Arial" pitchFamily="34" charset="0"/>
                <a:ea typeface="Arial" pitchFamily="34" charset="-122"/>
                <a:cs typeface="Arial" pitchFamily="34" charset="-120"/>
              </a:rPr>
              <a:t>CGM, dælur og sjálfvirk insúlíngjöf (artificial pancreas) — og takmarkanir tækninnar</a:t>
            </a:r>
            <a:endParaRPr lang="en-US" sz="1230" dirty="0"/>
          </a:p>
        </p:txBody>
      </p:sp>
      <p:sp>
        <p:nvSpPr>
          <p:cNvPr id="28" name="Shape 22"/>
          <p:cNvSpPr/>
          <p:nvPr/>
        </p:nvSpPr>
        <p:spPr>
          <a:xfrm>
            <a:off x="749808" y="3703320"/>
            <a:ext cx="5431536" cy="1673352"/>
          </a:xfrm>
          <a:prstGeom prst="roundRect">
            <a:avLst>
              <a:gd name="adj" fmla="val 6557"/>
            </a:avLst>
          </a:prstGeom>
          <a:solidFill>
            <a:srgbClr val="FFFFFF"/>
          </a:solidFill>
          <a:ln w="10160">
            <a:solidFill>
              <a:srgbClr val="D6E1E4"/>
            </a:solidFill>
            <a:prstDash val="solid"/>
          </a:ln>
        </p:spPr>
        <p:txBody>
          <a:bodyPr/>
          <a:lstStyle/>
          <a:p>
            <a:endParaRPr/>
          </a:p>
        </p:txBody>
      </p:sp>
      <p:sp>
        <p:nvSpPr>
          <p:cNvPr id="29" name="Shape 23"/>
          <p:cNvSpPr/>
          <p:nvPr/>
        </p:nvSpPr>
        <p:spPr>
          <a:xfrm>
            <a:off x="749808" y="3703320"/>
            <a:ext cx="73152" cy="1673352"/>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30" name="Shape 24"/>
          <p:cNvSpPr/>
          <p:nvPr/>
        </p:nvSpPr>
        <p:spPr>
          <a:xfrm>
            <a:off x="932688" y="3886200"/>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3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3638" y="3982761"/>
            <a:ext cx="237012" cy="237012"/>
          </a:xfrm>
          <a:prstGeom prst="rect">
            <a:avLst/>
          </a:prstGeom>
        </p:spPr>
      </p:pic>
      <p:sp>
        <p:nvSpPr>
          <p:cNvPr id="32" name="Text 25"/>
          <p:cNvSpPr txBox="1"/>
          <p:nvPr/>
        </p:nvSpPr>
        <p:spPr>
          <a:xfrm>
            <a:off x="1481328" y="3877056"/>
            <a:ext cx="4535424"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4. Meðhöndlað barnið</a:t>
            </a:r>
            <a:endParaRPr lang="en-US" sz="1550" dirty="0"/>
          </a:p>
        </p:txBody>
      </p:sp>
      <p:sp>
        <p:nvSpPr>
          <p:cNvPr id="33" name="Text 26"/>
          <p:cNvSpPr txBox="1"/>
          <p:nvPr/>
        </p:nvSpPr>
        <p:spPr>
          <a:xfrm>
            <a:off x="987552" y="4343400"/>
            <a:ext cx="4974336" cy="868680"/>
          </a:xfrm>
          <a:prstGeom prst="rect">
            <a:avLst/>
          </a:prstGeom>
          <a:noFill/>
          <a:ln/>
        </p:spPr>
        <p:txBody>
          <a:bodyPr wrap="square" lIns="0" tIns="0" rIns="0" bIns="0" rtlCol="0" anchor="t">
            <a:normAutofit/>
          </a:bodyPr>
          <a:lstStyle/>
          <a:p>
            <a:pPr marL="0" indent="0" algn="l">
              <a:lnSpc>
                <a:spcPct val="95000"/>
              </a:lnSpc>
              <a:buNone/>
            </a:pPr>
            <a:r>
              <a:rPr sz="1230" b="0">
                <a:solidFill>
                  <a:srgbClr val="5B6F78"/>
                </a:solidFill>
                <a:latin typeface="Arial"/>
              </a:rPr>
              <a:t>við blóðsykursfalli og veikindatengdu DKA</a:t>
            </a:r>
            <a:br/>
            <a:r>
              <a:rPr sz="1230" b="0">
                <a:solidFill>
                  <a:srgbClr val="5B6F78"/>
                </a:solidFill>
                <a:latin typeface="Arial"/>
              </a:rPr>
              <a:t>og fyrirbyggt langtímafylgikvilla</a:t>
            </a:r>
            <a:endParaRPr lang="en-US" sz="1230" dirty="0"/>
          </a:p>
        </p:txBody>
      </p:sp>
      <p:sp>
        <p:nvSpPr>
          <p:cNvPr id="34" name="Shape 27"/>
          <p:cNvSpPr/>
          <p:nvPr/>
        </p:nvSpPr>
        <p:spPr>
          <a:xfrm>
            <a:off x="6345936" y="3703320"/>
            <a:ext cx="5431536" cy="1673352"/>
          </a:xfrm>
          <a:prstGeom prst="roundRect">
            <a:avLst>
              <a:gd name="adj" fmla="val 6557"/>
            </a:avLst>
          </a:prstGeom>
          <a:solidFill>
            <a:srgbClr val="FFFFFF"/>
          </a:solidFill>
          <a:ln w="10160">
            <a:solidFill>
              <a:srgbClr val="D6E1E4"/>
            </a:solidFill>
            <a:prstDash val="solid"/>
          </a:ln>
        </p:spPr>
        <p:txBody>
          <a:bodyPr/>
          <a:lstStyle/>
          <a:p>
            <a:endParaRPr/>
          </a:p>
        </p:txBody>
      </p:sp>
      <p:sp>
        <p:nvSpPr>
          <p:cNvPr id="35" name="Shape 28"/>
          <p:cNvSpPr/>
          <p:nvPr/>
        </p:nvSpPr>
        <p:spPr>
          <a:xfrm>
            <a:off x="6345936" y="3703320"/>
            <a:ext cx="73152" cy="1673352"/>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36" name="Shape 29"/>
          <p:cNvSpPr/>
          <p:nvPr/>
        </p:nvSpPr>
        <p:spPr>
          <a:xfrm>
            <a:off x="6528816" y="3886200"/>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37"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29766" y="3982761"/>
            <a:ext cx="237012" cy="237012"/>
          </a:xfrm>
          <a:prstGeom prst="rect">
            <a:avLst/>
          </a:prstGeom>
        </p:spPr>
      </p:pic>
      <p:sp>
        <p:nvSpPr>
          <p:cNvPr id="38" name="Text 30"/>
          <p:cNvSpPr txBox="1"/>
          <p:nvPr/>
        </p:nvSpPr>
        <p:spPr>
          <a:xfrm>
            <a:off x="7077456" y="3877056"/>
            <a:ext cx="4535424"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5. Lært um hvert við stefnum</a:t>
            </a:r>
            <a:endParaRPr lang="en-US" sz="1550" dirty="0"/>
          </a:p>
        </p:txBody>
      </p:sp>
      <p:sp>
        <p:nvSpPr>
          <p:cNvPr id="39" name="Text 31"/>
          <p:cNvSpPr txBox="1"/>
          <p:nvPr/>
        </p:nvSpPr>
        <p:spPr>
          <a:xfrm>
            <a:off x="6583680" y="4343400"/>
            <a:ext cx="4974336" cy="868680"/>
          </a:xfrm>
          <a:prstGeom prst="rect">
            <a:avLst/>
          </a:prstGeom>
          <a:noFill/>
          <a:ln/>
        </p:spPr>
        <p:txBody>
          <a:bodyPr wrap="square" lIns="0" tIns="0" rIns="0" bIns="0" rtlCol="0" anchor="t">
            <a:normAutofit/>
          </a:bodyPr>
          <a:lstStyle/>
          <a:p>
            <a:pPr marL="0" indent="0" algn="l">
              <a:lnSpc>
                <a:spcPct val="95000"/>
              </a:lnSpc>
              <a:buNone/>
            </a:pPr>
            <a:r>
              <a:rPr lang="en-US" sz="1230" dirty="0">
                <a:solidFill>
                  <a:srgbClr val="5B6F78"/>
                </a:solidFill>
                <a:latin typeface="Arial" pitchFamily="34" charset="0"/>
                <a:ea typeface="Arial" pitchFamily="34" charset="-122"/>
                <a:cs typeface="Arial" pitchFamily="34" charset="-120"/>
              </a:rPr>
              <a:t>stigun T1D, skimun, teplizumab og beta-frumuuppbót</a:t>
            </a:r>
            <a:endParaRPr lang="en-US" sz="12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INNGANGUR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Af hverju skiptir þetta máli?</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Læknablaðið 2025</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a:t>
            </a:r>
            <a:endParaRPr lang="en-US" sz="850" dirty="0"/>
          </a:p>
        </p:txBody>
      </p:sp>
      <p:sp>
        <p:nvSpPr>
          <p:cNvPr id="9" name="Shape 6"/>
          <p:cNvSpPr/>
          <p:nvPr/>
        </p:nvSpPr>
        <p:spPr>
          <a:xfrm>
            <a:off x="749808" y="1097280"/>
            <a:ext cx="3712464" cy="4526280"/>
          </a:xfrm>
          <a:prstGeom prst="roundRect">
            <a:avLst>
              <a:gd name="adj" fmla="val 4433"/>
            </a:avLst>
          </a:prstGeom>
          <a:solidFill>
            <a:srgbClr val="0B2B3B"/>
          </a:solidFill>
          <a:ln w="12700">
            <a:solidFill>
              <a:srgbClr val="0B2B3B">
                <a:alpha val="0"/>
              </a:srgbClr>
            </a:solidFill>
            <a:prstDash val="solid"/>
          </a:ln>
        </p:spPr>
        <p:txBody>
          <a:bodyPr/>
          <a:lstStyle/>
          <a:p>
            <a:endParaRPr/>
          </a:p>
        </p:txBody>
      </p:sp>
      <p:sp>
        <p:nvSpPr>
          <p:cNvPr id="10" name="Shape 7"/>
          <p:cNvSpPr/>
          <p:nvPr/>
        </p:nvSpPr>
        <p:spPr>
          <a:xfrm>
            <a:off x="1097280" y="1481328"/>
            <a:ext cx="731520" cy="731520"/>
          </a:xfrm>
          <a:prstGeom prst="ellipse">
            <a:avLst/>
          </a:prstGeom>
          <a:solidFill>
            <a:srgbClr val="087B78"/>
          </a:solidFill>
          <a:ln w="12700">
            <a:solidFill>
              <a:srgbClr val="087B78">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65530" y="1642262"/>
            <a:ext cx="395021" cy="395021"/>
          </a:xfrm>
          <a:prstGeom prst="rect">
            <a:avLst/>
          </a:prstGeom>
        </p:spPr>
      </p:pic>
      <p:sp>
        <p:nvSpPr>
          <p:cNvPr id="12" name="Text 8"/>
          <p:cNvSpPr txBox="1"/>
          <p:nvPr/>
        </p:nvSpPr>
        <p:spPr>
          <a:xfrm>
            <a:off x="1097280" y="2414016"/>
            <a:ext cx="2926080" cy="475488"/>
          </a:xfrm>
          <a:prstGeom prst="rect">
            <a:avLst/>
          </a:prstGeom>
          <a:noFill/>
          <a:ln/>
        </p:spPr>
        <p:txBody>
          <a:bodyPr wrap="square" lIns="0" tIns="0" rIns="0" bIns="0" rtlCol="0" anchor="ctr">
            <a:normAutofit/>
          </a:bodyPr>
          <a:lstStyle/>
          <a:p>
            <a:pPr marL="0" indent="0" algn="l">
              <a:lnSpc>
                <a:spcPct val="100000"/>
              </a:lnSpc>
              <a:buNone/>
            </a:pPr>
            <a:r>
              <a:rPr lang="en-US" sz="2800" b="1" dirty="0">
                <a:solidFill>
                  <a:srgbClr val="FFFFFF"/>
                </a:solidFill>
                <a:latin typeface="Arial" pitchFamily="34" charset="0"/>
                <a:ea typeface="Arial" pitchFamily="34" charset="-122"/>
                <a:cs typeface="Arial" pitchFamily="34" charset="-120"/>
              </a:rPr>
              <a:t>Á nokkrum dögum</a:t>
            </a:r>
            <a:endParaRPr lang="en-US" sz="2800" dirty="0"/>
          </a:p>
        </p:txBody>
      </p:sp>
      <p:sp>
        <p:nvSpPr>
          <p:cNvPr id="13" name="Text 9"/>
          <p:cNvSpPr txBox="1"/>
          <p:nvPr/>
        </p:nvSpPr>
        <p:spPr>
          <a:xfrm>
            <a:off x="1097280" y="3200400"/>
            <a:ext cx="2926080" cy="960120"/>
          </a:xfrm>
          <a:prstGeom prst="rect">
            <a:avLst/>
          </a:prstGeom>
          <a:noFill/>
          <a:ln/>
        </p:spPr>
        <p:txBody>
          <a:bodyPr wrap="square" lIns="0" tIns="0" rIns="0" bIns="0" rtlCol="0" anchor="t">
            <a:normAutofit/>
          </a:bodyPr>
          <a:lstStyle/>
          <a:p>
            <a:pPr marL="0" indent="0" algn="l">
              <a:lnSpc>
                <a:spcPct val="100000"/>
              </a:lnSpc>
              <a:buNone/>
            </a:pPr>
            <a:r>
              <a:rPr lang="en-US" sz="1800" dirty="0">
                <a:solidFill>
                  <a:srgbClr val="D7E9EE"/>
                </a:solidFill>
                <a:latin typeface="Arial" pitchFamily="34" charset="0"/>
                <a:ea typeface="Arial" pitchFamily="34" charset="-122"/>
                <a:cs typeface="Arial" pitchFamily="34" charset="-120"/>
              </a:rPr>
              <a:t>getur barn farið frá fyrstu einkennum í lífshættulega ketónblóðsýringu.</a:t>
            </a:r>
            <a:endParaRPr lang="en-US" sz="1800" dirty="0"/>
          </a:p>
        </p:txBody>
      </p:sp>
      <p:sp>
        <p:nvSpPr>
          <p:cNvPr id="14" name="Text 10"/>
          <p:cNvSpPr txBox="1"/>
          <p:nvPr/>
        </p:nvSpPr>
        <p:spPr>
          <a:xfrm>
            <a:off x="1097280" y="4681728"/>
            <a:ext cx="2834640" cy="502920"/>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F2B84B"/>
                </a:solidFill>
                <a:latin typeface="Arial" pitchFamily="34" charset="0"/>
                <a:ea typeface="Arial" pitchFamily="34" charset="-122"/>
                <a:cs typeface="Arial" pitchFamily="34" charset="-120"/>
              </a:rPr>
              <a:t>Tafir á greiningu eru oft fyrirbyggjanlegar.</a:t>
            </a:r>
            <a:endParaRPr lang="en-US" sz="1450" dirty="0"/>
          </a:p>
        </p:txBody>
      </p:sp>
      <p:sp>
        <p:nvSpPr>
          <p:cNvPr id="15" name="Shape 11"/>
          <p:cNvSpPr/>
          <p:nvPr/>
        </p:nvSpPr>
        <p:spPr>
          <a:xfrm>
            <a:off x="4773168" y="1124712"/>
            <a:ext cx="6656832" cy="1234440"/>
          </a:xfrm>
          <a:prstGeom prst="roundRect">
            <a:avLst>
              <a:gd name="adj" fmla="val 8889"/>
            </a:avLst>
          </a:prstGeom>
          <a:solidFill>
            <a:srgbClr val="FFFFFF"/>
          </a:solidFill>
          <a:ln w="10160">
            <a:solidFill>
              <a:srgbClr val="D6E1E4"/>
            </a:solidFill>
            <a:prstDash val="solid"/>
          </a:ln>
        </p:spPr>
        <p:txBody>
          <a:bodyPr/>
          <a:lstStyle/>
          <a:p>
            <a:endParaRPr/>
          </a:p>
        </p:txBody>
      </p:sp>
      <p:sp>
        <p:nvSpPr>
          <p:cNvPr id="16" name="Shape 12"/>
          <p:cNvSpPr/>
          <p:nvPr/>
        </p:nvSpPr>
        <p:spPr>
          <a:xfrm>
            <a:off x="4773168" y="1124712"/>
            <a:ext cx="73152" cy="123444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17" name="Shape 13"/>
          <p:cNvSpPr/>
          <p:nvPr/>
        </p:nvSpPr>
        <p:spPr>
          <a:xfrm>
            <a:off x="4956048" y="1307592"/>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56998" y="1404153"/>
            <a:ext cx="237012" cy="237012"/>
          </a:xfrm>
          <a:prstGeom prst="rect">
            <a:avLst/>
          </a:prstGeom>
        </p:spPr>
      </p:pic>
      <p:sp>
        <p:nvSpPr>
          <p:cNvPr id="19" name="Text 14"/>
          <p:cNvSpPr txBox="1"/>
          <p:nvPr/>
        </p:nvSpPr>
        <p:spPr>
          <a:xfrm>
            <a:off x="5504688" y="1298448"/>
            <a:ext cx="5760720" cy="384048"/>
          </a:xfrm>
          <a:prstGeom prst="rect">
            <a:avLst/>
          </a:prstGeom>
          <a:noFill/>
          <a:ln/>
        </p:spPr>
        <p:txBody>
          <a:bodyPr wrap="square" lIns="0" tIns="0" rIns="0" bIns="0" rtlCol="0" anchor="ctr">
            <a:normAutofit/>
          </a:bodyPr>
          <a:lstStyle/>
          <a:p>
            <a:pPr marL="0" indent="0" algn="l">
              <a:lnSpc>
                <a:spcPct val="100000"/>
              </a:lnSpc>
              <a:buNone/>
            </a:pPr>
            <a:r>
              <a:rPr lang="en-US" sz="1630" b="1" dirty="0">
                <a:solidFill>
                  <a:srgbClr val="17323E"/>
                </a:solidFill>
                <a:latin typeface="Arial" pitchFamily="34" charset="0"/>
                <a:ea typeface="Arial" pitchFamily="34" charset="-122"/>
                <a:cs typeface="Arial" pitchFamily="34" charset="-120"/>
              </a:rPr>
              <a:t>Insúlín er lífsnauðsynlegt</a:t>
            </a:r>
            <a:endParaRPr lang="en-US" sz="1630" dirty="0"/>
          </a:p>
        </p:txBody>
      </p:sp>
      <p:sp>
        <p:nvSpPr>
          <p:cNvPr id="20" name="Text 15"/>
          <p:cNvSpPr txBox="1"/>
          <p:nvPr/>
        </p:nvSpPr>
        <p:spPr>
          <a:xfrm>
            <a:off x="5010912" y="1764792"/>
            <a:ext cx="6199632" cy="429768"/>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Meðferðin er samfelld — allan sólarhringinn, alla daga.</a:t>
            </a:r>
            <a:endParaRPr lang="en-US" sz="1240" dirty="0"/>
          </a:p>
        </p:txBody>
      </p:sp>
      <p:sp>
        <p:nvSpPr>
          <p:cNvPr id="21" name="Shape 16"/>
          <p:cNvSpPr/>
          <p:nvPr/>
        </p:nvSpPr>
        <p:spPr>
          <a:xfrm>
            <a:off x="4773168" y="2606040"/>
            <a:ext cx="6656832" cy="1234440"/>
          </a:xfrm>
          <a:prstGeom prst="roundRect">
            <a:avLst>
              <a:gd name="adj" fmla="val 8889"/>
            </a:avLst>
          </a:prstGeom>
          <a:solidFill>
            <a:srgbClr val="FFFFFF"/>
          </a:solidFill>
          <a:ln w="10160">
            <a:solidFill>
              <a:srgbClr val="D6E1E4"/>
            </a:solidFill>
            <a:prstDash val="solid"/>
          </a:ln>
        </p:spPr>
        <p:txBody>
          <a:bodyPr/>
          <a:lstStyle/>
          <a:p>
            <a:endParaRPr/>
          </a:p>
        </p:txBody>
      </p:sp>
      <p:sp>
        <p:nvSpPr>
          <p:cNvPr id="22" name="Shape 17"/>
          <p:cNvSpPr/>
          <p:nvPr/>
        </p:nvSpPr>
        <p:spPr>
          <a:xfrm>
            <a:off x="4773168" y="2606040"/>
            <a:ext cx="73152" cy="1234440"/>
          </a:xfrm>
          <a:prstGeom prst="roundRect">
            <a:avLst>
              <a:gd name="adj" fmla="val 50000"/>
            </a:avLst>
          </a:prstGeom>
          <a:solidFill>
            <a:srgbClr val="3DB9D3"/>
          </a:solidFill>
          <a:ln w="12700">
            <a:solidFill>
              <a:srgbClr val="3DB9D3">
                <a:alpha val="0"/>
              </a:srgbClr>
            </a:solidFill>
            <a:prstDash val="solid"/>
          </a:ln>
        </p:spPr>
        <p:txBody>
          <a:bodyPr/>
          <a:lstStyle/>
          <a:p>
            <a:endParaRPr/>
          </a:p>
        </p:txBody>
      </p:sp>
      <p:sp>
        <p:nvSpPr>
          <p:cNvPr id="23" name="Shape 18"/>
          <p:cNvSpPr/>
          <p:nvPr/>
        </p:nvSpPr>
        <p:spPr>
          <a:xfrm>
            <a:off x="4956048" y="2788920"/>
            <a:ext cx="438912" cy="438912"/>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56998" y="2885481"/>
            <a:ext cx="237012" cy="237012"/>
          </a:xfrm>
          <a:prstGeom prst="rect">
            <a:avLst/>
          </a:prstGeom>
        </p:spPr>
      </p:pic>
      <p:sp>
        <p:nvSpPr>
          <p:cNvPr id="25" name="Text 19"/>
          <p:cNvSpPr txBox="1"/>
          <p:nvPr/>
        </p:nvSpPr>
        <p:spPr>
          <a:xfrm>
            <a:off x="5504688" y="2779776"/>
            <a:ext cx="5760720" cy="384048"/>
          </a:xfrm>
          <a:prstGeom prst="rect">
            <a:avLst/>
          </a:prstGeom>
          <a:noFill/>
          <a:ln/>
        </p:spPr>
        <p:txBody>
          <a:bodyPr wrap="square" lIns="0" tIns="0" rIns="0" bIns="0" rtlCol="0" anchor="ctr">
            <a:normAutofit/>
          </a:bodyPr>
          <a:lstStyle/>
          <a:p>
            <a:pPr marL="0" indent="0" algn="l">
              <a:lnSpc>
                <a:spcPct val="100000"/>
              </a:lnSpc>
              <a:buNone/>
            </a:pPr>
            <a:r>
              <a:rPr lang="en-US" sz="1630" b="1" dirty="0">
                <a:solidFill>
                  <a:srgbClr val="17323E"/>
                </a:solidFill>
                <a:latin typeface="Arial" pitchFamily="34" charset="0"/>
                <a:ea typeface="Arial" pitchFamily="34" charset="-122"/>
                <a:cs typeface="Arial" pitchFamily="34" charset="-120"/>
              </a:rPr>
              <a:t>Gögnin eru orðin stöðug</a:t>
            </a:r>
            <a:endParaRPr lang="en-US" sz="1630" dirty="0"/>
          </a:p>
        </p:txBody>
      </p:sp>
      <p:sp>
        <p:nvSpPr>
          <p:cNvPr id="26" name="Text 20"/>
          <p:cNvSpPr txBox="1"/>
          <p:nvPr/>
        </p:nvSpPr>
        <p:spPr>
          <a:xfrm>
            <a:off x="5010912" y="3246120"/>
            <a:ext cx="6199632" cy="429768"/>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CGM skilar hundruðum mælinga á sólarhring og breytir klínískri ákvarðanatöku.</a:t>
            </a:r>
            <a:endParaRPr lang="en-US" sz="1240" dirty="0"/>
          </a:p>
        </p:txBody>
      </p:sp>
      <p:sp>
        <p:nvSpPr>
          <p:cNvPr id="27" name="Shape 21"/>
          <p:cNvSpPr/>
          <p:nvPr/>
        </p:nvSpPr>
        <p:spPr>
          <a:xfrm>
            <a:off x="4773168" y="4087368"/>
            <a:ext cx="6656832" cy="1234440"/>
          </a:xfrm>
          <a:prstGeom prst="roundRect">
            <a:avLst>
              <a:gd name="adj" fmla="val 8889"/>
            </a:avLst>
          </a:prstGeom>
          <a:solidFill>
            <a:srgbClr val="FFFFFF"/>
          </a:solidFill>
          <a:ln w="10160">
            <a:solidFill>
              <a:srgbClr val="D6E1E4"/>
            </a:solidFill>
            <a:prstDash val="solid"/>
          </a:ln>
        </p:spPr>
        <p:txBody>
          <a:bodyPr/>
          <a:lstStyle/>
          <a:p>
            <a:endParaRPr/>
          </a:p>
        </p:txBody>
      </p:sp>
      <p:sp>
        <p:nvSpPr>
          <p:cNvPr id="28" name="Shape 22"/>
          <p:cNvSpPr/>
          <p:nvPr/>
        </p:nvSpPr>
        <p:spPr>
          <a:xfrm>
            <a:off x="4773168" y="4087368"/>
            <a:ext cx="73152" cy="1234440"/>
          </a:xfrm>
          <a:prstGeom prst="roundRect">
            <a:avLst>
              <a:gd name="adj" fmla="val 50000"/>
            </a:avLst>
          </a:prstGeom>
          <a:solidFill>
            <a:srgbClr val="2E8B72"/>
          </a:solidFill>
          <a:ln w="12700">
            <a:solidFill>
              <a:srgbClr val="2E8B72">
                <a:alpha val="0"/>
              </a:srgbClr>
            </a:solidFill>
            <a:prstDash val="solid"/>
          </a:ln>
        </p:spPr>
        <p:txBody>
          <a:bodyPr/>
          <a:lstStyle/>
          <a:p>
            <a:endParaRPr/>
          </a:p>
        </p:txBody>
      </p:sp>
      <p:sp>
        <p:nvSpPr>
          <p:cNvPr id="29" name="Shape 23"/>
          <p:cNvSpPr/>
          <p:nvPr/>
        </p:nvSpPr>
        <p:spPr>
          <a:xfrm>
            <a:off x="4956048" y="4270248"/>
            <a:ext cx="438912" cy="43891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3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56998" y="4366809"/>
            <a:ext cx="237012" cy="237012"/>
          </a:xfrm>
          <a:prstGeom prst="rect">
            <a:avLst/>
          </a:prstGeom>
        </p:spPr>
      </p:pic>
      <p:sp>
        <p:nvSpPr>
          <p:cNvPr id="31" name="Text 24"/>
          <p:cNvSpPr txBox="1"/>
          <p:nvPr/>
        </p:nvSpPr>
        <p:spPr>
          <a:xfrm>
            <a:off x="5504688" y="4261104"/>
            <a:ext cx="5760720" cy="384048"/>
          </a:xfrm>
          <a:prstGeom prst="rect">
            <a:avLst/>
          </a:prstGeom>
          <a:noFill/>
          <a:ln/>
        </p:spPr>
        <p:txBody>
          <a:bodyPr wrap="square" lIns="0" tIns="0" rIns="0" bIns="0" rtlCol="0" anchor="ctr">
            <a:normAutofit/>
          </a:bodyPr>
          <a:lstStyle/>
          <a:p>
            <a:pPr marL="0" indent="0" algn="l">
              <a:lnSpc>
                <a:spcPct val="100000"/>
              </a:lnSpc>
              <a:buNone/>
            </a:pPr>
            <a:r>
              <a:rPr lang="en-US" sz="1630" b="1" dirty="0">
                <a:solidFill>
                  <a:srgbClr val="17323E"/>
                </a:solidFill>
                <a:latin typeface="Arial" pitchFamily="34" charset="0"/>
                <a:ea typeface="Arial" pitchFamily="34" charset="-122"/>
                <a:cs typeface="Arial" pitchFamily="34" charset="-120"/>
              </a:rPr>
              <a:t>Teymið er meðferðin</a:t>
            </a:r>
            <a:endParaRPr lang="en-US" sz="1630" dirty="0"/>
          </a:p>
        </p:txBody>
      </p:sp>
      <p:sp>
        <p:nvSpPr>
          <p:cNvPr id="32" name="Text 25"/>
          <p:cNvSpPr txBox="1"/>
          <p:nvPr/>
        </p:nvSpPr>
        <p:spPr>
          <a:xfrm>
            <a:off x="5010912" y="4727448"/>
            <a:ext cx="6199632" cy="429768"/>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Tækni virkar best með fræðslu, næringu, sálfélagslegum stuðningi og aðgengi.</a:t>
            </a:r>
            <a:endParaRPr lang="en-US" sz="1240" dirty="0"/>
          </a:p>
        </p:txBody>
      </p:sp>
      <p:sp>
        <p:nvSpPr>
          <p:cNvPr id="33" name="Shape 26"/>
          <p:cNvSpPr/>
          <p:nvPr/>
        </p:nvSpPr>
        <p:spPr>
          <a:xfrm>
            <a:off x="749808" y="5870448"/>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3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5971032"/>
            <a:ext cx="201168" cy="201168"/>
          </a:xfrm>
          <a:prstGeom prst="rect">
            <a:avLst/>
          </a:prstGeom>
        </p:spPr>
      </p:pic>
      <p:sp>
        <p:nvSpPr>
          <p:cNvPr id="35" name="Text 27"/>
          <p:cNvSpPr txBox="1"/>
          <p:nvPr/>
        </p:nvSpPr>
        <p:spPr>
          <a:xfrm>
            <a:off x="1234440" y="5916168"/>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Einföld spurning getur komið í veg fyrir DKA: „Er barnið farið að drekka og pissa meira — eða léttast?“</a:t>
            </a:r>
            <a:endParaRPr lang="en-US" sz="112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INNGANGUR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Íslenskur árangur: skýr framför — enn ekki í mark</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Læknablaðið 2025: gögn 2008–2022</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5</a:t>
            </a:r>
            <a:endParaRPr lang="en-US" sz="850" dirty="0"/>
          </a:p>
        </p:txBody>
      </p:sp>
      <p:sp>
        <p:nvSpPr>
          <p:cNvPr id="9" name="Shape 6"/>
          <p:cNvSpPr/>
          <p:nvPr/>
        </p:nvSpPr>
        <p:spPr>
          <a:xfrm>
            <a:off x="8321040" y="429768"/>
            <a:ext cx="3090672" cy="274320"/>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10" name="Text 7"/>
          <p:cNvSpPr txBox="1"/>
          <p:nvPr/>
        </p:nvSpPr>
        <p:spPr>
          <a:xfrm>
            <a:off x="8394192" y="438912"/>
            <a:ext cx="2944368" cy="246888"/>
          </a:xfrm>
          <a:prstGeom prst="rect">
            <a:avLst/>
          </a:prstGeom>
          <a:noFill/>
          <a:ln/>
        </p:spPr>
        <p:txBody>
          <a:bodyPr wrap="square" lIns="0" tIns="0" rIns="0" bIns="0" rtlCol="0" anchor="ctr">
            <a:normAutofit/>
          </a:bodyPr>
          <a:lstStyle/>
          <a:p>
            <a:pPr marL="0" indent="0" algn="ctr">
              <a:lnSpc>
                <a:spcPct val="100000"/>
              </a:lnSpc>
              <a:buNone/>
            </a:pPr>
            <a:r>
              <a:rPr lang="en-US" sz="950" b="1" dirty="0">
                <a:solidFill>
                  <a:srgbClr val="FFFFFF"/>
                </a:solidFill>
                <a:latin typeface="Arial" pitchFamily="34" charset="0"/>
                <a:ea typeface="Arial" pitchFamily="34" charset="-122"/>
                <a:cs typeface="Arial" pitchFamily="34" charset="-120"/>
              </a:rPr>
              <a:t>BIRT GÖGN — EKKI LIFANDI MÆLABORÐ</a:t>
            </a:r>
            <a:endParaRPr lang="en-US" sz="950" dirty="0"/>
          </a:p>
        </p:txBody>
      </p:sp>
      <p:sp>
        <p:nvSpPr>
          <p:cNvPr id="11" name="Text 8"/>
          <p:cNvSpPr txBox="1"/>
          <p:nvPr/>
        </p:nvSpPr>
        <p:spPr>
          <a:xfrm>
            <a:off x="822960" y="1115568"/>
            <a:ext cx="2926080" cy="329184"/>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0B2B3B"/>
                </a:solidFill>
                <a:latin typeface="Arial" pitchFamily="34" charset="0"/>
                <a:ea typeface="Arial" pitchFamily="34" charset="-122"/>
                <a:cs typeface="Arial" pitchFamily="34" charset="-120"/>
              </a:rPr>
              <a:t>Meðaltal HbA1c</a:t>
            </a:r>
            <a:endParaRPr lang="en-US" sz="1550" dirty="0"/>
          </a:p>
        </p:txBody>
      </p:sp>
      <p:sp>
        <p:nvSpPr>
          <p:cNvPr id="12" name="Shape 9"/>
          <p:cNvSpPr/>
          <p:nvPr/>
        </p:nvSpPr>
        <p:spPr>
          <a:xfrm>
            <a:off x="822960" y="1600200"/>
            <a:ext cx="4892040" cy="1828800"/>
          </a:xfrm>
          <a:prstGeom prst="roundRect">
            <a:avLst>
              <a:gd name="adj" fmla="val 8000"/>
            </a:avLst>
          </a:prstGeom>
          <a:solidFill>
            <a:srgbClr val="F4F7F8"/>
          </a:solidFill>
          <a:ln w="10160">
            <a:solidFill>
              <a:srgbClr val="D6E1E4"/>
            </a:solidFill>
            <a:prstDash val="solid"/>
          </a:ln>
        </p:spPr>
        <p:txBody>
          <a:bodyPr/>
          <a:lstStyle/>
          <a:p>
            <a:endParaRPr/>
          </a:p>
        </p:txBody>
      </p:sp>
      <p:sp>
        <p:nvSpPr>
          <p:cNvPr id="13" name="Text 10"/>
          <p:cNvSpPr txBox="1"/>
          <p:nvPr/>
        </p:nvSpPr>
        <p:spPr>
          <a:xfrm>
            <a:off x="1143000" y="1920240"/>
            <a:ext cx="1325880" cy="603504"/>
          </a:xfrm>
          <a:prstGeom prst="rect">
            <a:avLst/>
          </a:prstGeom>
          <a:noFill/>
          <a:ln/>
        </p:spPr>
        <p:txBody>
          <a:bodyPr wrap="square" lIns="0" tIns="0" rIns="0" bIns="0" rtlCol="0" anchor="ctr">
            <a:normAutofit/>
          </a:bodyPr>
          <a:lstStyle/>
          <a:p>
            <a:pPr marL="0" indent="0" algn="ctr">
              <a:lnSpc>
                <a:spcPct val="100000"/>
              </a:lnSpc>
              <a:buNone/>
            </a:pPr>
            <a:r>
              <a:rPr lang="en-US" sz="3400" b="1" dirty="0">
                <a:solidFill>
                  <a:srgbClr val="C94C5D"/>
                </a:solidFill>
                <a:latin typeface="Arial" pitchFamily="34" charset="0"/>
                <a:ea typeface="Arial" pitchFamily="34" charset="-122"/>
                <a:cs typeface="Arial" pitchFamily="34" charset="-120"/>
              </a:rPr>
              <a:t>70,4</a:t>
            </a:r>
            <a:endParaRPr lang="en-US" sz="3400" dirty="0"/>
          </a:p>
        </p:txBody>
      </p:sp>
      <p:sp>
        <p:nvSpPr>
          <p:cNvPr id="14" name="Text 11"/>
          <p:cNvSpPr txBox="1"/>
          <p:nvPr/>
        </p:nvSpPr>
        <p:spPr>
          <a:xfrm>
            <a:off x="1143000" y="2542032"/>
            <a:ext cx="1325880" cy="502920"/>
          </a:xfrm>
          <a:prstGeom prst="rect">
            <a:avLst/>
          </a:prstGeom>
          <a:noFill/>
          <a:ln/>
        </p:spPr>
        <p:txBody>
          <a:bodyPr wrap="square" lIns="0" tIns="0" rIns="0" bIns="0" rtlCol="0" anchor="t">
            <a:normAutofit/>
          </a:bodyPr>
          <a:lstStyle/>
          <a:p>
            <a:pPr marL="0" indent="0" algn="ctr">
              <a:lnSpc>
                <a:spcPct val="100000"/>
              </a:lnSpc>
              <a:buNone/>
            </a:pPr>
            <a:r>
              <a:rPr lang="en-US" sz="1150" dirty="0">
                <a:solidFill>
                  <a:srgbClr val="5B6F78"/>
                </a:solidFill>
                <a:latin typeface="Arial" pitchFamily="34" charset="0"/>
                <a:ea typeface="Arial" pitchFamily="34" charset="-122"/>
                <a:cs typeface="Arial" pitchFamily="34" charset="-120"/>
              </a:rPr>
              <a:t>mmól/mól</a:t>
            </a:r>
            <a:endParaRPr lang="en-US" sz="1150" dirty="0"/>
          </a:p>
          <a:p>
            <a:pPr marL="0" indent="0" algn="ctr">
              <a:lnSpc>
                <a:spcPct val="100000"/>
              </a:lnSpc>
              <a:buNone/>
            </a:pPr>
            <a:r>
              <a:rPr lang="en-US" sz="1150" dirty="0">
                <a:solidFill>
                  <a:srgbClr val="5B6F78"/>
                </a:solidFill>
                <a:latin typeface="Arial" pitchFamily="34" charset="0"/>
                <a:ea typeface="Arial" pitchFamily="34" charset="-122"/>
                <a:cs typeface="Arial" pitchFamily="34" charset="-120"/>
              </a:rPr>
              <a:t>2012</a:t>
            </a:r>
            <a:endParaRPr lang="en-US" sz="1150" dirty="0"/>
          </a:p>
        </p:txBody>
      </p:sp>
      <p:sp>
        <p:nvSpPr>
          <p:cNvPr id="15" name="Shape 12"/>
          <p:cNvSpPr/>
          <p:nvPr/>
        </p:nvSpPr>
        <p:spPr>
          <a:xfrm>
            <a:off x="2743200" y="2331720"/>
            <a:ext cx="1051560" cy="0"/>
          </a:xfrm>
          <a:prstGeom prst="line">
            <a:avLst/>
          </a:prstGeom>
          <a:noFill/>
          <a:ln w="35560">
            <a:solidFill>
              <a:srgbClr val="087B78"/>
            </a:solidFill>
            <a:prstDash val="solid"/>
            <a:headEnd type="none"/>
            <a:tailEnd type="triangle"/>
          </a:ln>
        </p:spPr>
        <p:txBody>
          <a:bodyPr/>
          <a:lstStyle/>
          <a:p>
            <a:endParaRPr/>
          </a:p>
        </p:txBody>
      </p:sp>
      <p:sp>
        <p:nvSpPr>
          <p:cNvPr id="16" name="Text 13"/>
          <p:cNvSpPr txBox="1"/>
          <p:nvPr/>
        </p:nvSpPr>
        <p:spPr>
          <a:xfrm>
            <a:off x="3977640" y="1920240"/>
            <a:ext cx="1325880" cy="603504"/>
          </a:xfrm>
          <a:prstGeom prst="rect">
            <a:avLst/>
          </a:prstGeom>
          <a:noFill/>
          <a:ln/>
        </p:spPr>
        <p:txBody>
          <a:bodyPr wrap="square" lIns="0" tIns="0" rIns="0" bIns="0" rtlCol="0" anchor="ctr">
            <a:normAutofit/>
          </a:bodyPr>
          <a:lstStyle/>
          <a:p>
            <a:pPr marL="0" indent="0" algn="ctr">
              <a:lnSpc>
                <a:spcPct val="100000"/>
              </a:lnSpc>
              <a:buNone/>
            </a:pPr>
            <a:r>
              <a:rPr lang="en-US" sz="3400" b="1" dirty="0">
                <a:solidFill>
                  <a:srgbClr val="2E8B72"/>
                </a:solidFill>
                <a:latin typeface="Arial" pitchFamily="34" charset="0"/>
                <a:ea typeface="Arial" pitchFamily="34" charset="-122"/>
                <a:cs typeface="Arial" pitchFamily="34" charset="-120"/>
              </a:rPr>
              <a:t>59,5</a:t>
            </a:r>
            <a:endParaRPr lang="en-US" sz="3400" dirty="0"/>
          </a:p>
        </p:txBody>
      </p:sp>
      <p:sp>
        <p:nvSpPr>
          <p:cNvPr id="17" name="Text 14"/>
          <p:cNvSpPr txBox="1"/>
          <p:nvPr/>
        </p:nvSpPr>
        <p:spPr>
          <a:xfrm>
            <a:off x="3977640" y="2542032"/>
            <a:ext cx="1325880" cy="502920"/>
          </a:xfrm>
          <a:prstGeom prst="rect">
            <a:avLst/>
          </a:prstGeom>
          <a:noFill/>
          <a:ln/>
        </p:spPr>
        <p:txBody>
          <a:bodyPr wrap="square" lIns="0" tIns="0" rIns="0" bIns="0" rtlCol="0" anchor="t">
            <a:normAutofit/>
          </a:bodyPr>
          <a:lstStyle/>
          <a:p>
            <a:pPr marL="0" indent="0" algn="ctr">
              <a:lnSpc>
                <a:spcPct val="100000"/>
              </a:lnSpc>
              <a:buNone/>
            </a:pPr>
            <a:r>
              <a:rPr lang="en-US" sz="1150" dirty="0">
                <a:solidFill>
                  <a:srgbClr val="5B6F78"/>
                </a:solidFill>
                <a:latin typeface="Arial" pitchFamily="34" charset="0"/>
                <a:ea typeface="Arial" pitchFamily="34" charset="-122"/>
                <a:cs typeface="Arial" pitchFamily="34" charset="-120"/>
              </a:rPr>
              <a:t>mmól/mól</a:t>
            </a:r>
            <a:endParaRPr lang="en-US" sz="1150" dirty="0"/>
          </a:p>
          <a:p>
            <a:pPr marL="0" indent="0" algn="ctr">
              <a:lnSpc>
                <a:spcPct val="100000"/>
              </a:lnSpc>
              <a:buNone/>
            </a:pPr>
            <a:r>
              <a:rPr lang="en-US" sz="1150" dirty="0">
                <a:solidFill>
                  <a:srgbClr val="5B6F78"/>
                </a:solidFill>
                <a:latin typeface="Arial" pitchFamily="34" charset="0"/>
                <a:ea typeface="Arial" pitchFamily="34" charset="-122"/>
                <a:cs typeface="Arial" pitchFamily="34" charset="-120"/>
              </a:rPr>
              <a:t>2022</a:t>
            </a:r>
            <a:endParaRPr lang="en-US" sz="1150" dirty="0"/>
          </a:p>
        </p:txBody>
      </p:sp>
      <p:sp>
        <p:nvSpPr>
          <p:cNvPr id="18" name="Text 15"/>
          <p:cNvSpPr txBox="1"/>
          <p:nvPr/>
        </p:nvSpPr>
        <p:spPr>
          <a:xfrm>
            <a:off x="2487168" y="2980944"/>
            <a:ext cx="1691640" cy="246888"/>
          </a:xfrm>
          <a:prstGeom prst="rect">
            <a:avLst/>
          </a:prstGeom>
          <a:noFill/>
          <a:ln/>
        </p:spPr>
        <p:txBody>
          <a:bodyPr wrap="square" lIns="0" tIns="0" rIns="0" bIns="0" rtlCol="0" anchor="ctr">
            <a:normAutofit/>
          </a:bodyPr>
          <a:lstStyle/>
          <a:p>
            <a:pPr marL="0" indent="0" algn="ctr">
              <a:lnSpc>
                <a:spcPct val="100000"/>
              </a:lnSpc>
              <a:buNone/>
            </a:pPr>
            <a:r>
              <a:rPr lang="en-US" sz="1250" b="1" dirty="0">
                <a:solidFill>
                  <a:srgbClr val="087B78"/>
                </a:solidFill>
                <a:latin typeface="Arial" pitchFamily="34" charset="0"/>
                <a:ea typeface="Arial" pitchFamily="34" charset="-122"/>
                <a:cs typeface="Arial" pitchFamily="34" charset="-120"/>
              </a:rPr>
              <a:t>−10,9 mmól/mól</a:t>
            </a:r>
            <a:endParaRPr lang="en-US" sz="1250" dirty="0"/>
          </a:p>
        </p:txBody>
      </p:sp>
      <p:sp>
        <p:nvSpPr>
          <p:cNvPr id="19" name="Text 16"/>
          <p:cNvSpPr txBox="1"/>
          <p:nvPr/>
        </p:nvSpPr>
        <p:spPr>
          <a:xfrm>
            <a:off x="6126480" y="1115568"/>
            <a:ext cx="4937760" cy="329184"/>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0B2B3B"/>
                </a:solidFill>
                <a:latin typeface="Arial" pitchFamily="34" charset="0"/>
                <a:ea typeface="Arial" pitchFamily="34" charset="-122"/>
                <a:cs typeface="Arial" pitchFamily="34" charset="-120"/>
              </a:rPr>
              <a:t>Hlutfall barna með HbA1c &gt;70 mmól/mól</a:t>
            </a:r>
            <a:endParaRPr lang="en-US" sz="1550" dirty="0"/>
          </a:p>
        </p:txBody>
      </p:sp>
      <p:sp>
        <p:nvSpPr>
          <p:cNvPr id="20" name="Shape 17"/>
          <p:cNvSpPr/>
          <p:nvPr/>
        </p:nvSpPr>
        <p:spPr>
          <a:xfrm>
            <a:off x="6126480" y="1600200"/>
            <a:ext cx="5257800" cy="1828800"/>
          </a:xfrm>
          <a:prstGeom prst="roundRect">
            <a:avLst>
              <a:gd name="adj" fmla="val 8000"/>
            </a:avLst>
          </a:prstGeom>
          <a:solidFill>
            <a:srgbClr val="F4F7F8"/>
          </a:solidFill>
          <a:ln w="10160">
            <a:solidFill>
              <a:srgbClr val="D6E1E4"/>
            </a:solidFill>
            <a:prstDash val="solid"/>
          </a:ln>
        </p:spPr>
        <p:txBody>
          <a:bodyPr/>
          <a:lstStyle/>
          <a:p>
            <a:endParaRPr/>
          </a:p>
        </p:txBody>
      </p:sp>
      <p:sp>
        <p:nvSpPr>
          <p:cNvPr id="21" name="Shape 18"/>
          <p:cNvSpPr/>
          <p:nvPr/>
        </p:nvSpPr>
        <p:spPr>
          <a:xfrm>
            <a:off x="6720840" y="1883664"/>
            <a:ext cx="987552" cy="1115568"/>
          </a:xfrm>
          <a:prstGeom prst="roundRect">
            <a:avLst>
              <a:gd name="adj" fmla="val 3704"/>
            </a:avLst>
          </a:prstGeom>
          <a:solidFill>
            <a:srgbClr val="C94C5D"/>
          </a:solidFill>
          <a:ln w="12700">
            <a:solidFill>
              <a:srgbClr val="C94C5D">
                <a:alpha val="0"/>
              </a:srgbClr>
            </a:solidFill>
            <a:prstDash val="solid"/>
          </a:ln>
        </p:spPr>
        <p:txBody>
          <a:bodyPr/>
          <a:lstStyle/>
          <a:p>
            <a:endParaRPr/>
          </a:p>
        </p:txBody>
      </p:sp>
      <p:sp>
        <p:nvSpPr>
          <p:cNvPr id="22" name="Shape 19"/>
          <p:cNvSpPr/>
          <p:nvPr/>
        </p:nvSpPr>
        <p:spPr>
          <a:xfrm>
            <a:off x="9646920" y="2779776"/>
            <a:ext cx="987552" cy="219456"/>
          </a:xfrm>
          <a:prstGeom prst="roundRect">
            <a:avLst>
              <a:gd name="adj" fmla="val 16667"/>
            </a:avLst>
          </a:prstGeom>
          <a:solidFill>
            <a:srgbClr val="2E8B72"/>
          </a:solidFill>
          <a:ln w="12700">
            <a:solidFill>
              <a:srgbClr val="2E8B72">
                <a:alpha val="0"/>
              </a:srgbClr>
            </a:solidFill>
            <a:prstDash val="solid"/>
          </a:ln>
        </p:spPr>
        <p:txBody>
          <a:bodyPr/>
          <a:lstStyle/>
          <a:p>
            <a:endParaRPr/>
          </a:p>
        </p:txBody>
      </p:sp>
      <p:sp>
        <p:nvSpPr>
          <p:cNvPr id="23" name="Text 20"/>
          <p:cNvSpPr txBox="1"/>
          <p:nvPr/>
        </p:nvSpPr>
        <p:spPr>
          <a:xfrm>
            <a:off x="6583680" y="1664208"/>
            <a:ext cx="1261872" cy="274320"/>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C94C5D"/>
                </a:solidFill>
                <a:latin typeface="Arial" pitchFamily="34" charset="0"/>
                <a:ea typeface="Arial" pitchFamily="34" charset="-122"/>
                <a:cs typeface="Arial" pitchFamily="34" charset="-120"/>
              </a:rPr>
              <a:t>51,8%</a:t>
            </a:r>
            <a:endParaRPr lang="en-US" sz="1800" dirty="0"/>
          </a:p>
        </p:txBody>
      </p:sp>
      <p:sp>
        <p:nvSpPr>
          <p:cNvPr id="24" name="Text 21"/>
          <p:cNvSpPr txBox="1"/>
          <p:nvPr/>
        </p:nvSpPr>
        <p:spPr>
          <a:xfrm>
            <a:off x="9509760" y="2542032"/>
            <a:ext cx="1261872" cy="274320"/>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2E8B72"/>
                </a:solidFill>
                <a:latin typeface="Arial" pitchFamily="34" charset="0"/>
                <a:ea typeface="Arial" pitchFamily="34" charset="-122"/>
                <a:cs typeface="Arial" pitchFamily="34" charset="-120"/>
              </a:rPr>
              <a:t>10,2%</a:t>
            </a:r>
            <a:endParaRPr lang="en-US" sz="1800" dirty="0"/>
          </a:p>
        </p:txBody>
      </p:sp>
      <p:sp>
        <p:nvSpPr>
          <p:cNvPr id="25" name="Text 22"/>
          <p:cNvSpPr txBox="1"/>
          <p:nvPr/>
        </p:nvSpPr>
        <p:spPr>
          <a:xfrm>
            <a:off x="6720840" y="3081528"/>
            <a:ext cx="987552" cy="219456"/>
          </a:xfrm>
          <a:prstGeom prst="rect">
            <a:avLst/>
          </a:prstGeom>
          <a:noFill/>
          <a:ln/>
        </p:spPr>
        <p:txBody>
          <a:bodyPr wrap="square" lIns="0" tIns="0" rIns="0" bIns="0" rtlCol="0" anchor="ctr">
            <a:normAutofit/>
          </a:bodyPr>
          <a:lstStyle/>
          <a:p>
            <a:pPr marL="0" indent="0" algn="ctr">
              <a:lnSpc>
                <a:spcPct val="100000"/>
              </a:lnSpc>
              <a:buNone/>
            </a:pPr>
            <a:r>
              <a:rPr lang="en-US" sz="1050" dirty="0">
                <a:solidFill>
                  <a:srgbClr val="5B6F78"/>
                </a:solidFill>
                <a:latin typeface="Arial" pitchFamily="34" charset="0"/>
                <a:ea typeface="Arial" pitchFamily="34" charset="-122"/>
                <a:cs typeface="Arial" pitchFamily="34" charset="-120"/>
              </a:rPr>
              <a:t>2011</a:t>
            </a:r>
            <a:endParaRPr lang="en-US" sz="1050" dirty="0"/>
          </a:p>
        </p:txBody>
      </p:sp>
      <p:sp>
        <p:nvSpPr>
          <p:cNvPr id="26" name="Text 23"/>
          <p:cNvSpPr txBox="1"/>
          <p:nvPr/>
        </p:nvSpPr>
        <p:spPr>
          <a:xfrm>
            <a:off x="9646920" y="3081528"/>
            <a:ext cx="987552" cy="219456"/>
          </a:xfrm>
          <a:prstGeom prst="rect">
            <a:avLst/>
          </a:prstGeom>
          <a:noFill/>
          <a:ln/>
        </p:spPr>
        <p:txBody>
          <a:bodyPr wrap="square" lIns="0" tIns="0" rIns="0" bIns="0" rtlCol="0" anchor="ctr">
            <a:normAutofit/>
          </a:bodyPr>
          <a:lstStyle/>
          <a:p>
            <a:pPr marL="0" indent="0" algn="ctr">
              <a:lnSpc>
                <a:spcPct val="100000"/>
              </a:lnSpc>
              <a:buNone/>
            </a:pPr>
            <a:r>
              <a:rPr lang="en-US" sz="1050" dirty="0">
                <a:solidFill>
                  <a:srgbClr val="5B6F78"/>
                </a:solidFill>
                <a:latin typeface="Arial" pitchFamily="34" charset="0"/>
                <a:ea typeface="Arial" pitchFamily="34" charset="-122"/>
                <a:cs typeface="Arial" pitchFamily="34" charset="-120"/>
              </a:rPr>
              <a:t>2022</a:t>
            </a:r>
            <a:endParaRPr lang="en-US" sz="1050" dirty="0"/>
          </a:p>
        </p:txBody>
      </p:sp>
      <p:sp>
        <p:nvSpPr>
          <p:cNvPr id="27" name="Text 24"/>
          <p:cNvSpPr txBox="1"/>
          <p:nvPr/>
        </p:nvSpPr>
        <p:spPr>
          <a:xfrm>
            <a:off x="7909560" y="2816352"/>
            <a:ext cx="1645920" cy="246888"/>
          </a:xfrm>
          <a:prstGeom prst="rect">
            <a:avLst/>
          </a:prstGeom>
          <a:noFill/>
          <a:ln/>
        </p:spPr>
        <p:txBody>
          <a:bodyPr wrap="square" lIns="0" tIns="0" rIns="0" bIns="0" rtlCol="0" anchor="ctr">
            <a:normAutofit/>
          </a:bodyPr>
          <a:lstStyle/>
          <a:p>
            <a:pPr marL="0" indent="0" algn="ctr">
              <a:lnSpc>
                <a:spcPct val="100000"/>
              </a:lnSpc>
              <a:buNone/>
            </a:pPr>
            <a:r>
              <a:rPr lang="en-US" sz="1200" b="1" dirty="0">
                <a:solidFill>
                  <a:srgbClr val="087B78"/>
                </a:solidFill>
                <a:latin typeface="Arial" pitchFamily="34" charset="0"/>
                <a:ea typeface="Arial" pitchFamily="34" charset="-122"/>
                <a:cs typeface="Arial" pitchFamily="34" charset="-120"/>
              </a:rPr>
              <a:t>80% hlutfallsleg lækkun</a:t>
            </a:r>
            <a:endParaRPr lang="en-US" sz="1200" dirty="0"/>
          </a:p>
        </p:txBody>
      </p:sp>
      <p:sp>
        <p:nvSpPr>
          <p:cNvPr id="28" name="Shape 25"/>
          <p:cNvSpPr/>
          <p:nvPr/>
        </p:nvSpPr>
        <p:spPr>
          <a:xfrm>
            <a:off x="822960" y="3822192"/>
            <a:ext cx="3291840" cy="1417320"/>
          </a:xfrm>
          <a:prstGeom prst="roundRect">
            <a:avLst>
              <a:gd name="adj" fmla="val 7742"/>
            </a:avLst>
          </a:prstGeom>
          <a:solidFill>
            <a:srgbClr val="FFFFFF"/>
          </a:solidFill>
          <a:ln w="10160">
            <a:solidFill>
              <a:srgbClr val="D6E1E4"/>
            </a:solidFill>
            <a:prstDash val="solid"/>
          </a:ln>
        </p:spPr>
        <p:txBody>
          <a:bodyPr/>
          <a:lstStyle/>
          <a:p>
            <a:endParaRPr/>
          </a:p>
        </p:txBody>
      </p:sp>
      <p:sp>
        <p:nvSpPr>
          <p:cNvPr id="29" name="Shape 26"/>
          <p:cNvSpPr/>
          <p:nvPr/>
        </p:nvSpPr>
        <p:spPr>
          <a:xfrm>
            <a:off x="822960" y="3822192"/>
            <a:ext cx="73152" cy="1417320"/>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30" name="Shape 27"/>
          <p:cNvSpPr/>
          <p:nvPr/>
        </p:nvSpPr>
        <p:spPr>
          <a:xfrm>
            <a:off x="1005840" y="4005072"/>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3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6790" y="4101633"/>
            <a:ext cx="237012" cy="237012"/>
          </a:xfrm>
          <a:prstGeom prst="rect">
            <a:avLst/>
          </a:prstGeom>
        </p:spPr>
      </p:pic>
      <p:sp>
        <p:nvSpPr>
          <p:cNvPr id="32" name="Text 28"/>
          <p:cNvSpPr txBox="1"/>
          <p:nvPr/>
        </p:nvSpPr>
        <p:spPr>
          <a:xfrm>
            <a:off x="1554480" y="3995928"/>
            <a:ext cx="2395728"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Markmið hert 2024</a:t>
            </a:r>
            <a:endParaRPr lang="en-US" sz="1550" dirty="0"/>
          </a:p>
        </p:txBody>
      </p:sp>
      <p:sp>
        <p:nvSpPr>
          <p:cNvPr id="33" name="Text 29"/>
          <p:cNvSpPr txBox="1"/>
          <p:nvPr/>
        </p:nvSpPr>
        <p:spPr>
          <a:xfrm>
            <a:off x="1060704" y="4462272"/>
            <a:ext cx="2834640" cy="612648"/>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Íslenskt HbA1c-markmið barna var fært úr 53 í 48 mmól/mól.</a:t>
            </a:r>
            <a:endParaRPr lang="en-US" sz="1240" dirty="0"/>
          </a:p>
        </p:txBody>
      </p:sp>
      <p:sp>
        <p:nvSpPr>
          <p:cNvPr id="34" name="Shape 30"/>
          <p:cNvSpPr/>
          <p:nvPr/>
        </p:nvSpPr>
        <p:spPr>
          <a:xfrm>
            <a:off x="4407408" y="3822192"/>
            <a:ext cx="3291840" cy="1417320"/>
          </a:xfrm>
          <a:prstGeom prst="roundRect">
            <a:avLst>
              <a:gd name="adj" fmla="val 7742"/>
            </a:avLst>
          </a:prstGeom>
          <a:solidFill>
            <a:srgbClr val="FFFFFF"/>
          </a:solidFill>
          <a:ln w="10160">
            <a:solidFill>
              <a:srgbClr val="D6E1E4"/>
            </a:solidFill>
            <a:prstDash val="solid"/>
          </a:ln>
        </p:spPr>
        <p:txBody>
          <a:bodyPr/>
          <a:lstStyle/>
          <a:p>
            <a:endParaRPr/>
          </a:p>
        </p:txBody>
      </p:sp>
      <p:sp>
        <p:nvSpPr>
          <p:cNvPr id="35" name="Shape 31"/>
          <p:cNvSpPr/>
          <p:nvPr/>
        </p:nvSpPr>
        <p:spPr>
          <a:xfrm>
            <a:off x="4407408" y="3822192"/>
            <a:ext cx="73152" cy="1417320"/>
          </a:xfrm>
          <a:prstGeom prst="roundRect">
            <a:avLst>
              <a:gd name="adj" fmla="val 50000"/>
            </a:avLst>
          </a:prstGeom>
          <a:solidFill>
            <a:srgbClr val="F2B84B"/>
          </a:solidFill>
          <a:ln w="12700">
            <a:solidFill>
              <a:srgbClr val="F2B84B">
                <a:alpha val="0"/>
              </a:srgbClr>
            </a:solidFill>
            <a:prstDash val="solid"/>
          </a:ln>
        </p:spPr>
        <p:txBody>
          <a:bodyPr/>
          <a:lstStyle/>
          <a:p>
            <a:endParaRPr/>
          </a:p>
        </p:txBody>
      </p:sp>
      <p:sp>
        <p:nvSpPr>
          <p:cNvPr id="36" name="Shape 32"/>
          <p:cNvSpPr/>
          <p:nvPr/>
        </p:nvSpPr>
        <p:spPr>
          <a:xfrm>
            <a:off x="4590288" y="4005072"/>
            <a:ext cx="438912" cy="438912"/>
          </a:xfrm>
          <a:prstGeom prst="ellipse">
            <a:avLst/>
          </a:prstGeom>
          <a:solidFill>
            <a:srgbClr val="F2B84B">
              <a:alpha val="13000"/>
            </a:srgbClr>
          </a:solidFill>
          <a:ln w="12700">
            <a:solidFill>
              <a:srgbClr val="F2B84B">
                <a:alpha val="0"/>
              </a:srgbClr>
            </a:solidFill>
            <a:prstDash val="solid"/>
          </a:ln>
        </p:spPr>
        <p:txBody>
          <a:bodyPr/>
          <a:lstStyle/>
          <a:p>
            <a:endParaRPr/>
          </a:p>
        </p:txBody>
      </p:sp>
      <p:pic>
        <p:nvPicPr>
          <p:cNvPr id="3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91238" y="4101633"/>
            <a:ext cx="237012" cy="237012"/>
          </a:xfrm>
          <a:prstGeom prst="rect">
            <a:avLst/>
          </a:prstGeom>
        </p:spPr>
      </p:pic>
      <p:sp>
        <p:nvSpPr>
          <p:cNvPr id="38" name="Text 33"/>
          <p:cNvSpPr txBox="1"/>
          <p:nvPr/>
        </p:nvSpPr>
        <p:spPr>
          <a:xfrm>
            <a:off x="5138928" y="3995928"/>
            <a:ext cx="2395728"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Enn &lt;10% í markmiði</a:t>
            </a:r>
            <a:endParaRPr lang="en-US" sz="1550" dirty="0"/>
          </a:p>
        </p:txBody>
      </p:sp>
      <p:sp>
        <p:nvSpPr>
          <p:cNvPr id="39" name="Text 34"/>
          <p:cNvSpPr txBox="1"/>
          <p:nvPr/>
        </p:nvSpPr>
        <p:spPr>
          <a:xfrm>
            <a:off x="4645152" y="4462272"/>
            <a:ext cx="2834640" cy="612648"/>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Hæsta hlutfall &lt;48 mmól/mól var 9,6% á rannsóknartímabilinu.</a:t>
            </a:r>
            <a:endParaRPr lang="en-US" sz="1240" dirty="0"/>
          </a:p>
        </p:txBody>
      </p:sp>
      <p:sp>
        <p:nvSpPr>
          <p:cNvPr id="40" name="Shape 35"/>
          <p:cNvSpPr/>
          <p:nvPr/>
        </p:nvSpPr>
        <p:spPr>
          <a:xfrm>
            <a:off x="7991856" y="3822192"/>
            <a:ext cx="3383280" cy="1417320"/>
          </a:xfrm>
          <a:prstGeom prst="roundRect">
            <a:avLst>
              <a:gd name="adj" fmla="val 7742"/>
            </a:avLst>
          </a:prstGeom>
          <a:solidFill>
            <a:srgbClr val="FFFFFF"/>
          </a:solidFill>
          <a:ln w="10160">
            <a:solidFill>
              <a:srgbClr val="D6E1E4"/>
            </a:solidFill>
            <a:prstDash val="solid"/>
          </a:ln>
        </p:spPr>
        <p:txBody>
          <a:bodyPr/>
          <a:lstStyle/>
          <a:p>
            <a:endParaRPr/>
          </a:p>
        </p:txBody>
      </p:sp>
      <p:sp>
        <p:nvSpPr>
          <p:cNvPr id="41" name="Shape 36"/>
          <p:cNvSpPr/>
          <p:nvPr/>
        </p:nvSpPr>
        <p:spPr>
          <a:xfrm>
            <a:off x="7991856" y="3822192"/>
            <a:ext cx="73152" cy="1417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42" name="Shape 37"/>
          <p:cNvSpPr/>
          <p:nvPr/>
        </p:nvSpPr>
        <p:spPr>
          <a:xfrm>
            <a:off x="8174736" y="4005072"/>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4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75686" y="4101633"/>
            <a:ext cx="237012" cy="237012"/>
          </a:xfrm>
          <a:prstGeom prst="rect">
            <a:avLst/>
          </a:prstGeom>
        </p:spPr>
      </p:pic>
      <p:sp>
        <p:nvSpPr>
          <p:cNvPr id="44" name="Text 38"/>
          <p:cNvSpPr txBox="1"/>
          <p:nvPr/>
        </p:nvSpPr>
        <p:spPr>
          <a:xfrm>
            <a:off x="8723376" y="3995928"/>
            <a:ext cx="2487168"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DKA við nýgreiningu</a:t>
            </a:r>
            <a:endParaRPr lang="en-US" sz="1550" dirty="0"/>
          </a:p>
        </p:txBody>
      </p:sp>
      <p:sp>
        <p:nvSpPr>
          <p:cNvPr id="45" name="Text 39"/>
          <p:cNvSpPr txBox="1"/>
          <p:nvPr/>
        </p:nvSpPr>
        <p:spPr>
          <a:xfrm>
            <a:off x="8229600" y="4462272"/>
            <a:ext cx="2926080" cy="612648"/>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23,4% nýgreininga 2018–2022 höfðu ketónblóðsýringu.</a:t>
            </a:r>
            <a:endParaRPr lang="en-US" sz="1240" dirty="0"/>
          </a:p>
        </p:txBody>
      </p:sp>
      <p:sp>
        <p:nvSpPr>
          <p:cNvPr id="46" name="Shape 40"/>
          <p:cNvSpPr/>
          <p:nvPr/>
        </p:nvSpPr>
        <p:spPr>
          <a:xfrm>
            <a:off x="749808" y="5852160"/>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4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688" y="5952744"/>
            <a:ext cx="201168" cy="201168"/>
          </a:xfrm>
          <a:prstGeom prst="rect">
            <a:avLst/>
          </a:prstGeom>
        </p:spPr>
      </p:pic>
      <p:sp>
        <p:nvSpPr>
          <p:cNvPr id="48" name="Text 41"/>
          <p:cNvSpPr txBox="1"/>
          <p:nvPr/>
        </p:nvSpPr>
        <p:spPr>
          <a:xfrm>
            <a:off x="1234440" y="589788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a:t>
            </a:r>
            <a:endParaRPr lang="en-US" sz="112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INNGANGUR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Frá banvænum sjúkdómi að reikniritstýrðri meðferð</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Sögulegt yfirlit; ISPAD 2024</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6</a:t>
            </a:r>
            <a:endParaRPr lang="en-US" sz="850" dirty="0"/>
          </a:p>
        </p:txBody>
      </p:sp>
      <p:sp>
        <p:nvSpPr>
          <p:cNvPr id="9" name="Shape 6"/>
          <p:cNvSpPr/>
          <p:nvPr/>
        </p:nvSpPr>
        <p:spPr>
          <a:xfrm>
            <a:off x="960120" y="3044952"/>
            <a:ext cx="10195560" cy="0"/>
          </a:xfrm>
          <a:prstGeom prst="line">
            <a:avLst/>
          </a:prstGeom>
          <a:noFill/>
          <a:ln w="38100">
            <a:solidFill>
              <a:srgbClr val="D6E1E4"/>
            </a:solidFill>
            <a:prstDash val="solid"/>
          </a:ln>
        </p:spPr>
        <p:txBody>
          <a:bodyPr/>
          <a:lstStyle/>
          <a:p>
            <a:endParaRPr/>
          </a:p>
        </p:txBody>
      </p:sp>
      <p:sp>
        <p:nvSpPr>
          <p:cNvPr id="10" name="Shape 7"/>
          <p:cNvSpPr/>
          <p:nvPr/>
        </p:nvSpPr>
        <p:spPr>
          <a:xfrm>
            <a:off x="1344168" y="2898648"/>
            <a:ext cx="292608" cy="292608"/>
          </a:xfrm>
          <a:prstGeom prst="ellipse">
            <a:avLst/>
          </a:prstGeom>
          <a:solidFill>
            <a:srgbClr val="F2B84B"/>
          </a:solidFill>
          <a:ln w="12700">
            <a:solidFill>
              <a:srgbClr val="F2B84B">
                <a:alpha val="0"/>
              </a:srgbClr>
            </a:solidFill>
            <a:prstDash val="solid"/>
          </a:ln>
        </p:spPr>
        <p:txBody>
          <a:bodyPr/>
          <a:lstStyle/>
          <a:p>
            <a:endParaRPr/>
          </a:p>
        </p:txBody>
      </p:sp>
      <p:sp>
        <p:nvSpPr>
          <p:cNvPr id="11" name="Shape 8"/>
          <p:cNvSpPr/>
          <p:nvPr/>
        </p:nvSpPr>
        <p:spPr>
          <a:xfrm>
            <a:off x="1490472" y="2404872"/>
            <a:ext cx="0" cy="493776"/>
          </a:xfrm>
          <a:prstGeom prst="line">
            <a:avLst/>
          </a:prstGeom>
          <a:noFill/>
          <a:ln w="15240">
            <a:solidFill>
              <a:srgbClr val="D6E1E4"/>
            </a:solidFill>
            <a:prstDash val="solid"/>
          </a:ln>
        </p:spPr>
        <p:txBody>
          <a:bodyPr/>
          <a:lstStyle/>
          <a:p>
            <a:endParaRPr/>
          </a:p>
        </p:txBody>
      </p:sp>
      <p:sp>
        <p:nvSpPr>
          <p:cNvPr id="12" name="Shape 9"/>
          <p:cNvSpPr/>
          <p:nvPr/>
        </p:nvSpPr>
        <p:spPr>
          <a:xfrm>
            <a:off x="1143000" y="1161288"/>
            <a:ext cx="694944" cy="694944"/>
          </a:xfrm>
          <a:prstGeom prst="ellipse">
            <a:avLst/>
          </a:prstGeom>
          <a:solidFill>
            <a:srgbClr val="FFF4D6"/>
          </a:solidFill>
          <a:ln w="12700">
            <a:solidFill>
              <a:srgbClr val="FFF4D6">
                <a:alpha val="0"/>
              </a:srgbClr>
            </a:solidFill>
            <a:prstDash val="solid"/>
          </a:ln>
        </p:spPr>
        <p:txBody>
          <a:bodyPr/>
          <a:lstStyle/>
          <a:p>
            <a:endParaRPr/>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2837" y="1314176"/>
            <a:ext cx="375270" cy="375270"/>
          </a:xfrm>
          <a:prstGeom prst="rect">
            <a:avLst/>
          </a:prstGeom>
        </p:spPr>
      </p:pic>
      <p:sp>
        <p:nvSpPr>
          <p:cNvPr id="14" name="Text 10"/>
          <p:cNvSpPr txBox="1"/>
          <p:nvPr/>
        </p:nvSpPr>
        <p:spPr>
          <a:xfrm>
            <a:off x="749808" y="1993392"/>
            <a:ext cx="1481328" cy="292608"/>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E67D46"/>
                </a:solidFill>
                <a:latin typeface="Arial" pitchFamily="34" charset="0"/>
                <a:ea typeface="Arial" pitchFamily="34" charset="-122"/>
                <a:cs typeface="Arial" pitchFamily="34" charset="-120"/>
              </a:rPr>
              <a:t>1889</a:t>
            </a:r>
            <a:endParaRPr lang="en-US" sz="1500" dirty="0"/>
          </a:p>
        </p:txBody>
      </p:sp>
      <p:sp>
        <p:nvSpPr>
          <p:cNvPr id="15" name="Text 11"/>
          <p:cNvSpPr txBox="1"/>
          <p:nvPr/>
        </p:nvSpPr>
        <p:spPr>
          <a:xfrm>
            <a:off x="658368" y="877824"/>
            <a:ext cx="1664208" cy="310896"/>
          </a:xfrm>
          <a:prstGeom prst="rect">
            <a:avLst/>
          </a:prstGeom>
          <a:noFill/>
          <a:ln/>
        </p:spPr>
        <p:txBody>
          <a:bodyPr wrap="square" lIns="0" tIns="0" rIns="0" bIns="0" rtlCol="0" anchor="ctr">
            <a:normAutofit/>
          </a:bodyPr>
          <a:lstStyle/>
          <a:p>
            <a:pPr marL="0" indent="0" algn="ctr">
              <a:lnSpc>
                <a:spcPct val="100000"/>
              </a:lnSpc>
              <a:buNone/>
            </a:pPr>
            <a:r>
              <a:rPr lang="en-US" sz="1340" b="1" dirty="0">
                <a:solidFill>
                  <a:srgbClr val="0B2B3B"/>
                </a:solidFill>
                <a:latin typeface="Arial" pitchFamily="34" charset="0"/>
                <a:ea typeface="Arial" pitchFamily="34" charset="-122"/>
                <a:cs typeface="Arial" pitchFamily="34" charset="-120"/>
              </a:rPr>
              <a:t>Brisið</a:t>
            </a:r>
            <a:endParaRPr lang="en-US" sz="1340" dirty="0"/>
          </a:p>
        </p:txBody>
      </p:sp>
      <p:sp>
        <p:nvSpPr>
          <p:cNvPr id="16" name="Text 12"/>
          <p:cNvSpPr txBox="1"/>
          <p:nvPr/>
        </p:nvSpPr>
        <p:spPr>
          <a:xfrm>
            <a:off x="594360" y="1463040"/>
            <a:ext cx="1792224" cy="603504"/>
          </a:xfrm>
          <a:prstGeom prst="rect">
            <a:avLst/>
          </a:prstGeom>
          <a:noFill/>
          <a:ln/>
        </p:spPr>
        <p:txBody>
          <a:bodyPr wrap="square" lIns="0" tIns="0" rIns="0" bIns="0" rtlCol="0" anchor="t">
            <a:normAutofit/>
          </a:bodyPr>
          <a:lstStyle/>
          <a:p>
            <a:pPr marL="0" indent="0" algn="ctr">
              <a:lnSpc>
                <a:spcPct val="100000"/>
              </a:lnSpc>
              <a:buNone/>
            </a:pPr>
            <a:r>
              <a:rPr lang="en-US" sz="970" dirty="0">
                <a:solidFill>
                  <a:srgbClr val="5B6F78"/>
                </a:solidFill>
                <a:latin typeface="Arial" pitchFamily="34" charset="0"/>
                <a:ea typeface="Arial" pitchFamily="34" charset="-122"/>
                <a:cs typeface="Arial" pitchFamily="34" charset="-120"/>
              </a:rPr>
              <a:t>Mering og Minkowski sýna tengsl briss og sykursýki.</a:t>
            </a:r>
            <a:endParaRPr lang="en-US" sz="970" dirty="0"/>
          </a:p>
        </p:txBody>
      </p:sp>
      <p:sp>
        <p:nvSpPr>
          <p:cNvPr id="17" name="Shape 13"/>
          <p:cNvSpPr/>
          <p:nvPr/>
        </p:nvSpPr>
        <p:spPr>
          <a:xfrm>
            <a:off x="3218688" y="2898648"/>
            <a:ext cx="292608" cy="292608"/>
          </a:xfrm>
          <a:prstGeom prst="ellipse">
            <a:avLst/>
          </a:prstGeom>
          <a:solidFill>
            <a:srgbClr val="F2B84B"/>
          </a:solidFill>
          <a:ln w="12700">
            <a:solidFill>
              <a:srgbClr val="F2B84B">
                <a:alpha val="0"/>
              </a:srgbClr>
            </a:solidFill>
            <a:prstDash val="solid"/>
          </a:ln>
        </p:spPr>
        <p:txBody>
          <a:bodyPr/>
          <a:lstStyle/>
          <a:p>
            <a:endParaRPr/>
          </a:p>
        </p:txBody>
      </p:sp>
      <p:sp>
        <p:nvSpPr>
          <p:cNvPr id="18" name="Shape 14"/>
          <p:cNvSpPr/>
          <p:nvPr/>
        </p:nvSpPr>
        <p:spPr>
          <a:xfrm>
            <a:off x="3364992" y="3191256"/>
            <a:ext cx="0" cy="502920"/>
          </a:xfrm>
          <a:prstGeom prst="line">
            <a:avLst/>
          </a:prstGeom>
          <a:noFill/>
          <a:ln w="15240">
            <a:solidFill>
              <a:srgbClr val="D6E1E4"/>
            </a:solidFill>
            <a:prstDash val="solid"/>
          </a:ln>
        </p:spPr>
        <p:txBody>
          <a:bodyPr/>
          <a:lstStyle/>
          <a:p>
            <a:endParaRPr/>
          </a:p>
        </p:txBody>
      </p:sp>
      <p:sp>
        <p:nvSpPr>
          <p:cNvPr id="19" name="Shape 15"/>
          <p:cNvSpPr/>
          <p:nvPr/>
        </p:nvSpPr>
        <p:spPr>
          <a:xfrm>
            <a:off x="3017520" y="3822192"/>
            <a:ext cx="694944" cy="694944"/>
          </a:xfrm>
          <a:prstGeom prst="ellipse">
            <a:avLst/>
          </a:prstGeom>
          <a:solidFill>
            <a:srgbClr val="FFF4D6"/>
          </a:solidFill>
          <a:ln w="12700">
            <a:solidFill>
              <a:srgbClr val="FFF4D6">
                <a:alpha val="0"/>
              </a:srgbClr>
            </a:solidFill>
            <a:prstDash val="solid"/>
          </a:ln>
        </p:spPr>
        <p:txBody>
          <a:bodyPr/>
          <a:lstStyle/>
          <a:p>
            <a:endParaRPr/>
          </a:p>
        </p:txBody>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77357" y="3975080"/>
            <a:ext cx="375270" cy="375270"/>
          </a:xfrm>
          <a:prstGeom prst="rect">
            <a:avLst/>
          </a:prstGeom>
        </p:spPr>
      </p:pic>
      <p:sp>
        <p:nvSpPr>
          <p:cNvPr id="21" name="Text 16"/>
          <p:cNvSpPr txBox="1"/>
          <p:nvPr/>
        </p:nvSpPr>
        <p:spPr>
          <a:xfrm>
            <a:off x="2624328" y="4553712"/>
            <a:ext cx="1481328" cy="292608"/>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E67D46"/>
                </a:solidFill>
                <a:latin typeface="Arial" pitchFamily="34" charset="0"/>
                <a:ea typeface="Arial" pitchFamily="34" charset="-122"/>
                <a:cs typeface="Arial" pitchFamily="34" charset="-120"/>
              </a:rPr>
              <a:t>1921</a:t>
            </a:r>
            <a:endParaRPr lang="en-US" sz="1500" dirty="0"/>
          </a:p>
        </p:txBody>
      </p:sp>
      <p:sp>
        <p:nvSpPr>
          <p:cNvPr id="22" name="Text 17"/>
          <p:cNvSpPr txBox="1"/>
          <p:nvPr/>
        </p:nvSpPr>
        <p:spPr>
          <a:xfrm>
            <a:off x="2532888" y="4919472"/>
            <a:ext cx="1664208" cy="310896"/>
          </a:xfrm>
          <a:prstGeom prst="rect">
            <a:avLst/>
          </a:prstGeom>
          <a:noFill/>
          <a:ln/>
        </p:spPr>
        <p:txBody>
          <a:bodyPr wrap="square" lIns="0" tIns="0" rIns="0" bIns="0" rtlCol="0" anchor="ctr">
            <a:normAutofit/>
          </a:bodyPr>
          <a:lstStyle/>
          <a:p>
            <a:pPr marL="0" indent="0" algn="ctr">
              <a:lnSpc>
                <a:spcPct val="100000"/>
              </a:lnSpc>
              <a:buNone/>
            </a:pPr>
            <a:r>
              <a:rPr lang="en-US" sz="1340" b="1" dirty="0">
                <a:solidFill>
                  <a:srgbClr val="0B2B3B"/>
                </a:solidFill>
                <a:latin typeface="Arial" pitchFamily="34" charset="0"/>
                <a:ea typeface="Arial" pitchFamily="34" charset="-122"/>
                <a:cs typeface="Arial" pitchFamily="34" charset="-120"/>
              </a:rPr>
              <a:t>Insúlín einangrað</a:t>
            </a:r>
            <a:endParaRPr lang="en-US" sz="1340" dirty="0"/>
          </a:p>
        </p:txBody>
      </p:sp>
      <p:sp>
        <p:nvSpPr>
          <p:cNvPr id="23" name="Text 18"/>
          <p:cNvSpPr txBox="1"/>
          <p:nvPr/>
        </p:nvSpPr>
        <p:spPr>
          <a:xfrm>
            <a:off x="2468880" y="5285232"/>
            <a:ext cx="1792224" cy="603504"/>
          </a:xfrm>
          <a:prstGeom prst="rect">
            <a:avLst/>
          </a:prstGeom>
          <a:noFill/>
          <a:ln/>
        </p:spPr>
        <p:txBody>
          <a:bodyPr wrap="square" lIns="0" tIns="0" rIns="0" bIns="0" rtlCol="0" anchor="t">
            <a:normAutofit/>
          </a:bodyPr>
          <a:lstStyle/>
          <a:p>
            <a:pPr marL="0" indent="0" algn="ctr">
              <a:lnSpc>
                <a:spcPct val="100000"/>
              </a:lnSpc>
              <a:buNone/>
            </a:pPr>
            <a:r>
              <a:rPr lang="en-US" sz="970" dirty="0">
                <a:solidFill>
                  <a:srgbClr val="5B6F78"/>
                </a:solidFill>
                <a:latin typeface="Arial" pitchFamily="34" charset="0"/>
                <a:ea typeface="Arial" pitchFamily="34" charset="-122"/>
                <a:cs typeface="Arial" pitchFamily="34" charset="-120"/>
              </a:rPr>
              <a:t>Banting, Best, Collip og Macleod.</a:t>
            </a:r>
            <a:endParaRPr lang="en-US" sz="970" dirty="0"/>
          </a:p>
        </p:txBody>
      </p:sp>
      <p:sp>
        <p:nvSpPr>
          <p:cNvPr id="24" name="Shape 19"/>
          <p:cNvSpPr/>
          <p:nvPr/>
        </p:nvSpPr>
        <p:spPr>
          <a:xfrm>
            <a:off x="5093208" y="2898648"/>
            <a:ext cx="292608" cy="292608"/>
          </a:xfrm>
          <a:prstGeom prst="ellipse">
            <a:avLst/>
          </a:prstGeom>
          <a:solidFill>
            <a:srgbClr val="F2B84B"/>
          </a:solidFill>
          <a:ln w="12700">
            <a:solidFill>
              <a:srgbClr val="F2B84B">
                <a:alpha val="0"/>
              </a:srgbClr>
            </a:solidFill>
            <a:prstDash val="solid"/>
          </a:ln>
        </p:spPr>
        <p:txBody>
          <a:bodyPr/>
          <a:lstStyle/>
          <a:p>
            <a:endParaRPr/>
          </a:p>
        </p:txBody>
      </p:sp>
      <p:sp>
        <p:nvSpPr>
          <p:cNvPr id="25" name="Shape 20"/>
          <p:cNvSpPr/>
          <p:nvPr/>
        </p:nvSpPr>
        <p:spPr>
          <a:xfrm>
            <a:off x="5239512" y="2404872"/>
            <a:ext cx="0" cy="493776"/>
          </a:xfrm>
          <a:prstGeom prst="line">
            <a:avLst/>
          </a:prstGeom>
          <a:noFill/>
          <a:ln w="15240">
            <a:solidFill>
              <a:srgbClr val="D6E1E4"/>
            </a:solidFill>
            <a:prstDash val="solid"/>
          </a:ln>
        </p:spPr>
        <p:txBody>
          <a:bodyPr/>
          <a:lstStyle/>
          <a:p>
            <a:endParaRPr/>
          </a:p>
        </p:txBody>
      </p:sp>
      <p:sp>
        <p:nvSpPr>
          <p:cNvPr id="26" name="Shape 21"/>
          <p:cNvSpPr/>
          <p:nvPr/>
        </p:nvSpPr>
        <p:spPr>
          <a:xfrm>
            <a:off x="4892040" y="1161288"/>
            <a:ext cx="694944" cy="694944"/>
          </a:xfrm>
          <a:prstGeom prst="ellipse">
            <a:avLst/>
          </a:prstGeom>
          <a:solidFill>
            <a:srgbClr val="FFF4D6"/>
          </a:solidFill>
          <a:ln w="12700">
            <a:solidFill>
              <a:srgbClr val="FFF4D6">
                <a:alpha val="0"/>
              </a:srgbClr>
            </a:solidFill>
            <a:prstDash val="solid"/>
          </a:ln>
        </p:spPr>
        <p:txBody>
          <a:bodyPr/>
          <a:lstStyle/>
          <a:p>
            <a:endParaRPr/>
          </a:p>
        </p:txBody>
      </p:sp>
      <p:pic>
        <p:nvPicPr>
          <p:cNvPr id="2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51877" y="1314176"/>
            <a:ext cx="375270" cy="375270"/>
          </a:xfrm>
          <a:prstGeom prst="rect">
            <a:avLst/>
          </a:prstGeom>
        </p:spPr>
      </p:pic>
      <p:sp>
        <p:nvSpPr>
          <p:cNvPr id="28" name="Text 22"/>
          <p:cNvSpPr txBox="1"/>
          <p:nvPr/>
        </p:nvSpPr>
        <p:spPr>
          <a:xfrm>
            <a:off x="4498848" y="1993392"/>
            <a:ext cx="1481328" cy="292608"/>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E67D46"/>
                </a:solidFill>
                <a:latin typeface="Arial" pitchFamily="34" charset="0"/>
                <a:ea typeface="Arial" pitchFamily="34" charset="-122"/>
                <a:cs typeface="Arial" pitchFamily="34" charset="-120"/>
              </a:rPr>
              <a:t>1922</a:t>
            </a:r>
            <a:endParaRPr lang="en-US" sz="1500" dirty="0"/>
          </a:p>
        </p:txBody>
      </p:sp>
      <p:sp>
        <p:nvSpPr>
          <p:cNvPr id="29" name="Text 23"/>
          <p:cNvSpPr txBox="1"/>
          <p:nvPr/>
        </p:nvSpPr>
        <p:spPr>
          <a:xfrm>
            <a:off x="4407408" y="877824"/>
            <a:ext cx="1664208" cy="310896"/>
          </a:xfrm>
          <a:prstGeom prst="rect">
            <a:avLst/>
          </a:prstGeom>
          <a:noFill/>
          <a:ln/>
        </p:spPr>
        <p:txBody>
          <a:bodyPr wrap="square" lIns="0" tIns="0" rIns="0" bIns="0" rtlCol="0" anchor="ctr">
            <a:normAutofit/>
          </a:bodyPr>
          <a:lstStyle/>
          <a:p>
            <a:pPr marL="0" indent="0" algn="ctr">
              <a:lnSpc>
                <a:spcPct val="100000"/>
              </a:lnSpc>
              <a:buNone/>
            </a:pPr>
            <a:r>
              <a:rPr lang="en-US" sz="1340" b="1" dirty="0">
                <a:solidFill>
                  <a:srgbClr val="0B2B3B"/>
                </a:solidFill>
                <a:latin typeface="Arial" pitchFamily="34" charset="0"/>
                <a:ea typeface="Arial" pitchFamily="34" charset="-122"/>
                <a:cs typeface="Arial" pitchFamily="34" charset="-120"/>
              </a:rPr>
              <a:t>Fyrsta meðferðin</a:t>
            </a:r>
            <a:endParaRPr lang="en-US" sz="1340" dirty="0"/>
          </a:p>
        </p:txBody>
      </p:sp>
      <p:sp>
        <p:nvSpPr>
          <p:cNvPr id="30" name="Text 24"/>
          <p:cNvSpPr txBox="1"/>
          <p:nvPr/>
        </p:nvSpPr>
        <p:spPr>
          <a:xfrm>
            <a:off x="4343400" y="1463040"/>
            <a:ext cx="1792224" cy="603504"/>
          </a:xfrm>
          <a:prstGeom prst="rect">
            <a:avLst/>
          </a:prstGeom>
          <a:noFill/>
          <a:ln/>
        </p:spPr>
        <p:txBody>
          <a:bodyPr wrap="square" lIns="0" tIns="0" rIns="0" bIns="0" rtlCol="0" anchor="t">
            <a:normAutofit/>
          </a:bodyPr>
          <a:lstStyle/>
          <a:p>
            <a:pPr marL="0" indent="0" algn="ctr">
              <a:lnSpc>
                <a:spcPct val="100000"/>
              </a:lnSpc>
              <a:buNone/>
            </a:pPr>
            <a:r>
              <a:rPr lang="en-US" sz="970" dirty="0">
                <a:solidFill>
                  <a:srgbClr val="5B6F78"/>
                </a:solidFill>
                <a:latin typeface="Arial" pitchFamily="34" charset="0"/>
                <a:ea typeface="Arial" pitchFamily="34" charset="-122"/>
                <a:cs typeface="Arial" pitchFamily="34" charset="-120"/>
              </a:rPr>
              <a:t>Leonard Thompson fær insúlín í Toronto.</a:t>
            </a:r>
            <a:endParaRPr lang="en-US" sz="970" dirty="0"/>
          </a:p>
        </p:txBody>
      </p:sp>
      <p:sp>
        <p:nvSpPr>
          <p:cNvPr id="31" name="Shape 25"/>
          <p:cNvSpPr/>
          <p:nvPr/>
        </p:nvSpPr>
        <p:spPr>
          <a:xfrm>
            <a:off x="6967728" y="2898648"/>
            <a:ext cx="292608" cy="292608"/>
          </a:xfrm>
          <a:prstGeom prst="ellipse">
            <a:avLst/>
          </a:prstGeom>
          <a:solidFill>
            <a:srgbClr val="087B78"/>
          </a:solidFill>
          <a:ln w="12700">
            <a:solidFill>
              <a:srgbClr val="087B78">
                <a:alpha val="0"/>
              </a:srgbClr>
            </a:solidFill>
            <a:prstDash val="solid"/>
          </a:ln>
        </p:spPr>
        <p:txBody>
          <a:bodyPr/>
          <a:lstStyle/>
          <a:p>
            <a:endParaRPr/>
          </a:p>
        </p:txBody>
      </p:sp>
      <p:sp>
        <p:nvSpPr>
          <p:cNvPr id="32" name="Shape 26"/>
          <p:cNvSpPr/>
          <p:nvPr/>
        </p:nvSpPr>
        <p:spPr>
          <a:xfrm>
            <a:off x="7114032" y="3191256"/>
            <a:ext cx="0" cy="502920"/>
          </a:xfrm>
          <a:prstGeom prst="line">
            <a:avLst/>
          </a:prstGeom>
          <a:noFill/>
          <a:ln w="15240">
            <a:solidFill>
              <a:srgbClr val="D6E1E4"/>
            </a:solidFill>
            <a:prstDash val="solid"/>
          </a:ln>
        </p:spPr>
        <p:txBody>
          <a:bodyPr/>
          <a:lstStyle/>
          <a:p>
            <a:endParaRPr/>
          </a:p>
        </p:txBody>
      </p:sp>
      <p:sp>
        <p:nvSpPr>
          <p:cNvPr id="33" name="Shape 27"/>
          <p:cNvSpPr/>
          <p:nvPr/>
        </p:nvSpPr>
        <p:spPr>
          <a:xfrm>
            <a:off x="6766560" y="3822192"/>
            <a:ext cx="694944" cy="694944"/>
          </a:xfrm>
          <a:prstGeom prst="ellipse">
            <a:avLst/>
          </a:prstGeom>
          <a:solidFill>
            <a:srgbClr val="E6F1F7"/>
          </a:solidFill>
          <a:ln w="12700">
            <a:solidFill>
              <a:srgbClr val="E6F1F7">
                <a:alpha val="0"/>
              </a:srgbClr>
            </a:solidFill>
            <a:prstDash val="solid"/>
          </a:ln>
        </p:spPr>
        <p:txBody>
          <a:bodyPr/>
          <a:lstStyle/>
          <a:p>
            <a:endParaRPr/>
          </a:p>
        </p:txBody>
      </p:sp>
      <p:pic>
        <p:nvPicPr>
          <p:cNvPr id="3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926397" y="3975080"/>
            <a:ext cx="375270" cy="375270"/>
          </a:xfrm>
          <a:prstGeom prst="rect">
            <a:avLst/>
          </a:prstGeom>
        </p:spPr>
      </p:pic>
      <p:sp>
        <p:nvSpPr>
          <p:cNvPr id="35" name="Text 28"/>
          <p:cNvSpPr txBox="1"/>
          <p:nvPr/>
        </p:nvSpPr>
        <p:spPr>
          <a:xfrm>
            <a:off x="6373368" y="4553712"/>
            <a:ext cx="1481328" cy="292608"/>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087B78"/>
                </a:solidFill>
                <a:latin typeface="Arial" pitchFamily="34" charset="0"/>
                <a:ea typeface="Arial" pitchFamily="34" charset="-122"/>
                <a:cs typeface="Arial" pitchFamily="34" charset="-120"/>
              </a:rPr>
              <a:t>1970–90</a:t>
            </a:r>
            <a:endParaRPr lang="en-US" sz="1500" dirty="0"/>
          </a:p>
        </p:txBody>
      </p:sp>
      <p:sp>
        <p:nvSpPr>
          <p:cNvPr id="36" name="Text 29"/>
          <p:cNvSpPr txBox="1"/>
          <p:nvPr/>
        </p:nvSpPr>
        <p:spPr>
          <a:xfrm>
            <a:off x="6281928" y="4919472"/>
            <a:ext cx="1664208" cy="310896"/>
          </a:xfrm>
          <a:prstGeom prst="rect">
            <a:avLst/>
          </a:prstGeom>
          <a:noFill/>
          <a:ln/>
        </p:spPr>
        <p:txBody>
          <a:bodyPr wrap="square" lIns="0" tIns="0" rIns="0" bIns="0" rtlCol="0" anchor="ctr">
            <a:normAutofit/>
          </a:bodyPr>
          <a:lstStyle/>
          <a:p>
            <a:pPr marL="0" indent="0" algn="ctr">
              <a:lnSpc>
                <a:spcPct val="100000"/>
              </a:lnSpc>
              <a:buNone/>
            </a:pPr>
            <a:r>
              <a:rPr lang="en-US" sz="1340" b="1" dirty="0">
                <a:solidFill>
                  <a:srgbClr val="0B2B3B"/>
                </a:solidFill>
                <a:latin typeface="Arial" pitchFamily="34" charset="0"/>
                <a:ea typeface="Arial" pitchFamily="34" charset="-122"/>
                <a:cs typeface="Arial" pitchFamily="34" charset="-120"/>
              </a:rPr>
              <a:t>Sjálfsmæling og HbA1c</a:t>
            </a:r>
            <a:endParaRPr lang="en-US" sz="1340" dirty="0"/>
          </a:p>
        </p:txBody>
      </p:sp>
      <p:sp>
        <p:nvSpPr>
          <p:cNvPr id="37" name="Text 30"/>
          <p:cNvSpPr txBox="1"/>
          <p:nvPr/>
        </p:nvSpPr>
        <p:spPr>
          <a:xfrm>
            <a:off x="6217920" y="5285232"/>
            <a:ext cx="1792224" cy="603504"/>
          </a:xfrm>
          <a:prstGeom prst="rect">
            <a:avLst/>
          </a:prstGeom>
          <a:noFill/>
          <a:ln/>
        </p:spPr>
        <p:txBody>
          <a:bodyPr wrap="square" lIns="0" tIns="0" rIns="0" bIns="0" rtlCol="0" anchor="t">
            <a:normAutofit/>
          </a:bodyPr>
          <a:lstStyle/>
          <a:p>
            <a:pPr marL="0" indent="0" algn="ctr">
              <a:lnSpc>
                <a:spcPct val="100000"/>
              </a:lnSpc>
              <a:buNone/>
            </a:pPr>
            <a:r>
              <a:rPr lang="en-US" sz="970" dirty="0">
                <a:solidFill>
                  <a:srgbClr val="5B6F78"/>
                </a:solidFill>
                <a:latin typeface="Arial" pitchFamily="34" charset="0"/>
                <a:ea typeface="Arial" pitchFamily="34" charset="-122"/>
                <a:cs typeface="Arial" pitchFamily="34" charset="-120"/>
              </a:rPr>
              <a:t>Meðferð færist frá lifun að fylgikvillavörn.</a:t>
            </a:r>
            <a:endParaRPr lang="en-US" sz="970" dirty="0"/>
          </a:p>
        </p:txBody>
      </p:sp>
      <p:sp>
        <p:nvSpPr>
          <p:cNvPr id="38" name="Shape 31"/>
          <p:cNvSpPr/>
          <p:nvPr/>
        </p:nvSpPr>
        <p:spPr>
          <a:xfrm>
            <a:off x="8842248" y="2898648"/>
            <a:ext cx="292608" cy="292608"/>
          </a:xfrm>
          <a:prstGeom prst="ellipse">
            <a:avLst/>
          </a:prstGeom>
          <a:solidFill>
            <a:srgbClr val="087B78"/>
          </a:solidFill>
          <a:ln w="12700">
            <a:solidFill>
              <a:srgbClr val="087B78">
                <a:alpha val="0"/>
              </a:srgbClr>
            </a:solidFill>
            <a:prstDash val="solid"/>
          </a:ln>
        </p:spPr>
        <p:txBody>
          <a:bodyPr/>
          <a:lstStyle/>
          <a:p>
            <a:endParaRPr/>
          </a:p>
        </p:txBody>
      </p:sp>
      <p:sp>
        <p:nvSpPr>
          <p:cNvPr id="39" name="Shape 32"/>
          <p:cNvSpPr/>
          <p:nvPr/>
        </p:nvSpPr>
        <p:spPr>
          <a:xfrm>
            <a:off x="8988552" y="2404872"/>
            <a:ext cx="0" cy="493776"/>
          </a:xfrm>
          <a:prstGeom prst="line">
            <a:avLst/>
          </a:prstGeom>
          <a:noFill/>
          <a:ln w="15240">
            <a:solidFill>
              <a:srgbClr val="D6E1E4"/>
            </a:solidFill>
            <a:prstDash val="solid"/>
          </a:ln>
        </p:spPr>
        <p:txBody>
          <a:bodyPr/>
          <a:lstStyle/>
          <a:p>
            <a:endParaRPr/>
          </a:p>
        </p:txBody>
      </p:sp>
      <p:sp>
        <p:nvSpPr>
          <p:cNvPr id="40" name="Shape 33"/>
          <p:cNvSpPr/>
          <p:nvPr/>
        </p:nvSpPr>
        <p:spPr>
          <a:xfrm>
            <a:off x="8641080" y="1161288"/>
            <a:ext cx="694944" cy="694944"/>
          </a:xfrm>
          <a:prstGeom prst="ellipse">
            <a:avLst/>
          </a:prstGeom>
          <a:solidFill>
            <a:srgbClr val="E6F1F7"/>
          </a:solidFill>
          <a:ln w="12700">
            <a:solidFill>
              <a:srgbClr val="E6F1F7">
                <a:alpha val="0"/>
              </a:srgbClr>
            </a:solidFill>
            <a:prstDash val="solid"/>
          </a:ln>
        </p:spPr>
        <p:txBody>
          <a:bodyPr/>
          <a:lstStyle/>
          <a:p>
            <a:endParaRPr/>
          </a:p>
        </p:txBody>
      </p:sp>
      <p:pic>
        <p:nvPicPr>
          <p:cNvPr id="4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00917" y="1314176"/>
            <a:ext cx="375270" cy="375270"/>
          </a:xfrm>
          <a:prstGeom prst="rect">
            <a:avLst/>
          </a:prstGeom>
        </p:spPr>
      </p:pic>
      <p:sp>
        <p:nvSpPr>
          <p:cNvPr id="42" name="Text 34"/>
          <p:cNvSpPr txBox="1"/>
          <p:nvPr/>
        </p:nvSpPr>
        <p:spPr>
          <a:xfrm>
            <a:off x="8247888" y="1993392"/>
            <a:ext cx="1481328" cy="292608"/>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087B78"/>
                </a:solidFill>
                <a:latin typeface="Arial" pitchFamily="34" charset="0"/>
                <a:ea typeface="Arial" pitchFamily="34" charset="-122"/>
                <a:cs typeface="Arial" pitchFamily="34" charset="-120"/>
              </a:rPr>
              <a:t>2000–20</a:t>
            </a:r>
            <a:endParaRPr lang="en-US" sz="1500" dirty="0"/>
          </a:p>
        </p:txBody>
      </p:sp>
      <p:sp>
        <p:nvSpPr>
          <p:cNvPr id="43" name="Text 35"/>
          <p:cNvSpPr txBox="1"/>
          <p:nvPr/>
        </p:nvSpPr>
        <p:spPr>
          <a:xfrm>
            <a:off x="8156448" y="877824"/>
            <a:ext cx="1664208" cy="310896"/>
          </a:xfrm>
          <a:prstGeom prst="rect">
            <a:avLst/>
          </a:prstGeom>
          <a:noFill/>
          <a:ln/>
        </p:spPr>
        <p:txBody>
          <a:bodyPr wrap="square" lIns="0" tIns="0" rIns="0" bIns="0" rtlCol="0" anchor="ctr">
            <a:normAutofit/>
          </a:bodyPr>
          <a:lstStyle/>
          <a:p>
            <a:pPr marL="0" indent="0" algn="ctr">
              <a:lnSpc>
                <a:spcPct val="100000"/>
              </a:lnSpc>
              <a:buNone/>
            </a:pPr>
            <a:r>
              <a:rPr lang="en-US" sz="1340" b="1" dirty="0">
                <a:solidFill>
                  <a:srgbClr val="0B2B3B"/>
                </a:solidFill>
                <a:latin typeface="Arial" pitchFamily="34" charset="0"/>
                <a:ea typeface="Arial" pitchFamily="34" charset="-122"/>
                <a:cs typeface="Arial" pitchFamily="34" charset="-120"/>
              </a:rPr>
              <a:t>CGM og dælur</a:t>
            </a:r>
            <a:endParaRPr lang="en-US" sz="1340" dirty="0"/>
          </a:p>
        </p:txBody>
      </p:sp>
      <p:sp>
        <p:nvSpPr>
          <p:cNvPr id="44" name="Text 36"/>
          <p:cNvSpPr txBox="1"/>
          <p:nvPr/>
        </p:nvSpPr>
        <p:spPr>
          <a:xfrm>
            <a:off x="8092440" y="1463040"/>
            <a:ext cx="1792224" cy="603504"/>
          </a:xfrm>
          <a:prstGeom prst="rect">
            <a:avLst/>
          </a:prstGeom>
          <a:noFill/>
          <a:ln/>
        </p:spPr>
        <p:txBody>
          <a:bodyPr wrap="square" lIns="0" tIns="0" rIns="0" bIns="0" rtlCol="0" anchor="t">
            <a:normAutofit/>
          </a:bodyPr>
          <a:lstStyle/>
          <a:p>
            <a:pPr marL="0" indent="0" algn="ctr">
              <a:lnSpc>
                <a:spcPct val="100000"/>
              </a:lnSpc>
              <a:buNone/>
            </a:pPr>
            <a:r>
              <a:rPr lang="en-US" sz="970" dirty="0">
                <a:solidFill>
                  <a:srgbClr val="5B6F78"/>
                </a:solidFill>
                <a:latin typeface="Arial" pitchFamily="34" charset="0"/>
                <a:ea typeface="Arial" pitchFamily="34" charset="-122"/>
                <a:cs typeface="Arial" pitchFamily="34" charset="-120"/>
              </a:rPr>
              <a:t>Rauntímagögn og minni breytileiki.</a:t>
            </a:r>
            <a:endParaRPr lang="en-US" sz="970" dirty="0"/>
          </a:p>
        </p:txBody>
      </p:sp>
      <p:sp>
        <p:nvSpPr>
          <p:cNvPr id="45" name="Shape 37"/>
          <p:cNvSpPr/>
          <p:nvPr/>
        </p:nvSpPr>
        <p:spPr>
          <a:xfrm>
            <a:off x="10716768" y="2898648"/>
            <a:ext cx="292608" cy="292608"/>
          </a:xfrm>
          <a:prstGeom prst="ellipse">
            <a:avLst/>
          </a:prstGeom>
          <a:solidFill>
            <a:srgbClr val="087B78"/>
          </a:solidFill>
          <a:ln w="12700">
            <a:solidFill>
              <a:srgbClr val="087B78">
                <a:alpha val="0"/>
              </a:srgbClr>
            </a:solidFill>
            <a:prstDash val="solid"/>
          </a:ln>
        </p:spPr>
        <p:txBody>
          <a:bodyPr/>
          <a:lstStyle/>
          <a:p>
            <a:endParaRPr/>
          </a:p>
        </p:txBody>
      </p:sp>
      <p:sp>
        <p:nvSpPr>
          <p:cNvPr id="46" name="Shape 38"/>
          <p:cNvSpPr/>
          <p:nvPr/>
        </p:nvSpPr>
        <p:spPr>
          <a:xfrm>
            <a:off x="10863072" y="3191256"/>
            <a:ext cx="0" cy="502920"/>
          </a:xfrm>
          <a:prstGeom prst="line">
            <a:avLst/>
          </a:prstGeom>
          <a:noFill/>
          <a:ln w="15240">
            <a:solidFill>
              <a:srgbClr val="D6E1E4"/>
            </a:solidFill>
            <a:prstDash val="solid"/>
          </a:ln>
        </p:spPr>
        <p:txBody>
          <a:bodyPr/>
          <a:lstStyle/>
          <a:p>
            <a:endParaRPr/>
          </a:p>
        </p:txBody>
      </p:sp>
      <p:sp>
        <p:nvSpPr>
          <p:cNvPr id="47" name="Shape 39"/>
          <p:cNvSpPr/>
          <p:nvPr/>
        </p:nvSpPr>
        <p:spPr>
          <a:xfrm>
            <a:off x="10515600" y="3822192"/>
            <a:ext cx="694944" cy="694944"/>
          </a:xfrm>
          <a:prstGeom prst="ellipse">
            <a:avLst/>
          </a:prstGeom>
          <a:solidFill>
            <a:srgbClr val="E6F1F7"/>
          </a:solidFill>
          <a:ln w="12700">
            <a:solidFill>
              <a:srgbClr val="E6F1F7">
                <a:alpha val="0"/>
              </a:srgbClr>
            </a:solidFill>
            <a:prstDash val="solid"/>
          </a:ln>
        </p:spPr>
        <p:txBody>
          <a:bodyPr/>
          <a:lstStyle/>
          <a:p>
            <a:endParaRPr/>
          </a:p>
        </p:txBody>
      </p:sp>
      <p:pic>
        <p:nvPicPr>
          <p:cNvPr id="48"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675437" y="3975080"/>
            <a:ext cx="375270" cy="375270"/>
          </a:xfrm>
          <a:prstGeom prst="rect">
            <a:avLst/>
          </a:prstGeom>
        </p:spPr>
      </p:pic>
      <p:sp>
        <p:nvSpPr>
          <p:cNvPr id="49" name="Text 40"/>
          <p:cNvSpPr txBox="1"/>
          <p:nvPr/>
        </p:nvSpPr>
        <p:spPr>
          <a:xfrm>
            <a:off x="10122408" y="4553712"/>
            <a:ext cx="1481328" cy="292608"/>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087B78"/>
                </a:solidFill>
                <a:latin typeface="Arial" pitchFamily="34" charset="0"/>
                <a:ea typeface="Arial" pitchFamily="34" charset="-122"/>
                <a:cs typeface="Arial" pitchFamily="34" charset="-120"/>
              </a:rPr>
              <a:t>2020–26</a:t>
            </a:r>
            <a:endParaRPr lang="en-US" sz="1500" dirty="0"/>
          </a:p>
        </p:txBody>
      </p:sp>
      <p:sp>
        <p:nvSpPr>
          <p:cNvPr id="50" name="Text 41"/>
          <p:cNvSpPr txBox="1"/>
          <p:nvPr/>
        </p:nvSpPr>
        <p:spPr>
          <a:xfrm>
            <a:off x="10030968" y="4837176"/>
            <a:ext cx="1664208" cy="630936"/>
          </a:xfrm>
          <a:prstGeom prst="rect">
            <a:avLst/>
          </a:prstGeom>
          <a:noFill/>
          <a:ln/>
        </p:spPr>
        <p:txBody>
          <a:bodyPr wrap="square" lIns="0" tIns="0" rIns="0" bIns="0" rtlCol="0" anchor="ctr">
            <a:normAutofit/>
          </a:bodyPr>
          <a:lstStyle/>
          <a:p>
            <a:r>
              <a:rPr sz="1080" b="1">
                <a:latin typeface="Arial"/>
              </a:rPr>
              <a:t>Sjálfvirk insúlíngjöf</a:t>
            </a:r>
            <a:br/>
            <a:r>
              <a:rPr sz="1080" b="1">
                <a:latin typeface="Arial"/>
              </a:rPr>
              <a:t>(artificial pancreas)</a:t>
            </a:r>
            <a:br/>
            <a:r>
              <a:rPr sz="1080" b="1">
                <a:latin typeface="Arial"/>
              </a:rPr>
              <a:t>og ónæmismeðferð</a:t>
            </a:r>
          </a:p>
        </p:txBody>
      </p:sp>
      <p:sp>
        <p:nvSpPr>
          <p:cNvPr id="51" name="Text 42"/>
          <p:cNvSpPr txBox="1"/>
          <p:nvPr/>
        </p:nvSpPr>
        <p:spPr>
          <a:xfrm>
            <a:off x="9966960" y="5477256"/>
            <a:ext cx="1792224" cy="438912"/>
          </a:xfrm>
          <a:prstGeom prst="rect">
            <a:avLst/>
          </a:prstGeom>
          <a:noFill/>
          <a:ln/>
        </p:spPr>
        <p:txBody>
          <a:bodyPr wrap="square" lIns="0" tIns="0" rIns="0" bIns="0" rtlCol="0" anchor="t">
            <a:normAutofit/>
          </a:bodyPr>
          <a:lstStyle/>
          <a:p>
            <a:pPr marL="0" indent="0" algn="ctr">
              <a:lnSpc>
                <a:spcPct val="100000"/>
              </a:lnSpc>
              <a:buNone/>
            </a:pPr>
            <a:r>
              <a:rPr sz="890" b="0">
                <a:latin typeface="Arial"/>
              </a:rPr>
              <a:t>Betri blóðsykursstjórnun;</a:t>
            </a:r>
            <a:endParaRPr lang="en-US" sz="970" dirty="0"/>
          </a:p>
          <a:p>
            <a:pPr algn="ctr"/>
            <a:r>
              <a:rPr sz="890" b="0">
                <a:latin typeface="Arial"/>
              </a:rPr>
              <a:t>ónæmismeðferð getur seinkað framvindu.</a:t>
            </a:r>
          </a:p>
        </p:txBody>
      </p:sp>
      <p:sp>
        <p:nvSpPr>
          <p:cNvPr id="52" name="Shape 43"/>
          <p:cNvSpPr/>
          <p:nvPr/>
        </p:nvSpPr>
        <p:spPr>
          <a:xfrm>
            <a:off x="749808" y="5925312"/>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53"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32688" y="6025896"/>
            <a:ext cx="201168" cy="201168"/>
          </a:xfrm>
          <a:prstGeom prst="rect">
            <a:avLst/>
          </a:prstGeom>
        </p:spPr>
      </p:pic>
      <p:sp>
        <p:nvSpPr>
          <p:cNvPr id="54" name="Text 44"/>
          <p:cNvSpPr txBox="1"/>
          <p:nvPr/>
        </p:nvSpPr>
        <p:spPr>
          <a:xfrm>
            <a:off x="1234440" y="5971032"/>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Tæknin hefur gjörbreyst — grunnatriðið ekki: skortur á insúlíni verður alltaf að leiðrétta.</a:t>
            </a:r>
            <a:endParaRPr lang="en-US" sz="112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GREINING OG BRÁÐAMAT</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Tilfelli: 12 ára stúlka með uppköst</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Tilfelli úr upprunalegum fyrirlestri</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7</a:t>
            </a:r>
            <a:endParaRPr lang="en-US" sz="850" dirty="0"/>
          </a:p>
        </p:txBody>
      </p:sp>
      <p:sp>
        <p:nvSpPr>
          <p:cNvPr id="9" name="Shape 6"/>
          <p:cNvSpPr/>
          <p:nvPr/>
        </p:nvSpPr>
        <p:spPr>
          <a:xfrm>
            <a:off x="749808" y="1078992"/>
            <a:ext cx="6583680" cy="4892040"/>
          </a:xfrm>
          <a:prstGeom prst="roundRect">
            <a:avLst>
              <a:gd name="adj" fmla="val 3364"/>
            </a:avLst>
          </a:prstGeom>
          <a:solidFill>
            <a:srgbClr val="0B2B3B"/>
          </a:solidFill>
          <a:ln w="12700">
            <a:solidFill>
              <a:srgbClr val="0B2B3B">
                <a:alpha val="0"/>
              </a:srgbClr>
            </a:solidFill>
            <a:prstDash val="solid"/>
          </a:ln>
        </p:spPr>
        <p:txBody>
          <a:bodyPr/>
          <a:lstStyle/>
          <a:p>
            <a:endParaRPr/>
          </a:p>
        </p:txBody>
      </p:sp>
      <p:sp>
        <p:nvSpPr>
          <p:cNvPr id="10" name="Shape 7"/>
          <p:cNvSpPr/>
          <p:nvPr/>
        </p:nvSpPr>
        <p:spPr>
          <a:xfrm>
            <a:off x="1097280" y="1435608"/>
            <a:ext cx="1691640" cy="274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11" name="Text 8"/>
          <p:cNvSpPr txBox="1"/>
          <p:nvPr/>
        </p:nvSpPr>
        <p:spPr>
          <a:xfrm>
            <a:off x="1170432" y="1444752"/>
            <a:ext cx="154533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BRÁÐATILFELLI</a:t>
            </a:r>
            <a:endParaRPr lang="en-US" sz="1050" dirty="0"/>
          </a:p>
        </p:txBody>
      </p:sp>
      <p:sp>
        <p:nvSpPr>
          <p:cNvPr id="12" name="Text 9"/>
          <p:cNvSpPr txBox="1"/>
          <p:nvPr/>
        </p:nvSpPr>
        <p:spPr>
          <a:xfrm>
            <a:off x="1097280" y="1993392"/>
            <a:ext cx="3840480" cy="530352"/>
          </a:xfrm>
          <a:prstGeom prst="rect">
            <a:avLst/>
          </a:prstGeom>
          <a:noFill/>
          <a:ln/>
        </p:spPr>
        <p:txBody>
          <a:bodyPr wrap="square" lIns="0" tIns="0" rIns="0" bIns="0" rtlCol="0" anchor="ctr">
            <a:normAutofit/>
          </a:bodyPr>
          <a:lstStyle/>
          <a:p>
            <a:pPr marL="0" indent="0" algn="l">
              <a:lnSpc>
                <a:spcPct val="100000"/>
              </a:lnSpc>
              <a:buNone/>
            </a:pPr>
            <a:r>
              <a:rPr lang="en-US" sz="2900" b="1" dirty="0">
                <a:solidFill>
                  <a:srgbClr val="FFFFFF"/>
                </a:solidFill>
                <a:latin typeface="Arial" pitchFamily="34" charset="0"/>
                <a:ea typeface="Arial" pitchFamily="34" charset="-122"/>
                <a:cs typeface="Arial" pitchFamily="34" charset="-120"/>
              </a:rPr>
              <a:t>12 ára stúlka</a:t>
            </a:r>
            <a:endParaRPr lang="en-US" sz="2900" dirty="0"/>
          </a:p>
        </p:txBody>
      </p:sp>
      <p:sp>
        <p:nvSpPr>
          <p:cNvPr id="13" name="Shape 10"/>
          <p:cNvSpPr/>
          <p:nvPr/>
        </p:nvSpPr>
        <p:spPr>
          <a:xfrm>
            <a:off x="1115568" y="2921325"/>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14" name="Text 11"/>
          <p:cNvSpPr txBox="1"/>
          <p:nvPr/>
        </p:nvSpPr>
        <p:spPr>
          <a:xfrm>
            <a:off x="1307592" y="2761488"/>
            <a:ext cx="5431536" cy="420624"/>
          </a:xfrm>
          <a:prstGeom prst="rect">
            <a:avLst/>
          </a:prstGeom>
          <a:noFill/>
          <a:ln/>
        </p:spPr>
        <p:txBody>
          <a:bodyPr wrap="square" lIns="0" tIns="0" rIns="0" bIns="0" rtlCol="0" anchor="ctr">
            <a:normAutofit/>
          </a:bodyPr>
          <a:lstStyle/>
          <a:p>
            <a:pPr marL="0" indent="0" algn="l">
              <a:lnSpc>
                <a:spcPct val="100000"/>
              </a:lnSpc>
              <a:buNone/>
            </a:pPr>
            <a:r>
              <a:rPr lang="en-US" sz="1650" dirty="0">
                <a:solidFill>
                  <a:srgbClr val="FFFFFF"/>
                </a:solidFill>
                <a:latin typeface="Arial" pitchFamily="34" charset="0"/>
                <a:ea typeface="Arial" pitchFamily="34" charset="-122"/>
                <a:cs typeface="Arial" pitchFamily="34" charset="-120"/>
              </a:rPr>
              <a:t>Uppköst í 4 daga</a:t>
            </a:r>
            <a:endParaRPr lang="en-US" sz="1650" dirty="0"/>
          </a:p>
        </p:txBody>
      </p:sp>
      <p:sp>
        <p:nvSpPr>
          <p:cNvPr id="15" name="Shape 12"/>
          <p:cNvSpPr/>
          <p:nvPr/>
        </p:nvSpPr>
        <p:spPr>
          <a:xfrm>
            <a:off x="1115568" y="3415101"/>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16" name="Text 13"/>
          <p:cNvSpPr txBox="1"/>
          <p:nvPr/>
        </p:nvSpPr>
        <p:spPr>
          <a:xfrm>
            <a:off x="1307592" y="3255264"/>
            <a:ext cx="5431536" cy="420624"/>
          </a:xfrm>
          <a:prstGeom prst="rect">
            <a:avLst/>
          </a:prstGeom>
          <a:noFill/>
          <a:ln/>
        </p:spPr>
        <p:txBody>
          <a:bodyPr wrap="square" lIns="0" tIns="0" rIns="0" bIns="0" rtlCol="0" anchor="ctr">
            <a:normAutofit/>
          </a:bodyPr>
          <a:lstStyle/>
          <a:p>
            <a:pPr marL="0" indent="0" algn="l">
              <a:lnSpc>
                <a:spcPct val="100000"/>
              </a:lnSpc>
              <a:buNone/>
            </a:pPr>
            <a:r>
              <a:rPr lang="en-US" sz="1650" dirty="0">
                <a:solidFill>
                  <a:srgbClr val="FFFFFF"/>
                </a:solidFill>
                <a:latin typeface="Arial" pitchFamily="34" charset="0"/>
                <a:ea typeface="Arial" pitchFamily="34" charset="-122"/>
                <a:cs typeface="Arial" pitchFamily="34" charset="-120"/>
              </a:rPr>
              <a:t> 4 X </a:t>
            </a:r>
            <a:r>
              <a:rPr lang="en-US" sz="1650" dirty="0" err="1">
                <a:solidFill>
                  <a:srgbClr val="FFFFFF"/>
                </a:solidFill>
                <a:latin typeface="Arial" pitchFamily="34" charset="0"/>
                <a:ea typeface="Arial" pitchFamily="34" charset="-122"/>
                <a:cs typeface="Arial" pitchFamily="34" charset="-120"/>
              </a:rPr>
              <a:t>samskipti</a:t>
            </a:r>
            <a:r>
              <a:rPr lang="en-US" sz="1650" dirty="0">
                <a:solidFill>
                  <a:srgbClr val="FFFFFF"/>
                </a:solidFill>
                <a:latin typeface="Arial" pitchFamily="34" charset="0"/>
                <a:ea typeface="Arial" pitchFamily="34" charset="-122"/>
                <a:cs typeface="Arial" pitchFamily="34" charset="-120"/>
              </a:rPr>
              <a:t> við heilbrigðisþjónustu</a:t>
            </a:r>
            <a:endParaRPr lang="en-US" sz="1650" dirty="0"/>
          </a:p>
        </p:txBody>
      </p:sp>
      <p:sp>
        <p:nvSpPr>
          <p:cNvPr id="17" name="Shape 14"/>
          <p:cNvSpPr/>
          <p:nvPr/>
        </p:nvSpPr>
        <p:spPr>
          <a:xfrm>
            <a:off x="1115568" y="3908877"/>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18" name="Text 15"/>
          <p:cNvSpPr txBox="1"/>
          <p:nvPr/>
        </p:nvSpPr>
        <p:spPr>
          <a:xfrm>
            <a:off x="1307592" y="3749040"/>
            <a:ext cx="5431536" cy="420624"/>
          </a:xfrm>
          <a:prstGeom prst="rect">
            <a:avLst/>
          </a:prstGeom>
          <a:noFill/>
          <a:ln/>
        </p:spPr>
        <p:txBody>
          <a:bodyPr wrap="square" lIns="0" tIns="0" rIns="0" bIns="0" rtlCol="0" anchor="ctr">
            <a:normAutofit/>
          </a:bodyPr>
          <a:lstStyle/>
          <a:p>
            <a:pPr marL="0" indent="0" algn="l">
              <a:lnSpc>
                <a:spcPct val="100000"/>
              </a:lnSpc>
              <a:buNone/>
            </a:pPr>
            <a:r>
              <a:rPr lang="en-US" sz="1650" dirty="0">
                <a:solidFill>
                  <a:srgbClr val="FFFFFF"/>
                </a:solidFill>
                <a:latin typeface="Arial" pitchFamily="34" charset="0"/>
                <a:ea typeface="Arial" pitchFamily="34" charset="-122"/>
                <a:cs typeface="Arial" pitchFamily="34" charset="-120"/>
              </a:rPr>
              <a:t>pH 6,90  •  HCO₃⁻ 2 mmól/L</a:t>
            </a:r>
            <a:endParaRPr lang="en-US" sz="1650" dirty="0"/>
          </a:p>
        </p:txBody>
      </p:sp>
      <p:sp>
        <p:nvSpPr>
          <p:cNvPr id="19" name="Shape 16"/>
          <p:cNvSpPr/>
          <p:nvPr/>
        </p:nvSpPr>
        <p:spPr>
          <a:xfrm>
            <a:off x="1115568" y="4402653"/>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20" name="Text 17"/>
          <p:cNvSpPr txBox="1"/>
          <p:nvPr/>
        </p:nvSpPr>
        <p:spPr>
          <a:xfrm>
            <a:off x="1307592" y="4242816"/>
            <a:ext cx="5431536" cy="420624"/>
          </a:xfrm>
          <a:prstGeom prst="rect">
            <a:avLst/>
          </a:prstGeom>
          <a:noFill/>
          <a:ln/>
        </p:spPr>
        <p:txBody>
          <a:bodyPr wrap="square" lIns="0" tIns="0" rIns="0" bIns="0" rtlCol="0" anchor="ctr">
            <a:normAutofit/>
          </a:bodyPr>
          <a:lstStyle/>
          <a:p>
            <a:pPr marL="0" indent="0" algn="l">
              <a:lnSpc>
                <a:spcPct val="100000"/>
              </a:lnSpc>
              <a:buNone/>
            </a:pPr>
            <a:r>
              <a:rPr lang="en-US" sz="1650" dirty="0">
                <a:solidFill>
                  <a:srgbClr val="FFFFFF"/>
                </a:solidFill>
                <a:latin typeface="Arial" pitchFamily="34" charset="0"/>
                <a:ea typeface="Arial" pitchFamily="34" charset="-122"/>
                <a:cs typeface="Arial" pitchFamily="34" charset="-120"/>
              </a:rPr>
              <a:t>Glúkósi 32 mmól/L</a:t>
            </a:r>
            <a:endParaRPr lang="en-US" sz="1650" dirty="0"/>
          </a:p>
        </p:txBody>
      </p:sp>
      <p:sp>
        <p:nvSpPr>
          <p:cNvPr id="21" name="Shape 18"/>
          <p:cNvSpPr/>
          <p:nvPr/>
        </p:nvSpPr>
        <p:spPr>
          <a:xfrm>
            <a:off x="1115568" y="4896429"/>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22" name="Text 19"/>
          <p:cNvSpPr txBox="1"/>
          <p:nvPr/>
        </p:nvSpPr>
        <p:spPr>
          <a:xfrm>
            <a:off x="1307592" y="4736592"/>
            <a:ext cx="5431536" cy="420624"/>
          </a:xfrm>
          <a:prstGeom prst="rect">
            <a:avLst/>
          </a:prstGeom>
          <a:noFill/>
          <a:ln/>
        </p:spPr>
        <p:txBody>
          <a:bodyPr wrap="square" lIns="0" tIns="0" rIns="0" bIns="0" rtlCol="0" anchor="ctr">
            <a:normAutofit/>
          </a:bodyPr>
          <a:lstStyle/>
          <a:p>
            <a:pPr marL="0" indent="0" algn="l">
              <a:lnSpc>
                <a:spcPct val="100000"/>
              </a:lnSpc>
              <a:buNone/>
            </a:pPr>
            <a:r>
              <a:rPr lang="en-US" sz="1650" dirty="0">
                <a:solidFill>
                  <a:srgbClr val="FFFFFF"/>
                </a:solidFill>
                <a:latin typeface="Arial" pitchFamily="34" charset="0"/>
                <a:ea typeface="Arial" pitchFamily="34" charset="-122"/>
                <a:cs typeface="Arial" pitchFamily="34" charset="-120"/>
              </a:rPr>
              <a:t>Klínísk merki um verulegan þurrk</a:t>
            </a:r>
            <a:endParaRPr lang="en-US" sz="1650" dirty="0"/>
          </a:p>
        </p:txBody>
      </p:sp>
      <p:sp>
        <p:nvSpPr>
          <p:cNvPr id="23" name="Shape 20"/>
          <p:cNvSpPr/>
          <p:nvPr/>
        </p:nvSpPr>
        <p:spPr>
          <a:xfrm>
            <a:off x="7955280" y="1417320"/>
            <a:ext cx="1051560" cy="1051560"/>
          </a:xfrm>
          <a:prstGeom prst="ellipse">
            <a:avLst/>
          </a:prstGeom>
          <a:solidFill>
            <a:srgbClr val="FCE7EA"/>
          </a:solidFill>
          <a:ln w="12700">
            <a:solidFill>
              <a:srgbClr val="FCE7EA">
                <a:alpha val="0"/>
              </a:srgbClr>
            </a:solidFill>
            <a:prstDash val="solid"/>
          </a:ln>
        </p:spPr>
        <p:txBody>
          <a:bodyPr/>
          <a:lstStyle/>
          <a:p>
            <a:endParaRPr/>
          </a:p>
        </p:txBody>
      </p:sp>
      <p:pic>
        <p:nvPicPr>
          <p:cNvPr id="2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97139" y="1648663"/>
            <a:ext cx="567842" cy="567842"/>
          </a:xfrm>
          <a:prstGeom prst="rect">
            <a:avLst/>
          </a:prstGeom>
        </p:spPr>
      </p:pic>
      <p:sp>
        <p:nvSpPr>
          <p:cNvPr id="25" name="Text 21"/>
          <p:cNvSpPr txBox="1"/>
          <p:nvPr/>
        </p:nvSpPr>
        <p:spPr>
          <a:xfrm>
            <a:off x="7818120" y="2761488"/>
            <a:ext cx="3246120" cy="1097280"/>
          </a:xfrm>
          <a:prstGeom prst="rect">
            <a:avLst/>
          </a:prstGeom>
          <a:noFill/>
          <a:ln/>
        </p:spPr>
        <p:txBody>
          <a:bodyPr wrap="square" lIns="0" tIns="0" rIns="0" bIns="0" rtlCol="0" anchor="ctr">
            <a:normAutofit/>
          </a:bodyPr>
          <a:lstStyle/>
          <a:p>
            <a:pPr marL="0" indent="0" algn="ctr">
              <a:lnSpc>
                <a:spcPct val="100000"/>
              </a:lnSpc>
              <a:buNone/>
            </a:pPr>
            <a:r>
              <a:rPr lang="en-US" sz="2600" b="1" dirty="0">
                <a:solidFill>
                  <a:srgbClr val="0B2B3B"/>
                </a:solidFill>
                <a:latin typeface="Arial" pitchFamily="34" charset="0"/>
                <a:ea typeface="Arial" pitchFamily="34" charset="-122"/>
                <a:cs typeface="Arial" pitchFamily="34" charset="-120"/>
              </a:rPr>
              <a:t>Hvað á að gerast</a:t>
            </a:r>
            <a:endParaRPr lang="en-US" sz="2600" dirty="0"/>
          </a:p>
          <a:p>
            <a:pPr marL="0" indent="0" algn="ctr">
              <a:lnSpc>
                <a:spcPct val="100000"/>
              </a:lnSpc>
              <a:buNone/>
            </a:pPr>
            <a:r>
              <a:rPr lang="en-US" sz="2600" b="1" dirty="0">
                <a:solidFill>
                  <a:srgbClr val="0B2B3B"/>
                </a:solidFill>
                <a:latin typeface="Arial" pitchFamily="34" charset="0"/>
                <a:ea typeface="Arial" pitchFamily="34" charset="-122"/>
                <a:cs typeface="Arial" pitchFamily="34" charset="-120"/>
              </a:rPr>
              <a:t>á næstu 10 mínútum?</a:t>
            </a:r>
            <a:endParaRPr lang="en-US" sz="2600" dirty="0"/>
          </a:p>
        </p:txBody>
      </p:sp>
      <p:sp>
        <p:nvSpPr>
          <p:cNvPr id="26" name="Text 22"/>
          <p:cNvSpPr txBox="1"/>
          <p:nvPr/>
        </p:nvSpPr>
        <p:spPr>
          <a:xfrm>
            <a:off x="7845552" y="4187952"/>
            <a:ext cx="3200400" cy="1097280"/>
          </a:xfrm>
          <a:prstGeom prst="rect">
            <a:avLst/>
          </a:prstGeom>
          <a:noFill/>
          <a:ln/>
        </p:spPr>
        <p:txBody>
          <a:bodyPr wrap="square" lIns="0" tIns="0" rIns="0" bIns="0" rtlCol="0" anchor="t">
            <a:normAutofit/>
          </a:bodyPr>
          <a:lstStyle/>
          <a:p>
            <a:pPr marL="0" indent="0" algn="ctr">
              <a:lnSpc>
                <a:spcPct val="100000"/>
              </a:lnSpc>
              <a:buNone/>
            </a:pPr>
            <a:r>
              <a:rPr lang="en-US" sz="1500" dirty="0">
                <a:solidFill>
                  <a:srgbClr val="5B6F78"/>
                </a:solidFill>
                <a:latin typeface="Arial" pitchFamily="34" charset="0"/>
                <a:ea typeface="Arial" pitchFamily="34" charset="-122"/>
                <a:cs typeface="Arial" pitchFamily="34" charset="-120"/>
              </a:rPr>
              <a:t>Hugsið fyrst um ABC, vökva, ketóna, sýru–basa, kalíum og heilabjúg — ekki bara glúkósatöluna.</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GREINING OG BRÁÐAMAT</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Fyrstu ákvarðanirnar: raðið í rétta forgangsröð</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DKA 2022</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8</a:t>
            </a:r>
            <a:endParaRPr lang="en-US" sz="850" dirty="0"/>
          </a:p>
        </p:txBody>
      </p:sp>
      <p:sp>
        <p:nvSpPr>
          <p:cNvPr id="9" name="Shape 6"/>
          <p:cNvSpPr/>
          <p:nvPr/>
        </p:nvSpPr>
        <p:spPr>
          <a:xfrm>
            <a:off x="822960" y="1078992"/>
            <a:ext cx="10588752" cy="804672"/>
          </a:xfrm>
          <a:prstGeom prst="roundRect">
            <a:avLst>
              <a:gd name="adj" fmla="val 13636"/>
            </a:avLst>
          </a:prstGeom>
          <a:solidFill>
            <a:srgbClr val="E6F1F7"/>
          </a:solidFill>
          <a:ln w="10160">
            <a:solidFill>
              <a:srgbClr val="D6E1E4"/>
            </a:solidFill>
            <a:prstDash val="solid"/>
          </a:ln>
        </p:spPr>
        <p:txBody>
          <a:bodyPr/>
          <a:lstStyle/>
          <a:p>
            <a:endParaRPr/>
          </a:p>
        </p:txBody>
      </p:sp>
      <p:sp>
        <p:nvSpPr>
          <p:cNvPr id="10" name="Shape 7"/>
          <p:cNvSpPr/>
          <p:nvPr/>
        </p:nvSpPr>
        <p:spPr>
          <a:xfrm>
            <a:off x="1042416" y="1243584"/>
            <a:ext cx="475488" cy="475488"/>
          </a:xfrm>
          <a:prstGeom prst="ellipse">
            <a:avLst/>
          </a:prstGeom>
          <a:solidFill>
            <a:srgbClr val="276E93"/>
          </a:solidFill>
          <a:ln w="12700">
            <a:solidFill>
              <a:srgbClr val="276E93">
                <a:alpha val="0"/>
              </a:srgbClr>
            </a:solidFill>
            <a:prstDash val="solid"/>
          </a:ln>
        </p:spPr>
        <p:txBody>
          <a:bodyPr/>
          <a:lstStyle/>
          <a:p>
            <a:endParaRPr/>
          </a:p>
        </p:txBody>
      </p:sp>
      <p:sp>
        <p:nvSpPr>
          <p:cNvPr id="11" name="Text 8"/>
          <p:cNvSpPr txBox="1"/>
          <p:nvPr/>
        </p:nvSpPr>
        <p:spPr>
          <a:xfrm>
            <a:off x="1042416" y="1243584"/>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A</a:t>
            </a:r>
            <a:endParaRPr lang="en-US" sz="1600" dirty="0"/>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10512" y="1289304"/>
            <a:ext cx="274320" cy="274320"/>
          </a:xfrm>
          <a:prstGeom prst="rect">
            <a:avLst/>
          </a:prstGeom>
        </p:spPr>
      </p:pic>
      <p:sp>
        <p:nvSpPr>
          <p:cNvPr id="13" name="Text 9"/>
          <p:cNvSpPr txBox="1"/>
          <p:nvPr/>
        </p:nvSpPr>
        <p:spPr>
          <a:xfrm>
            <a:off x="2286000" y="1197864"/>
            <a:ext cx="2971800" cy="301752"/>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0B2B3B"/>
                </a:solidFill>
                <a:latin typeface="Arial" pitchFamily="34" charset="0"/>
                <a:ea typeface="Arial" pitchFamily="34" charset="-122"/>
                <a:cs typeface="Arial" pitchFamily="34" charset="-120"/>
              </a:rPr>
              <a:t>ABC + meðvitund</a:t>
            </a:r>
            <a:endParaRPr lang="en-US" sz="1650" dirty="0"/>
          </a:p>
        </p:txBody>
      </p:sp>
      <p:sp>
        <p:nvSpPr>
          <p:cNvPr id="14" name="Text 10"/>
          <p:cNvSpPr txBox="1"/>
          <p:nvPr/>
        </p:nvSpPr>
        <p:spPr>
          <a:xfrm>
            <a:off x="5212080" y="1197864"/>
            <a:ext cx="5715000" cy="475488"/>
          </a:xfrm>
          <a:prstGeom prst="rect">
            <a:avLst/>
          </a:prstGeom>
          <a:noFill/>
          <a:ln/>
        </p:spPr>
        <p:txBody>
          <a:bodyPr wrap="square" lIns="0" tIns="0" rIns="0" bIns="0" rtlCol="0" anchor="ctr">
            <a:normAutofit/>
          </a:bodyPr>
          <a:lstStyle/>
          <a:p>
            <a:pPr marL="0" indent="0" algn="l">
              <a:lnSpc>
                <a:spcPct val="100000"/>
              </a:lnSpc>
              <a:buNone/>
            </a:pPr>
            <a:r>
              <a:rPr lang="en-US" sz="1340" dirty="0">
                <a:solidFill>
                  <a:srgbClr val="5B6F78"/>
                </a:solidFill>
                <a:latin typeface="Arial" pitchFamily="34" charset="0"/>
                <a:ea typeface="Arial" pitchFamily="34" charset="-122"/>
                <a:cs typeface="Arial" pitchFamily="34" charset="-120"/>
              </a:rPr>
              <a:t>Lífsmörk, húðfylling, öndunarmynstur og GCS.</a:t>
            </a:r>
            <a:endParaRPr lang="en-US" sz="1340" dirty="0"/>
          </a:p>
        </p:txBody>
      </p:sp>
      <p:sp>
        <p:nvSpPr>
          <p:cNvPr id="15" name="Shape 11"/>
          <p:cNvSpPr/>
          <p:nvPr/>
        </p:nvSpPr>
        <p:spPr>
          <a:xfrm>
            <a:off x="822960" y="2057400"/>
            <a:ext cx="10588752" cy="804672"/>
          </a:xfrm>
          <a:prstGeom prst="roundRect">
            <a:avLst>
              <a:gd name="adj" fmla="val 13636"/>
            </a:avLst>
          </a:prstGeom>
          <a:solidFill>
            <a:srgbClr val="FFFFFF"/>
          </a:solidFill>
          <a:ln w="10160">
            <a:solidFill>
              <a:srgbClr val="D6E1E4"/>
            </a:solidFill>
            <a:prstDash val="solid"/>
          </a:ln>
        </p:spPr>
        <p:txBody>
          <a:bodyPr/>
          <a:lstStyle/>
          <a:p>
            <a:endParaRPr/>
          </a:p>
        </p:txBody>
      </p:sp>
      <p:sp>
        <p:nvSpPr>
          <p:cNvPr id="16" name="Shape 12"/>
          <p:cNvSpPr/>
          <p:nvPr/>
        </p:nvSpPr>
        <p:spPr>
          <a:xfrm>
            <a:off x="1042416" y="2221992"/>
            <a:ext cx="475488" cy="475488"/>
          </a:xfrm>
          <a:prstGeom prst="ellipse">
            <a:avLst/>
          </a:prstGeom>
          <a:solidFill>
            <a:srgbClr val="087B78"/>
          </a:solidFill>
          <a:ln w="12700">
            <a:solidFill>
              <a:srgbClr val="087B78">
                <a:alpha val="0"/>
              </a:srgbClr>
            </a:solidFill>
            <a:prstDash val="solid"/>
          </a:ln>
        </p:spPr>
        <p:txBody>
          <a:bodyPr/>
          <a:lstStyle/>
          <a:p>
            <a:endParaRPr/>
          </a:p>
        </p:txBody>
      </p:sp>
      <p:sp>
        <p:nvSpPr>
          <p:cNvPr id="17" name="Text 13"/>
          <p:cNvSpPr txBox="1"/>
          <p:nvPr/>
        </p:nvSpPr>
        <p:spPr>
          <a:xfrm>
            <a:off x="1042416" y="2221992"/>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B</a:t>
            </a:r>
            <a:endParaRPr lang="en-US" sz="1600" dirty="0"/>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10512" y="2267712"/>
            <a:ext cx="274320" cy="274320"/>
          </a:xfrm>
          <a:prstGeom prst="rect">
            <a:avLst/>
          </a:prstGeom>
        </p:spPr>
      </p:pic>
      <p:sp>
        <p:nvSpPr>
          <p:cNvPr id="19" name="Text 14"/>
          <p:cNvSpPr txBox="1"/>
          <p:nvPr/>
        </p:nvSpPr>
        <p:spPr>
          <a:xfrm>
            <a:off x="2286000" y="2176272"/>
            <a:ext cx="2971800" cy="301752"/>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0B2B3B"/>
                </a:solidFill>
                <a:latin typeface="Arial" pitchFamily="34" charset="0"/>
                <a:ea typeface="Arial" pitchFamily="34" charset="-122"/>
                <a:cs typeface="Arial" pitchFamily="34" charset="-120"/>
              </a:rPr>
              <a:t>Æðaaðgangur + sýni</a:t>
            </a:r>
            <a:endParaRPr lang="en-US" sz="1650" dirty="0"/>
          </a:p>
        </p:txBody>
      </p:sp>
      <p:sp>
        <p:nvSpPr>
          <p:cNvPr id="20" name="Text 15"/>
          <p:cNvSpPr txBox="1"/>
          <p:nvPr/>
        </p:nvSpPr>
        <p:spPr>
          <a:xfrm>
            <a:off x="5212080" y="2176272"/>
            <a:ext cx="5715000" cy="475488"/>
          </a:xfrm>
          <a:prstGeom prst="rect">
            <a:avLst/>
          </a:prstGeom>
          <a:noFill/>
          <a:ln/>
        </p:spPr>
        <p:txBody>
          <a:bodyPr wrap="square" lIns="0" tIns="0" rIns="0" bIns="0" rtlCol="0" anchor="ctr">
            <a:normAutofit/>
          </a:bodyPr>
          <a:lstStyle/>
          <a:p>
            <a:pPr marL="0" indent="0" algn="l">
              <a:lnSpc>
                <a:spcPct val="100000"/>
              </a:lnSpc>
              <a:buNone/>
            </a:pPr>
            <a:r>
              <a:rPr lang="en-US" sz="1340" dirty="0">
                <a:solidFill>
                  <a:srgbClr val="5B6F78"/>
                </a:solidFill>
                <a:latin typeface="Arial" pitchFamily="34" charset="0"/>
                <a:ea typeface="Arial" pitchFamily="34" charset="-122"/>
                <a:cs typeface="Arial" pitchFamily="34" charset="-120"/>
              </a:rPr>
              <a:t>Glúkósi, β-hýdroxýbútýrat (BHB), blóðgas, Na/K/Cl, kreatínín.</a:t>
            </a:r>
            <a:endParaRPr lang="en-US" sz="1340" dirty="0"/>
          </a:p>
        </p:txBody>
      </p:sp>
      <p:sp>
        <p:nvSpPr>
          <p:cNvPr id="21" name="Shape 16"/>
          <p:cNvSpPr/>
          <p:nvPr/>
        </p:nvSpPr>
        <p:spPr>
          <a:xfrm>
            <a:off x="822960" y="3035808"/>
            <a:ext cx="10588752" cy="804672"/>
          </a:xfrm>
          <a:prstGeom prst="roundRect">
            <a:avLst>
              <a:gd name="adj" fmla="val 13636"/>
            </a:avLst>
          </a:prstGeom>
          <a:solidFill>
            <a:srgbClr val="FFFFFF"/>
          </a:solidFill>
          <a:ln w="10160">
            <a:solidFill>
              <a:srgbClr val="D6E1E4"/>
            </a:solidFill>
            <a:prstDash val="solid"/>
          </a:ln>
        </p:spPr>
        <p:txBody>
          <a:bodyPr/>
          <a:lstStyle/>
          <a:p>
            <a:endParaRPr/>
          </a:p>
        </p:txBody>
      </p:sp>
      <p:sp>
        <p:nvSpPr>
          <p:cNvPr id="22" name="Shape 17"/>
          <p:cNvSpPr/>
          <p:nvPr/>
        </p:nvSpPr>
        <p:spPr>
          <a:xfrm>
            <a:off x="1042416" y="3200400"/>
            <a:ext cx="475488" cy="475488"/>
          </a:xfrm>
          <a:prstGeom prst="ellipse">
            <a:avLst/>
          </a:prstGeom>
          <a:solidFill>
            <a:srgbClr val="3DB9D3"/>
          </a:solidFill>
          <a:ln w="12700">
            <a:solidFill>
              <a:srgbClr val="3DB9D3">
                <a:alpha val="0"/>
              </a:srgbClr>
            </a:solidFill>
            <a:prstDash val="solid"/>
          </a:ln>
        </p:spPr>
        <p:txBody>
          <a:bodyPr/>
          <a:lstStyle/>
          <a:p>
            <a:endParaRPr/>
          </a:p>
        </p:txBody>
      </p:sp>
      <p:sp>
        <p:nvSpPr>
          <p:cNvPr id="23" name="Text 18"/>
          <p:cNvSpPr txBox="1"/>
          <p:nvPr/>
        </p:nvSpPr>
        <p:spPr>
          <a:xfrm>
            <a:off x="1042416" y="3200400"/>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C</a:t>
            </a:r>
            <a:endParaRPr lang="en-US" sz="1600" dirty="0"/>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10512" y="3246120"/>
            <a:ext cx="274320" cy="274320"/>
          </a:xfrm>
          <a:prstGeom prst="rect">
            <a:avLst/>
          </a:prstGeom>
        </p:spPr>
      </p:pic>
      <p:sp>
        <p:nvSpPr>
          <p:cNvPr id="25" name="Text 19"/>
          <p:cNvSpPr txBox="1"/>
          <p:nvPr/>
        </p:nvSpPr>
        <p:spPr>
          <a:xfrm>
            <a:off x="2286000" y="3154680"/>
            <a:ext cx="2971800" cy="301752"/>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0B2B3B"/>
                </a:solidFill>
                <a:latin typeface="Arial" pitchFamily="34" charset="0"/>
                <a:ea typeface="Arial" pitchFamily="34" charset="-122"/>
                <a:cs typeface="Arial" pitchFamily="34" charset="-120"/>
              </a:rPr>
              <a:t>Ísótón vökvi</a:t>
            </a:r>
            <a:endParaRPr lang="en-US" sz="1650" dirty="0"/>
          </a:p>
        </p:txBody>
      </p:sp>
      <p:sp>
        <p:nvSpPr>
          <p:cNvPr id="26" name="Text 20"/>
          <p:cNvSpPr txBox="1"/>
          <p:nvPr/>
        </p:nvSpPr>
        <p:spPr>
          <a:xfrm>
            <a:off x="5212080" y="3154680"/>
            <a:ext cx="5715000" cy="475488"/>
          </a:xfrm>
          <a:prstGeom prst="rect">
            <a:avLst/>
          </a:prstGeom>
          <a:noFill/>
          <a:ln/>
        </p:spPr>
        <p:txBody>
          <a:bodyPr wrap="square" lIns="0" tIns="0" rIns="0" bIns="0" rtlCol="0" anchor="ctr">
            <a:normAutofit/>
          </a:bodyPr>
          <a:lstStyle/>
          <a:p>
            <a:pPr marL="0" indent="0" algn="l">
              <a:lnSpc>
                <a:spcPct val="100000"/>
              </a:lnSpc>
              <a:buNone/>
            </a:pPr>
            <a:r>
              <a:rPr lang="en-US" sz="1340" dirty="0">
                <a:solidFill>
                  <a:srgbClr val="5B6F78"/>
                </a:solidFill>
                <a:latin typeface="Arial" pitchFamily="34" charset="0"/>
                <a:ea typeface="Arial" pitchFamily="34" charset="-122"/>
                <a:cs typeface="Arial" pitchFamily="34" charset="-120"/>
              </a:rPr>
              <a:t>Hefja vökvun; meðhöndla lost tafarlaust.</a:t>
            </a:r>
            <a:endParaRPr lang="en-US" sz="1340" dirty="0"/>
          </a:p>
        </p:txBody>
      </p:sp>
      <p:sp>
        <p:nvSpPr>
          <p:cNvPr id="27" name="Shape 21"/>
          <p:cNvSpPr/>
          <p:nvPr/>
        </p:nvSpPr>
        <p:spPr>
          <a:xfrm>
            <a:off x="822960" y="4014216"/>
            <a:ext cx="10588752" cy="804672"/>
          </a:xfrm>
          <a:prstGeom prst="roundRect">
            <a:avLst>
              <a:gd name="adj" fmla="val 13636"/>
            </a:avLst>
          </a:prstGeom>
          <a:solidFill>
            <a:srgbClr val="FFFFFF"/>
          </a:solidFill>
          <a:ln w="10160">
            <a:solidFill>
              <a:srgbClr val="D6E1E4"/>
            </a:solidFill>
            <a:prstDash val="solid"/>
          </a:ln>
        </p:spPr>
        <p:txBody>
          <a:bodyPr/>
          <a:lstStyle/>
          <a:p>
            <a:endParaRPr/>
          </a:p>
        </p:txBody>
      </p:sp>
      <p:sp>
        <p:nvSpPr>
          <p:cNvPr id="28" name="Shape 22"/>
          <p:cNvSpPr/>
          <p:nvPr/>
        </p:nvSpPr>
        <p:spPr>
          <a:xfrm>
            <a:off x="1042416" y="4178808"/>
            <a:ext cx="475488" cy="475488"/>
          </a:xfrm>
          <a:prstGeom prst="ellipse">
            <a:avLst/>
          </a:prstGeom>
          <a:solidFill>
            <a:srgbClr val="E67D46"/>
          </a:solidFill>
          <a:ln w="12700">
            <a:solidFill>
              <a:srgbClr val="E67D46">
                <a:alpha val="0"/>
              </a:srgbClr>
            </a:solidFill>
            <a:prstDash val="solid"/>
          </a:ln>
        </p:spPr>
        <p:txBody>
          <a:bodyPr/>
          <a:lstStyle/>
          <a:p>
            <a:endParaRPr/>
          </a:p>
        </p:txBody>
      </p:sp>
      <p:sp>
        <p:nvSpPr>
          <p:cNvPr id="29" name="Text 23"/>
          <p:cNvSpPr txBox="1"/>
          <p:nvPr/>
        </p:nvSpPr>
        <p:spPr>
          <a:xfrm>
            <a:off x="1042416" y="4178808"/>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D</a:t>
            </a:r>
            <a:endParaRPr lang="en-US" sz="1600" dirty="0"/>
          </a:p>
        </p:txBody>
      </p:sp>
      <p:pic>
        <p:nvPicPr>
          <p:cNvPr id="3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10512" y="4224528"/>
            <a:ext cx="274320" cy="274320"/>
          </a:xfrm>
          <a:prstGeom prst="rect">
            <a:avLst/>
          </a:prstGeom>
        </p:spPr>
      </p:pic>
      <p:sp>
        <p:nvSpPr>
          <p:cNvPr id="31" name="Text 24"/>
          <p:cNvSpPr txBox="1"/>
          <p:nvPr/>
        </p:nvSpPr>
        <p:spPr>
          <a:xfrm>
            <a:off x="2286000" y="4133088"/>
            <a:ext cx="2971800" cy="301752"/>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0B2B3B"/>
                </a:solidFill>
                <a:latin typeface="Arial" pitchFamily="34" charset="0"/>
                <a:ea typeface="Arial" pitchFamily="34" charset="-122"/>
                <a:cs typeface="Arial" pitchFamily="34" charset="-120"/>
              </a:rPr>
              <a:t>Insúlíndreypi</a:t>
            </a:r>
            <a:endParaRPr lang="en-US" sz="1650" dirty="0"/>
          </a:p>
        </p:txBody>
      </p:sp>
      <p:sp>
        <p:nvSpPr>
          <p:cNvPr id="32" name="Text 25"/>
          <p:cNvSpPr txBox="1"/>
          <p:nvPr/>
        </p:nvSpPr>
        <p:spPr>
          <a:xfrm>
            <a:off x="5212080" y="4133088"/>
            <a:ext cx="5715000" cy="475488"/>
          </a:xfrm>
          <a:prstGeom prst="rect">
            <a:avLst/>
          </a:prstGeom>
          <a:noFill/>
          <a:ln/>
        </p:spPr>
        <p:txBody>
          <a:bodyPr wrap="square" lIns="0" tIns="0" rIns="0" bIns="0" rtlCol="0" anchor="ctr">
            <a:normAutofit/>
          </a:bodyPr>
          <a:lstStyle/>
          <a:p>
            <a:pPr marL="0" indent="0" algn="l">
              <a:lnSpc>
                <a:spcPct val="100000"/>
              </a:lnSpc>
              <a:buNone/>
            </a:pPr>
            <a:r>
              <a:rPr lang="en-US" sz="1340" dirty="0">
                <a:solidFill>
                  <a:srgbClr val="5B6F78"/>
                </a:solidFill>
                <a:latin typeface="Arial" pitchFamily="34" charset="0"/>
                <a:ea typeface="Arial" pitchFamily="34" charset="-122"/>
                <a:cs typeface="Arial" pitchFamily="34" charset="-120"/>
              </a:rPr>
              <a:t>Eftir að vökvun hefur hafist — aldrei hleðsluskammt insúlíns.</a:t>
            </a:r>
            <a:endParaRPr lang="en-US" sz="1340" dirty="0"/>
          </a:p>
        </p:txBody>
      </p:sp>
      <p:sp>
        <p:nvSpPr>
          <p:cNvPr id="33" name="Shape 26"/>
          <p:cNvSpPr/>
          <p:nvPr/>
        </p:nvSpPr>
        <p:spPr>
          <a:xfrm>
            <a:off x="822960" y="4992624"/>
            <a:ext cx="10588752" cy="804672"/>
          </a:xfrm>
          <a:prstGeom prst="roundRect">
            <a:avLst>
              <a:gd name="adj" fmla="val 13636"/>
            </a:avLst>
          </a:prstGeom>
          <a:solidFill>
            <a:srgbClr val="FFFFFF"/>
          </a:solidFill>
          <a:ln w="10160">
            <a:solidFill>
              <a:srgbClr val="D6E1E4"/>
            </a:solidFill>
            <a:prstDash val="solid"/>
          </a:ln>
        </p:spPr>
        <p:txBody>
          <a:bodyPr/>
          <a:lstStyle/>
          <a:p>
            <a:endParaRPr/>
          </a:p>
        </p:txBody>
      </p:sp>
      <p:sp>
        <p:nvSpPr>
          <p:cNvPr id="34" name="Shape 27"/>
          <p:cNvSpPr/>
          <p:nvPr/>
        </p:nvSpPr>
        <p:spPr>
          <a:xfrm>
            <a:off x="1042416" y="5157216"/>
            <a:ext cx="475488" cy="475488"/>
          </a:xfrm>
          <a:prstGeom prst="ellipse">
            <a:avLst/>
          </a:prstGeom>
          <a:solidFill>
            <a:srgbClr val="C94C5D"/>
          </a:solidFill>
          <a:ln w="12700">
            <a:solidFill>
              <a:srgbClr val="C94C5D">
                <a:alpha val="0"/>
              </a:srgbClr>
            </a:solidFill>
            <a:prstDash val="solid"/>
          </a:ln>
        </p:spPr>
        <p:txBody>
          <a:bodyPr/>
          <a:lstStyle/>
          <a:p>
            <a:endParaRPr/>
          </a:p>
        </p:txBody>
      </p:sp>
      <p:sp>
        <p:nvSpPr>
          <p:cNvPr id="35" name="Text 28"/>
          <p:cNvSpPr txBox="1"/>
          <p:nvPr/>
        </p:nvSpPr>
        <p:spPr>
          <a:xfrm>
            <a:off x="1042416" y="5157216"/>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E</a:t>
            </a:r>
            <a:endParaRPr lang="en-US" sz="1600" dirty="0"/>
          </a:p>
        </p:txBody>
      </p:sp>
      <p:pic>
        <p:nvPicPr>
          <p:cNvPr id="3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10512" y="5202936"/>
            <a:ext cx="274320" cy="274320"/>
          </a:xfrm>
          <a:prstGeom prst="rect">
            <a:avLst/>
          </a:prstGeom>
        </p:spPr>
      </p:pic>
      <p:sp>
        <p:nvSpPr>
          <p:cNvPr id="37" name="Text 29"/>
          <p:cNvSpPr txBox="1"/>
          <p:nvPr/>
        </p:nvSpPr>
        <p:spPr>
          <a:xfrm>
            <a:off x="2286000" y="5111496"/>
            <a:ext cx="2971800" cy="301752"/>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0B2B3B"/>
                </a:solidFill>
                <a:latin typeface="Arial" pitchFamily="34" charset="0"/>
                <a:ea typeface="Arial" pitchFamily="34" charset="-122"/>
                <a:cs typeface="Arial" pitchFamily="34" charset="-120"/>
              </a:rPr>
              <a:t>Eftirlit með heilabjúg (cerebral oedema)</a:t>
            </a:r>
            <a:endParaRPr lang="en-US" sz="1650" dirty="0"/>
          </a:p>
        </p:txBody>
      </p:sp>
      <p:sp>
        <p:nvSpPr>
          <p:cNvPr id="38" name="Text 30"/>
          <p:cNvSpPr txBox="1"/>
          <p:nvPr/>
        </p:nvSpPr>
        <p:spPr>
          <a:xfrm>
            <a:off x="5212080" y="5111496"/>
            <a:ext cx="5715000" cy="475488"/>
          </a:xfrm>
          <a:prstGeom prst="rect">
            <a:avLst/>
          </a:prstGeom>
          <a:noFill/>
          <a:ln/>
        </p:spPr>
        <p:txBody>
          <a:bodyPr wrap="square" lIns="0" tIns="0" rIns="0" bIns="0" rtlCol="0" anchor="ctr">
            <a:normAutofit/>
          </a:bodyPr>
          <a:lstStyle/>
          <a:p>
            <a:pPr marL="0" indent="0" algn="l">
              <a:lnSpc>
                <a:spcPct val="100000"/>
              </a:lnSpc>
              <a:buNone/>
            </a:pPr>
            <a:r>
              <a:rPr lang="en-US" sz="1340" dirty="0">
                <a:solidFill>
                  <a:srgbClr val="5B6F78"/>
                </a:solidFill>
                <a:latin typeface="Arial" pitchFamily="34" charset="0"/>
                <a:ea typeface="Arial" pitchFamily="34" charset="-122"/>
                <a:cs typeface="Arial" pitchFamily="34" charset="-120"/>
              </a:rPr>
              <a:t>Endurtekið taugamat; meðhöndla grun strax.</a:t>
            </a:r>
            <a:endParaRPr lang="en-US" sz="1340" dirty="0"/>
          </a:p>
        </p:txBody>
      </p:sp>
      <p:sp>
        <p:nvSpPr>
          <p:cNvPr id="39" name="Shape 31"/>
          <p:cNvSpPr/>
          <p:nvPr/>
        </p:nvSpPr>
        <p:spPr>
          <a:xfrm>
            <a:off x="749808" y="5961888"/>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40"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2688" y="6062472"/>
            <a:ext cx="201168" cy="201168"/>
          </a:xfrm>
          <a:prstGeom prst="rect">
            <a:avLst/>
          </a:prstGeom>
        </p:spPr>
      </p:pic>
      <p:sp>
        <p:nvSpPr>
          <p:cNvPr id="41" name="Text 32"/>
          <p:cNvSpPr txBox="1"/>
          <p:nvPr/>
        </p:nvSpPr>
        <p:spPr>
          <a:xfrm>
            <a:off x="1234440" y="6007608"/>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Rétt forgangsröð er ekki „lækkum glúkósann sem hraðast“ — markmiðið er örugg leiðrétting á rúmmáli, ketósu og sýru–basa.</a:t>
            </a:r>
            <a:endParaRPr lang="en-US" sz="112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GREINING OG BRÁÐAMAT</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Einkenni sem eiga að vekja tafarlausan grun</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ADA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9</a:t>
            </a:r>
            <a:endParaRPr lang="en-US" sz="850" dirty="0"/>
          </a:p>
        </p:txBody>
      </p:sp>
      <p:sp>
        <p:nvSpPr>
          <p:cNvPr id="9" name="Shape 6"/>
          <p:cNvSpPr/>
          <p:nvPr/>
        </p:nvSpPr>
        <p:spPr>
          <a:xfrm>
            <a:off x="749808" y="1115568"/>
            <a:ext cx="3529584" cy="1755648"/>
          </a:xfrm>
          <a:prstGeom prst="roundRect">
            <a:avLst>
              <a:gd name="adj" fmla="val 6250"/>
            </a:avLst>
          </a:prstGeom>
          <a:solidFill>
            <a:srgbClr val="FFFFFF"/>
          </a:solidFill>
          <a:ln w="10160">
            <a:solidFill>
              <a:srgbClr val="D6E1E4"/>
            </a:solidFill>
            <a:prstDash val="solid"/>
          </a:ln>
        </p:spPr>
        <p:txBody>
          <a:bodyPr/>
          <a:lstStyle/>
          <a:p>
            <a:endParaRPr/>
          </a:p>
        </p:txBody>
      </p:sp>
      <p:sp>
        <p:nvSpPr>
          <p:cNvPr id="10" name="Shape 7"/>
          <p:cNvSpPr/>
          <p:nvPr/>
        </p:nvSpPr>
        <p:spPr>
          <a:xfrm>
            <a:off x="749808" y="1115568"/>
            <a:ext cx="73152" cy="1755648"/>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11" name="Shape 8"/>
          <p:cNvSpPr/>
          <p:nvPr/>
        </p:nvSpPr>
        <p:spPr>
          <a:xfrm>
            <a:off x="932688" y="1298448"/>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3638" y="1395009"/>
            <a:ext cx="237012" cy="237012"/>
          </a:xfrm>
          <a:prstGeom prst="rect">
            <a:avLst/>
          </a:prstGeom>
        </p:spPr>
      </p:pic>
      <p:sp>
        <p:nvSpPr>
          <p:cNvPr id="13" name="Text 9"/>
          <p:cNvSpPr txBox="1"/>
          <p:nvPr/>
        </p:nvSpPr>
        <p:spPr>
          <a:xfrm>
            <a:off x="1481328" y="128930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Ofmiga (polyuria)</a:t>
            </a:r>
            <a:endParaRPr lang="en-US" sz="1620" dirty="0"/>
          </a:p>
        </p:txBody>
      </p:sp>
      <p:sp>
        <p:nvSpPr>
          <p:cNvPr id="14" name="Text 10"/>
          <p:cNvSpPr txBox="1"/>
          <p:nvPr/>
        </p:nvSpPr>
        <p:spPr>
          <a:xfrm>
            <a:off x="987552" y="1755648"/>
            <a:ext cx="3072384" cy="950976"/>
          </a:xfrm>
          <a:prstGeom prst="rect">
            <a:avLst/>
          </a:prstGeom>
          <a:noFill/>
          <a:ln/>
        </p:spPr>
        <p:txBody>
          <a:bodyPr wrap="square" lIns="0" tIns="0" rIns="0" bIns="0" rtlCol="0" anchor="t">
            <a:normAutofit/>
          </a:bodyPr>
          <a:lstStyle/>
          <a:p>
            <a:pPr marL="0" indent="0" algn="l">
              <a:lnSpc>
                <a:spcPct val="95000"/>
              </a:lnSpc>
              <a:buNone/>
            </a:pPr>
            <a:r>
              <a:rPr lang="en-US" sz="1250" dirty="0">
                <a:solidFill>
                  <a:srgbClr val="5B6F78"/>
                </a:solidFill>
                <a:latin typeface="Arial" pitchFamily="34" charset="0"/>
                <a:ea typeface="Arial" pitchFamily="34" charset="-122"/>
                <a:cs typeface="Arial" pitchFamily="34" charset="-120"/>
              </a:rPr>
              <a:t>Tíð þvaglát, næturþvaglát eða ný þvagvæta</a:t>
            </a:r>
            <a:endParaRPr lang="en-US" sz="1250" dirty="0"/>
          </a:p>
        </p:txBody>
      </p:sp>
      <p:sp>
        <p:nvSpPr>
          <p:cNvPr id="15" name="Shape 11"/>
          <p:cNvSpPr/>
          <p:nvPr/>
        </p:nvSpPr>
        <p:spPr>
          <a:xfrm>
            <a:off x="4553712" y="1115568"/>
            <a:ext cx="3529584" cy="1755648"/>
          </a:xfrm>
          <a:prstGeom prst="roundRect">
            <a:avLst>
              <a:gd name="adj" fmla="val 6250"/>
            </a:avLst>
          </a:prstGeom>
          <a:solidFill>
            <a:srgbClr val="FFFFFF"/>
          </a:solidFill>
          <a:ln w="10160">
            <a:solidFill>
              <a:srgbClr val="D6E1E4"/>
            </a:solidFill>
            <a:prstDash val="solid"/>
          </a:ln>
        </p:spPr>
        <p:txBody>
          <a:bodyPr/>
          <a:lstStyle/>
          <a:p>
            <a:endParaRPr/>
          </a:p>
        </p:txBody>
      </p:sp>
      <p:sp>
        <p:nvSpPr>
          <p:cNvPr id="16" name="Shape 12"/>
          <p:cNvSpPr/>
          <p:nvPr/>
        </p:nvSpPr>
        <p:spPr>
          <a:xfrm>
            <a:off x="4553712" y="1115568"/>
            <a:ext cx="73152" cy="1755648"/>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17" name="Shape 13"/>
          <p:cNvSpPr/>
          <p:nvPr/>
        </p:nvSpPr>
        <p:spPr>
          <a:xfrm>
            <a:off x="4736592" y="1298448"/>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37542" y="1395009"/>
            <a:ext cx="237012" cy="237012"/>
          </a:xfrm>
          <a:prstGeom prst="rect">
            <a:avLst/>
          </a:prstGeom>
        </p:spPr>
      </p:pic>
      <p:sp>
        <p:nvSpPr>
          <p:cNvPr id="19" name="Text 14"/>
          <p:cNvSpPr txBox="1"/>
          <p:nvPr/>
        </p:nvSpPr>
        <p:spPr>
          <a:xfrm>
            <a:off x="5285232" y="128930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Mikill þorsti (polydipsia)</a:t>
            </a:r>
            <a:endParaRPr lang="en-US" sz="1620" dirty="0"/>
          </a:p>
        </p:txBody>
      </p:sp>
      <p:sp>
        <p:nvSpPr>
          <p:cNvPr id="20" name="Text 15"/>
          <p:cNvSpPr txBox="1"/>
          <p:nvPr/>
        </p:nvSpPr>
        <p:spPr>
          <a:xfrm>
            <a:off x="4791456" y="1755648"/>
            <a:ext cx="3072384" cy="950976"/>
          </a:xfrm>
          <a:prstGeom prst="rect">
            <a:avLst/>
          </a:prstGeom>
          <a:noFill/>
          <a:ln/>
        </p:spPr>
        <p:txBody>
          <a:bodyPr wrap="square" lIns="0" tIns="0" rIns="0" bIns="0" rtlCol="0" anchor="t">
            <a:normAutofit/>
          </a:bodyPr>
          <a:lstStyle/>
          <a:p>
            <a:pPr marL="0" indent="0" algn="l">
              <a:lnSpc>
                <a:spcPct val="95000"/>
              </a:lnSpc>
              <a:buNone/>
            </a:pPr>
            <a:r>
              <a:rPr lang="en-US" sz="1250" dirty="0">
                <a:solidFill>
                  <a:srgbClr val="5B6F78"/>
                </a:solidFill>
                <a:latin typeface="Arial" pitchFamily="34" charset="0"/>
                <a:ea typeface="Arial" pitchFamily="34" charset="-122"/>
                <a:cs typeface="Arial" pitchFamily="34" charset="-120"/>
              </a:rPr>
              <a:t>Óvenjulegur þorsti og mikill vökvainntaka</a:t>
            </a:r>
            <a:endParaRPr lang="en-US" sz="1250" dirty="0"/>
          </a:p>
        </p:txBody>
      </p:sp>
      <p:sp>
        <p:nvSpPr>
          <p:cNvPr id="21" name="Shape 16"/>
          <p:cNvSpPr/>
          <p:nvPr/>
        </p:nvSpPr>
        <p:spPr>
          <a:xfrm>
            <a:off x="8357616" y="1115568"/>
            <a:ext cx="3529584" cy="1755648"/>
          </a:xfrm>
          <a:prstGeom prst="roundRect">
            <a:avLst>
              <a:gd name="adj" fmla="val 6250"/>
            </a:avLst>
          </a:prstGeom>
          <a:solidFill>
            <a:srgbClr val="FFFFFF"/>
          </a:solidFill>
          <a:ln w="10160">
            <a:solidFill>
              <a:srgbClr val="D6E1E4"/>
            </a:solidFill>
            <a:prstDash val="solid"/>
          </a:ln>
        </p:spPr>
        <p:txBody>
          <a:bodyPr/>
          <a:lstStyle/>
          <a:p>
            <a:endParaRPr/>
          </a:p>
        </p:txBody>
      </p:sp>
      <p:sp>
        <p:nvSpPr>
          <p:cNvPr id="22" name="Shape 17"/>
          <p:cNvSpPr/>
          <p:nvPr/>
        </p:nvSpPr>
        <p:spPr>
          <a:xfrm>
            <a:off x="8357616" y="1115568"/>
            <a:ext cx="73152" cy="1755648"/>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23" name="Shape 18"/>
          <p:cNvSpPr/>
          <p:nvPr/>
        </p:nvSpPr>
        <p:spPr>
          <a:xfrm>
            <a:off x="8540496" y="1298448"/>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41446" y="1395009"/>
            <a:ext cx="237012" cy="237012"/>
          </a:xfrm>
          <a:prstGeom prst="rect">
            <a:avLst/>
          </a:prstGeom>
        </p:spPr>
      </p:pic>
      <p:sp>
        <p:nvSpPr>
          <p:cNvPr id="25" name="Text 19"/>
          <p:cNvSpPr txBox="1"/>
          <p:nvPr/>
        </p:nvSpPr>
        <p:spPr>
          <a:xfrm>
            <a:off x="9089136" y="128930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Þyngdartap</a:t>
            </a:r>
            <a:endParaRPr lang="en-US" sz="1620" dirty="0"/>
          </a:p>
        </p:txBody>
      </p:sp>
      <p:sp>
        <p:nvSpPr>
          <p:cNvPr id="26" name="Text 20"/>
          <p:cNvSpPr txBox="1"/>
          <p:nvPr/>
        </p:nvSpPr>
        <p:spPr>
          <a:xfrm>
            <a:off x="8595360" y="1755648"/>
            <a:ext cx="3072384" cy="950976"/>
          </a:xfrm>
          <a:prstGeom prst="rect">
            <a:avLst/>
          </a:prstGeom>
          <a:noFill/>
          <a:ln/>
        </p:spPr>
        <p:txBody>
          <a:bodyPr wrap="square" lIns="0" tIns="0" rIns="0" bIns="0" rtlCol="0" anchor="t">
            <a:normAutofit/>
          </a:bodyPr>
          <a:lstStyle/>
          <a:p>
            <a:pPr marL="0" indent="0" algn="l">
              <a:lnSpc>
                <a:spcPct val="95000"/>
              </a:lnSpc>
              <a:buNone/>
            </a:pPr>
            <a:r>
              <a:rPr lang="en-US" sz="1250" dirty="0">
                <a:solidFill>
                  <a:srgbClr val="5B6F78"/>
                </a:solidFill>
                <a:latin typeface="Arial" pitchFamily="34" charset="0"/>
                <a:ea typeface="Arial" pitchFamily="34" charset="-122"/>
                <a:cs typeface="Arial" pitchFamily="34" charset="-120"/>
              </a:rPr>
              <a:t>Þrátt fyrir eðlilega eða aukna matarlyst</a:t>
            </a:r>
            <a:endParaRPr lang="en-US" sz="1250" dirty="0"/>
          </a:p>
        </p:txBody>
      </p:sp>
      <p:sp>
        <p:nvSpPr>
          <p:cNvPr id="27" name="Shape 21"/>
          <p:cNvSpPr/>
          <p:nvPr/>
        </p:nvSpPr>
        <p:spPr>
          <a:xfrm>
            <a:off x="749808" y="3200400"/>
            <a:ext cx="3529584" cy="1755648"/>
          </a:xfrm>
          <a:prstGeom prst="roundRect">
            <a:avLst>
              <a:gd name="adj" fmla="val 6250"/>
            </a:avLst>
          </a:prstGeom>
          <a:solidFill>
            <a:srgbClr val="FFFFFF"/>
          </a:solidFill>
          <a:ln w="10160">
            <a:solidFill>
              <a:srgbClr val="D6E1E4"/>
            </a:solidFill>
            <a:prstDash val="solid"/>
          </a:ln>
        </p:spPr>
        <p:txBody>
          <a:bodyPr/>
          <a:lstStyle/>
          <a:p>
            <a:endParaRPr/>
          </a:p>
        </p:txBody>
      </p:sp>
      <p:sp>
        <p:nvSpPr>
          <p:cNvPr id="28" name="Shape 22"/>
          <p:cNvSpPr/>
          <p:nvPr/>
        </p:nvSpPr>
        <p:spPr>
          <a:xfrm>
            <a:off x="749808" y="3200400"/>
            <a:ext cx="73152" cy="1755648"/>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29" name="Shape 23"/>
          <p:cNvSpPr/>
          <p:nvPr/>
        </p:nvSpPr>
        <p:spPr>
          <a:xfrm>
            <a:off x="932688" y="3383280"/>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3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3638" y="3479841"/>
            <a:ext cx="237012" cy="237012"/>
          </a:xfrm>
          <a:prstGeom prst="rect">
            <a:avLst/>
          </a:prstGeom>
        </p:spPr>
      </p:pic>
      <p:sp>
        <p:nvSpPr>
          <p:cNvPr id="31" name="Text 24"/>
          <p:cNvSpPr txBox="1"/>
          <p:nvPr/>
        </p:nvSpPr>
        <p:spPr>
          <a:xfrm>
            <a:off x="1481328" y="3374136"/>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Þreyta</a:t>
            </a:r>
            <a:endParaRPr lang="en-US" sz="1620" dirty="0"/>
          </a:p>
        </p:txBody>
      </p:sp>
      <p:sp>
        <p:nvSpPr>
          <p:cNvPr id="32" name="Text 25"/>
          <p:cNvSpPr txBox="1"/>
          <p:nvPr/>
        </p:nvSpPr>
        <p:spPr>
          <a:xfrm>
            <a:off x="987552" y="3840480"/>
            <a:ext cx="3072384" cy="950976"/>
          </a:xfrm>
          <a:prstGeom prst="rect">
            <a:avLst/>
          </a:prstGeom>
          <a:noFill/>
          <a:ln/>
        </p:spPr>
        <p:txBody>
          <a:bodyPr wrap="square" lIns="0" tIns="0" rIns="0" bIns="0" rtlCol="0" anchor="t">
            <a:normAutofit/>
          </a:bodyPr>
          <a:lstStyle/>
          <a:p>
            <a:pPr marL="0" indent="0" algn="l">
              <a:lnSpc>
                <a:spcPct val="95000"/>
              </a:lnSpc>
              <a:buNone/>
            </a:pPr>
            <a:r>
              <a:rPr lang="en-US" sz="1250" dirty="0">
                <a:solidFill>
                  <a:srgbClr val="5B6F78"/>
                </a:solidFill>
                <a:latin typeface="Arial" pitchFamily="34" charset="0"/>
                <a:ea typeface="Arial" pitchFamily="34" charset="-122"/>
                <a:cs typeface="Arial" pitchFamily="34" charset="-120"/>
              </a:rPr>
              <a:t>Slappleiki, minnkuð einbeiting og afköst</a:t>
            </a:r>
            <a:endParaRPr lang="en-US" sz="1250" dirty="0"/>
          </a:p>
        </p:txBody>
      </p:sp>
      <p:sp>
        <p:nvSpPr>
          <p:cNvPr id="33" name="Shape 26"/>
          <p:cNvSpPr/>
          <p:nvPr/>
        </p:nvSpPr>
        <p:spPr>
          <a:xfrm>
            <a:off x="4553712" y="3200400"/>
            <a:ext cx="3529584" cy="1755648"/>
          </a:xfrm>
          <a:prstGeom prst="roundRect">
            <a:avLst>
              <a:gd name="adj" fmla="val 6250"/>
            </a:avLst>
          </a:prstGeom>
          <a:solidFill>
            <a:srgbClr val="FFFFFF"/>
          </a:solidFill>
          <a:ln w="10160">
            <a:solidFill>
              <a:srgbClr val="D6E1E4"/>
            </a:solidFill>
            <a:prstDash val="solid"/>
          </a:ln>
        </p:spPr>
        <p:txBody>
          <a:bodyPr/>
          <a:lstStyle/>
          <a:p>
            <a:endParaRPr/>
          </a:p>
        </p:txBody>
      </p:sp>
      <p:sp>
        <p:nvSpPr>
          <p:cNvPr id="34" name="Shape 27"/>
          <p:cNvSpPr/>
          <p:nvPr/>
        </p:nvSpPr>
        <p:spPr>
          <a:xfrm>
            <a:off x="4553712" y="3200400"/>
            <a:ext cx="73152" cy="1755648"/>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35" name="Shape 28"/>
          <p:cNvSpPr/>
          <p:nvPr/>
        </p:nvSpPr>
        <p:spPr>
          <a:xfrm>
            <a:off x="4736592" y="3383280"/>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3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37542" y="3479841"/>
            <a:ext cx="237012" cy="237012"/>
          </a:xfrm>
          <a:prstGeom prst="rect">
            <a:avLst/>
          </a:prstGeom>
        </p:spPr>
      </p:pic>
      <p:sp>
        <p:nvSpPr>
          <p:cNvPr id="37" name="Text 29"/>
          <p:cNvSpPr txBox="1"/>
          <p:nvPr/>
        </p:nvSpPr>
        <p:spPr>
          <a:xfrm>
            <a:off x="5285232" y="3374136"/>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Kviðverkir / uppköst</a:t>
            </a:r>
            <a:endParaRPr lang="en-US" sz="1620" dirty="0"/>
          </a:p>
        </p:txBody>
      </p:sp>
      <p:sp>
        <p:nvSpPr>
          <p:cNvPr id="38" name="Text 30"/>
          <p:cNvSpPr txBox="1"/>
          <p:nvPr/>
        </p:nvSpPr>
        <p:spPr>
          <a:xfrm>
            <a:off x="4791456" y="3840480"/>
            <a:ext cx="3072384" cy="950976"/>
          </a:xfrm>
          <a:prstGeom prst="rect">
            <a:avLst/>
          </a:prstGeom>
          <a:noFill/>
          <a:ln/>
        </p:spPr>
        <p:txBody>
          <a:bodyPr wrap="square" lIns="0" tIns="0" rIns="0" bIns="0" rtlCol="0" anchor="t">
            <a:normAutofit/>
          </a:bodyPr>
          <a:lstStyle/>
          <a:p>
            <a:pPr marL="0" indent="0" algn="l">
              <a:lnSpc>
                <a:spcPct val="95000"/>
              </a:lnSpc>
              <a:buNone/>
            </a:pPr>
            <a:r>
              <a:rPr lang="en-US" sz="1250" dirty="0">
                <a:solidFill>
                  <a:srgbClr val="5B6F78"/>
                </a:solidFill>
                <a:latin typeface="Arial" pitchFamily="34" charset="0"/>
                <a:ea typeface="Arial" pitchFamily="34" charset="-122"/>
                <a:cs typeface="Arial" pitchFamily="34" charset="-120"/>
              </a:rPr>
              <a:t>Getur líkst maga- og garnabólgu</a:t>
            </a:r>
            <a:endParaRPr lang="en-US" sz="1250" dirty="0"/>
          </a:p>
        </p:txBody>
      </p:sp>
      <p:sp>
        <p:nvSpPr>
          <p:cNvPr id="39" name="Shape 31"/>
          <p:cNvSpPr/>
          <p:nvPr/>
        </p:nvSpPr>
        <p:spPr>
          <a:xfrm>
            <a:off x="8357616" y="3200400"/>
            <a:ext cx="3529584" cy="1755648"/>
          </a:xfrm>
          <a:prstGeom prst="roundRect">
            <a:avLst>
              <a:gd name="adj" fmla="val 6250"/>
            </a:avLst>
          </a:prstGeom>
          <a:solidFill>
            <a:srgbClr val="FFFFFF"/>
          </a:solidFill>
          <a:ln w="10160">
            <a:solidFill>
              <a:srgbClr val="D6E1E4"/>
            </a:solidFill>
            <a:prstDash val="solid"/>
          </a:ln>
        </p:spPr>
        <p:txBody>
          <a:bodyPr/>
          <a:lstStyle/>
          <a:p>
            <a:endParaRPr/>
          </a:p>
        </p:txBody>
      </p:sp>
      <p:sp>
        <p:nvSpPr>
          <p:cNvPr id="40" name="Shape 32"/>
          <p:cNvSpPr/>
          <p:nvPr/>
        </p:nvSpPr>
        <p:spPr>
          <a:xfrm>
            <a:off x="8357616" y="3200400"/>
            <a:ext cx="73152" cy="1755648"/>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41" name="Shape 33"/>
          <p:cNvSpPr/>
          <p:nvPr/>
        </p:nvSpPr>
        <p:spPr>
          <a:xfrm>
            <a:off x="8540496" y="3383280"/>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4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41446" y="3479841"/>
            <a:ext cx="237012" cy="237012"/>
          </a:xfrm>
          <a:prstGeom prst="rect">
            <a:avLst/>
          </a:prstGeom>
        </p:spPr>
      </p:pic>
      <p:sp>
        <p:nvSpPr>
          <p:cNvPr id="43" name="Text 34"/>
          <p:cNvSpPr txBox="1"/>
          <p:nvPr/>
        </p:nvSpPr>
        <p:spPr>
          <a:xfrm>
            <a:off x="9089136" y="3374136"/>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Kussmaul-öndun</a:t>
            </a:r>
            <a:endParaRPr lang="en-US" sz="1620" dirty="0"/>
          </a:p>
        </p:txBody>
      </p:sp>
      <p:sp>
        <p:nvSpPr>
          <p:cNvPr id="44" name="Text 35"/>
          <p:cNvSpPr txBox="1"/>
          <p:nvPr/>
        </p:nvSpPr>
        <p:spPr>
          <a:xfrm>
            <a:off x="8595360" y="3840480"/>
            <a:ext cx="3072384" cy="950976"/>
          </a:xfrm>
          <a:prstGeom prst="rect">
            <a:avLst/>
          </a:prstGeom>
          <a:noFill/>
          <a:ln/>
        </p:spPr>
        <p:txBody>
          <a:bodyPr wrap="square" lIns="0" tIns="0" rIns="0" bIns="0" rtlCol="0" anchor="t">
            <a:normAutofit/>
          </a:bodyPr>
          <a:lstStyle/>
          <a:p>
            <a:pPr marL="0" indent="0" algn="l">
              <a:lnSpc>
                <a:spcPct val="95000"/>
              </a:lnSpc>
              <a:buNone/>
            </a:pPr>
            <a:r>
              <a:rPr lang="en-US" sz="1250" dirty="0">
                <a:solidFill>
                  <a:srgbClr val="5B6F78"/>
                </a:solidFill>
                <a:latin typeface="Arial" pitchFamily="34" charset="0"/>
                <a:ea typeface="Arial" pitchFamily="34" charset="-122"/>
                <a:cs typeface="Arial" pitchFamily="34" charset="-120"/>
              </a:rPr>
              <a:t>Djúp, hröð öndun; asetonlykt; meðvitundarskerðing</a:t>
            </a:r>
            <a:endParaRPr lang="en-US" sz="1250" dirty="0"/>
          </a:p>
        </p:txBody>
      </p:sp>
      <p:sp>
        <p:nvSpPr>
          <p:cNvPr id="45" name="Shape 36"/>
          <p:cNvSpPr/>
          <p:nvPr/>
        </p:nvSpPr>
        <p:spPr>
          <a:xfrm>
            <a:off x="749808" y="5916168"/>
            <a:ext cx="10680192" cy="429768"/>
          </a:xfrm>
          <a:prstGeom prst="roundRect">
            <a:avLst>
              <a:gd name="adj" fmla="val 21277"/>
            </a:avLst>
          </a:prstGeom>
          <a:solidFill>
            <a:srgbClr val="FCE7EA"/>
          </a:solidFill>
          <a:ln w="12700">
            <a:solidFill>
              <a:srgbClr val="FCE7EA">
                <a:alpha val="0"/>
              </a:srgbClr>
            </a:solidFill>
            <a:prstDash val="solid"/>
          </a:ln>
        </p:spPr>
        <p:txBody>
          <a:bodyPr/>
          <a:lstStyle/>
          <a:p>
            <a:endParaRPr/>
          </a:p>
        </p:txBody>
      </p:sp>
      <p:pic>
        <p:nvPicPr>
          <p:cNvPr id="46"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32688" y="6016752"/>
            <a:ext cx="201168" cy="201168"/>
          </a:xfrm>
          <a:prstGeom prst="rect">
            <a:avLst/>
          </a:prstGeom>
        </p:spPr>
      </p:pic>
      <p:sp>
        <p:nvSpPr>
          <p:cNvPr id="47" name="Text 37"/>
          <p:cNvSpPr txBox="1"/>
          <p:nvPr/>
        </p:nvSpPr>
        <p:spPr>
          <a:xfrm>
            <a:off x="1234440" y="5961888"/>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8E2F40"/>
                </a:solidFill>
                <a:latin typeface="Arial" pitchFamily="34" charset="0"/>
                <a:ea typeface="Arial" pitchFamily="34" charset="-122"/>
                <a:cs typeface="Arial" pitchFamily="34" charset="-120"/>
              </a:rPr>
              <a:t>Við uppköst + þyngdartap eða óeðlilega djúpa öndun: mælið glúkósa og ketóna strax — ekki bíða eftir fastandi sýni.</a:t>
            </a:r>
            <a:endParaRPr lang="en-US" sz="112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GREINING OG BRÁÐAMAT</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Meingerð: af hverju myndast blóðsykurshækkun og ketósa?</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stigun; almenn lífeðlisfræði</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10</a:t>
            </a:r>
            <a:endParaRPr lang="en-US" sz="850" dirty="0"/>
          </a:p>
        </p:txBody>
      </p:sp>
      <p:sp>
        <p:nvSpPr>
          <p:cNvPr id="9" name="Shape 6"/>
          <p:cNvSpPr/>
          <p:nvPr/>
        </p:nvSpPr>
        <p:spPr>
          <a:xfrm>
            <a:off x="566928" y="1847088"/>
            <a:ext cx="1874520" cy="2395728"/>
          </a:xfrm>
          <a:prstGeom prst="roundRect">
            <a:avLst>
              <a:gd name="adj" fmla="val 6829"/>
            </a:avLst>
          </a:prstGeom>
          <a:solidFill>
            <a:srgbClr val="FFFFFF"/>
          </a:solidFill>
          <a:ln w="10160">
            <a:solidFill>
              <a:srgbClr val="D6E1E4"/>
            </a:solidFill>
            <a:prstDash val="solid"/>
          </a:ln>
        </p:spPr>
        <p:txBody>
          <a:bodyPr/>
          <a:lstStyle/>
          <a:p>
            <a:endParaRPr/>
          </a:p>
        </p:txBody>
      </p:sp>
      <p:sp>
        <p:nvSpPr>
          <p:cNvPr id="10" name="Shape 7"/>
          <p:cNvSpPr/>
          <p:nvPr/>
        </p:nvSpPr>
        <p:spPr>
          <a:xfrm>
            <a:off x="1152144" y="2103120"/>
            <a:ext cx="713232" cy="71323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16187" y="2260031"/>
            <a:ext cx="385145" cy="385145"/>
          </a:xfrm>
          <a:prstGeom prst="rect">
            <a:avLst/>
          </a:prstGeom>
        </p:spPr>
      </p:pic>
      <p:sp>
        <p:nvSpPr>
          <p:cNvPr id="12" name="Text 8"/>
          <p:cNvSpPr txBox="1"/>
          <p:nvPr/>
        </p:nvSpPr>
        <p:spPr>
          <a:xfrm>
            <a:off x="704088" y="2990088"/>
            <a:ext cx="1600200" cy="347472"/>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0B2B3B"/>
                </a:solidFill>
                <a:latin typeface="Arial" pitchFamily="34" charset="0"/>
                <a:ea typeface="Arial" pitchFamily="34" charset="-122"/>
                <a:cs typeface="Arial" pitchFamily="34" charset="-120"/>
              </a:rPr>
              <a:t>Sjálfsofnæmi</a:t>
            </a:r>
            <a:endParaRPr lang="en-US" sz="1550" dirty="0"/>
          </a:p>
        </p:txBody>
      </p:sp>
      <p:sp>
        <p:nvSpPr>
          <p:cNvPr id="13" name="Text 9"/>
          <p:cNvSpPr txBox="1"/>
          <p:nvPr/>
        </p:nvSpPr>
        <p:spPr>
          <a:xfrm>
            <a:off x="731520" y="3410712"/>
            <a:ext cx="1545336" cy="612648"/>
          </a:xfrm>
          <a:prstGeom prst="rect">
            <a:avLst/>
          </a:prstGeom>
          <a:noFill/>
          <a:ln/>
        </p:spPr>
        <p:txBody>
          <a:bodyPr wrap="square" lIns="0" tIns="0" rIns="0" bIns="0" rtlCol="0" anchor="t">
            <a:normAutofit/>
          </a:bodyPr>
          <a:lstStyle/>
          <a:p>
            <a:pPr marL="0" indent="0" algn="ctr">
              <a:lnSpc>
                <a:spcPct val="100000"/>
              </a:lnSpc>
              <a:buNone/>
            </a:pPr>
            <a:r>
              <a:rPr lang="en-US" sz="1080" dirty="0">
                <a:solidFill>
                  <a:srgbClr val="5B6F78"/>
                </a:solidFill>
                <a:latin typeface="Arial" pitchFamily="34" charset="0"/>
                <a:ea typeface="Arial" pitchFamily="34" charset="-122"/>
                <a:cs typeface="Arial" pitchFamily="34" charset="-120"/>
              </a:rPr>
              <a:t>T-frumumiðluð eyðing β-frumna</a:t>
            </a:r>
            <a:endParaRPr lang="en-US" sz="1080" dirty="0"/>
          </a:p>
        </p:txBody>
      </p:sp>
      <p:sp>
        <p:nvSpPr>
          <p:cNvPr id="14" name="Shape 10"/>
          <p:cNvSpPr/>
          <p:nvPr/>
        </p:nvSpPr>
        <p:spPr>
          <a:xfrm>
            <a:off x="2487168" y="3035808"/>
            <a:ext cx="320040" cy="0"/>
          </a:xfrm>
          <a:prstGeom prst="line">
            <a:avLst/>
          </a:prstGeom>
          <a:noFill/>
          <a:ln w="22860">
            <a:solidFill>
              <a:srgbClr val="087B78"/>
            </a:solidFill>
            <a:prstDash val="solid"/>
            <a:headEnd type="none"/>
            <a:tailEnd type="triangle"/>
          </a:ln>
        </p:spPr>
        <p:txBody>
          <a:bodyPr/>
          <a:lstStyle/>
          <a:p>
            <a:endParaRPr/>
          </a:p>
        </p:txBody>
      </p:sp>
      <p:sp>
        <p:nvSpPr>
          <p:cNvPr id="15" name="Shape 11"/>
          <p:cNvSpPr/>
          <p:nvPr/>
        </p:nvSpPr>
        <p:spPr>
          <a:xfrm>
            <a:off x="2880360" y="1847088"/>
            <a:ext cx="1874520" cy="2395728"/>
          </a:xfrm>
          <a:prstGeom prst="roundRect">
            <a:avLst>
              <a:gd name="adj" fmla="val 6829"/>
            </a:avLst>
          </a:prstGeom>
          <a:solidFill>
            <a:srgbClr val="FFFFFF"/>
          </a:solidFill>
          <a:ln w="10160">
            <a:solidFill>
              <a:srgbClr val="D6E1E4"/>
            </a:solidFill>
            <a:prstDash val="solid"/>
          </a:ln>
        </p:spPr>
        <p:txBody>
          <a:bodyPr/>
          <a:lstStyle/>
          <a:p>
            <a:endParaRPr/>
          </a:p>
        </p:txBody>
      </p:sp>
      <p:sp>
        <p:nvSpPr>
          <p:cNvPr id="16" name="Shape 12"/>
          <p:cNvSpPr/>
          <p:nvPr/>
        </p:nvSpPr>
        <p:spPr>
          <a:xfrm>
            <a:off x="3465576" y="2103120"/>
            <a:ext cx="713232" cy="71323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29619" y="2260031"/>
            <a:ext cx="385145" cy="385145"/>
          </a:xfrm>
          <a:prstGeom prst="rect">
            <a:avLst/>
          </a:prstGeom>
        </p:spPr>
      </p:pic>
      <p:sp>
        <p:nvSpPr>
          <p:cNvPr id="18" name="Text 13"/>
          <p:cNvSpPr txBox="1"/>
          <p:nvPr/>
        </p:nvSpPr>
        <p:spPr>
          <a:xfrm>
            <a:off x="3017520" y="2990088"/>
            <a:ext cx="1600200" cy="347472"/>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0B2B3B"/>
                </a:solidFill>
                <a:latin typeface="Arial" pitchFamily="34" charset="0"/>
                <a:ea typeface="Arial" pitchFamily="34" charset="-122"/>
                <a:cs typeface="Arial" pitchFamily="34" charset="-120"/>
              </a:rPr>
              <a:t>Insúlínskortur</a:t>
            </a:r>
            <a:endParaRPr lang="en-US" sz="1550" dirty="0"/>
          </a:p>
        </p:txBody>
      </p:sp>
      <p:sp>
        <p:nvSpPr>
          <p:cNvPr id="19" name="Text 14"/>
          <p:cNvSpPr txBox="1"/>
          <p:nvPr/>
        </p:nvSpPr>
        <p:spPr>
          <a:xfrm>
            <a:off x="3044952" y="3410712"/>
            <a:ext cx="1545336" cy="612648"/>
          </a:xfrm>
          <a:prstGeom prst="rect">
            <a:avLst/>
          </a:prstGeom>
          <a:noFill/>
          <a:ln/>
        </p:spPr>
        <p:txBody>
          <a:bodyPr wrap="square" lIns="0" tIns="0" rIns="0" bIns="0" rtlCol="0" anchor="t">
            <a:normAutofit/>
          </a:bodyPr>
          <a:lstStyle/>
          <a:p>
            <a:pPr marL="0" indent="0" algn="ctr">
              <a:lnSpc>
                <a:spcPct val="100000"/>
              </a:lnSpc>
              <a:buNone/>
            </a:pPr>
            <a:r>
              <a:rPr lang="en-US" sz="1080" dirty="0">
                <a:solidFill>
                  <a:srgbClr val="5B6F78"/>
                </a:solidFill>
                <a:latin typeface="Arial" pitchFamily="34" charset="0"/>
                <a:ea typeface="Arial" pitchFamily="34" charset="-122"/>
                <a:cs typeface="Arial" pitchFamily="34" charset="-120"/>
              </a:rPr>
              <a:t>Minni glúkósaupptaka og minni hömlun á lipólýsu</a:t>
            </a:r>
            <a:endParaRPr lang="en-US" sz="1080" dirty="0"/>
          </a:p>
        </p:txBody>
      </p:sp>
      <p:sp>
        <p:nvSpPr>
          <p:cNvPr id="20" name="Shape 15"/>
          <p:cNvSpPr/>
          <p:nvPr/>
        </p:nvSpPr>
        <p:spPr>
          <a:xfrm>
            <a:off x="4800600" y="3035808"/>
            <a:ext cx="320040" cy="0"/>
          </a:xfrm>
          <a:prstGeom prst="line">
            <a:avLst/>
          </a:prstGeom>
          <a:noFill/>
          <a:ln w="22860">
            <a:solidFill>
              <a:srgbClr val="087B78"/>
            </a:solidFill>
            <a:prstDash val="solid"/>
            <a:headEnd type="none"/>
            <a:tailEnd type="triangle"/>
          </a:ln>
        </p:spPr>
        <p:txBody>
          <a:bodyPr/>
          <a:lstStyle/>
          <a:p>
            <a:endParaRPr/>
          </a:p>
        </p:txBody>
      </p:sp>
      <p:sp>
        <p:nvSpPr>
          <p:cNvPr id="21" name="Shape 16"/>
          <p:cNvSpPr/>
          <p:nvPr/>
        </p:nvSpPr>
        <p:spPr>
          <a:xfrm>
            <a:off x="5193792" y="1847088"/>
            <a:ext cx="1874520" cy="2395728"/>
          </a:xfrm>
          <a:prstGeom prst="roundRect">
            <a:avLst>
              <a:gd name="adj" fmla="val 6829"/>
            </a:avLst>
          </a:prstGeom>
          <a:solidFill>
            <a:srgbClr val="FFFFFF"/>
          </a:solidFill>
          <a:ln w="10160">
            <a:solidFill>
              <a:srgbClr val="D6E1E4"/>
            </a:solidFill>
            <a:prstDash val="solid"/>
          </a:ln>
        </p:spPr>
        <p:txBody>
          <a:bodyPr/>
          <a:lstStyle/>
          <a:p>
            <a:endParaRPr/>
          </a:p>
        </p:txBody>
      </p:sp>
      <p:sp>
        <p:nvSpPr>
          <p:cNvPr id="22" name="Shape 17"/>
          <p:cNvSpPr/>
          <p:nvPr/>
        </p:nvSpPr>
        <p:spPr>
          <a:xfrm>
            <a:off x="5779008" y="2103120"/>
            <a:ext cx="713232" cy="713232"/>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2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43051" y="2260031"/>
            <a:ext cx="385145" cy="385145"/>
          </a:xfrm>
          <a:prstGeom prst="rect">
            <a:avLst/>
          </a:prstGeom>
        </p:spPr>
      </p:pic>
      <p:sp>
        <p:nvSpPr>
          <p:cNvPr id="24" name="Text 18"/>
          <p:cNvSpPr txBox="1"/>
          <p:nvPr/>
        </p:nvSpPr>
        <p:spPr>
          <a:xfrm>
            <a:off x="5330952" y="2990088"/>
            <a:ext cx="1600200" cy="347472"/>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0B2B3B"/>
                </a:solidFill>
                <a:latin typeface="Arial" pitchFamily="34" charset="0"/>
                <a:ea typeface="Arial" pitchFamily="34" charset="-122"/>
                <a:cs typeface="Arial" pitchFamily="34" charset="-120"/>
              </a:rPr>
              <a:t>Blóðsykurshækkun</a:t>
            </a:r>
            <a:endParaRPr lang="en-US" sz="1550" dirty="0"/>
          </a:p>
        </p:txBody>
      </p:sp>
      <p:sp>
        <p:nvSpPr>
          <p:cNvPr id="25" name="Text 19"/>
          <p:cNvSpPr txBox="1"/>
          <p:nvPr/>
        </p:nvSpPr>
        <p:spPr>
          <a:xfrm>
            <a:off x="5358384" y="3410712"/>
            <a:ext cx="1545336" cy="612648"/>
          </a:xfrm>
          <a:prstGeom prst="rect">
            <a:avLst/>
          </a:prstGeom>
          <a:noFill/>
          <a:ln/>
        </p:spPr>
        <p:txBody>
          <a:bodyPr wrap="square" lIns="0" tIns="0" rIns="0" bIns="0" rtlCol="0" anchor="t">
            <a:normAutofit/>
          </a:bodyPr>
          <a:lstStyle/>
          <a:p>
            <a:pPr marL="0" indent="0" algn="ctr">
              <a:lnSpc>
                <a:spcPct val="100000"/>
              </a:lnSpc>
              <a:buNone/>
            </a:pPr>
            <a:r>
              <a:rPr lang="en-US" sz="1080" dirty="0">
                <a:solidFill>
                  <a:srgbClr val="5B6F78"/>
                </a:solidFill>
                <a:latin typeface="Arial" pitchFamily="34" charset="0"/>
                <a:ea typeface="Arial" pitchFamily="34" charset="-122"/>
                <a:cs typeface="Arial" pitchFamily="34" charset="-120"/>
              </a:rPr>
              <a:t>Osmótísk þvagaukning → Na⁺/K⁺/vatnstap</a:t>
            </a:r>
            <a:endParaRPr lang="en-US" sz="1080" dirty="0"/>
          </a:p>
        </p:txBody>
      </p:sp>
      <p:sp>
        <p:nvSpPr>
          <p:cNvPr id="26" name="Shape 20"/>
          <p:cNvSpPr/>
          <p:nvPr/>
        </p:nvSpPr>
        <p:spPr>
          <a:xfrm>
            <a:off x="7114032" y="3035808"/>
            <a:ext cx="320040" cy="0"/>
          </a:xfrm>
          <a:prstGeom prst="line">
            <a:avLst/>
          </a:prstGeom>
          <a:noFill/>
          <a:ln w="22860">
            <a:solidFill>
              <a:srgbClr val="087B78"/>
            </a:solidFill>
            <a:prstDash val="solid"/>
            <a:headEnd type="none"/>
            <a:tailEnd type="triangle"/>
          </a:ln>
        </p:spPr>
        <p:txBody>
          <a:bodyPr/>
          <a:lstStyle/>
          <a:p>
            <a:endParaRPr/>
          </a:p>
        </p:txBody>
      </p:sp>
      <p:sp>
        <p:nvSpPr>
          <p:cNvPr id="27" name="Shape 21"/>
          <p:cNvSpPr/>
          <p:nvPr/>
        </p:nvSpPr>
        <p:spPr>
          <a:xfrm>
            <a:off x="7507224" y="1847088"/>
            <a:ext cx="1874520" cy="2395728"/>
          </a:xfrm>
          <a:prstGeom prst="roundRect">
            <a:avLst>
              <a:gd name="adj" fmla="val 6829"/>
            </a:avLst>
          </a:prstGeom>
          <a:solidFill>
            <a:srgbClr val="FFFFFF"/>
          </a:solidFill>
          <a:ln w="10160">
            <a:solidFill>
              <a:srgbClr val="D6E1E4"/>
            </a:solidFill>
            <a:prstDash val="solid"/>
          </a:ln>
        </p:spPr>
        <p:txBody>
          <a:bodyPr/>
          <a:lstStyle/>
          <a:p>
            <a:endParaRPr/>
          </a:p>
        </p:txBody>
      </p:sp>
      <p:sp>
        <p:nvSpPr>
          <p:cNvPr id="28" name="Shape 22"/>
          <p:cNvSpPr/>
          <p:nvPr/>
        </p:nvSpPr>
        <p:spPr>
          <a:xfrm>
            <a:off x="8092440" y="2103120"/>
            <a:ext cx="713232" cy="71323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2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56483" y="2260031"/>
            <a:ext cx="385145" cy="385145"/>
          </a:xfrm>
          <a:prstGeom prst="rect">
            <a:avLst/>
          </a:prstGeom>
        </p:spPr>
      </p:pic>
      <p:sp>
        <p:nvSpPr>
          <p:cNvPr id="30" name="Text 23"/>
          <p:cNvSpPr txBox="1"/>
          <p:nvPr/>
        </p:nvSpPr>
        <p:spPr>
          <a:xfrm>
            <a:off x="7644384" y="2990088"/>
            <a:ext cx="1600200" cy="347472"/>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0B2B3B"/>
                </a:solidFill>
                <a:latin typeface="Arial" pitchFamily="34" charset="0"/>
                <a:ea typeface="Arial" pitchFamily="34" charset="-122"/>
                <a:cs typeface="Arial" pitchFamily="34" charset="-120"/>
              </a:rPr>
              <a:t>Ketógenesa</a:t>
            </a:r>
            <a:endParaRPr lang="en-US" sz="1550" dirty="0"/>
          </a:p>
        </p:txBody>
      </p:sp>
      <p:sp>
        <p:nvSpPr>
          <p:cNvPr id="31" name="Text 24"/>
          <p:cNvSpPr txBox="1"/>
          <p:nvPr/>
        </p:nvSpPr>
        <p:spPr>
          <a:xfrm>
            <a:off x="7671816" y="3410712"/>
            <a:ext cx="1545336" cy="612648"/>
          </a:xfrm>
          <a:prstGeom prst="rect">
            <a:avLst/>
          </a:prstGeom>
          <a:noFill/>
          <a:ln/>
        </p:spPr>
        <p:txBody>
          <a:bodyPr wrap="square" lIns="0" tIns="0" rIns="0" bIns="0" rtlCol="0" anchor="t">
            <a:normAutofit/>
          </a:bodyPr>
          <a:lstStyle/>
          <a:p>
            <a:pPr marL="0" indent="0" algn="ctr">
              <a:lnSpc>
                <a:spcPct val="100000"/>
              </a:lnSpc>
              <a:buNone/>
            </a:pPr>
            <a:r>
              <a:rPr lang="en-US" sz="1080" dirty="0">
                <a:solidFill>
                  <a:srgbClr val="5B6F78"/>
                </a:solidFill>
                <a:latin typeface="Arial" pitchFamily="34" charset="0"/>
                <a:ea typeface="Arial" pitchFamily="34" charset="-122"/>
                <a:cs typeface="Arial" pitchFamily="34" charset="-120"/>
              </a:rPr>
              <a:t>Fríar fitusýrur → ketónar → sýra</a:t>
            </a:r>
            <a:endParaRPr lang="en-US" sz="1080" dirty="0"/>
          </a:p>
        </p:txBody>
      </p:sp>
      <p:sp>
        <p:nvSpPr>
          <p:cNvPr id="32" name="Shape 25"/>
          <p:cNvSpPr/>
          <p:nvPr/>
        </p:nvSpPr>
        <p:spPr>
          <a:xfrm>
            <a:off x="9427464" y="3035808"/>
            <a:ext cx="320040" cy="0"/>
          </a:xfrm>
          <a:prstGeom prst="line">
            <a:avLst/>
          </a:prstGeom>
          <a:noFill/>
          <a:ln w="22860">
            <a:solidFill>
              <a:srgbClr val="087B78"/>
            </a:solidFill>
            <a:prstDash val="solid"/>
            <a:headEnd type="none"/>
            <a:tailEnd type="triangle"/>
          </a:ln>
        </p:spPr>
        <p:txBody>
          <a:bodyPr/>
          <a:lstStyle/>
          <a:p>
            <a:endParaRPr/>
          </a:p>
        </p:txBody>
      </p:sp>
      <p:sp>
        <p:nvSpPr>
          <p:cNvPr id="33" name="Shape 26"/>
          <p:cNvSpPr/>
          <p:nvPr/>
        </p:nvSpPr>
        <p:spPr>
          <a:xfrm>
            <a:off x="9820656" y="1847088"/>
            <a:ext cx="1874520" cy="2395728"/>
          </a:xfrm>
          <a:prstGeom prst="roundRect">
            <a:avLst>
              <a:gd name="adj" fmla="val 6829"/>
            </a:avLst>
          </a:prstGeom>
          <a:solidFill>
            <a:srgbClr val="FFFFFF"/>
          </a:solidFill>
          <a:ln w="10160">
            <a:solidFill>
              <a:srgbClr val="D6E1E4"/>
            </a:solidFill>
            <a:prstDash val="solid"/>
          </a:ln>
        </p:spPr>
        <p:txBody>
          <a:bodyPr/>
          <a:lstStyle/>
          <a:p>
            <a:endParaRPr/>
          </a:p>
        </p:txBody>
      </p:sp>
      <p:sp>
        <p:nvSpPr>
          <p:cNvPr id="34" name="Shape 27"/>
          <p:cNvSpPr/>
          <p:nvPr/>
        </p:nvSpPr>
        <p:spPr>
          <a:xfrm>
            <a:off x="10405872" y="2103120"/>
            <a:ext cx="713232" cy="71323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3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569915" y="2260031"/>
            <a:ext cx="385145" cy="385145"/>
          </a:xfrm>
          <a:prstGeom prst="rect">
            <a:avLst/>
          </a:prstGeom>
        </p:spPr>
      </p:pic>
      <p:sp>
        <p:nvSpPr>
          <p:cNvPr id="36" name="Text 28"/>
          <p:cNvSpPr txBox="1"/>
          <p:nvPr/>
        </p:nvSpPr>
        <p:spPr>
          <a:xfrm>
            <a:off x="9957816" y="2990088"/>
            <a:ext cx="1600200" cy="347472"/>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0B2B3B"/>
                </a:solidFill>
                <a:latin typeface="Arial" pitchFamily="34" charset="0"/>
                <a:ea typeface="Arial" pitchFamily="34" charset="-122"/>
                <a:cs typeface="Arial" pitchFamily="34" charset="-120"/>
              </a:rPr>
              <a:t>DKA</a:t>
            </a:r>
            <a:endParaRPr lang="en-US" sz="1550" dirty="0"/>
          </a:p>
        </p:txBody>
      </p:sp>
      <p:sp>
        <p:nvSpPr>
          <p:cNvPr id="37" name="Text 29"/>
          <p:cNvSpPr txBox="1"/>
          <p:nvPr/>
        </p:nvSpPr>
        <p:spPr>
          <a:xfrm>
            <a:off x="9985248" y="3410712"/>
            <a:ext cx="1545336" cy="612648"/>
          </a:xfrm>
          <a:prstGeom prst="rect">
            <a:avLst/>
          </a:prstGeom>
          <a:noFill/>
          <a:ln/>
        </p:spPr>
        <p:txBody>
          <a:bodyPr wrap="square" lIns="0" tIns="0" rIns="0" bIns="0" rtlCol="0" anchor="t">
            <a:normAutofit/>
          </a:bodyPr>
          <a:lstStyle/>
          <a:p>
            <a:pPr marL="0" indent="0" algn="ctr">
              <a:lnSpc>
                <a:spcPct val="100000"/>
              </a:lnSpc>
              <a:buNone/>
            </a:pPr>
            <a:r>
              <a:rPr lang="en-US" sz="1080" dirty="0">
                <a:solidFill>
                  <a:srgbClr val="5B6F78"/>
                </a:solidFill>
                <a:latin typeface="Arial" pitchFamily="34" charset="0"/>
                <a:ea typeface="Arial" pitchFamily="34" charset="-122"/>
                <a:cs typeface="Arial" pitchFamily="34" charset="-120"/>
              </a:rPr>
              <a:t>Þurrkur + blóðsýring + heildarskortur á K⁺</a:t>
            </a:r>
            <a:endParaRPr lang="en-US" sz="1080" dirty="0"/>
          </a:p>
        </p:txBody>
      </p:sp>
      <p:sp>
        <p:nvSpPr>
          <p:cNvPr id="38" name="Shape 30"/>
          <p:cNvSpPr/>
          <p:nvPr/>
        </p:nvSpPr>
        <p:spPr>
          <a:xfrm>
            <a:off x="1143000" y="4709160"/>
            <a:ext cx="9921240" cy="786384"/>
          </a:xfrm>
          <a:prstGeom prst="roundRect">
            <a:avLst>
              <a:gd name="adj" fmla="val 15116"/>
            </a:avLst>
          </a:prstGeom>
          <a:solidFill>
            <a:srgbClr val="E6F1F7"/>
          </a:solidFill>
          <a:ln w="12700">
            <a:solidFill>
              <a:srgbClr val="E6F1F7">
                <a:alpha val="0"/>
              </a:srgbClr>
            </a:solidFill>
            <a:prstDash val="solid"/>
          </a:ln>
        </p:spPr>
        <p:txBody>
          <a:bodyPr/>
          <a:lstStyle/>
          <a:p>
            <a:endParaRPr/>
          </a:p>
        </p:txBody>
      </p:sp>
      <p:sp>
        <p:nvSpPr>
          <p:cNvPr id="39" name="Text 31"/>
          <p:cNvSpPr/>
          <p:nvPr/>
        </p:nvSpPr>
        <p:spPr>
          <a:xfrm>
            <a:off x="1417320" y="4910328"/>
            <a:ext cx="9372600" cy="365760"/>
          </a:xfrm>
          <a:prstGeom prst="rect">
            <a:avLst/>
          </a:prstGeom>
          <a:noFill/>
          <a:ln/>
        </p:spPr>
        <p:txBody>
          <a:bodyPr wrap="square" lIns="0" tIns="0" rIns="0" bIns="0" rtlCol="0" anchor="ctr">
            <a:normAutofit/>
          </a:bodyPr>
          <a:lstStyle/>
          <a:p>
            <a:pPr marL="0" indent="0" algn="l">
              <a:buNone/>
            </a:pPr>
            <a:r>
              <a:rPr lang="en-US" sz="1530" b="1" dirty="0">
                <a:solidFill>
                  <a:srgbClr val="276E93"/>
                </a:solidFill>
                <a:latin typeface="Arial" pitchFamily="34" charset="0"/>
                <a:ea typeface="Arial" pitchFamily="34" charset="-122"/>
                <a:cs typeface="Arial" pitchFamily="34" charset="-120"/>
              </a:rPr>
              <a:t>Lykilatriði: </a:t>
            </a:r>
            <a:r>
              <a:rPr lang="en-US" sz="1530" dirty="0">
                <a:solidFill>
                  <a:srgbClr val="17323E"/>
                </a:solidFill>
                <a:latin typeface="Arial" pitchFamily="34" charset="0"/>
                <a:ea typeface="Arial" pitchFamily="34" charset="-122"/>
                <a:cs typeface="Arial" pitchFamily="34" charset="-120"/>
              </a:rPr>
              <a:t>Kalíumgildi í sermi getur verið eðlilegt eða hátt við komu, þótt heildarforði kalíums sé verulega skertur.</a:t>
            </a:r>
            <a:endParaRPr lang="en-US" sz="153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GREINING OG BRÁÐAMAT</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Greining sykursýki: rétt viðmið — og ekki tefja bráðamat</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ADA Standards of Care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11</a:t>
            </a:r>
            <a:endParaRPr lang="en-US" sz="850" dirty="0"/>
          </a:p>
        </p:txBody>
      </p:sp>
      <p:sp>
        <p:nvSpPr>
          <p:cNvPr id="9" name="Text 6"/>
          <p:cNvSpPr txBox="1"/>
          <p:nvPr/>
        </p:nvSpPr>
        <p:spPr>
          <a:xfrm>
            <a:off x="786384" y="1024128"/>
            <a:ext cx="10680192" cy="347472"/>
          </a:xfrm>
          <a:prstGeom prst="rect">
            <a:avLst/>
          </a:prstGeom>
          <a:noFill/>
          <a:ln/>
        </p:spPr>
        <p:txBody>
          <a:bodyPr wrap="square" lIns="0" tIns="0" rIns="0" bIns="0" rtlCol="0" anchor="ctr">
            <a:normAutofit/>
          </a:bodyPr>
          <a:lstStyle/>
          <a:p>
            <a:pPr marL="0" indent="0" algn="l">
              <a:lnSpc>
                <a:spcPct val="100000"/>
              </a:lnSpc>
              <a:buNone/>
            </a:pPr>
            <a:r>
              <a:rPr lang="en-US" sz="1700" b="1" dirty="0">
                <a:solidFill>
                  <a:srgbClr val="0B2B3B"/>
                </a:solidFill>
                <a:latin typeface="Arial" pitchFamily="34" charset="0"/>
                <a:ea typeface="Arial" pitchFamily="34" charset="-122"/>
                <a:cs typeface="Arial" pitchFamily="34" charset="-120"/>
              </a:rPr>
              <a:t>Við dæmigerð einkenni eða DKA/HHS nægir tilfallandi glúkósi ≥11,1 mmól/L til greiningar.</a:t>
            </a:r>
            <a:endParaRPr lang="en-US" sz="1700" dirty="0"/>
          </a:p>
        </p:txBody>
      </p:sp>
      <p:sp>
        <p:nvSpPr>
          <p:cNvPr id="10" name="Shape 7"/>
          <p:cNvSpPr/>
          <p:nvPr/>
        </p:nvSpPr>
        <p:spPr>
          <a:xfrm>
            <a:off x="749808" y="1536192"/>
            <a:ext cx="5212080" cy="1536192"/>
          </a:xfrm>
          <a:prstGeom prst="roundRect">
            <a:avLst>
              <a:gd name="adj" fmla="val 8333"/>
            </a:avLst>
          </a:prstGeom>
          <a:solidFill>
            <a:srgbClr val="FFFFFF"/>
          </a:solidFill>
          <a:ln w="10160">
            <a:solidFill>
              <a:srgbClr val="D6E1E4"/>
            </a:solidFill>
            <a:prstDash val="solid"/>
          </a:ln>
        </p:spPr>
        <p:txBody>
          <a:bodyPr/>
          <a:lstStyle/>
          <a:p>
            <a:endParaRPr/>
          </a:p>
        </p:txBody>
      </p:sp>
      <p:sp>
        <p:nvSpPr>
          <p:cNvPr id="11" name="Shape 8"/>
          <p:cNvSpPr/>
          <p:nvPr/>
        </p:nvSpPr>
        <p:spPr>
          <a:xfrm>
            <a:off x="1005840" y="1828800"/>
            <a:ext cx="603504" cy="603504"/>
          </a:xfrm>
          <a:prstGeom prst="ellipse">
            <a:avLst/>
          </a:prstGeom>
          <a:solidFill>
            <a:srgbClr val="E6F1F7"/>
          </a:solidFill>
          <a:ln w="12700">
            <a:solidFill>
              <a:srgbClr val="E6F1F7">
                <a:alpha val="0"/>
              </a:srgbClr>
            </a:solidFill>
            <a:prstDash val="solid"/>
          </a:ln>
        </p:spPr>
        <p:txBody>
          <a:bodyPr/>
          <a:lstStyle/>
          <a:p>
            <a:endParaRPr/>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4646" y="1961571"/>
            <a:ext cx="325892" cy="325892"/>
          </a:xfrm>
          <a:prstGeom prst="rect">
            <a:avLst/>
          </a:prstGeom>
        </p:spPr>
      </p:pic>
      <p:sp>
        <p:nvSpPr>
          <p:cNvPr id="13" name="Text 9"/>
          <p:cNvSpPr txBox="1"/>
          <p:nvPr/>
        </p:nvSpPr>
        <p:spPr>
          <a:xfrm>
            <a:off x="1792224" y="1719072"/>
            <a:ext cx="2331720" cy="329184"/>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0B2B3B"/>
                </a:solidFill>
                <a:latin typeface="Arial" pitchFamily="34" charset="0"/>
                <a:ea typeface="Arial" pitchFamily="34" charset="-122"/>
                <a:cs typeface="Arial" pitchFamily="34" charset="-120"/>
              </a:rPr>
              <a:t>Fastandi glúkósi</a:t>
            </a:r>
            <a:endParaRPr lang="en-US" sz="1450" dirty="0"/>
          </a:p>
        </p:txBody>
      </p:sp>
      <p:sp>
        <p:nvSpPr>
          <p:cNvPr id="14" name="Text 10"/>
          <p:cNvSpPr txBox="1"/>
          <p:nvPr/>
        </p:nvSpPr>
        <p:spPr>
          <a:xfrm>
            <a:off x="4014216" y="1719072"/>
            <a:ext cx="1572768" cy="393192"/>
          </a:xfrm>
          <a:prstGeom prst="rect">
            <a:avLst/>
          </a:prstGeom>
          <a:noFill/>
          <a:ln/>
        </p:spPr>
        <p:txBody>
          <a:bodyPr wrap="square" lIns="0" tIns="0" rIns="0" bIns="0" rtlCol="0" anchor="ctr">
            <a:normAutofit/>
          </a:bodyPr>
          <a:lstStyle/>
          <a:p>
            <a:pPr marL="0" indent="0" algn="r">
              <a:lnSpc>
                <a:spcPct val="100000"/>
              </a:lnSpc>
              <a:buNone/>
            </a:pPr>
            <a:r>
              <a:rPr lang="en-US" sz="2050" b="1" dirty="0">
                <a:solidFill>
                  <a:srgbClr val="087B78"/>
                </a:solidFill>
                <a:latin typeface="Arial" pitchFamily="34" charset="0"/>
                <a:ea typeface="Arial" pitchFamily="34" charset="-122"/>
                <a:cs typeface="Arial" pitchFamily="34" charset="-120"/>
              </a:rPr>
              <a:t>≥7,0 mmól/L</a:t>
            </a:r>
            <a:endParaRPr lang="en-US" sz="2050" dirty="0"/>
          </a:p>
        </p:txBody>
      </p:sp>
      <p:sp>
        <p:nvSpPr>
          <p:cNvPr id="15" name="Text 11"/>
          <p:cNvSpPr txBox="1"/>
          <p:nvPr/>
        </p:nvSpPr>
        <p:spPr>
          <a:xfrm>
            <a:off x="1792224" y="2240280"/>
            <a:ext cx="3794760" cy="438912"/>
          </a:xfrm>
          <a:prstGeom prst="rect">
            <a:avLst/>
          </a:prstGeom>
          <a:noFill/>
          <a:ln/>
        </p:spPr>
        <p:txBody>
          <a:bodyPr wrap="square" lIns="0" tIns="0" rIns="0" bIns="0" rtlCol="0" anchor="ctr">
            <a:normAutofit/>
          </a:bodyPr>
          <a:lstStyle/>
          <a:p>
            <a:pPr marL="0" indent="0" algn="l">
              <a:lnSpc>
                <a:spcPct val="100000"/>
              </a:lnSpc>
              <a:buNone/>
            </a:pPr>
            <a:r>
              <a:rPr lang="en-US" sz="1150" dirty="0">
                <a:solidFill>
                  <a:srgbClr val="5B6F78"/>
                </a:solidFill>
                <a:latin typeface="Arial" pitchFamily="34" charset="0"/>
                <a:ea typeface="Arial" pitchFamily="34" charset="-122"/>
                <a:cs typeface="Arial" pitchFamily="34" charset="-120"/>
              </a:rPr>
              <a:t>≥8 klst. án orkugjafar</a:t>
            </a:r>
            <a:endParaRPr lang="en-US" sz="1150" dirty="0"/>
          </a:p>
        </p:txBody>
      </p:sp>
      <p:sp>
        <p:nvSpPr>
          <p:cNvPr id="16" name="Shape 12"/>
          <p:cNvSpPr/>
          <p:nvPr/>
        </p:nvSpPr>
        <p:spPr>
          <a:xfrm>
            <a:off x="6263640" y="1536192"/>
            <a:ext cx="5212080" cy="1536192"/>
          </a:xfrm>
          <a:prstGeom prst="roundRect">
            <a:avLst>
              <a:gd name="adj" fmla="val 8333"/>
            </a:avLst>
          </a:prstGeom>
          <a:solidFill>
            <a:srgbClr val="FFFFFF"/>
          </a:solidFill>
          <a:ln w="10160">
            <a:solidFill>
              <a:srgbClr val="D6E1E4"/>
            </a:solidFill>
            <a:prstDash val="solid"/>
          </a:ln>
        </p:spPr>
        <p:txBody>
          <a:bodyPr/>
          <a:lstStyle/>
          <a:p>
            <a:endParaRPr/>
          </a:p>
        </p:txBody>
      </p:sp>
      <p:sp>
        <p:nvSpPr>
          <p:cNvPr id="17" name="Shape 13"/>
          <p:cNvSpPr/>
          <p:nvPr/>
        </p:nvSpPr>
        <p:spPr>
          <a:xfrm>
            <a:off x="6519672" y="1828800"/>
            <a:ext cx="603504" cy="603504"/>
          </a:xfrm>
          <a:prstGeom prst="ellipse">
            <a:avLst/>
          </a:prstGeom>
          <a:solidFill>
            <a:srgbClr val="E6F1F7"/>
          </a:solidFill>
          <a:ln w="12700">
            <a:solidFill>
              <a:srgbClr val="E6F1F7">
                <a:alpha val="0"/>
              </a:srgbClr>
            </a:solidFill>
            <a:prstDash val="solid"/>
          </a:ln>
        </p:spPr>
        <p:txBody>
          <a:bodyPr/>
          <a:lstStyle/>
          <a:p>
            <a:endParaRPr/>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58478" y="1961571"/>
            <a:ext cx="325892" cy="325892"/>
          </a:xfrm>
          <a:prstGeom prst="rect">
            <a:avLst/>
          </a:prstGeom>
        </p:spPr>
      </p:pic>
      <p:sp>
        <p:nvSpPr>
          <p:cNvPr id="19" name="Text 14"/>
          <p:cNvSpPr txBox="1"/>
          <p:nvPr/>
        </p:nvSpPr>
        <p:spPr>
          <a:xfrm>
            <a:off x="7306056" y="1719072"/>
            <a:ext cx="2331720" cy="329184"/>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0B2B3B"/>
                </a:solidFill>
                <a:latin typeface="Arial" pitchFamily="34" charset="0"/>
                <a:ea typeface="Arial" pitchFamily="34" charset="-122"/>
                <a:cs typeface="Arial" pitchFamily="34" charset="-120"/>
              </a:rPr>
              <a:t>Tilfallandi glúkósi</a:t>
            </a:r>
            <a:endParaRPr lang="en-US" sz="1450" dirty="0"/>
          </a:p>
        </p:txBody>
      </p:sp>
      <p:sp>
        <p:nvSpPr>
          <p:cNvPr id="20" name="Text 15"/>
          <p:cNvSpPr txBox="1"/>
          <p:nvPr/>
        </p:nvSpPr>
        <p:spPr>
          <a:xfrm>
            <a:off x="9528048" y="1719072"/>
            <a:ext cx="1572768" cy="393192"/>
          </a:xfrm>
          <a:prstGeom prst="rect">
            <a:avLst/>
          </a:prstGeom>
          <a:noFill/>
          <a:ln/>
        </p:spPr>
        <p:txBody>
          <a:bodyPr wrap="square" lIns="0" tIns="0" rIns="0" bIns="0" rtlCol="0" anchor="ctr">
            <a:normAutofit/>
          </a:bodyPr>
          <a:lstStyle/>
          <a:p>
            <a:pPr marL="0" indent="0" algn="r">
              <a:lnSpc>
                <a:spcPct val="100000"/>
              </a:lnSpc>
              <a:buNone/>
            </a:pPr>
            <a:r>
              <a:rPr lang="en-US" sz="2050" b="1" dirty="0">
                <a:solidFill>
                  <a:srgbClr val="087B78"/>
                </a:solidFill>
                <a:latin typeface="Arial" pitchFamily="34" charset="0"/>
                <a:ea typeface="Arial" pitchFamily="34" charset="-122"/>
                <a:cs typeface="Arial" pitchFamily="34" charset="-120"/>
              </a:rPr>
              <a:t>≥11,1 mmól/L</a:t>
            </a:r>
            <a:endParaRPr lang="en-US" sz="2050" dirty="0"/>
          </a:p>
        </p:txBody>
      </p:sp>
      <p:sp>
        <p:nvSpPr>
          <p:cNvPr id="21" name="Text 16"/>
          <p:cNvSpPr txBox="1"/>
          <p:nvPr/>
        </p:nvSpPr>
        <p:spPr>
          <a:xfrm>
            <a:off x="7306056" y="2240280"/>
            <a:ext cx="3794760" cy="438912"/>
          </a:xfrm>
          <a:prstGeom prst="rect">
            <a:avLst/>
          </a:prstGeom>
          <a:noFill/>
          <a:ln/>
        </p:spPr>
        <p:txBody>
          <a:bodyPr wrap="square" lIns="0" tIns="0" rIns="0" bIns="0" rtlCol="0" anchor="ctr">
            <a:normAutofit/>
          </a:bodyPr>
          <a:lstStyle/>
          <a:p>
            <a:pPr marL="0" indent="0" algn="l">
              <a:lnSpc>
                <a:spcPct val="100000"/>
              </a:lnSpc>
              <a:buNone/>
            </a:pPr>
            <a:r>
              <a:rPr lang="en-US" sz="1150" dirty="0">
                <a:solidFill>
                  <a:srgbClr val="5B6F78"/>
                </a:solidFill>
                <a:latin typeface="Arial" pitchFamily="34" charset="0"/>
                <a:ea typeface="Arial" pitchFamily="34" charset="-122"/>
                <a:cs typeface="Arial" pitchFamily="34" charset="-120"/>
              </a:rPr>
              <a:t>með dæmigerðum einkennum, DKA eða HHS</a:t>
            </a:r>
            <a:endParaRPr lang="en-US" sz="1150" dirty="0"/>
          </a:p>
        </p:txBody>
      </p:sp>
      <p:sp>
        <p:nvSpPr>
          <p:cNvPr id="22" name="Shape 17"/>
          <p:cNvSpPr/>
          <p:nvPr/>
        </p:nvSpPr>
        <p:spPr>
          <a:xfrm>
            <a:off x="749808" y="3410712"/>
            <a:ext cx="5212080" cy="1536192"/>
          </a:xfrm>
          <a:prstGeom prst="roundRect">
            <a:avLst>
              <a:gd name="adj" fmla="val 8333"/>
            </a:avLst>
          </a:prstGeom>
          <a:solidFill>
            <a:srgbClr val="FFFFFF"/>
          </a:solidFill>
          <a:ln w="10160">
            <a:solidFill>
              <a:srgbClr val="D6E1E4"/>
            </a:solidFill>
            <a:prstDash val="solid"/>
          </a:ln>
        </p:spPr>
        <p:txBody>
          <a:bodyPr/>
          <a:lstStyle/>
          <a:p>
            <a:endParaRPr/>
          </a:p>
        </p:txBody>
      </p:sp>
      <p:sp>
        <p:nvSpPr>
          <p:cNvPr id="23" name="Shape 18"/>
          <p:cNvSpPr/>
          <p:nvPr/>
        </p:nvSpPr>
        <p:spPr>
          <a:xfrm>
            <a:off x="1005840" y="3703320"/>
            <a:ext cx="603504" cy="603504"/>
          </a:xfrm>
          <a:prstGeom prst="ellipse">
            <a:avLst/>
          </a:prstGeom>
          <a:solidFill>
            <a:srgbClr val="E6F1F7"/>
          </a:solidFill>
          <a:ln w="12700">
            <a:solidFill>
              <a:srgbClr val="E6F1F7">
                <a:alpha val="0"/>
              </a:srgbClr>
            </a:solidFill>
            <a:prstDash val="solid"/>
          </a:ln>
        </p:spPr>
        <p:txBody>
          <a:bodyPr/>
          <a:lstStyle/>
          <a:p>
            <a:endParaRPr/>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44646" y="3836091"/>
            <a:ext cx="325892" cy="325892"/>
          </a:xfrm>
          <a:prstGeom prst="rect">
            <a:avLst/>
          </a:prstGeom>
        </p:spPr>
      </p:pic>
      <p:sp>
        <p:nvSpPr>
          <p:cNvPr id="25" name="Text 19"/>
          <p:cNvSpPr txBox="1"/>
          <p:nvPr/>
        </p:nvSpPr>
        <p:spPr>
          <a:xfrm>
            <a:off x="1792224" y="3593592"/>
            <a:ext cx="2331720" cy="329184"/>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0B2B3B"/>
                </a:solidFill>
                <a:latin typeface="Arial" pitchFamily="34" charset="0"/>
                <a:ea typeface="Arial" pitchFamily="34" charset="-122"/>
                <a:cs typeface="Arial" pitchFamily="34" charset="-120"/>
              </a:rPr>
              <a:t>2 klst. eftir OGTT</a:t>
            </a:r>
            <a:endParaRPr lang="en-US" sz="1450" dirty="0"/>
          </a:p>
        </p:txBody>
      </p:sp>
      <p:sp>
        <p:nvSpPr>
          <p:cNvPr id="26" name="Text 20"/>
          <p:cNvSpPr txBox="1"/>
          <p:nvPr/>
        </p:nvSpPr>
        <p:spPr>
          <a:xfrm>
            <a:off x="4014216" y="3593592"/>
            <a:ext cx="1572768" cy="393192"/>
          </a:xfrm>
          <a:prstGeom prst="rect">
            <a:avLst/>
          </a:prstGeom>
          <a:noFill/>
          <a:ln/>
        </p:spPr>
        <p:txBody>
          <a:bodyPr wrap="square" lIns="0" tIns="0" rIns="0" bIns="0" rtlCol="0" anchor="ctr">
            <a:normAutofit/>
          </a:bodyPr>
          <a:lstStyle/>
          <a:p>
            <a:pPr marL="0" indent="0" algn="r">
              <a:lnSpc>
                <a:spcPct val="100000"/>
              </a:lnSpc>
              <a:buNone/>
            </a:pPr>
            <a:r>
              <a:rPr lang="en-US" sz="2050" b="1" dirty="0">
                <a:solidFill>
                  <a:srgbClr val="087B78"/>
                </a:solidFill>
                <a:latin typeface="Arial" pitchFamily="34" charset="0"/>
                <a:ea typeface="Arial" pitchFamily="34" charset="-122"/>
                <a:cs typeface="Arial" pitchFamily="34" charset="-120"/>
              </a:rPr>
              <a:t>≥11,1 mmól/L</a:t>
            </a:r>
            <a:endParaRPr lang="en-US" sz="2050" dirty="0"/>
          </a:p>
        </p:txBody>
      </p:sp>
      <p:sp>
        <p:nvSpPr>
          <p:cNvPr id="27" name="Text 21"/>
          <p:cNvSpPr txBox="1"/>
          <p:nvPr/>
        </p:nvSpPr>
        <p:spPr>
          <a:xfrm>
            <a:off x="1792224" y="4114800"/>
            <a:ext cx="3794760" cy="438912"/>
          </a:xfrm>
          <a:prstGeom prst="rect">
            <a:avLst/>
          </a:prstGeom>
          <a:noFill/>
          <a:ln/>
        </p:spPr>
        <p:txBody>
          <a:bodyPr wrap="square" lIns="0" tIns="0" rIns="0" bIns="0" rtlCol="0" anchor="ctr">
            <a:normAutofit/>
          </a:bodyPr>
          <a:lstStyle/>
          <a:p>
            <a:pPr marL="0" indent="0" algn="l">
              <a:lnSpc>
                <a:spcPct val="100000"/>
              </a:lnSpc>
              <a:buNone/>
            </a:pPr>
            <a:r>
              <a:rPr lang="en-US" sz="1150" dirty="0">
                <a:solidFill>
                  <a:srgbClr val="5B6F78"/>
                </a:solidFill>
                <a:latin typeface="Arial" pitchFamily="34" charset="0"/>
                <a:ea typeface="Arial" pitchFamily="34" charset="-122"/>
                <a:cs typeface="Arial" pitchFamily="34" charset="-120"/>
              </a:rPr>
              <a:t>1,75 g/kg, mest 75 g glúkósi</a:t>
            </a:r>
            <a:endParaRPr lang="en-US" sz="1150" dirty="0"/>
          </a:p>
        </p:txBody>
      </p:sp>
      <p:sp>
        <p:nvSpPr>
          <p:cNvPr id="28" name="Shape 22"/>
          <p:cNvSpPr/>
          <p:nvPr/>
        </p:nvSpPr>
        <p:spPr>
          <a:xfrm>
            <a:off x="6263640" y="3410712"/>
            <a:ext cx="5212080" cy="1536192"/>
          </a:xfrm>
          <a:prstGeom prst="roundRect">
            <a:avLst>
              <a:gd name="adj" fmla="val 8333"/>
            </a:avLst>
          </a:prstGeom>
          <a:solidFill>
            <a:srgbClr val="FFFFFF"/>
          </a:solidFill>
          <a:ln w="10160">
            <a:solidFill>
              <a:srgbClr val="D6E1E4"/>
            </a:solidFill>
            <a:prstDash val="solid"/>
          </a:ln>
        </p:spPr>
        <p:txBody>
          <a:bodyPr/>
          <a:lstStyle/>
          <a:p>
            <a:endParaRPr/>
          </a:p>
        </p:txBody>
      </p:sp>
      <p:sp>
        <p:nvSpPr>
          <p:cNvPr id="29" name="Shape 23"/>
          <p:cNvSpPr/>
          <p:nvPr/>
        </p:nvSpPr>
        <p:spPr>
          <a:xfrm>
            <a:off x="6519672" y="3703320"/>
            <a:ext cx="603504" cy="603504"/>
          </a:xfrm>
          <a:prstGeom prst="ellipse">
            <a:avLst/>
          </a:prstGeom>
          <a:solidFill>
            <a:srgbClr val="E6F1F7"/>
          </a:solidFill>
          <a:ln w="12700">
            <a:solidFill>
              <a:srgbClr val="E6F1F7">
                <a:alpha val="0"/>
              </a:srgbClr>
            </a:solidFill>
            <a:prstDash val="solid"/>
          </a:ln>
        </p:spPr>
        <p:txBody>
          <a:bodyPr/>
          <a:lstStyle/>
          <a:p>
            <a:endParaRPr/>
          </a:p>
        </p:txBody>
      </p:sp>
      <p:pic>
        <p:nvPicPr>
          <p:cNvPr id="3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58478" y="3836091"/>
            <a:ext cx="325892" cy="325892"/>
          </a:xfrm>
          <a:prstGeom prst="rect">
            <a:avLst/>
          </a:prstGeom>
        </p:spPr>
      </p:pic>
      <p:sp>
        <p:nvSpPr>
          <p:cNvPr id="31" name="Text 24"/>
          <p:cNvSpPr txBox="1"/>
          <p:nvPr/>
        </p:nvSpPr>
        <p:spPr>
          <a:xfrm>
            <a:off x="7306056" y="3593592"/>
            <a:ext cx="2331720" cy="329184"/>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0B2B3B"/>
                </a:solidFill>
                <a:latin typeface="Arial" pitchFamily="34" charset="0"/>
                <a:ea typeface="Arial" pitchFamily="34" charset="-122"/>
                <a:cs typeface="Arial" pitchFamily="34" charset="-120"/>
              </a:rPr>
              <a:t>HbA1c</a:t>
            </a:r>
            <a:endParaRPr lang="en-US" sz="1450" dirty="0"/>
          </a:p>
        </p:txBody>
      </p:sp>
      <p:sp>
        <p:nvSpPr>
          <p:cNvPr id="32" name="Text 25"/>
          <p:cNvSpPr txBox="1"/>
          <p:nvPr/>
        </p:nvSpPr>
        <p:spPr>
          <a:xfrm>
            <a:off x="9528048" y="3593592"/>
            <a:ext cx="1572768" cy="393192"/>
          </a:xfrm>
          <a:prstGeom prst="rect">
            <a:avLst/>
          </a:prstGeom>
          <a:noFill/>
          <a:ln/>
        </p:spPr>
        <p:txBody>
          <a:bodyPr wrap="square" lIns="0" tIns="0" rIns="0" bIns="0" rtlCol="0" anchor="ctr">
            <a:normAutofit/>
          </a:bodyPr>
          <a:lstStyle/>
          <a:p>
            <a:pPr marL="0" indent="0" algn="r">
              <a:lnSpc>
                <a:spcPct val="100000"/>
              </a:lnSpc>
              <a:buNone/>
            </a:pPr>
            <a:r>
              <a:rPr lang="en-US" sz="2050" b="1" dirty="0">
                <a:solidFill>
                  <a:srgbClr val="087B78"/>
                </a:solidFill>
                <a:latin typeface="Arial" pitchFamily="34" charset="0"/>
                <a:ea typeface="Arial" pitchFamily="34" charset="-122"/>
                <a:cs typeface="Arial" pitchFamily="34" charset="-120"/>
              </a:rPr>
              <a:t>≥48 mmól/mól</a:t>
            </a:r>
            <a:endParaRPr lang="en-US" sz="2050" dirty="0"/>
          </a:p>
        </p:txBody>
      </p:sp>
      <p:sp>
        <p:nvSpPr>
          <p:cNvPr id="33" name="Text 26"/>
          <p:cNvSpPr txBox="1"/>
          <p:nvPr/>
        </p:nvSpPr>
        <p:spPr>
          <a:xfrm>
            <a:off x="7306056" y="4114800"/>
            <a:ext cx="3794760" cy="438912"/>
          </a:xfrm>
          <a:prstGeom prst="rect">
            <a:avLst/>
          </a:prstGeom>
          <a:noFill/>
          <a:ln/>
        </p:spPr>
        <p:txBody>
          <a:bodyPr wrap="square" lIns="0" tIns="0" rIns="0" bIns="0" rtlCol="0" anchor="ctr">
            <a:normAutofit/>
          </a:bodyPr>
          <a:lstStyle/>
          <a:p>
            <a:pPr marL="0" indent="0" algn="l">
              <a:lnSpc>
                <a:spcPct val="100000"/>
              </a:lnSpc>
              <a:buNone/>
            </a:pPr>
            <a:r>
              <a:rPr lang="en-US" sz="1150" dirty="0">
                <a:solidFill>
                  <a:srgbClr val="5B6F78"/>
                </a:solidFill>
                <a:latin typeface="Arial" pitchFamily="34" charset="0"/>
                <a:ea typeface="Arial" pitchFamily="34" charset="-122"/>
                <a:cs typeface="Arial" pitchFamily="34" charset="-120"/>
              </a:rPr>
              <a:t>≥6,5%; staðlað rannsóknarpróf</a:t>
            </a:r>
            <a:endParaRPr lang="en-US" sz="1150" dirty="0"/>
          </a:p>
        </p:txBody>
      </p:sp>
      <p:sp>
        <p:nvSpPr>
          <p:cNvPr id="34" name="Shape 27"/>
          <p:cNvSpPr/>
          <p:nvPr/>
        </p:nvSpPr>
        <p:spPr>
          <a:xfrm>
            <a:off x="749808" y="5879592"/>
            <a:ext cx="10680192" cy="429768"/>
          </a:xfrm>
          <a:prstGeom prst="roundRect">
            <a:avLst>
              <a:gd name="adj" fmla="val 21277"/>
            </a:avLst>
          </a:prstGeom>
          <a:solidFill>
            <a:srgbClr val="FCE7EA"/>
          </a:solidFill>
          <a:ln w="12700">
            <a:solidFill>
              <a:srgbClr val="FCE7EA">
                <a:alpha val="0"/>
              </a:srgbClr>
            </a:solidFill>
            <a:prstDash val="solid"/>
          </a:ln>
        </p:spPr>
        <p:txBody>
          <a:bodyPr/>
          <a:lstStyle/>
          <a:p>
            <a:endParaRPr/>
          </a:p>
        </p:txBody>
      </p:sp>
      <p:pic>
        <p:nvPicPr>
          <p:cNvPr id="3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5980176"/>
            <a:ext cx="201168" cy="201168"/>
          </a:xfrm>
          <a:prstGeom prst="rect">
            <a:avLst/>
          </a:prstGeom>
        </p:spPr>
      </p:pic>
      <p:sp>
        <p:nvSpPr>
          <p:cNvPr id="36" name="Text 28"/>
          <p:cNvSpPr txBox="1"/>
          <p:nvPr/>
        </p:nvSpPr>
        <p:spPr>
          <a:xfrm>
            <a:off x="1234440" y="5925312"/>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8E2F40"/>
                </a:solidFill>
                <a:latin typeface="Arial" pitchFamily="34" charset="0"/>
                <a:ea typeface="Arial" pitchFamily="34" charset="-122"/>
                <a:cs typeface="Arial" pitchFamily="34" charset="-120"/>
              </a:rPr>
              <a:t>Án ótvíræðrar blóðsykurshækkunar þarf staðfestingu. Við grun um T1D hjá veiku barni má hins vegar aldrei bíða eftir fastandi glúkósa, HbA1c eða OGTT.</a:t>
            </a:r>
            <a:endParaRPr lang="en-US" sz="112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GREINING OG BRÁÐAMAT</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Hvaða tegund sykursýki?</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ADA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12</a:t>
            </a:r>
            <a:endParaRPr lang="en-US" sz="850" dirty="0"/>
          </a:p>
        </p:txBody>
      </p:sp>
      <p:sp>
        <p:nvSpPr>
          <p:cNvPr id="9" name="Shape 6"/>
          <p:cNvSpPr/>
          <p:nvPr/>
        </p:nvSpPr>
        <p:spPr>
          <a:xfrm>
            <a:off x="749808" y="1170432"/>
            <a:ext cx="2788920" cy="4498848"/>
          </a:xfrm>
          <a:prstGeom prst="roundRect">
            <a:avLst>
              <a:gd name="adj" fmla="val 5246"/>
            </a:avLst>
          </a:prstGeom>
          <a:solidFill>
            <a:srgbClr val="FFFFFF"/>
          </a:solidFill>
          <a:ln w="10160">
            <a:solidFill>
              <a:srgbClr val="D6E1E4"/>
            </a:solidFill>
            <a:prstDash val="solid"/>
          </a:ln>
        </p:spPr>
        <p:txBody>
          <a:bodyPr/>
          <a:lstStyle/>
          <a:p>
            <a:endParaRPr/>
          </a:p>
        </p:txBody>
      </p:sp>
      <p:sp>
        <p:nvSpPr>
          <p:cNvPr id="10" name="Shape 7"/>
          <p:cNvSpPr/>
          <p:nvPr/>
        </p:nvSpPr>
        <p:spPr>
          <a:xfrm>
            <a:off x="749808" y="1170432"/>
            <a:ext cx="2788920" cy="146304"/>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11" name="Shape 8"/>
          <p:cNvSpPr/>
          <p:nvPr/>
        </p:nvSpPr>
        <p:spPr>
          <a:xfrm>
            <a:off x="1787652" y="1554480"/>
            <a:ext cx="713232" cy="71323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51695" y="1711391"/>
            <a:ext cx="385145" cy="385145"/>
          </a:xfrm>
          <a:prstGeom prst="rect">
            <a:avLst/>
          </a:prstGeom>
        </p:spPr>
      </p:pic>
      <p:sp>
        <p:nvSpPr>
          <p:cNvPr id="13" name="Text 9"/>
          <p:cNvSpPr txBox="1"/>
          <p:nvPr/>
        </p:nvSpPr>
        <p:spPr>
          <a:xfrm>
            <a:off x="914400" y="2468880"/>
            <a:ext cx="2459736" cy="384048"/>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Tegund 1</a:t>
            </a:r>
            <a:endParaRPr lang="en-US" sz="1800" dirty="0"/>
          </a:p>
        </p:txBody>
      </p:sp>
      <p:sp>
        <p:nvSpPr>
          <p:cNvPr id="14" name="Shape 10"/>
          <p:cNvSpPr/>
          <p:nvPr/>
        </p:nvSpPr>
        <p:spPr>
          <a:xfrm>
            <a:off x="1005840" y="3239994"/>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15" name="Text 11"/>
          <p:cNvSpPr txBox="1"/>
          <p:nvPr/>
        </p:nvSpPr>
        <p:spPr>
          <a:xfrm>
            <a:off x="1197864" y="3054096"/>
            <a:ext cx="208483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Eyðing β-frumna</a:t>
            </a:r>
            <a:endParaRPr lang="en-US" sz="1200" dirty="0"/>
          </a:p>
        </p:txBody>
      </p:sp>
      <p:sp>
        <p:nvSpPr>
          <p:cNvPr id="16" name="Shape 12"/>
          <p:cNvSpPr/>
          <p:nvPr/>
        </p:nvSpPr>
        <p:spPr>
          <a:xfrm>
            <a:off x="1005840" y="3802350"/>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17" name="Text 13"/>
          <p:cNvSpPr txBox="1"/>
          <p:nvPr/>
        </p:nvSpPr>
        <p:spPr>
          <a:xfrm>
            <a:off x="1197864" y="3616452"/>
            <a:ext cx="208483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Yfirleitt jákvæð beta-frumumótefni</a:t>
            </a:r>
            <a:endParaRPr lang="en-US" sz="1200" dirty="0"/>
          </a:p>
        </p:txBody>
      </p:sp>
      <p:sp>
        <p:nvSpPr>
          <p:cNvPr id="18" name="Shape 14"/>
          <p:cNvSpPr/>
          <p:nvPr/>
        </p:nvSpPr>
        <p:spPr>
          <a:xfrm>
            <a:off x="1005840" y="4364706"/>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19" name="Text 15"/>
          <p:cNvSpPr txBox="1"/>
          <p:nvPr/>
        </p:nvSpPr>
        <p:spPr>
          <a:xfrm>
            <a:off x="1197864" y="4178808"/>
            <a:ext cx="208483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Getur komið við hvaða BMI sem er</a:t>
            </a:r>
            <a:endParaRPr lang="en-US" sz="1200" dirty="0"/>
          </a:p>
        </p:txBody>
      </p:sp>
      <p:sp>
        <p:nvSpPr>
          <p:cNvPr id="20" name="Shape 16"/>
          <p:cNvSpPr/>
          <p:nvPr/>
        </p:nvSpPr>
        <p:spPr>
          <a:xfrm>
            <a:off x="1005840" y="4927062"/>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21" name="Text 17"/>
          <p:cNvSpPr txBox="1"/>
          <p:nvPr/>
        </p:nvSpPr>
        <p:spPr>
          <a:xfrm>
            <a:off x="1197864" y="4741164"/>
            <a:ext cx="208483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Ketósa/DKA algeng við greiningu</a:t>
            </a:r>
            <a:endParaRPr lang="en-US" sz="1200" dirty="0"/>
          </a:p>
        </p:txBody>
      </p:sp>
      <p:sp>
        <p:nvSpPr>
          <p:cNvPr id="22" name="Shape 18"/>
          <p:cNvSpPr/>
          <p:nvPr/>
        </p:nvSpPr>
        <p:spPr>
          <a:xfrm>
            <a:off x="3675888" y="1170432"/>
            <a:ext cx="2788920" cy="4498848"/>
          </a:xfrm>
          <a:prstGeom prst="roundRect">
            <a:avLst>
              <a:gd name="adj" fmla="val 5246"/>
            </a:avLst>
          </a:prstGeom>
          <a:solidFill>
            <a:srgbClr val="FFFFFF"/>
          </a:solidFill>
          <a:ln w="10160">
            <a:solidFill>
              <a:srgbClr val="D6E1E4"/>
            </a:solidFill>
            <a:prstDash val="solid"/>
          </a:ln>
        </p:spPr>
        <p:txBody>
          <a:bodyPr/>
          <a:lstStyle/>
          <a:p>
            <a:endParaRPr/>
          </a:p>
        </p:txBody>
      </p:sp>
      <p:sp>
        <p:nvSpPr>
          <p:cNvPr id="23" name="Shape 19"/>
          <p:cNvSpPr/>
          <p:nvPr/>
        </p:nvSpPr>
        <p:spPr>
          <a:xfrm>
            <a:off x="3675888" y="1170432"/>
            <a:ext cx="2788920" cy="146304"/>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24" name="Shape 20"/>
          <p:cNvSpPr/>
          <p:nvPr/>
        </p:nvSpPr>
        <p:spPr>
          <a:xfrm>
            <a:off x="4713732" y="1554480"/>
            <a:ext cx="713232" cy="71323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2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77775" y="1711391"/>
            <a:ext cx="385145" cy="385145"/>
          </a:xfrm>
          <a:prstGeom prst="rect">
            <a:avLst/>
          </a:prstGeom>
        </p:spPr>
      </p:pic>
      <p:sp>
        <p:nvSpPr>
          <p:cNvPr id="26" name="Text 21"/>
          <p:cNvSpPr txBox="1"/>
          <p:nvPr/>
        </p:nvSpPr>
        <p:spPr>
          <a:xfrm>
            <a:off x="3840480" y="2468880"/>
            <a:ext cx="2459736" cy="384048"/>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Tegund 2</a:t>
            </a:r>
            <a:endParaRPr lang="en-US" sz="1800" dirty="0"/>
          </a:p>
        </p:txBody>
      </p:sp>
      <p:sp>
        <p:nvSpPr>
          <p:cNvPr id="27" name="Shape 22"/>
          <p:cNvSpPr/>
          <p:nvPr/>
        </p:nvSpPr>
        <p:spPr>
          <a:xfrm>
            <a:off x="3931920" y="3239994"/>
            <a:ext cx="100584" cy="100584"/>
          </a:xfrm>
          <a:prstGeom prst="ellipse">
            <a:avLst/>
          </a:prstGeom>
          <a:solidFill>
            <a:srgbClr val="E67D46"/>
          </a:solidFill>
          <a:ln w="12700">
            <a:solidFill>
              <a:srgbClr val="E67D46">
                <a:alpha val="0"/>
              </a:srgbClr>
            </a:solidFill>
            <a:prstDash val="solid"/>
          </a:ln>
        </p:spPr>
        <p:txBody>
          <a:bodyPr/>
          <a:lstStyle/>
          <a:p>
            <a:endParaRPr/>
          </a:p>
        </p:txBody>
      </p:sp>
      <p:sp>
        <p:nvSpPr>
          <p:cNvPr id="28" name="Text 23"/>
          <p:cNvSpPr txBox="1"/>
          <p:nvPr/>
        </p:nvSpPr>
        <p:spPr>
          <a:xfrm>
            <a:off x="4123944" y="3054096"/>
            <a:ext cx="208483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Insúlínviðnám og β-frumubilun</a:t>
            </a:r>
            <a:endParaRPr lang="en-US" sz="1200" dirty="0"/>
          </a:p>
        </p:txBody>
      </p:sp>
      <p:sp>
        <p:nvSpPr>
          <p:cNvPr id="29" name="Shape 24"/>
          <p:cNvSpPr/>
          <p:nvPr/>
        </p:nvSpPr>
        <p:spPr>
          <a:xfrm>
            <a:off x="3931920" y="3802350"/>
            <a:ext cx="100584" cy="100584"/>
          </a:xfrm>
          <a:prstGeom prst="ellipse">
            <a:avLst/>
          </a:prstGeom>
          <a:solidFill>
            <a:srgbClr val="E67D46"/>
          </a:solidFill>
          <a:ln w="12700">
            <a:solidFill>
              <a:srgbClr val="E67D46">
                <a:alpha val="0"/>
              </a:srgbClr>
            </a:solidFill>
            <a:prstDash val="solid"/>
          </a:ln>
        </p:spPr>
        <p:txBody>
          <a:bodyPr/>
          <a:lstStyle/>
          <a:p>
            <a:endParaRPr/>
          </a:p>
        </p:txBody>
      </p:sp>
      <p:sp>
        <p:nvSpPr>
          <p:cNvPr id="30" name="Text 25"/>
          <p:cNvSpPr txBox="1"/>
          <p:nvPr/>
        </p:nvSpPr>
        <p:spPr>
          <a:xfrm>
            <a:off x="4123944" y="3616452"/>
            <a:ext cx="208483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Offita / acanthosis nigricans styður greiningu</a:t>
            </a:r>
            <a:endParaRPr lang="en-US" sz="1200" dirty="0"/>
          </a:p>
        </p:txBody>
      </p:sp>
      <p:sp>
        <p:nvSpPr>
          <p:cNvPr id="31" name="Shape 26"/>
          <p:cNvSpPr/>
          <p:nvPr/>
        </p:nvSpPr>
        <p:spPr>
          <a:xfrm>
            <a:off x="3931920" y="4364706"/>
            <a:ext cx="100584" cy="100584"/>
          </a:xfrm>
          <a:prstGeom prst="ellipse">
            <a:avLst/>
          </a:prstGeom>
          <a:solidFill>
            <a:srgbClr val="E67D46"/>
          </a:solidFill>
          <a:ln w="12700">
            <a:solidFill>
              <a:srgbClr val="E67D46">
                <a:alpha val="0"/>
              </a:srgbClr>
            </a:solidFill>
            <a:prstDash val="solid"/>
          </a:ln>
        </p:spPr>
        <p:txBody>
          <a:bodyPr/>
          <a:lstStyle/>
          <a:p>
            <a:endParaRPr/>
          </a:p>
        </p:txBody>
      </p:sp>
      <p:sp>
        <p:nvSpPr>
          <p:cNvPr id="32" name="Text 27"/>
          <p:cNvSpPr txBox="1"/>
          <p:nvPr/>
        </p:nvSpPr>
        <p:spPr>
          <a:xfrm>
            <a:off x="4123944" y="4178808"/>
            <a:ext cx="208483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DKA og beta-frumumótefni geta þó verið til staðar</a:t>
            </a:r>
            <a:endParaRPr lang="en-US" sz="1200" dirty="0"/>
          </a:p>
        </p:txBody>
      </p:sp>
      <p:sp>
        <p:nvSpPr>
          <p:cNvPr id="33" name="Shape 28"/>
          <p:cNvSpPr/>
          <p:nvPr/>
        </p:nvSpPr>
        <p:spPr>
          <a:xfrm>
            <a:off x="3931920" y="4927062"/>
            <a:ext cx="100584" cy="100584"/>
          </a:xfrm>
          <a:prstGeom prst="ellipse">
            <a:avLst/>
          </a:prstGeom>
          <a:solidFill>
            <a:srgbClr val="E67D46"/>
          </a:solidFill>
          <a:ln w="12700">
            <a:solidFill>
              <a:srgbClr val="E67D46">
                <a:alpha val="0"/>
              </a:srgbClr>
            </a:solidFill>
            <a:prstDash val="solid"/>
          </a:ln>
        </p:spPr>
        <p:txBody>
          <a:bodyPr/>
          <a:lstStyle/>
          <a:p>
            <a:endParaRPr/>
          </a:p>
        </p:txBody>
      </p:sp>
      <p:sp>
        <p:nvSpPr>
          <p:cNvPr id="34" name="Text 29"/>
          <p:cNvSpPr txBox="1"/>
          <p:nvPr/>
        </p:nvSpPr>
        <p:spPr>
          <a:xfrm>
            <a:off x="4123944" y="4741164"/>
            <a:ext cx="208483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Mæla beta-frumumótefni við nýgreiningu</a:t>
            </a:r>
            <a:endParaRPr lang="en-US" sz="1200" dirty="0"/>
          </a:p>
        </p:txBody>
      </p:sp>
      <p:sp>
        <p:nvSpPr>
          <p:cNvPr id="35" name="Shape 30"/>
          <p:cNvSpPr/>
          <p:nvPr/>
        </p:nvSpPr>
        <p:spPr>
          <a:xfrm>
            <a:off x="6601968" y="1170432"/>
            <a:ext cx="2468880" cy="4498848"/>
          </a:xfrm>
          <a:prstGeom prst="roundRect">
            <a:avLst>
              <a:gd name="adj" fmla="val 5926"/>
            </a:avLst>
          </a:prstGeom>
          <a:solidFill>
            <a:srgbClr val="FFFFFF"/>
          </a:solidFill>
          <a:ln w="10160">
            <a:solidFill>
              <a:srgbClr val="D6E1E4"/>
            </a:solidFill>
            <a:prstDash val="solid"/>
          </a:ln>
        </p:spPr>
        <p:txBody>
          <a:bodyPr/>
          <a:lstStyle/>
          <a:p>
            <a:endParaRPr/>
          </a:p>
        </p:txBody>
      </p:sp>
      <p:sp>
        <p:nvSpPr>
          <p:cNvPr id="36" name="Shape 31"/>
          <p:cNvSpPr/>
          <p:nvPr/>
        </p:nvSpPr>
        <p:spPr>
          <a:xfrm>
            <a:off x="6601968" y="1170432"/>
            <a:ext cx="2468880" cy="146304"/>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37" name="Shape 32"/>
          <p:cNvSpPr/>
          <p:nvPr/>
        </p:nvSpPr>
        <p:spPr>
          <a:xfrm>
            <a:off x="7479792" y="1554480"/>
            <a:ext cx="713232" cy="71323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3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43835" y="1711391"/>
            <a:ext cx="385145" cy="385145"/>
          </a:xfrm>
          <a:prstGeom prst="rect">
            <a:avLst/>
          </a:prstGeom>
        </p:spPr>
      </p:pic>
      <p:sp>
        <p:nvSpPr>
          <p:cNvPr id="39" name="Text 33"/>
          <p:cNvSpPr txBox="1"/>
          <p:nvPr/>
        </p:nvSpPr>
        <p:spPr>
          <a:xfrm>
            <a:off x="6766560" y="2468880"/>
            <a:ext cx="2139696" cy="384048"/>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Eingena sykursýki</a:t>
            </a:r>
            <a:endParaRPr lang="en-US" sz="1800" dirty="0"/>
          </a:p>
        </p:txBody>
      </p:sp>
      <p:sp>
        <p:nvSpPr>
          <p:cNvPr id="40" name="Shape 34"/>
          <p:cNvSpPr/>
          <p:nvPr/>
        </p:nvSpPr>
        <p:spPr>
          <a:xfrm>
            <a:off x="6858000" y="3239994"/>
            <a:ext cx="100584" cy="100584"/>
          </a:xfrm>
          <a:prstGeom prst="ellipse">
            <a:avLst/>
          </a:prstGeom>
          <a:solidFill>
            <a:srgbClr val="7253A6"/>
          </a:solidFill>
          <a:ln w="12700">
            <a:solidFill>
              <a:srgbClr val="7253A6">
                <a:alpha val="0"/>
              </a:srgbClr>
            </a:solidFill>
            <a:prstDash val="solid"/>
          </a:ln>
        </p:spPr>
        <p:txBody>
          <a:bodyPr/>
          <a:lstStyle/>
          <a:p>
            <a:endParaRPr/>
          </a:p>
        </p:txBody>
      </p:sp>
      <p:sp>
        <p:nvSpPr>
          <p:cNvPr id="41" name="Text 35"/>
          <p:cNvSpPr txBox="1"/>
          <p:nvPr/>
        </p:nvSpPr>
        <p:spPr>
          <a:xfrm>
            <a:off x="7050024" y="3054096"/>
            <a:ext cx="176479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Nýburasykursýki: &lt;6 mánaða</a:t>
            </a:r>
            <a:endParaRPr lang="en-US" sz="1200" dirty="0"/>
          </a:p>
        </p:txBody>
      </p:sp>
      <p:sp>
        <p:nvSpPr>
          <p:cNvPr id="42" name="Shape 36"/>
          <p:cNvSpPr/>
          <p:nvPr/>
        </p:nvSpPr>
        <p:spPr>
          <a:xfrm>
            <a:off x="6858000" y="3802350"/>
            <a:ext cx="100584" cy="100584"/>
          </a:xfrm>
          <a:prstGeom prst="ellipse">
            <a:avLst/>
          </a:prstGeom>
          <a:solidFill>
            <a:srgbClr val="7253A6"/>
          </a:solidFill>
          <a:ln w="12700">
            <a:solidFill>
              <a:srgbClr val="7253A6">
                <a:alpha val="0"/>
              </a:srgbClr>
            </a:solidFill>
            <a:prstDash val="solid"/>
          </a:ln>
        </p:spPr>
        <p:txBody>
          <a:bodyPr/>
          <a:lstStyle/>
          <a:p>
            <a:endParaRPr/>
          </a:p>
        </p:txBody>
      </p:sp>
      <p:sp>
        <p:nvSpPr>
          <p:cNvPr id="43" name="Text 37"/>
          <p:cNvSpPr txBox="1"/>
          <p:nvPr/>
        </p:nvSpPr>
        <p:spPr>
          <a:xfrm>
            <a:off x="7050024" y="3616452"/>
            <a:ext cx="176479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MODY: oft ættgengt yfir kynslóðir</a:t>
            </a:r>
            <a:endParaRPr lang="en-US" sz="1200" dirty="0"/>
          </a:p>
        </p:txBody>
      </p:sp>
      <p:sp>
        <p:nvSpPr>
          <p:cNvPr id="44" name="Shape 38"/>
          <p:cNvSpPr/>
          <p:nvPr/>
        </p:nvSpPr>
        <p:spPr>
          <a:xfrm>
            <a:off x="6858000" y="4364706"/>
            <a:ext cx="100584" cy="100584"/>
          </a:xfrm>
          <a:prstGeom prst="ellipse">
            <a:avLst/>
          </a:prstGeom>
          <a:solidFill>
            <a:srgbClr val="7253A6"/>
          </a:solidFill>
          <a:ln w="12700">
            <a:solidFill>
              <a:srgbClr val="7253A6">
                <a:alpha val="0"/>
              </a:srgbClr>
            </a:solidFill>
            <a:prstDash val="solid"/>
          </a:ln>
        </p:spPr>
        <p:txBody>
          <a:bodyPr/>
          <a:lstStyle/>
          <a:p>
            <a:endParaRPr/>
          </a:p>
        </p:txBody>
      </p:sp>
      <p:sp>
        <p:nvSpPr>
          <p:cNvPr id="45" name="Text 39"/>
          <p:cNvSpPr txBox="1"/>
          <p:nvPr/>
        </p:nvSpPr>
        <p:spPr>
          <a:xfrm>
            <a:off x="7050024" y="4178808"/>
            <a:ext cx="176479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Neikvæð beta-frumumótefni</a:t>
            </a:r>
            <a:endParaRPr lang="en-US" sz="1200" dirty="0"/>
          </a:p>
        </p:txBody>
      </p:sp>
      <p:sp>
        <p:nvSpPr>
          <p:cNvPr id="46" name="Shape 40"/>
          <p:cNvSpPr/>
          <p:nvPr/>
        </p:nvSpPr>
        <p:spPr>
          <a:xfrm>
            <a:off x="6858000" y="4927062"/>
            <a:ext cx="100584" cy="100584"/>
          </a:xfrm>
          <a:prstGeom prst="ellipse">
            <a:avLst/>
          </a:prstGeom>
          <a:solidFill>
            <a:srgbClr val="7253A6"/>
          </a:solidFill>
          <a:ln w="12700">
            <a:solidFill>
              <a:srgbClr val="7253A6">
                <a:alpha val="0"/>
              </a:srgbClr>
            </a:solidFill>
            <a:prstDash val="solid"/>
          </a:ln>
        </p:spPr>
        <p:txBody>
          <a:bodyPr/>
          <a:lstStyle/>
          <a:p>
            <a:endParaRPr/>
          </a:p>
        </p:txBody>
      </p:sp>
      <p:sp>
        <p:nvSpPr>
          <p:cNvPr id="47" name="Text 41"/>
          <p:cNvSpPr txBox="1"/>
          <p:nvPr/>
        </p:nvSpPr>
        <p:spPr>
          <a:xfrm>
            <a:off x="7050024" y="4741164"/>
            <a:ext cx="1764792" cy="489204"/>
          </a:xfrm>
          <a:prstGeom prst="rect">
            <a:avLst/>
          </a:prstGeom>
          <a:noFill/>
          <a:ln/>
        </p:spPr>
        <p:txBody>
          <a:bodyPr wrap="square" lIns="0" tIns="0" rIns="0" bIns="0" rtlCol="0" anchor="ctr">
            <a:normAutofit/>
          </a:bodyPr>
          <a:lstStyle/>
          <a:p>
            <a:pPr marL="0" indent="0" algn="l">
              <a:lnSpc>
                <a:spcPct val="100000"/>
              </a:lnSpc>
              <a:buNone/>
            </a:pPr>
            <a:r>
              <a:rPr lang="en-US" sz="1200" dirty="0">
                <a:solidFill>
                  <a:srgbClr val="5B6F78"/>
                </a:solidFill>
                <a:latin typeface="Arial" pitchFamily="34" charset="0"/>
                <a:ea typeface="Arial" pitchFamily="34" charset="-122"/>
                <a:cs typeface="Arial" pitchFamily="34" charset="-120"/>
              </a:rPr>
              <a:t>Varðveitt C-peptíð</a:t>
            </a:r>
            <a:endParaRPr lang="en-US" sz="1200" dirty="0"/>
          </a:p>
        </p:txBody>
      </p:sp>
      <p:sp>
        <p:nvSpPr>
          <p:cNvPr id="48" name="Shape 42"/>
          <p:cNvSpPr/>
          <p:nvPr/>
        </p:nvSpPr>
        <p:spPr>
          <a:xfrm>
            <a:off x="9208008" y="1170432"/>
            <a:ext cx="2212848" cy="4498848"/>
          </a:xfrm>
          <a:prstGeom prst="roundRect">
            <a:avLst>
              <a:gd name="adj" fmla="val 6612"/>
            </a:avLst>
          </a:prstGeom>
          <a:solidFill>
            <a:srgbClr val="FFFFFF"/>
          </a:solidFill>
          <a:ln w="10160">
            <a:solidFill>
              <a:srgbClr val="D6E1E4"/>
            </a:solidFill>
            <a:prstDash val="solid"/>
          </a:ln>
        </p:spPr>
        <p:txBody>
          <a:bodyPr/>
          <a:lstStyle/>
          <a:p>
            <a:endParaRPr/>
          </a:p>
        </p:txBody>
      </p:sp>
      <p:sp>
        <p:nvSpPr>
          <p:cNvPr id="49" name="Shape 43"/>
          <p:cNvSpPr/>
          <p:nvPr/>
        </p:nvSpPr>
        <p:spPr>
          <a:xfrm>
            <a:off x="9208008" y="1170432"/>
            <a:ext cx="2212848" cy="146304"/>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50" name="Shape 44"/>
          <p:cNvSpPr/>
          <p:nvPr/>
        </p:nvSpPr>
        <p:spPr>
          <a:xfrm>
            <a:off x="9957816" y="1554480"/>
            <a:ext cx="713232" cy="71323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5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21859" y="1711391"/>
            <a:ext cx="385145" cy="385145"/>
          </a:xfrm>
          <a:prstGeom prst="rect">
            <a:avLst/>
          </a:prstGeom>
        </p:spPr>
      </p:pic>
      <p:sp>
        <p:nvSpPr>
          <p:cNvPr id="52" name="Text 45"/>
          <p:cNvSpPr txBox="1"/>
          <p:nvPr/>
        </p:nvSpPr>
        <p:spPr>
          <a:xfrm>
            <a:off x="9372600" y="2468880"/>
            <a:ext cx="1883664" cy="384048"/>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Aðrar orsakir</a:t>
            </a:r>
            <a:endParaRPr lang="en-US" sz="1800" dirty="0"/>
          </a:p>
        </p:txBody>
      </p:sp>
      <p:sp>
        <p:nvSpPr>
          <p:cNvPr id="53" name="Shape 46"/>
          <p:cNvSpPr/>
          <p:nvPr/>
        </p:nvSpPr>
        <p:spPr>
          <a:xfrm>
            <a:off x="9464040" y="3239994"/>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54" name="Text 47"/>
          <p:cNvSpPr txBox="1"/>
          <p:nvPr/>
        </p:nvSpPr>
        <p:spPr>
          <a:xfrm>
            <a:off x="9656064" y="3054096"/>
            <a:ext cx="1508760" cy="489204"/>
          </a:xfrm>
          <a:prstGeom prst="rect">
            <a:avLst/>
          </a:prstGeom>
          <a:noFill/>
          <a:ln/>
        </p:spPr>
        <p:txBody>
          <a:bodyPr wrap="square" lIns="0" tIns="0" rIns="0" bIns="0" rtlCol="0" anchor="ctr">
            <a:normAutofit/>
          </a:bodyPr>
          <a:lstStyle/>
          <a:p>
            <a:pPr marL="0" indent="0" algn="l">
              <a:lnSpc>
                <a:spcPct val="100000"/>
              </a:lnSpc>
              <a:buNone/>
            </a:pPr>
            <a:r>
              <a:rPr lang="en-US" sz="1120" dirty="0">
                <a:solidFill>
                  <a:srgbClr val="5B6F78"/>
                </a:solidFill>
                <a:latin typeface="Arial" pitchFamily="34" charset="0"/>
                <a:ea typeface="Arial" pitchFamily="34" charset="-122"/>
                <a:cs typeface="Arial" pitchFamily="34" charset="-120"/>
              </a:rPr>
              <a:t>Brissjúkdómar / slímseigjusjúkdómur</a:t>
            </a:r>
            <a:endParaRPr lang="en-US" sz="1120" dirty="0"/>
          </a:p>
        </p:txBody>
      </p:sp>
      <p:sp>
        <p:nvSpPr>
          <p:cNvPr id="55" name="Shape 48"/>
          <p:cNvSpPr/>
          <p:nvPr/>
        </p:nvSpPr>
        <p:spPr>
          <a:xfrm>
            <a:off x="9464040" y="3802350"/>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56" name="Text 49"/>
          <p:cNvSpPr txBox="1"/>
          <p:nvPr/>
        </p:nvSpPr>
        <p:spPr>
          <a:xfrm>
            <a:off x="9656064" y="3616452"/>
            <a:ext cx="1508760" cy="489204"/>
          </a:xfrm>
          <a:prstGeom prst="rect">
            <a:avLst/>
          </a:prstGeom>
          <a:noFill/>
          <a:ln/>
        </p:spPr>
        <p:txBody>
          <a:bodyPr wrap="square" lIns="0" tIns="0" rIns="0" bIns="0" rtlCol="0" anchor="ctr">
            <a:normAutofit/>
          </a:bodyPr>
          <a:lstStyle/>
          <a:p>
            <a:pPr marL="0" indent="0" algn="l">
              <a:lnSpc>
                <a:spcPct val="100000"/>
              </a:lnSpc>
              <a:buNone/>
            </a:pPr>
            <a:r>
              <a:rPr lang="en-US" sz="1120" dirty="0">
                <a:solidFill>
                  <a:srgbClr val="5B6F78"/>
                </a:solidFill>
                <a:latin typeface="Arial" pitchFamily="34" charset="0"/>
                <a:ea typeface="Arial" pitchFamily="34" charset="-122"/>
                <a:cs typeface="Arial" pitchFamily="34" charset="-120"/>
              </a:rPr>
              <a:t>Lyf, t.d. sterar</a:t>
            </a:r>
            <a:endParaRPr lang="en-US" sz="1120" dirty="0"/>
          </a:p>
        </p:txBody>
      </p:sp>
      <p:sp>
        <p:nvSpPr>
          <p:cNvPr id="57" name="Shape 50"/>
          <p:cNvSpPr/>
          <p:nvPr/>
        </p:nvSpPr>
        <p:spPr>
          <a:xfrm>
            <a:off x="9464040" y="4364706"/>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58" name="Text 51"/>
          <p:cNvSpPr txBox="1"/>
          <p:nvPr/>
        </p:nvSpPr>
        <p:spPr>
          <a:xfrm>
            <a:off x="9656064" y="4178808"/>
            <a:ext cx="1508760" cy="489204"/>
          </a:xfrm>
          <a:prstGeom prst="rect">
            <a:avLst/>
          </a:prstGeom>
          <a:noFill/>
          <a:ln/>
        </p:spPr>
        <p:txBody>
          <a:bodyPr wrap="square" lIns="0" tIns="0" rIns="0" bIns="0" rtlCol="0" anchor="ctr">
            <a:normAutofit/>
          </a:bodyPr>
          <a:lstStyle/>
          <a:p>
            <a:pPr marL="0" indent="0" algn="l">
              <a:lnSpc>
                <a:spcPct val="100000"/>
              </a:lnSpc>
              <a:buNone/>
            </a:pPr>
            <a:r>
              <a:rPr lang="en-US" sz="1120" dirty="0">
                <a:solidFill>
                  <a:srgbClr val="5B6F78"/>
                </a:solidFill>
                <a:latin typeface="Arial" pitchFamily="34" charset="0"/>
                <a:ea typeface="Arial" pitchFamily="34" charset="-122"/>
                <a:cs typeface="Arial" pitchFamily="34" charset="-120"/>
              </a:rPr>
              <a:t>Innkirtlasjúkdómar</a:t>
            </a:r>
            <a:endParaRPr lang="en-US" sz="1120" dirty="0"/>
          </a:p>
        </p:txBody>
      </p:sp>
      <p:sp>
        <p:nvSpPr>
          <p:cNvPr id="59" name="Shape 52"/>
          <p:cNvSpPr/>
          <p:nvPr/>
        </p:nvSpPr>
        <p:spPr>
          <a:xfrm>
            <a:off x="9464040" y="4927062"/>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60" name="Text 53"/>
          <p:cNvSpPr txBox="1"/>
          <p:nvPr/>
        </p:nvSpPr>
        <p:spPr>
          <a:xfrm>
            <a:off x="9656064" y="4741164"/>
            <a:ext cx="1508760" cy="489204"/>
          </a:xfrm>
          <a:prstGeom prst="rect">
            <a:avLst/>
          </a:prstGeom>
          <a:noFill/>
          <a:ln/>
        </p:spPr>
        <p:txBody>
          <a:bodyPr wrap="square" lIns="0" tIns="0" rIns="0" bIns="0" rtlCol="0" anchor="ctr">
            <a:normAutofit/>
          </a:bodyPr>
          <a:lstStyle/>
          <a:p>
            <a:pPr marL="0" indent="0" algn="l">
              <a:lnSpc>
                <a:spcPct val="100000"/>
              </a:lnSpc>
              <a:buNone/>
            </a:pPr>
            <a:r>
              <a:rPr lang="en-US" sz="1120" dirty="0">
                <a:solidFill>
                  <a:srgbClr val="5B6F78"/>
                </a:solidFill>
                <a:latin typeface="Arial" pitchFamily="34" charset="0"/>
                <a:ea typeface="Arial" pitchFamily="34" charset="-122"/>
                <a:cs typeface="Arial" pitchFamily="34" charset="-120"/>
              </a:rPr>
              <a:t>Erfðaheilkenni</a:t>
            </a:r>
            <a:endParaRPr lang="en-US" sz="1120" dirty="0"/>
          </a:p>
        </p:txBody>
      </p:sp>
      <p:sp>
        <p:nvSpPr>
          <p:cNvPr id="61" name="Shape 54"/>
          <p:cNvSpPr/>
          <p:nvPr/>
        </p:nvSpPr>
        <p:spPr>
          <a:xfrm>
            <a:off x="749808" y="5925312"/>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62"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6025896"/>
            <a:ext cx="201168" cy="201168"/>
          </a:xfrm>
          <a:prstGeom prst="rect">
            <a:avLst/>
          </a:prstGeom>
        </p:spPr>
      </p:pic>
      <p:sp>
        <p:nvSpPr>
          <p:cNvPr id="63" name="Text 55"/>
          <p:cNvSpPr txBox="1"/>
          <p:nvPr/>
        </p:nvSpPr>
        <p:spPr>
          <a:xfrm>
            <a:off x="1234440" y="5971032"/>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Offita útilokar ekki T1D. Ketónblóðsýring útilokar ekki T2D. Aldur einn og sér greinir ekki tegundina.</a:t>
            </a:r>
            <a:endParaRPr lang="en-US" sz="112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GREINING OG BRÁÐAMAT</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Fyrstu rannsóknir: hvað þarf strax — og hvað má bíða?</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DKA 2022; ISPAD 2024: stigun</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13</a:t>
            </a:r>
            <a:endParaRPr lang="en-US" sz="850" dirty="0"/>
          </a:p>
        </p:txBody>
      </p:sp>
      <p:sp>
        <p:nvSpPr>
          <p:cNvPr id="9" name="Text 6"/>
          <p:cNvSpPr txBox="1"/>
          <p:nvPr/>
        </p:nvSpPr>
        <p:spPr>
          <a:xfrm>
            <a:off x="822960" y="1051560"/>
            <a:ext cx="1920240" cy="292608"/>
          </a:xfrm>
          <a:prstGeom prst="rect">
            <a:avLst/>
          </a:prstGeom>
          <a:noFill/>
          <a:ln/>
        </p:spPr>
        <p:txBody>
          <a:bodyPr wrap="square" lIns="0" tIns="0" rIns="0" bIns="0" rtlCol="0" anchor="ctr">
            <a:normAutofit/>
          </a:bodyPr>
          <a:lstStyle/>
          <a:p>
            <a:pPr marL="0" indent="0" algn="l">
              <a:lnSpc>
                <a:spcPct val="100000"/>
              </a:lnSpc>
              <a:buNone/>
            </a:pPr>
            <a:r>
              <a:rPr lang="en-US" sz="1300" b="1" kern="0" spc="120" dirty="0">
                <a:solidFill>
                  <a:srgbClr val="C94C5D"/>
                </a:solidFill>
                <a:latin typeface="Arial" pitchFamily="34" charset="0"/>
                <a:ea typeface="Arial" pitchFamily="34" charset="-122"/>
                <a:cs typeface="Arial" pitchFamily="34" charset="-120"/>
              </a:rPr>
              <a:t>STRAX</a:t>
            </a:r>
            <a:endParaRPr lang="en-US" sz="1300" dirty="0"/>
          </a:p>
        </p:txBody>
      </p:sp>
      <p:sp>
        <p:nvSpPr>
          <p:cNvPr id="10" name="Shape 7"/>
          <p:cNvSpPr/>
          <p:nvPr/>
        </p:nvSpPr>
        <p:spPr>
          <a:xfrm>
            <a:off x="786384" y="1417320"/>
            <a:ext cx="5166360" cy="4206240"/>
          </a:xfrm>
          <a:prstGeom prst="roundRect">
            <a:avLst>
              <a:gd name="adj" fmla="val 3478"/>
            </a:avLst>
          </a:prstGeom>
          <a:solidFill>
            <a:srgbClr val="FCE7EA"/>
          </a:solidFill>
          <a:ln w="12700">
            <a:solidFill>
              <a:srgbClr val="FCE7EA">
                <a:alpha val="0"/>
              </a:srgbClr>
            </a:solidFill>
            <a:prstDash val="solid"/>
          </a:ln>
        </p:spPr>
        <p:txBody>
          <a:bodyPr/>
          <a:lstStyle/>
          <a:p>
            <a:endParaRPr/>
          </a:p>
        </p:txBody>
      </p:sp>
      <p:sp>
        <p:nvSpPr>
          <p:cNvPr id="11" name="Shape 8"/>
          <p:cNvSpPr/>
          <p:nvPr/>
        </p:nvSpPr>
        <p:spPr>
          <a:xfrm>
            <a:off x="1097280" y="1984980"/>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2" name="Text 9"/>
          <p:cNvSpPr txBox="1"/>
          <p:nvPr/>
        </p:nvSpPr>
        <p:spPr>
          <a:xfrm>
            <a:off x="1289304" y="1755648"/>
            <a:ext cx="4334256" cy="60350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Glúkósi og blóðketónar (BHB)</a:t>
            </a:r>
            <a:endParaRPr lang="en-US" sz="1500" dirty="0"/>
          </a:p>
        </p:txBody>
      </p:sp>
      <p:sp>
        <p:nvSpPr>
          <p:cNvPr id="13" name="Shape 10"/>
          <p:cNvSpPr/>
          <p:nvPr/>
        </p:nvSpPr>
        <p:spPr>
          <a:xfrm>
            <a:off x="1097280" y="2679924"/>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4" name="Text 11"/>
          <p:cNvSpPr txBox="1"/>
          <p:nvPr/>
        </p:nvSpPr>
        <p:spPr>
          <a:xfrm>
            <a:off x="1289304" y="2450592"/>
            <a:ext cx="4334256" cy="60350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Bláæðablóðgas: pH og HCO₃⁻</a:t>
            </a:r>
            <a:endParaRPr lang="en-US" sz="1500" dirty="0"/>
          </a:p>
        </p:txBody>
      </p:sp>
      <p:sp>
        <p:nvSpPr>
          <p:cNvPr id="15" name="Shape 12"/>
          <p:cNvSpPr/>
          <p:nvPr/>
        </p:nvSpPr>
        <p:spPr>
          <a:xfrm>
            <a:off x="1097280" y="3374868"/>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6" name="Text 13"/>
          <p:cNvSpPr txBox="1"/>
          <p:nvPr/>
        </p:nvSpPr>
        <p:spPr>
          <a:xfrm>
            <a:off x="1289304" y="3145536"/>
            <a:ext cx="4334256" cy="60350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Na⁺, K⁺, Cl⁻, kreatínín/þvagefni</a:t>
            </a:r>
            <a:endParaRPr lang="en-US" sz="1500" dirty="0"/>
          </a:p>
        </p:txBody>
      </p:sp>
      <p:sp>
        <p:nvSpPr>
          <p:cNvPr id="17" name="Shape 14"/>
          <p:cNvSpPr/>
          <p:nvPr/>
        </p:nvSpPr>
        <p:spPr>
          <a:xfrm>
            <a:off x="1097280" y="4069812"/>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8" name="Text 15"/>
          <p:cNvSpPr txBox="1"/>
          <p:nvPr/>
        </p:nvSpPr>
        <p:spPr>
          <a:xfrm>
            <a:off x="1289304" y="3840480"/>
            <a:ext cx="4334256" cy="60350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Lífsmörk, þyngd og endurtekið taugamat</a:t>
            </a:r>
            <a:endParaRPr lang="en-US" sz="1500" dirty="0"/>
          </a:p>
        </p:txBody>
      </p:sp>
      <p:sp>
        <p:nvSpPr>
          <p:cNvPr id="19" name="Shape 16"/>
          <p:cNvSpPr/>
          <p:nvPr/>
        </p:nvSpPr>
        <p:spPr>
          <a:xfrm>
            <a:off x="1097280" y="4764756"/>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0" name="Text 17"/>
          <p:cNvSpPr txBox="1"/>
          <p:nvPr/>
        </p:nvSpPr>
        <p:spPr>
          <a:xfrm>
            <a:off x="1289304" y="4535424"/>
            <a:ext cx="4334256" cy="60350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Osmólalitet ef grunur um HHS</a:t>
            </a:r>
            <a:endParaRPr lang="en-US" sz="1500" dirty="0"/>
          </a:p>
        </p:txBody>
      </p:sp>
      <p:sp>
        <p:nvSpPr>
          <p:cNvPr id="21" name="Text 18"/>
          <p:cNvSpPr txBox="1"/>
          <p:nvPr/>
        </p:nvSpPr>
        <p:spPr>
          <a:xfrm>
            <a:off x="6309360" y="1051560"/>
            <a:ext cx="4434840" cy="292608"/>
          </a:xfrm>
          <a:prstGeom prst="rect">
            <a:avLst/>
          </a:prstGeom>
          <a:noFill/>
          <a:ln/>
        </p:spPr>
        <p:txBody>
          <a:bodyPr wrap="square" lIns="0" tIns="0" rIns="0" bIns="0" rtlCol="0" anchor="ctr">
            <a:normAutofit fontScale="92500" lnSpcReduction="20000"/>
          </a:bodyPr>
          <a:lstStyle/>
          <a:p>
            <a:pPr marL="0" indent="0" algn="l">
              <a:lnSpc>
                <a:spcPct val="100000"/>
              </a:lnSpc>
              <a:buNone/>
            </a:pPr>
            <a:r>
              <a:rPr lang="en-US" sz="1300" b="1" kern="0" spc="80" dirty="0">
                <a:solidFill>
                  <a:srgbClr val="087B78"/>
                </a:solidFill>
                <a:latin typeface="Arial" pitchFamily="34" charset="0"/>
                <a:ea typeface="Arial" pitchFamily="34" charset="-122"/>
                <a:cs typeface="Arial" pitchFamily="34" charset="-120"/>
              </a:rPr>
              <a:t>ÞEGAR ÁSTAND ER STÖÐUGT / ÁN TAFA </a:t>
            </a:r>
            <a:r>
              <a:rPr lang="en-US" sz="1300" b="1" kern="0" spc="80" dirty="0" err="1">
                <a:solidFill>
                  <a:srgbClr val="087B78"/>
                </a:solidFill>
                <a:latin typeface="Arial" pitchFamily="34" charset="0"/>
                <a:ea typeface="Arial" pitchFamily="34" charset="-122"/>
                <a:cs typeface="Arial" pitchFamily="34" charset="-120"/>
              </a:rPr>
              <a:t>Á</a:t>
            </a:r>
            <a:r>
              <a:rPr lang="en-US" sz="1300" b="1" kern="0" spc="80" dirty="0">
                <a:solidFill>
                  <a:srgbClr val="087B78"/>
                </a:solidFill>
                <a:latin typeface="Arial" pitchFamily="34" charset="0"/>
                <a:ea typeface="Arial" pitchFamily="34" charset="-122"/>
                <a:cs typeface="Arial" pitchFamily="34" charset="-120"/>
              </a:rPr>
              <a:t> INSÚLÍNI – </a:t>
            </a:r>
            <a:r>
              <a:rPr lang="en-US" sz="1300" b="1" kern="0" spc="80" dirty="0" err="1">
                <a:solidFill>
                  <a:srgbClr val="087B78"/>
                </a:solidFill>
                <a:latin typeface="Arial" pitchFamily="34" charset="0"/>
                <a:ea typeface="Arial" pitchFamily="34" charset="-122"/>
                <a:cs typeface="Arial" pitchFamily="34" charset="-120"/>
              </a:rPr>
              <a:t>gerum</a:t>
            </a:r>
            <a:r>
              <a:rPr lang="en-US" sz="1300" b="1" kern="0" spc="80" dirty="0">
                <a:solidFill>
                  <a:srgbClr val="087B78"/>
                </a:solidFill>
                <a:latin typeface="Arial" pitchFamily="34" charset="0"/>
                <a:ea typeface="Arial" pitchFamily="34" charset="-122"/>
                <a:cs typeface="Arial" pitchFamily="34" charset="-120"/>
              </a:rPr>
              <a:t> </a:t>
            </a:r>
            <a:r>
              <a:rPr lang="en-US" sz="1300" b="1" kern="0" spc="80" dirty="0" err="1">
                <a:solidFill>
                  <a:srgbClr val="087B78"/>
                </a:solidFill>
                <a:latin typeface="Arial" pitchFamily="34" charset="0"/>
                <a:ea typeface="Arial" pitchFamily="34" charset="-122"/>
                <a:cs typeface="Arial" pitchFamily="34" charset="-120"/>
              </a:rPr>
              <a:t>oftast</a:t>
            </a:r>
            <a:r>
              <a:rPr lang="en-US" sz="1300" b="1" kern="0" spc="80" dirty="0">
                <a:solidFill>
                  <a:srgbClr val="087B78"/>
                </a:solidFill>
                <a:latin typeface="Arial" pitchFamily="34" charset="0"/>
                <a:ea typeface="Arial" pitchFamily="34" charset="-122"/>
                <a:cs typeface="Arial" pitchFamily="34" charset="-120"/>
              </a:rPr>
              <a:t> </a:t>
            </a:r>
            <a:r>
              <a:rPr lang="en-US" sz="1300" b="1" kern="0" spc="80" dirty="0" err="1">
                <a:solidFill>
                  <a:srgbClr val="087B78"/>
                </a:solidFill>
                <a:latin typeface="Arial" pitchFamily="34" charset="0"/>
                <a:ea typeface="Arial" pitchFamily="34" charset="-122"/>
                <a:cs typeface="Arial" pitchFamily="34" charset="-120"/>
              </a:rPr>
              <a:t>við</a:t>
            </a:r>
            <a:r>
              <a:rPr lang="en-US" sz="1300" b="1" kern="0" spc="80" dirty="0">
                <a:solidFill>
                  <a:srgbClr val="087B78"/>
                </a:solidFill>
                <a:latin typeface="Arial" pitchFamily="34" charset="0"/>
                <a:ea typeface="Arial" pitchFamily="34" charset="-122"/>
                <a:cs typeface="Arial" pitchFamily="34" charset="-120"/>
              </a:rPr>
              <a:t> </a:t>
            </a:r>
            <a:r>
              <a:rPr lang="en-US" sz="1300" b="1" kern="0" spc="80" dirty="0" err="1">
                <a:solidFill>
                  <a:srgbClr val="087B78"/>
                </a:solidFill>
                <a:latin typeface="Arial" pitchFamily="34" charset="0"/>
                <a:ea typeface="Arial" pitchFamily="34" charset="-122"/>
                <a:cs typeface="Arial" pitchFamily="34" charset="-120"/>
              </a:rPr>
              <a:t>fyrstu</a:t>
            </a:r>
            <a:r>
              <a:rPr lang="en-US" sz="1300" b="1" kern="0" spc="80" dirty="0">
                <a:solidFill>
                  <a:srgbClr val="087B78"/>
                </a:solidFill>
                <a:latin typeface="Arial" pitchFamily="34" charset="0"/>
                <a:ea typeface="Arial" pitchFamily="34" charset="-122"/>
                <a:cs typeface="Arial" pitchFamily="34" charset="-120"/>
              </a:rPr>
              <a:t> </a:t>
            </a:r>
            <a:r>
              <a:rPr lang="en-US" sz="1300" b="1" kern="0" spc="80" dirty="0" err="1">
                <a:solidFill>
                  <a:srgbClr val="087B78"/>
                </a:solidFill>
                <a:latin typeface="Arial" pitchFamily="34" charset="0"/>
                <a:ea typeface="Arial" pitchFamily="34" charset="-122"/>
                <a:cs typeface="Arial" pitchFamily="34" charset="-120"/>
              </a:rPr>
              <a:t>prufur</a:t>
            </a:r>
            <a:r>
              <a:rPr lang="en-US" sz="1300" b="1" kern="0" spc="80" dirty="0">
                <a:solidFill>
                  <a:srgbClr val="087B78"/>
                </a:solidFill>
                <a:latin typeface="Arial" pitchFamily="34" charset="0"/>
                <a:ea typeface="Arial" pitchFamily="34" charset="-122"/>
                <a:cs typeface="Arial" pitchFamily="34" charset="-120"/>
              </a:rPr>
              <a:t> </a:t>
            </a:r>
            <a:r>
              <a:rPr lang="en-US" sz="1300" b="1" kern="0" spc="80" dirty="0" err="1">
                <a:solidFill>
                  <a:srgbClr val="087B78"/>
                </a:solidFill>
                <a:latin typeface="Arial" pitchFamily="34" charset="0"/>
                <a:ea typeface="Arial" pitchFamily="34" charset="-122"/>
                <a:cs typeface="Arial" pitchFamily="34" charset="-120"/>
              </a:rPr>
              <a:t>á</a:t>
            </a:r>
            <a:r>
              <a:rPr lang="en-US" sz="1300" b="1" kern="0" spc="80" dirty="0">
                <a:solidFill>
                  <a:srgbClr val="087B78"/>
                </a:solidFill>
                <a:latin typeface="Arial" pitchFamily="34" charset="0"/>
                <a:ea typeface="Arial" pitchFamily="34" charset="-122"/>
                <a:cs typeface="Arial" pitchFamily="34" charset="-120"/>
              </a:rPr>
              <a:t> BMT</a:t>
            </a:r>
            <a:endParaRPr lang="en-US" sz="1300" dirty="0"/>
          </a:p>
        </p:txBody>
      </p:sp>
      <p:sp>
        <p:nvSpPr>
          <p:cNvPr id="22" name="Shape 19"/>
          <p:cNvSpPr/>
          <p:nvPr/>
        </p:nvSpPr>
        <p:spPr>
          <a:xfrm>
            <a:off x="6199632" y="1417320"/>
            <a:ext cx="5166360" cy="4206240"/>
          </a:xfrm>
          <a:prstGeom prst="roundRect">
            <a:avLst>
              <a:gd name="adj" fmla="val 3478"/>
            </a:avLst>
          </a:prstGeom>
          <a:solidFill>
            <a:srgbClr val="E6F1F7"/>
          </a:solidFill>
          <a:ln w="12700">
            <a:solidFill>
              <a:srgbClr val="E6F1F7">
                <a:alpha val="0"/>
              </a:srgbClr>
            </a:solidFill>
            <a:prstDash val="solid"/>
          </a:ln>
        </p:spPr>
        <p:txBody>
          <a:bodyPr/>
          <a:lstStyle/>
          <a:p>
            <a:endParaRPr/>
          </a:p>
        </p:txBody>
      </p:sp>
      <p:sp>
        <p:nvSpPr>
          <p:cNvPr id="23" name="Shape 20"/>
          <p:cNvSpPr/>
          <p:nvPr/>
        </p:nvSpPr>
        <p:spPr>
          <a:xfrm>
            <a:off x="6510528" y="1984980"/>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24" name="Text 21"/>
          <p:cNvSpPr txBox="1"/>
          <p:nvPr/>
        </p:nvSpPr>
        <p:spPr>
          <a:xfrm>
            <a:off x="6702552" y="1755648"/>
            <a:ext cx="4334256" cy="603504"/>
          </a:xfrm>
          <a:prstGeom prst="rect">
            <a:avLst/>
          </a:prstGeom>
          <a:noFill/>
          <a:ln/>
        </p:spPr>
        <p:txBody>
          <a:bodyPr wrap="square" lIns="0" tIns="0" rIns="0" bIns="0" rtlCol="0" anchor="ctr">
            <a:normAutofit/>
          </a:bodyPr>
          <a:lstStyle/>
          <a:p>
            <a:pPr marL="0" indent="0" algn="l">
              <a:lnSpc>
                <a:spcPct val="100000"/>
              </a:lnSpc>
              <a:buNone/>
            </a:pPr>
            <a:r>
              <a:rPr lang="en-US" sz="1430" dirty="0">
                <a:solidFill>
                  <a:srgbClr val="17323E"/>
                </a:solidFill>
                <a:latin typeface="Arial" pitchFamily="34" charset="0"/>
                <a:ea typeface="Arial" pitchFamily="34" charset="-122"/>
                <a:cs typeface="Arial" pitchFamily="34" charset="-120"/>
              </a:rPr>
              <a:t>HbA1c og beta-frumumótefni</a:t>
            </a:r>
            <a:endParaRPr lang="en-US" sz="1430" dirty="0"/>
          </a:p>
        </p:txBody>
      </p:sp>
      <p:sp>
        <p:nvSpPr>
          <p:cNvPr id="25" name="Shape 22"/>
          <p:cNvSpPr/>
          <p:nvPr/>
        </p:nvSpPr>
        <p:spPr>
          <a:xfrm>
            <a:off x="6510528" y="2679924"/>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26" name="Text 23"/>
          <p:cNvSpPr txBox="1"/>
          <p:nvPr/>
        </p:nvSpPr>
        <p:spPr>
          <a:xfrm>
            <a:off x="6702552" y="2450592"/>
            <a:ext cx="4334256" cy="603504"/>
          </a:xfrm>
          <a:prstGeom prst="rect">
            <a:avLst/>
          </a:prstGeom>
          <a:noFill/>
          <a:ln/>
        </p:spPr>
        <p:txBody>
          <a:bodyPr wrap="square" lIns="0" tIns="0" rIns="0" bIns="0" rtlCol="0" anchor="ctr">
            <a:normAutofit/>
          </a:bodyPr>
          <a:lstStyle/>
          <a:p>
            <a:pPr marL="0" indent="0" algn="l">
              <a:lnSpc>
                <a:spcPct val="100000"/>
              </a:lnSpc>
              <a:buNone/>
            </a:pPr>
            <a:r>
              <a:rPr lang="en-US" sz="1430" dirty="0">
                <a:solidFill>
                  <a:srgbClr val="17323E"/>
                </a:solidFill>
                <a:latin typeface="Arial" pitchFamily="34" charset="0"/>
                <a:ea typeface="Arial" pitchFamily="34" charset="-122"/>
                <a:cs typeface="Arial" pitchFamily="34" charset="-120"/>
              </a:rPr>
              <a:t>TSH, fT4 og skjaldkirtilsmótefni þegar barnið er stöðugt</a:t>
            </a:r>
            <a:endParaRPr lang="en-US" sz="1430" dirty="0"/>
          </a:p>
        </p:txBody>
      </p:sp>
      <p:sp>
        <p:nvSpPr>
          <p:cNvPr id="27" name="Shape 24"/>
          <p:cNvSpPr/>
          <p:nvPr/>
        </p:nvSpPr>
        <p:spPr>
          <a:xfrm>
            <a:off x="6510528" y="3374868"/>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28" name="Text 25"/>
          <p:cNvSpPr txBox="1"/>
          <p:nvPr/>
        </p:nvSpPr>
        <p:spPr>
          <a:xfrm>
            <a:off x="6702552" y="3145536"/>
            <a:ext cx="4334256" cy="603504"/>
          </a:xfrm>
          <a:prstGeom prst="rect">
            <a:avLst/>
          </a:prstGeom>
          <a:noFill/>
          <a:ln/>
        </p:spPr>
        <p:txBody>
          <a:bodyPr wrap="square" lIns="0" tIns="0" rIns="0" bIns="0" rtlCol="0" anchor="ctr">
            <a:normAutofit/>
          </a:bodyPr>
          <a:lstStyle/>
          <a:p>
            <a:pPr marL="0" indent="0" algn="l">
              <a:lnSpc>
                <a:spcPct val="100000"/>
              </a:lnSpc>
              <a:buNone/>
            </a:pPr>
            <a:r>
              <a:rPr lang="en-US" sz="1430" dirty="0">
                <a:solidFill>
                  <a:srgbClr val="17323E"/>
                </a:solidFill>
                <a:latin typeface="Arial" pitchFamily="34" charset="0"/>
                <a:ea typeface="Arial" pitchFamily="34" charset="-122"/>
                <a:cs typeface="Arial" pitchFamily="34" charset="-120"/>
              </a:rPr>
              <a:t>Selíakserólógía: tTG-IgA + heildar-IgA</a:t>
            </a:r>
            <a:endParaRPr lang="en-US" sz="1430" dirty="0"/>
          </a:p>
        </p:txBody>
      </p:sp>
      <p:sp>
        <p:nvSpPr>
          <p:cNvPr id="29" name="Shape 26"/>
          <p:cNvSpPr/>
          <p:nvPr/>
        </p:nvSpPr>
        <p:spPr>
          <a:xfrm>
            <a:off x="6510528" y="4069812"/>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30" name="Text 27"/>
          <p:cNvSpPr txBox="1"/>
          <p:nvPr/>
        </p:nvSpPr>
        <p:spPr>
          <a:xfrm>
            <a:off x="6702552" y="3840480"/>
            <a:ext cx="4334256" cy="603504"/>
          </a:xfrm>
          <a:prstGeom prst="rect">
            <a:avLst/>
          </a:prstGeom>
          <a:noFill/>
          <a:ln/>
        </p:spPr>
        <p:txBody>
          <a:bodyPr wrap="square" lIns="0" tIns="0" rIns="0" bIns="0" rtlCol="0" anchor="ctr">
            <a:normAutofit/>
          </a:bodyPr>
          <a:lstStyle/>
          <a:p>
            <a:pPr marL="0" indent="0" algn="l">
              <a:lnSpc>
                <a:spcPct val="100000"/>
              </a:lnSpc>
              <a:buNone/>
            </a:pPr>
            <a:r>
              <a:rPr lang="en-US" sz="1430" dirty="0">
                <a:solidFill>
                  <a:srgbClr val="17323E"/>
                </a:solidFill>
                <a:latin typeface="Arial" pitchFamily="34" charset="0"/>
                <a:ea typeface="Arial" pitchFamily="34" charset="-122"/>
                <a:cs typeface="Arial" pitchFamily="34" charset="-120"/>
              </a:rPr>
              <a:t>C-peptíð ef tegund sykursýki er óljós</a:t>
            </a:r>
            <a:endParaRPr lang="en-US" sz="1430" dirty="0"/>
          </a:p>
        </p:txBody>
      </p:sp>
      <p:sp>
        <p:nvSpPr>
          <p:cNvPr id="31" name="Shape 28"/>
          <p:cNvSpPr/>
          <p:nvPr/>
        </p:nvSpPr>
        <p:spPr>
          <a:xfrm>
            <a:off x="6510528" y="4764756"/>
            <a:ext cx="100584" cy="100584"/>
          </a:xfrm>
          <a:prstGeom prst="ellipse">
            <a:avLst/>
          </a:prstGeom>
          <a:solidFill>
            <a:srgbClr val="087B78"/>
          </a:solidFill>
          <a:ln w="12700">
            <a:solidFill>
              <a:srgbClr val="087B78">
                <a:alpha val="0"/>
              </a:srgbClr>
            </a:solidFill>
            <a:prstDash val="solid"/>
          </a:ln>
        </p:spPr>
        <p:txBody>
          <a:bodyPr/>
          <a:lstStyle/>
          <a:p>
            <a:endParaRPr/>
          </a:p>
        </p:txBody>
      </p:sp>
      <p:sp>
        <p:nvSpPr>
          <p:cNvPr id="32" name="Text 29"/>
          <p:cNvSpPr txBox="1"/>
          <p:nvPr/>
        </p:nvSpPr>
        <p:spPr>
          <a:xfrm>
            <a:off x="6702552" y="4535424"/>
            <a:ext cx="4334256" cy="603504"/>
          </a:xfrm>
          <a:prstGeom prst="rect">
            <a:avLst/>
          </a:prstGeom>
          <a:noFill/>
          <a:ln/>
        </p:spPr>
        <p:txBody>
          <a:bodyPr wrap="square" lIns="0" tIns="0" rIns="0" bIns="0" rtlCol="0" anchor="ctr">
            <a:normAutofit/>
          </a:bodyPr>
          <a:lstStyle/>
          <a:p>
            <a:pPr marL="0" indent="0" algn="l">
              <a:lnSpc>
                <a:spcPct val="100000"/>
              </a:lnSpc>
              <a:buNone/>
            </a:pPr>
            <a:r>
              <a:rPr lang="en-US" sz="1430" dirty="0">
                <a:solidFill>
                  <a:srgbClr val="17323E"/>
                </a:solidFill>
                <a:latin typeface="Arial" pitchFamily="34" charset="0"/>
                <a:ea typeface="Arial" pitchFamily="34" charset="-122"/>
                <a:cs typeface="Arial" pitchFamily="34" charset="-120"/>
              </a:rPr>
              <a:t>Sýkingarrannsóknir aðeins eftir klínískri ábendingu</a:t>
            </a:r>
            <a:endParaRPr lang="en-US" sz="1430" dirty="0"/>
          </a:p>
        </p:txBody>
      </p:sp>
      <p:sp>
        <p:nvSpPr>
          <p:cNvPr id="33" name="Shape 30"/>
          <p:cNvSpPr/>
          <p:nvPr/>
        </p:nvSpPr>
        <p:spPr>
          <a:xfrm>
            <a:off x="749808" y="5925312"/>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3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688" y="6025896"/>
            <a:ext cx="201168" cy="201168"/>
          </a:xfrm>
          <a:prstGeom prst="rect">
            <a:avLst/>
          </a:prstGeom>
        </p:spPr>
      </p:pic>
      <p:sp>
        <p:nvSpPr>
          <p:cNvPr id="35" name="Text 31"/>
          <p:cNvSpPr txBox="1"/>
          <p:nvPr/>
        </p:nvSpPr>
        <p:spPr>
          <a:xfrm>
            <a:off x="1234440" y="5971032"/>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Beta-frumumótefni, C-peptíð eða niðurstaða HbA1c mega aldrei tefja insúlínmeðferð barns með klínískt T1D eða DKA.</a:t>
            </a:r>
            <a:endParaRPr lang="en-US" sz="112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KETÓNBLÓÐSÝRING</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Ketónblóðsýring: þrjú skilyrði og alvarleikastig</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Clinical Practice Consensus Guidelines 2022</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14</a:t>
            </a:r>
            <a:endParaRPr lang="en-US" sz="850" dirty="0"/>
          </a:p>
        </p:txBody>
      </p:sp>
      <p:sp>
        <p:nvSpPr>
          <p:cNvPr id="9" name="Shape 6"/>
          <p:cNvSpPr/>
          <p:nvPr/>
        </p:nvSpPr>
        <p:spPr>
          <a:xfrm>
            <a:off x="822960" y="1161288"/>
            <a:ext cx="3429000" cy="1938528"/>
          </a:xfrm>
          <a:prstGeom prst="roundRect">
            <a:avLst>
              <a:gd name="adj" fmla="val 7547"/>
            </a:avLst>
          </a:prstGeom>
          <a:solidFill>
            <a:srgbClr val="FFFFFF"/>
          </a:solidFill>
          <a:ln w="10160">
            <a:solidFill>
              <a:srgbClr val="D6E1E4"/>
            </a:solidFill>
            <a:prstDash val="solid"/>
          </a:ln>
        </p:spPr>
        <p:txBody>
          <a:bodyPr/>
          <a:lstStyle/>
          <a:p>
            <a:endParaRPr/>
          </a:p>
        </p:txBody>
      </p:sp>
      <p:sp>
        <p:nvSpPr>
          <p:cNvPr id="10" name="Shape 7"/>
          <p:cNvSpPr/>
          <p:nvPr/>
        </p:nvSpPr>
        <p:spPr>
          <a:xfrm>
            <a:off x="1051560" y="1472184"/>
            <a:ext cx="621792" cy="62179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4572" y="1608978"/>
            <a:ext cx="335768" cy="335768"/>
          </a:xfrm>
          <a:prstGeom prst="rect">
            <a:avLst/>
          </a:prstGeom>
        </p:spPr>
      </p:pic>
      <p:sp>
        <p:nvSpPr>
          <p:cNvPr id="12" name="Text 8"/>
          <p:cNvSpPr txBox="1"/>
          <p:nvPr/>
        </p:nvSpPr>
        <p:spPr>
          <a:xfrm>
            <a:off x="1847088" y="1408176"/>
            <a:ext cx="2103120" cy="365760"/>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0B2B3B"/>
                </a:solidFill>
                <a:latin typeface="Arial" pitchFamily="34" charset="0"/>
                <a:ea typeface="Arial" pitchFamily="34" charset="-122"/>
                <a:cs typeface="Arial" pitchFamily="34" charset="-120"/>
              </a:rPr>
              <a:t>Blóðsykurshækkun</a:t>
            </a:r>
            <a:endParaRPr lang="en-US" sz="1600" dirty="0"/>
          </a:p>
        </p:txBody>
      </p:sp>
      <p:sp>
        <p:nvSpPr>
          <p:cNvPr id="13" name="Text 9"/>
          <p:cNvSpPr txBox="1"/>
          <p:nvPr/>
        </p:nvSpPr>
        <p:spPr>
          <a:xfrm>
            <a:off x="1097280" y="2057400"/>
            <a:ext cx="2880360" cy="640080"/>
          </a:xfrm>
          <a:prstGeom prst="rect">
            <a:avLst/>
          </a:prstGeom>
          <a:noFill/>
          <a:ln/>
        </p:spPr>
        <p:txBody>
          <a:bodyPr wrap="square" lIns="0" tIns="0" rIns="0" bIns="0" rtlCol="0" anchor="ctr">
            <a:normAutofit/>
          </a:bodyPr>
          <a:lstStyle/>
          <a:p>
            <a:pPr marL="0" indent="0" algn="ctr">
              <a:lnSpc>
                <a:spcPct val="100000"/>
              </a:lnSpc>
              <a:buNone/>
            </a:pPr>
            <a:r>
              <a:rPr lang="en-US" sz="1520" b="1" dirty="0">
                <a:solidFill>
                  <a:srgbClr val="276E93"/>
                </a:solidFill>
                <a:latin typeface="Arial" pitchFamily="34" charset="0"/>
                <a:ea typeface="Arial" pitchFamily="34" charset="-122"/>
                <a:cs typeface="Arial" pitchFamily="34" charset="-120"/>
              </a:rPr>
              <a:t>Glúkósi &gt;11 mmól/L</a:t>
            </a:r>
            <a:endParaRPr lang="en-US" sz="1520" dirty="0"/>
          </a:p>
        </p:txBody>
      </p:sp>
      <p:sp>
        <p:nvSpPr>
          <p:cNvPr id="14" name="Shape 10"/>
          <p:cNvSpPr/>
          <p:nvPr/>
        </p:nvSpPr>
        <p:spPr>
          <a:xfrm>
            <a:off x="4572000" y="1161288"/>
            <a:ext cx="3429000" cy="1938528"/>
          </a:xfrm>
          <a:prstGeom prst="roundRect">
            <a:avLst>
              <a:gd name="adj" fmla="val 7547"/>
            </a:avLst>
          </a:prstGeom>
          <a:solidFill>
            <a:srgbClr val="FFFFFF"/>
          </a:solidFill>
          <a:ln w="10160">
            <a:solidFill>
              <a:srgbClr val="D6E1E4"/>
            </a:solidFill>
            <a:prstDash val="solid"/>
          </a:ln>
        </p:spPr>
        <p:txBody>
          <a:bodyPr/>
          <a:lstStyle/>
          <a:p>
            <a:endParaRPr/>
          </a:p>
        </p:txBody>
      </p:sp>
      <p:sp>
        <p:nvSpPr>
          <p:cNvPr id="15" name="Shape 11"/>
          <p:cNvSpPr/>
          <p:nvPr/>
        </p:nvSpPr>
        <p:spPr>
          <a:xfrm>
            <a:off x="4800600" y="1472184"/>
            <a:ext cx="621792" cy="62179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43612" y="1608978"/>
            <a:ext cx="335768" cy="335768"/>
          </a:xfrm>
          <a:prstGeom prst="rect">
            <a:avLst/>
          </a:prstGeom>
        </p:spPr>
      </p:pic>
      <p:sp>
        <p:nvSpPr>
          <p:cNvPr id="17" name="Text 12"/>
          <p:cNvSpPr txBox="1"/>
          <p:nvPr/>
        </p:nvSpPr>
        <p:spPr>
          <a:xfrm>
            <a:off x="5596128" y="1408176"/>
            <a:ext cx="2103120" cy="365760"/>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0B2B3B"/>
                </a:solidFill>
                <a:latin typeface="Arial" pitchFamily="34" charset="0"/>
                <a:ea typeface="Arial" pitchFamily="34" charset="-122"/>
                <a:cs typeface="Arial" pitchFamily="34" charset="-120"/>
              </a:rPr>
              <a:t>Ketósa</a:t>
            </a:r>
            <a:endParaRPr lang="en-US" sz="1600" dirty="0"/>
          </a:p>
        </p:txBody>
      </p:sp>
      <p:sp>
        <p:nvSpPr>
          <p:cNvPr id="18" name="Text 13"/>
          <p:cNvSpPr txBox="1"/>
          <p:nvPr/>
        </p:nvSpPr>
        <p:spPr>
          <a:xfrm>
            <a:off x="4846320" y="2057400"/>
            <a:ext cx="2880360" cy="640080"/>
          </a:xfrm>
          <a:prstGeom prst="rect">
            <a:avLst/>
          </a:prstGeom>
          <a:noFill/>
          <a:ln/>
        </p:spPr>
        <p:txBody>
          <a:bodyPr wrap="square" lIns="0" tIns="0" rIns="0" bIns="0" rtlCol="0" anchor="ctr">
            <a:normAutofit/>
          </a:bodyPr>
          <a:lstStyle/>
          <a:p>
            <a:pPr marL="0" indent="0" algn="ctr">
              <a:lnSpc>
                <a:spcPct val="100000"/>
              </a:lnSpc>
              <a:buNone/>
            </a:pPr>
            <a:r>
              <a:rPr lang="en-US" sz="1520" b="1" dirty="0">
                <a:solidFill>
                  <a:srgbClr val="E67D46"/>
                </a:solidFill>
                <a:latin typeface="Arial" pitchFamily="34" charset="0"/>
                <a:ea typeface="Arial" pitchFamily="34" charset="-122"/>
                <a:cs typeface="Arial" pitchFamily="34" charset="-120"/>
              </a:rPr>
              <a:t>BHB ≥3,0 mmól/L</a:t>
            </a:r>
            <a:endParaRPr lang="en-US" sz="1520" dirty="0"/>
          </a:p>
          <a:p>
            <a:pPr marL="0" indent="0" algn="ctr">
              <a:lnSpc>
                <a:spcPct val="100000"/>
              </a:lnSpc>
              <a:buNone/>
            </a:pPr>
            <a:r>
              <a:rPr lang="en-US" sz="1520" b="1" dirty="0">
                <a:solidFill>
                  <a:srgbClr val="E67D46"/>
                </a:solidFill>
                <a:latin typeface="Arial" pitchFamily="34" charset="0"/>
                <a:ea typeface="Arial" pitchFamily="34" charset="-122"/>
                <a:cs typeface="Arial" pitchFamily="34" charset="-120"/>
              </a:rPr>
              <a:t>eða miðlungs/mikil þvagketón</a:t>
            </a:r>
            <a:endParaRPr lang="en-US" sz="1520" dirty="0"/>
          </a:p>
        </p:txBody>
      </p:sp>
      <p:sp>
        <p:nvSpPr>
          <p:cNvPr id="19" name="Shape 14"/>
          <p:cNvSpPr/>
          <p:nvPr/>
        </p:nvSpPr>
        <p:spPr>
          <a:xfrm>
            <a:off x="8321040" y="1161288"/>
            <a:ext cx="3429000" cy="1938528"/>
          </a:xfrm>
          <a:prstGeom prst="roundRect">
            <a:avLst>
              <a:gd name="adj" fmla="val 7547"/>
            </a:avLst>
          </a:prstGeom>
          <a:solidFill>
            <a:srgbClr val="FFFFFF"/>
          </a:solidFill>
          <a:ln w="10160">
            <a:solidFill>
              <a:srgbClr val="D6E1E4"/>
            </a:solidFill>
            <a:prstDash val="solid"/>
          </a:ln>
        </p:spPr>
        <p:txBody>
          <a:bodyPr/>
          <a:lstStyle/>
          <a:p>
            <a:endParaRPr/>
          </a:p>
        </p:txBody>
      </p:sp>
      <p:sp>
        <p:nvSpPr>
          <p:cNvPr id="20" name="Shape 15"/>
          <p:cNvSpPr/>
          <p:nvPr/>
        </p:nvSpPr>
        <p:spPr>
          <a:xfrm>
            <a:off x="8549640" y="1472184"/>
            <a:ext cx="621792" cy="62179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92652" y="1608978"/>
            <a:ext cx="335768" cy="335768"/>
          </a:xfrm>
          <a:prstGeom prst="rect">
            <a:avLst/>
          </a:prstGeom>
        </p:spPr>
      </p:pic>
      <p:sp>
        <p:nvSpPr>
          <p:cNvPr id="22" name="Text 16"/>
          <p:cNvSpPr txBox="1"/>
          <p:nvPr/>
        </p:nvSpPr>
        <p:spPr>
          <a:xfrm>
            <a:off x="9345168" y="1408176"/>
            <a:ext cx="2103120" cy="365760"/>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0B2B3B"/>
                </a:solidFill>
                <a:latin typeface="Arial" pitchFamily="34" charset="0"/>
                <a:ea typeface="Arial" pitchFamily="34" charset="-122"/>
                <a:cs typeface="Arial" pitchFamily="34" charset="-120"/>
              </a:rPr>
              <a:t>Efnaskiptablóðsýring</a:t>
            </a:r>
            <a:endParaRPr lang="en-US" sz="1600" dirty="0"/>
          </a:p>
        </p:txBody>
      </p:sp>
      <p:sp>
        <p:nvSpPr>
          <p:cNvPr id="23" name="Text 17"/>
          <p:cNvSpPr txBox="1"/>
          <p:nvPr/>
        </p:nvSpPr>
        <p:spPr>
          <a:xfrm>
            <a:off x="8595360" y="2057400"/>
            <a:ext cx="2880360" cy="640080"/>
          </a:xfrm>
          <a:prstGeom prst="rect">
            <a:avLst/>
          </a:prstGeom>
          <a:noFill/>
          <a:ln/>
        </p:spPr>
        <p:txBody>
          <a:bodyPr wrap="square" lIns="0" tIns="0" rIns="0" bIns="0" rtlCol="0" anchor="ctr">
            <a:normAutofit/>
          </a:bodyPr>
          <a:lstStyle/>
          <a:p>
            <a:pPr marL="0" indent="0" algn="ctr">
              <a:lnSpc>
                <a:spcPct val="100000"/>
              </a:lnSpc>
              <a:buNone/>
            </a:pPr>
            <a:r>
              <a:rPr lang="en-US" sz="1520" b="1" dirty="0">
                <a:solidFill>
                  <a:srgbClr val="C94C5D"/>
                </a:solidFill>
                <a:latin typeface="Arial" pitchFamily="34" charset="0"/>
                <a:ea typeface="Arial" pitchFamily="34" charset="-122"/>
                <a:cs typeface="Arial" pitchFamily="34" charset="-120"/>
              </a:rPr>
              <a:t>pH &lt;7,30</a:t>
            </a:r>
            <a:endParaRPr lang="en-US" sz="1520" dirty="0"/>
          </a:p>
          <a:p>
            <a:pPr marL="0" indent="0" algn="ctr">
              <a:lnSpc>
                <a:spcPct val="100000"/>
              </a:lnSpc>
              <a:buNone/>
            </a:pPr>
            <a:r>
              <a:rPr lang="en-US" sz="1520" b="1" dirty="0">
                <a:solidFill>
                  <a:srgbClr val="C94C5D"/>
                </a:solidFill>
                <a:latin typeface="Arial" pitchFamily="34" charset="0"/>
                <a:ea typeface="Arial" pitchFamily="34" charset="-122"/>
                <a:cs typeface="Arial" pitchFamily="34" charset="-120"/>
              </a:rPr>
              <a:t>eða HCO₃⁻ &lt;18 mmól/L</a:t>
            </a:r>
            <a:endParaRPr lang="en-US" sz="1520" dirty="0"/>
          </a:p>
        </p:txBody>
      </p:sp>
      <p:sp>
        <p:nvSpPr>
          <p:cNvPr id="24" name="Text 18"/>
          <p:cNvSpPr txBox="1"/>
          <p:nvPr/>
        </p:nvSpPr>
        <p:spPr>
          <a:xfrm>
            <a:off x="841248" y="3493008"/>
            <a:ext cx="4754880" cy="320040"/>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0B2B3B"/>
                </a:solidFill>
                <a:latin typeface="Arial" pitchFamily="34" charset="0"/>
                <a:ea typeface="Arial" pitchFamily="34" charset="-122"/>
                <a:cs typeface="Arial" pitchFamily="34" charset="-120"/>
              </a:rPr>
              <a:t>Alvarleiki ræðst af verra gildi pH eða HCO₃⁻</a:t>
            </a:r>
            <a:endParaRPr lang="en-US" sz="1650" dirty="0"/>
          </a:p>
        </p:txBody>
      </p:sp>
      <p:sp>
        <p:nvSpPr>
          <p:cNvPr id="25" name="Shape 19"/>
          <p:cNvSpPr/>
          <p:nvPr/>
        </p:nvSpPr>
        <p:spPr>
          <a:xfrm>
            <a:off x="841248" y="3977640"/>
            <a:ext cx="2651760" cy="1252728"/>
          </a:xfrm>
          <a:prstGeom prst="roundRect">
            <a:avLst>
              <a:gd name="adj" fmla="val 9489"/>
            </a:avLst>
          </a:prstGeom>
          <a:solidFill>
            <a:srgbClr val="F2B84B">
              <a:alpha val="9000"/>
            </a:srgbClr>
          </a:solidFill>
          <a:ln w="12700">
            <a:solidFill>
              <a:srgbClr val="F2B84B"/>
            </a:solidFill>
            <a:prstDash val="solid"/>
          </a:ln>
        </p:spPr>
        <p:txBody>
          <a:bodyPr/>
          <a:lstStyle/>
          <a:p>
            <a:endParaRPr/>
          </a:p>
        </p:txBody>
      </p:sp>
      <p:sp>
        <p:nvSpPr>
          <p:cNvPr id="26" name="Text 20"/>
          <p:cNvSpPr txBox="1"/>
          <p:nvPr/>
        </p:nvSpPr>
        <p:spPr>
          <a:xfrm>
            <a:off x="1005840" y="4160520"/>
            <a:ext cx="1097280" cy="274320"/>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F2B84B"/>
                </a:solidFill>
                <a:latin typeface="Arial" pitchFamily="34" charset="0"/>
                <a:ea typeface="Arial" pitchFamily="34" charset="-122"/>
                <a:cs typeface="Arial" pitchFamily="34" charset="-120"/>
              </a:rPr>
              <a:t>Væg</a:t>
            </a:r>
            <a:endParaRPr lang="en-US" sz="1550" dirty="0"/>
          </a:p>
        </p:txBody>
      </p:sp>
      <p:sp>
        <p:nvSpPr>
          <p:cNvPr id="27" name="Text 21"/>
          <p:cNvSpPr txBox="1"/>
          <p:nvPr/>
        </p:nvSpPr>
        <p:spPr>
          <a:xfrm>
            <a:off x="1920240" y="4069080"/>
            <a:ext cx="1353312" cy="713232"/>
          </a:xfrm>
          <a:prstGeom prst="rect">
            <a:avLst/>
          </a:prstGeom>
          <a:noFill/>
          <a:ln/>
        </p:spPr>
        <p:txBody>
          <a:bodyPr wrap="square" lIns="0" tIns="0" rIns="0" bIns="0" rtlCol="0" anchor="ctr">
            <a:normAutofit/>
          </a:bodyPr>
          <a:lstStyle/>
          <a:p>
            <a:pPr marL="0" indent="0" algn="r">
              <a:lnSpc>
                <a:spcPct val="100000"/>
              </a:lnSpc>
              <a:buNone/>
            </a:pPr>
            <a:r>
              <a:rPr lang="en-US" sz="1250" b="1" dirty="0">
                <a:solidFill>
                  <a:srgbClr val="17323E"/>
                </a:solidFill>
                <a:latin typeface="Arial" pitchFamily="34" charset="0"/>
                <a:ea typeface="Arial" pitchFamily="34" charset="-122"/>
                <a:cs typeface="Arial" pitchFamily="34" charset="-120"/>
              </a:rPr>
              <a:t>pH &lt;7,30</a:t>
            </a:r>
            <a:endParaRPr lang="en-US" sz="1250" dirty="0"/>
          </a:p>
          <a:p>
            <a:pPr marL="0" indent="0" algn="r">
              <a:lnSpc>
                <a:spcPct val="100000"/>
              </a:lnSpc>
              <a:buNone/>
            </a:pPr>
            <a:r>
              <a:rPr lang="en-US" sz="1250" b="1" dirty="0">
                <a:solidFill>
                  <a:srgbClr val="17323E"/>
                </a:solidFill>
                <a:latin typeface="Arial" pitchFamily="34" charset="0"/>
                <a:ea typeface="Arial" pitchFamily="34" charset="-122"/>
                <a:cs typeface="Arial" pitchFamily="34" charset="-120"/>
              </a:rPr>
              <a:t>eða HCO₃⁻ &lt;18</a:t>
            </a:r>
            <a:endParaRPr lang="en-US" sz="1250" dirty="0"/>
          </a:p>
        </p:txBody>
      </p:sp>
      <p:sp>
        <p:nvSpPr>
          <p:cNvPr id="28" name="Shape 22"/>
          <p:cNvSpPr/>
          <p:nvPr/>
        </p:nvSpPr>
        <p:spPr>
          <a:xfrm>
            <a:off x="3794760" y="3977640"/>
            <a:ext cx="2651760" cy="1252728"/>
          </a:xfrm>
          <a:prstGeom prst="roundRect">
            <a:avLst>
              <a:gd name="adj" fmla="val 9489"/>
            </a:avLst>
          </a:prstGeom>
          <a:solidFill>
            <a:srgbClr val="E67D46">
              <a:alpha val="9000"/>
            </a:srgbClr>
          </a:solidFill>
          <a:ln w="12700">
            <a:solidFill>
              <a:srgbClr val="E67D46"/>
            </a:solidFill>
            <a:prstDash val="solid"/>
          </a:ln>
        </p:spPr>
        <p:txBody>
          <a:bodyPr/>
          <a:lstStyle/>
          <a:p>
            <a:endParaRPr/>
          </a:p>
        </p:txBody>
      </p:sp>
      <p:sp>
        <p:nvSpPr>
          <p:cNvPr id="29" name="Text 23"/>
          <p:cNvSpPr txBox="1"/>
          <p:nvPr/>
        </p:nvSpPr>
        <p:spPr>
          <a:xfrm>
            <a:off x="3959352" y="4160520"/>
            <a:ext cx="1097280" cy="274320"/>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E67D46"/>
                </a:solidFill>
                <a:latin typeface="Arial" pitchFamily="34" charset="0"/>
                <a:ea typeface="Arial" pitchFamily="34" charset="-122"/>
                <a:cs typeface="Arial" pitchFamily="34" charset="-120"/>
              </a:rPr>
              <a:t>Miðlungs</a:t>
            </a:r>
            <a:endParaRPr lang="en-US" sz="1550" dirty="0"/>
          </a:p>
        </p:txBody>
      </p:sp>
      <p:sp>
        <p:nvSpPr>
          <p:cNvPr id="30" name="Text 24"/>
          <p:cNvSpPr txBox="1"/>
          <p:nvPr/>
        </p:nvSpPr>
        <p:spPr>
          <a:xfrm>
            <a:off x="4873752" y="4069080"/>
            <a:ext cx="1353312" cy="713232"/>
          </a:xfrm>
          <a:prstGeom prst="rect">
            <a:avLst/>
          </a:prstGeom>
          <a:noFill/>
          <a:ln/>
        </p:spPr>
        <p:txBody>
          <a:bodyPr wrap="square" lIns="0" tIns="0" rIns="0" bIns="0" rtlCol="0" anchor="ctr">
            <a:normAutofit/>
          </a:bodyPr>
          <a:lstStyle/>
          <a:p>
            <a:pPr marL="0" indent="0" algn="r">
              <a:lnSpc>
                <a:spcPct val="100000"/>
              </a:lnSpc>
              <a:buNone/>
            </a:pPr>
            <a:r>
              <a:rPr lang="en-US" sz="1250" b="1" dirty="0">
                <a:solidFill>
                  <a:srgbClr val="17323E"/>
                </a:solidFill>
                <a:latin typeface="Arial" pitchFamily="34" charset="0"/>
                <a:ea typeface="Arial" pitchFamily="34" charset="-122"/>
                <a:cs typeface="Arial" pitchFamily="34" charset="-120"/>
              </a:rPr>
              <a:t>pH &lt;7,20</a:t>
            </a:r>
            <a:endParaRPr lang="en-US" sz="1250" dirty="0"/>
          </a:p>
          <a:p>
            <a:pPr marL="0" indent="0" algn="r">
              <a:lnSpc>
                <a:spcPct val="100000"/>
              </a:lnSpc>
              <a:buNone/>
            </a:pPr>
            <a:r>
              <a:rPr lang="en-US" sz="1250" b="1" dirty="0">
                <a:solidFill>
                  <a:srgbClr val="17323E"/>
                </a:solidFill>
                <a:latin typeface="Arial" pitchFamily="34" charset="0"/>
                <a:ea typeface="Arial" pitchFamily="34" charset="-122"/>
                <a:cs typeface="Arial" pitchFamily="34" charset="-120"/>
              </a:rPr>
              <a:t>eða HCO₃⁻ &lt;10</a:t>
            </a:r>
            <a:endParaRPr lang="en-US" sz="1250" dirty="0"/>
          </a:p>
        </p:txBody>
      </p:sp>
      <p:sp>
        <p:nvSpPr>
          <p:cNvPr id="31" name="Shape 25"/>
          <p:cNvSpPr/>
          <p:nvPr/>
        </p:nvSpPr>
        <p:spPr>
          <a:xfrm>
            <a:off x="6748272" y="3977640"/>
            <a:ext cx="2651760" cy="1252728"/>
          </a:xfrm>
          <a:prstGeom prst="roundRect">
            <a:avLst>
              <a:gd name="adj" fmla="val 9489"/>
            </a:avLst>
          </a:prstGeom>
          <a:solidFill>
            <a:srgbClr val="C94C5D">
              <a:alpha val="9000"/>
            </a:srgbClr>
          </a:solidFill>
          <a:ln w="12700">
            <a:solidFill>
              <a:srgbClr val="C94C5D"/>
            </a:solidFill>
            <a:prstDash val="solid"/>
          </a:ln>
        </p:spPr>
        <p:txBody>
          <a:bodyPr/>
          <a:lstStyle/>
          <a:p>
            <a:endParaRPr/>
          </a:p>
        </p:txBody>
      </p:sp>
      <p:sp>
        <p:nvSpPr>
          <p:cNvPr id="32" name="Text 26"/>
          <p:cNvSpPr txBox="1"/>
          <p:nvPr/>
        </p:nvSpPr>
        <p:spPr>
          <a:xfrm>
            <a:off x="6912864" y="4160520"/>
            <a:ext cx="1097280" cy="274320"/>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C94C5D"/>
                </a:solidFill>
                <a:latin typeface="Arial" pitchFamily="34" charset="0"/>
                <a:ea typeface="Arial" pitchFamily="34" charset="-122"/>
                <a:cs typeface="Arial" pitchFamily="34" charset="-120"/>
              </a:rPr>
              <a:t>Alvarleg</a:t>
            </a:r>
            <a:endParaRPr lang="en-US" sz="1550" dirty="0"/>
          </a:p>
        </p:txBody>
      </p:sp>
      <p:sp>
        <p:nvSpPr>
          <p:cNvPr id="33" name="Text 27"/>
          <p:cNvSpPr txBox="1"/>
          <p:nvPr/>
        </p:nvSpPr>
        <p:spPr>
          <a:xfrm>
            <a:off x="7827264" y="4069080"/>
            <a:ext cx="1353312" cy="713232"/>
          </a:xfrm>
          <a:prstGeom prst="rect">
            <a:avLst/>
          </a:prstGeom>
          <a:noFill/>
          <a:ln/>
        </p:spPr>
        <p:txBody>
          <a:bodyPr wrap="square" lIns="0" tIns="0" rIns="0" bIns="0" rtlCol="0" anchor="ctr">
            <a:normAutofit/>
          </a:bodyPr>
          <a:lstStyle/>
          <a:p>
            <a:pPr marL="0" indent="0" algn="r">
              <a:lnSpc>
                <a:spcPct val="100000"/>
              </a:lnSpc>
              <a:buNone/>
            </a:pPr>
            <a:r>
              <a:rPr lang="en-US" sz="1250" b="1" dirty="0">
                <a:solidFill>
                  <a:srgbClr val="17323E"/>
                </a:solidFill>
                <a:latin typeface="Arial" pitchFamily="34" charset="0"/>
                <a:ea typeface="Arial" pitchFamily="34" charset="-122"/>
                <a:cs typeface="Arial" pitchFamily="34" charset="-120"/>
              </a:rPr>
              <a:t>pH &lt;7,10</a:t>
            </a:r>
            <a:endParaRPr lang="en-US" sz="1250" dirty="0"/>
          </a:p>
          <a:p>
            <a:pPr marL="0" indent="0" algn="r">
              <a:lnSpc>
                <a:spcPct val="100000"/>
              </a:lnSpc>
              <a:buNone/>
            </a:pPr>
            <a:r>
              <a:rPr lang="en-US" sz="1250" b="1" dirty="0">
                <a:solidFill>
                  <a:srgbClr val="17323E"/>
                </a:solidFill>
                <a:latin typeface="Arial" pitchFamily="34" charset="0"/>
                <a:ea typeface="Arial" pitchFamily="34" charset="-122"/>
                <a:cs typeface="Arial" pitchFamily="34" charset="-120"/>
              </a:rPr>
              <a:t>eða HCO₃⁻ &lt;5</a:t>
            </a:r>
            <a:endParaRPr lang="en-US" sz="1250" dirty="0"/>
          </a:p>
        </p:txBody>
      </p:sp>
      <p:sp>
        <p:nvSpPr>
          <p:cNvPr id="34" name="Shape 28"/>
          <p:cNvSpPr/>
          <p:nvPr/>
        </p:nvSpPr>
        <p:spPr>
          <a:xfrm>
            <a:off x="9491472" y="3858768"/>
            <a:ext cx="1920240" cy="1490472"/>
          </a:xfrm>
          <a:prstGeom prst="roundRect">
            <a:avLst>
              <a:gd name="adj" fmla="val 8589"/>
            </a:avLst>
          </a:prstGeom>
          <a:solidFill>
            <a:srgbClr val="0B2B3B"/>
          </a:solidFill>
          <a:ln w="12700">
            <a:solidFill>
              <a:srgbClr val="0B2B3B">
                <a:alpha val="0"/>
              </a:srgbClr>
            </a:solidFill>
            <a:prstDash val="solid"/>
          </a:ln>
        </p:spPr>
        <p:txBody>
          <a:bodyPr/>
          <a:lstStyle/>
          <a:p>
            <a:endParaRPr/>
          </a:p>
        </p:txBody>
      </p:sp>
      <p:sp>
        <p:nvSpPr>
          <p:cNvPr id="35" name="Text 29"/>
          <p:cNvSpPr txBox="1"/>
          <p:nvPr/>
        </p:nvSpPr>
        <p:spPr>
          <a:xfrm>
            <a:off x="9820656" y="4096512"/>
            <a:ext cx="1280160" cy="310896"/>
          </a:xfrm>
          <a:prstGeom prst="rect">
            <a:avLst/>
          </a:prstGeom>
          <a:noFill/>
          <a:ln/>
        </p:spPr>
        <p:txBody>
          <a:bodyPr wrap="square" lIns="0" tIns="0" rIns="0" bIns="0" rtlCol="0" anchor="ctr">
            <a:normAutofit/>
          </a:bodyPr>
          <a:lstStyle/>
          <a:p>
            <a:pPr marL="0" indent="0" algn="ctr">
              <a:lnSpc>
                <a:spcPct val="100000"/>
              </a:lnSpc>
              <a:buNone/>
            </a:pPr>
            <a:r>
              <a:rPr lang="en-US" sz="1900" b="1" dirty="0">
                <a:solidFill>
                  <a:srgbClr val="3DB9D3"/>
                </a:solidFill>
                <a:latin typeface="Arial" pitchFamily="34" charset="0"/>
                <a:ea typeface="Arial" pitchFamily="34" charset="-122"/>
                <a:cs typeface="Arial" pitchFamily="34" charset="-120"/>
              </a:rPr>
              <a:t>HHS?</a:t>
            </a:r>
            <a:endParaRPr lang="en-US" sz="1900" dirty="0"/>
          </a:p>
        </p:txBody>
      </p:sp>
      <p:sp>
        <p:nvSpPr>
          <p:cNvPr id="36" name="Text 30"/>
          <p:cNvSpPr txBox="1"/>
          <p:nvPr/>
        </p:nvSpPr>
        <p:spPr>
          <a:xfrm>
            <a:off x="9674352" y="4507992"/>
            <a:ext cx="1554480" cy="603504"/>
          </a:xfrm>
          <a:prstGeom prst="rect">
            <a:avLst/>
          </a:prstGeom>
          <a:noFill/>
          <a:ln/>
        </p:spPr>
        <p:txBody>
          <a:bodyPr wrap="square" lIns="0" tIns="0" rIns="0" bIns="0" rtlCol="0" anchor="t">
            <a:normAutofit/>
          </a:bodyPr>
          <a:lstStyle/>
          <a:p>
            <a:pPr marL="0" indent="0" algn="ctr">
              <a:lnSpc>
                <a:spcPct val="100000"/>
              </a:lnSpc>
              <a:buNone/>
            </a:pPr>
            <a:r>
              <a:rPr lang="en-US" sz="1060" dirty="0">
                <a:solidFill>
                  <a:srgbClr val="FFFFFF"/>
                </a:solidFill>
                <a:latin typeface="Arial" pitchFamily="34" charset="0"/>
                <a:ea typeface="Arial" pitchFamily="34" charset="-122"/>
                <a:cs typeface="Arial" pitchFamily="34" charset="-120"/>
              </a:rPr>
              <a:t>Mjög hár glúkósi + verulega hækkað osmólalítet + lítil ketósa</a:t>
            </a:r>
            <a:endParaRPr lang="en-US" sz="1060" dirty="0"/>
          </a:p>
        </p:txBody>
      </p:sp>
      <p:sp>
        <p:nvSpPr>
          <p:cNvPr id="37" name="Shape 31"/>
          <p:cNvSpPr/>
          <p:nvPr/>
        </p:nvSpPr>
        <p:spPr>
          <a:xfrm>
            <a:off x="749808" y="5897880"/>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3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688" y="5998464"/>
            <a:ext cx="201168" cy="201168"/>
          </a:xfrm>
          <a:prstGeom prst="rect">
            <a:avLst/>
          </a:prstGeom>
        </p:spPr>
      </p:pic>
      <p:sp>
        <p:nvSpPr>
          <p:cNvPr id="39" name="Text 32"/>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DKA er greind með ketósu og blóðsýringu — glúkósinn einn segir hvorki til um greiningu né alvarleika.</a:t>
            </a:r>
            <a:endParaRPr lang="en-US" sz="112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KETÓNBLÓÐSÝRING</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DKA: fyrstu 60 mínúturnar</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DKA 2022 — staðbundið verklag Barnaspítala gildir</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15</a:t>
            </a:r>
            <a:endParaRPr lang="en-US" sz="850" dirty="0"/>
          </a:p>
        </p:txBody>
      </p:sp>
      <p:sp>
        <p:nvSpPr>
          <p:cNvPr id="9" name="Shape 6"/>
          <p:cNvSpPr/>
          <p:nvPr/>
        </p:nvSpPr>
        <p:spPr>
          <a:xfrm>
            <a:off x="658368" y="1207008"/>
            <a:ext cx="2578608" cy="4407408"/>
          </a:xfrm>
          <a:prstGeom prst="roundRect">
            <a:avLst>
              <a:gd name="adj" fmla="val 5319"/>
            </a:avLst>
          </a:prstGeom>
          <a:solidFill>
            <a:srgbClr val="FFFFFF"/>
          </a:solidFill>
          <a:ln w="10160">
            <a:solidFill>
              <a:srgbClr val="D6E1E4"/>
            </a:solidFill>
            <a:prstDash val="solid"/>
          </a:ln>
        </p:spPr>
        <p:txBody>
          <a:bodyPr/>
          <a:lstStyle/>
          <a:p>
            <a:endParaRPr/>
          </a:p>
        </p:txBody>
      </p:sp>
      <p:sp>
        <p:nvSpPr>
          <p:cNvPr id="10" name="Shape 7"/>
          <p:cNvSpPr/>
          <p:nvPr/>
        </p:nvSpPr>
        <p:spPr>
          <a:xfrm>
            <a:off x="932688" y="1481328"/>
            <a:ext cx="1207008" cy="274320"/>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11" name="Text 8"/>
          <p:cNvSpPr txBox="1"/>
          <p:nvPr/>
        </p:nvSpPr>
        <p:spPr>
          <a:xfrm>
            <a:off x="1005840" y="1490472"/>
            <a:ext cx="1060704"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0–10 mín</a:t>
            </a:r>
            <a:endParaRPr lang="en-US" sz="1050" dirty="0"/>
          </a:p>
        </p:txBody>
      </p:sp>
      <p:sp>
        <p:nvSpPr>
          <p:cNvPr id="12" name="Shape 9"/>
          <p:cNvSpPr/>
          <p:nvPr/>
        </p:nvSpPr>
        <p:spPr>
          <a:xfrm>
            <a:off x="2359152" y="1408176"/>
            <a:ext cx="566928" cy="566928"/>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89545" y="1532900"/>
            <a:ext cx="306141" cy="306141"/>
          </a:xfrm>
          <a:prstGeom prst="rect">
            <a:avLst/>
          </a:prstGeom>
        </p:spPr>
      </p:pic>
      <p:sp>
        <p:nvSpPr>
          <p:cNvPr id="14" name="Text 10"/>
          <p:cNvSpPr txBox="1"/>
          <p:nvPr/>
        </p:nvSpPr>
        <p:spPr>
          <a:xfrm>
            <a:off x="896112" y="2304288"/>
            <a:ext cx="2103120" cy="512064"/>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ABC + taugamat</a:t>
            </a:r>
            <a:endParaRPr lang="en-US" sz="1800" dirty="0"/>
          </a:p>
        </p:txBody>
      </p:sp>
      <p:sp>
        <p:nvSpPr>
          <p:cNvPr id="15" name="Shape 11"/>
          <p:cNvSpPr/>
          <p:nvPr/>
        </p:nvSpPr>
        <p:spPr>
          <a:xfrm>
            <a:off x="950976" y="3275747"/>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6" name="Text 12"/>
          <p:cNvSpPr txBox="1"/>
          <p:nvPr/>
        </p:nvSpPr>
        <p:spPr>
          <a:xfrm>
            <a:off x="1143000" y="3108960"/>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Lífsmörk og húðfylling</a:t>
            </a:r>
            <a:endParaRPr lang="en-US" sz="1210" dirty="0"/>
          </a:p>
        </p:txBody>
      </p:sp>
      <p:sp>
        <p:nvSpPr>
          <p:cNvPr id="17" name="Shape 13"/>
          <p:cNvSpPr/>
          <p:nvPr/>
        </p:nvSpPr>
        <p:spPr>
          <a:xfrm>
            <a:off x="950976" y="3796955"/>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8" name="Text 14"/>
          <p:cNvSpPr txBox="1"/>
          <p:nvPr/>
        </p:nvSpPr>
        <p:spPr>
          <a:xfrm>
            <a:off x="1143000" y="3630168"/>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Meðvitund/GCS</a:t>
            </a:r>
            <a:endParaRPr lang="en-US" sz="1210" dirty="0"/>
          </a:p>
        </p:txBody>
      </p:sp>
      <p:sp>
        <p:nvSpPr>
          <p:cNvPr id="19" name="Shape 15"/>
          <p:cNvSpPr/>
          <p:nvPr/>
        </p:nvSpPr>
        <p:spPr>
          <a:xfrm>
            <a:off x="950976" y="4318163"/>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20" name="Text 16"/>
          <p:cNvSpPr txBox="1"/>
          <p:nvPr/>
        </p:nvSpPr>
        <p:spPr>
          <a:xfrm>
            <a:off x="1143000" y="4151376"/>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Þyngd og vökvajafnvægi</a:t>
            </a:r>
            <a:endParaRPr lang="en-US" sz="1210" dirty="0"/>
          </a:p>
        </p:txBody>
      </p:sp>
      <p:sp>
        <p:nvSpPr>
          <p:cNvPr id="21" name="Shape 17"/>
          <p:cNvSpPr/>
          <p:nvPr/>
        </p:nvSpPr>
        <p:spPr>
          <a:xfrm>
            <a:off x="3255264" y="3401568"/>
            <a:ext cx="228600" cy="0"/>
          </a:xfrm>
          <a:prstGeom prst="line">
            <a:avLst/>
          </a:prstGeom>
          <a:noFill/>
          <a:ln w="20320">
            <a:solidFill>
              <a:srgbClr val="087B78"/>
            </a:solidFill>
            <a:prstDash val="solid"/>
            <a:headEnd type="none"/>
            <a:tailEnd type="triangle"/>
          </a:ln>
        </p:spPr>
        <p:txBody>
          <a:bodyPr/>
          <a:lstStyle/>
          <a:p>
            <a:endParaRPr/>
          </a:p>
        </p:txBody>
      </p:sp>
      <p:sp>
        <p:nvSpPr>
          <p:cNvPr id="22" name="Shape 18"/>
          <p:cNvSpPr/>
          <p:nvPr/>
        </p:nvSpPr>
        <p:spPr>
          <a:xfrm>
            <a:off x="3529584" y="1207008"/>
            <a:ext cx="2578608" cy="4407408"/>
          </a:xfrm>
          <a:prstGeom prst="roundRect">
            <a:avLst>
              <a:gd name="adj" fmla="val 5319"/>
            </a:avLst>
          </a:prstGeom>
          <a:solidFill>
            <a:srgbClr val="FFFFFF"/>
          </a:solidFill>
          <a:ln w="10160">
            <a:solidFill>
              <a:srgbClr val="D6E1E4"/>
            </a:solidFill>
            <a:prstDash val="solid"/>
          </a:ln>
        </p:spPr>
        <p:txBody>
          <a:bodyPr/>
          <a:lstStyle/>
          <a:p>
            <a:endParaRPr/>
          </a:p>
        </p:txBody>
      </p:sp>
      <p:sp>
        <p:nvSpPr>
          <p:cNvPr id="23" name="Shape 19"/>
          <p:cNvSpPr/>
          <p:nvPr/>
        </p:nvSpPr>
        <p:spPr>
          <a:xfrm>
            <a:off x="3803904" y="1481328"/>
            <a:ext cx="1207008" cy="274320"/>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24" name="Text 20"/>
          <p:cNvSpPr txBox="1"/>
          <p:nvPr/>
        </p:nvSpPr>
        <p:spPr>
          <a:xfrm>
            <a:off x="3877056" y="1490472"/>
            <a:ext cx="1060704"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0–20 mín</a:t>
            </a:r>
            <a:endParaRPr lang="en-US" sz="1050" dirty="0"/>
          </a:p>
        </p:txBody>
      </p:sp>
      <p:sp>
        <p:nvSpPr>
          <p:cNvPr id="25" name="Shape 21"/>
          <p:cNvSpPr/>
          <p:nvPr/>
        </p:nvSpPr>
        <p:spPr>
          <a:xfrm>
            <a:off x="5230368" y="1408176"/>
            <a:ext cx="566928" cy="566928"/>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2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60761" y="1532900"/>
            <a:ext cx="306141" cy="306141"/>
          </a:xfrm>
          <a:prstGeom prst="rect">
            <a:avLst/>
          </a:prstGeom>
        </p:spPr>
      </p:pic>
      <p:sp>
        <p:nvSpPr>
          <p:cNvPr id="27" name="Text 22"/>
          <p:cNvSpPr txBox="1"/>
          <p:nvPr/>
        </p:nvSpPr>
        <p:spPr>
          <a:xfrm>
            <a:off x="3767328" y="2304288"/>
            <a:ext cx="2103120" cy="512064"/>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Sýni + eftirlit</a:t>
            </a:r>
            <a:endParaRPr lang="en-US" sz="1800" dirty="0"/>
          </a:p>
        </p:txBody>
      </p:sp>
      <p:sp>
        <p:nvSpPr>
          <p:cNvPr id="28" name="Shape 23"/>
          <p:cNvSpPr/>
          <p:nvPr/>
        </p:nvSpPr>
        <p:spPr>
          <a:xfrm>
            <a:off x="3822192" y="3275747"/>
            <a:ext cx="100584" cy="100584"/>
          </a:xfrm>
          <a:prstGeom prst="ellipse">
            <a:avLst/>
          </a:prstGeom>
          <a:solidFill>
            <a:srgbClr val="7253A6"/>
          </a:solidFill>
          <a:ln w="12700">
            <a:solidFill>
              <a:srgbClr val="7253A6">
                <a:alpha val="0"/>
              </a:srgbClr>
            </a:solidFill>
            <a:prstDash val="solid"/>
          </a:ln>
        </p:spPr>
        <p:txBody>
          <a:bodyPr/>
          <a:lstStyle/>
          <a:p>
            <a:endParaRPr/>
          </a:p>
        </p:txBody>
      </p:sp>
      <p:sp>
        <p:nvSpPr>
          <p:cNvPr id="29" name="Text 24"/>
          <p:cNvSpPr txBox="1"/>
          <p:nvPr/>
        </p:nvSpPr>
        <p:spPr>
          <a:xfrm>
            <a:off x="4014216" y="3108960"/>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Glúkósi/BHB/blóðgas</a:t>
            </a:r>
            <a:endParaRPr lang="en-US" sz="1210" dirty="0"/>
          </a:p>
        </p:txBody>
      </p:sp>
      <p:sp>
        <p:nvSpPr>
          <p:cNvPr id="30" name="Shape 25"/>
          <p:cNvSpPr/>
          <p:nvPr/>
        </p:nvSpPr>
        <p:spPr>
          <a:xfrm>
            <a:off x="3822192" y="3796955"/>
            <a:ext cx="100584" cy="100584"/>
          </a:xfrm>
          <a:prstGeom prst="ellipse">
            <a:avLst/>
          </a:prstGeom>
          <a:solidFill>
            <a:srgbClr val="7253A6"/>
          </a:solidFill>
          <a:ln w="12700">
            <a:solidFill>
              <a:srgbClr val="7253A6">
                <a:alpha val="0"/>
              </a:srgbClr>
            </a:solidFill>
            <a:prstDash val="solid"/>
          </a:ln>
        </p:spPr>
        <p:txBody>
          <a:bodyPr/>
          <a:lstStyle/>
          <a:p>
            <a:endParaRPr/>
          </a:p>
        </p:txBody>
      </p:sp>
      <p:sp>
        <p:nvSpPr>
          <p:cNvPr id="31" name="Text 26"/>
          <p:cNvSpPr txBox="1"/>
          <p:nvPr/>
        </p:nvSpPr>
        <p:spPr>
          <a:xfrm>
            <a:off x="4014216" y="3630168"/>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Na/K/Cl/kreatínín</a:t>
            </a:r>
            <a:endParaRPr lang="en-US" sz="1210" dirty="0"/>
          </a:p>
        </p:txBody>
      </p:sp>
      <p:sp>
        <p:nvSpPr>
          <p:cNvPr id="32" name="Shape 27"/>
          <p:cNvSpPr/>
          <p:nvPr/>
        </p:nvSpPr>
        <p:spPr>
          <a:xfrm>
            <a:off x="3822192" y="4318163"/>
            <a:ext cx="100584" cy="100584"/>
          </a:xfrm>
          <a:prstGeom prst="ellipse">
            <a:avLst/>
          </a:prstGeom>
          <a:solidFill>
            <a:srgbClr val="7253A6"/>
          </a:solidFill>
          <a:ln w="12700">
            <a:solidFill>
              <a:srgbClr val="7253A6">
                <a:alpha val="0"/>
              </a:srgbClr>
            </a:solidFill>
            <a:prstDash val="solid"/>
          </a:ln>
        </p:spPr>
        <p:txBody>
          <a:bodyPr/>
          <a:lstStyle/>
          <a:p>
            <a:endParaRPr/>
          </a:p>
        </p:txBody>
      </p:sp>
      <p:sp>
        <p:nvSpPr>
          <p:cNvPr id="33" name="Text 28"/>
          <p:cNvSpPr txBox="1"/>
          <p:nvPr/>
        </p:nvSpPr>
        <p:spPr>
          <a:xfrm>
            <a:off x="4014216" y="4151376"/>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Hjartalínurit ef K⁺-truflun</a:t>
            </a:r>
            <a:endParaRPr lang="en-US" sz="1210" dirty="0"/>
          </a:p>
        </p:txBody>
      </p:sp>
      <p:sp>
        <p:nvSpPr>
          <p:cNvPr id="34" name="Shape 29"/>
          <p:cNvSpPr/>
          <p:nvPr/>
        </p:nvSpPr>
        <p:spPr>
          <a:xfrm>
            <a:off x="6126480" y="3401568"/>
            <a:ext cx="228600" cy="0"/>
          </a:xfrm>
          <a:prstGeom prst="line">
            <a:avLst/>
          </a:prstGeom>
          <a:noFill/>
          <a:ln w="20320">
            <a:solidFill>
              <a:srgbClr val="087B78"/>
            </a:solidFill>
            <a:prstDash val="solid"/>
            <a:headEnd type="none"/>
            <a:tailEnd type="triangle"/>
          </a:ln>
        </p:spPr>
        <p:txBody>
          <a:bodyPr/>
          <a:lstStyle/>
          <a:p>
            <a:endParaRPr/>
          </a:p>
        </p:txBody>
      </p:sp>
      <p:sp>
        <p:nvSpPr>
          <p:cNvPr id="35" name="Shape 30"/>
          <p:cNvSpPr/>
          <p:nvPr/>
        </p:nvSpPr>
        <p:spPr>
          <a:xfrm>
            <a:off x="6400800" y="1207008"/>
            <a:ext cx="2578608" cy="4407408"/>
          </a:xfrm>
          <a:prstGeom prst="roundRect">
            <a:avLst>
              <a:gd name="adj" fmla="val 5319"/>
            </a:avLst>
          </a:prstGeom>
          <a:solidFill>
            <a:srgbClr val="FFFFFF"/>
          </a:solidFill>
          <a:ln w="10160">
            <a:solidFill>
              <a:srgbClr val="D6E1E4"/>
            </a:solidFill>
            <a:prstDash val="solid"/>
          </a:ln>
        </p:spPr>
        <p:txBody>
          <a:bodyPr/>
          <a:lstStyle/>
          <a:p>
            <a:endParaRPr/>
          </a:p>
        </p:txBody>
      </p:sp>
      <p:sp>
        <p:nvSpPr>
          <p:cNvPr id="36" name="Shape 31"/>
          <p:cNvSpPr/>
          <p:nvPr/>
        </p:nvSpPr>
        <p:spPr>
          <a:xfrm>
            <a:off x="6675120" y="1481328"/>
            <a:ext cx="1207008" cy="274320"/>
          </a:xfrm>
          <a:prstGeom prst="roundRect">
            <a:avLst>
              <a:gd name="adj" fmla="val 50000"/>
            </a:avLst>
          </a:prstGeom>
          <a:solidFill>
            <a:srgbClr val="3DB9D3"/>
          </a:solidFill>
          <a:ln w="12700">
            <a:solidFill>
              <a:srgbClr val="3DB9D3">
                <a:alpha val="0"/>
              </a:srgbClr>
            </a:solidFill>
            <a:prstDash val="solid"/>
          </a:ln>
        </p:spPr>
        <p:txBody>
          <a:bodyPr/>
          <a:lstStyle/>
          <a:p>
            <a:endParaRPr/>
          </a:p>
        </p:txBody>
      </p:sp>
      <p:sp>
        <p:nvSpPr>
          <p:cNvPr id="37" name="Text 32"/>
          <p:cNvSpPr txBox="1"/>
          <p:nvPr/>
        </p:nvSpPr>
        <p:spPr>
          <a:xfrm>
            <a:off x="6748272" y="1490472"/>
            <a:ext cx="1060704"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0–30 mín</a:t>
            </a:r>
            <a:endParaRPr lang="en-US" sz="1050" dirty="0"/>
          </a:p>
        </p:txBody>
      </p:sp>
      <p:sp>
        <p:nvSpPr>
          <p:cNvPr id="38" name="Shape 33"/>
          <p:cNvSpPr/>
          <p:nvPr/>
        </p:nvSpPr>
        <p:spPr>
          <a:xfrm>
            <a:off x="8101584" y="1408176"/>
            <a:ext cx="566928" cy="566928"/>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3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1977" y="1532900"/>
            <a:ext cx="306141" cy="306141"/>
          </a:xfrm>
          <a:prstGeom prst="rect">
            <a:avLst/>
          </a:prstGeom>
        </p:spPr>
      </p:pic>
      <p:sp>
        <p:nvSpPr>
          <p:cNvPr id="40" name="Text 34"/>
          <p:cNvSpPr txBox="1"/>
          <p:nvPr/>
        </p:nvSpPr>
        <p:spPr>
          <a:xfrm>
            <a:off x="6638544" y="2304288"/>
            <a:ext cx="2103120" cy="512064"/>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Ísótón vökvi</a:t>
            </a:r>
            <a:endParaRPr lang="en-US" sz="1800" dirty="0"/>
          </a:p>
        </p:txBody>
      </p:sp>
      <p:sp>
        <p:nvSpPr>
          <p:cNvPr id="41" name="Shape 35"/>
          <p:cNvSpPr/>
          <p:nvPr/>
        </p:nvSpPr>
        <p:spPr>
          <a:xfrm>
            <a:off x="6693408" y="3275747"/>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42" name="Text 36"/>
          <p:cNvSpPr txBox="1"/>
          <p:nvPr/>
        </p:nvSpPr>
        <p:spPr>
          <a:xfrm>
            <a:off x="6885432" y="3108960"/>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0,9% NaCl 10–20 mL/kg</a:t>
            </a:r>
            <a:endParaRPr lang="en-US" sz="1210" dirty="0"/>
          </a:p>
        </p:txBody>
      </p:sp>
      <p:sp>
        <p:nvSpPr>
          <p:cNvPr id="43" name="Shape 37"/>
          <p:cNvSpPr/>
          <p:nvPr/>
        </p:nvSpPr>
        <p:spPr>
          <a:xfrm>
            <a:off x="6693408" y="3796955"/>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44" name="Text 38"/>
          <p:cNvSpPr txBox="1"/>
          <p:nvPr/>
        </p:nvSpPr>
        <p:spPr>
          <a:xfrm>
            <a:off x="6885432" y="3630168"/>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yfir um 20–30 mín</a:t>
            </a:r>
            <a:endParaRPr lang="en-US" sz="1210" dirty="0"/>
          </a:p>
        </p:txBody>
      </p:sp>
      <p:sp>
        <p:nvSpPr>
          <p:cNvPr id="45" name="Shape 39"/>
          <p:cNvSpPr/>
          <p:nvPr/>
        </p:nvSpPr>
        <p:spPr>
          <a:xfrm>
            <a:off x="6693408" y="4318163"/>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46" name="Text 40"/>
          <p:cNvSpPr txBox="1"/>
          <p:nvPr/>
        </p:nvSpPr>
        <p:spPr>
          <a:xfrm>
            <a:off x="6885432" y="4151376"/>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endurmeta; meira ef lost</a:t>
            </a:r>
            <a:endParaRPr lang="en-US" sz="1210" dirty="0"/>
          </a:p>
        </p:txBody>
      </p:sp>
      <p:sp>
        <p:nvSpPr>
          <p:cNvPr id="47" name="Shape 41"/>
          <p:cNvSpPr/>
          <p:nvPr/>
        </p:nvSpPr>
        <p:spPr>
          <a:xfrm>
            <a:off x="8997696" y="3401568"/>
            <a:ext cx="228600" cy="0"/>
          </a:xfrm>
          <a:prstGeom prst="line">
            <a:avLst/>
          </a:prstGeom>
          <a:noFill/>
          <a:ln w="20320">
            <a:solidFill>
              <a:srgbClr val="087B78"/>
            </a:solidFill>
            <a:prstDash val="solid"/>
            <a:headEnd type="none"/>
            <a:tailEnd type="triangle"/>
          </a:ln>
        </p:spPr>
        <p:txBody>
          <a:bodyPr/>
          <a:lstStyle/>
          <a:p>
            <a:endParaRPr/>
          </a:p>
        </p:txBody>
      </p:sp>
      <p:sp>
        <p:nvSpPr>
          <p:cNvPr id="48" name="Shape 42"/>
          <p:cNvSpPr/>
          <p:nvPr/>
        </p:nvSpPr>
        <p:spPr>
          <a:xfrm>
            <a:off x="9272016" y="1207008"/>
            <a:ext cx="2578608" cy="4407408"/>
          </a:xfrm>
          <a:prstGeom prst="roundRect">
            <a:avLst>
              <a:gd name="adj" fmla="val 5319"/>
            </a:avLst>
          </a:prstGeom>
          <a:solidFill>
            <a:srgbClr val="FFFFFF"/>
          </a:solidFill>
          <a:ln w="10160">
            <a:solidFill>
              <a:srgbClr val="D6E1E4"/>
            </a:solidFill>
            <a:prstDash val="solid"/>
          </a:ln>
        </p:spPr>
        <p:txBody>
          <a:bodyPr/>
          <a:lstStyle/>
          <a:p>
            <a:endParaRPr/>
          </a:p>
        </p:txBody>
      </p:sp>
      <p:sp>
        <p:nvSpPr>
          <p:cNvPr id="49" name="Shape 43"/>
          <p:cNvSpPr/>
          <p:nvPr/>
        </p:nvSpPr>
        <p:spPr>
          <a:xfrm>
            <a:off x="9546336" y="1481328"/>
            <a:ext cx="1207008" cy="274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50" name="Text 44"/>
          <p:cNvSpPr txBox="1"/>
          <p:nvPr/>
        </p:nvSpPr>
        <p:spPr>
          <a:xfrm>
            <a:off x="9619488" y="1490472"/>
            <a:ext cx="1060704"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≥60 mín</a:t>
            </a:r>
            <a:endParaRPr lang="en-US" sz="1050" dirty="0"/>
          </a:p>
        </p:txBody>
      </p:sp>
      <p:sp>
        <p:nvSpPr>
          <p:cNvPr id="51" name="Shape 45"/>
          <p:cNvSpPr/>
          <p:nvPr/>
        </p:nvSpPr>
        <p:spPr>
          <a:xfrm>
            <a:off x="10972800" y="1408176"/>
            <a:ext cx="566928" cy="566928"/>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5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03193" y="1532900"/>
            <a:ext cx="306141" cy="306141"/>
          </a:xfrm>
          <a:prstGeom prst="rect">
            <a:avLst/>
          </a:prstGeom>
        </p:spPr>
      </p:pic>
      <p:sp>
        <p:nvSpPr>
          <p:cNvPr id="53" name="Text 46"/>
          <p:cNvSpPr txBox="1"/>
          <p:nvPr/>
        </p:nvSpPr>
        <p:spPr>
          <a:xfrm>
            <a:off x="9509760" y="2304288"/>
            <a:ext cx="2103120" cy="512064"/>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Insúlíndreypi</a:t>
            </a:r>
            <a:endParaRPr lang="en-US" sz="1800" dirty="0"/>
          </a:p>
        </p:txBody>
      </p:sp>
      <p:sp>
        <p:nvSpPr>
          <p:cNvPr id="54" name="Shape 47"/>
          <p:cNvSpPr/>
          <p:nvPr/>
        </p:nvSpPr>
        <p:spPr>
          <a:xfrm>
            <a:off x="9564624" y="3275747"/>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55" name="Text 48"/>
          <p:cNvSpPr txBox="1"/>
          <p:nvPr/>
        </p:nvSpPr>
        <p:spPr>
          <a:xfrm>
            <a:off x="9756648" y="3108960"/>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0,05–0,1 E/kg/klst.</a:t>
            </a:r>
            <a:endParaRPr lang="en-US" sz="1210" dirty="0"/>
          </a:p>
        </p:txBody>
      </p:sp>
      <p:sp>
        <p:nvSpPr>
          <p:cNvPr id="56" name="Shape 49"/>
          <p:cNvSpPr/>
          <p:nvPr/>
        </p:nvSpPr>
        <p:spPr>
          <a:xfrm>
            <a:off x="9564624" y="3796955"/>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57" name="Text 50"/>
          <p:cNvSpPr txBox="1"/>
          <p:nvPr/>
        </p:nvSpPr>
        <p:spPr>
          <a:xfrm>
            <a:off x="9756648" y="3630168"/>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eftir að vökvun er hafin</a:t>
            </a:r>
            <a:endParaRPr lang="en-US" sz="1210" dirty="0"/>
          </a:p>
        </p:txBody>
      </p:sp>
      <p:sp>
        <p:nvSpPr>
          <p:cNvPr id="58" name="Shape 51"/>
          <p:cNvSpPr/>
          <p:nvPr/>
        </p:nvSpPr>
        <p:spPr>
          <a:xfrm>
            <a:off x="9564624" y="4318163"/>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59" name="Text 52"/>
          <p:cNvSpPr txBox="1"/>
          <p:nvPr/>
        </p:nvSpPr>
        <p:spPr>
          <a:xfrm>
            <a:off x="9756648" y="4151376"/>
            <a:ext cx="1801368" cy="438912"/>
          </a:xfrm>
          <a:prstGeom prst="rect">
            <a:avLst/>
          </a:prstGeom>
          <a:noFill/>
          <a:ln/>
        </p:spPr>
        <p:txBody>
          <a:bodyPr wrap="square" lIns="0" tIns="0" rIns="0" bIns="0" rtlCol="0" anchor="ctr">
            <a:normAutofit/>
          </a:bodyPr>
          <a:lstStyle/>
          <a:p>
            <a:pPr marL="0" indent="0" algn="l">
              <a:lnSpc>
                <a:spcPct val="100000"/>
              </a:lnSpc>
              <a:buNone/>
            </a:pPr>
            <a:r>
              <a:rPr lang="en-US" sz="1210" dirty="0">
                <a:solidFill>
                  <a:srgbClr val="5B6F78"/>
                </a:solidFill>
                <a:latin typeface="Arial" pitchFamily="34" charset="0"/>
                <a:ea typeface="Arial" pitchFamily="34" charset="-122"/>
                <a:cs typeface="Arial" pitchFamily="34" charset="-120"/>
              </a:rPr>
              <a:t>enginn hleðsluskammtur insúlíns</a:t>
            </a:r>
            <a:endParaRPr lang="en-US" sz="1210" dirty="0"/>
          </a:p>
        </p:txBody>
      </p:sp>
      <p:sp>
        <p:nvSpPr>
          <p:cNvPr id="60" name="Shape 53"/>
          <p:cNvSpPr/>
          <p:nvPr/>
        </p:nvSpPr>
        <p:spPr>
          <a:xfrm>
            <a:off x="749808" y="5897880"/>
            <a:ext cx="10680192" cy="429768"/>
          </a:xfrm>
          <a:prstGeom prst="roundRect">
            <a:avLst>
              <a:gd name="adj" fmla="val 21277"/>
            </a:avLst>
          </a:prstGeom>
          <a:solidFill>
            <a:srgbClr val="FCE7EA"/>
          </a:solidFill>
          <a:ln w="12700">
            <a:solidFill>
              <a:srgbClr val="FCE7EA">
                <a:alpha val="0"/>
              </a:srgbClr>
            </a:solidFill>
            <a:prstDash val="solid"/>
          </a:ln>
        </p:spPr>
        <p:txBody>
          <a:bodyPr/>
          <a:lstStyle/>
          <a:p>
            <a:endParaRPr/>
          </a:p>
        </p:txBody>
      </p:sp>
      <p:pic>
        <p:nvPicPr>
          <p:cNvPr id="6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5998464"/>
            <a:ext cx="201168" cy="201168"/>
          </a:xfrm>
          <a:prstGeom prst="rect">
            <a:avLst/>
          </a:prstGeom>
        </p:spPr>
      </p:pic>
      <p:sp>
        <p:nvSpPr>
          <p:cNvPr id="62" name="Text 54"/>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8E2F40"/>
                </a:solidFill>
                <a:latin typeface="Arial" pitchFamily="34" charset="0"/>
                <a:ea typeface="Arial" pitchFamily="34" charset="-122"/>
                <a:cs typeface="Arial" pitchFamily="34" charset="-120"/>
              </a:rPr>
              <a:t>Ekki gefa hleðsluskammt insúlíns. Ekki gefa bíkarbónat að staðaldri. Reiknið vökva og sölt samkvæmt gildandi staðbundnu DKA-plani.</a:t>
            </a:r>
            <a:endParaRPr lang="en-US" sz="112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KETÓNBLÓÐSÝRING</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DKA: áframhaldandi meðferð og eftirlit</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DKA 2022 — staðbundið verklag gildir</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16</a:t>
            </a:r>
            <a:endParaRPr lang="en-US" sz="850" dirty="0"/>
          </a:p>
        </p:txBody>
      </p:sp>
      <p:sp>
        <p:nvSpPr>
          <p:cNvPr id="9" name="Shape 6"/>
          <p:cNvSpPr/>
          <p:nvPr/>
        </p:nvSpPr>
        <p:spPr>
          <a:xfrm>
            <a:off x="786384" y="1097280"/>
            <a:ext cx="2240280" cy="4526280"/>
          </a:xfrm>
          <a:prstGeom prst="roundRect">
            <a:avLst>
              <a:gd name="adj" fmla="val 6531"/>
            </a:avLst>
          </a:prstGeom>
          <a:solidFill>
            <a:srgbClr val="E6F1F7"/>
          </a:solidFill>
          <a:ln w="12700">
            <a:solidFill>
              <a:srgbClr val="E6F1F7">
                <a:alpha val="0"/>
              </a:srgbClr>
            </a:solidFill>
            <a:prstDash val="solid"/>
          </a:ln>
        </p:spPr>
        <p:txBody>
          <a:bodyPr/>
          <a:lstStyle/>
          <a:p>
            <a:endParaRPr/>
          </a:p>
        </p:txBody>
      </p:sp>
      <p:sp>
        <p:nvSpPr>
          <p:cNvPr id="10" name="Shape 7"/>
          <p:cNvSpPr/>
          <p:nvPr/>
        </p:nvSpPr>
        <p:spPr>
          <a:xfrm>
            <a:off x="1536192" y="1426464"/>
            <a:ext cx="713232" cy="713232"/>
          </a:xfrm>
          <a:prstGeom prst="ellipse">
            <a:avLst/>
          </a:prstGeom>
          <a:solidFill>
            <a:srgbClr val="FFFFFF"/>
          </a:solidFill>
          <a:ln w="12700">
            <a:solidFill>
              <a:srgbClr val="FFFFFF">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00235" y="1583375"/>
            <a:ext cx="385145" cy="385145"/>
          </a:xfrm>
          <a:prstGeom prst="rect">
            <a:avLst/>
          </a:prstGeom>
        </p:spPr>
      </p:pic>
      <p:sp>
        <p:nvSpPr>
          <p:cNvPr id="12" name="Text 8"/>
          <p:cNvSpPr txBox="1"/>
          <p:nvPr/>
        </p:nvSpPr>
        <p:spPr>
          <a:xfrm>
            <a:off x="1188720" y="2331720"/>
            <a:ext cx="1417320" cy="347472"/>
          </a:xfrm>
          <a:prstGeom prst="rect">
            <a:avLst/>
          </a:prstGeom>
          <a:noFill/>
          <a:ln/>
        </p:spPr>
        <p:txBody>
          <a:bodyPr wrap="square" lIns="0" tIns="0" rIns="0" bIns="0" rtlCol="0" anchor="ctr">
            <a:normAutofit/>
          </a:bodyPr>
          <a:lstStyle/>
          <a:p>
            <a:pPr marL="0" indent="0" algn="ctr">
              <a:lnSpc>
                <a:spcPct val="100000"/>
              </a:lnSpc>
              <a:buNone/>
            </a:pPr>
            <a:r>
              <a:rPr lang="en-US" sz="2000" b="1" dirty="0">
                <a:solidFill>
                  <a:srgbClr val="0B2B3B"/>
                </a:solidFill>
                <a:latin typeface="Arial" pitchFamily="34" charset="0"/>
                <a:ea typeface="Arial" pitchFamily="34" charset="-122"/>
                <a:cs typeface="Arial" pitchFamily="34" charset="-120"/>
              </a:rPr>
              <a:t>Vökvi</a:t>
            </a:r>
            <a:endParaRPr lang="en-US" sz="2000" dirty="0"/>
          </a:p>
        </p:txBody>
      </p:sp>
      <p:sp>
        <p:nvSpPr>
          <p:cNvPr id="13" name="Shape 9"/>
          <p:cNvSpPr/>
          <p:nvPr/>
        </p:nvSpPr>
        <p:spPr>
          <a:xfrm>
            <a:off x="1051560" y="3065678"/>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4" name="Text 10"/>
          <p:cNvSpPr txBox="1"/>
          <p:nvPr/>
        </p:nvSpPr>
        <p:spPr>
          <a:xfrm>
            <a:off x="1243584" y="288036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80" dirty="0">
                <a:solidFill>
                  <a:srgbClr val="5B6F78"/>
                </a:solidFill>
                <a:latin typeface="Arial" pitchFamily="34" charset="0"/>
                <a:ea typeface="Arial" pitchFamily="34" charset="-122"/>
                <a:cs typeface="Arial" pitchFamily="34" charset="-120"/>
              </a:rPr>
              <a:t>Viðhald + áætlaður skortur</a:t>
            </a:r>
            <a:endParaRPr lang="en-US" sz="1180" dirty="0"/>
          </a:p>
        </p:txBody>
      </p:sp>
      <p:sp>
        <p:nvSpPr>
          <p:cNvPr id="15" name="Shape 11"/>
          <p:cNvSpPr/>
          <p:nvPr/>
        </p:nvSpPr>
        <p:spPr>
          <a:xfrm>
            <a:off x="1051560" y="3644798"/>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6" name="Text 12"/>
          <p:cNvSpPr txBox="1"/>
          <p:nvPr/>
        </p:nvSpPr>
        <p:spPr>
          <a:xfrm>
            <a:off x="1243584" y="345948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80" dirty="0">
                <a:solidFill>
                  <a:srgbClr val="5B6F78"/>
                </a:solidFill>
                <a:latin typeface="Arial" pitchFamily="34" charset="0"/>
                <a:ea typeface="Arial" pitchFamily="34" charset="-122"/>
                <a:cs typeface="Arial" pitchFamily="34" charset="-120"/>
              </a:rPr>
              <a:t>yfir 24–48 klst.</a:t>
            </a:r>
            <a:endParaRPr lang="en-US" sz="1180" dirty="0"/>
          </a:p>
        </p:txBody>
      </p:sp>
      <p:sp>
        <p:nvSpPr>
          <p:cNvPr id="17" name="Shape 13"/>
          <p:cNvSpPr/>
          <p:nvPr/>
        </p:nvSpPr>
        <p:spPr>
          <a:xfrm>
            <a:off x="1051560" y="4223918"/>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8" name="Text 14"/>
          <p:cNvSpPr txBox="1"/>
          <p:nvPr/>
        </p:nvSpPr>
        <p:spPr>
          <a:xfrm>
            <a:off x="1243584" y="403860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80" dirty="0">
                <a:solidFill>
                  <a:srgbClr val="5B6F78"/>
                </a:solidFill>
                <a:latin typeface="Arial" pitchFamily="34" charset="0"/>
                <a:ea typeface="Arial" pitchFamily="34" charset="-122"/>
                <a:cs typeface="Arial" pitchFamily="34" charset="-120"/>
              </a:rPr>
              <a:t>endurmeta húðfyllingu og Na⁺/osmólalítet</a:t>
            </a:r>
            <a:endParaRPr lang="en-US" sz="1180" dirty="0"/>
          </a:p>
        </p:txBody>
      </p:sp>
      <p:sp>
        <p:nvSpPr>
          <p:cNvPr id="19" name="Shape 15"/>
          <p:cNvSpPr/>
          <p:nvPr/>
        </p:nvSpPr>
        <p:spPr>
          <a:xfrm>
            <a:off x="3246120" y="1097280"/>
            <a:ext cx="2240280" cy="4526280"/>
          </a:xfrm>
          <a:prstGeom prst="roundRect">
            <a:avLst>
              <a:gd name="adj" fmla="val 6531"/>
            </a:avLst>
          </a:prstGeom>
          <a:solidFill>
            <a:srgbClr val="FCE7EA"/>
          </a:solidFill>
          <a:ln w="12700">
            <a:solidFill>
              <a:srgbClr val="FCE7EA">
                <a:alpha val="0"/>
              </a:srgbClr>
            </a:solidFill>
            <a:prstDash val="solid"/>
          </a:ln>
        </p:spPr>
        <p:txBody>
          <a:bodyPr/>
          <a:lstStyle/>
          <a:p>
            <a:endParaRPr/>
          </a:p>
        </p:txBody>
      </p:sp>
      <p:sp>
        <p:nvSpPr>
          <p:cNvPr id="20" name="Shape 16"/>
          <p:cNvSpPr/>
          <p:nvPr/>
        </p:nvSpPr>
        <p:spPr>
          <a:xfrm>
            <a:off x="3995928" y="1426464"/>
            <a:ext cx="713232" cy="713232"/>
          </a:xfrm>
          <a:prstGeom prst="ellipse">
            <a:avLst/>
          </a:prstGeom>
          <a:solidFill>
            <a:srgbClr val="FFFFFF"/>
          </a:solidFill>
          <a:ln w="12700">
            <a:solidFill>
              <a:srgbClr val="FFFFFF">
                <a:alpha val="0"/>
              </a:srgbClr>
            </a:solidFill>
            <a:prstDash val="solid"/>
          </a:ln>
        </p:spPr>
        <p:txBody>
          <a:bodyPr/>
          <a:lstStyle/>
          <a:p>
            <a:endParaRPr/>
          </a:p>
        </p:txBody>
      </p:sp>
      <p:pic>
        <p:nvPicPr>
          <p:cNvPr id="2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59971" y="1583375"/>
            <a:ext cx="385145" cy="385145"/>
          </a:xfrm>
          <a:prstGeom prst="rect">
            <a:avLst/>
          </a:prstGeom>
        </p:spPr>
      </p:pic>
      <p:sp>
        <p:nvSpPr>
          <p:cNvPr id="22" name="Text 17"/>
          <p:cNvSpPr txBox="1"/>
          <p:nvPr/>
        </p:nvSpPr>
        <p:spPr>
          <a:xfrm>
            <a:off x="3648456" y="2331720"/>
            <a:ext cx="1417320" cy="347472"/>
          </a:xfrm>
          <a:prstGeom prst="rect">
            <a:avLst/>
          </a:prstGeom>
          <a:noFill/>
          <a:ln/>
        </p:spPr>
        <p:txBody>
          <a:bodyPr wrap="square" lIns="0" tIns="0" rIns="0" bIns="0" rtlCol="0" anchor="ctr">
            <a:normAutofit/>
          </a:bodyPr>
          <a:lstStyle/>
          <a:p>
            <a:pPr marL="0" indent="0" algn="ctr">
              <a:lnSpc>
                <a:spcPct val="100000"/>
              </a:lnSpc>
              <a:buNone/>
            </a:pPr>
            <a:r>
              <a:rPr lang="en-US" sz="2000" b="1" dirty="0">
                <a:solidFill>
                  <a:srgbClr val="0B2B3B"/>
                </a:solidFill>
                <a:latin typeface="Arial" pitchFamily="34" charset="0"/>
                <a:ea typeface="Arial" pitchFamily="34" charset="-122"/>
                <a:cs typeface="Arial" pitchFamily="34" charset="-120"/>
              </a:rPr>
              <a:t>Insúlín</a:t>
            </a:r>
            <a:endParaRPr lang="en-US" sz="2000" dirty="0"/>
          </a:p>
        </p:txBody>
      </p:sp>
      <p:sp>
        <p:nvSpPr>
          <p:cNvPr id="23" name="Shape 18"/>
          <p:cNvSpPr/>
          <p:nvPr/>
        </p:nvSpPr>
        <p:spPr>
          <a:xfrm>
            <a:off x="3511296" y="3065678"/>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4" name="Text 19"/>
          <p:cNvSpPr txBox="1"/>
          <p:nvPr/>
        </p:nvSpPr>
        <p:spPr>
          <a:xfrm>
            <a:off x="3703320" y="288036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80" dirty="0">
                <a:solidFill>
                  <a:srgbClr val="5B6F78"/>
                </a:solidFill>
                <a:latin typeface="Arial" pitchFamily="34" charset="0"/>
                <a:ea typeface="Arial" pitchFamily="34" charset="-122"/>
                <a:cs typeface="Arial" pitchFamily="34" charset="-120"/>
              </a:rPr>
              <a:t>Halda dreypi stöðugu</a:t>
            </a:r>
            <a:endParaRPr lang="en-US" sz="1180" dirty="0"/>
          </a:p>
        </p:txBody>
      </p:sp>
      <p:sp>
        <p:nvSpPr>
          <p:cNvPr id="25" name="Shape 20"/>
          <p:cNvSpPr/>
          <p:nvPr/>
        </p:nvSpPr>
        <p:spPr>
          <a:xfrm>
            <a:off x="3511296" y="3644798"/>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6" name="Text 21"/>
          <p:cNvSpPr txBox="1"/>
          <p:nvPr/>
        </p:nvSpPr>
        <p:spPr>
          <a:xfrm>
            <a:off x="3703320" y="345948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80" dirty="0">
                <a:solidFill>
                  <a:srgbClr val="5B6F78"/>
                </a:solidFill>
                <a:latin typeface="Arial" pitchFamily="34" charset="0"/>
                <a:ea typeface="Arial" pitchFamily="34" charset="-122"/>
                <a:cs typeface="Arial" pitchFamily="34" charset="-120"/>
              </a:rPr>
              <a:t>bæta glúkósa í vökva</a:t>
            </a:r>
            <a:endParaRPr lang="en-US" sz="1180" dirty="0"/>
          </a:p>
        </p:txBody>
      </p:sp>
      <p:sp>
        <p:nvSpPr>
          <p:cNvPr id="27" name="Shape 22"/>
          <p:cNvSpPr/>
          <p:nvPr/>
        </p:nvSpPr>
        <p:spPr>
          <a:xfrm>
            <a:off x="3511296" y="4223918"/>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8" name="Text 23"/>
          <p:cNvSpPr txBox="1"/>
          <p:nvPr/>
        </p:nvSpPr>
        <p:spPr>
          <a:xfrm>
            <a:off x="3703320" y="403860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80" dirty="0">
                <a:solidFill>
                  <a:srgbClr val="5B6F78"/>
                </a:solidFill>
                <a:latin typeface="Arial" pitchFamily="34" charset="0"/>
                <a:ea typeface="Arial" pitchFamily="34" charset="-122"/>
                <a:cs typeface="Arial" pitchFamily="34" charset="-120"/>
              </a:rPr>
              <a:t>ekki stöðva vegna „eðlilegs“ blóðsykurs</a:t>
            </a:r>
            <a:endParaRPr lang="en-US" sz="1180" dirty="0"/>
          </a:p>
        </p:txBody>
      </p:sp>
      <p:sp>
        <p:nvSpPr>
          <p:cNvPr id="29" name="Shape 24"/>
          <p:cNvSpPr/>
          <p:nvPr/>
        </p:nvSpPr>
        <p:spPr>
          <a:xfrm>
            <a:off x="5705856" y="1097280"/>
            <a:ext cx="2240280" cy="4526280"/>
          </a:xfrm>
          <a:prstGeom prst="roundRect">
            <a:avLst>
              <a:gd name="adj" fmla="val 6531"/>
            </a:avLst>
          </a:prstGeom>
          <a:solidFill>
            <a:srgbClr val="FFF4D6"/>
          </a:solidFill>
          <a:ln w="12700">
            <a:solidFill>
              <a:srgbClr val="FFF4D6">
                <a:alpha val="0"/>
              </a:srgbClr>
            </a:solidFill>
            <a:prstDash val="solid"/>
          </a:ln>
        </p:spPr>
        <p:txBody>
          <a:bodyPr/>
          <a:lstStyle/>
          <a:p>
            <a:endParaRPr/>
          </a:p>
        </p:txBody>
      </p:sp>
      <p:sp>
        <p:nvSpPr>
          <p:cNvPr id="30" name="Shape 25"/>
          <p:cNvSpPr/>
          <p:nvPr/>
        </p:nvSpPr>
        <p:spPr>
          <a:xfrm>
            <a:off x="6455664" y="1426464"/>
            <a:ext cx="713232" cy="713232"/>
          </a:xfrm>
          <a:prstGeom prst="ellipse">
            <a:avLst/>
          </a:prstGeom>
          <a:solidFill>
            <a:srgbClr val="FFFFFF"/>
          </a:solidFill>
          <a:ln w="12700">
            <a:solidFill>
              <a:srgbClr val="FFFFFF">
                <a:alpha val="0"/>
              </a:srgbClr>
            </a:solidFill>
            <a:prstDash val="solid"/>
          </a:ln>
        </p:spPr>
        <p:txBody>
          <a:bodyPr/>
          <a:lstStyle/>
          <a:p>
            <a:endParaRPr/>
          </a:p>
        </p:txBody>
      </p:sp>
      <p:pic>
        <p:nvPicPr>
          <p:cNvPr id="3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19707" y="1583375"/>
            <a:ext cx="385145" cy="385145"/>
          </a:xfrm>
          <a:prstGeom prst="rect">
            <a:avLst/>
          </a:prstGeom>
        </p:spPr>
      </p:pic>
      <p:sp>
        <p:nvSpPr>
          <p:cNvPr id="32" name="Text 26"/>
          <p:cNvSpPr txBox="1"/>
          <p:nvPr/>
        </p:nvSpPr>
        <p:spPr>
          <a:xfrm>
            <a:off x="6108192" y="2331720"/>
            <a:ext cx="1417320" cy="347472"/>
          </a:xfrm>
          <a:prstGeom prst="rect">
            <a:avLst/>
          </a:prstGeom>
          <a:noFill/>
          <a:ln/>
        </p:spPr>
        <p:txBody>
          <a:bodyPr wrap="square" lIns="0" tIns="0" rIns="0" bIns="0" rtlCol="0" anchor="ctr">
            <a:normAutofit/>
          </a:bodyPr>
          <a:lstStyle/>
          <a:p>
            <a:pPr marL="0" indent="0" algn="ctr">
              <a:lnSpc>
                <a:spcPct val="100000"/>
              </a:lnSpc>
              <a:buNone/>
            </a:pPr>
            <a:r>
              <a:rPr lang="en-US" sz="2000" b="1" dirty="0">
                <a:solidFill>
                  <a:srgbClr val="0B2B3B"/>
                </a:solidFill>
                <a:latin typeface="Arial" pitchFamily="34" charset="0"/>
                <a:ea typeface="Arial" pitchFamily="34" charset="-122"/>
                <a:cs typeface="Arial" pitchFamily="34" charset="-120"/>
              </a:rPr>
              <a:t>Kalíum</a:t>
            </a:r>
            <a:endParaRPr lang="en-US" sz="2000" dirty="0"/>
          </a:p>
        </p:txBody>
      </p:sp>
      <p:sp>
        <p:nvSpPr>
          <p:cNvPr id="33" name="Shape 27"/>
          <p:cNvSpPr/>
          <p:nvPr/>
        </p:nvSpPr>
        <p:spPr>
          <a:xfrm>
            <a:off x="5971032" y="3065678"/>
            <a:ext cx="100584" cy="100584"/>
          </a:xfrm>
          <a:prstGeom prst="ellipse">
            <a:avLst/>
          </a:prstGeom>
          <a:solidFill>
            <a:srgbClr val="E67D46"/>
          </a:solidFill>
          <a:ln w="12700">
            <a:solidFill>
              <a:srgbClr val="E67D46">
                <a:alpha val="0"/>
              </a:srgbClr>
            </a:solidFill>
            <a:prstDash val="solid"/>
          </a:ln>
        </p:spPr>
        <p:txBody>
          <a:bodyPr/>
          <a:lstStyle/>
          <a:p>
            <a:endParaRPr/>
          </a:p>
        </p:txBody>
      </p:sp>
      <p:sp>
        <p:nvSpPr>
          <p:cNvPr id="34" name="Text 28"/>
          <p:cNvSpPr txBox="1"/>
          <p:nvPr/>
        </p:nvSpPr>
        <p:spPr>
          <a:xfrm>
            <a:off x="6163056" y="288036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60" dirty="0">
                <a:solidFill>
                  <a:srgbClr val="5B6F78"/>
                </a:solidFill>
                <a:latin typeface="Arial" pitchFamily="34" charset="0"/>
                <a:ea typeface="Arial" pitchFamily="34" charset="-122"/>
                <a:cs typeface="Arial" pitchFamily="34" charset="-120"/>
              </a:rPr>
              <a:t>Heildarskortur er nær alltaf til staðar</a:t>
            </a:r>
            <a:endParaRPr lang="en-US" sz="1160" dirty="0"/>
          </a:p>
        </p:txBody>
      </p:sp>
      <p:sp>
        <p:nvSpPr>
          <p:cNvPr id="35" name="Shape 29"/>
          <p:cNvSpPr/>
          <p:nvPr/>
        </p:nvSpPr>
        <p:spPr>
          <a:xfrm>
            <a:off x="5971032" y="3644798"/>
            <a:ext cx="100584" cy="100584"/>
          </a:xfrm>
          <a:prstGeom prst="ellipse">
            <a:avLst/>
          </a:prstGeom>
          <a:solidFill>
            <a:srgbClr val="E67D46"/>
          </a:solidFill>
          <a:ln w="12700">
            <a:solidFill>
              <a:srgbClr val="E67D46">
                <a:alpha val="0"/>
              </a:srgbClr>
            </a:solidFill>
            <a:prstDash val="solid"/>
          </a:ln>
        </p:spPr>
        <p:txBody>
          <a:bodyPr/>
          <a:lstStyle/>
          <a:p>
            <a:endParaRPr/>
          </a:p>
        </p:txBody>
      </p:sp>
      <p:sp>
        <p:nvSpPr>
          <p:cNvPr id="36" name="Text 30"/>
          <p:cNvSpPr txBox="1"/>
          <p:nvPr/>
        </p:nvSpPr>
        <p:spPr>
          <a:xfrm>
            <a:off x="6163056" y="345948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60" dirty="0">
                <a:solidFill>
                  <a:srgbClr val="5B6F78"/>
                </a:solidFill>
                <a:latin typeface="Arial" pitchFamily="34" charset="0"/>
                <a:ea typeface="Arial" pitchFamily="34" charset="-122"/>
                <a:cs typeface="Arial" pitchFamily="34" charset="-120"/>
              </a:rPr>
              <a:t>hefja viðbót eftir gildi/þvagútskilnaði</a:t>
            </a:r>
            <a:endParaRPr lang="en-US" sz="1160" dirty="0"/>
          </a:p>
        </p:txBody>
      </p:sp>
      <p:sp>
        <p:nvSpPr>
          <p:cNvPr id="37" name="Shape 31"/>
          <p:cNvSpPr/>
          <p:nvPr/>
        </p:nvSpPr>
        <p:spPr>
          <a:xfrm>
            <a:off x="5971032" y="4223918"/>
            <a:ext cx="100584" cy="100584"/>
          </a:xfrm>
          <a:prstGeom prst="ellipse">
            <a:avLst/>
          </a:prstGeom>
          <a:solidFill>
            <a:srgbClr val="E67D46"/>
          </a:solidFill>
          <a:ln w="12700">
            <a:solidFill>
              <a:srgbClr val="E67D46">
                <a:alpha val="0"/>
              </a:srgbClr>
            </a:solidFill>
            <a:prstDash val="solid"/>
          </a:ln>
        </p:spPr>
        <p:txBody>
          <a:bodyPr/>
          <a:lstStyle/>
          <a:p>
            <a:endParaRPr/>
          </a:p>
        </p:txBody>
      </p:sp>
      <p:sp>
        <p:nvSpPr>
          <p:cNvPr id="38" name="Text 32"/>
          <p:cNvSpPr txBox="1"/>
          <p:nvPr/>
        </p:nvSpPr>
        <p:spPr>
          <a:xfrm>
            <a:off x="6163056" y="4038600"/>
            <a:ext cx="1545336" cy="487680"/>
          </a:xfrm>
          <a:prstGeom prst="rect">
            <a:avLst/>
          </a:prstGeom>
          <a:noFill/>
          <a:ln/>
        </p:spPr>
        <p:txBody>
          <a:bodyPr wrap="square" lIns="0" tIns="0" rIns="0" bIns="0" rtlCol="0" anchor="ctr">
            <a:normAutofit/>
          </a:bodyPr>
          <a:lstStyle/>
          <a:p>
            <a:pPr marL="0" indent="0" algn="l">
              <a:lnSpc>
                <a:spcPct val="100000"/>
              </a:lnSpc>
              <a:buNone/>
            </a:pPr>
            <a:r>
              <a:rPr lang="en-US" sz="1160" dirty="0">
                <a:solidFill>
                  <a:srgbClr val="5B6F78"/>
                </a:solidFill>
                <a:latin typeface="Arial" pitchFamily="34" charset="0"/>
                <a:ea typeface="Arial" pitchFamily="34" charset="-122"/>
                <a:cs typeface="Arial" pitchFamily="34" charset="-120"/>
              </a:rPr>
              <a:t>fylgjast þétt með K⁺</a:t>
            </a:r>
            <a:endParaRPr lang="en-US" sz="1160" dirty="0"/>
          </a:p>
        </p:txBody>
      </p:sp>
      <p:sp>
        <p:nvSpPr>
          <p:cNvPr id="39" name="Shape 33"/>
          <p:cNvSpPr/>
          <p:nvPr/>
        </p:nvSpPr>
        <p:spPr>
          <a:xfrm>
            <a:off x="8165592" y="1097280"/>
            <a:ext cx="3246120" cy="4526280"/>
          </a:xfrm>
          <a:prstGeom prst="roundRect">
            <a:avLst>
              <a:gd name="adj" fmla="val 4507"/>
            </a:avLst>
          </a:prstGeom>
          <a:solidFill>
            <a:srgbClr val="DCEFE8"/>
          </a:solidFill>
          <a:ln w="12700">
            <a:solidFill>
              <a:srgbClr val="DCEFE8">
                <a:alpha val="0"/>
              </a:srgbClr>
            </a:solidFill>
            <a:prstDash val="solid"/>
          </a:ln>
        </p:spPr>
        <p:txBody>
          <a:bodyPr/>
          <a:lstStyle/>
          <a:p>
            <a:endParaRPr/>
          </a:p>
        </p:txBody>
      </p:sp>
      <p:sp>
        <p:nvSpPr>
          <p:cNvPr id="40" name="Shape 34"/>
          <p:cNvSpPr/>
          <p:nvPr/>
        </p:nvSpPr>
        <p:spPr>
          <a:xfrm>
            <a:off x="9436608" y="1426464"/>
            <a:ext cx="713232" cy="713232"/>
          </a:xfrm>
          <a:prstGeom prst="ellipse">
            <a:avLst/>
          </a:prstGeom>
          <a:solidFill>
            <a:srgbClr val="FFFFFF"/>
          </a:solidFill>
          <a:ln w="12700">
            <a:solidFill>
              <a:srgbClr val="FFFFFF">
                <a:alpha val="0"/>
              </a:srgbClr>
            </a:solidFill>
            <a:prstDash val="solid"/>
          </a:ln>
        </p:spPr>
        <p:txBody>
          <a:bodyPr/>
          <a:lstStyle/>
          <a:p>
            <a:endParaRPr/>
          </a:p>
        </p:txBody>
      </p:sp>
      <p:pic>
        <p:nvPicPr>
          <p:cNvPr id="4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00651" y="1583375"/>
            <a:ext cx="385145" cy="385145"/>
          </a:xfrm>
          <a:prstGeom prst="rect">
            <a:avLst/>
          </a:prstGeom>
        </p:spPr>
      </p:pic>
      <p:sp>
        <p:nvSpPr>
          <p:cNvPr id="42" name="Text 35"/>
          <p:cNvSpPr txBox="1"/>
          <p:nvPr/>
        </p:nvSpPr>
        <p:spPr>
          <a:xfrm>
            <a:off x="9015984" y="2331720"/>
            <a:ext cx="1554480" cy="347472"/>
          </a:xfrm>
          <a:prstGeom prst="rect">
            <a:avLst/>
          </a:prstGeom>
          <a:noFill/>
          <a:ln/>
        </p:spPr>
        <p:txBody>
          <a:bodyPr wrap="square" lIns="0" tIns="0" rIns="0" bIns="0" rtlCol="0" anchor="ctr">
            <a:normAutofit/>
          </a:bodyPr>
          <a:lstStyle/>
          <a:p>
            <a:pPr marL="0" indent="0" algn="ctr">
              <a:lnSpc>
                <a:spcPct val="100000"/>
              </a:lnSpc>
              <a:buNone/>
            </a:pPr>
            <a:r>
              <a:rPr lang="en-US" sz="2000" b="1" dirty="0">
                <a:solidFill>
                  <a:srgbClr val="0B2B3B"/>
                </a:solidFill>
                <a:latin typeface="Arial" pitchFamily="34" charset="0"/>
                <a:ea typeface="Arial" pitchFamily="34" charset="-122"/>
                <a:cs typeface="Arial" pitchFamily="34" charset="-120"/>
              </a:rPr>
              <a:t>Eftirlit</a:t>
            </a:r>
            <a:endParaRPr lang="en-US" sz="2000" dirty="0"/>
          </a:p>
        </p:txBody>
      </p:sp>
      <p:sp>
        <p:nvSpPr>
          <p:cNvPr id="43" name="Shape 36"/>
          <p:cNvSpPr/>
          <p:nvPr/>
        </p:nvSpPr>
        <p:spPr>
          <a:xfrm>
            <a:off x="8503920" y="2976189"/>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44" name="Text 37"/>
          <p:cNvSpPr txBox="1"/>
          <p:nvPr/>
        </p:nvSpPr>
        <p:spPr>
          <a:xfrm>
            <a:off x="8695944" y="2816352"/>
            <a:ext cx="2386584" cy="420624"/>
          </a:xfrm>
          <a:prstGeom prst="rect">
            <a:avLst/>
          </a:prstGeom>
          <a:noFill/>
          <a:ln/>
        </p:spPr>
        <p:txBody>
          <a:bodyPr wrap="square" lIns="0" tIns="0" rIns="0" bIns="0" rtlCol="0" anchor="ctr">
            <a:normAutofit/>
          </a:bodyPr>
          <a:lstStyle/>
          <a:p>
            <a:pPr marL="0" indent="0" algn="l">
              <a:lnSpc>
                <a:spcPct val="100000"/>
              </a:lnSpc>
              <a:buNone/>
            </a:pPr>
            <a:r>
              <a:rPr lang="en-US" sz="1160" dirty="0">
                <a:solidFill>
                  <a:srgbClr val="5B6F78"/>
                </a:solidFill>
                <a:latin typeface="Arial" pitchFamily="34" charset="0"/>
                <a:ea typeface="Arial" pitchFamily="34" charset="-122"/>
                <a:cs typeface="Arial" pitchFamily="34" charset="-120"/>
              </a:rPr>
              <a:t>Klínískt + glúkósi á klst. fresti</a:t>
            </a:r>
            <a:endParaRPr lang="en-US" sz="1160" dirty="0"/>
          </a:p>
        </p:txBody>
      </p:sp>
      <p:sp>
        <p:nvSpPr>
          <p:cNvPr id="45" name="Shape 38"/>
          <p:cNvSpPr/>
          <p:nvPr/>
        </p:nvSpPr>
        <p:spPr>
          <a:xfrm>
            <a:off x="8503920" y="3460821"/>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46" name="Text 39"/>
          <p:cNvSpPr txBox="1"/>
          <p:nvPr/>
        </p:nvSpPr>
        <p:spPr>
          <a:xfrm>
            <a:off x="8695944" y="3300984"/>
            <a:ext cx="2386584" cy="420624"/>
          </a:xfrm>
          <a:prstGeom prst="rect">
            <a:avLst/>
          </a:prstGeom>
          <a:noFill/>
          <a:ln/>
        </p:spPr>
        <p:txBody>
          <a:bodyPr wrap="square" lIns="0" tIns="0" rIns="0" bIns="0" rtlCol="0" anchor="ctr">
            <a:normAutofit/>
          </a:bodyPr>
          <a:lstStyle/>
          <a:p>
            <a:pPr marL="0" indent="0" algn="l">
              <a:lnSpc>
                <a:spcPct val="100000"/>
              </a:lnSpc>
              <a:buNone/>
            </a:pPr>
            <a:r>
              <a:rPr lang="en-US" sz="1160" dirty="0">
                <a:solidFill>
                  <a:srgbClr val="5B6F78"/>
                </a:solidFill>
                <a:latin typeface="Arial" pitchFamily="34" charset="0"/>
                <a:ea typeface="Arial" pitchFamily="34" charset="-122"/>
                <a:cs typeface="Arial" pitchFamily="34" charset="-120"/>
              </a:rPr>
              <a:t>sölt/blóðgas/BHB á 2–4 klst. fresti</a:t>
            </a:r>
            <a:endParaRPr lang="en-US" sz="1160" dirty="0"/>
          </a:p>
        </p:txBody>
      </p:sp>
      <p:sp>
        <p:nvSpPr>
          <p:cNvPr id="47" name="Shape 40"/>
          <p:cNvSpPr/>
          <p:nvPr/>
        </p:nvSpPr>
        <p:spPr>
          <a:xfrm>
            <a:off x="8503920" y="3945453"/>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48" name="Text 41"/>
          <p:cNvSpPr txBox="1"/>
          <p:nvPr/>
        </p:nvSpPr>
        <p:spPr>
          <a:xfrm>
            <a:off x="8695944" y="3785616"/>
            <a:ext cx="2386584" cy="420624"/>
          </a:xfrm>
          <a:prstGeom prst="rect">
            <a:avLst/>
          </a:prstGeom>
          <a:noFill/>
          <a:ln/>
        </p:spPr>
        <p:txBody>
          <a:bodyPr wrap="square" lIns="0" tIns="0" rIns="0" bIns="0" rtlCol="0" anchor="ctr">
            <a:normAutofit/>
          </a:bodyPr>
          <a:lstStyle/>
          <a:p>
            <a:pPr marL="0" indent="0" algn="l">
              <a:lnSpc>
                <a:spcPct val="100000"/>
              </a:lnSpc>
              <a:buNone/>
            </a:pPr>
            <a:r>
              <a:rPr lang="en-US" sz="1160" dirty="0">
                <a:solidFill>
                  <a:srgbClr val="5B6F78"/>
                </a:solidFill>
                <a:latin typeface="Arial" pitchFamily="34" charset="0"/>
                <a:ea typeface="Arial" pitchFamily="34" charset="-122"/>
                <a:cs typeface="Arial" pitchFamily="34" charset="-120"/>
              </a:rPr>
              <a:t>inn–út, hjartsláttur, blóðþrýstingur, taugamat</a:t>
            </a:r>
            <a:endParaRPr lang="en-US" sz="1160" dirty="0"/>
          </a:p>
        </p:txBody>
      </p:sp>
      <p:sp>
        <p:nvSpPr>
          <p:cNvPr id="49" name="Shape 42"/>
          <p:cNvSpPr/>
          <p:nvPr/>
        </p:nvSpPr>
        <p:spPr>
          <a:xfrm>
            <a:off x="8503920" y="4430085"/>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50" name="Text 43"/>
          <p:cNvSpPr txBox="1"/>
          <p:nvPr/>
        </p:nvSpPr>
        <p:spPr>
          <a:xfrm>
            <a:off x="8695944" y="4270248"/>
            <a:ext cx="2386584" cy="420624"/>
          </a:xfrm>
          <a:prstGeom prst="rect">
            <a:avLst/>
          </a:prstGeom>
          <a:noFill/>
          <a:ln/>
        </p:spPr>
        <p:txBody>
          <a:bodyPr wrap="square" lIns="0" tIns="0" rIns="0" bIns="0" rtlCol="0" anchor="ctr">
            <a:normAutofit/>
          </a:bodyPr>
          <a:lstStyle/>
          <a:p>
            <a:pPr marL="0" indent="0" algn="l">
              <a:lnSpc>
                <a:spcPct val="100000"/>
              </a:lnSpc>
              <a:buNone/>
            </a:pPr>
            <a:r>
              <a:rPr lang="en-US" sz="1160" dirty="0">
                <a:solidFill>
                  <a:srgbClr val="5B6F78"/>
                </a:solidFill>
                <a:latin typeface="Arial" pitchFamily="34" charset="0"/>
                <a:ea typeface="Arial" pitchFamily="34" charset="-122"/>
                <a:cs typeface="Arial" pitchFamily="34" charset="-120"/>
              </a:rPr>
              <a:t>leiðrétt Na⁺ og virkt osmólalítet</a:t>
            </a:r>
            <a:endParaRPr lang="en-US" sz="1160" dirty="0"/>
          </a:p>
        </p:txBody>
      </p:sp>
      <p:sp>
        <p:nvSpPr>
          <p:cNvPr id="51" name="Shape 44"/>
          <p:cNvSpPr/>
          <p:nvPr/>
        </p:nvSpPr>
        <p:spPr>
          <a:xfrm>
            <a:off x="749808" y="5907024"/>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52"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6007608"/>
            <a:ext cx="201168" cy="201168"/>
          </a:xfrm>
          <a:prstGeom prst="rect">
            <a:avLst/>
          </a:prstGeom>
        </p:spPr>
      </p:pic>
      <p:sp>
        <p:nvSpPr>
          <p:cNvPr id="53" name="Text 45"/>
          <p:cNvSpPr txBox="1"/>
          <p:nvPr/>
        </p:nvSpPr>
        <p:spPr>
          <a:xfrm>
            <a:off x="1234440" y="5952744"/>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Markmiðið er að ketósa og blóðsýring leysist. Glúkósi fellur oft fyrr — þá er glúkósa bætt í vökvann en insúlíni haldið áfram.</a:t>
            </a:r>
            <a:endParaRPr lang="en-US" sz="112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KETÓNBLÓÐSÝRING</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Grunur um heilabjúg við DKA: meðhöndla strax</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DKA 2022</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17</a:t>
            </a:r>
            <a:endParaRPr lang="en-US" sz="850" dirty="0"/>
          </a:p>
        </p:txBody>
      </p:sp>
      <p:sp>
        <p:nvSpPr>
          <p:cNvPr id="9" name="Shape 6"/>
          <p:cNvSpPr/>
          <p:nvPr/>
        </p:nvSpPr>
        <p:spPr>
          <a:xfrm>
            <a:off x="749808" y="1078992"/>
            <a:ext cx="5074920" cy="4553712"/>
          </a:xfrm>
          <a:prstGeom prst="roundRect">
            <a:avLst>
              <a:gd name="adj" fmla="val 3213"/>
            </a:avLst>
          </a:prstGeom>
          <a:solidFill>
            <a:srgbClr val="FCE7EA"/>
          </a:solidFill>
          <a:ln w="12700">
            <a:solidFill>
              <a:srgbClr val="FCE7EA">
                <a:alpha val="0"/>
              </a:srgbClr>
            </a:solidFill>
            <a:prstDash val="solid"/>
          </a:ln>
        </p:spPr>
        <p:txBody>
          <a:bodyPr/>
          <a:lstStyle/>
          <a:p>
            <a:endParaRPr/>
          </a:p>
        </p:txBody>
      </p:sp>
      <p:sp>
        <p:nvSpPr>
          <p:cNvPr id="10" name="Shape 7"/>
          <p:cNvSpPr/>
          <p:nvPr/>
        </p:nvSpPr>
        <p:spPr>
          <a:xfrm>
            <a:off x="1097280" y="1444752"/>
            <a:ext cx="786384" cy="786384"/>
          </a:xfrm>
          <a:prstGeom prst="ellipse">
            <a:avLst/>
          </a:prstGeom>
          <a:solidFill>
            <a:srgbClr val="FFFFFF"/>
          </a:solidFill>
          <a:ln w="12700">
            <a:solidFill>
              <a:srgbClr val="FFFFFF">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78148" y="1617756"/>
            <a:ext cx="424647" cy="424647"/>
          </a:xfrm>
          <a:prstGeom prst="rect">
            <a:avLst/>
          </a:prstGeom>
        </p:spPr>
      </p:pic>
      <p:sp>
        <p:nvSpPr>
          <p:cNvPr id="12" name="Text 8"/>
          <p:cNvSpPr txBox="1"/>
          <p:nvPr/>
        </p:nvSpPr>
        <p:spPr>
          <a:xfrm>
            <a:off x="2103120" y="1517904"/>
            <a:ext cx="3063240" cy="384048"/>
          </a:xfrm>
          <a:prstGeom prst="rect">
            <a:avLst/>
          </a:prstGeom>
          <a:noFill/>
          <a:ln/>
        </p:spPr>
        <p:txBody>
          <a:bodyPr wrap="square" lIns="0" tIns="0" rIns="0" bIns="0" rtlCol="0" anchor="ctr">
            <a:normAutofit/>
          </a:bodyPr>
          <a:lstStyle/>
          <a:p>
            <a:pPr marL="0" indent="0" algn="l">
              <a:lnSpc>
                <a:spcPct val="100000"/>
              </a:lnSpc>
              <a:buNone/>
            </a:pPr>
            <a:r>
              <a:rPr lang="en-US" sz="2000" b="1" dirty="0">
                <a:solidFill>
                  <a:srgbClr val="8E2F40"/>
                </a:solidFill>
                <a:latin typeface="Arial" pitchFamily="34" charset="0"/>
                <a:ea typeface="Arial" pitchFamily="34" charset="-122"/>
                <a:cs typeface="Arial" pitchFamily="34" charset="-120"/>
              </a:rPr>
              <a:t>Viðvörunarmerki</a:t>
            </a:r>
            <a:endParaRPr lang="en-US" sz="2000" dirty="0"/>
          </a:p>
        </p:txBody>
      </p:sp>
      <p:sp>
        <p:nvSpPr>
          <p:cNvPr id="13" name="Shape 9"/>
          <p:cNvSpPr/>
          <p:nvPr/>
        </p:nvSpPr>
        <p:spPr>
          <a:xfrm>
            <a:off x="1078992" y="2370856"/>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4" name="Text 10"/>
          <p:cNvSpPr txBox="1"/>
          <p:nvPr/>
        </p:nvSpPr>
        <p:spPr>
          <a:xfrm>
            <a:off x="1271016" y="2176272"/>
            <a:ext cx="4197096" cy="512064"/>
          </a:xfrm>
          <a:prstGeom prst="rect">
            <a:avLst/>
          </a:prstGeom>
          <a:noFill/>
          <a:ln/>
        </p:spPr>
        <p:txBody>
          <a:bodyPr wrap="square" lIns="0" tIns="0" rIns="0" bIns="0" rtlCol="0" anchor="ctr">
            <a:normAutofit/>
          </a:bodyPr>
          <a:lstStyle/>
          <a:p>
            <a:pPr marL="0" indent="0" algn="l">
              <a:lnSpc>
                <a:spcPct val="100000"/>
              </a:lnSpc>
              <a:buNone/>
            </a:pPr>
            <a:r>
              <a:rPr lang="en-US" sz="1410" dirty="0">
                <a:solidFill>
                  <a:srgbClr val="17323E"/>
                </a:solidFill>
                <a:latin typeface="Arial" pitchFamily="34" charset="0"/>
                <a:ea typeface="Arial" pitchFamily="34" charset="-122"/>
                <a:cs typeface="Arial" pitchFamily="34" charset="-120"/>
              </a:rPr>
              <a:t>Nýr eða versnandi höfuðverkur / uppköst eftir meðferð hefst</a:t>
            </a:r>
            <a:endParaRPr lang="en-US" sz="1410" dirty="0"/>
          </a:p>
        </p:txBody>
      </p:sp>
      <p:sp>
        <p:nvSpPr>
          <p:cNvPr id="15" name="Shape 11"/>
          <p:cNvSpPr/>
          <p:nvPr/>
        </p:nvSpPr>
        <p:spPr>
          <a:xfrm>
            <a:off x="1078992" y="2974360"/>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6" name="Text 12"/>
          <p:cNvSpPr txBox="1"/>
          <p:nvPr/>
        </p:nvSpPr>
        <p:spPr>
          <a:xfrm>
            <a:off x="1271016" y="2779776"/>
            <a:ext cx="4197096" cy="512064"/>
          </a:xfrm>
          <a:prstGeom prst="rect">
            <a:avLst/>
          </a:prstGeom>
          <a:noFill/>
          <a:ln/>
        </p:spPr>
        <p:txBody>
          <a:bodyPr wrap="square" lIns="0" tIns="0" rIns="0" bIns="0" rtlCol="0" anchor="ctr">
            <a:normAutofit/>
          </a:bodyPr>
          <a:lstStyle/>
          <a:p>
            <a:pPr marL="0" indent="0" algn="l">
              <a:lnSpc>
                <a:spcPct val="100000"/>
              </a:lnSpc>
              <a:buNone/>
            </a:pPr>
            <a:r>
              <a:rPr lang="en-US" sz="1410" dirty="0">
                <a:solidFill>
                  <a:srgbClr val="17323E"/>
                </a:solidFill>
                <a:latin typeface="Arial" pitchFamily="34" charset="0"/>
                <a:ea typeface="Arial" pitchFamily="34" charset="-122"/>
                <a:cs typeface="Arial" pitchFamily="34" charset="-120"/>
              </a:rPr>
              <a:t>Breytt hegðun, rugl eða lækkandi GCS</a:t>
            </a:r>
            <a:endParaRPr lang="en-US" sz="1410" dirty="0"/>
          </a:p>
        </p:txBody>
      </p:sp>
      <p:sp>
        <p:nvSpPr>
          <p:cNvPr id="17" name="Shape 13"/>
          <p:cNvSpPr/>
          <p:nvPr/>
        </p:nvSpPr>
        <p:spPr>
          <a:xfrm>
            <a:off x="1078992" y="3577864"/>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8" name="Text 14"/>
          <p:cNvSpPr txBox="1"/>
          <p:nvPr/>
        </p:nvSpPr>
        <p:spPr>
          <a:xfrm>
            <a:off x="1271016" y="3383280"/>
            <a:ext cx="4197096" cy="512064"/>
          </a:xfrm>
          <a:prstGeom prst="rect">
            <a:avLst/>
          </a:prstGeom>
          <a:noFill/>
          <a:ln/>
        </p:spPr>
        <p:txBody>
          <a:bodyPr wrap="square" lIns="0" tIns="0" rIns="0" bIns="0" rtlCol="0" anchor="ctr">
            <a:normAutofit/>
          </a:bodyPr>
          <a:lstStyle/>
          <a:p>
            <a:pPr marL="0" indent="0" algn="l">
              <a:lnSpc>
                <a:spcPct val="100000"/>
              </a:lnSpc>
              <a:buNone/>
            </a:pPr>
            <a:r>
              <a:rPr lang="en-US" sz="1410" dirty="0">
                <a:solidFill>
                  <a:srgbClr val="17323E"/>
                </a:solidFill>
                <a:latin typeface="Arial" pitchFamily="34" charset="0"/>
                <a:ea typeface="Arial" pitchFamily="34" charset="-122"/>
                <a:cs typeface="Arial" pitchFamily="34" charset="-120"/>
              </a:rPr>
              <a:t>Hægari púls, hækkandi blóðþrýstingur</a:t>
            </a:r>
            <a:endParaRPr lang="en-US" sz="1410" dirty="0"/>
          </a:p>
        </p:txBody>
      </p:sp>
      <p:sp>
        <p:nvSpPr>
          <p:cNvPr id="19" name="Shape 15"/>
          <p:cNvSpPr/>
          <p:nvPr/>
        </p:nvSpPr>
        <p:spPr>
          <a:xfrm>
            <a:off x="1078992" y="4181368"/>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0" name="Text 16"/>
          <p:cNvSpPr txBox="1"/>
          <p:nvPr/>
        </p:nvSpPr>
        <p:spPr>
          <a:xfrm>
            <a:off x="1271016" y="3986784"/>
            <a:ext cx="4197096" cy="512064"/>
          </a:xfrm>
          <a:prstGeom prst="rect">
            <a:avLst/>
          </a:prstGeom>
          <a:noFill/>
          <a:ln/>
        </p:spPr>
        <p:txBody>
          <a:bodyPr wrap="square" lIns="0" tIns="0" rIns="0" bIns="0" rtlCol="0" anchor="ctr">
            <a:normAutofit/>
          </a:bodyPr>
          <a:lstStyle/>
          <a:p>
            <a:pPr marL="0" indent="0" algn="l">
              <a:lnSpc>
                <a:spcPct val="100000"/>
              </a:lnSpc>
              <a:buNone/>
            </a:pPr>
            <a:r>
              <a:rPr lang="en-US" sz="1410" dirty="0">
                <a:solidFill>
                  <a:srgbClr val="17323E"/>
                </a:solidFill>
                <a:latin typeface="Arial" pitchFamily="34" charset="0"/>
                <a:ea typeface="Arial" pitchFamily="34" charset="-122"/>
                <a:cs typeface="Arial" pitchFamily="34" charset="-120"/>
              </a:rPr>
              <a:t>Óeðlileg öndun, heilataugaeinkenni eða þvagleki</a:t>
            </a:r>
            <a:endParaRPr lang="en-US" sz="1410" dirty="0"/>
          </a:p>
        </p:txBody>
      </p:sp>
      <p:sp>
        <p:nvSpPr>
          <p:cNvPr id="21" name="Shape 17"/>
          <p:cNvSpPr/>
          <p:nvPr/>
        </p:nvSpPr>
        <p:spPr>
          <a:xfrm>
            <a:off x="1078992" y="4784872"/>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2" name="Text 18"/>
          <p:cNvSpPr txBox="1"/>
          <p:nvPr/>
        </p:nvSpPr>
        <p:spPr>
          <a:xfrm>
            <a:off x="1271016" y="4590288"/>
            <a:ext cx="4197096" cy="512064"/>
          </a:xfrm>
          <a:prstGeom prst="rect">
            <a:avLst/>
          </a:prstGeom>
          <a:noFill/>
          <a:ln/>
        </p:spPr>
        <p:txBody>
          <a:bodyPr wrap="square" lIns="0" tIns="0" rIns="0" bIns="0" rtlCol="0" anchor="ctr">
            <a:normAutofit/>
          </a:bodyPr>
          <a:lstStyle/>
          <a:p>
            <a:pPr marL="0" indent="0" algn="l">
              <a:lnSpc>
                <a:spcPct val="100000"/>
              </a:lnSpc>
              <a:buNone/>
            </a:pPr>
            <a:r>
              <a:rPr lang="en-US" sz="1410" dirty="0">
                <a:solidFill>
                  <a:srgbClr val="17323E"/>
                </a:solidFill>
                <a:latin typeface="Arial" pitchFamily="34" charset="0"/>
                <a:ea typeface="Arial" pitchFamily="34" charset="-122"/>
                <a:cs typeface="Arial" pitchFamily="34" charset="-120"/>
              </a:rPr>
              <a:t>Súrefnismettun fellur án annarrar skýringar</a:t>
            </a:r>
            <a:endParaRPr lang="en-US" sz="1410" dirty="0"/>
          </a:p>
        </p:txBody>
      </p:sp>
      <p:sp>
        <p:nvSpPr>
          <p:cNvPr id="23" name="Shape 19"/>
          <p:cNvSpPr/>
          <p:nvPr/>
        </p:nvSpPr>
        <p:spPr>
          <a:xfrm>
            <a:off x="6163056" y="1078992"/>
            <a:ext cx="5212080" cy="4553712"/>
          </a:xfrm>
          <a:prstGeom prst="roundRect">
            <a:avLst>
              <a:gd name="adj" fmla="val 3213"/>
            </a:avLst>
          </a:prstGeom>
          <a:solidFill>
            <a:srgbClr val="0B2B3B"/>
          </a:solidFill>
          <a:ln w="12700">
            <a:solidFill>
              <a:srgbClr val="0B2B3B">
                <a:alpha val="0"/>
              </a:srgbClr>
            </a:solidFill>
            <a:prstDash val="solid"/>
          </a:ln>
        </p:spPr>
        <p:txBody>
          <a:bodyPr/>
          <a:lstStyle/>
          <a:p>
            <a:endParaRPr/>
          </a:p>
        </p:txBody>
      </p:sp>
      <p:sp>
        <p:nvSpPr>
          <p:cNvPr id="24" name="Shape 20"/>
          <p:cNvSpPr/>
          <p:nvPr/>
        </p:nvSpPr>
        <p:spPr>
          <a:xfrm>
            <a:off x="6565392" y="1444752"/>
            <a:ext cx="1920240" cy="274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25" name="Text 21"/>
          <p:cNvSpPr txBox="1"/>
          <p:nvPr/>
        </p:nvSpPr>
        <p:spPr>
          <a:xfrm>
            <a:off x="6638544" y="1453896"/>
            <a:ext cx="177393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EKKI BÍÐA EFTIR CT</a:t>
            </a:r>
            <a:endParaRPr lang="en-US" sz="1050" dirty="0"/>
          </a:p>
        </p:txBody>
      </p:sp>
      <p:sp>
        <p:nvSpPr>
          <p:cNvPr id="26" name="Text 22"/>
          <p:cNvSpPr txBox="1"/>
          <p:nvPr/>
        </p:nvSpPr>
        <p:spPr>
          <a:xfrm>
            <a:off x="6565392" y="2039112"/>
            <a:ext cx="2971800" cy="411480"/>
          </a:xfrm>
          <a:prstGeom prst="rect">
            <a:avLst/>
          </a:prstGeom>
          <a:noFill/>
          <a:ln/>
        </p:spPr>
        <p:txBody>
          <a:bodyPr wrap="square" lIns="0" tIns="0" rIns="0" bIns="0" rtlCol="0" anchor="ctr">
            <a:normAutofit/>
          </a:bodyPr>
          <a:lstStyle/>
          <a:p>
            <a:pPr marL="0" indent="0" algn="l">
              <a:lnSpc>
                <a:spcPct val="100000"/>
              </a:lnSpc>
              <a:buNone/>
            </a:pPr>
            <a:r>
              <a:rPr lang="en-US" sz="2200" b="1" dirty="0">
                <a:solidFill>
                  <a:srgbClr val="FFFFFF"/>
                </a:solidFill>
                <a:latin typeface="Arial" pitchFamily="34" charset="0"/>
                <a:ea typeface="Arial" pitchFamily="34" charset="-122"/>
                <a:cs typeface="Arial" pitchFamily="34" charset="-120"/>
              </a:rPr>
              <a:t>Bráðameðferð</a:t>
            </a:r>
            <a:endParaRPr lang="en-US" sz="2200" dirty="0"/>
          </a:p>
        </p:txBody>
      </p:sp>
      <p:sp>
        <p:nvSpPr>
          <p:cNvPr id="27" name="Shape 23"/>
          <p:cNvSpPr/>
          <p:nvPr/>
        </p:nvSpPr>
        <p:spPr>
          <a:xfrm>
            <a:off x="6565392" y="2697480"/>
            <a:ext cx="4389120" cy="1051560"/>
          </a:xfrm>
          <a:prstGeom prst="roundRect">
            <a:avLst>
              <a:gd name="adj" fmla="val 10435"/>
            </a:avLst>
          </a:prstGeom>
          <a:solidFill>
            <a:srgbClr val="FFFFFF"/>
          </a:solidFill>
          <a:ln w="10160">
            <a:solidFill>
              <a:srgbClr val="D6E1E4"/>
            </a:solidFill>
            <a:prstDash val="solid"/>
          </a:ln>
        </p:spPr>
        <p:txBody>
          <a:bodyPr/>
          <a:lstStyle/>
          <a:p>
            <a:endParaRPr/>
          </a:p>
        </p:txBody>
      </p:sp>
      <p:sp>
        <p:nvSpPr>
          <p:cNvPr id="28" name="Shape 24"/>
          <p:cNvSpPr/>
          <p:nvPr/>
        </p:nvSpPr>
        <p:spPr>
          <a:xfrm>
            <a:off x="6565392" y="2697480"/>
            <a:ext cx="73152" cy="1051560"/>
          </a:xfrm>
          <a:prstGeom prst="roundRect">
            <a:avLst>
              <a:gd name="adj" fmla="val 50000"/>
            </a:avLst>
          </a:prstGeom>
          <a:solidFill>
            <a:srgbClr val="3DB9D3"/>
          </a:solidFill>
          <a:ln w="12700">
            <a:solidFill>
              <a:srgbClr val="3DB9D3">
                <a:alpha val="0"/>
              </a:srgbClr>
            </a:solidFill>
            <a:prstDash val="solid"/>
          </a:ln>
        </p:spPr>
        <p:txBody>
          <a:bodyPr/>
          <a:lstStyle/>
          <a:p>
            <a:endParaRPr/>
          </a:p>
        </p:txBody>
      </p:sp>
      <p:sp>
        <p:nvSpPr>
          <p:cNvPr id="29" name="Shape 25"/>
          <p:cNvSpPr/>
          <p:nvPr/>
        </p:nvSpPr>
        <p:spPr>
          <a:xfrm>
            <a:off x="6748272" y="2880360"/>
            <a:ext cx="438912" cy="438912"/>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3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49222" y="2976921"/>
            <a:ext cx="237012" cy="237012"/>
          </a:xfrm>
          <a:prstGeom prst="rect">
            <a:avLst/>
          </a:prstGeom>
        </p:spPr>
      </p:pic>
      <p:sp>
        <p:nvSpPr>
          <p:cNvPr id="31" name="Text 26"/>
          <p:cNvSpPr txBox="1"/>
          <p:nvPr/>
        </p:nvSpPr>
        <p:spPr>
          <a:xfrm>
            <a:off x="7296912" y="2871216"/>
            <a:ext cx="3493008" cy="384048"/>
          </a:xfrm>
          <a:prstGeom prst="rect">
            <a:avLst/>
          </a:prstGeom>
          <a:noFill/>
          <a:ln/>
        </p:spPr>
        <p:txBody>
          <a:bodyPr wrap="square" lIns="0" tIns="0" rIns="0" bIns="0" rtlCol="0" anchor="ctr">
            <a:normAutofit/>
          </a:bodyPr>
          <a:lstStyle/>
          <a:p>
            <a:pPr marL="0" indent="0" algn="l">
              <a:lnSpc>
                <a:spcPct val="100000"/>
              </a:lnSpc>
              <a:buNone/>
            </a:pPr>
            <a:r>
              <a:rPr lang="en-US" sz="1700" b="1" dirty="0">
                <a:solidFill>
                  <a:srgbClr val="17323E"/>
                </a:solidFill>
                <a:latin typeface="Arial" pitchFamily="34" charset="0"/>
                <a:ea typeface="Arial" pitchFamily="34" charset="-122"/>
                <a:cs typeface="Arial" pitchFamily="34" charset="-120"/>
              </a:rPr>
              <a:t>3% NaCl</a:t>
            </a:r>
            <a:endParaRPr lang="en-US" sz="1700" dirty="0"/>
          </a:p>
        </p:txBody>
      </p:sp>
      <p:sp>
        <p:nvSpPr>
          <p:cNvPr id="32" name="Text 27"/>
          <p:cNvSpPr txBox="1"/>
          <p:nvPr/>
        </p:nvSpPr>
        <p:spPr>
          <a:xfrm>
            <a:off x="6803136" y="3337560"/>
            <a:ext cx="3931920" cy="246888"/>
          </a:xfrm>
          <a:prstGeom prst="rect">
            <a:avLst/>
          </a:prstGeom>
          <a:noFill/>
          <a:ln/>
        </p:spPr>
        <p:txBody>
          <a:bodyPr wrap="square" lIns="0" tIns="0" rIns="0" bIns="0" rtlCol="0" anchor="t">
            <a:normAutofit/>
          </a:bodyPr>
          <a:lstStyle/>
          <a:p>
            <a:pPr marL="0" indent="0" algn="l">
              <a:lnSpc>
                <a:spcPct val="95000"/>
              </a:lnSpc>
              <a:buNone/>
            </a:pPr>
            <a:r>
              <a:rPr lang="en-US" sz="1350" dirty="0">
                <a:solidFill>
                  <a:srgbClr val="5B6F78"/>
                </a:solidFill>
                <a:latin typeface="Arial" pitchFamily="34" charset="0"/>
                <a:ea typeface="Arial" pitchFamily="34" charset="-122"/>
                <a:cs typeface="Arial" pitchFamily="34" charset="-120"/>
              </a:rPr>
              <a:t>2,5–5 mL/kg IV á 10–15 mín.</a:t>
            </a:r>
            <a:endParaRPr lang="en-US" sz="1350" dirty="0"/>
          </a:p>
        </p:txBody>
      </p:sp>
      <p:sp>
        <p:nvSpPr>
          <p:cNvPr id="33" name="Text 28"/>
          <p:cNvSpPr txBox="1"/>
          <p:nvPr/>
        </p:nvSpPr>
        <p:spPr>
          <a:xfrm>
            <a:off x="8266176" y="3849624"/>
            <a:ext cx="1005840" cy="274320"/>
          </a:xfrm>
          <a:prstGeom prst="rect">
            <a:avLst/>
          </a:prstGeom>
          <a:noFill/>
          <a:ln/>
        </p:spPr>
        <p:txBody>
          <a:bodyPr wrap="square" lIns="0" tIns="0" rIns="0" bIns="0" rtlCol="0" anchor="ctr">
            <a:normAutofit/>
          </a:bodyPr>
          <a:lstStyle/>
          <a:p>
            <a:pPr marL="0" indent="0" algn="ctr">
              <a:lnSpc>
                <a:spcPct val="100000"/>
              </a:lnSpc>
              <a:buNone/>
            </a:pPr>
            <a:r>
              <a:rPr lang="en-US" sz="1300" b="1" dirty="0">
                <a:solidFill>
                  <a:srgbClr val="C9DEE5"/>
                </a:solidFill>
                <a:latin typeface="Arial" pitchFamily="34" charset="0"/>
                <a:ea typeface="Arial" pitchFamily="34" charset="-122"/>
                <a:cs typeface="Arial" pitchFamily="34" charset="-120"/>
              </a:rPr>
              <a:t>eða</a:t>
            </a:r>
            <a:endParaRPr lang="en-US" sz="1300" dirty="0"/>
          </a:p>
        </p:txBody>
      </p:sp>
      <p:sp>
        <p:nvSpPr>
          <p:cNvPr id="34" name="Shape 29"/>
          <p:cNvSpPr/>
          <p:nvPr/>
        </p:nvSpPr>
        <p:spPr>
          <a:xfrm>
            <a:off x="6565392" y="4160520"/>
            <a:ext cx="4389120" cy="1051560"/>
          </a:xfrm>
          <a:prstGeom prst="roundRect">
            <a:avLst>
              <a:gd name="adj" fmla="val 10435"/>
            </a:avLst>
          </a:prstGeom>
          <a:solidFill>
            <a:srgbClr val="FFFFFF"/>
          </a:solidFill>
          <a:ln w="10160">
            <a:solidFill>
              <a:srgbClr val="D6E1E4"/>
            </a:solidFill>
            <a:prstDash val="solid"/>
          </a:ln>
        </p:spPr>
        <p:txBody>
          <a:bodyPr/>
          <a:lstStyle/>
          <a:p>
            <a:endParaRPr/>
          </a:p>
        </p:txBody>
      </p:sp>
      <p:sp>
        <p:nvSpPr>
          <p:cNvPr id="35" name="Shape 30"/>
          <p:cNvSpPr/>
          <p:nvPr/>
        </p:nvSpPr>
        <p:spPr>
          <a:xfrm>
            <a:off x="6565392" y="4160520"/>
            <a:ext cx="73152" cy="1051560"/>
          </a:xfrm>
          <a:prstGeom prst="roundRect">
            <a:avLst>
              <a:gd name="adj" fmla="val 50000"/>
            </a:avLst>
          </a:prstGeom>
          <a:solidFill>
            <a:srgbClr val="F2B84B"/>
          </a:solidFill>
          <a:ln w="12700">
            <a:solidFill>
              <a:srgbClr val="F2B84B">
                <a:alpha val="0"/>
              </a:srgbClr>
            </a:solidFill>
            <a:prstDash val="solid"/>
          </a:ln>
        </p:spPr>
        <p:txBody>
          <a:bodyPr/>
          <a:lstStyle/>
          <a:p>
            <a:endParaRPr/>
          </a:p>
        </p:txBody>
      </p:sp>
      <p:sp>
        <p:nvSpPr>
          <p:cNvPr id="36" name="Shape 31"/>
          <p:cNvSpPr/>
          <p:nvPr/>
        </p:nvSpPr>
        <p:spPr>
          <a:xfrm>
            <a:off x="6748272" y="4343400"/>
            <a:ext cx="438912" cy="438912"/>
          </a:xfrm>
          <a:prstGeom prst="ellipse">
            <a:avLst/>
          </a:prstGeom>
          <a:solidFill>
            <a:srgbClr val="F2B84B">
              <a:alpha val="13000"/>
            </a:srgbClr>
          </a:solidFill>
          <a:ln w="12700">
            <a:solidFill>
              <a:srgbClr val="F2B84B">
                <a:alpha val="0"/>
              </a:srgbClr>
            </a:solidFill>
            <a:prstDash val="solid"/>
          </a:ln>
        </p:spPr>
        <p:txBody>
          <a:bodyPr/>
          <a:lstStyle/>
          <a:p>
            <a:endParaRPr/>
          </a:p>
        </p:txBody>
      </p:sp>
      <p:pic>
        <p:nvPicPr>
          <p:cNvPr id="3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49222" y="4439961"/>
            <a:ext cx="237012" cy="237012"/>
          </a:xfrm>
          <a:prstGeom prst="rect">
            <a:avLst/>
          </a:prstGeom>
        </p:spPr>
      </p:pic>
      <p:sp>
        <p:nvSpPr>
          <p:cNvPr id="38" name="Text 32"/>
          <p:cNvSpPr txBox="1"/>
          <p:nvPr/>
        </p:nvSpPr>
        <p:spPr>
          <a:xfrm>
            <a:off x="7296912" y="4334256"/>
            <a:ext cx="3493008" cy="384048"/>
          </a:xfrm>
          <a:prstGeom prst="rect">
            <a:avLst/>
          </a:prstGeom>
          <a:noFill/>
          <a:ln/>
        </p:spPr>
        <p:txBody>
          <a:bodyPr wrap="square" lIns="0" tIns="0" rIns="0" bIns="0" rtlCol="0" anchor="ctr">
            <a:normAutofit/>
          </a:bodyPr>
          <a:lstStyle/>
          <a:p>
            <a:pPr marL="0" indent="0" algn="l">
              <a:lnSpc>
                <a:spcPct val="100000"/>
              </a:lnSpc>
              <a:buNone/>
            </a:pPr>
            <a:r>
              <a:rPr lang="en-US" sz="1700" b="1" dirty="0">
                <a:solidFill>
                  <a:srgbClr val="17323E"/>
                </a:solidFill>
                <a:latin typeface="Arial" pitchFamily="34" charset="0"/>
                <a:ea typeface="Arial" pitchFamily="34" charset="-122"/>
                <a:cs typeface="Arial" pitchFamily="34" charset="-120"/>
              </a:rPr>
              <a:t>Mannitól</a:t>
            </a:r>
            <a:endParaRPr lang="en-US" sz="1700" dirty="0"/>
          </a:p>
        </p:txBody>
      </p:sp>
      <p:sp>
        <p:nvSpPr>
          <p:cNvPr id="39" name="Text 33"/>
          <p:cNvSpPr txBox="1"/>
          <p:nvPr/>
        </p:nvSpPr>
        <p:spPr>
          <a:xfrm>
            <a:off x="6803136" y="4800600"/>
            <a:ext cx="3931920" cy="246888"/>
          </a:xfrm>
          <a:prstGeom prst="rect">
            <a:avLst/>
          </a:prstGeom>
          <a:noFill/>
          <a:ln/>
        </p:spPr>
        <p:txBody>
          <a:bodyPr wrap="square" lIns="0" tIns="0" rIns="0" bIns="0" rtlCol="0" anchor="t">
            <a:normAutofit/>
          </a:bodyPr>
          <a:lstStyle/>
          <a:p>
            <a:pPr marL="0" indent="0" algn="l">
              <a:lnSpc>
                <a:spcPct val="95000"/>
              </a:lnSpc>
              <a:buNone/>
            </a:pPr>
            <a:r>
              <a:rPr lang="en-US" sz="1350" dirty="0">
                <a:solidFill>
                  <a:srgbClr val="5B6F78"/>
                </a:solidFill>
                <a:latin typeface="Arial" pitchFamily="34" charset="0"/>
                <a:ea typeface="Arial" pitchFamily="34" charset="-122"/>
                <a:cs typeface="Arial" pitchFamily="34" charset="-120"/>
              </a:rPr>
              <a:t>0,5–1 g/kg IV á 10–15 mín.</a:t>
            </a:r>
            <a:endParaRPr lang="en-US" sz="1350" dirty="0"/>
          </a:p>
        </p:txBody>
      </p:sp>
      <p:sp>
        <p:nvSpPr>
          <p:cNvPr id="40" name="Shape 34"/>
          <p:cNvSpPr/>
          <p:nvPr/>
        </p:nvSpPr>
        <p:spPr>
          <a:xfrm>
            <a:off x="749808" y="5897880"/>
            <a:ext cx="10680192" cy="429768"/>
          </a:xfrm>
          <a:prstGeom prst="roundRect">
            <a:avLst>
              <a:gd name="adj" fmla="val 21277"/>
            </a:avLst>
          </a:prstGeom>
          <a:solidFill>
            <a:srgbClr val="FCE7EA"/>
          </a:solidFill>
          <a:ln w="12700">
            <a:solidFill>
              <a:srgbClr val="FCE7EA">
                <a:alpha val="0"/>
              </a:srgbClr>
            </a:solidFill>
            <a:prstDash val="solid"/>
          </a:ln>
        </p:spPr>
        <p:txBody>
          <a:bodyPr/>
          <a:lstStyle/>
          <a:p>
            <a:endParaRPr/>
          </a:p>
        </p:txBody>
      </p:sp>
      <p:pic>
        <p:nvPicPr>
          <p:cNvPr id="4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688" y="5998464"/>
            <a:ext cx="201168" cy="201168"/>
          </a:xfrm>
          <a:prstGeom prst="rect">
            <a:avLst/>
          </a:prstGeom>
        </p:spPr>
      </p:pic>
      <p:sp>
        <p:nvSpPr>
          <p:cNvPr id="42" name="Text 35"/>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8E2F40"/>
                </a:solidFill>
                <a:latin typeface="Arial" pitchFamily="34" charset="0"/>
                <a:ea typeface="Arial" pitchFamily="34" charset="-122"/>
                <a:cs typeface="Arial" pitchFamily="34" charset="-120"/>
              </a:rPr>
              <a:t>Kalla eftir gjörgæslu-/sérfræðiaðstoð, hækka höfuð, tryggja öndun og endurmeta innan mínútna. Myndgreining má ekki tefja osmótíska meðferð.</a:t>
            </a:r>
            <a:endParaRPr lang="en-US" sz="112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KETÓNBLÓÐSÝRING</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DKA: algengar gildrur</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DKA 2022</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18</a:t>
            </a:r>
            <a:endParaRPr lang="en-US" sz="850" dirty="0"/>
          </a:p>
        </p:txBody>
      </p:sp>
      <p:sp>
        <p:nvSpPr>
          <p:cNvPr id="9" name="Shape 6"/>
          <p:cNvSpPr/>
          <p:nvPr/>
        </p:nvSpPr>
        <p:spPr>
          <a:xfrm>
            <a:off x="749808" y="1097280"/>
            <a:ext cx="5212080" cy="1353312"/>
          </a:xfrm>
          <a:prstGeom prst="roundRect">
            <a:avLst>
              <a:gd name="adj" fmla="val 8108"/>
            </a:avLst>
          </a:prstGeom>
          <a:solidFill>
            <a:srgbClr val="FFFFFF"/>
          </a:solidFill>
          <a:ln w="10160">
            <a:solidFill>
              <a:srgbClr val="D6E1E4"/>
            </a:solidFill>
            <a:prstDash val="solid"/>
          </a:ln>
        </p:spPr>
        <p:txBody>
          <a:bodyPr/>
          <a:lstStyle/>
          <a:p>
            <a:endParaRPr/>
          </a:p>
        </p:txBody>
      </p:sp>
      <p:sp>
        <p:nvSpPr>
          <p:cNvPr id="10" name="Shape 7"/>
          <p:cNvSpPr/>
          <p:nvPr/>
        </p:nvSpPr>
        <p:spPr>
          <a:xfrm>
            <a:off x="749808" y="1097280"/>
            <a:ext cx="73152" cy="1353312"/>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11" name="Shape 8"/>
          <p:cNvSpPr/>
          <p:nvPr/>
        </p:nvSpPr>
        <p:spPr>
          <a:xfrm>
            <a:off x="932688" y="1280160"/>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3638" y="1376721"/>
            <a:ext cx="237012" cy="237012"/>
          </a:xfrm>
          <a:prstGeom prst="rect">
            <a:avLst/>
          </a:prstGeom>
        </p:spPr>
      </p:pic>
      <p:sp>
        <p:nvSpPr>
          <p:cNvPr id="13" name="Text 9"/>
          <p:cNvSpPr txBox="1"/>
          <p:nvPr/>
        </p:nvSpPr>
        <p:spPr>
          <a:xfrm>
            <a:off x="1481328" y="1271016"/>
            <a:ext cx="4315968" cy="384048"/>
          </a:xfrm>
          <a:prstGeom prst="rect">
            <a:avLst/>
          </a:prstGeom>
          <a:noFill/>
          <a:ln/>
        </p:spPr>
        <p:txBody>
          <a:bodyPr wrap="square" lIns="0" tIns="0" rIns="0" bIns="0" rtlCol="0" anchor="ctr">
            <a:normAutofit/>
          </a:bodyPr>
          <a:lstStyle/>
          <a:p>
            <a:pPr marL="0" indent="0" algn="l">
              <a:lnSpc>
                <a:spcPct val="100000"/>
              </a:lnSpc>
              <a:buNone/>
            </a:pPr>
            <a:r>
              <a:rPr lang="en-US" sz="1560" b="1" dirty="0">
                <a:solidFill>
                  <a:srgbClr val="17323E"/>
                </a:solidFill>
                <a:latin typeface="Arial" pitchFamily="34" charset="0"/>
                <a:ea typeface="Arial" pitchFamily="34" charset="-122"/>
                <a:cs typeface="Arial" pitchFamily="34" charset="-120"/>
              </a:rPr>
              <a:t>Hleðsluskammtur insúlíns</a:t>
            </a:r>
            <a:endParaRPr lang="en-US" sz="1560" dirty="0"/>
          </a:p>
        </p:txBody>
      </p:sp>
      <p:sp>
        <p:nvSpPr>
          <p:cNvPr id="14" name="Text 10"/>
          <p:cNvSpPr txBox="1"/>
          <p:nvPr/>
        </p:nvSpPr>
        <p:spPr>
          <a:xfrm>
            <a:off x="987552" y="1737360"/>
            <a:ext cx="4754880" cy="548640"/>
          </a:xfrm>
          <a:prstGeom prst="rect">
            <a:avLst/>
          </a:prstGeom>
          <a:noFill/>
          <a:ln/>
        </p:spPr>
        <p:txBody>
          <a:bodyPr wrap="square" lIns="0" tIns="0" rIns="0" bIns="0" rtlCol="0" anchor="t">
            <a:normAutofit/>
          </a:bodyPr>
          <a:lstStyle/>
          <a:p>
            <a:pPr marL="0" indent="0" algn="l">
              <a:lnSpc>
                <a:spcPct val="95000"/>
              </a:lnSpc>
              <a:buNone/>
            </a:pPr>
            <a:r>
              <a:rPr lang="en-US" sz="1180" dirty="0">
                <a:solidFill>
                  <a:srgbClr val="5B6F78"/>
                </a:solidFill>
                <a:latin typeface="Arial" pitchFamily="34" charset="0"/>
                <a:ea typeface="Arial" pitchFamily="34" charset="-122"/>
                <a:cs typeface="Arial" pitchFamily="34" charset="-120"/>
              </a:rPr>
              <a:t>Eykur ekki öruggan bata og getur aukið snöggar osmótískar breytingar.</a:t>
            </a:r>
            <a:endParaRPr lang="en-US" sz="1180" dirty="0"/>
          </a:p>
        </p:txBody>
      </p:sp>
      <p:sp>
        <p:nvSpPr>
          <p:cNvPr id="15" name="Shape 11"/>
          <p:cNvSpPr/>
          <p:nvPr/>
        </p:nvSpPr>
        <p:spPr>
          <a:xfrm>
            <a:off x="6263640" y="1097280"/>
            <a:ext cx="5212080" cy="1353312"/>
          </a:xfrm>
          <a:prstGeom prst="roundRect">
            <a:avLst>
              <a:gd name="adj" fmla="val 8108"/>
            </a:avLst>
          </a:prstGeom>
          <a:solidFill>
            <a:srgbClr val="F4F7F8"/>
          </a:solidFill>
          <a:ln w="10160">
            <a:solidFill>
              <a:srgbClr val="D6E1E4"/>
            </a:solidFill>
            <a:prstDash val="solid"/>
          </a:ln>
        </p:spPr>
        <p:txBody>
          <a:bodyPr/>
          <a:lstStyle/>
          <a:p>
            <a:endParaRPr/>
          </a:p>
        </p:txBody>
      </p:sp>
      <p:sp>
        <p:nvSpPr>
          <p:cNvPr id="16" name="Shape 12"/>
          <p:cNvSpPr/>
          <p:nvPr/>
        </p:nvSpPr>
        <p:spPr>
          <a:xfrm>
            <a:off x="6263640" y="1097280"/>
            <a:ext cx="73152" cy="1353312"/>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17" name="Shape 13"/>
          <p:cNvSpPr/>
          <p:nvPr/>
        </p:nvSpPr>
        <p:spPr>
          <a:xfrm>
            <a:off x="6446520" y="1280160"/>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47470" y="1376721"/>
            <a:ext cx="237012" cy="237012"/>
          </a:xfrm>
          <a:prstGeom prst="rect">
            <a:avLst/>
          </a:prstGeom>
        </p:spPr>
      </p:pic>
      <p:sp>
        <p:nvSpPr>
          <p:cNvPr id="19" name="Text 14"/>
          <p:cNvSpPr txBox="1"/>
          <p:nvPr/>
        </p:nvSpPr>
        <p:spPr>
          <a:xfrm>
            <a:off x="6995160" y="1271016"/>
            <a:ext cx="4315968" cy="384048"/>
          </a:xfrm>
          <a:prstGeom prst="rect">
            <a:avLst/>
          </a:prstGeom>
          <a:noFill/>
          <a:ln/>
        </p:spPr>
        <p:txBody>
          <a:bodyPr wrap="square" lIns="0" tIns="0" rIns="0" bIns="0" rtlCol="0" anchor="ctr">
            <a:normAutofit/>
          </a:bodyPr>
          <a:lstStyle/>
          <a:p>
            <a:pPr marL="0" indent="0" algn="l">
              <a:lnSpc>
                <a:spcPct val="100000"/>
              </a:lnSpc>
              <a:buNone/>
            </a:pPr>
            <a:r>
              <a:rPr lang="en-US" sz="1560" b="1" dirty="0">
                <a:solidFill>
                  <a:srgbClr val="17323E"/>
                </a:solidFill>
                <a:latin typeface="Arial" pitchFamily="34" charset="0"/>
                <a:ea typeface="Arial" pitchFamily="34" charset="-122"/>
                <a:cs typeface="Arial" pitchFamily="34" charset="-120"/>
              </a:rPr>
              <a:t>Of hröð „leiðrétting“</a:t>
            </a:r>
            <a:endParaRPr lang="en-US" sz="1560" dirty="0"/>
          </a:p>
        </p:txBody>
      </p:sp>
      <p:sp>
        <p:nvSpPr>
          <p:cNvPr id="20" name="Text 15"/>
          <p:cNvSpPr txBox="1"/>
          <p:nvPr/>
        </p:nvSpPr>
        <p:spPr>
          <a:xfrm>
            <a:off x="6501384" y="1737360"/>
            <a:ext cx="4754880" cy="548640"/>
          </a:xfrm>
          <a:prstGeom prst="rect">
            <a:avLst/>
          </a:prstGeom>
          <a:noFill/>
          <a:ln/>
        </p:spPr>
        <p:txBody>
          <a:bodyPr wrap="square" lIns="0" tIns="0" rIns="0" bIns="0" rtlCol="0" anchor="t">
            <a:normAutofit/>
          </a:bodyPr>
          <a:lstStyle/>
          <a:p>
            <a:pPr marL="0" indent="0" algn="l">
              <a:lnSpc>
                <a:spcPct val="95000"/>
              </a:lnSpc>
              <a:buNone/>
            </a:pPr>
            <a:r>
              <a:rPr lang="en-US" sz="1180" dirty="0">
                <a:solidFill>
                  <a:srgbClr val="5B6F78"/>
                </a:solidFill>
                <a:latin typeface="Arial" pitchFamily="34" charset="0"/>
                <a:ea typeface="Arial" pitchFamily="34" charset="-122"/>
                <a:cs typeface="Arial" pitchFamily="34" charset="-120"/>
              </a:rPr>
              <a:t>Ekki elta glúkósatöluna; fylgja ketósu, blóðsýringu og klínísku ástandi.</a:t>
            </a:r>
            <a:endParaRPr lang="en-US" sz="1180" dirty="0"/>
          </a:p>
        </p:txBody>
      </p:sp>
      <p:sp>
        <p:nvSpPr>
          <p:cNvPr id="21" name="Shape 16"/>
          <p:cNvSpPr/>
          <p:nvPr/>
        </p:nvSpPr>
        <p:spPr>
          <a:xfrm>
            <a:off x="749808" y="2724912"/>
            <a:ext cx="5212080" cy="1353312"/>
          </a:xfrm>
          <a:prstGeom prst="roundRect">
            <a:avLst>
              <a:gd name="adj" fmla="val 8108"/>
            </a:avLst>
          </a:prstGeom>
          <a:solidFill>
            <a:srgbClr val="FFFFFF"/>
          </a:solidFill>
          <a:ln w="10160">
            <a:solidFill>
              <a:srgbClr val="D6E1E4"/>
            </a:solidFill>
            <a:prstDash val="solid"/>
          </a:ln>
        </p:spPr>
        <p:txBody>
          <a:bodyPr/>
          <a:lstStyle/>
          <a:p>
            <a:endParaRPr/>
          </a:p>
        </p:txBody>
      </p:sp>
      <p:sp>
        <p:nvSpPr>
          <p:cNvPr id="22" name="Shape 17"/>
          <p:cNvSpPr/>
          <p:nvPr/>
        </p:nvSpPr>
        <p:spPr>
          <a:xfrm>
            <a:off x="749808" y="2724912"/>
            <a:ext cx="73152" cy="1353312"/>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23" name="Shape 18"/>
          <p:cNvSpPr/>
          <p:nvPr/>
        </p:nvSpPr>
        <p:spPr>
          <a:xfrm>
            <a:off x="932688" y="2907792"/>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3638" y="3004353"/>
            <a:ext cx="237012" cy="237012"/>
          </a:xfrm>
          <a:prstGeom prst="rect">
            <a:avLst/>
          </a:prstGeom>
        </p:spPr>
      </p:pic>
      <p:sp>
        <p:nvSpPr>
          <p:cNvPr id="25" name="Text 19"/>
          <p:cNvSpPr txBox="1"/>
          <p:nvPr/>
        </p:nvSpPr>
        <p:spPr>
          <a:xfrm>
            <a:off x="1481328" y="2898648"/>
            <a:ext cx="4315968" cy="384048"/>
          </a:xfrm>
          <a:prstGeom prst="rect">
            <a:avLst/>
          </a:prstGeom>
          <a:noFill/>
          <a:ln/>
        </p:spPr>
        <p:txBody>
          <a:bodyPr wrap="square" lIns="0" tIns="0" rIns="0" bIns="0" rtlCol="0" anchor="ctr">
            <a:normAutofit/>
          </a:bodyPr>
          <a:lstStyle/>
          <a:p>
            <a:pPr marL="0" indent="0" algn="l">
              <a:lnSpc>
                <a:spcPct val="100000"/>
              </a:lnSpc>
              <a:buNone/>
            </a:pPr>
            <a:r>
              <a:rPr lang="en-US" sz="1560" b="1" dirty="0">
                <a:solidFill>
                  <a:srgbClr val="17323E"/>
                </a:solidFill>
                <a:latin typeface="Arial" pitchFamily="34" charset="0"/>
                <a:ea typeface="Arial" pitchFamily="34" charset="-122"/>
                <a:cs typeface="Arial" pitchFamily="34" charset="-120"/>
              </a:rPr>
              <a:t>Bíkarbónat að staðaldri</a:t>
            </a:r>
            <a:endParaRPr lang="en-US" sz="1560" dirty="0"/>
          </a:p>
        </p:txBody>
      </p:sp>
      <p:sp>
        <p:nvSpPr>
          <p:cNvPr id="26" name="Text 20"/>
          <p:cNvSpPr txBox="1"/>
          <p:nvPr/>
        </p:nvSpPr>
        <p:spPr>
          <a:xfrm>
            <a:off x="987552" y="3364992"/>
            <a:ext cx="4754880" cy="548640"/>
          </a:xfrm>
          <a:prstGeom prst="rect">
            <a:avLst/>
          </a:prstGeom>
          <a:noFill/>
          <a:ln/>
        </p:spPr>
        <p:txBody>
          <a:bodyPr wrap="square" lIns="0" tIns="0" rIns="0" bIns="0" rtlCol="0" anchor="t">
            <a:normAutofit/>
          </a:bodyPr>
          <a:lstStyle/>
          <a:p>
            <a:pPr marL="0" indent="0" algn="l">
              <a:lnSpc>
                <a:spcPct val="95000"/>
              </a:lnSpc>
              <a:buNone/>
            </a:pPr>
            <a:r>
              <a:rPr lang="en-US" sz="1180" dirty="0">
                <a:solidFill>
                  <a:srgbClr val="5B6F78"/>
                </a:solidFill>
                <a:latin typeface="Arial" pitchFamily="34" charset="0"/>
                <a:ea typeface="Arial" pitchFamily="34" charset="-122"/>
                <a:cs typeface="Arial" pitchFamily="34" charset="-120"/>
              </a:rPr>
              <a:t>Ekki gefa nema í mjög sértækum lífshættulegum aðstæðum.</a:t>
            </a:r>
            <a:endParaRPr lang="en-US" sz="1180" dirty="0"/>
          </a:p>
        </p:txBody>
      </p:sp>
      <p:sp>
        <p:nvSpPr>
          <p:cNvPr id="27" name="Shape 21"/>
          <p:cNvSpPr/>
          <p:nvPr/>
        </p:nvSpPr>
        <p:spPr>
          <a:xfrm>
            <a:off x="6263640" y="2724912"/>
            <a:ext cx="5212080" cy="1353312"/>
          </a:xfrm>
          <a:prstGeom prst="roundRect">
            <a:avLst>
              <a:gd name="adj" fmla="val 8108"/>
            </a:avLst>
          </a:prstGeom>
          <a:solidFill>
            <a:srgbClr val="F4F7F8"/>
          </a:solidFill>
          <a:ln w="10160">
            <a:solidFill>
              <a:srgbClr val="D6E1E4"/>
            </a:solidFill>
            <a:prstDash val="solid"/>
          </a:ln>
        </p:spPr>
        <p:txBody>
          <a:bodyPr/>
          <a:lstStyle/>
          <a:p>
            <a:endParaRPr/>
          </a:p>
        </p:txBody>
      </p:sp>
      <p:sp>
        <p:nvSpPr>
          <p:cNvPr id="28" name="Shape 22"/>
          <p:cNvSpPr/>
          <p:nvPr/>
        </p:nvSpPr>
        <p:spPr>
          <a:xfrm>
            <a:off x="6263640" y="2724912"/>
            <a:ext cx="73152" cy="1353312"/>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29" name="Shape 23"/>
          <p:cNvSpPr/>
          <p:nvPr/>
        </p:nvSpPr>
        <p:spPr>
          <a:xfrm>
            <a:off x="6446520" y="2907792"/>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3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47470" y="3004353"/>
            <a:ext cx="237012" cy="237012"/>
          </a:xfrm>
          <a:prstGeom prst="rect">
            <a:avLst/>
          </a:prstGeom>
        </p:spPr>
      </p:pic>
      <p:sp>
        <p:nvSpPr>
          <p:cNvPr id="31" name="Text 24"/>
          <p:cNvSpPr txBox="1"/>
          <p:nvPr/>
        </p:nvSpPr>
        <p:spPr>
          <a:xfrm>
            <a:off x="6995160" y="2898648"/>
            <a:ext cx="4315968" cy="384048"/>
          </a:xfrm>
          <a:prstGeom prst="rect">
            <a:avLst/>
          </a:prstGeom>
          <a:noFill/>
          <a:ln/>
        </p:spPr>
        <p:txBody>
          <a:bodyPr wrap="square" lIns="0" tIns="0" rIns="0" bIns="0" rtlCol="0" anchor="ctr">
            <a:normAutofit/>
          </a:bodyPr>
          <a:lstStyle/>
          <a:p>
            <a:pPr marL="0" indent="0" algn="l">
              <a:lnSpc>
                <a:spcPct val="100000"/>
              </a:lnSpc>
              <a:buNone/>
            </a:pPr>
            <a:r>
              <a:rPr lang="en-US" sz="1560" b="1" dirty="0">
                <a:solidFill>
                  <a:srgbClr val="17323E"/>
                </a:solidFill>
                <a:latin typeface="Arial" pitchFamily="34" charset="0"/>
                <a:ea typeface="Arial" pitchFamily="34" charset="-122"/>
                <a:cs typeface="Arial" pitchFamily="34" charset="-120"/>
              </a:rPr>
              <a:t>Gleymt taugamat</a:t>
            </a:r>
            <a:endParaRPr lang="en-US" sz="1560" dirty="0"/>
          </a:p>
        </p:txBody>
      </p:sp>
      <p:sp>
        <p:nvSpPr>
          <p:cNvPr id="32" name="Text 25"/>
          <p:cNvSpPr txBox="1"/>
          <p:nvPr/>
        </p:nvSpPr>
        <p:spPr>
          <a:xfrm>
            <a:off x="6501384" y="3364992"/>
            <a:ext cx="4754880" cy="548640"/>
          </a:xfrm>
          <a:prstGeom prst="rect">
            <a:avLst/>
          </a:prstGeom>
          <a:noFill/>
          <a:ln/>
        </p:spPr>
        <p:txBody>
          <a:bodyPr wrap="square" lIns="0" tIns="0" rIns="0" bIns="0" rtlCol="0" anchor="t">
            <a:normAutofit/>
          </a:bodyPr>
          <a:lstStyle/>
          <a:p>
            <a:pPr marL="0" indent="0" algn="l">
              <a:lnSpc>
                <a:spcPct val="95000"/>
              </a:lnSpc>
              <a:buNone/>
            </a:pPr>
            <a:r>
              <a:rPr lang="en-US" sz="1180" dirty="0">
                <a:solidFill>
                  <a:srgbClr val="5B6F78"/>
                </a:solidFill>
                <a:latin typeface="Arial" pitchFamily="34" charset="0"/>
                <a:ea typeface="Arial" pitchFamily="34" charset="-122"/>
                <a:cs typeface="Arial" pitchFamily="34" charset="-120"/>
              </a:rPr>
              <a:t>Heilabjúgur greinist klínískt — breytingin frá fyrra mati skiptir mestu.</a:t>
            </a:r>
            <a:endParaRPr lang="en-US" sz="1180" dirty="0"/>
          </a:p>
        </p:txBody>
      </p:sp>
      <p:sp>
        <p:nvSpPr>
          <p:cNvPr id="33" name="Shape 26"/>
          <p:cNvSpPr/>
          <p:nvPr/>
        </p:nvSpPr>
        <p:spPr>
          <a:xfrm>
            <a:off x="749808" y="4352544"/>
            <a:ext cx="5212080" cy="1353312"/>
          </a:xfrm>
          <a:prstGeom prst="roundRect">
            <a:avLst>
              <a:gd name="adj" fmla="val 8108"/>
            </a:avLst>
          </a:prstGeom>
          <a:solidFill>
            <a:srgbClr val="FFFFFF"/>
          </a:solidFill>
          <a:ln w="10160">
            <a:solidFill>
              <a:srgbClr val="D6E1E4"/>
            </a:solidFill>
            <a:prstDash val="solid"/>
          </a:ln>
        </p:spPr>
        <p:txBody>
          <a:bodyPr/>
          <a:lstStyle/>
          <a:p>
            <a:endParaRPr/>
          </a:p>
        </p:txBody>
      </p:sp>
      <p:sp>
        <p:nvSpPr>
          <p:cNvPr id="34" name="Shape 27"/>
          <p:cNvSpPr/>
          <p:nvPr/>
        </p:nvSpPr>
        <p:spPr>
          <a:xfrm>
            <a:off x="749808" y="4352544"/>
            <a:ext cx="73152" cy="1353312"/>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35" name="Shape 28"/>
          <p:cNvSpPr/>
          <p:nvPr/>
        </p:nvSpPr>
        <p:spPr>
          <a:xfrm>
            <a:off x="932688" y="4535424"/>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3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33638" y="4631985"/>
            <a:ext cx="237012" cy="237012"/>
          </a:xfrm>
          <a:prstGeom prst="rect">
            <a:avLst/>
          </a:prstGeom>
        </p:spPr>
      </p:pic>
      <p:sp>
        <p:nvSpPr>
          <p:cNvPr id="37" name="Text 29"/>
          <p:cNvSpPr txBox="1"/>
          <p:nvPr/>
        </p:nvSpPr>
        <p:spPr>
          <a:xfrm>
            <a:off x="1481328" y="4526280"/>
            <a:ext cx="4315968" cy="384048"/>
          </a:xfrm>
          <a:prstGeom prst="rect">
            <a:avLst/>
          </a:prstGeom>
          <a:noFill/>
          <a:ln/>
        </p:spPr>
        <p:txBody>
          <a:bodyPr wrap="square" lIns="0" tIns="0" rIns="0" bIns="0" rtlCol="0" anchor="ctr">
            <a:normAutofit/>
          </a:bodyPr>
          <a:lstStyle/>
          <a:p>
            <a:pPr marL="0" indent="0" algn="l">
              <a:lnSpc>
                <a:spcPct val="100000"/>
              </a:lnSpc>
              <a:buNone/>
            </a:pPr>
            <a:r>
              <a:rPr lang="en-US" sz="1560" b="1" dirty="0">
                <a:solidFill>
                  <a:srgbClr val="17323E"/>
                </a:solidFill>
                <a:latin typeface="Arial" pitchFamily="34" charset="0"/>
                <a:ea typeface="Arial" pitchFamily="34" charset="-122"/>
                <a:cs typeface="Arial" pitchFamily="34" charset="-120"/>
              </a:rPr>
              <a:t>Kalíum vanmetið</a:t>
            </a:r>
            <a:endParaRPr lang="en-US" sz="1560" dirty="0"/>
          </a:p>
        </p:txBody>
      </p:sp>
      <p:sp>
        <p:nvSpPr>
          <p:cNvPr id="38" name="Text 30"/>
          <p:cNvSpPr txBox="1"/>
          <p:nvPr/>
        </p:nvSpPr>
        <p:spPr>
          <a:xfrm>
            <a:off x="987552" y="4992624"/>
            <a:ext cx="4754880" cy="548640"/>
          </a:xfrm>
          <a:prstGeom prst="rect">
            <a:avLst/>
          </a:prstGeom>
          <a:noFill/>
          <a:ln/>
        </p:spPr>
        <p:txBody>
          <a:bodyPr wrap="square" lIns="0" tIns="0" rIns="0" bIns="0" rtlCol="0" anchor="t">
            <a:normAutofit/>
          </a:bodyPr>
          <a:lstStyle/>
          <a:p>
            <a:pPr marL="0" indent="0" algn="l">
              <a:lnSpc>
                <a:spcPct val="95000"/>
              </a:lnSpc>
              <a:buNone/>
            </a:pPr>
            <a:r>
              <a:rPr lang="en-US" sz="1180" dirty="0">
                <a:solidFill>
                  <a:srgbClr val="5B6F78"/>
                </a:solidFill>
                <a:latin typeface="Arial" pitchFamily="34" charset="0"/>
                <a:ea typeface="Arial" pitchFamily="34" charset="-122"/>
                <a:cs typeface="Arial" pitchFamily="34" charset="-120"/>
              </a:rPr>
              <a:t>Kalíumgildi í sermi endurspeglar ekki heildarforða; getur fallið skyndilega.</a:t>
            </a:r>
            <a:endParaRPr lang="en-US" sz="1180" dirty="0"/>
          </a:p>
        </p:txBody>
      </p:sp>
      <p:sp>
        <p:nvSpPr>
          <p:cNvPr id="39" name="Shape 31"/>
          <p:cNvSpPr/>
          <p:nvPr/>
        </p:nvSpPr>
        <p:spPr>
          <a:xfrm>
            <a:off x="6263640" y="4352544"/>
            <a:ext cx="5212080" cy="1353312"/>
          </a:xfrm>
          <a:prstGeom prst="roundRect">
            <a:avLst>
              <a:gd name="adj" fmla="val 8108"/>
            </a:avLst>
          </a:prstGeom>
          <a:solidFill>
            <a:srgbClr val="F4F7F8"/>
          </a:solidFill>
          <a:ln w="10160">
            <a:solidFill>
              <a:srgbClr val="D6E1E4"/>
            </a:solidFill>
            <a:prstDash val="solid"/>
          </a:ln>
        </p:spPr>
        <p:txBody>
          <a:bodyPr/>
          <a:lstStyle/>
          <a:p>
            <a:endParaRPr/>
          </a:p>
        </p:txBody>
      </p:sp>
      <p:sp>
        <p:nvSpPr>
          <p:cNvPr id="40" name="Shape 32"/>
          <p:cNvSpPr/>
          <p:nvPr/>
        </p:nvSpPr>
        <p:spPr>
          <a:xfrm>
            <a:off x="6263640" y="4352544"/>
            <a:ext cx="73152" cy="1353312"/>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41" name="Shape 33"/>
          <p:cNvSpPr/>
          <p:nvPr/>
        </p:nvSpPr>
        <p:spPr>
          <a:xfrm>
            <a:off x="6446520" y="4535424"/>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4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47470" y="4631985"/>
            <a:ext cx="237012" cy="237012"/>
          </a:xfrm>
          <a:prstGeom prst="rect">
            <a:avLst/>
          </a:prstGeom>
        </p:spPr>
      </p:pic>
      <p:sp>
        <p:nvSpPr>
          <p:cNvPr id="43" name="Text 34"/>
          <p:cNvSpPr txBox="1"/>
          <p:nvPr/>
        </p:nvSpPr>
        <p:spPr>
          <a:xfrm>
            <a:off x="6995160" y="4526280"/>
            <a:ext cx="4315968" cy="384048"/>
          </a:xfrm>
          <a:prstGeom prst="rect">
            <a:avLst/>
          </a:prstGeom>
          <a:noFill/>
          <a:ln/>
        </p:spPr>
        <p:txBody>
          <a:bodyPr wrap="square" lIns="0" tIns="0" rIns="0" bIns="0" rtlCol="0" anchor="ctr">
            <a:normAutofit/>
          </a:bodyPr>
          <a:lstStyle/>
          <a:p>
            <a:pPr marL="0" indent="0" algn="l">
              <a:lnSpc>
                <a:spcPct val="100000"/>
              </a:lnSpc>
              <a:buNone/>
            </a:pPr>
            <a:r>
              <a:rPr lang="en-US" sz="1560" b="1" dirty="0">
                <a:solidFill>
                  <a:srgbClr val="17323E"/>
                </a:solidFill>
                <a:latin typeface="Arial" pitchFamily="34" charset="0"/>
                <a:ea typeface="Arial" pitchFamily="34" charset="-122"/>
                <a:cs typeface="Arial" pitchFamily="34" charset="-120"/>
              </a:rPr>
              <a:t>Dælubilun ekki könnuð</a:t>
            </a:r>
            <a:endParaRPr lang="en-US" sz="1560" dirty="0"/>
          </a:p>
        </p:txBody>
      </p:sp>
      <p:sp>
        <p:nvSpPr>
          <p:cNvPr id="44" name="Text 35"/>
          <p:cNvSpPr txBox="1"/>
          <p:nvPr/>
        </p:nvSpPr>
        <p:spPr>
          <a:xfrm>
            <a:off x="6501384" y="4992624"/>
            <a:ext cx="4754880" cy="548640"/>
          </a:xfrm>
          <a:prstGeom prst="rect">
            <a:avLst/>
          </a:prstGeom>
          <a:noFill/>
          <a:ln/>
        </p:spPr>
        <p:txBody>
          <a:bodyPr wrap="square" lIns="0" tIns="0" rIns="0" bIns="0" rtlCol="0" anchor="t">
            <a:normAutofit/>
          </a:bodyPr>
          <a:lstStyle/>
          <a:p>
            <a:pPr marL="0" indent="0" algn="l">
              <a:lnSpc>
                <a:spcPct val="95000"/>
              </a:lnSpc>
              <a:buNone/>
            </a:pPr>
            <a:r>
              <a:rPr lang="en-US" sz="1180" dirty="0">
                <a:solidFill>
                  <a:srgbClr val="5B6F78"/>
                </a:solidFill>
                <a:latin typeface="Arial" pitchFamily="34" charset="0"/>
                <a:ea typeface="Arial" pitchFamily="34" charset="-122"/>
                <a:cs typeface="Arial" pitchFamily="34" charset="-120"/>
              </a:rPr>
              <a:t>Hjá dælunotanda getur skortur á grunninsúlíni valdið DKA á fáum klukkustundum.</a:t>
            </a:r>
            <a:endParaRPr lang="en-US" sz="118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KETÓNBLÓÐSÝRING</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050" b="1" dirty="0">
                <a:solidFill>
                  <a:srgbClr val="0B2B3B"/>
                </a:solidFill>
                <a:latin typeface="Arial" pitchFamily="34" charset="0"/>
                <a:ea typeface="Arial" pitchFamily="34" charset="-122"/>
                <a:cs typeface="Arial" pitchFamily="34" charset="-120"/>
              </a:rPr>
              <a:t>Hvenær er DKA leiðrétt — og hvernig er skipt yfir í s.c. insúlín?</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DKA 2022</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19</a:t>
            </a:r>
            <a:endParaRPr lang="en-US" sz="850" dirty="0"/>
          </a:p>
        </p:txBody>
      </p:sp>
      <p:sp>
        <p:nvSpPr>
          <p:cNvPr id="9" name="Text 6"/>
          <p:cNvSpPr txBox="1"/>
          <p:nvPr/>
        </p:nvSpPr>
        <p:spPr>
          <a:xfrm>
            <a:off x="804672" y="1024128"/>
            <a:ext cx="7498080" cy="402336"/>
          </a:xfrm>
          <a:prstGeom prst="rect">
            <a:avLst/>
          </a:prstGeom>
          <a:noFill/>
          <a:ln/>
        </p:spPr>
        <p:txBody>
          <a:bodyPr wrap="square" lIns="0" tIns="0" rIns="0" bIns="0" rtlCol="0" anchor="ctr">
            <a:normAutofit/>
          </a:bodyPr>
          <a:lstStyle/>
          <a:p>
            <a:pPr marL="0" indent="0" algn="l">
              <a:lnSpc>
                <a:spcPct val="100000"/>
              </a:lnSpc>
              <a:buNone/>
            </a:pPr>
            <a:r>
              <a:rPr lang="en-US" sz="1900" b="1" dirty="0">
                <a:solidFill>
                  <a:srgbClr val="8E2F40"/>
                </a:solidFill>
                <a:latin typeface="Arial" pitchFamily="34" charset="0"/>
                <a:ea typeface="Arial" pitchFamily="34" charset="-122"/>
                <a:cs typeface="Arial" pitchFamily="34" charset="-120"/>
              </a:rPr>
              <a:t>Ekki stöðva insúlín í æð bara af því að glúkósi er innan eðlilegra marka.</a:t>
            </a:r>
            <a:endParaRPr lang="en-US" sz="1900" dirty="0"/>
          </a:p>
        </p:txBody>
      </p:sp>
      <p:sp>
        <p:nvSpPr>
          <p:cNvPr id="10" name="Shape 7"/>
          <p:cNvSpPr/>
          <p:nvPr/>
        </p:nvSpPr>
        <p:spPr>
          <a:xfrm>
            <a:off x="786384" y="1664208"/>
            <a:ext cx="3456432" cy="1554480"/>
          </a:xfrm>
          <a:prstGeom prst="roundRect">
            <a:avLst>
              <a:gd name="adj" fmla="val 7059"/>
            </a:avLst>
          </a:prstGeom>
          <a:solidFill>
            <a:srgbClr val="FFFFFF"/>
          </a:solidFill>
          <a:ln w="10160">
            <a:solidFill>
              <a:srgbClr val="D6E1E4"/>
            </a:solidFill>
            <a:prstDash val="solid"/>
          </a:ln>
        </p:spPr>
        <p:txBody>
          <a:bodyPr/>
          <a:lstStyle/>
          <a:p>
            <a:endParaRPr/>
          </a:p>
        </p:txBody>
      </p:sp>
      <p:sp>
        <p:nvSpPr>
          <p:cNvPr id="11" name="Shape 8"/>
          <p:cNvSpPr/>
          <p:nvPr/>
        </p:nvSpPr>
        <p:spPr>
          <a:xfrm>
            <a:off x="786384" y="1664208"/>
            <a:ext cx="73152" cy="1554480"/>
          </a:xfrm>
          <a:prstGeom prst="roundRect">
            <a:avLst>
              <a:gd name="adj" fmla="val 50000"/>
            </a:avLst>
          </a:prstGeom>
          <a:solidFill>
            <a:srgbClr val="2E8B72"/>
          </a:solidFill>
          <a:ln w="12700">
            <a:solidFill>
              <a:srgbClr val="2E8B72">
                <a:alpha val="0"/>
              </a:srgbClr>
            </a:solidFill>
            <a:prstDash val="solid"/>
          </a:ln>
        </p:spPr>
        <p:txBody>
          <a:bodyPr/>
          <a:lstStyle/>
          <a:p>
            <a:endParaRPr/>
          </a:p>
        </p:txBody>
      </p:sp>
      <p:sp>
        <p:nvSpPr>
          <p:cNvPr id="12" name="Shape 9"/>
          <p:cNvSpPr/>
          <p:nvPr/>
        </p:nvSpPr>
        <p:spPr>
          <a:xfrm>
            <a:off x="969264" y="1847088"/>
            <a:ext cx="438912" cy="43891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0214" y="1943649"/>
            <a:ext cx="237012" cy="237012"/>
          </a:xfrm>
          <a:prstGeom prst="rect">
            <a:avLst/>
          </a:prstGeom>
        </p:spPr>
      </p:pic>
      <p:sp>
        <p:nvSpPr>
          <p:cNvPr id="14" name="Text 10"/>
          <p:cNvSpPr txBox="1"/>
          <p:nvPr/>
        </p:nvSpPr>
        <p:spPr>
          <a:xfrm>
            <a:off x="1517904" y="1837944"/>
            <a:ext cx="2560320" cy="384048"/>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17323E"/>
                </a:solidFill>
                <a:latin typeface="Arial" pitchFamily="34" charset="0"/>
                <a:ea typeface="Arial" pitchFamily="34" charset="-122"/>
                <a:cs typeface="Arial" pitchFamily="34" charset="-120"/>
              </a:rPr>
              <a:t>Klínískt</a:t>
            </a:r>
            <a:endParaRPr lang="en-US" sz="1650" dirty="0"/>
          </a:p>
        </p:txBody>
      </p:sp>
      <p:sp>
        <p:nvSpPr>
          <p:cNvPr id="15" name="Text 11"/>
          <p:cNvSpPr txBox="1"/>
          <p:nvPr/>
        </p:nvSpPr>
        <p:spPr>
          <a:xfrm>
            <a:off x="1024128" y="2304288"/>
            <a:ext cx="2999232" cy="749808"/>
          </a:xfrm>
          <a:prstGeom prst="rect">
            <a:avLst/>
          </a:prstGeom>
          <a:noFill/>
          <a:ln/>
        </p:spPr>
        <p:txBody>
          <a:bodyPr wrap="square" lIns="0" tIns="0" rIns="0" bIns="0" rtlCol="0" anchor="t">
            <a:normAutofit/>
          </a:bodyPr>
          <a:lstStyle/>
          <a:p>
            <a:pPr marL="0" indent="0" algn="l">
              <a:lnSpc>
                <a:spcPct val="95000"/>
              </a:lnSpc>
              <a:buNone/>
            </a:pPr>
            <a:r>
              <a:rPr lang="en-US" sz="1300" dirty="0">
                <a:solidFill>
                  <a:srgbClr val="5B6F78"/>
                </a:solidFill>
                <a:latin typeface="Arial" pitchFamily="34" charset="0"/>
                <a:ea typeface="Arial" pitchFamily="34" charset="-122"/>
                <a:cs typeface="Arial" pitchFamily="34" charset="-120"/>
              </a:rPr>
              <a:t>Barn vakandi, húðfylling eðlileg og getur drukkið/borðað</a:t>
            </a:r>
            <a:endParaRPr lang="en-US" sz="1300" dirty="0"/>
          </a:p>
        </p:txBody>
      </p:sp>
      <p:sp>
        <p:nvSpPr>
          <p:cNvPr id="16" name="Shape 12"/>
          <p:cNvSpPr/>
          <p:nvPr/>
        </p:nvSpPr>
        <p:spPr>
          <a:xfrm>
            <a:off x="4535424" y="1664208"/>
            <a:ext cx="3456432" cy="1554480"/>
          </a:xfrm>
          <a:prstGeom prst="roundRect">
            <a:avLst>
              <a:gd name="adj" fmla="val 7059"/>
            </a:avLst>
          </a:prstGeom>
          <a:solidFill>
            <a:srgbClr val="FFFFFF"/>
          </a:solidFill>
          <a:ln w="10160">
            <a:solidFill>
              <a:srgbClr val="D6E1E4"/>
            </a:solidFill>
            <a:prstDash val="solid"/>
          </a:ln>
        </p:spPr>
        <p:txBody>
          <a:bodyPr/>
          <a:lstStyle/>
          <a:p>
            <a:endParaRPr/>
          </a:p>
        </p:txBody>
      </p:sp>
      <p:sp>
        <p:nvSpPr>
          <p:cNvPr id="17" name="Shape 13"/>
          <p:cNvSpPr/>
          <p:nvPr/>
        </p:nvSpPr>
        <p:spPr>
          <a:xfrm>
            <a:off x="4535424" y="1664208"/>
            <a:ext cx="73152" cy="1554480"/>
          </a:xfrm>
          <a:prstGeom prst="roundRect">
            <a:avLst>
              <a:gd name="adj" fmla="val 50000"/>
            </a:avLst>
          </a:prstGeom>
          <a:solidFill>
            <a:srgbClr val="2E8B72"/>
          </a:solidFill>
          <a:ln w="12700">
            <a:solidFill>
              <a:srgbClr val="2E8B72">
                <a:alpha val="0"/>
              </a:srgbClr>
            </a:solidFill>
            <a:prstDash val="solid"/>
          </a:ln>
        </p:spPr>
        <p:txBody>
          <a:bodyPr/>
          <a:lstStyle/>
          <a:p>
            <a:endParaRPr/>
          </a:p>
        </p:txBody>
      </p:sp>
      <p:sp>
        <p:nvSpPr>
          <p:cNvPr id="18" name="Shape 14"/>
          <p:cNvSpPr/>
          <p:nvPr/>
        </p:nvSpPr>
        <p:spPr>
          <a:xfrm>
            <a:off x="4718304" y="1847088"/>
            <a:ext cx="438912" cy="43891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19254" y="1943649"/>
            <a:ext cx="237012" cy="237012"/>
          </a:xfrm>
          <a:prstGeom prst="rect">
            <a:avLst/>
          </a:prstGeom>
        </p:spPr>
      </p:pic>
      <p:sp>
        <p:nvSpPr>
          <p:cNvPr id="20" name="Text 15"/>
          <p:cNvSpPr txBox="1"/>
          <p:nvPr/>
        </p:nvSpPr>
        <p:spPr>
          <a:xfrm>
            <a:off x="5266944" y="1837944"/>
            <a:ext cx="2560320" cy="384048"/>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17323E"/>
                </a:solidFill>
                <a:latin typeface="Arial" pitchFamily="34" charset="0"/>
                <a:ea typeface="Arial" pitchFamily="34" charset="-122"/>
                <a:cs typeface="Arial" pitchFamily="34" charset="-120"/>
              </a:rPr>
              <a:t>Sýru–basi</a:t>
            </a:r>
            <a:endParaRPr lang="en-US" sz="1650" dirty="0"/>
          </a:p>
        </p:txBody>
      </p:sp>
      <p:sp>
        <p:nvSpPr>
          <p:cNvPr id="21" name="Text 16"/>
          <p:cNvSpPr txBox="1"/>
          <p:nvPr/>
        </p:nvSpPr>
        <p:spPr>
          <a:xfrm>
            <a:off x="4773168" y="2304288"/>
            <a:ext cx="2999232" cy="749808"/>
          </a:xfrm>
          <a:prstGeom prst="rect">
            <a:avLst/>
          </a:prstGeom>
          <a:noFill/>
          <a:ln/>
        </p:spPr>
        <p:txBody>
          <a:bodyPr wrap="square" lIns="0" tIns="0" rIns="0" bIns="0" rtlCol="0" anchor="t">
            <a:normAutofit/>
          </a:bodyPr>
          <a:lstStyle/>
          <a:p>
            <a:pPr marL="0" indent="0" algn="l">
              <a:lnSpc>
                <a:spcPct val="95000"/>
              </a:lnSpc>
              <a:buNone/>
            </a:pPr>
            <a:r>
              <a:rPr lang="en-US" sz="1300" dirty="0">
                <a:solidFill>
                  <a:srgbClr val="5B6F78"/>
                </a:solidFill>
                <a:latin typeface="Arial" pitchFamily="34" charset="0"/>
                <a:ea typeface="Arial" pitchFamily="34" charset="-122"/>
                <a:cs typeface="Arial" pitchFamily="34" charset="-120"/>
              </a:rPr>
              <a:t>pH &gt;7,30 og HCO₃⁻ &gt;18 mmól/L</a:t>
            </a:r>
            <a:endParaRPr lang="en-US" sz="1300" dirty="0"/>
          </a:p>
        </p:txBody>
      </p:sp>
      <p:sp>
        <p:nvSpPr>
          <p:cNvPr id="22" name="Shape 17"/>
          <p:cNvSpPr/>
          <p:nvPr/>
        </p:nvSpPr>
        <p:spPr>
          <a:xfrm>
            <a:off x="8284464" y="1664208"/>
            <a:ext cx="3456432" cy="1554480"/>
          </a:xfrm>
          <a:prstGeom prst="roundRect">
            <a:avLst>
              <a:gd name="adj" fmla="val 7059"/>
            </a:avLst>
          </a:prstGeom>
          <a:solidFill>
            <a:srgbClr val="FFFFFF"/>
          </a:solidFill>
          <a:ln w="10160">
            <a:solidFill>
              <a:srgbClr val="D6E1E4"/>
            </a:solidFill>
            <a:prstDash val="solid"/>
          </a:ln>
        </p:spPr>
        <p:txBody>
          <a:bodyPr/>
          <a:lstStyle/>
          <a:p>
            <a:endParaRPr/>
          </a:p>
        </p:txBody>
      </p:sp>
      <p:sp>
        <p:nvSpPr>
          <p:cNvPr id="23" name="Shape 18"/>
          <p:cNvSpPr/>
          <p:nvPr/>
        </p:nvSpPr>
        <p:spPr>
          <a:xfrm>
            <a:off x="8284464" y="1664208"/>
            <a:ext cx="73152" cy="1554480"/>
          </a:xfrm>
          <a:prstGeom prst="roundRect">
            <a:avLst>
              <a:gd name="adj" fmla="val 50000"/>
            </a:avLst>
          </a:prstGeom>
          <a:solidFill>
            <a:srgbClr val="2E8B72"/>
          </a:solidFill>
          <a:ln w="12700">
            <a:solidFill>
              <a:srgbClr val="2E8B72">
                <a:alpha val="0"/>
              </a:srgbClr>
            </a:solidFill>
            <a:prstDash val="solid"/>
          </a:ln>
        </p:spPr>
        <p:txBody>
          <a:bodyPr/>
          <a:lstStyle/>
          <a:p>
            <a:endParaRPr/>
          </a:p>
        </p:txBody>
      </p:sp>
      <p:sp>
        <p:nvSpPr>
          <p:cNvPr id="24" name="Shape 19"/>
          <p:cNvSpPr/>
          <p:nvPr/>
        </p:nvSpPr>
        <p:spPr>
          <a:xfrm>
            <a:off x="8467344" y="1847088"/>
            <a:ext cx="438912" cy="43891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68294" y="1943649"/>
            <a:ext cx="237012" cy="237012"/>
          </a:xfrm>
          <a:prstGeom prst="rect">
            <a:avLst/>
          </a:prstGeom>
        </p:spPr>
      </p:pic>
      <p:sp>
        <p:nvSpPr>
          <p:cNvPr id="26" name="Text 20"/>
          <p:cNvSpPr txBox="1"/>
          <p:nvPr/>
        </p:nvSpPr>
        <p:spPr>
          <a:xfrm>
            <a:off x="9015984" y="1837944"/>
            <a:ext cx="2560320" cy="384048"/>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17323E"/>
                </a:solidFill>
                <a:latin typeface="Arial" pitchFamily="34" charset="0"/>
                <a:ea typeface="Arial" pitchFamily="34" charset="-122"/>
                <a:cs typeface="Arial" pitchFamily="34" charset="-120"/>
              </a:rPr>
              <a:t>Ketónar</a:t>
            </a:r>
            <a:endParaRPr lang="en-US" sz="1650" dirty="0"/>
          </a:p>
        </p:txBody>
      </p:sp>
      <p:sp>
        <p:nvSpPr>
          <p:cNvPr id="27" name="Text 21"/>
          <p:cNvSpPr txBox="1"/>
          <p:nvPr/>
        </p:nvSpPr>
        <p:spPr>
          <a:xfrm>
            <a:off x="8522208" y="2304288"/>
            <a:ext cx="2999232" cy="749808"/>
          </a:xfrm>
          <a:prstGeom prst="rect">
            <a:avLst/>
          </a:prstGeom>
          <a:noFill/>
          <a:ln/>
        </p:spPr>
        <p:txBody>
          <a:bodyPr wrap="square" lIns="0" tIns="0" rIns="0" bIns="0" rtlCol="0" anchor="t">
            <a:normAutofit/>
          </a:bodyPr>
          <a:lstStyle/>
          <a:p>
            <a:pPr marL="0" indent="0" algn="l">
              <a:lnSpc>
                <a:spcPct val="95000"/>
              </a:lnSpc>
              <a:buNone/>
            </a:pPr>
            <a:r>
              <a:rPr lang="en-US" sz="1300" dirty="0">
                <a:solidFill>
                  <a:srgbClr val="5B6F78"/>
                </a:solidFill>
                <a:latin typeface="Arial" pitchFamily="34" charset="0"/>
                <a:ea typeface="Arial" pitchFamily="34" charset="-122"/>
                <a:cs typeface="Arial" pitchFamily="34" charset="-120"/>
              </a:rPr>
              <a:t>BHB &lt;1,0 mmól/L eða anjónabil lokað</a:t>
            </a:r>
            <a:endParaRPr lang="en-US" sz="1300" dirty="0"/>
          </a:p>
        </p:txBody>
      </p:sp>
      <p:sp>
        <p:nvSpPr>
          <p:cNvPr id="28" name="Shape 22"/>
          <p:cNvSpPr/>
          <p:nvPr/>
        </p:nvSpPr>
        <p:spPr>
          <a:xfrm>
            <a:off x="2478024" y="3968496"/>
            <a:ext cx="2139696" cy="0"/>
          </a:xfrm>
          <a:prstGeom prst="line">
            <a:avLst/>
          </a:prstGeom>
          <a:noFill/>
          <a:ln w="30480">
            <a:solidFill>
              <a:srgbClr val="087B78"/>
            </a:solidFill>
            <a:prstDash val="solid"/>
            <a:headEnd type="none"/>
            <a:tailEnd type="triangle"/>
          </a:ln>
        </p:spPr>
        <p:txBody>
          <a:bodyPr/>
          <a:lstStyle/>
          <a:p>
            <a:endParaRPr/>
          </a:p>
        </p:txBody>
      </p:sp>
      <p:sp>
        <p:nvSpPr>
          <p:cNvPr id="29" name="Shape 23"/>
          <p:cNvSpPr/>
          <p:nvPr/>
        </p:nvSpPr>
        <p:spPr>
          <a:xfrm>
            <a:off x="6409944" y="3968496"/>
            <a:ext cx="2130552" cy="0"/>
          </a:xfrm>
          <a:prstGeom prst="line">
            <a:avLst/>
          </a:prstGeom>
          <a:noFill/>
          <a:ln w="30480">
            <a:solidFill>
              <a:srgbClr val="087B78"/>
            </a:solidFill>
            <a:prstDash val="solid"/>
            <a:headEnd type="none"/>
            <a:tailEnd type="triangle"/>
          </a:ln>
        </p:spPr>
        <p:txBody>
          <a:bodyPr/>
          <a:lstStyle/>
          <a:p>
            <a:endParaRPr/>
          </a:p>
        </p:txBody>
      </p:sp>
      <p:sp>
        <p:nvSpPr>
          <p:cNvPr id="30" name="Shape 24"/>
          <p:cNvSpPr/>
          <p:nvPr/>
        </p:nvSpPr>
        <p:spPr>
          <a:xfrm>
            <a:off x="877824" y="3657600"/>
            <a:ext cx="2057400" cy="1417320"/>
          </a:xfrm>
          <a:prstGeom prst="roundRect">
            <a:avLst>
              <a:gd name="adj" fmla="val 9032"/>
            </a:avLst>
          </a:prstGeom>
          <a:solidFill>
            <a:srgbClr val="E6F1F7"/>
          </a:solidFill>
          <a:ln w="12700">
            <a:solidFill>
              <a:srgbClr val="E6F1F7">
                <a:alpha val="0"/>
              </a:srgbClr>
            </a:solidFill>
            <a:prstDash val="solid"/>
          </a:ln>
        </p:spPr>
        <p:txBody>
          <a:bodyPr/>
          <a:lstStyle/>
          <a:p>
            <a:endParaRPr/>
          </a:p>
        </p:txBody>
      </p:sp>
      <p:sp>
        <p:nvSpPr>
          <p:cNvPr id="31" name="Text 25"/>
          <p:cNvSpPr txBox="1"/>
          <p:nvPr/>
        </p:nvSpPr>
        <p:spPr>
          <a:xfrm>
            <a:off x="1078992" y="3950208"/>
            <a:ext cx="1664208" cy="320040"/>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276E93"/>
                </a:solidFill>
                <a:latin typeface="Arial" pitchFamily="34" charset="0"/>
                <a:ea typeface="Arial" pitchFamily="34" charset="-122"/>
                <a:cs typeface="Arial" pitchFamily="34" charset="-120"/>
              </a:rPr>
              <a:t>Velja áætlun undir húð</a:t>
            </a:r>
            <a:endParaRPr lang="en-US" sz="1550" dirty="0"/>
          </a:p>
        </p:txBody>
      </p:sp>
      <p:sp>
        <p:nvSpPr>
          <p:cNvPr id="32" name="Text 26"/>
          <p:cNvSpPr txBox="1"/>
          <p:nvPr/>
        </p:nvSpPr>
        <p:spPr>
          <a:xfrm>
            <a:off x="1078992" y="4416552"/>
            <a:ext cx="1664208" cy="274320"/>
          </a:xfrm>
          <a:prstGeom prst="rect">
            <a:avLst/>
          </a:prstGeom>
          <a:noFill/>
          <a:ln/>
        </p:spPr>
        <p:txBody>
          <a:bodyPr wrap="square" lIns="0" tIns="0" rIns="0" bIns="0" rtlCol="0" anchor="ctr">
            <a:normAutofit/>
          </a:bodyPr>
          <a:lstStyle/>
          <a:p>
            <a:pPr marL="0" indent="0" algn="ctr">
              <a:lnSpc>
                <a:spcPct val="100000"/>
              </a:lnSpc>
              <a:buNone/>
            </a:pPr>
            <a:r>
              <a:rPr lang="en-US" sz="1180" dirty="0">
                <a:solidFill>
                  <a:srgbClr val="5B6F78"/>
                </a:solidFill>
                <a:latin typeface="Arial" pitchFamily="34" charset="0"/>
                <a:ea typeface="Arial" pitchFamily="34" charset="-122"/>
                <a:cs typeface="Arial" pitchFamily="34" charset="-120"/>
              </a:rPr>
              <a:t>grunn- og máltíðarskammtar eða dæla</a:t>
            </a:r>
            <a:endParaRPr lang="en-US" sz="1180" dirty="0"/>
          </a:p>
        </p:txBody>
      </p:sp>
      <p:sp>
        <p:nvSpPr>
          <p:cNvPr id="33" name="Shape 27"/>
          <p:cNvSpPr/>
          <p:nvPr/>
        </p:nvSpPr>
        <p:spPr>
          <a:xfrm>
            <a:off x="4636008" y="3657600"/>
            <a:ext cx="2057400" cy="1417320"/>
          </a:xfrm>
          <a:prstGeom prst="roundRect">
            <a:avLst>
              <a:gd name="adj" fmla="val 9032"/>
            </a:avLst>
          </a:prstGeom>
          <a:solidFill>
            <a:srgbClr val="FFF4D6"/>
          </a:solidFill>
          <a:ln w="12700">
            <a:solidFill>
              <a:srgbClr val="FFF4D6">
                <a:alpha val="0"/>
              </a:srgbClr>
            </a:solidFill>
            <a:prstDash val="solid"/>
          </a:ln>
        </p:spPr>
        <p:txBody>
          <a:bodyPr/>
          <a:lstStyle/>
          <a:p>
            <a:endParaRPr/>
          </a:p>
        </p:txBody>
      </p:sp>
      <p:sp>
        <p:nvSpPr>
          <p:cNvPr id="34" name="Text 28"/>
          <p:cNvSpPr txBox="1"/>
          <p:nvPr/>
        </p:nvSpPr>
        <p:spPr>
          <a:xfrm>
            <a:off x="4837176" y="3950208"/>
            <a:ext cx="1664208" cy="320040"/>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E67D46"/>
                </a:solidFill>
                <a:latin typeface="Arial" pitchFamily="34" charset="0"/>
                <a:ea typeface="Arial" pitchFamily="34" charset="-122"/>
                <a:cs typeface="Arial" pitchFamily="34" charset="-120"/>
              </a:rPr>
              <a:t>Gefa insúlín undir húð</a:t>
            </a:r>
            <a:endParaRPr lang="en-US" sz="1550" dirty="0"/>
          </a:p>
        </p:txBody>
      </p:sp>
      <p:sp>
        <p:nvSpPr>
          <p:cNvPr id="35" name="Text 29"/>
          <p:cNvSpPr txBox="1"/>
          <p:nvPr/>
        </p:nvSpPr>
        <p:spPr>
          <a:xfrm>
            <a:off x="4837176" y="4416552"/>
            <a:ext cx="1664208" cy="274320"/>
          </a:xfrm>
          <a:prstGeom prst="rect">
            <a:avLst/>
          </a:prstGeom>
          <a:noFill/>
          <a:ln/>
        </p:spPr>
        <p:txBody>
          <a:bodyPr wrap="square" lIns="0" tIns="0" rIns="0" bIns="0" rtlCol="0" anchor="ctr">
            <a:normAutofit/>
          </a:bodyPr>
          <a:lstStyle/>
          <a:p>
            <a:pPr marL="0" indent="0" algn="ctr">
              <a:lnSpc>
                <a:spcPct val="100000"/>
              </a:lnSpc>
              <a:buNone/>
            </a:pPr>
            <a:r>
              <a:rPr lang="en-US" sz="1180" dirty="0">
                <a:solidFill>
                  <a:srgbClr val="5B6F78"/>
                </a:solidFill>
                <a:latin typeface="Arial" pitchFamily="34" charset="0"/>
                <a:ea typeface="Arial" pitchFamily="34" charset="-122"/>
                <a:cs typeface="Arial" pitchFamily="34" charset="-120"/>
              </a:rPr>
              <a:t>með viðeigandi yfirfærslu</a:t>
            </a:r>
            <a:endParaRPr lang="en-US" sz="1180" dirty="0"/>
          </a:p>
        </p:txBody>
      </p:sp>
      <p:sp>
        <p:nvSpPr>
          <p:cNvPr id="36" name="Shape 30"/>
          <p:cNvSpPr/>
          <p:nvPr/>
        </p:nvSpPr>
        <p:spPr>
          <a:xfrm>
            <a:off x="8394192" y="3657600"/>
            <a:ext cx="2057400" cy="1417320"/>
          </a:xfrm>
          <a:prstGeom prst="roundRect">
            <a:avLst>
              <a:gd name="adj" fmla="val 9032"/>
            </a:avLst>
          </a:prstGeom>
          <a:solidFill>
            <a:srgbClr val="DCEFE8"/>
          </a:solidFill>
          <a:ln w="12700">
            <a:solidFill>
              <a:srgbClr val="DCEFE8">
                <a:alpha val="0"/>
              </a:srgbClr>
            </a:solidFill>
            <a:prstDash val="solid"/>
          </a:ln>
        </p:spPr>
        <p:txBody>
          <a:bodyPr/>
          <a:lstStyle/>
          <a:p>
            <a:endParaRPr/>
          </a:p>
        </p:txBody>
      </p:sp>
      <p:sp>
        <p:nvSpPr>
          <p:cNvPr id="37" name="Text 31"/>
          <p:cNvSpPr txBox="1"/>
          <p:nvPr/>
        </p:nvSpPr>
        <p:spPr>
          <a:xfrm>
            <a:off x="8595360" y="3950208"/>
            <a:ext cx="1664208" cy="320040"/>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2E8B72"/>
                </a:solidFill>
                <a:latin typeface="Arial" pitchFamily="34" charset="0"/>
                <a:ea typeface="Arial" pitchFamily="34" charset="-122"/>
                <a:cs typeface="Arial" pitchFamily="34" charset="-120"/>
              </a:rPr>
              <a:t>Stöðva dreypi</a:t>
            </a:r>
            <a:endParaRPr lang="en-US" sz="1550" dirty="0"/>
          </a:p>
        </p:txBody>
      </p:sp>
      <p:sp>
        <p:nvSpPr>
          <p:cNvPr id="38" name="Text 32"/>
          <p:cNvSpPr txBox="1"/>
          <p:nvPr/>
        </p:nvSpPr>
        <p:spPr>
          <a:xfrm>
            <a:off x="8595360" y="4416552"/>
            <a:ext cx="1664208" cy="274320"/>
          </a:xfrm>
          <a:prstGeom prst="rect">
            <a:avLst/>
          </a:prstGeom>
          <a:noFill/>
          <a:ln/>
        </p:spPr>
        <p:txBody>
          <a:bodyPr wrap="square" lIns="0" tIns="0" rIns="0" bIns="0" rtlCol="0" anchor="ctr">
            <a:normAutofit/>
          </a:bodyPr>
          <a:lstStyle/>
          <a:p>
            <a:pPr marL="0" indent="0" algn="ctr">
              <a:lnSpc>
                <a:spcPct val="100000"/>
              </a:lnSpc>
              <a:buNone/>
            </a:pPr>
            <a:r>
              <a:rPr lang="en-US" sz="1180" dirty="0">
                <a:solidFill>
                  <a:srgbClr val="5B6F78"/>
                </a:solidFill>
                <a:latin typeface="Arial" pitchFamily="34" charset="0"/>
                <a:ea typeface="Arial" pitchFamily="34" charset="-122"/>
                <a:cs typeface="Arial" pitchFamily="34" charset="-120"/>
              </a:rPr>
              <a:t>eftir að verkun undir húð er hafin</a:t>
            </a:r>
            <a:endParaRPr lang="en-US" sz="1180" dirty="0"/>
          </a:p>
        </p:txBody>
      </p:sp>
      <p:sp>
        <p:nvSpPr>
          <p:cNvPr id="39" name="Shape 33"/>
          <p:cNvSpPr/>
          <p:nvPr/>
        </p:nvSpPr>
        <p:spPr>
          <a:xfrm>
            <a:off x="749808" y="5879592"/>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4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688" y="5980176"/>
            <a:ext cx="201168" cy="201168"/>
          </a:xfrm>
          <a:prstGeom prst="rect">
            <a:avLst/>
          </a:prstGeom>
        </p:spPr>
      </p:pic>
      <p:sp>
        <p:nvSpPr>
          <p:cNvPr id="41" name="Text 34"/>
          <p:cNvSpPr txBox="1"/>
          <p:nvPr/>
        </p:nvSpPr>
        <p:spPr>
          <a:xfrm>
            <a:off x="1234440" y="5925312"/>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Tímasetning skörunar fer eftir insúlíntegund og staðbundnu verklagi. Forðist bil án virks insúlíns.</a:t>
            </a:r>
            <a:endParaRPr lang="en-US" sz="112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KETÓNBLÓÐSÝRING</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Tilfellið endurskoðað: hvar voru tækifærin?</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Klínísk samantekt</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20</a:t>
            </a:r>
            <a:endParaRPr lang="en-US" sz="850" dirty="0"/>
          </a:p>
        </p:txBody>
      </p:sp>
      <p:sp>
        <p:nvSpPr>
          <p:cNvPr id="9" name="Shape 6"/>
          <p:cNvSpPr/>
          <p:nvPr/>
        </p:nvSpPr>
        <p:spPr>
          <a:xfrm>
            <a:off x="1371600" y="2852928"/>
            <a:ext cx="9281160" cy="0"/>
          </a:xfrm>
          <a:prstGeom prst="line">
            <a:avLst/>
          </a:prstGeom>
          <a:noFill/>
          <a:ln w="38100">
            <a:solidFill>
              <a:srgbClr val="D6E1E4"/>
            </a:solidFill>
            <a:prstDash val="solid"/>
          </a:ln>
        </p:spPr>
        <p:txBody>
          <a:bodyPr/>
          <a:lstStyle/>
          <a:p>
            <a:endParaRPr/>
          </a:p>
        </p:txBody>
      </p:sp>
      <p:sp>
        <p:nvSpPr>
          <p:cNvPr id="10" name="Shape 7"/>
          <p:cNvSpPr/>
          <p:nvPr/>
        </p:nvSpPr>
        <p:spPr>
          <a:xfrm>
            <a:off x="1755648" y="2688336"/>
            <a:ext cx="329184" cy="329184"/>
          </a:xfrm>
          <a:prstGeom prst="ellipse">
            <a:avLst/>
          </a:prstGeom>
          <a:solidFill>
            <a:srgbClr val="087B78"/>
          </a:solidFill>
          <a:ln w="12700">
            <a:solidFill>
              <a:srgbClr val="087B78">
                <a:alpha val="0"/>
              </a:srgbClr>
            </a:solidFill>
            <a:prstDash val="solid"/>
          </a:ln>
        </p:spPr>
        <p:txBody>
          <a:bodyPr/>
          <a:lstStyle/>
          <a:p>
            <a:endParaRPr/>
          </a:p>
        </p:txBody>
      </p:sp>
      <p:sp>
        <p:nvSpPr>
          <p:cNvPr id="11" name="Shape 8"/>
          <p:cNvSpPr/>
          <p:nvPr/>
        </p:nvSpPr>
        <p:spPr>
          <a:xfrm>
            <a:off x="1234440" y="1225296"/>
            <a:ext cx="1371600" cy="274320"/>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12" name="Text 9"/>
          <p:cNvSpPr txBox="1"/>
          <p:nvPr/>
        </p:nvSpPr>
        <p:spPr>
          <a:xfrm>
            <a:off x="1307592" y="1234440"/>
            <a:ext cx="122529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Dagur 1</a:t>
            </a:r>
            <a:endParaRPr lang="en-US" sz="1050" dirty="0"/>
          </a:p>
        </p:txBody>
      </p:sp>
      <p:sp>
        <p:nvSpPr>
          <p:cNvPr id="13" name="Text 10"/>
          <p:cNvSpPr txBox="1"/>
          <p:nvPr/>
        </p:nvSpPr>
        <p:spPr>
          <a:xfrm>
            <a:off x="859536" y="1883664"/>
            <a:ext cx="2148840"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0B2B3B"/>
                </a:solidFill>
                <a:latin typeface="Arial" pitchFamily="34" charset="0"/>
                <a:ea typeface="Arial" pitchFamily="34" charset="-122"/>
                <a:cs typeface="Arial" pitchFamily="34" charset="-120"/>
              </a:rPr>
              <a:t>Þorsti / tíð þvaglát?</a:t>
            </a:r>
            <a:endParaRPr lang="en-US" sz="1600" dirty="0"/>
          </a:p>
        </p:txBody>
      </p:sp>
      <p:sp>
        <p:nvSpPr>
          <p:cNvPr id="14" name="Text 11"/>
          <p:cNvSpPr txBox="1"/>
          <p:nvPr/>
        </p:nvSpPr>
        <p:spPr>
          <a:xfrm>
            <a:off x="841248" y="3273552"/>
            <a:ext cx="2176272" cy="1005840"/>
          </a:xfrm>
          <a:prstGeom prst="rect">
            <a:avLst/>
          </a:prstGeom>
          <a:noFill/>
          <a:ln/>
        </p:spPr>
        <p:txBody>
          <a:bodyPr wrap="square" lIns="0" tIns="0" rIns="0" bIns="0" rtlCol="0" anchor="t">
            <a:normAutofit/>
          </a:bodyPr>
          <a:lstStyle/>
          <a:p>
            <a:pPr marL="0" indent="0" algn="ctr">
              <a:lnSpc>
                <a:spcPct val="100000"/>
              </a:lnSpc>
              <a:buNone/>
            </a:pPr>
            <a:r>
              <a:rPr lang="en-US" sz="1220" dirty="0">
                <a:solidFill>
                  <a:srgbClr val="5B6F78"/>
                </a:solidFill>
                <a:latin typeface="Arial" pitchFamily="34" charset="0"/>
                <a:ea typeface="Arial" pitchFamily="34" charset="-122"/>
                <a:cs typeface="Arial" pitchFamily="34" charset="-120"/>
              </a:rPr>
              <a:t>Spyrja kerfisbundið um ofmigu, mikinn þorsta og þyngdartap.</a:t>
            </a:r>
            <a:endParaRPr lang="en-US" sz="1220" dirty="0"/>
          </a:p>
        </p:txBody>
      </p:sp>
      <p:sp>
        <p:nvSpPr>
          <p:cNvPr id="15" name="Shape 12"/>
          <p:cNvSpPr/>
          <p:nvPr/>
        </p:nvSpPr>
        <p:spPr>
          <a:xfrm>
            <a:off x="4544568" y="2688336"/>
            <a:ext cx="329184" cy="329184"/>
          </a:xfrm>
          <a:prstGeom prst="ellipse">
            <a:avLst/>
          </a:prstGeom>
          <a:solidFill>
            <a:srgbClr val="E67D46"/>
          </a:solidFill>
          <a:ln w="12700">
            <a:solidFill>
              <a:srgbClr val="E67D46">
                <a:alpha val="0"/>
              </a:srgbClr>
            </a:solidFill>
            <a:prstDash val="solid"/>
          </a:ln>
        </p:spPr>
        <p:txBody>
          <a:bodyPr/>
          <a:lstStyle/>
          <a:p>
            <a:endParaRPr/>
          </a:p>
        </p:txBody>
      </p:sp>
      <p:sp>
        <p:nvSpPr>
          <p:cNvPr id="16" name="Shape 13"/>
          <p:cNvSpPr/>
          <p:nvPr/>
        </p:nvSpPr>
        <p:spPr>
          <a:xfrm>
            <a:off x="4023360" y="1225296"/>
            <a:ext cx="1371600" cy="274320"/>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17" name="Text 14"/>
          <p:cNvSpPr txBox="1"/>
          <p:nvPr/>
        </p:nvSpPr>
        <p:spPr>
          <a:xfrm>
            <a:off x="4096512" y="1234440"/>
            <a:ext cx="122529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Dagur 2–3</a:t>
            </a:r>
            <a:endParaRPr lang="en-US" sz="1050" dirty="0"/>
          </a:p>
        </p:txBody>
      </p:sp>
      <p:sp>
        <p:nvSpPr>
          <p:cNvPr id="18" name="Text 15"/>
          <p:cNvSpPr txBox="1"/>
          <p:nvPr/>
        </p:nvSpPr>
        <p:spPr>
          <a:xfrm>
            <a:off x="3648456" y="1883664"/>
            <a:ext cx="2148840"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0B2B3B"/>
                </a:solidFill>
                <a:latin typeface="Arial" pitchFamily="34" charset="0"/>
                <a:ea typeface="Arial" pitchFamily="34" charset="-122"/>
                <a:cs typeface="Arial" pitchFamily="34" charset="-120"/>
              </a:rPr>
              <a:t>Uppköst og slappleiki</a:t>
            </a:r>
            <a:endParaRPr lang="en-US" sz="1600" dirty="0"/>
          </a:p>
        </p:txBody>
      </p:sp>
      <p:sp>
        <p:nvSpPr>
          <p:cNvPr id="19" name="Text 16"/>
          <p:cNvSpPr txBox="1"/>
          <p:nvPr/>
        </p:nvSpPr>
        <p:spPr>
          <a:xfrm>
            <a:off x="3630168" y="3273552"/>
            <a:ext cx="2176272" cy="1005840"/>
          </a:xfrm>
          <a:prstGeom prst="rect">
            <a:avLst/>
          </a:prstGeom>
          <a:noFill/>
          <a:ln/>
        </p:spPr>
        <p:txBody>
          <a:bodyPr wrap="square" lIns="0" tIns="0" rIns="0" bIns="0" rtlCol="0" anchor="t">
            <a:normAutofit/>
          </a:bodyPr>
          <a:lstStyle/>
          <a:p>
            <a:pPr marL="0" indent="0" algn="ctr">
              <a:lnSpc>
                <a:spcPct val="100000"/>
              </a:lnSpc>
              <a:buNone/>
            </a:pPr>
            <a:r>
              <a:rPr lang="en-US" sz="1220" dirty="0">
                <a:solidFill>
                  <a:srgbClr val="5B6F78"/>
                </a:solidFill>
                <a:latin typeface="Arial" pitchFamily="34" charset="0"/>
                <a:ea typeface="Arial" pitchFamily="34" charset="-122"/>
                <a:cs typeface="Arial" pitchFamily="34" charset="-120"/>
              </a:rPr>
              <a:t>Mæla glúkósa og ketóna — einfalt próf getur stöðvað þróun.</a:t>
            </a:r>
            <a:endParaRPr lang="en-US" sz="1220" dirty="0"/>
          </a:p>
        </p:txBody>
      </p:sp>
      <p:sp>
        <p:nvSpPr>
          <p:cNvPr id="20" name="Shape 17"/>
          <p:cNvSpPr/>
          <p:nvPr/>
        </p:nvSpPr>
        <p:spPr>
          <a:xfrm>
            <a:off x="7333488" y="2688336"/>
            <a:ext cx="329184" cy="329184"/>
          </a:xfrm>
          <a:prstGeom prst="ellipse">
            <a:avLst/>
          </a:prstGeom>
          <a:solidFill>
            <a:srgbClr val="C94C5D"/>
          </a:solidFill>
          <a:ln w="12700">
            <a:solidFill>
              <a:srgbClr val="C94C5D">
                <a:alpha val="0"/>
              </a:srgbClr>
            </a:solidFill>
            <a:prstDash val="solid"/>
          </a:ln>
        </p:spPr>
        <p:txBody>
          <a:bodyPr/>
          <a:lstStyle/>
          <a:p>
            <a:endParaRPr/>
          </a:p>
        </p:txBody>
      </p:sp>
      <p:sp>
        <p:nvSpPr>
          <p:cNvPr id="21" name="Shape 18"/>
          <p:cNvSpPr/>
          <p:nvPr/>
        </p:nvSpPr>
        <p:spPr>
          <a:xfrm>
            <a:off x="6812280" y="1225296"/>
            <a:ext cx="1371600" cy="274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22" name="Text 19"/>
          <p:cNvSpPr txBox="1"/>
          <p:nvPr/>
        </p:nvSpPr>
        <p:spPr>
          <a:xfrm>
            <a:off x="6885432" y="1234440"/>
            <a:ext cx="122529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Dagur 4</a:t>
            </a:r>
            <a:endParaRPr lang="en-US" sz="1050" dirty="0"/>
          </a:p>
        </p:txBody>
      </p:sp>
      <p:sp>
        <p:nvSpPr>
          <p:cNvPr id="23" name="Text 20"/>
          <p:cNvSpPr txBox="1"/>
          <p:nvPr/>
        </p:nvSpPr>
        <p:spPr>
          <a:xfrm>
            <a:off x="6437376" y="1883664"/>
            <a:ext cx="2148840"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0B2B3B"/>
                </a:solidFill>
                <a:latin typeface="Arial" pitchFamily="34" charset="0"/>
                <a:ea typeface="Arial" pitchFamily="34" charset="-122"/>
                <a:cs typeface="Arial" pitchFamily="34" charset="-120"/>
              </a:rPr>
              <a:t>Kussmaul / þurrkur</a:t>
            </a:r>
            <a:endParaRPr lang="en-US" sz="1600" dirty="0"/>
          </a:p>
        </p:txBody>
      </p:sp>
      <p:sp>
        <p:nvSpPr>
          <p:cNvPr id="24" name="Text 21"/>
          <p:cNvSpPr txBox="1"/>
          <p:nvPr/>
        </p:nvSpPr>
        <p:spPr>
          <a:xfrm>
            <a:off x="6419088" y="3273552"/>
            <a:ext cx="2176272" cy="1005840"/>
          </a:xfrm>
          <a:prstGeom prst="rect">
            <a:avLst/>
          </a:prstGeom>
          <a:noFill/>
          <a:ln/>
        </p:spPr>
        <p:txBody>
          <a:bodyPr wrap="square" lIns="0" tIns="0" rIns="0" bIns="0" rtlCol="0" anchor="t">
            <a:normAutofit/>
          </a:bodyPr>
          <a:lstStyle/>
          <a:p>
            <a:pPr marL="0" indent="0" algn="ctr">
              <a:lnSpc>
                <a:spcPct val="100000"/>
              </a:lnSpc>
              <a:buNone/>
            </a:pPr>
            <a:r>
              <a:rPr lang="en-US" sz="1220" dirty="0">
                <a:solidFill>
                  <a:srgbClr val="5B6F78"/>
                </a:solidFill>
                <a:latin typeface="Arial" pitchFamily="34" charset="0"/>
                <a:ea typeface="Arial" pitchFamily="34" charset="-122"/>
                <a:cs typeface="Arial" pitchFamily="34" charset="-120"/>
              </a:rPr>
              <a:t>Bráðatilvísun; ABC, vökvi og DKA-planið.</a:t>
            </a:r>
            <a:endParaRPr lang="en-US" sz="1220" dirty="0"/>
          </a:p>
        </p:txBody>
      </p:sp>
      <p:sp>
        <p:nvSpPr>
          <p:cNvPr id="25" name="Shape 22"/>
          <p:cNvSpPr/>
          <p:nvPr/>
        </p:nvSpPr>
        <p:spPr>
          <a:xfrm>
            <a:off x="10122408" y="2688336"/>
            <a:ext cx="329184" cy="329184"/>
          </a:xfrm>
          <a:prstGeom prst="ellipse">
            <a:avLst/>
          </a:prstGeom>
          <a:solidFill>
            <a:srgbClr val="276E93"/>
          </a:solidFill>
          <a:ln w="12700">
            <a:solidFill>
              <a:srgbClr val="276E93">
                <a:alpha val="0"/>
              </a:srgbClr>
            </a:solidFill>
            <a:prstDash val="solid"/>
          </a:ln>
        </p:spPr>
        <p:txBody>
          <a:bodyPr/>
          <a:lstStyle/>
          <a:p>
            <a:endParaRPr/>
          </a:p>
        </p:txBody>
      </p:sp>
      <p:sp>
        <p:nvSpPr>
          <p:cNvPr id="26" name="Shape 23"/>
          <p:cNvSpPr/>
          <p:nvPr/>
        </p:nvSpPr>
        <p:spPr>
          <a:xfrm>
            <a:off x="9601200" y="1225296"/>
            <a:ext cx="1371600" cy="274320"/>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27" name="Text 24"/>
          <p:cNvSpPr txBox="1"/>
          <p:nvPr/>
        </p:nvSpPr>
        <p:spPr>
          <a:xfrm>
            <a:off x="9674352" y="1234440"/>
            <a:ext cx="122529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Þegar ástand er stöðugt</a:t>
            </a:r>
            <a:endParaRPr lang="en-US" sz="1050" dirty="0"/>
          </a:p>
        </p:txBody>
      </p:sp>
      <p:sp>
        <p:nvSpPr>
          <p:cNvPr id="28" name="Text 25"/>
          <p:cNvSpPr txBox="1"/>
          <p:nvPr/>
        </p:nvSpPr>
        <p:spPr>
          <a:xfrm>
            <a:off x="9226296" y="1883664"/>
            <a:ext cx="2148840"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0B2B3B"/>
                </a:solidFill>
                <a:latin typeface="Arial" pitchFamily="34" charset="0"/>
                <a:ea typeface="Arial" pitchFamily="34" charset="-122"/>
                <a:cs typeface="Arial" pitchFamily="34" charset="-120"/>
              </a:rPr>
              <a:t>Fræðsla og stuðningur</a:t>
            </a:r>
            <a:endParaRPr lang="en-US" sz="1600" dirty="0"/>
          </a:p>
        </p:txBody>
      </p:sp>
      <p:sp>
        <p:nvSpPr>
          <p:cNvPr id="29" name="Text 26"/>
          <p:cNvSpPr txBox="1"/>
          <p:nvPr/>
        </p:nvSpPr>
        <p:spPr>
          <a:xfrm>
            <a:off x="9208008" y="3273552"/>
            <a:ext cx="2176272" cy="1005840"/>
          </a:xfrm>
          <a:prstGeom prst="rect">
            <a:avLst/>
          </a:prstGeom>
          <a:noFill/>
          <a:ln/>
        </p:spPr>
        <p:txBody>
          <a:bodyPr wrap="square" lIns="0" tIns="0" rIns="0" bIns="0" rtlCol="0" anchor="t">
            <a:normAutofit/>
          </a:bodyPr>
          <a:lstStyle/>
          <a:p>
            <a:pPr marL="0" indent="0" algn="ctr">
              <a:lnSpc>
                <a:spcPct val="100000"/>
              </a:lnSpc>
              <a:buNone/>
            </a:pPr>
            <a:r>
              <a:rPr lang="en-US" sz="1220" dirty="0">
                <a:solidFill>
                  <a:srgbClr val="5B6F78"/>
                </a:solidFill>
                <a:latin typeface="Arial" pitchFamily="34" charset="0"/>
                <a:ea typeface="Arial" pitchFamily="34" charset="-122"/>
                <a:cs typeface="Arial" pitchFamily="34" charset="-120"/>
              </a:rPr>
              <a:t>Teymið vinnur að öruggri heimferð og byrjar tækni snemma.</a:t>
            </a:r>
            <a:endParaRPr lang="en-US" sz="1220" dirty="0"/>
          </a:p>
        </p:txBody>
      </p:sp>
      <p:sp>
        <p:nvSpPr>
          <p:cNvPr id="30" name="Shape 27"/>
          <p:cNvSpPr/>
          <p:nvPr/>
        </p:nvSpPr>
        <p:spPr>
          <a:xfrm>
            <a:off x="1901952" y="4754880"/>
            <a:ext cx="8394192" cy="795528"/>
          </a:xfrm>
          <a:prstGeom prst="roundRect">
            <a:avLst>
              <a:gd name="adj" fmla="val 16092"/>
            </a:avLst>
          </a:prstGeom>
          <a:solidFill>
            <a:srgbClr val="0B2B3B"/>
          </a:solidFill>
          <a:ln w="12700">
            <a:solidFill>
              <a:srgbClr val="0B2B3B">
                <a:alpha val="0"/>
              </a:srgbClr>
            </a:solidFill>
            <a:prstDash val="solid"/>
          </a:ln>
        </p:spPr>
        <p:txBody>
          <a:bodyPr/>
          <a:lstStyle/>
          <a:p>
            <a:endParaRPr/>
          </a:p>
        </p:txBody>
      </p:sp>
      <p:sp>
        <p:nvSpPr>
          <p:cNvPr id="31" name="Text 28"/>
          <p:cNvSpPr txBox="1"/>
          <p:nvPr/>
        </p:nvSpPr>
        <p:spPr>
          <a:xfrm>
            <a:off x="2240280" y="4956048"/>
            <a:ext cx="7717536" cy="38404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Mikilvægasta forvörnin gegn DKA við greiningu er að hugsa um sjúkdóminn áður en barnið verður alvarlega veikt.</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0B2B3B"/>
        </a:solidFill>
        <a:effectLst/>
      </p:bgPr>
    </p:bg>
    <p:spTree>
      <p:nvGrpSpPr>
        <p:cNvPr id="1" name=""/>
        <p:cNvGrpSpPr/>
        <p:nvPr/>
      </p:nvGrpSpPr>
      <p:grpSpPr>
        <a:xfrm>
          <a:off x="0" y="0"/>
          <a:ext cx="0" cy="0"/>
          <a:chOff x="0" y="0"/>
          <a:chExt cx="0" cy="0"/>
        </a:xfrm>
      </p:grpSpPr>
      <p:sp>
        <p:nvSpPr>
          <p:cNvPr id="2" name="Shape 0"/>
          <p:cNvSpPr/>
          <p:nvPr/>
        </p:nvSpPr>
        <p:spPr>
          <a:xfrm>
            <a:off x="9217152" y="0"/>
            <a:ext cx="2971800" cy="2971800"/>
          </a:xfrm>
          <a:prstGeom prst="ellipse">
            <a:avLst/>
          </a:prstGeom>
          <a:solidFill>
            <a:srgbClr val="123A4C"/>
          </a:solidFill>
          <a:ln w="12700">
            <a:solidFill>
              <a:srgbClr val="123A4C">
                <a:alpha val="0"/>
              </a:srgbClr>
            </a:solidFill>
            <a:prstDash val="solid"/>
          </a:ln>
        </p:spPr>
        <p:txBody>
          <a:bodyPr/>
          <a:lstStyle/>
          <a:p>
            <a:endParaRPr/>
          </a:p>
        </p:txBody>
      </p:sp>
      <p:sp>
        <p:nvSpPr>
          <p:cNvPr id="3" name="Shape 1"/>
          <p:cNvSpPr/>
          <p:nvPr/>
        </p:nvSpPr>
        <p:spPr>
          <a:xfrm>
            <a:off x="10533888" y="91440"/>
            <a:ext cx="1554480" cy="1554480"/>
          </a:xfrm>
          <a:prstGeom prst="ellipse">
            <a:avLst/>
          </a:prstGeom>
          <a:solidFill>
            <a:srgbClr val="3DB9D3"/>
          </a:solidFill>
          <a:ln w="12700">
            <a:solidFill>
              <a:srgbClr val="3DB9D3">
                <a:alpha val="0"/>
              </a:srgbClr>
            </a:solidFill>
            <a:prstDash val="solid"/>
          </a:ln>
        </p:spPr>
        <p:txBody>
          <a:bodyPr/>
          <a:lstStyle/>
          <a:p>
            <a:endParaRPr/>
          </a:p>
        </p:txBody>
      </p:sp>
      <p:sp>
        <p:nvSpPr>
          <p:cNvPr id="4" name="Shape 2"/>
          <p:cNvSpPr/>
          <p:nvPr/>
        </p:nvSpPr>
        <p:spPr>
          <a:xfrm>
            <a:off x="0" y="5074920"/>
            <a:ext cx="1783080" cy="1783080"/>
          </a:xfrm>
          <a:prstGeom prst="ellipse">
            <a:avLst/>
          </a:prstGeom>
          <a:solidFill>
            <a:srgbClr val="123A4C"/>
          </a:solidFill>
          <a:ln w="12700">
            <a:solidFill>
              <a:srgbClr val="123A4C">
                <a:alpha val="0"/>
              </a:srgbClr>
            </a:solidFill>
            <a:prstDash val="solid"/>
          </a:ln>
        </p:spPr>
        <p:txBody>
          <a:bodyPr/>
          <a:lstStyle/>
          <a:p>
            <a:endParaRPr/>
          </a:p>
        </p:txBody>
      </p:sp>
      <p:sp>
        <p:nvSpPr>
          <p:cNvPr id="5" name="Shape 3"/>
          <p:cNvSpPr/>
          <p:nvPr/>
        </p:nvSpPr>
        <p:spPr>
          <a:xfrm>
            <a:off x="749808" y="932688"/>
            <a:ext cx="731520" cy="731520"/>
          </a:xfrm>
          <a:prstGeom prst="ellipse">
            <a:avLst/>
          </a:prstGeom>
          <a:solidFill>
            <a:srgbClr val="3DB9D3"/>
          </a:solidFill>
          <a:ln w="12700">
            <a:solidFill>
              <a:srgbClr val="3DB9D3">
                <a:alpha val="0"/>
              </a:srgbClr>
            </a:solidFill>
            <a:prstDash val="solid"/>
          </a:ln>
        </p:spPr>
        <p:txBody>
          <a:bodyPr/>
          <a:lstStyle/>
          <a:p>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8058" y="1093622"/>
            <a:ext cx="395021" cy="395021"/>
          </a:xfrm>
          <a:prstGeom prst="rect">
            <a:avLst/>
          </a:prstGeom>
        </p:spPr>
      </p:pic>
      <p:sp>
        <p:nvSpPr>
          <p:cNvPr id="7" name="Text 4"/>
          <p:cNvSpPr txBox="1"/>
          <p:nvPr/>
        </p:nvSpPr>
        <p:spPr>
          <a:xfrm>
            <a:off x="1682496" y="960120"/>
            <a:ext cx="7772400" cy="274320"/>
          </a:xfrm>
          <a:prstGeom prst="rect">
            <a:avLst/>
          </a:prstGeom>
          <a:noFill/>
          <a:ln/>
        </p:spPr>
        <p:txBody>
          <a:bodyPr wrap="square" lIns="0" tIns="0" rIns="0" bIns="0" rtlCol="0" anchor="ctr">
            <a:normAutofit/>
          </a:bodyPr>
          <a:lstStyle/>
          <a:p>
            <a:pPr marL="0" indent="0" algn="l">
              <a:lnSpc>
                <a:spcPct val="100000"/>
              </a:lnSpc>
              <a:buNone/>
            </a:pPr>
            <a:r>
              <a:rPr lang="en-US" sz="1200" b="1" kern="0" spc="140" dirty="0">
                <a:solidFill>
                  <a:srgbClr val="3DB9D3"/>
                </a:solidFill>
                <a:latin typeface="Arial" pitchFamily="34" charset="0"/>
                <a:ea typeface="Arial" pitchFamily="34" charset="-122"/>
                <a:cs typeface="Arial" pitchFamily="34" charset="-120"/>
              </a:rPr>
              <a:t>2. HLUTI</a:t>
            </a:r>
            <a:endParaRPr lang="en-US" sz="1200" dirty="0"/>
          </a:p>
        </p:txBody>
      </p:sp>
      <p:sp>
        <p:nvSpPr>
          <p:cNvPr id="8" name="Text 5"/>
          <p:cNvSpPr txBox="1"/>
          <p:nvPr/>
        </p:nvSpPr>
        <p:spPr>
          <a:xfrm>
            <a:off x="768096" y="1572768"/>
            <a:ext cx="9326880" cy="1417320"/>
          </a:xfrm>
          <a:prstGeom prst="rect">
            <a:avLst/>
          </a:prstGeom>
          <a:noFill/>
          <a:ln/>
        </p:spPr>
        <p:txBody>
          <a:bodyPr wrap="square" lIns="0" tIns="0" rIns="0" bIns="0" rtlCol="0" anchor="t">
            <a:normAutofit/>
          </a:bodyPr>
          <a:lstStyle/>
          <a:p>
            <a:pPr marL="0" indent="0" algn="l">
              <a:lnSpc>
                <a:spcPct val="100000"/>
              </a:lnSpc>
              <a:buNone/>
            </a:pPr>
            <a:r>
              <a:rPr lang="en-US" sz="3600" b="1" dirty="0">
                <a:solidFill>
                  <a:srgbClr val="FFFFFF"/>
                </a:solidFill>
                <a:latin typeface="Arial" pitchFamily="34" charset="0"/>
                <a:ea typeface="Arial" pitchFamily="34" charset="-122"/>
                <a:cs typeface="Arial" pitchFamily="34" charset="-120"/>
              </a:rPr>
              <a:t>Langtímameðferð:</a:t>
            </a:r>
            <a:endParaRPr lang="en-US" sz="3600" dirty="0"/>
          </a:p>
          <a:p>
            <a:pPr marL="0" indent="0" algn="l">
              <a:lnSpc>
                <a:spcPct val="100000"/>
              </a:lnSpc>
              <a:buNone/>
            </a:pPr>
            <a:r>
              <a:rPr lang="en-US" sz="3600" b="1" dirty="0">
                <a:solidFill>
                  <a:srgbClr val="FFFFFF"/>
                </a:solidFill>
                <a:latin typeface="Arial" pitchFamily="34" charset="0"/>
                <a:ea typeface="Arial" pitchFamily="34" charset="-122"/>
                <a:cs typeface="Arial" pitchFamily="34" charset="-120"/>
              </a:rPr>
              <a:t>insúlín, gögn og daglegt líf</a:t>
            </a:r>
            <a:endParaRPr lang="en-US" sz="3600" dirty="0"/>
          </a:p>
        </p:txBody>
      </p:sp>
      <p:sp>
        <p:nvSpPr>
          <p:cNvPr id="9" name="Text 6"/>
          <p:cNvSpPr txBox="1"/>
          <p:nvPr/>
        </p:nvSpPr>
        <p:spPr>
          <a:xfrm>
            <a:off x="786384" y="3218688"/>
            <a:ext cx="8138160" cy="960120"/>
          </a:xfrm>
          <a:prstGeom prst="rect">
            <a:avLst/>
          </a:prstGeom>
          <a:noFill/>
          <a:ln/>
        </p:spPr>
        <p:txBody>
          <a:bodyPr wrap="square" lIns="0" tIns="0" rIns="0" bIns="0" rtlCol="0" anchor="t">
            <a:normAutofit/>
          </a:bodyPr>
          <a:lstStyle/>
          <a:p>
            <a:pPr marL="0" indent="0" algn="l">
              <a:lnSpc>
                <a:spcPct val="100000"/>
              </a:lnSpc>
              <a:buNone/>
            </a:pPr>
            <a:r>
              <a:rPr lang="en-US" sz="1800" dirty="0">
                <a:solidFill>
                  <a:srgbClr val="D6E7EC"/>
                </a:solidFill>
                <a:latin typeface="Arial" pitchFamily="34" charset="0"/>
                <a:ea typeface="Arial" pitchFamily="34" charset="-122"/>
                <a:cs typeface="Arial" pitchFamily="34" charset="-120"/>
              </a:rPr>
              <a:t>Markmiðið er sem lífeðlisfræðilegust blóðsykursstjórnun — án óhóflegs álags, blóðsykursfalls eða skertra lífsgæða.</a:t>
            </a:r>
            <a:endParaRPr lang="en-US" sz="1800" dirty="0"/>
          </a:p>
        </p:txBody>
      </p:sp>
      <p:pic>
        <p:nvPicPr>
          <p:cNvPr id="10" name="Image 1" descr="/mnt/data/orig_pptx_unzip/ppt/media/image2.jpeg"/>
          <p:cNvPicPr>
            <a:picLocks noChangeAspect="1"/>
          </p:cNvPicPr>
          <p:nvPr/>
        </p:nvPicPr>
        <p:blipFill>
          <a:blip r:embed="rId4"/>
          <a:stretch>
            <a:fillRect/>
          </a:stretch>
        </p:blipFill>
        <p:spPr>
          <a:xfrm>
            <a:off x="10561320" y="5715000"/>
            <a:ext cx="658368" cy="630936"/>
          </a:xfrm>
          <a:prstGeom prst="rect">
            <a:avLst/>
          </a:prstGeom>
        </p:spPr>
      </p:pic>
      <p:sp>
        <p:nvSpPr>
          <p:cNvPr id="11" name="Text 7"/>
          <p:cNvSpPr txBox="1"/>
          <p:nvPr/>
        </p:nvSpPr>
        <p:spPr>
          <a:xfrm>
            <a:off x="11338560" y="6473952"/>
            <a:ext cx="256032"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AFC6CE"/>
                </a:solidFill>
                <a:latin typeface="Arial" pitchFamily="34" charset="0"/>
                <a:ea typeface="Arial" pitchFamily="34" charset="-122"/>
                <a:cs typeface="Arial" pitchFamily="34" charset="-120"/>
              </a:rPr>
              <a:t>21</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Nýgreint barn: meðferð byrjar með teymi og kennslu</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göngudeildarþjónusta; Læknablaðið 2025</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22</a:t>
            </a:r>
            <a:endParaRPr lang="en-US" sz="850" dirty="0"/>
          </a:p>
        </p:txBody>
      </p:sp>
      <p:sp>
        <p:nvSpPr>
          <p:cNvPr id="9" name="Shape 6"/>
          <p:cNvSpPr/>
          <p:nvPr/>
        </p:nvSpPr>
        <p:spPr>
          <a:xfrm>
            <a:off x="749808" y="1078992"/>
            <a:ext cx="3794760" cy="4498848"/>
          </a:xfrm>
          <a:prstGeom prst="roundRect">
            <a:avLst>
              <a:gd name="adj" fmla="val 4337"/>
            </a:avLst>
          </a:prstGeom>
          <a:solidFill>
            <a:srgbClr val="0B2B3B"/>
          </a:solidFill>
          <a:ln w="12700">
            <a:solidFill>
              <a:srgbClr val="0B2B3B">
                <a:alpha val="0"/>
              </a:srgbClr>
            </a:solidFill>
            <a:prstDash val="solid"/>
          </a:ln>
        </p:spPr>
        <p:txBody>
          <a:bodyPr/>
          <a:lstStyle/>
          <a:p>
            <a:endParaRPr/>
          </a:p>
        </p:txBody>
      </p:sp>
      <p:sp>
        <p:nvSpPr>
          <p:cNvPr id="10" name="Shape 7"/>
          <p:cNvSpPr/>
          <p:nvPr/>
        </p:nvSpPr>
        <p:spPr>
          <a:xfrm>
            <a:off x="1115568" y="1481328"/>
            <a:ext cx="804672" cy="804672"/>
          </a:xfrm>
          <a:prstGeom prst="ellipse">
            <a:avLst/>
          </a:prstGeom>
          <a:solidFill>
            <a:srgbClr val="087B78"/>
          </a:solidFill>
          <a:ln w="12700">
            <a:solidFill>
              <a:srgbClr val="087B78">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0643" y="1658356"/>
            <a:ext cx="434523" cy="434523"/>
          </a:xfrm>
          <a:prstGeom prst="rect">
            <a:avLst/>
          </a:prstGeom>
        </p:spPr>
      </p:pic>
      <p:sp>
        <p:nvSpPr>
          <p:cNvPr id="12" name="Text 8"/>
          <p:cNvSpPr txBox="1"/>
          <p:nvPr/>
        </p:nvSpPr>
        <p:spPr>
          <a:xfrm>
            <a:off x="1115568" y="2487168"/>
            <a:ext cx="2834640" cy="438912"/>
          </a:xfrm>
          <a:prstGeom prst="rect">
            <a:avLst/>
          </a:prstGeom>
          <a:noFill/>
          <a:ln/>
        </p:spPr>
        <p:txBody>
          <a:bodyPr wrap="square" lIns="0" tIns="0" rIns="0" bIns="0" rtlCol="0" anchor="ctr">
            <a:normAutofit/>
          </a:bodyPr>
          <a:lstStyle/>
          <a:p>
            <a:pPr marL="0" indent="0" algn="l">
              <a:lnSpc>
                <a:spcPct val="100000"/>
              </a:lnSpc>
              <a:buNone/>
            </a:pPr>
            <a:r>
              <a:rPr lang="en-US" sz="2300" b="1" dirty="0">
                <a:solidFill>
                  <a:srgbClr val="FFFFFF"/>
                </a:solidFill>
                <a:latin typeface="Arial" pitchFamily="34" charset="0"/>
                <a:ea typeface="Arial" pitchFamily="34" charset="-122"/>
                <a:cs typeface="Arial" pitchFamily="34" charset="-120"/>
              </a:rPr>
              <a:t>Fyrstu dagarnir</a:t>
            </a:r>
            <a:endParaRPr lang="en-US" sz="2300" dirty="0"/>
          </a:p>
        </p:txBody>
      </p:sp>
      <p:sp>
        <p:nvSpPr>
          <p:cNvPr id="13" name="Shape 9"/>
          <p:cNvSpPr/>
          <p:nvPr/>
        </p:nvSpPr>
        <p:spPr>
          <a:xfrm>
            <a:off x="1115568" y="3163824"/>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14" name="Text 10"/>
          <p:cNvSpPr txBox="1"/>
          <p:nvPr/>
        </p:nvSpPr>
        <p:spPr>
          <a:xfrm>
            <a:off x="1307592" y="3008376"/>
            <a:ext cx="2880360" cy="429768"/>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FFFFFF"/>
                </a:solidFill>
                <a:latin typeface="Arial" pitchFamily="34" charset="0"/>
                <a:ea typeface="Arial" pitchFamily="34" charset="-122"/>
                <a:cs typeface="Arial" pitchFamily="34" charset="-120"/>
              </a:rPr>
              <a:t>Ná tökum á blóðsykri og ketónum</a:t>
            </a:r>
            <a:endParaRPr lang="en-US" sz="1400" dirty="0"/>
          </a:p>
        </p:txBody>
      </p:sp>
      <p:sp>
        <p:nvSpPr>
          <p:cNvPr id="15" name="Shape 11"/>
          <p:cNvSpPr/>
          <p:nvPr/>
        </p:nvSpPr>
        <p:spPr>
          <a:xfrm>
            <a:off x="1115568" y="3685032"/>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16" name="Text 12"/>
          <p:cNvSpPr txBox="1"/>
          <p:nvPr/>
        </p:nvSpPr>
        <p:spPr>
          <a:xfrm>
            <a:off x="1307592" y="3529584"/>
            <a:ext cx="2880360" cy="868680"/>
          </a:xfrm>
          <a:prstGeom prst="rect">
            <a:avLst/>
          </a:prstGeom>
          <a:noFill/>
          <a:ln/>
        </p:spPr>
        <p:txBody>
          <a:bodyPr wrap="square" lIns="0" tIns="0" rIns="0" bIns="0" rtlCol="0" anchor="ctr">
            <a:normAutofit/>
          </a:bodyPr>
          <a:lstStyle/>
          <a:p>
            <a:pPr marL="0" indent="0" algn="l">
              <a:lnSpc>
                <a:spcPct val="100000"/>
              </a:lnSpc>
              <a:buNone/>
            </a:pPr>
            <a:r>
              <a:rPr sz="1400">
                <a:solidFill>
                  <a:srgbClr val="FFFFFF"/>
                </a:solidFill>
                <a:latin typeface="Arial"/>
              </a:rPr>
              <a:t>Byrja grunn- og máltíðarskammta eða dælu / sjálfvirka insúlíngjöf (artificial pancreas) eftir aðstæðum</a:t>
            </a:r>
            <a:endParaRPr lang="en-US" sz="1400" dirty="0"/>
          </a:p>
        </p:txBody>
      </p:sp>
      <p:sp>
        <p:nvSpPr>
          <p:cNvPr id="17" name="Shape 13"/>
          <p:cNvSpPr/>
          <p:nvPr/>
        </p:nvSpPr>
        <p:spPr>
          <a:xfrm>
            <a:off x="1115568" y="4681728"/>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18" name="Text 14"/>
          <p:cNvSpPr txBox="1"/>
          <p:nvPr/>
        </p:nvSpPr>
        <p:spPr>
          <a:xfrm>
            <a:off x="1307592" y="4526280"/>
            <a:ext cx="2880360" cy="429768"/>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FFFFFF"/>
                </a:solidFill>
                <a:latin typeface="Arial" pitchFamily="34" charset="0"/>
                <a:ea typeface="Arial" pitchFamily="34" charset="-122"/>
                <a:cs typeface="Arial" pitchFamily="34" charset="-120"/>
              </a:rPr>
              <a:t>Kenna mælingar, kolvetni, blóðsykursfall og veikindadag</a:t>
            </a:r>
            <a:endParaRPr lang="en-US" sz="1400" dirty="0"/>
          </a:p>
        </p:txBody>
      </p:sp>
      <p:sp>
        <p:nvSpPr>
          <p:cNvPr id="19" name="Shape 15"/>
          <p:cNvSpPr/>
          <p:nvPr/>
        </p:nvSpPr>
        <p:spPr>
          <a:xfrm>
            <a:off x="1115568" y="5202936"/>
            <a:ext cx="100584" cy="100584"/>
          </a:xfrm>
          <a:prstGeom prst="ellipse">
            <a:avLst/>
          </a:prstGeom>
          <a:solidFill>
            <a:srgbClr val="3DB9D3"/>
          </a:solidFill>
          <a:ln w="12700">
            <a:solidFill>
              <a:srgbClr val="3DB9D3">
                <a:alpha val="0"/>
              </a:srgbClr>
            </a:solidFill>
            <a:prstDash val="solid"/>
          </a:ln>
        </p:spPr>
        <p:txBody>
          <a:bodyPr/>
          <a:lstStyle/>
          <a:p>
            <a:endParaRPr/>
          </a:p>
        </p:txBody>
      </p:sp>
      <p:sp>
        <p:nvSpPr>
          <p:cNvPr id="20" name="Text 16"/>
          <p:cNvSpPr txBox="1"/>
          <p:nvPr/>
        </p:nvSpPr>
        <p:spPr>
          <a:xfrm>
            <a:off x="1307592" y="5047488"/>
            <a:ext cx="2880360" cy="429768"/>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FFFFFF"/>
                </a:solidFill>
                <a:latin typeface="Arial" pitchFamily="34" charset="0"/>
                <a:ea typeface="Arial" pitchFamily="34" charset="-122"/>
                <a:cs typeface="Arial" pitchFamily="34" charset="-120"/>
              </a:rPr>
              <a:t>Meta fjölskyldu, skóla og sálfélagslegar þarfir</a:t>
            </a:r>
            <a:endParaRPr lang="en-US" sz="1400" dirty="0"/>
          </a:p>
        </p:txBody>
      </p:sp>
      <p:sp>
        <p:nvSpPr>
          <p:cNvPr id="21" name="Shape 17"/>
          <p:cNvSpPr/>
          <p:nvPr/>
        </p:nvSpPr>
        <p:spPr>
          <a:xfrm>
            <a:off x="4892040" y="1298448"/>
            <a:ext cx="1874520" cy="1627632"/>
          </a:xfrm>
          <a:prstGeom prst="roundRect">
            <a:avLst>
              <a:gd name="adj" fmla="val 8427"/>
            </a:avLst>
          </a:prstGeom>
          <a:solidFill>
            <a:srgbClr val="FFFFFF"/>
          </a:solidFill>
          <a:ln w="10160">
            <a:solidFill>
              <a:srgbClr val="D6E1E4"/>
            </a:solidFill>
            <a:prstDash val="solid"/>
          </a:ln>
        </p:spPr>
        <p:txBody>
          <a:bodyPr/>
          <a:lstStyle/>
          <a:p>
            <a:endParaRPr/>
          </a:p>
        </p:txBody>
      </p:sp>
      <p:sp>
        <p:nvSpPr>
          <p:cNvPr id="22" name="Shape 18"/>
          <p:cNvSpPr/>
          <p:nvPr/>
        </p:nvSpPr>
        <p:spPr>
          <a:xfrm>
            <a:off x="5495544" y="1536192"/>
            <a:ext cx="658368" cy="658368"/>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46969" y="1681033"/>
            <a:ext cx="355519" cy="355519"/>
          </a:xfrm>
          <a:prstGeom prst="rect">
            <a:avLst/>
          </a:prstGeom>
        </p:spPr>
      </p:pic>
      <p:sp>
        <p:nvSpPr>
          <p:cNvPr id="24" name="Text 19"/>
          <p:cNvSpPr txBox="1"/>
          <p:nvPr/>
        </p:nvSpPr>
        <p:spPr>
          <a:xfrm>
            <a:off x="5056632" y="2340864"/>
            <a:ext cx="1545336" cy="329184"/>
          </a:xfrm>
          <a:prstGeom prst="rect">
            <a:avLst/>
          </a:prstGeom>
          <a:noFill/>
          <a:ln/>
        </p:spPr>
        <p:txBody>
          <a:bodyPr wrap="square" lIns="0" tIns="0" rIns="0" bIns="0" rtlCol="0" anchor="ctr">
            <a:normAutofit/>
          </a:bodyPr>
          <a:lstStyle/>
          <a:p>
            <a:pPr marL="0" indent="0" algn="ctr">
              <a:lnSpc>
                <a:spcPct val="100000"/>
              </a:lnSpc>
              <a:buNone/>
            </a:pPr>
            <a:r>
              <a:rPr lang="en-US" sz="1450" b="1" dirty="0">
                <a:solidFill>
                  <a:srgbClr val="0B2B3B"/>
                </a:solidFill>
                <a:latin typeface="Arial" pitchFamily="34" charset="0"/>
                <a:ea typeface="Arial" pitchFamily="34" charset="-122"/>
                <a:cs typeface="Arial" pitchFamily="34" charset="-120"/>
              </a:rPr>
              <a:t>Læknir</a:t>
            </a:r>
            <a:endParaRPr lang="en-US" sz="1450" dirty="0"/>
          </a:p>
        </p:txBody>
      </p:sp>
      <p:sp>
        <p:nvSpPr>
          <p:cNvPr id="25" name="Shape 20"/>
          <p:cNvSpPr/>
          <p:nvPr/>
        </p:nvSpPr>
        <p:spPr>
          <a:xfrm>
            <a:off x="7040880" y="1298448"/>
            <a:ext cx="1874520" cy="1627632"/>
          </a:xfrm>
          <a:prstGeom prst="roundRect">
            <a:avLst>
              <a:gd name="adj" fmla="val 8427"/>
            </a:avLst>
          </a:prstGeom>
          <a:solidFill>
            <a:srgbClr val="FFFFFF"/>
          </a:solidFill>
          <a:ln w="10160">
            <a:solidFill>
              <a:srgbClr val="D6E1E4"/>
            </a:solidFill>
            <a:prstDash val="solid"/>
          </a:ln>
        </p:spPr>
        <p:txBody>
          <a:bodyPr/>
          <a:lstStyle/>
          <a:p>
            <a:endParaRPr/>
          </a:p>
        </p:txBody>
      </p:sp>
      <p:sp>
        <p:nvSpPr>
          <p:cNvPr id="26" name="Shape 21"/>
          <p:cNvSpPr/>
          <p:nvPr/>
        </p:nvSpPr>
        <p:spPr>
          <a:xfrm>
            <a:off x="7644384" y="1536192"/>
            <a:ext cx="658368" cy="658368"/>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2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95809" y="1681033"/>
            <a:ext cx="355519" cy="355519"/>
          </a:xfrm>
          <a:prstGeom prst="rect">
            <a:avLst/>
          </a:prstGeom>
        </p:spPr>
      </p:pic>
      <p:sp>
        <p:nvSpPr>
          <p:cNvPr id="28" name="Text 22"/>
          <p:cNvSpPr txBox="1"/>
          <p:nvPr/>
        </p:nvSpPr>
        <p:spPr>
          <a:xfrm>
            <a:off x="7205472" y="2340864"/>
            <a:ext cx="1545336" cy="329184"/>
          </a:xfrm>
          <a:prstGeom prst="rect">
            <a:avLst/>
          </a:prstGeom>
          <a:noFill/>
          <a:ln/>
        </p:spPr>
        <p:txBody>
          <a:bodyPr wrap="square" lIns="0" tIns="0" rIns="0" bIns="0" rtlCol="0" anchor="ctr">
            <a:normAutofit/>
          </a:bodyPr>
          <a:lstStyle/>
          <a:p>
            <a:pPr marL="0" indent="0" algn="ctr">
              <a:lnSpc>
                <a:spcPct val="100000"/>
              </a:lnSpc>
              <a:buNone/>
            </a:pPr>
            <a:r>
              <a:rPr lang="en-US" sz="1450" b="1" dirty="0">
                <a:solidFill>
                  <a:srgbClr val="0B2B3B"/>
                </a:solidFill>
                <a:latin typeface="Arial" pitchFamily="34" charset="0"/>
                <a:ea typeface="Arial" pitchFamily="34" charset="-122"/>
                <a:cs typeface="Arial" pitchFamily="34" charset="-120"/>
              </a:rPr>
              <a:t>Hjúkrun</a:t>
            </a:r>
            <a:endParaRPr lang="en-US" sz="1450" dirty="0"/>
          </a:p>
        </p:txBody>
      </p:sp>
      <p:sp>
        <p:nvSpPr>
          <p:cNvPr id="29" name="Shape 23"/>
          <p:cNvSpPr/>
          <p:nvPr/>
        </p:nvSpPr>
        <p:spPr>
          <a:xfrm>
            <a:off x="9189720" y="1298448"/>
            <a:ext cx="1874520" cy="1627632"/>
          </a:xfrm>
          <a:prstGeom prst="roundRect">
            <a:avLst>
              <a:gd name="adj" fmla="val 8427"/>
            </a:avLst>
          </a:prstGeom>
          <a:solidFill>
            <a:srgbClr val="FFFFFF"/>
          </a:solidFill>
          <a:ln w="10160">
            <a:solidFill>
              <a:srgbClr val="D6E1E4"/>
            </a:solidFill>
            <a:prstDash val="solid"/>
          </a:ln>
        </p:spPr>
        <p:txBody>
          <a:bodyPr/>
          <a:lstStyle/>
          <a:p>
            <a:endParaRPr/>
          </a:p>
        </p:txBody>
      </p:sp>
      <p:sp>
        <p:nvSpPr>
          <p:cNvPr id="30" name="Shape 24"/>
          <p:cNvSpPr/>
          <p:nvPr/>
        </p:nvSpPr>
        <p:spPr>
          <a:xfrm>
            <a:off x="9793224" y="1536192"/>
            <a:ext cx="658368" cy="658368"/>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3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944649" y="1681033"/>
            <a:ext cx="355519" cy="355519"/>
          </a:xfrm>
          <a:prstGeom prst="rect">
            <a:avLst/>
          </a:prstGeom>
        </p:spPr>
      </p:pic>
      <p:sp>
        <p:nvSpPr>
          <p:cNvPr id="32" name="Text 25"/>
          <p:cNvSpPr txBox="1"/>
          <p:nvPr/>
        </p:nvSpPr>
        <p:spPr>
          <a:xfrm>
            <a:off x="9354312" y="2340864"/>
            <a:ext cx="1545336" cy="329184"/>
          </a:xfrm>
          <a:prstGeom prst="rect">
            <a:avLst/>
          </a:prstGeom>
          <a:noFill/>
          <a:ln/>
        </p:spPr>
        <p:txBody>
          <a:bodyPr wrap="square" lIns="0" tIns="0" rIns="0" bIns="0" rtlCol="0" anchor="ctr">
            <a:normAutofit/>
          </a:bodyPr>
          <a:lstStyle/>
          <a:p>
            <a:pPr marL="0" indent="0" algn="ctr">
              <a:lnSpc>
                <a:spcPct val="100000"/>
              </a:lnSpc>
              <a:buNone/>
            </a:pPr>
            <a:r>
              <a:rPr lang="en-US" sz="1450" b="1" dirty="0">
                <a:solidFill>
                  <a:srgbClr val="0B2B3B"/>
                </a:solidFill>
                <a:latin typeface="Arial" pitchFamily="34" charset="0"/>
                <a:ea typeface="Arial" pitchFamily="34" charset="-122"/>
                <a:cs typeface="Arial" pitchFamily="34" charset="-120"/>
              </a:rPr>
              <a:t>Næring</a:t>
            </a:r>
            <a:endParaRPr lang="en-US" sz="1450" dirty="0"/>
          </a:p>
        </p:txBody>
      </p:sp>
      <p:sp>
        <p:nvSpPr>
          <p:cNvPr id="33" name="Shape 26"/>
          <p:cNvSpPr/>
          <p:nvPr/>
        </p:nvSpPr>
        <p:spPr>
          <a:xfrm>
            <a:off x="4892040" y="3291840"/>
            <a:ext cx="1874520" cy="1627632"/>
          </a:xfrm>
          <a:prstGeom prst="roundRect">
            <a:avLst>
              <a:gd name="adj" fmla="val 8427"/>
            </a:avLst>
          </a:prstGeom>
          <a:solidFill>
            <a:srgbClr val="FFFFFF"/>
          </a:solidFill>
          <a:ln w="10160">
            <a:solidFill>
              <a:srgbClr val="D6E1E4"/>
            </a:solidFill>
            <a:prstDash val="solid"/>
          </a:ln>
        </p:spPr>
        <p:txBody>
          <a:bodyPr/>
          <a:lstStyle/>
          <a:p>
            <a:endParaRPr/>
          </a:p>
        </p:txBody>
      </p:sp>
      <p:sp>
        <p:nvSpPr>
          <p:cNvPr id="34" name="Shape 27"/>
          <p:cNvSpPr/>
          <p:nvPr/>
        </p:nvSpPr>
        <p:spPr>
          <a:xfrm>
            <a:off x="5495544" y="3529584"/>
            <a:ext cx="658368" cy="658368"/>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3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46969" y="3674425"/>
            <a:ext cx="355519" cy="355519"/>
          </a:xfrm>
          <a:prstGeom prst="rect">
            <a:avLst/>
          </a:prstGeom>
        </p:spPr>
      </p:pic>
      <p:sp>
        <p:nvSpPr>
          <p:cNvPr id="36" name="Text 28"/>
          <p:cNvSpPr txBox="1"/>
          <p:nvPr/>
        </p:nvSpPr>
        <p:spPr>
          <a:xfrm>
            <a:off x="5056632" y="4334256"/>
            <a:ext cx="1545336" cy="329184"/>
          </a:xfrm>
          <a:prstGeom prst="rect">
            <a:avLst/>
          </a:prstGeom>
          <a:noFill/>
          <a:ln/>
        </p:spPr>
        <p:txBody>
          <a:bodyPr wrap="square" lIns="0" tIns="0" rIns="0" bIns="0" rtlCol="0" anchor="ctr">
            <a:normAutofit/>
          </a:bodyPr>
          <a:lstStyle/>
          <a:p>
            <a:pPr marL="0" indent="0" algn="ctr">
              <a:lnSpc>
                <a:spcPct val="100000"/>
              </a:lnSpc>
              <a:buNone/>
            </a:pPr>
            <a:r>
              <a:rPr lang="en-US" sz="1450" b="1" dirty="0">
                <a:solidFill>
                  <a:srgbClr val="0B2B3B"/>
                </a:solidFill>
                <a:latin typeface="Arial" pitchFamily="34" charset="0"/>
                <a:ea typeface="Arial" pitchFamily="34" charset="-122"/>
                <a:cs typeface="Arial" pitchFamily="34" charset="-120"/>
              </a:rPr>
              <a:t>Sálfræði</a:t>
            </a:r>
            <a:endParaRPr lang="en-US" sz="1450" dirty="0"/>
          </a:p>
        </p:txBody>
      </p:sp>
      <p:sp>
        <p:nvSpPr>
          <p:cNvPr id="37" name="Shape 29"/>
          <p:cNvSpPr/>
          <p:nvPr/>
        </p:nvSpPr>
        <p:spPr>
          <a:xfrm>
            <a:off x="7040880" y="3291840"/>
            <a:ext cx="1874520" cy="1627632"/>
          </a:xfrm>
          <a:prstGeom prst="roundRect">
            <a:avLst>
              <a:gd name="adj" fmla="val 8427"/>
            </a:avLst>
          </a:prstGeom>
          <a:solidFill>
            <a:srgbClr val="FFFFFF"/>
          </a:solidFill>
          <a:ln w="10160">
            <a:solidFill>
              <a:srgbClr val="D6E1E4"/>
            </a:solidFill>
            <a:prstDash val="solid"/>
          </a:ln>
        </p:spPr>
        <p:txBody>
          <a:bodyPr/>
          <a:lstStyle/>
          <a:p>
            <a:endParaRPr/>
          </a:p>
        </p:txBody>
      </p:sp>
      <p:sp>
        <p:nvSpPr>
          <p:cNvPr id="38" name="Shape 30"/>
          <p:cNvSpPr/>
          <p:nvPr/>
        </p:nvSpPr>
        <p:spPr>
          <a:xfrm>
            <a:off x="7644384" y="3529584"/>
            <a:ext cx="658368" cy="658368"/>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3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795809" y="3674425"/>
            <a:ext cx="355519" cy="355519"/>
          </a:xfrm>
          <a:prstGeom prst="rect">
            <a:avLst/>
          </a:prstGeom>
        </p:spPr>
      </p:pic>
      <p:sp>
        <p:nvSpPr>
          <p:cNvPr id="40" name="Text 31"/>
          <p:cNvSpPr txBox="1"/>
          <p:nvPr/>
        </p:nvSpPr>
        <p:spPr>
          <a:xfrm>
            <a:off x="7205472" y="4334256"/>
            <a:ext cx="1545336" cy="329184"/>
          </a:xfrm>
          <a:prstGeom prst="rect">
            <a:avLst/>
          </a:prstGeom>
          <a:noFill/>
          <a:ln/>
        </p:spPr>
        <p:txBody>
          <a:bodyPr wrap="square" lIns="0" tIns="0" rIns="0" bIns="0" rtlCol="0" anchor="ctr">
            <a:normAutofit/>
          </a:bodyPr>
          <a:lstStyle/>
          <a:p>
            <a:pPr marL="0" indent="0" algn="ctr">
              <a:lnSpc>
                <a:spcPct val="100000"/>
              </a:lnSpc>
              <a:buNone/>
            </a:pPr>
            <a:r>
              <a:rPr lang="en-US" sz="1450" b="1" dirty="0">
                <a:solidFill>
                  <a:srgbClr val="0B2B3B"/>
                </a:solidFill>
                <a:latin typeface="Arial" pitchFamily="34" charset="0"/>
                <a:ea typeface="Arial" pitchFamily="34" charset="-122"/>
                <a:cs typeface="Arial" pitchFamily="34" charset="-120"/>
              </a:rPr>
              <a:t>Félagsráðgjöf</a:t>
            </a:r>
            <a:endParaRPr lang="en-US" sz="1450" dirty="0"/>
          </a:p>
        </p:txBody>
      </p:sp>
      <p:sp>
        <p:nvSpPr>
          <p:cNvPr id="41" name="Shape 32"/>
          <p:cNvSpPr/>
          <p:nvPr/>
        </p:nvSpPr>
        <p:spPr>
          <a:xfrm>
            <a:off x="9189720" y="3291840"/>
            <a:ext cx="1874520" cy="1627632"/>
          </a:xfrm>
          <a:prstGeom prst="roundRect">
            <a:avLst>
              <a:gd name="adj" fmla="val 8427"/>
            </a:avLst>
          </a:prstGeom>
          <a:solidFill>
            <a:srgbClr val="FFFFFF"/>
          </a:solidFill>
          <a:ln w="10160">
            <a:solidFill>
              <a:srgbClr val="D6E1E4"/>
            </a:solidFill>
            <a:prstDash val="solid"/>
          </a:ln>
        </p:spPr>
        <p:txBody>
          <a:bodyPr/>
          <a:lstStyle/>
          <a:p>
            <a:endParaRPr/>
          </a:p>
        </p:txBody>
      </p:sp>
      <p:sp>
        <p:nvSpPr>
          <p:cNvPr id="42" name="Shape 33"/>
          <p:cNvSpPr/>
          <p:nvPr/>
        </p:nvSpPr>
        <p:spPr>
          <a:xfrm>
            <a:off x="9793224" y="3529584"/>
            <a:ext cx="658368" cy="658368"/>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43"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944649" y="3674425"/>
            <a:ext cx="355519" cy="355519"/>
          </a:xfrm>
          <a:prstGeom prst="rect">
            <a:avLst/>
          </a:prstGeom>
        </p:spPr>
      </p:pic>
      <p:sp>
        <p:nvSpPr>
          <p:cNvPr id="44" name="Text 34"/>
          <p:cNvSpPr txBox="1"/>
          <p:nvPr/>
        </p:nvSpPr>
        <p:spPr>
          <a:xfrm>
            <a:off x="9354312" y="4334256"/>
            <a:ext cx="1545336" cy="329184"/>
          </a:xfrm>
          <a:prstGeom prst="rect">
            <a:avLst/>
          </a:prstGeom>
          <a:noFill/>
          <a:ln/>
        </p:spPr>
        <p:txBody>
          <a:bodyPr wrap="square" lIns="0" tIns="0" rIns="0" bIns="0" rtlCol="0" anchor="ctr">
            <a:normAutofit/>
          </a:bodyPr>
          <a:lstStyle/>
          <a:p>
            <a:pPr marL="0" indent="0" algn="ctr">
              <a:lnSpc>
                <a:spcPct val="100000"/>
              </a:lnSpc>
              <a:buNone/>
            </a:pPr>
            <a:r>
              <a:rPr lang="en-US" sz="1450" b="1" dirty="0">
                <a:solidFill>
                  <a:srgbClr val="0B2B3B"/>
                </a:solidFill>
                <a:latin typeface="Arial" pitchFamily="34" charset="0"/>
                <a:ea typeface="Arial" pitchFamily="34" charset="-122"/>
                <a:cs typeface="Arial" pitchFamily="34" charset="-120"/>
              </a:rPr>
              <a:t>Skóli</a:t>
            </a:r>
            <a:endParaRPr lang="en-US" sz="1450" dirty="0"/>
          </a:p>
        </p:txBody>
      </p:sp>
      <p:sp>
        <p:nvSpPr>
          <p:cNvPr id="45" name="Shape 35"/>
          <p:cNvSpPr/>
          <p:nvPr/>
        </p:nvSpPr>
        <p:spPr>
          <a:xfrm>
            <a:off x="749808" y="5870448"/>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46"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2688" y="5971032"/>
            <a:ext cx="201168" cy="201168"/>
          </a:xfrm>
          <a:prstGeom prst="rect">
            <a:avLst/>
          </a:prstGeom>
        </p:spPr>
      </p:pic>
      <p:sp>
        <p:nvSpPr>
          <p:cNvPr id="47" name="Text 36"/>
          <p:cNvSpPr txBox="1"/>
          <p:nvPr/>
        </p:nvSpPr>
        <p:spPr>
          <a:xfrm>
            <a:off x="1234440" y="5916168"/>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Útskrift er ekki lok kennslu. Færni byggist í þrepum með þéttum samskiptum fyrstu vikurnar og endurtekinni fræðslu.</a:t>
            </a:r>
            <a:endParaRPr lang="en-US" sz="112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Insúlínmeðferð: líkja eftir lífeðlisfræði</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insúlínmeðferð</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23</a:t>
            </a:r>
            <a:endParaRPr lang="en-US" sz="850" dirty="0"/>
          </a:p>
        </p:txBody>
      </p:sp>
      <p:sp>
        <p:nvSpPr>
          <p:cNvPr id="9" name="Shape 6"/>
          <p:cNvSpPr/>
          <p:nvPr/>
        </p:nvSpPr>
        <p:spPr>
          <a:xfrm>
            <a:off x="804672" y="1143000"/>
            <a:ext cx="6629400" cy="4297680"/>
          </a:xfrm>
          <a:prstGeom prst="roundRect">
            <a:avLst>
              <a:gd name="adj" fmla="val 3404"/>
            </a:avLst>
          </a:prstGeom>
          <a:solidFill>
            <a:srgbClr val="F4F7F8"/>
          </a:solidFill>
          <a:ln w="10160">
            <a:solidFill>
              <a:srgbClr val="D6E1E4"/>
            </a:solidFill>
            <a:prstDash val="solid"/>
          </a:ln>
        </p:spPr>
        <p:txBody>
          <a:bodyPr/>
          <a:lstStyle/>
          <a:p>
            <a:endParaRPr/>
          </a:p>
        </p:txBody>
      </p:sp>
      <p:sp>
        <p:nvSpPr>
          <p:cNvPr id="10" name="Text 7"/>
          <p:cNvSpPr txBox="1"/>
          <p:nvPr/>
        </p:nvSpPr>
        <p:spPr>
          <a:xfrm>
            <a:off x="1078992" y="1389888"/>
            <a:ext cx="4389120" cy="292608"/>
          </a:xfrm>
          <a:prstGeom prst="rect">
            <a:avLst/>
          </a:prstGeom>
          <a:noFill/>
          <a:ln/>
        </p:spPr>
        <p:txBody>
          <a:bodyPr wrap="square" lIns="0" tIns="0" rIns="0" bIns="0" rtlCol="0" anchor="ctr">
            <a:normAutofit/>
          </a:bodyPr>
          <a:lstStyle/>
          <a:p>
            <a:pPr marL="0" indent="0" algn="l">
              <a:lnSpc>
                <a:spcPct val="100000"/>
              </a:lnSpc>
              <a:buNone/>
            </a:pPr>
            <a:r>
              <a:rPr lang="en-US" sz="1400" b="1" dirty="0">
                <a:solidFill>
                  <a:srgbClr val="0B2B3B"/>
                </a:solidFill>
                <a:latin typeface="Arial" pitchFamily="34" charset="0"/>
                <a:ea typeface="Arial" pitchFamily="34" charset="-122"/>
                <a:cs typeface="Arial" pitchFamily="34" charset="-120"/>
              </a:rPr>
              <a:t>Insúlínvirkni yfir sólarhring — skýringarmynd</a:t>
            </a:r>
            <a:endParaRPr lang="en-US" sz="1400" dirty="0"/>
          </a:p>
        </p:txBody>
      </p:sp>
      <p:sp>
        <p:nvSpPr>
          <p:cNvPr id="11" name="Shape 8"/>
          <p:cNvSpPr/>
          <p:nvPr/>
        </p:nvSpPr>
        <p:spPr>
          <a:xfrm>
            <a:off x="1170432" y="4956048"/>
            <a:ext cx="5779008" cy="0"/>
          </a:xfrm>
          <a:prstGeom prst="line">
            <a:avLst/>
          </a:prstGeom>
          <a:noFill/>
          <a:ln w="13970">
            <a:solidFill>
              <a:srgbClr val="5B6F78"/>
            </a:solidFill>
            <a:prstDash val="solid"/>
          </a:ln>
        </p:spPr>
        <p:txBody>
          <a:bodyPr/>
          <a:lstStyle/>
          <a:p>
            <a:endParaRPr/>
          </a:p>
        </p:txBody>
      </p:sp>
      <p:sp>
        <p:nvSpPr>
          <p:cNvPr id="12" name="Shape 9"/>
          <p:cNvSpPr/>
          <p:nvPr/>
        </p:nvSpPr>
        <p:spPr>
          <a:xfrm>
            <a:off x="1170432" y="1920240"/>
            <a:ext cx="0" cy="3035808"/>
          </a:xfrm>
          <a:prstGeom prst="line">
            <a:avLst/>
          </a:prstGeom>
          <a:noFill/>
          <a:ln w="13970">
            <a:solidFill>
              <a:srgbClr val="5B6F78"/>
            </a:solidFill>
            <a:prstDash val="solid"/>
          </a:ln>
        </p:spPr>
        <p:txBody>
          <a:bodyPr/>
          <a:lstStyle/>
          <a:p>
            <a:endParaRPr/>
          </a:p>
        </p:txBody>
      </p:sp>
      <p:sp>
        <p:nvSpPr>
          <p:cNvPr id="13" name="Shape 10"/>
          <p:cNvSpPr/>
          <p:nvPr/>
        </p:nvSpPr>
        <p:spPr>
          <a:xfrm>
            <a:off x="1225296" y="4005072"/>
            <a:ext cx="5614416" cy="457200"/>
          </a:xfrm>
          <a:prstGeom prst="roundRect">
            <a:avLst>
              <a:gd name="adj" fmla="val 16000"/>
            </a:avLst>
          </a:prstGeom>
          <a:solidFill>
            <a:srgbClr val="E6F1F7"/>
          </a:solidFill>
          <a:ln w="12700">
            <a:solidFill>
              <a:srgbClr val="E6F1F7">
                <a:alpha val="0"/>
              </a:srgbClr>
            </a:solidFill>
            <a:prstDash val="solid"/>
          </a:ln>
        </p:spPr>
        <p:txBody>
          <a:bodyPr/>
          <a:lstStyle/>
          <a:p>
            <a:endParaRPr/>
          </a:p>
        </p:txBody>
      </p:sp>
      <p:sp>
        <p:nvSpPr>
          <p:cNvPr id="14" name="Text 11"/>
          <p:cNvSpPr txBox="1"/>
          <p:nvPr/>
        </p:nvSpPr>
        <p:spPr>
          <a:xfrm>
            <a:off x="1353312" y="4087368"/>
            <a:ext cx="1005840" cy="228600"/>
          </a:xfrm>
          <a:prstGeom prst="rect">
            <a:avLst/>
          </a:prstGeom>
          <a:noFill/>
          <a:ln/>
        </p:spPr>
        <p:txBody>
          <a:bodyPr wrap="square" lIns="0" tIns="0" rIns="0" bIns="0" rtlCol="0" anchor="ctr">
            <a:normAutofit/>
          </a:bodyPr>
          <a:lstStyle/>
          <a:p>
            <a:pPr marL="0" indent="0" algn="l">
              <a:lnSpc>
                <a:spcPct val="100000"/>
              </a:lnSpc>
              <a:buNone/>
            </a:pPr>
            <a:r>
              <a:rPr lang="en-US" sz="1050" b="1" dirty="0">
                <a:solidFill>
                  <a:srgbClr val="276E93"/>
                </a:solidFill>
                <a:latin typeface="Arial" pitchFamily="34" charset="0"/>
                <a:ea typeface="Arial" pitchFamily="34" charset="-122"/>
                <a:cs typeface="Arial" pitchFamily="34" charset="-120"/>
              </a:rPr>
              <a:t>grunnskammtur</a:t>
            </a:r>
            <a:endParaRPr lang="en-US" sz="1050" dirty="0"/>
          </a:p>
        </p:txBody>
      </p:sp>
      <p:sp>
        <p:nvSpPr>
          <p:cNvPr id="15" name="Shape 12"/>
          <p:cNvSpPr/>
          <p:nvPr/>
        </p:nvSpPr>
        <p:spPr>
          <a:xfrm>
            <a:off x="2103120" y="2487168"/>
            <a:ext cx="749808" cy="1499616"/>
          </a:xfrm>
          <a:prstGeom prst="triangle">
            <a:avLst/>
          </a:prstGeom>
          <a:solidFill>
            <a:srgbClr val="087B78">
              <a:alpha val="88000"/>
            </a:srgbClr>
          </a:solidFill>
          <a:ln w="12700">
            <a:solidFill>
              <a:srgbClr val="087B78">
                <a:alpha val="0"/>
              </a:srgbClr>
            </a:solidFill>
            <a:prstDash val="solid"/>
          </a:ln>
        </p:spPr>
        <p:txBody>
          <a:bodyPr/>
          <a:lstStyle/>
          <a:p>
            <a:endParaRPr/>
          </a:p>
        </p:txBody>
      </p:sp>
      <p:sp>
        <p:nvSpPr>
          <p:cNvPr id="16" name="Text 13"/>
          <p:cNvSpPr txBox="1"/>
          <p:nvPr/>
        </p:nvSpPr>
        <p:spPr>
          <a:xfrm>
            <a:off x="1828800" y="5010912"/>
            <a:ext cx="1298448" cy="237744"/>
          </a:xfrm>
          <a:prstGeom prst="rect">
            <a:avLst/>
          </a:prstGeom>
          <a:noFill/>
          <a:ln/>
        </p:spPr>
        <p:txBody>
          <a:bodyPr wrap="square" lIns="0" tIns="0" rIns="0" bIns="0" rtlCol="0" anchor="ctr">
            <a:normAutofit/>
          </a:bodyPr>
          <a:lstStyle/>
          <a:p>
            <a:pPr marL="0" indent="0" algn="ctr">
              <a:lnSpc>
                <a:spcPct val="100000"/>
              </a:lnSpc>
              <a:buNone/>
            </a:pPr>
            <a:r>
              <a:rPr lang="en-US" sz="920" dirty="0">
                <a:solidFill>
                  <a:srgbClr val="5B6F78"/>
                </a:solidFill>
                <a:latin typeface="Arial" pitchFamily="34" charset="0"/>
                <a:ea typeface="Arial" pitchFamily="34" charset="-122"/>
                <a:cs typeface="Arial" pitchFamily="34" charset="-120"/>
              </a:rPr>
              <a:t>morgunmatur</a:t>
            </a:r>
            <a:endParaRPr lang="en-US" sz="920" dirty="0"/>
          </a:p>
        </p:txBody>
      </p:sp>
      <p:sp>
        <p:nvSpPr>
          <p:cNvPr id="17" name="Shape 14"/>
          <p:cNvSpPr/>
          <p:nvPr/>
        </p:nvSpPr>
        <p:spPr>
          <a:xfrm>
            <a:off x="3813048" y="2487168"/>
            <a:ext cx="749808" cy="1499616"/>
          </a:xfrm>
          <a:prstGeom prst="triangle">
            <a:avLst/>
          </a:prstGeom>
          <a:solidFill>
            <a:srgbClr val="087B78">
              <a:alpha val="88000"/>
            </a:srgbClr>
          </a:solidFill>
          <a:ln w="12700">
            <a:solidFill>
              <a:srgbClr val="087B78">
                <a:alpha val="0"/>
              </a:srgbClr>
            </a:solidFill>
            <a:prstDash val="solid"/>
          </a:ln>
        </p:spPr>
        <p:txBody>
          <a:bodyPr/>
          <a:lstStyle/>
          <a:p>
            <a:endParaRPr/>
          </a:p>
        </p:txBody>
      </p:sp>
      <p:sp>
        <p:nvSpPr>
          <p:cNvPr id="18" name="Text 15"/>
          <p:cNvSpPr txBox="1"/>
          <p:nvPr/>
        </p:nvSpPr>
        <p:spPr>
          <a:xfrm>
            <a:off x="3538728" y="5010912"/>
            <a:ext cx="1298448" cy="237744"/>
          </a:xfrm>
          <a:prstGeom prst="rect">
            <a:avLst/>
          </a:prstGeom>
          <a:noFill/>
          <a:ln/>
        </p:spPr>
        <p:txBody>
          <a:bodyPr wrap="square" lIns="0" tIns="0" rIns="0" bIns="0" rtlCol="0" anchor="ctr">
            <a:normAutofit/>
          </a:bodyPr>
          <a:lstStyle/>
          <a:p>
            <a:pPr marL="0" indent="0" algn="ctr">
              <a:lnSpc>
                <a:spcPct val="100000"/>
              </a:lnSpc>
              <a:buNone/>
            </a:pPr>
            <a:r>
              <a:rPr lang="en-US" sz="920" dirty="0">
                <a:solidFill>
                  <a:srgbClr val="5B6F78"/>
                </a:solidFill>
                <a:latin typeface="Arial" pitchFamily="34" charset="0"/>
                <a:ea typeface="Arial" pitchFamily="34" charset="-122"/>
                <a:cs typeface="Arial" pitchFamily="34" charset="-120"/>
              </a:rPr>
              <a:t>hádegismatur</a:t>
            </a:r>
            <a:endParaRPr lang="en-US" sz="920" dirty="0"/>
          </a:p>
        </p:txBody>
      </p:sp>
      <p:sp>
        <p:nvSpPr>
          <p:cNvPr id="19" name="Shape 16"/>
          <p:cNvSpPr/>
          <p:nvPr/>
        </p:nvSpPr>
        <p:spPr>
          <a:xfrm>
            <a:off x="5513832" y="2487168"/>
            <a:ext cx="749808" cy="1499616"/>
          </a:xfrm>
          <a:prstGeom prst="triangle">
            <a:avLst/>
          </a:prstGeom>
          <a:solidFill>
            <a:srgbClr val="087B78">
              <a:alpha val="88000"/>
            </a:srgbClr>
          </a:solidFill>
          <a:ln w="12700">
            <a:solidFill>
              <a:srgbClr val="087B78">
                <a:alpha val="0"/>
              </a:srgbClr>
            </a:solidFill>
            <a:prstDash val="solid"/>
          </a:ln>
        </p:spPr>
        <p:txBody>
          <a:bodyPr/>
          <a:lstStyle/>
          <a:p>
            <a:endParaRPr/>
          </a:p>
        </p:txBody>
      </p:sp>
      <p:sp>
        <p:nvSpPr>
          <p:cNvPr id="20" name="Text 17"/>
          <p:cNvSpPr txBox="1"/>
          <p:nvPr/>
        </p:nvSpPr>
        <p:spPr>
          <a:xfrm>
            <a:off x="5239512" y="5010912"/>
            <a:ext cx="1298448" cy="237744"/>
          </a:xfrm>
          <a:prstGeom prst="rect">
            <a:avLst/>
          </a:prstGeom>
          <a:noFill/>
          <a:ln/>
        </p:spPr>
        <p:txBody>
          <a:bodyPr wrap="square" lIns="0" tIns="0" rIns="0" bIns="0" rtlCol="0" anchor="ctr">
            <a:normAutofit/>
          </a:bodyPr>
          <a:lstStyle/>
          <a:p>
            <a:pPr marL="0" indent="0" algn="ctr">
              <a:lnSpc>
                <a:spcPct val="100000"/>
              </a:lnSpc>
              <a:buNone/>
            </a:pPr>
            <a:r>
              <a:rPr lang="en-US" sz="920" dirty="0">
                <a:solidFill>
                  <a:srgbClr val="5B6F78"/>
                </a:solidFill>
                <a:latin typeface="Arial" pitchFamily="34" charset="0"/>
                <a:ea typeface="Arial" pitchFamily="34" charset="-122"/>
                <a:cs typeface="Arial" pitchFamily="34" charset="-120"/>
              </a:rPr>
              <a:t>kvöldmatur</a:t>
            </a:r>
            <a:endParaRPr lang="en-US" sz="920" dirty="0"/>
          </a:p>
        </p:txBody>
      </p:sp>
      <p:sp>
        <p:nvSpPr>
          <p:cNvPr id="21" name="Text 18"/>
          <p:cNvSpPr txBox="1"/>
          <p:nvPr/>
        </p:nvSpPr>
        <p:spPr>
          <a:xfrm rot="16200000">
            <a:off x="841248" y="3072384"/>
            <a:ext cx="320040" cy="548640"/>
          </a:xfrm>
          <a:prstGeom prst="rect">
            <a:avLst/>
          </a:prstGeom>
          <a:noFill/>
          <a:ln/>
        </p:spPr>
        <p:txBody>
          <a:bodyPr wrap="square" lIns="0" tIns="0" rIns="0" bIns="0" rtlCol="0" anchor="ctr">
            <a:normAutofit/>
          </a:bodyPr>
          <a:lstStyle/>
          <a:p>
            <a:pPr marL="0" indent="0" algn="ctr">
              <a:lnSpc>
                <a:spcPct val="100000"/>
              </a:lnSpc>
              <a:buNone/>
            </a:pPr>
            <a:r>
              <a:rPr lang="en-US" sz="1000" dirty="0">
                <a:solidFill>
                  <a:srgbClr val="5B6F78"/>
                </a:solidFill>
                <a:latin typeface="Arial" pitchFamily="34" charset="0"/>
                <a:ea typeface="Arial" pitchFamily="34" charset="-122"/>
                <a:cs typeface="Arial" pitchFamily="34" charset="-120"/>
              </a:rPr>
              <a:t>virkni</a:t>
            </a:r>
            <a:endParaRPr lang="en-US" sz="1000" dirty="0"/>
          </a:p>
        </p:txBody>
      </p:sp>
      <p:sp>
        <p:nvSpPr>
          <p:cNvPr id="22" name="Text 19"/>
          <p:cNvSpPr txBox="1"/>
          <p:nvPr/>
        </p:nvSpPr>
        <p:spPr>
          <a:xfrm>
            <a:off x="6766560" y="4974336"/>
            <a:ext cx="347472" cy="219456"/>
          </a:xfrm>
          <a:prstGeom prst="rect">
            <a:avLst/>
          </a:prstGeom>
          <a:noFill/>
          <a:ln/>
        </p:spPr>
        <p:txBody>
          <a:bodyPr wrap="square" lIns="0" tIns="0" rIns="0" bIns="0" rtlCol="0" anchor="ctr">
            <a:normAutofit/>
          </a:bodyPr>
          <a:lstStyle/>
          <a:p>
            <a:pPr marL="0" indent="0" algn="r">
              <a:lnSpc>
                <a:spcPct val="100000"/>
              </a:lnSpc>
              <a:buNone/>
            </a:pPr>
            <a:r>
              <a:rPr lang="en-US" sz="1000" dirty="0">
                <a:solidFill>
                  <a:srgbClr val="5B6F78"/>
                </a:solidFill>
                <a:latin typeface="Arial" pitchFamily="34" charset="0"/>
                <a:ea typeface="Arial" pitchFamily="34" charset="-122"/>
                <a:cs typeface="Arial" pitchFamily="34" charset="-120"/>
              </a:rPr>
              <a:t>tími</a:t>
            </a:r>
            <a:endParaRPr lang="en-US" sz="1000" dirty="0"/>
          </a:p>
        </p:txBody>
      </p:sp>
      <p:sp>
        <p:nvSpPr>
          <p:cNvPr id="23" name="Shape 20"/>
          <p:cNvSpPr/>
          <p:nvPr/>
        </p:nvSpPr>
        <p:spPr>
          <a:xfrm>
            <a:off x="7772400" y="1216152"/>
            <a:ext cx="3611880" cy="1389888"/>
          </a:xfrm>
          <a:prstGeom prst="roundRect">
            <a:avLst>
              <a:gd name="adj" fmla="val 7895"/>
            </a:avLst>
          </a:prstGeom>
          <a:solidFill>
            <a:srgbClr val="FFFFFF"/>
          </a:solidFill>
          <a:ln w="10160">
            <a:solidFill>
              <a:srgbClr val="D6E1E4"/>
            </a:solidFill>
            <a:prstDash val="solid"/>
          </a:ln>
        </p:spPr>
        <p:txBody>
          <a:bodyPr/>
          <a:lstStyle/>
          <a:p>
            <a:endParaRPr/>
          </a:p>
        </p:txBody>
      </p:sp>
      <p:sp>
        <p:nvSpPr>
          <p:cNvPr id="24" name="Shape 21"/>
          <p:cNvSpPr/>
          <p:nvPr/>
        </p:nvSpPr>
        <p:spPr>
          <a:xfrm>
            <a:off x="7772400" y="1216152"/>
            <a:ext cx="73152" cy="1389888"/>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25" name="Shape 22"/>
          <p:cNvSpPr/>
          <p:nvPr/>
        </p:nvSpPr>
        <p:spPr>
          <a:xfrm>
            <a:off x="7955280" y="1399032"/>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2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56230" y="1495593"/>
            <a:ext cx="237012" cy="237012"/>
          </a:xfrm>
          <a:prstGeom prst="rect">
            <a:avLst/>
          </a:prstGeom>
        </p:spPr>
      </p:pic>
      <p:sp>
        <p:nvSpPr>
          <p:cNvPr id="27" name="Text 23"/>
          <p:cNvSpPr txBox="1"/>
          <p:nvPr/>
        </p:nvSpPr>
        <p:spPr>
          <a:xfrm>
            <a:off x="8503920" y="1389888"/>
            <a:ext cx="2715768" cy="384048"/>
          </a:xfrm>
          <a:prstGeom prst="rect">
            <a:avLst/>
          </a:prstGeom>
          <a:noFill/>
          <a:ln/>
        </p:spPr>
        <p:txBody>
          <a:bodyPr wrap="square" lIns="0" tIns="0" rIns="0" bIns="0" rtlCol="0" anchor="ctr">
            <a:normAutofit/>
          </a:bodyPr>
          <a:lstStyle/>
          <a:p>
            <a:pPr marL="0" indent="0" algn="l">
              <a:lnSpc>
                <a:spcPct val="100000"/>
              </a:lnSpc>
              <a:buNone/>
            </a:pPr>
            <a:r>
              <a:rPr lang="en-US" sz="1700" b="1" dirty="0">
                <a:solidFill>
                  <a:srgbClr val="17323E"/>
                </a:solidFill>
                <a:latin typeface="Arial" pitchFamily="34" charset="0"/>
                <a:ea typeface="Arial" pitchFamily="34" charset="-122"/>
                <a:cs typeface="Arial" pitchFamily="34" charset="-120"/>
              </a:rPr>
              <a:t>Grunninsúlín</a:t>
            </a:r>
            <a:endParaRPr lang="en-US" sz="1700" dirty="0"/>
          </a:p>
        </p:txBody>
      </p:sp>
      <p:sp>
        <p:nvSpPr>
          <p:cNvPr id="28" name="Text 24"/>
          <p:cNvSpPr txBox="1"/>
          <p:nvPr/>
        </p:nvSpPr>
        <p:spPr>
          <a:xfrm>
            <a:off x="8010144" y="1856232"/>
            <a:ext cx="3154680" cy="585216"/>
          </a:xfrm>
          <a:prstGeom prst="rect">
            <a:avLst/>
          </a:prstGeom>
          <a:noFill/>
          <a:ln/>
        </p:spPr>
        <p:txBody>
          <a:bodyPr wrap="square" lIns="0" tIns="0" rIns="0" bIns="0" rtlCol="0" anchor="t">
            <a:normAutofit/>
          </a:bodyPr>
          <a:lstStyle/>
          <a:p>
            <a:pPr marL="0" indent="0" algn="l">
              <a:lnSpc>
                <a:spcPct val="95000"/>
              </a:lnSpc>
              <a:buNone/>
            </a:pPr>
            <a:r>
              <a:rPr lang="en-US" sz="1280" dirty="0">
                <a:solidFill>
                  <a:srgbClr val="5B6F78"/>
                </a:solidFill>
                <a:latin typeface="Arial" pitchFamily="34" charset="0"/>
                <a:ea typeface="Arial" pitchFamily="34" charset="-122"/>
                <a:cs typeface="Arial" pitchFamily="34" charset="-120"/>
              </a:rPr>
              <a:t>Hemur lifrarframleiðslu glúkósa milli mála og yfir nótt.</a:t>
            </a:r>
            <a:endParaRPr lang="en-US" sz="1280" dirty="0"/>
          </a:p>
        </p:txBody>
      </p:sp>
      <p:sp>
        <p:nvSpPr>
          <p:cNvPr id="29" name="Shape 25"/>
          <p:cNvSpPr/>
          <p:nvPr/>
        </p:nvSpPr>
        <p:spPr>
          <a:xfrm>
            <a:off x="7772400" y="2834640"/>
            <a:ext cx="3611880" cy="1389888"/>
          </a:xfrm>
          <a:prstGeom prst="roundRect">
            <a:avLst>
              <a:gd name="adj" fmla="val 7895"/>
            </a:avLst>
          </a:prstGeom>
          <a:solidFill>
            <a:srgbClr val="FFFFFF"/>
          </a:solidFill>
          <a:ln w="10160">
            <a:solidFill>
              <a:srgbClr val="D6E1E4"/>
            </a:solidFill>
            <a:prstDash val="solid"/>
          </a:ln>
        </p:spPr>
        <p:txBody>
          <a:bodyPr/>
          <a:lstStyle/>
          <a:p>
            <a:endParaRPr/>
          </a:p>
        </p:txBody>
      </p:sp>
      <p:sp>
        <p:nvSpPr>
          <p:cNvPr id="30" name="Shape 26"/>
          <p:cNvSpPr/>
          <p:nvPr/>
        </p:nvSpPr>
        <p:spPr>
          <a:xfrm>
            <a:off x="7772400" y="2834640"/>
            <a:ext cx="73152" cy="1389888"/>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31" name="Shape 27"/>
          <p:cNvSpPr/>
          <p:nvPr/>
        </p:nvSpPr>
        <p:spPr>
          <a:xfrm>
            <a:off x="7955280" y="3017520"/>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3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56230" y="3114081"/>
            <a:ext cx="237012" cy="237012"/>
          </a:xfrm>
          <a:prstGeom prst="rect">
            <a:avLst/>
          </a:prstGeom>
        </p:spPr>
      </p:pic>
      <p:sp>
        <p:nvSpPr>
          <p:cNvPr id="33" name="Text 28"/>
          <p:cNvSpPr txBox="1"/>
          <p:nvPr/>
        </p:nvSpPr>
        <p:spPr>
          <a:xfrm>
            <a:off x="8503920" y="3008376"/>
            <a:ext cx="2715768" cy="384048"/>
          </a:xfrm>
          <a:prstGeom prst="rect">
            <a:avLst/>
          </a:prstGeom>
          <a:noFill/>
          <a:ln/>
        </p:spPr>
        <p:txBody>
          <a:bodyPr wrap="square" lIns="0" tIns="0" rIns="0" bIns="0" rtlCol="0" anchor="ctr">
            <a:normAutofit/>
          </a:bodyPr>
          <a:lstStyle/>
          <a:p>
            <a:pPr marL="0" indent="0" algn="l">
              <a:lnSpc>
                <a:spcPct val="100000"/>
              </a:lnSpc>
              <a:buNone/>
            </a:pPr>
            <a:r>
              <a:rPr lang="en-US" sz="1700" b="1" dirty="0">
                <a:solidFill>
                  <a:srgbClr val="17323E"/>
                </a:solidFill>
                <a:latin typeface="Arial" pitchFamily="34" charset="0"/>
                <a:ea typeface="Arial" pitchFamily="34" charset="-122"/>
                <a:cs typeface="Arial" pitchFamily="34" charset="-120"/>
              </a:rPr>
              <a:t>Máltíðarskammtur (bólus)</a:t>
            </a:r>
            <a:endParaRPr lang="en-US" sz="1700" dirty="0"/>
          </a:p>
        </p:txBody>
      </p:sp>
      <p:sp>
        <p:nvSpPr>
          <p:cNvPr id="34" name="Text 29"/>
          <p:cNvSpPr txBox="1"/>
          <p:nvPr/>
        </p:nvSpPr>
        <p:spPr>
          <a:xfrm>
            <a:off x="8010144" y="3474720"/>
            <a:ext cx="3154680" cy="585216"/>
          </a:xfrm>
          <a:prstGeom prst="rect">
            <a:avLst/>
          </a:prstGeom>
          <a:noFill/>
          <a:ln/>
        </p:spPr>
        <p:txBody>
          <a:bodyPr wrap="square" lIns="0" tIns="0" rIns="0" bIns="0" rtlCol="0" anchor="t">
            <a:normAutofit/>
          </a:bodyPr>
          <a:lstStyle/>
          <a:p>
            <a:pPr marL="0" indent="0" algn="l">
              <a:lnSpc>
                <a:spcPct val="95000"/>
              </a:lnSpc>
              <a:buNone/>
            </a:pPr>
            <a:r>
              <a:rPr lang="en-US" sz="1280" dirty="0">
                <a:solidFill>
                  <a:srgbClr val="5B6F78"/>
                </a:solidFill>
                <a:latin typeface="Arial" pitchFamily="34" charset="0"/>
                <a:ea typeface="Arial" pitchFamily="34" charset="-122"/>
                <a:cs typeface="Arial" pitchFamily="34" charset="-120"/>
              </a:rPr>
              <a:t>Kolvetnahlutfall + leiðrétting + virkt insúlín.</a:t>
            </a:r>
            <a:endParaRPr lang="en-US" sz="1280" dirty="0"/>
          </a:p>
        </p:txBody>
      </p:sp>
      <p:sp>
        <p:nvSpPr>
          <p:cNvPr id="35" name="Shape 30"/>
          <p:cNvSpPr/>
          <p:nvPr/>
        </p:nvSpPr>
        <p:spPr>
          <a:xfrm>
            <a:off x="7772400" y="4453128"/>
            <a:ext cx="3611880" cy="1033272"/>
          </a:xfrm>
          <a:prstGeom prst="roundRect">
            <a:avLst>
              <a:gd name="adj" fmla="val 10619"/>
            </a:avLst>
          </a:prstGeom>
          <a:solidFill>
            <a:srgbClr val="FFFFFF"/>
          </a:solidFill>
          <a:ln w="10160">
            <a:solidFill>
              <a:srgbClr val="D6E1E4"/>
            </a:solidFill>
            <a:prstDash val="solid"/>
          </a:ln>
        </p:spPr>
        <p:txBody>
          <a:bodyPr/>
          <a:lstStyle/>
          <a:p>
            <a:endParaRPr/>
          </a:p>
        </p:txBody>
      </p:sp>
      <p:sp>
        <p:nvSpPr>
          <p:cNvPr id="36" name="Shape 31"/>
          <p:cNvSpPr/>
          <p:nvPr/>
        </p:nvSpPr>
        <p:spPr>
          <a:xfrm>
            <a:off x="7772400" y="4453128"/>
            <a:ext cx="73152" cy="1033272"/>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37" name="Shape 32"/>
          <p:cNvSpPr/>
          <p:nvPr/>
        </p:nvSpPr>
        <p:spPr>
          <a:xfrm>
            <a:off x="7955280" y="4636008"/>
            <a:ext cx="438912" cy="43891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3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56230" y="4732569"/>
            <a:ext cx="237012" cy="237012"/>
          </a:xfrm>
          <a:prstGeom prst="rect">
            <a:avLst/>
          </a:prstGeom>
        </p:spPr>
      </p:pic>
      <p:sp>
        <p:nvSpPr>
          <p:cNvPr id="39" name="Text 33"/>
          <p:cNvSpPr txBox="1"/>
          <p:nvPr/>
        </p:nvSpPr>
        <p:spPr>
          <a:xfrm>
            <a:off x="8503920" y="4626864"/>
            <a:ext cx="2715768"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Aðlögun</a:t>
            </a:r>
            <a:endParaRPr lang="en-US" sz="1550" dirty="0"/>
          </a:p>
        </p:txBody>
      </p:sp>
      <p:sp>
        <p:nvSpPr>
          <p:cNvPr id="40" name="Text 34"/>
          <p:cNvSpPr txBox="1"/>
          <p:nvPr/>
        </p:nvSpPr>
        <p:spPr>
          <a:xfrm>
            <a:off x="8010144" y="5093208"/>
            <a:ext cx="3154680" cy="228600"/>
          </a:xfrm>
          <a:prstGeom prst="rect">
            <a:avLst/>
          </a:prstGeom>
          <a:noFill/>
          <a:ln/>
        </p:spPr>
        <p:txBody>
          <a:bodyPr wrap="square" lIns="0" tIns="0" rIns="0" bIns="0" rtlCol="0" anchor="t">
            <a:normAutofit/>
          </a:bodyPr>
          <a:lstStyle/>
          <a:p>
            <a:pPr marL="0" indent="0" algn="l">
              <a:lnSpc>
                <a:spcPct val="95000"/>
              </a:lnSpc>
              <a:buNone/>
            </a:pPr>
            <a:r>
              <a:rPr lang="en-US" sz="1150" dirty="0">
                <a:solidFill>
                  <a:srgbClr val="5B6F78"/>
                </a:solidFill>
                <a:latin typeface="Arial" pitchFamily="34" charset="0"/>
                <a:ea typeface="Arial" pitchFamily="34" charset="-122"/>
                <a:cs typeface="Arial" pitchFamily="34" charset="-120"/>
              </a:rPr>
              <a:t>Aldur, vöxtur, tími dags, veikindi og hreyfing breyta þörfinni.</a:t>
            </a:r>
            <a:endParaRPr lang="en-US" sz="11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Fjölsprautumeðferð eða dæla?</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insúlíngjöf og tækni</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24</a:t>
            </a:r>
            <a:endParaRPr lang="en-US" sz="850" dirty="0"/>
          </a:p>
        </p:txBody>
      </p:sp>
      <p:sp>
        <p:nvSpPr>
          <p:cNvPr id="9" name="Shape 6"/>
          <p:cNvSpPr/>
          <p:nvPr/>
        </p:nvSpPr>
        <p:spPr>
          <a:xfrm>
            <a:off x="786384" y="1115568"/>
            <a:ext cx="5184648" cy="4553712"/>
          </a:xfrm>
          <a:prstGeom prst="roundRect">
            <a:avLst>
              <a:gd name="adj" fmla="val 3213"/>
            </a:avLst>
          </a:prstGeom>
          <a:solidFill>
            <a:srgbClr val="E6F1F7"/>
          </a:solidFill>
          <a:ln w="12700">
            <a:solidFill>
              <a:srgbClr val="E6F1F7">
                <a:alpha val="0"/>
              </a:srgbClr>
            </a:solidFill>
            <a:prstDash val="solid"/>
          </a:ln>
        </p:spPr>
        <p:txBody>
          <a:bodyPr/>
          <a:lstStyle/>
          <a:p>
            <a:endParaRPr/>
          </a:p>
        </p:txBody>
      </p:sp>
      <p:sp>
        <p:nvSpPr>
          <p:cNvPr id="10" name="Shape 7"/>
          <p:cNvSpPr/>
          <p:nvPr/>
        </p:nvSpPr>
        <p:spPr>
          <a:xfrm>
            <a:off x="1152144" y="1481328"/>
            <a:ext cx="768096" cy="768096"/>
          </a:xfrm>
          <a:prstGeom prst="ellipse">
            <a:avLst/>
          </a:prstGeom>
          <a:solidFill>
            <a:srgbClr val="FFFFFF"/>
          </a:solidFill>
          <a:ln w="12700">
            <a:solidFill>
              <a:srgbClr val="FFFFFF">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28806" y="1650309"/>
            <a:ext cx="414772" cy="414772"/>
          </a:xfrm>
          <a:prstGeom prst="rect">
            <a:avLst/>
          </a:prstGeom>
        </p:spPr>
      </p:pic>
      <p:sp>
        <p:nvSpPr>
          <p:cNvPr id="12" name="Text 8"/>
          <p:cNvSpPr txBox="1"/>
          <p:nvPr/>
        </p:nvSpPr>
        <p:spPr>
          <a:xfrm>
            <a:off x="2157984" y="1572768"/>
            <a:ext cx="3346704" cy="384048"/>
          </a:xfrm>
          <a:prstGeom prst="rect">
            <a:avLst/>
          </a:prstGeom>
          <a:noFill/>
          <a:ln/>
        </p:spPr>
        <p:txBody>
          <a:bodyPr wrap="square" lIns="0" tIns="0" rIns="0" bIns="0" rtlCol="0" anchor="ctr">
            <a:normAutofit/>
          </a:bodyPr>
          <a:lstStyle/>
          <a:p>
            <a:pPr marL="0" indent="0" algn="l">
              <a:lnSpc>
                <a:spcPct val="100000"/>
              </a:lnSpc>
              <a:buNone/>
            </a:pPr>
            <a:r>
              <a:rPr lang="en-US" sz="2100" b="1" dirty="0">
                <a:solidFill>
                  <a:srgbClr val="0B2B3B"/>
                </a:solidFill>
                <a:latin typeface="Arial" pitchFamily="34" charset="0"/>
                <a:ea typeface="Arial" pitchFamily="34" charset="-122"/>
                <a:cs typeface="Arial" pitchFamily="34" charset="-120"/>
              </a:rPr>
              <a:t>Fjölsprautumeðferð (MDI)</a:t>
            </a:r>
            <a:endParaRPr lang="en-US" sz="2100" dirty="0"/>
          </a:p>
        </p:txBody>
      </p:sp>
      <p:sp>
        <p:nvSpPr>
          <p:cNvPr id="13" name="Shape 9"/>
          <p:cNvSpPr/>
          <p:nvPr/>
        </p:nvSpPr>
        <p:spPr>
          <a:xfrm>
            <a:off x="1188720" y="2511016"/>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4" name="Text 10"/>
          <p:cNvSpPr txBox="1"/>
          <p:nvPr/>
        </p:nvSpPr>
        <p:spPr>
          <a:xfrm>
            <a:off x="1380744" y="2331720"/>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Langvirkt grunninsúlín 1–2×/dag</a:t>
            </a:r>
            <a:endParaRPr lang="en-US" sz="1400" dirty="0"/>
          </a:p>
        </p:txBody>
      </p:sp>
      <p:sp>
        <p:nvSpPr>
          <p:cNvPr id="15" name="Shape 11"/>
          <p:cNvSpPr/>
          <p:nvPr/>
        </p:nvSpPr>
        <p:spPr>
          <a:xfrm>
            <a:off x="1188720" y="3055998"/>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6" name="Text 12"/>
          <p:cNvSpPr txBox="1"/>
          <p:nvPr/>
        </p:nvSpPr>
        <p:spPr>
          <a:xfrm>
            <a:off x="1380744" y="2876702"/>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Hraðvirkt insúlín með mat og leiðréttingum</a:t>
            </a:r>
            <a:endParaRPr lang="en-US" sz="1400" dirty="0"/>
          </a:p>
        </p:txBody>
      </p:sp>
      <p:sp>
        <p:nvSpPr>
          <p:cNvPr id="17" name="Shape 13"/>
          <p:cNvSpPr/>
          <p:nvPr/>
        </p:nvSpPr>
        <p:spPr>
          <a:xfrm>
            <a:off x="1188720" y="3600980"/>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8" name="Text 14"/>
          <p:cNvSpPr txBox="1"/>
          <p:nvPr/>
        </p:nvSpPr>
        <p:spPr>
          <a:xfrm>
            <a:off x="1380744" y="3421685"/>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Einfaldari tæki; engin slöngubilun</a:t>
            </a:r>
            <a:endParaRPr lang="en-US" sz="1400" dirty="0"/>
          </a:p>
        </p:txBody>
      </p:sp>
      <p:sp>
        <p:nvSpPr>
          <p:cNvPr id="19" name="Shape 15"/>
          <p:cNvSpPr/>
          <p:nvPr/>
        </p:nvSpPr>
        <p:spPr>
          <a:xfrm>
            <a:off x="1188720" y="4145963"/>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20" name="Text 16"/>
          <p:cNvSpPr txBox="1"/>
          <p:nvPr/>
        </p:nvSpPr>
        <p:spPr>
          <a:xfrm>
            <a:off x="1380744" y="3966667"/>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Minni sveigjanleiki í grunnskammti eftir klukkustundum</a:t>
            </a:r>
            <a:endParaRPr lang="en-US" sz="1400" dirty="0"/>
          </a:p>
        </p:txBody>
      </p:sp>
      <p:sp>
        <p:nvSpPr>
          <p:cNvPr id="21" name="Shape 17"/>
          <p:cNvSpPr/>
          <p:nvPr/>
        </p:nvSpPr>
        <p:spPr>
          <a:xfrm>
            <a:off x="1188720" y="4690945"/>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22" name="Text 18"/>
          <p:cNvSpPr txBox="1"/>
          <p:nvPr/>
        </p:nvSpPr>
        <p:spPr>
          <a:xfrm>
            <a:off x="1380744" y="4511650"/>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Þarf alltaf varaplan fyrir veikindi og blóðsykursfall</a:t>
            </a:r>
            <a:endParaRPr lang="en-US" sz="1400" dirty="0"/>
          </a:p>
        </p:txBody>
      </p:sp>
      <p:sp>
        <p:nvSpPr>
          <p:cNvPr id="23" name="Shape 19"/>
          <p:cNvSpPr/>
          <p:nvPr/>
        </p:nvSpPr>
        <p:spPr>
          <a:xfrm>
            <a:off x="6199632" y="1115568"/>
            <a:ext cx="5184648" cy="4553712"/>
          </a:xfrm>
          <a:prstGeom prst="roundRect">
            <a:avLst>
              <a:gd name="adj" fmla="val 3213"/>
            </a:avLst>
          </a:prstGeom>
          <a:solidFill>
            <a:srgbClr val="DCEFE8"/>
          </a:solidFill>
          <a:ln w="12700">
            <a:solidFill>
              <a:srgbClr val="DCEFE8">
                <a:alpha val="0"/>
              </a:srgbClr>
            </a:solidFill>
            <a:prstDash val="solid"/>
          </a:ln>
        </p:spPr>
        <p:txBody>
          <a:bodyPr/>
          <a:lstStyle/>
          <a:p>
            <a:endParaRPr/>
          </a:p>
        </p:txBody>
      </p:sp>
      <p:sp>
        <p:nvSpPr>
          <p:cNvPr id="24" name="Shape 20"/>
          <p:cNvSpPr/>
          <p:nvPr/>
        </p:nvSpPr>
        <p:spPr>
          <a:xfrm>
            <a:off x="6565392" y="1481328"/>
            <a:ext cx="768096" cy="768096"/>
          </a:xfrm>
          <a:prstGeom prst="ellipse">
            <a:avLst/>
          </a:prstGeom>
          <a:solidFill>
            <a:srgbClr val="FFFFFF"/>
          </a:solidFill>
          <a:ln w="12700">
            <a:solidFill>
              <a:srgbClr val="FFFFFF">
                <a:alpha val="0"/>
              </a:srgbClr>
            </a:solidFill>
            <a:prstDash val="solid"/>
          </a:ln>
        </p:spPr>
        <p:txBody>
          <a:bodyPr/>
          <a:lstStyle/>
          <a:p>
            <a:endParaRPr/>
          </a:p>
        </p:txBody>
      </p:sp>
      <p:pic>
        <p:nvPicPr>
          <p:cNvPr id="2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42054" y="1650309"/>
            <a:ext cx="414772" cy="414772"/>
          </a:xfrm>
          <a:prstGeom prst="rect">
            <a:avLst/>
          </a:prstGeom>
        </p:spPr>
      </p:pic>
      <p:sp>
        <p:nvSpPr>
          <p:cNvPr id="26" name="Text 21"/>
          <p:cNvSpPr txBox="1"/>
          <p:nvPr/>
        </p:nvSpPr>
        <p:spPr>
          <a:xfrm>
            <a:off x="7571232" y="1572768"/>
            <a:ext cx="3346704" cy="384048"/>
          </a:xfrm>
          <a:prstGeom prst="rect">
            <a:avLst/>
          </a:prstGeom>
          <a:noFill/>
          <a:ln/>
        </p:spPr>
        <p:txBody>
          <a:bodyPr wrap="square" lIns="0" tIns="0" rIns="0" bIns="0" rtlCol="0" anchor="ctr">
            <a:normAutofit/>
          </a:bodyPr>
          <a:lstStyle/>
          <a:p>
            <a:pPr marL="0" indent="0" algn="l">
              <a:lnSpc>
                <a:spcPct val="100000"/>
              </a:lnSpc>
              <a:buNone/>
            </a:pPr>
            <a:r>
              <a:rPr lang="en-US" sz="2100" b="1" dirty="0">
                <a:solidFill>
                  <a:srgbClr val="0B2B3B"/>
                </a:solidFill>
                <a:latin typeface="Arial" pitchFamily="34" charset="0"/>
                <a:ea typeface="Arial" pitchFamily="34" charset="-122"/>
                <a:cs typeface="Arial" pitchFamily="34" charset="-120"/>
              </a:rPr>
              <a:t>Insúlíndæla</a:t>
            </a:r>
            <a:endParaRPr lang="en-US" sz="2100" dirty="0"/>
          </a:p>
        </p:txBody>
      </p:sp>
      <p:sp>
        <p:nvSpPr>
          <p:cNvPr id="27" name="Shape 22"/>
          <p:cNvSpPr/>
          <p:nvPr/>
        </p:nvSpPr>
        <p:spPr>
          <a:xfrm>
            <a:off x="6601968" y="2511016"/>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28" name="Text 23"/>
          <p:cNvSpPr txBox="1"/>
          <p:nvPr/>
        </p:nvSpPr>
        <p:spPr>
          <a:xfrm>
            <a:off x="6793992" y="2331720"/>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Hraðvirkt insúlín sem grunninnrennsli + máltíðar- og leiðréttingarskammtar</a:t>
            </a:r>
            <a:endParaRPr lang="en-US" sz="1400" dirty="0"/>
          </a:p>
        </p:txBody>
      </p:sp>
      <p:sp>
        <p:nvSpPr>
          <p:cNvPr id="29" name="Shape 24"/>
          <p:cNvSpPr/>
          <p:nvPr/>
        </p:nvSpPr>
        <p:spPr>
          <a:xfrm>
            <a:off x="6601968" y="3055998"/>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30" name="Text 25"/>
          <p:cNvSpPr txBox="1"/>
          <p:nvPr/>
        </p:nvSpPr>
        <p:spPr>
          <a:xfrm>
            <a:off x="6793992" y="2876702"/>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Fínstillanlegt eftir tíma dags og hreyfingu</a:t>
            </a:r>
            <a:endParaRPr lang="en-US" sz="1400" dirty="0"/>
          </a:p>
        </p:txBody>
      </p:sp>
      <p:sp>
        <p:nvSpPr>
          <p:cNvPr id="31" name="Shape 26"/>
          <p:cNvSpPr/>
          <p:nvPr/>
        </p:nvSpPr>
        <p:spPr>
          <a:xfrm>
            <a:off x="6601968" y="3600980"/>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32" name="Text 27"/>
          <p:cNvSpPr txBox="1"/>
          <p:nvPr/>
        </p:nvSpPr>
        <p:spPr>
          <a:xfrm>
            <a:off x="6793992" y="3421685"/>
            <a:ext cx="4178808" cy="576072"/>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Getur tengst CGM og algrími fyrir sjálfvirka insúlíngjöf (artificial pancreas)</a:t>
            </a:r>
            <a:endParaRPr lang="en-US" sz="1400" dirty="0"/>
          </a:p>
        </p:txBody>
      </p:sp>
      <p:sp>
        <p:nvSpPr>
          <p:cNvPr id="33" name="Shape 28"/>
          <p:cNvSpPr/>
          <p:nvPr/>
        </p:nvSpPr>
        <p:spPr>
          <a:xfrm>
            <a:off x="6601968" y="4264835"/>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34" name="Text 29"/>
          <p:cNvSpPr txBox="1"/>
          <p:nvPr/>
        </p:nvSpPr>
        <p:spPr>
          <a:xfrm>
            <a:off x="6793992" y="4085539"/>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Bilun í dælusetti eða slöngu getur valdið ketósu hratt</a:t>
            </a:r>
            <a:endParaRPr lang="en-US" sz="1400" dirty="0"/>
          </a:p>
        </p:txBody>
      </p:sp>
      <p:sp>
        <p:nvSpPr>
          <p:cNvPr id="35" name="Shape 30"/>
          <p:cNvSpPr/>
          <p:nvPr/>
        </p:nvSpPr>
        <p:spPr>
          <a:xfrm>
            <a:off x="6601968" y="4809817"/>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36" name="Text 31"/>
          <p:cNvSpPr txBox="1"/>
          <p:nvPr/>
        </p:nvSpPr>
        <p:spPr>
          <a:xfrm>
            <a:off x="6793992" y="4630522"/>
            <a:ext cx="4178808" cy="471830"/>
          </a:xfrm>
          <a:prstGeom prst="rect">
            <a:avLst/>
          </a:prstGeom>
          <a:noFill/>
          <a:ln/>
        </p:spPr>
        <p:txBody>
          <a:bodyPr wrap="square" lIns="0" tIns="0" rIns="0" bIns="0" rtlCol="0" anchor="ctr">
            <a:normAutofit/>
          </a:bodyPr>
          <a:lstStyle/>
          <a:p>
            <a:pPr marL="0" indent="0" algn="l">
              <a:lnSpc>
                <a:spcPct val="100000"/>
              </a:lnSpc>
              <a:buNone/>
            </a:pPr>
            <a:r>
              <a:rPr lang="en-US" sz="1400" dirty="0">
                <a:solidFill>
                  <a:srgbClr val="17323E"/>
                </a:solidFill>
                <a:latin typeface="Arial" pitchFamily="34" charset="0"/>
                <a:ea typeface="Arial" pitchFamily="34" charset="-122"/>
                <a:cs typeface="Arial" pitchFamily="34" charset="-120"/>
              </a:rPr>
              <a:t>Krefst kunnáttu, varabúnaðar og húðeftirlits</a:t>
            </a:r>
            <a:endParaRPr lang="en-US" sz="1400" dirty="0"/>
          </a:p>
        </p:txBody>
      </p:sp>
      <p:sp>
        <p:nvSpPr>
          <p:cNvPr id="37" name="Shape 32"/>
          <p:cNvSpPr/>
          <p:nvPr/>
        </p:nvSpPr>
        <p:spPr>
          <a:xfrm>
            <a:off x="749808" y="5907024"/>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3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2688" y="6007608"/>
            <a:ext cx="201168" cy="201168"/>
          </a:xfrm>
          <a:prstGeom prst="rect">
            <a:avLst/>
          </a:prstGeom>
        </p:spPr>
      </p:pic>
      <p:sp>
        <p:nvSpPr>
          <p:cNvPr id="39" name="Text 33"/>
          <p:cNvSpPr txBox="1"/>
          <p:nvPr/>
        </p:nvSpPr>
        <p:spPr>
          <a:xfrm>
            <a:off x="1234440" y="5952744"/>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Val á meðferð á að ráðast af þörfum, óskum, aðgengi og öryggi — ekki „verðlaunum“ fyrir góða stjórn.</a:t>
            </a:r>
            <a:endParaRPr lang="en-US" sz="112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Samfelld glúkósamæling (CGM): lesið stefnu, ekki bara tölu</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samfelld glúkósamæling</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25</a:t>
            </a:r>
            <a:endParaRPr lang="en-US" sz="850" dirty="0"/>
          </a:p>
        </p:txBody>
      </p:sp>
      <p:sp>
        <p:nvSpPr>
          <p:cNvPr id="9" name="Shape 6"/>
          <p:cNvSpPr/>
          <p:nvPr/>
        </p:nvSpPr>
        <p:spPr>
          <a:xfrm>
            <a:off x="768096" y="1115568"/>
            <a:ext cx="6583680" cy="4526280"/>
          </a:xfrm>
          <a:prstGeom prst="roundRect">
            <a:avLst>
              <a:gd name="adj" fmla="val 3232"/>
            </a:avLst>
          </a:prstGeom>
          <a:solidFill>
            <a:srgbClr val="F4F7F8"/>
          </a:solidFill>
          <a:ln w="10160">
            <a:solidFill>
              <a:srgbClr val="D6E1E4"/>
            </a:solidFill>
            <a:prstDash val="solid"/>
          </a:ln>
        </p:spPr>
        <p:txBody>
          <a:bodyPr/>
          <a:lstStyle/>
          <a:p>
            <a:endParaRPr/>
          </a:p>
        </p:txBody>
      </p:sp>
      <p:sp>
        <p:nvSpPr>
          <p:cNvPr id="10" name="Shape 7"/>
          <p:cNvSpPr/>
          <p:nvPr/>
        </p:nvSpPr>
        <p:spPr>
          <a:xfrm>
            <a:off x="1078992" y="1508760"/>
            <a:ext cx="2057400" cy="3429000"/>
          </a:xfrm>
          <a:prstGeom prst="roundRect">
            <a:avLst>
              <a:gd name="adj" fmla="val 12444"/>
            </a:avLst>
          </a:prstGeom>
          <a:solidFill>
            <a:srgbClr val="0B2B3B"/>
          </a:solidFill>
          <a:ln w="12700">
            <a:solidFill>
              <a:srgbClr val="0B2B3B">
                <a:alpha val="0"/>
              </a:srgbClr>
            </a:solidFill>
            <a:prstDash val="solid"/>
          </a:ln>
        </p:spPr>
        <p:txBody>
          <a:bodyPr/>
          <a:lstStyle/>
          <a:p>
            <a:endParaRPr/>
          </a:p>
        </p:txBody>
      </p:sp>
      <p:sp>
        <p:nvSpPr>
          <p:cNvPr id="11" name="Text 8"/>
          <p:cNvSpPr txBox="1"/>
          <p:nvPr/>
        </p:nvSpPr>
        <p:spPr>
          <a:xfrm>
            <a:off x="1280160" y="1993392"/>
            <a:ext cx="1627632" cy="658368"/>
          </a:xfrm>
          <a:prstGeom prst="rect">
            <a:avLst/>
          </a:prstGeom>
          <a:noFill/>
          <a:ln/>
        </p:spPr>
        <p:txBody>
          <a:bodyPr wrap="square" lIns="0" tIns="0" rIns="0" bIns="0" rtlCol="0" anchor="ctr">
            <a:normAutofit/>
          </a:bodyPr>
          <a:lstStyle/>
          <a:p>
            <a:pPr marL="0" indent="0" algn="ctr">
              <a:lnSpc>
                <a:spcPct val="100000"/>
              </a:lnSpc>
              <a:buNone/>
            </a:pPr>
            <a:r>
              <a:rPr lang="en-US" sz="3900" b="1" dirty="0">
                <a:solidFill>
                  <a:srgbClr val="FFFFFF"/>
                </a:solidFill>
                <a:latin typeface="Arial" pitchFamily="34" charset="0"/>
                <a:ea typeface="Arial" pitchFamily="34" charset="-122"/>
                <a:cs typeface="Arial" pitchFamily="34" charset="-120"/>
              </a:rPr>
              <a:t>7,2</a:t>
            </a:r>
            <a:endParaRPr lang="en-US" sz="3900" dirty="0"/>
          </a:p>
        </p:txBody>
      </p:sp>
      <p:sp>
        <p:nvSpPr>
          <p:cNvPr id="12" name="Text 9"/>
          <p:cNvSpPr txBox="1"/>
          <p:nvPr/>
        </p:nvSpPr>
        <p:spPr>
          <a:xfrm>
            <a:off x="1554480" y="2624328"/>
            <a:ext cx="1078992" cy="256032"/>
          </a:xfrm>
          <a:prstGeom prst="rect">
            <a:avLst/>
          </a:prstGeom>
          <a:noFill/>
          <a:ln/>
        </p:spPr>
        <p:txBody>
          <a:bodyPr wrap="square" lIns="0" tIns="0" rIns="0" bIns="0" rtlCol="0" anchor="ctr">
            <a:normAutofit/>
          </a:bodyPr>
          <a:lstStyle/>
          <a:p>
            <a:pPr marL="0" indent="0" algn="ctr">
              <a:lnSpc>
                <a:spcPct val="100000"/>
              </a:lnSpc>
              <a:buNone/>
            </a:pPr>
            <a:r>
              <a:rPr lang="en-US" sz="1100" dirty="0">
                <a:solidFill>
                  <a:srgbClr val="BFD7DE"/>
                </a:solidFill>
                <a:latin typeface="Arial" pitchFamily="34" charset="0"/>
                <a:ea typeface="Arial" pitchFamily="34" charset="-122"/>
                <a:cs typeface="Arial" pitchFamily="34" charset="-120"/>
              </a:rPr>
              <a:t>mmól/L</a:t>
            </a:r>
            <a:endParaRPr lang="en-US" sz="1100" dirty="0"/>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55648" y="3044952"/>
            <a:ext cx="585216" cy="585216"/>
          </a:xfrm>
          <a:prstGeom prst="rect">
            <a:avLst/>
          </a:prstGeom>
        </p:spPr>
      </p:pic>
      <p:sp>
        <p:nvSpPr>
          <p:cNvPr id="14" name="Text 10"/>
          <p:cNvSpPr txBox="1"/>
          <p:nvPr/>
        </p:nvSpPr>
        <p:spPr>
          <a:xfrm>
            <a:off x="1481328" y="3803904"/>
            <a:ext cx="1261872" cy="274320"/>
          </a:xfrm>
          <a:prstGeom prst="rect">
            <a:avLst/>
          </a:prstGeom>
          <a:noFill/>
          <a:ln/>
        </p:spPr>
        <p:txBody>
          <a:bodyPr wrap="square" lIns="0" tIns="0" rIns="0" bIns="0" rtlCol="0" anchor="ctr">
            <a:normAutofit/>
          </a:bodyPr>
          <a:lstStyle/>
          <a:p>
            <a:pPr marL="0" indent="0" algn="ctr">
              <a:lnSpc>
                <a:spcPct val="100000"/>
              </a:lnSpc>
              <a:buNone/>
            </a:pPr>
            <a:r>
              <a:rPr lang="en-US" sz="1200" b="1" dirty="0">
                <a:solidFill>
                  <a:srgbClr val="F2B84B"/>
                </a:solidFill>
                <a:latin typeface="Arial" pitchFamily="34" charset="0"/>
                <a:ea typeface="Arial" pitchFamily="34" charset="-122"/>
                <a:cs typeface="Arial" pitchFamily="34" charset="-120"/>
              </a:rPr>
              <a:t>lækkandi</a:t>
            </a:r>
            <a:endParaRPr lang="en-US" sz="1200" dirty="0"/>
          </a:p>
        </p:txBody>
      </p:sp>
      <p:sp>
        <p:nvSpPr>
          <p:cNvPr id="15" name="Shape 11"/>
          <p:cNvSpPr/>
          <p:nvPr/>
        </p:nvSpPr>
        <p:spPr>
          <a:xfrm>
            <a:off x="3456432" y="1490472"/>
            <a:ext cx="3474720" cy="3474720"/>
          </a:xfrm>
          <a:prstGeom prst="roundRect">
            <a:avLst>
              <a:gd name="adj" fmla="val 3684"/>
            </a:avLst>
          </a:prstGeom>
          <a:solidFill>
            <a:srgbClr val="FFFFFF"/>
          </a:solidFill>
          <a:ln w="10160">
            <a:solidFill>
              <a:srgbClr val="D6E1E4"/>
            </a:solidFill>
            <a:prstDash val="solid"/>
          </a:ln>
        </p:spPr>
        <p:txBody>
          <a:bodyPr/>
          <a:lstStyle/>
          <a:p>
            <a:endParaRPr/>
          </a:p>
        </p:txBody>
      </p:sp>
      <p:sp>
        <p:nvSpPr>
          <p:cNvPr id="16" name="Shape 12"/>
          <p:cNvSpPr/>
          <p:nvPr/>
        </p:nvSpPr>
        <p:spPr>
          <a:xfrm>
            <a:off x="3749040" y="2542032"/>
            <a:ext cx="2907792" cy="1143000"/>
          </a:xfrm>
          <a:prstGeom prst="roundRect">
            <a:avLst>
              <a:gd name="adj" fmla="val 3200"/>
            </a:avLst>
          </a:prstGeom>
          <a:solidFill>
            <a:srgbClr val="DCEFE8"/>
          </a:solidFill>
          <a:ln w="12700">
            <a:solidFill>
              <a:srgbClr val="DCEFE8">
                <a:alpha val="0"/>
              </a:srgbClr>
            </a:solidFill>
            <a:prstDash val="solid"/>
          </a:ln>
        </p:spPr>
        <p:txBody>
          <a:bodyPr/>
          <a:lstStyle/>
          <a:p>
            <a:endParaRPr/>
          </a:p>
        </p:txBody>
      </p:sp>
      <p:sp>
        <p:nvSpPr>
          <p:cNvPr id="17" name="Text 13"/>
          <p:cNvSpPr txBox="1"/>
          <p:nvPr/>
        </p:nvSpPr>
        <p:spPr>
          <a:xfrm>
            <a:off x="3529584" y="3520440"/>
            <a:ext cx="320040" cy="201168"/>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3,9</a:t>
            </a:r>
            <a:endParaRPr lang="en-US" sz="850" dirty="0"/>
          </a:p>
        </p:txBody>
      </p:sp>
      <p:sp>
        <p:nvSpPr>
          <p:cNvPr id="18" name="Text 14"/>
          <p:cNvSpPr txBox="1"/>
          <p:nvPr/>
        </p:nvSpPr>
        <p:spPr>
          <a:xfrm>
            <a:off x="3529584" y="2468880"/>
            <a:ext cx="320040" cy="201168"/>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10</a:t>
            </a:r>
            <a:endParaRPr lang="en-US" sz="850" dirty="0"/>
          </a:p>
        </p:txBody>
      </p:sp>
      <p:sp>
        <p:nvSpPr>
          <p:cNvPr id="19" name="Shape 15"/>
          <p:cNvSpPr/>
          <p:nvPr/>
        </p:nvSpPr>
        <p:spPr>
          <a:xfrm>
            <a:off x="3767328" y="2606040"/>
            <a:ext cx="393192" cy="182880"/>
          </a:xfrm>
          <a:prstGeom prst="line">
            <a:avLst/>
          </a:prstGeom>
          <a:noFill/>
          <a:ln w="27940">
            <a:solidFill>
              <a:srgbClr val="087B78"/>
            </a:solidFill>
            <a:prstDash val="solid"/>
          </a:ln>
        </p:spPr>
        <p:txBody>
          <a:bodyPr/>
          <a:lstStyle/>
          <a:p>
            <a:endParaRPr/>
          </a:p>
        </p:txBody>
      </p:sp>
      <p:sp>
        <p:nvSpPr>
          <p:cNvPr id="20" name="Shape 16"/>
          <p:cNvSpPr/>
          <p:nvPr/>
        </p:nvSpPr>
        <p:spPr>
          <a:xfrm>
            <a:off x="4160520" y="2788920"/>
            <a:ext cx="365760" cy="0"/>
          </a:xfrm>
          <a:prstGeom prst="line">
            <a:avLst/>
          </a:prstGeom>
          <a:noFill/>
          <a:ln w="27940">
            <a:solidFill>
              <a:srgbClr val="087B78"/>
            </a:solidFill>
            <a:prstDash val="solid"/>
          </a:ln>
        </p:spPr>
        <p:txBody>
          <a:bodyPr/>
          <a:lstStyle/>
          <a:p>
            <a:endParaRPr/>
          </a:p>
        </p:txBody>
      </p:sp>
      <p:sp>
        <p:nvSpPr>
          <p:cNvPr id="21" name="Shape 17"/>
          <p:cNvSpPr/>
          <p:nvPr/>
        </p:nvSpPr>
        <p:spPr>
          <a:xfrm>
            <a:off x="4526280" y="2395728"/>
            <a:ext cx="393192" cy="256032"/>
          </a:xfrm>
          <a:prstGeom prst="line">
            <a:avLst/>
          </a:prstGeom>
          <a:noFill/>
          <a:ln w="27940">
            <a:solidFill>
              <a:srgbClr val="087B78"/>
            </a:solidFill>
            <a:prstDash val="solid"/>
          </a:ln>
        </p:spPr>
        <p:txBody>
          <a:bodyPr/>
          <a:lstStyle/>
          <a:p>
            <a:endParaRPr/>
          </a:p>
        </p:txBody>
      </p:sp>
      <p:sp>
        <p:nvSpPr>
          <p:cNvPr id="22" name="Shape 18"/>
          <p:cNvSpPr/>
          <p:nvPr/>
        </p:nvSpPr>
        <p:spPr>
          <a:xfrm>
            <a:off x="4919472" y="2651760"/>
            <a:ext cx="384048" cy="320040"/>
          </a:xfrm>
          <a:prstGeom prst="line">
            <a:avLst/>
          </a:prstGeom>
          <a:noFill/>
          <a:ln w="27940">
            <a:solidFill>
              <a:srgbClr val="087B78"/>
            </a:solidFill>
            <a:prstDash val="solid"/>
          </a:ln>
        </p:spPr>
        <p:txBody>
          <a:bodyPr/>
          <a:lstStyle/>
          <a:p>
            <a:endParaRPr/>
          </a:p>
        </p:txBody>
      </p:sp>
      <p:sp>
        <p:nvSpPr>
          <p:cNvPr id="23" name="Shape 19"/>
          <p:cNvSpPr/>
          <p:nvPr/>
        </p:nvSpPr>
        <p:spPr>
          <a:xfrm>
            <a:off x="5303520" y="2971800"/>
            <a:ext cx="411480" cy="393192"/>
          </a:xfrm>
          <a:prstGeom prst="line">
            <a:avLst/>
          </a:prstGeom>
          <a:noFill/>
          <a:ln w="27940">
            <a:solidFill>
              <a:srgbClr val="087B78"/>
            </a:solidFill>
            <a:prstDash val="solid"/>
          </a:ln>
        </p:spPr>
        <p:txBody>
          <a:bodyPr/>
          <a:lstStyle/>
          <a:p>
            <a:endParaRPr/>
          </a:p>
        </p:txBody>
      </p:sp>
      <p:sp>
        <p:nvSpPr>
          <p:cNvPr id="24" name="Shape 20"/>
          <p:cNvSpPr/>
          <p:nvPr/>
        </p:nvSpPr>
        <p:spPr>
          <a:xfrm>
            <a:off x="5715000" y="3364992"/>
            <a:ext cx="411480" cy="347472"/>
          </a:xfrm>
          <a:prstGeom prst="line">
            <a:avLst/>
          </a:prstGeom>
          <a:noFill/>
          <a:ln w="27940">
            <a:solidFill>
              <a:srgbClr val="C94C5D"/>
            </a:solidFill>
            <a:prstDash val="solid"/>
          </a:ln>
        </p:spPr>
        <p:txBody>
          <a:bodyPr/>
          <a:lstStyle/>
          <a:p>
            <a:endParaRPr/>
          </a:p>
        </p:txBody>
      </p:sp>
      <p:sp>
        <p:nvSpPr>
          <p:cNvPr id="25" name="Shape 21"/>
          <p:cNvSpPr/>
          <p:nvPr/>
        </p:nvSpPr>
        <p:spPr>
          <a:xfrm>
            <a:off x="6126480" y="3712464"/>
            <a:ext cx="411480" cy="219456"/>
          </a:xfrm>
          <a:prstGeom prst="line">
            <a:avLst/>
          </a:prstGeom>
          <a:noFill/>
          <a:ln w="27940">
            <a:solidFill>
              <a:srgbClr val="C94C5D"/>
            </a:solidFill>
            <a:prstDash val="solid"/>
          </a:ln>
        </p:spPr>
        <p:txBody>
          <a:bodyPr/>
          <a:lstStyle/>
          <a:p>
            <a:endParaRPr/>
          </a:p>
        </p:txBody>
      </p:sp>
      <p:sp>
        <p:nvSpPr>
          <p:cNvPr id="26" name="Text 22"/>
          <p:cNvSpPr txBox="1"/>
          <p:nvPr/>
        </p:nvSpPr>
        <p:spPr>
          <a:xfrm>
            <a:off x="4206240" y="4590288"/>
            <a:ext cx="1920240" cy="210312"/>
          </a:xfrm>
          <a:prstGeom prst="rect">
            <a:avLst/>
          </a:prstGeom>
          <a:noFill/>
          <a:ln/>
        </p:spPr>
        <p:txBody>
          <a:bodyPr wrap="square" lIns="0" tIns="0" rIns="0" bIns="0" rtlCol="0" anchor="ctr">
            <a:normAutofit/>
          </a:bodyPr>
          <a:lstStyle/>
          <a:p>
            <a:pPr marL="0" indent="0" algn="ctr">
              <a:lnSpc>
                <a:spcPct val="100000"/>
              </a:lnSpc>
              <a:buNone/>
            </a:pPr>
            <a:r>
              <a:rPr lang="en-US" sz="950" dirty="0">
                <a:solidFill>
                  <a:srgbClr val="5B6F78"/>
                </a:solidFill>
                <a:latin typeface="Arial" pitchFamily="34" charset="0"/>
                <a:ea typeface="Arial" pitchFamily="34" charset="-122"/>
                <a:cs typeface="Arial" pitchFamily="34" charset="-120"/>
              </a:rPr>
              <a:t>millifrumuvökvi</a:t>
            </a:r>
            <a:endParaRPr lang="en-US" sz="950" dirty="0"/>
          </a:p>
        </p:txBody>
      </p:sp>
      <p:sp>
        <p:nvSpPr>
          <p:cNvPr id="27" name="Shape 23"/>
          <p:cNvSpPr/>
          <p:nvPr/>
        </p:nvSpPr>
        <p:spPr>
          <a:xfrm>
            <a:off x="7680960" y="1124712"/>
            <a:ext cx="3703320" cy="932688"/>
          </a:xfrm>
          <a:prstGeom prst="roundRect">
            <a:avLst>
              <a:gd name="adj" fmla="val 11765"/>
            </a:avLst>
          </a:prstGeom>
          <a:solidFill>
            <a:srgbClr val="FFFFFF"/>
          </a:solidFill>
          <a:ln w="10160">
            <a:solidFill>
              <a:srgbClr val="D6E1E4"/>
            </a:solidFill>
            <a:prstDash val="solid"/>
          </a:ln>
        </p:spPr>
        <p:txBody>
          <a:bodyPr/>
          <a:lstStyle/>
          <a:p>
            <a:endParaRPr/>
          </a:p>
        </p:txBody>
      </p:sp>
      <p:sp>
        <p:nvSpPr>
          <p:cNvPr id="28" name="Shape 24"/>
          <p:cNvSpPr/>
          <p:nvPr/>
        </p:nvSpPr>
        <p:spPr>
          <a:xfrm>
            <a:off x="7680960" y="1124712"/>
            <a:ext cx="73152" cy="932688"/>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29" name="Shape 25"/>
          <p:cNvSpPr/>
          <p:nvPr/>
        </p:nvSpPr>
        <p:spPr>
          <a:xfrm>
            <a:off x="7863840" y="1307592"/>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3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64790" y="1404153"/>
            <a:ext cx="237012" cy="237012"/>
          </a:xfrm>
          <a:prstGeom prst="rect">
            <a:avLst/>
          </a:prstGeom>
        </p:spPr>
      </p:pic>
      <p:sp>
        <p:nvSpPr>
          <p:cNvPr id="31" name="Text 26"/>
          <p:cNvSpPr txBox="1"/>
          <p:nvPr/>
        </p:nvSpPr>
        <p:spPr>
          <a:xfrm>
            <a:off x="8412480" y="1298448"/>
            <a:ext cx="2807208" cy="384048"/>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17323E"/>
                </a:solidFill>
                <a:latin typeface="Arial" pitchFamily="34" charset="0"/>
                <a:ea typeface="Arial" pitchFamily="34" charset="-122"/>
                <a:cs typeface="Arial" pitchFamily="34" charset="-120"/>
              </a:rPr>
              <a:t>Töf</a:t>
            </a:r>
            <a:endParaRPr lang="en-US" sz="1450" dirty="0"/>
          </a:p>
        </p:txBody>
      </p:sp>
      <p:sp>
        <p:nvSpPr>
          <p:cNvPr id="32" name="Text 27"/>
          <p:cNvSpPr txBox="1"/>
          <p:nvPr/>
        </p:nvSpPr>
        <p:spPr>
          <a:xfrm>
            <a:off x="7918704" y="1764792"/>
            <a:ext cx="3246120" cy="128016"/>
          </a:xfrm>
          <a:prstGeom prst="rect">
            <a:avLst/>
          </a:prstGeom>
          <a:noFill/>
          <a:ln/>
        </p:spPr>
        <p:txBody>
          <a:bodyPr wrap="square" lIns="0" tIns="0" rIns="0" bIns="0" rtlCol="0" anchor="t">
            <a:normAutofit/>
          </a:bodyPr>
          <a:lstStyle/>
          <a:p>
            <a:pPr marL="0" indent="0" algn="l">
              <a:lnSpc>
                <a:spcPct val="95000"/>
              </a:lnSpc>
              <a:buNone/>
            </a:pPr>
            <a:r>
              <a:rPr lang="en-US" sz="1080" dirty="0">
                <a:solidFill>
                  <a:srgbClr val="5B6F78"/>
                </a:solidFill>
                <a:latin typeface="Arial" pitchFamily="34" charset="0"/>
                <a:ea typeface="Arial" pitchFamily="34" charset="-122"/>
                <a:cs typeface="Arial" pitchFamily="34" charset="-120"/>
              </a:rPr>
              <a:t>CGM mælir í millifrumuvökva; töf eykst þegar glúkósi breytist hratt.</a:t>
            </a:r>
            <a:endParaRPr lang="en-US" sz="1080" dirty="0"/>
          </a:p>
        </p:txBody>
      </p:sp>
      <p:sp>
        <p:nvSpPr>
          <p:cNvPr id="33" name="Shape 28"/>
          <p:cNvSpPr/>
          <p:nvPr/>
        </p:nvSpPr>
        <p:spPr>
          <a:xfrm>
            <a:off x="7680960" y="2240280"/>
            <a:ext cx="3703320" cy="932688"/>
          </a:xfrm>
          <a:prstGeom prst="roundRect">
            <a:avLst>
              <a:gd name="adj" fmla="val 11765"/>
            </a:avLst>
          </a:prstGeom>
          <a:solidFill>
            <a:srgbClr val="FFFFFF"/>
          </a:solidFill>
          <a:ln w="10160">
            <a:solidFill>
              <a:srgbClr val="D6E1E4"/>
            </a:solidFill>
            <a:prstDash val="solid"/>
          </a:ln>
        </p:spPr>
        <p:txBody>
          <a:bodyPr/>
          <a:lstStyle/>
          <a:p>
            <a:endParaRPr/>
          </a:p>
        </p:txBody>
      </p:sp>
      <p:sp>
        <p:nvSpPr>
          <p:cNvPr id="34" name="Shape 29"/>
          <p:cNvSpPr/>
          <p:nvPr/>
        </p:nvSpPr>
        <p:spPr>
          <a:xfrm>
            <a:off x="7680960" y="2240280"/>
            <a:ext cx="73152" cy="932688"/>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35" name="Shape 30"/>
          <p:cNvSpPr/>
          <p:nvPr/>
        </p:nvSpPr>
        <p:spPr>
          <a:xfrm>
            <a:off x="7863840" y="2423160"/>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3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64790" y="2519721"/>
            <a:ext cx="237012" cy="237012"/>
          </a:xfrm>
          <a:prstGeom prst="rect">
            <a:avLst/>
          </a:prstGeom>
        </p:spPr>
      </p:pic>
      <p:sp>
        <p:nvSpPr>
          <p:cNvPr id="37" name="Text 31"/>
          <p:cNvSpPr txBox="1"/>
          <p:nvPr/>
        </p:nvSpPr>
        <p:spPr>
          <a:xfrm>
            <a:off x="8412480" y="2414016"/>
            <a:ext cx="2807208" cy="384048"/>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17323E"/>
                </a:solidFill>
                <a:latin typeface="Arial" pitchFamily="34" charset="0"/>
                <a:ea typeface="Arial" pitchFamily="34" charset="-122"/>
                <a:cs typeface="Arial" pitchFamily="34" charset="-120"/>
              </a:rPr>
              <a:t>Stefna</a:t>
            </a:r>
            <a:endParaRPr lang="en-US" sz="1450" dirty="0"/>
          </a:p>
        </p:txBody>
      </p:sp>
      <p:sp>
        <p:nvSpPr>
          <p:cNvPr id="38" name="Text 32"/>
          <p:cNvSpPr txBox="1"/>
          <p:nvPr/>
        </p:nvSpPr>
        <p:spPr>
          <a:xfrm>
            <a:off x="7918704" y="2880360"/>
            <a:ext cx="3246120" cy="128016"/>
          </a:xfrm>
          <a:prstGeom prst="rect">
            <a:avLst/>
          </a:prstGeom>
          <a:noFill/>
          <a:ln/>
        </p:spPr>
        <p:txBody>
          <a:bodyPr wrap="square" lIns="0" tIns="0" rIns="0" bIns="0" rtlCol="0" anchor="t">
            <a:normAutofit/>
          </a:bodyPr>
          <a:lstStyle/>
          <a:p>
            <a:pPr marL="0" indent="0" algn="l">
              <a:lnSpc>
                <a:spcPct val="95000"/>
              </a:lnSpc>
              <a:buNone/>
            </a:pPr>
            <a:r>
              <a:rPr lang="en-US" sz="1080" dirty="0">
                <a:solidFill>
                  <a:srgbClr val="5B6F78"/>
                </a:solidFill>
                <a:latin typeface="Arial" pitchFamily="34" charset="0"/>
                <a:ea typeface="Arial" pitchFamily="34" charset="-122"/>
                <a:cs typeface="Arial" pitchFamily="34" charset="-120"/>
              </a:rPr>
              <a:t>Stefnuörvar og hraði breytingar skipta oft meira máli en ein tala.</a:t>
            </a:r>
            <a:endParaRPr lang="en-US" sz="1080" dirty="0"/>
          </a:p>
        </p:txBody>
      </p:sp>
      <p:sp>
        <p:nvSpPr>
          <p:cNvPr id="39" name="Shape 33"/>
          <p:cNvSpPr/>
          <p:nvPr/>
        </p:nvSpPr>
        <p:spPr>
          <a:xfrm>
            <a:off x="7680960" y="3355848"/>
            <a:ext cx="3703320" cy="932688"/>
          </a:xfrm>
          <a:prstGeom prst="roundRect">
            <a:avLst>
              <a:gd name="adj" fmla="val 11765"/>
            </a:avLst>
          </a:prstGeom>
          <a:solidFill>
            <a:srgbClr val="FFFFFF"/>
          </a:solidFill>
          <a:ln w="10160">
            <a:solidFill>
              <a:srgbClr val="D6E1E4"/>
            </a:solidFill>
            <a:prstDash val="solid"/>
          </a:ln>
        </p:spPr>
        <p:txBody>
          <a:bodyPr/>
          <a:lstStyle/>
          <a:p>
            <a:endParaRPr/>
          </a:p>
        </p:txBody>
      </p:sp>
      <p:sp>
        <p:nvSpPr>
          <p:cNvPr id="40" name="Shape 34"/>
          <p:cNvSpPr/>
          <p:nvPr/>
        </p:nvSpPr>
        <p:spPr>
          <a:xfrm>
            <a:off x="7680960" y="3355848"/>
            <a:ext cx="73152" cy="932688"/>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41" name="Shape 35"/>
          <p:cNvSpPr/>
          <p:nvPr/>
        </p:nvSpPr>
        <p:spPr>
          <a:xfrm>
            <a:off x="7863840" y="3538728"/>
            <a:ext cx="438912" cy="43891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4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64790" y="3635289"/>
            <a:ext cx="237012" cy="237012"/>
          </a:xfrm>
          <a:prstGeom prst="rect">
            <a:avLst/>
          </a:prstGeom>
        </p:spPr>
      </p:pic>
      <p:sp>
        <p:nvSpPr>
          <p:cNvPr id="43" name="Text 36"/>
          <p:cNvSpPr txBox="1"/>
          <p:nvPr/>
        </p:nvSpPr>
        <p:spPr>
          <a:xfrm>
            <a:off x="8412480" y="3529584"/>
            <a:ext cx="2807208" cy="384048"/>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17323E"/>
                </a:solidFill>
                <a:latin typeface="Arial" pitchFamily="34" charset="0"/>
                <a:ea typeface="Arial" pitchFamily="34" charset="-122"/>
                <a:cs typeface="Arial" pitchFamily="34" charset="-120"/>
              </a:rPr>
              <a:t>Staðfesta</a:t>
            </a:r>
            <a:endParaRPr lang="en-US" sz="1450" dirty="0"/>
          </a:p>
        </p:txBody>
      </p:sp>
      <p:sp>
        <p:nvSpPr>
          <p:cNvPr id="44" name="Text 37"/>
          <p:cNvSpPr txBox="1"/>
          <p:nvPr/>
        </p:nvSpPr>
        <p:spPr>
          <a:xfrm>
            <a:off x="7918704" y="3995928"/>
            <a:ext cx="3246120" cy="128016"/>
          </a:xfrm>
          <a:prstGeom prst="rect">
            <a:avLst/>
          </a:prstGeom>
          <a:noFill/>
          <a:ln/>
        </p:spPr>
        <p:txBody>
          <a:bodyPr wrap="square" lIns="0" tIns="0" rIns="0" bIns="0" rtlCol="0" anchor="t">
            <a:normAutofit/>
          </a:bodyPr>
          <a:lstStyle/>
          <a:p>
            <a:pPr marL="0" indent="0" algn="l">
              <a:lnSpc>
                <a:spcPct val="95000"/>
              </a:lnSpc>
              <a:buNone/>
            </a:pPr>
            <a:r>
              <a:rPr lang="en-US" sz="1080" dirty="0">
                <a:solidFill>
                  <a:srgbClr val="5B6F78"/>
                </a:solidFill>
                <a:latin typeface="Arial" pitchFamily="34" charset="0"/>
                <a:ea typeface="Arial" pitchFamily="34" charset="-122"/>
                <a:cs typeface="Arial" pitchFamily="34" charset="-120"/>
              </a:rPr>
              <a:t>Mæla glúkósa í háræðablóði ef einkenni passa ekki, við hraða breytingu eða tækjavanda.</a:t>
            </a:r>
            <a:endParaRPr lang="en-US" sz="1080" dirty="0"/>
          </a:p>
        </p:txBody>
      </p:sp>
      <p:sp>
        <p:nvSpPr>
          <p:cNvPr id="45" name="Shape 38"/>
          <p:cNvSpPr/>
          <p:nvPr/>
        </p:nvSpPr>
        <p:spPr>
          <a:xfrm>
            <a:off x="7680960" y="4471416"/>
            <a:ext cx="3703320" cy="932688"/>
          </a:xfrm>
          <a:prstGeom prst="roundRect">
            <a:avLst>
              <a:gd name="adj" fmla="val 11765"/>
            </a:avLst>
          </a:prstGeom>
          <a:solidFill>
            <a:srgbClr val="FFFFFF"/>
          </a:solidFill>
          <a:ln w="10160">
            <a:solidFill>
              <a:srgbClr val="D6E1E4"/>
            </a:solidFill>
            <a:prstDash val="solid"/>
          </a:ln>
        </p:spPr>
        <p:txBody>
          <a:bodyPr/>
          <a:lstStyle/>
          <a:p>
            <a:endParaRPr/>
          </a:p>
        </p:txBody>
      </p:sp>
      <p:sp>
        <p:nvSpPr>
          <p:cNvPr id="46" name="Shape 39"/>
          <p:cNvSpPr/>
          <p:nvPr/>
        </p:nvSpPr>
        <p:spPr>
          <a:xfrm>
            <a:off x="7680960" y="4471416"/>
            <a:ext cx="73152" cy="932688"/>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47" name="Shape 40"/>
          <p:cNvSpPr/>
          <p:nvPr/>
        </p:nvSpPr>
        <p:spPr>
          <a:xfrm>
            <a:off x="7863840" y="4654296"/>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4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64790" y="4750857"/>
            <a:ext cx="237012" cy="237012"/>
          </a:xfrm>
          <a:prstGeom prst="rect">
            <a:avLst/>
          </a:prstGeom>
        </p:spPr>
      </p:pic>
      <p:sp>
        <p:nvSpPr>
          <p:cNvPr id="49" name="Text 41"/>
          <p:cNvSpPr txBox="1"/>
          <p:nvPr/>
        </p:nvSpPr>
        <p:spPr>
          <a:xfrm>
            <a:off x="8412480" y="4645152"/>
            <a:ext cx="2807208" cy="384048"/>
          </a:xfrm>
          <a:prstGeom prst="rect">
            <a:avLst/>
          </a:prstGeom>
          <a:noFill/>
          <a:ln/>
        </p:spPr>
        <p:txBody>
          <a:bodyPr wrap="square" lIns="0" tIns="0" rIns="0" bIns="0" rtlCol="0" anchor="ctr">
            <a:normAutofit/>
          </a:bodyPr>
          <a:lstStyle/>
          <a:p>
            <a:pPr marL="0" indent="0" algn="l">
              <a:lnSpc>
                <a:spcPct val="100000"/>
              </a:lnSpc>
              <a:buNone/>
            </a:pPr>
            <a:r>
              <a:rPr lang="en-US" sz="1450" b="1" dirty="0">
                <a:solidFill>
                  <a:srgbClr val="17323E"/>
                </a:solidFill>
                <a:latin typeface="Arial" pitchFamily="34" charset="0"/>
                <a:ea typeface="Arial" pitchFamily="34" charset="-122"/>
                <a:cs typeface="Arial" pitchFamily="34" charset="-120"/>
              </a:rPr>
              <a:t>Viðvaranir</a:t>
            </a:r>
            <a:endParaRPr lang="en-US" sz="1450" dirty="0"/>
          </a:p>
        </p:txBody>
      </p:sp>
      <p:sp>
        <p:nvSpPr>
          <p:cNvPr id="50" name="Text 42"/>
          <p:cNvSpPr txBox="1"/>
          <p:nvPr/>
        </p:nvSpPr>
        <p:spPr>
          <a:xfrm>
            <a:off x="7918704" y="5111496"/>
            <a:ext cx="3246120" cy="128016"/>
          </a:xfrm>
          <a:prstGeom prst="rect">
            <a:avLst/>
          </a:prstGeom>
          <a:noFill/>
          <a:ln/>
        </p:spPr>
        <p:txBody>
          <a:bodyPr wrap="square" lIns="0" tIns="0" rIns="0" bIns="0" rtlCol="0" anchor="t">
            <a:normAutofit/>
          </a:bodyPr>
          <a:lstStyle/>
          <a:p>
            <a:pPr marL="0" indent="0" algn="l">
              <a:lnSpc>
                <a:spcPct val="95000"/>
              </a:lnSpc>
              <a:buNone/>
            </a:pPr>
            <a:r>
              <a:rPr lang="en-US" sz="1080" dirty="0">
                <a:solidFill>
                  <a:srgbClr val="5B6F78"/>
                </a:solidFill>
                <a:latin typeface="Arial" pitchFamily="34" charset="0"/>
                <a:ea typeface="Arial" pitchFamily="34" charset="-122"/>
                <a:cs typeface="Arial" pitchFamily="34" charset="-120"/>
              </a:rPr>
              <a:t>Stillið markvisst; of margar viðvaranir geta aukið álag og minnkað svörun.</a:t>
            </a:r>
            <a:endParaRPr lang="en-US" sz="1080" dirty="0"/>
          </a:p>
        </p:txBody>
      </p:sp>
      <p:sp>
        <p:nvSpPr>
          <p:cNvPr id="51" name="Shape 43"/>
          <p:cNvSpPr/>
          <p:nvPr/>
        </p:nvSpPr>
        <p:spPr>
          <a:xfrm>
            <a:off x="749808" y="5897880"/>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5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2688" y="5998464"/>
            <a:ext cx="201168" cy="201168"/>
          </a:xfrm>
          <a:prstGeom prst="rect">
            <a:avLst/>
          </a:prstGeom>
        </p:spPr>
      </p:pic>
      <p:sp>
        <p:nvSpPr>
          <p:cNvPr id="53" name="Text 44"/>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CGM er mælitæki — ekki sjálfstæð greining á DKA. Við veikindi eða há gildi þarf að mæla ketóna og meta barnið.</a:t>
            </a:r>
            <a:endParaRPr lang="en-US" sz="112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sz="2450" b="1">
                <a:latin typeface="Arial"/>
              </a:rPr>
              <a:t>Sjálfvirk insúlíngjöf (artificial pancreas)</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insúlíngjöf og tækni; ADA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26</a:t>
            </a:r>
            <a:endParaRPr lang="en-US" sz="850" dirty="0"/>
          </a:p>
        </p:txBody>
      </p:sp>
      <p:sp>
        <p:nvSpPr>
          <p:cNvPr id="9" name="Shape 6"/>
          <p:cNvSpPr/>
          <p:nvPr/>
        </p:nvSpPr>
        <p:spPr>
          <a:xfrm>
            <a:off x="4096512" y="1280160"/>
            <a:ext cx="3566160" cy="3566160"/>
          </a:xfrm>
          <a:prstGeom prst="ellipse">
            <a:avLst/>
          </a:prstGeom>
          <a:solidFill>
            <a:srgbClr val="F4F7F8"/>
          </a:solidFill>
          <a:ln w="12700">
            <a:solidFill>
              <a:srgbClr val="D6E1E4"/>
            </a:solidFill>
            <a:prstDash val="solid"/>
          </a:ln>
        </p:spPr>
        <p:txBody>
          <a:bodyPr/>
          <a:lstStyle/>
          <a:p>
            <a:endParaRPr/>
          </a:p>
        </p:txBody>
      </p:sp>
      <p:sp>
        <p:nvSpPr>
          <p:cNvPr id="10" name="Shape 7"/>
          <p:cNvSpPr/>
          <p:nvPr/>
        </p:nvSpPr>
        <p:spPr>
          <a:xfrm>
            <a:off x="5239512" y="1417320"/>
            <a:ext cx="804672" cy="804672"/>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24587" y="1594348"/>
            <a:ext cx="434523" cy="434523"/>
          </a:xfrm>
          <a:prstGeom prst="rect">
            <a:avLst/>
          </a:prstGeom>
        </p:spPr>
      </p:pic>
      <p:sp>
        <p:nvSpPr>
          <p:cNvPr id="12" name="Text 8"/>
          <p:cNvSpPr txBox="1"/>
          <p:nvPr/>
        </p:nvSpPr>
        <p:spPr>
          <a:xfrm>
            <a:off x="5020056" y="2295144"/>
            <a:ext cx="1243584" cy="274320"/>
          </a:xfrm>
          <a:prstGeom prst="rect">
            <a:avLst/>
          </a:prstGeom>
          <a:noFill/>
          <a:ln/>
        </p:spPr>
        <p:txBody>
          <a:bodyPr wrap="square" lIns="0" tIns="0" rIns="0" bIns="0" rtlCol="0" anchor="ctr">
            <a:normAutofit/>
          </a:bodyPr>
          <a:lstStyle/>
          <a:p>
            <a:pPr marL="0" indent="0" algn="ctr">
              <a:lnSpc>
                <a:spcPct val="100000"/>
              </a:lnSpc>
              <a:buNone/>
            </a:pPr>
            <a:r>
              <a:rPr lang="en-US" sz="1300" b="1" dirty="0">
                <a:solidFill>
                  <a:srgbClr val="0B2B3B"/>
                </a:solidFill>
                <a:latin typeface="Arial" pitchFamily="34" charset="0"/>
                <a:ea typeface="Arial" pitchFamily="34" charset="-122"/>
                <a:cs typeface="Arial" pitchFamily="34" charset="-120"/>
              </a:rPr>
              <a:t>CGM</a:t>
            </a:r>
            <a:endParaRPr lang="en-US" sz="1300" dirty="0"/>
          </a:p>
        </p:txBody>
      </p:sp>
      <p:sp>
        <p:nvSpPr>
          <p:cNvPr id="13" name="Shape 9"/>
          <p:cNvSpPr/>
          <p:nvPr/>
        </p:nvSpPr>
        <p:spPr>
          <a:xfrm>
            <a:off x="6656832" y="3108960"/>
            <a:ext cx="804672" cy="80467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41907" y="3285988"/>
            <a:ext cx="434523" cy="434523"/>
          </a:xfrm>
          <a:prstGeom prst="rect">
            <a:avLst/>
          </a:prstGeom>
        </p:spPr>
      </p:pic>
      <p:sp>
        <p:nvSpPr>
          <p:cNvPr id="15" name="Text 10"/>
          <p:cNvSpPr txBox="1"/>
          <p:nvPr/>
        </p:nvSpPr>
        <p:spPr>
          <a:xfrm>
            <a:off x="6437376" y="3986784"/>
            <a:ext cx="1243584" cy="274320"/>
          </a:xfrm>
          <a:prstGeom prst="rect">
            <a:avLst/>
          </a:prstGeom>
          <a:noFill/>
          <a:ln/>
        </p:spPr>
        <p:txBody>
          <a:bodyPr wrap="square" lIns="0" tIns="0" rIns="0" bIns="0" rtlCol="0" anchor="ctr">
            <a:normAutofit/>
          </a:bodyPr>
          <a:lstStyle/>
          <a:p>
            <a:pPr marL="0" indent="0" algn="ctr">
              <a:lnSpc>
                <a:spcPct val="100000"/>
              </a:lnSpc>
              <a:buNone/>
            </a:pPr>
            <a:r>
              <a:rPr lang="en-US" sz="1300" b="1" dirty="0">
                <a:solidFill>
                  <a:srgbClr val="0B2B3B"/>
                </a:solidFill>
                <a:latin typeface="Arial" pitchFamily="34" charset="0"/>
                <a:ea typeface="Arial" pitchFamily="34" charset="-122"/>
                <a:cs typeface="Arial" pitchFamily="34" charset="-120"/>
              </a:rPr>
              <a:t>Algrím</a:t>
            </a:r>
            <a:endParaRPr lang="en-US" sz="1300" dirty="0"/>
          </a:p>
        </p:txBody>
      </p:sp>
      <p:sp>
        <p:nvSpPr>
          <p:cNvPr id="16" name="Shape 11"/>
          <p:cNvSpPr/>
          <p:nvPr/>
        </p:nvSpPr>
        <p:spPr>
          <a:xfrm>
            <a:off x="5239512" y="4645152"/>
            <a:ext cx="804672" cy="80467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24587" y="4822180"/>
            <a:ext cx="434523" cy="434523"/>
          </a:xfrm>
          <a:prstGeom prst="rect">
            <a:avLst/>
          </a:prstGeom>
        </p:spPr>
      </p:pic>
      <p:sp>
        <p:nvSpPr>
          <p:cNvPr id="18" name="Text 12"/>
          <p:cNvSpPr txBox="1"/>
          <p:nvPr/>
        </p:nvSpPr>
        <p:spPr>
          <a:xfrm>
            <a:off x="5020056" y="5522976"/>
            <a:ext cx="1243584" cy="274320"/>
          </a:xfrm>
          <a:prstGeom prst="rect">
            <a:avLst/>
          </a:prstGeom>
          <a:noFill/>
          <a:ln/>
        </p:spPr>
        <p:txBody>
          <a:bodyPr wrap="square" lIns="0" tIns="0" rIns="0" bIns="0" rtlCol="0" anchor="ctr">
            <a:normAutofit/>
          </a:bodyPr>
          <a:lstStyle/>
          <a:p>
            <a:pPr marL="0" indent="0" algn="ctr">
              <a:lnSpc>
                <a:spcPct val="100000"/>
              </a:lnSpc>
              <a:buNone/>
            </a:pPr>
            <a:r>
              <a:rPr lang="en-US" sz="1300" b="1" dirty="0">
                <a:solidFill>
                  <a:srgbClr val="0B2B3B"/>
                </a:solidFill>
                <a:latin typeface="Arial" pitchFamily="34" charset="0"/>
                <a:ea typeface="Arial" pitchFamily="34" charset="-122"/>
                <a:cs typeface="Arial" pitchFamily="34" charset="-120"/>
              </a:rPr>
              <a:t>Dæla</a:t>
            </a:r>
            <a:endParaRPr lang="en-US" sz="1300" dirty="0"/>
          </a:p>
        </p:txBody>
      </p:sp>
      <p:sp>
        <p:nvSpPr>
          <p:cNvPr id="19" name="Shape 13"/>
          <p:cNvSpPr/>
          <p:nvPr/>
        </p:nvSpPr>
        <p:spPr>
          <a:xfrm>
            <a:off x="3639312" y="3108960"/>
            <a:ext cx="804672" cy="80467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2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24387" y="3285988"/>
            <a:ext cx="434523" cy="434523"/>
          </a:xfrm>
          <a:prstGeom prst="rect">
            <a:avLst/>
          </a:prstGeom>
        </p:spPr>
      </p:pic>
      <p:sp>
        <p:nvSpPr>
          <p:cNvPr id="21" name="Text 14"/>
          <p:cNvSpPr txBox="1"/>
          <p:nvPr/>
        </p:nvSpPr>
        <p:spPr>
          <a:xfrm>
            <a:off x="3419856" y="3986784"/>
            <a:ext cx="1243584" cy="274320"/>
          </a:xfrm>
          <a:prstGeom prst="rect">
            <a:avLst/>
          </a:prstGeom>
          <a:noFill/>
          <a:ln/>
        </p:spPr>
        <p:txBody>
          <a:bodyPr wrap="square" lIns="0" tIns="0" rIns="0" bIns="0" rtlCol="0" anchor="ctr">
            <a:normAutofit/>
          </a:bodyPr>
          <a:lstStyle/>
          <a:p>
            <a:pPr marL="0" indent="0" algn="ctr">
              <a:lnSpc>
                <a:spcPct val="100000"/>
              </a:lnSpc>
              <a:buNone/>
            </a:pPr>
            <a:r>
              <a:rPr lang="en-US" sz="1300" b="1" dirty="0">
                <a:solidFill>
                  <a:srgbClr val="0B2B3B"/>
                </a:solidFill>
                <a:latin typeface="Arial" pitchFamily="34" charset="0"/>
                <a:ea typeface="Arial" pitchFamily="34" charset="-122"/>
                <a:cs typeface="Arial" pitchFamily="34" charset="-120"/>
              </a:rPr>
              <a:t>Barn</a:t>
            </a:r>
            <a:endParaRPr lang="en-US" sz="1300" dirty="0"/>
          </a:p>
        </p:txBody>
      </p:sp>
      <p:sp>
        <p:nvSpPr>
          <p:cNvPr id="22" name="Shape 15"/>
          <p:cNvSpPr/>
          <p:nvPr/>
        </p:nvSpPr>
        <p:spPr>
          <a:xfrm>
            <a:off x="6016752" y="1993392"/>
            <a:ext cx="795528" cy="969264"/>
          </a:xfrm>
          <a:prstGeom prst="line">
            <a:avLst/>
          </a:prstGeom>
          <a:noFill/>
          <a:ln w="25400">
            <a:solidFill>
              <a:srgbClr val="087B78"/>
            </a:solidFill>
            <a:prstDash val="solid"/>
            <a:headEnd type="none"/>
            <a:tailEnd type="triangle"/>
          </a:ln>
        </p:spPr>
        <p:txBody>
          <a:bodyPr/>
          <a:lstStyle/>
          <a:p>
            <a:endParaRPr/>
          </a:p>
        </p:txBody>
      </p:sp>
      <p:sp>
        <p:nvSpPr>
          <p:cNvPr id="23" name="Shape 16"/>
          <p:cNvSpPr/>
          <p:nvPr/>
        </p:nvSpPr>
        <p:spPr>
          <a:xfrm>
            <a:off x="6784848" y="3913632"/>
            <a:ext cx="0" cy="841248"/>
          </a:xfrm>
          <a:prstGeom prst="line">
            <a:avLst/>
          </a:prstGeom>
          <a:noFill/>
          <a:ln w="25400">
            <a:solidFill>
              <a:srgbClr val="087B78"/>
            </a:solidFill>
            <a:prstDash val="solid"/>
            <a:headEnd type="none"/>
            <a:tailEnd type="triangle"/>
          </a:ln>
        </p:spPr>
        <p:txBody>
          <a:bodyPr/>
          <a:lstStyle/>
          <a:p>
            <a:endParaRPr/>
          </a:p>
        </p:txBody>
      </p:sp>
      <p:sp>
        <p:nvSpPr>
          <p:cNvPr id="24" name="Shape 17"/>
          <p:cNvSpPr/>
          <p:nvPr/>
        </p:nvSpPr>
        <p:spPr>
          <a:xfrm>
            <a:off x="5102352" y="4901184"/>
            <a:ext cx="0" cy="0"/>
          </a:xfrm>
          <a:prstGeom prst="line">
            <a:avLst/>
          </a:prstGeom>
          <a:noFill/>
          <a:ln w="25400">
            <a:solidFill>
              <a:srgbClr val="087B78"/>
            </a:solidFill>
            <a:prstDash val="solid"/>
            <a:headEnd type="none"/>
            <a:tailEnd type="triangle"/>
          </a:ln>
        </p:spPr>
        <p:txBody>
          <a:bodyPr/>
          <a:lstStyle/>
          <a:p>
            <a:endParaRPr/>
          </a:p>
        </p:txBody>
      </p:sp>
      <p:sp>
        <p:nvSpPr>
          <p:cNvPr id="25" name="Shape 18"/>
          <p:cNvSpPr/>
          <p:nvPr/>
        </p:nvSpPr>
        <p:spPr>
          <a:xfrm>
            <a:off x="4315968" y="3017520"/>
            <a:ext cx="786384" cy="0"/>
          </a:xfrm>
          <a:prstGeom prst="line">
            <a:avLst/>
          </a:prstGeom>
          <a:noFill/>
          <a:ln w="25400">
            <a:solidFill>
              <a:srgbClr val="087B78"/>
            </a:solidFill>
            <a:prstDash val="solid"/>
            <a:headEnd type="none"/>
            <a:tailEnd type="triangle"/>
          </a:ln>
        </p:spPr>
        <p:txBody>
          <a:bodyPr/>
          <a:lstStyle/>
          <a:p>
            <a:endParaRPr/>
          </a:p>
        </p:txBody>
      </p:sp>
      <p:sp>
        <p:nvSpPr>
          <p:cNvPr id="26" name="Text 19"/>
          <p:cNvSpPr txBox="1"/>
          <p:nvPr/>
        </p:nvSpPr>
        <p:spPr>
          <a:xfrm>
            <a:off x="4828032" y="2971800"/>
            <a:ext cx="1874520" cy="603504"/>
          </a:xfrm>
          <a:prstGeom prst="rect">
            <a:avLst/>
          </a:prstGeom>
          <a:noFill/>
          <a:ln/>
        </p:spPr>
        <p:txBody>
          <a:bodyPr wrap="square" lIns="0" tIns="0" rIns="0" bIns="0" rtlCol="0" anchor="ctr">
            <a:normAutofit/>
          </a:bodyPr>
          <a:lstStyle/>
          <a:p>
            <a:pPr marL="0" indent="0" algn="ctr">
              <a:lnSpc>
                <a:spcPct val="100000"/>
              </a:lnSpc>
              <a:buNone/>
            </a:pPr>
            <a:r>
              <a:rPr lang="en-US" sz="1320" b="1" dirty="0">
                <a:solidFill>
                  <a:srgbClr val="0B2B3B"/>
                </a:solidFill>
                <a:latin typeface="Arial" pitchFamily="34" charset="0"/>
                <a:ea typeface="Arial" pitchFamily="34" charset="-122"/>
                <a:cs typeface="Arial" pitchFamily="34" charset="-120"/>
              </a:rPr>
              <a:t>Sjálfvirk breyting á grunninnrennsli</a:t>
            </a:r>
            <a:endParaRPr lang="en-US" sz="1320" dirty="0"/>
          </a:p>
          <a:p>
            <a:pPr marL="0" indent="0" algn="ctr">
              <a:lnSpc>
                <a:spcPct val="100000"/>
              </a:lnSpc>
              <a:buNone/>
            </a:pPr>
            <a:r>
              <a:rPr lang="en-US" sz="1320" b="1" dirty="0">
                <a:solidFill>
                  <a:srgbClr val="0B2B3B"/>
                </a:solidFill>
                <a:latin typeface="Arial" pitchFamily="34" charset="0"/>
                <a:ea typeface="Arial" pitchFamily="34" charset="-122"/>
                <a:cs typeface="Arial" pitchFamily="34" charset="-120"/>
              </a:rPr>
              <a:t>og leiðréttingum</a:t>
            </a:r>
            <a:endParaRPr lang="en-US" sz="1320" dirty="0"/>
          </a:p>
        </p:txBody>
      </p:sp>
      <p:sp>
        <p:nvSpPr>
          <p:cNvPr id="27" name="Shape 20"/>
          <p:cNvSpPr/>
          <p:nvPr/>
        </p:nvSpPr>
        <p:spPr>
          <a:xfrm>
            <a:off x="749808" y="1207008"/>
            <a:ext cx="2926080" cy="1417320"/>
          </a:xfrm>
          <a:prstGeom prst="roundRect">
            <a:avLst>
              <a:gd name="adj" fmla="val 7742"/>
            </a:avLst>
          </a:prstGeom>
          <a:solidFill>
            <a:srgbClr val="FFFFFF"/>
          </a:solidFill>
          <a:ln w="10160">
            <a:solidFill>
              <a:srgbClr val="D6E1E4"/>
            </a:solidFill>
            <a:prstDash val="solid"/>
          </a:ln>
        </p:spPr>
        <p:txBody>
          <a:bodyPr/>
          <a:lstStyle/>
          <a:p>
            <a:endParaRPr/>
          </a:p>
        </p:txBody>
      </p:sp>
      <p:sp>
        <p:nvSpPr>
          <p:cNvPr id="28" name="Shape 21"/>
          <p:cNvSpPr/>
          <p:nvPr/>
        </p:nvSpPr>
        <p:spPr>
          <a:xfrm>
            <a:off x="749808" y="1207008"/>
            <a:ext cx="73152" cy="1417320"/>
          </a:xfrm>
          <a:prstGeom prst="roundRect">
            <a:avLst>
              <a:gd name="adj" fmla="val 50000"/>
            </a:avLst>
          </a:prstGeom>
          <a:solidFill>
            <a:srgbClr val="2E8B72"/>
          </a:solidFill>
          <a:ln w="12700">
            <a:solidFill>
              <a:srgbClr val="2E8B72">
                <a:alpha val="0"/>
              </a:srgbClr>
            </a:solidFill>
            <a:prstDash val="solid"/>
          </a:ln>
        </p:spPr>
        <p:txBody>
          <a:bodyPr/>
          <a:lstStyle/>
          <a:p>
            <a:endParaRPr/>
          </a:p>
        </p:txBody>
      </p:sp>
      <p:sp>
        <p:nvSpPr>
          <p:cNvPr id="29" name="Shape 22"/>
          <p:cNvSpPr/>
          <p:nvPr/>
        </p:nvSpPr>
        <p:spPr>
          <a:xfrm>
            <a:off x="932688" y="1389888"/>
            <a:ext cx="438912" cy="43891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3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33638" y="1486449"/>
            <a:ext cx="237012" cy="237012"/>
          </a:xfrm>
          <a:prstGeom prst="rect">
            <a:avLst/>
          </a:prstGeom>
        </p:spPr>
      </p:pic>
      <p:sp>
        <p:nvSpPr>
          <p:cNvPr id="31" name="Text 23"/>
          <p:cNvSpPr txBox="1"/>
          <p:nvPr/>
        </p:nvSpPr>
        <p:spPr>
          <a:xfrm>
            <a:off x="1481328" y="1380744"/>
            <a:ext cx="2029968"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Það sem kerfið gerir</a:t>
            </a:r>
            <a:endParaRPr lang="en-US" sz="1550" dirty="0"/>
          </a:p>
        </p:txBody>
      </p:sp>
      <p:sp>
        <p:nvSpPr>
          <p:cNvPr id="32" name="Text 24"/>
          <p:cNvSpPr txBox="1"/>
          <p:nvPr/>
        </p:nvSpPr>
        <p:spPr>
          <a:xfrm>
            <a:off x="987552" y="1847088"/>
            <a:ext cx="2468880" cy="612648"/>
          </a:xfrm>
          <a:prstGeom prst="rect">
            <a:avLst/>
          </a:prstGeom>
          <a:noFill/>
          <a:ln/>
        </p:spPr>
        <p:txBody>
          <a:bodyPr wrap="square" lIns="0" tIns="0" rIns="0" bIns="0" rtlCol="0" anchor="t">
            <a:normAutofit/>
          </a:bodyPr>
          <a:lstStyle/>
          <a:p>
            <a:pPr marL="0" indent="0" algn="l">
              <a:lnSpc>
                <a:spcPct val="95000"/>
              </a:lnSpc>
              <a:buNone/>
            </a:pPr>
            <a:r>
              <a:rPr lang="en-US" sz="1220" dirty="0">
                <a:solidFill>
                  <a:srgbClr val="5B6F78"/>
                </a:solidFill>
                <a:latin typeface="Arial" pitchFamily="34" charset="0"/>
                <a:ea typeface="Arial" pitchFamily="34" charset="-122"/>
                <a:cs typeface="Arial" pitchFamily="34" charset="-120"/>
              </a:rPr>
              <a:t>Les CGM og breytir insúlíngjöf á nokkurra mínútna fresti.</a:t>
            </a:r>
            <a:endParaRPr lang="en-US" sz="1220" dirty="0"/>
          </a:p>
        </p:txBody>
      </p:sp>
      <p:sp>
        <p:nvSpPr>
          <p:cNvPr id="33" name="Shape 25"/>
          <p:cNvSpPr/>
          <p:nvPr/>
        </p:nvSpPr>
        <p:spPr>
          <a:xfrm>
            <a:off x="749808" y="2852928"/>
            <a:ext cx="2926080" cy="1417320"/>
          </a:xfrm>
          <a:prstGeom prst="roundRect">
            <a:avLst>
              <a:gd name="adj" fmla="val 7742"/>
            </a:avLst>
          </a:prstGeom>
          <a:solidFill>
            <a:srgbClr val="FFFFFF"/>
          </a:solidFill>
          <a:ln w="10160">
            <a:solidFill>
              <a:srgbClr val="D6E1E4"/>
            </a:solidFill>
            <a:prstDash val="solid"/>
          </a:ln>
        </p:spPr>
        <p:txBody>
          <a:bodyPr/>
          <a:lstStyle/>
          <a:p>
            <a:endParaRPr/>
          </a:p>
        </p:txBody>
      </p:sp>
      <p:sp>
        <p:nvSpPr>
          <p:cNvPr id="34" name="Shape 26"/>
          <p:cNvSpPr/>
          <p:nvPr/>
        </p:nvSpPr>
        <p:spPr>
          <a:xfrm>
            <a:off x="749808" y="2852928"/>
            <a:ext cx="73152" cy="1417320"/>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35" name="Shape 27"/>
          <p:cNvSpPr/>
          <p:nvPr/>
        </p:nvSpPr>
        <p:spPr>
          <a:xfrm>
            <a:off x="932688" y="3035808"/>
            <a:ext cx="438912" cy="43891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36"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33638" y="3132369"/>
            <a:ext cx="237012" cy="237012"/>
          </a:xfrm>
          <a:prstGeom prst="rect">
            <a:avLst/>
          </a:prstGeom>
        </p:spPr>
      </p:pic>
      <p:sp>
        <p:nvSpPr>
          <p:cNvPr id="37" name="Text 28"/>
          <p:cNvSpPr txBox="1"/>
          <p:nvPr/>
        </p:nvSpPr>
        <p:spPr>
          <a:xfrm>
            <a:off x="1481328" y="3026664"/>
            <a:ext cx="2029968"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Það sem notandi gerir</a:t>
            </a:r>
            <a:endParaRPr lang="en-US" sz="1550" dirty="0"/>
          </a:p>
        </p:txBody>
      </p:sp>
      <p:sp>
        <p:nvSpPr>
          <p:cNvPr id="38" name="Text 29"/>
          <p:cNvSpPr txBox="1"/>
          <p:nvPr/>
        </p:nvSpPr>
        <p:spPr>
          <a:xfrm>
            <a:off x="987552" y="3493008"/>
            <a:ext cx="2468880" cy="612648"/>
          </a:xfrm>
          <a:prstGeom prst="rect">
            <a:avLst/>
          </a:prstGeom>
          <a:noFill/>
          <a:ln/>
        </p:spPr>
        <p:txBody>
          <a:bodyPr wrap="square" lIns="0" tIns="0" rIns="0" bIns="0" rtlCol="0" anchor="t">
            <a:normAutofit/>
          </a:bodyPr>
          <a:lstStyle/>
          <a:p>
            <a:pPr marL="0" indent="0" algn="l">
              <a:lnSpc>
                <a:spcPct val="95000"/>
              </a:lnSpc>
              <a:buNone/>
            </a:pPr>
            <a:r>
              <a:rPr lang="en-US" sz="1220" dirty="0">
                <a:solidFill>
                  <a:srgbClr val="5B6F78"/>
                </a:solidFill>
                <a:latin typeface="Arial" pitchFamily="34" charset="0"/>
                <a:ea typeface="Arial" pitchFamily="34" charset="-122"/>
                <a:cs typeface="Arial" pitchFamily="34" charset="-120"/>
              </a:rPr>
              <a:t>Tilkynnir máltíðir og gefur máltíðarskammta, bregst við viðvörunum og sér um dælusett og tæki.</a:t>
            </a:r>
            <a:endParaRPr lang="en-US" sz="1220" dirty="0"/>
          </a:p>
        </p:txBody>
      </p:sp>
      <p:sp>
        <p:nvSpPr>
          <p:cNvPr id="39" name="Shape 30"/>
          <p:cNvSpPr/>
          <p:nvPr/>
        </p:nvSpPr>
        <p:spPr>
          <a:xfrm>
            <a:off x="8439912" y="1207008"/>
            <a:ext cx="2926080" cy="1417320"/>
          </a:xfrm>
          <a:prstGeom prst="roundRect">
            <a:avLst>
              <a:gd name="adj" fmla="val 7742"/>
            </a:avLst>
          </a:prstGeom>
          <a:solidFill>
            <a:srgbClr val="FFFFFF"/>
          </a:solidFill>
          <a:ln w="10160">
            <a:solidFill>
              <a:srgbClr val="D6E1E4"/>
            </a:solidFill>
            <a:prstDash val="solid"/>
          </a:ln>
        </p:spPr>
        <p:txBody>
          <a:bodyPr/>
          <a:lstStyle/>
          <a:p>
            <a:endParaRPr/>
          </a:p>
        </p:txBody>
      </p:sp>
      <p:sp>
        <p:nvSpPr>
          <p:cNvPr id="40" name="Shape 31"/>
          <p:cNvSpPr/>
          <p:nvPr/>
        </p:nvSpPr>
        <p:spPr>
          <a:xfrm>
            <a:off x="8439912" y="1207008"/>
            <a:ext cx="73152" cy="1417320"/>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41" name="Shape 32"/>
          <p:cNvSpPr/>
          <p:nvPr/>
        </p:nvSpPr>
        <p:spPr>
          <a:xfrm>
            <a:off x="8622792" y="1389888"/>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4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723742" y="1486449"/>
            <a:ext cx="237012" cy="237012"/>
          </a:xfrm>
          <a:prstGeom prst="rect">
            <a:avLst/>
          </a:prstGeom>
        </p:spPr>
      </p:pic>
      <p:sp>
        <p:nvSpPr>
          <p:cNvPr id="43" name="Text 33"/>
          <p:cNvSpPr txBox="1"/>
          <p:nvPr/>
        </p:nvSpPr>
        <p:spPr>
          <a:xfrm>
            <a:off x="9171432" y="1380744"/>
            <a:ext cx="2029968"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Ávinningur</a:t>
            </a:r>
            <a:endParaRPr lang="en-US" sz="1550" dirty="0"/>
          </a:p>
        </p:txBody>
      </p:sp>
      <p:sp>
        <p:nvSpPr>
          <p:cNvPr id="44" name="Text 34"/>
          <p:cNvSpPr txBox="1"/>
          <p:nvPr/>
        </p:nvSpPr>
        <p:spPr>
          <a:xfrm>
            <a:off x="8677656" y="1847088"/>
            <a:ext cx="2468880" cy="612648"/>
          </a:xfrm>
          <a:prstGeom prst="rect">
            <a:avLst/>
          </a:prstGeom>
          <a:noFill/>
          <a:ln/>
        </p:spPr>
        <p:txBody>
          <a:bodyPr wrap="square" lIns="0" tIns="0" rIns="0" bIns="0" rtlCol="0" anchor="t">
            <a:normAutofit/>
          </a:bodyPr>
          <a:lstStyle/>
          <a:p>
            <a:pPr marL="0" indent="0" algn="l">
              <a:lnSpc>
                <a:spcPct val="95000"/>
              </a:lnSpc>
              <a:buNone/>
            </a:pPr>
            <a:r>
              <a:rPr lang="en-US" sz="1220" dirty="0">
                <a:solidFill>
                  <a:srgbClr val="5B6F78"/>
                </a:solidFill>
                <a:latin typeface="Arial" pitchFamily="34" charset="0"/>
                <a:ea typeface="Arial" pitchFamily="34" charset="-122"/>
                <a:cs typeface="Arial" pitchFamily="34" charset="-120"/>
              </a:rPr>
              <a:t>Meiri TIR, lægra HbA1c og oft færri blóðsykursföll.</a:t>
            </a:r>
            <a:endParaRPr lang="en-US" sz="1220" dirty="0"/>
          </a:p>
        </p:txBody>
      </p:sp>
      <p:sp>
        <p:nvSpPr>
          <p:cNvPr id="45" name="Shape 35"/>
          <p:cNvSpPr/>
          <p:nvPr/>
        </p:nvSpPr>
        <p:spPr>
          <a:xfrm>
            <a:off x="8439912" y="2852928"/>
            <a:ext cx="2926080" cy="1417320"/>
          </a:xfrm>
          <a:prstGeom prst="roundRect">
            <a:avLst>
              <a:gd name="adj" fmla="val 7742"/>
            </a:avLst>
          </a:prstGeom>
          <a:solidFill>
            <a:srgbClr val="FFFFFF"/>
          </a:solidFill>
          <a:ln w="10160">
            <a:solidFill>
              <a:srgbClr val="D6E1E4"/>
            </a:solidFill>
            <a:prstDash val="solid"/>
          </a:ln>
        </p:spPr>
        <p:txBody>
          <a:bodyPr/>
          <a:lstStyle/>
          <a:p>
            <a:endParaRPr/>
          </a:p>
        </p:txBody>
      </p:sp>
      <p:sp>
        <p:nvSpPr>
          <p:cNvPr id="46" name="Shape 36"/>
          <p:cNvSpPr/>
          <p:nvPr/>
        </p:nvSpPr>
        <p:spPr>
          <a:xfrm>
            <a:off x="8439912" y="2852928"/>
            <a:ext cx="73152" cy="1417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47" name="Shape 37"/>
          <p:cNvSpPr/>
          <p:nvPr/>
        </p:nvSpPr>
        <p:spPr>
          <a:xfrm>
            <a:off x="8622792" y="3035808"/>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48"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723742" y="3132369"/>
            <a:ext cx="237012" cy="237012"/>
          </a:xfrm>
          <a:prstGeom prst="rect">
            <a:avLst/>
          </a:prstGeom>
        </p:spPr>
      </p:pic>
      <p:sp>
        <p:nvSpPr>
          <p:cNvPr id="49" name="Text 38"/>
          <p:cNvSpPr txBox="1"/>
          <p:nvPr/>
        </p:nvSpPr>
        <p:spPr>
          <a:xfrm>
            <a:off x="9171432" y="3026664"/>
            <a:ext cx="2029968" cy="38404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17323E"/>
                </a:solidFill>
                <a:latin typeface="Arial" pitchFamily="34" charset="0"/>
                <a:ea typeface="Arial" pitchFamily="34" charset="-122"/>
                <a:cs typeface="Arial" pitchFamily="34" charset="-120"/>
              </a:rPr>
              <a:t>Takmörkun</a:t>
            </a:r>
            <a:endParaRPr lang="en-US" sz="1550" dirty="0"/>
          </a:p>
        </p:txBody>
      </p:sp>
      <p:sp>
        <p:nvSpPr>
          <p:cNvPr id="50" name="Text 39"/>
          <p:cNvSpPr txBox="1"/>
          <p:nvPr/>
        </p:nvSpPr>
        <p:spPr>
          <a:xfrm>
            <a:off x="8677656" y="3493008"/>
            <a:ext cx="2468880" cy="612648"/>
          </a:xfrm>
          <a:prstGeom prst="rect">
            <a:avLst/>
          </a:prstGeom>
          <a:noFill/>
          <a:ln/>
        </p:spPr>
        <p:txBody>
          <a:bodyPr wrap="square" lIns="0" tIns="0" rIns="0" bIns="0" rtlCol="0" anchor="t">
            <a:normAutofit/>
          </a:bodyPr>
          <a:lstStyle/>
          <a:p>
            <a:pPr marL="0" indent="0" algn="l">
              <a:lnSpc>
                <a:spcPct val="95000"/>
              </a:lnSpc>
              <a:buNone/>
            </a:pPr>
            <a:r>
              <a:rPr lang="en-US" sz="1220" dirty="0">
                <a:solidFill>
                  <a:srgbClr val="5B6F78"/>
                </a:solidFill>
                <a:latin typeface="Arial" pitchFamily="34" charset="0"/>
                <a:ea typeface="Arial" pitchFamily="34" charset="-122"/>
                <a:cs typeface="Arial" pitchFamily="34" charset="-120"/>
              </a:rPr>
              <a:t>Ekki fullsjálfvirkt og ekki endilega „gervigreind“; bilun getur valdið ketósu.</a:t>
            </a:r>
            <a:endParaRPr lang="en-US" sz="1220" dirty="0"/>
          </a:p>
        </p:txBody>
      </p:sp>
      <p:sp>
        <p:nvSpPr>
          <p:cNvPr id="51" name="Shape 40"/>
          <p:cNvSpPr/>
          <p:nvPr/>
        </p:nvSpPr>
        <p:spPr>
          <a:xfrm>
            <a:off x="749808" y="5897880"/>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52"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32688" y="5998464"/>
            <a:ext cx="201168" cy="201168"/>
          </a:xfrm>
          <a:prstGeom prst="rect">
            <a:avLst/>
          </a:prstGeom>
        </p:spPr>
      </p:pic>
      <p:sp>
        <p:nvSpPr>
          <p:cNvPr id="53" name="Text 41"/>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sz="1120" b="1">
                <a:latin typeface="Arial"/>
              </a:rPr>
              <a:t>„Gervibrisi“ er gagnlegt myndmál, en sjálfvirk insúlíngjöf krefst enn virks notanda.</a:t>
            </a:r>
            <a:endParaRPr lang="en-US" sz="1120" dirty="0"/>
          </a:p>
        </p:txBody>
      </p:sp>
      <p:sp>
        <p:nvSpPr>
          <p:cNvPr id="54" name="Sjalfvirk insulin gjof - undirtitill"/>
          <p:cNvSpPr txBox="1"/>
          <p:nvPr/>
        </p:nvSpPr>
        <p:spPr>
          <a:xfrm>
            <a:off x="621792" y="886968"/>
            <a:ext cx="10744200" cy="246888"/>
          </a:xfrm>
          <a:prstGeom prst="rect">
            <a:avLst/>
          </a:prstGeom>
          <a:noFill/>
        </p:spPr>
        <p:txBody>
          <a:bodyPr wrap="square" lIns="0" tIns="0" rIns="0" bIns="0">
            <a:noAutofit/>
          </a:bodyPr>
          <a:lstStyle/>
          <a:p>
            <a:pPr>
              <a:lnSpc>
                <a:spcPct val="100000"/>
              </a:lnSpc>
            </a:pPr>
            <a:r>
              <a:rPr sz="1500">
                <a:solidFill>
                  <a:srgbClr val="34465B"/>
                </a:solidFill>
                <a:latin typeface="Arial"/>
              </a:rPr>
              <a:t>Lokuð lykkja — en enn hálfsjálfvirkt kerfi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Tækni snemma: ráðlegging — ekki forréttindi</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ADA Standards of Care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27</a:t>
            </a:r>
            <a:endParaRPr lang="en-US" sz="850" dirty="0"/>
          </a:p>
        </p:txBody>
      </p:sp>
      <p:sp>
        <p:nvSpPr>
          <p:cNvPr id="9" name="Shape 6"/>
          <p:cNvSpPr/>
          <p:nvPr/>
        </p:nvSpPr>
        <p:spPr>
          <a:xfrm>
            <a:off x="749808" y="1097280"/>
            <a:ext cx="6629400" cy="4526280"/>
          </a:xfrm>
          <a:prstGeom prst="roundRect">
            <a:avLst>
              <a:gd name="adj" fmla="val 3636"/>
            </a:avLst>
          </a:prstGeom>
          <a:solidFill>
            <a:srgbClr val="0B2B3B"/>
          </a:solidFill>
          <a:ln w="12700">
            <a:solidFill>
              <a:srgbClr val="0B2B3B">
                <a:alpha val="0"/>
              </a:srgbClr>
            </a:solidFill>
            <a:prstDash val="solid"/>
          </a:ln>
        </p:spPr>
        <p:txBody>
          <a:bodyPr/>
          <a:lstStyle/>
          <a:p>
            <a:endParaRPr/>
          </a:p>
        </p:txBody>
      </p:sp>
      <p:sp>
        <p:nvSpPr>
          <p:cNvPr id="10" name="Shape 7"/>
          <p:cNvSpPr/>
          <p:nvPr/>
        </p:nvSpPr>
        <p:spPr>
          <a:xfrm>
            <a:off x="1115568" y="1444752"/>
            <a:ext cx="1371600" cy="274320"/>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11" name="Text 8"/>
          <p:cNvSpPr txBox="1"/>
          <p:nvPr/>
        </p:nvSpPr>
        <p:spPr>
          <a:xfrm>
            <a:off x="1188720" y="1453896"/>
            <a:ext cx="122529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ISPAD 2024</a:t>
            </a:r>
            <a:endParaRPr lang="en-US" sz="1050" dirty="0"/>
          </a:p>
        </p:txBody>
      </p:sp>
      <p:sp>
        <p:nvSpPr>
          <p:cNvPr id="12" name="Text 9"/>
          <p:cNvSpPr txBox="1"/>
          <p:nvPr/>
        </p:nvSpPr>
        <p:spPr>
          <a:xfrm>
            <a:off x="1115568" y="2103120"/>
            <a:ext cx="5349240" cy="384048"/>
          </a:xfrm>
          <a:prstGeom prst="rect">
            <a:avLst/>
          </a:prstGeom>
          <a:noFill/>
          <a:ln/>
        </p:spPr>
        <p:txBody>
          <a:bodyPr wrap="square" lIns="0" tIns="0" rIns="0" bIns="0" rtlCol="0" anchor="ctr">
            <a:normAutofit/>
          </a:bodyPr>
          <a:lstStyle/>
          <a:p>
            <a:pPr marL="0" indent="0" algn="l">
              <a:lnSpc>
                <a:spcPct val="100000"/>
              </a:lnSpc>
              <a:buNone/>
            </a:pPr>
            <a:r>
              <a:rPr lang="en-US" sz="2100" b="1" dirty="0">
                <a:solidFill>
                  <a:srgbClr val="FFFFFF"/>
                </a:solidFill>
                <a:latin typeface="Arial" pitchFamily="34" charset="0"/>
                <a:ea typeface="Arial" pitchFamily="34" charset="-122"/>
                <a:cs typeface="Arial" pitchFamily="34" charset="-120"/>
              </a:rPr>
              <a:t>Bjóða á bestu tækni sem er</a:t>
            </a:r>
            <a:endParaRPr lang="en-US" sz="2100" dirty="0"/>
          </a:p>
        </p:txBody>
      </p:sp>
      <p:sp>
        <p:nvSpPr>
          <p:cNvPr id="13" name="Text 10"/>
          <p:cNvSpPr txBox="1"/>
          <p:nvPr/>
        </p:nvSpPr>
        <p:spPr>
          <a:xfrm>
            <a:off x="1115568" y="2651760"/>
            <a:ext cx="5349240" cy="438912"/>
          </a:xfrm>
          <a:prstGeom prst="rect">
            <a:avLst/>
          </a:prstGeom>
          <a:noFill/>
          <a:ln/>
        </p:spPr>
        <p:txBody>
          <a:bodyPr wrap="square" lIns="0" tIns="0" rIns="0" bIns="0" rtlCol="0" anchor="ctr">
            <a:normAutofit/>
          </a:bodyPr>
          <a:lstStyle/>
          <a:p>
            <a:pPr marL="0" indent="0" algn="l">
              <a:lnSpc>
                <a:spcPct val="100000"/>
              </a:lnSpc>
              <a:buNone/>
            </a:pPr>
            <a:r>
              <a:rPr lang="en-US" sz="2300" b="1" dirty="0">
                <a:solidFill>
                  <a:srgbClr val="3DB9D3"/>
                </a:solidFill>
                <a:latin typeface="Arial" pitchFamily="34" charset="0"/>
                <a:ea typeface="Arial" pitchFamily="34" charset="-122"/>
                <a:cs typeface="Arial" pitchFamily="34" charset="-120"/>
              </a:rPr>
              <a:t>tiltæk  •  aðgengileg  •  ásættanleg</a:t>
            </a:r>
            <a:endParaRPr lang="en-US" sz="2300" dirty="0"/>
          </a:p>
        </p:txBody>
      </p:sp>
      <p:sp>
        <p:nvSpPr>
          <p:cNvPr id="14" name="Text 11"/>
          <p:cNvSpPr txBox="1"/>
          <p:nvPr/>
        </p:nvSpPr>
        <p:spPr>
          <a:xfrm>
            <a:off x="1115568" y="3438144"/>
            <a:ext cx="5394960" cy="1024128"/>
          </a:xfrm>
          <a:prstGeom prst="rect">
            <a:avLst/>
          </a:prstGeom>
          <a:noFill/>
          <a:ln/>
        </p:spPr>
        <p:txBody>
          <a:bodyPr wrap="square" lIns="0" tIns="0" rIns="0" bIns="0" rtlCol="0" anchor="t">
            <a:normAutofit/>
          </a:bodyPr>
          <a:lstStyle/>
          <a:p>
            <a:pPr marL="0" indent="0" algn="l">
              <a:lnSpc>
                <a:spcPct val="100000"/>
              </a:lnSpc>
              <a:buNone/>
            </a:pPr>
            <a:r>
              <a:rPr lang="en-US" sz="1650" dirty="0">
                <a:solidFill>
                  <a:srgbClr val="D7E9EE"/>
                </a:solidFill>
                <a:latin typeface="Arial" pitchFamily="34" charset="0"/>
                <a:ea typeface="Arial" pitchFamily="34" charset="-122"/>
                <a:cs typeface="Arial" pitchFamily="34" charset="-120"/>
              </a:rPr>
              <a:t>Valið byggist á þörfum og óskum barns og fjölskyldu — ekki aldri, fyrra HbA1c eða „sönnun“ um fullkomið fylgi.</a:t>
            </a:r>
            <a:endParaRPr lang="en-US" sz="1650" dirty="0"/>
          </a:p>
        </p:txBody>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40680" y="4690872"/>
            <a:ext cx="804672" cy="804672"/>
          </a:xfrm>
          <a:prstGeom prst="rect">
            <a:avLst/>
          </a:prstGeom>
        </p:spPr>
      </p:pic>
      <p:sp>
        <p:nvSpPr>
          <p:cNvPr id="16" name="Text 12"/>
          <p:cNvSpPr txBox="1"/>
          <p:nvPr/>
        </p:nvSpPr>
        <p:spPr>
          <a:xfrm>
            <a:off x="7754112" y="1170432"/>
            <a:ext cx="3474720" cy="384048"/>
          </a:xfrm>
          <a:prstGeom prst="rect">
            <a:avLst/>
          </a:prstGeom>
          <a:noFill/>
          <a:ln/>
        </p:spPr>
        <p:txBody>
          <a:bodyPr wrap="square" lIns="0" tIns="0" rIns="0" bIns="0" rtlCol="0" anchor="ctr">
            <a:normAutofit/>
          </a:bodyPr>
          <a:lstStyle/>
          <a:p>
            <a:pPr marL="0" indent="0" algn="l">
              <a:lnSpc>
                <a:spcPct val="100000"/>
              </a:lnSpc>
              <a:buNone/>
            </a:pPr>
            <a:r>
              <a:rPr lang="en-US" sz="1900" b="1" dirty="0">
                <a:solidFill>
                  <a:srgbClr val="0B2B3B"/>
                </a:solidFill>
                <a:latin typeface="Arial" pitchFamily="34" charset="0"/>
                <a:ea typeface="Arial" pitchFamily="34" charset="-122"/>
                <a:cs typeface="Arial" pitchFamily="34" charset="-120"/>
              </a:rPr>
              <a:t>Hvað þarf að tryggja samhliða?</a:t>
            </a:r>
            <a:endParaRPr lang="en-US" sz="1900" dirty="0"/>
          </a:p>
        </p:txBody>
      </p:sp>
      <p:sp>
        <p:nvSpPr>
          <p:cNvPr id="17" name="Shape 13"/>
          <p:cNvSpPr/>
          <p:nvPr/>
        </p:nvSpPr>
        <p:spPr>
          <a:xfrm>
            <a:off x="7735824" y="1737360"/>
            <a:ext cx="475488" cy="475488"/>
          </a:xfrm>
          <a:prstGeom prst="ellipse">
            <a:avLst/>
          </a:prstGeom>
          <a:solidFill>
            <a:srgbClr val="E6F1F7"/>
          </a:solidFill>
          <a:ln w="12700">
            <a:solidFill>
              <a:srgbClr val="E6F1F7">
                <a:alpha val="0"/>
              </a:srgbClr>
            </a:solidFill>
            <a:prstDash val="solid"/>
          </a:ln>
        </p:spPr>
        <p:txBody>
          <a:bodyPr/>
          <a:lstStyle/>
          <a:p>
            <a:endParaRPr/>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45186" y="1841967"/>
            <a:ext cx="256764" cy="256764"/>
          </a:xfrm>
          <a:prstGeom prst="rect">
            <a:avLst/>
          </a:prstGeom>
        </p:spPr>
      </p:pic>
      <p:sp>
        <p:nvSpPr>
          <p:cNvPr id="19" name="Text 14"/>
          <p:cNvSpPr txBox="1"/>
          <p:nvPr/>
        </p:nvSpPr>
        <p:spPr>
          <a:xfrm>
            <a:off x="8412480" y="1783080"/>
            <a:ext cx="2651760" cy="329184"/>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Skipulögð þjálfun</a:t>
            </a:r>
            <a:endParaRPr lang="en-US" sz="1420" dirty="0"/>
          </a:p>
        </p:txBody>
      </p:sp>
      <p:sp>
        <p:nvSpPr>
          <p:cNvPr id="20" name="Shape 15"/>
          <p:cNvSpPr/>
          <p:nvPr/>
        </p:nvSpPr>
        <p:spPr>
          <a:xfrm>
            <a:off x="7735824" y="2487168"/>
            <a:ext cx="475488" cy="475488"/>
          </a:xfrm>
          <a:prstGeom prst="ellipse">
            <a:avLst/>
          </a:prstGeom>
          <a:solidFill>
            <a:srgbClr val="E6F1F7"/>
          </a:solidFill>
          <a:ln w="12700">
            <a:solidFill>
              <a:srgbClr val="E6F1F7">
                <a:alpha val="0"/>
              </a:srgbClr>
            </a:solidFill>
            <a:prstDash val="solid"/>
          </a:ln>
        </p:spPr>
        <p:txBody>
          <a:bodyPr/>
          <a:lstStyle/>
          <a:p>
            <a:endParaRPr/>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45186" y="2591775"/>
            <a:ext cx="256764" cy="256764"/>
          </a:xfrm>
          <a:prstGeom prst="rect">
            <a:avLst/>
          </a:prstGeom>
        </p:spPr>
      </p:pic>
      <p:sp>
        <p:nvSpPr>
          <p:cNvPr id="22" name="Text 16"/>
          <p:cNvSpPr txBox="1"/>
          <p:nvPr/>
        </p:nvSpPr>
        <p:spPr>
          <a:xfrm>
            <a:off x="8412480" y="2532888"/>
            <a:ext cx="2651760" cy="329184"/>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Aðgengi að ráðgjöf</a:t>
            </a:r>
            <a:endParaRPr lang="en-US" sz="1420" dirty="0"/>
          </a:p>
        </p:txBody>
      </p:sp>
      <p:sp>
        <p:nvSpPr>
          <p:cNvPr id="23" name="Shape 17"/>
          <p:cNvSpPr/>
          <p:nvPr/>
        </p:nvSpPr>
        <p:spPr>
          <a:xfrm>
            <a:off x="7735824" y="3236976"/>
            <a:ext cx="475488" cy="475488"/>
          </a:xfrm>
          <a:prstGeom prst="ellipse">
            <a:avLst/>
          </a:prstGeom>
          <a:solidFill>
            <a:srgbClr val="E6F1F7"/>
          </a:solidFill>
          <a:ln w="12700">
            <a:solidFill>
              <a:srgbClr val="E6F1F7">
                <a:alpha val="0"/>
              </a:srgbClr>
            </a:solidFill>
            <a:prstDash val="solid"/>
          </a:ln>
        </p:spPr>
        <p:txBody>
          <a:bodyPr/>
          <a:lstStyle/>
          <a:p>
            <a:endParaRPr/>
          </a:p>
        </p:txBody>
      </p:sp>
      <p:pic>
        <p:nvPicPr>
          <p:cNvPr id="2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45186" y="3341583"/>
            <a:ext cx="256764" cy="256764"/>
          </a:xfrm>
          <a:prstGeom prst="rect">
            <a:avLst/>
          </a:prstGeom>
        </p:spPr>
      </p:pic>
      <p:sp>
        <p:nvSpPr>
          <p:cNvPr id="25" name="Text 18"/>
          <p:cNvSpPr txBox="1"/>
          <p:nvPr/>
        </p:nvSpPr>
        <p:spPr>
          <a:xfrm>
            <a:off x="8412480" y="3282696"/>
            <a:ext cx="2651760" cy="329184"/>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Varabúnaður og plan</a:t>
            </a:r>
            <a:endParaRPr lang="en-US" sz="1420" dirty="0"/>
          </a:p>
        </p:txBody>
      </p:sp>
      <p:sp>
        <p:nvSpPr>
          <p:cNvPr id="26" name="Shape 19"/>
          <p:cNvSpPr/>
          <p:nvPr/>
        </p:nvSpPr>
        <p:spPr>
          <a:xfrm>
            <a:off x="7735824" y="3986784"/>
            <a:ext cx="475488" cy="475488"/>
          </a:xfrm>
          <a:prstGeom prst="ellipse">
            <a:avLst/>
          </a:prstGeom>
          <a:solidFill>
            <a:srgbClr val="E6F1F7"/>
          </a:solidFill>
          <a:ln w="12700">
            <a:solidFill>
              <a:srgbClr val="E6F1F7">
                <a:alpha val="0"/>
              </a:srgbClr>
            </a:solidFill>
            <a:prstDash val="solid"/>
          </a:ln>
        </p:spPr>
        <p:txBody>
          <a:bodyPr/>
          <a:lstStyle/>
          <a:p>
            <a:endParaRPr/>
          </a:p>
        </p:txBody>
      </p:sp>
      <p:pic>
        <p:nvPicPr>
          <p:cNvPr id="27"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45186" y="4091391"/>
            <a:ext cx="256764" cy="256764"/>
          </a:xfrm>
          <a:prstGeom prst="rect">
            <a:avLst/>
          </a:prstGeom>
        </p:spPr>
      </p:pic>
      <p:sp>
        <p:nvSpPr>
          <p:cNvPr id="28" name="Text 20"/>
          <p:cNvSpPr txBox="1"/>
          <p:nvPr/>
        </p:nvSpPr>
        <p:spPr>
          <a:xfrm>
            <a:off x="8412480" y="4032504"/>
            <a:ext cx="2651760" cy="329184"/>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Jafnræði og heilsulæsi</a:t>
            </a:r>
            <a:endParaRPr lang="en-US" sz="1420" dirty="0"/>
          </a:p>
        </p:txBody>
      </p:sp>
      <p:sp>
        <p:nvSpPr>
          <p:cNvPr id="29" name="Shape 21"/>
          <p:cNvSpPr/>
          <p:nvPr/>
        </p:nvSpPr>
        <p:spPr>
          <a:xfrm>
            <a:off x="7735824" y="4736592"/>
            <a:ext cx="475488" cy="475488"/>
          </a:xfrm>
          <a:prstGeom prst="ellipse">
            <a:avLst/>
          </a:prstGeom>
          <a:solidFill>
            <a:srgbClr val="E6F1F7"/>
          </a:solidFill>
          <a:ln w="12700">
            <a:solidFill>
              <a:srgbClr val="E6F1F7">
                <a:alpha val="0"/>
              </a:srgbClr>
            </a:solidFill>
            <a:prstDash val="solid"/>
          </a:ln>
        </p:spPr>
        <p:txBody>
          <a:bodyPr/>
          <a:lstStyle/>
          <a:p>
            <a:endParaRPr/>
          </a:p>
        </p:txBody>
      </p:sp>
      <p:pic>
        <p:nvPicPr>
          <p:cNvPr id="30"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45186" y="4841199"/>
            <a:ext cx="256764" cy="256764"/>
          </a:xfrm>
          <a:prstGeom prst="rect">
            <a:avLst/>
          </a:prstGeom>
        </p:spPr>
      </p:pic>
      <p:sp>
        <p:nvSpPr>
          <p:cNvPr id="31" name="Text 22"/>
          <p:cNvSpPr txBox="1"/>
          <p:nvPr/>
        </p:nvSpPr>
        <p:spPr>
          <a:xfrm>
            <a:off x="8412480" y="4782312"/>
            <a:ext cx="2651760" cy="329184"/>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Mat á álagi og lífsgæðum</a:t>
            </a:r>
            <a:endParaRPr lang="en-US" sz="1420" dirty="0"/>
          </a:p>
        </p:txBody>
      </p:sp>
      <p:sp>
        <p:nvSpPr>
          <p:cNvPr id="32" name="Shape 23"/>
          <p:cNvSpPr/>
          <p:nvPr/>
        </p:nvSpPr>
        <p:spPr>
          <a:xfrm>
            <a:off x="749808" y="5897880"/>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33"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32688" y="5998464"/>
            <a:ext cx="201168" cy="201168"/>
          </a:xfrm>
          <a:prstGeom prst="rect">
            <a:avLst/>
          </a:prstGeom>
        </p:spPr>
      </p:pic>
      <p:sp>
        <p:nvSpPr>
          <p:cNvPr id="34" name="Text 24"/>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Tæknin minnkar ekki þörf fyrir teymi; hún breytir því hvaða færni, gögn og stuðning teymið þarf að veita.</a:t>
            </a:r>
            <a:endParaRPr lang="en-US" sz="112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Meðferðarmarkmið 2026: HbA1c og tími á markbili</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Glycemic Targets 2024; ADA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28</a:t>
            </a:r>
            <a:endParaRPr lang="en-US" sz="850" dirty="0"/>
          </a:p>
        </p:txBody>
      </p:sp>
      <p:sp>
        <p:nvSpPr>
          <p:cNvPr id="9" name="Shape 6"/>
          <p:cNvSpPr/>
          <p:nvPr/>
        </p:nvSpPr>
        <p:spPr>
          <a:xfrm>
            <a:off x="768096" y="1115568"/>
            <a:ext cx="3822192" cy="4480560"/>
          </a:xfrm>
          <a:prstGeom prst="roundRect">
            <a:avLst>
              <a:gd name="adj" fmla="val 4306"/>
            </a:avLst>
          </a:prstGeom>
          <a:solidFill>
            <a:srgbClr val="0B2B3B"/>
          </a:solidFill>
          <a:ln w="12700">
            <a:solidFill>
              <a:srgbClr val="0B2B3B">
                <a:alpha val="0"/>
              </a:srgbClr>
            </a:solidFill>
            <a:prstDash val="solid"/>
          </a:ln>
        </p:spPr>
        <p:txBody>
          <a:bodyPr/>
          <a:lstStyle/>
          <a:p>
            <a:endParaRPr/>
          </a:p>
        </p:txBody>
      </p:sp>
      <p:sp>
        <p:nvSpPr>
          <p:cNvPr id="10" name="Text 7"/>
          <p:cNvSpPr txBox="1"/>
          <p:nvPr/>
        </p:nvSpPr>
        <p:spPr>
          <a:xfrm>
            <a:off x="1115568" y="1527048"/>
            <a:ext cx="1417320" cy="384048"/>
          </a:xfrm>
          <a:prstGeom prst="rect">
            <a:avLst/>
          </a:prstGeom>
          <a:noFill/>
          <a:ln/>
        </p:spPr>
        <p:txBody>
          <a:bodyPr wrap="square" lIns="0" tIns="0" rIns="0" bIns="0" rtlCol="0" anchor="ctr">
            <a:normAutofit/>
          </a:bodyPr>
          <a:lstStyle/>
          <a:p>
            <a:pPr marL="0" indent="0" algn="l">
              <a:lnSpc>
                <a:spcPct val="100000"/>
              </a:lnSpc>
              <a:buNone/>
            </a:pPr>
            <a:r>
              <a:rPr lang="en-US" sz="2000" b="1" dirty="0">
                <a:solidFill>
                  <a:srgbClr val="3DB9D3"/>
                </a:solidFill>
                <a:latin typeface="Arial" pitchFamily="34" charset="0"/>
                <a:ea typeface="Arial" pitchFamily="34" charset="-122"/>
                <a:cs typeface="Arial" pitchFamily="34" charset="-120"/>
              </a:rPr>
              <a:t>HbA1c</a:t>
            </a:r>
            <a:endParaRPr lang="en-US" sz="2000" dirty="0"/>
          </a:p>
        </p:txBody>
      </p:sp>
      <p:sp>
        <p:nvSpPr>
          <p:cNvPr id="11" name="Text 8"/>
          <p:cNvSpPr txBox="1"/>
          <p:nvPr/>
        </p:nvSpPr>
        <p:spPr>
          <a:xfrm>
            <a:off x="1078992" y="2103120"/>
            <a:ext cx="2670048" cy="960120"/>
          </a:xfrm>
          <a:prstGeom prst="rect">
            <a:avLst/>
          </a:prstGeom>
          <a:noFill/>
          <a:ln/>
        </p:spPr>
        <p:txBody>
          <a:bodyPr wrap="square" lIns="0" tIns="0" rIns="0" bIns="0" rtlCol="0" anchor="ctr">
            <a:normAutofit/>
          </a:bodyPr>
          <a:lstStyle/>
          <a:p>
            <a:pPr marL="0" indent="0" algn="ctr">
              <a:lnSpc>
                <a:spcPct val="100000"/>
              </a:lnSpc>
              <a:buNone/>
            </a:pPr>
            <a:r>
              <a:rPr lang="en-US" sz="5200" b="1" dirty="0">
                <a:solidFill>
                  <a:srgbClr val="FFFFFF"/>
                </a:solidFill>
                <a:latin typeface="Arial" pitchFamily="34" charset="0"/>
                <a:ea typeface="Arial" pitchFamily="34" charset="-122"/>
                <a:cs typeface="Arial" pitchFamily="34" charset="-120"/>
              </a:rPr>
              <a:t>≤48</a:t>
            </a:r>
            <a:endParaRPr lang="en-US" sz="5200" dirty="0"/>
          </a:p>
        </p:txBody>
      </p:sp>
      <p:sp>
        <p:nvSpPr>
          <p:cNvPr id="12" name="Text 9"/>
          <p:cNvSpPr txBox="1"/>
          <p:nvPr/>
        </p:nvSpPr>
        <p:spPr>
          <a:xfrm>
            <a:off x="1188720" y="2999232"/>
            <a:ext cx="2450592" cy="365760"/>
          </a:xfrm>
          <a:prstGeom prst="rect">
            <a:avLst/>
          </a:prstGeom>
          <a:noFill/>
          <a:ln/>
        </p:spPr>
        <p:txBody>
          <a:bodyPr wrap="square" lIns="0" tIns="0" rIns="0" bIns="0" rtlCol="0" anchor="ctr">
            <a:normAutofit/>
          </a:bodyPr>
          <a:lstStyle/>
          <a:p>
            <a:pPr marL="0" indent="0" algn="ctr">
              <a:lnSpc>
                <a:spcPct val="100000"/>
              </a:lnSpc>
              <a:buNone/>
            </a:pPr>
            <a:r>
              <a:rPr lang="en-US" sz="1550" dirty="0">
                <a:solidFill>
                  <a:srgbClr val="D7E9EE"/>
                </a:solidFill>
                <a:latin typeface="Arial" pitchFamily="34" charset="0"/>
                <a:ea typeface="Arial" pitchFamily="34" charset="-122"/>
                <a:cs typeface="Arial" pitchFamily="34" charset="-120"/>
              </a:rPr>
              <a:t>mmól/mól  (≤6,5%)</a:t>
            </a:r>
            <a:endParaRPr lang="en-US" sz="1550" dirty="0"/>
          </a:p>
        </p:txBody>
      </p:sp>
      <p:sp>
        <p:nvSpPr>
          <p:cNvPr id="13" name="Text 10"/>
          <p:cNvSpPr txBox="1"/>
          <p:nvPr/>
        </p:nvSpPr>
        <p:spPr>
          <a:xfrm>
            <a:off x="1115568" y="3538728"/>
            <a:ext cx="3154680" cy="1005840"/>
          </a:xfrm>
          <a:prstGeom prst="rect">
            <a:avLst/>
          </a:prstGeom>
          <a:noFill/>
          <a:ln/>
        </p:spPr>
        <p:txBody>
          <a:bodyPr wrap="square" lIns="0" tIns="0" rIns="0" bIns="0" rtlCol="0" anchor="t">
            <a:normAutofit/>
          </a:bodyPr>
          <a:lstStyle/>
          <a:p>
            <a:pPr marL="0" indent="0" algn="ctr">
              <a:lnSpc>
                <a:spcPct val="100000"/>
              </a:lnSpc>
              <a:buNone/>
            </a:pPr>
            <a:r>
              <a:rPr sz="1430">
                <a:solidFill>
                  <a:srgbClr val="FFFFFF"/>
                </a:solidFill>
                <a:latin typeface="Arial"/>
              </a:rPr>
              <a:t>þegar það er örugglega mögulegt með CGM og sjálfvirkri insúlíngjöf (artificial pancreas) án óhóflegs álags</a:t>
            </a:r>
            <a:endParaRPr lang="en-US" sz="1430" dirty="0"/>
          </a:p>
        </p:txBody>
      </p:sp>
      <p:sp>
        <p:nvSpPr>
          <p:cNvPr id="14" name="Shape 11"/>
          <p:cNvSpPr/>
          <p:nvPr/>
        </p:nvSpPr>
        <p:spPr>
          <a:xfrm>
            <a:off x="1225296" y="4645152"/>
            <a:ext cx="2907792" cy="0"/>
          </a:xfrm>
          <a:prstGeom prst="line">
            <a:avLst/>
          </a:prstGeom>
          <a:noFill/>
          <a:ln w="15240">
            <a:solidFill>
              <a:srgbClr val="39A6A0"/>
            </a:solidFill>
            <a:prstDash val="solid"/>
          </a:ln>
        </p:spPr>
        <p:txBody>
          <a:bodyPr/>
          <a:lstStyle/>
          <a:p>
            <a:endParaRPr/>
          </a:p>
        </p:txBody>
      </p:sp>
      <p:sp>
        <p:nvSpPr>
          <p:cNvPr id="15" name="Text 12"/>
          <p:cNvSpPr txBox="1"/>
          <p:nvPr/>
        </p:nvSpPr>
        <p:spPr>
          <a:xfrm>
            <a:off x="1234440" y="4828032"/>
            <a:ext cx="2926080" cy="36576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F2B84B"/>
                </a:solidFill>
                <a:latin typeface="Arial" pitchFamily="34" charset="0"/>
                <a:ea typeface="Arial" pitchFamily="34" charset="-122"/>
                <a:cs typeface="Arial" pitchFamily="34" charset="-120"/>
              </a:rPr>
              <a:t>Annars: ≤53 mmól/mól (≤7,0%)</a:t>
            </a:r>
            <a:endParaRPr lang="en-US" sz="1350" dirty="0"/>
          </a:p>
        </p:txBody>
      </p:sp>
      <p:sp>
        <p:nvSpPr>
          <p:cNvPr id="16" name="Text 13"/>
          <p:cNvSpPr txBox="1"/>
          <p:nvPr/>
        </p:nvSpPr>
        <p:spPr>
          <a:xfrm>
            <a:off x="4983480" y="1143000"/>
            <a:ext cx="2194560" cy="365760"/>
          </a:xfrm>
          <a:prstGeom prst="rect">
            <a:avLst/>
          </a:prstGeom>
          <a:noFill/>
          <a:ln/>
        </p:spPr>
        <p:txBody>
          <a:bodyPr wrap="square" lIns="0" tIns="0" rIns="0" bIns="0" rtlCol="0" anchor="ctr">
            <a:normAutofit/>
          </a:bodyPr>
          <a:lstStyle/>
          <a:p>
            <a:pPr marL="0" indent="0" algn="l">
              <a:lnSpc>
                <a:spcPct val="100000"/>
              </a:lnSpc>
              <a:buNone/>
            </a:pPr>
            <a:r>
              <a:rPr lang="en-US" sz="1900" b="1" dirty="0">
                <a:solidFill>
                  <a:srgbClr val="0B2B3B"/>
                </a:solidFill>
                <a:latin typeface="Arial" pitchFamily="34" charset="0"/>
                <a:ea typeface="Arial" pitchFamily="34" charset="-122"/>
                <a:cs typeface="Arial" pitchFamily="34" charset="-120"/>
              </a:rPr>
              <a:t>CGM-markmið</a:t>
            </a:r>
            <a:endParaRPr lang="en-US" sz="1900" dirty="0"/>
          </a:p>
        </p:txBody>
      </p:sp>
      <p:sp>
        <p:nvSpPr>
          <p:cNvPr id="17" name="Shape 14"/>
          <p:cNvSpPr/>
          <p:nvPr/>
        </p:nvSpPr>
        <p:spPr>
          <a:xfrm>
            <a:off x="4983480" y="1828800"/>
            <a:ext cx="62179" cy="658368"/>
          </a:xfrm>
          <a:prstGeom prst="roundRect">
            <a:avLst>
              <a:gd name="adj" fmla="val 117647"/>
            </a:avLst>
          </a:prstGeom>
          <a:solidFill>
            <a:srgbClr val="8E2F40"/>
          </a:solidFill>
          <a:ln w="12700">
            <a:solidFill>
              <a:srgbClr val="8E2F40">
                <a:alpha val="0"/>
              </a:srgbClr>
            </a:solidFill>
            <a:prstDash val="solid"/>
          </a:ln>
        </p:spPr>
        <p:txBody>
          <a:bodyPr/>
          <a:lstStyle/>
          <a:p>
            <a:endParaRPr/>
          </a:p>
        </p:txBody>
      </p:sp>
      <p:sp>
        <p:nvSpPr>
          <p:cNvPr id="18" name="Shape 15"/>
          <p:cNvSpPr/>
          <p:nvPr/>
        </p:nvSpPr>
        <p:spPr>
          <a:xfrm>
            <a:off x="5045659" y="1828800"/>
            <a:ext cx="186538" cy="658368"/>
          </a:xfrm>
          <a:prstGeom prst="rect">
            <a:avLst/>
          </a:prstGeom>
          <a:solidFill>
            <a:srgbClr val="C94C5D"/>
          </a:solidFill>
          <a:ln w="12700">
            <a:solidFill>
              <a:srgbClr val="C94C5D">
                <a:alpha val="0"/>
              </a:srgbClr>
            </a:solidFill>
            <a:prstDash val="solid"/>
          </a:ln>
        </p:spPr>
        <p:txBody>
          <a:bodyPr/>
          <a:lstStyle/>
          <a:p>
            <a:endParaRPr/>
          </a:p>
        </p:txBody>
      </p:sp>
      <p:sp>
        <p:nvSpPr>
          <p:cNvPr id="19" name="Shape 16"/>
          <p:cNvSpPr/>
          <p:nvPr/>
        </p:nvSpPr>
        <p:spPr>
          <a:xfrm>
            <a:off x="5232197" y="1828800"/>
            <a:ext cx="4352544" cy="658368"/>
          </a:xfrm>
          <a:prstGeom prst="rect">
            <a:avLst/>
          </a:prstGeom>
          <a:solidFill>
            <a:srgbClr val="2E8B72"/>
          </a:solidFill>
          <a:ln w="12700">
            <a:solidFill>
              <a:srgbClr val="2E8B72">
                <a:alpha val="0"/>
              </a:srgbClr>
            </a:solidFill>
            <a:prstDash val="solid"/>
          </a:ln>
        </p:spPr>
        <p:txBody>
          <a:bodyPr/>
          <a:lstStyle/>
          <a:p>
            <a:endParaRPr/>
          </a:p>
        </p:txBody>
      </p:sp>
      <p:sp>
        <p:nvSpPr>
          <p:cNvPr id="20" name="Text 17"/>
          <p:cNvSpPr txBox="1"/>
          <p:nvPr/>
        </p:nvSpPr>
        <p:spPr>
          <a:xfrm>
            <a:off x="5232197" y="1984248"/>
            <a:ext cx="4352544" cy="475488"/>
          </a:xfrm>
          <a:prstGeom prst="rect">
            <a:avLst/>
          </a:prstGeom>
          <a:noFill/>
          <a:ln/>
        </p:spPr>
        <p:txBody>
          <a:bodyPr wrap="square" lIns="0" tIns="0" rIns="0" bIns="0" rtlCol="0" anchor="ctr">
            <a:normAutofit/>
          </a:bodyPr>
          <a:lstStyle/>
          <a:p>
            <a:pPr marL="0" indent="0" algn="ctr">
              <a:lnSpc>
                <a:spcPct val="100000"/>
              </a:lnSpc>
              <a:buNone/>
            </a:pPr>
            <a:r>
              <a:rPr lang="en-US" sz="940" b="1" dirty="0">
                <a:solidFill>
                  <a:srgbClr val="FFFFFF"/>
                </a:solidFill>
                <a:latin typeface="Arial" pitchFamily="34" charset="0"/>
                <a:ea typeface="Arial" pitchFamily="34" charset="-122"/>
                <a:cs typeface="Arial" pitchFamily="34" charset="-120"/>
              </a:rPr>
              <a:t>3,9–10</a:t>
            </a:r>
            <a:endParaRPr lang="en-US" sz="940" dirty="0"/>
          </a:p>
        </p:txBody>
      </p:sp>
      <p:sp>
        <p:nvSpPr>
          <p:cNvPr id="21" name="Shape 18"/>
          <p:cNvSpPr/>
          <p:nvPr/>
        </p:nvSpPr>
        <p:spPr>
          <a:xfrm>
            <a:off x="9584741" y="1828800"/>
            <a:ext cx="1305763" cy="658368"/>
          </a:xfrm>
          <a:prstGeom prst="rect">
            <a:avLst/>
          </a:prstGeom>
          <a:solidFill>
            <a:srgbClr val="F2B84B"/>
          </a:solidFill>
          <a:ln w="12700">
            <a:solidFill>
              <a:srgbClr val="F2B84B">
                <a:alpha val="0"/>
              </a:srgbClr>
            </a:solidFill>
            <a:prstDash val="solid"/>
          </a:ln>
        </p:spPr>
        <p:txBody>
          <a:bodyPr/>
          <a:lstStyle/>
          <a:p>
            <a:endParaRPr/>
          </a:p>
        </p:txBody>
      </p:sp>
      <p:sp>
        <p:nvSpPr>
          <p:cNvPr id="22" name="Text 19"/>
          <p:cNvSpPr txBox="1"/>
          <p:nvPr/>
        </p:nvSpPr>
        <p:spPr>
          <a:xfrm>
            <a:off x="9584741" y="1984248"/>
            <a:ext cx="1305763" cy="475488"/>
          </a:xfrm>
          <a:prstGeom prst="rect">
            <a:avLst/>
          </a:prstGeom>
          <a:noFill/>
          <a:ln/>
        </p:spPr>
        <p:txBody>
          <a:bodyPr wrap="square" lIns="0" tIns="0" rIns="0" bIns="0" rtlCol="0" anchor="ctr">
            <a:normAutofit/>
          </a:bodyPr>
          <a:lstStyle/>
          <a:p>
            <a:pPr marL="0" indent="0" algn="ctr">
              <a:lnSpc>
                <a:spcPct val="100000"/>
              </a:lnSpc>
              <a:buNone/>
            </a:pPr>
            <a:r>
              <a:rPr lang="en-US" sz="940" b="1" dirty="0">
                <a:solidFill>
                  <a:srgbClr val="FFFFFF"/>
                </a:solidFill>
                <a:latin typeface="Arial" pitchFamily="34" charset="0"/>
                <a:ea typeface="Arial" pitchFamily="34" charset="-122"/>
                <a:cs typeface="Arial" pitchFamily="34" charset="-120"/>
              </a:rPr>
              <a:t>10,1–13,9</a:t>
            </a:r>
            <a:endParaRPr lang="en-US" sz="940" dirty="0"/>
          </a:p>
        </p:txBody>
      </p:sp>
      <p:sp>
        <p:nvSpPr>
          <p:cNvPr id="23" name="Shape 20"/>
          <p:cNvSpPr/>
          <p:nvPr/>
        </p:nvSpPr>
        <p:spPr>
          <a:xfrm>
            <a:off x="10890504" y="1828800"/>
            <a:ext cx="310896" cy="658368"/>
          </a:xfrm>
          <a:prstGeom prst="roundRect">
            <a:avLst>
              <a:gd name="adj" fmla="val 23529"/>
            </a:avLst>
          </a:prstGeom>
          <a:solidFill>
            <a:srgbClr val="E67D46"/>
          </a:solidFill>
          <a:ln w="12700">
            <a:solidFill>
              <a:srgbClr val="E67D46">
                <a:alpha val="0"/>
              </a:srgbClr>
            </a:solidFill>
            <a:prstDash val="solid"/>
          </a:ln>
        </p:spPr>
        <p:txBody>
          <a:bodyPr/>
          <a:lstStyle/>
          <a:p>
            <a:endParaRPr/>
          </a:p>
        </p:txBody>
      </p:sp>
      <p:sp>
        <p:nvSpPr>
          <p:cNvPr id="24" name="Shape 21"/>
          <p:cNvSpPr/>
          <p:nvPr/>
        </p:nvSpPr>
        <p:spPr>
          <a:xfrm>
            <a:off x="4983480" y="2852928"/>
            <a:ext cx="1856232" cy="896112"/>
          </a:xfrm>
          <a:prstGeom prst="roundRect">
            <a:avLst>
              <a:gd name="adj" fmla="val 12245"/>
            </a:avLst>
          </a:prstGeom>
          <a:solidFill>
            <a:srgbClr val="FFFFFF"/>
          </a:solidFill>
          <a:ln w="8890">
            <a:solidFill>
              <a:srgbClr val="D6E1E4"/>
            </a:solidFill>
            <a:prstDash val="solid"/>
          </a:ln>
        </p:spPr>
        <p:txBody>
          <a:bodyPr/>
          <a:lstStyle/>
          <a:p>
            <a:endParaRPr/>
          </a:p>
        </p:txBody>
      </p:sp>
      <p:pic>
        <p:nvPicPr>
          <p:cNvPr id="2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8072" y="3054096"/>
            <a:ext cx="219456" cy="219456"/>
          </a:xfrm>
          <a:prstGeom prst="rect">
            <a:avLst/>
          </a:prstGeom>
        </p:spPr>
      </p:pic>
      <p:sp>
        <p:nvSpPr>
          <p:cNvPr id="26" name="Text 22"/>
          <p:cNvSpPr txBox="1"/>
          <p:nvPr/>
        </p:nvSpPr>
        <p:spPr>
          <a:xfrm>
            <a:off x="5458968" y="2953512"/>
            <a:ext cx="1188720" cy="256032"/>
          </a:xfrm>
          <a:prstGeom prst="rect">
            <a:avLst/>
          </a:prstGeom>
          <a:noFill/>
          <a:ln/>
        </p:spPr>
        <p:txBody>
          <a:bodyPr wrap="square" lIns="0" tIns="0" rIns="0" bIns="0" rtlCol="0" anchor="ctr">
            <a:normAutofit/>
          </a:bodyPr>
          <a:lstStyle/>
          <a:p>
            <a:pPr marL="0" indent="0" algn="l">
              <a:lnSpc>
                <a:spcPct val="100000"/>
              </a:lnSpc>
              <a:buNone/>
            </a:pPr>
            <a:r>
              <a:rPr lang="en-US" sz="1080" b="1" dirty="0">
                <a:solidFill>
                  <a:srgbClr val="17323E"/>
                </a:solidFill>
                <a:latin typeface="Arial" pitchFamily="34" charset="0"/>
                <a:ea typeface="Arial" pitchFamily="34" charset="-122"/>
                <a:cs typeface="Arial" pitchFamily="34" charset="-120"/>
              </a:rPr>
              <a:t>TIR 3,9–10</a:t>
            </a:r>
            <a:endParaRPr lang="en-US" sz="1080" dirty="0"/>
          </a:p>
        </p:txBody>
      </p:sp>
      <p:sp>
        <p:nvSpPr>
          <p:cNvPr id="27" name="Text 23"/>
          <p:cNvSpPr txBox="1"/>
          <p:nvPr/>
        </p:nvSpPr>
        <p:spPr>
          <a:xfrm>
            <a:off x="5458968" y="3273552"/>
            <a:ext cx="1143000" cy="310896"/>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2E8B72"/>
                </a:solidFill>
                <a:latin typeface="Arial" pitchFamily="34" charset="0"/>
                <a:ea typeface="Arial" pitchFamily="34" charset="-122"/>
                <a:cs typeface="Arial" pitchFamily="34" charset="-120"/>
              </a:rPr>
              <a:t>&gt;70%</a:t>
            </a:r>
            <a:endParaRPr lang="en-US" sz="1600" dirty="0"/>
          </a:p>
        </p:txBody>
      </p:sp>
      <p:sp>
        <p:nvSpPr>
          <p:cNvPr id="28" name="Shape 24"/>
          <p:cNvSpPr/>
          <p:nvPr/>
        </p:nvSpPr>
        <p:spPr>
          <a:xfrm>
            <a:off x="7059168" y="2852928"/>
            <a:ext cx="1856232" cy="896112"/>
          </a:xfrm>
          <a:prstGeom prst="roundRect">
            <a:avLst>
              <a:gd name="adj" fmla="val 12245"/>
            </a:avLst>
          </a:prstGeom>
          <a:solidFill>
            <a:srgbClr val="FFFFFF"/>
          </a:solidFill>
          <a:ln w="8890">
            <a:solidFill>
              <a:srgbClr val="D6E1E4"/>
            </a:solidFill>
            <a:prstDash val="solid"/>
          </a:ln>
        </p:spPr>
        <p:txBody>
          <a:bodyPr/>
          <a:lstStyle/>
          <a:p>
            <a:endParaRPr/>
          </a:p>
        </p:txBody>
      </p:sp>
      <p:pic>
        <p:nvPicPr>
          <p:cNvPr id="2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23760" y="3054096"/>
            <a:ext cx="219456" cy="219456"/>
          </a:xfrm>
          <a:prstGeom prst="rect">
            <a:avLst/>
          </a:prstGeom>
        </p:spPr>
      </p:pic>
      <p:sp>
        <p:nvSpPr>
          <p:cNvPr id="30" name="Text 25"/>
          <p:cNvSpPr txBox="1"/>
          <p:nvPr/>
        </p:nvSpPr>
        <p:spPr>
          <a:xfrm>
            <a:off x="7534656" y="2953512"/>
            <a:ext cx="1188720" cy="256032"/>
          </a:xfrm>
          <a:prstGeom prst="rect">
            <a:avLst/>
          </a:prstGeom>
          <a:noFill/>
          <a:ln/>
        </p:spPr>
        <p:txBody>
          <a:bodyPr wrap="square" lIns="0" tIns="0" rIns="0" bIns="0" rtlCol="0" anchor="ctr">
            <a:normAutofit/>
          </a:bodyPr>
          <a:lstStyle/>
          <a:p>
            <a:pPr marL="0" indent="0" algn="l">
              <a:lnSpc>
                <a:spcPct val="100000"/>
              </a:lnSpc>
              <a:buNone/>
            </a:pPr>
            <a:r>
              <a:rPr lang="en-US" sz="1080" b="1" dirty="0">
                <a:solidFill>
                  <a:srgbClr val="17323E"/>
                </a:solidFill>
                <a:latin typeface="Arial" pitchFamily="34" charset="0"/>
                <a:ea typeface="Arial" pitchFamily="34" charset="-122"/>
                <a:cs typeface="Arial" pitchFamily="34" charset="-120"/>
              </a:rPr>
              <a:t>TBR &lt;3,9</a:t>
            </a:r>
            <a:endParaRPr lang="en-US" sz="1080" dirty="0"/>
          </a:p>
        </p:txBody>
      </p:sp>
      <p:sp>
        <p:nvSpPr>
          <p:cNvPr id="31" name="Text 26"/>
          <p:cNvSpPr txBox="1"/>
          <p:nvPr/>
        </p:nvSpPr>
        <p:spPr>
          <a:xfrm>
            <a:off x="7534656" y="3273552"/>
            <a:ext cx="1143000" cy="310896"/>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C94C5D"/>
                </a:solidFill>
                <a:latin typeface="Arial" pitchFamily="34" charset="0"/>
                <a:ea typeface="Arial" pitchFamily="34" charset="-122"/>
                <a:cs typeface="Arial" pitchFamily="34" charset="-120"/>
              </a:rPr>
              <a:t>&lt;4%</a:t>
            </a:r>
            <a:endParaRPr lang="en-US" sz="1600" dirty="0"/>
          </a:p>
        </p:txBody>
      </p:sp>
      <p:sp>
        <p:nvSpPr>
          <p:cNvPr id="32" name="Shape 27"/>
          <p:cNvSpPr/>
          <p:nvPr/>
        </p:nvSpPr>
        <p:spPr>
          <a:xfrm>
            <a:off x="9134856" y="2852928"/>
            <a:ext cx="1856232" cy="896112"/>
          </a:xfrm>
          <a:prstGeom prst="roundRect">
            <a:avLst>
              <a:gd name="adj" fmla="val 12245"/>
            </a:avLst>
          </a:prstGeom>
          <a:solidFill>
            <a:srgbClr val="FFFFFF"/>
          </a:solidFill>
          <a:ln w="8890">
            <a:solidFill>
              <a:srgbClr val="D6E1E4"/>
            </a:solidFill>
            <a:prstDash val="solid"/>
          </a:ln>
        </p:spPr>
        <p:txBody>
          <a:bodyPr/>
          <a:lstStyle/>
          <a:p>
            <a:endParaRPr/>
          </a:p>
        </p:txBody>
      </p:sp>
      <p:pic>
        <p:nvPicPr>
          <p:cNvPr id="3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99448" y="3054096"/>
            <a:ext cx="219456" cy="219456"/>
          </a:xfrm>
          <a:prstGeom prst="rect">
            <a:avLst/>
          </a:prstGeom>
        </p:spPr>
      </p:pic>
      <p:sp>
        <p:nvSpPr>
          <p:cNvPr id="34" name="Text 28"/>
          <p:cNvSpPr txBox="1"/>
          <p:nvPr/>
        </p:nvSpPr>
        <p:spPr>
          <a:xfrm>
            <a:off x="9610344" y="2953512"/>
            <a:ext cx="1188720" cy="256032"/>
          </a:xfrm>
          <a:prstGeom prst="rect">
            <a:avLst/>
          </a:prstGeom>
          <a:noFill/>
          <a:ln/>
        </p:spPr>
        <p:txBody>
          <a:bodyPr wrap="square" lIns="0" tIns="0" rIns="0" bIns="0" rtlCol="0" anchor="ctr">
            <a:normAutofit/>
          </a:bodyPr>
          <a:lstStyle/>
          <a:p>
            <a:pPr marL="0" indent="0" algn="l">
              <a:lnSpc>
                <a:spcPct val="100000"/>
              </a:lnSpc>
              <a:buNone/>
            </a:pPr>
            <a:r>
              <a:rPr lang="en-US" sz="1080" b="1" dirty="0">
                <a:solidFill>
                  <a:srgbClr val="17323E"/>
                </a:solidFill>
                <a:latin typeface="Arial" pitchFamily="34" charset="0"/>
                <a:ea typeface="Arial" pitchFamily="34" charset="-122"/>
                <a:cs typeface="Arial" pitchFamily="34" charset="-120"/>
              </a:rPr>
              <a:t>TBR &lt;3,0</a:t>
            </a:r>
            <a:endParaRPr lang="en-US" sz="1080" dirty="0"/>
          </a:p>
        </p:txBody>
      </p:sp>
      <p:sp>
        <p:nvSpPr>
          <p:cNvPr id="35" name="Text 29"/>
          <p:cNvSpPr txBox="1"/>
          <p:nvPr/>
        </p:nvSpPr>
        <p:spPr>
          <a:xfrm>
            <a:off x="9610344" y="3273552"/>
            <a:ext cx="1143000" cy="310896"/>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8E2F40"/>
                </a:solidFill>
                <a:latin typeface="Arial" pitchFamily="34" charset="0"/>
                <a:ea typeface="Arial" pitchFamily="34" charset="-122"/>
                <a:cs typeface="Arial" pitchFamily="34" charset="-120"/>
              </a:rPr>
              <a:t>&lt;1%</a:t>
            </a:r>
            <a:endParaRPr lang="en-US" sz="1600" dirty="0"/>
          </a:p>
        </p:txBody>
      </p:sp>
      <p:sp>
        <p:nvSpPr>
          <p:cNvPr id="36" name="Shape 30"/>
          <p:cNvSpPr/>
          <p:nvPr/>
        </p:nvSpPr>
        <p:spPr>
          <a:xfrm>
            <a:off x="4983480" y="3995928"/>
            <a:ext cx="1856232" cy="896112"/>
          </a:xfrm>
          <a:prstGeom prst="roundRect">
            <a:avLst>
              <a:gd name="adj" fmla="val 12245"/>
            </a:avLst>
          </a:prstGeom>
          <a:solidFill>
            <a:srgbClr val="FFFFFF"/>
          </a:solidFill>
          <a:ln w="8890">
            <a:solidFill>
              <a:srgbClr val="D6E1E4"/>
            </a:solidFill>
            <a:prstDash val="solid"/>
          </a:ln>
        </p:spPr>
        <p:txBody>
          <a:bodyPr/>
          <a:lstStyle/>
          <a:p>
            <a:endParaRPr/>
          </a:p>
        </p:txBody>
      </p:sp>
      <p:pic>
        <p:nvPicPr>
          <p:cNvPr id="3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48072" y="4197096"/>
            <a:ext cx="219456" cy="219456"/>
          </a:xfrm>
          <a:prstGeom prst="rect">
            <a:avLst/>
          </a:prstGeom>
        </p:spPr>
      </p:pic>
      <p:sp>
        <p:nvSpPr>
          <p:cNvPr id="38" name="Text 31"/>
          <p:cNvSpPr txBox="1"/>
          <p:nvPr/>
        </p:nvSpPr>
        <p:spPr>
          <a:xfrm>
            <a:off x="5458968" y="4096512"/>
            <a:ext cx="1188720" cy="256032"/>
          </a:xfrm>
          <a:prstGeom prst="rect">
            <a:avLst/>
          </a:prstGeom>
          <a:noFill/>
          <a:ln/>
        </p:spPr>
        <p:txBody>
          <a:bodyPr wrap="square" lIns="0" tIns="0" rIns="0" bIns="0" rtlCol="0" anchor="ctr">
            <a:normAutofit/>
          </a:bodyPr>
          <a:lstStyle/>
          <a:p>
            <a:pPr marL="0" indent="0" algn="l">
              <a:lnSpc>
                <a:spcPct val="100000"/>
              </a:lnSpc>
              <a:buNone/>
            </a:pPr>
            <a:r>
              <a:rPr lang="en-US" sz="1080" b="1" dirty="0">
                <a:solidFill>
                  <a:srgbClr val="17323E"/>
                </a:solidFill>
                <a:latin typeface="Arial" pitchFamily="34" charset="0"/>
                <a:ea typeface="Arial" pitchFamily="34" charset="-122"/>
                <a:cs typeface="Arial" pitchFamily="34" charset="-120"/>
              </a:rPr>
              <a:t>TAR &gt;10</a:t>
            </a:r>
            <a:endParaRPr lang="en-US" sz="1080" dirty="0"/>
          </a:p>
        </p:txBody>
      </p:sp>
      <p:sp>
        <p:nvSpPr>
          <p:cNvPr id="39" name="Text 32"/>
          <p:cNvSpPr txBox="1"/>
          <p:nvPr/>
        </p:nvSpPr>
        <p:spPr>
          <a:xfrm>
            <a:off x="5458968" y="4416552"/>
            <a:ext cx="1143000" cy="310896"/>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F2B84B"/>
                </a:solidFill>
                <a:latin typeface="Arial" pitchFamily="34" charset="0"/>
                <a:ea typeface="Arial" pitchFamily="34" charset="-122"/>
                <a:cs typeface="Arial" pitchFamily="34" charset="-120"/>
              </a:rPr>
              <a:t>&lt;25%</a:t>
            </a:r>
            <a:endParaRPr lang="en-US" sz="1600" dirty="0"/>
          </a:p>
        </p:txBody>
      </p:sp>
      <p:sp>
        <p:nvSpPr>
          <p:cNvPr id="40" name="Shape 33"/>
          <p:cNvSpPr/>
          <p:nvPr/>
        </p:nvSpPr>
        <p:spPr>
          <a:xfrm>
            <a:off x="7059168" y="3995928"/>
            <a:ext cx="1856232" cy="896112"/>
          </a:xfrm>
          <a:prstGeom prst="roundRect">
            <a:avLst>
              <a:gd name="adj" fmla="val 12245"/>
            </a:avLst>
          </a:prstGeom>
          <a:solidFill>
            <a:srgbClr val="FFFFFF"/>
          </a:solidFill>
          <a:ln w="8890">
            <a:solidFill>
              <a:srgbClr val="D6E1E4"/>
            </a:solidFill>
            <a:prstDash val="solid"/>
          </a:ln>
        </p:spPr>
        <p:txBody>
          <a:bodyPr/>
          <a:lstStyle/>
          <a:p>
            <a:endParaRPr/>
          </a:p>
        </p:txBody>
      </p:sp>
      <p:pic>
        <p:nvPicPr>
          <p:cNvPr id="4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23760" y="4197096"/>
            <a:ext cx="219456" cy="219456"/>
          </a:xfrm>
          <a:prstGeom prst="rect">
            <a:avLst/>
          </a:prstGeom>
        </p:spPr>
      </p:pic>
      <p:sp>
        <p:nvSpPr>
          <p:cNvPr id="42" name="Text 34"/>
          <p:cNvSpPr txBox="1"/>
          <p:nvPr/>
        </p:nvSpPr>
        <p:spPr>
          <a:xfrm>
            <a:off x="7534656" y="4096512"/>
            <a:ext cx="1188720" cy="256032"/>
          </a:xfrm>
          <a:prstGeom prst="rect">
            <a:avLst/>
          </a:prstGeom>
          <a:noFill/>
          <a:ln/>
        </p:spPr>
        <p:txBody>
          <a:bodyPr wrap="square" lIns="0" tIns="0" rIns="0" bIns="0" rtlCol="0" anchor="ctr">
            <a:normAutofit/>
          </a:bodyPr>
          <a:lstStyle/>
          <a:p>
            <a:pPr marL="0" indent="0" algn="l">
              <a:lnSpc>
                <a:spcPct val="100000"/>
              </a:lnSpc>
              <a:buNone/>
            </a:pPr>
            <a:r>
              <a:rPr lang="en-US" sz="1080" b="1" dirty="0">
                <a:solidFill>
                  <a:srgbClr val="17323E"/>
                </a:solidFill>
                <a:latin typeface="Arial" pitchFamily="34" charset="0"/>
                <a:ea typeface="Arial" pitchFamily="34" charset="-122"/>
                <a:cs typeface="Arial" pitchFamily="34" charset="-120"/>
              </a:rPr>
              <a:t>TAR &gt;13,9</a:t>
            </a:r>
            <a:endParaRPr lang="en-US" sz="1080" dirty="0"/>
          </a:p>
        </p:txBody>
      </p:sp>
      <p:sp>
        <p:nvSpPr>
          <p:cNvPr id="43" name="Text 35"/>
          <p:cNvSpPr txBox="1"/>
          <p:nvPr/>
        </p:nvSpPr>
        <p:spPr>
          <a:xfrm>
            <a:off x="7534656" y="4416552"/>
            <a:ext cx="1143000" cy="310896"/>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E67D46"/>
                </a:solidFill>
                <a:latin typeface="Arial" pitchFamily="34" charset="0"/>
                <a:ea typeface="Arial" pitchFamily="34" charset="-122"/>
                <a:cs typeface="Arial" pitchFamily="34" charset="-120"/>
              </a:rPr>
              <a:t>&lt;5%</a:t>
            </a:r>
            <a:endParaRPr lang="en-US" sz="1600" dirty="0"/>
          </a:p>
        </p:txBody>
      </p:sp>
      <p:sp>
        <p:nvSpPr>
          <p:cNvPr id="44" name="Shape 36"/>
          <p:cNvSpPr/>
          <p:nvPr/>
        </p:nvSpPr>
        <p:spPr>
          <a:xfrm>
            <a:off x="749808" y="5888736"/>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45"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2688" y="5989320"/>
            <a:ext cx="201168" cy="201168"/>
          </a:xfrm>
          <a:prstGeom prst="rect">
            <a:avLst/>
          </a:prstGeom>
        </p:spPr>
      </p:pic>
      <p:sp>
        <p:nvSpPr>
          <p:cNvPr id="46" name="Text 37"/>
          <p:cNvSpPr txBox="1"/>
          <p:nvPr/>
        </p:nvSpPr>
        <p:spPr>
          <a:xfrm>
            <a:off x="1234440" y="5934456"/>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Markmið eru einstaklingsmiðuð. Fyrst verndum við gegn alvarlegu blóðsykursfalli og meðferðarálagi — síðan þrengjum við bilið.</a:t>
            </a:r>
            <a:endParaRPr lang="en-US" sz="112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CareLink-skýrsla í fjórum skrefum</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Mynd: upphaflegt kennsluefni, glæra 24. CareLink Assessment and Progress.</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29</a:t>
            </a:r>
            <a:endParaRPr lang="en-US" sz="850" dirty="0"/>
          </a:p>
        </p:txBody>
      </p:sp>
      <p:sp>
        <p:nvSpPr>
          <p:cNvPr id="10" name="Rectangle 9"/>
          <p:cNvSpPr/>
          <p:nvPr/>
        </p:nvSpPr>
        <p:spPr>
          <a:xfrm>
            <a:off x="630936" y="1243584"/>
            <a:ext cx="7443216" cy="5111496"/>
          </a:xfrm>
          <a:prstGeom prst="rect">
            <a:avLst/>
          </a:prstGeom>
          <a:solidFill>
            <a:srgbClr val="FFFFFF"/>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CareLink report — de-identified original teaching example" descr="De-identified CareLink Assessment and Progress report from the original lecture. MiniMed 670G, fourteen-day example. Percentile comparison, time in range, hypoglycemic patterns and statistics. Historical report layout."/>
          <p:cNvPicPr>
            <a:picLocks noChangeAspect="1"/>
          </p:cNvPicPr>
          <p:nvPr/>
        </p:nvPicPr>
        <p:blipFill>
          <a:blip r:embed="rId4"/>
          <a:stretch>
            <a:fillRect/>
          </a:stretch>
        </p:blipFill>
        <p:spPr>
          <a:xfrm>
            <a:off x="664038" y="1243584"/>
            <a:ext cx="7377010" cy="5111496"/>
          </a:xfrm>
          <a:prstGeom prst="rect">
            <a:avLst/>
          </a:prstGeom>
        </p:spPr>
      </p:pic>
      <p:sp>
        <p:nvSpPr>
          <p:cNvPr id="12" name="Rounded Rectangle 11"/>
          <p:cNvSpPr/>
          <p:nvPr/>
        </p:nvSpPr>
        <p:spPr>
          <a:xfrm>
            <a:off x="8229600" y="1261872"/>
            <a:ext cx="3291840" cy="1143000"/>
          </a:xfrm>
          <a:prstGeom prst="roundRect">
            <a:avLst>
              <a:gd name="adj" fmla="val 6500"/>
            </a:avLst>
          </a:prstGeom>
          <a:solidFill>
            <a:srgbClr val="F4F7F8"/>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357616" y="1380743"/>
            <a:ext cx="301752" cy="301752"/>
          </a:xfrm>
          <a:prstGeom prst="roundRect">
            <a:avLst>
              <a:gd name="adj" fmla="val 65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357616" y="1406347"/>
            <a:ext cx="301752" cy="228600"/>
          </a:xfrm>
          <a:prstGeom prst="rect">
            <a:avLst/>
          </a:prstGeom>
          <a:noFill/>
        </p:spPr>
        <p:txBody>
          <a:bodyPr wrap="square" lIns="0" tIns="0" rIns="0" bIns="0" anchor="t">
            <a:spAutoFit/>
          </a:bodyPr>
          <a:lstStyle/>
          <a:p>
            <a:pPr algn="ctr">
              <a:lnSpc>
                <a:spcPct val="110000"/>
              </a:lnSpc>
              <a:spcBef>
                <a:spcPts val="0"/>
              </a:spcBef>
              <a:spcAft>
                <a:spcPts val="0"/>
              </a:spcAft>
            </a:pPr>
            <a:r>
              <a:rPr sz="1250" b="1">
                <a:solidFill>
                  <a:srgbClr val="FFFFFF"/>
                </a:solidFill>
                <a:latin typeface="Arial"/>
              </a:rPr>
              <a:t>1</a:t>
            </a:r>
          </a:p>
        </p:txBody>
      </p:sp>
      <p:sp>
        <p:nvSpPr>
          <p:cNvPr id="15" name="TextBox 14"/>
          <p:cNvSpPr txBox="1"/>
          <p:nvPr/>
        </p:nvSpPr>
        <p:spPr>
          <a:xfrm>
            <a:off x="8778240" y="1408175"/>
            <a:ext cx="2624328" cy="310896"/>
          </a:xfrm>
          <a:prstGeom prst="rect">
            <a:avLst/>
          </a:prstGeom>
          <a:noFill/>
        </p:spPr>
        <p:txBody>
          <a:bodyPr wrap="square" lIns="0" tIns="0" rIns="0" bIns="0" anchor="t">
            <a:spAutoFit/>
          </a:bodyPr>
          <a:lstStyle/>
          <a:p>
            <a:pPr algn="l">
              <a:lnSpc>
                <a:spcPct val="110000"/>
              </a:lnSpc>
              <a:spcBef>
                <a:spcPts val="0"/>
              </a:spcBef>
              <a:spcAft>
                <a:spcPts val="0"/>
              </a:spcAft>
            </a:pPr>
            <a:r>
              <a:rPr sz="1500" b="1">
                <a:solidFill>
                  <a:srgbClr val="0B2B3B"/>
                </a:solidFill>
                <a:latin typeface="Arial"/>
              </a:rPr>
              <a:t>Gögn og notkun</a:t>
            </a:r>
          </a:p>
        </p:txBody>
      </p:sp>
      <p:sp>
        <p:nvSpPr>
          <p:cNvPr id="16" name="TextBox 15"/>
          <p:cNvSpPr txBox="1"/>
          <p:nvPr/>
        </p:nvSpPr>
        <p:spPr>
          <a:xfrm>
            <a:off x="8375904" y="1728216"/>
            <a:ext cx="2999232" cy="630936"/>
          </a:xfrm>
          <a:prstGeom prst="rect">
            <a:avLst/>
          </a:prstGeom>
          <a:noFill/>
        </p:spPr>
        <p:txBody>
          <a:bodyPr wrap="square" lIns="0" tIns="0" rIns="0" bIns="0" anchor="t">
            <a:spAutoFit/>
          </a:bodyPr>
          <a:lstStyle/>
          <a:p>
            <a:pPr algn="l">
              <a:lnSpc>
                <a:spcPct val="110000"/>
              </a:lnSpc>
              <a:spcBef>
                <a:spcPts val="0"/>
              </a:spcBef>
              <a:spcAft>
                <a:spcPts val="0"/>
              </a:spcAft>
            </a:pPr>
            <a:r>
              <a:rPr sz="1200" b="0">
                <a:solidFill>
                  <a:srgbClr val="5B6F78"/>
                </a:solidFill>
                <a:latin typeface="Arial"/>
              </a:rPr>
              <a:t>14 dagar; nemi virkur 78%.</a:t>
            </a:r>
          </a:p>
          <a:p>
            <a:pPr algn="l">
              <a:lnSpc>
                <a:spcPct val="110000"/>
              </a:lnSpc>
              <a:spcBef>
                <a:spcPts val="0"/>
              </a:spcBef>
              <a:spcAft>
                <a:spcPts val="0"/>
              </a:spcAft>
            </a:pPr>
            <a:r>
              <a:rPr sz="1200" b="0">
                <a:solidFill>
                  <a:srgbClr val="5B6F78"/>
                </a:solidFill>
                <a:latin typeface="Arial"/>
              </a:rPr>
              <a:t>Sjálfvirk insúlíngjöf 88% tímans.</a:t>
            </a:r>
          </a:p>
          <a:p>
            <a:pPr algn="l">
              <a:lnSpc>
                <a:spcPct val="110000"/>
              </a:lnSpc>
              <a:spcBef>
                <a:spcPts val="0"/>
              </a:spcBef>
              <a:spcAft>
                <a:spcPts val="0"/>
              </a:spcAft>
            </a:pPr>
            <a:r>
              <a:rPr sz="1200" b="0">
                <a:solidFill>
                  <a:srgbClr val="5B6F78"/>
                </a:solidFill>
                <a:latin typeface="Arial"/>
              </a:rPr>
              <a:t>Skoða „Statistics“.</a:t>
            </a:r>
          </a:p>
        </p:txBody>
      </p:sp>
      <p:sp>
        <p:nvSpPr>
          <p:cNvPr id="17" name="Rounded Rectangle 16"/>
          <p:cNvSpPr/>
          <p:nvPr/>
        </p:nvSpPr>
        <p:spPr>
          <a:xfrm>
            <a:off x="8229600" y="2473452"/>
            <a:ext cx="3291840" cy="1143000"/>
          </a:xfrm>
          <a:prstGeom prst="roundRect">
            <a:avLst>
              <a:gd name="adj" fmla="val 6500"/>
            </a:avLst>
          </a:prstGeom>
          <a:solidFill>
            <a:srgbClr val="F4F7F8"/>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8357616" y="2592324"/>
            <a:ext cx="301752" cy="301752"/>
          </a:xfrm>
          <a:prstGeom prst="roundRect">
            <a:avLst>
              <a:gd name="adj" fmla="val 65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357616" y="2617927"/>
            <a:ext cx="301752" cy="228600"/>
          </a:xfrm>
          <a:prstGeom prst="rect">
            <a:avLst/>
          </a:prstGeom>
          <a:noFill/>
        </p:spPr>
        <p:txBody>
          <a:bodyPr wrap="square" lIns="0" tIns="0" rIns="0" bIns="0" anchor="t">
            <a:spAutoFit/>
          </a:bodyPr>
          <a:lstStyle/>
          <a:p>
            <a:pPr algn="ctr">
              <a:lnSpc>
                <a:spcPct val="110000"/>
              </a:lnSpc>
              <a:spcBef>
                <a:spcPts val="0"/>
              </a:spcBef>
              <a:spcAft>
                <a:spcPts val="0"/>
              </a:spcAft>
            </a:pPr>
            <a:r>
              <a:rPr sz="1250" b="1">
                <a:solidFill>
                  <a:srgbClr val="FFFFFF"/>
                </a:solidFill>
                <a:latin typeface="Arial"/>
              </a:rPr>
              <a:t>2</a:t>
            </a:r>
          </a:p>
        </p:txBody>
      </p:sp>
      <p:sp>
        <p:nvSpPr>
          <p:cNvPr id="20" name="TextBox 19"/>
          <p:cNvSpPr txBox="1"/>
          <p:nvPr/>
        </p:nvSpPr>
        <p:spPr>
          <a:xfrm>
            <a:off x="8778240" y="2619756"/>
            <a:ext cx="2624328" cy="310896"/>
          </a:xfrm>
          <a:prstGeom prst="rect">
            <a:avLst/>
          </a:prstGeom>
          <a:noFill/>
        </p:spPr>
        <p:txBody>
          <a:bodyPr wrap="square" lIns="0" tIns="0" rIns="0" bIns="0" anchor="t">
            <a:spAutoFit/>
          </a:bodyPr>
          <a:lstStyle/>
          <a:p>
            <a:pPr algn="l">
              <a:lnSpc>
                <a:spcPct val="110000"/>
              </a:lnSpc>
              <a:spcBef>
                <a:spcPts val="0"/>
              </a:spcBef>
              <a:spcAft>
                <a:spcPts val="0"/>
              </a:spcAft>
            </a:pPr>
            <a:r>
              <a:rPr sz="1500" b="1">
                <a:solidFill>
                  <a:srgbClr val="0B2B3B"/>
                </a:solidFill>
                <a:latin typeface="Arial"/>
              </a:rPr>
              <a:t>Lág gildi fyrst</a:t>
            </a:r>
          </a:p>
        </p:txBody>
      </p:sp>
      <p:sp>
        <p:nvSpPr>
          <p:cNvPr id="21" name="TextBox 20"/>
          <p:cNvSpPr txBox="1"/>
          <p:nvPr/>
        </p:nvSpPr>
        <p:spPr>
          <a:xfrm>
            <a:off x="8375904" y="2939796"/>
            <a:ext cx="2999232" cy="630936"/>
          </a:xfrm>
          <a:prstGeom prst="rect">
            <a:avLst/>
          </a:prstGeom>
          <a:noFill/>
        </p:spPr>
        <p:txBody>
          <a:bodyPr wrap="square" lIns="0" tIns="0" rIns="0" bIns="0" anchor="t">
            <a:spAutoFit/>
          </a:bodyPr>
          <a:lstStyle/>
          <a:p>
            <a:pPr algn="l">
              <a:lnSpc>
                <a:spcPct val="110000"/>
              </a:lnSpc>
              <a:spcBef>
                <a:spcPts val="0"/>
              </a:spcBef>
              <a:spcAft>
                <a:spcPts val="0"/>
              </a:spcAft>
            </a:pPr>
            <a:r>
              <a:rPr sz="1200" b="0">
                <a:solidFill>
                  <a:srgbClr val="5B6F78"/>
                </a:solidFill>
                <a:latin typeface="Arial"/>
              </a:rPr>
              <a:t>86% á markbili; 3% undir</a:t>
            </a:r>
          </a:p>
          <a:p>
            <a:pPr algn="l">
              <a:lnSpc>
                <a:spcPct val="110000"/>
              </a:lnSpc>
              <a:spcBef>
                <a:spcPts val="0"/>
              </a:spcBef>
              <a:spcAft>
                <a:spcPts val="0"/>
              </a:spcAft>
            </a:pPr>
            <a:r>
              <a:rPr sz="1200" b="0">
                <a:solidFill>
                  <a:srgbClr val="5B6F78"/>
                </a:solidFill>
                <a:latin typeface="Arial"/>
              </a:rPr>
              <a:t>3,9 mmól/L. Skoða sérstaklega</a:t>
            </a:r>
          </a:p>
          <a:p>
            <a:pPr algn="l">
              <a:lnSpc>
                <a:spcPct val="110000"/>
              </a:lnSpc>
              <a:spcBef>
                <a:spcPts val="0"/>
              </a:spcBef>
              <a:spcAft>
                <a:spcPts val="0"/>
              </a:spcAft>
            </a:pPr>
            <a:r>
              <a:rPr sz="1200" b="0">
                <a:solidFill>
                  <a:srgbClr val="5B6F78"/>
                </a:solidFill>
                <a:latin typeface="Arial"/>
              </a:rPr>
              <a:t>„Hypoglycemic patterns“.</a:t>
            </a:r>
          </a:p>
        </p:txBody>
      </p:sp>
      <p:sp>
        <p:nvSpPr>
          <p:cNvPr id="22" name="Rounded Rectangle 21"/>
          <p:cNvSpPr/>
          <p:nvPr/>
        </p:nvSpPr>
        <p:spPr>
          <a:xfrm>
            <a:off x="8229600" y="3685031"/>
            <a:ext cx="3291840" cy="1143000"/>
          </a:xfrm>
          <a:prstGeom prst="roundRect">
            <a:avLst>
              <a:gd name="adj" fmla="val 6500"/>
            </a:avLst>
          </a:prstGeom>
          <a:solidFill>
            <a:srgbClr val="F4F7F8"/>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8357616" y="3803903"/>
            <a:ext cx="301752" cy="301752"/>
          </a:xfrm>
          <a:prstGeom prst="roundRect">
            <a:avLst>
              <a:gd name="adj" fmla="val 65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357616" y="3829507"/>
            <a:ext cx="301752" cy="228600"/>
          </a:xfrm>
          <a:prstGeom prst="rect">
            <a:avLst/>
          </a:prstGeom>
          <a:noFill/>
        </p:spPr>
        <p:txBody>
          <a:bodyPr wrap="square" lIns="0" tIns="0" rIns="0" bIns="0" anchor="t">
            <a:spAutoFit/>
          </a:bodyPr>
          <a:lstStyle/>
          <a:p>
            <a:pPr algn="ctr">
              <a:lnSpc>
                <a:spcPct val="110000"/>
              </a:lnSpc>
              <a:spcBef>
                <a:spcPts val="0"/>
              </a:spcBef>
              <a:spcAft>
                <a:spcPts val="0"/>
              </a:spcAft>
            </a:pPr>
            <a:r>
              <a:rPr sz="1250" b="1">
                <a:solidFill>
                  <a:srgbClr val="FFFFFF"/>
                </a:solidFill>
                <a:latin typeface="Arial"/>
              </a:rPr>
              <a:t>3</a:t>
            </a:r>
          </a:p>
        </p:txBody>
      </p:sp>
      <p:sp>
        <p:nvSpPr>
          <p:cNvPr id="25" name="TextBox 24"/>
          <p:cNvSpPr txBox="1"/>
          <p:nvPr/>
        </p:nvSpPr>
        <p:spPr>
          <a:xfrm>
            <a:off x="8778240" y="3831335"/>
            <a:ext cx="2624328" cy="310896"/>
          </a:xfrm>
          <a:prstGeom prst="rect">
            <a:avLst/>
          </a:prstGeom>
          <a:noFill/>
        </p:spPr>
        <p:txBody>
          <a:bodyPr wrap="square" lIns="0" tIns="0" rIns="0" bIns="0" anchor="t">
            <a:spAutoFit/>
          </a:bodyPr>
          <a:lstStyle/>
          <a:p>
            <a:pPr algn="l">
              <a:lnSpc>
                <a:spcPct val="110000"/>
              </a:lnSpc>
              <a:spcBef>
                <a:spcPts val="0"/>
              </a:spcBef>
              <a:spcAft>
                <a:spcPts val="0"/>
              </a:spcAft>
            </a:pPr>
            <a:r>
              <a:rPr sz="1500" b="1">
                <a:solidFill>
                  <a:srgbClr val="0B2B3B"/>
                </a:solidFill>
                <a:latin typeface="Arial"/>
              </a:rPr>
              <a:t>Sólarhringsmynstur</a:t>
            </a:r>
          </a:p>
        </p:txBody>
      </p:sp>
      <p:sp>
        <p:nvSpPr>
          <p:cNvPr id="26" name="TextBox 25"/>
          <p:cNvSpPr txBox="1"/>
          <p:nvPr/>
        </p:nvSpPr>
        <p:spPr>
          <a:xfrm>
            <a:off x="8375904" y="4151375"/>
            <a:ext cx="2999232" cy="630936"/>
          </a:xfrm>
          <a:prstGeom prst="rect">
            <a:avLst/>
          </a:prstGeom>
          <a:noFill/>
        </p:spPr>
        <p:txBody>
          <a:bodyPr wrap="square" lIns="0" tIns="0" rIns="0" bIns="0" anchor="t">
            <a:spAutoFit/>
          </a:bodyPr>
          <a:lstStyle/>
          <a:p>
            <a:pPr algn="l">
              <a:lnSpc>
                <a:spcPct val="110000"/>
              </a:lnSpc>
              <a:spcBef>
                <a:spcPts val="0"/>
              </a:spcBef>
              <a:spcAft>
                <a:spcPts val="0"/>
              </a:spcAft>
            </a:pPr>
            <a:r>
              <a:rPr sz="1200" b="0">
                <a:solidFill>
                  <a:srgbClr val="5B6F78"/>
                </a:solidFill>
                <a:latin typeface="Arial"/>
              </a:rPr>
              <a:t>Lesa meðaltal og dreifingu.</a:t>
            </a:r>
          </a:p>
          <a:p>
            <a:pPr algn="l">
              <a:lnSpc>
                <a:spcPct val="110000"/>
              </a:lnSpc>
              <a:spcBef>
                <a:spcPts val="0"/>
              </a:spcBef>
              <a:spcAft>
                <a:spcPts val="0"/>
              </a:spcAft>
            </a:pPr>
            <a:r>
              <a:rPr sz="1200" b="0">
                <a:solidFill>
                  <a:srgbClr val="5B6F78"/>
                </a:solidFill>
                <a:latin typeface="Arial"/>
              </a:rPr>
              <a:t>Tengja lág gildi við tíma dags,</a:t>
            </a:r>
          </a:p>
          <a:p>
            <a:pPr algn="l">
              <a:lnSpc>
                <a:spcPct val="110000"/>
              </a:lnSpc>
              <a:spcBef>
                <a:spcPts val="0"/>
              </a:spcBef>
              <a:spcAft>
                <a:spcPts val="0"/>
              </a:spcAft>
            </a:pPr>
            <a:r>
              <a:rPr sz="1200" b="0">
                <a:solidFill>
                  <a:srgbClr val="5B6F78"/>
                </a:solidFill>
                <a:latin typeface="Arial"/>
              </a:rPr>
              <a:t>máltíðir, insúlín og hreyfingu.</a:t>
            </a:r>
          </a:p>
        </p:txBody>
      </p:sp>
      <p:sp>
        <p:nvSpPr>
          <p:cNvPr id="27" name="Rounded Rectangle 26"/>
          <p:cNvSpPr/>
          <p:nvPr/>
        </p:nvSpPr>
        <p:spPr>
          <a:xfrm>
            <a:off x="8229600" y="4896612"/>
            <a:ext cx="3291840" cy="1143000"/>
          </a:xfrm>
          <a:prstGeom prst="roundRect">
            <a:avLst>
              <a:gd name="adj" fmla="val 6500"/>
            </a:avLst>
          </a:prstGeom>
          <a:solidFill>
            <a:srgbClr val="F4F7F8"/>
          </a:solidFill>
          <a:ln w="7620">
            <a:solidFill>
              <a:srgbClr val="D5E2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8357616" y="5015483"/>
            <a:ext cx="301752" cy="301752"/>
          </a:xfrm>
          <a:prstGeom prst="roundRect">
            <a:avLst>
              <a:gd name="adj" fmla="val 6500"/>
            </a:avLst>
          </a:prstGeom>
          <a:solidFill>
            <a:srgbClr val="087B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357616" y="5041087"/>
            <a:ext cx="301752" cy="228600"/>
          </a:xfrm>
          <a:prstGeom prst="rect">
            <a:avLst/>
          </a:prstGeom>
          <a:noFill/>
        </p:spPr>
        <p:txBody>
          <a:bodyPr wrap="square" lIns="0" tIns="0" rIns="0" bIns="0" anchor="t">
            <a:spAutoFit/>
          </a:bodyPr>
          <a:lstStyle/>
          <a:p>
            <a:pPr algn="ctr">
              <a:lnSpc>
                <a:spcPct val="110000"/>
              </a:lnSpc>
              <a:spcBef>
                <a:spcPts val="0"/>
              </a:spcBef>
              <a:spcAft>
                <a:spcPts val="0"/>
              </a:spcAft>
            </a:pPr>
            <a:r>
              <a:rPr sz="1250" b="1">
                <a:solidFill>
                  <a:srgbClr val="FFFFFF"/>
                </a:solidFill>
                <a:latin typeface="Arial"/>
              </a:rPr>
              <a:t>4</a:t>
            </a:r>
          </a:p>
        </p:txBody>
      </p:sp>
      <p:sp>
        <p:nvSpPr>
          <p:cNvPr id="30" name="TextBox 29"/>
          <p:cNvSpPr txBox="1"/>
          <p:nvPr/>
        </p:nvSpPr>
        <p:spPr>
          <a:xfrm>
            <a:off x="8778240" y="5042916"/>
            <a:ext cx="2624328" cy="310896"/>
          </a:xfrm>
          <a:prstGeom prst="rect">
            <a:avLst/>
          </a:prstGeom>
          <a:noFill/>
        </p:spPr>
        <p:txBody>
          <a:bodyPr wrap="square" lIns="0" tIns="0" rIns="0" bIns="0" anchor="t">
            <a:spAutoFit/>
          </a:bodyPr>
          <a:lstStyle/>
          <a:p>
            <a:pPr algn="l">
              <a:lnSpc>
                <a:spcPct val="110000"/>
              </a:lnSpc>
              <a:spcBef>
                <a:spcPts val="0"/>
              </a:spcBef>
              <a:spcAft>
                <a:spcPts val="0"/>
              </a:spcAft>
            </a:pPr>
            <a:r>
              <a:rPr sz="1500" b="1">
                <a:solidFill>
                  <a:srgbClr val="0B2B3B"/>
                </a:solidFill>
                <a:latin typeface="Arial"/>
              </a:rPr>
              <a:t>Áætlun og endurmat</a:t>
            </a:r>
          </a:p>
        </p:txBody>
      </p:sp>
      <p:sp>
        <p:nvSpPr>
          <p:cNvPr id="31" name="TextBox 30"/>
          <p:cNvSpPr txBox="1"/>
          <p:nvPr/>
        </p:nvSpPr>
        <p:spPr>
          <a:xfrm>
            <a:off x="8375904" y="5362955"/>
            <a:ext cx="2999232" cy="630936"/>
          </a:xfrm>
          <a:prstGeom prst="rect">
            <a:avLst/>
          </a:prstGeom>
          <a:noFill/>
        </p:spPr>
        <p:txBody>
          <a:bodyPr wrap="square" lIns="0" tIns="0" rIns="0" bIns="0" anchor="t">
            <a:spAutoFit/>
          </a:bodyPr>
          <a:lstStyle/>
          <a:p>
            <a:pPr algn="l">
              <a:lnSpc>
                <a:spcPct val="110000"/>
              </a:lnSpc>
              <a:spcBef>
                <a:spcPts val="0"/>
              </a:spcBef>
              <a:spcAft>
                <a:spcPts val="0"/>
              </a:spcAft>
            </a:pPr>
            <a:r>
              <a:rPr sz="1200" b="0">
                <a:solidFill>
                  <a:srgbClr val="5B6F78"/>
                </a:solidFill>
                <a:latin typeface="Arial"/>
              </a:rPr>
              <a:t>Skoða dagskýrslur áður en</a:t>
            </a:r>
          </a:p>
          <a:p>
            <a:pPr algn="l">
              <a:lnSpc>
                <a:spcPct val="110000"/>
              </a:lnSpc>
              <a:spcBef>
                <a:spcPts val="0"/>
              </a:spcBef>
              <a:spcAft>
                <a:spcPts val="0"/>
              </a:spcAft>
            </a:pPr>
            <a:r>
              <a:rPr sz="1200" b="0">
                <a:solidFill>
                  <a:srgbClr val="5B6F78"/>
                </a:solidFill>
                <a:latin typeface="Arial"/>
              </a:rPr>
              <a:t>meðferð er breytt. Ákveða næstu</a:t>
            </a:r>
          </a:p>
          <a:p>
            <a:pPr algn="l">
              <a:lnSpc>
                <a:spcPct val="110000"/>
              </a:lnSpc>
              <a:spcBef>
                <a:spcPts val="0"/>
              </a:spcBef>
              <a:spcAft>
                <a:spcPts val="0"/>
              </a:spcAft>
            </a:pPr>
            <a:r>
              <a:rPr sz="1200" b="0">
                <a:solidFill>
                  <a:srgbClr val="5B6F78"/>
                </a:solidFill>
                <a:latin typeface="Arial"/>
              </a:rPr>
              <a:t>skref með fjölskyldunni.</a:t>
            </a:r>
          </a:p>
        </p:txBody>
      </p:sp>
      <p:sp>
        <p:nvSpPr>
          <p:cNvPr id="32" name="TextBox 31"/>
          <p:cNvSpPr txBox="1"/>
          <p:nvPr/>
        </p:nvSpPr>
        <p:spPr>
          <a:xfrm>
            <a:off x="8284464" y="6190488"/>
            <a:ext cx="3246120" cy="182880"/>
          </a:xfrm>
          <a:prstGeom prst="rect">
            <a:avLst/>
          </a:prstGeom>
          <a:noFill/>
        </p:spPr>
        <p:txBody>
          <a:bodyPr wrap="square" lIns="0" tIns="0" rIns="0" bIns="0" anchor="t">
            <a:spAutoFit/>
          </a:bodyPr>
          <a:lstStyle/>
          <a:p>
            <a:pPr algn="l">
              <a:lnSpc>
                <a:spcPct val="110000"/>
              </a:lnSpc>
              <a:spcBef>
                <a:spcPts val="0"/>
              </a:spcBef>
              <a:spcAft>
                <a:spcPts val="0"/>
              </a:spcAft>
            </a:pPr>
            <a:r>
              <a:rPr sz="850" b="0">
                <a:solidFill>
                  <a:srgbClr val="5B6F78"/>
                </a:solidFill>
                <a:latin typeface="Arial"/>
              </a:rPr>
              <a:t>Eldra dæmi — ekki núverandi skýrsluútlit.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Máltíðarskammtar og næring: nákvæmni án óþarfa takmarkana</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næring; ISPAD 2024: insúlínmeðferð</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30</a:t>
            </a:r>
            <a:endParaRPr lang="en-US" sz="850" dirty="0"/>
          </a:p>
        </p:txBody>
      </p:sp>
      <p:sp>
        <p:nvSpPr>
          <p:cNvPr id="9" name="Shape 6"/>
          <p:cNvSpPr/>
          <p:nvPr/>
        </p:nvSpPr>
        <p:spPr>
          <a:xfrm>
            <a:off x="749808" y="1115568"/>
            <a:ext cx="5212080" cy="4498848"/>
          </a:xfrm>
          <a:prstGeom prst="roundRect">
            <a:avLst>
              <a:gd name="adj" fmla="val 3659"/>
            </a:avLst>
          </a:prstGeom>
          <a:solidFill>
            <a:srgbClr val="0B2B3B"/>
          </a:solidFill>
          <a:ln w="12700">
            <a:solidFill>
              <a:srgbClr val="0B2B3B">
                <a:alpha val="0"/>
              </a:srgbClr>
            </a:solidFill>
            <a:prstDash val="solid"/>
          </a:ln>
        </p:spPr>
        <p:txBody>
          <a:bodyPr/>
          <a:lstStyle/>
          <a:p>
            <a:endParaRPr/>
          </a:p>
        </p:txBody>
      </p:sp>
      <p:sp>
        <p:nvSpPr>
          <p:cNvPr id="10" name="Shape 7"/>
          <p:cNvSpPr/>
          <p:nvPr/>
        </p:nvSpPr>
        <p:spPr>
          <a:xfrm>
            <a:off x="1115568" y="1481328"/>
            <a:ext cx="749808" cy="749808"/>
          </a:xfrm>
          <a:prstGeom prst="ellipse">
            <a:avLst/>
          </a:prstGeom>
          <a:solidFill>
            <a:srgbClr val="087B78"/>
          </a:solidFill>
          <a:ln w="12700">
            <a:solidFill>
              <a:srgbClr val="087B78">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8024" y="1646286"/>
            <a:ext cx="404896" cy="404896"/>
          </a:xfrm>
          <a:prstGeom prst="rect">
            <a:avLst/>
          </a:prstGeom>
        </p:spPr>
      </p:pic>
      <p:sp>
        <p:nvSpPr>
          <p:cNvPr id="12" name="Text 8"/>
          <p:cNvSpPr txBox="1"/>
          <p:nvPr/>
        </p:nvSpPr>
        <p:spPr>
          <a:xfrm>
            <a:off x="1115568" y="2395728"/>
            <a:ext cx="1389888" cy="438912"/>
          </a:xfrm>
          <a:prstGeom prst="rect">
            <a:avLst/>
          </a:prstGeom>
          <a:noFill/>
          <a:ln/>
        </p:spPr>
        <p:txBody>
          <a:bodyPr wrap="square" lIns="0" tIns="0" rIns="0" bIns="0" rtlCol="0" anchor="ctr">
            <a:normAutofit/>
          </a:bodyPr>
          <a:lstStyle/>
          <a:p>
            <a:pPr marL="0" indent="0" algn="l">
              <a:lnSpc>
                <a:spcPct val="100000"/>
              </a:lnSpc>
              <a:buNone/>
            </a:pPr>
            <a:r>
              <a:rPr lang="en-US" sz="2500" b="1" dirty="0">
                <a:solidFill>
                  <a:srgbClr val="FFFFFF"/>
                </a:solidFill>
                <a:latin typeface="Arial" pitchFamily="34" charset="0"/>
                <a:ea typeface="Arial" pitchFamily="34" charset="-122"/>
                <a:cs typeface="Arial" pitchFamily="34" charset="-120"/>
              </a:rPr>
              <a:t>Máltíðarskammtur =</a:t>
            </a:r>
            <a:endParaRPr lang="en-US" sz="2500" dirty="0"/>
          </a:p>
        </p:txBody>
      </p:sp>
      <p:sp>
        <p:nvSpPr>
          <p:cNvPr id="13" name="Shape 9"/>
          <p:cNvSpPr/>
          <p:nvPr/>
        </p:nvSpPr>
        <p:spPr>
          <a:xfrm>
            <a:off x="1097280" y="2980944"/>
            <a:ext cx="4480560" cy="731520"/>
          </a:xfrm>
          <a:prstGeom prst="roundRect">
            <a:avLst>
              <a:gd name="adj" fmla="val 15000"/>
            </a:avLst>
          </a:prstGeom>
          <a:solidFill>
            <a:srgbClr val="123A4C"/>
          </a:solidFill>
          <a:ln w="12700">
            <a:solidFill>
              <a:srgbClr val="123A4C">
                <a:alpha val="0"/>
              </a:srgbClr>
            </a:solidFill>
            <a:prstDash val="solid"/>
          </a:ln>
        </p:spPr>
        <p:txBody>
          <a:bodyPr/>
          <a:lstStyle/>
          <a:p>
            <a:endParaRPr/>
          </a:p>
        </p:txBody>
      </p:sp>
      <p:sp>
        <p:nvSpPr>
          <p:cNvPr id="14" name="Text 10"/>
          <p:cNvSpPr txBox="1"/>
          <p:nvPr/>
        </p:nvSpPr>
        <p:spPr>
          <a:xfrm>
            <a:off x="1325880" y="3154680"/>
            <a:ext cx="4023360" cy="347472"/>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3DB9D3"/>
                </a:solidFill>
                <a:latin typeface="Arial" pitchFamily="34" charset="0"/>
                <a:ea typeface="Arial" pitchFamily="34" charset="-122"/>
                <a:cs typeface="Arial" pitchFamily="34" charset="-120"/>
              </a:rPr>
              <a:t>kolvetni ÷ kolvetnahlutfall</a:t>
            </a:r>
            <a:endParaRPr lang="en-US" sz="1800" dirty="0"/>
          </a:p>
        </p:txBody>
      </p:sp>
      <p:sp>
        <p:nvSpPr>
          <p:cNvPr id="15" name="Text 11"/>
          <p:cNvSpPr txBox="1"/>
          <p:nvPr/>
        </p:nvSpPr>
        <p:spPr>
          <a:xfrm>
            <a:off x="2990088" y="3840480"/>
            <a:ext cx="365760" cy="320040"/>
          </a:xfrm>
          <a:prstGeom prst="rect">
            <a:avLst/>
          </a:prstGeom>
          <a:noFill/>
          <a:ln/>
        </p:spPr>
        <p:txBody>
          <a:bodyPr wrap="square" lIns="0" tIns="0" rIns="0" bIns="0" rtlCol="0" anchor="ctr">
            <a:normAutofit/>
          </a:bodyPr>
          <a:lstStyle/>
          <a:p>
            <a:pPr marL="0" indent="0" algn="ctr">
              <a:lnSpc>
                <a:spcPct val="100000"/>
              </a:lnSpc>
              <a:buNone/>
            </a:pPr>
            <a:r>
              <a:rPr lang="en-US" sz="2400" b="1" dirty="0">
                <a:solidFill>
                  <a:srgbClr val="F2B84B"/>
                </a:solidFill>
                <a:latin typeface="Arial" pitchFamily="34" charset="0"/>
                <a:ea typeface="Arial" pitchFamily="34" charset="-122"/>
                <a:cs typeface="Arial" pitchFamily="34" charset="-120"/>
              </a:rPr>
              <a:t>+</a:t>
            </a:r>
            <a:endParaRPr lang="en-US" sz="2400" dirty="0"/>
          </a:p>
        </p:txBody>
      </p:sp>
      <p:sp>
        <p:nvSpPr>
          <p:cNvPr id="16" name="Shape 12"/>
          <p:cNvSpPr/>
          <p:nvPr/>
        </p:nvSpPr>
        <p:spPr>
          <a:xfrm>
            <a:off x="1097280" y="4270248"/>
            <a:ext cx="4480560" cy="731520"/>
          </a:xfrm>
          <a:prstGeom prst="roundRect">
            <a:avLst>
              <a:gd name="adj" fmla="val 15000"/>
            </a:avLst>
          </a:prstGeom>
          <a:solidFill>
            <a:srgbClr val="123A4C"/>
          </a:solidFill>
          <a:ln w="12700">
            <a:solidFill>
              <a:srgbClr val="123A4C">
                <a:alpha val="0"/>
              </a:srgbClr>
            </a:solidFill>
            <a:prstDash val="solid"/>
          </a:ln>
        </p:spPr>
        <p:txBody>
          <a:bodyPr/>
          <a:lstStyle/>
          <a:p>
            <a:endParaRPr/>
          </a:p>
        </p:txBody>
      </p:sp>
      <p:sp>
        <p:nvSpPr>
          <p:cNvPr id="17" name="Text 13"/>
          <p:cNvSpPr txBox="1"/>
          <p:nvPr/>
        </p:nvSpPr>
        <p:spPr>
          <a:xfrm>
            <a:off x="1325880" y="4443984"/>
            <a:ext cx="4023360" cy="347472"/>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3DB9D3"/>
                </a:solidFill>
                <a:latin typeface="Arial" pitchFamily="34" charset="0"/>
                <a:ea typeface="Arial" pitchFamily="34" charset="-122"/>
                <a:cs typeface="Arial" pitchFamily="34" charset="-120"/>
              </a:rPr>
              <a:t>leiðrétting — virkt insúlín</a:t>
            </a:r>
            <a:endParaRPr lang="en-US" sz="1800" dirty="0"/>
          </a:p>
        </p:txBody>
      </p:sp>
      <p:sp>
        <p:nvSpPr>
          <p:cNvPr id="18" name="Text 14"/>
          <p:cNvSpPr txBox="1"/>
          <p:nvPr/>
        </p:nvSpPr>
        <p:spPr>
          <a:xfrm>
            <a:off x="1188720" y="5175504"/>
            <a:ext cx="4160520" cy="310896"/>
          </a:xfrm>
          <a:prstGeom prst="rect">
            <a:avLst/>
          </a:prstGeom>
          <a:noFill/>
          <a:ln/>
        </p:spPr>
        <p:txBody>
          <a:bodyPr wrap="square" lIns="0" tIns="0" rIns="0" bIns="0" rtlCol="0" anchor="ctr">
            <a:normAutofit/>
          </a:bodyPr>
          <a:lstStyle/>
          <a:p>
            <a:pPr marL="0" indent="0" algn="ctr">
              <a:lnSpc>
                <a:spcPct val="100000"/>
              </a:lnSpc>
              <a:buNone/>
            </a:pPr>
            <a:r>
              <a:rPr lang="en-US" sz="1080" dirty="0">
                <a:solidFill>
                  <a:srgbClr val="D7E9EE"/>
                </a:solidFill>
                <a:latin typeface="Arial" pitchFamily="34" charset="0"/>
                <a:ea typeface="Arial" pitchFamily="34" charset="-122"/>
                <a:cs typeface="Arial" pitchFamily="34" charset="-120"/>
              </a:rPr>
              <a:t>Máltíðarskammtur fyrir máltíð þegar öruggt og fyrirsjáanlegt; tímasetning fer eftir insúlíni, glúkósa og aldri.</a:t>
            </a:r>
            <a:endParaRPr lang="en-US" sz="1080" dirty="0"/>
          </a:p>
        </p:txBody>
      </p:sp>
      <p:sp>
        <p:nvSpPr>
          <p:cNvPr id="19" name="Shape 15"/>
          <p:cNvSpPr/>
          <p:nvPr/>
        </p:nvSpPr>
        <p:spPr>
          <a:xfrm>
            <a:off x="6263640" y="1115568"/>
            <a:ext cx="5120640" cy="941832"/>
          </a:xfrm>
          <a:prstGeom prst="roundRect">
            <a:avLst>
              <a:gd name="adj" fmla="val 11650"/>
            </a:avLst>
          </a:prstGeom>
          <a:solidFill>
            <a:srgbClr val="FFFFFF"/>
          </a:solidFill>
          <a:ln w="10160">
            <a:solidFill>
              <a:srgbClr val="D6E1E4"/>
            </a:solidFill>
            <a:prstDash val="solid"/>
          </a:ln>
        </p:spPr>
        <p:txBody>
          <a:bodyPr/>
          <a:lstStyle/>
          <a:p>
            <a:endParaRPr/>
          </a:p>
        </p:txBody>
      </p:sp>
      <p:sp>
        <p:nvSpPr>
          <p:cNvPr id="20" name="Shape 16"/>
          <p:cNvSpPr/>
          <p:nvPr/>
        </p:nvSpPr>
        <p:spPr>
          <a:xfrm>
            <a:off x="6263640" y="1115568"/>
            <a:ext cx="73152" cy="941832"/>
          </a:xfrm>
          <a:prstGeom prst="roundRect">
            <a:avLst>
              <a:gd name="adj" fmla="val 50000"/>
            </a:avLst>
          </a:prstGeom>
          <a:solidFill>
            <a:srgbClr val="2E8B72"/>
          </a:solidFill>
          <a:ln w="12700">
            <a:solidFill>
              <a:srgbClr val="2E8B72">
                <a:alpha val="0"/>
              </a:srgbClr>
            </a:solidFill>
            <a:prstDash val="solid"/>
          </a:ln>
        </p:spPr>
        <p:txBody>
          <a:bodyPr/>
          <a:lstStyle/>
          <a:p>
            <a:endParaRPr/>
          </a:p>
        </p:txBody>
      </p:sp>
      <p:sp>
        <p:nvSpPr>
          <p:cNvPr id="21" name="Shape 17"/>
          <p:cNvSpPr/>
          <p:nvPr/>
        </p:nvSpPr>
        <p:spPr>
          <a:xfrm>
            <a:off x="6446520" y="1298448"/>
            <a:ext cx="438912" cy="43891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2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47470" y="1395009"/>
            <a:ext cx="237012" cy="237012"/>
          </a:xfrm>
          <a:prstGeom prst="rect">
            <a:avLst/>
          </a:prstGeom>
        </p:spPr>
      </p:pic>
      <p:sp>
        <p:nvSpPr>
          <p:cNvPr id="23" name="Text 18"/>
          <p:cNvSpPr txBox="1"/>
          <p:nvPr/>
        </p:nvSpPr>
        <p:spPr>
          <a:xfrm>
            <a:off x="6995160" y="1289304"/>
            <a:ext cx="4224528" cy="384048"/>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Venjulegt fjölskyldumataræði</a:t>
            </a:r>
            <a:endParaRPr lang="en-US" sz="1420" dirty="0"/>
          </a:p>
        </p:txBody>
      </p:sp>
      <p:sp>
        <p:nvSpPr>
          <p:cNvPr id="24" name="Text 19"/>
          <p:cNvSpPr txBox="1"/>
          <p:nvPr/>
        </p:nvSpPr>
        <p:spPr>
          <a:xfrm>
            <a:off x="6501384" y="1755648"/>
            <a:ext cx="4663440" cy="137160"/>
          </a:xfrm>
          <a:prstGeom prst="rect">
            <a:avLst/>
          </a:prstGeom>
          <a:noFill/>
          <a:ln/>
        </p:spPr>
        <p:txBody>
          <a:bodyPr wrap="square" lIns="0" tIns="0" rIns="0" bIns="0" rtlCol="0" anchor="t">
            <a:normAutofit/>
          </a:bodyPr>
          <a:lstStyle/>
          <a:p>
            <a:pPr marL="0" indent="0" algn="l">
              <a:lnSpc>
                <a:spcPct val="95000"/>
              </a:lnSpc>
              <a:buNone/>
            </a:pPr>
            <a:r>
              <a:rPr lang="en-US" sz="1060" dirty="0">
                <a:solidFill>
                  <a:srgbClr val="5B6F78"/>
                </a:solidFill>
                <a:latin typeface="Arial" pitchFamily="34" charset="0"/>
                <a:ea typeface="Arial" pitchFamily="34" charset="-122"/>
                <a:cs typeface="Arial" pitchFamily="34" charset="-120"/>
              </a:rPr>
              <a:t>Grænmeti, heilkorn, prótein, ávextir og viðeigandi fita — ekki „sykursýkismatur“.</a:t>
            </a:r>
            <a:endParaRPr lang="en-US" sz="1060" dirty="0"/>
          </a:p>
        </p:txBody>
      </p:sp>
      <p:sp>
        <p:nvSpPr>
          <p:cNvPr id="25" name="Shape 20"/>
          <p:cNvSpPr/>
          <p:nvPr/>
        </p:nvSpPr>
        <p:spPr>
          <a:xfrm>
            <a:off x="6263640" y="2221992"/>
            <a:ext cx="5120640" cy="941832"/>
          </a:xfrm>
          <a:prstGeom prst="roundRect">
            <a:avLst>
              <a:gd name="adj" fmla="val 11650"/>
            </a:avLst>
          </a:prstGeom>
          <a:solidFill>
            <a:srgbClr val="FFFFFF"/>
          </a:solidFill>
          <a:ln w="10160">
            <a:solidFill>
              <a:srgbClr val="D6E1E4"/>
            </a:solidFill>
            <a:prstDash val="solid"/>
          </a:ln>
        </p:spPr>
        <p:txBody>
          <a:bodyPr/>
          <a:lstStyle/>
          <a:p>
            <a:endParaRPr/>
          </a:p>
        </p:txBody>
      </p:sp>
      <p:sp>
        <p:nvSpPr>
          <p:cNvPr id="26" name="Shape 21"/>
          <p:cNvSpPr/>
          <p:nvPr/>
        </p:nvSpPr>
        <p:spPr>
          <a:xfrm>
            <a:off x="6263640" y="2221992"/>
            <a:ext cx="73152" cy="941832"/>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27" name="Shape 22"/>
          <p:cNvSpPr/>
          <p:nvPr/>
        </p:nvSpPr>
        <p:spPr>
          <a:xfrm>
            <a:off x="6446520" y="2404872"/>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2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47470" y="2501433"/>
            <a:ext cx="237012" cy="237012"/>
          </a:xfrm>
          <a:prstGeom prst="rect">
            <a:avLst/>
          </a:prstGeom>
        </p:spPr>
      </p:pic>
      <p:sp>
        <p:nvSpPr>
          <p:cNvPr id="29" name="Text 23"/>
          <p:cNvSpPr txBox="1"/>
          <p:nvPr/>
        </p:nvSpPr>
        <p:spPr>
          <a:xfrm>
            <a:off x="6995160" y="2395728"/>
            <a:ext cx="4224528" cy="384048"/>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Kolvetnatalning</a:t>
            </a:r>
            <a:endParaRPr lang="en-US" sz="1420" dirty="0"/>
          </a:p>
        </p:txBody>
      </p:sp>
      <p:sp>
        <p:nvSpPr>
          <p:cNvPr id="30" name="Text 24"/>
          <p:cNvSpPr txBox="1"/>
          <p:nvPr/>
        </p:nvSpPr>
        <p:spPr>
          <a:xfrm>
            <a:off x="6501384" y="2862072"/>
            <a:ext cx="4663440" cy="137160"/>
          </a:xfrm>
          <a:prstGeom prst="rect">
            <a:avLst/>
          </a:prstGeom>
          <a:noFill/>
          <a:ln/>
        </p:spPr>
        <p:txBody>
          <a:bodyPr wrap="square" lIns="0" tIns="0" rIns="0" bIns="0" rtlCol="0" anchor="t">
            <a:normAutofit/>
          </a:bodyPr>
          <a:lstStyle/>
          <a:p>
            <a:pPr marL="0" indent="0" algn="l">
              <a:lnSpc>
                <a:spcPct val="95000"/>
              </a:lnSpc>
              <a:buNone/>
            </a:pPr>
            <a:r>
              <a:rPr lang="en-US" sz="1060" dirty="0">
                <a:solidFill>
                  <a:srgbClr val="5B6F78"/>
                </a:solidFill>
                <a:latin typeface="Arial" pitchFamily="34" charset="0"/>
                <a:ea typeface="Arial" pitchFamily="34" charset="-122"/>
                <a:cs typeface="Arial" pitchFamily="34" charset="-120"/>
              </a:rPr>
              <a:t>Nægilega nákvæm til að skammta; forðast fullkomnunaráráttu og óhóflegt álag.</a:t>
            </a:r>
            <a:endParaRPr lang="en-US" sz="1060" dirty="0"/>
          </a:p>
        </p:txBody>
      </p:sp>
      <p:sp>
        <p:nvSpPr>
          <p:cNvPr id="31" name="Shape 25"/>
          <p:cNvSpPr/>
          <p:nvPr/>
        </p:nvSpPr>
        <p:spPr>
          <a:xfrm>
            <a:off x="6263640" y="3328416"/>
            <a:ext cx="5120640" cy="941832"/>
          </a:xfrm>
          <a:prstGeom prst="roundRect">
            <a:avLst>
              <a:gd name="adj" fmla="val 11650"/>
            </a:avLst>
          </a:prstGeom>
          <a:solidFill>
            <a:srgbClr val="FFFFFF"/>
          </a:solidFill>
          <a:ln w="10160">
            <a:solidFill>
              <a:srgbClr val="D6E1E4"/>
            </a:solidFill>
            <a:prstDash val="solid"/>
          </a:ln>
        </p:spPr>
        <p:txBody>
          <a:bodyPr/>
          <a:lstStyle/>
          <a:p>
            <a:endParaRPr/>
          </a:p>
        </p:txBody>
      </p:sp>
      <p:sp>
        <p:nvSpPr>
          <p:cNvPr id="32" name="Shape 26"/>
          <p:cNvSpPr/>
          <p:nvPr/>
        </p:nvSpPr>
        <p:spPr>
          <a:xfrm>
            <a:off x="6263640" y="3328416"/>
            <a:ext cx="73152" cy="941832"/>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33" name="Shape 27"/>
          <p:cNvSpPr/>
          <p:nvPr/>
        </p:nvSpPr>
        <p:spPr>
          <a:xfrm>
            <a:off x="6446520" y="3511296"/>
            <a:ext cx="438912" cy="43891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3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47470" y="3607857"/>
            <a:ext cx="237012" cy="237012"/>
          </a:xfrm>
          <a:prstGeom prst="rect">
            <a:avLst/>
          </a:prstGeom>
        </p:spPr>
      </p:pic>
      <p:sp>
        <p:nvSpPr>
          <p:cNvPr id="35" name="Text 28"/>
          <p:cNvSpPr txBox="1"/>
          <p:nvPr/>
        </p:nvSpPr>
        <p:spPr>
          <a:xfrm>
            <a:off x="6995160" y="3502152"/>
            <a:ext cx="4224528" cy="384048"/>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Fita og prótein</a:t>
            </a:r>
            <a:endParaRPr lang="en-US" sz="1420" dirty="0"/>
          </a:p>
        </p:txBody>
      </p:sp>
      <p:sp>
        <p:nvSpPr>
          <p:cNvPr id="36" name="Text 29"/>
          <p:cNvSpPr txBox="1"/>
          <p:nvPr/>
        </p:nvSpPr>
        <p:spPr>
          <a:xfrm>
            <a:off x="6501384" y="3968496"/>
            <a:ext cx="4663440" cy="137160"/>
          </a:xfrm>
          <a:prstGeom prst="rect">
            <a:avLst/>
          </a:prstGeom>
          <a:noFill/>
          <a:ln/>
        </p:spPr>
        <p:txBody>
          <a:bodyPr wrap="square" lIns="0" tIns="0" rIns="0" bIns="0" rtlCol="0" anchor="t">
            <a:normAutofit/>
          </a:bodyPr>
          <a:lstStyle/>
          <a:p>
            <a:pPr marL="0" indent="0" algn="l">
              <a:lnSpc>
                <a:spcPct val="95000"/>
              </a:lnSpc>
              <a:buNone/>
            </a:pPr>
            <a:r>
              <a:rPr lang="en-US" sz="1060" dirty="0">
                <a:solidFill>
                  <a:srgbClr val="5B6F78"/>
                </a:solidFill>
                <a:latin typeface="Arial" pitchFamily="34" charset="0"/>
                <a:ea typeface="Arial" pitchFamily="34" charset="-122"/>
                <a:cs typeface="Arial" pitchFamily="34" charset="-120"/>
              </a:rPr>
              <a:t>Geta seinkað hækkun; stundum þarf skiptan eða framlengdan máltíðarskammt eftir kerfi og reynslu.</a:t>
            </a:r>
            <a:endParaRPr lang="en-US" sz="1060" dirty="0"/>
          </a:p>
        </p:txBody>
      </p:sp>
      <p:sp>
        <p:nvSpPr>
          <p:cNvPr id="37" name="Shape 30"/>
          <p:cNvSpPr/>
          <p:nvPr/>
        </p:nvSpPr>
        <p:spPr>
          <a:xfrm>
            <a:off x="6263640" y="4434840"/>
            <a:ext cx="5120640" cy="941832"/>
          </a:xfrm>
          <a:prstGeom prst="roundRect">
            <a:avLst>
              <a:gd name="adj" fmla="val 11650"/>
            </a:avLst>
          </a:prstGeom>
          <a:solidFill>
            <a:srgbClr val="FFFFFF"/>
          </a:solidFill>
          <a:ln w="10160">
            <a:solidFill>
              <a:srgbClr val="D6E1E4"/>
            </a:solidFill>
            <a:prstDash val="solid"/>
          </a:ln>
        </p:spPr>
        <p:txBody>
          <a:bodyPr/>
          <a:lstStyle/>
          <a:p>
            <a:endParaRPr/>
          </a:p>
        </p:txBody>
      </p:sp>
      <p:sp>
        <p:nvSpPr>
          <p:cNvPr id="38" name="Shape 31"/>
          <p:cNvSpPr/>
          <p:nvPr/>
        </p:nvSpPr>
        <p:spPr>
          <a:xfrm>
            <a:off x="6263640" y="4434840"/>
            <a:ext cx="73152" cy="941832"/>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39" name="Shape 32"/>
          <p:cNvSpPr/>
          <p:nvPr/>
        </p:nvSpPr>
        <p:spPr>
          <a:xfrm>
            <a:off x="6446520" y="4617720"/>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4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47470" y="4714281"/>
            <a:ext cx="237012" cy="237012"/>
          </a:xfrm>
          <a:prstGeom prst="rect">
            <a:avLst/>
          </a:prstGeom>
        </p:spPr>
      </p:pic>
      <p:sp>
        <p:nvSpPr>
          <p:cNvPr id="41" name="Text 33"/>
          <p:cNvSpPr txBox="1"/>
          <p:nvPr/>
        </p:nvSpPr>
        <p:spPr>
          <a:xfrm>
            <a:off x="6995160" y="4608576"/>
            <a:ext cx="4224528" cy="384048"/>
          </a:xfrm>
          <a:prstGeom prst="rect">
            <a:avLst/>
          </a:prstGeom>
          <a:noFill/>
          <a:ln/>
        </p:spPr>
        <p:txBody>
          <a:bodyPr wrap="square" lIns="0" tIns="0" rIns="0" bIns="0" rtlCol="0" anchor="ctr">
            <a:normAutofit/>
          </a:bodyPr>
          <a:lstStyle/>
          <a:p>
            <a:pPr marL="0" indent="0" algn="l">
              <a:lnSpc>
                <a:spcPct val="100000"/>
              </a:lnSpc>
              <a:buNone/>
            </a:pPr>
            <a:r>
              <a:rPr lang="en-US" sz="1420" b="1" dirty="0">
                <a:solidFill>
                  <a:srgbClr val="17323E"/>
                </a:solidFill>
                <a:latin typeface="Arial" pitchFamily="34" charset="0"/>
                <a:ea typeface="Arial" pitchFamily="34" charset="-122"/>
                <a:cs typeface="Arial" pitchFamily="34" charset="-120"/>
              </a:rPr>
              <a:t>Sykraðir drykkir</a:t>
            </a:r>
            <a:endParaRPr lang="en-US" sz="1420" dirty="0"/>
          </a:p>
        </p:txBody>
      </p:sp>
      <p:sp>
        <p:nvSpPr>
          <p:cNvPr id="42" name="Text 34"/>
          <p:cNvSpPr txBox="1"/>
          <p:nvPr/>
        </p:nvSpPr>
        <p:spPr>
          <a:xfrm>
            <a:off x="6501384" y="5074920"/>
            <a:ext cx="4663440" cy="137160"/>
          </a:xfrm>
          <a:prstGeom prst="rect">
            <a:avLst/>
          </a:prstGeom>
          <a:noFill/>
          <a:ln/>
        </p:spPr>
        <p:txBody>
          <a:bodyPr wrap="square" lIns="0" tIns="0" rIns="0" bIns="0" rtlCol="0" anchor="t">
            <a:normAutofit/>
          </a:bodyPr>
          <a:lstStyle/>
          <a:p>
            <a:pPr marL="0" indent="0" algn="l">
              <a:lnSpc>
                <a:spcPct val="95000"/>
              </a:lnSpc>
              <a:buNone/>
            </a:pPr>
            <a:r>
              <a:rPr lang="en-US" sz="1060" dirty="0">
                <a:solidFill>
                  <a:srgbClr val="5B6F78"/>
                </a:solidFill>
                <a:latin typeface="Arial" pitchFamily="34" charset="0"/>
                <a:ea typeface="Arial" pitchFamily="34" charset="-122"/>
                <a:cs typeface="Arial" pitchFamily="34" charset="-120"/>
              </a:rPr>
              <a:t>Ekki daglegur drykkur; geta nýst sem uppspretta fljótvirkra kolvetna við blóðsykursfall.</a:t>
            </a:r>
            <a:endParaRPr lang="en-US" sz="1060" dirty="0"/>
          </a:p>
        </p:txBody>
      </p:sp>
      <p:sp>
        <p:nvSpPr>
          <p:cNvPr id="43" name="Shape 35"/>
          <p:cNvSpPr/>
          <p:nvPr/>
        </p:nvSpPr>
        <p:spPr>
          <a:xfrm>
            <a:off x="749808" y="5897880"/>
            <a:ext cx="10680192" cy="429768"/>
          </a:xfrm>
          <a:prstGeom prst="roundRect">
            <a:avLst>
              <a:gd name="adj" fmla="val 21277"/>
            </a:avLst>
          </a:prstGeom>
          <a:solidFill>
            <a:srgbClr val="FCE7EA"/>
          </a:solidFill>
          <a:ln w="12700">
            <a:solidFill>
              <a:srgbClr val="FCE7EA">
                <a:alpha val="0"/>
              </a:srgbClr>
            </a:solidFill>
            <a:prstDash val="solid"/>
          </a:ln>
        </p:spPr>
        <p:txBody>
          <a:bodyPr/>
          <a:lstStyle/>
          <a:p>
            <a:endParaRPr/>
          </a:p>
        </p:txBody>
      </p:sp>
      <p:pic>
        <p:nvPicPr>
          <p:cNvPr id="44"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2688" y="5998464"/>
            <a:ext cx="201168" cy="201168"/>
          </a:xfrm>
          <a:prstGeom prst="rect">
            <a:avLst/>
          </a:prstGeom>
        </p:spPr>
      </p:pic>
      <p:sp>
        <p:nvSpPr>
          <p:cNvPr id="45" name="Text 36"/>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8E2F40"/>
                </a:solidFill>
                <a:latin typeface="Arial" pitchFamily="34" charset="0"/>
                <a:ea typeface="Arial" pitchFamily="34" charset="-122"/>
                <a:cs typeface="Arial" pitchFamily="34" charset="-120"/>
              </a:rPr>
              <a:t>Mataræði á að styðja vöxt, heilsu og eðlilegt samband við mat. Skimun fyrir átröskun skiptir máli — sérstaklega á unglingsárum.</a:t>
            </a:r>
            <a:endParaRPr lang="en-US" sz="112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Hreyfing: undirbúningur, virkt insúlín og síðbúið blóðsykursfall</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hreyfing</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31</a:t>
            </a:r>
            <a:endParaRPr lang="en-US" sz="850" dirty="0"/>
          </a:p>
        </p:txBody>
      </p:sp>
      <p:sp>
        <p:nvSpPr>
          <p:cNvPr id="9" name="Shape 6"/>
          <p:cNvSpPr/>
          <p:nvPr/>
        </p:nvSpPr>
        <p:spPr>
          <a:xfrm>
            <a:off x="749808" y="1115568"/>
            <a:ext cx="6492240" cy="4498848"/>
          </a:xfrm>
          <a:prstGeom prst="roundRect">
            <a:avLst>
              <a:gd name="adj" fmla="val 3252"/>
            </a:avLst>
          </a:prstGeom>
          <a:solidFill>
            <a:srgbClr val="F4F7F8"/>
          </a:solidFill>
          <a:ln w="10160">
            <a:solidFill>
              <a:srgbClr val="D6E1E4"/>
            </a:solidFill>
            <a:prstDash val="solid"/>
          </a:ln>
        </p:spPr>
        <p:txBody>
          <a:bodyPr/>
          <a:lstStyle/>
          <a:p>
            <a:endParaRPr/>
          </a:p>
        </p:txBody>
      </p:sp>
      <p:sp>
        <p:nvSpPr>
          <p:cNvPr id="10" name="Shape 7"/>
          <p:cNvSpPr/>
          <p:nvPr/>
        </p:nvSpPr>
        <p:spPr>
          <a:xfrm>
            <a:off x="1115568" y="1463040"/>
            <a:ext cx="822960" cy="822960"/>
          </a:xfrm>
          <a:prstGeom prst="ellipse">
            <a:avLst/>
          </a:prstGeom>
          <a:solidFill>
            <a:srgbClr val="DCEFE8"/>
          </a:solidFill>
          <a:ln w="12700">
            <a:solidFill>
              <a:srgbClr val="DCEFE8">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4849" y="1644091"/>
            <a:ext cx="444398" cy="444398"/>
          </a:xfrm>
          <a:prstGeom prst="rect">
            <a:avLst/>
          </a:prstGeom>
        </p:spPr>
      </p:pic>
      <p:sp>
        <p:nvSpPr>
          <p:cNvPr id="12" name="Text 8"/>
          <p:cNvSpPr txBox="1"/>
          <p:nvPr/>
        </p:nvSpPr>
        <p:spPr>
          <a:xfrm>
            <a:off x="2194560" y="1572768"/>
            <a:ext cx="4389120" cy="384048"/>
          </a:xfrm>
          <a:prstGeom prst="rect">
            <a:avLst/>
          </a:prstGeom>
          <a:noFill/>
          <a:ln/>
        </p:spPr>
        <p:txBody>
          <a:bodyPr wrap="square" lIns="0" tIns="0" rIns="0" bIns="0" rtlCol="0" anchor="ctr">
            <a:normAutofit/>
          </a:bodyPr>
          <a:lstStyle/>
          <a:p>
            <a:pPr marL="0" indent="0" algn="l">
              <a:lnSpc>
                <a:spcPct val="100000"/>
              </a:lnSpc>
              <a:buNone/>
            </a:pPr>
            <a:r>
              <a:rPr lang="en-US" sz="2100" b="1" dirty="0">
                <a:solidFill>
                  <a:srgbClr val="0B2B3B"/>
                </a:solidFill>
                <a:latin typeface="Arial" pitchFamily="34" charset="0"/>
                <a:ea typeface="Arial" pitchFamily="34" charset="-122"/>
                <a:cs typeface="Arial" pitchFamily="34" charset="-120"/>
              </a:rPr>
              <a:t>Fjórar spurningar fyrir hreyfingu</a:t>
            </a:r>
            <a:endParaRPr lang="en-US" sz="2100" dirty="0"/>
          </a:p>
        </p:txBody>
      </p:sp>
      <p:sp>
        <p:nvSpPr>
          <p:cNvPr id="13" name="Shape 9"/>
          <p:cNvSpPr/>
          <p:nvPr/>
        </p:nvSpPr>
        <p:spPr>
          <a:xfrm>
            <a:off x="1133856" y="2240280"/>
            <a:ext cx="365760" cy="365760"/>
          </a:xfrm>
          <a:prstGeom prst="ellipse">
            <a:avLst/>
          </a:prstGeom>
          <a:solidFill>
            <a:srgbClr val="087B78"/>
          </a:solidFill>
          <a:ln w="12700">
            <a:solidFill>
              <a:srgbClr val="087B78">
                <a:alpha val="0"/>
              </a:srgbClr>
            </a:solidFill>
            <a:prstDash val="solid"/>
          </a:ln>
        </p:spPr>
        <p:txBody>
          <a:bodyPr/>
          <a:lstStyle/>
          <a:p>
            <a:endParaRPr/>
          </a:p>
        </p:txBody>
      </p:sp>
      <p:sp>
        <p:nvSpPr>
          <p:cNvPr id="14" name="Text 10"/>
          <p:cNvSpPr txBox="1"/>
          <p:nvPr/>
        </p:nvSpPr>
        <p:spPr>
          <a:xfrm>
            <a:off x="1133856" y="2240280"/>
            <a:ext cx="365760" cy="36576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FFFFFF"/>
                </a:solidFill>
                <a:latin typeface="Arial" pitchFamily="34" charset="0"/>
                <a:ea typeface="Arial" pitchFamily="34" charset="-122"/>
                <a:cs typeface="Arial" pitchFamily="34" charset="-120"/>
              </a:rPr>
              <a:t>1</a:t>
            </a:r>
            <a:endParaRPr lang="en-US" sz="1350" dirty="0"/>
          </a:p>
        </p:txBody>
      </p:sp>
      <p:sp>
        <p:nvSpPr>
          <p:cNvPr id="15" name="Text 11"/>
          <p:cNvSpPr txBox="1"/>
          <p:nvPr/>
        </p:nvSpPr>
        <p:spPr>
          <a:xfrm>
            <a:off x="1719072" y="2221992"/>
            <a:ext cx="4983480" cy="393192"/>
          </a:xfrm>
          <a:prstGeom prst="rect">
            <a:avLst/>
          </a:prstGeom>
          <a:noFill/>
          <a:ln/>
        </p:spPr>
        <p:txBody>
          <a:bodyPr wrap="square" lIns="0" tIns="0" rIns="0" bIns="0" rtlCol="0" anchor="ctr">
            <a:normAutofit/>
          </a:bodyPr>
          <a:lstStyle/>
          <a:p>
            <a:pPr marL="0" indent="0" algn="l">
              <a:lnSpc>
                <a:spcPct val="100000"/>
              </a:lnSpc>
              <a:buNone/>
            </a:pPr>
            <a:r>
              <a:rPr lang="en-US" sz="1410" b="1" dirty="0">
                <a:solidFill>
                  <a:srgbClr val="17323E"/>
                </a:solidFill>
                <a:latin typeface="Arial" pitchFamily="34" charset="0"/>
                <a:ea typeface="Arial" pitchFamily="34" charset="-122"/>
                <a:cs typeface="Arial" pitchFamily="34" charset="-120"/>
              </a:rPr>
              <a:t>Hvert er glúkósagildið og stefna örvarinnar?</a:t>
            </a:r>
            <a:endParaRPr lang="en-US" sz="1410" dirty="0"/>
          </a:p>
        </p:txBody>
      </p:sp>
      <p:sp>
        <p:nvSpPr>
          <p:cNvPr id="16" name="Shape 12"/>
          <p:cNvSpPr/>
          <p:nvPr/>
        </p:nvSpPr>
        <p:spPr>
          <a:xfrm>
            <a:off x="1133856" y="2898648"/>
            <a:ext cx="365760" cy="365760"/>
          </a:xfrm>
          <a:prstGeom prst="ellipse">
            <a:avLst/>
          </a:prstGeom>
          <a:solidFill>
            <a:srgbClr val="087B78"/>
          </a:solidFill>
          <a:ln w="12700">
            <a:solidFill>
              <a:srgbClr val="087B78">
                <a:alpha val="0"/>
              </a:srgbClr>
            </a:solidFill>
            <a:prstDash val="solid"/>
          </a:ln>
        </p:spPr>
        <p:txBody>
          <a:bodyPr/>
          <a:lstStyle/>
          <a:p>
            <a:endParaRPr/>
          </a:p>
        </p:txBody>
      </p:sp>
      <p:sp>
        <p:nvSpPr>
          <p:cNvPr id="17" name="Text 13"/>
          <p:cNvSpPr txBox="1"/>
          <p:nvPr/>
        </p:nvSpPr>
        <p:spPr>
          <a:xfrm>
            <a:off x="1133856" y="2898648"/>
            <a:ext cx="365760" cy="36576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FFFFFF"/>
                </a:solidFill>
                <a:latin typeface="Arial" pitchFamily="34" charset="0"/>
                <a:ea typeface="Arial" pitchFamily="34" charset="-122"/>
                <a:cs typeface="Arial" pitchFamily="34" charset="-120"/>
              </a:rPr>
              <a:t>2</a:t>
            </a:r>
            <a:endParaRPr lang="en-US" sz="1350" dirty="0"/>
          </a:p>
        </p:txBody>
      </p:sp>
      <p:sp>
        <p:nvSpPr>
          <p:cNvPr id="18" name="Text 14"/>
          <p:cNvSpPr txBox="1"/>
          <p:nvPr/>
        </p:nvSpPr>
        <p:spPr>
          <a:xfrm>
            <a:off x="1719072" y="2880360"/>
            <a:ext cx="4983480" cy="393192"/>
          </a:xfrm>
          <a:prstGeom prst="rect">
            <a:avLst/>
          </a:prstGeom>
          <a:noFill/>
          <a:ln/>
        </p:spPr>
        <p:txBody>
          <a:bodyPr wrap="square" lIns="0" tIns="0" rIns="0" bIns="0" rtlCol="0" anchor="ctr">
            <a:normAutofit/>
          </a:bodyPr>
          <a:lstStyle/>
          <a:p>
            <a:pPr marL="0" indent="0" algn="l">
              <a:lnSpc>
                <a:spcPct val="100000"/>
              </a:lnSpc>
              <a:buNone/>
            </a:pPr>
            <a:r>
              <a:rPr lang="en-US" sz="1410" dirty="0">
                <a:solidFill>
                  <a:srgbClr val="17323E"/>
                </a:solidFill>
                <a:latin typeface="Arial" pitchFamily="34" charset="0"/>
                <a:ea typeface="Arial" pitchFamily="34" charset="-122"/>
                <a:cs typeface="Arial" pitchFamily="34" charset="-120"/>
              </a:rPr>
              <a:t>Hversu mikið virkt insúlín er í líkamanum?</a:t>
            </a:r>
            <a:endParaRPr lang="en-US" sz="1410" dirty="0"/>
          </a:p>
        </p:txBody>
      </p:sp>
      <p:sp>
        <p:nvSpPr>
          <p:cNvPr id="19" name="Shape 15"/>
          <p:cNvSpPr/>
          <p:nvPr/>
        </p:nvSpPr>
        <p:spPr>
          <a:xfrm>
            <a:off x="1133856" y="3557016"/>
            <a:ext cx="365760" cy="365760"/>
          </a:xfrm>
          <a:prstGeom prst="ellipse">
            <a:avLst/>
          </a:prstGeom>
          <a:solidFill>
            <a:srgbClr val="087B78"/>
          </a:solidFill>
          <a:ln w="12700">
            <a:solidFill>
              <a:srgbClr val="087B78">
                <a:alpha val="0"/>
              </a:srgbClr>
            </a:solidFill>
            <a:prstDash val="solid"/>
          </a:ln>
        </p:spPr>
        <p:txBody>
          <a:bodyPr/>
          <a:lstStyle/>
          <a:p>
            <a:endParaRPr/>
          </a:p>
        </p:txBody>
      </p:sp>
      <p:sp>
        <p:nvSpPr>
          <p:cNvPr id="20" name="Text 16"/>
          <p:cNvSpPr txBox="1"/>
          <p:nvPr/>
        </p:nvSpPr>
        <p:spPr>
          <a:xfrm>
            <a:off x="1133856" y="3557016"/>
            <a:ext cx="365760" cy="36576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FFFFFF"/>
                </a:solidFill>
                <a:latin typeface="Arial" pitchFamily="34" charset="0"/>
                <a:ea typeface="Arial" pitchFamily="34" charset="-122"/>
                <a:cs typeface="Arial" pitchFamily="34" charset="-120"/>
              </a:rPr>
              <a:t>3</a:t>
            </a:r>
            <a:endParaRPr lang="en-US" sz="1350" dirty="0"/>
          </a:p>
        </p:txBody>
      </p:sp>
      <p:sp>
        <p:nvSpPr>
          <p:cNvPr id="21" name="Text 17"/>
          <p:cNvSpPr txBox="1"/>
          <p:nvPr/>
        </p:nvSpPr>
        <p:spPr>
          <a:xfrm>
            <a:off x="1719072" y="3538728"/>
            <a:ext cx="4983480" cy="393192"/>
          </a:xfrm>
          <a:prstGeom prst="rect">
            <a:avLst/>
          </a:prstGeom>
          <a:noFill/>
          <a:ln/>
        </p:spPr>
        <p:txBody>
          <a:bodyPr wrap="square" lIns="0" tIns="0" rIns="0" bIns="0" rtlCol="0" anchor="ctr">
            <a:normAutofit/>
          </a:bodyPr>
          <a:lstStyle/>
          <a:p>
            <a:pPr marL="0" indent="0" algn="l">
              <a:lnSpc>
                <a:spcPct val="100000"/>
              </a:lnSpc>
              <a:buNone/>
            </a:pPr>
            <a:r>
              <a:rPr lang="en-US" sz="1410" dirty="0">
                <a:solidFill>
                  <a:srgbClr val="17323E"/>
                </a:solidFill>
                <a:latin typeface="Arial" pitchFamily="34" charset="0"/>
                <a:ea typeface="Arial" pitchFamily="34" charset="-122"/>
                <a:cs typeface="Arial" pitchFamily="34" charset="-120"/>
              </a:rPr>
              <a:t>Hvers konar hreyfing — þol, styrkur eða keppni?</a:t>
            </a:r>
            <a:endParaRPr lang="en-US" sz="1410" dirty="0"/>
          </a:p>
        </p:txBody>
      </p:sp>
      <p:sp>
        <p:nvSpPr>
          <p:cNvPr id="22" name="Shape 18"/>
          <p:cNvSpPr/>
          <p:nvPr/>
        </p:nvSpPr>
        <p:spPr>
          <a:xfrm>
            <a:off x="1133856" y="4215384"/>
            <a:ext cx="365760" cy="365760"/>
          </a:xfrm>
          <a:prstGeom prst="ellipse">
            <a:avLst/>
          </a:prstGeom>
          <a:solidFill>
            <a:srgbClr val="087B78"/>
          </a:solidFill>
          <a:ln w="12700">
            <a:solidFill>
              <a:srgbClr val="087B78">
                <a:alpha val="0"/>
              </a:srgbClr>
            </a:solidFill>
            <a:prstDash val="solid"/>
          </a:ln>
        </p:spPr>
        <p:txBody>
          <a:bodyPr/>
          <a:lstStyle/>
          <a:p>
            <a:endParaRPr/>
          </a:p>
        </p:txBody>
      </p:sp>
      <p:sp>
        <p:nvSpPr>
          <p:cNvPr id="23" name="Text 19"/>
          <p:cNvSpPr txBox="1"/>
          <p:nvPr/>
        </p:nvSpPr>
        <p:spPr>
          <a:xfrm>
            <a:off x="1133856" y="4215384"/>
            <a:ext cx="365760" cy="36576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FFFFFF"/>
                </a:solidFill>
                <a:latin typeface="Arial" pitchFamily="34" charset="0"/>
                <a:ea typeface="Arial" pitchFamily="34" charset="-122"/>
                <a:cs typeface="Arial" pitchFamily="34" charset="-120"/>
              </a:rPr>
              <a:t>4</a:t>
            </a:r>
            <a:endParaRPr lang="en-US" sz="1350" dirty="0"/>
          </a:p>
        </p:txBody>
      </p:sp>
      <p:sp>
        <p:nvSpPr>
          <p:cNvPr id="24" name="Text 20"/>
          <p:cNvSpPr txBox="1"/>
          <p:nvPr/>
        </p:nvSpPr>
        <p:spPr>
          <a:xfrm>
            <a:off x="1719072" y="4197096"/>
            <a:ext cx="4983480" cy="393192"/>
          </a:xfrm>
          <a:prstGeom prst="rect">
            <a:avLst/>
          </a:prstGeom>
          <a:noFill/>
          <a:ln/>
        </p:spPr>
        <p:txBody>
          <a:bodyPr wrap="square" lIns="0" tIns="0" rIns="0" bIns="0" rtlCol="0" anchor="ctr">
            <a:normAutofit/>
          </a:bodyPr>
          <a:lstStyle/>
          <a:p>
            <a:pPr marL="0" indent="0" algn="l">
              <a:lnSpc>
                <a:spcPct val="100000"/>
              </a:lnSpc>
              <a:buNone/>
            </a:pPr>
            <a:r>
              <a:rPr lang="en-US" sz="1410" dirty="0">
                <a:solidFill>
                  <a:srgbClr val="17323E"/>
                </a:solidFill>
                <a:latin typeface="Arial" pitchFamily="34" charset="0"/>
                <a:ea typeface="Arial" pitchFamily="34" charset="-122"/>
                <a:cs typeface="Arial" pitchFamily="34" charset="-120"/>
              </a:rPr>
              <a:t>Hve lengi, hvenær dags og hvað gerist eftir á?</a:t>
            </a:r>
            <a:endParaRPr lang="en-US" sz="1410" dirty="0"/>
          </a:p>
        </p:txBody>
      </p:sp>
      <p:sp>
        <p:nvSpPr>
          <p:cNvPr id="25" name="Text 21"/>
          <p:cNvSpPr txBox="1"/>
          <p:nvPr/>
        </p:nvSpPr>
        <p:spPr>
          <a:xfrm>
            <a:off x="1115568" y="4965192"/>
            <a:ext cx="2011680" cy="292608"/>
          </a:xfrm>
          <a:prstGeom prst="rect">
            <a:avLst/>
          </a:prstGeom>
          <a:noFill/>
          <a:ln/>
        </p:spPr>
        <p:txBody>
          <a:bodyPr wrap="square" lIns="0" tIns="0" rIns="0" bIns="0" rtlCol="0" anchor="ctr">
            <a:normAutofit/>
          </a:bodyPr>
          <a:lstStyle/>
          <a:p>
            <a:pPr marL="0" indent="0" algn="l">
              <a:lnSpc>
                <a:spcPct val="100000"/>
              </a:lnSpc>
              <a:buNone/>
            </a:pPr>
            <a:r>
              <a:rPr lang="en-US" sz="1550" b="1" dirty="0">
                <a:solidFill>
                  <a:srgbClr val="8E2F40"/>
                </a:solidFill>
                <a:latin typeface="Arial" pitchFamily="34" charset="0"/>
                <a:ea typeface="Arial" pitchFamily="34" charset="-122"/>
                <a:cs typeface="Arial" pitchFamily="34" charset="-120"/>
              </a:rPr>
              <a:t>Síðbúin áhætta</a:t>
            </a:r>
            <a:endParaRPr lang="en-US" sz="1550" dirty="0"/>
          </a:p>
        </p:txBody>
      </p:sp>
      <p:sp>
        <p:nvSpPr>
          <p:cNvPr id="26" name="Text 22"/>
          <p:cNvSpPr txBox="1"/>
          <p:nvPr/>
        </p:nvSpPr>
        <p:spPr>
          <a:xfrm>
            <a:off x="2880360" y="4919472"/>
            <a:ext cx="3794760" cy="420624"/>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5B6F78"/>
                </a:solidFill>
                <a:latin typeface="Arial" pitchFamily="34" charset="0"/>
                <a:ea typeface="Arial" pitchFamily="34" charset="-122"/>
                <a:cs typeface="Arial" pitchFamily="34" charset="-120"/>
              </a:rPr>
              <a:t>Blóðsykursfall getur komið 6–15 klst. eftir hreyfingu, oft yfir nótt.</a:t>
            </a:r>
            <a:endParaRPr lang="en-US" sz="1320" dirty="0"/>
          </a:p>
        </p:txBody>
      </p:sp>
      <p:sp>
        <p:nvSpPr>
          <p:cNvPr id="27" name="Shape 23"/>
          <p:cNvSpPr/>
          <p:nvPr/>
        </p:nvSpPr>
        <p:spPr>
          <a:xfrm>
            <a:off x="7571232" y="1115568"/>
            <a:ext cx="3803904" cy="1298448"/>
          </a:xfrm>
          <a:prstGeom prst="roundRect">
            <a:avLst>
              <a:gd name="adj" fmla="val 8451"/>
            </a:avLst>
          </a:prstGeom>
          <a:solidFill>
            <a:srgbClr val="FFFFFF"/>
          </a:solidFill>
          <a:ln w="10160">
            <a:solidFill>
              <a:srgbClr val="D6E1E4"/>
            </a:solidFill>
            <a:prstDash val="solid"/>
          </a:ln>
        </p:spPr>
        <p:txBody>
          <a:bodyPr/>
          <a:lstStyle/>
          <a:p>
            <a:endParaRPr/>
          </a:p>
        </p:txBody>
      </p:sp>
      <p:sp>
        <p:nvSpPr>
          <p:cNvPr id="28" name="Shape 24"/>
          <p:cNvSpPr/>
          <p:nvPr/>
        </p:nvSpPr>
        <p:spPr>
          <a:xfrm>
            <a:off x="7571232" y="1115568"/>
            <a:ext cx="73152" cy="1298448"/>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29" name="Shape 25"/>
          <p:cNvSpPr/>
          <p:nvPr/>
        </p:nvSpPr>
        <p:spPr>
          <a:xfrm>
            <a:off x="7754112" y="1298448"/>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3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55062" y="1395009"/>
            <a:ext cx="237012" cy="237012"/>
          </a:xfrm>
          <a:prstGeom prst="rect">
            <a:avLst/>
          </a:prstGeom>
        </p:spPr>
      </p:pic>
      <p:sp>
        <p:nvSpPr>
          <p:cNvPr id="31" name="Text 26"/>
          <p:cNvSpPr txBox="1"/>
          <p:nvPr/>
        </p:nvSpPr>
        <p:spPr>
          <a:xfrm>
            <a:off x="8302752" y="1289304"/>
            <a:ext cx="2907792" cy="384048"/>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17323E"/>
                </a:solidFill>
                <a:latin typeface="Arial" pitchFamily="34" charset="0"/>
                <a:ea typeface="Arial" pitchFamily="34" charset="-122"/>
                <a:cs typeface="Arial" pitchFamily="34" charset="-120"/>
              </a:rPr>
              <a:t>Fyrir</a:t>
            </a:r>
            <a:endParaRPr lang="en-US" sz="1650" dirty="0"/>
          </a:p>
        </p:txBody>
      </p:sp>
      <p:sp>
        <p:nvSpPr>
          <p:cNvPr id="32" name="Text 27"/>
          <p:cNvSpPr txBox="1"/>
          <p:nvPr/>
        </p:nvSpPr>
        <p:spPr>
          <a:xfrm>
            <a:off x="7808976" y="1755648"/>
            <a:ext cx="3346704" cy="493776"/>
          </a:xfrm>
          <a:prstGeom prst="rect">
            <a:avLst/>
          </a:prstGeom>
          <a:noFill/>
          <a:ln/>
        </p:spPr>
        <p:txBody>
          <a:bodyPr wrap="square" lIns="0" tIns="0" rIns="0" bIns="0" rtlCol="0" anchor="t">
            <a:normAutofit/>
          </a:bodyPr>
          <a:lstStyle/>
          <a:p>
            <a:pPr marL="0" indent="0" algn="l">
              <a:lnSpc>
                <a:spcPct val="95000"/>
              </a:lnSpc>
              <a:buNone/>
            </a:pPr>
            <a:r>
              <a:rPr lang="en-US" sz="1200" dirty="0">
                <a:solidFill>
                  <a:srgbClr val="5B6F78"/>
                </a:solidFill>
                <a:latin typeface="Arial" pitchFamily="34" charset="0"/>
                <a:ea typeface="Arial" pitchFamily="34" charset="-122"/>
                <a:cs typeface="Arial" pitchFamily="34" charset="-120"/>
              </a:rPr>
              <a:t>Skipuleggja tímabundið mark/grunninnrennsli, kolvetni og búnað eftir einstaklingsplani.</a:t>
            </a:r>
            <a:endParaRPr lang="en-US" sz="1200" dirty="0"/>
          </a:p>
        </p:txBody>
      </p:sp>
      <p:sp>
        <p:nvSpPr>
          <p:cNvPr id="33" name="Shape 28"/>
          <p:cNvSpPr/>
          <p:nvPr/>
        </p:nvSpPr>
        <p:spPr>
          <a:xfrm>
            <a:off x="7571232" y="2633472"/>
            <a:ext cx="3803904" cy="1298448"/>
          </a:xfrm>
          <a:prstGeom prst="roundRect">
            <a:avLst>
              <a:gd name="adj" fmla="val 8451"/>
            </a:avLst>
          </a:prstGeom>
          <a:solidFill>
            <a:srgbClr val="FFFFFF"/>
          </a:solidFill>
          <a:ln w="10160">
            <a:solidFill>
              <a:srgbClr val="D6E1E4"/>
            </a:solidFill>
            <a:prstDash val="solid"/>
          </a:ln>
        </p:spPr>
        <p:txBody>
          <a:bodyPr/>
          <a:lstStyle/>
          <a:p>
            <a:endParaRPr/>
          </a:p>
        </p:txBody>
      </p:sp>
      <p:sp>
        <p:nvSpPr>
          <p:cNvPr id="34" name="Shape 29"/>
          <p:cNvSpPr/>
          <p:nvPr/>
        </p:nvSpPr>
        <p:spPr>
          <a:xfrm>
            <a:off x="7571232" y="2633472"/>
            <a:ext cx="73152" cy="1298448"/>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35" name="Shape 30"/>
          <p:cNvSpPr/>
          <p:nvPr/>
        </p:nvSpPr>
        <p:spPr>
          <a:xfrm>
            <a:off x="7754112" y="2816352"/>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3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55062" y="2912913"/>
            <a:ext cx="237012" cy="237012"/>
          </a:xfrm>
          <a:prstGeom prst="rect">
            <a:avLst/>
          </a:prstGeom>
        </p:spPr>
      </p:pic>
      <p:sp>
        <p:nvSpPr>
          <p:cNvPr id="37" name="Text 31"/>
          <p:cNvSpPr txBox="1"/>
          <p:nvPr/>
        </p:nvSpPr>
        <p:spPr>
          <a:xfrm>
            <a:off x="8302752" y="2807208"/>
            <a:ext cx="2907792" cy="384048"/>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17323E"/>
                </a:solidFill>
                <a:latin typeface="Arial" pitchFamily="34" charset="0"/>
                <a:ea typeface="Arial" pitchFamily="34" charset="-122"/>
                <a:cs typeface="Arial" pitchFamily="34" charset="-120"/>
              </a:rPr>
              <a:t>Á meðan</a:t>
            </a:r>
            <a:endParaRPr lang="en-US" sz="1650" dirty="0"/>
          </a:p>
        </p:txBody>
      </p:sp>
      <p:sp>
        <p:nvSpPr>
          <p:cNvPr id="38" name="Text 32"/>
          <p:cNvSpPr txBox="1"/>
          <p:nvPr/>
        </p:nvSpPr>
        <p:spPr>
          <a:xfrm>
            <a:off x="7808976" y="3273552"/>
            <a:ext cx="3346704" cy="493776"/>
          </a:xfrm>
          <a:prstGeom prst="rect">
            <a:avLst/>
          </a:prstGeom>
          <a:noFill/>
          <a:ln/>
        </p:spPr>
        <p:txBody>
          <a:bodyPr wrap="square" lIns="0" tIns="0" rIns="0" bIns="0" rtlCol="0" anchor="t">
            <a:normAutofit/>
          </a:bodyPr>
          <a:lstStyle/>
          <a:p>
            <a:pPr marL="0" indent="0" algn="l">
              <a:lnSpc>
                <a:spcPct val="95000"/>
              </a:lnSpc>
              <a:buNone/>
            </a:pPr>
            <a:r>
              <a:rPr lang="en-US" sz="1200" dirty="0">
                <a:solidFill>
                  <a:srgbClr val="5B6F78"/>
                </a:solidFill>
                <a:latin typeface="Arial" pitchFamily="34" charset="0"/>
                <a:ea typeface="Arial" pitchFamily="34" charset="-122"/>
                <a:cs typeface="Arial" pitchFamily="34" charset="-120"/>
              </a:rPr>
              <a:t>Fylgjast með CGM og stefnuör, hafa fljótvirk kolvetni við höndina og ekki vera einn við mikla áhættu.</a:t>
            </a:r>
            <a:endParaRPr lang="en-US" sz="1200" dirty="0"/>
          </a:p>
        </p:txBody>
      </p:sp>
      <p:sp>
        <p:nvSpPr>
          <p:cNvPr id="39" name="Shape 33"/>
          <p:cNvSpPr/>
          <p:nvPr/>
        </p:nvSpPr>
        <p:spPr>
          <a:xfrm>
            <a:off x="7571232" y="4151376"/>
            <a:ext cx="3803904" cy="1298448"/>
          </a:xfrm>
          <a:prstGeom prst="roundRect">
            <a:avLst>
              <a:gd name="adj" fmla="val 8451"/>
            </a:avLst>
          </a:prstGeom>
          <a:solidFill>
            <a:srgbClr val="FFFFFF"/>
          </a:solidFill>
          <a:ln w="10160">
            <a:solidFill>
              <a:srgbClr val="D6E1E4"/>
            </a:solidFill>
            <a:prstDash val="solid"/>
          </a:ln>
        </p:spPr>
        <p:txBody>
          <a:bodyPr/>
          <a:lstStyle/>
          <a:p>
            <a:endParaRPr/>
          </a:p>
        </p:txBody>
      </p:sp>
      <p:sp>
        <p:nvSpPr>
          <p:cNvPr id="40" name="Shape 34"/>
          <p:cNvSpPr/>
          <p:nvPr/>
        </p:nvSpPr>
        <p:spPr>
          <a:xfrm>
            <a:off x="7571232" y="4151376"/>
            <a:ext cx="73152" cy="1298448"/>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41" name="Shape 35"/>
          <p:cNvSpPr/>
          <p:nvPr/>
        </p:nvSpPr>
        <p:spPr>
          <a:xfrm>
            <a:off x="7754112" y="4334256"/>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4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55062" y="4430817"/>
            <a:ext cx="237012" cy="237012"/>
          </a:xfrm>
          <a:prstGeom prst="rect">
            <a:avLst/>
          </a:prstGeom>
        </p:spPr>
      </p:pic>
      <p:sp>
        <p:nvSpPr>
          <p:cNvPr id="43" name="Text 36"/>
          <p:cNvSpPr txBox="1"/>
          <p:nvPr/>
        </p:nvSpPr>
        <p:spPr>
          <a:xfrm>
            <a:off x="8302752" y="4325112"/>
            <a:ext cx="2907792" cy="384048"/>
          </a:xfrm>
          <a:prstGeom prst="rect">
            <a:avLst/>
          </a:prstGeom>
          <a:noFill/>
          <a:ln/>
        </p:spPr>
        <p:txBody>
          <a:bodyPr wrap="square" lIns="0" tIns="0" rIns="0" bIns="0" rtlCol="0" anchor="ctr">
            <a:normAutofit/>
          </a:bodyPr>
          <a:lstStyle/>
          <a:p>
            <a:pPr marL="0" indent="0" algn="l">
              <a:lnSpc>
                <a:spcPct val="100000"/>
              </a:lnSpc>
              <a:buNone/>
            </a:pPr>
            <a:r>
              <a:rPr lang="en-US" sz="1650" b="1" dirty="0">
                <a:solidFill>
                  <a:srgbClr val="17323E"/>
                </a:solidFill>
                <a:latin typeface="Arial" pitchFamily="34" charset="0"/>
                <a:ea typeface="Arial" pitchFamily="34" charset="-122"/>
                <a:cs typeface="Arial" pitchFamily="34" charset="-120"/>
              </a:rPr>
              <a:t>Eftir</a:t>
            </a:r>
            <a:endParaRPr lang="en-US" sz="1650" dirty="0"/>
          </a:p>
        </p:txBody>
      </p:sp>
      <p:sp>
        <p:nvSpPr>
          <p:cNvPr id="44" name="Text 37"/>
          <p:cNvSpPr txBox="1"/>
          <p:nvPr/>
        </p:nvSpPr>
        <p:spPr>
          <a:xfrm>
            <a:off x="7808976" y="4791456"/>
            <a:ext cx="3346704" cy="493776"/>
          </a:xfrm>
          <a:prstGeom prst="rect">
            <a:avLst/>
          </a:prstGeom>
          <a:noFill/>
          <a:ln/>
        </p:spPr>
        <p:txBody>
          <a:bodyPr wrap="square" lIns="0" tIns="0" rIns="0" bIns="0" rtlCol="0" anchor="t">
            <a:normAutofit/>
          </a:bodyPr>
          <a:lstStyle/>
          <a:p>
            <a:pPr marL="0" indent="0" algn="l">
              <a:lnSpc>
                <a:spcPct val="95000"/>
              </a:lnSpc>
              <a:buNone/>
            </a:pPr>
            <a:r>
              <a:rPr lang="en-US" sz="1200" dirty="0">
                <a:solidFill>
                  <a:srgbClr val="5B6F78"/>
                </a:solidFill>
                <a:latin typeface="Arial" pitchFamily="34" charset="0"/>
                <a:ea typeface="Arial" pitchFamily="34" charset="-122"/>
                <a:cs typeface="Arial" pitchFamily="34" charset="-120"/>
              </a:rPr>
              <a:t>Endurmeta glúkósa, virkt insúlín og næturáhættu; nýta CGM-viðvaranir.</a:t>
            </a:r>
            <a:endParaRPr lang="en-US" sz="1200" dirty="0"/>
          </a:p>
        </p:txBody>
      </p:sp>
      <p:sp>
        <p:nvSpPr>
          <p:cNvPr id="45" name="Shape 38"/>
          <p:cNvSpPr/>
          <p:nvPr/>
        </p:nvSpPr>
        <p:spPr>
          <a:xfrm>
            <a:off x="749808" y="5888736"/>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4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5989320"/>
            <a:ext cx="201168" cy="201168"/>
          </a:xfrm>
          <a:prstGeom prst="rect">
            <a:avLst/>
          </a:prstGeom>
        </p:spPr>
      </p:pic>
      <p:sp>
        <p:nvSpPr>
          <p:cNvPr id="47" name="Text 39"/>
          <p:cNvSpPr txBox="1"/>
          <p:nvPr/>
        </p:nvSpPr>
        <p:spPr>
          <a:xfrm>
            <a:off x="1234440" y="5934456"/>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Forðist ákafa hreyfingu við marktæka ketónemíu. BHB ≥1,5 mmól/L krefst leiðréttingar, vökvunar og hvíldar samkvæmt veikindaplani.</a:t>
            </a:r>
            <a:endParaRPr lang="en-US" sz="112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Veikindadagur og dælubilun: aldrei hætta grunninsúlíni</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veikindadagar</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32</a:t>
            </a:r>
            <a:endParaRPr lang="en-US" sz="850" dirty="0"/>
          </a:p>
        </p:txBody>
      </p:sp>
      <p:sp>
        <p:nvSpPr>
          <p:cNvPr id="9" name="Shape 6"/>
          <p:cNvSpPr/>
          <p:nvPr/>
        </p:nvSpPr>
        <p:spPr>
          <a:xfrm>
            <a:off x="749808" y="1115568"/>
            <a:ext cx="5230368" cy="4517136"/>
          </a:xfrm>
          <a:prstGeom prst="roundRect">
            <a:avLst>
              <a:gd name="adj" fmla="val 3644"/>
            </a:avLst>
          </a:prstGeom>
          <a:solidFill>
            <a:srgbClr val="0B2B3B"/>
          </a:solidFill>
          <a:ln w="12700">
            <a:solidFill>
              <a:srgbClr val="0B2B3B">
                <a:alpha val="0"/>
              </a:srgbClr>
            </a:solidFill>
            <a:prstDash val="solid"/>
          </a:ln>
        </p:spPr>
        <p:txBody>
          <a:bodyPr/>
          <a:lstStyle/>
          <a:p>
            <a:endParaRPr/>
          </a:p>
        </p:txBody>
      </p:sp>
      <p:sp>
        <p:nvSpPr>
          <p:cNvPr id="10" name="Shape 7"/>
          <p:cNvSpPr/>
          <p:nvPr/>
        </p:nvSpPr>
        <p:spPr>
          <a:xfrm>
            <a:off x="1115568" y="1481328"/>
            <a:ext cx="1554480" cy="274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11" name="Text 8"/>
          <p:cNvSpPr txBox="1"/>
          <p:nvPr/>
        </p:nvSpPr>
        <p:spPr>
          <a:xfrm>
            <a:off x="1188720" y="1490472"/>
            <a:ext cx="140817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GULLNA REGLAN</a:t>
            </a:r>
            <a:endParaRPr lang="en-US" sz="1050" dirty="0"/>
          </a:p>
        </p:txBody>
      </p:sp>
      <p:sp>
        <p:nvSpPr>
          <p:cNvPr id="12" name="Text 9"/>
          <p:cNvSpPr txBox="1"/>
          <p:nvPr/>
        </p:nvSpPr>
        <p:spPr>
          <a:xfrm>
            <a:off x="1115568" y="2240280"/>
            <a:ext cx="4251960" cy="1051560"/>
          </a:xfrm>
          <a:prstGeom prst="rect">
            <a:avLst/>
          </a:prstGeom>
          <a:noFill/>
          <a:ln/>
        </p:spPr>
        <p:txBody>
          <a:bodyPr wrap="square" lIns="0" tIns="0" rIns="0" bIns="0" rtlCol="0" anchor="ctr">
            <a:normAutofit/>
          </a:bodyPr>
          <a:lstStyle/>
          <a:p>
            <a:pPr marL="0" indent="0" algn="ctr">
              <a:lnSpc>
                <a:spcPct val="100000"/>
              </a:lnSpc>
              <a:buNone/>
            </a:pPr>
            <a:r>
              <a:rPr lang="en-US" sz="3400" b="1" dirty="0">
                <a:solidFill>
                  <a:srgbClr val="FFFFFF"/>
                </a:solidFill>
                <a:latin typeface="Arial" pitchFamily="34" charset="0"/>
                <a:ea typeface="Arial" pitchFamily="34" charset="-122"/>
                <a:cs typeface="Arial" pitchFamily="34" charset="-120"/>
              </a:rPr>
              <a:t>Aldrei stöðva</a:t>
            </a:r>
            <a:endParaRPr lang="en-US" sz="3400" dirty="0"/>
          </a:p>
          <a:p>
            <a:pPr marL="0" indent="0" algn="ctr">
              <a:lnSpc>
                <a:spcPct val="100000"/>
              </a:lnSpc>
              <a:buNone/>
            </a:pPr>
            <a:r>
              <a:rPr lang="en-US" sz="3400" b="1" dirty="0">
                <a:solidFill>
                  <a:srgbClr val="FFFFFF"/>
                </a:solidFill>
                <a:latin typeface="Arial" pitchFamily="34" charset="0"/>
                <a:ea typeface="Arial" pitchFamily="34" charset="-122"/>
                <a:cs typeface="Arial" pitchFamily="34" charset="-120"/>
              </a:rPr>
              <a:t>grunninsúlín</a:t>
            </a:r>
            <a:endParaRPr lang="en-US" sz="3400" dirty="0"/>
          </a:p>
        </p:txBody>
      </p:sp>
      <p:sp>
        <p:nvSpPr>
          <p:cNvPr id="13" name="Text 10"/>
          <p:cNvSpPr txBox="1"/>
          <p:nvPr/>
        </p:nvSpPr>
        <p:spPr>
          <a:xfrm>
            <a:off x="1417320" y="3584448"/>
            <a:ext cx="3639312" cy="347472"/>
          </a:xfrm>
          <a:prstGeom prst="rect">
            <a:avLst/>
          </a:prstGeom>
          <a:noFill/>
          <a:ln/>
        </p:spPr>
        <p:txBody>
          <a:bodyPr wrap="square" lIns="0" tIns="0" rIns="0" bIns="0" rtlCol="0" anchor="ctr">
            <a:normAutofit/>
          </a:bodyPr>
          <a:lstStyle/>
          <a:p>
            <a:pPr marL="0" indent="0" algn="ctr">
              <a:lnSpc>
                <a:spcPct val="100000"/>
              </a:lnSpc>
              <a:buNone/>
            </a:pPr>
            <a:r>
              <a:rPr lang="en-US" sz="1550" b="1" dirty="0">
                <a:solidFill>
                  <a:srgbClr val="3DB9D3"/>
                </a:solidFill>
                <a:latin typeface="Arial" pitchFamily="34" charset="0"/>
                <a:ea typeface="Arial" pitchFamily="34" charset="-122"/>
                <a:cs typeface="Arial" pitchFamily="34" charset="-120"/>
              </a:rPr>
              <a:t>Jafnvel þótt barnið borði lítið.</a:t>
            </a:r>
            <a:endParaRPr lang="en-US" sz="1550" dirty="0"/>
          </a:p>
        </p:txBody>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8880" y="4233672"/>
            <a:ext cx="960120" cy="960120"/>
          </a:xfrm>
          <a:prstGeom prst="rect">
            <a:avLst/>
          </a:prstGeom>
        </p:spPr>
      </p:pic>
      <p:sp>
        <p:nvSpPr>
          <p:cNvPr id="15" name="Shape 11"/>
          <p:cNvSpPr/>
          <p:nvPr/>
        </p:nvSpPr>
        <p:spPr>
          <a:xfrm>
            <a:off x="6291072" y="1115568"/>
            <a:ext cx="5084064" cy="758952"/>
          </a:xfrm>
          <a:prstGeom prst="roundRect">
            <a:avLst>
              <a:gd name="adj" fmla="val 14458"/>
            </a:avLst>
          </a:prstGeom>
          <a:solidFill>
            <a:srgbClr val="FFFFFF"/>
          </a:solidFill>
          <a:ln w="10160">
            <a:solidFill>
              <a:srgbClr val="D6E1E4"/>
            </a:solidFill>
            <a:prstDash val="solid"/>
          </a:ln>
        </p:spPr>
        <p:txBody>
          <a:bodyPr/>
          <a:lstStyle/>
          <a:p>
            <a:endParaRPr/>
          </a:p>
        </p:txBody>
      </p:sp>
      <p:sp>
        <p:nvSpPr>
          <p:cNvPr id="16" name="Shape 12"/>
          <p:cNvSpPr/>
          <p:nvPr/>
        </p:nvSpPr>
        <p:spPr>
          <a:xfrm>
            <a:off x="6291072" y="1115568"/>
            <a:ext cx="73152" cy="758952"/>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17" name="Shape 13"/>
          <p:cNvSpPr/>
          <p:nvPr/>
        </p:nvSpPr>
        <p:spPr>
          <a:xfrm>
            <a:off x="6473952" y="1298448"/>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74902" y="1395009"/>
            <a:ext cx="237012" cy="237012"/>
          </a:xfrm>
          <a:prstGeom prst="rect">
            <a:avLst/>
          </a:prstGeom>
        </p:spPr>
      </p:pic>
      <p:sp>
        <p:nvSpPr>
          <p:cNvPr id="19" name="Text 14"/>
          <p:cNvSpPr txBox="1"/>
          <p:nvPr/>
        </p:nvSpPr>
        <p:spPr>
          <a:xfrm>
            <a:off x="7022592" y="1289304"/>
            <a:ext cx="4187952"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Mæla</a:t>
            </a:r>
            <a:endParaRPr lang="en-US" sz="1320" dirty="0"/>
          </a:p>
        </p:txBody>
      </p:sp>
      <p:sp>
        <p:nvSpPr>
          <p:cNvPr id="20" name="Text 15"/>
          <p:cNvSpPr txBox="1"/>
          <p:nvPr/>
        </p:nvSpPr>
        <p:spPr>
          <a:xfrm>
            <a:off x="6528816" y="1755648"/>
            <a:ext cx="4626864" cy="0"/>
          </a:xfrm>
          <a:prstGeom prst="rect">
            <a:avLst/>
          </a:prstGeom>
          <a:noFill/>
          <a:ln/>
        </p:spPr>
        <p:txBody>
          <a:bodyPr wrap="square" lIns="0" tIns="0" rIns="0" bIns="0" rtlCol="0" anchor="t">
            <a:normAutofit/>
          </a:bodyPr>
          <a:lstStyle/>
          <a:p>
            <a:pPr marL="0" indent="0" algn="l">
              <a:lnSpc>
                <a:spcPct val="95000"/>
              </a:lnSpc>
              <a:buNone/>
            </a:pPr>
            <a:r>
              <a:rPr lang="en-US" sz="990" dirty="0">
                <a:solidFill>
                  <a:srgbClr val="5B6F78"/>
                </a:solidFill>
                <a:latin typeface="Arial" pitchFamily="34" charset="0"/>
                <a:ea typeface="Arial" pitchFamily="34" charset="-122"/>
                <a:cs typeface="Arial" pitchFamily="34" charset="-120"/>
              </a:rPr>
              <a:t>Glúkósa og blóðketóna á 2–4 klst. fresti eða oftar eftir ástandi.</a:t>
            </a:r>
            <a:endParaRPr lang="en-US" sz="990" dirty="0"/>
          </a:p>
        </p:txBody>
      </p:sp>
      <p:sp>
        <p:nvSpPr>
          <p:cNvPr id="21" name="Shape 16"/>
          <p:cNvSpPr/>
          <p:nvPr/>
        </p:nvSpPr>
        <p:spPr>
          <a:xfrm>
            <a:off x="6291072" y="2020824"/>
            <a:ext cx="5084064" cy="758952"/>
          </a:xfrm>
          <a:prstGeom prst="roundRect">
            <a:avLst>
              <a:gd name="adj" fmla="val 14458"/>
            </a:avLst>
          </a:prstGeom>
          <a:solidFill>
            <a:srgbClr val="FFFFFF"/>
          </a:solidFill>
          <a:ln w="10160">
            <a:solidFill>
              <a:srgbClr val="D6E1E4"/>
            </a:solidFill>
            <a:prstDash val="solid"/>
          </a:ln>
        </p:spPr>
        <p:txBody>
          <a:bodyPr/>
          <a:lstStyle/>
          <a:p>
            <a:endParaRPr/>
          </a:p>
        </p:txBody>
      </p:sp>
      <p:sp>
        <p:nvSpPr>
          <p:cNvPr id="22" name="Shape 17"/>
          <p:cNvSpPr/>
          <p:nvPr/>
        </p:nvSpPr>
        <p:spPr>
          <a:xfrm>
            <a:off x="6291072" y="2020824"/>
            <a:ext cx="73152" cy="758952"/>
          </a:xfrm>
          <a:prstGeom prst="roundRect">
            <a:avLst>
              <a:gd name="adj" fmla="val 50000"/>
            </a:avLst>
          </a:prstGeom>
          <a:solidFill>
            <a:srgbClr val="3DB9D3"/>
          </a:solidFill>
          <a:ln w="12700">
            <a:solidFill>
              <a:srgbClr val="3DB9D3">
                <a:alpha val="0"/>
              </a:srgbClr>
            </a:solidFill>
            <a:prstDash val="solid"/>
          </a:ln>
        </p:spPr>
        <p:txBody>
          <a:bodyPr/>
          <a:lstStyle/>
          <a:p>
            <a:endParaRPr/>
          </a:p>
        </p:txBody>
      </p:sp>
      <p:sp>
        <p:nvSpPr>
          <p:cNvPr id="23" name="Shape 18"/>
          <p:cNvSpPr/>
          <p:nvPr/>
        </p:nvSpPr>
        <p:spPr>
          <a:xfrm>
            <a:off x="6473952" y="2203704"/>
            <a:ext cx="438912" cy="438912"/>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74902" y="2300265"/>
            <a:ext cx="237012" cy="237012"/>
          </a:xfrm>
          <a:prstGeom prst="rect">
            <a:avLst/>
          </a:prstGeom>
        </p:spPr>
      </p:pic>
      <p:sp>
        <p:nvSpPr>
          <p:cNvPr id="25" name="Text 19"/>
          <p:cNvSpPr txBox="1"/>
          <p:nvPr/>
        </p:nvSpPr>
        <p:spPr>
          <a:xfrm>
            <a:off x="7022592" y="2194560"/>
            <a:ext cx="4187952"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Vökva</a:t>
            </a:r>
            <a:endParaRPr lang="en-US" sz="1320" dirty="0"/>
          </a:p>
        </p:txBody>
      </p:sp>
      <p:sp>
        <p:nvSpPr>
          <p:cNvPr id="26" name="Text 20"/>
          <p:cNvSpPr txBox="1"/>
          <p:nvPr/>
        </p:nvSpPr>
        <p:spPr>
          <a:xfrm>
            <a:off x="6528816" y="2660904"/>
            <a:ext cx="4626864" cy="0"/>
          </a:xfrm>
          <a:prstGeom prst="rect">
            <a:avLst/>
          </a:prstGeom>
          <a:noFill/>
          <a:ln/>
        </p:spPr>
        <p:txBody>
          <a:bodyPr wrap="square" lIns="0" tIns="0" rIns="0" bIns="0" rtlCol="0" anchor="t">
            <a:normAutofit/>
          </a:bodyPr>
          <a:lstStyle/>
          <a:p>
            <a:pPr marL="0" indent="0" algn="l">
              <a:lnSpc>
                <a:spcPct val="95000"/>
              </a:lnSpc>
              <a:buNone/>
            </a:pPr>
            <a:r>
              <a:rPr lang="en-US" sz="990" dirty="0">
                <a:solidFill>
                  <a:srgbClr val="5B6F78"/>
                </a:solidFill>
                <a:latin typeface="Arial" pitchFamily="34" charset="0"/>
                <a:ea typeface="Arial" pitchFamily="34" charset="-122"/>
                <a:cs typeface="Arial" pitchFamily="34" charset="-120"/>
              </a:rPr>
              <a:t>Litlir, tíðir skammtar; glúkósavökvi ef glúkósi er lágur en ketónar til staðar.</a:t>
            </a:r>
            <a:endParaRPr lang="en-US" sz="990" dirty="0"/>
          </a:p>
        </p:txBody>
      </p:sp>
      <p:sp>
        <p:nvSpPr>
          <p:cNvPr id="27" name="Shape 21"/>
          <p:cNvSpPr/>
          <p:nvPr/>
        </p:nvSpPr>
        <p:spPr>
          <a:xfrm>
            <a:off x="6291072" y="2926080"/>
            <a:ext cx="5084064" cy="758952"/>
          </a:xfrm>
          <a:prstGeom prst="roundRect">
            <a:avLst>
              <a:gd name="adj" fmla="val 14458"/>
            </a:avLst>
          </a:prstGeom>
          <a:solidFill>
            <a:srgbClr val="FFFFFF"/>
          </a:solidFill>
          <a:ln w="10160">
            <a:solidFill>
              <a:srgbClr val="D6E1E4"/>
            </a:solidFill>
            <a:prstDash val="solid"/>
          </a:ln>
        </p:spPr>
        <p:txBody>
          <a:bodyPr/>
          <a:lstStyle/>
          <a:p>
            <a:endParaRPr/>
          </a:p>
        </p:txBody>
      </p:sp>
      <p:sp>
        <p:nvSpPr>
          <p:cNvPr id="28" name="Shape 22"/>
          <p:cNvSpPr/>
          <p:nvPr/>
        </p:nvSpPr>
        <p:spPr>
          <a:xfrm>
            <a:off x="6291072" y="2926080"/>
            <a:ext cx="73152" cy="758952"/>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29" name="Shape 23"/>
          <p:cNvSpPr/>
          <p:nvPr/>
        </p:nvSpPr>
        <p:spPr>
          <a:xfrm>
            <a:off x="6473952" y="3108960"/>
            <a:ext cx="438912" cy="43891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3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4902" y="3205521"/>
            <a:ext cx="237012" cy="237012"/>
          </a:xfrm>
          <a:prstGeom prst="rect">
            <a:avLst/>
          </a:prstGeom>
        </p:spPr>
      </p:pic>
      <p:sp>
        <p:nvSpPr>
          <p:cNvPr id="31" name="Text 24"/>
          <p:cNvSpPr txBox="1"/>
          <p:nvPr/>
        </p:nvSpPr>
        <p:spPr>
          <a:xfrm>
            <a:off x="7022592" y="3099816"/>
            <a:ext cx="4187952"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Leiðrétta</a:t>
            </a:r>
            <a:endParaRPr lang="en-US" sz="1320" dirty="0"/>
          </a:p>
        </p:txBody>
      </p:sp>
      <p:sp>
        <p:nvSpPr>
          <p:cNvPr id="32" name="Text 25"/>
          <p:cNvSpPr txBox="1"/>
          <p:nvPr/>
        </p:nvSpPr>
        <p:spPr>
          <a:xfrm>
            <a:off x="6528816" y="3566160"/>
            <a:ext cx="4626864" cy="0"/>
          </a:xfrm>
          <a:prstGeom prst="rect">
            <a:avLst/>
          </a:prstGeom>
          <a:noFill/>
          <a:ln/>
        </p:spPr>
        <p:txBody>
          <a:bodyPr wrap="square" lIns="0" tIns="0" rIns="0" bIns="0" rtlCol="0" anchor="t">
            <a:normAutofit/>
          </a:bodyPr>
          <a:lstStyle/>
          <a:p>
            <a:pPr marL="0" indent="0" algn="l">
              <a:lnSpc>
                <a:spcPct val="95000"/>
              </a:lnSpc>
              <a:buNone/>
            </a:pPr>
            <a:r>
              <a:rPr lang="en-US" sz="990" dirty="0">
                <a:solidFill>
                  <a:srgbClr val="5B6F78"/>
                </a:solidFill>
                <a:latin typeface="Arial" pitchFamily="34" charset="0"/>
                <a:ea typeface="Arial" pitchFamily="34" charset="-122"/>
                <a:cs typeface="Arial" pitchFamily="34" charset="-120"/>
              </a:rPr>
              <a:t>Auka/endurtekið hraðvirkt insúlín samkvæmt persónulegu plani.</a:t>
            </a:r>
            <a:endParaRPr lang="en-US" sz="990" dirty="0"/>
          </a:p>
        </p:txBody>
      </p:sp>
      <p:sp>
        <p:nvSpPr>
          <p:cNvPr id="33" name="Shape 26"/>
          <p:cNvSpPr/>
          <p:nvPr/>
        </p:nvSpPr>
        <p:spPr>
          <a:xfrm>
            <a:off x="6291072" y="3831336"/>
            <a:ext cx="5084064" cy="758952"/>
          </a:xfrm>
          <a:prstGeom prst="roundRect">
            <a:avLst>
              <a:gd name="adj" fmla="val 14458"/>
            </a:avLst>
          </a:prstGeom>
          <a:solidFill>
            <a:srgbClr val="FFFFFF"/>
          </a:solidFill>
          <a:ln w="10160">
            <a:solidFill>
              <a:srgbClr val="D6E1E4"/>
            </a:solidFill>
            <a:prstDash val="solid"/>
          </a:ln>
        </p:spPr>
        <p:txBody>
          <a:bodyPr/>
          <a:lstStyle/>
          <a:p>
            <a:endParaRPr/>
          </a:p>
        </p:txBody>
      </p:sp>
      <p:sp>
        <p:nvSpPr>
          <p:cNvPr id="34" name="Shape 27"/>
          <p:cNvSpPr/>
          <p:nvPr/>
        </p:nvSpPr>
        <p:spPr>
          <a:xfrm>
            <a:off x="6291072" y="3831336"/>
            <a:ext cx="73152" cy="758952"/>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35" name="Shape 28"/>
          <p:cNvSpPr/>
          <p:nvPr/>
        </p:nvSpPr>
        <p:spPr>
          <a:xfrm>
            <a:off x="6473952" y="4014216"/>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3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74902" y="4110777"/>
            <a:ext cx="237012" cy="237012"/>
          </a:xfrm>
          <a:prstGeom prst="rect">
            <a:avLst/>
          </a:prstGeom>
        </p:spPr>
      </p:pic>
      <p:sp>
        <p:nvSpPr>
          <p:cNvPr id="37" name="Text 29"/>
          <p:cNvSpPr txBox="1"/>
          <p:nvPr/>
        </p:nvSpPr>
        <p:spPr>
          <a:xfrm>
            <a:off x="7022592" y="4005072"/>
            <a:ext cx="4187952"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Gruna dælu</a:t>
            </a:r>
            <a:endParaRPr lang="en-US" sz="1320" dirty="0"/>
          </a:p>
        </p:txBody>
      </p:sp>
      <p:sp>
        <p:nvSpPr>
          <p:cNvPr id="38" name="Text 30"/>
          <p:cNvSpPr txBox="1"/>
          <p:nvPr/>
        </p:nvSpPr>
        <p:spPr>
          <a:xfrm>
            <a:off x="6528816" y="4471416"/>
            <a:ext cx="4626864" cy="0"/>
          </a:xfrm>
          <a:prstGeom prst="rect">
            <a:avLst/>
          </a:prstGeom>
          <a:noFill/>
          <a:ln/>
        </p:spPr>
        <p:txBody>
          <a:bodyPr wrap="square" lIns="0" tIns="0" rIns="0" bIns="0" rtlCol="0" anchor="t">
            <a:normAutofit/>
          </a:bodyPr>
          <a:lstStyle/>
          <a:p>
            <a:pPr marL="0" indent="0" algn="l">
              <a:lnSpc>
                <a:spcPct val="95000"/>
              </a:lnSpc>
              <a:buNone/>
            </a:pPr>
            <a:r>
              <a:rPr lang="en-US" sz="990" dirty="0">
                <a:solidFill>
                  <a:srgbClr val="5B6F78"/>
                </a:solidFill>
                <a:latin typeface="Arial" pitchFamily="34" charset="0"/>
                <a:ea typeface="Arial" pitchFamily="34" charset="-122"/>
                <a:cs typeface="Arial" pitchFamily="34" charset="-120"/>
              </a:rPr>
              <a:t>Ef há gildi + ketónar: gefa með penna/sprautu og skipta um dælusett og insúlín.</a:t>
            </a:r>
            <a:endParaRPr lang="en-US" sz="990" dirty="0"/>
          </a:p>
        </p:txBody>
      </p:sp>
      <p:sp>
        <p:nvSpPr>
          <p:cNvPr id="39" name="Shape 31"/>
          <p:cNvSpPr/>
          <p:nvPr/>
        </p:nvSpPr>
        <p:spPr>
          <a:xfrm>
            <a:off x="6291072" y="4736592"/>
            <a:ext cx="5084064" cy="758952"/>
          </a:xfrm>
          <a:prstGeom prst="roundRect">
            <a:avLst>
              <a:gd name="adj" fmla="val 14458"/>
            </a:avLst>
          </a:prstGeom>
          <a:solidFill>
            <a:srgbClr val="FFFFFF"/>
          </a:solidFill>
          <a:ln w="10160">
            <a:solidFill>
              <a:srgbClr val="D6E1E4"/>
            </a:solidFill>
            <a:prstDash val="solid"/>
          </a:ln>
        </p:spPr>
        <p:txBody>
          <a:bodyPr/>
          <a:lstStyle/>
          <a:p>
            <a:endParaRPr/>
          </a:p>
        </p:txBody>
      </p:sp>
      <p:sp>
        <p:nvSpPr>
          <p:cNvPr id="40" name="Shape 32"/>
          <p:cNvSpPr/>
          <p:nvPr/>
        </p:nvSpPr>
        <p:spPr>
          <a:xfrm>
            <a:off x="6291072" y="4736592"/>
            <a:ext cx="73152" cy="758952"/>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41" name="Shape 33"/>
          <p:cNvSpPr/>
          <p:nvPr/>
        </p:nvSpPr>
        <p:spPr>
          <a:xfrm>
            <a:off x="6473952" y="4919472"/>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4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74902" y="5016033"/>
            <a:ext cx="237012" cy="237012"/>
          </a:xfrm>
          <a:prstGeom prst="rect">
            <a:avLst/>
          </a:prstGeom>
        </p:spPr>
      </p:pic>
      <p:sp>
        <p:nvSpPr>
          <p:cNvPr id="43" name="Text 34"/>
          <p:cNvSpPr txBox="1"/>
          <p:nvPr/>
        </p:nvSpPr>
        <p:spPr>
          <a:xfrm>
            <a:off x="7022592" y="4910328"/>
            <a:ext cx="4187952"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Leita hjálpar</a:t>
            </a:r>
            <a:endParaRPr lang="en-US" sz="1320" dirty="0"/>
          </a:p>
        </p:txBody>
      </p:sp>
      <p:sp>
        <p:nvSpPr>
          <p:cNvPr id="44" name="Text 35"/>
          <p:cNvSpPr txBox="1"/>
          <p:nvPr/>
        </p:nvSpPr>
        <p:spPr>
          <a:xfrm>
            <a:off x="6528816" y="5376672"/>
            <a:ext cx="4626864" cy="0"/>
          </a:xfrm>
          <a:prstGeom prst="rect">
            <a:avLst/>
          </a:prstGeom>
          <a:noFill/>
          <a:ln/>
        </p:spPr>
        <p:txBody>
          <a:bodyPr wrap="square" lIns="0" tIns="0" rIns="0" bIns="0" rtlCol="0" anchor="t">
            <a:normAutofit/>
          </a:bodyPr>
          <a:lstStyle/>
          <a:p>
            <a:pPr marL="0" indent="0" algn="l">
              <a:lnSpc>
                <a:spcPct val="95000"/>
              </a:lnSpc>
              <a:buNone/>
            </a:pPr>
            <a:r>
              <a:rPr lang="en-US" sz="990" dirty="0">
                <a:solidFill>
                  <a:srgbClr val="5B6F78"/>
                </a:solidFill>
                <a:latin typeface="Arial" pitchFamily="34" charset="0"/>
                <a:ea typeface="Arial" pitchFamily="34" charset="-122"/>
                <a:cs typeface="Arial" pitchFamily="34" charset="-120"/>
              </a:rPr>
              <a:t>Við endurtekin uppköst, vaxandi ketóna, sljóleika eða öndunarbreytingu.</a:t>
            </a:r>
            <a:endParaRPr lang="en-US" sz="990" dirty="0"/>
          </a:p>
        </p:txBody>
      </p:sp>
      <p:sp>
        <p:nvSpPr>
          <p:cNvPr id="45" name="Shape 36"/>
          <p:cNvSpPr/>
          <p:nvPr/>
        </p:nvSpPr>
        <p:spPr>
          <a:xfrm>
            <a:off x="749808" y="5888736"/>
            <a:ext cx="10680192" cy="429768"/>
          </a:xfrm>
          <a:prstGeom prst="roundRect">
            <a:avLst>
              <a:gd name="adj" fmla="val 21277"/>
            </a:avLst>
          </a:prstGeom>
          <a:solidFill>
            <a:srgbClr val="FCE7EA"/>
          </a:solidFill>
          <a:ln w="12700">
            <a:solidFill>
              <a:srgbClr val="FCE7EA">
                <a:alpha val="0"/>
              </a:srgbClr>
            </a:solidFill>
            <a:prstDash val="solid"/>
          </a:ln>
        </p:spPr>
        <p:txBody>
          <a:bodyPr/>
          <a:lstStyle/>
          <a:p>
            <a:endParaRPr/>
          </a:p>
        </p:txBody>
      </p:sp>
      <p:pic>
        <p:nvPicPr>
          <p:cNvPr id="46"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32688" y="5989320"/>
            <a:ext cx="201168" cy="201168"/>
          </a:xfrm>
          <a:prstGeom prst="rect">
            <a:avLst/>
          </a:prstGeom>
        </p:spPr>
      </p:pic>
      <p:sp>
        <p:nvSpPr>
          <p:cNvPr id="47" name="Text 37"/>
          <p:cNvSpPr txBox="1"/>
          <p:nvPr/>
        </p:nvSpPr>
        <p:spPr>
          <a:xfrm>
            <a:off x="1234440" y="5934456"/>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8E2F40"/>
                </a:solidFill>
                <a:latin typeface="Arial" pitchFamily="34" charset="0"/>
                <a:ea typeface="Arial" pitchFamily="34" charset="-122"/>
                <a:cs typeface="Arial" pitchFamily="34" charset="-120"/>
              </a:rPr>
              <a:t>Dælunotandi hefur ekkert langvirkt insúlín undir húð. Sett-bilun getur því valdið ketósu og DKA á skömmum tíma.</a:t>
            </a:r>
            <a:endParaRPr lang="en-US" sz="112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LANGTÍMAMEÐFERÐ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Af hverju er blóðsykursstjórnun sérstaklega erfið hjá börnum?</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leiðbeiningar um börn og unglinga</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33</a:t>
            </a:r>
            <a:endParaRPr lang="en-US" sz="850" dirty="0"/>
          </a:p>
        </p:txBody>
      </p:sp>
      <p:sp>
        <p:nvSpPr>
          <p:cNvPr id="9" name="Shape 6"/>
          <p:cNvSpPr/>
          <p:nvPr/>
        </p:nvSpPr>
        <p:spPr>
          <a:xfrm>
            <a:off x="749808" y="1115568"/>
            <a:ext cx="3529584" cy="1773936"/>
          </a:xfrm>
          <a:prstGeom prst="roundRect">
            <a:avLst>
              <a:gd name="adj" fmla="val 6186"/>
            </a:avLst>
          </a:prstGeom>
          <a:solidFill>
            <a:srgbClr val="FFFFFF"/>
          </a:solidFill>
          <a:ln w="10160">
            <a:solidFill>
              <a:srgbClr val="D6E1E4"/>
            </a:solidFill>
            <a:prstDash val="solid"/>
          </a:ln>
        </p:spPr>
        <p:txBody>
          <a:bodyPr/>
          <a:lstStyle/>
          <a:p>
            <a:endParaRPr/>
          </a:p>
        </p:txBody>
      </p:sp>
      <p:sp>
        <p:nvSpPr>
          <p:cNvPr id="10" name="Shape 7"/>
          <p:cNvSpPr/>
          <p:nvPr/>
        </p:nvSpPr>
        <p:spPr>
          <a:xfrm>
            <a:off x="749808" y="1115568"/>
            <a:ext cx="73152" cy="1773936"/>
          </a:xfrm>
          <a:prstGeom prst="roundRect">
            <a:avLst>
              <a:gd name="adj" fmla="val 50000"/>
            </a:avLst>
          </a:prstGeom>
          <a:solidFill>
            <a:srgbClr val="3DB9D3"/>
          </a:solidFill>
          <a:ln w="12700">
            <a:solidFill>
              <a:srgbClr val="3DB9D3">
                <a:alpha val="0"/>
              </a:srgbClr>
            </a:solidFill>
            <a:prstDash val="solid"/>
          </a:ln>
        </p:spPr>
        <p:txBody>
          <a:bodyPr/>
          <a:lstStyle/>
          <a:p>
            <a:endParaRPr/>
          </a:p>
        </p:txBody>
      </p:sp>
      <p:sp>
        <p:nvSpPr>
          <p:cNvPr id="11" name="Shape 8"/>
          <p:cNvSpPr/>
          <p:nvPr/>
        </p:nvSpPr>
        <p:spPr>
          <a:xfrm>
            <a:off x="932688" y="1298448"/>
            <a:ext cx="438912" cy="438912"/>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3638" y="1395009"/>
            <a:ext cx="237012" cy="237012"/>
          </a:xfrm>
          <a:prstGeom prst="rect">
            <a:avLst/>
          </a:prstGeom>
        </p:spPr>
      </p:pic>
      <p:sp>
        <p:nvSpPr>
          <p:cNvPr id="13" name="Text 9"/>
          <p:cNvSpPr txBox="1"/>
          <p:nvPr/>
        </p:nvSpPr>
        <p:spPr>
          <a:xfrm>
            <a:off x="1481328" y="128930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Smábörn</a:t>
            </a:r>
            <a:endParaRPr lang="en-US" sz="1620" dirty="0"/>
          </a:p>
        </p:txBody>
      </p:sp>
      <p:sp>
        <p:nvSpPr>
          <p:cNvPr id="14" name="Text 10"/>
          <p:cNvSpPr txBox="1"/>
          <p:nvPr/>
        </p:nvSpPr>
        <p:spPr>
          <a:xfrm>
            <a:off x="987552" y="1755648"/>
            <a:ext cx="3072384" cy="969264"/>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Geta ekki lýst einkennum; matarlyst og hreyfing eru ófyrirsjáanleg.</a:t>
            </a:r>
            <a:endParaRPr lang="en-US" sz="1240" dirty="0"/>
          </a:p>
        </p:txBody>
      </p:sp>
      <p:sp>
        <p:nvSpPr>
          <p:cNvPr id="15" name="Shape 11"/>
          <p:cNvSpPr/>
          <p:nvPr/>
        </p:nvSpPr>
        <p:spPr>
          <a:xfrm>
            <a:off x="4553712" y="1115568"/>
            <a:ext cx="3529584" cy="1773936"/>
          </a:xfrm>
          <a:prstGeom prst="roundRect">
            <a:avLst>
              <a:gd name="adj" fmla="val 6186"/>
            </a:avLst>
          </a:prstGeom>
          <a:solidFill>
            <a:srgbClr val="FFFFFF"/>
          </a:solidFill>
          <a:ln w="10160">
            <a:solidFill>
              <a:srgbClr val="D6E1E4"/>
            </a:solidFill>
            <a:prstDash val="solid"/>
          </a:ln>
        </p:spPr>
        <p:txBody>
          <a:bodyPr/>
          <a:lstStyle/>
          <a:p>
            <a:endParaRPr/>
          </a:p>
        </p:txBody>
      </p:sp>
      <p:sp>
        <p:nvSpPr>
          <p:cNvPr id="16" name="Shape 12"/>
          <p:cNvSpPr/>
          <p:nvPr/>
        </p:nvSpPr>
        <p:spPr>
          <a:xfrm>
            <a:off x="4553712" y="1115568"/>
            <a:ext cx="73152" cy="1773936"/>
          </a:xfrm>
          <a:prstGeom prst="roundRect">
            <a:avLst>
              <a:gd name="adj" fmla="val 50000"/>
            </a:avLst>
          </a:prstGeom>
          <a:solidFill>
            <a:srgbClr val="2E8B72"/>
          </a:solidFill>
          <a:ln w="12700">
            <a:solidFill>
              <a:srgbClr val="2E8B72">
                <a:alpha val="0"/>
              </a:srgbClr>
            </a:solidFill>
            <a:prstDash val="solid"/>
          </a:ln>
        </p:spPr>
        <p:txBody>
          <a:bodyPr/>
          <a:lstStyle/>
          <a:p>
            <a:endParaRPr/>
          </a:p>
        </p:txBody>
      </p:sp>
      <p:sp>
        <p:nvSpPr>
          <p:cNvPr id="17" name="Shape 13"/>
          <p:cNvSpPr/>
          <p:nvPr/>
        </p:nvSpPr>
        <p:spPr>
          <a:xfrm>
            <a:off x="4736592" y="1298448"/>
            <a:ext cx="438912" cy="43891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37542" y="1395009"/>
            <a:ext cx="237012" cy="237012"/>
          </a:xfrm>
          <a:prstGeom prst="rect">
            <a:avLst/>
          </a:prstGeom>
        </p:spPr>
      </p:pic>
      <p:sp>
        <p:nvSpPr>
          <p:cNvPr id="19" name="Text 14"/>
          <p:cNvSpPr txBox="1"/>
          <p:nvPr/>
        </p:nvSpPr>
        <p:spPr>
          <a:xfrm>
            <a:off x="5285232" y="128930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Vöxtur</a:t>
            </a:r>
            <a:endParaRPr lang="en-US" sz="1620" dirty="0"/>
          </a:p>
        </p:txBody>
      </p:sp>
      <p:sp>
        <p:nvSpPr>
          <p:cNvPr id="20" name="Text 15"/>
          <p:cNvSpPr txBox="1"/>
          <p:nvPr/>
        </p:nvSpPr>
        <p:spPr>
          <a:xfrm>
            <a:off x="4791456" y="1755648"/>
            <a:ext cx="3072384" cy="969264"/>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Insúlínþörf breytist með vaxtarkippum, sjúkdómum og þyngd.</a:t>
            </a:r>
            <a:endParaRPr lang="en-US" sz="1240" dirty="0"/>
          </a:p>
        </p:txBody>
      </p:sp>
      <p:sp>
        <p:nvSpPr>
          <p:cNvPr id="21" name="Shape 16"/>
          <p:cNvSpPr/>
          <p:nvPr/>
        </p:nvSpPr>
        <p:spPr>
          <a:xfrm>
            <a:off x="8357616" y="1115568"/>
            <a:ext cx="3529584" cy="1773936"/>
          </a:xfrm>
          <a:prstGeom prst="roundRect">
            <a:avLst>
              <a:gd name="adj" fmla="val 6186"/>
            </a:avLst>
          </a:prstGeom>
          <a:solidFill>
            <a:srgbClr val="FFFFFF"/>
          </a:solidFill>
          <a:ln w="10160">
            <a:solidFill>
              <a:srgbClr val="D6E1E4"/>
            </a:solidFill>
            <a:prstDash val="solid"/>
          </a:ln>
        </p:spPr>
        <p:txBody>
          <a:bodyPr/>
          <a:lstStyle/>
          <a:p>
            <a:endParaRPr/>
          </a:p>
        </p:txBody>
      </p:sp>
      <p:sp>
        <p:nvSpPr>
          <p:cNvPr id="22" name="Shape 17"/>
          <p:cNvSpPr/>
          <p:nvPr/>
        </p:nvSpPr>
        <p:spPr>
          <a:xfrm>
            <a:off x="8357616" y="1115568"/>
            <a:ext cx="73152" cy="1773936"/>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23" name="Shape 18"/>
          <p:cNvSpPr/>
          <p:nvPr/>
        </p:nvSpPr>
        <p:spPr>
          <a:xfrm>
            <a:off x="8540496" y="1298448"/>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41446" y="1395009"/>
            <a:ext cx="237012" cy="237012"/>
          </a:xfrm>
          <a:prstGeom prst="rect">
            <a:avLst/>
          </a:prstGeom>
        </p:spPr>
      </p:pic>
      <p:sp>
        <p:nvSpPr>
          <p:cNvPr id="25" name="Text 19"/>
          <p:cNvSpPr txBox="1"/>
          <p:nvPr/>
        </p:nvSpPr>
        <p:spPr>
          <a:xfrm>
            <a:off x="9089136" y="128930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Kynþroski</a:t>
            </a:r>
            <a:endParaRPr lang="en-US" sz="1620" dirty="0"/>
          </a:p>
        </p:txBody>
      </p:sp>
      <p:sp>
        <p:nvSpPr>
          <p:cNvPr id="26" name="Text 20"/>
          <p:cNvSpPr txBox="1"/>
          <p:nvPr/>
        </p:nvSpPr>
        <p:spPr>
          <a:xfrm>
            <a:off x="8595360" y="1755648"/>
            <a:ext cx="3072384" cy="969264"/>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Vaxtar- og kynhormón auka insúlínviðnám; svefn og rútína breytast.</a:t>
            </a:r>
            <a:endParaRPr lang="en-US" sz="1240" dirty="0"/>
          </a:p>
        </p:txBody>
      </p:sp>
      <p:sp>
        <p:nvSpPr>
          <p:cNvPr id="27" name="Shape 21"/>
          <p:cNvSpPr/>
          <p:nvPr/>
        </p:nvSpPr>
        <p:spPr>
          <a:xfrm>
            <a:off x="749808" y="3218688"/>
            <a:ext cx="3529584" cy="1773936"/>
          </a:xfrm>
          <a:prstGeom prst="roundRect">
            <a:avLst>
              <a:gd name="adj" fmla="val 6186"/>
            </a:avLst>
          </a:prstGeom>
          <a:solidFill>
            <a:srgbClr val="FFFFFF"/>
          </a:solidFill>
          <a:ln w="10160">
            <a:solidFill>
              <a:srgbClr val="D6E1E4"/>
            </a:solidFill>
            <a:prstDash val="solid"/>
          </a:ln>
        </p:spPr>
        <p:txBody>
          <a:bodyPr/>
          <a:lstStyle/>
          <a:p>
            <a:endParaRPr/>
          </a:p>
        </p:txBody>
      </p:sp>
      <p:sp>
        <p:nvSpPr>
          <p:cNvPr id="28" name="Shape 22"/>
          <p:cNvSpPr/>
          <p:nvPr/>
        </p:nvSpPr>
        <p:spPr>
          <a:xfrm>
            <a:off x="749808" y="3218688"/>
            <a:ext cx="73152" cy="1773936"/>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29" name="Shape 23"/>
          <p:cNvSpPr/>
          <p:nvPr/>
        </p:nvSpPr>
        <p:spPr>
          <a:xfrm>
            <a:off x="932688" y="3401568"/>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3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3638" y="3498129"/>
            <a:ext cx="237012" cy="237012"/>
          </a:xfrm>
          <a:prstGeom prst="rect">
            <a:avLst/>
          </a:prstGeom>
        </p:spPr>
      </p:pic>
      <p:sp>
        <p:nvSpPr>
          <p:cNvPr id="31" name="Text 24"/>
          <p:cNvSpPr txBox="1"/>
          <p:nvPr/>
        </p:nvSpPr>
        <p:spPr>
          <a:xfrm>
            <a:off x="1481328" y="339242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Skóli og íþróttir</a:t>
            </a:r>
            <a:endParaRPr lang="en-US" sz="1620" dirty="0"/>
          </a:p>
        </p:txBody>
      </p:sp>
      <p:sp>
        <p:nvSpPr>
          <p:cNvPr id="32" name="Text 25"/>
          <p:cNvSpPr txBox="1"/>
          <p:nvPr/>
        </p:nvSpPr>
        <p:spPr>
          <a:xfrm>
            <a:off x="987552" y="3858768"/>
            <a:ext cx="3072384" cy="969264"/>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Margar hendur, mismunandi dagar og ábyrgð sem þarf að flytjast stig af stigi.</a:t>
            </a:r>
            <a:endParaRPr lang="en-US" sz="1240" dirty="0"/>
          </a:p>
        </p:txBody>
      </p:sp>
      <p:sp>
        <p:nvSpPr>
          <p:cNvPr id="33" name="Shape 26"/>
          <p:cNvSpPr/>
          <p:nvPr/>
        </p:nvSpPr>
        <p:spPr>
          <a:xfrm>
            <a:off x="4553712" y="3218688"/>
            <a:ext cx="3529584" cy="1773936"/>
          </a:xfrm>
          <a:prstGeom prst="roundRect">
            <a:avLst>
              <a:gd name="adj" fmla="val 6186"/>
            </a:avLst>
          </a:prstGeom>
          <a:solidFill>
            <a:srgbClr val="FFFFFF"/>
          </a:solidFill>
          <a:ln w="10160">
            <a:solidFill>
              <a:srgbClr val="D6E1E4"/>
            </a:solidFill>
            <a:prstDash val="solid"/>
          </a:ln>
        </p:spPr>
        <p:txBody>
          <a:bodyPr/>
          <a:lstStyle/>
          <a:p>
            <a:endParaRPr/>
          </a:p>
        </p:txBody>
      </p:sp>
      <p:sp>
        <p:nvSpPr>
          <p:cNvPr id="34" name="Shape 27"/>
          <p:cNvSpPr/>
          <p:nvPr/>
        </p:nvSpPr>
        <p:spPr>
          <a:xfrm>
            <a:off x="4553712" y="3218688"/>
            <a:ext cx="73152" cy="1773936"/>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35" name="Shape 28"/>
          <p:cNvSpPr/>
          <p:nvPr/>
        </p:nvSpPr>
        <p:spPr>
          <a:xfrm>
            <a:off x="4736592" y="3401568"/>
            <a:ext cx="438912" cy="43891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3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37542" y="3498129"/>
            <a:ext cx="237012" cy="237012"/>
          </a:xfrm>
          <a:prstGeom prst="rect">
            <a:avLst/>
          </a:prstGeom>
        </p:spPr>
      </p:pic>
      <p:sp>
        <p:nvSpPr>
          <p:cNvPr id="37" name="Text 29"/>
          <p:cNvSpPr txBox="1"/>
          <p:nvPr/>
        </p:nvSpPr>
        <p:spPr>
          <a:xfrm>
            <a:off x="5285232" y="339242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Þroski</a:t>
            </a:r>
            <a:endParaRPr lang="en-US" sz="1620" dirty="0"/>
          </a:p>
        </p:txBody>
      </p:sp>
      <p:sp>
        <p:nvSpPr>
          <p:cNvPr id="38" name="Text 30"/>
          <p:cNvSpPr txBox="1"/>
          <p:nvPr/>
        </p:nvSpPr>
        <p:spPr>
          <a:xfrm>
            <a:off x="4791456" y="3858768"/>
            <a:ext cx="3072384" cy="969264"/>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Sjálfstæði, áhættutaka og framkvæmdastjórn eru enn að þróast.</a:t>
            </a:r>
            <a:endParaRPr lang="en-US" sz="1240" dirty="0"/>
          </a:p>
        </p:txBody>
      </p:sp>
      <p:sp>
        <p:nvSpPr>
          <p:cNvPr id="39" name="Shape 31"/>
          <p:cNvSpPr/>
          <p:nvPr/>
        </p:nvSpPr>
        <p:spPr>
          <a:xfrm>
            <a:off x="8357616" y="3218688"/>
            <a:ext cx="3529584" cy="1773936"/>
          </a:xfrm>
          <a:prstGeom prst="roundRect">
            <a:avLst>
              <a:gd name="adj" fmla="val 6186"/>
            </a:avLst>
          </a:prstGeom>
          <a:solidFill>
            <a:srgbClr val="FFFFFF"/>
          </a:solidFill>
          <a:ln w="10160">
            <a:solidFill>
              <a:srgbClr val="D6E1E4"/>
            </a:solidFill>
            <a:prstDash val="solid"/>
          </a:ln>
        </p:spPr>
        <p:txBody>
          <a:bodyPr/>
          <a:lstStyle/>
          <a:p>
            <a:endParaRPr/>
          </a:p>
        </p:txBody>
      </p:sp>
      <p:sp>
        <p:nvSpPr>
          <p:cNvPr id="40" name="Shape 32"/>
          <p:cNvSpPr/>
          <p:nvPr/>
        </p:nvSpPr>
        <p:spPr>
          <a:xfrm>
            <a:off x="8357616" y="3218688"/>
            <a:ext cx="73152" cy="1773936"/>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41" name="Shape 33"/>
          <p:cNvSpPr/>
          <p:nvPr/>
        </p:nvSpPr>
        <p:spPr>
          <a:xfrm>
            <a:off x="8540496" y="3401568"/>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4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41446" y="3498129"/>
            <a:ext cx="237012" cy="237012"/>
          </a:xfrm>
          <a:prstGeom prst="rect">
            <a:avLst/>
          </a:prstGeom>
        </p:spPr>
      </p:pic>
      <p:sp>
        <p:nvSpPr>
          <p:cNvPr id="43" name="Text 34"/>
          <p:cNvSpPr txBox="1"/>
          <p:nvPr/>
        </p:nvSpPr>
        <p:spPr>
          <a:xfrm>
            <a:off x="9089136" y="3392424"/>
            <a:ext cx="2633472" cy="384048"/>
          </a:xfrm>
          <a:prstGeom prst="rect">
            <a:avLst/>
          </a:prstGeom>
          <a:noFill/>
          <a:ln/>
        </p:spPr>
        <p:txBody>
          <a:bodyPr wrap="square" lIns="0" tIns="0" rIns="0" bIns="0" rtlCol="0" anchor="ctr">
            <a:normAutofit/>
          </a:bodyPr>
          <a:lstStyle/>
          <a:p>
            <a:pPr marL="0" indent="0" algn="l">
              <a:lnSpc>
                <a:spcPct val="100000"/>
              </a:lnSpc>
              <a:buNone/>
            </a:pPr>
            <a:r>
              <a:rPr lang="en-US" sz="1620" b="1" dirty="0">
                <a:solidFill>
                  <a:srgbClr val="17323E"/>
                </a:solidFill>
                <a:latin typeface="Arial" pitchFamily="34" charset="0"/>
                <a:ea typeface="Arial" pitchFamily="34" charset="-122"/>
                <a:cs typeface="Arial" pitchFamily="34" charset="-120"/>
              </a:rPr>
              <a:t>Meðferðarþreyta</a:t>
            </a:r>
            <a:endParaRPr lang="en-US" sz="1620" dirty="0"/>
          </a:p>
        </p:txBody>
      </p:sp>
      <p:sp>
        <p:nvSpPr>
          <p:cNvPr id="44" name="Text 35"/>
          <p:cNvSpPr txBox="1"/>
          <p:nvPr/>
        </p:nvSpPr>
        <p:spPr>
          <a:xfrm>
            <a:off x="8595360" y="3858768"/>
            <a:ext cx="3072384" cy="969264"/>
          </a:xfrm>
          <a:prstGeom prst="rect">
            <a:avLst/>
          </a:prstGeom>
          <a:noFill/>
          <a:ln/>
        </p:spPr>
        <p:txBody>
          <a:bodyPr wrap="square" lIns="0" tIns="0" rIns="0" bIns="0" rtlCol="0" anchor="t">
            <a:normAutofit/>
          </a:bodyPr>
          <a:lstStyle/>
          <a:p>
            <a:pPr marL="0" indent="0" algn="l">
              <a:lnSpc>
                <a:spcPct val="95000"/>
              </a:lnSpc>
              <a:buNone/>
            </a:pPr>
            <a:r>
              <a:rPr lang="en-US" sz="1240" dirty="0">
                <a:solidFill>
                  <a:srgbClr val="5B6F78"/>
                </a:solidFill>
                <a:latin typeface="Arial" pitchFamily="34" charset="0"/>
                <a:ea typeface="Arial" pitchFamily="34" charset="-122"/>
                <a:cs typeface="Arial" pitchFamily="34" charset="-120"/>
              </a:rPr>
              <a:t>24/7 ákvarðanir, viðvaranir, sýnileg tæki og félagslegur þrýstingur.</a:t>
            </a:r>
            <a:endParaRPr lang="en-US" sz="1240" dirty="0"/>
          </a:p>
        </p:txBody>
      </p:sp>
      <p:sp>
        <p:nvSpPr>
          <p:cNvPr id="45" name="Shape 36"/>
          <p:cNvSpPr/>
          <p:nvPr/>
        </p:nvSpPr>
        <p:spPr>
          <a:xfrm>
            <a:off x="749808" y="5897880"/>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46"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32688" y="5998464"/>
            <a:ext cx="201168" cy="201168"/>
          </a:xfrm>
          <a:prstGeom prst="rect">
            <a:avLst/>
          </a:prstGeom>
        </p:spPr>
      </p:pic>
      <p:sp>
        <p:nvSpPr>
          <p:cNvPr id="47" name="Text 37"/>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Markmið og ábyrgð þurfa að þroskast með barninu. Of snemmbær „afhending“ til unglings getur versnað bæði öryggi og tengsl.</a:t>
            </a:r>
            <a:endParaRPr lang="en-US" sz="112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bg>
      <p:bgPr>
        <a:solidFill>
          <a:srgbClr val="0B2B3B"/>
        </a:solidFill>
        <a:effectLst/>
      </p:bgPr>
    </p:bg>
    <p:spTree>
      <p:nvGrpSpPr>
        <p:cNvPr id="1" name=""/>
        <p:cNvGrpSpPr/>
        <p:nvPr/>
      </p:nvGrpSpPr>
      <p:grpSpPr>
        <a:xfrm>
          <a:off x="0" y="0"/>
          <a:ext cx="0" cy="0"/>
          <a:chOff x="0" y="0"/>
          <a:chExt cx="0" cy="0"/>
        </a:xfrm>
      </p:grpSpPr>
      <p:sp>
        <p:nvSpPr>
          <p:cNvPr id="2" name="Shape 0"/>
          <p:cNvSpPr/>
          <p:nvPr/>
        </p:nvSpPr>
        <p:spPr>
          <a:xfrm>
            <a:off x="9217152" y="0"/>
            <a:ext cx="2971800" cy="2971800"/>
          </a:xfrm>
          <a:prstGeom prst="ellipse">
            <a:avLst/>
          </a:prstGeom>
          <a:solidFill>
            <a:srgbClr val="123A4C"/>
          </a:solidFill>
          <a:ln w="12700">
            <a:solidFill>
              <a:srgbClr val="123A4C">
                <a:alpha val="0"/>
              </a:srgbClr>
            </a:solidFill>
            <a:prstDash val="solid"/>
          </a:ln>
        </p:spPr>
        <p:txBody>
          <a:bodyPr/>
          <a:lstStyle/>
          <a:p>
            <a:endParaRPr/>
          </a:p>
        </p:txBody>
      </p:sp>
      <p:sp>
        <p:nvSpPr>
          <p:cNvPr id="3" name="Shape 1"/>
          <p:cNvSpPr/>
          <p:nvPr/>
        </p:nvSpPr>
        <p:spPr>
          <a:xfrm>
            <a:off x="10533888" y="91440"/>
            <a:ext cx="1554480" cy="1554480"/>
          </a:xfrm>
          <a:prstGeom prst="ellipse">
            <a:avLst/>
          </a:prstGeom>
          <a:solidFill>
            <a:srgbClr val="F2B84B"/>
          </a:solidFill>
          <a:ln w="12700">
            <a:solidFill>
              <a:srgbClr val="F2B84B">
                <a:alpha val="0"/>
              </a:srgbClr>
            </a:solidFill>
            <a:prstDash val="solid"/>
          </a:ln>
        </p:spPr>
        <p:txBody>
          <a:bodyPr/>
          <a:lstStyle/>
          <a:p>
            <a:endParaRPr/>
          </a:p>
        </p:txBody>
      </p:sp>
      <p:sp>
        <p:nvSpPr>
          <p:cNvPr id="4" name="Shape 2"/>
          <p:cNvSpPr/>
          <p:nvPr/>
        </p:nvSpPr>
        <p:spPr>
          <a:xfrm>
            <a:off x="0" y="5074920"/>
            <a:ext cx="1783080" cy="1783080"/>
          </a:xfrm>
          <a:prstGeom prst="ellipse">
            <a:avLst/>
          </a:prstGeom>
          <a:solidFill>
            <a:srgbClr val="123A4C"/>
          </a:solidFill>
          <a:ln w="12700">
            <a:solidFill>
              <a:srgbClr val="123A4C">
                <a:alpha val="0"/>
              </a:srgbClr>
            </a:solidFill>
            <a:prstDash val="solid"/>
          </a:ln>
        </p:spPr>
        <p:txBody>
          <a:bodyPr/>
          <a:lstStyle/>
          <a:p>
            <a:endParaRPr/>
          </a:p>
        </p:txBody>
      </p:sp>
      <p:sp>
        <p:nvSpPr>
          <p:cNvPr id="5" name="Shape 3"/>
          <p:cNvSpPr/>
          <p:nvPr/>
        </p:nvSpPr>
        <p:spPr>
          <a:xfrm>
            <a:off x="749808" y="932688"/>
            <a:ext cx="731520" cy="731520"/>
          </a:xfrm>
          <a:prstGeom prst="ellipse">
            <a:avLst/>
          </a:prstGeom>
          <a:solidFill>
            <a:srgbClr val="F2B84B"/>
          </a:solidFill>
          <a:ln w="12700">
            <a:solidFill>
              <a:srgbClr val="F2B84B">
                <a:alpha val="0"/>
              </a:srgbClr>
            </a:solidFill>
            <a:prstDash val="solid"/>
          </a:ln>
        </p:spPr>
        <p:txBody>
          <a:bodyPr/>
          <a:lstStyle/>
          <a:p>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8058" y="1093622"/>
            <a:ext cx="395021" cy="395021"/>
          </a:xfrm>
          <a:prstGeom prst="rect">
            <a:avLst/>
          </a:prstGeom>
        </p:spPr>
      </p:pic>
      <p:sp>
        <p:nvSpPr>
          <p:cNvPr id="7" name="Text 4"/>
          <p:cNvSpPr txBox="1"/>
          <p:nvPr/>
        </p:nvSpPr>
        <p:spPr>
          <a:xfrm>
            <a:off x="1682496" y="960120"/>
            <a:ext cx="7772400" cy="274320"/>
          </a:xfrm>
          <a:prstGeom prst="rect">
            <a:avLst/>
          </a:prstGeom>
          <a:noFill/>
          <a:ln/>
        </p:spPr>
        <p:txBody>
          <a:bodyPr wrap="square" lIns="0" tIns="0" rIns="0" bIns="0" rtlCol="0" anchor="ctr">
            <a:normAutofit/>
          </a:bodyPr>
          <a:lstStyle/>
          <a:p>
            <a:pPr marL="0" indent="0" algn="l">
              <a:lnSpc>
                <a:spcPct val="100000"/>
              </a:lnSpc>
              <a:buNone/>
            </a:pPr>
            <a:r>
              <a:rPr lang="en-US" sz="1200" b="1" kern="0" spc="140" dirty="0">
                <a:solidFill>
                  <a:srgbClr val="F2B84B"/>
                </a:solidFill>
                <a:latin typeface="Arial" pitchFamily="34" charset="0"/>
                <a:ea typeface="Arial" pitchFamily="34" charset="-122"/>
                <a:cs typeface="Arial" pitchFamily="34" charset="-120"/>
              </a:rPr>
              <a:t>3. HLUTI</a:t>
            </a:r>
            <a:endParaRPr lang="en-US" sz="1200" dirty="0"/>
          </a:p>
        </p:txBody>
      </p:sp>
      <p:sp>
        <p:nvSpPr>
          <p:cNvPr id="8" name="Text 5"/>
          <p:cNvSpPr txBox="1"/>
          <p:nvPr/>
        </p:nvSpPr>
        <p:spPr>
          <a:xfrm>
            <a:off x="768096" y="1572768"/>
            <a:ext cx="9326880" cy="1417320"/>
          </a:xfrm>
          <a:prstGeom prst="rect">
            <a:avLst/>
          </a:prstGeom>
          <a:noFill/>
          <a:ln/>
        </p:spPr>
        <p:txBody>
          <a:bodyPr wrap="square" lIns="0" tIns="0" rIns="0" bIns="0" rtlCol="0" anchor="t">
            <a:normAutofit/>
          </a:bodyPr>
          <a:lstStyle/>
          <a:p>
            <a:pPr marL="0" indent="0" algn="l">
              <a:lnSpc>
                <a:spcPct val="100000"/>
              </a:lnSpc>
              <a:buNone/>
            </a:pPr>
            <a:r>
              <a:rPr lang="en-US" sz="3600" b="1" dirty="0">
                <a:solidFill>
                  <a:srgbClr val="FFFFFF"/>
                </a:solidFill>
                <a:latin typeface="Arial" pitchFamily="34" charset="0"/>
                <a:ea typeface="Arial" pitchFamily="34" charset="-122"/>
                <a:cs typeface="Arial" pitchFamily="34" charset="-120"/>
              </a:rPr>
              <a:t>Öryggi, fylgikvillar</a:t>
            </a:r>
            <a:endParaRPr lang="en-US" sz="3600" dirty="0"/>
          </a:p>
          <a:p>
            <a:pPr marL="0" indent="0" algn="l">
              <a:lnSpc>
                <a:spcPct val="100000"/>
              </a:lnSpc>
              <a:buNone/>
            </a:pPr>
            <a:r>
              <a:rPr lang="en-US" sz="3600" b="1" dirty="0">
                <a:solidFill>
                  <a:srgbClr val="FFFFFF"/>
                </a:solidFill>
                <a:latin typeface="Arial" pitchFamily="34" charset="0"/>
                <a:ea typeface="Arial" pitchFamily="34" charset="-122"/>
                <a:cs typeface="Arial" pitchFamily="34" charset="-120"/>
              </a:rPr>
              <a:t>og sálfélagsleg umönnun</a:t>
            </a:r>
            <a:endParaRPr lang="en-US" sz="3600" dirty="0"/>
          </a:p>
        </p:txBody>
      </p:sp>
      <p:sp>
        <p:nvSpPr>
          <p:cNvPr id="9" name="Text 6"/>
          <p:cNvSpPr txBox="1"/>
          <p:nvPr/>
        </p:nvSpPr>
        <p:spPr>
          <a:xfrm>
            <a:off x="786384" y="3218688"/>
            <a:ext cx="8138160" cy="960120"/>
          </a:xfrm>
          <a:prstGeom prst="rect">
            <a:avLst/>
          </a:prstGeom>
          <a:noFill/>
          <a:ln/>
        </p:spPr>
        <p:txBody>
          <a:bodyPr wrap="square" lIns="0" tIns="0" rIns="0" bIns="0" rtlCol="0" anchor="t">
            <a:normAutofit/>
          </a:bodyPr>
          <a:lstStyle/>
          <a:p>
            <a:pPr marL="0" indent="0" algn="l">
              <a:lnSpc>
                <a:spcPct val="100000"/>
              </a:lnSpc>
              <a:buNone/>
            </a:pPr>
            <a:r>
              <a:rPr lang="en-US" sz="1800" dirty="0">
                <a:solidFill>
                  <a:srgbClr val="D6E7EC"/>
                </a:solidFill>
                <a:latin typeface="Arial" pitchFamily="34" charset="0"/>
                <a:ea typeface="Arial" pitchFamily="34" charset="-122"/>
                <a:cs typeface="Arial" pitchFamily="34" charset="-120"/>
              </a:rPr>
              <a:t>Fyrst þarf að koma í veg fyrir bráða hættu. Síðan þarf að verja sjón, nýru, taugar, vöxt, andlega heilsu og daglegt líf.</a:t>
            </a:r>
            <a:endParaRPr lang="en-US" sz="1800" dirty="0"/>
          </a:p>
        </p:txBody>
      </p:sp>
      <p:pic>
        <p:nvPicPr>
          <p:cNvPr id="10" name="Image 1" descr="/mnt/data/orig_pptx_unzip/ppt/media/image2.jpeg"/>
          <p:cNvPicPr>
            <a:picLocks noChangeAspect="1"/>
          </p:cNvPicPr>
          <p:nvPr/>
        </p:nvPicPr>
        <p:blipFill>
          <a:blip r:embed="rId4"/>
          <a:stretch>
            <a:fillRect/>
          </a:stretch>
        </p:blipFill>
        <p:spPr>
          <a:xfrm>
            <a:off x="10561320" y="5715000"/>
            <a:ext cx="658368" cy="630936"/>
          </a:xfrm>
          <a:prstGeom prst="rect">
            <a:avLst/>
          </a:prstGeom>
        </p:spPr>
      </p:pic>
      <p:sp>
        <p:nvSpPr>
          <p:cNvPr id="11" name="Text 7"/>
          <p:cNvSpPr txBox="1"/>
          <p:nvPr/>
        </p:nvSpPr>
        <p:spPr>
          <a:xfrm>
            <a:off x="11338560" y="6473952"/>
            <a:ext cx="256032"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AFC6CE"/>
                </a:solidFill>
                <a:latin typeface="Arial" pitchFamily="34" charset="0"/>
                <a:ea typeface="Arial" pitchFamily="34" charset="-122"/>
                <a:cs typeface="Arial" pitchFamily="34" charset="-120"/>
              </a:rPr>
              <a:t>34</a:t>
            </a:r>
            <a:endParaRPr lang="en-US" sz="8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Blóðsykursfall: þrjú stig — alvarleiki er ekki bara tala</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blóðsykursfall; ADA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35</a:t>
            </a:r>
            <a:endParaRPr lang="en-US" sz="850" dirty="0"/>
          </a:p>
        </p:txBody>
      </p:sp>
      <p:sp>
        <p:nvSpPr>
          <p:cNvPr id="9" name="Shape 6"/>
          <p:cNvSpPr/>
          <p:nvPr/>
        </p:nvSpPr>
        <p:spPr>
          <a:xfrm>
            <a:off x="749808" y="1234440"/>
            <a:ext cx="3529584" cy="4160520"/>
          </a:xfrm>
          <a:prstGeom prst="roundRect">
            <a:avLst>
              <a:gd name="adj" fmla="val 4663"/>
            </a:avLst>
          </a:prstGeom>
          <a:solidFill>
            <a:srgbClr val="FFFFFF"/>
          </a:solidFill>
          <a:ln w="15240">
            <a:solidFill>
              <a:srgbClr val="F2B84B"/>
            </a:solidFill>
            <a:prstDash val="solid"/>
          </a:ln>
        </p:spPr>
        <p:txBody>
          <a:bodyPr/>
          <a:lstStyle/>
          <a:p>
            <a:endParaRPr/>
          </a:p>
        </p:txBody>
      </p:sp>
      <p:sp>
        <p:nvSpPr>
          <p:cNvPr id="10" name="Shape 7"/>
          <p:cNvSpPr/>
          <p:nvPr/>
        </p:nvSpPr>
        <p:spPr>
          <a:xfrm>
            <a:off x="749808" y="1234440"/>
            <a:ext cx="3529584" cy="201168"/>
          </a:xfrm>
          <a:prstGeom prst="roundRect">
            <a:avLst>
              <a:gd name="adj" fmla="val 45455"/>
            </a:avLst>
          </a:prstGeom>
          <a:solidFill>
            <a:srgbClr val="F2B84B"/>
          </a:solidFill>
          <a:ln w="12700">
            <a:solidFill>
              <a:srgbClr val="F2B84B">
                <a:alpha val="0"/>
              </a:srgbClr>
            </a:solidFill>
            <a:prstDash val="solid"/>
          </a:ln>
        </p:spPr>
        <p:txBody>
          <a:bodyPr/>
          <a:lstStyle/>
          <a:p>
            <a:endParaRPr/>
          </a:p>
        </p:txBody>
      </p:sp>
      <p:sp>
        <p:nvSpPr>
          <p:cNvPr id="11" name="Shape 8"/>
          <p:cNvSpPr/>
          <p:nvPr/>
        </p:nvSpPr>
        <p:spPr>
          <a:xfrm>
            <a:off x="2075688" y="1755648"/>
            <a:ext cx="877824" cy="877824"/>
          </a:xfrm>
          <a:prstGeom prst="ellipse">
            <a:avLst/>
          </a:prstGeom>
          <a:solidFill>
            <a:srgbClr val="F2B84B">
              <a:alpha val="13000"/>
            </a:srgbClr>
          </a:solidFill>
          <a:ln w="12700">
            <a:solidFill>
              <a:srgbClr val="F2B84B">
                <a:alpha val="0"/>
              </a:srgbClr>
            </a:solidFill>
            <a:prstDash val="solid"/>
          </a:ln>
        </p:spPr>
        <p:txBody>
          <a:bodyPr/>
          <a:lstStyle/>
          <a:p>
            <a:endParaRPr/>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77588" y="1948769"/>
            <a:ext cx="474025" cy="474025"/>
          </a:xfrm>
          <a:prstGeom prst="rect">
            <a:avLst/>
          </a:prstGeom>
        </p:spPr>
      </p:pic>
      <p:sp>
        <p:nvSpPr>
          <p:cNvPr id="13" name="Text 9"/>
          <p:cNvSpPr txBox="1"/>
          <p:nvPr/>
        </p:nvSpPr>
        <p:spPr>
          <a:xfrm>
            <a:off x="1069848" y="2816352"/>
            <a:ext cx="2889504" cy="420624"/>
          </a:xfrm>
          <a:prstGeom prst="rect">
            <a:avLst/>
          </a:prstGeom>
          <a:noFill/>
          <a:ln/>
        </p:spPr>
        <p:txBody>
          <a:bodyPr wrap="square" lIns="0" tIns="0" rIns="0" bIns="0" rtlCol="0" anchor="ctr">
            <a:normAutofit/>
          </a:bodyPr>
          <a:lstStyle/>
          <a:p>
            <a:pPr marL="0" indent="0" algn="ctr">
              <a:lnSpc>
                <a:spcPct val="100000"/>
              </a:lnSpc>
              <a:buNone/>
            </a:pPr>
            <a:r>
              <a:rPr lang="en-US" sz="2500" b="1" dirty="0">
                <a:solidFill>
                  <a:srgbClr val="0B2B3B"/>
                </a:solidFill>
                <a:latin typeface="Arial" pitchFamily="34" charset="0"/>
                <a:ea typeface="Arial" pitchFamily="34" charset="-122"/>
                <a:cs typeface="Arial" pitchFamily="34" charset="-120"/>
              </a:rPr>
              <a:t>Stig 1</a:t>
            </a:r>
            <a:endParaRPr lang="en-US" sz="2500" dirty="0"/>
          </a:p>
        </p:txBody>
      </p:sp>
      <p:sp>
        <p:nvSpPr>
          <p:cNvPr id="14" name="Text 10"/>
          <p:cNvSpPr txBox="1"/>
          <p:nvPr/>
        </p:nvSpPr>
        <p:spPr>
          <a:xfrm>
            <a:off x="1069848" y="3456432"/>
            <a:ext cx="2889504" cy="493776"/>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F2B84B"/>
                </a:solidFill>
                <a:latin typeface="Arial" pitchFamily="34" charset="0"/>
                <a:ea typeface="Arial" pitchFamily="34" charset="-122"/>
                <a:cs typeface="Arial" pitchFamily="34" charset="-120"/>
              </a:rPr>
              <a:t>&lt;3,9 og ≥3,0 mmól/L</a:t>
            </a:r>
            <a:endParaRPr lang="en-US" sz="1800" dirty="0"/>
          </a:p>
        </p:txBody>
      </p:sp>
      <p:sp>
        <p:nvSpPr>
          <p:cNvPr id="15" name="Text 11"/>
          <p:cNvSpPr txBox="1"/>
          <p:nvPr/>
        </p:nvSpPr>
        <p:spPr>
          <a:xfrm>
            <a:off x="1115568" y="4187952"/>
            <a:ext cx="2798064" cy="777240"/>
          </a:xfrm>
          <a:prstGeom prst="rect">
            <a:avLst/>
          </a:prstGeom>
          <a:noFill/>
          <a:ln/>
        </p:spPr>
        <p:txBody>
          <a:bodyPr wrap="square" lIns="0" tIns="0" rIns="0" bIns="0" rtlCol="0" anchor="t">
            <a:normAutofit/>
          </a:bodyPr>
          <a:lstStyle/>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Viðvörunargildi — bregðast við áður en það verður alvarlegra.</a:t>
            </a:r>
            <a:endParaRPr lang="en-US" sz="1300" dirty="0"/>
          </a:p>
        </p:txBody>
      </p:sp>
      <p:sp>
        <p:nvSpPr>
          <p:cNvPr id="16" name="Shape 12"/>
          <p:cNvSpPr/>
          <p:nvPr/>
        </p:nvSpPr>
        <p:spPr>
          <a:xfrm>
            <a:off x="4553712" y="1234440"/>
            <a:ext cx="3529584" cy="4160520"/>
          </a:xfrm>
          <a:prstGeom prst="roundRect">
            <a:avLst>
              <a:gd name="adj" fmla="val 4663"/>
            </a:avLst>
          </a:prstGeom>
          <a:solidFill>
            <a:srgbClr val="FFFFFF"/>
          </a:solidFill>
          <a:ln w="15240">
            <a:solidFill>
              <a:srgbClr val="C94C5D"/>
            </a:solidFill>
            <a:prstDash val="solid"/>
          </a:ln>
        </p:spPr>
        <p:txBody>
          <a:bodyPr/>
          <a:lstStyle/>
          <a:p>
            <a:endParaRPr/>
          </a:p>
        </p:txBody>
      </p:sp>
      <p:sp>
        <p:nvSpPr>
          <p:cNvPr id="17" name="Shape 13"/>
          <p:cNvSpPr/>
          <p:nvPr/>
        </p:nvSpPr>
        <p:spPr>
          <a:xfrm>
            <a:off x="4553712" y="1234440"/>
            <a:ext cx="3529584" cy="201168"/>
          </a:xfrm>
          <a:prstGeom prst="roundRect">
            <a:avLst>
              <a:gd name="adj" fmla="val 45455"/>
            </a:avLst>
          </a:prstGeom>
          <a:solidFill>
            <a:srgbClr val="C94C5D"/>
          </a:solidFill>
          <a:ln w="12700">
            <a:solidFill>
              <a:srgbClr val="C94C5D">
                <a:alpha val="0"/>
              </a:srgbClr>
            </a:solidFill>
            <a:prstDash val="solid"/>
          </a:ln>
        </p:spPr>
        <p:txBody>
          <a:bodyPr/>
          <a:lstStyle/>
          <a:p>
            <a:endParaRPr/>
          </a:p>
        </p:txBody>
      </p:sp>
      <p:sp>
        <p:nvSpPr>
          <p:cNvPr id="18" name="Shape 14"/>
          <p:cNvSpPr/>
          <p:nvPr/>
        </p:nvSpPr>
        <p:spPr>
          <a:xfrm>
            <a:off x="5879592" y="1755648"/>
            <a:ext cx="877824" cy="877824"/>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81492" y="1948769"/>
            <a:ext cx="474025" cy="474025"/>
          </a:xfrm>
          <a:prstGeom prst="rect">
            <a:avLst/>
          </a:prstGeom>
        </p:spPr>
      </p:pic>
      <p:sp>
        <p:nvSpPr>
          <p:cNvPr id="20" name="Text 15"/>
          <p:cNvSpPr txBox="1"/>
          <p:nvPr/>
        </p:nvSpPr>
        <p:spPr>
          <a:xfrm>
            <a:off x="4873752" y="2816352"/>
            <a:ext cx="2889504" cy="420624"/>
          </a:xfrm>
          <a:prstGeom prst="rect">
            <a:avLst/>
          </a:prstGeom>
          <a:noFill/>
          <a:ln/>
        </p:spPr>
        <p:txBody>
          <a:bodyPr wrap="square" lIns="0" tIns="0" rIns="0" bIns="0" rtlCol="0" anchor="ctr">
            <a:normAutofit/>
          </a:bodyPr>
          <a:lstStyle/>
          <a:p>
            <a:pPr marL="0" indent="0" algn="ctr">
              <a:lnSpc>
                <a:spcPct val="100000"/>
              </a:lnSpc>
              <a:buNone/>
            </a:pPr>
            <a:r>
              <a:rPr lang="en-US" sz="2500" b="1" dirty="0">
                <a:solidFill>
                  <a:srgbClr val="0B2B3B"/>
                </a:solidFill>
                <a:latin typeface="Arial" pitchFamily="34" charset="0"/>
                <a:ea typeface="Arial" pitchFamily="34" charset="-122"/>
                <a:cs typeface="Arial" pitchFamily="34" charset="-120"/>
              </a:rPr>
              <a:t>Stig 2</a:t>
            </a:r>
            <a:endParaRPr lang="en-US" sz="2500" dirty="0"/>
          </a:p>
        </p:txBody>
      </p:sp>
      <p:sp>
        <p:nvSpPr>
          <p:cNvPr id="21" name="Text 16"/>
          <p:cNvSpPr txBox="1"/>
          <p:nvPr/>
        </p:nvSpPr>
        <p:spPr>
          <a:xfrm>
            <a:off x="4873752" y="3456432"/>
            <a:ext cx="2889504" cy="493776"/>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C94C5D"/>
                </a:solidFill>
                <a:latin typeface="Arial" pitchFamily="34" charset="0"/>
                <a:ea typeface="Arial" pitchFamily="34" charset="-122"/>
                <a:cs typeface="Arial" pitchFamily="34" charset="-120"/>
              </a:rPr>
              <a:t>&lt;3,0 mmól/L</a:t>
            </a:r>
            <a:endParaRPr lang="en-US" sz="1800" dirty="0"/>
          </a:p>
        </p:txBody>
      </p:sp>
      <p:sp>
        <p:nvSpPr>
          <p:cNvPr id="22" name="Text 17"/>
          <p:cNvSpPr txBox="1"/>
          <p:nvPr/>
        </p:nvSpPr>
        <p:spPr>
          <a:xfrm>
            <a:off x="4919472" y="4187952"/>
            <a:ext cx="2798064" cy="777240"/>
          </a:xfrm>
          <a:prstGeom prst="rect">
            <a:avLst/>
          </a:prstGeom>
          <a:noFill/>
          <a:ln/>
        </p:spPr>
        <p:txBody>
          <a:bodyPr wrap="square" lIns="0" tIns="0" rIns="0" bIns="0" rtlCol="0" anchor="t">
            <a:normAutofit/>
          </a:bodyPr>
          <a:lstStyle/>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Klínískt mikilvægt lágt gildi; krefst tafarlausrar meðferðar.</a:t>
            </a:r>
            <a:endParaRPr lang="en-US" sz="1300" dirty="0"/>
          </a:p>
        </p:txBody>
      </p:sp>
      <p:sp>
        <p:nvSpPr>
          <p:cNvPr id="23" name="Shape 18"/>
          <p:cNvSpPr/>
          <p:nvPr/>
        </p:nvSpPr>
        <p:spPr>
          <a:xfrm>
            <a:off x="8357616" y="1234440"/>
            <a:ext cx="3529584" cy="4160520"/>
          </a:xfrm>
          <a:prstGeom prst="roundRect">
            <a:avLst>
              <a:gd name="adj" fmla="val 4663"/>
            </a:avLst>
          </a:prstGeom>
          <a:solidFill>
            <a:srgbClr val="FFFFFF"/>
          </a:solidFill>
          <a:ln w="15240">
            <a:solidFill>
              <a:srgbClr val="8E2F40"/>
            </a:solidFill>
            <a:prstDash val="solid"/>
          </a:ln>
        </p:spPr>
        <p:txBody>
          <a:bodyPr/>
          <a:lstStyle/>
          <a:p>
            <a:endParaRPr/>
          </a:p>
        </p:txBody>
      </p:sp>
      <p:sp>
        <p:nvSpPr>
          <p:cNvPr id="24" name="Shape 19"/>
          <p:cNvSpPr/>
          <p:nvPr/>
        </p:nvSpPr>
        <p:spPr>
          <a:xfrm>
            <a:off x="8357616" y="1234440"/>
            <a:ext cx="3529584" cy="201168"/>
          </a:xfrm>
          <a:prstGeom prst="roundRect">
            <a:avLst>
              <a:gd name="adj" fmla="val 45455"/>
            </a:avLst>
          </a:prstGeom>
          <a:solidFill>
            <a:srgbClr val="8E2F40"/>
          </a:solidFill>
          <a:ln w="12700">
            <a:solidFill>
              <a:srgbClr val="8E2F40">
                <a:alpha val="0"/>
              </a:srgbClr>
            </a:solidFill>
            <a:prstDash val="solid"/>
          </a:ln>
        </p:spPr>
        <p:txBody>
          <a:bodyPr/>
          <a:lstStyle/>
          <a:p>
            <a:endParaRPr/>
          </a:p>
        </p:txBody>
      </p:sp>
      <p:sp>
        <p:nvSpPr>
          <p:cNvPr id="25" name="Shape 20"/>
          <p:cNvSpPr/>
          <p:nvPr/>
        </p:nvSpPr>
        <p:spPr>
          <a:xfrm>
            <a:off x="9683496" y="1755648"/>
            <a:ext cx="877824" cy="877824"/>
          </a:xfrm>
          <a:prstGeom prst="ellipse">
            <a:avLst/>
          </a:prstGeom>
          <a:solidFill>
            <a:srgbClr val="8E2F40">
              <a:alpha val="13000"/>
            </a:srgbClr>
          </a:solidFill>
          <a:ln w="12700">
            <a:solidFill>
              <a:srgbClr val="8E2F40">
                <a:alpha val="0"/>
              </a:srgbClr>
            </a:solidFill>
            <a:prstDash val="solid"/>
          </a:ln>
        </p:spPr>
        <p:txBody>
          <a:bodyPr/>
          <a:lstStyle/>
          <a:p>
            <a:endParaRPr/>
          </a:p>
        </p:txBody>
      </p:sp>
      <p:pic>
        <p:nvPicPr>
          <p:cNvPr id="2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85396" y="1948769"/>
            <a:ext cx="474025" cy="474025"/>
          </a:xfrm>
          <a:prstGeom prst="rect">
            <a:avLst/>
          </a:prstGeom>
        </p:spPr>
      </p:pic>
      <p:sp>
        <p:nvSpPr>
          <p:cNvPr id="27" name="Text 21"/>
          <p:cNvSpPr txBox="1"/>
          <p:nvPr/>
        </p:nvSpPr>
        <p:spPr>
          <a:xfrm>
            <a:off x="8677656" y="2816352"/>
            <a:ext cx="2889504" cy="420624"/>
          </a:xfrm>
          <a:prstGeom prst="rect">
            <a:avLst/>
          </a:prstGeom>
          <a:noFill/>
          <a:ln/>
        </p:spPr>
        <p:txBody>
          <a:bodyPr wrap="square" lIns="0" tIns="0" rIns="0" bIns="0" rtlCol="0" anchor="ctr">
            <a:normAutofit/>
          </a:bodyPr>
          <a:lstStyle/>
          <a:p>
            <a:pPr marL="0" indent="0" algn="ctr">
              <a:lnSpc>
                <a:spcPct val="100000"/>
              </a:lnSpc>
              <a:buNone/>
            </a:pPr>
            <a:r>
              <a:rPr lang="en-US" sz="2500" b="1" dirty="0">
                <a:solidFill>
                  <a:srgbClr val="0B2B3B"/>
                </a:solidFill>
                <a:latin typeface="Arial" pitchFamily="34" charset="0"/>
                <a:ea typeface="Arial" pitchFamily="34" charset="-122"/>
                <a:cs typeface="Arial" pitchFamily="34" charset="-120"/>
              </a:rPr>
              <a:t>Stig 3</a:t>
            </a:r>
            <a:endParaRPr lang="en-US" sz="2500" dirty="0"/>
          </a:p>
        </p:txBody>
      </p:sp>
      <p:sp>
        <p:nvSpPr>
          <p:cNvPr id="28" name="Text 22"/>
          <p:cNvSpPr txBox="1"/>
          <p:nvPr/>
        </p:nvSpPr>
        <p:spPr>
          <a:xfrm>
            <a:off x="8677656" y="3456432"/>
            <a:ext cx="2889504" cy="493776"/>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8E2F40"/>
                </a:solidFill>
                <a:latin typeface="Arial" pitchFamily="34" charset="0"/>
                <a:ea typeface="Arial" pitchFamily="34" charset="-122"/>
                <a:cs typeface="Arial" pitchFamily="34" charset="-120"/>
              </a:rPr>
              <a:t>Þarf aðstoð annarra</a:t>
            </a:r>
            <a:endParaRPr lang="en-US" sz="1800" dirty="0"/>
          </a:p>
        </p:txBody>
      </p:sp>
      <p:sp>
        <p:nvSpPr>
          <p:cNvPr id="29" name="Text 23"/>
          <p:cNvSpPr txBox="1"/>
          <p:nvPr/>
        </p:nvSpPr>
        <p:spPr>
          <a:xfrm>
            <a:off x="8723376" y="4187952"/>
            <a:ext cx="2798064" cy="777240"/>
          </a:xfrm>
          <a:prstGeom prst="rect">
            <a:avLst/>
          </a:prstGeom>
          <a:noFill/>
          <a:ln/>
        </p:spPr>
        <p:txBody>
          <a:bodyPr wrap="square" lIns="0" tIns="0" rIns="0" bIns="0" rtlCol="0" anchor="t">
            <a:normAutofit/>
          </a:bodyPr>
          <a:lstStyle/>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Breytt meðvitund/hegðun eða líkamleg færni — óháð mældu gildi.</a:t>
            </a:r>
            <a:endParaRPr lang="en-US" sz="1300" dirty="0"/>
          </a:p>
        </p:txBody>
      </p:sp>
      <p:sp>
        <p:nvSpPr>
          <p:cNvPr id="30" name="Shape 24"/>
          <p:cNvSpPr/>
          <p:nvPr/>
        </p:nvSpPr>
        <p:spPr>
          <a:xfrm>
            <a:off x="749808" y="5879592"/>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3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688" y="5980176"/>
            <a:ext cx="201168" cy="201168"/>
          </a:xfrm>
          <a:prstGeom prst="rect">
            <a:avLst/>
          </a:prstGeom>
        </p:spPr>
      </p:pic>
      <p:sp>
        <p:nvSpPr>
          <p:cNvPr id="32" name="Text 25"/>
          <p:cNvSpPr txBox="1"/>
          <p:nvPr/>
        </p:nvSpPr>
        <p:spPr>
          <a:xfrm>
            <a:off x="1234440" y="5925312"/>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CGM-gildi og einkenni geta verið ósamræmd. Meðhöndlið barn með greinileg einkenni og staðfestið með háræðablóðsmælingu þegar þörf er á.</a:t>
            </a:r>
            <a:endParaRPr lang="en-US" sz="112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Blóðsykursfall: einkenni og algengar orsakir</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blóðsykursfall</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36</a:t>
            </a:r>
            <a:endParaRPr lang="en-US" sz="850" dirty="0"/>
          </a:p>
        </p:txBody>
      </p:sp>
      <p:sp>
        <p:nvSpPr>
          <p:cNvPr id="9" name="Shape 6"/>
          <p:cNvSpPr/>
          <p:nvPr/>
        </p:nvSpPr>
        <p:spPr>
          <a:xfrm>
            <a:off x="749808" y="1115568"/>
            <a:ext cx="5193792" cy="4526280"/>
          </a:xfrm>
          <a:prstGeom prst="roundRect">
            <a:avLst>
              <a:gd name="adj" fmla="val 3232"/>
            </a:avLst>
          </a:prstGeom>
          <a:solidFill>
            <a:srgbClr val="E6F1F7"/>
          </a:solidFill>
          <a:ln w="12700">
            <a:solidFill>
              <a:srgbClr val="E6F1F7">
                <a:alpha val="0"/>
              </a:srgbClr>
            </a:solidFill>
            <a:prstDash val="solid"/>
          </a:ln>
        </p:spPr>
        <p:txBody>
          <a:bodyPr/>
          <a:lstStyle/>
          <a:p>
            <a:endParaRPr/>
          </a:p>
        </p:txBody>
      </p:sp>
      <p:sp>
        <p:nvSpPr>
          <p:cNvPr id="10" name="Text 7"/>
          <p:cNvSpPr txBox="1"/>
          <p:nvPr/>
        </p:nvSpPr>
        <p:spPr>
          <a:xfrm>
            <a:off x="1097280" y="1481328"/>
            <a:ext cx="4251960" cy="365760"/>
          </a:xfrm>
          <a:prstGeom prst="rect">
            <a:avLst/>
          </a:prstGeom>
          <a:noFill/>
          <a:ln/>
        </p:spPr>
        <p:txBody>
          <a:bodyPr wrap="square" lIns="0" tIns="0" rIns="0" bIns="0" rtlCol="0" anchor="ctr">
            <a:normAutofit/>
          </a:bodyPr>
          <a:lstStyle/>
          <a:p>
            <a:pPr marL="0" indent="0" algn="l">
              <a:lnSpc>
                <a:spcPct val="100000"/>
              </a:lnSpc>
              <a:buNone/>
            </a:pPr>
            <a:r>
              <a:rPr lang="en-US" sz="1900" b="1" dirty="0">
                <a:solidFill>
                  <a:srgbClr val="276E93"/>
                </a:solidFill>
                <a:latin typeface="Arial" pitchFamily="34" charset="0"/>
                <a:ea typeface="Arial" pitchFamily="34" charset="-122"/>
                <a:cs typeface="Arial" pitchFamily="34" charset="-120"/>
              </a:rPr>
              <a:t>Sjálfvirk / adrenvirk einkenni</a:t>
            </a:r>
            <a:endParaRPr lang="en-US" sz="1900" dirty="0"/>
          </a:p>
        </p:txBody>
      </p:sp>
      <p:sp>
        <p:nvSpPr>
          <p:cNvPr id="11" name="Shape 8"/>
          <p:cNvSpPr/>
          <p:nvPr/>
        </p:nvSpPr>
        <p:spPr>
          <a:xfrm>
            <a:off x="1115568" y="2270455"/>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2" name="Text 9"/>
          <p:cNvSpPr txBox="1"/>
          <p:nvPr/>
        </p:nvSpPr>
        <p:spPr>
          <a:xfrm>
            <a:off x="1307592" y="2148840"/>
            <a:ext cx="3877056" cy="320040"/>
          </a:xfrm>
          <a:prstGeom prst="rect">
            <a:avLst/>
          </a:prstGeom>
          <a:noFill/>
          <a:ln/>
        </p:spPr>
        <p:txBody>
          <a:bodyPr wrap="square" lIns="0" tIns="0" rIns="0" bIns="0" rtlCol="0" anchor="ctr">
            <a:normAutofit/>
          </a:bodyPr>
          <a:lstStyle/>
          <a:p>
            <a:pPr marL="0" indent="0" algn="l">
              <a:lnSpc>
                <a:spcPct val="100000"/>
              </a:lnSpc>
              <a:buNone/>
            </a:pPr>
            <a:r>
              <a:rPr lang="en-US" sz="1530" dirty="0">
                <a:solidFill>
                  <a:srgbClr val="17323E"/>
                </a:solidFill>
                <a:latin typeface="Arial" pitchFamily="34" charset="0"/>
                <a:ea typeface="Arial" pitchFamily="34" charset="-122"/>
                <a:cs typeface="Arial" pitchFamily="34" charset="-120"/>
              </a:rPr>
              <a:t>Skjálfti og sviti</a:t>
            </a:r>
            <a:endParaRPr lang="en-US" sz="1530" dirty="0"/>
          </a:p>
        </p:txBody>
      </p:sp>
      <p:sp>
        <p:nvSpPr>
          <p:cNvPr id="13" name="Shape 10"/>
          <p:cNvSpPr/>
          <p:nvPr/>
        </p:nvSpPr>
        <p:spPr>
          <a:xfrm>
            <a:off x="1115568" y="2681935"/>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4" name="Text 11"/>
          <p:cNvSpPr txBox="1"/>
          <p:nvPr/>
        </p:nvSpPr>
        <p:spPr>
          <a:xfrm>
            <a:off x="1307592" y="2560320"/>
            <a:ext cx="3877056" cy="320040"/>
          </a:xfrm>
          <a:prstGeom prst="rect">
            <a:avLst/>
          </a:prstGeom>
          <a:noFill/>
          <a:ln/>
        </p:spPr>
        <p:txBody>
          <a:bodyPr wrap="square" lIns="0" tIns="0" rIns="0" bIns="0" rtlCol="0" anchor="ctr">
            <a:normAutofit/>
          </a:bodyPr>
          <a:lstStyle/>
          <a:p>
            <a:pPr marL="0" indent="0" algn="l">
              <a:lnSpc>
                <a:spcPct val="100000"/>
              </a:lnSpc>
              <a:buNone/>
            </a:pPr>
            <a:r>
              <a:rPr lang="en-US" sz="1530" dirty="0">
                <a:solidFill>
                  <a:srgbClr val="17323E"/>
                </a:solidFill>
                <a:latin typeface="Arial" pitchFamily="34" charset="0"/>
                <a:ea typeface="Arial" pitchFamily="34" charset="-122"/>
                <a:cs typeface="Arial" pitchFamily="34" charset="-120"/>
              </a:rPr>
              <a:t>Hjartsláttur</a:t>
            </a:r>
            <a:endParaRPr lang="en-US" sz="1530" dirty="0"/>
          </a:p>
        </p:txBody>
      </p:sp>
      <p:sp>
        <p:nvSpPr>
          <p:cNvPr id="15" name="Shape 12"/>
          <p:cNvSpPr/>
          <p:nvPr/>
        </p:nvSpPr>
        <p:spPr>
          <a:xfrm>
            <a:off x="1115568" y="3093415"/>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6" name="Text 13"/>
          <p:cNvSpPr txBox="1"/>
          <p:nvPr/>
        </p:nvSpPr>
        <p:spPr>
          <a:xfrm>
            <a:off x="1307592" y="2971800"/>
            <a:ext cx="3877056" cy="320040"/>
          </a:xfrm>
          <a:prstGeom prst="rect">
            <a:avLst/>
          </a:prstGeom>
          <a:noFill/>
          <a:ln/>
        </p:spPr>
        <p:txBody>
          <a:bodyPr wrap="square" lIns="0" tIns="0" rIns="0" bIns="0" rtlCol="0" anchor="ctr">
            <a:normAutofit/>
          </a:bodyPr>
          <a:lstStyle/>
          <a:p>
            <a:pPr marL="0" indent="0" algn="l">
              <a:lnSpc>
                <a:spcPct val="100000"/>
              </a:lnSpc>
              <a:buNone/>
            </a:pPr>
            <a:r>
              <a:rPr lang="en-US" sz="1530" dirty="0">
                <a:solidFill>
                  <a:srgbClr val="17323E"/>
                </a:solidFill>
                <a:latin typeface="Arial" pitchFamily="34" charset="0"/>
                <a:ea typeface="Arial" pitchFamily="34" charset="-122"/>
                <a:cs typeface="Arial" pitchFamily="34" charset="-120"/>
              </a:rPr>
              <a:t>Hungur og fölvi</a:t>
            </a:r>
            <a:endParaRPr lang="en-US" sz="1530" dirty="0"/>
          </a:p>
        </p:txBody>
      </p:sp>
      <p:sp>
        <p:nvSpPr>
          <p:cNvPr id="17" name="Shape 14"/>
          <p:cNvSpPr/>
          <p:nvPr/>
        </p:nvSpPr>
        <p:spPr>
          <a:xfrm>
            <a:off x="1115568" y="3504895"/>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8" name="Text 15"/>
          <p:cNvSpPr txBox="1"/>
          <p:nvPr/>
        </p:nvSpPr>
        <p:spPr>
          <a:xfrm>
            <a:off x="1307592" y="3383280"/>
            <a:ext cx="3877056" cy="320040"/>
          </a:xfrm>
          <a:prstGeom prst="rect">
            <a:avLst/>
          </a:prstGeom>
          <a:noFill/>
          <a:ln/>
        </p:spPr>
        <p:txBody>
          <a:bodyPr wrap="square" lIns="0" tIns="0" rIns="0" bIns="0" rtlCol="0" anchor="ctr">
            <a:normAutofit/>
          </a:bodyPr>
          <a:lstStyle/>
          <a:p>
            <a:pPr marL="0" indent="0" algn="l">
              <a:lnSpc>
                <a:spcPct val="100000"/>
              </a:lnSpc>
              <a:buNone/>
            </a:pPr>
            <a:r>
              <a:rPr lang="en-US" sz="1530" dirty="0">
                <a:solidFill>
                  <a:srgbClr val="17323E"/>
                </a:solidFill>
                <a:latin typeface="Arial" pitchFamily="34" charset="0"/>
                <a:ea typeface="Arial" pitchFamily="34" charset="-122"/>
                <a:cs typeface="Arial" pitchFamily="34" charset="-120"/>
              </a:rPr>
              <a:t>Óróleiki / kvíði</a:t>
            </a:r>
            <a:endParaRPr lang="en-US" sz="1530" dirty="0"/>
          </a:p>
        </p:txBody>
      </p:sp>
      <p:sp>
        <p:nvSpPr>
          <p:cNvPr id="19" name="Text 16"/>
          <p:cNvSpPr txBox="1"/>
          <p:nvPr/>
        </p:nvSpPr>
        <p:spPr>
          <a:xfrm>
            <a:off x="1097280" y="4041648"/>
            <a:ext cx="4251960" cy="365760"/>
          </a:xfrm>
          <a:prstGeom prst="rect">
            <a:avLst/>
          </a:prstGeom>
          <a:noFill/>
          <a:ln/>
        </p:spPr>
        <p:txBody>
          <a:bodyPr wrap="square" lIns="0" tIns="0" rIns="0" bIns="0" rtlCol="0" anchor="ctr">
            <a:normAutofit/>
          </a:bodyPr>
          <a:lstStyle/>
          <a:p>
            <a:pPr marL="0" indent="0" algn="l">
              <a:lnSpc>
                <a:spcPct val="100000"/>
              </a:lnSpc>
              <a:buNone/>
            </a:pPr>
            <a:r>
              <a:rPr lang="en-US" sz="1900" b="1" dirty="0">
                <a:solidFill>
                  <a:srgbClr val="8E2F40"/>
                </a:solidFill>
                <a:latin typeface="Arial" pitchFamily="34" charset="0"/>
                <a:ea typeface="Arial" pitchFamily="34" charset="-122"/>
                <a:cs typeface="Arial" pitchFamily="34" charset="-120"/>
              </a:rPr>
              <a:t>Einkenni glúkósaskorts í heila</a:t>
            </a:r>
            <a:endParaRPr lang="en-US" sz="1900" dirty="0"/>
          </a:p>
        </p:txBody>
      </p:sp>
      <p:sp>
        <p:nvSpPr>
          <p:cNvPr id="20" name="Text 17"/>
          <p:cNvSpPr txBox="1"/>
          <p:nvPr/>
        </p:nvSpPr>
        <p:spPr>
          <a:xfrm>
            <a:off x="1115568" y="4608576"/>
            <a:ext cx="4297680" cy="585216"/>
          </a:xfrm>
          <a:prstGeom prst="rect">
            <a:avLst/>
          </a:prstGeom>
          <a:noFill/>
          <a:ln/>
        </p:spPr>
        <p:txBody>
          <a:bodyPr wrap="square" lIns="0" tIns="0" rIns="0" bIns="0" rtlCol="0" anchor="t">
            <a:normAutofit/>
          </a:bodyPr>
          <a:lstStyle/>
          <a:p>
            <a:pPr marL="0" indent="0" algn="l">
              <a:lnSpc>
                <a:spcPct val="100000"/>
              </a:lnSpc>
              <a:buNone/>
            </a:pPr>
            <a:r>
              <a:rPr lang="en-US" sz="1430" dirty="0">
                <a:solidFill>
                  <a:srgbClr val="17323E"/>
                </a:solidFill>
                <a:latin typeface="Arial" pitchFamily="34" charset="0"/>
                <a:ea typeface="Arial" pitchFamily="34" charset="-122"/>
                <a:cs typeface="Arial" pitchFamily="34" charset="-120"/>
              </a:rPr>
              <a:t>Pirringur, hegðunarbreyting, rugl, sljóleiki, skert meðvitund eða krampar.</a:t>
            </a:r>
            <a:endParaRPr lang="en-US" sz="1430" dirty="0"/>
          </a:p>
        </p:txBody>
      </p:sp>
      <p:sp>
        <p:nvSpPr>
          <p:cNvPr id="21" name="Text 18"/>
          <p:cNvSpPr txBox="1"/>
          <p:nvPr/>
        </p:nvSpPr>
        <p:spPr>
          <a:xfrm>
            <a:off x="6291072" y="1188720"/>
            <a:ext cx="4572000" cy="384048"/>
          </a:xfrm>
          <a:prstGeom prst="rect">
            <a:avLst/>
          </a:prstGeom>
          <a:noFill/>
          <a:ln/>
        </p:spPr>
        <p:txBody>
          <a:bodyPr wrap="square" lIns="0" tIns="0" rIns="0" bIns="0" rtlCol="0" anchor="ctr">
            <a:normAutofit/>
          </a:bodyPr>
          <a:lstStyle/>
          <a:p>
            <a:pPr marL="0" indent="0" algn="l">
              <a:lnSpc>
                <a:spcPct val="100000"/>
              </a:lnSpc>
              <a:buNone/>
            </a:pPr>
            <a:r>
              <a:rPr lang="en-US" sz="1900" b="1" dirty="0">
                <a:solidFill>
                  <a:srgbClr val="0B2B3B"/>
                </a:solidFill>
                <a:latin typeface="Arial" pitchFamily="34" charset="0"/>
                <a:ea typeface="Arial" pitchFamily="34" charset="-122"/>
                <a:cs typeface="Arial" pitchFamily="34" charset="-120"/>
              </a:rPr>
              <a:t>Hvað veldur oft lágum glúkósa?</a:t>
            </a:r>
            <a:endParaRPr lang="en-US" sz="1900" dirty="0"/>
          </a:p>
        </p:txBody>
      </p:sp>
      <p:sp>
        <p:nvSpPr>
          <p:cNvPr id="22" name="Shape 19"/>
          <p:cNvSpPr/>
          <p:nvPr/>
        </p:nvSpPr>
        <p:spPr>
          <a:xfrm>
            <a:off x="6291072" y="1801368"/>
            <a:ext cx="420624" cy="420624"/>
          </a:xfrm>
          <a:prstGeom prst="ellipse">
            <a:avLst/>
          </a:prstGeom>
          <a:solidFill>
            <a:srgbClr val="FCE7EA"/>
          </a:solidFill>
          <a:ln w="12700">
            <a:solidFill>
              <a:srgbClr val="FCE7EA">
                <a:alpha val="0"/>
              </a:srgbClr>
            </a:solidFill>
            <a:prstDash val="solid"/>
          </a:ln>
        </p:spPr>
        <p:txBody>
          <a:bodyPr/>
          <a:lstStyle/>
          <a:p>
            <a:endParaRPr/>
          </a:p>
        </p:txBody>
      </p:sp>
      <p:pic>
        <p:nvPicPr>
          <p:cNvPr id="2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87816" y="1893905"/>
            <a:ext cx="227137" cy="227137"/>
          </a:xfrm>
          <a:prstGeom prst="rect">
            <a:avLst/>
          </a:prstGeom>
        </p:spPr>
      </p:pic>
      <p:sp>
        <p:nvSpPr>
          <p:cNvPr id="24" name="Text 20"/>
          <p:cNvSpPr txBox="1"/>
          <p:nvPr/>
        </p:nvSpPr>
        <p:spPr>
          <a:xfrm>
            <a:off x="6912864" y="1828800"/>
            <a:ext cx="4151376" cy="329184"/>
          </a:xfrm>
          <a:prstGeom prst="rect">
            <a:avLst/>
          </a:prstGeom>
          <a:noFill/>
          <a:ln/>
        </p:spPr>
        <p:txBody>
          <a:bodyPr wrap="square" lIns="0" tIns="0" rIns="0" bIns="0" rtlCol="0" anchor="ctr">
            <a:normAutofit/>
          </a:bodyPr>
          <a:lstStyle/>
          <a:p>
            <a:pPr marL="0" indent="0" algn="l">
              <a:lnSpc>
                <a:spcPct val="100000"/>
              </a:lnSpc>
              <a:buNone/>
            </a:pPr>
            <a:r>
              <a:rPr lang="en-US" sz="1350" dirty="0">
                <a:solidFill>
                  <a:srgbClr val="17323E"/>
                </a:solidFill>
                <a:latin typeface="Arial" pitchFamily="34" charset="0"/>
                <a:ea typeface="Arial" pitchFamily="34" charset="-122"/>
                <a:cs typeface="Arial" pitchFamily="34" charset="-120"/>
              </a:rPr>
              <a:t>Of mikið eða rangt tímasett insúlín</a:t>
            </a:r>
            <a:endParaRPr lang="en-US" sz="1350" dirty="0"/>
          </a:p>
        </p:txBody>
      </p:sp>
      <p:sp>
        <p:nvSpPr>
          <p:cNvPr id="25" name="Shape 21"/>
          <p:cNvSpPr/>
          <p:nvPr/>
        </p:nvSpPr>
        <p:spPr>
          <a:xfrm>
            <a:off x="6291072" y="2414016"/>
            <a:ext cx="420624" cy="420624"/>
          </a:xfrm>
          <a:prstGeom prst="ellipse">
            <a:avLst/>
          </a:prstGeom>
          <a:solidFill>
            <a:srgbClr val="FCE7EA"/>
          </a:solidFill>
          <a:ln w="12700">
            <a:solidFill>
              <a:srgbClr val="FCE7EA">
                <a:alpha val="0"/>
              </a:srgbClr>
            </a:solidFill>
            <a:prstDash val="solid"/>
          </a:ln>
        </p:spPr>
        <p:txBody>
          <a:bodyPr/>
          <a:lstStyle/>
          <a:p>
            <a:endParaRPr/>
          </a:p>
        </p:txBody>
      </p:sp>
      <p:pic>
        <p:nvPicPr>
          <p:cNvPr id="2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87816" y="2506553"/>
            <a:ext cx="227137" cy="227137"/>
          </a:xfrm>
          <a:prstGeom prst="rect">
            <a:avLst/>
          </a:prstGeom>
        </p:spPr>
      </p:pic>
      <p:sp>
        <p:nvSpPr>
          <p:cNvPr id="27" name="Text 22"/>
          <p:cNvSpPr txBox="1"/>
          <p:nvPr/>
        </p:nvSpPr>
        <p:spPr>
          <a:xfrm>
            <a:off x="6912864" y="2441448"/>
            <a:ext cx="4151376" cy="329184"/>
          </a:xfrm>
          <a:prstGeom prst="rect">
            <a:avLst/>
          </a:prstGeom>
          <a:noFill/>
          <a:ln/>
        </p:spPr>
        <p:txBody>
          <a:bodyPr wrap="square" lIns="0" tIns="0" rIns="0" bIns="0" rtlCol="0" anchor="ctr">
            <a:normAutofit/>
          </a:bodyPr>
          <a:lstStyle/>
          <a:p>
            <a:pPr marL="0" indent="0" algn="l">
              <a:lnSpc>
                <a:spcPct val="100000"/>
              </a:lnSpc>
              <a:buNone/>
            </a:pPr>
            <a:r>
              <a:rPr lang="en-US" sz="1350" dirty="0">
                <a:solidFill>
                  <a:srgbClr val="17323E"/>
                </a:solidFill>
                <a:latin typeface="Arial" pitchFamily="34" charset="0"/>
                <a:ea typeface="Arial" pitchFamily="34" charset="-122"/>
                <a:cs typeface="Arial" pitchFamily="34" charset="-120"/>
              </a:rPr>
              <a:t>Máltíð seinkar, minnkar eða gleymist</a:t>
            </a:r>
            <a:endParaRPr lang="en-US" sz="1350" dirty="0"/>
          </a:p>
        </p:txBody>
      </p:sp>
      <p:sp>
        <p:nvSpPr>
          <p:cNvPr id="28" name="Shape 23"/>
          <p:cNvSpPr/>
          <p:nvPr/>
        </p:nvSpPr>
        <p:spPr>
          <a:xfrm>
            <a:off x="6291072" y="3026664"/>
            <a:ext cx="420624" cy="420624"/>
          </a:xfrm>
          <a:prstGeom prst="ellipse">
            <a:avLst/>
          </a:prstGeom>
          <a:solidFill>
            <a:srgbClr val="FCE7EA"/>
          </a:solidFill>
          <a:ln w="12700">
            <a:solidFill>
              <a:srgbClr val="FCE7EA">
                <a:alpha val="0"/>
              </a:srgbClr>
            </a:solidFill>
            <a:prstDash val="solid"/>
          </a:ln>
        </p:spPr>
        <p:txBody>
          <a:bodyPr/>
          <a:lstStyle/>
          <a:p>
            <a:endParaRPr/>
          </a:p>
        </p:txBody>
      </p:sp>
      <p:pic>
        <p:nvPicPr>
          <p:cNvPr id="2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87816" y="3119201"/>
            <a:ext cx="227137" cy="227137"/>
          </a:xfrm>
          <a:prstGeom prst="rect">
            <a:avLst/>
          </a:prstGeom>
        </p:spPr>
      </p:pic>
      <p:sp>
        <p:nvSpPr>
          <p:cNvPr id="30" name="Text 24"/>
          <p:cNvSpPr txBox="1"/>
          <p:nvPr/>
        </p:nvSpPr>
        <p:spPr>
          <a:xfrm>
            <a:off x="6912864" y="3054096"/>
            <a:ext cx="4151376" cy="329184"/>
          </a:xfrm>
          <a:prstGeom prst="rect">
            <a:avLst/>
          </a:prstGeom>
          <a:noFill/>
          <a:ln/>
        </p:spPr>
        <p:txBody>
          <a:bodyPr wrap="square" lIns="0" tIns="0" rIns="0" bIns="0" rtlCol="0" anchor="ctr">
            <a:normAutofit/>
          </a:bodyPr>
          <a:lstStyle/>
          <a:p>
            <a:pPr marL="0" indent="0" algn="l">
              <a:lnSpc>
                <a:spcPct val="100000"/>
              </a:lnSpc>
              <a:buNone/>
            </a:pPr>
            <a:r>
              <a:rPr lang="en-US" sz="1350" dirty="0">
                <a:solidFill>
                  <a:srgbClr val="17323E"/>
                </a:solidFill>
                <a:latin typeface="Arial" pitchFamily="34" charset="0"/>
                <a:ea typeface="Arial" pitchFamily="34" charset="-122"/>
                <a:cs typeface="Arial" pitchFamily="34" charset="-120"/>
              </a:rPr>
              <a:t>Hreyfing — einnig síðbúin yfir nótt</a:t>
            </a:r>
            <a:endParaRPr lang="en-US" sz="1350" dirty="0"/>
          </a:p>
        </p:txBody>
      </p:sp>
      <p:sp>
        <p:nvSpPr>
          <p:cNvPr id="31" name="Shape 25"/>
          <p:cNvSpPr/>
          <p:nvPr/>
        </p:nvSpPr>
        <p:spPr>
          <a:xfrm>
            <a:off x="6291072" y="3639312"/>
            <a:ext cx="420624" cy="420624"/>
          </a:xfrm>
          <a:prstGeom prst="ellipse">
            <a:avLst/>
          </a:prstGeom>
          <a:solidFill>
            <a:srgbClr val="FCE7EA"/>
          </a:solidFill>
          <a:ln w="12700">
            <a:solidFill>
              <a:srgbClr val="FCE7EA">
                <a:alpha val="0"/>
              </a:srgbClr>
            </a:solidFill>
            <a:prstDash val="solid"/>
          </a:ln>
        </p:spPr>
        <p:txBody>
          <a:bodyPr/>
          <a:lstStyle/>
          <a:p>
            <a:endParaRPr/>
          </a:p>
        </p:txBody>
      </p:sp>
      <p:pic>
        <p:nvPicPr>
          <p:cNvPr id="3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87816" y="3731849"/>
            <a:ext cx="227137" cy="227137"/>
          </a:xfrm>
          <a:prstGeom prst="rect">
            <a:avLst/>
          </a:prstGeom>
        </p:spPr>
      </p:pic>
      <p:sp>
        <p:nvSpPr>
          <p:cNvPr id="33" name="Text 26"/>
          <p:cNvSpPr txBox="1"/>
          <p:nvPr/>
        </p:nvSpPr>
        <p:spPr>
          <a:xfrm>
            <a:off x="6912864" y="3666744"/>
            <a:ext cx="4151376" cy="329184"/>
          </a:xfrm>
          <a:prstGeom prst="rect">
            <a:avLst/>
          </a:prstGeom>
          <a:noFill/>
          <a:ln/>
        </p:spPr>
        <p:txBody>
          <a:bodyPr wrap="square" lIns="0" tIns="0" rIns="0" bIns="0" rtlCol="0" anchor="ctr">
            <a:normAutofit/>
          </a:bodyPr>
          <a:lstStyle/>
          <a:p>
            <a:pPr marL="0" indent="0" algn="l">
              <a:lnSpc>
                <a:spcPct val="100000"/>
              </a:lnSpc>
              <a:buNone/>
            </a:pPr>
            <a:r>
              <a:rPr lang="en-US" sz="1350" dirty="0">
                <a:solidFill>
                  <a:srgbClr val="17323E"/>
                </a:solidFill>
                <a:latin typeface="Arial" pitchFamily="34" charset="0"/>
                <a:ea typeface="Arial" pitchFamily="34" charset="-122"/>
                <a:cs typeface="Arial" pitchFamily="34" charset="-120"/>
              </a:rPr>
              <a:t>Áfengi hjá unglingi — hamlar glúkóneógenesu</a:t>
            </a:r>
            <a:endParaRPr lang="en-US" sz="1350" dirty="0"/>
          </a:p>
        </p:txBody>
      </p:sp>
      <p:sp>
        <p:nvSpPr>
          <p:cNvPr id="34" name="Shape 27"/>
          <p:cNvSpPr/>
          <p:nvPr/>
        </p:nvSpPr>
        <p:spPr>
          <a:xfrm>
            <a:off x="6291072" y="4251960"/>
            <a:ext cx="420624" cy="420624"/>
          </a:xfrm>
          <a:prstGeom prst="ellipse">
            <a:avLst/>
          </a:prstGeom>
          <a:solidFill>
            <a:srgbClr val="FCE7EA"/>
          </a:solidFill>
          <a:ln w="12700">
            <a:solidFill>
              <a:srgbClr val="FCE7EA">
                <a:alpha val="0"/>
              </a:srgbClr>
            </a:solidFill>
            <a:prstDash val="solid"/>
          </a:ln>
        </p:spPr>
        <p:txBody>
          <a:bodyPr/>
          <a:lstStyle/>
          <a:p>
            <a:endParaRPr/>
          </a:p>
        </p:txBody>
      </p:sp>
      <p:pic>
        <p:nvPicPr>
          <p:cNvPr id="3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87816" y="4344497"/>
            <a:ext cx="227137" cy="227137"/>
          </a:xfrm>
          <a:prstGeom prst="rect">
            <a:avLst/>
          </a:prstGeom>
        </p:spPr>
      </p:pic>
      <p:sp>
        <p:nvSpPr>
          <p:cNvPr id="36" name="Text 28"/>
          <p:cNvSpPr txBox="1"/>
          <p:nvPr/>
        </p:nvSpPr>
        <p:spPr>
          <a:xfrm>
            <a:off x="6912864" y="4279392"/>
            <a:ext cx="4151376" cy="329184"/>
          </a:xfrm>
          <a:prstGeom prst="rect">
            <a:avLst/>
          </a:prstGeom>
          <a:noFill/>
          <a:ln/>
        </p:spPr>
        <p:txBody>
          <a:bodyPr wrap="square" lIns="0" tIns="0" rIns="0" bIns="0" rtlCol="0" anchor="ctr">
            <a:normAutofit/>
          </a:bodyPr>
          <a:lstStyle/>
          <a:p>
            <a:pPr marL="0" indent="0" algn="l">
              <a:lnSpc>
                <a:spcPct val="100000"/>
              </a:lnSpc>
              <a:buNone/>
            </a:pPr>
            <a:r>
              <a:rPr lang="en-US" sz="1350" dirty="0">
                <a:solidFill>
                  <a:srgbClr val="17323E"/>
                </a:solidFill>
                <a:latin typeface="Arial" pitchFamily="34" charset="0"/>
                <a:ea typeface="Arial" pitchFamily="34" charset="-122"/>
                <a:cs typeface="Arial" pitchFamily="34" charset="-120"/>
              </a:rPr>
              <a:t>Endurtekin lág gildi → skert viðvörunarskyn</a:t>
            </a:r>
            <a:endParaRPr lang="en-US" sz="1350" dirty="0"/>
          </a:p>
        </p:txBody>
      </p:sp>
      <p:sp>
        <p:nvSpPr>
          <p:cNvPr id="37" name="Shape 29"/>
          <p:cNvSpPr/>
          <p:nvPr/>
        </p:nvSpPr>
        <p:spPr>
          <a:xfrm>
            <a:off x="6291072" y="4864608"/>
            <a:ext cx="420624" cy="420624"/>
          </a:xfrm>
          <a:prstGeom prst="ellipse">
            <a:avLst/>
          </a:prstGeom>
          <a:solidFill>
            <a:srgbClr val="FCE7EA"/>
          </a:solidFill>
          <a:ln w="12700">
            <a:solidFill>
              <a:srgbClr val="FCE7EA">
                <a:alpha val="0"/>
              </a:srgbClr>
            </a:solidFill>
            <a:prstDash val="solid"/>
          </a:ln>
        </p:spPr>
        <p:txBody>
          <a:bodyPr/>
          <a:lstStyle/>
          <a:p>
            <a:endParaRPr/>
          </a:p>
        </p:txBody>
      </p:sp>
      <p:pic>
        <p:nvPicPr>
          <p:cNvPr id="38"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87816" y="4957145"/>
            <a:ext cx="227137" cy="227137"/>
          </a:xfrm>
          <a:prstGeom prst="rect">
            <a:avLst/>
          </a:prstGeom>
        </p:spPr>
      </p:pic>
      <p:sp>
        <p:nvSpPr>
          <p:cNvPr id="39" name="Text 30"/>
          <p:cNvSpPr txBox="1"/>
          <p:nvPr/>
        </p:nvSpPr>
        <p:spPr>
          <a:xfrm>
            <a:off x="6912864" y="4892040"/>
            <a:ext cx="4151376" cy="329184"/>
          </a:xfrm>
          <a:prstGeom prst="rect">
            <a:avLst/>
          </a:prstGeom>
          <a:noFill/>
          <a:ln/>
        </p:spPr>
        <p:txBody>
          <a:bodyPr wrap="square" lIns="0" tIns="0" rIns="0" bIns="0" rtlCol="0" anchor="ctr">
            <a:normAutofit/>
          </a:bodyPr>
          <a:lstStyle/>
          <a:p>
            <a:pPr marL="0" indent="0" algn="l">
              <a:lnSpc>
                <a:spcPct val="100000"/>
              </a:lnSpc>
              <a:buNone/>
            </a:pPr>
            <a:r>
              <a:rPr lang="en-US" sz="1350" dirty="0">
                <a:solidFill>
                  <a:srgbClr val="17323E"/>
                </a:solidFill>
                <a:latin typeface="Arial" pitchFamily="34" charset="0"/>
                <a:ea typeface="Arial" pitchFamily="34" charset="-122"/>
                <a:cs typeface="Arial" pitchFamily="34" charset="-120"/>
              </a:rPr>
              <a:t>Nýrna-/lifrarbilun eða önnur veikindi</a:t>
            </a:r>
            <a:endParaRPr lang="en-US" sz="1350" dirty="0"/>
          </a:p>
        </p:txBody>
      </p:sp>
      <p:sp>
        <p:nvSpPr>
          <p:cNvPr id="40" name="Shape 31"/>
          <p:cNvSpPr/>
          <p:nvPr/>
        </p:nvSpPr>
        <p:spPr>
          <a:xfrm>
            <a:off x="749808" y="5897880"/>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41"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32688" y="5998464"/>
            <a:ext cx="201168" cy="201168"/>
          </a:xfrm>
          <a:prstGeom prst="rect">
            <a:avLst/>
          </a:prstGeom>
        </p:spPr>
      </p:pic>
      <p:sp>
        <p:nvSpPr>
          <p:cNvPr id="42" name="Text 32"/>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Hjá ungum börnum getur hegðunarbreyting verið fyrsta og eina sýnilega einkennið.</a:t>
            </a:r>
            <a:endParaRPr lang="en-US" sz="112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Meðferð við blóðsykursfalli hjá vakandi barni</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blóðsykursfall</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37</a:t>
            </a:r>
            <a:endParaRPr lang="en-US" sz="850" dirty="0"/>
          </a:p>
        </p:txBody>
      </p:sp>
      <p:sp>
        <p:nvSpPr>
          <p:cNvPr id="9" name="Shape 6"/>
          <p:cNvSpPr/>
          <p:nvPr/>
        </p:nvSpPr>
        <p:spPr>
          <a:xfrm>
            <a:off x="658368" y="1298448"/>
            <a:ext cx="2596896" cy="4224528"/>
          </a:xfrm>
          <a:prstGeom prst="roundRect">
            <a:avLst>
              <a:gd name="adj" fmla="val 5634"/>
            </a:avLst>
          </a:prstGeom>
          <a:solidFill>
            <a:srgbClr val="FFFFFF"/>
          </a:solidFill>
          <a:ln w="10160">
            <a:solidFill>
              <a:srgbClr val="D6E1E4"/>
            </a:solidFill>
            <a:prstDash val="solid"/>
          </a:ln>
        </p:spPr>
        <p:txBody>
          <a:bodyPr/>
          <a:lstStyle/>
          <a:p>
            <a:endParaRPr/>
          </a:p>
        </p:txBody>
      </p:sp>
      <p:sp>
        <p:nvSpPr>
          <p:cNvPr id="10" name="Shape 7"/>
          <p:cNvSpPr/>
          <p:nvPr/>
        </p:nvSpPr>
        <p:spPr>
          <a:xfrm>
            <a:off x="841248" y="1517904"/>
            <a:ext cx="475488" cy="475488"/>
          </a:xfrm>
          <a:prstGeom prst="ellipse">
            <a:avLst/>
          </a:prstGeom>
          <a:solidFill>
            <a:srgbClr val="276E93"/>
          </a:solidFill>
          <a:ln w="12700">
            <a:solidFill>
              <a:srgbClr val="276E93">
                <a:alpha val="0"/>
              </a:srgbClr>
            </a:solidFill>
            <a:prstDash val="solid"/>
          </a:ln>
        </p:spPr>
        <p:txBody>
          <a:bodyPr/>
          <a:lstStyle/>
          <a:p>
            <a:endParaRPr/>
          </a:p>
        </p:txBody>
      </p:sp>
      <p:sp>
        <p:nvSpPr>
          <p:cNvPr id="11" name="Text 8"/>
          <p:cNvSpPr txBox="1"/>
          <p:nvPr/>
        </p:nvSpPr>
        <p:spPr>
          <a:xfrm>
            <a:off x="841248" y="1517904"/>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2" name="Shape 9"/>
          <p:cNvSpPr/>
          <p:nvPr/>
        </p:nvSpPr>
        <p:spPr>
          <a:xfrm>
            <a:off x="2258568" y="1444752"/>
            <a:ext cx="640080" cy="640080"/>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05786" y="1585570"/>
            <a:ext cx="345643" cy="345643"/>
          </a:xfrm>
          <a:prstGeom prst="rect">
            <a:avLst/>
          </a:prstGeom>
        </p:spPr>
      </p:pic>
      <p:sp>
        <p:nvSpPr>
          <p:cNvPr id="14" name="Text 10"/>
          <p:cNvSpPr txBox="1"/>
          <p:nvPr/>
        </p:nvSpPr>
        <p:spPr>
          <a:xfrm>
            <a:off x="896112" y="2468880"/>
            <a:ext cx="2121408" cy="713232"/>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Staðfesta</a:t>
            </a:r>
            <a:endParaRPr lang="en-US" sz="1800" dirty="0"/>
          </a:p>
        </p:txBody>
      </p:sp>
      <p:sp>
        <p:nvSpPr>
          <p:cNvPr id="15" name="Text 11"/>
          <p:cNvSpPr txBox="1"/>
          <p:nvPr/>
        </p:nvSpPr>
        <p:spPr>
          <a:xfrm>
            <a:off x="932688" y="3401568"/>
            <a:ext cx="2048256" cy="1170432"/>
          </a:xfrm>
          <a:prstGeom prst="rect">
            <a:avLst/>
          </a:prstGeom>
          <a:noFill/>
          <a:ln/>
        </p:spPr>
        <p:txBody>
          <a:bodyPr wrap="square" lIns="0" tIns="0" rIns="0" bIns="0" rtlCol="0" anchor="t">
            <a:normAutofit/>
          </a:bodyPr>
          <a:lstStyle/>
          <a:p>
            <a:pPr marL="0" indent="0" algn="ctr">
              <a:lnSpc>
                <a:spcPct val="100000"/>
              </a:lnSpc>
              <a:buNone/>
            </a:pPr>
            <a:r>
              <a:rPr lang="en-US" sz="1250" dirty="0">
                <a:solidFill>
                  <a:srgbClr val="5B6F78"/>
                </a:solidFill>
                <a:latin typeface="Arial" pitchFamily="34" charset="0"/>
                <a:ea typeface="Arial" pitchFamily="34" charset="-122"/>
                <a:cs typeface="Arial" pitchFamily="34" charset="-120"/>
              </a:rPr>
              <a:t>Einkenni + CGM/háræðablóð; ekki tefja meðferð ef greinilegt.</a:t>
            </a:r>
            <a:endParaRPr lang="en-US" sz="1250" dirty="0"/>
          </a:p>
        </p:txBody>
      </p:sp>
      <p:sp>
        <p:nvSpPr>
          <p:cNvPr id="16" name="Shape 12"/>
          <p:cNvSpPr/>
          <p:nvPr/>
        </p:nvSpPr>
        <p:spPr>
          <a:xfrm>
            <a:off x="3547872" y="1298448"/>
            <a:ext cx="2596896" cy="4224528"/>
          </a:xfrm>
          <a:prstGeom prst="roundRect">
            <a:avLst>
              <a:gd name="adj" fmla="val 5634"/>
            </a:avLst>
          </a:prstGeom>
          <a:solidFill>
            <a:srgbClr val="FFFFFF"/>
          </a:solidFill>
          <a:ln w="10160">
            <a:solidFill>
              <a:srgbClr val="D6E1E4"/>
            </a:solidFill>
            <a:prstDash val="solid"/>
          </a:ln>
        </p:spPr>
        <p:txBody>
          <a:bodyPr/>
          <a:lstStyle/>
          <a:p>
            <a:endParaRPr/>
          </a:p>
        </p:txBody>
      </p:sp>
      <p:sp>
        <p:nvSpPr>
          <p:cNvPr id="17" name="Shape 13"/>
          <p:cNvSpPr/>
          <p:nvPr/>
        </p:nvSpPr>
        <p:spPr>
          <a:xfrm>
            <a:off x="3730752" y="1517904"/>
            <a:ext cx="475488" cy="475488"/>
          </a:xfrm>
          <a:prstGeom prst="ellipse">
            <a:avLst/>
          </a:prstGeom>
          <a:solidFill>
            <a:srgbClr val="E67D46"/>
          </a:solidFill>
          <a:ln w="12700">
            <a:solidFill>
              <a:srgbClr val="E67D46">
                <a:alpha val="0"/>
              </a:srgbClr>
            </a:solidFill>
            <a:prstDash val="solid"/>
          </a:ln>
        </p:spPr>
        <p:txBody>
          <a:bodyPr/>
          <a:lstStyle/>
          <a:p>
            <a:endParaRPr/>
          </a:p>
        </p:txBody>
      </p:sp>
      <p:sp>
        <p:nvSpPr>
          <p:cNvPr id="18" name="Text 14"/>
          <p:cNvSpPr txBox="1"/>
          <p:nvPr/>
        </p:nvSpPr>
        <p:spPr>
          <a:xfrm>
            <a:off x="3730752" y="1517904"/>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9" name="Shape 15"/>
          <p:cNvSpPr/>
          <p:nvPr/>
        </p:nvSpPr>
        <p:spPr>
          <a:xfrm>
            <a:off x="5148072" y="1444752"/>
            <a:ext cx="640080" cy="640080"/>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95290" y="1585570"/>
            <a:ext cx="345643" cy="345643"/>
          </a:xfrm>
          <a:prstGeom prst="rect">
            <a:avLst/>
          </a:prstGeom>
        </p:spPr>
      </p:pic>
      <p:sp>
        <p:nvSpPr>
          <p:cNvPr id="21" name="Text 16"/>
          <p:cNvSpPr txBox="1"/>
          <p:nvPr/>
        </p:nvSpPr>
        <p:spPr>
          <a:xfrm>
            <a:off x="3785616" y="2468880"/>
            <a:ext cx="2121408" cy="713232"/>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Gefa þrúgusykur</a:t>
            </a:r>
            <a:endParaRPr lang="en-US" sz="1800" dirty="0"/>
          </a:p>
        </p:txBody>
      </p:sp>
      <p:sp>
        <p:nvSpPr>
          <p:cNvPr id="22" name="Text 17"/>
          <p:cNvSpPr txBox="1"/>
          <p:nvPr/>
        </p:nvSpPr>
        <p:spPr>
          <a:xfrm>
            <a:off x="3822192" y="3401568"/>
            <a:ext cx="2048256" cy="1572768"/>
          </a:xfrm>
          <a:prstGeom prst="rect">
            <a:avLst/>
          </a:prstGeom>
          <a:noFill/>
          <a:ln/>
        </p:spPr>
        <p:txBody>
          <a:bodyPr wrap="square" lIns="0" tIns="0" rIns="0" bIns="0" rtlCol="0" anchor="t">
            <a:normAutofit/>
          </a:bodyPr>
          <a:lstStyle/>
          <a:p>
            <a:pPr marL="0" indent="0" algn="ctr">
              <a:lnSpc>
                <a:spcPct val="100000"/>
              </a:lnSpc>
              <a:buNone/>
            </a:pPr>
            <a:r>
              <a:rPr lang="en-US" sz="1250" dirty="0">
                <a:solidFill>
                  <a:srgbClr val="5B6F78"/>
                </a:solidFill>
                <a:latin typeface="Arial" pitchFamily="34" charset="0"/>
                <a:ea typeface="Arial" pitchFamily="34" charset="-122"/>
                <a:cs typeface="Arial" pitchFamily="34" charset="-120"/>
              </a:rPr>
              <a:t>≈0,3 g/kg, að hámarki um 15 g.</a:t>
            </a:r>
            <a:br/>
            <a:r>
              <a:rPr lang="en-US" sz="1250" dirty="0">
                <a:solidFill>
                  <a:srgbClr val="5B6F78"/>
                </a:solidFill>
                <a:latin typeface="Arial" pitchFamily="34" charset="0"/>
                <a:ea typeface="Arial" pitchFamily="34" charset="-122"/>
                <a:cs typeface="Arial" pitchFamily="34" charset="-120"/>
              </a:rPr>
              <a:t>Barn á sjálfvirkri insúlíngjöf (artificial pancreas) getur þurft minna.</a:t>
            </a:r>
            <a:endParaRPr lang="en-US" sz="1250" dirty="0"/>
          </a:p>
        </p:txBody>
      </p:sp>
      <p:sp>
        <p:nvSpPr>
          <p:cNvPr id="23" name="Shape 18"/>
          <p:cNvSpPr/>
          <p:nvPr/>
        </p:nvSpPr>
        <p:spPr>
          <a:xfrm>
            <a:off x="6437376" y="1298448"/>
            <a:ext cx="2596896" cy="4224528"/>
          </a:xfrm>
          <a:prstGeom prst="roundRect">
            <a:avLst>
              <a:gd name="adj" fmla="val 5634"/>
            </a:avLst>
          </a:prstGeom>
          <a:solidFill>
            <a:srgbClr val="FFFFFF"/>
          </a:solidFill>
          <a:ln w="10160">
            <a:solidFill>
              <a:srgbClr val="D6E1E4"/>
            </a:solidFill>
            <a:prstDash val="solid"/>
          </a:ln>
        </p:spPr>
        <p:txBody>
          <a:bodyPr/>
          <a:lstStyle/>
          <a:p>
            <a:endParaRPr/>
          </a:p>
        </p:txBody>
      </p:sp>
      <p:sp>
        <p:nvSpPr>
          <p:cNvPr id="24" name="Shape 19"/>
          <p:cNvSpPr/>
          <p:nvPr/>
        </p:nvSpPr>
        <p:spPr>
          <a:xfrm>
            <a:off x="6620256" y="1517904"/>
            <a:ext cx="475488" cy="475488"/>
          </a:xfrm>
          <a:prstGeom prst="ellipse">
            <a:avLst/>
          </a:prstGeom>
          <a:solidFill>
            <a:srgbClr val="087B78"/>
          </a:solidFill>
          <a:ln w="12700">
            <a:solidFill>
              <a:srgbClr val="087B78">
                <a:alpha val="0"/>
              </a:srgbClr>
            </a:solidFill>
            <a:prstDash val="solid"/>
          </a:ln>
        </p:spPr>
        <p:txBody>
          <a:bodyPr/>
          <a:lstStyle/>
          <a:p>
            <a:endParaRPr/>
          </a:p>
        </p:txBody>
      </p:sp>
      <p:sp>
        <p:nvSpPr>
          <p:cNvPr id="25" name="Text 20"/>
          <p:cNvSpPr txBox="1"/>
          <p:nvPr/>
        </p:nvSpPr>
        <p:spPr>
          <a:xfrm>
            <a:off x="6620256" y="1517904"/>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6" name="Shape 21"/>
          <p:cNvSpPr/>
          <p:nvPr/>
        </p:nvSpPr>
        <p:spPr>
          <a:xfrm>
            <a:off x="8037576" y="1444752"/>
            <a:ext cx="640080" cy="640080"/>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2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84794" y="1585570"/>
            <a:ext cx="345643" cy="345643"/>
          </a:xfrm>
          <a:prstGeom prst="rect">
            <a:avLst/>
          </a:prstGeom>
        </p:spPr>
      </p:pic>
      <p:sp>
        <p:nvSpPr>
          <p:cNvPr id="28" name="Text 22"/>
          <p:cNvSpPr txBox="1"/>
          <p:nvPr/>
        </p:nvSpPr>
        <p:spPr>
          <a:xfrm>
            <a:off x="6675120" y="2468880"/>
            <a:ext cx="2121408" cy="713232"/>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Endurmæla eftir 15 mín.</a:t>
            </a:r>
            <a:endParaRPr lang="en-US" sz="1800" dirty="0"/>
          </a:p>
        </p:txBody>
      </p:sp>
      <p:sp>
        <p:nvSpPr>
          <p:cNvPr id="29" name="Text 23"/>
          <p:cNvSpPr txBox="1"/>
          <p:nvPr/>
        </p:nvSpPr>
        <p:spPr>
          <a:xfrm>
            <a:off x="6711696" y="3401568"/>
            <a:ext cx="2048256" cy="1170432"/>
          </a:xfrm>
          <a:prstGeom prst="rect">
            <a:avLst/>
          </a:prstGeom>
          <a:noFill/>
          <a:ln/>
        </p:spPr>
        <p:txBody>
          <a:bodyPr wrap="square" lIns="0" tIns="0" rIns="0" bIns="0" rtlCol="0" anchor="t">
            <a:normAutofit/>
          </a:bodyPr>
          <a:lstStyle/>
          <a:p>
            <a:pPr marL="0" indent="0" algn="ctr">
              <a:lnSpc>
                <a:spcPct val="100000"/>
              </a:lnSpc>
              <a:buNone/>
            </a:pPr>
            <a:r>
              <a:rPr lang="en-US" sz="1250" dirty="0">
                <a:solidFill>
                  <a:srgbClr val="5B6F78"/>
                </a:solidFill>
                <a:latin typeface="Arial" pitchFamily="34" charset="0"/>
                <a:ea typeface="Arial" pitchFamily="34" charset="-122"/>
                <a:cs typeface="Arial" pitchFamily="34" charset="-120"/>
              </a:rPr>
              <a:t>Endurtaka ef enn &lt;3,9 mmól/L eða ekki að hækka.</a:t>
            </a:r>
            <a:endParaRPr lang="en-US" sz="1250" dirty="0"/>
          </a:p>
        </p:txBody>
      </p:sp>
      <p:sp>
        <p:nvSpPr>
          <p:cNvPr id="30" name="Shape 24"/>
          <p:cNvSpPr/>
          <p:nvPr/>
        </p:nvSpPr>
        <p:spPr>
          <a:xfrm>
            <a:off x="9326880" y="1298448"/>
            <a:ext cx="2596896" cy="4224528"/>
          </a:xfrm>
          <a:prstGeom prst="roundRect">
            <a:avLst>
              <a:gd name="adj" fmla="val 5634"/>
            </a:avLst>
          </a:prstGeom>
          <a:solidFill>
            <a:srgbClr val="FFFFFF"/>
          </a:solidFill>
          <a:ln w="10160">
            <a:solidFill>
              <a:srgbClr val="D6E1E4"/>
            </a:solidFill>
            <a:prstDash val="solid"/>
          </a:ln>
        </p:spPr>
        <p:txBody>
          <a:bodyPr/>
          <a:lstStyle/>
          <a:p>
            <a:endParaRPr/>
          </a:p>
        </p:txBody>
      </p:sp>
      <p:sp>
        <p:nvSpPr>
          <p:cNvPr id="31" name="Shape 25"/>
          <p:cNvSpPr/>
          <p:nvPr/>
        </p:nvSpPr>
        <p:spPr>
          <a:xfrm>
            <a:off x="9509760" y="1517904"/>
            <a:ext cx="475488" cy="475488"/>
          </a:xfrm>
          <a:prstGeom prst="ellipse">
            <a:avLst/>
          </a:prstGeom>
          <a:solidFill>
            <a:srgbClr val="2E8B72"/>
          </a:solidFill>
          <a:ln w="12700">
            <a:solidFill>
              <a:srgbClr val="2E8B72">
                <a:alpha val="0"/>
              </a:srgbClr>
            </a:solidFill>
            <a:prstDash val="solid"/>
          </a:ln>
        </p:spPr>
        <p:txBody>
          <a:bodyPr/>
          <a:lstStyle/>
          <a:p>
            <a:endParaRPr/>
          </a:p>
        </p:txBody>
      </p:sp>
      <p:sp>
        <p:nvSpPr>
          <p:cNvPr id="32" name="Text 26"/>
          <p:cNvSpPr txBox="1"/>
          <p:nvPr/>
        </p:nvSpPr>
        <p:spPr>
          <a:xfrm>
            <a:off x="9509760" y="1517904"/>
            <a:ext cx="475488" cy="475488"/>
          </a:xfrm>
          <a:prstGeom prst="rect">
            <a:avLst/>
          </a:prstGeom>
          <a:noFill/>
          <a:ln/>
        </p:spPr>
        <p:txBody>
          <a:bodyPr wrap="square" lIns="0" tIns="0" rIns="0" bIns="0" rtlCol="0" anchor="ctr">
            <a:normAutofit/>
          </a:bodyPr>
          <a:lstStyle/>
          <a:p>
            <a:pPr marL="0" indent="0" algn="ctr">
              <a:lnSpc>
                <a:spcPct val="100000"/>
              </a:lnSpc>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33" name="Shape 27"/>
          <p:cNvSpPr/>
          <p:nvPr/>
        </p:nvSpPr>
        <p:spPr>
          <a:xfrm>
            <a:off x="10927080" y="1444752"/>
            <a:ext cx="640080" cy="640080"/>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3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74298" y="1585570"/>
            <a:ext cx="345643" cy="345643"/>
          </a:xfrm>
          <a:prstGeom prst="rect">
            <a:avLst/>
          </a:prstGeom>
        </p:spPr>
      </p:pic>
      <p:sp>
        <p:nvSpPr>
          <p:cNvPr id="35" name="Text 28"/>
          <p:cNvSpPr txBox="1"/>
          <p:nvPr/>
        </p:nvSpPr>
        <p:spPr>
          <a:xfrm>
            <a:off x="9564624" y="2468880"/>
            <a:ext cx="2121408" cy="713232"/>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Finna orsök og fylgja eftir</a:t>
            </a:r>
            <a:endParaRPr lang="en-US" sz="1800" dirty="0"/>
          </a:p>
        </p:txBody>
      </p:sp>
      <p:sp>
        <p:nvSpPr>
          <p:cNvPr id="36" name="Text 29"/>
          <p:cNvSpPr txBox="1"/>
          <p:nvPr/>
        </p:nvSpPr>
        <p:spPr>
          <a:xfrm>
            <a:off x="9601200" y="3401568"/>
            <a:ext cx="2048256" cy="1170432"/>
          </a:xfrm>
          <a:prstGeom prst="rect">
            <a:avLst/>
          </a:prstGeom>
          <a:noFill/>
          <a:ln/>
        </p:spPr>
        <p:txBody>
          <a:bodyPr wrap="square" lIns="0" tIns="0" rIns="0" bIns="0" rtlCol="0" anchor="t">
            <a:normAutofit/>
          </a:bodyPr>
          <a:lstStyle/>
          <a:p>
            <a:pPr marL="0" indent="0" algn="ctr">
              <a:lnSpc>
                <a:spcPct val="100000"/>
              </a:lnSpc>
              <a:buNone/>
            </a:pPr>
            <a:r>
              <a:rPr lang="en-US" sz="1250" dirty="0">
                <a:solidFill>
                  <a:srgbClr val="5B6F78"/>
                </a:solidFill>
                <a:latin typeface="Arial" pitchFamily="34" charset="0"/>
                <a:ea typeface="Arial" pitchFamily="34" charset="-122"/>
                <a:cs typeface="Arial" pitchFamily="34" charset="-120"/>
              </a:rPr>
              <a:t>Næsta máltíð, virkt insúlín, hreyfing og hætta á endurtekningu.</a:t>
            </a:r>
            <a:endParaRPr lang="en-US" sz="1250" dirty="0"/>
          </a:p>
        </p:txBody>
      </p:sp>
      <p:sp>
        <p:nvSpPr>
          <p:cNvPr id="37" name="Shape 30"/>
          <p:cNvSpPr/>
          <p:nvPr/>
        </p:nvSpPr>
        <p:spPr>
          <a:xfrm>
            <a:off x="749808" y="5888736"/>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3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5989320"/>
            <a:ext cx="201168" cy="201168"/>
          </a:xfrm>
          <a:prstGeom prst="rect">
            <a:avLst/>
          </a:prstGeom>
        </p:spPr>
      </p:pic>
      <p:sp>
        <p:nvSpPr>
          <p:cNvPr id="39" name="Text 31"/>
          <p:cNvSpPr txBox="1"/>
          <p:nvPr/>
        </p:nvSpPr>
        <p:spPr>
          <a:xfrm>
            <a:off x="1234440" y="5934456"/>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Ekki gefa „seinvirk kolvetni“ sjálfkrafa eftir hvert lágt gildi. Fylgja þarf stefnu glúkósa, næstu máltíð, virku insúlíni og einstaklingsplani.</a:t>
            </a:r>
            <a:endParaRPr lang="en-US" sz="112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Alvarlegt blóðsykursfall: enginn matur í munn — glúkagon strax</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blóðsykursfall</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38</a:t>
            </a:r>
            <a:endParaRPr lang="en-US" sz="850" dirty="0"/>
          </a:p>
        </p:txBody>
      </p:sp>
      <p:sp>
        <p:nvSpPr>
          <p:cNvPr id="9" name="Shape 6"/>
          <p:cNvSpPr/>
          <p:nvPr/>
        </p:nvSpPr>
        <p:spPr>
          <a:xfrm>
            <a:off x="749808" y="1097280"/>
            <a:ext cx="4956048" cy="4572000"/>
          </a:xfrm>
          <a:prstGeom prst="roundRect">
            <a:avLst>
              <a:gd name="adj" fmla="val 3600"/>
            </a:avLst>
          </a:prstGeom>
          <a:solidFill>
            <a:srgbClr val="FCE7EA"/>
          </a:solidFill>
          <a:ln w="12700">
            <a:solidFill>
              <a:srgbClr val="FCE7EA">
                <a:alpha val="0"/>
              </a:srgbClr>
            </a:solidFill>
            <a:prstDash val="solid"/>
          </a:ln>
        </p:spPr>
        <p:txBody>
          <a:bodyPr/>
          <a:lstStyle/>
          <a:p>
            <a:endParaRPr/>
          </a:p>
        </p:txBody>
      </p:sp>
      <p:sp>
        <p:nvSpPr>
          <p:cNvPr id="10" name="Shape 7"/>
          <p:cNvSpPr/>
          <p:nvPr/>
        </p:nvSpPr>
        <p:spPr>
          <a:xfrm>
            <a:off x="1097280" y="1444752"/>
            <a:ext cx="3017520" cy="274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11" name="Text 8"/>
          <p:cNvSpPr txBox="1"/>
          <p:nvPr/>
        </p:nvSpPr>
        <p:spPr>
          <a:xfrm>
            <a:off x="1170432" y="1453896"/>
            <a:ext cx="2871216" cy="246888"/>
          </a:xfrm>
          <a:prstGeom prst="rect">
            <a:avLst/>
          </a:prstGeom>
          <a:noFill/>
          <a:ln/>
        </p:spPr>
        <p:txBody>
          <a:bodyPr wrap="square" lIns="0" tIns="0" rIns="0" bIns="0" rtlCol="0" anchor="ctr">
            <a:normAutofit/>
          </a:bodyPr>
          <a:lstStyle/>
          <a:p>
            <a:pPr marL="0" indent="0" algn="ctr">
              <a:lnSpc>
                <a:spcPct val="100000"/>
              </a:lnSpc>
              <a:buNone/>
            </a:pPr>
            <a:r>
              <a:rPr lang="en-US" sz="1000" b="1" dirty="0">
                <a:solidFill>
                  <a:srgbClr val="FFFFFF"/>
                </a:solidFill>
                <a:latin typeface="Arial" pitchFamily="34" charset="0"/>
                <a:ea typeface="Arial" pitchFamily="34" charset="-122"/>
                <a:cs typeface="Arial" pitchFamily="34" charset="-120"/>
              </a:rPr>
              <a:t>MEÐVITUNDARSKERÐING / KRAMPI</a:t>
            </a:r>
            <a:endParaRPr lang="en-US" sz="1000" dirty="0"/>
          </a:p>
        </p:txBody>
      </p:sp>
      <p:sp>
        <p:nvSpPr>
          <p:cNvPr id="12" name="Shape 9"/>
          <p:cNvSpPr/>
          <p:nvPr/>
        </p:nvSpPr>
        <p:spPr>
          <a:xfrm>
            <a:off x="1115568" y="2084832"/>
            <a:ext cx="420624" cy="420624"/>
          </a:xfrm>
          <a:prstGeom prst="ellipse">
            <a:avLst/>
          </a:prstGeom>
          <a:solidFill>
            <a:srgbClr val="FFFFFF"/>
          </a:solidFill>
          <a:ln w="12700">
            <a:solidFill>
              <a:srgbClr val="FFFFFF">
                <a:alpha val="0"/>
              </a:srgbClr>
            </a:solidFill>
            <a:prstDash val="solid"/>
          </a:ln>
        </p:spPr>
        <p:txBody>
          <a:bodyPr/>
          <a:lstStyle/>
          <a:p>
            <a:endParaRPr/>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12312" y="2177369"/>
            <a:ext cx="227137" cy="227137"/>
          </a:xfrm>
          <a:prstGeom prst="rect">
            <a:avLst/>
          </a:prstGeom>
        </p:spPr>
      </p:pic>
      <p:sp>
        <p:nvSpPr>
          <p:cNvPr id="14" name="Text 10"/>
          <p:cNvSpPr txBox="1"/>
          <p:nvPr/>
        </p:nvSpPr>
        <p:spPr>
          <a:xfrm>
            <a:off x="1737360" y="2103120"/>
            <a:ext cx="3474720" cy="384048"/>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17323E"/>
                </a:solidFill>
                <a:latin typeface="Arial" pitchFamily="34" charset="0"/>
                <a:ea typeface="Arial" pitchFamily="34" charset="-122"/>
                <a:cs typeface="Arial" pitchFamily="34" charset="-120"/>
              </a:rPr>
              <a:t>Setja í hliðarlegu og verja loftveg</a:t>
            </a:r>
            <a:endParaRPr lang="en-US" sz="1320" dirty="0"/>
          </a:p>
        </p:txBody>
      </p:sp>
      <p:sp>
        <p:nvSpPr>
          <p:cNvPr id="15" name="Shape 11"/>
          <p:cNvSpPr/>
          <p:nvPr/>
        </p:nvSpPr>
        <p:spPr>
          <a:xfrm>
            <a:off x="1115568" y="2697480"/>
            <a:ext cx="420624" cy="420624"/>
          </a:xfrm>
          <a:prstGeom prst="ellipse">
            <a:avLst/>
          </a:prstGeom>
          <a:solidFill>
            <a:srgbClr val="FFFFFF"/>
          </a:solidFill>
          <a:ln w="12700">
            <a:solidFill>
              <a:srgbClr val="FFFFFF">
                <a:alpha val="0"/>
              </a:srgbClr>
            </a:solidFill>
            <a:prstDash val="solid"/>
          </a:ln>
        </p:spPr>
        <p:txBody>
          <a:bodyPr/>
          <a:lstStyle/>
          <a:p>
            <a:endParaRPr/>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12312" y="2790017"/>
            <a:ext cx="227137" cy="227137"/>
          </a:xfrm>
          <a:prstGeom prst="rect">
            <a:avLst/>
          </a:prstGeom>
        </p:spPr>
      </p:pic>
      <p:sp>
        <p:nvSpPr>
          <p:cNvPr id="17" name="Text 12"/>
          <p:cNvSpPr txBox="1"/>
          <p:nvPr/>
        </p:nvSpPr>
        <p:spPr>
          <a:xfrm>
            <a:off x="1737360" y="2715768"/>
            <a:ext cx="3474720" cy="384048"/>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17323E"/>
                </a:solidFill>
                <a:latin typeface="Arial" pitchFamily="34" charset="0"/>
                <a:ea typeface="Arial" pitchFamily="34" charset="-122"/>
                <a:cs typeface="Arial" pitchFamily="34" charset="-120"/>
              </a:rPr>
              <a:t>Ekkert að drekka, borða eða gel í munn</a:t>
            </a:r>
            <a:endParaRPr lang="en-US" sz="1320" dirty="0"/>
          </a:p>
        </p:txBody>
      </p:sp>
      <p:sp>
        <p:nvSpPr>
          <p:cNvPr id="18" name="Shape 13"/>
          <p:cNvSpPr/>
          <p:nvPr/>
        </p:nvSpPr>
        <p:spPr>
          <a:xfrm>
            <a:off x="1115568" y="3310128"/>
            <a:ext cx="420624" cy="420624"/>
          </a:xfrm>
          <a:prstGeom prst="ellipse">
            <a:avLst/>
          </a:prstGeom>
          <a:solidFill>
            <a:srgbClr val="FFFFFF"/>
          </a:solidFill>
          <a:ln w="12700">
            <a:solidFill>
              <a:srgbClr val="FFFFFF">
                <a:alpha val="0"/>
              </a:srgbClr>
            </a:solidFill>
            <a:prstDash val="solid"/>
          </a:ln>
        </p:spPr>
        <p:txBody>
          <a:bodyPr/>
          <a:lstStyle/>
          <a:p>
            <a:endParaRPr/>
          </a:p>
        </p:txBody>
      </p:sp>
      <p:pic>
        <p:nvPicPr>
          <p:cNvPr id="1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12312" y="3402665"/>
            <a:ext cx="227137" cy="227137"/>
          </a:xfrm>
          <a:prstGeom prst="rect">
            <a:avLst/>
          </a:prstGeom>
        </p:spPr>
      </p:pic>
      <p:sp>
        <p:nvSpPr>
          <p:cNvPr id="20" name="Text 14"/>
          <p:cNvSpPr txBox="1"/>
          <p:nvPr/>
        </p:nvSpPr>
        <p:spPr>
          <a:xfrm>
            <a:off x="1737360" y="3328416"/>
            <a:ext cx="3474720"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Gefa glúkagon strax</a:t>
            </a:r>
            <a:endParaRPr lang="en-US" sz="1320" dirty="0"/>
          </a:p>
        </p:txBody>
      </p:sp>
      <p:sp>
        <p:nvSpPr>
          <p:cNvPr id="21" name="Shape 15"/>
          <p:cNvSpPr/>
          <p:nvPr/>
        </p:nvSpPr>
        <p:spPr>
          <a:xfrm>
            <a:off x="1115568" y="3922776"/>
            <a:ext cx="420624" cy="420624"/>
          </a:xfrm>
          <a:prstGeom prst="ellipse">
            <a:avLst/>
          </a:prstGeom>
          <a:solidFill>
            <a:srgbClr val="FFFFFF"/>
          </a:solidFill>
          <a:ln w="12700">
            <a:solidFill>
              <a:srgbClr val="FFFFFF">
                <a:alpha val="0"/>
              </a:srgbClr>
            </a:solidFill>
            <a:prstDash val="solid"/>
          </a:ln>
        </p:spPr>
        <p:txBody>
          <a:bodyPr/>
          <a:lstStyle/>
          <a:p>
            <a:endParaRPr/>
          </a:p>
        </p:txBody>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12312" y="4015313"/>
            <a:ext cx="227137" cy="227137"/>
          </a:xfrm>
          <a:prstGeom prst="rect">
            <a:avLst/>
          </a:prstGeom>
        </p:spPr>
      </p:pic>
      <p:sp>
        <p:nvSpPr>
          <p:cNvPr id="23" name="Text 16"/>
          <p:cNvSpPr txBox="1"/>
          <p:nvPr/>
        </p:nvSpPr>
        <p:spPr>
          <a:xfrm>
            <a:off x="1737360" y="3941064"/>
            <a:ext cx="3474720" cy="384048"/>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17323E"/>
                </a:solidFill>
                <a:latin typeface="Arial" pitchFamily="34" charset="0"/>
                <a:ea typeface="Arial" pitchFamily="34" charset="-122"/>
                <a:cs typeface="Arial" pitchFamily="34" charset="-120"/>
              </a:rPr>
              <a:t>Hringja í 112 / kalla eftir hjálp</a:t>
            </a:r>
            <a:endParaRPr lang="en-US" sz="1320" dirty="0"/>
          </a:p>
        </p:txBody>
      </p:sp>
      <p:sp>
        <p:nvSpPr>
          <p:cNvPr id="24" name="Shape 17"/>
          <p:cNvSpPr/>
          <p:nvPr/>
        </p:nvSpPr>
        <p:spPr>
          <a:xfrm>
            <a:off x="1115568" y="4535424"/>
            <a:ext cx="420624" cy="420624"/>
          </a:xfrm>
          <a:prstGeom prst="ellipse">
            <a:avLst/>
          </a:prstGeom>
          <a:solidFill>
            <a:srgbClr val="FFFFFF"/>
          </a:solidFill>
          <a:ln w="12700">
            <a:solidFill>
              <a:srgbClr val="FFFFFF">
                <a:alpha val="0"/>
              </a:srgbClr>
            </a:solidFill>
            <a:prstDash val="solid"/>
          </a:ln>
        </p:spPr>
        <p:txBody>
          <a:bodyPr/>
          <a:lstStyle/>
          <a:p>
            <a:endParaRPr/>
          </a:p>
        </p:txBody>
      </p:sp>
      <p:pic>
        <p:nvPicPr>
          <p:cNvPr id="2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12312" y="4627961"/>
            <a:ext cx="227137" cy="227137"/>
          </a:xfrm>
          <a:prstGeom prst="rect">
            <a:avLst/>
          </a:prstGeom>
        </p:spPr>
      </p:pic>
      <p:sp>
        <p:nvSpPr>
          <p:cNvPr id="26" name="Text 18"/>
          <p:cNvSpPr txBox="1"/>
          <p:nvPr/>
        </p:nvSpPr>
        <p:spPr>
          <a:xfrm>
            <a:off x="1737360" y="4553712"/>
            <a:ext cx="3474720" cy="384048"/>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17323E"/>
                </a:solidFill>
                <a:latin typeface="Arial" pitchFamily="34" charset="0"/>
                <a:ea typeface="Arial" pitchFamily="34" charset="-122"/>
                <a:cs typeface="Arial" pitchFamily="34" charset="-120"/>
              </a:rPr>
              <a:t>Mæla og fylgjast með; gefa kolvetni þegar vakandi og kyngir örugglega</a:t>
            </a:r>
            <a:endParaRPr lang="en-US" sz="1320" dirty="0"/>
          </a:p>
        </p:txBody>
      </p:sp>
      <p:sp>
        <p:nvSpPr>
          <p:cNvPr id="27" name="Text 19"/>
          <p:cNvSpPr txBox="1"/>
          <p:nvPr/>
        </p:nvSpPr>
        <p:spPr>
          <a:xfrm>
            <a:off x="6108192" y="1207008"/>
            <a:ext cx="4389120" cy="384048"/>
          </a:xfrm>
          <a:prstGeom prst="rect">
            <a:avLst/>
          </a:prstGeom>
          <a:noFill/>
          <a:ln/>
        </p:spPr>
        <p:txBody>
          <a:bodyPr wrap="square" lIns="0" tIns="0" rIns="0" bIns="0" rtlCol="0" anchor="ctr">
            <a:normAutofit/>
          </a:bodyPr>
          <a:lstStyle/>
          <a:p>
            <a:pPr marL="0" indent="0" algn="l">
              <a:lnSpc>
                <a:spcPct val="100000"/>
              </a:lnSpc>
              <a:buNone/>
            </a:pPr>
            <a:r>
              <a:rPr lang="en-US" sz="2000" b="1" dirty="0">
                <a:solidFill>
                  <a:srgbClr val="0B2B3B"/>
                </a:solidFill>
                <a:latin typeface="Arial" pitchFamily="34" charset="0"/>
                <a:ea typeface="Arial" pitchFamily="34" charset="-122"/>
                <a:cs typeface="Arial" pitchFamily="34" charset="-120"/>
              </a:rPr>
              <a:t>Glúkagon utan spítala</a:t>
            </a:r>
            <a:endParaRPr lang="en-US" sz="2000" dirty="0"/>
          </a:p>
        </p:txBody>
      </p:sp>
      <p:sp>
        <p:nvSpPr>
          <p:cNvPr id="28" name="Shape 20"/>
          <p:cNvSpPr/>
          <p:nvPr/>
        </p:nvSpPr>
        <p:spPr>
          <a:xfrm>
            <a:off x="6108192" y="1783080"/>
            <a:ext cx="5285232" cy="1353312"/>
          </a:xfrm>
          <a:prstGeom prst="roundRect">
            <a:avLst>
              <a:gd name="adj" fmla="val 8108"/>
            </a:avLst>
          </a:prstGeom>
          <a:solidFill>
            <a:srgbClr val="FFFFFF"/>
          </a:solidFill>
          <a:ln w="10160">
            <a:solidFill>
              <a:srgbClr val="D6E1E4"/>
            </a:solidFill>
            <a:prstDash val="solid"/>
          </a:ln>
        </p:spPr>
        <p:txBody>
          <a:bodyPr/>
          <a:lstStyle/>
          <a:p>
            <a:endParaRPr/>
          </a:p>
        </p:txBody>
      </p:sp>
      <p:sp>
        <p:nvSpPr>
          <p:cNvPr id="29" name="Shape 21"/>
          <p:cNvSpPr/>
          <p:nvPr/>
        </p:nvSpPr>
        <p:spPr>
          <a:xfrm>
            <a:off x="6108192" y="1783080"/>
            <a:ext cx="73152" cy="1353312"/>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30" name="Shape 22"/>
          <p:cNvSpPr/>
          <p:nvPr/>
        </p:nvSpPr>
        <p:spPr>
          <a:xfrm>
            <a:off x="6291072" y="1965960"/>
            <a:ext cx="438912" cy="43891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31"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92022" y="2062521"/>
            <a:ext cx="237012" cy="237012"/>
          </a:xfrm>
          <a:prstGeom prst="rect">
            <a:avLst/>
          </a:prstGeom>
        </p:spPr>
      </p:pic>
      <p:sp>
        <p:nvSpPr>
          <p:cNvPr id="32" name="Text 23"/>
          <p:cNvSpPr txBox="1"/>
          <p:nvPr/>
        </p:nvSpPr>
        <p:spPr>
          <a:xfrm>
            <a:off x="6839712" y="1956816"/>
            <a:ext cx="4389120" cy="384048"/>
          </a:xfrm>
          <a:prstGeom prst="rect">
            <a:avLst/>
          </a:prstGeom>
          <a:noFill/>
          <a:ln/>
        </p:spPr>
        <p:txBody>
          <a:bodyPr wrap="square" lIns="0" tIns="0" rIns="0" bIns="0" rtlCol="0" anchor="ctr">
            <a:normAutofit/>
          </a:bodyPr>
          <a:lstStyle/>
          <a:p>
            <a:pPr marL="0" indent="0" algn="l">
              <a:lnSpc>
                <a:spcPct val="100000"/>
              </a:lnSpc>
              <a:buNone/>
            </a:pPr>
            <a:r>
              <a:rPr lang="en-US" sz="1800" b="1" dirty="0">
                <a:solidFill>
                  <a:srgbClr val="17323E"/>
                </a:solidFill>
                <a:latin typeface="Arial" pitchFamily="34" charset="0"/>
                <a:ea typeface="Arial" pitchFamily="34" charset="-122"/>
                <a:cs typeface="Arial" pitchFamily="34" charset="-120"/>
              </a:rPr>
              <a:t>Glúkagon í vöðva / undir húð</a:t>
            </a:r>
            <a:endParaRPr lang="en-US" sz="1800" dirty="0"/>
          </a:p>
        </p:txBody>
      </p:sp>
      <p:sp>
        <p:nvSpPr>
          <p:cNvPr id="33" name="Text 24"/>
          <p:cNvSpPr txBox="1"/>
          <p:nvPr/>
        </p:nvSpPr>
        <p:spPr>
          <a:xfrm>
            <a:off x="6345936" y="2423160"/>
            <a:ext cx="4828032" cy="548640"/>
          </a:xfrm>
          <a:prstGeom prst="rect">
            <a:avLst/>
          </a:prstGeom>
          <a:noFill/>
          <a:ln/>
        </p:spPr>
        <p:txBody>
          <a:bodyPr wrap="square" lIns="0" tIns="0" rIns="0" bIns="0" rtlCol="0" anchor="t">
            <a:normAutofit/>
          </a:bodyPr>
          <a:lstStyle/>
          <a:p>
            <a:pPr marL="0" indent="0" algn="l">
              <a:lnSpc>
                <a:spcPct val="95000"/>
              </a:lnSpc>
              <a:buNone/>
            </a:pPr>
            <a:r>
              <a:rPr lang="en-US" sz="1500" dirty="0">
                <a:solidFill>
                  <a:srgbClr val="5B6F78"/>
                </a:solidFill>
                <a:latin typeface="Arial" pitchFamily="34" charset="0"/>
                <a:ea typeface="Arial" pitchFamily="34" charset="-122"/>
                <a:cs typeface="Arial" pitchFamily="34" charset="-120"/>
              </a:rPr>
              <a:t>&lt;25 kg: 0,5 mg   •   ≥25 kg: 1 mg</a:t>
            </a:r>
            <a:endParaRPr lang="en-US" sz="1500" dirty="0"/>
          </a:p>
        </p:txBody>
      </p:sp>
      <p:sp>
        <p:nvSpPr>
          <p:cNvPr id="34" name="Shape 25"/>
          <p:cNvSpPr/>
          <p:nvPr/>
        </p:nvSpPr>
        <p:spPr>
          <a:xfrm>
            <a:off x="6108192" y="3383280"/>
            <a:ext cx="5285232" cy="1353312"/>
          </a:xfrm>
          <a:prstGeom prst="roundRect">
            <a:avLst>
              <a:gd name="adj" fmla="val 8108"/>
            </a:avLst>
          </a:prstGeom>
          <a:solidFill>
            <a:srgbClr val="FFFFFF"/>
          </a:solidFill>
          <a:ln w="10160">
            <a:solidFill>
              <a:srgbClr val="D6E1E4"/>
            </a:solidFill>
            <a:prstDash val="solid"/>
          </a:ln>
        </p:spPr>
        <p:txBody>
          <a:bodyPr/>
          <a:lstStyle/>
          <a:p>
            <a:endParaRPr/>
          </a:p>
        </p:txBody>
      </p:sp>
      <p:sp>
        <p:nvSpPr>
          <p:cNvPr id="35" name="Shape 26"/>
          <p:cNvSpPr/>
          <p:nvPr/>
        </p:nvSpPr>
        <p:spPr>
          <a:xfrm>
            <a:off x="6108192" y="3383280"/>
            <a:ext cx="73152" cy="1353312"/>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36" name="Shape 27"/>
          <p:cNvSpPr/>
          <p:nvPr/>
        </p:nvSpPr>
        <p:spPr>
          <a:xfrm>
            <a:off x="6291072" y="3566160"/>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37"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392022" y="3662721"/>
            <a:ext cx="237012" cy="237012"/>
          </a:xfrm>
          <a:prstGeom prst="rect">
            <a:avLst/>
          </a:prstGeom>
        </p:spPr>
      </p:pic>
      <p:sp>
        <p:nvSpPr>
          <p:cNvPr id="38" name="Text 28"/>
          <p:cNvSpPr txBox="1"/>
          <p:nvPr/>
        </p:nvSpPr>
        <p:spPr>
          <a:xfrm>
            <a:off x="6839712" y="3557016"/>
            <a:ext cx="4389120" cy="384048"/>
          </a:xfrm>
          <a:prstGeom prst="rect">
            <a:avLst/>
          </a:prstGeom>
          <a:noFill/>
          <a:ln/>
        </p:spPr>
        <p:txBody>
          <a:bodyPr wrap="square" lIns="0" tIns="0" rIns="0" bIns="0" rtlCol="0" anchor="ctr">
            <a:normAutofit/>
          </a:bodyPr>
          <a:lstStyle/>
          <a:p>
            <a:pPr marL="0" indent="0" algn="l">
              <a:lnSpc>
                <a:spcPct val="100000"/>
              </a:lnSpc>
              <a:buNone/>
            </a:pPr>
            <a:r>
              <a:rPr lang="en-US" sz="1800" b="1" dirty="0">
                <a:solidFill>
                  <a:srgbClr val="17323E"/>
                </a:solidFill>
                <a:latin typeface="Arial" pitchFamily="34" charset="0"/>
                <a:ea typeface="Arial" pitchFamily="34" charset="-122"/>
                <a:cs typeface="Arial" pitchFamily="34" charset="-120"/>
              </a:rPr>
              <a:t>Nefúði</a:t>
            </a:r>
            <a:endParaRPr lang="en-US" sz="1800" dirty="0"/>
          </a:p>
        </p:txBody>
      </p:sp>
      <p:sp>
        <p:nvSpPr>
          <p:cNvPr id="39" name="Text 29"/>
          <p:cNvSpPr txBox="1"/>
          <p:nvPr/>
        </p:nvSpPr>
        <p:spPr>
          <a:xfrm>
            <a:off x="6345936" y="4023360"/>
            <a:ext cx="4828032" cy="548640"/>
          </a:xfrm>
          <a:prstGeom prst="rect">
            <a:avLst/>
          </a:prstGeom>
          <a:noFill/>
          <a:ln/>
        </p:spPr>
        <p:txBody>
          <a:bodyPr wrap="square" lIns="0" tIns="0" rIns="0" bIns="0" rtlCol="0" anchor="t">
            <a:normAutofit/>
          </a:bodyPr>
          <a:lstStyle/>
          <a:p>
            <a:pPr marL="0" indent="0" algn="l">
              <a:lnSpc>
                <a:spcPct val="95000"/>
              </a:lnSpc>
              <a:buNone/>
            </a:pPr>
            <a:r>
              <a:rPr lang="en-US" sz="1300" dirty="0">
                <a:solidFill>
                  <a:srgbClr val="5B6F78"/>
                </a:solidFill>
                <a:latin typeface="Arial" pitchFamily="34" charset="0"/>
                <a:ea typeface="Arial" pitchFamily="34" charset="-122"/>
                <a:cs typeface="Arial" pitchFamily="34" charset="-120"/>
              </a:rPr>
              <a:t>3 mg frá 4 ára aldri þar sem lyfið er aðgengilegt og ávísað.</a:t>
            </a:r>
            <a:endParaRPr lang="en-US" sz="1300" dirty="0"/>
          </a:p>
        </p:txBody>
      </p:sp>
      <p:sp>
        <p:nvSpPr>
          <p:cNvPr id="40" name="Text 30"/>
          <p:cNvSpPr txBox="1"/>
          <p:nvPr/>
        </p:nvSpPr>
        <p:spPr>
          <a:xfrm>
            <a:off x="6309360" y="5029200"/>
            <a:ext cx="4800600" cy="457200"/>
          </a:xfrm>
          <a:prstGeom prst="rect">
            <a:avLst/>
          </a:prstGeom>
          <a:noFill/>
          <a:ln/>
        </p:spPr>
        <p:txBody>
          <a:bodyPr wrap="square" lIns="0" tIns="0" rIns="0" bIns="0" rtlCol="0" anchor="ctr">
            <a:normAutofit/>
          </a:bodyPr>
          <a:lstStyle/>
          <a:p>
            <a:pPr marL="0" indent="0" algn="ctr">
              <a:lnSpc>
                <a:spcPct val="100000"/>
              </a:lnSpc>
              <a:buNone/>
            </a:pPr>
            <a:r>
              <a:rPr lang="en-US" sz="1250" dirty="0">
                <a:solidFill>
                  <a:srgbClr val="5B6F78"/>
                </a:solidFill>
                <a:latin typeface="Arial" pitchFamily="34" charset="0"/>
                <a:ea typeface="Arial" pitchFamily="34" charset="-122"/>
                <a:cs typeface="Arial" pitchFamily="34" charset="-120"/>
              </a:rPr>
              <a:t>Á spítala: IV glúkósi samkvæmt staðbundnu verklagi; leita orsakar og fylgjast með endurtekningu.</a:t>
            </a:r>
            <a:endParaRPr lang="en-US" sz="1250" dirty="0"/>
          </a:p>
        </p:txBody>
      </p:sp>
      <p:sp>
        <p:nvSpPr>
          <p:cNvPr id="41" name="Shape 31"/>
          <p:cNvSpPr/>
          <p:nvPr/>
        </p:nvSpPr>
        <p:spPr>
          <a:xfrm>
            <a:off x="749808" y="5897880"/>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42"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2688" y="5998464"/>
            <a:ext cx="201168" cy="201168"/>
          </a:xfrm>
          <a:prstGeom prst="rect">
            <a:avLst/>
          </a:prstGeom>
        </p:spPr>
      </p:pic>
      <p:sp>
        <p:nvSpPr>
          <p:cNvPr id="43" name="Text 32"/>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Gel er aðeins fyrir vakandi og samvinnufært barn sem getur kyngt eða tekið glúkósa í kinn — aldrei við meðvitundarleysi.</a:t>
            </a:r>
            <a:endParaRPr lang="en-US" sz="112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Fylgikvillar: bráð áhætta og langtímaáhætta</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fylgikvillar</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39</a:t>
            </a:r>
            <a:endParaRPr lang="en-US" sz="850" dirty="0"/>
          </a:p>
        </p:txBody>
      </p:sp>
      <p:sp>
        <p:nvSpPr>
          <p:cNvPr id="9" name="Shape 6"/>
          <p:cNvSpPr/>
          <p:nvPr/>
        </p:nvSpPr>
        <p:spPr>
          <a:xfrm>
            <a:off x="749808" y="1097280"/>
            <a:ext cx="5166360" cy="4553712"/>
          </a:xfrm>
          <a:prstGeom prst="roundRect">
            <a:avLst>
              <a:gd name="adj" fmla="val 3213"/>
            </a:avLst>
          </a:prstGeom>
          <a:solidFill>
            <a:srgbClr val="FCE7EA"/>
          </a:solidFill>
          <a:ln w="12700">
            <a:solidFill>
              <a:srgbClr val="FCE7EA">
                <a:alpha val="0"/>
              </a:srgbClr>
            </a:solidFill>
            <a:prstDash val="solid"/>
          </a:ln>
        </p:spPr>
        <p:txBody>
          <a:bodyPr/>
          <a:lstStyle/>
          <a:p>
            <a:endParaRPr/>
          </a:p>
        </p:txBody>
      </p:sp>
      <p:sp>
        <p:nvSpPr>
          <p:cNvPr id="10" name="Shape 7"/>
          <p:cNvSpPr/>
          <p:nvPr/>
        </p:nvSpPr>
        <p:spPr>
          <a:xfrm>
            <a:off x="1133856" y="1481328"/>
            <a:ext cx="749808" cy="749808"/>
          </a:xfrm>
          <a:prstGeom prst="ellipse">
            <a:avLst/>
          </a:prstGeom>
          <a:solidFill>
            <a:srgbClr val="FFFFFF"/>
          </a:solidFill>
          <a:ln w="12700">
            <a:solidFill>
              <a:srgbClr val="FFFFFF">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6312" y="1646286"/>
            <a:ext cx="404896" cy="404896"/>
          </a:xfrm>
          <a:prstGeom prst="rect">
            <a:avLst/>
          </a:prstGeom>
        </p:spPr>
      </p:pic>
      <p:sp>
        <p:nvSpPr>
          <p:cNvPr id="12" name="Text 8"/>
          <p:cNvSpPr txBox="1"/>
          <p:nvPr/>
        </p:nvSpPr>
        <p:spPr>
          <a:xfrm>
            <a:off x="2157984" y="1600200"/>
            <a:ext cx="2377440" cy="384048"/>
          </a:xfrm>
          <a:prstGeom prst="rect">
            <a:avLst/>
          </a:prstGeom>
          <a:noFill/>
          <a:ln/>
        </p:spPr>
        <p:txBody>
          <a:bodyPr wrap="square" lIns="0" tIns="0" rIns="0" bIns="0" rtlCol="0" anchor="ctr">
            <a:normAutofit/>
          </a:bodyPr>
          <a:lstStyle/>
          <a:p>
            <a:pPr marL="0" indent="0" algn="l">
              <a:lnSpc>
                <a:spcPct val="100000"/>
              </a:lnSpc>
              <a:buNone/>
            </a:pPr>
            <a:r>
              <a:rPr lang="en-US" sz="2200" b="1" dirty="0">
                <a:solidFill>
                  <a:srgbClr val="8E2F40"/>
                </a:solidFill>
                <a:latin typeface="Arial" pitchFamily="34" charset="0"/>
                <a:ea typeface="Arial" pitchFamily="34" charset="-122"/>
                <a:cs typeface="Arial" pitchFamily="34" charset="-120"/>
              </a:rPr>
              <a:t>Bráðir</a:t>
            </a:r>
            <a:endParaRPr lang="en-US" sz="2200" dirty="0"/>
          </a:p>
        </p:txBody>
      </p:sp>
      <p:sp>
        <p:nvSpPr>
          <p:cNvPr id="13" name="Shape 9"/>
          <p:cNvSpPr/>
          <p:nvPr/>
        </p:nvSpPr>
        <p:spPr>
          <a:xfrm>
            <a:off x="1133856" y="2437973"/>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4" name="Text 10"/>
          <p:cNvSpPr txBox="1"/>
          <p:nvPr/>
        </p:nvSpPr>
        <p:spPr>
          <a:xfrm>
            <a:off x="1325880" y="2267712"/>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Ketónblóðsýring / HHS</a:t>
            </a:r>
            <a:endParaRPr lang="en-US" sz="1500" dirty="0"/>
          </a:p>
        </p:txBody>
      </p:sp>
      <p:sp>
        <p:nvSpPr>
          <p:cNvPr id="15" name="Shape 11"/>
          <p:cNvSpPr/>
          <p:nvPr/>
        </p:nvSpPr>
        <p:spPr>
          <a:xfrm>
            <a:off x="1133856" y="2977469"/>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6" name="Text 12"/>
          <p:cNvSpPr txBox="1"/>
          <p:nvPr/>
        </p:nvSpPr>
        <p:spPr>
          <a:xfrm>
            <a:off x="1325880" y="2807208"/>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Alvarlegt blóðsykursfall</a:t>
            </a:r>
            <a:endParaRPr lang="en-US" sz="1500" dirty="0"/>
          </a:p>
        </p:txBody>
      </p:sp>
      <p:sp>
        <p:nvSpPr>
          <p:cNvPr id="17" name="Shape 13"/>
          <p:cNvSpPr/>
          <p:nvPr/>
        </p:nvSpPr>
        <p:spPr>
          <a:xfrm>
            <a:off x="1133856" y="3516965"/>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18" name="Text 14"/>
          <p:cNvSpPr txBox="1"/>
          <p:nvPr/>
        </p:nvSpPr>
        <p:spPr>
          <a:xfrm>
            <a:off x="1325880" y="3346704"/>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Heilabjúgur við DKA</a:t>
            </a:r>
            <a:endParaRPr lang="en-US" sz="1500" dirty="0"/>
          </a:p>
        </p:txBody>
      </p:sp>
      <p:sp>
        <p:nvSpPr>
          <p:cNvPr id="19" name="Shape 15"/>
          <p:cNvSpPr/>
          <p:nvPr/>
        </p:nvSpPr>
        <p:spPr>
          <a:xfrm>
            <a:off x="1133856" y="4056461"/>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0" name="Text 16"/>
          <p:cNvSpPr txBox="1"/>
          <p:nvPr/>
        </p:nvSpPr>
        <p:spPr>
          <a:xfrm>
            <a:off x="1325880" y="3886200"/>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Blóðkalíumlækkun og hjartsláttartruflun</a:t>
            </a:r>
            <a:endParaRPr lang="en-US" sz="1500" dirty="0"/>
          </a:p>
        </p:txBody>
      </p:sp>
      <p:sp>
        <p:nvSpPr>
          <p:cNvPr id="21" name="Shape 17"/>
          <p:cNvSpPr/>
          <p:nvPr/>
        </p:nvSpPr>
        <p:spPr>
          <a:xfrm>
            <a:off x="1133856" y="4595957"/>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2" name="Text 18"/>
          <p:cNvSpPr txBox="1"/>
          <p:nvPr/>
        </p:nvSpPr>
        <p:spPr>
          <a:xfrm>
            <a:off x="1325880" y="4425696"/>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Dælubilun og lyfjamistök</a:t>
            </a:r>
            <a:endParaRPr lang="en-US" sz="1500" dirty="0"/>
          </a:p>
        </p:txBody>
      </p:sp>
      <p:sp>
        <p:nvSpPr>
          <p:cNvPr id="23" name="Shape 19"/>
          <p:cNvSpPr/>
          <p:nvPr/>
        </p:nvSpPr>
        <p:spPr>
          <a:xfrm>
            <a:off x="6217920" y="1097280"/>
            <a:ext cx="5166360" cy="4553712"/>
          </a:xfrm>
          <a:prstGeom prst="roundRect">
            <a:avLst>
              <a:gd name="adj" fmla="val 3213"/>
            </a:avLst>
          </a:prstGeom>
          <a:solidFill>
            <a:srgbClr val="E6F1F7"/>
          </a:solidFill>
          <a:ln w="12700">
            <a:solidFill>
              <a:srgbClr val="E6F1F7">
                <a:alpha val="0"/>
              </a:srgbClr>
            </a:solidFill>
            <a:prstDash val="solid"/>
          </a:ln>
        </p:spPr>
        <p:txBody>
          <a:bodyPr/>
          <a:lstStyle/>
          <a:p>
            <a:endParaRPr/>
          </a:p>
        </p:txBody>
      </p:sp>
      <p:sp>
        <p:nvSpPr>
          <p:cNvPr id="24" name="Shape 20"/>
          <p:cNvSpPr/>
          <p:nvPr/>
        </p:nvSpPr>
        <p:spPr>
          <a:xfrm>
            <a:off x="6601968" y="1481328"/>
            <a:ext cx="749808" cy="749808"/>
          </a:xfrm>
          <a:prstGeom prst="ellipse">
            <a:avLst/>
          </a:prstGeom>
          <a:solidFill>
            <a:srgbClr val="FFFFFF"/>
          </a:solidFill>
          <a:ln w="12700">
            <a:solidFill>
              <a:srgbClr val="FFFFFF">
                <a:alpha val="0"/>
              </a:srgbClr>
            </a:solidFill>
            <a:prstDash val="solid"/>
          </a:ln>
        </p:spPr>
        <p:txBody>
          <a:bodyPr/>
          <a:lstStyle/>
          <a:p>
            <a:endParaRPr/>
          </a:p>
        </p:txBody>
      </p:sp>
      <p:pic>
        <p:nvPicPr>
          <p:cNvPr id="2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74424" y="1646286"/>
            <a:ext cx="404896" cy="404896"/>
          </a:xfrm>
          <a:prstGeom prst="rect">
            <a:avLst/>
          </a:prstGeom>
        </p:spPr>
      </p:pic>
      <p:sp>
        <p:nvSpPr>
          <p:cNvPr id="26" name="Text 21"/>
          <p:cNvSpPr txBox="1"/>
          <p:nvPr/>
        </p:nvSpPr>
        <p:spPr>
          <a:xfrm>
            <a:off x="7626096" y="1600200"/>
            <a:ext cx="2377440" cy="384048"/>
          </a:xfrm>
          <a:prstGeom prst="rect">
            <a:avLst/>
          </a:prstGeom>
          <a:noFill/>
          <a:ln/>
        </p:spPr>
        <p:txBody>
          <a:bodyPr wrap="square" lIns="0" tIns="0" rIns="0" bIns="0" rtlCol="0" anchor="ctr">
            <a:normAutofit/>
          </a:bodyPr>
          <a:lstStyle/>
          <a:p>
            <a:pPr marL="0" indent="0" algn="l">
              <a:lnSpc>
                <a:spcPct val="100000"/>
              </a:lnSpc>
              <a:buNone/>
            </a:pPr>
            <a:r>
              <a:rPr lang="en-US" sz="2200" b="1" dirty="0">
                <a:solidFill>
                  <a:srgbClr val="276E93"/>
                </a:solidFill>
                <a:latin typeface="Arial" pitchFamily="34" charset="0"/>
                <a:ea typeface="Arial" pitchFamily="34" charset="-122"/>
                <a:cs typeface="Arial" pitchFamily="34" charset="-120"/>
              </a:rPr>
              <a:t>Langvinnir</a:t>
            </a:r>
            <a:endParaRPr lang="en-US" sz="2200" dirty="0"/>
          </a:p>
        </p:txBody>
      </p:sp>
      <p:sp>
        <p:nvSpPr>
          <p:cNvPr id="27" name="Shape 22"/>
          <p:cNvSpPr/>
          <p:nvPr/>
        </p:nvSpPr>
        <p:spPr>
          <a:xfrm>
            <a:off x="6601968" y="2437973"/>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28" name="Text 23"/>
          <p:cNvSpPr txBox="1"/>
          <p:nvPr/>
        </p:nvSpPr>
        <p:spPr>
          <a:xfrm>
            <a:off x="6793992" y="2267712"/>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Sjónukvilli</a:t>
            </a:r>
            <a:endParaRPr lang="en-US" sz="1500" dirty="0"/>
          </a:p>
        </p:txBody>
      </p:sp>
      <p:sp>
        <p:nvSpPr>
          <p:cNvPr id="29" name="Shape 24"/>
          <p:cNvSpPr/>
          <p:nvPr/>
        </p:nvSpPr>
        <p:spPr>
          <a:xfrm>
            <a:off x="6601968" y="2977469"/>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30" name="Text 25"/>
          <p:cNvSpPr txBox="1"/>
          <p:nvPr/>
        </p:nvSpPr>
        <p:spPr>
          <a:xfrm>
            <a:off x="6793992" y="2807208"/>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Nýrnakvilli / albúmínmiga</a:t>
            </a:r>
            <a:endParaRPr lang="en-US" sz="1500" dirty="0"/>
          </a:p>
        </p:txBody>
      </p:sp>
      <p:sp>
        <p:nvSpPr>
          <p:cNvPr id="31" name="Shape 26"/>
          <p:cNvSpPr/>
          <p:nvPr/>
        </p:nvSpPr>
        <p:spPr>
          <a:xfrm>
            <a:off x="6601968" y="3516965"/>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32" name="Text 27"/>
          <p:cNvSpPr txBox="1"/>
          <p:nvPr/>
        </p:nvSpPr>
        <p:spPr>
          <a:xfrm>
            <a:off x="6793992" y="3346704"/>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Taugakvilli</a:t>
            </a:r>
            <a:endParaRPr lang="en-US" sz="1500" dirty="0"/>
          </a:p>
        </p:txBody>
      </p:sp>
      <p:sp>
        <p:nvSpPr>
          <p:cNvPr id="33" name="Shape 28"/>
          <p:cNvSpPr/>
          <p:nvPr/>
        </p:nvSpPr>
        <p:spPr>
          <a:xfrm>
            <a:off x="6601968" y="4056461"/>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34" name="Text 29"/>
          <p:cNvSpPr txBox="1"/>
          <p:nvPr/>
        </p:nvSpPr>
        <p:spPr>
          <a:xfrm>
            <a:off x="6793992" y="3886200"/>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Hjarta- og æðasjúkdómar síðar á ævinni</a:t>
            </a:r>
            <a:endParaRPr lang="en-US" sz="1500" dirty="0"/>
          </a:p>
        </p:txBody>
      </p:sp>
      <p:sp>
        <p:nvSpPr>
          <p:cNvPr id="35" name="Shape 30"/>
          <p:cNvSpPr/>
          <p:nvPr/>
        </p:nvSpPr>
        <p:spPr>
          <a:xfrm>
            <a:off x="6601968" y="4595957"/>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36" name="Text 31"/>
          <p:cNvSpPr txBox="1"/>
          <p:nvPr/>
        </p:nvSpPr>
        <p:spPr>
          <a:xfrm>
            <a:off x="6793992" y="4425696"/>
            <a:ext cx="4151376" cy="448056"/>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Húðvandamál og fituvefsþykknun á stungustað</a:t>
            </a:r>
            <a:endParaRPr lang="en-US" sz="1500" dirty="0"/>
          </a:p>
        </p:txBody>
      </p:sp>
      <p:sp>
        <p:nvSpPr>
          <p:cNvPr id="37" name="Shape 32"/>
          <p:cNvSpPr/>
          <p:nvPr/>
        </p:nvSpPr>
        <p:spPr>
          <a:xfrm>
            <a:off x="749808" y="5897880"/>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3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2688" y="5998464"/>
            <a:ext cx="201168" cy="201168"/>
          </a:xfrm>
          <a:prstGeom prst="rect">
            <a:avLst/>
          </a:prstGeom>
        </p:spPr>
      </p:pic>
      <p:sp>
        <p:nvSpPr>
          <p:cNvPr id="39" name="Text 33"/>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Áhættan er samfelld: lægra HbA1c og meiri TIR draga úr fylgikvillum, en ekki á kostnað alvarlegs blóðsykursfalls eða lífsgæða.</a:t>
            </a:r>
            <a:endParaRPr lang="en-US" sz="112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Skimun í eftirfylgd: einfalt tímalínuyfirlit</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fylgikvillar og fylgisjúkdómar</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40</a:t>
            </a:r>
            <a:endParaRPr lang="en-US" sz="850" dirty="0"/>
          </a:p>
        </p:txBody>
      </p:sp>
      <p:sp>
        <p:nvSpPr>
          <p:cNvPr id="9" name="Shape 6"/>
          <p:cNvSpPr/>
          <p:nvPr/>
        </p:nvSpPr>
        <p:spPr>
          <a:xfrm>
            <a:off x="1051560" y="3090672"/>
            <a:ext cx="10012680" cy="0"/>
          </a:xfrm>
          <a:prstGeom prst="line">
            <a:avLst/>
          </a:prstGeom>
          <a:noFill/>
          <a:ln w="38100">
            <a:solidFill>
              <a:srgbClr val="D6E1E4"/>
            </a:solidFill>
            <a:prstDash val="solid"/>
          </a:ln>
        </p:spPr>
        <p:txBody>
          <a:bodyPr/>
          <a:lstStyle/>
          <a:p>
            <a:endParaRPr/>
          </a:p>
        </p:txBody>
      </p:sp>
      <p:sp>
        <p:nvSpPr>
          <p:cNvPr id="10" name="Shape 7"/>
          <p:cNvSpPr/>
          <p:nvPr/>
        </p:nvSpPr>
        <p:spPr>
          <a:xfrm>
            <a:off x="1719072" y="2889504"/>
            <a:ext cx="384048" cy="384048"/>
          </a:xfrm>
          <a:prstGeom prst="ellipse">
            <a:avLst/>
          </a:prstGeom>
          <a:solidFill>
            <a:srgbClr val="087B78"/>
          </a:solidFill>
          <a:ln w="12700">
            <a:solidFill>
              <a:srgbClr val="087B78">
                <a:alpha val="0"/>
              </a:srgbClr>
            </a:solidFill>
            <a:prstDash val="solid"/>
          </a:ln>
        </p:spPr>
        <p:txBody>
          <a:bodyPr/>
          <a:lstStyle/>
          <a:p>
            <a:endParaRPr/>
          </a:p>
        </p:txBody>
      </p:sp>
      <p:sp>
        <p:nvSpPr>
          <p:cNvPr id="11" name="Shape 8"/>
          <p:cNvSpPr/>
          <p:nvPr/>
        </p:nvSpPr>
        <p:spPr>
          <a:xfrm>
            <a:off x="1426464" y="1188720"/>
            <a:ext cx="713232" cy="71323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90507" y="1345631"/>
            <a:ext cx="385145" cy="385145"/>
          </a:xfrm>
          <a:prstGeom prst="rect">
            <a:avLst/>
          </a:prstGeom>
        </p:spPr>
      </p:pic>
      <p:sp>
        <p:nvSpPr>
          <p:cNvPr id="13" name="Text 9"/>
          <p:cNvSpPr txBox="1"/>
          <p:nvPr/>
        </p:nvSpPr>
        <p:spPr>
          <a:xfrm>
            <a:off x="749808" y="2121408"/>
            <a:ext cx="2267712" cy="475488"/>
          </a:xfrm>
          <a:prstGeom prst="rect">
            <a:avLst/>
          </a:prstGeom>
          <a:noFill/>
          <a:ln/>
        </p:spPr>
        <p:txBody>
          <a:bodyPr wrap="square" lIns="0" tIns="0" rIns="0" bIns="0" rtlCol="0" anchor="ctr">
            <a:normAutofit/>
          </a:bodyPr>
          <a:lstStyle/>
          <a:p>
            <a:pPr marL="0" indent="0" algn="ctr">
              <a:lnSpc>
                <a:spcPct val="100000"/>
              </a:lnSpc>
              <a:buNone/>
            </a:pPr>
            <a:r>
              <a:rPr lang="en-US" sz="1420" b="1" dirty="0">
                <a:solidFill>
                  <a:srgbClr val="0B2B3B"/>
                </a:solidFill>
                <a:latin typeface="Arial" pitchFamily="34" charset="0"/>
                <a:ea typeface="Arial" pitchFamily="34" charset="-122"/>
                <a:cs typeface="Arial" pitchFamily="34" charset="-120"/>
              </a:rPr>
              <a:t>Við greiningu</a:t>
            </a:r>
            <a:endParaRPr lang="en-US" sz="1420" dirty="0"/>
          </a:p>
        </p:txBody>
      </p:sp>
      <p:sp>
        <p:nvSpPr>
          <p:cNvPr id="14" name="Text 10"/>
          <p:cNvSpPr txBox="1"/>
          <p:nvPr/>
        </p:nvSpPr>
        <p:spPr>
          <a:xfrm>
            <a:off x="749808" y="3401568"/>
            <a:ext cx="2267712" cy="1051560"/>
          </a:xfrm>
          <a:prstGeom prst="rect">
            <a:avLst/>
          </a:prstGeom>
          <a:noFill/>
          <a:ln/>
        </p:spPr>
        <p:txBody>
          <a:bodyPr wrap="square" lIns="0" tIns="0" rIns="0" bIns="0" rtlCol="0" anchor="t">
            <a:normAutofit/>
          </a:bodyPr>
          <a:lstStyle/>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TSH/fT4 + skjaldkirtilsmótefni</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Selíakserólógía</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Blóðþrýstingur</a:t>
            </a:r>
            <a:endParaRPr lang="en-US" sz="1120" dirty="0"/>
          </a:p>
        </p:txBody>
      </p:sp>
      <p:sp>
        <p:nvSpPr>
          <p:cNvPr id="15" name="Shape 11"/>
          <p:cNvSpPr/>
          <p:nvPr/>
        </p:nvSpPr>
        <p:spPr>
          <a:xfrm>
            <a:off x="4489704" y="2889504"/>
            <a:ext cx="384048" cy="384048"/>
          </a:xfrm>
          <a:prstGeom prst="ellipse">
            <a:avLst/>
          </a:prstGeom>
          <a:solidFill>
            <a:srgbClr val="276E93"/>
          </a:solidFill>
          <a:ln w="12700">
            <a:solidFill>
              <a:srgbClr val="276E93">
                <a:alpha val="0"/>
              </a:srgbClr>
            </a:solidFill>
            <a:prstDash val="solid"/>
          </a:ln>
        </p:spPr>
        <p:txBody>
          <a:bodyPr/>
          <a:lstStyle/>
          <a:p>
            <a:endParaRPr/>
          </a:p>
        </p:txBody>
      </p:sp>
      <p:sp>
        <p:nvSpPr>
          <p:cNvPr id="16" name="Shape 12"/>
          <p:cNvSpPr/>
          <p:nvPr/>
        </p:nvSpPr>
        <p:spPr>
          <a:xfrm>
            <a:off x="4197096" y="3794760"/>
            <a:ext cx="713232" cy="71323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61139" y="3951671"/>
            <a:ext cx="385145" cy="385145"/>
          </a:xfrm>
          <a:prstGeom prst="rect">
            <a:avLst/>
          </a:prstGeom>
        </p:spPr>
      </p:pic>
      <p:sp>
        <p:nvSpPr>
          <p:cNvPr id="18" name="Text 13"/>
          <p:cNvSpPr txBox="1"/>
          <p:nvPr/>
        </p:nvSpPr>
        <p:spPr>
          <a:xfrm>
            <a:off x="3520440" y="4636008"/>
            <a:ext cx="2267712" cy="475488"/>
          </a:xfrm>
          <a:prstGeom prst="rect">
            <a:avLst/>
          </a:prstGeom>
          <a:noFill/>
          <a:ln/>
        </p:spPr>
        <p:txBody>
          <a:bodyPr wrap="square" lIns="0" tIns="0" rIns="0" bIns="0" rtlCol="0" anchor="ctr">
            <a:normAutofit/>
          </a:bodyPr>
          <a:lstStyle/>
          <a:p>
            <a:pPr marL="0" indent="0" algn="ctr">
              <a:lnSpc>
                <a:spcPct val="100000"/>
              </a:lnSpc>
              <a:buNone/>
            </a:pPr>
            <a:r>
              <a:rPr lang="en-US" sz="1420" b="1" dirty="0">
                <a:solidFill>
                  <a:srgbClr val="0B2B3B"/>
                </a:solidFill>
                <a:latin typeface="Arial" pitchFamily="34" charset="0"/>
                <a:ea typeface="Arial" pitchFamily="34" charset="-122"/>
                <a:cs typeface="Arial" pitchFamily="34" charset="-120"/>
              </a:rPr>
              <a:t>Á hverri komu</a:t>
            </a:r>
            <a:endParaRPr lang="en-US" sz="1420" dirty="0"/>
          </a:p>
        </p:txBody>
      </p:sp>
      <p:sp>
        <p:nvSpPr>
          <p:cNvPr id="19" name="Text 14"/>
          <p:cNvSpPr txBox="1"/>
          <p:nvPr/>
        </p:nvSpPr>
        <p:spPr>
          <a:xfrm>
            <a:off x="3520440" y="1536192"/>
            <a:ext cx="2267712" cy="1051560"/>
          </a:xfrm>
          <a:prstGeom prst="rect">
            <a:avLst/>
          </a:prstGeom>
          <a:noFill/>
          <a:ln/>
        </p:spPr>
        <p:txBody>
          <a:bodyPr wrap="square" lIns="0" tIns="0" rIns="0" bIns="0" rtlCol="0" anchor="t">
            <a:normAutofit/>
          </a:bodyPr>
          <a:lstStyle/>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Blóðþrýstingur</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Vöxtur/BMI</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Stungustaðir/tæki</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Sálfélagslegt mat</a:t>
            </a:r>
            <a:endParaRPr lang="en-US" sz="1120" dirty="0"/>
          </a:p>
        </p:txBody>
      </p:sp>
      <p:sp>
        <p:nvSpPr>
          <p:cNvPr id="20" name="Shape 15"/>
          <p:cNvSpPr/>
          <p:nvPr/>
        </p:nvSpPr>
        <p:spPr>
          <a:xfrm>
            <a:off x="7260336" y="2889504"/>
            <a:ext cx="384048" cy="384048"/>
          </a:xfrm>
          <a:prstGeom prst="ellipse">
            <a:avLst/>
          </a:prstGeom>
          <a:solidFill>
            <a:srgbClr val="E67D46"/>
          </a:solidFill>
          <a:ln w="12700">
            <a:solidFill>
              <a:srgbClr val="E67D46">
                <a:alpha val="0"/>
              </a:srgbClr>
            </a:solidFill>
            <a:prstDash val="solid"/>
          </a:ln>
        </p:spPr>
        <p:txBody>
          <a:bodyPr/>
          <a:lstStyle/>
          <a:p>
            <a:endParaRPr/>
          </a:p>
        </p:txBody>
      </p:sp>
      <p:sp>
        <p:nvSpPr>
          <p:cNvPr id="21" name="Shape 16"/>
          <p:cNvSpPr/>
          <p:nvPr/>
        </p:nvSpPr>
        <p:spPr>
          <a:xfrm>
            <a:off x="6967728" y="1188720"/>
            <a:ext cx="713232" cy="71323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31771" y="1345631"/>
            <a:ext cx="385145" cy="385145"/>
          </a:xfrm>
          <a:prstGeom prst="rect">
            <a:avLst/>
          </a:prstGeom>
        </p:spPr>
      </p:pic>
      <p:sp>
        <p:nvSpPr>
          <p:cNvPr id="23" name="Text 17"/>
          <p:cNvSpPr txBox="1"/>
          <p:nvPr/>
        </p:nvSpPr>
        <p:spPr>
          <a:xfrm>
            <a:off x="6291072" y="2121408"/>
            <a:ext cx="2267712" cy="475488"/>
          </a:xfrm>
          <a:prstGeom prst="rect">
            <a:avLst/>
          </a:prstGeom>
          <a:noFill/>
          <a:ln/>
        </p:spPr>
        <p:txBody>
          <a:bodyPr wrap="square" lIns="0" tIns="0" rIns="0" bIns="0" rtlCol="0" anchor="ctr">
            <a:normAutofit/>
          </a:bodyPr>
          <a:lstStyle/>
          <a:p>
            <a:pPr marL="0" indent="0" algn="ctr">
              <a:lnSpc>
                <a:spcPct val="100000"/>
              </a:lnSpc>
              <a:buNone/>
            </a:pPr>
            <a:r>
              <a:rPr lang="en-US" sz="1420" b="1" dirty="0">
                <a:solidFill>
                  <a:srgbClr val="0B2B3B"/>
                </a:solidFill>
                <a:latin typeface="Arial" pitchFamily="34" charset="0"/>
                <a:ea typeface="Arial" pitchFamily="34" charset="-122"/>
                <a:cs typeface="Arial" pitchFamily="34" charset="-120"/>
              </a:rPr>
              <a:t>Um 11 ára / við kynþroska</a:t>
            </a:r>
            <a:endParaRPr lang="en-US" sz="1420" dirty="0"/>
          </a:p>
          <a:p>
            <a:pPr marL="0" indent="0" algn="ctr">
              <a:lnSpc>
                <a:spcPct val="100000"/>
              </a:lnSpc>
              <a:buNone/>
            </a:pPr>
            <a:r>
              <a:rPr lang="en-US" sz="1420" b="1" dirty="0">
                <a:solidFill>
                  <a:srgbClr val="0B2B3B"/>
                </a:solidFill>
                <a:latin typeface="Arial" pitchFamily="34" charset="0"/>
                <a:ea typeface="Arial" pitchFamily="34" charset="-122"/>
                <a:cs typeface="Arial" pitchFamily="34" charset="-120"/>
              </a:rPr>
              <a:t>og 2–5 ára sjúkdómslengd</a:t>
            </a:r>
            <a:endParaRPr lang="en-US" sz="1420" dirty="0"/>
          </a:p>
        </p:txBody>
      </p:sp>
      <p:sp>
        <p:nvSpPr>
          <p:cNvPr id="24" name="Text 18"/>
          <p:cNvSpPr txBox="1"/>
          <p:nvPr/>
        </p:nvSpPr>
        <p:spPr>
          <a:xfrm>
            <a:off x="6291072" y="3401568"/>
            <a:ext cx="2267712" cy="1051560"/>
          </a:xfrm>
          <a:prstGeom prst="rect">
            <a:avLst/>
          </a:prstGeom>
          <a:noFill/>
          <a:ln/>
        </p:spPr>
        <p:txBody>
          <a:bodyPr wrap="square" lIns="0" tIns="0" rIns="0" bIns="0" rtlCol="0" anchor="t">
            <a:normAutofit/>
          </a:bodyPr>
          <a:lstStyle/>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Árlegt albúmín/kreatínín-hlutfall í þvagi (ACR)</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Augnbotnamat eftir áhættu</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Taugamat</a:t>
            </a:r>
            <a:endParaRPr lang="en-US" sz="1120" dirty="0"/>
          </a:p>
        </p:txBody>
      </p:sp>
      <p:sp>
        <p:nvSpPr>
          <p:cNvPr id="25" name="Shape 19"/>
          <p:cNvSpPr/>
          <p:nvPr/>
        </p:nvSpPr>
        <p:spPr>
          <a:xfrm>
            <a:off x="10030968" y="2889504"/>
            <a:ext cx="384048" cy="384048"/>
          </a:xfrm>
          <a:prstGeom prst="ellipse">
            <a:avLst/>
          </a:prstGeom>
          <a:solidFill>
            <a:srgbClr val="7253A6"/>
          </a:solidFill>
          <a:ln w="12700">
            <a:solidFill>
              <a:srgbClr val="7253A6">
                <a:alpha val="0"/>
              </a:srgbClr>
            </a:solidFill>
            <a:prstDash val="solid"/>
          </a:ln>
        </p:spPr>
        <p:txBody>
          <a:bodyPr/>
          <a:lstStyle/>
          <a:p>
            <a:endParaRPr/>
          </a:p>
        </p:txBody>
      </p:sp>
      <p:sp>
        <p:nvSpPr>
          <p:cNvPr id="26" name="Shape 20"/>
          <p:cNvSpPr/>
          <p:nvPr/>
        </p:nvSpPr>
        <p:spPr>
          <a:xfrm>
            <a:off x="9738360" y="3794760"/>
            <a:ext cx="713232" cy="71323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2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902403" y="3951671"/>
            <a:ext cx="385145" cy="385145"/>
          </a:xfrm>
          <a:prstGeom prst="rect">
            <a:avLst/>
          </a:prstGeom>
        </p:spPr>
      </p:pic>
      <p:sp>
        <p:nvSpPr>
          <p:cNvPr id="28" name="Text 21"/>
          <p:cNvSpPr txBox="1"/>
          <p:nvPr/>
        </p:nvSpPr>
        <p:spPr>
          <a:xfrm>
            <a:off x="9061704" y="4636008"/>
            <a:ext cx="2267712" cy="475488"/>
          </a:xfrm>
          <a:prstGeom prst="rect">
            <a:avLst/>
          </a:prstGeom>
          <a:noFill/>
          <a:ln/>
        </p:spPr>
        <p:txBody>
          <a:bodyPr wrap="square" lIns="0" tIns="0" rIns="0" bIns="0" rtlCol="0" anchor="ctr">
            <a:normAutofit/>
          </a:bodyPr>
          <a:lstStyle/>
          <a:p>
            <a:pPr marL="0" indent="0" algn="ctr">
              <a:lnSpc>
                <a:spcPct val="100000"/>
              </a:lnSpc>
              <a:buNone/>
            </a:pPr>
            <a:r>
              <a:rPr lang="en-US" sz="1420" b="1" dirty="0">
                <a:solidFill>
                  <a:srgbClr val="0B2B3B"/>
                </a:solidFill>
                <a:latin typeface="Arial" pitchFamily="34" charset="0"/>
                <a:ea typeface="Arial" pitchFamily="34" charset="-122"/>
                <a:cs typeface="Arial" pitchFamily="34" charset="-120"/>
              </a:rPr>
              <a:t>Eftir niðurstöðu og áhættu</a:t>
            </a:r>
            <a:endParaRPr lang="en-US" sz="1420" dirty="0"/>
          </a:p>
        </p:txBody>
      </p:sp>
      <p:sp>
        <p:nvSpPr>
          <p:cNvPr id="29" name="Text 22"/>
          <p:cNvSpPr txBox="1"/>
          <p:nvPr/>
        </p:nvSpPr>
        <p:spPr>
          <a:xfrm>
            <a:off x="9061704" y="1536192"/>
            <a:ext cx="2267712" cy="1051560"/>
          </a:xfrm>
          <a:prstGeom prst="rect">
            <a:avLst/>
          </a:prstGeom>
          <a:noFill/>
          <a:ln/>
        </p:spPr>
        <p:txBody>
          <a:bodyPr wrap="square" lIns="0" tIns="0" rIns="0" bIns="0" rtlCol="0" anchor="t">
            <a:normAutofit/>
          </a:bodyPr>
          <a:lstStyle/>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Blóðfitur frá um 11 ára</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Endurtaka skjaldkirtils-/selíakskimun</a:t>
            </a:r>
            <a:endParaRPr lang="en-US" sz="1120" dirty="0"/>
          </a:p>
          <a:p>
            <a:pPr marL="0" indent="0" algn="ctr">
              <a:lnSpc>
                <a:spcPct val="100000"/>
              </a:lnSpc>
              <a:buNone/>
            </a:pPr>
            <a:r>
              <a:rPr lang="en-US" sz="1120" dirty="0">
                <a:solidFill>
                  <a:srgbClr val="5B6F78"/>
                </a:solidFill>
                <a:latin typeface="Arial" pitchFamily="34" charset="0"/>
                <a:ea typeface="Arial" pitchFamily="34" charset="-122"/>
                <a:cs typeface="Arial" pitchFamily="34" charset="-120"/>
              </a:rPr>
              <a:t>Oftar ef frávik eða einkenni</a:t>
            </a:r>
            <a:endParaRPr lang="en-US" sz="1120" dirty="0"/>
          </a:p>
        </p:txBody>
      </p:sp>
      <p:sp>
        <p:nvSpPr>
          <p:cNvPr id="30" name="Shape 23"/>
          <p:cNvSpPr/>
          <p:nvPr/>
        </p:nvSpPr>
        <p:spPr>
          <a:xfrm>
            <a:off x="749808" y="5897880"/>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3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5998464"/>
            <a:ext cx="201168" cy="201168"/>
          </a:xfrm>
          <a:prstGeom prst="rect">
            <a:avLst/>
          </a:prstGeom>
        </p:spPr>
      </p:pic>
      <p:sp>
        <p:nvSpPr>
          <p:cNvPr id="32" name="Text 24"/>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Nákvæm tíðni aðlagast aldri, sjúkdómslengd, niðurstöðum og staðbundnu verklagi. Einkenni ganga alltaf framar dagskrárbundinni skimun.</a:t>
            </a:r>
            <a:endParaRPr lang="en-US" sz="112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Fylgisjálfsofnæmi: skjaldkirtill og selíak eru algengust</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fylgisjúkdómar; íslensk gögn 2018–2023</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41</a:t>
            </a:r>
            <a:endParaRPr lang="en-US" sz="850" dirty="0"/>
          </a:p>
        </p:txBody>
      </p:sp>
      <p:sp>
        <p:nvSpPr>
          <p:cNvPr id="9" name="Shape 6"/>
          <p:cNvSpPr/>
          <p:nvPr/>
        </p:nvSpPr>
        <p:spPr>
          <a:xfrm>
            <a:off x="749808" y="1115568"/>
            <a:ext cx="5212080" cy="4498848"/>
          </a:xfrm>
          <a:prstGeom prst="roundRect">
            <a:avLst>
              <a:gd name="adj" fmla="val 3252"/>
            </a:avLst>
          </a:prstGeom>
          <a:solidFill>
            <a:srgbClr val="E6F1F7"/>
          </a:solidFill>
          <a:ln w="12700">
            <a:solidFill>
              <a:srgbClr val="E6F1F7">
                <a:alpha val="0"/>
              </a:srgbClr>
            </a:solidFill>
            <a:prstDash val="solid"/>
          </a:ln>
        </p:spPr>
        <p:txBody>
          <a:bodyPr/>
          <a:lstStyle/>
          <a:p>
            <a:endParaRPr/>
          </a:p>
        </p:txBody>
      </p:sp>
      <p:sp>
        <p:nvSpPr>
          <p:cNvPr id="10" name="Shape 7"/>
          <p:cNvSpPr/>
          <p:nvPr/>
        </p:nvSpPr>
        <p:spPr>
          <a:xfrm>
            <a:off x="1115568" y="1481328"/>
            <a:ext cx="786384" cy="786384"/>
          </a:xfrm>
          <a:prstGeom prst="ellipse">
            <a:avLst/>
          </a:prstGeom>
          <a:solidFill>
            <a:srgbClr val="FFFFFF"/>
          </a:solidFill>
          <a:ln w="12700">
            <a:solidFill>
              <a:srgbClr val="FFFFFF">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96436" y="1654332"/>
            <a:ext cx="424647" cy="424647"/>
          </a:xfrm>
          <a:prstGeom prst="rect">
            <a:avLst/>
          </a:prstGeom>
        </p:spPr>
      </p:pic>
      <p:sp>
        <p:nvSpPr>
          <p:cNvPr id="12" name="Text 8"/>
          <p:cNvSpPr txBox="1"/>
          <p:nvPr/>
        </p:nvSpPr>
        <p:spPr>
          <a:xfrm>
            <a:off x="2176272" y="1600200"/>
            <a:ext cx="2560320" cy="384048"/>
          </a:xfrm>
          <a:prstGeom prst="rect">
            <a:avLst/>
          </a:prstGeom>
          <a:noFill/>
          <a:ln/>
        </p:spPr>
        <p:txBody>
          <a:bodyPr wrap="square" lIns="0" tIns="0" rIns="0" bIns="0" rtlCol="0" anchor="ctr">
            <a:normAutofit/>
          </a:bodyPr>
          <a:lstStyle/>
          <a:p>
            <a:pPr marL="0" indent="0" algn="l">
              <a:lnSpc>
                <a:spcPct val="100000"/>
              </a:lnSpc>
              <a:buNone/>
            </a:pPr>
            <a:r>
              <a:rPr lang="en-US" sz="2200" b="1" dirty="0">
                <a:solidFill>
                  <a:srgbClr val="276E93"/>
                </a:solidFill>
                <a:latin typeface="Arial" pitchFamily="34" charset="0"/>
                <a:ea typeface="Arial" pitchFamily="34" charset="-122"/>
                <a:cs typeface="Arial" pitchFamily="34" charset="-120"/>
              </a:rPr>
              <a:t>Skjaldkirtill</a:t>
            </a:r>
            <a:endParaRPr lang="en-US" sz="2200" dirty="0"/>
          </a:p>
        </p:txBody>
      </p:sp>
      <p:sp>
        <p:nvSpPr>
          <p:cNvPr id="13" name="Text 9"/>
          <p:cNvSpPr txBox="1"/>
          <p:nvPr/>
        </p:nvSpPr>
        <p:spPr>
          <a:xfrm>
            <a:off x="1115568" y="2377440"/>
            <a:ext cx="1920240" cy="658368"/>
          </a:xfrm>
          <a:prstGeom prst="rect">
            <a:avLst/>
          </a:prstGeom>
          <a:noFill/>
          <a:ln/>
        </p:spPr>
        <p:txBody>
          <a:bodyPr wrap="square" lIns="0" tIns="0" rIns="0" bIns="0" rtlCol="0" anchor="ctr">
            <a:normAutofit/>
          </a:bodyPr>
          <a:lstStyle/>
          <a:p>
            <a:pPr marL="0" indent="0" algn="ctr">
              <a:lnSpc>
                <a:spcPct val="100000"/>
              </a:lnSpc>
              <a:buNone/>
            </a:pPr>
            <a:r>
              <a:rPr lang="en-US" sz="3600" b="1" dirty="0">
                <a:solidFill>
                  <a:srgbClr val="0B2B3B"/>
                </a:solidFill>
                <a:latin typeface="Arial" pitchFamily="34" charset="0"/>
                <a:ea typeface="Arial" pitchFamily="34" charset="-122"/>
                <a:cs typeface="Arial" pitchFamily="34" charset="-120"/>
              </a:rPr>
              <a:t>11,2%</a:t>
            </a:r>
            <a:endParaRPr lang="en-US" sz="3600" dirty="0"/>
          </a:p>
        </p:txBody>
      </p:sp>
      <p:sp>
        <p:nvSpPr>
          <p:cNvPr id="14" name="Text 10"/>
          <p:cNvSpPr txBox="1"/>
          <p:nvPr/>
        </p:nvSpPr>
        <p:spPr>
          <a:xfrm>
            <a:off x="2880360" y="2414016"/>
            <a:ext cx="2514600" cy="566928"/>
          </a:xfrm>
          <a:prstGeom prst="rect">
            <a:avLst/>
          </a:prstGeom>
          <a:noFill/>
          <a:ln/>
        </p:spPr>
        <p:txBody>
          <a:bodyPr wrap="square" lIns="0" tIns="0" rIns="0" bIns="0" rtlCol="0" anchor="ctr">
            <a:normAutofit/>
          </a:bodyPr>
          <a:lstStyle/>
          <a:p>
            <a:pPr marL="0" indent="0" algn="l">
              <a:lnSpc>
                <a:spcPct val="100000"/>
              </a:lnSpc>
              <a:buNone/>
            </a:pPr>
            <a:r>
              <a:rPr lang="en-US" sz="1300" dirty="0">
                <a:solidFill>
                  <a:srgbClr val="5B6F78"/>
                </a:solidFill>
                <a:latin typeface="Arial" pitchFamily="34" charset="0"/>
                <a:ea typeface="Arial" pitchFamily="34" charset="-122"/>
                <a:cs typeface="Arial" pitchFamily="34" charset="-120"/>
              </a:rPr>
              <a:t>vanvirkur skjaldkirtill í íslenska þýðinu 2018–2023</a:t>
            </a:r>
            <a:endParaRPr lang="en-US" sz="1300" dirty="0"/>
          </a:p>
        </p:txBody>
      </p:sp>
      <p:sp>
        <p:nvSpPr>
          <p:cNvPr id="15" name="Shape 11"/>
          <p:cNvSpPr/>
          <p:nvPr/>
        </p:nvSpPr>
        <p:spPr>
          <a:xfrm>
            <a:off x="1115568" y="3494288"/>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6" name="Text 12"/>
          <p:cNvSpPr txBox="1"/>
          <p:nvPr/>
        </p:nvSpPr>
        <p:spPr>
          <a:xfrm>
            <a:off x="1307592" y="3310128"/>
            <a:ext cx="4178808" cy="484632"/>
          </a:xfrm>
          <a:prstGeom prst="rect">
            <a:avLst/>
          </a:prstGeom>
          <a:noFill/>
          <a:ln/>
        </p:spPr>
        <p:txBody>
          <a:bodyPr wrap="square" lIns="0" tIns="0" rIns="0" bIns="0" rtlCol="0" anchor="ctr">
            <a:normAutofit/>
          </a:bodyPr>
          <a:lstStyle/>
          <a:p>
            <a:pPr marL="0" indent="0" algn="l">
              <a:lnSpc>
                <a:spcPct val="100000"/>
              </a:lnSpc>
              <a:buNone/>
            </a:pPr>
            <a:r>
              <a:rPr lang="en-US" sz="1270" dirty="0">
                <a:solidFill>
                  <a:srgbClr val="17323E"/>
                </a:solidFill>
                <a:latin typeface="Arial" pitchFamily="34" charset="0"/>
                <a:ea typeface="Arial" pitchFamily="34" charset="-122"/>
                <a:cs typeface="Arial" pitchFamily="34" charset="-120"/>
              </a:rPr>
              <a:t>TSH + anti-TPO/anti-Tg við greiningu þegar stöðugt</a:t>
            </a:r>
            <a:endParaRPr lang="en-US" sz="1270" dirty="0"/>
          </a:p>
        </p:txBody>
      </p:sp>
      <p:sp>
        <p:nvSpPr>
          <p:cNvPr id="17" name="Shape 13"/>
          <p:cNvSpPr/>
          <p:nvPr/>
        </p:nvSpPr>
        <p:spPr>
          <a:xfrm>
            <a:off x="1115568" y="4052072"/>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8" name="Text 14"/>
          <p:cNvSpPr txBox="1"/>
          <p:nvPr/>
        </p:nvSpPr>
        <p:spPr>
          <a:xfrm>
            <a:off x="1307592" y="3867912"/>
            <a:ext cx="4178808" cy="484632"/>
          </a:xfrm>
          <a:prstGeom prst="rect">
            <a:avLst/>
          </a:prstGeom>
          <a:noFill/>
          <a:ln/>
        </p:spPr>
        <p:txBody>
          <a:bodyPr wrap="square" lIns="0" tIns="0" rIns="0" bIns="0" rtlCol="0" anchor="ctr">
            <a:normAutofit/>
          </a:bodyPr>
          <a:lstStyle/>
          <a:p>
            <a:pPr marL="0" indent="0" algn="l">
              <a:lnSpc>
                <a:spcPct val="100000"/>
              </a:lnSpc>
              <a:buNone/>
            </a:pPr>
            <a:r>
              <a:rPr lang="en-US" sz="1270" dirty="0">
                <a:solidFill>
                  <a:srgbClr val="17323E"/>
                </a:solidFill>
                <a:latin typeface="Arial" pitchFamily="34" charset="0"/>
                <a:ea typeface="Arial" pitchFamily="34" charset="-122"/>
                <a:cs typeface="Arial" pitchFamily="34" charset="-120"/>
              </a:rPr>
              <a:t>TSH á um 2 ára fresti ef einkennalaust</a:t>
            </a:r>
            <a:endParaRPr lang="en-US" sz="1270" dirty="0"/>
          </a:p>
        </p:txBody>
      </p:sp>
      <p:sp>
        <p:nvSpPr>
          <p:cNvPr id="19" name="Shape 15"/>
          <p:cNvSpPr/>
          <p:nvPr/>
        </p:nvSpPr>
        <p:spPr>
          <a:xfrm>
            <a:off x="1115568" y="4609856"/>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20" name="Text 16"/>
          <p:cNvSpPr txBox="1"/>
          <p:nvPr/>
        </p:nvSpPr>
        <p:spPr>
          <a:xfrm>
            <a:off x="1307592" y="4425696"/>
            <a:ext cx="4178808" cy="484632"/>
          </a:xfrm>
          <a:prstGeom prst="rect">
            <a:avLst/>
          </a:prstGeom>
          <a:noFill/>
          <a:ln/>
        </p:spPr>
        <p:txBody>
          <a:bodyPr wrap="square" lIns="0" tIns="0" rIns="0" bIns="0" rtlCol="0" anchor="ctr">
            <a:normAutofit/>
          </a:bodyPr>
          <a:lstStyle/>
          <a:p>
            <a:pPr marL="0" indent="0" algn="l">
              <a:lnSpc>
                <a:spcPct val="100000"/>
              </a:lnSpc>
              <a:buNone/>
            </a:pPr>
            <a:r>
              <a:rPr lang="en-US" sz="1270" dirty="0">
                <a:solidFill>
                  <a:srgbClr val="17323E"/>
                </a:solidFill>
                <a:latin typeface="Arial" pitchFamily="34" charset="0"/>
                <a:ea typeface="Arial" pitchFamily="34" charset="-122"/>
                <a:cs typeface="Arial" pitchFamily="34" charset="-120"/>
              </a:rPr>
              <a:t>árlega ef mótefni, einkenni eða fjölskyldusaga</a:t>
            </a:r>
            <a:endParaRPr lang="en-US" sz="1270" dirty="0"/>
          </a:p>
        </p:txBody>
      </p:sp>
      <p:sp>
        <p:nvSpPr>
          <p:cNvPr id="21" name="Shape 17"/>
          <p:cNvSpPr/>
          <p:nvPr/>
        </p:nvSpPr>
        <p:spPr>
          <a:xfrm>
            <a:off x="6199632" y="1115568"/>
            <a:ext cx="5212080" cy="4498848"/>
          </a:xfrm>
          <a:prstGeom prst="roundRect">
            <a:avLst>
              <a:gd name="adj" fmla="val 3252"/>
            </a:avLst>
          </a:prstGeom>
          <a:solidFill>
            <a:srgbClr val="DCEFE8"/>
          </a:solidFill>
          <a:ln w="12700">
            <a:solidFill>
              <a:srgbClr val="DCEFE8">
                <a:alpha val="0"/>
              </a:srgbClr>
            </a:solidFill>
            <a:prstDash val="solid"/>
          </a:ln>
        </p:spPr>
        <p:txBody>
          <a:bodyPr/>
          <a:lstStyle/>
          <a:p>
            <a:endParaRPr/>
          </a:p>
        </p:txBody>
      </p:sp>
      <p:sp>
        <p:nvSpPr>
          <p:cNvPr id="22" name="Shape 18"/>
          <p:cNvSpPr/>
          <p:nvPr/>
        </p:nvSpPr>
        <p:spPr>
          <a:xfrm>
            <a:off x="6565392" y="1481328"/>
            <a:ext cx="786384" cy="786384"/>
          </a:xfrm>
          <a:prstGeom prst="ellipse">
            <a:avLst/>
          </a:prstGeom>
          <a:solidFill>
            <a:srgbClr val="FFFFFF"/>
          </a:solidFill>
          <a:ln w="12700">
            <a:solidFill>
              <a:srgbClr val="FFFFFF">
                <a:alpha val="0"/>
              </a:srgbClr>
            </a:solidFill>
            <a:prstDash val="solid"/>
          </a:ln>
        </p:spPr>
        <p:txBody>
          <a:bodyPr/>
          <a:lstStyle/>
          <a:p>
            <a:endParaRPr/>
          </a:p>
        </p:txBody>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46260" y="1654332"/>
            <a:ext cx="424647" cy="424647"/>
          </a:xfrm>
          <a:prstGeom prst="rect">
            <a:avLst/>
          </a:prstGeom>
        </p:spPr>
      </p:pic>
      <p:sp>
        <p:nvSpPr>
          <p:cNvPr id="24" name="Text 19"/>
          <p:cNvSpPr txBox="1"/>
          <p:nvPr/>
        </p:nvSpPr>
        <p:spPr>
          <a:xfrm>
            <a:off x="7626096" y="1600200"/>
            <a:ext cx="2971800" cy="384048"/>
          </a:xfrm>
          <a:prstGeom prst="rect">
            <a:avLst/>
          </a:prstGeom>
          <a:noFill/>
          <a:ln/>
        </p:spPr>
        <p:txBody>
          <a:bodyPr wrap="square" lIns="0" tIns="0" rIns="0" bIns="0" rtlCol="0" anchor="ctr">
            <a:normAutofit/>
          </a:bodyPr>
          <a:lstStyle/>
          <a:p>
            <a:pPr marL="0" indent="0" algn="l">
              <a:lnSpc>
                <a:spcPct val="100000"/>
              </a:lnSpc>
              <a:buNone/>
            </a:pPr>
            <a:r>
              <a:rPr lang="en-US" sz="2200" b="1" dirty="0">
                <a:solidFill>
                  <a:srgbClr val="2E8B72"/>
                </a:solidFill>
                <a:latin typeface="Arial" pitchFamily="34" charset="0"/>
                <a:ea typeface="Arial" pitchFamily="34" charset="-122"/>
                <a:cs typeface="Arial" pitchFamily="34" charset="-120"/>
              </a:rPr>
              <a:t>Selíak-sjúkdómur</a:t>
            </a:r>
            <a:endParaRPr lang="en-US" sz="2200" dirty="0"/>
          </a:p>
        </p:txBody>
      </p:sp>
      <p:sp>
        <p:nvSpPr>
          <p:cNvPr id="25" name="Text 20"/>
          <p:cNvSpPr txBox="1"/>
          <p:nvPr/>
        </p:nvSpPr>
        <p:spPr>
          <a:xfrm>
            <a:off x="6565392" y="2377440"/>
            <a:ext cx="1920240" cy="658368"/>
          </a:xfrm>
          <a:prstGeom prst="rect">
            <a:avLst/>
          </a:prstGeom>
          <a:noFill/>
          <a:ln/>
        </p:spPr>
        <p:txBody>
          <a:bodyPr wrap="square" lIns="0" tIns="0" rIns="0" bIns="0" rtlCol="0" anchor="ctr">
            <a:normAutofit/>
          </a:bodyPr>
          <a:lstStyle/>
          <a:p>
            <a:pPr marL="0" indent="0" algn="ctr">
              <a:lnSpc>
                <a:spcPct val="100000"/>
              </a:lnSpc>
              <a:buNone/>
            </a:pPr>
            <a:r>
              <a:rPr lang="en-US" sz="3600" b="1" dirty="0">
                <a:solidFill>
                  <a:srgbClr val="0B2B3B"/>
                </a:solidFill>
                <a:latin typeface="Arial" pitchFamily="34" charset="0"/>
                <a:ea typeface="Arial" pitchFamily="34" charset="-122"/>
                <a:cs typeface="Arial" pitchFamily="34" charset="-120"/>
              </a:rPr>
              <a:t>2,2%</a:t>
            </a:r>
            <a:endParaRPr lang="en-US" sz="3600" dirty="0"/>
          </a:p>
        </p:txBody>
      </p:sp>
      <p:sp>
        <p:nvSpPr>
          <p:cNvPr id="26" name="Text 21"/>
          <p:cNvSpPr txBox="1"/>
          <p:nvPr/>
        </p:nvSpPr>
        <p:spPr>
          <a:xfrm>
            <a:off x="8321040" y="2414016"/>
            <a:ext cx="2514600" cy="566928"/>
          </a:xfrm>
          <a:prstGeom prst="rect">
            <a:avLst/>
          </a:prstGeom>
          <a:noFill/>
          <a:ln/>
        </p:spPr>
        <p:txBody>
          <a:bodyPr wrap="square" lIns="0" tIns="0" rIns="0" bIns="0" rtlCol="0" anchor="ctr">
            <a:normAutofit/>
          </a:bodyPr>
          <a:lstStyle/>
          <a:p>
            <a:pPr marL="0" indent="0" algn="l">
              <a:lnSpc>
                <a:spcPct val="100000"/>
              </a:lnSpc>
              <a:buNone/>
            </a:pPr>
            <a:r>
              <a:rPr lang="en-US" sz="1300" dirty="0">
                <a:solidFill>
                  <a:srgbClr val="5B6F78"/>
                </a:solidFill>
                <a:latin typeface="Arial" pitchFamily="34" charset="0"/>
                <a:ea typeface="Arial" pitchFamily="34" charset="-122"/>
                <a:cs typeface="Arial" pitchFamily="34" charset="-120"/>
              </a:rPr>
              <a:t>í íslenska þýðinu 2018–2023</a:t>
            </a:r>
            <a:endParaRPr lang="en-US" sz="1300" dirty="0"/>
          </a:p>
        </p:txBody>
      </p:sp>
      <p:sp>
        <p:nvSpPr>
          <p:cNvPr id="27" name="Shape 22"/>
          <p:cNvSpPr/>
          <p:nvPr/>
        </p:nvSpPr>
        <p:spPr>
          <a:xfrm>
            <a:off x="6565392" y="3494288"/>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28" name="Text 23"/>
          <p:cNvSpPr txBox="1"/>
          <p:nvPr/>
        </p:nvSpPr>
        <p:spPr>
          <a:xfrm>
            <a:off x="6757416" y="3310128"/>
            <a:ext cx="4178808" cy="484632"/>
          </a:xfrm>
          <a:prstGeom prst="rect">
            <a:avLst/>
          </a:prstGeom>
          <a:noFill/>
          <a:ln/>
        </p:spPr>
        <p:txBody>
          <a:bodyPr wrap="square" lIns="0" tIns="0" rIns="0" bIns="0" rtlCol="0" anchor="ctr">
            <a:normAutofit/>
          </a:bodyPr>
          <a:lstStyle/>
          <a:p>
            <a:pPr marL="0" indent="0" algn="l">
              <a:lnSpc>
                <a:spcPct val="100000"/>
              </a:lnSpc>
              <a:buNone/>
            </a:pPr>
            <a:r>
              <a:rPr lang="en-US" sz="1270" dirty="0">
                <a:solidFill>
                  <a:srgbClr val="17323E"/>
                </a:solidFill>
                <a:latin typeface="Arial" pitchFamily="34" charset="0"/>
                <a:ea typeface="Arial" pitchFamily="34" charset="-122"/>
                <a:cs typeface="Arial" pitchFamily="34" charset="-120"/>
              </a:rPr>
              <a:t>tTG-IgA + heildar-IgA við greiningu</a:t>
            </a:r>
            <a:endParaRPr lang="en-US" sz="1270" dirty="0"/>
          </a:p>
        </p:txBody>
      </p:sp>
      <p:sp>
        <p:nvSpPr>
          <p:cNvPr id="29" name="Shape 24"/>
          <p:cNvSpPr/>
          <p:nvPr/>
        </p:nvSpPr>
        <p:spPr>
          <a:xfrm>
            <a:off x="6565392" y="4052072"/>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30" name="Text 25"/>
          <p:cNvSpPr txBox="1"/>
          <p:nvPr/>
        </p:nvSpPr>
        <p:spPr>
          <a:xfrm>
            <a:off x="6757416" y="3867912"/>
            <a:ext cx="4178808" cy="484632"/>
          </a:xfrm>
          <a:prstGeom prst="rect">
            <a:avLst/>
          </a:prstGeom>
          <a:noFill/>
          <a:ln/>
        </p:spPr>
        <p:txBody>
          <a:bodyPr wrap="square" lIns="0" tIns="0" rIns="0" bIns="0" rtlCol="0" anchor="ctr">
            <a:normAutofit/>
          </a:bodyPr>
          <a:lstStyle/>
          <a:p>
            <a:pPr marL="0" indent="0" algn="l">
              <a:lnSpc>
                <a:spcPct val="100000"/>
              </a:lnSpc>
              <a:buNone/>
            </a:pPr>
            <a:r>
              <a:rPr lang="en-US" sz="1270" dirty="0">
                <a:solidFill>
                  <a:srgbClr val="17323E"/>
                </a:solidFill>
                <a:latin typeface="Arial" pitchFamily="34" charset="0"/>
                <a:ea typeface="Arial" pitchFamily="34" charset="-122"/>
                <a:cs typeface="Arial" pitchFamily="34" charset="-120"/>
              </a:rPr>
              <a:t>endurtaka eftir um 2 og 5 ár</a:t>
            </a:r>
            <a:endParaRPr lang="en-US" sz="1270" dirty="0"/>
          </a:p>
        </p:txBody>
      </p:sp>
      <p:sp>
        <p:nvSpPr>
          <p:cNvPr id="31" name="Shape 26"/>
          <p:cNvSpPr/>
          <p:nvPr/>
        </p:nvSpPr>
        <p:spPr>
          <a:xfrm>
            <a:off x="6565392" y="4609856"/>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32" name="Text 27"/>
          <p:cNvSpPr txBox="1"/>
          <p:nvPr/>
        </p:nvSpPr>
        <p:spPr>
          <a:xfrm>
            <a:off x="6757416" y="4425696"/>
            <a:ext cx="4178808" cy="484632"/>
          </a:xfrm>
          <a:prstGeom prst="rect">
            <a:avLst/>
          </a:prstGeom>
          <a:noFill/>
          <a:ln/>
        </p:spPr>
        <p:txBody>
          <a:bodyPr wrap="square" lIns="0" tIns="0" rIns="0" bIns="0" rtlCol="0" anchor="ctr">
            <a:normAutofit/>
          </a:bodyPr>
          <a:lstStyle/>
          <a:p>
            <a:pPr marL="0" indent="0" algn="l">
              <a:lnSpc>
                <a:spcPct val="100000"/>
              </a:lnSpc>
              <a:buNone/>
            </a:pPr>
            <a:r>
              <a:rPr lang="en-US" sz="1270" dirty="0">
                <a:solidFill>
                  <a:srgbClr val="17323E"/>
                </a:solidFill>
                <a:latin typeface="Arial" pitchFamily="34" charset="0"/>
                <a:ea typeface="Arial" pitchFamily="34" charset="-122"/>
                <a:cs typeface="Arial" pitchFamily="34" charset="-120"/>
              </a:rPr>
              <a:t>fyrr og síðar við einkenni eða áhættu</a:t>
            </a:r>
            <a:endParaRPr lang="en-US" sz="1270" dirty="0"/>
          </a:p>
        </p:txBody>
      </p:sp>
      <p:sp>
        <p:nvSpPr>
          <p:cNvPr id="33" name="Shape 28"/>
          <p:cNvSpPr/>
          <p:nvPr/>
        </p:nvSpPr>
        <p:spPr>
          <a:xfrm>
            <a:off x="749808" y="5897880"/>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3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2688" y="5998464"/>
            <a:ext cx="201168" cy="201168"/>
          </a:xfrm>
          <a:prstGeom prst="rect">
            <a:avLst/>
          </a:prstGeom>
        </p:spPr>
      </p:pic>
      <p:sp>
        <p:nvSpPr>
          <p:cNvPr id="35" name="Text 29"/>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Addison-sjúkdómur og sjálfsofnæmis-magabólga eru sjaldgæf — rannsaka eftir einkennum, ekki með tilviljanakenndri árlegri skimun allra.</a:t>
            </a:r>
            <a:endParaRPr lang="en-US" sz="112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Sálfélagsleg umönnun er hluti af sykursýkismeðferð</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sálfélagsleg umönnun; ADA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42</a:t>
            </a:r>
            <a:endParaRPr lang="en-US" sz="850" dirty="0"/>
          </a:p>
        </p:txBody>
      </p:sp>
      <p:sp>
        <p:nvSpPr>
          <p:cNvPr id="9" name="Shape 6"/>
          <p:cNvSpPr/>
          <p:nvPr/>
        </p:nvSpPr>
        <p:spPr>
          <a:xfrm>
            <a:off x="749808" y="1097280"/>
            <a:ext cx="3794760" cy="4526280"/>
          </a:xfrm>
          <a:prstGeom prst="roundRect">
            <a:avLst>
              <a:gd name="adj" fmla="val 4337"/>
            </a:avLst>
          </a:prstGeom>
          <a:solidFill>
            <a:srgbClr val="0B2B3B"/>
          </a:solidFill>
          <a:ln w="12700">
            <a:solidFill>
              <a:srgbClr val="0B2B3B">
                <a:alpha val="0"/>
              </a:srgbClr>
            </a:solidFill>
            <a:prstDash val="solid"/>
          </a:ln>
        </p:spPr>
        <p:txBody>
          <a:bodyPr/>
          <a:lstStyle/>
          <a:p>
            <a:endParaRPr/>
          </a:p>
        </p:txBody>
      </p:sp>
      <p:sp>
        <p:nvSpPr>
          <p:cNvPr id="10" name="Shape 7"/>
          <p:cNvSpPr/>
          <p:nvPr/>
        </p:nvSpPr>
        <p:spPr>
          <a:xfrm>
            <a:off x="1115568" y="1481328"/>
            <a:ext cx="822960" cy="822960"/>
          </a:xfrm>
          <a:prstGeom prst="ellipse">
            <a:avLst/>
          </a:prstGeom>
          <a:solidFill>
            <a:srgbClr val="7253A6"/>
          </a:solidFill>
          <a:ln w="12700">
            <a:solidFill>
              <a:srgbClr val="7253A6">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4849" y="1662379"/>
            <a:ext cx="444398" cy="444398"/>
          </a:xfrm>
          <a:prstGeom prst="rect">
            <a:avLst/>
          </a:prstGeom>
        </p:spPr>
      </p:pic>
      <p:sp>
        <p:nvSpPr>
          <p:cNvPr id="12" name="Text 8"/>
          <p:cNvSpPr txBox="1"/>
          <p:nvPr/>
        </p:nvSpPr>
        <p:spPr>
          <a:xfrm>
            <a:off x="1115568" y="2514600"/>
            <a:ext cx="2834640" cy="438912"/>
          </a:xfrm>
          <a:prstGeom prst="rect">
            <a:avLst/>
          </a:prstGeom>
          <a:noFill/>
          <a:ln/>
        </p:spPr>
        <p:txBody>
          <a:bodyPr wrap="square" lIns="0" tIns="0" rIns="0" bIns="0" rtlCol="0" anchor="ctr">
            <a:normAutofit/>
          </a:bodyPr>
          <a:lstStyle/>
          <a:p>
            <a:pPr marL="0" indent="0" algn="ctr">
              <a:lnSpc>
                <a:spcPct val="100000"/>
              </a:lnSpc>
              <a:buNone/>
            </a:pPr>
            <a:r>
              <a:rPr lang="en-US" sz="2500" b="1" dirty="0">
                <a:solidFill>
                  <a:srgbClr val="FFFFFF"/>
                </a:solidFill>
                <a:latin typeface="Arial" pitchFamily="34" charset="0"/>
                <a:ea typeface="Arial" pitchFamily="34" charset="-122"/>
                <a:cs typeface="Arial" pitchFamily="34" charset="-120"/>
              </a:rPr>
              <a:t>24/7 sjúkdómur</a:t>
            </a:r>
            <a:endParaRPr lang="en-US" sz="2500" dirty="0"/>
          </a:p>
        </p:txBody>
      </p:sp>
      <p:sp>
        <p:nvSpPr>
          <p:cNvPr id="13" name="Text 9"/>
          <p:cNvSpPr txBox="1"/>
          <p:nvPr/>
        </p:nvSpPr>
        <p:spPr>
          <a:xfrm>
            <a:off x="1133856" y="3218688"/>
            <a:ext cx="2788920" cy="1097280"/>
          </a:xfrm>
          <a:prstGeom prst="rect">
            <a:avLst/>
          </a:prstGeom>
          <a:noFill/>
          <a:ln/>
        </p:spPr>
        <p:txBody>
          <a:bodyPr wrap="square" lIns="0" tIns="0" rIns="0" bIns="0" rtlCol="0" anchor="t">
            <a:normAutofit/>
          </a:bodyPr>
          <a:lstStyle/>
          <a:p>
            <a:pPr marL="0" indent="0" algn="ctr">
              <a:lnSpc>
                <a:spcPct val="100000"/>
              </a:lnSpc>
              <a:buNone/>
            </a:pPr>
            <a:r>
              <a:rPr lang="en-US" sz="1600" dirty="0">
                <a:solidFill>
                  <a:srgbClr val="D7E9EE"/>
                </a:solidFill>
                <a:latin typeface="Arial" pitchFamily="34" charset="0"/>
                <a:ea typeface="Arial" pitchFamily="34" charset="-122"/>
                <a:cs typeface="Arial" pitchFamily="34" charset="-120"/>
              </a:rPr>
              <a:t>Tölur, viðvaranir og ákvarðanir fylgja barninu í skóla, íþróttum, svefni og félagslífi.</a:t>
            </a:r>
            <a:endParaRPr lang="en-US" sz="1600" dirty="0"/>
          </a:p>
        </p:txBody>
      </p:sp>
      <p:sp>
        <p:nvSpPr>
          <p:cNvPr id="14" name="Text 10"/>
          <p:cNvSpPr txBox="1"/>
          <p:nvPr/>
        </p:nvSpPr>
        <p:spPr>
          <a:xfrm>
            <a:off x="1133856" y="4617720"/>
            <a:ext cx="2788920" cy="566928"/>
          </a:xfrm>
          <a:prstGeom prst="rect">
            <a:avLst/>
          </a:prstGeom>
          <a:noFill/>
          <a:ln/>
        </p:spPr>
        <p:txBody>
          <a:bodyPr wrap="square" lIns="0" tIns="0" rIns="0" bIns="0" rtlCol="0" anchor="ctr">
            <a:normAutofit/>
          </a:bodyPr>
          <a:lstStyle/>
          <a:p>
            <a:pPr marL="0" indent="0" algn="ctr">
              <a:lnSpc>
                <a:spcPct val="100000"/>
              </a:lnSpc>
              <a:buNone/>
            </a:pPr>
            <a:r>
              <a:rPr lang="en-US" sz="1320" b="1" dirty="0">
                <a:solidFill>
                  <a:srgbClr val="F2B84B"/>
                </a:solidFill>
                <a:latin typeface="Arial" pitchFamily="34" charset="0"/>
                <a:ea typeface="Arial" pitchFamily="34" charset="-122"/>
                <a:cs typeface="Arial" pitchFamily="34" charset="-120"/>
              </a:rPr>
              <a:t>Sálfélagslegur vandi getur bæði verið afleiðing og orsök verri blóðsykursstjórnunar.</a:t>
            </a:r>
            <a:endParaRPr lang="en-US" sz="1320" dirty="0"/>
          </a:p>
        </p:txBody>
      </p:sp>
      <p:sp>
        <p:nvSpPr>
          <p:cNvPr id="15" name="Shape 11"/>
          <p:cNvSpPr/>
          <p:nvPr/>
        </p:nvSpPr>
        <p:spPr>
          <a:xfrm>
            <a:off x="4937760" y="1207008"/>
            <a:ext cx="3017520" cy="1161288"/>
          </a:xfrm>
          <a:prstGeom prst="roundRect">
            <a:avLst>
              <a:gd name="adj" fmla="val 9449"/>
            </a:avLst>
          </a:prstGeom>
          <a:solidFill>
            <a:srgbClr val="FFFFFF"/>
          </a:solidFill>
          <a:ln w="10160">
            <a:solidFill>
              <a:srgbClr val="D6E1E4"/>
            </a:solidFill>
            <a:prstDash val="solid"/>
          </a:ln>
        </p:spPr>
        <p:txBody>
          <a:bodyPr/>
          <a:lstStyle/>
          <a:p>
            <a:endParaRPr/>
          </a:p>
        </p:txBody>
      </p:sp>
      <p:sp>
        <p:nvSpPr>
          <p:cNvPr id="16" name="Shape 12"/>
          <p:cNvSpPr/>
          <p:nvPr/>
        </p:nvSpPr>
        <p:spPr>
          <a:xfrm>
            <a:off x="4937760" y="1207008"/>
            <a:ext cx="73152" cy="1161288"/>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17" name="Shape 13"/>
          <p:cNvSpPr/>
          <p:nvPr/>
        </p:nvSpPr>
        <p:spPr>
          <a:xfrm>
            <a:off x="5120640" y="1389888"/>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21590" y="1486449"/>
            <a:ext cx="237012" cy="237012"/>
          </a:xfrm>
          <a:prstGeom prst="rect">
            <a:avLst/>
          </a:prstGeom>
        </p:spPr>
      </p:pic>
      <p:sp>
        <p:nvSpPr>
          <p:cNvPr id="19" name="Text 14"/>
          <p:cNvSpPr txBox="1"/>
          <p:nvPr/>
        </p:nvSpPr>
        <p:spPr>
          <a:xfrm>
            <a:off x="5669280" y="1380744"/>
            <a:ext cx="2121408" cy="384048"/>
          </a:xfrm>
          <a:prstGeom prst="rect">
            <a:avLst/>
          </a:prstGeom>
          <a:noFill/>
          <a:ln/>
        </p:spPr>
        <p:txBody>
          <a:bodyPr wrap="square" lIns="0" tIns="0" rIns="0" bIns="0" rtlCol="0" anchor="ctr">
            <a:normAutofit/>
          </a:bodyPr>
          <a:lstStyle/>
          <a:p>
            <a:pPr marL="0" indent="0" algn="l">
              <a:lnSpc>
                <a:spcPct val="100000"/>
              </a:lnSpc>
              <a:buNone/>
            </a:pPr>
            <a:r>
              <a:rPr lang="en-US" sz="1360" b="1" dirty="0">
                <a:solidFill>
                  <a:srgbClr val="17323E"/>
                </a:solidFill>
                <a:latin typeface="Arial" pitchFamily="34" charset="0"/>
                <a:ea typeface="Arial" pitchFamily="34" charset="-122"/>
                <a:cs typeface="Arial" pitchFamily="34" charset="-120"/>
              </a:rPr>
              <a:t>Þunglyndi / kvíði</a:t>
            </a:r>
            <a:endParaRPr lang="en-US" sz="1360" dirty="0"/>
          </a:p>
        </p:txBody>
      </p:sp>
      <p:sp>
        <p:nvSpPr>
          <p:cNvPr id="20" name="Text 15"/>
          <p:cNvSpPr txBox="1"/>
          <p:nvPr/>
        </p:nvSpPr>
        <p:spPr>
          <a:xfrm>
            <a:off x="5175504" y="1847088"/>
            <a:ext cx="2560320" cy="356616"/>
          </a:xfrm>
          <a:prstGeom prst="rect">
            <a:avLst/>
          </a:prstGeom>
          <a:noFill/>
          <a:ln/>
        </p:spPr>
        <p:txBody>
          <a:bodyPr wrap="square" lIns="0" tIns="0" rIns="0" bIns="0" rtlCol="0" anchor="t">
            <a:normAutofit/>
          </a:bodyPr>
          <a:lstStyle/>
          <a:p>
            <a:pPr marL="0" indent="0" algn="l">
              <a:lnSpc>
                <a:spcPct val="95000"/>
              </a:lnSpc>
              <a:buNone/>
            </a:pPr>
            <a:r>
              <a:rPr lang="en-US" sz="1020" dirty="0">
                <a:solidFill>
                  <a:srgbClr val="5B6F78"/>
                </a:solidFill>
                <a:latin typeface="Arial" pitchFamily="34" charset="0"/>
                <a:ea typeface="Arial" pitchFamily="34" charset="-122"/>
                <a:cs typeface="Arial" pitchFamily="34" charset="-120"/>
              </a:rPr>
              <a:t>Spyrja beint um líðan, virkni og öryggi.</a:t>
            </a:r>
            <a:endParaRPr lang="en-US" sz="1020" dirty="0"/>
          </a:p>
        </p:txBody>
      </p:sp>
      <p:sp>
        <p:nvSpPr>
          <p:cNvPr id="21" name="Shape 16"/>
          <p:cNvSpPr/>
          <p:nvPr/>
        </p:nvSpPr>
        <p:spPr>
          <a:xfrm>
            <a:off x="8211312" y="1207008"/>
            <a:ext cx="3017520" cy="1161288"/>
          </a:xfrm>
          <a:prstGeom prst="roundRect">
            <a:avLst>
              <a:gd name="adj" fmla="val 9449"/>
            </a:avLst>
          </a:prstGeom>
          <a:solidFill>
            <a:srgbClr val="FFFFFF"/>
          </a:solidFill>
          <a:ln w="10160">
            <a:solidFill>
              <a:srgbClr val="D6E1E4"/>
            </a:solidFill>
            <a:prstDash val="solid"/>
          </a:ln>
        </p:spPr>
        <p:txBody>
          <a:bodyPr/>
          <a:lstStyle/>
          <a:p>
            <a:endParaRPr/>
          </a:p>
        </p:txBody>
      </p:sp>
      <p:sp>
        <p:nvSpPr>
          <p:cNvPr id="22" name="Shape 17"/>
          <p:cNvSpPr/>
          <p:nvPr/>
        </p:nvSpPr>
        <p:spPr>
          <a:xfrm>
            <a:off x="8211312" y="1207008"/>
            <a:ext cx="73152" cy="1161288"/>
          </a:xfrm>
          <a:prstGeom prst="roundRect">
            <a:avLst>
              <a:gd name="adj" fmla="val 50000"/>
            </a:avLst>
          </a:prstGeom>
          <a:solidFill>
            <a:srgbClr val="E67D46"/>
          </a:solidFill>
          <a:ln w="12700">
            <a:solidFill>
              <a:srgbClr val="E67D46">
                <a:alpha val="0"/>
              </a:srgbClr>
            </a:solidFill>
            <a:prstDash val="solid"/>
          </a:ln>
        </p:spPr>
        <p:txBody>
          <a:bodyPr/>
          <a:lstStyle/>
          <a:p>
            <a:endParaRPr/>
          </a:p>
        </p:txBody>
      </p:sp>
      <p:sp>
        <p:nvSpPr>
          <p:cNvPr id="23" name="Shape 18"/>
          <p:cNvSpPr/>
          <p:nvPr/>
        </p:nvSpPr>
        <p:spPr>
          <a:xfrm>
            <a:off x="8394192" y="1389888"/>
            <a:ext cx="438912" cy="438912"/>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95142" y="1486449"/>
            <a:ext cx="237012" cy="237012"/>
          </a:xfrm>
          <a:prstGeom prst="rect">
            <a:avLst/>
          </a:prstGeom>
        </p:spPr>
      </p:pic>
      <p:sp>
        <p:nvSpPr>
          <p:cNvPr id="25" name="Text 19"/>
          <p:cNvSpPr txBox="1"/>
          <p:nvPr/>
        </p:nvSpPr>
        <p:spPr>
          <a:xfrm>
            <a:off x="8942832" y="1380744"/>
            <a:ext cx="2121408" cy="384048"/>
          </a:xfrm>
          <a:prstGeom prst="rect">
            <a:avLst/>
          </a:prstGeom>
          <a:noFill/>
          <a:ln/>
        </p:spPr>
        <p:txBody>
          <a:bodyPr wrap="square" lIns="0" tIns="0" rIns="0" bIns="0" rtlCol="0" anchor="ctr">
            <a:normAutofit/>
          </a:bodyPr>
          <a:lstStyle/>
          <a:p>
            <a:pPr marL="0" indent="0" algn="l">
              <a:lnSpc>
                <a:spcPct val="100000"/>
              </a:lnSpc>
              <a:buNone/>
            </a:pPr>
            <a:r>
              <a:rPr lang="en-US" sz="1360" b="1" dirty="0">
                <a:solidFill>
                  <a:srgbClr val="17323E"/>
                </a:solidFill>
                <a:latin typeface="Arial" pitchFamily="34" charset="0"/>
                <a:ea typeface="Arial" pitchFamily="34" charset="-122"/>
                <a:cs typeface="Arial" pitchFamily="34" charset="-120"/>
              </a:rPr>
              <a:t>Sykursýkisálag og kulnun</a:t>
            </a:r>
            <a:endParaRPr lang="en-US" sz="1360" dirty="0"/>
          </a:p>
        </p:txBody>
      </p:sp>
      <p:sp>
        <p:nvSpPr>
          <p:cNvPr id="26" name="Text 20"/>
          <p:cNvSpPr txBox="1"/>
          <p:nvPr/>
        </p:nvSpPr>
        <p:spPr>
          <a:xfrm>
            <a:off x="8449056" y="1847088"/>
            <a:ext cx="2560320" cy="356616"/>
          </a:xfrm>
          <a:prstGeom prst="rect">
            <a:avLst/>
          </a:prstGeom>
          <a:noFill/>
          <a:ln/>
        </p:spPr>
        <p:txBody>
          <a:bodyPr wrap="square" lIns="0" tIns="0" rIns="0" bIns="0" rtlCol="0" anchor="t">
            <a:normAutofit/>
          </a:bodyPr>
          <a:lstStyle/>
          <a:p>
            <a:pPr marL="0" indent="0" algn="l">
              <a:lnSpc>
                <a:spcPct val="95000"/>
              </a:lnSpc>
              <a:buNone/>
            </a:pPr>
            <a:r>
              <a:rPr lang="en-US" sz="1020" dirty="0">
                <a:solidFill>
                  <a:srgbClr val="5B6F78"/>
                </a:solidFill>
                <a:latin typeface="Arial" pitchFamily="34" charset="0"/>
                <a:ea typeface="Arial" pitchFamily="34" charset="-122"/>
                <a:cs typeface="Arial" pitchFamily="34" charset="-120"/>
              </a:rPr>
              <a:t>Meta álag barns og foreldra og viðvörunarþreytu.</a:t>
            </a:r>
            <a:endParaRPr lang="en-US" sz="1020" dirty="0"/>
          </a:p>
        </p:txBody>
      </p:sp>
      <p:sp>
        <p:nvSpPr>
          <p:cNvPr id="27" name="Shape 21"/>
          <p:cNvSpPr/>
          <p:nvPr/>
        </p:nvSpPr>
        <p:spPr>
          <a:xfrm>
            <a:off x="4937760" y="2596896"/>
            <a:ext cx="3017520" cy="1161288"/>
          </a:xfrm>
          <a:prstGeom prst="roundRect">
            <a:avLst>
              <a:gd name="adj" fmla="val 9449"/>
            </a:avLst>
          </a:prstGeom>
          <a:solidFill>
            <a:srgbClr val="FFFFFF"/>
          </a:solidFill>
          <a:ln w="10160">
            <a:solidFill>
              <a:srgbClr val="D6E1E4"/>
            </a:solidFill>
            <a:prstDash val="solid"/>
          </a:ln>
        </p:spPr>
        <p:txBody>
          <a:bodyPr/>
          <a:lstStyle/>
          <a:p>
            <a:endParaRPr/>
          </a:p>
        </p:txBody>
      </p:sp>
      <p:sp>
        <p:nvSpPr>
          <p:cNvPr id="28" name="Shape 22"/>
          <p:cNvSpPr/>
          <p:nvPr/>
        </p:nvSpPr>
        <p:spPr>
          <a:xfrm>
            <a:off x="4937760" y="2596896"/>
            <a:ext cx="73152" cy="1161288"/>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29" name="Shape 23"/>
          <p:cNvSpPr/>
          <p:nvPr/>
        </p:nvSpPr>
        <p:spPr>
          <a:xfrm>
            <a:off x="5120640" y="2779776"/>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3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21590" y="2876337"/>
            <a:ext cx="237012" cy="237012"/>
          </a:xfrm>
          <a:prstGeom prst="rect">
            <a:avLst/>
          </a:prstGeom>
        </p:spPr>
      </p:pic>
      <p:sp>
        <p:nvSpPr>
          <p:cNvPr id="31" name="Text 24"/>
          <p:cNvSpPr txBox="1"/>
          <p:nvPr/>
        </p:nvSpPr>
        <p:spPr>
          <a:xfrm>
            <a:off x="5669280" y="2770632"/>
            <a:ext cx="2121408" cy="384048"/>
          </a:xfrm>
          <a:prstGeom prst="rect">
            <a:avLst/>
          </a:prstGeom>
          <a:noFill/>
          <a:ln/>
        </p:spPr>
        <p:txBody>
          <a:bodyPr wrap="square" lIns="0" tIns="0" rIns="0" bIns="0" rtlCol="0" anchor="ctr">
            <a:normAutofit/>
          </a:bodyPr>
          <a:lstStyle/>
          <a:p>
            <a:pPr marL="0" indent="0" algn="l">
              <a:lnSpc>
                <a:spcPct val="100000"/>
              </a:lnSpc>
              <a:buNone/>
            </a:pPr>
            <a:r>
              <a:rPr lang="en-US" sz="1360" b="1" dirty="0">
                <a:solidFill>
                  <a:srgbClr val="17323E"/>
                </a:solidFill>
                <a:latin typeface="Arial" pitchFamily="34" charset="0"/>
                <a:ea typeface="Arial" pitchFamily="34" charset="-122"/>
                <a:cs typeface="Arial" pitchFamily="34" charset="-120"/>
              </a:rPr>
              <a:t>Átröskun eða insúlínundanlát</a:t>
            </a:r>
            <a:endParaRPr lang="en-US" sz="1360" dirty="0"/>
          </a:p>
        </p:txBody>
      </p:sp>
      <p:sp>
        <p:nvSpPr>
          <p:cNvPr id="32" name="Text 25"/>
          <p:cNvSpPr txBox="1"/>
          <p:nvPr/>
        </p:nvSpPr>
        <p:spPr>
          <a:xfrm>
            <a:off x="5175504" y="3236976"/>
            <a:ext cx="2560320" cy="356616"/>
          </a:xfrm>
          <a:prstGeom prst="rect">
            <a:avLst/>
          </a:prstGeom>
          <a:noFill/>
          <a:ln/>
        </p:spPr>
        <p:txBody>
          <a:bodyPr wrap="square" lIns="0" tIns="0" rIns="0" bIns="0" rtlCol="0" anchor="t">
            <a:normAutofit/>
          </a:bodyPr>
          <a:lstStyle/>
          <a:p>
            <a:pPr marL="0" indent="0" algn="l">
              <a:lnSpc>
                <a:spcPct val="95000"/>
              </a:lnSpc>
              <a:buNone/>
            </a:pPr>
            <a:r>
              <a:rPr lang="en-US" sz="1020" dirty="0">
                <a:solidFill>
                  <a:srgbClr val="5B6F78"/>
                </a:solidFill>
                <a:latin typeface="Arial" pitchFamily="34" charset="0"/>
                <a:ea typeface="Arial" pitchFamily="34" charset="-122"/>
                <a:cs typeface="Arial" pitchFamily="34" charset="-120"/>
              </a:rPr>
              <a:t>Þyngdartap eða óvænt HbA1c-hækkun krefst mats.</a:t>
            </a:r>
            <a:endParaRPr lang="en-US" sz="1020" dirty="0"/>
          </a:p>
        </p:txBody>
      </p:sp>
      <p:sp>
        <p:nvSpPr>
          <p:cNvPr id="33" name="Shape 26"/>
          <p:cNvSpPr/>
          <p:nvPr/>
        </p:nvSpPr>
        <p:spPr>
          <a:xfrm>
            <a:off x="8211312" y="2596896"/>
            <a:ext cx="3017520" cy="1161288"/>
          </a:xfrm>
          <a:prstGeom prst="roundRect">
            <a:avLst>
              <a:gd name="adj" fmla="val 9449"/>
            </a:avLst>
          </a:prstGeom>
          <a:solidFill>
            <a:srgbClr val="FFFFFF"/>
          </a:solidFill>
          <a:ln w="10160">
            <a:solidFill>
              <a:srgbClr val="D6E1E4"/>
            </a:solidFill>
            <a:prstDash val="solid"/>
          </a:ln>
        </p:spPr>
        <p:txBody>
          <a:bodyPr/>
          <a:lstStyle/>
          <a:p>
            <a:endParaRPr/>
          </a:p>
        </p:txBody>
      </p:sp>
      <p:sp>
        <p:nvSpPr>
          <p:cNvPr id="34" name="Shape 27"/>
          <p:cNvSpPr/>
          <p:nvPr/>
        </p:nvSpPr>
        <p:spPr>
          <a:xfrm>
            <a:off x="8211312" y="2596896"/>
            <a:ext cx="73152" cy="1161288"/>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35" name="Shape 28"/>
          <p:cNvSpPr/>
          <p:nvPr/>
        </p:nvSpPr>
        <p:spPr>
          <a:xfrm>
            <a:off x="8394192" y="2779776"/>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3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95142" y="2876337"/>
            <a:ext cx="237012" cy="237012"/>
          </a:xfrm>
          <a:prstGeom prst="rect">
            <a:avLst/>
          </a:prstGeom>
        </p:spPr>
      </p:pic>
      <p:sp>
        <p:nvSpPr>
          <p:cNvPr id="37" name="Text 29"/>
          <p:cNvSpPr txBox="1"/>
          <p:nvPr/>
        </p:nvSpPr>
        <p:spPr>
          <a:xfrm>
            <a:off x="8942832" y="2770632"/>
            <a:ext cx="2121408" cy="384048"/>
          </a:xfrm>
          <a:prstGeom prst="rect">
            <a:avLst/>
          </a:prstGeom>
          <a:noFill/>
          <a:ln/>
        </p:spPr>
        <p:txBody>
          <a:bodyPr wrap="square" lIns="0" tIns="0" rIns="0" bIns="0" rtlCol="0" anchor="ctr">
            <a:normAutofit/>
          </a:bodyPr>
          <a:lstStyle/>
          <a:p>
            <a:pPr marL="0" indent="0" algn="l">
              <a:lnSpc>
                <a:spcPct val="100000"/>
              </a:lnSpc>
              <a:buNone/>
            </a:pPr>
            <a:r>
              <a:rPr lang="en-US" sz="1360" b="1" dirty="0">
                <a:solidFill>
                  <a:srgbClr val="17323E"/>
                </a:solidFill>
                <a:latin typeface="Arial" pitchFamily="34" charset="0"/>
                <a:ea typeface="Arial" pitchFamily="34" charset="-122"/>
                <a:cs typeface="Arial" pitchFamily="34" charset="-120"/>
              </a:rPr>
              <a:t>Fjölskylduátök og ábyrgð</a:t>
            </a:r>
            <a:endParaRPr lang="en-US" sz="1360" dirty="0"/>
          </a:p>
        </p:txBody>
      </p:sp>
      <p:sp>
        <p:nvSpPr>
          <p:cNvPr id="38" name="Text 30"/>
          <p:cNvSpPr txBox="1"/>
          <p:nvPr/>
        </p:nvSpPr>
        <p:spPr>
          <a:xfrm>
            <a:off x="8449056" y="3236976"/>
            <a:ext cx="2560320" cy="356616"/>
          </a:xfrm>
          <a:prstGeom prst="rect">
            <a:avLst/>
          </a:prstGeom>
          <a:noFill/>
          <a:ln/>
        </p:spPr>
        <p:txBody>
          <a:bodyPr wrap="square" lIns="0" tIns="0" rIns="0" bIns="0" rtlCol="0" anchor="t">
            <a:normAutofit/>
          </a:bodyPr>
          <a:lstStyle/>
          <a:p>
            <a:pPr marL="0" indent="0" algn="l">
              <a:lnSpc>
                <a:spcPct val="95000"/>
              </a:lnSpc>
              <a:buNone/>
            </a:pPr>
            <a:r>
              <a:rPr lang="en-US" sz="1020" dirty="0">
                <a:solidFill>
                  <a:srgbClr val="5B6F78"/>
                </a:solidFill>
                <a:latin typeface="Arial" pitchFamily="34" charset="0"/>
                <a:ea typeface="Arial" pitchFamily="34" charset="-122"/>
                <a:cs typeface="Arial" pitchFamily="34" charset="-120"/>
              </a:rPr>
              <a:t>Færa ábyrgð stig af stigi með þroska barnsins.</a:t>
            </a:r>
            <a:endParaRPr lang="en-US" sz="1020" dirty="0"/>
          </a:p>
        </p:txBody>
      </p:sp>
      <p:sp>
        <p:nvSpPr>
          <p:cNvPr id="39" name="Shape 31"/>
          <p:cNvSpPr/>
          <p:nvPr/>
        </p:nvSpPr>
        <p:spPr>
          <a:xfrm>
            <a:off x="4937760" y="3986784"/>
            <a:ext cx="3017520" cy="1161288"/>
          </a:xfrm>
          <a:prstGeom prst="roundRect">
            <a:avLst>
              <a:gd name="adj" fmla="val 9449"/>
            </a:avLst>
          </a:prstGeom>
          <a:solidFill>
            <a:srgbClr val="FFFFFF"/>
          </a:solidFill>
          <a:ln w="10160">
            <a:solidFill>
              <a:srgbClr val="D6E1E4"/>
            </a:solidFill>
            <a:prstDash val="solid"/>
          </a:ln>
        </p:spPr>
        <p:txBody>
          <a:bodyPr/>
          <a:lstStyle/>
          <a:p>
            <a:endParaRPr/>
          </a:p>
        </p:txBody>
      </p:sp>
      <p:sp>
        <p:nvSpPr>
          <p:cNvPr id="40" name="Shape 32"/>
          <p:cNvSpPr/>
          <p:nvPr/>
        </p:nvSpPr>
        <p:spPr>
          <a:xfrm>
            <a:off x="4937760" y="3986784"/>
            <a:ext cx="73152" cy="1161288"/>
          </a:xfrm>
          <a:prstGeom prst="roundRect">
            <a:avLst>
              <a:gd name="adj" fmla="val 50000"/>
            </a:avLst>
          </a:prstGeom>
          <a:solidFill>
            <a:srgbClr val="3DB9D3"/>
          </a:solidFill>
          <a:ln w="12700">
            <a:solidFill>
              <a:srgbClr val="3DB9D3">
                <a:alpha val="0"/>
              </a:srgbClr>
            </a:solidFill>
            <a:prstDash val="solid"/>
          </a:ln>
        </p:spPr>
        <p:txBody>
          <a:bodyPr/>
          <a:lstStyle/>
          <a:p>
            <a:endParaRPr/>
          </a:p>
        </p:txBody>
      </p:sp>
      <p:sp>
        <p:nvSpPr>
          <p:cNvPr id="41" name="Shape 33"/>
          <p:cNvSpPr/>
          <p:nvPr/>
        </p:nvSpPr>
        <p:spPr>
          <a:xfrm>
            <a:off x="5120640" y="4169664"/>
            <a:ext cx="438912" cy="438912"/>
          </a:xfrm>
          <a:prstGeom prst="ellipse">
            <a:avLst/>
          </a:prstGeom>
          <a:solidFill>
            <a:srgbClr val="3DB9D3">
              <a:alpha val="13000"/>
            </a:srgbClr>
          </a:solidFill>
          <a:ln w="12700">
            <a:solidFill>
              <a:srgbClr val="3DB9D3">
                <a:alpha val="0"/>
              </a:srgbClr>
            </a:solidFill>
            <a:prstDash val="solid"/>
          </a:ln>
        </p:spPr>
        <p:txBody>
          <a:bodyPr/>
          <a:lstStyle/>
          <a:p>
            <a:endParaRPr/>
          </a:p>
        </p:txBody>
      </p:sp>
      <p:pic>
        <p:nvPicPr>
          <p:cNvPr id="4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221590" y="4266225"/>
            <a:ext cx="237012" cy="237012"/>
          </a:xfrm>
          <a:prstGeom prst="rect">
            <a:avLst/>
          </a:prstGeom>
        </p:spPr>
      </p:pic>
      <p:sp>
        <p:nvSpPr>
          <p:cNvPr id="43" name="Text 34"/>
          <p:cNvSpPr txBox="1"/>
          <p:nvPr/>
        </p:nvSpPr>
        <p:spPr>
          <a:xfrm>
            <a:off x="5669280" y="4160520"/>
            <a:ext cx="2121408" cy="384048"/>
          </a:xfrm>
          <a:prstGeom prst="rect">
            <a:avLst/>
          </a:prstGeom>
          <a:noFill/>
          <a:ln/>
        </p:spPr>
        <p:txBody>
          <a:bodyPr wrap="square" lIns="0" tIns="0" rIns="0" bIns="0" rtlCol="0" anchor="ctr">
            <a:normAutofit/>
          </a:bodyPr>
          <a:lstStyle/>
          <a:p>
            <a:pPr marL="0" indent="0" algn="l">
              <a:lnSpc>
                <a:spcPct val="100000"/>
              </a:lnSpc>
              <a:buNone/>
            </a:pPr>
            <a:r>
              <a:rPr lang="en-US" sz="1360" b="1" dirty="0">
                <a:solidFill>
                  <a:srgbClr val="17323E"/>
                </a:solidFill>
                <a:latin typeface="Arial" pitchFamily="34" charset="0"/>
                <a:ea typeface="Arial" pitchFamily="34" charset="-122"/>
                <a:cs typeface="Arial" pitchFamily="34" charset="-120"/>
              </a:rPr>
              <a:t>Einelti, skóli og félagsleg þátttaka</a:t>
            </a:r>
            <a:endParaRPr lang="en-US" sz="1360" dirty="0"/>
          </a:p>
        </p:txBody>
      </p:sp>
      <p:sp>
        <p:nvSpPr>
          <p:cNvPr id="44" name="Text 35"/>
          <p:cNvSpPr txBox="1"/>
          <p:nvPr/>
        </p:nvSpPr>
        <p:spPr>
          <a:xfrm>
            <a:off x="5175504" y="4626864"/>
            <a:ext cx="2560320" cy="356616"/>
          </a:xfrm>
          <a:prstGeom prst="rect">
            <a:avLst/>
          </a:prstGeom>
          <a:noFill/>
          <a:ln/>
        </p:spPr>
        <p:txBody>
          <a:bodyPr wrap="square" lIns="0" tIns="0" rIns="0" bIns="0" rtlCol="0" anchor="t">
            <a:normAutofit/>
          </a:bodyPr>
          <a:lstStyle/>
          <a:p>
            <a:pPr marL="0" indent="0" algn="l">
              <a:lnSpc>
                <a:spcPct val="95000"/>
              </a:lnSpc>
              <a:buNone/>
            </a:pPr>
            <a:r>
              <a:rPr lang="en-US" sz="1020" dirty="0">
                <a:solidFill>
                  <a:srgbClr val="5B6F78"/>
                </a:solidFill>
                <a:latin typeface="Arial" pitchFamily="34" charset="0"/>
                <a:ea typeface="Arial" pitchFamily="34" charset="-122"/>
                <a:cs typeface="Arial" pitchFamily="34" charset="-120"/>
              </a:rPr>
              <a:t>Tryggja öruggt plan án útilokunar eða stimplunar.</a:t>
            </a:r>
            <a:endParaRPr lang="en-US" sz="1020" dirty="0"/>
          </a:p>
        </p:txBody>
      </p:sp>
      <p:sp>
        <p:nvSpPr>
          <p:cNvPr id="45" name="Shape 36"/>
          <p:cNvSpPr/>
          <p:nvPr/>
        </p:nvSpPr>
        <p:spPr>
          <a:xfrm>
            <a:off x="8211312" y="3986784"/>
            <a:ext cx="3017520" cy="1161288"/>
          </a:xfrm>
          <a:prstGeom prst="roundRect">
            <a:avLst>
              <a:gd name="adj" fmla="val 9449"/>
            </a:avLst>
          </a:prstGeom>
          <a:solidFill>
            <a:srgbClr val="FFFFFF"/>
          </a:solidFill>
          <a:ln w="10160">
            <a:solidFill>
              <a:srgbClr val="D6E1E4"/>
            </a:solidFill>
            <a:prstDash val="solid"/>
          </a:ln>
        </p:spPr>
        <p:txBody>
          <a:bodyPr/>
          <a:lstStyle/>
          <a:p>
            <a:endParaRPr/>
          </a:p>
        </p:txBody>
      </p:sp>
      <p:sp>
        <p:nvSpPr>
          <p:cNvPr id="46" name="Shape 37"/>
          <p:cNvSpPr/>
          <p:nvPr/>
        </p:nvSpPr>
        <p:spPr>
          <a:xfrm>
            <a:off x="8211312" y="3986784"/>
            <a:ext cx="73152" cy="1161288"/>
          </a:xfrm>
          <a:prstGeom prst="roundRect">
            <a:avLst>
              <a:gd name="adj" fmla="val 50000"/>
            </a:avLst>
          </a:prstGeom>
          <a:solidFill>
            <a:srgbClr val="2E8B72"/>
          </a:solidFill>
          <a:ln w="12700">
            <a:solidFill>
              <a:srgbClr val="2E8B72">
                <a:alpha val="0"/>
              </a:srgbClr>
            </a:solidFill>
            <a:prstDash val="solid"/>
          </a:ln>
        </p:spPr>
        <p:txBody>
          <a:bodyPr/>
          <a:lstStyle/>
          <a:p>
            <a:endParaRPr/>
          </a:p>
        </p:txBody>
      </p:sp>
      <p:sp>
        <p:nvSpPr>
          <p:cNvPr id="47" name="Shape 38"/>
          <p:cNvSpPr/>
          <p:nvPr/>
        </p:nvSpPr>
        <p:spPr>
          <a:xfrm>
            <a:off x="8394192" y="4169664"/>
            <a:ext cx="438912" cy="438912"/>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4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495142" y="4266225"/>
            <a:ext cx="237012" cy="237012"/>
          </a:xfrm>
          <a:prstGeom prst="rect">
            <a:avLst/>
          </a:prstGeom>
        </p:spPr>
      </p:pic>
      <p:sp>
        <p:nvSpPr>
          <p:cNvPr id="49" name="Text 39"/>
          <p:cNvSpPr txBox="1"/>
          <p:nvPr/>
        </p:nvSpPr>
        <p:spPr>
          <a:xfrm>
            <a:off x="8942832" y="4160520"/>
            <a:ext cx="2121408" cy="384048"/>
          </a:xfrm>
          <a:prstGeom prst="rect">
            <a:avLst/>
          </a:prstGeom>
          <a:noFill/>
          <a:ln/>
        </p:spPr>
        <p:txBody>
          <a:bodyPr wrap="square" lIns="0" tIns="0" rIns="0" bIns="0" rtlCol="0" anchor="ctr">
            <a:normAutofit/>
          </a:bodyPr>
          <a:lstStyle/>
          <a:p>
            <a:pPr marL="0" indent="0" algn="l">
              <a:lnSpc>
                <a:spcPct val="100000"/>
              </a:lnSpc>
              <a:buNone/>
            </a:pPr>
            <a:r>
              <a:rPr lang="en-US" sz="1360" b="1" dirty="0">
                <a:solidFill>
                  <a:srgbClr val="17323E"/>
                </a:solidFill>
                <a:latin typeface="Arial" pitchFamily="34" charset="0"/>
                <a:ea typeface="Arial" pitchFamily="34" charset="-122"/>
                <a:cs typeface="Arial" pitchFamily="34" charset="-120"/>
              </a:rPr>
              <a:t>Yfirfærsla til fullorðinsþjónustu</a:t>
            </a:r>
            <a:endParaRPr lang="en-US" sz="1360" dirty="0"/>
          </a:p>
        </p:txBody>
      </p:sp>
      <p:sp>
        <p:nvSpPr>
          <p:cNvPr id="50" name="Text 40"/>
          <p:cNvSpPr txBox="1"/>
          <p:nvPr/>
        </p:nvSpPr>
        <p:spPr>
          <a:xfrm>
            <a:off x="8449056" y="4626864"/>
            <a:ext cx="2560320" cy="356616"/>
          </a:xfrm>
          <a:prstGeom prst="rect">
            <a:avLst/>
          </a:prstGeom>
          <a:noFill/>
          <a:ln/>
        </p:spPr>
        <p:txBody>
          <a:bodyPr wrap="square" lIns="0" tIns="0" rIns="0" bIns="0" rtlCol="0" anchor="t">
            <a:normAutofit/>
          </a:bodyPr>
          <a:lstStyle/>
          <a:p>
            <a:pPr marL="0" indent="0" algn="l">
              <a:lnSpc>
                <a:spcPct val="95000"/>
              </a:lnSpc>
              <a:buNone/>
            </a:pPr>
            <a:r>
              <a:rPr lang="en-US" sz="1020" dirty="0">
                <a:solidFill>
                  <a:srgbClr val="5B6F78"/>
                </a:solidFill>
                <a:latin typeface="Arial" pitchFamily="34" charset="0"/>
                <a:ea typeface="Arial" pitchFamily="34" charset="-122"/>
                <a:cs typeface="Arial" pitchFamily="34" charset="-120"/>
              </a:rPr>
              <a:t>Undirbúa snemma og meta sjálfsstjórnarfærni.</a:t>
            </a:r>
            <a:endParaRPr lang="en-US" sz="1020" dirty="0"/>
          </a:p>
        </p:txBody>
      </p:sp>
      <p:sp>
        <p:nvSpPr>
          <p:cNvPr id="51" name="Shape 41"/>
          <p:cNvSpPr/>
          <p:nvPr/>
        </p:nvSpPr>
        <p:spPr>
          <a:xfrm>
            <a:off x="749808" y="5897880"/>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52"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2688" y="5998464"/>
            <a:ext cx="201168" cy="201168"/>
          </a:xfrm>
          <a:prstGeom prst="rect">
            <a:avLst/>
          </a:prstGeom>
        </p:spPr>
      </p:pic>
      <p:sp>
        <p:nvSpPr>
          <p:cNvPr id="53" name="Text 42"/>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Notið hlutlaust mál: „hvað kom í veg fyrir máltíðarskammtinn?“ fremur en „af hverju fylgdirðu ekki meðferðinni?“</a:t>
            </a:r>
            <a:endParaRPr lang="en-US" sz="112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ÖRYGGI OG FYLGIKVILLAR</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Göngudeild: hver koma á að skila einni gagnlegri breytingu</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2022: göngudeildarþjónusta</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43</a:t>
            </a:r>
            <a:endParaRPr lang="en-US" sz="850" dirty="0"/>
          </a:p>
        </p:txBody>
      </p:sp>
      <p:sp>
        <p:nvSpPr>
          <p:cNvPr id="9" name="Shape 6"/>
          <p:cNvSpPr/>
          <p:nvPr/>
        </p:nvSpPr>
        <p:spPr>
          <a:xfrm>
            <a:off x="4224528" y="1078992"/>
            <a:ext cx="4553712" cy="4553712"/>
          </a:xfrm>
          <a:prstGeom prst="ellipse">
            <a:avLst/>
          </a:prstGeom>
          <a:solidFill>
            <a:srgbClr val="F4F7F8"/>
          </a:solidFill>
          <a:ln w="12700">
            <a:solidFill>
              <a:srgbClr val="D6E1E4"/>
            </a:solidFill>
            <a:prstDash val="solid"/>
          </a:ln>
        </p:spPr>
        <p:txBody>
          <a:bodyPr/>
          <a:lstStyle/>
          <a:p>
            <a:endParaRPr/>
          </a:p>
        </p:txBody>
      </p:sp>
      <p:sp>
        <p:nvSpPr>
          <p:cNvPr id="10" name="Shape 7"/>
          <p:cNvSpPr/>
          <p:nvPr/>
        </p:nvSpPr>
        <p:spPr>
          <a:xfrm>
            <a:off x="5961888" y="1298448"/>
            <a:ext cx="749808" cy="749808"/>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34344" y="1463406"/>
            <a:ext cx="404896" cy="404896"/>
          </a:xfrm>
          <a:prstGeom prst="rect">
            <a:avLst/>
          </a:prstGeom>
        </p:spPr>
      </p:pic>
      <p:sp>
        <p:nvSpPr>
          <p:cNvPr id="12" name="Text 8"/>
          <p:cNvSpPr txBox="1"/>
          <p:nvPr/>
        </p:nvSpPr>
        <p:spPr>
          <a:xfrm>
            <a:off x="5596128" y="2148840"/>
            <a:ext cx="1481328" cy="27432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0B2B3B"/>
                </a:solidFill>
                <a:latin typeface="Arial" pitchFamily="34" charset="0"/>
                <a:ea typeface="Arial" pitchFamily="34" charset="-122"/>
                <a:cs typeface="Arial" pitchFamily="34" charset="-120"/>
              </a:rPr>
              <a:t>Sækja gögn</a:t>
            </a:r>
            <a:endParaRPr lang="en-US" sz="1350" dirty="0"/>
          </a:p>
        </p:txBody>
      </p:sp>
      <p:sp>
        <p:nvSpPr>
          <p:cNvPr id="13" name="Shape 9"/>
          <p:cNvSpPr/>
          <p:nvPr/>
        </p:nvSpPr>
        <p:spPr>
          <a:xfrm>
            <a:off x="7498080" y="2816352"/>
            <a:ext cx="749808" cy="749808"/>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70536" y="2981310"/>
            <a:ext cx="404896" cy="404896"/>
          </a:xfrm>
          <a:prstGeom prst="rect">
            <a:avLst/>
          </a:prstGeom>
        </p:spPr>
      </p:pic>
      <p:sp>
        <p:nvSpPr>
          <p:cNvPr id="15" name="Text 10"/>
          <p:cNvSpPr txBox="1"/>
          <p:nvPr/>
        </p:nvSpPr>
        <p:spPr>
          <a:xfrm>
            <a:off x="7132320" y="3666744"/>
            <a:ext cx="1481328" cy="27432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0B2B3B"/>
                </a:solidFill>
                <a:latin typeface="Arial" pitchFamily="34" charset="0"/>
                <a:ea typeface="Arial" pitchFamily="34" charset="-122"/>
                <a:cs typeface="Arial" pitchFamily="34" charset="-120"/>
              </a:rPr>
              <a:t>Hlusta</a:t>
            </a:r>
            <a:endParaRPr lang="en-US" sz="1350" dirty="0"/>
          </a:p>
        </p:txBody>
      </p:sp>
      <p:sp>
        <p:nvSpPr>
          <p:cNvPr id="16" name="Shape 11"/>
          <p:cNvSpPr/>
          <p:nvPr/>
        </p:nvSpPr>
        <p:spPr>
          <a:xfrm>
            <a:off x="5961888" y="4498848"/>
            <a:ext cx="749808" cy="749808"/>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34344" y="4663806"/>
            <a:ext cx="404896" cy="404896"/>
          </a:xfrm>
          <a:prstGeom prst="rect">
            <a:avLst/>
          </a:prstGeom>
        </p:spPr>
      </p:pic>
      <p:sp>
        <p:nvSpPr>
          <p:cNvPr id="18" name="Text 12"/>
          <p:cNvSpPr txBox="1"/>
          <p:nvPr/>
        </p:nvSpPr>
        <p:spPr>
          <a:xfrm>
            <a:off x="5596128" y="5349240"/>
            <a:ext cx="1481328" cy="27432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0B2B3B"/>
                </a:solidFill>
                <a:latin typeface="Arial" pitchFamily="34" charset="0"/>
                <a:ea typeface="Arial" pitchFamily="34" charset="-122"/>
                <a:cs typeface="Arial" pitchFamily="34" charset="-120"/>
              </a:rPr>
              <a:t>Greina</a:t>
            </a:r>
            <a:endParaRPr lang="en-US" sz="1350" dirty="0"/>
          </a:p>
        </p:txBody>
      </p:sp>
      <p:sp>
        <p:nvSpPr>
          <p:cNvPr id="19" name="Shape 13"/>
          <p:cNvSpPr/>
          <p:nvPr/>
        </p:nvSpPr>
        <p:spPr>
          <a:xfrm>
            <a:off x="3858768" y="4498848"/>
            <a:ext cx="749808" cy="749808"/>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2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031224" y="4663806"/>
            <a:ext cx="404896" cy="404896"/>
          </a:xfrm>
          <a:prstGeom prst="rect">
            <a:avLst/>
          </a:prstGeom>
        </p:spPr>
      </p:pic>
      <p:sp>
        <p:nvSpPr>
          <p:cNvPr id="21" name="Text 14"/>
          <p:cNvSpPr txBox="1"/>
          <p:nvPr/>
        </p:nvSpPr>
        <p:spPr>
          <a:xfrm>
            <a:off x="3493008" y="5349240"/>
            <a:ext cx="1481328" cy="27432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0B2B3B"/>
                </a:solidFill>
                <a:latin typeface="Arial" pitchFamily="34" charset="0"/>
                <a:ea typeface="Arial" pitchFamily="34" charset="-122"/>
                <a:cs typeface="Arial" pitchFamily="34" charset="-120"/>
              </a:rPr>
              <a:t>Breyta</a:t>
            </a:r>
            <a:endParaRPr lang="en-US" sz="1350" dirty="0"/>
          </a:p>
        </p:txBody>
      </p:sp>
      <p:sp>
        <p:nvSpPr>
          <p:cNvPr id="22" name="Shape 15"/>
          <p:cNvSpPr/>
          <p:nvPr/>
        </p:nvSpPr>
        <p:spPr>
          <a:xfrm>
            <a:off x="2523744" y="2816352"/>
            <a:ext cx="749808" cy="749808"/>
          </a:xfrm>
          <a:prstGeom prst="ellipse">
            <a:avLst/>
          </a:prstGeom>
          <a:solidFill>
            <a:srgbClr val="2E8B72">
              <a:alpha val="13000"/>
            </a:srgbClr>
          </a:solidFill>
          <a:ln w="12700">
            <a:solidFill>
              <a:srgbClr val="2E8B72">
                <a:alpha val="0"/>
              </a:srgbClr>
            </a:solidFill>
            <a:prstDash val="solid"/>
          </a:ln>
        </p:spPr>
        <p:txBody>
          <a:bodyPr/>
          <a:lstStyle/>
          <a:p>
            <a:endParaRPr/>
          </a:p>
        </p:txBody>
      </p:sp>
      <p:pic>
        <p:nvPicPr>
          <p:cNvPr id="23"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696200" y="2981310"/>
            <a:ext cx="404896" cy="404896"/>
          </a:xfrm>
          <a:prstGeom prst="rect">
            <a:avLst/>
          </a:prstGeom>
        </p:spPr>
      </p:pic>
      <p:sp>
        <p:nvSpPr>
          <p:cNvPr id="24" name="Text 16"/>
          <p:cNvSpPr txBox="1"/>
          <p:nvPr/>
        </p:nvSpPr>
        <p:spPr>
          <a:xfrm>
            <a:off x="2157984" y="3666744"/>
            <a:ext cx="1481328" cy="274320"/>
          </a:xfrm>
          <a:prstGeom prst="rect">
            <a:avLst/>
          </a:prstGeom>
          <a:noFill/>
          <a:ln/>
        </p:spPr>
        <p:txBody>
          <a:bodyPr wrap="square" lIns="0" tIns="0" rIns="0" bIns="0" rtlCol="0" anchor="ctr">
            <a:normAutofit/>
          </a:bodyPr>
          <a:lstStyle/>
          <a:p>
            <a:pPr marL="0" indent="0" algn="ctr">
              <a:lnSpc>
                <a:spcPct val="100000"/>
              </a:lnSpc>
              <a:buNone/>
            </a:pPr>
            <a:r>
              <a:rPr lang="en-US" sz="1350" b="1" dirty="0">
                <a:solidFill>
                  <a:srgbClr val="0B2B3B"/>
                </a:solidFill>
                <a:latin typeface="Arial" pitchFamily="34" charset="0"/>
                <a:ea typeface="Arial" pitchFamily="34" charset="-122"/>
                <a:cs typeface="Arial" pitchFamily="34" charset="-120"/>
              </a:rPr>
              <a:t>Endurmeta</a:t>
            </a:r>
            <a:endParaRPr lang="en-US" sz="1350" dirty="0"/>
          </a:p>
        </p:txBody>
      </p:sp>
      <p:sp>
        <p:nvSpPr>
          <p:cNvPr id="25" name="Shape 17"/>
          <p:cNvSpPr/>
          <p:nvPr/>
        </p:nvSpPr>
        <p:spPr>
          <a:xfrm>
            <a:off x="6638544" y="1847088"/>
            <a:ext cx="932688" cy="896112"/>
          </a:xfrm>
          <a:prstGeom prst="line">
            <a:avLst/>
          </a:prstGeom>
          <a:noFill/>
          <a:ln w="22860">
            <a:solidFill>
              <a:srgbClr val="087B78"/>
            </a:solidFill>
            <a:prstDash val="solid"/>
            <a:headEnd type="none"/>
            <a:tailEnd type="triangle"/>
          </a:ln>
        </p:spPr>
        <p:txBody>
          <a:bodyPr/>
          <a:lstStyle/>
          <a:p>
            <a:endParaRPr/>
          </a:p>
        </p:txBody>
      </p:sp>
      <p:sp>
        <p:nvSpPr>
          <p:cNvPr id="26" name="Shape 18"/>
          <p:cNvSpPr/>
          <p:nvPr/>
        </p:nvSpPr>
        <p:spPr>
          <a:xfrm>
            <a:off x="7516368" y="3675888"/>
            <a:ext cx="0" cy="914400"/>
          </a:xfrm>
          <a:prstGeom prst="line">
            <a:avLst/>
          </a:prstGeom>
          <a:noFill/>
          <a:ln w="22860">
            <a:solidFill>
              <a:srgbClr val="087B78"/>
            </a:solidFill>
            <a:prstDash val="solid"/>
            <a:headEnd type="none"/>
            <a:tailEnd type="triangle"/>
          </a:ln>
        </p:spPr>
        <p:txBody>
          <a:bodyPr/>
          <a:lstStyle/>
          <a:p>
            <a:endParaRPr/>
          </a:p>
        </p:txBody>
      </p:sp>
      <p:sp>
        <p:nvSpPr>
          <p:cNvPr id="27" name="Shape 19"/>
          <p:cNvSpPr/>
          <p:nvPr/>
        </p:nvSpPr>
        <p:spPr>
          <a:xfrm>
            <a:off x="5870448" y="4956048"/>
            <a:ext cx="0" cy="0"/>
          </a:xfrm>
          <a:prstGeom prst="line">
            <a:avLst/>
          </a:prstGeom>
          <a:noFill/>
          <a:ln w="22860">
            <a:solidFill>
              <a:srgbClr val="087B78"/>
            </a:solidFill>
            <a:prstDash val="solid"/>
            <a:headEnd type="none"/>
            <a:tailEnd type="triangle"/>
          </a:ln>
        </p:spPr>
        <p:txBody>
          <a:bodyPr/>
          <a:lstStyle/>
          <a:p>
            <a:endParaRPr/>
          </a:p>
        </p:txBody>
      </p:sp>
      <p:sp>
        <p:nvSpPr>
          <p:cNvPr id="28" name="Shape 20"/>
          <p:cNvSpPr/>
          <p:nvPr/>
        </p:nvSpPr>
        <p:spPr>
          <a:xfrm>
            <a:off x="3858768" y="4590288"/>
            <a:ext cx="0" cy="0"/>
          </a:xfrm>
          <a:prstGeom prst="line">
            <a:avLst/>
          </a:prstGeom>
          <a:noFill/>
          <a:ln w="22860">
            <a:solidFill>
              <a:srgbClr val="087B78"/>
            </a:solidFill>
            <a:prstDash val="solid"/>
            <a:headEnd type="none"/>
            <a:tailEnd type="triangle"/>
          </a:ln>
        </p:spPr>
        <p:txBody>
          <a:bodyPr/>
          <a:lstStyle/>
          <a:p>
            <a:endParaRPr/>
          </a:p>
        </p:txBody>
      </p:sp>
      <p:sp>
        <p:nvSpPr>
          <p:cNvPr id="29" name="Shape 21"/>
          <p:cNvSpPr/>
          <p:nvPr/>
        </p:nvSpPr>
        <p:spPr>
          <a:xfrm>
            <a:off x="3145536" y="2743200"/>
            <a:ext cx="2304288" cy="0"/>
          </a:xfrm>
          <a:prstGeom prst="line">
            <a:avLst/>
          </a:prstGeom>
          <a:noFill/>
          <a:ln w="22860">
            <a:solidFill>
              <a:srgbClr val="087B78"/>
            </a:solidFill>
            <a:prstDash val="solid"/>
            <a:headEnd type="none"/>
            <a:tailEnd type="triangle"/>
          </a:ln>
        </p:spPr>
        <p:txBody>
          <a:bodyPr/>
          <a:lstStyle/>
          <a:p>
            <a:endParaRPr/>
          </a:p>
        </p:txBody>
      </p:sp>
      <p:sp>
        <p:nvSpPr>
          <p:cNvPr id="30" name="Text 22"/>
          <p:cNvSpPr txBox="1"/>
          <p:nvPr/>
        </p:nvSpPr>
        <p:spPr>
          <a:xfrm>
            <a:off x="4754880" y="2761488"/>
            <a:ext cx="2377440" cy="822960"/>
          </a:xfrm>
          <a:prstGeom prst="rect">
            <a:avLst/>
          </a:prstGeom>
          <a:noFill/>
          <a:ln/>
        </p:spPr>
        <p:txBody>
          <a:bodyPr wrap="square" lIns="0" tIns="0" rIns="0" bIns="0" rtlCol="0" anchor="ctr">
            <a:normAutofit/>
          </a:bodyPr>
          <a:lstStyle/>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Barnið + fjölskyldan</a:t>
            </a:r>
            <a:endParaRPr lang="en-US" sz="1800" dirty="0"/>
          </a:p>
          <a:p>
            <a:pPr marL="0" indent="0" algn="ctr">
              <a:lnSpc>
                <a:spcPct val="100000"/>
              </a:lnSpc>
              <a:buNone/>
            </a:pPr>
            <a:r>
              <a:rPr lang="en-US" sz="1800" b="1" dirty="0">
                <a:solidFill>
                  <a:srgbClr val="0B2B3B"/>
                </a:solidFill>
                <a:latin typeface="Arial" pitchFamily="34" charset="0"/>
                <a:ea typeface="Arial" pitchFamily="34" charset="-122"/>
                <a:cs typeface="Arial" pitchFamily="34" charset="-120"/>
              </a:rPr>
              <a:t>+ þverfaglegt teymi</a:t>
            </a:r>
            <a:endParaRPr lang="en-US" sz="1800" dirty="0"/>
          </a:p>
        </p:txBody>
      </p:sp>
      <p:sp>
        <p:nvSpPr>
          <p:cNvPr id="31" name="Shape 23"/>
          <p:cNvSpPr/>
          <p:nvPr/>
        </p:nvSpPr>
        <p:spPr>
          <a:xfrm>
            <a:off x="8823960" y="1261872"/>
            <a:ext cx="2542032" cy="1389888"/>
          </a:xfrm>
          <a:prstGeom prst="roundRect">
            <a:avLst>
              <a:gd name="adj" fmla="val 7895"/>
            </a:avLst>
          </a:prstGeom>
          <a:solidFill>
            <a:srgbClr val="FFFFFF"/>
          </a:solidFill>
          <a:ln w="10160">
            <a:solidFill>
              <a:srgbClr val="D6E1E4"/>
            </a:solidFill>
            <a:prstDash val="solid"/>
          </a:ln>
        </p:spPr>
        <p:txBody>
          <a:bodyPr/>
          <a:lstStyle/>
          <a:p>
            <a:endParaRPr/>
          </a:p>
        </p:txBody>
      </p:sp>
      <p:sp>
        <p:nvSpPr>
          <p:cNvPr id="32" name="Shape 24"/>
          <p:cNvSpPr/>
          <p:nvPr/>
        </p:nvSpPr>
        <p:spPr>
          <a:xfrm>
            <a:off x="8823960" y="1261872"/>
            <a:ext cx="73152" cy="1389888"/>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33" name="Shape 25"/>
          <p:cNvSpPr/>
          <p:nvPr/>
        </p:nvSpPr>
        <p:spPr>
          <a:xfrm>
            <a:off x="9006840" y="1444752"/>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34"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107790" y="1541313"/>
            <a:ext cx="237012" cy="237012"/>
          </a:xfrm>
          <a:prstGeom prst="rect">
            <a:avLst/>
          </a:prstGeom>
        </p:spPr>
      </p:pic>
      <p:sp>
        <p:nvSpPr>
          <p:cNvPr id="35" name="Text 26"/>
          <p:cNvSpPr txBox="1"/>
          <p:nvPr/>
        </p:nvSpPr>
        <p:spPr>
          <a:xfrm>
            <a:off x="9555480" y="1435608"/>
            <a:ext cx="1645920" cy="384048"/>
          </a:xfrm>
          <a:prstGeom prst="rect">
            <a:avLst/>
          </a:prstGeom>
          <a:noFill/>
          <a:ln/>
        </p:spPr>
        <p:txBody>
          <a:bodyPr wrap="square" lIns="0" tIns="0" rIns="0" bIns="0" rtlCol="0" anchor="ctr">
            <a:normAutofit/>
          </a:bodyPr>
          <a:lstStyle/>
          <a:p>
            <a:pPr marL="0" indent="0" algn="l">
              <a:lnSpc>
                <a:spcPct val="100000"/>
              </a:lnSpc>
              <a:buNone/>
            </a:pPr>
            <a:r>
              <a:rPr lang="en-US" sz="1500" b="1" dirty="0">
                <a:solidFill>
                  <a:srgbClr val="17323E"/>
                </a:solidFill>
                <a:latin typeface="Arial" pitchFamily="34" charset="0"/>
                <a:ea typeface="Arial" pitchFamily="34" charset="-122"/>
                <a:cs typeface="Arial" pitchFamily="34" charset="-120"/>
              </a:rPr>
              <a:t>Mæla</a:t>
            </a:r>
            <a:endParaRPr lang="en-US" sz="1500" dirty="0"/>
          </a:p>
        </p:txBody>
      </p:sp>
      <p:sp>
        <p:nvSpPr>
          <p:cNvPr id="36" name="Text 27"/>
          <p:cNvSpPr txBox="1"/>
          <p:nvPr/>
        </p:nvSpPr>
        <p:spPr>
          <a:xfrm>
            <a:off x="9061704" y="1901952"/>
            <a:ext cx="2084832" cy="585216"/>
          </a:xfrm>
          <a:prstGeom prst="rect">
            <a:avLst/>
          </a:prstGeom>
          <a:noFill/>
          <a:ln/>
        </p:spPr>
        <p:txBody>
          <a:bodyPr wrap="square" lIns="0" tIns="0" rIns="0" bIns="0" rtlCol="0" anchor="t">
            <a:normAutofit/>
          </a:bodyPr>
          <a:lstStyle/>
          <a:p>
            <a:pPr marL="0" indent="0" algn="l">
              <a:lnSpc>
                <a:spcPct val="95000"/>
              </a:lnSpc>
              <a:buNone/>
            </a:pPr>
            <a:r>
              <a:rPr lang="en-US" sz="1180" dirty="0">
                <a:solidFill>
                  <a:srgbClr val="5B6F78"/>
                </a:solidFill>
                <a:latin typeface="Arial" pitchFamily="34" charset="0"/>
                <a:ea typeface="Arial" pitchFamily="34" charset="-122"/>
                <a:cs typeface="Arial" pitchFamily="34" charset="-120"/>
              </a:rPr>
              <a:t>HbA1c, TIR/TBR, vöxt, blóðþrýsting og skimun.</a:t>
            </a:r>
            <a:endParaRPr lang="en-US" sz="1180" dirty="0"/>
          </a:p>
        </p:txBody>
      </p:sp>
      <p:sp>
        <p:nvSpPr>
          <p:cNvPr id="37" name="Shape 28"/>
          <p:cNvSpPr/>
          <p:nvPr/>
        </p:nvSpPr>
        <p:spPr>
          <a:xfrm>
            <a:off x="8823960" y="2907792"/>
            <a:ext cx="2542032" cy="1389888"/>
          </a:xfrm>
          <a:prstGeom prst="roundRect">
            <a:avLst>
              <a:gd name="adj" fmla="val 7895"/>
            </a:avLst>
          </a:prstGeom>
          <a:solidFill>
            <a:srgbClr val="FFFFFF"/>
          </a:solidFill>
          <a:ln w="10160">
            <a:solidFill>
              <a:srgbClr val="D6E1E4"/>
            </a:solidFill>
            <a:prstDash val="solid"/>
          </a:ln>
        </p:spPr>
        <p:txBody>
          <a:bodyPr/>
          <a:lstStyle/>
          <a:p>
            <a:endParaRPr/>
          </a:p>
        </p:txBody>
      </p:sp>
      <p:sp>
        <p:nvSpPr>
          <p:cNvPr id="38" name="Shape 29"/>
          <p:cNvSpPr/>
          <p:nvPr/>
        </p:nvSpPr>
        <p:spPr>
          <a:xfrm>
            <a:off x="8823960" y="2907792"/>
            <a:ext cx="73152" cy="1389888"/>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39" name="Shape 30"/>
          <p:cNvSpPr/>
          <p:nvPr/>
        </p:nvSpPr>
        <p:spPr>
          <a:xfrm>
            <a:off x="9006840" y="3090672"/>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40"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107790" y="3187233"/>
            <a:ext cx="237012" cy="237012"/>
          </a:xfrm>
          <a:prstGeom prst="rect">
            <a:avLst/>
          </a:prstGeom>
        </p:spPr>
      </p:pic>
      <p:sp>
        <p:nvSpPr>
          <p:cNvPr id="41" name="Text 31"/>
          <p:cNvSpPr txBox="1"/>
          <p:nvPr/>
        </p:nvSpPr>
        <p:spPr>
          <a:xfrm>
            <a:off x="9555480" y="3081528"/>
            <a:ext cx="1645920" cy="384048"/>
          </a:xfrm>
          <a:prstGeom prst="rect">
            <a:avLst/>
          </a:prstGeom>
          <a:noFill/>
          <a:ln/>
        </p:spPr>
        <p:txBody>
          <a:bodyPr wrap="square" lIns="0" tIns="0" rIns="0" bIns="0" rtlCol="0" anchor="ctr">
            <a:normAutofit/>
          </a:bodyPr>
          <a:lstStyle/>
          <a:p>
            <a:pPr marL="0" indent="0" algn="l">
              <a:lnSpc>
                <a:spcPct val="100000"/>
              </a:lnSpc>
              <a:buNone/>
            </a:pPr>
            <a:r>
              <a:rPr lang="en-US" sz="1500" b="1" dirty="0">
                <a:solidFill>
                  <a:srgbClr val="17323E"/>
                </a:solidFill>
                <a:latin typeface="Arial" pitchFamily="34" charset="0"/>
                <a:ea typeface="Arial" pitchFamily="34" charset="-122"/>
                <a:cs typeface="Arial" pitchFamily="34" charset="-120"/>
              </a:rPr>
              <a:t>Kenna</a:t>
            </a:r>
            <a:endParaRPr lang="en-US" sz="1500" dirty="0"/>
          </a:p>
        </p:txBody>
      </p:sp>
      <p:sp>
        <p:nvSpPr>
          <p:cNvPr id="42" name="Text 32"/>
          <p:cNvSpPr txBox="1"/>
          <p:nvPr/>
        </p:nvSpPr>
        <p:spPr>
          <a:xfrm>
            <a:off x="9061704" y="3547872"/>
            <a:ext cx="2084832" cy="585216"/>
          </a:xfrm>
          <a:prstGeom prst="rect">
            <a:avLst/>
          </a:prstGeom>
          <a:noFill/>
          <a:ln/>
        </p:spPr>
        <p:txBody>
          <a:bodyPr wrap="square" lIns="0" tIns="0" rIns="0" bIns="0" rtlCol="0" anchor="t">
            <a:normAutofit/>
          </a:bodyPr>
          <a:lstStyle/>
          <a:p>
            <a:pPr marL="0" indent="0" algn="l">
              <a:lnSpc>
                <a:spcPct val="95000"/>
              </a:lnSpc>
              <a:buNone/>
            </a:pPr>
            <a:r>
              <a:rPr lang="en-US" sz="1180" dirty="0">
                <a:solidFill>
                  <a:srgbClr val="5B6F78"/>
                </a:solidFill>
                <a:latin typeface="Arial" pitchFamily="34" charset="0"/>
                <a:ea typeface="Arial" pitchFamily="34" charset="-122"/>
                <a:cs typeface="Arial" pitchFamily="34" charset="-120"/>
              </a:rPr>
              <a:t>Endurtaka fræðslu um blóðsykursfall, veikindadaga, tæki og skóla.</a:t>
            </a:r>
            <a:endParaRPr lang="en-US" sz="1180" dirty="0"/>
          </a:p>
        </p:txBody>
      </p:sp>
      <p:sp>
        <p:nvSpPr>
          <p:cNvPr id="43" name="Shape 33"/>
          <p:cNvSpPr/>
          <p:nvPr/>
        </p:nvSpPr>
        <p:spPr>
          <a:xfrm>
            <a:off x="8823960" y="4553712"/>
            <a:ext cx="2542032" cy="1005840"/>
          </a:xfrm>
          <a:prstGeom prst="roundRect">
            <a:avLst>
              <a:gd name="adj" fmla="val 10909"/>
            </a:avLst>
          </a:prstGeom>
          <a:solidFill>
            <a:srgbClr val="FFFFFF"/>
          </a:solidFill>
          <a:ln w="10160">
            <a:solidFill>
              <a:srgbClr val="D6E1E4"/>
            </a:solidFill>
            <a:prstDash val="solid"/>
          </a:ln>
        </p:spPr>
        <p:txBody>
          <a:bodyPr/>
          <a:lstStyle/>
          <a:p>
            <a:endParaRPr/>
          </a:p>
        </p:txBody>
      </p:sp>
      <p:sp>
        <p:nvSpPr>
          <p:cNvPr id="44" name="Shape 34"/>
          <p:cNvSpPr/>
          <p:nvPr/>
        </p:nvSpPr>
        <p:spPr>
          <a:xfrm>
            <a:off x="8823960" y="4553712"/>
            <a:ext cx="73152" cy="1005840"/>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45" name="Shape 35"/>
          <p:cNvSpPr/>
          <p:nvPr/>
        </p:nvSpPr>
        <p:spPr>
          <a:xfrm>
            <a:off x="9006840" y="4736592"/>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46"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107790" y="4833153"/>
            <a:ext cx="237012" cy="237012"/>
          </a:xfrm>
          <a:prstGeom prst="rect">
            <a:avLst/>
          </a:prstGeom>
        </p:spPr>
      </p:pic>
      <p:sp>
        <p:nvSpPr>
          <p:cNvPr id="47" name="Text 36"/>
          <p:cNvSpPr txBox="1"/>
          <p:nvPr/>
        </p:nvSpPr>
        <p:spPr>
          <a:xfrm>
            <a:off x="9555480" y="4727448"/>
            <a:ext cx="1645920" cy="384048"/>
          </a:xfrm>
          <a:prstGeom prst="rect">
            <a:avLst/>
          </a:prstGeom>
          <a:noFill/>
          <a:ln/>
        </p:spPr>
        <p:txBody>
          <a:bodyPr wrap="square" lIns="0" tIns="0" rIns="0" bIns="0" rtlCol="0" anchor="ctr">
            <a:normAutofit/>
          </a:bodyPr>
          <a:lstStyle/>
          <a:p>
            <a:pPr marL="0" indent="0" algn="l">
              <a:lnSpc>
                <a:spcPct val="100000"/>
              </a:lnSpc>
              <a:buNone/>
            </a:pPr>
            <a:r>
              <a:rPr lang="en-US" sz="1500" b="1" dirty="0">
                <a:solidFill>
                  <a:srgbClr val="17323E"/>
                </a:solidFill>
                <a:latin typeface="Arial" pitchFamily="34" charset="0"/>
                <a:ea typeface="Arial" pitchFamily="34" charset="-122"/>
                <a:cs typeface="Arial" pitchFamily="34" charset="-120"/>
              </a:rPr>
              <a:t>Styðja</a:t>
            </a:r>
            <a:endParaRPr lang="en-US" sz="1500" dirty="0"/>
          </a:p>
        </p:txBody>
      </p:sp>
      <p:sp>
        <p:nvSpPr>
          <p:cNvPr id="48" name="Text 37"/>
          <p:cNvSpPr txBox="1"/>
          <p:nvPr/>
        </p:nvSpPr>
        <p:spPr>
          <a:xfrm>
            <a:off x="9061704" y="5193792"/>
            <a:ext cx="2084832" cy="201168"/>
          </a:xfrm>
          <a:prstGeom prst="rect">
            <a:avLst/>
          </a:prstGeom>
          <a:noFill/>
          <a:ln/>
        </p:spPr>
        <p:txBody>
          <a:bodyPr wrap="square" lIns="0" tIns="0" rIns="0" bIns="0" rtlCol="0" anchor="t">
            <a:normAutofit/>
          </a:bodyPr>
          <a:lstStyle/>
          <a:p>
            <a:pPr marL="0" indent="0" algn="l">
              <a:lnSpc>
                <a:spcPct val="95000"/>
              </a:lnSpc>
              <a:buNone/>
            </a:pPr>
            <a:r>
              <a:rPr lang="en-US" sz="1120" dirty="0">
                <a:solidFill>
                  <a:srgbClr val="5B6F78"/>
                </a:solidFill>
                <a:latin typeface="Arial" pitchFamily="34" charset="0"/>
                <a:ea typeface="Arial" pitchFamily="34" charset="-122"/>
                <a:cs typeface="Arial" pitchFamily="34" charset="-120"/>
              </a:rPr>
              <a:t>Lífsgæði, fjölskyldu og sjálfstæði.</a:t>
            </a:r>
            <a:endParaRPr lang="en-US" sz="112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3">
    <p:bg>
      <p:bgPr>
        <a:solidFill>
          <a:srgbClr val="0B2B3B"/>
        </a:solidFill>
        <a:effectLst/>
      </p:bgPr>
    </p:bg>
    <p:spTree>
      <p:nvGrpSpPr>
        <p:cNvPr id="1" name=""/>
        <p:cNvGrpSpPr/>
        <p:nvPr/>
      </p:nvGrpSpPr>
      <p:grpSpPr>
        <a:xfrm>
          <a:off x="0" y="0"/>
          <a:ext cx="0" cy="0"/>
          <a:chOff x="0" y="0"/>
          <a:chExt cx="0" cy="0"/>
        </a:xfrm>
      </p:grpSpPr>
      <p:sp>
        <p:nvSpPr>
          <p:cNvPr id="2" name="Shape 0"/>
          <p:cNvSpPr/>
          <p:nvPr/>
        </p:nvSpPr>
        <p:spPr>
          <a:xfrm>
            <a:off x="9217152" y="0"/>
            <a:ext cx="2971800" cy="2971800"/>
          </a:xfrm>
          <a:prstGeom prst="ellipse">
            <a:avLst/>
          </a:prstGeom>
          <a:solidFill>
            <a:srgbClr val="123A4C"/>
          </a:solidFill>
          <a:ln w="12700">
            <a:solidFill>
              <a:srgbClr val="123A4C">
                <a:alpha val="0"/>
              </a:srgbClr>
            </a:solidFill>
            <a:prstDash val="solid"/>
          </a:ln>
        </p:spPr>
        <p:txBody>
          <a:bodyPr/>
          <a:lstStyle/>
          <a:p>
            <a:endParaRPr/>
          </a:p>
        </p:txBody>
      </p:sp>
      <p:sp>
        <p:nvSpPr>
          <p:cNvPr id="3" name="Shape 1"/>
          <p:cNvSpPr/>
          <p:nvPr/>
        </p:nvSpPr>
        <p:spPr>
          <a:xfrm>
            <a:off x="10533888" y="91440"/>
            <a:ext cx="1554480" cy="1554480"/>
          </a:xfrm>
          <a:prstGeom prst="ellipse">
            <a:avLst/>
          </a:prstGeom>
          <a:solidFill>
            <a:srgbClr val="7253A6"/>
          </a:solidFill>
          <a:ln w="12700">
            <a:solidFill>
              <a:srgbClr val="7253A6">
                <a:alpha val="0"/>
              </a:srgbClr>
            </a:solidFill>
            <a:prstDash val="solid"/>
          </a:ln>
        </p:spPr>
        <p:txBody>
          <a:bodyPr/>
          <a:lstStyle/>
          <a:p>
            <a:endParaRPr/>
          </a:p>
        </p:txBody>
      </p:sp>
      <p:sp>
        <p:nvSpPr>
          <p:cNvPr id="4" name="Shape 2"/>
          <p:cNvSpPr/>
          <p:nvPr/>
        </p:nvSpPr>
        <p:spPr>
          <a:xfrm>
            <a:off x="0" y="5074920"/>
            <a:ext cx="1783080" cy="1783080"/>
          </a:xfrm>
          <a:prstGeom prst="ellipse">
            <a:avLst/>
          </a:prstGeom>
          <a:solidFill>
            <a:srgbClr val="123A4C"/>
          </a:solidFill>
          <a:ln w="12700">
            <a:solidFill>
              <a:srgbClr val="123A4C">
                <a:alpha val="0"/>
              </a:srgbClr>
            </a:solidFill>
            <a:prstDash val="solid"/>
          </a:ln>
        </p:spPr>
        <p:txBody>
          <a:bodyPr/>
          <a:lstStyle/>
          <a:p>
            <a:endParaRPr/>
          </a:p>
        </p:txBody>
      </p:sp>
      <p:sp>
        <p:nvSpPr>
          <p:cNvPr id="5" name="Shape 3"/>
          <p:cNvSpPr/>
          <p:nvPr/>
        </p:nvSpPr>
        <p:spPr>
          <a:xfrm>
            <a:off x="749808" y="932688"/>
            <a:ext cx="731520" cy="731520"/>
          </a:xfrm>
          <a:prstGeom prst="ellipse">
            <a:avLst/>
          </a:prstGeom>
          <a:solidFill>
            <a:srgbClr val="7253A6"/>
          </a:solidFill>
          <a:ln w="12700">
            <a:solidFill>
              <a:srgbClr val="7253A6">
                <a:alpha val="0"/>
              </a:srgbClr>
            </a:solidFill>
            <a:prstDash val="solid"/>
          </a:ln>
        </p:spPr>
        <p:txBody>
          <a:bodyPr/>
          <a:lstStyle/>
          <a:p>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8058" y="1093622"/>
            <a:ext cx="395021" cy="395021"/>
          </a:xfrm>
          <a:prstGeom prst="rect">
            <a:avLst/>
          </a:prstGeom>
        </p:spPr>
      </p:pic>
      <p:sp>
        <p:nvSpPr>
          <p:cNvPr id="7" name="Text 4"/>
          <p:cNvSpPr txBox="1"/>
          <p:nvPr/>
        </p:nvSpPr>
        <p:spPr>
          <a:xfrm>
            <a:off x="1682496" y="960120"/>
            <a:ext cx="7772400" cy="274320"/>
          </a:xfrm>
          <a:prstGeom prst="rect">
            <a:avLst/>
          </a:prstGeom>
          <a:noFill/>
          <a:ln/>
        </p:spPr>
        <p:txBody>
          <a:bodyPr wrap="square" lIns="0" tIns="0" rIns="0" bIns="0" rtlCol="0" anchor="ctr">
            <a:normAutofit/>
          </a:bodyPr>
          <a:lstStyle/>
          <a:p>
            <a:pPr marL="0" indent="0" algn="l">
              <a:lnSpc>
                <a:spcPct val="100000"/>
              </a:lnSpc>
              <a:buNone/>
            </a:pPr>
            <a:r>
              <a:rPr lang="en-US" sz="1200" b="1" kern="0" spc="140" dirty="0">
                <a:solidFill>
                  <a:srgbClr val="7253A6"/>
                </a:solidFill>
                <a:latin typeface="Arial" pitchFamily="34" charset="0"/>
                <a:ea typeface="Arial" pitchFamily="34" charset="-122"/>
                <a:cs typeface="Arial" pitchFamily="34" charset="-120"/>
              </a:rPr>
              <a:t>4. HLUTI</a:t>
            </a:r>
            <a:endParaRPr lang="en-US" sz="1200" dirty="0"/>
          </a:p>
        </p:txBody>
      </p:sp>
      <p:sp>
        <p:nvSpPr>
          <p:cNvPr id="8" name="Text 5"/>
          <p:cNvSpPr txBox="1"/>
          <p:nvPr/>
        </p:nvSpPr>
        <p:spPr>
          <a:xfrm>
            <a:off x="768096" y="1572768"/>
            <a:ext cx="9326880" cy="1417320"/>
          </a:xfrm>
          <a:prstGeom prst="rect">
            <a:avLst/>
          </a:prstGeom>
          <a:noFill/>
          <a:ln/>
        </p:spPr>
        <p:txBody>
          <a:bodyPr wrap="square" lIns="0" tIns="0" rIns="0" bIns="0" rtlCol="0" anchor="t">
            <a:normAutofit/>
          </a:bodyPr>
          <a:lstStyle/>
          <a:p>
            <a:pPr marL="0" indent="0" algn="l">
              <a:lnSpc>
                <a:spcPct val="100000"/>
              </a:lnSpc>
              <a:buNone/>
            </a:pPr>
            <a:r>
              <a:rPr lang="en-US" sz="3600" b="1" dirty="0">
                <a:solidFill>
                  <a:srgbClr val="FFFFFF"/>
                </a:solidFill>
                <a:latin typeface="Arial" pitchFamily="34" charset="0"/>
                <a:ea typeface="Arial" pitchFamily="34" charset="-122"/>
                <a:cs typeface="Arial" pitchFamily="34" charset="-120"/>
              </a:rPr>
              <a:t>Sjúkdómurinn fyrir einkennin</a:t>
            </a:r>
            <a:endParaRPr lang="en-US" sz="3600" dirty="0"/>
          </a:p>
          <a:p>
            <a:pPr marL="0" indent="0" algn="l">
              <a:lnSpc>
                <a:spcPct val="100000"/>
              </a:lnSpc>
              <a:buNone/>
            </a:pPr>
            <a:r>
              <a:rPr lang="en-US" sz="3600" b="1" dirty="0">
                <a:solidFill>
                  <a:srgbClr val="FFFFFF"/>
                </a:solidFill>
                <a:latin typeface="Arial" pitchFamily="34" charset="0"/>
                <a:ea typeface="Arial" pitchFamily="34" charset="-122"/>
                <a:cs typeface="Arial" pitchFamily="34" charset="-120"/>
              </a:rPr>
              <a:t>og það sem er að breytast</a:t>
            </a:r>
            <a:endParaRPr lang="en-US" sz="3600" dirty="0"/>
          </a:p>
        </p:txBody>
      </p:sp>
      <p:sp>
        <p:nvSpPr>
          <p:cNvPr id="9" name="Text 6"/>
          <p:cNvSpPr txBox="1"/>
          <p:nvPr/>
        </p:nvSpPr>
        <p:spPr>
          <a:xfrm>
            <a:off x="786384" y="3218688"/>
            <a:ext cx="8138160" cy="960120"/>
          </a:xfrm>
          <a:prstGeom prst="rect">
            <a:avLst/>
          </a:prstGeom>
          <a:noFill/>
          <a:ln/>
        </p:spPr>
        <p:txBody>
          <a:bodyPr wrap="square" lIns="0" tIns="0" rIns="0" bIns="0" rtlCol="0" anchor="t">
            <a:normAutofit/>
          </a:bodyPr>
          <a:lstStyle/>
          <a:p>
            <a:pPr marL="0" indent="0" algn="l">
              <a:lnSpc>
                <a:spcPct val="100000"/>
              </a:lnSpc>
              <a:buNone/>
            </a:pPr>
            <a:r>
              <a:rPr lang="en-US" sz="1800" dirty="0">
                <a:solidFill>
                  <a:srgbClr val="D6E7EC"/>
                </a:solidFill>
                <a:latin typeface="Arial" pitchFamily="34" charset="0"/>
                <a:ea typeface="Arial" pitchFamily="34" charset="-122"/>
                <a:cs typeface="Arial" pitchFamily="34" charset="-120"/>
              </a:rPr>
              <a:t>T1D er stigvaxandi sjálfsofnæmissjúkdómur. Nú er hægt að greina hann áður en klínísk blóðsykurshækkun kemur fram — og í sumum tilvikum seinka framvindu.</a:t>
            </a:r>
            <a:endParaRPr lang="en-US" sz="1800" dirty="0"/>
          </a:p>
        </p:txBody>
      </p:sp>
      <p:pic>
        <p:nvPicPr>
          <p:cNvPr id="10" name="Image 1" descr="/mnt/data/orig_pptx_unzip/ppt/media/image2.jpeg"/>
          <p:cNvPicPr>
            <a:picLocks noChangeAspect="1"/>
          </p:cNvPicPr>
          <p:nvPr/>
        </p:nvPicPr>
        <p:blipFill>
          <a:blip r:embed="rId4"/>
          <a:stretch>
            <a:fillRect/>
          </a:stretch>
        </p:blipFill>
        <p:spPr>
          <a:xfrm>
            <a:off x="10561320" y="5715000"/>
            <a:ext cx="658368" cy="630936"/>
          </a:xfrm>
          <a:prstGeom prst="rect">
            <a:avLst/>
          </a:prstGeom>
        </p:spPr>
      </p:pic>
      <p:sp>
        <p:nvSpPr>
          <p:cNvPr id="11" name="Text 7"/>
          <p:cNvSpPr txBox="1"/>
          <p:nvPr/>
        </p:nvSpPr>
        <p:spPr>
          <a:xfrm>
            <a:off x="11338560" y="6473952"/>
            <a:ext cx="256032"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AFC6CE"/>
                </a:solidFill>
                <a:latin typeface="Arial" pitchFamily="34" charset="0"/>
                <a:ea typeface="Arial" pitchFamily="34" charset="-122"/>
                <a:cs typeface="Arial" pitchFamily="34" charset="-120"/>
              </a:rPr>
              <a:t>44</a:t>
            </a:r>
            <a:endParaRPr lang="en-US" sz="8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SJÚKDÓMSBREYTANDI 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Stigun T1D: sjúkdómurinn byrjar fyrir einkennin</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skimun og stigun</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45</a:t>
            </a:r>
            <a:endParaRPr lang="en-US" sz="850" dirty="0"/>
          </a:p>
        </p:txBody>
      </p:sp>
      <p:sp>
        <p:nvSpPr>
          <p:cNvPr id="9" name="Shape 6"/>
          <p:cNvSpPr/>
          <p:nvPr/>
        </p:nvSpPr>
        <p:spPr>
          <a:xfrm>
            <a:off x="658368" y="1261872"/>
            <a:ext cx="2606040" cy="4160520"/>
          </a:xfrm>
          <a:prstGeom prst="roundRect">
            <a:avLst>
              <a:gd name="adj" fmla="val 5965"/>
            </a:avLst>
          </a:prstGeom>
          <a:solidFill>
            <a:srgbClr val="FFFFFF"/>
          </a:solidFill>
          <a:ln w="15240">
            <a:solidFill>
              <a:srgbClr val="276E93"/>
            </a:solidFill>
            <a:prstDash val="solid"/>
          </a:ln>
        </p:spPr>
        <p:txBody>
          <a:bodyPr/>
          <a:lstStyle/>
          <a:p>
            <a:endParaRPr/>
          </a:p>
        </p:txBody>
      </p:sp>
      <p:sp>
        <p:nvSpPr>
          <p:cNvPr id="10" name="Shape 7"/>
          <p:cNvSpPr/>
          <p:nvPr/>
        </p:nvSpPr>
        <p:spPr>
          <a:xfrm>
            <a:off x="658368" y="1261872"/>
            <a:ext cx="2606040" cy="201168"/>
          </a:xfrm>
          <a:prstGeom prst="roundRect">
            <a:avLst>
              <a:gd name="adj" fmla="val 36364"/>
            </a:avLst>
          </a:prstGeom>
          <a:solidFill>
            <a:srgbClr val="276E93"/>
          </a:solidFill>
          <a:ln w="12700">
            <a:solidFill>
              <a:srgbClr val="276E93">
                <a:alpha val="0"/>
              </a:srgbClr>
            </a:solidFill>
            <a:prstDash val="solid"/>
          </a:ln>
        </p:spPr>
        <p:txBody>
          <a:bodyPr/>
          <a:lstStyle/>
          <a:p>
            <a:endParaRPr/>
          </a:p>
        </p:txBody>
      </p:sp>
      <p:sp>
        <p:nvSpPr>
          <p:cNvPr id="11" name="Shape 8"/>
          <p:cNvSpPr/>
          <p:nvPr/>
        </p:nvSpPr>
        <p:spPr>
          <a:xfrm>
            <a:off x="1591056" y="1755648"/>
            <a:ext cx="749808" cy="749808"/>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63512" y="1920606"/>
            <a:ext cx="404896" cy="404896"/>
          </a:xfrm>
          <a:prstGeom prst="rect">
            <a:avLst/>
          </a:prstGeom>
        </p:spPr>
      </p:pic>
      <p:sp>
        <p:nvSpPr>
          <p:cNvPr id="13" name="Text 9"/>
          <p:cNvSpPr txBox="1"/>
          <p:nvPr/>
        </p:nvSpPr>
        <p:spPr>
          <a:xfrm>
            <a:off x="886968" y="2788920"/>
            <a:ext cx="2148840" cy="402336"/>
          </a:xfrm>
          <a:prstGeom prst="rect">
            <a:avLst/>
          </a:prstGeom>
          <a:noFill/>
          <a:ln/>
        </p:spPr>
        <p:txBody>
          <a:bodyPr wrap="square" lIns="0" tIns="0" rIns="0" bIns="0" rtlCol="0" anchor="ctr">
            <a:normAutofit/>
          </a:bodyPr>
          <a:lstStyle/>
          <a:p>
            <a:pPr marL="0" indent="0" algn="ctr">
              <a:lnSpc>
                <a:spcPct val="100000"/>
              </a:lnSpc>
              <a:buNone/>
            </a:pPr>
            <a:r>
              <a:rPr lang="en-US" sz="2200" b="1" dirty="0">
                <a:solidFill>
                  <a:srgbClr val="0B2B3B"/>
                </a:solidFill>
                <a:latin typeface="Arial" pitchFamily="34" charset="0"/>
                <a:ea typeface="Arial" pitchFamily="34" charset="-122"/>
                <a:cs typeface="Arial" pitchFamily="34" charset="-120"/>
              </a:rPr>
              <a:t>Stig 1</a:t>
            </a:r>
            <a:endParaRPr lang="en-US" sz="2200" dirty="0"/>
          </a:p>
        </p:txBody>
      </p:sp>
      <p:sp>
        <p:nvSpPr>
          <p:cNvPr id="14" name="Text 10"/>
          <p:cNvSpPr txBox="1"/>
          <p:nvPr/>
        </p:nvSpPr>
        <p:spPr>
          <a:xfrm>
            <a:off x="886968" y="3429000"/>
            <a:ext cx="2148840" cy="457200"/>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276E93"/>
                </a:solidFill>
                <a:latin typeface="Arial" pitchFamily="34" charset="0"/>
                <a:ea typeface="Arial" pitchFamily="34" charset="-122"/>
                <a:cs typeface="Arial" pitchFamily="34" charset="-120"/>
              </a:rPr>
              <a:t>≥2 beta-frumumótefni</a:t>
            </a:r>
            <a:endParaRPr lang="en-US" sz="1500" dirty="0"/>
          </a:p>
        </p:txBody>
      </p:sp>
      <p:sp>
        <p:nvSpPr>
          <p:cNvPr id="15" name="Text 11"/>
          <p:cNvSpPr txBox="1"/>
          <p:nvPr/>
        </p:nvSpPr>
        <p:spPr>
          <a:xfrm>
            <a:off x="932688" y="4187952"/>
            <a:ext cx="2057400" cy="749808"/>
          </a:xfrm>
          <a:prstGeom prst="rect">
            <a:avLst/>
          </a:prstGeom>
          <a:noFill/>
          <a:ln/>
        </p:spPr>
        <p:txBody>
          <a:bodyPr wrap="square" lIns="0" tIns="0" rIns="0" bIns="0" rtlCol="0" anchor="t">
            <a:normAutofit/>
          </a:bodyPr>
          <a:lstStyle/>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Eðlilegur glúkósi</a:t>
            </a:r>
            <a:endParaRPr lang="en-US" sz="1300" dirty="0"/>
          </a:p>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Engin einkenni</a:t>
            </a:r>
            <a:endParaRPr lang="en-US" sz="1300" dirty="0"/>
          </a:p>
        </p:txBody>
      </p:sp>
      <p:sp>
        <p:nvSpPr>
          <p:cNvPr id="16" name="Shape 12"/>
          <p:cNvSpPr/>
          <p:nvPr/>
        </p:nvSpPr>
        <p:spPr>
          <a:xfrm>
            <a:off x="3282696" y="3310128"/>
            <a:ext cx="210312" cy="0"/>
          </a:xfrm>
          <a:prstGeom prst="line">
            <a:avLst/>
          </a:prstGeom>
          <a:noFill/>
          <a:ln w="22860">
            <a:solidFill>
              <a:srgbClr val="087B78"/>
            </a:solidFill>
            <a:prstDash val="solid"/>
            <a:headEnd type="none"/>
            <a:tailEnd type="triangle"/>
          </a:ln>
        </p:spPr>
        <p:txBody>
          <a:bodyPr/>
          <a:lstStyle/>
          <a:p>
            <a:endParaRPr/>
          </a:p>
        </p:txBody>
      </p:sp>
      <p:sp>
        <p:nvSpPr>
          <p:cNvPr id="17" name="Shape 13"/>
          <p:cNvSpPr/>
          <p:nvPr/>
        </p:nvSpPr>
        <p:spPr>
          <a:xfrm>
            <a:off x="3538728" y="1261872"/>
            <a:ext cx="2606040" cy="4160520"/>
          </a:xfrm>
          <a:prstGeom prst="roundRect">
            <a:avLst>
              <a:gd name="adj" fmla="val 5965"/>
            </a:avLst>
          </a:prstGeom>
          <a:solidFill>
            <a:srgbClr val="FFFFFF"/>
          </a:solidFill>
          <a:ln w="15240">
            <a:solidFill>
              <a:srgbClr val="E67D46"/>
            </a:solidFill>
            <a:prstDash val="solid"/>
          </a:ln>
        </p:spPr>
        <p:txBody>
          <a:bodyPr/>
          <a:lstStyle/>
          <a:p>
            <a:endParaRPr/>
          </a:p>
        </p:txBody>
      </p:sp>
      <p:sp>
        <p:nvSpPr>
          <p:cNvPr id="18" name="Shape 14"/>
          <p:cNvSpPr/>
          <p:nvPr/>
        </p:nvSpPr>
        <p:spPr>
          <a:xfrm>
            <a:off x="3538728" y="1261872"/>
            <a:ext cx="2606040" cy="201168"/>
          </a:xfrm>
          <a:prstGeom prst="roundRect">
            <a:avLst>
              <a:gd name="adj" fmla="val 36364"/>
            </a:avLst>
          </a:prstGeom>
          <a:solidFill>
            <a:srgbClr val="E67D46"/>
          </a:solidFill>
          <a:ln w="12700">
            <a:solidFill>
              <a:srgbClr val="E67D46">
                <a:alpha val="0"/>
              </a:srgbClr>
            </a:solidFill>
            <a:prstDash val="solid"/>
          </a:ln>
        </p:spPr>
        <p:txBody>
          <a:bodyPr/>
          <a:lstStyle/>
          <a:p>
            <a:endParaRPr/>
          </a:p>
        </p:txBody>
      </p:sp>
      <p:sp>
        <p:nvSpPr>
          <p:cNvPr id="19" name="Shape 15"/>
          <p:cNvSpPr/>
          <p:nvPr/>
        </p:nvSpPr>
        <p:spPr>
          <a:xfrm>
            <a:off x="4471416" y="1755648"/>
            <a:ext cx="749808" cy="749808"/>
          </a:xfrm>
          <a:prstGeom prst="ellipse">
            <a:avLst/>
          </a:prstGeom>
          <a:solidFill>
            <a:srgbClr val="E67D46">
              <a:alpha val="13000"/>
            </a:srgbClr>
          </a:solidFill>
          <a:ln w="12700">
            <a:solidFill>
              <a:srgbClr val="E67D46">
                <a:alpha val="0"/>
              </a:srgbClr>
            </a:solidFill>
            <a:prstDash val="solid"/>
          </a:ln>
        </p:spPr>
        <p:txBody>
          <a:bodyPr/>
          <a:lstStyle/>
          <a:p>
            <a:endParaRPr/>
          </a:p>
        </p:txBody>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43872" y="1920606"/>
            <a:ext cx="404896" cy="404896"/>
          </a:xfrm>
          <a:prstGeom prst="rect">
            <a:avLst/>
          </a:prstGeom>
        </p:spPr>
      </p:pic>
      <p:sp>
        <p:nvSpPr>
          <p:cNvPr id="21" name="Text 16"/>
          <p:cNvSpPr txBox="1"/>
          <p:nvPr/>
        </p:nvSpPr>
        <p:spPr>
          <a:xfrm>
            <a:off x="3767328" y="2788920"/>
            <a:ext cx="2148840" cy="402336"/>
          </a:xfrm>
          <a:prstGeom prst="rect">
            <a:avLst/>
          </a:prstGeom>
          <a:noFill/>
          <a:ln/>
        </p:spPr>
        <p:txBody>
          <a:bodyPr wrap="square" lIns="0" tIns="0" rIns="0" bIns="0" rtlCol="0" anchor="ctr">
            <a:normAutofit/>
          </a:bodyPr>
          <a:lstStyle/>
          <a:p>
            <a:pPr marL="0" indent="0" algn="ctr">
              <a:lnSpc>
                <a:spcPct val="100000"/>
              </a:lnSpc>
              <a:buNone/>
            </a:pPr>
            <a:r>
              <a:rPr lang="en-US" sz="2200" b="1" dirty="0">
                <a:solidFill>
                  <a:srgbClr val="0B2B3B"/>
                </a:solidFill>
                <a:latin typeface="Arial" pitchFamily="34" charset="0"/>
                <a:ea typeface="Arial" pitchFamily="34" charset="-122"/>
                <a:cs typeface="Arial" pitchFamily="34" charset="-120"/>
              </a:rPr>
              <a:t>Stig 2</a:t>
            </a:r>
            <a:endParaRPr lang="en-US" sz="2200" dirty="0"/>
          </a:p>
        </p:txBody>
      </p:sp>
      <p:sp>
        <p:nvSpPr>
          <p:cNvPr id="22" name="Text 17"/>
          <p:cNvSpPr txBox="1"/>
          <p:nvPr/>
        </p:nvSpPr>
        <p:spPr>
          <a:xfrm>
            <a:off x="3767328" y="3429000"/>
            <a:ext cx="2148840" cy="457200"/>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E67D46"/>
                </a:solidFill>
                <a:latin typeface="Arial" pitchFamily="34" charset="0"/>
                <a:ea typeface="Arial" pitchFamily="34" charset="-122"/>
                <a:cs typeface="Arial" pitchFamily="34" charset="-120"/>
              </a:rPr>
              <a:t>≥2 beta-frumumótefni</a:t>
            </a:r>
            <a:endParaRPr lang="en-US" sz="1500" dirty="0"/>
          </a:p>
        </p:txBody>
      </p:sp>
      <p:sp>
        <p:nvSpPr>
          <p:cNvPr id="23" name="Text 18"/>
          <p:cNvSpPr txBox="1"/>
          <p:nvPr/>
        </p:nvSpPr>
        <p:spPr>
          <a:xfrm>
            <a:off x="3813048" y="4187952"/>
            <a:ext cx="2057400" cy="749808"/>
          </a:xfrm>
          <a:prstGeom prst="rect">
            <a:avLst/>
          </a:prstGeom>
          <a:noFill/>
          <a:ln/>
        </p:spPr>
        <p:txBody>
          <a:bodyPr wrap="square" lIns="0" tIns="0" rIns="0" bIns="0" rtlCol="0" anchor="t">
            <a:normAutofit/>
          </a:bodyPr>
          <a:lstStyle/>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Frávik í glúkósastjórnun</a:t>
            </a:r>
            <a:endParaRPr lang="en-US" sz="1300" dirty="0"/>
          </a:p>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Engin einkenni</a:t>
            </a:r>
            <a:endParaRPr lang="en-US" sz="1300" dirty="0"/>
          </a:p>
        </p:txBody>
      </p:sp>
      <p:sp>
        <p:nvSpPr>
          <p:cNvPr id="24" name="Shape 19"/>
          <p:cNvSpPr/>
          <p:nvPr/>
        </p:nvSpPr>
        <p:spPr>
          <a:xfrm>
            <a:off x="6163056" y="3310128"/>
            <a:ext cx="210312" cy="0"/>
          </a:xfrm>
          <a:prstGeom prst="line">
            <a:avLst/>
          </a:prstGeom>
          <a:noFill/>
          <a:ln w="22860">
            <a:solidFill>
              <a:srgbClr val="087B78"/>
            </a:solidFill>
            <a:prstDash val="solid"/>
            <a:headEnd type="none"/>
            <a:tailEnd type="triangle"/>
          </a:ln>
        </p:spPr>
        <p:txBody>
          <a:bodyPr/>
          <a:lstStyle/>
          <a:p>
            <a:endParaRPr/>
          </a:p>
        </p:txBody>
      </p:sp>
      <p:sp>
        <p:nvSpPr>
          <p:cNvPr id="25" name="Shape 20"/>
          <p:cNvSpPr/>
          <p:nvPr/>
        </p:nvSpPr>
        <p:spPr>
          <a:xfrm>
            <a:off x="6419088" y="1261872"/>
            <a:ext cx="2606040" cy="4160520"/>
          </a:xfrm>
          <a:prstGeom prst="roundRect">
            <a:avLst>
              <a:gd name="adj" fmla="val 5965"/>
            </a:avLst>
          </a:prstGeom>
          <a:solidFill>
            <a:srgbClr val="FFFFFF"/>
          </a:solidFill>
          <a:ln w="15240">
            <a:solidFill>
              <a:srgbClr val="C94C5D"/>
            </a:solidFill>
            <a:prstDash val="solid"/>
          </a:ln>
        </p:spPr>
        <p:txBody>
          <a:bodyPr/>
          <a:lstStyle/>
          <a:p>
            <a:endParaRPr/>
          </a:p>
        </p:txBody>
      </p:sp>
      <p:sp>
        <p:nvSpPr>
          <p:cNvPr id="26" name="Shape 21"/>
          <p:cNvSpPr/>
          <p:nvPr/>
        </p:nvSpPr>
        <p:spPr>
          <a:xfrm>
            <a:off x="6419088" y="1261872"/>
            <a:ext cx="2606040" cy="201168"/>
          </a:xfrm>
          <a:prstGeom prst="roundRect">
            <a:avLst>
              <a:gd name="adj" fmla="val 36364"/>
            </a:avLst>
          </a:prstGeom>
          <a:solidFill>
            <a:srgbClr val="C94C5D"/>
          </a:solidFill>
          <a:ln w="12700">
            <a:solidFill>
              <a:srgbClr val="C94C5D">
                <a:alpha val="0"/>
              </a:srgbClr>
            </a:solidFill>
            <a:prstDash val="solid"/>
          </a:ln>
        </p:spPr>
        <p:txBody>
          <a:bodyPr/>
          <a:lstStyle/>
          <a:p>
            <a:endParaRPr/>
          </a:p>
        </p:txBody>
      </p:sp>
      <p:sp>
        <p:nvSpPr>
          <p:cNvPr id="27" name="Shape 22"/>
          <p:cNvSpPr/>
          <p:nvPr/>
        </p:nvSpPr>
        <p:spPr>
          <a:xfrm>
            <a:off x="7351776" y="1755648"/>
            <a:ext cx="749808" cy="749808"/>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2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24232" y="1920606"/>
            <a:ext cx="404896" cy="404896"/>
          </a:xfrm>
          <a:prstGeom prst="rect">
            <a:avLst/>
          </a:prstGeom>
        </p:spPr>
      </p:pic>
      <p:sp>
        <p:nvSpPr>
          <p:cNvPr id="29" name="Text 23"/>
          <p:cNvSpPr txBox="1"/>
          <p:nvPr/>
        </p:nvSpPr>
        <p:spPr>
          <a:xfrm>
            <a:off x="6647688" y="2788920"/>
            <a:ext cx="2148840" cy="402336"/>
          </a:xfrm>
          <a:prstGeom prst="rect">
            <a:avLst/>
          </a:prstGeom>
          <a:noFill/>
          <a:ln/>
        </p:spPr>
        <p:txBody>
          <a:bodyPr wrap="square" lIns="0" tIns="0" rIns="0" bIns="0" rtlCol="0" anchor="ctr">
            <a:normAutofit/>
          </a:bodyPr>
          <a:lstStyle/>
          <a:p>
            <a:pPr marL="0" indent="0" algn="ctr">
              <a:lnSpc>
                <a:spcPct val="100000"/>
              </a:lnSpc>
              <a:buNone/>
            </a:pPr>
            <a:r>
              <a:rPr lang="en-US" sz="2200" b="1" dirty="0">
                <a:solidFill>
                  <a:srgbClr val="0B2B3B"/>
                </a:solidFill>
                <a:latin typeface="Arial" pitchFamily="34" charset="0"/>
                <a:ea typeface="Arial" pitchFamily="34" charset="-122"/>
                <a:cs typeface="Arial" pitchFamily="34" charset="-120"/>
              </a:rPr>
              <a:t>Stig 3</a:t>
            </a:r>
            <a:endParaRPr lang="en-US" sz="2200" dirty="0"/>
          </a:p>
        </p:txBody>
      </p:sp>
      <p:sp>
        <p:nvSpPr>
          <p:cNvPr id="30" name="Text 24"/>
          <p:cNvSpPr txBox="1"/>
          <p:nvPr/>
        </p:nvSpPr>
        <p:spPr>
          <a:xfrm>
            <a:off x="6647688" y="3429000"/>
            <a:ext cx="2148840" cy="457200"/>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C94C5D"/>
                </a:solidFill>
                <a:latin typeface="Arial" pitchFamily="34" charset="0"/>
                <a:ea typeface="Arial" pitchFamily="34" charset="-122"/>
                <a:cs typeface="Arial" pitchFamily="34" charset="-120"/>
              </a:rPr>
              <a:t>Greiningarviðmið T1D</a:t>
            </a:r>
            <a:endParaRPr lang="en-US" sz="1500" dirty="0"/>
          </a:p>
        </p:txBody>
      </p:sp>
      <p:sp>
        <p:nvSpPr>
          <p:cNvPr id="31" name="Text 25"/>
          <p:cNvSpPr txBox="1"/>
          <p:nvPr/>
        </p:nvSpPr>
        <p:spPr>
          <a:xfrm>
            <a:off x="6693408" y="4187952"/>
            <a:ext cx="2057400" cy="749808"/>
          </a:xfrm>
          <a:prstGeom prst="rect">
            <a:avLst/>
          </a:prstGeom>
          <a:noFill/>
          <a:ln/>
        </p:spPr>
        <p:txBody>
          <a:bodyPr wrap="square" lIns="0" tIns="0" rIns="0" bIns="0" rtlCol="0" anchor="t">
            <a:normAutofit/>
          </a:bodyPr>
          <a:lstStyle/>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Blóðsykurshækkun ± einkenni</a:t>
            </a:r>
            <a:endParaRPr lang="en-US" sz="1300" dirty="0"/>
          </a:p>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Insúlínmeðferð eftir mati</a:t>
            </a:r>
            <a:endParaRPr lang="en-US" sz="1300" dirty="0"/>
          </a:p>
        </p:txBody>
      </p:sp>
      <p:sp>
        <p:nvSpPr>
          <p:cNvPr id="32" name="Shape 26"/>
          <p:cNvSpPr/>
          <p:nvPr/>
        </p:nvSpPr>
        <p:spPr>
          <a:xfrm>
            <a:off x="9043416" y="3310128"/>
            <a:ext cx="210312" cy="0"/>
          </a:xfrm>
          <a:prstGeom prst="line">
            <a:avLst/>
          </a:prstGeom>
          <a:noFill/>
          <a:ln w="22860">
            <a:solidFill>
              <a:srgbClr val="087B78"/>
            </a:solidFill>
            <a:prstDash val="solid"/>
            <a:headEnd type="none"/>
            <a:tailEnd type="triangle"/>
          </a:ln>
        </p:spPr>
        <p:txBody>
          <a:bodyPr/>
          <a:lstStyle/>
          <a:p>
            <a:endParaRPr/>
          </a:p>
        </p:txBody>
      </p:sp>
      <p:sp>
        <p:nvSpPr>
          <p:cNvPr id="33" name="Shape 27"/>
          <p:cNvSpPr/>
          <p:nvPr/>
        </p:nvSpPr>
        <p:spPr>
          <a:xfrm>
            <a:off x="9299448" y="1261872"/>
            <a:ext cx="2606040" cy="4160520"/>
          </a:xfrm>
          <a:prstGeom prst="roundRect">
            <a:avLst>
              <a:gd name="adj" fmla="val 5965"/>
            </a:avLst>
          </a:prstGeom>
          <a:solidFill>
            <a:srgbClr val="FFFFFF"/>
          </a:solidFill>
          <a:ln w="15240">
            <a:solidFill>
              <a:srgbClr val="7253A6"/>
            </a:solidFill>
            <a:prstDash val="solid"/>
          </a:ln>
        </p:spPr>
        <p:txBody>
          <a:bodyPr/>
          <a:lstStyle/>
          <a:p>
            <a:endParaRPr/>
          </a:p>
        </p:txBody>
      </p:sp>
      <p:sp>
        <p:nvSpPr>
          <p:cNvPr id="34" name="Shape 28"/>
          <p:cNvSpPr/>
          <p:nvPr/>
        </p:nvSpPr>
        <p:spPr>
          <a:xfrm>
            <a:off x="9299448" y="1261872"/>
            <a:ext cx="2606040" cy="201168"/>
          </a:xfrm>
          <a:prstGeom prst="roundRect">
            <a:avLst>
              <a:gd name="adj" fmla="val 36364"/>
            </a:avLst>
          </a:prstGeom>
          <a:solidFill>
            <a:srgbClr val="7253A6"/>
          </a:solidFill>
          <a:ln w="12700">
            <a:solidFill>
              <a:srgbClr val="7253A6">
                <a:alpha val="0"/>
              </a:srgbClr>
            </a:solidFill>
            <a:prstDash val="solid"/>
          </a:ln>
        </p:spPr>
        <p:txBody>
          <a:bodyPr/>
          <a:lstStyle/>
          <a:p>
            <a:endParaRPr/>
          </a:p>
        </p:txBody>
      </p:sp>
      <p:sp>
        <p:nvSpPr>
          <p:cNvPr id="35" name="Shape 29"/>
          <p:cNvSpPr/>
          <p:nvPr/>
        </p:nvSpPr>
        <p:spPr>
          <a:xfrm>
            <a:off x="10232136" y="1755648"/>
            <a:ext cx="749808" cy="749808"/>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3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04592" y="1920606"/>
            <a:ext cx="404896" cy="404896"/>
          </a:xfrm>
          <a:prstGeom prst="rect">
            <a:avLst/>
          </a:prstGeom>
        </p:spPr>
      </p:pic>
      <p:sp>
        <p:nvSpPr>
          <p:cNvPr id="37" name="Text 30"/>
          <p:cNvSpPr txBox="1"/>
          <p:nvPr/>
        </p:nvSpPr>
        <p:spPr>
          <a:xfrm>
            <a:off x="9528048" y="2788920"/>
            <a:ext cx="2148840" cy="402336"/>
          </a:xfrm>
          <a:prstGeom prst="rect">
            <a:avLst/>
          </a:prstGeom>
          <a:noFill/>
          <a:ln/>
        </p:spPr>
        <p:txBody>
          <a:bodyPr wrap="square" lIns="0" tIns="0" rIns="0" bIns="0" rtlCol="0" anchor="ctr">
            <a:normAutofit/>
          </a:bodyPr>
          <a:lstStyle/>
          <a:p>
            <a:pPr marL="0" indent="0" algn="ctr">
              <a:lnSpc>
                <a:spcPct val="100000"/>
              </a:lnSpc>
              <a:buNone/>
            </a:pPr>
            <a:r>
              <a:rPr lang="en-US" sz="2200" b="1" dirty="0">
                <a:solidFill>
                  <a:srgbClr val="0B2B3B"/>
                </a:solidFill>
                <a:latin typeface="Arial" pitchFamily="34" charset="0"/>
                <a:ea typeface="Arial" pitchFamily="34" charset="-122"/>
                <a:cs typeface="Arial" pitchFamily="34" charset="-120"/>
              </a:rPr>
              <a:t>Stig 4</a:t>
            </a:r>
            <a:endParaRPr lang="en-US" sz="2200" dirty="0"/>
          </a:p>
        </p:txBody>
      </p:sp>
      <p:sp>
        <p:nvSpPr>
          <p:cNvPr id="38" name="Text 31"/>
          <p:cNvSpPr txBox="1"/>
          <p:nvPr/>
        </p:nvSpPr>
        <p:spPr>
          <a:xfrm>
            <a:off x="9528048" y="3429000"/>
            <a:ext cx="2148840" cy="457200"/>
          </a:xfrm>
          <a:prstGeom prst="rect">
            <a:avLst/>
          </a:prstGeom>
          <a:noFill/>
          <a:ln/>
        </p:spPr>
        <p:txBody>
          <a:bodyPr wrap="square" lIns="0" tIns="0" rIns="0" bIns="0" rtlCol="0" anchor="ctr">
            <a:normAutofit/>
          </a:bodyPr>
          <a:lstStyle/>
          <a:p>
            <a:pPr marL="0" indent="0" algn="ctr">
              <a:lnSpc>
                <a:spcPct val="100000"/>
              </a:lnSpc>
              <a:buNone/>
            </a:pPr>
            <a:r>
              <a:rPr lang="en-US" sz="1500" b="1" dirty="0">
                <a:solidFill>
                  <a:srgbClr val="7253A6"/>
                </a:solidFill>
                <a:latin typeface="Arial" pitchFamily="34" charset="0"/>
                <a:ea typeface="Arial" pitchFamily="34" charset="-122"/>
                <a:cs typeface="Arial" pitchFamily="34" charset="-120"/>
              </a:rPr>
              <a:t>Langvinn T1D</a:t>
            </a:r>
            <a:endParaRPr lang="en-US" sz="1500" dirty="0"/>
          </a:p>
        </p:txBody>
      </p:sp>
      <p:sp>
        <p:nvSpPr>
          <p:cNvPr id="39" name="Text 32"/>
          <p:cNvSpPr txBox="1"/>
          <p:nvPr/>
        </p:nvSpPr>
        <p:spPr>
          <a:xfrm>
            <a:off x="9573768" y="4187952"/>
            <a:ext cx="2057400" cy="749808"/>
          </a:xfrm>
          <a:prstGeom prst="rect">
            <a:avLst/>
          </a:prstGeom>
          <a:noFill/>
          <a:ln/>
        </p:spPr>
        <p:txBody>
          <a:bodyPr wrap="square" lIns="0" tIns="0" rIns="0" bIns="0" rtlCol="0" anchor="t">
            <a:normAutofit/>
          </a:bodyPr>
          <a:lstStyle/>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Langtímameðferð</a:t>
            </a:r>
            <a:endParaRPr lang="en-US" sz="1300" dirty="0"/>
          </a:p>
          <a:p>
            <a:pPr marL="0" indent="0" algn="ctr">
              <a:lnSpc>
                <a:spcPct val="100000"/>
              </a:lnSpc>
              <a:buNone/>
            </a:pPr>
            <a:r>
              <a:rPr lang="en-US" sz="1300" dirty="0">
                <a:solidFill>
                  <a:srgbClr val="5B6F78"/>
                </a:solidFill>
                <a:latin typeface="Arial" pitchFamily="34" charset="0"/>
                <a:ea typeface="Arial" pitchFamily="34" charset="-122"/>
                <a:cs typeface="Arial" pitchFamily="34" charset="-120"/>
              </a:rPr>
              <a:t>og eftirfylgd</a:t>
            </a:r>
            <a:endParaRPr lang="en-US" sz="1300" dirty="0"/>
          </a:p>
        </p:txBody>
      </p:sp>
      <p:sp>
        <p:nvSpPr>
          <p:cNvPr id="40" name="Shape 33"/>
          <p:cNvSpPr/>
          <p:nvPr/>
        </p:nvSpPr>
        <p:spPr>
          <a:xfrm>
            <a:off x="749808" y="5888736"/>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4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5989320"/>
            <a:ext cx="201168" cy="201168"/>
          </a:xfrm>
          <a:prstGeom prst="rect">
            <a:avLst/>
          </a:prstGeom>
        </p:spPr>
      </p:pic>
      <p:sp>
        <p:nvSpPr>
          <p:cNvPr id="42" name="Text 34"/>
          <p:cNvSpPr txBox="1"/>
          <p:nvPr/>
        </p:nvSpPr>
        <p:spPr>
          <a:xfrm>
            <a:off x="1234440" y="5934456"/>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Tvö eða fleiri staðfest beta-frumumótefni eru T1D á snemmstigi — ekki aðeins „áhætta“. Eftirlit og fræðsla draga úr DKA við stig 3.</a:t>
            </a:r>
            <a:endParaRPr lang="en-US" sz="112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SJÚKDÓMSBREYTANDI 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Skimun og eftirlit á snemmstigi: hverjir og af hverju?</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 skimun og stigun</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46</a:t>
            </a:r>
            <a:endParaRPr lang="en-US" sz="850" dirty="0"/>
          </a:p>
        </p:txBody>
      </p:sp>
      <p:sp>
        <p:nvSpPr>
          <p:cNvPr id="9" name="Shape 6"/>
          <p:cNvSpPr/>
          <p:nvPr/>
        </p:nvSpPr>
        <p:spPr>
          <a:xfrm>
            <a:off x="749808" y="1097280"/>
            <a:ext cx="5010912" cy="4553712"/>
          </a:xfrm>
          <a:prstGeom prst="roundRect">
            <a:avLst>
              <a:gd name="adj" fmla="val 3614"/>
            </a:avLst>
          </a:prstGeom>
          <a:solidFill>
            <a:srgbClr val="0B2B3B"/>
          </a:solidFill>
          <a:ln w="12700">
            <a:solidFill>
              <a:srgbClr val="0B2B3B">
                <a:alpha val="0"/>
              </a:srgbClr>
            </a:solidFill>
            <a:prstDash val="solid"/>
          </a:ln>
        </p:spPr>
        <p:txBody>
          <a:bodyPr/>
          <a:lstStyle/>
          <a:p>
            <a:endParaRPr/>
          </a:p>
        </p:txBody>
      </p:sp>
      <p:sp>
        <p:nvSpPr>
          <p:cNvPr id="10" name="Text 7"/>
          <p:cNvSpPr txBox="1"/>
          <p:nvPr/>
        </p:nvSpPr>
        <p:spPr>
          <a:xfrm>
            <a:off x="1115568" y="1554480"/>
            <a:ext cx="2286000" cy="822960"/>
          </a:xfrm>
          <a:prstGeom prst="rect">
            <a:avLst/>
          </a:prstGeom>
          <a:noFill/>
          <a:ln/>
        </p:spPr>
        <p:txBody>
          <a:bodyPr wrap="square" lIns="0" tIns="0" rIns="0" bIns="0" rtlCol="0" anchor="ctr">
            <a:normAutofit/>
          </a:bodyPr>
          <a:lstStyle/>
          <a:p>
            <a:pPr marL="0" indent="0" algn="ctr">
              <a:lnSpc>
                <a:spcPct val="100000"/>
              </a:lnSpc>
              <a:buNone/>
            </a:pPr>
            <a:r>
              <a:rPr lang="en-US" sz="4400" b="1" dirty="0">
                <a:solidFill>
                  <a:srgbClr val="3DB9D3"/>
                </a:solidFill>
                <a:latin typeface="Arial" pitchFamily="34" charset="0"/>
                <a:ea typeface="Arial" pitchFamily="34" charset="-122"/>
                <a:cs typeface="Arial" pitchFamily="34" charset="-120"/>
              </a:rPr>
              <a:t>&gt;90%</a:t>
            </a:r>
            <a:endParaRPr lang="en-US" sz="4400" dirty="0"/>
          </a:p>
        </p:txBody>
      </p:sp>
      <p:sp>
        <p:nvSpPr>
          <p:cNvPr id="11" name="Text 8"/>
          <p:cNvSpPr txBox="1"/>
          <p:nvPr/>
        </p:nvSpPr>
        <p:spPr>
          <a:xfrm>
            <a:off x="1115568" y="2523744"/>
            <a:ext cx="3886200" cy="822960"/>
          </a:xfrm>
          <a:prstGeom prst="rect">
            <a:avLst/>
          </a:prstGeom>
          <a:noFill/>
          <a:ln/>
        </p:spPr>
        <p:txBody>
          <a:bodyPr wrap="square" lIns="0" tIns="0" rIns="0" bIns="0" rtlCol="0" anchor="t">
            <a:normAutofit/>
          </a:bodyPr>
          <a:lstStyle/>
          <a:p>
            <a:pPr marL="0" indent="0" algn="ctr">
              <a:lnSpc>
                <a:spcPct val="100000"/>
              </a:lnSpc>
              <a:buNone/>
            </a:pPr>
            <a:r>
              <a:rPr lang="en-US" sz="1700" dirty="0">
                <a:solidFill>
                  <a:srgbClr val="FFFFFF"/>
                </a:solidFill>
                <a:latin typeface="Arial" pitchFamily="34" charset="0"/>
                <a:ea typeface="Arial" pitchFamily="34" charset="-122"/>
                <a:cs typeface="Arial" pitchFamily="34" charset="-120"/>
              </a:rPr>
              <a:t>barna sem greinast með T1D hafa enga þekkta fjölskyldusögu.</a:t>
            </a:r>
            <a:endParaRPr lang="en-US" sz="1700" dirty="0"/>
          </a:p>
        </p:txBody>
      </p:sp>
      <p:sp>
        <p:nvSpPr>
          <p:cNvPr id="12" name="Shape 9"/>
          <p:cNvSpPr/>
          <p:nvPr/>
        </p:nvSpPr>
        <p:spPr>
          <a:xfrm>
            <a:off x="1417320" y="3611880"/>
            <a:ext cx="3291840" cy="0"/>
          </a:xfrm>
          <a:prstGeom prst="line">
            <a:avLst/>
          </a:prstGeom>
          <a:noFill/>
          <a:ln w="15240">
            <a:solidFill>
              <a:srgbClr val="39A6A0"/>
            </a:solidFill>
            <a:prstDash val="solid"/>
          </a:ln>
        </p:spPr>
        <p:txBody>
          <a:bodyPr/>
          <a:lstStyle/>
          <a:p>
            <a:endParaRPr/>
          </a:p>
        </p:txBody>
      </p:sp>
      <p:sp>
        <p:nvSpPr>
          <p:cNvPr id="13" name="Text 10"/>
          <p:cNvSpPr txBox="1"/>
          <p:nvPr/>
        </p:nvSpPr>
        <p:spPr>
          <a:xfrm>
            <a:off x="1115568" y="3950208"/>
            <a:ext cx="3886200" cy="822960"/>
          </a:xfrm>
          <a:prstGeom prst="rect">
            <a:avLst/>
          </a:prstGeom>
          <a:noFill/>
          <a:ln/>
        </p:spPr>
        <p:txBody>
          <a:bodyPr wrap="square" lIns="0" tIns="0" rIns="0" bIns="0" rtlCol="0" anchor="t">
            <a:normAutofit/>
          </a:bodyPr>
          <a:lstStyle/>
          <a:p>
            <a:pPr marL="0" indent="0" algn="ctr">
              <a:lnSpc>
                <a:spcPct val="100000"/>
              </a:lnSpc>
              <a:buNone/>
            </a:pPr>
            <a:r>
              <a:rPr lang="en-US" sz="1500" dirty="0">
                <a:solidFill>
                  <a:srgbClr val="D7E9EE"/>
                </a:solidFill>
                <a:latin typeface="Arial" pitchFamily="34" charset="0"/>
                <a:ea typeface="Arial" pitchFamily="34" charset="-122"/>
                <a:cs typeface="Arial" pitchFamily="34" charset="-120"/>
              </a:rPr>
              <a:t>Fyrsta stigs ættingjar hafa þó allt að 15-falda áhættu miðað við almenning.</a:t>
            </a:r>
            <a:endParaRPr lang="en-US" sz="1500" dirty="0"/>
          </a:p>
        </p:txBody>
      </p:sp>
      <p:sp>
        <p:nvSpPr>
          <p:cNvPr id="14" name="Text 11"/>
          <p:cNvSpPr txBox="1"/>
          <p:nvPr/>
        </p:nvSpPr>
        <p:spPr>
          <a:xfrm>
            <a:off x="6144768" y="1161288"/>
            <a:ext cx="4297680" cy="384048"/>
          </a:xfrm>
          <a:prstGeom prst="rect">
            <a:avLst/>
          </a:prstGeom>
          <a:noFill/>
          <a:ln/>
        </p:spPr>
        <p:txBody>
          <a:bodyPr wrap="square" lIns="0" tIns="0" rIns="0" bIns="0" rtlCol="0" anchor="ctr">
            <a:normAutofit/>
          </a:bodyPr>
          <a:lstStyle/>
          <a:p>
            <a:pPr marL="0" indent="0" algn="l">
              <a:lnSpc>
                <a:spcPct val="100000"/>
              </a:lnSpc>
              <a:buNone/>
            </a:pPr>
            <a:r>
              <a:rPr lang="en-US" sz="2000" b="1" dirty="0">
                <a:solidFill>
                  <a:srgbClr val="0B2B3B"/>
                </a:solidFill>
                <a:latin typeface="Arial" pitchFamily="34" charset="0"/>
                <a:ea typeface="Arial" pitchFamily="34" charset="-122"/>
                <a:cs typeface="Arial" pitchFamily="34" charset="-120"/>
              </a:rPr>
              <a:t>Hvað fæst með skimun?</a:t>
            </a:r>
            <a:endParaRPr lang="en-US" sz="2000" dirty="0"/>
          </a:p>
        </p:txBody>
      </p:sp>
      <p:sp>
        <p:nvSpPr>
          <p:cNvPr id="15" name="Shape 12"/>
          <p:cNvSpPr/>
          <p:nvPr/>
        </p:nvSpPr>
        <p:spPr>
          <a:xfrm>
            <a:off x="6126480" y="1682496"/>
            <a:ext cx="5248656" cy="676656"/>
          </a:xfrm>
          <a:prstGeom prst="roundRect">
            <a:avLst>
              <a:gd name="adj" fmla="val 16216"/>
            </a:avLst>
          </a:prstGeom>
          <a:solidFill>
            <a:srgbClr val="FFFFFF"/>
          </a:solidFill>
          <a:ln w="10160">
            <a:solidFill>
              <a:srgbClr val="D6E1E4"/>
            </a:solidFill>
            <a:prstDash val="solid"/>
          </a:ln>
        </p:spPr>
        <p:txBody>
          <a:bodyPr/>
          <a:lstStyle/>
          <a:p>
            <a:endParaRPr/>
          </a:p>
        </p:txBody>
      </p:sp>
      <p:sp>
        <p:nvSpPr>
          <p:cNvPr id="16" name="Shape 13"/>
          <p:cNvSpPr/>
          <p:nvPr/>
        </p:nvSpPr>
        <p:spPr>
          <a:xfrm>
            <a:off x="6126480" y="1682496"/>
            <a:ext cx="73152" cy="676656"/>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17" name="Shape 14"/>
          <p:cNvSpPr/>
          <p:nvPr/>
        </p:nvSpPr>
        <p:spPr>
          <a:xfrm>
            <a:off x="6309360" y="1865376"/>
            <a:ext cx="438912" cy="438912"/>
          </a:xfrm>
          <a:prstGeom prst="ellipse">
            <a:avLst/>
          </a:prstGeom>
          <a:solidFill>
            <a:srgbClr val="C94C5D">
              <a:alpha val="13000"/>
            </a:srgbClr>
          </a:solidFill>
          <a:ln w="12700">
            <a:solidFill>
              <a:srgbClr val="C94C5D">
                <a:alpha val="0"/>
              </a:srgbClr>
            </a:solidFill>
            <a:prstDash val="solid"/>
          </a:ln>
        </p:spPr>
        <p:txBody>
          <a:bodyPr/>
          <a:lstStyle/>
          <a:p>
            <a:endParaRPr/>
          </a:p>
        </p:txBody>
      </p:sp>
      <p:pic>
        <p:nvPicPr>
          <p:cNvPr id="1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10310" y="1961937"/>
            <a:ext cx="237012" cy="237012"/>
          </a:xfrm>
          <a:prstGeom prst="rect">
            <a:avLst/>
          </a:prstGeom>
        </p:spPr>
      </p:pic>
      <p:sp>
        <p:nvSpPr>
          <p:cNvPr id="19" name="Text 15"/>
          <p:cNvSpPr txBox="1"/>
          <p:nvPr/>
        </p:nvSpPr>
        <p:spPr>
          <a:xfrm>
            <a:off x="6858000" y="1856232"/>
            <a:ext cx="4352544"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Minni DKA við greiningu</a:t>
            </a:r>
            <a:endParaRPr lang="en-US" sz="1320" dirty="0"/>
          </a:p>
        </p:txBody>
      </p:sp>
      <p:sp>
        <p:nvSpPr>
          <p:cNvPr id="20" name="Shape 16"/>
          <p:cNvSpPr/>
          <p:nvPr/>
        </p:nvSpPr>
        <p:spPr>
          <a:xfrm>
            <a:off x="6126480" y="2505456"/>
            <a:ext cx="5248656" cy="676656"/>
          </a:xfrm>
          <a:prstGeom prst="roundRect">
            <a:avLst>
              <a:gd name="adj" fmla="val 16216"/>
            </a:avLst>
          </a:prstGeom>
          <a:solidFill>
            <a:srgbClr val="FFFFFF"/>
          </a:solidFill>
          <a:ln w="10160">
            <a:solidFill>
              <a:srgbClr val="D6E1E4"/>
            </a:solidFill>
            <a:prstDash val="solid"/>
          </a:ln>
        </p:spPr>
        <p:txBody>
          <a:bodyPr/>
          <a:lstStyle/>
          <a:p>
            <a:endParaRPr/>
          </a:p>
        </p:txBody>
      </p:sp>
      <p:sp>
        <p:nvSpPr>
          <p:cNvPr id="21" name="Shape 17"/>
          <p:cNvSpPr/>
          <p:nvPr/>
        </p:nvSpPr>
        <p:spPr>
          <a:xfrm>
            <a:off x="6126480" y="2505456"/>
            <a:ext cx="73152" cy="676656"/>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22" name="Shape 18"/>
          <p:cNvSpPr/>
          <p:nvPr/>
        </p:nvSpPr>
        <p:spPr>
          <a:xfrm>
            <a:off x="6309360" y="2688336"/>
            <a:ext cx="438912" cy="438912"/>
          </a:xfrm>
          <a:prstGeom prst="ellipse">
            <a:avLst/>
          </a:prstGeom>
          <a:solidFill>
            <a:srgbClr val="276E93">
              <a:alpha val="13000"/>
            </a:srgbClr>
          </a:solidFill>
          <a:ln w="12700">
            <a:solidFill>
              <a:srgbClr val="276E93">
                <a:alpha val="0"/>
              </a:srgbClr>
            </a:solidFill>
            <a:prstDash val="solid"/>
          </a:ln>
        </p:spPr>
        <p:txBody>
          <a:bodyPr/>
          <a:lstStyle/>
          <a:p>
            <a:endParaRPr/>
          </a:p>
        </p:txBody>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10310" y="2784897"/>
            <a:ext cx="237012" cy="237012"/>
          </a:xfrm>
          <a:prstGeom prst="rect">
            <a:avLst/>
          </a:prstGeom>
        </p:spPr>
      </p:pic>
      <p:sp>
        <p:nvSpPr>
          <p:cNvPr id="24" name="Text 19"/>
          <p:cNvSpPr txBox="1"/>
          <p:nvPr/>
        </p:nvSpPr>
        <p:spPr>
          <a:xfrm>
            <a:off x="6858000" y="2679192"/>
            <a:ext cx="4352544"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Tími til fræðslu og undirbúnings</a:t>
            </a:r>
            <a:endParaRPr lang="en-US" sz="1320" dirty="0"/>
          </a:p>
        </p:txBody>
      </p:sp>
      <p:sp>
        <p:nvSpPr>
          <p:cNvPr id="25" name="Shape 20"/>
          <p:cNvSpPr/>
          <p:nvPr/>
        </p:nvSpPr>
        <p:spPr>
          <a:xfrm>
            <a:off x="6126480" y="3328416"/>
            <a:ext cx="5248656" cy="676656"/>
          </a:xfrm>
          <a:prstGeom prst="roundRect">
            <a:avLst>
              <a:gd name="adj" fmla="val 16216"/>
            </a:avLst>
          </a:prstGeom>
          <a:solidFill>
            <a:srgbClr val="FFFFFF"/>
          </a:solidFill>
          <a:ln w="10160">
            <a:solidFill>
              <a:srgbClr val="D6E1E4"/>
            </a:solidFill>
            <a:prstDash val="solid"/>
          </a:ln>
        </p:spPr>
        <p:txBody>
          <a:bodyPr/>
          <a:lstStyle/>
          <a:p>
            <a:endParaRPr/>
          </a:p>
        </p:txBody>
      </p:sp>
      <p:sp>
        <p:nvSpPr>
          <p:cNvPr id="26" name="Shape 21"/>
          <p:cNvSpPr/>
          <p:nvPr/>
        </p:nvSpPr>
        <p:spPr>
          <a:xfrm>
            <a:off x="6126480" y="3328416"/>
            <a:ext cx="73152" cy="676656"/>
          </a:xfrm>
          <a:prstGeom prst="roundRect">
            <a:avLst>
              <a:gd name="adj" fmla="val 50000"/>
            </a:avLst>
          </a:prstGeom>
          <a:solidFill>
            <a:srgbClr val="087B78"/>
          </a:solidFill>
          <a:ln w="12700">
            <a:solidFill>
              <a:srgbClr val="087B78">
                <a:alpha val="0"/>
              </a:srgbClr>
            </a:solidFill>
            <a:prstDash val="solid"/>
          </a:ln>
        </p:spPr>
        <p:txBody>
          <a:bodyPr/>
          <a:lstStyle/>
          <a:p>
            <a:endParaRPr/>
          </a:p>
        </p:txBody>
      </p:sp>
      <p:sp>
        <p:nvSpPr>
          <p:cNvPr id="27" name="Shape 22"/>
          <p:cNvSpPr/>
          <p:nvPr/>
        </p:nvSpPr>
        <p:spPr>
          <a:xfrm>
            <a:off x="6309360" y="3511296"/>
            <a:ext cx="438912" cy="438912"/>
          </a:xfrm>
          <a:prstGeom prst="ellipse">
            <a:avLst/>
          </a:prstGeom>
          <a:solidFill>
            <a:srgbClr val="087B78">
              <a:alpha val="13000"/>
            </a:srgbClr>
          </a:solidFill>
          <a:ln w="12700">
            <a:solidFill>
              <a:srgbClr val="087B78">
                <a:alpha val="0"/>
              </a:srgbClr>
            </a:solidFill>
            <a:prstDash val="solid"/>
          </a:ln>
        </p:spPr>
        <p:txBody>
          <a:bodyPr/>
          <a:lstStyle/>
          <a:p>
            <a:endParaRPr/>
          </a:p>
        </p:txBody>
      </p:sp>
      <p:pic>
        <p:nvPicPr>
          <p:cNvPr id="2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10310" y="3607857"/>
            <a:ext cx="237012" cy="237012"/>
          </a:xfrm>
          <a:prstGeom prst="rect">
            <a:avLst/>
          </a:prstGeom>
        </p:spPr>
      </p:pic>
      <p:sp>
        <p:nvSpPr>
          <p:cNvPr id="29" name="Text 23"/>
          <p:cNvSpPr txBox="1"/>
          <p:nvPr/>
        </p:nvSpPr>
        <p:spPr>
          <a:xfrm>
            <a:off x="6858000" y="3502152"/>
            <a:ext cx="4352544"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Skipulagt glúkósa-, sykurþolsprófs- eða CGM-eftirlit</a:t>
            </a:r>
            <a:endParaRPr lang="en-US" sz="1320" dirty="0"/>
          </a:p>
        </p:txBody>
      </p:sp>
      <p:sp>
        <p:nvSpPr>
          <p:cNvPr id="30" name="Shape 24"/>
          <p:cNvSpPr/>
          <p:nvPr/>
        </p:nvSpPr>
        <p:spPr>
          <a:xfrm>
            <a:off x="6126480" y="4151376"/>
            <a:ext cx="5248656" cy="676656"/>
          </a:xfrm>
          <a:prstGeom prst="roundRect">
            <a:avLst>
              <a:gd name="adj" fmla="val 16216"/>
            </a:avLst>
          </a:prstGeom>
          <a:solidFill>
            <a:srgbClr val="FFFFFF"/>
          </a:solidFill>
          <a:ln w="10160">
            <a:solidFill>
              <a:srgbClr val="D6E1E4"/>
            </a:solidFill>
            <a:prstDash val="solid"/>
          </a:ln>
        </p:spPr>
        <p:txBody>
          <a:bodyPr/>
          <a:lstStyle/>
          <a:p>
            <a:endParaRPr/>
          </a:p>
        </p:txBody>
      </p:sp>
      <p:sp>
        <p:nvSpPr>
          <p:cNvPr id="31" name="Shape 25"/>
          <p:cNvSpPr/>
          <p:nvPr/>
        </p:nvSpPr>
        <p:spPr>
          <a:xfrm>
            <a:off x="6126480" y="4151376"/>
            <a:ext cx="73152" cy="676656"/>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32" name="Shape 26"/>
          <p:cNvSpPr/>
          <p:nvPr/>
        </p:nvSpPr>
        <p:spPr>
          <a:xfrm>
            <a:off x="6309360" y="4334256"/>
            <a:ext cx="438912" cy="438912"/>
          </a:xfrm>
          <a:prstGeom prst="ellipse">
            <a:avLst/>
          </a:prstGeom>
          <a:solidFill>
            <a:srgbClr val="7253A6">
              <a:alpha val="13000"/>
            </a:srgbClr>
          </a:solidFill>
          <a:ln w="12700">
            <a:solidFill>
              <a:srgbClr val="7253A6">
                <a:alpha val="0"/>
              </a:srgbClr>
            </a:solidFill>
            <a:prstDash val="solid"/>
          </a:ln>
        </p:spPr>
        <p:txBody>
          <a:bodyPr/>
          <a:lstStyle/>
          <a:p>
            <a:endParaRPr/>
          </a:p>
        </p:txBody>
      </p:sp>
      <p:pic>
        <p:nvPicPr>
          <p:cNvPr id="3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10310" y="4430817"/>
            <a:ext cx="237012" cy="237012"/>
          </a:xfrm>
          <a:prstGeom prst="rect">
            <a:avLst/>
          </a:prstGeom>
        </p:spPr>
      </p:pic>
      <p:sp>
        <p:nvSpPr>
          <p:cNvPr id="34" name="Text 27"/>
          <p:cNvSpPr txBox="1"/>
          <p:nvPr/>
        </p:nvSpPr>
        <p:spPr>
          <a:xfrm>
            <a:off x="6858000" y="4325112"/>
            <a:ext cx="4352544" cy="384048"/>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Möguleiki á klínískri rannsókn eða teplizumab</a:t>
            </a:r>
            <a:endParaRPr lang="en-US" sz="1320" dirty="0"/>
          </a:p>
        </p:txBody>
      </p:sp>
      <p:sp>
        <p:nvSpPr>
          <p:cNvPr id="35" name="Shape 28"/>
          <p:cNvSpPr/>
          <p:nvPr/>
        </p:nvSpPr>
        <p:spPr>
          <a:xfrm>
            <a:off x="6144768" y="5084064"/>
            <a:ext cx="5212080" cy="585216"/>
          </a:xfrm>
          <a:prstGeom prst="roundRect">
            <a:avLst>
              <a:gd name="adj" fmla="val 18750"/>
            </a:avLst>
          </a:prstGeom>
          <a:solidFill>
            <a:srgbClr val="FFF4D6"/>
          </a:solidFill>
          <a:ln w="12700">
            <a:solidFill>
              <a:srgbClr val="FFF4D6">
                <a:alpha val="0"/>
              </a:srgbClr>
            </a:solidFill>
            <a:prstDash val="solid"/>
          </a:ln>
        </p:spPr>
        <p:txBody>
          <a:bodyPr/>
          <a:lstStyle/>
          <a:p>
            <a:endParaRPr/>
          </a:p>
        </p:txBody>
      </p:sp>
      <p:sp>
        <p:nvSpPr>
          <p:cNvPr id="36" name="Text 29"/>
          <p:cNvSpPr txBox="1"/>
          <p:nvPr/>
        </p:nvSpPr>
        <p:spPr>
          <a:xfrm>
            <a:off x="6355080" y="5193792"/>
            <a:ext cx="4800600" cy="329184"/>
          </a:xfrm>
          <a:prstGeom prst="rect">
            <a:avLst/>
          </a:prstGeom>
          <a:noFill/>
          <a:ln/>
        </p:spPr>
        <p:txBody>
          <a:bodyPr wrap="square" lIns="0" tIns="0" rIns="0" bIns="0" rtlCol="0" anchor="ctr">
            <a:normAutofit/>
          </a:bodyPr>
          <a:lstStyle/>
          <a:p>
            <a:pPr marL="0" indent="0" algn="ctr">
              <a:lnSpc>
                <a:spcPct val="100000"/>
              </a:lnSpc>
              <a:buNone/>
            </a:pPr>
            <a:r>
              <a:rPr lang="en-US" sz="1080" b="1" dirty="0">
                <a:solidFill>
                  <a:srgbClr val="17323E"/>
                </a:solidFill>
                <a:latin typeface="Arial" pitchFamily="34" charset="0"/>
                <a:ea typeface="Arial" pitchFamily="34" charset="-122"/>
                <a:cs typeface="Arial" pitchFamily="34" charset="-120"/>
              </a:rPr>
              <a:t>Almenn þjóðarskimun er í þróun víða; innleiðing og ferlar á Íslandi þarf að skilgreina sérstaklega.</a:t>
            </a:r>
            <a:endParaRPr lang="en-US" sz="1080" dirty="0"/>
          </a:p>
        </p:txBody>
      </p:sp>
      <p:sp>
        <p:nvSpPr>
          <p:cNvPr id="37" name="Shape 30"/>
          <p:cNvSpPr/>
          <p:nvPr/>
        </p:nvSpPr>
        <p:spPr>
          <a:xfrm>
            <a:off x="749808" y="5897880"/>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3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2688" y="5998464"/>
            <a:ext cx="201168" cy="201168"/>
          </a:xfrm>
          <a:prstGeom prst="rect">
            <a:avLst/>
          </a:prstGeom>
        </p:spPr>
      </p:pic>
      <p:sp>
        <p:nvSpPr>
          <p:cNvPr id="39" name="Text 31"/>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Hjá börnum með ≥2 staðfestum beta-frumumótefnum fara um 90% yfir í stig 3 innan 15 ára; með aðeins eitt beta-frumumótefni er hlutfallið um 15%.</a:t>
            </a:r>
            <a:endParaRPr lang="en-US" sz="112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SJÚKDÓMSBREYTANDI 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Teplizumab: fyrsta samþykkta sjúkdómsbreytandi meðferðin</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EMA 2025/2026; FDA júní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47</a:t>
            </a:r>
            <a:endParaRPr lang="en-US" sz="850" dirty="0"/>
          </a:p>
        </p:txBody>
      </p:sp>
      <p:sp>
        <p:nvSpPr>
          <p:cNvPr id="9" name="Shape 6"/>
          <p:cNvSpPr/>
          <p:nvPr/>
        </p:nvSpPr>
        <p:spPr>
          <a:xfrm>
            <a:off x="749808" y="1097280"/>
            <a:ext cx="5230368" cy="4553712"/>
          </a:xfrm>
          <a:prstGeom prst="roundRect">
            <a:avLst>
              <a:gd name="adj" fmla="val 3414"/>
            </a:avLst>
          </a:prstGeom>
          <a:solidFill>
            <a:srgbClr val="E6F1F7"/>
          </a:solidFill>
          <a:ln w="12700">
            <a:solidFill>
              <a:srgbClr val="E6F1F7">
                <a:alpha val="0"/>
              </a:srgbClr>
            </a:solidFill>
            <a:prstDash val="solid"/>
          </a:ln>
        </p:spPr>
        <p:txBody>
          <a:bodyPr/>
          <a:lstStyle/>
          <a:p>
            <a:endParaRPr/>
          </a:p>
        </p:txBody>
      </p:sp>
      <p:sp>
        <p:nvSpPr>
          <p:cNvPr id="10" name="Shape 7"/>
          <p:cNvSpPr/>
          <p:nvPr/>
        </p:nvSpPr>
        <p:spPr>
          <a:xfrm>
            <a:off x="1115568" y="1444752"/>
            <a:ext cx="1554480" cy="274320"/>
          </a:xfrm>
          <a:prstGeom prst="roundRect">
            <a:avLst>
              <a:gd name="adj" fmla="val 50000"/>
            </a:avLst>
          </a:prstGeom>
          <a:solidFill>
            <a:srgbClr val="276E93"/>
          </a:solidFill>
          <a:ln w="12700">
            <a:solidFill>
              <a:srgbClr val="276E93">
                <a:alpha val="0"/>
              </a:srgbClr>
            </a:solidFill>
            <a:prstDash val="solid"/>
          </a:ln>
        </p:spPr>
        <p:txBody>
          <a:bodyPr/>
          <a:lstStyle/>
          <a:p>
            <a:endParaRPr/>
          </a:p>
        </p:txBody>
      </p:sp>
      <p:sp>
        <p:nvSpPr>
          <p:cNvPr id="11" name="Text 8"/>
          <p:cNvSpPr txBox="1"/>
          <p:nvPr/>
        </p:nvSpPr>
        <p:spPr>
          <a:xfrm>
            <a:off x="1188720" y="1453896"/>
            <a:ext cx="1408176" cy="246888"/>
          </a:xfrm>
          <a:prstGeom prst="rect">
            <a:avLst/>
          </a:prstGeom>
          <a:noFill/>
          <a:ln/>
        </p:spPr>
        <p:txBody>
          <a:bodyPr wrap="square" lIns="0" tIns="0" rIns="0" bIns="0" rtlCol="0" anchor="ctr">
            <a:normAutofit/>
          </a:bodyPr>
          <a:lstStyle/>
          <a:p>
            <a:pPr marL="0" indent="0" algn="ctr">
              <a:lnSpc>
                <a:spcPct val="100000"/>
              </a:lnSpc>
              <a:buNone/>
            </a:pPr>
            <a:r>
              <a:rPr lang="en-US" sz="1050" b="1" dirty="0">
                <a:solidFill>
                  <a:srgbClr val="FFFFFF"/>
                </a:solidFill>
                <a:latin typeface="Arial" pitchFamily="34" charset="0"/>
                <a:ea typeface="Arial" pitchFamily="34" charset="-122"/>
                <a:cs typeface="Arial" pitchFamily="34" charset="-120"/>
              </a:rPr>
              <a:t>EVRÓPA / EMA</a:t>
            </a:r>
            <a:endParaRPr lang="en-US" sz="1050" dirty="0"/>
          </a:p>
        </p:txBody>
      </p:sp>
      <p:sp>
        <p:nvSpPr>
          <p:cNvPr id="12" name="Text 9"/>
          <p:cNvSpPr txBox="1"/>
          <p:nvPr/>
        </p:nvSpPr>
        <p:spPr>
          <a:xfrm>
            <a:off x="1115568" y="2057400"/>
            <a:ext cx="2834640" cy="438912"/>
          </a:xfrm>
          <a:prstGeom prst="rect">
            <a:avLst/>
          </a:prstGeom>
          <a:noFill/>
          <a:ln/>
        </p:spPr>
        <p:txBody>
          <a:bodyPr wrap="square" lIns="0" tIns="0" rIns="0" bIns="0" rtlCol="0" anchor="ctr">
            <a:normAutofit/>
          </a:bodyPr>
          <a:lstStyle/>
          <a:p>
            <a:pPr marL="0" indent="0" algn="l">
              <a:lnSpc>
                <a:spcPct val="100000"/>
              </a:lnSpc>
              <a:buNone/>
            </a:pPr>
            <a:r>
              <a:rPr lang="en-US" sz="2400" b="1" dirty="0">
                <a:solidFill>
                  <a:srgbClr val="0B2B3B"/>
                </a:solidFill>
                <a:latin typeface="Arial" pitchFamily="34" charset="0"/>
                <a:ea typeface="Arial" pitchFamily="34" charset="-122"/>
                <a:cs typeface="Arial" pitchFamily="34" charset="-120"/>
              </a:rPr>
              <a:t>Stig 2 T1D</a:t>
            </a:r>
            <a:endParaRPr lang="en-US" sz="2400" dirty="0"/>
          </a:p>
        </p:txBody>
      </p:sp>
      <p:sp>
        <p:nvSpPr>
          <p:cNvPr id="13" name="Text 10"/>
          <p:cNvSpPr txBox="1"/>
          <p:nvPr/>
        </p:nvSpPr>
        <p:spPr>
          <a:xfrm>
            <a:off x="1115568" y="2596896"/>
            <a:ext cx="2834640" cy="365760"/>
          </a:xfrm>
          <a:prstGeom prst="rect">
            <a:avLst/>
          </a:prstGeom>
          <a:noFill/>
          <a:ln/>
        </p:spPr>
        <p:txBody>
          <a:bodyPr wrap="square" lIns="0" tIns="0" rIns="0" bIns="0" rtlCol="0" anchor="ctr">
            <a:normAutofit/>
          </a:bodyPr>
          <a:lstStyle/>
          <a:p>
            <a:pPr marL="0" indent="0" algn="l">
              <a:lnSpc>
                <a:spcPct val="100000"/>
              </a:lnSpc>
              <a:buNone/>
            </a:pPr>
            <a:r>
              <a:rPr lang="en-US" sz="1700" b="1" dirty="0">
                <a:solidFill>
                  <a:srgbClr val="276E93"/>
                </a:solidFill>
                <a:latin typeface="Arial" pitchFamily="34" charset="0"/>
                <a:ea typeface="Arial" pitchFamily="34" charset="-122"/>
                <a:cs typeface="Arial" pitchFamily="34" charset="-120"/>
              </a:rPr>
              <a:t>frá 8 ára aldri</a:t>
            </a:r>
            <a:endParaRPr lang="en-US" sz="1700" dirty="0"/>
          </a:p>
        </p:txBody>
      </p:sp>
      <p:sp>
        <p:nvSpPr>
          <p:cNvPr id="14" name="Shape 11"/>
          <p:cNvSpPr/>
          <p:nvPr/>
        </p:nvSpPr>
        <p:spPr>
          <a:xfrm>
            <a:off x="1115568" y="3343686"/>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5" name="Text 12"/>
          <p:cNvSpPr txBox="1"/>
          <p:nvPr/>
        </p:nvSpPr>
        <p:spPr>
          <a:xfrm>
            <a:off x="1307592" y="3182112"/>
            <a:ext cx="4215384" cy="425196"/>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Mótefni gegn CD3 gefið í æð í 14 daga</a:t>
            </a:r>
            <a:endParaRPr lang="en-US" sz="1310" dirty="0"/>
          </a:p>
        </p:txBody>
      </p:sp>
      <p:sp>
        <p:nvSpPr>
          <p:cNvPr id="16" name="Shape 13"/>
          <p:cNvSpPr/>
          <p:nvPr/>
        </p:nvSpPr>
        <p:spPr>
          <a:xfrm>
            <a:off x="1115568" y="3842034"/>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7" name="Text 14"/>
          <p:cNvSpPr txBox="1"/>
          <p:nvPr/>
        </p:nvSpPr>
        <p:spPr>
          <a:xfrm>
            <a:off x="1307592" y="3680460"/>
            <a:ext cx="4215384" cy="425196"/>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Seinkaði miðgildi framvindu í stig 3 úr ~25 í ~50 mánuði</a:t>
            </a:r>
            <a:endParaRPr lang="en-US" sz="1310" dirty="0"/>
          </a:p>
        </p:txBody>
      </p:sp>
      <p:sp>
        <p:nvSpPr>
          <p:cNvPr id="18" name="Shape 15"/>
          <p:cNvSpPr/>
          <p:nvPr/>
        </p:nvSpPr>
        <p:spPr>
          <a:xfrm>
            <a:off x="1115568" y="4340382"/>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19" name="Text 16"/>
          <p:cNvSpPr txBox="1"/>
          <p:nvPr/>
        </p:nvSpPr>
        <p:spPr>
          <a:xfrm>
            <a:off x="1307592" y="4178808"/>
            <a:ext cx="4215384" cy="425196"/>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Ekki lækning og ekki fyrir óstaðfest frávik í glúkósastjórnun</a:t>
            </a:r>
            <a:endParaRPr lang="en-US" sz="1310" dirty="0"/>
          </a:p>
        </p:txBody>
      </p:sp>
      <p:sp>
        <p:nvSpPr>
          <p:cNvPr id="20" name="Shape 17"/>
          <p:cNvSpPr/>
          <p:nvPr/>
        </p:nvSpPr>
        <p:spPr>
          <a:xfrm>
            <a:off x="1115568" y="4838730"/>
            <a:ext cx="100584" cy="100584"/>
          </a:xfrm>
          <a:prstGeom prst="ellipse">
            <a:avLst/>
          </a:prstGeom>
          <a:solidFill>
            <a:srgbClr val="276E93"/>
          </a:solidFill>
          <a:ln w="12700">
            <a:solidFill>
              <a:srgbClr val="276E93">
                <a:alpha val="0"/>
              </a:srgbClr>
            </a:solidFill>
            <a:prstDash val="solid"/>
          </a:ln>
        </p:spPr>
        <p:txBody>
          <a:bodyPr/>
          <a:lstStyle/>
          <a:p>
            <a:endParaRPr/>
          </a:p>
        </p:txBody>
      </p:sp>
      <p:sp>
        <p:nvSpPr>
          <p:cNvPr id="21" name="Text 18"/>
          <p:cNvSpPr txBox="1"/>
          <p:nvPr/>
        </p:nvSpPr>
        <p:spPr>
          <a:xfrm>
            <a:off x="1307592" y="4677156"/>
            <a:ext cx="4215384" cy="425196"/>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Aðgengi og innleiðing á Íslandi þarf að staðfesta</a:t>
            </a:r>
            <a:endParaRPr lang="en-US" sz="1310" dirty="0"/>
          </a:p>
        </p:txBody>
      </p:sp>
      <p:sp>
        <p:nvSpPr>
          <p:cNvPr id="22" name="Shape 19"/>
          <p:cNvSpPr/>
          <p:nvPr/>
        </p:nvSpPr>
        <p:spPr>
          <a:xfrm>
            <a:off x="6199632" y="1097280"/>
            <a:ext cx="5193792" cy="4553712"/>
          </a:xfrm>
          <a:prstGeom prst="roundRect">
            <a:avLst>
              <a:gd name="adj" fmla="val 3414"/>
            </a:avLst>
          </a:prstGeom>
          <a:solidFill>
            <a:srgbClr val="FCE7EA"/>
          </a:solidFill>
          <a:ln w="12700">
            <a:solidFill>
              <a:srgbClr val="FCE7EA">
                <a:alpha val="0"/>
              </a:srgbClr>
            </a:solidFill>
            <a:prstDash val="solid"/>
          </a:ln>
        </p:spPr>
        <p:txBody>
          <a:bodyPr/>
          <a:lstStyle/>
          <a:p>
            <a:endParaRPr/>
          </a:p>
        </p:txBody>
      </p:sp>
      <p:sp>
        <p:nvSpPr>
          <p:cNvPr id="23" name="Shape 20"/>
          <p:cNvSpPr/>
          <p:nvPr/>
        </p:nvSpPr>
        <p:spPr>
          <a:xfrm>
            <a:off x="6565392" y="1444752"/>
            <a:ext cx="2423160" cy="274320"/>
          </a:xfrm>
          <a:prstGeom prst="roundRect">
            <a:avLst>
              <a:gd name="adj" fmla="val 50000"/>
            </a:avLst>
          </a:prstGeom>
          <a:solidFill>
            <a:srgbClr val="C94C5D"/>
          </a:solidFill>
          <a:ln w="12700">
            <a:solidFill>
              <a:srgbClr val="C94C5D">
                <a:alpha val="0"/>
              </a:srgbClr>
            </a:solidFill>
            <a:prstDash val="solid"/>
          </a:ln>
        </p:spPr>
        <p:txBody>
          <a:bodyPr/>
          <a:lstStyle/>
          <a:p>
            <a:endParaRPr/>
          </a:p>
        </p:txBody>
      </p:sp>
      <p:sp>
        <p:nvSpPr>
          <p:cNvPr id="24" name="Text 21"/>
          <p:cNvSpPr txBox="1"/>
          <p:nvPr/>
        </p:nvSpPr>
        <p:spPr>
          <a:xfrm>
            <a:off x="6638544" y="1453896"/>
            <a:ext cx="2276856" cy="246888"/>
          </a:xfrm>
          <a:prstGeom prst="rect">
            <a:avLst/>
          </a:prstGeom>
          <a:noFill/>
          <a:ln/>
        </p:spPr>
        <p:txBody>
          <a:bodyPr wrap="square" lIns="0" tIns="0" rIns="0" bIns="0" rtlCol="0" anchor="ctr">
            <a:normAutofit/>
          </a:bodyPr>
          <a:lstStyle/>
          <a:p>
            <a:pPr marL="0" indent="0" algn="ctr">
              <a:lnSpc>
                <a:spcPct val="100000"/>
              </a:lnSpc>
              <a:buNone/>
            </a:pPr>
            <a:r>
              <a:rPr lang="en-US" sz="970" b="1" dirty="0">
                <a:solidFill>
                  <a:srgbClr val="FFFFFF"/>
                </a:solidFill>
                <a:latin typeface="Arial" pitchFamily="34" charset="0"/>
                <a:ea typeface="Arial" pitchFamily="34" charset="-122"/>
                <a:cs typeface="Arial" pitchFamily="34" charset="-120"/>
              </a:rPr>
              <a:t>BANDARÍKIN — NÝTT 06/2026</a:t>
            </a:r>
            <a:endParaRPr lang="en-US" sz="970" dirty="0"/>
          </a:p>
        </p:txBody>
      </p:sp>
      <p:sp>
        <p:nvSpPr>
          <p:cNvPr id="25" name="Text 22"/>
          <p:cNvSpPr txBox="1"/>
          <p:nvPr/>
        </p:nvSpPr>
        <p:spPr>
          <a:xfrm>
            <a:off x="6565392" y="2057400"/>
            <a:ext cx="3383280" cy="438912"/>
          </a:xfrm>
          <a:prstGeom prst="rect">
            <a:avLst/>
          </a:prstGeom>
          <a:noFill/>
          <a:ln/>
        </p:spPr>
        <p:txBody>
          <a:bodyPr wrap="square" lIns="0" tIns="0" rIns="0" bIns="0" rtlCol="0" anchor="ctr">
            <a:normAutofit/>
          </a:bodyPr>
          <a:lstStyle/>
          <a:p>
            <a:pPr marL="0" indent="0" algn="l">
              <a:lnSpc>
                <a:spcPct val="100000"/>
              </a:lnSpc>
              <a:buNone/>
            </a:pPr>
            <a:r>
              <a:rPr lang="en-US" sz="2400" b="1" dirty="0">
                <a:solidFill>
                  <a:srgbClr val="0B2B3B"/>
                </a:solidFill>
                <a:latin typeface="Arial" pitchFamily="34" charset="0"/>
                <a:ea typeface="Arial" pitchFamily="34" charset="-122"/>
                <a:cs typeface="Arial" pitchFamily="34" charset="-120"/>
              </a:rPr>
              <a:t>Nýgreint stig 3</a:t>
            </a:r>
            <a:endParaRPr lang="en-US" sz="2400" dirty="0"/>
          </a:p>
        </p:txBody>
      </p:sp>
      <p:sp>
        <p:nvSpPr>
          <p:cNvPr id="26" name="Text 23"/>
          <p:cNvSpPr txBox="1"/>
          <p:nvPr/>
        </p:nvSpPr>
        <p:spPr>
          <a:xfrm>
            <a:off x="6565392" y="2596896"/>
            <a:ext cx="3383280" cy="365760"/>
          </a:xfrm>
          <a:prstGeom prst="rect">
            <a:avLst/>
          </a:prstGeom>
          <a:noFill/>
          <a:ln/>
        </p:spPr>
        <p:txBody>
          <a:bodyPr wrap="square" lIns="0" tIns="0" rIns="0" bIns="0" rtlCol="0" anchor="ctr">
            <a:normAutofit/>
          </a:bodyPr>
          <a:lstStyle/>
          <a:p>
            <a:pPr marL="0" indent="0" algn="l">
              <a:lnSpc>
                <a:spcPct val="100000"/>
              </a:lnSpc>
              <a:buNone/>
            </a:pPr>
            <a:r>
              <a:rPr lang="en-US" sz="1700" b="1" dirty="0">
                <a:solidFill>
                  <a:srgbClr val="C94C5D"/>
                </a:solidFill>
                <a:latin typeface="Arial" pitchFamily="34" charset="0"/>
                <a:ea typeface="Arial" pitchFamily="34" charset="-122"/>
                <a:cs typeface="Arial" pitchFamily="34" charset="-120"/>
              </a:rPr>
              <a:t>8–17 ára — hraðsamþykki</a:t>
            </a:r>
            <a:endParaRPr lang="en-US" sz="1700" dirty="0"/>
          </a:p>
        </p:txBody>
      </p:sp>
      <p:sp>
        <p:nvSpPr>
          <p:cNvPr id="27" name="Shape 24"/>
          <p:cNvSpPr/>
          <p:nvPr/>
        </p:nvSpPr>
        <p:spPr>
          <a:xfrm>
            <a:off x="6565392" y="3343686"/>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8" name="Text 25"/>
          <p:cNvSpPr txBox="1"/>
          <p:nvPr/>
        </p:nvSpPr>
        <p:spPr>
          <a:xfrm>
            <a:off x="6757416" y="3182112"/>
            <a:ext cx="4215384" cy="425196"/>
          </a:xfrm>
          <a:prstGeom prst="rect">
            <a:avLst/>
          </a:prstGeom>
          <a:noFill/>
          <a:ln/>
        </p:spPr>
        <p:txBody>
          <a:bodyPr wrap="square" lIns="0" tIns="0" rIns="0" bIns="0" rtlCol="0" anchor="ctr">
            <a:normAutofit/>
          </a:bodyPr>
          <a:lstStyle/>
          <a:p>
            <a:pPr marL="0" indent="0" algn="l">
              <a:lnSpc>
                <a:spcPct val="100000"/>
              </a:lnSpc>
              <a:buNone/>
            </a:pPr>
            <a:r>
              <a:rPr lang="en-US" sz="1280" dirty="0">
                <a:solidFill>
                  <a:srgbClr val="17323E"/>
                </a:solidFill>
                <a:latin typeface="Arial" pitchFamily="34" charset="0"/>
                <a:ea typeface="Arial" pitchFamily="34" charset="-122"/>
                <a:cs typeface="Arial" pitchFamily="34" charset="-120"/>
              </a:rPr>
              <a:t>Hefja ≤8 vikum frá greiningu; tveir 12 daga kúrar, um 6 mánuðir á milli</a:t>
            </a:r>
            <a:endParaRPr lang="en-US" sz="1280" dirty="0"/>
          </a:p>
        </p:txBody>
      </p:sp>
      <p:sp>
        <p:nvSpPr>
          <p:cNvPr id="29" name="Shape 26"/>
          <p:cNvSpPr/>
          <p:nvPr/>
        </p:nvSpPr>
        <p:spPr>
          <a:xfrm>
            <a:off x="6565392" y="3842034"/>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30" name="Text 27"/>
          <p:cNvSpPr txBox="1"/>
          <p:nvPr/>
        </p:nvSpPr>
        <p:spPr>
          <a:xfrm>
            <a:off x="6757416" y="3680460"/>
            <a:ext cx="4215384" cy="425196"/>
          </a:xfrm>
          <a:prstGeom prst="rect">
            <a:avLst/>
          </a:prstGeom>
          <a:noFill/>
          <a:ln/>
        </p:spPr>
        <p:txBody>
          <a:bodyPr wrap="square" lIns="0" tIns="0" rIns="0" bIns="0" rtlCol="0" anchor="ctr">
            <a:normAutofit/>
          </a:bodyPr>
          <a:lstStyle/>
          <a:p>
            <a:pPr marL="0" indent="0" algn="l">
              <a:lnSpc>
                <a:spcPct val="100000"/>
              </a:lnSpc>
              <a:buNone/>
            </a:pPr>
            <a:r>
              <a:rPr lang="en-US" sz="1280" dirty="0">
                <a:solidFill>
                  <a:srgbClr val="17323E"/>
                </a:solidFill>
                <a:latin typeface="Arial" pitchFamily="34" charset="0"/>
                <a:ea typeface="Arial" pitchFamily="34" charset="-122"/>
                <a:cs typeface="Arial" pitchFamily="34" charset="-120"/>
              </a:rPr>
              <a:t>Krefst sjálfsofnæmismótefnis og varðveitts C-peptíðs; hægir á tapi eigin insúlínframleiðslu</a:t>
            </a:r>
            <a:endParaRPr lang="en-US" sz="1280" dirty="0"/>
          </a:p>
        </p:txBody>
      </p:sp>
      <p:sp>
        <p:nvSpPr>
          <p:cNvPr id="31" name="Shape 28"/>
          <p:cNvSpPr/>
          <p:nvPr/>
        </p:nvSpPr>
        <p:spPr>
          <a:xfrm>
            <a:off x="6565392" y="4340382"/>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32" name="Text 29"/>
          <p:cNvSpPr txBox="1"/>
          <p:nvPr/>
        </p:nvSpPr>
        <p:spPr>
          <a:xfrm>
            <a:off x="6757416" y="4178808"/>
            <a:ext cx="4215384" cy="425196"/>
          </a:xfrm>
          <a:prstGeom prst="rect">
            <a:avLst/>
          </a:prstGeom>
          <a:noFill/>
          <a:ln/>
        </p:spPr>
        <p:txBody>
          <a:bodyPr wrap="square" lIns="0" tIns="0" rIns="0" bIns="0" rtlCol="0" anchor="ctr">
            <a:normAutofit/>
          </a:bodyPr>
          <a:lstStyle/>
          <a:p>
            <a:pPr marL="0" indent="0" algn="l">
              <a:lnSpc>
                <a:spcPct val="100000"/>
              </a:lnSpc>
              <a:buNone/>
            </a:pPr>
            <a:r>
              <a:rPr lang="en-US" sz="1280" dirty="0">
                <a:solidFill>
                  <a:srgbClr val="17323E"/>
                </a:solidFill>
                <a:latin typeface="Arial" pitchFamily="34" charset="0"/>
                <a:ea typeface="Arial" pitchFamily="34" charset="-122"/>
                <a:cs typeface="Arial" pitchFamily="34" charset="-120"/>
              </a:rPr>
              <a:t>Hraðsamþykki byggt á C-peptíði sem staðgöngumælikvarða; staðfestirannsókn í gangi</a:t>
            </a:r>
            <a:endParaRPr lang="en-US" sz="1280" dirty="0"/>
          </a:p>
        </p:txBody>
      </p:sp>
      <p:sp>
        <p:nvSpPr>
          <p:cNvPr id="33" name="Shape 30"/>
          <p:cNvSpPr/>
          <p:nvPr/>
        </p:nvSpPr>
        <p:spPr>
          <a:xfrm>
            <a:off x="6565392" y="4838730"/>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34" name="Text 31"/>
          <p:cNvSpPr txBox="1"/>
          <p:nvPr/>
        </p:nvSpPr>
        <p:spPr>
          <a:xfrm>
            <a:off x="6757416" y="4677156"/>
            <a:ext cx="4215384" cy="425196"/>
          </a:xfrm>
          <a:prstGeom prst="rect">
            <a:avLst/>
          </a:prstGeom>
          <a:noFill/>
          <a:ln/>
        </p:spPr>
        <p:txBody>
          <a:bodyPr wrap="square" lIns="0" tIns="0" rIns="0" bIns="0" rtlCol="0" anchor="ctr">
            <a:normAutofit/>
          </a:bodyPr>
          <a:lstStyle/>
          <a:p>
            <a:pPr marL="0" indent="0" algn="l">
              <a:lnSpc>
                <a:spcPct val="100000"/>
              </a:lnSpc>
              <a:buNone/>
            </a:pPr>
            <a:r>
              <a:rPr lang="en-US" sz="1280" dirty="0">
                <a:solidFill>
                  <a:srgbClr val="17323E"/>
                </a:solidFill>
                <a:latin typeface="Arial" pitchFamily="34" charset="0"/>
                <a:ea typeface="Arial" pitchFamily="34" charset="-122"/>
                <a:cs typeface="Arial" pitchFamily="34" charset="-120"/>
              </a:rPr>
              <a:t>Bandarísk ábending; ekki evrópsk stig-3 ábending eins og staðan er nú</a:t>
            </a:r>
            <a:endParaRPr lang="en-US" sz="1280" dirty="0"/>
          </a:p>
        </p:txBody>
      </p:sp>
      <p:sp>
        <p:nvSpPr>
          <p:cNvPr id="35" name="Shape 32"/>
          <p:cNvSpPr/>
          <p:nvPr/>
        </p:nvSpPr>
        <p:spPr>
          <a:xfrm>
            <a:off x="749808" y="5879592"/>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3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688" y="5980176"/>
            <a:ext cx="201168" cy="201168"/>
          </a:xfrm>
          <a:prstGeom prst="rect">
            <a:avLst/>
          </a:prstGeom>
        </p:spPr>
      </p:pic>
      <p:sp>
        <p:nvSpPr>
          <p:cNvPr id="37" name="Text 33"/>
          <p:cNvSpPr txBox="1"/>
          <p:nvPr/>
        </p:nvSpPr>
        <p:spPr>
          <a:xfrm>
            <a:off x="1234440" y="5925312"/>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Helstu áhættur: veiruendurvirkjun (EBV/CMV), frumuboðalosunarheilkenni, eitilfrumufæð, útbrot, sýkingar og lifrarensímabreytingar — sérhæft val og eftirlit eru nauðsynleg.</a:t>
            </a:r>
            <a:endParaRPr lang="en-US" sz="112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SJÚKDÓMSBREYTANDI 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Beta-frumuuppbót: stórt framfaraskref — ekki barnastaðall</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NEJM 2025; frumumeðferð í rannsókn</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48</a:t>
            </a:r>
            <a:endParaRPr lang="en-US" sz="850" dirty="0"/>
          </a:p>
        </p:txBody>
      </p:sp>
      <p:sp>
        <p:nvSpPr>
          <p:cNvPr id="9" name="Shape 6"/>
          <p:cNvSpPr/>
          <p:nvPr/>
        </p:nvSpPr>
        <p:spPr>
          <a:xfrm>
            <a:off x="749808" y="1097280"/>
            <a:ext cx="6446520" cy="4553712"/>
          </a:xfrm>
          <a:prstGeom prst="roundRect">
            <a:avLst>
              <a:gd name="adj" fmla="val 3614"/>
            </a:avLst>
          </a:prstGeom>
          <a:solidFill>
            <a:srgbClr val="0B2B3B"/>
          </a:solidFill>
          <a:ln w="12700">
            <a:solidFill>
              <a:srgbClr val="0B2B3B">
                <a:alpha val="0"/>
              </a:srgbClr>
            </a:solidFill>
            <a:prstDash val="solid"/>
          </a:ln>
        </p:spPr>
        <p:txBody>
          <a:bodyPr/>
          <a:lstStyle/>
          <a:p>
            <a:endParaRPr/>
          </a:p>
        </p:txBody>
      </p:sp>
      <p:sp>
        <p:nvSpPr>
          <p:cNvPr id="10" name="Shape 7"/>
          <p:cNvSpPr/>
          <p:nvPr/>
        </p:nvSpPr>
        <p:spPr>
          <a:xfrm>
            <a:off x="1115568" y="1444752"/>
            <a:ext cx="2148840" cy="274320"/>
          </a:xfrm>
          <a:prstGeom prst="roundRect">
            <a:avLst>
              <a:gd name="adj" fmla="val 50000"/>
            </a:avLst>
          </a:prstGeom>
          <a:solidFill>
            <a:srgbClr val="7253A6"/>
          </a:solidFill>
          <a:ln w="12700">
            <a:solidFill>
              <a:srgbClr val="7253A6">
                <a:alpha val="0"/>
              </a:srgbClr>
            </a:solidFill>
            <a:prstDash val="solid"/>
          </a:ln>
        </p:spPr>
        <p:txBody>
          <a:bodyPr/>
          <a:lstStyle/>
          <a:p>
            <a:endParaRPr/>
          </a:p>
        </p:txBody>
      </p:sp>
      <p:sp>
        <p:nvSpPr>
          <p:cNvPr id="11" name="Text 8"/>
          <p:cNvSpPr txBox="1"/>
          <p:nvPr/>
        </p:nvSpPr>
        <p:spPr>
          <a:xfrm>
            <a:off x="1188720" y="1453896"/>
            <a:ext cx="2002536" cy="246888"/>
          </a:xfrm>
          <a:prstGeom prst="rect">
            <a:avLst/>
          </a:prstGeom>
          <a:noFill/>
          <a:ln/>
        </p:spPr>
        <p:txBody>
          <a:bodyPr wrap="square" lIns="0" tIns="0" rIns="0" bIns="0" rtlCol="0" anchor="ctr">
            <a:normAutofit/>
          </a:bodyPr>
          <a:lstStyle/>
          <a:p>
            <a:pPr marL="0" indent="0" algn="ctr">
              <a:lnSpc>
                <a:spcPct val="100000"/>
              </a:lnSpc>
              <a:buNone/>
            </a:pPr>
            <a:r>
              <a:rPr lang="en-US" sz="1000" b="1" dirty="0">
                <a:solidFill>
                  <a:srgbClr val="FFFFFF"/>
                </a:solidFill>
                <a:latin typeface="Arial" pitchFamily="34" charset="0"/>
                <a:ea typeface="Arial" pitchFamily="34" charset="-122"/>
                <a:cs typeface="Arial" pitchFamily="34" charset="-120"/>
              </a:rPr>
              <a:t>ZIMISLECEL — FASA 1/2</a:t>
            </a:r>
            <a:endParaRPr lang="en-US" sz="1000" dirty="0"/>
          </a:p>
        </p:txBody>
      </p:sp>
      <p:sp>
        <p:nvSpPr>
          <p:cNvPr id="12" name="Text 9"/>
          <p:cNvSpPr txBox="1"/>
          <p:nvPr/>
        </p:nvSpPr>
        <p:spPr>
          <a:xfrm>
            <a:off x="1115568" y="2148840"/>
            <a:ext cx="3931920" cy="438912"/>
          </a:xfrm>
          <a:prstGeom prst="rect">
            <a:avLst/>
          </a:prstGeom>
          <a:noFill/>
          <a:ln/>
        </p:spPr>
        <p:txBody>
          <a:bodyPr wrap="square" lIns="0" tIns="0" rIns="0" bIns="0" rtlCol="0" anchor="ctr">
            <a:normAutofit/>
          </a:bodyPr>
          <a:lstStyle/>
          <a:p>
            <a:pPr marL="0" indent="0" algn="l">
              <a:lnSpc>
                <a:spcPct val="100000"/>
              </a:lnSpc>
              <a:buNone/>
            </a:pPr>
            <a:r>
              <a:rPr lang="en-US" sz="2500" b="1" dirty="0">
                <a:solidFill>
                  <a:srgbClr val="FFFFFF"/>
                </a:solidFill>
                <a:latin typeface="Arial" pitchFamily="34" charset="0"/>
                <a:ea typeface="Arial" pitchFamily="34" charset="-122"/>
                <a:cs typeface="Arial" pitchFamily="34" charset="-120"/>
              </a:rPr>
              <a:t>12 valdir fullorðnir</a:t>
            </a:r>
            <a:endParaRPr lang="en-US" sz="2500" dirty="0"/>
          </a:p>
        </p:txBody>
      </p:sp>
      <p:sp>
        <p:nvSpPr>
          <p:cNvPr id="13" name="Text 10"/>
          <p:cNvSpPr txBox="1"/>
          <p:nvPr/>
        </p:nvSpPr>
        <p:spPr>
          <a:xfrm>
            <a:off x="1115568" y="2670048"/>
            <a:ext cx="4892040" cy="548640"/>
          </a:xfrm>
          <a:prstGeom prst="rect">
            <a:avLst/>
          </a:prstGeom>
          <a:noFill/>
          <a:ln/>
        </p:spPr>
        <p:txBody>
          <a:bodyPr wrap="square" lIns="0" tIns="0" rIns="0" bIns="0" rtlCol="0" anchor="t">
            <a:normAutofit/>
          </a:bodyPr>
          <a:lstStyle/>
          <a:p>
            <a:pPr marL="0" indent="0" algn="l">
              <a:lnSpc>
                <a:spcPct val="100000"/>
              </a:lnSpc>
              <a:buNone/>
            </a:pPr>
            <a:r>
              <a:rPr lang="en-US" sz="1500" dirty="0">
                <a:solidFill>
                  <a:srgbClr val="D7E9EE"/>
                </a:solidFill>
                <a:latin typeface="Arial" pitchFamily="34" charset="0"/>
                <a:ea typeface="Arial" pitchFamily="34" charset="-122"/>
                <a:cs typeface="Arial" pitchFamily="34" charset="-120"/>
              </a:rPr>
              <a:t>með T1D og skerta viðvörun við alvarlegu blóðsykursfalli</a:t>
            </a:r>
            <a:endParaRPr lang="en-US" sz="1500" dirty="0"/>
          </a:p>
        </p:txBody>
      </p:sp>
      <p:sp>
        <p:nvSpPr>
          <p:cNvPr id="14" name="Text 11"/>
          <p:cNvSpPr txBox="1"/>
          <p:nvPr/>
        </p:nvSpPr>
        <p:spPr>
          <a:xfrm>
            <a:off x="1115568" y="3520440"/>
            <a:ext cx="2148840" cy="685800"/>
          </a:xfrm>
          <a:prstGeom prst="rect">
            <a:avLst/>
          </a:prstGeom>
          <a:noFill/>
          <a:ln/>
        </p:spPr>
        <p:txBody>
          <a:bodyPr wrap="square" lIns="0" tIns="0" rIns="0" bIns="0" rtlCol="0" anchor="ctr">
            <a:normAutofit/>
          </a:bodyPr>
          <a:lstStyle/>
          <a:p>
            <a:pPr marL="0" indent="0" algn="ctr">
              <a:lnSpc>
                <a:spcPct val="100000"/>
              </a:lnSpc>
              <a:buNone/>
            </a:pPr>
            <a:r>
              <a:rPr lang="en-US" sz="4000" b="1" dirty="0">
                <a:solidFill>
                  <a:srgbClr val="3DB9D3"/>
                </a:solidFill>
                <a:latin typeface="Arial" pitchFamily="34" charset="0"/>
                <a:ea typeface="Arial" pitchFamily="34" charset="-122"/>
                <a:cs typeface="Arial" pitchFamily="34" charset="-120"/>
              </a:rPr>
              <a:t>10 / 12</a:t>
            </a:r>
            <a:endParaRPr lang="en-US" sz="4000" dirty="0"/>
          </a:p>
        </p:txBody>
      </p:sp>
      <p:sp>
        <p:nvSpPr>
          <p:cNvPr id="15" name="Text 12"/>
          <p:cNvSpPr txBox="1"/>
          <p:nvPr/>
        </p:nvSpPr>
        <p:spPr>
          <a:xfrm>
            <a:off x="3429000" y="3621024"/>
            <a:ext cx="2423160" cy="502920"/>
          </a:xfrm>
          <a:prstGeom prst="rect">
            <a:avLst/>
          </a:prstGeom>
          <a:noFill/>
          <a:ln/>
        </p:spPr>
        <p:txBody>
          <a:bodyPr wrap="square" lIns="0" tIns="0" rIns="0" bIns="0" rtlCol="0" anchor="ctr">
            <a:normAutofit/>
          </a:bodyPr>
          <a:lstStyle/>
          <a:p>
            <a:pPr marL="0" indent="0" algn="l">
              <a:lnSpc>
                <a:spcPct val="100000"/>
              </a:lnSpc>
              <a:buNone/>
            </a:pPr>
            <a:r>
              <a:rPr lang="en-US" sz="1600" b="1" dirty="0">
                <a:solidFill>
                  <a:srgbClr val="FFFFFF"/>
                </a:solidFill>
                <a:latin typeface="Arial" pitchFamily="34" charset="0"/>
                <a:ea typeface="Arial" pitchFamily="34" charset="-122"/>
                <a:cs typeface="Arial" pitchFamily="34" charset="-120"/>
              </a:rPr>
              <a:t>óháðir insúlíni við 1 ár</a:t>
            </a:r>
            <a:endParaRPr lang="en-US" sz="1600" dirty="0"/>
          </a:p>
        </p:txBody>
      </p:sp>
      <p:sp>
        <p:nvSpPr>
          <p:cNvPr id="16" name="Text 13"/>
          <p:cNvSpPr txBox="1"/>
          <p:nvPr/>
        </p:nvSpPr>
        <p:spPr>
          <a:xfrm>
            <a:off x="1234440" y="4663440"/>
            <a:ext cx="5440680" cy="457200"/>
          </a:xfrm>
          <a:prstGeom prst="rect">
            <a:avLst/>
          </a:prstGeom>
          <a:noFill/>
          <a:ln/>
        </p:spPr>
        <p:txBody>
          <a:bodyPr wrap="square" lIns="0" tIns="0" rIns="0" bIns="0" rtlCol="0" anchor="ctr">
            <a:normAutofit/>
          </a:bodyPr>
          <a:lstStyle/>
          <a:p>
            <a:pPr marL="0" indent="0" algn="ctr">
              <a:lnSpc>
                <a:spcPct val="100000"/>
              </a:lnSpc>
              <a:buNone/>
            </a:pPr>
            <a:r>
              <a:rPr lang="en-US" sz="1330" b="1" dirty="0">
                <a:solidFill>
                  <a:srgbClr val="F2B84B"/>
                </a:solidFill>
                <a:latin typeface="Arial" pitchFamily="34" charset="0"/>
                <a:ea typeface="Arial" pitchFamily="34" charset="-122"/>
                <a:cs typeface="Arial" pitchFamily="34" charset="-120"/>
              </a:rPr>
              <a:t>Allir höfðu mælanlegt C-peptíð og engin alvarleg blóðsykursföll </a:t>
            </a:r>
            <a:r>
              <a:rPr lang="en-US" sz="1330" b="1" dirty="0" err="1">
                <a:solidFill>
                  <a:srgbClr val="F2B84B"/>
                </a:solidFill>
                <a:latin typeface="Arial" pitchFamily="34" charset="0"/>
                <a:ea typeface="Arial" pitchFamily="34" charset="-122"/>
                <a:cs typeface="Arial" pitchFamily="34" charset="-120"/>
              </a:rPr>
              <a:t>á</a:t>
            </a:r>
            <a:r>
              <a:rPr lang="en-US" sz="1330" b="1" dirty="0">
                <a:solidFill>
                  <a:srgbClr val="F2B84B"/>
                </a:solidFill>
                <a:latin typeface="Arial" pitchFamily="34" charset="0"/>
                <a:ea typeface="Arial" pitchFamily="34" charset="-122"/>
                <a:cs typeface="Arial" pitchFamily="34" charset="-120"/>
              </a:rPr>
              <a:t> </a:t>
            </a:r>
            <a:r>
              <a:rPr lang="en-US" sz="1330" b="1" dirty="0" err="1">
                <a:solidFill>
                  <a:srgbClr val="F2B84B"/>
                </a:solidFill>
                <a:latin typeface="Arial" pitchFamily="34" charset="0"/>
                <a:ea typeface="Arial" pitchFamily="34" charset="-122"/>
                <a:cs typeface="Arial" pitchFamily="34" charset="-120"/>
              </a:rPr>
              <a:t>rannsóknatíma</a:t>
            </a:r>
            <a:r>
              <a:rPr lang="en-US" sz="1330" b="1" dirty="0">
                <a:solidFill>
                  <a:srgbClr val="F2B84B"/>
                </a:solidFill>
                <a:latin typeface="Arial" pitchFamily="34" charset="0"/>
                <a:ea typeface="Arial" pitchFamily="34" charset="-122"/>
                <a:cs typeface="Arial" pitchFamily="34" charset="-120"/>
              </a:rPr>
              <a:t>.</a:t>
            </a:r>
            <a:endParaRPr lang="en-US" sz="1330" dirty="0"/>
          </a:p>
        </p:txBody>
      </p:sp>
      <p:sp>
        <p:nvSpPr>
          <p:cNvPr id="17" name="Text 14"/>
          <p:cNvSpPr txBox="1"/>
          <p:nvPr/>
        </p:nvSpPr>
        <p:spPr>
          <a:xfrm>
            <a:off x="7516368" y="1170432"/>
            <a:ext cx="3749040" cy="384048"/>
          </a:xfrm>
          <a:prstGeom prst="rect">
            <a:avLst/>
          </a:prstGeom>
          <a:noFill/>
          <a:ln/>
        </p:spPr>
        <p:txBody>
          <a:bodyPr wrap="square" lIns="0" tIns="0" rIns="0" bIns="0" rtlCol="0" anchor="ctr">
            <a:normAutofit/>
          </a:bodyPr>
          <a:lstStyle/>
          <a:p>
            <a:pPr marL="0" indent="0" algn="l">
              <a:lnSpc>
                <a:spcPct val="100000"/>
              </a:lnSpc>
              <a:buNone/>
            </a:pPr>
            <a:r>
              <a:rPr lang="en-US" sz="2000" b="1" dirty="0">
                <a:solidFill>
                  <a:srgbClr val="0B2B3B"/>
                </a:solidFill>
                <a:latin typeface="Arial" pitchFamily="34" charset="0"/>
                <a:ea typeface="Arial" pitchFamily="34" charset="-122"/>
                <a:cs typeface="Arial" pitchFamily="34" charset="-120"/>
              </a:rPr>
              <a:t>Af hverju er þetta ekki „lækning“?</a:t>
            </a:r>
            <a:endParaRPr lang="en-US" sz="2000" dirty="0"/>
          </a:p>
        </p:txBody>
      </p:sp>
      <p:sp>
        <p:nvSpPr>
          <p:cNvPr id="18" name="Shape 15"/>
          <p:cNvSpPr/>
          <p:nvPr/>
        </p:nvSpPr>
        <p:spPr>
          <a:xfrm>
            <a:off x="7516368" y="1755648"/>
            <a:ext cx="457200" cy="457200"/>
          </a:xfrm>
          <a:prstGeom prst="ellipse">
            <a:avLst/>
          </a:prstGeom>
          <a:solidFill>
            <a:srgbClr val="FCE7EA"/>
          </a:solidFill>
          <a:ln w="12700">
            <a:solidFill>
              <a:srgbClr val="FCE7EA">
                <a:alpha val="0"/>
              </a:srgbClr>
            </a:solidFill>
            <a:prstDash val="solid"/>
          </a:ln>
        </p:spPr>
        <p:txBody>
          <a:bodyPr/>
          <a:lstStyle/>
          <a:p>
            <a:endParaRPr/>
          </a:p>
        </p:txBody>
      </p:sp>
      <p:pic>
        <p:nvPicPr>
          <p:cNvPr id="1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21524" y="1856232"/>
            <a:ext cx="246888" cy="246888"/>
          </a:xfrm>
          <a:prstGeom prst="rect">
            <a:avLst/>
          </a:prstGeom>
        </p:spPr>
      </p:pic>
      <p:sp>
        <p:nvSpPr>
          <p:cNvPr id="20" name="Text 16"/>
          <p:cNvSpPr txBox="1"/>
          <p:nvPr/>
        </p:nvSpPr>
        <p:spPr>
          <a:xfrm>
            <a:off x="8183880" y="1792224"/>
            <a:ext cx="2926080" cy="347472"/>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17323E"/>
                </a:solidFill>
                <a:latin typeface="Arial" pitchFamily="34" charset="0"/>
                <a:ea typeface="Arial" pitchFamily="34" charset="-122"/>
                <a:cs typeface="Arial" pitchFamily="34" charset="-120"/>
              </a:rPr>
              <a:t>Mjög lítið, valið fullorðinsúrtak</a:t>
            </a:r>
            <a:endParaRPr lang="en-US" sz="1320" dirty="0"/>
          </a:p>
        </p:txBody>
      </p:sp>
      <p:sp>
        <p:nvSpPr>
          <p:cNvPr id="21" name="Shape 17"/>
          <p:cNvSpPr/>
          <p:nvPr/>
        </p:nvSpPr>
        <p:spPr>
          <a:xfrm>
            <a:off x="7516368" y="2505456"/>
            <a:ext cx="457200" cy="457200"/>
          </a:xfrm>
          <a:prstGeom prst="ellipse">
            <a:avLst/>
          </a:prstGeom>
          <a:solidFill>
            <a:srgbClr val="FCE7EA"/>
          </a:solidFill>
          <a:ln w="12700">
            <a:solidFill>
              <a:srgbClr val="FCE7EA">
                <a:alpha val="0"/>
              </a:srgbClr>
            </a:solidFill>
            <a:prstDash val="solid"/>
          </a:ln>
        </p:spPr>
        <p:txBody>
          <a:bodyPr/>
          <a:lstStyle/>
          <a:p>
            <a:endParaRPr/>
          </a:p>
        </p:txBody>
      </p:sp>
      <p:pic>
        <p:nvPicPr>
          <p:cNvPr id="2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21524" y="2606040"/>
            <a:ext cx="246888" cy="246888"/>
          </a:xfrm>
          <a:prstGeom prst="rect">
            <a:avLst/>
          </a:prstGeom>
        </p:spPr>
      </p:pic>
      <p:sp>
        <p:nvSpPr>
          <p:cNvPr id="23" name="Text 18"/>
          <p:cNvSpPr txBox="1"/>
          <p:nvPr/>
        </p:nvSpPr>
        <p:spPr>
          <a:xfrm>
            <a:off x="8183880" y="2542032"/>
            <a:ext cx="2926080" cy="347472"/>
          </a:xfrm>
          <a:prstGeom prst="rect">
            <a:avLst/>
          </a:prstGeom>
          <a:noFill/>
          <a:ln/>
        </p:spPr>
        <p:txBody>
          <a:bodyPr wrap="square" lIns="0" tIns="0" rIns="0" bIns="0" rtlCol="0" anchor="ctr">
            <a:normAutofit/>
          </a:bodyPr>
          <a:lstStyle/>
          <a:p>
            <a:pPr marL="0" indent="0" algn="l">
              <a:lnSpc>
                <a:spcPct val="100000"/>
              </a:lnSpc>
              <a:buNone/>
            </a:pPr>
            <a:r>
              <a:rPr lang="en-US" sz="1320" b="1" dirty="0">
                <a:solidFill>
                  <a:srgbClr val="17323E"/>
                </a:solidFill>
                <a:latin typeface="Arial" pitchFamily="34" charset="0"/>
                <a:ea typeface="Arial" pitchFamily="34" charset="-122"/>
                <a:cs typeface="Arial" pitchFamily="34" charset="-120"/>
              </a:rPr>
              <a:t>Krónísk ónæmisbæling nauðsynleg</a:t>
            </a:r>
            <a:endParaRPr lang="en-US" sz="1320" dirty="0"/>
          </a:p>
        </p:txBody>
      </p:sp>
      <p:sp>
        <p:nvSpPr>
          <p:cNvPr id="24" name="Shape 19"/>
          <p:cNvSpPr/>
          <p:nvPr/>
        </p:nvSpPr>
        <p:spPr>
          <a:xfrm>
            <a:off x="7516368" y="3255264"/>
            <a:ext cx="457200" cy="457200"/>
          </a:xfrm>
          <a:prstGeom prst="ellipse">
            <a:avLst/>
          </a:prstGeom>
          <a:solidFill>
            <a:srgbClr val="FCE7EA"/>
          </a:solidFill>
          <a:ln w="12700">
            <a:solidFill>
              <a:srgbClr val="FCE7EA">
                <a:alpha val="0"/>
              </a:srgbClr>
            </a:solidFill>
            <a:prstDash val="solid"/>
          </a:ln>
        </p:spPr>
        <p:txBody>
          <a:bodyPr/>
          <a:lstStyle/>
          <a:p>
            <a:endParaRPr/>
          </a:p>
        </p:txBody>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21524" y="3355848"/>
            <a:ext cx="246888" cy="246888"/>
          </a:xfrm>
          <a:prstGeom prst="rect">
            <a:avLst/>
          </a:prstGeom>
        </p:spPr>
      </p:pic>
      <p:sp>
        <p:nvSpPr>
          <p:cNvPr id="26" name="Text 20"/>
          <p:cNvSpPr txBox="1"/>
          <p:nvPr/>
        </p:nvSpPr>
        <p:spPr>
          <a:xfrm>
            <a:off x="8183880" y="3291840"/>
            <a:ext cx="2926080" cy="347472"/>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17323E"/>
                </a:solidFill>
                <a:latin typeface="Arial" pitchFamily="34" charset="0"/>
                <a:ea typeface="Arial" pitchFamily="34" charset="-122"/>
                <a:cs typeface="Arial" pitchFamily="34" charset="-120"/>
              </a:rPr>
              <a:t>Óviss langtímaending og öryggi</a:t>
            </a:r>
            <a:endParaRPr lang="en-US" sz="1320" dirty="0"/>
          </a:p>
        </p:txBody>
      </p:sp>
      <p:sp>
        <p:nvSpPr>
          <p:cNvPr id="27" name="Shape 21"/>
          <p:cNvSpPr/>
          <p:nvPr/>
        </p:nvSpPr>
        <p:spPr>
          <a:xfrm>
            <a:off x="7516368" y="4005072"/>
            <a:ext cx="457200" cy="457200"/>
          </a:xfrm>
          <a:prstGeom prst="ellipse">
            <a:avLst/>
          </a:prstGeom>
          <a:solidFill>
            <a:srgbClr val="FCE7EA"/>
          </a:solidFill>
          <a:ln w="12700">
            <a:solidFill>
              <a:srgbClr val="FCE7EA">
                <a:alpha val="0"/>
              </a:srgbClr>
            </a:solidFill>
            <a:prstDash val="solid"/>
          </a:ln>
        </p:spPr>
        <p:txBody>
          <a:bodyPr/>
          <a:lstStyle/>
          <a:p>
            <a:endParaRPr/>
          </a:p>
        </p:txBody>
      </p:sp>
      <p:pic>
        <p:nvPicPr>
          <p:cNvPr id="2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21524" y="4105656"/>
            <a:ext cx="246888" cy="246888"/>
          </a:xfrm>
          <a:prstGeom prst="rect">
            <a:avLst/>
          </a:prstGeom>
        </p:spPr>
      </p:pic>
      <p:sp>
        <p:nvSpPr>
          <p:cNvPr id="29" name="Text 22"/>
          <p:cNvSpPr txBox="1"/>
          <p:nvPr/>
        </p:nvSpPr>
        <p:spPr>
          <a:xfrm>
            <a:off x="8183880" y="4041648"/>
            <a:ext cx="2926080" cy="347472"/>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17323E"/>
                </a:solidFill>
                <a:latin typeface="Arial" pitchFamily="34" charset="0"/>
                <a:ea typeface="Arial" pitchFamily="34" charset="-122"/>
                <a:cs typeface="Arial" pitchFamily="34" charset="-120"/>
              </a:rPr>
              <a:t>Engin staðfest barnanotkun</a:t>
            </a:r>
            <a:endParaRPr lang="en-US" sz="1320" dirty="0"/>
          </a:p>
        </p:txBody>
      </p:sp>
      <p:sp>
        <p:nvSpPr>
          <p:cNvPr id="30" name="Shape 23"/>
          <p:cNvSpPr/>
          <p:nvPr/>
        </p:nvSpPr>
        <p:spPr>
          <a:xfrm>
            <a:off x="7516368" y="4754880"/>
            <a:ext cx="457200" cy="457200"/>
          </a:xfrm>
          <a:prstGeom prst="ellipse">
            <a:avLst/>
          </a:prstGeom>
          <a:solidFill>
            <a:srgbClr val="FCE7EA"/>
          </a:solidFill>
          <a:ln w="12700">
            <a:solidFill>
              <a:srgbClr val="FCE7EA">
                <a:alpha val="0"/>
              </a:srgbClr>
            </a:solidFill>
            <a:prstDash val="solid"/>
          </a:ln>
        </p:spPr>
        <p:txBody>
          <a:bodyPr/>
          <a:lstStyle/>
          <a:p>
            <a:endParaRPr/>
          </a:p>
        </p:txBody>
      </p:sp>
      <p:pic>
        <p:nvPicPr>
          <p:cNvPr id="3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21524" y="4855464"/>
            <a:ext cx="246888" cy="246888"/>
          </a:xfrm>
          <a:prstGeom prst="rect">
            <a:avLst/>
          </a:prstGeom>
        </p:spPr>
      </p:pic>
      <p:sp>
        <p:nvSpPr>
          <p:cNvPr id="32" name="Text 24"/>
          <p:cNvSpPr txBox="1"/>
          <p:nvPr/>
        </p:nvSpPr>
        <p:spPr>
          <a:xfrm>
            <a:off x="8183880" y="4791456"/>
            <a:ext cx="2926080" cy="347472"/>
          </a:xfrm>
          <a:prstGeom prst="rect">
            <a:avLst/>
          </a:prstGeom>
          <a:noFill/>
          <a:ln/>
        </p:spPr>
        <p:txBody>
          <a:bodyPr wrap="square" lIns="0" tIns="0" rIns="0" bIns="0" rtlCol="0" anchor="ctr">
            <a:normAutofit/>
          </a:bodyPr>
          <a:lstStyle/>
          <a:p>
            <a:pPr marL="0" indent="0" algn="l">
              <a:lnSpc>
                <a:spcPct val="100000"/>
              </a:lnSpc>
              <a:buNone/>
            </a:pPr>
            <a:r>
              <a:rPr lang="en-US" sz="1320" dirty="0">
                <a:solidFill>
                  <a:srgbClr val="17323E"/>
                </a:solidFill>
                <a:latin typeface="Arial" pitchFamily="34" charset="0"/>
                <a:ea typeface="Arial" pitchFamily="34" charset="-122"/>
                <a:cs typeface="Arial" pitchFamily="34" charset="-120"/>
              </a:rPr>
              <a:t>Hjúpun og frumur sem forðast ónæmissvar eru enn á rannsóknarstigi</a:t>
            </a:r>
            <a:endParaRPr lang="en-US" sz="1320" dirty="0"/>
          </a:p>
        </p:txBody>
      </p:sp>
      <p:sp>
        <p:nvSpPr>
          <p:cNvPr id="33" name="Shape 25"/>
          <p:cNvSpPr/>
          <p:nvPr/>
        </p:nvSpPr>
        <p:spPr>
          <a:xfrm>
            <a:off x="749808" y="5897880"/>
            <a:ext cx="10680192" cy="429768"/>
          </a:xfrm>
          <a:prstGeom prst="roundRect">
            <a:avLst>
              <a:gd name="adj" fmla="val 21277"/>
            </a:avLst>
          </a:prstGeom>
          <a:solidFill>
            <a:srgbClr val="E6F1F7"/>
          </a:solidFill>
          <a:ln w="12700">
            <a:solidFill>
              <a:srgbClr val="E6F1F7">
                <a:alpha val="0"/>
              </a:srgbClr>
            </a:solidFill>
            <a:prstDash val="solid"/>
          </a:ln>
        </p:spPr>
        <p:txBody>
          <a:bodyPr/>
          <a:lstStyle/>
          <a:p>
            <a:endParaRPr/>
          </a:p>
        </p:txBody>
      </p:sp>
      <p:pic>
        <p:nvPicPr>
          <p:cNvPr id="34"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2688" y="5998464"/>
            <a:ext cx="201168" cy="201168"/>
          </a:xfrm>
          <a:prstGeom prst="rect">
            <a:avLst/>
          </a:prstGeom>
        </p:spPr>
      </p:pic>
      <p:sp>
        <p:nvSpPr>
          <p:cNvPr id="35" name="Text 26"/>
          <p:cNvSpPr txBox="1"/>
          <p:nvPr/>
        </p:nvSpPr>
        <p:spPr>
          <a:xfrm>
            <a:off x="1234440" y="5943600"/>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Stofnfrumuleiddar eyjafrumur sýna að lífeðlisfræðileg insúlínframleiðsla er möguleg — helsta hindrunin er enn ónæmiskerfið.</a:t>
            </a:r>
            <a:endParaRPr lang="en-US" sz="112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SJÚKDÓMSBREYTANDI MEÐFERÐ</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Hvað er nú þegar raunverulegt — og hvað er enn von?</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Staða 8. ágúst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49</a:t>
            </a:r>
            <a:endParaRPr lang="en-US" sz="850" dirty="0"/>
          </a:p>
        </p:txBody>
      </p:sp>
      <p:sp>
        <p:nvSpPr>
          <p:cNvPr id="9" name="Text 6"/>
          <p:cNvSpPr txBox="1"/>
          <p:nvPr/>
        </p:nvSpPr>
        <p:spPr>
          <a:xfrm>
            <a:off x="822960" y="1078992"/>
            <a:ext cx="1828800" cy="310896"/>
          </a:xfrm>
          <a:prstGeom prst="rect">
            <a:avLst/>
          </a:prstGeom>
          <a:noFill/>
          <a:ln/>
        </p:spPr>
        <p:txBody>
          <a:bodyPr wrap="square" lIns="0" tIns="0" rIns="0" bIns="0" rtlCol="0" anchor="ctr">
            <a:normAutofit/>
          </a:bodyPr>
          <a:lstStyle/>
          <a:p>
            <a:pPr marL="0" indent="0" algn="l">
              <a:lnSpc>
                <a:spcPct val="100000"/>
              </a:lnSpc>
              <a:buNone/>
            </a:pPr>
            <a:r>
              <a:rPr lang="en-US" sz="1300" b="1" kern="0" spc="140" dirty="0">
                <a:solidFill>
                  <a:srgbClr val="2E8B72"/>
                </a:solidFill>
                <a:latin typeface="Arial" pitchFamily="34" charset="0"/>
                <a:ea typeface="Arial" pitchFamily="34" charset="-122"/>
                <a:cs typeface="Arial" pitchFamily="34" charset="-120"/>
              </a:rPr>
              <a:t>NÚNA</a:t>
            </a:r>
            <a:endParaRPr lang="en-US" sz="1300" dirty="0"/>
          </a:p>
        </p:txBody>
      </p:sp>
      <p:sp>
        <p:nvSpPr>
          <p:cNvPr id="10" name="Shape 7"/>
          <p:cNvSpPr/>
          <p:nvPr/>
        </p:nvSpPr>
        <p:spPr>
          <a:xfrm>
            <a:off x="786384" y="1444752"/>
            <a:ext cx="5148072" cy="4187952"/>
          </a:xfrm>
          <a:prstGeom prst="roundRect">
            <a:avLst>
              <a:gd name="adj" fmla="val 3493"/>
            </a:avLst>
          </a:prstGeom>
          <a:solidFill>
            <a:srgbClr val="DCEFE8"/>
          </a:solidFill>
          <a:ln w="12700">
            <a:solidFill>
              <a:srgbClr val="DCEFE8">
                <a:alpha val="0"/>
              </a:srgbClr>
            </a:solidFill>
            <a:prstDash val="solid"/>
          </a:ln>
        </p:spPr>
        <p:txBody>
          <a:bodyPr/>
          <a:lstStyle/>
          <a:p>
            <a:endParaRPr/>
          </a:p>
        </p:txBody>
      </p:sp>
      <p:sp>
        <p:nvSpPr>
          <p:cNvPr id="11" name="Shape 8"/>
          <p:cNvSpPr/>
          <p:nvPr/>
        </p:nvSpPr>
        <p:spPr>
          <a:xfrm>
            <a:off x="1115568" y="2107738"/>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12" name="Text 9"/>
          <p:cNvSpPr txBox="1"/>
          <p:nvPr/>
        </p:nvSpPr>
        <p:spPr>
          <a:xfrm>
            <a:off x="1307592" y="1865376"/>
            <a:ext cx="4270248" cy="63779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CGM og sjálfvirk insúlíngjöf (artificial pancreas) bæta TIR og HbA1c</a:t>
            </a:r>
            <a:endParaRPr lang="en-US" sz="1500" dirty="0"/>
          </a:p>
        </p:txBody>
      </p:sp>
      <p:sp>
        <p:nvSpPr>
          <p:cNvPr id="13" name="Shape 10"/>
          <p:cNvSpPr/>
          <p:nvPr/>
        </p:nvSpPr>
        <p:spPr>
          <a:xfrm>
            <a:off x="1115568" y="2855260"/>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14" name="Text 11"/>
          <p:cNvSpPr txBox="1"/>
          <p:nvPr/>
        </p:nvSpPr>
        <p:spPr>
          <a:xfrm>
            <a:off x="1307592" y="2612898"/>
            <a:ext cx="4270248" cy="63779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Stig 1–2 má greina með beta-frumumótefnum og glúkósa</a:t>
            </a:r>
            <a:endParaRPr lang="en-US" sz="1500" dirty="0"/>
          </a:p>
        </p:txBody>
      </p:sp>
      <p:sp>
        <p:nvSpPr>
          <p:cNvPr id="15" name="Shape 12"/>
          <p:cNvSpPr/>
          <p:nvPr/>
        </p:nvSpPr>
        <p:spPr>
          <a:xfrm>
            <a:off x="1115568" y="3602782"/>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16" name="Text 13"/>
          <p:cNvSpPr txBox="1"/>
          <p:nvPr/>
        </p:nvSpPr>
        <p:spPr>
          <a:xfrm>
            <a:off x="1307592" y="3360420"/>
            <a:ext cx="4270248" cy="63779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Teplizumab getur seinkað framvindu í völdum hópi</a:t>
            </a:r>
            <a:endParaRPr lang="en-US" sz="1500" dirty="0"/>
          </a:p>
        </p:txBody>
      </p:sp>
      <p:sp>
        <p:nvSpPr>
          <p:cNvPr id="17" name="Shape 14"/>
          <p:cNvSpPr/>
          <p:nvPr/>
        </p:nvSpPr>
        <p:spPr>
          <a:xfrm>
            <a:off x="1115568" y="4350304"/>
            <a:ext cx="100584" cy="100584"/>
          </a:xfrm>
          <a:prstGeom prst="ellipse">
            <a:avLst/>
          </a:prstGeom>
          <a:solidFill>
            <a:srgbClr val="2E8B72"/>
          </a:solidFill>
          <a:ln w="12700">
            <a:solidFill>
              <a:srgbClr val="2E8B72">
                <a:alpha val="0"/>
              </a:srgbClr>
            </a:solidFill>
            <a:prstDash val="solid"/>
          </a:ln>
        </p:spPr>
        <p:txBody>
          <a:bodyPr/>
          <a:lstStyle/>
          <a:p>
            <a:endParaRPr/>
          </a:p>
        </p:txBody>
      </p:sp>
      <p:sp>
        <p:nvSpPr>
          <p:cNvPr id="18" name="Text 15"/>
          <p:cNvSpPr txBox="1"/>
          <p:nvPr/>
        </p:nvSpPr>
        <p:spPr>
          <a:xfrm>
            <a:off x="1307592" y="4107942"/>
            <a:ext cx="4270248" cy="63779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Þverfagleg umönnun dregur úr bráðri og langvinnri áhættu</a:t>
            </a:r>
            <a:endParaRPr lang="en-US" sz="1500" dirty="0"/>
          </a:p>
        </p:txBody>
      </p:sp>
      <p:sp>
        <p:nvSpPr>
          <p:cNvPr id="19" name="Text 16"/>
          <p:cNvSpPr txBox="1"/>
          <p:nvPr/>
        </p:nvSpPr>
        <p:spPr>
          <a:xfrm>
            <a:off x="6291072" y="1078992"/>
            <a:ext cx="2286000" cy="310896"/>
          </a:xfrm>
          <a:prstGeom prst="rect">
            <a:avLst/>
          </a:prstGeom>
          <a:noFill/>
          <a:ln/>
        </p:spPr>
        <p:txBody>
          <a:bodyPr wrap="square" lIns="0" tIns="0" rIns="0" bIns="0" rtlCol="0" anchor="ctr">
            <a:normAutofit/>
          </a:bodyPr>
          <a:lstStyle/>
          <a:p>
            <a:pPr marL="0" indent="0" algn="l">
              <a:lnSpc>
                <a:spcPct val="100000"/>
              </a:lnSpc>
              <a:buNone/>
            </a:pPr>
            <a:r>
              <a:rPr lang="en-US" sz="1300" b="1" kern="0" spc="140" dirty="0">
                <a:solidFill>
                  <a:srgbClr val="C94C5D"/>
                </a:solidFill>
                <a:latin typeface="Arial" pitchFamily="34" charset="0"/>
                <a:ea typeface="Arial" pitchFamily="34" charset="-122"/>
                <a:cs typeface="Arial" pitchFamily="34" charset="-120"/>
              </a:rPr>
              <a:t>EKKI ENN</a:t>
            </a:r>
            <a:endParaRPr lang="en-US" sz="1300" dirty="0"/>
          </a:p>
        </p:txBody>
      </p:sp>
      <p:sp>
        <p:nvSpPr>
          <p:cNvPr id="20" name="Shape 17"/>
          <p:cNvSpPr/>
          <p:nvPr/>
        </p:nvSpPr>
        <p:spPr>
          <a:xfrm>
            <a:off x="6199632" y="1444752"/>
            <a:ext cx="5175504" cy="4187952"/>
          </a:xfrm>
          <a:prstGeom prst="roundRect">
            <a:avLst>
              <a:gd name="adj" fmla="val 3493"/>
            </a:avLst>
          </a:prstGeom>
          <a:solidFill>
            <a:srgbClr val="FCE7EA"/>
          </a:solidFill>
          <a:ln w="12700">
            <a:solidFill>
              <a:srgbClr val="FCE7EA">
                <a:alpha val="0"/>
              </a:srgbClr>
            </a:solidFill>
            <a:prstDash val="solid"/>
          </a:ln>
        </p:spPr>
        <p:txBody>
          <a:bodyPr/>
          <a:lstStyle/>
          <a:p>
            <a:endParaRPr/>
          </a:p>
        </p:txBody>
      </p:sp>
      <p:sp>
        <p:nvSpPr>
          <p:cNvPr id="21" name="Shape 18"/>
          <p:cNvSpPr/>
          <p:nvPr/>
        </p:nvSpPr>
        <p:spPr>
          <a:xfrm>
            <a:off x="6528816" y="2107738"/>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2" name="Text 19"/>
          <p:cNvSpPr txBox="1"/>
          <p:nvPr/>
        </p:nvSpPr>
        <p:spPr>
          <a:xfrm>
            <a:off x="6720840" y="1865376"/>
            <a:ext cx="4270248" cy="63779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Fullsjálfvirkt kerfi sem krefst engrar máltíðartilkynningar</a:t>
            </a:r>
            <a:endParaRPr lang="en-US" sz="1500" dirty="0"/>
          </a:p>
        </p:txBody>
      </p:sp>
      <p:sp>
        <p:nvSpPr>
          <p:cNvPr id="23" name="Shape 20"/>
          <p:cNvSpPr/>
          <p:nvPr/>
        </p:nvSpPr>
        <p:spPr>
          <a:xfrm>
            <a:off x="6528816" y="2855260"/>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4" name="Text 21"/>
          <p:cNvSpPr txBox="1"/>
          <p:nvPr/>
        </p:nvSpPr>
        <p:spPr>
          <a:xfrm>
            <a:off x="6720840" y="2612898"/>
            <a:ext cx="4270248" cy="63779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Ónæmisfrí, varanleg beta-frumuuppbót fyrir börn</a:t>
            </a:r>
            <a:endParaRPr lang="en-US" sz="1500" dirty="0"/>
          </a:p>
        </p:txBody>
      </p:sp>
      <p:sp>
        <p:nvSpPr>
          <p:cNvPr id="25" name="Shape 22"/>
          <p:cNvSpPr/>
          <p:nvPr/>
        </p:nvSpPr>
        <p:spPr>
          <a:xfrm>
            <a:off x="6528816" y="3602782"/>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6" name="Text 23"/>
          <p:cNvSpPr txBox="1"/>
          <p:nvPr/>
        </p:nvSpPr>
        <p:spPr>
          <a:xfrm>
            <a:off x="6720840" y="3360420"/>
            <a:ext cx="4270248" cy="63779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Almenn, staðlað þjóðarskimun í öllum löndum</a:t>
            </a:r>
            <a:endParaRPr lang="en-US" sz="1500" dirty="0"/>
          </a:p>
        </p:txBody>
      </p:sp>
      <p:sp>
        <p:nvSpPr>
          <p:cNvPr id="27" name="Shape 24"/>
          <p:cNvSpPr/>
          <p:nvPr/>
        </p:nvSpPr>
        <p:spPr>
          <a:xfrm>
            <a:off x="6528816" y="4350304"/>
            <a:ext cx="100584" cy="100584"/>
          </a:xfrm>
          <a:prstGeom prst="ellipse">
            <a:avLst/>
          </a:prstGeom>
          <a:solidFill>
            <a:srgbClr val="C94C5D"/>
          </a:solidFill>
          <a:ln w="12700">
            <a:solidFill>
              <a:srgbClr val="C94C5D">
                <a:alpha val="0"/>
              </a:srgbClr>
            </a:solidFill>
            <a:prstDash val="solid"/>
          </a:ln>
        </p:spPr>
        <p:txBody>
          <a:bodyPr/>
          <a:lstStyle/>
          <a:p>
            <a:endParaRPr/>
          </a:p>
        </p:txBody>
      </p:sp>
      <p:sp>
        <p:nvSpPr>
          <p:cNvPr id="28" name="Text 25"/>
          <p:cNvSpPr txBox="1"/>
          <p:nvPr/>
        </p:nvSpPr>
        <p:spPr>
          <a:xfrm>
            <a:off x="6720840" y="4107942"/>
            <a:ext cx="4270248" cy="637794"/>
          </a:xfrm>
          <a:prstGeom prst="rect">
            <a:avLst/>
          </a:prstGeom>
          <a:noFill/>
          <a:ln/>
        </p:spPr>
        <p:txBody>
          <a:bodyPr wrap="square" lIns="0" tIns="0" rIns="0" bIns="0" rtlCol="0" anchor="ctr">
            <a:normAutofit/>
          </a:bodyPr>
          <a:lstStyle/>
          <a:p>
            <a:pPr marL="0" indent="0" algn="l">
              <a:lnSpc>
                <a:spcPct val="100000"/>
              </a:lnSpc>
              <a:buNone/>
            </a:pPr>
            <a:r>
              <a:rPr lang="en-US" sz="1500" dirty="0">
                <a:solidFill>
                  <a:srgbClr val="17323E"/>
                </a:solidFill>
                <a:latin typeface="Arial" pitchFamily="34" charset="0"/>
                <a:ea typeface="Arial" pitchFamily="34" charset="-122"/>
                <a:cs typeface="Arial" pitchFamily="34" charset="-120"/>
              </a:rPr>
              <a:t>Lækning sem fjarlægir bæði sjálfsofnæmi og insúlínþörf án áhættu</a:t>
            </a:r>
            <a:endParaRPr lang="en-US" sz="1500" dirty="0"/>
          </a:p>
        </p:txBody>
      </p:sp>
      <p:sp>
        <p:nvSpPr>
          <p:cNvPr id="29" name="Shape 26"/>
          <p:cNvSpPr/>
          <p:nvPr/>
        </p:nvSpPr>
        <p:spPr>
          <a:xfrm>
            <a:off x="749808" y="5888736"/>
            <a:ext cx="10680192" cy="429768"/>
          </a:xfrm>
          <a:prstGeom prst="roundRect">
            <a:avLst>
              <a:gd name="adj" fmla="val 21277"/>
            </a:avLst>
          </a:prstGeom>
          <a:solidFill>
            <a:srgbClr val="FFF4D6"/>
          </a:solidFill>
          <a:ln w="12700">
            <a:solidFill>
              <a:srgbClr val="FFF4D6">
                <a:alpha val="0"/>
              </a:srgbClr>
            </a:solidFill>
            <a:prstDash val="solid"/>
          </a:ln>
        </p:spPr>
        <p:txBody>
          <a:bodyPr/>
          <a:lstStyle/>
          <a:p>
            <a:endParaRPr/>
          </a:p>
        </p:txBody>
      </p:sp>
      <p:pic>
        <p:nvPicPr>
          <p:cNvPr id="3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688" y="5989320"/>
            <a:ext cx="201168" cy="201168"/>
          </a:xfrm>
          <a:prstGeom prst="rect">
            <a:avLst/>
          </a:prstGeom>
        </p:spPr>
      </p:pic>
      <p:sp>
        <p:nvSpPr>
          <p:cNvPr id="31" name="Text 27"/>
          <p:cNvSpPr txBox="1"/>
          <p:nvPr/>
        </p:nvSpPr>
        <p:spPr>
          <a:xfrm>
            <a:off x="1234440" y="5934456"/>
            <a:ext cx="9985248" cy="329184"/>
          </a:xfrm>
          <a:prstGeom prst="rect">
            <a:avLst/>
          </a:prstGeom>
          <a:noFill/>
          <a:ln/>
        </p:spPr>
        <p:txBody>
          <a:bodyPr wrap="square" lIns="0" tIns="0" rIns="0" bIns="0" rtlCol="0" anchor="ctr">
            <a:normAutofit/>
          </a:bodyPr>
          <a:lstStyle/>
          <a:p>
            <a:pPr marL="0" indent="0" algn="l">
              <a:lnSpc>
                <a:spcPct val="100000"/>
              </a:lnSpc>
              <a:buNone/>
            </a:pPr>
            <a:r>
              <a:rPr lang="en-US" sz="1120" b="1" dirty="0">
                <a:solidFill>
                  <a:srgbClr val="17323E"/>
                </a:solidFill>
                <a:latin typeface="Arial" pitchFamily="34" charset="0"/>
                <a:ea typeface="Arial" pitchFamily="34" charset="-122"/>
                <a:cs typeface="Arial" pitchFamily="34" charset="-120"/>
              </a:rPr>
              <a:t>Forðist að kalla rannsóknarniðurstöðu „lækningu“. Spyrjið alltaf: fyrir hvern, hversu lengi, með hvaða áhættu og með hvaða ónæmisbælingu?</a:t>
            </a:r>
            <a:endParaRPr lang="en-US" sz="112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87B78"/>
          </a:solidFill>
          <a:ln w="12700">
            <a:solidFill>
              <a:srgbClr val="087B78">
                <a:alpha val="0"/>
              </a:srgbClr>
            </a:solidFill>
            <a:prstDash val="solid"/>
          </a:ln>
        </p:spPr>
        <p:txBody>
          <a:bodyPr/>
          <a:lstStyle/>
          <a:p>
            <a:endParaRPr/>
          </a:p>
        </p:txBody>
      </p:sp>
      <p:sp>
        <p:nvSpPr>
          <p:cNvPr id="3" name="Text 1"/>
          <p:cNvSpPr txBox="1"/>
          <p:nvPr/>
        </p:nvSpPr>
        <p:spPr>
          <a:xfrm>
            <a:off x="621792" y="182880"/>
            <a:ext cx="5760720" cy="201168"/>
          </a:xfrm>
          <a:prstGeom prst="rect">
            <a:avLst/>
          </a:prstGeom>
          <a:noFill/>
          <a:ln/>
        </p:spPr>
        <p:txBody>
          <a:bodyPr wrap="square" lIns="0" tIns="0" rIns="0" bIns="0" rtlCol="0" anchor="ctr">
            <a:normAutofit/>
          </a:bodyPr>
          <a:lstStyle/>
          <a:p>
            <a:pPr marL="0" indent="0" algn="l">
              <a:lnSpc>
                <a:spcPct val="100000"/>
              </a:lnSpc>
              <a:buNone/>
            </a:pPr>
            <a:r>
              <a:rPr lang="en-US" sz="950" b="1" kern="0" spc="110" dirty="0">
                <a:solidFill>
                  <a:srgbClr val="087B78"/>
                </a:solidFill>
                <a:latin typeface="Arial" pitchFamily="34" charset="0"/>
                <a:ea typeface="Arial" pitchFamily="34" charset="-122"/>
                <a:cs typeface="Arial" pitchFamily="34" charset="-120"/>
              </a:rPr>
              <a:t>SAMANTEKT</a:t>
            </a:r>
            <a:endParaRPr lang="en-US" sz="950" dirty="0"/>
          </a:p>
        </p:txBody>
      </p:sp>
      <p:sp>
        <p:nvSpPr>
          <p:cNvPr id="4" name="Text 2"/>
          <p:cNvSpPr txBox="1"/>
          <p:nvPr/>
        </p:nvSpPr>
        <p:spPr>
          <a:xfrm>
            <a:off x="621792" y="411480"/>
            <a:ext cx="10744200" cy="438912"/>
          </a:xfrm>
          <a:prstGeom prst="rect">
            <a:avLst/>
          </a:prstGeom>
          <a:noFill/>
          <a:ln/>
        </p:spPr>
        <p:txBody>
          <a:bodyPr wrap="square" lIns="0" tIns="0" rIns="0" bIns="0" rtlCol="0" anchor="t">
            <a:normAutofit/>
          </a:bodyPr>
          <a:lstStyle/>
          <a:p>
            <a:pPr marL="0" indent="0" algn="l">
              <a:lnSpc>
                <a:spcPct val="100000"/>
              </a:lnSpc>
              <a:buNone/>
            </a:pPr>
            <a:r>
              <a:rPr lang="en-US" sz="2450" b="1" dirty="0">
                <a:solidFill>
                  <a:srgbClr val="0B2B3B"/>
                </a:solidFill>
                <a:latin typeface="Arial" pitchFamily="34" charset="0"/>
                <a:ea typeface="Arial" pitchFamily="34" charset="-122"/>
                <a:cs typeface="Arial" pitchFamily="34" charset="-120"/>
              </a:rPr>
              <a:t>Átta atriði sem læknanemi á að muna</a:t>
            </a:r>
            <a:endParaRPr lang="en-US" sz="2450" dirty="0"/>
          </a:p>
        </p:txBody>
      </p:sp>
      <p:sp>
        <p:nvSpPr>
          <p:cNvPr id="5" name="Shape 3"/>
          <p:cNvSpPr/>
          <p:nvPr/>
        </p:nvSpPr>
        <p:spPr>
          <a:xfrm>
            <a:off x="603504" y="6473952"/>
            <a:ext cx="10991088" cy="0"/>
          </a:xfrm>
          <a:prstGeom prst="line">
            <a:avLst/>
          </a:prstGeom>
          <a:noFill/>
          <a:ln w="8890">
            <a:solidFill>
              <a:srgbClr val="D6E1E4"/>
            </a:solidFill>
            <a:prstDash val="solid"/>
          </a:ln>
        </p:spPr>
        <p:txBody>
          <a:bodyPr/>
          <a:lstStyle/>
          <a:p>
            <a:endParaRPr/>
          </a:p>
        </p:txBody>
      </p:sp>
      <p:sp>
        <p:nvSpPr>
          <p:cNvPr id="6" name="Text 4"/>
          <p:cNvSpPr txBox="1"/>
          <p:nvPr/>
        </p:nvSpPr>
        <p:spPr>
          <a:xfrm>
            <a:off x="621792" y="6501384"/>
            <a:ext cx="9966960" cy="164592"/>
          </a:xfrm>
          <a:prstGeom prst="rect">
            <a:avLst/>
          </a:prstGeom>
          <a:noFill/>
          <a:ln/>
        </p:spPr>
        <p:txBody>
          <a:bodyPr wrap="square" lIns="0" tIns="0" rIns="0" bIns="0" rtlCol="0" anchor="ctr">
            <a:normAutofit/>
          </a:bodyPr>
          <a:lstStyle/>
          <a:p>
            <a:pPr marL="0" indent="0" algn="l">
              <a:lnSpc>
                <a:spcPct val="100000"/>
              </a:lnSpc>
              <a:buNone/>
            </a:pPr>
            <a:r>
              <a:rPr lang="en-US" sz="750" dirty="0">
                <a:solidFill>
                  <a:srgbClr val="5B6F78"/>
                </a:solidFill>
                <a:latin typeface="Arial" pitchFamily="34" charset="0"/>
                <a:ea typeface="Arial" pitchFamily="34" charset="-122"/>
                <a:cs typeface="Arial" pitchFamily="34" charset="-120"/>
              </a:rPr>
              <a:t>ISPAD 2024/2022; ADA 2026</a:t>
            </a:r>
            <a:endParaRPr lang="en-US" sz="750" dirty="0"/>
          </a:p>
        </p:txBody>
      </p:sp>
      <p:pic>
        <p:nvPicPr>
          <p:cNvPr id="7" name="Image 0" descr="/mnt/data/orig_pptx_unzip/ppt/media/image2.jpeg"/>
          <p:cNvPicPr>
            <a:picLocks noChangeAspect="1"/>
          </p:cNvPicPr>
          <p:nvPr/>
        </p:nvPicPr>
        <p:blipFill>
          <a:blip r:embed="rId3"/>
          <a:stretch>
            <a:fillRect/>
          </a:stretch>
        </p:blipFill>
        <p:spPr>
          <a:xfrm>
            <a:off x="10917936" y="6473952"/>
            <a:ext cx="210312" cy="201168"/>
          </a:xfrm>
          <a:prstGeom prst="rect">
            <a:avLst/>
          </a:prstGeom>
        </p:spPr>
      </p:pic>
      <p:sp>
        <p:nvSpPr>
          <p:cNvPr id="8" name="Text 5"/>
          <p:cNvSpPr txBox="1"/>
          <p:nvPr/>
        </p:nvSpPr>
        <p:spPr>
          <a:xfrm>
            <a:off x="11265408" y="6492240"/>
            <a:ext cx="310896"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5B6F78"/>
                </a:solidFill>
                <a:latin typeface="Arial" pitchFamily="34" charset="0"/>
                <a:ea typeface="Arial" pitchFamily="34" charset="-122"/>
                <a:cs typeface="Arial" pitchFamily="34" charset="-120"/>
              </a:rPr>
              <a:t>50</a:t>
            </a:r>
            <a:endParaRPr lang="en-US" sz="850" dirty="0"/>
          </a:p>
        </p:txBody>
      </p:sp>
      <p:sp>
        <p:nvSpPr>
          <p:cNvPr id="9" name="Shape 6"/>
          <p:cNvSpPr/>
          <p:nvPr/>
        </p:nvSpPr>
        <p:spPr>
          <a:xfrm>
            <a:off x="749808" y="1078992"/>
            <a:ext cx="5212080" cy="1024128"/>
          </a:xfrm>
          <a:prstGeom prst="roundRect">
            <a:avLst>
              <a:gd name="adj" fmla="val 12500"/>
            </a:avLst>
          </a:prstGeom>
          <a:solidFill>
            <a:srgbClr val="FFFFFF"/>
          </a:solidFill>
          <a:ln w="10160">
            <a:solidFill>
              <a:srgbClr val="D6E1E4"/>
            </a:solidFill>
            <a:prstDash val="solid"/>
          </a:ln>
        </p:spPr>
        <p:txBody>
          <a:bodyPr/>
          <a:lstStyle/>
          <a:p>
            <a:endParaRPr/>
          </a:p>
        </p:txBody>
      </p:sp>
      <p:sp>
        <p:nvSpPr>
          <p:cNvPr id="10" name="Shape 7"/>
          <p:cNvSpPr/>
          <p:nvPr/>
        </p:nvSpPr>
        <p:spPr>
          <a:xfrm>
            <a:off x="950976" y="1307592"/>
            <a:ext cx="530352" cy="530352"/>
          </a:xfrm>
          <a:prstGeom prst="ellipse">
            <a:avLst/>
          </a:prstGeom>
          <a:solidFill>
            <a:srgbClr val="087B78"/>
          </a:solidFill>
          <a:ln w="12700">
            <a:solidFill>
              <a:srgbClr val="087B78">
                <a:alpha val="0"/>
              </a:srgbClr>
            </a:solidFill>
            <a:prstDash val="solid"/>
          </a:ln>
        </p:spPr>
        <p:txBody>
          <a:bodyPr/>
          <a:lstStyle/>
          <a:p>
            <a:endParaRPr/>
          </a:p>
        </p:txBody>
      </p:sp>
      <p:sp>
        <p:nvSpPr>
          <p:cNvPr id="11" name="Text 8"/>
          <p:cNvSpPr txBox="1"/>
          <p:nvPr/>
        </p:nvSpPr>
        <p:spPr>
          <a:xfrm>
            <a:off x="950976" y="1307592"/>
            <a:ext cx="530352" cy="530352"/>
          </a:xfrm>
          <a:prstGeom prst="rect">
            <a:avLst/>
          </a:prstGeom>
          <a:noFill/>
          <a:ln/>
        </p:spPr>
        <p:txBody>
          <a:bodyPr wrap="square" lIns="0" tIns="0" rIns="0" bIns="0" rtlCol="0" anchor="ctr">
            <a:normAutofit/>
          </a:bodyP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1</a:t>
            </a:r>
            <a:endParaRPr lang="en-US" sz="1700" dirty="0"/>
          </a:p>
        </p:txBody>
      </p:sp>
      <p:sp>
        <p:nvSpPr>
          <p:cNvPr id="12" name="Text 9"/>
          <p:cNvSpPr txBox="1"/>
          <p:nvPr/>
        </p:nvSpPr>
        <p:spPr>
          <a:xfrm>
            <a:off x="1682496" y="1225296"/>
            <a:ext cx="4005072" cy="713232"/>
          </a:xfrm>
          <a:prstGeom prst="rect">
            <a:avLst/>
          </a:prstGeom>
          <a:noFill/>
          <a:ln/>
        </p:spPr>
        <p:txBody>
          <a:bodyPr wrap="square" lIns="0" tIns="0" rIns="0" bIns="0" rtlCol="0" anchor="ctr">
            <a:normAutofit/>
          </a:bodyPr>
          <a:lstStyle/>
          <a:p>
            <a:pPr marL="0" indent="0" algn="l">
              <a:lnSpc>
                <a:spcPct val="100000"/>
              </a:lnSpc>
              <a:buNone/>
            </a:pPr>
            <a:r>
              <a:rPr lang="en-US" sz="1310" b="1" dirty="0">
                <a:solidFill>
                  <a:srgbClr val="17323E"/>
                </a:solidFill>
                <a:latin typeface="Arial" pitchFamily="34" charset="0"/>
                <a:ea typeface="Arial" pitchFamily="34" charset="-122"/>
                <a:cs typeface="Arial" pitchFamily="34" charset="-120"/>
              </a:rPr>
              <a:t>Ofmiga + mikill þorsti + þyngdartap = mæla glúkósa og ketóna strax.</a:t>
            </a:r>
            <a:endParaRPr lang="en-US" sz="1310" dirty="0"/>
          </a:p>
        </p:txBody>
      </p:sp>
      <p:sp>
        <p:nvSpPr>
          <p:cNvPr id="13" name="Shape 10"/>
          <p:cNvSpPr/>
          <p:nvPr/>
        </p:nvSpPr>
        <p:spPr>
          <a:xfrm>
            <a:off x="6263640" y="1078992"/>
            <a:ext cx="5212080" cy="1024128"/>
          </a:xfrm>
          <a:prstGeom prst="roundRect">
            <a:avLst>
              <a:gd name="adj" fmla="val 12500"/>
            </a:avLst>
          </a:prstGeom>
          <a:solidFill>
            <a:srgbClr val="FFFFFF"/>
          </a:solidFill>
          <a:ln w="10160">
            <a:solidFill>
              <a:srgbClr val="D6E1E4"/>
            </a:solidFill>
            <a:prstDash val="solid"/>
          </a:ln>
        </p:spPr>
        <p:txBody>
          <a:bodyPr/>
          <a:lstStyle/>
          <a:p>
            <a:endParaRPr/>
          </a:p>
        </p:txBody>
      </p:sp>
      <p:sp>
        <p:nvSpPr>
          <p:cNvPr id="14" name="Shape 11"/>
          <p:cNvSpPr/>
          <p:nvPr/>
        </p:nvSpPr>
        <p:spPr>
          <a:xfrm>
            <a:off x="6464808" y="1307592"/>
            <a:ext cx="530352" cy="530352"/>
          </a:xfrm>
          <a:prstGeom prst="ellipse">
            <a:avLst/>
          </a:prstGeom>
          <a:solidFill>
            <a:srgbClr val="C94C5D"/>
          </a:solidFill>
          <a:ln w="12700">
            <a:solidFill>
              <a:srgbClr val="C94C5D">
                <a:alpha val="0"/>
              </a:srgbClr>
            </a:solidFill>
            <a:prstDash val="solid"/>
          </a:ln>
        </p:spPr>
        <p:txBody>
          <a:bodyPr/>
          <a:lstStyle/>
          <a:p>
            <a:endParaRPr/>
          </a:p>
        </p:txBody>
      </p:sp>
      <p:sp>
        <p:nvSpPr>
          <p:cNvPr id="15" name="Text 12"/>
          <p:cNvSpPr txBox="1"/>
          <p:nvPr/>
        </p:nvSpPr>
        <p:spPr>
          <a:xfrm>
            <a:off x="6464808" y="1307592"/>
            <a:ext cx="530352" cy="530352"/>
          </a:xfrm>
          <a:prstGeom prst="rect">
            <a:avLst/>
          </a:prstGeom>
          <a:noFill/>
          <a:ln/>
        </p:spPr>
        <p:txBody>
          <a:bodyPr wrap="square" lIns="0" tIns="0" rIns="0" bIns="0" rtlCol="0" anchor="ctr">
            <a:normAutofit/>
          </a:bodyP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2</a:t>
            </a:r>
            <a:endParaRPr lang="en-US" sz="1700" dirty="0"/>
          </a:p>
        </p:txBody>
      </p:sp>
      <p:sp>
        <p:nvSpPr>
          <p:cNvPr id="16" name="Text 13"/>
          <p:cNvSpPr txBox="1"/>
          <p:nvPr/>
        </p:nvSpPr>
        <p:spPr>
          <a:xfrm>
            <a:off x="7196328" y="1225296"/>
            <a:ext cx="4005072" cy="713232"/>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DKA er ketósa + blóðsýring; glúkósi einn segir ekki alvarleikann.</a:t>
            </a:r>
            <a:endParaRPr lang="en-US" sz="1310" dirty="0"/>
          </a:p>
        </p:txBody>
      </p:sp>
      <p:sp>
        <p:nvSpPr>
          <p:cNvPr id="17" name="Shape 14"/>
          <p:cNvSpPr/>
          <p:nvPr/>
        </p:nvSpPr>
        <p:spPr>
          <a:xfrm>
            <a:off x="749808" y="2304288"/>
            <a:ext cx="5212080" cy="1024128"/>
          </a:xfrm>
          <a:prstGeom prst="roundRect">
            <a:avLst>
              <a:gd name="adj" fmla="val 12500"/>
            </a:avLst>
          </a:prstGeom>
          <a:solidFill>
            <a:srgbClr val="FFFFFF"/>
          </a:solidFill>
          <a:ln w="10160">
            <a:solidFill>
              <a:srgbClr val="D6E1E4"/>
            </a:solidFill>
            <a:prstDash val="solid"/>
          </a:ln>
        </p:spPr>
        <p:txBody>
          <a:bodyPr/>
          <a:lstStyle/>
          <a:p>
            <a:endParaRPr/>
          </a:p>
        </p:txBody>
      </p:sp>
      <p:sp>
        <p:nvSpPr>
          <p:cNvPr id="18" name="Shape 15"/>
          <p:cNvSpPr/>
          <p:nvPr/>
        </p:nvSpPr>
        <p:spPr>
          <a:xfrm>
            <a:off x="950976" y="2532888"/>
            <a:ext cx="530352" cy="530352"/>
          </a:xfrm>
          <a:prstGeom prst="ellipse">
            <a:avLst/>
          </a:prstGeom>
          <a:solidFill>
            <a:srgbClr val="E67D46"/>
          </a:solidFill>
          <a:ln w="12700">
            <a:solidFill>
              <a:srgbClr val="E67D46">
                <a:alpha val="0"/>
              </a:srgbClr>
            </a:solidFill>
            <a:prstDash val="solid"/>
          </a:ln>
        </p:spPr>
        <p:txBody>
          <a:bodyPr/>
          <a:lstStyle/>
          <a:p>
            <a:endParaRPr/>
          </a:p>
        </p:txBody>
      </p:sp>
      <p:sp>
        <p:nvSpPr>
          <p:cNvPr id="19" name="Text 16"/>
          <p:cNvSpPr txBox="1"/>
          <p:nvPr/>
        </p:nvSpPr>
        <p:spPr>
          <a:xfrm>
            <a:off x="950976" y="2532888"/>
            <a:ext cx="530352" cy="530352"/>
          </a:xfrm>
          <a:prstGeom prst="rect">
            <a:avLst/>
          </a:prstGeom>
          <a:noFill/>
          <a:ln/>
        </p:spPr>
        <p:txBody>
          <a:bodyPr wrap="square" lIns="0" tIns="0" rIns="0" bIns="0" rtlCol="0" anchor="ctr">
            <a:normAutofit/>
          </a:bodyP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3</a:t>
            </a:r>
            <a:endParaRPr lang="en-US" sz="1700" dirty="0"/>
          </a:p>
        </p:txBody>
      </p:sp>
      <p:sp>
        <p:nvSpPr>
          <p:cNvPr id="20" name="Text 17"/>
          <p:cNvSpPr txBox="1"/>
          <p:nvPr/>
        </p:nvSpPr>
        <p:spPr>
          <a:xfrm>
            <a:off x="1682496" y="2450592"/>
            <a:ext cx="4005072" cy="713232"/>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Vökvi fyrst, insúlín eftir að vökvun hefst; enginn hleðsluskammtur insúlíns eða bíkarbónat að staðaldri.</a:t>
            </a:r>
            <a:endParaRPr lang="en-US" sz="1310" dirty="0"/>
          </a:p>
        </p:txBody>
      </p:sp>
      <p:sp>
        <p:nvSpPr>
          <p:cNvPr id="21" name="Shape 18"/>
          <p:cNvSpPr/>
          <p:nvPr/>
        </p:nvSpPr>
        <p:spPr>
          <a:xfrm>
            <a:off x="6263640" y="2304288"/>
            <a:ext cx="5212080" cy="1024128"/>
          </a:xfrm>
          <a:prstGeom prst="roundRect">
            <a:avLst>
              <a:gd name="adj" fmla="val 12500"/>
            </a:avLst>
          </a:prstGeom>
          <a:solidFill>
            <a:srgbClr val="FFFFFF"/>
          </a:solidFill>
          <a:ln w="10160">
            <a:solidFill>
              <a:srgbClr val="D6E1E4"/>
            </a:solidFill>
            <a:prstDash val="solid"/>
          </a:ln>
        </p:spPr>
        <p:txBody>
          <a:bodyPr/>
          <a:lstStyle/>
          <a:p>
            <a:endParaRPr/>
          </a:p>
        </p:txBody>
      </p:sp>
      <p:sp>
        <p:nvSpPr>
          <p:cNvPr id="22" name="Shape 19"/>
          <p:cNvSpPr/>
          <p:nvPr/>
        </p:nvSpPr>
        <p:spPr>
          <a:xfrm>
            <a:off x="6464808" y="2532888"/>
            <a:ext cx="530352" cy="530352"/>
          </a:xfrm>
          <a:prstGeom prst="ellipse">
            <a:avLst/>
          </a:prstGeom>
          <a:solidFill>
            <a:srgbClr val="8E2F40"/>
          </a:solidFill>
          <a:ln w="12700">
            <a:solidFill>
              <a:srgbClr val="8E2F40">
                <a:alpha val="0"/>
              </a:srgbClr>
            </a:solidFill>
            <a:prstDash val="solid"/>
          </a:ln>
        </p:spPr>
        <p:txBody>
          <a:bodyPr/>
          <a:lstStyle/>
          <a:p>
            <a:endParaRPr/>
          </a:p>
        </p:txBody>
      </p:sp>
      <p:sp>
        <p:nvSpPr>
          <p:cNvPr id="23" name="Text 20"/>
          <p:cNvSpPr txBox="1"/>
          <p:nvPr/>
        </p:nvSpPr>
        <p:spPr>
          <a:xfrm>
            <a:off x="6464808" y="2532888"/>
            <a:ext cx="530352" cy="530352"/>
          </a:xfrm>
          <a:prstGeom prst="rect">
            <a:avLst/>
          </a:prstGeom>
          <a:noFill/>
          <a:ln/>
        </p:spPr>
        <p:txBody>
          <a:bodyPr wrap="square" lIns="0" tIns="0" rIns="0" bIns="0" rtlCol="0" anchor="ctr">
            <a:normAutofit/>
          </a:bodyP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4</a:t>
            </a:r>
            <a:endParaRPr lang="en-US" sz="1700" dirty="0"/>
          </a:p>
        </p:txBody>
      </p:sp>
      <p:sp>
        <p:nvSpPr>
          <p:cNvPr id="24" name="Text 21"/>
          <p:cNvSpPr txBox="1"/>
          <p:nvPr/>
        </p:nvSpPr>
        <p:spPr>
          <a:xfrm>
            <a:off x="7196328" y="2450592"/>
            <a:ext cx="4005072" cy="713232"/>
          </a:xfrm>
          <a:prstGeom prst="rect">
            <a:avLst/>
          </a:prstGeom>
          <a:noFill/>
          <a:ln/>
        </p:spPr>
        <p:txBody>
          <a:bodyPr wrap="square" lIns="0" tIns="0" rIns="0" bIns="0" rtlCol="0" anchor="ctr">
            <a:normAutofit/>
          </a:bodyPr>
          <a:lstStyle/>
          <a:p>
            <a:pPr marL="0" indent="0" algn="l">
              <a:lnSpc>
                <a:spcPct val="100000"/>
              </a:lnSpc>
              <a:buNone/>
            </a:pPr>
            <a:r>
              <a:rPr lang="en-US" sz="1310" b="1" dirty="0">
                <a:solidFill>
                  <a:srgbClr val="17323E"/>
                </a:solidFill>
                <a:latin typeface="Arial" pitchFamily="34" charset="0"/>
                <a:ea typeface="Arial" pitchFamily="34" charset="-122"/>
                <a:cs typeface="Arial" pitchFamily="34" charset="-120"/>
              </a:rPr>
              <a:t>Grunur um heilabjúg er klínísk greining — meðhöndla áður en CT er gert.</a:t>
            </a:r>
            <a:endParaRPr lang="en-US" sz="1310" dirty="0"/>
          </a:p>
        </p:txBody>
      </p:sp>
      <p:sp>
        <p:nvSpPr>
          <p:cNvPr id="25" name="Shape 22"/>
          <p:cNvSpPr/>
          <p:nvPr/>
        </p:nvSpPr>
        <p:spPr>
          <a:xfrm>
            <a:off x="749808" y="3529584"/>
            <a:ext cx="5212080" cy="1024128"/>
          </a:xfrm>
          <a:prstGeom prst="roundRect">
            <a:avLst>
              <a:gd name="adj" fmla="val 12500"/>
            </a:avLst>
          </a:prstGeom>
          <a:solidFill>
            <a:srgbClr val="FFFFFF"/>
          </a:solidFill>
          <a:ln w="10160">
            <a:solidFill>
              <a:srgbClr val="D6E1E4"/>
            </a:solidFill>
            <a:prstDash val="solid"/>
          </a:ln>
        </p:spPr>
        <p:txBody>
          <a:bodyPr/>
          <a:lstStyle/>
          <a:p>
            <a:endParaRPr/>
          </a:p>
        </p:txBody>
      </p:sp>
      <p:sp>
        <p:nvSpPr>
          <p:cNvPr id="26" name="Shape 23"/>
          <p:cNvSpPr/>
          <p:nvPr/>
        </p:nvSpPr>
        <p:spPr>
          <a:xfrm>
            <a:off x="950976" y="3758184"/>
            <a:ext cx="530352" cy="530352"/>
          </a:xfrm>
          <a:prstGeom prst="ellipse">
            <a:avLst/>
          </a:prstGeom>
          <a:solidFill>
            <a:srgbClr val="276E93"/>
          </a:solidFill>
          <a:ln w="12700">
            <a:solidFill>
              <a:srgbClr val="276E93">
                <a:alpha val="0"/>
              </a:srgbClr>
            </a:solidFill>
            <a:prstDash val="solid"/>
          </a:ln>
        </p:spPr>
        <p:txBody>
          <a:bodyPr/>
          <a:lstStyle/>
          <a:p>
            <a:endParaRPr/>
          </a:p>
        </p:txBody>
      </p:sp>
      <p:sp>
        <p:nvSpPr>
          <p:cNvPr id="27" name="Text 24"/>
          <p:cNvSpPr txBox="1"/>
          <p:nvPr/>
        </p:nvSpPr>
        <p:spPr>
          <a:xfrm>
            <a:off x="950976" y="3758184"/>
            <a:ext cx="530352" cy="530352"/>
          </a:xfrm>
          <a:prstGeom prst="rect">
            <a:avLst/>
          </a:prstGeom>
          <a:noFill/>
          <a:ln/>
        </p:spPr>
        <p:txBody>
          <a:bodyPr wrap="square" lIns="0" tIns="0" rIns="0" bIns="0" rtlCol="0" anchor="ctr">
            <a:normAutofit/>
          </a:bodyP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5</a:t>
            </a:r>
            <a:endParaRPr lang="en-US" sz="1700" dirty="0"/>
          </a:p>
        </p:txBody>
      </p:sp>
      <p:sp>
        <p:nvSpPr>
          <p:cNvPr id="28" name="Text 25"/>
          <p:cNvSpPr txBox="1"/>
          <p:nvPr/>
        </p:nvSpPr>
        <p:spPr>
          <a:xfrm>
            <a:off x="1682496" y="3648456"/>
            <a:ext cx="4005072" cy="832104"/>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CGM og sjálfvirk insúlíngjöf (artificial pancreas) eiga að bjóðast snemma; kerfin eru enn hálfsjálfvirk og krefjast varaplans.</a:t>
            </a:r>
            <a:endParaRPr lang="en-US" sz="1310" dirty="0"/>
          </a:p>
        </p:txBody>
      </p:sp>
      <p:sp>
        <p:nvSpPr>
          <p:cNvPr id="29" name="Shape 26"/>
          <p:cNvSpPr/>
          <p:nvPr/>
        </p:nvSpPr>
        <p:spPr>
          <a:xfrm>
            <a:off x="6263640" y="3529584"/>
            <a:ext cx="5212080" cy="1024128"/>
          </a:xfrm>
          <a:prstGeom prst="roundRect">
            <a:avLst>
              <a:gd name="adj" fmla="val 12500"/>
            </a:avLst>
          </a:prstGeom>
          <a:solidFill>
            <a:srgbClr val="FFFFFF"/>
          </a:solidFill>
          <a:ln w="10160">
            <a:solidFill>
              <a:srgbClr val="D6E1E4"/>
            </a:solidFill>
            <a:prstDash val="solid"/>
          </a:ln>
        </p:spPr>
        <p:txBody>
          <a:bodyPr/>
          <a:lstStyle/>
          <a:p>
            <a:endParaRPr/>
          </a:p>
        </p:txBody>
      </p:sp>
      <p:sp>
        <p:nvSpPr>
          <p:cNvPr id="30" name="Shape 27"/>
          <p:cNvSpPr/>
          <p:nvPr/>
        </p:nvSpPr>
        <p:spPr>
          <a:xfrm>
            <a:off x="6464808" y="3758184"/>
            <a:ext cx="530352" cy="530352"/>
          </a:xfrm>
          <a:prstGeom prst="ellipse">
            <a:avLst/>
          </a:prstGeom>
          <a:solidFill>
            <a:srgbClr val="2E8B72"/>
          </a:solidFill>
          <a:ln w="12700">
            <a:solidFill>
              <a:srgbClr val="2E8B72">
                <a:alpha val="0"/>
              </a:srgbClr>
            </a:solidFill>
            <a:prstDash val="solid"/>
          </a:ln>
        </p:spPr>
        <p:txBody>
          <a:bodyPr/>
          <a:lstStyle/>
          <a:p>
            <a:endParaRPr/>
          </a:p>
        </p:txBody>
      </p:sp>
      <p:sp>
        <p:nvSpPr>
          <p:cNvPr id="31" name="Text 28"/>
          <p:cNvSpPr txBox="1"/>
          <p:nvPr/>
        </p:nvSpPr>
        <p:spPr>
          <a:xfrm>
            <a:off x="6464808" y="3758184"/>
            <a:ext cx="530352" cy="530352"/>
          </a:xfrm>
          <a:prstGeom prst="rect">
            <a:avLst/>
          </a:prstGeom>
          <a:noFill/>
          <a:ln/>
        </p:spPr>
        <p:txBody>
          <a:bodyPr wrap="square" lIns="0" tIns="0" rIns="0" bIns="0" rtlCol="0" anchor="ctr">
            <a:normAutofit/>
          </a:bodyP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6</a:t>
            </a:r>
            <a:endParaRPr lang="en-US" sz="1700" dirty="0"/>
          </a:p>
        </p:txBody>
      </p:sp>
      <p:sp>
        <p:nvSpPr>
          <p:cNvPr id="32" name="Text 29"/>
          <p:cNvSpPr txBox="1"/>
          <p:nvPr/>
        </p:nvSpPr>
        <p:spPr>
          <a:xfrm>
            <a:off x="7196328" y="3675888"/>
            <a:ext cx="4005072" cy="713232"/>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Stefna að HbA1c ≤48 og TIR &gt;70% þegar það er öruggt og raunhæft.</a:t>
            </a:r>
            <a:endParaRPr lang="en-US" sz="1310" dirty="0"/>
          </a:p>
        </p:txBody>
      </p:sp>
      <p:sp>
        <p:nvSpPr>
          <p:cNvPr id="33" name="Shape 30"/>
          <p:cNvSpPr/>
          <p:nvPr/>
        </p:nvSpPr>
        <p:spPr>
          <a:xfrm>
            <a:off x="749808" y="4754880"/>
            <a:ext cx="5212080" cy="1024128"/>
          </a:xfrm>
          <a:prstGeom prst="roundRect">
            <a:avLst>
              <a:gd name="adj" fmla="val 12500"/>
            </a:avLst>
          </a:prstGeom>
          <a:solidFill>
            <a:srgbClr val="FFFFFF"/>
          </a:solidFill>
          <a:ln w="10160">
            <a:solidFill>
              <a:srgbClr val="D6E1E4"/>
            </a:solidFill>
            <a:prstDash val="solid"/>
          </a:ln>
        </p:spPr>
        <p:txBody>
          <a:bodyPr/>
          <a:lstStyle/>
          <a:p>
            <a:endParaRPr/>
          </a:p>
        </p:txBody>
      </p:sp>
      <p:sp>
        <p:nvSpPr>
          <p:cNvPr id="34" name="Shape 31"/>
          <p:cNvSpPr/>
          <p:nvPr/>
        </p:nvSpPr>
        <p:spPr>
          <a:xfrm>
            <a:off x="950976" y="4983480"/>
            <a:ext cx="530352" cy="530352"/>
          </a:xfrm>
          <a:prstGeom prst="ellipse">
            <a:avLst/>
          </a:prstGeom>
          <a:solidFill>
            <a:srgbClr val="7253A6"/>
          </a:solidFill>
          <a:ln w="12700">
            <a:solidFill>
              <a:srgbClr val="7253A6">
                <a:alpha val="0"/>
              </a:srgbClr>
            </a:solidFill>
            <a:prstDash val="solid"/>
          </a:ln>
        </p:spPr>
        <p:txBody>
          <a:bodyPr/>
          <a:lstStyle/>
          <a:p>
            <a:endParaRPr/>
          </a:p>
        </p:txBody>
      </p:sp>
      <p:sp>
        <p:nvSpPr>
          <p:cNvPr id="35" name="Text 32"/>
          <p:cNvSpPr txBox="1"/>
          <p:nvPr/>
        </p:nvSpPr>
        <p:spPr>
          <a:xfrm>
            <a:off x="950976" y="4983480"/>
            <a:ext cx="530352" cy="530352"/>
          </a:xfrm>
          <a:prstGeom prst="rect">
            <a:avLst/>
          </a:prstGeom>
          <a:noFill/>
          <a:ln/>
        </p:spPr>
        <p:txBody>
          <a:bodyPr wrap="square" lIns="0" tIns="0" rIns="0" bIns="0" rtlCol="0" anchor="ctr">
            <a:normAutofit/>
          </a:bodyP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7</a:t>
            </a:r>
            <a:endParaRPr lang="en-US" sz="1700" dirty="0"/>
          </a:p>
        </p:txBody>
      </p:sp>
      <p:sp>
        <p:nvSpPr>
          <p:cNvPr id="36" name="Text 33"/>
          <p:cNvSpPr txBox="1"/>
          <p:nvPr/>
        </p:nvSpPr>
        <p:spPr>
          <a:xfrm>
            <a:off x="1682496" y="4901184"/>
            <a:ext cx="4005072" cy="713232"/>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Aldrei hætta grunninsúlíni; glúkagon við alvarlegu blóðsykursfalli.</a:t>
            </a:r>
            <a:endParaRPr lang="en-US" sz="1310" dirty="0"/>
          </a:p>
        </p:txBody>
      </p:sp>
      <p:sp>
        <p:nvSpPr>
          <p:cNvPr id="37" name="Shape 34"/>
          <p:cNvSpPr/>
          <p:nvPr/>
        </p:nvSpPr>
        <p:spPr>
          <a:xfrm>
            <a:off x="6263640" y="4754880"/>
            <a:ext cx="5212080" cy="1024128"/>
          </a:xfrm>
          <a:prstGeom prst="roundRect">
            <a:avLst>
              <a:gd name="adj" fmla="val 12500"/>
            </a:avLst>
          </a:prstGeom>
          <a:solidFill>
            <a:srgbClr val="FFFFFF"/>
          </a:solidFill>
          <a:ln w="10160">
            <a:solidFill>
              <a:srgbClr val="D6E1E4"/>
            </a:solidFill>
            <a:prstDash val="solid"/>
          </a:ln>
        </p:spPr>
        <p:txBody>
          <a:bodyPr/>
          <a:lstStyle/>
          <a:p>
            <a:endParaRPr/>
          </a:p>
        </p:txBody>
      </p:sp>
      <p:sp>
        <p:nvSpPr>
          <p:cNvPr id="38" name="Shape 35"/>
          <p:cNvSpPr/>
          <p:nvPr/>
        </p:nvSpPr>
        <p:spPr>
          <a:xfrm>
            <a:off x="6464808" y="4983480"/>
            <a:ext cx="530352" cy="530352"/>
          </a:xfrm>
          <a:prstGeom prst="ellipse">
            <a:avLst/>
          </a:prstGeom>
          <a:solidFill>
            <a:srgbClr val="3DB9D3"/>
          </a:solidFill>
          <a:ln w="12700">
            <a:solidFill>
              <a:srgbClr val="3DB9D3">
                <a:alpha val="0"/>
              </a:srgbClr>
            </a:solidFill>
            <a:prstDash val="solid"/>
          </a:ln>
        </p:spPr>
        <p:txBody>
          <a:bodyPr/>
          <a:lstStyle/>
          <a:p>
            <a:endParaRPr/>
          </a:p>
        </p:txBody>
      </p:sp>
      <p:sp>
        <p:nvSpPr>
          <p:cNvPr id="39" name="Text 36"/>
          <p:cNvSpPr txBox="1"/>
          <p:nvPr/>
        </p:nvSpPr>
        <p:spPr>
          <a:xfrm>
            <a:off x="6464808" y="4983480"/>
            <a:ext cx="530352" cy="530352"/>
          </a:xfrm>
          <a:prstGeom prst="rect">
            <a:avLst/>
          </a:prstGeom>
          <a:noFill/>
          <a:ln/>
        </p:spPr>
        <p:txBody>
          <a:bodyPr wrap="square" lIns="0" tIns="0" rIns="0" bIns="0" rtlCol="0" anchor="ctr">
            <a:normAutofit/>
          </a:bodyPr>
          <a:lstStyle/>
          <a:p>
            <a:pPr marL="0" indent="0" algn="ctr">
              <a:lnSpc>
                <a:spcPct val="100000"/>
              </a:lnSpc>
              <a:buNone/>
            </a:pPr>
            <a:r>
              <a:rPr lang="en-US" sz="1700" b="1" dirty="0">
                <a:solidFill>
                  <a:srgbClr val="FFFFFF"/>
                </a:solidFill>
                <a:latin typeface="Arial" pitchFamily="34" charset="0"/>
                <a:ea typeface="Arial" pitchFamily="34" charset="-122"/>
                <a:cs typeface="Arial" pitchFamily="34" charset="-120"/>
              </a:rPr>
              <a:t>8</a:t>
            </a:r>
            <a:endParaRPr lang="en-US" sz="1700" dirty="0"/>
          </a:p>
        </p:txBody>
      </p:sp>
      <p:sp>
        <p:nvSpPr>
          <p:cNvPr id="40" name="Text 37"/>
          <p:cNvSpPr txBox="1"/>
          <p:nvPr/>
        </p:nvSpPr>
        <p:spPr>
          <a:xfrm>
            <a:off x="7196328" y="4901184"/>
            <a:ext cx="4005072" cy="713232"/>
          </a:xfrm>
          <a:prstGeom prst="rect">
            <a:avLst/>
          </a:prstGeom>
          <a:noFill/>
          <a:ln/>
        </p:spPr>
        <p:txBody>
          <a:bodyPr wrap="square" lIns="0" tIns="0" rIns="0" bIns="0" rtlCol="0" anchor="ctr">
            <a:normAutofit/>
          </a:bodyPr>
          <a:lstStyle/>
          <a:p>
            <a:pPr marL="0" indent="0" algn="l">
              <a:lnSpc>
                <a:spcPct val="100000"/>
              </a:lnSpc>
              <a:buNone/>
            </a:pPr>
            <a:r>
              <a:rPr lang="en-US" sz="1310" dirty="0">
                <a:solidFill>
                  <a:srgbClr val="17323E"/>
                </a:solidFill>
                <a:latin typeface="Arial" pitchFamily="34" charset="0"/>
                <a:ea typeface="Arial" pitchFamily="34" charset="-122"/>
                <a:cs typeface="Arial" pitchFamily="34" charset="-120"/>
              </a:rPr>
              <a:t>Besti „búnaðurinn“ er vel þjálfað, aðgengilegt teymi sem vinnur með barninu.</a:t>
            </a:r>
            <a:endParaRPr lang="en-US" sz="131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2">
    <p:bg>
      <p:bgPr>
        <a:solidFill>
          <a:srgbClr val="0B2B3B"/>
        </a:solidFill>
        <a:effectLst/>
      </p:bgPr>
    </p:bg>
    <p:spTree>
      <p:nvGrpSpPr>
        <p:cNvPr id="1" name=""/>
        <p:cNvGrpSpPr/>
        <p:nvPr/>
      </p:nvGrpSpPr>
      <p:grpSpPr>
        <a:xfrm>
          <a:off x="0" y="0"/>
          <a:ext cx="0" cy="0"/>
          <a:chOff x="0" y="0"/>
          <a:chExt cx="0" cy="0"/>
        </a:xfrm>
      </p:grpSpPr>
      <p:sp>
        <p:nvSpPr>
          <p:cNvPr id="2" name="Shape 0"/>
          <p:cNvSpPr/>
          <p:nvPr/>
        </p:nvSpPr>
        <p:spPr>
          <a:xfrm>
            <a:off x="8531352" y="0"/>
            <a:ext cx="3657600" cy="3657600"/>
          </a:xfrm>
          <a:prstGeom prst="ellipse">
            <a:avLst/>
          </a:prstGeom>
          <a:solidFill>
            <a:srgbClr val="123A4C"/>
          </a:solidFill>
          <a:ln w="12700">
            <a:solidFill>
              <a:srgbClr val="123A4C">
                <a:alpha val="0"/>
              </a:srgbClr>
            </a:solidFill>
            <a:prstDash val="solid"/>
          </a:ln>
        </p:spPr>
        <p:txBody>
          <a:bodyPr/>
          <a:lstStyle/>
          <a:p>
            <a:endParaRPr/>
          </a:p>
        </p:txBody>
      </p:sp>
      <p:sp>
        <p:nvSpPr>
          <p:cNvPr id="3" name="Shape 1"/>
          <p:cNvSpPr/>
          <p:nvPr/>
        </p:nvSpPr>
        <p:spPr>
          <a:xfrm>
            <a:off x="9857232" y="256032"/>
            <a:ext cx="2331720" cy="2331720"/>
          </a:xfrm>
          <a:prstGeom prst="ellipse">
            <a:avLst/>
          </a:prstGeom>
          <a:solidFill>
            <a:srgbClr val="087B78"/>
          </a:solidFill>
          <a:ln w="12700">
            <a:solidFill>
              <a:srgbClr val="087B78">
                <a:alpha val="0"/>
              </a:srgbClr>
            </a:solidFill>
            <a:prstDash val="solid"/>
          </a:ln>
        </p:spPr>
        <p:txBody>
          <a:bodyPr/>
          <a:lstStyle/>
          <a:p>
            <a:endParaRPr/>
          </a:p>
        </p:txBody>
      </p:sp>
      <p:sp>
        <p:nvSpPr>
          <p:cNvPr id="4" name="Shape 2"/>
          <p:cNvSpPr/>
          <p:nvPr/>
        </p:nvSpPr>
        <p:spPr>
          <a:xfrm>
            <a:off x="0" y="5074920"/>
            <a:ext cx="1783080" cy="1783080"/>
          </a:xfrm>
          <a:prstGeom prst="ellipse">
            <a:avLst/>
          </a:prstGeom>
          <a:solidFill>
            <a:srgbClr val="123A4C"/>
          </a:solidFill>
          <a:ln w="12700">
            <a:solidFill>
              <a:srgbClr val="123A4C">
                <a:alpha val="0"/>
              </a:srgbClr>
            </a:solidFill>
            <a:prstDash val="solid"/>
          </a:ln>
        </p:spPr>
        <p:txBody>
          <a:bodyPr/>
          <a:lstStyle/>
          <a:p>
            <a:endParaRPr/>
          </a:p>
        </p:txBody>
      </p:sp>
      <p:sp>
        <p:nvSpPr>
          <p:cNvPr id="5" name="Shape 3"/>
          <p:cNvSpPr/>
          <p:nvPr/>
        </p:nvSpPr>
        <p:spPr>
          <a:xfrm>
            <a:off x="786384" y="749808"/>
            <a:ext cx="950976" cy="950976"/>
          </a:xfrm>
          <a:prstGeom prst="roundRect">
            <a:avLst>
              <a:gd name="adj" fmla="val 17308"/>
            </a:avLst>
          </a:prstGeom>
          <a:solidFill>
            <a:srgbClr val="FFFFFF"/>
          </a:solidFill>
          <a:ln w="12700">
            <a:solidFill>
              <a:srgbClr val="FFFFFF">
                <a:alpha val="0"/>
              </a:srgbClr>
            </a:solidFill>
            <a:prstDash val="solid"/>
          </a:ln>
        </p:spPr>
        <p:txBody>
          <a:bodyPr/>
          <a:lstStyle/>
          <a:p>
            <a:endParaRPr/>
          </a:p>
        </p:txBody>
      </p:sp>
      <p:pic>
        <p:nvPicPr>
          <p:cNvPr id="6" name="Image 0" descr="/mnt/data/orig_pptx_unzip/ppt/media/image2.jpeg"/>
          <p:cNvPicPr>
            <a:picLocks noChangeAspect="1"/>
          </p:cNvPicPr>
          <p:nvPr/>
        </p:nvPicPr>
        <p:blipFill>
          <a:blip r:embed="rId3"/>
          <a:stretch>
            <a:fillRect/>
          </a:stretch>
        </p:blipFill>
        <p:spPr>
          <a:xfrm>
            <a:off x="969264" y="896112"/>
            <a:ext cx="585216" cy="566928"/>
          </a:xfrm>
          <a:prstGeom prst="rect">
            <a:avLst/>
          </a:prstGeom>
        </p:spPr>
      </p:pic>
      <p:sp>
        <p:nvSpPr>
          <p:cNvPr id="7" name="Text 4"/>
          <p:cNvSpPr txBox="1"/>
          <p:nvPr/>
        </p:nvSpPr>
        <p:spPr>
          <a:xfrm>
            <a:off x="786384" y="2011680"/>
            <a:ext cx="6217920" cy="822960"/>
          </a:xfrm>
          <a:prstGeom prst="rect">
            <a:avLst/>
          </a:prstGeom>
          <a:noFill/>
          <a:ln/>
        </p:spPr>
        <p:txBody>
          <a:bodyPr wrap="square" lIns="0" tIns="0" rIns="0" bIns="0" rtlCol="0" anchor="ctr">
            <a:normAutofit/>
          </a:bodyPr>
          <a:lstStyle/>
          <a:p>
            <a:pPr marL="0" indent="0" algn="l">
              <a:lnSpc>
                <a:spcPct val="100000"/>
              </a:lnSpc>
              <a:buNone/>
            </a:pPr>
            <a:r>
              <a:rPr lang="en-US" sz="4200" b="1" dirty="0">
                <a:solidFill>
                  <a:srgbClr val="FFFFFF"/>
                </a:solidFill>
                <a:latin typeface="Arial" pitchFamily="34" charset="0"/>
                <a:ea typeface="Arial" pitchFamily="34" charset="-122"/>
                <a:cs typeface="Arial" pitchFamily="34" charset="-120"/>
              </a:rPr>
              <a:t>Takk fyrir</a:t>
            </a:r>
            <a:endParaRPr lang="en-US" sz="4200" dirty="0"/>
          </a:p>
        </p:txBody>
      </p:sp>
      <p:sp>
        <p:nvSpPr>
          <p:cNvPr id="8" name="Text 5"/>
          <p:cNvSpPr txBox="1"/>
          <p:nvPr/>
        </p:nvSpPr>
        <p:spPr>
          <a:xfrm>
            <a:off x="804672" y="2999232"/>
            <a:ext cx="6858000" cy="475488"/>
          </a:xfrm>
          <a:prstGeom prst="rect">
            <a:avLst/>
          </a:prstGeom>
          <a:noFill/>
          <a:ln/>
        </p:spPr>
        <p:txBody>
          <a:bodyPr wrap="square" lIns="0" tIns="0" rIns="0" bIns="0" rtlCol="0" anchor="ctr">
            <a:normAutofit/>
          </a:bodyPr>
          <a:lstStyle/>
          <a:p>
            <a:pPr marL="0" indent="0" algn="l">
              <a:lnSpc>
                <a:spcPct val="100000"/>
              </a:lnSpc>
              <a:buNone/>
            </a:pPr>
            <a:r>
              <a:rPr lang="en-US" sz="2100" b="1" dirty="0">
                <a:solidFill>
                  <a:srgbClr val="3DB9D3"/>
                </a:solidFill>
                <a:latin typeface="Arial" pitchFamily="34" charset="0"/>
                <a:ea typeface="Arial" pitchFamily="34" charset="-122"/>
                <a:cs typeface="Arial" pitchFamily="34" charset="-120"/>
              </a:rPr>
              <a:t>Spurningar og klínísk umræða</a:t>
            </a:r>
            <a:endParaRPr lang="en-US" sz="2100" dirty="0"/>
          </a:p>
        </p:txBody>
      </p:sp>
      <p:sp>
        <p:nvSpPr>
          <p:cNvPr id="9" name="Shape 6"/>
          <p:cNvSpPr/>
          <p:nvPr/>
        </p:nvSpPr>
        <p:spPr>
          <a:xfrm>
            <a:off x="804672" y="3886200"/>
            <a:ext cx="7680960" cy="1133856"/>
          </a:xfrm>
          <a:prstGeom prst="roundRect">
            <a:avLst>
              <a:gd name="adj" fmla="val 12903"/>
            </a:avLst>
          </a:prstGeom>
          <a:solidFill>
            <a:srgbClr val="123A4C"/>
          </a:solidFill>
          <a:ln w="12700">
            <a:solidFill>
              <a:srgbClr val="123A4C">
                <a:alpha val="0"/>
              </a:srgbClr>
            </a:solidFill>
            <a:prstDash val="solid"/>
          </a:ln>
        </p:spPr>
        <p:txBody>
          <a:bodyPr/>
          <a:lstStyle/>
          <a:p>
            <a:endParaRPr/>
          </a:p>
        </p:txBody>
      </p:sp>
      <p:sp>
        <p:nvSpPr>
          <p:cNvPr id="10" name="Text 7"/>
          <p:cNvSpPr txBox="1"/>
          <p:nvPr/>
        </p:nvSpPr>
        <p:spPr>
          <a:xfrm>
            <a:off x="1097280" y="4151376"/>
            <a:ext cx="7095744" cy="621792"/>
          </a:xfrm>
          <a:prstGeom prst="rect">
            <a:avLst/>
          </a:prstGeom>
          <a:noFill/>
          <a:ln/>
        </p:spPr>
        <p:txBody>
          <a:bodyPr wrap="square" lIns="0" tIns="0" rIns="0" bIns="0" rtlCol="0" anchor="ctr">
            <a:normAutofit/>
          </a:bodyPr>
          <a:lstStyle/>
          <a:p>
            <a:pPr marL="0" indent="0" algn="ctr">
              <a:lnSpc>
                <a:spcPct val="100000"/>
              </a:lnSpc>
              <a:buNone/>
            </a:pPr>
            <a:r>
              <a:rPr lang="en-US" sz="1800" b="1" i="1" dirty="0">
                <a:solidFill>
                  <a:srgbClr val="FFFFFF"/>
                </a:solidFill>
                <a:latin typeface="Arial" pitchFamily="34" charset="0"/>
                <a:ea typeface="Arial" pitchFamily="34" charset="-122"/>
                <a:cs typeface="Arial" pitchFamily="34" charset="-120"/>
              </a:rPr>
              <a:t>„Mælið glúkósa og ketóna áður en barnið verður of veikt til að segja söguna.“</a:t>
            </a:r>
            <a:endParaRPr lang="en-US" sz="1800" dirty="0"/>
          </a:p>
        </p:txBody>
      </p:sp>
      <p:sp>
        <p:nvSpPr>
          <p:cNvPr id="11" name="Text 8"/>
          <p:cNvSpPr txBox="1"/>
          <p:nvPr/>
        </p:nvSpPr>
        <p:spPr>
          <a:xfrm>
            <a:off x="822960" y="5925312"/>
            <a:ext cx="7040880" cy="256032"/>
          </a:xfrm>
          <a:prstGeom prst="rect">
            <a:avLst/>
          </a:prstGeom>
          <a:noFill/>
          <a:ln/>
        </p:spPr>
        <p:txBody>
          <a:bodyPr wrap="square" lIns="0" tIns="0" rIns="0" bIns="0" rtlCol="0" anchor="ctr">
            <a:normAutofit/>
          </a:bodyPr>
          <a:lstStyle/>
          <a:p>
            <a:pPr marL="0" indent="0" algn="l">
              <a:lnSpc>
                <a:spcPct val="100000"/>
              </a:lnSpc>
              <a:buNone/>
            </a:pPr>
            <a:r>
              <a:rPr lang="en-US" sz="1050" dirty="0">
                <a:solidFill>
                  <a:srgbClr val="AFC6CE"/>
                </a:solidFill>
                <a:latin typeface="Arial" pitchFamily="34" charset="0"/>
                <a:ea typeface="Arial" pitchFamily="34" charset="-122"/>
                <a:cs typeface="Arial" pitchFamily="34" charset="-120"/>
              </a:rPr>
              <a:t>Soffía Jónasdóttir  •  Barnaspítali Hringsins  •  Kennsluútgáfa 2026</a:t>
            </a:r>
            <a:endParaRPr lang="en-US" sz="1050" dirty="0"/>
          </a:p>
        </p:txBody>
      </p:sp>
      <p:sp>
        <p:nvSpPr>
          <p:cNvPr id="12" name="Text 9"/>
          <p:cNvSpPr txBox="1"/>
          <p:nvPr/>
        </p:nvSpPr>
        <p:spPr>
          <a:xfrm>
            <a:off x="11311128" y="6473952"/>
            <a:ext cx="256032" cy="164592"/>
          </a:xfrm>
          <a:prstGeom prst="rect">
            <a:avLst/>
          </a:prstGeom>
          <a:noFill/>
          <a:ln/>
        </p:spPr>
        <p:txBody>
          <a:bodyPr wrap="square" lIns="0" tIns="0" rIns="0" bIns="0" rtlCol="0" anchor="ctr">
            <a:normAutofit/>
          </a:bodyPr>
          <a:lstStyle/>
          <a:p>
            <a:pPr marL="0" indent="0" algn="r">
              <a:lnSpc>
                <a:spcPct val="100000"/>
              </a:lnSpc>
              <a:buNone/>
            </a:pPr>
            <a:r>
              <a:rPr lang="en-US" sz="850" dirty="0">
                <a:solidFill>
                  <a:srgbClr val="AFC6CE"/>
                </a:solidFill>
                <a:latin typeface="Arial" pitchFamily="34" charset="0"/>
                <a:ea typeface="Arial" pitchFamily="34" charset="-122"/>
                <a:cs typeface="Arial" pitchFamily="34" charset="-120"/>
              </a:rPr>
              <a:t>53</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826c5a7-899c-4117-abfe-a36a5729fe0a}" enabled="1" method="Standard" siteId="{e1011e52-7210-4017-950f-458075f9f84e}" contentBits="0" removed="0"/>
</clbl:labelList>
</file>

<file path=docProps/app.xml><?xml version="1.0" encoding="utf-8"?>
<Properties xmlns="http://schemas.openxmlformats.org/officeDocument/2006/extended-properties" xmlns:vt="http://schemas.openxmlformats.org/officeDocument/2006/docPropsVTypes">
  <TotalTime>29</TotalTime>
  <Words>7455</Words>
  <Application>Microsoft Office PowerPoint</Application>
  <PresentationFormat>Widescreen</PresentationFormat>
  <Paragraphs>993</Paragraphs>
  <Slides>51</Slides>
  <Notes>51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51</vt:i4>
      </vt:variant>
    </vt:vector>
  </HeadingPairs>
  <TitlesOfParts>
    <vt:vector size="53"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Barnaspítali Hringsins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Sykursýki af tegund 1 hjá börnum og unglingum — uppfært 2026</dc:title>
  <dc:subject>Kennsla 5. árs læknanema um sykursýki af tegund 1 hjá börnum og unglingum</dc:subject>
  <dc:creator>Soffía Jónasdóttir</dc:creator>
  <cp:lastModifiedBy>Ingibjörg M. Steinþórsdóttir</cp:lastModifiedBy>
  <cp:revision>30</cp:revision>
  <dcterms:created xsi:type="dcterms:W3CDTF">2026-08-08T21:36:28Z</dcterms:created>
  <dcterms:modified xsi:type="dcterms:W3CDTF">2026-09-29T12:45:14Z</dcterms:modified>
</cp:coreProperties>
</file>