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</p:sldMasterIdLst>
  <p:notesMasterIdLst>
    <p:notesMasterId r:id="rId66"/>
  </p:notesMasterIdLst>
  <p:handoutMasterIdLst>
    <p:handoutMasterId r:id="rId67"/>
  </p:handoutMasterIdLst>
  <p:sldIdLst>
    <p:sldId id="256" r:id="rId5"/>
    <p:sldId id="892" r:id="rId6"/>
    <p:sldId id="512" r:id="rId7"/>
    <p:sldId id="314" r:id="rId8"/>
    <p:sldId id="274" r:id="rId9"/>
    <p:sldId id="513" r:id="rId10"/>
    <p:sldId id="514" r:id="rId11"/>
    <p:sldId id="891" r:id="rId12"/>
    <p:sldId id="277" r:id="rId13"/>
    <p:sldId id="893" r:id="rId14"/>
    <p:sldId id="402" r:id="rId15"/>
    <p:sldId id="403" r:id="rId16"/>
    <p:sldId id="268" r:id="rId17"/>
    <p:sldId id="270" r:id="rId18"/>
    <p:sldId id="429" r:id="rId19"/>
    <p:sldId id="430" r:id="rId20"/>
    <p:sldId id="278" r:id="rId21"/>
    <p:sldId id="412" r:id="rId22"/>
    <p:sldId id="299" r:id="rId23"/>
    <p:sldId id="303" r:id="rId24"/>
    <p:sldId id="431" r:id="rId25"/>
    <p:sldId id="296" r:id="rId26"/>
    <p:sldId id="295" r:id="rId27"/>
    <p:sldId id="400" r:id="rId28"/>
    <p:sldId id="756" r:id="rId29"/>
    <p:sldId id="853" r:id="rId30"/>
    <p:sldId id="379" r:id="rId31"/>
    <p:sldId id="381" r:id="rId32"/>
    <p:sldId id="258" r:id="rId33"/>
    <p:sldId id="859" r:id="rId34"/>
    <p:sldId id="860" r:id="rId35"/>
    <p:sldId id="895" r:id="rId36"/>
    <p:sldId id="898" r:id="rId37"/>
    <p:sldId id="900" r:id="rId38"/>
    <p:sldId id="879" r:id="rId39"/>
    <p:sldId id="899" r:id="rId40"/>
    <p:sldId id="901" r:id="rId41"/>
    <p:sldId id="902" r:id="rId42"/>
    <p:sldId id="298" r:id="rId43"/>
    <p:sldId id="267" r:id="rId44"/>
    <p:sldId id="276" r:id="rId45"/>
    <p:sldId id="316" r:id="rId46"/>
    <p:sldId id="863" r:id="rId47"/>
    <p:sldId id="275" r:id="rId48"/>
    <p:sldId id="266" r:id="rId49"/>
    <p:sldId id="862" r:id="rId50"/>
    <p:sldId id="317" r:id="rId51"/>
    <p:sldId id="904" r:id="rId52"/>
    <p:sldId id="323" r:id="rId53"/>
    <p:sldId id="318" r:id="rId54"/>
    <p:sldId id="271" r:id="rId55"/>
    <p:sldId id="272" r:id="rId56"/>
    <p:sldId id="894" r:id="rId57"/>
    <p:sldId id="260" r:id="rId58"/>
    <p:sldId id="866" r:id="rId59"/>
    <p:sldId id="269" r:id="rId60"/>
    <p:sldId id="868" r:id="rId61"/>
    <p:sldId id="869" r:id="rId62"/>
    <p:sldId id="905" r:id="rId63"/>
    <p:sldId id="279" r:id="rId64"/>
    <p:sldId id="376" r:id="rId6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TISSLA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FFFF"/>
    <a:srgbClr val="CC3300"/>
    <a:srgbClr val="FF9900"/>
    <a:srgbClr val="8E85C3"/>
    <a:srgbClr val="800000"/>
    <a:srgbClr val="FF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76392" autoAdjust="0"/>
  </p:normalViewPr>
  <p:slideViewPr>
    <p:cSldViewPr>
      <p:cViewPr varScale="1">
        <p:scale>
          <a:sx n="55" d="100"/>
          <a:sy n="55" d="100"/>
        </p:scale>
        <p:origin x="136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2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1209AE9C-2AEE-15FD-2F20-8553D329440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A61F9373-F022-20A7-3966-506D8AF7E8B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83300" name="Rectangle 4">
            <a:extLst>
              <a:ext uri="{FF2B5EF4-FFF2-40B4-BE49-F238E27FC236}">
                <a16:creationId xmlns:a16="http://schemas.microsoft.com/office/drawing/2014/main" id="{6519E161-67C6-51A1-A8CD-A61C8AFEDB3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83301" name="Rectangle 5">
            <a:extLst>
              <a:ext uri="{FF2B5EF4-FFF2-40B4-BE49-F238E27FC236}">
                <a16:creationId xmlns:a16="http://schemas.microsoft.com/office/drawing/2014/main" id="{2BE9F5D6-A690-4D29-9512-9D02550743E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94564C9-DC26-4D6C-8A68-ECD95C297AD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929593EF-B426-C7F4-4CAF-E9F1A6C30F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627C49C1-4E8C-F6F9-C757-33128166B53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6A54B92-9563-F197-302E-AC7B447380A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106295F1-35FE-4318-B550-16906D3EE59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56326" name="Rectangle 6">
            <a:extLst>
              <a:ext uri="{FF2B5EF4-FFF2-40B4-BE49-F238E27FC236}">
                <a16:creationId xmlns:a16="http://schemas.microsoft.com/office/drawing/2014/main" id="{82E7395F-5A25-E742-385D-CC5530E1692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A8437D25-EA99-5385-39F6-2B0E81300B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97A370-8DD5-487E-B525-B9D7EEE72D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F8D32E6A-26E4-7A2D-6F29-DCB0AB210B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34AA98-AD79-4374-A836-B228D99BD71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49BB7EEC-8AD6-E0C8-6CFE-F0221E6499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BF5FAF6A-E90F-E01F-B304-87535CE608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E159BF97-84E0-CEF7-0AE5-C161236D45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F18994-8C43-4E31-A8CD-DD4E2C8302F1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14FCB5E7-600C-220C-D94C-F11B5DE45B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F62BCF6D-E84E-5CDD-8168-6C76ABE3F0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84477648-7F50-E781-1BBB-CBD49FFDB9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CE5FF9-BC1B-4E9A-A649-B67C7B92AC11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79FF4AD-9EEA-65A9-CF70-CCBE0C92AC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F82AAC48-012F-42EA-E573-C9B95FFDEB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E1E803A-8F5F-C424-ED61-939E463A1D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CEEC21-3C3B-457B-B106-6A3305B036C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136B6E7-0781-9A7F-CF46-656E32C037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8446CEEE-AE64-F476-7F5D-66A7D4159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F5EE2D0-63B1-3909-8901-C7BED62E13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157C2A-D9A8-4CFC-86C9-5CA4D8A4257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B0F0BF0C-F96F-9426-5F95-86FB2301AF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A3A5ED41-ABAC-6FF7-BAE8-136CCDC372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 err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4D4585F2-4E5B-E74F-18B9-2853798580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DA2EB4-E00F-4B69-859E-E309371BC8F9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1D144FD-57D7-8069-FFD1-0276A70AD4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E4428017-F39D-69AD-F92A-C3CC89697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 err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A23E52CE-1102-12C8-E04B-FEDCB70056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B9D8EC-F399-4B50-8180-228D10E27B8F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2B58C75-6241-6FD7-5770-AAE1819EC5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7A447942-7EAF-62A8-7CE8-561C1023D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/>
              <a:ea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7A370-8DD5-487E-B525-B9D7EEE72D6D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441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0777E9C4-83E3-B5C9-B244-689B726C28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CE7458-4863-40CD-A921-25D1E44684EB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0078F2C3-858B-09BF-78CD-D94C78F456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547BEA9-DFB8-ACD1-33E2-2992090FA4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07616-D3D7-3063-5604-DDFE4957C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2445EF3E-AADB-18F4-88C8-B339A080A5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122DC7-31D0-4CDF-BA1C-C2FF49B875C4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395005C4-D60E-B54E-1660-8105BC30CB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D7C8760-7321-6157-D682-4B726E842E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4264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3E629125-8123-41F4-A91F-6E5EA63FFF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122DC7-31D0-4CDF-BA1C-C2FF49B875C4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1DE00F1-23F5-E564-BAF3-9FF3AA7797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06614737-47BB-09B5-894A-E14657A164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4322F28E-C6A2-BF48-1A30-5C84FE7367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87DD76-3391-4CF9-B9A6-00C12CB2704D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255D7C59-7422-D816-29BA-86BD4C180B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6A27BD87-D98D-4FDA-DD16-CC76835AFE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99900193-E979-C303-9797-8F325D9FA0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8E11E7-9537-46EA-97D7-66D68C69B3F8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BE1FBAA-4B02-5D72-90D7-6821BE20E9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1409D5D6-2C89-3883-24B8-CD74EA5B2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3FF256A6-16FB-0D33-01CE-54F4288103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6336F1-DF06-4656-8C18-7AF5C28C3D1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7AF8787A-D956-D513-641E-B76DF69B5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78B4552E-D3FD-E2B8-867F-389DEA54C9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9BE37243-4F56-1958-534B-092CD5B35B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4EF149-E4CC-4D76-9167-D1378BB5965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4332219F-3B4F-DEBD-3609-419FCE1F71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E8DF8073-FFE0-7AE4-666D-D070AB382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 err="1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09E5F1C9-F580-A300-AD98-BC791CEF10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C73426-A7ED-4C28-BDEC-8CA27EF16282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6EB3C29-DE35-EBD4-639E-C32BF92F59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F7A9631-9E44-BE45-8D79-EA4CB338D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7072DCE9-BFDC-1F45-65F5-EF484655AA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930360-F47A-4B91-A794-0662FE807050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03E97EE2-C843-9951-E9FE-CFBD01827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A0E7D10-8B4E-13A1-211E-9FA6873469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dirty="0" err="1">
              <a:latin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0426C3F3-FA85-392B-BAEB-2B902F710E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502685-B787-4FE7-B6D5-CF849B0A8FE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5A625266-A589-9E4E-82B5-E2B70AF9A7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7E9B14EA-75EE-5861-1225-488F47091B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BCE3AE1D-2D9F-AFC1-D639-739D052856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7DE85F-0F84-4B1C-A81C-B79D741174EB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9E0B8B1F-433C-DEAB-02B2-EE53154E2B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F4798CAE-8EEB-EA10-592B-92B92262B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FE64AE66-75DB-D246-3B33-6DEF072C10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1EDC53-F784-4102-8A19-5BBA75CBDDB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37B15C37-756A-7ACD-F044-E2D2FFC464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B9A4D2AD-F7DC-39D6-4BD1-E542C12DBF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9A3D426-B61A-93CD-1028-9B1B077253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FB5D8B-10FA-4C5D-B83E-8738D668CFB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3CDF97DC-3067-F578-4312-B4528726DE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0B4DFB98-7CBA-F8AC-7455-D491F51DE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A32BF8FC-F706-EB2D-928C-7910490AF0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B9FD27-3B8B-4136-AD94-4F654F5F62C8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7DD92C17-C7B1-4395-DF8A-D3B86B6DD6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9B7E5F35-D8F1-9346-8C6B-12904B01B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6A24B9D8-DE78-E7E8-DCFF-F7D8BAD746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60ABFC-2E77-49EF-B410-E3505D30AA5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A62BFC1-8E99-FAFF-A094-192B1C47E4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764379B8-AA63-ABDD-F51C-A1E1F3C2B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F07F5874-48BE-D67E-3981-041C8042D4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65ABC1-AB26-4842-A0F8-0491079D85F6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76A26719-9A0D-5D40-0E28-C849AC214C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00550714-87A8-6588-EBF1-AADFEC72D4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7A370-8DD5-487E-B525-B9D7EEE72D6D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613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904D41D4-E0D0-9D33-3741-7C18F44724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BF38D5-6CEB-4C1A-9E41-5BA611E0DF83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787CF932-EF4F-3368-970C-7514FF2E77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86560469-3F18-CC0A-8DA9-DDB0CC8A03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F8D25CE-056A-D4CF-7410-0E7776A933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DBC2D8-B543-430E-894D-09B7ACB26556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7C9C8DBA-D678-F679-153A-4563E6012D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D4107B1-13FA-5513-E732-EFFB9362E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5B3A00D8-4818-4CA3-4365-0F369D2074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0112F3-6E2A-46AE-8A7C-C9A4248C10BC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904FF176-33A8-689E-F0CE-CE4EA03620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70D30679-AE1B-473D-3E32-C6B07FD81B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F93FE07D-9893-5504-0AE5-C790F24A6C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E7C7F1-46C0-4932-AD48-B96BFE0C37E2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E31BAE21-0DCC-3C83-F963-07A26F5736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945BF1E6-2FCE-A034-67F0-FE085E87C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D4FC8238-AEAB-7267-07F9-687BB22942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52EBE3-F769-4E19-B957-2F8FB65FEA30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5F3E6CCB-C4C5-AC37-E64F-764CE8BCB2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3D30F986-58CC-5CF8-F6B2-4E464F00ED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417E5-8A22-A630-3E4C-D526D9561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CDFE5D1A-3696-9626-A483-7B92CF1E06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998008-8498-4574-9303-F9DCD9CD9963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4430A99A-5782-8D21-33E9-02620B866C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96F88304-CFC4-24A9-A7B6-70F5D2F70A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788909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7A370-8DD5-487E-B525-B9D7EEE72D6D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6145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8062EBD7-C6EF-29D7-205A-373DC36C3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22AB9F-4D2B-4F33-8772-767BA7EAA429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B15CC462-3700-2830-511B-CCDDB68E16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7947EAE8-0CA8-F470-FF7F-C05B673A40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D81FC638-E4F9-4CA3-8EB3-C8C6A3FBB5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5E89FC-41B8-4CF8-BF77-12CB5FE896B2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CBB2D1E0-4048-FF64-333B-3E35976A0B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6F21016B-FB3B-8E3D-008D-CBAD02B78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D7F4013A-045B-0FDB-02FC-0844259A32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050893-F9F3-46A3-BA20-C61F50D53BF9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1CD17B52-CE0E-401F-48C9-1172115DCD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E9929299-3FD9-6532-A283-C0A3E22F5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960664EA-4F6B-76BE-D7A1-10C42BA969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81DE74-5B46-4F06-A46B-D2BBB3070D57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830B2FF5-B128-8B1B-EE93-6B79174FCE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E195B57C-FD84-27A6-6A6D-4362EE1A4F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FF084DB3-509C-6142-8728-994AC328B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B769C2-6A86-48D7-9AA9-BD2BD5781B6A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F5CF4555-D35A-8491-004F-7F8161EF67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A51C7A2C-CD46-D934-2350-EF7F0B9E4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34CFB649-D6D1-3E75-32F5-53C4F79EB8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853642-B325-4193-A5C3-317E278B654B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20833310-99D7-D31F-2A2A-9819F299E7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CDF77262-0C6C-41D4-0B45-3CEA43BAB7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C0486047-B0AA-8E42-A382-71DAB390DE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886904-02E0-4A15-87A1-465036B6A943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43300FF9-2C54-C716-5AA7-EF095515D9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3B6F124A-9912-26B2-6F07-E8A2AE57B6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C624BB88-544D-3F8B-F59C-BDEBBF212C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77F290-E615-42F2-BEF6-05350C4C579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17381595-A246-1961-B13C-7CA7248C1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D0992DD0-48B5-83B6-306D-A4B08A449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310B0B18-76A6-717F-5D45-1BE3AE44A4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844033-C5A0-43C9-AE72-07C5CA8BA170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5CEF399D-AD6A-B7B0-515A-91F79E4D48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51E8FED8-0E38-9316-016E-A03E304FB8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82F71-2847-E0FA-D7DF-D294905E4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708ACD25-2B8D-D49C-BFF6-12422AE69C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844033-C5A0-43C9-AE72-07C5CA8BA170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5A0A9D4B-5560-98FF-351C-5F1D13DFF9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30874270-CF92-3B2D-B9CB-E6936A233D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34390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B886A7A8-7FCB-4707-5A00-4E46897DF6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BAD254-15FC-4F54-AD8F-B55C0F401D15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26EDB548-310A-D1F0-9F70-417C1F76C5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7BF03853-47DE-7C03-68AE-776BE756A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30391032-5953-AC6F-D358-2EDD89198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AB7829-CACA-4541-900F-A58DCFB11C61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0BAB3430-0BE6-28BD-A681-7FEC363C05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2A8A677B-0C3C-DB72-915C-2F192B988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3EF8C9DC-0FB4-C354-7AD3-643882D142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F211EC-9354-44AF-AA32-F0E72D942FFE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2474F81B-7BB1-197A-FE86-BDCDBD5311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D4918FF1-C101-F758-C600-BB2B52B19E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73CBB9AC-7954-314C-1E92-BDD596317F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6427B8-4B2A-4973-83A8-056121077A0C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AD11D386-0AD6-2930-40CC-2850A41013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CAF7CC6B-DFF8-FD33-5C1B-EC560BAAD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83EB5696-1681-E470-04F8-D17459D51D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3275" indent="-3079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36663" indent="-2460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31963" indent="-2460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227263" indent="-2460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84463" indent="-2460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41663" indent="-2460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98863" indent="-2460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56063" indent="-2460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59F728-3FCD-4CDC-AE1C-395372220007}" type="slidenum">
              <a:rPr lang="en-US" altLang="is-I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altLang="is-I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60500B20-0353-99C0-226E-2876C1A0CB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D35D2F58-C11E-AB91-F002-F4E326FB8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is-I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7A370-8DD5-487E-B525-B9D7EEE72D6D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2460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7A370-8DD5-487E-B525-B9D7EEE72D6D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60925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7A370-8DD5-487E-B525-B9D7EEE72D6D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1297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97A370-8DD5-487E-B525-B9D7EEE72D6D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73710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DCB9903F-25DD-C4B5-6FE5-FED505EDD0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07154F-E640-4ADE-AC06-03B8B8C7567C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1A14BE6C-0C5D-0964-3B19-ABF0BF9F1B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0C479018-6156-D26D-B23B-C18EB2967C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9DF5E2FC-EB04-073F-FC13-B6A8EA291C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317B1A-520A-4E3E-8A99-686016C432ED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FB947F8B-9B66-BBA8-A432-E34B663FAE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0BD8EB00-FDE6-970F-CE4C-30B9340A5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3F528-7AEF-1F6F-BAF9-62498C584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43FAA-3BB1-95C9-86EC-14E43A7E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D8FD5-DE9A-5509-2214-F1E541BD5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E759F-71C8-4AD6-B329-15722B95A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00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12700">
            <a:solidFill>
              <a:srgbClr val="000066"/>
            </a:solidFill>
          </a:ln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CB6C6-1D14-C9A6-5088-8FA091EC7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623C2-01D7-6309-F87D-9928A026D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4475F-F860-2FF0-5139-0665FB1C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B0B8B-5D93-4EA1-8F7F-52744EBDD3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92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19077-4D75-7F07-1C2C-282D4A025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8E0F0-180F-C53A-AFCE-1CEA544B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A0014-8171-43AF-926F-0C78B29A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E7D3F-3C11-4119-ACC2-622AC3A40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291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7ECB4BD-6D71-29BC-1B06-D35BFDB1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A39E7E4-0EF8-D0FC-0BC4-ABE731F39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4179477-3448-E74A-1DFD-94EDEDA91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EDA53-E3B6-44A1-8E6E-B3F71A58CF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174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7A8908A-3894-9B04-9339-33DCD418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904A71-4C6F-8DDB-8149-645417B37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E54E283-502D-C1BE-B96D-44F2A26E5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409ED-8074-4D9F-8960-21721BEF70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6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285E381-60E8-00F5-C6E4-7034CD6B3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DB5771E-FBB7-DBCB-99B5-65DA823D5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215911D-6D34-9310-2602-3B3B48815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3D53D-8587-44B6-B856-01EE04BCDC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2516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9A6939-A209-20EB-8AC9-1824567B4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DBEF4CE-A39A-5408-D616-406307E3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81010-F607-4700-CEC8-B50898A6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3DE93-62A3-4CB9-8DB2-4A449C30E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3088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367902D-CFD9-F6BA-CDF5-4480C61A4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92EF5CB-D1CC-3EB4-46AB-1785E8835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6F8E584-D3E1-DFD8-64EE-A76DB9F8B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68100-966A-460F-BA92-86CCC263F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31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63ED9B3-3760-2CE8-2DA0-546951BF0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65A8E4A-F90C-12A5-8421-A95B1086A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5F5027E-970A-8756-72BE-65C6A111E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CE07C-CC02-4B44-952F-92A6ABBF1F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38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36AD-DB1A-93CB-4E1C-96A99E2CB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F3DA6-810C-1AF1-4BA5-B70865427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A4CE1-CBFA-DCFE-82E0-718142FBD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60D49-B853-45D3-9D56-DA04D71880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93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76336-C7C8-DA41-3E19-82B9F5667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F6604-349D-C8B0-6374-134EB9725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9DD4D-48E0-1024-DB89-74D8DE8D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3F453-B254-423B-82F6-CDE4F398BC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77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05B6C6E-AEE6-94E0-32E9-4E5FCDEC3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s-I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1D1BF96-4AE5-0B7B-9E9A-1B1397894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s-IS"/>
              <a:t>Click to edit Master text styles</a:t>
            </a:r>
          </a:p>
          <a:p>
            <a:pPr lvl="1"/>
            <a:r>
              <a:rPr lang="en-US" altLang="is-IS"/>
              <a:t>Second level</a:t>
            </a:r>
          </a:p>
          <a:p>
            <a:pPr lvl="2"/>
            <a:r>
              <a:rPr lang="en-US" altLang="is-IS"/>
              <a:t>Third level</a:t>
            </a:r>
          </a:p>
          <a:p>
            <a:pPr lvl="3"/>
            <a:r>
              <a:rPr lang="en-US" altLang="is-IS"/>
              <a:t>Fourth level</a:t>
            </a:r>
          </a:p>
          <a:p>
            <a:pPr lvl="4"/>
            <a:r>
              <a:rPr lang="en-US" altLang="is-I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E2796-1637-8445-E1C8-A6D7B35AD3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068A5-36D4-4C60-7408-F5495EE19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1DBDA-CABE-D3BC-6AE7-0E40C3EE1B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D0BB1B-FF0D-4C3B-97E7-1DC6C478E1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rmnet.com/image.cfm?imageID=3854&amp;moduleID=24&amp;moduleGroupID=328&amp;groupindex=0&amp;passedArrayIndex=1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www.dermnet.com/image.cfm?imageID=3845&amp;moduleID=24&amp;moduleGroupID=328&amp;groupindex=0&amp;passedArrayIndex=3" TargetMode="External"/><Relationship Id="rId7" Type="http://schemas.openxmlformats.org/officeDocument/2006/relationships/hyperlink" Target="http://www.dermnet.com/image.cfm?imageID=3852&amp;moduleID=24&amp;moduleGroupID=328&amp;groupindex=0&amp;passedArrayIndex=1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hyperlink" Target="http://www.dermnet.com/image.cfm?imageID=3843&amp;moduleID=24&amp;moduleGroupID=328&amp;groupindex=0&amp;passedArrayIndex=1" TargetMode="Externa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1/Chickenpox-virus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ndlaeknir.is/smit-og-sottvarnir/bolusetningar/bolusetningar-barna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F2CC3D8-37C7-8B6F-3EA6-38E06CF00F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3750" y="538163"/>
            <a:ext cx="8229600" cy="16573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4400" dirty="0"/>
              <a:t>Ýmsir almennir </a:t>
            </a:r>
            <a:br>
              <a:rPr lang="is-IS" altLang="en-US" sz="4400" dirty="0"/>
            </a:br>
            <a:r>
              <a:rPr lang="is-IS" altLang="en-US" sz="4400" dirty="0"/>
              <a:t>smitsjúkdómar barna </a:t>
            </a:r>
            <a:br>
              <a:rPr lang="is-IS" altLang="en-US" dirty="0"/>
            </a:br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E49AA6-E8FC-3E7C-FB82-06FE76B99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2132856"/>
            <a:ext cx="813435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C460F1A-BC0D-4996-0B8E-3D17BD0ABA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4556" y="54868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dirty="0"/>
              <a:t>Ýmsir almennir </a:t>
            </a:r>
            <a:br>
              <a:rPr lang="is-IS" altLang="en-US" dirty="0"/>
            </a:br>
            <a:r>
              <a:rPr lang="is-IS" altLang="en-US" dirty="0"/>
              <a:t>smitsjúkdómar barna </a:t>
            </a:r>
            <a:br>
              <a:rPr lang="is-IS" altLang="en-US" dirty="0"/>
            </a:br>
            <a:endParaRPr lang="en-US" altLang="en-US" dirty="0"/>
          </a:p>
        </p:txBody>
      </p:sp>
      <p:sp>
        <p:nvSpPr>
          <p:cNvPr id="6147" name="TextBox 1">
            <a:extLst>
              <a:ext uri="{FF2B5EF4-FFF2-40B4-BE49-F238E27FC236}">
                <a16:creationId xmlns:a16="http://schemas.microsoft.com/office/drawing/2014/main" id="{99908D03-848B-E8FD-D8DB-D11BF54E6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8274" y="2060848"/>
            <a:ext cx="784917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Skarlatssótt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Einkirningasótt</a:t>
            </a:r>
            <a:endParaRPr lang="is-IS" altLang="en-US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Fimmti sjúkdómurinn</a:t>
            </a:r>
            <a:endParaRPr lang="is-IS" altLang="en-US" dirty="0">
              <a:solidFill>
                <a:srgbClr val="00206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Roseola</a:t>
            </a: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/mislingabróðir/sjötti sjúkdómurinn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Hand- </a:t>
            </a: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foot</a:t>
            </a: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- </a:t>
            </a: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and</a:t>
            </a: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mouth</a:t>
            </a: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disease</a:t>
            </a: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 / </a:t>
            </a: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Herpangina</a:t>
            </a:r>
            <a:endParaRPr lang="is-IS" altLang="en-US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Hlaupabóla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Mislingar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Kik</a:t>
            </a: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(</a:t>
            </a: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Kig</a:t>
            </a: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)hósti/</a:t>
            </a: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Pertussis</a:t>
            </a:r>
            <a:endParaRPr lang="is-IS" altLang="en-US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(Rauðir hundar, hettusótt, barnaveiki, </a:t>
            </a:r>
            <a:r>
              <a:rPr lang="is-IS" altLang="en-US" dirty="0" err="1">
                <a:solidFill>
                  <a:srgbClr val="002060"/>
                </a:solidFill>
                <a:latin typeface="Times New Roman"/>
                <a:cs typeface="Times New Roman"/>
              </a:rPr>
              <a:t>polio</a:t>
            </a:r>
            <a:r>
              <a:rPr lang="is-IS" altLang="en-US" dirty="0">
                <a:solidFill>
                  <a:srgbClr val="002060"/>
                </a:solidFill>
                <a:latin typeface="Times New Roman"/>
                <a:cs typeface="Times New Roman"/>
              </a:rPr>
              <a:t>)</a:t>
            </a:r>
            <a:endParaRPr lang="en-GB" altLang="en-US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3874279-785A-EBB5-717E-4A270BD608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Skarlatssótt</a:t>
            </a:r>
            <a:endParaRPr lang="en-US" altLang="en-US"/>
          </a:p>
        </p:txBody>
      </p:sp>
      <p:pic>
        <p:nvPicPr>
          <p:cNvPr id="12291" name="Picture 2" descr="Structure Of The Tongue Photograph by Asklepios Medical Atlas">
            <a:extLst>
              <a:ext uri="{FF2B5EF4-FFF2-40B4-BE49-F238E27FC236}">
                <a16:creationId xmlns:a16="http://schemas.microsoft.com/office/drawing/2014/main" id="{E8B82113-BA79-CD55-E3E1-A4D87B6B5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46213"/>
            <a:ext cx="4572000" cy="457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Scalet fever and strawberry tongue">
            <a:extLst>
              <a:ext uri="{FF2B5EF4-FFF2-40B4-BE49-F238E27FC236}">
                <a16:creationId xmlns:a16="http://schemas.microsoft.com/office/drawing/2014/main" id="{7EB70316-D4C4-5E29-F342-D4F6E2F4F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25336" b="19835"/>
          <a:stretch>
            <a:fillRect/>
          </a:stretch>
        </p:blipFill>
        <p:spPr bwMode="auto">
          <a:xfrm>
            <a:off x="2711450" y="1570038"/>
            <a:ext cx="287972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6C8BEE3-10EB-09B8-C94B-83AE260FF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Skarlatssótt</a:t>
            </a:r>
            <a:endParaRPr lang="en-US" altLang="en-US"/>
          </a:p>
        </p:txBody>
      </p:sp>
      <p:pic>
        <p:nvPicPr>
          <p:cNvPr id="14339" name="Picture 10">
            <a:hlinkClick r:id="rId3"/>
            <a:extLst>
              <a:ext uri="{FF2B5EF4-FFF2-40B4-BE49-F238E27FC236}">
                <a16:creationId xmlns:a16="http://schemas.microsoft.com/office/drawing/2014/main" id="{B6052339-9DF0-C828-E4EE-56F326E97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8"/>
          <a:stretch>
            <a:fillRect/>
          </a:stretch>
        </p:blipFill>
        <p:spPr bwMode="auto">
          <a:xfrm>
            <a:off x="6383338" y="1979613"/>
            <a:ext cx="3922712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8" descr="Scarlet Fever - Causes, Symptoms, Long Term Effects, Treatment">
            <a:extLst>
              <a:ext uri="{FF2B5EF4-FFF2-40B4-BE49-F238E27FC236}">
                <a16:creationId xmlns:a16="http://schemas.microsoft.com/office/drawing/2014/main" id="{CCA1054A-10C9-3DF3-845E-87DCD146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2081213"/>
            <a:ext cx="4618038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D806A2B-99FD-F0C5-3A47-FB6D960F4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Skarlatssótt</a:t>
            </a:r>
            <a:endParaRPr lang="en-US" altLang="en-US"/>
          </a:p>
        </p:txBody>
      </p:sp>
      <p:pic>
        <p:nvPicPr>
          <p:cNvPr id="10243" name="Picture 6" descr="Streptococcal pharyngitis - Wikipedia">
            <a:extLst>
              <a:ext uri="{FF2B5EF4-FFF2-40B4-BE49-F238E27FC236}">
                <a16:creationId xmlns:a16="http://schemas.microsoft.com/office/drawing/2014/main" id="{748D8C58-E4F7-4E42-F3DF-EB4630C61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700213"/>
            <a:ext cx="3454400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5">
            <a:extLst>
              <a:ext uri="{FF2B5EF4-FFF2-40B4-BE49-F238E27FC236}">
                <a16:creationId xmlns:a16="http://schemas.microsoft.com/office/drawing/2014/main" id="{F8C55161-7DD2-4ACB-4666-46C71A0C4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2060575"/>
            <a:ext cx="41910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A43BF38-B74E-64C4-B931-E2C6A4A4CB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Skarlatssótt</a:t>
            </a:r>
            <a:endParaRPr lang="en-US" altLang="en-US"/>
          </a:p>
        </p:txBody>
      </p:sp>
      <p:pic>
        <p:nvPicPr>
          <p:cNvPr id="18435" name="Picture 6">
            <a:hlinkClick r:id="rId3"/>
            <a:extLst>
              <a:ext uri="{FF2B5EF4-FFF2-40B4-BE49-F238E27FC236}">
                <a16:creationId xmlns:a16="http://schemas.microsoft.com/office/drawing/2014/main" id="{CD71EA18-579D-228D-949D-2B45346CA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3" y="1612900"/>
            <a:ext cx="3313112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8">
            <a:hlinkClick r:id="rId5"/>
            <a:extLst>
              <a:ext uri="{FF2B5EF4-FFF2-40B4-BE49-F238E27FC236}">
                <a16:creationId xmlns:a16="http://schemas.microsoft.com/office/drawing/2014/main" id="{7B2CACFD-7EC9-0983-C872-7EBBC0451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5" y="1649413"/>
            <a:ext cx="1941513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2">
            <a:hlinkClick r:id="rId7"/>
            <a:extLst>
              <a:ext uri="{FF2B5EF4-FFF2-40B4-BE49-F238E27FC236}">
                <a16:creationId xmlns:a16="http://schemas.microsoft.com/office/drawing/2014/main" id="{0658A209-D77E-2188-011A-D032FA280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612900"/>
            <a:ext cx="307340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id="{FF3464C1-F83A-EF93-22E8-F8CBA36C11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 dirty="0" err="1">
                <a:latin typeface="Times New Roman"/>
                <a:cs typeface="Times New Roman"/>
              </a:rPr>
              <a:t>Skarlatssótt</a:t>
            </a:r>
            <a:br>
              <a:rPr lang="is-IS" altLang="en-US" dirty="0"/>
            </a:br>
            <a:r>
              <a:rPr lang="is-IS" altLang="en-US" sz="3200" dirty="0">
                <a:latin typeface="Times New Roman"/>
                <a:cs typeface="Times New Roman"/>
              </a:rPr>
              <a:t>Aukaverkanir/fylgikvillar</a:t>
            </a:r>
            <a:endParaRPr lang="en-US" altLang="en-US" sz="1800" dirty="0"/>
          </a:p>
        </p:txBody>
      </p:sp>
      <p:sp>
        <p:nvSpPr>
          <p:cNvPr id="10243" name="Rectangle 7">
            <a:extLst>
              <a:ext uri="{FF2B5EF4-FFF2-40B4-BE49-F238E27FC236}">
                <a16:creationId xmlns:a16="http://schemas.microsoft.com/office/drawing/2014/main" id="{EF9E423B-BC5E-526D-5F94-C0CCDACF48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2" rtlCol="0">
            <a:normAutofit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s-IS" altLang="en-US" sz="2400" u="sng" dirty="0">
              <a:solidFill>
                <a:srgbClr val="000066"/>
              </a:solidFill>
            </a:endParaRP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s-IS" altLang="en-US" sz="2400" u="sng" dirty="0">
                <a:solidFill>
                  <a:srgbClr val="000066"/>
                </a:solidFill>
              </a:rPr>
              <a:t>Sýkingar:</a:t>
            </a: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Peri/</a:t>
            </a:r>
            <a:r>
              <a:rPr lang="is-IS" altLang="en-US" sz="2000" dirty="0" err="1">
                <a:solidFill>
                  <a:srgbClr val="000066"/>
                </a:solidFill>
              </a:rPr>
              <a:t>retro-tonsillar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abscess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Cellulitis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Mastoiditis</a:t>
            </a:r>
            <a:r>
              <a:rPr lang="is-IS" altLang="en-US" sz="2000" dirty="0">
                <a:solidFill>
                  <a:srgbClr val="000066"/>
                </a:solidFill>
              </a:rPr>
              <a:t>, </a:t>
            </a:r>
            <a:r>
              <a:rPr lang="is-IS" altLang="en-US" sz="2000" dirty="0" err="1">
                <a:solidFill>
                  <a:srgbClr val="000066"/>
                </a:solidFill>
              </a:rPr>
              <a:t>sinusitis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Blóðsýkingar</a:t>
            </a: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Endocarditis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Meningitis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Pneumonia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marL="449263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Necrotising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fasciitis</a:t>
            </a:r>
            <a:endParaRPr lang="is-IS" altLang="en-US" sz="2000" dirty="0">
              <a:solidFill>
                <a:srgbClr val="FF66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s-IS" sz="2400" u="sng" dirty="0">
              <a:solidFill>
                <a:srgbClr val="000066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s-IS" sz="2400" u="sng" dirty="0" err="1">
                <a:solidFill>
                  <a:srgbClr val="000066"/>
                </a:solidFill>
              </a:rPr>
              <a:t>Autoimmune</a:t>
            </a:r>
            <a:r>
              <a:rPr lang="is-IS" sz="2400" u="sng" dirty="0">
                <a:solidFill>
                  <a:srgbClr val="000066"/>
                </a:solidFill>
              </a:rPr>
              <a:t>/</a:t>
            </a:r>
            <a:r>
              <a:rPr lang="is-IS" sz="2400" u="sng" dirty="0" err="1">
                <a:solidFill>
                  <a:srgbClr val="000066"/>
                </a:solidFill>
              </a:rPr>
              <a:t>molecular</a:t>
            </a:r>
            <a:r>
              <a:rPr lang="is-IS" sz="2400" u="sng" dirty="0">
                <a:solidFill>
                  <a:srgbClr val="000066"/>
                </a:solidFill>
              </a:rPr>
              <a:t> </a:t>
            </a:r>
            <a:r>
              <a:rPr lang="is-IS" sz="2400" u="sng" dirty="0" err="1">
                <a:solidFill>
                  <a:srgbClr val="000066"/>
                </a:solidFill>
              </a:rPr>
              <a:t>mimicry</a:t>
            </a:r>
            <a:r>
              <a:rPr lang="is-IS" sz="2400" u="sng" dirty="0">
                <a:solidFill>
                  <a:srgbClr val="000066"/>
                </a:solidFill>
              </a:rPr>
              <a:t>:</a:t>
            </a:r>
            <a:endParaRPr lang="is-IS" u="sng" dirty="0">
              <a:solidFill>
                <a:srgbClr val="000066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sz="2000" dirty="0" err="1">
                <a:solidFill>
                  <a:srgbClr val="000066"/>
                </a:solidFill>
              </a:rPr>
              <a:t>Poststreptococcal</a:t>
            </a:r>
            <a:r>
              <a:rPr lang="is-IS" sz="2000" dirty="0">
                <a:solidFill>
                  <a:srgbClr val="000066"/>
                </a:solidFill>
              </a:rPr>
              <a:t> </a:t>
            </a:r>
            <a:r>
              <a:rPr lang="is-IS" sz="2000" dirty="0" err="1">
                <a:solidFill>
                  <a:srgbClr val="000066"/>
                </a:solidFill>
              </a:rPr>
              <a:t>glomerulonephritis</a:t>
            </a:r>
            <a:endParaRPr lang="is-IS" sz="2000" dirty="0">
              <a:solidFill>
                <a:srgbClr val="000066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en-GB" sz="2000" dirty="0">
                <a:solidFill>
                  <a:srgbClr val="000066"/>
                </a:solidFill>
              </a:rPr>
              <a:t>Poststreptococcal reactive arthritis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sz="2000" dirty="0" err="1">
                <a:solidFill>
                  <a:srgbClr val="000066"/>
                </a:solidFill>
              </a:rPr>
              <a:t>Acute</a:t>
            </a:r>
            <a:r>
              <a:rPr lang="is-IS" sz="2000" dirty="0">
                <a:solidFill>
                  <a:srgbClr val="000066"/>
                </a:solidFill>
              </a:rPr>
              <a:t> </a:t>
            </a:r>
            <a:r>
              <a:rPr lang="is-IS" sz="2000" dirty="0" err="1">
                <a:solidFill>
                  <a:srgbClr val="000066"/>
                </a:solidFill>
              </a:rPr>
              <a:t>rheumatic</a:t>
            </a:r>
            <a:r>
              <a:rPr lang="is-IS" sz="2000" dirty="0">
                <a:solidFill>
                  <a:srgbClr val="000066"/>
                </a:solidFill>
              </a:rPr>
              <a:t> </a:t>
            </a:r>
            <a:r>
              <a:rPr lang="is-IS" sz="2000" dirty="0" err="1">
                <a:solidFill>
                  <a:srgbClr val="000066"/>
                </a:solidFill>
              </a:rPr>
              <a:t>fever</a:t>
            </a:r>
            <a:r>
              <a:rPr lang="is-IS" sz="2000" dirty="0">
                <a:solidFill>
                  <a:srgbClr val="000066"/>
                </a:solidFill>
              </a:rPr>
              <a:t> </a:t>
            </a:r>
            <a:br>
              <a:rPr lang="is-IS" sz="2000" dirty="0">
                <a:solidFill>
                  <a:srgbClr val="000066"/>
                </a:solidFill>
              </a:rPr>
            </a:br>
            <a:r>
              <a:rPr lang="is-IS" sz="2000" dirty="0">
                <a:solidFill>
                  <a:srgbClr val="000066"/>
                </a:solidFill>
              </a:rPr>
              <a:t>(=&gt;</a:t>
            </a:r>
            <a:r>
              <a:rPr lang="is-IS" sz="2000" dirty="0" err="1">
                <a:solidFill>
                  <a:srgbClr val="000066"/>
                </a:solidFill>
              </a:rPr>
              <a:t>Rheumatic</a:t>
            </a:r>
            <a:r>
              <a:rPr lang="is-IS" sz="2000" dirty="0">
                <a:solidFill>
                  <a:srgbClr val="000066"/>
                </a:solidFill>
              </a:rPr>
              <a:t> </a:t>
            </a:r>
            <a:r>
              <a:rPr lang="is-IS" sz="2000" dirty="0" err="1">
                <a:solidFill>
                  <a:srgbClr val="000066"/>
                </a:solidFill>
              </a:rPr>
              <a:t>heart</a:t>
            </a:r>
            <a:r>
              <a:rPr lang="is-IS" sz="2000" dirty="0">
                <a:solidFill>
                  <a:srgbClr val="000066"/>
                </a:solidFill>
              </a:rPr>
              <a:t> </a:t>
            </a:r>
            <a:r>
              <a:rPr lang="is-IS" sz="2000" dirty="0" err="1">
                <a:solidFill>
                  <a:srgbClr val="000066"/>
                </a:solidFill>
              </a:rPr>
              <a:t>disease</a:t>
            </a:r>
            <a:r>
              <a:rPr lang="is-IS" sz="2000" dirty="0">
                <a:solidFill>
                  <a:srgbClr val="000066"/>
                </a:solidFill>
              </a:rPr>
              <a:t>)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r>
              <a:rPr lang="is-IS" sz="2000" dirty="0" err="1">
                <a:solidFill>
                  <a:srgbClr val="000066"/>
                </a:solidFill>
              </a:rPr>
              <a:t>Sydenhams</a:t>
            </a:r>
            <a:r>
              <a:rPr lang="is-IS" sz="2000" dirty="0">
                <a:solidFill>
                  <a:srgbClr val="000066"/>
                </a:solidFill>
              </a:rPr>
              <a:t> </a:t>
            </a:r>
            <a:r>
              <a:rPr lang="is-IS" sz="2000" dirty="0" err="1">
                <a:solidFill>
                  <a:srgbClr val="000066"/>
                </a:solidFill>
              </a:rPr>
              <a:t>chorea</a:t>
            </a:r>
            <a:endParaRPr lang="is-IS" sz="2000" dirty="0">
              <a:solidFill>
                <a:srgbClr val="000066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‒"/>
              <a:defRPr/>
            </a:pPr>
            <a:endParaRPr lang="en-US" altLang="en-US" sz="2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E495CBE5-F589-BB03-4722-8E7AED5CD8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is-IS" sz="2800">
                <a:solidFill>
                  <a:srgbClr val="44546A"/>
                </a:solidFill>
              </a:rPr>
              <a:t>Asymptomatic nasopharyngeal carriage rate of GAS </a:t>
            </a:r>
            <a:br>
              <a:rPr lang="en-GB" altLang="is-IS" sz="2800">
                <a:solidFill>
                  <a:srgbClr val="44546A"/>
                </a:solidFill>
              </a:rPr>
            </a:br>
            <a:r>
              <a:rPr lang="en-GB" altLang="is-IS" sz="2800">
                <a:solidFill>
                  <a:srgbClr val="44546A"/>
                </a:solidFill>
              </a:rPr>
              <a:t>in Icelandic children</a:t>
            </a:r>
            <a:endParaRPr lang="en-GB" altLang="is-IS" sz="2800"/>
          </a:p>
        </p:txBody>
      </p:sp>
      <p:sp>
        <p:nvSpPr>
          <p:cNvPr id="22531" name="TextBox 5">
            <a:extLst>
              <a:ext uri="{FF2B5EF4-FFF2-40B4-BE49-F238E27FC236}">
                <a16:creationId xmlns:a16="http://schemas.microsoft.com/office/drawing/2014/main" id="{1153EEDE-653C-6060-B95F-39E175508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8" y="5807075"/>
            <a:ext cx="6223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GB" altLang="is-IS" sz="1200" i="1">
                <a:solidFill>
                  <a:srgbClr val="44546A"/>
                </a:solidFill>
              </a:rPr>
              <a:t>Figure 3. </a:t>
            </a:r>
            <a:r>
              <a:rPr lang="en-GB" altLang="is-IS" sz="1200">
                <a:solidFill>
                  <a:srgbClr val="44546A"/>
                </a:solidFill>
              </a:rPr>
              <a:t>Asymptomatic nasopharyngeal carriage rate of GAS in Icelandic children attending day-care centres between the years 2009-2023. No samples were collected 2021 and 2022 due to Covid-19 pandemic.</a:t>
            </a:r>
            <a:endParaRPr lang="is-IS" altLang="is-IS" sz="1200" i="1">
              <a:solidFill>
                <a:srgbClr val="44546A"/>
              </a:solidFill>
            </a:endParaRPr>
          </a:p>
        </p:txBody>
      </p:sp>
      <p:pic>
        <p:nvPicPr>
          <p:cNvPr id="22532" name="Mynd 10" descr="Chart, line chart&#10;&#10;Description automatically generated">
            <a:extLst>
              <a:ext uri="{FF2B5EF4-FFF2-40B4-BE49-F238E27FC236}">
                <a16:creationId xmlns:a16="http://schemas.microsoft.com/office/drawing/2014/main" id="{0FFB78E8-A23D-0EBF-CCC0-C42570B58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687513"/>
            <a:ext cx="76327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308F2F-603A-94DB-8821-8DB996122E8A}"/>
              </a:ext>
            </a:extLst>
          </p:cNvPr>
          <p:cNvSpPr/>
          <p:nvPr/>
        </p:nvSpPr>
        <p:spPr>
          <a:xfrm>
            <a:off x="2927350" y="2565400"/>
            <a:ext cx="5113338" cy="158432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3064F4-FCE1-5127-B69A-0BB82C3349B4}"/>
              </a:ext>
            </a:extLst>
          </p:cNvPr>
          <p:cNvSpPr/>
          <p:nvPr/>
        </p:nvSpPr>
        <p:spPr>
          <a:xfrm>
            <a:off x="7494588" y="4179888"/>
            <a:ext cx="942975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E18DA6-3243-8189-F9B9-15262AE358EE}"/>
              </a:ext>
            </a:extLst>
          </p:cNvPr>
          <p:cNvSpPr/>
          <p:nvPr/>
        </p:nvSpPr>
        <p:spPr>
          <a:xfrm>
            <a:off x="8399463" y="3716338"/>
            <a:ext cx="1296987" cy="217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A6B17E6-5F02-9D15-2C93-54DE20C24D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Hlaupabóla</a:t>
            </a:r>
            <a:br>
              <a:rPr lang="is-IS" altLang="en-US"/>
            </a:br>
            <a:r>
              <a:rPr lang="is-IS" altLang="en-US" sz="2000"/>
              <a:t>(varicella, chickenpox)</a:t>
            </a:r>
            <a:endParaRPr lang="en-US" altLang="en-US"/>
          </a:p>
        </p:txBody>
      </p:sp>
      <p:pic>
        <p:nvPicPr>
          <p:cNvPr id="23556" name="Picture 5" descr="bigstock Varicella zoster virus-6997801">
            <a:extLst>
              <a:ext uri="{FF2B5EF4-FFF2-40B4-BE49-F238E27FC236}">
                <a16:creationId xmlns:a16="http://schemas.microsoft.com/office/drawing/2014/main" id="{7337F757-0B17-87A8-67A4-909C6B4B9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711" y="2146156"/>
            <a:ext cx="381635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AC3D7-A03C-FF4C-16E5-03007569E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3A99E95C-A7A0-DDE1-4CC5-80B0090C4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5" y="1989138"/>
            <a:ext cx="3384550" cy="46799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660A8780-BF18-15F8-8955-1D64922B8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1989138"/>
            <a:ext cx="1366838" cy="33845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0" name="Rectangle 4">
            <a:extLst>
              <a:ext uri="{FF2B5EF4-FFF2-40B4-BE49-F238E27FC236}">
                <a16:creationId xmlns:a16="http://schemas.microsoft.com/office/drawing/2014/main" id="{C271E446-CF70-31C3-E782-B31ED3684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1775" y="1989138"/>
            <a:ext cx="1366838" cy="33845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1" name="Rectangle 5">
            <a:extLst>
              <a:ext uri="{FF2B5EF4-FFF2-40B4-BE49-F238E27FC236}">
                <a16:creationId xmlns:a16="http://schemas.microsoft.com/office/drawing/2014/main" id="{28DF3915-19BC-BB34-070A-D493FBD2E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5" y="1989138"/>
            <a:ext cx="2160588" cy="33845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1FF0DBAF-A959-E365-A59C-C10B114761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229600" cy="1143000"/>
          </a:xfrm>
        </p:spPr>
        <p:txBody>
          <a:bodyPr/>
          <a:lstStyle/>
          <a:p>
            <a:pPr eaLnBrk="1" hangingPunct="1"/>
            <a:r>
              <a:rPr lang="is-IS" altLang="en-US"/>
              <a:t>Veiruflokkun (Baltimore)</a:t>
            </a:r>
            <a:endParaRPr lang="en-US" altLang="en-US"/>
          </a:p>
        </p:txBody>
      </p:sp>
      <p:sp>
        <p:nvSpPr>
          <p:cNvPr id="336903" name="Text Box 7">
            <a:extLst>
              <a:ext uri="{FF2B5EF4-FFF2-40B4-BE49-F238E27FC236}">
                <a16:creationId xmlns:a16="http://schemas.microsoft.com/office/drawing/2014/main" id="{55A501EE-088B-2BD3-8F20-D07B2B0BE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8" y="1268413"/>
            <a:ext cx="939800" cy="4667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400" b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Veira</a:t>
            </a:r>
            <a:endParaRPr lang="en-US" altLang="en-US" sz="2400" b="1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4" name="Text Box 8">
            <a:extLst>
              <a:ext uri="{FF2B5EF4-FFF2-40B4-BE49-F238E27FC236}">
                <a16:creationId xmlns:a16="http://schemas.microsoft.com/office/drawing/2014/main" id="{AB02256D-DECB-1536-0626-91AEBDDAC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9763" y="3429000"/>
            <a:ext cx="666750" cy="52705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Pos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sense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5" name="Text Box 9">
            <a:extLst>
              <a:ext uri="{FF2B5EF4-FFF2-40B4-BE49-F238E27FC236}">
                <a16:creationId xmlns:a16="http://schemas.microsoft.com/office/drawing/2014/main" id="{79FE4FBA-6C78-16A9-B0A9-B83A6C8D2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513" y="3771900"/>
            <a:ext cx="847725" cy="835025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Adeno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Herpes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Pox</a:t>
            </a: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6" name="Text Box 10">
            <a:extLst>
              <a:ext uri="{FF2B5EF4-FFF2-40B4-BE49-F238E27FC236}">
                <a16:creationId xmlns:a16="http://schemas.microsoft.com/office/drawing/2014/main" id="{D751AAF1-0702-3969-9A4D-8A0C8FB95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1788" y="3429000"/>
            <a:ext cx="1185862" cy="59055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Rheoveirur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Rotaveira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7" name="Text Box 11">
            <a:extLst>
              <a:ext uri="{FF2B5EF4-FFF2-40B4-BE49-F238E27FC236}">
                <a16:creationId xmlns:a16="http://schemas.microsoft.com/office/drawing/2014/main" id="{F23B7C31-E4D1-7544-D1F5-524EC5323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3800475"/>
            <a:ext cx="723900" cy="346075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Parvo</a:t>
            </a: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8" name="Text Box 12">
            <a:extLst>
              <a:ext uri="{FF2B5EF4-FFF2-40B4-BE49-F238E27FC236}">
                <a16:creationId xmlns:a16="http://schemas.microsoft.com/office/drawing/2014/main" id="{62FB9188-95FC-EA2E-FAB2-44D45767A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4163" y="3438525"/>
            <a:ext cx="1287462" cy="1138238"/>
          </a:xfrm>
          <a:prstGeom prst="rect">
            <a:avLst/>
          </a:prstGeom>
          <a:solidFill>
            <a:srgbClr val="5D8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Ortho-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hepadeno-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veira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Hepatitis B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9" name="Text Box 13">
            <a:extLst>
              <a:ext uri="{FF2B5EF4-FFF2-40B4-BE49-F238E27FC236}">
                <a16:creationId xmlns:a16="http://schemas.microsoft.com/office/drawing/2014/main" id="{E7CE3FD6-EB6A-456D-E9E1-893F0729D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213" y="4156075"/>
            <a:ext cx="1439862" cy="24622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Picornaveirur</a:t>
            </a: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Enteroveirur</a:t>
            </a:r>
            <a:b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Rhinoveirur</a:t>
            </a:r>
            <a:b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Hepatitis A</a:t>
            </a:r>
            <a:b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Aphtoveirur (gin og kl)</a:t>
            </a:r>
            <a:b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Parechoveirur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Reoveirur</a:t>
            </a:r>
            <a:endParaRPr lang="is-I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200">
                <a:latin typeface="Arial" panose="020B0604020202020204" pitchFamily="34" charset="0"/>
                <a:cs typeface="Arial" panose="020B0604020202020204" pitchFamily="34" charset="0"/>
              </a:rPr>
              <a:t>Rota</a:t>
            </a: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Rubella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Riboviria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Coronaveirur</a:t>
            </a:r>
          </a:p>
        </p:txBody>
      </p:sp>
      <p:sp>
        <p:nvSpPr>
          <p:cNvPr id="336910" name="Text Box 14">
            <a:extLst>
              <a:ext uri="{FF2B5EF4-FFF2-40B4-BE49-F238E27FC236}">
                <a16:creationId xmlns:a16="http://schemas.microsoft.com/office/drawing/2014/main" id="{1F61A432-A6AB-3574-D251-15DDDC0A1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275" y="2133600"/>
            <a:ext cx="676275" cy="37623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RNA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1" name="Text Box 15">
            <a:extLst>
              <a:ext uri="{FF2B5EF4-FFF2-40B4-BE49-F238E27FC236}">
                <a16:creationId xmlns:a16="http://schemas.microsoft.com/office/drawing/2014/main" id="{90D6B110-44E1-F7AA-098F-E89CC5E59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0" y="2133600"/>
            <a:ext cx="676275" cy="376238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2" name="Text Box 16">
            <a:extLst>
              <a:ext uri="{FF2B5EF4-FFF2-40B4-BE49-F238E27FC236}">
                <a16:creationId xmlns:a16="http://schemas.microsoft.com/office/drawing/2014/main" id="{47524515-C306-420E-0119-F683FE521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2924175"/>
            <a:ext cx="904875" cy="376238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ssDNA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3" name="Text Box 17">
            <a:extLst>
              <a:ext uri="{FF2B5EF4-FFF2-40B4-BE49-F238E27FC236}">
                <a16:creationId xmlns:a16="http://schemas.microsoft.com/office/drawing/2014/main" id="{7A26FE07-E657-792A-C1B6-286C14E6E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2924175"/>
            <a:ext cx="917575" cy="376238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dsDNA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4" name="Text Box 18">
            <a:extLst>
              <a:ext uri="{FF2B5EF4-FFF2-40B4-BE49-F238E27FC236}">
                <a16:creationId xmlns:a16="http://schemas.microsoft.com/office/drawing/2014/main" id="{F4DDABA2-1A02-7DAB-5D46-F35F2C0D5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3550" y="2924175"/>
            <a:ext cx="917575" cy="37623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dsRNA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5" name="Text Box 19">
            <a:extLst>
              <a:ext uri="{FF2B5EF4-FFF2-40B4-BE49-F238E27FC236}">
                <a16:creationId xmlns:a16="http://schemas.microsoft.com/office/drawing/2014/main" id="{163D44F6-500A-BA2B-96A2-FB1071F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0" y="2924175"/>
            <a:ext cx="904875" cy="37623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ssRNA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6" name="Text Box 20">
            <a:extLst>
              <a:ext uri="{FF2B5EF4-FFF2-40B4-BE49-F238E27FC236}">
                <a16:creationId xmlns:a16="http://schemas.microsoft.com/office/drawing/2014/main" id="{E1458B62-1B9D-AB6D-5826-011364252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0350" y="2100263"/>
            <a:ext cx="1022350" cy="801687"/>
          </a:xfrm>
          <a:prstGeom prst="rect">
            <a:avLst/>
          </a:prstGeom>
          <a:solidFill>
            <a:srgbClr val="DA34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ssRNA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Pos sense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m RT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7" name="Text Box 21">
            <a:extLst>
              <a:ext uri="{FF2B5EF4-FFF2-40B4-BE49-F238E27FC236}">
                <a16:creationId xmlns:a16="http://schemas.microsoft.com/office/drawing/2014/main" id="{EB41B211-1F41-FB0B-BD83-D2D84F3BC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3213" y="3429000"/>
            <a:ext cx="666750" cy="52705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Neg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sense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8" name="Text Box 22">
            <a:extLst>
              <a:ext uri="{FF2B5EF4-FFF2-40B4-BE49-F238E27FC236}">
                <a16:creationId xmlns:a16="http://schemas.microsoft.com/office/drawing/2014/main" id="{17CBB4DC-79A6-CF68-748E-8047A2CD4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5138" y="2119313"/>
            <a:ext cx="917575" cy="588962"/>
          </a:xfrm>
          <a:prstGeom prst="rect">
            <a:avLst/>
          </a:prstGeom>
          <a:solidFill>
            <a:srgbClr val="5D8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dsDNA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m RT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9" name="Text Box 23">
            <a:extLst>
              <a:ext uri="{FF2B5EF4-FFF2-40B4-BE49-F238E27FC236}">
                <a16:creationId xmlns:a16="http://schemas.microsoft.com/office/drawing/2014/main" id="{A47CFE91-1499-990F-08AC-BA76D495F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25" y="4149725"/>
            <a:ext cx="1439863" cy="19081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Orthomyxo</a:t>
            </a:r>
            <a:r>
              <a:rPr lang="is-I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veirur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Influenza 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Influenza B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Influenza C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Paramyxoveirur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RSV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Mumps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Measles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20" name="Text Box 24">
            <a:extLst>
              <a:ext uri="{FF2B5EF4-FFF2-40B4-BE49-F238E27FC236}">
                <a16:creationId xmlns:a16="http://schemas.microsoft.com/office/drawing/2014/main" id="{788BCA9E-1B29-7EE4-1B17-3B5A33497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513" y="3429000"/>
            <a:ext cx="1192212" cy="892175"/>
          </a:xfrm>
          <a:prstGeom prst="rect">
            <a:avLst/>
          </a:prstGeom>
          <a:solidFill>
            <a:srgbClr val="DA34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Retroveirur</a:t>
            </a:r>
            <a:endParaRPr lang="en-US" alt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Lentiveirur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200"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6921" name="AutoShape 25">
            <a:extLst>
              <a:ext uri="{FF2B5EF4-FFF2-40B4-BE49-F238E27FC236}">
                <a16:creationId xmlns:a16="http://schemas.microsoft.com/office/drawing/2014/main" id="{D74963A8-5305-D7EB-CD59-8786CFF1A50F}"/>
              </a:ext>
            </a:extLst>
          </p:cNvPr>
          <p:cNvCxnSpPr>
            <a:cxnSpLocks noChangeShapeType="1"/>
            <a:stCxn id="336903" idx="2"/>
            <a:endCxn id="336901" idx="0"/>
          </p:cNvCxnSpPr>
          <p:nvPr/>
        </p:nvCxnSpPr>
        <p:spPr bwMode="auto">
          <a:xfrm flipH="1">
            <a:off x="2855913" y="1735138"/>
            <a:ext cx="2917825" cy="254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2" name="AutoShape 26">
            <a:extLst>
              <a:ext uri="{FF2B5EF4-FFF2-40B4-BE49-F238E27FC236}">
                <a16:creationId xmlns:a16="http://schemas.microsoft.com/office/drawing/2014/main" id="{41A6EFCE-66BF-69AB-F9B0-E2265008FE5D}"/>
              </a:ext>
            </a:extLst>
          </p:cNvPr>
          <p:cNvCxnSpPr>
            <a:cxnSpLocks noChangeShapeType="1"/>
            <a:stCxn id="336916" idx="2"/>
            <a:endCxn id="336920" idx="0"/>
          </p:cNvCxnSpPr>
          <p:nvPr/>
        </p:nvCxnSpPr>
        <p:spPr bwMode="auto">
          <a:xfrm flipH="1">
            <a:off x="8380413" y="2901950"/>
            <a:ext cx="11112" cy="5270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3" name="AutoShape 27">
            <a:extLst>
              <a:ext uri="{FF2B5EF4-FFF2-40B4-BE49-F238E27FC236}">
                <a16:creationId xmlns:a16="http://schemas.microsoft.com/office/drawing/2014/main" id="{EA1A29D9-3958-467A-8F92-83A7B4A0F195}"/>
              </a:ext>
            </a:extLst>
          </p:cNvPr>
          <p:cNvCxnSpPr>
            <a:cxnSpLocks noChangeShapeType="1"/>
            <a:stCxn id="336903" idx="2"/>
            <a:endCxn id="336898" idx="0"/>
          </p:cNvCxnSpPr>
          <p:nvPr/>
        </p:nvCxnSpPr>
        <p:spPr bwMode="auto">
          <a:xfrm flipH="1">
            <a:off x="5772150" y="1735138"/>
            <a:ext cx="1588" cy="254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4" name="AutoShape 28">
            <a:extLst>
              <a:ext uri="{FF2B5EF4-FFF2-40B4-BE49-F238E27FC236}">
                <a16:creationId xmlns:a16="http://schemas.microsoft.com/office/drawing/2014/main" id="{409F0E87-ED62-7222-729C-A343D39767D4}"/>
              </a:ext>
            </a:extLst>
          </p:cNvPr>
          <p:cNvCxnSpPr>
            <a:cxnSpLocks noChangeShapeType="1"/>
            <a:stCxn id="336903" idx="2"/>
          </p:cNvCxnSpPr>
          <p:nvPr/>
        </p:nvCxnSpPr>
        <p:spPr bwMode="auto">
          <a:xfrm>
            <a:off x="5773738" y="1735138"/>
            <a:ext cx="2554287" cy="254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5" name="AutoShape 29">
            <a:extLst>
              <a:ext uri="{FF2B5EF4-FFF2-40B4-BE49-F238E27FC236}">
                <a16:creationId xmlns:a16="http://schemas.microsoft.com/office/drawing/2014/main" id="{E927A7E2-72DB-B48D-7259-B18622686D33}"/>
              </a:ext>
            </a:extLst>
          </p:cNvPr>
          <p:cNvCxnSpPr>
            <a:cxnSpLocks noChangeShapeType="1"/>
            <a:stCxn id="336903" idx="2"/>
            <a:endCxn id="336900" idx="0"/>
          </p:cNvCxnSpPr>
          <p:nvPr/>
        </p:nvCxnSpPr>
        <p:spPr bwMode="auto">
          <a:xfrm>
            <a:off x="5773738" y="1735138"/>
            <a:ext cx="4032250" cy="254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6" name="AutoShape 30">
            <a:extLst>
              <a:ext uri="{FF2B5EF4-FFF2-40B4-BE49-F238E27FC236}">
                <a16:creationId xmlns:a16="http://schemas.microsoft.com/office/drawing/2014/main" id="{27DDA4BB-7E7C-3D2A-717D-97D83DBA6BE1}"/>
              </a:ext>
            </a:extLst>
          </p:cNvPr>
          <p:cNvCxnSpPr>
            <a:cxnSpLocks noChangeShapeType="1"/>
            <a:stCxn id="336911" idx="2"/>
            <a:endCxn id="336912" idx="0"/>
          </p:cNvCxnSpPr>
          <p:nvPr/>
        </p:nvCxnSpPr>
        <p:spPr bwMode="auto">
          <a:xfrm>
            <a:off x="2878138" y="2509838"/>
            <a:ext cx="501650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7" name="AutoShape 31">
            <a:extLst>
              <a:ext uri="{FF2B5EF4-FFF2-40B4-BE49-F238E27FC236}">
                <a16:creationId xmlns:a16="http://schemas.microsoft.com/office/drawing/2014/main" id="{89FA5424-034B-8F63-BF1F-06E64C7DCA58}"/>
              </a:ext>
            </a:extLst>
          </p:cNvPr>
          <p:cNvCxnSpPr>
            <a:cxnSpLocks noChangeShapeType="1"/>
            <a:stCxn id="336911" idx="2"/>
            <a:endCxn id="336913" idx="0"/>
          </p:cNvCxnSpPr>
          <p:nvPr/>
        </p:nvCxnSpPr>
        <p:spPr bwMode="auto">
          <a:xfrm flipH="1">
            <a:off x="2378075" y="2509838"/>
            <a:ext cx="500063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8" name="AutoShape 32">
            <a:extLst>
              <a:ext uri="{FF2B5EF4-FFF2-40B4-BE49-F238E27FC236}">
                <a16:creationId xmlns:a16="http://schemas.microsoft.com/office/drawing/2014/main" id="{A665083C-905B-B697-0952-9F6F2F7A2E5F}"/>
              </a:ext>
            </a:extLst>
          </p:cNvPr>
          <p:cNvCxnSpPr>
            <a:cxnSpLocks noChangeShapeType="1"/>
            <a:stCxn id="336913" idx="2"/>
            <a:endCxn id="336905" idx="0"/>
          </p:cNvCxnSpPr>
          <p:nvPr/>
        </p:nvCxnSpPr>
        <p:spPr bwMode="auto">
          <a:xfrm flipH="1">
            <a:off x="2365375" y="3300413"/>
            <a:ext cx="12700" cy="4714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9" name="AutoShape 33">
            <a:extLst>
              <a:ext uri="{FF2B5EF4-FFF2-40B4-BE49-F238E27FC236}">
                <a16:creationId xmlns:a16="http://schemas.microsoft.com/office/drawing/2014/main" id="{C992277D-AED6-3117-CF4B-85C6A1001D81}"/>
              </a:ext>
            </a:extLst>
          </p:cNvPr>
          <p:cNvCxnSpPr>
            <a:cxnSpLocks noChangeShapeType="1"/>
            <a:stCxn id="336912" idx="2"/>
            <a:endCxn id="336907" idx="0"/>
          </p:cNvCxnSpPr>
          <p:nvPr/>
        </p:nvCxnSpPr>
        <p:spPr bwMode="auto">
          <a:xfrm>
            <a:off x="3379788" y="3300413"/>
            <a:ext cx="0" cy="5000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0" name="AutoShape 34">
            <a:extLst>
              <a:ext uri="{FF2B5EF4-FFF2-40B4-BE49-F238E27FC236}">
                <a16:creationId xmlns:a16="http://schemas.microsoft.com/office/drawing/2014/main" id="{8A273C9C-4D2A-C588-EF7E-801817DE19B7}"/>
              </a:ext>
            </a:extLst>
          </p:cNvPr>
          <p:cNvCxnSpPr>
            <a:cxnSpLocks noChangeShapeType="1"/>
            <a:stCxn id="336910" idx="2"/>
            <a:endCxn id="336914" idx="0"/>
          </p:cNvCxnSpPr>
          <p:nvPr/>
        </p:nvCxnSpPr>
        <p:spPr bwMode="auto">
          <a:xfrm flipH="1">
            <a:off x="4732338" y="2509838"/>
            <a:ext cx="981075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1" name="AutoShape 35">
            <a:extLst>
              <a:ext uri="{FF2B5EF4-FFF2-40B4-BE49-F238E27FC236}">
                <a16:creationId xmlns:a16="http://schemas.microsoft.com/office/drawing/2014/main" id="{F9C0017D-944D-A64E-4F5A-3A17BE66932C}"/>
              </a:ext>
            </a:extLst>
          </p:cNvPr>
          <p:cNvCxnSpPr>
            <a:cxnSpLocks noChangeShapeType="1"/>
            <a:stCxn id="336910" idx="2"/>
            <a:endCxn id="336915" idx="0"/>
          </p:cNvCxnSpPr>
          <p:nvPr/>
        </p:nvCxnSpPr>
        <p:spPr bwMode="auto">
          <a:xfrm>
            <a:off x="5713413" y="2509838"/>
            <a:ext cx="866775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2" name="AutoShape 36">
            <a:extLst>
              <a:ext uri="{FF2B5EF4-FFF2-40B4-BE49-F238E27FC236}">
                <a16:creationId xmlns:a16="http://schemas.microsoft.com/office/drawing/2014/main" id="{ECDF50BF-EF28-3332-5225-AEA00CFFD4EB}"/>
              </a:ext>
            </a:extLst>
          </p:cNvPr>
          <p:cNvCxnSpPr>
            <a:cxnSpLocks noChangeShapeType="1"/>
            <a:stCxn id="336914" idx="2"/>
            <a:endCxn id="336906" idx="0"/>
          </p:cNvCxnSpPr>
          <p:nvPr/>
        </p:nvCxnSpPr>
        <p:spPr bwMode="auto">
          <a:xfrm>
            <a:off x="4732338" y="3300413"/>
            <a:ext cx="3175" cy="128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3" name="AutoShape 37">
            <a:extLst>
              <a:ext uri="{FF2B5EF4-FFF2-40B4-BE49-F238E27FC236}">
                <a16:creationId xmlns:a16="http://schemas.microsoft.com/office/drawing/2014/main" id="{EDF9CF97-6021-60E1-AE57-947C3DF76C3C}"/>
              </a:ext>
            </a:extLst>
          </p:cNvPr>
          <p:cNvCxnSpPr>
            <a:cxnSpLocks noChangeShapeType="1"/>
            <a:stCxn id="336915" idx="2"/>
            <a:endCxn id="336904" idx="0"/>
          </p:cNvCxnSpPr>
          <p:nvPr/>
        </p:nvCxnSpPr>
        <p:spPr bwMode="auto">
          <a:xfrm flipH="1">
            <a:off x="6053138" y="3300413"/>
            <a:ext cx="527050" cy="128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4" name="AutoShape 38">
            <a:extLst>
              <a:ext uri="{FF2B5EF4-FFF2-40B4-BE49-F238E27FC236}">
                <a16:creationId xmlns:a16="http://schemas.microsoft.com/office/drawing/2014/main" id="{F858FB69-E3FD-37C9-E2CB-66C13B38C9DE}"/>
              </a:ext>
            </a:extLst>
          </p:cNvPr>
          <p:cNvCxnSpPr>
            <a:cxnSpLocks noChangeShapeType="1"/>
            <a:stCxn id="336915" idx="2"/>
            <a:endCxn id="336917" idx="0"/>
          </p:cNvCxnSpPr>
          <p:nvPr/>
        </p:nvCxnSpPr>
        <p:spPr bwMode="auto">
          <a:xfrm>
            <a:off x="6580188" y="3300413"/>
            <a:ext cx="406400" cy="128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5" name="AutoShape 39">
            <a:extLst>
              <a:ext uri="{FF2B5EF4-FFF2-40B4-BE49-F238E27FC236}">
                <a16:creationId xmlns:a16="http://schemas.microsoft.com/office/drawing/2014/main" id="{2A48F40B-E050-F557-23DC-9839E288B147}"/>
              </a:ext>
            </a:extLst>
          </p:cNvPr>
          <p:cNvCxnSpPr>
            <a:cxnSpLocks noChangeShapeType="1"/>
            <a:stCxn id="336904" idx="2"/>
            <a:endCxn id="336909" idx="0"/>
          </p:cNvCxnSpPr>
          <p:nvPr/>
        </p:nvCxnSpPr>
        <p:spPr bwMode="auto">
          <a:xfrm flipH="1">
            <a:off x="5087938" y="3956050"/>
            <a:ext cx="965200" cy="2000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6" name="AutoShape 40">
            <a:extLst>
              <a:ext uri="{FF2B5EF4-FFF2-40B4-BE49-F238E27FC236}">
                <a16:creationId xmlns:a16="http://schemas.microsoft.com/office/drawing/2014/main" id="{EE682A81-7FFE-FF97-A0EB-01C1406CF3DE}"/>
              </a:ext>
            </a:extLst>
          </p:cNvPr>
          <p:cNvCxnSpPr>
            <a:cxnSpLocks noChangeShapeType="1"/>
            <a:stCxn id="336917" idx="2"/>
            <a:endCxn id="336919" idx="0"/>
          </p:cNvCxnSpPr>
          <p:nvPr/>
        </p:nvCxnSpPr>
        <p:spPr bwMode="auto">
          <a:xfrm flipH="1">
            <a:off x="6673850" y="3956050"/>
            <a:ext cx="312738" cy="19367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7" name="AutoShape 41">
            <a:extLst>
              <a:ext uri="{FF2B5EF4-FFF2-40B4-BE49-F238E27FC236}">
                <a16:creationId xmlns:a16="http://schemas.microsoft.com/office/drawing/2014/main" id="{1877FC22-FFC7-31E1-8B49-B24C5A1877B7}"/>
              </a:ext>
            </a:extLst>
          </p:cNvPr>
          <p:cNvCxnSpPr>
            <a:cxnSpLocks noChangeShapeType="1"/>
            <a:stCxn id="336918" idx="2"/>
            <a:endCxn id="336908" idx="0"/>
          </p:cNvCxnSpPr>
          <p:nvPr/>
        </p:nvCxnSpPr>
        <p:spPr bwMode="auto">
          <a:xfrm>
            <a:off x="9813925" y="2708275"/>
            <a:ext cx="3175" cy="7302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89162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7513F58E-F8D7-7800-BE67-B83D5041D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5" y="1989138"/>
            <a:ext cx="3384550" cy="46799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AA886090-DBE9-2F80-4930-CEC8B23D1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1989138"/>
            <a:ext cx="1366838" cy="33845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0" name="Rectangle 4">
            <a:extLst>
              <a:ext uri="{FF2B5EF4-FFF2-40B4-BE49-F238E27FC236}">
                <a16:creationId xmlns:a16="http://schemas.microsoft.com/office/drawing/2014/main" id="{C174FCB0-8794-DBAA-A485-057FB1C73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1775" y="1989138"/>
            <a:ext cx="1366838" cy="33845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1" name="Rectangle 5">
            <a:extLst>
              <a:ext uri="{FF2B5EF4-FFF2-40B4-BE49-F238E27FC236}">
                <a16:creationId xmlns:a16="http://schemas.microsoft.com/office/drawing/2014/main" id="{A1508325-49ED-1E8D-EC8B-74E273F9F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5" y="1989138"/>
            <a:ext cx="2160588" cy="33845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52CAF7F2-8B28-999A-9D1B-E89FA38DCC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229600" cy="1143000"/>
          </a:xfrm>
        </p:spPr>
        <p:txBody>
          <a:bodyPr/>
          <a:lstStyle/>
          <a:p>
            <a:pPr eaLnBrk="1" hangingPunct="1"/>
            <a:r>
              <a:rPr lang="is-IS" altLang="en-US"/>
              <a:t>Veiruflokkun (Baltimore)</a:t>
            </a:r>
            <a:endParaRPr lang="en-US" altLang="en-US"/>
          </a:p>
        </p:txBody>
      </p:sp>
      <p:sp>
        <p:nvSpPr>
          <p:cNvPr id="336903" name="Text Box 7">
            <a:extLst>
              <a:ext uri="{FF2B5EF4-FFF2-40B4-BE49-F238E27FC236}">
                <a16:creationId xmlns:a16="http://schemas.microsoft.com/office/drawing/2014/main" id="{425ADDA9-0E5D-0668-CBDD-AFFC19B6B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8" y="1268413"/>
            <a:ext cx="939800" cy="4667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400" b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Veira</a:t>
            </a:r>
            <a:endParaRPr lang="en-US" altLang="en-US" sz="2400" b="1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4" name="Text Box 8">
            <a:extLst>
              <a:ext uri="{FF2B5EF4-FFF2-40B4-BE49-F238E27FC236}">
                <a16:creationId xmlns:a16="http://schemas.microsoft.com/office/drawing/2014/main" id="{1D3257EC-AF43-896C-4A4E-23FC615C7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9763" y="3429000"/>
            <a:ext cx="666750" cy="52705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Pos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sense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5" name="Text Box 9">
            <a:extLst>
              <a:ext uri="{FF2B5EF4-FFF2-40B4-BE49-F238E27FC236}">
                <a16:creationId xmlns:a16="http://schemas.microsoft.com/office/drawing/2014/main" id="{BEA5BBC3-206A-5057-CC72-F4C72A66E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513" y="3771900"/>
            <a:ext cx="847725" cy="835025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Adeno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Herpes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Pox</a:t>
            </a: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6" name="Text Box 10">
            <a:extLst>
              <a:ext uri="{FF2B5EF4-FFF2-40B4-BE49-F238E27FC236}">
                <a16:creationId xmlns:a16="http://schemas.microsoft.com/office/drawing/2014/main" id="{F0A6528D-58C5-E73A-CF23-34E77EC08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1788" y="3429000"/>
            <a:ext cx="1185862" cy="59055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Rheoveirur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Rotaveira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7" name="Text Box 11">
            <a:extLst>
              <a:ext uri="{FF2B5EF4-FFF2-40B4-BE49-F238E27FC236}">
                <a16:creationId xmlns:a16="http://schemas.microsoft.com/office/drawing/2014/main" id="{BBC55742-C9D6-FC46-6A4C-1FA350D23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3800475"/>
            <a:ext cx="723900" cy="346075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Parvo</a:t>
            </a: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8" name="Text Box 12">
            <a:extLst>
              <a:ext uri="{FF2B5EF4-FFF2-40B4-BE49-F238E27FC236}">
                <a16:creationId xmlns:a16="http://schemas.microsoft.com/office/drawing/2014/main" id="{AD94C894-7330-2C49-FE6E-D974E292A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4163" y="3438525"/>
            <a:ext cx="1287462" cy="1138238"/>
          </a:xfrm>
          <a:prstGeom prst="rect">
            <a:avLst/>
          </a:prstGeom>
          <a:solidFill>
            <a:srgbClr val="5D8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Ortho-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hepadeno-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veira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Hepatitis B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09" name="Text Box 13">
            <a:extLst>
              <a:ext uri="{FF2B5EF4-FFF2-40B4-BE49-F238E27FC236}">
                <a16:creationId xmlns:a16="http://schemas.microsoft.com/office/drawing/2014/main" id="{0EDD7984-7C02-694A-28B2-118C4B59F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213" y="4156075"/>
            <a:ext cx="1439862" cy="2462213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Picornaveirur</a:t>
            </a: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Enteroveirur</a:t>
            </a:r>
            <a:b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Rhinoveirur</a:t>
            </a:r>
            <a:b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Hepatitis A</a:t>
            </a:r>
            <a:b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Aphtoveirur (gin og kl)</a:t>
            </a:r>
            <a:b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Parechoveirur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Reoveirur</a:t>
            </a:r>
            <a:endParaRPr lang="is-I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200">
                <a:latin typeface="Arial" panose="020B0604020202020204" pitchFamily="34" charset="0"/>
                <a:cs typeface="Arial" panose="020B0604020202020204" pitchFamily="34" charset="0"/>
              </a:rPr>
              <a:t>Rota</a:t>
            </a: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Rubella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Riboviria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Coronaveirur</a:t>
            </a:r>
          </a:p>
        </p:txBody>
      </p:sp>
      <p:sp>
        <p:nvSpPr>
          <p:cNvPr id="336910" name="Text Box 14">
            <a:extLst>
              <a:ext uri="{FF2B5EF4-FFF2-40B4-BE49-F238E27FC236}">
                <a16:creationId xmlns:a16="http://schemas.microsoft.com/office/drawing/2014/main" id="{46F5DC53-6E47-E27E-9859-16CF7AEF3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275" y="2133600"/>
            <a:ext cx="676275" cy="37623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RNA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1" name="Text Box 15">
            <a:extLst>
              <a:ext uri="{FF2B5EF4-FFF2-40B4-BE49-F238E27FC236}">
                <a16:creationId xmlns:a16="http://schemas.microsoft.com/office/drawing/2014/main" id="{7EDD825B-2E32-851F-0E7C-8F714472A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0" y="2133600"/>
            <a:ext cx="676275" cy="376238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2" name="Text Box 16">
            <a:extLst>
              <a:ext uri="{FF2B5EF4-FFF2-40B4-BE49-F238E27FC236}">
                <a16:creationId xmlns:a16="http://schemas.microsoft.com/office/drawing/2014/main" id="{58FA855E-6EA6-7962-A181-85ADD9F14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2924175"/>
            <a:ext cx="904875" cy="376238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ssDNA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3" name="Text Box 17">
            <a:extLst>
              <a:ext uri="{FF2B5EF4-FFF2-40B4-BE49-F238E27FC236}">
                <a16:creationId xmlns:a16="http://schemas.microsoft.com/office/drawing/2014/main" id="{201A788C-105D-B82E-2A4D-5FFFD4198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2924175"/>
            <a:ext cx="917575" cy="376238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dsDNA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4" name="Text Box 18">
            <a:extLst>
              <a:ext uri="{FF2B5EF4-FFF2-40B4-BE49-F238E27FC236}">
                <a16:creationId xmlns:a16="http://schemas.microsoft.com/office/drawing/2014/main" id="{CE4EFA90-7496-D222-D06B-930B3714C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3550" y="2924175"/>
            <a:ext cx="917575" cy="37623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dsRNA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5" name="Text Box 19">
            <a:extLst>
              <a:ext uri="{FF2B5EF4-FFF2-40B4-BE49-F238E27FC236}">
                <a16:creationId xmlns:a16="http://schemas.microsoft.com/office/drawing/2014/main" id="{3063F683-B6E6-64B4-CD8C-640FD851A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0" y="2924175"/>
            <a:ext cx="904875" cy="37623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ssRNA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6" name="Text Box 20">
            <a:extLst>
              <a:ext uri="{FF2B5EF4-FFF2-40B4-BE49-F238E27FC236}">
                <a16:creationId xmlns:a16="http://schemas.microsoft.com/office/drawing/2014/main" id="{C3C373CA-3298-570B-5285-4B17DA03A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0350" y="2100263"/>
            <a:ext cx="1022350" cy="801687"/>
          </a:xfrm>
          <a:prstGeom prst="rect">
            <a:avLst/>
          </a:prstGeom>
          <a:solidFill>
            <a:srgbClr val="DA34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ssRNA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Pos sense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m RT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7" name="Text Box 21">
            <a:extLst>
              <a:ext uri="{FF2B5EF4-FFF2-40B4-BE49-F238E27FC236}">
                <a16:creationId xmlns:a16="http://schemas.microsoft.com/office/drawing/2014/main" id="{8BC679CD-0C89-EAB4-D346-A87802840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3213" y="3429000"/>
            <a:ext cx="666750" cy="52705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Neg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sense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8" name="Text Box 22">
            <a:extLst>
              <a:ext uri="{FF2B5EF4-FFF2-40B4-BE49-F238E27FC236}">
                <a16:creationId xmlns:a16="http://schemas.microsoft.com/office/drawing/2014/main" id="{4DB0B904-24E3-FA73-1652-B841CB999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5138" y="2119313"/>
            <a:ext cx="917575" cy="588962"/>
          </a:xfrm>
          <a:prstGeom prst="rect">
            <a:avLst/>
          </a:prstGeom>
          <a:solidFill>
            <a:srgbClr val="5D8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dsDNA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>
                <a:latin typeface="Arial" panose="020B0604020202020204" pitchFamily="34" charset="0"/>
                <a:cs typeface="Arial" panose="020B0604020202020204" pitchFamily="34" charset="0"/>
              </a:rPr>
              <a:t>m RT</a:t>
            </a: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19" name="Text Box 23">
            <a:extLst>
              <a:ext uri="{FF2B5EF4-FFF2-40B4-BE49-F238E27FC236}">
                <a16:creationId xmlns:a16="http://schemas.microsoft.com/office/drawing/2014/main" id="{5C323081-6F4C-0EF8-9246-B5FF860B1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25" y="4149725"/>
            <a:ext cx="1439863" cy="19081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Orthomyxo</a:t>
            </a:r>
            <a:r>
              <a:rPr lang="is-I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veirur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Influenza 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Influenza B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Influenza C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Paramyxoveirur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RSV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Mumps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Measles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920" name="Text Box 24">
            <a:extLst>
              <a:ext uri="{FF2B5EF4-FFF2-40B4-BE49-F238E27FC236}">
                <a16:creationId xmlns:a16="http://schemas.microsoft.com/office/drawing/2014/main" id="{7D62BDE2-939A-8D13-3575-0108E7691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513" y="3429000"/>
            <a:ext cx="1192212" cy="892175"/>
          </a:xfrm>
          <a:prstGeom prst="rect">
            <a:avLst/>
          </a:prstGeom>
          <a:solidFill>
            <a:srgbClr val="DA34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400" b="1">
                <a:latin typeface="Arial" panose="020B0604020202020204" pitchFamily="34" charset="0"/>
                <a:cs typeface="Arial" panose="020B0604020202020204" pitchFamily="34" charset="0"/>
              </a:rPr>
              <a:t>Retroveirur</a:t>
            </a:r>
            <a:endParaRPr lang="en-US" alt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Lentiveirur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200"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6921" name="AutoShape 25">
            <a:extLst>
              <a:ext uri="{FF2B5EF4-FFF2-40B4-BE49-F238E27FC236}">
                <a16:creationId xmlns:a16="http://schemas.microsoft.com/office/drawing/2014/main" id="{8360E418-C5F5-E3D0-015E-30BEEFE6DEAD}"/>
              </a:ext>
            </a:extLst>
          </p:cNvPr>
          <p:cNvCxnSpPr>
            <a:cxnSpLocks noChangeShapeType="1"/>
            <a:stCxn id="336903" idx="2"/>
            <a:endCxn id="336901" idx="0"/>
          </p:cNvCxnSpPr>
          <p:nvPr/>
        </p:nvCxnSpPr>
        <p:spPr bwMode="auto">
          <a:xfrm flipH="1">
            <a:off x="2855913" y="1735138"/>
            <a:ext cx="2917825" cy="254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2" name="AutoShape 26">
            <a:extLst>
              <a:ext uri="{FF2B5EF4-FFF2-40B4-BE49-F238E27FC236}">
                <a16:creationId xmlns:a16="http://schemas.microsoft.com/office/drawing/2014/main" id="{70849089-8B99-B37F-6360-903B9986A444}"/>
              </a:ext>
            </a:extLst>
          </p:cNvPr>
          <p:cNvCxnSpPr>
            <a:cxnSpLocks noChangeShapeType="1"/>
            <a:stCxn id="336916" idx="2"/>
            <a:endCxn id="336920" idx="0"/>
          </p:cNvCxnSpPr>
          <p:nvPr/>
        </p:nvCxnSpPr>
        <p:spPr bwMode="auto">
          <a:xfrm flipH="1">
            <a:off x="8380413" y="2901950"/>
            <a:ext cx="11112" cy="5270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3" name="AutoShape 27">
            <a:extLst>
              <a:ext uri="{FF2B5EF4-FFF2-40B4-BE49-F238E27FC236}">
                <a16:creationId xmlns:a16="http://schemas.microsoft.com/office/drawing/2014/main" id="{C1D545AC-66A9-49FD-90D7-B3EE9A7D3F95}"/>
              </a:ext>
            </a:extLst>
          </p:cNvPr>
          <p:cNvCxnSpPr>
            <a:cxnSpLocks noChangeShapeType="1"/>
            <a:stCxn id="336903" idx="2"/>
            <a:endCxn id="336898" idx="0"/>
          </p:cNvCxnSpPr>
          <p:nvPr/>
        </p:nvCxnSpPr>
        <p:spPr bwMode="auto">
          <a:xfrm flipH="1">
            <a:off x="5772150" y="1735138"/>
            <a:ext cx="1588" cy="254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4" name="AutoShape 28">
            <a:extLst>
              <a:ext uri="{FF2B5EF4-FFF2-40B4-BE49-F238E27FC236}">
                <a16:creationId xmlns:a16="http://schemas.microsoft.com/office/drawing/2014/main" id="{FA7A1321-2B3B-2F46-8A87-699B9AA4B385}"/>
              </a:ext>
            </a:extLst>
          </p:cNvPr>
          <p:cNvCxnSpPr>
            <a:cxnSpLocks noChangeShapeType="1"/>
            <a:stCxn id="336903" idx="2"/>
          </p:cNvCxnSpPr>
          <p:nvPr/>
        </p:nvCxnSpPr>
        <p:spPr bwMode="auto">
          <a:xfrm>
            <a:off x="5773738" y="1735138"/>
            <a:ext cx="2554287" cy="254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5" name="AutoShape 29">
            <a:extLst>
              <a:ext uri="{FF2B5EF4-FFF2-40B4-BE49-F238E27FC236}">
                <a16:creationId xmlns:a16="http://schemas.microsoft.com/office/drawing/2014/main" id="{5543E10F-6B94-D5A4-11B2-28334E3645D1}"/>
              </a:ext>
            </a:extLst>
          </p:cNvPr>
          <p:cNvCxnSpPr>
            <a:cxnSpLocks noChangeShapeType="1"/>
            <a:stCxn id="336903" idx="2"/>
            <a:endCxn id="336900" idx="0"/>
          </p:cNvCxnSpPr>
          <p:nvPr/>
        </p:nvCxnSpPr>
        <p:spPr bwMode="auto">
          <a:xfrm>
            <a:off x="5773738" y="1735138"/>
            <a:ext cx="4032250" cy="254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6" name="AutoShape 30">
            <a:extLst>
              <a:ext uri="{FF2B5EF4-FFF2-40B4-BE49-F238E27FC236}">
                <a16:creationId xmlns:a16="http://schemas.microsoft.com/office/drawing/2014/main" id="{F9EE4AA7-BB00-F628-CB19-8EF6868030B8}"/>
              </a:ext>
            </a:extLst>
          </p:cNvPr>
          <p:cNvCxnSpPr>
            <a:cxnSpLocks noChangeShapeType="1"/>
            <a:stCxn id="336911" idx="2"/>
            <a:endCxn id="336912" idx="0"/>
          </p:cNvCxnSpPr>
          <p:nvPr/>
        </p:nvCxnSpPr>
        <p:spPr bwMode="auto">
          <a:xfrm>
            <a:off x="2878138" y="2509838"/>
            <a:ext cx="501650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7" name="AutoShape 31">
            <a:extLst>
              <a:ext uri="{FF2B5EF4-FFF2-40B4-BE49-F238E27FC236}">
                <a16:creationId xmlns:a16="http://schemas.microsoft.com/office/drawing/2014/main" id="{9AB2D2E3-D0EA-7D8F-E4D7-3E8A54A74494}"/>
              </a:ext>
            </a:extLst>
          </p:cNvPr>
          <p:cNvCxnSpPr>
            <a:cxnSpLocks noChangeShapeType="1"/>
            <a:stCxn id="336911" idx="2"/>
            <a:endCxn id="336913" idx="0"/>
          </p:cNvCxnSpPr>
          <p:nvPr/>
        </p:nvCxnSpPr>
        <p:spPr bwMode="auto">
          <a:xfrm flipH="1">
            <a:off x="2378075" y="2509838"/>
            <a:ext cx="500063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8" name="AutoShape 32">
            <a:extLst>
              <a:ext uri="{FF2B5EF4-FFF2-40B4-BE49-F238E27FC236}">
                <a16:creationId xmlns:a16="http://schemas.microsoft.com/office/drawing/2014/main" id="{A027D96A-7622-99B9-32A3-A5E6DE202620}"/>
              </a:ext>
            </a:extLst>
          </p:cNvPr>
          <p:cNvCxnSpPr>
            <a:cxnSpLocks noChangeShapeType="1"/>
            <a:stCxn id="336913" idx="2"/>
            <a:endCxn id="336905" idx="0"/>
          </p:cNvCxnSpPr>
          <p:nvPr/>
        </p:nvCxnSpPr>
        <p:spPr bwMode="auto">
          <a:xfrm flipH="1">
            <a:off x="2365375" y="3300413"/>
            <a:ext cx="12700" cy="4714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29" name="AutoShape 33">
            <a:extLst>
              <a:ext uri="{FF2B5EF4-FFF2-40B4-BE49-F238E27FC236}">
                <a16:creationId xmlns:a16="http://schemas.microsoft.com/office/drawing/2014/main" id="{1851E8A2-2CE3-F065-6942-8D7A7FCE9CF6}"/>
              </a:ext>
            </a:extLst>
          </p:cNvPr>
          <p:cNvCxnSpPr>
            <a:cxnSpLocks noChangeShapeType="1"/>
            <a:stCxn id="336912" idx="2"/>
            <a:endCxn id="336907" idx="0"/>
          </p:cNvCxnSpPr>
          <p:nvPr/>
        </p:nvCxnSpPr>
        <p:spPr bwMode="auto">
          <a:xfrm>
            <a:off x="3379788" y="3300413"/>
            <a:ext cx="0" cy="5000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0" name="AutoShape 34">
            <a:extLst>
              <a:ext uri="{FF2B5EF4-FFF2-40B4-BE49-F238E27FC236}">
                <a16:creationId xmlns:a16="http://schemas.microsoft.com/office/drawing/2014/main" id="{5C6888E1-FBE6-510F-AC00-684512642140}"/>
              </a:ext>
            </a:extLst>
          </p:cNvPr>
          <p:cNvCxnSpPr>
            <a:cxnSpLocks noChangeShapeType="1"/>
            <a:stCxn id="336910" idx="2"/>
            <a:endCxn id="336914" idx="0"/>
          </p:cNvCxnSpPr>
          <p:nvPr/>
        </p:nvCxnSpPr>
        <p:spPr bwMode="auto">
          <a:xfrm flipH="1">
            <a:off x="4732338" y="2509838"/>
            <a:ext cx="981075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1" name="AutoShape 35">
            <a:extLst>
              <a:ext uri="{FF2B5EF4-FFF2-40B4-BE49-F238E27FC236}">
                <a16:creationId xmlns:a16="http://schemas.microsoft.com/office/drawing/2014/main" id="{C026F1C9-E6D3-5D49-D783-AE17EF2F1D7D}"/>
              </a:ext>
            </a:extLst>
          </p:cNvPr>
          <p:cNvCxnSpPr>
            <a:cxnSpLocks noChangeShapeType="1"/>
            <a:stCxn id="336910" idx="2"/>
            <a:endCxn id="336915" idx="0"/>
          </p:cNvCxnSpPr>
          <p:nvPr/>
        </p:nvCxnSpPr>
        <p:spPr bwMode="auto">
          <a:xfrm>
            <a:off x="5713413" y="2509838"/>
            <a:ext cx="866775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2" name="AutoShape 36">
            <a:extLst>
              <a:ext uri="{FF2B5EF4-FFF2-40B4-BE49-F238E27FC236}">
                <a16:creationId xmlns:a16="http://schemas.microsoft.com/office/drawing/2014/main" id="{58F97C49-6315-5A93-EE87-9F6CCAF104DE}"/>
              </a:ext>
            </a:extLst>
          </p:cNvPr>
          <p:cNvCxnSpPr>
            <a:cxnSpLocks noChangeShapeType="1"/>
            <a:stCxn id="336914" idx="2"/>
            <a:endCxn id="336906" idx="0"/>
          </p:cNvCxnSpPr>
          <p:nvPr/>
        </p:nvCxnSpPr>
        <p:spPr bwMode="auto">
          <a:xfrm>
            <a:off x="4732338" y="3300413"/>
            <a:ext cx="3175" cy="128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3" name="AutoShape 37">
            <a:extLst>
              <a:ext uri="{FF2B5EF4-FFF2-40B4-BE49-F238E27FC236}">
                <a16:creationId xmlns:a16="http://schemas.microsoft.com/office/drawing/2014/main" id="{4E49B2C4-CC47-6333-9F76-E12EF39D5006}"/>
              </a:ext>
            </a:extLst>
          </p:cNvPr>
          <p:cNvCxnSpPr>
            <a:cxnSpLocks noChangeShapeType="1"/>
            <a:stCxn id="336915" idx="2"/>
            <a:endCxn id="336904" idx="0"/>
          </p:cNvCxnSpPr>
          <p:nvPr/>
        </p:nvCxnSpPr>
        <p:spPr bwMode="auto">
          <a:xfrm flipH="1">
            <a:off x="6053138" y="3300413"/>
            <a:ext cx="527050" cy="128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4" name="AutoShape 38">
            <a:extLst>
              <a:ext uri="{FF2B5EF4-FFF2-40B4-BE49-F238E27FC236}">
                <a16:creationId xmlns:a16="http://schemas.microsoft.com/office/drawing/2014/main" id="{1C205053-ABA4-EFF1-0E47-DC27D615797A}"/>
              </a:ext>
            </a:extLst>
          </p:cNvPr>
          <p:cNvCxnSpPr>
            <a:cxnSpLocks noChangeShapeType="1"/>
            <a:stCxn id="336915" idx="2"/>
            <a:endCxn id="336917" idx="0"/>
          </p:cNvCxnSpPr>
          <p:nvPr/>
        </p:nvCxnSpPr>
        <p:spPr bwMode="auto">
          <a:xfrm>
            <a:off x="6580188" y="3300413"/>
            <a:ext cx="406400" cy="128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5" name="AutoShape 39">
            <a:extLst>
              <a:ext uri="{FF2B5EF4-FFF2-40B4-BE49-F238E27FC236}">
                <a16:creationId xmlns:a16="http://schemas.microsoft.com/office/drawing/2014/main" id="{A2804B30-6865-204B-D9BB-03104984EC4B}"/>
              </a:ext>
            </a:extLst>
          </p:cNvPr>
          <p:cNvCxnSpPr>
            <a:cxnSpLocks noChangeShapeType="1"/>
            <a:stCxn id="336904" idx="2"/>
            <a:endCxn id="336909" idx="0"/>
          </p:cNvCxnSpPr>
          <p:nvPr/>
        </p:nvCxnSpPr>
        <p:spPr bwMode="auto">
          <a:xfrm flipH="1">
            <a:off x="5087938" y="3956050"/>
            <a:ext cx="965200" cy="2000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6" name="AutoShape 40">
            <a:extLst>
              <a:ext uri="{FF2B5EF4-FFF2-40B4-BE49-F238E27FC236}">
                <a16:creationId xmlns:a16="http://schemas.microsoft.com/office/drawing/2014/main" id="{A381F60B-8818-A408-0721-D72DD7F15E49}"/>
              </a:ext>
            </a:extLst>
          </p:cNvPr>
          <p:cNvCxnSpPr>
            <a:cxnSpLocks noChangeShapeType="1"/>
            <a:stCxn id="336917" idx="2"/>
            <a:endCxn id="336919" idx="0"/>
          </p:cNvCxnSpPr>
          <p:nvPr/>
        </p:nvCxnSpPr>
        <p:spPr bwMode="auto">
          <a:xfrm flipH="1">
            <a:off x="6673850" y="3956050"/>
            <a:ext cx="312738" cy="19367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6937" name="AutoShape 41">
            <a:extLst>
              <a:ext uri="{FF2B5EF4-FFF2-40B4-BE49-F238E27FC236}">
                <a16:creationId xmlns:a16="http://schemas.microsoft.com/office/drawing/2014/main" id="{54370EC1-0F62-72DC-A39D-064462DA407A}"/>
              </a:ext>
            </a:extLst>
          </p:cNvPr>
          <p:cNvCxnSpPr>
            <a:cxnSpLocks noChangeShapeType="1"/>
            <a:stCxn id="336918" idx="2"/>
            <a:endCxn id="336908" idx="0"/>
          </p:cNvCxnSpPr>
          <p:nvPr/>
        </p:nvCxnSpPr>
        <p:spPr bwMode="auto">
          <a:xfrm>
            <a:off x="9813925" y="2708275"/>
            <a:ext cx="3175" cy="7302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3E79305F-EE16-4512-F500-9411C77B7365}"/>
              </a:ext>
            </a:extLst>
          </p:cNvPr>
          <p:cNvSpPr/>
          <p:nvPr/>
        </p:nvSpPr>
        <p:spPr>
          <a:xfrm>
            <a:off x="1607071" y="3692525"/>
            <a:ext cx="1420292" cy="10159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87B875D-CA7B-0C7D-C9AD-F07D6CA59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Veiruflokkun</a:t>
            </a:r>
            <a:endParaRPr lang="en-US" altLang="en-US"/>
          </a:p>
        </p:txBody>
      </p:sp>
      <p:sp>
        <p:nvSpPr>
          <p:cNvPr id="337923" name="Text Box 3">
            <a:extLst>
              <a:ext uri="{FF2B5EF4-FFF2-40B4-BE49-F238E27FC236}">
                <a16:creationId xmlns:a16="http://schemas.microsoft.com/office/drawing/2014/main" id="{EFC9E772-A2C6-7401-2190-1152B6C3E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5" y="2420938"/>
            <a:ext cx="4040530" cy="2585323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s-I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dirty="0">
                <a:latin typeface="Arial"/>
                <a:cs typeface="Arial"/>
              </a:rPr>
              <a:t>HHV 1  </a:t>
            </a:r>
            <a:r>
              <a:rPr lang="is-IS" altLang="en-US" sz="1800" dirty="0" err="1">
                <a:latin typeface="Arial"/>
                <a:cs typeface="Arial"/>
              </a:rPr>
              <a:t>Herpes</a:t>
            </a:r>
            <a:r>
              <a:rPr lang="is-IS" altLang="en-US" sz="1800" dirty="0">
                <a:latin typeface="Arial"/>
                <a:cs typeface="Arial"/>
              </a:rPr>
              <a:t> </a:t>
            </a:r>
            <a:r>
              <a:rPr lang="is-IS" altLang="en-US" sz="1800" dirty="0" err="1">
                <a:latin typeface="Arial"/>
                <a:cs typeface="Arial"/>
              </a:rPr>
              <a:t>simplex</a:t>
            </a:r>
            <a:r>
              <a:rPr lang="is-IS" altLang="en-US" sz="1800" dirty="0">
                <a:latin typeface="Arial"/>
                <a:cs typeface="Arial"/>
              </a:rPr>
              <a:t> 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dirty="0">
                <a:latin typeface="Arial"/>
                <a:cs typeface="Arial"/>
              </a:rPr>
              <a:t>HHV 2  </a:t>
            </a:r>
            <a:r>
              <a:rPr lang="is-IS" altLang="en-US" sz="1800" dirty="0" err="1">
                <a:latin typeface="Arial"/>
                <a:cs typeface="Arial"/>
              </a:rPr>
              <a:t>Herpes</a:t>
            </a:r>
            <a:r>
              <a:rPr lang="is-IS" altLang="en-US" sz="1800" dirty="0">
                <a:latin typeface="Arial"/>
                <a:cs typeface="Arial"/>
              </a:rPr>
              <a:t> </a:t>
            </a:r>
            <a:r>
              <a:rPr lang="is-IS" altLang="en-US" sz="1800" dirty="0" err="1">
                <a:latin typeface="Arial"/>
                <a:cs typeface="Arial"/>
              </a:rPr>
              <a:t>simplex</a:t>
            </a:r>
            <a:r>
              <a:rPr lang="is-IS" altLang="en-US" sz="1800" dirty="0">
                <a:latin typeface="Arial"/>
                <a:cs typeface="Arial"/>
              </a:rPr>
              <a:t> 2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is-IS" altLang="en-US" sz="1800" dirty="0">
                <a:latin typeface="Arial"/>
                <a:cs typeface="Arial"/>
              </a:rPr>
              <a:t>HHV 3  VZV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dirty="0">
                <a:latin typeface="Arial"/>
                <a:cs typeface="Arial"/>
              </a:rPr>
              <a:t>HHV 4  EBV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is-IS" altLang="en-US" sz="1800" dirty="0">
                <a:latin typeface="Arial"/>
                <a:cs typeface="Arial"/>
              </a:rPr>
              <a:t>HHV 5  CMV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dirty="0">
                <a:latin typeface="Arial"/>
                <a:cs typeface="Arial"/>
              </a:rPr>
              <a:t>HHV 6  </a:t>
            </a:r>
            <a:r>
              <a:rPr lang="is-IS" altLang="en-US" sz="1800" dirty="0" err="1">
                <a:latin typeface="Arial"/>
                <a:cs typeface="Arial"/>
              </a:rPr>
              <a:t>Roseola</a:t>
            </a:r>
            <a:endParaRPr lang="is-IS" altLang="en-US" sz="1800" dirty="0">
              <a:latin typeface="Arial"/>
              <a:cs typeface="Arial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dirty="0">
                <a:latin typeface="Arial"/>
                <a:cs typeface="Arial"/>
              </a:rPr>
              <a:t>HHV 7  </a:t>
            </a:r>
            <a:r>
              <a:rPr lang="is-IS" altLang="en-US" sz="1800" dirty="0" err="1">
                <a:latin typeface="Arial"/>
                <a:cs typeface="Arial"/>
              </a:rPr>
              <a:t>Roseola</a:t>
            </a:r>
            <a:endParaRPr lang="is-IS" altLang="en-US" sz="1800" dirty="0">
              <a:latin typeface="Arial"/>
              <a:cs typeface="Arial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dirty="0">
                <a:latin typeface="Arial"/>
                <a:cs typeface="Arial"/>
              </a:rPr>
              <a:t>HHV 8  </a:t>
            </a:r>
            <a:r>
              <a:rPr lang="is-IS" altLang="en-US" sz="1800" dirty="0" err="1">
                <a:latin typeface="Arial"/>
                <a:cs typeface="Arial"/>
              </a:rPr>
              <a:t>Kaposi</a:t>
            </a:r>
            <a:r>
              <a:rPr lang="is-IS" altLang="en-US" sz="1800" dirty="0">
                <a:latin typeface="Arial"/>
                <a:cs typeface="Arial"/>
              </a:rPr>
              <a:t> </a:t>
            </a:r>
            <a:r>
              <a:rPr lang="is-IS" altLang="en-US" sz="1800" dirty="0" err="1">
                <a:latin typeface="Arial"/>
                <a:cs typeface="Arial"/>
              </a:rPr>
              <a:t>sarcoma</a:t>
            </a:r>
            <a:r>
              <a:rPr lang="is-IS" altLang="en-US" sz="1800" dirty="0">
                <a:latin typeface="Arial"/>
                <a:cs typeface="Arial"/>
              </a:rPr>
              <a:t> </a:t>
            </a:r>
            <a:r>
              <a:rPr lang="is-IS" altLang="en-US" sz="1800" dirty="0" err="1">
                <a:latin typeface="Arial"/>
                <a:cs typeface="Arial"/>
              </a:rPr>
              <a:t>Herpes</a:t>
            </a:r>
            <a:r>
              <a:rPr lang="is-IS" altLang="en-US" sz="1800" dirty="0">
                <a:latin typeface="Arial"/>
                <a:cs typeface="Arial"/>
              </a:rPr>
              <a:t> </a:t>
            </a:r>
            <a:r>
              <a:rPr lang="is-IS" altLang="en-US" sz="1800" dirty="0" err="1">
                <a:latin typeface="Arial"/>
                <a:cs typeface="Arial"/>
              </a:rPr>
              <a:t>Virus</a:t>
            </a:r>
            <a:endParaRPr lang="en-US" altLang="en-US" sz="1800" dirty="0" err="1">
              <a:latin typeface="Arial"/>
              <a:cs typeface="Arial"/>
            </a:endParaRP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F611AFD0-B3AD-E16C-2176-E0F3964D2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1585913"/>
            <a:ext cx="2160587" cy="33845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51D038C9-7FB4-1E69-7FCB-FA0FE549C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3368675"/>
            <a:ext cx="847725" cy="835025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s-I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>
                <a:latin typeface="Arial" panose="020B0604020202020204" pitchFamily="34" charset="0"/>
                <a:cs typeface="Arial" panose="020B0604020202020204" pitchFamily="34" charset="0"/>
              </a:rPr>
              <a:t>Herpes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s-I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4" name="Text Box 6">
            <a:extLst>
              <a:ext uri="{FF2B5EF4-FFF2-40B4-BE49-F238E27FC236}">
                <a16:creationId xmlns:a16="http://schemas.microsoft.com/office/drawing/2014/main" id="{243DA516-2BF4-9583-EE60-FB1F4B1B0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488" y="1730375"/>
            <a:ext cx="676275" cy="376238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5" name="Text Box 7">
            <a:extLst>
              <a:ext uri="{FF2B5EF4-FFF2-40B4-BE49-F238E27FC236}">
                <a16:creationId xmlns:a16="http://schemas.microsoft.com/office/drawing/2014/main" id="{CABF4330-CEF1-B42E-5D20-25ACEF1DB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775" y="2520950"/>
            <a:ext cx="917575" cy="376238"/>
          </a:xfrm>
          <a:prstGeom prst="rect">
            <a:avLst/>
          </a:prstGeom>
          <a:solidFill>
            <a:srgbClr val="8FB4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latin typeface="Arial" panose="020B0604020202020204" pitchFamily="34" charset="0"/>
                <a:cs typeface="Arial" panose="020B0604020202020204" pitchFamily="34" charset="0"/>
              </a:rPr>
              <a:t>dsDNA</a:t>
            </a:r>
            <a:endParaRPr lang="en-US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656" name="AutoShape 8">
            <a:extLst>
              <a:ext uri="{FF2B5EF4-FFF2-40B4-BE49-F238E27FC236}">
                <a16:creationId xmlns:a16="http://schemas.microsoft.com/office/drawing/2014/main" id="{EDF54AE2-3D10-0818-0471-ECB0E9BE994F}"/>
              </a:ext>
            </a:extLst>
          </p:cNvPr>
          <p:cNvCxnSpPr>
            <a:cxnSpLocks noChangeShapeType="1"/>
            <a:stCxn id="27654" idx="2"/>
            <a:endCxn id="27655" idx="0"/>
          </p:cNvCxnSpPr>
          <p:nvPr/>
        </p:nvCxnSpPr>
        <p:spPr bwMode="auto">
          <a:xfrm flipH="1">
            <a:off x="2595563" y="2106613"/>
            <a:ext cx="500062" cy="4143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57" name="AutoShape 9">
            <a:extLst>
              <a:ext uri="{FF2B5EF4-FFF2-40B4-BE49-F238E27FC236}">
                <a16:creationId xmlns:a16="http://schemas.microsoft.com/office/drawing/2014/main" id="{8F22C196-50FC-7233-78B4-1D9F868DF440}"/>
              </a:ext>
            </a:extLst>
          </p:cNvPr>
          <p:cNvCxnSpPr>
            <a:cxnSpLocks noChangeShapeType="1"/>
            <a:stCxn id="27655" idx="2"/>
            <a:endCxn id="27653" idx="0"/>
          </p:cNvCxnSpPr>
          <p:nvPr/>
        </p:nvCxnSpPr>
        <p:spPr bwMode="auto">
          <a:xfrm flipH="1">
            <a:off x="2582863" y="2897188"/>
            <a:ext cx="12700" cy="4714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37930" name="Picture 10">
            <a:hlinkClick r:id="rId3"/>
            <a:extLst>
              <a:ext uri="{FF2B5EF4-FFF2-40B4-BE49-F238E27FC236}">
                <a16:creationId xmlns:a16="http://schemas.microsoft.com/office/drawing/2014/main" id="{1A4CC562-D61E-EBC9-B183-8221AF62B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780" y="2420938"/>
            <a:ext cx="214153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31" name="Line 11">
            <a:extLst>
              <a:ext uri="{FF2B5EF4-FFF2-40B4-BE49-F238E27FC236}">
                <a16:creationId xmlns:a16="http://schemas.microsoft.com/office/drawing/2014/main" id="{D0434777-5D1B-D4B3-6413-1565D585FB0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1813" y="3789363"/>
            <a:ext cx="1439862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32" name="Line 12">
            <a:extLst>
              <a:ext uri="{FF2B5EF4-FFF2-40B4-BE49-F238E27FC236}">
                <a16:creationId xmlns:a16="http://schemas.microsoft.com/office/drawing/2014/main" id="{FC9024B7-A708-B4B0-D03C-E4DC139EF77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67437" y="3413124"/>
            <a:ext cx="3175342" cy="15875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37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37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>
            <a:extLst>
              <a:ext uri="{FF2B5EF4-FFF2-40B4-BE49-F238E27FC236}">
                <a16:creationId xmlns:a16="http://schemas.microsoft.com/office/drawing/2014/main" id="{0670ED0A-B849-57E0-4F4F-69B245CBF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Hlaupabóla</a:t>
            </a:r>
            <a:endParaRPr lang="en-US" altLang="en-US"/>
          </a:p>
        </p:txBody>
      </p:sp>
      <p:pic>
        <p:nvPicPr>
          <p:cNvPr id="33795" name="Picture 5">
            <a:extLst>
              <a:ext uri="{FF2B5EF4-FFF2-40B4-BE49-F238E27FC236}">
                <a16:creationId xmlns:a16="http://schemas.microsoft.com/office/drawing/2014/main" id="{7DB2C690-AE56-C63A-07D2-BBCFFCB00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268413"/>
            <a:ext cx="3025775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6">
            <a:extLst>
              <a:ext uri="{FF2B5EF4-FFF2-40B4-BE49-F238E27FC236}">
                <a16:creationId xmlns:a16="http://schemas.microsoft.com/office/drawing/2014/main" id="{7E5209A0-4358-D08C-330E-C53C3D588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68413"/>
            <a:ext cx="3095625" cy="300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7" name="Picture 7">
            <a:extLst>
              <a:ext uri="{FF2B5EF4-FFF2-40B4-BE49-F238E27FC236}">
                <a16:creationId xmlns:a16="http://schemas.microsoft.com/office/drawing/2014/main" id="{4ED443BB-2119-AF74-E28B-4C1E20E1E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4221163"/>
            <a:ext cx="3024188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8">
            <a:extLst>
              <a:ext uri="{FF2B5EF4-FFF2-40B4-BE49-F238E27FC236}">
                <a16:creationId xmlns:a16="http://schemas.microsoft.com/office/drawing/2014/main" id="{772A653B-BC87-161F-54EF-BE9F79214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92600"/>
            <a:ext cx="3095625" cy="241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>
            <a:extLst>
              <a:ext uri="{FF2B5EF4-FFF2-40B4-BE49-F238E27FC236}">
                <a16:creationId xmlns:a16="http://schemas.microsoft.com/office/drawing/2014/main" id="{5C508F69-1BB1-CD3A-BA63-F252CE103F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 dirty="0"/>
              <a:t>Hlaupabóla?</a:t>
            </a:r>
            <a:endParaRPr lang="en-US" altLang="en-US" dirty="0"/>
          </a:p>
        </p:txBody>
      </p:sp>
      <p:pic>
        <p:nvPicPr>
          <p:cNvPr id="35843" name="Picture 5">
            <a:extLst>
              <a:ext uri="{FF2B5EF4-FFF2-40B4-BE49-F238E27FC236}">
                <a16:creationId xmlns:a16="http://schemas.microsoft.com/office/drawing/2014/main" id="{D00F46D2-7C11-B3DF-6966-05F530EEA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557338"/>
            <a:ext cx="39592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6">
            <a:extLst>
              <a:ext uri="{FF2B5EF4-FFF2-40B4-BE49-F238E27FC236}">
                <a16:creationId xmlns:a16="http://schemas.microsoft.com/office/drawing/2014/main" id="{9F7D8E97-0020-D783-D77D-4E81ED31B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3248025"/>
            <a:ext cx="3959225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EF32F7E-ADAC-B8C6-A832-70BBD4FDB6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Hlaupabóla</a:t>
            </a:r>
            <a:br>
              <a:rPr lang="is-IS" altLang="en-US"/>
            </a:br>
            <a:r>
              <a:rPr lang="is-IS" altLang="en-US" sz="2000"/>
              <a:t>(varicella, chickenpox)</a:t>
            </a:r>
            <a:endParaRPr lang="en-US" alt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36F7651-C060-5DE2-7BBA-561AA5A84B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649924"/>
            <a:ext cx="8229600" cy="5019436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  <a:latin typeface="Times New Roman"/>
                <a:cs typeface="Times New Roman"/>
              </a:rPr>
              <a:t>HHV 3, </a:t>
            </a:r>
            <a:r>
              <a:rPr lang="is-IS" altLang="en-US" sz="2000" dirty="0" err="1">
                <a:solidFill>
                  <a:srgbClr val="000066"/>
                </a:solidFill>
                <a:latin typeface="Times New Roman"/>
                <a:cs typeface="Times New Roman"/>
              </a:rPr>
              <a:t>Varicella-Zoster</a:t>
            </a:r>
            <a:r>
              <a:rPr lang="is-IS" altLang="en-US" sz="20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  <a:latin typeface="Times New Roman"/>
                <a:cs typeface="Times New Roman"/>
              </a:rPr>
              <a:t>Virus</a:t>
            </a:r>
            <a:r>
              <a:rPr lang="is-IS" altLang="en-US" sz="2000" dirty="0">
                <a:solidFill>
                  <a:srgbClr val="000066"/>
                </a:solidFill>
                <a:latin typeface="Times New Roman"/>
                <a:cs typeface="Times New Roman"/>
              </a:rPr>
              <a:t> (Human </a:t>
            </a:r>
            <a:r>
              <a:rPr lang="is-IS" altLang="en-US" sz="2000" dirty="0" err="1">
                <a:solidFill>
                  <a:srgbClr val="000066"/>
                </a:solidFill>
                <a:latin typeface="Times New Roman"/>
                <a:cs typeface="Times New Roman"/>
              </a:rPr>
              <a:t>Herpes</a:t>
            </a:r>
            <a:r>
              <a:rPr lang="is-IS" altLang="en-US" sz="20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  <a:latin typeface="Times New Roman"/>
                <a:cs typeface="Times New Roman"/>
              </a:rPr>
              <a:t>Virus</a:t>
            </a:r>
            <a:r>
              <a:rPr lang="is-IS" altLang="en-US" sz="2000" dirty="0">
                <a:solidFill>
                  <a:srgbClr val="000066"/>
                </a:solidFill>
                <a:latin typeface="Times New Roman"/>
                <a:cs typeface="Times New Roman"/>
              </a:rPr>
              <a:t> 3)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Mjög smitandi - </a:t>
            </a:r>
            <a:r>
              <a:rPr lang="is-IS" altLang="en-US" sz="2000" dirty="0" err="1">
                <a:solidFill>
                  <a:srgbClr val="000066"/>
                </a:solidFill>
              </a:rPr>
              <a:t>aerosol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Bólusetning á Íslandi frá 2020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is-IS" altLang="en-US" sz="1600" dirty="0">
                <a:solidFill>
                  <a:srgbClr val="000066"/>
                </a:solidFill>
              </a:rPr>
              <a:t>18mán MMRV og 2,5ára </a:t>
            </a:r>
            <a:r>
              <a:rPr lang="is-IS" altLang="en-US" sz="1600" dirty="0" err="1">
                <a:solidFill>
                  <a:srgbClr val="000066"/>
                </a:solidFill>
              </a:rPr>
              <a:t>Varilrix</a:t>
            </a:r>
            <a:endParaRPr lang="is-IS" altLang="en-US" sz="16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Meðg</a:t>
            </a:r>
            <a:r>
              <a:rPr lang="is-IS" altLang="en-US" sz="2000" dirty="0">
                <a:solidFill>
                  <a:srgbClr val="000066"/>
                </a:solidFill>
              </a:rPr>
              <a:t>. 4-16 d (</a:t>
            </a:r>
            <a:r>
              <a:rPr lang="is-IS" altLang="en-US" sz="2000" b="1" u="sng" dirty="0">
                <a:solidFill>
                  <a:srgbClr val="000066"/>
                </a:solidFill>
              </a:rPr>
              <a:t>allt að 21 d</a:t>
            </a:r>
            <a:r>
              <a:rPr lang="is-IS" altLang="en-US" sz="2000" dirty="0">
                <a:solidFill>
                  <a:srgbClr val="000066"/>
                </a:solidFill>
              </a:rPr>
              <a:t>). 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Smita 1-2d f útbrot og þar til </a:t>
            </a:r>
            <a:r>
              <a:rPr lang="is-IS" altLang="en-US" sz="2000" dirty="0" err="1">
                <a:solidFill>
                  <a:srgbClr val="000066"/>
                </a:solidFill>
              </a:rPr>
              <a:t>lesionir</a:t>
            </a:r>
            <a:r>
              <a:rPr lang="is-IS" altLang="en-US" sz="2000" dirty="0">
                <a:solidFill>
                  <a:srgbClr val="000066"/>
                </a:solidFill>
              </a:rPr>
              <a:t> eru þurrar (vika)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Útbr</a:t>
            </a:r>
            <a:r>
              <a:rPr lang="is-IS" altLang="en-US" sz="2000" dirty="0">
                <a:solidFill>
                  <a:srgbClr val="000066"/>
                </a:solidFill>
              </a:rPr>
              <a:t>: ávalar </a:t>
            </a:r>
            <a:r>
              <a:rPr lang="is-IS" altLang="en-US" sz="2000" dirty="0" err="1">
                <a:solidFill>
                  <a:srgbClr val="000066"/>
                </a:solidFill>
              </a:rPr>
              <a:t>lesionir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u="sng" dirty="0" err="1">
                <a:solidFill>
                  <a:srgbClr val="000066"/>
                </a:solidFill>
              </a:rPr>
              <a:t>Macula</a:t>
            </a:r>
            <a:r>
              <a:rPr lang="is-IS" altLang="en-US" sz="2000" u="sng" dirty="0">
                <a:solidFill>
                  <a:srgbClr val="000066"/>
                </a:solidFill>
              </a:rPr>
              <a:t> →</a:t>
            </a:r>
            <a:r>
              <a:rPr lang="is-IS" altLang="en-US" sz="2000" u="sng" dirty="0" err="1">
                <a:solidFill>
                  <a:srgbClr val="000066"/>
                </a:solidFill>
              </a:rPr>
              <a:t>papula</a:t>
            </a:r>
            <a:r>
              <a:rPr lang="is-IS" altLang="en-US" sz="2000" u="sng" dirty="0">
                <a:solidFill>
                  <a:srgbClr val="000066"/>
                </a:solidFill>
              </a:rPr>
              <a:t> →</a:t>
            </a:r>
            <a:r>
              <a:rPr lang="is-IS" altLang="en-US" sz="2000" u="sng" dirty="0" err="1">
                <a:solidFill>
                  <a:srgbClr val="000066"/>
                </a:solidFill>
              </a:rPr>
              <a:t>vesicula</a:t>
            </a:r>
            <a:r>
              <a:rPr lang="is-IS" altLang="en-US" sz="2000" u="sng" dirty="0">
                <a:solidFill>
                  <a:srgbClr val="000066"/>
                </a:solidFill>
              </a:rPr>
              <a:t> →</a:t>
            </a:r>
            <a:r>
              <a:rPr lang="is-IS" altLang="en-US" sz="2000" u="sng" dirty="0" err="1">
                <a:solidFill>
                  <a:srgbClr val="000066"/>
                </a:solidFill>
              </a:rPr>
              <a:t>pustula</a:t>
            </a:r>
            <a:r>
              <a:rPr lang="is-IS" altLang="en-US" sz="2000" u="sng" dirty="0">
                <a:solidFill>
                  <a:srgbClr val="000066"/>
                </a:solidFill>
              </a:rPr>
              <a:t> →</a:t>
            </a:r>
            <a:r>
              <a:rPr lang="is-IS" altLang="en-US" sz="2000" u="sng" dirty="0" err="1">
                <a:solidFill>
                  <a:srgbClr val="000066"/>
                </a:solidFill>
              </a:rPr>
              <a:t>crust</a:t>
            </a:r>
            <a:r>
              <a:rPr lang="is-IS" altLang="en-US" sz="2000" dirty="0">
                <a:solidFill>
                  <a:srgbClr val="000066"/>
                </a:solidFill>
              </a:rPr>
              <a:t> 	</a:t>
            </a:r>
            <a:r>
              <a:rPr lang="is-IS" altLang="en-US" sz="2000" b="1" u="sng" dirty="0">
                <a:solidFill>
                  <a:srgbClr val="CC3300"/>
                </a:solidFill>
              </a:rPr>
              <a:t>(sjást allar í einu)</a:t>
            </a:r>
            <a:endParaRPr lang="is-IS" altLang="en-US" sz="2000" b="1" dirty="0">
              <a:solidFill>
                <a:srgbClr val="CC33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 err="1">
                <a:solidFill>
                  <a:srgbClr val="000066"/>
                </a:solidFill>
                <a:latin typeface="Times New Roman"/>
                <a:cs typeface="Times New Roman"/>
              </a:rPr>
              <a:t>Centripetal</a:t>
            </a:r>
            <a:r>
              <a:rPr lang="is-IS" altLang="en-US" sz="2000" dirty="0">
                <a:solidFill>
                  <a:srgbClr val="000066"/>
                </a:solidFill>
                <a:latin typeface="Times New Roman"/>
                <a:cs typeface="Times New Roman"/>
              </a:rPr>
              <a:t> dreifing, birtast á 3-5d, mikill kláði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Ath</a:t>
            </a:r>
            <a:r>
              <a:rPr lang="is-IS" altLang="en-US" sz="2000" dirty="0">
                <a:solidFill>
                  <a:srgbClr val="000066"/>
                </a:solidFill>
              </a:rPr>
              <a:t> hársvörð, munn/slímhúðir, (lófar/iljar)</a:t>
            </a:r>
            <a:endParaRPr lang="is-IS" altLang="en-US" sz="2000" dirty="0">
              <a:solidFill>
                <a:srgbClr val="000066"/>
              </a:solidFill>
              <a:latin typeface="Times New Roman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u="sng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FF66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AD3C41C-C611-3079-F441-40AB20FDA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Hlaupabóla</a:t>
            </a:r>
            <a:br>
              <a:rPr lang="is-IS" altLang="en-US"/>
            </a:br>
            <a:r>
              <a:rPr lang="is-IS" altLang="en-US" sz="2000"/>
              <a:t>(varicella, chickenpox)</a:t>
            </a:r>
            <a:endParaRPr lang="en-US" altLang="en-US"/>
          </a:p>
        </p:txBody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id="{335E3168-818F-71F6-D195-4103D48FEC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1600" dirty="0">
                <a:solidFill>
                  <a:srgbClr val="000066"/>
                </a:solidFill>
              </a:rPr>
              <a:t>Alvarlegur sjúkdómur fyrir </a:t>
            </a:r>
            <a:r>
              <a:rPr lang="is-IS" altLang="en-US" sz="1600" dirty="0" err="1">
                <a:solidFill>
                  <a:srgbClr val="000066"/>
                </a:solidFill>
              </a:rPr>
              <a:t>ónæmisbælda</a:t>
            </a:r>
            <a:endParaRPr lang="is-IS" altLang="en-US" sz="1600" dirty="0">
              <a:solidFill>
                <a:srgbClr val="000066"/>
              </a:solidFill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is-IS" altLang="en-US" sz="1600" dirty="0">
                <a:solidFill>
                  <a:srgbClr val="000066"/>
                </a:solidFill>
              </a:rPr>
              <a:t>Aldraðir, ungbörn, </a:t>
            </a:r>
            <a:r>
              <a:rPr lang="is-IS" altLang="en-US" sz="1600" dirty="0" err="1">
                <a:solidFill>
                  <a:srgbClr val="000066"/>
                </a:solidFill>
              </a:rPr>
              <a:t>cytostatika</a:t>
            </a:r>
            <a:endParaRPr lang="is-IS" altLang="en-US" sz="16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16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Sec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 sýkingar (MTK, öndunarvegir, 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invasífar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 GAS sýkingar (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sepsis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/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necrotiserande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fasciitis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))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s-IS" altLang="en-US" sz="16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1600" dirty="0" err="1">
                <a:solidFill>
                  <a:srgbClr val="000066"/>
                </a:solidFill>
              </a:rPr>
              <a:t>Acyclovir</a:t>
            </a:r>
            <a:r>
              <a:rPr lang="is-IS" altLang="en-US" sz="1600" dirty="0">
                <a:solidFill>
                  <a:srgbClr val="000066"/>
                </a:solidFill>
              </a:rPr>
              <a:t>? / </a:t>
            </a:r>
            <a:r>
              <a:rPr lang="is-I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Valacyclovir</a:t>
            </a:r>
            <a:r>
              <a:rPr lang="is-IS" sz="1600" dirty="0">
                <a:solidFill>
                  <a:srgbClr val="000066"/>
                </a:solidFill>
                <a:latin typeface="Times New Roman"/>
                <a:cs typeface="Times New Roman"/>
              </a:rPr>
              <a:t>?</a:t>
            </a:r>
            <a:endParaRPr lang="is-IS" altLang="en-US" sz="1600" dirty="0">
              <a:latin typeface="Times New Roman"/>
              <a:cs typeface="Times New Roman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1600" dirty="0">
                <a:solidFill>
                  <a:srgbClr val="000066"/>
                </a:solidFill>
              </a:rPr>
              <a:t>V-</a:t>
            </a:r>
            <a:r>
              <a:rPr lang="is-IS" altLang="en-US" sz="1600" dirty="0" err="1">
                <a:solidFill>
                  <a:srgbClr val="000066"/>
                </a:solidFill>
              </a:rPr>
              <a:t>zoster</a:t>
            </a:r>
            <a:r>
              <a:rPr lang="is-IS" altLang="en-US" sz="1600" dirty="0">
                <a:solidFill>
                  <a:srgbClr val="000066"/>
                </a:solidFill>
              </a:rPr>
              <a:t> </a:t>
            </a:r>
            <a:r>
              <a:rPr lang="is-IS" altLang="en-US" sz="1600" dirty="0" err="1">
                <a:solidFill>
                  <a:srgbClr val="000066"/>
                </a:solidFill>
              </a:rPr>
              <a:t>immunoglobulin</a:t>
            </a:r>
            <a:r>
              <a:rPr lang="is-IS" altLang="en-US" sz="1600" dirty="0">
                <a:solidFill>
                  <a:srgbClr val="000066"/>
                </a:solidFill>
              </a:rPr>
              <a:t> (1.0 g/kg) ef snemma eftir </a:t>
            </a:r>
            <a:r>
              <a:rPr lang="is-IS" altLang="en-US" sz="1600" dirty="0" err="1">
                <a:solidFill>
                  <a:srgbClr val="000066"/>
                </a:solidFill>
              </a:rPr>
              <a:t>smit</a:t>
            </a:r>
            <a:r>
              <a:rPr lang="is-IS" altLang="en-US" sz="1600" dirty="0">
                <a:solidFill>
                  <a:srgbClr val="000066"/>
                </a:solidFill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is-IS" altLang="en-US" sz="16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1600" dirty="0">
                <a:solidFill>
                  <a:srgbClr val="000066"/>
                </a:solidFill>
              </a:rPr>
              <a:t>Fylgikvillar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is-IS" altLang="en-US" sz="1600" dirty="0" err="1">
                <a:solidFill>
                  <a:srgbClr val="000066"/>
                </a:solidFill>
              </a:rPr>
              <a:t>Acute</a:t>
            </a:r>
            <a:r>
              <a:rPr lang="is-IS" altLang="en-US" sz="1600" dirty="0">
                <a:solidFill>
                  <a:srgbClr val="000066"/>
                </a:solidFill>
              </a:rPr>
              <a:t> </a:t>
            </a:r>
            <a:r>
              <a:rPr lang="is-IS" altLang="en-US" sz="1600" dirty="0" err="1">
                <a:solidFill>
                  <a:srgbClr val="000066"/>
                </a:solidFill>
              </a:rPr>
              <a:t>cerebellar</a:t>
            </a:r>
            <a:r>
              <a:rPr lang="is-IS" altLang="en-US" sz="1600" dirty="0">
                <a:solidFill>
                  <a:srgbClr val="000066"/>
                </a:solidFill>
              </a:rPr>
              <a:t> </a:t>
            </a:r>
            <a:r>
              <a:rPr lang="is-IS" altLang="en-US" sz="1600" dirty="0" err="1">
                <a:solidFill>
                  <a:srgbClr val="000066"/>
                </a:solidFill>
              </a:rPr>
              <a:t>ataxia</a:t>
            </a:r>
            <a:endParaRPr lang="is-IS" altLang="en-US" sz="1600" dirty="0">
              <a:solidFill>
                <a:srgbClr val="000066"/>
              </a:solidFill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is-IS" altLang="en-US" sz="1600" dirty="0" err="1">
                <a:solidFill>
                  <a:srgbClr val="000066"/>
                </a:solidFill>
              </a:rPr>
              <a:t>Meningitis</a:t>
            </a:r>
            <a:r>
              <a:rPr lang="is-IS" altLang="en-US" sz="1600" dirty="0">
                <a:solidFill>
                  <a:srgbClr val="000066"/>
                </a:solidFill>
              </a:rPr>
              <a:t>/</a:t>
            </a:r>
            <a:r>
              <a:rPr lang="is-IS" altLang="en-US" sz="1600" dirty="0" err="1">
                <a:solidFill>
                  <a:srgbClr val="000066"/>
                </a:solidFill>
              </a:rPr>
              <a:t>encephalitis</a:t>
            </a:r>
            <a:r>
              <a:rPr lang="is-IS" altLang="en-US" sz="1600" dirty="0">
                <a:solidFill>
                  <a:srgbClr val="000066"/>
                </a:solidFill>
              </a:rPr>
              <a:t>/</a:t>
            </a:r>
            <a:r>
              <a:rPr lang="is-IS" altLang="en-US" sz="1600" dirty="0" err="1">
                <a:solidFill>
                  <a:srgbClr val="000066"/>
                </a:solidFill>
              </a:rPr>
              <a:t>meningoencephalit</a:t>
            </a:r>
            <a:endParaRPr lang="is-IS" altLang="en-US" sz="1600" dirty="0">
              <a:solidFill>
                <a:srgbClr val="000066"/>
              </a:solidFill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is-IS" altLang="en-US" sz="1600" dirty="0" err="1">
                <a:solidFill>
                  <a:srgbClr val="000066"/>
                </a:solidFill>
              </a:rPr>
              <a:t>Vasculitis</a:t>
            </a:r>
            <a:r>
              <a:rPr lang="is-IS" altLang="en-US" sz="1600" dirty="0">
                <a:solidFill>
                  <a:srgbClr val="000066"/>
                </a:solidFill>
              </a:rPr>
              <a:t> (</a:t>
            </a:r>
            <a:r>
              <a:rPr lang="is-IS" altLang="en-US" sz="1600" dirty="0" err="1">
                <a:solidFill>
                  <a:srgbClr val="000066"/>
                </a:solidFill>
              </a:rPr>
              <a:t>stroke</a:t>
            </a:r>
            <a:r>
              <a:rPr lang="is-IS" altLang="en-US" sz="1600" dirty="0">
                <a:solidFill>
                  <a:srgbClr val="000066"/>
                </a:solidFill>
              </a:rPr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FF66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063D7A4-FDDA-1DC2-9257-FD9318AA1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Hlaupabóla</a:t>
            </a:r>
            <a:br>
              <a:rPr lang="is-IS" altLang="en-US"/>
            </a:br>
            <a:r>
              <a:rPr lang="is-IS" altLang="en-US" sz="2000"/>
              <a:t>(varicella, chickenpox)</a:t>
            </a:r>
            <a:endParaRPr lang="en-US" alt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6F29432F-37EA-7AE2-DF4F-0A3DC9337B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None/>
            </a:pPr>
            <a:endParaRPr lang="is-IS" altLang="en-US" sz="2000" u="sng" dirty="0">
              <a:solidFill>
                <a:srgbClr val="000066"/>
              </a:solidFill>
              <a:latin typeface="Times New Roman"/>
              <a:cs typeface="Times New Roman"/>
            </a:endParaRPr>
          </a:p>
          <a:p>
            <a:pPr eaLnBrk="1" hangingPunct="1"/>
            <a:r>
              <a:rPr lang="is-IS" altLang="en-US" sz="2000" u="sng" dirty="0" err="1">
                <a:solidFill>
                  <a:srgbClr val="000066"/>
                </a:solidFill>
                <a:latin typeface="Times New Roman"/>
                <a:cs typeface="Times New Roman"/>
              </a:rPr>
              <a:t>Congenital</a:t>
            </a:r>
            <a:r>
              <a:rPr lang="is-IS" altLang="en-US" sz="2000" u="sng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is-IS" altLang="en-US" sz="2000" u="sng" dirty="0" err="1">
                <a:solidFill>
                  <a:srgbClr val="000066"/>
                </a:solidFill>
                <a:latin typeface="Times New Roman"/>
                <a:cs typeface="Times New Roman"/>
              </a:rPr>
              <a:t>varicella</a:t>
            </a:r>
            <a:r>
              <a:rPr lang="is-IS" altLang="en-US" sz="2000" dirty="0">
                <a:solidFill>
                  <a:srgbClr val="000066"/>
                </a:solidFill>
                <a:latin typeface="Times New Roman"/>
                <a:cs typeface="Times New Roman"/>
              </a:rPr>
              <a:t>:</a:t>
            </a:r>
          </a:p>
          <a:p>
            <a:pPr lvl="1" eaLnBrk="1" hangingPunct="1"/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Fósturskaðar, 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örmyndanir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 á húð, útlimaskaðar, 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chorioretinitis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, 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neurolo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. skaðar.  Hátt 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mortalitet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</a:p>
          <a:p>
            <a:pPr eaLnBrk="1" hangingPunct="1"/>
            <a:endParaRPr lang="is-IS" altLang="en-US" sz="2000" u="sng" dirty="0">
              <a:solidFill>
                <a:srgbClr val="000066"/>
              </a:solidFill>
              <a:latin typeface="Times New Roman"/>
              <a:cs typeface="Times New Roman"/>
            </a:endParaRPr>
          </a:p>
          <a:p>
            <a:pPr eaLnBrk="1" hangingPunct="1"/>
            <a:r>
              <a:rPr lang="is-IS" altLang="en-US" sz="2000" u="sng" dirty="0" err="1">
                <a:solidFill>
                  <a:srgbClr val="000066"/>
                </a:solidFill>
                <a:latin typeface="Times New Roman"/>
                <a:cs typeface="Times New Roman"/>
              </a:rPr>
              <a:t>Neonatal</a:t>
            </a:r>
            <a:r>
              <a:rPr lang="is-IS" altLang="en-US" sz="2000" u="sng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lang="is-IS" altLang="en-US" sz="2000" u="sng" dirty="0" err="1">
                <a:solidFill>
                  <a:srgbClr val="000066"/>
                </a:solidFill>
                <a:latin typeface="Times New Roman"/>
                <a:cs typeface="Times New Roman"/>
              </a:rPr>
              <a:t>varicella</a:t>
            </a:r>
            <a:endParaRPr lang="is-IS" altLang="en-US" sz="2000" u="sng" dirty="0">
              <a:solidFill>
                <a:srgbClr val="000066"/>
              </a:solidFill>
              <a:latin typeface="Times New Roman"/>
              <a:cs typeface="Times New Roman"/>
            </a:endParaRPr>
          </a:p>
          <a:p>
            <a:pPr lvl="1" eaLnBrk="1" hangingPunct="1"/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Sýking móður síðustu 4d fyrir fæðingu eða fyrstu 2 daga eftir fæðingu er umtalsverð hætta fyrir </a:t>
            </a:r>
            <a:r>
              <a:rPr lang="is-IS" altLang="en-US" sz="1600" dirty="0" err="1">
                <a:solidFill>
                  <a:srgbClr val="000066"/>
                </a:solidFill>
                <a:latin typeface="Times New Roman"/>
                <a:cs typeface="Times New Roman"/>
              </a:rPr>
              <a:t>nýburann</a:t>
            </a:r>
            <a:r>
              <a:rPr lang="is-IS" altLang="en-US" sz="1600" dirty="0">
                <a:solidFill>
                  <a:srgbClr val="000066"/>
                </a:solidFill>
                <a:latin typeface="Times New Roman"/>
                <a:cs typeface="Times New Roman"/>
              </a:rPr>
              <a:t>.</a:t>
            </a:r>
            <a:endParaRPr lang="en-US" altLang="en-US" sz="1600" dirty="0">
              <a:solidFill>
                <a:srgbClr val="000066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0226CB9E-B92A-B3E5-8222-D388BDCE7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Smit á meðgöngu og við fæðingu</a:t>
            </a:r>
            <a:endParaRPr lang="en-US" altLang="en-US"/>
          </a:p>
        </p:txBody>
      </p:sp>
      <p:sp>
        <p:nvSpPr>
          <p:cNvPr id="44035" name="Line 3">
            <a:extLst>
              <a:ext uri="{FF2B5EF4-FFF2-40B4-BE49-F238E27FC236}">
                <a16:creationId xmlns:a16="http://schemas.microsoft.com/office/drawing/2014/main" id="{F024DC2B-7817-4B4C-D9AF-D0A049099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5550" y="3141663"/>
            <a:ext cx="7200900" cy="0"/>
          </a:xfrm>
          <a:prstGeom prst="line">
            <a:avLst/>
          </a:prstGeom>
          <a:noFill/>
          <a:ln w="1270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6" name="AutoShape 4">
            <a:extLst>
              <a:ext uri="{FF2B5EF4-FFF2-40B4-BE49-F238E27FC236}">
                <a16:creationId xmlns:a16="http://schemas.microsoft.com/office/drawing/2014/main" id="{BECD2B78-1557-874E-2947-E2FB71ED302F}"/>
              </a:ext>
            </a:extLst>
          </p:cNvPr>
          <p:cNvSpPr>
            <a:spLocks/>
          </p:cNvSpPr>
          <p:nvPr/>
        </p:nvSpPr>
        <p:spPr bwMode="auto">
          <a:xfrm rot="-5400000">
            <a:off x="3755232" y="2169319"/>
            <a:ext cx="431800" cy="2808287"/>
          </a:xfrm>
          <a:prstGeom prst="leftBrace">
            <a:avLst>
              <a:gd name="adj1" fmla="val 54197"/>
              <a:gd name="adj2" fmla="val 50074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939139F4-99C9-2108-3EF3-9B99436C8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1049" y="3834884"/>
            <a:ext cx="24801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Fyrstu tuttugu vikurnar</a:t>
            </a:r>
            <a:endParaRPr lang="en-US" altLang="en-US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4AFDF935-5534-2761-3B5F-CFF4A313F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888" y="3429000"/>
            <a:ext cx="1296987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&gt; Viku fyrir fæðingu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9" name="AutoShape 7">
            <a:extLst>
              <a:ext uri="{FF2B5EF4-FFF2-40B4-BE49-F238E27FC236}">
                <a16:creationId xmlns:a16="http://schemas.microsoft.com/office/drawing/2014/main" id="{CA08D72D-8242-BBDE-E73C-2CBD1D11BEF5}"/>
              </a:ext>
            </a:extLst>
          </p:cNvPr>
          <p:cNvSpPr>
            <a:spLocks/>
          </p:cNvSpPr>
          <p:nvPr/>
        </p:nvSpPr>
        <p:spPr bwMode="auto">
          <a:xfrm rot="-5400000">
            <a:off x="9552782" y="3213894"/>
            <a:ext cx="215900" cy="503237"/>
          </a:xfrm>
          <a:prstGeom prst="leftBrace">
            <a:avLst>
              <a:gd name="adj1" fmla="val 19424"/>
              <a:gd name="adj2" fmla="val 49722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40" name="AutoShape 8">
            <a:extLst>
              <a:ext uri="{FF2B5EF4-FFF2-40B4-BE49-F238E27FC236}">
                <a16:creationId xmlns:a16="http://schemas.microsoft.com/office/drawing/2014/main" id="{EE31EC5A-3507-E85A-7B1E-14738E1793BD}"/>
              </a:ext>
            </a:extLst>
          </p:cNvPr>
          <p:cNvSpPr>
            <a:spLocks/>
          </p:cNvSpPr>
          <p:nvPr/>
        </p:nvSpPr>
        <p:spPr bwMode="auto">
          <a:xfrm rot="-5400000">
            <a:off x="9084469" y="3321844"/>
            <a:ext cx="215900" cy="287338"/>
          </a:xfrm>
          <a:prstGeom prst="leftBrace">
            <a:avLst>
              <a:gd name="adj1" fmla="val 11091"/>
              <a:gd name="adj2" fmla="val 49722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41" name="Text Box 9">
            <a:extLst>
              <a:ext uri="{FF2B5EF4-FFF2-40B4-BE49-F238E27FC236}">
                <a16:creationId xmlns:a16="http://schemas.microsoft.com/office/drawing/2014/main" id="{593C43B2-39AF-BD12-D9A2-0C69E5D5A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8456" y="3727450"/>
            <a:ext cx="1194692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5d fyrir fæðingu og 2d eftir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42" name="Line 10">
            <a:extLst>
              <a:ext uri="{FF2B5EF4-FFF2-40B4-BE49-F238E27FC236}">
                <a16:creationId xmlns:a16="http://schemas.microsoft.com/office/drawing/2014/main" id="{5790594D-89E3-DBD8-1C98-686DC2FA5A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04288" y="3573463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>
            <a:extLst>
              <a:ext uri="{FF2B5EF4-FFF2-40B4-BE49-F238E27FC236}">
                <a16:creationId xmlns:a16="http://schemas.microsoft.com/office/drawing/2014/main" id="{9F94BDBA-005A-765D-7949-7914B8FFBE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Mononucleosis</a:t>
            </a:r>
            <a:endParaRPr lang="en-US" altLang="en-US"/>
          </a:p>
        </p:txBody>
      </p:sp>
      <p:pic>
        <p:nvPicPr>
          <p:cNvPr id="54275" name="Picture 8" descr="Medicines | Free Full-Text | Limited Utility of Serology and ...">
            <a:extLst>
              <a:ext uri="{FF2B5EF4-FFF2-40B4-BE49-F238E27FC236}">
                <a16:creationId xmlns:a16="http://schemas.microsoft.com/office/drawing/2014/main" id="{196FC424-9927-0597-53FE-76D50855D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879600"/>
            <a:ext cx="3721100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10" descr="Mononucleosis AND Streptococcus-A infection at the same time. It ...">
            <a:extLst>
              <a:ext uri="{FF2B5EF4-FFF2-40B4-BE49-F238E27FC236}">
                <a16:creationId xmlns:a16="http://schemas.microsoft.com/office/drawing/2014/main" id="{3C31E788-D8F4-7A98-2F17-EF1649BCB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1916113"/>
            <a:ext cx="292417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EF4A519-FC1D-8BE8-D631-62A63523B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Mononucleosis</a:t>
            </a:r>
            <a:endParaRPr lang="en-US" altLang="en-US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6CB89C25-5813-09E7-74F0-05EA405776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is-IS" altLang="en-US" sz="2200" dirty="0">
              <a:solidFill>
                <a:srgbClr val="000066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>
                <a:solidFill>
                  <a:srgbClr val="000066"/>
                </a:solidFill>
              </a:rPr>
              <a:t>Smitast með munnvatni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>
                <a:solidFill>
                  <a:srgbClr val="000066"/>
                </a:solidFill>
              </a:rPr>
              <a:t>Meðgöngutími 4-6 vikur !!!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s-IS" altLang="en-US" sz="2200" dirty="0">
              <a:solidFill>
                <a:srgbClr val="000066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>
                <a:solidFill>
                  <a:srgbClr val="000066"/>
                </a:solidFill>
              </a:rPr>
              <a:t>Unglingar um 60% </a:t>
            </a:r>
            <a:r>
              <a:rPr lang="is-IS" altLang="en-US" sz="2600" dirty="0" err="1">
                <a:solidFill>
                  <a:srgbClr val="000066"/>
                </a:solidFill>
              </a:rPr>
              <a:t>seropós</a:t>
            </a:r>
            <a:r>
              <a:rPr lang="is-IS" altLang="en-US" sz="2600" dirty="0">
                <a:solidFill>
                  <a:srgbClr val="000066"/>
                </a:solidFill>
              </a:rPr>
              <a:t>, mun fyrr í samfélögum með lægri félags/efnahagslegra stöðu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>
                <a:solidFill>
                  <a:srgbClr val="000066"/>
                </a:solidFill>
              </a:rPr>
              <a:t>Ung börn fá síður einkenni</a:t>
            </a:r>
            <a:endParaRPr lang="is-IS" altLang="en-US" sz="2200" dirty="0">
              <a:solidFill>
                <a:srgbClr val="000066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>
                <a:solidFill>
                  <a:srgbClr val="000066"/>
                </a:solidFill>
              </a:rPr>
              <a:t>EBV (</a:t>
            </a:r>
            <a:r>
              <a:rPr lang="is-IS" altLang="en-US" sz="2600" dirty="0" err="1">
                <a:solidFill>
                  <a:srgbClr val="000066"/>
                </a:solidFill>
              </a:rPr>
              <a:t>Ebstein</a:t>
            </a:r>
            <a:r>
              <a:rPr lang="is-IS" altLang="en-US" sz="2600" dirty="0">
                <a:solidFill>
                  <a:srgbClr val="000066"/>
                </a:solidFill>
              </a:rPr>
              <a:t>-Barr veira)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>
                <a:solidFill>
                  <a:srgbClr val="000066"/>
                </a:solidFill>
              </a:rPr>
              <a:t>Sýkir </a:t>
            </a:r>
            <a:r>
              <a:rPr lang="is-IS" altLang="en-US" sz="2600" dirty="0" err="1">
                <a:solidFill>
                  <a:srgbClr val="000066"/>
                </a:solidFill>
              </a:rPr>
              <a:t>epithel</a:t>
            </a:r>
            <a:r>
              <a:rPr lang="is-IS" altLang="en-US" sz="2600" dirty="0">
                <a:solidFill>
                  <a:srgbClr val="000066"/>
                </a:solidFill>
              </a:rPr>
              <a:t> og B-frumur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 err="1">
                <a:solidFill>
                  <a:srgbClr val="000066"/>
                </a:solidFill>
              </a:rPr>
              <a:t>Lymphocytosis</a:t>
            </a:r>
            <a:r>
              <a:rPr lang="is-IS" altLang="en-US" sz="2600" dirty="0">
                <a:solidFill>
                  <a:srgbClr val="000066"/>
                </a:solidFill>
              </a:rPr>
              <a:t>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 err="1">
                <a:solidFill>
                  <a:srgbClr val="000066"/>
                </a:solidFill>
              </a:rPr>
              <a:t>Lymphoproliferative</a:t>
            </a:r>
            <a:r>
              <a:rPr lang="is-IS" altLang="en-US" sz="2600" dirty="0">
                <a:solidFill>
                  <a:srgbClr val="000066"/>
                </a:solidFill>
              </a:rPr>
              <a:t> </a:t>
            </a:r>
            <a:r>
              <a:rPr lang="is-IS" altLang="en-US" sz="2600" dirty="0" err="1">
                <a:solidFill>
                  <a:srgbClr val="000066"/>
                </a:solidFill>
              </a:rPr>
              <a:t>sx</a:t>
            </a:r>
            <a:r>
              <a:rPr lang="is-IS" altLang="en-US" sz="2600" dirty="0">
                <a:solidFill>
                  <a:srgbClr val="000066"/>
                </a:solidFill>
              </a:rPr>
              <a:t> (</a:t>
            </a:r>
            <a:r>
              <a:rPr lang="is-IS" altLang="en-US" sz="2600" dirty="0" err="1">
                <a:solidFill>
                  <a:srgbClr val="000066"/>
                </a:solidFill>
              </a:rPr>
              <a:t>immortalization</a:t>
            </a:r>
            <a:r>
              <a:rPr lang="is-IS" altLang="en-US" sz="2600" dirty="0">
                <a:solidFill>
                  <a:srgbClr val="000066"/>
                </a:solidFill>
              </a:rPr>
              <a:t>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s-IS" altLang="en-US" sz="2200" dirty="0">
              <a:solidFill>
                <a:srgbClr val="000066"/>
              </a:solidFill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s-IS" altLang="en-US" sz="2200" dirty="0">
              <a:solidFill>
                <a:srgbClr val="000066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is-IS" altLang="en-US" sz="2600" dirty="0">
                <a:solidFill>
                  <a:srgbClr val="000066"/>
                </a:solidFill>
              </a:rPr>
              <a:t>NB: Tengsl við </a:t>
            </a:r>
            <a:r>
              <a:rPr lang="is-IS" altLang="en-US" sz="2600" dirty="0" err="1">
                <a:solidFill>
                  <a:srgbClr val="000066"/>
                </a:solidFill>
              </a:rPr>
              <a:t>Burkitt</a:t>
            </a:r>
            <a:r>
              <a:rPr lang="is-IS" altLang="en-US" sz="2600" dirty="0">
                <a:solidFill>
                  <a:srgbClr val="000066"/>
                </a:solidFill>
              </a:rPr>
              <a:t> </a:t>
            </a:r>
            <a:r>
              <a:rPr lang="is-IS" altLang="en-US" sz="2600" dirty="0" err="1">
                <a:solidFill>
                  <a:srgbClr val="000066"/>
                </a:solidFill>
              </a:rPr>
              <a:t>lymphoma</a:t>
            </a:r>
            <a:r>
              <a:rPr lang="is-IS" altLang="en-US" sz="2600" dirty="0">
                <a:solidFill>
                  <a:srgbClr val="000066"/>
                </a:solidFill>
              </a:rPr>
              <a:t>/</a:t>
            </a:r>
            <a:r>
              <a:rPr lang="is-IS" altLang="en-US" sz="2600" dirty="0" err="1">
                <a:solidFill>
                  <a:srgbClr val="000066"/>
                </a:solidFill>
              </a:rPr>
              <a:t>nasopharyngeal</a:t>
            </a:r>
            <a:r>
              <a:rPr lang="is-IS" altLang="en-US" sz="2600" dirty="0">
                <a:solidFill>
                  <a:srgbClr val="000066"/>
                </a:solidFill>
              </a:rPr>
              <a:t> </a:t>
            </a:r>
            <a:r>
              <a:rPr lang="is-IS" altLang="en-US" sz="2600" dirty="0" err="1">
                <a:solidFill>
                  <a:srgbClr val="000066"/>
                </a:solidFill>
              </a:rPr>
              <a:t>carcinoma</a:t>
            </a:r>
            <a:r>
              <a:rPr lang="is-IS" altLang="en-US" sz="2600" dirty="0">
                <a:solidFill>
                  <a:srgbClr val="000066"/>
                </a:solidFill>
              </a:rPr>
              <a:t> </a:t>
            </a:r>
            <a:endParaRPr lang="en-US" altLang="en-US" sz="2600" dirty="0">
              <a:solidFill>
                <a:srgbClr val="000066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35E581-8816-E670-45E3-9BDEAB5C6348}"/>
              </a:ext>
            </a:extLst>
          </p:cNvPr>
          <p:cNvGrpSpPr>
            <a:grpSpLocks/>
          </p:cNvGrpSpPr>
          <p:nvPr/>
        </p:nvGrpSpPr>
        <p:grpSpPr bwMode="auto">
          <a:xfrm>
            <a:off x="6810375" y="3429000"/>
            <a:ext cx="1301750" cy="890588"/>
            <a:chOff x="5286945" y="3429000"/>
            <a:chExt cx="1301279" cy="889827"/>
          </a:xfrm>
        </p:grpSpPr>
        <p:pic>
          <p:nvPicPr>
            <p:cNvPr id="61445" name="Picture 5" descr="Lymphocyte - Wikipedia">
              <a:extLst>
                <a:ext uri="{FF2B5EF4-FFF2-40B4-BE49-F238E27FC236}">
                  <a16:creationId xmlns:a16="http://schemas.microsoft.com/office/drawing/2014/main" id="{18799548-3D96-0900-D8BB-B937587987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96137" y="3566639"/>
              <a:ext cx="360040" cy="330790"/>
            </a:xfrm>
            <a:prstGeom prst="flowChartConnector">
              <a:avLst/>
            </a:prstGeom>
            <a:noFill/>
          </p:spPr>
        </p:pic>
        <p:pic>
          <p:nvPicPr>
            <p:cNvPr id="5" name="Picture 5" descr="Lymphocyte - Wikipedia">
              <a:extLst>
                <a:ext uri="{FF2B5EF4-FFF2-40B4-BE49-F238E27FC236}">
                  <a16:creationId xmlns:a16="http://schemas.microsoft.com/office/drawing/2014/main" id="{C164367D-9503-238C-4474-AAEB31DF64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28184" y="3429000"/>
              <a:ext cx="360040" cy="330790"/>
            </a:xfrm>
            <a:prstGeom prst="flowChartConnector">
              <a:avLst/>
            </a:prstGeom>
            <a:noFill/>
          </p:spPr>
        </p:pic>
        <p:pic>
          <p:nvPicPr>
            <p:cNvPr id="6" name="Picture 5" descr="Lymphocyte - Wikipedia">
              <a:extLst>
                <a:ext uri="{FF2B5EF4-FFF2-40B4-BE49-F238E27FC236}">
                  <a16:creationId xmlns:a16="http://schemas.microsoft.com/office/drawing/2014/main" id="{5EAB2983-C084-8B14-C191-EED5BE7775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48164" y="3827893"/>
              <a:ext cx="360040" cy="330790"/>
            </a:xfrm>
            <a:prstGeom prst="flowChartConnector">
              <a:avLst/>
            </a:prstGeom>
            <a:noFill/>
          </p:spPr>
        </p:pic>
        <p:pic>
          <p:nvPicPr>
            <p:cNvPr id="7" name="Picture 5" descr="Lymphocyte - Wikipedia">
              <a:extLst>
                <a:ext uri="{FF2B5EF4-FFF2-40B4-BE49-F238E27FC236}">
                  <a16:creationId xmlns:a16="http://schemas.microsoft.com/office/drawing/2014/main" id="{D0115190-CCF5-9399-7FFE-5B2822138B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16117" y="3988037"/>
              <a:ext cx="360040" cy="330790"/>
            </a:xfrm>
            <a:prstGeom prst="flowChartConnector">
              <a:avLst/>
            </a:prstGeom>
            <a:noFill/>
          </p:spPr>
        </p:pic>
        <p:pic>
          <p:nvPicPr>
            <p:cNvPr id="8" name="Picture 5" descr="Lymphocyte - Wikipedia">
              <a:extLst>
                <a:ext uri="{FF2B5EF4-FFF2-40B4-BE49-F238E27FC236}">
                  <a16:creationId xmlns:a16="http://schemas.microsoft.com/office/drawing/2014/main" id="{54FCB664-76B2-96E6-7C32-0ACA50CE8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9762798">
              <a:off x="5466965" y="3452707"/>
              <a:ext cx="360040" cy="330790"/>
            </a:xfrm>
            <a:prstGeom prst="flowChartConnector">
              <a:avLst/>
            </a:prstGeom>
            <a:noFill/>
          </p:spPr>
        </p:pic>
        <p:pic>
          <p:nvPicPr>
            <p:cNvPr id="9" name="Picture 8" descr="Lymphocyte - Wikipedia">
              <a:extLst>
                <a:ext uri="{FF2B5EF4-FFF2-40B4-BE49-F238E27FC236}">
                  <a16:creationId xmlns:a16="http://schemas.microsoft.com/office/drawing/2014/main" id="{967F85FB-FB05-0DAB-ABAB-F4B7072115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9762798">
              <a:off x="5718992" y="3713961"/>
              <a:ext cx="360040" cy="330790"/>
            </a:xfrm>
            <a:prstGeom prst="flowChartConnector">
              <a:avLst/>
            </a:prstGeom>
            <a:noFill/>
          </p:spPr>
        </p:pic>
        <p:pic>
          <p:nvPicPr>
            <p:cNvPr id="10" name="Picture 5" descr="Lymphocyte - Wikipedia">
              <a:extLst>
                <a:ext uri="{FF2B5EF4-FFF2-40B4-BE49-F238E27FC236}">
                  <a16:creationId xmlns:a16="http://schemas.microsoft.com/office/drawing/2014/main" id="{38545FAB-F5DF-E4DB-FA53-8DDA77C869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9762798">
              <a:off x="5286945" y="3874105"/>
              <a:ext cx="360040" cy="330790"/>
            </a:xfrm>
            <a:prstGeom prst="flowChartConnector">
              <a:avLst/>
            </a:prstGeom>
            <a:noFill/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DA6A7F2-1E70-8B20-639C-A15A1BA7063C}"/>
              </a:ext>
            </a:extLst>
          </p:cNvPr>
          <p:cNvGrpSpPr>
            <a:grpSpLocks/>
          </p:cNvGrpSpPr>
          <p:nvPr/>
        </p:nvGrpSpPr>
        <p:grpSpPr bwMode="auto">
          <a:xfrm>
            <a:off x="8583613" y="4040188"/>
            <a:ext cx="1819275" cy="1454150"/>
            <a:chOff x="6495878" y="3873613"/>
            <a:chExt cx="2609338" cy="1739519"/>
          </a:xfrm>
        </p:grpSpPr>
        <p:pic>
          <p:nvPicPr>
            <p:cNvPr id="56327" name="Picture 7" descr="Epstein-Barr virus - MEpedia">
              <a:extLst>
                <a:ext uri="{FF2B5EF4-FFF2-40B4-BE49-F238E27FC236}">
                  <a16:creationId xmlns:a16="http://schemas.microsoft.com/office/drawing/2014/main" id="{58E14475-3C6E-46D9-773B-0344158954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5878" y="3873614"/>
              <a:ext cx="1304669" cy="869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8" name="Picture 7" descr="Epstein-Barr virus - MEpedia">
              <a:extLst>
                <a:ext uri="{FF2B5EF4-FFF2-40B4-BE49-F238E27FC236}">
                  <a16:creationId xmlns:a16="http://schemas.microsoft.com/office/drawing/2014/main" id="{59815AAD-7A84-A2EB-9BBB-021D91A4BA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5878" y="4738801"/>
              <a:ext cx="1304669" cy="869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9" name="Picture 7" descr="Epstein-Barr virus - MEpedia">
              <a:extLst>
                <a:ext uri="{FF2B5EF4-FFF2-40B4-BE49-F238E27FC236}">
                  <a16:creationId xmlns:a16="http://schemas.microsoft.com/office/drawing/2014/main" id="{979909F2-C6D0-A1F2-641B-53BEA30374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547" y="3873613"/>
              <a:ext cx="1304669" cy="869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Picture 7" descr="Epstein-Barr virus - MEpedia">
              <a:extLst>
                <a:ext uri="{FF2B5EF4-FFF2-40B4-BE49-F238E27FC236}">
                  <a16:creationId xmlns:a16="http://schemas.microsoft.com/office/drawing/2014/main" id="{F0B6981C-04B3-5999-AF37-D4C17D46C7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2532" y="4743353"/>
              <a:ext cx="1304669" cy="869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Arrow: Bent 3">
            <a:extLst>
              <a:ext uri="{FF2B5EF4-FFF2-40B4-BE49-F238E27FC236}">
                <a16:creationId xmlns:a16="http://schemas.microsoft.com/office/drawing/2014/main" id="{A67B23E5-255A-24FC-E68D-9BF80FB5A28C}"/>
              </a:ext>
            </a:extLst>
          </p:cNvPr>
          <p:cNvSpPr/>
          <p:nvPr/>
        </p:nvSpPr>
        <p:spPr>
          <a:xfrm flipV="1">
            <a:off x="7589838" y="4429125"/>
            <a:ext cx="660400" cy="439738"/>
          </a:xfrm>
          <a:prstGeom prst="bentArrow">
            <a:avLst/>
          </a:prstGeom>
          <a:solidFill>
            <a:srgbClr val="8E85C3"/>
          </a:solidFill>
          <a:ln w="1905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05A5A28D-8F40-D204-4EBE-114D91A070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Mononucleosis</a:t>
            </a:r>
            <a:endParaRPr lang="en-US" altLang="en-US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E9AFC8C-E636-77DB-70EE-AC888AF077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s-IS" altLang="en-US" sz="2000">
                <a:solidFill>
                  <a:srgbClr val="000066"/>
                </a:solidFill>
              </a:rPr>
              <a:t>Einkenni:</a:t>
            </a:r>
          </a:p>
          <a:p>
            <a:pPr eaLnBrk="1" hangingPunct="1">
              <a:lnSpc>
                <a:spcPct val="80000"/>
              </a:lnSpc>
            </a:pPr>
            <a:endParaRPr lang="is-IS" altLang="en-US" sz="200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is-IS" altLang="en-US" sz="2000">
                <a:solidFill>
                  <a:srgbClr val="000066"/>
                </a:solidFill>
              </a:rPr>
              <a:t>Slappleiki, hausverkur, ógleði, kviðverkir í 1-2 vikur</a:t>
            </a:r>
          </a:p>
          <a:p>
            <a:pPr eaLnBrk="1" hangingPunct="1">
              <a:lnSpc>
                <a:spcPct val="80000"/>
              </a:lnSpc>
            </a:pPr>
            <a:r>
              <a:rPr lang="is-IS" altLang="en-US" sz="2000">
                <a:solidFill>
                  <a:srgbClr val="000066"/>
                </a:solidFill>
              </a:rPr>
              <a:t>Vaxandi hálssærindi og hálsbólga, oft með exudati, stundum petechiae á mótu mjúka og harða góms. Hiti í 80-90%</a:t>
            </a:r>
          </a:p>
          <a:p>
            <a:pPr eaLnBrk="1" hangingPunct="1">
              <a:lnSpc>
                <a:spcPct val="80000"/>
              </a:lnSpc>
            </a:pPr>
            <a:endParaRPr lang="is-IS" altLang="en-US" sz="2000">
              <a:solidFill>
                <a:srgbClr val="000066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is-IS" altLang="en-US" sz="2000">
                <a:solidFill>
                  <a:srgbClr val="000066"/>
                </a:solidFill>
              </a:rPr>
              <a:t>Lymphadenopathia (flestir)</a:t>
            </a:r>
          </a:p>
          <a:p>
            <a:pPr lvl="1" eaLnBrk="1" hangingPunct="1">
              <a:lnSpc>
                <a:spcPct val="80000"/>
              </a:lnSpc>
            </a:pPr>
            <a:r>
              <a:rPr lang="is-IS" altLang="en-US" sz="2000">
                <a:solidFill>
                  <a:srgbClr val="000066"/>
                </a:solidFill>
              </a:rPr>
              <a:t>Miltisstækkun (50%) </a:t>
            </a:r>
          </a:p>
          <a:p>
            <a:pPr lvl="1" eaLnBrk="1" hangingPunct="1">
              <a:lnSpc>
                <a:spcPct val="80000"/>
              </a:lnSpc>
            </a:pPr>
            <a:r>
              <a:rPr lang="is-IS" altLang="en-US" sz="2000">
                <a:solidFill>
                  <a:srgbClr val="000066"/>
                </a:solidFill>
              </a:rPr>
              <a:t>Lifrarstækkun (30%)</a:t>
            </a:r>
          </a:p>
          <a:p>
            <a:pPr lvl="1" eaLnBrk="1" hangingPunct="1">
              <a:lnSpc>
                <a:spcPct val="80000"/>
              </a:lnSpc>
            </a:pPr>
            <a:r>
              <a:rPr lang="is-IS" altLang="en-US" sz="2000">
                <a:solidFill>
                  <a:srgbClr val="000066"/>
                </a:solidFill>
              </a:rPr>
              <a:t>Maculopapular útbrot (5-15%), ef ampi 80% með útbrot !</a:t>
            </a:r>
          </a:p>
          <a:p>
            <a:pPr lvl="1" eaLnBrk="1" hangingPunct="1">
              <a:lnSpc>
                <a:spcPct val="80000"/>
              </a:lnSpc>
            </a:pPr>
            <a:endParaRPr lang="is-IS" altLang="en-US" sz="160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is-IS" altLang="en-US" sz="2000">
                <a:solidFill>
                  <a:srgbClr val="000066"/>
                </a:solidFill>
              </a:rPr>
              <a:t>Skánar á 2-4v (eða lengri tíma)</a:t>
            </a:r>
          </a:p>
          <a:p>
            <a:pPr eaLnBrk="1" hangingPunct="1">
              <a:lnSpc>
                <a:spcPct val="80000"/>
              </a:lnSpc>
            </a:pPr>
            <a:endParaRPr lang="is-IS" altLang="en-US" sz="200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5C2F1929-42EB-089F-9A27-0904F588F4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Mononucleosis</a:t>
            </a:r>
            <a:endParaRPr lang="en-US" altLang="en-US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39CC709A-2DE7-CE1E-DFB2-52D681DF5B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17825" y="1600200"/>
            <a:ext cx="6273800" cy="4525963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is-IS" altLang="en-US" sz="2400" dirty="0">
                <a:solidFill>
                  <a:srgbClr val="000066"/>
                </a:solidFill>
              </a:rPr>
              <a:t>Greining / rannsóknir</a:t>
            </a:r>
          </a:p>
          <a:p>
            <a:pPr eaLnBrk="1" hangingPunct="1"/>
            <a:r>
              <a:rPr lang="is-IS" altLang="en-US" sz="2000" dirty="0" err="1">
                <a:solidFill>
                  <a:srgbClr val="000066"/>
                </a:solidFill>
              </a:rPr>
              <a:t>Atypical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lymphocytosis</a:t>
            </a:r>
            <a:r>
              <a:rPr lang="is-IS" altLang="en-US" sz="2000" dirty="0">
                <a:solidFill>
                  <a:srgbClr val="000066"/>
                </a:solidFill>
              </a:rPr>
              <a:t> (&gt;90%),</a:t>
            </a:r>
          </a:p>
          <a:p>
            <a:pPr eaLnBrk="1" hangingPunct="1"/>
            <a:r>
              <a:rPr lang="is-IS" altLang="en-US" sz="2000" dirty="0" err="1">
                <a:solidFill>
                  <a:srgbClr val="000066"/>
                </a:solidFill>
              </a:rPr>
              <a:t>Thrombocytopenia</a:t>
            </a:r>
            <a:r>
              <a:rPr lang="is-IS" altLang="en-US" sz="2000" dirty="0">
                <a:solidFill>
                  <a:srgbClr val="000066"/>
                </a:solidFill>
              </a:rPr>
              <a:t> (væg) (50%)</a:t>
            </a:r>
          </a:p>
          <a:p>
            <a:pPr eaLnBrk="1" hangingPunct="1"/>
            <a:r>
              <a:rPr lang="is-IS" altLang="en-US" sz="2000" dirty="0" err="1">
                <a:solidFill>
                  <a:srgbClr val="000066"/>
                </a:solidFill>
              </a:rPr>
              <a:t>Monospot</a:t>
            </a:r>
            <a:r>
              <a:rPr lang="is-IS" altLang="en-US" sz="2000" dirty="0">
                <a:solidFill>
                  <a:srgbClr val="000066"/>
                </a:solidFill>
              </a:rPr>
              <a:t> (ótryggt, einkum &lt;5ára)</a:t>
            </a:r>
          </a:p>
          <a:p>
            <a:pPr eaLnBrk="1" hangingPunct="1"/>
            <a:r>
              <a:rPr lang="is-IS" altLang="en-US" sz="2000" dirty="0">
                <a:solidFill>
                  <a:srgbClr val="000066"/>
                </a:solidFill>
              </a:rPr>
              <a:t>Hækkuð lifrarpróf</a:t>
            </a:r>
          </a:p>
          <a:p>
            <a:pPr eaLnBrk="1" hangingPunct="1"/>
            <a:r>
              <a:rPr lang="is-IS" altLang="en-US" sz="2000" dirty="0" err="1">
                <a:solidFill>
                  <a:srgbClr val="000066"/>
                </a:solidFill>
              </a:rPr>
              <a:t>Veirutitrar</a:t>
            </a:r>
            <a:r>
              <a:rPr lang="is-IS" altLang="en-US" sz="2000" dirty="0">
                <a:solidFill>
                  <a:srgbClr val="000066"/>
                </a:solidFill>
              </a:rPr>
              <a:t> (</a:t>
            </a:r>
            <a:r>
              <a:rPr lang="is-IS" altLang="en-US" sz="2000" dirty="0" err="1">
                <a:solidFill>
                  <a:srgbClr val="000066"/>
                </a:solidFill>
              </a:rPr>
              <a:t>IgG</a:t>
            </a:r>
            <a:r>
              <a:rPr lang="is-IS" altLang="en-US" sz="2000" dirty="0">
                <a:solidFill>
                  <a:srgbClr val="000066"/>
                </a:solidFill>
              </a:rPr>
              <a:t> og </a:t>
            </a:r>
            <a:r>
              <a:rPr lang="is-IS" altLang="en-US" sz="2000" dirty="0" err="1">
                <a:solidFill>
                  <a:srgbClr val="000066"/>
                </a:solidFill>
              </a:rPr>
              <a:t>IgM</a:t>
            </a:r>
            <a:r>
              <a:rPr lang="is-IS" altLang="en-US" sz="2000" dirty="0">
                <a:solidFill>
                  <a:srgbClr val="000066"/>
                </a:solidFill>
              </a:rPr>
              <a:t>)</a:t>
            </a:r>
          </a:p>
          <a:p>
            <a:pPr eaLnBrk="1" hangingPunct="1"/>
            <a:endParaRPr lang="is-IS" altLang="en-US" sz="2000" dirty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is-IS" altLang="en-US" sz="2400" dirty="0">
                <a:solidFill>
                  <a:srgbClr val="000066"/>
                </a:solidFill>
              </a:rPr>
              <a:t>Meðferð</a:t>
            </a:r>
          </a:p>
          <a:p>
            <a:pPr eaLnBrk="1" hangingPunct="1"/>
            <a:r>
              <a:rPr lang="is-IS" altLang="en-US" sz="2000" dirty="0">
                <a:solidFill>
                  <a:srgbClr val="000066"/>
                </a:solidFill>
              </a:rPr>
              <a:t>Einkennameðferð</a:t>
            </a:r>
          </a:p>
          <a:p>
            <a:pPr eaLnBrk="1" hangingPunct="1"/>
            <a:r>
              <a:rPr lang="is-IS" altLang="en-US" sz="2000" dirty="0">
                <a:solidFill>
                  <a:srgbClr val="000066"/>
                </a:solidFill>
              </a:rPr>
              <a:t>Stöðva íþróttaiðkun??</a:t>
            </a:r>
            <a:endParaRPr lang="en-US" altLang="en-US" sz="2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822773D-685C-C62C-21F9-5787B9FA1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Mononucleosis</a:t>
            </a:r>
            <a:endParaRPr lang="en-US" alt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C0E6247-50F1-157E-9D36-FFCE081B78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57463" y="1600200"/>
            <a:ext cx="7283450" cy="4892675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is-IS" altLang="en-US" sz="2400" dirty="0">
                <a:solidFill>
                  <a:srgbClr val="000066"/>
                </a:solidFill>
              </a:rPr>
              <a:t>Fylgikvillar:</a:t>
            </a:r>
          </a:p>
          <a:p>
            <a:pPr eaLnBrk="1" hangingPunct="1"/>
            <a:r>
              <a:rPr lang="is-IS" altLang="en-US" sz="2000" dirty="0" err="1">
                <a:solidFill>
                  <a:srgbClr val="000066"/>
                </a:solidFill>
              </a:rPr>
              <a:t>Splenic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rupture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en-US" sz="2000" dirty="0">
                <a:solidFill>
                  <a:srgbClr val="000066"/>
                </a:solidFill>
              </a:rPr>
              <a:t>Fylgikvillar í taugakerfi</a:t>
            </a:r>
          </a:p>
          <a:p>
            <a:pPr lvl="1" eaLnBrk="1" hangingPunct="1"/>
            <a:r>
              <a:rPr lang="is-IS" altLang="en-US" sz="1800" dirty="0">
                <a:solidFill>
                  <a:srgbClr val="000066"/>
                </a:solidFill>
              </a:rPr>
              <a:t>Krampar</a:t>
            </a:r>
          </a:p>
          <a:p>
            <a:pPr lvl="1" eaLnBrk="1" hangingPunct="1"/>
            <a:r>
              <a:rPr lang="is-IS" altLang="en-US" sz="1800" dirty="0" err="1">
                <a:solidFill>
                  <a:srgbClr val="000066"/>
                </a:solidFill>
              </a:rPr>
              <a:t>Meningo-encephalitis</a:t>
            </a:r>
            <a:endParaRPr lang="is-IS" altLang="en-US" sz="1800" dirty="0">
              <a:solidFill>
                <a:srgbClr val="000066"/>
              </a:solidFill>
            </a:endParaRPr>
          </a:p>
          <a:p>
            <a:pPr lvl="1" eaLnBrk="1" hangingPunct="1"/>
            <a:r>
              <a:rPr lang="is-IS" altLang="en-US" sz="1800" dirty="0" err="1">
                <a:solidFill>
                  <a:srgbClr val="000066"/>
                </a:solidFill>
              </a:rPr>
              <a:t>Ataxia</a:t>
            </a:r>
            <a:endParaRPr lang="is-IS" altLang="en-US" sz="1800" dirty="0">
              <a:solidFill>
                <a:srgbClr val="000066"/>
              </a:solidFill>
            </a:endParaRPr>
          </a:p>
          <a:p>
            <a:pPr lvl="1" eaLnBrk="1" hangingPunct="1"/>
            <a:r>
              <a:rPr lang="is-IS" altLang="en-US" sz="1800" dirty="0" err="1">
                <a:solidFill>
                  <a:srgbClr val="000066"/>
                </a:solidFill>
              </a:rPr>
              <a:t>Bell’s</a:t>
            </a:r>
            <a:r>
              <a:rPr lang="is-IS" altLang="en-US" sz="1800" dirty="0">
                <a:solidFill>
                  <a:srgbClr val="000066"/>
                </a:solidFill>
              </a:rPr>
              <a:t> </a:t>
            </a:r>
            <a:r>
              <a:rPr lang="is-IS" altLang="en-US" sz="1800" dirty="0" err="1">
                <a:solidFill>
                  <a:srgbClr val="000066"/>
                </a:solidFill>
              </a:rPr>
              <a:t>palsy</a:t>
            </a:r>
            <a:endParaRPr lang="is-IS" altLang="en-US" sz="1800" dirty="0">
              <a:solidFill>
                <a:srgbClr val="000066"/>
              </a:solidFill>
            </a:endParaRPr>
          </a:p>
          <a:p>
            <a:pPr lvl="1" eaLnBrk="1" hangingPunct="1"/>
            <a:r>
              <a:rPr lang="is-IS" altLang="en-US" sz="1800" dirty="0" err="1">
                <a:solidFill>
                  <a:srgbClr val="000066"/>
                </a:solidFill>
              </a:rPr>
              <a:t>Guillain-Barré</a:t>
            </a:r>
            <a:r>
              <a:rPr lang="is-IS" altLang="en-US" sz="1800" dirty="0">
                <a:solidFill>
                  <a:srgbClr val="000066"/>
                </a:solidFill>
              </a:rPr>
              <a:t> </a:t>
            </a:r>
            <a:r>
              <a:rPr lang="is-IS" altLang="en-US" sz="1800" dirty="0" err="1">
                <a:solidFill>
                  <a:srgbClr val="000066"/>
                </a:solidFill>
              </a:rPr>
              <a:t>sx</a:t>
            </a:r>
            <a:endParaRPr lang="is-IS" altLang="en-US" sz="1800" dirty="0">
              <a:solidFill>
                <a:srgbClr val="000066"/>
              </a:solidFill>
            </a:endParaRPr>
          </a:p>
          <a:p>
            <a:pPr lvl="1" eaLnBrk="1" hangingPunct="1"/>
            <a:r>
              <a:rPr lang="is-IS" altLang="en-US" sz="1800" dirty="0">
                <a:solidFill>
                  <a:srgbClr val="000066"/>
                </a:solidFill>
              </a:rPr>
              <a:t>Alice </a:t>
            </a:r>
            <a:r>
              <a:rPr lang="is-IS" altLang="en-US" sz="1800" dirty="0" err="1">
                <a:solidFill>
                  <a:srgbClr val="000066"/>
                </a:solidFill>
              </a:rPr>
              <a:t>in</a:t>
            </a:r>
            <a:r>
              <a:rPr lang="is-IS" altLang="en-US" sz="1800" dirty="0">
                <a:solidFill>
                  <a:srgbClr val="000066"/>
                </a:solidFill>
              </a:rPr>
              <a:t> </a:t>
            </a:r>
            <a:r>
              <a:rPr lang="is-IS" altLang="en-US" sz="1800" dirty="0" err="1">
                <a:solidFill>
                  <a:srgbClr val="000066"/>
                </a:solidFill>
              </a:rPr>
              <a:t>Wonderland</a:t>
            </a:r>
            <a:r>
              <a:rPr lang="is-IS" altLang="en-US" sz="1800" dirty="0">
                <a:solidFill>
                  <a:srgbClr val="000066"/>
                </a:solidFill>
              </a:rPr>
              <a:t> </a:t>
            </a:r>
            <a:r>
              <a:rPr lang="is-IS" altLang="en-US" sz="1800" dirty="0" err="1">
                <a:solidFill>
                  <a:srgbClr val="000066"/>
                </a:solidFill>
              </a:rPr>
              <a:t>sx</a:t>
            </a:r>
            <a:endParaRPr lang="is-IS" altLang="en-US" sz="1800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en-US" sz="2000" dirty="0" err="1">
                <a:solidFill>
                  <a:srgbClr val="000066"/>
                </a:solidFill>
              </a:rPr>
              <a:t>Haemol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anaemia</a:t>
            </a:r>
            <a:r>
              <a:rPr lang="is-IS" altLang="en-US" sz="2000" dirty="0">
                <a:solidFill>
                  <a:srgbClr val="000066"/>
                </a:solidFill>
              </a:rPr>
              <a:t>/</a:t>
            </a:r>
            <a:r>
              <a:rPr lang="is-IS" altLang="en-US" sz="2000" dirty="0" err="1">
                <a:solidFill>
                  <a:srgbClr val="000066"/>
                </a:solidFill>
              </a:rPr>
              <a:t>trompocytopenia</a:t>
            </a:r>
            <a:r>
              <a:rPr lang="is-IS" altLang="en-US" sz="2000" dirty="0">
                <a:solidFill>
                  <a:srgbClr val="000066"/>
                </a:solidFill>
              </a:rPr>
              <a:t>/</a:t>
            </a:r>
            <a:r>
              <a:rPr lang="is-IS" altLang="en-US" sz="2000" dirty="0" err="1">
                <a:solidFill>
                  <a:srgbClr val="000066"/>
                </a:solidFill>
              </a:rPr>
              <a:t>aplastic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anaemia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en-US" sz="2000" dirty="0" err="1">
                <a:solidFill>
                  <a:srgbClr val="000066"/>
                </a:solidFill>
              </a:rPr>
              <a:t>Pneumonia</a:t>
            </a:r>
            <a:r>
              <a:rPr lang="is-IS" altLang="en-US" sz="2000" dirty="0">
                <a:solidFill>
                  <a:srgbClr val="000066"/>
                </a:solidFill>
              </a:rPr>
              <a:t>/</a:t>
            </a:r>
            <a:r>
              <a:rPr lang="is-IS" altLang="en-US" sz="2000" dirty="0" err="1">
                <a:solidFill>
                  <a:srgbClr val="000066"/>
                </a:solidFill>
              </a:rPr>
              <a:t>myocarditis</a:t>
            </a:r>
            <a:r>
              <a:rPr lang="is-IS" altLang="en-US" sz="2000" dirty="0">
                <a:solidFill>
                  <a:srgbClr val="000066"/>
                </a:solidFill>
              </a:rPr>
              <a:t>/</a:t>
            </a:r>
            <a:r>
              <a:rPr lang="is-IS" altLang="en-US" sz="2000" dirty="0" err="1">
                <a:solidFill>
                  <a:srgbClr val="000066"/>
                </a:solidFill>
              </a:rPr>
              <a:t>pancreatitis</a:t>
            </a:r>
            <a:r>
              <a:rPr lang="is-IS" altLang="en-US" sz="2000" dirty="0">
                <a:solidFill>
                  <a:srgbClr val="000066"/>
                </a:solidFill>
              </a:rPr>
              <a:t>/</a:t>
            </a:r>
          </a:p>
          <a:p>
            <a:pPr eaLnBrk="1" hangingPunct="1"/>
            <a:r>
              <a:rPr lang="is-IS" altLang="en-US" sz="2000" dirty="0">
                <a:solidFill>
                  <a:srgbClr val="000066"/>
                </a:solidFill>
              </a:rPr>
              <a:t>B-</a:t>
            </a:r>
            <a:r>
              <a:rPr lang="is-IS" altLang="en-US" sz="2000" dirty="0" err="1">
                <a:solidFill>
                  <a:srgbClr val="000066"/>
                </a:solidFill>
              </a:rPr>
              <a:t>cell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lymphoproliferative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sx</a:t>
            </a:r>
            <a:endParaRPr lang="is-IS" altLang="en-US" sz="2000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en-US" sz="2000" dirty="0">
                <a:solidFill>
                  <a:srgbClr val="000066"/>
                </a:solidFill>
              </a:rPr>
              <a:t>Útbrot ef </a:t>
            </a:r>
            <a:r>
              <a:rPr lang="is-IS" altLang="en-US" sz="2000" dirty="0" err="1">
                <a:solidFill>
                  <a:srgbClr val="000066"/>
                </a:solidFill>
              </a:rPr>
              <a:t>ampicillin</a:t>
            </a:r>
            <a:r>
              <a:rPr lang="is-IS" altLang="en-US" sz="2000" dirty="0">
                <a:solidFill>
                  <a:srgbClr val="000066"/>
                </a:solidFill>
              </a:rPr>
              <a:t> er gefið !</a:t>
            </a:r>
            <a:endParaRPr lang="en-US" altLang="en-US" sz="2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3AF07A2E-E877-C68E-A89A-30E45106A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Ampicillin útbrot og EBV</a:t>
            </a:r>
            <a:endParaRPr lang="en-US" altLang="en-US"/>
          </a:p>
        </p:txBody>
      </p:sp>
      <p:pic>
        <p:nvPicPr>
          <p:cNvPr id="64515" name="Picture 3">
            <a:extLst>
              <a:ext uri="{FF2B5EF4-FFF2-40B4-BE49-F238E27FC236}">
                <a16:creationId xmlns:a16="http://schemas.microsoft.com/office/drawing/2014/main" id="{5E9D9C56-B8D1-BB8E-A8D4-10837DDB4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1844675"/>
            <a:ext cx="6478588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MyndaniÃ°urstaÃ°a fyrir measles virus electron microscopy">
            <a:extLst>
              <a:ext uri="{FF2B5EF4-FFF2-40B4-BE49-F238E27FC236}">
                <a16:creationId xmlns:a16="http://schemas.microsoft.com/office/drawing/2014/main" id="{7B7E875E-AAC8-E943-A447-0E001A53C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2" b="26376"/>
          <a:stretch>
            <a:fillRect/>
          </a:stretch>
        </p:blipFill>
        <p:spPr bwMode="auto">
          <a:xfrm>
            <a:off x="1992313" y="1557338"/>
            <a:ext cx="7883525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962528B-65DC-0224-29D0-231CC66B5BE7}"/>
              </a:ext>
            </a:extLst>
          </p:cNvPr>
          <p:cNvSpPr txBox="1">
            <a:spLocks/>
          </p:cNvSpPr>
          <p:nvPr/>
        </p:nvSpPr>
        <p:spPr bwMode="auto">
          <a:xfrm>
            <a:off x="4624388" y="428625"/>
            <a:ext cx="2713037" cy="857250"/>
          </a:xfrm>
          <a:prstGeom prst="rect">
            <a:avLst/>
          </a:prstGeom>
          <a:noFill/>
          <a:ln>
            <a:noFill/>
          </a:ln>
        </p:spPr>
        <p:txBody>
          <a:bodyPr lIns="68577" tIns="34289" rIns="68577" bIns="34289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993300"/>
                </a:solidFill>
                <a:latin typeface="Times New Roman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Times New Roman" pitchFamily="18" charset="0"/>
              </a:defRPr>
            </a:lvl5pPr>
            <a:lvl6pPr marL="342884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6pPr>
            <a:lvl7pPr marL="685766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7pPr>
            <a:lvl8pPr marL="1028649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8pPr>
            <a:lvl9pPr marL="1371532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is-IS" altLang="is-IS" sz="5000" kern="0" dirty="0">
                <a:solidFill>
                  <a:srgbClr val="002060"/>
                </a:solidFill>
              </a:rPr>
              <a:t>Mislingar</a:t>
            </a:r>
            <a:endParaRPr lang="en-US" altLang="is-IS" sz="5000" kern="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yndaniÃ°urstaÃ°a fyrir measles virus electron microscopy">
            <a:extLst>
              <a:ext uri="{FF2B5EF4-FFF2-40B4-BE49-F238E27FC236}">
                <a16:creationId xmlns:a16="http://schemas.microsoft.com/office/drawing/2014/main" id="{C79C6AC2-77FC-89D1-190F-D64E3BF49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2" b="26376"/>
          <a:stretch>
            <a:fillRect/>
          </a:stretch>
        </p:blipFill>
        <p:spPr bwMode="auto">
          <a:xfrm>
            <a:off x="1524000" y="857250"/>
            <a:ext cx="91852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Title 1">
            <a:extLst>
              <a:ext uri="{FF2B5EF4-FFF2-40B4-BE49-F238E27FC236}">
                <a16:creationId xmlns:a16="http://schemas.microsoft.com/office/drawing/2014/main" id="{9AA701F1-F5C8-FAFE-729B-914F4F28E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FF">
              <a:alpha val="89018"/>
            </a:srgbClr>
          </a:solidFill>
        </p:spPr>
        <p:txBody>
          <a:bodyPr/>
          <a:lstStyle/>
          <a:p>
            <a:pPr eaLnBrk="1" hangingPunct="1"/>
            <a:r>
              <a:rPr lang="is-IS" altLang="is-IS"/>
              <a:t>Mislingar</a:t>
            </a:r>
            <a:endParaRPr lang="en-US" altLang="is-IS"/>
          </a:p>
        </p:txBody>
      </p:sp>
      <p:sp>
        <p:nvSpPr>
          <p:cNvPr id="92164" name="Content Placeholder 2">
            <a:extLst>
              <a:ext uri="{FF2B5EF4-FFF2-40B4-BE49-F238E27FC236}">
                <a16:creationId xmlns:a16="http://schemas.microsoft.com/office/drawing/2014/main" id="{7FC829B0-B39C-C7C4-99FE-5A866D1ED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044700"/>
            <a:ext cx="8229600" cy="3832572"/>
          </a:xfrm>
          <a:solidFill>
            <a:srgbClr val="FFFFFF">
              <a:alpha val="89018"/>
            </a:srgbClr>
          </a:solidFill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en-US" altLang="is-IS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 err="1"/>
              <a:t>Maðurinn</a:t>
            </a:r>
            <a:r>
              <a:rPr lang="en-US" altLang="is-IS" dirty="0"/>
              <a:t> er </a:t>
            </a:r>
            <a:r>
              <a:rPr lang="en-US" altLang="is-IS" dirty="0" err="1"/>
              <a:t>eini</a:t>
            </a:r>
            <a:r>
              <a:rPr lang="en-US" altLang="is-IS" dirty="0"/>
              <a:t> </a:t>
            </a:r>
            <a:r>
              <a:rPr lang="en-US" altLang="is-IS" dirty="0" err="1"/>
              <a:t>hýsillin</a:t>
            </a:r>
            <a:endParaRPr lang="en-US" altLang="is-IS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/>
              <a:t>Ein </a:t>
            </a:r>
            <a:r>
              <a:rPr lang="en-US" altLang="is-IS" dirty="0" err="1"/>
              <a:t>helsta</a:t>
            </a:r>
            <a:r>
              <a:rPr lang="en-US" altLang="is-IS" dirty="0"/>
              <a:t> </a:t>
            </a:r>
            <a:r>
              <a:rPr lang="en-US" altLang="is-IS" dirty="0" err="1"/>
              <a:t>ástæða</a:t>
            </a:r>
            <a:r>
              <a:rPr lang="en-US" altLang="is-IS" dirty="0"/>
              <a:t> </a:t>
            </a:r>
            <a:r>
              <a:rPr lang="en-US" altLang="is-IS" dirty="0" err="1"/>
              <a:t>dauða</a:t>
            </a:r>
            <a:r>
              <a:rPr lang="en-US" altLang="is-IS" dirty="0"/>
              <a:t> </a:t>
            </a:r>
            <a:r>
              <a:rPr lang="en-US" altLang="is-IS" dirty="0" err="1"/>
              <a:t>ungra</a:t>
            </a:r>
            <a:r>
              <a:rPr lang="en-US" altLang="is-IS" dirty="0"/>
              <a:t> </a:t>
            </a:r>
            <a:r>
              <a:rPr lang="en-US" altLang="is-IS" dirty="0" err="1"/>
              <a:t>barna</a:t>
            </a:r>
            <a:r>
              <a:rPr lang="en-US" altLang="is-IS" dirty="0"/>
              <a:t> í </a:t>
            </a:r>
            <a:r>
              <a:rPr lang="en-US" altLang="is-IS" dirty="0" err="1"/>
              <a:t>heiminum</a:t>
            </a:r>
            <a:endParaRPr lang="en-US" altLang="is-IS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 err="1"/>
              <a:t>Úðasmit</a:t>
            </a:r>
            <a:r>
              <a:rPr lang="en-US" altLang="is-IS" dirty="0"/>
              <a:t> – </a:t>
            </a:r>
            <a:r>
              <a:rPr lang="en-US" altLang="is-IS" dirty="0" err="1"/>
              <a:t>bráðsmitandi</a:t>
            </a:r>
            <a:endParaRPr lang="en-US" altLang="is-IS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 err="1"/>
              <a:t>Binst</a:t>
            </a:r>
            <a:r>
              <a:rPr lang="en-US" altLang="is-IS" dirty="0"/>
              <a:t> </a:t>
            </a:r>
            <a:r>
              <a:rPr lang="en-US" altLang="is-IS" dirty="0" err="1"/>
              <a:t>epithelfrumum</a:t>
            </a:r>
            <a:r>
              <a:rPr lang="en-US" altLang="is-IS" dirty="0"/>
              <a:t> í </a:t>
            </a:r>
            <a:r>
              <a:rPr lang="en-US" altLang="is-IS" dirty="0" err="1"/>
              <a:t>öndunarvegi</a:t>
            </a:r>
            <a:endParaRPr lang="en-US" altLang="is-IS" dirty="0"/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 err="1"/>
              <a:t>Dreifist</a:t>
            </a:r>
            <a:r>
              <a:rPr lang="en-US" altLang="is-IS" dirty="0"/>
              <a:t> </a:t>
            </a:r>
            <a:r>
              <a:rPr lang="en-US" altLang="is-IS" dirty="0" err="1"/>
              <a:t>þaðan</a:t>
            </a:r>
            <a:r>
              <a:rPr lang="en-US" altLang="is-IS" dirty="0"/>
              <a:t> </a:t>
            </a:r>
            <a:r>
              <a:rPr lang="en-US" altLang="is-IS" dirty="0" err="1"/>
              <a:t>með</a:t>
            </a:r>
            <a:r>
              <a:rPr lang="en-US" altLang="is-IS" dirty="0"/>
              <a:t> </a:t>
            </a:r>
            <a:r>
              <a:rPr lang="en-US" altLang="is-IS" dirty="0" err="1"/>
              <a:t>lymphocytum</a:t>
            </a:r>
            <a:r>
              <a:rPr lang="en-US" altLang="is-IS" dirty="0"/>
              <a:t> í </a:t>
            </a:r>
            <a:r>
              <a:rPr lang="en-US" altLang="is-IS" dirty="0" err="1"/>
              <a:t>reticulendothelial</a:t>
            </a:r>
            <a:r>
              <a:rPr lang="en-US" altLang="is-IS" dirty="0"/>
              <a:t> </a:t>
            </a:r>
            <a:r>
              <a:rPr lang="en-US" altLang="is-IS" dirty="0" err="1"/>
              <a:t>kerfið</a:t>
            </a:r>
            <a:r>
              <a:rPr lang="en-US" altLang="is-IS" dirty="0"/>
              <a:t> </a:t>
            </a:r>
            <a:r>
              <a:rPr lang="en-US" altLang="is-IS" dirty="0" err="1"/>
              <a:t>og</a:t>
            </a:r>
            <a:r>
              <a:rPr lang="en-US" altLang="is-IS" dirty="0"/>
              <a:t> </a:t>
            </a:r>
            <a:r>
              <a:rPr lang="en-US" altLang="is-IS" dirty="0" err="1"/>
              <a:t>áfram</a:t>
            </a:r>
            <a:r>
              <a:rPr lang="en-US" altLang="is-IS" dirty="0"/>
              <a:t> um </a:t>
            </a:r>
            <a:r>
              <a:rPr lang="en-US" altLang="is-IS" dirty="0" err="1"/>
              <a:t>líkamann</a:t>
            </a:r>
            <a:endParaRPr lang="en-US" altLang="is-IS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 err="1"/>
              <a:t>Veldur</a:t>
            </a:r>
            <a:r>
              <a:rPr lang="en-US" altLang="is-IS" dirty="0"/>
              <a:t> </a:t>
            </a:r>
            <a:r>
              <a:rPr lang="en-US" altLang="is-IS" dirty="0" err="1"/>
              <a:t>alvarlegum</a:t>
            </a:r>
            <a:r>
              <a:rPr lang="en-US" altLang="is-IS" dirty="0"/>
              <a:t> </a:t>
            </a:r>
            <a:r>
              <a:rPr lang="en-US" altLang="is-IS" dirty="0" err="1"/>
              <a:t>sýkingum</a:t>
            </a:r>
            <a:r>
              <a:rPr lang="en-US" altLang="is-IS" dirty="0"/>
              <a:t>/</a:t>
            </a:r>
            <a:r>
              <a:rPr lang="en-US" altLang="is-IS" dirty="0" err="1"/>
              <a:t>fylgikvillum</a:t>
            </a:r>
            <a:r>
              <a:rPr lang="en-US" altLang="is-IS" dirty="0"/>
              <a:t> í </a:t>
            </a:r>
            <a:r>
              <a:rPr lang="en-US" altLang="is-IS" dirty="0" err="1"/>
              <a:t>öndunarvegi</a:t>
            </a:r>
            <a:r>
              <a:rPr lang="en-US" altLang="is-IS" dirty="0"/>
              <a:t> </a:t>
            </a:r>
            <a:r>
              <a:rPr lang="en-US" altLang="is-IS" dirty="0" err="1"/>
              <a:t>og</a:t>
            </a:r>
            <a:r>
              <a:rPr lang="en-US" altLang="is-IS" dirty="0"/>
              <a:t> </a:t>
            </a:r>
            <a:r>
              <a:rPr lang="en-US" altLang="is-IS" dirty="0" err="1"/>
              <a:t>miðtaugakerfi</a:t>
            </a:r>
            <a:endParaRPr lang="en-US" altLang="is-IS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en-US" altLang="is-IS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en-US" altLang="is-IS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is-I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918FA4E-D667-49A7-7793-D1D1E90424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Mislingar - virusinn</a:t>
            </a:r>
            <a:endParaRPr lang="en-GB" altLang="en-US"/>
          </a:p>
        </p:txBody>
      </p:sp>
      <p:sp>
        <p:nvSpPr>
          <p:cNvPr id="289795" name="Text Box 3">
            <a:extLst>
              <a:ext uri="{FF2B5EF4-FFF2-40B4-BE49-F238E27FC236}">
                <a16:creationId xmlns:a16="http://schemas.microsoft.com/office/drawing/2014/main" id="{19626AD2-CF40-8A00-7554-B1107DEAE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2058988"/>
            <a:ext cx="841375" cy="376237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Sýking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796" name="Text Box 4">
            <a:extLst>
              <a:ext uri="{FF2B5EF4-FFF2-40B4-BE49-F238E27FC236}">
                <a16:creationId xmlns:a16="http://schemas.microsoft.com/office/drawing/2014/main" id="{EB4F233E-F67B-8B2D-0931-A1CCEBD0D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2994025"/>
            <a:ext cx="981075" cy="650875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Efri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loftvegir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797" name="Text Box 5">
            <a:extLst>
              <a:ext uri="{FF2B5EF4-FFF2-40B4-BE49-F238E27FC236}">
                <a16:creationId xmlns:a16="http://schemas.microsoft.com/office/drawing/2014/main" id="{E933F1EE-76AF-EE6D-BFC2-54D2A145E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3930650"/>
            <a:ext cx="1146175" cy="650875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Eitlar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“regional”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798" name="Text Box 6">
            <a:extLst>
              <a:ext uri="{FF2B5EF4-FFF2-40B4-BE49-F238E27FC236}">
                <a16:creationId xmlns:a16="http://schemas.microsoft.com/office/drawing/2014/main" id="{04089469-9C74-DB63-B9CA-FA02F89B6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5083175"/>
            <a:ext cx="1997075" cy="650875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Primary viremia: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systemisk, low-titer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799" name="Text Box 7">
            <a:extLst>
              <a:ext uri="{FF2B5EF4-FFF2-40B4-BE49-F238E27FC236}">
                <a16:creationId xmlns:a16="http://schemas.microsoft.com/office/drawing/2014/main" id="{CD4816F5-D09E-2888-C97A-07F1E9618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854325"/>
            <a:ext cx="1196975" cy="37623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Monocytar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800" name="Text Box 8">
            <a:extLst>
              <a:ext uri="{FF2B5EF4-FFF2-40B4-BE49-F238E27FC236}">
                <a16:creationId xmlns:a16="http://schemas.microsoft.com/office/drawing/2014/main" id="{3F751C62-7751-97EF-F8E2-2B8EB1A51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917950"/>
            <a:ext cx="1914525" cy="37623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Secondary viremia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801" name="Text Box 9">
            <a:extLst>
              <a:ext uri="{FF2B5EF4-FFF2-40B4-BE49-F238E27FC236}">
                <a16:creationId xmlns:a16="http://schemas.microsoft.com/office/drawing/2014/main" id="{047EE4BC-3451-9DAA-CE30-9E7277421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563" y="2278063"/>
            <a:ext cx="1514475" cy="376237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Öndunarvegur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802" name="Text Box 10">
            <a:extLst>
              <a:ext uri="{FF2B5EF4-FFF2-40B4-BE49-F238E27FC236}">
                <a16:creationId xmlns:a16="http://schemas.microsoft.com/office/drawing/2014/main" id="{989A2431-EA6F-4D73-0C74-F84EFF4E5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563" y="3032125"/>
            <a:ext cx="587375" cy="37623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Húð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803" name="Text Box 11">
            <a:extLst>
              <a:ext uri="{FF2B5EF4-FFF2-40B4-BE49-F238E27FC236}">
                <a16:creationId xmlns:a16="http://schemas.microsoft.com/office/drawing/2014/main" id="{EF77DD20-A78B-07E0-55D5-786C2F212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9438" y="3781425"/>
            <a:ext cx="701675" cy="37623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MTK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804" name="Text Box 12">
            <a:extLst>
              <a:ext uri="{FF2B5EF4-FFF2-40B4-BE49-F238E27FC236}">
                <a16:creationId xmlns:a16="http://schemas.microsoft.com/office/drawing/2014/main" id="{03B2FBBA-E234-1C85-B5CC-A11BC45A7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563" y="5286375"/>
            <a:ext cx="885825" cy="37623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O.s.frv.</a:t>
            </a:r>
            <a:endParaRPr lang="en-GB" altLang="en-US" sz="1800">
              <a:cs typeface="Arial" panose="020B0604020202020204" pitchFamily="34" charset="0"/>
            </a:endParaRPr>
          </a:p>
        </p:txBody>
      </p:sp>
      <p:sp>
        <p:nvSpPr>
          <p:cNvPr id="289805" name="AutoShape 13">
            <a:extLst>
              <a:ext uri="{FF2B5EF4-FFF2-40B4-BE49-F238E27FC236}">
                <a16:creationId xmlns:a16="http://schemas.microsoft.com/office/drawing/2014/main" id="{5AA9D563-D7F8-7091-BBE2-F5A1EF38B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2492375"/>
            <a:ext cx="360362" cy="431800"/>
          </a:xfrm>
          <a:prstGeom prst="downArrow">
            <a:avLst>
              <a:gd name="adj1" fmla="val 50000"/>
              <a:gd name="adj2" fmla="val 29956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806" name="AutoShape 14">
            <a:extLst>
              <a:ext uri="{FF2B5EF4-FFF2-40B4-BE49-F238E27FC236}">
                <a16:creationId xmlns:a16="http://schemas.microsoft.com/office/drawing/2014/main" id="{2ED72E23-2651-829E-58F5-A2F33E814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4652963"/>
            <a:ext cx="360362" cy="431800"/>
          </a:xfrm>
          <a:prstGeom prst="downArrow">
            <a:avLst>
              <a:gd name="adj1" fmla="val 50000"/>
              <a:gd name="adj2" fmla="val 29956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807" name="AutoShape 15">
            <a:extLst>
              <a:ext uri="{FF2B5EF4-FFF2-40B4-BE49-F238E27FC236}">
                <a16:creationId xmlns:a16="http://schemas.microsoft.com/office/drawing/2014/main" id="{0C04BD82-BFE1-3BA1-5B01-9A4DEEE49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538" y="3684588"/>
            <a:ext cx="360362" cy="2159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808" name="AutoShape 16">
            <a:extLst>
              <a:ext uri="{FF2B5EF4-FFF2-40B4-BE49-F238E27FC236}">
                <a16:creationId xmlns:a16="http://schemas.microsoft.com/office/drawing/2014/main" id="{BF917508-6B62-1D6C-E953-A88C11178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638" y="3284538"/>
            <a:ext cx="360362" cy="576262"/>
          </a:xfrm>
          <a:prstGeom prst="downArrow">
            <a:avLst>
              <a:gd name="adj1" fmla="val 50000"/>
              <a:gd name="adj2" fmla="val 3997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9809" name="AutoShape 17">
            <a:extLst>
              <a:ext uri="{FF2B5EF4-FFF2-40B4-BE49-F238E27FC236}">
                <a16:creationId xmlns:a16="http://schemas.microsoft.com/office/drawing/2014/main" id="{DBA035A2-C44A-E704-B6C1-B60F0B83519E}"/>
              </a:ext>
            </a:extLst>
          </p:cNvPr>
          <p:cNvCxnSpPr>
            <a:cxnSpLocks noChangeShapeType="1"/>
            <a:stCxn id="289798" idx="3"/>
            <a:endCxn id="289799" idx="1"/>
          </p:cNvCxnSpPr>
          <p:nvPr/>
        </p:nvCxnSpPr>
        <p:spPr bwMode="auto">
          <a:xfrm flipV="1">
            <a:off x="4348163" y="3043238"/>
            <a:ext cx="985837" cy="2365375"/>
          </a:xfrm>
          <a:prstGeom prst="curvedConnector3">
            <a:avLst>
              <a:gd name="adj1" fmla="val 49921"/>
            </a:avLst>
          </a:prstGeom>
          <a:noFill/>
          <a:ln w="1270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9810" name="AutoShape 18">
            <a:extLst>
              <a:ext uri="{FF2B5EF4-FFF2-40B4-BE49-F238E27FC236}">
                <a16:creationId xmlns:a16="http://schemas.microsoft.com/office/drawing/2014/main" id="{CAD8EF61-E0A3-C420-2258-B98705E4D095}"/>
              </a:ext>
            </a:extLst>
          </p:cNvPr>
          <p:cNvCxnSpPr>
            <a:cxnSpLocks noChangeShapeType="1"/>
            <a:stCxn id="289800" idx="3"/>
            <a:endCxn id="289801" idx="1"/>
          </p:cNvCxnSpPr>
          <p:nvPr/>
        </p:nvCxnSpPr>
        <p:spPr bwMode="auto">
          <a:xfrm flipV="1">
            <a:off x="7248525" y="2466975"/>
            <a:ext cx="935038" cy="1639888"/>
          </a:xfrm>
          <a:prstGeom prst="curvedConnector3">
            <a:avLst>
              <a:gd name="adj1" fmla="val 29199"/>
            </a:avLst>
          </a:prstGeom>
          <a:noFill/>
          <a:ln w="1270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9811" name="AutoShape 19">
            <a:extLst>
              <a:ext uri="{FF2B5EF4-FFF2-40B4-BE49-F238E27FC236}">
                <a16:creationId xmlns:a16="http://schemas.microsoft.com/office/drawing/2014/main" id="{A0816DB4-4ECB-741A-A406-A20C72411AD3}"/>
              </a:ext>
            </a:extLst>
          </p:cNvPr>
          <p:cNvCxnSpPr>
            <a:cxnSpLocks noChangeShapeType="1"/>
            <a:stCxn id="289800" idx="3"/>
            <a:endCxn id="289802" idx="1"/>
          </p:cNvCxnSpPr>
          <p:nvPr/>
        </p:nvCxnSpPr>
        <p:spPr bwMode="auto">
          <a:xfrm flipV="1">
            <a:off x="7248525" y="3221038"/>
            <a:ext cx="935038" cy="885825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9812" name="AutoShape 20">
            <a:extLst>
              <a:ext uri="{FF2B5EF4-FFF2-40B4-BE49-F238E27FC236}">
                <a16:creationId xmlns:a16="http://schemas.microsoft.com/office/drawing/2014/main" id="{FC820AA3-B46E-E281-82F9-344C4C367420}"/>
              </a:ext>
            </a:extLst>
          </p:cNvPr>
          <p:cNvCxnSpPr>
            <a:cxnSpLocks noChangeShapeType="1"/>
            <a:stCxn id="289800" idx="3"/>
            <a:endCxn id="289803" idx="1"/>
          </p:cNvCxnSpPr>
          <p:nvPr/>
        </p:nvCxnSpPr>
        <p:spPr bwMode="auto">
          <a:xfrm flipV="1">
            <a:off x="7248525" y="3968750"/>
            <a:ext cx="950913" cy="138113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9813" name="AutoShape 21">
            <a:extLst>
              <a:ext uri="{FF2B5EF4-FFF2-40B4-BE49-F238E27FC236}">
                <a16:creationId xmlns:a16="http://schemas.microsoft.com/office/drawing/2014/main" id="{0E455455-21DD-8BEE-A170-359963A02DEF}"/>
              </a:ext>
            </a:extLst>
          </p:cNvPr>
          <p:cNvCxnSpPr>
            <a:cxnSpLocks noChangeShapeType="1"/>
            <a:stCxn id="289800" idx="3"/>
            <a:endCxn id="289804" idx="1"/>
          </p:cNvCxnSpPr>
          <p:nvPr/>
        </p:nvCxnSpPr>
        <p:spPr bwMode="auto">
          <a:xfrm>
            <a:off x="7248525" y="4106863"/>
            <a:ext cx="935038" cy="1368425"/>
          </a:xfrm>
          <a:prstGeom prst="curvedConnector3">
            <a:avLst>
              <a:gd name="adj1" fmla="val 25806"/>
            </a:avLst>
          </a:prstGeom>
          <a:noFill/>
          <a:ln w="1270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 Box 11">
            <a:extLst>
              <a:ext uri="{FF2B5EF4-FFF2-40B4-BE49-F238E27FC236}">
                <a16:creationId xmlns:a16="http://schemas.microsoft.com/office/drawing/2014/main" id="{FB81F7E4-B6F5-CC90-D593-B0757B48A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9125" y="4484688"/>
            <a:ext cx="1673225" cy="376237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>
                <a:cs typeface="Arial" panose="020B0604020202020204" pitchFamily="34" charset="0"/>
              </a:rPr>
              <a:t>Meltingarvegur</a:t>
            </a:r>
            <a:endParaRPr lang="en-GB" altLang="en-US" sz="1800">
              <a:cs typeface="Arial" panose="020B0604020202020204" pitchFamily="34" charset="0"/>
            </a:endParaRPr>
          </a:p>
        </p:txBody>
      </p:sp>
      <p:cxnSp>
        <p:nvCxnSpPr>
          <p:cNvPr id="7" name="AutoShape 20">
            <a:extLst>
              <a:ext uri="{FF2B5EF4-FFF2-40B4-BE49-F238E27FC236}">
                <a16:creationId xmlns:a16="http://schemas.microsoft.com/office/drawing/2014/main" id="{03F08996-A70E-2DB9-F727-86AEC3D98C7F}"/>
              </a:ext>
            </a:extLst>
          </p:cNvPr>
          <p:cNvCxnSpPr>
            <a:cxnSpLocks noChangeShapeType="1"/>
            <a:endCxn id="6" idx="1"/>
          </p:cNvCxnSpPr>
          <p:nvPr/>
        </p:nvCxnSpPr>
        <p:spPr bwMode="auto">
          <a:xfrm>
            <a:off x="7358063" y="4157663"/>
            <a:ext cx="881062" cy="515937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9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8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9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9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8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9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8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5" grpId="0" animBg="1"/>
      <p:bldP spid="289796" grpId="0" animBg="1"/>
      <p:bldP spid="289797" grpId="0" animBg="1"/>
      <p:bldP spid="289798" grpId="0" animBg="1"/>
      <p:bldP spid="289799" grpId="0" animBg="1"/>
      <p:bldP spid="289800" grpId="0" animBg="1"/>
      <p:bldP spid="289801" grpId="0" animBg="1"/>
      <p:bldP spid="289802" grpId="0" animBg="1"/>
      <p:bldP spid="289803" grpId="0" animBg="1"/>
      <p:bldP spid="28980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13BA62C1-5561-3395-77AB-365C812048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Mislingar - útbrot</a:t>
            </a:r>
            <a:endParaRPr lang="en-GB" altLang="en-US"/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79504941-3D24-4188-D047-B60B9A877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1989138"/>
            <a:ext cx="2392362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>
            <a:extLst>
              <a:ext uri="{FF2B5EF4-FFF2-40B4-BE49-F238E27FC236}">
                <a16:creationId xmlns:a16="http://schemas.microsoft.com/office/drawing/2014/main" id="{8FCB9194-7521-504A-71DD-EC1672800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Mislingar</a:t>
            </a:r>
            <a:endParaRPr lang="en-US" altLang="en-US"/>
          </a:p>
        </p:txBody>
      </p:sp>
      <p:pic>
        <p:nvPicPr>
          <p:cNvPr id="74755" name="Picture 7" descr="10 childhood skin rashes and how to identify them - Derbyshire Live">
            <a:extLst>
              <a:ext uri="{FF2B5EF4-FFF2-40B4-BE49-F238E27FC236}">
                <a16:creationId xmlns:a16="http://schemas.microsoft.com/office/drawing/2014/main" id="{09D12A86-6960-0D24-B9A6-D952FB4EA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27150"/>
            <a:ext cx="5300663" cy="530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4">
            <a:extLst>
              <a:ext uri="{FF2B5EF4-FFF2-40B4-BE49-F238E27FC236}">
                <a16:creationId xmlns:a16="http://schemas.microsoft.com/office/drawing/2014/main" id="{A03657D6-9B91-DEEE-30B5-F8F8567F3C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Mislingar</a:t>
            </a:r>
            <a:endParaRPr lang="en-US" altLang="en-US"/>
          </a:p>
        </p:txBody>
      </p:sp>
      <p:pic>
        <p:nvPicPr>
          <p:cNvPr id="76803" name="Picture 2" descr="New York tackles 'largest measles outbreak' in recent history - CNN">
            <a:extLst>
              <a:ext uri="{FF2B5EF4-FFF2-40B4-BE49-F238E27FC236}">
                <a16:creationId xmlns:a16="http://schemas.microsoft.com/office/drawing/2014/main" id="{5E94D732-B642-6C9C-D01D-380886939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2060575"/>
            <a:ext cx="6731000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C942546E-E6C9-AC71-4D31-563653BF2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Mislingar</a:t>
            </a:r>
            <a:endParaRPr lang="en-US" altLang="en-US"/>
          </a:p>
        </p:txBody>
      </p:sp>
      <p:pic>
        <p:nvPicPr>
          <p:cNvPr id="80899" name="Picture 8" descr="Image gallery: Measles revival: Koplik's spots - Wang - 2020 ...">
            <a:extLst>
              <a:ext uri="{FF2B5EF4-FFF2-40B4-BE49-F238E27FC236}">
                <a16:creationId xmlns:a16="http://schemas.microsoft.com/office/drawing/2014/main" id="{81103493-B929-E7F8-1D2A-2C1BC11BE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2081213"/>
            <a:ext cx="82296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4">
            <a:extLst>
              <a:ext uri="{FF2B5EF4-FFF2-40B4-BE49-F238E27FC236}">
                <a16:creationId xmlns:a16="http://schemas.microsoft.com/office/drawing/2014/main" id="{2434930B-F85D-1E3D-FD38-6EFFCBDFC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" t="12160" r="8635" b="9393"/>
          <a:stretch>
            <a:fillRect/>
          </a:stretch>
        </p:blipFill>
        <p:spPr bwMode="auto">
          <a:xfrm>
            <a:off x="2566988" y="4921250"/>
            <a:ext cx="1944687" cy="16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1" name="Picture 5">
            <a:extLst>
              <a:ext uri="{FF2B5EF4-FFF2-40B4-BE49-F238E27FC236}">
                <a16:creationId xmlns:a16="http://schemas.microsoft.com/office/drawing/2014/main" id="{01D75BC0-FA2A-3D12-9D52-C77CBE167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" t="11522" r="1945" b="11662"/>
          <a:stretch>
            <a:fillRect/>
          </a:stretch>
        </p:blipFill>
        <p:spPr bwMode="auto">
          <a:xfrm>
            <a:off x="7608888" y="5024438"/>
            <a:ext cx="209867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CBC21-EF7F-ABAD-51B1-064207D4C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32" y="2420888"/>
            <a:ext cx="10515600" cy="1325563"/>
          </a:xfrm>
        </p:spPr>
        <p:txBody>
          <a:bodyPr/>
          <a:lstStyle/>
          <a:p>
            <a:r>
              <a:rPr lang="is-IS" dirty="0"/>
              <a:t>En af hverju þurfum við þekkja til mislinga?</a:t>
            </a:r>
          </a:p>
        </p:txBody>
      </p:sp>
    </p:spTree>
    <p:extLst>
      <p:ext uri="{BB962C8B-B14F-4D97-AF65-F5344CB8AC3E}">
        <p14:creationId xmlns:p14="http://schemas.microsoft.com/office/powerpoint/2010/main" val="3707606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1CDBF-18D2-A34C-833B-7B15F034F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C241A77D-4B84-3297-26FE-42F0B90DB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21662" y="1196752"/>
            <a:ext cx="3970338" cy="1354138"/>
          </a:xfrm>
        </p:spPr>
        <p:txBody>
          <a:bodyPr/>
          <a:lstStyle/>
          <a:p>
            <a:pPr eaLnBrk="1" hangingPunct="1"/>
            <a:r>
              <a:rPr lang="is-IS" altLang="en-US" dirty="0"/>
              <a:t>Andrew </a:t>
            </a:r>
            <a:br>
              <a:rPr lang="is-IS" altLang="en-US" dirty="0"/>
            </a:br>
            <a:r>
              <a:rPr lang="is-IS" altLang="en-US" dirty="0" err="1"/>
              <a:t>Wakefield</a:t>
            </a:r>
            <a:endParaRPr lang="en-GB" altLang="en-US" dirty="0"/>
          </a:p>
        </p:txBody>
      </p:sp>
      <p:pic>
        <p:nvPicPr>
          <p:cNvPr id="84995" name="Picture 3">
            <a:extLst>
              <a:ext uri="{FF2B5EF4-FFF2-40B4-BE49-F238E27FC236}">
                <a16:creationId xmlns:a16="http://schemas.microsoft.com/office/drawing/2014/main" id="{92C4B388-6375-ACB4-1D03-B58FF811D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2665958"/>
            <a:ext cx="3502110" cy="4192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C6DCDC-DC8A-A79C-5E3E-402030E2E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37" y="3924300"/>
            <a:ext cx="2381250" cy="29337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AEB67B-6CCD-5EBA-6443-290C36AF1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2367898"/>
            <a:ext cx="3970338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defTabSz="914400" eaLnBrk="1" hangingPunct="1"/>
            <a:r>
              <a:rPr lang="is-IS" altLang="en-US" dirty="0"/>
              <a:t>Robert F. Kennedy Jr.</a:t>
            </a:r>
            <a:endParaRPr lang="en-GB" alt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6B25569-75A8-16C1-2698-EE5EE2DEF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0929" y="1013760"/>
            <a:ext cx="3970338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defTabSz="914400" eaLnBrk="1" hangingPunct="1"/>
            <a:r>
              <a:rPr lang="is-IS" altLang="en-US" dirty="0"/>
              <a:t>Almennt bólusetningarhik</a:t>
            </a:r>
            <a:endParaRPr lang="en-GB" altLang="en-US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86993C9-2C85-74B7-0511-59C9F3516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0929" y="4221088"/>
            <a:ext cx="3970338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defTabSz="914400" eaLnBrk="1" hangingPunct="1"/>
            <a:r>
              <a:rPr lang="is-IS" altLang="en-US" dirty="0"/>
              <a:t>SARS-CoV-2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51659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3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803B7F-EF9C-B88F-BE70-4886E3339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02" y="375811"/>
            <a:ext cx="11250595" cy="61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580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>
            <a:extLst>
              <a:ext uri="{FF2B5EF4-FFF2-40B4-BE49-F238E27FC236}">
                <a16:creationId xmlns:a16="http://schemas.microsoft.com/office/drawing/2014/main" id="{C146E000-EC12-3318-FB90-299AF5FCBF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FF">
              <a:alpha val="87842"/>
            </a:srgbClr>
          </a:solidFill>
        </p:spPr>
        <p:txBody>
          <a:bodyPr/>
          <a:lstStyle/>
          <a:p>
            <a:pPr eaLnBrk="1" hangingPunct="1"/>
            <a:r>
              <a:rPr lang="is-IS" altLang="is-IS"/>
              <a:t>Mislingar</a:t>
            </a:r>
            <a:endParaRPr lang="en-US" altLang="is-IS"/>
          </a:p>
        </p:txBody>
      </p:sp>
      <p:sp>
        <p:nvSpPr>
          <p:cNvPr id="94212" name="Content Placeholder 2">
            <a:extLst>
              <a:ext uri="{FF2B5EF4-FFF2-40B4-BE49-F238E27FC236}">
                <a16:creationId xmlns:a16="http://schemas.microsoft.com/office/drawing/2014/main" id="{CE7F4FA6-6185-FD0A-1114-243FA3F961F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FF">
              <a:alpha val="89018"/>
            </a:srgb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en-US" altLang="is-IS" dirty="0"/>
          </a:p>
          <a:p>
            <a:pPr marL="447675" indent="-447675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>
                <a:solidFill>
                  <a:srgbClr val="000066"/>
                </a:solidFill>
              </a:rPr>
              <a:t>The number of measles cases in Europe 2017:</a:t>
            </a:r>
          </a:p>
          <a:p>
            <a:pPr marL="447675" indent="-447675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is-IS" dirty="0">
                <a:solidFill>
                  <a:srgbClr val="000066"/>
                </a:solidFill>
              </a:rPr>
              <a:t>		24.000 cases / 30.000 suspected</a:t>
            </a:r>
          </a:p>
          <a:p>
            <a:pPr marL="447675" indent="-447675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>
                <a:solidFill>
                  <a:srgbClr val="000066"/>
                </a:solidFill>
              </a:rPr>
              <a:t>The number of measles cases in Europe, 2018 and 2019: around 100.000 and increasing!</a:t>
            </a:r>
          </a:p>
          <a:p>
            <a:pPr marL="447675" indent="-447675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 err="1">
                <a:solidFill>
                  <a:srgbClr val="000066"/>
                </a:solidFill>
              </a:rPr>
              <a:t>Yfir</a:t>
            </a:r>
            <a:r>
              <a:rPr lang="en-US" altLang="is-IS" dirty="0">
                <a:solidFill>
                  <a:srgbClr val="000066"/>
                </a:solidFill>
              </a:rPr>
              <a:t> 100.000 born </a:t>
            </a:r>
            <a:r>
              <a:rPr lang="en-US" altLang="is-IS" dirty="0" err="1">
                <a:solidFill>
                  <a:srgbClr val="000066"/>
                </a:solidFill>
              </a:rPr>
              <a:t>látast</a:t>
            </a:r>
            <a:r>
              <a:rPr lang="en-US" altLang="is-IS" dirty="0">
                <a:solidFill>
                  <a:srgbClr val="000066"/>
                </a:solidFill>
              </a:rPr>
              <a:t> </a:t>
            </a:r>
            <a:r>
              <a:rPr lang="en-US" altLang="is-IS" dirty="0" err="1">
                <a:solidFill>
                  <a:srgbClr val="000066"/>
                </a:solidFill>
              </a:rPr>
              <a:t>árlega</a:t>
            </a:r>
            <a:r>
              <a:rPr lang="en-US" altLang="is-IS" dirty="0">
                <a:solidFill>
                  <a:srgbClr val="000066"/>
                </a:solidFill>
              </a:rPr>
              <a:t> í </a:t>
            </a:r>
            <a:r>
              <a:rPr lang="en-US" altLang="is-IS" dirty="0" err="1">
                <a:solidFill>
                  <a:srgbClr val="000066"/>
                </a:solidFill>
              </a:rPr>
              <a:t>heiminum</a:t>
            </a:r>
            <a:r>
              <a:rPr lang="en-US" altLang="is-IS" dirty="0">
                <a:solidFill>
                  <a:srgbClr val="000066"/>
                </a:solidFill>
              </a:rPr>
              <a:t> </a:t>
            </a:r>
            <a:r>
              <a:rPr lang="en-US" altLang="is-IS" dirty="0" err="1">
                <a:solidFill>
                  <a:srgbClr val="000066"/>
                </a:solidFill>
              </a:rPr>
              <a:t>úr</a:t>
            </a:r>
            <a:r>
              <a:rPr lang="en-US" altLang="is-IS" dirty="0">
                <a:solidFill>
                  <a:srgbClr val="000066"/>
                </a:solidFill>
              </a:rPr>
              <a:t> </a:t>
            </a:r>
            <a:r>
              <a:rPr lang="en-US" altLang="is-IS" dirty="0" err="1">
                <a:solidFill>
                  <a:srgbClr val="000066"/>
                </a:solidFill>
              </a:rPr>
              <a:t>mislingum</a:t>
            </a:r>
            <a:endParaRPr lang="en-US" altLang="is-IS" dirty="0">
              <a:solidFill>
                <a:srgbClr val="000066"/>
              </a:solidFill>
            </a:endParaRPr>
          </a:p>
          <a:p>
            <a:pPr marL="447675" indent="-447675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en-US" altLang="is-IS" dirty="0">
              <a:solidFill>
                <a:srgbClr val="000066"/>
              </a:solidFill>
            </a:endParaRPr>
          </a:p>
          <a:p>
            <a:pPr marL="447675" indent="-447675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is-IS" dirty="0">
                <a:solidFill>
                  <a:srgbClr val="000066"/>
                </a:solidFill>
              </a:rPr>
              <a:t>Measles induced immunosuppression!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D50FE3-1787-2308-A959-02A8D1001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179"/>
            <a:ext cx="12192000" cy="402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41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AD361D-83A6-7539-9025-52FB777F7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301" y="318256"/>
            <a:ext cx="5281398" cy="622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020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04EF57-07AC-ABEA-AE49-98013DB8D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87" y="318653"/>
            <a:ext cx="10393225" cy="62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531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4">
            <a:extLst>
              <a:ext uri="{FF2B5EF4-FFF2-40B4-BE49-F238E27FC236}">
                <a16:creationId xmlns:a16="http://schemas.microsoft.com/office/drawing/2014/main" id="{C09D76B1-04C5-90E2-BB77-6A921B0E4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Fifth disease</a:t>
            </a:r>
            <a:endParaRPr lang="en-US" altLang="en-US"/>
          </a:p>
        </p:txBody>
      </p:sp>
      <p:pic>
        <p:nvPicPr>
          <p:cNvPr id="88067" name="Picture 8" descr="Fifth disease">
            <a:extLst>
              <a:ext uri="{FF2B5EF4-FFF2-40B4-BE49-F238E27FC236}">
                <a16:creationId xmlns:a16="http://schemas.microsoft.com/office/drawing/2014/main" id="{22BC3293-8FB3-D780-C263-6E396D8DD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" b="6781"/>
          <a:stretch>
            <a:fillRect/>
          </a:stretch>
        </p:blipFill>
        <p:spPr bwMode="auto">
          <a:xfrm>
            <a:off x="3971925" y="1844675"/>
            <a:ext cx="42481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4">
            <a:extLst>
              <a:ext uri="{FF2B5EF4-FFF2-40B4-BE49-F238E27FC236}">
                <a16:creationId xmlns:a16="http://schemas.microsoft.com/office/drawing/2014/main" id="{28BCAF90-9CB0-91FA-A8E9-2943FAA632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Fifth disease</a:t>
            </a:r>
            <a:br>
              <a:rPr lang="is-IS" altLang="en-US"/>
            </a:br>
            <a:r>
              <a:rPr lang="is-IS" altLang="en-US" sz="2000"/>
              <a:t>(erythema infectiosum)</a:t>
            </a:r>
            <a:endParaRPr lang="en-US" altLang="en-US" sz="2000"/>
          </a:p>
        </p:txBody>
      </p:sp>
      <p:sp>
        <p:nvSpPr>
          <p:cNvPr id="90115" name="Rectangle 7">
            <a:extLst>
              <a:ext uri="{FF2B5EF4-FFF2-40B4-BE49-F238E27FC236}">
                <a16:creationId xmlns:a16="http://schemas.microsoft.com/office/drawing/2014/main" id="{7DC71E93-E6B3-6A9C-6C63-F8708BD0C1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s-IS" altLang="en-US" sz="2400" dirty="0" err="1">
                <a:solidFill>
                  <a:srgbClr val="000066"/>
                </a:solidFill>
              </a:rPr>
              <a:t>Parvovirus</a:t>
            </a:r>
            <a:r>
              <a:rPr lang="is-IS" altLang="en-US" sz="2400" dirty="0">
                <a:solidFill>
                  <a:srgbClr val="000066"/>
                </a:solidFill>
              </a:rPr>
              <a:t> B 19</a:t>
            </a:r>
          </a:p>
          <a:p>
            <a:pPr eaLnBrk="1" hangingPunct="1"/>
            <a:r>
              <a:rPr lang="is-IS" altLang="en-US" sz="2400" dirty="0">
                <a:solidFill>
                  <a:srgbClr val="000066"/>
                </a:solidFill>
              </a:rPr>
              <a:t>Meðgöngutími er um 2 vikur, </a:t>
            </a:r>
            <a:r>
              <a:rPr lang="is-IS" altLang="en-US" sz="2400" dirty="0" err="1">
                <a:solidFill>
                  <a:srgbClr val="000066"/>
                </a:solidFill>
              </a:rPr>
              <a:t>viremia</a:t>
            </a:r>
            <a:r>
              <a:rPr lang="is-IS" altLang="en-US" sz="2400" dirty="0">
                <a:solidFill>
                  <a:srgbClr val="000066"/>
                </a:solidFill>
              </a:rPr>
              <a:t> í nokkra daga áður en útbrot koma fram</a:t>
            </a:r>
          </a:p>
          <a:p>
            <a:pPr eaLnBrk="1" hangingPunct="1"/>
            <a:r>
              <a:rPr lang="is-IS" altLang="en-US" sz="2400" dirty="0">
                <a:solidFill>
                  <a:srgbClr val="000066"/>
                </a:solidFill>
              </a:rPr>
              <a:t>Lítil </a:t>
            </a:r>
            <a:r>
              <a:rPr lang="is-IS" altLang="en-US" sz="2400" dirty="0" err="1">
                <a:solidFill>
                  <a:srgbClr val="000066"/>
                </a:solidFill>
              </a:rPr>
              <a:t>prodromal</a:t>
            </a:r>
            <a:r>
              <a:rPr lang="is-IS" altLang="en-US" sz="2400" dirty="0">
                <a:solidFill>
                  <a:srgbClr val="000066"/>
                </a:solidFill>
              </a:rPr>
              <a:t> </a:t>
            </a:r>
            <a:r>
              <a:rPr lang="is-IS" altLang="en-US" sz="2400" dirty="0" err="1">
                <a:solidFill>
                  <a:srgbClr val="000066"/>
                </a:solidFill>
              </a:rPr>
              <a:t>eink</a:t>
            </a:r>
            <a:r>
              <a:rPr lang="is-IS" altLang="en-US" sz="2400" dirty="0">
                <a:solidFill>
                  <a:srgbClr val="000066"/>
                </a:solidFill>
              </a:rPr>
              <a:t>, oft væg efri </a:t>
            </a:r>
            <a:r>
              <a:rPr lang="is-IS" altLang="en-US" sz="2400" dirty="0" err="1">
                <a:solidFill>
                  <a:srgbClr val="000066"/>
                </a:solidFill>
              </a:rPr>
              <a:t>öndunarfæraeink</a:t>
            </a:r>
            <a:r>
              <a:rPr lang="is-IS" altLang="en-US" sz="2400" dirty="0">
                <a:solidFill>
                  <a:srgbClr val="000066"/>
                </a:solidFill>
              </a:rPr>
              <a:t>, (liðeinkenni).</a:t>
            </a:r>
          </a:p>
          <a:p>
            <a:pPr eaLnBrk="1" hangingPunct="1"/>
            <a:r>
              <a:rPr lang="is-IS" altLang="en-US" sz="2400" dirty="0">
                <a:solidFill>
                  <a:srgbClr val="000066"/>
                </a:solidFill>
              </a:rPr>
              <a:t>Roði í kinnum með </a:t>
            </a:r>
            <a:r>
              <a:rPr lang="is-IS" altLang="en-US" sz="2400" dirty="0" err="1">
                <a:solidFill>
                  <a:srgbClr val="000066"/>
                </a:solidFill>
              </a:rPr>
              <a:t>circumoral</a:t>
            </a:r>
            <a:r>
              <a:rPr lang="is-IS" altLang="en-US" sz="2400" dirty="0">
                <a:solidFill>
                  <a:srgbClr val="000066"/>
                </a:solidFill>
              </a:rPr>
              <a:t> </a:t>
            </a:r>
            <a:r>
              <a:rPr lang="is-IS" altLang="en-US" sz="2400" dirty="0" err="1">
                <a:solidFill>
                  <a:srgbClr val="000066"/>
                </a:solidFill>
              </a:rPr>
              <a:t>fölva</a:t>
            </a:r>
            <a:r>
              <a:rPr lang="is-IS" altLang="en-US" sz="2400" dirty="0">
                <a:solidFill>
                  <a:srgbClr val="000066"/>
                </a:solidFill>
              </a:rPr>
              <a:t> (</a:t>
            </a:r>
            <a:r>
              <a:rPr lang="is-IS" altLang="en-US" sz="2400" dirty="0" err="1">
                <a:solidFill>
                  <a:srgbClr val="000066"/>
                </a:solidFill>
              </a:rPr>
              <a:t>slapped-face</a:t>
            </a:r>
            <a:r>
              <a:rPr lang="is-IS" altLang="en-US" sz="2400" dirty="0">
                <a:solidFill>
                  <a:srgbClr val="000066"/>
                </a:solidFill>
              </a:rPr>
              <a:t> appearance)</a:t>
            </a:r>
          </a:p>
          <a:p>
            <a:pPr eaLnBrk="1" hangingPunct="1"/>
            <a:r>
              <a:rPr lang="is-IS" altLang="en-US" sz="2400" dirty="0" err="1">
                <a:solidFill>
                  <a:srgbClr val="000066"/>
                </a:solidFill>
              </a:rPr>
              <a:t>Erythematous</a:t>
            </a:r>
            <a:r>
              <a:rPr lang="is-IS" altLang="en-US" sz="2400" dirty="0">
                <a:solidFill>
                  <a:srgbClr val="000066"/>
                </a:solidFill>
              </a:rPr>
              <a:t>, </a:t>
            </a:r>
            <a:r>
              <a:rPr lang="is-IS" altLang="en-US" sz="2400" dirty="0" err="1">
                <a:solidFill>
                  <a:srgbClr val="000066"/>
                </a:solidFill>
              </a:rPr>
              <a:t>maculopapular</a:t>
            </a:r>
            <a:r>
              <a:rPr lang="is-IS" altLang="en-US" sz="2400" dirty="0">
                <a:solidFill>
                  <a:srgbClr val="000066"/>
                </a:solidFill>
              </a:rPr>
              <a:t> (</a:t>
            </a:r>
            <a:r>
              <a:rPr lang="is-IS" altLang="en-US" sz="2400" dirty="0" err="1">
                <a:solidFill>
                  <a:srgbClr val="000066"/>
                </a:solidFill>
              </a:rPr>
              <a:t>morbilliform</a:t>
            </a:r>
            <a:r>
              <a:rPr lang="is-IS" altLang="en-US" sz="2400" dirty="0">
                <a:solidFill>
                  <a:srgbClr val="000066"/>
                </a:solidFill>
              </a:rPr>
              <a:t>) útbrot </a:t>
            </a:r>
            <a:r>
              <a:rPr lang="is-IS" altLang="en-US" sz="2400" dirty="0" err="1">
                <a:solidFill>
                  <a:srgbClr val="000066"/>
                </a:solidFill>
              </a:rPr>
              <a:t>centrifugalt</a:t>
            </a:r>
            <a:endParaRPr lang="is-IS" altLang="en-US" sz="2400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en-US" sz="2400" dirty="0">
                <a:solidFill>
                  <a:srgbClr val="000066"/>
                </a:solidFill>
              </a:rPr>
              <a:t>Síðar möskvakennd útbrot (</a:t>
            </a:r>
            <a:r>
              <a:rPr lang="is-IS" altLang="en-US" sz="2400" dirty="0" err="1">
                <a:solidFill>
                  <a:srgbClr val="000066"/>
                </a:solidFill>
              </a:rPr>
              <a:t>reticulert</a:t>
            </a:r>
            <a:r>
              <a:rPr lang="is-IS" altLang="en-US" sz="2400" dirty="0">
                <a:solidFill>
                  <a:srgbClr val="000066"/>
                </a:solidFill>
              </a:rPr>
              <a:t>).  Oft </a:t>
            </a:r>
            <a:r>
              <a:rPr lang="is-IS" altLang="en-US" sz="2400" dirty="0" err="1">
                <a:solidFill>
                  <a:srgbClr val="000066"/>
                </a:solidFill>
              </a:rPr>
              <a:t>symmetriskt</a:t>
            </a:r>
            <a:r>
              <a:rPr lang="is-IS" altLang="en-US" sz="2400" dirty="0">
                <a:solidFill>
                  <a:srgbClr val="000066"/>
                </a:solidFill>
              </a:rPr>
              <a:t>.</a:t>
            </a:r>
          </a:p>
          <a:p>
            <a:pPr eaLnBrk="1" hangingPunct="1"/>
            <a:r>
              <a:rPr lang="is-IS" altLang="en-US" sz="2400" dirty="0">
                <a:solidFill>
                  <a:srgbClr val="000066"/>
                </a:solidFill>
              </a:rPr>
              <a:t>Hætta að smita þegar útbrot birtast</a:t>
            </a:r>
          </a:p>
          <a:p>
            <a:pPr eaLnBrk="1" hangingPunct="1"/>
            <a:r>
              <a:rPr lang="is-IS" altLang="en-US" sz="2400" dirty="0">
                <a:solidFill>
                  <a:srgbClr val="000066"/>
                </a:solidFill>
              </a:rPr>
              <a:t>Fósturskaði/fósturlát mögulegt, </a:t>
            </a:r>
            <a:r>
              <a:rPr lang="is-IS" altLang="en-US" sz="2400" dirty="0" err="1">
                <a:solidFill>
                  <a:srgbClr val="000066"/>
                </a:solidFill>
              </a:rPr>
              <a:t>non-immune</a:t>
            </a:r>
            <a:r>
              <a:rPr lang="is-IS" altLang="en-US" sz="2400" dirty="0">
                <a:solidFill>
                  <a:srgbClr val="000066"/>
                </a:solidFill>
              </a:rPr>
              <a:t> </a:t>
            </a:r>
            <a:r>
              <a:rPr lang="is-IS" altLang="en-US" sz="2400" dirty="0" err="1">
                <a:solidFill>
                  <a:srgbClr val="000066"/>
                </a:solidFill>
              </a:rPr>
              <a:t>hydrops</a:t>
            </a:r>
            <a:r>
              <a:rPr lang="is-IS" altLang="en-US" sz="2400" dirty="0">
                <a:solidFill>
                  <a:srgbClr val="000066"/>
                </a:solidFill>
              </a:rPr>
              <a:t>, </a:t>
            </a:r>
            <a:r>
              <a:rPr lang="is-IS" altLang="en-US" sz="2400" dirty="0" err="1">
                <a:solidFill>
                  <a:srgbClr val="000066"/>
                </a:solidFill>
              </a:rPr>
              <a:t>cong</a:t>
            </a:r>
            <a:r>
              <a:rPr lang="is-IS" altLang="en-US" sz="2400" dirty="0">
                <a:solidFill>
                  <a:srgbClr val="000066"/>
                </a:solidFill>
              </a:rPr>
              <a:t> </a:t>
            </a:r>
            <a:r>
              <a:rPr lang="is-IS" altLang="en-US" sz="2400" dirty="0" err="1">
                <a:solidFill>
                  <a:srgbClr val="000066"/>
                </a:solidFill>
              </a:rPr>
              <a:t>aplastic</a:t>
            </a:r>
            <a:r>
              <a:rPr lang="is-IS" altLang="en-US" sz="2400" dirty="0">
                <a:solidFill>
                  <a:srgbClr val="000066"/>
                </a:solidFill>
              </a:rPr>
              <a:t> </a:t>
            </a:r>
            <a:r>
              <a:rPr lang="is-IS" altLang="en-US" sz="2400" dirty="0" err="1">
                <a:solidFill>
                  <a:srgbClr val="000066"/>
                </a:solidFill>
              </a:rPr>
              <a:t>anaemia</a:t>
            </a:r>
            <a:r>
              <a:rPr lang="is-IS" altLang="en-US" sz="2400" dirty="0">
                <a:solidFill>
                  <a:srgbClr val="000066"/>
                </a:solidFill>
              </a:rPr>
              <a:t>.</a:t>
            </a:r>
          </a:p>
          <a:p>
            <a:pPr eaLnBrk="1" hangingPunct="1"/>
            <a:r>
              <a:rPr lang="is-IS" altLang="en-US" sz="2400" dirty="0">
                <a:solidFill>
                  <a:srgbClr val="000066"/>
                </a:solidFill>
              </a:rPr>
              <a:t>Meðferð: styðjandi</a:t>
            </a:r>
          </a:p>
          <a:p>
            <a:pPr eaLnBrk="1" hangingPunct="1">
              <a:buFontTx/>
              <a:buNone/>
            </a:pPr>
            <a:endParaRPr lang="is-IS" altLang="en-US" sz="2000" dirty="0">
              <a:solidFill>
                <a:srgbClr val="FF6600"/>
              </a:solidFill>
            </a:endParaRPr>
          </a:p>
          <a:p>
            <a:pPr eaLnBrk="1" hangingPunct="1"/>
            <a:endParaRPr lang="en-US" altLang="en-US" sz="2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D937D329-CE34-2DC6-F46F-76B3DFCF5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Fifth disease</a:t>
            </a:r>
            <a:endParaRPr lang="en-US" altLang="en-US"/>
          </a:p>
        </p:txBody>
      </p:sp>
      <p:pic>
        <p:nvPicPr>
          <p:cNvPr id="92163" name="Picture 6" descr="Exposure to fifth disease in pregnancy | The College of Family ...">
            <a:extLst>
              <a:ext uri="{FF2B5EF4-FFF2-40B4-BE49-F238E27FC236}">
                <a16:creationId xmlns:a16="http://schemas.microsoft.com/office/drawing/2014/main" id="{B59473C4-5B7E-29AF-3204-F674BD9D7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" t="-3123" r="221" b="8501"/>
          <a:stretch>
            <a:fillRect/>
          </a:stretch>
        </p:blipFill>
        <p:spPr bwMode="auto">
          <a:xfrm>
            <a:off x="2073275" y="1539875"/>
            <a:ext cx="3767138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8" descr="What is slapped cheek syndrome? | Family Corner">
            <a:extLst>
              <a:ext uri="{FF2B5EF4-FFF2-40B4-BE49-F238E27FC236}">
                <a16:creationId xmlns:a16="http://schemas.microsoft.com/office/drawing/2014/main" id="{BB374BFD-8198-65AB-864B-01D948982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4343400"/>
            <a:ext cx="4868863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10" descr="Diagram Of Fifth Disease Diagram Base Website Fifth Disease ...">
            <a:extLst>
              <a:ext uri="{FF2B5EF4-FFF2-40B4-BE49-F238E27FC236}">
                <a16:creationId xmlns:a16="http://schemas.microsoft.com/office/drawing/2014/main" id="{3C360FC4-6A9A-1A6A-9E16-C6D3363A8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975" y="1628775"/>
            <a:ext cx="34559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6A151629-0C63-EFF1-8D9D-617736A2A6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Fifth disease</a:t>
            </a:r>
            <a:br>
              <a:rPr lang="is-IS" altLang="en-US"/>
            </a:br>
            <a:r>
              <a:rPr lang="is-IS" altLang="en-US" sz="3200"/>
              <a:t>(Erythema infectiosum)</a:t>
            </a:r>
            <a:endParaRPr lang="en-US" altLang="en-US"/>
          </a:p>
        </p:txBody>
      </p:sp>
      <p:pic>
        <p:nvPicPr>
          <p:cNvPr id="94213" name="Picture 8" descr="Fifth's Disease">
            <a:extLst>
              <a:ext uri="{FF2B5EF4-FFF2-40B4-BE49-F238E27FC236}">
                <a16:creationId xmlns:a16="http://schemas.microsoft.com/office/drawing/2014/main" id="{5CAFE0CF-6457-6CC6-A950-AB8BB3FCA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2436813"/>
            <a:ext cx="3867150" cy="344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4" name="Picture 3">
            <a:extLst>
              <a:ext uri="{FF2B5EF4-FFF2-40B4-BE49-F238E27FC236}">
                <a16:creationId xmlns:a16="http://schemas.microsoft.com/office/drawing/2014/main" id="{5C27F429-F207-192D-7CDA-E52B4B961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2436813"/>
            <a:ext cx="3873500" cy="344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1DD07495-A2E7-DCD0-B112-B62497B61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Fifth disease</a:t>
            </a:r>
            <a:br>
              <a:rPr lang="is-IS" altLang="en-US"/>
            </a:br>
            <a:r>
              <a:rPr lang="is-IS" altLang="en-US" sz="3200"/>
              <a:t>(Erythema infectiosum)</a:t>
            </a:r>
            <a:endParaRPr lang="en-US" altLang="en-US"/>
          </a:p>
        </p:txBody>
      </p:sp>
      <p:pic>
        <p:nvPicPr>
          <p:cNvPr id="96259" name="Picture 4">
            <a:extLst>
              <a:ext uri="{FF2B5EF4-FFF2-40B4-BE49-F238E27FC236}">
                <a16:creationId xmlns:a16="http://schemas.microsoft.com/office/drawing/2014/main" id="{137545BC-0AC5-4F17-6187-D6D74FFD2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1835150"/>
            <a:ext cx="2586038" cy="238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60" name="Picture 6" descr="Case 522 --Clinical Immunopathology Case">
            <a:extLst>
              <a:ext uri="{FF2B5EF4-FFF2-40B4-BE49-F238E27FC236}">
                <a16:creationId xmlns:a16="http://schemas.microsoft.com/office/drawing/2014/main" id="{18F2D25D-8EC9-D0DA-2D6E-9615E814E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1835150"/>
            <a:ext cx="3041650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1" name="Picture 10" descr="Erythema Infectiousum (Fifth Disease, Slapped Cheek Syndrome ...">
            <a:extLst>
              <a:ext uri="{FF2B5EF4-FFF2-40B4-BE49-F238E27FC236}">
                <a16:creationId xmlns:a16="http://schemas.microsoft.com/office/drawing/2014/main" id="{FAC92F33-1EE5-6FF6-7EF5-60798D09E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4356100"/>
            <a:ext cx="3470275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B876BF1C-3A7F-DBD1-4792-056097198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Roseola</a:t>
            </a:r>
            <a:br>
              <a:rPr lang="is-IS" altLang="en-US"/>
            </a:br>
            <a:r>
              <a:rPr lang="is-IS" altLang="en-US" sz="3200"/>
              <a:t>(Mislingabróðir, 6th disease)</a:t>
            </a:r>
            <a:endParaRPr lang="en-US" altLang="en-US"/>
          </a:p>
        </p:txBody>
      </p:sp>
      <p:pic>
        <p:nvPicPr>
          <p:cNvPr id="98307" name="Picture 5" descr="Dealing With Fever as a Symptom of Roseola">
            <a:extLst>
              <a:ext uri="{FF2B5EF4-FFF2-40B4-BE49-F238E27FC236}">
                <a16:creationId xmlns:a16="http://schemas.microsoft.com/office/drawing/2014/main" id="{75698AFC-99A4-7781-6F0D-6F415EC00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557338"/>
            <a:ext cx="6396037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4">
            <a:extLst>
              <a:ext uri="{FF2B5EF4-FFF2-40B4-BE49-F238E27FC236}">
                <a16:creationId xmlns:a16="http://schemas.microsoft.com/office/drawing/2014/main" id="{C4B352C7-DDD9-C054-2EAF-D4C45F7CFE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Roseola</a:t>
            </a:r>
            <a:br>
              <a:rPr lang="is-IS" altLang="en-US"/>
            </a:br>
            <a:r>
              <a:rPr lang="is-IS" altLang="en-US" sz="1800"/>
              <a:t>(exanthema subitum, mislingabróðir, dílaroði, 6th disease)</a:t>
            </a:r>
            <a:endParaRPr lang="en-US" altLang="en-US" sz="1800"/>
          </a:p>
        </p:txBody>
      </p:sp>
      <p:sp>
        <p:nvSpPr>
          <p:cNvPr id="100355" name="Rectangle 6">
            <a:extLst>
              <a:ext uri="{FF2B5EF4-FFF2-40B4-BE49-F238E27FC236}">
                <a16:creationId xmlns:a16="http://schemas.microsoft.com/office/drawing/2014/main" id="{6D919EC9-5F18-8282-ABEB-CDC87D1BAE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HHV 6 (75%), HHV 7 (15%), aðrar veirur (10%)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	(f og </a:t>
            </a:r>
            <a:r>
              <a:rPr lang="is-IS" altLang="en-US" sz="2000" dirty="0" err="1">
                <a:solidFill>
                  <a:srgbClr val="000066"/>
                </a:solidFill>
              </a:rPr>
              <a:t>fr</a:t>
            </a:r>
            <a:r>
              <a:rPr lang="is-IS" altLang="en-US" sz="2000" dirty="0">
                <a:solidFill>
                  <a:srgbClr val="000066"/>
                </a:solidFill>
              </a:rPr>
              <a:t> munnvatnsveirur fullorðinna)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Meðganga 5-15 dagar (9d)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Eink</a:t>
            </a:r>
            <a:r>
              <a:rPr lang="is-IS" altLang="en-US" sz="2000" dirty="0">
                <a:solidFill>
                  <a:srgbClr val="000066"/>
                </a:solidFill>
              </a:rPr>
              <a:t>: stöðugur hár hiti í 3-5 daga, </a:t>
            </a:r>
            <a:r>
              <a:rPr lang="is-IS" altLang="en-US" sz="2000" u="sng" dirty="0">
                <a:solidFill>
                  <a:srgbClr val="000066"/>
                </a:solidFill>
              </a:rPr>
              <a:t>+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öndunarf.eink</a:t>
            </a:r>
            <a:r>
              <a:rPr lang="is-IS" altLang="en-US" sz="2000" dirty="0">
                <a:solidFill>
                  <a:srgbClr val="000066"/>
                </a:solidFill>
              </a:rPr>
              <a:t>, </a:t>
            </a:r>
            <a:r>
              <a:rPr lang="is-IS" altLang="en-US" sz="2000" u="sng" dirty="0">
                <a:solidFill>
                  <a:srgbClr val="000066"/>
                </a:solidFill>
              </a:rPr>
              <a:t>+</a:t>
            </a:r>
            <a:r>
              <a:rPr lang="is-IS" altLang="en-US" sz="2000" dirty="0">
                <a:solidFill>
                  <a:srgbClr val="000066"/>
                </a:solidFill>
              </a:rPr>
              <a:t> fylling í </a:t>
            </a:r>
            <a:r>
              <a:rPr lang="is-IS" altLang="en-US" sz="2000" dirty="0" err="1">
                <a:solidFill>
                  <a:srgbClr val="000066"/>
                </a:solidFill>
              </a:rPr>
              <a:t>fontanellu</a:t>
            </a:r>
            <a:r>
              <a:rPr lang="is-IS" altLang="en-US" sz="2000" dirty="0">
                <a:solidFill>
                  <a:srgbClr val="000066"/>
                </a:solidFill>
              </a:rPr>
              <a:t>, lítil vanlíðan.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u="sng" dirty="0">
              <a:solidFill>
                <a:srgbClr val="CC33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u="sng" dirty="0">
                <a:solidFill>
                  <a:srgbClr val="CC3300"/>
                </a:solidFill>
              </a:rPr>
              <a:t>Útbrotin koma þegar/eftir að hitinn fellur</a:t>
            </a:r>
            <a:r>
              <a:rPr lang="is-IS" altLang="en-US" sz="2000" u="sng" dirty="0">
                <a:solidFill>
                  <a:srgbClr val="000066"/>
                </a:solidFill>
              </a:rPr>
              <a:t>,</a:t>
            </a:r>
            <a:r>
              <a:rPr lang="is-IS" altLang="en-US" sz="2000" dirty="0">
                <a:solidFill>
                  <a:srgbClr val="000066"/>
                </a:solidFill>
              </a:rPr>
              <a:t> rósrauð, lítil, centrifugal (á bol) í upphafi, seinna á útlimum.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Útbrotin hverfa oft fljótt, horfinn á &lt;4d</a:t>
            </a:r>
            <a:endParaRPr lang="is-IS" altLang="en-US" sz="2000" u="sng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Hitakrampar (10-20%), </a:t>
            </a:r>
            <a:r>
              <a:rPr lang="is-IS" altLang="en-US" sz="2000" dirty="0" err="1">
                <a:solidFill>
                  <a:srgbClr val="000066"/>
                </a:solidFill>
              </a:rPr>
              <a:t>etv</a:t>
            </a:r>
            <a:r>
              <a:rPr lang="is-IS" altLang="en-US" sz="2000" dirty="0">
                <a:solidFill>
                  <a:srgbClr val="000066"/>
                </a:solidFill>
              </a:rPr>
              <a:t> helmingur fyrsta hitakrampa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 err="1">
                <a:solidFill>
                  <a:srgbClr val="000066"/>
                </a:solidFill>
              </a:rPr>
              <a:t>Aseptiskur</a:t>
            </a:r>
            <a:r>
              <a:rPr lang="is-IS" altLang="en-US" sz="2000" dirty="0">
                <a:solidFill>
                  <a:srgbClr val="000066"/>
                </a:solidFill>
              </a:rPr>
              <a:t> </a:t>
            </a:r>
            <a:r>
              <a:rPr lang="is-IS" altLang="en-US" sz="2000" dirty="0" err="1">
                <a:solidFill>
                  <a:srgbClr val="000066"/>
                </a:solidFill>
              </a:rPr>
              <a:t>meningitis</a:t>
            </a:r>
            <a:r>
              <a:rPr lang="is-IS" altLang="en-US" sz="2000" dirty="0">
                <a:solidFill>
                  <a:srgbClr val="000066"/>
                </a:solidFill>
              </a:rPr>
              <a:t> í 30-40%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0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Meðferð: styðjandi	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is-IS" altLang="en-US" sz="2000" dirty="0">
                <a:solidFill>
                  <a:srgbClr val="000066"/>
                </a:solidFill>
              </a:rPr>
              <a:t>		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0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C498EB40-0F07-61ED-EFD9-1AAFB1DA4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Roseola</a:t>
            </a:r>
            <a:br>
              <a:rPr lang="is-IS" altLang="en-US"/>
            </a:br>
            <a:r>
              <a:rPr lang="is-IS" altLang="en-US" sz="3200"/>
              <a:t>(Mislingabróðir, 6th disease)</a:t>
            </a:r>
            <a:endParaRPr lang="en-US" altLang="en-US"/>
          </a:p>
        </p:txBody>
      </p:sp>
      <p:pic>
        <p:nvPicPr>
          <p:cNvPr id="102403" name="Picture 2" descr="Everything You Need to Know Roseola - Sixth Disease - Tinystep">
            <a:extLst>
              <a:ext uri="{FF2B5EF4-FFF2-40B4-BE49-F238E27FC236}">
                <a16:creationId xmlns:a16="http://schemas.microsoft.com/office/drawing/2014/main" id="{8008BED4-3690-AE43-D9E2-B631CE197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3" y="1844675"/>
            <a:ext cx="2849562" cy="3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4" name="Picture 4">
            <a:extLst>
              <a:ext uri="{FF2B5EF4-FFF2-40B4-BE49-F238E27FC236}">
                <a16:creationId xmlns:a16="http://schemas.microsoft.com/office/drawing/2014/main" id="{99E6EA46-3D79-9E1D-FBCA-0EF1945A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1844675"/>
            <a:ext cx="269875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5" name="Picture 8" descr="fontanel | Children's Health Care Newburyport and Haverhill, MA">
            <a:extLst>
              <a:ext uri="{FF2B5EF4-FFF2-40B4-BE49-F238E27FC236}">
                <a16:creationId xmlns:a16="http://schemas.microsoft.com/office/drawing/2014/main" id="{79D1DF5D-5CEB-8EB4-2D9D-A23C3A893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575" y="1843088"/>
            <a:ext cx="25622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9">
            <a:extLst>
              <a:ext uri="{FF2B5EF4-FFF2-40B4-BE49-F238E27FC236}">
                <a16:creationId xmlns:a16="http://schemas.microsoft.com/office/drawing/2014/main" id="{64F82227-735E-495A-AE7A-857AE737A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" b="6"/>
          <a:stretch>
            <a:fillRect/>
          </a:stretch>
        </p:blipFill>
        <p:spPr bwMode="auto">
          <a:xfrm>
            <a:off x="177488" y="1408213"/>
            <a:ext cx="3809390" cy="380939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Picture 11">
            <a:extLst>
              <a:ext uri="{FF2B5EF4-FFF2-40B4-BE49-F238E27FC236}">
                <a16:creationId xmlns:a16="http://schemas.microsoft.com/office/drawing/2014/main" id="{9B91E315-066B-A764-FB4E-40A43F431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66" r="3" b="8986"/>
          <a:stretch>
            <a:fillRect/>
          </a:stretch>
        </p:blipFill>
        <p:spPr bwMode="auto">
          <a:xfrm>
            <a:off x="4191305" y="1412776"/>
            <a:ext cx="3809390" cy="380939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307366-E996-5B2E-08E3-7CEF5A6CD9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85" r="8263" b="-3"/>
          <a:stretch>
            <a:fillRect/>
          </a:stretch>
        </p:blipFill>
        <p:spPr>
          <a:xfrm>
            <a:off x="8267839" y="1410494"/>
            <a:ext cx="3809390" cy="380939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F721C-3429-ACD7-5B4E-DDB8ECF43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9">
            <a:extLst>
              <a:ext uri="{FF2B5EF4-FFF2-40B4-BE49-F238E27FC236}">
                <a16:creationId xmlns:a16="http://schemas.microsoft.com/office/drawing/2014/main" id="{D21625EE-F037-1D99-5F4A-44140C384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" b="6"/>
          <a:stretch>
            <a:fillRect/>
          </a:stretch>
        </p:blipFill>
        <p:spPr bwMode="auto">
          <a:xfrm>
            <a:off x="65959" y="1408213"/>
            <a:ext cx="3809390" cy="380939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Picture 11">
            <a:extLst>
              <a:ext uri="{FF2B5EF4-FFF2-40B4-BE49-F238E27FC236}">
                <a16:creationId xmlns:a16="http://schemas.microsoft.com/office/drawing/2014/main" id="{53FD75A7-B46A-8B44-65B0-CE5F8F5A1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66" r="3" b="8986"/>
          <a:stretch>
            <a:fillRect/>
          </a:stretch>
        </p:blipFill>
        <p:spPr bwMode="auto">
          <a:xfrm>
            <a:off x="4079776" y="1412776"/>
            <a:ext cx="3809390" cy="380939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E56FAD-46EF-2952-51B1-D42B36B087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85" r="8263" b="-3"/>
          <a:stretch>
            <a:fillRect/>
          </a:stretch>
        </p:blipFill>
        <p:spPr>
          <a:xfrm>
            <a:off x="8156310" y="1410494"/>
            <a:ext cx="3809390" cy="380939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9AE84FEC-5ED6-5036-3966-885FD05F41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11016" y="322887"/>
            <a:ext cx="6769968" cy="1325563"/>
          </a:xfrm>
        </p:spPr>
        <p:txBody>
          <a:bodyPr/>
          <a:lstStyle/>
          <a:p>
            <a:pPr eaLnBrk="1" hangingPunct="1"/>
            <a:r>
              <a:rPr lang="is-IS" altLang="en-US" dirty="0"/>
              <a:t>Hand- </a:t>
            </a:r>
            <a:r>
              <a:rPr lang="is-IS" altLang="en-US" dirty="0" err="1"/>
              <a:t>foot</a:t>
            </a:r>
            <a:r>
              <a:rPr lang="is-IS" altLang="en-US" dirty="0"/>
              <a:t>- </a:t>
            </a:r>
            <a:r>
              <a:rPr lang="is-IS" altLang="en-US" dirty="0" err="1"/>
              <a:t>and</a:t>
            </a:r>
            <a:r>
              <a:rPr lang="is-IS" altLang="en-US" dirty="0"/>
              <a:t> </a:t>
            </a:r>
            <a:r>
              <a:rPr lang="is-IS" altLang="en-US" dirty="0" err="1"/>
              <a:t>mouth</a:t>
            </a:r>
            <a:r>
              <a:rPr lang="is-IS" altLang="en-US" dirty="0"/>
              <a:t> </a:t>
            </a:r>
            <a:r>
              <a:rPr lang="is-IS" altLang="en-US" dirty="0" err="1"/>
              <a:t>disease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29895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757E2679-9B88-E18E-930C-D26723496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Hand- foot- and mouth disease</a:t>
            </a:r>
            <a:endParaRPr lang="en-US" altLang="en-US"/>
          </a:p>
        </p:txBody>
      </p:sp>
      <p:pic>
        <p:nvPicPr>
          <p:cNvPr id="108547" name="Picture 1">
            <a:extLst>
              <a:ext uri="{FF2B5EF4-FFF2-40B4-BE49-F238E27FC236}">
                <a16:creationId xmlns:a16="http://schemas.microsoft.com/office/drawing/2014/main" id="{82D6FF0F-C53C-2071-E45F-FE46C1AAA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2060575"/>
            <a:ext cx="813435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6" descr="Hand-foot-and-mouth disease - Symptoms and causes - Mayo Clinic">
            <a:extLst>
              <a:ext uri="{FF2B5EF4-FFF2-40B4-BE49-F238E27FC236}">
                <a16:creationId xmlns:a16="http://schemas.microsoft.com/office/drawing/2014/main" id="{CB24951A-10AB-BF68-F583-F149189A9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7" b="5415"/>
          <a:stretch>
            <a:fillRect/>
          </a:stretch>
        </p:blipFill>
        <p:spPr bwMode="auto">
          <a:xfrm>
            <a:off x="4656138" y="3343275"/>
            <a:ext cx="549910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5" name="Rectangle 2">
            <a:extLst>
              <a:ext uri="{FF2B5EF4-FFF2-40B4-BE49-F238E27FC236}">
                <a16:creationId xmlns:a16="http://schemas.microsoft.com/office/drawing/2014/main" id="{B3B5B1BB-DF56-FFC7-C0E9-F7EF63D64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Hand- foot- and mouth disease</a:t>
            </a:r>
            <a:endParaRPr lang="en-US" altLang="en-US"/>
          </a:p>
        </p:txBody>
      </p:sp>
      <p:pic>
        <p:nvPicPr>
          <p:cNvPr id="110596" name="Picture 7">
            <a:extLst>
              <a:ext uri="{FF2B5EF4-FFF2-40B4-BE49-F238E27FC236}">
                <a16:creationId xmlns:a16="http://schemas.microsoft.com/office/drawing/2014/main" id="{3CFBA4B0-BE0E-9CB0-EE9C-82BB028ED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5" y="1722438"/>
            <a:ext cx="3240088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>
            <a:extLst>
              <a:ext uri="{FF2B5EF4-FFF2-40B4-BE49-F238E27FC236}">
                <a16:creationId xmlns:a16="http://schemas.microsoft.com/office/drawing/2014/main" id="{CB30D921-C9B7-9A71-883B-DD965131A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Hand- foot- and mouth disease</a:t>
            </a:r>
            <a:endParaRPr lang="en-US" altLang="en-US"/>
          </a:p>
        </p:txBody>
      </p:sp>
      <p:sp>
        <p:nvSpPr>
          <p:cNvPr id="131075" name="Rectangle 8">
            <a:extLst>
              <a:ext uri="{FF2B5EF4-FFF2-40B4-BE49-F238E27FC236}">
                <a16:creationId xmlns:a16="http://schemas.microsoft.com/office/drawing/2014/main" id="{1DAA3787-76B1-3E7F-D3A9-80CD97554A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400" dirty="0" err="1">
                <a:solidFill>
                  <a:srgbClr val="000066"/>
                </a:solidFill>
              </a:rPr>
              <a:t>Coxsackie</a:t>
            </a:r>
            <a:r>
              <a:rPr lang="is-IS" altLang="en-US" sz="2400" dirty="0">
                <a:solidFill>
                  <a:srgbClr val="000066"/>
                </a:solidFill>
              </a:rPr>
              <a:t> A16 (og 71)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400" dirty="0">
                <a:solidFill>
                  <a:srgbClr val="000066"/>
                </a:solidFill>
              </a:rPr>
              <a:t>Meðgöngutími 4-6d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400" dirty="0">
                <a:solidFill>
                  <a:srgbClr val="000066"/>
                </a:solidFill>
              </a:rPr>
              <a:t>Oft „faraldrar“ sumar og haust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400" dirty="0">
                <a:solidFill>
                  <a:srgbClr val="000066"/>
                </a:solidFill>
              </a:rPr>
              <a:t>Húðútbrot (um 100% í yngstu börnunum, lægra með hærri aldri), útbrot í munni, hendur oftar en fætur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400" dirty="0" err="1">
                <a:solidFill>
                  <a:srgbClr val="000066"/>
                </a:solidFill>
              </a:rPr>
              <a:t>Vesiculur</a:t>
            </a:r>
            <a:endParaRPr lang="is-IS" altLang="en-US" sz="24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400" dirty="0">
                <a:solidFill>
                  <a:srgbClr val="000066"/>
                </a:solidFill>
              </a:rPr>
              <a:t>Gengur yfir á fáum dögum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400" dirty="0">
                <a:solidFill>
                  <a:srgbClr val="000066"/>
                </a:solidFill>
              </a:rPr>
              <a:t>Meðferð: engin/stoðmeðferð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s-IS" altLang="en-US" sz="2400" dirty="0">
              <a:solidFill>
                <a:srgbClr val="000066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s-IS" altLang="en-US" sz="2400" dirty="0" err="1">
                <a:solidFill>
                  <a:srgbClr val="000066"/>
                </a:solidFill>
              </a:rPr>
              <a:t>Ath</a:t>
            </a:r>
            <a:r>
              <a:rPr lang="is-IS" altLang="en-US" sz="2400" dirty="0">
                <a:solidFill>
                  <a:srgbClr val="000066"/>
                </a:solidFill>
              </a:rPr>
              <a:t>: EKKI gin og klaufaveiki !!!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000" dirty="0">
              <a:solidFill>
                <a:srgbClr val="000066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E0764A-EC90-5648-93EE-D63B30A24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3933825"/>
            <a:ext cx="3097213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4">
            <a:extLst>
              <a:ext uri="{FF2B5EF4-FFF2-40B4-BE49-F238E27FC236}">
                <a16:creationId xmlns:a16="http://schemas.microsoft.com/office/drawing/2014/main" id="{DDE78432-415E-8815-BC67-11447C54EF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/>
              <a:t>Herpangina</a:t>
            </a:r>
            <a:endParaRPr lang="en-US" altLang="en-US"/>
          </a:p>
        </p:txBody>
      </p:sp>
      <p:pic>
        <p:nvPicPr>
          <p:cNvPr id="112643" name="Picture 5">
            <a:extLst>
              <a:ext uri="{FF2B5EF4-FFF2-40B4-BE49-F238E27FC236}">
                <a16:creationId xmlns:a16="http://schemas.microsoft.com/office/drawing/2014/main" id="{03B4E82B-1187-C0B8-1BE0-41768857D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5" t="2985" r="5013" b="62640"/>
          <a:stretch>
            <a:fillRect/>
          </a:stretch>
        </p:blipFill>
        <p:spPr bwMode="auto">
          <a:xfrm>
            <a:off x="6456363" y="4732338"/>
            <a:ext cx="3198812" cy="185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44" name="Text Box 6">
            <a:extLst>
              <a:ext uri="{FF2B5EF4-FFF2-40B4-BE49-F238E27FC236}">
                <a16:creationId xmlns:a16="http://schemas.microsoft.com/office/drawing/2014/main" id="{857967F3-7DCC-7B14-4B86-86051D991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1263" y="1504950"/>
            <a:ext cx="3629025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000">
                <a:solidFill>
                  <a:srgbClr val="000066"/>
                </a:solidFill>
              </a:rPr>
              <a:t>Herpangina: cox A 16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000">
                <a:solidFill>
                  <a:srgbClr val="000066"/>
                </a:solidFill>
              </a:rPr>
              <a:t>(Echovirusar)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br>
              <a:rPr lang="is-IS" altLang="en-US" sz="2000">
                <a:solidFill>
                  <a:srgbClr val="000066"/>
                </a:solidFill>
              </a:rPr>
            </a:br>
            <a:r>
              <a:rPr lang="is-IS" altLang="en-US" sz="2000">
                <a:solidFill>
                  <a:srgbClr val="000066"/>
                </a:solidFill>
              </a:rPr>
              <a:t>Fyrst og fremst börn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s-IS" altLang="en-US" sz="2000">
              <a:solidFill>
                <a:srgbClr val="000066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000">
                <a:solidFill>
                  <a:srgbClr val="000066"/>
                </a:solidFill>
              </a:rPr>
              <a:t>Blöðrur í munni/koki/tons/o.s.frv.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000">
                <a:solidFill>
                  <a:srgbClr val="000066"/>
                </a:solidFill>
              </a:rPr>
              <a:t>Blöðrur </a:t>
            </a:r>
            <a:r>
              <a:rPr lang="is-IS" altLang="en-US" sz="2000">
                <a:solidFill>
                  <a:srgbClr val="000066"/>
                </a:solidFill>
                <a:sym typeface="Wingdings" panose="05000000000000000000" pitchFamily="2" charset="2"/>
              </a:rPr>
              <a:t> sár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s-IS" altLang="en-US" sz="2000">
              <a:solidFill>
                <a:srgbClr val="000066"/>
              </a:solidFill>
              <a:sym typeface="Wingdings" panose="05000000000000000000" pitchFamily="2" charset="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000">
                <a:solidFill>
                  <a:srgbClr val="000066"/>
                </a:solidFill>
                <a:sym typeface="Wingdings" panose="05000000000000000000" pitchFamily="2" charset="2"/>
              </a:rPr>
              <a:t>Stundum hiti/höfuðverkur o.þ.h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000">
                <a:solidFill>
                  <a:srgbClr val="000066"/>
                </a:solidFill>
                <a:sym typeface="Wingdings" panose="05000000000000000000" pitchFamily="2" charset="2"/>
              </a:rPr>
              <a:t>á undan blöðrunum</a:t>
            </a:r>
            <a:endParaRPr lang="en-US" altLang="en-US" sz="2000">
              <a:solidFill>
                <a:srgbClr val="000066"/>
              </a:solidFill>
            </a:endParaRPr>
          </a:p>
        </p:txBody>
      </p:sp>
      <p:pic>
        <p:nvPicPr>
          <p:cNvPr id="112645" name="Picture 6">
            <a:extLst>
              <a:ext uri="{FF2B5EF4-FFF2-40B4-BE49-F238E27FC236}">
                <a16:creationId xmlns:a16="http://schemas.microsoft.com/office/drawing/2014/main" id="{F44D1B03-22D2-11A1-AB0B-2A4F8C7C0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504950"/>
            <a:ext cx="4125913" cy="381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32AA6B-069E-966A-59AD-0DA55DB19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1077765"/>
            <a:ext cx="5864879" cy="47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2508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4">
            <a:extLst>
              <a:ext uri="{FF2B5EF4-FFF2-40B4-BE49-F238E27FC236}">
                <a16:creationId xmlns:a16="http://schemas.microsoft.com/office/drawing/2014/main" id="{683AB37A-D863-A75E-46AB-57D52BD02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is-IS"/>
              <a:t>Kíkhósti</a:t>
            </a:r>
            <a:br>
              <a:rPr lang="is-IS" altLang="is-IS"/>
            </a:br>
            <a:r>
              <a:rPr lang="is-IS" altLang="is-IS" sz="1500"/>
              <a:t>(Kikhósti, pertussis, whooping cough, 100 daga hósti)</a:t>
            </a:r>
            <a:endParaRPr lang="en-US" altLang="is-IS"/>
          </a:p>
        </p:txBody>
      </p:sp>
      <p:sp>
        <p:nvSpPr>
          <p:cNvPr id="114691" name="Rectangle 5">
            <a:extLst>
              <a:ext uri="{FF2B5EF4-FFF2-40B4-BE49-F238E27FC236}">
                <a16:creationId xmlns:a16="http://schemas.microsoft.com/office/drawing/2014/main" id="{86D209D5-EC56-7002-40F6-F179A2028E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3392" y="1718142"/>
            <a:ext cx="10730408" cy="4351338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s-IS" altLang="is-IS" sz="2400" i="1" dirty="0" err="1">
                <a:solidFill>
                  <a:srgbClr val="000066"/>
                </a:solidFill>
              </a:rPr>
              <a:t>Bordatella</a:t>
            </a:r>
            <a:r>
              <a:rPr lang="is-IS" altLang="is-IS" sz="2400" i="1" dirty="0">
                <a:solidFill>
                  <a:srgbClr val="000066"/>
                </a:solidFill>
              </a:rPr>
              <a:t> </a:t>
            </a:r>
            <a:r>
              <a:rPr lang="is-IS" altLang="is-IS" sz="2400" i="1" dirty="0" err="1">
                <a:solidFill>
                  <a:srgbClr val="000066"/>
                </a:solidFill>
              </a:rPr>
              <a:t>pertussis</a:t>
            </a:r>
            <a:endParaRPr lang="is-IS" altLang="is-IS" sz="2400" i="1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is-IS" sz="2400" dirty="0" err="1">
                <a:solidFill>
                  <a:srgbClr val="000066"/>
                </a:solidFill>
              </a:rPr>
              <a:t>Meðg</a:t>
            </a:r>
            <a:r>
              <a:rPr lang="is-IS" altLang="is-IS" sz="2400" dirty="0">
                <a:solidFill>
                  <a:srgbClr val="000066"/>
                </a:solidFill>
              </a:rPr>
              <a:t>. 7-10 (20) dagar, smitandi í um 3 vikur</a:t>
            </a:r>
          </a:p>
          <a:p>
            <a:pPr eaLnBrk="1" hangingPunct="1"/>
            <a:r>
              <a:rPr lang="is-IS" altLang="is-IS" sz="2400" dirty="0">
                <a:solidFill>
                  <a:srgbClr val="000066"/>
                </a:solidFill>
              </a:rPr>
              <a:t>Þrjú stig</a:t>
            </a:r>
          </a:p>
          <a:p>
            <a:pPr lvl="1" eaLnBrk="1" hangingPunct="1"/>
            <a:r>
              <a:rPr lang="is-IS" altLang="is-IS" sz="2000" dirty="0">
                <a:solidFill>
                  <a:srgbClr val="000066"/>
                </a:solidFill>
              </a:rPr>
              <a:t>Kvefstig (</a:t>
            </a:r>
            <a:r>
              <a:rPr lang="is-IS" altLang="is-IS" sz="2000" dirty="0" err="1">
                <a:solidFill>
                  <a:srgbClr val="000066"/>
                </a:solidFill>
              </a:rPr>
              <a:t>catarrhal</a:t>
            </a:r>
            <a:r>
              <a:rPr lang="is-IS" altLang="is-IS" sz="2000" dirty="0">
                <a:solidFill>
                  <a:srgbClr val="000066"/>
                </a:solidFill>
              </a:rPr>
              <a:t>): 2 v, vaxandi kvef og nefrennsli</a:t>
            </a:r>
          </a:p>
          <a:p>
            <a:pPr lvl="1" eaLnBrk="1" hangingPunct="1"/>
            <a:r>
              <a:rPr lang="is-IS" altLang="is-IS" sz="2000" dirty="0">
                <a:solidFill>
                  <a:srgbClr val="000066"/>
                </a:solidFill>
              </a:rPr>
              <a:t>Hóstastig (</a:t>
            </a:r>
            <a:r>
              <a:rPr lang="is-IS" altLang="is-IS" sz="2000" dirty="0" err="1">
                <a:solidFill>
                  <a:srgbClr val="000066"/>
                </a:solidFill>
              </a:rPr>
              <a:t>spasmodic</a:t>
            </a:r>
            <a:r>
              <a:rPr lang="is-IS" altLang="is-IS" sz="2000" dirty="0">
                <a:solidFill>
                  <a:srgbClr val="000066"/>
                </a:solidFill>
              </a:rPr>
              <a:t>): 2-4 v, hóstaköst í hviðum (</a:t>
            </a:r>
            <a:r>
              <a:rPr lang="is-IS" altLang="is-IS" sz="2000" dirty="0" err="1">
                <a:solidFill>
                  <a:srgbClr val="000066"/>
                </a:solidFill>
              </a:rPr>
              <a:t>kik</a:t>
            </a:r>
            <a:r>
              <a:rPr lang="is-IS" altLang="is-IS" sz="2000" dirty="0">
                <a:solidFill>
                  <a:srgbClr val="000066"/>
                </a:solidFill>
              </a:rPr>
              <a:t>), enda oft í </a:t>
            </a:r>
            <a:r>
              <a:rPr lang="is-IS" altLang="is-IS" sz="2000" dirty="0" err="1">
                <a:solidFill>
                  <a:srgbClr val="000066"/>
                </a:solidFill>
              </a:rPr>
              <a:t>max</a:t>
            </a:r>
            <a:r>
              <a:rPr lang="is-IS" altLang="is-IS" sz="2000" dirty="0">
                <a:solidFill>
                  <a:srgbClr val="000066"/>
                </a:solidFill>
              </a:rPr>
              <a:t> útöndun og </a:t>
            </a:r>
            <a:r>
              <a:rPr lang="is-IS" altLang="is-IS" sz="2000" dirty="0" err="1">
                <a:solidFill>
                  <a:srgbClr val="000066"/>
                </a:solidFill>
              </a:rPr>
              <a:t>etv</a:t>
            </a:r>
            <a:r>
              <a:rPr lang="is-IS" altLang="is-IS" sz="2000" dirty="0">
                <a:solidFill>
                  <a:srgbClr val="000066"/>
                </a:solidFill>
              </a:rPr>
              <a:t> </a:t>
            </a:r>
            <a:r>
              <a:rPr lang="is-IS" altLang="is-IS" sz="2000" dirty="0" err="1">
                <a:solidFill>
                  <a:srgbClr val="000066"/>
                </a:solidFill>
              </a:rPr>
              <a:t>cyanosu</a:t>
            </a:r>
            <a:r>
              <a:rPr lang="is-IS" altLang="is-IS" sz="2000" dirty="0">
                <a:solidFill>
                  <a:srgbClr val="000066"/>
                </a:solidFill>
              </a:rPr>
              <a:t>.  Þegar barnið nær andanum; mikil soghljóð (</a:t>
            </a:r>
            <a:r>
              <a:rPr lang="is-IS" altLang="is-IS" sz="2000" dirty="0" err="1">
                <a:solidFill>
                  <a:srgbClr val="000066"/>
                </a:solidFill>
              </a:rPr>
              <a:t>kíg</a:t>
            </a:r>
            <a:r>
              <a:rPr lang="is-IS" altLang="is-IS" sz="2000" dirty="0">
                <a:solidFill>
                  <a:srgbClr val="000066"/>
                </a:solidFill>
              </a:rPr>
              <a:t>). Slímuppköst. Oft hitalaus og hress milli kasta.</a:t>
            </a:r>
          </a:p>
          <a:p>
            <a:pPr lvl="1" eaLnBrk="1" hangingPunct="1"/>
            <a:r>
              <a:rPr lang="is-IS" altLang="is-IS" sz="2000" dirty="0" err="1">
                <a:solidFill>
                  <a:srgbClr val="000066"/>
                </a:solidFill>
              </a:rPr>
              <a:t>Afturbatastig</a:t>
            </a:r>
            <a:r>
              <a:rPr lang="is-IS" altLang="is-IS" sz="2000" dirty="0">
                <a:solidFill>
                  <a:srgbClr val="000066"/>
                </a:solidFill>
              </a:rPr>
              <a:t> (</a:t>
            </a:r>
            <a:r>
              <a:rPr lang="is-IS" altLang="is-IS" sz="2000" dirty="0" err="1">
                <a:solidFill>
                  <a:srgbClr val="000066"/>
                </a:solidFill>
              </a:rPr>
              <a:t>convalescent</a:t>
            </a:r>
            <a:r>
              <a:rPr lang="is-IS" altLang="is-IS" sz="2000" dirty="0">
                <a:solidFill>
                  <a:srgbClr val="000066"/>
                </a:solidFill>
              </a:rPr>
              <a:t>): 2 (-8) v, skánandi hósti.</a:t>
            </a:r>
          </a:p>
          <a:p>
            <a:pPr eaLnBrk="1" hangingPunct="1"/>
            <a:r>
              <a:rPr lang="is-IS" altLang="is-IS" sz="2400" dirty="0" err="1">
                <a:solidFill>
                  <a:srgbClr val="000066"/>
                </a:solidFill>
              </a:rPr>
              <a:t>Fylgikv</a:t>
            </a:r>
            <a:r>
              <a:rPr lang="is-IS" altLang="is-IS" sz="2400" dirty="0">
                <a:solidFill>
                  <a:srgbClr val="000066"/>
                </a:solidFill>
              </a:rPr>
              <a:t>: lungnabólgur, aðrar efri loftvegasýkingar, krampar, </a:t>
            </a:r>
            <a:r>
              <a:rPr lang="is-IS" altLang="is-IS" sz="2400" dirty="0" err="1">
                <a:solidFill>
                  <a:srgbClr val="000066"/>
                </a:solidFill>
              </a:rPr>
              <a:t>encephalopathia</a:t>
            </a:r>
            <a:r>
              <a:rPr lang="is-IS" altLang="is-IS" sz="2400" dirty="0">
                <a:solidFill>
                  <a:srgbClr val="000066"/>
                </a:solidFill>
              </a:rPr>
              <a:t> </a:t>
            </a:r>
            <a:r>
              <a:rPr lang="is-IS" altLang="is-IS" sz="2400" dirty="0" err="1">
                <a:solidFill>
                  <a:srgbClr val="000066"/>
                </a:solidFill>
              </a:rPr>
              <a:t>o.fl</a:t>
            </a:r>
            <a:endParaRPr lang="is-IS" altLang="is-IS" sz="2400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is-IS" sz="2400" dirty="0" err="1">
                <a:solidFill>
                  <a:srgbClr val="000066"/>
                </a:solidFill>
              </a:rPr>
              <a:t>Rx</a:t>
            </a:r>
            <a:r>
              <a:rPr lang="is-IS" altLang="is-IS" sz="2400" dirty="0">
                <a:solidFill>
                  <a:srgbClr val="000066"/>
                </a:solidFill>
              </a:rPr>
              <a:t>: </a:t>
            </a:r>
            <a:r>
              <a:rPr lang="is-IS" altLang="is-IS" sz="2400" dirty="0" err="1">
                <a:solidFill>
                  <a:srgbClr val="000066"/>
                </a:solidFill>
              </a:rPr>
              <a:t>macrolidar</a:t>
            </a:r>
            <a:endParaRPr lang="is-IS" altLang="is-IS" sz="2400" dirty="0">
              <a:solidFill>
                <a:srgbClr val="000066"/>
              </a:solidFill>
            </a:endParaRPr>
          </a:p>
          <a:p>
            <a:pPr lvl="1" eaLnBrk="1" hangingPunct="1"/>
            <a:r>
              <a:rPr lang="is-IS" altLang="is-IS" sz="2000" dirty="0">
                <a:solidFill>
                  <a:srgbClr val="000066"/>
                </a:solidFill>
              </a:rPr>
              <a:t>Meðhöndlun varðar fyrst og fremst smitberaskap og ekki klínískan framgang</a:t>
            </a:r>
          </a:p>
          <a:p>
            <a:pPr eaLnBrk="1" hangingPunct="1"/>
            <a:endParaRPr lang="is-IS" altLang="is-IS" sz="21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>
            <a:extLst>
              <a:ext uri="{FF2B5EF4-FFF2-40B4-BE49-F238E27FC236}">
                <a16:creationId xmlns:a16="http://schemas.microsoft.com/office/drawing/2014/main" id="{DCAEB4A0-800D-7027-ED19-2BC0D3E480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s-IS" altLang="en-US" dirty="0"/>
              <a:t>Faraldsfræði kíghósta</a:t>
            </a:r>
            <a:endParaRPr lang="en-US" altLang="en-US" dirty="0"/>
          </a:p>
        </p:txBody>
      </p:sp>
      <p:sp>
        <p:nvSpPr>
          <p:cNvPr id="116739" name="Content Placeholder 2">
            <a:extLst>
              <a:ext uri="{FF2B5EF4-FFF2-40B4-BE49-F238E27FC236}">
                <a16:creationId xmlns:a16="http://schemas.microsoft.com/office/drawing/2014/main" id="{5C8C7B57-BAF3-535E-E75F-FF8CD94834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s-IS" altLang="en-US" dirty="0">
                <a:solidFill>
                  <a:srgbClr val="000066"/>
                </a:solidFill>
              </a:rPr>
              <a:t>Afar smitandi – </a:t>
            </a:r>
            <a:r>
              <a:rPr lang="is-IS" altLang="en-US" dirty="0" err="1">
                <a:solidFill>
                  <a:srgbClr val="000066"/>
                </a:solidFill>
              </a:rPr>
              <a:t>dropasmit</a:t>
            </a:r>
            <a:r>
              <a:rPr lang="is-IS" altLang="en-US" dirty="0">
                <a:solidFill>
                  <a:srgbClr val="000066"/>
                </a:solidFill>
              </a:rPr>
              <a:t> </a:t>
            </a:r>
            <a:br>
              <a:rPr lang="is-IS" altLang="en-US" dirty="0">
                <a:solidFill>
                  <a:srgbClr val="000066"/>
                </a:solidFill>
              </a:rPr>
            </a:br>
            <a:r>
              <a:rPr lang="is-IS" altLang="en-US" sz="2000" dirty="0">
                <a:solidFill>
                  <a:srgbClr val="000066"/>
                </a:solidFill>
              </a:rPr>
              <a:t>(90% </a:t>
            </a:r>
            <a:r>
              <a:rPr lang="is-IS" altLang="en-US" sz="2000" dirty="0" err="1">
                <a:solidFill>
                  <a:srgbClr val="000066"/>
                </a:solidFill>
              </a:rPr>
              <a:t>smithætta</a:t>
            </a:r>
            <a:r>
              <a:rPr lang="is-IS" altLang="en-US" sz="2000" dirty="0">
                <a:solidFill>
                  <a:srgbClr val="000066"/>
                </a:solidFill>
              </a:rPr>
              <a:t> fyrir óbólusetta einstaklinga á heimilinu)</a:t>
            </a:r>
          </a:p>
          <a:p>
            <a:pPr eaLnBrk="1" hangingPunct="1"/>
            <a:endParaRPr lang="is-IS" altLang="en-US" sz="1800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en-US" dirty="0">
                <a:solidFill>
                  <a:srgbClr val="000066"/>
                </a:solidFill>
              </a:rPr>
              <a:t>Smita í u.þ.b. &gt;3 vikur</a:t>
            </a:r>
          </a:p>
          <a:p>
            <a:pPr eaLnBrk="1" hangingPunct="1"/>
            <a:endParaRPr lang="is-IS" altLang="en-US" dirty="0">
              <a:solidFill>
                <a:srgbClr val="000066"/>
              </a:solidFill>
            </a:endParaRPr>
          </a:p>
          <a:p>
            <a:pPr eaLnBrk="1" hangingPunct="1"/>
            <a:r>
              <a:rPr lang="is-IS" altLang="en-US" dirty="0">
                <a:solidFill>
                  <a:srgbClr val="000066"/>
                </a:solidFill>
              </a:rPr>
              <a:t>Unglingar og fullorðnir algengir smitberar</a:t>
            </a:r>
            <a:endParaRPr lang="en-US" altLang="en-US" sz="18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8">
            <a:extLst>
              <a:ext uri="{FF2B5EF4-FFF2-40B4-BE49-F238E27FC236}">
                <a16:creationId xmlns:a16="http://schemas.microsoft.com/office/drawing/2014/main" id="{28BAC311-0A52-DCA8-0D26-B3B18A19D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56"/>
          <a:stretch>
            <a:fillRect/>
          </a:stretch>
        </p:blipFill>
        <p:spPr bwMode="auto">
          <a:xfrm>
            <a:off x="1641475" y="2566988"/>
            <a:ext cx="3895725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Rectangle 11">
            <a:extLst>
              <a:ext uri="{FF2B5EF4-FFF2-40B4-BE49-F238E27FC236}">
                <a16:creationId xmlns:a16="http://schemas.microsoft.com/office/drawing/2014/main" id="{293AD6E8-ADBC-1631-0365-AA08FC595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433" y="2513013"/>
            <a:ext cx="4572000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5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dirty="0"/>
              <a:t>Filamentous haemagglutinin (FHA)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dirty="0"/>
              <a:t>Pertactin (PRN)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dirty="0"/>
              <a:t>Fimbriae (FIM) type 2 and type 3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5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dirty="0"/>
              <a:t>Pertussis toxin (PT)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dirty="0"/>
              <a:t>Adenylate cyclase toxin (ACT)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dirty="0"/>
              <a:t>Tracheal cytotoxin (TCT)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5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500" dirty="0"/>
              <a:t>Lipo-oligosaccharide (LPS).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500" dirty="0"/>
          </a:p>
        </p:txBody>
      </p:sp>
      <p:sp>
        <p:nvSpPr>
          <p:cNvPr id="117764" name="Title 1">
            <a:extLst>
              <a:ext uri="{FF2B5EF4-FFF2-40B4-BE49-F238E27FC236}">
                <a16:creationId xmlns:a16="http://schemas.microsoft.com/office/drawing/2014/main" id="{F466FACB-1C0E-553E-05A2-EE5517236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2650" y="1131888"/>
            <a:ext cx="7886700" cy="993775"/>
          </a:xfrm>
        </p:spPr>
        <p:txBody>
          <a:bodyPr/>
          <a:lstStyle/>
          <a:p>
            <a:pPr eaLnBrk="1" hangingPunct="1"/>
            <a:r>
              <a:rPr lang="is-IS" altLang="en-US" i="1"/>
              <a:t>Bordatella pertussis</a:t>
            </a:r>
            <a:endParaRPr lang="en-US" altLang="en-US" i="1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DB50425-FC23-038B-7977-3F9EA969BAC3}"/>
              </a:ext>
            </a:extLst>
          </p:cNvPr>
          <p:cNvSpPr/>
          <p:nvPr/>
        </p:nvSpPr>
        <p:spPr>
          <a:xfrm>
            <a:off x="8507413" y="2886075"/>
            <a:ext cx="125412" cy="588963"/>
          </a:xfrm>
          <a:prstGeom prst="rightBrace">
            <a:avLst/>
          </a:prstGeom>
          <a:ln w="28575">
            <a:solidFill>
              <a:srgbClr val="0926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D49007B-F56D-DA7E-DF3A-FFEC1940CFE1}"/>
              </a:ext>
            </a:extLst>
          </p:cNvPr>
          <p:cNvSpPr/>
          <p:nvPr/>
        </p:nvSpPr>
        <p:spPr>
          <a:xfrm>
            <a:off x="8515350" y="3811588"/>
            <a:ext cx="125413" cy="588962"/>
          </a:xfrm>
          <a:prstGeom prst="rightBrace">
            <a:avLst/>
          </a:prstGeom>
          <a:ln w="28575">
            <a:solidFill>
              <a:srgbClr val="0926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BB2F443A-E42A-5AD0-B855-FA8D73425520}"/>
              </a:ext>
            </a:extLst>
          </p:cNvPr>
          <p:cNvSpPr/>
          <p:nvPr/>
        </p:nvSpPr>
        <p:spPr>
          <a:xfrm>
            <a:off x="8513763" y="4675188"/>
            <a:ext cx="119062" cy="236537"/>
          </a:xfrm>
          <a:prstGeom prst="rightBrace">
            <a:avLst/>
          </a:prstGeom>
          <a:ln w="28575">
            <a:solidFill>
              <a:srgbClr val="0926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7768" name="TextBox 18">
            <a:extLst>
              <a:ext uri="{FF2B5EF4-FFF2-40B4-BE49-F238E27FC236}">
                <a16:creationId xmlns:a16="http://schemas.microsoft.com/office/drawing/2014/main" id="{BD04FCA3-6187-B066-C62D-8CB54B244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6663" y="2922588"/>
            <a:ext cx="19161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b="1">
                <a:solidFill>
                  <a:srgbClr val="0926A3"/>
                </a:solidFill>
              </a:rPr>
              <a:t>Tengist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b="1">
                <a:solidFill>
                  <a:srgbClr val="0926A3"/>
                </a:solidFill>
              </a:rPr>
              <a:t>yfirborðsfrumum</a:t>
            </a:r>
            <a:endParaRPr lang="en-US" altLang="en-US" sz="1800" b="1">
              <a:solidFill>
                <a:srgbClr val="0926A3"/>
              </a:solidFill>
            </a:endParaRPr>
          </a:p>
        </p:txBody>
      </p:sp>
      <p:sp>
        <p:nvSpPr>
          <p:cNvPr id="117769" name="TextBox 19">
            <a:extLst>
              <a:ext uri="{FF2B5EF4-FFF2-40B4-BE49-F238E27FC236}">
                <a16:creationId xmlns:a16="http://schemas.microsoft.com/office/drawing/2014/main" id="{80AD88A4-98A8-AB65-86A8-2165019DC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6663" y="3852863"/>
            <a:ext cx="16748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b="1">
                <a:solidFill>
                  <a:srgbClr val="0926A3"/>
                </a:solidFill>
              </a:rPr>
              <a:t>Skaðar frumur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b="1">
                <a:solidFill>
                  <a:srgbClr val="0926A3"/>
                </a:solidFill>
              </a:rPr>
              <a:t>og bifhár</a:t>
            </a:r>
            <a:endParaRPr lang="en-US" altLang="en-US" sz="1800" b="1">
              <a:solidFill>
                <a:srgbClr val="0926A3"/>
              </a:solidFill>
            </a:endParaRPr>
          </a:p>
        </p:txBody>
      </p:sp>
      <p:sp>
        <p:nvSpPr>
          <p:cNvPr id="117770" name="TextBox 20">
            <a:extLst>
              <a:ext uri="{FF2B5EF4-FFF2-40B4-BE49-F238E27FC236}">
                <a16:creationId xmlns:a16="http://schemas.microsoft.com/office/drawing/2014/main" id="{8D445E1E-BAAF-D737-0E1A-120202149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6663" y="4560888"/>
            <a:ext cx="21351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b="1">
                <a:solidFill>
                  <a:srgbClr val="0926A3"/>
                </a:solidFill>
              </a:rPr>
              <a:t>Verst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1800" b="1">
                <a:solidFill>
                  <a:srgbClr val="0926A3"/>
                </a:solidFill>
              </a:rPr>
              <a:t>ónæmisviðbrögðum</a:t>
            </a:r>
            <a:endParaRPr lang="en-US" altLang="en-US" sz="1800" b="1">
              <a:solidFill>
                <a:srgbClr val="0926A3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0A2C-7846-DE1A-4DBC-3C3D52D08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0613" y="1141413"/>
            <a:ext cx="3805237" cy="9937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s-IS" i="1" dirty="0"/>
              <a:t>Bordatella </a:t>
            </a:r>
            <a:br>
              <a:rPr lang="is-IS" i="1" dirty="0"/>
            </a:br>
            <a:r>
              <a:rPr lang="is-IS" i="1" dirty="0"/>
              <a:t>pertussis</a:t>
            </a:r>
            <a:endParaRPr lang="en-US" i="1" dirty="0"/>
          </a:p>
        </p:txBody>
      </p:sp>
      <p:pic>
        <p:nvPicPr>
          <p:cNvPr id="118787" name="Picture 6">
            <a:extLst>
              <a:ext uri="{FF2B5EF4-FFF2-40B4-BE49-F238E27FC236}">
                <a16:creationId xmlns:a16="http://schemas.microsoft.com/office/drawing/2014/main" id="{0C69ACA2-1C16-F797-F1A7-33CFD80E7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4314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D6E980-38A7-EDB3-5D47-F6A1199CC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438" y="2671763"/>
            <a:ext cx="4456112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100" dirty="0"/>
              <a:t>Tengist yfirborðsfrumum í öndunarvegi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s-IS" altLang="en-US" sz="21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100" dirty="0"/>
              <a:t>Skaðar þekjufrumur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100" dirty="0"/>
              <a:t>	Sérstaklega bifháraþekju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s-IS" altLang="en-US" sz="21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100" dirty="0"/>
              <a:t>Bifhárafrumur endurnýjast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100" dirty="0"/>
              <a:t>	– en á mörgum vikum!</a:t>
            </a:r>
            <a:endParaRPr lang="en-US" alt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s://www.who.int/immunization/monitoring_surveillance/burden/vpd/surveillance_type/passive/pertussis_coverage_2018.jpg?ua=1">
            <a:extLst>
              <a:ext uri="{FF2B5EF4-FFF2-40B4-BE49-F238E27FC236}">
                <a16:creationId xmlns:a16="http://schemas.microsoft.com/office/drawing/2014/main" id="{280337A7-4F77-5EC8-71D1-2505639A2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860425"/>
            <a:ext cx="7269163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442A9D-0CE4-A7C2-E6E5-2351BA039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6056"/>
            <a:ext cx="12192000" cy="540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449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4">
            <a:extLst>
              <a:ext uri="{FF2B5EF4-FFF2-40B4-BE49-F238E27FC236}">
                <a16:creationId xmlns:a16="http://schemas.microsoft.com/office/drawing/2014/main" id="{4341062E-59D2-3D90-A438-04F3F4ECA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5300" y="6288088"/>
            <a:ext cx="611981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Fyrirkomulag</a:t>
            </a: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barnabólusetninga</a:t>
            </a: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á </a:t>
            </a:r>
            <a:r>
              <a:rPr lang="en-US" altLang="en-US" sz="1400" b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Íslandi</a:t>
            </a: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frá</a:t>
            </a: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400" b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október</a:t>
            </a:r>
            <a:r>
              <a:rPr lang="en-US" altLang="en-US" sz="14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2025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https://www.landlaeknir.is/smit-og-sottvarnir/bolusetningar/bolusetningar-barna/</a:t>
            </a:r>
            <a:endParaRPr lang="en-US" altLang="en-US" sz="1200" b="1" i="1" dirty="0">
              <a:solidFill>
                <a:srgbClr val="0070C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8B2CE7-106B-4DCE-116D-EF457A22A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720" y="42351"/>
            <a:ext cx="4371684" cy="617788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Box 1">
            <a:extLst>
              <a:ext uri="{FF2B5EF4-FFF2-40B4-BE49-F238E27FC236}">
                <a16:creationId xmlns:a16="http://schemas.microsoft.com/office/drawing/2014/main" id="{C02FD74A-7737-1B1E-32CC-89DBF19A0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238" y="1866900"/>
            <a:ext cx="37068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9600">
                <a:solidFill>
                  <a:srgbClr val="000066"/>
                </a:solidFill>
              </a:rPr>
              <a:t>Lok !!!</a:t>
            </a:r>
            <a:endParaRPr lang="en-GB" altLang="en-US" sz="960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4FAB314A3C6A45A0638374E68BFFBE" ma:contentTypeVersion="0" ma:contentTypeDescription="Create a new document." ma:contentTypeScope="" ma:versionID="59ca0c195b76f6073ae5951f8abaf3e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0F53E684-E898-4734-AEBC-CEC3F2A43D0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EBA02BE-71A1-4F82-9890-16DC5B5BEA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94FE79-14B2-40FF-BC88-8E84075A1E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Metadata/LabelInfo.xml><?xml version="1.0" encoding="utf-8"?>
<clbl:labelList xmlns:clbl="http://schemas.microsoft.com/office/2020/mipLabelMetadata">
  <clbl:label id="{2826c5a7-899c-4117-abfe-a36a5729fe0a}" enabled="1" method="Standard" siteId="{e1011e52-7210-4017-950f-458075f9f8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9732</TotalTime>
  <Words>1550</Words>
  <Application>Microsoft Office PowerPoint</Application>
  <PresentationFormat>Widescreen</PresentationFormat>
  <Paragraphs>431</Paragraphs>
  <Slides>61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Calibri</vt:lpstr>
      <vt:lpstr>Tahoma</vt:lpstr>
      <vt:lpstr>Times New Roman</vt:lpstr>
      <vt:lpstr>Wingdings</vt:lpstr>
      <vt:lpstr>Office 2013 - 2022 Theme</vt:lpstr>
      <vt:lpstr>Ýmsir almennir  smitsjúkdómar barna  </vt:lpstr>
      <vt:lpstr>Ýmsir almennir  smitsjúkdómar barna  </vt:lpstr>
      <vt:lpstr>Skarlatssótt</vt:lpstr>
      <vt:lpstr>Skarlatssótt</vt:lpstr>
      <vt:lpstr>Skarlatssótt</vt:lpstr>
      <vt:lpstr>Skarlatssótt</vt:lpstr>
      <vt:lpstr>Skarlatssótt Aukaverkanir/fylgikvillar</vt:lpstr>
      <vt:lpstr>Asymptomatic nasopharyngeal carriage rate of GAS  in Icelandic children</vt:lpstr>
      <vt:lpstr>Hlaupabóla (varicella, chickenpox)</vt:lpstr>
      <vt:lpstr>Veiruflokkun (Baltimore)</vt:lpstr>
      <vt:lpstr>Veiruflokkun (Baltimore)</vt:lpstr>
      <vt:lpstr>Veiruflokkun</vt:lpstr>
      <vt:lpstr>Hlaupabóla</vt:lpstr>
      <vt:lpstr>Hlaupabóla?</vt:lpstr>
      <vt:lpstr>Hlaupabóla (varicella, chickenpox)</vt:lpstr>
      <vt:lpstr>Hlaupabóla (varicella, chickenpox)</vt:lpstr>
      <vt:lpstr>Hlaupabóla (varicella, chickenpox)</vt:lpstr>
      <vt:lpstr>Smit á meðgöngu og við fæðingu</vt:lpstr>
      <vt:lpstr>Mononucleosis</vt:lpstr>
      <vt:lpstr>Mononucleosis</vt:lpstr>
      <vt:lpstr>Mononucleosis</vt:lpstr>
      <vt:lpstr>Mononucleosis</vt:lpstr>
      <vt:lpstr>Mononucleosis</vt:lpstr>
      <vt:lpstr>Ampicillin útbrot og EBV</vt:lpstr>
      <vt:lpstr>PowerPoint Presentation</vt:lpstr>
      <vt:lpstr>Mislingar</vt:lpstr>
      <vt:lpstr>Mislingar - virusinn</vt:lpstr>
      <vt:lpstr>Mislingar - útbrot</vt:lpstr>
      <vt:lpstr>Mislingar</vt:lpstr>
      <vt:lpstr>Mislingar</vt:lpstr>
      <vt:lpstr>Mislingar</vt:lpstr>
      <vt:lpstr>En af hverju þurfum við þekkja til mislinga?</vt:lpstr>
      <vt:lpstr>Andrew  Wakefield</vt:lpstr>
      <vt:lpstr>PowerPoint Presentation</vt:lpstr>
      <vt:lpstr>Mislingar</vt:lpstr>
      <vt:lpstr>PowerPoint Presentation</vt:lpstr>
      <vt:lpstr>PowerPoint Presentation</vt:lpstr>
      <vt:lpstr>PowerPoint Presentation</vt:lpstr>
      <vt:lpstr>Fifth disease</vt:lpstr>
      <vt:lpstr>Fifth disease (erythema infectiosum)</vt:lpstr>
      <vt:lpstr>Fifth disease</vt:lpstr>
      <vt:lpstr>Fifth disease (Erythema infectiosum)</vt:lpstr>
      <vt:lpstr>Fifth disease (Erythema infectiosum)</vt:lpstr>
      <vt:lpstr>Roseola (Mislingabróðir, 6th disease)</vt:lpstr>
      <vt:lpstr>Roseola (exanthema subitum, mislingabróðir, dílaroði, 6th disease)</vt:lpstr>
      <vt:lpstr>Roseola (Mislingabróðir, 6th disease)</vt:lpstr>
      <vt:lpstr>PowerPoint Presentation</vt:lpstr>
      <vt:lpstr>Hand- foot- and mouth disease</vt:lpstr>
      <vt:lpstr>Hand- foot- and mouth disease</vt:lpstr>
      <vt:lpstr>Hand- foot- and mouth disease</vt:lpstr>
      <vt:lpstr>Hand- foot- and mouth disease</vt:lpstr>
      <vt:lpstr>Herpangina</vt:lpstr>
      <vt:lpstr>PowerPoint Presentation</vt:lpstr>
      <vt:lpstr>Kíkhósti (Kikhósti, pertussis, whooping cough, 100 daga hósti)</vt:lpstr>
      <vt:lpstr>Faraldsfræði kíghósta</vt:lpstr>
      <vt:lpstr>Bordatella pertussis</vt:lpstr>
      <vt:lpstr>Bordatella  pertussis</vt:lpstr>
      <vt:lpstr>PowerPoint Presentation</vt:lpstr>
      <vt:lpstr>PowerPoint Presentation</vt:lpstr>
      <vt:lpstr>PowerPoint Presentation</vt:lpstr>
      <vt:lpstr>PowerPoint Presentation</vt:lpstr>
    </vt:vector>
  </TitlesOfParts>
  <Company>LSH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Ýmsir barnasjúkdómar</dc:title>
  <dc:creator>asgeir</dc:creator>
  <cp:lastModifiedBy>Ingibjörg M. Steinþórsdóttir</cp:lastModifiedBy>
  <cp:revision>235</cp:revision>
  <dcterms:created xsi:type="dcterms:W3CDTF">2005-09-17T17:46:45Z</dcterms:created>
  <dcterms:modified xsi:type="dcterms:W3CDTF">2026-09-30T13:45:21Z</dcterms:modified>
</cp:coreProperties>
</file>