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57"/>
  </p:notesMasterIdLst>
  <p:sldIdLst>
    <p:sldId id="256" r:id="rId2"/>
    <p:sldId id="258" r:id="rId3"/>
    <p:sldId id="259" r:id="rId4"/>
    <p:sldId id="265" r:id="rId5"/>
    <p:sldId id="293" r:id="rId6"/>
    <p:sldId id="267" r:id="rId7"/>
    <p:sldId id="330" r:id="rId8"/>
    <p:sldId id="294" r:id="rId9"/>
    <p:sldId id="303" r:id="rId10"/>
    <p:sldId id="272" r:id="rId11"/>
    <p:sldId id="260" r:id="rId12"/>
    <p:sldId id="261" r:id="rId13"/>
    <p:sldId id="300" r:id="rId14"/>
    <p:sldId id="295" r:id="rId15"/>
    <p:sldId id="263" r:id="rId16"/>
    <p:sldId id="264" r:id="rId17"/>
    <p:sldId id="304" r:id="rId18"/>
    <p:sldId id="305" r:id="rId19"/>
    <p:sldId id="307" r:id="rId20"/>
    <p:sldId id="271" r:id="rId21"/>
    <p:sldId id="306" r:id="rId22"/>
    <p:sldId id="273" r:id="rId23"/>
    <p:sldId id="269" r:id="rId24"/>
    <p:sldId id="355" r:id="rId25"/>
    <p:sldId id="296" r:id="rId26"/>
    <p:sldId id="281" r:id="rId27"/>
    <p:sldId id="299" r:id="rId28"/>
    <p:sldId id="288" r:id="rId29"/>
    <p:sldId id="301" r:id="rId30"/>
    <p:sldId id="277" r:id="rId31"/>
    <p:sldId id="274" r:id="rId32"/>
    <p:sldId id="309" r:id="rId33"/>
    <p:sldId id="354" r:id="rId34"/>
    <p:sldId id="317" r:id="rId35"/>
    <p:sldId id="308" r:id="rId36"/>
    <p:sldId id="311" r:id="rId37"/>
    <p:sldId id="310" r:id="rId38"/>
    <p:sldId id="312" r:id="rId39"/>
    <p:sldId id="313" r:id="rId40"/>
    <p:sldId id="314" r:id="rId41"/>
    <p:sldId id="363" r:id="rId42"/>
    <p:sldId id="315" r:id="rId43"/>
    <p:sldId id="364" r:id="rId44"/>
    <p:sldId id="316" r:id="rId45"/>
    <p:sldId id="275" r:id="rId46"/>
    <p:sldId id="278" r:id="rId47"/>
    <p:sldId id="356" r:id="rId48"/>
    <p:sldId id="357" r:id="rId49"/>
    <p:sldId id="358" r:id="rId50"/>
    <p:sldId id="359" r:id="rId51"/>
    <p:sldId id="360" r:id="rId52"/>
    <p:sldId id="361" r:id="rId53"/>
    <p:sldId id="362" r:id="rId54"/>
    <p:sldId id="318" r:id="rId55"/>
    <p:sldId id="319" r:id="rId5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213" autoAdjust="0"/>
  </p:normalViewPr>
  <p:slideViewPr>
    <p:cSldViewPr snapToGrid="0">
      <p:cViewPr varScale="1">
        <p:scale>
          <a:sx n="59" d="100"/>
          <a:sy n="59" d="100"/>
        </p:scale>
        <p:origin x="13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4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E400D0-E833-47F4-AB0A-074ACD13175D}" type="doc">
      <dgm:prSet loTypeId="urn:microsoft.com/office/officeart/2005/8/layout/vList2" loCatId="list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012E0B2D-AE0A-4AAD-B532-976AD2357A95}">
      <dgm:prSet/>
      <dgm:spPr>
        <a:solidFill>
          <a:srgbClr val="FFC000"/>
        </a:solidFill>
      </dgm:spPr>
      <dgm:t>
        <a:bodyPr/>
        <a:lstStyle/>
        <a:p>
          <a:r>
            <a:rPr lang="is-IS" b="1"/>
            <a:t>Eyrnabólgu</a:t>
          </a:r>
          <a:r>
            <a:rPr lang="en-US" b="1"/>
            <a:t>r</a:t>
          </a:r>
          <a:endParaRPr lang="en-US"/>
        </a:p>
      </dgm:t>
    </dgm:pt>
    <dgm:pt modelId="{10854F0E-55AB-4F1B-B1AD-6862A6DA9318}" type="parTrans" cxnId="{87B59A53-1F74-4DE4-BB7F-0AA8670025FA}">
      <dgm:prSet/>
      <dgm:spPr/>
      <dgm:t>
        <a:bodyPr/>
        <a:lstStyle/>
        <a:p>
          <a:endParaRPr lang="en-US"/>
        </a:p>
      </dgm:t>
    </dgm:pt>
    <dgm:pt modelId="{BD6599D6-9C1B-4107-96C8-22EC1A5EF01B}" type="sibTrans" cxnId="{87B59A53-1F74-4DE4-BB7F-0AA8670025FA}">
      <dgm:prSet/>
      <dgm:spPr/>
      <dgm:t>
        <a:bodyPr/>
        <a:lstStyle/>
        <a:p>
          <a:endParaRPr lang="en-US"/>
        </a:p>
      </dgm:t>
    </dgm:pt>
    <dgm:pt modelId="{3FED1F53-58E8-4811-A61A-1E1532309E0B}">
      <dgm:prSet/>
      <dgm:spPr>
        <a:solidFill>
          <a:schemeClr val="accent2">
            <a:hueOff val="-6190854"/>
            <a:satOff val="13017"/>
            <a:lumOff val="-2157"/>
            <a:alpha val="30000"/>
          </a:schemeClr>
        </a:solidFill>
      </dgm:spPr>
      <dgm:t>
        <a:bodyPr/>
        <a:lstStyle/>
        <a:p>
          <a:r>
            <a:rPr lang="en-US" dirty="0" err="1"/>
            <a:t>Öndunarfærasýkingar</a:t>
          </a:r>
          <a:endParaRPr lang="en-US" dirty="0"/>
        </a:p>
      </dgm:t>
    </dgm:pt>
    <dgm:pt modelId="{5FE98B46-3D70-4C91-AAB2-4A63D0803BB6}" type="parTrans" cxnId="{A71DE810-B418-487B-9519-F31B3C2B135F}">
      <dgm:prSet/>
      <dgm:spPr/>
      <dgm:t>
        <a:bodyPr/>
        <a:lstStyle/>
        <a:p>
          <a:endParaRPr lang="en-US"/>
        </a:p>
      </dgm:t>
    </dgm:pt>
    <dgm:pt modelId="{B55D61C1-A29E-4A98-931F-A8E9C51263B7}" type="sibTrans" cxnId="{A71DE810-B418-487B-9519-F31B3C2B135F}">
      <dgm:prSet/>
      <dgm:spPr/>
      <dgm:t>
        <a:bodyPr/>
        <a:lstStyle/>
        <a:p>
          <a:endParaRPr lang="en-US"/>
        </a:p>
      </dgm:t>
    </dgm:pt>
    <dgm:pt modelId="{EDEEDED2-20B7-4528-82B9-7DC1AED17FF2}" type="pres">
      <dgm:prSet presAssocID="{A0E400D0-E833-47F4-AB0A-074ACD13175D}" presName="linear" presStyleCnt="0">
        <dgm:presLayoutVars>
          <dgm:animLvl val="lvl"/>
          <dgm:resizeHandles val="exact"/>
        </dgm:presLayoutVars>
      </dgm:prSet>
      <dgm:spPr/>
    </dgm:pt>
    <dgm:pt modelId="{151E1214-FAB2-4FDF-8910-92000CDD99ED}" type="pres">
      <dgm:prSet presAssocID="{012E0B2D-AE0A-4AAD-B532-976AD2357A9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FBF491A-22B6-4857-982C-1C5BDD5C4874}" type="pres">
      <dgm:prSet presAssocID="{BD6599D6-9C1B-4107-96C8-22EC1A5EF01B}" presName="spacer" presStyleCnt="0"/>
      <dgm:spPr/>
    </dgm:pt>
    <dgm:pt modelId="{BB7931B9-A9FA-48D2-A483-8E4702181A77}" type="pres">
      <dgm:prSet presAssocID="{3FED1F53-58E8-4811-A61A-1E1532309E0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71DE810-B418-487B-9519-F31B3C2B135F}" srcId="{A0E400D0-E833-47F4-AB0A-074ACD13175D}" destId="{3FED1F53-58E8-4811-A61A-1E1532309E0B}" srcOrd="1" destOrd="0" parTransId="{5FE98B46-3D70-4C91-AAB2-4A63D0803BB6}" sibTransId="{B55D61C1-A29E-4A98-931F-A8E9C51263B7}"/>
    <dgm:cxn modelId="{E6FB4A2A-C804-4369-A2FE-3EAC3FFFF809}" type="presOf" srcId="{012E0B2D-AE0A-4AAD-B532-976AD2357A95}" destId="{151E1214-FAB2-4FDF-8910-92000CDD99ED}" srcOrd="0" destOrd="0" presId="urn:microsoft.com/office/officeart/2005/8/layout/vList2"/>
    <dgm:cxn modelId="{2AE78A52-71DF-489D-BBBB-A0C16F750EBD}" type="presOf" srcId="{3FED1F53-58E8-4811-A61A-1E1532309E0B}" destId="{BB7931B9-A9FA-48D2-A483-8E4702181A77}" srcOrd="0" destOrd="0" presId="urn:microsoft.com/office/officeart/2005/8/layout/vList2"/>
    <dgm:cxn modelId="{87B59A53-1F74-4DE4-BB7F-0AA8670025FA}" srcId="{A0E400D0-E833-47F4-AB0A-074ACD13175D}" destId="{012E0B2D-AE0A-4AAD-B532-976AD2357A95}" srcOrd="0" destOrd="0" parTransId="{10854F0E-55AB-4F1B-B1AD-6862A6DA9318}" sibTransId="{BD6599D6-9C1B-4107-96C8-22EC1A5EF01B}"/>
    <dgm:cxn modelId="{BCAEA757-29EB-43D2-8AF9-3785EAB1130D}" type="presOf" srcId="{A0E400D0-E833-47F4-AB0A-074ACD13175D}" destId="{EDEEDED2-20B7-4528-82B9-7DC1AED17FF2}" srcOrd="0" destOrd="0" presId="urn:microsoft.com/office/officeart/2005/8/layout/vList2"/>
    <dgm:cxn modelId="{CE14EB18-7521-4220-A47D-DE4FF278930D}" type="presParOf" srcId="{EDEEDED2-20B7-4528-82B9-7DC1AED17FF2}" destId="{151E1214-FAB2-4FDF-8910-92000CDD99ED}" srcOrd="0" destOrd="0" presId="urn:microsoft.com/office/officeart/2005/8/layout/vList2"/>
    <dgm:cxn modelId="{8796B79B-8BEE-476D-9E60-D1C9EE99B706}" type="presParOf" srcId="{EDEEDED2-20B7-4528-82B9-7DC1AED17FF2}" destId="{EFBF491A-22B6-4857-982C-1C5BDD5C4874}" srcOrd="1" destOrd="0" presId="urn:microsoft.com/office/officeart/2005/8/layout/vList2"/>
    <dgm:cxn modelId="{E784FA04-2BD8-4781-A208-06676509C615}" type="presParOf" srcId="{EDEEDED2-20B7-4528-82B9-7DC1AED17FF2}" destId="{BB7931B9-A9FA-48D2-A483-8E4702181A7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2CD045-B5FE-41FB-BDD6-6C6E313431F3}" type="doc">
      <dgm:prSet loTypeId="urn:microsoft.com/office/officeart/2005/8/layout/hierarchy3" loCatId="hierarchy" qsTypeId="urn:microsoft.com/office/officeart/2005/8/quickstyle/simple1#2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D4334854-BB9E-4F37-8CB8-73570C5EDDA1}">
      <dgm:prSet/>
      <dgm:spPr/>
      <dgm:t>
        <a:bodyPr/>
        <a:lstStyle/>
        <a:p>
          <a:r>
            <a:rPr lang="is-IS" dirty="0"/>
            <a:t>Streptococcus pneumoniae</a:t>
          </a:r>
          <a:endParaRPr lang="en-US" dirty="0"/>
        </a:p>
      </dgm:t>
    </dgm:pt>
    <dgm:pt modelId="{B83390D2-614E-4FF6-BA5F-95A0812572A4}" type="parTrans" cxnId="{ACEFBC47-CC7E-4A14-8F65-DC1E609DFF2F}">
      <dgm:prSet/>
      <dgm:spPr/>
      <dgm:t>
        <a:bodyPr/>
        <a:lstStyle/>
        <a:p>
          <a:endParaRPr lang="en-US"/>
        </a:p>
      </dgm:t>
    </dgm:pt>
    <dgm:pt modelId="{37A2E2AB-30C3-407F-A409-A4AD0178435A}" type="sibTrans" cxnId="{ACEFBC47-CC7E-4A14-8F65-DC1E609DFF2F}">
      <dgm:prSet/>
      <dgm:spPr/>
      <dgm:t>
        <a:bodyPr/>
        <a:lstStyle/>
        <a:p>
          <a:endParaRPr lang="en-US"/>
        </a:p>
      </dgm:t>
    </dgm:pt>
    <dgm:pt modelId="{2884BF43-EADB-4C61-90C6-8F056668B80A}">
      <dgm:prSet/>
      <dgm:spPr/>
      <dgm:t>
        <a:bodyPr/>
        <a:lstStyle/>
        <a:p>
          <a:r>
            <a:rPr lang="is-IS"/>
            <a:t>H.influenzae</a:t>
          </a:r>
          <a:endParaRPr lang="en-US"/>
        </a:p>
      </dgm:t>
    </dgm:pt>
    <dgm:pt modelId="{36CFB8A5-D1AA-42B6-ADDC-44204729F145}" type="parTrans" cxnId="{DE6066B8-E048-4A74-9B51-92C368DE6652}">
      <dgm:prSet/>
      <dgm:spPr/>
      <dgm:t>
        <a:bodyPr/>
        <a:lstStyle/>
        <a:p>
          <a:endParaRPr lang="en-US"/>
        </a:p>
      </dgm:t>
    </dgm:pt>
    <dgm:pt modelId="{04D4A889-05DF-42CD-82D7-F16CB8773DA1}" type="sibTrans" cxnId="{DE6066B8-E048-4A74-9B51-92C368DE6652}">
      <dgm:prSet/>
      <dgm:spPr/>
      <dgm:t>
        <a:bodyPr/>
        <a:lstStyle/>
        <a:p>
          <a:endParaRPr lang="en-US"/>
        </a:p>
      </dgm:t>
    </dgm:pt>
    <dgm:pt modelId="{74B8417E-8F78-4C7C-9212-05E0C45CFA8C}">
      <dgm:prSet/>
      <dgm:spPr/>
      <dgm:t>
        <a:bodyPr/>
        <a:lstStyle/>
        <a:p>
          <a:r>
            <a:rPr lang="is-IS"/>
            <a:t>Moraxella</a:t>
          </a:r>
          <a:endParaRPr lang="en-US"/>
        </a:p>
      </dgm:t>
    </dgm:pt>
    <dgm:pt modelId="{69837DA2-EB2B-4F98-8124-9B90BBD4733B}" type="parTrans" cxnId="{52762BB9-26DE-4288-9D91-4AE2CCFD64D0}">
      <dgm:prSet/>
      <dgm:spPr/>
      <dgm:t>
        <a:bodyPr/>
        <a:lstStyle/>
        <a:p>
          <a:endParaRPr lang="en-US"/>
        </a:p>
      </dgm:t>
    </dgm:pt>
    <dgm:pt modelId="{0766C3F2-A285-4C0B-9CCF-50DD972311F5}" type="sibTrans" cxnId="{52762BB9-26DE-4288-9D91-4AE2CCFD64D0}">
      <dgm:prSet/>
      <dgm:spPr/>
      <dgm:t>
        <a:bodyPr/>
        <a:lstStyle/>
        <a:p>
          <a:endParaRPr lang="en-US"/>
        </a:p>
      </dgm:t>
    </dgm:pt>
    <dgm:pt modelId="{0CB95FA6-B2D9-474E-895A-5841B91BE659}" type="pres">
      <dgm:prSet presAssocID="{852CD045-B5FE-41FB-BDD6-6C6E313431F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AB6E2CD-0D4C-43C7-B819-DC768FEABB77}" type="pres">
      <dgm:prSet presAssocID="{D4334854-BB9E-4F37-8CB8-73570C5EDDA1}" presName="root" presStyleCnt="0"/>
      <dgm:spPr/>
    </dgm:pt>
    <dgm:pt modelId="{1F9BF0C1-2745-42CC-A598-D1BA12EF40F9}" type="pres">
      <dgm:prSet presAssocID="{D4334854-BB9E-4F37-8CB8-73570C5EDDA1}" presName="rootComposite" presStyleCnt="0"/>
      <dgm:spPr/>
    </dgm:pt>
    <dgm:pt modelId="{99F7C61B-DD7F-40C7-8FD5-EB8F1771A124}" type="pres">
      <dgm:prSet presAssocID="{D4334854-BB9E-4F37-8CB8-73570C5EDDA1}" presName="rootText" presStyleLbl="node1" presStyleIdx="0" presStyleCnt="3"/>
      <dgm:spPr/>
    </dgm:pt>
    <dgm:pt modelId="{0CB2B040-F092-4004-9A4E-8C052F357D34}" type="pres">
      <dgm:prSet presAssocID="{D4334854-BB9E-4F37-8CB8-73570C5EDDA1}" presName="rootConnector" presStyleLbl="node1" presStyleIdx="0" presStyleCnt="3"/>
      <dgm:spPr/>
    </dgm:pt>
    <dgm:pt modelId="{B0F97C7E-8AB1-4B64-833F-9A655B128DC2}" type="pres">
      <dgm:prSet presAssocID="{D4334854-BB9E-4F37-8CB8-73570C5EDDA1}" presName="childShape" presStyleCnt="0"/>
      <dgm:spPr/>
    </dgm:pt>
    <dgm:pt modelId="{2294E971-CE27-42D9-9170-C81073B4B0D6}" type="pres">
      <dgm:prSet presAssocID="{2884BF43-EADB-4C61-90C6-8F056668B80A}" presName="root" presStyleCnt="0"/>
      <dgm:spPr/>
    </dgm:pt>
    <dgm:pt modelId="{7D8C3F39-1108-4E84-A3CE-05EBFE382061}" type="pres">
      <dgm:prSet presAssocID="{2884BF43-EADB-4C61-90C6-8F056668B80A}" presName="rootComposite" presStyleCnt="0"/>
      <dgm:spPr/>
    </dgm:pt>
    <dgm:pt modelId="{48D236F7-16ED-4A39-BDEB-ACA1D5A89135}" type="pres">
      <dgm:prSet presAssocID="{2884BF43-EADB-4C61-90C6-8F056668B80A}" presName="rootText" presStyleLbl="node1" presStyleIdx="1" presStyleCnt="3"/>
      <dgm:spPr/>
    </dgm:pt>
    <dgm:pt modelId="{313651AD-F438-476B-AF37-B53F810A961D}" type="pres">
      <dgm:prSet presAssocID="{2884BF43-EADB-4C61-90C6-8F056668B80A}" presName="rootConnector" presStyleLbl="node1" presStyleIdx="1" presStyleCnt="3"/>
      <dgm:spPr/>
    </dgm:pt>
    <dgm:pt modelId="{6B4EF19F-A7BE-47C3-B353-071858FE6B05}" type="pres">
      <dgm:prSet presAssocID="{2884BF43-EADB-4C61-90C6-8F056668B80A}" presName="childShape" presStyleCnt="0"/>
      <dgm:spPr/>
    </dgm:pt>
    <dgm:pt modelId="{8BCC13CC-EEC7-4569-BF2B-7F4CF557FBAD}" type="pres">
      <dgm:prSet presAssocID="{74B8417E-8F78-4C7C-9212-05E0C45CFA8C}" presName="root" presStyleCnt="0"/>
      <dgm:spPr/>
    </dgm:pt>
    <dgm:pt modelId="{79DC6732-80AE-4480-8F46-DC5A8ADD22EA}" type="pres">
      <dgm:prSet presAssocID="{74B8417E-8F78-4C7C-9212-05E0C45CFA8C}" presName="rootComposite" presStyleCnt="0"/>
      <dgm:spPr/>
    </dgm:pt>
    <dgm:pt modelId="{D5643C3E-52BC-4494-A524-878426BC5E5B}" type="pres">
      <dgm:prSet presAssocID="{74B8417E-8F78-4C7C-9212-05E0C45CFA8C}" presName="rootText" presStyleLbl="node1" presStyleIdx="2" presStyleCnt="3"/>
      <dgm:spPr/>
    </dgm:pt>
    <dgm:pt modelId="{2B23A334-E74B-45D8-B113-18DA49BBEC6E}" type="pres">
      <dgm:prSet presAssocID="{74B8417E-8F78-4C7C-9212-05E0C45CFA8C}" presName="rootConnector" presStyleLbl="node1" presStyleIdx="2" presStyleCnt="3"/>
      <dgm:spPr/>
    </dgm:pt>
    <dgm:pt modelId="{18EFE98F-713C-402E-B982-74849822E354}" type="pres">
      <dgm:prSet presAssocID="{74B8417E-8F78-4C7C-9212-05E0C45CFA8C}" presName="childShape" presStyleCnt="0"/>
      <dgm:spPr/>
    </dgm:pt>
  </dgm:ptLst>
  <dgm:cxnLst>
    <dgm:cxn modelId="{ACEFBC47-CC7E-4A14-8F65-DC1E609DFF2F}" srcId="{852CD045-B5FE-41FB-BDD6-6C6E313431F3}" destId="{D4334854-BB9E-4F37-8CB8-73570C5EDDA1}" srcOrd="0" destOrd="0" parTransId="{B83390D2-614E-4FF6-BA5F-95A0812572A4}" sibTransId="{37A2E2AB-30C3-407F-A409-A4AD0178435A}"/>
    <dgm:cxn modelId="{660D8C53-1D52-444F-9D63-23F33D3FD1C8}" type="presOf" srcId="{852CD045-B5FE-41FB-BDD6-6C6E313431F3}" destId="{0CB95FA6-B2D9-474E-895A-5841B91BE659}" srcOrd="0" destOrd="0" presId="urn:microsoft.com/office/officeart/2005/8/layout/hierarchy3"/>
    <dgm:cxn modelId="{15315E75-6EC4-409B-9AA7-1E5F63EF0A5F}" type="presOf" srcId="{2884BF43-EADB-4C61-90C6-8F056668B80A}" destId="{48D236F7-16ED-4A39-BDEB-ACA1D5A89135}" srcOrd="0" destOrd="0" presId="urn:microsoft.com/office/officeart/2005/8/layout/hierarchy3"/>
    <dgm:cxn modelId="{CCAD259F-58D0-4BA2-B7B4-5DDF47D1E904}" type="presOf" srcId="{D4334854-BB9E-4F37-8CB8-73570C5EDDA1}" destId="{0CB2B040-F092-4004-9A4E-8C052F357D34}" srcOrd="1" destOrd="0" presId="urn:microsoft.com/office/officeart/2005/8/layout/hierarchy3"/>
    <dgm:cxn modelId="{DE6066B8-E048-4A74-9B51-92C368DE6652}" srcId="{852CD045-B5FE-41FB-BDD6-6C6E313431F3}" destId="{2884BF43-EADB-4C61-90C6-8F056668B80A}" srcOrd="1" destOrd="0" parTransId="{36CFB8A5-D1AA-42B6-ADDC-44204729F145}" sibTransId="{04D4A889-05DF-42CD-82D7-F16CB8773DA1}"/>
    <dgm:cxn modelId="{52762BB9-26DE-4288-9D91-4AE2CCFD64D0}" srcId="{852CD045-B5FE-41FB-BDD6-6C6E313431F3}" destId="{74B8417E-8F78-4C7C-9212-05E0C45CFA8C}" srcOrd="2" destOrd="0" parTransId="{69837DA2-EB2B-4F98-8124-9B90BBD4733B}" sibTransId="{0766C3F2-A285-4C0B-9CCF-50DD972311F5}"/>
    <dgm:cxn modelId="{5BF46AB9-E43F-4711-A0FB-0A7237FD53BE}" type="presOf" srcId="{74B8417E-8F78-4C7C-9212-05E0C45CFA8C}" destId="{2B23A334-E74B-45D8-B113-18DA49BBEC6E}" srcOrd="1" destOrd="0" presId="urn:microsoft.com/office/officeart/2005/8/layout/hierarchy3"/>
    <dgm:cxn modelId="{01F818EB-1EB5-42FC-AA54-CBED5FB694F8}" type="presOf" srcId="{2884BF43-EADB-4C61-90C6-8F056668B80A}" destId="{313651AD-F438-476B-AF37-B53F810A961D}" srcOrd="1" destOrd="0" presId="urn:microsoft.com/office/officeart/2005/8/layout/hierarchy3"/>
    <dgm:cxn modelId="{495077EC-3A26-4474-9EAA-11C114F52A05}" type="presOf" srcId="{D4334854-BB9E-4F37-8CB8-73570C5EDDA1}" destId="{99F7C61B-DD7F-40C7-8FD5-EB8F1771A124}" srcOrd="0" destOrd="0" presId="urn:microsoft.com/office/officeart/2005/8/layout/hierarchy3"/>
    <dgm:cxn modelId="{ADF627FA-A52B-475A-BEA6-7AE8F47E9EBC}" type="presOf" srcId="{74B8417E-8F78-4C7C-9212-05E0C45CFA8C}" destId="{D5643C3E-52BC-4494-A524-878426BC5E5B}" srcOrd="0" destOrd="0" presId="urn:microsoft.com/office/officeart/2005/8/layout/hierarchy3"/>
    <dgm:cxn modelId="{4DD29203-E7CD-467E-8813-04EBDA10ACC8}" type="presParOf" srcId="{0CB95FA6-B2D9-474E-895A-5841B91BE659}" destId="{DAB6E2CD-0D4C-43C7-B819-DC768FEABB77}" srcOrd="0" destOrd="0" presId="urn:microsoft.com/office/officeart/2005/8/layout/hierarchy3"/>
    <dgm:cxn modelId="{31F13C13-4900-4CAF-9097-6CFCB4512C47}" type="presParOf" srcId="{DAB6E2CD-0D4C-43C7-B819-DC768FEABB77}" destId="{1F9BF0C1-2745-42CC-A598-D1BA12EF40F9}" srcOrd="0" destOrd="0" presId="urn:microsoft.com/office/officeart/2005/8/layout/hierarchy3"/>
    <dgm:cxn modelId="{A7B85096-EA36-4DE8-A670-1AFC43FD87F2}" type="presParOf" srcId="{1F9BF0C1-2745-42CC-A598-D1BA12EF40F9}" destId="{99F7C61B-DD7F-40C7-8FD5-EB8F1771A124}" srcOrd="0" destOrd="0" presId="urn:microsoft.com/office/officeart/2005/8/layout/hierarchy3"/>
    <dgm:cxn modelId="{B5E52A7E-B039-4FAD-BD92-CA78BAA051F0}" type="presParOf" srcId="{1F9BF0C1-2745-42CC-A598-D1BA12EF40F9}" destId="{0CB2B040-F092-4004-9A4E-8C052F357D34}" srcOrd="1" destOrd="0" presId="urn:microsoft.com/office/officeart/2005/8/layout/hierarchy3"/>
    <dgm:cxn modelId="{0796A4D4-B457-4E3E-A5EC-63A2293034E5}" type="presParOf" srcId="{DAB6E2CD-0D4C-43C7-B819-DC768FEABB77}" destId="{B0F97C7E-8AB1-4B64-833F-9A655B128DC2}" srcOrd="1" destOrd="0" presId="urn:microsoft.com/office/officeart/2005/8/layout/hierarchy3"/>
    <dgm:cxn modelId="{D995836E-559E-4628-B2E2-B0D587E390BC}" type="presParOf" srcId="{0CB95FA6-B2D9-474E-895A-5841B91BE659}" destId="{2294E971-CE27-42D9-9170-C81073B4B0D6}" srcOrd="1" destOrd="0" presId="urn:microsoft.com/office/officeart/2005/8/layout/hierarchy3"/>
    <dgm:cxn modelId="{C35E7FDE-65CC-4CDC-A743-4E6A4BD5BC93}" type="presParOf" srcId="{2294E971-CE27-42D9-9170-C81073B4B0D6}" destId="{7D8C3F39-1108-4E84-A3CE-05EBFE382061}" srcOrd="0" destOrd="0" presId="urn:microsoft.com/office/officeart/2005/8/layout/hierarchy3"/>
    <dgm:cxn modelId="{7529C094-8F28-4C00-AE6F-2C7AE5281ABE}" type="presParOf" srcId="{7D8C3F39-1108-4E84-A3CE-05EBFE382061}" destId="{48D236F7-16ED-4A39-BDEB-ACA1D5A89135}" srcOrd="0" destOrd="0" presId="urn:microsoft.com/office/officeart/2005/8/layout/hierarchy3"/>
    <dgm:cxn modelId="{6D165C1C-B436-4C3E-A1CC-8110980497B9}" type="presParOf" srcId="{7D8C3F39-1108-4E84-A3CE-05EBFE382061}" destId="{313651AD-F438-476B-AF37-B53F810A961D}" srcOrd="1" destOrd="0" presId="urn:microsoft.com/office/officeart/2005/8/layout/hierarchy3"/>
    <dgm:cxn modelId="{756BDDED-3E17-4298-BCB0-E0CB7A5E2308}" type="presParOf" srcId="{2294E971-CE27-42D9-9170-C81073B4B0D6}" destId="{6B4EF19F-A7BE-47C3-B353-071858FE6B05}" srcOrd="1" destOrd="0" presId="urn:microsoft.com/office/officeart/2005/8/layout/hierarchy3"/>
    <dgm:cxn modelId="{5D993CF1-347A-4083-82D4-5504F05050CF}" type="presParOf" srcId="{0CB95FA6-B2D9-474E-895A-5841B91BE659}" destId="{8BCC13CC-EEC7-4569-BF2B-7F4CF557FBAD}" srcOrd="2" destOrd="0" presId="urn:microsoft.com/office/officeart/2005/8/layout/hierarchy3"/>
    <dgm:cxn modelId="{9DD030FE-DDE3-4020-A72C-E7CEE570DD8B}" type="presParOf" srcId="{8BCC13CC-EEC7-4569-BF2B-7F4CF557FBAD}" destId="{79DC6732-80AE-4480-8F46-DC5A8ADD22EA}" srcOrd="0" destOrd="0" presId="urn:microsoft.com/office/officeart/2005/8/layout/hierarchy3"/>
    <dgm:cxn modelId="{DAD1A0A4-7E38-491E-A2FB-038E4DE5157D}" type="presParOf" srcId="{79DC6732-80AE-4480-8F46-DC5A8ADD22EA}" destId="{D5643C3E-52BC-4494-A524-878426BC5E5B}" srcOrd="0" destOrd="0" presId="urn:microsoft.com/office/officeart/2005/8/layout/hierarchy3"/>
    <dgm:cxn modelId="{51B73952-A5B6-4812-BE0C-583D87F8187A}" type="presParOf" srcId="{79DC6732-80AE-4480-8F46-DC5A8ADD22EA}" destId="{2B23A334-E74B-45D8-B113-18DA49BBEC6E}" srcOrd="1" destOrd="0" presId="urn:microsoft.com/office/officeart/2005/8/layout/hierarchy3"/>
    <dgm:cxn modelId="{9C5CDE37-25D8-469A-9D5F-68543522179D}" type="presParOf" srcId="{8BCC13CC-EEC7-4569-BF2B-7F4CF557FBAD}" destId="{18EFE98F-713C-402E-B982-74849822E354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776DA8-7BD6-40A6-B988-BABA2BBBB995}" type="doc">
      <dgm:prSet loTypeId="urn:microsoft.com/office/officeart/2005/8/layout/hierarchy1" loCatId="hierarchy" qsTypeId="urn:microsoft.com/office/officeart/2005/8/quickstyle/simple1#3" qsCatId="simple" csTypeId="urn:microsoft.com/office/officeart/2005/8/colors/colorful2#3" csCatId="colorful" phldr="1"/>
      <dgm:spPr/>
      <dgm:t>
        <a:bodyPr/>
        <a:lstStyle/>
        <a:p>
          <a:endParaRPr lang="en-US"/>
        </a:p>
      </dgm:t>
    </dgm:pt>
    <dgm:pt modelId="{7283C5F5-0091-4E0B-A8E2-F6927008D869}">
      <dgm:prSet/>
      <dgm:spPr/>
      <dgm:t>
        <a:bodyPr/>
        <a:lstStyle/>
        <a:p>
          <a:r>
            <a:rPr lang="is-IS"/>
            <a:t>Forsenda mögulegrar sýkingar í miðeyra er kólónísering í nefkoki</a:t>
          </a:r>
          <a:endParaRPr lang="en-US"/>
        </a:p>
      </dgm:t>
    </dgm:pt>
    <dgm:pt modelId="{2705A208-84A4-49CE-A747-573681445DE1}" type="parTrans" cxnId="{48651AF4-99D4-4494-A91C-8F0B458ED725}">
      <dgm:prSet/>
      <dgm:spPr/>
      <dgm:t>
        <a:bodyPr/>
        <a:lstStyle/>
        <a:p>
          <a:endParaRPr lang="en-US"/>
        </a:p>
      </dgm:t>
    </dgm:pt>
    <dgm:pt modelId="{1839FFE8-17DE-491E-9357-8A5631E59809}" type="sibTrans" cxnId="{48651AF4-99D4-4494-A91C-8F0B458ED725}">
      <dgm:prSet/>
      <dgm:spPr/>
      <dgm:t>
        <a:bodyPr/>
        <a:lstStyle/>
        <a:p>
          <a:endParaRPr lang="en-US"/>
        </a:p>
      </dgm:t>
    </dgm:pt>
    <dgm:pt modelId="{005F9C04-2F32-4C86-A3CD-529B4746E601}">
      <dgm:prSet/>
      <dgm:spPr/>
      <dgm:t>
        <a:bodyPr/>
        <a:lstStyle/>
        <a:p>
          <a:r>
            <a:rPr lang="is-IS" dirty="0"/>
            <a:t>Bólusetning hindrar </a:t>
          </a:r>
          <a:r>
            <a:rPr lang="is-IS" dirty="0" err="1"/>
            <a:t>kólóníseringu</a:t>
          </a:r>
          <a:r>
            <a:rPr lang="is-IS" dirty="0"/>
            <a:t> (af þeim stofnum)</a:t>
          </a:r>
          <a:endParaRPr lang="en-US" dirty="0"/>
        </a:p>
      </dgm:t>
    </dgm:pt>
    <dgm:pt modelId="{FBF90715-0561-4401-836B-5D839B56E9CD}" type="parTrans" cxnId="{7FB99908-44E6-45A2-98CF-A3D562FA6E4D}">
      <dgm:prSet/>
      <dgm:spPr/>
      <dgm:t>
        <a:bodyPr/>
        <a:lstStyle/>
        <a:p>
          <a:endParaRPr lang="en-US"/>
        </a:p>
      </dgm:t>
    </dgm:pt>
    <dgm:pt modelId="{DF7ECFAA-C177-429A-8549-9B4171CB05C2}" type="sibTrans" cxnId="{7FB99908-44E6-45A2-98CF-A3D562FA6E4D}">
      <dgm:prSet/>
      <dgm:spPr/>
      <dgm:t>
        <a:bodyPr/>
        <a:lstStyle/>
        <a:p>
          <a:endParaRPr lang="en-US"/>
        </a:p>
      </dgm:t>
    </dgm:pt>
    <dgm:pt modelId="{9EBF2837-5B2E-4948-8892-DA59A1BCF664}">
      <dgm:prSet/>
      <dgm:spPr/>
      <dgm:t>
        <a:bodyPr/>
        <a:lstStyle/>
        <a:p>
          <a:r>
            <a:rPr lang="is-IS" dirty="0"/>
            <a:t>Sem dregur úr ífarandi sjúkdómum (og eyrnabólgum </a:t>
          </a:r>
          <a:r>
            <a:rPr lang="is-IS" b="1" dirty="0"/>
            <a:t>í leiðinni </a:t>
          </a:r>
          <a:r>
            <a:rPr lang="is-IS" dirty="0"/>
            <a:t>að e-u leyti)</a:t>
          </a:r>
          <a:endParaRPr lang="en-US" dirty="0"/>
        </a:p>
      </dgm:t>
    </dgm:pt>
    <dgm:pt modelId="{08D33BB9-93CF-486A-B9EB-692AFBA20BB7}" type="parTrans" cxnId="{0CDE6B5A-C98B-4821-AF70-E1019BECF88A}">
      <dgm:prSet/>
      <dgm:spPr/>
      <dgm:t>
        <a:bodyPr/>
        <a:lstStyle/>
        <a:p>
          <a:endParaRPr lang="en-US"/>
        </a:p>
      </dgm:t>
    </dgm:pt>
    <dgm:pt modelId="{71AE64F9-B05F-40FF-8070-660E985BEA51}" type="sibTrans" cxnId="{0CDE6B5A-C98B-4821-AF70-E1019BECF88A}">
      <dgm:prSet/>
      <dgm:spPr/>
      <dgm:t>
        <a:bodyPr/>
        <a:lstStyle/>
        <a:p>
          <a:endParaRPr lang="en-US"/>
        </a:p>
      </dgm:t>
    </dgm:pt>
    <dgm:pt modelId="{7F63AF6D-69FD-4277-BD9A-1D6D2AEF46E6}" type="pres">
      <dgm:prSet presAssocID="{01776DA8-7BD6-40A6-B988-BABA2BBBB99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FEA0A08-1CDD-42F0-9779-989477ECC641}" type="pres">
      <dgm:prSet presAssocID="{7283C5F5-0091-4E0B-A8E2-F6927008D869}" presName="hierRoot1" presStyleCnt="0"/>
      <dgm:spPr/>
    </dgm:pt>
    <dgm:pt modelId="{1F732F4A-29D8-4A3D-BCAD-45AE07FA1D86}" type="pres">
      <dgm:prSet presAssocID="{7283C5F5-0091-4E0B-A8E2-F6927008D869}" presName="composite" presStyleCnt="0"/>
      <dgm:spPr/>
    </dgm:pt>
    <dgm:pt modelId="{B323C96F-C859-4DCE-9D25-FEAD6A7A1E9F}" type="pres">
      <dgm:prSet presAssocID="{7283C5F5-0091-4E0B-A8E2-F6927008D869}" presName="background" presStyleLbl="node0" presStyleIdx="0" presStyleCnt="2"/>
      <dgm:spPr/>
    </dgm:pt>
    <dgm:pt modelId="{9359AAE2-184A-431B-B4D4-3649772E4339}" type="pres">
      <dgm:prSet presAssocID="{7283C5F5-0091-4E0B-A8E2-F6927008D869}" presName="text" presStyleLbl="fgAcc0" presStyleIdx="0" presStyleCnt="2">
        <dgm:presLayoutVars>
          <dgm:chPref val="3"/>
        </dgm:presLayoutVars>
      </dgm:prSet>
      <dgm:spPr/>
    </dgm:pt>
    <dgm:pt modelId="{D478B703-9623-4A3A-8237-0391F4C70F3A}" type="pres">
      <dgm:prSet presAssocID="{7283C5F5-0091-4E0B-A8E2-F6927008D869}" presName="hierChild2" presStyleCnt="0"/>
      <dgm:spPr/>
    </dgm:pt>
    <dgm:pt modelId="{00C87E60-2FB9-4DB1-B2C4-BA74F2309941}" type="pres">
      <dgm:prSet presAssocID="{005F9C04-2F32-4C86-A3CD-529B4746E601}" presName="hierRoot1" presStyleCnt="0"/>
      <dgm:spPr/>
    </dgm:pt>
    <dgm:pt modelId="{56087153-7E54-41E6-AD81-5D133D68C0B8}" type="pres">
      <dgm:prSet presAssocID="{005F9C04-2F32-4C86-A3CD-529B4746E601}" presName="composite" presStyleCnt="0"/>
      <dgm:spPr/>
    </dgm:pt>
    <dgm:pt modelId="{EE396DA0-071B-4422-9B80-DBB6E8564B4B}" type="pres">
      <dgm:prSet presAssocID="{005F9C04-2F32-4C86-A3CD-529B4746E601}" presName="background" presStyleLbl="node0" presStyleIdx="1" presStyleCnt="2"/>
      <dgm:spPr/>
    </dgm:pt>
    <dgm:pt modelId="{E88BB2F3-44CB-480C-AE4B-576770405BB7}" type="pres">
      <dgm:prSet presAssocID="{005F9C04-2F32-4C86-A3CD-529B4746E601}" presName="text" presStyleLbl="fgAcc0" presStyleIdx="1" presStyleCnt="2">
        <dgm:presLayoutVars>
          <dgm:chPref val="3"/>
        </dgm:presLayoutVars>
      </dgm:prSet>
      <dgm:spPr/>
    </dgm:pt>
    <dgm:pt modelId="{FBF0E8C3-50EB-4818-BB2A-2B20D02D27DD}" type="pres">
      <dgm:prSet presAssocID="{005F9C04-2F32-4C86-A3CD-529B4746E601}" presName="hierChild2" presStyleCnt="0"/>
      <dgm:spPr/>
    </dgm:pt>
    <dgm:pt modelId="{5A0B549F-84FD-44E6-950C-A18B7B6CEB67}" type="pres">
      <dgm:prSet presAssocID="{08D33BB9-93CF-486A-B9EB-692AFBA20BB7}" presName="Name10" presStyleLbl="parChTrans1D2" presStyleIdx="0" presStyleCnt="1"/>
      <dgm:spPr/>
    </dgm:pt>
    <dgm:pt modelId="{D4CB0B59-5381-4494-A0AD-22DEB3293540}" type="pres">
      <dgm:prSet presAssocID="{9EBF2837-5B2E-4948-8892-DA59A1BCF664}" presName="hierRoot2" presStyleCnt="0"/>
      <dgm:spPr/>
    </dgm:pt>
    <dgm:pt modelId="{646A608B-CC08-41BE-B594-8CE5B0CD8A1A}" type="pres">
      <dgm:prSet presAssocID="{9EBF2837-5B2E-4948-8892-DA59A1BCF664}" presName="composite2" presStyleCnt="0"/>
      <dgm:spPr/>
    </dgm:pt>
    <dgm:pt modelId="{19D60608-7909-4A0C-A566-85E362F85B83}" type="pres">
      <dgm:prSet presAssocID="{9EBF2837-5B2E-4948-8892-DA59A1BCF664}" presName="background2" presStyleLbl="node2" presStyleIdx="0" presStyleCnt="1"/>
      <dgm:spPr/>
    </dgm:pt>
    <dgm:pt modelId="{CB5053E7-717D-41E8-BB90-BAED4E5B6EA1}" type="pres">
      <dgm:prSet presAssocID="{9EBF2837-5B2E-4948-8892-DA59A1BCF664}" presName="text2" presStyleLbl="fgAcc2" presStyleIdx="0" presStyleCnt="1">
        <dgm:presLayoutVars>
          <dgm:chPref val="3"/>
        </dgm:presLayoutVars>
      </dgm:prSet>
      <dgm:spPr/>
    </dgm:pt>
    <dgm:pt modelId="{26F57D54-C7B0-4BAB-A310-011C664EE765}" type="pres">
      <dgm:prSet presAssocID="{9EBF2837-5B2E-4948-8892-DA59A1BCF664}" presName="hierChild3" presStyleCnt="0"/>
      <dgm:spPr/>
    </dgm:pt>
  </dgm:ptLst>
  <dgm:cxnLst>
    <dgm:cxn modelId="{7FB99908-44E6-45A2-98CF-A3D562FA6E4D}" srcId="{01776DA8-7BD6-40A6-B988-BABA2BBBB995}" destId="{005F9C04-2F32-4C86-A3CD-529B4746E601}" srcOrd="1" destOrd="0" parTransId="{FBF90715-0561-4401-836B-5D839B56E9CD}" sibTransId="{DF7ECFAA-C177-429A-8549-9B4171CB05C2}"/>
    <dgm:cxn modelId="{6D3E231F-A239-437C-A758-B0367A2EAC87}" type="presOf" srcId="{01776DA8-7BD6-40A6-B988-BABA2BBBB995}" destId="{7F63AF6D-69FD-4277-BD9A-1D6D2AEF46E6}" srcOrd="0" destOrd="0" presId="urn:microsoft.com/office/officeart/2005/8/layout/hierarchy1"/>
    <dgm:cxn modelId="{013D2849-57E4-48D2-AE4F-3CCB2C75022D}" type="presOf" srcId="{08D33BB9-93CF-486A-B9EB-692AFBA20BB7}" destId="{5A0B549F-84FD-44E6-950C-A18B7B6CEB67}" srcOrd="0" destOrd="0" presId="urn:microsoft.com/office/officeart/2005/8/layout/hierarchy1"/>
    <dgm:cxn modelId="{0CDE6B5A-C98B-4821-AF70-E1019BECF88A}" srcId="{005F9C04-2F32-4C86-A3CD-529B4746E601}" destId="{9EBF2837-5B2E-4948-8892-DA59A1BCF664}" srcOrd="0" destOrd="0" parTransId="{08D33BB9-93CF-486A-B9EB-692AFBA20BB7}" sibTransId="{71AE64F9-B05F-40FF-8070-660E985BEA51}"/>
    <dgm:cxn modelId="{A4B1BAA8-CBC8-4563-A73D-00353563C810}" type="presOf" srcId="{9EBF2837-5B2E-4948-8892-DA59A1BCF664}" destId="{CB5053E7-717D-41E8-BB90-BAED4E5B6EA1}" srcOrd="0" destOrd="0" presId="urn:microsoft.com/office/officeart/2005/8/layout/hierarchy1"/>
    <dgm:cxn modelId="{E4DF5EC7-47FB-4BA0-8BA5-15026D0A9D18}" type="presOf" srcId="{7283C5F5-0091-4E0B-A8E2-F6927008D869}" destId="{9359AAE2-184A-431B-B4D4-3649772E4339}" srcOrd="0" destOrd="0" presId="urn:microsoft.com/office/officeart/2005/8/layout/hierarchy1"/>
    <dgm:cxn modelId="{13F023EF-9564-488A-A022-FC0177BE71D2}" type="presOf" srcId="{005F9C04-2F32-4C86-A3CD-529B4746E601}" destId="{E88BB2F3-44CB-480C-AE4B-576770405BB7}" srcOrd="0" destOrd="0" presId="urn:microsoft.com/office/officeart/2005/8/layout/hierarchy1"/>
    <dgm:cxn modelId="{48651AF4-99D4-4494-A91C-8F0B458ED725}" srcId="{01776DA8-7BD6-40A6-B988-BABA2BBBB995}" destId="{7283C5F5-0091-4E0B-A8E2-F6927008D869}" srcOrd="0" destOrd="0" parTransId="{2705A208-84A4-49CE-A747-573681445DE1}" sibTransId="{1839FFE8-17DE-491E-9357-8A5631E59809}"/>
    <dgm:cxn modelId="{F2A008BE-2E3C-41F8-90E0-ED847DFF7955}" type="presParOf" srcId="{7F63AF6D-69FD-4277-BD9A-1D6D2AEF46E6}" destId="{0FEA0A08-1CDD-42F0-9779-989477ECC641}" srcOrd="0" destOrd="0" presId="urn:microsoft.com/office/officeart/2005/8/layout/hierarchy1"/>
    <dgm:cxn modelId="{E9509DE4-04C7-439B-B799-ED66344B62BC}" type="presParOf" srcId="{0FEA0A08-1CDD-42F0-9779-989477ECC641}" destId="{1F732F4A-29D8-4A3D-BCAD-45AE07FA1D86}" srcOrd="0" destOrd="0" presId="urn:microsoft.com/office/officeart/2005/8/layout/hierarchy1"/>
    <dgm:cxn modelId="{3152E64A-3C06-45DF-A322-808F73255717}" type="presParOf" srcId="{1F732F4A-29D8-4A3D-BCAD-45AE07FA1D86}" destId="{B323C96F-C859-4DCE-9D25-FEAD6A7A1E9F}" srcOrd="0" destOrd="0" presId="urn:microsoft.com/office/officeart/2005/8/layout/hierarchy1"/>
    <dgm:cxn modelId="{3D67E362-D65C-47B9-B6A8-316ED3F754EA}" type="presParOf" srcId="{1F732F4A-29D8-4A3D-BCAD-45AE07FA1D86}" destId="{9359AAE2-184A-431B-B4D4-3649772E4339}" srcOrd="1" destOrd="0" presId="urn:microsoft.com/office/officeart/2005/8/layout/hierarchy1"/>
    <dgm:cxn modelId="{77C7C081-FE75-4877-A085-54D0CDAFD95E}" type="presParOf" srcId="{0FEA0A08-1CDD-42F0-9779-989477ECC641}" destId="{D478B703-9623-4A3A-8237-0391F4C70F3A}" srcOrd="1" destOrd="0" presId="urn:microsoft.com/office/officeart/2005/8/layout/hierarchy1"/>
    <dgm:cxn modelId="{9A1C3C0E-BE33-4615-8240-FBC8DDA3B407}" type="presParOf" srcId="{7F63AF6D-69FD-4277-BD9A-1D6D2AEF46E6}" destId="{00C87E60-2FB9-4DB1-B2C4-BA74F2309941}" srcOrd="1" destOrd="0" presId="urn:microsoft.com/office/officeart/2005/8/layout/hierarchy1"/>
    <dgm:cxn modelId="{89F4964D-6CE9-43C7-BB49-347F6E86640E}" type="presParOf" srcId="{00C87E60-2FB9-4DB1-B2C4-BA74F2309941}" destId="{56087153-7E54-41E6-AD81-5D133D68C0B8}" srcOrd="0" destOrd="0" presId="urn:microsoft.com/office/officeart/2005/8/layout/hierarchy1"/>
    <dgm:cxn modelId="{6DBA6F67-04A6-452E-B337-C9ED4450BCFD}" type="presParOf" srcId="{56087153-7E54-41E6-AD81-5D133D68C0B8}" destId="{EE396DA0-071B-4422-9B80-DBB6E8564B4B}" srcOrd="0" destOrd="0" presId="urn:microsoft.com/office/officeart/2005/8/layout/hierarchy1"/>
    <dgm:cxn modelId="{C1E2DA89-0D0F-4B67-AB40-DA780F998AE7}" type="presParOf" srcId="{56087153-7E54-41E6-AD81-5D133D68C0B8}" destId="{E88BB2F3-44CB-480C-AE4B-576770405BB7}" srcOrd="1" destOrd="0" presId="urn:microsoft.com/office/officeart/2005/8/layout/hierarchy1"/>
    <dgm:cxn modelId="{B9626557-C65A-4605-A20D-41D3CEAE7436}" type="presParOf" srcId="{00C87E60-2FB9-4DB1-B2C4-BA74F2309941}" destId="{FBF0E8C3-50EB-4818-BB2A-2B20D02D27DD}" srcOrd="1" destOrd="0" presId="urn:microsoft.com/office/officeart/2005/8/layout/hierarchy1"/>
    <dgm:cxn modelId="{F4682416-DC99-4EE0-BF2B-3EE890C4ED18}" type="presParOf" srcId="{FBF0E8C3-50EB-4818-BB2A-2B20D02D27DD}" destId="{5A0B549F-84FD-44E6-950C-A18B7B6CEB67}" srcOrd="0" destOrd="0" presId="urn:microsoft.com/office/officeart/2005/8/layout/hierarchy1"/>
    <dgm:cxn modelId="{0753443A-A1D5-405D-820B-D91AC084CCCF}" type="presParOf" srcId="{FBF0E8C3-50EB-4818-BB2A-2B20D02D27DD}" destId="{D4CB0B59-5381-4494-A0AD-22DEB3293540}" srcOrd="1" destOrd="0" presId="urn:microsoft.com/office/officeart/2005/8/layout/hierarchy1"/>
    <dgm:cxn modelId="{4536B48F-B0A0-48F1-9F15-71A74D46B430}" type="presParOf" srcId="{D4CB0B59-5381-4494-A0AD-22DEB3293540}" destId="{646A608B-CC08-41BE-B594-8CE5B0CD8A1A}" srcOrd="0" destOrd="0" presId="urn:microsoft.com/office/officeart/2005/8/layout/hierarchy1"/>
    <dgm:cxn modelId="{454956B3-0A8F-44AA-A0DF-36A98422F465}" type="presParOf" srcId="{646A608B-CC08-41BE-B594-8CE5B0CD8A1A}" destId="{19D60608-7909-4A0C-A566-85E362F85B83}" srcOrd="0" destOrd="0" presId="urn:microsoft.com/office/officeart/2005/8/layout/hierarchy1"/>
    <dgm:cxn modelId="{1EA7D91C-73F8-4539-9A9C-05AAA5B4179F}" type="presParOf" srcId="{646A608B-CC08-41BE-B594-8CE5B0CD8A1A}" destId="{CB5053E7-717D-41E8-BB90-BAED4E5B6EA1}" srcOrd="1" destOrd="0" presId="urn:microsoft.com/office/officeart/2005/8/layout/hierarchy1"/>
    <dgm:cxn modelId="{EC92D1C3-1025-485E-BD17-B2C06815CF50}" type="presParOf" srcId="{D4CB0B59-5381-4494-A0AD-22DEB3293540}" destId="{26F57D54-C7B0-4BAB-A310-011C664EE76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E400D0-E833-47F4-AB0A-074ACD13175D}" type="doc">
      <dgm:prSet loTypeId="urn:microsoft.com/office/officeart/2005/8/layout/vList2" loCatId="list" qsTypeId="urn:microsoft.com/office/officeart/2005/8/quickstyle/simple1#4" qsCatId="simple" csTypeId="urn:microsoft.com/office/officeart/2005/8/colors/colorful2#4" csCatId="colorful" phldr="1"/>
      <dgm:spPr/>
      <dgm:t>
        <a:bodyPr/>
        <a:lstStyle/>
        <a:p>
          <a:endParaRPr lang="en-US"/>
        </a:p>
      </dgm:t>
    </dgm:pt>
    <dgm:pt modelId="{3FED1F53-58E8-4811-A61A-1E1532309E0B}">
      <dgm:prSet/>
      <dgm:spPr>
        <a:solidFill>
          <a:srgbClr val="FFC000"/>
        </a:solidFill>
      </dgm:spPr>
      <dgm:t>
        <a:bodyPr/>
        <a:lstStyle/>
        <a:p>
          <a:r>
            <a:rPr lang="en-US" b="1" dirty="0" err="1"/>
            <a:t>Öndunarfærasýkingar</a:t>
          </a:r>
          <a:endParaRPr lang="en-US" b="1" dirty="0"/>
        </a:p>
      </dgm:t>
    </dgm:pt>
    <dgm:pt modelId="{5FE98B46-3D70-4C91-AAB2-4A63D0803BB6}" type="parTrans" cxnId="{A71DE810-B418-487B-9519-F31B3C2B135F}">
      <dgm:prSet/>
      <dgm:spPr/>
      <dgm:t>
        <a:bodyPr/>
        <a:lstStyle/>
        <a:p>
          <a:endParaRPr lang="en-US"/>
        </a:p>
      </dgm:t>
    </dgm:pt>
    <dgm:pt modelId="{B55D61C1-A29E-4A98-931F-A8E9C51263B7}" type="sibTrans" cxnId="{A71DE810-B418-487B-9519-F31B3C2B135F}">
      <dgm:prSet/>
      <dgm:spPr/>
      <dgm:t>
        <a:bodyPr/>
        <a:lstStyle/>
        <a:p>
          <a:endParaRPr lang="en-US"/>
        </a:p>
      </dgm:t>
    </dgm:pt>
    <dgm:pt modelId="{012E0B2D-AE0A-4AAD-B532-976AD2357A95}">
      <dgm:prSet/>
      <dgm:spPr>
        <a:solidFill>
          <a:schemeClr val="accent2">
            <a:hueOff val="-6190854"/>
            <a:satOff val="13017"/>
            <a:lumOff val="-2157"/>
            <a:alpha val="30000"/>
          </a:schemeClr>
        </a:solidFill>
      </dgm:spPr>
      <dgm:t>
        <a:bodyPr/>
        <a:lstStyle/>
        <a:p>
          <a:r>
            <a:rPr lang="is-IS" b="0" dirty="0"/>
            <a:t>Eyrnabólgu</a:t>
          </a:r>
          <a:r>
            <a:rPr lang="en-US" b="0" dirty="0"/>
            <a:t>r</a:t>
          </a:r>
        </a:p>
      </dgm:t>
    </dgm:pt>
    <dgm:pt modelId="{BD6599D6-9C1B-4107-96C8-22EC1A5EF01B}" type="sibTrans" cxnId="{87B59A53-1F74-4DE4-BB7F-0AA8670025FA}">
      <dgm:prSet/>
      <dgm:spPr/>
      <dgm:t>
        <a:bodyPr/>
        <a:lstStyle/>
        <a:p>
          <a:endParaRPr lang="en-US"/>
        </a:p>
      </dgm:t>
    </dgm:pt>
    <dgm:pt modelId="{10854F0E-55AB-4F1B-B1AD-6862A6DA9318}" type="parTrans" cxnId="{87B59A53-1F74-4DE4-BB7F-0AA8670025FA}">
      <dgm:prSet/>
      <dgm:spPr/>
      <dgm:t>
        <a:bodyPr/>
        <a:lstStyle/>
        <a:p>
          <a:endParaRPr lang="en-US"/>
        </a:p>
      </dgm:t>
    </dgm:pt>
    <dgm:pt modelId="{EDEEDED2-20B7-4528-82B9-7DC1AED17FF2}" type="pres">
      <dgm:prSet presAssocID="{A0E400D0-E833-47F4-AB0A-074ACD13175D}" presName="linear" presStyleCnt="0">
        <dgm:presLayoutVars>
          <dgm:animLvl val="lvl"/>
          <dgm:resizeHandles val="exact"/>
        </dgm:presLayoutVars>
      </dgm:prSet>
      <dgm:spPr/>
    </dgm:pt>
    <dgm:pt modelId="{151E1214-FAB2-4FDF-8910-92000CDD99ED}" type="pres">
      <dgm:prSet presAssocID="{012E0B2D-AE0A-4AAD-B532-976AD2357A9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FBF491A-22B6-4857-982C-1C5BDD5C4874}" type="pres">
      <dgm:prSet presAssocID="{BD6599D6-9C1B-4107-96C8-22EC1A5EF01B}" presName="spacer" presStyleCnt="0"/>
      <dgm:spPr/>
    </dgm:pt>
    <dgm:pt modelId="{BB7931B9-A9FA-48D2-A483-8E4702181A77}" type="pres">
      <dgm:prSet presAssocID="{3FED1F53-58E8-4811-A61A-1E1532309E0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71DE810-B418-487B-9519-F31B3C2B135F}" srcId="{A0E400D0-E833-47F4-AB0A-074ACD13175D}" destId="{3FED1F53-58E8-4811-A61A-1E1532309E0B}" srcOrd="1" destOrd="0" parTransId="{5FE98B46-3D70-4C91-AAB2-4A63D0803BB6}" sibTransId="{B55D61C1-A29E-4A98-931F-A8E9C51263B7}"/>
    <dgm:cxn modelId="{E6FB4A2A-C804-4369-A2FE-3EAC3FFFF809}" type="presOf" srcId="{012E0B2D-AE0A-4AAD-B532-976AD2357A95}" destId="{151E1214-FAB2-4FDF-8910-92000CDD99ED}" srcOrd="0" destOrd="0" presId="urn:microsoft.com/office/officeart/2005/8/layout/vList2"/>
    <dgm:cxn modelId="{2AE78A52-71DF-489D-BBBB-A0C16F750EBD}" type="presOf" srcId="{3FED1F53-58E8-4811-A61A-1E1532309E0B}" destId="{BB7931B9-A9FA-48D2-A483-8E4702181A77}" srcOrd="0" destOrd="0" presId="urn:microsoft.com/office/officeart/2005/8/layout/vList2"/>
    <dgm:cxn modelId="{87B59A53-1F74-4DE4-BB7F-0AA8670025FA}" srcId="{A0E400D0-E833-47F4-AB0A-074ACD13175D}" destId="{012E0B2D-AE0A-4AAD-B532-976AD2357A95}" srcOrd="0" destOrd="0" parTransId="{10854F0E-55AB-4F1B-B1AD-6862A6DA9318}" sibTransId="{BD6599D6-9C1B-4107-96C8-22EC1A5EF01B}"/>
    <dgm:cxn modelId="{BCAEA757-29EB-43D2-8AF9-3785EAB1130D}" type="presOf" srcId="{A0E400D0-E833-47F4-AB0A-074ACD13175D}" destId="{EDEEDED2-20B7-4528-82B9-7DC1AED17FF2}" srcOrd="0" destOrd="0" presId="urn:microsoft.com/office/officeart/2005/8/layout/vList2"/>
    <dgm:cxn modelId="{CE14EB18-7521-4220-A47D-DE4FF278930D}" type="presParOf" srcId="{EDEEDED2-20B7-4528-82B9-7DC1AED17FF2}" destId="{151E1214-FAB2-4FDF-8910-92000CDD99ED}" srcOrd="0" destOrd="0" presId="urn:microsoft.com/office/officeart/2005/8/layout/vList2"/>
    <dgm:cxn modelId="{8796B79B-8BEE-476D-9E60-D1C9EE99B706}" type="presParOf" srcId="{EDEEDED2-20B7-4528-82B9-7DC1AED17FF2}" destId="{EFBF491A-22B6-4857-982C-1C5BDD5C4874}" srcOrd="1" destOrd="0" presId="urn:microsoft.com/office/officeart/2005/8/layout/vList2"/>
    <dgm:cxn modelId="{E784FA04-2BD8-4781-A208-06676509C615}" type="presParOf" srcId="{EDEEDED2-20B7-4528-82B9-7DC1AED17FF2}" destId="{BB7931B9-A9FA-48D2-A483-8E4702181A7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E1214-FAB2-4FDF-8910-92000CDD99ED}">
      <dsp:nvSpPr>
        <dsp:cNvPr id="0" name=""/>
        <dsp:cNvSpPr/>
      </dsp:nvSpPr>
      <dsp:spPr>
        <a:xfrm>
          <a:off x="0" y="1625127"/>
          <a:ext cx="7003777" cy="1223235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5100" b="1" kern="1200"/>
            <a:t>Eyrnabólgu</a:t>
          </a:r>
          <a:r>
            <a:rPr lang="en-US" sz="5100" b="1" kern="1200"/>
            <a:t>r</a:t>
          </a:r>
          <a:endParaRPr lang="en-US" sz="5100" kern="1200"/>
        </a:p>
      </dsp:txBody>
      <dsp:txXfrm>
        <a:off x="59713" y="1684840"/>
        <a:ext cx="6884351" cy="1103809"/>
      </dsp:txXfrm>
    </dsp:sp>
    <dsp:sp modelId="{BB7931B9-A9FA-48D2-A483-8E4702181A77}">
      <dsp:nvSpPr>
        <dsp:cNvPr id="0" name=""/>
        <dsp:cNvSpPr/>
      </dsp:nvSpPr>
      <dsp:spPr>
        <a:xfrm>
          <a:off x="0" y="2995242"/>
          <a:ext cx="7003777" cy="1223235"/>
        </a:xfrm>
        <a:prstGeom prst="roundRect">
          <a:avLst/>
        </a:prstGeom>
        <a:solidFill>
          <a:schemeClr val="accent2">
            <a:hueOff val="-6190854"/>
            <a:satOff val="13017"/>
            <a:lumOff val="-2157"/>
            <a:alpha val="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 err="1"/>
            <a:t>Öndunarfærasýkingar</a:t>
          </a:r>
          <a:endParaRPr lang="en-US" sz="5100" kern="1200" dirty="0"/>
        </a:p>
      </dsp:txBody>
      <dsp:txXfrm>
        <a:off x="59713" y="3054955"/>
        <a:ext cx="6884351" cy="11038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F7C61B-DD7F-40C7-8FD5-EB8F1771A124}">
      <dsp:nvSpPr>
        <dsp:cNvPr id="0" name=""/>
        <dsp:cNvSpPr/>
      </dsp:nvSpPr>
      <dsp:spPr>
        <a:xfrm>
          <a:off x="1283" y="1080250"/>
          <a:ext cx="3003723" cy="150186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3300" kern="1200" dirty="0"/>
            <a:t>Streptococcus pneumoniae</a:t>
          </a:r>
          <a:endParaRPr lang="en-US" sz="3300" kern="1200" dirty="0"/>
        </a:p>
      </dsp:txBody>
      <dsp:txXfrm>
        <a:off x="45271" y="1124238"/>
        <a:ext cx="2915747" cy="1413885"/>
      </dsp:txXfrm>
    </dsp:sp>
    <dsp:sp modelId="{48D236F7-16ED-4A39-BDEB-ACA1D5A89135}">
      <dsp:nvSpPr>
        <dsp:cNvPr id="0" name=""/>
        <dsp:cNvSpPr/>
      </dsp:nvSpPr>
      <dsp:spPr>
        <a:xfrm>
          <a:off x="3755938" y="1080250"/>
          <a:ext cx="3003723" cy="1501861"/>
        </a:xfrm>
        <a:prstGeom prst="roundRect">
          <a:avLst>
            <a:gd name="adj" fmla="val 10000"/>
          </a:avLst>
        </a:prstGeom>
        <a:solidFill>
          <a:schemeClr val="accent2">
            <a:hueOff val="-9286281"/>
            <a:satOff val="19525"/>
            <a:lumOff val="-3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3300" kern="1200"/>
            <a:t>H.influenzae</a:t>
          </a:r>
          <a:endParaRPr lang="en-US" sz="3300" kern="1200"/>
        </a:p>
      </dsp:txBody>
      <dsp:txXfrm>
        <a:off x="3799926" y="1124238"/>
        <a:ext cx="2915747" cy="1413885"/>
      </dsp:txXfrm>
    </dsp:sp>
    <dsp:sp modelId="{D5643C3E-52BC-4494-A524-878426BC5E5B}">
      <dsp:nvSpPr>
        <dsp:cNvPr id="0" name=""/>
        <dsp:cNvSpPr/>
      </dsp:nvSpPr>
      <dsp:spPr>
        <a:xfrm>
          <a:off x="7510592" y="1080250"/>
          <a:ext cx="3003723" cy="1501861"/>
        </a:xfrm>
        <a:prstGeom prst="roundRect">
          <a:avLst>
            <a:gd name="adj" fmla="val 10000"/>
          </a:avLst>
        </a:prstGeom>
        <a:solidFill>
          <a:schemeClr val="accent2">
            <a:hueOff val="-18572562"/>
            <a:satOff val="39051"/>
            <a:lumOff val="-64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3300" kern="1200"/>
            <a:t>Moraxella</a:t>
          </a:r>
          <a:endParaRPr lang="en-US" sz="3300" kern="1200"/>
        </a:p>
      </dsp:txBody>
      <dsp:txXfrm>
        <a:off x="7554580" y="1124238"/>
        <a:ext cx="2915747" cy="14138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B549F-84FD-44E6-950C-A18B7B6CEB67}">
      <dsp:nvSpPr>
        <dsp:cNvPr id="0" name=""/>
        <dsp:cNvSpPr/>
      </dsp:nvSpPr>
      <dsp:spPr>
        <a:xfrm>
          <a:off x="6432824" y="1395681"/>
          <a:ext cx="91440" cy="6390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9059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23C96F-C859-4DCE-9D25-FEAD6A7A1E9F}">
      <dsp:nvSpPr>
        <dsp:cNvPr id="0" name=""/>
        <dsp:cNvSpPr/>
      </dsp:nvSpPr>
      <dsp:spPr>
        <a:xfrm>
          <a:off x="2694237" y="370"/>
          <a:ext cx="2197339" cy="13953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9AAE2-184A-431B-B4D4-3649772E4339}">
      <dsp:nvSpPr>
        <dsp:cNvPr id="0" name=""/>
        <dsp:cNvSpPr/>
      </dsp:nvSpPr>
      <dsp:spPr>
        <a:xfrm>
          <a:off x="2938386" y="232311"/>
          <a:ext cx="2197339" cy="13953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1700" kern="1200"/>
            <a:t>Forsenda mögulegrar sýkingar í miðeyra er kólónísering í nefkoki</a:t>
          </a:r>
          <a:endParaRPr lang="en-US" sz="1700" kern="1200"/>
        </a:p>
      </dsp:txBody>
      <dsp:txXfrm>
        <a:off x="2979253" y="273178"/>
        <a:ext cx="2115605" cy="1313576"/>
      </dsp:txXfrm>
    </dsp:sp>
    <dsp:sp modelId="{EE396DA0-071B-4422-9B80-DBB6E8564B4B}">
      <dsp:nvSpPr>
        <dsp:cNvPr id="0" name=""/>
        <dsp:cNvSpPr/>
      </dsp:nvSpPr>
      <dsp:spPr>
        <a:xfrm>
          <a:off x="5379874" y="370"/>
          <a:ext cx="2197339" cy="13953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BB2F3-44CB-480C-AE4B-576770405BB7}">
      <dsp:nvSpPr>
        <dsp:cNvPr id="0" name=""/>
        <dsp:cNvSpPr/>
      </dsp:nvSpPr>
      <dsp:spPr>
        <a:xfrm>
          <a:off x="5624023" y="232311"/>
          <a:ext cx="2197339" cy="13953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1700" kern="1200" dirty="0"/>
            <a:t>Bólusetning hindrar </a:t>
          </a:r>
          <a:r>
            <a:rPr lang="is-IS" sz="1700" kern="1200" dirty="0" err="1"/>
            <a:t>kólóníseringu</a:t>
          </a:r>
          <a:r>
            <a:rPr lang="is-IS" sz="1700" kern="1200" dirty="0"/>
            <a:t> (af þeim stofnum)</a:t>
          </a:r>
          <a:endParaRPr lang="en-US" sz="1700" kern="1200" dirty="0"/>
        </a:p>
      </dsp:txBody>
      <dsp:txXfrm>
        <a:off x="5664890" y="273178"/>
        <a:ext cx="2115605" cy="1313576"/>
      </dsp:txXfrm>
    </dsp:sp>
    <dsp:sp modelId="{19D60608-7909-4A0C-A566-85E362F85B83}">
      <dsp:nvSpPr>
        <dsp:cNvPr id="0" name=""/>
        <dsp:cNvSpPr/>
      </dsp:nvSpPr>
      <dsp:spPr>
        <a:xfrm>
          <a:off x="5379874" y="2034740"/>
          <a:ext cx="2197339" cy="139531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053E7-717D-41E8-BB90-BAED4E5B6EA1}">
      <dsp:nvSpPr>
        <dsp:cNvPr id="0" name=""/>
        <dsp:cNvSpPr/>
      </dsp:nvSpPr>
      <dsp:spPr>
        <a:xfrm>
          <a:off x="5624023" y="2266681"/>
          <a:ext cx="2197339" cy="13953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1700" kern="1200" dirty="0"/>
            <a:t>Sem dregur úr ífarandi sjúkdómum (og eyrnabólgum </a:t>
          </a:r>
          <a:r>
            <a:rPr lang="is-IS" sz="1700" b="1" kern="1200" dirty="0"/>
            <a:t>í leiðinni </a:t>
          </a:r>
          <a:r>
            <a:rPr lang="is-IS" sz="1700" kern="1200" dirty="0"/>
            <a:t>að e-u leyti)</a:t>
          </a:r>
          <a:endParaRPr lang="en-US" sz="1700" kern="1200" dirty="0"/>
        </a:p>
      </dsp:txBody>
      <dsp:txXfrm>
        <a:off x="5664890" y="2307548"/>
        <a:ext cx="2115605" cy="13135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E1214-FAB2-4FDF-8910-92000CDD99ED}">
      <dsp:nvSpPr>
        <dsp:cNvPr id="0" name=""/>
        <dsp:cNvSpPr/>
      </dsp:nvSpPr>
      <dsp:spPr>
        <a:xfrm>
          <a:off x="0" y="1701402"/>
          <a:ext cx="7003777" cy="1151279"/>
        </a:xfrm>
        <a:prstGeom prst="roundRect">
          <a:avLst/>
        </a:prstGeom>
        <a:solidFill>
          <a:schemeClr val="accent2">
            <a:hueOff val="-6190854"/>
            <a:satOff val="13017"/>
            <a:lumOff val="-2157"/>
            <a:alpha val="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4800" b="0" kern="1200" dirty="0"/>
            <a:t>Eyrnabólgu</a:t>
          </a:r>
          <a:r>
            <a:rPr lang="en-US" sz="4800" b="0" kern="1200" dirty="0"/>
            <a:t>r</a:t>
          </a:r>
        </a:p>
      </dsp:txBody>
      <dsp:txXfrm>
        <a:off x="56201" y="1757603"/>
        <a:ext cx="6891375" cy="1038877"/>
      </dsp:txXfrm>
    </dsp:sp>
    <dsp:sp modelId="{BB7931B9-A9FA-48D2-A483-8E4702181A77}">
      <dsp:nvSpPr>
        <dsp:cNvPr id="0" name=""/>
        <dsp:cNvSpPr/>
      </dsp:nvSpPr>
      <dsp:spPr>
        <a:xfrm>
          <a:off x="0" y="2990922"/>
          <a:ext cx="7003777" cy="1151279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 err="1"/>
            <a:t>Öndunarfærasýkingar</a:t>
          </a:r>
          <a:endParaRPr lang="en-US" sz="4800" b="1" kern="1200" dirty="0"/>
        </a:p>
      </dsp:txBody>
      <dsp:txXfrm>
        <a:off x="56201" y="3047123"/>
        <a:ext cx="6891375" cy="10388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B40E7-6B9F-4489-9C51-391183B423BC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5A9D1-BAE7-4C42-9FF5-DCCBC8E7BF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5552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6030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0918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2809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2311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7682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1879F-3526-0E8F-2510-14A792977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6346CD-194A-9048-A259-FAC46DE660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DC908-0E55-AAB8-ABA4-FBFB23F4E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DD648-2FF3-DB24-D46C-9561A54D6A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341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577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94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0004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5035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30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2472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40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3832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45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7015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A9D1-BAE7-4C42-9FF5-DCCBC8E7BFD8}" type="slidenum">
              <a:rPr lang="sv-SE" smtClean="0"/>
              <a:t>54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4428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01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843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998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62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59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629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23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78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55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2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7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02" r:id="rId8"/>
    <p:sldLayoutId id="2147483803" r:id="rId9"/>
    <p:sldLayoutId id="2147483804" r:id="rId10"/>
    <p:sldLayoutId id="214748381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3.png"/><Relationship Id="rId9" Type="http://schemas.microsoft.com/office/2007/relationships/diagramDrawing" Target="../diagrams/drawin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1" name="Rectangle 90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7102190-C0A1-4788-99F6-6A2F54444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2821F602-B65F-4D39-86B7-9ED5C1735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6A5465FF-E08C-4ECD-9AE2-1D48873ECC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8B5FAB37-BB0D-41A8-A5C8-65ADE0F008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19114F-4920-326B-E6A7-39D0AEE5A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9149" y="1295402"/>
            <a:ext cx="9164557" cy="138381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600" dirty="0" err="1"/>
              <a:t>Öndunarfærasýkingar</a:t>
            </a:r>
            <a:r>
              <a:rPr lang="en-US" sz="6600" dirty="0"/>
              <a:t> </a:t>
            </a:r>
            <a:r>
              <a:rPr lang="en-US" sz="6600" dirty="0" err="1"/>
              <a:t>barna</a:t>
            </a:r>
            <a:endParaRPr lang="en-US" sz="66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051A0-6E05-037B-65AB-52B64E23EB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0808" y="3922382"/>
            <a:ext cx="9901237" cy="164021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/>
              <a:t>Sigurður Árnason</a:t>
            </a:r>
          </a:p>
          <a:p>
            <a:pPr>
              <a:lnSpc>
                <a:spcPct val="100000"/>
              </a:lnSpc>
            </a:pPr>
            <a:endParaRPr lang="en-US" sz="2800" b="1" dirty="0"/>
          </a:p>
          <a:p>
            <a:pPr>
              <a:lnSpc>
                <a:spcPct val="100000"/>
              </a:lnSpc>
            </a:pPr>
            <a:r>
              <a:rPr lang="en-US" dirty="0" err="1"/>
              <a:t>Barnalæknir</a:t>
            </a:r>
            <a:r>
              <a:rPr lang="en-US" dirty="0"/>
              <a:t>, </a:t>
            </a:r>
            <a:r>
              <a:rPr lang="en-US" dirty="0" err="1"/>
              <a:t>Phd</a:t>
            </a:r>
            <a:r>
              <a:rPr lang="en-US" dirty="0"/>
              <a:t>, Postgraduate diploma Paediatric Infectious Diseases</a:t>
            </a:r>
          </a:p>
          <a:p>
            <a:pPr>
              <a:lnSpc>
                <a:spcPct val="100000"/>
              </a:lnSpc>
            </a:pPr>
            <a:r>
              <a:rPr lang="en-US" dirty="0" err="1"/>
              <a:t>Barnaspítali</a:t>
            </a:r>
            <a:r>
              <a:rPr lang="en-US" dirty="0"/>
              <a:t> </a:t>
            </a:r>
            <a:r>
              <a:rPr lang="en-US" dirty="0" err="1"/>
              <a:t>Hringsins</a:t>
            </a:r>
            <a:r>
              <a:rPr lang="en-US" dirty="0"/>
              <a:t>, Domus </a:t>
            </a:r>
            <a:r>
              <a:rPr lang="en-US" dirty="0" err="1"/>
              <a:t>barnalæknar</a:t>
            </a:r>
            <a:r>
              <a:rPr lang="en-US" dirty="0"/>
              <a:t>, Astrid Lindgrens </a:t>
            </a:r>
            <a:r>
              <a:rPr lang="en-US" dirty="0" err="1"/>
              <a:t>Barnsjukhus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266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F3FD62-FEEF-B3E3-7C90-33E9CE205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AB7BDB5-BE0D-446B-AA57-16A1D859E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3048" y="1"/>
            <a:ext cx="5236971" cy="6858000"/>
            <a:chOff x="20829" y="1"/>
            <a:chExt cx="5236971" cy="685799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908FD00-E296-493C-89F7-EE7DB15D20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E9000E1-E55C-4724-B0E8-CC588826F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67028B0-17FC-AC42-3C98-B2AFC65BE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3352799" cy="5577934"/>
          </a:xfrm>
        </p:spPr>
        <p:txBody>
          <a:bodyPr>
            <a:normAutofit/>
          </a:bodyPr>
          <a:lstStyle/>
          <a:p>
            <a:r>
              <a:rPr lang="is-IS" sz="4000"/>
              <a:t>Algengar sýkingar hjá börnum</a:t>
            </a:r>
            <a:endParaRPr lang="sv-SE" sz="4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0DAE998-9B4A-61AB-960C-1985DE32EB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5774853"/>
              </p:ext>
            </p:extLst>
          </p:nvPr>
        </p:nvGraphicFramePr>
        <p:xfrm>
          <a:off x="4807223" y="457200"/>
          <a:ext cx="7003777" cy="5843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1610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3A9B7B3-F171-4C25-99FC-C54250F06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D5C7C5-9C27-4A61-9F57-1857D4532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BDA1F5A-F3A8-40DA-ADE6-E0B4D99C8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95800" y="0"/>
            <a:ext cx="7693152" cy="6858000"/>
            <a:chOff x="4495800" y="0"/>
            <a:chExt cx="7693152" cy="6858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DDD0C04-CED1-41AA-B09D-56D69AC96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526FC46-8960-4F28-92D0-94C9F69A1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43054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33FC0C-0F46-7101-0F9B-7D6ADB5B4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381000"/>
            <a:ext cx="10003218" cy="1600124"/>
          </a:xfrm>
        </p:spPr>
        <p:txBody>
          <a:bodyPr>
            <a:normAutofit/>
          </a:bodyPr>
          <a:lstStyle/>
          <a:p>
            <a:r>
              <a:rPr lang="is-IS" dirty="0"/>
              <a:t>Eyrnabólgur</a:t>
            </a:r>
            <a:endParaRPr lang="sv-SE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8C8D74-ED87-49FE-888C-76512687E2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9956191"/>
              </p:ext>
            </p:extLst>
          </p:nvPr>
        </p:nvGraphicFramePr>
        <p:xfrm>
          <a:off x="838200" y="2514600"/>
          <a:ext cx="10515600" cy="3662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23847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C6ABE-23D1-F7B5-6C42-2704B6B29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Eyrnabólgur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0ADF8-D989-ABC1-1B9C-7C938AF76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60% barna við þriggja ára aldur hafa fengið eyrnabólgu (BNA)</a:t>
            </a:r>
          </a:p>
          <a:p>
            <a:pPr lvl="1"/>
            <a:r>
              <a:rPr lang="is-IS" dirty="0"/>
              <a:t>Var 80% fyrir innleiðingu </a:t>
            </a:r>
            <a:r>
              <a:rPr lang="is-IS" dirty="0" err="1"/>
              <a:t>pneumókokkabólusetningar</a:t>
            </a:r>
            <a:endParaRPr lang="is-IS" dirty="0"/>
          </a:p>
          <a:p>
            <a:endParaRPr lang="is-IS" dirty="0"/>
          </a:p>
          <a:p>
            <a:r>
              <a:rPr lang="is-IS" dirty="0"/>
              <a:t>Fyrst og fremst bakteríusýking en kemur yfirleitt í kjölfarið á efri öndunarfærasýkingu vegna veirusýkingar</a:t>
            </a:r>
          </a:p>
          <a:p>
            <a:pPr lvl="1"/>
            <a:r>
              <a:rPr lang="is-IS" dirty="0"/>
              <a:t>50% ástunga í miðeyra sýnt fram á bakteríu einvörðungu</a:t>
            </a:r>
          </a:p>
          <a:p>
            <a:pPr lvl="1"/>
            <a:r>
              <a:rPr lang="is-IS" dirty="0"/>
              <a:t>20% til viðbótar baktería og veira</a:t>
            </a:r>
          </a:p>
          <a:p>
            <a:pPr lvl="1"/>
            <a:endParaRPr lang="is-IS" dirty="0"/>
          </a:p>
          <a:p>
            <a:pPr lvl="1"/>
            <a:endParaRPr lang="is-IS" dirty="0"/>
          </a:p>
          <a:p>
            <a:endParaRPr lang="is-IS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3187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82095-8DCD-C96D-E496-D01A781F6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Eyrnabólgur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82D96-86F2-FB67-AE43-1F7B4BD81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Áhættuþættir</a:t>
            </a:r>
          </a:p>
          <a:p>
            <a:pPr lvl="1"/>
            <a:r>
              <a:rPr lang="is-IS" dirty="0"/>
              <a:t>Dagvistun</a:t>
            </a:r>
          </a:p>
          <a:p>
            <a:pPr lvl="1"/>
            <a:r>
              <a:rPr lang="is-IS" dirty="0"/>
              <a:t>Fjölskyldusaga um endurteknar eyrnabólgur</a:t>
            </a:r>
          </a:p>
          <a:p>
            <a:pPr lvl="2"/>
            <a:r>
              <a:rPr lang="is-IS" dirty="0"/>
              <a:t>Systkini og/eða foreldrar sem eru/voru „eyrnabörn“</a:t>
            </a:r>
          </a:p>
          <a:p>
            <a:pPr lvl="2"/>
            <a:endParaRPr lang="is-IS" dirty="0"/>
          </a:p>
          <a:p>
            <a:r>
              <a:rPr lang="is-IS" dirty="0"/>
              <a:t>En hvað með vanlíðan á nóttunni, pirringur, toga í eyru….?</a:t>
            </a:r>
          </a:p>
        </p:txBody>
      </p:sp>
    </p:spTree>
    <p:extLst>
      <p:ext uri="{BB962C8B-B14F-4D97-AF65-F5344CB8AC3E}">
        <p14:creationId xmlns:p14="http://schemas.microsoft.com/office/powerpoint/2010/main" val="640114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B7BDB5-BE0D-446B-AA57-16A1D859E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3048" y="1"/>
            <a:ext cx="5236971" cy="6858000"/>
            <a:chOff x="20829" y="1"/>
            <a:chExt cx="5236971" cy="685799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908FD00-E296-493C-89F7-EE7DB15D20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E9000E1-E55C-4724-B0E8-CC588826F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B5E01EB-AA1E-7B01-F125-36913C448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3352799" cy="5577934"/>
          </a:xfrm>
        </p:spPr>
        <p:txBody>
          <a:bodyPr>
            <a:normAutofit/>
          </a:bodyPr>
          <a:lstStyle/>
          <a:p>
            <a:r>
              <a:rPr lang="is-IS" sz="4000"/>
              <a:t>Eyrnabólgur</a:t>
            </a:r>
            <a:endParaRPr lang="sv-SE" sz="40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5117188-C765-96CF-04FC-F03BAAAE65B3}"/>
              </a:ext>
            </a:extLst>
          </p:cNvPr>
          <p:cNvGrpSpPr/>
          <p:nvPr/>
        </p:nvGrpSpPr>
        <p:grpSpPr>
          <a:xfrm>
            <a:off x="4891289" y="457200"/>
            <a:ext cx="6835645" cy="5843605"/>
            <a:chOff x="0" y="0"/>
            <a:chExt cx="2451100" cy="2590800"/>
          </a:xfrm>
        </p:grpSpPr>
        <p:pic>
          <p:nvPicPr>
            <p:cNvPr id="5" name="Picture 4" descr="Figure 1. A diagram of the inner ear">
              <a:extLst>
                <a:ext uri="{FF2B5EF4-FFF2-40B4-BE49-F238E27FC236}">
                  <a16:creationId xmlns:a16="http://schemas.microsoft.com/office/drawing/2014/main" id="{9E8F764A-05A1-0818-21D2-D7C6A09AC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9700"/>
              <a:ext cx="2451100" cy="2451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 Box 1">
              <a:extLst>
                <a:ext uri="{FF2B5EF4-FFF2-40B4-BE49-F238E27FC236}">
                  <a16:creationId xmlns:a16="http://schemas.microsoft.com/office/drawing/2014/main" id="{F6960699-36B7-21F7-29CE-9BABD6C19E76}"/>
                </a:ext>
              </a:extLst>
            </p:cNvPr>
            <p:cNvSpPr txBox="1"/>
            <p:nvPr/>
          </p:nvSpPr>
          <p:spPr>
            <a:xfrm>
              <a:off x="120650" y="0"/>
              <a:ext cx="2203450" cy="426859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1207008">
                <a:lnSpc>
                  <a:spcPct val="107000"/>
                </a:lnSpc>
                <a:spcAft>
                  <a:spcPts val="1056"/>
                </a:spcAft>
              </a:pPr>
              <a:r>
                <a:rPr lang="en-GB" sz="1320" b="1" i="1" kern="1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Figure 1.</a:t>
              </a:r>
              <a:r>
                <a:rPr lang="en-GB" sz="1320" i="1" kern="1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 Anatomy of the middle ear. (reprinted with permission)(1)</a:t>
              </a:r>
              <a:endParaRPr lang="sv-SE" sz="1452" kern="1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endParaRPr>
            </a:p>
            <a:p>
              <a:pPr defTabSz="1207008">
                <a:spcAft>
                  <a:spcPts val="1320"/>
                </a:spcAft>
              </a:pPr>
              <a:r>
                <a:rPr lang="en-GB" sz="1452" kern="100">
                  <a:solidFill>
                    <a:srgbClr val="44546A"/>
                  </a:solidFill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 </a:t>
              </a:r>
              <a:endParaRPr lang="sv-SE" sz="900" i="1" kern="10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6295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1EA6E5-A87C-07BA-D5ED-FFFB0145D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32" y="852378"/>
            <a:ext cx="10713736" cy="515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90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1DC0-47EF-5978-66E4-2A2793C15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Eyrnabólgur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13CF2-9B60-BE90-DB33-3B8B5BA46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s-IS" dirty="0"/>
              <a:t>AAP (BNA)</a:t>
            </a:r>
          </a:p>
          <a:p>
            <a:pPr lvl="1"/>
            <a:r>
              <a:rPr lang="is-IS" dirty="0"/>
              <a:t>a) Miðlungs til kröftug (e. </a:t>
            </a:r>
            <a:r>
              <a:rPr lang="is-IS" dirty="0" err="1"/>
              <a:t>moderate</a:t>
            </a:r>
            <a:r>
              <a:rPr lang="is-IS" dirty="0"/>
              <a:t> </a:t>
            </a:r>
            <a:r>
              <a:rPr lang="is-IS" dirty="0" err="1"/>
              <a:t>to</a:t>
            </a:r>
            <a:r>
              <a:rPr lang="is-IS" dirty="0"/>
              <a:t> </a:t>
            </a:r>
            <a:r>
              <a:rPr lang="is-IS" dirty="0" err="1"/>
              <a:t>severe</a:t>
            </a:r>
            <a:r>
              <a:rPr lang="is-IS" dirty="0"/>
              <a:t>) </a:t>
            </a:r>
            <a:r>
              <a:rPr lang="is-IS" dirty="0" err="1"/>
              <a:t>útbungun</a:t>
            </a:r>
            <a:r>
              <a:rPr lang="is-IS" dirty="0"/>
              <a:t> hljóðhimnu eða lekur úr eyra og ekki merki um </a:t>
            </a:r>
            <a:r>
              <a:rPr lang="is-IS" dirty="0" err="1"/>
              <a:t>external</a:t>
            </a:r>
            <a:r>
              <a:rPr lang="is-IS" dirty="0"/>
              <a:t> </a:t>
            </a:r>
            <a:r>
              <a:rPr lang="is-IS" dirty="0" err="1"/>
              <a:t>otit</a:t>
            </a:r>
            <a:endParaRPr lang="is-IS" dirty="0"/>
          </a:p>
          <a:p>
            <a:pPr lvl="1"/>
            <a:r>
              <a:rPr lang="is-IS" dirty="0"/>
              <a:t>b) Væg (mild) </a:t>
            </a:r>
            <a:r>
              <a:rPr lang="is-IS" dirty="0" err="1"/>
              <a:t>útbungun</a:t>
            </a:r>
            <a:r>
              <a:rPr lang="is-IS" dirty="0"/>
              <a:t> hljóðhimnu </a:t>
            </a:r>
            <a:r>
              <a:rPr lang="is-IS" b="1" dirty="0"/>
              <a:t>ásamt</a:t>
            </a:r>
            <a:r>
              <a:rPr lang="is-IS" dirty="0"/>
              <a:t> verki í eyra síðustu 48klst</a:t>
            </a:r>
          </a:p>
          <a:p>
            <a:pPr lvl="1"/>
            <a:r>
              <a:rPr lang="is-IS" dirty="0"/>
              <a:t>c) Mikill verkur í eyra ásamt kröftugum (e. </a:t>
            </a:r>
            <a:r>
              <a:rPr lang="is-IS" dirty="0" err="1"/>
              <a:t>intense</a:t>
            </a:r>
            <a:r>
              <a:rPr lang="is-IS" dirty="0"/>
              <a:t>) roða á hljóðhimnu</a:t>
            </a:r>
          </a:p>
          <a:p>
            <a:pPr lvl="1"/>
            <a:endParaRPr lang="is-IS" dirty="0"/>
          </a:p>
          <a:p>
            <a:r>
              <a:rPr lang="is-IS" dirty="0"/>
              <a:t>Yfirlitsgrein um Evrópuvinnureglur:</a:t>
            </a:r>
          </a:p>
          <a:p>
            <a:pPr lvl="1"/>
            <a:r>
              <a:rPr lang="is-IS" dirty="0"/>
              <a:t>a) sýnilega bólgin hljóðhimna</a:t>
            </a:r>
          </a:p>
          <a:p>
            <a:pPr lvl="1"/>
            <a:r>
              <a:rPr lang="is-IS" dirty="0"/>
              <a:t>b) merki um vökva á bak við hljóðhimnu með </a:t>
            </a:r>
            <a:r>
              <a:rPr lang="is-IS" dirty="0" err="1"/>
              <a:t>útbungandi</a:t>
            </a:r>
            <a:r>
              <a:rPr lang="is-IS" dirty="0"/>
              <a:t> hljóðhimnu</a:t>
            </a:r>
          </a:p>
          <a:p>
            <a:pPr lvl="1"/>
            <a:r>
              <a:rPr lang="is-IS" dirty="0"/>
              <a:t>c) bráð einkenni (</a:t>
            </a:r>
            <a:r>
              <a:rPr lang="is-IS" dirty="0" err="1"/>
              <a:t>td</a:t>
            </a:r>
            <a:r>
              <a:rPr lang="is-IS" dirty="0"/>
              <a:t> eyrnaverkur og hiti)</a:t>
            </a:r>
          </a:p>
        </p:txBody>
      </p:sp>
    </p:spTree>
    <p:extLst>
      <p:ext uri="{BB962C8B-B14F-4D97-AF65-F5344CB8AC3E}">
        <p14:creationId xmlns:p14="http://schemas.microsoft.com/office/powerpoint/2010/main" val="1232783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95F4-2612-35E0-BCE6-419E7BCB0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Eyrnabólgur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679322-A1D9-B473-33FD-B087FCB75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18" y="1814287"/>
            <a:ext cx="11564964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11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3A9B7B3-F171-4C25-99FC-C54250F06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D5C7C5-9C27-4A61-9F57-1857D4532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2B335A1-0110-4D6F-BC0E-DCDCB4320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B05D9A1-5C36-49D4-8D83-8782DE1E1B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D2C8D16-C3E9-4377-B192-9F3B9A867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FB12AEF-3663-D324-0B65-0F108BD99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391" y="381000"/>
            <a:ext cx="10003218" cy="2057400"/>
          </a:xfrm>
        </p:spPr>
        <p:txBody>
          <a:bodyPr>
            <a:normAutofit/>
          </a:bodyPr>
          <a:lstStyle/>
          <a:p>
            <a:pPr algn="ctr"/>
            <a:r>
              <a:rPr lang="is-IS"/>
              <a:t>Eyrnabólgur</a:t>
            </a:r>
            <a:endParaRPr lang="sv-SE"/>
          </a:p>
        </p:txBody>
      </p:sp>
      <p:graphicFrame>
        <p:nvGraphicFramePr>
          <p:cNvPr id="30" name="Content Placeholder 2">
            <a:extLst>
              <a:ext uri="{FF2B5EF4-FFF2-40B4-BE49-F238E27FC236}">
                <a16:creationId xmlns:a16="http://schemas.microsoft.com/office/drawing/2014/main" id="{A21218B3-2AB0-2AE9-98A0-0BE4E812D3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3694703"/>
              </p:ext>
            </p:extLst>
          </p:nvPr>
        </p:nvGraphicFramePr>
        <p:xfrm>
          <a:off x="838200" y="2514600"/>
          <a:ext cx="10515600" cy="3662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85346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A4FB2F27-3F7D-440E-A905-86607A92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F678C14-A033-4139-BCA9-8382B0396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18CCFCC-37BE-4D59-9025-3B554F8B5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8194385" y="0"/>
            <a:ext cx="3997615" cy="6816079"/>
            <a:chOff x="8059620" y="41922"/>
            <a:chExt cx="3997615" cy="6816077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F7C1472-3879-4EA4-A74A-FD61F9C1AE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2808E72-61DC-4849-9CAC-C198B4CEE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88D8C5-E59C-A885-D359-00E78C488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440" y="-41921"/>
            <a:ext cx="10606072" cy="1066800"/>
          </a:xfrm>
        </p:spPr>
        <p:txBody>
          <a:bodyPr anchor="b">
            <a:normAutofit/>
          </a:bodyPr>
          <a:lstStyle/>
          <a:p>
            <a:pPr algn="ctr"/>
            <a:r>
              <a:rPr lang="is-IS" sz="4000" dirty="0"/>
              <a:t>Áhrif bólusetninga á eyrnabólgur</a:t>
            </a:r>
            <a:endParaRPr lang="sv-SE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7EA71-3B20-8B30-24F4-5343B2E6C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3323" y="1345933"/>
            <a:ext cx="7542306" cy="1600199"/>
          </a:xfrm>
        </p:spPr>
        <p:txBody>
          <a:bodyPr>
            <a:normAutofit fontScale="92500" lnSpcReduction="20000"/>
          </a:bodyPr>
          <a:lstStyle/>
          <a:p>
            <a:r>
              <a:rPr lang="is-IS" sz="2000" dirty="0"/>
              <a:t>Pneumókokkabólusetning hefur dregið verulega úr eyrnabólgum</a:t>
            </a:r>
          </a:p>
          <a:p>
            <a:pPr lvl="1"/>
            <a:r>
              <a:rPr lang="is-IS" sz="2000" dirty="0"/>
              <a:t>Fer eftir þýði og bóluefni</a:t>
            </a:r>
          </a:p>
          <a:p>
            <a:pPr lvl="1"/>
            <a:r>
              <a:rPr lang="is-IS" sz="2000" dirty="0"/>
              <a:t>Flestar rannsóknir sýna milli 10-30% fækkun</a:t>
            </a:r>
          </a:p>
          <a:p>
            <a:pPr lvl="1"/>
            <a:r>
              <a:rPr lang="is-IS" sz="2000" dirty="0"/>
              <a:t>22% fækkun eftir tíugilda bóluefnið á Íslandi</a:t>
            </a:r>
            <a:endParaRPr lang="sv-SE" sz="2000" dirty="0"/>
          </a:p>
        </p:txBody>
      </p:sp>
      <p:pic>
        <p:nvPicPr>
          <p:cNvPr id="7" name="Picture 6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AFB13986-A596-8172-5A21-8B2A288A51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000" b="3979"/>
          <a:stretch>
            <a:fillRect/>
          </a:stretch>
        </p:blipFill>
        <p:spPr>
          <a:xfrm>
            <a:off x="5255" y="3352800"/>
            <a:ext cx="1218674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93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F737B-D071-D31A-466F-6DA47509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Pneumókokkabólusetning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59F92-C7E5-2496-9865-1F8E8716A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PCV7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4, 6B, 9V, 14, 18C, 19F, 23F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PCV10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1, 4, </a:t>
            </a:r>
            <a:r>
              <a:rPr lang="sv-SE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6B, </a:t>
            </a:r>
            <a:r>
              <a:rPr lang="sv-SE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7F</a:t>
            </a: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9V, 14, 18C, 19F, 23F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PCV13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4, 5,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6A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6B, 7F, 9V, 14, 18C,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19A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19F, 23F</a:t>
            </a:r>
            <a:endParaRPr lang="sv-S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PCV15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 3, 4, 5, 6A,  6B, 7F, 9V, 14, 18C, 19A, 19F,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22F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23F,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33F</a:t>
            </a:r>
            <a:endParaRPr lang="sv-SE" sz="1600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PCV20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 3, 4, 5, 6A,  6B, 7F,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9V,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10A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11A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12F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14,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15B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18C, 19A, 19F, 22F, 23F, 33F</a:t>
            </a:r>
            <a:endParaRPr lang="sv-S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32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F9105-04B5-FC73-0395-4F50166CD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D058-BBBE-6781-56EF-38C807709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Pneumókokkabólusetning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B6804-8C8D-F595-FC6E-70A30E941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PCV7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4, 6B, 9V, 14, 18C, 19F, 23F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PCV10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1, 4, </a:t>
            </a:r>
            <a:r>
              <a:rPr lang="sv-SE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6B, </a:t>
            </a:r>
            <a:r>
              <a:rPr lang="sv-SE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7F</a:t>
            </a: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9V, 14, 18C, 19F, 23F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PCV13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4, 5,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6A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6B, 7F, 9V, 14, 18C,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19A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19F, 23F</a:t>
            </a:r>
            <a:endParaRPr lang="sv-S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PCV15 (</a:t>
            </a:r>
            <a:r>
              <a:rPr lang="en-US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Vaxneuvance</a:t>
            </a: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 3, 4, 5, 6A,  6B, 7F, 9V, 14, 18C, 19A, 19F, </a:t>
            </a:r>
            <a:r>
              <a:rPr lang="en-US" sz="1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22F</a:t>
            </a:r>
            <a:r>
              <a:rPr lang="en-US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23F, </a:t>
            </a:r>
            <a:r>
              <a:rPr lang="en-US" sz="16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33F</a:t>
            </a:r>
            <a:endParaRPr lang="sv-SE" sz="16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PCV20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 3, 4, 5, 6A,  6B, 7F,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9V,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10A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11A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12F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14, </a:t>
            </a:r>
            <a:r>
              <a:rPr lang="en-US" sz="16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15B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18C, 19A, 19F, 22F, 23F, 33F</a:t>
            </a:r>
            <a:endParaRPr lang="sv-S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322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0ADDD-2EB5-D754-F828-F348FBAB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Eyrnabólgur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279C0-9189-4C3D-7DD9-0F1AF1A7E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s-IS" dirty="0"/>
              <a:t>60-80% </a:t>
            </a:r>
            <a:r>
              <a:rPr lang="is-IS" dirty="0" err="1"/>
              <a:t>spontant</a:t>
            </a:r>
            <a:r>
              <a:rPr lang="is-IS" dirty="0"/>
              <a:t> bati</a:t>
            </a:r>
          </a:p>
          <a:p>
            <a:endParaRPr lang="is-IS" dirty="0"/>
          </a:p>
          <a:p>
            <a:r>
              <a:rPr lang="is-IS" dirty="0"/>
              <a:t>NNT er kringum 8-9 samkvæmt yfirlitsgreinum</a:t>
            </a:r>
          </a:p>
          <a:p>
            <a:endParaRPr lang="is-IS" dirty="0"/>
          </a:p>
          <a:p>
            <a:r>
              <a:rPr lang="is-IS" dirty="0"/>
              <a:t>Lægri þröskuldur fyrir meðhöndlun hjá undir 1 árs (…2ára?) og yfir 12 ára</a:t>
            </a:r>
          </a:p>
          <a:p>
            <a:endParaRPr lang="is-IS" dirty="0"/>
          </a:p>
          <a:p>
            <a:r>
              <a:rPr lang="is-IS" dirty="0" err="1"/>
              <a:t>Amoxicillin</a:t>
            </a:r>
            <a:r>
              <a:rPr lang="is-IS" dirty="0"/>
              <a:t> lang hagkvæmasta (</a:t>
            </a:r>
            <a:r>
              <a:rPr lang="is-IS" dirty="0" err="1"/>
              <a:t>cost-effective</a:t>
            </a:r>
            <a:r>
              <a:rPr lang="is-IS" dirty="0"/>
              <a:t>) sýklalyfjameðferðin</a:t>
            </a:r>
          </a:p>
        </p:txBody>
      </p:sp>
    </p:spTree>
    <p:extLst>
      <p:ext uri="{BB962C8B-B14F-4D97-AF65-F5344CB8AC3E}">
        <p14:creationId xmlns:p14="http://schemas.microsoft.com/office/powerpoint/2010/main" val="26192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97FD4-8523-AED1-F945-BF52989EC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Eyrnabólgur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97118-8118-AB29-5D6F-4D7FC913B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Meðferð</a:t>
            </a:r>
          </a:p>
          <a:p>
            <a:pPr lvl="1"/>
            <a:r>
              <a:rPr lang="is-IS" dirty="0"/>
              <a:t>Amoxicillin</a:t>
            </a:r>
            <a:endParaRPr lang="sv-S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9A37E8-4770-DCC9-2652-089ED7DC8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417" y="3363525"/>
            <a:ext cx="9907383" cy="278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994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65CAD-A536-3392-59C3-F760FAEA0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Eyrnabólgur - meðferð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CE197-150E-B73C-0D00-D62F84EDC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s-IS" dirty="0"/>
              <a:t>Makrólíðar – (azithromycin, erythromycin)</a:t>
            </a:r>
          </a:p>
          <a:p>
            <a:pPr lvl="1"/>
            <a:r>
              <a:rPr lang="is-IS" dirty="0"/>
              <a:t>Við pensillínofnæmi</a:t>
            </a:r>
          </a:p>
          <a:p>
            <a:pPr lvl="1"/>
            <a:r>
              <a:rPr lang="is-IS" dirty="0"/>
              <a:t>Engin sérstök þéttni í miðeyra</a:t>
            </a:r>
          </a:p>
          <a:p>
            <a:pPr lvl="1"/>
            <a:endParaRPr lang="is-IS" dirty="0"/>
          </a:p>
          <a:p>
            <a:r>
              <a:rPr lang="is-IS" dirty="0"/>
              <a:t>Trimetoprim/Sulfa</a:t>
            </a:r>
          </a:p>
          <a:p>
            <a:pPr lvl="1"/>
            <a:r>
              <a:rPr lang="is-IS" dirty="0"/>
              <a:t>Ekki sérstök virkni gegn GAS</a:t>
            </a:r>
          </a:p>
          <a:p>
            <a:pPr lvl="1"/>
            <a:endParaRPr lang="is-IS" dirty="0"/>
          </a:p>
          <a:p>
            <a:r>
              <a:rPr lang="is-IS" dirty="0"/>
              <a:t>Cefalexin</a:t>
            </a:r>
          </a:p>
          <a:p>
            <a:pPr lvl="1"/>
            <a:r>
              <a:rPr lang="is-IS" dirty="0"/>
              <a:t>10-20% krossofnæmi við pensillínofnæmi</a:t>
            </a:r>
          </a:p>
          <a:p>
            <a:pPr lvl="1"/>
            <a:r>
              <a:rPr lang="is-IS" dirty="0"/>
              <a:t>Engin sérstök þéttni í miðeyra, (annarrar gráðu cefalosporin er tæknilega betra)</a:t>
            </a:r>
          </a:p>
        </p:txBody>
      </p:sp>
    </p:spTree>
    <p:extLst>
      <p:ext uri="{BB962C8B-B14F-4D97-AF65-F5344CB8AC3E}">
        <p14:creationId xmlns:p14="http://schemas.microsoft.com/office/powerpoint/2010/main" val="136523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CF2A07-4844-4E44-0D03-801866951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610" y="285311"/>
            <a:ext cx="9158780" cy="628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709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CB17F4-3948-2026-0B06-4D9FB7693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2475" y="62073"/>
            <a:ext cx="7387050" cy="673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04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8E9CB-D9A6-73E7-0075-2824928D9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Komplicerande faktorer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F3B8F-F794-88BA-721D-2BC14024F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0"/>
            <a:ext cx="11274612" cy="4542790"/>
          </a:xfrm>
        </p:spPr>
        <p:txBody>
          <a:bodyPr>
            <a:normAutofit lnSpcReduction="10000"/>
          </a:bodyPr>
          <a:lstStyle/>
          <a:p>
            <a:r>
              <a:rPr lang="is-IS" dirty="0"/>
              <a:t>Miklir verkir þrátt fyrir verkjalyf</a:t>
            </a:r>
            <a:endParaRPr lang="sv-SE" dirty="0"/>
          </a:p>
          <a:p>
            <a:r>
              <a:rPr lang="sv-SE" dirty="0" err="1"/>
              <a:t>Undirliggjandi</a:t>
            </a:r>
            <a:r>
              <a:rPr lang="sv-SE" dirty="0"/>
              <a:t> </a:t>
            </a:r>
            <a:r>
              <a:rPr lang="sv-SE" dirty="0" err="1"/>
              <a:t>ónæmisbæling</a:t>
            </a:r>
            <a:r>
              <a:rPr lang="sv-SE" dirty="0"/>
              <a:t> </a:t>
            </a:r>
            <a:r>
              <a:rPr lang="sv-SE" dirty="0" err="1"/>
              <a:t>eða</a:t>
            </a:r>
            <a:r>
              <a:rPr lang="sv-SE" dirty="0"/>
              <a:t> </a:t>
            </a:r>
            <a:r>
              <a:rPr lang="sv-SE" dirty="0" err="1"/>
              <a:t>útsett</a:t>
            </a:r>
            <a:r>
              <a:rPr lang="sv-SE" dirty="0"/>
              <a:t> </a:t>
            </a:r>
            <a:r>
              <a:rPr lang="sv-SE" dirty="0" err="1"/>
              <a:t>fyrir</a:t>
            </a:r>
            <a:r>
              <a:rPr lang="sv-SE" dirty="0"/>
              <a:t> </a:t>
            </a:r>
            <a:r>
              <a:rPr lang="sv-SE" dirty="0" err="1"/>
              <a:t>sýkingum</a:t>
            </a:r>
            <a:endParaRPr lang="sv-SE" dirty="0"/>
          </a:p>
          <a:p>
            <a:r>
              <a:rPr lang="sv-SE" dirty="0" err="1"/>
              <a:t>Missmíð</a:t>
            </a:r>
            <a:r>
              <a:rPr lang="sv-SE" dirty="0"/>
              <a:t> í </a:t>
            </a:r>
            <a:r>
              <a:rPr lang="sv-SE" dirty="0" err="1"/>
              <a:t>höfuðbeinum</a:t>
            </a:r>
            <a:r>
              <a:rPr lang="sv-SE" dirty="0"/>
              <a:t>/</a:t>
            </a:r>
            <a:r>
              <a:rPr lang="sv-SE" dirty="0" err="1"/>
              <a:t>andliti</a:t>
            </a:r>
            <a:endParaRPr lang="sv-SE" dirty="0"/>
          </a:p>
          <a:p>
            <a:r>
              <a:rPr lang="sv-SE" dirty="0" err="1"/>
              <a:t>Nýlegt</a:t>
            </a:r>
            <a:r>
              <a:rPr lang="sv-SE" dirty="0"/>
              <a:t> </a:t>
            </a:r>
            <a:r>
              <a:rPr lang="sv-SE" dirty="0" err="1"/>
              <a:t>andlits</a:t>
            </a:r>
            <a:r>
              <a:rPr lang="sv-SE" dirty="0"/>
              <a:t>/</a:t>
            </a:r>
            <a:r>
              <a:rPr lang="sv-SE" dirty="0" err="1"/>
              <a:t>höfuðkúpubrot</a:t>
            </a:r>
            <a:endParaRPr lang="sv-SE" dirty="0"/>
          </a:p>
          <a:p>
            <a:r>
              <a:rPr lang="sv-SE" dirty="0" err="1"/>
              <a:t>Cochlear</a:t>
            </a:r>
            <a:r>
              <a:rPr lang="sv-SE" dirty="0"/>
              <a:t> </a:t>
            </a:r>
            <a:r>
              <a:rPr lang="sv-SE" dirty="0" err="1"/>
              <a:t>implant</a:t>
            </a:r>
            <a:endParaRPr lang="sv-SE" dirty="0"/>
          </a:p>
          <a:p>
            <a:r>
              <a:rPr lang="sv-SE" dirty="0" err="1"/>
              <a:t>Þekktur</a:t>
            </a:r>
            <a:r>
              <a:rPr lang="sv-SE" dirty="0"/>
              <a:t> </a:t>
            </a:r>
            <a:r>
              <a:rPr lang="sv-SE" dirty="0" err="1"/>
              <a:t>undirliggjandi</a:t>
            </a:r>
            <a:r>
              <a:rPr lang="sv-SE" dirty="0"/>
              <a:t> </a:t>
            </a:r>
            <a:r>
              <a:rPr lang="sv-SE" dirty="0" err="1"/>
              <a:t>sjúkdómur</a:t>
            </a:r>
            <a:r>
              <a:rPr lang="sv-SE" dirty="0"/>
              <a:t> í </a:t>
            </a:r>
            <a:r>
              <a:rPr lang="sv-SE" dirty="0" err="1"/>
              <a:t>miðeyra</a:t>
            </a:r>
            <a:r>
              <a:rPr lang="sv-SE" dirty="0"/>
              <a:t> </a:t>
            </a:r>
            <a:r>
              <a:rPr lang="sv-SE" dirty="0" err="1"/>
              <a:t>eða</a:t>
            </a:r>
            <a:r>
              <a:rPr lang="sv-SE" dirty="0"/>
              <a:t> </a:t>
            </a:r>
            <a:r>
              <a:rPr lang="sv-SE" dirty="0" err="1"/>
              <a:t>nýleg</a:t>
            </a:r>
            <a:r>
              <a:rPr lang="sv-SE" dirty="0"/>
              <a:t> </a:t>
            </a:r>
            <a:r>
              <a:rPr lang="sv-SE" dirty="0" err="1"/>
              <a:t>aðgerð</a:t>
            </a:r>
            <a:endParaRPr lang="sv-SE" dirty="0"/>
          </a:p>
          <a:p>
            <a:pPr lvl="1"/>
            <a:r>
              <a:rPr lang="sv-SE" dirty="0"/>
              <a:t>(</a:t>
            </a:r>
            <a:r>
              <a:rPr lang="sv-SE" dirty="0" err="1"/>
              <a:t>röraaðgerð</a:t>
            </a:r>
            <a:r>
              <a:rPr lang="sv-SE" dirty="0"/>
              <a:t> </a:t>
            </a:r>
            <a:r>
              <a:rPr lang="sv-SE" dirty="0" err="1"/>
              <a:t>ekki</a:t>
            </a:r>
            <a:r>
              <a:rPr lang="sv-SE" dirty="0"/>
              <a:t> </a:t>
            </a:r>
            <a:r>
              <a:rPr lang="sv-SE" dirty="0" err="1"/>
              <a:t>meðtalin</a:t>
            </a:r>
            <a:r>
              <a:rPr lang="sv-SE" dirty="0"/>
              <a:t>)</a:t>
            </a:r>
          </a:p>
          <a:p>
            <a:r>
              <a:rPr lang="is-IS" dirty="0"/>
              <a:t>Þekkt sensorineural heyrnarskerðing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0786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2962A-2103-716A-6D59-5E3A1E33D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Watchful waiting?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1DC9D9-BECE-CBCE-45AE-1E97E32E2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705" y="1876735"/>
            <a:ext cx="7630590" cy="460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28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60C00-6397-9116-1997-23108EE21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s-IS" dirty="0"/>
              <a:t>Watchful waiting / aktiv exspektans / bíða og sjá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6A685-B8A3-A93E-FA8D-2A3B26454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Ekki sýklalyf til að byrja með</a:t>
            </a:r>
          </a:p>
          <a:p>
            <a:r>
              <a:rPr lang="is-IS" dirty="0"/>
              <a:t>Verkjastilling eftir þörfum</a:t>
            </a:r>
          </a:p>
          <a:p>
            <a:r>
              <a:rPr lang="is-IS" dirty="0"/>
              <a:t>Útvega möguleika á endurkomu eftir 2-3 daga ef ekki betri og fyrr ef versnar</a:t>
            </a:r>
          </a:p>
          <a:p>
            <a:pPr lvl="1"/>
            <a:r>
              <a:rPr lang="is-IS" dirty="0"/>
              <a:t>Annars íhuga að setja sýklalyf í gáttina og leysa út eftir þörfum ef komast ekki í endurmat</a:t>
            </a:r>
          </a:p>
          <a:p>
            <a:pPr lvl="2"/>
            <a:r>
              <a:rPr lang="is-IS" dirty="0"/>
              <a:t>Hafa stuttan gildistíma á sýklalyfinu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6807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4E72-1828-D09F-6DEE-3BE9EE872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Eyrnabólgur – fyrirbyggjandi meðferð?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18492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39225-9192-72D6-AC09-3A44AF0EE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Eyrnabólgur – fyrirbyggjandi meðferð?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872FB-A9F3-D1B5-BA94-C877F8697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s-IS" dirty="0"/>
          </a:p>
          <a:p>
            <a:r>
              <a:rPr lang="is-IS" dirty="0"/>
              <a:t>5 börn þyrftu að fá fyrirbyggjandi sýklalyf í heilt ár til að forða einni eyrnabólgu (AAP)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875452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527DA-62AC-E7A5-DF5C-EB0523424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En að meðhöndla til að forða frá mastoidit?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8CC0D-E094-9600-CFAE-7ABC00FF5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Maður minnkar relativ risk á mastoidit um 50% fyrir einstaklinginn</a:t>
            </a:r>
          </a:p>
          <a:p>
            <a:pPr lvl="1"/>
            <a:r>
              <a:rPr lang="is-IS" dirty="0"/>
              <a:t>En NNT til að forða einum mastoidit er 4800! (AAP)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3744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37F3-7BF6-FF75-76BF-20F9E82EA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Rör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5A452-1108-B76E-BAE0-7B5C71635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Krónískur vökvi (OME)</a:t>
            </a:r>
          </a:p>
          <a:p>
            <a:pPr marL="0" indent="0">
              <a:buNone/>
            </a:pPr>
            <a:endParaRPr lang="is-IS" dirty="0"/>
          </a:p>
          <a:p>
            <a:r>
              <a:rPr lang="is-IS" dirty="0"/>
              <a:t>Endurteknar eyrnabólgur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0430464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99321-9EA1-820F-E2B5-80437B1F2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Rör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74096-286E-2A10-D1AD-CCB15068B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/>
              <a:t>Rannsókn á 250 börnum, 6-35 mánaða slembidreift í rör eða </a:t>
            </a:r>
            <a:r>
              <a:rPr lang="is-IS" dirty="0" err="1"/>
              <a:t>amoxiklav</a:t>
            </a:r>
            <a:r>
              <a:rPr lang="is-IS" dirty="0"/>
              <a:t> 10d:</a:t>
            </a:r>
          </a:p>
          <a:p>
            <a:pPr lvl="1"/>
            <a:r>
              <a:rPr lang="is-IS" dirty="0"/>
              <a:t>Munur á fjölda eyrnabólga eftir tvö ár:</a:t>
            </a:r>
          </a:p>
          <a:p>
            <a:pPr lvl="2"/>
            <a:r>
              <a:rPr lang="is-IS" dirty="0"/>
              <a:t>Enginn</a:t>
            </a:r>
          </a:p>
          <a:p>
            <a:pPr lvl="1"/>
            <a:r>
              <a:rPr lang="is-IS" dirty="0"/>
              <a:t>Lak minna úr eyrum hjá börnum án röra</a:t>
            </a:r>
          </a:p>
          <a:p>
            <a:pPr lvl="1"/>
            <a:endParaRPr lang="is-IS" dirty="0"/>
          </a:p>
          <a:p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251415-8304-0A52-B75C-C86240063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447" y="3040380"/>
            <a:ext cx="4595279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22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597CE-EE78-58E7-ED5C-5998FD26E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4457E-CA69-42E3-856A-08296E131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Rör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ED7A8-9A39-8683-520A-5863DE74C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/>
              <a:t>Önnur rannsókn sýndi færri sýklalyf á börn með rör fyrsta árið en ekki næsta ár í kjölfarið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F5EBD3-3424-DE79-9D78-E91A7E5F5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998" y="3218914"/>
            <a:ext cx="6858497" cy="301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213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8C6B4-6A96-AB05-B358-83130C7C8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68951-9A55-936B-FEF7-BD84360A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Rör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79F15-0330-4ABE-AE4D-FD2184A3E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s-IS" dirty="0"/>
          </a:p>
          <a:p>
            <a:r>
              <a:rPr lang="is-IS" dirty="0"/>
              <a:t>Meta-analýsur sýna „ónægar sannanir fyrir áhrifum röraísetningar“</a:t>
            </a:r>
          </a:p>
          <a:p>
            <a:endParaRPr lang="is-IS" dirty="0"/>
          </a:p>
          <a:p>
            <a:r>
              <a:rPr lang="is-IS" dirty="0"/>
              <a:t>Cochrane 2018: „röraísetning getur fækkað eyrnabólgum um eina á fyrstu sex mánuðum eftir aðgerð“</a:t>
            </a:r>
          </a:p>
          <a:p>
            <a:endParaRPr lang="is-IS" dirty="0"/>
          </a:p>
          <a:p>
            <a:r>
              <a:rPr lang="is-IS" dirty="0"/>
              <a:t>Hins vegar mörg börn sem fá dramatískt færri sýkingar eftir rör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38913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45724-1570-CF6B-2C58-C0B58EAF0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B0FE3-C3CA-DBB0-D8ED-4A491BEE3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3352799" cy="5577934"/>
          </a:xfrm>
        </p:spPr>
        <p:txBody>
          <a:bodyPr>
            <a:normAutofit/>
          </a:bodyPr>
          <a:lstStyle/>
          <a:p>
            <a:r>
              <a:rPr lang="is-IS" sz="4000"/>
              <a:t>Algengar sýkingar hjá börnum</a:t>
            </a:r>
            <a:endParaRPr lang="sv-SE" sz="40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CB91976-4DBD-57DB-08B2-D33B15BA0C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1954353"/>
              </p:ext>
            </p:extLst>
          </p:nvPr>
        </p:nvGraphicFramePr>
        <p:xfrm>
          <a:off x="4807223" y="457200"/>
          <a:ext cx="7003777" cy="5843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62942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991FCB-5132-414C-B377-526F56121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CF2868-9C13-01D1-0E94-58469856B51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t="7603" b="1117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23DAFF7-4C98-4E0E-8986-198D54B6C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0" y="0"/>
            <a:ext cx="6858000" cy="6858000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632A4B-262A-34AF-B824-5B0304EB0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654" y="3857625"/>
            <a:ext cx="3566346" cy="891990"/>
          </a:xfr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Lungnabólga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62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CE00E-826C-1EC6-FC5F-8488B9BDC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Lungnabólga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95BBB-79EC-60DC-733C-7F2BFE5B3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Hvað er lungnabólga?</a:t>
            </a:r>
          </a:p>
          <a:p>
            <a:endParaRPr lang="is-IS" dirty="0"/>
          </a:p>
          <a:p>
            <a:r>
              <a:rPr lang="is-IS" dirty="0"/>
              <a:t>Hvernig greinum við lungnabólgu?</a:t>
            </a:r>
          </a:p>
          <a:p>
            <a:endParaRPr lang="is-IS" dirty="0"/>
          </a:p>
          <a:p>
            <a:r>
              <a:rPr lang="is-IS" dirty="0"/>
              <a:t>Hvað er köld lungnabólga?</a:t>
            </a:r>
          </a:p>
          <a:p>
            <a:endParaRPr lang="is-IS" dirty="0"/>
          </a:p>
          <a:p>
            <a:r>
              <a:rPr lang="is-IS" dirty="0"/>
              <a:t>Hvernig meðhöndlum við lungnabólgu?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107098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6325B-02D6-67AB-850F-F6ED4D16E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Lungnabólga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7AD482-1158-E7C9-F3FB-C8566D7A6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7144"/>
            <a:ext cx="12192000" cy="192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893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53D611-3904-4F1D-F43F-343260814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708" y="0"/>
            <a:ext cx="6794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824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2BA6AD-D5B1-EEFE-DB78-C4F1F55F5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416" y="213864"/>
            <a:ext cx="6211167" cy="643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5082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849A86-0FED-7D87-AADD-31FF9C055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023" y="144653"/>
            <a:ext cx="10739953" cy="656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914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6E580-15DC-B770-AB6D-E7FA6995E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9FA5E5C-0553-0CE1-6BE1-E1D572CF0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023" y="144653"/>
            <a:ext cx="10739953" cy="6568694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154BB85-8D56-1C6F-5FE0-855F1B12329E}"/>
              </a:ext>
            </a:extLst>
          </p:cNvPr>
          <p:cNvSpPr/>
          <p:nvPr/>
        </p:nvSpPr>
        <p:spPr>
          <a:xfrm>
            <a:off x="2843213" y="285750"/>
            <a:ext cx="1243013" cy="6286500"/>
          </a:xfrm>
          <a:prstGeom prst="roundRect">
            <a:avLst/>
          </a:prstGeom>
          <a:noFill/>
          <a:ln w="1143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DB93628-6158-50D0-4D88-81EF7198B27B}"/>
              </a:ext>
            </a:extLst>
          </p:cNvPr>
          <p:cNvSpPr/>
          <p:nvPr/>
        </p:nvSpPr>
        <p:spPr>
          <a:xfrm>
            <a:off x="828675" y="285750"/>
            <a:ext cx="800100" cy="6286500"/>
          </a:xfrm>
          <a:prstGeom prst="roundRect">
            <a:avLst/>
          </a:prstGeom>
          <a:noFill/>
          <a:ln w="1143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18D872C-CD1F-9B19-B907-B86DC6D9DA73}"/>
              </a:ext>
            </a:extLst>
          </p:cNvPr>
          <p:cNvSpPr/>
          <p:nvPr/>
        </p:nvSpPr>
        <p:spPr>
          <a:xfrm>
            <a:off x="10830182" y="285750"/>
            <a:ext cx="533143" cy="6286500"/>
          </a:xfrm>
          <a:prstGeom prst="roundRect">
            <a:avLst/>
          </a:prstGeom>
          <a:noFill/>
          <a:ln w="1143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92394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525CF6-7F4A-B712-135A-47E2953593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b="21345"/>
          <a:stretch>
            <a:fillRect/>
          </a:stretch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341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307B1-EA98-B57C-2303-6361E4257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FCE954-3054-65C3-75EE-B56CC3E620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b="21345"/>
          <a:stretch>
            <a:fillRect/>
          </a:stretch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4373E8-D9FB-F1DF-C478-41BFC5B8FF47}"/>
              </a:ext>
            </a:extLst>
          </p:cNvPr>
          <p:cNvSpPr/>
          <p:nvPr/>
        </p:nvSpPr>
        <p:spPr>
          <a:xfrm>
            <a:off x="2457450" y="185737"/>
            <a:ext cx="1314450" cy="6672263"/>
          </a:xfrm>
          <a:prstGeom prst="roundRect">
            <a:avLst/>
          </a:prstGeom>
          <a:noFill/>
          <a:ln w="1143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0DE49AD-2CAA-13C9-A1A4-F9F3632F5593}"/>
              </a:ext>
            </a:extLst>
          </p:cNvPr>
          <p:cNvSpPr/>
          <p:nvPr/>
        </p:nvSpPr>
        <p:spPr>
          <a:xfrm>
            <a:off x="71447" y="185737"/>
            <a:ext cx="885816" cy="6672263"/>
          </a:xfrm>
          <a:prstGeom prst="roundRect">
            <a:avLst/>
          </a:prstGeom>
          <a:noFill/>
          <a:ln w="1143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5FDD1A7-BBA4-7B97-3283-0D7430E047D2}"/>
              </a:ext>
            </a:extLst>
          </p:cNvPr>
          <p:cNvSpPr/>
          <p:nvPr/>
        </p:nvSpPr>
        <p:spPr>
          <a:xfrm>
            <a:off x="11358819" y="184361"/>
            <a:ext cx="533143" cy="6672263"/>
          </a:xfrm>
          <a:prstGeom prst="roundRect">
            <a:avLst/>
          </a:prstGeom>
          <a:noFill/>
          <a:ln w="1143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26299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5709A8-6876-1C62-BAD7-18D2EEA2A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250" y="0"/>
            <a:ext cx="6159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775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2B2448-F1EA-755E-95D2-9435CBE1F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22" y="463181"/>
            <a:ext cx="11287556" cy="593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1179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938E1D-8865-3E2B-F837-A067FDFF1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9864"/>
            <a:ext cx="12192000" cy="429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3490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4D4CE-3966-B5E2-4914-88935975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s-IS" dirty="0"/>
              <a:t>Lungnabólgur – 4277 börn með veirulungnabólgur í Turku í Finnlandi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89B14-69B5-3B84-DC46-C1EE8F53F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Parainfluenza I,II og III 29%</a:t>
            </a:r>
          </a:p>
          <a:p>
            <a:r>
              <a:rPr lang="is-IS" dirty="0"/>
              <a:t>Rhinoveira 18%</a:t>
            </a:r>
          </a:p>
          <a:p>
            <a:r>
              <a:rPr lang="is-IS" dirty="0"/>
              <a:t>Influenza A/B 17%</a:t>
            </a:r>
          </a:p>
          <a:p>
            <a:r>
              <a:rPr lang="is-IS" dirty="0"/>
              <a:t>RS veira 16%</a:t>
            </a:r>
          </a:p>
          <a:p>
            <a:r>
              <a:rPr lang="is-IS" dirty="0"/>
              <a:t>Adenoveira 8%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033555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BC596-5CC1-F2EA-05E4-A80777C19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Lungnabólga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5868E-D049-2E40-33C3-9FFB91237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s-IS" dirty="0"/>
              <a:t>Veikt barn, há ÖT, hár hiti</a:t>
            </a:r>
          </a:p>
          <a:p>
            <a:pPr marL="0" indent="0">
              <a:buNone/>
            </a:pPr>
            <a:endParaRPr lang="is-IS" dirty="0"/>
          </a:p>
          <a:p>
            <a:r>
              <a:rPr lang="is-IS" dirty="0"/>
              <a:t>RTG lungu, blóðstatus, CRP, blóðræktun</a:t>
            </a:r>
          </a:p>
          <a:p>
            <a:endParaRPr lang="is-IS" dirty="0"/>
          </a:p>
          <a:p>
            <a:r>
              <a:rPr lang="is-IS" dirty="0" err="1"/>
              <a:t>Amoxicillin</a:t>
            </a:r>
            <a:r>
              <a:rPr lang="is-IS" dirty="0"/>
              <a:t> </a:t>
            </a:r>
            <a:r>
              <a:rPr lang="is-IS" dirty="0" err="1"/>
              <a:t>po</a:t>
            </a:r>
            <a:r>
              <a:rPr lang="is-IS" dirty="0"/>
              <a:t> er fyrsta val að öllu jöfnu</a:t>
            </a:r>
          </a:p>
          <a:p>
            <a:endParaRPr lang="is-IS" dirty="0"/>
          </a:p>
          <a:p>
            <a:r>
              <a:rPr lang="is-IS" dirty="0"/>
              <a:t>Yngstu börnin/</a:t>
            </a:r>
            <a:r>
              <a:rPr lang="is-IS" dirty="0" err="1"/>
              <a:t>septísk</a:t>
            </a:r>
            <a:r>
              <a:rPr lang="is-IS" dirty="0"/>
              <a:t> börn skal vísa á BMB</a:t>
            </a:r>
          </a:p>
          <a:p>
            <a:endParaRPr lang="is-IS" dirty="0"/>
          </a:p>
          <a:p>
            <a:r>
              <a:rPr lang="is-IS" dirty="0"/>
              <a:t>Fylgikvillar eru </a:t>
            </a:r>
            <a:r>
              <a:rPr lang="is-IS" dirty="0" err="1"/>
              <a:t>pleural</a:t>
            </a:r>
            <a:r>
              <a:rPr lang="is-IS" dirty="0"/>
              <a:t> </a:t>
            </a:r>
            <a:r>
              <a:rPr lang="is-IS" dirty="0" err="1"/>
              <a:t>effusion</a:t>
            </a:r>
            <a:r>
              <a:rPr lang="is-IS" dirty="0"/>
              <a:t> og </a:t>
            </a:r>
            <a:r>
              <a:rPr lang="is-IS" dirty="0" err="1"/>
              <a:t>empyem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3468104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28D90-E292-8C78-2599-2BF86B934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Lungnabólga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CB30A-A5DB-6036-AD3C-54689EA11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Meðferðarlengd?</a:t>
            </a:r>
          </a:p>
          <a:p>
            <a:endParaRPr lang="is-IS" dirty="0"/>
          </a:p>
          <a:p>
            <a:r>
              <a:rPr lang="is-IS" dirty="0"/>
              <a:t>3d? 5d? 7d?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181864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72EF4-9D99-6125-C4CA-26D912E94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Kåvepenin eða Amoxicillin?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E5932C-9F69-0CF7-14EE-EF1EC5F77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229" y="1691323"/>
            <a:ext cx="10145541" cy="475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7023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BA397-1812-10C4-09DD-5C462ADDE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Kaldar lungnabólgur?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0240F-723D-FD08-E6EC-B56EBD2C2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Mycoplasma  //  C. pneumoniae</a:t>
            </a:r>
          </a:p>
          <a:p>
            <a:endParaRPr lang="is-IS" dirty="0"/>
          </a:p>
          <a:p>
            <a:r>
              <a:rPr lang="is-IS" dirty="0"/>
              <a:t>Azithromycin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793356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8BFB6-91C0-6014-6730-D2DDD9ED6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err="1"/>
              <a:t>Bronchiolitis</a:t>
            </a:r>
            <a:endParaRPr lang="is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B241D-4269-E3BC-CCD3-F532DAC4E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Bráð </a:t>
            </a:r>
            <a:r>
              <a:rPr lang="is-IS" dirty="0" err="1"/>
              <a:t>berkjungabólga</a:t>
            </a:r>
            <a:endParaRPr lang="is-IS" dirty="0"/>
          </a:p>
          <a:p>
            <a:pPr lvl="1"/>
            <a:r>
              <a:rPr lang="is-IS" dirty="0"/>
              <a:t>Algengastur í börnum undir 1 árs, toppar kringum 6 mánaða aldur</a:t>
            </a:r>
          </a:p>
          <a:p>
            <a:pPr lvl="1"/>
            <a:endParaRPr lang="is-IS" dirty="0"/>
          </a:p>
          <a:p>
            <a:r>
              <a:rPr lang="is-IS" dirty="0"/>
              <a:t>Fyrst og fremst alvarlegt í ungbörnum</a:t>
            </a:r>
          </a:p>
          <a:p>
            <a:pPr lvl="1"/>
            <a:r>
              <a:rPr lang="is-IS" dirty="0"/>
              <a:t>Innlagnir algengari hjá þeim yngstu</a:t>
            </a:r>
          </a:p>
          <a:p>
            <a:pPr lvl="1"/>
            <a:r>
              <a:rPr lang="is-IS" dirty="0"/>
              <a:t>Áhættuþættir eru </a:t>
            </a:r>
            <a:r>
              <a:rPr lang="is-IS" dirty="0" err="1"/>
              <a:t>fyrirburaskapur</a:t>
            </a:r>
            <a:r>
              <a:rPr lang="is-IS" dirty="0"/>
              <a:t>, hjarta- og lungnasjúkdómar</a:t>
            </a:r>
          </a:p>
        </p:txBody>
      </p:sp>
    </p:spTree>
    <p:extLst>
      <p:ext uri="{BB962C8B-B14F-4D97-AF65-F5344CB8AC3E}">
        <p14:creationId xmlns:p14="http://schemas.microsoft.com/office/powerpoint/2010/main" val="40797802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D4246-9418-AF9A-8C44-2E9AE317A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err="1"/>
              <a:t>Bronchiolitis</a:t>
            </a:r>
            <a:r>
              <a:rPr lang="is-IS" dirty="0"/>
              <a:t> frh.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BBD10-DE68-41EC-5473-689A758C7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Mjög smitandi</a:t>
            </a:r>
          </a:p>
          <a:p>
            <a:pPr lvl="1"/>
            <a:r>
              <a:rPr lang="is-IS" dirty="0"/>
              <a:t>Snerti- og </a:t>
            </a:r>
            <a:r>
              <a:rPr lang="is-IS" dirty="0" err="1"/>
              <a:t>úðasmit</a:t>
            </a:r>
            <a:endParaRPr lang="is-IS" dirty="0"/>
          </a:p>
          <a:p>
            <a:pPr lvl="1"/>
            <a:endParaRPr lang="is-IS" dirty="0"/>
          </a:p>
          <a:p>
            <a:r>
              <a:rPr lang="is-IS" dirty="0"/>
              <a:t>Árstíðabundnar sveiflur</a:t>
            </a:r>
          </a:p>
          <a:p>
            <a:pPr lvl="1"/>
            <a:r>
              <a:rPr lang="is-IS" dirty="0"/>
              <a:t>Toppar oftast í desember-febrúar</a:t>
            </a:r>
          </a:p>
          <a:p>
            <a:pPr lvl="1"/>
            <a:r>
              <a:rPr lang="is-IS" dirty="0"/>
              <a:t>Misháir toppar milli ára</a:t>
            </a:r>
          </a:p>
        </p:txBody>
      </p:sp>
    </p:spTree>
    <p:extLst>
      <p:ext uri="{BB962C8B-B14F-4D97-AF65-F5344CB8AC3E}">
        <p14:creationId xmlns:p14="http://schemas.microsoft.com/office/powerpoint/2010/main" val="15023065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CFEAF-91FB-36F7-ECCC-DF266CD33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err="1"/>
              <a:t>Bronchiolitis</a:t>
            </a:r>
            <a:r>
              <a:rPr lang="is-IS" dirty="0"/>
              <a:t> frh.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F4635-5024-8B16-821E-84CB309F4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RSV</a:t>
            </a:r>
          </a:p>
          <a:p>
            <a:r>
              <a:rPr lang="is-IS" dirty="0"/>
              <a:t>HMPV</a:t>
            </a:r>
          </a:p>
          <a:p>
            <a:r>
              <a:rPr lang="is-IS" dirty="0" err="1"/>
              <a:t>Rhinovirus</a:t>
            </a:r>
            <a:endParaRPr lang="is-IS" dirty="0"/>
          </a:p>
          <a:p>
            <a:r>
              <a:rPr lang="is-IS" dirty="0" err="1"/>
              <a:t>Parainfluenzae</a:t>
            </a:r>
            <a:r>
              <a:rPr lang="is-IS" dirty="0"/>
              <a:t> 1,2,3</a:t>
            </a:r>
          </a:p>
          <a:p>
            <a:r>
              <a:rPr lang="is-IS" dirty="0"/>
              <a:t>(</a:t>
            </a:r>
            <a:r>
              <a:rPr lang="is-IS" dirty="0" err="1"/>
              <a:t>Coronavirus</a:t>
            </a:r>
            <a:r>
              <a:rPr lang="is-IS" dirty="0"/>
              <a:t>, </a:t>
            </a:r>
            <a:r>
              <a:rPr lang="is-IS" dirty="0" err="1"/>
              <a:t>Adenovirus</a:t>
            </a:r>
            <a:r>
              <a:rPr lang="is-IS" dirty="0"/>
              <a:t>, </a:t>
            </a:r>
            <a:r>
              <a:rPr lang="is-IS" dirty="0" err="1"/>
              <a:t>Influenzae</a:t>
            </a:r>
            <a:r>
              <a:rPr lang="is-IS" dirty="0"/>
              <a:t>, </a:t>
            </a:r>
            <a:r>
              <a:rPr lang="is-IS" dirty="0" err="1"/>
              <a:t>Enterovirusar</a:t>
            </a:r>
            <a:r>
              <a:rPr lang="is-IS" dirty="0"/>
              <a:t>, </a:t>
            </a:r>
            <a:r>
              <a:rPr lang="is-IS" dirty="0" err="1"/>
              <a:t>Mycoplasma</a:t>
            </a:r>
            <a:r>
              <a:rPr lang="is-I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080601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CAEE-9504-D8AF-C114-98E07F17B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err="1"/>
              <a:t>Bronchiolitis</a:t>
            </a:r>
            <a:r>
              <a:rPr lang="is-IS" dirty="0"/>
              <a:t> frh.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D024-C045-A598-7438-6C3750FA5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s-IS" dirty="0"/>
              <a:t>Sýking í smáum </a:t>
            </a:r>
            <a:r>
              <a:rPr lang="is-IS" dirty="0" err="1"/>
              <a:t>bronchi</a:t>
            </a:r>
            <a:r>
              <a:rPr lang="is-IS" dirty="0"/>
              <a:t> og </a:t>
            </a:r>
            <a:r>
              <a:rPr lang="is-IS" dirty="0" err="1"/>
              <a:t>bronchioli</a:t>
            </a:r>
            <a:endParaRPr lang="is-IS" dirty="0"/>
          </a:p>
          <a:p>
            <a:pPr lvl="1"/>
            <a:r>
              <a:rPr lang="is-IS" dirty="0" err="1"/>
              <a:t>Epithel</a:t>
            </a:r>
            <a:r>
              <a:rPr lang="is-IS" dirty="0"/>
              <a:t> skaði og skert bifháravirkni</a:t>
            </a:r>
          </a:p>
          <a:p>
            <a:r>
              <a:rPr lang="is-IS" dirty="0" err="1"/>
              <a:t>Syncytial</a:t>
            </a:r>
            <a:r>
              <a:rPr lang="is-IS" dirty="0"/>
              <a:t> </a:t>
            </a:r>
            <a:r>
              <a:rPr lang="is-IS" dirty="0" err="1"/>
              <a:t>effect</a:t>
            </a:r>
            <a:endParaRPr lang="is-IS" dirty="0"/>
          </a:p>
          <a:p>
            <a:pPr lvl="1"/>
            <a:r>
              <a:rPr lang="is-IS" dirty="0"/>
              <a:t>Fusion </a:t>
            </a:r>
            <a:r>
              <a:rPr lang="is-IS" dirty="0" err="1"/>
              <a:t>proteinið</a:t>
            </a:r>
            <a:r>
              <a:rPr lang="is-IS" dirty="0"/>
              <a:t> sameinar frumur, eykur þannig </a:t>
            </a:r>
            <a:r>
              <a:rPr lang="is-IS" dirty="0" err="1"/>
              <a:t>skaðan</a:t>
            </a:r>
            <a:r>
              <a:rPr lang="is-IS" dirty="0"/>
              <a:t> meðan veiran dreifir sér</a:t>
            </a:r>
          </a:p>
          <a:p>
            <a:r>
              <a:rPr lang="is-IS" dirty="0"/>
              <a:t>Skemmdar yfirborðsfrumur losna og „</a:t>
            </a:r>
            <a:r>
              <a:rPr lang="is-IS" dirty="0" err="1"/>
              <a:t>debris</a:t>
            </a:r>
            <a:r>
              <a:rPr lang="is-IS" dirty="0"/>
              <a:t>“ myndast</a:t>
            </a:r>
          </a:p>
          <a:p>
            <a:r>
              <a:rPr lang="is-IS" dirty="0"/>
              <a:t>Slímmyndun eykst</a:t>
            </a:r>
          </a:p>
          <a:p>
            <a:r>
              <a:rPr lang="is-IS" dirty="0" err="1"/>
              <a:t>Debris</a:t>
            </a:r>
            <a:r>
              <a:rPr lang="is-IS" dirty="0"/>
              <a:t>, </a:t>
            </a:r>
            <a:r>
              <a:rPr lang="is-IS" dirty="0" err="1"/>
              <a:t>nekrósa</a:t>
            </a:r>
            <a:r>
              <a:rPr lang="is-IS" dirty="0"/>
              <a:t> og slímmyndun eykur á loftskiptavandræðin</a:t>
            </a:r>
          </a:p>
        </p:txBody>
      </p:sp>
    </p:spTree>
    <p:extLst>
      <p:ext uri="{BB962C8B-B14F-4D97-AF65-F5344CB8AC3E}">
        <p14:creationId xmlns:p14="http://schemas.microsoft.com/office/powerpoint/2010/main" val="6524521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95FE9-7F47-AC1E-D2EE-A2EC71872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err="1"/>
              <a:t>Bronchiolitis</a:t>
            </a:r>
            <a:r>
              <a:rPr lang="is-IS" dirty="0"/>
              <a:t> </a:t>
            </a:r>
            <a:r>
              <a:rPr lang="is-IS" dirty="0" err="1"/>
              <a:t>frh</a:t>
            </a:r>
            <a:endParaRPr lang="is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3EA3C-E41F-2151-74C7-6CB6D1B4C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Byrjar sem efri loftvegaeinkenni, kvef, væg hitavella</a:t>
            </a:r>
          </a:p>
          <a:p>
            <a:r>
              <a:rPr lang="is-IS" dirty="0"/>
              <a:t>Þróast í neðri loftvegaeinkenni á 3-4 dögum</a:t>
            </a:r>
          </a:p>
          <a:p>
            <a:pPr lvl="1"/>
            <a:r>
              <a:rPr lang="is-IS" dirty="0"/>
              <a:t>hósti, hvæsandi öndun, mæði, </a:t>
            </a:r>
            <a:r>
              <a:rPr lang="is-IS" dirty="0" err="1"/>
              <a:t>nasavængjablakt</a:t>
            </a:r>
            <a:r>
              <a:rPr lang="is-IS" dirty="0"/>
              <a:t>, inndrættir, minni öndunarhljóð, andnauð</a:t>
            </a:r>
          </a:p>
          <a:p>
            <a:pPr lvl="1"/>
            <a:endParaRPr lang="is-IS" dirty="0"/>
          </a:p>
          <a:p>
            <a:r>
              <a:rPr lang="is-IS" dirty="0"/>
              <a:t>Oftast nægir klínísk greining</a:t>
            </a:r>
          </a:p>
          <a:p>
            <a:pPr lvl="1"/>
            <a:r>
              <a:rPr lang="is-IS" dirty="0"/>
              <a:t>Eftir þörfum: RTG lungu, </a:t>
            </a:r>
            <a:r>
              <a:rPr lang="is-IS" dirty="0" err="1"/>
              <a:t>blpr</a:t>
            </a:r>
            <a:r>
              <a:rPr lang="is-IS" dirty="0"/>
              <a:t> (status, CRP, blóðgös)</a:t>
            </a:r>
          </a:p>
          <a:p>
            <a:pPr lvl="1"/>
            <a:r>
              <a:rPr lang="is-IS" dirty="0" err="1"/>
              <a:t>Nefkoksstrok</a:t>
            </a:r>
            <a:r>
              <a:rPr lang="is-IS" dirty="0"/>
              <a:t> til staðfestingar</a:t>
            </a:r>
          </a:p>
        </p:txBody>
      </p:sp>
    </p:spTree>
    <p:extLst>
      <p:ext uri="{BB962C8B-B14F-4D97-AF65-F5344CB8AC3E}">
        <p14:creationId xmlns:p14="http://schemas.microsoft.com/office/powerpoint/2010/main" val="18400440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EAD3B-EAD7-4560-D1CD-1DBF292A1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err="1"/>
              <a:t>Bronchiolitis</a:t>
            </a:r>
            <a:r>
              <a:rPr lang="is-IS" dirty="0"/>
              <a:t> </a:t>
            </a:r>
            <a:r>
              <a:rPr lang="is-IS" dirty="0" err="1"/>
              <a:t>frh</a:t>
            </a:r>
            <a:endParaRPr lang="is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C935D-2569-14AD-5CA7-5E4215F10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Almenn stuðningsmeðferð með saltvatnsdropum, hitalækkandi</a:t>
            </a:r>
          </a:p>
          <a:p>
            <a:endParaRPr lang="is-IS" dirty="0"/>
          </a:p>
          <a:p>
            <a:r>
              <a:rPr lang="is-IS" dirty="0"/>
              <a:t>Styðja við öndun/loftskipti</a:t>
            </a:r>
          </a:p>
          <a:p>
            <a:pPr lvl="1"/>
            <a:r>
              <a:rPr lang="is-IS" dirty="0"/>
              <a:t>Súrefni, </a:t>
            </a:r>
            <a:r>
              <a:rPr lang="is-IS" dirty="0" err="1"/>
              <a:t>high-flow</a:t>
            </a:r>
            <a:r>
              <a:rPr lang="is-IS" dirty="0"/>
              <a:t>, (CPAP, öndunarvél)</a:t>
            </a:r>
          </a:p>
          <a:p>
            <a:pPr lvl="1"/>
            <a:endParaRPr lang="is-IS" dirty="0"/>
          </a:p>
          <a:p>
            <a:r>
              <a:rPr lang="is-IS" dirty="0"/>
              <a:t>Styðja við næringarinntöku</a:t>
            </a:r>
          </a:p>
          <a:p>
            <a:pPr lvl="1"/>
            <a:r>
              <a:rPr lang="is-IS" dirty="0"/>
              <a:t>Saltvatn fyrir brjóstagjöf/pela</a:t>
            </a:r>
          </a:p>
          <a:p>
            <a:pPr lvl="1"/>
            <a:r>
              <a:rPr lang="is-IS" dirty="0"/>
              <a:t>Næring um </a:t>
            </a:r>
            <a:r>
              <a:rPr lang="is-IS" dirty="0" err="1"/>
              <a:t>sondu</a:t>
            </a:r>
            <a:r>
              <a:rPr lang="is-I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401053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25C61-FC04-4439-0E92-7299ADA08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err="1"/>
              <a:t>Bronchiolitis</a:t>
            </a:r>
            <a:r>
              <a:rPr lang="is-IS" dirty="0"/>
              <a:t> frh.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2D7A0-259A-83CE-DB29-5EE83939E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 err="1"/>
              <a:t>Berkjuvíkkandi</a:t>
            </a:r>
            <a:endParaRPr lang="is-IS" dirty="0"/>
          </a:p>
          <a:p>
            <a:pPr lvl="1"/>
            <a:r>
              <a:rPr lang="is-IS" dirty="0"/>
              <a:t>Ekki almenn meðferð fyrir þau yngstu</a:t>
            </a:r>
          </a:p>
          <a:p>
            <a:pPr lvl="1"/>
            <a:endParaRPr lang="is-IS" dirty="0"/>
          </a:p>
          <a:p>
            <a:r>
              <a:rPr lang="is-IS" dirty="0"/>
              <a:t>Saltvatnspúst/</a:t>
            </a:r>
            <a:r>
              <a:rPr lang="is-IS" dirty="0" err="1"/>
              <a:t>hypertonic</a:t>
            </a:r>
            <a:r>
              <a:rPr lang="is-IS" dirty="0"/>
              <a:t> saltvatn/adrenalín </a:t>
            </a:r>
            <a:r>
              <a:rPr lang="is-IS" dirty="0" err="1"/>
              <a:t>innúði</a:t>
            </a:r>
            <a:endParaRPr lang="is-IS" dirty="0"/>
          </a:p>
          <a:p>
            <a:pPr lvl="1"/>
            <a:r>
              <a:rPr lang="is-IS" dirty="0"/>
              <a:t>Enginn </a:t>
            </a:r>
            <a:r>
              <a:rPr lang="is-IS" dirty="0" err="1"/>
              <a:t>evidens</a:t>
            </a:r>
            <a:r>
              <a:rPr lang="is-IS" dirty="0"/>
              <a:t> fyrir þessum aðgerðum, notkun farið mikið minnkandi, sér í lagi eftir tilkomu „</a:t>
            </a:r>
            <a:r>
              <a:rPr lang="is-IS" dirty="0" err="1"/>
              <a:t>high-flow</a:t>
            </a:r>
            <a:r>
              <a:rPr lang="is-I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7427146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9B761-20FC-8E88-54E4-EA2CF9AD4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Barkabólga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18277-994C-727A-7D6E-CB2A3CF3C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Einkenni og ekki eiginlegur sjúkdómur</a:t>
            </a:r>
          </a:p>
          <a:p>
            <a:endParaRPr lang="is-IS" dirty="0"/>
          </a:p>
          <a:p>
            <a:r>
              <a:rPr lang="is-IS" dirty="0"/>
              <a:t>Stridor, lágur hiti, geltandi hósti, vont að kyngja</a:t>
            </a:r>
          </a:p>
          <a:p>
            <a:endParaRPr lang="is-IS" dirty="0"/>
          </a:p>
          <a:p>
            <a:r>
              <a:rPr lang="is-IS" dirty="0"/>
              <a:t>Obs undirliggjandi veirusýking eða mismunagreiningar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594339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7D176-4DCF-1BEE-4155-375042554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Barkabólga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904F7-FA8F-D0EB-9B60-2D8A4506F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Engin meðferð að jafnaði en ef mikill/viðvarandi </a:t>
            </a:r>
            <a:r>
              <a:rPr lang="is-IS" dirty="0" err="1"/>
              <a:t>stridor</a:t>
            </a:r>
            <a:r>
              <a:rPr lang="is-IS" dirty="0"/>
              <a:t>:</a:t>
            </a:r>
          </a:p>
          <a:p>
            <a:endParaRPr lang="is-IS" dirty="0"/>
          </a:p>
          <a:p>
            <a:r>
              <a:rPr lang="is-IS" dirty="0"/>
              <a:t>Inh Adrenaline?</a:t>
            </a:r>
          </a:p>
          <a:p>
            <a:endParaRPr lang="is-IS" dirty="0"/>
          </a:p>
          <a:p>
            <a:r>
              <a:rPr lang="is-IS" dirty="0"/>
              <a:t>PO Sterar?</a:t>
            </a:r>
          </a:p>
          <a:p>
            <a:endParaRPr lang="is-IS" dirty="0"/>
          </a:p>
          <a:p>
            <a:r>
              <a:rPr lang="is-IS" dirty="0"/>
              <a:t>Innlögn?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840082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826c5a7-899c-4117-abfe-a36a5729fe0a}" enabled="1" method="Standard" siteId="{e1011e52-7210-4017-950f-458075f9f8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1862</TotalTime>
  <Words>1311</Words>
  <Application>Microsoft Office PowerPoint</Application>
  <PresentationFormat>Widescreen</PresentationFormat>
  <Paragraphs>253</Paragraphs>
  <Slides>55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2" baseType="lpstr">
      <vt:lpstr>Aptos</vt:lpstr>
      <vt:lpstr>Arial</vt:lpstr>
      <vt:lpstr>Avenir Next LT Pro</vt:lpstr>
      <vt:lpstr>AvenirNext LT Pro Medium</vt:lpstr>
      <vt:lpstr>Calibri</vt:lpstr>
      <vt:lpstr>Sabon Next LT</vt:lpstr>
      <vt:lpstr>DappledVTI</vt:lpstr>
      <vt:lpstr>Öndunarfærasýkingar barna</vt:lpstr>
      <vt:lpstr>Algengar sýkingar hjá börnum</vt:lpstr>
      <vt:lpstr>Eyrnabólgur</vt:lpstr>
      <vt:lpstr>Eyrnabólgur</vt:lpstr>
      <vt:lpstr>Eyrnabólgur</vt:lpstr>
      <vt:lpstr>Eyrnabólgur</vt:lpstr>
      <vt:lpstr>PowerPoint Presentation</vt:lpstr>
      <vt:lpstr>Eyrnabólgur</vt:lpstr>
      <vt:lpstr>Eyrnabólgur</vt:lpstr>
      <vt:lpstr>Eyrnabólgur</vt:lpstr>
      <vt:lpstr>Áhrif bólusetninga á eyrnabólgur</vt:lpstr>
      <vt:lpstr>Pneumókokkabólusetning</vt:lpstr>
      <vt:lpstr>Pneumókokkabólusetning</vt:lpstr>
      <vt:lpstr>Eyrnabólgur</vt:lpstr>
      <vt:lpstr>Eyrnabólgur</vt:lpstr>
      <vt:lpstr>Eyrnabólgur - meðferð</vt:lpstr>
      <vt:lpstr>PowerPoint Presentation</vt:lpstr>
      <vt:lpstr>PowerPoint Presentation</vt:lpstr>
      <vt:lpstr>Komplicerande faktorer</vt:lpstr>
      <vt:lpstr>Watchful waiting?</vt:lpstr>
      <vt:lpstr>Watchful waiting / aktiv exspektans / bíða og sjá</vt:lpstr>
      <vt:lpstr>Eyrnabólgur – fyrirbyggjandi meðferð?</vt:lpstr>
      <vt:lpstr>Eyrnabólgur – fyrirbyggjandi meðferð?</vt:lpstr>
      <vt:lpstr>En að meðhöndla til að forða frá mastoidit?</vt:lpstr>
      <vt:lpstr>Rör</vt:lpstr>
      <vt:lpstr>Rör</vt:lpstr>
      <vt:lpstr>Rör</vt:lpstr>
      <vt:lpstr>Rör</vt:lpstr>
      <vt:lpstr>Algengar sýkingar hjá börnum</vt:lpstr>
      <vt:lpstr>Lungnabólga</vt:lpstr>
      <vt:lpstr>Lungnabólga</vt:lpstr>
      <vt:lpstr>Lungnabólga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Lungnabólgur – 4277 börn með veirulungnabólgur í Turku í Finnlandi</vt:lpstr>
      <vt:lpstr>Lungnabólga</vt:lpstr>
      <vt:lpstr>Lungnabólga</vt:lpstr>
      <vt:lpstr>Kåvepenin eða Amoxicillin?</vt:lpstr>
      <vt:lpstr>Kaldar lungnabólgur?</vt:lpstr>
      <vt:lpstr>Bronchiolitis</vt:lpstr>
      <vt:lpstr>Bronchiolitis frh.</vt:lpstr>
      <vt:lpstr>Bronchiolitis frh.</vt:lpstr>
      <vt:lpstr>Bronchiolitis frh.</vt:lpstr>
      <vt:lpstr>Bronchiolitis frh</vt:lpstr>
      <vt:lpstr>Bronchiolitis frh</vt:lpstr>
      <vt:lpstr>Bronchiolitis frh.</vt:lpstr>
      <vt:lpstr>Barkabólga</vt:lpstr>
      <vt:lpstr>Barkabólga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Sigurdur Árnason</dc:creator>
  <cp:lastModifiedBy>Ingibjörg M. Steinþórsdóttir</cp:lastModifiedBy>
  <cp:revision>6</cp:revision>
  <dcterms:created xsi:type="dcterms:W3CDTF">2024-12-04T14:27:24Z</dcterms:created>
  <dcterms:modified xsi:type="dcterms:W3CDTF">2026-09-30T13:46:46Z</dcterms:modified>
</cp:coreProperties>
</file>