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708" r:id="rId3"/>
    <p:sldMasterId id="2147483773" r:id="rId4"/>
    <p:sldMasterId id="2147483785" r:id="rId5"/>
    <p:sldMasterId id="2147483797" r:id="rId6"/>
  </p:sldMasterIdLst>
  <p:notesMasterIdLst>
    <p:notesMasterId r:id="rId148"/>
  </p:notesMasterIdLst>
  <p:sldIdLst>
    <p:sldId id="335" r:id="rId7"/>
    <p:sldId id="336" r:id="rId8"/>
    <p:sldId id="337" r:id="rId9"/>
    <p:sldId id="339" r:id="rId10"/>
    <p:sldId id="340" r:id="rId11"/>
    <p:sldId id="341" r:id="rId12"/>
    <p:sldId id="342" r:id="rId13"/>
    <p:sldId id="343" r:id="rId14"/>
    <p:sldId id="345" r:id="rId15"/>
    <p:sldId id="346" r:id="rId16"/>
    <p:sldId id="347" r:id="rId17"/>
    <p:sldId id="348" r:id="rId18"/>
    <p:sldId id="349" r:id="rId19"/>
    <p:sldId id="351" r:id="rId20"/>
    <p:sldId id="353" r:id="rId21"/>
    <p:sldId id="359" r:id="rId22"/>
    <p:sldId id="360" r:id="rId23"/>
    <p:sldId id="363" r:id="rId24"/>
    <p:sldId id="364" r:id="rId25"/>
    <p:sldId id="365" r:id="rId26"/>
    <p:sldId id="366" r:id="rId27"/>
    <p:sldId id="367" r:id="rId28"/>
    <p:sldId id="369" r:id="rId29"/>
    <p:sldId id="370" r:id="rId30"/>
    <p:sldId id="371" r:id="rId31"/>
    <p:sldId id="372" r:id="rId32"/>
    <p:sldId id="373" r:id="rId33"/>
    <p:sldId id="374" r:id="rId34"/>
    <p:sldId id="375" r:id="rId35"/>
    <p:sldId id="390" r:id="rId36"/>
    <p:sldId id="385" r:id="rId37"/>
    <p:sldId id="505" r:id="rId38"/>
    <p:sldId id="473" r:id="rId39"/>
    <p:sldId id="474" r:id="rId40"/>
    <p:sldId id="475" r:id="rId41"/>
    <p:sldId id="476" r:id="rId42"/>
    <p:sldId id="479" r:id="rId43"/>
    <p:sldId id="482" r:id="rId44"/>
    <p:sldId id="480" r:id="rId45"/>
    <p:sldId id="477" r:id="rId46"/>
    <p:sldId id="489" r:id="rId47"/>
    <p:sldId id="478" r:id="rId48"/>
    <p:sldId id="483" r:id="rId49"/>
    <p:sldId id="486" r:id="rId50"/>
    <p:sldId id="485" r:id="rId51"/>
    <p:sldId id="488" r:id="rId52"/>
    <p:sldId id="487" r:id="rId53"/>
    <p:sldId id="439" r:id="rId54"/>
    <p:sldId id="440" r:id="rId55"/>
    <p:sldId id="441" r:id="rId56"/>
    <p:sldId id="442" r:id="rId57"/>
    <p:sldId id="443" r:id="rId58"/>
    <p:sldId id="444" r:id="rId59"/>
    <p:sldId id="445" r:id="rId60"/>
    <p:sldId id="508" r:id="rId61"/>
    <p:sldId id="510" r:id="rId62"/>
    <p:sldId id="512" r:id="rId63"/>
    <p:sldId id="514" r:id="rId64"/>
    <p:sldId id="516" r:id="rId65"/>
    <p:sldId id="518" r:id="rId66"/>
    <p:sldId id="520" r:id="rId67"/>
    <p:sldId id="522" r:id="rId68"/>
    <p:sldId id="524" r:id="rId69"/>
    <p:sldId id="526" r:id="rId70"/>
    <p:sldId id="447" r:id="rId71"/>
    <p:sldId id="528" r:id="rId72"/>
    <p:sldId id="530" r:id="rId73"/>
    <p:sldId id="532" r:id="rId74"/>
    <p:sldId id="534" r:id="rId75"/>
    <p:sldId id="536" r:id="rId76"/>
    <p:sldId id="538" r:id="rId77"/>
    <p:sldId id="540" r:id="rId78"/>
    <p:sldId id="542" r:id="rId79"/>
    <p:sldId id="544" r:id="rId80"/>
    <p:sldId id="546" r:id="rId81"/>
    <p:sldId id="548" r:id="rId82"/>
    <p:sldId id="453" r:id="rId83"/>
    <p:sldId id="454" r:id="rId84"/>
    <p:sldId id="456" r:id="rId85"/>
    <p:sldId id="457" r:id="rId86"/>
    <p:sldId id="458" r:id="rId87"/>
    <p:sldId id="459" r:id="rId88"/>
    <p:sldId id="460" r:id="rId89"/>
    <p:sldId id="461" r:id="rId90"/>
    <p:sldId id="493" r:id="rId91"/>
    <p:sldId id="490" r:id="rId92"/>
    <p:sldId id="491" r:id="rId93"/>
    <p:sldId id="492" r:id="rId94"/>
    <p:sldId id="287" r:id="rId95"/>
    <p:sldId id="288" r:id="rId96"/>
    <p:sldId id="298" r:id="rId97"/>
    <p:sldId id="304" r:id="rId98"/>
    <p:sldId id="279" r:id="rId99"/>
    <p:sldId id="320" r:id="rId100"/>
    <p:sldId id="302" r:id="rId101"/>
    <p:sldId id="290" r:id="rId102"/>
    <p:sldId id="327" r:id="rId103"/>
    <p:sldId id="295" r:id="rId104"/>
    <p:sldId id="262" r:id="rId105"/>
    <p:sldId id="307" r:id="rId106"/>
    <p:sldId id="311" r:id="rId107"/>
    <p:sldId id="308" r:id="rId108"/>
    <p:sldId id="310" r:id="rId109"/>
    <p:sldId id="285" r:id="rId110"/>
    <p:sldId id="286" r:id="rId111"/>
    <p:sldId id="328" r:id="rId112"/>
    <p:sldId id="270" r:id="rId113"/>
    <p:sldId id="312" r:id="rId114"/>
    <p:sldId id="305" r:id="rId115"/>
    <p:sldId id="322" r:id="rId116"/>
    <p:sldId id="313" r:id="rId117"/>
    <p:sldId id="332" r:id="rId118"/>
    <p:sldId id="324" r:id="rId119"/>
    <p:sldId id="506" r:id="rId120"/>
    <p:sldId id="494" r:id="rId121"/>
    <p:sldId id="495" r:id="rId122"/>
    <p:sldId id="496" r:id="rId123"/>
    <p:sldId id="497" r:id="rId124"/>
    <p:sldId id="498" r:id="rId125"/>
    <p:sldId id="499" r:id="rId126"/>
    <p:sldId id="500" r:id="rId127"/>
    <p:sldId id="501" r:id="rId128"/>
    <p:sldId id="502" r:id="rId129"/>
    <p:sldId id="503" r:id="rId130"/>
    <p:sldId id="504" r:id="rId131"/>
    <p:sldId id="391" r:id="rId132"/>
    <p:sldId id="392" r:id="rId133"/>
    <p:sldId id="394" r:id="rId134"/>
    <p:sldId id="395" r:id="rId135"/>
    <p:sldId id="396" r:id="rId136"/>
    <p:sldId id="401" r:id="rId137"/>
    <p:sldId id="402" r:id="rId138"/>
    <p:sldId id="403" r:id="rId139"/>
    <p:sldId id="404" r:id="rId140"/>
    <p:sldId id="406" r:id="rId141"/>
    <p:sldId id="412" r:id="rId142"/>
    <p:sldId id="420" r:id="rId143"/>
    <p:sldId id="389" r:id="rId144"/>
    <p:sldId id="315" r:id="rId145"/>
    <p:sldId id="471" r:id="rId146"/>
    <p:sldId id="438" r:id="rId147"/>
  </p:sldIdLst>
  <p:sldSz cx="9144000" cy="6858000" type="screen4x3"/>
  <p:notesSz cx="6858000" cy="9144000"/>
  <p:defaultTextStyle>
    <a:defPPr>
      <a:defRPr lang="is-I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4713" autoAdjust="0"/>
  </p:normalViewPr>
  <p:slideViewPr>
    <p:cSldViewPr>
      <p:cViewPr varScale="1">
        <p:scale>
          <a:sx n="68" d="100"/>
          <a:sy n="68" d="100"/>
        </p:scale>
        <p:origin x="1626" y="60"/>
      </p:cViewPr>
      <p:guideLst>
        <p:guide orient="horz" pos="2160"/>
        <p:guide pos="2880"/>
      </p:guideLst>
    </p:cSldViewPr>
  </p:slideViewPr>
  <p:outlineViewPr>
    <p:cViewPr>
      <p:scale>
        <a:sx n="33" d="100"/>
        <a:sy n="33" d="100"/>
      </p:scale>
      <p:origin x="0" y="2302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slide" Target="slides/slide132.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presProps" Target="presProps.xml"/><Relationship Id="rId5" Type="http://schemas.openxmlformats.org/officeDocument/2006/relationships/slideMaster" Target="slideMasters/slideMaster5.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slide" Target="slides/slide112.xml"/><Relationship Id="rId134" Type="http://schemas.openxmlformats.org/officeDocument/2006/relationships/slide" Target="slides/slide128.xml"/><Relationship Id="rId139" Type="http://schemas.openxmlformats.org/officeDocument/2006/relationships/slide" Target="slides/slide133.xml"/><Relationship Id="rId80" Type="http://schemas.openxmlformats.org/officeDocument/2006/relationships/slide" Target="slides/slide74.xml"/><Relationship Id="rId85" Type="http://schemas.openxmlformats.org/officeDocument/2006/relationships/slide" Target="slides/slide79.xml"/><Relationship Id="rId150" Type="http://schemas.openxmlformats.org/officeDocument/2006/relationships/viewProps" Target="viewProps.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124" Type="http://schemas.openxmlformats.org/officeDocument/2006/relationships/slide" Target="slides/slide118.xml"/><Relationship Id="rId129" Type="http://schemas.openxmlformats.org/officeDocument/2006/relationships/slide" Target="slides/slide123.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40" Type="http://schemas.openxmlformats.org/officeDocument/2006/relationships/slide" Target="slides/slide134.xml"/><Relationship Id="rId145" Type="http://schemas.openxmlformats.org/officeDocument/2006/relationships/slide" Target="slides/slide139.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slide" Target="slides/slide113.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slide" Target="slides/slide124.xml"/><Relationship Id="rId135" Type="http://schemas.openxmlformats.org/officeDocument/2006/relationships/slide" Target="slides/slide129.xml"/><Relationship Id="rId151" Type="http://schemas.openxmlformats.org/officeDocument/2006/relationships/theme" Target="theme/theme1.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slide" Target="slides/slide140.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slide" Target="slides/slide138.xml"/><Relationship Id="rId90" Type="http://schemas.openxmlformats.org/officeDocument/2006/relationships/slide" Target="slides/slide84.xml"/></Relationships>
</file>

<file path=ppt/diagrams/_rels/data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diagrams/_rels/drawing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B534B3-2EE6-4717-9F64-E615B6C5C09C}" type="doc">
      <dgm:prSet loTypeId="urn:microsoft.com/office/officeart/2005/8/layout/vList2" loCatId="list" qsTypeId="urn:microsoft.com/office/officeart/2005/8/quickstyle/simple1#1" qsCatId="simple" csTypeId="urn:microsoft.com/office/officeart/2005/8/colors/colorful2#1" csCatId="colorful" phldr="1"/>
      <dgm:spPr/>
      <dgm:t>
        <a:bodyPr/>
        <a:lstStyle/>
        <a:p>
          <a:endParaRPr lang="en-US"/>
        </a:p>
      </dgm:t>
    </dgm:pt>
    <dgm:pt modelId="{E9DAACA6-DD8F-48AA-B480-76773B797C47}">
      <dgm:prSet/>
      <dgm:spPr/>
      <dgm:t>
        <a:bodyPr/>
        <a:lstStyle/>
        <a:p>
          <a:r>
            <a:rPr lang="is-IS"/>
            <a:t>Kviðverkir</a:t>
          </a:r>
          <a:endParaRPr lang="en-US"/>
        </a:p>
      </dgm:t>
    </dgm:pt>
    <dgm:pt modelId="{3FE5033D-18D8-42E0-9DB5-97EC927F9577}" type="parTrans" cxnId="{CF3FBEFE-2672-4655-8D52-9B1BE269F522}">
      <dgm:prSet/>
      <dgm:spPr/>
      <dgm:t>
        <a:bodyPr/>
        <a:lstStyle/>
        <a:p>
          <a:endParaRPr lang="en-US"/>
        </a:p>
      </dgm:t>
    </dgm:pt>
    <dgm:pt modelId="{E2989244-8E90-4925-913F-585A31E36979}" type="sibTrans" cxnId="{CF3FBEFE-2672-4655-8D52-9B1BE269F522}">
      <dgm:prSet/>
      <dgm:spPr/>
      <dgm:t>
        <a:bodyPr/>
        <a:lstStyle/>
        <a:p>
          <a:endParaRPr lang="en-US"/>
        </a:p>
      </dgm:t>
    </dgm:pt>
    <dgm:pt modelId="{C171CE1F-0456-4518-8212-25ED962EC318}">
      <dgm:prSet/>
      <dgm:spPr/>
      <dgm:t>
        <a:bodyPr/>
        <a:lstStyle/>
        <a:p>
          <a:r>
            <a:rPr lang="is-IS" dirty="0"/>
            <a:t>Starfrænir </a:t>
          </a:r>
          <a:r>
            <a:rPr lang="is-IS" dirty="0" err="1"/>
            <a:t>kvillar</a:t>
          </a:r>
          <a:r>
            <a:rPr lang="is-IS" dirty="0"/>
            <a:t> (kviðverkir, </a:t>
          </a:r>
          <a:r>
            <a:rPr lang="is-IS" dirty="0" err="1"/>
            <a:t>dyspepsia</a:t>
          </a:r>
          <a:r>
            <a:rPr lang="is-IS" dirty="0"/>
            <a:t>, IBS, magamígreni)</a:t>
          </a:r>
          <a:endParaRPr lang="en-US" dirty="0"/>
        </a:p>
      </dgm:t>
    </dgm:pt>
    <dgm:pt modelId="{178CA556-5BD1-448A-BB39-CED51DB250F8}" type="parTrans" cxnId="{FCA83359-7CBE-4206-A0BC-6D220961E471}">
      <dgm:prSet/>
      <dgm:spPr/>
      <dgm:t>
        <a:bodyPr/>
        <a:lstStyle/>
        <a:p>
          <a:endParaRPr lang="en-US"/>
        </a:p>
      </dgm:t>
    </dgm:pt>
    <dgm:pt modelId="{9E5F4F04-F4E5-432C-88ED-1532A9010C95}" type="sibTrans" cxnId="{FCA83359-7CBE-4206-A0BC-6D220961E471}">
      <dgm:prSet/>
      <dgm:spPr/>
      <dgm:t>
        <a:bodyPr/>
        <a:lstStyle/>
        <a:p>
          <a:endParaRPr lang="en-US"/>
        </a:p>
      </dgm:t>
    </dgm:pt>
    <dgm:pt modelId="{BD1C5573-531B-42EB-81D5-763AD7017995}">
      <dgm:prSet/>
      <dgm:spPr/>
      <dgm:t>
        <a:bodyPr/>
        <a:lstStyle/>
        <a:p>
          <a:r>
            <a:rPr lang="is-IS"/>
            <a:t>Niðurgangur</a:t>
          </a:r>
          <a:endParaRPr lang="en-US"/>
        </a:p>
      </dgm:t>
    </dgm:pt>
    <dgm:pt modelId="{CB136620-0DDE-422A-8319-6722135FDD00}" type="parTrans" cxnId="{470794FE-3827-4591-922D-84B931F93D4D}">
      <dgm:prSet/>
      <dgm:spPr/>
      <dgm:t>
        <a:bodyPr/>
        <a:lstStyle/>
        <a:p>
          <a:endParaRPr lang="en-US"/>
        </a:p>
      </dgm:t>
    </dgm:pt>
    <dgm:pt modelId="{5AA56CE1-6B85-4365-BCDD-FEC2CD01C384}" type="sibTrans" cxnId="{470794FE-3827-4591-922D-84B931F93D4D}">
      <dgm:prSet/>
      <dgm:spPr/>
      <dgm:t>
        <a:bodyPr/>
        <a:lstStyle/>
        <a:p>
          <a:endParaRPr lang="en-US"/>
        </a:p>
      </dgm:t>
    </dgm:pt>
    <dgm:pt modelId="{E8D73639-8F7D-4C04-B3E6-CDEEA1ED4781}">
      <dgm:prSet/>
      <dgm:spPr/>
      <dgm:t>
        <a:bodyPr/>
        <a:lstStyle/>
        <a:p>
          <a:r>
            <a:rPr lang="is-IS" dirty="0" err="1"/>
            <a:t>Celiac</a:t>
          </a:r>
          <a:r>
            <a:rPr lang="is-IS" dirty="0"/>
            <a:t> sjúkdómur</a:t>
          </a:r>
          <a:endParaRPr lang="en-US" dirty="0"/>
        </a:p>
      </dgm:t>
    </dgm:pt>
    <dgm:pt modelId="{8AC95361-4843-4456-9FC5-D3D62878635F}" type="parTrans" cxnId="{023A33B2-771C-4EB3-A40D-33C20E62DC13}">
      <dgm:prSet/>
      <dgm:spPr/>
      <dgm:t>
        <a:bodyPr/>
        <a:lstStyle/>
        <a:p>
          <a:endParaRPr lang="en-US"/>
        </a:p>
      </dgm:t>
    </dgm:pt>
    <dgm:pt modelId="{3736E284-9F72-405E-AD25-B31000888A40}" type="sibTrans" cxnId="{023A33B2-771C-4EB3-A40D-33C20E62DC13}">
      <dgm:prSet/>
      <dgm:spPr/>
      <dgm:t>
        <a:bodyPr/>
        <a:lstStyle/>
        <a:p>
          <a:endParaRPr lang="en-US"/>
        </a:p>
      </dgm:t>
    </dgm:pt>
    <dgm:pt modelId="{B0EBF14C-7737-4A88-B093-FE596388213A}">
      <dgm:prSet/>
      <dgm:spPr/>
      <dgm:t>
        <a:bodyPr/>
        <a:lstStyle/>
        <a:p>
          <a:r>
            <a:rPr lang="is-IS" dirty="0" err="1"/>
            <a:t>Toddler´s</a:t>
          </a:r>
          <a:r>
            <a:rPr lang="is-IS" dirty="0"/>
            <a:t> </a:t>
          </a:r>
          <a:r>
            <a:rPr lang="is-IS" dirty="0" err="1"/>
            <a:t>diarrhea</a:t>
          </a:r>
          <a:endParaRPr lang="en-US" dirty="0"/>
        </a:p>
      </dgm:t>
    </dgm:pt>
    <dgm:pt modelId="{499D612C-550E-4174-BBF6-281CCC126D95}" type="parTrans" cxnId="{310F822D-AA9E-48C4-BE8B-2425C012E9EF}">
      <dgm:prSet/>
      <dgm:spPr/>
      <dgm:t>
        <a:bodyPr/>
        <a:lstStyle/>
        <a:p>
          <a:endParaRPr lang="en-US"/>
        </a:p>
      </dgm:t>
    </dgm:pt>
    <dgm:pt modelId="{43572CFD-9AFF-4F3B-84EF-FE972150688D}" type="sibTrans" cxnId="{310F822D-AA9E-48C4-BE8B-2425C012E9EF}">
      <dgm:prSet/>
      <dgm:spPr/>
      <dgm:t>
        <a:bodyPr/>
        <a:lstStyle/>
        <a:p>
          <a:endParaRPr lang="en-US"/>
        </a:p>
      </dgm:t>
    </dgm:pt>
    <dgm:pt modelId="{3AD6CF84-CF3A-4EF3-9764-B03248225967}">
      <dgm:prSet/>
      <dgm:spPr/>
      <dgm:t>
        <a:bodyPr/>
        <a:lstStyle/>
        <a:p>
          <a:r>
            <a:rPr lang="is-IS"/>
            <a:t>Bakflæði</a:t>
          </a:r>
          <a:endParaRPr lang="en-US"/>
        </a:p>
      </dgm:t>
    </dgm:pt>
    <dgm:pt modelId="{6FDBC91F-31D3-4D61-97B2-FE3387009021}" type="parTrans" cxnId="{2B7FA2C6-61EC-4381-9DDE-0EBE756A0262}">
      <dgm:prSet/>
      <dgm:spPr/>
      <dgm:t>
        <a:bodyPr/>
        <a:lstStyle/>
        <a:p>
          <a:endParaRPr lang="en-US"/>
        </a:p>
      </dgm:t>
    </dgm:pt>
    <dgm:pt modelId="{1B6FAC37-A27A-4516-B353-8B661D34B591}" type="sibTrans" cxnId="{2B7FA2C6-61EC-4381-9DDE-0EBE756A0262}">
      <dgm:prSet/>
      <dgm:spPr/>
      <dgm:t>
        <a:bodyPr/>
        <a:lstStyle/>
        <a:p>
          <a:endParaRPr lang="en-US"/>
        </a:p>
      </dgm:t>
    </dgm:pt>
    <dgm:pt modelId="{DE1AEA7C-519C-4373-9D59-D699C5946870}">
      <dgm:prSet/>
      <dgm:spPr/>
      <dgm:t>
        <a:bodyPr/>
        <a:lstStyle/>
        <a:p>
          <a:r>
            <a:rPr lang="is-IS"/>
            <a:t>Einkenni eða sjúkdómur</a:t>
          </a:r>
          <a:endParaRPr lang="en-US"/>
        </a:p>
      </dgm:t>
    </dgm:pt>
    <dgm:pt modelId="{087C3DC6-110A-4C48-B69E-118B5B28CDAC}" type="parTrans" cxnId="{E3D81BB1-8944-4311-88FC-EF239D471EB4}">
      <dgm:prSet/>
      <dgm:spPr/>
      <dgm:t>
        <a:bodyPr/>
        <a:lstStyle/>
        <a:p>
          <a:endParaRPr lang="en-US"/>
        </a:p>
      </dgm:t>
    </dgm:pt>
    <dgm:pt modelId="{0DF30D67-98C0-4F28-B78F-9B0C4D4CBD13}" type="sibTrans" cxnId="{E3D81BB1-8944-4311-88FC-EF239D471EB4}">
      <dgm:prSet/>
      <dgm:spPr/>
      <dgm:t>
        <a:bodyPr/>
        <a:lstStyle/>
        <a:p>
          <a:endParaRPr lang="en-US"/>
        </a:p>
      </dgm:t>
    </dgm:pt>
    <dgm:pt modelId="{40D40B82-7D54-4608-A796-8142972BE3EF}">
      <dgm:prSet/>
      <dgm:spPr/>
      <dgm:t>
        <a:bodyPr/>
        <a:lstStyle/>
        <a:p>
          <a:r>
            <a:rPr lang="is-IS"/>
            <a:t>Eosinophilic esophagitis</a:t>
          </a:r>
          <a:endParaRPr lang="en-US"/>
        </a:p>
      </dgm:t>
    </dgm:pt>
    <dgm:pt modelId="{FE330146-7C2C-4D6F-8A00-78570D4E6385}" type="parTrans" cxnId="{4326582F-2EFD-406F-86C6-42D83FB941A9}">
      <dgm:prSet/>
      <dgm:spPr/>
      <dgm:t>
        <a:bodyPr/>
        <a:lstStyle/>
        <a:p>
          <a:endParaRPr lang="en-US"/>
        </a:p>
      </dgm:t>
    </dgm:pt>
    <dgm:pt modelId="{FA32B7D0-1379-477C-A55B-CCEA6FA6636C}" type="sibTrans" cxnId="{4326582F-2EFD-406F-86C6-42D83FB941A9}">
      <dgm:prSet/>
      <dgm:spPr/>
      <dgm:t>
        <a:bodyPr/>
        <a:lstStyle/>
        <a:p>
          <a:endParaRPr lang="en-US"/>
        </a:p>
      </dgm:t>
    </dgm:pt>
    <dgm:pt modelId="{711BAC0B-94BF-4155-A2B1-D6ECA098D5CD}">
      <dgm:prSet/>
      <dgm:spPr/>
      <dgm:t>
        <a:bodyPr/>
        <a:lstStyle/>
        <a:p>
          <a:r>
            <a:rPr lang="is-IS" dirty="0"/>
            <a:t>IBD</a:t>
          </a:r>
          <a:endParaRPr lang="en-US" dirty="0"/>
        </a:p>
      </dgm:t>
    </dgm:pt>
    <dgm:pt modelId="{96AB7AF2-7C5F-4FB3-BE7B-7C3C1462FBCF}" type="parTrans" cxnId="{8AA8EF6B-BA7F-42BB-94AC-CFA197AF1D63}">
      <dgm:prSet/>
      <dgm:spPr/>
      <dgm:t>
        <a:bodyPr/>
        <a:lstStyle/>
        <a:p>
          <a:endParaRPr lang="en-US"/>
        </a:p>
      </dgm:t>
    </dgm:pt>
    <dgm:pt modelId="{0DF22C22-5D2A-4A37-B556-40DA65AB6F10}" type="sibTrans" cxnId="{8AA8EF6B-BA7F-42BB-94AC-CFA197AF1D63}">
      <dgm:prSet/>
      <dgm:spPr/>
      <dgm:t>
        <a:bodyPr/>
        <a:lstStyle/>
        <a:p>
          <a:endParaRPr lang="en-US"/>
        </a:p>
      </dgm:t>
    </dgm:pt>
    <dgm:pt modelId="{5D100406-C5C7-41D4-AC7C-0FB38DC3B0D1}">
      <dgm:prSet/>
      <dgm:spPr/>
      <dgm:t>
        <a:bodyPr/>
        <a:lstStyle/>
        <a:p>
          <a:r>
            <a:rPr lang="is-IS" dirty="0" err="1"/>
            <a:t>Hægðatregða</a:t>
          </a:r>
          <a:endParaRPr lang="en-US" dirty="0"/>
        </a:p>
      </dgm:t>
    </dgm:pt>
    <dgm:pt modelId="{B37402C8-CAFB-418D-B7A5-A1041011767E}" type="parTrans" cxnId="{2FC908A6-1DB4-47FB-9063-FC410D3FE098}">
      <dgm:prSet/>
      <dgm:spPr/>
    </dgm:pt>
    <dgm:pt modelId="{6E97B92B-73A6-45B3-B2F7-A522FF2C2D35}" type="sibTrans" cxnId="{2FC908A6-1DB4-47FB-9063-FC410D3FE098}">
      <dgm:prSet/>
      <dgm:spPr/>
    </dgm:pt>
    <dgm:pt modelId="{CBBD489C-7128-4A97-A8B5-B0E18EA3F930}" type="pres">
      <dgm:prSet presAssocID="{CFB534B3-2EE6-4717-9F64-E615B6C5C09C}" presName="linear" presStyleCnt="0">
        <dgm:presLayoutVars>
          <dgm:animLvl val="lvl"/>
          <dgm:resizeHandles val="exact"/>
        </dgm:presLayoutVars>
      </dgm:prSet>
      <dgm:spPr/>
    </dgm:pt>
    <dgm:pt modelId="{A93555DC-DC63-48EC-8C47-85EB52AC3CDC}" type="pres">
      <dgm:prSet presAssocID="{E9DAACA6-DD8F-48AA-B480-76773B797C47}" presName="parentText" presStyleLbl="node1" presStyleIdx="0" presStyleCnt="4">
        <dgm:presLayoutVars>
          <dgm:chMax val="0"/>
          <dgm:bulletEnabled val="1"/>
        </dgm:presLayoutVars>
      </dgm:prSet>
      <dgm:spPr/>
    </dgm:pt>
    <dgm:pt modelId="{9D63081B-1100-4A7E-86FC-A618F9888356}" type="pres">
      <dgm:prSet presAssocID="{E9DAACA6-DD8F-48AA-B480-76773B797C47}" presName="childText" presStyleLbl="revTx" presStyleIdx="0" presStyleCnt="3">
        <dgm:presLayoutVars>
          <dgm:bulletEnabled val="1"/>
        </dgm:presLayoutVars>
      </dgm:prSet>
      <dgm:spPr/>
    </dgm:pt>
    <dgm:pt modelId="{B101E6D4-AB6C-4A94-9F88-0228A152BF0A}" type="pres">
      <dgm:prSet presAssocID="{BD1C5573-531B-42EB-81D5-763AD7017995}" presName="parentText" presStyleLbl="node1" presStyleIdx="1" presStyleCnt="4">
        <dgm:presLayoutVars>
          <dgm:chMax val="0"/>
          <dgm:bulletEnabled val="1"/>
        </dgm:presLayoutVars>
      </dgm:prSet>
      <dgm:spPr/>
    </dgm:pt>
    <dgm:pt modelId="{B8B995CA-185C-4959-91F5-9B577F0C9A8C}" type="pres">
      <dgm:prSet presAssocID="{BD1C5573-531B-42EB-81D5-763AD7017995}" presName="childText" presStyleLbl="revTx" presStyleIdx="1" presStyleCnt="3">
        <dgm:presLayoutVars>
          <dgm:bulletEnabled val="1"/>
        </dgm:presLayoutVars>
      </dgm:prSet>
      <dgm:spPr/>
    </dgm:pt>
    <dgm:pt modelId="{567013A7-47BE-467B-A331-8778EA4F06CE}" type="pres">
      <dgm:prSet presAssocID="{5D100406-C5C7-41D4-AC7C-0FB38DC3B0D1}" presName="parentText" presStyleLbl="node1" presStyleIdx="2" presStyleCnt="4">
        <dgm:presLayoutVars>
          <dgm:chMax val="0"/>
          <dgm:bulletEnabled val="1"/>
        </dgm:presLayoutVars>
      </dgm:prSet>
      <dgm:spPr/>
    </dgm:pt>
    <dgm:pt modelId="{2028B68E-1B10-40E2-95FB-E2FFD23F6E7C}" type="pres">
      <dgm:prSet presAssocID="{6E97B92B-73A6-45B3-B2F7-A522FF2C2D35}" presName="spacer" presStyleCnt="0"/>
      <dgm:spPr/>
    </dgm:pt>
    <dgm:pt modelId="{6B9C488F-4595-407E-A437-BABAAB36B28A}" type="pres">
      <dgm:prSet presAssocID="{3AD6CF84-CF3A-4EF3-9764-B03248225967}" presName="parentText" presStyleLbl="node1" presStyleIdx="3" presStyleCnt="4">
        <dgm:presLayoutVars>
          <dgm:chMax val="0"/>
          <dgm:bulletEnabled val="1"/>
        </dgm:presLayoutVars>
      </dgm:prSet>
      <dgm:spPr/>
    </dgm:pt>
    <dgm:pt modelId="{EEFDDB66-B25E-4877-B979-3B3504B5DF78}" type="pres">
      <dgm:prSet presAssocID="{3AD6CF84-CF3A-4EF3-9764-B03248225967}" presName="childText" presStyleLbl="revTx" presStyleIdx="2" presStyleCnt="3">
        <dgm:presLayoutVars>
          <dgm:bulletEnabled val="1"/>
        </dgm:presLayoutVars>
      </dgm:prSet>
      <dgm:spPr/>
    </dgm:pt>
  </dgm:ptLst>
  <dgm:cxnLst>
    <dgm:cxn modelId="{705DFC0C-C98F-4EC5-8388-FC2D588E1E6C}" type="presOf" srcId="{C171CE1F-0456-4518-8212-25ED962EC318}" destId="{9D63081B-1100-4A7E-86FC-A618F9888356}" srcOrd="0" destOrd="0" presId="urn:microsoft.com/office/officeart/2005/8/layout/vList2"/>
    <dgm:cxn modelId="{A14C5D17-F840-4526-9AF3-375F468D5260}" type="presOf" srcId="{711BAC0B-94BF-4155-A2B1-D6ECA098D5CD}" destId="{B8B995CA-185C-4959-91F5-9B577F0C9A8C}" srcOrd="0" destOrd="1" presId="urn:microsoft.com/office/officeart/2005/8/layout/vList2"/>
    <dgm:cxn modelId="{310F822D-AA9E-48C4-BE8B-2425C012E9EF}" srcId="{BD1C5573-531B-42EB-81D5-763AD7017995}" destId="{B0EBF14C-7737-4A88-B093-FE596388213A}" srcOrd="2" destOrd="0" parTransId="{499D612C-550E-4174-BBF6-281CCC126D95}" sibTransId="{43572CFD-9AFF-4F3B-84EF-FE972150688D}"/>
    <dgm:cxn modelId="{4326582F-2EFD-406F-86C6-42D83FB941A9}" srcId="{3AD6CF84-CF3A-4EF3-9764-B03248225967}" destId="{40D40B82-7D54-4608-A796-8142972BE3EF}" srcOrd="1" destOrd="0" parTransId="{FE330146-7C2C-4D6F-8A00-78570D4E6385}" sibTransId="{FA32B7D0-1379-477C-A55B-CCEA6FA6636C}"/>
    <dgm:cxn modelId="{A4690D3E-7C13-4F4D-919D-EDE69FAFCCA1}" type="presOf" srcId="{40D40B82-7D54-4608-A796-8142972BE3EF}" destId="{EEFDDB66-B25E-4877-B979-3B3504B5DF78}" srcOrd="0" destOrd="1" presId="urn:microsoft.com/office/officeart/2005/8/layout/vList2"/>
    <dgm:cxn modelId="{8AA8EF6B-BA7F-42BB-94AC-CFA197AF1D63}" srcId="{BD1C5573-531B-42EB-81D5-763AD7017995}" destId="{711BAC0B-94BF-4155-A2B1-D6ECA098D5CD}" srcOrd="1" destOrd="0" parTransId="{96AB7AF2-7C5F-4FB3-BE7B-7C3C1462FBCF}" sibTransId="{0DF22C22-5D2A-4A37-B556-40DA65AB6F10}"/>
    <dgm:cxn modelId="{91DAAF70-9143-470D-A29A-AA3DA0BB4D26}" type="presOf" srcId="{CFB534B3-2EE6-4717-9F64-E615B6C5C09C}" destId="{CBBD489C-7128-4A97-A8B5-B0E18EA3F930}" srcOrd="0" destOrd="0" presId="urn:microsoft.com/office/officeart/2005/8/layout/vList2"/>
    <dgm:cxn modelId="{8481D174-D0C6-4E2A-AF5B-948A73946379}" type="presOf" srcId="{3AD6CF84-CF3A-4EF3-9764-B03248225967}" destId="{6B9C488F-4595-407E-A437-BABAAB36B28A}" srcOrd="0" destOrd="0" presId="urn:microsoft.com/office/officeart/2005/8/layout/vList2"/>
    <dgm:cxn modelId="{FCA83359-7CBE-4206-A0BC-6D220961E471}" srcId="{E9DAACA6-DD8F-48AA-B480-76773B797C47}" destId="{C171CE1F-0456-4518-8212-25ED962EC318}" srcOrd="0" destOrd="0" parTransId="{178CA556-5BD1-448A-BB39-CED51DB250F8}" sibTransId="{9E5F4F04-F4E5-432C-88ED-1532A9010C95}"/>
    <dgm:cxn modelId="{2FC908A6-1DB4-47FB-9063-FC410D3FE098}" srcId="{CFB534B3-2EE6-4717-9F64-E615B6C5C09C}" destId="{5D100406-C5C7-41D4-AC7C-0FB38DC3B0D1}" srcOrd="2" destOrd="0" parTransId="{B37402C8-CAFB-418D-B7A5-A1041011767E}" sibTransId="{6E97B92B-73A6-45B3-B2F7-A522FF2C2D35}"/>
    <dgm:cxn modelId="{E3D81BB1-8944-4311-88FC-EF239D471EB4}" srcId="{3AD6CF84-CF3A-4EF3-9764-B03248225967}" destId="{DE1AEA7C-519C-4373-9D59-D699C5946870}" srcOrd="0" destOrd="0" parTransId="{087C3DC6-110A-4C48-B69E-118B5B28CDAC}" sibTransId="{0DF30D67-98C0-4F28-B78F-9B0C4D4CBD13}"/>
    <dgm:cxn modelId="{023A33B2-771C-4EB3-A40D-33C20E62DC13}" srcId="{BD1C5573-531B-42EB-81D5-763AD7017995}" destId="{E8D73639-8F7D-4C04-B3E6-CDEEA1ED4781}" srcOrd="0" destOrd="0" parTransId="{8AC95361-4843-4456-9FC5-D3D62878635F}" sibTransId="{3736E284-9F72-405E-AD25-B31000888A40}"/>
    <dgm:cxn modelId="{2B7FA2C6-61EC-4381-9DDE-0EBE756A0262}" srcId="{CFB534B3-2EE6-4717-9F64-E615B6C5C09C}" destId="{3AD6CF84-CF3A-4EF3-9764-B03248225967}" srcOrd="3" destOrd="0" parTransId="{6FDBC91F-31D3-4D61-97B2-FE3387009021}" sibTransId="{1B6FAC37-A27A-4516-B353-8B661D34B591}"/>
    <dgm:cxn modelId="{1DFB53CB-E226-4E67-9C08-3C73CCC7302B}" type="presOf" srcId="{DE1AEA7C-519C-4373-9D59-D699C5946870}" destId="{EEFDDB66-B25E-4877-B979-3B3504B5DF78}" srcOrd="0" destOrd="0" presId="urn:microsoft.com/office/officeart/2005/8/layout/vList2"/>
    <dgm:cxn modelId="{DF73BECB-7E9A-4485-8654-B0E6D8B5009A}" type="presOf" srcId="{E8D73639-8F7D-4C04-B3E6-CDEEA1ED4781}" destId="{B8B995CA-185C-4959-91F5-9B577F0C9A8C}" srcOrd="0" destOrd="0" presId="urn:microsoft.com/office/officeart/2005/8/layout/vList2"/>
    <dgm:cxn modelId="{C3BF64D3-7C32-4BF5-8CCF-D9D378E24652}" type="presOf" srcId="{BD1C5573-531B-42EB-81D5-763AD7017995}" destId="{B101E6D4-AB6C-4A94-9F88-0228A152BF0A}" srcOrd="0" destOrd="0" presId="urn:microsoft.com/office/officeart/2005/8/layout/vList2"/>
    <dgm:cxn modelId="{883053E2-6D54-4F5A-AC0E-416B09AF712A}" type="presOf" srcId="{E9DAACA6-DD8F-48AA-B480-76773B797C47}" destId="{A93555DC-DC63-48EC-8C47-85EB52AC3CDC}" srcOrd="0" destOrd="0" presId="urn:microsoft.com/office/officeart/2005/8/layout/vList2"/>
    <dgm:cxn modelId="{C7108FE7-044C-4203-A48A-8CFB7A42A874}" type="presOf" srcId="{B0EBF14C-7737-4A88-B093-FE596388213A}" destId="{B8B995CA-185C-4959-91F5-9B577F0C9A8C}" srcOrd="0" destOrd="2" presId="urn:microsoft.com/office/officeart/2005/8/layout/vList2"/>
    <dgm:cxn modelId="{AEBEE7F2-8396-4B36-A030-0D6544911868}" type="presOf" srcId="{5D100406-C5C7-41D4-AC7C-0FB38DC3B0D1}" destId="{567013A7-47BE-467B-A331-8778EA4F06CE}" srcOrd="0" destOrd="0" presId="urn:microsoft.com/office/officeart/2005/8/layout/vList2"/>
    <dgm:cxn modelId="{470794FE-3827-4591-922D-84B931F93D4D}" srcId="{CFB534B3-2EE6-4717-9F64-E615B6C5C09C}" destId="{BD1C5573-531B-42EB-81D5-763AD7017995}" srcOrd="1" destOrd="0" parTransId="{CB136620-0DDE-422A-8319-6722135FDD00}" sibTransId="{5AA56CE1-6B85-4365-BCDD-FEC2CD01C384}"/>
    <dgm:cxn modelId="{CF3FBEFE-2672-4655-8D52-9B1BE269F522}" srcId="{CFB534B3-2EE6-4717-9F64-E615B6C5C09C}" destId="{E9DAACA6-DD8F-48AA-B480-76773B797C47}" srcOrd="0" destOrd="0" parTransId="{3FE5033D-18D8-42E0-9DB5-97EC927F9577}" sibTransId="{E2989244-8E90-4925-913F-585A31E36979}"/>
    <dgm:cxn modelId="{F1D3972C-61C2-4F42-8571-9E5F3C389A7B}" type="presParOf" srcId="{CBBD489C-7128-4A97-A8B5-B0E18EA3F930}" destId="{A93555DC-DC63-48EC-8C47-85EB52AC3CDC}" srcOrd="0" destOrd="0" presId="urn:microsoft.com/office/officeart/2005/8/layout/vList2"/>
    <dgm:cxn modelId="{D5870B8B-2610-4475-838E-470714581A6E}" type="presParOf" srcId="{CBBD489C-7128-4A97-A8B5-B0E18EA3F930}" destId="{9D63081B-1100-4A7E-86FC-A618F9888356}" srcOrd="1" destOrd="0" presId="urn:microsoft.com/office/officeart/2005/8/layout/vList2"/>
    <dgm:cxn modelId="{64C0C4FE-416D-4A13-8448-8B4C2A7D54A4}" type="presParOf" srcId="{CBBD489C-7128-4A97-A8B5-B0E18EA3F930}" destId="{B101E6D4-AB6C-4A94-9F88-0228A152BF0A}" srcOrd="2" destOrd="0" presId="urn:microsoft.com/office/officeart/2005/8/layout/vList2"/>
    <dgm:cxn modelId="{35E7CD39-C270-4501-8723-7A9B7EE0F50B}" type="presParOf" srcId="{CBBD489C-7128-4A97-A8B5-B0E18EA3F930}" destId="{B8B995CA-185C-4959-91F5-9B577F0C9A8C}" srcOrd="3" destOrd="0" presId="urn:microsoft.com/office/officeart/2005/8/layout/vList2"/>
    <dgm:cxn modelId="{3FB7AA2E-D95F-4017-A7D2-1AAAB7CFC9F8}" type="presParOf" srcId="{CBBD489C-7128-4A97-A8B5-B0E18EA3F930}" destId="{567013A7-47BE-467B-A331-8778EA4F06CE}" srcOrd="4" destOrd="0" presId="urn:microsoft.com/office/officeart/2005/8/layout/vList2"/>
    <dgm:cxn modelId="{2942F884-CB10-4DEC-B355-6525EEBC3622}" type="presParOf" srcId="{CBBD489C-7128-4A97-A8B5-B0E18EA3F930}" destId="{2028B68E-1B10-40E2-95FB-E2FFD23F6E7C}" srcOrd="5" destOrd="0" presId="urn:microsoft.com/office/officeart/2005/8/layout/vList2"/>
    <dgm:cxn modelId="{E887BB49-97EE-4F50-BC6A-3B3C0BA731E5}" type="presParOf" srcId="{CBBD489C-7128-4A97-A8B5-B0E18EA3F930}" destId="{6B9C488F-4595-407E-A437-BABAAB36B28A}" srcOrd="6" destOrd="0" presId="urn:microsoft.com/office/officeart/2005/8/layout/vList2"/>
    <dgm:cxn modelId="{6D272F80-6759-49BE-AC8D-3BCCC08BF56C}" type="presParOf" srcId="{CBBD489C-7128-4A97-A8B5-B0E18EA3F930}" destId="{EEFDDB66-B25E-4877-B979-3B3504B5DF78}"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F8C639-40DA-4BC7-8E7D-3FA22BEF0C02}" type="doc">
      <dgm:prSet loTypeId="urn:microsoft.com/office/officeart/2005/8/layout/vProcess5" loCatId="process" qsTypeId="urn:microsoft.com/office/officeart/2005/8/quickstyle/simple1#2" qsCatId="simple" csTypeId="urn:microsoft.com/office/officeart/2005/8/colors/colorful2#2" csCatId="colorful" phldr="1"/>
      <dgm:spPr/>
      <dgm:t>
        <a:bodyPr/>
        <a:lstStyle/>
        <a:p>
          <a:endParaRPr lang="en-US"/>
        </a:p>
      </dgm:t>
    </dgm:pt>
    <dgm:pt modelId="{5359087D-64F5-45D5-BFDD-DE4695C0D6F6}">
      <dgm:prSet custT="1"/>
      <dgm:spPr/>
      <dgm:t>
        <a:bodyPr/>
        <a:lstStyle/>
        <a:p>
          <a:r>
            <a:rPr lang="is-IS" sz="4400" dirty="0"/>
            <a:t>Saga</a:t>
          </a:r>
          <a:endParaRPr lang="en-US" sz="4400" dirty="0"/>
        </a:p>
      </dgm:t>
    </dgm:pt>
    <dgm:pt modelId="{1560621A-6CA2-47DA-9110-0EA765E15054}" type="parTrans" cxnId="{4EB2EEEA-D887-44FC-9901-4EB644322CFC}">
      <dgm:prSet/>
      <dgm:spPr/>
      <dgm:t>
        <a:bodyPr/>
        <a:lstStyle/>
        <a:p>
          <a:endParaRPr lang="en-US"/>
        </a:p>
      </dgm:t>
    </dgm:pt>
    <dgm:pt modelId="{AAB7147B-AE67-4618-89E9-6DE96C307C58}" type="sibTrans" cxnId="{4EB2EEEA-D887-44FC-9901-4EB644322CFC}">
      <dgm:prSet/>
      <dgm:spPr/>
      <dgm:t>
        <a:bodyPr/>
        <a:lstStyle/>
        <a:p>
          <a:endParaRPr lang="en-US"/>
        </a:p>
      </dgm:t>
    </dgm:pt>
    <dgm:pt modelId="{AEBAC166-F1B8-4B7F-97A5-786589808706}">
      <dgm:prSet custT="1"/>
      <dgm:spPr/>
      <dgm:t>
        <a:bodyPr/>
        <a:lstStyle/>
        <a:p>
          <a:r>
            <a:rPr lang="is-IS" sz="4400" dirty="0"/>
            <a:t>Uppvinnsla</a:t>
          </a:r>
          <a:endParaRPr lang="en-US" sz="4400" dirty="0"/>
        </a:p>
      </dgm:t>
    </dgm:pt>
    <dgm:pt modelId="{86363FC9-1FBF-47E9-9FF2-E20BBC50E875}" type="parTrans" cxnId="{A97B65D7-DA48-4A5F-A01A-16476B0247A8}">
      <dgm:prSet/>
      <dgm:spPr/>
      <dgm:t>
        <a:bodyPr/>
        <a:lstStyle/>
        <a:p>
          <a:endParaRPr lang="en-US"/>
        </a:p>
      </dgm:t>
    </dgm:pt>
    <dgm:pt modelId="{99DE08F0-E6EA-4E78-8068-EFE050651BC0}" type="sibTrans" cxnId="{A97B65D7-DA48-4A5F-A01A-16476B0247A8}">
      <dgm:prSet/>
      <dgm:spPr/>
      <dgm:t>
        <a:bodyPr/>
        <a:lstStyle/>
        <a:p>
          <a:endParaRPr lang="en-US"/>
        </a:p>
      </dgm:t>
    </dgm:pt>
    <dgm:pt modelId="{774A2FC2-6E97-4867-B12B-94E1C9BD2126}">
      <dgm:prSet/>
      <dgm:spPr/>
      <dgm:t>
        <a:bodyPr/>
        <a:lstStyle/>
        <a:p>
          <a:r>
            <a:rPr lang="is-IS" dirty="0"/>
            <a:t>Skoðun</a:t>
          </a:r>
        </a:p>
      </dgm:t>
    </dgm:pt>
    <dgm:pt modelId="{6964FC0B-2C17-4B7B-815C-33C735D33CA4}" type="parTrans" cxnId="{83A1F87A-B3AF-4655-BA2A-A9CC32BA85AA}">
      <dgm:prSet/>
      <dgm:spPr/>
    </dgm:pt>
    <dgm:pt modelId="{3AA2FDF6-FCD8-44EC-83D9-F4B8104BD718}" type="sibTrans" cxnId="{83A1F87A-B3AF-4655-BA2A-A9CC32BA85AA}">
      <dgm:prSet/>
      <dgm:spPr/>
      <dgm:t>
        <a:bodyPr/>
        <a:lstStyle/>
        <a:p>
          <a:endParaRPr lang="is-IS"/>
        </a:p>
      </dgm:t>
    </dgm:pt>
    <dgm:pt modelId="{324C50D4-AEB7-4063-A0B9-4FE047E9756F}" type="pres">
      <dgm:prSet presAssocID="{21F8C639-40DA-4BC7-8E7D-3FA22BEF0C02}" presName="outerComposite" presStyleCnt="0">
        <dgm:presLayoutVars>
          <dgm:chMax val="5"/>
          <dgm:dir/>
          <dgm:resizeHandles val="exact"/>
        </dgm:presLayoutVars>
      </dgm:prSet>
      <dgm:spPr/>
    </dgm:pt>
    <dgm:pt modelId="{22FA9AF9-E4AD-409C-AF80-C181A1AC4018}" type="pres">
      <dgm:prSet presAssocID="{21F8C639-40DA-4BC7-8E7D-3FA22BEF0C02}" presName="dummyMaxCanvas" presStyleCnt="0">
        <dgm:presLayoutVars/>
      </dgm:prSet>
      <dgm:spPr/>
    </dgm:pt>
    <dgm:pt modelId="{93F91C4C-5606-4C2F-B139-D688AE00F6E3}" type="pres">
      <dgm:prSet presAssocID="{21F8C639-40DA-4BC7-8E7D-3FA22BEF0C02}" presName="ThreeNodes_1" presStyleLbl="node1" presStyleIdx="0" presStyleCnt="3">
        <dgm:presLayoutVars>
          <dgm:bulletEnabled val="1"/>
        </dgm:presLayoutVars>
      </dgm:prSet>
      <dgm:spPr/>
    </dgm:pt>
    <dgm:pt modelId="{5B64A5F4-1CD0-4CD9-B3CF-9F9B9CF3ED2E}" type="pres">
      <dgm:prSet presAssocID="{21F8C639-40DA-4BC7-8E7D-3FA22BEF0C02}" presName="ThreeNodes_2" presStyleLbl="node1" presStyleIdx="1" presStyleCnt="3">
        <dgm:presLayoutVars>
          <dgm:bulletEnabled val="1"/>
        </dgm:presLayoutVars>
      </dgm:prSet>
      <dgm:spPr/>
    </dgm:pt>
    <dgm:pt modelId="{FF08E891-83D8-4A94-AEA9-51DDEDE2C136}" type="pres">
      <dgm:prSet presAssocID="{21F8C639-40DA-4BC7-8E7D-3FA22BEF0C02}" presName="ThreeNodes_3" presStyleLbl="node1" presStyleIdx="2" presStyleCnt="3">
        <dgm:presLayoutVars>
          <dgm:bulletEnabled val="1"/>
        </dgm:presLayoutVars>
      </dgm:prSet>
      <dgm:spPr/>
    </dgm:pt>
    <dgm:pt modelId="{E4C70533-81EA-40E7-8EBF-9EAD24A1A216}" type="pres">
      <dgm:prSet presAssocID="{21F8C639-40DA-4BC7-8E7D-3FA22BEF0C02}" presName="ThreeConn_1-2" presStyleLbl="fgAccFollowNode1" presStyleIdx="0" presStyleCnt="2">
        <dgm:presLayoutVars>
          <dgm:bulletEnabled val="1"/>
        </dgm:presLayoutVars>
      </dgm:prSet>
      <dgm:spPr/>
    </dgm:pt>
    <dgm:pt modelId="{8D9E6038-8A87-400C-A759-7912F64738B2}" type="pres">
      <dgm:prSet presAssocID="{21F8C639-40DA-4BC7-8E7D-3FA22BEF0C02}" presName="ThreeConn_2-3" presStyleLbl="fgAccFollowNode1" presStyleIdx="1" presStyleCnt="2">
        <dgm:presLayoutVars>
          <dgm:bulletEnabled val="1"/>
        </dgm:presLayoutVars>
      </dgm:prSet>
      <dgm:spPr/>
    </dgm:pt>
    <dgm:pt modelId="{BEFEB159-CFCA-4B80-B9D2-ACE115DAC43E}" type="pres">
      <dgm:prSet presAssocID="{21F8C639-40DA-4BC7-8E7D-3FA22BEF0C02}" presName="ThreeNodes_1_text" presStyleLbl="node1" presStyleIdx="2" presStyleCnt="3">
        <dgm:presLayoutVars>
          <dgm:bulletEnabled val="1"/>
        </dgm:presLayoutVars>
      </dgm:prSet>
      <dgm:spPr/>
    </dgm:pt>
    <dgm:pt modelId="{D017CF46-8887-4ED5-86BD-F11D27E46625}" type="pres">
      <dgm:prSet presAssocID="{21F8C639-40DA-4BC7-8E7D-3FA22BEF0C02}" presName="ThreeNodes_2_text" presStyleLbl="node1" presStyleIdx="2" presStyleCnt="3">
        <dgm:presLayoutVars>
          <dgm:bulletEnabled val="1"/>
        </dgm:presLayoutVars>
      </dgm:prSet>
      <dgm:spPr/>
    </dgm:pt>
    <dgm:pt modelId="{81C07E0E-FFEC-4F4C-BC69-12E71C1B011A}" type="pres">
      <dgm:prSet presAssocID="{21F8C639-40DA-4BC7-8E7D-3FA22BEF0C02}" presName="ThreeNodes_3_text" presStyleLbl="node1" presStyleIdx="2" presStyleCnt="3">
        <dgm:presLayoutVars>
          <dgm:bulletEnabled val="1"/>
        </dgm:presLayoutVars>
      </dgm:prSet>
      <dgm:spPr/>
    </dgm:pt>
  </dgm:ptLst>
  <dgm:cxnLst>
    <dgm:cxn modelId="{7ABBC903-8636-40C1-AF29-D1D28764B8A5}" type="presOf" srcId="{AEBAC166-F1B8-4B7F-97A5-786589808706}" destId="{FF08E891-83D8-4A94-AEA9-51DDEDE2C136}" srcOrd="0" destOrd="0" presId="urn:microsoft.com/office/officeart/2005/8/layout/vProcess5"/>
    <dgm:cxn modelId="{3AB53B0F-0B31-49A3-8532-DE1D23FBDE2E}" type="presOf" srcId="{AEBAC166-F1B8-4B7F-97A5-786589808706}" destId="{81C07E0E-FFEC-4F4C-BC69-12E71C1B011A}" srcOrd="1" destOrd="0" presId="urn:microsoft.com/office/officeart/2005/8/layout/vProcess5"/>
    <dgm:cxn modelId="{BCDBA265-F482-42BF-9B22-CD3D33A2B3C2}" type="presOf" srcId="{774A2FC2-6E97-4867-B12B-94E1C9BD2126}" destId="{D017CF46-8887-4ED5-86BD-F11D27E46625}" srcOrd="1" destOrd="0" presId="urn:microsoft.com/office/officeart/2005/8/layout/vProcess5"/>
    <dgm:cxn modelId="{AB95CD4C-9CC7-4AAE-9DDB-D47928F7DD8B}" type="presOf" srcId="{3AA2FDF6-FCD8-44EC-83D9-F4B8104BD718}" destId="{8D9E6038-8A87-400C-A759-7912F64738B2}" srcOrd="0" destOrd="0" presId="urn:microsoft.com/office/officeart/2005/8/layout/vProcess5"/>
    <dgm:cxn modelId="{62BF404F-A0A0-485C-A858-82FF41978033}" type="presOf" srcId="{21F8C639-40DA-4BC7-8E7D-3FA22BEF0C02}" destId="{324C50D4-AEB7-4063-A0B9-4FE047E9756F}" srcOrd="0" destOrd="0" presId="urn:microsoft.com/office/officeart/2005/8/layout/vProcess5"/>
    <dgm:cxn modelId="{83A1F87A-B3AF-4655-BA2A-A9CC32BA85AA}" srcId="{21F8C639-40DA-4BC7-8E7D-3FA22BEF0C02}" destId="{774A2FC2-6E97-4867-B12B-94E1C9BD2126}" srcOrd="1" destOrd="0" parTransId="{6964FC0B-2C17-4B7B-815C-33C735D33CA4}" sibTransId="{3AA2FDF6-FCD8-44EC-83D9-F4B8104BD718}"/>
    <dgm:cxn modelId="{465762A6-BCF5-48B5-BBAF-9C74BF6A66AF}" type="presOf" srcId="{5359087D-64F5-45D5-BFDD-DE4695C0D6F6}" destId="{BEFEB159-CFCA-4B80-B9D2-ACE115DAC43E}" srcOrd="1" destOrd="0" presId="urn:microsoft.com/office/officeart/2005/8/layout/vProcess5"/>
    <dgm:cxn modelId="{43FD61BF-454B-478F-96EC-B28EA19457B8}" type="presOf" srcId="{774A2FC2-6E97-4867-B12B-94E1C9BD2126}" destId="{5B64A5F4-1CD0-4CD9-B3CF-9F9B9CF3ED2E}" srcOrd="0" destOrd="0" presId="urn:microsoft.com/office/officeart/2005/8/layout/vProcess5"/>
    <dgm:cxn modelId="{A97B65D7-DA48-4A5F-A01A-16476B0247A8}" srcId="{21F8C639-40DA-4BC7-8E7D-3FA22BEF0C02}" destId="{AEBAC166-F1B8-4B7F-97A5-786589808706}" srcOrd="2" destOrd="0" parTransId="{86363FC9-1FBF-47E9-9FF2-E20BBC50E875}" sibTransId="{99DE08F0-E6EA-4E78-8068-EFE050651BC0}"/>
    <dgm:cxn modelId="{B28B89E8-0F6F-421C-A9CB-81E2A3007A24}" type="presOf" srcId="{AAB7147B-AE67-4618-89E9-6DE96C307C58}" destId="{E4C70533-81EA-40E7-8EBF-9EAD24A1A216}" srcOrd="0" destOrd="0" presId="urn:microsoft.com/office/officeart/2005/8/layout/vProcess5"/>
    <dgm:cxn modelId="{4EB2EEEA-D887-44FC-9901-4EB644322CFC}" srcId="{21F8C639-40DA-4BC7-8E7D-3FA22BEF0C02}" destId="{5359087D-64F5-45D5-BFDD-DE4695C0D6F6}" srcOrd="0" destOrd="0" parTransId="{1560621A-6CA2-47DA-9110-0EA765E15054}" sibTransId="{AAB7147B-AE67-4618-89E9-6DE96C307C58}"/>
    <dgm:cxn modelId="{694A0DF6-E98D-4297-8A75-81D87F191E41}" type="presOf" srcId="{5359087D-64F5-45D5-BFDD-DE4695C0D6F6}" destId="{93F91C4C-5606-4C2F-B139-D688AE00F6E3}" srcOrd="0" destOrd="0" presId="urn:microsoft.com/office/officeart/2005/8/layout/vProcess5"/>
    <dgm:cxn modelId="{D6B10941-C26C-40FE-8B04-AC888D06AFDF}" type="presParOf" srcId="{324C50D4-AEB7-4063-A0B9-4FE047E9756F}" destId="{22FA9AF9-E4AD-409C-AF80-C181A1AC4018}" srcOrd="0" destOrd="0" presId="urn:microsoft.com/office/officeart/2005/8/layout/vProcess5"/>
    <dgm:cxn modelId="{22880561-1BB0-43ED-9E47-E796EEF2E713}" type="presParOf" srcId="{324C50D4-AEB7-4063-A0B9-4FE047E9756F}" destId="{93F91C4C-5606-4C2F-B139-D688AE00F6E3}" srcOrd="1" destOrd="0" presId="urn:microsoft.com/office/officeart/2005/8/layout/vProcess5"/>
    <dgm:cxn modelId="{74B1478E-76FD-4043-ACE7-D18DB86C6BA8}" type="presParOf" srcId="{324C50D4-AEB7-4063-A0B9-4FE047E9756F}" destId="{5B64A5F4-1CD0-4CD9-B3CF-9F9B9CF3ED2E}" srcOrd="2" destOrd="0" presId="urn:microsoft.com/office/officeart/2005/8/layout/vProcess5"/>
    <dgm:cxn modelId="{749CEC55-4508-428E-BD19-4F5EC17906D2}" type="presParOf" srcId="{324C50D4-AEB7-4063-A0B9-4FE047E9756F}" destId="{FF08E891-83D8-4A94-AEA9-51DDEDE2C136}" srcOrd="3" destOrd="0" presId="urn:microsoft.com/office/officeart/2005/8/layout/vProcess5"/>
    <dgm:cxn modelId="{32615A63-BF25-42D6-9C7B-59CA7183B713}" type="presParOf" srcId="{324C50D4-AEB7-4063-A0B9-4FE047E9756F}" destId="{E4C70533-81EA-40E7-8EBF-9EAD24A1A216}" srcOrd="4" destOrd="0" presId="urn:microsoft.com/office/officeart/2005/8/layout/vProcess5"/>
    <dgm:cxn modelId="{3407915B-F864-42B3-A79D-6F135F5EAD23}" type="presParOf" srcId="{324C50D4-AEB7-4063-A0B9-4FE047E9756F}" destId="{8D9E6038-8A87-400C-A759-7912F64738B2}" srcOrd="5" destOrd="0" presId="urn:microsoft.com/office/officeart/2005/8/layout/vProcess5"/>
    <dgm:cxn modelId="{E4D1F5AF-6623-4A67-8F97-1E75EAC0F9AF}" type="presParOf" srcId="{324C50D4-AEB7-4063-A0B9-4FE047E9756F}" destId="{BEFEB159-CFCA-4B80-B9D2-ACE115DAC43E}" srcOrd="6" destOrd="0" presId="urn:microsoft.com/office/officeart/2005/8/layout/vProcess5"/>
    <dgm:cxn modelId="{4E7BF89E-6B90-4B65-8B45-743286E2E710}" type="presParOf" srcId="{324C50D4-AEB7-4063-A0B9-4FE047E9756F}" destId="{D017CF46-8887-4ED5-86BD-F11D27E46625}" srcOrd="7" destOrd="0" presId="urn:microsoft.com/office/officeart/2005/8/layout/vProcess5"/>
    <dgm:cxn modelId="{397FE2BE-5475-4962-9679-D26F27E08F96}" type="presParOf" srcId="{324C50D4-AEB7-4063-A0B9-4FE047E9756F}" destId="{81C07E0E-FFEC-4F4C-BC69-12E71C1B011A}"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A3CF82-1EBC-4FCB-920F-034C29B85E1E}" type="doc">
      <dgm:prSet loTypeId="urn:microsoft.com/office/officeart/2005/8/layout/vList2" loCatId="list" qsTypeId="urn:microsoft.com/office/officeart/2005/8/quickstyle/simple1#3" qsCatId="simple" csTypeId="urn:microsoft.com/office/officeart/2005/8/colors/colorful2#3" csCatId="colorful" phldr="1"/>
      <dgm:spPr/>
      <dgm:t>
        <a:bodyPr/>
        <a:lstStyle/>
        <a:p>
          <a:endParaRPr lang="en-US"/>
        </a:p>
      </dgm:t>
    </dgm:pt>
    <dgm:pt modelId="{444B37A8-6EAF-4BB8-A196-478D3EC52ACC}">
      <dgm:prSet/>
      <dgm:spPr/>
      <dgm:t>
        <a:bodyPr/>
        <a:lstStyle/>
        <a:p>
          <a:r>
            <a:rPr lang="is-IS"/>
            <a:t>Aukinn áhugi á að skýra vandann frekar</a:t>
          </a:r>
          <a:endParaRPr lang="en-US"/>
        </a:p>
      </dgm:t>
    </dgm:pt>
    <dgm:pt modelId="{F3F8DBAD-81FF-49AC-BBA4-4C14EF07997D}" type="parTrans" cxnId="{D4B9DD38-8AC1-4F09-9A9D-3AFDE8FB7518}">
      <dgm:prSet/>
      <dgm:spPr/>
      <dgm:t>
        <a:bodyPr/>
        <a:lstStyle/>
        <a:p>
          <a:endParaRPr lang="en-US"/>
        </a:p>
      </dgm:t>
    </dgm:pt>
    <dgm:pt modelId="{A485CD84-43E6-4716-9FE6-5207AF8A70D9}" type="sibTrans" cxnId="{D4B9DD38-8AC1-4F09-9A9D-3AFDE8FB7518}">
      <dgm:prSet/>
      <dgm:spPr/>
      <dgm:t>
        <a:bodyPr/>
        <a:lstStyle/>
        <a:p>
          <a:endParaRPr lang="en-US"/>
        </a:p>
      </dgm:t>
    </dgm:pt>
    <dgm:pt modelId="{7B37D8AA-DF37-49CC-A484-C960BC615028}">
      <dgm:prSet/>
      <dgm:spPr/>
      <dgm:t>
        <a:bodyPr/>
        <a:lstStyle/>
        <a:p>
          <a:r>
            <a:rPr lang="is-IS"/>
            <a:t>Starfrænir kvillar eru ekki fyllilega útskýrðir </a:t>
          </a:r>
          <a:endParaRPr lang="en-US"/>
        </a:p>
      </dgm:t>
    </dgm:pt>
    <dgm:pt modelId="{56105FAC-1B3A-4B03-9D71-23A989972A74}" type="parTrans" cxnId="{8027F14B-86A8-4945-ABD5-9A78E1A63C7E}">
      <dgm:prSet/>
      <dgm:spPr/>
      <dgm:t>
        <a:bodyPr/>
        <a:lstStyle/>
        <a:p>
          <a:endParaRPr lang="en-US"/>
        </a:p>
      </dgm:t>
    </dgm:pt>
    <dgm:pt modelId="{70496B52-4855-4376-AF8E-6AD48E027502}" type="sibTrans" cxnId="{8027F14B-86A8-4945-ABD5-9A78E1A63C7E}">
      <dgm:prSet/>
      <dgm:spPr/>
      <dgm:t>
        <a:bodyPr/>
        <a:lstStyle/>
        <a:p>
          <a:endParaRPr lang="en-US"/>
        </a:p>
      </dgm:t>
    </dgm:pt>
    <dgm:pt modelId="{E62CEEDD-4D6E-427A-B71D-049420692CE6}">
      <dgm:prSet/>
      <dgm:spPr/>
      <dgm:t>
        <a:bodyPr/>
        <a:lstStyle/>
        <a:p>
          <a:r>
            <a:rPr lang="is-IS"/>
            <a:t>Margþætt vandamál</a:t>
          </a:r>
          <a:endParaRPr lang="en-US"/>
        </a:p>
      </dgm:t>
    </dgm:pt>
    <dgm:pt modelId="{D3C46D8B-FF46-40D3-BB95-365209BCCE93}" type="parTrans" cxnId="{06EF7081-3592-45E5-A493-682D81F7B8C6}">
      <dgm:prSet/>
      <dgm:spPr/>
      <dgm:t>
        <a:bodyPr/>
        <a:lstStyle/>
        <a:p>
          <a:endParaRPr lang="en-US"/>
        </a:p>
      </dgm:t>
    </dgm:pt>
    <dgm:pt modelId="{2CF05D17-41B8-4591-B798-9A1A5204A39B}" type="sibTrans" cxnId="{06EF7081-3592-45E5-A493-682D81F7B8C6}">
      <dgm:prSet/>
      <dgm:spPr/>
      <dgm:t>
        <a:bodyPr/>
        <a:lstStyle/>
        <a:p>
          <a:endParaRPr lang="en-US"/>
        </a:p>
      </dgm:t>
    </dgm:pt>
    <dgm:pt modelId="{8F478A1C-068E-4174-BD60-9EECAA4F5A06}">
      <dgm:prSet/>
      <dgm:spPr/>
      <dgm:t>
        <a:bodyPr/>
        <a:lstStyle/>
        <a:p>
          <a:r>
            <a:rPr lang="is-IS" dirty="0"/>
            <a:t>Miðlæg úrvinnslu taugakerfis á fyrirbærinu og áhrif annarra þátta</a:t>
          </a:r>
          <a:endParaRPr lang="en-US" dirty="0"/>
        </a:p>
      </dgm:t>
    </dgm:pt>
    <dgm:pt modelId="{F0477E94-1DEF-4F8E-A23D-DFB353F67B23}" type="parTrans" cxnId="{98EE09CB-DD00-4943-9226-CE26B85AB72A}">
      <dgm:prSet/>
      <dgm:spPr/>
      <dgm:t>
        <a:bodyPr/>
        <a:lstStyle/>
        <a:p>
          <a:endParaRPr lang="en-US"/>
        </a:p>
      </dgm:t>
    </dgm:pt>
    <dgm:pt modelId="{CC148984-92F0-4A37-A37F-2A01990BB9F1}" type="sibTrans" cxnId="{98EE09CB-DD00-4943-9226-CE26B85AB72A}">
      <dgm:prSet/>
      <dgm:spPr/>
      <dgm:t>
        <a:bodyPr/>
        <a:lstStyle/>
        <a:p>
          <a:endParaRPr lang="en-US"/>
        </a:p>
      </dgm:t>
    </dgm:pt>
    <dgm:pt modelId="{04F3653B-EE57-4F2A-803E-73B895AD8456}">
      <dgm:prSet/>
      <dgm:spPr/>
      <dgm:t>
        <a:bodyPr/>
        <a:lstStyle/>
        <a:p>
          <a:r>
            <a:rPr lang="is-IS" i="1" dirty="0"/>
            <a:t>erfða</a:t>
          </a:r>
          <a:endParaRPr lang="en-US" i="1" dirty="0"/>
        </a:p>
      </dgm:t>
    </dgm:pt>
    <dgm:pt modelId="{432D5613-2A6B-49EA-8780-16C2B5C84440}" type="parTrans" cxnId="{21A882B5-0D16-4B23-97BD-957B687E8BDD}">
      <dgm:prSet/>
      <dgm:spPr/>
      <dgm:t>
        <a:bodyPr/>
        <a:lstStyle/>
        <a:p>
          <a:endParaRPr lang="en-US"/>
        </a:p>
      </dgm:t>
    </dgm:pt>
    <dgm:pt modelId="{0088EB5C-7DF9-452B-8FD7-F866E7FDEEB3}" type="sibTrans" cxnId="{21A882B5-0D16-4B23-97BD-957B687E8BDD}">
      <dgm:prSet/>
      <dgm:spPr/>
      <dgm:t>
        <a:bodyPr/>
        <a:lstStyle/>
        <a:p>
          <a:endParaRPr lang="en-US"/>
        </a:p>
      </dgm:t>
    </dgm:pt>
    <dgm:pt modelId="{CB9F2EB9-DB60-4ED7-8165-091148A78631}">
      <dgm:prSet/>
      <dgm:spPr/>
      <dgm:t>
        <a:bodyPr/>
        <a:lstStyle/>
        <a:p>
          <a:r>
            <a:rPr lang="is-IS" i="1"/>
            <a:t>lífeðlisfræði</a:t>
          </a:r>
          <a:endParaRPr lang="en-US" i="1"/>
        </a:p>
      </dgm:t>
    </dgm:pt>
    <dgm:pt modelId="{8328327D-A4B6-44FE-A2BE-375938AF995C}" type="parTrans" cxnId="{4CE9D4CB-2B59-45A4-B373-FCDB7518B657}">
      <dgm:prSet/>
      <dgm:spPr/>
      <dgm:t>
        <a:bodyPr/>
        <a:lstStyle/>
        <a:p>
          <a:endParaRPr lang="en-US"/>
        </a:p>
      </dgm:t>
    </dgm:pt>
    <dgm:pt modelId="{9D6CB598-A918-4E9A-87E9-B7A3919FC771}" type="sibTrans" cxnId="{4CE9D4CB-2B59-45A4-B373-FCDB7518B657}">
      <dgm:prSet/>
      <dgm:spPr/>
      <dgm:t>
        <a:bodyPr/>
        <a:lstStyle/>
        <a:p>
          <a:endParaRPr lang="en-US"/>
        </a:p>
      </dgm:t>
    </dgm:pt>
    <dgm:pt modelId="{4805BDE5-F94C-4386-9085-F30507E3BD26}">
      <dgm:prSet/>
      <dgm:spPr/>
      <dgm:t>
        <a:bodyPr/>
        <a:lstStyle/>
        <a:p>
          <a:r>
            <a:rPr lang="is-IS" i="1" dirty="0"/>
            <a:t>sálrænna viðbragða</a:t>
          </a:r>
          <a:endParaRPr lang="en-US" i="1" dirty="0"/>
        </a:p>
      </dgm:t>
    </dgm:pt>
    <dgm:pt modelId="{7A684824-AB62-47A7-8E01-E34682017C5E}" type="parTrans" cxnId="{5358BAC7-EFC6-4D30-BB7B-AA51EE4B28BF}">
      <dgm:prSet/>
      <dgm:spPr/>
      <dgm:t>
        <a:bodyPr/>
        <a:lstStyle/>
        <a:p>
          <a:endParaRPr lang="en-US"/>
        </a:p>
      </dgm:t>
    </dgm:pt>
    <dgm:pt modelId="{10DB162A-46FA-4546-A60C-94EDDEC9559D}" type="sibTrans" cxnId="{5358BAC7-EFC6-4D30-BB7B-AA51EE4B28BF}">
      <dgm:prSet/>
      <dgm:spPr/>
      <dgm:t>
        <a:bodyPr/>
        <a:lstStyle/>
        <a:p>
          <a:endParaRPr lang="en-US"/>
        </a:p>
      </dgm:t>
    </dgm:pt>
    <dgm:pt modelId="{98E9A555-E458-4B87-A17C-F6BFFAC4B550}">
      <dgm:prSet/>
      <dgm:spPr/>
      <dgm:t>
        <a:bodyPr/>
        <a:lstStyle/>
        <a:p>
          <a:r>
            <a:rPr lang="is-IS" i="1" dirty="0"/>
            <a:t>félagsaðstæðna og umhverfis</a:t>
          </a:r>
          <a:endParaRPr lang="en-US" i="1" dirty="0"/>
        </a:p>
      </dgm:t>
    </dgm:pt>
    <dgm:pt modelId="{E78A0941-8A28-4156-A3F1-B2052F45DA0B}" type="parTrans" cxnId="{D5C0945C-481E-406F-923A-DC1C23151F83}">
      <dgm:prSet/>
      <dgm:spPr/>
      <dgm:t>
        <a:bodyPr/>
        <a:lstStyle/>
        <a:p>
          <a:endParaRPr lang="en-US"/>
        </a:p>
      </dgm:t>
    </dgm:pt>
    <dgm:pt modelId="{2CBCAEB3-CBBB-4814-A4B8-12696EB31883}" type="sibTrans" cxnId="{D5C0945C-481E-406F-923A-DC1C23151F83}">
      <dgm:prSet/>
      <dgm:spPr/>
      <dgm:t>
        <a:bodyPr/>
        <a:lstStyle/>
        <a:p>
          <a:endParaRPr lang="en-US"/>
        </a:p>
      </dgm:t>
    </dgm:pt>
    <dgm:pt modelId="{D19831DC-4DDF-4D06-B1F7-444042A098E7}">
      <dgm:prSet/>
      <dgm:spPr/>
      <dgm:t>
        <a:bodyPr/>
        <a:lstStyle/>
        <a:p>
          <a:r>
            <a:rPr lang="is-IS" i="1" dirty="0"/>
            <a:t>varnarviðbragða einstaklings</a:t>
          </a:r>
          <a:endParaRPr lang="en-US" i="1" dirty="0"/>
        </a:p>
      </dgm:t>
    </dgm:pt>
    <dgm:pt modelId="{F5929FE6-ABAC-4B7E-98FC-40598C552250}" type="parTrans" cxnId="{EE87E33A-E97A-4DEC-96AF-5353EE3F63B3}">
      <dgm:prSet/>
      <dgm:spPr/>
      <dgm:t>
        <a:bodyPr/>
        <a:lstStyle/>
        <a:p>
          <a:endParaRPr lang="en-US"/>
        </a:p>
      </dgm:t>
    </dgm:pt>
    <dgm:pt modelId="{D0054701-F6CE-423E-8394-276E46641AA8}" type="sibTrans" cxnId="{EE87E33A-E97A-4DEC-96AF-5353EE3F63B3}">
      <dgm:prSet/>
      <dgm:spPr/>
      <dgm:t>
        <a:bodyPr/>
        <a:lstStyle/>
        <a:p>
          <a:endParaRPr lang="en-US"/>
        </a:p>
      </dgm:t>
    </dgm:pt>
    <dgm:pt modelId="{40E62912-B6B9-460D-B44A-6968EB70B649}" type="pres">
      <dgm:prSet presAssocID="{1AA3CF82-1EBC-4FCB-920F-034C29B85E1E}" presName="linear" presStyleCnt="0">
        <dgm:presLayoutVars>
          <dgm:animLvl val="lvl"/>
          <dgm:resizeHandles val="exact"/>
        </dgm:presLayoutVars>
      </dgm:prSet>
      <dgm:spPr/>
    </dgm:pt>
    <dgm:pt modelId="{0BF4350F-4714-4C5A-B8FF-DB117C8A654D}" type="pres">
      <dgm:prSet presAssocID="{444B37A8-6EAF-4BB8-A196-478D3EC52ACC}" presName="parentText" presStyleLbl="node1" presStyleIdx="0" presStyleCnt="3">
        <dgm:presLayoutVars>
          <dgm:chMax val="0"/>
          <dgm:bulletEnabled val="1"/>
        </dgm:presLayoutVars>
      </dgm:prSet>
      <dgm:spPr/>
    </dgm:pt>
    <dgm:pt modelId="{661ED338-EE69-4187-B625-F807827015C2}" type="pres">
      <dgm:prSet presAssocID="{A485CD84-43E6-4716-9FE6-5207AF8A70D9}" presName="spacer" presStyleCnt="0"/>
      <dgm:spPr/>
    </dgm:pt>
    <dgm:pt modelId="{DEF02FEB-C0AD-4341-824E-4A4ECD5D5F9D}" type="pres">
      <dgm:prSet presAssocID="{7B37D8AA-DF37-49CC-A484-C960BC615028}" presName="parentText" presStyleLbl="node1" presStyleIdx="1" presStyleCnt="3">
        <dgm:presLayoutVars>
          <dgm:chMax val="0"/>
          <dgm:bulletEnabled val="1"/>
        </dgm:presLayoutVars>
      </dgm:prSet>
      <dgm:spPr/>
    </dgm:pt>
    <dgm:pt modelId="{B5BED862-F42D-4F4B-9753-B599E734B14C}" type="pres">
      <dgm:prSet presAssocID="{70496B52-4855-4376-AF8E-6AD48E027502}" presName="spacer" presStyleCnt="0"/>
      <dgm:spPr/>
    </dgm:pt>
    <dgm:pt modelId="{D7B62876-9947-4565-B5F4-C6A1105BF56A}" type="pres">
      <dgm:prSet presAssocID="{E62CEEDD-4D6E-427A-B71D-049420692CE6}" presName="parentText" presStyleLbl="node1" presStyleIdx="2" presStyleCnt="3">
        <dgm:presLayoutVars>
          <dgm:chMax val="0"/>
          <dgm:bulletEnabled val="1"/>
        </dgm:presLayoutVars>
      </dgm:prSet>
      <dgm:spPr/>
    </dgm:pt>
    <dgm:pt modelId="{F748417E-78F1-47CB-A10E-339D67006E86}" type="pres">
      <dgm:prSet presAssocID="{E62CEEDD-4D6E-427A-B71D-049420692CE6}" presName="childText" presStyleLbl="revTx" presStyleIdx="0" presStyleCnt="1">
        <dgm:presLayoutVars>
          <dgm:bulletEnabled val="1"/>
        </dgm:presLayoutVars>
      </dgm:prSet>
      <dgm:spPr/>
    </dgm:pt>
  </dgm:ptLst>
  <dgm:cxnLst>
    <dgm:cxn modelId="{D9FD9C1A-1A35-493B-B72F-34CFF8D3B1DF}" type="presOf" srcId="{4805BDE5-F94C-4386-9085-F30507E3BD26}" destId="{F748417E-78F1-47CB-A10E-339D67006E86}" srcOrd="0" destOrd="3" presId="urn:microsoft.com/office/officeart/2005/8/layout/vList2"/>
    <dgm:cxn modelId="{77DF7837-3C83-4709-B45C-20CF5C362DAD}" type="presOf" srcId="{E62CEEDD-4D6E-427A-B71D-049420692CE6}" destId="{D7B62876-9947-4565-B5F4-C6A1105BF56A}" srcOrd="0" destOrd="0" presId="urn:microsoft.com/office/officeart/2005/8/layout/vList2"/>
    <dgm:cxn modelId="{D4B9DD38-8AC1-4F09-9A9D-3AFDE8FB7518}" srcId="{1AA3CF82-1EBC-4FCB-920F-034C29B85E1E}" destId="{444B37A8-6EAF-4BB8-A196-478D3EC52ACC}" srcOrd="0" destOrd="0" parTransId="{F3F8DBAD-81FF-49AC-BBA4-4C14EF07997D}" sibTransId="{A485CD84-43E6-4716-9FE6-5207AF8A70D9}"/>
    <dgm:cxn modelId="{EE87E33A-E97A-4DEC-96AF-5353EE3F63B3}" srcId="{8F478A1C-068E-4174-BD60-9EECAA4F5A06}" destId="{D19831DC-4DDF-4D06-B1F7-444042A098E7}" srcOrd="4" destOrd="0" parTransId="{F5929FE6-ABAC-4B7E-98FC-40598C552250}" sibTransId="{D0054701-F6CE-423E-8394-276E46641AA8}"/>
    <dgm:cxn modelId="{D5C0945C-481E-406F-923A-DC1C23151F83}" srcId="{8F478A1C-068E-4174-BD60-9EECAA4F5A06}" destId="{98E9A555-E458-4B87-A17C-F6BFFAC4B550}" srcOrd="3" destOrd="0" parTransId="{E78A0941-8A28-4156-A3F1-B2052F45DA0B}" sibTransId="{2CBCAEB3-CBBB-4814-A4B8-12696EB31883}"/>
    <dgm:cxn modelId="{D32BCD45-E38A-47EE-8C0F-567A7279022F}" type="presOf" srcId="{444B37A8-6EAF-4BB8-A196-478D3EC52ACC}" destId="{0BF4350F-4714-4C5A-B8FF-DB117C8A654D}" srcOrd="0" destOrd="0" presId="urn:microsoft.com/office/officeart/2005/8/layout/vList2"/>
    <dgm:cxn modelId="{8027F14B-86A8-4945-ABD5-9A78E1A63C7E}" srcId="{1AA3CF82-1EBC-4FCB-920F-034C29B85E1E}" destId="{7B37D8AA-DF37-49CC-A484-C960BC615028}" srcOrd="1" destOrd="0" parTransId="{56105FAC-1B3A-4B03-9D71-23A989972A74}" sibTransId="{70496B52-4855-4376-AF8E-6AD48E027502}"/>
    <dgm:cxn modelId="{6EAC2270-C18A-4543-86FD-2F80F3401198}" type="presOf" srcId="{1AA3CF82-1EBC-4FCB-920F-034C29B85E1E}" destId="{40E62912-B6B9-460D-B44A-6968EB70B649}" srcOrd="0" destOrd="0" presId="urn:microsoft.com/office/officeart/2005/8/layout/vList2"/>
    <dgm:cxn modelId="{06EF7081-3592-45E5-A493-682D81F7B8C6}" srcId="{1AA3CF82-1EBC-4FCB-920F-034C29B85E1E}" destId="{E62CEEDD-4D6E-427A-B71D-049420692CE6}" srcOrd="2" destOrd="0" parTransId="{D3C46D8B-FF46-40D3-BB95-365209BCCE93}" sibTransId="{2CF05D17-41B8-4591-B798-9A1A5204A39B}"/>
    <dgm:cxn modelId="{72F819A1-B43B-4713-8A50-A106CE226A64}" type="presOf" srcId="{CB9F2EB9-DB60-4ED7-8165-091148A78631}" destId="{F748417E-78F1-47CB-A10E-339D67006E86}" srcOrd="0" destOrd="2" presId="urn:microsoft.com/office/officeart/2005/8/layout/vList2"/>
    <dgm:cxn modelId="{21A882B5-0D16-4B23-97BD-957B687E8BDD}" srcId="{8F478A1C-068E-4174-BD60-9EECAA4F5A06}" destId="{04F3653B-EE57-4F2A-803E-73B895AD8456}" srcOrd="0" destOrd="0" parTransId="{432D5613-2A6B-49EA-8780-16C2B5C84440}" sibTransId="{0088EB5C-7DF9-452B-8FD7-F866E7FDEEB3}"/>
    <dgm:cxn modelId="{BEA44EBA-7E8E-4AD1-83F3-EAF4EAFED805}" type="presOf" srcId="{04F3653B-EE57-4F2A-803E-73B895AD8456}" destId="{F748417E-78F1-47CB-A10E-339D67006E86}" srcOrd="0" destOrd="1" presId="urn:microsoft.com/office/officeart/2005/8/layout/vList2"/>
    <dgm:cxn modelId="{780407BB-3126-41A2-8FA7-AD075CCBB5E3}" type="presOf" srcId="{7B37D8AA-DF37-49CC-A484-C960BC615028}" destId="{DEF02FEB-C0AD-4341-824E-4A4ECD5D5F9D}" srcOrd="0" destOrd="0" presId="urn:microsoft.com/office/officeart/2005/8/layout/vList2"/>
    <dgm:cxn modelId="{5358BAC7-EFC6-4D30-BB7B-AA51EE4B28BF}" srcId="{8F478A1C-068E-4174-BD60-9EECAA4F5A06}" destId="{4805BDE5-F94C-4386-9085-F30507E3BD26}" srcOrd="2" destOrd="0" parTransId="{7A684824-AB62-47A7-8E01-E34682017C5E}" sibTransId="{10DB162A-46FA-4546-A60C-94EDDEC9559D}"/>
    <dgm:cxn modelId="{98EE09CB-DD00-4943-9226-CE26B85AB72A}" srcId="{E62CEEDD-4D6E-427A-B71D-049420692CE6}" destId="{8F478A1C-068E-4174-BD60-9EECAA4F5A06}" srcOrd="0" destOrd="0" parTransId="{F0477E94-1DEF-4F8E-A23D-DFB353F67B23}" sibTransId="{CC148984-92F0-4A37-A37F-2A01990BB9F1}"/>
    <dgm:cxn modelId="{4CE9D4CB-2B59-45A4-B373-FCDB7518B657}" srcId="{8F478A1C-068E-4174-BD60-9EECAA4F5A06}" destId="{CB9F2EB9-DB60-4ED7-8165-091148A78631}" srcOrd="1" destOrd="0" parTransId="{8328327D-A4B6-44FE-A2BE-375938AF995C}" sibTransId="{9D6CB598-A918-4E9A-87E9-B7A3919FC771}"/>
    <dgm:cxn modelId="{B55E49CF-FC2F-44CE-8138-F01B0DFF942F}" type="presOf" srcId="{98E9A555-E458-4B87-A17C-F6BFFAC4B550}" destId="{F748417E-78F1-47CB-A10E-339D67006E86}" srcOrd="0" destOrd="4" presId="urn:microsoft.com/office/officeart/2005/8/layout/vList2"/>
    <dgm:cxn modelId="{3FE855D1-C756-448E-8F5F-88602C831BD8}" type="presOf" srcId="{D19831DC-4DDF-4D06-B1F7-444042A098E7}" destId="{F748417E-78F1-47CB-A10E-339D67006E86}" srcOrd="0" destOrd="5" presId="urn:microsoft.com/office/officeart/2005/8/layout/vList2"/>
    <dgm:cxn modelId="{B9DEC4DC-65B6-4C2B-A0CA-E065D1F8827E}" type="presOf" srcId="{8F478A1C-068E-4174-BD60-9EECAA4F5A06}" destId="{F748417E-78F1-47CB-A10E-339D67006E86}" srcOrd="0" destOrd="0" presId="urn:microsoft.com/office/officeart/2005/8/layout/vList2"/>
    <dgm:cxn modelId="{C12753A3-84AB-4B44-AE12-592C1E27AE1D}" type="presParOf" srcId="{40E62912-B6B9-460D-B44A-6968EB70B649}" destId="{0BF4350F-4714-4C5A-B8FF-DB117C8A654D}" srcOrd="0" destOrd="0" presId="urn:microsoft.com/office/officeart/2005/8/layout/vList2"/>
    <dgm:cxn modelId="{DC2CA16F-9DF5-4E99-9B93-5CF7BD8FE660}" type="presParOf" srcId="{40E62912-B6B9-460D-B44A-6968EB70B649}" destId="{661ED338-EE69-4187-B625-F807827015C2}" srcOrd="1" destOrd="0" presId="urn:microsoft.com/office/officeart/2005/8/layout/vList2"/>
    <dgm:cxn modelId="{85BA5C6F-7328-435A-A5D6-72F972589813}" type="presParOf" srcId="{40E62912-B6B9-460D-B44A-6968EB70B649}" destId="{DEF02FEB-C0AD-4341-824E-4A4ECD5D5F9D}" srcOrd="2" destOrd="0" presId="urn:microsoft.com/office/officeart/2005/8/layout/vList2"/>
    <dgm:cxn modelId="{DA04559A-0C6C-4EFF-BE22-F479BE7B270E}" type="presParOf" srcId="{40E62912-B6B9-460D-B44A-6968EB70B649}" destId="{B5BED862-F42D-4F4B-9753-B599E734B14C}" srcOrd="3" destOrd="0" presId="urn:microsoft.com/office/officeart/2005/8/layout/vList2"/>
    <dgm:cxn modelId="{28173D88-A593-47E6-BC75-ED5F6A2DA52F}" type="presParOf" srcId="{40E62912-B6B9-460D-B44A-6968EB70B649}" destId="{D7B62876-9947-4565-B5F4-C6A1105BF56A}" srcOrd="4" destOrd="0" presId="urn:microsoft.com/office/officeart/2005/8/layout/vList2"/>
    <dgm:cxn modelId="{F9F9486C-1240-441C-8AF1-6409CB2E2AE7}" type="presParOf" srcId="{40E62912-B6B9-460D-B44A-6968EB70B649}" destId="{F748417E-78F1-47CB-A10E-339D67006E86}"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B534B3-2EE6-4717-9F64-E615B6C5C09C}" type="doc">
      <dgm:prSet loTypeId="urn:microsoft.com/office/officeart/2005/8/layout/vList2" loCatId="list" qsTypeId="urn:microsoft.com/office/officeart/2005/8/quickstyle/simple1#4" qsCatId="simple" csTypeId="urn:microsoft.com/office/officeart/2005/8/colors/colorful2#4" csCatId="colorful" phldr="1"/>
      <dgm:spPr/>
      <dgm:t>
        <a:bodyPr/>
        <a:lstStyle/>
        <a:p>
          <a:endParaRPr lang="en-US"/>
        </a:p>
      </dgm:t>
    </dgm:pt>
    <dgm:pt modelId="{E9DAACA6-DD8F-48AA-B480-76773B797C47}">
      <dgm:prSet/>
      <dgm:spPr/>
      <dgm:t>
        <a:bodyPr/>
        <a:lstStyle/>
        <a:p>
          <a:r>
            <a:rPr lang="is-IS" dirty="0"/>
            <a:t>Kviðverkir</a:t>
          </a:r>
          <a:endParaRPr lang="en-US" dirty="0"/>
        </a:p>
      </dgm:t>
    </dgm:pt>
    <dgm:pt modelId="{3FE5033D-18D8-42E0-9DB5-97EC927F9577}" type="parTrans" cxnId="{CF3FBEFE-2672-4655-8D52-9B1BE269F522}">
      <dgm:prSet/>
      <dgm:spPr/>
      <dgm:t>
        <a:bodyPr/>
        <a:lstStyle/>
        <a:p>
          <a:endParaRPr lang="en-US"/>
        </a:p>
      </dgm:t>
    </dgm:pt>
    <dgm:pt modelId="{E2989244-8E90-4925-913F-585A31E36979}" type="sibTrans" cxnId="{CF3FBEFE-2672-4655-8D52-9B1BE269F522}">
      <dgm:prSet/>
      <dgm:spPr/>
      <dgm:t>
        <a:bodyPr/>
        <a:lstStyle/>
        <a:p>
          <a:endParaRPr lang="en-US"/>
        </a:p>
      </dgm:t>
    </dgm:pt>
    <dgm:pt modelId="{C171CE1F-0456-4518-8212-25ED962EC318}">
      <dgm:prSet/>
      <dgm:spPr/>
      <dgm:t>
        <a:bodyPr/>
        <a:lstStyle/>
        <a:p>
          <a:r>
            <a:rPr lang="is-IS" dirty="0"/>
            <a:t>Starfrænir </a:t>
          </a:r>
          <a:r>
            <a:rPr lang="is-IS" dirty="0" err="1"/>
            <a:t>kvillar</a:t>
          </a:r>
          <a:r>
            <a:rPr lang="is-IS" dirty="0"/>
            <a:t> (kviðverkir, </a:t>
          </a:r>
          <a:r>
            <a:rPr lang="is-IS" dirty="0" err="1"/>
            <a:t>dyspepsia</a:t>
          </a:r>
          <a:r>
            <a:rPr lang="is-IS" dirty="0"/>
            <a:t>, IBS, magamígreni)</a:t>
          </a:r>
          <a:endParaRPr lang="en-US" dirty="0"/>
        </a:p>
      </dgm:t>
    </dgm:pt>
    <dgm:pt modelId="{178CA556-5BD1-448A-BB39-CED51DB250F8}" type="parTrans" cxnId="{FCA83359-7CBE-4206-A0BC-6D220961E471}">
      <dgm:prSet/>
      <dgm:spPr/>
      <dgm:t>
        <a:bodyPr/>
        <a:lstStyle/>
        <a:p>
          <a:endParaRPr lang="en-US"/>
        </a:p>
      </dgm:t>
    </dgm:pt>
    <dgm:pt modelId="{9E5F4F04-F4E5-432C-88ED-1532A9010C95}" type="sibTrans" cxnId="{FCA83359-7CBE-4206-A0BC-6D220961E471}">
      <dgm:prSet/>
      <dgm:spPr/>
      <dgm:t>
        <a:bodyPr/>
        <a:lstStyle/>
        <a:p>
          <a:endParaRPr lang="en-US"/>
        </a:p>
      </dgm:t>
    </dgm:pt>
    <dgm:pt modelId="{BD1C5573-531B-42EB-81D5-763AD7017995}">
      <dgm:prSet/>
      <dgm:spPr/>
      <dgm:t>
        <a:bodyPr/>
        <a:lstStyle/>
        <a:p>
          <a:r>
            <a:rPr lang="is-IS" dirty="0"/>
            <a:t>Niðurgangur</a:t>
          </a:r>
          <a:endParaRPr lang="en-US" dirty="0"/>
        </a:p>
      </dgm:t>
    </dgm:pt>
    <dgm:pt modelId="{CB136620-0DDE-422A-8319-6722135FDD00}" type="parTrans" cxnId="{470794FE-3827-4591-922D-84B931F93D4D}">
      <dgm:prSet/>
      <dgm:spPr/>
      <dgm:t>
        <a:bodyPr/>
        <a:lstStyle/>
        <a:p>
          <a:endParaRPr lang="en-US"/>
        </a:p>
      </dgm:t>
    </dgm:pt>
    <dgm:pt modelId="{5AA56CE1-6B85-4365-BCDD-FEC2CD01C384}" type="sibTrans" cxnId="{470794FE-3827-4591-922D-84B931F93D4D}">
      <dgm:prSet/>
      <dgm:spPr/>
      <dgm:t>
        <a:bodyPr/>
        <a:lstStyle/>
        <a:p>
          <a:endParaRPr lang="en-US"/>
        </a:p>
      </dgm:t>
    </dgm:pt>
    <dgm:pt modelId="{E8D73639-8F7D-4C04-B3E6-CDEEA1ED4781}">
      <dgm:prSet/>
      <dgm:spPr/>
      <dgm:t>
        <a:bodyPr/>
        <a:lstStyle/>
        <a:p>
          <a:r>
            <a:rPr lang="is-IS" dirty="0" err="1"/>
            <a:t>Celiac</a:t>
          </a:r>
          <a:r>
            <a:rPr lang="is-IS" dirty="0"/>
            <a:t> sjúkdómur</a:t>
          </a:r>
          <a:endParaRPr lang="en-US" dirty="0"/>
        </a:p>
      </dgm:t>
    </dgm:pt>
    <dgm:pt modelId="{8AC95361-4843-4456-9FC5-D3D62878635F}" type="parTrans" cxnId="{023A33B2-771C-4EB3-A40D-33C20E62DC13}">
      <dgm:prSet/>
      <dgm:spPr/>
      <dgm:t>
        <a:bodyPr/>
        <a:lstStyle/>
        <a:p>
          <a:endParaRPr lang="en-US"/>
        </a:p>
      </dgm:t>
    </dgm:pt>
    <dgm:pt modelId="{3736E284-9F72-405E-AD25-B31000888A40}" type="sibTrans" cxnId="{023A33B2-771C-4EB3-A40D-33C20E62DC13}">
      <dgm:prSet/>
      <dgm:spPr/>
      <dgm:t>
        <a:bodyPr/>
        <a:lstStyle/>
        <a:p>
          <a:endParaRPr lang="en-US"/>
        </a:p>
      </dgm:t>
    </dgm:pt>
    <dgm:pt modelId="{B0EBF14C-7737-4A88-B093-FE596388213A}">
      <dgm:prSet/>
      <dgm:spPr/>
      <dgm:t>
        <a:bodyPr/>
        <a:lstStyle/>
        <a:p>
          <a:r>
            <a:rPr lang="is-IS" dirty="0" err="1"/>
            <a:t>Toddler´s</a:t>
          </a:r>
          <a:r>
            <a:rPr lang="is-IS" dirty="0"/>
            <a:t> </a:t>
          </a:r>
          <a:r>
            <a:rPr lang="is-IS" dirty="0" err="1"/>
            <a:t>diarrhea</a:t>
          </a:r>
          <a:endParaRPr lang="en-US" dirty="0"/>
        </a:p>
      </dgm:t>
    </dgm:pt>
    <dgm:pt modelId="{499D612C-550E-4174-BBF6-281CCC126D95}" type="parTrans" cxnId="{310F822D-AA9E-48C4-BE8B-2425C012E9EF}">
      <dgm:prSet/>
      <dgm:spPr/>
      <dgm:t>
        <a:bodyPr/>
        <a:lstStyle/>
        <a:p>
          <a:endParaRPr lang="en-US"/>
        </a:p>
      </dgm:t>
    </dgm:pt>
    <dgm:pt modelId="{43572CFD-9AFF-4F3B-84EF-FE972150688D}" type="sibTrans" cxnId="{310F822D-AA9E-48C4-BE8B-2425C012E9EF}">
      <dgm:prSet/>
      <dgm:spPr/>
      <dgm:t>
        <a:bodyPr/>
        <a:lstStyle/>
        <a:p>
          <a:endParaRPr lang="en-US"/>
        </a:p>
      </dgm:t>
    </dgm:pt>
    <dgm:pt modelId="{3AD6CF84-CF3A-4EF3-9764-B03248225967}">
      <dgm:prSet/>
      <dgm:spPr/>
      <dgm:t>
        <a:bodyPr/>
        <a:lstStyle/>
        <a:p>
          <a:r>
            <a:rPr lang="is-IS" dirty="0"/>
            <a:t>Bakflæði</a:t>
          </a:r>
          <a:endParaRPr lang="en-US" dirty="0"/>
        </a:p>
      </dgm:t>
    </dgm:pt>
    <dgm:pt modelId="{6FDBC91F-31D3-4D61-97B2-FE3387009021}" type="parTrans" cxnId="{2B7FA2C6-61EC-4381-9DDE-0EBE756A0262}">
      <dgm:prSet/>
      <dgm:spPr/>
      <dgm:t>
        <a:bodyPr/>
        <a:lstStyle/>
        <a:p>
          <a:endParaRPr lang="en-US"/>
        </a:p>
      </dgm:t>
    </dgm:pt>
    <dgm:pt modelId="{1B6FAC37-A27A-4516-B353-8B661D34B591}" type="sibTrans" cxnId="{2B7FA2C6-61EC-4381-9DDE-0EBE756A0262}">
      <dgm:prSet/>
      <dgm:spPr/>
      <dgm:t>
        <a:bodyPr/>
        <a:lstStyle/>
        <a:p>
          <a:endParaRPr lang="en-US"/>
        </a:p>
      </dgm:t>
    </dgm:pt>
    <dgm:pt modelId="{DE1AEA7C-519C-4373-9D59-D699C5946870}">
      <dgm:prSet/>
      <dgm:spPr/>
      <dgm:t>
        <a:bodyPr/>
        <a:lstStyle/>
        <a:p>
          <a:r>
            <a:rPr lang="is-IS" dirty="0"/>
            <a:t>Einkenni eða sjúkdómur</a:t>
          </a:r>
          <a:endParaRPr lang="en-US" dirty="0"/>
        </a:p>
      </dgm:t>
    </dgm:pt>
    <dgm:pt modelId="{087C3DC6-110A-4C48-B69E-118B5B28CDAC}" type="parTrans" cxnId="{E3D81BB1-8944-4311-88FC-EF239D471EB4}">
      <dgm:prSet/>
      <dgm:spPr/>
      <dgm:t>
        <a:bodyPr/>
        <a:lstStyle/>
        <a:p>
          <a:endParaRPr lang="en-US"/>
        </a:p>
      </dgm:t>
    </dgm:pt>
    <dgm:pt modelId="{0DF30D67-98C0-4F28-B78F-9B0C4D4CBD13}" type="sibTrans" cxnId="{E3D81BB1-8944-4311-88FC-EF239D471EB4}">
      <dgm:prSet/>
      <dgm:spPr/>
      <dgm:t>
        <a:bodyPr/>
        <a:lstStyle/>
        <a:p>
          <a:endParaRPr lang="en-US"/>
        </a:p>
      </dgm:t>
    </dgm:pt>
    <dgm:pt modelId="{40D40B82-7D54-4608-A796-8142972BE3EF}">
      <dgm:prSet/>
      <dgm:spPr/>
      <dgm:t>
        <a:bodyPr/>
        <a:lstStyle/>
        <a:p>
          <a:r>
            <a:rPr lang="is-IS" dirty="0" err="1"/>
            <a:t>Eosinophilic</a:t>
          </a:r>
          <a:r>
            <a:rPr lang="is-IS" dirty="0"/>
            <a:t> </a:t>
          </a:r>
          <a:r>
            <a:rPr lang="is-IS" dirty="0" err="1"/>
            <a:t>esophagitis</a:t>
          </a:r>
          <a:endParaRPr lang="en-US" dirty="0"/>
        </a:p>
      </dgm:t>
    </dgm:pt>
    <dgm:pt modelId="{FE330146-7C2C-4D6F-8A00-78570D4E6385}" type="parTrans" cxnId="{4326582F-2EFD-406F-86C6-42D83FB941A9}">
      <dgm:prSet/>
      <dgm:spPr/>
      <dgm:t>
        <a:bodyPr/>
        <a:lstStyle/>
        <a:p>
          <a:endParaRPr lang="en-US"/>
        </a:p>
      </dgm:t>
    </dgm:pt>
    <dgm:pt modelId="{FA32B7D0-1379-477C-A55B-CCEA6FA6636C}" type="sibTrans" cxnId="{4326582F-2EFD-406F-86C6-42D83FB941A9}">
      <dgm:prSet/>
      <dgm:spPr/>
      <dgm:t>
        <a:bodyPr/>
        <a:lstStyle/>
        <a:p>
          <a:endParaRPr lang="en-US"/>
        </a:p>
      </dgm:t>
    </dgm:pt>
    <dgm:pt modelId="{711BAC0B-94BF-4155-A2B1-D6ECA098D5CD}">
      <dgm:prSet/>
      <dgm:spPr/>
      <dgm:t>
        <a:bodyPr/>
        <a:lstStyle/>
        <a:p>
          <a:r>
            <a:rPr lang="is-IS" dirty="0"/>
            <a:t>IBD</a:t>
          </a:r>
          <a:endParaRPr lang="en-US" dirty="0"/>
        </a:p>
      </dgm:t>
    </dgm:pt>
    <dgm:pt modelId="{96AB7AF2-7C5F-4FB3-BE7B-7C3C1462FBCF}" type="parTrans" cxnId="{8AA8EF6B-BA7F-42BB-94AC-CFA197AF1D63}">
      <dgm:prSet/>
      <dgm:spPr/>
      <dgm:t>
        <a:bodyPr/>
        <a:lstStyle/>
        <a:p>
          <a:endParaRPr lang="en-US"/>
        </a:p>
      </dgm:t>
    </dgm:pt>
    <dgm:pt modelId="{0DF22C22-5D2A-4A37-B556-40DA65AB6F10}" type="sibTrans" cxnId="{8AA8EF6B-BA7F-42BB-94AC-CFA197AF1D63}">
      <dgm:prSet/>
      <dgm:spPr/>
      <dgm:t>
        <a:bodyPr/>
        <a:lstStyle/>
        <a:p>
          <a:endParaRPr lang="en-US"/>
        </a:p>
      </dgm:t>
    </dgm:pt>
    <dgm:pt modelId="{5D100406-C5C7-41D4-AC7C-0FB38DC3B0D1}">
      <dgm:prSet/>
      <dgm:spPr/>
      <dgm:t>
        <a:bodyPr/>
        <a:lstStyle/>
        <a:p>
          <a:r>
            <a:rPr lang="is-IS" dirty="0" err="1"/>
            <a:t>Hægðatregða</a:t>
          </a:r>
          <a:endParaRPr lang="en-US" dirty="0"/>
        </a:p>
      </dgm:t>
    </dgm:pt>
    <dgm:pt modelId="{B37402C8-CAFB-418D-B7A5-A1041011767E}" type="parTrans" cxnId="{2FC908A6-1DB4-47FB-9063-FC410D3FE098}">
      <dgm:prSet/>
      <dgm:spPr/>
    </dgm:pt>
    <dgm:pt modelId="{6E97B92B-73A6-45B3-B2F7-A522FF2C2D35}" type="sibTrans" cxnId="{2FC908A6-1DB4-47FB-9063-FC410D3FE098}">
      <dgm:prSet/>
      <dgm:spPr/>
    </dgm:pt>
    <dgm:pt modelId="{CBBD489C-7128-4A97-A8B5-B0E18EA3F930}" type="pres">
      <dgm:prSet presAssocID="{CFB534B3-2EE6-4717-9F64-E615B6C5C09C}" presName="linear" presStyleCnt="0">
        <dgm:presLayoutVars>
          <dgm:animLvl val="lvl"/>
          <dgm:resizeHandles val="exact"/>
        </dgm:presLayoutVars>
      </dgm:prSet>
      <dgm:spPr/>
    </dgm:pt>
    <dgm:pt modelId="{A93555DC-DC63-48EC-8C47-85EB52AC3CDC}" type="pres">
      <dgm:prSet presAssocID="{E9DAACA6-DD8F-48AA-B480-76773B797C47}" presName="parentText" presStyleLbl="node1" presStyleIdx="0" presStyleCnt="4">
        <dgm:presLayoutVars>
          <dgm:chMax val="0"/>
          <dgm:bulletEnabled val="1"/>
        </dgm:presLayoutVars>
      </dgm:prSet>
      <dgm:spPr/>
    </dgm:pt>
    <dgm:pt modelId="{9D63081B-1100-4A7E-86FC-A618F9888356}" type="pres">
      <dgm:prSet presAssocID="{E9DAACA6-DD8F-48AA-B480-76773B797C47}" presName="childText" presStyleLbl="revTx" presStyleIdx="0" presStyleCnt="3">
        <dgm:presLayoutVars>
          <dgm:bulletEnabled val="1"/>
        </dgm:presLayoutVars>
      </dgm:prSet>
      <dgm:spPr/>
    </dgm:pt>
    <dgm:pt modelId="{B101E6D4-AB6C-4A94-9F88-0228A152BF0A}" type="pres">
      <dgm:prSet presAssocID="{BD1C5573-531B-42EB-81D5-763AD7017995}" presName="parentText" presStyleLbl="node1" presStyleIdx="1" presStyleCnt="4">
        <dgm:presLayoutVars>
          <dgm:chMax val="0"/>
          <dgm:bulletEnabled val="1"/>
        </dgm:presLayoutVars>
      </dgm:prSet>
      <dgm:spPr/>
    </dgm:pt>
    <dgm:pt modelId="{B8B995CA-185C-4959-91F5-9B577F0C9A8C}" type="pres">
      <dgm:prSet presAssocID="{BD1C5573-531B-42EB-81D5-763AD7017995}" presName="childText" presStyleLbl="revTx" presStyleIdx="1" presStyleCnt="3">
        <dgm:presLayoutVars>
          <dgm:bulletEnabled val="1"/>
        </dgm:presLayoutVars>
      </dgm:prSet>
      <dgm:spPr/>
    </dgm:pt>
    <dgm:pt modelId="{567013A7-47BE-467B-A331-8778EA4F06CE}" type="pres">
      <dgm:prSet presAssocID="{5D100406-C5C7-41D4-AC7C-0FB38DC3B0D1}" presName="parentText" presStyleLbl="node1" presStyleIdx="2" presStyleCnt="4">
        <dgm:presLayoutVars>
          <dgm:chMax val="0"/>
          <dgm:bulletEnabled val="1"/>
        </dgm:presLayoutVars>
      </dgm:prSet>
      <dgm:spPr/>
    </dgm:pt>
    <dgm:pt modelId="{2028B68E-1B10-40E2-95FB-E2FFD23F6E7C}" type="pres">
      <dgm:prSet presAssocID="{6E97B92B-73A6-45B3-B2F7-A522FF2C2D35}" presName="spacer" presStyleCnt="0"/>
      <dgm:spPr/>
    </dgm:pt>
    <dgm:pt modelId="{6B9C488F-4595-407E-A437-BABAAB36B28A}" type="pres">
      <dgm:prSet presAssocID="{3AD6CF84-CF3A-4EF3-9764-B03248225967}" presName="parentText" presStyleLbl="node1" presStyleIdx="3" presStyleCnt="4">
        <dgm:presLayoutVars>
          <dgm:chMax val="0"/>
          <dgm:bulletEnabled val="1"/>
        </dgm:presLayoutVars>
      </dgm:prSet>
      <dgm:spPr/>
    </dgm:pt>
    <dgm:pt modelId="{EEFDDB66-B25E-4877-B979-3B3504B5DF78}" type="pres">
      <dgm:prSet presAssocID="{3AD6CF84-CF3A-4EF3-9764-B03248225967}" presName="childText" presStyleLbl="revTx" presStyleIdx="2" presStyleCnt="3">
        <dgm:presLayoutVars>
          <dgm:bulletEnabled val="1"/>
        </dgm:presLayoutVars>
      </dgm:prSet>
      <dgm:spPr/>
    </dgm:pt>
  </dgm:ptLst>
  <dgm:cxnLst>
    <dgm:cxn modelId="{583F4C17-EA3F-4156-8452-7216A865A24F}" type="presOf" srcId="{C171CE1F-0456-4518-8212-25ED962EC318}" destId="{9D63081B-1100-4A7E-86FC-A618F9888356}" srcOrd="0" destOrd="0" presId="urn:microsoft.com/office/officeart/2005/8/layout/vList2"/>
    <dgm:cxn modelId="{310F822D-AA9E-48C4-BE8B-2425C012E9EF}" srcId="{BD1C5573-531B-42EB-81D5-763AD7017995}" destId="{B0EBF14C-7737-4A88-B093-FE596388213A}" srcOrd="2" destOrd="0" parTransId="{499D612C-550E-4174-BBF6-281CCC126D95}" sibTransId="{43572CFD-9AFF-4F3B-84EF-FE972150688D}"/>
    <dgm:cxn modelId="{4326582F-2EFD-406F-86C6-42D83FB941A9}" srcId="{3AD6CF84-CF3A-4EF3-9764-B03248225967}" destId="{40D40B82-7D54-4608-A796-8142972BE3EF}" srcOrd="1" destOrd="0" parTransId="{FE330146-7C2C-4D6F-8A00-78570D4E6385}" sibTransId="{FA32B7D0-1379-477C-A55B-CCEA6FA6636C}"/>
    <dgm:cxn modelId="{7F191744-42EB-4144-8FC0-58F54BEE360C}" type="presOf" srcId="{CFB534B3-2EE6-4717-9F64-E615B6C5C09C}" destId="{CBBD489C-7128-4A97-A8B5-B0E18EA3F930}" srcOrd="0" destOrd="0" presId="urn:microsoft.com/office/officeart/2005/8/layout/vList2"/>
    <dgm:cxn modelId="{F6392F4B-46C1-4B1D-8D86-B6769AA8D0D0}" type="presOf" srcId="{B0EBF14C-7737-4A88-B093-FE596388213A}" destId="{B8B995CA-185C-4959-91F5-9B577F0C9A8C}" srcOrd="0" destOrd="2" presId="urn:microsoft.com/office/officeart/2005/8/layout/vList2"/>
    <dgm:cxn modelId="{8AA8EF6B-BA7F-42BB-94AC-CFA197AF1D63}" srcId="{BD1C5573-531B-42EB-81D5-763AD7017995}" destId="{711BAC0B-94BF-4155-A2B1-D6ECA098D5CD}" srcOrd="1" destOrd="0" parTransId="{96AB7AF2-7C5F-4FB3-BE7B-7C3C1462FBCF}" sibTransId="{0DF22C22-5D2A-4A37-B556-40DA65AB6F10}"/>
    <dgm:cxn modelId="{8B9A1456-0221-4A2A-B89E-9F9D50DE9C56}" type="presOf" srcId="{E9DAACA6-DD8F-48AA-B480-76773B797C47}" destId="{A93555DC-DC63-48EC-8C47-85EB52AC3CDC}" srcOrd="0" destOrd="0" presId="urn:microsoft.com/office/officeart/2005/8/layout/vList2"/>
    <dgm:cxn modelId="{0F871B57-F05D-47EB-A2B0-D5D593FBB376}" type="presOf" srcId="{5D100406-C5C7-41D4-AC7C-0FB38DC3B0D1}" destId="{567013A7-47BE-467B-A331-8778EA4F06CE}" srcOrd="0" destOrd="0" presId="urn:microsoft.com/office/officeart/2005/8/layout/vList2"/>
    <dgm:cxn modelId="{FCA83359-7CBE-4206-A0BC-6D220961E471}" srcId="{E9DAACA6-DD8F-48AA-B480-76773B797C47}" destId="{C171CE1F-0456-4518-8212-25ED962EC318}" srcOrd="0" destOrd="0" parTransId="{178CA556-5BD1-448A-BB39-CED51DB250F8}" sibTransId="{9E5F4F04-F4E5-432C-88ED-1532A9010C95}"/>
    <dgm:cxn modelId="{BCFE2F8F-1896-4A61-88DB-515BCDC3946B}" type="presOf" srcId="{DE1AEA7C-519C-4373-9D59-D699C5946870}" destId="{EEFDDB66-B25E-4877-B979-3B3504B5DF78}" srcOrd="0" destOrd="0" presId="urn:microsoft.com/office/officeart/2005/8/layout/vList2"/>
    <dgm:cxn modelId="{920A3C90-A27E-42AC-9E6F-3D15233150CF}" type="presOf" srcId="{40D40B82-7D54-4608-A796-8142972BE3EF}" destId="{EEFDDB66-B25E-4877-B979-3B3504B5DF78}" srcOrd="0" destOrd="1" presId="urn:microsoft.com/office/officeart/2005/8/layout/vList2"/>
    <dgm:cxn modelId="{2FC908A6-1DB4-47FB-9063-FC410D3FE098}" srcId="{CFB534B3-2EE6-4717-9F64-E615B6C5C09C}" destId="{5D100406-C5C7-41D4-AC7C-0FB38DC3B0D1}" srcOrd="2" destOrd="0" parTransId="{B37402C8-CAFB-418D-B7A5-A1041011767E}" sibTransId="{6E97B92B-73A6-45B3-B2F7-A522FF2C2D35}"/>
    <dgm:cxn modelId="{E3D81BB1-8944-4311-88FC-EF239D471EB4}" srcId="{3AD6CF84-CF3A-4EF3-9764-B03248225967}" destId="{DE1AEA7C-519C-4373-9D59-D699C5946870}" srcOrd="0" destOrd="0" parTransId="{087C3DC6-110A-4C48-B69E-118B5B28CDAC}" sibTransId="{0DF30D67-98C0-4F28-B78F-9B0C4D4CBD13}"/>
    <dgm:cxn modelId="{023A33B2-771C-4EB3-A40D-33C20E62DC13}" srcId="{BD1C5573-531B-42EB-81D5-763AD7017995}" destId="{E8D73639-8F7D-4C04-B3E6-CDEEA1ED4781}" srcOrd="0" destOrd="0" parTransId="{8AC95361-4843-4456-9FC5-D3D62878635F}" sibTransId="{3736E284-9F72-405E-AD25-B31000888A40}"/>
    <dgm:cxn modelId="{FDE1BBB4-324C-4731-81E6-6C3E4F549DDC}" type="presOf" srcId="{BD1C5573-531B-42EB-81D5-763AD7017995}" destId="{B101E6D4-AB6C-4A94-9F88-0228A152BF0A}" srcOrd="0" destOrd="0" presId="urn:microsoft.com/office/officeart/2005/8/layout/vList2"/>
    <dgm:cxn modelId="{B8A9CBC0-2356-402D-89D7-F3C909D285E9}" type="presOf" srcId="{E8D73639-8F7D-4C04-B3E6-CDEEA1ED4781}" destId="{B8B995CA-185C-4959-91F5-9B577F0C9A8C}" srcOrd="0" destOrd="0" presId="urn:microsoft.com/office/officeart/2005/8/layout/vList2"/>
    <dgm:cxn modelId="{2B7FA2C6-61EC-4381-9DDE-0EBE756A0262}" srcId="{CFB534B3-2EE6-4717-9F64-E615B6C5C09C}" destId="{3AD6CF84-CF3A-4EF3-9764-B03248225967}" srcOrd="3" destOrd="0" parTransId="{6FDBC91F-31D3-4D61-97B2-FE3387009021}" sibTransId="{1B6FAC37-A27A-4516-B353-8B661D34B591}"/>
    <dgm:cxn modelId="{F04FC5C8-8654-40A7-82E0-AE16ED94387E}" type="presOf" srcId="{3AD6CF84-CF3A-4EF3-9764-B03248225967}" destId="{6B9C488F-4595-407E-A437-BABAAB36B28A}" srcOrd="0" destOrd="0" presId="urn:microsoft.com/office/officeart/2005/8/layout/vList2"/>
    <dgm:cxn modelId="{E57BAFE9-CDA6-4970-A2CF-67E37ACA1BC5}" type="presOf" srcId="{711BAC0B-94BF-4155-A2B1-D6ECA098D5CD}" destId="{B8B995CA-185C-4959-91F5-9B577F0C9A8C}" srcOrd="0" destOrd="1" presId="urn:microsoft.com/office/officeart/2005/8/layout/vList2"/>
    <dgm:cxn modelId="{470794FE-3827-4591-922D-84B931F93D4D}" srcId="{CFB534B3-2EE6-4717-9F64-E615B6C5C09C}" destId="{BD1C5573-531B-42EB-81D5-763AD7017995}" srcOrd="1" destOrd="0" parTransId="{CB136620-0DDE-422A-8319-6722135FDD00}" sibTransId="{5AA56CE1-6B85-4365-BCDD-FEC2CD01C384}"/>
    <dgm:cxn modelId="{CF3FBEFE-2672-4655-8D52-9B1BE269F522}" srcId="{CFB534B3-2EE6-4717-9F64-E615B6C5C09C}" destId="{E9DAACA6-DD8F-48AA-B480-76773B797C47}" srcOrd="0" destOrd="0" parTransId="{3FE5033D-18D8-42E0-9DB5-97EC927F9577}" sibTransId="{E2989244-8E90-4925-913F-585A31E36979}"/>
    <dgm:cxn modelId="{0889D4DF-9FF2-430F-9976-4EEE22CE0C45}" type="presParOf" srcId="{CBBD489C-7128-4A97-A8B5-B0E18EA3F930}" destId="{A93555DC-DC63-48EC-8C47-85EB52AC3CDC}" srcOrd="0" destOrd="0" presId="urn:microsoft.com/office/officeart/2005/8/layout/vList2"/>
    <dgm:cxn modelId="{C72CF012-C9BE-48A8-8BD4-135DC07763F9}" type="presParOf" srcId="{CBBD489C-7128-4A97-A8B5-B0E18EA3F930}" destId="{9D63081B-1100-4A7E-86FC-A618F9888356}" srcOrd="1" destOrd="0" presId="urn:microsoft.com/office/officeart/2005/8/layout/vList2"/>
    <dgm:cxn modelId="{C26156D0-8149-4603-822B-0148C2C7B36E}" type="presParOf" srcId="{CBBD489C-7128-4A97-A8B5-B0E18EA3F930}" destId="{B101E6D4-AB6C-4A94-9F88-0228A152BF0A}" srcOrd="2" destOrd="0" presId="urn:microsoft.com/office/officeart/2005/8/layout/vList2"/>
    <dgm:cxn modelId="{235F73D5-8230-458E-8F77-11983B19A62F}" type="presParOf" srcId="{CBBD489C-7128-4A97-A8B5-B0E18EA3F930}" destId="{B8B995CA-185C-4959-91F5-9B577F0C9A8C}" srcOrd="3" destOrd="0" presId="urn:microsoft.com/office/officeart/2005/8/layout/vList2"/>
    <dgm:cxn modelId="{6AFC469B-A7AE-43DE-B7CC-CDCD199566D7}" type="presParOf" srcId="{CBBD489C-7128-4A97-A8B5-B0E18EA3F930}" destId="{567013A7-47BE-467B-A331-8778EA4F06CE}" srcOrd="4" destOrd="0" presId="urn:microsoft.com/office/officeart/2005/8/layout/vList2"/>
    <dgm:cxn modelId="{79E25292-FD1A-4983-9524-C4A128757DBB}" type="presParOf" srcId="{CBBD489C-7128-4A97-A8B5-B0E18EA3F930}" destId="{2028B68E-1B10-40E2-95FB-E2FFD23F6E7C}" srcOrd="5" destOrd="0" presId="urn:microsoft.com/office/officeart/2005/8/layout/vList2"/>
    <dgm:cxn modelId="{1F90DCBA-3D34-40A1-A58E-B70DB68053F3}" type="presParOf" srcId="{CBBD489C-7128-4A97-A8B5-B0E18EA3F930}" destId="{6B9C488F-4595-407E-A437-BABAAB36B28A}" srcOrd="6" destOrd="0" presId="urn:microsoft.com/office/officeart/2005/8/layout/vList2"/>
    <dgm:cxn modelId="{7B307431-C4FC-464B-8D42-1685248372B2}" type="presParOf" srcId="{CBBD489C-7128-4A97-A8B5-B0E18EA3F930}" destId="{EEFDDB66-B25E-4877-B979-3B3504B5DF78}"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0573B4-8B96-452A-9C3C-E8FAB9EDA6F0}" type="doc">
      <dgm:prSet loTypeId="urn:microsoft.com/office/officeart/2018/5/layout/CenteredIconLabelDescriptionList" loCatId="icon" qsTypeId="urn:microsoft.com/office/officeart/2005/8/quickstyle/simple1#5" qsCatId="simple" csTypeId="urn:microsoft.com/office/officeart/2018/5/colors/Iconchunking_neutralbg_colorful2" csCatId="colorful" phldr="1"/>
      <dgm:spPr/>
      <dgm:t>
        <a:bodyPr/>
        <a:lstStyle/>
        <a:p>
          <a:endParaRPr lang="en-US"/>
        </a:p>
      </dgm:t>
    </dgm:pt>
    <dgm:pt modelId="{928CAB07-1F26-418A-93D6-7CC955360D7C}">
      <dgm:prSet/>
      <dgm:spPr/>
      <dgm:t>
        <a:bodyPr/>
        <a:lstStyle/>
        <a:p>
          <a:pPr>
            <a:lnSpc>
              <a:spcPct val="100000"/>
            </a:lnSpc>
            <a:defRPr b="1"/>
          </a:pPr>
          <a:r>
            <a:rPr lang="en-US" b="0" i="0"/>
            <a:t>Merki um skert frásog</a:t>
          </a:r>
          <a:endParaRPr lang="en-US"/>
        </a:p>
      </dgm:t>
    </dgm:pt>
    <dgm:pt modelId="{B12CD29B-6FAF-4243-B5C9-4A445534165B}" type="parTrans" cxnId="{25C5A178-0550-4A59-900B-5FFBB342CB60}">
      <dgm:prSet/>
      <dgm:spPr/>
      <dgm:t>
        <a:bodyPr/>
        <a:lstStyle/>
        <a:p>
          <a:endParaRPr lang="en-US"/>
        </a:p>
      </dgm:t>
    </dgm:pt>
    <dgm:pt modelId="{8561907A-9A88-40AA-B459-F63C858A2D2A}" type="sibTrans" cxnId="{25C5A178-0550-4A59-900B-5FFBB342CB60}">
      <dgm:prSet/>
      <dgm:spPr/>
      <dgm:t>
        <a:bodyPr/>
        <a:lstStyle/>
        <a:p>
          <a:endParaRPr lang="en-US"/>
        </a:p>
      </dgm:t>
    </dgm:pt>
    <dgm:pt modelId="{AD4456B6-A2D8-456A-88D5-6B820125549B}">
      <dgm:prSet/>
      <dgm:spPr/>
      <dgm:t>
        <a:bodyPr/>
        <a:lstStyle/>
        <a:p>
          <a:pPr>
            <a:lnSpc>
              <a:spcPct val="100000"/>
            </a:lnSpc>
          </a:pPr>
          <a:r>
            <a:rPr lang="en-US" sz="1300" b="0" i="0" dirty="0"/>
            <a:t>Steatorrhea</a:t>
          </a:r>
          <a:endParaRPr lang="en-US" sz="1300" dirty="0"/>
        </a:p>
      </dgm:t>
    </dgm:pt>
    <dgm:pt modelId="{B4990154-CB92-4E75-92D8-9DE075CA7744}" type="parTrans" cxnId="{E96FDD68-A094-4C7B-A294-2430E78A20A3}">
      <dgm:prSet/>
      <dgm:spPr/>
      <dgm:t>
        <a:bodyPr/>
        <a:lstStyle/>
        <a:p>
          <a:endParaRPr lang="en-US"/>
        </a:p>
      </dgm:t>
    </dgm:pt>
    <dgm:pt modelId="{8642563E-F562-4C53-B203-BE760F737A57}" type="sibTrans" cxnId="{E96FDD68-A094-4C7B-A294-2430E78A20A3}">
      <dgm:prSet/>
      <dgm:spPr/>
      <dgm:t>
        <a:bodyPr/>
        <a:lstStyle/>
        <a:p>
          <a:endParaRPr lang="en-US"/>
        </a:p>
      </dgm:t>
    </dgm:pt>
    <dgm:pt modelId="{53B22236-FBFD-4CAB-8ACE-990206B38704}">
      <dgm:prSet/>
      <dgm:spPr/>
      <dgm:t>
        <a:bodyPr/>
        <a:lstStyle/>
        <a:p>
          <a:pPr>
            <a:lnSpc>
              <a:spcPct val="100000"/>
            </a:lnSpc>
          </a:pPr>
          <a:r>
            <a:rPr lang="en-US" sz="1300" b="0" i="0"/>
            <a:t>Þyngdartap</a:t>
          </a:r>
          <a:endParaRPr lang="en-US" sz="1300"/>
        </a:p>
      </dgm:t>
    </dgm:pt>
    <dgm:pt modelId="{8B47E0B7-AE9C-423E-B26D-CD4E4C27738F}" type="parTrans" cxnId="{A36A4D03-13C3-4925-BDF0-844D5C18BD58}">
      <dgm:prSet/>
      <dgm:spPr/>
      <dgm:t>
        <a:bodyPr/>
        <a:lstStyle/>
        <a:p>
          <a:endParaRPr lang="en-US"/>
        </a:p>
      </dgm:t>
    </dgm:pt>
    <dgm:pt modelId="{59C793C8-AC24-4DB8-AFEF-486B97F0E12E}" type="sibTrans" cxnId="{A36A4D03-13C3-4925-BDF0-844D5C18BD58}">
      <dgm:prSet/>
      <dgm:spPr/>
      <dgm:t>
        <a:bodyPr/>
        <a:lstStyle/>
        <a:p>
          <a:endParaRPr lang="en-US"/>
        </a:p>
      </dgm:t>
    </dgm:pt>
    <dgm:pt modelId="{CB6A9220-C5DF-4F2F-9F0B-20F17B5F5B16}">
      <dgm:prSet custT="1"/>
      <dgm:spPr/>
      <dgm:t>
        <a:bodyPr/>
        <a:lstStyle/>
        <a:p>
          <a:pPr>
            <a:lnSpc>
              <a:spcPct val="100000"/>
            </a:lnSpc>
          </a:pPr>
          <a:r>
            <a:rPr lang="en-US" sz="1300" b="0" i="0" dirty="0" err="1"/>
            <a:t>Járnskortur</a:t>
          </a:r>
          <a:r>
            <a:rPr lang="en-US" sz="1300" b="0" i="0" dirty="0"/>
            <a:t>, </a:t>
          </a:r>
          <a:r>
            <a:rPr lang="en-US" sz="1300" b="0" i="0" dirty="0" err="1"/>
            <a:t>vítamínskortur</a:t>
          </a:r>
          <a:endParaRPr lang="en-US" sz="1300" b="0" i="0" dirty="0"/>
        </a:p>
        <a:p>
          <a:pPr>
            <a:lnSpc>
              <a:spcPct val="100000"/>
            </a:lnSpc>
          </a:pPr>
          <a:endParaRPr lang="en-US" sz="1300" b="0" i="0" dirty="0"/>
        </a:p>
        <a:p>
          <a:pPr>
            <a:lnSpc>
              <a:spcPct val="100000"/>
            </a:lnSpc>
          </a:pPr>
          <a:r>
            <a:rPr lang="en-US" sz="1600" b="0" i="0" dirty="0" err="1"/>
            <a:t>Önnur</a:t>
          </a:r>
          <a:r>
            <a:rPr lang="en-US" sz="1600" b="0" i="0" dirty="0"/>
            <a:t> </a:t>
          </a:r>
          <a:r>
            <a:rPr lang="en-US" sz="1600" b="0" i="0" dirty="0" err="1"/>
            <a:t>meltingareinkenn</a:t>
          </a:r>
          <a:r>
            <a:rPr lang="en-US" sz="1300" b="0" i="0" dirty="0" err="1"/>
            <a:t>i</a:t>
          </a:r>
          <a:endParaRPr lang="en-US" sz="1300" b="0" i="0" dirty="0"/>
        </a:p>
        <a:p>
          <a:pPr>
            <a:lnSpc>
              <a:spcPct val="100000"/>
            </a:lnSpc>
          </a:pPr>
          <a:r>
            <a:rPr lang="en-US" sz="1300" b="0" i="0" dirty="0" err="1"/>
            <a:t>Hægðatregða</a:t>
          </a:r>
          <a:endParaRPr lang="en-US" sz="1300" b="0" i="0" dirty="0"/>
        </a:p>
        <a:p>
          <a:pPr>
            <a:lnSpc>
              <a:spcPct val="100000"/>
            </a:lnSpc>
          </a:pPr>
          <a:r>
            <a:rPr lang="en-US" sz="1300" b="0" i="0" dirty="0" err="1"/>
            <a:t>Kviðverkir</a:t>
          </a:r>
          <a:endParaRPr lang="en-US" sz="1300" dirty="0"/>
        </a:p>
      </dgm:t>
    </dgm:pt>
    <dgm:pt modelId="{AA2011BE-386A-40D4-9C91-96A0030E6930}" type="parTrans" cxnId="{B96FB7B9-5769-4B1C-A82A-AB6C0E841A60}">
      <dgm:prSet/>
      <dgm:spPr/>
      <dgm:t>
        <a:bodyPr/>
        <a:lstStyle/>
        <a:p>
          <a:endParaRPr lang="en-US"/>
        </a:p>
      </dgm:t>
    </dgm:pt>
    <dgm:pt modelId="{36406022-F095-448C-867B-14694C7458A0}" type="sibTrans" cxnId="{B96FB7B9-5769-4B1C-A82A-AB6C0E841A60}">
      <dgm:prSet/>
      <dgm:spPr/>
      <dgm:t>
        <a:bodyPr/>
        <a:lstStyle/>
        <a:p>
          <a:endParaRPr lang="en-US"/>
        </a:p>
      </dgm:t>
    </dgm:pt>
    <dgm:pt modelId="{F18F1AFE-3F73-41D5-A82D-B83731C8F039}">
      <dgm:prSet/>
      <dgm:spPr/>
      <dgm:t>
        <a:bodyPr/>
        <a:lstStyle/>
        <a:p>
          <a:pPr>
            <a:lnSpc>
              <a:spcPct val="100000"/>
            </a:lnSpc>
            <a:defRPr b="1"/>
          </a:pPr>
          <a:r>
            <a:rPr lang="en-US" b="0" i="0"/>
            <a:t>Önnur einkenni</a:t>
          </a:r>
          <a:endParaRPr lang="en-US"/>
        </a:p>
      </dgm:t>
    </dgm:pt>
    <dgm:pt modelId="{314AD285-AA41-4CEB-B19F-6F2D704ED1FD}" type="parTrans" cxnId="{B4C75663-E99A-460D-A18A-9673BBC131BC}">
      <dgm:prSet/>
      <dgm:spPr/>
      <dgm:t>
        <a:bodyPr/>
        <a:lstStyle/>
        <a:p>
          <a:endParaRPr lang="en-US"/>
        </a:p>
      </dgm:t>
    </dgm:pt>
    <dgm:pt modelId="{EF1D51E5-D2C4-4431-9C07-C81E6C288369}" type="sibTrans" cxnId="{B4C75663-E99A-460D-A18A-9673BBC131BC}">
      <dgm:prSet/>
      <dgm:spPr/>
      <dgm:t>
        <a:bodyPr/>
        <a:lstStyle/>
        <a:p>
          <a:endParaRPr lang="en-US"/>
        </a:p>
      </dgm:t>
    </dgm:pt>
    <dgm:pt modelId="{F02676E0-B2E8-4CA5-B865-077402CFF93E}">
      <dgm:prSet/>
      <dgm:spPr/>
      <dgm:t>
        <a:bodyPr/>
        <a:lstStyle/>
        <a:p>
          <a:pPr>
            <a:lnSpc>
              <a:spcPct val="100000"/>
            </a:lnSpc>
          </a:pPr>
          <a:r>
            <a:rPr lang="en-US" b="0" i="0" dirty="0" err="1"/>
            <a:t>Vöxtur</a:t>
          </a:r>
          <a:r>
            <a:rPr lang="en-US" b="0" i="0" dirty="0"/>
            <a:t> og </a:t>
          </a:r>
          <a:r>
            <a:rPr lang="en-US" b="0" i="0" dirty="0" err="1"/>
            <a:t>þroski</a:t>
          </a:r>
          <a:endParaRPr lang="en-US" dirty="0"/>
        </a:p>
      </dgm:t>
    </dgm:pt>
    <dgm:pt modelId="{C4116E18-7531-4B37-B9F8-E4A53899065E}" type="parTrans" cxnId="{B03143D8-5EE5-4937-AA25-7B7907971194}">
      <dgm:prSet/>
      <dgm:spPr/>
      <dgm:t>
        <a:bodyPr/>
        <a:lstStyle/>
        <a:p>
          <a:endParaRPr lang="en-US"/>
        </a:p>
      </dgm:t>
    </dgm:pt>
    <dgm:pt modelId="{08A6161F-F375-4765-A4A6-E85EEE8717F9}" type="sibTrans" cxnId="{B03143D8-5EE5-4937-AA25-7B7907971194}">
      <dgm:prSet/>
      <dgm:spPr/>
      <dgm:t>
        <a:bodyPr/>
        <a:lstStyle/>
        <a:p>
          <a:endParaRPr lang="en-US"/>
        </a:p>
      </dgm:t>
    </dgm:pt>
    <dgm:pt modelId="{52E09369-CDD0-40E8-A249-47955AFDB4D0}">
      <dgm:prSet/>
      <dgm:spPr/>
      <dgm:t>
        <a:bodyPr/>
        <a:lstStyle/>
        <a:p>
          <a:pPr>
            <a:lnSpc>
              <a:spcPct val="100000"/>
            </a:lnSpc>
          </a:pPr>
          <a:r>
            <a:rPr lang="en-US" b="0" i="0" dirty="0" err="1"/>
            <a:t>Taugakerfiseinkenni</a:t>
          </a:r>
          <a:endParaRPr lang="en-US" b="0" i="0" dirty="0"/>
        </a:p>
      </dgm:t>
    </dgm:pt>
    <dgm:pt modelId="{84832A96-761F-4500-BF02-6237638C24A8}" type="parTrans" cxnId="{055E3985-4D3F-436C-B645-E16D25A4D510}">
      <dgm:prSet/>
      <dgm:spPr/>
      <dgm:t>
        <a:bodyPr/>
        <a:lstStyle/>
        <a:p>
          <a:endParaRPr lang="en-US"/>
        </a:p>
      </dgm:t>
    </dgm:pt>
    <dgm:pt modelId="{42594A9B-DD33-4D79-A392-CDCB786F3B24}" type="sibTrans" cxnId="{055E3985-4D3F-436C-B645-E16D25A4D510}">
      <dgm:prSet/>
      <dgm:spPr/>
      <dgm:t>
        <a:bodyPr/>
        <a:lstStyle/>
        <a:p>
          <a:endParaRPr lang="en-US"/>
        </a:p>
      </dgm:t>
    </dgm:pt>
    <dgm:pt modelId="{F42B87FA-8942-4793-A32E-A09934D9B512}">
      <dgm:prSet/>
      <dgm:spPr/>
      <dgm:t>
        <a:bodyPr/>
        <a:lstStyle/>
        <a:p>
          <a:pPr>
            <a:lnSpc>
              <a:spcPct val="100000"/>
            </a:lnSpc>
          </a:pPr>
          <a:r>
            <a:rPr lang="en-US" b="0" i="0" dirty="0" err="1"/>
            <a:t>Lifrarsjúkdómur</a:t>
          </a:r>
          <a:endParaRPr lang="en-US" b="0" i="0" dirty="0"/>
        </a:p>
        <a:p>
          <a:pPr>
            <a:lnSpc>
              <a:spcPct val="100000"/>
            </a:lnSpc>
          </a:pPr>
          <a:r>
            <a:rPr lang="en-US" b="0" i="0" dirty="0" err="1"/>
            <a:t>Útbrot</a:t>
          </a:r>
          <a:endParaRPr lang="en-US" b="0" i="0" dirty="0"/>
        </a:p>
        <a:p>
          <a:pPr>
            <a:lnSpc>
              <a:spcPct val="100000"/>
            </a:lnSpc>
          </a:pPr>
          <a:r>
            <a:rPr lang="en-US" b="0" i="0" dirty="0"/>
            <a:t>Dermatitis herpetiformis</a:t>
          </a:r>
          <a:endParaRPr lang="en-US" dirty="0"/>
        </a:p>
      </dgm:t>
    </dgm:pt>
    <dgm:pt modelId="{A46984FC-3AC4-4958-9486-D8C39B88396D}" type="parTrans" cxnId="{E0EDE9B7-8C45-4636-B2F0-9D29346B36CA}">
      <dgm:prSet/>
      <dgm:spPr/>
      <dgm:t>
        <a:bodyPr/>
        <a:lstStyle/>
        <a:p>
          <a:endParaRPr lang="en-US"/>
        </a:p>
      </dgm:t>
    </dgm:pt>
    <dgm:pt modelId="{3935B329-435A-44AA-A53B-E5DEEBDE6D77}" type="sibTrans" cxnId="{E0EDE9B7-8C45-4636-B2F0-9D29346B36CA}">
      <dgm:prSet/>
      <dgm:spPr/>
      <dgm:t>
        <a:bodyPr/>
        <a:lstStyle/>
        <a:p>
          <a:endParaRPr lang="en-US"/>
        </a:p>
      </dgm:t>
    </dgm:pt>
    <dgm:pt modelId="{8FB09948-F1D2-4E49-91AB-71930F29607E}">
      <dgm:prSet/>
      <dgm:spPr/>
      <dgm:t>
        <a:bodyPr/>
        <a:lstStyle/>
        <a:p>
          <a:pPr>
            <a:lnSpc>
              <a:spcPct val="100000"/>
            </a:lnSpc>
          </a:pPr>
          <a:r>
            <a:rPr lang="en-US" b="0" i="0" dirty="0" err="1"/>
            <a:t>Glerungsgallar</a:t>
          </a:r>
          <a:r>
            <a:rPr lang="en-US" b="0" i="0" dirty="0"/>
            <a:t> í </a:t>
          </a:r>
          <a:r>
            <a:rPr lang="en-US" b="0" i="0" dirty="0" err="1"/>
            <a:t>fullorðinstönnum</a:t>
          </a:r>
          <a:r>
            <a:rPr lang="en-US" b="0" i="0" dirty="0"/>
            <a:t> </a:t>
          </a:r>
          <a:endParaRPr lang="en-US" dirty="0"/>
        </a:p>
      </dgm:t>
    </dgm:pt>
    <dgm:pt modelId="{26C5662C-B791-4277-9DF0-C1EA85F621BC}" type="parTrans" cxnId="{DF65CFF8-C383-423B-AEBA-D03D4674BE7A}">
      <dgm:prSet/>
      <dgm:spPr/>
      <dgm:t>
        <a:bodyPr/>
        <a:lstStyle/>
        <a:p>
          <a:endParaRPr lang="en-US"/>
        </a:p>
      </dgm:t>
    </dgm:pt>
    <dgm:pt modelId="{C3BC24E0-070E-45E5-9D60-321069879B91}" type="sibTrans" cxnId="{DF65CFF8-C383-423B-AEBA-D03D4674BE7A}">
      <dgm:prSet/>
      <dgm:spPr/>
      <dgm:t>
        <a:bodyPr/>
        <a:lstStyle/>
        <a:p>
          <a:endParaRPr lang="en-US"/>
        </a:p>
      </dgm:t>
    </dgm:pt>
    <dgm:pt modelId="{6108B0A1-E0E5-4E04-9224-B330C0950E86}">
      <dgm:prSet/>
      <dgm:spPr/>
      <dgm:t>
        <a:bodyPr/>
        <a:lstStyle/>
        <a:p>
          <a:pPr>
            <a:lnSpc>
              <a:spcPct val="100000"/>
            </a:lnSpc>
          </a:pPr>
          <a:r>
            <a:rPr lang="en-US" b="0" i="0" dirty="0"/>
            <a:t>Metabolic bone disease</a:t>
          </a:r>
          <a:endParaRPr lang="en-US" dirty="0"/>
        </a:p>
      </dgm:t>
    </dgm:pt>
    <dgm:pt modelId="{B90EEB6B-632D-488E-B4C9-5F8B20E4F48D}" type="parTrans" cxnId="{3B49E528-988D-4879-9F78-D18356515A87}">
      <dgm:prSet/>
      <dgm:spPr/>
      <dgm:t>
        <a:bodyPr/>
        <a:lstStyle/>
        <a:p>
          <a:endParaRPr lang="en-US"/>
        </a:p>
      </dgm:t>
    </dgm:pt>
    <dgm:pt modelId="{829CD4C7-BC99-4699-94BD-001017F9C248}" type="sibTrans" cxnId="{3B49E528-988D-4879-9F78-D18356515A87}">
      <dgm:prSet/>
      <dgm:spPr/>
      <dgm:t>
        <a:bodyPr/>
        <a:lstStyle/>
        <a:p>
          <a:endParaRPr lang="en-US"/>
        </a:p>
      </dgm:t>
    </dgm:pt>
    <dgm:pt modelId="{27F39E9E-4971-4025-8E6A-4415541A2DFD}">
      <dgm:prSet/>
      <dgm:spPr/>
      <dgm:t>
        <a:bodyPr/>
        <a:lstStyle/>
        <a:p>
          <a:pPr>
            <a:lnSpc>
              <a:spcPct val="100000"/>
            </a:lnSpc>
          </a:pPr>
          <a:r>
            <a:rPr lang="en-US" b="0" i="0"/>
            <a:t>Liðbólgur, liðverkir</a:t>
          </a:r>
          <a:endParaRPr lang="en-US"/>
        </a:p>
      </dgm:t>
    </dgm:pt>
    <dgm:pt modelId="{26086A64-5A5F-4860-A291-F7D5E18D4018}" type="parTrans" cxnId="{1B69F8BC-57E3-4E49-BA93-47321A0AFD99}">
      <dgm:prSet/>
      <dgm:spPr/>
      <dgm:t>
        <a:bodyPr/>
        <a:lstStyle/>
        <a:p>
          <a:endParaRPr lang="en-US"/>
        </a:p>
      </dgm:t>
    </dgm:pt>
    <dgm:pt modelId="{5C6BA91E-5856-4D40-A108-34734EBDAAF5}" type="sibTrans" cxnId="{1B69F8BC-57E3-4E49-BA93-47321A0AFD99}">
      <dgm:prSet/>
      <dgm:spPr/>
      <dgm:t>
        <a:bodyPr/>
        <a:lstStyle/>
        <a:p>
          <a:endParaRPr lang="en-US"/>
        </a:p>
      </dgm:t>
    </dgm:pt>
    <dgm:pt modelId="{AD2561FA-BD40-435B-BDE2-D531F355A2B2}">
      <dgm:prSet/>
      <dgm:spPr/>
      <dgm:t>
        <a:bodyPr/>
        <a:lstStyle/>
        <a:p>
          <a:pPr>
            <a:lnSpc>
              <a:spcPct val="100000"/>
            </a:lnSpc>
          </a:pPr>
          <a:r>
            <a:rPr lang="en-US" b="0" i="0" dirty="0"/>
            <a:t>Cardiomyopathy </a:t>
          </a:r>
          <a:endParaRPr lang="en-US" dirty="0"/>
        </a:p>
      </dgm:t>
    </dgm:pt>
    <dgm:pt modelId="{A7FCF842-D9F8-4082-B016-6F4DA1F272C9}" type="parTrans" cxnId="{983DCAD7-59C6-4638-A60C-831285B49EC1}">
      <dgm:prSet/>
      <dgm:spPr/>
      <dgm:t>
        <a:bodyPr/>
        <a:lstStyle/>
        <a:p>
          <a:endParaRPr lang="en-US"/>
        </a:p>
      </dgm:t>
    </dgm:pt>
    <dgm:pt modelId="{8651C525-A25B-457B-BDA7-CE8B64BF7A4A}" type="sibTrans" cxnId="{983DCAD7-59C6-4638-A60C-831285B49EC1}">
      <dgm:prSet/>
      <dgm:spPr/>
      <dgm:t>
        <a:bodyPr/>
        <a:lstStyle/>
        <a:p>
          <a:endParaRPr lang="en-US"/>
        </a:p>
      </dgm:t>
    </dgm:pt>
    <dgm:pt modelId="{42E639F2-5B36-4776-AA8C-6B567F0B6ED4}" type="pres">
      <dgm:prSet presAssocID="{700573B4-8B96-452A-9C3C-E8FAB9EDA6F0}" presName="root" presStyleCnt="0">
        <dgm:presLayoutVars>
          <dgm:dir/>
          <dgm:resizeHandles val="exact"/>
        </dgm:presLayoutVars>
      </dgm:prSet>
      <dgm:spPr/>
    </dgm:pt>
    <dgm:pt modelId="{F2BF9732-11E8-49FE-BD2F-4F3BFCDF1DAF}" type="pres">
      <dgm:prSet presAssocID="{928CAB07-1F26-418A-93D6-7CC955360D7C}" presName="compNode" presStyleCnt="0"/>
      <dgm:spPr/>
    </dgm:pt>
    <dgm:pt modelId="{88A7AAD8-9F36-4460-9DF5-FDBD91137F24}" type="pres">
      <dgm:prSet presAssocID="{928CAB07-1F26-418A-93D6-7CC955360D7C}" presName="iconRect" presStyleLbl="node1" presStyleIdx="0" presStyleCnt="2"/>
      <dgm:spPr>
        <a:blipFill>
          <a:blip xmlns:r="http://schemas.openxmlformats.org/officeDocument/2006/relationships" r:embed="rId1"/>
          <a:stretch>
            <a:fillRect/>
          </a:stretch>
        </a:blipFill>
        <a:ln>
          <a:noFill/>
        </a:ln>
      </dgm:spPr>
    </dgm:pt>
    <dgm:pt modelId="{265FE666-0A8B-435D-8E64-74B6AFC696A3}" type="pres">
      <dgm:prSet presAssocID="{928CAB07-1F26-418A-93D6-7CC955360D7C}" presName="iconSpace" presStyleCnt="0"/>
      <dgm:spPr/>
    </dgm:pt>
    <dgm:pt modelId="{D1447DAF-E483-4C4C-BC89-C7A5CDE74D66}" type="pres">
      <dgm:prSet presAssocID="{928CAB07-1F26-418A-93D6-7CC955360D7C}" presName="parTx" presStyleLbl="revTx" presStyleIdx="0" presStyleCnt="4">
        <dgm:presLayoutVars>
          <dgm:chMax val="0"/>
          <dgm:chPref val="0"/>
        </dgm:presLayoutVars>
      </dgm:prSet>
      <dgm:spPr/>
    </dgm:pt>
    <dgm:pt modelId="{48A6BBCA-529B-47A3-B374-7312CC379027}" type="pres">
      <dgm:prSet presAssocID="{928CAB07-1F26-418A-93D6-7CC955360D7C}" presName="txSpace" presStyleCnt="0"/>
      <dgm:spPr/>
    </dgm:pt>
    <dgm:pt modelId="{9500D0C7-7174-44FE-8864-2E0E784B1F5A}" type="pres">
      <dgm:prSet presAssocID="{928CAB07-1F26-418A-93D6-7CC955360D7C}" presName="desTx" presStyleLbl="revTx" presStyleIdx="1" presStyleCnt="4">
        <dgm:presLayoutVars/>
      </dgm:prSet>
      <dgm:spPr/>
    </dgm:pt>
    <dgm:pt modelId="{69F98C12-3911-4543-93CF-4B31DE0C0962}" type="pres">
      <dgm:prSet presAssocID="{8561907A-9A88-40AA-B459-F63C858A2D2A}" presName="sibTrans" presStyleCnt="0"/>
      <dgm:spPr/>
    </dgm:pt>
    <dgm:pt modelId="{1FABE3A2-FC21-480A-8B28-F814C65ECFD0}" type="pres">
      <dgm:prSet presAssocID="{F18F1AFE-3F73-41D5-A82D-B83731C8F039}" presName="compNode" presStyleCnt="0"/>
      <dgm:spPr/>
    </dgm:pt>
    <dgm:pt modelId="{1B8A6485-4803-4CB1-9B68-4ECA3CFF0E5B}" type="pres">
      <dgm:prSet presAssocID="{F18F1AFE-3F73-41D5-A82D-B83731C8F039}" presName="iconRect" presStyleLbl="node1" presStyleIdx="1" presStyleCnt="2"/>
      <dgm:spPr>
        <a:blipFill>
          <a:blip xmlns:r="http://schemas.openxmlformats.org/officeDocument/2006/relationships" r:embed="rId2"/>
          <a:stretch>
            <a:fillRect/>
          </a:stretch>
        </a:blipFill>
        <a:ln>
          <a:noFill/>
        </a:ln>
      </dgm:spPr>
    </dgm:pt>
    <dgm:pt modelId="{C8B69E61-DA7D-4E8F-9FB2-A19B6CF9F983}" type="pres">
      <dgm:prSet presAssocID="{F18F1AFE-3F73-41D5-A82D-B83731C8F039}" presName="iconSpace" presStyleCnt="0"/>
      <dgm:spPr/>
    </dgm:pt>
    <dgm:pt modelId="{2BAC37BF-97DA-4CC6-982B-DCBA7DEC1784}" type="pres">
      <dgm:prSet presAssocID="{F18F1AFE-3F73-41D5-A82D-B83731C8F039}" presName="parTx" presStyleLbl="revTx" presStyleIdx="2" presStyleCnt="4">
        <dgm:presLayoutVars>
          <dgm:chMax val="0"/>
          <dgm:chPref val="0"/>
        </dgm:presLayoutVars>
      </dgm:prSet>
      <dgm:spPr/>
    </dgm:pt>
    <dgm:pt modelId="{EA61E1BB-6DC9-4F3F-A6F6-F2DEFBE92E72}" type="pres">
      <dgm:prSet presAssocID="{F18F1AFE-3F73-41D5-A82D-B83731C8F039}" presName="txSpace" presStyleCnt="0"/>
      <dgm:spPr/>
    </dgm:pt>
    <dgm:pt modelId="{1E2F37C7-0A1A-4D4A-87BB-B69F83347935}" type="pres">
      <dgm:prSet presAssocID="{F18F1AFE-3F73-41D5-A82D-B83731C8F039}" presName="desTx" presStyleLbl="revTx" presStyleIdx="3" presStyleCnt="4">
        <dgm:presLayoutVars/>
      </dgm:prSet>
      <dgm:spPr/>
    </dgm:pt>
  </dgm:ptLst>
  <dgm:cxnLst>
    <dgm:cxn modelId="{A36A4D03-13C3-4925-BDF0-844D5C18BD58}" srcId="{928CAB07-1F26-418A-93D6-7CC955360D7C}" destId="{53B22236-FBFD-4CAB-8ACE-990206B38704}" srcOrd="1" destOrd="0" parTransId="{8B47E0B7-AE9C-423E-B26D-CD4E4C27738F}" sibTransId="{59C793C8-AC24-4DB8-AFEF-486B97F0E12E}"/>
    <dgm:cxn modelId="{7B33A005-462A-4A1B-B4D7-62C2F01665B8}" type="presOf" srcId="{F42B87FA-8942-4793-A32E-A09934D9B512}" destId="{1E2F37C7-0A1A-4D4A-87BB-B69F83347935}" srcOrd="0" destOrd="2" presId="urn:microsoft.com/office/officeart/2018/5/layout/CenteredIconLabelDescriptionList"/>
    <dgm:cxn modelId="{3B49E528-988D-4879-9F78-D18356515A87}" srcId="{F18F1AFE-3F73-41D5-A82D-B83731C8F039}" destId="{6108B0A1-E0E5-4E04-9224-B330C0950E86}" srcOrd="4" destOrd="0" parTransId="{B90EEB6B-632D-488E-B4C9-5F8B20E4F48D}" sibTransId="{829CD4C7-BC99-4699-94BD-001017F9C248}"/>
    <dgm:cxn modelId="{A0F0292D-2478-4355-90E2-871BC8B07933}" type="presOf" srcId="{27F39E9E-4971-4025-8E6A-4415541A2DFD}" destId="{1E2F37C7-0A1A-4D4A-87BB-B69F83347935}" srcOrd="0" destOrd="5" presId="urn:microsoft.com/office/officeart/2018/5/layout/CenteredIconLabelDescriptionList"/>
    <dgm:cxn modelId="{B4C75663-E99A-460D-A18A-9673BBC131BC}" srcId="{700573B4-8B96-452A-9C3C-E8FAB9EDA6F0}" destId="{F18F1AFE-3F73-41D5-A82D-B83731C8F039}" srcOrd="1" destOrd="0" parTransId="{314AD285-AA41-4CEB-B19F-6F2D704ED1FD}" sibTransId="{EF1D51E5-D2C4-4431-9C07-C81E6C288369}"/>
    <dgm:cxn modelId="{20B7EB43-29CE-42E1-B92D-B236072CC54E}" type="presOf" srcId="{AD2561FA-BD40-435B-BDE2-D531F355A2B2}" destId="{1E2F37C7-0A1A-4D4A-87BB-B69F83347935}" srcOrd="0" destOrd="6" presId="urn:microsoft.com/office/officeart/2018/5/layout/CenteredIconLabelDescriptionList"/>
    <dgm:cxn modelId="{49FD8946-3C89-4693-AEC2-E5C2911D7D79}" type="presOf" srcId="{53B22236-FBFD-4CAB-8ACE-990206B38704}" destId="{9500D0C7-7174-44FE-8864-2E0E784B1F5A}" srcOrd="0" destOrd="1" presId="urn:microsoft.com/office/officeart/2018/5/layout/CenteredIconLabelDescriptionList"/>
    <dgm:cxn modelId="{E96FDD68-A094-4C7B-A294-2430E78A20A3}" srcId="{928CAB07-1F26-418A-93D6-7CC955360D7C}" destId="{AD4456B6-A2D8-456A-88D5-6B820125549B}" srcOrd="0" destOrd="0" parTransId="{B4990154-CB92-4E75-92D8-9DE075CA7744}" sibTransId="{8642563E-F562-4C53-B203-BE760F737A57}"/>
    <dgm:cxn modelId="{25C5A178-0550-4A59-900B-5FFBB342CB60}" srcId="{700573B4-8B96-452A-9C3C-E8FAB9EDA6F0}" destId="{928CAB07-1F26-418A-93D6-7CC955360D7C}" srcOrd="0" destOrd="0" parTransId="{B12CD29B-6FAF-4243-B5C9-4A445534165B}" sibTransId="{8561907A-9A88-40AA-B459-F63C858A2D2A}"/>
    <dgm:cxn modelId="{055E3985-4D3F-436C-B645-E16D25A4D510}" srcId="{F18F1AFE-3F73-41D5-A82D-B83731C8F039}" destId="{52E09369-CDD0-40E8-A249-47955AFDB4D0}" srcOrd="1" destOrd="0" parTransId="{84832A96-761F-4500-BF02-6237638C24A8}" sibTransId="{42594A9B-DD33-4D79-A392-CDCB786F3B24}"/>
    <dgm:cxn modelId="{8C54A99A-DD75-4701-977E-A18529467354}" type="presOf" srcId="{6108B0A1-E0E5-4E04-9224-B330C0950E86}" destId="{1E2F37C7-0A1A-4D4A-87BB-B69F83347935}" srcOrd="0" destOrd="4" presId="urn:microsoft.com/office/officeart/2018/5/layout/CenteredIconLabelDescriptionList"/>
    <dgm:cxn modelId="{2195589E-B788-4937-AD9F-C9EF8436A4A4}" type="presOf" srcId="{F18F1AFE-3F73-41D5-A82D-B83731C8F039}" destId="{2BAC37BF-97DA-4CC6-982B-DCBA7DEC1784}" srcOrd="0" destOrd="0" presId="urn:microsoft.com/office/officeart/2018/5/layout/CenteredIconLabelDescriptionList"/>
    <dgm:cxn modelId="{1850BAA6-5CB5-40BE-9165-739D912209D5}" type="presOf" srcId="{CB6A9220-C5DF-4F2F-9F0B-20F17B5F5B16}" destId="{9500D0C7-7174-44FE-8864-2E0E784B1F5A}" srcOrd="0" destOrd="2" presId="urn:microsoft.com/office/officeart/2018/5/layout/CenteredIconLabelDescriptionList"/>
    <dgm:cxn modelId="{E0EDE9B7-8C45-4636-B2F0-9D29346B36CA}" srcId="{F18F1AFE-3F73-41D5-A82D-B83731C8F039}" destId="{F42B87FA-8942-4793-A32E-A09934D9B512}" srcOrd="2" destOrd="0" parTransId="{A46984FC-3AC4-4958-9486-D8C39B88396D}" sibTransId="{3935B329-435A-44AA-A53B-E5DEEBDE6D77}"/>
    <dgm:cxn modelId="{B96FB7B9-5769-4B1C-A82A-AB6C0E841A60}" srcId="{928CAB07-1F26-418A-93D6-7CC955360D7C}" destId="{CB6A9220-C5DF-4F2F-9F0B-20F17B5F5B16}" srcOrd="2" destOrd="0" parTransId="{AA2011BE-386A-40D4-9C91-96A0030E6930}" sibTransId="{36406022-F095-448C-867B-14694C7458A0}"/>
    <dgm:cxn modelId="{1B69F8BC-57E3-4E49-BA93-47321A0AFD99}" srcId="{F18F1AFE-3F73-41D5-A82D-B83731C8F039}" destId="{27F39E9E-4971-4025-8E6A-4415541A2DFD}" srcOrd="5" destOrd="0" parTransId="{26086A64-5A5F-4860-A291-F7D5E18D4018}" sibTransId="{5C6BA91E-5856-4D40-A108-34734EBDAAF5}"/>
    <dgm:cxn modelId="{3488A8D4-981E-484E-A3B8-957D84B02BDD}" type="presOf" srcId="{AD4456B6-A2D8-456A-88D5-6B820125549B}" destId="{9500D0C7-7174-44FE-8864-2E0E784B1F5A}" srcOrd="0" destOrd="0" presId="urn:microsoft.com/office/officeart/2018/5/layout/CenteredIconLabelDescriptionList"/>
    <dgm:cxn modelId="{983DCAD7-59C6-4638-A60C-831285B49EC1}" srcId="{F18F1AFE-3F73-41D5-A82D-B83731C8F039}" destId="{AD2561FA-BD40-435B-BDE2-D531F355A2B2}" srcOrd="6" destOrd="0" parTransId="{A7FCF842-D9F8-4082-B016-6F4DA1F272C9}" sibTransId="{8651C525-A25B-457B-BDA7-CE8B64BF7A4A}"/>
    <dgm:cxn modelId="{FDED0ED8-063F-4009-BE09-025B819CBB63}" type="presOf" srcId="{700573B4-8B96-452A-9C3C-E8FAB9EDA6F0}" destId="{42E639F2-5B36-4776-AA8C-6B567F0B6ED4}" srcOrd="0" destOrd="0" presId="urn:microsoft.com/office/officeart/2018/5/layout/CenteredIconLabelDescriptionList"/>
    <dgm:cxn modelId="{B03143D8-5EE5-4937-AA25-7B7907971194}" srcId="{F18F1AFE-3F73-41D5-A82D-B83731C8F039}" destId="{F02676E0-B2E8-4CA5-B865-077402CFF93E}" srcOrd="0" destOrd="0" parTransId="{C4116E18-7531-4B37-B9F8-E4A53899065E}" sibTransId="{08A6161F-F375-4765-A4A6-E85EEE8717F9}"/>
    <dgm:cxn modelId="{253B81EF-03ED-4AA3-AFBB-0FE158132CC2}" type="presOf" srcId="{F02676E0-B2E8-4CA5-B865-077402CFF93E}" destId="{1E2F37C7-0A1A-4D4A-87BB-B69F83347935}" srcOrd="0" destOrd="0" presId="urn:microsoft.com/office/officeart/2018/5/layout/CenteredIconLabelDescriptionList"/>
    <dgm:cxn modelId="{035A43F6-E0A7-4860-89F6-809D5BB9CE01}" type="presOf" srcId="{8FB09948-F1D2-4E49-91AB-71930F29607E}" destId="{1E2F37C7-0A1A-4D4A-87BB-B69F83347935}" srcOrd="0" destOrd="3" presId="urn:microsoft.com/office/officeart/2018/5/layout/CenteredIconLabelDescriptionList"/>
    <dgm:cxn modelId="{4C34DAF7-BD36-48A3-A5F2-DDD2FE21CF32}" type="presOf" srcId="{52E09369-CDD0-40E8-A249-47955AFDB4D0}" destId="{1E2F37C7-0A1A-4D4A-87BB-B69F83347935}" srcOrd="0" destOrd="1" presId="urn:microsoft.com/office/officeart/2018/5/layout/CenteredIconLabelDescriptionList"/>
    <dgm:cxn modelId="{DF65CFF8-C383-423B-AEBA-D03D4674BE7A}" srcId="{F18F1AFE-3F73-41D5-A82D-B83731C8F039}" destId="{8FB09948-F1D2-4E49-91AB-71930F29607E}" srcOrd="3" destOrd="0" parTransId="{26C5662C-B791-4277-9DF0-C1EA85F621BC}" sibTransId="{C3BC24E0-070E-45E5-9D60-321069879B91}"/>
    <dgm:cxn modelId="{159891FB-413E-42A8-9BD6-32D7000856E8}" type="presOf" srcId="{928CAB07-1F26-418A-93D6-7CC955360D7C}" destId="{D1447DAF-E483-4C4C-BC89-C7A5CDE74D66}" srcOrd="0" destOrd="0" presId="urn:microsoft.com/office/officeart/2018/5/layout/CenteredIconLabelDescriptionList"/>
    <dgm:cxn modelId="{228AB505-3862-4DD8-A64C-7DD809E5BEC7}" type="presParOf" srcId="{42E639F2-5B36-4776-AA8C-6B567F0B6ED4}" destId="{F2BF9732-11E8-49FE-BD2F-4F3BFCDF1DAF}" srcOrd="0" destOrd="0" presId="urn:microsoft.com/office/officeart/2018/5/layout/CenteredIconLabelDescriptionList"/>
    <dgm:cxn modelId="{466CE28B-3837-4035-8A23-D223F557C8CF}" type="presParOf" srcId="{F2BF9732-11E8-49FE-BD2F-4F3BFCDF1DAF}" destId="{88A7AAD8-9F36-4460-9DF5-FDBD91137F24}" srcOrd="0" destOrd="0" presId="urn:microsoft.com/office/officeart/2018/5/layout/CenteredIconLabelDescriptionList"/>
    <dgm:cxn modelId="{07964F8F-D786-4765-9EBD-1703F6BE906E}" type="presParOf" srcId="{F2BF9732-11E8-49FE-BD2F-4F3BFCDF1DAF}" destId="{265FE666-0A8B-435D-8E64-74B6AFC696A3}" srcOrd="1" destOrd="0" presId="urn:microsoft.com/office/officeart/2018/5/layout/CenteredIconLabelDescriptionList"/>
    <dgm:cxn modelId="{7B311E00-8704-4C5F-B593-2CCA32EC742B}" type="presParOf" srcId="{F2BF9732-11E8-49FE-BD2F-4F3BFCDF1DAF}" destId="{D1447DAF-E483-4C4C-BC89-C7A5CDE74D66}" srcOrd="2" destOrd="0" presId="urn:microsoft.com/office/officeart/2018/5/layout/CenteredIconLabelDescriptionList"/>
    <dgm:cxn modelId="{1211FF1C-92ED-4DEB-8014-45951A65B639}" type="presParOf" srcId="{F2BF9732-11E8-49FE-BD2F-4F3BFCDF1DAF}" destId="{48A6BBCA-529B-47A3-B374-7312CC379027}" srcOrd="3" destOrd="0" presId="urn:microsoft.com/office/officeart/2018/5/layout/CenteredIconLabelDescriptionList"/>
    <dgm:cxn modelId="{38A83177-9DC2-44AB-8BE3-B21E4C30B9C0}" type="presParOf" srcId="{F2BF9732-11E8-49FE-BD2F-4F3BFCDF1DAF}" destId="{9500D0C7-7174-44FE-8864-2E0E784B1F5A}" srcOrd="4" destOrd="0" presId="urn:microsoft.com/office/officeart/2018/5/layout/CenteredIconLabelDescriptionList"/>
    <dgm:cxn modelId="{0D23946F-4CA3-48C9-8D73-DF9A7AA3C1CB}" type="presParOf" srcId="{42E639F2-5B36-4776-AA8C-6B567F0B6ED4}" destId="{69F98C12-3911-4543-93CF-4B31DE0C0962}" srcOrd="1" destOrd="0" presId="urn:microsoft.com/office/officeart/2018/5/layout/CenteredIconLabelDescriptionList"/>
    <dgm:cxn modelId="{A981A331-398E-47EE-8F1A-E7A40F5F720B}" type="presParOf" srcId="{42E639F2-5B36-4776-AA8C-6B567F0B6ED4}" destId="{1FABE3A2-FC21-480A-8B28-F814C65ECFD0}" srcOrd="2" destOrd="0" presId="urn:microsoft.com/office/officeart/2018/5/layout/CenteredIconLabelDescriptionList"/>
    <dgm:cxn modelId="{064B516B-0A1B-4228-8354-918C6AAD81AF}" type="presParOf" srcId="{1FABE3A2-FC21-480A-8B28-F814C65ECFD0}" destId="{1B8A6485-4803-4CB1-9B68-4ECA3CFF0E5B}" srcOrd="0" destOrd="0" presId="urn:microsoft.com/office/officeart/2018/5/layout/CenteredIconLabelDescriptionList"/>
    <dgm:cxn modelId="{719721C5-0C88-41D8-9BCE-E44B9638E41B}" type="presParOf" srcId="{1FABE3A2-FC21-480A-8B28-F814C65ECFD0}" destId="{C8B69E61-DA7D-4E8F-9FB2-A19B6CF9F983}" srcOrd="1" destOrd="0" presId="urn:microsoft.com/office/officeart/2018/5/layout/CenteredIconLabelDescriptionList"/>
    <dgm:cxn modelId="{67342880-8D2D-49BC-B06F-636A19B44E53}" type="presParOf" srcId="{1FABE3A2-FC21-480A-8B28-F814C65ECFD0}" destId="{2BAC37BF-97DA-4CC6-982B-DCBA7DEC1784}" srcOrd="2" destOrd="0" presId="urn:microsoft.com/office/officeart/2018/5/layout/CenteredIconLabelDescriptionList"/>
    <dgm:cxn modelId="{A1504672-03E2-4249-97A5-AB8E436581AE}" type="presParOf" srcId="{1FABE3A2-FC21-480A-8B28-F814C65ECFD0}" destId="{EA61E1BB-6DC9-4F3F-A6F6-F2DEFBE92E72}" srcOrd="3" destOrd="0" presId="urn:microsoft.com/office/officeart/2018/5/layout/CenteredIconLabelDescriptionList"/>
    <dgm:cxn modelId="{64ADBD53-EECB-4560-9EB6-63A24BE854DA}" type="presParOf" srcId="{1FABE3A2-FC21-480A-8B28-F814C65ECFD0}" destId="{1E2F37C7-0A1A-4D4A-87BB-B69F83347935}"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3555DC-DC63-48EC-8C47-85EB52AC3CDC}">
      <dsp:nvSpPr>
        <dsp:cNvPr id="0" name=""/>
        <dsp:cNvSpPr/>
      </dsp:nvSpPr>
      <dsp:spPr>
        <a:xfrm>
          <a:off x="0" y="87197"/>
          <a:ext cx="8195871" cy="52767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is-IS" sz="2200" kern="1200"/>
            <a:t>Kviðverkir</a:t>
          </a:r>
          <a:endParaRPr lang="en-US" sz="2200" kern="1200"/>
        </a:p>
      </dsp:txBody>
      <dsp:txXfrm>
        <a:off x="0" y="87197"/>
        <a:ext cx="8195871" cy="527670"/>
      </dsp:txXfrm>
    </dsp:sp>
    <dsp:sp modelId="{9D63081B-1100-4A7E-86FC-A618F9888356}">
      <dsp:nvSpPr>
        <dsp:cNvPr id="0" name=""/>
        <dsp:cNvSpPr/>
      </dsp:nvSpPr>
      <dsp:spPr>
        <a:xfrm>
          <a:off x="0" y="614867"/>
          <a:ext cx="8195871"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0219"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is-IS" sz="1700" kern="1200" dirty="0"/>
            <a:t>Starfrænir </a:t>
          </a:r>
          <a:r>
            <a:rPr lang="is-IS" sz="1700" kern="1200" dirty="0" err="1"/>
            <a:t>kvillar</a:t>
          </a:r>
          <a:r>
            <a:rPr lang="is-IS" sz="1700" kern="1200" dirty="0"/>
            <a:t> (kviðverkir, </a:t>
          </a:r>
          <a:r>
            <a:rPr lang="is-IS" sz="1700" kern="1200" dirty="0" err="1"/>
            <a:t>dyspepsia</a:t>
          </a:r>
          <a:r>
            <a:rPr lang="is-IS" sz="1700" kern="1200" dirty="0"/>
            <a:t>, IBS, magamígreni)</a:t>
          </a:r>
          <a:endParaRPr lang="en-US" sz="1700" kern="1200" dirty="0"/>
        </a:p>
      </dsp:txBody>
      <dsp:txXfrm>
        <a:off x="0" y="614867"/>
        <a:ext cx="8195871" cy="364320"/>
      </dsp:txXfrm>
    </dsp:sp>
    <dsp:sp modelId="{B101E6D4-AB6C-4A94-9F88-0228A152BF0A}">
      <dsp:nvSpPr>
        <dsp:cNvPr id="0" name=""/>
        <dsp:cNvSpPr/>
      </dsp:nvSpPr>
      <dsp:spPr>
        <a:xfrm>
          <a:off x="0" y="979187"/>
          <a:ext cx="8195871" cy="527670"/>
        </a:xfrm>
        <a:prstGeom prst="roundRect">
          <a:avLst/>
        </a:prstGeom>
        <a:solidFill>
          <a:schemeClr val="accent2">
            <a:hueOff val="-508499"/>
            <a:satOff val="0"/>
            <a:lumOff val="-47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is-IS" sz="2200" kern="1200"/>
            <a:t>Niðurgangur</a:t>
          </a:r>
          <a:endParaRPr lang="en-US" sz="2200" kern="1200"/>
        </a:p>
      </dsp:txBody>
      <dsp:txXfrm>
        <a:off x="0" y="979187"/>
        <a:ext cx="8195871" cy="527670"/>
      </dsp:txXfrm>
    </dsp:sp>
    <dsp:sp modelId="{B8B995CA-185C-4959-91F5-9B577F0C9A8C}">
      <dsp:nvSpPr>
        <dsp:cNvPr id="0" name=""/>
        <dsp:cNvSpPr/>
      </dsp:nvSpPr>
      <dsp:spPr>
        <a:xfrm>
          <a:off x="0" y="1506857"/>
          <a:ext cx="8195871" cy="88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0219"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is-IS" sz="1700" kern="1200" dirty="0" err="1"/>
            <a:t>Celiac</a:t>
          </a:r>
          <a:r>
            <a:rPr lang="is-IS" sz="1700" kern="1200" dirty="0"/>
            <a:t> sjúkdómur</a:t>
          </a:r>
          <a:endParaRPr lang="en-US" sz="1700" kern="1200" dirty="0"/>
        </a:p>
        <a:p>
          <a:pPr marL="171450" lvl="1" indent="-171450" algn="l" defTabSz="755650">
            <a:lnSpc>
              <a:spcPct val="90000"/>
            </a:lnSpc>
            <a:spcBef>
              <a:spcPct val="0"/>
            </a:spcBef>
            <a:spcAft>
              <a:spcPct val="20000"/>
            </a:spcAft>
            <a:buChar char="•"/>
          </a:pPr>
          <a:r>
            <a:rPr lang="is-IS" sz="1700" kern="1200" dirty="0"/>
            <a:t>IBD</a:t>
          </a:r>
          <a:endParaRPr lang="en-US" sz="1700" kern="1200" dirty="0"/>
        </a:p>
        <a:p>
          <a:pPr marL="171450" lvl="1" indent="-171450" algn="l" defTabSz="755650">
            <a:lnSpc>
              <a:spcPct val="90000"/>
            </a:lnSpc>
            <a:spcBef>
              <a:spcPct val="0"/>
            </a:spcBef>
            <a:spcAft>
              <a:spcPct val="20000"/>
            </a:spcAft>
            <a:buChar char="•"/>
          </a:pPr>
          <a:r>
            <a:rPr lang="is-IS" sz="1700" kern="1200" dirty="0" err="1"/>
            <a:t>Toddler´s</a:t>
          </a:r>
          <a:r>
            <a:rPr lang="is-IS" sz="1700" kern="1200" dirty="0"/>
            <a:t> </a:t>
          </a:r>
          <a:r>
            <a:rPr lang="is-IS" sz="1700" kern="1200" dirty="0" err="1"/>
            <a:t>diarrhea</a:t>
          </a:r>
          <a:endParaRPr lang="en-US" sz="1700" kern="1200" dirty="0"/>
        </a:p>
      </dsp:txBody>
      <dsp:txXfrm>
        <a:off x="0" y="1506857"/>
        <a:ext cx="8195871" cy="888030"/>
      </dsp:txXfrm>
    </dsp:sp>
    <dsp:sp modelId="{567013A7-47BE-467B-A331-8778EA4F06CE}">
      <dsp:nvSpPr>
        <dsp:cNvPr id="0" name=""/>
        <dsp:cNvSpPr/>
      </dsp:nvSpPr>
      <dsp:spPr>
        <a:xfrm>
          <a:off x="0" y="2394887"/>
          <a:ext cx="8195871" cy="527670"/>
        </a:xfrm>
        <a:prstGeom prst="roundRect">
          <a:avLst/>
        </a:prstGeom>
        <a:solidFill>
          <a:schemeClr val="accent2">
            <a:hueOff val="-1016998"/>
            <a:satOff val="0"/>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is-IS" sz="2200" kern="1200" dirty="0" err="1"/>
            <a:t>Hægðatregða</a:t>
          </a:r>
          <a:endParaRPr lang="en-US" sz="2200" kern="1200" dirty="0"/>
        </a:p>
      </dsp:txBody>
      <dsp:txXfrm>
        <a:off x="0" y="2394887"/>
        <a:ext cx="8195871" cy="527670"/>
      </dsp:txXfrm>
    </dsp:sp>
    <dsp:sp modelId="{6B9C488F-4595-407E-A437-BABAAB36B28A}">
      <dsp:nvSpPr>
        <dsp:cNvPr id="0" name=""/>
        <dsp:cNvSpPr/>
      </dsp:nvSpPr>
      <dsp:spPr>
        <a:xfrm>
          <a:off x="0" y="2985917"/>
          <a:ext cx="8195871" cy="527670"/>
        </a:xfrm>
        <a:prstGeom prst="roundRect">
          <a:avLst/>
        </a:prstGeom>
        <a:solidFill>
          <a:schemeClr val="accent2">
            <a:hueOff val="-1525497"/>
            <a:satOff val="0"/>
            <a:lumOff val="-141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is-IS" sz="2200" kern="1200"/>
            <a:t>Bakflæði</a:t>
          </a:r>
          <a:endParaRPr lang="en-US" sz="2200" kern="1200"/>
        </a:p>
      </dsp:txBody>
      <dsp:txXfrm>
        <a:off x="0" y="2985917"/>
        <a:ext cx="8195871" cy="527670"/>
      </dsp:txXfrm>
    </dsp:sp>
    <dsp:sp modelId="{EEFDDB66-B25E-4877-B979-3B3504B5DF78}">
      <dsp:nvSpPr>
        <dsp:cNvPr id="0" name=""/>
        <dsp:cNvSpPr/>
      </dsp:nvSpPr>
      <dsp:spPr>
        <a:xfrm>
          <a:off x="0" y="3513587"/>
          <a:ext cx="8195871" cy="592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0219"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is-IS" sz="1700" kern="1200"/>
            <a:t>Einkenni eða sjúkdómur</a:t>
          </a:r>
          <a:endParaRPr lang="en-US" sz="1700" kern="1200"/>
        </a:p>
        <a:p>
          <a:pPr marL="171450" lvl="1" indent="-171450" algn="l" defTabSz="755650">
            <a:lnSpc>
              <a:spcPct val="90000"/>
            </a:lnSpc>
            <a:spcBef>
              <a:spcPct val="0"/>
            </a:spcBef>
            <a:spcAft>
              <a:spcPct val="20000"/>
            </a:spcAft>
            <a:buChar char="•"/>
          </a:pPr>
          <a:r>
            <a:rPr lang="is-IS" sz="1700" kern="1200"/>
            <a:t>Eosinophilic esophagitis</a:t>
          </a:r>
          <a:endParaRPr lang="en-US" sz="1700" kern="1200"/>
        </a:p>
      </dsp:txBody>
      <dsp:txXfrm>
        <a:off x="0" y="3513587"/>
        <a:ext cx="8195871" cy="5920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91C4C-5606-4C2F-B139-D688AE00F6E3}">
      <dsp:nvSpPr>
        <dsp:cNvPr id="0" name=""/>
        <dsp:cNvSpPr/>
      </dsp:nvSpPr>
      <dsp:spPr>
        <a:xfrm>
          <a:off x="0" y="0"/>
          <a:ext cx="6966490" cy="110682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is-IS" sz="4400" kern="1200" dirty="0"/>
            <a:t>Saga</a:t>
          </a:r>
          <a:endParaRPr lang="en-US" sz="4400" kern="1200" dirty="0"/>
        </a:p>
      </dsp:txBody>
      <dsp:txXfrm>
        <a:off x="0" y="0"/>
        <a:ext cx="5836979" cy="1106821"/>
      </dsp:txXfrm>
    </dsp:sp>
    <dsp:sp modelId="{5B64A5F4-1CD0-4CD9-B3CF-9F9B9CF3ED2E}">
      <dsp:nvSpPr>
        <dsp:cNvPr id="0" name=""/>
        <dsp:cNvSpPr/>
      </dsp:nvSpPr>
      <dsp:spPr>
        <a:xfrm>
          <a:off x="614690" y="1291291"/>
          <a:ext cx="6966490" cy="1106821"/>
        </a:xfrm>
        <a:prstGeom prst="roundRect">
          <a:avLst>
            <a:gd name="adj" fmla="val 10000"/>
          </a:avLst>
        </a:prstGeom>
        <a:solidFill>
          <a:schemeClr val="accent2">
            <a:hueOff val="-762749"/>
            <a:satOff val="0"/>
            <a:lumOff val="-7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is-IS" sz="4800" kern="1200" dirty="0"/>
            <a:t>Skoðun</a:t>
          </a:r>
        </a:p>
      </dsp:txBody>
      <dsp:txXfrm>
        <a:off x="614690" y="1291291"/>
        <a:ext cx="5632366" cy="1106821"/>
      </dsp:txXfrm>
    </dsp:sp>
    <dsp:sp modelId="{FF08E891-83D8-4A94-AEA9-51DDEDE2C136}">
      <dsp:nvSpPr>
        <dsp:cNvPr id="0" name=""/>
        <dsp:cNvSpPr/>
      </dsp:nvSpPr>
      <dsp:spPr>
        <a:xfrm>
          <a:off x="1229380" y="2582583"/>
          <a:ext cx="6966490" cy="1106821"/>
        </a:xfrm>
        <a:prstGeom prst="roundRect">
          <a:avLst>
            <a:gd name="adj" fmla="val 10000"/>
          </a:avLst>
        </a:prstGeom>
        <a:solidFill>
          <a:schemeClr val="accent2">
            <a:hueOff val="-1525497"/>
            <a:satOff val="0"/>
            <a:lumOff val="-141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is-IS" sz="4400" kern="1200" dirty="0"/>
            <a:t>Uppvinnsla</a:t>
          </a:r>
          <a:endParaRPr lang="en-US" sz="4400" kern="1200" dirty="0"/>
        </a:p>
      </dsp:txBody>
      <dsp:txXfrm>
        <a:off x="1229380" y="2582583"/>
        <a:ext cx="5632366" cy="1106821"/>
      </dsp:txXfrm>
    </dsp:sp>
    <dsp:sp modelId="{E4C70533-81EA-40E7-8EBF-9EAD24A1A216}">
      <dsp:nvSpPr>
        <dsp:cNvPr id="0" name=""/>
        <dsp:cNvSpPr/>
      </dsp:nvSpPr>
      <dsp:spPr>
        <a:xfrm>
          <a:off x="6247056" y="839339"/>
          <a:ext cx="719433" cy="719433"/>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6247056" y="839339"/>
        <a:ext cx="719433" cy="719433"/>
      </dsp:txXfrm>
    </dsp:sp>
    <dsp:sp modelId="{8D9E6038-8A87-400C-A759-7912F64738B2}">
      <dsp:nvSpPr>
        <dsp:cNvPr id="0" name=""/>
        <dsp:cNvSpPr/>
      </dsp:nvSpPr>
      <dsp:spPr>
        <a:xfrm>
          <a:off x="6861746" y="2123252"/>
          <a:ext cx="719433" cy="719433"/>
        </a:xfrm>
        <a:prstGeom prst="downArrow">
          <a:avLst>
            <a:gd name="adj1" fmla="val 55000"/>
            <a:gd name="adj2" fmla="val 45000"/>
          </a:avLst>
        </a:prstGeom>
        <a:solidFill>
          <a:schemeClr val="accent2">
            <a:tint val="40000"/>
            <a:alpha val="90000"/>
            <a:hueOff val="-1829138"/>
            <a:satOff val="-44179"/>
            <a:lumOff val="-4379"/>
            <a:alphaOff val="0"/>
          </a:schemeClr>
        </a:solidFill>
        <a:ln w="25400" cap="flat" cmpd="sng" algn="ctr">
          <a:solidFill>
            <a:schemeClr val="accent2">
              <a:tint val="40000"/>
              <a:alpha val="90000"/>
              <a:hueOff val="-1829138"/>
              <a:satOff val="-44179"/>
              <a:lumOff val="-43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is-IS" sz="3200" kern="1200"/>
        </a:p>
      </dsp:txBody>
      <dsp:txXfrm>
        <a:off x="6861746" y="2123252"/>
        <a:ext cx="719433" cy="7194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4350F-4714-4C5A-B8FF-DB117C8A654D}">
      <dsp:nvSpPr>
        <dsp:cNvPr id="0" name=""/>
        <dsp:cNvSpPr/>
      </dsp:nvSpPr>
      <dsp:spPr>
        <a:xfrm>
          <a:off x="0" y="4343"/>
          <a:ext cx="4793456" cy="954719"/>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is-IS" sz="2400" kern="1200"/>
            <a:t>Aukinn áhugi á að skýra vandann frekar</a:t>
          </a:r>
          <a:endParaRPr lang="en-US" sz="2400" kern="1200"/>
        </a:p>
      </dsp:txBody>
      <dsp:txXfrm>
        <a:off x="0" y="4343"/>
        <a:ext cx="4793456" cy="954719"/>
      </dsp:txXfrm>
    </dsp:sp>
    <dsp:sp modelId="{DEF02FEB-C0AD-4341-824E-4A4ECD5D5F9D}">
      <dsp:nvSpPr>
        <dsp:cNvPr id="0" name=""/>
        <dsp:cNvSpPr/>
      </dsp:nvSpPr>
      <dsp:spPr>
        <a:xfrm>
          <a:off x="0" y="1028183"/>
          <a:ext cx="4793456" cy="954719"/>
        </a:xfrm>
        <a:prstGeom prst="roundRect">
          <a:avLst/>
        </a:prstGeom>
        <a:solidFill>
          <a:schemeClr val="accent2">
            <a:hueOff val="-9882860"/>
            <a:satOff val="451"/>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is-IS" sz="2400" kern="1200"/>
            <a:t>Starfrænir kvillar eru ekki fyllilega útskýrðir </a:t>
          </a:r>
          <a:endParaRPr lang="en-US" sz="2400" kern="1200"/>
        </a:p>
      </dsp:txBody>
      <dsp:txXfrm>
        <a:off x="0" y="1028183"/>
        <a:ext cx="4793456" cy="954719"/>
      </dsp:txXfrm>
    </dsp:sp>
    <dsp:sp modelId="{D7B62876-9947-4565-B5F4-C6A1105BF56A}">
      <dsp:nvSpPr>
        <dsp:cNvPr id="0" name=""/>
        <dsp:cNvSpPr/>
      </dsp:nvSpPr>
      <dsp:spPr>
        <a:xfrm>
          <a:off x="0" y="2052023"/>
          <a:ext cx="4793456" cy="954719"/>
        </a:xfrm>
        <a:prstGeom prst="roundRect">
          <a:avLst/>
        </a:prstGeom>
        <a:solidFill>
          <a:schemeClr val="accent2">
            <a:hueOff val="-19765721"/>
            <a:satOff val="901"/>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is-IS" sz="2400" kern="1200"/>
            <a:t>Margþætt vandamál</a:t>
          </a:r>
          <a:endParaRPr lang="en-US" sz="2400" kern="1200"/>
        </a:p>
      </dsp:txBody>
      <dsp:txXfrm>
        <a:off x="0" y="2052023"/>
        <a:ext cx="4793456" cy="954719"/>
      </dsp:txXfrm>
    </dsp:sp>
    <dsp:sp modelId="{F748417E-78F1-47CB-A10E-339D67006E86}">
      <dsp:nvSpPr>
        <dsp:cNvPr id="0" name=""/>
        <dsp:cNvSpPr/>
      </dsp:nvSpPr>
      <dsp:spPr>
        <a:xfrm>
          <a:off x="0" y="3006743"/>
          <a:ext cx="4793456" cy="2235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192"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is-IS" sz="1900" kern="1200" dirty="0"/>
            <a:t>Miðlæg úrvinnslu taugakerfis á fyrirbærinu og áhrif annarra þátta</a:t>
          </a:r>
          <a:endParaRPr lang="en-US" sz="1900" kern="1200" dirty="0"/>
        </a:p>
        <a:p>
          <a:pPr marL="342900" lvl="2" indent="-171450" algn="l" defTabSz="844550">
            <a:lnSpc>
              <a:spcPct val="90000"/>
            </a:lnSpc>
            <a:spcBef>
              <a:spcPct val="0"/>
            </a:spcBef>
            <a:spcAft>
              <a:spcPct val="20000"/>
            </a:spcAft>
            <a:buChar char="•"/>
          </a:pPr>
          <a:r>
            <a:rPr lang="is-IS" sz="1900" i="1" kern="1200" dirty="0"/>
            <a:t>erfða</a:t>
          </a:r>
          <a:endParaRPr lang="en-US" sz="1900" i="1" kern="1200" dirty="0"/>
        </a:p>
        <a:p>
          <a:pPr marL="342900" lvl="2" indent="-171450" algn="l" defTabSz="844550">
            <a:lnSpc>
              <a:spcPct val="90000"/>
            </a:lnSpc>
            <a:spcBef>
              <a:spcPct val="0"/>
            </a:spcBef>
            <a:spcAft>
              <a:spcPct val="20000"/>
            </a:spcAft>
            <a:buChar char="•"/>
          </a:pPr>
          <a:r>
            <a:rPr lang="is-IS" sz="1900" i="1" kern="1200"/>
            <a:t>lífeðlisfræði</a:t>
          </a:r>
          <a:endParaRPr lang="en-US" sz="1900" i="1" kern="1200"/>
        </a:p>
        <a:p>
          <a:pPr marL="342900" lvl="2" indent="-171450" algn="l" defTabSz="844550">
            <a:lnSpc>
              <a:spcPct val="90000"/>
            </a:lnSpc>
            <a:spcBef>
              <a:spcPct val="0"/>
            </a:spcBef>
            <a:spcAft>
              <a:spcPct val="20000"/>
            </a:spcAft>
            <a:buChar char="•"/>
          </a:pPr>
          <a:r>
            <a:rPr lang="is-IS" sz="1900" i="1" kern="1200" dirty="0"/>
            <a:t>sálrænna viðbragða</a:t>
          </a:r>
          <a:endParaRPr lang="en-US" sz="1900" i="1" kern="1200" dirty="0"/>
        </a:p>
        <a:p>
          <a:pPr marL="342900" lvl="2" indent="-171450" algn="l" defTabSz="844550">
            <a:lnSpc>
              <a:spcPct val="90000"/>
            </a:lnSpc>
            <a:spcBef>
              <a:spcPct val="0"/>
            </a:spcBef>
            <a:spcAft>
              <a:spcPct val="20000"/>
            </a:spcAft>
            <a:buChar char="•"/>
          </a:pPr>
          <a:r>
            <a:rPr lang="is-IS" sz="1900" i="1" kern="1200" dirty="0"/>
            <a:t>félagsaðstæðna og umhverfis</a:t>
          </a:r>
          <a:endParaRPr lang="en-US" sz="1900" i="1" kern="1200" dirty="0"/>
        </a:p>
        <a:p>
          <a:pPr marL="342900" lvl="2" indent="-171450" algn="l" defTabSz="844550">
            <a:lnSpc>
              <a:spcPct val="90000"/>
            </a:lnSpc>
            <a:spcBef>
              <a:spcPct val="0"/>
            </a:spcBef>
            <a:spcAft>
              <a:spcPct val="20000"/>
            </a:spcAft>
            <a:buChar char="•"/>
          </a:pPr>
          <a:r>
            <a:rPr lang="is-IS" sz="1900" i="1" kern="1200" dirty="0"/>
            <a:t>varnarviðbragða einstaklings</a:t>
          </a:r>
          <a:endParaRPr lang="en-US" sz="1900" i="1" kern="1200" dirty="0"/>
        </a:p>
      </dsp:txBody>
      <dsp:txXfrm>
        <a:off x="0" y="3006743"/>
        <a:ext cx="4793456" cy="22356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3555DC-DC63-48EC-8C47-85EB52AC3CDC}">
      <dsp:nvSpPr>
        <dsp:cNvPr id="0" name=""/>
        <dsp:cNvSpPr/>
      </dsp:nvSpPr>
      <dsp:spPr>
        <a:xfrm>
          <a:off x="0" y="87197"/>
          <a:ext cx="8195871" cy="52767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is-IS" sz="2200" kern="1200" dirty="0"/>
            <a:t>Kviðverkir</a:t>
          </a:r>
          <a:endParaRPr lang="en-US" sz="2200" kern="1200" dirty="0"/>
        </a:p>
      </dsp:txBody>
      <dsp:txXfrm>
        <a:off x="0" y="87197"/>
        <a:ext cx="8195871" cy="527670"/>
      </dsp:txXfrm>
    </dsp:sp>
    <dsp:sp modelId="{9D63081B-1100-4A7E-86FC-A618F9888356}">
      <dsp:nvSpPr>
        <dsp:cNvPr id="0" name=""/>
        <dsp:cNvSpPr/>
      </dsp:nvSpPr>
      <dsp:spPr>
        <a:xfrm>
          <a:off x="0" y="614867"/>
          <a:ext cx="8195871"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0219"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is-IS" sz="1700" kern="1200" dirty="0"/>
            <a:t>Starfrænir </a:t>
          </a:r>
          <a:r>
            <a:rPr lang="is-IS" sz="1700" kern="1200" dirty="0" err="1"/>
            <a:t>kvillar</a:t>
          </a:r>
          <a:r>
            <a:rPr lang="is-IS" sz="1700" kern="1200" dirty="0"/>
            <a:t> (kviðverkir, </a:t>
          </a:r>
          <a:r>
            <a:rPr lang="is-IS" sz="1700" kern="1200" dirty="0" err="1"/>
            <a:t>dyspepsia</a:t>
          </a:r>
          <a:r>
            <a:rPr lang="is-IS" sz="1700" kern="1200" dirty="0"/>
            <a:t>, IBS, magamígreni)</a:t>
          </a:r>
          <a:endParaRPr lang="en-US" sz="1700" kern="1200" dirty="0"/>
        </a:p>
      </dsp:txBody>
      <dsp:txXfrm>
        <a:off x="0" y="614867"/>
        <a:ext cx="8195871" cy="364320"/>
      </dsp:txXfrm>
    </dsp:sp>
    <dsp:sp modelId="{B101E6D4-AB6C-4A94-9F88-0228A152BF0A}">
      <dsp:nvSpPr>
        <dsp:cNvPr id="0" name=""/>
        <dsp:cNvSpPr/>
      </dsp:nvSpPr>
      <dsp:spPr>
        <a:xfrm>
          <a:off x="0" y="979187"/>
          <a:ext cx="8195871" cy="527670"/>
        </a:xfrm>
        <a:prstGeom prst="roundRect">
          <a:avLst/>
        </a:prstGeom>
        <a:solidFill>
          <a:schemeClr val="accent2">
            <a:hueOff val="-6588574"/>
            <a:satOff val="30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is-IS" sz="2200" kern="1200" dirty="0"/>
            <a:t>Niðurgangur</a:t>
          </a:r>
          <a:endParaRPr lang="en-US" sz="2200" kern="1200" dirty="0"/>
        </a:p>
      </dsp:txBody>
      <dsp:txXfrm>
        <a:off x="0" y="979187"/>
        <a:ext cx="8195871" cy="527670"/>
      </dsp:txXfrm>
    </dsp:sp>
    <dsp:sp modelId="{B8B995CA-185C-4959-91F5-9B577F0C9A8C}">
      <dsp:nvSpPr>
        <dsp:cNvPr id="0" name=""/>
        <dsp:cNvSpPr/>
      </dsp:nvSpPr>
      <dsp:spPr>
        <a:xfrm>
          <a:off x="0" y="1506857"/>
          <a:ext cx="8195871" cy="88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0219"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is-IS" sz="1700" kern="1200" dirty="0" err="1"/>
            <a:t>Celiac</a:t>
          </a:r>
          <a:r>
            <a:rPr lang="is-IS" sz="1700" kern="1200" dirty="0"/>
            <a:t> sjúkdómur</a:t>
          </a:r>
          <a:endParaRPr lang="en-US" sz="1700" kern="1200" dirty="0"/>
        </a:p>
        <a:p>
          <a:pPr marL="171450" lvl="1" indent="-171450" algn="l" defTabSz="755650">
            <a:lnSpc>
              <a:spcPct val="90000"/>
            </a:lnSpc>
            <a:spcBef>
              <a:spcPct val="0"/>
            </a:spcBef>
            <a:spcAft>
              <a:spcPct val="20000"/>
            </a:spcAft>
            <a:buChar char="•"/>
          </a:pPr>
          <a:r>
            <a:rPr lang="is-IS" sz="1700" kern="1200" dirty="0"/>
            <a:t>IBD</a:t>
          </a:r>
          <a:endParaRPr lang="en-US" sz="1700" kern="1200" dirty="0"/>
        </a:p>
        <a:p>
          <a:pPr marL="171450" lvl="1" indent="-171450" algn="l" defTabSz="755650">
            <a:lnSpc>
              <a:spcPct val="90000"/>
            </a:lnSpc>
            <a:spcBef>
              <a:spcPct val="0"/>
            </a:spcBef>
            <a:spcAft>
              <a:spcPct val="20000"/>
            </a:spcAft>
            <a:buChar char="•"/>
          </a:pPr>
          <a:r>
            <a:rPr lang="is-IS" sz="1700" kern="1200" dirty="0" err="1"/>
            <a:t>Toddler´s</a:t>
          </a:r>
          <a:r>
            <a:rPr lang="is-IS" sz="1700" kern="1200" dirty="0"/>
            <a:t> </a:t>
          </a:r>
          <a:r>
            <a:rPr lang="is-IS" sz="1700" kern="1200" dirty="0" err="1"/>
            <a:t>diarrhea</a:t>
          </a:r>
          <a:endParaRPr lang="en-US" sz="1700" kern="1200" dirty="0"/>
        </a:p>
      </dsp:txBody>
      <dsp:txXfrm>
        <a:off x="0" y="1506857"/>
        <a:ext cx="8195871" cy="888030"/>
      </dsp:txXfrm>
    </dsp:sp>
    <dsp:sp modelId="{567013A7-47BE-467B-A331-8778EA4F06CE}">
      <dsp:nvSpPr>
        <dsp:cNvPr id="0" name=""/>
        <dsp:cNvSpPr/>
      </dsp:nvSpPr>
      <dsp:spPr>
        <a:xfrm>
          <a:off x="0" y="2394887"/>
          <a:ext cx="8195871" cy="527670"/>
        </a:xfrm>
        <a:prstGeom prst="roundRect">
          <a:avLst/>
        </a:prstGeom>
        <a:solidFill>
          <a:schemeClr val="accent2">
            <a:hueOff val="-13177148"/>
            <a:satOff val="601"/>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is-IS" sz="2200" kern="1200" dirty="0" err="1"/>
            <a:t>Hægðatregða</a:t>
          </a:r>
          <a:endParaRPr lang="en-US" sz="2200" kern="1200" dirty="0"/>
        </a:p>
      </dsp:txBody>
      <dsp:txXfrm>
        <a:off x="0" y="2394887"/>
        <a:ext cx="8195871" cy="527670"/>
      </dsp:txXfrm>
    </dsp:sp>
    <dsp:sp modelId="{6B9C488F-4595-407E-A437-BABAAB36B28A}">
      <dsp:nvSpPr>
        <dsp:cNvPr id="0" name=""/>
        <dsp:cNvSpPr/>
      </dsp:nvSpPr>
      <dsp:spPr>
        <a:xfrm>
          <a:off x="0" y="2985917"/>
          <a:ext cx="8195871" cy="527670"/>
        </a:xfrm>
        <a:prstGeom prst="roundRect">
          <a:avLst/>
        </a:prstGeom>
        <a:solidFill>
          <a:schemeClr val="accent2">
            <a:hueOff val="-19765721"/>
            <a:satOff val="901"/>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is-IS" sz="2200" kern="1200" dirty="0"/>
            <a:t>Bakflæði</a:t>
          </a:r>
          <a:endParaRPr lang="en-US" sz="2200" kern="1200" dirty="0"/>
        </a:p>
      </dsp:txBody>
      <dsp:txXfrm>
        <a:off x="0" y="2985917"/>
        <a:ext cx="8195871" cy="527670"/>
      </dsp:txXfrm>
    </dsp:sp>
    <dsp:sp modelId="{EEFDDB66-B25E-4877-B979-3B3504B5DF78}">
      <dsp:nvSpPr>
        <dsp:cNvPr id="0" name=""/>
        <dsp:cNvSpPr/>
      </dsp:nvSpPr>
      <dsp:spPr>
        <a:xfrm>
          <a:off x="0" y="3513587"/>
          <a:ext cx="8195871" cy="592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0219"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is-IS" sz="1700" kern="1200" dirty="0"/>
            <a:t>Einkenni eða sjúkdómur</a:t>
          </a:r>
          <a:endParaRPr lang="en-US" sz="1700" kern="1200" dirty="0"/>
        </a:p>
        <a:p>
          <a:pPr marL="171450" lvl="1" indent="-171450" algn="l" defTabSz="755650">
            <a:lnSpc>
              <a:spcPct val="90000"/>
            </a:lnSpc>
            <a:spcBef>
              <a:spcPct val="0"/>
            </a:spcBef>
            <a:spcAft>
              <a:spcPct val="20000"/>
            </a:spcAft>
            <a:buChar char="•"/>
          </a:pPr>
          <a:r>
            <a:rPr lang="is-IS" sz="1700" kern="1200" dirty="0" err="1"/>
            <a:t>Eosinophilic</a:t>
          </a:r>
          <a:r>
            <a:rPr lang="is-IS" sz="1700" kern="1200" dirty="0"/>
            <a:t> </a:t>
          </a:r>
          <a:r>
            <a:rPr lang="is-IS" sz="1700" kern="1200" dirty="0" err="1"/>
            <a:t>esophagitis</a:t>
          </a:r>
          <a:endParaRPr lang="en-US" sz="1700" kern="1200" dirty="0"/>
        </a:p>
      </dsp:txBody>
      <dsp:txXfrm>
        <a:off x="0" y="3513587"/>
        <a:ext cx="8195871" cy="5920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7AAD8-9F36-4460-9DF5-FDBD91137F24}">
      <dsp:nvSpPr>
        <dsp:cNvPr id="0" name=""/>
        <dsp:cNvSpPr/>
      </dsp:nvSpPr>
      <dsp:spPr>
        <a:xfrm>
          <a:off x="719199" y="636826"/>
          <a:ext cx="770012" cy="770012"/>
        </a:xfrm>
        <a:prstGeom prst="rect">
          <a:avLst/>
        </a:prstGeom>
        <a:blipFill>
          <a:blip xmlns:r="http://schemas.openxmlformats.org/officeDocument/2006/relationships" r:embed="rId1"/>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1447DAF-E483-4C4C-BC89-C7A5CDE74D66}">
      <dsp:nvSpPr>
        <dsp:cNvPr id="0" name=""/>
        <dsp:cNvSpPr/>
      </dsp:nvSpPr>
      <dsp:spPr>
        <a:xfrm>
          <a:off x="4187" y="1577679"/>
          <a:ext cx="2200036" cy="330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b="1"/>
          </a:pPr>
          <a:r>
            <a:rPr lang="en-US" sz="1700" b="0" i="0" kern="1200"/>
            <a:t>Merki um skert frásog</a:t>
          </a:r>
          <a:endParaRPr lang="en-US" sz="1700" kern="1200"/>
        </a:p>
      </dsp:txBody>
      <dsp:txXfrm>
        <a:off x="4187" y="1577679"/>
        <a:ext cx="2200036" cy="330005"/>
      </dsp:txXfrm>
    </dsp:sp>
    <dsp:sp modelId="{9500D0C7-7174-44FE-8864-2E0E784B1F5A}">
      <dsp:nvSpPr>
        <dsp:cNvPr id="0" name=""/>
        <dsp:cNvSpPr/>
      </dsp:nvSpPr>
      <dsp:spPr>
        <a:xfrm>
          <a:off x="4187" y="1987145"/>
          <a:ext cx="2200036" cy="2622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b="0" i="0" kern="1200" dirty="0"/>
            <a:t>Steatorrhea</a:t>
          </a:r>
          <a:endParaRPr lang="en-US" sz="1300" kern="1200" dirty="0"/>
        </a:p>
        <a:p>
          <a:pPr marL="0" lvl="0" indent="0" algn="ctr" defTabSz="577850">
            <a:lnSpc>
              <a:spcPct val="100000"/>
            </a:lnSpc>
            <a:spcBef>
              <a:spcPct val="0"/>
            </a:spcBef>
            <a:spcAft>
              <a:spcPct val="35000"/>
            </a:spcAft>
            <a:buNone/>
          </a:pPr>
          <a:r>
            <a:rPr lang="en-US" sz="1300" b="0" i="0" kern="1200"/>
            <a:t>Þyngdartap</a:t>
          </a:r>
          <a:endParaRPr lang="en-US" sz="1300" kern="1200"/>
        </a:p>
        <a:p>
          <a:pPr marL="0" lvl="0" indent="0" algn="ctr" defTabSz="577850">
            <a:lnSpc>
              <a:spcPct val="100000"/>
            </a:lnSpc>
            <a:spcBef>
              <a:spcPct val="0"/>
            </a:spcBef>
            <a:spcAft>
              <a:spcPct val="35000"/>
            </a:spcAft>
            <a:buNone/>
          </a:pPr>
          <a:r>
            <a:rPr lang="en-US" sz="1300" b="0" i="0" kern="1200" dirty="0" err="1"/>
            <a:t>Járnskortur</a:t>
          </a:r>
          <a:r>
            <a:rPr lang="en-US" sz="1300" b="0" i="0" kern="1200" dirty="0"/>
            <a:t>, </a:t>
          </a:r>
          <a:r>
            <a:rPr lang="en-US" sz="1300" b="0" i="0" kern="1200" dirty="0" err="1"/>
            <a:t>vítamínskortur</a:t>
          </a:r>
          <a:endParaRPr lang="en-US" sz="1300" b="0" i="0" kern="1200" dirty="0"/>
        </a:p>
        <a:p>
          <a:pPr marL="0" lvl="0" indent="0" algn="ctr" defTabSz="577850">
            <a:lnSpc>
              <a:spcPct val="100000"/>
            </a:lnSpc>
            <a:spcBef>
              <a:spcPct val="0"/>
            </a:spcBef>
            <a:spcAft>
              <a:spcPct val="35000"/>
            </a:spcAft>
            <a:buNone/>
          </a:pPr>
          <a:endParaRPr lang="en-US" sz="1300" b="0" i="0" kern="1200" dirty="0"/>
        </a:p>
        <a:p>
          <a:pPr marL="0" lvl="0" indent="0" algn="ctr" defTabSz="577850">
            <a:lnSpc>
              <a:spcPct val="100000"/>
            </a:lnSpc>
            <a:spcBef>
              <a:spcPct val="0"/>
            </a:spcBef>
            <a:spcAft>
              <a:spcPct val="35000"/>
            </a:spcAft>
            <a:buNone/>
          </a:pPr>
          <a:r>
            <a:rPr lang="en-US" sz="1600" b="0" i="0" kern="1200" dirty="0" err="1"/>
            <a:t>Önnur</a:t>
          </a:r>
          <a:r>
            <a:rPr lang="en-US" sz="1600" b="0" i="0" kern="1200" dirty="0"/>
            <a:t> </a:t>
          </a:r>
          <a:r>
            <a:rPr lang="en-US" sz="1600" b="0" i="0" kern="1200" dirty="0" err="1"/>
            <a:t>meltingareinkenn</a:t>
          </a:r>
          <a:r>
            <a:rPr lang="en-US" sz="1300" b="0" i="0" kern="1200" dirty="0" err="1"/>
            <a:t>i</a:t>
          </a:r>
          <a:endParaRPr lang="en-US" sz="1300" b="0" i="0" kern="1200" dirty="0"/>
        </a:p>
        <a:p>
          <a:pPr marL="0" lvl="0" indent="0" algn="ctr" defTabSz="577850">
            <a:lnSpc>
              <a:spcPct val="100000"/>
            </a:lnSpc>
            <a:spcBef>
              <a:spcPct val="0"/>
            </a:spcBef>
            <a:spcAft>
              <a:spcPct val="35000"/>
            </a:spcAft>
            <a:buNone/>
          </a:pPr>
          <a:r>
            <a:rPr lang="en-US" sz="1300" b="0" i="0" kern="1200" dirty="0" err="1"/>
            <a:t>Hægðatregða</a:t>
          </a:r>
          <a:endParaRPr lang="en-US" sz="1300" b="0" i="0" kern="1200" dirty="0"/>
        </a:p>
        <a:p>
          <a:pPr marL="0" lvl="0" indent="0" algn="ctr" defTabSz="577850">
            <a:lnSpc>
              <a:spcPct val="100000"/>
            </a:lnSpc>
            <a:spcBef>
              <a:spcPct val="0"/>
            </a:spcBef>
            <a:spcAft>
              <a:spcPct val="35000"/>
            </a:spcAft>
            <a:buNone/>
          </a:pPr>
          <a:r>
            <a:rPr lang="en-US" sz="1300" b="0" i="0" kern="1200" dirty="0" err="1"/>
            <a:t>Kviðverkir</a:t>
          </a:r>
          <a:endParaRPr lang="en-US" sz="1300" kern="1200" dirty="0"/>
        </a:p>
      </dsp:txBody>
      <dsp:txXfrm>
        <a:off x="4187" y="1987145"/>
        <a:ext cx="2200036" cy="2622715"/>
      </dsp:txXfrm>
    </dsp:sp>
    <dsp:sp modelId="{1B8A6485-4803-4CB1-9B68-4ECA3CFF0E5B}">
      <dsp:nvSpPr>
        <dsp:cNvPr id="0" name=""/>
        <dsp:cNvSpPr/>
      </dsp:nvSpPr>
      <dsp:spPr>
        <a:xfrm>
          <a:off x="3304243" y="636826"/>
          <a:ext cx="770012" cy="770012"/>
        </a:xfrm>
        <a:prstGeom prst="rect">
          <a:avLst/>
        </a:prstGeom>
        <a:blipFill>
          <a:blip xmlns:r="http://schemas.openxmlformats.org/officeDocument/2006/relationships" r:embed="rId2"/>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BAC37BF-97DA-4CC6-982B-DCBA7DEC1784}">
      <dsp:nvSpPr>
        <dsp:cNvPr id="0" name=""/>
        <dsp:cNvSpPr/>
      </dsp:nvSpPr>
      <dsp:spPr>
        <a:xfrm>
          <a:off x="2589231" y="1577679"/>
          <a:ext cx="2200036" cy="330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b="1"/>
          </a:pPr>
          <a:r>
            <a:rPr lang="en-US" sz="1700" b="0" i="0" kern="1200"/>
            <a:t>Önnur einkenni</a:t>
          </a:r>
          <a:endParaRPr lang="en-US" sz="1700" kern="1200"/>
        </a:p>
      </dsp:txBody>
      <dsp:txXfrm>
        <a:off x="2589231" y="1577679"/>
        <a:ext cx="2200036" cy="330005"/>
      </dsp:txXfrm>
    </dsp:sp>
    <dsp:sp modelId="{1E2F37C7-0A1A-4D4A-87BB-B69F83347935}">
      <dsp:nvSpPr>
        <dsp:cNvPr id="0" name=""/>
        <dsp:cNvSpPr/>
      </dsp:nvSpPr>
      <dsp:spPr>
        <a:xfrm>
          <a:off x="2589231" y="1987145"/>
          <a:ext cx="2200036" cy="2622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b="0" i="0" kern="1200" dirty="0" err="1"/>
            <a:t>Vöxtur</a:t>
          </a:r>
          <a:r>
            <a:rPr lang="en-US" sz="1300" b="0" i="0" kern="1200" dirty="0"/>
            <a:t> og </a:t>
          </a:r>
          <a:r>
            <a:rPr lang="en-US" sz="1300" b="0" i="0" kern="1200" dirty="0" err="1"/>
            <a:t>þroski</a:t>
          </a:r>
          <a:endParaRPr lang="en-US" sz="1300" kern="1200" dirty="0"/>
        </a:p>
        <a:p>
          <a:pPr marL="0" lvl="0" indent="0" algn="ctr" defTabSz="577850">
            <a:lnSpc>
              <a:spcPct val="100000"/>
            </a:lnSpc>
            <a:spcBef>
              <a:spcPct val="0"/>
            </a:spcBef>
            <a:spcAft>
              <a:spcPct val="35000"/>
            </a:spcAft>
            <a:buNone/>
          </a:pPr>
          <a:r>
            <a:rPr lang="en-US" sz="1300" b="0" i="0" kern="1200" dirty="0" err="1"/>
            <a:t>Taugakerfiseinkenni</a:t>
          </a:r>
          <a:endParaRPr lang="en-US" sz="1300" b="0" i="0" kern="1200" dirty="0"/>
        </a:p>
        <a:p>
          <a:pPr marL="0" lvl="0" indent="0" algn="ctr" defTabSz="577850">
            <a:lnSpc>
              <a:spcPct val="100000"/>
            </a:lnSpc>
            <a:spcBef>
              <a:spcPct val="0"/>
            </a:spcBef>
            <a:spcAft>
              <a:spcPct val="35000"/>
            </a:spcAft>
            <a:buNone/>
          </a:pPr>
          <a:r>
            <a:rPr lang="en-US" sz="1300" b="0" i="0" kern="1200" dirty="0" err="1"/>
            <a:t>Lifrarsjúkdómur</a:t>
          </a:r>
          <a:endParaRPr lang="en-US" sz="1300" b="0" i="0" kern="1200" dirty="0"/>
        </a:p>
        <a:p>
          <a:pPr marL="0" lvl="0" indent="0" algn="ctr" defTabSz="577850">
            <a:lnSpc>
              <a:spcPct val="100000"/>
            </a:lnSpc>
            <a:spcBef>
              <a:spcPct val="0"/>
            </a:spcBef>
            <a:spcAft>
              <a:spcPct val="35000"/>
            </a:spcAft>
            <a:buNone/>
          </a:pPr>
          <a:r>
            <a:rPr lang="en-US" sz="1300" b="0" i="0" kern="1200" dirty="0" err="1"/>
            <a:t>Útbrot</a:t>
          </a:r>
          <a:endParaRPr lang="en-US" sz="1300" b="0" i="0" kern="1200" dirty="0"/>
        </a:p>
        <a:p>
          <a:pPr marL="0" lvl="0" indent="0" algn="ctr" defTabSz="577850">
            <a:lnSpc>
              <a:spcPct val="100000"/>
            </a:lnSpc>
            <a:spcBef>
              <a:spcPct val="0"/>
            </a:spcBef>
            <a:spcAft>
              <a:spcPct val="35000"/>
            </a:spcAft>
            <a:buNone/>
          </a:pPr>
          <a:r>
            <a:rPr lang="en-US" sz="1300" b="0" i="0" kern="1200" dirty="0"/>
            <a:t>Dermatitis herpetiformis</a:t>
          </a:r>
          <a:endParaRPr lang="en-US" sz="1300" kern="1200" dirty="0"/>
        </a:p>
        <a:p>
          <a:pPr marL="0" lvl="0" indent="0" algn="ctr" defTabSz="577850">
            <a:lnSpc>
              <a:spcPct val="100000"/>
            </a:lnSpc>
            <a:spcBef>
              <a:spcPct val="0"/>
            </a:spcBef>
            <a:spcAft>
              <a:spcPct val="35000"/>
            </a:spcAft>
            <a:buNone/>
          </a:pPr>
          <a:r>
            <a:rPr lang="en-US" sz="1300" b="0" i="0" kern="1200" dirty="0" err="1"/>
            <a:t>Glerungsgallar</a:t>
          </a:r>
          <a:r>
            <a:rPr lang="en-US" sz="1300" b="0" i="0" kern="1200" dirty="0"/>
            <a:t> í </a:t>
          </a:r>
          <a:r>
            <a:rPr lang="en-US" sz="1300" b="0" i="0" kern="1200" dirty="0" err="1"/>
            <a:t>fullorðinstönnum</a:t>
          </a:r>
          <a:r>
            <a:rPr lang="en-US" sz="1300" b="0" i="0" kern="1200" dirty="0"/>
            <a:t> </a:t>
          </a:r>
          <a:endParaRPr lang="en-US" sz="1300" kern="1200" dirty="0"/>
        </a:p>
        <a:p>
          <a:pPr marL="0" lvl="0" indent="0" algn="ctr" defTabSz="577850">
            <a:lnSpc>
              <a:spcPct val="100000"/>
            </a:lnSpc>
            <a:spcBef>
              <a:spcPct val="0"/>
            </a:spcBef>
            <a:spcAft>
              <a:spcPct val="35000"/>
            </a:spcAft>
            <a:buNone/>
          </a:pPr>
          <a:r>
            <a:rPr lang="en-US" sz="1300" b="0" i="0" kern="1200" dirty="0"/>
            <a:t>Metabolic bone disease</a:t>
          </a:r>
          <a:endParaRPr lang="en-US" sz="1300" kern="1200" dirty="0"/>
        </a:p>
        <a:p>
          <a:pPr marL="0" lvl="0" indent="0" algn="ctr" defTabSz="577850">
            <a:lnSpc>
              <a:spcPct val="100000"/>
            </a:lnSpc>
            <a:spcBef>
              <a:spcPct val="0"/>
            </a:spcBef>
            <a:spcAft>
              <a:spcPct val="35000"/>
            </a:spcAft>
            <a:buNone/>
          </a:pPr>
          <a:r>
            <a:rPr lang="en-US" sz="1300" b="0" i="0" kern="1200"/>
            <a:t>Liðbólgur, liðverkir</a:t>
          </a:r>
          <a:endParaRPr lang="en-US" sz="1300" kern="1200"/>
        </a:p>
        <a:p>
          <a:pPr marL="0" lvl="0" indent="0" algn="ctr" defTabSz="577850">
            <a:lnSpc>
              <a:spcPct val="100000"/>
            </a:lnSpc>
            <a:spcBef>
              <a:spcPct val="0"/>
            </a:spcBef>
            <a:spcAft>
              <a:spcPct val="35000"/>
            </a:spcAft>
            <a:buNone/>
          </a:pPr>
          <a:r>
            <a:rPr lang="en-US" sz="1300" b="0" i="0" kern="1200" dirty="0"/>
            <a:t>Cardiomyopathy </a:t>
          </a:r>
          <a:endParaRPr lang="en-US" sz="1300" kern="1200" dirty="0"/>
        </a:p>
      </dsp:txBody>
      <dsp:txXfrm>
        <a:off x="2589231" y="1987145"/>
        <a:ext cx="2200036" cy="262271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63DE1C07-8DD5-4849-B44E-D609975C6C22}" type="datetimeFigureOut">
              <a:rPr lang="en-US"/>
              <a:pPr>
                <a:defRPr/>
              </a:pPr>
              <a:t>9/30/2026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42260155-73A1-4370-8D81-07A9CDE76BC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p:spPr>
      </p:sp>
      <p:sp>
        <p:nvSpPr>
          <p:cNvPr id="172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172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A94A494-02E5-4912-BB76-CF91A676DEBC}" type="slidenum">
              <a:rPr lang="en-US"/>
              <a:pPr fontAlgn="base">
                <a:spcBef>
                  <a:spcPct val="0"/>
                </a:spcBef>
                <a:spcAft>
                  <a:spcPct val="0"/>
                </a:spcAft>
              </a:pPr>
              <a:t>93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71"/>
            <a:ext cx="7772400" cy="1470025"/>
          </a:xfrm>
        </p:spPr>
        <p:txBody>
          <a:bodyPr/>
          <a:lstStyle/>
          <a:p>
            <a:r>
              <a:rPr lang="en-US"/>
              <a:t>Click to edit Master title style</a:t>
            </a:r>
            <a:endParaRPr lang="is-I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s-IS"/>
          </a:p>
        </p:txBody>
      </p:sp>
      <p:sp>
        <p:nvSpPr>
          <p:cNvPr id="4" name="Date Placeholder 3"/>
          <p:cNvSpPr>
            <a:spLocks noGrp="1"/>
          </p:cNvSpPr>
          <p:nvPr>
            <p:ph type="dt" sz="half" idx="10"/>
          </p:nvPr>
        </p:nvSpPr>
        <p:spPr/>
        <p:txBody>
          <a:bodyPr/>
          <a:lstStyle>
            <a:lvl1pPr>
              <a:defRPr/>
            </a:lvl1pPr>
          </a:lstStyle>
          <a:p>
            <a:pPr>
              <a:defRPr/>
            </a:pPr>
            <a:fld id="{A242E11A-719C-4B4D-A200-35D723D2EB3C}" type="datetimeFigureOut">
              <a:rPr lang="is-IS"/>
              <a:pPr>
                <a:defRPr/>
              </a:pPr>
              <a:t>30.09.2026</a:t>
            </a:fld>
            <a:endParaRPr lang="is-IS"/>
          </a:p>
        </p:txBody>
      </p:sp>
      <p:sp>
        <p:nvSpPr>
          <p:cNvPr id="5" name="Footer Placeholder 4"/>
          <p:cNvSpPr>
            <a:spLocks noGrp="1"/>
          </p:cNvSpPr>
          <p:nvPr>
            <p:ph type="ftr" sz="quarter" idx="11"/>
          </p:nvPr>
        </p:nvSpPr>
        <p:spPr/>
        <p:txBody>
          <a:bodyPr/>
          <a:lstStyle>
            <a:lvl1pPr>
              <a:defRPr/>
            </a:lvl1pPr>
          </a:lstStyle>
          <a:p>
            <a:pPr>
              <a:defRPr/>
            </a:pPr>
            <a:endParaRPr lang="is-IS"/>
          </a:p>
        </p:txBody>
      </p:sp>
      <p:sp>
        <p:nvSpPr>
          <p:cNvPr id="6" name="Slide Number Placeholder 5"/>
          <p:cNvSpPr>
            <a:spLocks noGrp="1"/>
          </p:cNvSpPr>
          <p:nvPr>
            <p:ph type="sldNum" sz="quarter" idx="12"/>
          </p:nvPr>
        </p:nvSpPr>
        <p:spPr/>
        <p:txBody>
          <a:bodyPr/>
          <a:lstStyle>
            <a:lvl1pPr>
              <a:defRPr/>
            </a:lvl1pPr>
          </a:lstStyle>
          <a:p>
            <a:pPr>
              <a:defRPr/>
            </a:pPr>
            <a:fld id="{AE740A0C-5381-45CC-AF17-71F9E6BCCB24}" type="slidenum">
              <a:rPr lang="is-IS"/>
              <a:pPr>
                <a:defRPr/>
              </a:pPr>
              <a:t>‹#›</a:t>
            </a:fld>
            <a:endParaRPr lang="is-I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10"/>
          </p:nvPr>
        </p:nvSpPr>
        <p:spPr/>
        <p:txBody>
          <a:bodyPr/>
          <a:lstStyle>
            <a:lvl1pPr>
              <a:defRPr/>
            </a:lvl1pPr>
          </a:lstStyle>
          <a:p>
            <a:pPr>
              <a:defRPr/>
            </a:pPr>
            <a:fld id="{C37A5FE6-6EA4-48A1-B36A-61D07F2AE136}" type="datetimeFigureOut">
              <a:rPr lang="is-IS"/>
              <a:pPr>
                <a:defRPr/>
              </a:pPr>
              <a:t>30.09.2026</a:t>
            </a:fld>
            <a:endParaRPr lang="is-IS"/>
          </a:p>
        </p:txBody>
      </p:sp>
      <p:sp>
        <p:nvSpPr>
          <p:cNvPr id="5" name="Footer Placeholder 4"/>
          <p:cNvSpPr>
            <a:spLocks noGrp="1"/>
          </p:cNvSpPr>
          <p:nvPr>
            <p:ph type="ftr" sz="quarter" idx="11"/>
          </p:nvPr>
        </p:nvSpPr>
        <p:spPr/>
        <p:txBody>
          <a:bodyPr/>
          <a:lstStyle>
            <a:lvl1pPr>
              <a:defRPr/>
            </a:lvl1pPr>
          </a:lstStyle>
          <a:p>
            <a:pPr>
              <a:defRPr/>
            </a:pPr>
            <a:endParaRPr lang="is-IS"/>
          </a:p>
        </p:txBody>
      </p:sp>
      <p:sp>
        <p:nvSpPr>
          <p:cNvPr id="6" name="Slide Number Placeholder 5"/>
          <p:cNvSpPr>
            <a:spLocks noGrp="1"/>
          </p:cNvSpPr>
          <p:nvPr>
            <p:ph type="sldNum" sz="quarter" idx="12"/>
          </p:nvPr>
        </p:nvSpPr>
        <p:spPr/>
        <p:txBody>
          <a:bodyPr/>
          <a:lstStyle>
            <a:lvl1pPr>
              <a:defRPr/>
            </a:lvl1pPr>
          </a:lstStyle>
          <a:p>
            <a:pPr>
              <a:defRPr/>
            </a:pPr>
            <a:fld id="{C01E42C3-5D37-40EA-8E36-7CC73F489756}" type="slidenum">
              <a:rPr lang="is-IS"/>
              <a:pPr>
                <a:defRPr/>
              </a:pPr>
              <a:t>‹#›</a:t>
            </a:fld>
            <a:endParaRPr lang="is-I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6"/>
            <a:ext cx="7772400" cy="1362075"/>
          </a:xfrm>
        </p:spPr>
        <p:txBody>
          <a:bodyPr anchor="t"/>
          <a:lstStyle>
            <a:lvl1pPr algn="l">
              <a:defRPr sz="4000" b="1" cap="all"/>
            </a:lvl1pPr>
          </a:lstStyle>
          <a:p>
            <a:r>
              <a:rPr lang="en-US"/>
              <a:t>Click to edit Master title style</a:t>
            </a:r>
            <a:endParaRPr lang="is-I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28D8179-FFA7-490D-94E2-B568A876ED2C}" type="datetimeFigureOut">
              <a:rPr lang="is-IS"/>
              <a:pPr>
                <a:defRPr/>
              </a:pPr>
              <a:t>30.09.2026</a:t>
            </a:fld>
            <a:endParaRPr lang="is-IS"/>
          </a:p>
        </p:txBody>
      </p:sp>
      <p:sp>
        <p:nvSpPr>
          <p:cNvPr id="5" name="Footer Placeholder 4"/>
          <p:cNvSpPr>
            <a:spLocks noGrp="1"/>
          </p:cNvSpPr>
          <p:nvPr>
            <p:ph type="ftr" sz="quarter" idx="11"/>
          </p:nvPr>
        </p:nvSpPr>
        <p:spPr/>
        <p:txBody>
          <a:bodyPr/>
          <a:lstStyle>
            <a:lvl1pPr>
              <a:defRPr/>
            </a:lvl1pPr>
          </a:lstStyle>
          <a:p>
            <a:pPr>
              <a:defRPr/>
            </a:pPr>
            <a:endParaRPr lang="is-IS"/>
          </a:p>
        </p:txBody>
      </p:sp>
      <p:sp>
        <p:nvSpPr>
          <p:cNvPr id="6" name="Slide Number Placeholder 5"/>
          <p:cNvSpPr>
            <a:spLocks noGrp="1"/>
          </p:cNvSpPr>
          <p:nvPr>
            <p:ph type="sldNum" sz="quarter" idx="12"/>
          </p:nvPr>
        </p:nvSpPr>
        <p:spPr/>
        <p:txBody>
          <a:bodyPr/>
          <a:lstStyle>
            <a:lvl1pPr>
              <a:defRPr/>
            </a:lvl1pPr>
          </a:lstStyle>
          <a:p>
            <a:pPr>
              <a:defRPr/>
            </a:pPr>
            <a:fld id="{8883EACD-7B90-4EA0-9B3B-B57CC101662D}" type="slidenum">
              <a:rPr lang="is-IS"/>
              <a:pPr>
                <a:defRPr/>
              </a:pPr>
              <a:t>‹#›</a:t>
            </a:fld>
            <a:endParaRPr lang="is-I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Date Placeholder 3"/>
          <p:cNvSpPr>
            <a:spLocks noGrp="1"/>
          </p:cNvSpPr>
          <p:nvPr>
            <p:ph type="dt" sz="half" idx="10"/>
          </p:nvPr>
        </p:nvSpPr>
        <p:spPr/>
        <p:txBody>
          <a:bodyPr/>
          <a:lstStyle>
            <a:lvl1pPr>
              <a:defRPr/>
            </a:lvl1pPr>
          </a:lstStyle>
          <a:p>
            <a:pPr>
              <a:defRPr/>
            </a:pPr>
            <a:fld id="{4B7236AE-2070-441A-9077-FF8D78DF5F19}" type="datetimeFigureOut">
              <a:rPr lang="is-IS"/>
              <a:pPr>
                <a:defRPr/>
              </a:pPr>
              <a:t>30.09.2026</a:t>
            </a:fld>
            <a:endParaRPr lang="is-IS"/>
          </a:p>
        </p:txBody>
      </p:sp>
      <p:sp>
        <p:nvSpPr>
          <p:cNvPr id="6" name="Footer Placeholder 4"/>
          <p:cNvSpPr>
            <a:spLocks noGrp="1"/>
          </p:cNvSpPr>
          <p:nvPr>
            <p:ph type="ftr" sz="quarter" idx="11"/>
          </p:nvPr>
        </p:nvSpPr>
        <p:spPr/>
        <p:txBody>
          <a:bodyPr/>
          <a:lstStyle>
            <a:lvl1pPr>
              <a:defRPr/>
            </a:lvl1pPr>
          </a:lstStyle>
          <a:p>
            <a:pPr>
              <a:defRPr/>
            </a:pPr>
            <a:endParaRPr lang="is-IS"/>
          </a:p>
        </p:txBody>
      </p:sp>
      <p:sp>
        <p:nvSpPr>
          <p:cNvPr id="7" name="Slide Number Placeholder 5"/>
          <p:cNvSpPr>
            <a:spLocks noGrp="1"/>
          </p:cNvSpPr>
          <p:nvPr>
            <p:ph type="sldNum" sz="quarter" idx="12"/>
          </p:nvPr>
        </p:nvSpPr>
        <p:spPr/>
        <p:txBody>
          <a:bodyPr/>
          <a:lstStyle>
            <a:lvl1pPr>
              <a:defRPr/>
            </a:lvl1pPr>
          </a:lstStyle>
          <a:p>
            <a:pPr>
              <a:defRPr/>
            </a:pPr>
            <a:fld id="{B5766167-032B-407E-950E-9DCE2A18CBE6}" type="slidenum">
              <a:rPr lang="is-IS"/>
              <a:pPr>
                <a:defRPr/>
              </a:pPr>
              <a:t>‹#›</a:t>
            </a:fld>
            <a:endParaRPr lang="is-I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is-I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Text Placeholder 4"/>
          <p:cNvSpPr>
            <a:spLocks noGrp="1"/>
          </p:cNvSpPr>
          <p:nvPr>
            <p:ph type="body" sz="quarter" idx="3"/>
          </p:nvPr>
        </p:nvSpPr>
        <p:spPr>
          <a:xfrm>
            <a:off x="464504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7" name="Date Placeholder 3"/>
          <p:cNvSpPr>
            <a:spLocks noGrp="1"/>
          </p:cNvSpPr>
          <p:nvPr>
            <p:ph type="dt" sz="half" idx="10"/>
          </p:nvPr>
        </p:nvSpPr>
        <p:spPr/>
        <p:txBody>
          <a:bodyPr/>
          <a:lstStyle>
            <a:lvl1pPr>
              <a:defRPr/>
            </a:lvl1pPr>
          </a:lstStyle>
          <a:p>
            <a:pPr>
              <a:defRPr/>
            </a:pPr>
            <a:fld id="{CD549121-756F-4F7B-A33E-4B23122F0FF0}" type="datetimeFigureOut">
              <a:rPr lang="is-IS"/>
              <a:pPr>
                <a:defRPr/>
              </a:pPr>
              <a:t>30.09.2026</a:t>
            </a:fld>
            <a:endParaRPr lang="is-IS"/>
          </a:p>
        </p:txBody>
      </p:sp>
      <p:sp>
        <p:nvSpPr>
          <p:cNvPr id="8" name="Footer Placeholder 4"/>
          <p:cNvSpPr>
            <a:spLocks noGrp="1"/>
          </p:cNvSpPr>
          <p:nvPr>
            <p:ph type="ftr" sz="quarter" idx="11"/>
          </p:nvPr>
        </p:nvSpPr>
        <p:spPr/>
        <p:txBody>
          <a:bodyPr/>
          <a:lstStyle>
            <a:lvl1pPr>
              <a:defRPr/>
            </a:lvl1pPr>
          </a:lstStyle>
          <a:p>
            <a:pPr>
              <a:defRPr/>
            </a:pPr>
            <a:endParaRPr lang="is-IS"/>
          </a:p>
        </p:txBody>
      </p:sp>
      <p:sp>
        <p:nvSpPr>
          <p:cNvPr id="9" name="Slide Number Placeholder 5"/>
          <p:cNvSpPr>
            <a:spLocks noGrp="1"/>
          </p:cNvSpPr>
          <p:nvPr>
            <p:ph type="sldNum" sz="quarter" idx="12"/>
          </p:nvPr>
        </p:nvSpPr>
        <p:spPr/>
        <p:txBody>
          <a:bodyPr/>
          <a:lstStyle>
            <a:lvl1pPr>
              <a:defRPr/>
            </a:lvl1pPr>
          </a:lstStyle>
          <a:p>
            <a:pPr>
              <a:defRPr/>
            </a:pPr>
            <a:fld id="{1BE46A4E-F9CC-4EA9-A5E6-9E3011467D33}" type="slidenum">
              <a:rPr lang="is-IS"/>
              <a:pPr>
                <a:defRPr/>
              </a:pPr>
              <a:t>‹#›</a:t>
            </a:fld>
            <a:endParaRPr lang="is-I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Date Placeholder 3"/>
          <p:cNvSpPr>
            <a:spLocks noGrp="1"/>
          </p:cNvSpPr>
          <p:nvPr>
            <p:ph type="dt" sz="half" idx="10"/>
          </p:nvPr>
        </p:nvSpPr>
        <p:spPr/>
        <p:txBody>
          <a:bodyPr/>
          <a:lstStyle>
            <a:lvl1pPr>
              <a:defRPr/>
            </a:lvl1pPr>
          </a:lstStyle>
          <a:p>
            <a:pPr>
              <a:defRPr/>
            </a:pPr>
            <a:fld id="{E45257F4-2F1F-4768-9354-394C7547487D}" type="datetimeFigureOut">
              <a:rPr lang="is-IS"/>
              <a:pPr>
                <a:defRPr/>
              </a:pPr>
              <a:t>30.09.2026</a:t>
            </a:fld>
            <a:endParaRPr lang="is-IS"/>
          </a:p>
        </p:txBody>
      </p:sp>
      <p:sp>
        <p:nvSpPr>
          <p:cNvPr id="4" name="Footer Placeholder 4"/>
          <p:cNvSpPr>
            <a:spLocks noGrp="1"/>
          </p:cNvSpPr>
          <p:nvPr>
            <p:ph type="ftr" sz="quarter" idx="11"/>
          </p:nvPr>
        </p:nvSpPr>
        <p:spPr/>
        <p:txBody>
          <a:bodyPr/>
          <a:lstStyle>
            <a:lvl1pPr>
              <a:defRPr/>
            </a:lvl1pPr>
          </a:lstStyle>
          <a:p>
            <a:pPr>
              <a:defRPr/>
            </a:pPr>
            <a:endParaRPr lang="is-IS"/>
          </a:p>
        </p:txBody>
      </p:sp>
      <p:sp>
        <p:nvSpPr>
          <p:cNvPr id="5" name="Slide Number Placeholder 5"/>
          <p:cNvSpPr>
            <a:spLocks noGrp="1"/>
          </p:cNvSpPr>
          <p:nvPr>
            <p:ph type="sldNum" sz="quarter" idx="12"/>
          </p:nvPr>
        </p:nvSpPr>
        <p:spPr/>
        <p:txBody>
          <a:bodyPr/>
          <a:lstStyle>
            <a:lvl1pPr>
              <a:defRPr/>
            </a:lvl1pPr>
          </a:lstStyle>
          <a:p>
            <a:pPr>
              <a:defRPr/>
            </a:pPr>
            <a:fld id="{F799B803-2302-49FF-B37A-CD6F29008553}" type="slidenum">
              <a:rPr lang="is-IS"/>
              <a:pPr>
                <a:defRPr/>
              </a:pPr>
              <a:t>‹#›</a:t>
            </a:fld>
            <a:endParaRPr lang="is-I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BB1F9BE-38A0-4142-9778-59F9AD82C071}" type="datetimeFigureOut">
              <a:rPr lang="is-IS"/>
              <a:pPr>
                <a:defRPr/>
              </a:pPr>
              <a:t>30.09.2026</a:t>
            </a:fld>
            <a:endParaRPr lang="is-IS"/>
          </a:p>
        </p:txBody>
      </p:sp>
      <p:sp>
        <p:nvSpPr>
          <p:cNvPr id="3" name="Footer Placeholder 4"/>
          <p:cNvSpPr>
            <a:spLocks noGrp="1"/>
          </p:cNvSpPr>
          <p:nvPr>
            <p:ph type="ftr" sz="quarter" idx="11"/>
          </p:nvPr>
        </p:nvSpPr>
        <p:spPr/>
        <p:txBody>
          <a:bodyPr/>
          <a:lstStyle>
            <a:lvl1pPr>
              <a:defRPr/>
            </a:lvl1pPr>
          </a:lstStyle>
          <a:p>
            <a:pPr>
              <a:defRPr/>
            </a:pPr>
            <a:endParaRPr lang="is-IS"/>
          </a:p>
        </p:txBody>
      </p:sp>
      <p:sp>
        <p:nvSpPr>
          <p:cNvPr id="4" name="Slide Number Placeholder 5"/>
          <p:cNvSpPr>
            <a:spLocks noGrp="1"/>
          </p:cNvSpPr>
          <p:nvPr>
            <p:ph type="sldNum" sz="quarter" idx="12"/>
          </p:nvPr>
        </p:nvSpPr>
        <p:spPr/>
        <p:txBody>
          <a:bodyPr/>
          <a:lstStyle>
            <a:lvl1pPr>
              <a:defRPr/>
            </a:lvl1pPr>
          </a:lstStyle>
          <a:p>
            <a:pPr>
              <a:defRPr/>
            </a:pPr>
            <a:fld id="{48D579FF-1F49-4D2B-B197-585214A364A0}" type="slidenum">
              <a:rPr lang="is-IS"/>
              <a:pPr>
                <a:defRPr/>
              </a:pPr>
              <a:t>‹#›</a:t>
            </a:fld>
            <a:endParaRPr lang="is-I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endParaRPr lang="is-IS"/>
          </a:p>
        </p:txBody>
      </p:sp>
      <p:sp>
        <p:nvSpPr>
          <p:cNvPr id="3" name="Content Placeholder 2"/>
          <p:cNvSpPr>
            <a:spLocks noGrp="1"/>
          </p:cNvSpPr>
          <p:nvPr>
            <p:ph idx="1"/>
          </p:nvPr>
        </p:nvSpPr>
        <p:spPr>
          <a:xfrm>
            <a:off x="3575050" y="27309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1FD92D4-54F7-4CBC-86CF-FFBEEBF3947D}" type="datetimeFigureOut">
              <a:rPr lang="is-IS"/>
              <a:pPr>
                <a:defRPr/>
              </a:pPr>
              <a:t>30.09.2026</a:t>
            </a:fld>
            <a:endParaRPr lang="is-IS"/>
          </a:p>
        </p:txBody>
      </p:sp>
      <p:sp>
        <p:nvSpPr>
          <p:cNvPr id="6" name="Footer Placeholder 4"/>
          <p:cNvSpPr>
            <a:spLocks noGrp="1"/>
          </p:cNvSpPr>
          <p:nvPr>
            <p:ph type="ftr" sz="quarter" idx="11"/>
          </p:nvPr>
        </p:nvSpPr>
        <p:spPr/>
        <p:txBody>
          <a:bodyPr/>
          <a:lstStyle>
            <a:lvl1pPr>
              <a:defRPr/>
            </a:lvl1pPr>
          </a:lstStyle>
          <a:p>
            <a:pPr>
              <a:defRPr/>
            </a:pPr>
            <a:endParaRPr lang="is-IS"/>
          </a:p>
        </p:txBody>
      </p:sp>
      <p:sp>
        <p:nvSpPr>
          <p:cNvPr id="7" name="Slide Number Placeholder 5"/>
          <p:cNvSpPr>
            <a:spLocks noGrp="1"/>
          </p:cNvSpPr>
          <p:nvPr>
            <p:ph type="sldNum" sz="quarter" idx="12"/>
          </p:nvPr>
        </p:nvSpPr>
        <p:spPr/>
        <p:txBody>
          <a:bodyPr/>
          <a:lstStyle>
            <a:lvl1pPr>
              <a:defRPr/>
            </a:lvl1pPr>
          </a:lstStyle>
          <a:p>
            <a:pPr>
              <a:defRPr/>
            </a:pPr>
            <a:fld id="{A8B31C37-D6F7-4398-B9C6-9E026C43DDA3}" type="slidenum">
              <a:rPr lang="is-IS"/>
              <a:pPr>
                <a:defRPr/>
              </a:pPr>
              <a:t>‹#›</a:t>
            </a:fld>
            <a:endParaRPr lang="is-I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s-I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s-I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A1E506F-7E8E-4641-AE59-5D0998E5AA02}" type="datetimeFigureOut">
              <a:rPr lang="is-IS"/>
              <a:pPr>
                <a:defRPr/>
              </a:pPr>
              <a:t>30.09.2026</a:t>
            </a:fld>
            <a:endParaRPr lang="is-IS"/>
          </a:p>
        </p:txBody>
      </p:sp>
      <p:sp>
        <p:nvSpPr>
          <p:cNvPr id="6" name="Footer Placeholder 4"/>
          <p:cNvSpPr>
            <a:spLocks noGrp="1"/>
          </p:cNvSpPr>
          <p:nvPr>
            <p:ph type="ftr" sz="quarter" idx="11"/>
          </p:nvPr>
        </p:nvSpPr>
        <p:spPr/>
        <p:txBody>
          <a:bodyPr/>
          <a:lstStyle>
            <a:lvl1pPr>
              <a:defRPr/>
            </a:lvl1pPr>
          </a:lstStyle>
          <a:p>
            <a:pPr>
              <a:defRPr/>
            </a:pPr>
            <a:endParaRPr lang="is-IS"/>
          </a:p>
        </p:txBody>
      </p:sp>
      <p:sp>
        <p:nvSpPr>
          <p:cNvPr id="7" name="Slide Number Placeholder 5"/>
          <p:cNvSpPr>
            <a:spLocks noGrp="1"/>
          </p:cNvSpPr>
          <p:nvPr>
            <p:ph type="sldNum" sz="quarter" idx="12"/>
          </p:nvPr>
        </p:nvSpPr>
        <p:spPr/>
        <p:txBody>
          <a:bodyPr/>
          <a:lstStyle>
            <a:lvl1pPr>
              <a:defRPr/>
            </a:lvl1pPr>
          </a:lstStyle>
          <a:p>
            <a:pPr>
              <a:defRPr/>
            </a:pPr>
            <a:fld id="{DB8D5FF8-63FC-4A68-83AC-A6087CC57BFA}" type="slidenum">
              <a:rPr lang="is-IS"/>
              <a:pPr>
                <a:defRPr/>
              </a:pPr>
              <a:t>‹#›</a:t>
            </a:fld>
            <a:endParaRPr lang="is-I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10"/>
          </p:nvPr>
        </p:nvSpPr>
        <p:spPr/>
        <p:txBody>
          <a:bodyPr/>
          <a:lstStyle>
            <a:lvl1pPr>
              <a:defRPr/>
            </a:lvl1pPr>
          </a:lstStyle>
          <a:p>
            <a:pPr>
              <a:defRPr/>
            </a:pPr>
            <a:fld id="{A4DACEFD-0A40-4751-83F8-9A57A33D6813}" type="datetimeFigureOut">
              <a:rPr lang="is-IS"/>
              <a:pPr>
                <a:defRPr/>
              </a:pPr>
              <a:t>30.09.2026</a:t>
            </a:fld>
            <a:endParaRPr lang="is-IS"/>
          </a:p>
        </p:txBody>
      </p:sp>
      <p:sp>
        <p:nvSpPr>
          <p:cNvPr id="5" name="Footer Placeholder 4"/>
          <p:cNvSpPr>
            <a:spLocks noGrp="1"/>
          </p:cNvSpPr>
          <p:nvPr>
            <p:ph type="ftr" sz="quarter" idx="11"/>
          </p:nvPr>
        </p:nvSpPr>
        <p:spPr/>
        <p:txBody>
          <a:bodyPr/>
          <a:lstStyle>
            <a:lvl1pPr>
              <a:defRPr/>
            </a:lvl1pPr>
          </a:lstStyle>
          <a:p>
            <a:pPr>
              <a:defRPr/>
            </a:pPr>
            <a:endParaRPr lang="is-IS"/>
          </a:p>
        </p:txBody>
      </p:sp>
      <p:sp>
        <p:nvSpPr>
          <p:cNvPr id="6" name="Slide Number Placeholder 5"/>
          <p:cNvSpPr>
            <a:spLocks noGrp="1"/>
          </p:cNvSpPr>
          <p:nvPr>
            <p:ph type="sldNum" sz="quarter" idx="12"/>
          </p:nvPr>
        </p:nvSpPr>
        <p:spPr/>
        <p:txBody>
          <a:bodyPr/>
          <a:lstStyle>
            <a:lvl1pPr>
              <a:defRPr/>
            </a:lvl1pPr>
          </a:lstStyle>
          <a:p>
            <a:pPr>
              <a:defRPr/>
            </a:pPr>
            <a:fld id="{EDF08E69-10ED-46F0-B883-4088E3C4C1BE}" type="slidenum">
              <a:rPr lang="is-IS"/>
              <a:pPr>
                <a:defRPr/>
              </a:pPr>
              <a:t>‹#›</a:t>
            </a:fld>
            <a:endParaRPr lang="is-I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84"/>
            <a:ext cx="2057400" cy="5851525"/>
          </a:xfrm>
        </p:spPr>
        <p:txBody>
          <a:bodyPr vert="eaVert"/>
          <a:lstStyle/>
          <a:p>
            <a:r>
              <a:rPr lang="en-US"/>
              <a:t>Click to edit Master title style</a:t>
            </a:r>
            <a:endParaRPr lang="is-IS"/>
          </a:p>
        </p:txBody>
      </p:sp>
      <p:sp>
        <p:nvSpPr>
          <p:cNvPr id="3" name="Vertical Text Placeholder 2"/>
          <p:cNvSpPr>
            <a:spLocks noGrp="1"/>
          </p:cNvSpPr>
          <p:nvPr>
            <p:ph type="body" orient="vert" idx="1"/>
          </p:nvPr>
        </p:nvSpPr>
        <p:spPr>
          <a:xfrm>
            <a:off x="457200" y="27468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10"/>
          </p:nvPr>
        </p:nvSpPr>
        <p:spPr/>
        <p:txBody>
          <a:bodyPr/>
          <a:lstStyle>
            <a:lvl1pPr>
              <a:defRPr/>
            </a:lvl1pPr>
          </a:lstStyle>
          <a:p>
            <a:pPr>
              <a:defRPr/>
            </a:pPr>
            <a:fld id="{629A6B90-2285-45C7-866A-EF2A4111F60E}" type="datetimeFigureOut">
              <a:rPr lang="is-IS"/>
              <a:pPr>
                <a:defRPr/>
              </a:pPr>
              <a:t>30.09.2026</a:t>
            </a:fld>
            <a:endParaRPr lang="is-IS"/>
          </a:p>
        </p:txBody>
      </p:sp>
      <p:sp>
        <p:nvSpPr>
          <p:cNvPr id="5" name="Footer Placeholder 4"/>
          <p:cNvSpPr>
            <a:spLocks noGrp="1"/>
          </p:cNvSpPr>
          <p:nvPr>
            <p:ph type="ftr" sz="quarter" idx="11"/>
          </p:nvPr>
        </p:nvSpPr>
        <p:spPr/>
        <p:txBody>
          <a:bodyPr/>
          <a:lstStyle>
            <a:lvl1pPr>
              <a:defRPr/>
            </a:lvl1pPr>
          </a:lstStyle>
          <a:p>
            <a:pPr>
              <a:defRPr/>
            </a:pPr>
            <a:endParaRPr lang="is-IS"/>
          </a:p>
        </p:txBody>
      </p:sp>
      <p:sp>
        <p:nvSpPr>
          <p:cNvPr id="6" name="Slide Number Placeholder 5"/>
          <p:cNvSpPr>
            <a:spLocks noGrp="1"/>
          </p:cNvSpPr>
          <p:nvPr>
            <p:ph type="sldNum" sz="quarter" idx="12"/>
          </p:nvPr>
        </p:nvSpPr>
        <p:spPr/>
        <p:txBody>
          <a:bodyPr/>
          <a:lstStyle>
            <a:lvl1pPr>
              <a:defRPr/>
            </a:lvl1pPr>
          </a:lstStyle>
          <a:p>
            <a:pPr>
              <a:defRPr/>
            </a:pPr>
            <a:fld id="{99E0A4E9-4585-4476-9D33-65691DEB8638}" type="slidenum">
              <a:rPr lang="is-IS"/>
              <a:pPr>
                <a:defRPr/>
              </a:pPr>
              <a:t>‹#›</a:t>
            </a:fld>
            <a:endParaRPr lang="is-I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6"/>
          <p:cNvGrpSpPr>
            <a:grpSpLocks/>
          </p:cNvGrpSpPr>
          <p:nvPr/>
        </p:nvGrpSpPr>
        <p:grpSpPr bwMode="auto">
          <a:xfrm>
            <a:off x="-1588" y="0"/>
            <a:ext cx="9145588" cy="6861175"/>
            <a:chOff x="-1588" y="0"/>
            <a:chExt cx="9145588" cy="6860798"/>
          </a:xfrm>
        </p:grpSpPr>
        <p:sp>
          <p:nvSpPr>
            <p:cNvPr id="5" name="Rectangle 4"/>
            <p:cNvSpPr/>
            <p:nvPr/>
          </p:nvSpPr>
          <p:spPr>
            <a:xfrm>
              <a:off x="0" y="0"/>
              <a:ext cx="9118832"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noEditPoints="1"/>
            </p:cNvSpPr>
            <p:nvPr/>
          </p:nvSpPr>
          <p:spPr bwMode="gray">
            <a:xfrm>
              <a:off x="0" y="0"/>
              <a:ext cx="9144000" cy="6858000"/>
            </a:xfrm>
            <a:custGeom>
              <a:avLst/>
              <a:gdLst>
                <a:gd name="T0" fmla="*/ 0 w 5760"/>
                <a:gd name="T1" fmla="*/ 0 h 4320"/>
                <a:gd name="T2" fmla="*/ 5760 w 5760"/>
                <a:gd name="T3" fmla="*/ 4320 h 4320"/>
              </a:gdLst>
              <a:ahLst/>
              <a:cxnLst/>
              <a:rect l="T0" t="T1" r="T2" b="T3"/>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w="9525">
              <a:noFill/>
              <a:miter lim="800000"/>
              <a:headEnd/>
              <a:tailEnd/>
            </a:ln>
          </p:spPr>
          <p:txBody>
            <a:bodyPr/>
            <a:lstStyle/>
            <a:p>
              <a:endParaRPr lang="is-IS"/>
            </a:p>
          </p:txBody>
        </p:sp>
      </p:grpSp>
      <p:sp>
        <p:nvSpPr>
          <p:cNvPr id="12" name="Rectangle 11"/>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66463" y="2226504"/>
            <a:ext cx="5917679" cy="2550877"/>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a:xfrm>
            <a:off x="866463" y="4777380"/>
            <a:ext cx="5917679" cy="861420"/>
          </a:xfrm>
        </p:spPr>
        <p:txBody>
          <a:bodyPr/>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3" name="Date Placeholder 3"/>
          <p:cNvSpPr>
            <a:spLocks noGrp="1"/>
          </p:cNvSpPr>
          <p:nvPr>
            <p:ph type="dt" sz="half" idx="10"/>
          </p:nvPr>
        </p:nvSpPr>
        <p:spPr bwMode="gray">
          <a:xfrm rot="5400000">
            <a:off x="7497763" y="1828800"/>
            <a:ext cx="990600" cy="228600"/>
          </a:xfrm>
        </p:spPr>
        <p:txBody>
          <a:bodyPr anchor="t"/>
          <a:lstStyle>
            <a:lvl1pPr algn="l">
              <a:defRPr b="0" i="0" smtClean="0">
                <a:solidFill>
                  <a:schemeClr val="bg1">
                    <a:alpha val="60000"/>
                  </a:schemeClr>
                </a:solidFill>
              </a:defRPr>
            </a:lvl1pPr>
          </a:lstStyle>
          <a:p>
            <a:pPr>
              <a:defRPr/>
            </a:pPr>
            <a:fld id="{391FBF36-81EF-440E-9310-BBB57D55D372}" type="datetimeFigureOut">
              <a:rPr lang="is-IS"/>
              <a:pPr>
                <a:defRPr/>
              </a:pPr>
              <a:t>30.09.2026</a:t>
            </a:fld>
            <a:endParaRPr lang="is-IS"/>
          </a:p>
        </p:txBody>
      </p:sp>
      <p:sp>
        <p:nvSpPr>
          <p:cNvPr id="14" name="Footer Placeholder 4"/>
          <p:cNvSpPr>
            <a:spLocks noGrp="1"/>
          </p:cNvSpPr>
          <p:nvPr>
            <p:ph type="ftr" sz="quarter" idx="11"/>
          </p:nvPr>
        </p:nvSpPr>
        <p:spPr bwMode="gray">
          <a:xfrm rot="5400000">
            <a:off x="6236494" y="3264694"/>
            <a:ext cx="3859212" cy="228600"/>
          </a:xfrm>
        </p:spPr>
        <p:txBody>
          <a:bodyPr/>
          <a:lstStyle>
            <a:lvl1pPr>
              <a:defRPr b="0" i="0">
                <a:solidFill>
                  <a:schemeClr val="bg1">
                    <a:alpha val="60000"/>
                  </a:schemeClr>
                </a:solidFill>
              </a:defRPr>
            </a:lvl1pPr>
          </a:lstStyle>
          <a:p>
            <a:pPr>
              <a:defRPr/>
            </a:pPr>
            <a:endParaRPr lang="is-IS"/>
          </a:p>
        </p:txBody>
      </p:sp>
      <p:sp>
        <p:nvSpPr>
          <p:cNvPr id="15" name="Slide Number Placeholder 5"/>
          <p:cNvSpPr>
            <a:spLocks noGrp="1"/>
          </p:cNvSpPr>
          <p:nvPr>
            <p:ph type="sldNum" sz="quarter" idx="12"/>
          </p:nvPr>
        </p:nvSpPr>
        <p:spPr/>
        <p:txBody>
          <a:bodyPr/>
          <a:lstStyle>
            <a:lvl1pPr algn="ctr">
              <a:defRPr sz="2800" smtClean="0"/>
            </a:lvl1pPr>
          </a:lstStyle>
          <a:p>
            <a:pPr>
              <a:defRPr/>
            </a:pPr>
            <a:fld id="{9B481D1F-E205-460C-ACCB-5F0340FB202F}" type="slidenum">
              <a:rPr lang="is-IS"/>
              <a:pPr>
                <a:defRPr/>
              </a:pPr>
              <a:t>‹#›</a:t>
            </a:fld>
            <a:endParaRPr lang="is-I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1" y="927144"/>
            <a:ext cx="6343672" cy="709865"/>
          </a:xfrm>
        </p:spPr>
        <p:txBody>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B918005-ED3D-472A-A670-496940E7E210}" type="datetimeFigureOut">
              <a:rPr lang="is-IS"/>
              <a:pPr>
                <a:defRPr/>
              </a:pPr>
              <a:t>30.09.2026</a:t>
            </a:fld>
            <a:endParaRPr lang="is-IS"/>
          </a:p>
        </p:txBody>
      </p:sp>
      <p:sp>
        <p:nvSpPr>
          <p:cNvPr id="5" name="Footer Placeholder 4"/>
          <p:cNvSpPr>
            <a:spLocks noGrp="1"/>
          </p:cNvSpPr>
          <p:nvPr>
            <p:ph type="ftr" sz="quarter" idx="11"/>
          </p:nvPr>
        </p:nvSpPr>
        <p:spPr/>
        <p:txBody>
          <a:bodyPr/>
          <a:lstStyle>
            <a:lvl1pPr>
              <a:defRPr/>
            </a:lvl1pPr>
          </a:lstStyle>
          <a:p>
            <a:pPr>
              <a:defRPr/>
            </a:pPr>
            <a:endParaRPr lang="is-IS"/>
          </a:p>
        </p:txBody>
      </p:sp>
      <p:sp>
        <p:nvSpPr>
          <p:cNvPr id="6" name="Slide Number Placeholder 5"/>
          <p:cNvSpPr>
            <a:spLocks noGrp="1"/>
          </p:cNvSpPr>
          <p:nvPr>
            <p:ph type="sldNum" sz="quarter" idx="12"/>
          </p:nvPr>
        </p:nvSpPr>
        <p:spPr/>
        <p:txBody>
          <a:bodyPr/>
          <a:lstStyle>
            <a:lvl1pPr>
              <a:defRPr/>
            </a:lvl1pPr>
          </a:lstStyle>
          <a:p>
            <a:pPr>
              <a:defRPr/>
            </a:pPr>
            <a:fld id="{6C083128-2528-4CD8-A5A2-B4D345B44D36}" type="slidenum">
              <a:rPr lang="is-IS"/>
              <a:pPr>
                <a:defRPr/>
              </a:pPr>
              <a:t>‹#›</a:t>
            </a:fld>
            <a:endParaRPr lang="is-I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4" name="Group 26"/>
          <p:cNvGrpSpPr>
            <a:grpSpLocks/>
          </p:cNvGrpSpPr>
          <p:nvPr/>
        </p:nvGrpSpPr>
        <p:grpSpPr bwMode="auto">
          <a:xfrm>
            <a:off x="-1588" y="0"/>
            <a:ext cx="9145588" cy="6861175"/>
            <a:chOff x="-1588" y="0"/>
            <a:chExt cx="9145588" cy="6860798"/>
          </a:xfrm>
        </p:grpSpPr>
        <p:sp>
          <p:nvSpPr>
            <p:cNvPr id="5" name="Rectangle 4"/>
            <p:cNvSpPr/>
            <p:nvPr/>
          </p:nvSpPr>
          <p:spPr>
            <a:xfrm>
              <a:off x="0" y="0"/>
              <a:ext cx="9118832"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200" y="401616"/>
              <a:ext cx="3465513" cy="605439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34"/>
            <p:cNvSpPr>
              <a:spLocks noChangeArrowheads="1"/>
            </p:cNvSpPr>
            <p:nvPr/>
          </p:nvSpPr>
          <p:spPr bwMode="gray">
            <a:xfrm rot="-5400000">
              <a:off x="3105027" y="1765596"/>
              <a:ext cx="5995993" cy="3326809"/>
            </a:xfrm>
            <a:custGeom>
              <a:avLst/>
              <a:gdLst>
                <a:gd name="T0" fmla="*/ 0 w 4960"/>
                <a:gd name="T1" fmla="*/ 0 h 2752"/>
                <a:gd name="T2" fmla="*/ 4960 w 4960"/>
                <a:gd name="T3" fmla="*/ 2752 h 2752"/>
              </a:gdLst>
              <a:ahLst/>
              <a:cxnLst/>
              <a:rect l="T0" t="T1" r="T2" b="T3"/>
              <a:pathLst>
                <a:path w="4960" h="2752">
                  <a:moveTo>
                    <a:pt x="0" y="0"/>
                  </a:moveTo>
                  <a:lnTo>
                    <a:pt x="0" y="324"/>
                  </a:lnTo>
                  <a:lnTo>
                    <a:pt x="0" y="1992"/>
                  </a:lnTo>
                  <a:lnTo>
                    <a:pt x="0" y="2752"/>
                  </a:lnTo>
                  <a:lnTo>
                    <a:pt x="4960" y="2752"/>
                  </a:lnTo>
                  <a:lnTo>
                    <a:pt x="4960" y="1992"/>
                  </a:lnTo>
                  <a:lnTo>
                    <a:pt x="4960" y="324"/>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close/>
                </a:path>
              </a:pathLst>
            </a:custGeom>
            <a:solidFill>
              <a:schemeClr val="bg1"/>
            </a:solidFill>
            <a:ln w="9525">
              <a:noFill/>
              <a:miter lim="800000"/>
              <a:headEnd/>
              <a:tailEnd/>
            </a:ln>
          </p:spPr>
          <p:txBody>
            <a:bodyPr/>
            <a:lstStyle/>
            <a:p>
              <a:endParaRPr lang="is-IS"/>
            </a:p>
          </p:txBody>
        </p:sp>
        <p:sp>
          <p:nvSpPr>
            <p:cNvPr id="13" name="Freeform 5"/>
            <p:cNvSpPr>
              <a:spLocks noChangeArrowheads="1"/>
            </p:cNvSpPr>
            <p:nvPr/>
          </p:nvSpPr>
          <p:spPr bwMode="gray">
            <a:xfrm rot="-5912394">
              <a:off x="3320102" y="1458373"/>
              <a:ext cx="2377690" cy="317748"/>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sp>
          <p:nvSpPr>
            <p:cNvPr id="14" name="Freeform 5"/>
            <p:cNvSpPr>
              <a:spLocks noEditPoints="1"/>
            </p:cNvSpPr>
            <p:nvPr/>
          </p:nvSpPr>
          <p:spPr bwMode="gray">
            <a:xfrm>
              <a:off x="0" y="0"/>
              <a:ext cx="9144000" cy="6858000"/>
            </a:xfrm>
            <a:custGeom>
              <a:avLst/>
              <a:gdLst>
                <a:gd name="T0" fmla="*/ 0 w 5760"/>
                <a:gd name="T1" fmla="*/ 0 h 4320"/>
                <a:gd name="T2" fmla="*/ 5760 w 5760"/>
                <a:gd name="T3" fmla="*/ 4320 h 4320"/>
              </a:gdLst>
              <a:ahLst/>
              <a:cxnLst/>
              <a:rect l="T0" t="T1" r="T2" b="T3"/>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w="9525">
              <a:noFill/>
              <a:miter lim="800000"/>
              <a:headEnd/>
              <a:tailEnd/>
            </a:ln>
          </p:spPr>
          <p:txBody>
            <a:bodyPr/>
            <a:lstStyle/>
            <a:p>
              <a:endParaRPr lang="is-IS"/>
            </a:p>
          </p:txBody>
        </p:sp>
      </p:grpSp>
      <p:sp>
        <p:nvSpPr>
          <p:cNvPr id="15" name="Rectangle 14"/>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77534" y="2257588"/>
            <a:ext cx="3090672" cy="3020344"/>
          </a:xfrm>
        </p:spPr>
        <p:txBody>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3"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6" name="Date Placeholder 3"/>
          <p:cNvSpPr>
            <a:spLocks noGrp="1"/>
          </p:cNvSpPr>
          <p:nvPr>
            <p:ph type="dt" sz="half" idx="10"/>
          </p:nvPr>
        </p:nvSpPr>
        <p:spPr/>
        <p:txBody>
          <a:bodyPr/>
          <a:lstStyle>
            <a:lvl1pPr>
              <a:defRPr/>
            </a:lvl1pPr>
          </a:lstStyle>
          <a:p>
            <a:pPr>
              <a:defRPr/>
            </a:pPr>
            <a:fld id="{0E3EF463-FAE6-45DC-B5E6-09DBC3E8967D}" type="datetimeFigureOut">
              <a:rPr lang="is-IS"/>
              <a:pPr>
                <a:defRPr/>
              </a:pPr>
              <a:t>30.09.2026</a:t>
            </a:fld>
            <a:endParaRPr lang="is-IS"/>
          </a:p>
        </p:txBody>
      </p:sp>
      <p:sp>
        <p:nvSpPr>
          <p:cNvPr id="17" name="Footer Placeholder 4"/>
          <p:cNvSpPr>
            <a:spLocks noGrp="1"/>
          </p:cNvSpPr>
          <p:nvPr>
            <p:ph type="ftr" sz="quarter" idx="11"/>
          </p:nvPr>
        </p:nvSpPr>
        <p:spPr/>
        <p:txBody>
          <a:bodyPr/>
          <a:lstStyle>
            <a:lvl1pPr>
              <a:defRPr/>
            </a:lvl1pPr>
          </a:lstStyle>
          <a:p>
            <a:pPr>
              <a:defRPr/>
            </a:pPr>
            <a:endParaRPr lang="is-IS"/>
          </a:p>
        </p:txBody>
      </p:sp>
      <p:sp>
        <p:nvSpPr>
          <p:cNvPr id="18" name="Slide Number Placeholder 5"/>
          <p:cNvSpPr>
            <a:spLocks noGrp="1"/>
          </p:cNvSpPr>
          <p:nvPr>
            <p:ph type="sldNum" sz="quarter" idx="12"/>
          </p:nvPr>
        </p:nvSpPr>
        <p:spPr/>
        <p:txBody>
          <a:bodyPr/>
          <a:lstStyle>
            <a:lvl1pPr algn="ctr">
              <a:defRPr sz="2800" smtClean="0"/>
            </a:lvl1pPr>
          </a:lstStyle>
          <a:p>
            <a:pPr>
              <a:defRPr/>
            </a:pPr>
            <a:fld id="{70EFD5DB-3506-4803-A48B-3D7B090A081D}" type="slidenum">
              <a:rPr lang="is-IS"/>
              <a:pPr>
                <a:defRPr/>
              </a:pPr>
              <a:t>‹#›</a:t>
            </a:fld>
            <a:endParaRPr lang="is-I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66440" y="2489246"/>
            <a:ext cx="3636980" cy="35306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11F04B27-2AEC-4373-915C-EC50E66A70BE}" type="datetimeFigureOut">
              <a:rPr lang="is-IS"/>
              <a:pPr>
                <a:defRPr/>
              </a:pPr>
              <a:t>30.09.2026</a:t>
            </a:fld>
            <a:endParaRPr lang="is-IS"/>
          </a:p>
        </p:txBody>
      </p:sp>
      <p:sp>
        <p:nvSpPr>
          <p:cNvPr id="6" name="Footer Placeholder 4"/>
          <p:cNvSpPr>
            <a:spLocks noGrp="1"/>
          </p:cNvSpPr>
          <p:nvPr>
            <p:ph type="ftr" sz="quarter" idx="11"/>
          </p:nvPr>
        </p:nvSpPr>
        <p:spPr/>
        <p:txBody>
          <a:bodyPr/>
          <a:lstStyle>
            <a:lvl1pPr>
              <a:defRPr/>
            </a:lvl1pPr>
          </a:lstStyle>
          <a:p>
            <a:pPr>
              <a:defRPr/>
            </a:pPr>
            <a:endParaRPr lang="is-IS"/>
          </a:p>
        </p:txBody>
      </p:sp>
      <p:sp>
        <p:nvSpPr>
          <p:cNvPr id="7" name="Slide Number Placeholder 5"/>
          <p:cNvSpPr>
            <a:spLocks noGrp="1"/>
          </p:cNvSpPr>
          <p:nvPr>
            <p:ph type="sldNum" sz="quarter" idx="12"/>
          </p:nvPr>
        </p:nvSpPr>
        <p:spPr/>
        <p:txBody>
          <a:bodyPr/>
          <a:lstStyle>
            <a:lvl1pPr>
              <a:defRPr/>
            </a:lvl1pPr>
          </a:lstStyle>
          <a:p>
            <a:pPr>
              <a:defRPr/>
            </a:pPr>
            <a:fld id="{7D0FCCC3-A51C-4CC3-A967-C45E91AF5962}" type="slidenum">
              <a:rPr lang="is-IS"/>
              <a:pPr>
                <a:defRPr/>
              </a:pPr>
              <a:t>‹#›</a:t>
            </a:fld>
            <a:endParaRPr lang="is-I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9919"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66440" y="3248536"/>
            <a:ext cx="3636980" cy="2771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604" y="2489246"/>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0581" y="3245881"/>
            <a:ext cx="3636980" cy="27739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69472DE9-C69E-4F9D-873B-B9090BC363EA}" type="datetimeFigureOut">
              <a:rPr lang="is-IS"/>
              <a:pPr>
                <a:defRPr/>
              </a:pPr>
              <a:t>30.09.2026</a:t>
            </a:fld>
            <a:endParaRPr lang="is-IS"/>
          </a:p>
        </p:txBody>
      </p:sp>
      <p:sp>
        <p:nvSpPr>
          <p:cNvPr id="8" name="Footer Placeholder 4"/>
          <p:cNvSpPr>
            <a:spLocks noGrp="1"/>
          </p:cNvSpPr>
          <p:nvPr>
            <p:ph type="ftr" sz="quarter" idx="11"/>
          </p:nvPr>
        </p:nvSpPr>
        <p:spPr/>
        <p:txBody>
          <a:bodyPr/>
          <a:lstStyle>
            <a:lvl1pPr>
              <a:defRPr/>
            </a:lvl1pPr>
          </a:lstStyle>
          <a:p>
            <a:pPr>
              <a:defRPr/>
            </a:pPr>
            <a:endParaRPr lang="is-IS"/>
          </a:p>
        </p:txBody>
      </p:sp>
      <p:sp>
        <p:nvSpPr>
          <p:cNvPr id="9" name="Slide Number Placeholder 5"/>
          <p:cNvSpPr>
            <a:spLocks noGrp="1"/>
          </p:cNvSpPr>
          <p:nvPr>
            <p:ph type="sldNum" sz="quarter" idx="12"/>
          </p:nvPr>
        </p:nvSpPr>
        <p:spPr/>
        <p:txBody>
          <a:bodyPr/>
          <a:lstStyle>
            <a:lvl1pPr>
              <a:defRPr/>
            </a:lvl1pPr>
          </a:lstStyle>
          <a:p>
            <a:pPr>
              <a:defRPr/>
            </a:pPr>
            <a:fld id="{2515D2CE-B17E-4877-BEB8-3D7F622A28B0}" type="slidenum">
              <a:rPr lang="is-IS"/>
              <a:pPr>
                <a:defRPr/>
              </a:pPr>
              <a:t>‹#›</a:t>
            </a:fld>
            <a:endParaRPr lang="is-I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A8A35A90-AEC7-41B4-8B8C-FFE00C28DE20}" type="datetimeFigureOut">
              <a:rPr lang="is-IS"/>
              <a:pPr>
                <a:defRPr/>
              </a:pPr>
              <a:t>30.09.2026</a:t>
            </a:fld>
            <a:endParaRPr lang="is-IS"/>
          </a:p>
        </p:txBody>
      </p:sp>
      <p:sp>
        <p:nvSpPr>
          <p:cNvPr id="4" name="Footer Placeholder 4"/>
          <p:cNvSpPr>
            <a:spLocks noGrp="1"/>
          </p:cNvSpPr>
          <p:nvPr>
            <p:ph type="ftr" sz="quarter" idx="11"/>
          </p:nvPr>
        </p:nvSpPr>
        <p:spPr/>
        <p:txBody>
          <a:bodyPr/>
          <a:lstStyle>
            <a:lvl1pPr>
              <a:defRPr/>
            </a:lvl1pPr>
          </a:lstStyle>
          <a:p>
            <a:pPr>
              <a:defRPr/>
            </a:pPr>
            <a:endParaRPr lang="is-IS"/>
          </a:p>
        </p:txBody>
      </p:sp>
      <p:sp>
        <p:nvSpPr>
          <p:cNvPr id="5" name="Slide Number Placeholder 5"/>
          <p:cNvSpPr>
            <a:spLocks noGrp="1"/>
          </p:cNvSpPr>
          <p:nvPr>
            <p:ph type="sldNum" sz="quarter" idx="12"/>
          </p:nvPr>
        </p:nvSpPr>
        <p:spPr/>
        <p:txBody>
          <a:bodyPr/>
          <a:lstStyle>
            <a:lvl1pPr>
              <a:defRPr/>
            </a:lvl1pPr>
          </a:lstStyle>
          <a:p>
            <a:pPr>
              <a:defRPr/>
            </a:pPr>
            <a:fld id="{83DC7EB1-2BD5-4963-8463-CF07951CB8BF}" type="slidenum">
              <a:rPr lang="is-IS"/>
              <a:pPr>
                <a:defRPr/>
              </a:pPr>
              <a:t>‹#›</a:t>
            </a:fld>
            <a:endParaRPr lang="is-I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Date Placeholder 1"/>
          <p:cNvSpPr>
            <a:spLocks noGrp="1"/>
          </p:cNvSpPr>
          <p:nvPr>
            <p:ph type="dt" sz="half" idx="10"/>
          </p:nvPr>
        </p:nvSpPr>
        <p:spPr/>
        <p:txBody>
          <a:bodyPr/>
          <a:lstStyle>
            <a:lvl1pPr>
              <a:defRPr/>
            </a:lvl1pPr>
          </a:lstStyle>
          <a:p>
            <a:pPr>
              <a:defRPr/>
            </a:pPr>
            <a:fld id="{01BE27BF-09A6-4A7C-B186-9B36D68377F1}" type="datetimeFigureOut">
              <a:rPr lang="is-IS"/>
              <a:pPr>
                <a:defRPr/>
              </a:pPr>
              <a:t>30.09.2026</a:t>
            </a:fld>
            <a:endParaRPr lang="is-IS"/>
          </a:p>
        </p:txBody>
      </p:sp>
      <p:sp>
        <p:nvSpPr>
          <p:cNvPr id="4" name="Footer Placeholder 2"/>
          <p:cNvSpPr>
            <a:spLocks noGrp="1"/>
          </p:cNvSpPr>
          <p:nvPr>
            <p:ph type="ftr" sz="quarter" idx="11"/>
          </p:nvPr>
        </p:nvSpPr>
        <p:spPr/>
        <p:txBody>
          <a:bodyPr/>
          <a:lstStyle>
            <a:lvl1pPr>
              <a:defRPr/>
            </a:lvl1pPr>
          </a:lstStyle>
          <a:p>
            <a:pPr>
              <a:defRPr/>
            </a:pPr>
            <a:endParaRPr lang="is-IS"/>
          </a:p>
        </p:txBody>
      </p:sp>
      <p:sp>
        <p:nvSpPr>
          <p:cNvPr id="5" name="Slide Number Placeholder 3"/>
          <p:cNvSpPr>
            <a:spLocks noGrp="1"/>
          </p:cNvSpPr>
          <p:nvPr>
            <p:ph type="sldNum" sz="quarter" idx="12"/>
          </p:nvPr>
        </p:nvSpPr>
        <p:spPr/>
        <p:txBody>
          <a:bodyPr/>
          <a:lstStyle>
            <a:lvl1pPr algn="ctr">
              <a:defRPr sz="2800" smtClean="0"/>
            </a:lvl1pPr>
          </a:lstStyle>
          <a:p>
            <a:pPr>
              <a:defRPr/>
            </a:pPr>
            <a:fld id="{BE008D7D-4D02-4145-B793-0998FC5680CF}" type="slidenum">
              <a:rPr lang="is-IS"/>
              <a:pPr>
                <a:defRPr/>
              </a:pPr>
              <a:t>‹#›</a:t>
            </a:fld>
            <a:endParaRPr lang="is-I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26"/>
          <p:cNvGrpSpPr>
            <a:grpSpLocks/>
          </p:cNvGrpSpPr>
          <p:nvPr/>
        </p:nvGrpSpPr>
        <p:grpSpPr bwMode="auto">
          <a:xfrm>
            <a:off x="-1588" y="0"/>
            <a:ext cx="9145588" cy="6861175"/>
            <a:chOff x="-1588" y="0"/>
            <a:chExt cx="9145588" cy="6860798"/>
          </a:xfrm>
        </p:grpSpPr>
        <p:sp>
          <p:nvSpPr>
            <p:cNvPr id="6" name="Rectangle 5"/>
            <p:cNvSpPr/>
            <p:nvPr/>
          </p:nvSpPr>
          <p:spPr>
            <a:xfrm>
              <a:off x="0" y="0"/>
              <a:ext cx="9118832"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5283200" y="401616"/>
              <a:ext cx="3465513" cy="605439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34"/>
            <p:cNvSpPr>
              <a:spLocks noChangeArrowheads="1"/>
            </p:cNvSpPr>
            <p:nvPr/>
          </p:nvSpPr>
          <p:spPr bwMode="gray">
            <a:xfrm rot="-5400000">
              <a:off x="2548536" y="1765596"/>
              <a:ext cx="5995993" cy="3326809"/>
            </a:xfrm>
            <a:custGeom>
              <a:avLst/>
              <a:gdLst>
                <a:gd name="T0" fmla="*/ 0 w 4960"/>
                <a:gd name="T1" fmla="*/ 0 h 2752"/>
                <a:gd name="T2" fmla="*/ 4960 w 4960"/>
                <a:gd name="T3" fmla="*/ 2752 h 2752"/>
              </a:gdLst>
              <a:ahLst/>
              <a:cxnLst/>
              <a:rect l="T0" t="T1" r="T2" b="T3"/>
              <a:pathLst>
                <a:path w="4960" h="2752">
                  <a:moveTo>
                    <a:pt x="0" y="0"/>
                  </a:moveTo>
                  <a:lnTo>
                    <a:pt x="0" y="324"/>
                  </a:lnTo>
                  <a:lnTo>
                    <a:pt x="0" y="1992"/>
                  </a:lnTo>
                  <a:lnTo>
                    <a:pt x="0" y="2752"/>
                  </a:lnTo>
                  <a:lnTo>
                    <a:pt x="4960" y="2752"/>
                  </a:lnTo>
                  <a:lnTo>
                    <a:pt x="4960" y="1992"/>
                  </a:lnTo>
                  <a:lnTo>
                    <a:pt x="4960" y="324"/>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close/>
                </a:path>
              </a:pathLst>
            </a:custGeom>
            <a:solidFill>
              <a:schemeClr val="bg1"/>
            </a:solidFill>
            <a:ln w="9525">
              <a:noFill/>
              <a:miter lim="800000"/>
              <a:headEnd/>
              <a:tailEnd/>
            </a:ln>
          </p:spPr>
          <p:txBody>
            <a:bodyPr/>
            <a:lstStyle/>
            <a:p>
              <a:endParaRPr lang="is-IS"/>
            </a:p>
          </p:txBody>
        </p:sp>
        <p:sp>
          <p:nvSpPr>
            <p:cNvPr id="14" name="Freeform 5"/>
            <p:cNvSpPr>
              <a:spLocks noChangeArrowheads="1"/>
            </p:cNvSpPr>
            <p:nvPr/>
          </p:nvSpPr>
          <p:spPr bwMode="gray">
            <a:xfrm rot="-5912394">
              <a:off x="2769747" y="1458373"/>
              <a:ext cx="2377690" cy="317748"/>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sp>
          <p:nvSpPr>
            <p:cNvPr id="15" name="Freeform 5"/>
            <p:cNvSpPr>
              <a:spLocks noEditPoints="1"/>
            </p:cNvSpPr>
            <p:nvPr/>
          </p:nvSpPr>
          <p:spPr bwMode="gray">
            <a:xfrm>
              <a:off x="0" y="0"/>
              <a:ext cx="9144000" cy="6858000"/>
            </a:xfrm>
            <a:custGeom>
              <a:avLst/>
              <a:gdLst>
                <a:gd name="T0" fmla="*/ 0 w 5760"/>
                <a:gd name="T1" fmla="*/ 0 h 4320"/>
                <a:gd name="T2" fmla="*/ 5760 w 5760"/>
                <a:gd name="T3" fmla="*/ 4320 h 4320"/>
              </a:gdLst>
              <a:ahLst/>
              <a:cxnLst/>
              <a:rect l="T0" t="T1" r="T2" b="T3"/>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w="9525">
              <a:noFill/>
              <a:miter lim="800000"/>
              <a:headEnd/>
              <a:tailEnd/>
            </a:ln>
          </p:spPr>
          <p:txBody>
            <a:bodyPr/>
            <a:lstStyle/>
            <a:p>
              <a:endParaRPr lang="is-IS"/>
            </a:p>
          </p:txBody>
        </p:sp>
      </p:grpSp>
      <p:sp>
        <p:nvSpPr>
          <p:cNvPr id="16" name="Rectangle 15"/>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64" y="3086891"/>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Date Placeholder 4"/>
          <p:cNvSpPr>
            <a:spLocks noGrp="1"/>
          </p:cNvSpPr>
          <p:nvPr>
            <p:ph type="dt" sz="half" idx="10"/>
          </p:nvPr>
        </p:nvSpPr>
        <p:spPr/>
        <p:txBody>
          <a:bodyPr/>
          <a:lstStyle>
            <a:lvl1pPr>
              <a:defRPr/>
            </a:lvl1pPr>
          </a:lstStyle>
          <a:p>
            <a:pPr>
              <a:defRPr/>
            </a:pPr>
            <a:fld id="{4E207B99-B4CA-482C-A1C3-E5B6BD67714D}" type="datetimeFigureOut">
              <a:rPr lang="is-IS"/>
              <a:pPr>
                <a:defRPr/>
              </a:pPr>
              <a:t>30.09.2026</a:t>
            </a:fld>
            <a:endParaRPr lang="is-IS"/>
          </a:p>
        </p:txBody>
      </p:sp>
      <p:sp>
        <p:nvSpPr>
          <p:cNvPr id="18" name="Footer Placeholder 5"/>
          <p:cNvSpPr>
            <a:spLocks noGrp="1"/>
          </p:cNvSpPr>
          <p:nvPr>
            <p:ph type="ftr" sz="quarter" idx="11"/>
          </p:nvPr>
        </p:nvSpPr>
        <p:spPr/>
        <p:txBody>
          <a:bodyPr/>
          <a:lstStyle>
            <a:lvl1pPr>
              <a:defRPr/>
            </a:lvl1pPr>
          </a:lstStyle>
          <a:p>
            <a:pPr>
              <a:defRPr/>
            </a:pPr>
            <a:endParaRPr lang="is-IS"/>
          </a:p>
        </p:txBody>
      </p:sp>
      <p:sp>
        <p:nvSpPr>
          <p:cNvPr id="19" name="Slide Number Placeholder 6"/>
          <p:cNvSpPr>
            <a:spLocks noGrp="1"/>
          </p:cNvSpPr>
          <p:nvPr>
            <p:ph type="sldNum" sz="quarter" idx="12"/>
          </p:nvPr>
        </p:nvSpPr>
        <p:spPr/>
        <p:txBody>
          <a:bodyPr/>
          <a:lstStyle>
            <a:lvl1pPr algn="ctr">
              <a:defRPr sz="2800" smtClean="0"/>
            </a:lvl1pPr>
          </a:lstStyle>
          <a:p>
            <a:pPr>
              <a:defRPr/>
            </a:pPr>
            <a:fld id="{3341CB4A-4810-483A-A115-B81D60D99D82}" type="slidenum">
              <a:rPr lang="is-IS"/>
              <a:pPr>
                <a:defRPr/>
              </a:pPr>
              <a:t>‹#›</a:t>
            </a:fld>
            <a:endParaRPr lang="is-I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26"/>
          <p:cNvGrpSpPr>
            <a:grpSpLocks/>
          </p:cNvGrpSpPr>
          <p:nvPr/>
        </p:nvGrpSpPr>
        <p:grpSpPr bwMode="auto">
          <a:xfrm>
            <a:off x="-1588" y="0"/>
            <a:ext cx="9145588" cy="6861175"/>
            <a:chOff x="-1588" y="0"/>
            <a:chExt cx="9145588" cy="6860798"/>
          </a:xfrm>
        </p:grpSpPr>
        <p:sp>
          <p:nvSpPr>
            <p:cNvPr id="6" name="Rectangle 5"/>
            <p:cNvSpPr/>
            <p:nvPr/>
          </p:nvSpPr>
          <p:spPr>
            <a:xfrm>
              <a:off x="0" y="0"/>
              <a:ext cx="9118832"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5283200" y="401616"/>
              <a:ext cx="3465513" cy="605439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34"/>
            <p:cNvSpPr>
              <a:spLocks noChangeArrowheads="1"/>
            </p:cNvSpPr>
            <p:nvPr/>
          </p:nvSpPr>
          <p:spPr bwMode="gray">
            <a:xfrm rot="-5400000">
              <a:off x="2852610" y="1765596"/>
              <a:ext cx="5995993" cy="3326809"/>
            </a:xfrm>
            <a:custGeom>
              <a:avLst/>
              <a:gdLst>
                <a:gd name="T0" fmla="*/ 0 w 4960"/>
                <a:gd name="T1" fmla="*/ 0 h 2752"/>
                <a:gd name="T2" fmla="*/ 4960 w 4960"/>
                <a:gd name="T3" fmla="*/ 2752 h 2752"/>
              </a:gdLst>
              <a:ahLst/>
              <a:cxnLst/>
              <a:rect l="T0" t="T1" r="T2" b="T3"/>
              <a:pathLst>
                <a:path w="4960" h="2752">
                  <a:moveTo>
                    <a:pt x="0" y="0"/>
                  </a:moveTo>
                  <a:lnTo>
                    <a:pt x="0" y="324"/>
                  </a:lnTo>
                  <a:lnTo>
                    <a:pt x="0" y="1992"/>
                  </a:lnTo>
                  <a:lnTo>
                    <a:pt x="0" y="2752"/>
                  </a:lnTo>
                  <a:lnTo>
                    <a:pt x="4960" y="2752"/>
                  </a:lnTo>
                  <a:lnTo>
                    <a:pt x="4960" y="1992"/>
                  </a:lnTo>
                  <a:lnTo>
                    <a:pt x="4960" y="324"/>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close/>
                </a:path>
              </a:pathLst>
            </a:custGeom>
            <a:solidFill>
              <a:schemeClr val="bg1"/>
            </a:solidFill>
            <a:ln w="9525">
              <a:noFill/>
              <a:miter lim="800000"/>
              <a:headEnd/>
              <a:tailEnd/>
            </a:ln>
          </p:spPr>
          <p:txBody>
            <a:bodyPr/>
            <a:lstStyle/>
            <a:p>
              <a:endParaRPr lang="is-IS"/>
            </a:p>
          </p:txBody>
        </p:sp>
        <p:sp>
          <p:nvSpPr>
            <p:cNvPr id="14" name="Freeform 5"/>
            <p:cNvSpPr>
              <a:spLocks noChangeArrowheads="1"/>
            </p:cNvSpPr>
            <p:nvPr/>
          </p:nvSpPr>
          <p:spPr bwMode="gray">
            <a:xfrm rot="-5912394">
              <a:off x="3074559" y="1458373"/>
              <a:ext cx="2377690" cy="317748"/>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sp>
          <p:nvSpPr>
            <p:cNvPr id="15" name="Freeform 5"/>
            <p:cNvSpPr>
              <a:spLocks noEditPoints="1"/>
            </p:cNvSpPr>
            <p:nvPr/>
          </p:nvSpPr>
          <p:spPr bwMode="gray">
            <a:xfrm>
              <a:off x="0" y="0"/>
              <a:ext cx="9144000" cy="6858000"/>
            </a:xfrm>
            <a:custGeom>
              <a:avLst/>
              <a:gdLst>
                <a:gd name="T0" fmla="*/ 0 w 5760"/>
                <a:gd name="T1" fmla="*/ 0 h 4320"/>
                <a:gd name="T2" fmla="*/ 5760 w 5760"/>
                <a:gd name="T3" fmla="*/ 4320 h 4320"/>
              </a:gdLst>
              <a:ahLst/>
              <a:cxnLst/>
              <a:rect l="T0" t="T1" r="T2" b="T3"/>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w="9525">
              <a:noFill/>
              <a:miter lim="800000"/>
              <a:headEnd/>
              <a:tailEnd/>
            </a:ln>
          </p:spPr>
          <p:txBody>
            <a:bodyPr/>
            <a:lstStyle/>
            <a:p>
              <a:endParaRPr lang="is-IS"/>
            </a:p>
          </p:txBody>
        </p:sp>
      </p:grpSp>
      <p:sp>
        <p:nvSpPr>
          <p:cNvPr id="16" name="Rectangle 15"/>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66444" y="1381390"/>
            <a:ext cx="2987089" cy="157480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66444"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Date Placeholder 4"/>
          <p:cNvSpPr>
            <a:spLocks noGrp="1"/>
          </p:cNvSpPr>
          <p:nvPr>
            <p:ph type="dt" sz="half" idx="10"/>
          </p:nvPr>
        </p:nvSpPr>
        <p:spPr/>
        <p:txBody>
          <a:bodyPr/>
          <a:lstStyle>
            <a:lvl1pPr>
              <a:defRPr/>
            </a:lvl1pPr>
          </a:lstStyle>
          <a:p>
            <a:pPr>
              <a:defRPr/>
            </a:pPr>
            <a:fld id="{EF7B2587-335F-49E7-AAF2-6680400ED383}" type="datetimeFigureOut">
              <a:rPr lang="is-IS"/>
              <a:pPr>
                <a:defRPr/>
              </a:pPr>
              <a:t>30.09.2026</a:t>
            </a:fld>
            <a:endParaRPr lang="is-IS"/>
          </a:p>
        </p:txBody>
      </p:sp>
      <p:sp>
        <p:nvSpPr>
          <p:cNvPr id="18" name="Footer Placeholder 5"/>
          <p:cNvSpPr>
            <a:spLocks noGrp="1"/>
          </p:cNvSpPr>
          <p:nvPr>
            <p:ph type="ftr" sz="quarter" idx="11"/>
          </p:nvPr>
        </p:nvSpPr>
        <p:spPr/>
        <p:txBody>
          <a:bodyPr/>
          <a:lstStyle>
            <a:lvl1pPr>
              <a:defRPr/>
            </a:lvl1pPr>
          </a:lstStyle>
          <a:p>
            <a:pPr>
              <a:defRPr/>
            </a:pPr>
            <a:endParaRPr lang="is-IS"/>
          </a:p>
        </p:txBody>
      </p:sp>
      <p:sp>
        <p:nvSpPr>
          <p:cNvPr id="19" name="Slide Number Placeholder 6"/>
          <p:cNvSpPr>
            <a:spLocks noGrp="1"/>
          </p:cNvSpPr>
          <p:nvPr>
            <p:ph type="sldNum" sz="quarter" idx="12"/>
          </p:nvPr>
        </p:nvSpPr>
        <p:spPr/>
        <p:txBody>
          <a:bodyPr/>
          <a:lstStyle>
            <a:lvl1pPr algn="ctr">
              <a:defRPr sz="2800" smtClean="0"/>
            </a:lvl1pPr>
          </a:lstStyle>
          <a:p>
            <a:pPr>
              <a:defRPr/>
            </a:pPr>
            <a:fld id="{D8713E12-FDC5-4834-B82E-E100DE5FB509}" type="slidenum">
              <a:rPr lang="is-IS"/>
              <a:pPr>
                <a:defRPr/>
              </a:pPr>
              <a:t>‹#›</a:t>
            </a:fld>
            <a:endParaRPr lang="is-I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5" name="Group 26"/>
          <p:cNvGrpSpPr>
            <a:grpSpLocks/>
          </p:cNvGrpSpPr>
          <p:nvPr/>
        </p:nvGrpSpPr>
        <p:grpSpPr bwMode="auto">
          <a:xfrm>
            <a:off x="-1588" y="0"/>
            <a:ext cx="9145588" cy="6861175"/>
            <a:chOff x="-1588" y="0"/>
            <a:chExt cx="9145588" cy="6860798"/>
          </a:xfrm>
        </p:grpSpPr>
        <p:sp>
          <p:nvSpPr>
            <p:cNvPr id="6" name="Rectangle 5"/>
            <p:cNvSpPr/>
            <p:nvPr/>
          </p:nvSpPr>
          <p:spPr>
            <a:xfrm>
              <a:off x="0" y="0"/>
              <a:ext cx="9118832"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a:spLocks noChangeArrowheads="1"/>
            </p:cNvSpPr>
            <p:nvPr/>
          </p:nvSpPr>
          <p:spPr bwMode="gray">
            <a:xfrm rot="10204164">
              <a:off x="426788" y="4564241"/>
              <a:ext cx="2377690" cy="317748"/>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sp>
          <p:nvSpPr>
            <p:cNvPr id="13" name="Rectangle 12"/>
            <p:cNvSpPr/>
            <p:nvPr/>
          </p:nvSpPr>
          <p:spPr>
            <a:xfrm>
              <a:off x="422275" y="401616"/>
              <a:ext cx="8326438" cy="31414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35"/>
            <p:cNvSpPr>
              <a:spLocks noChangeArrowheads="1"/>
            </p:cNvSpPr>
            <p:nvPr/>
          </p:nvSpPr>
          <p:spPr bwMode="gray">
            <a:xfrm rot="10800000">
              <a:off x="485023" y="2670079"/>
              <a:ext cx="8182128" cy="2130508"/>
            </a:xfrm>
            <a:custGeom>
              <a:avLst/>
              <a:gdLst>
                <a:gd name="T0" fmla="*/ 0 w 10000"/>
                <a:gd name="T1" fmla="*/ 0 h 9621"/>
                <a:gd name="T2" fmla="*/ 10000 w 10000"/>
                <a:gd name="T3" fmla="*/ 9621 h 9621"/>
              </a:gdLst>
              <a:ahLst/>
              <a:cxnLst/>
              <a:rect l="T0" t="T1" r="T2" b="T3"/>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close/>
                </a:path>
              </a:pathLst>
            </a:custGeom>
            <a:solidFill>
              <a:schemeClr val="bg1"/>
            </a:solidFill>
            <a:ln w="9525">
              <a:noFill/>
              <a:miter lim="800000"/>
              <a:headEnd/>
              <a:tailEnd/>
            </a:ln>
          </p:spPr>
          <p:txBody>
            <a:bodyPr/>
            <a:lstStyle/>
            <a:p>
              <a:endParaRPr lang="is-IS"/>
            </a:p>
          </p:txBody>
        </p:sp>
        <p:sp>
          <p:nvSpPr>
            <p:cNvPr id="15" name="Freeform 5"/>
            <p:cNvSpPr>
              <a:spLocks noEditPoints="1"/>
            </p:cNvSpPr>
            <p:nvPr/>
          </p:nvSpPr>
          <p:spPr bwMode="gray">
            <a:xfrm>
              <a:off x="0" y="0"/>
              <a:ext cx="9144000" cy="6858000"/>
            </a:xfrm>
            <a:custGeom>
              <a:avLst/>
              <a:gdLst>
                <a:gd name="T0" fmla="*/ 0 w 5760"/>
                <a:gd name="T1" fmla="*/ 0 h 4320"/>
                <a:gd name="T2" fmla="*/ 5760 w 5760"/>
                <a:gd name="T3" fmla="*/ 4320 h 4320"/>
              </a:gdLst>
              <a:ahLst/>
              <a:cxnLst/>
              <a:rect l="T0" t="T1" r="T2" b="T3"/>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w="9525">
              <a:noFill/>
              <a:miter lim="800000"/>
              <a:headEnd/>
              <a:tailEnd/>
            </a:ln>
          </p:spPr>
          <p:txBody>
            <a:bodyPr/>
            <a:lstStyle/>
            <a:p>
              <a:endParaRPr lang="is-IS"/>
            </a:p>
          </p:txBody>
        </p:sp>
      </p:grpSp>
      <p:sp>
        <p:nvSpPr>
          <p:cNvPr id="16" name="Rectangle 15"/>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Date Placeholder 4"/>
          <p:cNvSpPr>
            <a:spLocks noGrp="1"/>
          </p:cNvSpPr>
          <p:nvPr>
            <p:ph type="dt" sz="half" idx="10"/>
          </p:nvPr>
        </p:nvSpPr>
        <p:spPr/>
        <p:txBody>
          <a:bodyPr/>
          <a:lstStyle>
            <a:lvl1pPr>
              <a:defRPr/>
            </a:lvl1pPr>
          </a:lstStyle>
          <a:p>
            <a:pPr>
              <a:defRPr/>
            </a:pPr>
            <a:fld id="{B29698DE-7231-433F-815F-8BB0CBC126E7}" type="datetimeFigureOut">
              <a:rPr lang="is-IS"/>
              <a:pPr>
                <a:defRPr/>
              </a:pPr>
              <a:t>30.09.2026</a:t>
            </a:fld>
            <a:endParaRPr lang="is-IS"/>
          </a:p>
        </p:txBody>
      </p:sp>
      <p:sp>
        <p:nvSpPr>
          <p:cNvPr id="18" name="Footer Placeholder 5"/>
          <p:cNvSpPr>
            <a:spLocks noGrp="1"/>
          </p:cNvSpPr>
          <p:nvPr>
            <p:ph type="ftr" sz="quarter" idx="11"/>
          </p:nvPr>
        </p:nvSpPr>
        <p:spPr/>
        <p:txBody>
          <a:bodyPr/>
          <a:lstStyle>
            <a:lvl1pPr>
              <a:defRPr/>
            </a:lvl1pPr>
          </a:lstStyle>
          <a:p>
            <a:pPr>
              <a:defRPr/>
            </a:pPr>
            <a:endParaRPr lang="is-IS"/>
          </a:p>
        </p:txBody>
      </p:sp>
      <p:sp>
        <p:nvSpPr>
          <p:cNvPr id="19" name="Slide Number Placeholder 6"/>
          <p:cNvSpPr>
            <a:spLocks noGrp="1"/>
          </p:cNvSpPr>
          <p:nvPr>
            <p:ph type="sldNum" sz="quarter" idx="12"/>
          </p:nvPr>
        </p:nvSpPr>
        <p:spPr/>
        <p:txBody>
          <a:bodyPr/>
          <a:lstStyle>
            <a:lvl1pPr algn="ctr">
              <a:defRPr sz="2800" smtClean="0"/>
            </a:lvl1pPr>
          </a:lstStyle>
          <a:p>
            <a:pPr>
              <a:defRPr/>
            </a:pPr>
            <a:fld id="{9A809131-CA9A-4C31-B985-767EFE2E51B3}" type="slidenum">
              <a:rPr lang="is-IS"/>
              <a:pPr>
                <a:defRPr/>
              </a:pPr>
              <a:t>‹#›</a:t>
            </a:fld>
            <a:endParaRPr lang="is-I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4" name="Group 26"/>
          <p:cNvGrpSpPr>
            <a:grpSpLocks/>
          </p:cNvGrpSpPr>
          <p:nvPr/>
        </p:nvGrpSpPr>
        <p:grpSpPr bwMode="auto">
          <a:xfrm>
            <a:off x="-1588" y="0"/>
            <a:ext cx="9145588" cy="6861175"/>
            <a:chOff x="-1588" y="0"/>
            <a:chExt cx="9145588" cy="6860798"/>
          </a:xfrm>
        </p:grpSpPr>
        <p:sp>
          <p:nvSpPr>
            <p:cNvPr id="5" name="Rectangle 4"/>
            <p:cNvSpPr/>
            <p:nvPr/>
          </p:nvSpPr>
          <p:spPr>
            <a:xfrm>
              <a:off x="0" y="0"/>
              <a:ext cx="9118832"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noChangeArrowheads="1"/>
            </p:cNvSpPr>
            <p:nvPr/>
          </p:nvSpPr>
          <p:spPr bwMode="gray">
            <a:xfrm rot="-589932">
              <a:off x="6359946" y="2780895"/>
              <a:ext cx="2377690" cy="317748"/>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sp>
          <p:nvSpPr>
            <p:cNvPr id="12" name="Rectangle 11"/>
            <p:cNvSpPr/>
            <p:nvPr/>
          </p:nvSpPr>
          <p:spPr>
            <a:xfrm>
              <a:off x="485775" y="4343161"/>
              <a:ext cx="8181975" cy="21128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35"/>
            <p:cNvSpPr>
              <a:spLocks noChangeArrowheads="1"/>
            </p:cNvSpPr>
            <p:nvPr/>
          </p:nvSpPr>
          <p:spPr bwMode="gray">
            <a:xfrm>
              <a:off x="485023" y="2854646"/>
              <a:ext cx="8182128" cy="2130508"/>
            </a:xfrm>
            <a:custGeom>
              <a:avLst/>
              <a:gdLst>
                <a:gd name="T0" fmla="*/ 0 w 10000"/>
                <a:gd name="T1" fmla="*/ 0 h 9621"/>
                <a:gd name="T2" fmla="*/ 10000 w 10000"/>
                <a:gd name="T3" fmla="*/ 9621 h 9621"/>
              </a:gdLst>
              <a:ahLst/>
              <a:cxnLst/>
              <a:rect l="T0" t="T1" r="T2" b="T3"/>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close/>
                </a:path>
              </a:pathLst>
            </a:custGeom>
            <a:solidFill>
              <a:schemeClr val="bg1"/>
            </a:solidFill>
            <a:ln w="9525">
              <a:noFill/>
              <a:miter lim="800000"/>
              <a:headEnd/>
              <a:tailEnd/>
            </a:ln>
          </p:spPr>
          <p:txBody>
            <a:bodyPr/>
            <a:lstStyle/>
            <a:p>
              <a:endParaRPr lang="is-IS"/>
            </a:p>
          </p:txBody>
        </p:sp>
        <p:sp>
          <p:nvSpPr>
            <p:cNvPr id="15" name="Freeform 5"/>
            <p:cNvSpPr>
              <a:spLocks noEditPoints="1"/>
            </p:cNvSpPr>
            <p:nvPr/>
          </p:nvSpPr>
          <p:spPr bwMode="gray">
            <a:xfrm>
              <a:off x="0" y="0"/>
              <a:ext cx="9144000" cy="6858000"/>
            </a:xfrm>
            <a:custGeom>
              <a:avLst/>
              <a:gdLst>
                <a:gd name="T0" fmla="*/ 0 w 5760"/>
                <a:gd name="T1" fmla="*/ 0 h 4320"/>
                <a:gd name="T2" fmla="*/ 5760 w 5760"/>
                <a:gd name="T3" fmla="*/ 4320 h 4320"/>
              </a:gdLst>
              <a:ahLst/>
              <a:cxnLst/>
              <a:rect l="T0" t="T1" r="T2" b="T3"/>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w="9525">
              <a:noFill/>
              <a:miter lim="800000"/>
              <a:headEnd/>
              <a:tailEnd/>
            </a:ln>
          </p:spPr>
          <p:txBody>
            <a:bodyPr/>
            <a:lstStyle/>
            <a:p>
              <a:endParaRPr lang="is-IS"/>
            </a:p>
          </p:txBody>
        </p:sp>
      </p:grpSp>
      <p:sp>
        <p:nvSpPr>
          <p:cNvPr id="16" name="Rectangle 15"/>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66463" y="927100"/>
            <a:ext cx="6422005" cy="1692720"/>
          </a:xfrm>
        </p:spPr>
        <p:txBody>
          <a:bodyP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63" y="3488069"/>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Date Placeholder 3"/>
          <p:cNvSpPr>
            <a:spLocks noGrp="1"/>
          </p:cNvSpPr>
          <p:nvPr>
            <p:ph type="dt" sz="half" idx="10"/>
          </p:nvPr>
        </p:nvSpPr>
        <p:spPr/>
        <p:txBody>
          <a:bodyPr/>
          <a:lstStyle>
            <a:lvl1pPr>
              <a:defRPr/>
            </a:lvl1pPr>
          </a:lstStyle>
          <a:p>
            <a:pPr>
              <a:defRPr/>
            </a:pPr>
            <a:fld id="{C0C197A1-D361-4CCC-983F-17945E3504C8}" type="datetimeFigureOut">
              <a:rPr lang="is-IS"/>
              <a:pPr>
                <a:defRPr/>
              </a:pPr>
              <a:t>30.09.2026</a:t>
            </a:fld>
            <a:endParaRPr lang="is-IS"/>
          </a:p>
        </p:txBody>
      </p:sp>
      <p:sp>
        <p:nvSpPr>
          <p:cNvPr id="18" name="Footer Placeholder 4"/>
          <p:cNvSpPr>
            <a:spLocks noGrp="1"/>
          </p:cNvSpPr>
          <p:nvPr>
            <p:ph type="ftr" sz="quarter" idx="11"/>
          </p:nvPr>
        </p:nvSpPr>
        <p:spPr/>
        <p:txBody>
          <a:bodyPr/>
          <a:lstStyle>
            <a:lvl1pPr>
              <a:defRPr/>
            </a:lvl1pPr>
          </a:lstStyle>
          <a:p>
            <a:pPr>
              <a:defRPr/>
            </a:pPr>
            <a:endParaRPr lang="is-IS"/>
          </a:p>
        </p:txBody>
      </p:sp>
      <p:sp>
        <p:nvSpPr>
          <p:cNvPr id="19" name="Slide Number Placeholder 5"/>
          <p:cNvSpPr>
            <a:spLocks noGrp="1"/>
          </p:cNvSpPr>
          <p:nvPr>
            <p:ph type="sldNum" sz="quarter" idx="12"/>
          </p:nvPr>
        </p:nvSpPr>
        <p:spPr/>
        <p:txBody>
          <a:bodyPr/>
          <a:lstStyle>
            <a:lvl1pPr algn="ctr">
              <a:defRPr sz="2800" smtClean="0"/>
            </a:lvl1pPr>
          </a:lstStyle>
          <a:p>
            <a:pPr>
              <a:defRPr/>
            </a:pPr>
            <a:fld id="{B2313D67-A12C-4AFF-9149-5FE014E799DE}" type="slidenum">
              <a:rPr lang="is-IS"/>
              <a:pPr>
                <a:defRPr/>
              </a:pPr>
              <a:t>‹#›</a:t>
            </a:fld>
            <a:endParaRPr lang="is-I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5" name="Group 26"/>
          <p:cNvGrpSpPr>
            <a:grpSpLocks/>
          </p:cNvGrpSpPr>
          <p:nvPr/>
        </p:nvGrpSpPr>
        <p:grpSpPr bwMode="auto">
          <a:xfrm>
            <a:off x="-1588" y="0"/>
            <a:ext cx="9145588" cy="6861175"/>
            <a:chOff x="-1588" y="0"/>
            <a:chExt cx="9145588" cy="6860798"/>
          </a:xfrm>
        </p:grpSpPr>
        <p:sp>
          <p:nvSpPr>
            <p:cNvPr id="6" name="Rectangle 5"/>
            <p:cNvSpPr/>
            <p:nvPr/>
          </p:nvSpPr>
          <p:spPr>
            <a:xfrm>
              <a:off x="0" y="0"/>
              <a:ext cx="9118832"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a:spLocks noChangeArrowheads="1"/>
            </p:cNvSpPr>
            <p:nvPr/>
          </p:nvSpPr>
          <p:spPr bwMode="gray">
            <a:xfrm rot="-589932">
              <a:off x="6359946" y="4309201"/>
              <a:ext cx="2377690" cy="317748"/>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sp>
          <p:nvSpPr>
            <p:cNvPr id="13" name="Freeform 34"/>
            <p:cNvSpPr>
              <a:spLocks noChangeArrowheads="1"/>
            </p:cNvSpPr>
            <p:nvPr/>
          </p:nvSpPr>
          <p:spPr bwMode="gray">
            <a:xfrm>
              <a:off x="485023" y="4381500"/>
              <a:ext cx="8182128" cy="2130508"/>
            </a:xfrm>
            <a:custGeom>
              <a:avLst/>
              <a:gdLst>
                <a:gd name="T0" fmla="*/ 0 w 10000"/>
                <a:gd name="T1" fmla="*/ 0 h 9621"/>
                <a:gd name="T2" fmla="*/ 10000 w 10000"/>
                <a:gd name="T3" fmla="*/ 9621 h 9621"/>
              </a:gdLst>
              <a:ahLst/>
              <a:cxnLst/>
              <a:rect l="T0" t="T1" r="T2" b="T3"/>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close/>
                </a:path>
              </a:pathLst>
            </a:custGeom>
            <a:solidFill>
              <a:schemeClr val="bg1"/>
            </a:solidFill>
            <a:ln w="9525">
              <a:noFill/>
              <a:miter lim="800000"/>
              <a:headEnd/>
              <a:tailEnd/>
            </a:ln>
          </p:spPr>
          <p:txBody>
            <a:bodyPr/>
            <a:lstStyle/>
            <a:p>
              <a:endParaRPr lang="is-IS"/>
            </a:p>
          </p:txBody>
        </p:sp>
        <p:sp>
          <p:nvSpPr>
            <p:cNvPr id="14" name="Freeform 5"/>
            <p:cNvSpPr>
              <a:spLocks noEditPoints="1"/>
            </p:cNvSpPr>
            <p:nvPr/>
          </p:nvSpPr>
          <p:spPr bwMode="gray">
            <a:xfrm>
              <a:off x="0" y="0"/>
              <a:ext cx="9144000" cy="6858000"/>
            </a:xfrm>
            <a:custGeom>
              <a:avLst/>
              <a:gdLst>
                <a:gd name="T0" fmla="*/ 0 w 5760"/>
                <a:gd name="T1" fmla="*/ 0 h 4320"/>
                <a:gd name="T2" fmla="*/ 5760 w 5760"/>
                <a:gd name="T3" fmla="*/ 4320 h 4320"/>
              </a:gdLst>
              <a:ahLst/>
              <a:cxnLst/>
              <a:rect l="T0" t="T1" r="T2" b="T3"/>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w="9525">
              <a:noFill/>
              <a:miter lim="800000"/>
              <a:headEnd/>
              <a:tailEnd/>
            </a:ln>
          </p:spPr>
          <p:txBody>
            <a:bodyPr/>
            <a:lstStyle/>
            <a:p>
              <a:endParaRPr lang="is-IS"/>
            </a:p>
          </p:txBody>
        </p:sp>
      </p:grpSp>
      <p:sp>
        <p:nvSpPr>
          <p:cNvPr id="15" name="TextBox 14"/>
          <p:cNvSpPr txBox="1"/>
          <p:nvPr/>
        </p:nvSpPr>
        <p:spPr bwMode="gray">
          <a:xfrm>
            <a:off x="647723" y="652509"/>
            <a:ext cx="601663" cy="1322387"/>
          </a:xfrm>
          <a:prstGeom prst="rect">
            <a:avLst/>
          </a:prstGeom>
          <a:noFill/>
        </p:spPr>
        <p:txBody>
          <a:bodyPr>
            <a:spAutoFit/>
          </a:bodyPr>
          <a:lstStyle/>
          <a:p>
            <a:pPr algn="r" fontAlgn="auto">
              <a:spcBef>
                <a:spcPts val="0"/>
              </a:spcBef>
              <a:spcAft>
                <a:spcPts val="0"/>
              </a:spcAft>
              <a:defRPr/>
            </a:pPr>
            <a:r>
              <a:rPr lang="en-US" sz="8000" dirty="0">
                <a:solidFill>
                  <a:schemeClr val="accent1">
                    <a:lumMod val="60000"/>
                    <a:lumOff val="40000"/>
                  </a:schemeClr>
                </a:solidFill>
                <a:latin typeface="Arial"/>
                <a:cs typeface="Arial"/>
              </a:rPr>
              <a:t>“</a:t>
            </a:r>
          </a:p>
        </p:txBody>
      </p:sp>
      <p:sp>
        <p:nvSpPr>
          <p:cNvPr id="18" name="TextBox 17"/>
          <p:cNvSpPr txBox="1"/>
          <p:nvPr/>
        </p:nvSpPr>
        <p:spPr bwMode="gray">
          <a:xfrm>
            <a:off x="7069139" y="2900369"/>
            <a:ext cx="619125" cy="1323975"/>
          </a:xfrm>
          <a:prstGeom prst="rect">
            <a:avLst/>
          </a:prstGeom>
          <a:noFill/>
        </p:spPr>
        <p:txBody>
          <a:bodyPr>
            <a:spAutoFit/>
          </a:bodyPr>
          <a:lstStyle/>
          <a:p>
            <a:pPr algn="r" fontAlgn="auto">
              <a:spcBef>
                <a:spcPts val="0"/>
              </a:spcBef>
              <a:spcAft>
                <a:spcPts val="0"/>
              </a:spcAft>
              <a:defRPr/>
            </a:pPr>
            <a:r>
              <a:rPr lang="en-US" sz="8000" dirty="0">
                <a:solidFill>
                  <a:schemeClr val="accent1">
                    <a:lumMod val="60000"/>
                    <a:lumOff val="40000"/>
                  </a:schemeClr>
                </a:solidFill>
                <a:latin typeface="Arial"/>
                <a:cs typeface="Arial"/>
              </a:rPr>
              <a:t>”</a:t>
            </a:r>
          </a:p>
        </p:txBody>
      </p:sp>
      <p:sp>
        <p:nvSpPr>
          <p:cNvPr id="19" name="Rectangle 18"/>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28083" y="927145"/>
            <a:ext cx="6160385" cy="2882179"/>
          </a:xfrm>
        </p:spPr>
        <p:txBody>
          <a:bodyP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301" y="3809282"/>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2"/>
          </p:nvPr>
        </p:nvSpPr>
        <p:spPr>
          <a:xfrm>
            <a:off x="866463" y="5000862"/>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0" name="Date Placeholder 3"/>
          <p:cNvSpPr>
            <a:spLocks noGrp="1"/>
          </p:cNvSpPr>
          <p:nvPr>
            <p:ph type="dt" sz="half" idx="14"/>
          </p:nvPr>
        </p:nvSpPr>
        <p:spPr/>
        <p:txBody>
          <a:bodyPr/>
          <a:lstStyle>
            <a:lvl1pPr>
              <a:defRPr/>
            </a:lvl1pPr>
          </a:lstStyle>
          <a:p>
            <a:pPr>
              <a:defRPr/>
            </a:pPr>
            <a:fld id="{6DB30F53-EA78-4DD4-A03C-BB0836DC3F0A}" type="datetimeFigureOut">
              <a:rPr lang="is-IS"/>
              <a:pPr>
                <a:defRPr/>
              </a:pPr>
              <a:t>30.09.2026</a:t>
            </a:fld>
            <a:endParaRPr lang="is-IS"/>
          </a:p>
        </p:txBody>
      </p:sp>
      <p:sp>
        <p:nvSpPr>
          <p:cNvPr id="21" name="Footer Placeholder 4"/>
          <p:cNvSpPr>
            <a:spLocks noGrp="1"/>
          </p:cNvSpPr>
          <p:nvPr>
            <p:ph type="ftr" sz="quarter" idx="15"/>
          </p:nvPr>
        </p:nvSpPr>
        <p:spPr/>
        <p:txBody>
          <a:bodyPr/>
          <a:lstStyle>
            <a:lvl1pPr>
              <a:defRPr/>
            </a:lvl1pPr>
          </a:lstStyle>
          <a:p>
            <a:pPr>
              <a:defRPr/>
            </a:pPr>
            <a:endParaRPr lang="is-IS"/>
          </a:p>
        </p:txBody>
      </p:sp>
      <p:sp>
        <p:nvSpPr>
          <p:cNvPr id="22" name="Slide Number Placeholder 5"/>
          <p:cNvSpPr>
            <a:spLocks noGrp="1"/>
          </p:cNvSpPr>
          <p:nvPr>
            <p:ph type="sldNum" sz="quarter" idx="16"/>
          </p:nvPr>
        </p:nvSpPr>
        <p:spPr/>
        <p:txBody>
          <a:bodyPr/>
          <a:lstStyle>
            <a:lvl1pPr algn="ctr">
              <a:defRPr sz="2800" smtClean="0"/>
            </a:lvl1pPr>
          </a:lstStyle>
          <a:p>
            <a:pPr>
              <a:defRPr/>
            </a:pPr>
            <a:fld id="{9266EE3D-E096-43FE-A6B2-C2F422C8C166}" type="slidenum">
              <a:rPr lang="is-IS"/>
              <a:pPr>
                <a:defRPr/>
              </a:pPr>
              <a:t>‹#›</a:t>
            </a:fld>
            <a:endParaRPr lang="is-I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4" name="Group 26"/>
          <p:cNvGrpSpPr>
            <a:grpSpLocks/>
          </p:cNvGrpSpPr>
          <p:nvPr/>
        </p:nvGrpSpPr>
        <p:grpSpPr bwMode="auto">
          <a:xfrm>
            <a:off x="-1588" y="0"/>
            <a:ext cx="9145588" cy="6861175"/>
            <a:chOff x="-1588" y="0"/>
            <a:chExt cx="9145588" cy="6860798"/>
          </a:xfrm>
        </p:grpSpPr>
        <p:sp>
          <p:nvSpPr>
            <p:cNvPr id="5" name="Rectangle 4"/>
            <p:cNvSpPr/>
            <p:nvPr/>
          </p:nvSpPr>
          <p:spPr>
            <a:xfrm>
              <a:off x="0" y="0"/>
              <a:ext cx="9118832"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noChangeArrowheads="1"/>
            </p:cNvSpPr>
            <p:nvPr/>
          </p:nvSpPr>
          <p:spPr bwMode="gray">
            <a:xfrm rot="-589932">
              <a:off x="6359946" y="4311243"/>
              <a:ext cx="2377690" cy="317748"/>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sp>
          <p:nvSpPr>
            <p:cNvPr id="12" name="Freeform 34"/>
            <p:cNvSpPr>
              <a:spLocks noChangeArrowheads="1"/>
            </p:cNvSpPr>
            <p:nvPr/>
          </p:nvSpPr>
          <p:spPr bwMode="gray">
            <a:xfrm>
              <a:off x="485023" y="4381500"/>
              <a:ext cx="8182128" cy="2130508"/>
            </a:xfrm>
            <a:custGeom>
              <a:avLst/>
              <a:gdLst>
                <a:gd name="T0" fmla="*/ 0 w 10000"/>
                <a:gd name="T1" fmla="*/ 0 h 9621"/>
                <a:gd name="T2" fmla="*/ 10000 w 10000"/>
                <a:gd name="T3" fmla="*/ 9621 h 9621"/>
              </a:gdLst>
              <a:ahLst/>
              <a:cxnLst/>
              <a:rect l="T0" t="T1" r="T2" b="T3"/>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close/>
                </a:path>
              </a:pathLst>
            </a:custGeom>
            <a:solidFill>
              <a:schemeClr val="bg1"/>
            </a:solidFill>
            <a:ln w="9525">
              <a:noFill/>
              <a:miter lim="800000"/>
              <a:headEnd/>
              <a:tailEnd/>
            </a:ln>
          </p:spPr>
          <p:txBody>
            <a:bodyPr/>
            <a:lstStyle/>
            <a:p>
              <a:endParaRPr lang="is-IS"/>
            </a:p>
          </p:txBody>
        </p:sp>
        <p:sp>
          <p:nvSpPr>
            <p:cNvPr id="13" name="Freeform 5"/>
            <p:cNvSpPr>
              <a:spLocks noEditPoints="1"/>
            </p:cNvSpPr>
            <p:nvPr/>
          </p:nvSpPr>
          <p:spPr bwMode="gray">
            <a:xfrm>
              <a:off x="0" y="0"/>
              <a:ext cx="9144000" cy="6858000"/>
            </a:xfrm>
            <a:custGeom>
              <a:avLst/>
              <a:gdLst>
                <a:gd name="T0" fmla="*/ 0 w 5760"/>
                <a:gd name="T1" fmla="*/ 0 h 4320"/>
                <a:gd name="T2" fmla="*/ 5760 w 5760"/>
                <a:gd name="T3" fmla="*/ 4320 h 4320"/>
              </a:gdLst>
              <a:ahLst/>
              <a:cxnLst/>
              <a:rect l="T0" t="T1" r="T2" b="T3"/>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w="9525">
              <a:noFill/>
              <a:miter lim="800000"/>
              <a:headEnd/>
              <a:tailEnd/>
            </a:ln>
          </p:spPr>
          <p:txBody>
            <a:bodyPr/>
            <a:lstStyle/>
            <a:p>
              <a:endParaRPr lang="is-IS"/>
            </a:p>
          </p:txBody>
        </p:sp>
      </p:grpSp>
      <p:sp>
        <p:nvSpPr>
          <p:cNvPr id="14" name="Rectangle 13"/>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66463" y="2057400"/>
            <a:ext cx="6422005" cy="20955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024954"/>
            <a:ext cx="6422004" cy="994891"/>
          </a:xfrm>
        </p:spPr>
        <p:txBody>
          <a:bodyPr/>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5" name="Date Placeholder 3"/>
          <p:cNvSpPr>
            <a:spLocks noGrp="1"/>
          </p:cNvSpPr>
          <p:nvPr>
            <p:ph type="dt" sz="half" idx="10"/>
          </p:nvPr>
        </p:nvSpPr>
        <p:spPr/>
        <p:txBody>
          <a:bodyPr/>
          <a:lstStyle>
            <a:lvl1pPr>
              <a:defRPr/>
            </a:lvl1pPr>
          </a:lstStyle>
          <a:p>
            <a:pPr>
              <a:defRPr/>
            </a:pPr>
            <a:fld id="{78419E23-ED03-44A2-8562-2B52B163316D}" type="datetimeFigureOut">
              <a:rPr lang="is-IS"/>
              <a:pPr>
                <a:defRPr/>
              </a:pPr>
              <a:t>30.09.2026</a:t>
            </a:fld>
            <a:endParaRPr lang="is-IS"/>
          </a:p>
        </p:txBody>
      </p:sp>
      <p:sp>
        <p:nvSpPr>
          <p:cNvPr id="16" name="Footer Placeholder 4"/>
          <p:cNvSpPr>
            <a:spLocks noGrp="1"/>
          </p:cNvSpPr>
          <p:nvPr>
            <p:ph type="ftr" sz="quarter" idx="11"/>
          </p:nvPr>
        </p:nvSpPr>
        <p:spPr/>
        <p:txBody>
          <a:bodyPr/>
          <a:lstStyle>
            <a:lvl1pPr>
              <a:defRPr/>
            </a:lvl1pPr>
          </a:lstStyle>
          <a:p>
            <a:pPr>
              <a:defRPr/>
            </a:pPr>
            <a:endParaRPr lang="is-IS"/>
          </a:p>
        </p:txBody>
      </p:sp>
      <p:sp>
        <p:nvSpPr>
          <p:cNvPr id="17" name="Slide Number Placeholder 5"/>
          <p:cNvSpPr>
            <a:spLocks noGrp="1"/>
          </p:cNvSpPr>
          <p:nvPr>
            <p:ph type="sldNum" sz="quarter" idx="12"/>
          </p:nvPr>
        </p:nvSpPr>
        <p:spPr/>
        <p:txBody>
          <a:bodyPr/>
          <a:lstStyle>
            <a:lvl1pPr algn="ctr">
              <a:defRPr sz="2800" smtClean="0"/>
            </a:lvl1pPr>
          </a:lstStyle>
          <a:p>
            <a:pPr>
              <a:defRPr/>
            </a:pPr>
            <a:fld id="{3B686F5D-1652-45CB-BDAB-A38CDC4C1468}" type="slidenum">
              <a:rPr lang="is-IS"/>
              <a:pPr>
                <a:defRPr/>
              </a:pPr>
              <a:t>‹#›</a:t>
            </a:fld>
            <a:endParaRPr lang="is-I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cxnSp>
        <p:nvCxnSpPr>
          <p:cNvPr id="9" name="Straight Connector 8"/>
          <p:cNvCxnSpPr/>
          <p:nvPr/>
        </p:nvCxnSpPr>
        <p:spPr>
          <a:xfrm>
            <a:off x="3294063" y="2489246"/>
            <a:ext cx="0" cy="3546475"/>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5849938" y="2489246"/>
            <a:ext cx="0" cy="3546475"/>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866463" y="927100"/>
            <a:ext cx="6423593"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3"/>
          <p:cNvSpPr>
            <a:spLocks noGrp="1"/>
          </p:cNvSpPr>
          <p:nvPr>
            <p:ph type="body" sz="half" idx="15"/>
          </p:nvPr>
        </p:nvSpPr>
        <p:spPr>
          <a:xfrm>
            <a:off x="866440" y="3147164"/>
            <a:ext cx="2313432" cy="2888366"/>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5616"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3"/>
          <p:cNvSpPr>
            <a:spLocks noGrp="1"/>
          </p:cNvSpPr>
          <p:nvPr>
            <p:ph type="body" sz="half" idx="16"/>
          </p:nvPr>
        </p:nvSpPr>
        <p:spPr>
          <a:xfrm>
            <a:off x="3408472" y="3147164"/>
            <a:ext cx="2318918" cy="2888366"/>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58643"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3"/>
          <p:cNvSpPr>
            <a:spLocks noGrp="1"/>
          </p:cNvSpPr>
          <p:nvPr>
            <p:ph type="body" sz="half" idx="17"/>
          </p:nvPr>
        </p:nvSpPr>
        <p:spPr>
          <a:xfrm>
            <a:off x="5960958" y="3147164"/>
            <a:ext cx="2316625" cy="2888366"/>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Date Placeholder 6"/>
          <p:cNvSpPr>
            <a:spLocks noGrp="1"/>
          </p:cNvSpPr>
          <p:nvPr>
            <p:ph type="dt" sz="half" idx="18"/>
          </p:nvPr>
        </p:nvSpPr>
        <p:spPr/>
        <p:txBody>
          <a:bodyPr/>
          <a:lstStyle>
            <a:lvl1pPr>
              <a:defRPr/>
            </a:lvl1pPr>
          </a:lstStyle>
          <a:p>
            <a:pPr>
              <a:defRPr/>
            </a:pPr>
            <a:fld id="{E0D17414-B306-4369-8FF1-92F8DC3BC1B1}" type="datetimeFigureOut">
              <a:rPr lang="is-IS"/>
              <a:pPr>
                <a:defRPr/>
              </a:pPr>
              <a:t>30.09.2026</a:t>
            </a:fld>
            <a:endParaRPr lang="is-IS"/>
          </a:p>
        </p:txBody>
      </p:sp>
      <p:sp>
        <p:nvSpPr>
          <p:cNvPr id="12" name="Footer Placeholder 7"/>
          <p:cNvSpPr>
            <a:spLocks noGrp="1"/>
          </p:cNvSpPr>
          <p:nvPr>
            <p:ph type="ftr" sz="quarter" idx="19"/>
          </p:nvPr>
        </p:nvSpPr>
        <p:spPr/>
        <p:txBody>
          <a:bodyPr/>
          <a:lstStyle>
            <a:lvl1pPr>
              <a:defRPr/>
            </a:lvl1pPr>
          </a:lstStyle>
          <a:p>
            <a:pPr>
              <a:defRPr/>
            </a:pPr>
            <a:endParaRPr lang="is-IS"/>
          </a:p>
        </p:txBody>
      </p:sp>
      <p:sp>
        <p:nvSpPr>
          <p:cNvPr id="13" name="Slide Number Placeholder 8"/>
          <p:cNvSpPr>
            <a:spLocks noGrp="1"/>
          </p:cNvSpPr>
          <p:nvPr>
            <p:ph type="sldNum" sz="quarter" idx="20"/>
          </p:nvPr>
        </p:nvSpPr>
        <p:spPr/>
        <p:txBody>
          <a:bodyPr/>
          <a:lstStyle>
            <a:lvl1pPr algn="ctr">
              <a:defRPr sz="2800" smtClean="0"/>
            </a:lvl1pPr>
          </a:lstStyle>
          <a:p>
            <a:pPr>
              <a:defRPr/>
            </a:pPr>
            <a:fld id="{8DE19328-92B5-44C0-8171-3C6EF130993B}" type="slidenum">
              <a:rPr lang="is-IS"/>
              <a:pPr>
                <a:defRPr/>
              </a:pPr>
              <a:t>‹#›</a:t>
            </a:fld>
            <a:endParaRPr lang="is-I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cxnSp>
        <p:nvCxnSpPr>
          <p:cNvPr id="12" name="Straight Connector 11"/>
          <p:cNvCxnSpPr/>
          <p:nvPr/>
        </p:nvCxnSpPr>
        <p:spPr>
          <a:xfrm>
            <a:off x="3289300" y="2489246"/>
            <a:ext cx="0" cy="3546475"/>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5849938" y="2489246"/>
            <a:ext cx="0" cy="3546475"/>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866440" y="927100"/>
            <a:ext cx="6345260"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Picture Placeholder 2"/>
          <p:cNvSpPr>
            <a:spLocks noGrp="1" noChangeAspect="1"/>
          </p:cNvSpPr>
          <p:nvPr>
            <p:ph type="pic" idx="15"/>
          </p:nvPr>
        </p:nvSpPr>
        <p:spPr>
          <a:xfrm>
            <a:off x="1019056" y="2489200"/>
            <a:ext cx="2015144" cy="1447342"/>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3" name="Text Placeholder 3"/>
          <p:cNvSpPr>
            <a:spLocks noGrp="1"/>
          </p:cNvSpPr>
          <p:nvPr>
            <p:ph type="body" sz="half" idx="18"/>
          </p:nvPr>
        </p:nvSpPr>
        <p:spPr>
          <a:xfrm>
            <a:off x="866439" y="4837604"/>
            <a:ext cx="2313432" cy="118732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11127"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4" name="Text Placeholder 3"/>
          <p:cNvSpPr>
            <a:spLocks noGrp="1"/>
          </p:cNvSpPr>
          <p:nvPr>
            <p:ph type="body" sz="half" idx="19"/>
          </p:nvPr>
        </p:nvSpPr>
        <p:spPr>
          <a:xfrm>
            <a:off x="3411127" y="4848254"/>
            <a:ext cx="2318918" cy="118732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58643"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9" name="Picture Placeholder 2"/>
          <p:cNvSpPr>
            <a:spLocks noGrp="1" noChangeAspect="1"/>
          </p:cNvSpPr>
          <p:nvPr>
            <p:ph type="pic" idx="22"/>
          </p:nvPr>
        </p:nvSpPr>
        <p:spPr>
          <a:xfrm>
            <a:off x="6108643" y="2489200"/>
            <a:ext cx="2015144" cy="1447342"/>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7" name="Text Placeholder 3"/>
          <p:cNvSpPr>
            <a:spLocks noGrp="1"/>
          </p:cNvSpPr>
          <p:nvPr>
            <p:ph type="body" sz="half" idx="20"/>
          </p:nvPr>
        </p:nvSpPr>
        <p:spPr>
          <a:xfrm>
            <a:off x="5958643" y="4837604"/>
            <a:ext cx="2318918" cy="118732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6"/>
          <p:cNvSpPr>
            <a:spLocks noGrp="1"/>
          </p:cNvSpPr>
          <p:nvPr>
            <p:ph type="dt" sz="half" idx="23"/>
          </p:nvPr>
        </p:nvSpPr>
        <p:spPr/>
        <p:txBody>
          <a:bodyPr/>
          <a:lstStyle>
            <a:lvl1pPr>
              <a:defRPr/>
            </a:lvl1pPr>
          </a:lstStyle>
          <a:p>
            <a:pPr>
              <a:defRPr/>
            </a:pPr>
            <a:fld id="{2B9206A6-504B-4631-A1EA-C2DD9810FC8A}" type="datetimeFigureOut">
              <a:rPr lang="is-IS"/>
              <a:pPr>
                <a:defRPr/>
              </a:pPr>
              <a:t>30.09.2026</a:t>
            </a:fld>
            <a:endParaRPr lang="is-IS"/>
          </a:p>
        </p:txBody>
      </p:sp>
      <p:sp>
        <p:nvSpPr>
          <p:cNvPr id="16" name="Footer Placeholder 7"/>
          <p:cNvSpPr>
            <a:spLocks noGrp="1"/>
          </p:cNvSpPr>
          <p:nvPr>
            <p:ph type="ftr" sz="quarter" idx="24"/>
          </p:nvPr>
        </p:nvSpPr>
        <p:spPr/>
        <p:txBody>
          <a:bodyPr/>
          <a:lstStyle>
            <a:lvl1pPr>
              <a:defRPr/>
            </a:lvl1pPr>
          </a:lstStyle>
          <a:p>
            <a:pPr>
              <a:defRPr/>
            </a:pPr>
            <a:endParaRPr lang="is-IS"/>
          </a:p>
        </p:txBody>
      </p:sp>
      <p:sp>
        <p:nvSpPr>
          <p:cNvPr id="17" name="Slide Number Placeholder 8"/>
          <p:cNvSpPr>
            <a:spLocks noGrp="1"/>
          </p:cNvSpPr>
          <p:nvPr>
            <p:ph type="sldNum" sz="quarter" idx="25"/>
          </p:nvPr>
        </p:nvSpPr>
        <p:spPr/>
        <p:txBody>
          <a:bodyPr/>
          <a:lstStyle>
            <a:lvl1pPr algn="ctr">
              <a:defRPr sz="2800" smtClean="0"/>
            </a:lvl1pPr>
          </a:lstStyle>
          <a:p>
            <a:pPr>
              <a:defRPr/>
            </a:pPr>
            <a:fld id="{2503B215-0159-422E-A36D-57F54B5DB968}" type="slidenum">
              <a:rPr lang="is-IS"/>
              <a:pPr>
                <a:defRPr/>
              </a:pPr>
              <a:t>‹#›</a:t>
            </a:fld>
            <a:endParaRPr lang="is-I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21588" y="6388100"/>
            <a:ext cx="990600" cy="228600"/>
          </a:xfrm>
        </p:spPr>
        <p:txBody>
          <a:bodyPr/>
          <a:lstStyle>
            <a:lvl1pPr>
              <a:defRPr/>
            </a:lvl1pPr>
          </a:lstStyle>
          <a:p>
            <a:pPr>
              <a:defRPr/>
            </a:pPr>
            <a:fld id="{E48F9F6A-78F6-4585-A362-29586C6D3F9C}" type="datetimeFigureOut">
              <a:rPr lang="is-IS"/>
              <a:pPr>
                <a:defRPr/>
              </a:pPr>
              <a:t>30.09.2026</a:t>
            </a:fld>
            <a:endParaRPr lang="is-IS"/>
          </a:p>
        </p:txBody>
      </p:sp>
      <p:sp>
        <p:nvSpPr>
          <p:cNvPr id="5" name="Footer Placeholder 4"/>
          <p:cNvSpPr>
            <a:spLocks noGrp="1"/>
          </p:cNvSpPr>
          <p:nvPr>
            <p:ph type="ftr" sz="quarter" idx="11"/>
          </p:nvPr>
        </p:nvSpPr>
        <p:spPr>
          <a:xfrm>
            <a:off x="515938" y="6388100"/>
            <a:ext cx="3859212" cy="228600"/>
          </a:xfrm>
        </p:spPr>
        <p:txBody>
          <a:bodyPr/>
          <a:lstStyle>
            <a:lvl1pPr>
              <a:defRPr/>
            </a:lvl1pPr>
          </a:lstStyle>
          <a:p>
            <a:pPr>
              <a:defRPr/>
            </a:pPr>
            <a:endParaRPr lang="is-IS"/>
          </a:p>
        </p:txBody>
      </p:sp>
      <p:sp>
        <p:nvSpPr>
          <p:cNvPr id="6" name="Slide Number Placeholder 5"/>
          <p:cNvSpPr>
            <a:spLocks noGrp="1"/>
          </p:cNvSpPr>
          <p:nvPr>
            <p:ph type="sldNum" sz="quarter" idx="12"/>
          </p:nvPr>
        </p:nvSpPr>
        <p:spPr/>
        <p:txBody>
          <a:bodyPr/>
          <a:lstStyle>
            <a:lvl1pPr algn="ctr">
              <a:defRPr sz="2800" smtClean="0"/>
            </a:lvl1pPr>
          </a:lstStyle>
          <a:p>
            <a:pPr>
              <a:defRPr/>
            </a:pPr>
            <a:fld id="{015DE89A-012E-4590-9012-36E90015FE9E}" type="slidenum">
              <a:rPr lang="is-IS"/>
              <a:pPr>
                <a:defRPr/>
              </a:pPr>
              <a:t>‹#›</a:t>
            </a:fld>
            <a:endParaRPr lang="is-I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4" name="Group 26"/>
          <p:cNvGrpSpPr>
            <a:grpSpLocks/>
          </p:cNvGrpSpPr>
          <p:nvPr/>
        </p:nvGrpSpPr>
        <p:grpSpPr bwMode="auto">
          <a:xfrm>
            <a:off x="-1588" y="0"/>
            <a:ext cx="9120188" cy="6861175"/>
            <a:chOff x="-1588" y="0"/>
            <a:chExt cx="9120420" cy="6860798"/>
          </a:xfrm>
        </p:grpSpPr>
        <p:sp>
          <p:nvSpPr>
            <p:cNvPr id="5" name="Rectangle 4"/>
            <p:cNvSpPr/>
            <p:nvPr/>
          </p:nvSpPr>
          <p:spPr>
            <a:xfrm>
              <a:off x="0" y="0"/>
              <a:ext cx="9118832"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noChangeArrowheads="1"/>
            </p:cNvSpPr>
            <p:nvPr/>
          </p:nvSpPr>
          <p:spPr bwMode="gray">
            <a:xfrm rot="4966650">
              <a:off x="4673046" y="5107506"/>
              <a:ext cx="2377690" cy="317748"/>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grpSp>
      <p:sp>
        <p:nvSpPr>
          <p:cNvPr id="12" name="Rectangle 11"/>
          <p:cNvSpPr/>
          <p:nvPr/>
        </p:nvSpPr>
        <p:spPr>
          <a:xfrm>
            <a:off x="414338" y="401641"/>
            <a:ext cx="4611687" cy="60547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35"/>
          <p:cNvSpPr>
            <a:spLocks noChangeArrowheads="1"/>
          </p:cNvSpPr>
          <p:nvPr/>
        </p:nvSpPr>
        <p:spPr bwMode="gray">
          <a:xfrm rot="5400000">
            <a:off x="1298598" y="1765304"/>
            <a:ext cx="5997575" cy="3327400"/>
          </a:xfrm>
          <a:custGeom>
            <a:avLst/>
            <a:gdLst>
              <a:gd name="T0" fmla="*/ 0 w 4960"/>
              <a:gd name="T1" fmla="*/ 0 h 2752"/>
              <a:gd name="T2" fmla="*/ 4960 w 4960"/>
              <a:gd name="T3" fmla="*/ 2752 h 2752"/>
            </a:gdLst>
            <a:ahLst/>
            <a:cxnLst/>
            <a:rect l="T0" t="T1" r="T2" b="T3"/>
            <a:pathLst>
              <a:path w="4960" h="2752">
                <a:moveTo>
                  <a:pt x="0" y="0"/>
                </a:moveTo>
                <a:lnTo>
                  <a:pt x="0" y="324"/>
                </a:lnTo>
                <a:lnTo>
                  <a:pt x="0" y="1992"/>
                </a:lnTo>
                <a:lnTo>
                  <a:pt x="0" y="2752"/>
                </a:lnTo>
                <a:lnTo>
                  <a:pt x="4960" y="2752"/>
                </a:lnTo>
                <a:lnTo>
                  <a:pt x="4960" y="1992"/>
                </a:lnTo>
                <a:lnTo>
                  <a:pt x="4960" y="324"/>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close/>
              </a:path>
            </a:pathLst>
          </a:custGeom>
          <a:solidFill>
            <a:schemeClr val="bg1"/>
          </a:solidFill>
          <a:ln w="9525">
            <a:noFill/>
            <a:miter lim="800000"/>
            <a:headEnd/>
            <a:tailEnd/>
          </a:ln>
        </p:spPr>
        <p:txBody>
          <a:bodyPr/>
          <a:lstStyle/>
          <a:p>
            <a:endParaRPr lang="is-IS"/>
          </a:p>
        </p:txBody>
      </p:sp>
      <p:sp>
        <p:nvSpPr>
          <p:cNvPr id="14" name="Freeform 5"/>
          <p:cNvSpPr>
            <a:spLocks noEditPoints="1"/>
          </p:cNvSpPr>
          <p:nvPr/>
        </p:nvSpPr>
        <p:spPr bwMode="gray">
          <a:xfrm>
            <a:off x="0" y="0"/>
            <a:ext cx="9144000" cy="6858000"/>
          </a:xfrm>
          <a:custGeom>
            <a:avLst/>
            <a:gdLst>
              <a:gd name="T0" fmla="*/ 0 w 5760"/>
              <a:gd name="T1" fmla="*/ 0 h 4320"/>
              <a:gd name="T2" fmla="*/ 5760 w 5760"/>
              <a:gd name="T3" fmla="*/ 4320 h 4320"/>
            </a:gdLst>
            <a:ahLst/>
            <a:cxnLst/>
            <a:rect l="T0" t="T1" r="T2" b="T3"/>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w="9525">
            <a:noFill/>
            <a:miter lim="800000"/>
            <a:headEnd/>
            <a:tailEnd/>
          </a:ln>
        </p:spPr>
        <p:txBody>
          <a:bodyPr/>
          <a:lstStyle/>
          <a:p>
            <a:endParaRPr lang="is-IS"/>
          </a:p>
        </p:txBody>
      </p:sp>
      <p:sp>
        <p:nvSpPr>
          <p:cNvPr id="15" name="Rectangle 14"/>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174928" y="1447799"/>
            <a:ext cx="1113516" cy="45720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Date Placeholder 3"/>
          <p:cNvSpPr>
            <a:spLocks noGrp="1"/>
          </p:cNvSpPr>
          <p:nvPr>
            <p:ph type="dt" sz="half" idx="10"/>
          </p:nvPr>
        </p:nvSpPr>
        <p:spPr/>
        <p:txBody>
          <a:bodyPr/>
          <a:lstStyle>
            <a:lvl1pPr>
              <a:defRPr/>
            </a:lvl1pPr>
          </a:lstStyle>
          <a:p>
            <a:pPr>
              <a:defRPr/>
            </a:pPr>
            <a:fld id="{DB8A00E6-932B-4A23-8A9D-85CF423AC27E}" type="datetimeFigureOut">
              <a:rPr lang="is-IS"/>
              <a:pPr>
                <a:defRPr/>
              </a:pPr>
              <a:t>30.09.2026</a:t>
            </a:fld>
            <a:endParaRPr lang="is-IS"/>
          </a:p>
        </p:txBody>
      </p:sp>
      <p:sp>
        <p:nvSpPr>
          <p:cNvPr id="17" name="Footer Placeholder 4"/>
          <p:cNvSpPr>
            <a:spLocks noGrp="1"/>
          </p:cNvSpPr>
          <p:nvPr>
            <p:ph type="ftr" sz="quarter" idx="11"/>
          </p:nvPr>
        </p:nvSpPr>
        <p:spPr>
          <a:xfrm>
            <a:off x="538164" y="6365875"/>
            <a:ext cx="3860800" cy="228600"/>
          </a:xfrm>
        </p:spPr>
        <p:txBody>
          <a:bodyPr/>
          <a:lstStyle>
            <a:lvl1pPr>
              <a:defRPr/>
            </a:lvl1pPr>
          </a:lstStyle>
          <a:p>
            <a:pPr>
              <a:defRPr/>
            </a:pPr>
            <a:endParaRPr lang="is-IS"/>
          </a:p>
        </p:txBody>
      </p:sp>
      <p:sp>
        <p:nvSpPr>
          <p:cNvPr id="18" name="Slide Number Placeholder 5"/>
          <p:cNvSpPr>
            <a:spLocks noGrp="1"/>
          </p:cNvSpPr>
          <p:nvPr>
            <p:ph type="sldNum" sz="quarter" idx="12"/>
          </p:nvPr>
        </p:nvSpPr>
        <p:spPr/>
        <p:txBody>
          <a:bodyPr/>
          <a:lstStyle>
            <a:lvl1pPr algn="ctr">
              <a:defRPr sz="2800" smtClean="0"/>
            </a:lvl1pPr>
          </a:lstStyle>
          <a:p>
            <a:pPr>
              <a:defRPr/>
            </a:pPr>
            <a:fld id="{C9C896CE-9113-427E-9EDD-672B372A491E}" type="slidenum">
              <a:rPr lang="is-IS"/>
              <a:pPr>
                <a:defRPr/>
              </a:pPr>
              <a:t>‹#›</a:t>
            </a:fld>
            <a:endParaRPr lang="is-I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CA792307-51B5-4CCD-A7EA-784C6DC87F31}" type="datetimeFigureOut">
              <a:rPr lang="en-US"/>
              <a:pPr>
                <a:defRPr/>
              </a:pPr>
              <a:t>9/30/2026</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159BD138-2F1E-4C28-A154-A263BC9E86A3}"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960120" y="2211494"/>
            <a:ext cx="4594860" cy="3931920"/>
          </a:xfrm>
          <a:solidFill>
            <a:schemeClr val="tx2">
              <a:lumMod val="60000"/>
              <a:lumOff val="40000"/>
            </a:schemeClr>
          </a:solidFill>
        </p:spPr>
        <p:txBody>
          <a:bodyPr tIns="365760" rtlCol="0">
            <a:normAutofit/>
          </a:bodyPr>
          <a:lstStyle>
            <a:lvl1pPr marL="0" indent="0" algn="ctr">
              <a:buNone/>
              <a:defRPr sz="2400">
                <a:solidFill>
                  <a:schemeClr val="tx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5843016" y="2150621"/>
            <a:ext cx="2400300" cy="3429000"/>
          </a:xfrm>
        </p:spPr>
        <p:txBody>
          <a:bodyPr>
            <a:normAutofit/>
          </a:bodyPr>
          <a:lstStyle>
            <a:lvl1pPr marL="0" indent="0">
              <a:lnSpc>
                <a:spcPct val="95000"/>
              </a:lnSpc>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6D5CB50-0B7A-4165-BDB6-C70D45FC0D62}" type="datetimeFigureOut">
              <a:rPr lang="en-US"/>
              <a:pPr>
                <a:defRPr/>
              </a:pPr>
              <a:t>9/30/2026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39837F0-7E7A-423A-BBFB-CFD6CC39AB08}"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92D0E479-8D73-48FD-89F2-551B33C3E6F2}" type="datetimeFigureOut">
              <a:rPr lang="en-US"/>
              <a:pPr>
                <a:defRPr/>
              </a:pPr>
              <a:t>9/30/2026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0891891-A952-4671-86D6-E55420B7B72F}"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4763" y="2058988"/>
            <a:ext cx="9147176"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74320" y="2166411"/>
            <a:ext cx="8603674" cy="1739347"/>
          </a:xfrm>
        </p:spPr>
        <p:txBody>
          <a:bodyPr/>
          <a:lstStyle>
            <a:lvl1pPr algn="ctr">
              <a:lnSpc>
                <a:spcPct val="80000"/>
              </a:lnSpc>
              <a:defRPr sz="4500" spc="113" baseline="0"/>
            </a:lvl1pPr>
          </a:lstStyle>
          <a:p>
            <a:r>
              <a:rPr lang="en-US"/>
              <a:t>Click to edit Master title style</a:t>
            </a:r>
            <a:endParaRPr lang="en-US" dirty="0"/>
          </a:p>
        </p:txBody>
      </p:sp>
      <p:sp>
        <p:nvSpPr>
          <p:cNvPr id="3" name="Subtitle 2"/>
          <p:cNvSpPr>
            <a:spLocks noGrp="1"/>
          </p:cNvSpPr>
          <p:nvPr>
            <p:ph type="subTitle" idx="1"/>
          </p:nvPr>
        </p:nvSpPr>
        <p:spPr>
          <a:xfrm>
            <a:off x="1143000" y="3996297"/>
            <a:ext cx="6858000" cy="1309255"/>
          </a:xfrm>
        </p:spPr>
        <p:txBody>
          <a:bodyPr>
            <a:normAutofit/>
          </a:bodyPr>
          <a:lstStyle>
            <a:lvl1pPr marL="0" indent="0" algn="ctr">
              <a:buNone/>
              <a:defRPr sz="1500"/>
            </a:lvl1pPr>
            <a:lvl2pPr marL="342900" indent="0" algn="ctr">
              <a:buNone/>
              <a:defRPr sz="1500"/>
            </a:lvl2pPr>
            <a:lvl3pPr marL="685800" indent="0" algn="ctr">
              <a:buNone/>
              <a:defRPr sz="15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C7A6B74D-A481-4879-9D23-E907EEBBB4FA}" type="datetimeFigureOut">
              <a:rPr lang="en-US"/>
              <a:pPr>
                <a:defRPr/>
              </a:pPr>
              <a:t>9/30/2026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E0479A6-0C67-449F-AB5D-E23FD2F7C604}"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p:cNvSpPr>
            <a:spLocks noGrp="1"/>
          </p:cNvSpPr>
          <p:nvPr>
            <p:ph type="dt" sz="half" idx="10"/>
          </p:nvPr>
        </p:nvSpPr>
        <p:spPr/>
        <p:txBody>
          <a:bodyPr/>
          <a:lstStyle>
            <a:lvl1pPr>
              <a:defRPr/>
            </a:lvl1pPr>
          </a:lstStyle>
          <a:p>
            <a:pPr>
              <a:defRPr/>
            </a:pPr>
            <a:fld id="{DD373E0A-8456-4A8C-9136-5839FE877253}" type="datetimeFigureOut">
              <a:rPr lang="en-US"/>
              <a:pPr>
                <a:defRPr/>
              </a:pPr>
              <a:t>9/30/2026</a:t>
            </a:fld>
            <a:endParaRPr lang="en-US" dirty="0"/>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40F4BEB2-30EF-4ACB-890C-0B40396D27F1}"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2A6738A-B8D8-4558-9933-CFDD7859178A}" type="datetimeFigureOut">
              <a:rPr lang="en-US"/>
              <a:pPr>
                <a:defRPr/>
              </a:pPr>
              <a:t>9/30/2026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2657F53-16F8-4EA4-96C5-81C03B162B5C}" type="slidenum">
              <a:rPr lang="en-US"/>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B256985-9521-4C95-8523-B307A3782216}" type="datetimeFigureOut">
              <a:rPr lang="en-US"/>
              <a:pPr>
                <a:defRPr/>
              </a:pPr>
              <a:t>9/30/2026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DBD8DCB-6FD7-48BD-AC7A-C3F3F8E6CC97}"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6B4CC6CB-57EC-4542-9F10-AEF5223C7D96}" type="datetimeFigureOut">
              <a:rPr lang="en-US"/>
              <a:pPr>
                <a:defRPr/>
              </a:pPr>
              <a:t>9/30/2026</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F9FBB1F0-8497-4A1C-A91D-078C581B1979}" type="slidenum">
              <a:rPr lang="en-US"/>
              <a:pPr>
                <a:defRPr/>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48" y="1859803"/>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48"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fld id="{EA8F9128-7E60-4218-BEB7-CC9E2F547211}" type="datetimeFigureOut">
              <a:rPr lang="en-US"/>
              <a:pPr>
                <a:defRPr/>
              </a:pPr>
              <a:t>9/30/2026</a:t>
            </a:fld>
            <a:endParaRPr lang="en-US" dirty="0"/>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15C65F7F-6E0D-45B0-817C-3D5AD9FB061F}" type="slidenum">
              <a:rPr lang="en-US"/>
              <a:pPr>
                <a:defRPr/>
              </a:pPr>
              <a:t>‹#›</a:t>
            </a:fld>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77217ADF-0BC6-46FD-A508-6903F5527127}" type="datetimeFigureOut">
              <a:rPr lang="en-US"/>
              <a:pPr>
                <a:defRPr/>
              </a:pPr>
              <a:t>9/30/2026</a:t>
            </a:fld>
            <a:endParaRPr lang="en-US" dirty="0"/>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8ECDF754-9D3F-4893-86D7-C2F2DF904584}" type="slidenum">
              <a:rPr lang="en-US"/>
              <a:pPr>
                <a:defRPr/>
              </a:pPr>
              <a:t>‹#›</a:t>
            </a:fld>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6F030A93-09DE-405A-8101-81D447FB5078}" type="datetimeFigureOut">
              <a:rPr lang="en-US"/>
              <a:pPr>
                <a:defRPr/>
              </a:pPr>
              <a:t>9/30/2026</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3CF75A8C-1C02-4658-A96D-B292FD9E8A13}" type="slidenum">
              <a:rPr lang="en-US"/>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DEDD088E-A918-4B32-A6D6-DD3B09AA446C}" type="datetimeFigureOut">
              <a:rPr lang="en-US"/>
              <a:pPr>
                <a:defRPr/>
              </a:pPr>
              <a:t>9/30/2026</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D9276F27-9A5F-489E-8F71-AE1173ADEAD4}" type="slidenum">
              <a:rPr lang="en-US"/>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5"/>
          <p:cNvSpPr/>
          <p:nvPr/>
        </p:nvSpPr>
        <p:spPr>
          <a:xfrm rot="420000" flipV="1">
            <a:off x="8004198" y="5359446"/>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flipV="1">
            <a:off x="4381500" y="6219871"/>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9"/>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641A070F-EAB8-4FA2-AA71-0FFD9F5A0459}" type="datetimeFigureOut">
              <a:rPr lang="en-US"/>
              <a:pPr>
                <a:defRPr/>
              </a:pPr>
              <a:t>9/30/2026</a:t>
            </a:fld>
            <a:endParaRPr lang="en-US" dirty="0"/>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96"/>
            <a:ext cx="609600" cy="365125"/>
          </a:xfrm>
        </p:spPr>
        <p:txBody>
          <a:bodyPr/>
          <a:lstStyle>
            <a:lvl1pPr>
              <a:defRPr/>
            </a:lvl1pPr>
          </a:lstStyle>
          <a:p>
            <a:pPr>
              <a:defRPr/>
            </a:pPr>
            <a:fld id="{42F79D8D-F7BF-49F1-90E2-70219E96BB35}" type="slidenum">
              <a:rPr lang="en-US"/>
              <a:pPr>
                <a:defRPr/>
              </a:pPr>
              <a:t>‹#›</a:t>
            </a:fld>
            <a:endParaRPr 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7B539F0-1F05-4385-AF2B-9BA182788AC5}" type="datetimeFigureOut">
              <a:rPr lang="en-US"/>
              <a:pPr>
                <a:defRPr/>
              </a:pPr>
              <a:t>9/30/2026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49CA9E7-6CC9-49C5-B84C-0AAAB9C06A37}" type="slidenum">
              <a:rPr lang="en-US"/>
              <a:pPr>
                <a:defRPr/>
              </a:pPr>
              <a:t>‹#›</a:t>
            </a:fld>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2"/>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2"/>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D23E1CB-12A9-4463-93D2-2671B62ABDC7}" type="datetimeFigureOut">
              <a:rPr lang="en-US"/>
              <a:pPr>
                <a:defRPr/>
              </a:pPr>
              <a:t>9/30/2026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7D9379-833A-44D9-9515-4B8C0DDCEDBF}" type="slidenum">
              <a:rPr lang="en-US"/>
              <a:pPr>
                <a:defRPr/>
              </a:pPr>
              <a:t>‹#›</a:t>
            </a:fld>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904875" y="3648121"/>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904875" y="3648121"/>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en-US"/>
              <a:t>Click to edit Master title style</a:t>
            </a:r>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10" name="Date Placeholder 27"/>
          <p:cNvSpPr>
            <a:spLocks noGrp="1"/>
          </p:cNvSpPr>
          <p:nvPr>
            <p:ph type="dt" sz="half" idx="10"/>
          </p:nvPr>
        </p:nvSpPr>
        <p:spPr>
          <a:xfrm>
            <a:off x="6400800" y="6354763"/>
            <a:ext cx="2286000" cy="366712"/>
          </a:xfrm>
        </p:spPr>
        <p:txBody>
          <a:bodyPr/>
          <a:lstStyle>
            <a:lvl1pPr>
              <a:defRPr sz="1400" smtClean="0"/>
            </a:lvl1pPr>
          </a:lstStyle>
          <a:p>
            <a:pPr>
              <a:defRPr/>
            </a:pPr>
            <a:fld id="{98E11197-9C36-4A20-8591-63300EDFDAA3}" type="datetimeFigureOut">
              <a:rPr lang="is-IS"/>
              <a:pPr>
                <a:defRPr/>
              </a:pPr>
              <a:t>30.09.2026</a:t>
            </a:fld>
            <a:endParaRPr lang="is-IS"/>
          </a:p>
        </p:txBody>
      </p:sp>
      <p:sp>
        <p:nvSpPr>
          <p:cNvPr id="11" name="Footer Placeholder 16"/>
          <p:cNvSpPr>
            <a:spLocks noGrp="1"/>
          </p:cNvSpPr>
          <p:nvPr>
            <p:ph type="ftr" sz="quarter" idx="11"/>
          </p:nvPr>
        </p:nvSpPr>
        <p:spPr>
          <a:xfrm>
            <a:off x="2898775" y="6354763"/>
            <a:ext cx="3475038" cy="366712"/>
          </a:xfrm>
        </p:spPr>
        <p:txBody>
          <a:bodyPr/>
          <a:lstStyle>
            <a:lvl1pPr>
              <a:defRPr/>
            </a:lvl1pPr>
          </a:lstStyle>
          <a:p>
            <a:pPr>
              <a:defRPr/>
            </a:pPr>
            <a:endParaRPr lang="is-IS"/>
          </a:p>
        </p:txBody>
      </p:sp>
      <p:sp>
        <p:nvSpPr>
          <p:cNvPr id="12" name="Slide Number Placeholder 28"/>
          <p:cNvSpPr>
            <a:spLocks noGrp="1"/>
          </p:cNvSpPr>
          <p:nvPr>
            <p:ph type="sldNum" sz="quarter" idx="12"/>
          </p:nvPr>
        </p:nvSpPr>
        <p:spPr>
          <a:xfrm>
            <a:off x="1216025" y="6354763"/>
            <a:ext cx="1219200" cy="366712"/>
          </a:xfrm>
        </p:spPr>
        <p:txBody>
          <a:bodyPr/>
          <a:lstStyle>
            <a:lvl1pPr>
              <a:defRPr/>
            </a:lvl1pPr>
          </a:lstStyle>
          <a:p>
            <a:pPr>
              <a:defRPr/>
            </a:pPr>
            <a:fld id="{D9642820-DC33-498F-A804-0E3DE5D2BFC5}" type="slidenum">
              <a:rPr lang="is-IS"/>
              <a:pPr>
                <a:defRPr/>
              </a:pPr>
              <a:t>‹#›</a:t>
            </a:fld>
            <a:endParaRPr lang="is-I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
          </p:nvPr>
        </p:nvSpPr>
        <p:spPr>
          <a:xfrm>
            <a:off x="457200" y="1219200"/>
            <a:ext cx="8229600"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BB501449-F149-4BC6-BC5B-9CAA621BEB10}" type="datetimeFigureOut">
              <a:rPr lang="is-IS"/>
              <a:pPr>
                <a:defRPr/>
              </a:pPr>
              <a:t>30.09.2026</a:t>
            </a:fld>
            <a:endParaRPr lang="is-IS"/>
          </a:p>
        </p:txBody>
      </p:sp>
      <p:sp>
        <p:nvSpPr>
          <p:cNvPr id="5" name="Footer Placeholder 2"/>
          <p:cNvSpPr>
            <a:spLocks noGrp="1"/>
          </p:cNvSpPr>
          <p:nvPr>
            <p:ph type="ftr" sz="quarter" idx="11"/>
          </p:nvPr>
        </p:nvSpPr>
        <p:spPr/>
        <p:txBody>
          <a:bodyPr/>
          <a:lstStyle>
            <a:lvl1pPr>
              <a:defRPr/>
            </a:lvl1pPr>
          </a:lstStyle>
          <a:p>
            <a:pPr>
              <a:defRPr/>
            </a:pPr>
            <a:endParaRPr lang="is-IS"/>
          </a:p>
        </p:txBody>
      </p:sp>
      <p:sp>
        <p:nvSpPr>
          <p:cNvPr id="6" name="Slide Number Placeholder 22"/>
          <p:cNvSpPr>
            <a:spLocks noGrp="1"/>
          </p:cNvSpPr>
          <p:nvPr>
            <p:ph type="sldNum" sz="quarter" idx="12"/>
          </p:nvPr>
        </p:nvSpPr>
        <p:spPr/>
        <p:txBody>
          <a:bodyPr/>
          <a:lstStyle>
            <a:lvl1pPr>
              <a:defRPr/>
            </a:lvl1pPr>
          </a:lstStyle>
          <a:p>
            <a:pPr>
              <a:defRPr/>
            </a:pPr>
            <a:fld id="{4D32A700-0140-4E90-BECA-06A1B577631A}" type="slidenum">
              <a:rPr lang="is-IS"/>
              <a:pPr>
                <a:defRPr/>
              </a:pPr>
              <a:t>‹#›</a:t>
            </a:fld>
            <a:endParaRPr lang="is-I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4" name="Rectangle 3"/>
          <p:cNvSpPr/>
          <p:nvPr/>
        </p:nvSpPr>
        <p:spPr>
          <a:xfrm>
            <a:off x="914400" y="2819408"/>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914400" y="2819408"/>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1219200" y="2971800"/>
            <a:ext cx="6858000" cy="1066800"/>
          </a:xfrm>
        </p:spPr>
        <p:txBody>
          <a:bodyPr anchor="t"/>
          <a:lstStyle>
            <a:lvl1pPr algn="r">
              <a:buNone/>
              <a:defRPr sz="3200" b="0" cap="none" baseline="0"/>
            </a:lvl1pPr>
          </a:lstStyle>
          <a:p>
            <a:r>
              <a:rPr lang="en-US"/>
              <a:t>Click to edit Master title style</a:t>
            </a:r>
          </a:p>
        </p:txBody>
      </p:sp>
      <p:sp>
        <p:nvSpPr>
          <p:cNvPr id="3" name="Text Placeholder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6" name="Date Placeholder 3"/>
          <p:cNvSpPr>
            <a:spLocks noGrp="1"/>
          </p:cNvSpPr>
          <p:nvPr>
            <p:ph type="dt" sz="half" idx="10"/>
          </p:nvPr>
        </p:nvSpPr>
        <p:spPr>
          <a:xfrm>
            <a:off x="6400800" y="6354763"/>
            <a:ext cx="2286000" cy="366712"/>
          </a:xfrm>
        </p:spPr>
        <p:txBody>
          <a:bodyPr/>
          <a:lstStyle>
            <a:lvl1pPr>
              <a:defRPr/>
            </a:lvl1pPr>
          </a:lstStyle>
          <a:p>
            <a:pPr>
              <a:defRPr/>
            </a:pPr>
            <a:fld id="{21D24162-6439-439F-8E15-4C58585E79B4}" type="datetimeFigureOut">
              <a:rPr lang="is-IS"/>
              <a:pPr>
                <a:defRPr/>
              </a:pPr>
              <a:t>30.09.2026</a:t>
            </a:fld>
            <a:endParaRPr lang="is-IS"/>
          </a:p>
        </p:txBody>
      </p:sp>
      <p:sp>
        <p:nvSpPr>
          <p:cNvPr id="7" name="Footer Placeholder 4"/>
          <p:cNvSpPr>
            <a:spLocks noGrp="1"/>
          </p:cNvSpPr>
          <p:nvPr>
            <p:ph type="ftr" sz="quarter" idx="11"/>
          </p:nvPr>
        </p:nvSpPr>
        <p:spPr>
          <a:xfrm>
            <a:off x="2898775" y="6354763"/>
            <a:ext cx="3475038" cy="366712"/>
          </a:xfrm>
        </p:spPr>
        <p:txBody>
          <a:bodyPr/>
          <a:lstStyle>
            <a:lvl1pPr>
              <a:defRPr/>
            </a:lvl1pPr>
          </a:lstStyle>
          <a:p>
            <a:pPr>
              <a:defRPr/>
            </a:pPr>
            <a:endParaRPr lang="is-IS"/>
          </a:p>
        </p:txBody>
      </p:sp>
      <p:sp>
        <p:nvSpPr>
          <p:cNvPr id="8" name="Slide Number Placeholder 5"/>
          <p:cNvSpPr>
            <a:spLocks noGrp="1"/>
          </p:cNvSpPr>
          <p:nvPr>
            <p:ph type="sldNum" sz="quarter" idx="12"/>
          </p:nvPr>
        </p:nvSpPr>
        <p:spPr>
          <a:xfrm>
            <a:off x="1069998" y="6354763"/>
            <a:ext cx="1520825" cy="366712"/>
          </a:xfrm>
        </p:spPr>
        <p:txBody>
          <a:bodyPr/>
          <a:lstStyle>
            <a:lvl1pPr>
              <a:defRPr/>
            </a:lvl1pPr>
          </a:lstStyle>
          <a:p>
            <a:pPr>
              <a:defRPr/>
            </a:pPr>
            <a:fld id="{61FE3269-DC95-4342-95F2-4C3E799B768D}" type="slidenum">
              <a:rPr lang="is-IS"/>
              <a:pPr>
                <a:defRPr/>
              </a:pPr>
              <a:t>‹#›</a:t>
            </a:fld>
            <a:endParaRPr lang="is-IS"/>
          </a:p>
        </p:txBody>
      </p:sp>
    </p:spTree>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632198" y="1216152"/>
            <a:ext cx="4041648"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CE40652C-656A-4F87-B001-91365B3AE444}" type="datetimeFigureOut">
              <a:rPr lang="is-IS"/>
              <a:pPr>
                <a:defRPr/>
              </a:pPr>
              <a:t>30.09.2026</a:t>
            </a:fld>
            <a:endParaRPr lang="is-IS"/>
          </a:p>
        </p:txBody>
      </p:sp>
      <p:sp>
        <p:nvSpPr>
          <p:cNvPr id="6" name="Footer Placeholder 2"/>
          <p:cNvSpPr>
            <a:spLocks noGrp="1"/>
          </p:cNvSpPr>
          <p:nvPr>
            <p:ph type="ftr" sz="quarter" idx="11"/>
          </p:nvPr>
        </p:nvSpPr>
        <p:spPr/>
        <p:txBody>
          <a:bodyPr/>
          <a:lstStyle>
            <a:lvl1pPr>
              <a:defRPr/>
            </a:lvl1pPr>
          </a:lstStyle>
          <a:p>
            <a:pPr>
              <a:defRPr/>
            </a:pPr>
            <a:endParaRPr lang="is-IS"/>
          </a:p>
        </p:txBody>
      </p:sp>
      <p:sp>
        <p:nvSpPr>
          <p:cNvPr id="7" name="Slide Number Placeholder 22"/>
          <p:cNvSpPr>
            <a:spLocks noGrp="1"/>
          </p:cNvSpPr>
          <p:nvPr>
            <p:ph type="sldNum" sz="quarter" idx="12"/>
          </p:nvPr>
        </p:nvSpPr>
        <p:spPr/>
        <p:txBody>
          <a:bodyPr/>
          <a:lstStyle>
            <a:lvl1pPr>
              <a:defRPr/>
            </a:lvl1pPr>
          </a:lstStyle>
          <a:p>
            <a:pPr>
              <a:defRPr/>
            </a:pPr>
            <a:fld id="{DAD6035C-DE68-4961-98C9-6BE4B32C872A}" type="slidenum">
              <a:rPr lang="is-IS"/>
              <a:pPr>
                <a:defRPr/>
              </a:pPr>
              <a:t>‹#›</a:t>
            </a:fld>
            <a:endParaRPr lang="is-I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8223"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11" name="Content Placeholder 10"/>
          <p:cNvSpPr>
            <a:spLocks noGrp="1"/>
          </p:cNvSpPr>
          <p:nvPr>
            <p:ph sz="quarter" idx="2"/>
          </p:nvPr>
        </p:nvSpPr>
        <p:spPr>
          <a:xfrm>
            <a:off x="457200" y="2133600"/>
            <a:ext cx="40386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648200" y="2133600"/>
            <a:ext cx="40386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p:cNvSpPr>
            <a:spLocks noGrp="1"/>
          </p:cNvSpPr>
          <p:nvPr>
            <p:ph type="dt" sz="half" idx="10"/>
          </p:nvPr>
        </p:nvSpPr>
        <p:spPr/>
        <p:txBody>
          <a:bodyPr/>
          <a:lstStyle>
            <a:lvl1pPr>
              <a:defRPr/>
            </a:lvl1pPr>
          </a:lstStyle>
          <a:p>
            <a:pPr>
              <a:defRPr/>
            </a:pPr>
            <a:fld id="{40EBFCAE-D57B-4E72-A1DE-90A1A97F60C8}" type="datetimeFigureOut">
              <a:rPr lang="is-IS"/>
              <a:pPr>
                <a:defRPr/>
              </a:pPr>
              <a:t>30.09.2026</a:t>
            </a:fld>
            <a:endParaRPr lang="is-IS"/>
          </a:p>
        </p:txBody>
      </p:sp>
      <p:sp>
        <p:nvSpPr>
          <p:cNvPr id="8" name="Footer Placeholder 2"/>
          <p:cNvSpPr>
            <a:spLocks noGrp="1"/>
          </p:cNvSpPr>
          <p:nvPr>
            <p:ph type="ftr" sz="quarter" idx="11"/>
          </p:nvPr>
        </p:nvSpPr>
        <p:spPr/>
        <p:txBody>
          <a:bodyPr/>
          <a:lstStyle>
            <a:lvl1pPr>
              <a:defRPr/>
            </a:lvl1pPr>
          </a:lstStyle>
          <a:p>
            <a:pPr>
              <a:defRPr/>
            </a:pPr>
            <a:endParaRPr lang="is-IS"/>
          </a:p>
        </p:txBody>
      </p:sp>
      <p:sp>
        <p:nvSpPr>
          <p:cNvPr id="9" name="Slide Number Placeholder 22"/>
          <p:cNvSpPr>
            <a:spLocks noGrp="1"/>
          </p:cNvSpPr>
          <p:nvPr>
            <p:ph type="sldNum" sz="quarter" idx="12"/>
          </p:nvPr>
        </p:nvSpPr>
        <p:spPr/>
        <p:txBody>
          <a:bodyPr/>
          <a:lstStyle>
            <a:lvl1pPr>
              <a:defRPr/>
            </a:lvl1pPr>
          </a:lstStyle>
          <a:p>
            <a:pPr>
              <a:defRPr/>
            </a:pPr>
            <a:fld id="{DC7496BC-9778-4D75-954E-0BA5A172B526}" type="slidenum">
              <a:rPr lang="is-IS"/>
              <a:pPr>
                <a:defRPr/>
              </a:pPr>
              <a:t>‹#›</a:t>
            </a:fld>
            <a:endParaRPr lang="is-I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Isosceles Triangle 2"/>
          <p:cNvSpPr>
            <a:spLocks noChangeAspect="1"/>
          </p:cNvSpPr>
          <p:nvPr/>
        </p:nvSpPr>
        <p:spPr>
          <a:xfrm rot="5400000">
            <a:off x="419100" y="6467498"/>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457200" y="228600"/>
            <a:ext cx="8229600" cy="914400"/>
          </a:xfrm>
        </p:spPr>
        <p:txBody>
          <a:bodyPr/>
          <a:lstStyle/>
          <a:p>
            <a:r>
              <a:rPr lang="en-US"/>
              <a:t>Click to edit Master title style</a:t>
            </a:r>
          </a:p>
        </p:txBody>
      </p:sp>
      <p:sp>
        <p:nvSpPr>
          <p:cNvPr id="4" name="Date Placeholder 2"/>
          <p:cNvSpPr>
            <a:spLocks noGrp="1"/>
          </p:cNvSpPr>
          <p:nvPr>
            <p:ph type="dt" sz="half" idx="10"/>
          </p:nvPr>
        </p:nvSpPr>
        <p:spPr/>
        <p:txBody>
          <a:bodyPr/>
          <a:lstStyle>
            <a:lvl1pPr>
              <a:defRPr/>
            </a:lvl1pPr>
          </a:lstStyle>
          <a:p>
            <a:pPr>
              <a:defRPr/>
            </a:pPr>
            <a:fld id="{F388F3A9-C30E-4C4B-9D50-041D1F778338}" type="datetimeFigureOut">
              <a:rPr lang="is-IS"/>
              <a:pPr>
                <a:defRPr/>
              </a:pPr>
              <a:t>30.09.2026</a:t>
            </a:fld>
            <a:endParaRPr lang="is-IS"/>
          </a:p>
        </p:txBody>
      </p:sp>
      <p:sp>
        <p:nvSpPr>
          <p:cNvPr id="5" name="Footer Placeholder 3"/>
          <p:cNvSpPr>
            <a:spLocks noGrp="1"/>
          </p:cNvSpPr>
          <p:nvPr>
            <p:ph type="ftr" sz="quarter" idx="11"/>
          </p:nvPr>
        </p:nvSpPr>
        <p:spPr/>
        <p:txBody>
          <a:bodyPr/>
          <a:lstStyle>
            <a:lvl1pPr>
              <a:defRPr/>
            </a:lvl1pPr>
          </a:lstStyle>
          <a:p>
            <a:pPr>
              <a:defRPr/>
            </a:pPr>
            <a:endParaRPr lang="is-IS"/>
          </a:p>
        </p:txBody>
      </p:sp>
      <p:sp>
        <p:nvSpPr>
          <p:cNvPr id="6" name="Slide Number Placeholder 4"/>
          <p:cNvSpPr>
            <a:spLocks noGrp="1"/>
          </p:cNvSpPr>
          <p:nvPr>
            <p:ph type="sldNum" sz="quarter" idx="12"/>
          </p:nvPr>
        </p:nvSpPr>
        <p:spPr/>
        <p:txBody>
          <a:bodyPr/>
          <a:lstStyle>
            <a:lvl1pPr>
              <a:defRPr/>
            </a:lvl1pPr>
          </a:lstStyle>
          <a:p>
            <a:pPr>
              <a:defRPr/>
            </a:pPr>
            <a:fld id="{7D2F453E-CD16-4D49-B267-1684E0FAF943}" type="slidenum">
              <a:rPr lang="is-IS"/>
              <a:pPr>
                <a:defRPr/>
              </a:pPr>
              <a:t>‹#›</a:t>
            </a:fld>
            <a:endParaRPr lang="is-I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traight Connector 1"/>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3" name="Isosceles Triangle 2"/>
          <p:cNvSpPr>
            <a:spLocks noChangeAspect="1"/>
          </p:cNvSpPr>
          <p:nvPr/>
        </p:nvSpPr>
        <p:spPr>
          <a:xfrm rot="5400000">
            <a:off x="419100" y="6467498"/>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Date Placeholder 1"/>
          <p:cNvSpPr>
            <a:spLocks noGrp="1"/>
          </p:cNvSpPr>
          <p:nvPr>
            <p:ph type="dt" sz="half" idx="10"/>
          </p:nvPr>
        </p:nvSpPr>
        <p:spPr/>
        <p:txBody>
          <a:bodyPr/>
          <a:lstStyle>
            <a:lvl1pPr>
              <a:defRPr/>
            </a:lvl1pPr>
          </a:lstStyle>
          <a:p>
            <a:pPr>
              <a:defRPr/>
            </a:pPr>
            <a:fld id="{27DEE616-66D3-49F0-829B-243A9D83CB64}" type="datetimeFigureOut">
              <a:rPr lang="is-IS"/>
              <a:pPr>
                <a:defRPr/>
              </a:pPr>
              <a:t>30.09.2026</a:t>
            </a:fld>
            <a:endParaRPr lang="is-IS"/>
          </a:p>
        </p:txBody>
      </p:sp>
      <p:sp>
        <p:nvSpPr>
          <p:cNvPr id="5" name="Footer Placeholder 2"/>
          <p:cNvSpPr>
            <a:spLocks noGrp="1"/>
          </p:cNvSpPr>
          <p:nvPr>
            <p:ph type="ftr" sz="quarter" idx="11"/>
          </p:nvPr>
        </p:nvSpPr>
        <p:spPr/>
        <p:txBody>
          <a:bodyPr/>
          <a:lstStyle>
            <a:lvl1pPr>
              <a:defRPr/>
            </a:lvl1pPr>
          </a:lstStyle>
          <a:p>
            <a:pPr>
              <a:defRPr/>
            </a:pPr>
            <a:endParaRPr lang="is-IS"/>
          </a:p>
        </p:txBody>
      </p:sp>
      <p:sp>
        <p:nvSpPr>
          <p:cNvPr id="6" name="Slide Number Placeholder 3"/>
          <p:cNvSpPr>
            <a:spLocks noGrp="1"/>
          </p:cNvSpPr>
          <p:nvPr>
            <p:ph type="sldNum" sz="quarter" idx="12"/>
          </p:nvPr>
        </p:nvSpPr>
        <p:spPr/>
        <p:txBody>
          <a:bodyPr/>
          <a:lstStyle>
            <a:lvl1pPr>
              <a:defRPr/>
            </a:lvl1pPr>
          </a:lstStyle>
          <a:p>
            <a:pPr>
              <a:defRPr/>
            </a:pPr>
            <a:fld id="{51307C02-CC0F-4891-96BB-6F1057B767F9}" type="slidenum">
              <a:rPr lang="is-IS"/>
              <a:pPr>
                <a:defRPr/>
              </a:pPr>
              <a:t>‹#›</a:t>
            </a:fld>
            <a:endParaRPr lang="is-I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6" name="Straight Connector 5"/>
          <p:cNvSpPr>
            <a:spLocks noChangeShapeType="1"/>
          </p:cNvSpPr>
          <p:nvPr/>
        </p:nvSpPr>
        <p:spPr bwMode="auto">
          <a:xfrm rot="5400000">
            <a:off x="3160735" y="3324226"/>
            <a:ext cx="6035675" cy="0"/>
          </a:xfrm>
          <a:prstGeom prst="line">
            <a:avLst/>
          </a:prstGeom>
          <a:noFill/>
          <a:ln w="9525" cap="flat" cmpd="sng" algn="ctr">
            <a:solidFill>
              <a:schemeClr val="accent2"/>
            </a:solidFill>
            <a:prstDash val="dash"/>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7" name="Isosceles Triangle 6"/>
          <p:cNvSpPr>
            <a:spLocks noChangeAspect="1"/>
          </p:cNvSpPr>
          <p:nvPr/>
        </p:nvSpPr>
        <p:spPr>
          <a:xfrm rot="5400000">
            <a:off x="419100" y="6467498"/>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en-US"/>
              <a:t>Click to edit Master title style</a:t>
            </a:r>
          </a:p>
        </p:txBody>
      </p:sp>
      <p:sp>
        <p:nvSpPr>
          <p:cNvPr id="3" name="Text Placeholder 2"/>
          <p:cNvSpPr>
            <a:spLocks noGrp="1"/>
          </p:cNvSpPr>
          <p:nvPr>
            <p:ph type="body" idx="2"/>
          </p:nvPr>
        </p:nvSpPr>
        <p:spPr>
          <a:xfrm>
            <a:off x="6324600" y="1219203"/>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4"/>
          <p:cNvSpPr>
            <a:spLocks noGrp="1"/>
          </p:cNvSpPr>
          <p:nvPr>
            <p:ph type="dt" sz="half" idx="10"/>
          </p:nvPr>
        </p:nvSpPr>
        <p:spPr/>
        <p:txBody>
          <a:bodyPr/>
          <a:lstStyle>
            <a:lvl1pPr>
              <a:defRPr/>
            </a:lvl1pPr>
          </a:lstStyle>
          <a:p>
            <a:pPr>
              <a:defRPr/>
            </a:pPr>
            <a:fld id="{B36B5845-0C65-4A37-9E9C-574A12C95D2F}" type="datetimeFigureOut">
              <a:rPr lang="is-IS"/>
              <a:pPr>
                <a:defRPr/>
              </a:pPr>
              <a:t>30.09.2026</a:t>
            </a:fld>
            <a:endParaRPr lang="is-IS"/>
          </a:p>
        </p:txBody>
      </p:sp>
      <p:sp>
        <p:nvSpPr>
          <p:cNvPr id="9" name="Footer Placeholder 5"/>
          <p:cNvSpPr>
            <a:spLocks noGrp="1"/>
          </p:cNvSpPr>
          <p:nvPr>
            <p:ph type="ftr" sz="quarter" idx="11"/>
          </p:nvPr>
        </p:nvSpPr>
        <p:spPr/>
        <p:txBody>
          <a:bodyPr/>
          <a:lstStyle>
            <a:lvl1pPr>
              <a:defRPr/>
            </a:lvl1pPr>
          </a:lstStyle>
          <a:p>
            <a:pPr>
              <a:defRPr/>
            </a:pPr>
            <a:endParaRPr lang="is-IS"/>
          </a:p>
        </p:txBody>
      </p:sp>
      <p:sp>
        <p:nvSpPr>
          <p:cNvPr id="10" name="Slide Number Placeholder 6"/>
          <p:cNvSpPr>
            <a:spLocks noGrp="1"/>
          </p:cNvSpPr>
          <p:nvPr>
            <p:ph type="sldNum" sz="quarter" idx="12"/>
          </p:nvPr>
        </p:nvSpPr>
        <p:spPr/>
        <p:txBody>
          <a:bodyPr/>
          <a:lstStyle>
            <a:lvl1pPr>
              <a:defRPr/>
            </a:lvl1pPr>
          </a:lstStyle>
          <a:p>
            <a:pPr>
              <a:defRPr/>
            </a:pPr>
            <a:fld id="{399376C4-B621-46BF-8E5F-78547694EBCD}" type="slidenum">
              <a:rPr lang="is-IS"/>
              <a:pPr>
                <a:defRPr/>
              </a:pPr>
              <a:t>‹#›</a:t>
            </a:fld>
            <a:endParaRPr lang="is-I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6" name="Isosceles Triangle 5"/>
          <p:cNvSpPr>
            <a:spLocks noChangeAspect="1"/>
          </p:cNvSpPr>
          <p:nvPr/>
        </p:nvSpPr>
        <p:spPr>
          <a:xfrm rot="5400000">
            <a:off x="419100" y="6467498"/>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457223"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en-US"/>
              <a:t>Click to edit Master text styles</a:t>
            </a:r>
          </a:p>
        </p:txBody>
      </p:sp>
      <p:sp>
        <p:nvSpPr>
          <p:cNvPr id="8" name="Date Placeholder 4"/>
          <p:cNvSpPr>
            <a:spLocks noGrp="1"/>
          </p:cNvSpPr>
          <p:nvPr>
            <p:ph type="dt" sz="half" idx="10"/>
          </p:nvPr>
        </p:nvSpPr>
        <p:spPr/>
        <p:txBody>
          <a:bodyPr/>
          <a:lstStyle>
            <a:lvl1pPr>
              <a:defRPr/>
            </a:lvl1pPr>
          </a:lstStyle>
          <a:p>
            <a:pPr>
              <a:defRPr/>
            </a:pPr>
            <a:fld id="{4E024342-8E8E-4952-9BE8-3B3FFC4BA49C}" type="datetimeFigureOut">
              <a:rPr lang="is-IS"/>
              <a:pPr>
                <a:defRPr/>
              </a:pPr>
              <a:t>30.09.2026</a:t>
            </a:fld>
            <a:endParaRPr lang="is-IS"/>
          </a:p>
        </p:txBody>
      </p:sp>
      <p:sp>
        <p:nvSpPr>
          <p:cNvPr id="9" name="Footer Placeholder 5"/>
          <p:cNvSpPr>
            <a:spLocks noGrp="1"/>
          </p:cNvSpPr>
          <p:nvPr>
            <p:ph type="ftr" sz="quarter" idx="11"/>
          </p:nvPr>
        </p:nvSpPr>
        <p:spPr/>
        <p:txBody>
          <a:bodyPr/>
          <a:lstStyle>
            <a:lvl1pPr>
              <a:defRPr/>
            </a:lvl1pPr>
          </a:lstStyle>
          <a:p>
            <a:pPr>
              <a:defRPr/>
            </a:pPr>
            <a:endParaRPr lang="is-IS"/>
          </a:p>
        </p:txBody>
      </p:sp>
      <p:sp>
        <p:nvSpPr>
          <p:cNvPr id="10" name="Slide Number Placeholder 6"/>
          <p:cNvSpPr>
            <a:spLocks noGrp="1"/>
          </p:cNvSpPr>
          <p:nvPr>
            <p:ph type="sldNum" sz="quarter" idx="12"/>
          </p:nvPr>
        </p:nvSpPr>
        <p:spPr/>
        <p:txBody>
          <a:bodyPr/>
          <a:lstStyle>
            <a:lvl1pPr>
              <a:defRPr/>
            </a:lvl1pPr>
          </a:lstStyle>
          <a:p>
            <a:pPr>
              <a:defRPr/>
            </a:pPr>
            <a:fld id="{6EBE064D-A3EB-47E5-8382-CE6D0E6AE871}" type="slidenum">
              <a:rPr lang="is-IS"/>
              <a:pPr>
                <a:defRPr/>
              </a:pPr>
              <a:t>‹#›</a:t>
            </a:fld>
            <a:endParaRPr lang="is-IS"/>
          </a:p>
        </p:txBody>
      </p:sp>
    </p:spTree>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666251A4-8789-4792-9889-94BD000372A5}" type="datetimeFigureOut">
              <a:rPr lang="is-IS"/>
              <a:pPr>
                <a:defRPr/>
              </a:pPr>
              <a:t>30.09.2026</a:t>
            </a:fld>
            <a:endParaRPr lang="is-IS"/>
          </a:p>
        </p:txBody>
      </p:sp>
      <p:sp>
        <p:nvSpPr>
          <p:cNvPr id="5" name="Footer Placeholder 2"/>
          <p:cNvSpPr>
            <a:spLocks noGrp="1"/>
          </p:cNvSpPr>
          <p:nvPr>
            <p:ph type="ftr" sz="quarter" idx="11"/>
          </p:nvPr>
        </p:nvSpPr>
        <p:spPr/>
        <p:txBody>
          <a:bodyPr/>
          <a:lstStyle>
            <a:lvl1pPr>
              <a:defRPr/>
            </a:lvl1pPr>
          </a:lstStyle>
          <a:p>
            <a:pPr>
              <a:defRPr/>
            </a:pPr>
            <a:endParaRPr lang="is-IS"/>
          </a:p>
        </p:txBody>
      </p:sp>
      <p:sp>
        <p:nvSpPr>
          <p:cNvPr id="6" name="Slide Number Placeholder 22"/>
          <p:cNvSpPr>
            <a:spLocks noGrp="1"/>
          </p:cNvSpPr>
          <p:nvPr>
            <p:ph type="sldNum" sz="quarter" idx="12"/>
          </p:nvPr>
        </p:nvSpPr>
        <p:spPr/>
        <p:txBody>
          <a:bodyPr/>
          <a:lstStyle>
            <a:lvl1pPr>
              <a:defRPr/>
            </a:lvl1pPr>
          </a:lstStyle>
          <a:p>
            <a:pPr>
              <a:defRPr/>
            </a:pPr>
            <a:fld id="{5D25DD82-BA2F-4BEB-8241-611C0FB0635F}" type="slidenum">
              <a:rPr lang="is-IS"/>
              <a:pPr>
                <a:defRPr/>
              </a:pPr>
              <a:t>‹#›</a:t>
            </a:fld>
            <a:endParaRPr lang="is-I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3"/>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5" name="Isosceles Triangle 4"/>
          <p:cNvSpPr>
            <a:spLocks noChangeAspect="1"/>
          </p:cNvSpPr>
          <p:nvPr/>
        </p:nvSpPr>
        <p:spPr>
          <a:xfrm rot="5400000">
            <a:off x="419100" y="6467498"/>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Straight Connector 5"/>
          <p:cNvSpPr>
            <a:spLocks noChangeShapeType="1"/>
          </p:cNvSpPr>
          <p:nvPr/>
        </p:nvSpPr>
        <p:spPr bwMode="auto">
          <a:xfrm rot="5400000">
            <a:off x="3630635" y="3201988"/>
            <a:ext cx="5851525" cy="0"/>
          </a:xfrm>
          <a:prstGeom prst="line">
            <a:avLst/>
          </a:prstGeom>
          <a:noFill/>
          <a:ln w="9525" cap="flat" cmpd="sng" algn="ctr">
            <a:solidFill>
              <a:schemeClr val="accent2"/>
            </a:solidFill>
            <a:prstDash val="dash"/>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Vertical Title 1"/>
          <p:cNvSpPr>
            <a:spLocks noGrp="1"/>
          </p:cNvSpPr>
          <p:nvPr>
            <p:ph type="title" orient="vert"/>
          </p:nvPr>
        </p:nvSpPr>
        <p:spPr>
          <a:xfrm>
            <a:off x="6629400" y="27468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8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40E2D0E8-A248-45EF-9B52-14CFA3125DA2}" type="datetimeFigureOut">
              <a:rPr lang="is-IS"/>
              <a:pPr>
                <a:defRPr/>
              </a:pPr>
              <a:t>30.09.2026</a:t>
            </a:fld>
            <a:endParaRPr lang="is-IS"/>
          </a:p>
        </p:txBody>
      </p:sp>
      <p:sp>
        <p:nvSpPr>
          <p:cNvPr id="8" name="Footer Placeholder 4"/>
          <p:cNvSpPr>
            <a:spLocks noGrp="1"/>
          </p:cNvSpPr>
          <p:nvPr>
            <p:ph type="ftr" sz="quarter" idx="11"/>
          </p:nvPr>
        </p:nvSpPr>
        <p:spPr/>
        <p:txBody>
          <a:bodyPr/>
          <a:lstStyle>
            <a:lvl1pPr>
              <a:defRPr/>
            </a:lvl1pPr>
          </a:lstStyle>
          <a:p>
            <a:pPr>
              <a:defRPr/>
            </a:pPr>
            <a:endParaRPr lang="is-IS"/>
          </a:p>
        </p:txBody>
      </p:sp>
      <p:sp>
        <p:nvSpPr>
          <p:cNvPr id="9" name="Slide Number Placeholder 5"/>
          <p:cNvSpPr>
            <a:spLocks noGrp="1"/>
          </p:cNvSpPr>
          <p:nvPr>
            <p:ph type="sldNum" sz="quarter" idx="12"/>
          </p:nvPr>
        </p:nvSpPr>
        <p:spPr/>
        <p:txBody>
          <a:bodyPr/>
          <a:lstStyle>
            <a:lvl1pPr>
              <a:defRPr/>
            </a:lvl1pPr>
          </a:lstStyle>
          <a:p>
            <a:pPr>
              <a:defRPr/>
            </a:pPr>
            <a:fld id="{DB0D9A65-17D6-449C-A6B2-9A413C066C37}" type="slidenum">
              <a:rPr lang="is-IS"/>
              <a:pPr>
                <a:defRPr/>
              </a:pPr>
              <a:t>‹#›</a:t>
            </a:fld>
            <a:endParaRPr lang="is-I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71"/>
            <a:ext cx="7772400" cy="1470025"/>
          </a:xfrm>
        </p:spPr>
        <p:txBody>
          <a:bodyPr/>
          <a:lstStyle/>
          <a:p>
            <a:r>
              <a:rPr lang="en-US"/>
              <a:t>Click to edit Master title style</a:t>
            </a:r>
            <a:endParaRPr lang="is-I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s-IS"/>
          </a:p>
        </p:txBody>
      </p:sp>
      <p:sp>
        <p:nvSpPr>
          <p:cNvPr id="4" name="Date Placeholder 3"/>
          <p:cNvSpPr>
            <a:spLocks noGrp="1"/>
          </p:cNvSpPr>
          <p:nvPr>
            <p:ph type="dt" sz="half" idx="10"/>
          </p:nvPr>
        </p:nvSpPr>
        <p:spPr/>
        <p:txBody>
          <a:bodyPr/>
          <a:lstStyle>
            <a:lvl1pPr>
              <a:defRPr/>
            </a:lvl1pPr>
          </a:lstStyle>
          <a:p>
            <a:pPr>
              <a:defRPr/>
            </a:pPr>
            <a:fld id="{CC50FAA6-C84A-441E-90ED-DDD258EF1C60}" type="datetimeFigureOut">
              <a:rPr lang="is-IS"/>
              <a:pPr>
                <a:defRPr/>
              </a:pPr>
              <a:t>30.09.2026</a:t>
            </a:fld>
            <a:endParaRPr lang="is-IS"/>
          </a:p>
        </p:txBody>
      </p:sp>
      <p:sp>
        <p:nvSpPr>
          <p:cNvPr id="5" name="Footer Placeholder 4"/>
          <p:cNvSpPr>
            <a:spLocks noGrp="1"/>
          </p:cNvSpPr>
          <p:nvPr>
            <p:ph type="ftr" sz="quarter" idx="11"/>
          </p:nvPr>
        </p:nvSpPr>
        <p:spPr/>
        <p:txBody>
          <a:bodyPr/>
          <a:lstStyle>
            <a:lvl1pPr>
              <a:defRPr/>
            </a:lvl1pPr>
          </a:lstStyle>
          <a:p>
            <a:pPr>
              <a:defRPr/>
            </a:pPr>
            <a:endParaRPr lang="is-IS"/>
          </a:p>
        </p:txBody>
      </p:sp>
      <p:sp>
        <p:nvSpPr>
          <p:cNvPr id="6" name="Slide Number Placeholder 5"/>
          <p:cNvSpPr>
            <a:spLocks noGrp="1"/>
          </p:cNvSpPr>
          <p:nvPr>
            <p:ph type="sldNum" sz="quarter" idx="12"/>
          </p:nvPr>
        </p:nvSpPr>
        <p:spPr/>
        <p:txBody>
          <a:bodyPr/>
          <a:lstStyle>
            <a:lvl1pPr>
              <a:defRPr/>
            </a:lvl1pPr>
          </a:lstStyle>
          <a:p>
            <a:pPr>
              <a:defRPr/>
            </a:pPr>
            <a:fld id="{49C4182A-6A8D-4EA1-9925-01131BD6EB37}" type="slidenum">
              <a:rPr lang="is-IS"/>
              <a:pPr>
                <a:defRPr/>
              </a:pPr>
              <a:t>‹#›</a:t>
            </a:fld>
            <a:endParaRPr lang="is-I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10"/>
          </p:nvPr>
        </p:nvSpPr>
        <p:spPr/>
        <p:txBody>
          <a:bodyPr/>
          <a:lstStyle>
            <a:lvl1pPr>
              <a:defRPr/>
            </a:lvl1pPr>
          </a:lstStyle>
          <a:p>
            <a:pPr>
              <a:defRPr/>
            </a:pPr>
            <a:fld id="{8E2DD353-E67C-42B9-90DB-47ED2A8162C0}" type="datetimeFigureOut">
              <a:rPr lang="is-IS"/>
              <a:pPr>
                <a:defRPr/>
              </a:pPr>
              <a:t>30.09.2026</a:t>
            </a:fld>
            <a:endParaRPr lang="is-IS"/>
          </a:p>
        </p:txBody>
      </p:sp>
      <p:sp>
        <p:nvSpPr>
          <p:cNvPr id="5" name="Footer Placeholder 4"/>
          <p:cNvSpPr>
            <a:spLocks noGrp="1"/>
          </p:cNvSpPr>
          <p:nvPr>
            <p:ph type="ftr" sz="quarter" idx="11"/>
          </p:nvPr>
        </p:nvSpPr>
        <p:spPr/>
        <p:txBody>
          <a:bodyPr/>
          <a:lstStyle>
            <a:lvl1pPr>
              <a:defRPr/>
            </a:lvl1pPr>
          </a:lstStyle>
          <a:p>
            <a:pPr>
              <a:defRPr/>
            </a:pPr>
            <a:endParaRPr lang="is-IS"/>
          </a:p>
        </p:txBody>
      </p:sp>
      <p:sp>
        <p:nvSpPr>
          <p:cNvPr id="6" name="Slide Number Placeholder 5"/>
          <p:cNvSpPr>
            <a:spLocks noGrp="1"/>
          </p:cNvSpPr>
          <p:nvPr>
            <p:ph type="sldNum" sz="quarter" idx="12"/>
          </p:nvPr>
        </p:nvSpPr>
        <p:spPr/>
        <p:txBody>
          <a:bodyPr/>
          <a:lstStyle>
            <a:lvl1pPr>
              <a:defRPr/>
            </a:lvl1pPr>
          </a:lstStyle>
          <a:p>
            <a:pPr>
              <a:defRPr/>
            </a:pPr>
            <a:fld id="{D7F3C462-3391-44C9-A7F9-F5970D343BCC}" type="slidenum">
              <a:rPr lang="is-IS"/>
              <a:pPr>
                <a:defRPr/>
              </a:pPr>
              <a:t>‹#›</a:t>
            </a:fld>
            <a:endParaRPr lang="is-I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6"/>
            <a:ext cx="7772400" cy="1362075"/>
          </a:xfrm>
        </p:spPr>
        <p:txBody>
          <a:bodyPr anchor="t"/>
          <a:lstStyle>
            <a:lvl1pPr algn="l">
              <a:defRPr sz="4000" b="1" cap="all"/>
            </a:lvl1pPr>
          </a:lstStyle>
          <a:p>
            <a:r>
              <a:rPr lang="en-US"/>
              <a:t>Click to edit Master title style</a:t>
            </a:r>
            <a:endParaRPr lang="is-I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CC230D0-2188-44DA-A983-7601346D1D76}" type="datetimeFigureOut">
              <a:rPr lang="is-IS"/>
              <a:pPr>
                <a:defRPr/>
              </a:pPr>
              <a:t>30.09.2026</a:t>
            </a:fld>
            <a:endParaRPr lang="is-IS"/>
          </a:p>
        </p:txBody>
      </p:sp>
      <p:sp>
        <p:nvSpPr>
          <p:cNvPr id="5" name="Footer Placeholder 4"/>
          <p:cNvSpPr>
            <a:spLocks noGrp="1"/>
          </p:cNvSpPr>
          <p:nvPr>
            <p:ph type="ftr" sz="quarter" idx="11"/>
          </p:nvPr>
        </p:nvSpPr>
        <p:spPr/>
        <p:txBody>
          <a:bodyPr/>
          <a:lstStyle>
            <a:lvl1pPr>
              <a:defRPr/>
            </a:lvl1pPr>
          </a:lstStyle>
          <a:p>
            <a:pPr>
              <a:defRPr/>
            </a:pPr>
            <a:endParaRPr lang="is-IS"/>
          </a:p>
        </p:txBody>
      </p:sp>
      <p:sp>
        <p:nvSpPr>
          <p:cNvPr id="6" name="Slide Number Placeholder 5"/>
          <p:cNvSpPr>
            <a:spLocks noGrp="1"/>
          </p:cNvSpPr>
          <p:nvPr>
            <p:ph type="sldNum" sz="quarter" idx="12"/>
          </p:nvPr>
        </p:nvSpPr>
        <p:spPr/>
        <p:txBody>
          <a:bodyPr/>
          <a:lstStyle>
            <a:lvl1pPr>
              <a:defRPr/>
            </a:lvl1pPr>
          </a:lstStyle>
          <a:p>
            <a:pPr>
              <a:defRPr/>
            </a:pPr>
            <a:fld id="{3134FEFC-B373-4AE8-A293-82AA9987A71F}" type="slidenum">
              <a:rPr lang="is-IS"/>
              <a:pPr>
                <a:defRPr/>
              </a:pPr>
              <a:t>‹#›</a:t>
            </a:fld>
            <a:endParaRPr lang="is-I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Date Placeholder 3"/>
          <p:cNvSpPr>
            <a:spLocks noGrp="1"/>
          </p:cNvSpPr>
          <p:nvPr>
            <p:ph type="dt" sz="half" idx="10"/>
          </p:nvPr>
        </p:nvSpPr>
        <p:spPr/>
        <p:txBody>
          <a:bodyPr/>
          <a:lstStyle>
            <a:lvl1pPr>
              <a:defRPr/>
            </a:lvl1pPr>
          </a:lstStyle>
          <a:p>
            <a:pPr>
              <a:defRPr/>
            </a:pPr>
            <a:fld id="{B7A3D571-D163-40E3-9D59-4938C8BCB464}" type="datetimeFigureOut">
              <a:rPr lang="is-IS"/>
              <a:pPr>
                <a:defRPr/>
              </a:pPr>
              <a:t>30.09.2026</a:t>
            </a:fld>
            <a:endParaRPr lang="is-IS"/>
          </a:p>
        </p:txBody>
      </p:sp>
      <p:sp>
        <p:nvSpPr>
          <p:cNvPr id="6" name="Footer Placeholder 4"/>
          <p:cNvSpPr>
            <a:spLocks noGrp="1"/>
          </p:cNvSpPr>
          <p:nvPr>
            <p:ph type="ftr" sz="quarter" idx="11"/>
          </p:nvPr>
        </p:nvSpPr>
        <p:spPr/>
        <p:txBody>
          <a:bodyPr/>
          <a:lstStyle>
            <a:lvl1pPr>
              <a:defRPr/>
            </a:lvl1pPr>
          </a:lstStyle>
          <a:p>
            <a:pPr>
              <a:defRPr/>
            </a:pPr>
            <a:endParaRPr lang="is-IS"/>
          </a:p>
        </p:txBody>
      </p:sp>
      <p:sp>
        <p:nvSpPr>
          <p:cNvPr id="7" name="Slide Number Placeholder 5"/>
          <p:cNvSpPr>
            <a:spLocks noGrp="1"/>
          </p:cNvSpPr>
          <p:nvPr>
            <p:ph type="sldNum" sz="quarter" idx="12"/>
          </p:nvPr>
        </p:nvSpPr>
        <p:spPr/>
        <p:txBody>
          <a:bodyPr/>
          <a:lstStyle>
            <a:lvl1pPr>
              <a:defRPr/>
            </a:lvl1pPr>
          </a:lstStyle>
          <a:p>
            <a:pPr>
              <a:defRPr/>
            </a:pPr>
            <a:fld id="{37A43704-293B-4A1D-AED8-5CC87453450B}" type="slidenum">
              <a:rPr lang="is-IS"/>
              <a:pPr>
                <a:defRPr/>
              </a:pPr>
              <a:t>‹#›</a:t>
            </a:fld>
            <a:endParaRPr lang="is-I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is-I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Text Placeholder 4"/>
          <p:cNvSpPr>
            <a:spLocks noGrp="1"/>
          </p:cNvSpPr>
          <p:nvPr>
            <p:ph type="body" sz="quarter" idx="3"/>
          </p:nvPr>
        </p:nvSpPr>
        <p:spPr>
          <a:xfrm>
            <a:off x="464504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7" name="Date Placeholder 3"/>
          <p:cNvSpPr>
            <a:spLocks noGrp="1"/>
          </p:cNvSpPr>
          <p:nvPr>
            <p:ph type="dt" sz="half" idx="10"/>
          </p:nvPr>
        </p:nvSpPr>
        <p:spPr/>
        <p:txBody>
          <a:bodyPr/>
          <a:lstStyle>
            <a:lvl1pPr>
              <a:defRPr/>
            </a:lvl1pPr>
          </a:lstStyle>
          <a:p>
            <a:pPr>
              <a:defRPr/>
            </a:pPr>
            <a:fld id="{FC43F738-565C-4B8A-9FF3-7C39E953B2C3}" type="datetimeFigureOut">
              <a:rPr lang="is-IS"/>
              <a:pPr>
                <a:defRPr/>
              </a:pPr>
              <a:t>30.09.2026</a:t>
            </a:fld>
            <a:endParaRPr lang="is-IS"/>
          </a:p>
        </p:txBody>
      </p:sp>
      <p:sp>
        <p:nvSpPr>
          <p:cNvPr id="8" name="Footer Placeholder 4"/>
          <p:cNvSpPr>
            <a:spLocks noGrp="1"/>
          </p:cNvSpPr>
          <p:nvPr>
            <p:ph type="ftr" sz="quarter" idx="11"/>
          </p:nvPr>
        </p:nvSpPr>
        <p:spPr/>
        <p:txBody>
          <a:bodyPr/>
          <a:lstStyle>
            <a:lvl1pPr>
              <a:defRPr/>
            </a:lvl1pPr>
          </a:lstStyle>
          <a:p>
            <a:pPr>
              <a:defRPr/>
            </a:pPr>
            <a:endParaRPr lang="is-IS"/>
          </a:p>
        </p:txBody>
      </p:sp>
      <p:sp>
        <p:nvSpPr>
          <p:cNvPr id="9" name="Slide Number Placeholder 5"/>
          <p:cNvSpPr>
            <a:spLocks noGrp="1"/>
          </p:cNvSpPr>
          <p:nvPr>
            <p:ph type="sldNum" sz="quarter" idx="12"/>
          </p:nvPr>
        </p:nvSpPr>
        <p:spPr/>
        <p:txBody>
          <a:bodyPr/>
          <a:lstStyle>
            <a:lvl1pPr>
              <a:defRPr/>
            </a:lvl1pPr>
          </a:lstStyle>
          <a:p>
            <a:pPr>
              <a:defRPr/>
            </a:pPr>
            <a:fld id="{5C780DA6-4B4A-46AE-98E4-1F4105DE644B}" type="slidenum">
              <a:rPr lang="is-IS"/>
              <a:pPr>
                <a:defRPr/>
              </a:pPr>
              <a:t>‹#›</a:t>
            </a:fld>
            <a:endParaRPr lang="is-I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Date Placeholder 3"/>
          <p:cNvSpPr>
            <a:spLocks noGrp="1"/>
          </p:cNvSpPr>
          <p:nvPr>
            <p:ph type="dt" sz="half" idx="10"/>
          </p:nvPr>
        </p:nvSpPr>
        <p:spPr/>
        <p:txBody>
          <a:bodyPr/>
          <a:lstStyle>
            <a:lvl1pPr>
              <a:defRPr/>
            </a:lvl1pPr>
          </a:lstStyle>
          <a:p>
            <a:pPr>
              <a:defRPr/>
            </a:pPr>
            <a:fld id="{8169E310-5AFF-447C-86B2-86859F184A24}" type="datetimeFigureOut">
              <a:rPr lang="is-IS"/>
              <a:pPr>
                <a:defRPr/>
              </a:pPr>
              <a:t>30.09.2026</a:t>
            </a:fld>
            <a:endParaRPr lang="is-IS"/>
          </a:p>
        </p:txBody>
      </p:sp>
      <p:sp>
        <p:nvSpPr>
          <p:cNvPr id="4" name="Footer Placeholder 4"/>
          <p:cNvSpPr>
            <a:spLocks noGrp="1"/>
          </p:cNvSpPr>
          <p:nvPr>
            <p:ph type="ftr" sz="quarter" idx="11"/>
          </p:nvPr>
        </p:nvSpPr>
        <p:spPr/>
        <p:txBody>
          <a:bodyPr/>
          <a:lstStyle>
            <a:lvl1pPr>
              <a:defRPr/>
            </a:lvl1pPr>
          </a:lstStyle>
          <a:p>
            <a:pPr>
              <a:defRPr/>
            </a:pPr>
            <a:endParaRPr lang="is-IS"/>
          </a:p>
        </p:txBody>
      </p:sp>
      <p:sp>
        <p:nvSpPr>
          <p:cNvPr id="5" name="Slide Number Placeholder 5"/>
          <p:cNvSpPr>
            <a:spLocks noGrp="1"/>
          </p:cNvSpPr>
          <p:nvPr>
            <p:ph type="sldNum" sz="quarter" idx="12"/>
          </p:nvPr>
        </p:nvSpPr>
        <p:spPr/>
        <p:txBody>
          <a:bodyPr/>
          <a:lstStyle>
            <a:lvl1pPr>
              <a:defRPr/>
            </a:lvl1pPr>
          </a:lstStyle>
          <a:p>
            <a:pPr>
              <a:defRPr/>
            </a:pPr>
            <a:fld id="{917C8330-BED6-44F3-8645-94C1317E2824}" type="slidenum">
              <a:rPr lang="is-IS"/>
              <a:pPr>
                <a:defRPr/>
              </a:pPr>
              <a:t>‹#›</a:t>
            </a:fld>
            <a:endParaRPr lang="is-I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5CA24B3-38ED-4F69-B8CE-39FDBC514605}" type="datetimeFigureOut">
              <a:rPr lang="is-IS"/>
              <a:pPr>
                <a:defRPr/>
              </a:pPr>
              <a:t>30.09.2026</a:t>
            </a:fld>
            <a:endParaRPr lang="is-IS"/>
          </a:p>
        </p:txBody>
      </p:sp>
      <p:sp>
        <p:nvSpPr>
          <p:cNvPr id="3" name="Footer Placeholder 4"/>
          <p:cNvSpPr>
            <a:spLocks noGrp="1"/>
          </p:cNvSpPr>
          <p:nvPr>
            <p:ph type="ftr" sz="quarter" idx="11"/>
          </p:nvPr>
        </p:nvSpPr>
        <p:spPr/>
        <p:txBody>
          <a:bodyPr/>
          <a:lstStyle>
            <a:lvl1pPr>
              <a:defRPr/>
            </a:lvl1pPr>
          </a:lstStyle>
          <a:p>
            <a:pPr>
              <a:defRPr/>
            </a:pPr>
            <a:endParaRPr lang="is-IS"/>
          </a:p>
        </p:txBody>
      </p:sp>
      <p:sp>
        <p:nvSpPr>
          <p:cNvPr id="4" name="Slide Number Placeholder 5"/>
          <p:cNvSpPr>
            <a:spLocks noGrp="1"/>
          </p:cNvSpPr>
          <p:nvPr>
            <p:ph type="sldNum" sz="quarter" idx="12"/>
          </p:nvPr>
        </p:nvSpPr>
        <p:spPr/>
        <p:txBody>
          <a:bodyPr/>
          <a:lstStyle>
            <a:lvl1pPr>
              <a:defRPr/>
            </a:lvl1pPr>
          </a:lstStyle>
          <a:p>
            <a:pPr>
              <a:defRPr/>
            </a:pPr>
            <a:fld id="{B32A4FC1-1865-427A-AA83-ECE9914E461A}" type="slidenum">
              <a:rPr lang="is-IS"/>
              <a:pPr>
                <a:defRPr/>
              </a:pPr>
              <a:t>‹#›</a:t>
            </a:fld>
            <a:endParaRPr lang="is-I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endParaRPr lang="is-IS"/>
          </a:p>
        </p:txBody>
      </p:sp>
      <p:sp>
        <p:nvSpPr>
          <p:cNvPr id="3" name="Content Placeholder 2"/>
          <p:cNvSpPr>
            <a:spLocks noGrp="1"/>
          </p:cNvSpPr>
          <p:nvPr>
            <p:ph idx="1"/>
          </p:nvPr>
        </p:nvSpPr>
        <p:spPr>
          <a:xfrm>
            <a:off x="3575050" y="27309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ACB7E0D-F150-4507-86BF-05A6605596C8}" type="datetimeFigureOut">
              <a:rPr lang="is-IS"/>
              <a:pPr>
                <a:defRPr/>
              </a:pPr>
              <a:t>30.09.2026</a:t>
            </a:fld>
            <a:endParaRPr lang="is-IS"/>
          </a:p>
        </p:txBody>
      </p:sp>
      <p:sp>
        <p:nvSpPr>
          <p:cNvPr id="6" name="Footer Placeholder 4"/>
          <p:cNvSpPr>
            <a:spLocks noGrp="1"/>
          </p:cNvSpPr>
          <p:nvPr>
            <p:ph type="ftr" sz="quarter" idx="11"/>
          </p:nvPr>
        </p:nvSpPr>
        <p:spPr/>
        <p:txBody>
          <a:bodyPr/>
          <a:lstStyle>
            <a:lvl1pPr>
              <a:defRPr/>
            </a:lvl1pPr>
          </a:lstStyle>
          <a:p>
            <a:pPr>
              <a:defRPr/>
            </a:pPr>
            <a:endParaRPr lang="is-IS"/>
          </a:p>
        </p:txBody>
      </p:sp>
      <p:sp>
        <p:nvSpPr>
          <p:cNvPr id="7" name="Slide Number Placeholder 5"/>
          <p:cNvSpPr>
            <a:spLocks noGrp="1"/>
          </p:cNvSpPr>
          <p:nvPr>
            <p:ph type="sldNum" sz="quarter" idx="12"/>
          </p:nvPr>
        </p:nvSpPr>
        <p:spPr/>
        <p:txBody>
          <a:bodyPr/>
          <a:lstStyle>
            <a:lvl1pPr>
              <a:defRPr/>
            </a:lvl1pPr>
          </a:lstStyle>
          <a:p>
            <a:pPr>
              <a:defRPr/>
            </a:pPr>
            <a:fld id="{EB369D32-6176-4961-B660-320BCF16A212}" type="slidenum">
              <a:rPr lang="is-IS"/>
              <a:pPr>
                <a:defRPr/>
              </a:pPr>
              <a:t>‹#›</a:t>
            </a:fld>
            <a:endParaRPr lang="is-I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s-I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s-I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073E74F-851D-40B7-8C75-25D9610F7833}" type="datetimeFigureOut">
              <a:rPr lang="is-IS"/>
              <a:pPr>
                <a:defRPr/>
              </a:pPr>
              <a:t>30.09.2026</a:t>
            </a:fld>
            <a:endParaRPr lang="is-IS"/>
          </a:p>
        </p:txBody>
      </p:sp>
      <p:sp>
        <p:nvSpPr>
          <p:cNvPr id="6" name="Footer Placeholder 4"/>
          <p:cNvSpPr>
            <a:spLocks noGrp="1"/>
          </p:cNvSpPr>
          <p:nvPr>
            <p:ph type="ftr" sz="quarter" idx="11"/>
          </p:nvPr>
        </p:nvSpPr>
        <p:spPr/>
        <p:txBody>
          <a:bodyPr/>
          <a:lstStyle>
            <a:lvl1pPr>
              <a:defRPr/>
            </a:lvl1pPr>
          </a:lstStyle>
          <a:p>
            <a:pPr>
              <a:defRPr/>
            </a:pPr>
            <a:endParaRPr lang="is-IS"/>
          </a:p>
        </p:txBody>
      </p:sp>
      <p:sp>
        <p:nvSpPr>
          <p:cNvPr id="7" name="Slide Number Placeholder 5"/>
          <p:cNvSpPr>
            <a:spLocks noGrp="1"/>
          </p:cNvSpPr>
          <p:nvPr>
            <p:ph type="sldNum" sz="quarter" idx="12"/>
          </p:nvPr>
        </p:nvSpPr>
        <p:spPr/>
        <p:txBody>
          <a:bodyPr/>
          <a:lstStyle>
            <a:lvl1pPr>
              <a:defRPr/>
            </a:lvl1pPr>
          </a:lstStyle>
          <a:p>
            <a:pPr>
              <a:defRPr/>
            </a:pPr>
            <a:fld id="{D287435D-75EE-4DE4-BB49-5A384202E592}" type="slidenum">
              <a:rPr lang="is-IS"/>
              <a:pPr>
                <a:defRPr/>
              </a:pPr>
              <a:t>‹#›</a:t>
            </a:fld>
            <a:endParaRPr lang="is-I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10"/>
          </p:nvPr>
        </p:nvSpPr>
        <p:spPr/>
        <p:txBody>
          <a:bodyPr/>
          <a:lstStyle>
            <a:lvl1pPr>
              <a:defRPr/>
            </a:lvl1pPr>
          </a:lstStyle>
          <a:p>
            <a:pPr>
              <a:defRPr/>
            </a:pPr>
            <a:fld id="{8C421067-34CA-49B6-B014-675A189F1A50}" type="datetimeFigureOut">
              <a:rPr lang="is-IS"/>
              <a:pPr>
                <a:defRPr/>
              </a:pPr>
              <a:t>30.09.2026</a:t>
            </a:fld>
            <a:endParaRPr lang="is-IS"/>
          </a:p>
        </p:txBody>
      </p:sp>
      <p:sp>
        <p:nvSpPr>
          <p:cNvPr id="5" name="Footer Placeholder 4"/>
          <p:cNvSpPr>
            <a:spLocks noGrp="1"/>
          </p:cNvSpPr>
          <p:nvPr>
            <p:ph type="ftr" sz="quarter" idx="11"/>
          </p:nvPr>
        </p:nvSpPr>
        <p:spPr/>
        <p:txBody>
          <a:bodyPr/>
          <a:lstStyle>
            <a:lvl1pPr>
              <a:defRPr/>
            </a:lvl1pPr>
          </a:lstStyle>
          <a:p>
            <a:pPr>
              <a:defRPr/>
            </a:pPr>
            <a:endParaRPr lang="is-IS"/>
          </a:p>
        </p:txBody>
      </p:sp>
      <p:sp>
        <p:nvSpPr>
          <p:cNvPr id="6" name="Slide Number Placeholder 5"/>
          <p:cNvSpPr>
            <a:spLocks noGrp="1"/>
          </p:cNvSpPr>
          <p:nvPr>
            <p:ph type="sldNum" sz="quarter" idx="12"/>
          </p:nvPr>
        </p:nvSpPr>
        <p:spPr/>
        <p:txBody>
          <a:bodyPr/>
          <a:lstStyle>
            <a:lvl1pPr>
              <a:defRPr/>
            </a:lvl1pPr>
          </a:lstStyle>
          <a:p>
            <a:pPr>
              <a:defRPr/>
            </a:pPr>
            <a:fld id="{5DC9E3B0-1A34-4E33-94A4-79399A702CE8}" type="slidenum">
              <a:rPr lang="is-IS"/>
              <a:pPr>
                <a:defRPr/>
              </a:pPr>
              <a:t>‹#›</a:t>
            </a:fld>
            <a:endParaRPr lang="is-I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84"/>
            <a:ext cx="2057400" cy="5851525"/>
          </a:xfrm>
        </p:spPr>
        <p:txBody>
          <a:bodyPr vert="eaVert"/>
          <a:lstStyle/>
          <a:p>
            <a:r>
              <a:rPr lang="en-US"/>
              <a:t>Click to edit Master title style</a:t>
            </a:r>
            <a:endParaRPr lang="is-IS"/>
          </a:p>
        </p:txBody>
      </p:sp>
      <p:sp>
        <p:nvSpPr>
          <p:cNvPr id="3" name="Vertical Text Placeholder 2"/>
          <p:cNvSpPr>
            <a:spLocks noGrp="1"/>
          </p:cNvSpPr>
          <p:nvPr>
            <p:ph type="body" orient="vert" idx="1"/>
          </p:nvPr>
        </p:nvSpPr>
        <p:spPr>
          <a:xfrm>
            <a:off x="457200" y="27468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10"/>
          </p:nvPr>
        </p:nvSpPr>
        <p:spPr/>
        <p:txBody>
          <a:bodyPr/>
          <a:lstStyle>
            <a:lvl1pPr>
              <a:defRPr/>
            </a:lvl1pPr>
          </a:lstStyle>
          <a:p>
            <a:pPr>
              <a:defRPr/>
            </a:pPr>
            <a:fld id="{5C9AC171-9313-4D37-823E-9694CB3F368C}" type="datetimeFigureOut">
              <a:rPr lang="is-IS"/>
              <a:pPr>
                <a:defRPr/>
              </a:pPr>
              <a:t>30.09.2026</a:t>
            </a:fld>
            <a:endParaRPr lang="is-IS"/>
          </a:p>
        </p:txBody>
      </p:sp>
      <p:sp>
        <p:nvSpPr>
          <p:cNvPr id="5" name="Footer Placeholder 4"/>
          <p:cNvSpPr>
            <a:spLocks noGrp="1"/>
          </p:cNvSpPr>
          <p:nvPr>
            <p:ph type="ftr" sz="quarter" idx="11"/>
          </p:nvPr>
        </p:nvSpPr>
        <p:spPr/>
        <p:txBody>
          <a:bodyPr/>
          <a:lstStyle>
            <a:lvl1pPr>
              <a:defRPr/>
            </a:lvl1pPr>
          </a:lstStyle>
          <a:p>
            <a:pPr>
              <a:defRPr/>
            </a:pPr>
            <a:endParaRPr lang="is-IS"/>
          </a:p>
        </p:txBody>
      </p:sp>
      <p:sp>
        <p:nvSpPr>
          <p:cNvPr id="6" name="Slide Number Placeholder 5"/>
          <p:cNvSpPr>
            <a:spLocks noGrp="1"/>
          </p:cNvSpPr>
          <p:nvPr>
            <p:ph type="sldNum" sz="quarter" idx="12"/>
          </p:nvPr>
        </p:nvSpPr>
        <p:spPr/>
        <p:txBody>
          <a:bodyPr/>
          <a:lstStyle>
            <a:lvl1pPr>
              <a:defRPr/>
            </a:lvl1pPr>
          </a:lstStyle>
          <a:p>
            <a:pPr>
              <a:defRPr/>
            </a:pPr>
            <a:fld id="{39075FD8-EED3-487C-8141-815EEE724249}" type="slidenum">
              <a:rPr lang="is-IS"/>
              <a:pPr>
                <a:defRPr/>
              </a:pPr>
              <a:t>‹#›</a:t>
            </a:fld>
            <a:endParaRPr lang="is-I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5" Type="http://schemas.openxmlformats.org/officeDocument/2006/relationships/theme" Target="../theme/theme3.xml"/><Relationship Id="rId4"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5E9EFF"/>
            </a:gs>
            <a:gs pos="39999">
              <a:srgbClr val="85C2FF"/>
            </a:gs>
            <a:gs pos="70000">
              <a:srgbClr val="C4D6EB"/>
            </a:gs>
            <a:gs pos="100000">
              <a:srgbClr val="FFEBFA"/>
            </a:gs>
          </a:gsLst>
          <a:lin ang="5400000"/>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is-IS"/>
          </a:p>
        </p:txBody>
      </p:sp>
      <p:sp>
        <p:nvSpPr>
          <p:cNvPr id="1027" name="Text Placeholder 2"/>
          <p:cNvSpPr>
            <a:spLocks noGrp="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2"/>
          </p:nvPr>
        </p:nvSpPr>
        <p:spPr>
          <a:xfrm>
            <a:off x="457200" y="6356396"/>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18D0C94-4599-4062-B820-D4FCCBC7C48F}" type="datetimeFigureOut">
              <a:rPr lang="is-IS"/>
              <a:pPr>
                <a:defRPr/>
              </a:pPr>
              <a:t>30.09.2026</a:t>
            </a:fld>
            <a:endParaRPr lang="is-IS"/>
          </a:p>
        </p:txBody>
      </p:sp>
      <p:sp>
        <p:nvSpPr>
          <p:cNvPr id="5" name="Footer Placeholder 4"/>
          <p:cNvSpPr>
            <a:spLocks noGrp="1"/>
          </p:cNvSpPr>
          <p:nvPr>
            <p:ph type="ftr" sz="quarter" idx="3"/>
          </p:nvPr>
        </p:nvSpPr>
        <p:spPr>
          <a:xfrm>
            <a:off x="3124200" y="6356396"/>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is-IS"/>
          </a:p>
        </p:txBody>
      </p:sp>
      <p:sp>
        <p:nvSpPr>
          <p:cNvPr id="6" name="Slide Number Placeholder 5"/>
          <p:cNvSpPr>
            <a:spLocks noGrp="1"/>
          </p:cNvSpPr>
          <p:nvPr>
            <p:ph type="sldNum" sz="quarter" idx="4"/>
          </p:nvPr>
        </p:nvSpPr>
        <p:spPr>
          <a:xfrm>
            <a:off x="6553200" y="6356396"/>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5D18E96-1E34-4F3F-9380-C7662CC67677}" type="slidenum">
              <a:rPr lang="is-IS"/>
              <a:pPr>
                <a:defRPr/>
              </a:pPr>
              <a:t>‹#›</a:t>
            </a:fld>
            <a:endParaRPr lang="is-IS"/>
          </a:p>
        </p:txBody>
      </p:sp>
    </p:spTree>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050" name="Group 5"/>
          <p:cNvGrpSpPr>
            <a:grpSpLocks/>
          </p:cNvGrpSpPr>
          <p:nvPr/>
        </p:nvGrpSpPr>
        <p:grpSpPr bwMode="auto">
          <a:xfrm>
            <a:off x="-1588" y="0"/>
            <a:ext cx="9145588" cy="6861175"/>
            <a:chOff x="-1588" y="0"/>
            <a:chExt cx="9145588" cy="6860798"/>
          </a:xfrm>
        </p:grpSpPr>
        <p:sp>
          <p:nvSpPr>
            <p:cNvPr id="14" name="Rectangle 13"/>
            <p:cNvSpPr/>
            <p:nvPr/>
          </p:nvSpPr>
          <p:spPr>
            <a:xfrm>
              <a:off x="0" y="0"/>
              <a:ext cx="9118832" cy="6858000"/>
            </a:xfrm>
            <a:prstGeom prst="rect">
              <a:avLst/>
            </a:prstGeom>
            <a:blipFill>
              <a:blip r:embed="rId19" cstate="print">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s-IS"/>
            </a:p>
          </p:txBody>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is-IS"/>
            </a:p>
          </p:txBody>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is-IS"/>
            </a:p>
          </p:txBody>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is-IS"/>
            </a:p>
          </p:txBody>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is-IS"/>
            </a:p>
          </p:txBody>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is-IS"/>
            </a:p>
          </p:txBody>
        </p:sp>
        <p:sp>
          <p:nvSpPr>
            <p:cNvPr id="2075" name="Freeform 5"/>
            <p:cNvSpPr>
              <a:spLocks noChangeArrowheads="1"/>
            </p:cNvSpPr>
            <p:nvPr/>
          </p:nvSpPr>
          <p:spPr bwMode="gray">
            <a:xfrm rot="-589932">
              <a:off x="6359946" y="1790293"/>
              <a:ext cx="2377690" cy="317748"/>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sp>
          <p:nvSpPr>
            <p:cNvPr id="2076" name="Freeform 24"/>
            <p:cNvSpPr>
              <a:spLocks noChangeArrowheads="1"/>
            </p:cNvSpPr>
            <p:nvPr/>
          </p:nvSpPr>
          <p:spPr bwMode="gray">
            <a:xfrm>
              <a:off x="485023" y="1856450"/>
              <a:ext cx="8173954" cy="4535226"/>
            </a:xfrm>
            <a:custGeom>
              <a:avLst/>
              <a:gdLst>
                <a:gd name="T0" fmla="*/ 0 w 4960"/>
                <a:gd name="T1" fmla="*/ 0 h 2752"/>
                <a:gd name="T2" fmla="*/ 4960 w 4960"/>
                <a:gd name="T3" fmla="*/ 2752 h 2752"/>
              </a:gdLst>
              <a:ahLst/>
              <a:cxnLst/>
              <a:rect l="T0" t="T1" r="T2" b="T3"/>
              <a:pathLst>
                <a:path w="4960" h="2752">
                  <a:moveTo>
                    <a:pt x="0" y="0"/>
                  </a:moveTo>
                  <a:lnTo>
                    <a:pt x="0" y="324"/>
                  </a:lnTo>
                  <a:lnTo>
                    <a:pt x="0" y="1992"/>
                  </a:lnTo>
                  <a:lnTo>
                    <a:pt x="0" y="2752"/>
                  </a:lnTo>
                  <a:lnTo>
                    <a:pt x="4960" y="2752"/>
                  </a:lnTo>
                  <a:lnTo>
                    <a:pt x="4960" y="1992"/>
                  </a:lnTo>
                  <a:lnTo>
                    <a:pt x="4960" y="324"/>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close/>
                </a:path>
              </a:pathLst>
            </a:custGeom>
            <a:solidFill>
              <a:schemeClr val="bg1"/>
            </a:solidFill>
            <a:ln w="9525">
              <a:noFill/>
              <a:miter lim="800000"/>
              <a:headEnd/>
              <a:tailEnd/>
            </a:ln>
          </p:spPr>
          <p:txBody>
            <a:bodyPr/>
            <a:lstStyle/>
            <a:p>
              <a:endParaRPr lang="is-IS"/>
            </a:p>
          </p:txBody>
        </p:sp>
        <p:sp>
          <p:nvSpPr>
            <p:cNvPr id="2077" name="Freeform 5"/>
            <p:cNvSpPr>
              <a:spLocks noEditPoints="1"/>
            </p:cNvSpPr>
            <p:nvPr/>
          </p:nvSpPr>
          <p:spPr bwMode="gray">
            <a:xfrm>
              <a:off x="0" y="0"/>
              <a:ext cx="9144000" cy="6858000"/>
            </a:xfrm>
            <a:custGeom>
              <a:avLst/>
              <a:gdLst>
                <a:gd name="T0" fmla="*/ 0 w 5760"/>
                <a:gd name="T1" fmla="*/ 0 h 4320"/>
                <a:gd name="T2" fmla="*/ 5760 w 5760"/>
                <a:gd name="T3" fmla="*/ 4320 h 4320"/>
              </a:gdLst>
              <a:ahLst/>
              <a:cxnLst/>
              <a:rect l="T0" t="T1" r="T2" b="T3"/>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w="9525">
              <a:noFill/>
              <a:miter lim="800000"/>
              <a:headEnd/>
              <a:tailEnd/>
            </a:ln>
          </p:spPr>
          <p:txBody>
            <a:bodyPr/>
            <a:lstStyle/>
            <a:p>
              <a:endParaRPr lang="is-IS"/>
            </a:p>
          </p:txBody>
        </p:sp>
      </p:grpSp>
      <p:sp>
        <p:nvSpPr>
          <p:cNvPr id="2051" name="Title Placeholder 1"/>
          <p:cNvSpPr>
            <a:spLocks noGrp="1"/>
          </p:cNvSpPr>
          <p:nvPr>
            <p:ph type="title"/>
          </p:nvPr>
        </p:nvSpPr>
        <p:spPr bwMode="gray">
          <a:xfrm>
            <a:off x="866775" y="927146"/>
            <a:ext cx="6345238" cy="709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2" name="Text Placeholder 2"/>
          <p:cNvSpPr>
            <a:spLocks noGrp="1"/>
          </p:cNvSpPr>
          <p:nvPr>
            <p:ph type="body" idx="1"/>
          </p:nvPr>
        </p:nvSpPr>
        <p:spPr bwMode="auto">
          <a:xfrm>
            <a:off x="863623" y="2489200"/>
            <a:ext cx="6346825" cy="353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73963" y="6365875"/>
            <a:ext cx="990600" cy="228600"/>
          </a:xfrm>
          <a:prstGeom prst="rect">
            <a:avLst/>
          </a:prstGeom>
        </p:spPr>
        <p:txBody>
          <a:bodyPr vert="horz" lIns="91440" tIns="45720" rIns="91440" bIns="45720" rtlCol="0" anchor="b"/>
          <a:lstStyle>
            <a:lvl1pPr algn="r" fontAlgn="auto">
              <a:spcBef>
                <a:spcPts val="0"/>
              </a:spcBef>
              <a:spcAft>
                <a:spcPts val="0"/>
              </a:spcAft>
              <a:defRPr sz="900" b="1" i="0" smtClean="0">
                <a:solidFill>
                  <a:schemeClr val="accent1"/>
                </a:solidFill>
                <a:latin typeface="+mn-lt"/>
                <a:cs typeface="+mn-cs"/>
              </a:defRPr>
            </a:lvl1pPr>
          </a:lstStyle>
          <a:p>
            <a:pPr>
              <a:defRPr/>
            </a:pPr>
            <a:fld id="{F09BBED3-00E2-4DD5-A524-86FD2CB9E26B}" type="datetimeFigureOut">
              <a:rPr lang="is-IS"/>
              <a:pPr>
                <a:defRPr/>
              </a:pPr>
              <a:t>30.09.2026</a:t>
            </a:fld>
            <a:endParaRPr lang="is-IS"/>
          </a:p>
        </p:txBody>
      </p:sp>
      <p:sp>
        <p:nvSpPr>
          <p:cNvPr id="5" name="Footer Placeholder 4"/>
          <p:cNvSpPr>
            <a:spLocks noGrp="1"/>
          </p:cNvSpPr>
          <p:nvPr>
            <p:ph type="ftr" sz="quarter" idx="3"/>
          </p:nvPr>
        </p:nvSpPr>
        <p:spPr>
          <a:xfrm>
            <a:off x="590550" y="6365875"/>
            <a:ext cx="3860800" cy="228600"/>
          </a:xfrm>
          <a:prstGeom prst="rect">
            <a:avLst/>
          </a:prstGeom>
        </p:spPr>
        <p:txBody>
          <a:bodyPr vert="horz" lIns="91440" tIns="45720" rIns="91440" bIns="45720" rtlCol="0" anchor="b"/>
          <a:lstStyle>
            <a:lvl1pPr algn="l" fontAlgn="auto">
              <a:spcBef>
                <a:spcPts val="0"/>
              </a:spcBef>
              <a:spcAft>
                <a:spcPts val="0"/>
              </a:spcAft>
              <a:defRPr sz="900" b="1" i="0">
                <a:solidFill>
                  <a:schemeClr val="accent1"/>
                </a:solidFill>
                <a:latin typeface="+mn-lt"/>
                <a:cs typeface="+mn-cs"/>
              </a:defRPr>
            </a:lvl1pPr>
          </a:lstStyle>
          <a:p>
            <a:pPr>
              <a:defRPr/>
            </a:pPr>
            <a:endParaRPr lang="is-IS"/>
          </a:p>
        </p:txBody>
      </p:sp>
      <p:sp>
        <p:nvSpPr>
          <p:cNvPr id="26" name="Rectangle 25"/>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is-IS"/>
          </a:p>
        </p:txBody>
      </p:sp>
      <p:sp>
        <p:nvSpPr>
          <p:cNvPr id="18" name="Slide Number Placeholder 5"/>
          <p:cNvSpPr>
            <a:spLocks noGrp="1"/>
          </p:cNvSpPr>
          <p:nvPr>
            <p:ph type="sldNum" sz="quarter" idx="4"/>
          </p:nvPr>
        </p:nvSpPr>
        <p:spPr bwMode="gray">
          <a:xfrm>
            <a:off x="7678739" y="295275"/>
            <a:ext cx="790575" cy="768350"/>
          </a:xfrm>
          <a:prstGeom prst="rect">
            <a:avLst/>
          </a:prstGeom>
        </p:spPr>
        <p:txBody>
          <a:bodyPr anchor="b"/>
          <a:lstStyle>
            <a:lvl1pPr algn="ctr" fontAlgn="auto">
              <a:spcBef>
                <a:spcPts val="0"/>
              </a:spcBef>
              <a:spcAft>
                <a:spcPts val="0"/>
              </a:spcAft>
              <a:defRPr sz="2800" smtClean="0">
                <a:solidFill>
                  <a:schemeClr val="bg1"/>
                </a:solidFill>
                <a:latin typeface="+mn-lt"/>
                <a:cs typeface="+mn-cs"/>
              </a:defRPr>
            </a:lvl1pPr>
          </a:lstStyle>
          <a:p>
            <a:pPr>
              <a:defRPr/>
            </a:pPr>
            <a:fld id="{33D97748-37B8-4D48-9C8A-9E5874C53C8C}" type="slidenum">
              <a:rPr lang="is-IS"/>
              <a:pPr>
                <a:defRPr/>
              </a:pPr>
              <a:t>‹#›</a:t>
            </a:fld>
            <a:endParaRPr lang="is-IS"/>
          </a:p>
        </p:txBody>
      </p:sp>
    </p:spTree>
  </p:cSld>
  <p:clrMap bg1="lt1" tx1="dk1" bg2="lt2" tx2="dk2" accent1="accent1" accent2="accent2" accent3="accent3" accent4="accent4" accent5="accent5" accent6="accent6" hlink="hlink" folHlink="folHlink"/>
  <p:sldLayoutIdLst>
    <p:sldLayoutId id="2147483874" r:id="rId1"/>
    <p:sldLayoutId id="2147483853" r:id="rId2"/>
    <p:sldLayoutId id="2147483875" r:id="rId3"/>
    <p:sldLayoutId id="2147483854" r:id="rId4"/>
    <p:sldLayoutId id="2147483855" r:id="rId5"/>
    <p:sldLayoutId id="2147483856" r:id="rId6"/>
    <p:sldLayoutId id="2147483876" r:id="rId7"/>
    <p:sldLayoutId id="2147483877" r:id="rId8"/>
    <p:sldLayoutId id="2147483878" r:id="rId9"/>
    <p:sldLayoutId id="2147483879" r:id="rId10"/>
    <p:sldLayoutId id="2147483880" r:id="rId11"/>
    <p:sldLayoutId id="2147483881" r:id="rId12"/>
    <p:sldLayoutId id="2147483882" r:id="rId13"/>
    <p:sldLayoutId id="2147483883" r:id="rId14"/>
    <p:sldLayoutId id="2147483884" r:id="rId15"/>
    <p:sldLayoutId id="2147483885" r:id="rId16"/>
    <p:sldLayoutId id="2147483886" r:id="rId17"/>
  </p:sldLayoutIdLst>
  <p:txStyles>
    <p:titleStyle>
      <a:lvl1pPr algn="l" defTabSz="457200" rtl="0" fontAlgn="base">
        <a:spcBef>
          <a:spcPct val="0"/>
        </a:spcBef>
        <a:spcAft>
          <a:spcPct val="0"/>
        </a:spcAft>
        <a:defRPr sz="3200" kern="1200">
          <a:solidFill>
            <a:schemeClr val="bg1"/>
          </a:solidFill>
          <a:latin typeface="+mj-lt"/>
          <a:ea typeface="+mj-ea"/>
          <a:cs typeface="+mj-cs"/>
        </a:defRPr>
      </a:lvl1pPr>
      <a:lvl2pPr algn="l" defTabSz="457200" rtl="0" fontAlgn="base">
        <a:spcBef>
          <a:spcPct val="0"/>
        </a:spcBef>
        <a:spcAft>
          <a:spcPct val="0"/>
        </a:spcAft>
        <a:defRPr sz="3200">
          <a:solidFill>
            <a:schemeClr val="bg1"/>
          </a:solidFill>
          <a:latin typeface="Century Gothic" pitchFamily="34" charset="0"/>
        </a:defRPr>
      </a:lvl2pPr>
      <a:lvl3pPr algn="l" defTabSz="457200" rtl="0" fontAlgn="base">
        <a:spcBef>
          <a:spcPct val="0"/>
        </a:spcBef>
        <a:spcAft>
          <a:spcPct val="0"/>
        </a:spcAft>
        <a:defRPr sz="3200">
          <a:solidFill>
            <a:schemeClr val="bg1"/>
          </a:solidFill>
          <a:latin typeface="Century Gothic" pitchFamily="34" charset="0"/>
        </a:defRPr>
      </a:lvl3pPr>
      <a:lvl4pPr algn="l" defTabSz="457200" rtl="0" fontAlgn="base">
        <a:spcBef>
          <a:spcPct val="0"/>
        </a:spcBef>
        <a:spcAft>
          <a:spcPct val="0"/>
        </a:spcAft>
        <a:defRPr sz="3200">
          <a:solidFill>
            <a:schemeClr val="bg1"/>
          </a:solidFill>
          <a:latin typeface="Century Gothic" pitchFamily="34" charset="0"/>
        </a:defRPr>
      </a:lvl4pPr>
      <a:lvl5pPr algn="l" defTabSz="457200" rtl="0" fontAlgn="base">
        <a:spcBef>
          <a:spcPct val="0"/>
        </a:spcBef>
        <a:spcAft>
          <a:spcPct val="0"/>
        </a:spcAft>
        <a:defRPr sz="3200">
          <a:solidFill>
            <a:schemeClr val="bg1"/>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ts val="1000"/>
        </a:spcBef>
        <a:spcAft>
          <a:spcPct val="0"/>
        </a:spcAft>
        <a:buClr>
          <a:schemeClr val="accent1"/>
        </a:buClr>
        <a:buSzPct val="80000"/>
        <a:buFont typeface="Wingdings 3" pitchFamily="18" charset="2"/>
        <a:buChar char=""/>
        <a:defRPr kern="1200">
          <a:solidFill>
            <a:srgbClr val="404040"/>
          </a:solidFill>
          <a:latin typeface="+mn-lt"/>
          <a:ea typeface="+mn-ea"/>
          <a:cs typeface="+mn-cs"/>
        </a:defRPr>
      </a:lvl1pPr>
      <a:lvl2pPr marL="685800" indent="-282575" algn="l" defTabSz="457200" rtl="0" fontAlgn="base">
        <a:spcBef>
          <a:spcPts val="1000"/>
        </a:spcBef>
        <a:spcAft>
          <a:spcPct val="0"/>
        </a:spcAft>
        <a:buClr>
          <a:schemeClr val="accent1"/>
        </a:buClr>
        <a:buSzPct val="80000"/>
        <a:buFont typeface="Wingdings 3" pitchFamily="18" charset="2"/>
        <a:buChar char=""/>
        <a:defRPr sz="1600" kern="1200">
          <a:solidFill>
            <a:srgbClr val="404040"/>
          </a:solidFill>
          <a:latin typeface="+mn-lt"/>
          <a:ea typeface="+mn-ea"/>
          <a:cs typeface="+mn-cs"/>
        </a:defRPr>
      </a:lvl2pPr>
      <a:lvl3pPr marL="958850" indent="-228600" algn="l" defTabSz="457200" rtl="0" fontAlgn="base">
        <a:spcBef>
          <a:spcPts val="1000"/>
        </a:spcBef>
        <a:spcAft>
          <a:spcPct val="0"/>
        </a:spcAft>
        <a:buClr>
          <a:schemeClr val="accent1"/>
        </a:buClr>
        <a:buSzPct val="80000"/>
        <a:buFont typeface="Wingdings 3" pitchFamily="18" charset="2"/>
        <a:buChar char=""/>
        <a:defRPr sz="1400" kern="1200">
          <a:solidFill>
            <a:srgbClr val="404040"/>
          </a:solidFill>
          <a:latin typeface="+mn-lt"/>
          <a:ea typeface="+mn-ea"/>
          <a:cs typeface="+mn-cs"/>
        </a:defRPr>
      </a:lvl3pPr>
      <a:lvl4pPr marL="1233488"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4pPr>
      <a:lvl5pPr marL="1508125" indent="-228600" algn="l" defTabSz="457200" rtl="0" fontAlgn="base">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2" y="176218"/>
            <a:ext cx="9142413" cy="16462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s-IS"/>
          </a:p>
        </p:txBody>
      </p:sp>
      <p:sp>
        <p:nvSpPr>
          <p:cNvPr id="2" name="Title Placeholder 1"/>
          <p:cNvSpPr>
            <a:spLocks noGrp="1"/>
          </p:cNvSpPr>
          <p:nvPr>
            <p:ph type="title"/>
          </p:nvPr>
        </p:nvSpPr>
        <p:spPr>
          <a:xfrm>
            <a:off x="901723" y="284167"/>
            <a:ext cx="7339013" cy="150812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076" name="Text Placeholder 2"/>
          <p:cNvSpPr>
            <a:spLocks noGrp="1"/>
          </p:cNvSpPr>
          <p:nvPr>
            <p:ph type="body" idx="1"/>
          </p:nvPr>
        </p:nvSpPr>
        <p:spPr bwMode="auto">
          <a:xfrm>
            <a:off x="901723" y="2011364"/>
            <a:ext cx="7339013" cy="4206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01723" y="6423071"/>
            <a:ext cx="2251075" cy="365125"/>
          </a:xfrm>
          <a:prstGeom prst="rect">
            <a:avLst/>
          </a:prstGeom>
        </p:spPr>
        <p:txBody>
          <a:bodyPr vert="horz" lIns="91440" tIns="45720" rIns="45720" bIns="45720" rtlCol="0" anchor="ctr"/>
          <a:lstStyle>
            <a:lvl1pPr algn="l" fontAlgn="auto">
              <a:spcBef>
                <a:spcPts val="0"/>
              </a:spcBef>
              <a:spcAft>
                <a:spcPts val="0"/>
              </a:spcAft>
              <a:defRPr sz="788" smtClean="0">
                <a:solidFill>
                  <a:schemeClr val="tx1"/>
                </a:solidFill>
                <a:latin typeface="+mn-lt"/>
                <a:cs typeface="+mn-cs"/>
              </a:defRPr>
            </a:lvl1pPr>
          </a:lstStyle>
          <a:p>
            <a:pPr>
              <a:defRPr/>
            </a:pPr>
            <a:fld id="{E4DB550E-170B-46F4-801A-5282C9160A09}" type="datetimeFigureOut">
              <a:rPr lang="en-US"/>
              <a:pPr>
                <a:defRPr/>
              </a:pPr>
              <a:t>9/30/2026</a:t>
            </a:fld>
            <a:endParaRPr lang="en-US"/>
          </a:p>
        </p:txBody>
      </p:sp>
      <p:sp>
        <p:nvSpPr>
          <p:cNvPr id="5" name="Footer Placeholder 4"/>
          <p:cNvSpPr>
            <a:spLocks noGrp="1"/>
          </p:cNvSpPr>
          <p:nvPr>
            <p:ph type="ftr" sz="quarter" idx="3"/>
          </p:nvPr>
        </p:nvSpPr>
        <p:spPr>
          <a:xfrm>
            <a:off x="4197371" y="6423071"/>
            <a:ext cx="3783013" cy="365125"/>
          </a:xfrm>
          <a:prstGeom prst="rect">
            <a:avLst/>
          </a:prstGeom>
        </p:spPr>
        <p:txBody>
          <a:bodyPr vert="horz" lIns="91440" tIns="45720" rIns="91440" bIns="45720" rtlCol="0" anchor="ctr"/>
          <a:lstStyle>
            <a:lvl1pPr algn="r" fontAlgn="auto">
              <a:spcBef>
                <a:spcPts val="0"/>
              </a:spcBef>
              <a:spcAft>
                <a:spcPts val="0"/>
              </a:spcAft>
              <a:defRPr sz="788">
                <a:solidFill>
                  <a:schemeClr val="tx1"/>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7994673" y="6423071"/>
            <a:ext cx="709613" cy="365125"/>
          </a:xfrm>
          <a:prstGeom prst="rect">
            <a:avLst/>
          </a:prstGeom>
        </p:spPr>
        <p:txBody>
          <a:bodyPr vert="horz" lIns="45720" tIns="45720" rIns="91440" bIns="45720" rtlCol="0" anchor="ctr"/>
          <a:lstStyle>
            <a:lvl1pPr algn="l" fontAlgn="auto">
              <a:spcBef>
                <a:spcPts val="0"/>
              </a:spcBef>
              <a:spcAft>
                <a:spcPts val="0"/>
              </a:spcAft>
              <a:defRPr sz="900" b="0" smtClean="0">
                <a:solidFill>
                  <a:schemeClr val="tx1"/>
                </a:solidFill>
                <a:latin typeface="+mn-lt"/>
                <a:cs typeface="+mn-cs"/>
              </a:defRPr>
            </a:lvl1pPr>
          </a:lstStyle>
          <a:p>
            <a:pPr>
              <a:defRPr/>
            </a:pPr>
            <a:fld id="{B9ED9FC2-7A7B-44C7-A0D0-723DF987EC40}"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887" r:id="rId1"/>
    <p:sldLayoutId id="2147483857" r:id="rId2"/>
    <p:sldLayoutId id="2147483858" r:id="rId3"/>
    <p:sldLayoutId id="2147483888" r:id="rId4"/>
  </p:sldLayoutIdLst>
  <p:txStyles>
    <p:titleStyle>
      <a:lvl1pPr algn="l" rtl="0" fontAlgn="base">
        <a:lnSpc>
          <a:spcPct val="85000"/>
        </a:lnSpc>
        <a:spcBef>
          <a:spcPct val="0"/>
        </a:spcBef>
        <a:spcAft>
          <a:spcPct val="0"/>
        </a:spcAft>
        <a:defRPr sz="4000" kern="1200" cap="all">
          <a:solidFill>
            <a:schemeClr val="bg2"/>
          </a:solidFill>
          <a:latin typeface="+mj-lt"/>
          <a:ea typeface="+mj-ea"/>
          <a:cs typeface="+mj-cs"/>
        </a:defRPr>
      </a:lvl1pPr>
      <a:lvl2pPr algn="l" rtl="0" fontAlgn="base">
        <a:lnSpc>
          <a:spcPct val="85000"/>
        </a:lnSpc>
        <a:spcBef>
          <a:spcPct val="0"/>
        </a:spcBef>
        <a:spcAft>
          <a:spcPct val="0"/>
        </a:spcAft>
        <a:defRPr sz="4000">
          <a:solidFill>
            <a:schemeClr val="bg2"/>
          </a:solidFill>
          <a:latin typeface="Corbel" pitchFamily="34" charset="0"/>
        </a:defRPr>
      </a:lvl2pPr>
      <a:lvl3pPr algn="l" rtl="0" fontAlgn="base">
        <a:lnSpc>
          <a:spcPct val="85000"/>
        </a:lnSpc>
        <a:spcBef>
          <a:spcPct val="0"/>
        </a:spcBef>
        <a:spcAft>
          <a:spcPct val="0"/>
        </a:spcAft>
        <a:defRPr sz="4000">
          <a:solidFill>
            <a:schemeClr val="bg2"/>
          </a:solidFill>
          <a:latin typeface="Corbel" pitchFamily="34" charset="0"/>
        </a:defRPr>
      </a:lvl3pPr>
      <a:lvl4pPr algn="l" rtl="0" fontAlgn="base">
        <a:lnSpc>
          <a:spcPct val="85000"/>
        </a:lnSpc>
        <a:spcBef>
          <a:spcPct val="0"/>
        </a:spcBef>
        <a:spcAft>
          <a:spcPct val="0"/>
        </a:spcAft>
        <a:defRPr sz="4000">
          <a:solidFill>
            <a:schemeClr val="bg2"/>
          </a:solidFill>
          <a:latin typeface="Corbel" pitchFamily="34" charset="0"/>
        </a:defRPr>
      </a:lvl4pPr>
      <a:lvl5pPr algn="l" rtl="0" fontAlgn="base">
        <a:lnSpc>
          <a:spcPct val="85000"/>
        </a:lnSpc>
        <a:spcBef>
          <a:spcPct val="0"/>
        </a:spcBef>
        <a:spcAft>
          <a:spcPct val="0"/>
        </a:spcAft>
        <a:defRPr sz="4000">
          <a:solidFill>
            <a:schemeClr val="bg2"/>
          </a:solidFill>
          <a:latin typeface="Corbel" pitchFamily="34" charset="0"/>
        </a:defRPr>
      </a:lvl5pPr>
      <a:lvl6pPr marL="457200" algn="l" rtl="0" fontAlgn="base">
        <a:lnSpc>
          <a:spcPct val="85000"/>
        </a:lnSpc>
        <a:spcBef>
          <a:spcPct val="0"/>
        </a:spcBef>
        <a:spcAft>
          <a:spcPct val="0"/>
        </a:spcAft>
        <a:defRPr sz="4000">
          <a:solidFill>
            <a:schemeClr val="bg2"/>
          </a:solidFill>
          <a:latin typeface="Corbel" pitchFamily="34" charset="0"/>
        </a:defRPr>
      </a:lvl6pPr>
      <a:lvl7pPr marL="914400" algn="l" rtl="0" fontAlgn="base">
        <a:lnSpc>
          <a:spcPct val="85000"/>
        </a:lnSpc>
        <a:spcBef>
          <a:spcPct val="0"/>
        </a:spcBef>
        <a:spcAft>
          <a:spcPct val="0"/>
        </a:spcAft>
        <a:defRPr sz="4000">
          <a:solidFill>
            <a:schemeClr val="bg2"/>
          </a:solidFill>
          <a:latin typeface="Corbel" pitchFamily="34" charset="0"/>
        </a:defRPr>
      </a:lvl7pPr>
      <a:lvl8pPr marL="1371600" algn="l" rtl="0" fontAlgn="base">
        <a:lnSpc>
          <a:spcPct val="85000"/>
        </a:lnSpc>
        <a:spcBef>
          <a:spcPct val="0"/>
        </a:spcBef>
        <a:spcAft>
          <a:spcPct val="0"/>
        </a:spcAft>
        <a:defRPr sz="4000">
          <a:solidFill>
            <a:schemeClr val="bg2"/>
          </a:solidFill>
          <a:latin typeface="Corbel" pitchFamily="34" charset="0"/>
        </a:defRPr>
      </a:lvl8pPr>
      <a:lvl9pPr marL="1828800" algn="l" rtl="0" fontAlgn="base">
        <a:lnSpc>
          <a:spcPct val="85000"/>
        </a:lnSpc>
        <a:spcBef>
          <a:spcPct val="0"/>
        </a:spcBef>
        <a:spcAft>
          <a:spcPct val="0"/>
        </a:spcAft>
        <a:defRPr sz="4000">
          <a:solidFill>
            <a:schemeClr val="bg2"/>
          </a:solidFill>
          <a:latin typeface="Corbel" pitchFamily="34" charset="0"/>
        </a:defRPr>
      </a:lvl9pPr>
    </p:titleStyle>
    <p:bodyStyle>
      <a:lvl1pPr marL="182563" indent="-182563" algn="l" rtl="0" fontAlgn="base">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163" indent="-182563" algn="l" rtl="0" fontAlgn="base">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39763" indent="-182563" algn="l" rtl="0" fontAlgn="base">
        <a:lnSpc>
          <a:spcPct val="90000"/>
        </a:lnSpc>
        <a:spcBef>
          <a:spcPts val="200"/>
        </a:spcBef>
        <a:spcAft>
          <a:spcPts val="400"/>
        </a:spcAft>
        <a:buClr>
          <a:schemeClr val="tx1"/>
        </a:buClr>
        <a:buFont typeface="Wingdings" pitchFamily="2" charset="2"/>
        <a:buChar char=""/>
        <a:defRPr kern="1200">
          <a:solidFill>
            <a:schemeClr val="tx1"/>
          </a:solidFill>
          <a:latin typeface="+mn-lt"/>
          <a:ea typeface="+mn-ea"/>
          <a:cs typeface="+mn-cs"/>
        </a:defRPr>
      </a:lvl3pPr>
      <a:lvl4pPr marL="868363" indent="-182563" algn="l" rtl="0" fontAlgn="base">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6963" indent="-182563" algn="l" rtl="0" fontAlgn="base">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4100"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a:t>Click to edit Master title style</a:t>
            </a:r>
          </a:p>
        </p:txBody>
      </p:sp>
      <p:sp>
        <p:nvSpPr>
          <p:cNvPr id="4101" name="Text Placeholder 29"/>
          <p:cNvSpPr>
            <a:spLocks noGrp="1"/>
          </p:cNvSpPr>
          <p:nvPr>
            <p:ph type="body" idx="1"/>
          </p:nvPr>
        </p:nvSpPr>
        <p:spPr bwMode="auto">
          <a:xfrm>
            <a:off x="457200" y="1935166"/>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457200" y="6356396"/>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7A9A9728-EA0F-45C3-9DCD-B289FEE10D6D}" type="datetimeFigureOut">
              <a:rPr lang="is-IS"/>
              <a:pPr>
                <a:defRPr/>
              </a:pPr>
              <a:t>30.09.2026</a:t>
            </a:fld>
            <a:endParaRPr lang="is-IS"/>
          </a:p>
        </p:txBody>
      </p:sp>
      <p:sp>
        <p:nvSpPr>
          <p:cNvPr id="22" name="Footer Placeholder 21"/>
          <p:cNvSpPr>
            <a:spLocks noGrp="1"/>
          </p:cNvSpPr>
          <p:nvPr>
            <p:ph type="ftr" sz="quarter" idx="3"/>
          </p:nvPr>
        </p:nvSpPr>
        <p:spPr>
          <a:xfrm>
            <a:off x="2667000" y="6356396"/>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is-IS"/>
          </a:p>
        </p:txBody>
      </p:sp>
      <p:sp>
        <p:nvSpPr>
          <p:cNvPr id="18" name="Slide Number Placeholder 17"/>
          <p:cNvSpPr>
            <a:spLocks noGrp="1"/>
          </p:cNvSpPr>
          <p:nvPr>
            <p:ph type="sldNum" sz="quarter" idx="4"/>
          </p:nvPr>
        </p:nvSpPr>
        <p:spPr>
          <a:xfrm>
            <a:off x="7924800" y="6356396"/>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23F3C767-2BDB-43AC-934C-F7600222AD66}" type="slidenum">
              <a:rPr lang="is-IS"/>
              <a:pPr>
                <a:defRPr/>
              </a:pPr>
              <a:t>‹#›</a:t>
            </a:fld>
            <a:endParaRPr lang="is-IS"/>
          </a:p>
        </p:txBody>
      </p:sp>
      <p:grpSp>
        <p:nvGrpSpPr>
          <p:cNvPr id="4105" name="Group 1"/>
          <p:cNvGrpSpPr>
            <a:grpSpLocks/>
          </p:cNvGrpSpPr>
          <p:nvPr/>
        </p:nvGrpSpPr>
        <p:grpSpPr bwMode="auto">
          <a:xfrm>
            <a:off x="-19049"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Title Placeholder 21"/>
          <p:cNvSpPr>
            <a:spLocks noGrp="1"/>
          </p:cNvSpPr>
          <p:nvPr>
            <p:ph type="title"/>
          </p:nvPr>
        </p:nvSpPr>
        <p:spPr bwMode="auto">
          <a:xfrm>
            <a:off x="457200" y="152400"/>
            <a:ext cx="8229600" cy="990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5123" name="Text Placeholder 12"/>
          <p:cNvSpPr>
            <a:spLocks noGrp="1"/>
          </p:cNvSpPr>
          <p:nvPr>
            <p:ph type="body" idx="1"/>
          </p:nvPr>
        </p:nvSpPr>
        <p:spPr bwMode="auto">
          <a:xfrm>
            <a:off x="457200" y="1219200"/>
            <a:ext cx="8229600" cy="49101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400823" y="6356396"/>
            <a:ext cx="2289175"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B9FE5538-A1F8-46AC-B7A3-D83134EF4D20}" type="datetimeFigureOut">
              <a:rPr lang="is-IS"/>
              <a:pPr>
                <a:defRPr/>
              </a:pPr>
              <a:t>30.09.2026</a:t>
            </a:fld>
            <a:endParaRPr lang="is-IS"/>
          </a:p>
        </p:txBody>
      </p:sp>
      <p:sp>
        <p:nvSpPr>
          <p:cNvPr id="3" name="Footer Placeholder 2"/>
          <p:cNvSpPr>
            <a:spLocks noGrp="1"/>
          </p:cNvSpPr>
          <p:nvPr>
            <p:ph type="ftr" sz="quarter" idx="3"/>
          </p:nvPr>
        </p:nvSpPr>
        <p:spPr>
          <a:xfrm>
            <a:off x="2898775" y="6356396"/>
            <a:ext cx="3505200" cy="365125"/>
          </a:xfrm>
          <a:prstGeom prst="rect">
            <a:avLst/>
          </a:prstGeom>
        </p:spPr>
        <p:txBody>
          <a:bodyPr vert="horz"/>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endParaRPr lang="is-IS"/>
          </a:p>
        </p:txBody>
      </p:sp>
      <p:sp>
        <p:nvSpPr>
          <p:cNvPr id="23" name="Slide Number Placeholder 22"/>
          <p:cNvSpPr>
            <a:spLocks noGrp="1"/>
          </p:cNvSpPr>
          <p:nvPr>
            <p:ph type="sldNum" sz="quarter" idx="4"/>
          </p:nvPr>
        </p:nvSpPr>
        <p:spPr>
          <a:xfrm>
            <a:off x="612775" y="6356396"/>
            <a:ext cx="1981200" cy="365125"/>
          </a:xfrm>
          <a:prstGeom prst="rect">
            <a:avLst/>
          </a:prstGeom>
        </p:spPr>
        <p:txBody>
          <a:bodyPr vert="horz"/>
          <a:lstStyle>
            <a:lvl1pPr algn="l" eaLnBrk="1" fontAlgn="auto" latinLnBrk="0" hangingPunct="1">
              <a:spcBef>
                <a:spcPts val="0"/>
              </a:spcBef>
              <a:spcAft>
                <a:spcPts val="0"/>
              </a:spcAft>
              <a:defRPr kumimoji="0" sz="1400" smtClean="0">
                <a:solidFill>
                  <a:schemeClr val="tx2"/>
                </a:solidFill>
                <a:latin typeface="+mn-lt"/>
                <a:cs typeface="+mn-cs"/>
              </a:defRPr>
            </a:lvl1pPr>
          </a:lstStyle>
          <a:p>
            <a:pPr>
              <a:defRPr/>
            </a:pPr>
            <a:fld id="{9877CEE5-7BAB-403C-9415-3595CF14EF50}" type="slidenum">
              <a:rPr lang="is-IS"/>
              <a:pPr>
                <a:defRPr/>
              </a:pPr>
              <a:t>‹#›</a:t>
            </a:fld>
            <a:endParaRPr lang="is-I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Isosceles Triangle 9"/>
          <p:cNvSpPr>
            <a:spLocks noChangeAspect="1"/>
          </p:cNvSpPr>
          <p:nvPr/>
        </p:nvSpPr>
        <p:spPr>
          <a:xfrm rot="5400000">
            <a:off x="419100" y="6467498"/>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900" r:id="rId1"/>
    <p:sldLayoutId id="2147483859" r:id="rId2"/>
    <p:sldLayoutId id="2147483901" r:id="rId3"/>
    <p:sldLayoutId id="2147483860" r:id="rId4"/>
    <p:sldLayoutId id="2147483861" r:id="rId5"/>
    <p:sldLayoutId id="2147483902" r:id="rId6"/>
    <p:sldLayoutId id="2147483903" r:id="rId7"/>
    <p:sldLayoutId id="2147483904" r:id="rId8"/>
    <p:sldLayoutId id="2147483905" r:id="rId9"/>
    <p:sldLayoutId id="2147483862" r:id="rId10"/>
    <p:sldLayoutId id="2147483906" r:id="rId11"/>
  </p:sldLayoutIdLst>
  <p:txStyles>
    <p:titleStyle>
      <a:lvl1pPr algn="l" rtl="0" fontAlgn="base">
        <a:spcBef>
          <a:spcPct val="0"/>
        </a:spcBef>
        <a:spcAft>
          <a:spcPct val="0"/>
        </a:spcAft>
        <a:defRPr sz="3200" kern="1200">
          <a:solidFill>
            <a:schemeClr val="tx2"/>
          </a:solidFill>
          <a:latin typeface="+mj-lt"/>
          <a:ea typeface="+mj-ea"/>
          <a:cs typeface="+mj-cs"/>
        </a:defRPr>
      </a:lvl1pPr>
      <a:lvl2pPr algn="l" rtl="0" fontAlgn="base">
        <a:spcBef>
          <a:spcPct val="0"/>
        </a:spcBef>
        <a:spcAft>
          <a:spcPct val="0"/>
        </a:spcAft>
        <a:defRPr sz="3200">
          <a:solidFill>
            <a:schemeClr val="tx2"/>
          </a:solidFill>
          <a:latin typeface="Bookman Old Style" pitchFamily="18" charset="0"/>
        </a:defRPr>
      </a:lvl2pPr>
      <a:lvl3pPr algn="l" rtl="0" fontAlgn="base">
        <a:spcBef>
          <a:spcPct val="0"/>
        </a:spcBef>
        <a:spcAft>
          <a:spcPct val="0"/>
        </a:spcAft>
        <a:defRPr sz="3200">
          <a:solidFill>
            <a:schemeClr val="tx2"/>
          </a:solidFill>
          <a:latin typeface="Bookman Old Style" pitchFamily="18" charset="0"/>
        </a:defRPr>
      </a:lvl3pPr>
      <a:lvl4pPr algn="l" rtl="0" fontAlgn="base">
        <a:spcBef>
          <a:spcPct val="0"/>
        </a:spcBef>
        <a:spcAft>
          <a:spcPct val="0"/>
        </a:spcAft>
        <a:defRPr sz="3200">
          <a:solidFill>
            <a:schemeClr val="tx2"/>
          </a:solidFill>
          <a:latin typeface="Bookman Old Style" pitchFamily="18" charset="0"/>
        </a:defRPr>
      </a:lvl4pPr>
      <a:lvl5pPr algn="l" rtl="0" fontAlgn="base">
        <a:spcBef>
          <a:spcPct val="0"/>
        </a:spcBef>
        <a:spcAft>
          <a:spcPct val="0"/>
        </a:spcAft>
        <a:defRPr sz="3200">
          <a:solidFill>
            <a:schemeClr val="tx2"/>
          </a:solidFill>
          <a:latin typeface="Bookman Old Style" pitchFamily="18"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273050" indent="-273050" algn="l" rtl="0" fontAlgn="base">
        <a:spcBef>
          <a:spcPts val="600"/>
        </a:spcBef>
        <a:spcAft>
          <a:spcPct val="0"/>
        </a:spcAft>
        <a:buClr>
          <a:schemeClr val="accent1"/>
        </a:buClr>
        <a:buSzPct val="76000"/>
        <a:buFont typeface="Wingdings 3" pitchFamily="18" charset="2"/>
        <a:buChar char=""/>
        <a:defRPr sz="2600" kern="1200">
          <a:solidFill>
            <a:schemeClr val="tx1"/>
          </a:solidFill>
          <a:latin typeface="+mn-lt"/>
          <a:ea typeface="+mn-ea"/>
          <a:cs typeface="+mn-cs"/>
        </a:defRPr>
      </a:lvl1pPr>
      <a:lvl2pPr marL="547688" indent="-273050" algn="l" rtl="0" fontAlgn="base">
        <a:spcBef>
          <a:spcPts val="500"/>
        </a:spcBef>
        <a:spcAft>
          <a:spcPct val="0"/>
        </a:spcAft>
        <a:buClr>
          <a:schemeClr val="accent2"/>
        </a:buClr>
        <a:buSzPct val="76000"/>
        <a:buFont typeface="Wingdings 3" pitchFamily="18" charset="2"/>
        <a:buChar char=""/>
        <a:defRPr sz="2300" kern="1200">
          <a:solidFill>
            <a:schemeClr val="tx2"/>
          </a:solidFill>
          <a:latin typeface="+mn-lt"/>
          <a:ea typeface="+mn-ea"/>
          <a:cs typeface="+mn-cs"/>
        </a:defRPr>
      </a:lvl2pPr>
      <a:lvl3pPr marL="822325" indent="-228600" algn="l" rtl="0" fontAlgn="base">
        <a:spcBef>
          <a:spcPts val="500"/>
        </a:spcBef>
        <a:spcAft>
          <a:spcPct val="0"/>
        </a:spcAft>
        <a:buClr>
          <a:srgbClr val="BCBCBC"/>
        </a:buClr>
        <a:buSzPct val="76000"/>
        <a:buFont typeface="Wingdings 3" pitchFamily="18" charset="2"/>
        <a:buChar char=""/>
        <a:defRPr sz="2000" kern="1200">
          <a:solidFill>
            <a:schemeClr val="tx1"/>
          </a:solidFill>
          <a:latin typeface="+mn-lt"/>
          <a:ea typeface="+mn-ea"/>
          <a:cs typeface="+mn-cs"/>
        </a:defRPr>
      </a:lvl3pPr>
      <a:lvl4pPr marL="1096963" indent="-228600" algn="l" rtl="0" fontAlgn="base">
        <a:spcBef>
          <a:spcPts val="400"/>
        </a:spcBef>
        <a:spcAft>
          <a:spcPct val="0"/>
        </a:spcAft>
        <a:buClr>
          <a:srgbClr val="C9004D"/>
        </a:buClr>
        <a:buSzPct val="70000"/>
        <a:buFont typeface="Wingdings" pitchFamily="2" charset="2"/>
        <a:buChar char=""/>
        <a:defRPr kern="1200">
          <a:solidFill>
            <a:schemeClr val="tx1"/>
          </a:solidFill>
          <a:latin typeface="+mn-lt"/>
          <a:ea typeface="+mn-ea"/>
          <a:cs typeface="+mn-cs"/>
        </a:defRPr>
      </a:lvl4pPr>
      <a:lvl5pPr marL="1371600" indent="-228600" algn="l" rtl="0" fontAlgn="base">
        <a:spcBef>
          <a:spcPts val="300"/>
        </a:spcBef>
        <a:spcAft>
          <a:spcPct val="0"/>
        </a:spcAft>
        <a:buClr>
          <a:schemeClr val="accent2"/>
        </a:buClr>
        <a:buSzPct val="70000"/>
        <a:buFont typeface="Wingdings" pitchFamily="2" charset="2"/>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is-IS"/>
          </a:p>
        </p:txBody>
      </p:sp>
      <p:sp>
        <p:nvSpPr>
          <p:cNvPr id="6147" name="Text Placeholder 2"/>
          <p:cNvSpPr>
            <a:spLocks noGrp="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2"/>
          </p:nvPr>
        </p:nvSpPr>
        <p:spPr>
          <a:xfrm>
            <a:off x="457200" y="6356396"/>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5E8A2443-6806-4AC6-866C-B0463848FECF}" type="datetimeFigureOut">
              <a:rPr lang="is-IS"/>
              <a:pPr>
                <a:defRPr/>
              </a:pPr>
              <a:t>30.09.2026</a:t>
            </a:fld>
            <a:endParaRPr lang="is-IS"/>
          </a:p>
        </p:txBody>
      </p:sp>
      <p:sp>
        <p:nvSpPr>
          <p:cNvPr id="5" name="Footer Placeholder 4"/>
          <p:cNvSpPr>
            <a:spLocks noGrp="1"/>
          </p:cNvSpPr>
          <p:nvPr>
            <p:ph type="ftr" sz="quarter" idx="3"/>
          </p:nvPr>
        </p:nvSpPr>
        <p:spPr>
          <a:xfrm>
            <a:off x="3124200" y="6356396"/>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is-IS"/>
          </a:p>
        </p:txBody>
      </p:sp>
      <p:sp>
        <p:nvSpPr>
          <p:cNvPr id="6" name="Slide Number Placeholder 5"/>
          <p:cNvSpPr>
            <a:spLocks noGrp="1"/>
          </p:cNvSpPr>
          <p:nvPr>
            <p:ph type="sldNum" sz="quarter" idx="4"/>
          </p:nvPr>
        </p:nvSpPr>
        <p:spPr>
          <a:xfrm>
            <a:off x="6553200" y="6356396"/>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927B00DA-A261-4DBD-B3EA-509555E591D2}" type="slidenum">
              <a:rPr lang="is-IS"/>
              <a:pPr>
                <a:defRPr/>
              </a:pPr>
              <a:t>‹#›</a:t>
            </a:fld>
            <a:endParaRPr lang="is-IS"/>
          </a:p>
        </p:txBody>
      </p:sp>
    </p:spTree>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5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2.xml"/></Relationships>
</file>

<file path=ppt/slides/_rels/slide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2.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2.xml"/></Relationships>
</file>

<file path=ppt/slides/_rels/slide5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2.xml"/></Relationships>
</file>

<file path=ppt/slides/_rels/slide5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6.xml"/><Relationship Id="rId4" Type="http://schemas.openxmlformats.org/officeDocument/2006/relationships/image" Target="../media/image20.jpeg"/></Relationships>
</file>

<file path=ppt/slides/_rels/slide5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56.xml"/><Relationship Id="rId5" Type="http://schemas.openxmlformats.org/officeDocument/2006/relationships/image" Target="../media/image24.jpeg"/><Relationship Id="rId4" Type="http://schemas.openxmlformats.org/officeDocument/2006/relationships/image" Target="../media/image23.jpeg"/></Relationships>
</file>

<file path=ppt/slides/_rels/slide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6.xml"/></Relationships>
</file>

<file path=ppt/slides/_rels/slide5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56.xml"/><Relationship Id="rId5" Type="http://schemas.openxmlformats.org/officeDocument/2006/relationships/image" Target="../media/image29.jpeg"/><Relationship Id="rId4" Type="http://schemas.openxmlformats.org/officeDocument/2006/relationships/image" Target="../media/image28.jpeg"/></Relationships>
</file>

<file path=ppt/slides/_rels/slide5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56.xml"/><Relationship Id="rId4" Type="http://schemas.openxmlformats.org/officeDocument/2006/relationships/image" Target="../media/image32.jpeg"/></Relationships>
</file>

<file path=ppt/slides/_rels/slide6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6.xml"/></Relationships>
</file>

<file path=ppt/slides/_rels/slide6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0.xml"/></Relationships>
</file>

<file path=ppt/slides/_rels/slide1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0.xml"/></Relationships>
</file>

<file path=ppt/slides/_rels/slide1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0.xml"/></Relationships>
</file>

<file path=ppt/slides/_rels/slide135.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3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18"/>
          <p:cNvSpPr>
            <a:spLocks noGrp="1" noRot="1" noChangeAspect="1" noMove="1" noResize="1" noEditPoints="1" noAdjustHandles="1" noChangeArrowheads="1" noChangeShapeType="1" noTextEdit="1"/>
          </p:cNvSpPr>
          <p:nvPr/>
        </p:nvSpPr>
        <p:spPr>
          <a:xfrm>
            <a:off x="0" y="0"/>
            <a:ext cx="9144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963" name="Title 1"/>
          <p:cNvSpPr>
            <a:spLocks noGrp="1"/>
          </p:cNvSpPr>
          <p:nvPr>
            <p:ph type="ctrTitle"/>
          </p:nvPr>
        </p:nvSpPr>
        <p:spPr>
          <a:xfrm>
            <a:off x="996950" y="1146175"/>
            <a:ext cx="6761163" cy="2401888"/>
          </a:xfrm>
        </p:spPr>
        <p:txBody>
          <a:bodyPr anchor="b"/>
          <a:lstStyle/>
          <a:p>
            <a:pPr algn="l"/>
            <a:r>
              <a:rPr lang="is-IS" sz="4200"/>
              <a:t>Næringar- og meltingarsjúkdómar barna</a:t>
            </a:r>
            <a:endParaRPr lang="en-US" sz="4200"/>
          </a:p>
        </p:txBody>
      </p:sp>
      <p:sp>
        <p:nvSpPr>
          <p:cNvPr id="32" name="Rectangle 20"/>
          <p:cNvSpPr>
            <a:spLocks noGrp="1" noRot="1" noChangeAspect="1" noMove="1" noResize="1" noEditPoints="1" noAdjustHandles="1" noChangeArrowheads="1" noChangeShapeType="1" noTextEdit="1"/>
          </p:cNvSpPr>
          <p:nvPr/>
        </p:nvSpPr>
        <p:spPr>
          <a:xfrm rot="10800000">
            <a:off x="0" y="4375150"/>
            <a:ext cx="9144000" cy="2482850"/>
          </a:xfrm>
          <a:prstGeom prst="rect">
            <a:avLst/>
          </a:prstGeom>
          <a:gradFill>
            <a:gsLst>
              <a:gs pos="0">
                <a:schemeClr val="accent1">
                  <a:lumMod val="75000"/>
                </a:schemeClr>
              </a:gs>
              <a:gs pos="100000">
                <a:srgbClr val="000000"/>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Rectangle 22"/>
          <p:cNvSpPr>
            <a:spLocks noGrp="1" noRot="1" noChangeAspect="1" noMove="1" noResize="1" noEditPoints="1" noAdjustHandles="1" noChangeArrowheads="1" noChangeShapeType="1" noTextEdit="1"/>
          </p:cNvSpPr>
          <p:nvPr/>
        </p:nvSpPr>
        <p:spPr>
          <a:xfrm rot="10800000" flipH="1">
            <a:off x="6105491" y="4374554"/>
            <a:ext cx="3038508" cy="2483446"/>
          </a:xfrm>
          <a:prstGeom prst="rect">
            <a:avLst/>
          </a:prstGeom>
          <a:gradFill>
            <a:gsLst>
              <a:gs pos="4000">
                <a:schemeClr val="accent1">
                  <a:alpha val="21000"/>
                </a:schemeClr>
              </a:gs>
              <a:gs pos="83000">
                <a:schemeClr val="accent1">
                  <a:lumMod val="50000"/>
                  <a:alpha val="61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Rectangle 24"/>
          <p:cNvSpPr>
            <a:spLocks noGrp="1" noRot="1" noChangeAspect="1" noMove="1" noResize="1" noEditPoints="1" noAdjustHandles="1" noChangeArrowheads="1" noChangeShapeType="1" noTextEdit="1"/>
          </p:cNvSpPr>
          <p:nvPr/>
        </p:nvSpPr>
        <p:spPr>
          <a:xfrm rot="10800000">
            <a:off x="0" y="4379429"/>
            <a:ext cx="9143988" cy="1953928"/>
          </a:xfrm>
          <a:prstGeom prst="rect">
            <a:avLst/>
          </a:prstGeom>
          <a:gradFill>
            <a:gsLst>
              <a:gs pos="32000">
                <a:schemeClr val="accent1">
                  <a:lumMod val="50000"/>
                  <a:alpha val="0"/>
                </a:schemeClr>
              </a:gs>
              <a:gs pos="100000">
                <a:schemeClr val="accent1">
                  <a:alpha val="5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5" name="Rectangle 26"/>
          <p:cNvSpPr>
            <a:spLocks noGrp="1" noRot="1" noChangeAspect="1" noMove="1" noResize="1" noEditPoints="1" noAdjustHandles="1" noChangeArrowheads="1" noChangeShapeType="1" noTextEdit="1"/>
          </p:cNvSpPr>
          <p:nvPr/>
        </p:nvSpPr>
        <p:spPr>
          <a:xfrm>
            <a:off x="-6" y="4380973"/>
            <a:ext cx="9144000" cy="2019443"/>
          </a:xfrm>
          <a:prstGeom prst="rect">
            <a:avLst/>
          </a:prstGeom>
          <a:gradFill>
            <a:gsLst>
              <a:gs pos="32000">
                <a:schemeClr val="accent1">
                  <a:lumMod val="50000"/>
                  <a:alpha val="0"/>
                </a:schemeClr>
              </a:gs>
              <a:gs pos="100000">
                <a:srgbClr val="000000">
                  <a:alpha val="45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974" name="Subtitle 2"/>
          <p:cNvSpPr>
            <a:spLocks noGrp="1"/>
          </p:cNvSpPr>
          <p:nvPr>
            <p:ph type="subTitle" idx="1"/>
          </p:nvPr>
        </p:nvSpPr>
        <p:spPr>
          <a:xfrm>
            <a:off x="996950" y="4892721"/>
            <a:ext cx="4791075" cy="1077913"/>
          </a:xfrm>
        </p:spPr>
        <p:txBody>
          <a:bodyPr anchor="ctr"/>
          <a:lstStyle/>
          <a:p>
            <a:pPr algn="l">
              <a:lnSpc>
                <a:spcPct val="90000"/>
              </a:lnSpc>
            </a:pPr>
            <a:r>
              <a:rPr lang="is-IS" sz="2200">
                <a:solidFill>
                  <a:srgbClr val="FFFFFF"/>
                </a:solidFill>
              </a:rPr>
              <a:t>Fyrirlestrar 5. árs læknanema við Læknadeild Háskóla Íslands</a:t>
            </a:r>
          </a:p>
          <a:p>
            <a:pPr algn="l">
              <a:lnSpc>
                <a:spcPct val="90000"/>
              </a:lnSpc>
            </a:pPr>
            <a:r>
              <a:rPr lang="is-IS" sz="2200">
                <a:solidFill>
                  <a:srgbClr val="FFFFFF"/>
                </a:solidFill>
              </a:rPr>
              <a:t>Jóhanna Guðrún Pálmadóttir</a:t>
            </a:r>
          </a:p>
          <a:p>
            <a:pPr algn="l">
              <a:lnSpc>
                <a:spcPct val="90000"/>
              </a:lnSpc>
            </a:pPr>
            <a:endParaRPr lang="en-US" sz="2200">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p:cNvSpPr>
            <a:spLocks noGrp="1" noRot="1" noChangeAspect="1" noMove="1" noResize="1" noEditPoints="1" noAdjustHandles="1" noChangeArrowheads="1" noChangeShapeType="1" noTextEdit="1"/>
          </p:cNvSpPr>
          <p:nvPr/>
        </p:nvSpPr>
        <p:spPr>
          <a:xfrm>
            <a:off x="0" y="0"/>
            <a:ext cx="9144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Rectangle 21"/>
          <p:cNvSpPr>
            <a:spLocks noGrp="1" noRot="1" noChangeAspect="1" noMove="1" noResize="1" noEditPoints="1" noAdjustHandles="1" noChangeArrowheads="1" noChangeShapeType="1" noTextEdit="1"/>
          </p:cNvSpPr>
          <p:nvPr/>
        </p:nvSpPr>
        <p:spPr>
          <a:xfrm flipH="1">
            <a:off x="0" y="0"/>
            <a:ext cx="9144000" cy="1576388"/>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Rectangle 23"/>
          <p:cNvSpPr>
            <a:spLocks noGrp="1" noRot="1" noChangeAspect="1" noMove="1" noResize="1" noEditPoints="1" noAdjustHandles="1" noChangeArrowheads="1" noChangeShapeType="1" noTextEdit="1"/>
          </p:cNvSpPr>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Rectangle 25"/>
          <p:cNvSpPr>
            <a:spLocks noGrp="1" noRot="1" noChangeAspect="1" noMove="1" noResize="1" noEditPoints="1" noAdjustHandles="1" noChangeArrowheads="1" noChangeShapeType="1" noTextEdit="1"/>
          </p:cNvSpPr>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1994" name="Title 1"/>
          <p:cNvSpPr>
            <a:spLocks noGrp="1"/>
          </p:cNvSpPr>
          <p:nvPr>
            <p:ph type="title"/>
          </p:nvPr>
        </p:nvSpPr>
        <p:spPr>
          <a:xfrm>
            <a:off x="1028700" y="349250"/>
            <a:ext cx="7532688" cy="877888"/>
          </a:xfrm>
        </p:spPr>
        <p:txBody>
          <a:bodyPr/>
          <a:lstStyle/>
          <a:p>
            <a:r>
              <a:rPr lang="is-IS" sz="3500">
                <a:solidFill>
                  <a:srgbClr val="FFFFFF"/>
                </a:solidFill>
              </a:rPr>
              <a:t>Algeng vandamál</a:t>
            </a:r>
            <a:endParaRPr lang="en-US" sz="3500">
              <a:solidFill>
                <a:srgbClr val="FFFFFF"/>
              </a:solidFill>
            </a:endParaRPr>
          </a:p>
        </p:txBody>
      </p:sp>
      <p:graphicFrame>
        <p:nvGraphicFramePr>
          <p:cNvPr id="5" name="Content Placeholder 2"/>
          <p:cNvGraphicFramePr>
            <a:graphicFrameLocks noGrp="1"/>
          </p:cNvGraphicFramePr>
          <p:nvPr>
            <p:ph idx="1"/>
          </p:nvPr>
        </p:nvGraphicFramePr>
        <p:xfrm>
          <a:off x="483044" y="2112625"/>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p:cNvSpPr>
            <a:spLocks noGrp="1" noRot="1" noChangeAspect="1" noMove="1" noResize="1" noEditPoints="1" noAdjustHandles="1" noChangeArrowheads="1" noChangeShapeType="1" noTextEdit="1"/>
          </p:cNvSpPr>
          <p:nvPr/>
        </p:nvSpPr>
        <p:spPr>
          <a:xfrm>
            <a:off x="0" y="0"/>
            <a:ext cx="9144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Rectangle 21"/>
          <p:cNvSpPr>
            <a:spLocks noGrp="1" noRot="1" noChangeAspect="1" noMove="1" noResize="1" noEditPoints="1" noAdjustHandles="1" noChangeArrowheads="1" noChangeShapeType="1" noTextEdit="1"/>
          </p:cNvSpPr>
          <p:nvPr/>
        </p:nvSpPr>
        <p:spPr>
          <a:xfrm flipH="1">
            <a:off x="0" y="46"/>
            <a:ext cx="9144000" cy="2170113"/>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Rectangle 23"/>
          <p:cNvSpPr>
            <a:spLocks noGrp="1" noRot="1" noChangeAspect="1" noMove="1" noResize="1" noEditPoints="1" noAdjustHandles="1" noChangeArrowheads="1" noChangeShapeType="1" noTextEdit="1"/>
          </p:cNvSpPr>
          <p:nvPr/>
        </p:nvSpPr>
        <p:spPr>
          <a:xfrm flipH="1">
            <a:off x="6062116" y="46"/>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Rectangle 25"/>
          <p:cNvSpPr>
            <a:spLocks noGrp="1" noRot="1" noChangeAspect="1" noMove="1" noResize="1" noEditPoints="1" noAdjustHandles="1" noChangeArrowheads="1" noChangeShapeType="1" noTextEdit="1"/>
          </p:cNvSpPr>
          <p:nvPr/>
        </p:nvSpPr>
        <p:spPr>
          <a:xfrm rot="16200000" flipH="1">
            <a:off x="3486669"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3018" name="Title 1"/>
          <p:cNvSpPr>
            <a:spLocks noGrp="1"/>
          </p:cNvSpPr>
          <p:nvPr>
            <p:ph type="title"/>
          </p:nvPr>
        </p:nvSpPr>
        <p:spPr>
          <a:xfrm>
            <a:off x="1038245" y="349250"/>
            <a:ext cx="7288213" cy="1576388"/>
          </a:xfrm>
        </p:spPr>
        <p:txBody>
          <a:bodyPr/>
          <a:lstStyle/>
          <a:p>
            <a:r>
              <a:rPr lang="is-IS" sz="3500">
                <a:solidFill>
                  <a:srgbClr val="FFFFFF"/>
                </a:solidFill>
              </a:rPr>
              <a:t>Mikilvæg fyrstu skref</a:t>
            </a:r>
            <a:endParaRPr lang="en-US" sz="3500">
              <a:solidFill>
                <a:srgbClr val="FFFFFF"/>
              </a:solidFill>
            </a:endParaRPr>
          </a:p>
        </p:txBody>
      </p:sp>
      <p:graphicFrame>
        <p:nvGraphicFramePr>
          <p:cNvPr id="5" name="Content Placeholder 2"/>
          <p:cNvGraphicFramePr>
            <a:graphicFrameLocks noGrp="1"/>
          </p:cNvGraphicFramePr>
          <p:nvPr>
            <p:ph idx="1"/>
          </p:nvPr>
        </p:nvGraphicFramePr>
        <p:xfrm>
          <a:off x="483044" y="2616025"/>
          <a:ext cx="8195871"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p:nvSpPr>
          <p:cNvPr id="44034" name="Title 1"/>
          <p:cNvSpPr>
            <a:spLocks noGrp="1"/>
          </p:cNvSpPr>
          <p:nvPr>
            <p:ph type="ctrTitle"/>
          </p:nvPr>
        </p:nvSpPr>
        <p:spPr>
          <a:xfrm>
            <a:off x="1262063" y="1169988"/>
            <a:ext cx="6619875" cy="2870200"/>
          </a:xfrm>
        </p:spPr>
        <p:txBody>
          <a:bodyPr/>
          <a:lstStyle/>
          <a:p>
            <a:pPr algn="ctr"/>
            <a:r>
              <a:rPr lang="is-IS">
                <a:solidFill>
                  <a:schemeClr val="tx1"/>
                </a:solidFill>
              </a:rPr>
              <a:t>Starfrænir verkjakvillar í meltingarvegi</a:t>
            </a:r>
          </a:p>
        </p:txBody>
      </p:sp>
      <p:sp>
        <p:nvSpPr>
          <p:cNvPr id="3" name="Subtitle 2"/>
          <p:cNvSpPr>
            <a:spLocks noGrp="1"/>
          </p:cNvSpPr>
          <p:nvPr>
            <p:ph type="subTitle" idx="1"/>
          </p:nvPr>
        </p:nvSpPr>
        <p:spPr>
          <a:xfrm>
            <a:off x="1262063" y="4294234"/>
            <a:ext cx="6619875" cy="1233487"/>
          </a:xfrm>
        </p:spPr>
        <p:txBody>
          <a:bodyPr rtlCol="0">
            <a:normAutofit/>
          </a:bodyPr>
          <a:lstStyle/>
          <a:p>
            <a:pPr algn="ctr" fontAlgn="auto">
              <a:spcAft>
                <a:spcPts val="0"/>
              </a:spcAft>
              <a:buFont typeface="Wingdings 3" charset="2"/>
              <a:buNone/>
              <a:defRPr/>
            </a:pPr>
            <a:endParaRPr lang="is-IS" sz="1700" dirty="0"/>
          </a:p>
        </p:txBody>
      </p:sp>
    </p:spTree>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865190" y="927146"/>
            <a:ext cx="6345237" cy="709613"/>
          </a:xfrm>
        </p:spPr>
        <p:txBody>
          <a:bodyPr/>
          <a:lstStyle/>
          <a:p>
            <a:r>
              <a:rPr lang="en-US"/>
              <a:t>Biomedical model</a:t>
            </a:r>
          </a:p>
        </p:txBody>
      </p:sp>
      <p:sp>
        <p:nvSpPr>
          <p:cNvPr id="45059" name="Content Placeholder 2"/>
          <p:cNvSpPr>
            <a:spLocks noGrp="1"/>
          </p:cNvSpPr>
          <p:nvPr>
            <p:ph idx="1"/>
          </p:nvPr>
        </p:nvSpPr>
        <p:spPr/>
        <p:txBody>
          <a:bodyPr/>
          <a:lstStyle/>
          <a:p>
            <a:r>
              <a:rPr lang="is-IS"/>
              <a:t>R</a:t>
            </a:r>
            <a:r>
              <a:rPr lang="en-US"/>
              <a:t>íkjandi nálgun til skilnings á veikindum</a:t>
            </a:r>
          </a:p>
          <a:p>
            <a:r>
              <a:rPr lang="en-US"/>
              <a:t>Tvíþætt ályktun</a:t>
            </a:r>
          </a:p>
          <a:p>
            <a:pPr lvl="1"/>
            <a:r>
              <a:rPr lang="en-US"/>
              <a:t>Sérhvert einkenni má rekja til einnar orsakar</a:t>
            </a:r>
          </a:p>
          <a:p>
            <a:pPr lvl="1"/>
            <a:r>
              <a:rPr lang="en-US"/>
              <a:t>Sérhvert einkenni er annaðhvort af organískri orsök (sýnilegt, mælanlegt) eða af starfrænum toga (ósýnilegt, ómælanlegt)</a:t>
            </a:r>
          </a:p>
          <a:p>
            <a:r>
              <a:rPr lang="en-US"/>
              <a:t>Mælanlegur sjúkdómur í hávegum hafður</a:t>
            </a:r>
          </a:p>
          <a:p>
            <a:r>
              <a:rPr lang="en-US"/>
              <a:t>Starfrænn sjúkdómur talinn léttvægari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865190" y="927146"/>
            <a:ext cx="6345237" cy="709613"/>
          </a:xfrm>
        </p:spPr>
        <p:txBody>
          <a:bodyPr/>
          <a:lstStyle/>
          <a:p>
            <a:r>
              <a:rPr lang="is-IS"/>
              <a:t>Biopsychosocial model</a:t>
            </a:r>
            <a:endParaRPr lang="en-US"/>
          </a:p>
        </p:txBody>
      </p:sp>
      <p:sp>
        <p:nvSpPr>
          <p:cNvPr id="46083" name="Content Placeholder 2"/>
          <p:cNvSpPr>
            <a:spLocks noGrp="1"/>
          </p:cNvSpPr>
          <p:nvPr>
            <p:ph idx="1"/>
          </p:nvPr>
        </p:nvSpPr>
        <p:spPr/>
        <p:txBody>
          <a:bodyPr/>
          <a:lstStyle/>
          <a:p>
            <a:r>
              <a:rPr lang="is-IS"/>
              <a:t>Kynnt á 8. áratugnum</a:t>
            </a:r>
          </a:p>
          <a:p>
            <a:r>
              <a:rPr lang="is-IS"/>
              <a:t>Markmið að skilja og meðhöndla vanheilsu frekar en markmið sé að greina ákveðinn sjúkdóm</a:t>
            </a:r>
          </a:p>
          <a:p>
            <a:r>
              <a:rPr lang="is-IS"/>
              <a:t>Einkenni talin þróast af margþættum orsökum en ekki vegna ákveðins sjúkdóms</a:t>
            </a:r>
          </a:p>
          <a:p>
            <a:r>
              <a:rPr lang="is-IS"/>
              <a:t>Einkenni geta tengst eðlilegu ástandi eða þroskastigi, geðröskunum, starfrænum kvilla, félagslegum aðstæðum.</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865190" y="927146"/>
            <a:ext cx="6345237" cy="709613"/>
          </a:xfrm>
        </p:spPr>
        <p:txBody>
          <a:bodyPr/>
          <a:lstStyle/>
          <a:p>
            <a:r>
              <a:rPr lang="en-US"/>
              <a:t>Kvi</a:t>
            </a:r>
            <a:r>
              <a:rPr lang="is-IS"/>
              <a:t>ðverkir hjá börnum</a:t>
            </a:r>
            <a:endParaRPr lang="en-US"/>
          </a:p>
        </p:txBody>
      </p:sp>
      <p:sp>
        <p:nvSpPr>
          <p:cNvPr id="47107" name="Content Placeholder 2"/>
          <p:cNvSpPr>
            <a:spLocks noGrp="1"/>
          </p:cNvSpPr>
          <p:nvPr>
            <p:ph idx="1"/>
          </p:nvPr>
        </p:nvSpPr>
        <p:spPr/>
        <p:txBody>
          <a:bodyPr/>
          <a:lstStyle/>
          <a:p>
            <a:r>
              <a:rPr lang="is-IS"/>
              <a:t>Algengi svipað milli landfræðilega og félagslega ólíkra svæða í heiminum</a:t>
            </a:r>
          </a:p>
          <a:p>
            <a:r>
              <a:rPr lang="is-IS"/>
              <a:t>Allt að 35% barna á skólaaldri hafa kviðverki í hverri viku</a:t>
            </a:r>
          </a:p>
          <a:p>
            <a:pPr lvl="1"/>
            <a:r>
              <a:rPr lang="is-IS"/>
              <a:t>Um þriðjungur uppfyllir greiningarskilmerki fyrir starfrænan verkjakvilla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865190" y="927146"/>
            <a:ext cx="6345237" cy="709613"/>
          </a:xfrm>
        </p:spPr>
        <p:txBody>
          <a:bodyPr/>
          <a:lstStyle/>
          <a:p>
            <a:r>
              <a:rPr lang="is-IS" sz="2800"/>
              <a:t>Almenn líðan barna með kviðverki</a:t>
            </a:r>
            <a:endParaRPr lang="en-US" sz="2800"/>
          </a:p>
        </p:txBody>
      </p:sp>
      <p:sp>
        <p:nvSpPr>
          <p:cNvPr id="3" name="Content Placeholder 2"/>
          <p:cNvSpPr>
            <a:spLocks noGrp="1"/>
          </p:cNvSpPr>
          <p:nvPr>
            <p:ph idx="1"/>
          </p:nvPr>
        </p:nvSpPr>
        <p:spPr/>
        <p:txBody>
          <a:bodyPr rtlCol="0">
            <a:normAutofit/>
          </a:bodyPr>
          <a:lstStyle/>
          <a:p>
            <a:pPr fontAlgn="auto">
              <a:spcAft>
                <a:spcPts val="0"/>
              </a:spcAft>
              <a:buFont typeface="Wingdings 3" charset="2"/>
              <a:buChar char=""/>
              <a:defRPr/>
            </a:pPr>
            <a:r>
              <a:rPr lang="is-IS" dirty="0">
                <a:solidFill>
                  <a:schemeClr val="tx1">
                    <a:lumMod val="75000"/>
                    <a:lumOff val="25000"/>
                  </a:schemeClr>
                </a:solidFill>
              </a:rPr>
              <a:t>Kviðverkir oft tengdir kvíða og þunglyndi</a:t>
            </a:r>
          </a:p>
          <a:p>
            <a:pPr marL="0" indent="0" fontAlgn="auto">
              <a:spcAft>
                <a:spcPts val="0"/>
              </a:spcAft>
              <a:buFont typeface="Wingdings 3" charset="2"/>
              <a:buNone/>
              <a:defRPr/>
            </a:pPr>
            <a:endParaRPr lang="is-IS" dirty="0">
              <a:solidFill>
                <a:schemeClr val="tx1">
                  <a:lumMod val="75000"/>
                  <a:lumOff val="25000"/>
                </a:schemeClr>
              </a:solidFill>
            </a:endParaRPr>
          </a:p>
          <a:p>
            <a:pPr fontAlgn="auto">
              <a:spcAft>
                <a:spcPts val="0"/>
              </a:spcAft>
              <a:buFont typeface="Wingdings 3" charset="2"/>
              <a:buChar char=""/>
              <a:defRPr/>
            </a:pPr>
            <a:r>
              <a:rPr lang="is-IS" dirty="0">
                <a:solidFill>
                  <a:schemeClr val="tx1">
                    <a:lumMod val="75000"/>
                    <a:lumOff val="25000"/>
                  </a:schemeClr>
                </a:solidFill>
              </a:rPr>
              <a:t>Kviðverkir draga verulega úr lífsgæðum</a:t>
            </a:r>
          </a:p>
          <a:p>
            <a:pPr lvl="1" indent="-283464" fontAlgn="auto">
              <a:spcAft>
                <a:spcPts val="0"/>
              </a:spcAft>
              <a:buFont typeface="Wingdings 3" charset="2"/>
              <a:buChar char=""/>
              <a:defRPr/>
            </a:pPr>
            <a:r>
              <a:rPr lang="is-IS" dirty="0">
                <a:solidFill>
                  <a:schemeClr val="tx1">
                    <a:lumMod val="75000"/>
                    <a:lumOff val="25000"/>
                  </a:schemeClr>
                </a:solidFill>
              </a:rPr>
              <a:t>Svipar til áhrifa bólgusjúkdóma í </a:t>
            </a:r>
            <a:r>
              <a:rPr lang="is-IS" dirty="0" err="1">
                <a:solidFill>
                  <a:schemeClr val="tx1">
                    <a:lumMod val="75000"/>
                    <a:lumOff val="25000"/>
                  </a:schemeClr>
                </a:solidFill>
              </a:rPr>
              <a:t>þörmum</a:t>
            </a:r>
            <a:r>
              <a:rPr lang="is-IS" dirty="0">
                <a:solidFill>
                  <a:schemeClr val="tx1">
                    <a:lumMod val="75000"/>
                    <a:lumOff val="25000"/>
                  </a:schemeClr>
                </a:solidFill>
              </a:rPr>
              <a:t> og ristli á lífsgæði barna</a:t>
            </a:r>
            <a:endParaRPr lang="en-US" dirty="0">
              <a:solidFill>
                <a:schemeClr val="tx1">
                  <a:lumMod val="75000"/>
                  <a:lumOff val="25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9154" name="Group 39"/>
          <p:cNvGrpSpPr>
            <a:grpSpLocks noGrp="1" noUngrp="1" noRot="1" noChangeAspect="1" noMove="1" noResize="1"/>
          </p:cNvGrpSpPr>
          <p:nvPr/>
        </p:nvGrpSpPr>
        <p:grpSpPr bwMode="auto">
          <a:xfrm>
            <a:off x="0" y="0"/>
            <a:ext cx="9144000" cy="6858000"/>
            <a:chOff x="0" y="0"/>
            <a:chExt cx="12192000" cy="6858000"/>
          </a:xfrm>
        </p:grpSpPr>
        <p:sp>
          <p:nvSpPr>
            <p:cNvPr id="41" name="Rectangle 40"/>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s-IS"/>
            </a:p>
          </p:txBody>
        </p:sp>
        <p:sp>
          <p:nvSpPr>
            <p:cNvPr id="42" name="Oval 41"/>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is-IS"/>
            </a:p>
          </p:txBody>
        </p:sp>
        <p:sp>
          <p:nvSpPr>
            <p:cNvPr id="53" name="Oval 4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is-IS"/>
            </a:p>
          </p:txBody>
        </p:sp>
        <p:sp>
          <p:nvSpPr>
            <p:cNvPr id="54" name="Rectangle 43"/>
            <p:cNvSpPr/>
            <p:nvPr/>
          </p:nvSpPr>
          <p:spPr bwMode="gray">
            <a:xfrm>
              <a:off x="5712884" y="401638"/>
              <a:ext cx="6055783" cy="60547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s-IS"/>
            </a:p>
          </p:txBody>
        </p:sp>
        <p:sp>
          <p:nvSpPr>
            <p:cNvPr id="49168" name="Freeform 5"/>
            <p:cNvSpPr>
              <a:spLocks noChangeArrowheads="1"/>
            </p:cNvSpPr>
            <p:nvPr/>
          </p:nvSpPr>
          <p:spPr bwMode="gray">
            <a:xfrm rot="-5677511">
              <a:off x="3140485" y="1826078"/>
              <a:ext cx="3299407" cy="440924"/>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sp>
          <p:nvSpPr>
            <p:cNvPr id="49169" name="Freeform 5"/>
            <p:cNvSpPr>
              <a:spLocks noChangeArrowheads="1"/>
            </p:cNvSpPr>
            <p:nvPr/>
          </p:nvSpPr>
          <p:spPr bwMode="gray">
            <a:xfrm rot="-5400000">
              <a:off x="2229377" y="2801721"/>
              <a:ext cx="6053670" cy="1254558"/>
            </a:xfrm>
            <a:custGeom>
              <a:avLst/>
              <a:gdLst>
                <a:gd name="T0" fmla="*/ 0 w 10000"/>
                <a:gd name="T1" fmla="*/ 0 h 8000"/>
                <a:gd name="T2" fmla="*/ 10000 w 10000"/>
                <a:gd name="T3" fmla="*/ 8000 h 8000"/>
              </a:gdLst>
              <a:ahLst/>
              <a:cxnLst/>
              <a:rect l="T0" t="T1" r="T2" b="T3"/>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w="9525">
              <a:noFill/>
              <a:miter lim="800000"/>
              <a:headEnd/>
              <a:tailEnd/>
            </a:ln>
          </p:spPr>
          <p:txBody>
            <a:bodyPr/>
            <a:lstStyle/>
            <a:p>
              <a:endParaRPr lang="is-IS"/>
            </a:p>
          </p:txBody>
        </p:sp>
        <p:sp>
          <p:nvSpPr>
            <p:cNvPr id="49170" name="Freeform 5"/>
            <p:cNvSpPr>
              <a:spLocks noEditPoints="1"/>
            </p:cNvSpPr>
            <p:nvPr/>
          </p:nvSpPr>
          <p:spPr bwMode="gray">
            <a:xfrm>
              <a:off x="0" y="1587"/>
              <a:ext cx="12192000" cy="6856413"/>
            </a:xfrm>
            <a:custGeom>
              <a:avLst/>
              <a:gdLst>
                <a:gd name="T0" fmla="*/ 0 w 15356"/>
                <a:gd name="T1" fmla="*/ 0 h 8638"/>
                <a:gd name="T2" fmla="*/ 15356 w 15356"/>
                <a:gd name="T3" fmla="*/ 8638 h 8638"/>
              </a:gdLst>
              <a:ahLst/>
              <a:cxnLst/>
              <a:rect l="T0" t="T1" r="T2" b="T3"/>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w="9525">
              <a:noFill/>
              <a:miter lim="800000"/>
              <a:headEnd/>
              <a:tailEnd/>
            </a:ln>
          </p:spPr>
          <p:txBody>
            <a:bodyPr/>
            <a:lstStyle/>
            <a:p>
              <a:endParaRPr lang="is-IS"/>
            </a:p>
          </p:txBody>
        </p:sp>
      </p:grpSp>
      <p:sp>
        <p:nvSpPr>
          <p:cNvPr id="49155" name="Title 1"/>
          <p:cNvSpPr>
            <a:spLocks noGrp="1"/>
          </p:cNvSpPr>
          <p:nvPr>
            <p:ph type="title"/>
          </p:nvPr>
        </p:nvSpPr>
        <p:spPr>
          <a:xfrm>
            <a:off x="866798" y="973184"/>
            <a:ext cx="2206625" cy="4833937"/>
          </a:xfrm>
        </p:spPr>
        <p:txBody>
          <a:bodyPr/>
          <a:lstStyle/>
          <a:p>
            <a:r>
              <a:rPr lang="is-IS" sz="3000">
                <a:solidFill>
                  <a:srgbClr val="EBEBEB"/>
                </a:solidFill>
              </a:rPr>
              <a:t>Stórt vandamál</a:t>
            </a:r>
            <a:endParaRPr lang="en-US" sz="3000">
              <a:solidFill>
                <a:srgbClr val="EBEBEB"/>
              </a:solidFill>
            </a:endParaRPr>
          </a:p>
        </p:txBody>
      </p:sp>
      <p:sp>
        <p:nvSpPr>
          <p:cNvPr id="49" name="Rectangle 48"/>
          <p:cNvSpPr>
            <a:spLocks noGrp="1" noRot="1" noChangeAspect="1" noMove="1" noResize="1" noEditPoints="1" noAdjustHandles="1" noChangeArrowheads="1" noChangeShapeType="1" noTextEdit="1"/>
          </p:cNvSpPr>
          <p:nvPr/>
        </p:nvSpPr>
        <p:spPr>
          <a:xfrm>
            <a:off x="7827963"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is-IS"/>
          </a:p>
        </p:txBody>
      </p:sp>
      <p:graphicFrame>
        <p:nvGraphicFramePr>
          <p:cNvPr id="35" name="Content Placeholder 2"/>
          <p:cNvGraphicFramePr>
            <a:graphicFrameLocks noGrp="1"/>
          </p:cNvGraphicFramePr>
          <p:nvPr>
            <p:ph idx="1"/>
          </p:nvPr>
        </p:nvGraphicFramePr>
        <p:xfrm>
          <a:off x="3895726" y="808041"/>
          <a:ext cx="4793456" cy="524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Grp="1" noChangeAspect="1" noChangeArrowheads="1"/>
          </p:cNvPicPr>
          <p:nvPr>
            <p:ph idx="4294967295"/>
          </p:nvPr>
        </p:nvPicPr>
        <p:blipFill>
          <a:blip r:embed="rId2" cstate="print"/>
          <a:srcRect/>
          <a:stretch>
            <a:fillRect/>
          </a:stretch>
        </p:blipFill>
        <p:spPr>
          <a:xfrm>
            <a:off x="468321" y="214313"/>
            <a:ext cx="8675687" cy="4572000"/>
          </a:xfrm>
        </p:spPr>
      </p:pic>
      <p:sp>
        <p:nvSpPr>
          <p:cNvPr id="50179" name="TextBox 4"/>
          <p:cNvSpPr txBox="1">
            <a:spLocks noChangeArrowheads="1"/>
          </p:cNvSpPr>
          <p:nvPr/>
        </p:nvSpPr>
        <p:spPr bwMode="auto">
          <a:xfrm>
            <a:off x="571500" y="4929234"/>
            <a:ext cx="8001000" cy="1692275"/>
          </a:xfrm>
          <a:prstGeom prst="rect">
            <a:avLst/>
          </a:prstGeom>
          <a:noFill/>
          <a:ln w="9525">
            <a:noFill/>
            <a:miter lim="800000"/>
            <a:headEnd/>
            <a:tailEnd/>
          </a:ln>
        </p:spPr>
        <p:txBody>
          <a:bodyPr>
            <a:spAutoFit/>
          </a:bodyPr>
          <a:lstStyle/>
          <a:p>
            <a:r>
              <a:rPr lang="is-IS" b="1">
                <a:latin typeface="Century Gothic" pitchFamily="34" charset="0"/>
              </a:rPr>
              <a:t>Pathophysiology of functional abdominal pain disorders. </a:t>
            </a:r>
          </a:p>
          <a:p>
            <a:r>
              <a:rPr lang="is-IS">
                <a:latin typeface="Century Gothic" pitchFamily="34" charset="0"/>
              </a:rPr>
              <a:t>Visceral hyperalgesia leading to </a:t>
            </a:r>
            <a:r>
              <a:rPr lang="en-US">
                <a:latin typeface="Century Gothic" pitchFamily="34" charset="0"/>
              </a:rPr>
              <a:t>disability is shown as the </a:t>
            </a:r>
            <a:r>
              <a:rPr lang="is-IS">
                <a:latin typeface="Century Gothic" pitchFamily="34" charset="0"/>
              </a:rPr>
              <a:t>final outcome of sensitizing medical factors that are superimposed on a background of genetic predisposition and early life events.</a:t>
            </a:r>
          </a:p>
          <a:p>
            <a:br>
              <a:rPr lang="is-IS">
                <a:latin typeface="Century Gothic" pitchFamily="34" charset="0"/>
              </a:rPr>
            </a:br>
            <a:r>
              <a:rPr lang="en-US" sz="1400">
                <a:latin typeface="Century Gothic" pitchFamily="34" charset="0"/>
              </a:rPr>
              <a:t>May 2016 FGIDs in Children and Adolescents 1461</a:t>
            </a:r>
            <a:r>
              <a:rPr lang="is-IS" sz="1400">
                <a:latin typeface="Century Gothic" pitchFamily="34" charset="0"/>
              </a:rPr>
              <a:t>CHILD/ADOLESCENT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865190" y="927146"/>
            <a:ext cx="6345237" cy="709613"/>
          </a:xfrm>
        </p:spPr>
        <p:txBody>
          <a:bodyPr/>
          <a:lstStyle/>
          <a:p>
            <a:r>
              <a:rPr lang="is-IS"/>
              <a:t>Erfðir og umhverfi</a:t>
            </a:r>
            <a:endParaRPr lang="en-US"/>
          </a:p>
        </p:txBody>
      </p:sp>
      <p:sp>
        <p:nvSpPr>
          <p:cNvPr id="51203" name="Content Placeholder 2"/>
          <p:cNvSpPr>
            <a:spLocks noGrp="1"/>
          </p:cNvSpPr>
          <p:nvPr>
            <p:ph idx="1"/>
          </p:nvPr>
        </p:nvSpPr>
        <p:spPr/>
        <p:txBody>
          <a:bodyPr/>
          <a:lstStyle/>
          <a:p>
            <a:r>
              <a:rPr lang="is-IS"/>
              <a:t>Áhrif erfða talin fremur væg</a:t>
            </a:r>
          </a:p>
          <a:p>
            <a:r>
              <a:rPr lang="is-IS"/>
              <a:t>Lært atferli getur spilað jafnstórt eða stærra hlutverk en erfðir</a:t>
            </a:r>
          </a:p>
          <a:p>
            <a:r>
              <a:rPr lang="is-IS"/>
              <a:t>Aukið algengi í vissum fjölskyldum </a:t>
            </a:r>
          </a:p>
          <a:p>
            <a:pPr lvl="1"/>
            <a:r>
              <a:rPr lang="is-IS"/>
              <a:t>Umhverfi, uppeldi, mataræði, microbiome, áföll</a:t>
            </a:r>
          </a:p>
          <a:p>
            <a:pPr lvl="1"/>
            <a:r>
              <a:rPr lang="is-IS"/>
              <a:t>Lærð viðbrögð við einkennum og hegðun í veikindum</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Title 1"/>
          <p:cNvSpPr>
            <a:spLocks noGrp="1"/>
          </p:cNvSpPr>
          <p:nvPr>
            <p:ph type="title"/>
          </p:nvPr>
        </p:nvSpPr>
        <p:spPr>
          <a:xfrm>
            <a:off x="865190" y="927146"/>
            <a:ext cx="6345237" cy="709613"/>
          </a:xfrm>
        </p:spPr>
        <p:txBody>
          <a:bodyPr/>
          <a:lstStyle/>
          <a:p>
            <a:r>
              <a:rPr lang="is-IS" sz="2800">
                <a:solidFill>
                  <a:srgbClr val="EBEBEB"/>
                </a:solidFill>
              </a:rPr>
              <a:t>Uppeldi og umhverfi</a:t>
            </a:r>
            <a:endParaRPr lang="en-US" sz="2800">
              <a:solidFill>
                <a:srgbClr val="EBEBEB"/>
              </a:solidFill>
            </a:endParaRPr>
          </a:p>
        </p:txBody>
      </p:sp>
      <p:sp>
        <p:nvSpPr>
          <p:cNvPr id="3" name="Content Placeholder 2"/>
          <p:cNvSpPr>
            <a:spLocks noGrp="1"/>
          </p:cNvSpPr>
          <p:nvPr>
            <p:ph idx="1"/>
          </p:nvPr>
        </p:nvSpPr>
        <p:spPr/>
        <p:txBody>
          <a:bodyPr rtlCol="0" anchor="ctr">
            <a:normAutofit fontScale="92500" lnSpcReduction="20000"/>
          </a:bodyPr>
          <a:lstStyle/>
          <a:p>
            <a:pPr fontAlgn="auto">
              <a:spcAft>
                <a:spcPts val="0"/>
              </a:spcAft>
              <a:buFont typeface="Wingdings 3" charset="2"/>
              <a:buChar char=""/>
              <a:defRPr/>
            </a:pPr>
            <a:r>
              <a:rPr lang="is-IS" sz="1700" dirty="0">
                <a:solidFill>
                  <a:schemeClr val="tx1">
                    <a:lumMod val="75000"/>
                    <a:lumOff val="25000"/>
                  </a:schemeClr>
                </a:solidFill>
              </a:rPr>
              <a:t>Börn fólks með IBS og börn sem koma úr fjölskyldum með aukna tíðni veikinda </a:t>
            </a:r>
          </a:p>
          <a:p>
            <a:pPr lvl="1" indent="-283464" fontAlgn="auto">
              <a:spcAft>
                <a:spcPts val="0"/>
              </a:spcAft>
              <a:buFont typeface="Wingdings 3" charset="2"/>
              <a:buChar char=""/>
              <a:defRPr/>
            </a:pPr>
            <a:r>
              <a:rPr lang="is-IS" sz="1700" dirty="0">
                <a:solidFill>
                  <a:schemeClr val="tx1">
                    <a:lumMod val="75000"/>
                    <a:lumOff val="25000"/>
                  </a:schemeClr>
                </a:solidFill>
              </a:rPr>
              <a:t>Almennt meiri einkenni frá </a:t>
            </a:r>
            <a:r>
              <a:rPr lang="is-IS" sz="1700" dirty="0" err="1">
                <a:solidFill>
                  <a:schemeClr val="tx1">
                    <a:lumMod val="75000"/>
                    <a:lumOff val="25000"/>
                  </a:schemeClr>
                </a:solidFill>
              </a:rPr>
              <a:t>meltingarfærum</a:t>
            </a:r>
            <a:r>
              <a:rPr lang="is-IS" sz="1700" dirty="0">
                <a:solidFill>
                  <a:schemeClr val="tx1">
                    <a:lumMod val="75000"/>
                    <a:lumOff val="25000"/>
                  </a:schemeClr>
                </a:solidFill>
              </a:rPr>
              <a:t> og utan </a:t>
            </a:r>
            <a:r>
              <a:rPr lang="is-IS" sz="1700" dirty="0" err="1">
                <a:solidFill>
                  <a:schemeClr val="tx1">
                    <a:lumMod val="75000"/>
                    <a:lumOff val="25000"/>
                  </a:schemeClr>
                </a:solidFill>
              </a:rPr>
              <a:t>meltingarvegar</a:t>
            </a:r>
            <a:endParaRPr lang="is-IS" sz="1700" dirty="0">
              <a:solidFill>
                <a:schemeClr val="tx1">
                  <a:lumMod val="75000"/>
                  <a:lumOff val="25000"/>
                </a:schemeClr>
              </a:solidFill>
            </a:endParaRPr>
          </a:p>
          <a:p>
            <a:pPr lvl="1" indent="-283464" fontAlgn="auto">
              <a:spcAft>
                <a:spcPts val="0"/>
              </a:spcAft>
              <a:buFont typeface="Wingdings 3" charset="2"/>
              <a:buChar char=""/>
              <a:defRPr/>
            </a:pPr>
            <a:r>
              <a:rPr lang="is-IS" sz="1700" dirty="0">
                <a:solidFill>
                  <a:schemeClr val="tx1">
                    <a:lumMod val="75000"/>
                    <a:lumOff val="25000"/>
                  </a:schemeClr>
                </a:solidFill>
              </a:rPr>
              <a:t>Fleiri veikindadagar og læknisheimsóknir</a:t>
            </a:r>
          </a:p>
          <a:p>
            <a:pPr fontAlgn="auto">
              <a:spcAft>
                <a:spcPts val="0"/>
              </a:spcAft>
              <a:buFont typeface="Wingdings 3" charset="2"/>
              <a:buChar char=""/>
              <a:defRPr/>
            </a:pPr>
            <a:r>
              <a:rPr lang="is-IS" sz="1700" dirty="0">
                <a:solidFill>
                  <a:schemeClr val="tx1">
                    <a:lumMod val="75000"/>
                    <a:lumOff val="25000"/>
                  </a:schemeClr>
                </a:solidFill>
              </a:rPr>
              <a:t>Viðbrögð foreldra eru jákvæð styrking við veikindahegðun</a:t>
            </a:r>
          </a:p>
          <a:p>
            <a:pPr lvl="1" indent="-283464" fontAlgn="auto">
              <a:spcAft>
                <a:spcPts val="0"/>
              </a:spcAft>
              <a:buFont typeface="Wingdings 3" charset="2"/>
              <a:buChar char=""/>
              <a:defRPr/>
            </a:pPr>
            <a:r>
              <a:rPr lang="is-IS" sz="1700" dirty="0">
                <a:solidFill>
                  <a:schemeClr val="tx1">
                    <a:lumMod val="75000"/>
                    <a:lumOff val="25000"/>
                  </a:schemeClr>
                </a:solidFill>
              </a:rPr>
              <a:t>Tíðar spurningar um líðan</a:t>
            </a:r>
          </a:p>
          <a:p>
            <a:pPr lvl="1" indent="-283464" fontAlgn="auto">
              <a:spcAft>
                <a:spcPts val="0"/>
              </a:spcAft>
              <a:buFont typeface="Wingdings 3" charset="2"/>
              <a:buChar char=""/>
              <a:defRPr/>
            </a:pPr>
            <a:r>
              <a:rPr lang="is-IS" sz="1700" dirty="0">
                <a:solidFill>
                  <a:schemeClr val="tx1">
                    <a:lumMod val="75000"/>
                    <a:lumOff val="25000"/>
                  </a:schemeClr>
                </a:solidFill>
              </a:rPr>
              <a:t>Aukin athygli</a:t>
            </a:r>
          </a:p>
          <a:p>
            <a:pPr lvl="1" indent="-283464" fontAlgn="auto">
              <a:spcAft>
                <a:spcPts val="0"/>
              </a:spcAft>
              <a:buFont typeface="Wingdings 3" charset="2"/>
              <a:buChar char=""/>
              <a:defRPr/>
            </a:pPr>
            <a:r>
              <a:rPr lang="is-IS" sz="1700" dirty="0">
                <a:solidFill>
                  <a:schemeClr val="tx1">
                    <a:lumMod val="75000"/>
                    <a:lumOff val="25000"/>
                  </a:schemeClr>
                </a:solidFill>
              </a:rPr>
              <a:t>Leyfi til að sleppa skóla og tómstundum</a:t>
            </a:r>
          </a:p>
          <a:p>
            <a:pPr fontAlgn="auto">
              <a:spcAft>
                <a:spcPts val="0"/>
              </a:spcAft>
              <a:buFont typeface="Wingdings 3" charset="2"/>
              <a:buChar char=""/>
              <a:defRPr/>
            </a:pPr>
            <a:r>
              <a:rPr lang="is-IS" sz="1700" dirty="0">
                <a:solidFill>
                  <a:schemeClr val="tx1">
                    <a:lumMod val="75000"/>
                    <a:lumOff val="25000"/>
                  </a:schemeClr>
                </a:solidFill>
              </a:rPr>
              <a:t>Ótti foreldra eykur áhyggjur barna vegna eðlilegra líkamlegra </a:t>
            </a:r>
            <a:r>
              <a:rPr lang="is-IS" sz="1700" dirty="0" err="1">
                <a:solidFill>
                  <a:schemeClr val="tx1">
                    <a:lumMod val="75000"/>
                    <a:lumOff val="25000"/>
                  </a:schemeClr>
                </a:solidFill>
              </a:rPr>
              <a:t>skynjana</a:t>
            </a:r>
            <a:r>
              <a:rPr lang="is-IS" sz="1700" dirty="0">
                <a:solidFill>
                  <a:schemeClr val="tx1">
                    <a:lumMod val="75000"/>
                    <a:lumOff val="25000"/>
                  </a:schemeClr>
                </a:solidFill>
              </a:rPr>
              <a:t> eða smávægilegra einkenna sem leiðir til </a:t>
            </a:r>
            <a:r>
              <a:rPr lang="is-IS" sz="1700" dirty="0" err="1">
                <a:solidFill>
                  <a:schemeClr val="tx1">
                    <a:lumMod val="75000"/>
                    <a:lumOff val="25000"/>
                  </a:schemeClr>
                </a:solidFill>
              </a:rPr>
              <a:t>versnunar</a:t>
            </a:r>
            <a:r>
              <a:rPr lang="is-IS" sz="1700" dirty="0">
                <a:solidFill>
                  <a:schemeClr val="tx1">
                    <a:lumMod val="75000"/>
                    <a:lumOff val="25000"/>
                  </a:schemeClr>
                </a:solidFill>
              </a:rPr>
              <a:t> á einkennum</a:t>
            </a:r>
            <a:endParaRPr lang="en-US" sz="1700" dirty="0">
              <a:solidFill>
                <a:schemeClr val="tx1">
                  <a:lumMod val="75000"/>
                  <a:lumOff val="25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865190" y="927146"/>
            <a:ext cx="6345237" cy="709613"/>
          </a:xfrm>
        </p:spPr>
        <p:txBody>
          <a:bodyPr/>
          <a:lstStyle/>
          <a:p>
            <a:r>
              <a:rPr lang="is-IS"/>
              <a:t>Geðraskanir </a:t>
            </a:r>
            <a:endParaRPr lang="en-US"/>
          </a:p>
        </p:txBody>
      </p:sp>
      <p:sp>
        <p:nvSpPr>
          <p:cNvPr id="53251" name="Content Placeholder 2"/>
          <p:cNvSpPr>
            <a:spLocks noGrp="1"/>
          </p:cNvSpPr>
          <p:nvPr>
            <p:ph idx="1"/>
          </p:nvPr>
        </p:nvSpPr>
        <p:spPr/>
        <p:txBody>
          <a:bodyPr/>
          <a:lstStyle/>
          <a:p>
            <a:r>
              <a:rPr lang="is-IS"/>
              <a:t>Klínískar rannsóknir sýna fram á tengsl kvíða og þunglyndis við starfræna kvilla í meltingarvegi </a:t>
            </a:r>
          </a:p>
          <a:p>
            <a:r>
              <a:rPr lang="is-IS"/>
              <a:t>Alvarlegri kvíði og þunglyndi leiðir til þess að einkenni vara lengur</a:t>
            </a:r>
          </a:p>
          <a:p>
            <a:r>
              <a:rPr lang="is-IS"/>
              <a:t>Kvíði kann að vera til staðar á undan kviðverk en beinir frekari athygli að verknum og getur leitt til erfiðleika við að takast á við verkinn</a:t>
            </a:r>
          </a:p>
          <a:p>
            <a:r>
              <a:rPr lang="is-IS"/>
              <a:t>Þunglyndiseinkenni koma mögulega frekar í kjölfar verkja</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865190" y="927146"/>
            <a:ext cx="6345237" cy="709613"/>
          </a:xfrm>
        </p:spPr>
        <p:txBody>
          <a:bodyPr/>
          <a:lstStyle/>
          <a:p>
            <a:r>
              <a:rPr lang="is-IS"/>
              <a:t>Atburðir snemma á lífsleið</a:t>
            </a:r>
            <a:endParaRPr lang="en-US"/>
          </a:p>
        </p:txBody>
      </p:sp>
      <p:sp>
        <p:nvSpPr>
          <p:cNvPr id="54275" name="Content Placeholder 2"/>
          <p:cNvSpPr>
            <a:spLocks noGrp="1"/>
          </p:cNvSpPr>
          <p:nvPr>
            <p:ph idx="1"/>
          </p:nvPr>
        </p:nvSpPr>
        <p:spPr/>
        <p:txBody>
          <a:bodyPr/>
          <a:lstStyle/>
          <a:p>
            <a:r>
              <a:rPr lang="is-IS"/>
              <a:t>Óþroskað taugakerfi í mótun viðkvæmt fyrir áreiti og áföllum</a:t>
            </a:r>
          </a:p>
          <a:p>
            <a:r>
              <a:rPr lang="is-IS"/>
              <a:t>Líkamleg og sálræn streita snemma á ævinni</a:t>
            </a:r>
          </a:p>
          <a:p>
            <a:pPr lvl="1"/>
            <a:r>
              <a:rPr lang="is-IS"/>
              <a:t>Langvinn áhrif á þroska miðtaugakerfis, viðbrögð við streituvöldum og sársaukaskyn</a:t>
            </a:r>
          </a:p>
          <a:p>
            <a:pPr lvl="1"/>
            <a:r>
              <a:rPr lang="is-IS"/>
              <a:t>Getur varað fram á fullorðinsár</a:t>
            </a:r>
          </a:p>
          <a:p>
            <a:pPr lvl="1"/>
            <a:r>
              <a:rPr lang="is-IS"/>
              <a:t>Fyrirburar og veikir nýburar áhættuhópur</a:t>
            </a:r>
          </a:p>
          <a:p>
            <a:r>
              <a:rPr lang="is-IS"/>
              <a:t>Hyperalgesia</a:t>
            </a:r>
          </a:p>
          <a:p>
            <a:r>
              <a:rPr lang="is-IS"/>
              <a:t>Allodynia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865190" y="927146"/>
            <a:ext cx="6345237" cy="709613"/>
          </a:xfrm>
        </p:spPr>
        <p:txBody>
          <a:bodyPr/>
          <a:lstStyle/>
          <a:p>
            <a:r>
              <a:rPr lang="is-IS"/>
              <a:t>Hlutverk sýkinga</a:t>
            </a:r>
            <a:endParaRPr lang="en-US"/>
          </a:p>
        </p:txBody>
      </p:sp>
      <p:sp>
        <p:nvSpPr>
          <p:cNvPr id="55299" name="Content Placeholder 2"/>
          <p:cNvSpPr>
            <a:spLocks noGrp="1"/>
          </p:cNvSpPr>
          <p:nvPr>
            <p:ph idx="1"/>
          </p:nvPr>
        </p:nvSpPr>
        <p:spPr/>
        <p:txBody>
          <a:bodyPr/>
          <a:lstStyle/>
          <a:p>
            <a:r>
              <a:rPr lang="is-IS"/>
              <a:t>Stór hluti tilfella Irritable Bowel Syndrome kemur í kjölfar acute gastroenteritis</a:t>
            </a:r>
          </a:p>
          <a:p>
            <a:r>
              <a:rPr lang="is-IS"/>
              <a:t>Bólga, gegndræpi, breytingar á þarmaflóru</a:t>
            </a:r>
          </a:p>
          <a:p>
            <a:r>
              <a:rPr lang="is-IS"/>
              <a:t>Bakteríusýkingar best rannsakaðar</a:t>
            </a:r>
          </a:p>
          <a:p>
            <a:r>
              <a:rPr lang="is-IS"/>
              <a:t>Sníkjudýr, veirur og amöbusýkingar einnig líklegar orsakir</a:t>
            </a:r>
          </a:p>
          <a:p>
            <a:r>
              <a:rPr lang="is-IS"/>
              <a:t>Algengara meðal stúlkna en drengja</a:t>
            </a:r>
          </a:p>
          <a:p>
            <a:r>
              <a:rPr lang="is-IS"/>
              <a:t>Óskýrt hvers vegna svæði með mismunandi tíðni sýkinga hafa svipaða tíðni starfrænna verkja</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865190" y="927146"/>
            <a:ext cx="6345237" cy="709613"/>
          </a:xfrm>
        </p:spPr>
        <p:txBody>
          <a:bodyPr/>
          <a:lstStyle/>
          <a:p>
            <a:r>
              <a:rPr lang="is-IS"/>
              <a:t>Mataræði</a:t>
            </a:r>
            <a:endParaRPr lang="en-US"/>
          </a:p>
        </p:txBody>
      </p:sp>
      <p:sp>
        <p:nvSpPr>
          <p:cNvPr id="3" name="Content Placeholder 2"/>
          <p:cNvSpPr>
            <a:spLocks noGrp="1"/>
          </p:cNvSpPr>
          <p:nvPr>
            <p:ph idx="1"/>
          </p:nvPr>
        </p:nvSpPr>
        <p:spPr/>
        <p:txBody>
          <a:bodyPr rtlCol="0">
            <a:normAutofit fontScale="92500" lnSpcReduction="10000"/>
          </a:bodyPr>
          <a:lstStyle/>
          <a:p>
            <a:pPr fontAlgn="auto">
              <a:spcAft>
                <a:spcPts val="0"/>
              </a:spcAft>
              <a:buFont typeface="Wingdings 3" charset="2"/>
              <a:buChar char=""/>
              <a:defRPr/>
            </a:pPr>
            <a:r>
              <a:rPr lang="is-IS" dirty="0">
                <a:solidFill>
                  <a:schemeClr val="tx1">
                    <a:lumMod val="75000"/>
                    <a:lumOff val="25000"/>
                  </a:schemeClr>
                </a:solidFill>
              </a:rPr>
              <a:t>Einkenni í vissum starfrænum kvillum tengjast máltíðum</a:t>
            </a:r>
          </a:p>
          <a:p>
            <a:pPr fontAlgn="auto">
              <a:spcAft>
                <a:spcPts val="0"/>
              </a:spcAft>
              <a:buFont typeface="Wingdings 3" charset="2"/>
              <a:buChar char=""/>
              <a:defRPr/>
            </a:pPr>
            <a:r>
              <a:rPr lang="is-IS" dirty="0">
                <a:solidFill>
                  <a:schemeClr val="tx1">
                    <a:lumMod val="75000"/>
                    <a:lumOff val="25000"/>
                  </a:schemeClr>
                </a:solidFill>
              </a:rPr>
              <a:t>Sjálfgreint fæðuóþol</a:t>
            </a:r>
          </a:p>
          <a:p>
            <a:pPr lvl="1" indent="-283464" fontAlgn="auto">
              <a:spcAft>
                <a:spcPts val="0"/>
              </a:spcAft>
              <a:buFont typeface="Wingdings 3" charset="2"/>
              <a:buChar char=""/>
              <a:defRPr/>
            </a:pPr>
            <a:r>
              <a:rPr lang="is-IS" dirty="0">
                <a:solidFill>
                  <a:schemeClr val="tx1">
                    <a:lumMod val="75000"/>
                    <a:lumOff val="25000"/>
                  </a:schemeClr>
                </a:solidFill>
              </a:rPr>
              <a:t>Tengt verri einkennum og verri lífsgæðum</a:t>
            </a:r>
          </a:p>
          <a:p>
            <a:pPr fontAlgn="auto">
              <a:spcAft>
                <a:spcPts val="0"/>
              </a:spcAft>
              <a:buFont typeface="Wingdings 3" charset="2"/>
              <a:buChar char=""/>
              <a:defRPr/>
            </a:pPr>
            <a:r>
              <a:rPr lang="is-IS" dirty="0">
                <a:solidFill>
                  <a:schemeClr val="tx1">
                    <a:lumMod val="75000"/>
                    <a:lumOff val="25000"/>
                  </a:schemeClr>
                </a:solidFill>
              </a:rPr>
              <a:t>Mjólkurvörur</a:t>
            </a:r>
          </a:p>
          <a:p>
            <a:pPr lvl="1" indent="-283464" fontAlgn="auto">
              <a:spcAft>
                <a:spcPts val="0"/>
              </a:spcAft>
              <a:buFont typeface="Wingdings 3" charset="2"/>
              <a:buChar char=""/>
              <a:defRPr/>
            </a:pPr>
            <a:r>
              <a:rPr lang="is-IS" dirty="0" err="1">
                <a:solidFill>
                  <a:schemeClr val="tx1">
                    <a:lumMod val="75000"/>
                    <a:lumOff val="25000"/>
                  </a:schemeClr>
                </a:solidFill>
              </a:rPr>
              <a:t>Laktósaóþol</a:t>
            </a:r>
            <a:r>
              <a:rPr lang="is-IS" dirty="0">
                <a:solidFill>
                  <a:schemeClr val="tx1">
                    <a:lumMod val="75000"/>
                    <a:lumOff val="25000"/>
                  </a:schemeClr>
                </a:solidFill>
              </a:rPr>
              <a:t> eða ofnæmi ekki alltaf ástæða einkenna</a:t>
            </a:r>
          </a:p>
          <a:p>
            <a:pPr fontAlgn="auto">
              <a:spcAft>
                <a:spcPts val="0"/>
              </a:spcAft>
              <a:buFont typeface="Wingdings 3" charset="2"/>
              <a:buChar char=""/>
              <a:defRPr/>
            </a:pPr>
            <a:r>
              <a:rPr lang="is-IS" dirty="0">
                <a:solidFill>
                  <a:schemeClr val="tx1">
                    <a:lumMod val="75000"/>
                    <a:lumOff val="25000"/>
                  </a:schemeClr>
                </a:solidFill>
              </a:rPr>
              <a:t>Kolvetnarík fæða</a:t>
            </a:r>
          </a:p>
          <a:p>
            <a:pPr lvl="1" indent="-283464" fontAlgn="auto">
              <a:spcAft>
                <a:spcPts val="0"/>
              </a:spcAft>
              <a:buFont typeface="Wingdings 3" charset="2"/>
              <a:buChar char=""/>
              <a:defRPr/>
            </a:pPr>
            <a:r>
              <a:rPr lang="is-IS" dirty="0">
                <a:solidFill>
                  <a:schemeClr val="tx1">
                    <a:lumMod val="75000"/>
                    <a:lumOff val="25000"/>
                  </a:schemeClr>
                </a:solidFill>
              </a:rPr>
              <a:t>FODMAPS (</a:t>
            </a:r>
            <a:r>
              <a:rPr lang="is-IS" dirty="0" err="1">
                <a:solidFill>
                  <a:schemeClr val="tx1">
                    <a:lumMod val="75000"/>
                    <a:lumOff val="25000"/>
                  </a:schemeClr>
                </a:solidFill>
              </a:rPr>
              <a:t>Fermentable</a:t>
            </a:r>
            <a:r>
              <a:rPr lang="is-IS" dirty="0">
                <a:solidFill>
                  <a:schemeClr val="tx1">
                    <a:lumMod val="75000"/>
                    <a:lumOff val="25000"/>
                  </a:schemeClr>
                </a:solidFill>
              </a:rPr>
              <a:t> </a:t>
            </a:r>
            <a:r>
              <a:rPr lang="is-IS" dirty="0" err="1">
                <a:solidFill>
                  <a:schemeClr val="tx1">
                    <a:lumMod val="75000"/>
                    <a:lumOff val="25000"/>
                  </a:schemeClr>
                </a:solidFill>
              </a:rPr>
              <a:t>Oligosaccharides</a:t>
            </a:r>
            <a:r>
              <a:rPr lang="is-IS" dirty="0">
                <a:solidFill>
                  <a:schemeClr val="tx1">
                    <a:lumMod val="75000"/>
                    <a:lumOff val="25000"/>
                  </a:schemeClr>
                </a:solidFill>
              </a:rPr>
              <a:t>, </a:t>
            </a:r>
            <a:r>
              <a:rPr lang="is-IS" dirty="0" err="1">
                <a:solidFill>
                  <a:schemeClr val="tx1">
                    <a:lumMod val="75000"/>
                    <a:lumOff val="25000"/>
                  </a:schemeClr>
                </a:solidFill>
              </a:rPr>
              <a:t>Disacharides</a:t>
            </a:r>
            <a:r>
              <a:rPr lang="is-IS" dirty="0">
                <a:solidFill>
                  <a:schemeClr val="tx1">
                    <a:lumMod val="75000"/>
                    <a:lumOff val="25000"/>
                  </a:schemeClr>
                </a:solidFill>
              </a:rPr>
              <a:t>, </a:t>
            </a:r>
            <a:r>
              <a:rPr lang="is-IS" dirty="0" err="1">
                <a:solidFill>
                  <a:schemeClr val="tx1">
                    <a:lumMod val="75000"/>
                    <a:lumOff val="25000"/>
                  </a:schemeClr>
                </a:solidFill>
              </a:rPr>
              <a:t>Monosaccharides</a:t>
            </a:r>
            <a:r>
              <a:rPr lang="is-IS" dirty="0">
                <a:solidFill>
                  <a:schemeClr val="tx1">
                    <a:lumMod val="75000"/>
                    <a:lumOff val="25000"/>
                  </a:schemeClr>
                </a:solidFill>
              </a:rPr>
              <a:t> and </a:t>
            </a:r>
            <a:r>
              <a:rPr lang="is-IS" dirty="0" err="1">
                <a:solidFill>
                  <a:schemeClr val="tx1">
                    <a:lumMod val="75000"/>
                    <a:lumOff val="25000"/>
                  </a:schemeClr>
                </a:solidFill>
              </a:rPr>
              <a:t>Polyols</a:t>
            </a:r>
            <a:r>
              <a:rPr lang="is-IS" dirty="0">
                <a:solidFill>
                  <a:schemeClr val="tx1">
                    <a:lumMod val="75000"/>
                    <a:lumOff val="25000"/>
                  </a:schemeClr>
                </a:solidFill>
              </a:rPr>
              <a:t>)</a:t>
            </a:r>
          </a:p>
          <a:p>
            <a:pPr lvl="1" indent="-283464" fontAlgn="auto">
              <a:spcAft>
                <a:spcPts val="0"/>
              </a:spcAft>
              <a:buFont typeface="Wingdings 3" charset="2"/>
              <a:buChar char=""/>
              <a:defRPr/>
            </a:pPr>
            <a:r>
              <a:rPr lang="is-IS" dirty="0">
                <a:solidFill>
                  <a:schemeClr val="tx1">
                    <a:lumMod val="75000"/>
                    <a:lumOff val="25000"/>
                  </a:schemeClr>
                </a:solidFill>
              </a:rPr>
              <a:t>Sjá </a:t>
            </a:r>
            <a:r>
              <a:rPr lang="is-IS" dirty="0" err="1">
                <a:solidFill>
                  <a:schemeClr val="tx1">
                    <a:lumMod val="75000"/>
                    <a:lumOff val="25000"/>
                  </a:schemeClr>
                </a:solidFill>
              </a:rPr>
              <a:t>ibsdiets.org</a:t>
            </a:r>
            <a:endParaRPr lang="is-IS" dirty="0">
              <a:solidFill>
                <a:schemeClr val="tx1">
                  <a:lumMod val="75000"/>
                  <a:lumOff val="25000"/>
                </a:schemeClr>
              </a:solidFill>
            </a:endParaRPr>
          </a:p>
          <a:p>
            <a:pPr fontAlgn="auto">
              <a:spcAft>
                <a:spcPts val="0"/>
              </a:spcAft>
              <a:buFont typeface="Wingdings 3" charset="2"/>
              <a:buChar char=""/>
              <a:defRPr/>
            </a:pPr>
            <a:r>
              <a:rPr lang="is-IS" dirty="0">
                <a:solidFill>
                  <a:schemeClr val="tx1">
                    <a:lumMod val="75000"/>
                    <a:lumOff val="25000"/>
                  </a:schemeClr>
                </a:solidFill>
              </a:rPr>
              <a:t>Fiturík fæða</a:t>
            </a:r>
            <a:endParaRPr lang="en-US" dirty="0">
              <a:solidFill>
                <a:schemeClr val="tx1">
                  <a:lumMod val="75000"/>
                  <a:lumOff val="25000"/>
                </a:scheme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is-IS"/>
          </a:p>
        </p:txBody>
      </p:sp>
      <p:sp>
        <p:nvSpPr>
          <p:cNvPr id="58374" name="Freeform 5"/>
          <p:cNvSpPr>
            <a:spLocks noGrp="1" noRot="1" noChangeAspect="1" noMove="1" noResize="1" noEditPoints="1" noAdjustHandles="1" noChangeArrowheads="1" noChangeShapeType="1" noTextEdit="1"/>
          </p:cNvSpPr>
          <p:nvPr/>
        </p:nvSpPr>
        <p:spPr bwMode="gray">
          <a:xfrm rot="-5677511">
            <a:off x="1943123" y="1881192"/>
            <a:ext cx="3298825" cy="330200"/>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sp>
        <p:nvSpPr>
          <p:cNvPr id="58375" name="Freeform: Shape 13"/>
          <p:cNvSpPr>
            <a:spLocks noGrp="1" noRot="1" noChangeAspect="1" noMove="1" noResize="1" noEditPoints="1" noAdjustHandles="1" noChangeArrowheads="1" noChangeShapeType="1" noTextEdit="1"/>
          </p:cNvSpPr>
          <p:nvPr/>
        </p:nvSpPr>
        <p:spPr bwMode="gray">
          <a:xfrm rot="-5400000">
            <a:off x="3121842" y="751685"/>
            <a:ext cx="6054725" cy="5354637"/>
          </a:xfrm>
          <a:custGeom>
            <a:avLst/>
            <a:gdLst>
              <a:gd name="T0" fmla="*/ 6053670 w 6053670"/>
              <a:gd name="T1" fmla="*/ 824 h 7139732"/>
              <a:gd name="T2" fmla="*/ 6053670 w 6053670"/>
              <a:gd name="T3" fmla="*/ 813359 h 7139732"/>
              <a:gd name="T4" fmla="*/ 6053670 w 6053670"/>
              <a:gd name="T5" fmla="*/ 940919 h 7139732"/>
              <a:gd name="T6" fmla="*/ 6053670 w 6053670"/>
              <a:gd name="T7" fmla="*/ 5354799 h 7139732"/>
              <a:gd name="T8" fmla="*/ 0 w 6053670"/>
              <a:gd name="T9" fmla="*/ 5354799 h 7139732"/>
              <a:gd name="T10" fmla="*/ 0 w 6053670"/>
              <a:gd name="T11" fmla="*/ 937390 h 7139732"/>
              <a:gd name="T12" fmla="*/ 0 w 6053670"/>
              <a:gd name="T13" fmla="*/ 813359 h 7139732"/>
              <a:gd name="T14" fmla="*/ 0 w 6053670"/>
              <a:gd name="T15" fmla="*/ 0 h 7139732"/>
              <a:gd name="T16" fmla="*/ 35717 w 6053670"/>
              <a:gd name="T17" fmla="*/ 4116 h 7139732"/>
              <a:gd name="T18" fmla="*/ 140445 w 6053670"/>
              <a:gd name="T19" fmla="*/ 16231 h 7139732"/>
              <a:gd name="T20" fmla="*/ 216722 w 6053670"/>
              <a:gd name="T21" fmla="*/ 24699 h 7139732"/>
              <a:gd name="T22" fmla="*/ 307527 w 6053670"/>
              <a:gd name="T23" fmla="*/ 33638 h 7139732"/>
              <a:gd name="T24" fmla="*/ 415282 w 6053670"/>
              <a:gd name="T25" fmla="*/ 44341 h 7139732"/>
              <a:gd name="T26" fmla="*/ 534539 w 6053670"/>
              <a:gd name="T27" fmla="*/ 55631 h 7139732"/>
              <a:gd name="T28" fmla="*/ 668931 w 6053670"/>
              <a:gd name="T29" fmla="*/ 67511 h 7139732"/>
              <a:gd name="T30" fmla="*/ 815430 w 6053670"/>
              <a:gd name="T31" fmla="*/ 80096 h 7139732"/>
              <a:gd name="T32" fmla="*/ 974641 w 6053670"/>
              <a:gd name="T33" fmla="*/ 92680 h 7139732"/>
              <a:gd name="T34" fmla="*/ 1144145 w 6053670"/>
              <a:gd name="T35" fmla="*/ 105500 h 7139732"/>
              <a:gd name="T36" fmla="*/ 1326966 w 6053670"/>
              <a:gd name="T37" fmla="*/ 117380 h 7139732"/>
              <a:gd name="T38" fmla="*/ 1518262 w 6053670"/>
              <a:gd name="T39" fmla="*/ 128788 h 7139732"/>
              <a:gd name="T40" fmla="*/ 1720454 w 6053670"/>
              <a:gd name="T41" fmla="*/ 139139 h 7139732"/>
              <a:gd name="T42" fmla="*/ 1931122 w 6053670"/>
              <a:gd name="T43" fmla="*/ 149018 h 7139732"/>
              <a:gd name="T44" fmla="*/ 2150869 w 6053670"/>
              <a:gd name="T45" fmla="*/ 158309 h 7139732"/>
              <a:gd name="T46" fmla="*/ 2263467 w 6053670"/>
              <a:gd name="T47" fmla="*/ 161603 h 7139732"/>
              <a:gd name="T48" fmla="*/ 2378487 w 6053670"/>
              <a:gd name="T49" fmla="*/ 165249 h 7139732"/>
              <a:gd name="T50" fmla="*/ 2495323 w 6053670"/>
              <a:gd name="T51" fmla="*/ 168659 h 7139732"/>
              <a:gd name="T52" fmla="*/ 2612765 w 6053670"/>
              <a:gd name="T53" fmla="*/ 170894 h 7139732"/>
              <a:gd name="T54" fmla="*/ 2732627 w 6053670"/>
              <a:gd name="T55" fmla="*/ 172894 h 7139732"/>
              <a:gd name="T56" fmla="*/ 2853701 w 6053670"/>
              <a:gd name="T57" fmla="*/ 175011 h 7139732"/>
              <a:gd name="T58" fmla="*/ 2977195 w 6053670"/>
              <a:gd name="T59" fmla="*/ 176422 h 7139732"/>
              <a:gd name="T60" fmla="*/ 3101901 w 6053670"/>
              <a:gd name="T61" fmla="*/ 176422 h 7139732"/>
              <a:gd name="T62" fmla="*/ 3227817 w 6053670"/>
              <a:gd name="T63" fmla="*/ 177127 h 7139732"/>
              <a:gd name="T64" fmla="*/ 3354945 w 6053670"/>
              <a:gd name="T65" fmla="*/ 176422 h 7139732"/>
              <a:gd name="T66" fmla="*/ 3483887 w 6053670"/>
              <a:gd name="T67" fmla="*/ 175011 h 7139732"/>
              <a:gd name="T68" fmla="*/ 3612831 w 6053670"/>
              <a:gd name="T69" fmla="*/ 173717 h 7139732"/>
              <a:gd name="T70" fmla="*/ 3743591 w 6053670"/>
              <a:gd name="T71" fmla="*/ 170894 h 7139732"/>
              <a:gd name="T72" fmla="*/ 3875561 w 6053670"/>
              <a:gd name="T73" fmla="*/ 167953 h 7139732"/>
              <a:gd name="T74" fmla="*/ 4007531 w 6053670"/>
              <a:gd name="T75" fmla="*/ 164543 h 7139732"/>
              <a:gd name="T76" fmla="*/ 4140711 w 6053670"/>
              <a:gd name="T77" fmla="*/ 159721 h 7139732"/>
              <a:gd name="T78" fmla="*/ 4275102 w 6053670"/>
              <a:gd name="T79" fmla="*/ 153958 h 7139732"/>
              <a:gd name="T80" fmla="*/ 4410098 w 6053670"/>
              <a:gd name="T81" fmla="*/ 148430 h 7139732"/>
              <a:gd name="T82" fmla="*/ 4545098 w 6053670"/>
              <a:gd name="T83" fmla="*/ 141374 h 7139732"/>
              <a:gd name="T84" fmla="*/ 4681910 w 6053670"/>
              <a:gd name="T85" fmla="*/ 132905 h 7139732"/>
              <a:gd name="T86" fmla="*/ 4816906 w 6053670"/>
              <a:gd name="T87" fmla="*/ 124437 h 7139732"/>
              <a:gd name="T88" fmla="*/ 4954322 w 6053670"/>
              <a:gd name="T89" fmla="*/ 114674 h 7139732"/>
              <a:gd name="T90" fmla="*/ 5092346 w 6053670"/>
              <a:gd name="T91" fmla="*/ 103972 h 7139732"/>
              <a:gd name="T92" fmla="*/ 5228554 w 6053670"/>
              <a:gd name="T93" fmla="*/ 92680 h 7139732"/>
              <a:gd name="T94" fmla="*/ 5366578 w 6053670"/>
              <a:gd name="T95" fmla="*/ 79508 h 7139732"/>
              <a:gd name="T96" fmla="*/ 5503998 w 6053670"/>
              <a:gd name="T97" fmla="*/ 65394 h 7139732"/>
              <a:gd name="T98" fmla="*/ 5642022 w 6053670"/>
              <a:gd name="T99" fmla="*/ 51398 h 7139732"/>
              <a:gd name="T100" fmla="*/ 5779438 w 6053670"/>
              <a:gd name="T101" fmla="*/ 35050 h 7139732"/>
              <a:gd name="T102" fmla="*/ 5916250 w 6053670"/>
              <a:gd name="T103" fmla="*/ 18348 h 713973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053670"/>
              <a:gd name="T157" fmla="*/ 0 h 7139732"/>
              <a:gd name="T158" fmla="*/ 6053670 w 6053670"/>
              <a:gd name="T159" fmla="*/ 7139732 h 713973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w="9525">
            <a:noFill/>
            <a:miter lim="800000"/>
            <a:headEnd/>
            <a:tailEnd/>
          </a:ln>
        </p:spPr>
        <p:txBody>
          <a:bodyPr/>
          <a:lstStyle/>
          <a:p>
            <a:endParaRPr lang="is-IS"/>
          </a:p>
        </p:txBody>
      </p:sp>
      <p:sp>
        <p:nvSpPr>
          <p:cNvPr id="58376" name="Freeform 5"/>
          <p:cNvSpPr>
            <a:spLocks noGrp="1" noRot="1" noChangeAspect="1" noMove="1" noResize="1" noEditPoints="1" noAdjustHandles="1" noChangeArrowheads="1" noChangeShapeType="1" noTextEdit="1"/>
          </p:cNvSpPr>
          <p:nvPr/>
        </p:nvSpPr>
        <p:spPr bwMode="gray">
          <a:xfrm>
            <a:off x="0" y="1588"/>
            <a:ext cx="9144000" cy="6856412"/>
          </a:xfrm>
          <a:custGeom>
            <a:avLst/>
            <a:gdLst>
              <a:gd name="T0" fmla="*/ 0 w 15356"/>
              <a:gd name="T1" fmla="*/ 0 h 8638"/>
              <a:gd name="T2" fmla="*/ 15356 w 15356"/>
              <a:gd name="T3" fmla="*/ 8638 h 8638"/>
            </a:gdLst>
            <a:ahLst/>
            <a:cxnLst/>
            <a:rect l="T0" t="T1" r="T2" b="T3"/>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w="9525">
            <a:noFill/>
            <a:miter lim="800000"/>
            <a:headEnd/>
            <a:tailEnd/>
          </a:ln>
        </p:spPr>
        <p:txBody>
          <a:bodyPr/>
          <a:lstStyle/>
          <a:p>
            <a:endParaRPr lang="is-IS"/>
          </a:p>
        </p:txBody>
      </p:sp>
      <p:sp>
        <p:nvSpPr>
          <p:cNvPr id="58377" name="Title 1"/>
          <p:cNvSpPr>
            <a:spLocks noGrp="1"/>
          </p:cNvSpPr>
          <p:nvPr>
            <p:ph type="title"/>
          </p:nvPr>
        </p:nvSpPr>
        <p:spPr>
          <a:xfrm>
            <a:off x="746148" y="1130300"/>
            <a:ext cx="2506663" cy="4597400"/>
          </a:xfrm>
        </p:spPr>
        <p:txBody>
          <a:bodyPr/>
          <a:lstStyle/>
          <a:p>
            <a:r>
              <a:rPr lang="is-IS" sz="2800">
                <a:solidFill>
                  <a:srgbClr val="EBEBEB"/>
                </a:solidFill>
              </a:rPr>
              <a:t>The Rome Foundation</a:t>
            </a:r>
          </a:p>
        </p:txBody>
      </p:sp>
      <p:sp>
        <p:nvSpPr>
          <p:cNvPr id="58378" name="Content Placeholder 2"/>
          <p:cNvSpPr>
            <a:spLocks noGrp="1"/>
          </p:cNvSpPr>
          <p:nvPr>
            <p:ph idx="1"/>
          </p:nvPr>
        </p:nvSpPr>
        <p:spPr>
          <a:xfrm>
            <a:off x="3967164" y="438196"/>
            <a:ext cx="4127500" cy="5953125"/>
          </a:xfrm>
        </p:spPr>
        <p:txBody>
          <a:bodyPr anchor="ctr"/>
          <a:lstStyle/>
          <a:p>
            <a:r>
              <a:rPr lang="is-IS" sz="1700"/>
              <a:t>Skilgreiningar gerðar af hópi sérfræðinga</a:t>
            </a:r>
          </a:p>
          <a:p>
            <a:pPr lvl="1"/>
            <a:r>
              <a:rPr lang="is-IS" sz="1700"/>
              <a:t>byggt á rannsóknum þar sem þær eru til </a:t>
            </a:r>
          </a:p>
          <a:p>
            <a:pPr lvl="1"/>
            <a:r>
              <a:rPr lang="is-IS" sz="1700"/>
              <a:t>byggt á áralangri reynslu margra sérfræðinga</a:t>
            </a:r>
          </a:p>
          <a:p>
            <a:pPr lvl="1">
              <a:buFont typeface="Wingdings 3" pitchFamily="18" charset="2"/>
              <a:buNone/>
            </a:pPr>
            <a:endParaRPr lang="is-IS" sz="1700"/>
          </a:p>
          <a:p>
            <a:r>
              <a:rPr lang="is-IS" sz="1700"/>
              <a:t>Áður var starfrænn kvilli greindur þegar undirliggjandi sjúkdómar sem orsök einkenna höfðu verið útilokaðir</a:t>
            </a:r>
          </a:p>
          <a:p>
            <a:pPr>
              <a:buFont typeface="Wingdings 3" pitchFamily="18" charset="2"/>
              <a:buNone/>
            </a:pPr>
            <a:endParaRPr lang="is-IS" sz="1700"/>
          </a:p>
          <a:p>
            <a:r>
              <a:rPr lang="is-IS" sz="1700"/>
              <a:t>Nú hægt að styðjast við rannsóknir og greina starfræna kvilla samkvæmt einkennum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a:spLocks noGrp="1" noRot="1" noChangeAspect="1" noMove="1" noResize="1" noEditPoints="1" noAdjustHandles="1" noChangeArrowheads="1" noChangeShapeType="1" noTextEdit="1"/>
          </p:cNvSpPr>
          <p:nvPr/>
        </p:nvSpPr>
        <p:spPr>
          <a:xfrm>
            <a:off x="8262961" y="466725"/>
            <a:ext cx="522287" cy="59197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s-IS"/>
          </a:p>
        </p:txBody>
      </p:sp>
      <p:grpSp>
        <p:nvGrpSpPr>
          <p:cNvPr id="4" name="Group 11"/>
          <p:cNvGrpSpPr>
            <a:grpSpLocks noGrp="1" noUngrp="1" noRot="1" noChangeAspect="1" noMove="1" noResize="1"/>
          </p:cNvGrpSpPr>
          <p:nvPr/>
        </p:nvGrpSpPr>
        <p:grpSpPr>
          <a:xfrm>
            <a:off x="0" y="0"/>
            <a:ext cx="9144000" cy="6858000"/>
            <a:chOff x="0" y="0"/>
            <a:chExt cx="12192000" cy="6858000"/>
          </a:xfrm>
          <a:solidFill>
            <a:srgbClr val="FFFFFF"/>
          </a:solidFill>
        </p:grpSpPr>
        <p:sp>
          <p:nvSpPr>
            <p:cNvPr id="13" name="Rectangle 12"/>
            <p:cNvSpPr/>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s-IS"/>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is-IS"/>
            </a:p>
          </p:txBody>
        </p:sp>
      </p:grpSp>
      <p:sp>
        <p:nvSpPr>
          <p:cNvPr id="59397" name="Title 1"/>
          <p:cNvSpPr>
            <a:spLocks noGrp="1"/>
          </p:cNvSpPr>
          <p:nvPr>
            <p:ph type="title"/>
          </p:nvPr>
        </p:nvSpPr>
        <p:spPr>
          <a:xfrm>
            <a:off x="750911" y="1209675"/>
            <a:ext cx="2274887" cy="4438650"/>
          </a:xfrm>
        </p:spPr>
        <p:txBody>
          <a:bodyPr/>
          <a:lstStyle/>
          <a:p>
            <a:pPr algn="r"/>
            <a:r>
              <a:rPr lang="is-IS" sz="2800">
                <a:solidFill>
                  <a:schemeClr val="tx1"/>
                </a:solidFill>
              </a:rPr>
              <a:t>Sjaldan er ein báran stök</a:t>
            </a:r>
          </a:p>
        </p:txBody>
      </p:sp>
      <p:cxnSp>
        <p:nvCxnSpPr>
          <p:cNvPr id="16" name="Straight Connector 15"/>
          <p:cNvCxnSpPr>
            <a:cxnSpLocks noGrp="1" noRot="1" noChangeAspect="1" noMove="1" noResize="1" noEditPoints="1" noAdjustHandles="1" noChangeArrowheads="1" noChangeShapeType="1"/>
          </p:cNvCxnSpPr>
          <p:nvPr/>
        </p:nvCxnSpPr>
        <p:spPr>
          <a:xfrm>
            <a:off x="3267075" y="1930400"/>
            <a:ext cx="0" cy="32004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59399" name="Content Placeholder 2"/>
          <p:cNvSpPr>
            <a:spLocks noGrp="1"/>
          </p:cNvSpPr>
          <p:nvPr>
            <p:ph idx="1"/>
          </p:nvPr>
        </p:nvSpPr>
        <p:spPr>
          <a:xfrm>
            <a:off x="3508375" y="1058866"/>
            <a:ext cx="3976688" cy="4740275"/>
          </a:xfrm>
        </p:spPr>
        <p:txBody>
          <a:bodyPr anchor="ctr"/>
          <a:lstStyle/>
          <a:p>
            <a:r>
              <a:rPr lang="is-IS">
                <a:solidFill>
                  <a:schemeClr val="tx1"/>
                </a:solidFill>
              </a:rPr>
              <a:t>Starfrænir kvillar geta verið til staðar hjá einstaklingi með aðra kvilla í meltingarvegi sem ekki eru af starfrænum toga</a:t>
            </a:r>
          </a:p>
          <a:p>
            <a:pPr>
              <a:buFont typeface="Wingdings 3" pitchFamily="18" charset="2"/>
              <a:buNone/>
            </a:pPr>
            <a:endParaRPr lang="is-IS">
              <a:solidFill>
                <a:schemeClr val="tx1"/>
              </a:solidFill>
            </a:endParaRPr>
          </a:p>
          <a:p>
            <a:r>
              <a:rPr lang="is-IS">
                <a:solidFill>
                  <a:schemeClr val="tx1"/>
                </a:solidFill>
              </a:rPr>
              <a:t>Mismunandi starfrænir kvillar geta verið til staðar hjá sama einstaklingi</a:t>
            </a:r>
          </a:p>
          <a:p>
            <a:endParaRPr lang="is-IS">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is-IS"/>
          </a:p>
        </p:txBody>
      </p:sp>
      <p:sp>
        <p:nvSpPr>
          <p:cNvPr id="60422" name="Freeform 5"/>
          <p:cNvSpPr>
            <a:spLocks noGrp="1" noRot="1" noChangeAspect="1" noMove="1" noResize="1" noEditPoints="1" noAdjustHandles="1" noChangeArrowheads="1" noChangeShapeType="1" noTextEdit="1"/>
          </p:cNvSpPr>
          <p:nvPr/>
        </p:nvSpPr>
        <p:spPr bwMode="gray">
          <a:xfrm rot="-5677511">
            <a:off x="1943123" y="1881192"/>
            <a:ext cx="3298825" cy="330200"/>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sp>
        <p:nvSpPr>
          <p:cNvPr id="60423" name="Freeform: Shape 13"/>
          <p:cNvSpPr>
            <a:spLocks noGrp="1" noRot="1" noChangeAspect="1" noMove="1" noResize="1" noEditPoints="1" noAdjustHandles="1" noChangeArrowheads="1" noChangeShapeType="1" noTextEdit="1"/>
          </p:cNvSpPr>
          <p:nvPr/>
        </p:nvSpPr>
        <p:spPr bwMode="gray">
          <a:xfrm rot="-5400000">
            <a:off x="3121842" y="751685"/>
            <a:ext cx="6054725" cy="5354637"/>
          </a:xfrm>
          <a:custGeom>
            <a:avLst/>
            <a:gdLst>
              <a:gd name="T0" fmla="*/ 6053670 w 6053670"/>
              <a:gd name="T1" fmla="*/ 824 h 7139732"/>
              <a:gd name="T2" fmla="*/ 6053670 w 6053670"/>
              <a:gd name="T3" fmla="*/ 813359 h 7139732"/>
              <a:gd name="T4" fmla="*/ 6053670 w 6053670"/>
              <a:gd name="T5" fmla="*/ 940919 h 7139732"/>
              <a:gd name="T6" fmla="*/ 6053670 w 6053670"/>
              <a:gd name="T7" fmla="*/ 5354799 h 7139732"/>
              <a:gd name="T8" fmla="*/ 0 w 6053670"/>
              <a:gd name="T9" fmla="*/ 5354799 h 7139732"/>
              <a:gd name="T10" fmla="*/ 0 w 6053670"/>
              <a:gd name="T11" fmla="*/ 937390 h 7139732"/>
              <a:gd name="T12" fmla="*/ 0 w 6053670"/>
              <a:gd name="T13" fmla="*/ 813359 h 7139732"/>
              <a:gd name="T14" fmla="*/ 0 w 6053670"/>
              <a:gd name="T15" fmla="*/ 0 h 7139732"/>
              <a:gd name="T16" fmla="*/ 35717 w 6053670"/>
              <a:gd name="T17" fmla="*/ 4116 h 7139732"/>
              <a:gd name="T18" fmla="*/ 140445 w 6053670"/>
              <a:gd name="T19" fmla="*/ 16231 h 7139732"/>
              <a:gd name="T20" fmla="*/ 216722 w 6053670"/>
              <a:gd name="T21" fmla="*/ 24699 h 7139732"/>
              <a:gd name="T22" fmla="*/ 307527 w 6053670"/>
              <a:gd name="T23" fmla="*/ 33638 h 7139732"/>
              <a:gd name="T24" fmla="*/ 415282 w 6053670"/>
              <a:gd name="T25" fmla="*/ 44341 h 7139732"/>
              <a:gd name="T26" fmla="*/ 534539 w 6053670"/>
              <a:gd name="T27" fmla="*/ 55631 h 7139732"/>
              <a:gd name="T28" fmla="*/ 668931 w 6053670"/>
              <a:gd name="T29" fmla="*/ 67511 h 7139732"/>
              <a:gd name="T30" fmla="*/ 815430 w 6053670"/>
              <a:gd name="T31" fmla="*/ 80096 h 7139732"/>
              <a:gd name="T32" fmla="*/ 974641 w 6053670"/>
              <a:gd name="T33" fmla="*/ 92680 h 7139732"/>
              <a:gd name="T34" fmla="*/ 1144145 w 6053670"/>
              <a:gd name="T35" fmla="*/ 105500 h 7139732"/>
              <a:gd name="T36" fmla="*/ 1326966 w 6053670"/>
              <a:gd name="T37" fmla="*/ 117380 h 7139732"/>
              <a:gd name="T38" fmla="*/ 1518262 w 6053670"/>
              <a:gd name="T39" fmla="*/ 128788 h 7139732"/>
              <a:gd name="T40" fmla="*/ 1720454 w 6053670"/>
              <a:gd name="T41" fmla="*/ 139139 h 7139732"/>
              <a:gd name="T42" fmla="*/ 1931122 w 6053670"/>
              <a:gd name="T43" fmla="*/ 149018 h 7139732"/>
              <a:gd name="T44" fmla="*/ 2150869 w 6053670"/>
              <a:gd name="T45" fmla="*/ 158309 h 7139732"/>
              <a:gd name="T46" fmla="*/ 2263467 w 6053670"/>
              <a:gd name="T47" fmla="*/ 161603 h 7139732"/>
              <a:gd name="T48" fmla="*/ 2378487 w 6053670"/>
              <a:gd name="T49" fmla="*/ 165249 h 7139732"/>
              <a:gd name="T50" fmla="*/ 2495323 w 6053670"/>
              <a:gd name="T51" fmla="*/ 168659 h 7139732"/>
              <a:gd name="T52" fmla="*/ 2612765 w 6053670"/>
              <a:gd name="T53" fmla="*/ 170894 h 7139732"/>
              <a:gd name="T54" fmla="*/ 2732627 w 6053670"/>
              <a:gd name="T55" fmla="*/ 172894 h 7139732"/>
              <a:gd name="T56" fmla="*/ 2853701 w 6053670"/>
              <a:gd name="T57" fmla="*/ 175011 h 7139732"/>
              <a:gd name="T58" fmla="*/ 2977195 w 6053670"/>
              <a:gd name="T59" fmla="*/ 176422 h 7139732"/>
              <a:gd name="T60" fmla="*/ 3101901 w 6053670"/>
              <a:gd name="T61" fmla="*/ 176422 h 7139732"/>
              <a:gd name="T62" fmla="*/ 3227817 w 6053670"/>
              <a:gd name="T63" fmla="*/ 177127 h 7139732"/>
              <a:gd name="T64" fmla="*/ 3354945 w 6053670"/>
              <a:gd name="T65" fmla="*/ 176422 h 7139732"/>
              <a:gd name="T66" fmla="*/ 3483887 w 6053670"/>
              <a:gd name="T67" fmla="*/ 175011 h 7139732"/>
              <a:gd name="T68" fmla="*/ 3612831 w 6053670"/>
              <a:gd name="T69" fmla="*/ 173717 h 7139732"/>
              <a:gd name="T70" fmla="*/ 3743591 w 6053670"/>
              <a:gd name="T71" fmla="*/ 170894 h 7139732"/>
              <a:gd name="T72" fmla="*/ 3875561 w 6053670"/>
              <a:gd name="T73" fmla="*/ 167953 h 7139732"/>
              <a:gd name="T74" fmla="*/ 4007531 w 6053670"/>
              <a:gd name="T75" fmla="*/ 164543 h 7139732"/>
              <a:gd name="T76" fmla="*/ 4140711 w 6053670"/>
              <a:gd name="T77" fmla="*/ 159721 h 7139732"/>
              <a:gd name="T78" fmla="*/ 4275102 w 6053670"/>
              <a:gd name="T79" fmla="*/ 153958 h 7139732"/>
              <a:gd name="T80" fmla="*/ 4410098 w 6053670"/>
              <a:gd name="T81" fmla="*/ 148430 h 7139732"/>
              <a:gd name="T82" fmla="*/ 4545098 w 6053670"/>
              <a:gd name="T83" fmla="*/ 141374 h 7139732"/>
              <a:gd name="T84" fmla="*/ 4681910 w 6053670"/>
              <a:gd name="T85" fmla="*/ 132905 h 7139732"/>
              <a:gd name="T86" fmla="*/ 4816906 w 6053670"/>
              <a:gd name="T87" fmla="*/ 124437 h 7139732"/>
              <a:gd name="T88" fmla="*/ 4954322 w 6053670"/>
              <a:gd name="T89" fmla="*/ 114674 h 7139732"/>
              <a:gd name="T90" fmla="*/ 5092346 w 6053670"/>
              <a:gd name="T91" fmla="*/ 103972 h 7139732"/>
              <a:gd name="T92" fmla="*/ 5228554 w 6053670"/>
              <a:gd name="T93" fmla="*/ 92680 h 7139732"/>
              <a:gd name="T94" fmla="*/ 5366578 w 6053670"/>
              <a:gd name="T95" fmla="*/ 79508 h 7139732"/>
              <a:gd name="T96" fmla="*/ 5503998 w 6053670"/>
              <a:gd name="T97" fmla="*/ 65394 h 7139732"/>
              <a:gd name="T98" fmla="*/ 5642022 w 6053670"/>
              <a:gd name="T99" fmla="*/ 51398 h 7139732"/>
              <a:gd name="T100" fmla="*/ 5779438 w 6053670"/>
              <a:gd name="T101" fmla="*/ 35050 h 7139732"/>
              <a:gd name="T102" fmla="*/ 5916250 w 6053670"/>
              <a:gd name="T103" fmla="*/ 18348 h 713973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053670"/>
              <a:gd name="T157" fmla="*/ 0 h 7139732"/>
              <a:gd name="T158" fmla="*/ 6053670 w 6053670"/>
              <a:gd name="T159" fmla="*/ 7139732 h 713973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w="9525">
            <a:noFill/>
            <a:miter lim="800000"/>
            <a:headEnd/>
            <a:tailEnd/>
          </a:ln>
        </p:spPr>
        <p:txBody>
          <a:bodyPr/>
          <a:lstStyle/>
          <a:p>
            <a:endParaRPr lang="is-IS"/>
          </a:p>
        </p:txBody>
      </p:sp>
      <p:sp>
        <p:nvSpPr>
          <p:cNvPr id="60424" name="Freeform 5"/>
          <p:cNvSpPr>
            <a:spLocks noGrp="1" noRot="1" noChangeAspect="1" noMove="1" noResize="1" noEditPoints="1" noAdjustHandles="1" noChangeArrowheads="1" noChangeShapeType="1" noTextEdit="1"/>
          </p:cNvSpPr>
          <p:nvPr/>
        </p:nvSpPr>
        <p:spPr bwMode="gray">
          <a:xfrm>
            <a:off x="0" y="1588"/>
            <a:ext cx="9144000" cy="6856412"/>
          </a:xfrm>
          <a:custGeom>
            <a:avLst/>
            <a:gdLst>
              <a:gd name="T0" fmla="*/ 0 w 15356"/>
              <a:gd name="T1" fmla="*/ 0 h 8638"/>
              <a:gd name="T2" fmla="*/ 15356 w 15356"/>
              <a:gd name="T3" fmla="*/ 8638 h 8638"/>
            </a:gdLst>
            <a:ahLst/>
            <a:cxnLst/>
            <a:rect l="T0" t="T1" r="T2" b="T3"/>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w="9525">
            <a:noFill/>
            <a:miter lim="800000"/>
            <a:headEnd/>
            <a:tailEnd/>
          </a:ln>
        </p:spPr>
        <p:txBody>
          <a:bodyPr/>
          <a:lstStyle/>
          <a:p>
            <a:endParaRPr lang="is-IS"/>
          </a:p>
        </p:txBody>
      </p:sp>
      <p:sp>
        <p:nvSpPr>
          <p:cNvPr id="60425" name="Title 1"/>
          <p:cNvSpPr>
            <a:spLocks noGrp="1"/>
          </p:cNvSpPr>
          <p:nvPr>
            <p:ph type="title"/>
          </p:nvPr>
        </p:nvSpPr>
        <p:spPr>
          <a:xfrm>
            <a:off x="746148" y="1130300"/>
            <a:ext cx="2506663" cy="4597400"/>
          </a:xfrm>
        </p:spPr>
        <p:txBody>
          <a:bodyPr/>
          <a:lstStyle/>
          <a:p>
            <a:r>
              <a:rPr lang="en-US" sz="2400">
                <a:solidFill>
                  <a:srgbClr val="EBEBEB"/>
                </a:solidFill>
              </a:rPr>
              <a:t>Functional Gastrointestinal Disorders in Neonates and Toddlers</a:t>
            </a:r>
            <a:endParaRPr lang="is-IS" sz="2400">
              <a:solidFill>
                <a:srgbClr val="EBEBEB"/>
              </a:solidFill>
            </a:endParaRPr>
          </a:p>
        </p:txBody>
      </p:sp>
      <p:sp>
        <p:nvSpPr>
          <p:cNvPr id="60426" name="Content Placeholder 2"/>
          <p:cNvSpPr>
            <a:spLocks noGrp="1"/>
          </p:cNvSpPr>
          <p:nvPr>
            <p:ph idx="1"/>
          </p:nvPr>
        </p:nvSpPr>
        <p:spPr>
          <a:xfrm>
            <a:off x="3967164" y="438196"/>
            <a:ext cx="4127500" cy="5953125"/>
          </a:xfrm>
        </p:spPr>
        <p:txBody>
          <a:bodyPr anchor="ctr"/>
          <a:lstStyle/>
          <a:p>
            <a:r>
              <a:rPr lang="is-IS" sz="1700"/>
              <a:t>G1. Infant regurgitation </a:t>
            </a:r>
            <a:r>
              <a:rPr lang="en-US" sz="1700"/>
              <a:t>disorders</a:t>
            </a:r>
            <a:endParaRPr lang="is-IS" sz="1700"/>
          </a:p>
          <a:p>
            <a:r>
              <a:rPr lang="is-IS" sz="1700"/>
              <a:t>G2. Infant rumination syndrome</a:t>
            </a:r>
          </a:p>
          <a:p>
            <a:r>
              <a:rPr lang="is-IS" sz="1700"/>
              <a:t>G3. Cyclic vomiting syndrome</a:t>
            </a:r>
          </a:p>
          <a:p>
            <a:r>
              <a:rPr lang="is-IS" sz="1700"/>
              <a:t>G4. Infant colic</a:t>
            </a:r>
          </a:p>
          <a:p>
            <a:r>
              <a:rPr lang="is-IS" sz="1700"/>
              <a:t>G5. Functional diarrhea</a:t>
            </a:r>
          </a:p>
          <a:p>
            <a:r>
              <a:rPr lang="is-IS" sz="1700"/>
              <a:t>G6. Infant dyschezia</a:t>
            </a:r>
          </a:p>
          <a:p>
            <a:r>
              <a:rPr lang="is-IS" sz="1700"/>
              <a:t>G7. Functional constipation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is-IS"/>
          </a:p>
        </p:txBody>
      </p:sp>
      <p:sp>
        <p:nvSpPr>
          <p:cNvPr id="61446" name="Freeform 5"/>
          <p:cNvSpPr>
            <a:spLocks noGrp="1" noRot="1" noChangeAspect="1" noMove="1" noResize="1" noEditPoints="1" noAdjustHandles="1" noChangeArrowheads="1" noChangeShapeType="1" noTextEdit="1"/>
          </p:cNvSpPr>
          <p:nvPr/>
        </p:nvSpPr>
        <p:spPr bwMode="gray">
          <a:xfrm rot="-5677511">
            <a:off x="1943123" y="1881192"/>
            <a:ext cx="3298825" cy="330200"/>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sp>
        <p:nvSpPr>
          <p:cNvPr id="61447" name="Freeform: Shape 13"/>
          <p:cNvSpPr>
            <a:spLocks noGrp="1" noRot="1" noChangeAspect="1" noMove="1" noResize="1" noEditPoints="1" noAdjustHandles="1" noChangeArrowheads="1" noChangeShapeType="1" noTextEdit="1"/>
          </p:cNvSpPr>
          <p:nvPr/>
        </p:nvSpPr>
        <p:spPr bwMode="gray">
          <a:xfrm rot="-5400000">
            <a:off x="3121842" y="751685"/>
            <a:ext cx="6054725" cy="5354637"/>
          </a:xfrm>
          <a:custGeom>
            <a:avLst/>
            <a:gdLst>
              <a:gd name="T0" fmla="*/ 6053670 w 6053670"/>
              <a:gd name="T1" fmla="*/ 824 h 7139732"/>
              <a:gd name="T2" fmla="*/ 6053670 w 6053670"/>
              <a:gd name="T3" fmla="*/ 813359 h 7139732"/>
              <a:gd name="T4" fmla="*/ 6053670 w 6053670"/>
              <a:gd name="T5" fmla="*/ 940919 h 7139732"/>
              <a:gd name="T6" fmla="*/ 6053670 w 6053670"/>
              <a:gd name="T7" fmla="*/ 5354799 h 7139732"/>
              <a:gd name="T8" fmla="*/ 0 w 6053670"/>
              <a:gd name="T9" fmla="*/ 5354799 h 7139732"/>
              <a:gd name="T10" fmla="*/ 0 w 6053670"/>
              <a:gd name="T11" fmla="*/ 937390 h 7139732"/>
              <a:gd name="T12" fmla="*/ 0 w 6053670"/>
              <a:gd name="T13" fmla="*/ 813359 h 7139732"/>
              <a:gd name="T14" fmla="*/ 0 w 6053670"/>
              <a:gd name="T15" fmla="*/ 0 h 7139732"/>
              <a:gd name="T16" fmla="*/ 35717 w 6053670"/>
              <a:gd name="T17" fmla="*/ 4116 h 7139732"/>
              <a:gd name="T18" fmla="*/ 140445 w 6053670"/>
              <a:gd name="T19" fmla="*/ 16231 h 7139732"/>
              <a:gd name="T20" fmla="*/ 216722 w 6053670"/>
              <a:gd name="T21" fmla="*/ 24699 h 7139732"/>
              <a:gd name="T22" fmla="*/ 307527 w 6053670"/>
              <a:gd name="T23" fmla="*/ 33638 h 7139732"/>
              <a:gd name="T24" fmla="*/ 415282 w 6053670"/>
              <a:gd name="T25" fmla="*/ 44341 h 7139732"/>
              <a:gd name="T26" fmla="*/ 534539 w 6053670"/>
              <a:gd name="T27" fmla="*/ 55631 h 7139732"/>
              <a:gd name="T28" fmla="*/ 668931 w 6053670"/>
              <a:gd name="T29" fmla="*/ 67511 h 7139732"/>
              <a:gd name="T30" fmla="*/ 815430 w 6053670"/>
              <a:gd name="T31" fmla="*/ 80096 h 7139732"/>
              <a:gd name="T32" fmla="*/ 974641 w 6053670"/>
              <a:gd name="T33" fmla="*/ 92680 h 7139732"/>
              <a:gd name="T34" fmla="*/ 1144145 w 6053670"/>
              <a:gd name="T35" fmla="*/ 105500 h 7139732"/>
              <a:gd name="T36" fmla="*/ 1326966 w 6053670"/>
              <a:gd name="T37" fmla="*/ 117380 h 7139732"/>
              <a:gd name="T38" fmla="*/ 1518262 w 6053670"/>
              <a:gd name="T39" fmla="*/ 128788 h 7139732"/>
              <a:gd name="T40" fmla="*/ 1720454 w 6053670"/>
              <a:gd name="T41" fmla="*/ 139139 h 7139732"/>
              <a:gd name="T42" fmla="*/ 1931122 w 6053670"/>
              <a:gd name="T43" fmla="*/ 149018 h 7139732"/>
              <a:gd name="T44" fmla="*/ 2150869 w 6053670"/>
              <a:gd name="T45" fmla="*/ 158309 h 7139732"/>
              <a:gd name="T46" fmla="*/ 2263467 w 6053670"/>
              <a:gd name="T47" fmla="*/ 161603 h 7139732"/>
              <a:gd name="T48" fmla="*/ 2378487 w 6053670"/>
              <a:gd name="T49" fmla="*/ 165249 h 7139732"/>
              <a:gd name="T50" fmla="*/ 2495323 w 6053670"/>
              <a:gd name="T51" fmla="*/ 168659 h 7139732"/>
              <a:gd name="T52" fmla="*/ 2612765 w 6053670"/>
              <a:gd name="T53" fmla="*/ 170894 h 7139732"/>
              <a:gd name="T54" fmla="*/ 2732627 w 6053670"/>
              <a:gd name="T55" fmla="*/ 172894 h 7139732"/>
              <a:gd name="T56" fmla="*/ 2853701 w 6053670"/>
              <a:gd name="T57" fmla="*/ 175011 h 7139732"/>
              <a:gd name="T58" fmla="*/ 2977195 w 6053670"/>
              <a:gd name="T59" fmla="*/ 176422 h 7139732"/>
              <a:gd name="T60" fmla="*/ 3101901 w 6053670"/>
              <a:gd name="T61" fmla="*/ 176422 h 7139732"/>
              <a:gd name="T62" fmla="*/ 3227817 w 6053670"/>
              <a:gd name="T63" fmla="*/ 177127 h 7139732"/>
              <a:gd name="T64" fmla="*/ 3354945 w 6053670"/>
              <a:gd name="T65" fmla="*/ 176422 h 7139732"/>
              <a:gd name="T66" fmla="*/ 3483887 w 6053670"/>
              <a:gd name="T67" fmla="*/ 175011 h 7139732"/>
              <a:gd name="T68" fmla="*/ 3612831 w 6053670"/>
              <a:gd name="T69" fmla="*/ 173717 h 7139732"/>
              <a:gd name="T70" fmla="*/ 3743591 w 6053670"/>
              <a:gd name="T71" fmla="*/ 170894 h 7139732"/>
              <a:gd name="T72" fmla="*/ 3875561 w 6053670"/>
              <a:gd name="T73" fmla="*/ 167953 h 7139732"/>
              <a:gd name="T74" fmla="*/ 4007531 w 6053670"/>
              <a:gd name="T75" fmla="*/ 164543 h 7139732"/>
              <a:gd name="T76" fmla="*/ 4140711 w 6053670"/>
              <a:gd name="T77" fmla="*/ 159721 h 7139732"/>
              <a:gd name="T78" fmla="*/ 4275102 w 6053670"/>
              <a:gd name="T79" fmla="*/ 153958 h 7139732"/>
              <a:gd name="T80" fmla="*/ 4410098 w 6053670"/>
              <a:gd name="T81" fmla="*/ 148430 h 7139732"/>
              <a:gd name="T82" fmla="*/ 4545098 w 6053670"/>
              <a:gd name="T83" fmla="*/ 141374 h 7139732"/>
              <a:gd name="T84" fmla="*/ 4681910 w 6053670"/>
              <a:gd name="T85" fmla="*/ 132905 h 7139732"/>
              <a:gd name="T86" fmla="*/ 4816906 w 6053670"/>
              <a:gd name="T87" fmla="*/ 124437 h 7139732"/>
              <a:gd name="T88" fmla="*/ 4954322 w 6053670"/>
              <a:gd name="T89" fmla="*/ 114674 h 7139732"/>
              <a:gd name="T90" fmla="*/ 5092346 w 6053670"/>
              <a:gd name="T91" fmla="*/ 103972 h 7139732"/>
              <a:gd name="T92" fmla="*/ 5228554 w 6053670"/>
              <a:gd name="T93" fmla="*/ 92680 h 7139732"/>
              <a:gd name="T94" fmla="*/ 5366578 w 6053670"/>
              <a:gd name="T95" fmla="*/ 79508 h 7139732"/>
              <a:gd name="T96" fmla="*/ 5503998 w 6053670"/>
              <a:gd name="T97" fmla="*/ 65394 h 7139732"/>
              <a:gd name="T98" fmla="*/ 5642022 w 6053670"/>
              <a:gd name="T99" fmla="*/ 51398 h 7139732"/>
              <a:gd name="T100" fmla="*/ 5779438 w 6053670"/>
              <a:gd name="T101" fmla="*/ 35050 h 7139732"/>
              <a:gd name="T102" fmla="*/ 5916250 w 6053670"/>
              <a:gd name="T103" fmla="*/ 18348 h 713973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053670"/>
              <a:gd name="T157" fmla="*/ 0 h 7139732"/>
              <a:gd name="T158" fmla="*/ 6053670 w 6053670"/>
              <a:gd name="T159" fmla="*/ 7139732 h 713973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w="9525">
            <a:noFill/>
            <a:miter lim="800000"/>
            <a:headEnd/>
            <a:tailEnd/>
          </a:ln>
        </p:spPr>
        <p:txBody>
          <a:bodyPr/>
          <a:lstStyle/>
          <a:p>
            <a:endParaRPr lang="is-IS"/>
          </a:p>
        </p:txBody>
      </p:sp>
      <p:sp>
        <p:nvSpPr>
          <p:cNvPr id="61448" name="Freeform 5"/>
          <p:cNvSpPr>
            <a:spLocks noGrp="1" noRot="1" noChangeAspect="1" noMove="1" noResize="1" noEditPoints="1" noAdjustHandles="1" noChangeArrowheads="1" noChangeShapeType="1" noTextEdit="1"/>
          </p:cNvSpPr>
          <p:nvPr/>
        </p:nvSpPr>
        <p:spPr bwMode="gray">
          <a:xfrm>
            <a:off x="0" y="1588"/>
            <a:ext cx="9144000" cy="6856412"/>
          </a:xfrm>
          <a:custGeom>
            <a:avLst/>
            <a:gdLst>
              <a:gd name="T0" fmla="*/ 0 w 15356"/>
              <a:gd name="T1" fmla="*/ 0 h 8638"/>
              <a:gd name="T2" fmla="*/ 15356 w 15356"/>
              <a:gd name="T3" fmla="*/ 8638 h 8638"/>
            </a:gdLst>
            <a:ahLst/>
            <a:cxnLst/>
            <a:rect l="T0" t="T1" r="T2" b="T3"/>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w="9525">
            <a:noFill/>
            <a:miter lim="800000"/>
            <a:headEnd/>
            <a:tailEnd/>
          </a:ln>
        </p:spPr>
        <p:txBody>
          <a:bodyPr/>
          <a:lstStyle/>
          <a:p>
            <a:endParaRPr lang="is-IS"/>
          </a:p>
        </p:txBody>
      </p:sp>
      <p:sp>
        <p:nvSpPr>
          <p:cNvPr id="61449" name="Title 1"/>
          <p:cNvSpPr>
            <a:spLocks noGrp="1"/>
          </p:cNvSpPr>
          <p:nvPr>
            <p:ph type="title"/>
          </p:nvPr>
        </p:nvSpPr>
        <p:spPr>
          <a:xfrm>
            <a:off x="746148" y="1130300"/>
            <a:ext cx="2506663" cy="4597400"/>
          </a:xfrm>
        </p:spPr>
        <p:txBody>
          <a:bodyPr/>
          <a:lstStyle/>
          <a:p>
            <a:r>
              <a:rPr lang="en-US" sz="2400">
                <a:solidFill>
                  <a:srgbClr val="EBEBEB"/>
                </a:solidFill>
              </a:rPr>
              <a:t>Functional Gastrointestinal Disorders -Children and </a:t>
            </a:r>
            <a:r>
              <a:rPr lang="is-IS" sz="2400">
                <a:solidFill>
                  <a:srgbClr val="EBEBEB"/>
                </a:solidFill>
              </a:rPr>
              <a:t>Adolescents</a:t>
            </a:r>
          </a:p>
        </p:txBody>
      </p:sp>
      <p:sp>
        <p:nvSpPr>
          <p:cNvPr id="61450" name="Content Placeholder 2"/>
          <p:cNvSpPr>
            <a:spLocks noGrp="1"/>
          </p:cNvSpPr>
          <p:nvPr>
            <p:ph idx="1"/>
          </p:nvPr>
        </p:nvSpPr>
        <p:spPr>
          <a:xfrm>
            <a:off x="3967164" y="438196"/>
            <a:ext cx="4127500" cy="5953125"/>
          </a:xfrm>
        </p:spPr>
        <p:txBody>
          <a:bodyPr anchor="ctr"/>
          <a:lstStyle/>
          <a:p>
            <a:pPr>
              <a:lnSpc>
                <a:spcPct val="90000"/>
              </a:lnSpc>
            </a:pPr>
            <a:r>
              <a:rPr lang="en-US" sz="1600"/>
              <a:t>H1. Functional nausea and vomiting disorders</a:t>
            </a:r>
          </a:p>
          <a:p>
            <a:pPr lvl="1">
              <a:lnSpc>
                <a:spcPct val="90000"/>
              </a:lnSpc>
            </a:pPr>
            <a:r>
              <a:rPr lang="is-IS"/>
              <a:t>H1a. Cyclic vomiting syndrome</a:t>
            </a:r>
          </a:p>
          <a:p>
            <a:pPr lvl="1">
              <a:lnSpc>
                <a:spcPct val="90000"/>
              </a:lnSpc>
            </a:pPr>
            <a:r>
              <a:rPr lang="en-US"/>
              <a:t>H1b. Functional nausea and functional vomiting</a:t>
            </a:r>
          </a:p>
          <a:p>
            <a:pPr lvl="1">
              <a:lnSpc>
                <a:spcPct val="90000"/>
              </a:lnSpc>
            </a:pPr>
            <a:r>
              <a:rPr lang="is-IS"/>
              <a:t>H1c. Rumination syndrome</a:t>
            </a:r>
          </a:p>
          <a:p>
            <a:pPr lvl="1">
              <a:lnSpc>
                <a:spcPct val="90000"/>
              </a:lnSpc>
            </a:pPr>
            <a:r>
              <a:rPr lang="is-IS"/>
              <a:t>H1d. Aerophagia</a:t>
            </a:r>
          </a:p>
          <a:p>
            <a:pPr>
              <a:lnSpc>
                <a:spcPct val="90000"/>
              </a:lnSpc>
            </a:pPr>
            <a:r>
              <a:rPr lang="en-US" sz="1600"/>
              <a:t>H2. Functional abdominal pain disorders</a:t>
            </a:r>
          </a:p>
          <a:p>
            <a:pPr lvl="1">
              <a:lnSpc>
                <a:spcPct val="90000"/>
              </a:lnSpc>
            </a:pPr>
            <a:r>
              <a:rPr lang="is-IS"/>
              <a:t>H2a. Functional dyspepsia</a:t>
            </a:r>
          </a:p>
          <a:p>
            <a:pPr lvl="1">
              <a:lnSpc>
                <a:spcPct val="90000"/>
              </a:lnSpc>
            </a:pPr>
            <a:r>
              <a:rPr lang="is-IS"/>
              <a:t>H2b. Irritable bowel syndrome</a:t>
            </a:r>
          </a:p>
          <a:p>
            <a:pPr lvl="1">
              <a:lnSpc>
                <a:spcPct val="90000"/>
              </a:lnSpc>
            </a:pPr>
            <a:r>
              <a:rPr lang="is-IS"/>
              <a:t>H2c. Abdominal migraine</a:t>
            </a:r>
          </a:p>
          <a:p>
            <a:pPr lvl="1">
              <a:lnSpc>
                <a:spcPct val="90000"/>
              </a:lnSpc>
            </a:pPr>
            <a:r>
              <a:rPr lang="en-US"/>
              <a:t>H2d. Functional abdominal pain not otherwise specified</a:t>
            </a:r>
          </a:p>
          <a:p>
            <a:pPr>
              <a:lnSpc>
                <a:spcPct val="90000"/>
              </a:lnSpc>
            </a:pPr>
            <a:r>
              <a:rPr lang="is-IS" sz="1600"/>
              <a:t>H3. Functional defecation disorders</a:t>
            </a:r>
          </a:p>
          <a:p>
            <a:pPr lvl="1">
              <a:lnSpc>
                <a:spcPct val="90000"/>
              </a:lnSpc>
            </a:pPr>
            <a:r>
              <a:rPr lang="is-IS"/>
              <a:t>H3a. Functional constipation</a:t>
            </a:r>
          </a:p>
          <a:p>
            <a:pPr lvl="1">
              <a:lnSpc>
                <a:spcPct val="90000"/>
              </a:lnSpc>
            </a:pPr>
            <a:r>
              <a:rPr lang="is-IS"/>
              <a:t>H3b. Nonretentive fecal incontinence</a:t>
            </a:r>
          </a:p>
        </p:txBody>
      </p:sp>
    </p:spTree>
  </p:cSld>
  <p:clrMapOvr>
    <a:masterClrMapping/>
  </p:clrMapOvr>
  <p:transition>
    <p:pull dir="rd"/>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is-IS"/>
          </a:p>
        </p:txBody>
      </p:sp>
      <p:sp>
        <p:nvSpPr>
          <p:cNvPr id="62470" name="Freeform 5"/>
          <p:cNvSpPr>
            <a:spLocks noGrp="1" noRot="1" noChangeAspect="1" noMove="1" noResize="1" noEditPoints="1" noAdjustHandles="1" noChangeArrowheads="1" noChangeShapeType="1" noTextEdit="1"/>
          </p:cNvSpPr>
          <p:nvPr/>
        </p:nvSpPr>
        <p:spPr bwMode="gray">
          <a:xfrm rot="-5677511">
            <a:off x="1943123" y="1881192"/>
            <a:ext cx="3298825" cy="330200"/>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sp>
        <p:nvSpPr>
          <p:cNvPr id="62471" name="Freeform: Shape 13"/>
          <p:cNvSpPr>
            <a:spLocks noGrp="1" noRot="1" noChangeAspect="1" noMove="1" noResize="1" noEditPoints="1" noAdjustHandles="1" noChangeArrowheads="1" noChangeShapeType="1" noTextEdit="1"/>
          </p:cNvSpPr>
          <p:nvPr/>
        </p:nvSpPr>
        <p:spPr bwMode="gray">
          <a:xfrm rot="-5400000">
            <a:off x="3121842" y="751685"/>
            <a:ext cx="6054725" cy="5354637"/>
          </a:xfrm>
          <a:custGeom>
            <a:avLst/>
            <a:gdLst>
              <a:gd name="T0" fmla="*/ 6053670 w 6053670"/>
              <a:gd name="T1" fmla="*/ 824 h 7139732"/>
              <a:gd name="T2" fmla="*/ 6053670 w 6053670"/>
              <a:gd name="T3" fmla="*/ 813359 h 7139732"/>
              <a:gd name="T4" fmla="*/ 6053670 w 6053670"/>
              <a:gd name="T5" fmla="*/ 940919 h 7139732"/>
              <a:gd name="T6" fmla="*/ 6053670 w 6053670"/>
              <a:gd name="T7" fmla="*/ 5354799 h 7139732"/>
              <a:gd name="T8" fmla="*/ 0 w 6053670"/>
              <a:gd name="T9" fmla="*/ 5354799 h 7139732"/>
              <a:gd name="T10" fmla="*/ 0 w 6053670"/>
              <a:gd name="T11" fmla="*/ 937390 h 7139732"/>
              <a:gd name="T12" fmla="*/ 0 w 6053670"/>
              <a:gd name="T13" fmla="*/ 813359 h 7139732"/>
              <a:gd name="T14" fmla="*/ 0 w 6053670"/>
              <a:gd name="T15" fmla="*/ 0 h 7139732"/>
              <a:gd name="T16" fmla="*/ 35717 w 6053670"/>
              <a:gd name="T17" fmla="*/ 4116 h 7139732"/>
              <a:gd name="T18" fmla="*/ 140445 w 6053670"/>
              <a:gd name="T19" fmla="*/ 16231 h 7139732"/>
              <a:gd name="T20" fmla="*/ 216722 w 6053670"/>
              <a:gd name="T21" fmla="*/ 24699 h 7139732"/>
              <a:gd name="T22" fmla="*/ 307527 w 6053670"/>
              <a:gd name="T23" fmla="*/ 33638 h 7139732"/>
              <a:gd name="T24" fmla="*/ 415282 w 6053670"/>
              <a:gd name="T25" fmla="*/ 44341 h 7139732"/>
              <a:gd name="T26" fmla="*/ 534539 w 6053670"/>
              <a:gd name="T27" fmla="*/ 55631 h 7139732"/>
              <a:gd name="T28" fmla="*/ 668931 w 6053670"/>
              <a:gd name="T29" fmla="*/ 67511 h 7139732"/>
              <a:gd name="T30" fmla="*/ 815430 w 6053670"/>
              <a:gd name="T31" fmla="*/ 80096 h 7139732"/>
              <a:gd name="T32" fmla="*/ 974641 w 6053670"/>
              <a:gd name="T33" fmla="*/ 92680 h 7139732"/>
              <a:gd name="T34" fmla="*/ 1144145 w 6053670"/>
              <a:gd name="T35" fmla="*/ 105500 h 7139732"/>
              <a:gd name="T36" fmla="*/ 1326966 w 6053670"/>
              <a:gd name="T37" fmla="*/ 117380 h 7139732"/>
              <a:gd name="T38" fmla="*/ 1518262 w 6053670"/>
              <a:gd name="T39" fmla="*/ 128788 h 7139732"/>
              <a:gd name="T40" fmla="*/ 1720454 w 6053670"/>
              <a:gd name="T41" fmla="*/ 139139 h 7139732"/>
              <a:gd name="T42" fmla="*/ 1931122 w 6053670"/>
              <a:gd name="T43" fmla="*/ 149018 h 7139732"/>
              <a:gd name="T44" fmla="*/ 2150869 w 6053670"/>
              <a:gd name="T45" fmla="*/ 158309 h 7139732"/>
              <a:gd name="T46" fmla="*/ 2263467 w 6053670"/>
              <a:gd name="T47" fmla="*/ 161603 h 7139732"/>
              <a:gd name="T48" fmla="*/ 2378487 w 6053670"/>
              <a:gd name="T49" fmla="*/ 165249 h 7139732"/>
              <a:gd name="T50" fmla="*/ 2495323 w 6053670"/>
              <a:gd name="T51" fmla="*/ 168659 h 7139732"/>
              <a:gd name="T52" fmla="*/ 2612765 w 6053670"/>
              <a:gd name="T53" fmla="*/ 170894 h 7139732"/>
              <a:gd name="T54" fmla="*/ 2732627 w 6053670"/>
              <a:gd name="T55" fmla="*/ 172894 h 7139732"/>
              <a:gd name="T56" fmla="*/ 2853701 w 6053670"/>
              <a:gd name="T57" fmla="*/ 175011 h 7139732"/>
              <a:gd name="T58" fmla="*/ 2977195 w 6053670"/>
              <a:gd name="T59" fmla="*/ 176422 h 7139732"/>
              <a:gd name="T60" fmla="*/ 3101901 w 6053670"/>
              <a:gd name="T61" fmla="*/ 176422 h 7139732"/>
              <a:gd name="T62" fmla="*/ 3227817 w 6053670"/>
              <a:gd name="T63" fmla="*/ 177127 h 7139732"/>
              <a:gd name="T64" fmla="*/ 3354945 w 6053670"/>
              <a:gd name="T65" fmla="*/ 176422 h 7139732"/>
              <a:gd name="T66" fmla="*/ 3483887 w 6053670"/>
              <a:gd name="T67" fmla="*/ 175011 h 7139732"/>
              <a:gd name="T68" fmla="*/ 3612831 w 6053670"/>
              <a:gd name="T69" fmla="*/ 173717 h 7139732"/>
              <a:gd name="T70" fmla="*/ 3743591 w 6053670"/>
              <a:gd name="T71" fmla="*/ 170894 h 7139732"/>
              <a:gd name="T72" fmla="*/ 3875561 w 6053670"/>
              <a:gd name="T73" fmla="*/ 167953 h 7139732"/>
              <a:gd name="T74" fmla="*/ 4007531 w 6053670"/>
              <a:gd name="T75" fmla="*/ 164543 h 7139732"/>
              <a:gd name="T76" fmla="*/ 4140711 w 6053670"/>
              <a:gd name="T77" fmla="*/ 159721 h 7139732"/>
              <a:gd name="T78" fmla="*/ 4275102 w 6053670"/>
              <a:gd name="T79" fmla="*/ 153958 h 7139732"/>
              <a:gd name="T80" fmla="*/ 4410098 w 6053670"/>
              <a:gd name="T81" fmla="*/ 148430 h 7139732"/>
              <a:gd name="T82" fmla="*/ 4545098 w 6053670"/>
              <a:gd name="T83" fmla="*/ 141374 h 7139732"/>
              <a:gd name="T84" fmla="*/ 4681910 w 6053670"/>
              <a:gd name="T85" fmla="*/ 132905 h 7139732"/>
              <a:gd name="T86" fmla="*/ 4816906 w 6053670"/>
              <a:gd name="T87" fmla="*/ 124437 h 7139732"/>
              <a:gd name="T88" fmla="*/ 4954322 w 6053670"/>
              <a:gd name="T89" fmla="*/ 114674 h 7139732"/>
              <a:gd name="T90" fmla="*/ 5092346 w 6053670"/>
              <a:gd name="T91" fmla="*/ 103972 h 7139732"/>
              <a:gd name="T92" fmla="*/ 5228554 w 6053670"/>
              <a:gd name="T93" fmla="*/ 92680 h 7139732"/>
              <a:gd name="T94" fmla="*/ 5366578 w 6053670"/>
              <a:gd name="T95" fmla="*/ 79508 h 7139732"/>
              <a:gd name="T96" fmla="*/ 5503998 w 6053670"/>
              <a:gd name="T97" fmla="*/ 65394 h 7139732"/>
              <a:gd name="T98" fmla="*/ 5642022 w 6053670"/>
              <a:gd name="T99" fmla="*/ 51398 h 7139732"/>
              <a:gd name="T100" fmla="*/ 5779438 w 6053670"/>
              <a:gd name="T101" fmla="*/ 35050 h 7139732"/>
              <a:gd name="T102" fmla="*/ 5916250 w 6053670"/>
              <a:gd name="T103" fmla="*/ 18348 h 713973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053670"/>
              <a:gd name="T157" fmla="*/ 0 h 7139732"/>
              <a:gd name="T158" fmla="*/ 6053670 w 6053670"/>
              <a:gd name="T159" fmla="*/ 7139732 h 713973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w="9525">
            <a:noFill/>
            <a:miter lim="800000"/>
            <a:headEnd/>
            <a:tailEnd/>
          </a:ln>
        </p:spPr>
        <p:txBody>
          <a:bodyPr/>
          <a:lstStyle/>
          <a:p>
            <a:endParaRPr lang="is-IS"/>
          </a:p>
        </p:txBody>
      </p:sp>
      <p:sp>
        <p:nvSpPr>
          <p:cNvPr id="62472" name="Freeform 5"/>
          <p:cNvSpPr>
            <a:spLocks noGrp="1" noRot="1" noChangeAspect="1" noMove="1" noResize="1" noEditPoints="1" noAdjustHandles="1" noChangeArrowheads="1" noChangeShapeType="1" noTextEdit="1"/>
          </p:cNvSpPr>
          <p:nvPr/>
        </p:nvSpPr>
        <p:spPr bwMode="gray">
          <a:xfrm>
            <a:off x="0" y="1588"/>
            <a:ext cx="9144000" cy="6856412"/>
          </a:xfrm>
          <a:custGeom>
            <a:avLst/>
            <a:gdLst>
              <a:gd name="T0" fmla="*/ 0 w 15356"/>
              <a:gd name="T1" fmla="*/ 0 h 8638"/>
              <a:gd name="T2" fmla="*/ 15356 w 15356"/>
              <a:gd name="T3" fmla="*/ 8638 h 8638"/>
            </a:gdLst>
            <a:ahLst/>
            <a:cxnLst/>
            <a:rect l="T0" t="T1" r="T2" b="T3"/>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w="9525">
            <a:noFill/>
            <a:miter lim="800000"/>
            <a:headEnd/>
            <a:tailEnd/>
          </a:ln>
        </p:spPr>
        <p:txBody>
          <a:bodyPr/>
          <a:lstStyle/>
          <a:p>
            <a:endParaRPr lang="is-IS"/>
          </a:p>
        </p:txBody>
      </p:sp>
      <p:sp>
        <p:nvSpPr>
          <p:cNvPr id="62473" name="Title 1"/>
          <p:cNvSpPr>
            <a:spLocks noGrp="1"/>
          </p:cNvSpPr>
          <p:nvPr>
            <p:ph type="title"/>
          </p:nvPr>
        </p:nvSpPr>
        <p:spPr>
          <a:xfrm>
            <a:off x="746148" y="1130300"/>
            <a:ext cx="2506663" cy="4597400"/>
          </a:xfrm>
        </p:spPr>
        <p:txBody>
          <a:bodyPr/>
          <a:lstStyle/>
          <a:p>
            <a:r>
              <a:rPr lang="is-IS" sz="2800">
                <a:solidFill>
                  <a:srgbClr val="EBEBEB"/>
                </a:solidFill>
              </a:rPr>
              <a:t>Ábending fyrir frekari uppvinnslu</a:t>
            </a:r>
          </a:p>
        </p:txBody>
      </p:sp>
      <p:sp>
        <p:nvSpPr>
          <p:cNvPr id="62474" name="Content Placeholder 2"/>
          <p:cNvSpPr>
            <a:spLocks noGrp="1"/>
          </p:cNvSpPr>
          <p:nvPr>
            <p:ph idx="1"/>
          </p:nvPr>
        </p:nvSpPr>
        <p:spPr>
          <a:xfrm>
            <a:off x="3967164" y="438196"/>
            <a:ext cx="4127500" cy="5953125"/>
          </a:xfrm>
        </p:spPr>
        <p:txBody>
          <a:bodyPr anchor="ctr"/>
          <a:lstStyle/>
          <a:p>
            <a:r>
              <a:rPr lang="en-US" sz="1600"/>
              <a:t>Fjölskyldusaga um IBD, Celiac sjúkdóm, maga- eða skeifugarnarsár </a:t>
            </a:r>
          </a:p>
          <a:p>
            <a:r>
              <a:rPr lang="en-US" sz="1600"/>
              <a:t>Viðvarandi verkur í hægri efri fjórðungi eða hægri neðri fjórðungi</a:t>
            </a:r>
          </a:p>
          <a:p>
            <a:r>
              <a:rPr lang="is-IS" sz="1600"/>
              <a:t>Kyngingarörðugleikar</a:t>
            </a:r>
          </a:p>
          <a:p>
            <a:pPr lvl="1"/>
            <a:r>
              <a:rPr lang="is-IS"/>
              <a:t>Dysphagia</a:t>
            </a:r>
          </a:p>
          <a:p>
            <a:pPr lvl="1"/>
            <a:r>
              <a:rPr lang="is-IS"/>
              <a:t>Odynophagia</a:t>
            </a:r>
          </a:p>
          <a:p>
            <a:r>
              <a:rPr lang="is-IS" sz="1600"/>
              <a:t>Viðvarandi endurtekin uppköst</a:t>
            </a:r>
          </a:p>
          <a:p>
            <a:r>
              <a:rPr lang="is-IS" sz="1600"/>
              <a:t>Grunur um blæðingu frá meltingarvegi</a:t>
            </a:r>
          </a:p>
          <a:p>
            <a:r>
              <a:rPr lang="is-IS" sz="1600"/>
              <a:t>Niðurgangur að næturlagi</a:t>
            </a:r>
          </a:p>
          <a:p>
            <a:r>
              <a:rPr lang="is-IS" sz="1600"/>
              <a:t>Liðbólgur</a:t>
            </a:r>
          </a:p>
          <a:p>
            <a:r>
              <a:rPr lang="is-IS" sz="1600"/>
              <a:t>Sjúkdómur við endaþarm</a:t>
            </a:r>
          </a:p>
          <a:p>
            <a:r>
              <a:rPr lang="is-IS" sz="1600"/>
              <a:t>Óútskýrt þyngdartap</a:t>
            </a:r>
          </a:p>
          <a:p>
            <a:r>
              <a:rPr lang="is-IS" sz="1600"/>
              <a:t>Truflun á vexti</a:t>
            </a:r>
          </a:p>
          <a:p>
            <a:r>
              <a:rPr lang="is-IS" sz="1600"/>
              <a:t>Seinkun á kynþroska</a:t>
            </a:r>
          </a:p>
          <a:p>
            <a:r>
              <a:rPr lang="is-IS" sz="1600"/>
              <a:t>Hiti af óþekktri orsök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3491" name="Group 9"/>
          <p:cNvGrpSpPr>
            <a:grpSpLocks noGrp="1" noUngrp="1" noRot="1" noChangeAspect="1" noMove="1" noResize="1"/>
          </p:cNvGrpSpPr>
          <p:nvPr/>
        </p:nvGrpSpPr>
        <p:grpSpPr bwMode="auto">
          <a:xfrm>
            <a:off x="0" y="0"/>
            <a:ext cx="9144000" cy="6858000"/>
            <a:chOff x="0" y="0"/>
            <a:chExt cx="12192000" cy="6858000"/>
          </a:xfrm>
        </p:grpSpPr>
        <p:sp>
          <p:nvSpPr>
            <p:cNvPr id="11" name="Rectangle 10"/>
            <p:cNvSpPr/>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s-IS"/>
            </a:p>
          </p:txBody>
        </p:sp>
        <p:sp>
          <p:nvSpPr>
            <p:cNvPr id="63496" name="Freeform 5"/>
            <p:cNvSpPr>
              <a:spLocks noEditPoints="1"/>
            </p:cNvSpPr>
            <p:nvPr/>
          </p:nvSpPr>
          <p:spPr bwMode="gray">
            <a:xfrm>
              <a:off x="0" y="1587"/>
              <a:ext cx="12192000" cy="6856413"/>
            </a:xfrm>
            <a:custGeom>
              <a:avLst/>
              <a:gdLst>
                <a:gd name="T0" fmla="*/ 0 w 15356"/>
                <a:gd name="T1" fmla="*/ 0 h 8638"/>
                <a:gd name="T2" fmla="*/ 15356 w 15356"/>
                <a:gd name="T3" fmla="*/ 8638 h 8638"/>
              </a:gdLst>
              <a:ahLst/>
              <a:cxnLst/>
              <a:rect l="T0" t="T1" r="T2" b="T3"/>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w="9525">
              <a:noFill/>
              <a:miter lim="800000"/>
              <a:headEnd/>
              <a:tailEnd/>
            </a:ln>
          </p:spPr>
          <p:txBody>
            <a:bodyPr/>
            <a:lstStyle/>
            <a:p>
              <a:endParaRPr lang="is-IS"/>
            </a:p>
          </p:txBody>
        </p:sp>
      </p:grpSp>
      <p:sp>
        <p:nvSpPr>
          <p:cNvPr id="63492" name="Title 1"/>
          <p:cNvSpPr>
            <a:spLocks noGrp="1"/>
          </p:cNvSpPr>
          <p:nvPr>
            <p:ph type="title"/>
          </p:nvPr>
        </p:nvSpPr>
        <p:spPr>
          <a:xfrm>
            <a:off x="627065" y="1085850"/>
            <a:ext cx="2573337" cy="4686300"/>
          </a:xfrm>
        </p:spPr>
        <p:txBody>
          <a:bodyPr/>
          <a:lstStyle/>
          <a:p>
            <a:pPr algn="r"/>
            <a:r>
              <a:rPr lang="is-IS">
                <a:solidFill>
                  <a:schemeClr val="tx1"/>
                </a:solidFill>
              </a:rPr>
              <a:t>Functional dyspepsia</a:t>
            </a:r>
          </a:p>
        </p:txBody>
      </p:sp>
      <p:cxnSp>
        <p:nvCxnSpPr>
          <p:cNvPr id="14" name="Straight Connector 13"/>
          <p:cNvCxnSpPr>
            <a:cxnSpLocks noGrp="1" noRot="1" noChangeAspect="1" noMove="1" noResize="1" noEditPoints="1" noAdjustHandles="1" noChangeArrowheads="1" noChangeShapeType="1"/>
          </p:cNvCxnSpPr>
          <p:nvPr/>
        </p:nvCxnSpPr>
        <p:spPr>
          <a:xfrm>
            <a:off x="3490913" y="1930400"/>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781425" y="1085850"/>
            <a:ext cx="4184650" cy="4686300"/>
          </a:xfrm>
        </p:spPr>
        <p:txBody>
          <a:bodyPr rtlCol="0" anchor="ctr">
            <a:normAutofit/>
          </a:bodyPr>
          <a:lstStyle/>
          <a:p>
            <a:pPr fontAlgn="auto">
              <a:lnSpc>
                <a:spcPct val="90000"/>
              </a:lnSpc>
              <a:spcAft>
                <a:spcPts val="0"/>
              </a:spcAft>
              <a:buFont typeface="Wingdings 3" charset="2"/>
              <a:buChar char=""/>
              <a:defRPr/>
            </a:pPr>
            <a:r>
              <a:rPr lang="en-US" sz="1700" dirty="0" err="1">
                <a:solidFill>
                  <a:schemeClr val="accent5">
                    <a:lumMod val="60000"/>
                    <a:lumOff val="40000"/>
                  </a:schemeClr>
                </a:solidFill>
              </a:rPr>
              <a:t>Verður</a:t>
            </a:r>
            <a:r>
              <a:rPr lang="en-US" sz="1700" dirty="0">
                <a:solidFill>
                  <a:schemeClr val="accent5">
                    <a:lumMod val="60000"/>
                    <a:lumOff val="40000"/>
                  </a:schemeClr>
                </a:solidFill>
              </a:rPr>
              <a:t> </a:t>
            </a:r>
            <a:r>
              <a:rPr lang="en-US" sz="1700" dirty="0" err="1">
                <a:solidFill>
                  <a:schemeClr val="accent5">
                    <a:lumMod val="60000"/>
                    <a:lumOff val="40000"/>
                  </a:schemeClr>
                </a:solidFill>
              </a:rPr>
              <a:t>að</a:t>
            </a:r>
            <a:r>
              <a:rPr lang="en-US" sz="1700" dirty="0">
                <a:solidFill>
                  <a:schemeClr val="accent5">
                    <a:lumMod val="60000"/>
                    <a:lumOff val="40000"/>
                  </a:schemeClr>
                </a:solidFill>
              </a:rPr>
              <a:t> </a:t>
            </a:r>
            <a:r>
              <a:rPr lang="en-US" sz="1700" dirty="0" err="1">
                <a:solidFill>
                  <a:schemeClr val="accent5">
                    <a:lumMod val="60000"/>
                    <a:lumOff val="40000"/>
                  </a:schemeClr>
                </a:solidFill>
              </a:rPr>
              <a:t>uppfylla</a:t>
            </a:r>
            <a:r>
              <a:rPr lang="en-US" sz="1700" dirty="0">
                <a:solidFill>
                  <a:schemeClr val="accent5">
                    <a:lumMod val="60000"/>
                    <a:lumOff val="40000"/>
                  </a:schemeClr>
                </a:solidFill>
              </a:rPr>
              <a:t> 1 </a:t>
            </a:r>
            <a:r>
              <a:rPr lang="en-US" sz="1700" dirty="0" err="1">
                <a:solidFill>
                  <a:schemeClr val="accent5">
                    <a:lumMod val="60000"/>
                    <a:lumOff val="40000"/>
                  </a:schemeClr>
                </a:solidFill>
              </a:rPr>
              <a:t>eða</a:t>
            </a:r>
            <a:r>
              <a:rPr lang="en-US" sz="1700" dirty="0">
                <a:solidFill>
                  <a:schemeClr val="accent5">
                    <a:lumMod val="60000"/>
                    <a:lumOff val="40000"/>
                  </a:schemeClr>
                </a:solidFill>
              </a:rPr>
              <a:t> </a:t>
            </a:r>
            <a:r>
              <a:rPr lang="en-US" sz="1700" dirty="0" err="1">
                <a:solidFill>
                  <a:schemeClr val="accent5">
                    <a:lumMod val="60000"/>
                    <a:lumOff val="40000"/>
                  </a:schemeClr>
                </a:solidFill>
              </a:rPr>
              <a:t>fleiri</a:t>
            </a:r>
            <a:r>
              <a:rPr lang="en-US" sz="1700" dirty="0">
                <a:solidFill>
                  <a:schemeClr val="accent5">
                    <a:lumMod val="60000"/>
                    <a:lumOff val="40000"/>
                  </a:schemeClr>
                </a:solidFill>
              </a:rPr>
              <a:t> </a:t>
            </a:r>
            <a:r>
              <a:rPr lang="en-US" sz="1700" dirty="0" err="1">
                <a:solidFill>
                  <a:schemeClr val="accent5">
                    <a:lumMod val="60000"/>
                    <a:lumOff val="40000"/>
                  </a:schemeClr>
                </a:solidFill>
              </a:rPr>
              <a:t>truflandi</a:t>
            </a:r>
            <a:r>
              <a:rPr lang="en-US" sz="1700" dirty="0">
                <a:solidFill>
                  <a:schemeClr val="accent5">
                    <a:lumMod val="60000"/>
                    <a:lumOff val="40000"/>
                  </a:schemeClr>
                </a:solidFill>
              </a:rPr>
              <a:t> </a:t>
            </a:r>
            <a:r>
              <a:rPr lang="en-US" sz="1700" dirty="0" err="1">
                <a:solidFill>
                  <a:schemeClr val="accent5">
                    <a:lumMod val="60000"/>
                    <a:lumOff val="40000"/>
                  </a:schemeClr>
                </a:solidFill>
              </a:rPr>
              <a:t>einkenni</a:t>
            </a:r>
            <a:r>
              <a:rPr lang="en-US" sz="1700" dirty="0">
                <a:solidFill>
                  <a:schemeClr val="accent5">
                    <a:lumMod val="60000"/>
                    <a:lumOff val="40000"/>
                  </a:schemeClr>
                </a:solidFill>
              </a:rPr>
              <a:t> </a:t>
            </a:r>
            <a:r>
              <a:rPr lang="en-US" sz="1700" dirty="0" err="1">
                <a:solidFill>
                  <a:schemeClr val="accent5">
                    <a:lumMod val="60000"/>
                    <a:lumOff val="40000"/>
                  </a:schemeClr>
                </a:solidFill>
              </a:rPr>
              <a:t>að</a:t>
            </a:r>
            <a:r>
              <a:rPr lang="en-US" sz="1700" dirty="0">
                <a:solidFill>
                  <a:schemeClr val="accent5">
                    <a:lumMod val="60000"/>
                    <a:lumOff val="40000"/>
                  </a:schemeClr>
                </a:solidFill>
              </a:rPr>
              <a:t> </a:t>
            </a:r>
            <a:r>
              <a:rPr lang="en-US" sz="1700" dirty="0" err="1">
                <a:solidFill>
                  <a:schemeClr val="accent5">
                    <a:lumMod val="60000"/>
                    <a:lumOff val="40000"/>
                  </a:schemeClr>
                </a:solidFill>
              </a:rPr>
              <a:t>minnsta</a:t>
            </a:r>
            <a:r>
              <a:rPr lang="en-US" sz="1700" dirty="0">
                <a:solidFill>
                  <a:schemeClr val="accent5">
                    <a:lumMod val="60000"/>
                    <a:lumOff val="40000"/>
                  </a:schemeClr>
                </a:solidFill>
              </a:rPr>
              <a:t> </a:t>
            </a:r>
            <a:r>
              <a:rPr lang="en-US" sz="1700" dirty="0" err="1">
                <a:solidFill>
                  <a:schemeClr val="accent5">
                    <a:lumMod val="60000"/>
                    <a:lumOff val="40000"/>
                  </a:schemeClr>
                </a:solidFill>
              </a:rPr>
              <a:t>kosti</a:t>
            </a:r>
            <a:r>
              <a:rPr lang="en-US" sz="1700" dirty="0">
                <a:solidFill>
                  <a:schemeClr val="accent5">
                    <a:lumMod val="60000"/>
                    <a:lumOff val="40000"/>
                  </a:schemeClr>
                </a:solidFill>
              </a:rPr>
              <a:t> 4 </a:t>
            </a:r>
            <a:r>
              <a:rPr lang="en-US" sz="1700" dirty="0" err="1">
                <a:solidFill>
                  <a:schemeClr val="accent5">
                    <a:lumMod val="60000"/>
                    <a:lumOff val="40000"/>
                  </a:schemeClr>
                </a:solidFill>
              </a:rPr>
              <a:t>sinnum</a:t>
            </a:r>
            <a:r>
              <a:rPr lang="en-US" sz="1700" dirty="0">
                <a:solidFill>
                  <a:schemeClr val="accent5">
                    <a:lumMod val="60000"/>
                    <a:lumOff val="40000"/>
                  </a:schemeClr>
                </a:solidFill>
              </a:rPr>
              <a:t> í </a:t>
            </a:r>
            <a:r>
              <a:rPr lang="en-US" sz="1700" dirty="0" err="1">
                <a:solidFill>
                  <a:schemeClr val="accent5">
                    <a:lumMod val="60000"/>
                    <a:lumOff val="40000"/>
                  </a:schemeClr>
                </a:solidFill>
              </a:rPr>
              <a:t>mánuði</a:t>
            </a:r>
            <a:r>
              <a:rPr lang="en-US" sz="1700" dirty="0">
                <a:solidFill>
                  <a:schemeClr val="accent5">
                    <a:lumMod val="60000"/>
                    <a:lumOff val="40000"/>
                  </a:schemeClr>
                </a:solidFill>
              </a:rPr>
              <a:t>: </a:t>
            </a:r>
          </a:p>
          <a:p>
            <a:pPr fontAlgn="auto">
              <a:lnSpc>
                <a:spcPct val="90000"/>
              </a:lnSpc>
              <a:spcAft>
                <a:spcPts val="0"/>
              </a:spcAft>
              <a:buFont typeface="Wingdings 3" charset="2"/>
              <a:buNone/>
              <a:defRPr/>
            </a:pPr>
            <a:endParaRPr lang="en-US" sz="1700" dirty="0">
              <a:solidFill>
                <a:schemeClr val="tx1"/>
              </a:solidFill>
            </a:endParaRPr>
          </a:p>
          <a:p>
            <a:pPr fontAlgn="auto">
              <a:lnSpc>
                <a:spcPct val="90000"/>
              </a:lnSpc>
              <a:spcAft>
                <a:spcPts val="0"/>
              </a:spcAft>
              <a:buFont typeface="Wingdings 3" charset="2"/>
              <a:buChar char=""/>
              <a:defRPr/>
            </a:pPr>
            <a:r>
              <a:rPr lang="is-IS" sz="1700" dirty="0">
                <a:solidFill>
                  <a:schemeClr val="tx1"/>
                </a:solidFill>
              </a:rPr>
              <a:t>1. </a:t>
            </a:r>
            <a:r>
              <a:rPr lang="is-IS" sz="1700" dirty="0" err="1">
                <a:solidFill>
                  <a:schemeClr val="tx1"/>
                </a:solidFill>
              </a:rPr>
              <a:t>Mettunartilfinning</a:t>
            </a:r>
            <a:r>
              <a:rPr lang="is-IS" sz="1700" dirty="0">
                <a:solidFill>
                  <a:schemeClr val="tx1"/>
                </a:solidFill>
              </a:rPr>
              <a:t> eftir máltíðir</a:t>
            </a:r>
          </a:p>
          <a:p>
            <a:pPr fontAlgn="auto">
              <a:lnSpc>
                <a:spcPct val="90000"/>
              </a:lnSpc>
              <a:spcAft>
                <a:spcPts val="0"/>
              </a:spcAft>
              <a:buFont typeface="Wingdings 3" charset="2"/>
              <a:buChar char=""/>
              <a:defRPr/>
            </a:pPr>
            <a:r>
              <a:rPr lang="is-IS" sz="1700" dirty="0">
                <a:solidFill>
                  <a:schemeClr val="tx1"/>
                </a:solidFill>
              </a:rPr>
              <a:t>2. </a:t>
            </a:r>
            <a:r>
              <a:rPr lang="is-IS" sz="1700" dirty="0" err="1">
                <a:solidFill>
                  <a:schemeClr val="tx1"/>
                </a:solidFill>
              </a:rPr>
              <a:t>Snemmkomin</a:t>
            </a:r>
            <a:r>
              <a:rPr lang="is-IS" sz="1700" dirty="0">
                <a:solidFill>
                  <a:schemeClr val="tx1"/>
                </a:solidFill>
              </a:rPr>
              <a:t> </a:t>
            </a:r>
            <a:r>
              <a:rPr lang="is-IS" sz="1700" dirty="0" err="1">
                <a:solidFill>
                  <a:schemeClr val="tx1"/>
                </a:solidFill>
              </a:rPr>
              <a:t>sedda</a:t>
            </a:r>
            <a:r>
              <a:rPr lang="is-IS" sz="1700" dirty="0">
                <a:solidFill>
                  <a:schemeClr val="tx1"/>
                </a:solidFill>
              </a:rPr>
              <a:t> </a:t>
            </a:r>
          </a:p>
          <a:p>
            <a:pPr fontAlgn="auto">
              <a:lnSpc>
                <a:spcPct val="90000"/>
              </a:lnSpc>
              <a:spcAft>
                <a:spcPts val="0"/>
              </a:spcAft>
              <a:buFont typeface="Wingdings 3" charset="2"/>
              <a:buChar char=""/>
              <a:defRPr/>
            </a:pPr>
            <a:r>
              <a:rPr lang="en-US" sz="1700" dirty="0">
                <a:solidFill>
                  <a:schemeClr val="tx1"/>
                </a:solidFill>
              </a:rPr>
              <a:t>3. </a:t>
            </a:r>
            <a:r>
              <a:rPr lang="en-US" sz="1700" dirty="0" err="1">
                <a:solidFill>
                  <a:schemeClr val="tx1"/>
                </a:solidFill>
              </a:rPr>
              <a:t>Verkur</a:t>
            </a:r>
            <a:r>
              <a:rPr lang="en-US" sz="1700" dirty="0">
                <a:solidFill>
                  <a:schemeClr val="tx1"/>
                </a:solidFill>
              </a:rPr>
              <a:t> </a:t>
            </a:r>
            <a:r>
              <a:rPr lang="en-US" sz="1700" dirty="0" err="1">
                <a:solidFill>
                  <a:schemeClr val="tx1"/>
                </a:solidFill>
              </a:rPr>
              <a:t>eða</a:t>
            </a:r>
            <a:r>
              <a:rPr lang="en-US" sz="1700" dirty="0">
                <a:solidFill>
                  <a:schemeClr val="tx1"/>
                </a:solidFill>
              </a:rPr>
              <a:t> </a:t>
            </a:r>
            <a:r>
              <a:rPr lang="en-US" sz="1700" dirty="0" err="1">
                <a:solidFill>
                  <a:schemeClr val="tx1"/>
                </a:solidFill>
              </a:rPr>
              <a:t>sviði</a:t>
            </a:r>
            <a:r>
              <a:rPr lang="en-US" sz="1700" dirty="0">
                <a:solidFill>
                  <a:schemeClr val="tx1"/>
                </a:solidFill>
              </a:rPr>
              <a:t> í </a:t>
            </a:r>
            <a:r>
              <a:rPr lang="en-US" sz="1700" dirty="0" err="1">
                <a:solidFill>
                  <a:schemeClr val="tx1"/>
                </a:solidFill>
              </a:rPr>
              <a:t>efri</a:t>
            </a:r>
            <a:r>
              <a:rPr lang="en-US" sz="1700" dirty="0">
                <a:solidFill>
                  <a:schemeClr val="tx1"/>
                </a:solidFill>
              </a:rPr>
              <a:t> </a:t>
            </a:r>
            <a:r>
              <a:rPr lang="en-US" sz="1700" dirty="0" err="1">
                <a:solidFill>
                  <a:schemeClr val="tx1"/>
                </a:solidFill>
              </a:rPr>
              <a:t>hluta</a:t>
            </a:r>
            <a:r>
              <a:rPr lang="en-US" sz="1700" dirty="0">
                <a:solidFill>
                  <a:schemeClr val="tx1"/>
                </a:solidFill>
              </a:rPr>
              <a:t> </a:t>
            </a:r>
            <a:r>
              <a:rPr lang="en-US" sz="1700" dirty="0" err="1">
                <a:solidFill>
                  <a:schemeClr val="tx1"/>
                </a:solidFill>
              </a:rPr>
              <a:t>kviðar</a:t>
            </a:r>
            <a:r>
              <a:rPr lang="en-US" sz="1700" dirty="0">
                <a:solidFill>
                  <a:schemeClr val="tx1"/>
                </a:solidFill>
              </a:rPr>
              <a:t> </a:t>
            </a:r>
            <a:r>
              <a:rPr lang="en-US" sz="1700" dirty="0" err="1">
                <a:solidFill>
                  <a:schemeClr val="tx1"/>
                </a:solidFill>
              </a:rPr>
              <a:t>sem</a:t>
            </a:r>
            <a:r>
              <a:rPr lang="en-US" sz="1700" dirty="0">
                <a:solidFill>
                  <a:schemeClr val="tx1"/>
                </a:solidFill>
              </a:rPr>
              <a:t> ekki </a:t>
            </a:r>
            <a:r>
              <a:rPr lang="en-US" sz="1700" dirty="0" err="1">
                <a:solidFill>
                  <a:schemeClr val="tx1"/>
                </a:solidFill>
              </a:rPr>
              <a:t>tengist</a:t>
            </a:r>
            <a:r>
              <a:rPr lang="en-US" sz="1700" dirty="0">
                <a:solidFill>
                  <a:schemeClr val="tx1"/>
                </a:solidFill>
              </a:rPr>
              <a:t> </a:t>
            </a:r>
            <a:r>
              <a:rPr lang="en-US" sz="1700" dirty="0" err="1">
                <a:solidFill>
                  <a:schemeClr val="tx1"/>
                </a:solidFill>
              </a:rPr>
              <a:t>hægðalosun</a:t>
            </a:r>
            <a:r>
              <a:rPr lang="en-US" sz="1700" dirty="0">
                <a:solidFill>
                  <a:schemeClr val="tx1"/>
                </a:solidFill>
              </a:rPr>
              <a:t> </a:t>
            </a:r>
          </a:p>
          <a:p>
            <a:pPr fontAlgn="auto">
              <a:lnSpc>
                <a:spcPct val="90000"/>
              </a:lnSpc>
              <a:spcAft>
                <a:spcPts val="0"/>
              </a:spcAft>
              <a:buFont typeface="Wingdings 3" charset="2"/>
              <a:buChar char=""/>
              <a:defRPr/>
            </a:pPr>
            <a:r>
              <a:rPr lang="en-US" sz="1700" dirty="0">
                <a:solidFill>
                  <a:schemeClr val="tx1"/>
                </a:solidFill>
              </a:rPr>
              <a:t>4. </a:t>
            </a:r>
            <a:r>
              <a:rPr lang="en-US" sz="1700" dirty="0" err="1">
                <a:solidFill>
                  <a:schemeClr val="tx1"/>
                </a:solidFill>
              </a:rPr>
              <a:t>Eftir</a:t>
            </a:r>
            <a:r>
              <a:rPr lang="en-US" sz="1700" dirty="0">
                <a:solidFill>
                  <a:schemeClr val="tx1"/>
                </a:solidFill>
              </a:rPr>
              <a:t> </a:t>
            </a:r>
            <a:r>
              <a:rPr lang="en-US" sz="1700" dirty="0" err="1">
                <a:solidFill>
                  <a:schemeClr val="tx1"/>
                </a:solidFill>
              </a:rPr>
              <a:t>viðeigandi</a:t>
            </a:r>
            <a:r>
              <a:rPr lang="en-US" sz="1700" dirty="0">
                <a:solidFill>
                  <a:schemeClr val="tx1"/>
                </a:solidFill>
              </a:rPr>
              <a:t> mat og </a:t>
            </a:r>
            <a:r>
              <a:rPr lang="en-US" sz="1700" dirty="0" err="1">
                <a:solidFill>
                  <a:schemeClr val="tx1"/>
                </a:solidFill>
              </a:rPr>
              <a:t>uppvinnslu</a:t>
            </a:r>
            <a:r>
              <a:rPr lang="en-US" sz="1700" dirty="0">
                <a:solidFill>
                  <a:schemeClr val="tx1"/>
                </a:solidFill>
              </a:rPr>
              <a:t> </a:t>
            </a:r>
            <a:r>
              <a:rPr lang="en-US" sz="1700" dirty="0" err="1">
                <a:solidFill>
                  <a:schemeClr val="tx1"/>
                </a:solidFill>
              </a:rPr>
              <a:t>verða</a:t>
            </a:r>
            <a:r>
              <a:rPr lang="en-US" sz="1700" dirty="0">
                <a:solidFill>
                  <a:schemeClr val="tx1"/>
                </a:solidFill>
              </a:rPr>
              <a:t> </a:t>
            </a:r>
            <a:r>
              <a:rPr lang="en-US" sz="1700" dirty="0" err="1">
                <a:solidFill>
                  <a:schemeClr val="tx1"/>
                </a:solidFill>
              </a:rPr>
              <a:t>einkenni</a:t>
            </a:r>
            <a:r>
              <a:rPr lang="en-US" sz="1700" dirty="0">
                <a:solidFill>
                  <a:schemeClr val="tx1"/>
                </a:solidFill>
              </a:rPr>
              <a:t> ekki </a:t>
            </a:r>
            <a:r>
              <a:rPr lang="en-US" sz="1700" dirty="0" err="1">
                <a:solidFill>
                  <a:schemeClr val="tx1"/>
                </a:solidFill>
              </a:rPr>
              <a:t>skýrð</a:t>
            </a:r>
            <a:r>
              <a:rPr lang="en-US" sz="1700" dirty="0">
                <a:solidFill>
                  <a:schemeClr val="tx1"/>
                </a:solidFill>
              </a:rPr>
              <a:t> </a:t>
            </a:r>
            <a:r>
              <a:rPr lang="en-US" sz="1700" dirty="0" err="1">
                <a:solidFill>
                  <a:schemeClr val="tx1"/>
                </a:solidFill>
              </a:rPr>
              <a:t>fyllilega</a:t>
            </a:r>
            <a:r>
              <a:rPr lang="en-US" sz="1700" dirty="0">
                <a:solidFill>
                  <a:schemeClr val="tx1"/>
                </a:solidFill>
              </a:rPr>
              <a:t> </a:t>
            </a:r>
            <a:r>
              <a:rPr lang="en-US" sz="1700" dirty="0" err="1">
                <a:solidFill>
                  <a:schemeClr val="tx1"/>
                </a:solidFill>
              </a:rPr>
              <a:t>af</a:t>
            </a:r>
            <a:r>
              <a:rPr lang="en-US" sz="1700" dirty="0">
                <a:solidFill>
                  <a:schemeClr val="tx1"/>
                </a:solidFill>
              </a:rPr>
              <a:t> </a:t>
            </a:r>
            <a:r>
              <a:rPr lang="en-US" sz="1700" dirty="0" err="1">
                <a:solidFill>
                  <a:schemeClr val="tx1"/>
                </a:solidFill>
              </a:rPr>
              <a:t>öðru</a:t>
            </a:r>
            <a:r>
              <a:rPr lang="en-US" sz="1700" dirty="0">
                <a:solidFill>
                  <a:schemeClr val="tx1"/>
                </a:solidFill>
              </a:rPr>
              <a:t> </a:t>
            </a:r>
            <a:r>
              <a:rPr lang="en-US" sz="1700" dirty="0" err="1">
                <a:solidFill>
                  <a:schemeClr val="tx1"/>
                </a:solidFill>
              </a:rPr>
              <a:t>undirliggjandi</a:t>
            </a:r>
            <a:r>
              <a:rPr lang="en-US" sz="1700" dirty="0">
                <a:solidFill>
                  <a:schemeClr val="tx1"/>
                </a:solidFill>
              </a:rPr>
              <a:t> </a:t>
            </a:r>
            <a:r>
              <a:rPr lang="is-IS" sz="1700" dirty="0">
                <a:solidFill>
                  <a:schemeClr val="tx1"/>
                </a:solidFill>
              </a:rPr>
              <a:t>vandamáli</a:t>
            </a:r>
          </a:p>
          <a:p>
            <a:pPr fontAlgn="auto">
              <a:lnSpc>
                <a:spcPct val="90000"/>
              </a:lnSpc>
              <a:spcAft>
                <a:spcPts val="0"/>
              </a:spcAft>
              <a:buFont typeface="Wingdings 3" charset="2"/>
              <a:buNone/>
              <a:defRPr/>
            </a:pPr>
            <a:endParaRPr lang="is-IS" sz="1700" dirty="0">
              <a:solidFill>
                <a:schemeClr val="tx1"/>
              </a:solidFill>
            </a:endParaRPr>
          </a:p>
          <a:p>
            <a:pPr fontAlgn="auto">
              <a:lnSpc>
                <a:spcPct val="90000"/>
              </a:lnSpc>
              <a:spcAft>
                <a:spcPts val="0"/>
              </a:spcAft>
              <a:buFont typeface="Wingdings 3" charset="2"/>
              <a:buChar char=""/>
              <a:defRPr/>
            </a:pPr>
            <a:r>
              <a:rPr lang="en-US" sz="1700" dirty="0" err="1">
                <a:solidFill>
                  <a:srgbClr val="99FF99"/>
                </a:solidFill>
              </a:rPr>
              <a:t>Þarf</a:t>
            </a:r>
            <a:r>
              <a:rPr lang="en-US" sz="1700" dirty="0">
                <a:solidFill>
                  <a:srgbClr val="99FF99"/>
                </a:solidFill>
              </a:rPr>
              <a:t> </a:t>
            </a:r>
            <a:r>
              <a:rPr lang="en-US" sz="1700" dirty="0" err="1">
                <a:solidFill>
                  <a:srgbClr val="99FF99"/>
                </a:solidFill>
              </a:rPr>
              <a:t>að</a:t>
            </a:r>
            <a:r>
              <a:rPr lang="en-US" sz="1700" dirty="0">
                <a:solidFill>
                  <a:srgbClr val="99FF99"/>
                </a:solidFill>
              </a:rPr>
              <a:t> </a:t>
            </a:r>
            <a:r>
              <a:rPr lang="en-US" sz="1700" dirty="0" err="1">
                <a:solidFill>
                  <a:srgbClr val="99FF99"/>
                </a:solidFill>
              </a:rPr>
              <a:t>uppfylla</a:t>
            </a:r>
            <a:r>
              <a:rPr lang="en-US" sz="1700" dirty="0">
                <a:solidFill>
                  <a:srgbClr val="99FF99"/>
                </a:solidFill>
              </a:rPr>
              <a:t> </a:t>
            </a:r>
            <a:r>
              <a:rPr lang="en-US" sz="1700" dirty="0" err="1">
                <a:solidFill>
                  <a:srgbClr val="99FF99"/>
                </a:solidFill>
              </a:rPr>
              <a:t>skilmerki</a:t>
            </a:r>
            <a:r>
              <a:rPr lang="en-US" sz="1700" dirty="0">
                <a:solidFill>
                  <a:srgbClr val="99FF99"/>
                </a:solidFill>
              </a:rPr>
              <a:t> í 2 </a:t>
            </a:r>
            <a:r>
              <a:rPr lang="en-US" sz="1700" dirty="0" err="1">
                <a:solidFill>
                  <a:srgbClr val="99FF99"/>
                </a:solidFill>
              </a:rPr>
              <a:t>mánuði</a:t>
            </a:r>
            <a:r>
              <a:rPr lang="en-US" sz="1700" dirty="0">
                <a:solidFill>
                  <a:srgbClr val="99FF99"/>
                </a:solidFill>
              </a:rPr>
              <a:t> </a:t>
            </a:r>
            <a:r>
              <a:rPr lang="en-US" sz="1700" dirty="0" err="1">
                <a:solidFill>
                  <a:srgbClr val="99FF99"/>
                </a:solidFill>
              </a:rPr>
              <a:t>fyrir</a:t>
            </a:r>
            <a:r>
              <a:rPr lang="en-US" sz="1700" dirty="0">
                <a:solidFill>
                  <a:srgbClr val="99FF99"/>
                </a:solidFill>
              </a:rPr>
              <a:t> </a:t>
            </a:r>
            <a:r>
              <a:rPr lang="en-US" sz="1700" dirty="0" err="1">
                <a:solidFill>
                  <a:srgbClr val="99FF99"/>
                </a:solidFill>
              </a:rPr>
              <a:t>greiningu</a:t>
            </a:r>
            <a:r>
              <a:rPr lang="en-US" sz="1700" dirty="0">
                <a:solidFill>
                  <a:srgbClr val="99FF99"/>
                </a:solidFill>
              </a:rPr>
              <a:t>. </a:t>
            </a:r>
            <a:endParaRPr lang="is-IS" sz="1700" dirty="0">
              <a:solidFill>
                <a:srgbClr val="99FF99"/>
              </a:solidFill>
            </a:endParaRPr>
          </a:p>
        </p:txBody>
      </p:sp>
    </p:spTree>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4515" name="Group 9"/>
          <p:cNvGrpSpPr>
            <a:grpSpLocks noGrp="1" noUngrp="1" noRot="1" noChangeAspect="1" noMove="1" noResize="1"/>
          </p:cNvGrpSpPr>
          <p:nvPr/>
        </p:nvGrpSpPr>
        <p:grpSpPr bwMode="auto">
          <a:xfrm>
            <a:off x="0" y="0"/>
            <a:ext cx="9144000" cy="6858000"/>
            <a:chOff x="0" y="0"/>
            <a:chExt cx="12192000" cy="6858000"/>
          </a:xfrm>
        </p:grpSpPr>
        <p:sp>
          <p:nvSpPr>
            <p:cNvPr id="11" name="Rectangle 10"/>
            <p:cNvSpPr/>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s-IS"/>
            </a:p>
          </p:txBody>
        </p:sp>
        <p:sp>
          <p:nvSpPr>
            <p:cNvPr id="64520" name="Freeform 5"/>
            <p:cNvSpPr>
              <a:spLocks noEditPoints="1"/>
            </p:cNvSpPr>
            <p:nvPr/>
          </p:nvSpPr>
          <p:spPr bwMode="gray">
            <a:xfrm>
              <a:off x="0" y="1587"/>
              <a:ext cx="12192000" cy="6856413"/>
            </a:xfrm>
            <a:custGeom>
              <a:avLst/>
              <a:gdLst>
                <a:gd name="T0" fmla="*/ 0 w 15356"/>
                <a:gd name="T1" fmla="*/ 0 h 8638"/>
                <a:gd name="T2" fmla="*/ 15356 w 15356"/>
                <a:gd name="T3" fmla="*/ 8638 h 8638"/>
              </a:gdLst>
              <a:ahLst/>
              <a:cxnLst/>
              <a:rect l="T0" t="T1" r="T2" b="T3"/>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w="9525">
              <a:noFill/>
              <a:miter lim="800000"/>
              <a:headEnd/>
              <a:tailEnd/>
            </a:ln>
          </p:spPr>
          <p:txBody>
            <a:bodyPr/>
            <a:lstStyle/>
            <a:p>
              <a:endParaRPr lang="is-IS"/>
            </a:p>
          </p:txBody>
        </p:sp>
      </p:grpSp>
      <p:sp>
        <p:nvSpPr>
          <p:cNvPr id="64516" name="Title 1"/>
          <p:cNvSpPr>
            <a:spLocks noGrp="1"/>
          </p:cNvSpPr>
          <p:nvPr>
            <p:ph type="title"/>
          </p:nvPr>
        </p:nvSpPr>
        <p:spPr>
          <a:xfrm>
            <a:off x="627065" y="1085850"/>
            <a:ext cx="2573337" cy="4686300"/>
          </a:xfrm>
        </p:spPr>
        <p:txBody>
          <a:bodyPr/>
          <a:lstStyle/>
          <a:p>
            <a:pPr algn="r"/>
            <a:r>
              <a:rPr lang="is-IS">
                <a:solidFill>
                  <a:schemeClr val="tx1"/>
                </a:solidFill>
              </a:rPr>
              <a:t>Irritable Bowel Syndrome</a:t>
            </a:r>
          </a:p>
        </p:txBody>
      </p:sp>
      <p:cxnSp>
        <p:nvCxnSpPr>
          <p:cNvPr id="14" name="Straight Connector 13"/>
          <p:cNvCxnSpPr>
            <a:cxnSpLocks noGrp="1" noRot="1" noChangeAspect="1" noMove="1" noResize="1" noEditPoints="1" noAdjustHandles="1" noChangeArrowheads="1" noChangeShapeType="1"/>
          </p:cNvCxnSpPr>
          <p:nvPr/>
        </p:nvCxnSpPr>
        <p:spPr>
          <a:xfrm>
            <a:off x="3490913" y="1930400"/>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781425" y="1085850"/>
            <a:ext cx="4184650" cy="4686300"/>
          </a:xfrm>
        </p:spPr>
        <p:txBody>
          <a:bodyPr rtlCol="0" anchor="ctr">
            <a:normAutofit/>
          </a:bodyPr>
          <a:lstStyle/>
          <a:p>
            <a:pPr fontAlgn="auto">
              <a:lnSpc>
                <a:spcPct val="90000"/>
              </a:lnSpc>
              <a:spcAft>
                <a:spcPts val="0"/>
              </a:spcAft>
              <a:buFont typeface="Wingdings 3" charset="2"/>
              <a:buChar char=""/>
              <a:defRPr/>
            </a:pPr>
            <a:r>
              <a:rPr lang="en-US" sz="1500" dirty="0" err="1">
                <a:solidFill>
                  <a:schemeClr val="accent5">
                    <a:lumMod val="60000"/>
                    <a:lumOff val="40000"/>
                  </a:schemeClr>
                </a:solidFill>
              </a:rPr>
              <a:t>Verður</a:t>
            </a:r>
            <a:r>
              <a:rPr lang="en-US" sz="1500" dirty="0">
                <a:solidFill>
                  <a:schemeClr val="accent5">
                    <a:lumMod val="60000"/>
                    <a:lumOff val="40000"/>
                  </a:schemeClr>
                </a:solidFill>
              </a:rPr>
              <a:t> </a:t>
            </a:r>
            <a:r>
              <a:rPr lang="en-US" sz="1500" dirty="0" err="1">
                <a:solidFill>
                  <a:schemeClr val="accent5">
                    <a:lumMod val="60000"/>
                    <a:lumOff val="40000"/>
                  </a:schemeClr>
                </a:solidFill>
              </a:rPr>
              <a:t>að</a:t>
            </a:r>
            <a:r>
              <a:rPr lang="en-US" sz="1500" dirty="0">
                <a:solidFill>
                  <a:schemeClr val="accent5">
                    <a:lumMod val="60000"/>
                    <a:lumOff val="40000"/>
                  </a:schemeClr>
                </a:solidFill>
              </a:rPr>
              <a:t> </a:t>
            </a:r>
            <a:r>
              <a:rPr lang="en-US" sz="1500" dirty="0" err="1">
                <a:solidFill>
                  <a:schemeClr val="accent5">
                    <a:lumMod val="60000"/>
                    <a:lumOff val="40000"/>
                  </a:schemeClr>
                </a:solidFill>
              </a:rPr>
              <a:t>uppfylla</a:t>
            </a:r>
            <a:r>
              <a:rPr lang="en-US" sz="1500" dirty="0">
                <a:solidFill>
                  <a:schemeClr val="accent5">
                    <a:lumMod val="60000"/>
                    <a:lumOff val="40000"/>
                  </a:schemeClr>
                </a:solidFill>
              </a:rPr>
              <a:t> </a:t>
            </a:r>
            <a:r>
              <a:rPr lang="en-US" sz="1500" dirty="0" err="1">
                <a:solidFill>
                  <a:schemeClr val="accent5">
                    <a:lumMod val="60000"/>
                    <a:lumOff val="40000"/>
                  </a:schemeClr>
                </a:solidFill>
              </a:rPr>
              <a:t>öll</a:t>
            </a:r>
            <a:r>
              <a:rPr lang="en-US" sz="1500" dirty="0">
                <a:solidFill>
                  <a:schemeClr val="accent5">
                    <a:lumMod val="60000"/>
                    <a:lumOff val="40000"/>
                  </a:schemeClr>
                </a:solidFill>
              </a:rPr>
              <a:t> </a:t>
            </a:r>
            <a:r>
              <a:rPr lang="en-US" sz="1500" dirty="0" err="1">
                <a:solidFill>
                  <a:schemeClr val="accent5">
                    <a:lumMod val="60000"/>
                    <a:lumOff val="40000"/>
                  </a:schemeClr>
                </a:solidFill>
              </a:rPr>
              <a:t>skilyrði</a:t>
            </a:r>
            <a:r>
              <a:rPr lang="en-US" sz="1500" dirty="0">
                <a:solidFill>
                  <a:schemeClr val="accent5">
                    <a:lumMod val="60000"/>
                    <a:lumOff val="40000"/>
                  </a:schemeClr>
                </a:solidFill>
              </a:rPr>
              <a:t>:</a:t>
            </a:r>
          </a:p>
          <a:p>
            <a:pPr fontAlgn="auto">
              <a:lnSpc>
                <a:spcPct val="90000"/>
              </a:lnSpc>
              <a:spcAft>
                <a:spcPts val="0"/>
              </a:spcAft>
              <a:buFont typeface="Wingdings 3" charset="2"/>
              <a:buNone/>
              <a:defRPr/>
            </a:pPr>
            <a:endParaRPr lang="en-US" sz="1500" dirty="0">
              <a:solidFill>
                <a:schemeClr val="tx1"/>
              </a:solidFill>
            </a:endParaRPr>
          </a:p>
          <a:p>
            <a:pPr fontAlgn="auto">
              <a:lnSpc>
                <a:spcPct val="90000"/>
              </a:lnSpc>
              <a:spcAft>
                <a:spcPts val="0"/>
              </a:spcAft>
              <a:buFont typeface="Wingdings 3" charset="2"/>
              <a:buChar char=""/>
              <a:defRPr/>
            </a:pPr>
            <a:r>
              <a:rPr lang="en-US" sz="1500" dirty="0">
                <a:solidFill>
                  <a:schemeClr val="tx1"/>
                </a:solidFill>
              </a:rPr>
              <a:t>1. </a:t>
            </a:r>
            <a:r>
              <a:rPr lang="en-US" sz="1500" dirty="0" err="1">
                <a:solidFill>
                  <a:schemeClr val="tx1"/>
                </a:solidFill>
              </a:rPr>
              <a:t>Kviðverkur</a:t>
            </a:r>
            <a:r>
              <a:rPr lang="en-US" sz="1500" dirty="0">
                <a:solidFill>
                  <a:schemeClr val="tx1"/>
                </a:solidFill>
              </a:rPr>
              <a:t> </a:t>
            </a:r>
            <a:r>
              <a:rPr lang="en-US" sz="1500" dirty="0" err="1">
                <a:solidFill>
                  <a:schemeClr val="tx1"/>
                </a:solidFill>
              </a:rPr>
              <a:t>minnst</a:t>
            </a:r>
            <a:r>
              <a:rPr lang="en-US" sz="1500" dirty="0">
                <a:solidFill>
                  <a:schemeClr val="tx1"/>
                </a:solidFill>
              </a:rPr>
              <a:t> 4 </a:t>
            </a:r>
            <a:r>
              <a:rPr lang="en-US" sz="1500" dirty="0" err="1">
                <a:solidFill>
                  <a:schemeClr val="tx1"/>
                </a:solidFill>
              </a:rPr>
              <a:t>daga</a:t>
            </a:r>
            <a:r>
              <a:rPr lang="en-US" sz="1500" dirty="0">
                <a:solidFill>
                  <a:schemeClr val="tx1"/>
                </a:solidFill>
              </a:rPr>
              <a:t> í </a:t>
            </a:r>
            <a:r>
              <a:rPr lang="en-US" sz="1500" dirty="0" err="1">
                <a:solidFill>
                  <a:schemeClr val="tx1"/>
                </a:solidFill>
              </a:rPr>
              <a:t>mánuði</a:t>
            </a:r>
            <a:r>
              <a:rPr lang="en-US" sz="1500" dirty="0">
                <a:solidFill>
                  <a:schemeClr val="tx1"/>
                </a:solidFill>
              </a:rPr>
              <a:t> </a:t>
            </a:r>
            <a:r>
              <a:rPr lang="en-US" sz="1500" dirty="0" err="1">
                <a:solidFill>
                  <a:schemeClr val="tx1"/>
                </a:solidFill>
              </a:rPr>
              <a:t>sem</a:t>
            </a:r>
            <a:r>
              <a:rPr lang="en-US" sz="1500" dirty="0">
                <a:solidFill>
                  <a:schemeClr val="tx1"/>
                </a:solidFill>
              </a:rPr>
              <a:t> </a:t>
            </a:r>
            <a:r>
              <a:rPr lang="en-US" sz="1500" dirty="0" err="1">
                <a:solidFill>
                  <a:schemeClr val="tx1"/>
                </a:solidFill>
              </a:rPr>
              <a:t>tengist</a:t>
            </a:r>
            <a:r>
              <a:rPr lang="en-US" sz="1500" dirty="0">
                <a:solidFill>
                  <a:schemeClr val="tx1"/>
                </a:solidFill>
              </a:rPr>
              <a:t> </a:t>
            </a:r>
            <a:r>
              <a:rPr lang="en-US" sz="1500" dirty="0" err="1">
                <a:solidFill>
                  <a:schemeClr val="tx1"/>
                </a:solidFill>
              </a:rPr>
              <a:t>einu</a:t>
            </a:r>
            <a:r>
              <a:rPr lang="en-US" sz="1500" dirty="0">
                <a:solidFill>
                  <a:schemeClr val="tx1"/>
                </a:solidFill>
              </a:rPr>
              <a:t> </a:t>
            </a:r>
            <a:r>
              <a:rPr lang="en-US" sz="1500" dirty="0" err="1">
                <a:solidFill>
                  <a:schemeClr val="tx1"/>
                </a:solidFill>
              </a:rPr>
              <a:t>af</a:t>
            </a:r>
            <a:r>
              <a:rPr lang="en-US" sz="1500" dirty="0">
                <a:solidFill>
                  <a:schemeClr val="tx1"/>
                </a:solidFill>
              </a:rPr>
              <a:t> </a:t>
            </a:r>
            <a:r>
              <a:rPr lang="en-US" sz="1500" dirty="0" err="1">
                <a:solidFill>
                  <a:schemeClr val="tx1"/>
                </a:solidFill>
              </a:rPr>
              <a:t>eftir</a:t>
            </a:r>
            <a:r>
              <a:rPr lang="en-US" sz="1500" dirty="0">
                <a:solidFill>
                  <a:schemeClr val="tx1"/>
                </a:solidFill>
              </a:rPr>
              <a:t> </a:t>
            </a:r>
            <a:r>
              <a:rPr lang="en-US" sz="1500" dirty="0" err="1">
                <a:solidFill>
                  <a:schemeClr val="tx1"/>
                </a:solidFill>
              </a:rPr>
              <a:t>farandi</a:t>
            </a:r>
            <a:endParaRPr lang="en-US" sz="1500" dirty="0">
              <a:solidFill>
                <a:schemeClr val="tx1"/>
              </a:solidFill>
            </a:endParaRPr>
          </a:p>
          <a:p>
            <a:pPr lvl="1" indent="-283464" fontAlgn="auto">
              <a:lnSpc>
                <a:spcPct val="90000"/>
              </a:lnSpc>
              <a:spcAft>
                <a:spcPts val="0"/>
              </a:spcAft>
              <a:buFont typeface="Wingdings 3" charset="2"/>
              <a:buChar char=""/>
              <a:defRPr/>
            </a:pPr>
            <a:r>
              <a:rPr lang="is-IS" sz="1500" dirty="0">
                <a:solidFill>
                  <a:schemeClr val="tx1"/>
                </a:solidFill>
              </a:rPr>
              <a:t>a. </a:t>
            </a:r>
            <a:r>
              <a:rPr lang="is-IS" sz="1500" dirty="0" err="1">
                <a:solidFill>
                  <a:schemeClr val="tx1"/>
                </a:solidFill>
              </a:rPr>
              <a:t>Hægðalosun</a:t>
            </a:r>
            <a:endParaRPr lang="is-IS" sz="1500" dirty="0">
              <a:solidFill>
                <a:schemeClr val="tx1"/>
              </a:solidFill>
            </a:endParaRPr>
          </a:p>
          <a:p>
            <a:pPr lvl="1" indent="-283464" fontAlgn="auto">
              <a:lnSpc>
                <a:spcPct val="90000"/>
              </a:lnSpc>
              <a:spcAft>
                <a:spcPts val="0"/>
              </a:spcAft>
              <a:buFont typeface="Wingdings 3" charset="2"/>
              <a:buChar char=""/>
              <a:defRPr/>
            </a:pPr>
            <a:r>
              <a:rPr lang="en-US" sz="1500" dirty="0">
                <a:solidFill>
                  <a:schemeClr val="tx1"/>
                </a:solidFill>
              </a:rPr>
              <a:t>b. </a:t>
            </a:r>
            <a:r>
              <a:rPr lang="en-US" sz="1500" dirty="0" err="1">
                <a:solidFill>
                  <a:schemeClr val="tx1"/>
                </a:solidFill>
              </a:rPr>
              <a:t>Breytingu</a:t>
            </a:r>
            <a:r>
              <a:rPr lang="en-US" sz="1500" dirty="0">
                <a:solidFill>
                  <a:schemeClr val="tx1"/>
                </a:solidFill>
              </a:rPr>
              <a:t> á </a:t>
            </a:r>
            <a:r>
              <a:rPr lang="en-US" sz="1500" dirty="0" err="1">
                <a:solidFill>
                  <a:schemeClr val="tx1"/>
                </a:solidFill>
              </a:rPr>
              <a:t>tíðni</a:t>
            </a:r>
            <a:r>
              <a:rPr lang="en-US" sz="1500" dirty="0">
                <a:solidFill>
                  <a:schemeClr val="tx1"/>
                </a:solidFill>
              </a:rPr>
              <a:t> </a:t>
            </a:r>
            <a:r>
              <a:rPr lang="en-US" sz="1500" dirty="0" err="1">
                <a:solidFill>
                  <a:schemeClr val="tx1"/>
                </a:solidFill>
              </a:rPr>
              <a:t>hægðalosunar</a:t>
            </a:r>
            <a:endParaRPr lang="en-US" sz="1500" dirty="0">
              <a:solidFill>
                <a:schemeClr val="tx1"/>
              </a:solidFill>
            </a:endParaRPr>
          </a:p>
          <a:p>
            <a:pPr lvl="1" indent="-283464" fontAlgn="auto">
              <a:lnSpc>
                <a:spcPct val="90000"/>
              </a:lnSpc>
              <a:spcAft>
                <a:spcPts val="0"/>
              </a:spcAft>
              <a:buFont typeface="Wingdings 3" charset="2"/>
              <a:buChar char=""/>
              <a:defRPr/>
            </a:pPr>
            <a:r>
              <a:rPr lang="en-US" sz="1500" dirty="0">
                <a:solidFill>
                  <a:schemeClr val="tx1"/>
                </a:solidFill>
              </a:rPr>
              <a:t>c. </a:t>
            </a:r>
            <a:r>
              <a:rPr lang="en-US" sz="1500" dirty="0" err="1">
                <a:solidFill>
                  <a:schemeClr val="tx1"/>
                </a:solidFill>
              </a:rPr>
              <a:t>Breytingu</a:t>
            </a:r>
            <a:r>
              <a:rPr lang="en-US" sz="1500" dirty="0">
                <a:solidFill>
                  <a:schemeClr val="tx1"/>
                </a:solidFill>
              </a:rPr>
              <a:t> á </a:t>
            </a:r>
            <a:r>
              <a:rPr lang="en-US" sz="1500" dirty="0" err="1">
                <a:solidFill>
                  <a:schemeClr val="tx1"/>
                </a:solidFill>
              </a:rPr>
              <a:t>formi</a:t>
            </a:r>
            <a:r>
              <a:rPr lang="en-US" sz="1500" dirty="0">
                <a:solidFill>
                  <a:schemeClr val="tx1"/>
                </a:solidFill>
              </a:rPr>
              <a:t> </a:t>
            </a:r>
            <a:r>
              <a:rPr lang="en-US" sz="1500" dirty="0" err="1">
                <a:solidFill>
                  <a:schemeClr val="tx1"/>
                </a:solidFill>
              </a:rPr>
              <a:t>hægða</a:t>
            </a:r>
            <a:endParaRPr lang="en-US" sz="1500" dirty="0">
              <a:solidFill>
                <a:schemeClr val="tx1"/>
              </a:solidFill>
            </a:endParaRPr>
          </a:p>
          <a:p>
            <a:pPr fontAlgn="auto">
              <a:lnSpc>
                <a:spcPct val="90000"/>
              </a:lnSpc>
              <a:spcAft>
                <a:spcPts val="0"/>
              </a:spcAft>
              <a:buFont typeface="Wingdings 3" charset="2"/>
              <a:buChar char=""/>
              <a:defRPr/>
            </a:pPr>
            <a:r>
              <a:rPr lang="en-US" sz="1500" dirty="0">
                <a:solidFill>
                  <a:schemeClr val="tx1"/>
                </a:solidFill>
              </a:rPr>
              <a:t>2. </a:t>
            </a:r>
            <a:r>
              <a:rPr lang="en-US" sz="1500" dirty="0" err="1">
                <a:solidFill>
                  <a:schemeClr val="tx1"/>
                </a:solidFill>
              </a:rPr>
              <a:t>Hjá</a:t>
            </a:r>
            <a:r>
              <a:rPr lang="en-US" sz="1500" dirty="0">
                <a:solidFill>
                  <a:schemeClr val="tx1"/>
                </a:solidFill>
              </a:rPr>
              <a:t> </a:t>
            </a:r>
            <a:r>
              <a:rPr lang="en-US" sz="1500" dirty="0" err="1">
                <a:solidFill>
                  <a:schemeClr val="tx1"/>
                </a:solidFill>
              </a:rPr>
              <a:t>börnum</a:t>
            </a:r>
            <a:r>
              <a:rPr lang="en-US" sz="1500" dirty="0">
                <a:solidFill>
                  <a:schemeClr val="tx1"/>
                </a:solidFill>
              </a:rPr>
              <a:t> með </a:t>
            </a:r>
            <a:r>
              <a:rPr lang="en-US" sz="1500" dirty="0" err="1">
                <a:solidFill>
                  <a:schemeClr val="tx1"/>
                </a:solidFill>
              </a:rPr>
              <a:t>hægðatregðu</a:t>
            </a:r>
            <a:r>
              <a:rPr lang="en-US" sz="1500" dirty="0">
                <a:solidFill>
                  <a:schemeClr val="tx1"/>
                </a:solidFill>
              </a:rPr>
              <a:t> </a:t>
            </a:r>
            <a:r>
              <a:rPr lang="en-US" sz="1500" dirty="0" err="1">
                <a:solidFill>
                  <a:schemeClr val="tx1"/>
                </a:solidFill>
              </a:rPr>
              <a:t>batnar</a:t>
            </a:r>
            <a:r>
              <a:rPr lang="en-US" sz="1500" dirty="0">
                <a:solidFill>
                  <a:schemeClr val="tx1"/>
                </a:solidFill>
              </a:rPr>
              <a:t> </a:t>
            </a:r>
            <a:r>
              <a:rPr lang="en-US" sz="1500" dirty="0" err="1">
                <a:solidFill>
                  <a:schemeClr val="tx1"/>
                </a:solidFill>
              </a:rPr>
              <a:t>verkurinn</a:t>
            </a:r>
            <a:r>
              <a:rPr lang="en-US" sz="1500" dirty="0">
                <a:solidFill>
                  <a:schemeClr val="tx1"/>
                </a:solidFill>
              </a:rPr>
              <a:t> ekki </a:t>
            </a:r>
            <a:r>
              <a:rPr lang="en-US" sz="1500" dirty="0" err="1">
                <a:solidFill>
                  <a:schemeClr val="tx1"/>
                </a:solidFill>
              </a:rPr>
              <a:t>þó</a:t>
            </a:r>
            <a:r>
              <a:rPr lang="en-US" sz="1500" dirty="0">
                <a:solidFill>
                  <a:schemeClr val="tx1"/>
                </a:solidFill>
              </a:rPr>
              <a:t> </a:t>
            </a:r>
            <a:r>
              <a:rPr lang="en-US" sz="1500" dirty="0" err="1">
                <a:solidFill>
                  <a:schemeClr val="tx1"/>
                </a:solidFill>
              </a:rPr>
              <a:t>hægðatregða</a:t>
            </a:r>
            <a:r>
              <a:rPr lang="en-US" sz="1500" dirty="0">
                <a:solidFill>
                  <a:schemeClr val="tx1"/>
                </a:solidFill>
              </a:rPr>
              <a:t> </a:t>
            </a:r>
            <a:r>
              <a:rPr lang="en-US" sz="1500" dirty="0" err="1">
                <a:solidFill>
                  <a:schemeClr val="tx1"/>
                </a:solidFill>
              </a:rPr>
              <a:t>sé</a:t>
            </a:r>
            <a:r>
              <a:rPr lang="en-US" sz="1500" dirty="0">
                <a:solidFill>
                  <a:schemeClr val="tx1"/>
                </a:solidFill>
              </a:rPr>
              <a:t> </a:t>
            </a:r>
            <a:r>
              <a:rPr lang="en-US" sz="1500" dirty="0" err="1">
                <a:solidFill>
                  <a:schemeClr val="tx1"/>
                </a:solidFill>
              </a:rPr>
              <a:t>meðhöndluð</a:t>
            </a:r>
            <a:endParaRPr lang="is-IS" sz="1500" dirty="0">
              <a:solidFill>
                <a:schemeClr val="tx1"/>
              </a:solidFill>
            </a:endParaRPr>
          </a:p>
          <a:p>
            <a:pPr fontAlgn="auto">
              <a:lnSpc>
                <a:spcPct val="90000"/>
              </a:lnSpc>
              <a:spcAft>
                <a:spcPts val="0"/>
              </a:spcAft>
              <a:buFont typeface="Wingdings 3" charset="2"/>
              <a:buChar char=""/>
              <a:defRPr/>
            </a:pPr>
            <a:r>
              <a:rPr lang="en-US" sz="1500" dirty="0">
                <a:solidFill>
                  <a:schemeClr val="tx1"/>
                </a:solidFill>
              </a:rPr>
              <a:t>3. </a:t>
            </a:r>
            <a:r>
              <a:rPr lang="en-US" sz="1500" dirty="0" err="1">
                <a:solidFill>
                  <a:schemeClr val="tx1"/>
                </a:solidFill>
              </a:rPr>
              <a:t>Eftir</a:t>
            </a:r>
            <a:r>
              <a:rPr lang="en-US" sz="1500" dirty="0">
                <a:solidFill>
                  <a:schemeClr val="tx1"/>
                </a:solidFill>
              </a:rPr>
              <a:t> </a:t>
            </a:r>
            <a:r>
              <a:rPr lang="en-US" sz="1500" dirty="0" err="1">
                <a:solidFill>
                  <a:schemeClr val="tx1"/>
                </a:solidFill>
              </a:rPr>
              <a:t>viðeigandi</a:t>
            </a:r>
            <a:r>
              <a:rPr lang="en-US" sz="1500" dirty="0">
                <a:solidFill>
                  <a:schemeClr val="tx1"/>
                </a:solidFill>
              </a:rPr>
              <a:t> mat og </a:t>
            </a:r>
            <a:r>
              <a:rPr lang="en-US" sz="1500" dirty="0" err="1">
                <a:solidFill>
                  <a:schemeClr val="tx1"/>
                </a:solidFill>
              </a:rPr>
              <a:t>uppvinnslu</a:t>
            </a:r>
            <a:r>
              <a:rPr lang="en-US" sz="1500" dirty="0">
                <a:solidFill>
                  <a:schemeClr val="tx1"/>
                </a:solidFill>
              </a:rPr>
              <a:t> </a:t>
            </a:r>
            <a:r>
              <a:rPr lang="en-US" sz="1500" dirty="0" err="1">
                <a:solidFill>
                  <a:schemeClr val="tx1"/>
                </a:solidFill>
              </a:rPr>
              <a:t>verða</a:t>
            </a:r>
            <a:r>
              <a:rPr lang="en-US" sz="1500" dirty="0">
                <a:solidFill>
                  <a:schemeClr val="tx1"/>
                </a:solidFill>
              </a:rPr>
              <a:t> </a:t>
            </a:r>
            <a:r>
              <a:rPr lang="en-US" sz="1500" dirty="0" err="1">
                <a:solidFill>
                  <a:schemeClr val="tx1"/>
                </a:solidFill>
              </a:rPr>
              <a:t>einkenni</a:t>
            </a:r>
            <a:r>
              <a:rPr lang="en-US" sz="1500" dirty="0">
                <a:solidFill>
                  <a:schemeClr val="tx1"/>
                </a:solidFill>
              </a:rPr>
              <a:t> ekki </a:t>
            </a:r>
            <a:r>
              <a:rPr lang="en-US" sz="1500" dirty="0" err="1">
                <a:solidFill>
                  <a:schemeClr val="tx1"/>
                </a:solidFill>
              </a:rPr>
              <a:t>skýrð</a:t>
            </a:r>
            <a:r>
              <a:rPr lang="en-US" sz="1500" dirty="0">
                <a:solidFill>
                  <a:schemeClr val="tx1"/>
                </a:solidFill>
              </a:rPr>
              <a:t> </a:t>
            </a:r>
            <a:r>
              <a:rPr lang="en-US" sz="1500" dirty="0" err="1">
                <a:solidFill>
                  <a:schemeClr val="tx1"/>
                </a:solidFill>
              </a:rPr>
              <a:t>fyllilega</a:t>
            </a:r>
            <a:r>
              <a:rPr lang="en-US" sz="1500" dirty="0">
                <a:solidFill>
                  <a:schemeClr val="tx1"/>
                </a:solidFill>
              </a:rPr>
              <a:t> </a:t>
            </a:r>
            <a:r>
              <a:rPr lang="en-US" sz="1500" dirty="0" err="1">
                <a:solidFill>
                  <a:schemeClr val="tx1"/>
                </a:solidFill>
              </a:rPr>
              <a:t>af</a:t>
            </a:r>
            <a:r>
              <a:rPr lang="en-US" sz="1500" dirty="0">
                <a:solidFill>
                  <a:schemeClr val="tx1"/>
                </a:solidFill>
              </a:rPr>
              <a:t> </a:t>
            </a:r>
            <a:r>
              <a:rPr lang="en-US" sz="1500" dirty="0" err="1">
                <a:solidFill>
                  <a:schemeClr val="tx1"/>
                </a:solidFill>
              </a:rPr>
              <a:t>öðru</a:t>
            </a:r>
            <a:r>
              <a:rPr lang="en-US" sz="1500" dirty="0">
                <a:solidFill>
                  <a:schemeClr val="tx1"/>
                </a:solidFill>
              </a:rPr>
              <a:t> </a:t>
            </a:r>
            <a:r>
              <a:rPr lang="en-US" sz="1500" dirty="0" err="1">
                <a:solidFill>
                  <a:schemeClr val="tx1"/>
                </a:solidFill>
              </a:rPr>
              <a:t>undirliggjandi</a:t>
            </a:r>
            <a:r>
              <a:rPr lang="en-US" sz="1500" dirty="0">
                <a:solidFill>
                  <a:schemeClr val="tx1"/>
                </a:solidFill>
              </a:rPr>
              <a:t> </a:t>
            </a:r>
            <a:r>
              <a:rPr lang="is-IS" sz="1500" dirty="0">
                <a:solidFill>
                  <a:schemeClr val="tx1"/>
                </a:solidFill>
              </a:rPr>
              <a:t>vandamáli</a:t>
            </a:r>
            <a:endParaRPr lang="en-US" sz="1500" dirty="0">
              <a:solidFill>
                <a:schemeClr val="tx1"/>
              </a:solidFill>
            </a:endParaRPr>
          </a:p>
          <a:p>
            <a:pPr fontAlgn="auto">
              <a:lnSpc>
                <a:spcPct val="90000"/>
              </a:lnSpc>
              <a:spcAft>
                <a:spcPts val="0"/>
              </a:spcAft>
              <a:buFont typeface="Wingdings 3" charset="2"/>
              <a:buNone/>
              <a:defRPr/>
            </a:pPr>
            <a:endParaRPr lang="en-US" sz="1500" dirty="0">
              <a:solidFill>
                <a:schemeClr val="tx1"/>
              </a:solidFill>
            </a:endParaRPr>
          </a:p>
          <a:p>
            <a:pPr fontAlgn="auto">
              <a:lnSpc>
                <a:spcPct val="90000"/>
              </a:lnSpc>
              <a:spcAft>
                <a:spcPts val="0"/>
              </a:spcAft>
              <a:buFont typeface="Wingdings 3" charset="2"/>
              <a:buChar char=""/>
              <a:defRPr/>
            </a:pPr>
            <a:r>
              <a:rPr lang="en-US" sz="1500" dirty="0" err="1">
                <a:solidFill>
                  <a:srgbClr val="99FF99"/>
                </a:solidFill>
              </a:rPr>
              <a:t>Þarf</a:t>
            </a:r>
            <a:r>
              <a:rPr lang="en-US" sz="1500" dirty="0">
                <a:solidFill>
                  <a:srgbClr val="99FF99"/>
                </a:solidFill>
              </a:rPr>
              <a:t> </a:t>
            </a:r>
            <a:r>
              <a:rPr lang="en-US" sz="1500" dirty="0" err="1">
                <a:solidFill>
                  <a:srgbClr val="99FF99"/>
                </a:solidFill>
              </a:rPr>
              <a:t>að</a:t>
            </a:r>
            <a:r>
              <a:rPr lang="en-US" sz="1500" dirty="0">
                <a:solidFill>
                  <a:srgbClr val="99FF99"/>
                </a:solidFill>
              </a:rPr>
              <a:t> </a:t>
            </a:r>
            <a:r>
              <a:rPr lang="en-US" sz="1500" dirty="0" err="1">
                <a:solidFill>
                  <a:srgbClr val="99FF99"/>
                </a:solidFill>
              </a:rPr>
              <a:t>uppfylla</a:t>
            </a:r>
            <a:r>
              <a:rPr lang="en-US" sz="1500" dirty="0">
                <a:solidFill>
                  <a:srgbClr val="99FF99"/>
                </a:solidFill>
              </a:rPr>
              <a:t> </a:t>
            </a:r>
            <a:r>
              <a:rPr lang="en-US" sz="1500" dirty="0" err="1">
                <a:solidFill>
                  <a:srgbClr val="99FF99"/>
                </a:solidFill>
              </a:rPr>
              <a:t>skilmerki</a:t>
            </a:r>
            <a:r>
              <a:rPr lang="en-US" sz="1500" dirty="0">
                <a:solidFill>
                  <a:srgbClr val="99FF99"/>
                </a:solidFill>
              </a:rPr>
              <a:t> í 2 </a:t>
            </a:r>
            <a:r>
              <a:rPr lang="en-US" sz="1500" dirty="0" err="1">
                <a:solidFill>
                  <a:srgbClr val="99FF99"/>
                </a:solidFill>
              </a:rPr>
              <a:t>mánuði</a:t>
            </a:r>
            <a:r>
              <a:rPr lang="en-US" sz="1500" dirty="0">
                <a:solidFill>
                  <a:srgbClr val="99FF99"/>
                </a:solidFill>
              </a:rPr>
              <a:t> </a:t>
            </a:r>
            <a:r>
              <a:rPr lang="en-US" sz="1500" dirty="0" err="1">
                <a:solidFill>
                  <a:srgbClr val="99FF99"/>
                </a:solidFill>
              </a:rPr>
              <a:t>fyrir</a:t>
            </a:r>
            <a:r>
              <a:rPr lang="en-US" sz="1500" dirty="0">
                <a:solidFill>
                  <a:srgbClr val="99FF99"/>
                </a:solidFill>
              </a:rPr>
              <a:t> </a:t>
            </a:r>
            <a:r>
              <a:rPr lang="en-US" sz="1500" dirty="0" err="1">
                <a:solidFill>
                  <a:srgbClr val="99FF99"/>
                </a:solidFill>
              </a:rPr>
              <a:t>greiningu</a:t>
            </a:r>
            <a:r>
              <a:rPr lang="en-US" sz="1500" dirty="0">
                <a:solidFill>
                  <a:srgbClr val="99FF99"/>
                </a:solidFill>
              </a:rPr>
              <a:t>. </a:t>
            </a:r>
            <a:endParaRPr lang="is-IS" sz="1500" dirty="0">
              <a:solidFill>
                <a:srgbClr val="99FF99"/>
              </a:solidFill>
            </a:endParaRPr>
          </a:p>
          <a:p>
            <a:pPr fontAlgn="auto">
              <a:lnSpc>
                <a:spcPct val="90000"/>
              </a:lnSpc>
              <a:spcAft>
                <a:spcPts val="0"/>
              </a:spcAft>
              <a:buFont typeface="Wingdings 3" charset="2"/>
              <a:buChar char=""/>
              <a:defRPr/>
            </a:pPr>
            <a:endParaRPr lang="is-IS" sz="1500" dirty="0">
              <a:solidFill>
                <a:schemeClr val="tx1"/>
              </a:solidFill>
            </a:endParaRPr>
          </a:p>
        </p:txBody>
      </p:sp>
    </p:spTree>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a:spLocks noGrp="1" noRot="1" noChangeAspect="1" noMove="1" noResize="1" noEditPoints="1" noAdjustHandles="1" noChangeArrowheads="1" noChangeShapeType="1" noTextEdit="1"/>
          </p:cNvSpPr>
          <p:nvPr/>
        </p:nvSpPr>
        <p:spPr>
          <a:xfrm>
            <a:off x="8262961" y="466725"/>
            <a:ext cx="522287" cy="5919788"/>
          </a:xfrm>
          <a:prstGeom prst="rect">
            <a:avLst/>
          </a:prstGeom>
          <a:solidFill>
            <a:srgbClr val="0D0D0D"/>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s-IS"/>
          </a:p>
        </p:txBody>
      </p:sp>
      <p:grpSp>
        <p:nvGrpSpPr>
          <p:cNvPr id="4" name="Group 11"/>
          <p:cNvGrpSpPr>
            <a:grpSpLocks noGrp="1" noUngrp="1" noRot="1" noChangeAspect="1" noMove="1" noResize="1"/>
          </p:cNvGrpSpPr>
          <p:nvPr/>
        </p:nvGrpSpPr>
        <p:grpSpPr>
          <a:xfrm>
            <a:off x="0" y="0"/>
            <a:ext cx="9144000" cy="6858000"/>
            <a:chOff x="0" y="0"/>
            <a:chExt cx="12192000" cy="6858000"/>
          </a:xfrm>
          <a:solidFill>
            <a:srgbClr val="FFFFFF"/>
          </a:solidFill>
        </p:grpSpPr>
        <p:sp>
          <p:nvSpPr>
            <p:cNvPr id="13" name="Rectangle 12"/>
            <p:cNvSpPr/>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s-IS"/>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is-IS"/>
            </a:p>
          </p:txBody>
        </p:sp>
      </p:grpSp>
      <p:sp>
        <p:nvSpPr>
          <p:cNvPr id="65541" name="Title 1"/>
          <p:cNvSpPr>
            <a:spLocks noGrp="1"/>
          </p:cNvSpPr>
          <p:nvPr>
            <p:ph type="title"/>
          </p:nvPr>
        </p:nvSpPr>
        <p:spPr>
          <a:xfrm>
            <a:off x="866777" y="855709"/>
            <a:ext cx="6570663" cy="898525"/>
          </a:xfrm>
        </p:spPr>
        <p:txBody>
          <a:bodyPr anchor="b"/>
          <a:lstStyle/>
          <a:p>
            <a:pPr>
              <a:lnSpc>
                <a:spcPct val="90000"/>
              </a:lnSpc>
            </a:pPr>
            <a:r>
              <a:rPr lang="is-IS" sz="2700">
                <a:solidFill>
                  <a:schemeClr val="tx1"/>
                </a:solidFill>
              </a:rPr>
              <a:t>Irritable Bowel Syndrome</a:t>
            </a:r>
            <a:br>
              <a:rPr lang="is-IS" sz="2700">
                <a:solidFill>
                  <a:schemeClr val="tx1"/>
                </a:solidFill>
              </a:rPr>
            </a:br>
            <a:r>
              <a:rPr lang="is-IS" sz="2700">
                <a:solidFill>
                  <a:schemeClr val="tx1"/>
                </a:solidFill>
              </a:rPr>
              <a:t>-undirflokkar</a:t>
            </a:r>
          </a:p>
        </p:txBody>
      </p:sp>
      <p:sp>
        <p:nvSpPr>
          <p:cNvPr id="65542" name="Content Placeholder 2"/>
          <p:cNvSpPr>
            <a:spLocks noGrp="1"/>
          </p:cNvSpPr>
          <p:nvPr>
            <p:ph idx="1"/>
          </p:nvPr>
        </p:nvSpPr>
        <p:spPr>
          <a:xfrm>
            <a:off x="866775" y="2079631"/>
            <a:ext cx="6135688" cy="3730625"/>
          </a:xfrm>
        </p:spPr>
        <p:txBody>
          <a:bodyPr anchor="ctr"/>
          <a:lstStyle/>
          <a:p>
            <a:r>
              <a:rPr lang="is-IS">
                <a:solidFill>
                  <a:schemeClr val="tx1"/>
                </a:solidFill>
              </a:rPr>
              <a:t>Tengt hægðamynstri</a:t>
            </a:r>
          </a:p>
          <a:p>
            <a:pPr lvl="1"/>
            <a:r>
              <a:rPr lang="is-IS">
                <a:solidFill>
                  <a:schemeClr val="tx1"/>
                </a:solidFill>
              </a:rPr>
              <a:t>IBS með hægðatregðu</a:t>
            </a:r>
          </a:p>
          <a:p>
            <a:pPr lvl="1"/>
            <a:r>
              <a:rPr lang="is-IS">
                <a:solidFill>
                  <a:schemeClr val="tx1"/>
                </a:solidFill>
              </a:rPr>
              <a:t>IBS með niðurgangi</a:t>
            </a:r>
          </a:p>
          <a:p>
            <a:pPr lvl="1"/>
            <a:r>
              <a:rPr lang="is-IS">
                <a:solidFill>
                  <a:schemeClr val="tx1"/>
                </a:solidFill>
              </a:rPr>
              <a:t>IBS með hægðatregðu og niðurgangi</a:t>
            </a:r>
          </a:p>
          <a:p>
            <a:pPr lvl="1"/>
            <a:r>
              <a:rPr lang="is-IS">
                <a:solidFill>
                  <a:schemeClr val="tx1"/>
                </a:solidFill>
              </a:rPr>
              <a:t>IBS ótilgreint</a:t>
            </a:r>
          </a:p>
        </p:txBody>
      </p:sp>
    </p:spTree>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s-IS"/>
          </a:p>
        </p:txBody>
      </p:sp>
      <p:sp>
        <p:nvSpPr>
          <p:cNvPr id="66563" name="Freeform 5"/>
          <p:cNvSpPr>
            <a:spLocks noGrp="1" noRot="1" noChangeAspect="1" noMove="1" noResize="1" noEditPoints="1" noAdjustHandles="1" noChangeArrowheads="1" noChangeShapeType="1" noTextEdit="1"/>
          </p:cNvSpPr>
          <p:nvPr/>
        </p:nvSpPr>
        <p:spPr bwMode="gray">
          <a:xfrm>
            <a:off x="0" y="46"/>
            <a:ext cx="9144000" cy="6856413"/>
          </a:xfrm>
          <a:custGeom>
            <a:avLst/>
            <a:gdLst>
              <a:gd name="T0" fmla="*/ 0 w 15356"/>
              <a:gd name="T1" fmla="*/ 0 h 8638"/>
              <a:gd name="T2" fmla="*/ 15356 w 15356"/>
              <a:gd name="T3" fmla="*/ 8638 h 8638"/>
            </a:gdLst>
            <a:ahLst/>
            <a:cxnLst/>
            <a:rect l="T0" t="T1" r="T2" b="T3"/>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w="9525">
            <a:noFill/>
            <a:miter lim="800000"/>
            <a:headEnd/>
            <a:tailEnd/>
          </a:ln>
        </p:spPr>
        <p:txBody>
          <a:bodyPr/>
          <a:lstStyle/>
          <a:p>
            <a:endParaRPr lang="is-IS"/>
          </a:p>
        </p:txBody>
      </p:sp>
      <p:sp>
        <p:nvSpPr>
          <p:cNvPr id="66564" name="Title 1"/>
          <p:cNvSpPr>
            <a:spLocks noGrp="1"/>
          </p:cNvSpPr>
          <p:nvPr>
            <p:ph type="title"/>
          </p:nvPr>
        </p:nvSpPr>
        <p:spPr>
          <a:xfrm>
            <a:off x="725490" y="1449388"/>
            <a:ext cx="1966912" cy="4391025"/>
          </a:xfrm>
        </p:spPr>
        <p:txBody>
          <a:bodyPr anchor="t"/>
          <a:lstStyle/>
          <a:p>
            <a:br>
              <a:rPr lang="is-IS" sz="2400">
                <a:solidFill>
                  <a:schemeClr val="tx1"/>
                </a:solidFill>
              </a:rPr>
            </a:br>
            <a:br>
              <a:rPr lang="is-IS" sz="2400">
                <a:solidFill>
                  <a:schemeClr val="tx1"/>
                </a:solidFill>
              </a:rPr>
            </a:br>
            <a:br>
              <a:rPr lang="is-IS" sz="2400">
                <a:solidFill>
                  <a:schemeClr val="tx1"/>
                </a:solidFill>
              </a:rPr>
            </a:br>
            <a:br>
              <a:rPr lang="is-IS" sz="2400">
                <a:solidFill>
                  <a:schemeClr val="tx1"/>
                </a:solidFill>
              </a:rPr>
            </a:br>
            <a:r>
              <a:rPr lang="is-IS" sz="2400">
                <a:solidFill>
                  <a:schemeClr val="tx1"/>
                </a:solidFill>
              </a:rPr>
              <a:t>Abdominal migraine</a:t>
            </a:r>
          </a:p>
        </p:txBody>
      </p:sp>
      <p:sp>
        <p:nvSpPr>
          <p:cNvPr id="12" name="Rectangle 11"/>
          <p:cNvSpPr>
            <a:spLocks noGrp="1" noRot="1" noChangeAspect="1" noMove="1" noResize="1" noEditPoints="1" noAdjustHandles="1" noChangeArrowheads="1" noChangeShapeType="1" noTextEdit="1"/>
          </p:cNvSpPr>
          <p:nvPr/>
        </p:nvSpPr>
        <p:spPr>
          <a:xfrm>
            <a:off x="7827963"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is-IS"/>
          </a:p>
        </p:txBody>
      </p:sp>
      <p:sp>
        <p:nvSpPr>
          <p:cNvPr id="3" name="Content Placeholder 2"/>
          <p:cNvSpPr>
            <a:spLocks noGrp="1"/>
          </p:cNvSpPr>
          <p:nvPr>
            <p:ph idx="1"/>
          </p:nvPr>
        </p:nvSpPr>
        <p:spPr>
          <a:xfrm>
            <a:off x="2692423" y="549321"/>
            <a:ext cx="5840413" cy="5688013"/>
          </a:xfrm>
        </p:spPr>
        <p:txBody>
          <a:bodyPr rtlCol="0">
            <a:noAutofit/>
          </a:bodyPr>
          <a:lstStyle/>
          <a:p>
            <a:pPr fontAlgn="auto">
              <a:lnSpc>
                <a:spcPct val="90000"/>
              </a:lnSpc>
              <a:spcAft>
                <a:spcPts val="0"/>
              </a:spcAft>
              <a:buFont typeface="Wingdings 3" charset="2"/>
              <a:buChar char=""/>
              <a:defRPr/>
            </a:pPr>
            <a:r>
              <a:rPr lang="en-US" sz="1300" dirty="0" err="1">
                <a:solidFill>
                  <a:schemeClr val="accent5">
                    <a:lumMod val="60000"/>
                    <a:lumOff val="40000"/>
                  </a:schemeClr>
                </a:solidFill>
              </a:rPr>
              <a:t>Verður</a:t>
            </a:r>
            <a:r>
              <a:rPr lang="en-US" sz="1300" dirty="0">
                <a:solidFill>
                  <a:schemeClr val="accent5">
                    <a:lumMod val="60000"/>
                    <a:lumOff val="40000"/>
                  </a:schemeClr>
                </a:solidFill>
              </a:rPr>
              <a:t> </a:t>
            </a:r>
            <a:r>
              <a:rPr lang="en-US" sz="1300" dirty="0" err="1">
                <a:solidFill>
                  <a:schemeClr val="accent5">
                    <a:lumMod val="60000"/>
                    <a:lumOff val="40000"/>
                  </a:schemeClr>
                </a:solidFill>
              </a:rPr>
              <a:t>að</a:t>
            </a:r>
            <a:r>
              <a:rPr lang="en-US" sz="1300" dirty="0">
                <a:solidFill>
                  <a:schemeClr val="accent5">
                    <a:lumMod val="60000"/>
                    <a:lumOff val="40000"/>
                  </a:schemeClr>
                </a:solidFill>
              </a:rPr>
              <a:t> </a:t>
            </a:r>
            <a:r>
              <a:rPr lang="en-US" sz="1300" dirty="0" err="1">
                <a:solidFill>
                  <a:schemeClr val="accent5">
                    <a:lumMod val="60000"/>
                    <a:lumOff val="40000"/>
                  </a:schemeClr>
                </a:solidFill>
              </a:rPr>
              <a:t>uppfylla</a:t>
            </a:r>
            <a:r>
              <a:rPr lang="en-US" sz="1300" dirty="0">
                <a:solidFill>
                  <a:schemeClr val="accent5">
                    <a:lumMod val="60000"/>
                    <a:lumOff val="40000"/>
                  </a:schemeClr>
                </a:solidFill>
              </a:rPr>
              <a:t> </a:t>
            </a:r>
            <a:r>
              <a:rPr lang="en-US" sz="1300" dirty="0" err="1">
                <a:solidFill>
                  <a:schemeClr val="accent5">
                    <a:lumMod val="60000"/>
                    <a:lumOff val="40000"/>
                  </a:schemeClr>
                </a:solidFill>
              </a:rPr>
              <a:t>öll</a:t>
            </a:r>
            <a:r>
              <a:rPr lang="en-US" sz="1300" dirty="0">
                <a:solidFill>
                  <a:schemeClr val="accent5">
                    <a:lumMod val="60000"/>
                    <a:lumOff val="40000"/>
                  </a:schemeClr>
                </a:solidFill>
              </a:rPr>
              <a:t> </a:t>
            </a:r>
            <a:r>
              <a:rPr lang="en-US" sz="1300" dirty="0" err="1">
                <a:solidFill>
                  <a:schemeClr val="accent5">
                    <a:lumMod val="60000"/>
                    <a:lumOff val="40000"/>
                  </a:schemeClr>
                </a:solidFill>
              </a:rPr>
              <a:t>greiningarskilmerki</a:t>
            </a:r>
            <a:r>
              <a:rPr lang="en-US" sz="1300" dirty="0">
                <a:solidFill>
                  <a:schemeClr val="accent5">
                    <a:lumMod val="60000"/>
                    <a:lumOff val="40000"/>
                  </a:schemeClr>
                </a:solidFill>
              </a:rPr>
              <a:t> í </a:t>
            </a:r>
            <a:r>
              <a:rPr lang="en-US" sz="1300" dirty="0" err="1">
                <a:solidFill>
                  <a:schemeClr val="accent5">
                    <a:lumMod val="60000"/>
                    <a:lumOff val="40000"/>
                  </a:schemeClr>
                </a:solidFill>
              </a:rPr>
              <a:t>minnst</a:t>
            </a:r>
            <a:r>
              <a:rPr lang="en-US" sz="1300" dirty="0">
                <a:solidFill>
                  <a:schemeClr val="accent5">
                    <a:lumMod val="60000"/>
                    <a:lumOff val="40000"/>
                  </a:schemeClr>
                </a:solidFill>
              </a:rPr>
              <a:t> </a:t>
            </a:r>
            <a:r>
              <a:rPr lang="en-US" sz="1300" dirty="0" err="1">
                <a:solidFill>
                  <a:schemeClr val="accent5">
                    <a:lumMod val="60000"/>
                    <a:lumOff val="40000"/>
                  </a:schemeClr>
                </a:solidFill>
              </a:rPr>
              <a:t>tvö</a:t>
            </a:r>
            <a:r>
              <a:rPr lang="en-US" sz="1300" dirty="0">
                <a:solidFill>
                  <a:schemeClr val="accent5">
                    <a:lumMod val="60000"/>
                    <a:lumOff val="40000"/>
                  </a:schemeClr>
                </a:solidFill>
              </a:rPr>
              <a:t> </a:t>
            </a:r>
            <a:r>
              <a:rPr lang="en-US" sz="1300" dirty="0" err="1">
                <a:solidFill>
                  <a:schemeClr val="accent5">
                    <a:lumMod val="60000"/>
                    <a:lumOff val="40000"/>
                  </a:schemeClr>
                </a:solidFill>
              </a:rPr>
              <a:t>aðskilin</a:t>
            </a:r>
            <a:r>
              <a:rPr lang="en-US" sz="1300" dirty="0">
                <a:solidFill>
                  <a:schemeClr val="accent5">
                    <a:lumMod val="60000"/>
                    <a:lumOff val="40000"/>
                  </a:schemeClr>
                </a:solidFill>
              </a:rPr>
              <a:t> </a:t>
            </a:r>
            <a:r>
              <a:rPr lang="en-US" sz="1300" dirty="0" err="1">
                <a:solidFill>
                  <a:schemeClr val="accent5">
                    <a:lumMod val="60000"/>
                    <a:lumOff val="40000"/>
                  </a:schemeClr>
                </a:solidFill>
              </a:rPr>
              <a:t>skipti</a:t>
            </a:r>
            <a:r>
              <a:rPr lang="en-US" sz="1300" dirty="0">
                <a:solidFill>
                  <a:schemeClr val="accent5">
                    <a:lumMod val="60000"/>
                    <a:lumOff val="40000"/>
                  </a:schemeClr>
                </a:solidFill>
              </a:rPr>
              <a:t>:</a:t>
            </a:r>
          </a:p>
          <a:p>
            <a:pPr marL="0" indent="0" fontAlgn="auto">
              <a:lnSpc>
                <a:spcPct val="90000"/>
              </a:lnSpc>
              <a:spcAft>
                <a:spcPts val="0"/>
              </a:spcAft>
              <a:buFont typeface="Wingdings 3" charset="2"/>
              <a:buNone/>
              <a:defRPr/>
            </a:pPr>
            <a:endParaRPr lang="en-US" sz="1300" dirty="0">
              <a:solidFill>
                <a:schemeClr val="tx1"/>
              </a:solidFill>
            </a:endParaRPr>
          </a:p>
          <a:p>
            <a:pPr fontAlgn="auto">
              <a:lnSpc>
                <a:spcPct val="90000"/>
              </a:lnSpc>
              <a:spcAft>
                <a:spcPts val="0"/>
              </a:spcAft>
              <a:buFont typeface="Wingdings 3" charset="2"/>
              <a:buChar char=""/>
              <a:defRPr/>
            </a:pPr>
            <a:r>
              <a:rPr lang="en-US" sz="1300" dirty="0">
                <a:solidFill>
                  <a:schemeClr val="tx1"/>
                </a:solidFill>
              </a:rPr>
              <a:t>1. </a:t>
            </a:r>
            <a:r>
              <a:rPr lang="en-US" sz="1300" dirty="0" err="1">
                <a:solidFill>
                  <a:schemeClr val="tx1"/>
                </a:solidFill>
              </a:rPr>
              <a:t>Skyndileg</a:t>
            </a:r>
            <a:r>
              <a:rPr lang="en-US" sz="1300" dirty="0">
                <a:solidFill>
                  <a:schemeClr val="tx1"/>
                </a:solidFill>
              </a:rPr>
              <a:t> og </a:t>
            </a:r>
            <a:r>
              <a:rPr lang="en-US" sz="1300" dirty="0" err="1">
                <a:solidFill>
                  <a:schemeClr val="tx1"/>
                </a:solidFill>
              </a:rPr>
              <a:t>endurtekin</a:t>
            </a:r>
            <a:r>
              <a:rPr lang="en-US" sz="1300" dirty="0">
                <a:solidFill>
                  <a:schemeClr val="tx1"/>
                </a:solidFill>
              </a:rPr>
              <a:t> </a:t>
            </a:r>
            <a:r>
              <a:rPr lang="en-US" sz="1300" dirty="0" err="1">
                <a:solidFill>
                  <a:schemeClr val="tx1"/>
                </a:solidFill>
              </a:rPr>
              <a:t>köst</a:t>
            </a:r>
            <a:r>
              <a:rPr lang="en-US" sz="1300" dirty="0">
                <a:solidFill>
                  <a:schemeClr val="tx1"/>
                </a:solidFill>
              </a:rPr>
              <a:t> með </a:t>
            </a:r>
            <a:r>
              <a:rPr lang="en-US" sz="1300" dirty="0" err="1">
                <a:solidFill>
                  <a:schemeClr val="tx1"/>
                </a:solidFill>
              </a:rPr>
              <a:t>svæsnum</a:t>
            </a:r>
            <a:r>
              <a:rPr lang="en-US" sz="1300" dirty="0">
                <a:solidFill>
                  <a:schemeClr val="tx1"/>
                </a:solidFill>
              </a:rPr>
              <a:t> </a:t>
            </a:r>
            <a:r>
              <a:rPr lang="en-US" sz="1300" dirty="0" err="1">
                <a:solidFill>
                  <a:schemeClr val="tx1"/>
                </a:solidFill>
              </a:rPr>
              <a:t>verk</a:t>
            </a:r>
            <a:r>
              <a:rPr lang="en-US" sz="1300" dirty="0">
                <a:solidFill>
                  <a:schemeClr val="tx1"/>
                </a:solidFill>
              </a:rPr>
              <a:t> </a:t>
            </a:r>
            <a:r>
              <a:rPr lang="en-US" sz="1300" dirty="0" err="1">
                <a:solidFill>
                  <a:schemeClr val="tx1"/>
                </a:solidFill>
              </a:rPr>
              <a:t>sem</a:t>
            </a:r>
            <a:r>
              <a:rPr lang="en-US" sz="1300" dirty="0">
                <a:solidFill>
                  <a:schemeClr val="tx1"/>
                </a:solidFill>
              </a:rPr>
              <a:t> </a:t>
            </a:r>
            <a:r>
              <a:rPr lang="en-US" sz="1300" dirty="0" err="1">
                <a:solidFill>
                  <a:schemeClr val="tx1"/>
                </a:solidFill>
              </a:rPr>
              <a:t>er</a:t>
            </a:r>
            <a:r>
              <a:rPr lang="en-US" sz="1300" dirty="0">
                <a:solidFill>
                  <a:schemeClr val="tx1"/>
                </a:solidFill>
              </a:rPr>
              <a:t> periumbilical, í </a:t>
            </a:r>
            <a:r>
              <a:rPr lang="en-US" sz="1300" dirty="0" err="1">
                <a:solidFill>
                  <a:schemeClr val="tx1"/>
                </a:solidFill>
              </a:rPr>
              <a:t>miðlínu</a:t>
            </a:r>
            <a:r>
              <a:rPr lang="en-US" sz="1300" dirty="0">
                <a:solidFill>
                  <a:schemeClr val="tx1"/>
                </a:solidFill>
              </a:rPr>
              <a:t> </a:t>
            </a:r>
            <a:r>
              <a:rPr lang="en-US" sz="1300" dirty="0" err="1">
                <a:solidFill>
                  <a:schemeClr val="tx1"/>
                </a:solidFill>
              </a:rPr>
              <a:t>eða</a:t>
            </a:r>
            <a:r>
              <a:rPr lang="en-US" sz="1300" dirty="0">
                <a:solidFill>
                  <a:schemeClr val="tx1"/>
                </a:solidFill>
              </a:rPr>
              <a:t> </a:t>
            </a:r>
            <a:r>
              <a:rPr lang="en-US" sz="1300" dirty="0" err="1">
                <a:solidFill>
                  <a:schemeClr val="tx1"/>
                </a:solidFill>
              </a:rPr>
              <a:t>dreifður</a:t>
            </a:r>
            <a:r>
              <a:rPr lang="en-US" sz="1300" dirty="0">
                <a:solidFill>
                  <a:schemeClr val="tx1"/>
                </a:solidFill>
              </a:rPr>
              <a:t>, og </a:t>
            </a:r>
            <a:r>
              <a:rPr lang="en-US" sz="1300" dirty="0" err="1">
                <a:solidFill>
                  <a:schemeClr val="tx1"/>
                </a:solidFill>
              </a:rPr>
              <a:t>varir</a:t>
            </a:r>
            <a:r>
              <a:rPr lang="en-US" sz="1300" dirty="0">
                <a:solidFill>
                  <a:schemeClr val="tx1"/>
                </a:solidFill>
              </a:rPr>
              <a:t> 1 </a:t>
            </a:r>
            <a:r>
              <a:rPr lang="en-US" sz="1300" dirty="0" err="1">
                <a:solidFill>
                  <a:schemeClr val="tx1"/>
                </a:solidFill>
              </a:rPr>
              <a:t>klst</a:t>
            </a:r>
            <a:r>
              <a:rPr lang="en-US" sz="1300" dirty="0">
                <a:solidFill>
                  <a:schemeClr val="tx1"/>
                </a:solidFill>
              </a:rPr>
              <a:t>. </a:t>
            </a:r>
            <a:r>
              <a:rPr lang="en-US" sz="1300" dirty="0" err="1">
                <a:solidFill>
                  <a:schemeClr val="tx1"/>
                </a:solidFill>
              </a:rPr>
              <a:t>eða</a:t>
            </a:r>
            <a:r>
              <a:rPr lang="en-US" sz="1300" dirty="0">
                <a:solidFill>
                  <a:schemeClr val="tx1"/>
                </a:solidFill>
              </a:rPr>
              <a:t> </a:t>
            </a:r>
            <a:r>
              <a:rPr lang="en-US" sz="1300" dirty="0" err="1">
                <a:solidFill>
                  <a:schemeClr val="tx1"/>
                </a:solidFill>
              </a:rPr>
              <a:t>lengur</a:t>
            </a:r>
            <a:r>
              <a:rPr lang="en-US" sz="1300" dirty="0">
                <a:solidFill>
                  <a:schemeClr val="tx1"/>
                </a:solidFill>
              </a:rPr>
              <a:t> (</a:t>
            </a:r>
            <a:r>
              <a:rPr lang="en-US" sz="1300" dirty="0" err="1">
                <a:solidFill>
                  <a:schemeClr val="tx1"/>
                </a:solidFill>
              </a:rPr>
              <a:t>verkur</a:t>
            </a:r>
            <a:r>
              <a:rPr lang="en-US" sz="1300" dirty="0">
                <a:solidFill>
                  <a:schemeClr val="tx1"/>
                </a:solidFill>
              </a:rPr>
              <a:t> </a:t>
            </a:r>
            <a:r>
              <a:rPr lang="en-US" sz="1300" dirty="0" err="1">
                <a:solidFill>
                  <a:schemeClr val="tx1"/>
                </a:solidFill>
              </a:rPr>
              <a:t>er</a:t>
            </a:r>
            <a:r>
              <a:rPr lang="en-US" sz="1300" dirty="0">
                <a:solidFill>
                  <a:schemeClr val="tx1"/>
                </a:solidFill>
              </a:rPr>
              <a:t> </a:t>
            </a:r>
            <a:r>
              <a:rPr lang="en-US" sz="1300" dirty="0" err="1">
                <a:solidFill>
                  <a:schemeClr val="tx1"/>
                </a:solidFill>
              </a:rPr>
              <a:t>alvarlegasta</a:t>
            </a:r>
            <a:r>
              <a:rPr lang="en-US" sz="1300" dirty="0">
                <a:solidFill>
                  <a:schemeClr val="tx1"/>
                </a:solidFill>
              </a:rPr>
              <a:t> </a:t>
            </a:r>
            <a:r>
              <a:rPr lang="en-US" sz="1300" dirty="0" err="1">
                <a:solidFill>
                  <a:schemeClr val="tx1"/>
                </a:solidFill>
              </a:rPr>
              <a:t>einkennið</a:t>
            </a:r>
            <a:r>
              <a:rPr lang="en-US" sz="1300" dirty="0">
                <a:solidFill>
                  <a:schemeClr val="tx1"/>
                </a:solidFill>
              </a:rPr>
              <a:t>)</a:t>
            </a:r>
          </a:p>
          <a:p>
            <a:pPr fontAlgn="auto">
              <a:lnSpc>
                <a:spcPct val="90000"/>
              </a:lnSpc>
              <a:spcAft>
                <a:spcPts val="0"/>
              </a:spcAft>
              <a:buFont typeface="Wingdings 3" charset="2"/>
              <a:buChar char=""/>
              <a:defRPr/>
            </a:pPr>
            <a:r>
              <a:rPr lang="en-US" sz="1300" dirty="0">
                <a:solidFill>
                  <a:schemeClr val="tx1"/>
                </a:solidFill>
              </a:rPr>
              <a:t>2. </a:t>
            </a:r>
            <a:r>
              <a:rPr lang="en-US" sz="1300" dirty="0" err="1">
                <a:solidFill>
                  <a:schemeClr val="tx1"/>
                </a:solidFill>
              </a:rPr>
              <a:t>Vikur</a:t>
            </a:r>
            <a:r>
              <a:rPr lang="en-US" sz="1300" dirty="0">
                <a:solidFill>
                  <a:schemeClr val="tx1"/>
                </a:solidFill>
              </a:rPr>
              <a:t> </a:t>
            </a:r>
            <a:r>
              <a:rPr lang="en-US" sz="1300" dirty="0" err="1">
                <a:solidFill>
                  <a:schemeClr val="tx1"/>
                </a:solidFill>
              </a:rPr>
              <a:t>eða</a:t>
            </a:r>
            <a:r>
              <a:rPr lang="en-US" sz="1300" dirty="0">
                <a:solidFill>
                  <a:schemeClr val="tx1"/>
                </a:solidFill>
              </a:rPr>
              <a:t> </a:t>
            </a:r>
            <a:r>
              <a:rPr lang="en-US" sz="1300" dirty="0" err="1">
                <a:solidFill>
                  <a:schemeClr val="tx1"/>
                </a:solidFill>
              </a:rPr>
              <a:t>mánuðir</a:t>
            </a:r>
            <a:r>
              <a:rPr lang="en-US" sz="1300" dirty="0">
                <a:solidFill>
                  <a:schemeClr val="tx1"/>
                </a:solidFill>
              </a:rPr>
              <a:t> </a:t>
            </a:r>
            <a:r>
              <a:rPr lang="en-US" sz="1300" dirty="0" err="1">
                <a:solidFill>
                  <a:schemeClr val="tx1"/>
                </a:solidFill>
              </a:rPr>
              <a:t>líða</a:t>
            </a:r>
            <a:r>
              <a:rPr lang="en-US" sz="1300" dirty="0">
                <a:solidFill>
                  <a:schemeClr val="tx1"/>
                </a:solidFill>
              </a:rPr>
              <a:t> á milli </a:t>
            </a:r>
            <a:r>
              <a:rPr lang="en-US" sz="1300" dirty="0" err="1">
                <a:solidFill>
                  <a:schemeClr val="tx1"/>
                </a:solidFill>
              </a:rPr>
              <a:t>kasta</a:t>
            </a:r>
            <a:endParaRPr lang="en-US" sz="1300" dirty="0">
              <a:solidFill>
                <a:schemeClr val="tx1"/>
              </a:solidFill>
            </a:endParaRPr>
          </a:p>
          <a:p>
            <a:pPr fontAlgn="auto">
              <a:lnSpc>
                <a:spcPct val="90000"/>
              </a:lnSpc>
              <a:spcAft>
                <a:spcPts val="0"/>
              </a:spcAft>
              <a:buFont typeface="Wingdings 3" charset="2"/>
              <a:buChar char=""/>
              <a:defRPr/>
            </a:pPr>
            <a:r>
              <a:rPr lang="en-US" sz="1300" dirty="0">
                <a:solidFill>
                  <a:schemeClr val="tx1"/>
                </a:solidFill>
              </a:rPr>
              <a:t>3. </a:t>
            </a:r>
            <a:r>
              <a:rPr lang="en-US" sz="1300" dirty="0" err="1">
                <a:solidFill>
                  <a:schemeClr val="tx1"/>
                </a:solidFill>
              </a:rPr>
              <a:t>Verkurinn</a:t>
            </a:r>
            <a:r>
              <a:rPr lang="en-US" sz="1300" dirty="0">
                <a:solidFill>
                  <a:schemeClr val="tx1"/>
                </a:solidFill>
              </a:rPr>
              <a:t> </a:t>
            </a:r>
            <a:r>
              <a:rPr lang="en-US" sz="1300" dirty="0" err="1">
                <a:solidFill>
                  <a:schemeClr val="tx1"/>
                </a:solidFill>
              </a:rPr>
              <a:t>er</a:t>
            </a:r>
            <a:r>
              <a:rPr lang="en-US" sz="1300" dirty="0">
                <a:solidFill>
                  <a:schemeClr val="tx1"/>
                </a:solidFill>
              </a:rPr>
              <a:t> </a:t>
            </a:r>
            <a:r>
              <a:rPr lang="en-US" sz="1300" dirty="0" err="1">
                <a:solidFill>
                  <a:schemeClr val="tx1"/>
                </a:solidFill>
              </a:rPr>
              <a:t>verulega</a:t>
            </a:r>
            <a:r>
              <a:rPr lang="en-US" sz="1300" dirty="0">
                <a:solidFill>
                  <a:schemeClr val="tx1"/>
                </a:solidFill>
              </a:rPr>
              <a:t> </a:t>
            </a:r>
            <a:r>
              <a:rPr lang="en-US" sz="1300" dirty="0" err="1">
                <a:solidFill>
                  <a:schemeClr val="tx1"/>
                </a:solidFill>
              </a:rPr>
              <a:t>hamlandi</a:t>
            </a:r>
            <a:r>
              <a:rPr lang="en-US" sz="1300" dirty="0">
                <a:solidFill>
                  <a:schemeClr val="tx1"/>
                </a:solidFill>
              </a:rPr>
              <a:t> og </a:t>
            </a:r>
            <a:r>
              <a:rPr lang="en-US" sz="1300" dirty="0" err="1">
                <a:solidFill>
                  <a:schemeClr val="tx1"/>
                </a:solidFill>
              </a:rPr>
              <a:t>kemur</a:t>
            </a:r>
            <a:r>
              <a:rPr lang="en-US" sz="1300" dirty="0">
                <a:solidFill>
                  <a:schemeClr val="tx1"/>
                </a:solidFill>
              </a:rPr>
              <a:t> í veg </a:t>
            </a:r>
            <a:r>
              <a:rPr lang="en-US" sz="1300" dirty="0" err="1">
                <a:solidFill>
                  <a:schemeClr val="tx1"/>
                </a:solidFill>
              </a:rPr>
              <a:t>fyrir</a:t>
            </a:r>
            <a:r>
              <a:rPr lang="en-US" sz="1300" dirty="0">
                <a:solidFill>
                  <a:schemeClr val="tx1"/>
                </a:solidFill>
              </a:rPr>
              <a:t> </a:t>
            </a:r>
            <a:r>
              <a:rPr lang="en-US" sz="1300" dirty="0" err="1">
                <a:solidFill>
                  <a:schemeClr val="tx1"/>
                </a:solidFill>
              </a:rPr>
              <a:t>að</a:t>
            </a:r>
            <a:r>
              <a:rPr lang="en-US" sz="1300" dirty="0">
                <a:solidFill>
                  <a:schemeClr val="tx1"/>
                </a:solidFill>
              </a:rPr>
              <a:t> </a:t>
            </a:r>
            <a:r>
              <a:rPr lang="en-US" sz="1300" dirty="0" err="1">
                <a:solidFill>
                  <a:schemeClr val="tx1"/>
                </a:solidFill>
              </a:rPr>
              <a:t>barnið</a:t>
            </a:r>
            <a:r>
              <a:rPr lang="en-US" sz="1300" dirty="0">
                <a:solidFill>
                  <a:schemeClr val="tx1"/>
                </a:solidFill>
              </a:rPr>
              <a:t> </a:t>
            </a:r>
            <a:r>
              <a:rPr lang="en-US" sz="1300" dirty="0" err="1">
                <a:solidFill>
                  <a:schemeClr val="tx1"/>
                </a:solidFill>
              </a:rPr>
              <a:t>sinni</a:t>
            </a:r>
            <a:r>
              <a:rPr lang="en-US" sz="1300" dirty="0">
                <a:solidFill>
                  <a:schemeClr val="tx1"/>
                </a:solidFill>
              </a:rPr>
              <a:t> </a:t>
            </a:r>
            <a:r>
              <a:rPr lang="en-US" sz="1300" dirty="0" err="1">
                <a:solidFill>
                  <a:schemeClr val="tx1"/>
                </a:solidFill>
              </a:rPr>
              <a:t>athöfnum</a:t>
            </a:r>
            <a:r>
              <a:rPr lang="en-US" sz="1300" dirty="0">
                <a:solidFill>
                  <a:schemeClr val="tx1"/>
                </a:solidFill>
              </a:rPr>
              <a:t> </a:t>
            </a:r>
            <a:r>
              <a:rPr lang="en-US" sz="1300" dirty="0" err="1">
                <a:solidFill>
                  <a:schemeClr val="tx1"/>
                </a:solidFill>
              </a:rPr>
              <a:t>daglegs</a:t>
            </a:r>
            <a:r>
              <a:rPr lang="en-US" sz="1300" dirty="0">
                <a:solidFill>
                  <a:schemeClr val="tx1"/>
                </a:solidFill>
              </a:rPr>
              <a:t> </a:t>
            </a:r>
            <a:r>
              <a:rPr lang="en-US" sz="1300" dirty="0" err="1">
                <a:solidFill>
                  <a:schemeClr val="tx1"/>
                </a:solidFill>
              </a:rPr>
              <a:t>lífs</a:t>
            </a:r>
            <a:r>
              <a:rPr lang="en-US" sz="1300" dirty="0">
                <a:solidFill>
                  <a:schemeClr val="tx1"/>
                </a:solidFill>
              </a:rPr>
              <a:t> </a:t>
            </a:r>
          </a:p>
          <a:p>
            <a:pPr fontAlgn="auto">
              <a:lnSpc>
                <a:spcPct val="90000"/>
              </a:lnSpc>
              <a:spcAft>
                <a:spcPts val="0"/>
              </a:spcAft>
              <a:buFont typeface="Wingdings 3" charset="2"/>
              <a:buChar char=""/>
              <a:defRPr/>
            </a:pPr>
            <a:r>
              <a:rPr lang="en-US" sz="1300" dirty="0">
                <a:solidFill>
                  <a:schemeClr val="tx1"/>
                </a:solidFill>
              </a:rPr>
              <a:t>4. </a:t>
            </a:r>
            <a:r>
              <a:rPr lang="en-US" sz="1300" dirty="0" err="1">
                <a:solidFill>
                  <a:schemeClr val="tx1"/>
                </a:solidFill>
              </a:rPr>
              <a:t>Hver</a:t>
            </a:r>
            <a:r>
              <a:rPr lang="en-US" sz="1300" dirty="0">
                <a:solidFill>
                  <a:schemeClr val="tx1"/>
                </a:solidFill>
              </a:rPr>
              <a:t> </a:t>
            </a:r>
            <a:r>
              <a:rPr lang="en-US" sz="1300" dirty="0" err="1">
                <a:solidFill>
                  <a:schemeClr val="tx1"/>
                </a:solidFill>
              </a:rPr>
              <a:t>sjúklingur</a:t>
            </a:r>
            <a:r>
              <a:rPr lang="en-US" sz="1300" dirty="0">
                <a:solidFill>
                  <a:schemeClr val="tx1"/>
                </a:solidFill>
              </a:rPr>
              <a:t> </a:t>
            </a:r>
            <a:r>
              <a:rPr lang="en-US" sz="1300" dirty="0" err="1">
                <a:solidFill>
                  <a:schemeClr val="tx1"/>
                </a:solidFill>
              </a:rPr>
              <a:t>sýnir</a:t>
            </a:r>
            <a:r>
              <a:rPr lang="en-US" sz="1300" dirty="0">
                <a:solidFill>
                  <a:schemeClr val="tx1"/>
                </a:solidFill>
              </a:rPr>
              <a:t> </a:t>
            </a:r>
            <a:r>
              <a:rPr lang="en-US" sz="1300" dirty="0" err="1">
                <a:solidFill>
                  <a:schemeClr val="tx1"/>
                </a:solidFill>
              </a:rPr>
              <a:t>dæmigert</a:t>
            </a:r>
            <a:r>
              <a:rPr lang="en-US" sz="1300" dirty="0">
                <a:solidFill>
                  <a:schemeClr val="tx1"/>
                </a:solidFill>
              </a:rPr>
              <a:t> </a:t>
            </a:r>
            <a:r>
              <a:rPr lang="en-US" sz="1300" dirty="0" err="1">
                <a:solidFill>
                  <a:schemeClr val="tx1"/>
                </a:solidFill>
              </a:rPr>
              <a:t>mynstur</a:t>
            </a:r>
            <a:r>
              <a:rPr lang="en-US" sz="1300" dirty="0">
                <a:solidFill>
                  <a:schemeClr val="tx1"/>
                </a:solidFill>
              </a:rPr>
              <a:t> </a:t>
            </a:r>
            <a:r>
              <a:rPr lang="en-US" sz="1300" dirty="0" err="1">
                <a:solidFill>
                  <a:schemeClr val="tx1"/>
                </a:solidFill>
              </a:rPr>
              <a:t>fyrirboða</a:t>
            </a:r>
            <a:r>
              <a:rPr lang="en-US" sz="1300" dirty="0">
                <a:solidFill>
                  <a:schemeClr val="tx1"/>
                </a:solidFill>
              </a:rPr>
              <a:t> og </a:t>
            </a:r>
            <a:r>
              <a:rPr lang="en-US" sz="1300" dirty="0" err="1">
                <a:solidFill>
                  <a:schemeClr val="tx1"/>
                </a:solidFill>
              </a:rPr>
              <a:t>einkenna</a:t>
            </a:r>
            <a:r>
              <a:rPr lang="en-US" sz="1300" dirty="0">
                <a:solidFill>
                  <a:schemeClr val="tx1"/>
                </a:solidFill>
              </a:rPr>
              <a:t> </a:t>
            </a:r>
            <a:r>
              <a:rPr lang="is-IS" sz="1300" dirty="0">
                <a:solidFill>
                  <a:schemeClr val="tx1"/>
                </a:solidFill>
              </a:rPr>
              <a:t> sem geta verið ólík því sem gerist hjá öðrum</a:t>
            </a:r>
          </a:p>
          <a:p>
            <a:pPr fontAlgn="auto">
              <a:lnSpc>
                <a:spcPct val="90000"/>
              </a:lnSpc>
              <a:spcAft>
                <a:spcPts val="0"/>
              </a:spcAft>
              <a:buFont typeface="Wingdings 3" charset="2"/>
              <a:buChar char=""/>
              <a:defRPr/>
            </a:pPr>
            <a:r>
              <a:rPr lang="en-US" sz="1300" dirty="0">
                <a:solidFill>
                  <a:schemeClr val="tx1"/>
                </a:solidFill>
              </a:rPr>
              <a:t>5. </a:t>
            </a:r>
            <a:r>
              <a:rPr lang="is-IS" sz="1300" dirty="0">
                <a:solidFill>
                  <a:schemeClr val="tx1"/>
                </a:solidFill>
              </a:rPr>
              <a:t>Önnur einkenni sem tengjast kviðverkjum:</a:t>
            </a:r>
          </a:p>
          <a:p>
            <a:pPr lvl="1" indent="-283464" fontAlgn="auto">
              <a:lnSpc>
                <a:spcPct val="90000"/>
              </a:lnSpc>
              <a:spcAft>
                <a:spcPts val="0"/>
              </a:spcAft>
              <a:buFont typeface="Wingdings 3" charset="2"/>
              <a:buChar char=""/>
              <a:defRPr/>
            </a:pPr>
            <a:r>
              <a:rPr lang="is-IS" sz="1300" dirty="0">
                <a:solidFill>
                  <a:schemeClr val="tx1"/>
                </a:solidFill>
              </a:rPr>
              <a:t>a. </a:t>
            </a:r>
            <a:r>
              <a:rPr lang="is-IS" sz="1300" dirty="0" err="1">
                <a:solidFill>
                  <a:schemeClr val="tx1"/>
                </a:solidFill>
              </a:rPr>
              <a:t>Anorexia</a:t>
            </a:r>
            <a:endParaRPr lang="is-IS" sz="1300" dirty="0">
              <a:solidFill>
                <a:schemeClr val="tx1"/>
              </a:solidFill>
            </a:endParaRPr>
          </a:p>
          <a:p>
            <a:pPr lvl="1" indent="-283464" fontAlgn="auto">
              <a:lnSpc>
                <a:spcPct val="90000"/>
              </a:lnSpc>
              <a:spcAft>
                <a:spcPts val="0"/>
              </a:spcAft>
              <a:buFont typeface="Wingdings 3" charset="2"/>
              <a:buChar char=""/>
              <a:defRPr/>
            </a:pPr>
            <a:r>
              <a:rPr lang="is-IS" sz="1300" dirty="0">
                <a:solidFill>
                  <a:schemeClr val="tx1"/>
                </a:solidFill>
              </a:rPr>
              <a:t>b. Ógleði</a:t>
            </a:r>
          </a:p>
          <a:p>
            <a:pPr lvl="1" indent="-283464" fontAlgn="auto">
              <a:lnSpc>
                <a:spcPct val="90000"/>
              </a:lnSpc>
              <a:spcAft>
                <a:spcPts val="0"/>
              </a:spcAft>
              <a:buFont typeface="Wingdings 3" charset="2"/>
              <a:buChar char=""/>
              <a:defRPr/>
            </a:pPr>
            <a:r>
              <a:rPr lang="is-IS" sz="1300" dirty="0">
                <a:solidFill>
                  <a:schemeClr val="tx1"/>
                </a:solidFill>
              </a:rPr>
              <a:t>c. Uppköst</a:t>
            </a:r>
          </a:p>
          <a:p>
            <a:pPr lvl="1" indent="-283464" fontAlgn="auto">
              <a:lnSpc>
                <a:spcPct val="90000"/>
              </a:lnSpc>
              <a:spcAft>
                <a:spcPts val="0"/>
              </a:spcAft>
              <a:buFont typeface="Wingdings 3" charset="2"/>
              <a:buChar char=""/>
              <a:defRPr/>
            </a:pPr>
            <a:r>
              <a:rPr lang="is-IS" sz="1300" dirty="0">
                <a:solidFill>
                  <a:schemeClr val="tx1"/>
                </a:solidFill>
              </a:rPr>
              <a:t>d. Höfuðverkur</a:t>
            </a:r>
          </a:p>
          <a:p>
            <a:pPr lvl="1" indent="-283464" fontAlgn="auto">
              <a:lnSpc>
                <a:spcPct val="90000"/>
              </a:lnSpc>
              <a:spcAft>
                <a:spcPts val="0"/>
              </a:spcAft>
              <a:buFont typeface="Wingdings 3" charset="2"/>
              <a:buChar char=""/>
              <a:defRPr/>
            </a:pPr>
            <a:r>
              <a:rPr lang="is-IS" sz="1300" dirty="0">
                <a:solidFill>
                  <a:schemeClr val="tx1"/>
                </a:solidFill>
              </a:rPr>
              <a:t>e. Ljósfælni</a:t>
            </a:r>
          </a:p>
          <a:p>
            <a:pPr lvl="1" indent="-283464" fontAlgn="auto">
              <a:lnSpc>
                <a:spcPct val="90000"/>
              </a:lnSpc>
              <a:spcAft>
                <a:spcPts val="0"/>
              </a:spcAft>
              <a:buFont typeface="Wingdings 3" charset="2"/>
              <a:buChar char=""/>
              <a:defRPr/>
            </a:pPr>
            <a:r>
              <a:rPr lang="is-IS" sz="1300" dirty="0">
                <a:solidFill>
                  <a:schemeClr val="tx1"/>
                </a:solidFill>
              </a:rPr>
              <a:t>f. </a:t>
            </a:r>
            <a:r>
              <a:rPr lang="is-IS" sz="1300" dirty="0" err="1">
                <a:solidFill>
                  <a:schemeClr val="tx1"/>
                </a:solidFill>
              </a:rPr>
              <a:t>Fölvi</a:t>
            </a:r>
            <a:endParaRPr lang="is-IS" sz="1300" dirty="0">
              <a:solidFill>
                <a:schemeClr val="tx1"/>
              </a:solidFill>
            </a:endParaRPr>
          </a:p>
          <a:p>
            <a:pPr fontAlgn="auto">
              <a:lnSpc>
                <a:spcPct val="90000"/>
              </a:lnSpc>
              <a:spcAft>
                <a:spcPts val="0"/>
              </a:spcAft>
              <a:buFont typeface="Wingdings 3" charset="2"/>
              <a:buChar char=""/>
              <a:defRPr/>
            </a:pPr>
            <a:r>
              <a:rPr lang="en-US" sz="1300" dirty="0">
                <a:solidFill>
                  <a:schemeClr val="tx1"/>
                </a:solidFill>
              </a:rPr>
              <a:t>6. </a:t>
            </a:r>
            <a:r>
              <a:rPr lang="en-US" sz="1300" dirty="0" err="1">
                <a:solidFill>
                  <a:schemeClr val="tx1"/>
                </a:solidFill>
              </a:rPr>
              <a:t>Eftir</a:t>
            </a:r>
            <a:r>
              <a:rPr lang="en-US" sz="1300" dirty="0">
                <a:solidFill>
                  <a:schemeClr val="tx1"/>
                </a:solidFill>
              </a:rPr>
              <a:t> </a:t>
            </a:r>
            <a:r>
              <a:rPr lang="en-US" sz="1300" dirty="0" err="1">
                <a:solidFill>
                  <a:schemeClr val="tx1"/>
                </a:solidFill>
              </a:rPr>
              <a:t>viðeigandi</a:t>
            </a:r>
            <a:r>
              <a:rPr lang="en-US" sz="1300" dirty="0">
                <a:solidFill>
                  <a:schemeClr val="tx1"/>
                </a:solidFill>
              </a:rPr>
              <a:t> mat og </a:t>
            </a:r>
            <a:r>
              <a:rPr lang="en-US" sz="1300" dirty="0" err="1">
                <a:solidFill>
                  <a:schemeClr val="tx1"/>
                </a:solidFill>
              </a:rPr>
              <a:t>uppvinnslu</a:t>
            </a:r>
            <a:r>
              <a:rPr lang="en-US" sz="1300" dirty="0">
                <a:solidFill>
                  <a:schemeClr val="tx1"/>
                </a:solidFill>
              </a:rPr>
              <a:t> </a:t>
            </a:r>
            <a:r>
              <a:rPr lang="en-US" sz="1300" dirty="0" err="1">
                <a:solidFill>
                  <a:schemeClr val="tx1"/>
                </a:solidFill>
              </a:rPr>
              <a:t>verða</a:t>
            </a:r>
            <a:r>
              <a:rPr lang="en-US" sz="1300" dirty="0">
                <a:solidFill>
                  <a:schemeClr val="tx1"/>
                </a:solidFill>
              </a:rPr>
              <a:t> </a:t>
            </a:r>
            <a:r>
              <a:rPr lang="en-US" sz="1300" dirty="0" err="1">
                <a:solidFill>
                  <a:schemeClr val="tx1"/>
                </a:solidFill>
              </a:rPr>
              <a:t>einkenni</a:t>
            </a:r>
            <a:r>
              <a:rPr lang="en-US" sz="1300" dirty="0">
                <a:solidFill>
                  <a:schemeClr val="tx1"/>
                </a:solidFill>
              </a:rPr>
              <a:t> ekki </a:t>
            </a:r>
            <a:r>
              <a:rPr lang="en-US" sz="1300" dirty="0" err="1">
                <a:solidFill>
                  <a:schemeClr val="tx1"/>
                </a:solidFill>
              </a:rPr>
              <a:t>skýrð</a:t>
            </a:r>
            <a:r>
              <a:rPr lang="en-US" sz="1300" dirty="0">
                <a:solidFill>
                  <a:schemeClr val="tx1"/>
                </a:solidFill>
              </a:rPr>
              <a:t> </a:t>
            </a:r>
            <a:r>
              <a:rPr lang="en-US" sz="1300" dirty="0" err="1">
                <a:solidFill>
                  <a:schemeClr val="tx1"/>
                </a:solidFill>
              </a:rPr>
              <a:t>fyllilega</a:t>
            </a:r>
            <a:r>
              <a:rPr lang="en-US" sz="1300" dirty="0">
                <a:solidFill>
                  <a:schemeClr val="tx1"/>
                </a:solidFill>
              </a:rPr>
              <a:t> </a:t>
            </a:r>
            <a:r>
              <a:rPr lang="en-US" sz="1300" dirty="0" err="1">
                <a:solidFill>
                  <a:schemeClr val="tx1"/>
                </a:solidFill>
              </a:rPr>
              <a:t>af</a:t>
            </a:r>
            <a:r>
              <a:rPr lang="en-US" sz="1300" dirty="0">
                <a:solidFill>
                  <a:schemeClr val="tx1"/>
                </a:solidFill>
              </a:rPr>
              <a:t> </a:t>
            </a:r>
            <a:r>
              <a:rPr lang="en-US" sz="1300" dirty="0" err="1">
                <a:solidFill>
                  <a:schemeClr val="tx1"/>
                </a:solidFill>
              </a:rPr>
              <a:t>öðru</a:t>
            </a:r>
            <a:r>
              <a:rPr lang="en-US" sz="1300" dirty="0">
                <a:solidFill>
                  <a:schemeClr val="tx1"/>
                </a:solidFill>
              </a:rPr>
              <a:t> </a:t>
            </a:r>
            <a:r>
              <a:rPr lang="en-US" sz="1300" dirty="0" err="1">
                <a:solidFill>
                  <a:schemeClr val="tx1"/>
                </a:solidFill>
              </a:rPr>
              <a:t>undirliggjandi</a:t>
            </a:r>
            <a:r>
              <a:rPr lang="en-US" sz="1300" dirty="0">
                <a:solidFill>
                  <a:schemeClr val="tx1"/>
                </a:solidFill>
              </a:rPr>
              <a:t> </a:t>
            </a:r>
            <a:r>
              <a:rPr lang="is-IS" sz="1300" dirty="0">
                <a:solidFill>
                  <a:schemeClr val="tx1"/>
                </a:solidFill>
              </a:rPr>
              <a:t>vandamáli </a:t>
            </a:r>
          </a:p>
          <a:p>
            <a:pPr marL="0" indent="0" fontAlgn="auto">
              <a:lnSpc>
                <a:spcPct val="90000"/>
              </a:lnSpc>
              <a:spcAft>
                <a:spcPts val="0"/>
              </a:spcAft>
              <a:buFont typeface="Wingdings 3" charset="2"/>
              <a:buNone/>
              <a:defRPr/>
            </a:pPr>
            <a:endParaRPr lang="is-IS" sz="1300" dirty="0">
              <a:solidFill>
                <a:schemeClr val="tx1"/>
              </a:solidFill>
            </a:endParaRPr>
          </a:p>
          <a:p>
            <a:pPr fontAlgn="auto">
              <a:lnSpc>
                <a:spcPct val="90000"/>
              </a:lnSpc>
              <a:spcAft>
                <a:spcPts val="0"/>
              </a:spcAft>
              <a:buFont typeface="Wingdings 3" charset="2"/>
              <a:buChar char=""/>
              <a:defRPr/>
            </a:pPr>
            <a:r>
              <a:rPr lang="en-US" sz="1300" dirty="0" err="1">
                <a:solidFill>
                  <a:srgbClr val="99FF99"/>
                </a:solidFill>
              </a:rPr>
              <a:t>Þarf</a:t>
            </a:r>
            <a:r>
              <a:rPr lang="en-US" sz="1300" dirty="0">
                <a:solidFill>
                  <a:srgbClr val="99FF99"/>
                </a:solidFill>
              </a:rPr>
              <a:t> </a:t>
            </a:r>
            <a:r>
              <a:rPr lang="en-US" sz="1300" dirty="0" err="1">
                <a:solidFill>
                  <a:srgbClr val="99FF99"/>
                </a:solidFill>
              </a:rPr>
              <a:t>að</a:t>
            </a:r>
            <a:r>
              <a:rPr lang="en-US" sz="1300" dirty="0">
                <a:solidFill>
                  <a:srgbClr val="99FF99"/>
                </a:solidFill>
              </a:rPr>
              <a:t> </a:t>
            </a:r>
            <a:r>
              <a:rPr lang="en-US" sz="1300" dirty="0" err="1">
                <a:solidFill>
                  <a:srgbClr val="99FF99"/>
                </a:solidFill>
              </a:rPr>
              <a:t>uppfylla</a:t>
            </a:r>
            <a:r>
              <a:rPr lang="en-US" sz="1300" dirty="0">
                <a:solidFill>
                  <a:srgbClr val="99FF99"/>
                </a:solidFill>
              </a:rPr>
              <a:t> </a:t>
            </a:r>
            <a:r>
              <a:rPr lang="en-US" sz="1300" dirty="0" err="1">
                <a:solidFill>
                  <a:srgbClr val="99FF99"/>
                </a:solidFill>
              </a:rPr>
              <a:t>skilmerki</a:t>
            </a:r>
            <a:r>
              <a:rPr lang="en-US" sz="1300" dirty="0">
                <a:solidFill>
                  <a:srgbClr val="99FF99"/>
                </a:solidFill>
              </a:rPr>
              <a:t> í 6 </a:t>
            </a:r>
            <a:r>
              <a:rPr lang="en-US" sz="1300" dirty="0" err="1">
                <a:solidFill>
                  <a:srgbClr val="99FF99"/>
                </a:solidFill>
              </a:rPr>
              <a:t>mánuði</a:t>
            </a:r>
            <a:r>
              <a:rPr lang="en-US" sz="1300" dirty="0">
                <a:solidFill>
                  <a:srgbClr val="99FF99"/>
                </a:solidFill>
              </a:rPr>
              <a:t> </a:t>
            </a:r>
            <a:r>
              <a:rPr lang="en-US" sz="1300" dirty="0" err="1">
                <a:solidFill>
                  <a:srgbClr val="99FF99"/>
                </a:solidFill>
              </a:rPr>
              <a:t>fyrir</a:t>
            </a:r>
            <a:r>
              <a:rPr lang="en-US" sz="1300" dirty="0">
                <a:solidFill>
                  <a:srgbClr val="99FF99"/>
                </a:solidFill>
              </a:rPr>
              <a:t> </a:t>
            </a:r>
            <a:r>
              <a:rPr lang="en-US" sz="1300" dirty="0" err="1">
                <a:solidFill>
                  <a:srgbClr val="99FF99"/>
                </a:solidFill>
              </a:rPr>
              <a:t>greiningu</a:t>
            </a:r>
            <a:endParaRPr lang="is-IS" sz="1300" dirty="0">
              <a:solidFill>
                <a:srgbClr val="99FF99"/>
              </a:solidFill>
            </a:endParaRPr>
          </a:p>
        </p:txBody>
      </p:sp>
    </p:spTree>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a:spLocks noGrp="1" noRot="1" noChangeAspect="1" noMove="1" noResize="1" noEditPoints="1" noAdjustHandles="1" noChangeArrowheads="1" noChangeShapeType="1" noTextEdit="1"/>
          </p:cNvSpPr>
          <p:nvPr/>
        </p:nvSpPr>
        <p:spPr>
          <a:xfrm>
            <a:off x="8262961" y="466725"/>
            <a:ext cx="522287" cy="59197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s-IS"/>
          </a:p>
        </p:txBody>
      </p:sp>
      <p:grpSp>
        <p:nvGrpSpPr>
          <p:cNvPr id="4" name="Group 11"/>
          <p:cNvGrpSpPr>
            <a:grpSpLocks noGrp="1" noUngrp="1" noRot="1" noChangeAspect="1" noMove="1" noResize="1"/>
          </p:cNvGrpSpPr>
          <p:nvPr/>
        </p:nvGrpSpPr>
        <p:grpSpPr>
          <a:xfrm>
            <a:off x="0" y="0"/>
            <a:ext cx="9144000" cy="6858000"/>
            <a:chOff x="0" y="0"/>
            <a:chExt cx="12192000" cy="6858000"/>
          </a:xfrm>
          <a:solidFill>
            <a:srgbClr val="FFFFFF"/>
          </a:solidFill>
        </p:grpSpPr>
        <p:sp>
          <p:nvSpPr>
            <p:cNvPr id="13" name="Rectangle 12"/>
            <p:cNvSpPr/>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s-IS"/>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is-IS"/>
            </a:p>
          </p:txBody>
        </p:sp>
      </p:grpSp>
      <p:sp>
        <p:nvSpPr>
          <p:cNvPr id="67589" name="Title 1"/>
          <p:cNvSpPr>
            <a:spLocks noGrp="1"/>
          </p:cNvSpPr>
          <p:nvPr>
            <p:ph type="title"/>
          </p:nvPr>
        </p:nvSpPr>
        <p:spPr>
          <a:xfrm>
            <a:off x="750911" y="1209675"/>
            <a:ext cx="2274887" cy="4438650"/>
          </a:xfrm>
        </p:spPr>
        <p:txBody>
          <a:bodyPr/>
          <a:lstStyle/>
          <a:p>
            <a:pPr algn="r"/>
            <a:r>
              <a:rPr lang="is-IS" sz="2000">
                <a:solidFill>
                  <a:schemeClr val="tx1"/>
                </a:solidFill>
              </a:rPr>
              <a:t>Pathophysiology</a:t>
            </a:r>
            <a:br>
              <a:rPr lang="is-IS" sz="2000">
                <a:solidFill>
                  <a:schemeClr val="tx1"/>
                </a:solidFill>
              </a:rPr>
            </a:br>
            <a:r>
              <a:rPr lang="is-IS" sz="2000">
                <a:solidFill>
                  <a:schemeClr val="tx1"/>
                </a:solidFill>
              </a:rPr>
              <a:t>-abdominal migraine</a:t>
            </a:r>
          </a:p>
        </p:txBody>
      </p:sp>
      <p:cxnSp>
        <p:nvCxnSpPr>
          <p:cNvPr id="23" name="Straight Connector 15"/>
          <p:cNvCxnSpPr>
            <a:cxnSpLocks noGrp="1" noRot="1" noChangeAspect="1" noMove="1" noResize="1" noEditPoints="1" noAdjustHandles="1" noChangeArrowheads="1" noChangeShapeType="1"/>
          </p:cNvCxnSpPr>
          <p:nvPr/>
        </p:nvCxnSpPr>
        <p:spPr>
          <a:xfrm>
            <a:off x="3267075" y="1930400"/>
            <a:ext cx="0" cy="32004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67591" name="Content Placeholder 2"/>
          <p:cNvSpPr>
            <a:spLocks noGrp="1"/>
          </p:cNvSpPr>
          <p:nvPr>
            <p:ph idx="1"/>
          </p:nvPr>
        </p:nvSpPr>
        <p:spPr>
          <a:xfrm>
            <a:off x="3267098" y="620716"/>
            <a:ext cx="4754563" cy="5616575"/>
          </a:xfrm>
        </p:spPr>
        <p:txBody>
          <a:bodyPr anchor="ctr"/>
          <a:lstStyle/>
          <a:p>
            <a:pPr>
              <a:lnSpc>
                <a:spcPct val="90000"/>
              </a:lnSpc>
            </a:pPr>
            <a:r>
              <a:rPr lang="is-IS" sz="1400">
                <a:solidFill>
                  <a:schemeClr val="tx1"/>
                </a:solidFill>
              </a:rPr>
              <a:t>Abdominal migraine, </a:t>
            </a:r>
            <a:r>
              <a:rPr lang="en-US" sz="1400">
                <a:solidFill>
                  <a:schemeClr val="tx1"/>
                </a:solidFill>
              </a:rPr>
              <a:t>Cyclic Vomiting Syndrome og mígren höfuðverkir hafa líklega sömu undirliggjandi pathophysiology  </a:t>
            </a:r>
          </a:p>
          <a:p>
            <a:pPr lvl="1">
              <a:lnSpc>
                <a:spcPct val="90000"/>
              </a:lnSpc>
            </a:pPr>
            <a:r>
              <a:rPr lang="en-US" sz="1400">
                <a:solidFill>
                  <a:schemeClr val="tx1"/>
                </a:solidFill>
              </a:rPr>
              <a:t>Tímabundin einkenni  sem vara ákveðinn tíma, dæmigerð einkenni fyrir hvern sjúkling, einkennalaus tími í lengri tíma </a:t>
            </a:r>
          </a:p>
          <a:p>
            <a:pPr>
              <a:lnSpc>
                <a:spcPct val="90000"/>
              </a:lnSpc>
            </a:pPr>
            <a:r>
              <a:rPr lang="en-US" sz="1400">
                <a:solidFill>
                  <a:schemeClr val="tx1"/>
                </a:solidFill>
              </a:rPr>
              <a:t>Börn með magamígreni og mígren höfuðverki hafa svipaða útleysandi þætti, einkenni tengd verknum og það sem linar einkenni </a:t>
            </a:r>
          </a:p>
          <a:p>
            <a:pPr lvl="1">
              <a:lnSpc>
                <a:spcPct val="90000"/>
              </a:lnSpc>
            </a:pPr>
            <a:r>
              <a:rPr lang="en-US" sz="1400">
                <a:solidFill>
                  <a:schemeClr val="tx1"/>
                </a:solidFill>
              </a:rPr>
              <a:t>Streita, þreyta, ferðalög </a:t>
            </a:r>
          </a:p>
          <a:p>
            <a:pPr lvl="1">
              <a:lnSpc>
                <a:spcPct val="90000"/>
              </a:lnSpc>
            </a:pPr>
            <a:r>
              <a:rPr lang="en-US" sz="1400">
                <a:solidFill>
                  <a:schemeClr val="tx1"/>
                </a:solidFill>
              </a:rPr>
              <a:t>Anorexia, ógleði, uppköst </a:t>
            </a:r>
          </a:p>
          <a:p>
            <a:pPr lvl="1">
              <a:lnSpc>
                <a:spcPct val="90000"/>
              </a:lnSpc>
            </a:pPr>
            <a:r>
              <a:rPr lang="en-US" sz="1400">
                <a:solidFill>
                  <a:schemeClr val="tx1"/>
                </a:solidFill>
              </a:rPr>
              <a:t>Hvíld, svefn</a:t>
            </a:r>
          </a:p>
          <a:p>
            <a:pPr>
              <a:lnSpc>
                <a:spcPct val="90000"/>
              </a:lnSpc>
            </a:pPr>
            <a:r>
              <a:rPr lang="en-US" sz="1400">
                <a:solidFill>
                  <a:schemeClr val="tx1"/>
                </a:solidFill>
              </a:rPr>
              <a:t>Bæði magamígreni og Cyclic Vomiting Syndrome geta þróast yfir í mígrenhöfuðverki þegar börnin eldast</a:t>
            </a:r>
          </a:p>
          <a:p>
            <a:pPr>
              <a:lnSpc>
                <a:spcPct val="90000"/>
              </a:lnSpc>
            </a:pPr>
            <a:r>
              <a:rPr lang="en-US" sz="1400">
                <a:solidFill>
                  <a:schemeClr val="tx1"/>
                </a:solidFill>
              </a:rPr>
              <a:t>Aukin virkni excitatory amino acids til staðar hjá fólki með mígren höfuðverki sem getur skýrt hvers vegna lyf sem auka magn </a:t>
            </a:r>
            <a:r>
              <a:rPr lang="is-IS" sz="1400">
                <a:solidFill>
                  <a:schemeClr val="tx1"/>
                </a:solidFill>
              </a:rPr>
              <a:t>g-aminobutyric acid hjálpa (antiepileptic)</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is-IS"/>
          </a:p>
        </p:txBody>
      </p:sp>
      <p:sp>
        <p:nvSpPr>
          <p:cNvPr id="68614" name="Freeform 5"/>
          <p:cNvSpPr>
            <a:spLocks noGrp="1" noRot="1" noChangeAspect="1" noMove="1" noResize="1" noEditPoints="1" noAdjustHandles="1" noChangeArrowheads="1" noChangeShapeType="1" noTextEdit="1"/>
          </p:cNvSpPr>
          <p:nvPr/>
        </p:nvSpPr>
        <p:spPr bwMode="gray">
          <a:xfrm rot="-5677511">
            <a:off x="1943123" y="1881192"/>
            <a:ext cx="3298825" cy="330200"/>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sp>
        <p:nvSpPr>
          <p:cNvPr id="68615" name="Freeform: Shape 13"/>
          <p:cNvSpPr>
            <a:spLocks noGrp="1" noRot="1" noChangeAspect="1" noMove="1" noResize="1" noEditPoints="1" noAdjustHandles="1" noChangeArrowheads="1" noChangeShapeType="1" noTextEdit="1"/>
          </p:cNvSpPr>
          <p:nvPr/>
        </p:nvSpPr>
        <p:spPr bwMode="gray">
          <a:xfrm rot="-5400000">
            <a:off x="3121842" y="751685"/>
            <a:ext cx="6054725" cy="5354637"/>
          </a:xfrm>
          <a:custGeom>
            <a:avLst/>
            <a:gdLst>
              <a:gd name="T0" fmla="*/ 6053670 w 6053670"/>
              <a:gd name="T1" fmla="*/ 824 h 7139732"/>
              <a:gd name="T2" fmla="*/ 6053670 w 6053670"/>
              <a:gd name="T3" fmla="*/ 813359 h 7139732"/>
              <a:gd name="T4" fmla="*/ 6053670 w 6053670"/>
              <a:gd name="T5" fmla="*/ 940919 h 7139732"/>
              <a:gd name="T6" fmla="*/ 6053670 w 6053670"/>
              <a:gd name="T7" fmla="*/ 5354799 h 7139732"/>
              <a:gd name="T8" fmla="*/ 0 w 6053670"/>
              <a:gd name="T9" fmla="*/ 5354799 h 7139732"/>
              <a:gd name="T10" fmla="*/ 0 w 6053670"/>
              <a:gd name="T11" fmla="*/ 937390 h 7139732"/>
              <a:gd name="T12" fmla="*/ 0 w 6053670"/>
              <a:gd name="T13" fmla="*/ 813359 h 7139732"/>
              <a:gd name="T14" fmla="*/ 0 w 6053670"/>
              <a:gd name="T15" fmla="*/ 0 h 7139732"/>
              <a:gd name="T16" fmla="*/ 35717 w 6053670"/>
              <a:gd name="T17" fmla="*/ 4116 h 7139732"/>
              <a:gd name="T18" fmla="*/ 140445 w 6053670"/>
              <a:gd name="T19" fmla="*/ 16231 h 7139732"/>
              <a:gd name="T20" fmla="*/ 216722 w 6053670"/>
              <a:gd name="T21" fmla="*/ 24699 h 7139732"/>
              <a:gd name="T22" fmla="*/ 307527 w 6053670"/>
              <a:gd name="T23" fmla="*/ 33638 h 7139732"/>
              <a:gd name="T24" fmla="*/ 415282 w 6053670"/>
              <a:gd name="T25" fmla="*/ 44341 h 7139732"/>
              <a:gd name="T26" fmla="*/ 534539 w 6053670"/>
              <a:gd name="T27" fmla="*/ 55631 h 7139732"/>
              <a:gd name="T28" fmla="*/ 668931 w 6053670"/>
              <a:gd name="T29" fmla="*/ 67511 h 7139732"/>
              <a:gd name="T30" fmla="*/ 815430 w 6053670"/>
              <a:gd name="T31" fmla="*/ 80096 h 7139732"/>
              <a:gd name="T32" fmla="*/ 974641 w 6053670"/>
              <a:gd name="T33" fmla="*/ 92680 h 7139732"/>
              <a:gd name="T34" fmla="*/ 1144145 w 6053670"/>
              <a:gd name="T35" fmla="*/ 105500 h 7139732"/>
              <a:gd name="T36" fmla="*/ 1326966 w 6053670"/>
              <a:gd name="T37" fmla="*/ 117380 h 7139732"/>
              <a:gd name="T38" fmla="*/ 1518262 w 6053670"/>
              <a:gd name="T39" fmla="*/ 128788 h 7139732"/>
              <a:gd name="T40" fmla="*/ 1720454 w 6053670"/>
              <a:gd name="T41" fmla="*/ 139139 h 7139732"/>
              <a:gd name="T42" fmla="*/ 1931122 w 6053670"/>
              <a:gd name="T43" fmla="*/ 149018 h 7139732"/>
              <a:gd name="T44" fmla="*/ 2150869 w 6053670"/>
              <a:gd name="T45" fmla="*/ 158309 h 7139732"/>
              <a:gd name="T46" fmla="*/ 2263467 w 6053670"/>
              <a:gd name="T47" fmla="*/ 161603 h 7139732"/>
              <a:gd name="T48" fmla="*/ 2378487 w 6053670"/>
              <a:gd name="T49" fmla="*/ 165249 h 7139732"/>
              <a:gd name="T50" fmla="*/ 2495323 w 6053670"/>
              <a:gd name="T51" fmla="*/ 168659 h 7139732"/>
              <a:gd name="T52" fmla="*/ 2612765 w 6053670"/>
              <a:gd name="T53" fmla="*/ 170894 h 7139732"/>
              <a:gd name="T54" fmla="*/ 2732627 w 6053670"/>
              <a:gd name="T55" fmla="*/ 172894 h 7139732"/>
              <a:gd name="T56" fmla="*/ 2853701 w 6053670"/>
              <a:gd name="T57" fmla="*/ 175011 h 7139732"/>
              <a:gd name="T58" fmla="*/ 2977195 w 6053670"/>
              <a:gd name="T59" fmla="*/ 176422 h 7139732"/>
              <a:gd name="T60" fmla="*/ 3101901 w 6053670"/>
              <a:gd name="T61" fmla="*/ 176422 h 7139732"/>
              <a:gd name="T62" fmla="*/ 3227817 w 6053670"/>
              <a:gd name="T63" fmla="*/ 177127 h 7139732"/>
              <a:gd name="T64" fmla="*/ 3354945 w 6053670"/>
              <a:gd name="T65" fmla="*/ 176422 h 7139732"/>
              <a:gd name="T66" fmla="*/ 3483887 w 6053670"/>
              <a:gd name="T67" fmla="*/ 175011 h 7139732"/>
              <a:gd name="T68" fmla="*/ 3612831 w 6053670"/>
              <a:gd name="T69" fmla="*/ 173717 h 7139732"/>
              <a:gd name="T70" fmla="*/ 3743591 w 6053670"/>
              <a:gd name="T71" fmla="*/ 170894 h 7139732"/>
              <a:gd name="T72" fmla="*/ 3875561 w 6053670"/>
              <a:gd name="T73" fmla="*/ 167953 h 7139732"/>
              <a:gd name="T74" fmla="*/ 4007531 w 6053670"/>
              <a:gd name="T75" fmla="*/ 164543 h 7139732"/>
              <a:gd name="T76" fmla="*/ 4140711 w 6053670"/>
              <a:gd name="T77" fmla="*/ 159721 h 7139732"/>
              <a:gd name="T78" fmla="*/ 4275102 w 6053670"/>
              <a:gd name="T79" fmla="*/ 153958 h 7139732"/>
              <a:gd name="T80" fmla="*/ 4410098 w 6053670"/>
              <a:gd name="T81" fmla="*/ 148430 h 7139732"/>
              <a:gd name="T82" fmla="*/ 4545098 w 6053670"/>
              <a:gd name="T83" fmla="*/ 141374 h 7139732"/>
              <a:gd name="T84" fmla="*/ 4681910 w 6053670"/>
              <a:gd name="T85" fmla="*/ 132905 h 7139732"/>
              <a:gd name="T86" fmla="*/ 4816906 w 6053670"/>
              <a:gd name="T87" fmla="*/ 124437 h 7139732"/>
              <a:gd name="T88" fmla="*/ 4954322 w 6053670"/>
              <a:gd name="T89" fmla="*/ 114674 h 7139732"/>
              <a:gd name="T90" fmla="*/ 5092346 w 6053670"/>
              <a:gd name="T91" fmla="*/ 103972 h 7139732"/>
              <a:gd name="T92" fmla="*/ 5228554 w 6053670"/>
              <a:gd name="T93" fmla="*/ 92680 h 7139732"/>
              <a:gd name="T94" fmla="*/ 5366578 w 6053670"/>
              <a:gd name="T95" fmla="*/ 79508 h 7139732"/>
              <a:gd name="T96" fmla="*/ 5503998 w 6053670"/>
              <a:gd name="T97" fmla="*/ 65394 h 7139732"/>
              <a:gd name="T98" fmla="*/ 5642022 w 6053670"/>
              <a:gd name="T99" fmla="*/ 51398 h 7139732"/>
              <a:gd name="T100" fmla="*/ 5779438 w 6053670"/>
              <a:gd name="T101" fmla="*/ 35050 h 7139732"/>
              <a:gd name="T102" fmla="*/ 5916250 w 6053670"/>
              <a:gd name="T103" fmla="*/ 18348 h 713973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053670"/>
              <a:gd name="T157" fmla="*/ 0 h 7139732"/>
              <a:gd name="T158" fmla="*/ 6053670 w 6053670"/>
              <a:gd name="T159" fmla="*/ 7139732 h 713973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w="9525">
            <a:noFill/>
            <a:miter lim="800000"/>
            <a:headEnd/>
            <a:tailEnd/>
          </a:ln>
        </p:spPr>
        <p:txBody>
          <a:bodyPr/>
          <a:lstStyle/>
          <a:p>
            <a:endParaRPr lang="is-IS"/>
          </a:p>
        </p:txBody>
      </p:sp>
      <p:sp>
        <p:nvSpPr>
          <p:cNvPr id="68616" name="Freeform 5"/>
          <p:cNvSpPr>
            <a:spLocks noGrp="1" noRot="1" noChangeAspect="1" noMove="1" noResize="1" noEditPoints="1" noAdjustHandles="1" noChangeArrowheads="1" noChangeShapeType="1" noTextEdit="1"/>
          </p:cNvSpPr>
          <p:nvPr/>
        </p:nvSpPr>
        <p:spPr bwMode="gray">
          <a:xfrm>
            <a:off x="0" y="1588"/>
            <a:ext cx="9144000" cy="6856412"/>
          </a:xfrm>
          <a:custGeom>
            <a:avLst/>
            <a:gdLst>
              <a:gd name="T0" fmla="*/ 0 w 15356"/>
              <a:gd name="T1" fmla="*/ 0 h 8638"/>
              <a:gd name="T2" fmla="*/ 15356 w 15356"/>
              <a:gd name="T3" fmla="*/ 8638 h 8638"/>
            </a:gdLst>
            <a:ahLst/>
            <a:cxnLst/>
            <a:rect l="T0" t="T1" r="T2" b="T3"/>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w="9525">
            <a:noFill/>
            <a:miter lim="800000"/>
            <a:headEnd/>
            <a:tailEnd/>
          </a:ln>
        </p:spPr>
        <p:txBody>
          <a:bodyPr/>
          <a:lstStyle/>
          <a:p>
            <a:endParaRPr lang="is-IS"/>
          </a:p>
        </p:txBody>
      </p:sp>
      <p:sp>
        <p:nvSpPr>
          <p:cNvPr id="68617" name="Title 1"/>
          <p:cNvSpPr>
            <a:spLocks noGrp="1"/>
          </p:cNvSpPr>
          <p:nvPr>
            <p:ph type="title"/>
          </p:nvPr>
        </p:nvSpPr>
        <p:spPr>
          <a:xfrm>
            <a:off x="746148" y="1130300"/>
            <a:ext cx="2506663" cy="4597400"/>
          </a:xfrm>
        </p:spPr>
        <p:txBody>
          <a:bodyPr/>
          <a:lstStyle/>
          <a:p>
            <a:r>
              <a:rPr lang="is-IS" sz="2600">
                <a:solidFill>
                  <a:srgbClr val="EBEBEB"/>
                </a:solidFill>
              </a:rPr>
              <a:t>Frekara mat til greiningar á magamígreni</a:t>
            </a:r>
          </a:p>
        </p:txBody>
      </p:sp>
      <p:sp>
        <p:nvSpPr>
          <p:cNvPr id="68618" name="Content Placeholder 2"/>
          <p:cNvSpPr>
            <a:spLocks noGrp="1"/>
          </p:cNvSpPr>
          <p:nvPr>
            <p:ph idx="1"/>
          </p:nvPr>
        </p:nvSpPr>
        <p:spPr>
          <a:xfrm>
            <a:off x="3967164" y="438196"/>
            <a:ext cx="4127500" cy="5953125"/>
          </a:xfrm>
        </p:spPr>
        <p:txBody>
          <a:bodyPr anchor="ctr"/>
          <a:lstStyle/>
          <a:p>
            <a:r>
              <a:rPr lang="is-IS" sz="1700"/>
              <a:t>Tengsl vissra fyrirboðaeinkenna og virkni lyfja sem hjálpa mígrenhöfuðverk styður greiningu</a:t>
            </a:r>
          </a:p>
          <a:p>
            <a:r>
              <a:rPr lang="is-IS" sz="1700"/>
              <a:t>Þarf að útiloka sjúkdóma sem geta birst með svæsnum kviðverkjaköstum </a:t>
            </a:r>
          </a:p>
          <a:p>
            <a:pPr lvl="1"/>
            <a:r>
              <a:rPr lang="is-IS" sz="1700"/>
              <a:t>Intermittent small bowel obstruction (intussusception)</a:t>
            </a:r>
          </a:p>
          <a:p>
            <a:pPr lvl="1"/>
            <a:r>
              <a:rPr lang="is-IS" sz="1700"/>
              <a:t>Obstructive uropathy</a:t>
            </a:r>
          </a:p>
          <a:p>
            <a:pPr lvl="1"/>
            <a:r>
              <a:rPr lang="is-IS" sz="1700"/>
              <a:t>Endurtekin brisbólga</a:t>
            </a:r>
          </a:p>
          <a:p>
            <a:pPr lvl="1"/>
            <a:r>
              <a:rPr lang="is-IS" sz="1700"/>
              <a:t>Gallvegasjúkdómur</a:t>
            </a:r>
          </a:p>
          <a:p>
            <a:pPr lvl="1"/>
            <a:r>
              <a:rPr lang="is-IS" sz="1700"/>
              <a:t>Familial Mediterranian Fever</a:t>
            </a:r>
          </a:p>
          <a:p>
            <a:pPr lvl="1"/>
            <a:r>
              <a:rPr lang="is-IS" sz="1700"/>
              <a:t>Efnaskiptasjúkdómar eins og acute intermittent porphyria</a:t>
            </a:r>
          </a:p>
          <a:p>
            <a:pPr lvl="1"/>
            <a:r>
              <a:rPr lang="is-IS" sz="1700"/>
              <a:t>Geðræn vandamál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a:spLocks noGrp="1" noRot="1" noChangeAspect="1" noMove="1" noResize="1" noEditPoints="1" noAdjustHandles="1" noChangeArrowheads="1" noChangeShapeType="1" noTextEdit="1"/>
          </p:cNvSpPr>
          <p:nvPr/>
        </p:nvSpPr>
        <p:spPr>
          <a:xfrm>
            <a:off x="8262961" y="466725"/>
            <a:ext cx="522287" cy="5919788"/>
          </a:xfrm>
          <a:prstGeom prst="rect">
            <a:avLst/>
          </a:prstGeom>
          <a:solidFill>
            <a:srgbClr val="0D0D0D"/>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s-IS"/>
          </a:p>
        </p:txBody>
      </p:sp>
      <p:grpSp>
        <p:nvGrpSpPr>
          <p:cNvPr id="4" name="Group 11"/>
          <p:cNvGrpSpPr>
            <a:grpSpLocks noGrp="1" noUngrp="1" noRot="1" noChangeAspect="1" noMove="1" noResize="1"/>
          </p:cNvGrpSpPr>
          <p:nvPr/>
        </p:nvGrpSpPr>
        <p:grpSpPr>
          <a:xfrm>
            <a:off x="0" y="0"/>
            <a:ext cx="9144000" cy="6858000"/>
            <a:chOff x="0" y="0"/>
            <a:chExt cx="12192000" cy="6858000"/>
          </a:xfrm>
          <a:solidFill>
            <a:srgbClr val="FFFFFF"/>
          </a:solidFill>
        </p:grpSpPr>
        <p:sp>
          <p:nvSpPr>
            <p:cNvPr id="13" name="Rectangle 12"/>
            <p:cNvSpPr/>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s-IS"/>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is-IS"/>
            </a:p>
          </p:txBody>
        </p:sp>
      </p:grpSp>
      <p:sp>
        <p:nvSpPr>
          <p:cNvPr id="69637" name="Title 1"/>
          <p:cNvSpPr>
            <a:spLocks noGrp="1"/>
          </p:cNvSpPr>
          <p:nvPr>
            <p:ph type="title"/>
          </p:nvPr>
        </p:nvSpPr>
        <p:spPr>
          <a:xfrm>
            <a:off x="866777" y="855709"/>
            <a:ext cx="6570663" cy="898525"/>
          </a:xfrm>
        </p:spPr>
        <p:txBody>
          <a:bodyPr anchor="b"/>
          <a:lstStyle/>
          <a:p>
            <a:r>
              <a:rPr lang="is-IS">
                <a:solidFill>
                  <a:schemeClr val="tx1"/>
                </a:solidFill>
              </a:rPr>
              <a:t>Meðferð magamígrenis</a:t>
            </a:r>
          </a:p>
        </p:txBody>
      </p:sp>
      <p:sp>
        <p:nvSpPr>
          <p:cNvPr id="69638" name="Content Placeholder 2"/>
          <p:cNvSpPr>
            <a:spLocks noGrp="1"/>
          </p:cNvSpPr>
          <p:nvPr>
            <p:ph idx="1"/>
          </p:nvPr>
        </p:nvSpPr>
        <p:spPr>
          <a:xfrm>
            <a:off x="866775" y="2079631"/>
            <a:ext cx="6135688" cy="3730625"/>
          </a:xfrm>
        </p:spPr>
        <p:txBody>
          <a:bodyPr anchor="ctr"/>
          <a:lstStyle/>
          <a:p>
            <a:r>
              <a:rPr lang="en-US">
                <a:solidFill>
                  <a:schemeClr val="tx1"/>
                </a:solidFill>
              </a:rPr>
              <a:t>Ákvarðast af tíðni og alvarleika kasta og þeim áhrifum sem þau hafa á barnið og fjölskyldulífið </a:t>
            </a:r>
          </a:p>
          <a:p>
            <a:r>
              <a:rPr lang="en-US">
                <a:solidFill>
                  <a:schemeClr val="tx1"/>
                </a:solidFill>
              </a:rPr>
              <a:t>Einkennameðferð</a:t>
            </a:r>
          </a:p>
          <a:p>
            <a:pPr lvl="1"/>
            <a:r>
              <a:rPr lang="en-US">
                <a:solidFill>
                  <a:schemeClr val="tx1"/>
                </a:solidFill>
              </a:rPr>
              <a:t>Verkjalyf, ógleðilyf eftir þörfum, hvíld</a:t>
            </a:r>
          </a:p>
          <a:p>
            <a:r>
              <a:rPr lang="en-US">
                <a:solidFill>
                  <a:schemeClr val="tx1"/>
                </a:solidFill>
              </a:rPr>
              <a:t>Fyrirbyggjandi meðferð</a:t>
            </a:r>
          </a:p>
          <a:p>
            <a:pPr lvl="1"/>
            <a:r>
              <a:rPr lang="en-US">
                <a:solidFill>
                  <a:schemeClr val="tx1"/>
                </a:solidFill>
              </a:rPr>
              <a:t>Amitriptyline, propranolol, cyproheptadine, antiepileptics, coenzyme Q10, levocarnitine.</a:t>
            </a:r>
          </a:p>
        </p:txBody>
      </p:sp>
    </p:spTree>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18" name="Rectangle 7"/>
          <p:cNvSpPr>
            <a:spLocks noGrp="1" noRot="1" noChangeAspect="1" noMove="1" noResize="1" noEditPoints="1" noAdjustHandles="1" noChangeArrowheads="1" noChangeShapeType="1" noTextEdit="1"/>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70659" name="Group 9"/>
          <p:cNvGrpSpPr>
            <a:grpSpLocks noGrp="1" noUngrp="1" noRot="1" noChangeAspect="1" noMove="1" noResize="1"/>
          </p:cNvGrpSpPr>
          <p:nvPr/>
        </p:nvGrpSpPr>
        <p:grpSpPr bwMode="auto">
          <a:xfrm>
            <a:off x="0" y="0"/>
            <a:ext cx="9144000" cy="6858000"/>
            <a:chOff x="0" y="0"/>
            <a:chExt cx="12192000" cy="6858000"/>
          </a:xfrm>
        </p:grpSpPr>
        <p:sp>
          <p:nvSpPr>
            <p:cNvPr id="11" name="Rectangle 10"/>
            <p:cNvSpPr/>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s-IS"/>
            </a:p>
          </p:txBody>
        </p:sp>
        <p:sp>
          <p:nvSpPr>
            <p:cNvPr id="70664" name="Freeform 5"/>
            <p:cNvSpPr>
              <a:spLocks noEditPoints="1"/>
            </p:cNvSpPr>
            <p:nvPr/>
          </p:nvSpPr>
          <p:spPr bwMode="gray">
            <a:xfrm>
              <a:off x="0" y="1587"/>
              <a:ext cx="12192000" cy="6856413"/>
            </a:xfrm>
            <a:custGeom>
              <a:avLst/>
              <a:gdLst>
                <a:gd name="T0" fmla="*/ 0 w 15356"/>
                <a:gd name="T1" fmla="*/ 0 h 8638"/>
                <a:gd name="T2" fmla="*/ 15356 w 15356"/>
                <a:gd name="T3" fmla="*/ 8638 h 8638"/>
              </a:gdLst>
              <a:ahLst/>
              <a:cxnLst/>
              <a:rect l="T0" t="T1" r="T2" b="T3"/>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w="9525">
              <a:noFill/>
              <a:miter lim="800000"/>
              <a:headEnd/>
              <a:tailEnd/>
            </a:ln>
          </p:spPr>
          <p:txBody>
            <a:bodyPr/>
            <a:lstStyle/>
            <a:p>
              <a:endParaRPr lang="is-IS"/>
            </a:p>
          </p:txBody>
        </p:sp>
      </p:grpSp>
      <p:sp>
        <p:nvSpPr>
          <p:cNvPr id="70660" name="Title 1"/>
          <p:cNvSpPr>
            <a:spLocks noGrp="1"/>
          </p:cNvSpPr>
          <p:nvPr>
            <p:ph type="title"/>
          </p:nvPr>
        </p:nvSpPr>
        <p:spPr>
          <a:xfrm>
            <a:off x="627065" y="1085850"/>
            <a:ext cx="2573337" cy="4686300"/>
          </a:xfrm>
        </p:spPr>
        <p:txBody>
          <a:bodyPr/>
          <a:lstStyle/>
          <a:p>
            <a:pPr algn="r"/>
            <a:r>
              <a:rPr lang="is-IS">
                <a:solidFill>
                  <a:schemeClr val="tx1"/>
                </a:solidFill>
              </a:rPr>
              <a:t>Functional abdominal pain not otherwise specified</a:t>
            </a:r>
          </a:p>
        </p:txBody>
      </p:sp>
      <p:cxnSp>
        <p:nvCxnSpPr>
          <p:cNvPr id="21" name="Straight Connector 13"/>
          <p:cNvCxnSpPr>
            <a:cxnSpLocks noGrp="1" noRot="1" noChangeAspect="1" noMove="1" noResize="1" noEditPoints="1" noAdjustHandles="1" noChangeArrowheads="1" noChangeShapeType="1"/>
          </p:cNvCxnSpPr>
          <p:nvPr/>
        </p:nvCxnSpPr>
        <p:spPr>
          <a:xfrm>
            <a:off x="3490913" y="1930400"/>
            <a:ext cx="0" cy="3200400"/>
          </a:xfrm>
          <a:prstGeom prst="line">
            <a:avLst/>
          </a:prstGeom>
          <a:ln w="15875"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781425" y="1085850"/>
            <a:ext cx="4184650" cy="4686300"/>
          </a:xfrm>
        </p:spPr>
        <p:txBody>
          <a:bodyPr rtlCol="0" anchor="ctr">
            <a:normAutofit/>
          </a:bodyPr>
          <a:lstStyle/>
          <a:p>
            <a:pPr fontAlgn="auto">
              <a:lnSpc>
                <a:spcPct val="90000"/>
              </a:lnSpc>
              <a:spcAft>
                <a:spcPts val="0"/>
              </a:spcAft>
              <a:buFont typeface="Wingdings 3" charset="2"/>
              <a:buChar char=""/>
              <a:defRPr/>
            </a:pPr>
            <a:r>
              <a:rPr lang="en-US" sz="1500" dirty="0" err="1">
                <a:solidFill>
                  <a:schemeClr val="accent5">
                    <a:lumMod val="60000"/>
                    <a:lumOff val="40000"/>
                  </a:schemeClr>
                </a:solidFill>
              </a:rPr>
              <a:t>Verður</a:t>
            </a:r>
            <a:r>
              <a:rPr lang="en-US" sz="1500" dirty="0">
                <a:solidFill>
                  <a:schemeClr val="accent5">
                    <a:lumMod val="60000"/>
                    <a:lumOff val="40000"/>
                  </a:schemeClr>
                </a:solidFill>
              </a:rPr>
              <a:t> </a:t>
            </a:r>
            <a:r>
              <a:rPr lang="en-US" sz="1500" dirty="0" err="1">
                <a:solidFill>
                  <a:schemeClr val="accent5">
                    <a:lumMod val="60000"/>
                    <a:lumOff val="40000"/>
                  </a:schemeClr>
                </a:solidFill>
              </a:rPr>
              <a:t>að</a:t>
            </a:r>
            <a:r>
              <a:rPr lang="en-US" sz="1500" dirty="0">
                <a:solidFill>
                  <a:schemeClr val="accent5">
                    <a:lumMod val="60000"/>
                    <a:lumOff val="40000"/>
                  </a:schemeClr>
                </a:solidFill>
              </a:rPr>
              <a:t> </a:t>
            </a:r>
            <a:r>
              <a:rPr lang="en-US" sz="1500" dirty="0" err="1">
                <a:solidFill>
                  <a:schemeClr val="accent5">
                    <a:lumMod val="60000"/>
                    <a:lumOff val="40000"/>
                  </a:schemeClr>
                </a:solidFill>
              </a:rPr>
              <a:t>uppfylla</a:t>
            </a:r>
            <a:r>
              <a:rPr lang="en-US" sz="1500" dirty="0">
                <a:solidFill>
                  <a:schemeClr val="accent5">
                    <a:lumMod val="60000"/>
                    <a:lumOff val="40000"/>
                  </a:schemeClr>
                </a:solidFill>
              </a:rPr>
              <a:t> </a:t>
            </a:r>
            <a:r>
              <a:rPr lang="en-US" sz="1500" dirty="0" err="1">
                <a:solidFill>
                  <a:schemeClr val="accent5">
                    <a:lumMod val="60000"/>
                    <a:lumOff val="40000"/>
                  </a:schemeClr>
                </a:solidFill>
              </a:rPr>
              <a:t>öll</a:t>
            </a:r>
            <a:r>
              <a:rPr lang="en-US" sz="1500" dirty="0">
                <a:solidFill>
                  <a:schemeClr val="accent5">
                    <a:lumMod val="60000"/>
                    <a:lumOff val="40000"/>
                  </a:schemeClr>
                </a:solidFill>
              </a:rPr>
              <a:t> </a:t>
            </a:r>
            <a:r>
              <a:rPr lang="en-US" sz="1500" dirty="0" err="1">
                <a:solidFill>
                  <a:schemeClr val="accent5">
                    <a:lumMod val="60000"/>
                    <a:lumOff val="40000"/>
                  </a:schemeClr>
                </a:solidFill>
              </a:rPr>
              <a:t>skilyrði</a:t>
            </a:r>
            <a:r>
              <a:rPr lang="en-US" sz="1500" dirty="0">
                <a:solidFill>
                  <a:schemeClr val="accent5">
                    <a:lumMod val="60000"/>
                    <a:lumOff val="40000"/>
                  </a:schemeClr>
                </a:solidFill>
              </a:rPr>
              <a:t> </a:t>
            </a:r>
            <a:r>
              <a:rPr lang="en-US" sz="1500" dirty="0" err="1">
                <a:solidFill>
                  <a:schemeClr val="accent5">
                    <a:lumMod val="60000"/>
                    <a:lumOff val="40000"/>
                  </a:schemeClr>
                </a:solidFill>
              </a:rPr>
              <a:t>að</a:t>
            </a:r>
            <a:r>
              <a:rPr lang="en-US" sz="1500" dirty="0">
                <a:solidFill>
                  <a:schemeClr val="accent5">
                    <a:lumMod val="60000"/>
                    <a:lumOff val="40000"/>
                  </a:schemeClr>
                </a:solidFill>
              </a:rPr>
              <a:t> </a:t>
            </a:r>
            <a:r>
              <a:rPr lang="en-US" sz="1500" dirty="0" err="1">
                <a:solidFill>
                  <a:schemeClr val="accent5">
                    <a:lumMod val="60000"/>
                    <a:lumOff val="40000"/>
                  </a:schemeClr>
                </a:solidFill>
              </a:rPr>
              <a:t>minnsta</a:t>
            </a:r>
            <a:r>
              <a:rPr lang="en-US" sz="1500" dirty="0">
                <a:solidFill>
                  <a:schemeClr val="accent5">
                    <a:lumMod val="60000"/>
                    <a:lumOff val="40000"/>
                  </a:schemeClr>
                </a:solidFill>
              </a:rPr>
              <a:t> </a:t>
            </a:r>
            <a:r>
              <a:rPr lang="en-US" sz="1500" dirty="0" err="1">
                <a:solidFill>
                  <a:schemeClr val="accent5">
                    <a:lumMod val="60000"/>
                    <a:lumOff val="40000"/>
                  </a:schemeClr>
                </a:solidFill>
              </a:rPr>
              <a:t>kosti</a:t>
            </a:r>
            <a:r>
              <a:rPr lang="en-US" sz="1500" dirty="0">
                <a:solidFill>
                  <a:schemeClr val="accent5">
                    <a:lumMod val="60000"/>
                    <a:lumOff val="40000"/>
                  </a:schemeClr>
                </a:solidFill>
              </a:rPr>
              <a:t> 4 </a:t>
            </a:r>
            <a:r>
              <a:rPr lang="en-US" sz="1500" dirty="0" err="1">
                <a:solidFill>
                  <a:schemeClr val="accent5">
                    <a:lumMod val="60000"/>
                    <a:lumOff val="40000"/>
                  </a:schemeClr>
                </a:solidFill>
              </a:rPr>
              <a:t>sinnum</a:t>
            </a:r>
            <a:r>
              <a:rPr lang="en-US" sz="1500" dirty="0">
                <a:solidFill>
                  <a:schemeClr val="accent5">
                    <a:lumMod val="60000"/>
                    <a:lumOff val="40000"/>
                  </a:schemeClr>
                </a:solidFill>
              </a:rPr>
              <a:t> í </a:t>
            </a:r>
            <a:r>
              <a:rPr lang="en-US" sz="1500" dirty="0" err="1">
                <a:solidFill>
                  <a:schemeClr val="accent5">
                    <a:lumMod val="60000"/>
                    <a:lumOff val="40000"/>
                  </a:schemeClr>
                </a:solidFill>
              </a:rPr>
              <a:t>mánuði</a:t>
            </a:r>
            <a:r>
              <a:rPr lang="en-US" sz="1500" dirty="0">
                <a:solidFill>
                  <a:schemeClr val="accent5">
                    <a:lumMod val="60000"/>
                    <a:lumOff val="40000"/>
                  </a:schemeClr>
                </a:solidFill>
              </a:rPr>
              <a:t>: </a:t>
            </a:r>
          </a:p>
          <a:p>
            <a:pPr fontAlgn="auto">
              <a:lnSpc>
                <a:spcPct val="90000"/>
              </a:lnSpc>
              <a:spcAft>
                <a:spcPts val="0"/>
              </a:spcAft>
              <a:buFont typeface="Wingdings 3" charset="2"/>
              <a:buNone/>
              <a:defRPr/>
            </a:pPr>
            <a:endParaRPr lang="en-US" sz="1500" dirty="0">
              <a:solidFill>
                <a:schemeClr val="accent5">
                  <a:lumMod val="60000"/>
                  <a:lumOff val="40000"/>
                </a:schemeClr>
              </a:solidFill>
            </a:endParaRPr>
          </a:p>
          <a:p>
            <a:pPr fontAlgn="auto">
              <a:lnSpc>
                <a:spcPct val="90000"/>
              </a:lnSpc>
              <a:spcAft>
                <a:spcPts val="0"/>
              </a:spcAft>
              <a:buFont typeface="Wingdings 3" charset="2"/>
              <a:buChar char=""/>
              <a:defRPr/>
            </a:pPr>
            <a:r>
              <a:rPr lang="en-US" sz="1500" dirty="0">
                <a:solidFill>
                  <a:schemeClr val="tx1"/>
                </a:solidFill>
              </a:rPr>
              <a:t>1. </a:t>
            </a:r>
            <a:r>
              <a:rPr lang="en-US" sz="1500" dirty="0" err="1">
                <a:solidFill>
                  <a:schemeClr val="tx1"/>
                </a:solidFill>
              </a:rPr>
              <a:t>Kviðverkjaköst</a:t>
            </a:r>
            <a:r>
              <a:rPr lang="en-US" sz="1500" dirty="0">
                <a:solidFill>
                  <a:schemeClr val="tx1"/>
                </a:solidFill>
              </a:rPr>
              <a:t> </a:t>
            </a:r>
            <a:r>
              <a:rPr lang="en-US" sz="1500" dirty="0" err="1">
                <a:solidFill>
                  <a:schemeClr val="tx1"/>
                </a:solidFill>
              </a:rPr>
              <a:t>eða</a:t>
            </a:r>
            <a:r>
              <a:rPr lang="en-US" sz="1500" dirty="0">
                <a:solidFill>
                  <a:schemeClr val="tx1"/>
                </a:solidFill>
              </a:rPr>
              <a:t> </a:t>
            </a:r>
            <a:r>
              <a:rPr lang="en-US" sz="1500" dirty="0" err="1">
                <a:solidFill>
                  <a:schemeClr val="tx1"/>
                </a:solidFill>
              </a:rPr>
              <a:t>samfelldir</a:t>
            </a:r>
            <a:r>
              <a:rPr lang="en-US" sz="1500" dirty="0">
                <a:solidFill>
                  <a:schemeClr val="tx1"/>
                </a:solidFill>
              </a:rPr>
              <a:t> </a:t>
            </a:r>
            <a:r>
              <a:rPr lang="en-US" sz="1500" dirty="0" err="1">
                <a:solidFill>
                  <a:schemeClr val="tx1"/>
                </a:solidFill>
              </a:rPr>
              <a:t>kviðverkir</a:t>
            </a:r>
            <a:r>
              <a:rPr lang="en-US" sz="1500" dirty="0">
                <a:solidFill>
                  <a:schemeClr val="tx1"/>
                </a:solidFill>
              </a:rPr>
              <a:t> </a:t>
            </a:r>
            <a:r>
              <a:rPr lang="en-US" sz="1500" dirty="0" err="1">
                <a:solidFill>
                  <a:schemeClr val="tx1"/>
                </a:solidFill>
              </a:rPr>
              <a:t>sem</a:t>
            </a:r>
            <a:r>
              <a:rPr lang="en-US" sz="1500" dirty="0">
                <a:solidFill>
                  <a:schemeClr val="tx1"/>
                </a:solidFill>
              </a:rPr>
              <a:t> ekki </a:t>
            </a:r>
            <a:r>
              <a:rPr lang="en-US" sz="1500" dirty="0" err="1">
                <a:solidFill>
                  <a:schemeClr val="tx1"/>
                </a:solidFill>
              </a:rPr>
              <a:t>eiga</a:t>
            </a:r>
            <a:r>
              <a:rPr lang="en-US" sz="1500" dirty="0">
                <a:solidFill>
                  <a:schemeClr val="tx1"/>
                </a:solidFill>
              </a:rPr>
              <a:t> </a:t>
            </a:r>
            <a:r>
              <a:rPr lang="en-US" sz="1500" dirty="0" err="1">
                <a:solidFill>
                  <a:schemeClr val="tx1"/>
                </a:solidFill>
              </a:rPr>
              <a:t>sér</a:t>
            </a:r>
            <a:r>
              <a:rPr lang="en-US" sz="1500" dirty="0">
                <a:solidFill>
                  <a:schemeClr val="tx1"/>
                </a:solidFill>
              </a:rPr>
              <a:t> </a:t>
            </a:r>
            <a:r>
              <a:rPr lang="en-US" sz="1500" dirty="0" err="1">
                <a:solidFill>
                  <a:schemeClr val="tx1"/>
                </a:solidFill>
              </a:rPr>
              <a:t>eingöngu</a:t>
            </a:r>
            <a:r>
              <a:rPr lang="en-US" sz="1500" dirty="0">
                <a:solidFill>
                  <a:schemeClr val="tx1"/>
                </a:solidFill>
              </a:rPr>
              <a:t> </a:t>
            </a:r>
            <a:r>
              <a:rPr lang="en-US" sz="1500" dirty="0" err="1">
                <a:solidFill>
                  <a:schemeClr val="tx1"/>
                </a:solidFill>
              </a:rPr>
              <a:t>stað</a:t>
            </a:r>
            <a:r>
              <a:rPr lang="en-US" sz="1500" dirty="0">
                <a:solidFill>
                  <a:schemeClr val="tx1"/>
                </a:solidFill>
              </a:rPr>
              <a:t> í </a:t>
            </a:r>
            <a:r>
              <a:rPr lang="en-US" sz="1500" dirty="0" err="1">
                <a:solidFill>
                  <a:schemeClr val="tx1"/>
                </a:solidFill>
              </a:rPr>
              <a:t>tengslum</a:t>
            </a:r>
            <a:r>
              <a:rPr lang="en-US" sz="1500" dirty="0">
                <a:solidFill>
                  <a:schemeClr val="tx1"/>
                </a:solidFill>
              </a:rPr>
              <a:t> </a:t>
            </a:r>
            <a:r>
              <a:rPr lang="en-US" sz="1500" dirty="0" err="1">
                <a:solidFill>
                  <a:schemeClr val="tx1"/>
                </a:solidFill>
              </a:rPr>
              <a:t>við</a:t>
            </a:r>
            <a:r>
              <a:rPr lang="en-US" sz="1500" dirty="0">
                <a:solidFill>
                  <a:schemeClr val="tx1"/>
                </a:solidFill>
              </a:rPr>
              <a:t> </a:t>
            </a:r>
            <a:r>
              <a:rPr lang="en-US" sz="1500" dirty="0" err="1">
                <a:solidFill>
                  <a:schemeClr val="tx1"/>
                </a:solidFill>
              </a:rPr>
              <a:t>aðra</a:t>
            </a:r>
            <a:r>
              <a:rPr lang="en-US" sz="1500" dirty="0">
                <a:solidFill>
                  <a:schemeClr val="tx1"/>
                </a:solidFill>
              </a:rPr>
              <a:t> </a:t>
            </a:r>
            <a:r>
              <a:rPr lang="en-US" sz="1500" dirty="0" err="1">
                <a:solidFill>
                  <a:schemeClr val="tx1"/>
                </a:solidFill>
              </a:rPr>
              <a:t>atburði</a:t>
            </a:r>
            <a:r>
              <a:rPr lang="en-US" sz="1500" dirty="0">
                <a:solidFill>
                  <a:schemeClr val="tx1"/>
                </a:solidFill>
              </a:rPr>
              <a:t> (</a:t>
            </a:r>
            <a:r>
              <a:rPr lang="en-US" sz="1500" dirty="0" err="1">
                <a:solidFill>
                  <a:schemeClr val="tx1"/>
                </a:solidFill>
              </a:rPr>
              <a:t>t.d.</a:t>
            </a:r>
            <a:r>
              <a:rPr lang="en-US" sz="1500" dirty="0">
                <a:solidFill>
                  <a:schemeClr val="tx1"/>
                </a:solidFill>
              </a:rPr>
              <a:t> </a:t>
            </a:r>
            <a:r>
              <a:rPr lang="en-US" sz="1500" dirty="0" err="1">
                <a:solidFill>
                  <a:schemeClr val="tx1"/>
                </a:solidFill>
              </a:rPr>
              <a:t>máltíðir</a:t>
            </a:r>
            <a:r>
              <a:rPr lang="en-US" sz="1500" dirty="0">
                <a:solidFill>
                  <a:schemeClr val="tx1"/>
                </a:solidFill>
              </a:rPr>
              <a:t>, menses)</a:t>
            </a:r>
          </a:p>
          <a:p>
            <a:pPr fontAlgn="auto">
              <a:lnSpc>
                <a:spcPct val="90000"/>
              </a:lnSpc>
              <a:spcAft>
                <a:spcPts val="0"/>
              </a:spcAft>
              <a:buFont typeface="Wingdings 3" charset="2"/>
              <a:buChar char=""/>
              <a:defRPr/>
            </a:pPr>
            <a:r>
              <a:rPr lang="fr-FR" sz="1500" dirty="0">
                <a:solidFill>
                  <a:schemeClr val="tx1"/>
                </a:solidFill>
              </a:rPr>
              <a:t>2. </a:t>
            </a:r>
            <a:r>
              <a:rPr lang="fr-FR" sz="1500" dirty="0" err="1">
                <a:solidFill>
                  <a:schemeClr val="tx1"/>
                </a:solidFill>
              </a:rPr>
              <a:t>Uppfyllir</a:t>
            </a:r>
            <a:r>
              <a:rPr lang="fr-FR" sz="1500" dirty="0">
                <a:solidFill>
                  <a:schemeClr val="tx1"/>
                </a:solidFill>
              </a:rPr>
              <a:t> </a:t>
            </a:r>
            <a:r>
              <a:rPr lang="fr-FR" sz="1500" dirty="0" err="1">
                <a:solidFill>
                  <a:schemeClr val="tx1"/>
                </a:solidFill>
              </a:rPr>
              <a:t>ekki</a:t>
            </a:r>
            <a:r>
              <a:rPr lang="fr-FR" sz="1500" dirty="0">
                <a:solidFill>
                  <a:schemeClr val="tx1"/>
                </a:solidFill>
              </a:rPr>
              <a:t> </a:t>
            </a:r>
            <a:r>
              <a:rPr lang="fr-FR" sz="1500" dirty="0" err="1">
                <a:solidFill>
                  <a:schemeClr val="tx1"/>
                </a:solidFill>
              </a:rPr>
              <a:t>greiningarskilmerki</a:t>
            </a:r>
            <a:r>
              <a:rPr lang="fr-FR" sz="1500" dirty="0">
                <a:solidFill>
                  <a:schemeClr val="tx1"/>
                </a:solidFill>
              </a:rPr>
              <a:t> </a:t>
            </a:r>
            <a:r>
              <a:rPr lang="fr-FR" sz="1500" dirty="0" err="1">
                <a:solidFill>
                  <a:schemeClr val="tx1"/>
                </a:solidFill>
              </a:rPr>
              <a:t>fyrir</a:t>
            </a:r>
            <a:r>
              <a:rPr lang="fr-FR" sz="1500" dirty="0">
                <a:solidFill>
                  <a:schemeClr val="tx1"/>
                </a:solidFill>
              </a:rPr>
              <a:t> Irritable </a:t>
            </a:r>
            <a:r>
              <a:rPr lang="fr-FR" sz="1500" dirty="0" err="1">
                <a:solidFill>
                  <a:schemeClr val="tx1"/>
                </a:solidFill>
              </a:rPr>
              <a:t>Bowel</a:t>
            </a:r>
            <a:r>
              <a:rPr lang="fr-FR" sz="1500" dirty="0">
                <a:solidFill>
                  <a:schemeClr val="tx1"/>
                </a:solidFill>
              </a:rPr>
              <a:t> Syndrome, </a:t>
            </a:r>
            <a:r>
              <a:rPr lang="en-US" sz="1500" dirty="0">
                <a:solidFill>
                  <a:schemeClr val="tx1"/>
                </a:solidFill>
              </a:rPr>
              <a:t>functional dyspepsia </a:t>
            </a:r>
            <a:r>
              <a:rPr lang="en-US" sz="1500" dirty="0" err="1">
                <a:solidFill>
                  <a:schemeClr val="tx1"/>
                </a:solidFill>
              </a:rPr>
              <a:t>eða</a:t>
            </a:r>
            <a:r>
              <a:rPr lang="en-US" sz="1500" dirty="0">
                <a:solidFill>
                  <a:schemeClr val="tx1"/>
                </a:solidFill>
              </a:rPr>
              <a:t> abdominal migraine</a:t>
            </a:r>
          </a:p>
          <a:p>
            <a:pPr fontAlgn="auto">
              <a:lnSpc>
                <a:spcPct val="90000"/>
              </a:lnSpc>
              <a:spcAft>
                <a:spcPts val="0"/>
              </a:spcAft>
              <a:buFont typeface="Wingdings 3" charset="2"/>
              <a:buChar char=""/>
              <a:defRPr/>
            </a:pPr>
            <a:r>
              <a:rPr lang="en-US" sz="1500" dirty="0">
                <a:solidFill>
                  <a:schemeClr val="tx1"/>
                </a:solidFill>
              </a:rPr>
              <a:t>3. </a:t>
            </a:r>
            <a:r>
              <a:rPr lang="en-US" sz="1500" dirty="0" err="1">
                <a:solidFill>
                  <a:schemeClr val="tx1"/>
                </a:solidFill>
              </a:rPr>
              <a:t>Eftir</a:t>
            </a:r>
            <a:r>
              <a:rPr lang="en-US" sz="1500" dirty="0">
                <a:solidFill>
                  <a:schemeClr val="tx1"/>
                </a:solidFill>
              </a:rPr>
              <a:t> </a:t>
            </a:r>
            <a:r>
              <a:rPr lang="en-US" sz="1500" dirty="0" err="1">
                <a:solidFill>
                  <a:schemeClr val="tx1"/>
                </a:solidFill>
              </a:rPr>
              <a:t>viðeigandi</a:t>
            </a:r>
            <a:r>
              <a:rPr lang="en-US" sz="1500" dirty="0">
                <a:solidFill>
                  <a:schemeClr val="tx1"/>
                </a:solidFill>
              </a:rPr>
              <a:t> mat og </a:t>
            </a:r>
            <a:r>
              <a:rPr lang="en-US" sz="1500" dirty="0" err="1">
                <a:solidFill>
                  <a:schemeClr val="tx1"/>
                </a:solidFill>
              </a:rPr>
              <a:t>uppvinnslu</a:t>
            </a:r>
            <a:r>
              <a:rPr lang="en-US" sz="1500" dirty="0">
                <a:solidFill>
                  <a:schemeClr val="tx1"/>
                </a:solidFill>
              </a:rPr>
              <a:t> </a:t>
            </a:r>
            <a:r>
              <a:rPr lang="en-US" sz="1500" dirty="0" err="1">
                <a:solidFill>
                  <a:schemeClr val="tx1"/>
                </a:solidFill>
              </a:rPr>
              <a:t>verða</a:t>
            </a:r>
            <a:r>
              <a:rPr lang="en-US" sz="1500" dirty="0">
                <a:solidFill>
                  <a:schemeClr val="tx1"/>
                </a:solidFill>
              </a:rPr>
              <a:t> </a:t>
            </a:r>
            <a:r>
              <a:rPr lang="en-US" sz="1500" dirty="0" err="1">
                <a:solidFill>
                  <a:schemeClr val="tx1"/>
                </a:solidFill>
              </a:rPr>
              <a:t>einkenni</a:t>
            </a:r>
            <a:r>
              <a:rPr lang="en-US" sz="1500" dirty="0">
                <a:solidFill>
                  <a:schemeClr val="tx1"/>
                </a:solidFill>
              </a:rPr>
              <a:t> ekki </a:t>
            </a:r>
            <a:r>
              <a:rPr lang="en-US" sz="1500" dirty="0" err="1">
                <a:solidFill>
                  <a:schemeClr val="tx1"/>
                </a:solidFill>
              </a:rPr>
              <a:t>skýrð</a:t>
            </a:r>
            <a:r>
              <a:rPr lang="en-US" sz="1500" dirty="0">
                <a:solidFill>
                  <a:schemeClr val="tx1"/>
                </a:solidFill>
              </a:rPr>
              <a:t> </a:t>
            </a:r>
            <a:r>
              <a:rPr lang="en-US" sz="1500" dirty="0" err="1">
                <a:solidFill>
                  <a:schemeClr val="tx1"/>
                </a:solidFill>
              </a:rPr>
              <a:t>fyllilega</a:t>
            </a:r>
            <a:r>
              <a:rPr lang="en-US" sz="1500" dirty="0">
                <a:solidFill>
                  <a:schemeClr val="tx1"/>
                </a:solidFill>
              </a:rPr>
              <a:t> </a:t>
            </a:r>
            <a:r>
              <a:rPr lang="en-US" sz="1500" dirty="0" err="1">
                <a:solidFill>
                  <a:schemeClr val="tx1"/>
                </a:solidFill>
              </a:rPr>
              <a:t>af</a:t>
            </a:r>
            <a:r>
              <a:rPr lang="en-US" sz="1500" dirty="0">
                <a:solidFill>
                  <a:schemeClr val="tx1"/>
                </a:solidFill>
              </a:rPr>
              <a:t> </a:t>
            </a:r>
            <a:r>
              <a:rPr lang="en-US" sz="1500" dirty="0" err="1">
                <a:solidFill>
                  <a:schemeClr val="tx1"/>
                </a:solidFill>
              </a:rPr>
              <a:t>öðru</a:t>
            </a:r>
            <a:r>
              <a:rPr lang="en-US" sz="1500" dirty="0">
                <a:solidFill>
                  <a:schemeClr val="tx1"/>
                </a:solidFill>
              </a:rPr>
              <a:t> </a:t>
            </a:r>
            <a:r>
              <a:rPr lang="en-US" sz="1500" dirty="0" err="1">
                <a:solidFill>
                  <a:schemeClr val="tx1"/>
                </a:solidFill>
              </a:rPr>
              <a:t>undirliggjandi</a:t>
            </a:r>
            <a:r>
              <a:rPr lang="en-US" sz="1500" dirty="0">
                <a:solidFill>
                  <a:schemeClr val="tx1"/>
                </a:solidFill>
              </a:rPr>
              <a:t> </a:t>
            </a:r>
            <a:r>
              <a:rPr lang="is-IS" sz="1500" dirty="0">
                <a:solidFill>
                  <a:schemeClr val="tx1"/>
                </a:solidFill>
              </a:rPr>
              <a:t>vandamáli</a:t>
            </a:r>
          </a:p>
          <a:p>
            <a:pPr fontAlgn="auto">
              <a:lnSpc>
                <a:spcPct val="90000"/>
              </a:lnSpc>
              <a:spcAft>
                <a:spcPts val="0"/>
              </a:spcAft>
              <a:buFont typeface="Wingdings 3" charset="2"/>
              <a:buNone/>
              <a:defRPr/>
            </a:pPr>
            <a:endParaRPr lang="is-IS" sz="1500" dirty="0">
              <a:solidFill>
                <a:schemeClr val="tx1"/>
              </a:solidFill>
            </a:endParaRPr>
          </a:p>
          <a:p>
            <a:pPr fontAlgn="auto">
              <a:lnSpc>
                <a:spcPct val="90000"/>
              </a:lnSpc>
              <a:spcAft>
                <a:spcPts val="0"/>
              </a:spcAft>
              <a:buFont typeface="Wingdings 3" charset="2"/>
              <a:buChar char=""/>
              <a:defRPr/>
            </a:pPr>
            <a:r>
              <a:rPr lang="en-US" sz="1500" dirty="0" err="1">
                <a:solidFill>
                  <a:srgbClr val="99FF99"/>
                </a:solidFill>
              </a:rPr>
              <a:t>Þarf</a:t>
            </a:r>
            <a:r>
              <a:rPr lang="en-US" sz="1500" dirty="0">
                <a:solidFill>
                  <a:srgbClr val="99FF99"/>
                </a:solidFill>
              </a:rPr>
              <a:t> </a:t>
            </a:r>
            <a:r>
              <a:rPr lang="en-US" sz="1500" dirty="0" err="1">
                <a:solidFill>
                  <a:srgbClr val="99FF99"/>
                </a:solidFill>
              </a:rPr>
              <a:t>að</a:t>
            </a:r>
            <a:r>
              <a:rPr lang="en-US" sz="1500" dirty="0">
                <a:solidFill>
                  <a:srgbClr val="99FF99"/>
                </a:solidFill>
              </a:rPr>
              <a:t> </a:t>
            </a:r>
            <a:r>
              <a:rPr lang="en-US" sz="1500" dirty="0" err="1">
                <a:solidFill>
                  <a:srgbClr val="99FF99"/>
                </a:solidFill>
              </a:rPr>
              <a:t>uppfylla</a:t>
            </a:r>
            <a:r>
              <a:rPr lang="en-US" sz="1500" dirty="0">
                <a:solidFill>
                  <a:srgbClr val="99FF99"/>
                </a:solidFill>
              </a:rPr>
              <a:t> </a:t>
            </a:r>
            <a:r>
              <a:rPr lang="en-US" sz="1500" dirty="0" err="1">
                <a:solidFill>
                  <a:srgbClr val="99FF99"/>
                </a:solidFill>
              </a:rPr>
              <a:t>skilmerki</a:t>
            </a:r>
            <a:r>
              <a:rPr lang="en-US" sz="1500" dirty="0">
                <a:solidFill>
                  <a:srgbClr val="99FF99"/>
                </a:solidFill>
              </a:rPr>
              <a:t> í 2 </a:t>
            </a:r>
            <a:r>
              <a:rPr lang="en-US" sz="1500" dirty="0" err="1">
                <a:solidFill>
                  <a:srgbClr val="99FF99"/>
                </a:solidFill>
              </a:rPr>
              <a:t>mánuði</a:t>
            </a:r>
            <a:r>
              <a:rPr lang="en-US" sz="1500" dirty="0">
                <a:solidFill>
                  <a:srgbClr val="99FF99"/>
                </a:solidFill>
              </a:rPr>
              <a:t> </a:t>
            </a:r>
            <a:r>
              <a:rPr lang="en-US" sz="1500" dirty="0" err="1">
                <a:solidFill>
                  <a:srgbClr val="99FF99"/>
                </a:solidFill>
              </a:rPr>
              <a:t>fyrir</a:t>
            </a:r>
            <a:r>
              <a:rPr lang="en-US" sz="1500" dirty="0">
                <a:solidFill>
                  <a:srgbClr val="99FF99"/>
                </a:solidFill>
              </a:rPr>
              <a:t> </a:t>
            </a:r>
            <a:r>
              <a:rPr lang="en-US" sz="1500" dirty="0" err="1">
                <a:solidFill>
                  <a:srgbClr val="99FF99"/>
                </a:solidFill>
              </a:rPr>
              <a:t>greiningu</a:t>
            </a:r>
            <a:r>
              <a:rPr lang="en-US" sz="1500" dirty="0">
                <a:solidFill>
                  <a:srgbClr val="99FF99"/>
                </a:solidFill>
              </a:rPr>
              <a:t>. </a:t>
            </a:r>
            <a:endParaRPr lang="is-IS" sz="1500" dirty="0">
              <a:solidFill>
                <a:srgbClr val="99FF99"/>
              </a:solidFill>
            </a:endParaRPr>
          </a:p>
        </p:txBody>
      </p:sp>
    </p:spTree>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865190" y="927146"/>
            <a:ext cx="6345237" cy="709613"/>
          </a:xfrm>
        </p:spPr>
        <p:txBody>
          <a:bodyPr/>
          <a:lstStyle/>
          <a:p>
            <a:r>
              <a:rPr lang="is-IS"/>
              <a:t>Meðferð</a:t>
            </a:r>
            <a:endParaRPr lang="en-US"/>
          </a:p>
        </p:txBody>
      </p:sp>
      <p:sp>
        <p:nvSpPr>
          <p:cNvPr id="71683" name="Content Placeholder 2"/>
          <p:cNvSpPr>
            <a:spLocks noGrp="1"/>
          </p:cNvSpPr>
          <p:nvPr>
            <p:ph idx="1"/>
          </p:nvPr>
        </p:nvSpPr>
        <p:spPr/>
        <p:txBody>
          <a:bodyPr/>
          <a:lstStyle/>
          <a:p>
            <a:r>
              <a:rPr lang="en-US">
                <a:solidFill>
                  <a:schemeClr val="tx1"/>
                </a:solidFill>
              </a:rPr>
              <a:t>Sýruhamlandi lyf í dyspepsia</a:t>
            </a:r>
          </a:p>
          <a:p>
            <a:r>
              <a:rPr lang="is-IS"/>
              <a:t>Spasmalosandi lyf í IBS</a:t>
            </a:r>
          </a:p>
          <a:p>
            <a:r>
              <a:rPr lang="is-IS"/>
              <a:t>Piparmyntuolía í IBS</a:t>
            </a:r>
          </a:p>
          <a:p>
            <a:r>
              <a:rPr lang="is-IS">
                <a:solidFill>
                  <a:schemeClr val="tx2"/>
                </a:solidFill>
              </a:rPr>
              <a:t>Tricyclic antidepressants (kviðverkir, IBS, mígreni)</a:t>
            </a:r>
          </a:p>
          <a:p>
            <a:r>
              <a:rPr lang="is-IS">
                <a:solidFill>
                  <a:schemeClr val="tx2"/>
                </a:solidFill>
              </a:rPr>
              <a:t>Selective serotonine reuptake inhibitors (kviðverkir, IBS)</a:t>
            </a:r>
          </a:p>
          <a:p>
            <a:r>
              <a:rPr lang="is-IS">
                <a:solidFill>
                  <a:schemeClr val="tx2"/>
                </a:solidFill>
              </a:rPr>
              <a:t>Probiotica</a:t>
            </a:r>
          </a:p>
          <a:p>
            <a:r>
              <a:rPr lang="is-IS">
                <a:solidFill>
                  <a:schemeClr val="tx2"/>
                </a:solidFill>
              </a:rPr>
              <a:t>Mataræði</a:t>
            </a:r>
          </a:p>
          <a:p>
            <a:r>
              <a:rPr lang="is-IS">
                <a:solidFill>
                  <a:schemeClr val="tx2"/>
                </a:solidFill>
              </a:rPr>
              <a:t>Sálfræðimeðferð</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Grp="1" noChangeAspect="1" noChangeArrowheads="1"/>
          </p:cNvPicPr>
          <p:nvPr>
            <p:ph idx="4294967295"/>
          </p:nvPr>
        </p:nvPicPr>
        <p:blipFill>
          <a:blip r:embed="rId2" cstate="print"/>
          <a:srcRect/>
          <a:stretch>
            <a:fillRect/>
          </a:stretch>
        </p:blipFill>
        <p:spPr>
          <a:xfrm>
            <a:off x="179388" y="0"/>
            <a:ext cx="8964612" cy="4470400"/>
          </a:xfrm>
        </p:spPr>
      </p:pic>
      <p:sp>
        <p:nvSpPr>
          <p:cNvPr id="73731" name="TextBox 4"/>
          <p:cNvSpPr txBox="1">
            <a:spLocks noChangeArrowheads="1"/>
          </p:cNvSpPr>
          <p:nvPr/>
        </p:nvSpPr>
        <p:spPr bwMode="auto">
          <a:xfrm>
            <a:off x="500063" y="4643439"/>
            <a:ext cx="8143875" cy="1754326"/>
          </a:xfrm>
          <a:prstGeom prst="rect">
            <a:avLst/>
          </a:prstGeom>
          <a:noFill/>
          <a:ln w="9525">
            <a:noFill/>
            <a:miter lim="800000"/>
            <a:headEnd/>
            <a:tailEnd/>
          </a:ln>
        </p:spPr>
        <p:txBody>
          <a:bodyPr>
            <a:spAutoFit/>
          </a:bodyPr>
          <a:lstStyle/>
          <a:p>
            <a:r>
              <a:rPr lang="en-US">
                <a:latin typeface="Century Gothic" pitchFamily="34" charset="0"/>
              </a:rPr>
              <a:t>The appraisal of any pain episode experienced by a child may have significant impact on the child’s ability to cope effectively and accommodate to the pain, and consequently his or her normal function and development. In the presence of risk factors or when protective factors are less effective, the child may develop a maladaptive response leading to a state of chronic pain. </a:t>
            </a:r>
            <a:endParaRPr lang="is-IS">
              <a:latin typeface="Century Gothic"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 name="Rectangle 19"/>
          <p:cNvSpPr>
            <a:spLocks noGrp="1" noRot="1" noChangeAspect="1" noMove="1" noResize="1" noEditPoints="1" noAdjustHandles="1" noChangeArrowheads="1" noChangeShapeType="1" noTextEdit="1"/>
          </p:cNvSpPr>
          <p:nvPr/>
        </p:nvSpPr>
        <p:spPr>
          <a:xfrm>
            <a:off x="0" y="0"/>
            <a:ext cx="9144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Rectangle 21"/>
          <p:cNvSpPr>
            <a:spLocks noGrp="1" noRot="1" noChangeAspect="1" noMove="1" noResize="1" noEditPoints="1" noAdjustHandles="1" noChangeArrowheads="1" noChangeShapeType="1" noTextEdit="1"/>
          </p:cNvSpPr>
          <p:nvPr/>
        </p:nvSpPr>
        <p:spPr>
          <a:xfrm flipH="1">
            <a:off x="0" y="0"/>
            <a:ext cx="9144000" cy="1576388"/>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Rectangle 23"/>
          <p:cNvSpPr>
            <a:spLocks noGrp="1" noRot="1" noChangeAspect="1" noMove="1" noResize="1" noEditPoints="1" noAdjustHandles="1" noChangeArrowheads="1" noChangeShapeType="1" noTextEdit="1"/>
          </p:cNvSpPr>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Rectangle 25"/>
          <p:cNvSpPr>
            <a:spLocks noGrp="1" noRot="1" noChangeAspect="1" noMove="1" noResize="1" noEditPoints="1" noAdjustHandles="1" noChangeArrowheads="1" noChangeShapeType="1" noTextEdit="1"/>
          </p:cNvSpPr>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4762" name="Title 1"/>
          <p:cNvSpPr>
            <a:spLocks noGrp="1"/>
          </p:cNvSpPr>
          <p:nvPr>
            <p:ph type="title"/>
          </p:nvPr>
        </p:nvSpPr>
        <p:spPr>
          <a:xfrm>
            <a:off x="1028700" y="349250"/>
            <a:ext cx="7532688" cy="877888"/>
          </a:xfrm>
        </p:spPr>
        <p:txBody>
          <a:bodyPr/>
          <a:lstStyle/>
          <a:p>
            <a:r>
              <a:rPr lang="is-IS" sz="3500">
                <a:solidFill>
                  <a:srgbClr val="FFFFFF"/>
                </a:solidFill>
              </a:rPr>
              <a:t>Algeng vandamál</a:t>
            </a:r>
            <a:endParaRPr lang="en-US" sz="3500">
              <a:solidFill>
                <a:srgbClr val="FFFFFF"/>
              </a:solidFill>
            </a:endParaRPr>
          </a:p>
        </p:txBody>
      </p:sp>
      <p:graphicFrame>
        <p:nvGraphicFramePr>
          <p:cNvPr id="5" name="Content Placeholder 2"/>
          <p:cNvGraphicFramePr>
            <a:graphicFrameLocks noGrp="1"/>
          </p:cNvGraphicFramePr>
          <p:nvPr>
            <p:ph idx="1"/>
          </p:nvPr>
        </p:nvGraphicFramePr>
        <p:xfrm>
          <a:off x="483044" y="2112625"/>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5778" name="Group 22"/>
          <p:cNvGrpSpPr>
            <a:grpSpLocks noGrp="1" noUngrp="1" noRot="1" noChangeAspect="1" noMove="1" noResize="1"/>
          </p:cNvGrpSpPr>
          <p:nvPr/>
        </p:nvGrpSpPr>
        <p:grpSpPr bwMode="auto">
          <a:xfrm>
            <a:off x="0" y="0"/>
            <a:ext cx="9144000" cy="6858000"/>
            <a:chOff x="0" y="0"/>
            <a:chExt cx="12192000" cy="6858000"/>
          </a:xfrm>
        </p:grpSpPr>
        <p:sp>
          <p:nvSpPr>
            <p:cNvPr id="24" name="Rectangle 23"/>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s-IS"/>
            </a:p>
          </p:txBody>
        </p:sp>
        <p:sp>
          <p:nvSpPr>
            <p:cNvPr id="75790" name="Freeform 5"/>
            <p:cNvSpPr>
              <a:spLocks noEditPoints="1"/>
            </p:cNvSpPr>
            <p:nvPr/>
          </p:nvSpPr>
          <p:spPr bwMode="gray">
            <a:xfrm>
              <a:off x="0" y="1587"/>
              <a:ext cx="12192000" cy="6856413"/>
            </a:xfrm>
            <a:custGeom>
              <a:avLst/>
              <a:gdLst>
                <a:gd name="T0" fmla="*/ 0 w 15356"/>
                <a:gd name="T1" fmla="*/ 0 h 8638"/>
                <a:gd name="T2" fmla="*/ 15356 w 15356"/>
                <a:gd name="T3" fmla="*/ 8638 h 8638"/>
              </a:gdLst>
              <a:ahLst/>
              <a:cxnLst/>
              <a:rect l="T0" t="T1" r="T2" b="T3"/>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w="9525">
              <a:noFill/>
              <a:miter lim="800000"/>
              <a:headEnd/>
              <a:tailEnd/>
            </a:ln>
          </p:spPr>
          <p:txBody>
            <a:bodyPr/>
            <a:lstStyle/>
            <a:p>
              <a:endParaRPr lang="is-IS"/>
            </a:p>
          </p:txBody>
        </p:sp>
      </p:grpSp>
      <p:sp>
        <p:nvSpPr>
          <p:cNvPr id="27" name="Rectangle 26"/>
          <p:cNvSpPr>
            <a:spLocks noGrp="1" noRot="1" noChangeAspect="1" noMove="1" noResize="1" noEditPoints="1" noAdjustHandles="1" noChangeArrowheads="1" noChangeShapeType="1" noTextEdit="1"/>
          </p:cNvSpPr>
          <p:nvPr/>
        </p:nvSpPr>
        <p:spPr>
          <a:xfrm>
            <a:off x="7827963"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is-IS"/>
          </a:p>
        </p:txBody>
      </p:sp>
      <p:pic>
        <p:nvPicPr>
          <p:cNvPr id="75780" name="Picture 3"/>
          <p:cNvPicPr>
            <a:picLocks noChangeAspect="1"/>
          </p:cNvPicPr>
          <p:nvPr/>
        </p:nvPicPr>
        <p:blipFill>
          <a:blip r:embed="rId3" cstate="print"/>
          <a:srcRect t="13028" r="-2" b="4408"/>
          <a:stretch>
            <a:fillRect/>
          </a:stretch>
        </p:blipFill>
        <p:spPr bwMode="auto">
          <a:xfrm>
            <a:off x="0" y="46"/>
            <a:ext cx="9144000" cy="5019675"/>
          </a:xfrm>
          <a:prstGeom prst="rect">
            <a:avLst/>
          </a:prstGeom>
          <a:noFill/>
          <a:ln w="9525">
            <a:noFill/>
            <a:miter lim="800000"/>
            <a:headEnd/>
            <a:tailEnd/>
          </a:ln>
        </p:spPr>
      </p:pic>
      <p:sp>
        <p:nvSpPr>
          <p:cNvPr id="29" name="Freeform: Shape 28"/>
          <p:cNvSpPr>
            <a:spLocks noGrp="1" noRot="1" noChangeAspect="1" noMove="1" noResize="1" noEditPoints="1" noAdjustHandles="1" noChangeArrowheads="1" noChangeShapeType="1" noTextEdit="1"/>
          </p:cNvSpPr>
          <p:nvPr/>
        </p:nvSpPr>
        <p:spPr>
          <a:xfrm>
            <a:off x="0" y="4055579"/>
            <a:ext cx="9144000"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5784" name="Freeform 5"/>
          <p:cNvSpPr>
            <a:spLocks noGrp="1" noRot="1" noChangeAspect="1" noMove="1" noResize="1" noEditPoints="1" noAdjustHandles="1" noChangeArrowheads="1" noChangeShapeType="1" noTextEdit="1"/>
          </p:cNvSpPr>
          <p:nvPr/>
        </p:nvSpPr>
        <p:spPr bwMode="gray">
          <a:xfrm>
            <a:off x="0" y="1588"/>
            <a:ext cx="9144000" cy="6856412"/>
          </a:xfrm>
          <a:custGeom>
            <a:avLst/>
            <a:gdLst>
              <a:gd name="T0" fmla="*/ 0 w 15356"/>
              <a:gd name="T1" fmla="*/ 0 h 8638"/>
              <a:gd name="T2" fmla="*/ 15356 w 15356"/>
              <a:gd name="T3" fmla="*/ 8638 h 8638"/>
            </a:gdLst>
            <a:ahLst/>
            <a:cxnLst/>
            <a:rect l="T0" t="T1" r="T2" b="T3"/>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w="9525">
            <a:noFill/>
            <a:miter lim="800000"/>
            <a:headEnd/>
            <a:tailEnd/>
          </a:ln>
        </p:spPr>
        <p:txBody>
          <a:bodyPr/>
          <a:lstStyle/>
          <a:p>
            <a:endParaRPr lang="is-IS"/>
          </a:p>
        </p:txBody>
      </p:sp>
      <p:sp>
        <p:nvSpPr>
          <p:cNvPr id="2" name="Title 1"/>
          <p:cNvSpPr>
            <a:spLocks noGrp="1"/>
          </p:cNvSpPr>
          <p:nvPr>
            <p:ph type="title"/>
          </p:nvPr>
        </p:nvSpPr>
        <p:spPr>
          <a:xfrm>
            <a:off x="669927" y="4854621"/>
            <a:ext cx="7804150" cy="868363"/>
          </a:xfrm>
        </p:spPr>
        <p:txBody>
          <a:bodyPr anchor="b"/>
          <a:lstStyle/>
          <a:p>
            <a:pPr algn="ctr"/>
            <a:r>
              <a:rPr lang="en-US" sz="3800">
                <a:solidFill>
                  <a:srgbClr val="EBEBEB"/>
                </a:solidFill>
              </a:rPr>
              <a:t>Celiac sjúkdómur</a:t>
            </a:r>
          </a:p>
        </p:txBody>
      </p:sp>
      <p:sp>
        <p:nvSpPr>
          <p:cNvPr id="75786" name="Freeform 16"/>
          <p:cNvSpPr>
            <a:spLocks noGrp="1" noRot="1" noChangeAspect="1" noMove="1" noResize="1" noEditPoints="1" noAdjustHandles="1" noChangeArrowheads="1" noChangeShapeType="1" noTextEdit="1"/>
          </p:cNvSpPr>
          <p:nvPr/>
        </p:nvSpPr>
        <p:spPr bwMode="auto">
          <a:xfrm>
            <a:off x="6181725" y="3786188"/>
            <a:ext cx="2605088" cy="825500"/>
          </a:xfrm>
          <a:custGeom>
            <a:avLst/>
            <a:gdLst>
              <a:gd name="T0" fmla="*/ 2602733 w 3472060"/>
              <a:gd name="T1" fmla="*/ 0 h 825932"/>
              <a:gd name="T2" fmla="*/ 2604045 w 3472060"/>
              <a:gd name="T3" fmla="*/ 12850 h 825932"/>
              <a:gd name="T4" fmla="*/ 2604045 w 3472060"/>
              <a:gd name="T5" fmla="*/ 480529 h 825932"/>
              <a:gd name="T6" fmla="*/ 2522774 w 3472060"/>
              <a:gd name="T7" fmla="*/ 498471 h 825932"/>
              <a:gd name="T8" fmla="*/ 31545 w 3472060"/>
              <a:gd name="T9" fmla="*/ 824486 h 825932"/>
              <a:gd name="T10" fmla="*/ 0 w 3472060"/>
              <a:gd name="T11" fmla="*/ 758452 h 825932"/>
              <a:gd name="T12" fmla="*/ 141011 w 3472060"/>
              <a:gd name="T13" fmla="*/ 735602 h 825932"/>
              <a:gd name="T14" fmla="*/ 213065 w 3472060"/>
              <a:gd name="T15" fmla="*/ 722590 h 825932"/>
              <a:gd name="T16" fmla="*/ 286716 w 3472060"/>
              <a:gd name="T17" fmla="*/ 709392 h 825932"/>
              <a:gd name="T18" fmla="*/ 361393 w 3472060"/>
              <a:gd name="T19" fmla="*/ 695774 h 825932"/>
              <a:gd name="T20" fmla="*/ 436423 w 3472060"/>
              <a:gd name="T21" fmla="*/ 680711 h 825932"/>
              <a:gd name="T22" fmla="*/ 512753 w 3472060"/>
              <a:gd name="T23" fmla="*/ 665256 h 825932"/>
              <a:gd name="T24" fmla="*/ 590405 w 3472060"/>
              <a:gd name="T25" fmla="*/ 649587 h 825932"/>
              <a:gd name="T26" fmla="*/ 669014 w 3472060"/>
              <a:gd name="T27" fmla="*/ 632968 h 825932"/>
              <a:gd name="T28" fmla="*/ 748215 w 3472060"/>
              <a:gd name="T29" fmla="*/ 614667 h 825932"/>
              <a:gd name="T30" fmla="*/ 828545 w 3472060"/>
              <a:gd name="T31" fmla="*/ 596741 h 825932"/>
              <a:gd name="T32" fmla="*/ 909502 w 3472060"/>
              <a:gd name="T33" fmla="*/ 577397 h 825932"/>
              <a:gd name="T34" fmla="*/ 991130 w 3472060"/>
              <a:gd name="T35" fmla="*/ 556988 h 825932"/>
              <a:gd name="T36" fmla="*/ 1073032 w 3472060"/>
              <a:gd name="T37" fmla="*/ 536607 h 825932"/>
              <a:gd name="T38" fmla="*/ 1155788 w 3472060"/>
              <a:gd name="T39" fmla="*/ 514481 h 825932"/>
              <a:gd name="T40" fmla="*/ 1239604 w 3472060"/>
              <a:gd name="T41" fmla="*/ 492202 h 825932"/>
              <a:gd name="T42" fmla="*/ 1322781 w 3472060"/>
              <a:gd name="T43" fmla="*/ 469161 h 825932"/>
              <a:gd name="T44" fmla="*/ 1406846 w 3472060"/>
              <a:gd name="T45" fmla="*/ 444641 h 825932"/>
              <a:gd name="T46" fmla="*/ 1491846 w 3472060"/>
              <a:gd name="T47" fmla="*/ 418995 h 825932"/>
              <a:gd name="T48" fmla="*/ 1576857 w 3472060"/>
              <a:gd name="T49" fmla="*/ 393438 h 825932"/>
              <a:gd name="T50" fmla="*/ 1661661 w 3472060"/>
              <a:gd name="T51" fmla="*/ 366291 h 825932"/>
              <a:gd name="T52" fmla="*/ 1747868 w 3472060"/>
              <a:gd name="T53" fmla="*/ 337455 h 825932"/>
              <a:gd name="T54" fmla="*/ 1832499 w 3472060"/>
              <a:gd name="T55" fmla="*/ 308983 h 825932"/>
              <a:gd name="T56" fmla="*/ 1918511 w 3472060"/>
              <a:gd name="T57" fmla="*/ 278646 h 825932"/>
              <a:gd name="T58" fmla="*/ 2005215 w 3472060"/>
              <a:gd name="T59" fmla="*/ 247421 h 825932"/>
              <a:gd name="T60" fmla="*/ 2090256 w 3472060"/>
              <a:gd name="T61" fmla="*/ 215853 h 825932"/>
              <a:gd name="T62" fmla="*/ 2176082 w 3472060"/>
              <a:gd name="T63" fmla="*/ 182011 h 825932"/>
              <a:gd name="T64" fmla="*/ 2261792 w 3472060"/>
              <a:gd name="T65" fmla="*/ 147286 h 825932"/>
              <a:gd name="T66" fmla="*/ 2347514 w 3472060"/>
              <a:gd name="T67" fmla="*/ 112649 h 825932"/>
              <a:gd name="T68" fmla="*/ 2432663 w 3472060"/>
              <a:gd name="T69" fmla="*/ 75688 h 825932"/>
              <a:gd name="T70" fmla="*/ 2517744 w 3472060"/>
              <a:gd name="T71" fmla="*/ 38197 h 825932"/>
              <a:gd name="T72" fmla="*/ 2602733 w 3472060"/>
              <a:gd name="T73" fmla="*/ 0 h 8259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472060"/>
              <a:gd name="T112" fmla="*/ 0 h 825932"/>
              <a:gd name="T113" fmla="*/ 3472060 w 3472060"/>
              <a:gd name="T114" fmla="*/ 825932 h 82593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39999"/>
            </a:schemeClr>
          </a:solidFill>
          <a:ln w="9525">
            <a:noFill/>
            <a:miter lim="800000"/>
            <a:headEnd/>
            <a:tailEnd/>
          </a:ln>
        </p:spPr>
        <p:txBody>
          <a:bodyPr anchor="ctr"/>
          <a:lstStyle/>
          <a:p>
            <a:endParaRPr lang="is-I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xfrm>
            <a:off x="865190" y="927146"/>
            <a:ext cx="6345237" cy="709613"/>
          </a:xfrm>
        </p:spPr>
        <p:txBody>
          <a:bodyPr/>
          <a:lstStyle/>
          <a:p>
            <a:r>
              <a:rPr lang="en-US"/>
              <a:t>Celiac sjúkdómur</a:t>
            </a:r>
            <a:br>
              <a:rPr lang="en-US"/>
            </a:br>
            <a:endParaRPr lang="is-IS"/>
          </a:p>
        </p:txBody>
      </p:sp>
      <p:sp>
        <p:nvSpPr>
          <p:cNvPr id="76803" name="Content Placeholder 2"/>
          <p:cNvSpPr>
            <a:spLocks noGrp="1"/>
          </p:cNvSpPr>
          <p:nvPr>
            <p:ph idx="1"/>
          </p:nvPr>
        </p:nvSpPr>
        <p:spPr/>
        <p:txBody>
          <a:bodyPr/>
          <a:lstStyle/>
          <a:p>
            <a:r>
              <a:rPr lang="en-US"/>
              <a:t>Gluten-sensitive enteropathy</a:t>
            </a:r>
          </a:p>
          <a:p>
            <a:r>
              <a:rPr lang="en-US"/>
              <a:t>Algengur bólgusjúkdómur í þörmum sem miðlað er af ónæmissvari í erfðafræðilega útsettum einstaklingum</a:t>
            </a:r>
          </a:p>
          <a:p>
            <a:r>
              <a:rPr lang="en-US"/>
              <a:t>Óþol fyrir gluteni og skyldum próteinum, einkum rúg og byggi, meðal erfðafræðilega útsettra einstaklinga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865190" y="927146"/>
            <a:ext cx="6345237" cy="709613"/>
          </a:xfrm>
        </p:spPr>
        <p:txBody>
          <a:bodyPr/>
          <a:lstStyle/>
          <a:p>
            <a:r>
              <a:rPr lang="is-IS"/>
              <a:t>Faraldsfræði</a:t>
            </a:r>
          </a:p>
        </p:txBody>
      </p:sp>
      <p:sp>
        <p:nvSpPr>
          <p:cNvPr id="3" name="Content Placeholder 2"/>
          <p:cNvSpPr>
            <a:spLocks noGrp="1"/>
          </p:cNvSpPr>
          <p:nvPr>
            <p:ph idx="1"/>
          </p:nvPr>
        </p:nvSpPr>
        <p:spPr/>
        <p:txBody>
          <a:bodyPr rtlCol="0">
            <a:normAutofit fontScale="92500" lnSpcReduction="10000"/>
          </a:bodyPr>
          <a:lstStyle/>
          <a:p>
            <a:pPr fontAlgn="auto">
              <a:spcAft>
                <a:spcPts val="0"/>
              </a:spcAft>
              <a:buFont typeface="Wingdings 3" charset="2"/>
              <a:buChar char=""/>
              <a:defRPr/>
            </a:pPr>
            <a:r>
              <a:rPr lang="en-US" dirty="0" err="1">
                <a:solidFill>
                  <a:schemeClr val="tx1">
                    <a:lumMod val="75000"/>
                    <a:lumOff val="25000"/>
                  </a:schemeClr>
                </a:solidFill>
              </a:rPr>
              <a:t>Algengur</a:t>
            </a:r>
            <a:r>
              <a:rPr lang="en-US" dirty="0">
                <a:solidFill>
                  <a:schemeClr val="tx1">
                    <a:lumMod val="75000"/>
                    <a:lumOff val="25000"/>
                  </a:schemeClr>
                </a:solidFill>
              </a:rPr>
              <a:t> </a:t>
            </a:r>
            <a:r>
              <a:rPr lang="en-US" dirty="0" err="1">
                <a:solidFill>
                  <a:schemeClr val="tx1">
                    <a:lumMod val="75000"/>
                    <a:lumOff val="25000"/>
                  </a:schemeClr>
                </a:solidFill>
              </a:rPr>
              <a:t>sjúkdómur</a:t>
            </a:r>
            <a:endParaRPr lang="en-US" dirty="0">
              <a:solidFill>
                <a:schemeClr val="tx1">
                  <a:lumMod val="75000"/>
                  <a:lumOff val="25000"/>
                </a:schemeClr>
              </a:solidFill>
            </a:endParaRPr>
          </a:p>
          <a:p>
            <a:pPr fontAlgn="auto">
              <a:spcAft>
                <a:spcPts val="0"/>
              </a:spcAft>
              <a:buFont typeface="Wingdings 3" charset="2"/>
              <a:buChar char=""/>
              <a:defRPr/>
            </a:pPr>
            <a:r>
              <a:rPr lang="en-US" dirty="0">
                <a:solidFill>
                  <a:schemeClr val="tx1">
                    <a:lumMod val="75000"/>
                    <a:lumOff val="25000"/>
                  </a:schemeClr>
                </a:solidFill>
              </a:rPr>
              <a:t>0.5-1% </a:t>
            </a:r>
            <a:r>
              <a:rPr lang="en-US" dirty="0" err="1">
                <a:solidFill>
                  <a:schemeClr val="tx1">
                    <a:lumMod val="75000"/>
                    <a:lumOff val="25000"/>
                  </a:schemeClr>
                </a:solidFill>
              </a:rPr>
              <a:t>fólks</a:t>
            </a:r>
            <a:r>
              <a:rPr lang="en-US" dirty="0">
                <a:solidFill>
                  <a:schemeClr val="tx1">
                    <a:lumMod val="75000"/>
                    <a:lumOff val="25000"/>
                  </a:schemeClr>
                </a:solidFill>
              </a:rPr>
              <a:t> í </a:t>
            </a:r>
            <a:r>
              <a:rPr lang="en-US" dirty="0" err="1">
                <a:solidFill>
                  <a:schemeClr val="tx1">
                    <a:lumMod val="75000"/>
                    <a:lumOff val="25000"/>
                  </a:schemeClr>
                </a:solidFill>
              </a:rPr>
              <a:t>vissum</a:t>
            </a:r>
            <a:r>
              <a:rPr lang="en-US" dirty="0">
                <a:solidFill>
                  <a:schemeClr val="tx1">
                    <a:lumMod val="75000"/>
                    <a:lumOff val="25000"/>
                  </a:schemeClr>
                </a:solidFill>
              </a:rPr>
              <a:t> </a:t>
            </a:r>
            <a:r>
              <a:rPr lang="en-US" dirty="0" err="1">
                <a:solidFill>
                  <a:schemeClr val="tx1">
                    <a:lumMod val="75000"/>
                    <a:lumOff val="25000"/>
                  </a:schemeClr>
                </a:solidFill>
              </a:rPr>
              <a:t>heimshlutum</a:t>
            </a:r>
            <a:r>
              <a:rPr lang="en-US" dirty="0">
                <a:solidFill>
                  <a:schemeClr val="tx1">
                    <a:lumMod val="75000"/>
                    <a:lumOff val="25000"/>
                  </a:schemeClr>
                </a:solidFill>
              </a:rPr>
              <a:t> </a:t>
            </a:r>
            <a:r>
              <a:rPr lang="en-US" dirty="0" err="1">
                <a:solidFill>
                  <a:schemeClr val="tx1">
                    <a:lumMod val="75000"/>
                    <a:lumOff val="25000"/>
                  </a:schemeClr>
                </a:solidFill>
              </a:rPr>
              <a:t>hafa</a:t>
            </a:r>
            <a:r>
              <a:rPr lang="en-US" dirty="0">
                <a:solidFill>
                  <a:schemeClr val="tx1">
                    <a:lumMod val="75000"/>
                    <a:lumOff val="25000"/>
                  </a:schemeClr>
                </a:solidFill>
              </a:rPr>
              <a:t> Celiac </a:t>
            </a:r>
            <a:r>
              <a:rPr lang="en-US" dirty="0" err="1">
                <a:solidFill>
                  <a:schemeClr val="tx1">
                    <a:lumMod val="75000"/>
                    <a:lumOff val="25000"/>
                  </a:schemeClr>
                </a:solidFill>
              </a:rPr>
              <a:t>sjúkdóm</a:t>
            </a:r>
            <a:r>
              <a:rPr lang="en-US" dirty="0">
                <a:solidFill>
                  <a:schemeClr val="tx1">
                    <a:lumMod val="75000"/>
                    <a:lumOff val="25000"/>
                  </a:schemeClr>
                </a:solidFill>
              </a:rPr>
              <a:t> </a:t>
            </a:r>
          </a:p>
          <a:p>
            <a:pPr fontAlgn="auto">
              <a:spcAft>
                <a:spcPts val="0"/>
              </a:spcAft>
              <a:buFont typeface="Wingdings 3" charset="2"/>
              <a:buChar char=""/>
              <a:defRPr/>
            </a:pPr>
            <a:r>
              <a:rPr lang="en-US" dirty="0" err="1">
                <a:solidFill>
                  <a:schemeClr val="tx1">
                    <a:lumMod val="75000"/>
                    <a:lumOff val="25000"/>
                  </a:schemeClr>
                </a:solidFill>
              </a:rPr>
              <a:t>Algengur</a:t>
            </a:r>
            <a:r>
              <a:rPr lang="en-US" dirty="0">
                <a:solidFill>
                  <a:schemeClr val="tx1">
                    <a:lumMod val="75000"/>
                    <a:lumOff val="25000"/>
                  </a:schemeClr>
                </a:solidFill>
              </a:rPr>
              <a:t> í </a:t>
            </a:r>
            <a:r>
              <a:rPr lang="en-US" dirty="0" err="1">
                <a:solidFill>
                  <a:schemeClr val="tx1">
                    <a:lumMod val="75000"/>
                    <a:lumOff val="25000"/>
                  </a:schemeClr>
                </a:solidFill>
              </a:rPr>
              <a:t>Evrópu</a:t>
            </a:r>
            <a:r>
              <a:rPr lang="en-US" dirty="0">
                <a:solidFill>
                  <a:schemeClr val="tx1">
                    <a:lumMod val="75000"/>
                    <a:lumOff val="25000"/>
                  </a:schemeClr>
                </a:solidFill>
              </a:rPr>
              <a:t> og </a:t>
            </a:r>
            <a:r>
              <a:rPr lang="en-US" dirty="0" err="1">
                <a:solidFill>
                  <a:schemeClr val="tx1">
                    <a:lumMod val="75000"/>
                    <a:lumOff val="25000"/>
                  </a:schemeClr>
                </a:solidFill>
              </a:rPr>
              <a:t>Bandaríkjunum</a:t>
            </a:r>
            <a:endParaRPr lang="en-US" dirty="0">
              <a:solidFill>
                <a:schemeClr val="tx1">
                  <a:lumMod val="75000"/>
                  <a:lumOff val="25000"/>
                </a:schemeClr>
              </a:solidFill>
            </a:endParaRPr>
          </a:p>
          <a:p>
            <a:pPr lvl="1" indent="-283464" fontAlgn="auto">
              <a:spcAft>
                <a:spcPts val="0"/>
              </a:spcAft>
              <a:buFont typeface="Wingdings 3" charset="2"/>
              <a:buChar char=""/>
              <a:defRPr/>
            </a:pPr>
            <a:r>
              <a:rPr lang="en-US" dirty="0" err="1">
                <a:solidFill>
                  <a:schemeClr val="tx1">
                    <a:lumMod val="75000"/>
                    <a:lumOff val="25000"/>
                  </a:schemeClr>
                </a:solidFill>
              </a:rPr>
              <a:t>Algengi</a:t>
            </a:r>
            <a:r>
              <a:rPr lang="en-US" dirty="0">
                <a:solidFill>
                  <a:schemeClr val="tx1">
                    <a:lumMod val="75000"/>
                    <a:lumOff val="25000"/>
                  </a:schemeClr>
                </a:solidFill>
              </a:rPr>
              <a:t> </a:t>
            </a:r>
            <a:r>
              <a:rPr lang="en-US" dirty="0" err="1">
                <a:solidFill>
                  <a:schemeClr val="tx1">
                    <a:lumMod val="75000"/>
                    <a:lumOff val="25000"/>
                  </a:schemeClr>
                </a:solidFill>
              </a:rPr>
              <a:t>meðal</a:t>
            </a:r>
            <a:r>
              <a:rPr lang="en-US" dirty="0">
                <a:solidFill>
                  <a:schemeClr val="tx1">
                    <a:lumMod val="75000"/>
                    <a:lumOff val="25000"/>
                  </a:schemeClr>
                </a:solidFill>
              </a:rPr>
              <a:t> </a:t>
            </a:r>
            <a:r>
              <a:rPr lang="en-US" dirty="0" err="1">
                <a:solidFill>
                  <a:schemeClr val="tx1">
                    <a:lumMod val="75000"/>
                    <a:lumOff val="25000"/>
                  </a:schemeClr>
                </a:solidFill>
              </a:rPr>
              <a:t>barna</a:t>
            </a:r>
            <a:r>
              <a:rPr lang="en-US" dirty="0">
                <a:solidFill>
                  <a:schemeClr val="tx1">
                    <a:lumMod val="75000"/>
                    <a:lumOff val="25000"/>
                  </a:schemeClr>
                </a:solidFill>
              </a:rPr>
              <a:t> er 1:80 </a:t>
            </a:r>
            <a:r>
              <a:rPr lang="en-US" dirty="0" err="1">
                <a:solidFill>
                  <a:schemeClr val="tx1">
                    <a:lumMod val="75000"/>
                    <a:lumOff val="25000"/>
                  </a:schemeClr>
                </a:solidFill>
              </a:rPr>
              <a:t>til</a:t>
            </a:r>
            <a:r>
              <a:rPr lang="en-US" dirty="0">
                <a:solidFill>
                  <a:schemeClr val="tx1">
                    <a:lumMod val="75000"/>
                    <a:lumOff val="25000"/>
                  </a:schemeClr>
                </a:solidFill>
              </a:rPr>
              <a:t> 1:300 </a:t>
            </a:r>
            <a:r>
              <a:rPr lang="en-US" dirty="0" err="1">
                <a:solidFill>
                  <a:schemeClr val="tx1">
                    <a:lumMod val="75000"/>
                    <a:lumOff val="25000"/>
                  </a:schemeClr>
                </a:solidFill>
              </a:rPr>
              <a:t>börnum</a:t>
            </a:r>
            <a:r>
              <a:rPr lang="en-US" dirty="0">
                <a:solidFill>
                  <a:schemeClr val="tx1">
                    <a:lumMod val="75000"/>
                    <a:lumOff val="25000"/>
                  </a:schemeClr>
                </a:solidFill>
              </a:rPr>
              <a:t> </a:t>
            </a:r>
          </a:p>
          <a:p>
            <a:pPr fontAlgn="auto">
              <a:spcAft>
                <a:spcPts val="0"/>
              </a:spcAft>
              <a:buFont typeface="Wingdings 3" charset="2"/>
              <a:buChar char=""/>
              <a:defRPr/>
            </a:pPr>
            <a:r>
              <a:rPr lang="en-US" dirty="0" err="1">
                <a:solidFill>
                  <a:schemeClr val="tx1">
                    <a:lumMod val="75000"/>
                    <a:lumOff val="25000"/>
                  </a:schemeClr>
                </a:solidFill>
              </a:rPr>
              <a:t>Kvenkyns</a:t>
            </a:r>
            <a:r>
              <a:rPr lang="en-US" dirty="0">
                <a:solidFill>
                  <a:schemeClr val="tx1">
                    <a:lumMod val="75000"/>
                    <a:lumOff val="25000"/>
                  </a:schemeClr>
                </a:solidFill>
              </a:rPr>
              <a:t> </a:t>
            </a:r>
            <a:r>
              <a:rPr lang="en-US" dirty="0" err="1">
                <a:solidFill>
                  <a:schemeClr val="tx1">
                    <a:lumMod val="75000"/>
                    <a:lumOff val="25000"/>
                  </a:schemeClr>
                </a:solidFill>
              </a:rPr>
              <a:t>einstaklingar</a:t>
            </a:r>
            <a:r>
              <a:rPr lang="en-US" dirty="0">
                <a:solidFill>
                  <a:schemeClr val="tx1">
                    <a:lumMod val="75000"/>
                    <a:lumOff val="25000"/>
                  </a:schemeClr>
                </a:solidFill>
              </a:rPr>
              <a:t> um </a:t>
            </a:r>
            <a:r>
              <a:rPr lang="en-US" dirty="0" err="1">
                <a:solidFill>
                  <a:schemeClr val="tx1">
                    <a:lumMod val="75000"/>
                    <a:lumOff val="25000"/>
                  </a:schemeClr>
                </a:solidFill>
              </a:rPr>
              <a:t>tvöfalt</a:t>
            </a:r>
            <a:r>
              <a:rPr lang="en-US" dirty="0">
                <a:solidFill>
                  <a:schemeClr val="tx1">
                    <a:lumMod val="75000"/>
                    <a:lumOff val="25000"/>
                  </a:schemeClr>
                </a:solidFill>
              </a:rPr>
              <a:t> </a:t>
            </a:r>
            <a:r>
              <a:rPr lang="en-US" dirty="0" err="1">
                <a:solidFill>
                  <a:schemeClr val="tx1">
                    <a:lumMod val="75000"/>
                    <a:lumOff val="25000"/>
                  </a:schemeClr>
                </a:solidFill>
              </a:rPr>
              <a:t>líklegri</a:t>
            </a:r>
            <a:r>
              <a:rPr lang="en-US" dirty="0">
                <a:solidFill>
                  <a:schemeClr val="tx1">
                    <a:lumMod val="75000"/>
                    <a:lumOff val="25000"/>
                  </a:schemeClr>
                </a:solidFill>
              </a:rPr>
              <a:t> en </a:t>
            </a:r>
            <a:r>
              <a:rPr lang="en-US" dirty="0" err="1">
                <a:solidFill>
                  <a:schemeClr val="tx1">
                    <a:lumMod val="75000"/>
                    <a:lumOff val="25000"/>
                  </a:schemeClr>
                </a:solidFill>
              </a:rPr>
              <a:t>karlkyns</a:t>
            </a:r>
            <a:r>
              <a:rPr lang="en-US" dirty="0">
                <a:solidFill>
                  <a:schemeClr val="tx1">
                    <a:lumMod val="75000"/>
                    <a:lumOff val="25000"/>
                  </a:schemeClr>
                </a:solidFill>
              </a:rPr>
              <a:t> </a:t>
            </a:r>
            <a:r>
              <a:rPr lang="en-US" dirty="0" err="1">
                <a:solidFill>
                  <a:schemeClr val="tx1">
                    <a:lumMod val="75000"/>
                    <a:lumOff val="25000"/>
                  </a:schemeClr>
                </a:solidFill>
              </a:rPr>
              <a:t>einstaklingar</a:t>
            </a:r>
            <a:r>
              <a:rPr lang="en-US" dirty="0">
                <a:solidFill>
                  <a:schemeClr val="tx1">
                    <a:lumMod val="75000"/>
                    <a:lumOff val="25000"/>
                  </a:schemeClr>
                </a:solidFill>
              </a:rPr>
              <a:t> </a:t>
            </a:r>
            <a:r>
              <a:rPr lang="en-US" dirty="0" err="1">
                <a:solidFill>
                  <a:schemeClr val="tx1">
                    <a:lumMod val="75000"/>
                    <a:lumOff val="25000"/>
                  </a:schemeClr>
                </a:solidFill>
              </a:rPr>
              <a:t>að</a:t>
            </a:r>
            <a:r>
              <a:rPr lang="en-US" dirty="0">
                <a:solidFill>
                  <a:schemeClr val="tx1">
                    <a:lumMod val="75000"/>
                    <a:lumOff val="25000"/>
                  </a:schemeClr>
                </a:solidFill>
              </a:rPr>
              <a:t> </a:t>
            </a:r>
            <a:r>
              <a:rPr lang="en-US" dirty="0" err="1">
                <a:solidFill>
                  <a:schemeClr val="tx1">
                    <a:lumMod val="75000"/>
                    <a:lumOff val="25000"/>
                  </a:schemeClr>
                </a:solidFill>
              </a:rPr>
              <a:t>fá</a:t>
            </a:r>
            <a:r>
              <a:rPr lang="en-US" dirty="0">
                <a:solidFill>
                  <a:schemeClr val="tx1">
                    <a:lumMod val="75000"/>
                    <a:lumOff val="25000"/>
                  </a:schemeClr>
                </a:solidFill>
              </a:rPr>
              <a:t> </a:t>
            </a:r>
            <a:r>
              <a:rPr lang="en-US" dirty="0" err="1">
                <a:solidFill>
                  <a:schemeClr val="tx1">
                    <a:lumMod val="75000"/>
                    <a:lumOff val="25000"/>
                  </a:schemeClr>
                </a:solidFill>
              </a:rPr>
              <a:t>sjúkdóminn</a:t>
            </a:r>
            <a:endParaRPr lang="en-US" dirty="0">
              <a:solidFill>
                <a:schemeClr val="tx1">
                  <a:lumMod val="75000"/>
                  <a:lumOff val="25000"/>
                </a:schemeClr>
              </a:solidFill>
            </a:endParaRPr>
          </a:p>
          <a:p>
            <a:pPr fontAlgn="auto">
              <a:spcAft>
                <a:spcPts val="0"/>
              </a:spcAft>
              <a:buFont typeface="Wingdings 3" charset="2"/>
              <a:buChar char=""/>
              <a:defRPr/>
            </a:pPr>
            <a:r>
              <a:rPr lang="en-US" dirty="0">
                <a:solidFill>
                  <a:schemeClr val="tx1">
                    <a:lumMod val="75000"/>
                    <a:lumOff val="25000"/>
                  </a:schemeClr>
                </a:solidFill>
              </a:rPr>
              <a:t>Celiac </a:t>
            </a:r>
            <a:r>
              <a:rPr lang="en-US" dirty="0" err="1">
                <a:solidFill>
                  <a:schemeClr val="tx1">
                    <a:lumMod val="75000"/>
                    <a:lumOff val="25000"/>
                  </a:schemeClr>
                </a:solidFill>
              </a:rPr>
              <a:t>sjúkdómur</a:t>
            </a:r>
            <a:r>
              <a:rPr lang="en-US" dirty="0">
                <a:solidFill>
                  <a:schemeClr val="tx1">
                    <a:lumMod val="75000"/>
                    <a:lumOff val="25000"/>
                  </a:schemeClr>
                </a:solidFill>
              </a:rPr>
              <a:t> </a:t>
            </a:r>
            <a:r>
              <a:rPr lang="en-US" dirty="0" err="1">
                <a:solidFill>
                  <a:schemeClr val="tx1">
                    <a:lumMod val="75000"/>
                    <a:lumOff val="25000"/>
                  </a:schemeClr>
                </a:solidFill>
              </a:rPr>
              <a:t>er</a:t>
            </a:r>
            <a:r>
              <a:rPr lang="en-US" dirty="0">
                <a:solidFill>
                  <a:schemeClr val="tx1">
                    <a:lumMod val="75000"/>
                    <a:lumOff val="25000"/>
                  </a:schemeClr>
                </a:solidFill>
              </a:rPr>
              <a:t> </a:t>
            </a:r>
            <a:r>
              <a:rPr lang="en-US" dirty="0" err="1">
                <a:solidFill>
                  <a:schemeClr val="tx1">
                    <a:lumMod val="75000"/>
                    <a:lumOff val="25000"/>
                  </a:schemeClr>
                </a:solidFill>
              </a:rPr>
              <a:t>einnig</a:t>
            </a:r>
            <a:r>
              <a:rPr lang="en-US" dirty="0">
                <a:solidFill>
                  <a:schemeClr val="tx1">
                    <a:lumMod val="75000"/>
                    <a:lumOff val="25000"/>
                  </a:schemeClr>
                </a:solidFill>
              </a:rPr>
              <a:t> </a:t>
            </a:r>
            <a:r>
              <a:rPr lang="en-US" dirty="0" err="1">
                <a:solidFill>
                  <a:schemeClr val="tx1">
                    <a:lumMod val="75000"/>
                    <a:lumOff val="25000"/>
                  </a:schemeClr>
                </a:solidFill>
              </a:rPr>
              <a:t>algengur</a:t>
            </a:r>
            <a:r>
              <a:rPr lang="en-US" dirty="0">
                <a:solidFill>
                  <a:schemeClr val="tx1">
                    <a:lumMod val="75000"/>
                    <a:lumOff val="25000"/>
                  </a:schemeClr>
                </a:solidFill>
              </a:rPr>
              <a:t> </a:t>
            </a:r>
            <a:r>
              <a:rPr lang="en-US" dirty="0" err="1">
                <a:solidFill>
                  <a:schemeClr val="tx1">
                    <a:lumMod val="75000"/>
                    <a:lumOff val="25000"/>
                  </a:schemeClr>
                </a:solidFill>
              </a:rPr>
              <a:t>meðal</a:t>
            </a:r>
            <a:r>
              <a:rPr lang="en-US" dirty="0">
                <a:solidFill>
                  <a:schemeClr val="tx1">
                    <a:lumMod val="75000"/>
                    <a:lumOff val="25000"/>
                  </a:schemeClr>
                </a:solidFill>
              </a:rPr>
              <a:t> </a:t>
            </a:r>
            <a:r>
              <a:rPr lang="en-US" dirty="0" err="1">
                <a:solidFill>
                  <a:schemeClr val="tx1">
                    <a:lumMod val="75000"/>
                    <a:lumOff val="25000"/>
                  </a:schemeClr>
                </a:solidFill>
              </a:rPr>
              <a:t>fólks</a:t>
            </a:r>
            <a:r>
              <a:rPr lang="en-US" dirty="0">
                <a:solidFill>
                  <a:schemeClr val="tx1">
                    <a:lumMod val="75000"/>
                    <a:lumOff val="25000"/>
                  </a:schemeClr>
                </a:solidFill>
              </a:rPr>
              <a:t> </a:t>
            </a:r>
            <a:r>
              <a:rPr lang="en-US" dirty="0" err="1">
                <a:solidFill>
                  <a:schemeClr val="tx1">
                    <a:lumMod val="75000"/>
                    <a:lumOff val="25000"/>
                  </a:schemeClr>
                </a:solidFill>
              </a:rPr>
              <a:t>sem</a:t>
            </a:r>
            <a:r>
              <a:rPr lang="en-US" dirty="0">
                <a:solidFill>
                  <a:schemeClr val="tx1">
                    <a:lumMod val="75000"/>
                    <a:lumOff val="25000"/>
                  </a:schemeClr>
                </a:solidFill>
              </a:rPr>
              <a:t> </a:t>
            </a:r>
            <a:r>
              <a:rPr lang="en-US" dirty="0" err="1">
                <a:solidFill>
                  <a:schemeClr val="tx1">
                    <a:lumMod val="75000"/>
                    <a:lumOff val="25000"/>
                  </a:schemeClr>
                </a:solidFill>
              </a:rPr>
              <a:t>ekki</a:t>
            </a:r>
            <a:r>
              <a:rPr lang="en-US" dirty="0">
                <a:solidFill>
                  <a:schemeClr val="tx1">
                    <a:lumMod val="75000"/>
                    <a:lumOff val="25000"/>
                  </a:schemeClr>
                </a:solidFill>
              </a:rPr>
              <a:t> </a:t>
            </a:r>
            <a:r>
              <a:rPr lang="en-US" dirty="0" err="1">
                <a:solidFill>
                  <a:schemeClr val="tx1">
                    <a:lumMod val="75000"/>
                    <a:lumOff val="25000"/>
                  </a:schemeClr>
                </a:solidFill>
              </a:rPr>
              <a:t>er</a:t>
            </a:r>
            <a:r>
              <a:rPr lang="en-US" dirty="0">
                <a:solidFill>
                  <a:schemeClr val="tx1">
                    <a:lumMod val="75000"/>
                    <a:lumOff val="25000"/>
                  </a:schemeClr>
                </a:solidFill>
              </a:rPr>
              <a:t> </a:t>
            </a:r>
            <a:r>
              <a:rPr lang="en-US" dirty="0" err="1">
                <a:solidFill>
                  <a:schemeClr val="tx1">
                    <a:lumMod val="75000"/>
                    <a:lumOff val="25000"/>
                  </a:schemeClr>
                </a:solidFill>
              </a:rPr>
              <a:t>af</a:t>
            </a:r>
            <a:r>
              <a:rPr lang="en-US" dirty="0">
                <a:solidFill>
                  <a:schemeClr val="tx1">
                    <a:lumMod val="75000"/>
                    <a:lumOff val="25000"/>
                  </a:schemeClr>
                </a:solidFill>
              </a:rPr>
              <a:t> </a:t>
            </a:r>
            <a:r>
              <a:rPr lang="en-US" dirty="0" err="1">
                <a:solidFill>
                  <a:schemeClr val="tx1">
                    <a:lumMod val="75000"/>
                    <a:lumOff val="25000"/>
                  </a:schemeClr>
                </a:solidFill>
              </a:rPr>
              <a:t>Evrópskum</a:t>
            </a:r>
            <a:r>
              <a:rPr lang="en-US" dirty="0">
                <a:solidFill>
                  <a:schemeClr val="tx1">
                    <a:lumMod val="75000"/>
                    <a:lumOff val="25000"/>
                  </a:schemeClr>
                </a:solidFill>
              </a:rPr>
              <a:t> </a:t>
            </a:r>
            <a:r>
              <a:rPr lang="en-US" dirty="0" err="1">
                <a:solidFill>
                  <a:schemeClr val="tx1">
                    <a:lumMod val="75000"/>
                    <a:lumOff val="25000"/>
                  </a:schemeClr>
                </a:solidFill>
              </a:rPr>
              <a:t>uppruna</a:t>
            </a:r>
            <a:r>
              <a:rPr lang="en-US" dirty="0">
                <a:solidFill>
                  <a:schemeClr val="tx1">
                    <a:lumMod val="75000"/>
                    <a:lumOff val="25000"/>
                  </a:schemeClr>
                </a:solidFill>
              </a:rPr>
              <a:t> </a:t>
            </a:r>
            <a:r>
              <a:rPr lang="en-US" dirty="0" err="1">
                <a:solidFill>
                  <a:schemeClr val="tx1">
                    <a:lumMod val="75000"/>
                    <a:lumOff val="25000"/>
                  </a:schemeClr>
                </a:solidFill>
              </a:rPr>
              <a:t>þ.m.t</a:t>
            </a:r>
            <a:r>
              <a:rPr lang="en-US" dirty="0">
                <a:solidFill>
                  <a:schemeClr val="tx1">
                    <a:lumMod val="75000"/>
                    <a:lumOff val="25000"/>
                  </a:schemeClr>
                </a:solidFill>
              </a:rPr>
              <a:t>. N-</a:t>
            </a:r>
            <a:r>
              <a:rPr lang="en-US" dirty="0" err="1">
                <a:solidFill>
                  <a:schemeClr val="tx1">
                    <a:lumMod val="75000"/>
                    <a:lumOff val="25000"/>
                  </a:schemeClr>
                </a:solidFill>
              </a:rPr>
              <a:t>Afríku</a:t>
            </a:r>
            <a:r>
              <a:rPr lang="en-US" dirty="0">
                <a:solidFill>
                  <a:schemeClr val="tx1">
                    <a:lumMod val="75000"/>
                    <a:lumOff val="25000"/>
                  </a:schemeClr>
                </a:solidFill>
              </a:rPr>
              <a:t>, </a:t>
            </a:r>
            <a:r>
              <a:rPr lang="en-US" dirty="0" err="1">
                <a:solidFill>
                  <a:schemeClr val="tx1">
                    <a:lumMod val="75000"/>
                    <a:lumOff val="25000"/>
                  </a:schemeClr>
                </a:solidFill>
              </a:rPr>
              <a:t>Mið-Austurlöndum</a:t>
            </a:r>
            <a:r>
              <a:rPr lang="en-US" dirty="0">
                <a:solidFill>
                  <a:schemeClr val="tx1">
                    <a:lumMod val="75000"/>
                    <a:lumOff val="25000"/>
                  </a:schemeClr>
                </a:solidFill>
              </a:rPr>
              <a:t> </a:t>
            </a:r>
            <a:r>
              <a:rPr lang="en-US" dirty="0" err="1">
                <a:solidFill>
                  <a:schemeClr val="tx1">
                    <a:lumMod val="75000"/>
                    <a:lumOff val="25000"/>
                  </a:schemeClr>
                </a:solidFill>
              </a:rPr>
              <a:t>og</a:t>
            </a:r>
            <a:r>
              <a:rPr lang="en-US" dirty="0">
                <a:solidFill>
                  <a:schemeClr val="tx1">
                    <a:lumMod val="75000"/>
                    <a:lumOff val="25000"/>
                  </a:schemeClr>
                </a:solidFill>
              </a:rPr>
              <a:t> S-</a:t>
            </a:r>
            <a:r>
              <a:rPr lang="en-US" dirty="0" err="1">
                <a:solidFill>
                  <a:schemeClr val="tx1">
                    <a:lumMod val="75000"/>
                    <a:lumOff val="25000"/>
                  </a:schemeClr>
                </a:solidFill>
              </a:rPr>
              <a:t>Asíu</a:t>
            </a:r>
            <a:r>
              <a:rPr lang="en-US" dirty="0">
                <a:solidFill>
                  <a:schemeClr val="tx1">
                    <a:lumMod val="75000"/>
                    <a:lumOff val="25000"/>
                  </a:schemeClr>
                </a:solidFill>
              </a:rPr>
              <a:t> </a:t>
            </a:r>
          </a:p>
          <a:p>
            <a:pPr fontAlgn="auto">
              <a:spcAft>
                <a:spcPts val="0"/>
              </a:spcAft>
              <a:buFont typeface="Wingdings 3" charset="2"/>
              <a:buChar char=""/>
              <a:defRPr/>
            </a:pPr>
            <a:r>
              <a:rPr lang="en-US" dirty="0">
                <a:solidFill>
                  <a:schemeClr val="tx1">
                    <a:lumMod val="75000"/>
                    <a:lumOff val="25000"/>
                  </a:schemeClr>
                </a:solidFill>
              </a:rPr>
              <a:t>Human Leukocyte Antigen (HLA) </a:t>
            </a:r>
            <a:r>
              <a:rPr lang="en-US" dirty="0" err="1">
                <a:solidFill>
                  <a:schemeClr val="tx1">
                    <a:lumMod val="75000"/>
                    <a:lumOff val="25000"/>
                  </a:schemeClr>
                </a:solidFill>
              </a:rPr>
              <a:t>genotýpur</a:t>
            </a:r>
            <a:r>
              <a:rPr lang="en-US" dirty="0">
                <a:solidFill>
                  <a:schemeClr val="tx1">
                    <a:lumMod val="75000"/>
                    <a:lumOff val="25000"/>
                  </a:schemeClr>
                </a:solidFill>
              </a:rPr>
              <a:t> </a:t>
            </a:r>
            <a:r>
              <a:rPr lang="en-US" dirty="0" err="1">
                <a:solidFill>
                  <a:schemeClr val="tx1">
                    <a:lumMod val="75000"/>
                    <a:lumOff val="25000"/>
                  </a:schemeClr>
                </a:solidFill>
              </a:rPr>
              <a:t>útsetja</a:t>
            </a:r>
            <a:r>
              <a:rPr lang="en-US" dirty="0">
                <a:solidFill>
                  <a:schemeClr val="tx1">
                    <a:lumMod val="75000"/>
                    <a:lumOff val="25000"/>
                  </a:schemeClr>
                </a:solidFill>
              </a:rPr>
              <a:t> </a:t>
            </a:r>
            <a:r>
              <a:rPr lang="en-US" dirty="0" err="1">
                <a:solidFill>
                  <a:schemeClr val="tx1">
                    <a:lumMod val="75000"/>
                    <a:lumOff val="25000"/>
                  </a:schemeClr>
                </a:solidFill>
              </a:rPr>
              <a:t>fyrir</a:t>
            </a:r>
            <a:r>
              <a:rPr lang="en-US" dirty="0">
                <a:solidFill>
                  <a:schemeClr val="tx1">
                    <a:lumMod val="75000"/>
                    <a:lumOff val="25000"/>
                  </a:schemeClr>
                </a:solidFill>
              </a:rPr>
              <a:t> </a:t>
            </a:r>
            <a:r>
              <a:rPr lang="en-US" dirty="0" err="1">
                <a:solidFill>
                  <a:schemeClr val="tx1">
                    <a:lumMod val="75000"/>
                    <a:lumOff val="25000"/>
                  </a:schemeClr>
                </a:solidFill>
              </a:rPr>
              <a:t>sjúkdómi</a:t>
            </a:r>
            <a:r>
              <a:rPr lang="en-US" dirty="0">
                <a:solidFill>
                  <a:schemeClr val="tx1">
                    <a:lumMod val="75000"/>
                    <a:lumOff val="25000"/>
                  </a:schemeClr>
                </a:solidFill>
              </a:rPr>
              <a:t> </a:t>
            </a:r>
            <a:r>
              <a:rPr lang="en-US" dirty="0" err="1">
                <a:solidFill>
                  <a:schemeClr val="tx1">
                    <a:lumMod val="75000"/>
                    <a:lumOff val="25000"/>
                  </a:schemeClr>
                </a:solidFill>
              </a:rPr>
              <a:t>meðal</a:t>
            </a:r>
            <a:r>
              <a:rPr lang="en-US" dirty="0">
                <a:solidFill>
                  <a:schemeClr val="tx1">
                    <a:lumMod val="75000"/>
                    <a:lumOff val="25000"/>
                  </a:schemeClr>
                </a:solidFill>
              </a:rPr>
              <a:t> </a:t>
            </a:r>
            <a:r>
              <a:rPr lang="en-US" dirty="0" err="1">
                <a:solidFill>
                  <a:schemeClr val="tx1">
                    <a:lumMod val="75000"/>
                    <a:lumOff val="25000"/>
                  </a:schemeClr>
                </a:solidFill>
              </a:rPr>
              <a:t>þeirra</a:t>
            </a:r>
            <a:r>
              <a:rPr lang="en-US" dirty="0">
                <a:solidFill>
                  <a:schemeClr val="tx1">
                    <a:lumMod val="75000"/>
                    <a:lumOff val="25000"/>
                  </a:schemeClr>
                </a:solidFill>
              </a:rPr>
              <a:t> </a:t>
            </a:r>
            <a:r>
              <a:rPr lang="en-US" dirty="0" err="1">
                <a:solidFill>
                  <a:schemeClr val="tx1">
                    <a:lumMod val="75000"/>
                    <a:lumOff val="25000"/>
                  </a:schemeClr>
                </a:solidFill>
              </a:rPr>
              <a:t>sem</a:t>
            </a:r>
            <a:r>
              <a:rPr lang="en-US" dirty="0">
                <a:solidFill>
                  <a:schemeClr val="tx1">
                    <a:lumMod val="75000"/>
                    <a:lumOff val="25000"/>
                  </a:schemeClr>
                </a:solidFill>
              </a:rPr>
              <a:t> </a:t>
            </a:r>
            <a:r>
              <a:rPr lang="en-US" dirty="0" err="1">
                <a:solidFill>
                  <a:schemeClr val="tx1">
                    <a:lumMod val="75000"/>
                    <a:lumOff val="25000"/>
                  </a:schemeClr>
                </a:solidFill>
              </a:rPr>
              <a:t>eru</a:t>
            </a:r>
            <a:r>
              <a:rPr lang="en-US" dirty="0">
                <a:solidFill>
                  <a:schemeClr val="tx1">
                    <a:lumMod val="75000"/>
                    <a:lumOff val="25000"/>
                  </a:schemeClr>
                </a:solidFill>
              </a:rPr>
              <a:t> </a:t>
            </a:r>
            <a:r>
              <a:rPr lang="en-US" dirty="0" err="1">
                <a:solidFill>
                  <a:schemeClr val="tx1">
                    <a:lumMod val="75000"/>
                    <a:lumOff val="25000"/>
                  </a:schemeClr>
                </a:solidFill>
              </a:rPr>
              <a:t>útsettir</a:t>
            </a:r>
            <a:r>
              <a:rPr lang="en-US" dirty="0">
                <a:solidFill>
                  <a:schemeClr val="tx1">
                    <a:lumMod val="75000"/>
                    <a:lumOff val="25000"/>
                  </a:schemeClr>
                </a:solidFill>
              </a:rPr>
              <a:t> </a:t>
            </a:r>
            <a:r>
              <a:rPr lang="en-US" dirty="0" err="1">
                <a:solidFill>
                  <a:schemeClr val="tx1">
                    <a:lumMod val="75000"/>
                    <a:lumOff val="25000"/>
                  </a:schemeClr>
                </a:solidFill>
              </a:rPr>
              <a:t>fyrir</a:t>
            </a:r>
            <a:r>
              <a:rPr lang="en-US" dirty="0">
                <a:solidFill>
                  <a:schemeClr val="tx1">
                    <a:lumMod val="75000"/>
                    <a:lumOff val="25000"/>
                  </a:schemeClr>
                </a:solidFill>
              </a:rPr>
              <a:t> </a:t>
            </a:r>
            <a:r>
              <a:rPr lang="en-US" dirty="0" err="1">
                <a:solidFill>
                  <a:schemeClr val="tx1">
                    <a:lumMod val="75000"/>
                    <a:lumOff val="25000"/>
                  </a:schemeClr>
                </a:solidFill>
              </a:rPr>
              <a:t>gluteni</a:t>
            </a:r>
            <a:endParaRPr lang="en-US" dirty="0">
              <a:solidFill>
                <a:schemeClr val="tx1">
                  <a:lumMod val="75000"/>
                  <a:lumOff val="25000"/>
                </a:schemeClr>
              </a:solidFill>
            </a:endParaRPr>
          </a:p>
          <a:p>
            <a:pPr fontAlgn="auto">
              <a:spcAft>
                <a:spcPts val="0"/>
              </a:spcAft>
              <a:buFont typeface="Wingdings 3" charset="2"/>
              <a:buChar char=""/>
              <a:defRPr/>
            </a:pPr>
            <a:endParaRPr lang="is-IS" dirty="0">
              <a:solidFill>
                <a:schemeClr val="tx1">
                  <a:lumMod val="75000"/>
                  <a:lumOff val="25000"/>
                </a:schemeClr>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865190" y="927146"/>
            <a:ext cx="6345237" cy="709613"/>
          </a:xfrm>
        </p:spPr>
        <p:txBody>
          <a:bodyPr/>
          <a:lstStyle/>
          <a:p>
            <a:r>
              <a:rPr lang="is-IS"/>
              <a:t>Áhættuhópar </a:t>
            </a:r>
          </a:p>
        </p:txBody>
      </p:sp>
      <p:sp>
        <p:nvSpPr>
          <p:cNvPr id="3" name="Content Placeholder 2"/>
          <p:cNvSpPr>
            <a:spLocks noGrp="1"/>
          </p:cNvSpPr>
          <p:nvPr>
            <p:ph idx="1"/>
          </p:nvPr>
        </p:nvSpPr>
        <p:spPr/>
        <p:txBody>
          <a:bodyPr rtlCol="0">
            <a:normAutofit fontScale="92500" lnSpcReduction="10000"/>
          </a:bodyPr>
          <a:lstStyle/>
          <a:p>
            <a:pPr fontAlgn="auto">
              <a:spcAft>
                <a:spcPts val="0"/>
              </a:spcAft>
              <a:buFont typeface="Wingdings 3" charset="2"/>
              <a:buChar char=""/>
              <a:defRPr/>
            </a:pPr>
            <a:r>
              <a:rPr lang="is-IS" dirty="0">
                <a:solidFill>
                  <a:schemeClr val="tx1">
                    <a:lumMod val="75000"/>
                    <a:lumOff val="25000"/>
                  </a:schemeClr>
                </a:solidFill>
              </a:rPr>
              <a:t>1. og 2. gráðu ættingjar einstaklings með </a:t>
            </a:r>
            <a:r>
              <a:rPr lang="is-IS" dirty="0" err="1">
                <a:solidFill>
                  <a:schemeClr val="tx1">
                    <a:lumMod val="75000"/>
                    <a:lumOff val="25000"/>
                  </a:schemeClr>
                </a:solidFill>
              </a:rPr>
              <a:t>celiac</a:t>
            </a:r>
            <a:r>
              <a:rPr lang="is-IS" dirty="0">
                <a:solidFill>
                  <a:schemeClr val="tx1">
                    <a:lumMod val="75000"/>
                    <a:lumOff val="25000"/>
                  </a:schemeClr>
                </a:solidFill>
              </a:rPr>
              <a:t> sjúkdóm</a:t>
            </a:r>
          </a:p>
          <a:p>
            <a:pPr fontAlgn="auto">
              <a:spcAft>
                <a:spcPts val="0"/>
              </a:spcAft>
              <a:buFont typeface="Wingdings 3" charset="2"/>
              <a:buChar char=""/>
              <a:defRPr/>
            </a:pPr>
            <a:r>
              <a:rPr lang="is-IS" dirty="0" err="1">
                <a:solidFill>
                  <a:schemeClr val="tx1">
                    <a:lumMod val="75000"/>
                    <a:lumOff val="25000"/>
                  </a:schemeClr>
                </a:solidFill>
              </a:rPr>
              <a:t>Down</a:t>
            </a:r>
            <a:r>
              <a:rPr lang="is-IS" dirty="0">
                <a:solidFill>
                  <a:schemeClr val="tx1">
                    <a:lumMod val="75000"/>
                    <a:lumOff val="25000"/>
                  </a:schemeClr>
                </a:solidFill>
              </a:rPr>
              <a:t> </a:t>
            </a:r>
            <a:r>
              <a:rPr lang="is-IS" dirty="0" err="1">
                <a:solidFill>
                  <a:schemeClr val="tx1">
                    <a:lumMod val="75000"/>
                    <a:lumOff val="25000"/>
                  </a:schemeClr>
                </a:solidFill>
              </a:rPr>
              <a:t>syndrome</a:t>
            </a:r>
            <a:endParaRPr lang="is-IS" dirty="0">
              <a:solidFill>
                <a:schemeClr val="tx1">
                  <a:lumMod val="75000"/>
                  <a:lumOff val="25000"/>
                </a:schemeClr>
              </a:solidFill>
            </a:endParaRPr>
          </a:p>
          <a:p>
            <a:pPr fontAlgn="auto">
              <a:spcAft>
                <a:spcPts val="0"/>
              </a:spcAft>
              <a:buFont typeface="Wingdings 3" charset="2"/>
              <a:buChar char=""/>
              <a:defRPr/>
            </a:pPr>
            <a:r>
              <a:rPr lang="is-IS" dirty="0">
                <a:solidFill>
                  <a:schemeClr val="tx1">
                    <a:lumMod val="75000"/>
                    <a:lumOff val="25000"/>
                  </a:schemeClr>
                </a:solidFill>
              </a:rPr>
              <a:t>DM týpa 1</a:t>
            </a:r>
          </a:p>
          <a:p>
            <a:pPr fontAlgn="auto">
              <a:spcAft>
                <a:spcPts val="0"/>
              </a:spcAft>
              <a:buFont typeface="Wingdings 3" charset="2"/>
              <a:buChar char=""/>
              <a:defRPr/>
            </a:pPr>
            <a:r>
              <a:rPr lang="is-IS" dirty="0" err="1">
                <a:solidFill>
                  <a:schemeClr val="tx1">
                    <a:lumMod val="75000"/>
                    <a:lumOff val="25000"/>
                  </a:schemeClr>
                </a:solidFill>
              </a:rPr>
              <a:t>Immunoglobulin</a:t>
            </a:r>
            <a:r>
              <a:rPr lang="is-IS" dirty="0">
                <a:solidFill>
                  <a:schemeClr val="tx1">
                    <a:lumMod val="75000"/>
                    <a:lumOff val="25000"/>
                  </a:schemeClr>
                </a:solidFill>
              </a:rPr>
              <a:t> A (</a:t>
            </a:r>
            <a:r>
              <a:rPr lang="is-IS" dirty="0" err="1">
                <a:solidFill>
                  <a:schemeClr val="tx1">
                    <a:lumMod val="75000"/>
                    <a:lumOff val="25000"/>
                  </a:schemeClr>
                </a:solidFill>
              </a:rPr>
              <a:t>IgA</a:t>
            </a:r>
            <a:r>
              <a:rPr lang="is-IS" dirty="0">
                <a:solidFill>
                  <a:schemeClr val="tx1">
                    <a:lumMod val="75000"/>
                    <a:lumOff val="25000"/>
                  </a:schemeClr>
                </a:solidFill>
              </a:rPr>
              <a:t>) skortur</a:t>
            </a:r>
          </a:p>
          <a:p>
            <a:pPr fontAlgn="auto">
              <a:spcAft>
                <a:spcPts val="0"/>
              </a:spcAft>
              <a:buFont typeface="Wingdings 3" charset="2"/>
              <a:buChar char=""/>
              <a:defRPr/>
            </a:pPr>
            <a:r>
              <a:rPr lang="is-IS" dirty="0" err="1">
                <a:solidFill>
                  <a:schemeClr val="tx1">
                    <a:lumMod val="75000"/>
                    <a:lumOff val="25000"/>
                  </a:schemeClr>
                </a:solidFill>
              </a:rPr>
              <a:t>Autoimmune</a:t>
            </a:r>
            <a:r>
              <a:rPr lang="is-IS" dirty="0">
                <a:solidFill>
                  <a:schemeClr val="tx1">
                    <a:lumMod val="75000"/>
                    <a:lumOff val="25000"/>
                  </a:schemeClr>
                </a:solidFill>
              </a:rPr>
              <a:t> </a:t>
            </a:r>
            <a:r>
              <a:rPr lang="is-IS" dirty="0" err="1">
                <a:solidFill>
                  <a:schemeClr val="tx1">
                    <a:lumMod val="75000"/>
                    <a:lumOff val="25000"/>
                  </a:schemeClr>
                </a:solidFill>
              </a:rPr>
              <a:t>thyroiditis</a:t>
            </a:r>
            <a:endParaRPr lang="is-IS" dirty="0">
              <a:solidFill>
                <a:schemeClr val="tx1">
                  <a:lumMod val="75000"/>
                  <a:lumOff val="25000"/>
                </a:schemeClr>
              </a:solidFill>
            </a:endParaRPr>
          </a:p>
          <a:p>
            <a:pPr fontAlgn="auto">
              <a:spcAft>
                <a:spcPts val="0"/>
              </a:spcAft>
              <a:buFont typeface="Wingdings 3" charset="2"/>
              <a:buChar char=""/>
              <a:defRPr/>
            </a:pPr>
            <a:r>
              <a:rPr lang="is-IS" dirty="0" err="1">
                <a:solidFill>
                  <a:schemeClr val="tx1">
                    <a:lumMod val="75000"/>
                    <a:lumOff val="25000"/>
                  </a:schemeClr>
                </a:solidFill>
              </a:rPr>
              <a:t>Turner</a:t>
            </a:r>
            <a:r>
              <a:rPr lang="is-IS" dirty="0">
                <a:solidFill>
                  <a:schemeClr val="tx1">
                    <a:lumMod val="75000"/>
                    <a:lumOff val="25000"/>
                  </a:schemeClr>
                </a:solidFill>
              </a:rPr>
              <a:t> </a:t>
            </a:r>
            <a:r>
              <a:rPr lang="is-IS" dirty="0" err="1">
                <a:solidFill>
                  <a:schemeClr val="tx1">
                    <a:lumMod val="75000"/>
                    <a:lumOff val="25000"/>
                  </a:schemeClr>
                </a:solidFill>
              </a:rPr>
              <a:t>syndrome</a:t>
            </a:r>
            <a:endParaRPr lang="is-IS" dirty="0">
              <a:solidFill>
                <a:schemeClr val="tx1">
                  <a:lumMod val="75000"/>
                  <a:lumOff val="25000"/>
                </a:schemeClr>
              </a:solidFill>
            </a:endParaRPr>
          </a:p>
          <a:p>
            <a:pPr fontAlgn="auto">
              <a:spcAft>
                <a:spcPts val="0"/>
              </a:spcAft>
              <a:buFont typeface="Wingdings 3" charset="2"/>
              <a:buChar char=""/>
              <a:defRPr/>
            </a:pPr>
            <a:r>
              <a:rPr lang="is-IS" dirty="0">
                <a:solidFill>
                  <a:schemeClr val="tx1">
                    <a:lumMod val="75000"/>
                    <a:lumOff val="25000"/>
                  </a:schemeClr>
                </a:solidFill>
              </a:rPr>
              <a:t>Williams </a:t>
            </a:r>
            <a:r>
              <a:rPr lang="is-IS" dirty="0" err="1">
                <a:solidFill>
                  <a:schemeClr val="tx1">
                    <a:lumMod val="75000"/>
                    <a:lumOff val="25000"/>
                  </a:schemeClr>
                </a:solidFill>
              </a:rPr>
              <a:t>syndrome</a:t>
            </a:r>
            <a:endParaRPr lang="is-IS" dirty="0">
              <a:solidFill>
                <a:schemeClr val="tx1">
                  <a:lumMod val="75000"/>
                  <a:lumOff val="25000"/>
                </a:schemeClr>
              </a:solidFill>
            </a:endParaRPr>
          </a:p>
          <a:p>
            <a:pPr fontAlgn="auto">
              <a:spcAft>
                <a:spcPts val="0"/>
              </a:spcAft>
              <a:buFont typeface="Wingdings 3" charset="2"/>
              <a:buChar char=""/>
              <a:defRPr/>
            </a:pPr>
            <a:r>
              <a:rPr lang="is-IS" dirty="0" err="1">
                <a:solidFill>
                  <a:schemeClr val="tx1">
                    <a:lumMod val="75000"/>
                    <a:lumOff val="25000"/>
                  </a:schemeClr>
                </a:solidFill>
              </a:rPr>
              <a:t>Juvenile</a:t>
            </a:r>
            <a:r>
              <a:rPr lang="is-IS" dirty="0">
                <a:solidFill>
                  <a:schemeClr val="tx1">
                    <a:lumMod val="75000"/>
                    <a:lumOff val="25000"/>
                  </a:schemeClr>
                </a:solidFill>
              </a:rPr>
              <a:t> </a:t>
            </a:r>
            <a:r>
              <a:rPr lang="is-IS" dirty="0" err="1">
                <a:solidFill>
                  <a:schemeClr val="tx1">
                    <a:lumMod val="75000"/>
                    <a:lumOff val="25000"/>
                  </a:schemeClr>
                </a:solidFill>
              </a:rPr>
              <a:t>chronic</a:t>
            </a:r>
            <a:r>
              <a:rPr lang="is-IS" dirty="0">
                <a:solidFill>
                  <a:schemeClr val="tx1">
                    <a:lumMod val="75000"/>
                    <a:lumOff val="25000"/>
                  </a:schemeClr>
                </a:solidFill>
              </a:rPr>
              <a:t> </a:t>
            </a:r>
            <a:r>
              <a:rPr lang="is-IS" dirty="0" err="1">
                <a:solidFill>
                  <a:schemeClr val="tx1">
                    <a:lumMod val="75000"/>
                    <a:lumOff val="25000"/>
                  </a:schemeClr>
                </a:solidFill>
              </a:rPr>
              <a:t>arthritis</a:t>
            </a:r>
            <a:endParaRPr lang="is-IS" dirty="0">
              <a:solidFill>
                <a:schemeClr val="tx1">
                  <a:lumMod val="75000"/>
                  <a:lumOff val="25000"/>
                </a:schemeClr>
              </a:solidFill>
            </a:endParaRPr>
          </a:p>
          <a:p>
            <a:pPr fontAlgn="auto">
              <a:spcAft>
                <a:spcPts val="0"/>
              </a:spcAft>
              <a:buFont typeface="Wingdings 3" charset="2"/>
              <a:buChar char=""/>
              <a:defRPr/>
            </a:pPr>
            <a:r>
              <a:rPr lang="is-IS" dirty="0">
                <a:solidFill>
                  <a:schemeClr val="tx1">
                    <a:lumMod val="75000"/>
                    <a:lumOff val="25000"/>
                  </a:schemeClr>
                </a:solidFill>
              </a:rPr>
              <a:t>Áhætta aukin um 3-10 falt sbr. við fólk almennt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865190" y="927146"/>
            <a:ext cx="6345237" cy="709613"/>
          </a:xfrm>
        </p:spPr>
        <p:txBody>
          <a:bodyPr/>
          <a:lstStyle/>
          <a:p>
            <a:r>
              <a:rPr lang="is-IS"/>
              <a:t>Vefjaflokkun og erfðir</a:t>
            </a:r>
          </a:p>
        </p:txBody>
      </p:sp>
      <p:sp>
        <p:nvSpPr>
          <p:cNvPr id="79875" name="Content Placeholder 2"/>
          <p:cNvSpPr>
            <a:spLocks noGrp="1"/>
          </p:cNvSpPr>
          <p:nvPr>
            <p:ph idx="1"/>
          </p:nvPr>
        </p:nvSpPr>
        <p:spPr/>
        <p:txBody>
          <a:bodyPr/>
          <a:lstStyle/>
          <a:p>
            <a:r>
              <a:rPr lang="en-US"/>
              <a:t>Yfir 99 % einstaklinga með celiac sjúkdóm hafa HLA DR3-DQ2 og/e</a:t>
            </a:r>
            <a:r>
              <a:rPr lang="is-IS"/>
              <a:t>ða </a:t>
            </a:r>
            <a:r>
              <a:rPr lang="en-US"/>
              <a:t>DR4-DQ8 vefjaflokkun</a:t>
            </a:r>
          </a:p>
          <a:p>
            <a:r>
              <a:rPr lang="en-US"/>
              <a:t>Um 40 % af fólki almennt hefur DR3-DQ2 og/e</a:t>
            </a:r>
            <a:r>
              <a:rPr lang="is-IS"/>
              <a:t>ða </a:t>
            </a:r>
            <a:r>
              <a:rPr lang="en-US"/>
              <a:t>DR4-DQ8 vefjaflokkun</a:t>
            </a:r>
          </a:p>
          <a:p>
            <a:r>
              <a:rPr lang="en-US"/>
              <a:t> Homozygote einstaklingar fyrir DR3-DQ2 eru í mestri áhættu á að fá celiac sjúkdóm </a:t>
            </a:r>
          </a:p>
          <a:p>
            <a:r>
              <a:rPr lang="en-US"/>
              <a:t>Nauðsynlegt að hafa annað hvort HLA-DQ2 eða DQ8 genotýpu til þess að fá celiac sjúkdóm en ekki gefið að viðkomandi fái sjúkdóminn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865190" y="927146"/>
            <a:ext cx="6345237" cy="709613"/>
          </a:xfrm>
        </p:spPr>
        <p:txBody>
          <a:bodyPr/>
          <a:lstStyle/>
          <a:p>
            <a:r>
              <a:rPr lang="is-IS"/>
              <a:t>Aðrir mikilvægir þættir</a:t>
            </a:r>
            <a:endParaRPr lang="en-US"/>
          </a:p>
        </p:txBody>
      </p:sp>
      <p:sp>
        <p:nvSpPr>
          <p:cNvPr id="3" name="Content Placeholder 2"/>
          <p:cNvSpPr>
            <a:spLocks noGrp="1"/>
          </p:cNvSpPr>
          <p:nvPr>
            <p:ph idx="1"/>
          </p:nvPr>
        </p:nvSpPr>
        <p:spPr/>
        <p:txBody>
          <a:bodyPr rtlCol="0">
            <a:normAutofit/>
          </a:bodyPr>
          <a:lstStyle/>
          <a:p>
            <a:pPr fontAlgn="auto">
              <a:spcAft>
                <a:spcPts val="0"/>
              </a:spcAft>
              <a:buFont typeface="Wingdings 3" charset="2"/>
              <a:buChar char=""/>
              <a:defRPr/>
            </a:pPr>
            <a:r>
              <a:rPr lang="en-US" dirty="0" err="1">
                <a:solidFill>
                  <a:schemeClr val="tx1">
                    <a:lumMod val="75000"/>
                    <a:lumOff val="25000"/>
                  </a:schemeClr>
                </a:solidFill>
              </a:rPr>
              <a:t>Önnur</a:t>
            </a:r>
            <a:r>
              <a:rPr lang="en-US" dirty="0">
                <a:solidFill>
                  <a:schemeClr val="tx1">
                    <a:lumMod val="75000"/>
                    <a:lumOff val="25000"/>
                  </a:schemeClr>
                </a:solidFill>
              </a:rPr>
              <a:t> gen </a:t>
            </a:r>
            <a:r>
              <a:rPr lang="en-US" dirty="0" err="1">
                <a:solidFill>
                  <a:schemeClr val="tx1">
                    <a:lumMod val="75000"/>
                    <a:lumOff val="25000"/>
                  </a:schemeClr>
                </a:solidFill>
              </a:rPr>
              <a:t>talin</a:t>
            </a:r>
            <a:r>
              <a:rPr lang="en-US" dirty="0">
                <a:solidFill>
                  <a:schemeClr val="tx1">
                    <a:lumMod val="75000"/>
                    <a:lumOff val="25000"/>
                  </a:schemeClr>
                </a:solidFill>
              </a:rPr>
              <a:t> </a:t>
            </a:r>
            <a:r>
              <a:rPr lang="en-US" dirty="0" err="1">
                <a:solidFill>
                  <a:schemeClr val="tx1">
                    <a:lumMod val="75000"/>
                    <a:lumOff val="25000"/>
                  </a:schemeClr>
                </a:solidFill>
              </a:rPr>
              <a:t>skipta</a:t>
            </a:r>
            <a:r>
              <a:rPr lang="en-US" dirty="0">
                <a:solidFill>
                  <a:schemeClr val="tx1">
                    <a:lumMod val="75000"/>
                    <a:lumOff val="25000"/>
                  </a:schemeClr>
                </a:solidFill>
              </a:rPr>
              <a:t> </a:t>
            </a:r>
            <a:r>
              <a:rPr lang="en-US" dirty="0" err="1">
                <a:solidFill>
                  <a:schemeClr val="tx1">
                    <a:lumMod val="75000"/>
                    <a:lumOff val="25000"/>
                  </a:schemeClr>
                </a:solidFill>
              </a:rPr>
              <a:t>máli</a:t>
            </a:r>
            <a:endParaRPr lang="en-US" dirty="0">
              <a:solidFill>
                <a:schemeClr val="tx1">
                  <a:lumMod val="75000"/>
                  <a:lumOff val="25000"/>
                </a:schemeClr>
              </a:solidFill>
            </a:endParaRPr>
          </a:p>
          <a:p>
            <a:pPr marL="0" indent="0" fontAlgn="auto">
              <a:spcAft>
                <a:spcPts val="0"/>
              </a:spcAft>
              <a:buFont typeface="Wingdings 3" charset="2"/>
              <a:buNone/>
              <a:defRPr/>
            </a:pPr>
            <a:endParaRPr lang="en-US" dirty="0">
              <a:solidFill>
                <a:schemeClr val="tx1">
                  <a:lumMod val="75000"/>
                  <a:lumOff val="25000"/>
                </a:schemeClr>
              </a:solidFill>
            </a:endParaRPr>
          </a:p>
          <a:p>
            <a:pPr fontAlgn="auto">
              <a:spcAft>
                <a:spcPts val="0"/>
              </a:spcAft>
              <a:buFont typeface="Wingdings 3" charset="2"/>
              <a:buChar char=""/>
              <a:defRPr/>
            </a:pPr>
            <a:r>
              <a:rPr lang="en-US" dirty="0" err="1">
                <a:solidFill>
                  <a:schemeClr val="tx1">
                    <a:lumMod val="75000"/>
                    <a:lumOff val="25000"/>
                  </a:schemeClr>
                </a:solidFill>
              </a:rPr>
              <a:t>Áreiti</a:t>
            </a:r>
            <a:r>
              <a:rPr lang="en-US" dirty="0">
                <a:solidFill>
                  <a:schemeClr val="tx1">
                    <a:lumMod val="75000"/>
                    <a:lumOff val="25000"/>
                  </a:schemeClr>
                </a:solidFill>
              </a:rPr>
              <a:t> í </a:t>
            </a:r>
            <a:r>
              <a:rPr lang="en-US" dirty="0" err="1">
                <a:solidFill>
                  <a:schemeClr val="tx1">
                    <a:lumMod val="75000"/>
                    <a:lumOff val="25000"/>
                  </a:schemeClr>
                </a:solidFill>
              </a:rPr>
              <a:t>umhverfinu</a:t>
            </a:r>
            <a:r>
              <a:rPr lang="en-US" dirty="0">
                <a:solidFill>
                  <a:schemeClr val="tx1">
                    <a:lumMod val="75000"/>
                    <a:lumOff val="25000"/>
                  </a:schemeClr>
                </a:solidFill>
              </a:rPr>
              <a:t> </a:t>
            </a:r>
            <a:r>
              <a:rPr lang="en-US" dirty="0" err="1">
                <a:solidFill>
                  <a:schemeClr val="tx1">
                    <a:lumMod val="75000"/>
                    <a:lumOff val="25000"/>
                  </a:schemeClr>
                </a:solidFill>
              </a:rPr>
              <a:t>getur</a:t>
            </a:r>
            <a:r>
              <a:rPr lang="en-US" dirty="0">
                <a:solidFill>
                  <a:schemeClr val="tx1">
                    <a:lumMod val="75000"/>
                    <a:lumOff val="25000"/>
                  </a:schemeClr>
                </a:solidFill>
              </a:rPr>
              <a:t> </a:t>
            </a:r>
            <a:r>
              <a:rPr lang="en-US" dirty="0" err="1">
                <a:solidFill>
                  <a:schemeClr val="tx1">
                    <a:lumMod val="75000"/>
                    <a:lumOff val="25000"/>
                  </a:schemeClr>
                </a:solidFill>
              </a:rPr>
              <a:t>komið</a:t>
            </a:r>
            <a:r>
              <a:rPr lang="en-US" dirty="0">
                <a:solidFill>
                  <a:schemeClr val="tx1">
                    <a:lumMod val="75000"/>
                    <a:lumOff val="25000"/>
                  </a:schemeClr>
                </a:solidFill>
              </a:rPr>
              <a:t> </a:t>
            </a:r>
            <a:r>
              <a:rPr lang="en-US" dirty="0" err="1">
                <a:solidFill>
                  <a:schemeClr val="tx1">
                    <a:lumMod val="75000"/>
                    <a:lumOff val="25000"/>
                  </a:schemeClr>
                </a:solidFill>
              </a:rPr>
              <a:t>sjáfsónæmisviðbragði</a:t>
            </a:r>
            <a:r>
              <a:rPr lang="en-US" dirty="0">
                <a:solidFill>
                  <a:schemeClr val="tx1">
                    <a:lumMod val="75000"/>
                    <a:lumOff val="25000"/>
                  </a:schemeClr>
                </a:solidFill>
              </a:rPr>
              <a:t> </a:t>
            </a:r>
            <a:r>
              <a:rPr lang="en-US" dirty="0" err="1">
                <a:solidFill>
                  <a:schemeClr val="tx1">
                    <a:lumMod val="75000"/>
                    <a:lumOff val="25000"/>
                  </a:schemeClr>
                </a:solidFill>
              </a:rPr>
              <a:t>af</a:t>
            </a:r>
            <a:r>
              <a:rPr lang="en-US" dirty="0">
                <a:solidFill>
                  <a:schemeClr val="tx1">
                    <a:lumMod val="75000"/>
                    <a:lumOff val="25000"/>
                  </a:schemeClr>
                </a:solidFill>
              </a:rPr>
              <a:t> </a:t>
            </a:r>
            <a:r>
              <a:rPr lang="en-US" dirty="0" err="1">
                <a:solidFill>
                  <a:schemeClr val="tx1">
                    <a:lumMod val="75000"/>
                    <a:lumOff val="25000"/>
                  </a:schemeClr>
                </a:solidFill>
              </a:rPr>
              <a:t>stað</a:t>
            </a:r>
            <a:endParaRPr lang="en-US" dirty="0">
              <a:solidFill>
                <a:schemeClr val="tx1">
                  <a:lumMod val="75000"/>
                  <a:lumOff val="25000"/>
                </a:schemeClr>
              </a:solidFill>
            </a:endParaRPr>
          </a:p>
          <a:p>
            <a:pPr lvl="1" indent="-283464" fontAlgn="auto">
              <a:spcAft>
                <a:spcPts val="0"/>
              </a:spcAft>
              <a:buFont typeface="Wingdings 3" charset="2"/>
              <a:buChar char=""/>
              <a:defRPr/>
            </a:pPr>
            <a:r>
              <a:rPr lang="en-US" dirty="0" err="1">
                <a:solidFill>
                  <a:schemeClr val="tx1">
                    <a:lumMod val="75000"/>
                    <a:lumOff val="25000"/>
                  </a:schemeClr>
                </a:solidFill>
              </a:rPr>
              <a:t>Fyrri</a:t>
            </a:r>
            <a:r>
              <a:rPr lang="en-US" dirty="0">
                <a:solidFill>
                  <a:schemeClr val="tx1">
                    <a:lumMod val="75000"/>
                    <a:lumOff val="25000"/>
                  </a:schemeClr>
                </a:solidFill>
              </a:rPr>
              <a:t> </a:t>
            </a:r>
            <a:r>
              <a:rPr lang="en-US" dirty="0" err="1">
                <a:solidFill>
                  <a:schemeClr val="tx1">
                    <a:lumMod val="75000"/>
                    <a:lumOff val="25000"/>
                  </a:schemeClr>
                </a:solidFill>
              </a:rPr>
              <a:t>iðrasýking</a:t>
            </a:r>
            <a:endParaRPr lang="en-US" dirty="0">
              <a:solidFill>
                <a:schemeClr val="tx1">
                  <a:lumMod val="75000"/>
                  <a:lumOff val="25000"/>
                </a:schemeClr>
              </a:solidFill>
            </a:endParaRPr>
          </a:p>
          <a:p>
            <a:pPr marL="960120" lvl="2" fontAlgn="auto">
              <a:spcAft>
                <a:spcPts val="0"/>
              </a:spcAft>
              <a:buFont typeface="Wingdings 3" charset="2"/>
              <a:buChar char=""/>
              <a:defRPr/>
            </a:pPr>
            <a:r>
              <a:rPr lang="en-US" dirty="0" err="1">
                <a:solidFill>
                  <a:schemeClr val="tx1">
                    <a:lumMod val="75000"/>
                    <a:lumOff val="25000"/>
                  </a:schemeClr>
                </a:solidFill>
              </a:rPr>
              <a:t>Rotaveira</a:t>
            </a:r>
            <a:endParaRPr lang="en-US" dirty="0">
              <a:solidFill>
                <a:schemeClr val="tx1">
                  <a:lumMod val="75000"/>
                  <a:lumOff val="25000"/>
                </a:schemeClr>
              </a:solidFill>
            </a:endParaRPr>
          </a:p>
          <a:p>
            <a:pPr marL="960120" lvl="2" fontAlgn="auto">
              <a:spcAft>
                <a:spcPts val="0"/>
              </a:spcAft>
              <a:buFont typeface="Wingdings 3" charset="2"/>
              <a:buChar char=""/>
              <a:defRPr/>
            </a:pPr>
            <a:r>
              <a:rPr lang="en-US" dirty="0" err="1">
                <a:solidFill>
                  <a:schemeClr val="tx1">
                    <a:lumMod val="75000"/>
                    <a:lumOff val="25000"/>
                  </a:schemeClr>
                </a:solidFill>
              </a:rPr>
              <a:t>Enteroveira</a:t>
            </a:r>
            <a:endParaRPr lang="en-US" dirty="0">
              <a:solidFill>
                <a:schemeClr val="tx1">
                  <a:lumMod val="75000"/>
                  <a:lumOff val="25000"/>
                </a:schemeClr>
              </a:solidFill>
            </a:endParaRPr>
          </a:p>
          <a:p>
            <a:pPr fontAlgn="auto">
              <a:spcAft>
                <a:spcPts val="0"/>
              </a:spcAft>
              <a:buFont typeface="Wingdings 3" charset="2"/>
              <a:buChar char=""/>
              <a:defRPr/>
            </a:pPr>
            <a:endParaRPr lang="en-US" dirty="0">
              <a:solidFill>
                <a:schemeClr val="tx1">
                  <a:lumMod val="75000"/>
                  <a:lumOff val="25000"/>
                </a:schemeClr>
              </a:solidFill>
            </a:endParaRPr>
          </a:p>
          <a:p>
            <a:pPr fontAlgn="auto">
              <a:spcAft>
                <a:spcPts val="0"/>
              </a:spcAft>
              <a:buFont typeface="Wingdings 3" charset="2"/>
              <a:buChar char=""/>
              <a:defRPr/>
            </a:pPr>
            <a:endParaRPr lang="en-US" dirty="0">
              <a:solidFill>
                <a:schemeClr val="tx1">
                  <a:lumMod val="75000"/>
                  <a:lumOff val="25000"/>
                </a:schemeClr>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865190" y="927146"/>
            <a:ext cx="6345237" cy="709613"/>
          </a:xfrm>
        </p:spPr>
        <p:txBody>
          <a:bodyPr/>
          <a:lstStyle/>
          <a:p>
            <a:r>
              <a:rPr lang="is-IS"/>
              <a:t>Næring ungbarna</a:t>
            </a:r>
            <a:endParaRPr lang="en-US"/>
          </a:p>
        </p:txBody>
      </p:sp>
      <p:sp>
        <p:nvSpPr>
          <p:cNvPr id="81923" name="Content Placeholder 2"/>
          <p:cNvSpPr>
            <a:spLocks noGrp="1"/>
          </p:cNvSpPr>
          <p:nvPr>
            <p:ph idx="1"/>
          </p:nvPr>
        </p:nvSpPr>
        <p:spPr/>
        <p:txBody>
          <a:bodyPr/>
          <a:lstStyle/>
          <a:p>
            <a:r>
              <a:rPr lang="is-IS"/>
              <a:t>Tímasetning á innleiðingu glutens</a:t>
            </a:r>
          </a:p>
          <a:p>
            <a:pPr lvl="1"/>
            <a:r>
              <a:rPr lang="is-IS"/>
              <a:t>Æskilegt að gefa ekki gluten fyrir 4ra mánaða aldur eða mikið seinna en eftir 7 mánaða aldur</a:t>
            </a:r>
          </a:p>
          <a:p>
            <a:pPr lvl="1"/>
            <a:r>
              <a:rPr lang="is-IS"/>
              <a:t>Magn glutens getur skipt máli</a:t>
            </a:r>
          </a:p>
          <a:p>
            <a:pPr lvl="2"/>
            <a:r>
              <a:rPr lang="is-IS"/>
              <a:t>Því meira magn í fyrstu því meiri áhætta hjá erfðafræðilega útsettu barni</a:t>
            </a:r>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865190" y="927146"/>
            <a:ext cx="6345237" cy="709613"/>
          </a:xfrm>
        </p:spPr>
        <p:txBody>
          <a:bodyPr/>
          <a:lstStyle/>
          <a:p>
            <a:r>
              <a:rPr lang="is-IS"/>
              <a:t>Áhrif á meltingarveg</a:t>
            </a:r>
          </a:p>
        </p:txBody>
      </p:sp>
      <p:sp>
        <p:nvSpPr>
          <p:cNvPr id="82947" name="Content Placeholder 2"/>
          <p:cNvSpPr>
            <a:spLocks noGrp="1"/>
          </p:cNvSpPr>
          <p:nvPr>
            <p:ph idx="1"/>
          </p:nvPr>
        </p:nvSpPr>
        <p:spPr/>
        <p:txBody>
          <a:bodyPr/>
          <a:lstStyle/>
          <a:p>
            <a:r>
              <a:rPr lang="is-IS"/>
              <a:t>Bólga í slímhúð proximal hluta smágirnis sem miðlað er af ónæmissvari gegnum gliadin-reactive T-frumur</a:t>
            </a:r>
          </a:p>
          <a:p>
            <a:r>
              <a:rPr lang="is-IS"/>
              <a:t>Villous atrophy</a:t>
            </a:r>
          </a:p>
          <a:p>
            <a:r>
              <a:rPr lang="is-IS"/>
              <a:t>Crypt hyperplasia</a:t>
            </a:r>
          </a:p>
          <a:p>
            <a:endParaRPr lang="is-IS"/>
          </a:p>
          <a:p>
            <a:r>
              <a:rPr lang="is-IS"/>
              <a:t>Skert frásog </a:t>
            </a:r>
          </a:p>
          <a:p>
            <a:r>
              <a:rPr lang="is-IS"/>
              <a:t>Meltingaróþægindi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865190" y="927146"/>
            <a:ext cx="6345237" cy="709613"/>
          </a:xfrm>
        </p:spPr>
        <p:txBody>
          <a:bodyPr/>
          <a:lstStyle/>
          <a:p>
            <a:r>
              <a:rPr lang="is-IS"/>
              <a:t>Greining</a:t>
            </a:r>
            <a:endParaRPr lang="en-US"/>
          </a:p>
        </p:txBody>
      </p:sp>
      <p:sp>
        <p:nvSpPr>
          <p:cNvPr id="83971" name="Content Placeholder 2"/>
          <p:cNvSpPr>
            <a:spLocks noGrp="1"/>
          </p:cNvSpPr>
          <p:nvPr>
            <p:ph idx="1"/>
          </p:nvPr>
        </p:nvSpPr>
        <p:spPr/>
        <p:txBody>
          <a:bodyPr/>
          <a:lstStyle/>
          <a:p>
            <a:r>
              <a:rPr lang="is-IS"/>
              <a:t>Celiac serology</a:t>
            </a:r>
          </a:p>
          <a:p>
            <a:pPr lvl="1"/>
            <a:r>
              <a:rPr lang="is-IS"/>
              <a:t>Total IgA og Tissue Transglutaminase IgA æskilegt skimpróf</a:t>
            </a:r>
          </a:p>
          <a:p>
            <a:pPr lvl="1"/>
            <a:r>
              <a:rPr lang="is-IS"/>
              <a:t>Önnur próf </a:t>
            </a:r>
          </a:p>
          <a:p>
            <a:pPr lvl="2"/>
            <a:r>
              <a:rPr lang="is-IS"/>
              <a:t>Endomyseal antibody, deamidated gliadin antibody</a:t>
            </a:r>
          </a:p>
          <a:p>
            <a:pPr lvl="1"/>
            <a:r>
              <a:rPr lang="is-IS"/>
              <a:t>Títer sem byggir á IgG einungis notaður þegar IgA er undir viðmiðunarmörkum og IgA títer getur ekki hækkað</a:t>
            </a:r>
          </a:p>
          <a:p>
            <a:r>
              <a:rPr lang="is-IS"/>
              <a:t>Speglun efri hluta meltingarvegar með sýnatöku</a:t>
            </a:r>
          </a:p>
          <a:p>
            <a:pPr lvl="1"/>
            <a:r>
              <a:rPr lang="is-IS"/>
              <a:t>Má sleppa ef TTG IgA er verulega hár </a:t>
            </a:r>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Tauseef Ali MD, FACG AGAF FACP ⚕ on Twitter: &amp;quot;#giboardreview Which Marsh  classification will confirm the diagnosis of celiac disease in a patient  with positive celiac serology?… https://t.co/2nzybdZQRB&amp;quot;"/>
          <p:cNvPicPr>
            <a:picLocks noChangeAspect="1" noChangeArrowheads="1"/>
          </p:cNvPicPr>
          <p:nvPr/>
        </p:nvPicPr>
        <p:blipFill>
          <a:blip r:embed="rId2" cstate="print"/>
          <a:srcRect/>
          <a:stretch>
            <a:fillRect/>
          </a:stretch>
        </p:blipFill>
        <p:spPr bwMode="auto">
          <a:xfrm>
            <a:off x="428626" y="2214563"/>
            <a:ext cx="8350250" cy="3643312"/>
          </a:xfrm>
          <a:prstGeom prst="rect">
            <a:avLst/>
          </a:prstGeom>
          <a:noFill/>
          <a:ln w="9525">
            <a:noFill/>
            <a:miter lim="800000"/>
            <a:headEnd/>
            <a:tailEnd/>
          </a:ln>
        </p:spPr>
      </p:pic>
      <p:sp>
        <p:nvSpPr>
          <p:cNvPr id="84995" name="Title 1"/>
          <p:cNvSpPr>
            <a:spLocks noGrp="1"/>
          </p:cNvSpPr>
          <p:nvPr>
            <p:ph type="title"/>
          </p:nvPr>
        </p:nvSpPr>
        <p:spPr/>
        <p:txBody>
          <a:bodyPr/>
          <a:lstStyle/>
          <a:p>
            <a:r>
              <a:rPr lang="is-IS"/>
              <a:t>Marsh classification</a:t>
            </a:r>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6018" name="Group 8"/>
          <p:cNvGrpSpPr>
            <a:grpSpLocks noGrp="1" noUngrp="1" noRot="1" noChangeAspect="1" noMove="1" noResize="1"/>
          </p:cNvGrpSpPr>
          <p:nvPr/>
        </p:nvGrpSpPr>
        <p:grpSpPr bwMode="auto">
          <a:xfrm>
            <a:off x="0" y="0"/>
            <a:ext cx="9144000" cy="6858000"/>
            <a:chOff x="0" y="0"/>
            <a:chExt cx="12192000" cy="6858000"/>
          </a:xfrm>
        </p:grpSpPr>
        <p:sp>
          <p:nvSpPr>
            <p:cNvPr id="10" name="Rectangle 9"/>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s-IS"/>
            </a:p>
          </p:txBody>
        </p:sp>
        <p:sp>
          <p:nvSpPr>
            <p:cNvPr id="11" name="Oval 10"/>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is-IS"/>
            </a:p>
          </p:txBody>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is-IS"/>
            </a:p>
          </p:txBody>
        </p:sp>
        <p:sp>
          <p:nvSpPr>
            <p:cNvPr id="13" name="Rectangle 12"/>
            <p:cNvSpPr/>
            <p:nvPr/>
          </p:nvSpPr>
          <p:spPr bwMode="gray">
            <a:xfrm>
              <a:off x="5712884" y="401638"/>
              <a:ext cx="6055783" cy="60547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s-IS"/>
            </a:p>
          </p:txBody>
        </p:sp>
        <p:sp>
          <p:nvSpPr>
            <p:cNvPr id="86032" name="Freeform 5"/>
            <p:cNvSpPr>
              <a:spLocks noChangeArrowheads="1"/>
            </p:cNvSpPr>
            <p:nvPr/>
          </p:nvSpPr>
          <p:spPr bwMode="gray">
            <a:xfrm rot="-5677511">
              <a:off x="3140485" y="1826078"/>
              <a:ext cx="3299407" cy="440924"/>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sp>
          <p:nvSpPr>
            <p:cNvPr id="86033" name="Freeform 5"/>
            <p:cNvSpPr>
              <a:spLocks noChangeArrowheads="1"/>
            </p:cNvSpPr>
            <p:nvPr/>
          </p:nvSpPr>
          <p:spPr bwMode="gray">
            <a:xfrm rot="-5400000">
              <a:off x="2229377" y="2801721"/>
              <a:ext cx="6053670" cy="1254558"/>
            </a:xfrm>
            <a:custGeom>
              <a:avLst/>
              <a:gdLst>
                <a:gd name="T0" fmla="*/ 0 w 10000"/>
                <a:gd name="T1" fmla="*/ 0 h 8000"/>
                <a:gd name="T2" fmla="*/ 10000 w 10000"/>
                <a:gd name="T3" fmla="*/ 8000 h 8000"/>
              </a:gdLst>
              <a:ahLst/>
              <a:cxnLst/>
              <a:rect l="T0" t="T1" r="T2" b="T3"/>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w="9525">
              <a:noFill/>
              <a:miter lim="800000"/>
              <a:headEnd/>
              <a:tailEnd/>
            </a:ln>
          </p:spPr>
          <p:txBody>
            <a:bodyPr/>
            <a:lstStyle/>
            <a:p>
              <a:endParaRPr lang="is-IS"/>
            </a:p>
          </p:txBody>
        </p:sp>
        <p:sp>
          <p:nvSpPr>
            <p:cNvPr id="86034" name="Freeform 5"/>
            <p:cNvSpPr>
              <a:spLocks noEditPoints="1"/>
            </p:cNvSpPr>
            <p:nvPr/>
          </p:nvSpPr>
          <p:spPr bwMode="gray">
            <a:xfrm>
              <a:off x="0" y="1587"/>
              <a:ext cx="12192000" cy="6856413"/>
            </a:xfrm>
            <a:custGeom>
              <a:avLst/>
              <a:gdLst>
                <a:gd name="T0" fmla="*/ 0 w 15356"/>
                <a:gd name="T1" fmla="*/ 0 h 8638"/>
                <a:gd name="T2" fmla="*/ 15356 w 15356"/>
                <a:gd name="T3" fmla="*/ 8638 h 8638"/>
              </a:gdLst>
              <a:ahLst/>
              <a:cxnLst/>
              <a:rect l="T0" t="T1" r="T2" b="T3"/>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w="9525">
              <a:noFill/>
              <a:miter lim="800000"/>
              <a:headEnd/>
              <a:tailEnd/>
            </a:ln>
          </p:spPr>
          <p:txBody>
            <a:bodyPr/>
            <a:lstStyle/>
            <a:p>
              <a:endParaRPr lang="is-IS"/>
            </a:p>
          </p:txBody>
        </p:sp>
      </p:grpSp>
      <p:sp>
        <p:nvSpPr>
          <p:cNvPr id="86019" name="Title 1"/>
          <p:cNvSpPr>
            <a:spLocks noGrp="1"/>
          </p:cNvSpPr>
          <p:nvPr>
            <p:ph type="title"/>
          </p:nvPr>
        </p:nvSpPr>
        <p:spPr>
          <a:xfrm>
            <a:off x="866798" y="973184"/>
            <a:ext cx="2206625" cy="4833937"/>
          </a:xfrm>
        </p:spPr>
        <p:txBody>
          <a:bodyPr/>
          <a:lstStyle/>
          <a:p>
            <a:r>
              <a:rPr lang="is-IS" sz="2700">
                <a:solidFill>
                  <a:srgbClr val="EBEBEB"/>
                </a:solidFill>
              </a:rPr>
              <a:t>Einkenni celiac sjúkdóms</a:t>
            </a:r>
            <a:endParaRPr lang="en-US" sz="2700">
              <a:solidFill>
                <a:srgbClr val="EBEBEB"/>
              </a:solidFill>
            </a:endParaRPr>
          </a:p>
        </p:txBody>
      </p:sp>
      <p:sp>
        <p:nvSpPr>
          <p:cNvPr id="21" name="Rectangle 17"/>
          <p:cNvSpPr>
            <a:spLocks noGrp="1" noRot="1" noChangeAspect="1" noMove="1" noResize="1" noEditPoints="1" noAdjustHandles="1" noChangeArrowheads="1" noChangeShapeType="1" noTextEdit="1"/>
          </p:cNvSpPr>
          <p:nvPr/>
        </p:nvSpPr>
        <p:spPr>
          <a:xfrm>
            <a:off x="7827963"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is-IS"/>
          </a:p>
        </p:txBody>
      </p:sp>
      <p:graphicFrame>
        <p:nvGraphicFramePr>
          <p:cNvPr id="22" name="Content Placeholder 2"/>
          <p:cNvGraphicFramePr>
            <a:graphicFrameLocks noGrp="1"/>
          </p:cNvGraphicFramePr>
          <p:nvPr>
            <p:ph idx="1"/>
          </p:nvPr>
        </p:nvGraphicFramePr>
        <p:xfrm>
          <a:off x="3895726" y="808041"/>
          <a:ext cx="4793456" cy="524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7042" name="Group 70"/>
          <p:cNvGrpSpPr>
            <a:grpSpLocks noGrp="1" noUngrp="1" noRot="1" noChangeAspect="1" noMove="1" noResize="1"/>
          </p:cNvGrpSpPr>
          <p:nvPr/>
        </p:nvGrpSpPr>
        <p:grpSpPr bwMode="auto">
          <a:xfrm>
            <a:off x="0" y="0"/>
            <a:ext cx="9144000" cy="6858000"/>
            <a:chOff x="0" y="0"/>
            <a:chExt cx="12192000" cy="6858000"/>
          </a:xfrm>
        </p:grpSpPr>
        <p:sp>
          <p:nvSpPr>
            <p:cNvPr id="72" name="Rectangle 71"/>
            <p:cNvSpPr/>
            <p:nvPr/>
          </p:nvSpPr>
          <p:spPr>
            <a:xfrm>
              <a:off x="0" y="0"/>
              <a:ext cx="12192000" cy="6858000"/>
            </a:xfrm>
            <a:prstGeom prst="rect">
              <a:avLst/>
            </a:prstGeom>
            <a:blipFill>
              <a:blip r:embed="rId2" cstate="print">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s-IS"/>
            </a:p>
          </p:txBody>
        </p:sp>
        <p:sp>
          <p:nvSpPr>
            <p:cNvPr id="87054" name="Freeform 5"/>
            <p:cNvSpPr>
              <a:spLocks noEditPoints="1"/>
            </p:cNvSpPr>
            <p:nvPr/>
          </p:nvSpPr>
          <p:spPr bwMode="gray">
            <a:xfrm>
              <a:off x="0" y="1587"/>
              <a:ext cx="12192000" cy="6856413"/>
            </a:xfrm>
            <a:custGeom>
              <a:avLst/>
              <a:gdLst>
                <a:gd name="T0" fmla="*/ 0 w 15356"/>
                <a:gd name="T1" fmla="*/ 0 h 8638"/>
                <a:gd name="T2" fmla="*/ 15356 w 15356"/>
                <a:gd name="T3" fmla="*/ 8638 h 8638"/>
              </a:gdLst>
              <a:ahLst/>
              <a:cxnLst/>
              <a:rect l="T0" t="T1" r="T2" b="T3"/>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w="9525">
              <a:noFill/>
              <a:miter lim="800000"/>
              <a:headEnd/>
              <a:tailEnd/>
            </a:ln>
          </p:spPr>
          <p:txBody>
            <a:bodyPr/>
            <a:lstStyle/>
            <a:p>
              <a:endParaRPr lang="is-IS"/>
            </a:p>
          </p:txBody>
        </p:sp>
      </p:grpSp>
      <p:sp>
        <p:nvSpPr>
          <p:cNvPr id="75" name="Rectangle 74"/>
          <p:cNvSpPr>
            <a:spLocks noGrp="1" noRot="1" noChangeAspect="1" noMove="1" noResize="1" noEditPoints="1" noAdjustHandles="1" noChangeArrowheads="1" noChangeShapeType="1" noTextEdit="1"/>
          </p:cNvSpPr>
          <p:nvPr/>
        </p:nvSpPr>
        <p:spPr>
          <a:xfrm>
            <a:off x="7827963"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is-IS"/>
          </a:p>
        </p:txBody>
      </p:sp>
      <p:sp>
        <p:nvSpPr>
          <p:cNvPr id="2" name="Title 1"/>
          <p:cNvSpPr>
            <a:spLocks noGrp="1"/>
          </p:cNvSpPr>
          <p:nvPr>
            <p:ph type="title"/>
          </p:nvPr>
        </p:nvSpPr>
        <p:spPr>
          <a:xfrm>
            <a:off x="4271964" y="1241471"/>
            <a:ext cx="4070350" cy="3154363"/>
          </a:xfrm>
        </p:spPr>
        <p:txBody>
          <a:bodyPr rtlCol="0" anchor="b">
            <a:normAutofit fontScale="90000"/>
          </a:bodyPr>
          <a:lstStyle/>
          <a:p>
            <a:pPr fontAlgn="auto">
              <a:spcAft>
                <a:spcPts val="0"/>
              </a:spcAft>
              <a:defRPr/>
            </a:pPr>
            <a:r>
              <a:rPr lang="is-IS" sz="2800" dirty="0">
                <a:solidFill>
                  <a:srgbClr val="EBEBEB"/>
                </a:solidFill>
              </a:rPr>
              <a:t>Skert </a:t>
            </a:r>
            <a:r>
              <a:rPr lang="is-IS" sz="2800" dirty="0" err="1">
                <a:solidFill>
                  <a:srgbClr val="EBEBEB"/>
                </a:solidFill>
              </a:rPr>
              <a:t>frásog</a:t>
            </a:r>
            <a:br>
              <a:rPr lang="is-IS" sz="2800" dirty="0">
                <a:solidFill>
                  <a:srgbClr val="EBEBEB"/>
                </a:solidFill>
              </a:rPr>
            </a:br>
            <a:br>
              <a:rPr lang="is-IS" sz="2800" dirty="0">
                <a:solidFill>
                  <a:srgbClr val="EBEBEB"/>
                </a:solidFill>
              </a:rPr>
            </a:br>
            <a:r>
              <a:rPr lang="is-IS" sz="2800" dirty="0">
                <a:solidFill>
                  <a:srgbClr val="EBEBEB"/>
                </a:solidFill>
              </a:rPr>
              <a:t>Tímabundinn </a:t>
            </a:r>
            <a:r>
              <a:rPr lang="is-IS" sz="2800" dirty="0" err="1">
                <a:solidFill>
                  <a:srgbClr val="EBEBEB"/>
                </a:solidFill>
              </a:rPr>
              <a:t>ensímskortur</a:t>
            </a:r>
            <a:br>
              <a:rPr lang="is-IS" sz="2800" dirty="0">
                <a:solidFill>
                  <a:srgbClr val="EBEBEB"/>
                </a:solidFill>
              </a:rPr>
            </a:br>
            <a:br>
              <a:rPr lang="is-IS" sz="2800" dirty="0">
                <a:solidFill>
                  <a:srgbClr val="EBEBEB"/>
                </a:solidFill>
              </a:rPr>
            </a:br>
            <a:r>
              <a:rPr lang="is-IS" sz="2800" dirty="0">
                <a:solidFill>
                  <a:srgbClr val="EBEBEB"/>
                </a:solidFill>
              </a:rPr>
              <a:t>Þaninn kviður</a:t>
            </a:r>
            <a:br>
              <a:rPr lang="is-IS" sz="2800" dirty="0">
                <a:solidFill>
                  <a:srgbClr val="EBEBEB"/>
                </a:solidFill>
              </a:rPr>
            </a:br>
            <a:br>
              <a:rPr lang="is-IS" sz="2800" dirty="0">
                <a:solidFill>
                  <a:srgbClr val="EBEBEB"/>
                </a:solidFill>
              </a:rPr>
            </a:br>
            <a:r>
              <a:rPr lang="is-IS" sz="2800" dirty="0" err="1">
                <a:solidFill>
                  <a:srgbClr val="EBEBEB"/>
                </a:solidFill>
              </a:rPr>
              <a:t>Gluteal</a:t>
            </a:r>
            <a:r>
              <a:rPr lang="is-IS" sz="2800" dirty="0">
                <a:solidFill>
                  <a:srgbClr val="EBEBEB"/>
                </a:solidFill>
              </a:rPr>
              <a:t> </a:t>
            </a:r>
            <a:r>
              <a:rPr lang="is-IS" sz="2800" dirty="0" err="1">
                <a:solidFill>
                  <a:srgbClr val="EBEBEB"/>
                </a:solidFill>
              </a:rPr>
              <a:t>wasting</a:t>
            </a:r>
            <a:endParaRPr lang="en-US" sz="2800" dirty="0">
              <a:solidFill>
                <a:srgbClr val="EBEBEB"/>
              </a:solidFill>
            </a:endParaRPr>
          </a:p>
        </p:txBody>
      </p:sp>
      <p:grpSp>
        <p:nvGrpSpPr>
          <p:cNvPr id="87045" name="Group 76"/>
          <p:cNvGrpSpPr>
            <a:grpSpLocks noGrp="1" noUngrp="1" noRot="1" noChangeAspect="1" noMove="1" noResize="1"/>
          </p:cNvGrpSpPr>
          <p:nvPr/>
        </p:nvGrpSpPr>
        <p:grpSpPr bwMode="auto">
          <a:xfrm flipH="1">
            <a:off x="317501" y="396875"/>
            <a:ext cx="3743325" cy="6059488"/>
            <a:chOff x="6776508" y="396836"/>
            <a:chExt cx="4992157" cy="6058999"/>
          </a:xfrm>
        </p:grpSpPr>
        <p:sp>
          <p:nvSpPr>
            <p:cNvPr id="78" name="Rectangle 77"/>
            <p:cNvSpPr/>
            <p:nvPr/>
          </p:nvSpPr>
          <p:spPr bwMode="gray">
            <a:xfrm>
              <a:off x="7288850" y="401599"/>
              <a:ext cx="4479815" cy="60542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s-IS"/>
            </a:p>
          </p:txBody>
        </p:sp>
        <p:sp>
          <p:nvSpPr>
            <p:cNvPr id="87049" name="Freeform 5"/>
            <p:cNvSpPr>
              <a:spLocks noChangeArrowheads="1"/>
            </p:cNvSpPr>
            <p:nvPr/>
          </p:nvSpPr>
          <p:spPr bwMode="gray">
            <a:xfrm rot="-5400000">
              <a:off x="4436158" y="2801721"/>
              <a:ext cx="6053670" cy="1254558"/>
            </a:xfrm>
            <a:custGeom>
              <a:avLst/>
              <a:gdLst>
                <a:gd name="T0" fmla="*/ 0 w 10000"/>
                <a:gd name="T1" fmla="*/ 0 h 8000"/>
                <a:gd name="T2" fmla="*/ 10000 w 10000"/>
                <a:gd name="T3" fmla="*/ 8000 h 8000"/>
              </a:gdLst>
              <a:ahLst/>
              <a:cxnLst/>
              <a:rect l="T0" t="T1" r="T2" b="T3"/>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w="9525">
              <a:noFill/>
              <a:miter lim="800000"/>
              <a:headEnd/>
              <a:tailEnd/>
            </a:ln>
          </p:spPr>
          <p:txBody>
            <a:bodyPr/>
            <a:lstStyle/>
            <a:p>
              <a:endParaRPr lang="is-IS"/>
            </a:p>
          </p:txBody>
        </p:sp>
        <p:sp>
          <p:nvSpPr>
            <p:cNvPr id="87050" name="Freeform 5"/>
            <p:cNvSpPr>
              <a:spLocks noChangeArrowheads="1"/>
            </p:cNvSpPr>
            <p:nvPr/>
          </p:nvSpPr>
          <p:spPr bwMode="gray">
            <a:xfrm rot="-5677511">
              <a:off x="5347266" y="1826078"/>
              <a:ext cx="3299407" cy="440924"/>
            </a:xfrm>
            <a:custGeom>
              <a:avLst/>
              <a:gdLst>
                <a:gd name="T0" fmla="*/ 0 w 10000"/>
                <a:gd name="T1" fmla="*/ 0 h 5291"/>
                <a:gd name="T2" fmla="*/ 10000 w 10000"/>
                <a:gd name="T3" fmla="*/ 5291 h 5291"/>
              </a:gdLst>
              <a:ahLst/>
              <a:cxnLst/>
              <a:rect l="T0" t="T1" r="T2" b="T3"/>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w="9525">
              <a:noFill/>
              <a:miter lim="800000"/>
              <a:headEnd/>
              <a:tailEnd/>
            </a:ln>
          </p:spPr>
          <p:txBody>
            <a:bodyPr/>
            <a:lstStyle/>
            <a:p>
              <a:endParaRPr lang="is-IS"/>
            </a:p>
          </p:txBody>
        </p:sp>
      </p:grpSp>
      <p:pic>
        <p:nvPicPr>
          <p:cNvPr id="87046" name="Picture 2"/>
          <p:cNvPicPr>
            <a:picLocks noChangeAspect="1" noChangeArrowheads="1"/>
          </p:cNvPicPr>
          <p:nvPr/>
        </p:nvPicPr>
        <p:blipFill>
          <a:blip r:embed="rId3" cstate="print"/>
          <a:srcRect/>
          <a:stretch>
            <a:fillRect/>
          </a:stretch>
        </p:blipFill>
        <p:spPr bwMode="auto">
          <a:xfrm>
            <a:off x="1077913" y="1114425"/>
            <a:ext cx="2152650" cy="4629150"/>
          </a:xfrm>
          <a:prstGeom prst="rect">
            <a:avLst/>
          </a:prstGeom>
          <a:noFill/>
          <a:ln w="9525">
            <a:noFill/>
            <a:miter lim="800000"/>
            <a:headEnd/>
            <a:tailEnd/>
          </a:ln>
        </p:spPr>
      </p:pic>
      <p:sp>
        <p:nvSpPr>
          <p:cNvPr id="3" name="Rectangle 2"/>
          <p:cNvSpPr/>
          <p:nvPr/>
        </p:nvSpPr>
        <p:spPr>
          <a:xfrm>
            <a:off x="1692275" y="3860800"/>
            <a:ext cx="503238" cy="53498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r>
              <a:rPr lang="is-IS"/>
              <a:t>Dermatitis herpetiformis</a:t>
            </a:r>
            <a:endParaRPr lang="en-US"/>
          </a:p>
        </p:txBody>
      </p:sp>
      <p:pic>
        <p:nvPicPr>
          <p:cNvPr id="88067" name="Picture 2" descr="Dermatitis Herpetiformis - Still a Medical Mystery"/>
          <p:cNvPicPr>
            <a:picLocks noChangeAspect="1" noChangeArrowheads="1"/>
          </p:cNvPicPr>
          <p:nvPr/>
        </p:nvPicPr>
        <p:blipFill>
          <a:blip r:embed="rId2" cstate="print"/>
          <a:srcRect/>
          <a:stretch>
            <a:fillRect/>
          </a:stretch>
        </p:blipFill>
        <p:spPr bwMode="auto">
          <a:xfrm>
            <a:off x="500064" y="2214563"/>
            <a:ext cx="5072062" cy="2659062"/>
          </a:xfrm>
          <a:prstGeom prst="rect">
            <a:avLst/>
          </a:prstGeom>
          <a:noFill/>
          <a:ln w="9525">
            <a:noFill/>
            <a:miter lim="800000"/>
            <a:headEnd/>
            <a:tailEnd/>
          </a:ln>
        </p:spPr>
      </p:pic>
      <p:pic>
        <p:nvPicPr>
          <p:cNvPr id="88068" name="Picture 2" descr="Dermatitis Herpetiformis - Dermatologic Disorders - MSD Manual Professional  Edition"/>
          <p:cNvPicPr>
            <a:picLocks noChangeAspect="1" noChangeArrowheads="1"/>
          </p:cNvPicPr>
          <p:nvPr/>
        </p:nvPicPr>
        <p:blipFill>
          <a:blip r:embed="rId3" cstate="print"/>
          <a:srcRect/>
          <a:stretch>
            <a:fillRect/>
          </a:stretch>
        </p:blipFill>
        <p:spPr bwMode="auto">
          <a:xfrm>
            <a:off x="4857752" y="3556000"/>
            <a:ext cx="4143375" cy="3111500"/>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a:xfrm>
            <a:off x="865190" y="927146"/>
            <a:ext cx="6345237" cy="709613"/>
          </a:xfrm>
        </p:spPr>
        <p:txBody>
          <a:bodyPr/>
          <a:lstStyle/>
          <a:p>
            <a:r>
              <a:rPr lang="is-IS"/>
              <a:t>Meðferð</a:t>
            </a:r>
            <a:endParaRPr lang="en-US"/>
          </a:p>
        </p:txBody>
      </p:sp>
      <p:sp>
        <p:nvSpPr>
          <p:cNvPr id="89091" name="Content Placeholder 2"/>
          <p:cNvSpPr>
            <a:spLocks noGrp="1"/>
          </p:cNvSpPr>
          <p:nvPr>
            <p:ph idx="1"/>
          </p:nvPr>
        </p:nvSpPr>
        <p:spPr/>
        <p:txBody>
          <a:bodyPr/>
          <a:lstStyle/>
          <a:p>
            <a:r>
              <a:rPr lang="en-US"/>
              <a:t>Gluten frítt fæði ævilangt og gluten frír lífsstíll</a:t>
            </a:r>
          </a:p>
          <a:p>
            <a:pPr lvl="1"/>
            <a:r>
              <a:rPr lang="en-US"/>
              <a:t>Leiðir til þess að einkenni ganga til baka</a:t>
            </a:r>
          </a:p>
          <a:p>
            <a:pPr lvl="1"/>
            <a:r>
              <a:rPr lang="en-US"/>
              <a:t>Endurnýjun heilbrigðrar slímhúðar</a:t>
            </a:r>
          </a:p>
          <a:p>
            <a:pPr lvl="1"/>
            <a:r>
              <a:rPr lang="en-US"/>
              <a:t>Dregur úr áhættu á langtíma fylgikvillum eins og intestinal lymphoma</a:t>
            </a:r>
          </a:p>
          <a:p>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190" y="927146"/>
            <a:ext cx="6345237" cy="709613"/>
          </a:xfrm>
        </p:spPr>
        <p:txBody>
          <a:bodyPr rtlCol="0">
            <a:noAutofit/>
          </a:bodyPr>
          <a:lstStyle/>
          <a:p>
            <a:pPr fontAlgn="auto">
              <a:spcAft>
                <a:spcPts val="0"/>
              </a:spcAft>
              <a:defRPr/>
            </a:pPr>
            <a:r>
              <a:rPr lang="en-US" sz="2400" dirty="0">
                <a:latin typeface="+mn-lt"/>
              </a:rPr>
              <a:t>Non-celiac gluten sensitivity (NCGS)</a:t>
            </a:r>
          </a:p>
        </p:txBody>
      </p:sp>
      <p:sp>
        <p:nvSpPr>
          <p:cNvPr id="90115" name="Content Placeholder 2"/>
          <p:cNvSpPr>
            <a:spLocks noGrp="1"/>
          </p:cNvSpPr>
          <p:nvPr>
            <p:ph idx="1"/>
          </p:nvPr>
        </p:nvSpPr>
        <p:spPr/>
        <p:txBody>
          <a:bodyPr/>
          <a:lstStyle/>
          <a:p>
            <a:r>
              <a:rPr lang="en-US">
                <a:solidFill>
                  <a:srgbClr val="232323"/>
                </a:solidFill>
                <a:cs typeface="Calibri" pitchFamily="34" charset="0"/>
              </a:rPr>
              <a:t>Einkenni sem einstaklingur tengir inntöku glutens</a:t>
            </a:r>
          </a:p>
          <a:p>
            <a:r>
              <a:rPr lang="en-US">
                <a:solidFill>
                  <a:srgbClr val="232323"/>
                </a:solidFill>
                <a:cs typeface="Calibri" pitchFamily="34" charset="0"/>
              </a:rPr>
              <a:t>Serologia og histologia sýna engin merki um celiac sjúkdóm</a:t>
            </a:r>
          </a:p>
          <a:p>
            <a:r>
              <a:rPr lang="en-US">
                <a:solidFill>
                  <a:srgbClr val="232323"/>
                </a:solidFill>
                <a:cs typeface="Calibri" pitchFamily="34" charset="0"/>
              </a:rPr>
              <a:t>Einkenni ekki alltaf augljóslega tengd gluteni eingöngu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lgn="ctr" fontAlgn="auto">
              <a:spcAft>
                <a:spcPts val="0"/>
              </a:spcAft>
              <a:defRPr/>
            </a:pPr>
            <a:r>
              <a:rPr lang="en-US" dirty="0" err="1"/>
              <a:t>Langvinnir</a:t>
            </a:r>
            <a:r>
              <a:rPr lang="en-US" dirty="0"/>
              <a:t> </a:t>
            </a:r>
            <a:r>
              <a:rPr lang="en-US" dirty="0" err="1"/>
              <a:t>bólgusjúkdómar</a:t>
            </a:r>
            <a:r>
              <a:rPr lang="en-US" dirty="0"/>
              <a:t> í </a:t>
            </a:r>
            <a:r>
              <a:rPr lang="en-US" dirty="0" err="1"/>
              <a:t>meltingarvegi</a:t>
            </a:r>
            <a:endParaRPr lang="en-US" sz="2200" dirty="0"/>
          </a:p>
        </p:txBody>
      </p:sp>
      <p:sp>
        <p:nvSpPr>
          <p:cNvPr id="13315" name="Subtitle 2"/>
          <p:cNvSpPr>
            <a:spLocks noGrp="1"/>
          </p:cNvSpPr>
          <p:nvPr>
            <p:ph type="body" idx="1"/>
          </p:nvPr>
        </p:nvSpPr>
        <p:spPr/>
        <p:txBody>
          <a:bodyPr rtlCol="0">
            <a:noAutofit/>
          </a:bodyPr>
          <a:lstStyle/>
          <a:p>
            <a:pPr algn="ctr" fontAlgn="auto">
              <a:spcAft>
                <a:spcPts val="0"/>
              </a:spcAft>
              <a:defRPr/>
            </a:pPr>
            <a:r>
              <a:rPr lang="en-US" sz="1600" dirty="0"/>
              <a:t>Inflammatory Bowel Disease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3412"/>
          </a:xfrm>
        </p:spPr>
        <p:txBody>
          <a:bodyPr rtlCol="0">
            <a:normAutofit fontScale="90000"/>
          </a:bodyPr>
          <a:lstStyle/>
          <a:p>
            <a:pPr fontAlgn="auto">
              <a:spcAft>
                <a:spcPts val="0"/>
              </a:spcAft>
              <a:defRPr/>
            </a:pPr>
            <a:r>
              <a:rPr lang="en-US" dirty="0" err="1"/>
              <a:t>Mikilvægt</a:t>
            </a:r>
            <a:r>
              <a:rPr lang="en-US" dirty="0"/>
              <a:t> </a:t>
            </a:r>
            <a:r>
              <a:rPr lang="en-US" dirty="0" err="1"/>
              <a:t>atriði</a:t>
            </a:r>
            <a:endParaRPr lang="en-US" dirty="0"/>
          </a:p>
        </p:txBody>
      </p:sp>
      <p:sp>
        <p:nvSpPr>
          <p:cNvPr id="3" name="Content Placeholder 2"/>
          <p:cNvSpPr>
            <a:spLocks noGrp="1"/>
          </p:cNvSpPr>
          <p:nvPr>
            <p:ph sz="half" idx="1"/>
          </p:nvPr>
        </p:nvSpPr>
        <p:spPr>
          <a:xfrm>
            <a:off x="457200" y="908050"/>
            <a:ext cx="4038600" cy="5689600"/>
          </a:xfrm>
        </p:spPr>
        <p:txBody>
          <a:bodyPr rtlCol="0">
            <a:normAutofit fontScale="32500" lnSpcReduction="20000"/>
          </a:bodyPr>
          <a:lstStyle/>
          <a:p>
            <a:pPr marL="0" indent="0" fontAlgn="auto">
              <a:spcAft>
                <a:spcPts val="0"/>
              </a:spcAft>
              <a:buFont typeface="Arial" pitchFamily="34" charset="0"/>
              <a:buNone/>
              <a:defRPr/>
            </a:pPr>
            <a:endParaRPr lang="en-US" b="1" dirty="0"/>
          </a:p>
          <a:p>
            <a:pPr fontAlgn="auto">
              <a:spcAft>
                <a:spcPts val="0"/>
              </a:spcAft>
              <a:defRPr/>
            </a:pPr>
            <a:r>
              <a:rPr lang="en-US" sz="7400" dirty="0" err="1"/>
              <a:t>Klínísk</a:t>
            </a:r>
            <a:r>
              <a:rPr lang="en-US" sz="7400" dirty="0"/>
              <a:t> </a:t>
            </a:r>
            <a:r>
              <a:rPr lang="en-US" sz="7400" dirty="0" err="1"/>
              <a:t>einkenni</a:t>
            </a:r>
            <a:r>
              <a:rPr lang="en-US" sz="7400" dirty="0"/>
              <a:t> Crohn´s </a:t>
            </a:r>
            <a:r>
              <a:rPr lang="en-US" sz="7400" dirty="0" err="1"/>
              <a:t>sjúkdóms</a:t>
            </a:r>
            <a:endParaRPr lang="en-US" sz="7400" dirty="0"/>
          </a:p>
          <a:p>
            <a:pPr fontAlgn="auto">
              <a:spcAft>
                <a:spcPts val="0"/>
              </a:spcAft>
              <a:defRPr/>
            </a:pPr>
            <a:r>
              <a:rPr lang="en-US" sz="7400" dirty="0" err="1"/>
              <a:t>Langvinn</a:t>
            </a:r>
            <a:r>
              <a:rPr lang="en-US" sz="7400" dirty="0"/>
              <a:t> perianal </a:t>
            </a:r>
            <a:r>
              <a:rPr lang="en-US" sz="7400" dirty="0" err="1"/>
              <a:t>einkenni</a:t>
            </a:r>
            <a:r>
              <a:rPr lang="en-US" sz="7400" dirty="0"/>
              <a:t> geta </a:t>
            </a:r>
            <a:r>
              <a:rPr lang="en-US" sz="7400" dirty="0" err="1"/>
              <a:t>verið</a:t>
            </a:r>
            <a:r>
              <a:rPr lang="en-US" sz="7400" dirty="0"/>
              <a:t> </a:t>
            </a:r>
            <a:r>
              <a:rPr lang="en-US" sz="7400" dirty="0" err="1"/>
              <a:t>snemmkomin</a:t>
            </a:r>
            <a:r>
              <a:rPr lang="en-US" sz="7400" dirty="0"/>
              <a:t> </a:t>
            </a:r>
            <a:r>
              <a:rPr lang="en-US" sz="7400" dirty="0" err="1"/>
              <a:t>merki</a:t>
            </a:r>
            <a:r>
              <a:rPr lang="en-US" sz="7400" dirty="0"/>
              <a:t> um Crohn´s </a:t>
            </a:r>
            <a:r>
              <a:rPr lang="en-US" sz="7400" dirty="0" err="1"/>
              <a:t>sjúkdóm</a:t>
            </a:r>
            <a:r>
              <a:rPr lang="en-US" sz="7400" dirty="0"/>
              <a:t> </a:t>
            </a:r>
          </a:p>
          <a:p>
            <a:pPr fontAlgn="auto">
              <a:spcAft>
                <a:spcPts val="0"/>
              </a:spcAft>
              <a:defRPr/>
            </a:pPr>
            <a:r>
              <a:rPr lang="en-US" sz="7400" dirty="0" err="1"/>
              <a:t>Ófullnægjandi</a:t>
            </a:r>
            <a:r>
              <a:rPr lang="en-US" sz="7400" dirty="0"/>
              <a:t> </a:t>
            </a:r>
            <a:r>
              <a:rPr lang="en-US" sz="7400" dirty="0" err="1"/>
              <a:t>vöxtur</a:t>
            </a:r>
            <a:r>
              <a:rPr lang="en-US" sz="7400" dirty="0"/>
              <a:t> barns </a:t>
            </a:r>
            <a:r>
              <a:rPr lang="en-US" sz="7400" dirty="0" err="1"/>
              <a:t>án</a:t>
            </a:r>
            <a:r>
              <a:rPr lang="en-US" sz="7400" dirty="0"/>
              <a:t> </a:t>
            </a:r>
            <a:r>
              <a:rPr lang="en-US" sz="7400" dirty="0" err="1"/>
              <a:t>annarra</a:t>
            </a:r>
            <a:r>
              <a:rPr lang="en-US" sz="7400" dirty="0"/>
              <a:t> </a:t>
            </a:r>
            <a:r>
              <a:rPr lang="en-US" sz="7400" dirty="0" err="1"/>
              <a:t>einkenna</a:t>
            </a:r>
            <a:r>
              <a:rPr lang="en-US" sz="7400" dirty="0"/>
              <a:t> </a:t>
            </a:r>
            <a:r>
              <a:rPr lang="en-US" sz="7400" dirty="0" err="1"/>
              <a:t>getur</a:t>
            </a:r>
            <a:r>
              <a:rPr lang="en-US" sz="7400" dirty="0"/>
              <a:t> </a:t>
            </a:r>
            <a:r>
              <a:rPr lang="en-US" sz="7400" dirty="0" err="1"/>
              <a:t>verið</a:t>
            </a:r>
            <a:r>
              <a:rPr lang="en-US" sz="7400" dirty="0"/>
              <a:t> </a:t>
            </a:r>
            <a:r>
              <a:rPr lang="en-US" sz="7400" dirty="0" err="1"/>
              <a:t>merki</a:t>
            </a:r>
            <a:r>
              <a:rPr lang="en-US" sz="7400" dirty="0"/>
              <a:t> um Crohn´s </a:t>
            </a:r>
            <a:r>
              <a:rPr lang="en-US" sz="7400" dirty="0" err="1"/>
              <a:t>sjúkdóm</a:t>
            </a:r>
            <a:endParaRPr lang="en-US" sz="7400" dirty="0"/>
          </a:p>
          <a:p>
            <a:pPr fontAlgn="auto">
              <a:spcAft>
                <a:spcPts val="0"/>
              </a:spcAft>
              <a:defRPr/>
            </a:pPr>
            <a:r>
              <a:rPr lang="en-US" sz="7400" dirty="0" err="1"/>
              <a:t>Endurtekin</a:t>
            </a:r>
            <a:r>
              <a:rPr lang="en-US" sz="7400" dirty="0"/>
              <a:t> </a:t>
            </a:r>
            <a:r>
              <a:rPr lang="en-US" sz="7400" dirty="0" err="1"/>
              <a:t>munnsár</a:t>
            </a:r>
            <a:r>
              <a:rPr lang="en-US" sz="7400" dirty="0"/>
              <a:t> geta </a:t>
            </a:r>
            <a:r>
              <a:rPr lang="en-US" sz="7400" dirty="0" err="1"/>
              <a:t>verið</a:t>
            </a:r>
            <a:r>
              <a:rPr lang="en-US" sz="7400" dirty="0"/>
              <a:t> </a:t>
            </a:r>
            <a:r>
              <a:rPr lang="en-US" sz="7400" dirty="0" err="1"/>
              <a:t>einkenni</a:t>
            </a:r>
            <a:r>
              <a:rPr lang="en-US" sz="7400" dirty="0"/>
              <a:t> Crohn´s </a:t>
            </a:r>
            <a:r>
              <a:rPr lang="en-US" sz="7400" dirty="0" err="1"/>
              <a:t>sjúkdóms</a:t>
            </a:r>
            <a:endParaRPr lang="en-US" sz="7400" dirty="0"/>
          </a:p>
          <a:p>
            <a:pPr fontAlgn="auto">
              <a:spcAft>
                <a:spcPts val="0"/>
              </a:spcAft>
              <a:buClr>
                <a:srgbClr val="4E67C8">
                  <a:lumMod val="60000"/>
                  <a:lumOff val="40000"/>
                </a:srgbClr>
              </a:buClr>
              <a:defRPr/>
            </a:pPr>
            <a:r>
              <a:rPr lang="en-US" sz="7400" dirty="0" err="1"/>
              <a:t>Skilja</a:t>
            </a:r>
            <a:r>
              <a:rPr lang="en-US" sz="7400" dirty="0"/>
              <a:t> </a:t>
            </a:r>
            <a:r>
              <a:rPr lang="en-US" sz="7400" dirty="0" err="1"/>
              <a:t>áhættuþætti</a:t>
            </a:r>
            <a:r>
              <a:rPr lang="en-US" sz="7400" dirty="0"/>
              <a:t> </a:t>
            </a:r>
            <a:r>
              <a:rPr lang="en-US" sz="7400" dirty="0" err="1"/>
              <a:t>fyrir</a:t>
            </a:r>
            <a:r>
              <a:rPr lang="en-US" sz="7400" dirty="0"/>
              <a:t> IBD (</a:t>
            </a:r>
            <a:r>
              <a:rPr lang="en-US" sz="7400" dirty="0" err="1"/>
              <a:t>uppruni</a:t>
            </a:r>
            <a:r>
              <a:rPr lang="en-US" sz="7400" dirty="0"/>
              <a:t>, </a:t>
            </a:r>
            <a:r>
              <a:rPr lang="en-US" sz="7400" dirty="0" err="1"/>
              <a:t>ættarsaga</a:t>
            </a:r>
            <a:r>
              <a:rPr lang="en-US" sz="6400" dirty="0"/>
              <a:t>)</a:t>
            </a:r>
          </a:p>
          <a:p>
            <a:pPr marL="0" indent="0" fontAlgn="auto">
              <a:spcAft>
                <a:spcPts val="0"/>
              </a:spcAft>
              <a:buClr>
                <a:srgbClr val="4E67C8">
                  <a:lumMod val="60000"/>
                  <a:lumOff val="40000"/>
                </a:srgbClr>
              </a:buClr>
              <a:buFont typeface="Arial" pitchFamily="34" charset="0"/>
              <a:buNone/>
              <a:defRPr/>
            </a:pPr>
            <a:endParaRPr lang="en-US" dirty="0">
              <a:solidFill>
                <a:srgbClr val="B4DCFA"/>
              </a:solidFill>
            </a:endParaRPr>
          </a:p>
          <a:p>
            <a:pPr fontAlgn="auto">
              <a:spcAft>
                <a:spcPts val="0"/>
              </a:spcAft>
              <a:buClr>
                <a:srgbClr val="4E67C8">
                  <a:lumMod val="60000"/>
                  <a:lumOff val="40000"/>
                </a:srgbClr>
              </a:buClr>
              <a:defRPr/>
            </a:pPr>
            <a:endParaRPr lang="en-US" sz="2700" dirty="0">
              <a:solidFill>
                <a:srgbClr val="B4DCFA"/>
              </a:solidFill>
            </a:endParaRPr>
          </a:p>
          <a:p>
            <a:pPr fontAlgn="auto">
              <a:spcAft>
                <a:spcPts val="0"/>
              </a:spcAft>
              <a:buClr>
                <a:srgbClr val="4E67C8">
                  <a:lumMod val="60000"/>
                  <a:lumOff val="40000"/>
                </a:srgbClr>
              </a:buClr>
              <a:defRPr/>
            </a:pPr>
            <a:endParaRPr lang="en-US" sz="2700" dirty="0">
              <a:solidFill>
                <a:srgbClr val="B4DCFA"/>
              </a:solidFill>
            </a:endParaRPr>
          </a:p>
          <a:p>
            <a:pPr marL="0" indent="0" fontAlgn="auto">
              <a:spcAft>
                <a:spcPts val="0"/>
              </a:spcAft>
              <a:buFont typeface="Arial" pitchFamily="34" charset="0"/>
              <a:buNone/>
              <a:defRPr/>
            </a:pPr>
            <a:endParaRPr lang="en-US" dirty="0"/>
          </a:p>
          <a:p>
            <a:pPr fontAlgn="auto">
              <a:spcAft>
                <a:spcPts val="0"/>
              </a:spcAft>
              <a:defRPr/>
            </a:pPr>
            <a:endParaRPr lang="en-US" dirty="0"/>
          </a:p>
          <a:p>
            <a:pPr marL="0" indent="0" fontAlgn="auto">
              <a:spcAft>
                <a:spcPts val="0"/>
              </a:spcAft>
              <a:buFont typeface="Arial" pitchFamily="34" charset="0"/>
              <a:buNone/>
              <a:defRPr/>
            </a:pPr>
            <a:endParaRPr lang="en-US" dirty="0"/>
          </a:p>
        </p:txBody>
      </p:sp>
      <p:sp>
        <p:nvSpPr>
          <p:cNvPr id="4" name="Content Placeholder 3"/>
          <p:cNvSpPr>
            <a:spLocks noGrp="1"/>
          </p:cNvSpPr>
          <p:nvPr>
            <p:ph sz="half" idx="2"/>
          </p:nvPr>
        </p:nvSpPr>
        <p:spPr>
          <a:xfrm>
            <a:off x="4648200" y="908050"/>
            <a:ext cx="4038600" cy="5689600"/>
          </a:xfrm>
        </p:spPr>
        <p:txBody>
          <a:bodyPr rtlCol="0">
            <a:normAutofit fontScale="32500" lnSpcReduction="20000"/>
          </a:bodyPr>
          <a:lstStyle/>
          <a:p>
            <a:pPr fontAlgn="auto">
              <a:spcAft>
                <a:spcPts val="0"/>
              </a:spcAft>
              <a:defRPr/>
            </a:pPr>
            <a:endParaRPr lang="en-US" dirty="0"/>
          </a:p>
          <a:p>
            <a:pPr fontAlgn="auto">
              <a:spcAft>
                <a:spcPts val="0"/>
              </a:spcAft>
              <a:defRPr/>
            </a:pPr>
            <a:r>
              <a:rPr lang="en-US" sz="7400" dirty="0" err="1"/>
              <a:t>Þekkja</a:t>
            </a:r>
            <a:r>
              <a:rPr lang="en-US" sz="7400" dirty="0"/>
              <a:t> </a:t>
            </a:r>
            <a:r>
              <a:rPr lang="en-US" sz="7400" dirty="0" err="1"/>
              <a:t>áhættuþætti</a:t>
            </a:r>
            <a:r>
              <a:rPr lang="en-US" sz="7400" dirty="0"/>
              <a:t> </a:t>
            </a:r>
            <a:r>
              <a:rPr lang="en-US" sz="7400" dirty="0" err="1"/>
              <a:t>fyrir</a:t>
            </a:r>
            <a:r>
              <a:rPr lang="en-US" sz="7400" dirty="0"/>
              <a:t> </a:t>
            </a:r>
            <a:r>
              <a:rPr lang="en-US" sz="7400" dirty="0" err="1"/>
              <a:t>ristilkrabbameini</a:t>
            </a:r>
            <a:r>
              <a:rPr lang="en-US" sz="7400" dirty="0"/>
              <a:t> </a:t>
            </a:r>
            <a:r>
              <a:rPr lang="en-US" sz="7400" dirty="0" err="1"/>
              <a:t>meðal</a:t>
            </a:r>
            <a:r>
              <a:rPr lang="en-US" sz="7400" dirty="0"/>
              <a:t> </a:t>
            </a:r>
            <a:r>
              <a:rPr lang="en-US" sz="7400" dirty="0" err="1"/>
              <a:t>sjúklinga</a:t>
            </a:r>
            <a:r>
              <a:rPr lang="en-US" sz="7400" dirty="0"/>
              <a:t> með </a:t>
            </a:r>
            <a:r>
              <a:rPr lang="en-US" sz="7400" dirty="0" err="1"/>
              <a:t>sáraristilbólgu</a:t>
            </a:r>
            <a:r>
              <a:rPr lang="en-US" sz="7400" dirty="0"/>
              <a:t> </a:t>
            </a:r>
          </a:p>
          <a:p>
            <a:pPr fontAlgn="auto">
              <a:spcAft>
                <a:spcPts val="0"/>
              </a:spcAft>
              <a:defRPr/>
            </a:pPr>
            <a:r>
              <a:rPr lang="en-US" sz="7400" dirty="0" err="1"/>
              <a:t>Langvinnir</a:t>
            </a:r>
            <a:r>
              <a:rPr lang="en-US" sz="7400" dirty="0"/>
              <a:t> </a:t>
            </a:r>
            <a:r>
              <a:rPr lang="en-US" sz="7400" dirty="0" err="1"/>
              <a:t>lifrarsjúkdómar</a:t>
            </a:r>
            <a:r>
              <a:rPr lang="en-US" sz="7400" dirty="0"/>
              <a:t> geta </a:t>
            </a:r>
            <a:r>
              <a:rPr lang="en-US" sz="7400" dirty="0" err="1"/>
              <a:t>verið</a:t>
            </a:r>
            <a:r>
              <a:rPr lang="en-US" sz="7400" dirty="0"/>
              <a:t> </a:t>
            </a:r>
            <a:r>
              <a:rPr lang="en-US" sz="7400" dirty="0" err="1"/>
              <a:t>til</a:t>
            </a:r>
            <a:r>
              <a:rPr lang="en-US" sz="7400" dirty="0"/>
              <a:t> </a:t>
            </a:r>
            <a:r>
              <a:rPr lang="en-US" sz="7400" dirty="0" err="1"/>
              <a:t>staðar</a:t>
            </a:r>
            <a:r>
              <a:rPr lang="en-US" sz="7400" dirty="0"/>
              <a:t> í </a:t>
            </a:r>
            <a:r>
              <a:rPr lang="en-US" sz="7400" dirty="0" err="1"/>
              <a:t>sáraristilbólgu</a:t>
            </a:r>
            <a:endParaRPr lang="en-US" sz="7400" dirty="0"/>
          </a:p>
          <a:p>
            <a:pPr fontAlgn="auto">
              <a:spcAft>
                <a:spcPts val="0"/>
              </a:spcAft>
              <a:defRPr/>
            </a:pPr>
            <a:endParaRPr lang="en-US" sz="4300" dirty="0"/>
          </a:p>
          <a:p>
            <a:pPr fontAlgn="auto">
              <a:spcAft>
                <a:spcPts val="0"/>
              </a:spcAft>
              <a:defRPr/>
            </a:pPr>
            <a:endParaRPr lang="en-US" dirty="0"/>
          </a:p>
          <a:p>
            <a:pPr fontAlgn="auto">
              <a:spcAft>
                <a:spcPts val="0"/>
              </a:spcAft>
              <a:defRPr/>
            </a:pPr>
            <a:endParaRPr lang="en-US" dirty="0"/>
          </a:p>
          <a:p>
            <a:pPr marL="0" indent="0" fontAlgn="auto">
              <a:spcAft>
                <a:spcPts val="0"/>
              </a:spcAft>
              <a:buFont typeface="Arial" pitchFamily="34" charset="0"/>
              <a:buNone/>
              <a:defRPr/>
            </a:pP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err="1"/>
              <a:t>Bólgusjúkdómar</a:t>
            </a:r>
            <a:r>
              <a:rPr lang="en-US" dirty="0"/>
              <a:t> í </a:t>
            </a:r>
            <a:r>
              <a:rPr lang="en-US" dirty="0" err="1"/>
              <a:t>þörmum</a:t>
            </a:r>
            <a:r>
              <a:rPr lang="en-US" dirty="0"/>
              <a:t> og </a:t>
            </a:r>
            <a:r>
              <a:rPr lang="en-US" dirty="0" err="1"/>
              <a:t>ristli</a:t>
            </a:r>
            <a:endParaRPr lang="en-US" sz="2400" dirty="0">
              <a:solidFill>
                <a:schemeClr val="tx2">
                  <a:lumMod val="50000"/>
                </a:schemeClr>
              </a:solidFill>
            </a:endParaRPr>
          </a:p>
        </p:txBody>
      </p:sp>
      <p:sp>
        <p:nvSpPr>
          <p:cNvPr id="14339" name="Content Placeholder 2"/>
          <p:cNvSpPr>
            <a:spLocks noGrp="1"/>
          </p:cNvSpPr>
          <p:nvPr>
            <p:ph sz="half" idx="1"/>
          </p:nvPr>
        </p:nvSpPr>
        <p:spPr/>
        <p:txBody>
          <a:bodyPr rtlCol="0">
            <a:normAutofit fontScale="85000" lnSpcReduction="20000"/>
          </a:bodyPr>
          <a:lstStyle/>
          <a:p>
            <a:pPr fontAlgn="auto">
              <a:spcAft>
                <a:spcPts val="0"/>
              </a:spcAft>
              <a:defRPr/>
            </a:pPr>
            <a:r>
              <a:rPr lang="en-US" i="1" dirty="0">
                <a:solidFill>
                  <a:srgbClr val="00B0F0"/>
                </a:solidFill>
              </a:rPr>
              <a:t>Crohn’s </a:t>
            </a:r>
            <a:r>
              <a:rPr lang="en-US" i="1" dirty="0" err="1">
                <a:solidFill>
                  <a:srgbClr val="00B0F0"/>
                </a:solidFill>
              </a:rPr>
              <a:t>sjúkdómur</a:t>
            </a:r>
            <a:endParaRPr lang="en-US" i="1" dirty="0">
              <a:solidFill>
                <a:srgbClr val="00B0F0"/>
              </a:solidFill>
            </a:endParaRPr>
          </a:p>
          <a:p>
            <a:pPr fontAlgn="auto">
              <a:spcAft>
                <a:spcPts val="0"/>
              </a:spcAft>
              <a:defRPr/>
            </a:pPr>
            <a:r>
              <a:rPr lang="en-US" dirty="0" err="1"/>
              <a:t>Allur</a:t>
            </a:r>
            <a:r>
              <a:rPr lang="en-US" dirty="0"/>
              <a:t> </a:t>
            </a:r>
            <a:r>
              <a:rPr lang="en-US" dirty="0" err="1"/>
              <a:t>meltingarvegurinn</a:t>
            </a:r>
            <a:endParaRPr lang="en-US" dirty="0"/>
          </a:p>
          <a:p>
            <a:pPr fontAlgn="auto">
              <a:spcAft>
                <a:spcPts val="0"/>
              </a:spcAft>
              <a:defRPr/>
            </a:pPr>
            <a:r>
              <a:rPr lang="en-US" dirty="0"/>
              <a:t>Transmural granulomatous </a:t>
            </a:r>
            <a:r>
              <a:rPr lang="en-US" dirty="0" err="1"/>
              <a:t>bólga</a:t>
            </a:r>
            <a:endParaRPr lang="en-US" dirty="0"/>
          </a:p>
          <a:p>
            <a:pPr fontAlgn="auto">
              <a:spcAft>
                <a:spcPts val="0"/>
              </a:spcAft>
              <a:defRPr/>
            </a:pPr>
            <a:r>
              <a:rPr lang="en-US" dirty="0"/>
              <a:t>Ekki </a:t>
            </a:r>
            <a:r>
              <a:rPr lang="en-US" dirty="0" err="1"/>
              <a:t>alltaf</a:t>
            </a:r>
            <a:r>
              <a:rPr lang="en-US" dirty="0"/>
              <a:t> </a:t>
            </a:r>
            <a:r>
              <a:rPr lang="en-US" dirty="0" err="1"/>
              <a:t>samfelld</a:t>
            </a:r>
            <a:r>
              <a:rPr lang="en-US" dirty="0"/>
              <a:t> </a:t>
            </a:r>
            <a:r>
              <a:rPr lang="en-US" dirty="0" err="1"/>
              <a:t>bólga</a:t>
            </a:r>
            <a:endParaRPr lang="en-US" dirty="0"/>
          </a:p>
          <a:p>
            <a:pPr fontAlgn="auto">
              <a:spcAft>
                <a:spcPts val="0"/>
              </a:spcAft>
              <a:defRPr/>
            </a:pPr>
            <a:r>
              <a:rPr lang="en-US" dirty="0" err="1"/>
              <a:t>Dreifing</a:t>
            </a:r>
            <a:endParaRPr lang="en-US" dirty="0"/>
          </a:p>
          <a:p>
            <a:pPr lvl="1" fontAlgn="auto">
              <a:spcAft>
                <a:spcPts val="0"/>
              </a:spcAft>
              <a:defRPr/>
            </a:pPr>
            <a:r>
              <a:rPr lang="en-US" dirty="0" err="1"/>
              <a:t>Ileocolitis</a:t>
            </a:r>
            <a:endParaRPr lang="en-US" dirty="0"/>
          </a:p>
          <a:p>
            <a:pPr lvl="1" fontAlgn="auto">
              <a:spcAft>
                <a:spcPts val="0"/>
              </a:spcAft>
              <a:defRPr/>
            </a:pPr>
            <a:r>
              <a:rPr lang="en-US" dirty="0" err="1"/>
              <a:t>Smágirni</a:t>
            </a:r>
            <a:endParaRPr lang="en-US" dirty="0"/>
          </a:p>
          <a:p>
            <a:pPr lvl="1" fontAlgn="auto">
              <a:spcAft>
                <a:spcPts val="0"/>
              </a:spcAft>
              <a:defRPr/>
            </a:pPr>
            <a:r>
              <a:rPr lang="en-US" dirty="0" err="1"/>
              <a:t>Ristill</a:t>
            </a:r>
            <a:r>
              <a:rPr lang="en-US" dirty="0"/>
              <a:t> </a:t>
            </a:r>
            <a:r>
              <a:rPr lang="en-US" dirty="0" err="1"/>
              <a:t>eingöngu</a:t>
            </a:r>
            <a:endParaRPr lang="en-US" dirty="0"/>
          </a:p>
          <a:p>
            <a:pPr lvl="1" fontAlgn="auto">
              <a:spcAft>
                <a:spcPts val="0"/>
              </a:spcAft>
              <a:defRPr/>
            </a:pPr>
            <a:r>
              <a:rPr lang="en-US" dirty="0"/>
              <a:t>Magi og </a:t>
            </a:r>
            <a:r>
              <a:rPr lang="en-US" dirty="0" err="1"/>
              <a:t>skeifugörn</a:t>
            </a:r>
            <a:endParaRPr lang="en-US" dirty="0"/>
          </a:p>
        </p:txBody>
      </p:sp>
      <p:sp>
        <p:nvSpPr>
          <p:cNvPr id="14340" name="Content Placeholder 3"/>
          <p:cNvSpPr>
            <a:spLocks noGrp="1"/>
          </p:cNvSpPr>
          <p:nvPr>
            <p:ph sz="half" idx="2"/>
          </p:nvPr>
        </p:nvSpPr>
        <p:spPr/>
        <p:txBody>
          <a:bodyPr rtlCol="0">
            <a:normAutofit fontScale="85000" lnSpcReduction="20000"/>
          </a:bodyPr>
          <a:lstStyle/>
          <a:p>
            <a:pPr fontAlgn="auto">
              <a:spcAft>
                <a:spcPts val="0"/>
              </a:spcAft>
              <a:defRPr/>
            </a:pPr>
            <a:r>
              <a:rPr lang="en-US" i="1" dirty="0" err="1">
                <a:solidFill>
                  <a:srgbClr val="00B0F0"/>
                </a:solidFill>
              </a:rPr>
              <a:t>Sáraristilbólga</a:t>
            </a:r>
            <a:endParaRPr lang="en-US" i="1" dirty="0">
              <a:solidFill>
                <a:srgbClr val="00B0F0"/>
              </a:solidFill>
            </a:endParaRPr>
          </a:p>
          <a:p>
            <a:pPr fontAlgn="auto">
              <a:spcAft>
                <a:spcPts val="0"/>
              </a:spcAft>
              <a:defRPr/>
            </a:pPr>
            <a:r>
              <a:rPr lang="en-US" dirty="0" err="1"/>
              <a:t>Eingöngu</a:t>
            </a:r>
            <a:r>
              <a:rPr lang="en-US" dirty="0"/>
              <a:t> </a:t>
            </a:r>
            <a:r>
              <a:rPr lang="en-US" dirty="0" err="1"/>
              <a:t>ristill</a:t>
            </a:r>
            <a:endParaRPr lang="en-US" dirty="0"/>
          </a:p>
          <a:p>
            <a:pPr fontAlgn="auto">
              <a:spcAft>
                <a:spcPts val="0"/>
              </a:spcAft>
              <a:defRPr/>
            </a:pPr>
            <a:r>
              <a:rPr lang="en-US" dirty="0" err="1"/>
              <a:t>Yfirborðslæg</a:t>
            </a:r>
            <a:r>
              <a:rPr lang="en-US" dirty="0"/>
              <a:t> </a:t>
            </a:r>
            <a:r>
              <a:rPr lang="en-US" dirty="0" err="1"/>
              <a:t>sár</a:t>
            </a:r>
            <a:endParaRPr lang="en-US" dirty="0"/>
          </a:p>
          <a:p>
            <a:pPr fontAlgn="auto">
              <a:spcAft>
                <a:spcPts val="0"/>
              </a:spcAft>
              <a:defRPr/>
            </a:pPr>
            <a:r>
              <a:rPr lang="en-US" dirty="0" err="1"/>
              <a:t>Dreifing</a:t>
            </a:r>
            <a:endParaRPr lang="en-US" dirty="0"/>
          </a:p>
          <a:p>
            <a:pPr lvl="1" fontAlgn="auto">
              <a:spcAft>
                <a:spcPts val="0"/>
              </a:spcAft>
              <a:defRPr/>
            </a:pPr>
            <a:r>
              <a:rPr lang="en-US" dirty="0"/>
              <a:t>Distal </a:t>
            </a:r>
            <a:r>
              <a:rPr lang="en-US" dirty="0">
                <a:sym typeface="Wingdings" pitchFamily="2" charset="2"/>
              </a:rPr>
              <a:t></a:t>
            </a:r>
            <a:r>
              <a:rPr lang="en-US" dirty="0"/>
              <a:t> proximal </a:t>
            </a:r>
          </a:p>
          <a:p>
            <a:pPr lvl="1" fontAlgn="auto">
              <a:spcAft>
                <a:spcPts val="0"/>
              </a:spcAft>
              <a:defRPr/>
            </a:pPr>
            <a:r>
              <a:rPr lang="en-US" dirty="0" err="1"/>
              <a:t>Endaþarmur</a:t>
            </a:r>
            <a:r>
              <a:rPr lang="en-US" dirty="0"/>
              <a:t> </a:t>
            </a:r>
            <a:r>
              <a:rPr lang="en-US" dirty="0">
                <a:sym typeface="Wingdings" pitchFamily="2" charset="2"/>
              </a:rPr>
              <a:t> </a:t>
            </a:r>
            <a:r>
              <a:rPr lang="en-US" dirty="0" err="1">
                <a:sym typeface="Wingdings" pitchFamily="2" charset="2"/>
              </a:rPr>
              <a:t>Allur</a:t>
            </a:r>
            <a:r>
              <a:rPr lang="en-US" dirty="0">
                <a:sym typeface="Wingdings" pitchFamily="2" charset="2"/>
              </a:rPr>
              <a:t> </a:t>
            </a:r>
            <a:r>
              <a:rPr lang="en-US" dirty="0" err="1">
                <a:sym typeface="Wingdings" pitchFamily="2" charset="2"/>
              </a:rPr>
              <a:t>ristill</a:t>
            </a:r>
            <a:endParaRPr lang="en-US" dirty="0">
              <a:sym typeface="Wingdings" pitchFamily="2" charset="2"/>
            </a:endParaRPr>
          </a:p>
          <a:p>
            <a:pPr marL="365760" lvl="1" indent="0" fontAlgn="auto">
              <a:spcAft>
                <a:spcPts val="0"/>
              </a:spcAft>
              <a:buFont typeface="Arial" pitchFamily="34" charset="0"/>
              <a:buNone/>
              <a:defRPr/>
            </a:pPr>
            <a:endParaRPr lang="en-US" i="1" dirty="0">
              <a:solidFill>
                <a:srgbClr val="00B0F0"/>
              </a:solidFill>
            </a:endParaRPr>
          </a:p>
          <a:p>
            <a:pPr fontAlgn="auto">
              <a:spcAft>
                <a:spcPts val="0"/>
              </a:spcAft>
              <a:defRPr/>
            </a:pPr>
            <a:r>
              <a:rPr lang="en-US" i="1" dirty="0" err="1">
                <a:solidFill>
                  <a:srgbClr val="00B0F0"/>
                </a:solidFill>
              </a:rPr>
              <a:t>Ótilgreindur</a:t>
            </a:r>
            <a:r>
              <a:rPr lang="en-US" i="1" dirty="0">
                <a:solidFill>
                  <a:srgbClr val="00B0F0"/>
                </a:solidFill>
              </a:rPr>
              <a:t> </a:t>
            </a:r>
            <a:r>
              <a:rPr lang="en-US" i="1" dirty="0" err="1">
                <a:solidFill>
                  <a:srgbClr val="00B0F0"/>
                </a:solidFill>
              </a:rPr>
              <a:t>bólgusjúkdómur</a:t>
            </a:r>
            <a:endParaRPr lang="en-US" i="1" dirty="0">
              <a:solidFill>
                <a:srgbClr val="00B0F0"/>
              </a:solidFill>
            </a:endParaRPr>
          </a:p>
          <a:p>
            <a:pPr fontAlgn="auto">
              <a:spcAft>
                <a:spcPts val="0"/>
              </a:spcAft>
              <a:defRPr/>
            </a:pPr>
            <a:r>
              <a:rPr lang="en-US" i="1" dirty="0"/>
              <a:t>IBD unclassified</a:t>
            </a:r>
          </a:p>
          <a:p>
            <a:pPr fontAlgn="auto">
              <a:spcAft>
                <a:spcPts val="0"/>
              </a:spcAft>
              <a:defRPr/>
            </a:pPr>
            <a:r>
              <a:rPr lang="en-US" dirty="0" err="1"/>
              <a:t>Langvinnur</a:t>
            </a:r>
            <a:r>
              <a:rPr lang="en-US" dirty="0"/>
              <a:t> </a:t>
            </a:r>
            <a:r>
              <a:rPr lang="en-US" dirty="0" err="1"/>
              <a:t>bólgusjúkdómur</a:t>
            </a:r>
            <a:endParaRPr lang="en-US" dirty="0"/>
          </a:p>
          <a:p>
            <a:pPr lvl="1" fontAlgn="auto">
              <a:spcAft>
                <a:spcPts val="0"/>
              </a:spcAft>
              <a:defRPr/>
            </a:pPr>
            <a:r>
              <a:rPr lang="en-US" dirty="0" err="1">
                <a:sym typeface="Wingdings" pitchFamily="2" charset="2"/>
              </a:rPr>
              <a:t>Hvorki</a:t>
            </a:r>
            <a:r>
              <a:rPr lang="en-US" dirty="0">
                <a:sym typeface="Wingdings" pitchFamily="2" charset="2"/>
              </a:rPr>
              <a:t> Crohn´s né </a:t>
            </a:r>
            <a:r>
              <a:rPr lang="en-US" dirty="0" err="1">
                <a:sym typeface="Wingdings" pitchFamily="2" charset="2"/>
              </a:rPr>
              <a:t>sáraristilbólga</a:t>
            </a:r>
            <a:endParaRPr lang="en-US" dirty="0">
              <a:sym typeface="Wingdings" pitchFamily="2" charset="2"/>
            </a:endParaRPr>
          </a:p>
          <a:p>
            <a:pPr lvl="1" fontAlgn="auto">
              <a:spcAft>
                <a:spcPts val="0"/>
              </a:spcAft>
              <a:defRPr/>
            </a:pPr>
            <a:endParaRPr lang="en-US" i="1" dirty="0">
              <a:solidFill>
                <a:srgbClr val="00B0F0"/>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2"/>
          <p:cNvSpPr>
            <a:spLocks noGrp="1"/>
          </p:cNvSpPr>
          <p:nvPr>
            <p:ph type="title"/>
          </p:nvPr>
        </p:nvSpPr>
        <p:spPr/>
        <p:txBody>
          <a:bodyPr/>
          <a:lstStyle/>
          <a:p>
            <a:r>
              <a:rPr lang="en-US"/>
              <a:t>Dreifing sjúkdóms</a:t>
            </a:r>
          </a:p>
        </p:txBody>
      </p:sp>
      <p:pic>
        <p:nvPicPr>
          <p:cNvPr id="94211" name="Content Placeholder 4"/>
          <p:cNvPicPr>
            <a:picLocks noGrp="1" noChangeAspect="1"/>
          </p:cNvPicPr>
          <p:nvPr>
            <p:ph idx="1"/>
          </p:nvPr>
        </p:nvPicPr>
        <p:blipFill>
          <a:blip r:embed="rId2" cstate="print"/>
          <a:srcRect/>
          <a:stretch>
            <a:fillRect/>
          </a:stretch>
        </p:blipFill>
        <p:spPr>
          <a:xfrm>
            <a:off x="3132139" y="1628775"/>
            <a:ext cx="5111750" cy="3240088"/>
          </a:xfrm>
        </p:spPr>
      </p:pic>
      <p:sp>
        <p:nvSpPr>
          <p:cNvPr id="94212" name="Text Placeholder 3"/>
          <p:cNvSpPr>
            <a:spLocks noGrp="1"/>
          </p:cNvSpPr>
          <p:nvPr>
            <p:ph type="body" sz="half" idx="2"/>
          </p:nvPr>
        </p:nvSpPr>
        <p:spPr/>
        <p:txBody>
          <a:bodyPr/>
          <a:lstStyle/>
          <a:p>
            <a:r>
              <a:rPr lang="en-US"/>
              <a:t>Ulcerative colitis (UC)</a:t>
            </a:r>
          </a:p>
          <a:p>
            <a:r>
              <a:rPr lang="en-US"/>
              <a:t>Crohn’s disease (CD)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p:cNvPicPr>
            <a:picLocks noChangeAspect="1" noChangeArrowheads="1"/>
          </p:cNvPicPr>
          <p:nvPr/>
        </p:nvPicPr>
        <p:blipFill>
          <a:blip r:embed="rId2" cstate="print"/>
          <a:srcRect l="8463" r="21236" b="-2"/>
          <a:stretch>
            <a:fillRect/>
          </a:stretch>
        </p:blipFill>
        <p:spPr bwMode="auto">
          <a:xfrm>
            <a:off x="3200400" y="273096"/>
            <a:ext cx="5486400" cy="5853113"/>
          </a:xfrm>
          <a:prstGeom prst="rect">
            <a:avLst/>
          </a:prstGeom>
          <a:solidFill>
            <a:schemeClr val="accent1"/>
          </a:solidFill>
          <a:ln w="9525">
            <a:noFill/>
            <a:miter lim="800000"/>
            <a:headEnd/>
            <a:tailEnd/>
          </a:ln>
        </p:spPr>
      </p:pic>
      <p:sp>
        <p:nvSpPr>
          <p:cNvPr id="95235" name="Title 2"/>
          <p:cNvSpPr>
            <a:spLocks noGrp="1"/>
          </p:cNvSpPr>
          <p:nvPr>
            <p:ph type="title"/>
          </p:nvPr>
        </p:nvSpPr>
        <p:spPr/>
        <p:txBody>
          <a:bodyPr/>
          <a:lstStyle/>
          <a:p>
            <a:r>
              <a:rPr lang="en-US"/>
              <a:t>Eðlileg slímhúð ristils</a:t>
            </a:r>
          </a:p>
        </p:txBody>
      </p:sp>
      <p:sp>
        <p:nvSpPr>
          <p:cNvPr id="95236" name="Text Placeholder 3"/>
          <p:cNvSpPr>
            <a:spLocks noGrp="1"/>
          </p:cNvSpPr>
          <p:nvPr>
            <p:ph type="body" sz="half" idx="2"/>
          </p:nvPr>
        </p:nvSpPr>
        <p:spPr/>
        <p:txBody>
          <a:bodyPr/>
          <a:lstStyle/>
          <a:p>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p:cNvPicPr>
            <a:picLocks noChangeAspect="1" noChangeArrowheads="1"/>
          </p:cNvPicPr>
          <p:nvPr/>
        </p:nvPicPr>
        <p:blipFill>
          <a:blip r:embed="rId2" cstate="print"/>
          <a:srcRect l="17760" r="18501" b="2"/>
          <a:stretch>
            <a:fillRect/>
          </a:stretch>
        </p:blipFill>
        <p:spPr bwMode="auto">
          <a:xfrm>
            <a:off x="3200400" y="273096"/>
            <a:ext cx="5486400" cy="5853113"/>
          </a:xfrm>
          <a:prstGeom prst="rect">
            <a:avLst/>
          </a:prstGeom>
          <a:solidFill>
            <a:schemeClr val="accent1"/>
          </a:solidFill>
          <a:ln w="9525">
            <a:noFill/>
            <a:miter lim="800000"/>
            <a:headEnd/>
            <a:tailEnd/>
          </a:ln>
        </p:spPr>
      </p:pic>
      <p:sp>
        <p:nvSpPr>
          <p:cNvPr id="96259" name="Title 2"/>
          <p:cNvSpPr>
            <a:spLocks noGrp="1"/>
          </p:cNvSpPr>
          <p:nvPr>
            <p:ph type="title"/>
          </p:nvPr>
        </p:nvSpPr>
        <p:spPr/>
        <p:txBody>
          <a:bodyPr/>
          <a:lstStyle/>
          <a:p>
            <a:r>
              <a:rPr lang="en-US"/>
              <a:t>Sáraristilbólga</a:t>
            </a:r>
          </a:p>
        </p:txBody>
      </p:sp>
      <p:sp>
        <p:nvSpPr>
          <p:cNvPr id="96260" name="Text Placeholder 3"/>
          <p:cNvSpPr>
            <a:spLocks noGrp="1"/>
          </p:cNvSpPr>
          <p:nvPr>
            <p:ph type="body" sz="half" idx="2"/>
          </p:nvPr>
        </p:nvSpPr>
        <p:spPr/>
        <p:txBody>
          <a:bodyPr/>
          <a:lstStyle/>
          <a:p>
            <a:r>
              <a:rPr lang="en-US"/>
              <a:t>Yfirborðslæg sár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2"/>
          <p:cNvSpPr>
            <a:spLocks noGrp="1"/>
          </p:cNvSpPr>
          <p:nvPr>
            <p:ph type="title"/>
          </p:nvPr>
        </p:nvSpPr>
        <p:spPr/>
        <p:txBody>
          <a:bodyPr/>
          <a:lstStyle/>
          <a:p>
            <a:r>
              <a:rPr lang="en-US"/>
              <a:t>Crohn’s sjúkdómur</a:t>
            </a:r>
          </a:p>
        </p:txBody>
      </p:sp>
      <p:pic>
        <p:nvPicPr>
          <p:cNvPr id="97283" name="Content Placeholder 4"/>
          <p:cNvPicPr>
            <a:picLocks noGrp="1" noChangeAspect="1"/>
          </p:cNvPicPr>
          <p:nvPr>
            <p:ph idx="1"/>
          </p:nvPr>
        </p:nvPicPr>
        <p:blipFill>
          <a:blip r:embed="rId2" cstate="print"/>
          <a:srcRect/>
          <a:stretch>
            <a:fillRect/>
          </a:stretch>
        </p:blipFill>
        <p:spPr>
          <a:xfrm>
            <a:off x="3816373" y="1465263"/>
            <a:ext cx="3395663" cy="3321050"/>
          </a:xfrm>
        </p:spPr>
      </p:pic>
      <p:sp>
        <p:nvSpPr>
          <p:cNvPr id="97284" name="Text Placeholder 3"/>
          <p:cNvSpPr>
            <a:spLocks noGrp="1"/>
          </p:cNvSpPr>
          <p:nvPr>
            <p:ph type="body" sz="half" idx="2"/>
          </p:nvPr>
        </p:nvSpPr>
        <p:spPr/>
        <p:txBody>
          <a:bodyPr/>
          <a:lstStyle/>
          <a:p>
            <a:r>
              <a:rPr lang="en-US"/>
              <a:t>Transmural bólga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err="1"/>
              <a:t>Crohn</a:t>
            </a:r>
            <a:r>
              <a:rPr lang="is-IS" dirty="0"/>
              <a:t>´s sjúkdómur -  magaspeglun</a:t>
            </a:r>
          </a:p>
        </p:txBody>
      </p:sp>
      <p:pic>
        <p:nvPicPr>
          <p:cNvPr id="4" name="Content Placeholder 3" descr="Crohn - magi - mynd.jfif"/>
          <p:cNvPicPr>
            <a:picLocks noGrp="1" noChangeAspect="1"/>
          </p:cNvPicPr>
          <p:nvPr>
            <p:ph idx="1"/>
          </p:nvPr>
        </p:nvPicPr>
        <p:blipFill>
          <a:blip r:embed="rId2" cstate="print"/>
          <a:stretch>
            <a:fillRect/>
          </a:stretch>
        </p:blipFill>
        <p:spPr>
          <a:xfrm>
            <a:off x="3340510" y="1602659"/>
            <a:ext cx="2611470" cy="2785568"/>
          </a:xfrm>
        </p:spPr>
      </p:pic>
      <p:pic>
        <p:nvPicPr>
          <p:cNvPr id="5" name="Picture 4" descr="crohn - skeifugorn - mynd.jfif"/>
          <p:cNvPicPr>
            <a:picLocks noChangeAspect="1"/>
          </p:cNvPicPr>
          <p:nvPr/>
        </p:nvPicPr>
        <p:blipFill>
          <a:blip r:embed="rId3" cstate="print"/>
          <a:stretch>
            <a:fillRect/>
          </a:stretch>
        </p:blipFill>
        <p:spPr>
          <a:xfrm>
            <a:off x="6334453" y="1661651"/>
            <a:ext cx="2558845" cy="2729434"/>
          </a:xfrm>
          <a:prstGeom prst="rect">
            <a:avLst/>
          </a:prstGeom>
        </p:spPr>
      </p:pic>
      <p:pic>
        <p:nvPicPr>
          <p:cNvPr id="6" name="Picture 5" descr="Crohn-vélinda-mynd.jfif"/>
          <p:cNvPicPr>
            <a:picLocks noChangeAspect="1"/>
          </p:cNvPicPr>
          <p:nvPr/>
        </p:nvPicPr>
        <p:blipFill>
          <a:blip r:embed="rId4" cstate="print"/>
          <a:stretch>
            <a:fillRect/>
          </a:stretch>
        </p:blipFill>
        <p:spPr>
          <a:xfrm>
            <a:off x="302344" y="1574307"/>
            <a:ext cx="2617838" cy="2792361"/>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err="1"/>
              <a:t>Crohn</a:t>
            </a:r>
            <a:r>
              <a:rPr lang="is-IS" dirty="0"/>
              <a:t>´s sjúkdómur - ristilspeglun </a:t>
            </a:r>
          </a:p>
        </p:txBody>
      </p:sp>
      <p:pic>
        <p:nvPicPr>
          <p:cNvPr id="8" name="Content Placeholder 7" descr="Crohn - ristill - mynd.jfif"/>
          <p:cNvPicPr>
            <a:picLocks noGrp="1" noChangeAspect="1"/>
          </p:cNvPicPr>
          <p:nvPr>
            <p:ph idx="1"/>
          </p:nvPr>
        </p:nvPicPr>
        <p:blipFill>
          <a:blip r:embed="rId2" cstate="print"/>
          <a:stretch>
            <a:fillRect/>
          </a:stretch>
        </p:blipFill>
        <p:spPr>
          <a:xfrm>
            <a:off x="3377383" y="1189702"/>
            <a:ext cx="2387396" cy="2546556"/>
          </a:xfrm>
        </p:spPr>
      </p:pic>
      <p:pic>
        <p:nvPicPr>
          <p:cNvPr id="9" name="Picture 8" descr="Crohn - ristill sár - mynd.jfif"/>
          <p:cNvPicPr>
            <a:picLocks noChangeAspect="1"/>
          </p:cNvPicPr>
          <p:nvPr/>
        </p:nvPicPr>
        <p:blipFill>
          <a:blip r:embed="rId3" cstate="print"/>
          <a:stretch>
            <a:fillRect/>
          </a:stretch>
        </p:blipFill>
        <p:spPr>
          <a:xfrm>
            <a:off x="6213684" y="1193188"/>
            <a:ext cx="2356516" cy="2513617"/>
          </a:xfrm>
          <a:prstGeom prst="rect">
            <a:avLst/>
          </a:prstGeom>
        </p:spPr>
      </p:pic>
      <p:pic>
        <p:nvPicPr>
          <p:cNvPr id="10" name="Picture 9" descr="Crohn - ristill -apthae- mynd.jfif"/>
          <p:cNvPicPr>
            <a:picLocks noChangeAspect="1"/>
          </p:cNvPicPr>
          <p:nvPr/>
        </p:nvPicPr>
        <p:blipFill>
          <a:blip r:embed="rId4" cstate="print"/>
          <a:stretch>
            <a:fillRect/>
          </a:stretch>
        </p:blipFill>
        <p:spPr>
          <a:xfrm>
            <a:off x="381615" y="1193639"/>
            <a:ext cx="2368960" cy="2526890"/>
          </a:xfrm>
          <a:prstGeom prst="rect">
            <a:avLst/>
          </a:prstGeom>
        </p:spPr>
      </p:pic>
      <p:pic>
        <p:nvPicPr>
          <p:cNvPr id="11" name="Picture 10" descr="Crohn - TI- mynd.jfif"/>
          <p:cNvPicPr>
            <a:picLocks noChangeAspect="1"/>
          </p:cNvPicPr>
          <p:nvPr/>
        </p:nvPicPr>
        <p:blipFill>
          <a:blip r:embed="rId5" cstate="print"/>
          <a:stretch>
            <a:fillRect/>
          </a:stretch>
        </p:blipFill>
        <p:spPr>
          <a:xfrm>
            <a:off x="3406877" y="4050933"/>
            <a:ext cx="2384631" cy="2543607"/>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676BA-636C-2C6D-4683-F7962B6056A4}"/>
              </a:ext>
            </a:extLst>
          </p:cNvPr>
          <p:cNvSpPr>
            <a:spLocks noGrp="1"/>
          </p:cNvSpPr>
          <p:nvPr>
            <p:ph type="title"/>
          </p:nvPr>
        </p:nvSpPr>
        <p:spPr/>
        <p:txBody>
          <a:bodyPr/>
          <a:lstStyle/>
          <a:p>
            <a:r>
              <a:rPr lang="is-IS" dirty="0"/>
              <a:t>Vefjameinafræði – </a:t>
            </a:r>
            <a:r>
              <a:rPr lang="is-IS" dirty="0" err="1"/>
              <a:t>Crohn‘s</a:t>
            </a:r>
            <a:r>
              <a:rPr lang="is-IS" dirty="0"/>
              <a:t> sjúkdómur</a:t>
            </a:r>
            <a:endParaRPr lang="en-GB" dirty="0"/>
          </a:p>
        </p:txBody>
      </p:sp>
      <p:pic>
        <p:nvPicPr>
          <p:cNvPr id="5" name="Content Placeholder 4">
            <a:extLst>
              <a:ext uri="{FF2B5EF4-FFF2-40B4-BE49-F238E27FC236}">
                <a16:creationId xmlns:a16="http://schemas.microsoft.com/office/drawing/2014/main" id="{E1891052-D574-16DC-AA58-45537A2352B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311339" y="1600206"/>
            <a:ext cx="4521326" cy="4525963"/>
          </a:xfrm>
          <a:prstGeom prst="rect">
            <a:avLst/>
          </a:prstGeom>
          <a:noFill/>
          <a:ln w="9525">
            <a:noFill/>
            <a:miter lim="800000"/>
            <a:headEnd/>
            <a:tailEnd/>
          </a:ln>
        </p:spPr>
      </p:pic>
      <p:sp>
        <p:nvSpPr>
          <p:cNvPr id="6" name="TextBox 5">
            <a:extLst>
              <a:ext uri="{FF2B5EF4-FFF2-40B4-BE49-F238E27FC236}">
                <a16:creationId xmlns:a16="http://schemas.microsoft.com/office/drawing/2014/main" id="{F257D0C9-8AFA-4731-13B9-6789EEFC4EE9}"/>
              </a:ext>
            </a:extLst>
          </p:cNvPr>
          <p:cNvSpPr txBox="1"/>
          <p:nvPr/>
        </p:nvSpPr>
        <p:spPr>
          <a:xfrm>
            <a:off x="7061480" y="6159660"/>
            <a:ext cx="1951893" cy="646331"/>
          </a:xfrm>
          <a:prstGeom prst="rect">
            <a:avLst/>
          </a:prstGeom>
          <a:noFill/>
        </p:spPr>
        <p:txBody>
          <a:bodyPr wrap="square" rtlCol="0">
            <a:spAutoFit/>
          </a:bodyPr>
          <a:lstStyle/>
          <a:p>
            <a:r>
              <a:rPr lang="is-IS" dirty="0"/>
              <a:t>Webpathology.com</a:t>
            </a:r>
            <a:endParaRPr lang="en-GB" dirty="0"/>
          </a:p>
        </p:txBody>
      </p:sp>
    </p:spTree>
    <p:extLst>
      <p:ext uri="{BB962C8B-B14F-4D97-AF65-F5344CB8AC3E}">
        <p14:creationId xmlns:p14="http://schemas.microsoft.com/office/powerpoint/2010/main" val="7694726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Sáraristilbólga</a:t>
            </a:r>
          </a:p>
        </p:txBody>
      </p:sp>
      <p:pic>
        <p:nvPicPr>
          <p:cNvPr id="8" name="Content Placeholder 7" descr="Colitis - 16 - mynd.jfif"/>
          <p:cNvPicPr>
            <a:picLocks noGrp="1" noChangeAspect="1"/>
          </p:cNvPicPr>
          <p:nvPr>
            <p:ph idx="1"/>
          </p:nvPr>
        </p:nvPicPr>
        <p:blipFill>
          <a:blip r:embed="rId2" cstate="print"/>
          <a:stretch>
            <a:fillRect/>
          </a:stretch>
        </p:blipFill>
        <p:spPr>
          <a:xfrm>
            <a:off x="1600220" y="1420888"/>
            <a:ext cx="2050865" cy="2187589"/>
          </a:xfrm>
        </p:spPr>
      </p:pic>
      <p:pic>
        <p:nvPicPr>
          <p:cNvPr id="9" name="Picture 8" descr="Colitis - 16 - mynd2.jfif"/>
          <p:cNvPicPr>
            <a:picLocks noChangeAspect="1"/>
          </p:cNvPicPr>
          <p:nvPr/>
        </p:nvPicPr>
        <p:blipFill>
          <a:blip r:embed="rId3" cstate="print"/>
          <a:stretch>
            <a:fillRect/>
          </a:stretch>
        </p:blipFill>
        <p:spPr>
          <a:xfrm>
            <a:off x="4889092" y="1411912"/>
            <a:ext cx="2123768" cy="2265352"/>
          </a:xfrm>
          <a:prstGeom prst="rect">
            <a:avLst/>
          </a:prstGeom>
        </p:spPr>
      </p:pic>
      <p:pic>
        <p:nvPicPr>
          <p:cNvPr id="10" name="Picture 9" descr="Colitis 16 mynd 3.jfif"/>
          <p:cNvPicPr>
            <a:picLocks noChangeAspect="1"/>
          </p:cNvPicPr>
          <p:nvPr/>
        </p:nvPicPr>
        <p:blipFill>
          <a:blip r:embed="rId4" cstate="print"/>
          <a:stretch>
            <a:fillRect/>
          </a:stretch>
        </p:blipFill>
        <p:spPr>
          <a:xfrm>
            <a:off x="1604828" y="3922089"/>
            <a:ext cx="2074913" cy="2213240"/>
          </a:xfrm>
          <a:prstGeom prst="rect">
            <a:avLst/>
          </a:prstGeom>
        </p:spPr>
      </p:pic>
      <p:pic>
        <p:nvPicPr>
          <p:cNvPr id="11" name="Picture 10" descr="Colitis 16 mynd 4.jfif"/>
          <p:cNvPicPr>
            <a:picLocks noChangeAspect="1"/>
          </p:cNvPicPr>
          <p:nvPr/>
        </p:nvPicPr>
        <p:blipFill>
          <a:blip r:embed="rId5" cstate="print"/>
          <a:stretch>
            <a:fillRect/>
          </a:stretch>
        </p:blipFill>
        <p:spPr>
          <a:xfrm>
            <a:off x="4896466" y="3908814"/>
            <a:ext cx="2145890" cy="228895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Sáraristilbólga - svæsin </a:t>
            </a:r>
          </a:p>
        </p:txBody>
      </p:sp>
      <p:pic>
        <p:nvPicPr>
          <p:cNvPr id="4" name="Content Placeholder 3" descr="Colitis ulcerosa -  svæsinn - mynd.jpg"/>
          <p:cNvPicPr>
            <a:picLocks noGrp="1" noChangeAspect="1"/>
          </p:cNvPicPr>
          <p:nvPr>
            <p:ph idx="1"/>
          </p:nvPr>
        </p:nvPicPr>
        <p:blipFill>
          <a:blip r:embed="rId2" cstate="print"/>
          <a:srcRect l="25983" t="20455" r="17643" b="252"/>
          <a:stretch>
            <a:fillRect/>
          </a:stretch>
        </p:blipFill>
        <p:spPr>
          <a:xfrm rot="5400000">
            <a:off x="-156027" y="2414948"/>
            <a:ext cx="3169644" cy="2482496"/>
          </a:xfrm>
        </p:spPr>
      </p:pic>
      <p:pic>
        <p:nvPicPr>
          <p:cNvPr id="3" name="Picture 2">
            <a:extLst>
              <a:ext uri="{FF2B5EF4-FFF2-40B4-BE49-F238E27FC236}">
                <a16:creationId xmlns:a16="http://schemas.microsoft.com/office/drawing/2014/main" id="{72C90461-2A28-D48E-5515-E3BCCE4BCADA}"/>
              </a:ext>
            </a:extLst>
          </p:cNvPr>
          <p:cNvPicPr>
            <a:picLocks noChangeAspect="1"/>
          </p:cNvPicPr>
          <p:nvPr/>
        </p:nvPicPr>
        <p:blipFill>
          <a:blip r:embed="rId3" cstate="print"/>
          <a:stretch>
            <a:fillRect/>
          </a:stretch>
        </p:blipFill>
        <p:spPr>
          <a:xfrm>
            <a:off x="2946361" y="2072268"/>
            <a:ext cx="2805230" cy="3168804"/>
          </a:xfrm>
          <a:prstGeom prst="rect">
            <a:avLst/>
          </a:prstGeom>
        </p:spPr>
      </p:pic>
      <p:pic>
        <p:nvPicPr>
          <p:cNvPr id="5" name="Picture 4">
            <a:extLst>
              <a:ext uri="{FF2B5EF4-FFF2-40B4-BE49-F238E27FC236}">
                <a16:creationId xmlns:a16="http://schemas.microsoft.com/office/drawing/2014/main" id="{C3E41035-FBA7-FA97-23A4-2BA1C3F0C2EF}"/>
              </a:ext>
            </a:extLst>
          </p:cNvPr>
          <p:cNvPicPr>
            <a:picLocks noChangeAspect="1"/>
          </p:cNvPicPr>
          <p:nvPr/>
        </p:nvPicPr>
        <p:blipFill>
          <a:blip r:embed="rId4" cstate="print"/>
          <a:stretch>
            <a:fillRect/>
          </a:stretch>
        </p:blipFill>
        <p:spPr>
          <a:xfrm>
            <a:off x="5971132" y="2072269"/>
            <a:ext cx="2986436" cy="3168806"/>
          </a:xfrm>
          <a:prstGeom prst="rect">
            <a:avLst/>
          </a:prstGeom>
        </p:spPr>
      </p:pic>
      <p:sp>
        <p:nvSpPr>
          <p:cNvPr id="6" name="TextBox 5">
            <a:extLst>
              <a:ext uri="{FF2B5EF4-FFF2-40B4-BE49-F238E27FC236}">
                <a16:creationId xmlns:a16="http://schemas.microsoft.com/office/drawing/2014/main" id="{30535A30-309B-A4C8-3616-78B70AE79832}"/>
              </a:ext>
            </a:extLst>
          </p:cNvPr>
          <p:cNvSpPr txBox="1"/>
          <p:nvPr/>
        </p:nvSpPr>
        <p:spPr>
          <a:xfrm>
            <a:off x="458315" y="5414908"/>
            <a:ext cx="20574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ea typeface="Calibri"/>
                <a:cs typeface="Calibri"/>
              </a:rPr>
              <a:t>Við</a:t>
            </a:r>
            <a:r>
              <a:rPr lang="en-US" dirty="0">
                <a:ea typeface="Calibri"/>
                <a:cs typeface="Calibri"/>
              </a:rPr>
              <a:t> </a:t>
            </a:r>
            <a:r>
              <a:rPr lang="en-US" dirty="0" err="1">
                <a:ea typeface="Calibri"/>
                <a:cs typeface="Calibri"/>
              </a:rPr>
              <a:t>greiningu</a:t>
            </a:r>
          </a:p>
        </p:txBody>
      </p:sp>
      <p:sp>
        <p:nvSpPr>
          <p:cNvPr id="7" name="TextBox 6">
            <a:extLst>
              <a:ext uri="{FF2B5EF4-FFF2-40B4-BE49-F238E27FC236}">
                <a16:creationId xmlns:a16="http://schemas.microsoft.com/office/drawing/2014/main" id="{2E86176F-D919-25BD-9E5A-69D4598FF789}"/>
              </a:ext>
            </a:extLst>
          </p:cNvPr>
          <p:cNvSpPr txBox="1"/>
          <p:nvPr/>
        </p:nvSpPr>
        <p:spPr>
          <a:xfrm>
            <a:off x="3196144" y="5417298"/>
            <a:ext cx="240587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ea typeface="Calibri"/>
                <a:cs typeface="Calibri"/>
              </a:rPr>
              <a:t>Ári</a:t>
            </a:r>
            <a:r>
              <a:rPr lang="en-US" dirty="0">
                <a:ea typeface="Calibri"/>
                <a:cs typeface="Calibri"/>
              </a:rPr>
              <a:t> </a:t>
            </a:r>
            <a:r>
              <a:rPr lang="en-US" dirty="0" err="1">
                <a:ea typeface="Calibri"/>
                <a:cs typeface="Calibri"/>
              </a:rPr>
              <a:t>frá</a:t>
            </a:r>
            <a:r>
              <a:rPr lang="en-US" dirty="0">
                <a:ea typeface="Calibri"/>
                <a:cs typeface="Calibri"/>
              </a:rPr>
              <a:t> </a:t>
            </a:r>
            <a:r>
              <a:rPr lang="en-US" dirty="0" err="1">
                <a:ea typeface="Calibri"/>
                <a:cs typeface="Calibri"/>
              </a:rPr>
              <a:t>greiningu</a:t>
            </a:r>
            <a:r>
              <a:rPr lang="en-US" dirty="0">
                <a:ea typeface="Calibri"/>
                <a:cs typeface="Calibri"/>
              </a:rPr>
              <a:t> - </a:t>
            </a:r>
            <a:r>
              <a:rPr lang="en-US" dirty="0" err="1">
                <a:ea typeface="Calibri"/>
                <a:cs typeface="Calibri"/>
              </a:rPr>
              <a:t>pseudopolyps</a:t>
            </a:r>
            <a:endParaRPr lang="en-US" dirty="0" err="1"/>
          </a:p>
        </p:txBody>
      </p:sp>
      <p:sp>
        <p:nvSpPr>
          <p:cNvPr id="9" name="TextBox 8">
            <a:extLst>
              <a:ext uri="{FF2B5EF4-FFF2-40B4-BE49-F238E27FC236}">
                <a16:creationId xmlns:a16="http://schemas.microsoft.com/office/drawing/2014/main" id="{1C5CCC03-0384-C965-C4A5-5DA392B074DB}"/>
              </a:ext>
            </a:extLst>
          </p:cNvPr>
          <p:cNvSpPr txBox="1"/>
          <p:nvPr/>
        </p:nvSpPr>
        <p:spPr>
          <a:xfrm>
            <a:off x="6429329" y="5420520"/>
            <a:ext cx="22479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ea typeface="Calibri"/>
                <a:cs typeface="Calibri"/>
              </a:rPr>
              <a:t>Ári</a:t>
            </a:r>
            <a:r>
              <a:rPr lang="en-US" dirty="0">
                <a:ea typeface="Calibri"/>
                <a:cs typeface="Calibri"/>
              </a:rPr>
              <a:t> </a:t>
            </a:r>
            <a:r>
              <a:rPr lang="en-US" dirty="0" err="1">
                <a:ea typeface="Calibri"/>
                <a:cs typeface="Calibri"/>
              </a:rPr>
              <a:t>frá</a:t>
            </a:r>
            <a:r>
              <a:rPr lang="en-US" dirty="0">
                <a:ea typeface="Calibri"/>
                <a:cs typeface="Calibri"/>
              </a:rPr>
              <a:t> </a:t>
            </a:r>
            <a:r>
              <a:rPr lang="en-US" dirty="0" err="1">
                <a:ea typeface="Calibri"/>
                <a:cs typeface="Calibri"/>
              </a:rPr>
              <a:t>greiningu</a:t>
            </a:r>
            <a:r>
              <a:rPr lang="en-US" dirty="0">
                <a:ea typeface="Calibri"/>
                <a:cs typeface="Calibri"/>
              </a:rPr>
              <a:t> – </a:t>
            </a:r>
            <a:r>
              <a:rPr lang="en-US" dirty="0" err="1">
                <a:ea typeface="Calibri"/>
                <a:cs typeface="Calibri"/>
              </a:rPr>
              <a:t>virk</a:t>
            </a:r>
            <a:r>
              <a:rPr lang="en-US" dirty="0">
                <a:ea typeface="Calibri"/>
                <a:cs typeface="Calibri"/>
              </a:rPr>
              <a:t> </a:t>
            </a:r>
            <a:r>
              <a:rPr lang="en-US" dirty="0" err="1">
                <a:ea typeface="Calibri"/>
                <a:cs typeface="Calibri"/>
              </a:rPr>
              <a:t>bólga</a:t>
            </a:r>
            <a:endParaRPr lang="en-US" dirty="0" err="1"/>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15FF2-1C81-483D-486E-C1A0155062BA}"/>
              </a:ext>
            </a:extLst>
          </p:cNvPr>
          <p:cNvSpPr>
            <a:spLocks noGrp="1"/>
          </p:cNvSpPr>
          <p:nvPr>
            <p:ph type="title"/>
          </p:nvPr>
        </p:nvSpPr>
        <p:spPr/>
        <p:txBody>
          <a:bodyPr/>
          <a:lstStyle/>
          <a:p>
            <a:r>
              <a:rPr lang="is-IS" dirty="0"/>
              <a:t>Vefjameinafræði - sáraristilbólga</a:t>
            </a:r>
            <a:endParaRPr lang="en-GB" dirty="0"/>
          </a:p>
        </p:txBody>
      </p:sp>
      <p:pic>
        <p:nvPicPr>
          <p:cNvPr id="5" name="Content Placeholder 4">
            <a:extLst>
              <a:ext uri="{FF2B5EF4-FFF2-40B4-BE49-F238E27FC236}">
                <a16:creationId xmlns:a16="http://schemas.microsoft.com/office/drawing/2014/main" id="{C08C768F-4782-5FB6-7770-F4D39F1EFC7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311339" y="1600206"/>
            <a:ext cx="4521326" cy="4525963"/>
          </a:xfrm>
          <a:prstGeom prst="rect">
            <a:avLst/>
          </a:prstGeom>
          <a:noFill/>
          <a:ln w="9525">
            <a:noFill/>
            <a:miter lim="800000"/>
            <a:headEnd/>
            <a:tailEnd/>
          </a:ln>
        </p:spPr>
      </p:pic>
    </p:spTree>
    <p:extLst>
      <p:ext uri="{BB962C8B-B14F-4D97-AF65-F5344CB8AC3E}">
        <p14:creationId xmlns:p14="http://schemas.microsoft.com/office/powerpoint/2010/main" val="3041146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E546-37B5-858F-1A88-90CDD69BB4F2}"/>
              </a:ext>
            </a:extLst>
          </p:cNvPr>
          <p:cNvSpPr>
            <a:spLocks noGrp="1"/>
          </p:cNvSpPr>
          <p:nvPr>
            <p:ph type="title"/>
          </p:nvPr>
        </p:nvSpPr>
        <p:spPr/>
        <p:txBody>
          <a:bodyPr/>
          <a:lstStyle/>
          <a:p>
            <a:r>
              <a:rPr lang="is-IS" dirty="0"/>
              <a:t>Vefjameinafræði - sáraristilbólga</a:t>
            </a:r>
            <a:endParaRPr lang="en-GB" dirty="0"/>
          </a:p>
        </p:txBody>
      </p:sp>
      <p:pic>
        <p:nvPicPr>
          <p:cNvPr id="5" name="Content Placeholder 4">
            <a:extLst>
              <a:ext uri="{FF2B5EF4-FFF2-40B4-BE49-F238E27FC236}">
                <a16:creationId xmlns:a16="http://schemas.microsoft.com/office/drawing/2014/main" id="{F5730934-8501-7088-B84A-8594088C60F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105621" y="1600206"/>
            <a:ext cx="4932791" cy="4525963"/>
          </a:xfrm>
          <a:prstGeom prst="rect">
            <a:avLst/>
          </a:prstGeom>
          <a:noFill/>
          <a:ln w="9525">
            <a:noFill/>
            <a:miter lim="800000"/>
            <a:headEnd/>
            <a:tailEnd/>
          </a:ln>
        </p:spPr>
      </p:pic>
    </p:spTree>
    <p:extLst>
      <p:ext uri="{BB962C8B-B14F-4D97-AF65-F5344CB8AC3E}">
        <p14:creationId xmlns:p14="http://schemas.microsoft.com/office/powerpoint/2010/main" val="20315331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43409-6E4E-6A38-BCDE-EF4F60A4573E}"/>
              </a:ext>
            </a:extLst>
          </p:cNvPr>
          <p:cNvSpPr>
            <a:spLocks noGrp="1"/>
          </p:cNvSpPr>
          <p:nvPr>
            <p:ph type="title"/>
          </p:nvPr>
        </p:nvSpPr>
        <p:spPr/>
        <p:txBody>
          <a:bodyPr/>
          <a:lstStyle/>
          <a:p>
            <a:r>
              <a:rPr lang="en-US" dirty="0" err="1"/>
              <a:t>Faraldsfr</a:t>
            </a:r>
            <a:r>
              <a:rPr lang="is-IS" dirty="0"/>
              <a:t>æði IBD meðal barna</a:t>
            </a:r>
            <a:endParaRPr lang="en-GB" dirty="0"/>
          </a:p>
        </p:txBody>
      </p:sp>
      <p:sp>
        <p:nvSpPr>
          <p:cNvPr id="3" name="Content Placeholder 2">
            <a:extLst>
              <a:ext uri="{FF2B5EF4-FFF2-40B4-BE49-F238E27FC236}">
                <a16:creationId xmlns:a16="http://schemas.microsoft.com/office/drawing/2014/main" id="{27D010F4-6FC1-4452-F008-0C4D05EB584F}"/>
              </a:ext>
            </a:extLst>
          </p:cNvPr>
          <p:cNvSpPr>
            <a:spLocks noGrp="1"/>
          </p:cNvSpPr>
          <p:nvPr>
            <p:ph idx="1"/>
          </p:nvPr>
        </p:nvSpPr>
        <p:spPr/>
        <p:txBody>
          <a:bodyPr/>
          <a:lstStyle/>
          <a:p>
            <a:r>
              <a:rPr lang="en-GB" sz="2800" dirty="0" err="1"/>
              <a:t>Vaxandi</a:t>
            </a:r>
            <a:r>
              <a:rPr lang="en-GB" sz="2800" dirty="0"/>
              <a:t> </a:t>
            </a:r>
            <a:r>
              <a:rPr lang="en-GB" sz="2800" dirty="0" err="1"/>
              <a:t>nýgengi</a:t>
            </a:r>
            <a:r>
              <a:rPr lang="en-GB" sz="2800" dirty="0"/>
              <a:t> </a:t>
            </a:r>
            <a:r>
              <a:rPr lang="en-GB" sz="2800" dirty="0" err="1"/>
              <a:t>og</a:t>
            </a:r>
            <a:r>
              <a:rPr lang="en-GB" sz="2800" dirty="0"/>
              <a:t> </a:t>
            </a:r>
            <a:r>
              <a:rPr lang="en-GB" sz="2800" dirty="0" err="1"/>
              <a:t>vaxandi</a:t>
            </a:r>
            <a:r>
              <a:rPr lang="en-GB" sz="2800" dirty="0"/>
              <a:t> algengi</a:t>
            </a:r>
          </a:p>
          <a:p>
            <a:r>
              <a:rPr lang="en-GB" sz="2800" dirty="0" err="1"/>
              <a:t>Landfræðilega</a:t>
            </a:r>
            <a:r>
              <a:rPr lang="en-GB" sz="2800" dirty="0"/>
              <a:t> </a:t>
            </a:r>
            <a:r>
              <a:rPr lang="en-GB" sz="2800" dirty="0" err="1"/>
              <a:t>minni</a:t>
            </a:r>
            <a:r>
              <a:rPr lang="en-GB" sz="2800" dirty="0"/>
              <a:t> </a:t>
            </a:r>
            <a:r>
              <a:rPr lang="en-GB" sz="2800" dirty="0" err="1"/>
              <a:t>breytileiki</a:t>
            </a:r>
            <a:r>
              <a:rPr lang="en-GB" sz="2800" dirty="0"/>
              <a:t> (geographic convergence)</a:t>
            </a:r>
          </a:p>
          <a:p>
            <a:r>
              <a:rPr lang="en-GB" sz="2800" dirty="0" err="1"/>
              <a:t>Vaxandi</a:t>
            </a:r>
            <a:r>
              <a:rPr lang="en-GB" sz="2800" dirty="0"/>
              <a:t> </a:t>
            </a:r>
            <a:r>
              <a:rPr lang="en-GB" sz="2800" dirty="0" err="1"/>
              <a:t>sjúkdómsbyrði</a:t>
            </a:r>
            <a:r>
              <a:rPr lang="en-GB" sz="2800" dirty="0"/>
              <a:t> í </a:t>
            </a:r>
            <a:r>
              <a:rPr lang="en-GB" sz="2800" dirty="0" err="1"/>
              <a:t>löndum</a:t>
            </a:r>
            <a:r>
              <a:rPr lang="en-GB" sz="2800" dirty="0"/>
              <a:t> </a:t>
            </a:r>
            <a:r>
              <a:rPr lang="en-GB" sz="2800" dirty="0" err="1"/>
              <a:t>sem</a:t>
            </a:r>
            <a:r>
              <a:rPr lang="en-GB" sz="2800" dirty="0"/>
              <a:t> </a:t>
            </a:r>
            <a:r>
              <a:rPr lang="en-GB" sz="2800" dirty="0" err="1"/>
              <a:t>áður</a:t>
            </a:r>
            <a:r>
              <a:rPr lang="en-GB" sz="2800" dirty="0"/>
              <a:t> </a:t>
            </a:r>
            <a:r>
              <a:rPr lang="en-GB" sz="2800" dirty="0" err="1"/>
              <a:t>höfðu</a:t>
            </a:r>
            <a:r>
              <a:rPr lang="en-GB" sz="2800" dirty="0"/>
              <a:t> </a:t>
            </a:r>
            <a:r>
              <a:rPr lang="en-GB" sz="2800" dirty="0" err="1"/>
              <a:t>lágt</a:t>
            </a:r>
            <a:r>
              <a:rPr lang="en-GB" sz="2800" dirty="0"/>
              <a:t> </a:t>
            </a:r>
            <a:r>
              <a:rPr lang="en-GB" sz="2800" dirty="0" err="1"/>
              <a:t>nýgengi</a:t>
            </a:r>
            <a:endParaRPr lang="en-GB" sz="2800" dirty="0"/>
          </a:p>
          <a:p>
            <a:r>
              <a:rPr lang="en-GB" sz="2800" dirty="0" err="1"/>
              <a:t>Nýgengi</a:t>
            </a:r>
            <a:r>
              <a:rPr lang="en-GB" sz="2800" dirty="0"/>
              <a:t> er </a:t>
            </a:r>
            <a:r>
              <a:rPr lang="en-GB" sz="2800" dirty="0" err="1"/>
              <a:t>hæst</a:t>
            </a:r>
            <a:r>
              <a:rPr lang="en-GB" sz="2800" dirty="0"/>
              <a:t> í N-</a:t>
            </a:r>
            <a:r>
              <a:rPr lang="en-GB" sz="2800" dirty="0" err="1"/>
              <a:t>Evrópu</a:t>
            </a:r>
            <a:r>
              <a:rPr lang="en-GB" sz="2800" dirty="0"/>
              <a:t> </a:t>
            </a:r>
            <a:r>
              <a:rPr lang="en-GB" sz="2800" dirty="0" err="1"/>
              <a:t>og</a:t>
            </a:r>
            <a:r>
              <a:rPr lang="en-GB" sz="2800" dirty="0"/>
              <a:t> N-</a:t>
            </a:r>
            <a:r>
              <a:rPr lang="en-GB" sz="2800" dirty="0" err="1"/>
              <a:t>Ameríku</a:t>
            </a:r>
            <a:endParaRPr lang="en-GB" sz="2800" dirty="0"/>
          </a:p>
          <a:p>
            <a:pPr lvl="0"/>
            <a:r>
              <a:rPr lang="en-GB" sz="2800" dirty="0" err="1"/>
              <a:t>Nýgengi</a:t>
            </a:r>
            <a:r>
              <a:rPr lang="en-GB" sz="2800" dirty="0"/>
              <a:t> </a:t>
            </a:r>
            <a:r>
              <a:rPr lang="en-GB" sz="2800" dirty="0" err="1"/>
              <a:t>lægra</a:t>
            </a:r>
            <a:r>
              <a:rPr lang="en-GB" sz="2800" dirty="0"/>
              <a:t> í S-</a:t>
            </a:r>
            <a:r>
              <a:rPr lang="en-GB" sz="2800" dirty="0" err="1"/>
              <a:t>Evrópu</a:t>
            </a:r>
            <a:r>
              <a:rPr lang="en-GB" sz="2800" dirty="0"/>
              <a:t>, </a:t>
            </a:r>
            <a:r>
              <a:rPr lang="en-GB" sz="2800" dirty="0" err="1"/>
              <a:t>Asíu</a:t>
            </a:r>
            <a:r>
              <a:rPr lang="en-GB" sz="2800" dirty="0"/>
              <a:t>, </a:t>
            </a:r>
            <a:r>
              <a:rPr lang="en-GB" sz="2800" dirty="0" err="1"/>
              <a:t>Mið-Austurlöndum</a:t>
            </a:r>
            <a:r>
              <a:rPr lang="en-GB" sz="2800" dirty="0"/>
              <a:t> </a:t>
            </a:r>
          </a:p>
          <a:p>
            <a:pPr lvl="0"/>
            <a:r>
              <a:rPr lang="en-GB" sz="2800" dirty="0" err="1"/>
              <a:t>Vaxandi</a:t>
            </a:r>
            <a:r>
              <a:rPr lang="en-GB" sz="2800" dirty="0"/>
              <a:t> </a:t>
            </a:r>
            <a:r>
              <a:rPr lang="en-GB" sz="2800" dirty="0" err="1"/>
              <a:t>nýgengi</a:t>
            </a:r>
            <a:r>
              <a:rPr lang="en-GB" sz="2800" dirty="0"/>
              <a:t> í </a:t>
            </a:r>
            <a:r>
              <a:rPr lang="en-GB" sz="2800" dirty="0" err="1"/>
              <a:t>Asíu</a:t>
            </a:r>
            <a:r>
              <a:rPr lang="en-GB" sz="2800" dirty="0"/>
              <a:t>, Latin America, A-</a:t>
            </a:r>
            <a:r>
              <a:rPr lang="en-GB" sz="2800" dirty="0" err="1"/>
              <a:t>Evrópu</a:t>
            </a:r>
            <a:r>
              <a:rPr lang="en-GB" sz="2800" dirty="0"/>
              <a:t> </a:t>
            </a:r>
            <a:r>
              <a:rPr lang="en-GB" sz="2800" dirty="0" err="1"/>
              <a:t>og</a:t>
            </a:r>
            <a:r>
              <a:rPr lang="en-GB" sz="2800" dirty="0"/>
              <a:t> </a:t>
            </a:r>
            <a:r>
              <a:rPr lang="en-GB" sz="2800" dirty="0" err="1"/>
              <a:t>öðrum</a:t>
            </a:r>
            <a:r>
              <a:rPr lang="en-GB" sz="2800" dirty="0"/>
              <a:t> </a:t>
            </a:r>
            <a:r>
              <a:rPr lang="en-GB" sz="2800" dirty="0" err="1"/>
              <a:t>löndum</a:t>
            </a:r>
            <a:r>
              <a:rPr lang="en-GB" sz="2800" dirty="0"/>
              <a:t> </a:t>
            </a:r>
            <a:r>
              <a:rPr lang="en-GB" sz="2800" dirty="0" err="1"/>
              <a:t>þar</a:t>
            </a:r>
            <a:r>
              <a:rPr lang="en-GB" sz="2800" dirty="0"/>
              <a:t> </a:t>
            </a:r>
            <a:r>
              <a:rPr lang="en-GB" sz="2800" dirty="0" err="1"/>
              <a:t>sem</a:t>
            </a:r>
            <a:r>
              <a:rPr lang="en-GB" sz="2800" dirty="0"/>
              <a:t> </a:t>
            </a:r>
            <a:r>
              <a:rPr lang="en-GB" sz="2800" dirty="0" err="1"/>
              <a:t>tækni</a:t>
            </a:r>
            <a:r>
              <a:rPr lang="en-GB" sz="2800" dirty="0"/>
              <a:t> </a:t>
            </a:r>
            <a:r>
              <a:rPr lang="en-GB" sz="2800" dirty="0" err="1"/>
              <a:t>og</a:t>
            </a:r>
            <a:r>
              <a:rPr lang="en-GB" sz="2800" dirty="0"/>
              <a:t> </a:t>
            </a:r>
            <a:r>
              <a:rPr lang="en-GB" sz="2800" dirty="0" err="1"/>
              <a:t>iðnaði</a:t>
            </a:r>
            <a:r>
              <a:rPr lang="en-GB" sz="2800" dirty="0"/>
              <a:t> </a:t>
            </a:r>
            <a:r>
              <a:rPr lang="en-GB" sz="2800" dirty="0" err="1"/>
              <a:t>fleygir</a:t>
            </a:r>
            <a:r>
              <a:rPr lang="en-GB" sz="2800" dirty="0"/>
              <a:t> </a:t>
            </a:r>
            <a:r>
              <a:rPr lang="en-GB" sz="2800" dirty="0" err="1"/>
              <a:t>fram</a:t>
            </a:r>
            <a:endParaRPr lang="en-GB" sz="2800" dirty="0"/>
          </a:p>
        </p:txBody>
      </p:sp>
    </p:spTree>
    <p:extLst>
      <p:ext uri="{BB962C8B-B14F-4D97-AF65-F5344CB8AC3E}">
        <p14:creationId xmlns:p14="http://schemas.microsoft.com/office/powerpoint/2010/main" val="15313411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C37B8-9945-20B0-281D-3EDE817980A5}"/>
              </a:ext>
            </a:extLst>
          </p:cNvPr>
          <p:cNvSpPr>
            <a:spLocks noGrp="1"/>
          </p:cNvSpPr>
          <p:nvPr>
            <p:ph type="title"/>
          </p:nvPr>
        </p:nvSpPr>
        <p:spPr/>
        <p:txBody>
          <a:bodyPr/>
          <a:lstStyle/>
          <a:p>
            <a:r>
              <a:rPr lang="is-IS" dirty="0"/>
              <a:t>Aldur barna með IBD</a:t>
            </a:r>
            <a:br>
              <a:rPr lang="is-IS" dirty="0"/>
            </a:br>
            <a:r>
              <a:rPr lang="en-GB" sz="2800" dirty="0" err="1"/>
              <a:t>Gögn</a:t>
            </a:r>
            <a:r>
              <a:rPr lang="en-GB" sz="2800" dirty="0"/>
              <a:t> </a:t>
            </a:r>
            <a:r>
              <a:rPr lang="en-GB" sz="2800" dirty="0" err="1"/>
              <a:t>frá</a:t>
            </a:r>
            <a:r>
              <a:rPr lang="en-GB" sz="2800" dirty="0"/>
              <a:t> </a:t>
            </a:r>
            <a:r>
              <a:rPr lang="en-GB" sz="2800" dirty="0" err="1"/>
              <a:t>stórri</a:t>
            </a:r>
            <a:r>
              <a:rPr lang="en-GB" sz="2800" dirty="0"/>
              <a:t> IBD </a:t>
            </a:r>
            <a:r>
              <a:rPr lang="en-GB" sz="2800" dirty="0" err="1"/>
              <a:t>skrá</a:t>
            </a:r>
            <a:r>
              <a:rPr lang="en-GB" sz="2800" dirty="0"/>
              <a:t> (</a:t>
            </a:r>
            <a:r>
              <a:rPr lang="en-GB" sz="2800" dirty="0" err="1"/>
              <a:t>multicenter</a:t>
            </a:r>
            <a:r>
              <a:rPr lang="en-GB" sz="2800" dirty="0"/>
              <a:t>) </a:t>
            </a:r>
            <a:br>
              <a:rPr lang="en-GB" sz="2800" dirty="0"/>
            </a:br>
            <a:endParaRPr lang="en-GB" sz="2800" dirty="0"/>
          </a:p>
        </p:txBody>
      </p:sp>
      <p:sp>
        <p:nvSpPr>
          <p:cNvPr id="3" name="Content Placeholder 2">
            <a:extLst>
              <a:ext uri="{FF2B5EF4-FFF2-40B4-BE49-F238E27FC236}">
                <a16:creationId xmlns:a16="http://schemas.microsoft.com/office/drawing/2014/main" id="{2F87AF3D-854B-0463-7A9E-4213BEAC16E7}"/>
              </a:ext>
            </a:extLst>
          </p:cNvPr>
          <p:cNvSpPr>
            <a:spLocks noGrp="1"/>
          </p:cNvSpPr>
          <p:nvPr>
            <p:ph idx="1"/>
          </p:nvPr>
        </p:nvSpPr>
        <p:spPr/>
        <p:txBody>
          <a:bodyPr/>
          <a:lstStyle/>
          <a:p>
            <a:r>
              <a:rPr lang="en-GB" sz="2800" dirty="0" err="1"/>
              <a:t>Meðalaldur</a:t>
            </a:r>
            <a:r>
              <a:rPr lang="en-GB" sz="2800" dirty="0"/>
              <a:t> </a:t>
            </a:r>
            <a:r>
              <a:rPr lang="en-GB" sz="2800" dirty="0" err="1"/>
              <a:t>við</a:t>
            </a:r>
            <a:r>
              <a:rPr lang="en-GB" sz="2800" dirty="0"/>
              <a:t> </a:t>
            </a:r>
            <a:r>
              <a:rPr lang="en-GB" sz="2800" dirty="0" err="1"/>
              <a:t>greiningu</a:t>
            </a:r>
            <a:r>
              <a:rPr lang="en-GB" sz="2800" dirty="0"/>
              <a:t> var 10.3 </a:t>
            </a:r>
            <a:r>
              <a:rPr lang="en-GB" sz="2800" dirty="0" err="1"/>
              <a:t>ár</a:t>
            </a:r>
            <a:endParaRPr lang="en-GB" sz="2800" dirty="0"/>
          </a:p>
          <a:p>
            <a:r>
              <a:rPr lang="en-GB" sz="2800" dirty="0"/>
              <a:t>15% </a:t>
            </a:r>
            <a:r>
              <a:rPr lang="en-GB" sz="2800" dirty="0" err="1"/>
              <a:t>barna</a:t>
            </a:r>
            <a:r>
              <a:rPr lang="en-GB" sz="2800" dirty="0"/>
              <a:t> </a:t>
            </a:r>
            <a:r>
              <a:rPr lang="en-GB" sz="2800" dirty="0" err="1"/>
              <a:t>greindust</a:t>
            </a:r>
            <a:r>
              <a:rPr lang="en-GB" sz="2800" dirty="0"/>
              <a:t> </a:t>
            </a:r>
            <a:r>
              <a:rPr lang="en-GB" sz="2800" dirty="0" err="1"/>
              <a:t>fyrir</a:t>
            </a:r>
            <a:r>
              <a:rPr lang="en-GB" sz="2800" dirty="0"/>
              <a:t> 6 </a:t>
            </a:r>
            <a:r>
              <a:rPr lang="en-GB" sz="2800" dirty="0" err="1"/>
              <a:t>ára</a:t>
            </a:r>
            <a:r>
              <a:rPr lang="en-GB" sz="2800" dirty="0"/>
              <a:t> </a:t>
            </a:r>
            <a:r>
              <a:rPr lang="en-GB" sz="2800" dirty="0" err="1"/>
              <a:t>aldur</a:t>
            </a:r>
            <a:r>
              <a:rPr lang="en-GB" sz="2800" dirty="0"/>
              <a:t> </a:t>
            </a:r>
          </a:p>
          <a:p>
            <a:r>
              <a:rPr lang="en-GB" sz="2800" dirty="0"/>
              <a:t>6% </a:t>
            </a:r>
            <a:r>
              <a:rPr lang="en-GB" sz="2800" dirty="0" err="1"/>
              <a:t>barna</a:t>
            </a:r>
            <a:r>
              <a:rPr lang="en-GB" sz="2800" dirty="0"/>
              <a:t> </a:t>
            </a:r>
            <a:r>
              <a:rPr lang="en-GB" sz="2800" dirty="0" err="1"/>
              <a:t>greindust</a:t>
            </a:r>
            <a:r>
              <a:rPr lang="en-GB" sz="2800" dirty="0"/>
              <a:t> </a:t>
            </a:r>
            <a:r>
              <a:rPr lang="en-GB" sz="2800" dirty="0" err="1"/>
              <a:t>fyrir</a:t>
            </a:r>
            <a:r>
              <a:rPr lang="en-GB" sz="2800" dirty="0"/>
              <a:t> 3ja </a:t>
            </a:r>
            <a:r>
              <a:rPr lang="en-GB" sz="2800" dirty="0" err="1"/>
              <a:t>ára</a:t>
            </a:r>
            <a:r>
              <a:rPr lang="en-GB" sz="2800" dirty="0"/>
              <a:t> </a:t>
            </a:r>
            <a:r>
              <a:rPr lang="en-GB" sz="2800" dirty="0" err="1"/>
              <a:t>aldur</a:t>
            </a:r>
            <a:r>
              <a:rPr lang="en-GB" sz="2800" dirty="0"/>
              <a:t> </a:t>
            </a:r>
          </a:p>
          <a:p>
            <a:r>
              <a:rPr lang="en-GB" sz="2800" dirty="0"/>
              <a:t>48 % </a:t>
            </a:r>
            <a:r>
              <a:rPr lang="en-GB" sz="2800" dirty="0" err="1"/>
              <a:t>barna</a:t>
            </a:r>
            <a:r>
              <a:rPr lang="en-GB" sz="2800" dirty="0"/>
              <a:t> </a:t>
            </a:r>
            <a:r>
              <a:rPr lang="en-GB" sz="2800" dirty="0" err="1"/>
              <a:t>greindust</a:t>
            </a:r>
            <a:r>
              <a:rPr lang="en-GB" sz="2800" dirty="0"/>
              <a:t> milli 6-12 </a:t>
            </a:r>
            <a:r>
              <a:rPr lang="en-GB" sz="2800" dirty="0" err="1"/>
              <a:t>ára</a:t>
            </a:r>
            <a:r>
              <a:rPr lang="en-GB" sz="2800" dirty="0"/>
              <a:t> </a:t>
            </a:r>
            <a:r>
              <a:rPr lang="en-GB" sz="2800" dirty="0" err="1"/>
              <a:t>aldurs</a:t>
            </a:r>
            <a:endParaRPr lang="en-GB" sz="2800" dirty="0"/>
          </a:p>
          <a:p>
            <a:r>
              <a:rPr lang="en-GB" sz="2800" dirty="0"/>
              <a:t>37% </a:t>
            </a:r>
            <a:r>
              <a:rPr lang="en-GB" sz="2800" dirty="0" err="1"/>
              <a:t>barna</a:t>
            </a:r>
            <a:r>
              <a:rPr lang="en-GB" sz="2800" dirty="0"/>
              <a:t> </a:t>
            </a:r>
            <a:r>
              <a:rPr lang="en-GB" sz="2800" dirty="0" err="1"/>
              <a:t>greindust</a:t>
            </a:r>
            <a:r>
              <a:rPr lang="en-GB" sz="2800" dirty="0"/>
              <a:t> milli 13 </a:t>
            </a:r>
            <a:r>
              <a:rPr lang="en-GB" sz="2800" dirty="0" err="1"/>
              <a:t>og</a:t>
            </a:r>
            <a:r>
              <a:rPr lang="en-GB" sz="2800" dirty="0"/>
              <a:t> 17 </a:t>
            </a:r>
            <a:r>
              <a:rPr lang="en-GB" sz="2800" dirty="0" err="1"/>
              <a:t>ára</a:t>
            </a:r>
            <a:r>
              <a:rPr lang="en-GB" sz="2800" dirty="0"/>
              <a:t> </a:t>
            </a:r>
          </a:p>
          <a:p>
            <a:r>
              <a:rPr lang="en-GB" sz="2800" dirty="0" err="1"/>
              <a:t>Ættarsaga</a:t>
            </a:r>
            <a:r>
              <a:rPr lang="en-GB" sz="2800" dirty="0"/>
              <a:t> </a:t>
            </a:r>
            <a:r>
              <a:rPr lang="en-GB" sz="2800" dirty="0" err="1"/>
              <a:t>jákvæð</a:t>
            </a:r>
            <a:r>
              <a:rPr lang="en-GB" sz="2800" dirty="0"/>
              <a:t> </a:t>
            </a:r>
            <a:r>
              <a:rPr lang="en-GB" sz="2800" dirty="0" err="1"/>
              <a:t>fyrir</a:t>
            </a:r>
            <a:r>
              <a:rPr lang="en-GB" sz="2800" dirty="0"/>
              <a:t> IBD </a:t>
            </a:r>
            <a:r>
              <a:rPr lang="en-GB" sz="2800" dirty="0" err="1"/>
              <a:t>meðal</a:t>
            </a:r>
            <a:r>
              <a:rPr lang="en-GB" sz="2800" dirty="0"/>
              <a:t> 29% </a:t>
            </a:r>
            <a:r>
              <a:rPr lang="en-GB" sz="2800" dirty="0" err="1"/>
              <a:t>sjúklinga</a:t>
            </a:r>
            <a:endParaRPr lang="en-GB" sz="2800" dirty="0"/>
          </a:p>
          <a:p>
            <a:r>
              <a:rPr lang="en-GB" sz="2800" dirty="0" err="1"/>
              <a:t>Sjúkdómur</a:t>
            </a:r>
            <a:r>
              <a:rPr lang="en-GB" sz="2800" dirty="0"/>
              <a:t> </a:t>
            </a:r>
            <a:r>
              <a:rPr lang="en-GB" sz="2800" dirty="0" err="1"/>
              <a:t>bundinn</a:t>
            </a:r>
            <a:r>
              <a:rPr lang="en-GB" sz="2800" dirty="0"/>
              <a:t> </a:t>
            </a:r>
            <a:r>
              <a:rPr lang="en-GB" sz="2800" dirty="0" err="1"/>
              <a:t>við</a:t>
            </a:r>
            <a:r>
              <a:rPr lang="en-GB" sz="2800" dirty="0"/>
              <a:t> </a:t>
            </a:r>
            <a:r>
              <a:rPr lang="en-GB" sz="2800" dirty="0" err="1"/>
              <a:t>ristil</a:t>
            </a:r>
            <a:r>
              <a:rPr lang="en-GB" sz="2800" dirty="0"/>
              <a:t> </a:t>
            </a:r>
            <a:r>
              <a:rPr lang="en-GB" sz="2800" dirty="0" err="1"/>
              <a:t>eingöngu</a:t>
            </a:r>
            <a:r>
              <a:rPr lang="en-GB" sz="2800" dirty="0"/>
              <a:t> (UC , CD, indeterminate) </a:t>
            </a:r>
            <a:r>
              <a:rPr lang="en-GB" sz="2800" dirty="0" err="1"/>
              <a:t>algengari</a:t>
            </a:r>
            <a:r>
              <a:rPr lang="en-GB" sz="2800" dirty="0"/>
              <a:t> </a:t>
            </a:r>
            <a:r>
              <a:rPr lang="en-GB" sz="2800" dirty="0" err="1"/>
              <a:t>meðal</a:t>
            </a:r>
            <a:r>
              <a:rPr lang="en-GB" sz="2800" dirty="0"/>
              <a:t> </a:t>
            </a:r>
            <a:r>
              <a:rPr lang="en-GB" sz="2800" dirty="0" err="1"/>
              <a:t>yngri</a:t>
            </a:r>
            <a:r>
              <a:rPr lang="en-GB" sz="2800" dirty="0"/>
              <a:t> </a:t>
            </a:r>
            <a:r>
              <a:rPr lang="en-GB" sz="2800" dirty="0" err="1"/>
              <a:t>barna</a:t>
            </a:r>
            <a:r>
              <a:rPr lang="en-GB" sz="2800" dirty="0"/>
              <a:t> </a:t>
            </a:r>
            <a:r>
              <a:rPr lang="en-GB" sz="2800" dirty="0" err="1"/>
              <a:t>undir</a:t>
            </a:r>
            <a:r>
              <a:rPr lang="en-GB" sz="2800" dirty="0"/>
              <a:t> 8 </a:t>
            </a:r>
            <a:r>
              <a:rPr lang="en-GB" sz="2800" dirty="0" err="1"/>
              <a:t>ára</a:t>
            </a:r>
            <a:endParaRPr lang="en-GB" sz="2800" dirty="0"/>
          </a:p>
        </p:txBody>
      </p:sp>
    </p:spTree>
    <p:extLst>
      <p:ext uri="{BB962C8B-B14F-4D97-AF65-F5344CB8AC3E}">
        <p14:creationId xmlns:p14="http://schemas.microsoft.com/office/powerpoint/2010/main" val="6896784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95655-01A2-A3A6-F956-5EA500D0E593}"/>
              </a:ext>
            </a:extLst>
          </p:cNvPr>
          <p:cNvSpPr>
            <a:spLocks noGrp="1"/>
          </p:cNvSpPr>
          <p:nvPr>
            <p:ph type="title"/>
          </p:nvPr>
        </p:nvSpPr>
        <p:spPr/>
        <p:txBody>
          <a:bodyPr/>
          <a:lstStyle/>
          <a:p>
            <a:r>
              <a:rPr lang="is-IS" dirty="0"/>
              <a:t>Þróun á nýgengi IBD – frh. </a:t>
            </a:r>
            <a:endParaRPr lang="en-GB" dirty="0"/>
          </a:p>
        </p:txBody>
      </p:sp>
      <p:sp>
        <p:nvSpPr>
          <p:cNvPr id="3" name="Content Placeholder 2">
            <a:extLst>
              <a:ext uri="{FF2B5EF4-FFF2-40B4-BE49-F238E27FC236}">
                <a16:creationId xmlns:a16="http://schemas.microsoft.com/office/drawing/2014/main" id="{42DDC395-6F22-70FD-3921-0F27C95977AE}"/>
              </a:ext>
            </a:extLst>
          </p:cNvPr>
          <p:cNvSpPr>
            <a:spLocks noGrp="1"/>
          </p:cNvSpPr>
          <p:nvPr>
            <p:ph idx="1"/>
          </p:nvPr>
        </p:nvSpPr>
        <p:spPr/>
        <p:txBody>
          <a:bodyPr/>
          <a:lstStyle/>
          <a:p>
            <a:r>
              <a:rPr lang="en-GB" dirty="0" err="1"/>
              <a:t>Frá</a:t>
            </a:r>
            <a:r>
              <a:rPr lang="en-GB" dirty="0"/>
              <a:t> </a:t>
            </a:r>
            <a:r>
              <a:rPr lang="en-GB" dirty="0" err="1"/>
              <a:t>árinu</a:t>
            </a:r>
            <a:r>
              <a:rPr lang="en-GB" dirty="0"/>
              <a:t> 2000 – </a:t>
            </a:r>
            <a:r>
              <a:rPr lang="en-GB" dirty="0" err="1"/>
              <a:t>dagsins</a:t>
            </a:r>
            <a:r>
              <a:rPr lang="en-GB" dirty="0"/>
              <a:t> í </a:t>
            </a:r>
            <a:r>
              <a:rPr lang="en-GB" dirty="0" err="1"/>
              <a:t>dag</a:t>
            </a:r>
            <a:endParaRPr lang="en-GB" dirty="0"/>
          </a:p>
          <a:p>
            <a:pPr lvl="1"/>
            <a:r>
              <a:rPr lang="en-GB" dirty="0" err="1"/>
              <a:t>Heimurinn</a:t>
            </a:r>
            <a:r>
              <a:rPr lang="en-GB" dirty="0"/>
              <a:t> </a:t>
            </a:r>
            <a:r>
              <a:rPr lang="en-GB" dirty="0" err="1"/>
              <a:t>færir</a:t>
            </a:r>
            <a:r>
              <a:rPr lang="en-GB" dirty="0"/>
              <a:t> sig í </a:t>
            </a:r>
            <a:r>
              <a:rPr lang="en-GB" dirty="0" err="1"/>
              <a:t>átt</a:t>
            </a:r>
            <a:r>
              <a:rPr lang="en-GB" dirty="0"/>
              <a:t> að </a:t>
            </a:r>
            <a:r>
              <a:rPr lang="en-GB" dirty="0" err="1"/>
              <a:t>aukinni</a:t>
            </a:r>
            <a:r>
              <a:rPr lang="en-GB" dirty="0"/>
              <a:t> </a:t>
            </a:r>
            <a:r>
              <a:rPr lang="en-GB" dirty="0" err="1"/>
              <a:t>hnattvæðingu</a:t>
            </a:r>
            <a:r>
              <a:rPr lang="en-GB" dirty="0"/>
              <a:t> </a:t>
            </a:r>
            <a:r>
              <a:rPr lang="en-GB" dirty="0" err="1"/>
              <a:t>vissra</a:t>
            </a:r>
            <a:r>
              <a:rPr lang="en-GB" dirty="0"/>
              <a:t> </a:t>
            </a:r>
            <a:r>
              <a:rPr lang="en-GB" dirty="0" err="1"/>
              <a:t>sjúkdóma</a:t>
            </a:r>
            <a:endParaRPr lang="en-GB" dirty="0"/>
          </a:p>
          <a:p>
            <a:pPr lvl="1"/>
            <a:r>
              <a:rPr lang="en-GB" dirty="0" err="1"/>
              <a:t>Hæsta</a:t>
            </a:r>
            <a:r>
              <a:rPr lang="en-GB" dirty="0"/>
              <a:t> </a:t>
            </a:r>
            <a:r>
              <a:rPr lang="en-GB" dirty="0" err="1"/>
              <a:t>nýgengi</a:t>
            </a:r>
            <a:r>
              <a:rPr lang="en-GB" dirty="0"/>
              <a:t> í </a:t>
            </a:r>
            <a:r>
              <a:rPr lang="en-GB" dirty="0" err="1"/>
              <a:t>löndum</a:t>
            </a:r>
            <a:r>
              <a:rPr lang="en-GB" dirty="0"/>
              <a:t> </a:t>
            </a:r>
            <a:r>
              <a:rPr lang="en-GB" dirty="0" err="1"/>
              <a:t>þar</a:t>
            </a:r>
            <a:r>
              <a:rPr lang="en-GB" dirty="0"/>
              <a:t> </a:t>
            </a:r>
            <a:r>
              <a:rPr lang="en-GB" dirty="0" err="1"/>
              <a:t>sem</a:t>
            </a:r>
            <a:r>
              <a:rPr lang="en-GB" dirty="0"/>
              <a:t> </a:t>
            </a:r>
            <a:r>
              <a:rPr lang="en-GB" dirty="0" err="1"/>
              <a:t>innkoma</a:t>
            </a:r>
            <a:r>
              <a:rPr lang="en-GB" dirty="0"/>
              <a:t> er </a:t>
            </a:r>
            <a:r>
              <a:rPr lang="en-GB" dirty="0" err="1"/>
              <a:t>hærri</a:t>
            </a:r>
            <a:r>
              <a:rPr lang="en-GB" dirty="0"/>
              <a:t> </a:t>
            </a:r>
            <a:r>
              <a:rPr lang="en-GB" dirty="0" err="1"/>
              <a:t>áður</a:t>
            </a:r>
            <a:endParaRPr lang="en-GB" dirty="0"/>
          </a:p>
          <a:p>
            <a:pPr lvl="1"/>
            <a:r>
              <a:rPr lang="en-GB" dirty="0"/>
              <a:t>Bili</a:t>
            </a:r>
            <a:r>
              <a:rPr lang="is-IS" dirty="0"/>
              <a:t>ð</a:t>
            </a:r>
            <a:r>
              <a:rPr lang="en-GB" dirty="0"/>
              <a:t> </a:t>
            </a:r>
            <a:r>
              <a:rPr lang="en-GB" dirty="0" err="1"/>
              <a:t>minnkar</a:t>
            </a:r>
            <a:r>
              <a:rPr lang="en-GB" dirty="0"/>
              <a:t> </a:t>
            </a:r>
            <a:r>
              <a:rPr lang="en-GB" dirty="0" err="1"/>
              <a:t>og</a:t>
            </a:r>
            <a:r>
              <a:rPr lang="en-GB" dirty="0"/>
              <a:t> </a:t>
            </a:r>
            <a:r>
              <a:rPr lang="en-GB" dirty="0" err="1"/>
              <a:t>nýgengi</a:t>
            </a:r>
            <a:r>
              <a:rPr lang="en-GB" dirty="0"/>
              <a:t> </a:t>
            </a:r>
            <a:r>
              <a:rPr lang="en-GB" dirty="0" err="1"/>
              <a:t>eykst</a:t>
            </a:r>
            <a:r>
              <a:rPr lang="en-GB" dirty="0"/>
              <a:t> í </a:t>
            </a:r>
            <a:r>
              <a:rPr lang="en-GB" dirty="0" err="1"/>
              <a:t>áður</a:t>
            </a:r>
            <a:r>
              <a:rPr lang="en-GB" dirty="0"/>
              <a:t> </a:t>
            </a:r>
            <a:r>
              <a:rPr lang="en-GB" dirty="0" err="1"/>
              <a:t>fátækari</a:t>
            </a:r>
            <a:r>
              <a:rPr lang="en-GB" dirty="0"/>
              <a:t> </a:t>
            </a:r>
            <a:r>
              <a:rPr lang="en-GB" dirty="0" err="1"/>
              <a:t>löndum</a:t>
            </a:r>
            <a:endParaRPr lang="en-GB" dirty="0"/>
          </a:p>
          <a:p>
            <a:endParaRPr lang="en-GB" dirty="0"/>
          </a:p>
        </p:txBody>
      </p:sp>
    </p:spTree>
    <p:extLst>
      <p:ext uri="{BB962C8B-B14F-4D97-AF65-F5344CB8AC3E}">
        <p14:creationId xmlns:p14="http://schemas.microsoft.com/office/powerpoint/2010/main" val="36442941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r>
              <a:rPr lang="en-US"/>
              <a:t>Orsakir - </a:t>
            </a:r>
            <a:r>
              <a:rPr lang="en-US">
                <a:solidFill>
                  <a:schemeClr val="tx2"/>
                </a:solidFill>
              </a:rPr>
              <a:t>Erfðir</a:t>
            </a:r>
          </a:p>
        </p:txBody>
      </p:sp>
      <p:sp>
        <p:nvSpPr>
          <p:cNvPr id="99331" name="Content Placeholder 2"/>
          <p:cNvSpPr>
            <a:spLocks noGrp="1"/>
          </p:cNvSpPr>
          <p:nvPr>
            <p:ph idx="1"/>
          </p:nvPr>
        </p:nvSpPr>
        <p:spPr/>
        <p:txBody>
          <a:bodyPr/>
          <a:lstStyle/>
          <a:p>
            <a:pPr lvl="1"/>
            <a:r>
              <a:rPr lang="en-US" sz="2400"/>
              <a:t>Sterkari þáttur í Crohn´s sjúkdómi en sáraristilbólgu</a:t>
            </a:r>
          </a:p>
          <a:p>
            <a:pPr lvl="1"/>
            <a:r>
              <a:rPr lang="en-US" sz="2400"/>
              <a:t>Hundru</a:t>
            </a:r>
            <a:r>
              <a:rPr lang="is-IS" sz="2400"/>
              <a:t>ð</a:t>
            </a:r>
            <a:r>
              <a:rPr lang="en-US" sz="2400"/>
              <a:t> genaafbrigða</a:t>
            </a:r>
          </a:p>
          <a:p>
            <a:pPr lvl="2"/>
            <a:r>
              <a:rPr lang="en-US"/>
              <a:t>autophagy, adaptiveimmunity, innate immunity</a:t>
            </a:r>
          </a:p>
          <a:p>
            <a:pPr lvl="1"/>
            <a:r>
              <a:rPr lang="en-US" sz="2400"/>
              <a:t>Að eiga 1. gráðu ættingja með IBD eykur líkur á að fá sjúkdóminn um 30-100 falt miðað við áhættu almennt Afkvæmi tveggja einstaklinga með IBD hefur 33% líkur á að greinast með sjúkdóminn fyrir 28 ára aldur </a:t>
            </a:r>
          </a:p>
          <a:p>
            <a:pPr lvl="1"/>
            <a:r>
              <a:rPr lang="en-US" sz="2400"/>
              <a:t>Systkini einstaklings með IBD hefur 5-10% líkur á að greinast með IBD á lífsleiðinni </a:t>
            </a:r>
          </a:p>
          <a:p>
            <a:pPr lvl="1"/>
            <a:r>
              <a:rPr lang="en-US" sz="2400"/>
              <a:t>Mestar líkur milli eineggja tvíbura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2E9C1-9E2C-4E54-FEB8-205087EA68D1}"/>
              </a:ext>
            </a:extLst>
          </p:cNvPr>
          <p:cNvSpPr>
            <a:spLocks noGrp="1"/>
          </p:cNvSpPr>
          <p:nvPr>
            <p:ph type="title"/>
          </p:nvPr>
        </p:nvSpPr>
        <p:spPr/>
        <p:txBody>
          <a:bodyPr/>
          <a:lstStyle/>
          <a:p>
            <a:r>
              <a:rPr lang="is-IS" dirty="0"/>
              <a:t>Samspil erfða og umhverfisþátta</a:t>
            </a:r>
            <a:endParaRPr lang="en-GB" dirty="0"/>
          </a:p>
        </p:txBody>
      </p:sp>
      <p:sp>
        <p:nvSpPr>
          <p:cNvPr id="3" name="Content Placeholder 2">
            <a:extLst>
              <a:ext uri="{FF2B5EF4-FFF2-40B4-BE49-F238E27FC236}">
                <a16:creationId xmlns:a16="http://schemas.microsoft.com/office/drawing/2014/main" id="{8C10C4D1-DDFF-2AC0-9528-E549F29E7261}"/>
              </a:ext>
            </a:extLst>
          </p:cNvPr>
          <p:cNvSpPr>
            <a:spLocks noGrp="1"/>
          </p:cNvSpPr>
          <p:nvPr>
            <p:ph idx="1"/>
          </p:nvPr>
        </p:nvSpPr>
        <p:spPr/>
        <p:txBody>
          <a:bodyPr/>
          <a:lstStyle/>
          <a:p>
            <a:r>
              <a:rPr lang="en-GB" dirty="0" err="1"/>
              <a:t>Erfðir</a:t>
            </a:r>
            <a:r>
              <a:rPr lang="en-GB" dirty="0"/>
              <a:t> </a:t>
            </a:r>
            <a:r>
              <a:rPr lang="en-GB" dirty="0" err="1"/>
              <a:t>einar</a:t>
            </a:r>
            <a:r>
              <a:rPr lang="en-GB" dirty="0"/>
              <a:t> </a:t>
            </a:r>
            <a:r>
              <a:rPr lang="en-GB" dirty="0" err="1"/>
              <a:t>og</a:t>
            </a:r>
            <a:r>
              <a:rPr lang="en-GB" dirty="0"/>
              <a:t> </a:t>
            </a:r>
            <a:r>
              <a:rPr lang="en-GB" dirty="0" err="1"/>
              <a:t>sér</a:t>
            </a:r>
            <a:r>
              <a:rPr lang="en-GB" dirty="0"/>
              <a:t> </a:t>
            </a:r>
            <a:r>
              <a:rPr lang="en-GB" dirty="0" err="1"/>
              <a:t>skýra</a:t>
            </a:r>
            <a:r>
              <a:rPr lang="en-GB" dirty="0"/>
              <a:t> ekki </a:t>
            </a:r>
            <a:r>
              <a:rPr lang="en-GB" dirty="0" err="1"/>
              <a:t>vaxandi</a:t>
            </a:r>
            <a:r>
              <a:rPr lang="en-GB" dirty="0"/>
              <a:t> </a:t>
            </a:r>
            <a:r>
              <a:rPr lang="en-GB" dirty="0" err="1"/>
              <a:t>nýgengi</a:t>
            </a:r>
            <a:endParaRPr lang="en-GB" dirty="0"/>
          </a:p>
          <a:p>
            <a:r>
              <a:rPr lang="en-GB" dirty="0" err="1"/>
              <a:t>Helsta</a:t>
            </a:r>
            <a:r>
              <a:rPr lang="en-GB" dirty="0"/>
              <a:t> </a:t>
            </a:r>
            <a:r>
              <a:rPr lang="en-GB" dirty="0" err="1"/>
              <a:t>kenningin</a:t>
            </a:r>
            <a:r>
              <a:rPr lang="en-GB" dirty="0"/>
              <a:t> </a:t>
            </a:r>
            <a:r>
              <a:rPr lang="en-GB" dirty="0" err="1"/>
              <a:t>til</a:t>
            </a:r>
            <a:r>
              <a:rPr lang="en-GB" dirty="0"/>
              <a:t> </a:t>
            </a:r>
            <a:r>
              <a:rPr lang="en-GB" dirty="0" err="1"/>
              <a:t>lengri</a:t>
            </a:r>
            <a:r>
              <a:rPr lang="en-GB" dirty="0"/>
              <a:t> </a:t>
            </a:r>
            <a:r>
              <a:rPr lang="en-GB" dirty="0" err="1"/>
              <a:t>tíma</a:t>
            </a:r>
            <a:r>
              <a:rPr lang="en-GB" dirty="0"/>
              <a:t>:</a:t>
            </a:r>
          </a:p>
          <a:p>
            <a:r>
              <a:rPr lang="en-GB" i="1" dirty="0" err="1">
                <a:solidFill>
                  <a:srgbClr val="0070C0"/>
                </a:solidFill>
              </a:rPr>
              <a:t>Erfðafræðileg</a:t>
            </a:r>
            <a:r>
              <a:rPr lang="en-GB" i="1" dirty="0">
                <a:solidFill>
                  <a:srgbClr val="0070C0"/>
                </a:solidFill>
              </a:rPr>
              <a:t> </a:t>
            </a:r>
            <a:r>
              <a:rPr lang="en-GB" i="1" dirty="0" err="1">
                <a:solidFill>
                  <a:srgbClr val="0070C0"/>
                </a:solidFill>
              </a:rPr>
              <a:t>útsetning</a:t>
            </a:r>
            <a:r>
              <a:rPr lang="en-GB" i="1" dirty="0">
                <a:solidFill>
                  <a:srgbClr val="0070C0"/>
                </a:solidFill>
              </a:rPr>
              <a:t> </a:t>
            </a:r>
            <a:r>
              <a:rPr lang="en-GB" i="1" dirty="0" err="1">
                <a:solidFill>
                  <a:srgbClr val="0070C0"/>
                </a:solidFill>
              </a:rPr>
              <a:t>og</a:t>
            </a:r>
            <a:r>
              <a:rPr lang="en-GB" i="1" dirty="0">
                <a:solidFill>
                  <a:srgbClr val="0070C0"/>
                </a:solidFill>
              </a:rPr>
              <a:t> </a:t>
            </a:r>
            <a:r>
              <a:rPr lang="en-GB" i="1" dirty="0" err="1">
                <a:solidFill>
                  <a:srgbClr val="0070C0"/>
                </a:solidFill>
              </a:rPr>
              <a:t>umhverfisþættir</a:t>
            </a:r>
            <a:r>
              <a:rPr lang="en-GB" i="1" dirty="0">
                <a:solidFill>
                  <a:srgbClr val="0070C0"/>
                </a:solidFill>
              </a:rPr>
              <a:t> </a:t>
            </a:r>
            <a:r>
              <a:rPr lang="en-GB" i="1" dirty="0" err="1">
                <a:solidFill>
                  <a:srgbClr val="0070C0"/>
                </a:solidFill>
              </a:rPr>
              <a:t>ásamt</a:t>
            </a:r>
            <a:r>
              <a:rPr lang="en-GB" i="1" dirty="0">
                <a:solidFill>
                  <a:srgbClr val="0070C0"/>
                </a:solidFill>
              </a:rPr>
              <a:t> microbiome </a:t>
            </a:r>
            <a:r>
              <a:rPr lang="en-GB" i="1" dirty="0" err="1">
                <a:solidFill>
                  <a:srgbClr val="0070C0"/>
                </a:solidFill>
              </a:rPr>
              <a:t>og</a:t>
            </a:r>
            <a:r>
              <a:rPr lang="en-GB" i="1" dirty="0">
                <a:solidFill>
                  <a:srgbClr val="0070C0"/>
                </a:solidFill>
              </a:rPr>
              <a:t> </a:t>
            </a:r>
            <a:r>
              <a:rPr lang="en-GB" i="1" dirty="0" err="1">
                <a:solidFill>
                  <a:srgbClr val="0070C0"/>
                </a:solidFill>
              </a:rPr>
              <a:t>vanstilltu</a:t>
            </a:r>
            <a:r>
              <a:rPr lang="en-GB" i="1" dirty="0">
                <a:solidFill>
                  <a:srgbClr val="0070C0"/>
                </a:solidFill>
              </a:rPr>
              <a:t> </a:t>
            </a:r>
            <a:r>
              <a:rPr lang="en-GB" i="1" dirty="0" err="1">
                <a:solidFill>
                  <a:srgbClr val="0070C0"/>
                </a:solidFill>
              </a:rPr>
              <a:t>ónæmiskerfi</a:t>
            </a:r>
            <a:r>
              <a:rPr lang="en-GB" i="1" dirty="0">
                <a:solidFill>
                  <a:srgbClr val="0070C0"/>
                </a:solidFill>
              </a:rPr>
              <a:t> </a:t>
            </a:r>
          </a:p>
          <a:p>
            <a:pPr marL="0" indent="0">
              <a:buNone/>
            </a:pPr>
            <a:endParaRPr lang="en-GB" b="1" dirty="0"/>
          </a:p>
        </p:txBody>
      </p:sp>
    </p:spTree>
    <p:extLst>
      <p:ext uri="{BB962C8B-B14F-4D97-AF65-F5344CB8AC3E}">
        <p14:creationId xmlns:p14="http://schemas.microsoft.com/office/powerpoint/2010/main" val="6223211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4781C-4D71-1620-A1D5-DB567AF1C504}"/>
              </a:ext>
            </a:extLst>
          </p:cNvPr>
          <p:cNvSpPr>
            <a:spLocks noGrp="1"/>
          </p:cNvSpPr>
          <p:nvPr>
            <p:ph type="title"/>
          </p:nvPr>
        </p:nvSpPr>
        <p:spPr/>
        <p:txBody>
          <a:bodyPr/>
          <a:lstStyle/>
          <a:p>
            <a:r>
              <a:rPr lang="en-GB" dirty="0" err="1"/>
              <a:t>Umhverfisþættir</a:t>
            </a:r>
            <a:endParaRPr lang="en-GB" dirty="0"/>
          </a:p>
        </p:txBody>
      </p:sp>
      <p:sp>
        <p:nvSpPr>
          <p:cNvPr id="3" name="Content Placeholder 2">
            <a:extLst>
              <a:ext uri="{FF2B5EF4-FFF2-40B4-BE49-F238E27FC236}">
                <a16:creationId xmlns:a16="http://schemas.microsoft.com/office/drawing/2014/main" id="{82CAA4B0-76A4-A1F1-B352-CAB42D0C7088}"/>
              </a:ext>
            </a:extLst>
          </p:cNvPr>
          <p:cNvSpPr>
            <a:spLocks noGrp="1"/>
          </p:cNvSpPr>
          <p:nvPr>
            <p:ph idx="1"/>
          </p:nvPr>
        </p:nvSpPr>
        <p:spPr/>
        <p:txBody>
          <a:bodyPr/>
          <a:lstStyle/>
          <a:p>
            <a:r>
              <a:rPr lang="en-GB" sz="2800" dirty="0" err="1"/>
              <a:t>Vestrænt</a:t>
            </a:r>
            <a:r>
              <a:rPr lang="en-GB" sz="2800" dirty="0"/>
              <a:t> </a:t>
            </a:r>
            <a:r>
              <a:rPr lang="en-GB" sz="2800" dirty="0" err="1"/>
              <a:t>mataræði</a:t>
            </a:r>
            <a:endParaRPr lang="en-GB" sz="2800" dirty="0"/>
          </a:p>
          <a:p>
            <a:pPr lvl="1"/>
            <a:r>
              <a:rPr lang="en-GB" dirty="0" err="1"/>
              <a:t>Lítið</a:t>
            </a:r>
            <a:r>
              <a:rPr lang="en-GB" dirty="0"/>
              <a:t> </a:t>
            </a:r>
            <a:r>
              <a:rPr lang="en-GB" dirty="0" err="1"/>
              <a:t>magn</a:t>
            </a:r>
            <a:r>
              <a:rPr lang="en-GB" dirty="0"/>
              <a:t> </a:t>
            </a:r>
            <a:r>
              <a:rPr lang="en-GB" dirty="0" err="1"/>
              <a:t>trefja</a:t>
            </a:r>
            <a:r>
              <a:rPr lang="en-GB" dirty="0"/>
              <a:t> </a:t>
            </a:r>
            <a:r>
              <a:rPr lang="en-GB" dirty="0" err="1"/>
              <a:t>og</a:t>
            </a:r>
            <a:r>
              <a:rPr lang="en-GB" dirty="0"/>
              <a:t> </a:t>
            </a:r>
            <a:r>
              <a:rPr lang="en-GB" dirty="0" err="1"/>
              <a:t>ofurunnin</a:t>
            </a:r>
            <a:r>
              <a:rPr lang="en-GB" dirty="0"/>
              <a:t> </a:t>
            </a:r>
            <a:r>
              <a:rPr lang="en-GB" dirty="0" err="1"/>
              <a:t>matvæli</a:t>
            </a:r>
            <a:r>
              <a:rPr lang="en-GB" dirty="0"/>
              <a:t> </a:t>
            </a:r>
          </a:p>
          <a:p>
            <a:pPr lvl="0"/>
            <a:r>
              <a:rPr lang="en-GB" sz="2800" dirty="0" err="1"/>
              <a:t>Sýklalyf</a:t>
            </a:r>
            <a:endParaRPr lang="en-GB" sz="2800" dirty="0"/>
          </a:p>
          <a:p>
            <a:r>
              <a:rPr lang="en-GB" sz="2800" dirty="0" err="1"/>
              <a:t>Þéttbýlisvæðing</a:t>
            </a:r>
            <a:r>
              <a:rPr lang="en-GB" sz="2800" dirty="0"/>
              <a:t> </a:t>
            </a:r>
            <a:r>
              <a:rPr lang="en-GB" sz="2800" dirty="0" err="1"/>
              <a:t>og</a:t>
            </a:r>
            <a:r>
              <a:rPr lang="en-GB" sz="2800" dirty="0"/>
              <a:t> </a:t>
            </a:r>
            <a:r>
              <a:rPr lang="en-GB" sz="2800" dirty="0" err="1"/>
              <a:t>minni</a:t>
            </a:r>
            <a:r>
              <a:rPr lang="en-GB" sz="2800" dirty="0"/>
              <a:t> </a:t>
            </a:r>
            <a:r>
              <a:rPr lang="en-GB" sz="2800" dirty="0" err="1"/>
              <a:t>útsetning</a:t>
            </a:r>
            <a:r>
              <a:rPr lang="en-GB" sz="2800" dirty="0"/>
              <a:t> </a:t>
            </a:r>
            <a:r>
              <a:rPr lang="en-GB" sz="2800" dirty="0" err="1"/>
              <a:t>fyrir</a:t>
            </a:r>
            <a:r>
              <a:rPr lang="en-GB" sz="2800" dirty="0"/>
              <a:t> </a:t>
            </a:r>
            <a:r>
              <a:rPr lang="en-GB" sz="2800" dirty="0" err="1"/>
              <a:t>örverum</a:t>
            </a:r>
            <a:r>
              <a:rPr lang="en-GB" sz="2800" dirty="0"/>
              <a:t> í </a:t>
            </a:r>
            <a:r>
              <a:rPr lang="en-GB" sz="2800" dirty="0" err="1"/>
              <a:t>umhverfinu</a:t>
            </a:r>
            <a:r>
              <a:rPr lang="en-GB" sz="2800" dirty="0"/>
              <a:t> </a:t>
            </a:r>
          </a:p>
          <a:p>
            <a:pPr lvl="0"/>
            <a:r>
              <a:rPr lang="en-GB" sz="2800" dirty="0" err="1"/>
              <a:t>Úthverfamenning</a:t>
            </a:r>
            <a:endParaRPr lang="en-GB" sz="2800" dirty="0"/>
          </a:p>
          <a:p>
            <a:pPr lvl="0"/>
            <a:r>
              <a:rPr lang="en-GB" sz="2800" dirty="0" err="1"/>
              <a:t>Breytingar</a:t>
            </a:r>
            <a:r>
              <a:rPr lang="en-GB" sz="2800" dirty="0"/>
              <a:t> á </a:t>
            </a:r>
            <a:r>
              <a:rPr lang="en-GB" sz="2800" dirty="0" err="1"/>
              <a:t>næringu</a:t>
            </a:r>
            <a:r>
              <a:rPr lang="en-GB" sz="2800" dirty="0"/>
              <a:t> </a:t>
            </a:r>
            <a:r>
              <a:rPr lang="en-GB" sz="2800" dirty="0" err="1"/>
              <a:t>ungbarna</a:t>
            </a:r>
            <a:endParaRPr lang="en-GB" sz="2800" dirty="0"/>
          </a:p>
          <a:p>
            <a:pPr lvl="0"/>
            <a:r>
              <a:rPr lang="en-GB" sz="2800" dirty="0" err="1"/>
              <a:t>Efnahagsáhrif</a:t>
            </a:r>
            <a:r>
              <a:rPr lang="en-GB" sz="2800" dirty="0"/>
              <a:t> </a:t>
            </a:r>
          </a:p>
          <a:p>
            <a:endParaRPr lang="en-GB" dirty="0"/>
          </a:p>
        </p:txBody>
      </p:sp>
    </p:spTree>
    <p:extLst>
      <p:ext uri="{BB962C8B-B14F-4D97-AF65-F5344CB8AC3E}">
        <p14:creationId xmlns:p14="http://schemas.microsoft.com/office/powerpoint/2010/main" val="40893181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4508D-1183-B3AD-3593-B8A14F924CF6}"/>
              </a:ext>
            </a:extLst>
          </p:cNvPr>
          <p:cNvSpPr>
            <a:spLocks noGrp="1"/>
          </p:cNvSpPr>
          <p:nvPr>
            <p:ph type="title"/>
          </p:nvPr>
        </p:nvSpPr>
        <p:spPr/>
        <p:txBody>
          <a:bodyPr/>
          <a:lstStyle/>
          <a:p>
            <a:r>
              <a:rPr lang="is-IS" dirty="0"/>
              <a:t>Umhverfisþættir</a:t>
            </a:r>
            <a:endParaRPr lang="en-GB" dirty="0"/>
          </a:p>
        </p:txBody>
      </p:sp>
      <p:sp>
        <p:nvSpPr>
          <p:cNvPr id="3" name="Content Placeholder 2">
            <a:extLst>
              <a:ext uri="{FF2B5EF4-FFF2-40B4-BE49-F238E27FC236}">
                <a16:creationId xmlns:a16="http://schemas.microsoft.com/office/drawing/2014/main" id="{BF2B15E3-97EB-D327-2BA0-C2C3FA82E1A1}"/>
              </a:ext>
            </a:extLst>
          </p:cNvPr>
          <p:cNvSpPr>
            <a:spLocks noGrp="1"/>
          </p:cNvSpPr>
          <p:nvPr>
            <p:ph idx="1"/>
          </p:nvPr>
        </p:nvSpPr>
        <p:spPr/>
        <p:txBody>
          <a:bodyPr/>
          <a:lstStyle/>
          <a:p>
            <a:pPr lvl="0"/>
            <a:r>
              <a:rPr lang="en-GB" dirty="0" err="1"/>
              <a:t>Reykingar</a:t>
            </a:r>
            <a:r>
              <a:rPr lang="en-GB" dirty="0"/>
              <a:t> </a:t>
            </a:r>
            <a:r>
              <a:rPr lang="en-GB" dirty="0" err="1"/>
              <a:t>og</a:t>
            </a:r>
            <a:r>
              <a:rPr lang="en-GB" dirty="0"/>
              <a:t> </a:t>
            </a:r>
            <a:r>
              <a:rPr lang="en-GB" dirty="0" err="1"/>
              <a:t>óbeinar</a:t>
            </a:r>
            <a:r>
              <a:rPr lang="en-GB" dirty="0"/>
              <a:t> </a:t>
            </a:r>
            <a:r>
              <a:rPr lang="en-GB" dirty="0" err="1"/>
              <a:t>reykingar</a:t>
            </a:r>
            <a:endParaRPr lang="en-GB" dirty="0"/>
          </a:p>
          <a:p>
            <a:pPr lvl="1"/>
            <a:r>
              <a:rPr lang="en-GB" dirty="0" err="1"/>
              <a:t>Auka</a:t>
            </a:r>
            <a:r>
              <a:rPr lang="en-GB" dirty="0"/>
              <a:t> </a:t>
            </a:r>
            <a:r>
              <a:rPr lang="en-GB" dirty="0" err="1"/>
              <a:t>hættu</a:t>
            </a:r>
            <a:r>
              <a:rPr lang="en-GB" dirty="0"/>
              <a:t> á </a:t>
            </a:r>
            <a:r>
              <a:rPr lang="en-GB" dirty="0" err="1"/>
              <a:t>Crohn´s</a:t>
            </a:r>
            <a:r>
              <a:rPr lang="en-GB" dirty="0"/>
              <a:t> en </a:t>
            </a:r>
            <a:r>
              <a:rPr lang="en-GB" dirty="0" err="1"/>
              <a:t>ekki</a:t>
            </a:r>
            <a:r>
              <a:rPr lang="en-GB" dirty="0"/>
              <a:t> </a:t>
            </a:r>
            <a:r>
              <a:rPr lang="en-GB" dirty="0" err="1"/>
              <a:t>sáraristilbólgu</a:t>
            </a:r>
            <a:endParaRPr lang="en-GB" dirty="0"/>
          </a:p>
          <a:p>
            <a:pPr lvl="1"/>
            <a:r>
              <a:rPr lang="en-GB" dirty="0" err="1"/>
              <a:t>Versnun</a:t>
            </a:r>
            <a:r>
              <a:rPr lang="en-GB" dirty="0"/>
              <a:t> </a:t>
            </a:r>
            <a:r>
              <a:rPr lang="en-GB" dirty="0" err="1"/>
              <a:t>sáraristilbólgu</a:t>
            </a:r>
            <a:r>
              <a:rPr lang="en-GB" dirty="0"/>
              <a:t> </a:t>
            </a:r>
            <a:r>
              <a:rPr lang="en-GB" dirty="0" err="1"/>
              <a:t>hjá</a:t>
            </a:r>
            <a:r>
              <a:rPr lang="en-GB" dirty="0"/>
              <a:t> </a:t>
            </a:r>
            <a:r>
              <a:rPr lang="en-GB" dirty="0" err="1"/>
              <a:t>þeim</a:t>
            </a:r>
            <a:r>
              <a:rPr lang="en-GB" dirty="0"/>
              <a:t> </a:t>
            </a:r>
            <a:r>
              <a:rPr lang="en-GB" dirty="0" err="1"/>
              <a:t>sem</a:t>
            </a:r>
            <a:r>
              <a:rPr lang="en-GB" dirty="0"/>
              <a:t> </a:t>
            </a:r>
            <a:r>
              <a:rPr lang="en-GB" dirty="0" err="1"/>
              <a:t>hætta</a:t>
            </a:r>
            <a:r>
              <a:rPr lang="en-GB" dirty="0"/>
              <a:t> að </a:t>
            </a:r>
            <a:r>
              <a:rPr lang="en-GB" dirty="0" err="1"/>
              <a:t>reykja</a:t>
            </a:r>
            <a:endParaRPr lang="en-GB" dirty="0"/>
          </a:p>
          <a:p>
            <a:pPr lvl="1"/>
            <a:endParaRPr lang="en-GB" dirty="0"/>
          </a:p>
          <a:p>
            <a:r>
              <a:rPr lang="en-GB" dirty="0" err="1"/>
              <a:t>Loftmengun</a:t>
            </a:r>
            <a:endParaRPr lang="en-GB" dirty="0"/>
          </a:p>
          <a:p>
            <a:pPr lvl="0"/>
            <a:r>
              <a:rPr lang="en-GB" dirty="0" err="1"/>
              <a:t>Hugsanlega</a:t>
            </a:r>
            <a:r>
              <a:rPr lang="en-GB" dirty="0"/>
              <a:t> D-</a:t>
            </a:r>
            <a:r>
              <a:rPr lang="en-GB" dirty="0" err="1"/>
              <a:t>vítamínskortur</a:t>
            </a:r>
            <a:r>
              <a:rPr lang="en-GB" dirty="0"/>
              <a:t> </a:t>
            </a:r>
            <a:r>
              <a:rPr lang="en-GB" dirty="0" err="1"/>
              <a:t>og</a:t>
            </a:r>
            <a:r>
              <a:rPr lang="en-GB" dirty="0"/>
              <a:t> </a:t>
            </a:r>
            <a:r>
              <a:rPr lang="en-GB" dirty="0" err="1"/>
              <a:t>aðrir</a:t>
            </a:r>
            <a:r>
              <a:rPr lang="en-GB" dirty="0"/>
              <a:t> </a:t>
            </a:r>
            <a:r>
              <a:rPr lang="en-GB" dirty="0" err="1"/>
              <a:t>lífsstílsþættir</a:t>
            </a:r>
            <a:endParaRPr lang="en-GB" dirty="0"/>
          </a:p>
          <a:p>
            <a:endParaRPr lang="en-GB" dirty="0"/>
          </a:p>
        </p:txBody>
      </p:sp>
    </p:spTree>
    <p:extLst>
      <p:ext uri="{BB962C8B-B14F-4D97-AF65-F5344CB8AC3E}">
        <p14:creationId xmlns:p14="http://schemas.microsoft.com/office/powerpoint/2010/main" val="25279286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Mataræði og IBD</a:t>
            </a:r>
          </a:p>
        </p:txBody>
      </p:sp>
      <p:sp>
        <p:nvSpPr>
          <p:cNvPr id="3" name="Content Placeholder 2"/>
          <p:cNvSpPr>
            <a:spLocks noGrp="1"/>
          </p:cNvSpPr>
          <p:nvPr>
            <p:ph idx="1"/>
          </p:nvPr>
        </p:nvSpPr>
        <p:spPr/>
        <p:txBody>
          <a:bodyPr/>
          <a:lstStyle/>
          <a:p>
            <a:r>
              <a:rPr lang="en-US" sz="2400" dirty="0" err="1"/>
              <a:t>Trefjar</a:t>
            </a:r>
            <a:r>
              <a:rPr lang="en-US" sz="2400" dirty="0"/>
              <a:t> </a:t>
            </a:r>
            <a:r>
              <a:rPr lang="en-US" sz="2400" dirty="0" err="1"/>
              <a:t>einkum</a:t>
            </a:r>
            <a:r>
              <a:rPr lang="en-US" sz="2400" dirty="0"/>
              <a:t> </a:t>
            </a:r>
            <a:r>
              <a:rPr lang="en-US" sz="2400" dirty="0" err="1"/>
              <a:t>úr</a:t>
            </a:r>
            <a:r>
              <a:rPr lang="en-US" sz="2400" dirty="0"/>
              <a:t> </a:t>
            </a:r>
            <a:r>
              <a:rPr lang="en-US" sz="2400" dirty="0" err="1"/>
              <a:t>ávöxtum</a:t>
            </a:r>
            <a:r>
              <a:rPr lang="en-US" sz="2400" dirty="0"/>
              <a:t> </a:t>
            </a:r>
            <a:r>
              <a:rPr lang="en-US" sz="2400" dirty="0" err="1"/>
              <a:t>og</a:t>
            </a:r>
            <a:r>
              <a:rPr lang="en-US" sz="2400" dirty="0"/>
              <a:t> </a:t>
            </a:r>
            <a:r>
              <a:rPr lang="en-US" sz="2400" dirty="0" err="1"/>
              <a:t>vissu</a:t>
            </a:r>
            <a:r>
              <a:rPr lang="en-US" sz="2400" dirty="0"/>
              <a:t> gr</a:t>
            </a:r>
            <a:r>
              <a:rPr lang="is-IS" sz="2400" dirty="0"/>
              <a:t>æ</a:t>
            </a:r>
            <a:r>
              <a:rPr lang="en-US" sz="2400" dirty="0" err="1"/>
              <a:t>nmeti</a:t>
            </a:r>
            <a:r>
              <a:rPr lang="en-US" sz="2400" dirty="0"/>
              <a:t> </a:t>
            </a:r>
            <a:r>
              <a:rPr lang="en-US" sz="2400" dirty="0" err="1"/>
              <a:t>talið</a:t>
            </a:r>
            <a:r>
              <a:rPr lang="en-US" sz="2400" dirty="0"/>
              <a:t> </a:t>
            </a:r>
            <a:r>
              <a:rPr lang="en-US" sz="2400" dirty="0" err="1"/>
              <a:t>minnka</a:t>
            </a:r>
            <a:r>
              <a:rPr lang="en-US" sz="2400" dirty="0"/>
              <a:t> </a:t>
            </a:r>
            <a:r>
              <a:rPr lang="en-US" sz="2400" dirty="0" err="1"/>
              <a:t>hættu</a:t>
            </a:r>
            <a:r>
              <a:rPr lang="en-US" sz="2400" dirty="0"/>
              <a:t> á Crohn´s </a:t>
            </a:r>
            <a:r>
              <a:rPr lang="en-US" sz="2400" dirty="0" err="1"/>
              <a:t>sjúkdómi</a:t>
            </a:r>
            <a:r>
              <a:rPr lang="en-US" sz="2400" dirty="0"/>
              <a:t> </a:t>
            </a:r>
            <a:r>
              <a:rPr lang="en-US" sz="2400" dirty="0" err="1"/>
              <a:t>en</a:t>
            </a:r>
            <a:r>
              <a:rPr lang="en-US" sz="2400" dirty="0"/>
              <a:t> ekki </a:t>
            </a:r>
            <a:r>
              <a:rPr lang="en-US" sz="2400" dirty="0" err="1"/>
              <a:t>sáraristilbólgu</a:t>
            </a:r>
            <a:r>
              <a:rPr lang="en-US" sz="2400" dirty="0"/>
              <a:t> </a:t>
            </a:r>
          </a:p>
          <a:p>
            <a:r>
              <a:rPr lang="en-US" sz="2400" dirty="0" err="1"/>
              <a:t>Heildarfituneysla</a:t>
            </a:r>
            <a:r>
              <a:rPr lang="en-US" sz="2400" dirty="0"/>
              <a:t>, </a:t>
            </a:r>
            <a:r>
              <a:rPr lang="en-US" sz="2400" dirty="0" err="1"/>
              <a:t>magn</a:t>
            </a:r>
            <a:r>
              <a:rPr lang="en-US" sz="2400" dirty="0"/>
              <a:t> </a:t>
            </a:r>
            <a:r>
              <a:rPr lang="en-US" sz="2400" dirty="0" err="1"/>
              <a:t>dýrafitu</a:t>
            </a:r>
            <a:r>
              <a:rPr lang="en-US" sz="2400" dirty="0"/>
              <a:t> </a:t>
            </a:r>
            <a:r>
              <a:rPr lang="en-US" sz="2400" dirty="0" err="1"/>
              <a:t>og</a:t>
            </a:r>
            <a:r>
              <a:rPr lang="en-US" sz="2400" dirty="0"/>
              <a:t> </a:t>
            </a:r>
            <a:r>
              <a:rPr lang="en-US" sz="2400" dirty="0" err="1"/>
              <a:t>fjölómettaðrar</a:t>
            </a:r>
            <a:r>
              <a:rPr lang="en-US" sz="2400" dirty="0"/>
              <a:t> </a:t>
            </a:r>
            <a:r>
              <a:rPr lang="en-US" sz="2400" dirty="0" err="1"/>
              <a:t>fitu</a:t>
            </a:r>
            <a:r>
              <a:rPr lang="en-US" sz="2400" dirty="0"/>
              <a:t> </a:t>
            </a:r>
            <a:r>
              <a:rPr lang="en-US" sz="2400" dirty="0" err="1"/>
              <a:t>tengd</a:t>
            </a:r>
            <a:r>
              <a:rPr lang="en-US" sz="2400" dirty="0"/>
              <a:t> </a:t>
            </a:r>
            <a:r>
              <a:rPr lang="en-US" sz="2400" dirty="0" err="1"/>
              <a:t>auknu</a:t>
            </a:r>
            <a:r>
              <a:rPr lang="en-US" sz="2400" dirty="0"/>
              <a:t> </a:t>
            </a:r>
            <a:r>
              <a:rPr lang="en-US" sz="2400" dirty="0" err="1"/>
              <a:t>nýgengi</a:t>
            </a:r>
            <a:r>
              <a:rPr lang="en-US" sz="2400" dirty="0"/>
              <a:t> IBD </a:t>
            </a:r>
          </a:p>
          <a:p>
            <a:r>
              <a:rPr lang="en-US" sz="2400" dirty="0" err="1"/>
              <a:t>Hærri</a:t>
            </a:r>
            <a:r>
              <a:rPr lang="en-US" sz="2400" dirty="0"/>
              <a:t> </a:t>
            </a:r>
            <a:r>
              <a:rPr lang="en-US" sz="2400" dirty="0" err="1"/>
              <a:t>inntaka</a:t>
            </a:r>
            <a:r>
              <a:rPr lang="en-US" sz="2400" dirty="0"/>
              <a:t> omega-3 </a:t>
            </a:r>
            <a:r>
              <a:rPr lang="en-US" sz="2400" dirty="0" err="1"/>
              <a:t>og</a:t>
            </a:r>
            <a:r>
              <a:rPr lang="en-US" sz="2400" dirty="0"/>
              <a:t> </a:t>
            </a:r>
            <a:r>
              <a:rPr lang="en-US" sz="2400" dirty="0" err="1"/>
              <a:t>lægri</a:t>
            </a:r>
            <a:r>
              <a:rPr lang="en-US" sz="2400" dirty="0"/>
              <a:t> </a:t>
            </a:r>
            <a:r>
              <a:rPr lang="en-US" sz="2400" dirty="0" err="1"/>
              <a:t>inntaka</a:t>
            </a:r>
            <a:r>
              <a:rPr lang="en-US" sz="2400" dirty="0"/>
              <a:t> omega-6 </a:t>
            </a:r>
            <a:r>
              <a:rPr lang="en-US" sz="2400" dirty="0" err="1"/>
              <a:t>tengd</a:t>
            </a:r>
            <a:r>
              <a:rPr lang="en-US" sz="2400" dirty="0"/>
              <a:t> </a:t>
            </a:r>
            <a:r>
              <a:rPr lang="en-US" sz="2400" dirty="0" err="1"/>
              <a:t>lægri</a:t>
            </a:r>
            <a:r>
              <a:rPr lang="en-US" sz="2400" dirty="0"/>
              <a:t> </a:t>
            </a:r>
            <a:r>
              <a:rPr lang="en-US" sz="2400" dirty="0" err="1"/>
              <a:t>áhættu</a:t>
            </a:r>
            <a:r>
              <a:rPr lang="en-US" sz="2400" dirty="0"/>
              <a:t> á Crohn´s </a:t>
            </a:r>
            <a:r>
              <a:rPr lang="en-US" sz="2400" dirty="0" err="1"/>
              <a:t>sjd</a:t>
            </a:r>
            <a:endParaRPr lang="en-US" sz="2400" dirty="0"/>
          </a:p>
          <a:p>
            <a:r>
              <a:rPr lang="en-US" sz="2400" dirty="0" err="1"/>
              <a:t>Lítil</a:t>
            </a:r>
            <a:r>
              <a:rPr lang="en-US" sz="2400" dirty="0"/>
              <a:t> D-</a:t>
            </a:r>
            <a:r>
              <a:rPr lang="en-US" sz="2400" dirty="0" err="1"/>
              <a:t>vítamínneysla</a:t>
            </a:r>
            <a:r>
              <a:rPr lang="en-US" sz="2400" dirty="0"/>
              <a:t> </a:t>
            </a:r>
            <a:r>
              <a:rPr lang="en-US" sz="2400" dirty="0" err="1"/>
              <a:t>tengd</a:t>
            </a:r>
            <a:r>
              <a:rPr lang="en-US" sz="2400" dirty="0"/>
              <a:t> </a:t>
            </a:r>
            <a:r>
              <a:rPr lang="en-US" sz="2400" dirty="0" err="1"/>
              <a:t>aukinni</a:t>
            </a:r>
            <a:r>
              <a:rPr lang="en-US" sz="2400" dirty="0"/>
              <a:t> </a:t>
            </a:r>
            <a:r>
              <a:rPr lang="en-US" sz="2400" dirty="0" err="1"/>
              <a:t>áhættu</a:t>
            </a:r>
            <a:r>
              <a:rPr lang="en-US" sz="2400" dirty="0"/>
              <a:t> á Crohn´s </a:t>
            </a:r>
            <a:r>
              <a:rPr lang="en-US" sz="2400" dirty="0" err="1"/>
              <a:t>sjúkdómi</a:t>
            </a:r>
            <a:r>
              <a:rPr lang="en-US" sz="2400" dirty="0"/>
              <a:t>. D-</a:t>
            </a:r>
            <a:r>
              <a:rPr lang="en-US" sz="2400" dirty="0" err="1"/>
              <a:t>vítamínskortur</a:t>
            </a:r>
            <a:r>
              <a:rPr lang="en-US" sz="2400" dirty="0"/>
              <a:t> er </a:t>
            </a:r>
            <a:r>
              <a:rPr lang="en-US" sz="2400" dirty="0" err="1"/>
              <a:t>algengur</a:t>
            </a:r>
            <a:r>
              <a:rPr lang="en-US" sz="2400" dirty="0"/>
              <a:t> </a:t>
            </a:r>
            <a:r>
              <a:rPr lang="en-US" sz="2400" dirty="0" err="1"/>
              <a:t>meðal</a:t>
            </a:r>
            <a:r>
              <a:rPr lang="en-US" sz="2400" dirty="0"/>
              <a:t> IBD </a:t>
            </a:r>
            <a:r>
              <a:rPr lang="en-US" sz="2400" dirty="0" err="1"/>
              <a:t>sjúklinga</a:t>
            </a:r>
            <a:r>
              <a:rPr lang="en-US" sz="2400" dirty="0"/>
              <a:t>. </a:t>
            </a:r>
          </a:p>
          <a:p>
            <a:r>
              <a:rPr lang="en-US" sz="2400" dirty="0" err="1"/>
              <a:t>Ýruefni</a:t>
            </a:r>
            <a:r>
              <a:rPr lang="en-US" sz="2400" dirty="0"/>
              <a:t> </a:t>
            </a:r>
            <a:r>
              <a:rPr lang="en-US" sz="2400" dirty="0" err="1"/>
              <a:t>og</a:t>
            </a:r>
            <a:r>
              <a:rPr lang="en-US" sz="2400" dirty="0"/>
              <a:t> </a:t>
            </a:r>
            <a:r>
              <a:rPr lang="en-US" sz="2400" dirty="0" err="1"/>
              <a:t>viðbætt</a:t>
            </a:r>
            <a:r>
              <a:rPr lang="en-US" sz="2400" dirty="0"/>
              <a:t> </a:t>
            </a:r>
            <a:r>
              <a:rPr lang="en-US" sz="2400" dirty="0" err="1"/>
              <a:t>efni</a:t>
            </a:r>
            <a:r>
              <a:rPr lang="en-US" sz="2400" dirty="0"/>
              <a:t> </a:t>
            </a:r>
            <a:r>
              <a:rPr lang="en-US" sz="2400" dirty="0" err="1"/>
              <a:t>hafa</a:t>
            </a:r>
            <a:r>
              <a:rPr lang="en-US" sz="2400" dirty="0"/>
              <a:t> </a:t>
            </a:r>
            <a:r>
              <a:rPr lang="en-US" sz="2400" dirty="0" err="1"/>
              <a:t>áhrif</a:t>
            </a:r>
            <a:r>
              <a:rPr lang="en-US" sz="2400" dirty="0"/>
              <a:t> á </a:t>
            </a:r>
            <a:r>
              <a:rPr lang="en-US" sz="2400" dirty="0" err="1"/>
              <a:t>microbiome</a:t>
            </a:r>
            <a:r>
              <a:rPr lang="en-US" sz="2400" dirty="0"/>
              <a:t>. </a:t>
            </a:r>
            <a:r>
              <a:rPr lang="en-US" sz="2400" dirty="0" err="1"/>
              <a:t>Ofurunnin</a:t>
            </a:r>
            <a:r>
              <a:rPr lang="en-US" sz="2400" dirty="0"/>
              <a:t> </a:t>
            </a:r>
            <a:r>
              <a:rPr lang="en-US" sz="2400" dirty="0" err="1"/>
              <a:t>fæða</a:t>
            </a:r>
            <a:r>
              <a:rPr lang="en-US" sz="2400" dirty="0"/>
              <a:t> </a:t>
            </a:r>
            <a:r>
              <a:rPr lang="en-US" sz="2400" dirty="0" err="1"/>
              <a:t>virðist</a:t>
            </a:r>
            <a:r>
              <a:rPr lang="en-US" sz="2400" dirty="0"/>
              <a:t> </a:t>
            </a:r>
            <a:r>
              <a:rPr lang="en-US" sz="2400" dirty="0" err="1"/>
              <a:t>auka</a:t>
            </a:r>
            <a:r>
              <a:rPr lang="en-US" sz="2400" dirty="0"/>
              <a:t> </a:t>
            </a:r>
            <a:r>
              <a:rPr lang="en-US" sz="2400" dirty="0" err="1"/>
              <a:t>líkur</a:t>
            </a:r>
            <a:r>
              <a:rPr lang="en-US" sz="2400" dirty="0"/>
              <a:t> á IBD, </a:t>
            </a:r>
            <a:r>
              <a:rPr lang="en-US" sz="2400" dirty="0" err="1"/>
              <a:t>einkum</a:t>
            </a:r>
            <a:r>
              <a:rPr lang="en-US" sz="2400" dirty="0"/>
              <a:t> Crohn´s </a:t>
            </a:r>
            <a:r>
              <a:rPr lang="en-US" sz="2400" dirty="0" err="1"/>
              <a:t>sjúkdómi</a:t>
            </a:r>
            <a:r>
              <a:rPr lang="en-US" sz="2400" dirty="0"/>
              <a:t>. </a:t>
            </a:r>
          </a:p>
          <a:p>
            <a:r>
              <a:rPr lang="en-US" sz="2400" dirty="0"/>
              <a:t>Antigen í </a:t>
            </a:r>
            <a:r>
              <a:rPr lang="en-US" sz="2400" dirty="0" err="1"/>
              <a:t>fæðu</a:t>
            </a:r>
            <a:r>
              <a:rPr lang="en-US" sz="2400" dirty="0"/>
              <a:t> </a:t>
            </a:r>
            <a:r>
              <a:rPr lang="en-US" sz="2400" dirty="0" err="1"/>
              <a:t>bólguhvetjandi</a:t>
            </a:r>
            <a:endParaRPr lang="en-US" sz="2400" dirty="0"/>
          </a:p>
          <a:p>
            <a:endParaRPr lang="is-I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11EB8-9E36-9D37-42D0-06D6910E250E}"/>
              </a:ext>
            </a:extLst>
          </p:cNvPr>
          <p:cNvSpPr>
            <a:spLocks noGrp="1"/>
          </p:cNvSpPr>
          <p:nvPr>
            <p:ph type="title"/>
          </p:nvPr>
        </p:nvSpPr>
        <p:spPr/>
        <p:txBody>
          <a:bodyPr/>
          <a:lstStyle/>
          <a:p>
            <a:r>
              <a:rPr lang="is-IS" dirty="0"/>
              <a:t>Áhrif erfðaþátta</a:t>
            </a:r>
            <a:endParaRPr lang="en-GB" dirty="0"/>
          </a:p>
        </p:txBody>
      </p:sp>
      <p:sp>
        <p:nvSpPr>
          <p:cNvPr id="3" name="Content Placeholder 2">
            <a:extLst>
              <a:ext uri="{FF2B5EF4-FFF2-40B4-BE49-F238E27FC236}">
                <a16:creationId xmlns:a16="http://schemas.microsoft.com/office/drawing/2014/main" id="{BAD9EF0B-DC8F-B54F-A429-4B1A46A21FF8}"/>
              </a:ext>
            </a:extLst>
          </p:cNvPr>
          <p:cNvSpPr>
            <a:spLocks noGrp="1"/>
          </p:cNvSpPr>
          <p:nvPr>
            <p:ph idx="1"/>
          </p:nvPr>
        </p:nvSpPr>
        <p:spPr/>
        <p:txBody>
          <a:bodyPr/>
          <a:lstStyle/>
          <a:p>
            <a:pPr lvl="0"/>
            <a:r>
              <a:rPr lang="en-GB" dirty="0" err="1"/>
              <a:t>Hundruð</a:t>
            </a:r>
            <a:r>
              <a:rPr lang="en-GB" dirty="0"/>
              <a:t> </a:t>
            </a:r>
            <a:r>
              <a:rPr lang="en-GB" dirty="0" err="1"/>
              <a:t>erfðabreytileika</a:t>
            </a:r>
            <a:r>
              <a:rPr lang="en-GB" dirty="0"/>
              <a:t> </a:t>
            </a:r>
            <a:r>
              <a:rPr lang="en-GB" dirty="0" err="1"/>
              <a:t>tengjast</a:t>
            </a:r>
            <a:r>
              <a:rPr lang="en-GB" dirty="0"/>
              <a:t> </a:t>
            </a:r>
            <a:r>
              <a:rPr lang="en-GB" dirty="0" err="1"/>
              <a:t>aukinni</a:t>
            </a:r>
            <a:r>
              <a:rPr lang="en-GB" dirty="0"/>
              <a:t> </a:t>
            </a:r>
            <a:r>
              <a:rPr lang="en-GB" dirty="0" err="1"/>
              <a:t>áhættu</a:t>
            </a:r>
            <a:r>
              <a:rPr lang="en-GB" dirty="0"/>
              <a:t> á IBD</a:t>
            </a:r>
          </a:p>
          <a:p>
            <a:pPr lvl="0"/>
            <a:r>
              <a:rPr lang="en-GB" dirty="0"/>
              <a:t>NOD2 </a:t>
            </a:r>
            <a:r>
              <a:rPr lang="en-GB" dirty="0" err="1"/>
              <a:t>tengist</a:t>
            </a:r>
            <a:r>
              <a:rPr lang="en-GB" dirty="0"/>
              <a:t> </a:t>
            </a:r>
            <a:r>
              <a:rPr lang="en-GB" dirty="0" err="1"/>
              <a:t>sérstaklega</a:t>
            </a:r>
            <a:r>
              <a:rPr lang="en-GB" dirty="0"/>
              <a:t> Crohn's-</a:t>
            </a:r>
            <a:r>
              <a:rPr lang="en-GB" dirty="0" err="1"/>
              <a:t>sjúkdómi</a:t>
            </a:r>
            <a:endParaRPr lang="en-GB" dirty="0"/>
          </a:p>
          <a:p>
            <a:pPr lvl="1"/>
            <a:r>
              <a:rPr lang="en-GB" dirty="0"/>
              <a:t>NOD2 gen </a:t>
            </a:r>
            <a:r>
              <a:rPr lang="en-GB" dirty="0" err="1"/>
              <a:t>hefur</a:t>
            </a:r>
            <a:r>
              <a:rPr lang="en-GB" dirty="0"/>
              <a:t> </a:t>
            </a:r>
            <a:r>
              <a:rPr lang="en-GB" dirty="0" err="1"/>
              <a:t>áhrif</a:t>
            </a:r>
            <a:r>
              <a:rPr lang="en-GB" dirty="0"/>
              <a:t> á </a:t>
            </a:r>
            <a:r>
              <a:rPr lang="en-GB" dirty="0" err="1"/>
              <a:t>getu</a:t>
            </a:r>
            <a:r>
              <a:rPr lang="en-GB" dirty="0"/>
              <a:t> innate </a:t>
            </a:r>
            <a:r>
              <a:rPr lang="en-GB" dirty="0" err="1"/>
              <a:t>ónæmiskerfisins</a:t>
            </a:r>
            <a:r>
              <a:rPr lang="en-GB" dirty="0"/>
              <a:t> </a:t>
            </a:r>
            <a:r>
              <a:rPr lang="en-GB" dirty="0" err="1"/>
              <a:t>til</a:t>
            </a:r>
            <a:r>
              <a:rPr lang="en-GB" dirty="0"/>
              <a:t> að </a:t>
            </a:r>
            <a:r>
              <a:rPr lang="en-GB" dirty="0" err="1"/>
              <a:t>þekkja</a:t>
            </a:r>
            <a:r>
              <a:rPr lang="en-GB" dirty="0"/>
              <a:t> </a:t>
            </a:r>
            <a:r>
              <a:rPr lang="en-GB" dirty="0" err="1"/>
              <a:t>bakteríuhluta</a:t>
            </a:r>
            <a:r>
              <a:rPr lang="en-GB" dirty="0"/>
              <a:t> </a:t>
            </a:r>
            <a:r>
              <a:rPr lang="en-GB" dirty="0" err="1"/>
              <a:t>og</a:t>
            </a:r>
            <a:r>
              <a:rPr lang="en-GB" dirty="0"/>
              <a:t> </a:t>
            </a:r>
            <a:r>
              <a:rPr lang="en-GB" dirty="0" err="1"/>
              <a:t>tempra</a:t>
            </a:r>
            <a:r>
              <a:rPr lang="en-GB" dirty="0"/>
              <a:t> </a:t>
            </a:r>
            <a:r>
              <a:rPr lang="en-GB" dirty="0" err="1"/>
              <a:t>bólguviðbragð</a:t>
            </a:r>
            <a:endParaRPr lang="en-GB" dirty="0"/>
          </a:p>
          <a:p>
            <a:pPr lvl="0"/>
            <a:r>
              <a:rPr lang="en-GB" dirty="0"/>
              <a:t>Innate immunity (</a:t>
            </a:r>
            <a:r>
              <a:rPr lang="en-GB" dirty="0" err="1"/>
              <a:t>ósérhæfð</a:t>
            </a:r>
            <a:r>
              <a:rPr lang="en-GB" dirty="0"/>
              <a:t> </a:t>
            </a:r>
            <a:r>
              <a:rPr lang="en-GB" dirty="0" err="1"/>
              <a:t>ónæmissvörun</a:t>
            </a:r>
            <a:r>
              <a:rPr lang="en-GB" dirty="0"/>
              <a:t>)</a:t>
            </a:r>
          </a:p>
          <a:p>
            <a:pPr lvl="0"/>
            <a:r>
              <a:rPr lang="en-GB" dirty="0" err="1"/>
              <a:t>Gegndræpi</a:t>
            </a:r>
            <a:r>
              <a:rPr lang="en-GB" dirty="0"/>
              <a:t> </a:t>
            </a:r>
            <a:r>
              <a:rPr lang="en-GB" dirty="0" err="1"/>
              <a:t>þarmaslímhúðar</a:t>
            </a:r>
            <a:endParaRPr lang="en-GB" dirty="0"/>
          </a:p>
          <a:p>
            <a:pPr lvl="0"/>
            <a:r>
              <a:rPr lang="en-GB" dirty="0"/>
              <a:t>Autophagy </a:t>
            </a:r>
          </a:p>
          <a:p>
            <a:pPr lvl="0"/>
            <a:r>
              <a:rPr lang="en-GB" dirty="0"/>
              <a:t>Adaptive immunity (</a:t>
            </a:r>
            <a:r>
              <a:rPr lang="en-GB" dirty="0" err="1"/>
              <a:t>sérhæfð</a:t>
            </a:r>
            <a:r>
              <a:rPr lang="en-GB" dirty="0"/>
              <a:t> </a:t>
            </a:r>
            <a:r>
              <a:rPr lang="en-GB" dirty="0" err="1"/>
              <a:t>ónæmissvörun</a:t>
            </a:r>
            <a:r>
              <a:rPr lang="en-GB" dirty="0"/>
              <a:t>)</a:t>
            </a:r>
          </a:p>
          <a:p>
            <a:pPr marL="0" lvl="0" indent="0">
              <a:buNone/>
            </a:pPr>
            <a:endParaRPr lang="en-GB" dirty="0"/>
          </a:p>
        </p:txBody>
      </p:sp>
    </p:spTree>
    <p:extLst>
      <p:ext uri="{BB962C8B-B14F-4D97-AF65-F5344CB8AC3E}">
        <p14:creationId xmlns:p14="http://schemas.microsoft.com/office/powerpoint/2010/main" val="21617198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083A4-6599-7A28-A14A-4357BE9572E9}"/>
              </a:ext>
            </a:extLst>
          </p:cNvPr>
          <p:cNvSpPr>
            <a:spLocks noGrp="1"/>
          </p:cNvSpPr>
          <p:nvPr>
            <p:ph type="title"/>
          </p:nvPr>
        </p:nvSpPr>
        <p:spPr/>
        <p:txBody>
          <a:bodyPr/>
          <a:lstStyle/>
          <a:p>
            <a:r>
              <a:rPr lang="is-IS" dirty="0"/>
              <a:t>Áhrif erfðaþátta frh.</a:t>
            </a:r>
            <a:endParaRPr lang="en-GB" dirty="0"/>
          </a:p>
        </p:txBody>
      </p:sp>
      <p:sp>
        <p:nvSpPr>
          <p:cNvPr id="3" name="Content Placeholder 2">
            <a:extLst>
              <a:ext uri="{FF2B5EF4-FFF2-40B4-BE49-F238E27FC236}">
                <a16:creationId xmlns:a16="http://schemas.microsoft.com/office/drawing/2014/main" id="{B282DDB2-A0B9-FA23-8576-F748A67D2A56}"/>
              </a:ext>
            </a:extLst>
          </p:cNvPr>
          <p:cNvSpPr>
            <a:spLocks noGrp="1"/>
          </p:cNvSpPr>
          <p:nvPr>
            <p:ph idx="1"/>
          </p:nvPr>
        </p:nvSpPr>
        <p:spPr/>
        <p:txBody>
          <a:bodyPr/>
          <a:lstStyle/>
          <a:p>
            <a:r>
              <a:rPr lang="en-GB" dirty="0" err="1"/>
              <a:t>Erfðaþátturinn</a:t>
            </a:r>
            <a:r>
              <a:rPr lang="en-GB" dirty="0"/>
              <a:t> </a:t>
            </a:r>
            <a:r>
              <a:rPr lang="en-GB" dirty="0" err="1"/>
              <a:t>virðist</a:t>
            </a:r>
            <a:r>
              <a:rPr lang="en-GB" dirty="0"/>
              <a:t> </a:t>
            </a:r>
            <a:r>
              <a:rPr lang="en-GB" dirty="0" err="1"/>
              <a:t>sterkari</a:t>
            </a:r>
            <a:r>
              <a:rPr lang="en-GB" dirty="0"/>
              <a:t> </a:t>
            </a:r>
            <a:r>
              <a:rPr lang="en-GB" dirty="0" err="1"/>
              <a:t>við</a:t>
            </a:r>
            <a:r>
              <a:rPr lang="en-GB" dirty="0"/>
              <a:t> IBD </a:t>
            </a:r>
            <a:r>
              <a:rPr lang="en-GB" dirty="0" err="1"/>
              <a:t>sem</a:t>
            </a:r>
            <a:r>
              <a:rPr lang="en-GB" dirty="0"/>
              <a:t> </a:t>
            </a:r>
            <a:r>
              <a:rPr lang="en-GB" dirty="0" err="1"/>
              <a:t>greinist</a:t>
            </a:r>
            <a:r>
              <a:rPr lang="en-GB" dirty="0"/>
              <a:t> í </a:t>
            </a:r>
            <a:r>
              <a:rPr lang="en-GB" dirty="0" err="1"/>
              <a:t>börnum</a:t>
            </a:r>
            <a:r>
              <a:rPr lang="en-GB" dirty="0"/>
              <a:t> </a:t>
            </a:r>
            <a:r>
              <a:rPr lang="en-GB" dirty="0" err="1"/>
              <a:t>en</a:t>
            </a:r>
            <a:r>
              <a:rPr lang="en-GB" dirty="0"/>
              <a:t> </a:t>
            </a:r>
            <a:r>
              <a:rPr lang="en-GB" dirty="0" err="1"/>
              <a:t>hjá</a:t>
            </a:r>
            <a:r>
              <a:rPr lang="en-GB" dirty="0"/>
              <a:t> </a:t>
            </a:r>
            <a:r>
              <a:rPr lang="en-GB" dirty="0" err="1"/>
              <a:t>fullorðnum</a:t>
            </a:r>
            <a:endParaRPr lang="en-GB" dirty="0"/>
          </a:p>
          <a:p>
            <a:pPr marL="0" indent="0">
              <a:buNone/>
            </a:pPr>
            <a:endParaRPr lang="en-GB" dirty="0"/>
          </a:p>
          <a:p>
            <a:pPr lvl="0"/>
            <a:r>
              <a:rPr lang="is-IS" dirty="0" err="1"/>
              <a:t>Very</a:t>
            </a:r>
            <a:r>
              <a:rPr lang="is-IS" dirty="0"/>
              <a:t> </a:t>
            </a:r>
            <a:r>
              <a:rPr lang="is-IS" dirty="0" err="1"/>
              <a:t>Early</a:t>
            </a:r>
            <a:r>
              <a:rPr lang="is-IS" dirty="0"/>
              <a:t> </a:t>
            </a:r>
            <a:r>
              <a:rPr lang="is-IS" dirty="0" err="1"/>
              <a:t>Onset</a:t>
            </a:r>
            <a:r>
              <a:rPr lang="is-IS" dirty="0"/>
              <a:t> IBD (</a:t>
            </a:r>
            <a:r>
              <a:rPr lang="en-GB" dirty="0"/>
              <a:t>VEO-IBD)</a:t>
            </a:r>
          </a:p>
          <a:p>
            <a:pPr lvl="0"/>
            <a:r>
              <a:rPr lang="en-GB" dirty="0"/>
              <a:t>&lt;6 </a:t>
            </a:r>
            <a:r>
              <a:rPr lang="en-GB" dirty="0" err="1"/>
              <a:t>ára</a:t>
            </a:r>
            <a:r>
              <a:rPr lang="en-GB" dirty="0"/>
              <a:t>, </a:t>
            </a:r>
            <a:r>
              <a:rPr lang="en-GB" dirty="0" err="1"/>
              <a:t>sérstaklega</a:t>
            </a:r>
            <a:r>
              <a:rPr lang="en-GB" dirty="0"/>
              <a:t> &lt;2 </a:t>
            </a:r>
            <a:r>
              <a:rPr lang="en-GB" dirty="0" err="1"/>
              <a:t>ára</a:t>
            </a:r>
            <a:endParaRPr lang="en-GB" dirty="0"/>
          </a:p>
          <a:p>
            <a:pPr lvl="0"/>
            <a:r>
              <a:rPr lang="en-GB" dirty="0" err="1"/>
              <a:t>Hafa</a:t>
            </a:r>
            <a:r>
              <a:rPr lang="en-GB" dirty="0"/>
              <a:t> </a:t>
            </a:r>
            <a:r>
              <a:rPr lang="en-GB" dirty="0" err="1"/>
              <a:t>einþátta</a:t>
            </a:r>
            <a:r>
              <a:rPr lang="en-GB" dirty="0"/>
              <a:t> </a:t>
            </a:r>
            <a:r>
              <a:rPr lang="en-GB" dirty="0" err="1"/>
              <a:t>erfðasjúkdóma</a:t>
            </a:r>
            <a:r>
              <a:rPr lang="en-GB" dirty="0"/>
              <a:t> (monogenic disease) </a:t>
            </a:r>
            <a:r>
              <a:rPr lang="en-GB" dirty="0" err="1"/>
              <a:t>sérstaklega</a:t>
            </a:r>
            <a:r>
              <a:rPr lang="en-GB" dirty="0"/>
              <a:t> í </a:t>
            </a:r>
            <a:r>
              <a:rPr lang="en-GB" dirty="0" err="1"/>
              <a:t>huga</a:t>
            </a:r>
            <a:endParaRPr lang="en-GB" dirty="0"/>
          </a:p>
          <a:p>
            <a:pPr lvl="1"/>
            <a:r>
              <a:rPr lang="en-GB" dirty="0"/>
              <a:t>IL-10 </a:t>
            </a:r>
            <a:r>
              <a:rPr lang="en-GB" dirty="0" err="1"/>
              <a:t>signaling</a:t>
            </a:r>
            <a:r>
              <a:rPr lang="en-GB" dirty="0"/>
              <a:t> defect, CGD, XIAP, IPEX, </a:t>
            </a:r>
            <a:r>
              <a:rPr lang="en-GB" dirty="0" err="1"/>
              <a:t>Wiscott</a:t>
            </a:r>
            <a:r>
              <a:rPr lang="en-GB" dirty="0"/>
              <a:t>-Aldrich, NEMO</a:t>
            </a:r>
          </a:p>
          <a:p>
            <a:endParaRPr lang="en-GB" dirty="0"/>
          </a:p>
        </p:txBody>
      </p:sp>
    </p:spTree>
    <p:extLst>
      <p:ext uri="{BB962C8B-B14F-4D97-AF65-F5344CB8AC3E}">
        <p14:creationId xmlns:p14="http://schemas.microsoft.com/office/powerpoint/2010/main" val="9197804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67175-CF28-0B2E-6FCE-E93D6F057FC9}"/>
              </a:ext>
            </a:extLst>
          </p:cNvPr>
          <p:cNvSpPr>
            <a:spLocks noGrp="1"/>
          </p:cNvSpPr>
          <p:nvPr>
            <p:ph type="title"/>
          </p:nvPr>
        </p:nvSpPr>
        <p:spPr/>
        <p:txBody>
          <a:bodyPr/>
          <a:lstStyle/>
          <a:p>
            <a:r>
              <a:rPr lang="is-IS" dirty="0" err="1"/>
              <a:t>Vanstillt</a:t>
            </a:r>
            <a:r>
              <a:rPr lang="is-IS" dirty="0"/>
              <a:t> ónæmiskerfi</a:t>
            </a:r>
            <a:endParaRPr lang="en-GB" dirty="0"/>
          </a:p>
        </p:txBody>
      </p:sp>
      <p:sp>
        <p:nvSpPr>
          <p:cNvPr id="3" name="Content Placeholder 2">
            <a:extLst>
              <a:ext uri="{FF2B5EF4-FFF2-40B4-BE49-F238E27FC236}">
                <a16:creationId xmlns:a16="http://schemas.microsoft.com/office/drawing/2014/main" id="{82DB5DCA-8569-5A5A-24D8-C8AC674CFC3F}"/>
              </a:ext>
            </a:extLst>
          </p:cNvPr>
          <p:cNvSpPr>
            <a:spLocks noGrp="1"/>
          </p:cNvSpPr>
          <p:nvPr>
            <p:ph idx="1"/>
          </p:nvPr>
        </p:nvSpPr>
        <p:spPr/>
        <p:txBody>
          <a:bodyPr/>
          <a:lstStyle/>
          <a:p>
            <a:r>
              <a:rPr lang="en-GB" dirty="0" err="1"/>
              <a:t>Óeðlileg</a:t>
            </a:r>
            <a:r>
              <a:rPr lang="en-GB" dirty="0"/>
              <a:t> </a:t>
            </a:r>
            <a:r>
              <a:rPr lang="en-GB" dirty="0" err="1"/>
              <a:t>meðfædd</a:t>
            </a:r>
            <a:r>
              <a:rPr lang="en-GB" dirty="0"/>
              <a:t> </a:t>
            </a:r>
            <a:r>
              <a:rPr lang="en-GB" dirty="0" err="1"/>
              <a:t>og</a:t>
            </a:r>
            <a:r>
              <a:rPr lang="en-GB" dirty="0"/>
              <a:t> </a:t>
            </a:r>
            <a:r>
              <a:rPr lang="en-GB" dirty="0" err="1"/>
              <a:t>áunnin</a:t>
            </a:r>
            <a:r>
              <a:rPr lang="en-GB" dirty="0"/>
              <a:t> </a:t>
            </a:r>
            <a:r>
              <a:rPr lang="en-GB" dirty="0" err="1"/>
              <a:t>ónæmissvörun</a:t>
            </a:r>
            <a:endParaRPr lang="en-GB" dirty="0"/>
          </a:p>
          <a:p>
            <a:pPr lvl="0"/>
            <a:r>
              <a:rPr lang="en-GB" dirty="0" err="1"/>
              <a:t>Tapað</a:t>
            </a:r>
            <a:r>
              <a:rPr lang="en-GB" dirty="0"/>
              <a:t> </a:t>
            </a:r>
            <a:r>
              <a:rPr lang="en-GB" dirty="0" err="1"/>
              <a:t>þol</a:t>
            </a:r>
            <a:r>
              <a:rPr lang="en-GB" dirty="0"/>
              <a:t> </a:t>
            </a:r>
            <a:r>
              <a:rPr lang="en-GB" dirty="0" err="1"/>
              <a:t>gagnvart</a:t>
            </a:r>
            <a:r>
              <a:rPr lang="en-GB" dirty="0"/>
              <a:t> </a:t>
            </a:r>
            <a:r>
              <a:rPr lang="en-GB" dirty="0" err="1"/>
              <a:t>mótefnavökum</a:t>
            </a:r>
            <a:r>
              <a:rPr lang="en-GB" dirty="0"/>
              <a:t> </a:t>
            </a:r>
            <a:r>
              <a:rPr lang="en-GB" dirty="0" err="1"/>
              <a:t>og</a:t>
            </a:r>
            <a:r>
              <a:rPr lang="en-GB" dirty="0"/>
              <a:t> </a:t>
            </a:r>
            <a:r>
              <a:rPr lang="en-GB" dirty="0" err="1"/>
              <a:t>örverum</a:t>
            </a:r>
            <a:r>
              <a:rPr lang="en-GB" dirty="0"/>
              <a:t> í </a:t>
            </a:r>
            <a:r>
              <a:rPr lang="en-GB" dirty="0" err="1"/>
              <a:t>þörmum</a:t>
            </a:r>
            <a:endParaRPr lang="en-GB" dirty="0"/>
          </a:p>
          <a:p>
            <a:pPr lvl="0"/>
            <a:r>
              <a:rPr lang="en-GB" dirty="0"/>
              <a:t>Crohn's-</a:t>
            </a:r>
            <a:r>
              <a:rPr lang="en-GB" dirty="0" err="1"/>
              <a:t>sjúkdómur</a:t>
            </a:r>
            <a:r>
              <a:rPr lang="en-GB" dirty="0"/>
              <a:t>: </a:t>
            </a:r>
          </a:p>
          <a:p>
            <a:pPr lvl="1"/>
            <a:r>
              <a:rPr lang="en-GB" dirty="0" err="1"/>
              <a:t>Frumubundið</a:t>
            </a:r>
            <a:r>
              <a:rPr lang="en-GB" dirty="0"/>
              <a:t> </a:t>
            </a:r>
            <a:r>
              <a:rPr lang="en-GB" dirty="0" err="1"/>
              <a:t>ónæmi</a:t>
            </a:r>
            <a:r>
              <a:rPr lang="en-GB" dirty="0"/>
              <a:t> </a:t>
            </a:r>
          </a:p>
          <a:p>
            <a:pPr lvl="1"/>
            <a:r>
              <a:rPr lang="en-GB" b="1" dirty="0"/>
              <a:t>Th1/Th17 </a:t>
            </a:r>
            <a:r>
              <a:rPr lang="en-GB" b="1" dirty="0" err="1"/>
              <a:t>svörun</a:t>
            </a:r>
            <a:r>
              <a:rPr lang="en-GB" b="1" dirty="0"/>
              <a:t> </a:t>
            </a:r>
            <a:r>
              <a:rPr lang="en-GB" dirty="0"/>
              <a:t> </a:t>
            </a:r>
          </a:p>
          <a:p>
            <a:pPr lvl="0"/>
            <a:r>
              <a:rPr lang="en-GB" dirty="0" err="1"/>
              <a:t>Sáraristilbólga</a:t>
            </a:r>
            <a:r>
              <a:rPr lang="en-GB" dirty="0"/>
              <a:t>: </a:t>
            </a:r>
          </a:p>
          <a:p>
            <a:pPr lvl="1"/>
            <a:r>
              <a:rPr lang="en-GB" dirty="0"/>
              <a:t>Humoral </a:t>
            </a:r>
            <a:r>
              <a:rPr lang="en-GB" dirty="0" err="1"/>
              <a:t>ónæmi</a:t>
            </a:r>
            <a:r>
              <a:rPr lang="en-GB" dirty="0"/>
              <a:t> </a:t>
            </a:r>
          </a:p>
          <a:p>
            <a:pPr lvl="1"/>
            <a:r>
              <a:rPr lang="en-GB" b="1" dirty="0"/>
              <a:t>Th2 </a:t>
            </a:r>
            <a:r>
              <a:rPr lang="en-GB" b="1" dirty="0" err="1"/>
              <a:t>svörun</a:t>
            </a:r>
            <a:r>
              <a:rPr lang="en-GB" b="1" dirty="0"/>
              <a:t> </a:t>
            </a:r>
            <a:r>
              <a:rPr lang="en-GB" dirty="0"/>
              <a:t>ekki </a:t>
            </a:r>
            <a:r>
              <a:rPr lang="en-GB" dirty="0" err="1"/>
              <a:t>lengur</a:t>
            </a:r>
            <a:r>
              <a:rPr lang="en-GB" dirty="0"/>
              <a:t> </a:t>
            </a:r>
            <a:r>
              <a:rPr lang="en-GB" dirty="0" err="1"/>
              <a:t>talin</a:t>
            </a:r>
            <a:r>
              <a:rPr lang="en-GB" dirty="0"/>
              <a:t> </a:t>
            </a:r>
            <a:r>
              <a:rPr lang="en-GB" dirty="0" err="1"/>
              <a:t>skýra</a:t>
            </a:r>
            <a:r>
              <a:rPr lang="en-GB" dirty="0"/>
              <a:t> </a:t>
            </a:r>
            <a:r>
              <a:rPr lang="en-GB" dirty="0" err="1"/>
              <a:t>bólguferli</a:t>
            </a:r>
            <a:r>
              <a:rPr lang="en-GB" dirty="0"/>
              <a:t> </a:t>
            </a:r>
            <a:r>
              <a:rPr lang="en-GB" dirty="0" err="1"/>
              <a:t>fyllilega</a:t>
            </a:r>
            <a:endParaRPr lang="en-GB" dirty="0"/>
          </a:p>
        </p:txBody>
      </p:sp>
    </p:spTree>
    <p:extLst>
      <p:ext uri="{BB962C8B-B14F-4D97-AF65-F5344CB8AC3E}">
        <p14:creationId xmlns:p14="http://schemas.microsoft.com/office/powerpoint/2010/main" val="27107281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9D8D0-D83E-BF59-4199-AB2B33D1D23F}"/>
              </a:ext>
            </a:extLst>
          </p:cNvPr>
          <p:cNvSpPr>
            <a:spLocks noGrp="1"/>
          </p:cNvSpPr>
          <p:nvPr>
            <p:ph type="title"/>
          </p:nvPr>
        </p:nvSpPr>
        <p:spPr/>
        <p:txBody>
          <a:bodyPr/>
          <a:lstStyle/>
          <a:p>
            <a:r>
              <a:rPr lang="is-IS" dirty="0" err="1"/>
              <a:t>Microbiome</a:t>
            </a:r>
            <a:r>
              <a:rPr lang="is-IS" dirty="0"/>
              <a:t> </a:t>
            </a:r>
            <a:endParaRPr lang="en-GB" dirty="0"/>
          </a:p>
        </p:txBody>
      </p:sp>
      <p:sp>
        <p:nvSpPr>
          <p:cNvPr id="3" name="Content Placeholder 2">
            <a:extLst>
              <a:ext uri="{FF2B5EF4-FFF2-40B4-BE49-F238E27FC236}">
                <a16:creationId xmlns:a16="http://schemas.microsoft.com/office/drawing/2014/main" id="{445BFB3F-AFD3-A5DA-4F46-6212AA21E45B}"/>
              </a:ext>
            </a:extLst>
          </p:cNvPr>
          <p:cNvSpPr>
            <a:spLocks noGrp="1"/>
          </p:cNvSpPr>
          <p:nvPr>
            <p:ph idx="1"/>
          </p:nvPr>
        </p:nvSpPr>
        <p:spPr/>
        <p:txBody>
          <a:bodyPr/>
          <a:lstStyle/>
          <a:p>
            <a:r>
              <a:rPr lang="en-GB" dirty="0"/>
              <a:t>Dysbiosis</a:t>
            </a:r>
          </a:p>
          <a:p>
            <a:pPr lvl="1"/>
            <a:r>
              <a:rPr lang="en-GB" dirty="0" err="1"/>
              <a:t>Röskun</a:t>
            </a:r>
            <a:r>
              <a:rPr lang="en-GB" dirty="0"/>
              <a:t> á </a:t>
            </a:r>
            <a:r>
              <a:rPr lang="en-GB" dirty="0" err="1"/>
              <a:t>samsetningu</a:t>
            </a:r>
            <a:r>
              <a:rPr lang="en-GB" dirty="0"/>
              <a:t> </a:t>
            </a:r>
            <a:r>
              <a:rPr lang="en-GB" dirty="0" err="1"/>
              <a:t>örveruflórunnar</a:t>
            </a:r>
            <a:r>
              <a:rPr lang="en-GB" dirty="0"/>
              <a:t> </a:t>
            </a:r>
            <a:r>
              <a:rPr lang="en-GB" dirty="0" err="1"/>
              <a:t>algeng</a:t>
            </a:r>
            <a:r>
              <a:rPr lang="en-GB" dirty="0"/>
              <a:t> í IBD</a:t>
            </a:r>
          </a:p>
          <a:p>
            <a:pPr lvl="1"/>
            <a:r>
              <a:rPr lang="en-GB" dirty="0"/>
              <a:t>Minni </a:t>
            </a:r>
            <a:r>
              <a:rPr lang="en-GB" dirty="0" err="1"/>
              <a:t>fjölbreytni</a:t>
            </a:r>
            <a:r>
              <a:rPr lang="en-GB" dirty="0"/>
              <a:t> </a:t>
            </a:r>
            <a:r>
              <a:rPr lang="en-GB" dirty="0" err="1"/>
              <a:t>baktería</a:t>
            </a:r>
            <a:r>
              <a:rPr lang="en-GB" dirty="0"/>
              <a:t> </a:t>
            </a:r>
            <a:r>
              <a:rPr lang="en-GB" dirty="0" err="1"/>
              <a:t>og</a:t>
            </a:r>
            <a:r>
              <a:rPr lang="en-GB" dirty="0"/>
              <a:t> </a:t>
            </a:r>
            <a:r>
              <a:rPr lang="en-GB" dirty="0" err="1"/>
              <a:t>breytingar</a:t>
            </a:r>
            <a:r>
              <a:rPr lang="en-GB" dirty="0"/>
              <a:t> á </a:t>
            </a:r>
            <a:r>
              <a:rPr lang="en-GB" dirty="0" err="1"/>
              <a:t>efnaskiptaafurðum</a:t>
            </a:r>
            <a:r>
              <a:rPr lang="en-GB" dirty="0"/>
              <a:t> </a:t>
            </a:r>
            <a:r>
              <a:rPr lang="en-GB" dirty="0" err="1"/>
              <a:t>örvera</a:t>
            </a:r>
            <a:endParaRPr lang="en-GB" dirty="0"/>
          </a:p>
          <a:p>
            <a:pPr lvl="0"/>
            <a:r>
              <a:rPr lang="en-GB" dirty="0" err="1"/>
              <a:t>Óljóst</a:t>
            </a:r>
            <a:r>
              <a:rPr lang="en-GB" dirty="0"/>
              <a:t> </a:t>
            </a:r>
            <a:r>
              <a:rPr lang="en-GB" dirty="0" err="1"/>
              <a:t>hvort</a:t>
            </a:r>
            <a:r>
              <a:rPr lang="en-GB" dirty="0"/>
              <a:t> dysbiosis er </a:t>
            </a:r>
            <a:r>
              <a:rPr lang="en-GB" dirty="0" err="1"/>
              <a:t>orsök</a:t>
            </a:r>
            <a:r>
              <a:rPr lang="en-GB" dirty="0"/>
              <a:t> </a:t>
            </a:r>
            <a:r>
              <a:rPr lang="en-GB" dirty="0" err="1"/>
              <a:t>eða</a:t>
            </a:r>
            <a:r>
              <a:rPr lang="en-GB" dirty="0"/>
              <a:t> </a:t>
            </a:r>
            <a:r>
              <a:rPr lang="en-GB" dirty="0" err="1"/>
              <a:t>afleiðing</a:t>
            </a:r>
            <a:r>
              <a:rPr lang="en-GB" dirty="0"/>
              <a:t> </a:t>
            </a:r>
            <a:r>
              <a:rPr lang="en-GB" dirty="0" err="1"/>
              <a:t>bólgunnar</a:t>
            </a:r>
            <a:r>
              <a:rPr lang="en-GB" dirty="0"/>
              <a:t> </a:t>
            </a:r>
            <a:r>
              <a:rPr lang="en-GB" dirty="0" err="1"/>
              <a:t>eða</a:t>
            </a:r>
            <a:r>
              <a:rPr lang="en-GB" dirty="0"/>
              <a:t> </a:t>
            </a:r>
            <a:r>
              <a:rPr lang="en-GB" dirty="0" err="1"/>
              <a:t>hvort</a:t>
            </a:r>
            <a:r>
              <a:rPr lang="en-GB" dirty="0"/>
              <a:t> </a:t>
            </a:r>
            <a:r>
              <a:rPr lang="en-GB" dirty="0" err="1"/>
              <a:t>tveggja</a:t>
            </a:r>
            <a:endParaRPr lang="en-GB" dirty="0"/>
          </a:p>
          <a:p>
            <a:pPr lvl="0"/>
            <a:r>
              <a:rPr lang="en-GB" dirty="0" err="1"/>
              <a:t>Bólginn</a:t>
            </a:r>
            <a:r>
              <a:rPr lang="en-GB" dirty="0"/>
              <a:t> </a:t>
            </a:r>
            <a:r>
              <a:rPr lang="en-GB" dirty="0" err="1"/>
              <a:t>vefur</a:t>
            </a:r>
            <a:r>
              <a:rPr lang="en-GB" dirty="0"/>
              <a:t> </a:t>
            </a:r>
            <a:r>
              <a:rPr lang="en-GB" dirty="0" err="1"/>
              <a:t>skapar</a:t>
            </a:r>
            <a:r>
              <a:rPr lang="en-GB" dirty="0"/>
              <a:t> </a:t>
            </a:r>
            <a:r>
              <a:rPr lang="en-GB" dirty="0" err="1"/>
              <a:t>skilyrði</a:t>
            </a:r>
            <a:r>
              <a:rPr lang="en-GB" dirty="0"/>
              <a:t> </a:t>
            </a:r>
            <a:r>
              <a:rPr lang="en-GB" dirty="0" err="1"/>
              <a:t>fyrir</a:t>
            </a:r>
            <a:r>
              <a:rPr lang="en-GB" dirty="0"/>
              <a:t> anaerobic proinflammatory </a:t>
            </a:r>
            <a:r>
              <a:rPr lang="en-GB" dirty="0" err="1"/>
              <a:t>örverur</a:t>
            </a:r>
            <a:r>
              <a:rPr lang="en-GB" dirty="0"/>
              <a:t> </a:t>
            </a:r>
            <a:r>
              <a:rPr lang="en-GB" dirty="0" err="1"/>
              <a:t>til</a:t>
            </a:r>
            <a:r>
              <a:rPr lang="en-GB" dirty="0"/>
              <a:t> a</a:t>
            </a:r>
            <a:r>
              <a:rPr lang="is-IS" dirty="0"/>
              <a:t>ð </a:t>
            </a:r>
            <a:r>
              <a:rPr lang="en-GB" dirty="0" err="1"/>
              <a:t>þrífast</a:t>
            </a:r>
            <a:r>
              <a:rPr lang="en-GB" dirty="0"/>
              <a:t> </a:t>
            </a:r>
            <a:r>
              <a:rPr lang="en-GB" dirty="0" err="1"/>
              <a:t>og</a:t>
            </a:r>
            <a:r>
              <a:rPr lang="en-GB" dirty="0"/>
              <a:t> </a:t>
            </a:r>
            <a:r>
              <a:rPr lang="en-GB" dirty="0" err="1"/>
              <a:t>gagnlegar</a:t>
            </a:r>
            <a:r>
              <a:rPr lang="en-GB" dirty="0"/>
              <a:t> aerobic </a:t>
            </a:r>
            <a:r>
              <a:rPr lang="en-GB" dirty="0" err="1"/>
              <a:t>örverur</a:t>
            </a:r>
            <a:r>
              <a:rPr lang="en-GB" dirty="0"/>
              <a:t> </a:t>
            </a:r>
            <a:r>
              <a:rPr lang="en-GB" dirty="0" err="1"/>
              <a:t>deyja</a:t>
            </a:r>
            <a:r>
              <a:rPr lang="en-GB" dirty="0"/>
              <a:t> </a:t>
            </a:r>
          </a:p>
          <a:p>
            <a:endParaRPr lang="en-GB" dirty="0"/>
          </a:p>
        </p:txBody>
      </p:sp>
    </p:spTree>
    <p:extLst>
      <p:ext uri="{BB962C8B-B14F-4D97-AF65-F5344CB8AC3E}">
        <p14:creationId xmlns:p14="http://schemas.microsoft.com/office/powerpoint/2010/main" val="14500028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C277E-9334-5329-9ED3-1E61BD226901}"/>
              </a:ext>
            </a:extLst>
          </p:cNvPr>
          <p:cNvSpPr>
            <a:spLocks noGrp="1"/>
          </p:cNvSpPr>
          <p:nvPr>
            <p:ph type="title"/>
          </p:nvPr>
        </p:nvSpPr>
        <p:spPr/>
        <p:txBody>
          <a:bodyPr/>
          <a:lstStyle/>
          <a:p>
            <a:r>
              <a:rPr lang="is-IS" dirty="0" err="1"/>
              <a:t>Microbiome</a:t>
            </a:r>
            <a:r>
              <a:rPr lang="is-IS" dirty="0"/>
              <a:t>  -  frh.</a:t>
            </a:r>
            <a:endParaRPr lang="en-GB" dirty="0"/>
          </a:p>
        </p:txBody>
      </p:sp>
      <p:sp>
        <p:nvSpPr>
          <p:cNvPr id="3" name="Content Placeholder 2">
            <a:extLst>
              <a:ext uri="{FF2B5EF4-FFF2-40B4-BE49-F238E27FC236}">
                <a16:creationId xmlns:a16="http://schemas.microsoft.com/office/drawing/2014/main" id="{4C3E8CA2-937F-EC00-3121-FAEFE8C6A32B}"/>
              </a:ext>
            </a:extLst>
          </p:cNvPr>
          <p:cNvSpPr>
            <a:spLocks noGrp="1"/>
          </p:cNvSpPr>
          <p:nvPr>
            <p:ph idx="1"/>
          </p:nvPr>
        </p:nvSpPr>
        <p:spPr/>
        <p:txBody>
          <a:bodyPr/>
          <a:lstStyle/>
          <a:p>
            <a:pPr lvl="0"/>
            <a:r>
              <a:rPr lang="en-GB" sz="2400" dirty="0" err="1"/>
              <a:t>Gagnlegar</a:t>
            </a:r>
            <a:r>
              <a:rPr lang="en-GB" sz="2400" dirty="0"/>
              <a:t> </a:t>
            </a:r>
            <a:r>
              <a:rPr lang="en-GB" sz="2400" dirty="0" err="1"/>
              <a:t>örverur</a:t>
            </a:r>
            <a:r>
              <a:rPr lang="en-GB" sz="2400" dirty="0"/>
              <a:t> </a:t>
            </a:r>
            <a:r>
              <a:rPr lang="en-GB" sz="2400" dirty="0" err="1"/>
              <a:t>gerja</a:t>
            </a:r>
            <a:r>
              <a:rPr lang="en-GB" sz="2400" dirty="0"/>
              <a:t> </a:t>
            </a:r>
            <a:r>
              <a:rPr lang="en-GB" sz="2400" dirty="0" err="1"/>
              <a:t>trefjar</a:t>
            </a:r>
            <a:r>
              <a:rPr lang="en-GB" sz="2400" dirty="0"/>
              <a:t> </a:t>
            </a:r>
            <a:r>
              <a:rPr lang="en-GB" sz="2400" dirty="0" err="1"/>
              <a:t>og</a:t>
            </a:r>
            <a:r>
              <a:rPr lang="en-GB" sz="2400" dirty="0"/>
              <a:t> prebiotics </a:t>
            </a:r>
            <a:r>
              <a:rPr lang="en-GB" sz="2400" dirty="0" err="1"/>
              <a:t>og</a:t>
            </a:r>
            <a:r>
              <a:rPr lang="en-GB" sz="2400" dirty="0"/>
              <a:t> </a:t>
            </a:r>
            <a:r>
              <a:rPr lang="en-GB" sz="2400" dirty="0" err="1"/>
              <a:t>mynda</a:t>
            </a:r>
            <a:r>
              <a:rPr lang="en-GB" sz="2400" dirty="0"/>
              <a:t> anti-inflammatory </a:t>
            </a:r>
            <a:r>
              <a:rPr lang="en-GB" sz="2400" dirty="0" err="1"/>
              <a:t>þætti</a:t>
            </a:r>
            <a:r>
              <a:rPr lang="en-GB" sz="2400" dirty="0"/>
              <a:t> </a:t>
            </a:r>
            <a:r>
              <a:rPr lang="en-GB" sz="2400" dirty="0" err="1"/>
              <a:t>sem</a:t>
            </a:r>
            <a:r>
              <a:rPr lang="en-GB" sz="2400" dirty="0"/>
              <a:t> </a:t>
            </a:r>
            <a:r>
              <a:rPr lang="en-GB" sz="2400" dirty="0" err="1"/>
              <a:t>næra</a:t>
            </a:r>
            <a:r>
              <a:rPr lang="en-GB" sz="2400" dirty="0"/>
              <a:t> </a:t>
            </a:r>
            <a:r>
              <a:rPr lang="en-GB" sz="2400" dirty="0" err="1"/>
              <a:t>slímhúðina</a:t>
            </a:r>
            <a:r>
              <a:rPr lang="en-GB" sz="2400" dirty="0"/>
              <a:t>. </a:t>
            </a:r>
          </a:p>
          <a:p>
            <a:pPr lvl="0"/>
            <a:r>
              <a:rPr lang="en-GB" sz="2400" dirty="0"/>
              <a:t>Butyrate (SCFA) </a:t>
            </a:r>
            <a:r>
              <a:rPr lang="en-GB" sz="2400" dirty="0" err="1"/>
              <a:t>nærir</a:t>
            </a:r>
            <a:r>
              <a:rPr lang="en-GB" sz="2400" dirty="0"/>
              <a:t> </a:t>
            </a:r>
            <a:r>
              <a:rPr lang="en-GB" sz="2400" dirty="0" err="1"/>
              <a:t>þekjufrumur</a:t>
            </a:r>
            <a:r>
              <a:rPr lang="en-GB" sz="2400" dirty="0"/>
              <a:t> í </a:t>
            </a:r>
            <a:r>
              <a:rPr lang="en-GB" sz="2400" dirty="0" err="1"/>
              <a:t>ristilslímhúð</a:t>
            </a:r>
            <a:r>
              <a:rPr lang="en-GB" sz="2400" dirty="0"/>
              <a:t> </a:t>
            </a:r>
            <a:r>
              <a:rPr lang="en-GB" sz="2400" dirty="0" err="1"/>
              <a:t>og</a:t>
            </a:r>
            <a:r>
              <a:rPr lang="en-GB" sz="2400" dirty="0"/>
              <a:t> </a:t>
            </a:r>
            <a:r>
              <a:rPr lang="en-GB" sz="2400" dirty="0" err="1"/>
              <a:t>byggir</a:t>
            </a:r>
            <a:r>
              <a:rPr lang="en-GB" sz="2400" dirty="0"/>
              <a:t> </a:t>
            </a:r>
            <a:r>
              <a:rPr lang="en-GB" sz="2400" dirty="0" err="1"/>
              <a:t>upp</a:t>
            </a:r>
            <a:r>
              <a:rPr lang="en-GB" sz="2400" dirty="0"/>
              <a:t> gut barrier</a:t>
            </a:r>
          </a:p>
          <a:p>
            <a:pPr lvl="0"/>
            <a:r>
              <a:rPr lang="en-GB" sz="2400" dirty="0" err="1"/>
              <a:t>Skaðlegar</a:t>
            </a:r>
            <a:r>
              <a:rPr lang="en-GB" sz="2400" dirty="0"/>
              <a:t> </a:t>
            </a:r>
            <a:r>
              <a:rPr lang="en-GB" sz="2400" dirty="0" err="1"/>
              <a:t>örverur</a:t>
            </a:r>
            <a:r>
              <a:rPr lang="en-GB" sz="2400" dirty="0"/>
              <a:t> </a:t>
            </a:r>
            <a:r>
              <a:rPr lang="en-GB" sz="2400" dirty="0" err="1"/>
              <a:t>sem</a:t>
            </a:r>
            <a:r>
              <a:rPr lang="en-GB" sz="2400" dirty="0"/>
              <a:t> </a:t>
            </a:r>
            <a:r>
              <a:rPr lang="en-GB" sz="2400" dirty="0" err="1"/>
              <a:t>valda</a:t>
            </a:r>
            <a:r>
              <a:rPr lang="en-GB" sz="2400" dirty="0"/>
              <a:t> </a:t>
            </a:r>
            <a:r>
              <a:rPr lang="en-GB" sz="2400" dirty="0" err="1"/>
              <a:t>bólgu</a:t>
            </a:r>
            <a:r>
              <a:rPr lang="en-GB" sz="2400" dirty="0"/>
              <a:t> </a:t>
            </a:r>
            <a:r>
              <a:rPr lang="en-GB" sz="2400" dirty="0" err="1"/>
              <a:t>fjölga</a:t>
            </a:r>
            <a:r>
              <a:rPr lang="en-GB" sz="2400" dirty="0"/>
              <a:t> </a:t>
            </a:r>
            <a:r>
              <a:rPr lang="en-GB" sz="2400" dirty="0" err="1"/>
              <a:t>sér</a:t>
            </a:r>
            <a:r>
              <a:rPr lang="en-GB" sz="2400" dirty="0"/>
              <a:t> </a:t>
            </a:r>
            <a:r>
              <a:rPr lang="en-GB" sz="2400" dirty="0" err="1"/>
              <a:t>mjög</a:t>
            </a:r>
            <a:r>
              <a:rPr lang="en-GB" sz="2400" dirty="0"/>
              <a:t> í </a:t>
            </a:r>
            <a:r>
              <a:rPr lang="en-GB" sz="2400" dirty="0" err="1"/>
              <a:t>versnun</a:t>
            </a:r>
            <a:r>
              <a:rPr lang="en-GB" sz="2400" dirty="0"/>
              <a:t> IBD </a:t>
            </a:r>
          </a:p>
          <a:p>
            <a:pPr lvl="0"/>
            <a:r>
              <a:rPr lang="en-GB" sz="2400" dirty="0"/>
              <a:t>Anaerobic </a:t>
            </a:r>
            <a:r>
              <a:rPr lang="en-GB" sz="2400" dirty="0" err="1"/>
              <a:t>bakteríur</a:t>
            </a:r>
            <a:r>
              <a:rPr lang="en-GB" sz="2400" dirty="0"/>
              <a:t> </a:t>
            </a:r>
            <a:r>
              <a:rPr lang="en-GB" sz="2400" dirty="0" err="1"/>
              <a:t>úr</a:t>
            </a:r>
            <a:r>
              <a:rPr lang="en-GB" sz="2400" dirty="0"/>
              <a:t> </a:t>
            </a:r>
            <a:r>
              <a:rPr lang="en-GB" sz="2400" dirty="0" err="1"/>
              <a:t>munnflóru</a:t>
            </a:r>
            <a:r>
              <a:rPr lang="en-GB" sz="2400" dirty="0"/>
              <a:t> geta </a:t>
            </a:r>
            <a:r>
              <a:rPr lang="en-GB" sz="2400" dirty="0" err="1"/>
              <a:t>komist</a:t>
            </a:r>
            <a:r>
              <a:rPr lang="en-GB" sz="2400" dirty="0"/>
              <a:t> </a:t>
            </a:r>
            <a:r>
              <a:rPr lang="en-GB" sz="2400" dirty="0" err="1"/>
              <a:t>niður</a:t>
            </a:r>
            <a:r>
              <a:rPr lang="en-GB" sz="2400" dirty="0"/>
              <a:t> í </a:t>
            </a:r>
            <a:r>
              <a:rPr lang="en-GB" sz="2400" dirty="0" err="1"/>
              <a:t>þarma</a:t>
            </a:r>
            <a:r>
              <a:rPr lang="en-GB" sz="2400" dirty="0"/>
              <a:t> </a:t>
            </a:r>
            <a:r>
              <a:rPr lang="en-GB" sz="2400" dirty="0" err="1"/>
              <a:t>og</a:t>
            </a:r>
            <a:r>
              <a:rPr lang="en-GB" sz="2400" dirty="0"/>
              <a:t> </a:t>
            </a:r>
            <a:r>
              <a:rPr lang="en-GB" sz="2400" dirty="0" err="1"/>
              <a:t>hrei</a:t>
            </a:r>
            <a:r>
              <a:rPr lang="is-IS" sz="2400" dirty="0" err="1"/>
              <a:t>ðrað</a:t>
            </a:r>
            <a:r>
              <a:rPr lang="is-IS" sz="2400" dirty="0"/>
              <a:t> um sig</a:t>
            </a:r>
            <a:r>
              <a:rPr lang="en-GB" sz="2400" dirty="0"/>
              <a:t> á </a:t>
            </a:r>
            <a:r>
              <a:rPr lang="en-GB" sz="2400" dirty="0" err="1"/>
              <a:t>byrjunarstigi</a:t>
            </a:r>
            <a:r>
              <a:rPr lang="en-GB" sz="2400" dirty="0"/>
              <a:t> IBD</a:t>
            </a:r>
          </a:p>
          <a:p>
            <a:r>
              <a:rPr lang="en-GB" sz="2400" dirty="0" err="1"/>
              <a:t>Markmið</a:t>
            </a:r>
            <a:r>
              <a:rPr lang="en-GB" sz="2400" dirty="0"/>
              <a:t> að </a:t>
            </a:r>
            <a:r>
              <a:rPr lang="en-GB" sz="2400" dirty="0" err="1"/>
              <a:t>næra</a:t>
            </a:r>
            <a:r>
              <a:rPr lang="en-GB" sz="2400" dirty="0"/>
              <a:t> </a:t>
            </a:r>
            <a:r>
              <a:rPr lang="en-GB" sz="2400" dirty="0" err="1"/>
              <a:t>góðar</a:t>
            </a:r>
            <a:r>
              <a:rPr lang="en-GB" sz="2400" dirty="0"/>
              <a:t> anaerobic </a:t>
            </a:r>
            <a:r>
              <a:rPr lang="en-GB" sz="2400" dirty="0" err="1"/>
              <a:t>bakteríur</a:t>
            </a:r>
            <a:r>
              <a:rPr lang="en-GB" sz="2400" dirty="0"/>
              <a:t> </a:t>
            </a:r>
            <a:r>
              <a:rPr lang="en-GB" sz="2400" dirty="0" err="1"/>
              <a:t>og</a:t>
            </a:r>
            <a:r>
              <a:rPr lang="en-GB" sz="2400" dirty="0"/>
              <a:t> </a:t>
            </a:r>
            <a:r>
              <a:rPr lang="en-GB" sz="2400" dirty="0" err="1"/>
              <a:t>hefta</a:t>
            </a:r>
            <a:r>
              <a:rPr lang="en-GB" sz="2400" dirty="0"/>
              <a:t> </a:t>
            </a:r>
            <a:r>
              <a:rPr lang="en-GB" sz="2400" dirty="0" err="1"/>
              <a:t>ofvöxt</a:t>
            </a:r>
            <a:r>
              <a:rPr lang="en-GB" sz="2400" dirty="0"/>
              <a:t> </a:t>
            </a:r>
            <a:r>
              <a:rPr lang="en-GB" sz="2400" dirty="0" err="1"/>
              <a:t>bólgumyndandi</a:t>
            </a:r>
            <a:r>
              <a:rPr lang="en-GB" sz="2400" dirty="0"/>
              <a:t> </a:t>
            </a:r>
            <a:r>
              <a:rPr lang="en-GB" sz="2400" dirty="0" err="1"/>
              <a:t>örvera</a:t>
            </a:r>
            <a:r>
              <a:rPr lang="en-GB" sz="2400" dirty="0"/>
              <a:t> </a:t>
            </a:r>
          </a:p>
          <a:p>
            <a:pPr lvl="0"/>
            <a:r>
              <a:rPr lang="en-GB" sz="2400" dirty="0"/>
              <a:t>Engin </a:t>
            </a:r>
            <a:r>
              <a:rPr lang="en-GB" sz="2400" dirty="0" err="1"/>
              <a:t>ein</a:t>
            </a:r>
            <a:r>
              <a:rPr lang="en-GB" sz="2400" dirty="0"/>
              <a:t> </a:t>
            </a:r>
            <a:r>
              <a:rPr lang="en-GB" sz="2400" dirty="0" err="1"/>
              <a:t>ákveðin</a:t>
            </a:r>
            <a:r>
              <a:rPr lang="en-GB" sz="2400" dirty="0"/>
              <a:t> „IBD-</a:t>
            </a:r>
            <a:r>
              <a:rPr lang="en-GB" sz="2400" dirty="0" err="1"/>
              <a:t>örveruflóra</a:t>
            </a:r>
            <a:r>
              <a:rPr lang="en-GB" sz="2400" dirty="0"/>
              <a:t>“</a:t>
            </a:r>
          </a:p>
          <a:p>
            <a:endParaRPr lang="en-GB" dirty="0"/>
          </a:p>
        </p:txBody>
      </p:sp>
    </p:spTree>
    <p:extLst>
      <p:ext uri="{BB962C8B-B14F-4D97-AF65-F5344CB8AC3E}">
        <p14:creationId xmlns:p14="http://schemas.microsoft.com/office/powerpoint/2010/main" val="8506790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0479D-78ED-1C9D-E09C-EC5718A0CD69}"/>
              </a:ext>
            </a:extLst>
          </p:cNvPr>
          <p:cNvSpPr>
            <a:spLocks noGrp="1"/>
          </p:cNvSpPr>
          <p:nvPr>
            <p:ph type="title"/>
          </p:nvPr>
        </p:nvSpPr>
        <p:spPr/>
        <p:txBody>
          <a:bodyPr/>
          <a:lstStyle/>
          <a:p>
            <a:r>
              <a:rPr lang="is-IS" dirty="0" err="1"/>
              <a:t>Þarmaveggurinn</a:t>
            </a:r>
            <a:endParaRPr lang="en-GB" dirty="0"/>
          </a:p>
        </p:txBody>
      </p:sp>
      <p:sp>
        <p:nvSpPr>
          <p:cNvPr id="3" name="Content Placeholder 2">
            <a:extLst>
              <a:ext uri="{FF2B5EF4-FFF2-40B4-BE49-F238E27FC236}">
                <a16:creationId xmlns:a16="http://schemas.microsoft.com/office/drawing/2014/main" id="{E0E41515-3C22-9EA0-8E9E-755D7E4C85B7}"/>
              </a:ext>
            </a:extLst>
          </p:cNvPr>
          <p:cNvSpPr>
            <a:spLocks noGrp="1"/>
          </p:cNvSpPr>
          <p:nvPr>
            <p:ph idx="1"/>
          </p:nvPr>
        </p:nvSpPr>
        <p:spPr/>
        <p:txBody>
          <a:bodyPr/>
          <a:lstStyle/>
          <a:p>
            <a:r>
              <a:rPr lang="en-GB" dirty="0" err="1"/>
              <a:t>Breytingar</a:t>
            </a:r>
            <a:r>
              <a:rPr lang="en-GB" dirty="0"/>
              <a:t> á </a:t>
            </a:r>
            <a:r>
              <a:rPr lang="en-GB" dirty="0" err="1"/>
              <a:t>heilleika</a:t>
            </a:r>
            <a:r>
              <a:rPr lang="en-GB" dirty="0"/>
              <a:t> </a:t>
            </a:r>
            <a:r>
              <a:rPr lang="en-GB" dirty="0" err="1"/>
              <a:t>þekju</a:t>
            </a:r>
            <a:r>
              <a:rPr lang="en-GB" dirty="0"/>
              <a:t> </a:t>
            </a:r>
            <a:r>
              <a:rPr lang="en-GB" dirty="0" err="1"/>
              <a:t>þarmaveggjarins</a:t>
            </a:r>
            <a:r>
              <a:rPr lang="en-GB" dirty="0"/>
              <a:t> </a:t>
            </a:r>
            <a:r>
              <a:rPr lang="en-GB" dirty="0" err="1"/>
              <a:t>og</a:t>
            </a:r>
            <a:r>
              <a:rPr lang="en-GB" dirty="0"/>
              <a:t> </a:t>
            </a:r>
            <a:r>
              <a:rPr lang="en-GB" dirty="0" err="1"/>
              <a:t>slímlagi</a:t>
            </a:r>
            <a:endParaRPr lang="en-GB" dirty="0"/>
          </a:p>
          <a:p>
            <a:pPr lvl="0"/>
            <a:r>
              <a:rPr lang="en-GB" dirty="0" err="1"/>
              <a:t>Aukin</a:t>
            </a:r>
            <a:r>
              <a:rPr lang="en-GB" dirty="0"/>
              <a:t> </a:t>
            </a:r>
            <a:r>
              <a:rPr lang="en-GB" dirty="0" err="1"/>
              <a:t>snerting</a:t>
            </a:r>
            <a:r>
              <a:rPr lang="en-GB" dirty="0"/>
              <a:t> milli </a:t>
            </a:r>
            <a:r>
              <a:rPr lang="en-GB" dirty="0" err="1"/>
              <a:t>örvera</a:t>
            </a:r>
            <a:r>
              <a:rPr lang="en-GB" dirty="0"/>
              <a:t> í </a:t>
            </a:r>
            <a:r>
              <a:rPr lang="en-GB" dirty="0" err="1"/>
              <a:t>þarmaflóru</a:t>
            </a:r>
            <a:r>
              <a:rPr lang="en-GB" dirty="0"/>
              <a:t> </a:t>
            </a:r>
            <a:r>
              <a:rPr lang="en-GB" dirty="0" err="1"/>
              <a:t>og</a:t>
            </a:r>
            <a:r>
              <a:rPr lang="en-GB" dirty="0"/>
              <a:t> </a:t>
            </a:r>
            <a:r>
              <a:rPr lang="en-GB" dirty="0" err="1"/>
              <a:t>ónæmiskerfisins</a:t>
            </a:r>
            <a:endParaRPr lang="en-GB" dirty="0"/>
          </a:p>
          <a:p>
            <a:pPr lvl="0"/>
            <a:r>
              <a:rPr lang="en-GB" dirty="0"/>
              <a:t>R</a:t>
            </a:r>
            <a:r>
              <a:rPr lang="is-IS" dirty="0" err="1"/>
              <a:t>öskun</a:t>
            </a:r>
            <a:r>
              <a:rPr lang="en-GB" dirty="0"/>
              <a:t> á </a:t>
            </a:r>
            <a:r>
              <a:rPr lang="en-GB" dirty="0" err="1"/>
              <a:t>þarmaveggnum</a:t>
            </a:r>
            <a:r>
              <a:rPr lang="en-GB" dirty="0"/>
              <a:t> </a:t>
            </a:r>
            <a:r>
              <a:rPr lang="en-GB" dirty="0" err="1"/>
              <a:t>gæti</a:t>
            </a:r>
            <a:r>
              <a:rPr lang="en-GB" dirty="0"/>
              <a:t> </a:t>
            </a:r>
            <a:r>
              <a:rPr lang="en-GB" dirty="0" err="1"/>
              <a:t>verið</a:t>
            </a:r>
            <a:r>
              <a:rPr lang="en-GB" dirty="0"/>
              <a:t> </a:t>
            </a:r>
            <a:r>
              <a:rPr lang="en-GB" dirty="0" err="1"/>
              <a:t>undanfari</a:t>
            </a:r>
            <a:r>
              <a:rPr lang="en-GB" dirty="0"/>
              <a:t> </a:t>
            </a:r>
            <a:r>
              <a:rPr lang="en-GB" dirty="0" err="1"/>
              <a:t>bólgu</a:t>
            </a:r>
            <a:r>
              <a:rPr lang="en-GB" dirty="0"/>
              <a:t> </a:t>
            </a:r>
            <a:r>
              <a:rPr lang="en-GB" dirty="0" err="1"/>
              <a:t>hjá</a:t>
            </a:r>
            <a:r>
              <a:rPr lang="en-GB" dirty="0"/>
              <a:t> </a:t>
            </a:r>
            <a:r>
              <a:rPr lang="en-GB" dirty="0" err="1"/>
              <a:t>einstaklingum</a:t>
            </a:r>
            <a:r>
              <a:rPr lang="en-GB" dirty="0"/>
              <a:t> í </a:t>
            </a:r>
            <a:r>
              <a:rPr lang="en-GB" dirty="0" err="1"/>
              <a:t>áhættu</a:t>
            </a:r>
            <a:endParaRPr lang="en-GB" dirty="0"/>
          </a:p>
          <a:p>
            <a:endParaRPr lang="en-GB" dirty="0"/>
          </a:p>
        </p:txBody>
      </p:sp>
    </p:spTree>
    <p:extLst>
      <p:ext uri="{BB962C8B-B14F-4D97-AF65-F5344CB8AC3E}">
        <p14:creationId xmlns:p14="http://schemas.microsoft.com/office/powerpoint/2010/main" val="13487424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2F51F-E8A5-26B9-14CE-C982FA2D0D71}"/>
              </a:ext>
            </a:extLst>
          </p:cNvPr>
          <p:cNvSpPr>
            <a:spLocks noGrp="1"/>
          </p:cNvSpPr>
          <p:nvPr>
            <p:ph type="title"/>
          </p:nvPr>
        </p:nvSpPr>
        <p:spPr/>
        <p:txBody>
          <a:bodyPr/>
          <a:lstStyle/>
          <a:p>
            <a:r>
              <a:rPr lang="is-IS" dirty="0"/>
              <a:t>Samantekt </a:t>
            </a:r>
            <a:endParaRPr lang="en-GB" dirty="0"/>
          </a:p>
        </p:txBody>
      </p:sp>
      <p:sp>
        <p:nvSpPr>
          <p:cNvPr id="3" name="Content Placeholder 2">
            <a:extLst>
              <a:ext uri="{FF2B5EF4-FFF2-40B4-BE49-F238E27FC236}">
                <a16:creationId xmlns:a16="http://schemas.microsoft.com/office/drawing/2014/main" id="{5B295876-F2B9-9E08-9731-7829CE18BB66}"/>
              </a:ext>
            </a:extLst>
          </p:cNvPr>
          <p:cNvSpPr>
            <a:spLocks noGrp="1"/>
          </p:cNvSpPr>
          <p:nvPr>
            <p:ph idx="1"/>
          </p:nvPr>
        </p:nvSpPr>
        <p:spPr/>
        <p:txBody>
          <a:bodyPr/>
          <a:lstStyle/>
          <a:p>
            <a:pPr marL="0" indent="0" algn="ctr">
              <a:buNone/>
            </a:pPr>
            <a:r>
              <a:rPr lang="en-GB" dirty="0" err="1"/>
              <a:t>Erfðafræðileg</a:t>
            </a:r>
            <a:r>
              <a:rPr lang="en-GB" dirty="0"/>
              <a:t> </a:t>
            </a:r>
            <a:r>
              <a:rPr lang="en-GB" dirty="0" err="1"/>
              <a:t>útsetning</a:t>
            </a:r>
            <a:br>
              <a:rPr lang="en-GB" dirty="0"/>
            </a:br>
            <a:r>
              <a:rPr lang="en-GB" dirty="0">
                <a:solidFill>
                  <a:srgbClr val="FF0000"/>
                </a:solidFill>
              </a:rPr>
              <a:t>↓</a:t>
            </a:r>
            <a:br>
              <a:rPr lang="en-GB" dirty="0"/>
            </a:br>
            <a:r>
              <a:rPr lang="en-GB" dirty="0" err="1"/>
              <a:t>Röskun</a:t>
            </a:r>
            <a:r>
              <a:rPr lang="en-GB" dirty="0"/>
              <a:t> á </a:t>
            </a:r>
            <a:r>
              <a:rPr lang="en-GB" dirty="0" err="1"/>
              <a:t>þarmavegg</a:t>
            </a:r>
            <a:r>
              <a:rPr lang="en-GB" dirty="0"/>
              <a:t> </a:t>
            </a:r>
            <a:r>
              <a:rPr lang="en-GB" dirty="0" err="1"/>
              <a:t>og</a:t>
            </a:r>
            <a:r>
              <a:rPr lang="en-GB" dirty="0"/>
              <a:t> </a:t>
            </a:r>
            <a:r>
              <a:rPr lang="en-GB" dirty="0" err="1"/>
              <a:t>breytingar</a:t>
            </a:r>
            <a:r>
              <a:rPr lang="en-GB" dirty="0"/>
              <a:t> á </a:t>
            </a:r>
            <a:r>
              <a:rPr lang="en-GB" dirty="0" err="1"/>
              <a:t>örveruflóru</a:t>
            </a:r>
            <a:br>
              <a:rPr lang="en-GB" dirty="0"/>
            </a:br>
            <a:r>
              <a:rPr lang="en-GB" dirty="0">
                <a:solidFill>
                  <a:srgbClr val="FF0000"/>
                </a:solidFill>
              </a:rPr>
              <a:t>↓</a:t>
            </a:r>
            <a:br>
              <a:rPr lang="en-GB" dirty="0"/>
            </a:br>
            <a:r>
              <a:rPr lang="en-GB" dirty="0" err="1"/>
              <a:t>Óeðlileg</a:t>
            </a:r>
            <a:r>
              <a:rPr lang="en-GB" dirty="0"/>
              <a:t> </a:t>
            </a:r>
            <a:r>
              <a:rPr lang="en-GB" dirty="0" err="1"/>
              <a:t>ónæmissvörun</a:t>
            </a:r>
            <a:r>
              <a:rPr lang="en-GB" dirty="0"/>
              <a:t> </a:t>
            </a:r>
            <a:r>
              <a:rPr lang="en-GB" dirty="0" err="1"/>
              <a:t>við</a:t>
            </a:r>
            <a:r>
              <a:rPr lang="en-GB" dirty="0"/>
              <a:t> </a:t>
            </a:r>
            <a:r>
              <a:rPr lang="en-GB" dirty="0" err="1"/>
              <a:t>örverum</a:t>
            </a:r>
            <a:r>
              <a:rPr lang="en-GB" dirty="0"/>
              <a:t> í </a:t>
            </a:r>
            <a:r>
              <a:rPr lang="en-GB" dirty="0" err="1"/>
              <a:t>þörmum</a:t>
            </a:r>
            <a:br>
              <a:rPr lang="en-GB" dirty="0"/>
            </a:br>
            <a:r>
              <a:rPr lang="en-GB" dirty="0">
                <a:solidFill>
                  <a:srgbClr val="FF0000"/>
                </a:solidFill>
              </a:rPr>
              <a:t>↓</a:t>
            </a:r>
            <a:br>
              <a:rPr lang="en-GB" dirty="0"/>
            </a:br>
            <a:r>
              <a:rPr lang="en-GB" dirty="0" err="1"/>
              <a:t>Langvinn</a:t>
            </a:r>
            <a:r>
              <a:rPr lang="en-GB" dirty="0"/>
              <a:t> </a:t>
            </a:r>
            <a:r>
              <a:rPr lang="en-GB" dirty="0" err="1"/>
              <a:t>bólga</a:t>
            </a:r>
            <a:r>
              <a:rPr lang="en-GB" dirty="0"/>
              <a:t> í </a:t>
            </a:r>
            <a:r>
              <a:rPr lang="en-GB" dirty="0" err="1"/>
              <a:t>meltingarvegi</a:t>
            </a:r>
            <a:br>
              <a:rPr lang="en-GB" dirty="0"/>
            </a:br>
            <a:r>
              <a:rPr lang="en-GB" dirty="0">
                <a:solidFill>
                  <a:srgbClr val="FF0000"/>
                </a:solidFill>
              </a:rPr>
              <a:t>↓</a:t>
            </a:r>
            <a:br>
              <a:rPr lang="en-GB" dirty="0"/>
            </a:br>
            <a:r>
              <a:rPr lang="en-GB" dirty="0"/>
              <a:t>Crohn's-</a:t>
            </a:r>
            <a:r>
              <a:rPr lang="en-GB" dirty="0" err="1"/>
              <a:t>sjúkdómur</a:t>
            </a:r>
            <a:r>
              <a:rPr lang="en-GB" dirty="0"/>
              <a:t> / </a:t>
            </a:r>
            <a:r>
              <a:rPr lang="en-GB" dirty="0" err="1"/>
              <a:t>sáraristilbólga</a:t>
            </a:r>
            <a:endParaRPr lang="en-GB" dirty="0"/>
          </a:p>
          <a:p>
            <a:endParaRPr lang="en-GB" dirty="0"/>
          </a:p>
        </p:txBody>
      </p:sp>
    </p:spTree>
    <p:extLst>
      <p:ext uri="{BB962C8B-B14F-4D97-AF65-F5344CB8AC3E}">
        <p14:creationId xmlns:p14="http://schemas.microsoft.com/office/powerpoint/2010/main" val="23334718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lstStyle/>
          <a:p>
            <a:r>
              <a:rPr lang="en-US"/>
              <a:t>Einkenni um IBD</a:t>
            </a:r>
          </a:p>
        </p:txBody>
      </p:sp>
      <p:sp>
        <p:nvSpPr>
          <p:cNvPr id="3" name="Content Placeholder 2"/>
          <p:cNvSpPr>
            <a:spLocks noGrp="1"/>
          </p:cNvSpPr>
          <p:nvPr>
            <p:ph sz="half" idx="1"/>
          </p:nvPr>
        </p:nvSpPr>
        <p:spPr/>
        <p:txBody>
          <a:bodyPr rtlCol="0">
            <a:normAutofit fontScale="77500" lnSpcReduction="20000"/>
          </a:bodyPr>
          <a:lstStyle/>
          <a:p>
            <a:pPr fontAlgn="auto">
              <a:spcAft>
                <a:spcPts val="0"/>
              </a:spcAft>
              <a:defRPr/>
            </a:pPr>
            <a:r>
              <a:rPr lang="en-US" sz="3100" dirty="0" err="1"/>
              <a:t>Kviðverkir</a:t>
            </a:r>
            <a:endParaRPr lang="en-US" sz="3100" dirty="0"/>
          </a:p>
          <a:p>
            <a:pPr fontAlgn="auto">
              <a:spcAft>
                <a:spcPts val="0"/>
              </a:spcAft>
              <a:defRPr/>
            </a:pPr>
            <a:r>
              <a:rPr lang="en-US" sz="3100" dirty="0" err="1"/>
              <a:t>Niðurgangur</a:t>
            </a:r>
            <a:r>
              <a:rPr lang="en-US" sz="3100" dirty="0"/>
              <a:t> (</a:t>
            </a:r>
            <a:r>
              <a:rPr lang="en-US" sz="3100" dirty="0" err="1"/>
              <a:t>nætureinkenni</a:t>
            </a:r>
            <a:r>
              <a:rPr lang="en-US" sz="3100" dirty="0"/>
              <a:t>)</a:t>
            </a:r>
          </a:p>
          <a:p>
            <a:pPr fontAlgn="auto">
              <a:spcAft>
                <a:spcPts val="0"/>
              </a:spcAft>
              <a:defRPr/>
            </a:pPr>
            <a:r>
              <a:rPr lang="en-US" sz="3100" dirty="0" err="1"/>
              <a:t>Lystarleysi</a:t>
            </a:r>
            <a:endParaRPr lang="en-US" sz="3100" dirty="0"/>
          </a:p>
          <a:p>
            <a:pPr fontAlgn="auto">
              <a:spcAft>
                <a:spcPts val="0"/>
              </a:spcAft>
              <a:defRPr/>
            </a:pPr>
            <a:r>
              <a:rPr lang="en-US" sz="3100" dirty="0" err="1"/>
              <a:t>Þyngdartap</a:t>
            </a:r>
            <a:endParaRPr lang="en-US" sz="3100" dirty="0"/>
          </a:p>
          <a:p>
            <a:pPr fontAlgn="auto">
              <a:spcAft>
                <a:spcPts val="0"/>
              </a:spcAft>
              <a:defRPr/>
            </a:pPr>
            <a:r>
              <a:rPr lang="en-US" sz="3100" dirty="0" err="1"/>
              <a:t>Ógleði</a:t>
            </a:r>
            <a:r>
              <a:rPr lang="en-US" sz="3100" dirty="0"/>
              <a:t> og </a:t>
            </a:r>
            <a:r>
              <a:rPr lang="en-US" sz="3100" dirty="0" err="1"/>
              <a:t>uppköst</a:t>
            </a:r>
            <a:endParaRPr lang="en-US" sz="3100" dirty="0"/>
          </a:p>
          <a:p>
            <a:pPr fontAlgn="auto">
              <a:spcAft>
                <a:spcPts val="0"/>
              </a:spcAft>
              <a:defRPr/>
            </a:pPr>
            <a:r>
              <a:rPr lang="en-US" sz="3100" dirty="0" err="1"/>
              <a:t>Skertur</a:t>
            </a:r>
            <a:r>
              <a:rPr lang="en-US" sz="3100" dirty="0"/>
              <a:t> </a:t>
            </a:r>
            <a:r>
              <a:rPr lang="en-US" sz="3100" dirty="0" err="1"/>
              <a:t>lengdarvöxtur</a:t>
            </a:r>
            <a:endParaRPr lang="en-US" sz="3100" dirty="0"/>
          </a:p>
          <a:p>
            <a:pPr fontAlgn="auto">
              <a:spcAft>
                <a:spcPts val="0"/>
              </a:spcAft>
              <a:defRPr/>
            </a:pPr>
            <a:r>
              <a:rPr lang="en-US" sz="3100" dirty="0"/>
              <a:t>Perianal </a:t>
            </a:r>
            <a:r>
              <a:rPr lang="en-US" sz="3100" dirty="0" err="1"/>
              <a:t>sjúkdómur</a:t>
            </a:r>
            <a:endParaRPr lang="en-US" sz="3100" dirty="0"/>
          </a:p>
          <a:p>
            <a:pPr fontAlgn="auto">
              <a:spcAft>
                <a:spcPts val="0"/>
              </a:spcAft>
              <a:defRPr/>
            </a:pPr>
            <a:r>
              <a:rPr lang="en-US" sz="3100" dirty="0" err="1"/>
              <a:t>Blæðing</a:t>
            </a:r>
            <a:r>
              <a:rPr lang="en-US" sz="3100" dirty="0"/>
              <a:t> </a:t>
            </a:r>
            <a:r>
              <a:rPr lang="en-US" sz="3100" dirty="0" err="1"/>
              <a:t>frá</a:t>
            </a:r>
            <a:r>
              <a:rPr lang="en-US" sz="3100" dirty="0"/>
              <a:t> </a:t>
            </a:r>
            <a:r>
              <a:rPr lang="en-US" sz="3100" dirty="0" err="1"/>
              <a:t>endaþarmi</a:t>
            </a:r>
            <a:endParaRPr lang="en-US" sz="3100" dirty="0"/>
          </a:p>
          <a:p>
            <a:pPr fontAlgn="auto">
              <a:spcAft>
                <a:spcPts val="0"/>
              </a:spcAft>
              <a:defRPr/>
            </a:pPr>
            <a:r>
              <a:rPr lang="en-US" sz="3100" dirty="0" err="1"/>
              <a:t>Endurtekin</a:t>
            </a:r>
            <a:r>
              <a:rPr lang="en-US" sz="3100" dirty="0"/>
              <a:t> </a:t>
            </a:r>
            <a:r>
              <a:rPr lang="en-US" sz="3100" dirty="0" err="1"/>
              <a:t>apthous</a:t>
            </a:r>
            <a:r>
              <a:rPr lang="en-US" sz="3100" dirty="0"/>
              <a:t> </a:t>
            </a:r>
            <a:r>
              <a:rPr lang="en-US" sz="3100" dirty="0" err="1"/>
              <a:t>sár</a:t>
            </a:r>
            <a:endParaRPr lang="en-US" sz="3100" dirty="0"/>
          </a:p>
          <a:p>
            <a:pPr fontAlgn="auto">
              <a:spcAft>
                <a:spcPts val="0"/>
              </a:spcAft>
              <a:defRPr/>
            </a:pPr>
            <a:r>
              <a:rPr lang="en-US" sz="3100" dirty="0"/>
              <a:t>Dysphagia</a:t>
            </a:r>
          </a:p>
          <a:p>
            <a:pPr fontAlgn="auto">
              <a:spcAft>
                <a:spcPts val="0"/>
              </a:spcAft>
              <a:defRPr/>
            </a:pPr>
            <a:r>
              <a:rPr lang="en-US" sz="3100" dirty="0" err="1"/>
              <a:t>Hiti</a:t>
            </a:r>
            <a:endParaRPr lang="en-US" sz="3100" dirty="0"/>
          </a:p>
          <a:p>
            <a:pPr fontAlgn="auto">
              <a:spcAft>
                <a:spcPts val="0"/>
              </a:spcAft>
              <a:defRPr/>
            </a:pPr>
            <a:endParaRPr lang="en-US" dirty="0"/>
          </a:p>
        </p:txBody>
      </p:sp>
      <p:sp>
        <p:nvSpPr>
          <p:cNvPr id="4" name="Content Placeholder 3"/>
          <p:cNvSpPr>
            <a:spLocks noGrp="1"/>
          </p:cNvSpPr>
          <p:nvPr>
            <p:ph sz="half" idx="2"/>
          </p:nvPr>
        </p:nvSpPr>
        <p:spPr/>
        <p:txBody>
          <a:bodyPr rtlCol="0">
            <a:normAutofit fontScale="77500" lnSpcReduction="20000"/>
          </a:bodyPr>
          <a:lstStyle/>
          <a:p>
            <a:pPr fontAlgn="auto">
              <a:spcAft>
                <a:spcPts val="0"/>
              </a:spcAft>
              <a:defRPr/>
            </a:pPr>
            <a:r>
              <a:rPr lang="en-US" sz="3100" dirty="0">
                <a:solidFill>
                  <a:srgbClr val="FF0000"/>
                </a:solidFill>
              </a:rPr>
              <a:t>Extraintestinal </a:t>
            </a:r>
            <a:r>
              <a:rPr lang="en-US" sz="3100" dirty="0" err="1">
                <a:solidFill>
                  <a:srgbClr val="FF0000"/>
                </a:solidFill>
              </a:rPr>
              <a:t>einkenni</a:t>
            </a:r>
            <a:endParaRPr lang="en-US" sz="3100" dirty="0">
              <a:solidFill>
                <a:srgbClr val="FF0000"/>
              </a:solidFill>
            </a:endParaRPr>
          </a:p>
          <a:p>
            <a:pPr lvl="1" fontAlgn="auto">
              <a:spcAft>
                <a:spcPts val="0"/>
              </a:spcAft>
              <a:defRPr/>
            </a:pPr>
            <a:r>
              <a:rPr lang="en-US" sz="3100" dirty="0" err="1"/>
              <a:t>Lifur</a:t>
            </a:r>
            <a:r>
              <a:rPr lang="en-US" sz="3100" dirty="0"/>
              <a:t>, </a:t>
            </a:r>
            <a:r>
              <a:rPr lang="en-US" sz="3100" dirty="0" err="1"/>
              <a:t>gallvegir</a:t>
            </a:r>
            <a:endParaRPr lang="en-US" sz="3100" dirty="0"/>
          </a:p>
          <a:p>
            <a:pPr lvl="1" fontAlgn="auto">
              <a:spcAft>
                <a:spcPts val="0"/>
              </a:spcAft>
              <a:defRPr/>
            </a:pPr>
            <a:r>
              <a:rPr lang="en-US" sz="3100" dirty="0"/>
              <a:t>Bris</a:t>
            </a:r>
          </a:p>
          <a:p>
            <a:pPr lvl="1" fontAlgn="auto">
              <a:spcAft>
                <a:spcPts val="0"/>
              </a:spcAft>
              <a:defRPr/>
            </a:pPr>
            <a:r>
              <a:rPr lang="en-US" sz="3100" dirty="0" err="1"/>
              <a:t>Húð</a:t>
            </a:r>
            <a:endParaRPr lang="en-US" sz="3100" dirty="0"/>
          </a:p>
          <a:p>
            <a:pPr lvl="1" fontAlgn="auto">
              <a:spcAft>
                <a:spcPts val="0"/>
              </a:spcAft>
              <a:defRPr/>
            </a:pPr>
            <a:r>
              <a:rPr lang="en-US" sz="3100" dirty="0" err="1"/>
              <a:t>Liðir</a:t>
            </a:r>
            <a:endParaRPr lang="en-US" sz="3100" dirty="0"/>
          </a:p>
          <a:p>
            <a:pPr lvl="1" fontAlgn="auto">
              <a:spcAft>
                <a:spcPts val="0"/>
              </a:spcAft>
              <a:defRPr/>
            </a:pPr>
            <a:r>
              <a:rPr lang="en-US" sz="3100" dirty="0" err="1"/>
              <a:t>Augu</a:t>
            </a:r>
            <a:endParaRPr lang="en-US" sz="3100" dirty="0"/>
          </a:p>
          <a:p>
            <a:pPr lvl="1" fontAlgn="auto">
              <a:spcAft>
                <a:spcPts val="0"/>
              </a:spcAft>
              <a:defRPr/>
            </a:pPr>
            <a:r>
              <a:rPr lang="en-US" sz="3100" dirty="0" err="1"/>
              <a:t>Nýru</a:t>
            </a:r>
            <a:endParaRPr lang="en-US" sz="3100" dirty="0"/>
          </a:p>
          <a:p>
            <a:pPr lvl="1" fontAlgn="auto">
              <a:spcAft>
                <a:spcPts val="0"/>
              </a:spcAft>
              <a:defRPr/>
            </a:pPr>
            <a:r>
              <a:rPr lang="en-US" sz="3100" dirty="0" err="1"/>
              <a:t>Æðakerfi</a:t>
            </a:r>
            <a:endParaRPr lang="en-US" sz="3100" dirty="0"/>
          </a:p>
          <a:p>
            <a:pPr lvl="1" fontAlgn="auto">
              <a:spcAft>
                <a:spcPts val="0"/>
              </a:spcAft>
              <a:defRPr/>
            </a:pPr>
            <a:r>
              <a:rPr lang="en-US" sz="3100" dirty="0" err="1"/>
              <a:t>Blóðmynd</a:t>
            </a:r>
            <a:endParaRPr lang="en-US" sz="3100" dirty="0"/>
          </a:p>
          <a:p>
            <a:pPr lvl="1" fontAlgn="auto">
              <a:spcAft>
                <a:spcPts val="0"/>
              </a:spcAft>
              <a:defRPr/>
            </a:pPr>
            <a:r>
              <a:rPr lang="en-US" sz="3100" dirty="0" err="1"/>
              <a:t>Bein</a:t>
            </a:r>
            <a:endParaRPr lang="en-US" sz="3100" dirty="0"/>
          </a:p>
          <a:p>
            <a:pPr lvl="1" fontAlgn="auto">
              <a:spcAft>
                <a:spcPts val="0"/>
              </a:spcAft>
              <a:defRPr/>
            </a:pPr>
            <a:r>
              <a:rPr lang="en-US" sz="3100" dirty="0" err="1"/>
              <a:t>Vöðvar</a:t>
            </a:r>
            <a:endParaRPr lang="en-US" sz="3100" dirty="0"/>
          </a:p>
          <a:p>
            <a:pPr fontAlgn="auto">
              <a:spcAft>
                <a:spcPts val="0"/>
              </a:spcAft>
              <a:defRPr/>
            </a:pP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t>Uppvinnsla</a:t>
            </a:r>
          </a:p>
        </p:txBody>
      </p:sp>
      <p:sp>
        <p:nvSpPr>
          <p:cNvPr id="3" name="Content Placeholder 2"/>
          <p:cNvSpPr>
            <a:spLocks noGrp="1"/>
          </p:cNvSpPr>
          <p:nvPr>
            <p:ph sz="half" idx="1"/>
          </p:nvPr>
        </p:nvSpPr>
        <p:spPr/>
        <p:txBody>
          <a:bodyPr rtlCol="0">
            <a:normAutofit fontScale="92500" lnSpcReduction="10000"/>
          </a:bodyPr>
          <a:lstStyle/>
          <a:p>
            <a:pPr fontAlgn="auto">
              <a:spcAft>
                <a:spcPts val="0"/>
              </a:spcAft>
              <a:defRPr/>
            </a:pPr>
            <a:r>
              <a:rPr lang="en-US" dirty="0" err="1"/>
              <a:t>Blóðprufur</a:t>
            </a:r>
            <a:endParaRPr lang="en-US" dirty="0"/>
          </a:p>
          <a:p>
            <a:pPr lvl="1" fontAlgn="auto">
              <a:spcAft>
                <a:spcPts val="0"/>
              </a:spcAft>
              <a:defRPr/>
            </a:pPr>
            <a:r>
              <a:rPr lang="en-US" dirty="0" err="1"/>
              <a:t>Blóðhagur</a:t>
            </a:r>
            <a:r>
              <a:rPr lang="en-US" dirty="0"/>
              <a:t> </a:t>
            </a:r>
          </a:p>
          <a:p>
            <a:pPr lvl="1" fontAlgn="auto">
              <a:spcAft>
                <a:spcPts val="0"/>
              </a:spcAft>
              <a:defRPr/>
            </a:pPr>
            <a:r>
              <a:rPr lang="en-US" dirty="0"/>
              <a:t>CRP, </a:t>
            </a:r>
            <a:r>
              <a:rPr lang="en-US" dirty="0" err="1"/>
              <a:t>sökk</a:t>
            </a:r>
            <a:r>
              <a:rPr lang="en-US" dirty="0"/>
              <a:t> </a:t>
            </a:r>
          </a:p>
          <a:p>
            <a:pPr lvl="1" fontAlgn="auto">
              <a:spcAft>
                <a:spcPts val="0"/>
              </a:spcAft>
              <a:defRPr/>
            </a:pPr>
            <a:r>
              <a:rPr lang="en-US" dirty="0" err="1"/>
              <a:t>Transaminasar</a:t>
            </a:r>
            <a:r>
              <a:rPr lang="en-US" dirty="0"/>
              <a:t>, GGT</a:t>
            </a:r>
          </a:p>
          <a:p>
            <a:pPr lvl="1" fontAlgn="auto">
              <a:spcAft>
                <a:spcPts val="0"/>
              </a:spcAft>
              <a:defRPr/>
            </a:pPr>
            <a:r>
              <a:rPr lang="en-US" dirty="0"/>
              <a:t>Albumin</a:t>
            </a:r>
          </a:p>
          <a:p>
            <a:pPr lvl="1" fontAlgn="auto">
              <a:spcAft>
                <a:spcPts val="0"/>
              </a:spcAft>
              <a:defRPr/>
            </a:pPr>
            <a:r>
              <a:rPr lang="en-US" dirty="0" err="1"/>
              <a:t>Ónæmisfræðileg</a:t>
            </a:r>
            <a:r>
              <a:rPr lang="en-US" dirty="0"/>
              <a:t> </a:t>
            </a:r>
            <a:r>
              <a:rPr lang="en-US" dirty="0" err="1"/>
              <a:t>uppvinnsla</a:t>
            </a:r>
            <a:r>
              <a:rPr lang="en-US" dirty="0"/>
              <a:t> </a:t>
            </a:r>
            <a:r>
              <a:rPr lang="en-US" dirty="0" err="1"/>
              <a:t>meðal</a:t>
            </a:r>
            <a:r>
              <a:rPr lang="en-US" dirty="0"/>
              <a:t> </a:t>
            </a:r>
            <a:r>
              <a:rPr lang="en-US" dirty="0" err="1"/>
              <a:t>barna</a:t>
            </a:r>
            <a:r>
              <a:rPr lang="en-US" dirty="0"/>
              <a:t> &lt;2 </a:t>
            </a:r>
            <a:r>
              <a:rPr lang="en-US" dirty="0" err="1"/>
              <a:t>ára</a:t>
            </a:r>
            <a:r>
              <a:rPr lang="en-US" dirty="0"/>
              <a:t> </a:t>
            </a:r>
            <a:r>
              <a:rPr lang="en-US" dirty="0" err="1"/>
              <a:t>aldri</a:t>
            </a:r>
            <a:endParaRPr lang="en-US" dirty="0"/>
          </a:p>
          <a:p>
            <a:pPr fontAlgn="auto">
              <a:spcAft>
                <a:spcPts val="0"/>
              </a:spcAft>
              <a:defRPr/>
            </a:pPr>
            <a:r>
              <a:rPr lang="en-US" dirty="0" err="1"/>
              <a:t>Saursýni</a:t>
            </a:r>
            <a:endParaRPr lang="en-US" dirty="0"/>
          </a:p>
          <a:p>
            <a:pPr lvl="1" fontAlgn="auto">
              <a:spcAft>
                <a:spcPts val="0"/>
              </a:spcAft>
              <a:defRPr/>
            </a:pPr>
            <a:r>
              <a:rPr lang="en-US" dirty="0" err="1"/>
              <a:t>Ræktanir</a:t>
            </a:r>
            <a:r>
              <a:rPr lang="en-US" dirty="0"/>
              <a:t>, C diff toxin</a:t>
            </a:r>
          </a:p>
          <a:p>
            <a:pPr lvl="1" fontAlgn="auto">
              <a:spcAft>
                <a:spcPts val="0"/>
              </a:spcAft>
              <a:defRPr/>
            </a:pPr>
            <a:r>
              <a:rPr lang="en-US" dirty="0"/>
              <a:t>Calprotectin</a:t>
            </a:r>
          </a:p>
          <a:p>
            <a:pPr lvl="1" fontAlgn="auto">
              <a:spcAft>
                <a:spcPts val="0"/>
              </a:spcAft>
              <a:defRPr/>
            </a:pPr>
            <a:r>
              <a:rPr lang="en-US" dirty="0"/>
              <a:t>Hemoccult </a:t>
            </a:r>
          </a:p>
        </p:txBody>
      </p:sp>
      <p:sp>
        <p:nvSpPr>
          <p:cNvPr id="4" name="Content Placeholder 3"/>
          <p:cNvSpPr>
            <a:spLocks noGrp="1"/>
          </p:cNvSpPr>
          <p:nvPr>
            <p:ph sz="half" idx="2"/>
          </p:nvPr>
        </p:nvSpPr>
        <p:spPr/>
        <p:txBody>
          <a:bodyPr rtlCol="0">
            <a:normAutofit fontScale="92500" lnSpcReduction="10000"/>
          </a:bodyPr>
          <a:lstStyle/>
          <a:p>
            <a:pPr fontAlgn="auto">
              <a:spcAft>
                <a:spcPts val="0"/>
              </a:spcAft>
              <a:defRPr/>
            </a:pPr>
            <a:r>
              <a:rPr lang="en-US" dirty="0" err="1"/>
              <a:t>Myndgreining</a:t>
            </a:r>
            <a:endParaRPr lang="en-US" dirty="0"/>
          </a:p>
          <a:p>
            <a:pPr lvl="1" fontAlgn="auto">
              <a:spcAft>
                <a:spcPts val="0"/>
              </a:spcAft>
              <a:defRPr/>
            </a:pPr>
            <a:r>
              <a:rPr lang="en-US" dirty="0" err="1"/>
              <a:t>Röntgenyfirlit</a:t>
            </a:r>
            <a:r>
              <a:rPr lang="en-US" dirty="0"/>
              <a:t> (2 view, obstructive)</a:t>
            </a:r>
          </a:p>
          <a:p>
            <a:pPr lvl="1" fontAlgn="auto">
              <a:spcAft>
                <a:spcPts val="0"/>
              </a:spcAft>
              <a:defRPr/>
            </a:pPr>
            <a:r>
              <a:rPr lang="en-US" dirty="0"/>
              <a:t>MRI </a:t>
            </a:r>
            <a:r>
              <a:rPr lang="en-US" dirty="0" err="1"/>
              <a:t>mjógirni</a:t>
            </a:r>
            <a:r>
              <a:rPr lang="en-US" dirty="0"/>
              <a:t> </a:t>
            </a:r>
            <a:r>
              <a:rPr lang="en-US" dirty="0" err="1"/>
              <a:t>eða</a:t>
            </a:r>
            <a:r>
              <a:rPr lang="en-US" dirty="0"/>
              <a:t> perianal</a:t>
            </a:r>
          </a:p>
          <a:p>
            <a:pPr lvl="1" fontAlgn="auto">
              <a:spcAft>
                <a:spcPts val="0"/>
              </a:spcAft>
              <a:defRPr/>
            </a:pPr>
            <a:r>
              <a:rPr lang="en-US" dirty="0" err="1"/>
              <a:t>Ómskoðun</a:t>
            </a:r>
            <a:endParaRPr lang="en-US" dirty="0"/>
          </a:p>
          <a:p>
            <a:pPr lvl="1" fontAlgn="auto">
              <a:spcAft>
                <a:spcPts val="0"/>
              </a:spcAft>
              <a:defRPr/>
            </a:pPr>
            <a:r>
              <a:rPr lang="en-US" dirty="0"/>
              <a:t>(</a:t>
            </a:r>
            <a:r>
              <a:rPr lang="en-US" dirty="0" err="1"/>
              <a:t>Skuggaefnisrannsókn</a:t>
            </a:r>
            <a:r>
              <a:rPr lang="en-US" dirty="0"/>
              <a:t>)</a:t>
            </a:r>
          </a:p>
          <a:p>
            <a:pPr lvl="1" fontAlgn="auto">
              <a:spcAft>
                <a:spcPts val="0"/>
              </a:spcAft>
              <a:defRPr/>
            </a:pPr>
            <a:r>
              <a:rPr lang="en-US" dirty="0"/>
              <a:t>(CT)</a:t>
            </a:r>
          </a:p>
          <a:p>
            <a:pPr fontAlgn="auto">
              <a:spcAft>
                <a:spcPts val="0"/>
              </a:spcAft>
              <a:defRPr/>
            </a:pPr>
            <a:r>
              <a:rPr lang="en-US" dirty="0" err="1"/>
              <a:t>Speglanir</a:t>
            </a:r>
            <a:endParaRPr lang="en-US" dirty="0"/>
          </a:p>
          <a:p>
            <a:pPr lvl="1" fontAlgn="auto">
              <a:spcAft>
                <a:spcPts val="0"/>
              </a:spcAft>
              <a:defRPr/>
            </a:pPr>
            <a:r>
              <a:rPr lang="en-US" dirty="0"/>
              <a:t>Maga- og </a:t>
            </a:r>
            <a:r>
              <a:rPr lang="en-US" dirty="0" err="1"/>
              <a:t>ristilspeglun</a:t>
            </a:r>
            <a:endParaRPr lang="en-US" dirty="0"/>
          </a:p>
          <a:p>
            <a:pPr lvl="1" fontAlgn="auto">
              <a:spcAft>
                <a:spcPts val="0"/>
              </a:spcAft>
              <a:defRPr/>
            </a:pPr>
            <a:r>
              <a:rPr lang="en-US" dirty="0"/>
              <a:t>Capsule endoscopy</a:t>
            </a:r>
          </a:p>
          <a:p>
            <a:pPr lvl="1" fontAlgn="auto">
              <a:spcAft>
                <a:spcPts val="0"/>
              </a:spcAft>
              <a:defRPr/>
            </a:pP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lstStyle/>
          <a:p>
            <a:r>
              <a:rPr lang="en-US"/>
              <a:t>Markmi</a:t>
            </a:r>
            <a:r>
              <a:rPr lang="is-IS"/>
              <a:t>ð meðferðar</a:t>
            </a:r>
            <a:endParaRPr lang="en-US"/>
          </a:p>
        </p:txBody>
      </p:sp>
      <p:sp>
        <p:nvSpPr>
          <p:cNvPr id="3" name="Content Placeholder 2"/>
          <p:cNvSpPr>
            <a:spLocks noGrp="1"/>
          </p:cNvSpPr>
          <p:nvPr>
            <p:ph idx="1"/>
          </p:nvPr>
        </p:nvSpPr>
        <p:spPr/>
        <p:txBody>
          <a:bodyPr rtlCol="0">
            <a:normAutofit fontScale="70000" lnSpcReduction="20000"/>
          </a:bodyPr>
          <a:lstStyle/>
          <a:p>
            <a:pPr fontAlgn="auto">
              <a:spcAft>
                <a:spcPts val="0"/>
              </a:spcAft>
              <a:defRPr/>
            </a:pPr>
            <a:r>
              <a:rPr lang="en-US" dirty="0" err="1"/>
              <a:t>Næring</a:t>
            </a:r>
            <a:endParaRPr lang="en-US" dirty="0"/>
          </a:p>
          <a:p>
            <a:pPr lvl="1" fontAlgn="auto">
              <a:spcAft>
                <a:spcPts val="0"/>
              </a:spcAft>
              <a:defRPr/>
            </a:pPr>
            <a:r>
              <a:rPr lang="en-US" dirty="0" err="1"/>
              <a:t>Viðbótarnæring</a:t>
            </a:r>
            <a:endParaRPr lang="en-US" dirty="0"/>
          </a:p>
          <a:p>
            <a:pPr lvl="1" fontAlgn="auto">
              <a:spcAft>
                <a:spcPts val="0"/>
              </a:spcAft>
              <a:defRPr/>
            </a:pPr>
            <a:r>
              <a:rPr lang="en-US" dirty="0" err="1"/>
              <a:t>Sérhæfð</a:t>
            </a:r>
            <a:r>
              <a:rPr lang="en-US" dirty="0"/>
              <a:t> </a:t>
            </a:r>
            <a:r>
              <a:rPr lang="en-US" dirty="0" err="1"/>
              <a:t>næringarmeðferð</a:t>
            </a:r>
            <a:endParaRPr lang="en-US" dirty="0"/>
          </a:p>
          <a:p>
            <a:pPr fontAlgn="auto">
              <a:spcAft>
                <a:spcPts val="0"/>
              </a:spcAft>
              <a:defRPr/>
            </a:pPr>
            <a:r>
              <a:rPr lang="en-US" dirty="0" err="1"/>
              <a:t>Lyf</a:t>
            </a:r>
            <a:endParaRPr lang="en-US" dirty="0"/>
          </a:p>
          <a:p>
            <a:pPr lvl="1" fontAlgn="auto">
              <a:spcAft>
                <a:spcPts val="0"/>
              </a:spcAft>
              <a:defRPr/>
            </a:pPr>
            <a:r>
              <a:rPr lang="en-US" dirty="0" err="1"/>
              <a:t>Innleiðing</a:t>
            </a:r>
            <a:r>
              <a:rPr lang="en-US" dirty="0"/>
              <a:t> </a:t>
            </a:r>
            <a:r>
              <a:rPr lang="en-US" dirty="0" err="1"/>
              <a:t>til</a:t>
            </a:r>
            <a:r>
              <a:rPr lang="en-US" dirty="0"/>
              <a:t> </a:t>
            </a:r>
            <a:r>
              <a:rPr lang="en-US" dirty="0" err="1"/>
              <a:t>að</a:t>
            </a:r>
            <a:r>
              <a:rPr lang="en-US" dirty="0"/>
              <a:t> </a:t>
            </a:r>
            <a:r>
              <a:rPr lang="en-US" dirty="0" err="1"/>
              <a:t>koma</a:t>
            </a:r>
            <a:r>
              <a:rPr lang="en-US" dirty="0"/>
              <a:t> </a:t>
            </a:r>
            <a:r>
              <a:rPr lang="en-US" dirty="0" err="1"/>
              <a:t>sjúkdómi</a:t>
            </a:r>
            <a:r>
              <a:rPr lang="en-US" dirty="0"/>
              <a:t> í </a:t>
            </a:r>
            <a:r>
              <a:rPr lang="en-US" dirty="0" err="1"/>
              <a:t>rénun</a:t>
            </a:r>
            <a:r>
              <a:rPr lang="en-US" dirty="0"/>
              <a:t> </a:t>
            </a:r>
          </a:p>
          <a:p>
            <a:pPr lvl="1" fontAlgn="auto">
              <a:spcAft>
                <a:spcPts val="0"/>
              </a:spcAft>
              <a:defRPr/>
            </a:pPr>
            <a:r>
              <a:rPr lang="en-US" dirty="0" err="1"/>
              <a:t>Forðast</a:t>
            </a:r>
            <a:r>
              <a:rPr lang="en-US" dirty="0"/>
              <a:t> </a:t>
            </a:r>
            <a:r>
              <a:rPr lang="en-US" dirty="0" err="1"/>
              <a:t>fylgikvilla</a:t>
            </a:r>
            <a:endParaRPr lang="en-US" dirty="0"/>
          </a:p>
          <a:p>
            <a:pPr lvl="1" fontAlgn="auto">
              <a:spcAft>
                <a:spcPts val="0"/>
              </a:spcAft>
              <a:defRPr/>
            </a:pPr>
            <a:r>
              <a:rPr lang="en-US" dirty="0" err="1"/>
              <a:t>Viðhaldsmeðferð</a:t>
            </a:r>
            <a:endParaRPr lang="en-US" dirty="0"/>
          </a:p>
          <a:p>
            <a:pPr marL="365760" lvl="1" indent="0" fontAlgn="auto">
              <a:spcAft>
                <a:spcPts val="0"/>
              </a:spcAft>
              <a:buFont typeface="Arial" pitchFamily="34" charset="0"/>
              <a:buNone/>
              <a:defRPr/>
            </a:pPr>
            <a:endParaRPr lang="en-US" dirty="0"/>
          </a:p>
          <a:p>
            <a:pPr fontAlgn="auto">
              <a:spcAft>
                <a:spcPts val="0"/>
              </a:spcAft>
              <a:defRPr/>
            </a:pPr>
            <a:r>
              <a:rPr lang="en-US" dirty="0" err="1"/>
              <a:t>Langtímamarkmið</a:t>
            </a:r>
            <a:endParaRPr lang="en-US" dirty="0"/>
          </a:p>
          <a:p>
            <a:pPr lvl="1" fontAlgn="auto">
              <a:spcAft>
                <a:spcPts val="0"/>
              </a:spcAft>
              <a:defRPr/>
            </a:pPr>
            <a:r>
              <a:rPr lang="en-US" dirty="0" err="1"/>
              <a:t>Styðja</a:t>
            </a:r>
            <a:r>
              <a:rPr lang="en-US" dirty="0"/>
              <a:t> </a:t>
            </a:r>
            <a:r>
              <a:rPr lang="en-US" dirty="0" err="1"/>
              <a:t>við</a:t>
            </a:r>
            <a:r>
              <a:rPr lang="en-US" dirty="0"/>
              <a:t> </a:t>
            </a:r>
            <a:r>
              <a:rPr lang="en-US" dirty="0" err="1"/>
              <a:t>eðlilegan</a:t>
            </a:r>
            <a:r>
              <a:rPr lang="en-US" dirty="0"/>
              <a:t> </a:t>
            </a:r>
            <a:r>
              <a:rPr lang="en-US" dirty="0" err="1"/>
              <a:t>vöxt</a:t>
            </a:r>
            <a:r>
              <a:rPr lang="en-US" dirty="0"/>
              <a:t> og </a:t>
            </a:r>
            <a:r>
              <a:rPr lang="en-US" dirty="0" err="1"/>
              <a:t>þroska</a:t>
            </a:r>
            <a:r>
              <a:rPr lang="en-US" dirty="0"/>
              <a:t> (þ.m.t. </a:t>
            </a:r>
            <a:r>
              <a:rPr lang="en-US" dirty="0" err="1"/>
              <a:t>kynþroska</a:t>
            </a:r>
            <a:r>
              <a:rPr lang="en-US" dirty="0"/>
              <a:t>)</a:t>
            </a:r>
          </a:p>
          <a:p>
            <a:pPr lvl="1" fontAlgn="auto">
              <a:spcAft>
                <a:spcPts val="0"/>
              </a:spcAft>
              <a:defRPr/>
            </a:pPr>
            <a:r>
              <a:rPr lang="en-US" dirty="0" err="1"/>
              <a:t>Eðlilegur</a:t>
            </a:r>
            <a:r>
              <a:rPr lang="en-US" dirty="0"/>
              <a:t> </a:t>
            </a:r>
            <a:r>
              <a:rPr lang="en-US" dirty="0" err="1"/>
              <a:t>lífsstíll</a:t>
            </a:r>
            <a:r>
              <a:rPr lang="en-US" dirty="0"/>
              <a:t> og </a:t>
            </a:r>
            <a:r>
              <a:rPr lang="en-US" dirty="0" err="1"/>
              <a:t>daglegt</a:t>
            </a:r>
            <a:r>
              <a:rPr lang="en-US" dirty="0"/>
              <a:t> </a:t>
            </a:r>
            <a:r>
              <a:rPr lang="en-US" dirty="0" err="1"/>
              <a:t>líf</a:t>
            </a:r>
            <a:endParaRPr lang="en-US" dirty="0"/>
          </a:p>
          <a:p>
            <a:pPr lvl="1" fontAlgn="auto">
              <a:spcAft>
                <a:spcPts val="0"/>
              </a:spcAft>
              <a:defRPr/>
            </a:pPr>
            <a:r>
              <a:rPr lang="en-US" dirty="0" err="1"/>
              <a:t>Styðja</a:t>
            </a:r>
            <a:r>
              <a:rPr lang="en-US" dirty="0"/>
              <a:t> </a:t>
            </a:r>
            <a:r>
              <a:rPr lang="en-US" dirty="0" err="1"/>
              <a:t>við</a:t>
            </a:r>
            <a:r>
              <a:rPr lang="en-US" dirty="0"/>
              <a:t> </a:t>
            </a:r>
            <a:r>
              <a:rPr lang="en-US" dirty="0" err="1"/>
              <a:t>fullkominn</a:t>
            </a:r>
            <a:r>
              <a:rPr lang="en-US" dirty="0"/>
              <a:t> </a:t>
            </a:r>
            <a:r>
              <a:rPr lang="en-US" dirty="0" err="1"/>
              <a:t>bata</a:t>
            </a:r>
            <a:r>
              <a:rPr lang="en-US" dirty="0"/>
              <a:t> </a:t>
            </a:r>
            <a:r>
              <a:rPr lang="en-US" dirty="0" err="1"/>
              <a:t>slímhúðar</a:t>
            </a:r>
            <a:r>
              <a:rPr lang="en-US" dirty="0"/>
              <a:t> og </a:t>
            </a:r>
            <a:r>
              <a:rPr lang="en-US" dirty="0" err="1"/>
              <a:t>forða</a:t>
            </a:r>
            <a:r>
              <a:rPr lang="en-US" dirty="0"/>
              <a:t> </a:t>
            </a:r>
            <a:r>
              <a:rPr lang="en-US" dirty="0" err="1"/>
              <a:t>frekari</a:t>
            </a:r>
            <a:r>
              <a:rPr lang="en-US" dirty="0"/>
              <a:t> </a:t>
            </a:r>
            <a:r>
              <a:rPr lang="en-US" dirty="0" err="1"/>
              <a:t>skaða</a:t>
            </a:r>
            <a:endParaRPr lang="en-US" dirty="0"/>
          </a:p>
          <a:p>
            <a:pPr lvl="1" fontAlgn="auto">
              <a:spcAft>
                <a:spcPts val="0"/>
              </a:spcAft>
              <a:defRPr/>
            </a:pPr>
            <a:endParaRPr lang="en-US" dirty="0"/>
          </a:p>
          <a:p>
            <a:pPr marL="365760" lvl="1" indent="0" fontAlgn="auto">
              <a:spcAft>
                <a:spcPts val="0"/>
              </a:spcAft>
              <a:buFont typeface="Arial" pitchFamily="34" charset="0"/>
              <a:buNone/>
              <a:defRPr/>
            </a:pPr>
            <a:r>
              <a:rPr lang="en-US" dirty="0"/>
              <a:t> </a:t>
            </a:r>
          </a:p>
          <a:p>
            <a:pPr fontAlgn="auto">
              <a:spcAft>
                <a:spcPts val="0"/>
              </a:spcAft>
              <a:defRPr/>
            </a:pPr>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p:txBody>
          <a:bodyPr/>
          <a:lstStyle/>
          <a:p>
            <a:r>
              <a:rPr lang="en-US"/>
              <a:t>Lyfjameðferð</a:t>
            </a:r>
          </a:p>
        </p:txBody>
      </p:sp>
      <p:sp>
        <p:nvSpPr>
          <p:cNvPr id="3" name="Content Placeholder 2"/>
          <p:cNvSpPr>
            <a:spLocks noGrp="1"/>
          </p:cNvSpPr>
          <p:nvPr>
            <p:ph sz="half" idx="1"/>
          </p:nvPr>
        </p:nvSpPr>
        <p:spPr/>
        <p:txBody>
          <a:bodyPr rtlCol="0">
            <a:normAutofit fontScale="92500"/>
          </a:bodyPr>
          <a:lstStyle/>
          <a:p>
            <a:pPr fontAlgn="auto">
              <a:spcAft>
                <a:spcPts val="0"/>
              </a:spcAft>
              <a:defRPr/>
            </a:pPr>
            <a:r>
              <a:rPr lang="en-US" dirty="0" err="1"/>
              <a:t>Innleiðing</a:t>
            </a:r>
            <a:endParaRPr lang="en-US" dirty="0"/>
          </a:p>
          <a:p>
            <a:pPr lvl="1" fontAlgn="auto">
              <a:spcAft>
                <a:spcPts val="0"/>
              </a:spcAft>
              <a:defRPr/>
            </a:pPr>
            <a:r>
              <a:rPr lang="en-US" dirty="0" err="1"/>
              <a:t>Aminosalicylates</a:t>
            </a:r>
            <a:endParaRPr lang="en-US" dirty="0"/>
          </a:p>
          <a:p>
            <a:pPr lvl="2" fontAlgn="auto">
              <a:spcAft>
                <a:spcPts val="0"/>
              </a:spcAft>
              <a:defRPr/>
            </a:pPr>
            <a:r>
              <a:rPr lang="en-US" dirty="0"/>
              <a:t>Sulfasalazine</a:t>
            </a:r>
          </a:p>
          <a:p>
            <a:pPr lvl="2" fontAlgn="auto">
              <a:spcAft>
                <a:spcPts val="0"/>
              </a:spcAft>
              <a:defRPr/>
            </a:pPr>
            <a:r>
              <a:rPr lang="en-US" dirty="0"/>
              <a:t>Mesalamine </a:t>
            </a:r>
          </a:p>
          <a:p>
            <a:pPr lvl="1" fontAlgn="auto">
              <a:spcAft>
                <a:spcPts val="0"/>
              </a:spcAft>
              <a:defRPr/>
            </a:pPr>
            <a:r>
              <a:rPr lang="en-US" dirty="0" err="1"/>
              <a:t>Sýklalyf</a:t>
            </a:r>
            <a:endParaRPr lang="en-US" dirty="0"/>
          </a:p>
          <a:p>
            <a:pPr lvl="1" fontAlgn="auto">
              <a:spcAft>
                <a:spcPts val="0"/>
              </a:spcAft>
              <a:defRPr/>
            </a:pPr>
            <a:r>
              <a:rPr lang="en-US" dirty="0"/>
              <a:t>Exclusive enteral nutrition</a:t>
            </a:r>
          </a:p>
          <a:p>
            <a:pPr lvl="1" fontAlgn="auto">
              <a:spcAft>
                <a:spcPts val="0"/>
              </a:spcAft>
              <a:defRPr/>
            </a:pPr>
            <a:r>
              <a:rPr lang="en-US" dirty="0" err="1"/>
              <a:t>Sterar</a:t>
            </a:r>
            <a:endParaRPr lang="en-US" dirty="0"/>
          </a:p>
          <a:p>
            <a:pPr lvl="2" fontAlgn="auto">
              <a:spcAft>
                <a:spcPts val="0"/>
              </a:spcAft>
              <a:defRPr/>
            </a:pPr>
            <a:r>
              <a:rPr lang="en-US" dirty="0"/>
              <a:t>Prednisone</a:t>
            </a:r>
          </a:p>
          <a:p>
            <a:pPr lvl="2" fontAlgn="auto">
              <a:spcAft>
                <a:spcPts val="0"/>
              </a:spcAft>
              <a:defRPr/>
            </a:pPr>
            <a:r>
              <a:rPr lang="en-US" dirty="0"/>
              <a:t>Budesonide</a:t>
            </a:r>
          </a:p>
          <a:p>
            <a:pPr lvl="1" fontAlgn="auto">
              <a:spcAft>
                <a:spcPts val="0"/>
              </a:spcAft>
              <a:defRPr/>
            </a:pPr>
            <a:r>
              <a:rPr lang="en-US" dirty="0" err="1"/>
              <a:t>Líftæknilyf</a:t>
            </a:r>
            <a:r>
              <a:rPr lang="en-US" dirty="0"/>
              <a:t> (anti-TNF </a:t>
            </a:r>
            <a:r>
              <a:rPr lang="en-US" dirty="0" err="1"/>
              <a:t>lyf</a:t>
            </a:r>
            <a:r>
              <a:rPr lang="en-US" dirty="0"/>
              <a:t>)</a:t>
            </a:r>
          </a:p>
          <a:p>
            <a:pPr lvl="1" fontAlgn="auto">
              <a:spcAft>
                <a:spcPts val="0"/>
              </a:spcAft>
              <a:defRPr/>
            </a:pPr>
            <a:r>
              <a:rPr lang="en-US" dirty="0"/>
              <a:t>Fecal transplant</a:t>
            </a:r>
          </a:p>
        </p:txBody>
      </p:sp>
      <p:sp>
        <p:nvSpPr>
          <p:cNvPr id="4" name="Content Placeholder 3"/>
          <p:cNvSpPr>
            <a:spLocks noGrp="1"/>
          </p:cNvSpPr>
          <p:nvPr>
            <p:ph sz="half" idx="2"/>
          </p:nvPr>
        </p:nvSpPr>
        <p:spPr/>
        <p:txBody>
          <a:bodyPr rtlCol="0">
            <a:normAutofit fontScale="92500"/>
          </a:bodyPr>
          <a:lstStyle/>
          <a:p>
            <a:pPr fontAlgn="auto">
              <a:spcAft>
                <a:spcPts val="0"/>
              </a:spcAft>
              <a:defRPr/>
            </a:pPr>
            <a:r>
              <a:rPr lang="en-US" dirty="0" err="1"/>
              <a:t>Viðhaldsmeðferð</a:t>
            </a:r>
            <a:endParaRPr lang="en-US" dirty="0"/>
          </a:p>
          <a:p>
            <a:pPr lvl="1" fontAlgn="auto">
              <a:spcAft>
                <a:spcPts val="0"/>
              </a:spcAft>
              <a:defRPr/>
            </a:pPr>
            <a:r>
              <a:rPr lang="en-US" dirty="0" err="1"/>
              <a:t>Aminosalicylates</a:t>
            </a:r>
            <a:r>
              <a:rPr lang="en-US" dirty="0"/>
              <a:t> </a:t>
            </a:r>
          </a:p>
          <a:p>
            <a:pPr lvl="1" fontAlgn="auto">
              <a:spcAft>
                <a:spcPts val="0"/>
              </a:spcAft>
              <a:defRPr/>
            </a:pPr>
            <a:r>
              <a:rPr lang="en-US" dirty="0"/>
              <a:t>Exclusive enteral nutrition</a:t>
            </a:r>
          </a:p>
          <a:p>
            <a:pPr lvl="1" fontAlgn="auto">
              <a:spcAft>
                <a:spcPts val="0"/>
              </a:spcAft>
              <a:defRPr/>
            </a:pPr>
            <a:r>
              <a:rPr lang="en-US" dirty="0" err="1"/>
              <a:t>Ónæmisbæling</a:t>
            </a:r>
            <a:endParaRPr lang="en-US" dirty="0"/>
          </a:p>
          <a:p>
            <a:pPr lvl="2" fontAlgn="auto">
              <a:spcAft>
                <a:spcPts val="0"/>
              </a:spcAft>
              <a:defRPr/>
            </a:pPr>
            <a:r>
              <a:rPr lang="en-US" dirty="0"/>
              <a:t>Methotrexate</a:t>
            </a:r>
          </a:p>
          <a:p>
            <a:pPr lvl="2" fontAlgn="auto">
              <a:spcAft>
                <a:spcPts val="0"/>
              </a:spcAft>
              <a:defRPr/>
            </a:pPr>
            <a:r>
              <a:rPr lang="en-US" dirty="0" err="1"/>
              <a:t>Thiopurines</a:t>
            </a:r>
            <a:endParaRPr lang="en-US" dirty="0"/>
          </a:p>
          <a:p>
            <a:pPr lvl="1" fontAlgn="auto">
              <a:spcAft>
                <a:spcPts val="0"/>
              </a:spcAft>
              <a:defRPr/>
            </a:pPr>
            <a:r>
              <a:rPr lang="en-US" dirty="0" err="1"/>
              <a:t>Líftæknilyf</a:t>
            </a:r>
            <a:r>
              <a:rPr lang="en-US" dirty="0"/>
              <a:t> (anti TNF og </a:t>
            </a:r>
            <a:r>
              <a:rPr lang="en-US" dirty="0" err="1"/>
              <a:t>önnur</a:t>
            </a:r>
            <a:r>
              <a:rPr lang="en-US" dirty="0"/>
              <a:t> </a:t>
            </a:r>
            <a:r>
              <a:rPr lang="en-US" dirty="0" err="1"/>
              <a:t>lyf</a:t>
            </a:r>
            <a:r>
              <a:rPr lang="en-US" dirty="0"/>
              <a:t>)</a:t>
            </a:r>
          </a:p>
          <a:p>
            <a:pPr lvl="1" fontAlgn="auto">
              <a:spcAft>
                <a:spcPts val="0"/>
              </a:spcAft>
              <a:defRPr/>
            </a:pPr>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p:txBody>
          <a:bodyPr/>
          <a:lstStyle/>
          <a:p>
            <a:r>
              <a:rPr lang="en-US"/>
              <a:t>Skurðaðgerð</a:t>
            </a:r>
          </a:p>
        </p:txBody>
      </p:sp>
      <p:sp>
        <p:nvSpPr>
          <p:cNvPr id="3" name="Content Placeholder 2"/>
          <p:cNvSpPr>
            <a:spLocks noGrp="1"/>
          </p:cNvSpPr>
          <p:nvPr>
            <p:ph idx="1"/>
          </p:nvPr>
        </p:nvSpPr>
        <p:spPr/>
        <p:txBody>
          <a:bodyPr rtlCol="0">
            <a:normAutofit fontScale="85000" lnSpcReduction="20000"/>
          </a:bodyPr>
          <a:lstStyle/>
          <a:p>
            <a:pPr fontAlgn="auto">
              <a:spcAft>
                <a:spcPts val="0"/>
              </a:spcAft>
              <a:defRPr/>
            </a:pPr>
            <a:r>
              <a:rPr lang="en-US" dirty="0"/>
              <a:t>Abscess</a:t>
            </a:r>
          </a:p>
          <a:p>
            <a:pPr fontAlgn="auto">
              <a:spcAft>
                <a:spcPts val="0"/>
              </a:spcAft>
              <a:defRPr/>
            </a:pPr>
            <a:r>
              <a:rPr lang="en-US" dirty="0"/>
              <a:t>Stricture</a:t>
            </a:r>
          </a:p>
          <a:p>
            <a:pPr fontAlgn="auto">
              <a:spcAft>
                <a:spcPts val="0"/>
              </a:spcAft>
              <a:defRPr/>
            </a:pPr>
            <a:r>
              <a:rPr lang="en-US" dirty="0"/>
              <a:t>Fistula</a:t>
            </a:r>
          </a:p>
          <a:p>
            <a:pPr fontAlgn="auto">
              <a:spcAft>
                <a:spcPts val="0"/>
              </a:spcAft>
              <a:defRPr/>
            </a:pPr>
            <a:r>
              <a:rPr lang="en-US" dirty="0"/>
              <a:t>Diversion ostomy</a:t>
            </a:r>
          </a:p>
          <a:p>
            <a:pPr fontAlgn="auto">
              <a:spcAft>
                <a:spcPts val="0"/>
              </a:spcAft>
              <a:defRPr/>
            </a:pPr>
            <a:r>
              <a:rPr lang="en-US" dirty="0"/>
              <a:t>Colectomy</a:t>
            </a:r>
          </a:p>
          <a:p>
            <a:pPr fontAlgn="auto">
              <a:spcAft>
                <a:spcPts val="0"/>
              </a:spcAft>
              <a:defRPr/>
            </a:pPr>
            <a:endParaRPr lang="en-US" dirty="0"/>
          </a:p>
          <a:p>
            <a:pPr fontAlgn="auto">
              <a:spcAft>
                <a:spcPts val="0"/>
              </a:spcAft>
              <a:defRPr/>
            </a:pPr>
            <a:r>
              <a:rPr lang="en-US" dirty="0" err="1"/>
              <a:t>Samlegðaráhætta</a:t>
            </a:r>
            <a:r>
              <a:rPr lang="en-US" dirty="0"/>
              <a:t> </a:t>
            </a:r>
            <a:r>
              <a:rPr lang="en-US" dirty="0" err="1"/>
              <a:t>yfir</a:t>
            </a:r>
            <a:r>
              <a:rPr lang="en-US" dirty="0"/>
              <a:t> </a:t>
            </a:r>
            <a:r>
              <a:rPr lang="en-US" dirty="0" err="1"/>
              <a:t>lengri</a:t>
            </a:r>
            <a:r>
              <a:rPr lang="en-US" dirty="0"/>
              <a:t> </a:t>
            </a:r>
            <a:r>
              <a:rPr lang="en-US" dirty="0" err="1"/>
              <a:t>tíma</a:t>
            </a:r>
            <a:r>
              <a:rPr lang="en-US" dirty="0"/>
              <a:t> </a:t>
            </a:r>
            <a:r>
              <a:rPr lang="en-US" dirty="0" err="1"/>
              <a:t>meðal</a:t>
            </a:r>
            <a:r>
              <a:rPr lang="en-US" dirty="0"/>
              <a:t> </a:t>
            </a:r>
            <a:r>
              <a:rPr lang="en-US" dirty="0" err="1"/>
              <a:t>barna</a:t>
            </a:r>
            <a:endParaRPr lang="en-US" dirty="0"/>
          </a:p>
          <a:p>
            <a:pPr fontAlgn="auto">
              <a:spcAft>
                <a:spcPts val="0"/>
              </a:spcAft>
              <a:defRPr/>
            </a:pPr>
            <a:r>
              <a:rPr lang="en-US" dirty="0" err="1"/>
              <a:t>Fylgikvillar</a:t>
            </a:r>
            <a:r>
              <a:rPr lang="en-US" dirty="0"/>
              <a:t> </a:t>
            </a:r>
            <a:r>
              <a:rPr lang="en-US" dirty="0" err="1"/>
              <a:t>eru</a:t>
            </a:r>
            <a:r>
              <a:rPr lang="en-US" dirty="0"/>
              <a:t> </a:t>
            </a:r>
            <a:r>
              <a:rPr lang="en-US" dirty="0" err="1"/>
              <a:t>algengir</a:t>
            </a:r>
            <a:endParaRPr lang="en-US" dirty="0"/>
          </a:p>
          <a:p>
            <a:pPr fontAlgn="auto">
              <a:spcAft>
                <a:spcPts val="0"/>
              </a:spcAft>
              <a:defRPr/>
            </a:pPr>
            <a:r>
              <a:rPr lang="en-US" dirty="0" err="1"/>
              <a:t>Há</a:t>
            </a:r>
            <a:r>
              <a:rPr lang="en-US" dirty="0"/>
              <a:t> </a:t>
            </a:r>
            <a:r>
              <a:rPr lang="en-US" dirty="0" err="1"/>
              <a:t>endurkomutíðni</a:t>
            </a:r>
            <a:r>
              <a:rPr lang="en-US" dirty="0"/>
              <a:t> </a:t>
            </a:r>
            <a:r>
              <a:rPr lang="en-US" dirty="0" err="1"/>
              <a:t>fylgikvilla</a:t>
            </a:r>
            <a:endParaRPr lang="en-US" dirty="0"/>
          </a:p>
          <a:p>
            <a:pPr fontAlgn="auto">
              <a:spcAft>
                <a:spcPts val="0"/>
              </a:spcAft>
              <a:defRPr/>
            </a:pPr>
            <a:r>
              <a:rPr lang="en-US" dirty="0" err="1"/>
              <a:t>Minnkuð</a:t>
            </a:r>
            <a:r>
              <a:rPr lang="en-US" dirty="0"/>
              <a:t> </a:t>
            </a:r>
            <a:r>
              <a:rPr lang="en-US" dirty="0" err="1"/>
              <a:t>lífsgæði</a:t>
            </a:r>
            <a:r>
              <a:rPr lang="en-US" dirty="0"/>
              <a:t> </a:t>
            </a:r>
            <a:r>
              <a:rPr lang="en-US" dirty="0" err="1"/>
              <a:t>meðal</a:t>
            </a:r>
            <a:r>
              <a:rPr lang="en-US" dirty="0"/>
              <a:t> </a:t>
            </a:r>
            <a:r>
              <a:rPr lang="en-US" dirty="0" err="1"/>
              <a:t>barna</a:t>
            </a:r>
            <a:r>
              <a:rPr lang="en-US" dirty="0"/>
              <a:t> </a:t>
            </a:r>
            <a:r>
              <a:rPr lang="en-US" dirty="0" err="1"/>
              <a:t>sem</a:t>
            </a:r>
            <a:r>
              <a:rPr lang="en-US" dirty="0"/>
              <a:t> </a:t>
            </a:r>
            <a:r>
              <a:rPr lang="en-US" dirty="0" err="1"/>
              <a:t>þarfnast</a:t>
            </a:r>
            <a:r>
              <a:rPr lang="en-US" dirty="0"/>
              <a:t> </a:t>
            </a:r>
            <a:r>
              <a:rPr lang="en-US" dirty="0" err="1"/>
              <a:t>skurðaðgerðar</a:t>
            </a:r>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p:nvPr>
        </p:nvSpPr>
        <p:spPr/>
        <p:txBody>
          <a:bodyPr/>
          <a:lstStyle/>
          <a:p>
            <a:r>
              <a:rPr lang="en-US"/>
              <a:t>Viðbótarmeðferð</a:t>
            </a:r>
          </a:p>
        </p:txBody>
      </p:sp>
      <p:sp>
        <p:nvSpPr>
          <p:cNvPr id="3" name="Content Placeholder 2"/>
          <p:cNvSpPr>
            <a:spLocks noGrp="1"/>
          </p:cNvSpPr>
          <p:nvPr>
            <p:ph idx="1"/>
          </p:nvPr>
        </p:nvSpPr>
        <p:spPr/>
        <p:txBody>
          <a:bodyPr rtlCol="0">
            <a:normAutofit fontScale="70000" lnSpcReduction="20000"/>
          </a:bodyPr>
          <a:lstStyle/>
          <a:p>
            <a:pPr marL="0" indent="0" fontAlgn="auto">
              <a:spcAft>
                <a:spcPts val="0"/>
              </a:spcAft>
              <a:buFont typeface="Arial" pitchFamily="34" charset="0"/>
              <a:buNone/>
              <a:defRPr/>
            </a:pPr>
            <a:endParaRPr lang="en-US" dirty="0"/>
          </a:p>
          <a:p>
            <a:pPr fontAlgn="auto">
              <a:spcAft>
                <a:spcPts val="0"/>
              </a:spcAft>
              <a:defRPr/>
            </a:pPr>
            <a:r>
              <a:rPr lang="en-US" dirty="0"/>
              <a:t> </a:t>
            </a:r>
            <a:r>
              <a:rPr lang="en-US" dirty="0" err="1"/>
              <a:t>Einkenni</a:t>
            </a:r>
            <a:r>
              <a:rPr lang="en-US" dirty="0"/>
              <a:t> Irritable Bowel Syndrome</a:t>
            </a:r>
          </a:p>
          <a:p>
            <a:pPr fontAlgn="auto">
              <a:spcAft>
                <a:spcPts val="0"/>
              </a:spcAft>
              <a:defRPr/>
            </a:pPr>
            <a:endParaRPr lang="en-US" dirty="0"/>
          </a:p>
          <a:p>
            <a:pPr fontAlgn="auto">
              <a:spcAft>
                <a:spcPts val="0"/>
              </a:spcAft>
              <a:defRPr/>
            </a:pPr>
            <a:r>
              <a:rPr lang="en-US" dirty="0" err="1"/>
              <a:t>Næring</a:t>
            </a:r>
            <a:endParaRPr lang="en-US" dirty="0"/>
          </a:p>
          <a:p>
            <a:pPr lvl="1" fontAlgn="auto">
              <a:spcAft>
                <a:spcPts val="0"/>
              </a:spcAft>
              <a:defRPr/>
            </a:pPr>
            <a:r>
              <a:rPr lang="en-US" dirty="0" err="1"/>
              <a:t>járn</a:t>
            </a:r>
            <a:r>
              <a:rPr lang="en-US" dirty="0"/>
              <a:t>, </a:t>
            </a:r>
            <a:r>
              <a:rPr lang="en-US" dirty="0" err="1"/>
              <a:t>fólat</a:t>
            </a:r>
            <a:r>
              <a:rPr lang="en-US" dirty="0"/>
              <a:t>, B</a:t>
            </a:r>
            <a:r>
              <a:rPr lang="en-US" baseline="-25000" dirty="0"/>
              <a:t>12</a:t>
            </a:r>
          </a:p>
          <a:p>
            <a:pPr lvl="1" fontAlgn="auto">
              <a:spcAft>
                <a:spcPts val="0"/>
              </a:spcAft>
              <a:defRPr/>
            </a:pPr>
            <a:endParaRPr lang="en-US" dirty="0"/>
          </a:p>
          <a:p>
            <a:pPr lvl="1" fontAlgn="auto">
              <a:spcAft>
                <a:spcPts val="0"/>
              </a:spcAft>
              <a:defRPr/>
            </a:pPr>
            <a:r>
              <a:rPr lang="en-US" dirty="0"/>
              <a:t>D-</a:t>
            </a:r>
            <a:r>
              <a:rPr lang="en-US" dirty="0" err="1"/>
              <a:t>vítamín</a:t>
            </a:r>
            <a:r>
              <a:rPr lang="en-US" dirty="0"/>
              <a:t> og </a:t>
            </a:r>
            <a:r>
              <a:rPr lang="is-IS" dirty="0"/>
              <a:t>önnur </a:t>
            </a:r>
            <a:r>
              <a:rPr lang="is-IS" dirty="0" err="1"/>
              <a:t>fituleysanleg</a:t>
            </a:r>
            <a:r>
              <a:rPr lang="is-IS" dirty="0"/>
              <a:t> vítamín </a:t>
            </a:r>
          </a:p>
          <a:p>
            <a:pPr lvl="1" fontAlgn="auto">
              <a:spcAft>
                <a:spcPts val="0"/>
              </a:spcAft>
              <a:defRPr/>
            </a:pPr>
            <a:r>
              <a:rPr lang="en-US" dirty="0" err="1"/>
              <a:t>Kalsíum</a:t>
            </a:r>
            <a:endParaRPr lang="en-US" dirty="0"/>
          </a:p>
          <a:p>
            <a:pPr lvl="1" fontAlgn="auto">
              <a:spcAft>
                <a:spcPts val="0"/>
              </a:spcAft>
              <a:defRPr/>
            </a:pPr>
            <a:r>
              <a:rPr lang="en-US" dirty="0"/>
              <a:t>Sink</a:t>
            </a:r>
          </a:p>
          <a:p>
            <a:pPr marL="365760" lvl="1" indent="0" fontAlgn="auto">
              <a:spcAft>
                <a:spcPts val="0"/>
              </a:spcAft>
              <a:buFont typeface="Arial" pitchFamily="34" charset="0"/>
              <a:buNone/>
              <a:defRPr/>
            </a:pPr>
            <a:endParaRPr lang="en-US" dirty="0"/>
          </a:p>
          <a:p>
            <a:pPr fontAlgn="auto">
              <a:spcAft>
                <a:spcPts val="0"/>
              </a:spcAft>
              <a:defRPr/>
            </a:pPr>
            <a:r>
              <a:rPr lang="en-US" dirty="0" err="1"/>
              <a:t>Probiotica</a:t>
            </a:r>
            <a:endParaRPr lang="en-US" dirty="0"/>
          </a:p>
          <a:p>
            <a:pPr fontAlgn="auto">
              <a:spcAft>
                <a:spcPts val="0"/>
              </a:spcAft>
              <a:defRPr/>
            </a:pPr>
            <a:endParaRPr lang="en-US" dirty="0"/>
          </a:p>
          <a:p>
            <a:pPr fontAlgn="auto">
              <a:spcAft>
                <a:spcPts val="0"/>
              </a:spcAft>
              <a:defRPr/>
            </a:pPr>
            <a:r>
              <a:rPr lang="en-US" dirty="0" err="1"/>
              <a:t>Sálræn</a:t>
            </a:r>
            <a:r>
              <a:rPr lang="en-US" dirty="0"/>
              <a:t> og </a:t>
            </a:r>
            <a:r>
              <a:rPr lang="en-US" dirty="0" err="1"/>
              <a:t>félagsleg</a:t>
            </a:r>
            <a:r>
              <a:rPr lang="en-US" dirty="0"/>
              <a:t> </a:t>
            </a:r>
            <a:r>
              <a:rPr lang="en-US" dirty="0" err="1"/>
              <a:t>aðstoð</a:t>
            </a:r>
            <a:r>
              <a:rPr lang="en-US" dirty="0"/>
              <a:t> </a:t>
            </a:r>
          </a:p>
          <a:p>
            <a:pPr marL="0" indent="0" fontAlgn="auto">
              <a:spcAft>
                <a:spcPts val="0"/>
              </a:spcAft>
              <a:buFont typeface="Arial" pitchFamily="34" charset="0"/>
              <a:buNone/>
              <a:defRPr/>
            </a:pPr>
            <a:endParaRPr lang="en-US" dirty="0"/>
          </a:p>
          <a:p>
            <a:pPr fontAlgn="auto">
              <a:spcAft>
                <a:spcPts val="0"/>
              </a:spcAft>
              <a:defRPr/>
            </a:pPr>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r>
              <a:rPr lang="en-US"/>
              <a:t>Hætta á illkynja sjúkdómum</a:t>
            </a:r>
          </a:p>
        </p:txBody>
      </p:sp>
      <p:sp>
        <p:nvSpPr>
          <p:cNvPr id="3" name="Content Placeholder 2"/>
          <p:cNvSpPr>
            <a:spLocks noGrp="1"/>
          </p:cNvSpPr>
          <p:nvPr>
            <p:ph idx="1"/>
          </p:nvPr>
        </p:nvSpPr>
        <p:spPr/>
        <p:txBody>
          <a:bodyPr rtlCol="0">
            <a:normAutofit fontScale="70000" lnSpcReduction="20000"/>
          </a:bodyPr>
          <a:lstStyle/>
          <a:p>
            <a:pPr fontAlgn="auto">
              <a:spcAft>
                <a:spcPts val="0"/>
              </a:spcAft>
              <a:defRPr/>
            </a:pPr>
            <a:r>
              <a:rPr lang="en-US" dirty="0"/>
              <a:t>Crohn’s </a:t>
            </a:r>
            <a:r>
              <a:rPr lang="en-US" dirty="0" err="1"/>
              <a:t>sjúkdómur</a:t>
            </a:r>
            <a:endParaRPr lang="en-US" dirty="0"/>
          </a:p>
          <a:p>
            <a:pPr lvl="1" fontAlgn="auto">
              <a:spcAft>
                <a:spcPts val="0"/>
              </a:spcAft>
              <a:defRPr/>
            </a:pPr>
            <a:r>
              <a:rPr lang="en-US" dirty="0" err="1"/>
              <a:t>Aukin</a:t>
            </a:r>
            <a:r>
              <a:rPr lang="en-US" dirty="0"/>
              <a:t> </a:t>
            </a:r>
            <a:r>
              <a:rPr lang="en-US" dirty="0" err="1"/>
              <a:t>áhætta</a:t>
            </a:r>
            <a:r>
              <a:rPr lang="en-US" dirty="0"/>
              <a:t> á </a:t>
            </a:r>
            <a:r>
              <a:rPr lang="en-US" dirty="0" err="1"/>
              <a:t>illkynja</a:t>
            </a:r>
            <a:r>
              <a:rPr lang="en-US" dirty="0"/>
              <a:t> </a:t>
            </a:r>
            <a:r>
              <a:rPr lang="en-US" dirty="0" err="1"/>
              <a:t>sjúkdómum</a:t>
            </a:r>
            <a:r>
              <a:rPr lang="en-US" dirty="0"/>
              <a:t> saman </a:t>
            </a:r>
            <a:r>
              <a:rPr lang="en-US" dirty="0" err="1"/>
              <a:t>borið</a:t>
            </a:r>
            <a:r>
              <a:rPr lang="en-US" dirty="0"/>
              <a:t> </a:t>
            </a:r>
            <a:r>
              <a:rPr lang="en-US" dirty="0" err="1"/>
              <a:t>við</a:t>
            </a:r>
            <a:r>
              <a:rPr lang="en-US" dirty="0"/>
              <a:t> </a:t>
            </a:r>
            <a:r>
              <a:rPr lang="en-US" dirty="0" err="1"/>
              <a:t>heilbrigð</a:t>
            </a:r>
            <a:r>
              <a:rPr lang="en-US" dirty="0"/>
              <a:t> </a:t>
            </a:r>
            <a:r>
              <a:rPr lang="en-US" dirty="0" err="1"/>
              <a:t>börn</a:t>
            </a:r>
            <a:endParaRPr lang="en-US" dirty="0"/>
          </a:p>
          <a:p>
            <a:pPr lvl="1" fontAlgn="auto">
              <a:spcAft>
                <a:spcPts val="0"/>
              </a:spcAft>
              <a:defRPr/>
            </a:pPr>
            <a:r>
              <a:rPr lang="en-US" dirty="0" err="1"/>
              <a:t>Tengt</a:t>
            </a:r>
            <a:r>
              <a:rPr lang="en-US" dirty="0"/>
              <a:t> </a:t>
            </a:r>
            <a:r>
              <a:rPr lang="en-US" dirty="0" err="1"/>
              <a:t>sjúkdómnum</a:t>
            </a:r>
            <a:r>
              <a:rPr lang="en-US" dirty="0"/>
              <a:t> </a:t>
            </a:r>
            <a:r>
              <a:rPr lang="en-US" dirty="0" err="1"/>
              <a:t>beint</a:t>
            </a:r>
            <a:r>
              <a:rPr lang="en-US" dirty="0"/>
              <a:t> (adenoma í </a:t>
            </a:r>
            <a:r>
              <a:rPr lang="en-US" dirty="0" err="1"/>
              <a:t>smágirni</a:t>
            </a:r>
            <a:r>
              <a:rPr lang="en-US" dirty="0"/>
              <a:t> </a:t>
            </a:r>
            <a:r>
              <a:rPr lang="en-US" dirty="0" err="1"/>
              <a:t>eða</a:t>
            </a:r>
            <a:r>
              <a:rPr lang="en-US" dirty="0"/>
              <a:t> </a:t>
            </a:r>
            <a:r>
              <a:rPr lang="en-US" dirty="0" err="1"/>
              <a:t>ristli</a:t>
            </a:r>
            <a:r>
              <a:rPr lang="en-US" dirty="0"/>
              <a:t>)</a:t>
            </a:r>
          </a:p>
          <a:p>
            <a:pPr lvl="1" fontAlgn="auto">
              <a:spcAft>
                <a:spcPts val="0"/>
              </a:spcAft>
              <a:defRPr/>
            </a:pPr>
            <a:r>
              <a:rPr lang="en-US" dirty="0" err="1"/>
              <a:t>Tengt</a:t>
            </a:r>
            <a:r>
              <a:rPr lang="en-US" dirty="0"/>
              <a:t> </a:t>
            </a:r>
            <a:r>
              <a:rPr lang="en-US" dirty="0" err="1"/>
              <a:t>meðferðinni</a:t>
            </a:r>
            <a:r>
              <a:rPr lang="en-US" dirty="0"/>
              <a:t> (lymphoproliferative </a:t>
            </a:r>
            <a:r>
              <a:rPr lang="en-US" dirty="0" err="1"/>
              <a:t>sjúkdómar</a:t>
            </a:r>
            <a:r>
              <a:rPr lang="en-US" dirty="0"/>
              <a:t>, non-melanoma </a:t>
            </a:r>
            <a:r>
              <a:rPr lang="en-US" dirty="0" err="1"/>
              <a:t>húðkrabbamenin</a:t>
            </a:r>
            <a:r>
              <a:rPr lang="en-US" dirty="0"/>
              <a:t>, </a:t>
            </a:r>
            <a:r>
              <a:rPr lang="en-US" dirty="0" err="1"/>
              <a:t>leghálskrabbamein</a:t>
            </a:r>
            <a:r>
              <a:rPr lang="en-US" dirty="0"/>
              <a:t>, AML) </a:t>
            </a:r>
          </a:p>
          <a:p>
            <a:pPr marL="365760" lvl="1" indent="0" fontAlgn="auto">
              <a:spcAft>
                <a:spcPts val="0"/>
              </a:spcAft>
              <a:buFont typeface="Arial" pitchFamily="34" charset="0"/>
              <a:buNone/>
              <a:defRPr/>
            </a:pPr>
            <a:endParaRPr lang="en-US" dirty="0"/>
          </a:p>
          <a:p>
            <a:pPr fontAlgn="auto">
              <a:spcAft>
                <a:spcPts val="0"/>
              </a:spcAft>
              <a:defRPr/>
            </a:pPr>
            <a:r>
              <a:rPr lang="en-US" dirty="0" err="1"/>
              <a:t>Sáraristilbólga</a:t>
            </a:r>
            <a:endParaRPr lang="en-US" dirty="0"/>
          </a:p>
          <a:p>
            <a:pPr lvl="1" fontAlgn="auto">
              <a:spcAft>
                <a:spcPts val="0"/>
              </a:spcAft>
              <a:defRPr/>
            </a:pPr>
            <a:r>
              <a:rPr lang="en-US" dirty="0" err="1"/>
              <a:t>Verulega</a:t>
            </a:r>
            <a:r>
              <a:rPr lang="en-US" dirty="0"/>
              <a:t> </a:t>
            </a:r>
            <a:r>
              <a:rPr lang="en-US" dirty="0" err="1"/>
              <a:t>aukin</a:t>
            </a:r>
            <a:r>
              <a:rPr lang="en-US" dirty="0"/>
              <a:t> </a:t>
            </a:r>
            <a:r>
              <a:rPr lang="en-US" dirty="0" err="1"/>
              <a:t>áhætta</a:t>
            </a:r>
            <a:r>
              <a:rPr lang="en-US" dirty="0"/>
              <a:t> 10 </a:t>
            </a:r>
            <a:r>
              <a:rPr lang="en-US" dirty="0" err="1"/>
              <a:t>árum</a:t>
            </a:r>
            <a:r>
              <a:rPr lang="en-US" dirty="0"/>
              <a:t> </a:t>
            </a:r>
            <a:r>
              <a:rPr lang="en-US" dirty="0" err="1"/>
              <a:t>frá</a:t>
            </a:r>
            <a:r>
              <a:rPr lang="en-US" dirty="0"/>
              <a:t> </a:t>
            </a:r>
            <a:r>
              <a:rPr lang="en-US" dirty="0" err="1"/>
              <a:t>greiningu</a:t>
            </a:r>
            <a:r>
              <a:rPr lang="en-US" dirty="0"/>
              <a:t> </a:t>
            </a:r>
            <a:r>
              <a:rPr lang="en-US" dirty="0" err="1"/>
              <a:t>þegar</a:t>
            </a:r>
            <a:r>
              <a:rPr lang="en-US" dirty="0"/>
              <a:t> </a:t>
            </a:r>
            <a:r>
              <a:rPr lang="en-US" dirty="0" err="1"/>
              <a:t>sjúkdómur</a:t>
            </a:r>
            <a:r>
              <a:rPr lang="en-US" dirty="0"/>
              <a:t> er </a:t>
            </a:r>
            <a:r>
              <a:rPr lang="en-US" dirty="0" err="1"/>
              <a:t>alvarlegur</a:t>
            </a:r>
            <a:r>
              <a:rPr lang="en-US" dirty="0"/>
              <a:t> og </a:t>
            </a:r>
            <a:r>
              <a:rPr lang="en-US" dirty="0" err="1"/>
              <a:t>vanmeðhöndlaður</a:t>
            </a:r>
            <a:r>
              <a:rPr lang="en-US" dirty="0"/>
              <a:t> </a:t>
            </a:r>
          </a:p>
          <a:p>
            <a:pPr lvl="1" fontAlgn="auto">
              <a:spcAft>
                <a:spcPts val="0"/>
              </a:spcAft>
              <a:defRPr/>
            </a:pPr>
            <a:r>
              <a:rPr lang="en-US" dirty="0" err="1"/>
              <a:t>Áhætta</a:t>
            </a:r>
            <a:r>
              <a:rPr lang="en-US" dirty="0"/>
              <a:t> á </a:t>
            </a:r>
            <a:r>
              <a:rPr lang="en-US" dirty="0" err="1"/>
              <a:t>illkynja</a:t>
            </a:r>
            <a:r>
              <a:rPr lang="en-US" dirty="0"/>
              <a:t> </a:t>
            </a:r>
            <a:r>
              <a:rPr lang="en-US" dirty="0" err="1"/>
              <a:t>sjúkdómi</a:t>
            </a:r>
            <a:r>
              <a:rPr lang="en-US" dirty="0"/>
              <a:t> </a:t>
            </a:r>
            <a:r>
              <a:rPr lang="en-US" dirty="0" err="1"/>
              <a:t>tengt</a:t>
            </a:r>
            <a:r>
              <a:rPr lang="en-US" dirty="0"/>
              <a:t> </a:t>
            </a:r>
            <a:r>
              <a:rPr lang="en-US" dirty="0" err="1"/>
              <a:t>greiningu</a:t>
            </a:r>
            <a:r>
              <a:rPr lang="en-US" dirty="0"/>
              <a:t> primary sclerosing cholangitis</a:t>
            </a:r>
          </a:p>
          <a:p>
            <a:pPr lvl="1" fontAlgn="auto">
              <a:spcAft>
                <a:spcPts val="0"/>
              </a:spcAft>
              <a:defRPr/>
            </a:pPr>
            <a:r>
              <a:rPr lang="en-US" dirty="0" err="1"/>
              <a:t>Aukin</a:t>
            </a:r>
            <a:r>
              <a:rPr lang="en-US" dirty="0"/>
              <a:t> </a:t>
            </a:r>
            <a:r>
              <a:rPr lang="en-US" dirty="0" err="1"/>
              <a:t>hætta</a:t>
            </a:r>
            <a:r>
              <a:rPr lang="en-US" dirty="0"/>
              <a:t> á colorectal dysplasia og </a:t>
            </a:r>
            <a:r>
              <a:rPr lang="en-US" dirty="0" err="1"/>
              <a:t>krabbameini</a:t>
            </a:r>
            <a:r>
              <a:rPr lang="en-US" dirty="0"/>
              <a:t> </a:t>
            </a:r>
            <a:r>
              <a:rPr lang="en-US" dirty="0" err="1"/>
              <a:t>meðal</a:t>
            </a:r>
            <a:r>
              <a:rPr lang="en-US" dirty="0"/>
              <a:t> </a:t>
            </a:r>
            <a:r>
              <a:rPr lang="en-US" dirty="0" err="1"/>
              <a:t>sjúklinga</a:t>
            </a:r>
            <a:r>
              <a:rPr lang="en-US" dirty="0"/>
              <a:t> með PSC</a:t>
            </a:r>
          </a:p>
          <a:p>
            <a:pPr lvl="1" fontAlgn="auto">
              <a:spcAft>
                <a:spcPts val="0"/>
              </a:spcAft>
              <a:defRPr/>
            </a:pPr>
            <a:r>
              <a:rPr lang="en-US" dirty="0"/>
              <a:t>PSC og </a:t>
            </a:r>
            <a:r>
              <a:rPr lang="en-US" dirty="0" err="1"/>
              <a:t>sáraristilbólga</a:t>
            </a:r>
            <a:r>
              <a:rPr lang="en-US" dirty="0"/>
              <a:t> </a:t>
            </a:r>
            <a:r>
              <a:rPr lang="en-US" dirty="0" err="1"/>
              <a:t>ásamt</a:t>
            </a:r>
            <a:r>
              <a:rPr lang="en-US" dirty="0"/>
              <a:t> colorectal carcinoma </a:t>
            </a:r>
            <a:r>
              <a:rPr lang="en-US" dirty="0" err="1"/>
              <a:t>eykur</a:t>
            </a:r>
            <a:r>
              <a:rPr lang="en-US" dirty="0"/>
              <a:t> </a:t>
            </a:r>
            <a:r>
              <a:rPr lang="en-US" dirty="0" err="1"/>
              <a:t>áhættu</a:t>
            </a:r>
            <a:r>
              <a:rPr lang="en-US" dirty="0"/>
              <a:t> á  cholangiocarcinoma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p:nvPr>
        </p:nvSpPr>
        <p:spPr/>
        <p:txBody>
          <a:bodyPr/>
          <a:lstStyle/>
          <a:p>
            <a:r>
              <a:rPr lang="en-US"/>
              <a:t>Osteopenia</a:t>
            </a:r>
          </a:p>
        </p:txBody>
      </p:sp>
      <p:sp>
        <p:nvSpPr>
          <p:cNvPr id="20483" name="Content Placeholder 2"/>
          <p:cNvSpPr>
            <a:spLocks noGrp="1"/>
          </p:cNvSpPr>
          <p:nvPr>
            <p:ph idx="1"/>
          </p:nvPr>
        </p:nvSpPr>
        <p:spPr/>
        <p:txBody>
          <a:bodyPr rtlCol="0">
            <a:normAutofit fontScale="77500" lnSpcReduction="20000"/>
          </a:bodyPr>
          <a:lstStyle/>
          <a:p>
            <a:pPr fontAlgn="auto">
              <a:spcAft>
                <a:spcPts val="0"/>
              </a:spcAft>
              <a:defRPr/>
            </a:pPr>
            <a:r>
              <a:rPr lang="en-US" dirty="0" err="1"/>
              <a:t>Getur</a:t>
            </a:r>
            <a:r>
              <a:rPr lang="en-US" dirty="0"/>
              <a:t> </a:t>
            </a:r>
            <a:r>
              <a:rPr lang="en-US" dirty="0" err="1"/>
              <a:t>verið</a:t>
            </a:r>
            <a:r>
              <a:rPr lang="en-US" dirty="0"/>
              <a:t> </a:t>
            </a:r>
            <a:r>
              <a:rPr lang="en-US" dirty="0" err="1"/>
              <a:t>til</a:t>
            </a:r>
            <a:r>
              <a:rPr lang="en-US" dirty="0"/>
              <a:t> </a:t>
            </a:r>
            <a:r>
              <a:rPr lang="en-US" dirty="0" err="1"/>
              <a:t>staðar</a:t>
            </a:r>
            <a:r>
              <a:rPr lang="en-US" dirty="0"/>
              <a:t> </a:t>
            </a:r>
            <a:r>
              <a:rPr lang="en-US" dirty="0" err="1"/>
              <a:t>fyrir</a:t>
            </a:r>
            <a:r>
              <a:rPr lang="en-US" dirty="0"/>
              <a:t> </a:t>
            </a:r>
            <a:r>
              <a:rPr lang="en-US" dirty="0" err="1"/>
              <a:t>greiningu</a:t>
            </a:r>
            <a:r>
              <a:rPr lang="en-US" dirty="0"/>
              <a:t> </a:t>
            </a:r>
            <a:r>
              <a:rPr lang="en-US" dirty="0" err="1"/>
              <a:t>eða</a:t>
            </a:r>
            <a:r>
              <a:rPr lang="en-US" dirty="0"/>
              <a:t> á </a:t>
            </a:r>
            <a:r>
              <a:rPr lang="en-US" dirty="0" err="1"/>
              <a:t>þeim</a:t>
            </a:r>
            <a:r>
              <a:rPr lang="en-US" dirty="0"/>
              <a:t> </a:t>
            </a:r>
            <a:r>
              <a:rPr lang="en-US" dirty="0" err="1"/>
              <a:t>tíma</a:t>
            </a:r>
            <a:r>
              <a:rPr lang="en-US" dirty="0"/>
              <a:t> </a:t>
            </a:r>
            <a:r>
              <a:rPr lang="en-US" dirty="0" err="1"/>
              <a:t>sem</a:t>
            </a:r>
            <a:r>
              <a:rPr lang="en-US" dirty="0"/>
              <a:t> </a:t>
            </a:r>
            <a:r>
              <a:rPr lang="en-US" dirty="0" err="1"/>
              <a:t>barnið</a:t>
            </a:r>
            <a:r>
              <a:rPr lang="en-US" dirty="0"/>
              <a:t> </a:t>
            </a:r>
            <a:r>
              <a:rPr lang="en-US" dirty="0" err="1"/>
              <a:t>greinist</a:t>
            </a:r>
            <a:endParaRPr lang="en-US" dirty="0"/>
          </a:p>
          <a:p>
            <a:pPr fontAlgn="auto">
              <a:spcAft>
                <a:spcPts val="0"/>
              </a:spcAft>
              <a:buFont typeface="Wingdings 2" pitchFamily="18" charset="2"/>
              <a:buNone/>
              <a:defRPr/>
            </a:pPr>
            <a:endParaRPr lang="en-US" dirty="0"/>
          </a:p>
          <a:p>
            <a:pPr fontAlgn="auto">
              <a:spcAft>
                <a:spcPts val="0"/>
              </a:spcAft>
              <a:defRPr/>
            </a:pPr>
            <a:r>
              <a:rPr lang="en-US" dirty="0" err="1"/>
              <a:t>Vannæring</a:t>
            </a:r>
            <a:endParaRPr lang="en-US" dirty="0"/>
          </a:p>
          <a:p>
            <a:pPr fontAlgn="auto">
              <a:spcAft>
                <a:spcPts val="0"/>
              </a:spcAft>
              <a:defRPr/>
            </a:pPr>
            <a:r>
              <a:rPr lang="en-US" dirty="0" err="1"/>
              <a:t>Skert</a:t>
            </a:r>
            <a:r>
              <a:rPr lang="en-US" dirty="0"/>
              <a:t> </a:t>
            </a:r>
            <a:r>
              <a:rPr lang="en-US" dirty="0" err="1"/>
              <a:t>frásog</a:t>
            </a:r>
            <a:r>
              <a:rPr lang="en-US" dirty="0"/>
              <a:t> </a:t>
            </a:r>
            <a:r>
              <a:rPr lang="en-US" dirty="0" err="1"/>
              <a:t>kalsíum</a:t>
            </a:r>
            <a:endParaRPr lang="en-US" dirty="0"/>
          </a:p>
          <a:p>
            <a:pPr fontAlgn="auto">
              <a:spcAft>
                <a:spcPts val="0"/>
              </a:spcAft>
              <a:defRPr/>
            </a:pPr>
            <a:r>
              <a:rPr lang="en-US" dirty="0"/>
              <a:t>D-</a:t>
            </a:r>
            <a:r>
              <a:rPr lang="en-US" dirty="0" err="1"/>
              <a:t>vítamínskortur</a:t>
            </a:r>
            <a:endParaRPr lang="en-US" dirty="0"/>
          </a:p>
          <a:p>
            <a:pPr fontAlgn="auto">
              <a:spcAft>
                <a:spcPts val="0"/>
              </a:spcAft>
              <a:defRPr/>
            </a:pPr>
            <a:r>
              <a:rPr lang="en-US" dirty="0" err="1"/>
              <a:t>Hreyfingarleysi</a:t>
            </a:r>
            <a:endParaRPr lang="en-US" dirty="0"/>
          </a:p>
          <a:p>
            <a:pPr fontAlgn="auto">
              <a:spcAft>
                <a:spcPts val="0"/>
              </a:spcAft>
              <a:defRPr/>
            </a:pPr>
            <a:r>
              <a:rPr lang="en-US" dirty="0" err="1"/>
              <a:t>Breytt</a:t>
            </a:r>
            <a:r>
              <a:rPr lang="en-US" dirty="0"/>
              <a:t> </a:t>
            </a:r>
            <a:r>
              <a:rPr lang="en-US" dirty="0" err="1"/>
              <a:t>líkamssamsetning</a:t>
            </a:r>
            <a:r>
              <a:rPr lang="en-US" dirty="0"/>
              <a:t>, tap á </a:t>
            </a:r>
            <a:r>
              <a:rPr lang="en-US" dirty="0" err="1"/>
              <a:t>fitu</a:t>
            </a:r>
            <a:r>
              <a:rPr lang="en-US" dirty="0"/>
              <a:t> og </a:t>
            </a:r>
            <a:r>
              <a:rPr lang="en-US" dirty="0" err="1"/>
              <a:t>grönnum</a:t>
            </a:r>
            <a:r>
              <a:rPr lang="en-US" dirty="0"/>
              <a:t> </a:t>
            </a:r>
            <a:r>
              <a:rPr lang="en-US" dirty="0" err="1"/>
              <a:t>líkamsmassa</a:t>
            </a:r>
            <a:endParaRPr lang="en-US" dirty="0"/>
          </a:p>
          <a:p>
            <a:pPr fontAlgn="auto">
              <a:spcAft>
                <a:spcPts val="0"/>
              </a:spcAft>
              <a:defRPr/>
            </a:pPr>
            <a:r>
              <a:rPr lang="en-US" dirty="0"/>
              <a:t>Proinflammatory cytokine</a:t>
            </a:r>
          </a:p>
          <a:p>
            <a:pPr fontAlgn="auto">
              <a:spcAft>
                <a:spcPts val="0"/>
              </a:spcAft>
              <a:buFont typeface="Wingdings 2" pitchFamily="18" charset="2"/>
              <a:buNone/>
              <a:defRPr/>
            </a:pPr>
            <a:endParaRPr lang="en-US" dirty="0"/>
          </a:p>
          <a:p>
            <a:pPr fontAlgn="auto">
              <a:spcAft>
                <a:spcPts val="0"/>
              </a:spcAft>
              <a:defRPr/>
            </a:pPr>
            <a:r>
              <a:rPr lang="en-US" dirty="0" err="1"/>
              <a:t>Sterame</a:t>
            </a:r>
            <a:r>
              <a:rPr lang="is-IS" dirty="0" err="1"/>
              <a:t>ðferð</a:t>
            </a:r>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fontAlgn="auto">
              <a:spcAft>
                <a:spcPts val="0"/>
              </a:spcAft>
              <a:defRPr/>
            </a:pPr>
            <a:r>
              <a:rPr lang="is-IS" dirty="0" err="1"/>
              <a:t>Toddler</a:t>
            </a:r>
            <a:r>
              <a:rPr lang="is-IS" dirty="0"/>
              <a:t>´s </a:t>
            </a:r>
            <a:r>
              <a:rPr lang="is-IS" dirty="0" err="1"/>
              <a:t>diarrhea</a:t>
            </a:r>
            <a:endParaRPr lang="is-IS" dirty="0"/>
          </a:p>
        </p:txBody>
      </p:sp>
      <p:sp>
        <p:nvSpPr>
          <p:cNvPr id="112643" name="Subtitle 4"/>
          <p:cNvSpPr>
            <a:spLocks noGrp="1"/>
          </p:cNvSpPr>
          <p:nvPr>
            <p:ph type="subTitle" idx="1"/>
          </p:nvPr>
        </p:nvSpPr>
        <p:spPr>
          <a:xfrm>
            <a:off x="533401" y="3228975"/>
            <a:ext cx="7854950" cy="1752600"/>
          </a:xfrm>
        </p:spPr>
        <p:txBody>
          <a:bodyPr/>
          <a:lstStyle/>
          <a:p>
            <a:pPr marR="0"/>
            <a:r>
              <a:rPr lang="is-IS">
                <a:latin typeface="Calibri" pitchFamily="34" charset="0"/>
                <a:cs typeface="Calibri" pitchFamily="34" charset="0"/>
              </a:rPr>
              <a:t>Starfrænn niðurgangur meðal ungra barna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p:nvPr>
        </p:nvSpPr>
        <p:spPr/>
        <p:txBody>
          <a:bodyPr/>
          <a:lstStyle/>
          <a:p>
            <a:r>
              <a:rPr lang="is-IS"/>
              <a:t>Skilgreining</a:t>
            </a:r>
          </a:p>
        </p:txBody>
      </p:sp>
      <p:sp>
        <p:nvSpPr>
          <p:cNvPr id="113667" name="Content Placeholder 2"/>
          <p:cNvSpPr>
            <a:spLocks noGrp="1"/>
          </p:cNvSpPr>
          <p:nvPr>
            <p:ph idx="1"/>
          </p:nvPr>
        </p:nvSpPr>
        <p:spPr/>
        <p:txBody>
          <a:bodyPr/>
          <a:lstStyle/>
          <a:p>
            <a:r>
              <a:rPr lang="en-US">
                <a:latin typeface="Calibri" pitchFamily="34" charset="0"/>
                <a:cs typeface="Calibri" pitchFamily="34" charset="0"/>
              </a:rPr>
              <a:t>Langvinnur niðurgangur eða lausar hægðir hjá annars heilbrigðu barni</a:t>
            </a:r>
          </a:p>
          <a:p>
            <a:r>
              <a:rPr lang="en-US">
                <a:latin typeface="Calibri" pitchFamily="34" charset="0"/>
                <a:cs typeface="Calibri" pitchFamily="34" charset="0"/>
              </a:rPr>
              <a:t>Algengur kvilli</a:t>
            </a:r>
          </a:p>
          <a:p>
            <a:pPr lvl="1"/>
            <a:r>
              <a:rPr lang="en-US">
                <a:latin typeface="Calibri" pitchFamily="34" charset="0"/>
                <a:cs typeface="Calibri" pitchFamily="34" charset="0"/>
              </a:rPr>
              <a:t>Algengi frá 1-6 %</a:t>
            </a:r>
          </a:p>
          <a:p>
            <a:pPr lvl="1"/>
            <a:r>
              <a:rPr lang="en-US">
                <a:latin typeface="Calibri" pitchFamily="34" charset="0"/>
                <a:cs typeface="Calibri" pitchFamily="34" charset="0"/>
              </a:rPr>
              <a:t>Mögulega ofmetin tala vegna þess að börn uppfylla ekki greiningarskilmerki</a:t>
            </a:r>
          </a:p>
          <a:p>
            <a:endParaRPr lang="en-US">
              <a:latin typeface="Calibri" pitchFamily="34" charset="0"/>
              <a:cs typeface="Calibri" pitchFamily="34" charset="0"/>
            </a:endParaRPr>
          </a:p>
          <a:p>
            <a:endParaRPr lang="en-US"/>
          </a:p>
          <a:p>
            <a:endParaRPr lang="is-I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3"/>
          <p:cNvSpPr>
            <a:spLocks noGrp="1"/>
          </p:cNvSpPr>
          <p:nvPr>
            <p:ph type="title"/>
          </p:nvPr>
        </p:nvSpPr>
        <p:spPr/>
        <p:txBody>
          <a:bodyPr/>
          <a:lstStyle/>
          <a:p>
            <a:r>
              <a:rPr lang="is-IS"/>
              <a:t>Einkenni</a:t>
            </a:r>
          </a:p>
        </p:txBody>
      </p:sp>
      <p:sp>
        <p:nvSpPr>
          <p:cNvPr id="114691" name="Content Placeholder 4"/>
          <p:cNvSpPr>
            <a:spLocks noGrp="1"/>
          </p:cNvSpPr>
          <p:nvPr>
            <p:ph idx="1"/>
          </p:nvPr>
        </p:nvSpPr>
        <p:spPr/>
        <p:txBody>
          <a:bodyPr/>
          <a:lstStyle/>
          <a:p>
            <a:r>
              <a:rPr lang="en-US">
                <a:latin typeface="Calibri" pitchFamily="34" charset="0"/>
                <a:cs typeface="Calibri" pitchFamily="34" charset="0"/>
              </a:rPr>
              <a:t>Kemur fram frá 6 mánaða aldri og lagast um 4-5 ára </a:t>
            </a:r>
          </a:p>
          <a:p>
            <a:pPr lvl="1"/>
            <a:r>
              <a:rPr lang="en-US">
                <a:latin typeface="Calibri" pitchFamily="34" charset="0"/>
                <a:cs typeface="Calibri" pitchFamily="34" charset="0"/>
              </a:rPr>
              <a:t>Hægðalosun án verkja fjórum sinnum á dag</a:t>
            </a:r>
          </a:p>
          <a:p>
            <a:pPr lvl="1"/>
            <a:r>
              <a:rPr lang="en-US">
                <a:latin typeface="Calibri" pitchFamily="34" charset="0"/>
                <a:cs typeface="Calibri" pitchFamily="34" charset="0"/>
              </a:rPr>
              <a:t>Linar hægðir að morgni og verða lausari eftir því sem líður á daginn </a:t>
            </a:r>
          </a:p>
          <a:p>
            <a:pPr lvl="1"/>
            <a:r>
              <a:rPr lang="en-US">
                <a:latin typeface="Calibri" pitchFamily="34" charset="0"/>
                <a:cs typeface="Calibri" pitchFamily="34" charset="0"/>
              </a:rPr>
              <a:t>Hægðir geta innihaldið lítið melta fæðu og verið vatnskenndar</a:t>
            </a:r>
          </a:p>
          <a:p>
            <a:r>
              <a:rPr lang="en-US">
                <a:latin typeface="Calibri" pitchFamily="34" charset="0"/>
                <a:cs typeface="Calibri" pitchFamily="34" charset="0"/>
              </a:rPr>
              <a:t>Versnun einkenna er stundum tengd veikindum eða álagi </a:t>
            </a:r>
          </a:p>
          <a:p>
            <a:r>
              <a:rPr lang="en-US">
                <a:latin typeface="Calibri" pitchFamily="34" charset="0"/>
                <a:cs typeface="Calibri" pitchFamily="34" charset="0"/>
              </a:rPr>
              <a:t>Ekki hætta á þurrki eða vanþrifum</a:t>
            </a:r>
          </a:p>
          <a:p>
            <a:endParaRPr lang="is-I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p:nvPr>
        </p:nvSpPr>
        <p:spPr/>
        <p:txBody>
          <a:bodyPr/>
          <a:lstStyle/>
          <a:p>
            <a:r>
              <a:rPr lang="is-IS"/>
              <a:t>Meðferð</a:t>
            </a:r>
          </a:p>
        </p:txBody>
      </p:sp>
      <p:sp>
        <p:nvSpPr>
          <p:cNvPr id="115715" name="Content Placeholder 2"/>
          <p:cNvSpPr>
            <a:spLocks noGrp="1"/>
          </p:cNvSpPr>
          <p:nvPr>
            <p:ph idx="1"/>
          </p:nvPr>
        </p:nvSpPr>
        <p:spPr/>
        <p:txBody>
          <a:bodyPr/>
          <a:lstStyle/>
          <a:p>
            <a:r>
              <a:rPr lang="en-US">
                <a:latin typeface="Calibri" pitchFamily="34" charset="0"/>
                <a:cs typeface="Calibri" pitchFamily="34" charset="0"/>
              </a:rPr>
              <a:t>Fæði sem inniheldur mikið magn sykra eða annarra kolvetna getur verið orsök (osmótísk áhrif)</a:t>
            </a:r>
          </a:p>
          <a:p>
            <a:r>
              <a:rPr lang="en-US">
                <a:latin typeface="Calibri" pitchFamily="34" charset="0"/>
                <a:cs typeface="Calibri" pitchFamily="34" charset="0"/>
              </a:rPr>
              <a:t>Önnur tilfelli svara ekki mataræðisbreytingum</a:t>
            </a:r>
          </a:p>
          <a:p>
            <a:r>
              <a:rPr lang="en-US">
                <a:latin typeface="Calibri" pitchFamily="34" charset="0"/>
                <a:cs typeface="Calibri" pitchFamily="34" charset="0"/>
              </a:rPr>
              <a:t>Ekki þörf á uppvinnslu ef barn vex og þrífst vel og er almennt hraust</a:t>
            </a:r>
          </a:p>
          <a:p>
            <a:pPr lvl="1"/>
            <a:r>
              <a:rPr lang="en-US">
                <a:latin typeface="Calibri" pitchFamily="34" charset="0"/>
                <a:cs typeface="Calibri" pitchFamily="34" charset="0"/>
              </a:rPr>
              <a:t>Ekki sterk ábending fyrir breytingum á mataræði</a:t>
            </a:r>
          </a:p>
          <a:p>
            <a:pPr lvl="1"/>
            <a:r>
              <a:rPr lang="en-US">
                <a:latin typeface="Calibri" pitchFamily="34" charset="0"/>
                <a:cs typeface="Calibri" pitchFamily="34" charset="0"/>
              </a:rPr>
              <a:t>Þarf að hughreysta foreldra </a:t>
            </a:r>
          </a:p>
          <a:p>
            <a:pPr lvl="1"/>
            <a:r>
              <a:rPr lang="en-US">
                <a:latin typeface="Calibri" pitchFamily="34" charset="0"/>
                <a:cs typeface="Calibri" pitchFamily="34" charset="0"/>
              </a:rPr>
              <a:t>Útskýra eðlilegan sjúkdómsgang</a:t>
            </a:r>
          </a:p>
          <a:p>
            <a:endParaRPr lang="is-I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p:txBody>
          <a:bodyPr/>
          <a:lstStyle/>
          <a:p>
            <a:r>
              <a:rPr lang="is-IS"/>
              <a:t>Hægðatregða </a:t>
            </a:r>
            <a:r>
              <a:rPr lang="en-US"/>
              <a:t>- </a:t>
            </a:r>
            <a:r>
              <a:rPr lang="is-IS"/>
              <a:t>Yfirlit</a:t>
            </a:r>
          </a:p>
        </p:txBody>
      </p:sp>
      <p:sp>
        <p:nvSpPr>
          <p:cNvPr id="3" name="Content Placeholder 2"/>
          <p:cNvSpPr>
            <a:spLocks noGrp="1"/>
          </p:cNvSpPr>
          <p:nvPr>
            <p:ph idx="1"/>
          </p:nvPr>
        </p:nvSpPr>
        <p:spPr/>
        <p:txBody>
          <a:bodyPr rtlCol="0">
            <a:normAutofit lnSpcReduction="10000"/>
          </a:bodyPr>
          <a:lstStyle/>
          <a:p>
            <a:pPr fontAlgn="auto">
              <a:spcAft>
                <a:spcPts val="0"/>
              </a:spcAft>
              <a:defRPr/>
            </a:pPr>
            <a:r>
              <a:rPr lang="en-US" dirty="0" err="1"/>
              <a:t>Faraldsfræði</a:t>
            </a:r>
            <a:endParaRPr lang="en-US" dirty="0"/>
          </a:p>
          <a:p>
            <a:pPr fontAlgn="auto">
              <a:spcAft>
                <a:spcPts val="0"/>
              </a:spcAft>
              <a:buFont typeface="Arial" pitchFamily="34" charset="0"/>
              <a:buNone/>
              <a:defRPr/>
            </a:pPr>
            <a:endParaRPr lang="en-US" dirty="0"/>
          </a:p>
          <a:p>
            <a:pPr fontAlgn="auto">
              <a:spcAft>
                <a:spcPts val="0"/>
              </a:spcAft>
              <a:defRPr/>
            </a:pPr>
            <a:r>
              <a:rPr lang="en-US" dirty="0" err="1"/>
              <a:t>Mismunagreining</a:t>
            </a:r>
            <a:endParaRPr lang="en-US" dirty="0"/>
          </a:p>
          <a:p>
            <a:pPr lvl="1" fontAlgn="auto">
              <a:spcAft>
                <a:spcPts val="0"/>
              </a:spcAft>
              <a:defRPr/>
            </a:pPr>
            <a:r>
              <a:rPr lang="en-US" dirty="0" err="1"/>
              <a:t>Starfrænn</a:t>
            </a:r>
            <a:r>
              <a:rPr lang="en-US" dirty="0"/>
              <a:t> </a:t>
            </a:r>
            <a:r>
              <a:rPr lang="en-US" dirty="0" err="1"/>
              <a:t>kvilli</a:t>
            </a:r>
            <a:r>
              <a:rPr lang="en-US" dirty="0"/>
              <a:t> </a:t>
            </a:r>
          </a:p>
          <a:p>
            <a:pPr lvl="1" fontAlgn="auto">
              <a:spcAft>
                <a:spcPts val="0"/>
              </a:spcAft>
              <a:defRPr/>
            </a:pPr>
            <a:r>
              <a:rPr lang="en-US" dirty="0" err="1"/>
              <a:t>Undirliggjandi</a:t>
            </a:r>
            <a:r>
              <a:rPr lang="en-US" dirty="0"/>
              <a:t> </a:t>
            </a:r>
            <a:r>
              <a:rPr lang="en-US" dirty="0" err="1"/>
              <a:t>vandamál</a:t>
            </a:r>
            <a:endParaRPr lang="en-US" dirty="0"/>
          </a:p>
          <a:p>
            <a:pPr lvl="1" fontAlgn="auto">
              <a:spcAft>
                <a:spcPts val="0"/>
              </a:spcAft>
              <a:buFont typeface="Arial" pitchFamily="34" charset="0"/>
              <a:buNone/>
              <a:defRPr/>
            </a:pPr>
            <a:endParaRPr lang="en-US" dirty="0"/>
          </a:p>
          <a:p>
            <a:pPr fontAlgn="auto">
              <a:spcAft>
                <a:spcPts val="0"/>
              </a:spcAft>
              <a:defRPr/>
            </a:pPr>
            <a:r>
              <a:rPr lang="en-US" dirty="0" err="1"/>
              <a:t>Starfræn</a:t>
            </a:r>
            <a:r>
              <a:rPr lang="en-US" dirty="0"/>
              <a:t> </a:t>
            </a:r>
            <a:r>
              <a:rPr lang="en-US" dirty="0" err="1"/>
              <a:t>hægðatregða</a:t>
            </a:r>
            <a:endParaRPr lang="en-US" dirty="0"/>
          </a:p>
          <a:p>
            <a:pPr lvl="1" fontAlgn="auto">
              <a:spcAft>
                <a:spcPts val="0"/>
              </a:spcAft>
              <a:defRPr/>
            </a:pPr>
            <a:r>
              <a:rPr lang="en-US" dirty="0" err="1"/>
              <a:t>Greiningarskilmerki</a:t>
            </a:r>
            <a:endParaRPr lang="en-US" dirty="0"/>
          </a:p>
          <a:p>
            <a:pPr lvl="1" fontAlgn="auto">
              <a:spcAft>
                <a:spcPts val="0"/>
              </a:spcAft>
              <a:defRPr/>
            </a:pPr>
            <a:r>
              <a:rPr lang="en-US" dirty="0" err="1"/>
              <a:t>Meðferð</a:t>
            </a:r>
            <a:endParaRPr lang="en-US" dirty="0"/>
          </a:p>
          <a:p>
            <a:pPr fontAlgn="auto">
              <a:spcAft>
                <a:spcPts val="0"/>
              </a:spcAft>
              <a:defRPr/>
            </a:pPr>
            <a:endParaRPr lang="is-I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p:txBody>
          <a:bodyPr/>
          <a:lstStyle/>
          <a:p>
            <a:r>
              <a:rPr lang="is-IS" sz="3200"/>
              <a:t>Algengar ástæður starfrænnar hægðatregðu</a:t>
            </a:r>
          </a:p>
        </p:txBody>
      </p:sp>
      <p:sp>
        <p:nvSpPr>
          <p:cNvPr id="117763" name="Content Placeholder 2"/>
          <p:cNvSpPr>
            <a:spLocks noGrp="1"/>
          </p:cNvSpPr>
          <p:nvPr>
            <p:ph idx="1"/>
          </p:nvPr>
        </p:nvSpPr>
        <p:spPr/>
        <p:txBody>
          <a:bodyPr/>
          <a:lstStyle/>
          <a:p>
            <a:r>
              <a:rPr lang="is-IS"/>
              <a:t>Breytingar á mataræði</a:t>
            </a:r>
          </a:p>
          <a:p>
            <a:pPr lvl="1"/>
            <a:r>
              <a:rPr lang="is-IS" sz="2400"/>
              <a:t>Brjóstamjólk, formúla, kúamjólk og föst fæða</a:t>
            </a:r>
          </a:p>
          <a:p>
            <a:r>
              <a:rPr lang="is-IS"/>
              <a:t>Þroskaáfangar</a:t>
            </a:r>
          </a:p>
          <a:p>
            <a:pPr lvl="1"/>
            <a:r>
              <a:rPr lang="is-IS" sz="2400"/>
              <a:t>Koppaþjálfun </a:t>
            </a:r>
          </a:p>
          <a:p>
            <a:pPr lvl="1"/>
            <a:r>
              <a:rPr lang="is-IS" sz="2400"/>
              <a:t>Aukið sjálfstæði</a:t>
            </a:r>
          </a:p>
          <a:p>
            <a:r>
              <a:rPr lang="is-IS"/>
              <a:t>Félagslegt umhverfi</a:t>
            </a:r>
            <a:endParaRPr lang="is-IS" sz="2400"/>
          </a:p>
          <a:p>
            <a:pPr lvl="1"/>
            <a:r>
              <a:rPr lang="is-IS" sz="2400"/>
              <a:t>Mismunandi skólastig</a:t>
            </a:r>
          </a:p>
          <a:p>
            <a:pPr lvl="1"/>
            <a:r>
              <a:rPr lang="is-IS" sz="2400"/>
              <a:t>Áreiti, misnotkun</a:t>
            </a:r>
          </a:p>
          <a:p>
            <a:pPr lvl="1">
              <a:buFont typeface="Arial" pitchFamily="34" charset="0"/>
              <a:buNone/>
            </a:pPr>
            <a:endParaRPr lang="is-IS"/>
          </a:p>
          <a:p>
            <a:endParaRPr lang="is-I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p:txBody>
          <a:bodyPr/>
          <a:lstStyle/>
          <a:p>
            <a:r>
              <a:rPr lang="is-IS"/>
              <a:t>Faraldsfræði</a:t>
            </a:r>
          </a:p>
        </p:txBody>
      </p:sp>
      <p:sp>
        <p:nvSpPr>
          <p:cNvPr id="3" name="Content Placeholder 2"/>
          <p:cNvSpPr>
            <a:spLocks noGrp="1"/>
          </p:cNvSpPr>
          <p:nvPr>
            <p:ph idx="1"/>
          </p:nvPr>
        </p:nvSpPr>
        <p:spPr/>
        <p:txBody>
          <a:bodyPr rtlCol="0">
            <a:normAutofit fontScale="47500" lnSpcReduction="20000"/>
          </a:bodyPr>
          <a:lstStyle/>
          <a:p>
            <a:pPr lvl="1" fontAlgn="auto">
              <a:spcAft>
                <a:spcPts val="0"/>
              </a:spcAft>
              <a:buFont typeface="Arial" pitchFamily="34" charset="0"/>
              <a:buNone/>
              <a:defRPr/>
            </a:pPr>
            <a:endParaRPr lang="is-IS" dirty="0"/>
          </a:p>
          <a:p>
            <a:pPr fontAlgn="auto">
              <a:spcAft>
                <a:spcPts val="0"/>
              </a:spcAft>
              <a:defRPr/>
            </a:pPr>
            <a:r>
              <a:rPr lang="en-US" sz="7000" dirty="0" err="1"/>
              <a:t>Samantektarrannsóknir</a:t>
            </a:r>
            <a:endParaRPr lang="en-US" sz="7000" dirty="0"/>
          </a:p>
          <a:p>
            <a:pPr lvl="1" fontAlgn="auto">
              <a:spcAft>
                <a:spcPts val="0"/>
              </a:spcAft>
              <a:defRPr/>
            </a:pPr>
            <a:r>
              <a:rPr lang="en-US" sz="5000" dirty="0" err="1"/>
              <a:t>Algengi</a:t>
            </a:r>
            <a:r>
              <a:rPr lang="en-US" sz="5000" dirty="0"/>
              <a:t> </a:t>
            </a:r>
            <a:r>
              <a:rPr lang="en-US" sz="5000" dirty="0" err="1"/>
              <a:t>starfrænnar</a:t>
            </a:r>
            <a:r>
              <a:rPr lang="en-US" sz="5000" dirty="0"/>
              <a:t> </a:t>
            </a:r>
            <a:r>
              <a:rPr lang="en-US" sz="5000" dirty="0" err="1"/>
              <a:t>hægðatregðu</a:t>
            </a:r>
            <a:r>
              <a:rPr lang="en-US" sz="5000" dirty="0"/>
              <a:t> </a:t>
            </a:r>
            <a:r>
              <a:rPr lang="en-US" sz="5000" dirty="0" err="1"/>
              <a:t>almennt</a:t>
            </a:r>
            <a:r>
              <a:rPr lang="en-US" sz="5000" dirty="0"/>
              <a:t> 12 </a:t>
            </a:r>
            <a:r>
              <a:rPr lang="en-US" sz="5000" dirty="0" err="1"/>
              <a:t>til</a:t>
            </a:r>
            <a:r>
              <a:rPr lang="en-US" sz="5000" dirty="0"/>
              <a:t> 14 % </a:t>
            </a:r>
            <a:r>
              <a:rPr lang="en-US" sz="5000" dirty="0" err="1"/>
              <a:t>fyrir</a:t>
            </a:r>
            <a:r>
              <a:rPr lang="en-US" sz="5000" dirty="0"/>
              <a:t> </a:t>
            </a:r>
            <a:r>
              <a:rPr lang="en-US" sz="5000" dirty="0" err="1"/>
              <a:t>allan</a:t>
            </a:r>
            <a:r>
              <a:rPr lang="en-US" sz="5000" dirty="0"/>
              <a:t> </a:t>
            </a:r>
            <a:r>
              <a:rPr lang="en-US" sz="5000" dirty="0" err="1"/>
              <a:t>aldur</a:t>
            </a:r>
            <a:endParaRPr lang="en-US" sz="5000" dirty="0"/>
          </a:p>
          <a:p>
            <a:pPr lvl="1" fontAlgn="auto">
              <a:spcAft>
                <a:spcPts val="0"/>
              </a:spcAft>
              <a:defRPr/>
            </a:pPr>
            <a:r>
              <a:rPr lang="en-US" sz="5000" dirty="0" err="1"/>
              <a:t>Algengi</a:t>
            </a:r>
            <a:r>
              <a:rPr lang="en-US" sz="5000" dirty="0"/>
              <a:t> </a:t>
            </a:r>
            <a:r>
              <a:rPr lang="en-US" sz="5000" dirty="0" err="1"/>
              <a:t>starfrænnar</a:t>
            </a:r>
            <a:r>
              <a:rPr lang="en-US" sz="5000" dirty="0"/>
              <a:t> </a:t>
            </a:r>
            <a:r>
              <a:rPr lang="en-US" sz="5000" dirty="0" err="1"/>
              <a:t>hægðatregðu</a:t>
            </a:r>
            <a:r>
              <a:rPr lang="en-US" sz="5000" dirty="0"/>
              <a:t> á </a:t>
            </a:r>
            <a:r>
              <a:rPr lang="en-US" sz="5000" dirty="0" err="1"/>
              <a:t>fyrsta</a:t>
            </a:r>
            <a:r>
              <a:rPr lang="en-US" sz="5000" dirty="0"/>
              <a:t> </a:t>
            </a:r>
            <a:r>
              <a:rPr lang="en-US" sz="5000" dirty="0" err="1"/>
              <a:t>ári</a:t>
            </a:r>
            <a:r>
              <a:rPr lang="en-US" sz="5000" dirty="0"/>
              <a:t> </a:t>
            </a:r>
            <a:r>
              <a:rPr lang="en-US" sz="5000" dirty="0" err="1"/>
              <a:t>er</a:t>
            </a:r>
            <a:r>
              <a:rPr lang="en-US" sz="5000" dirty="0"/>
              <a:t> 2.9% og </a:t>
            </a:r>
            <a:r>
              <a:rPr lang="en-US" sz="5000" dirty="0" err="1"/>
              <a:t>eykst</a:t>
            </a:r>
            <a:r>
              <a:rPr lang="en-US" sz="5000" dirty="0"/>
              <a:t> í 10.1% á </a:t>
            </a:r>
            <a:r>
              <a:rPr lang="en-US" sz="5000" dirty="0" err="1"/>
              <a:t>öðru</a:t>
            </a:r>
            <a:r>
              <a:rPr lang="en-US" sz="5000" dirty="0"/>
              <a:t> </a:t>
            </a:r>
            <a:r>
              <a:rPr lang="en-US" sz="5000" dirty="0" err="1"/>
              <a:t>æviári</a:t>
            </a:r>
            <a:endParaRPr lang="en-US" sz="5000" dirty="0"/>
          </a:p>
          <a:p>
            <a:pPr lvl="1" fontAlgn="auto">
              <a:spcAft>
                <a:spcPts val="0"/>
              </a:spcAft>
              <a:defRPr/>
            </a:pPr>
            <a:r>
              <a:rPr lang="en-US" sz="5000" dirty="0" err="1"/>
              <a:t>Algengi</a:t>
            </a:r>
            <a:r>
              <a:rPr lang="en-US" sz="5000" dirty="0"/>
              <a:t> í </a:t>
            </a:r>
            <a:r>
              <a:rPr lang="en-US" sz="5000" dirty="0" err="1"/>
              <a:t>hámarki</a:t>
            </a:r>
            <a:r>
              <a:rPr lang="en-US" sz="5000" dirty="0"/>
              <a:t> </a:t>
            </a:r>
            <a:r>
              <a:rPr lang="en-US" sz="5000" dirty="0" err="1"/>
              <a:t>meðal</a:t>
            </a:r>
            <a:r>
              <a:rPr lang="en-US" sz="5000" dirty="0"/>
              <a:t> </a:t>
            </a:r>
            <a:r>
              <a:rPr lang="en-US" sz="5000" dirty="0" err="1"/>
              <a:t>barna</a:t>
            </a:r>
            <a:r>
              <a:rPr lang="en-US" sz="5000" dirty="0"/>
              <a:t> </a:t>
            </a:r>
            <a:r>
              <a:rPr lang="en-US" sz="5000" dirty="0" err="1"/>
              <a:t>sem</a:t>
            </a:r>
            <a:r>
              <a:rPr lang="en-US" sz="5000" dirty="0"/>
              <a:t> </a:t>
            </a:r>
            <a:r>
              <a:rPr lang="en-US" sz="5000" dirty="0" err="1"/>
              <a:t>er</a:t>
            </a:r>
            <a:r>
              <a:rPr lang="en-US" sz="5000" dirty="0"/>
              <a:t> </a:t>
            </a:r>
            <a:r>
              <a:rPr lang="en-US" sz="5000" dirty="0" err="1"/>
              <a:t>verið</a:t>
            </a:r>
            <a:r>
              <a:rPr lang="en-US" sz="5000" dirty="0"/>
              <a:t> </a:t>
            </a:r>
            <a:r>
              <a:rPr lang="en-US" sz="5000" dirty="0" err="1"/>
              <a:t>að</a:t>
            </a:r>
            <a:r>
              <a:rPr lang="en-US" sz="5000" dirty="0"/>
              <a:t> </a:t>
            </a:r>
            <a:r>
              <a:rPr lang="en-US" sz="5000" dirty="0" err="1"/>
              <a:t>venja</a:t>
            </a:r>
            <a:r>
              <a:rPr lang="en-US" sz="5000" dirty="0"/>
              <a:t> </a:t>
            </a:r>
            <a:r>
              <a:rPr lang="en-US" sz="5000" dirty="0" err="1"/>
              <a:t>af</a:t>
            </a:r>
            <a:r>
              <a:rPr lang="en-US" sz="5000" dirty="0"/>
              <a:t> </a:t>
            </a:r>
            <a:r>
              <a:rPr lang="en-US" sz="5000" dirty="0" err="1"/>
              <a:t>bleiu</a:t>
            </a:r>
            <a:endParaRPr lang="en-US" sz="5000" dirty="0"/>
          </a:p>
          <a:p>
            <a:pPr marL="457200" lvl="1" indent="0" fontAlgn="auto">
              <a:spcAft>
                <a:spcPts val="0"/>
              </a:spcAft>
              <a:buFont typeface="Arial" pitchFamily="34" charset="0"/>
              <a:buNone/>
              <a:defRPr/>
            </a:pPr>
            <a:endParaRPr lang="en-US" sz="5000" dirty="0"/>
          </a:p>
          <a:p>
            <a:pPr lvl="1" fontAlgn="auto">
              <a:spcAft>
                <a:spcPts val="0"/>
              </a:spcAft>
              <a:buFont typeface="Arial" pitchFamily="34" charset="0"/>
              <a:buNone/>
              <a:defRPr/>
            </a:pPr>
            <a:endParaRPr lang="en-US" sz="4000" dirty="0"/>
          </a:p>
          <a:p>
            <a:pPr lvl="1" fontAlgn="auto">
              <a:spcAft>
                <a:spcPts val="0"/>
              </a:spcAft>
              <a:buFont typeface="Arial" pitchFamily="34" charset="0"/>
              <a:buNone/>
              <a:defRPr/>
            </a:pPr>
            <a:endParaRPr lang="en-US" sz="4000" dirty="0"/>
          </a:p>
          <a:p>
            <a:pPr marL="0" indent="0" fontAlgn="auto">
              <a:spcAft>
                <a:spcPts val="0"/>
              </a:spcAft>
              <a:buFont typeface="Arial" pitchFamily="34" charset="0"/>
              <a:buNone/>
              <a:defRPr/>
            </a:pPr>
            <a:r>
              <a:rPr lang="is-IS" sz="2300" dirty="0" err="1"/>
              <a:t>Croffie</a:t>
            </a:r>
            <a:r>
              <a:rPr lang="is-IS" sz="2300" dirty="0"/>
              <a:t> JM.  </a:t>
            </a:r>
            <a:r>
              <a:rPr lang="is-IS" sz="2300" dirty="0" err="1"/>
              <a:t>Pediatric</a:t>
            </a:r>
            <a:r>
              <a:rPr lang="is-IS" sz="2300" dirty="0"/>
              <a:t> </a:t>
            </a:r>
            <a:r>
              <a:rPr lang="is-IS" sz="2300" dirty="0" err="1"/>
              <a:t>Gastrointestinal</a:t>
            </a:r>
            <a:r>
              <a:rPr lang="is-IS" sz="2300" dirty="0"/>
              <a:t> </a:t>
            </a:r>
            <a:r>
              <a:rPr lang="is-IS" sz="2300" dirty="0" err="1"/>
              <a:t>Disease</a:t>
            </a:r>
            <a:r>
              <a:rPr lang="is-IS" sz="2300" dirty="0"/>
              <a:t>. </a:t>
            </a:r>
            <a:r>
              <a:rPr lang="is-IS" sz="2300" dirty="0" err="1"/>
              <a:t>Fourth</a:t>
            </a:r>
            <a:r>
              <a:rPr lang="is-IS" sz="2300" dirty="0"/>
              <a:t> </a:t>
            </a:r>
            <a:r>
              <a:rPr lang="is-IS" sz="2300" dirty="0" err="1"/>
              <a:t>ed</a:t>
            </a:r>
            <a:r>
              <a:rPr lang="is-IS" sz="2300" dirty="0"/>
              <a:t>; 2004. </a:t>
            </a:r>
          </a:p>
          <a:p>
            <a:pPr marL="0" indent="0" fontAlgn="auto">
              <a:spcAft>
                <a:spcPts val="0"/>
              </a:spcAft>
              <a:buFont typeface="Arial" pitchFamily="34" charset="0"/>
              <a:buNone/>
              <a:defRPr/>
            </a:pPr>
            <a:r>
              <a:rPr lang="en-US" sz="2300" dirty="0" err="1"/>
              <a:t>Mugie</a:t>
            </a:r>
            <a:r>
              <a:rPr lang="en-US" sz="2300" dirty="0"/>
              <a:t> SM, </a:t>
            </a:r>
            <a:r>
              <a:rPr lang="en-US" sz="2300" dirty="0" err="1"/>
              <a:t>Benninga</a:t>
            </a:r>
            <a:r>
              <a:rPr lang="en-US" sz="2300" dirty="0"/>
              <a:t> MA, Lorenzo CD. Epidemiology of constipation in children and adults: a systematic review. Best </a:t>
            </a:r>
            <a:r>
              <a:rPr lang="en-US" sz="2300" dirty="0" err="1"/>
              <a:t>Pract</a:t>
            </a:r>
            <a:r>
              <a:rPr lang="en-US" sz="2300" dirty="0"/>
              <a:t> Res </a:t>
            </a:r>
            <a:r>
              <a:rPr lang="en-US" sz="2300" dirty="0" err="1"/>
              <a:t>Clin</a:t>
            </a:r>
            <a:r>
              <a:rPr lang="en-US" sz="2300" dirty="0"/>
              <a:t> </a:t>
            </a:r>
            <a:r>
              <a:rPr lang="en-US" sz="2300" dirty="0" err="1"/>
              <a:t>Gastroenterol</a:t>
            </a:r>
            <a:r>
              <a:rPr lang="en-US" sz="2300" dirty="0"/>
              <a:t>, 25 (2011).</a:t>
            </a:r>
            <a:endParaRPr lang="is-IS" sz="2300" dirty="0"/>
          </a:p>
          <a:p>
            <a:pPr marL="0" indent="0" fontAlgn="auto">
              <a:spcAft>
                <a:spcPts val="0"/>
              </a:spcAft>
              <a:buFont typeface="Arial" pitchFamily="34" charset="0"/>
              <a:buNone/>
              <a:defRPr/>
            </a:pPr>
            <a:r>
              <a:rPr lang="is-IS" sz="2300" dirty="0" err="1"/>
              <a:t>Turco</a:t>
            </a:r>
            <a:r>
              <a:rPr lang="is-IS" sz="2300" dirty="0"/>
              <a:t> R, </a:t>
            </a:r>
            <a:r>
              <a:rPr lang="is-IS" sz="2300" dirty="0" err="1"/>
              <a:t>Miele</a:t>
            </a:r>
            <a:r>
              <a:rPr lang="is-IS" sz="2300" dirty="0"/>
              <a:t> E, </a:t>
            </a:r>
            <a:r>
              <a:rPr lang="is-IS" sz="2300" dirty="0" err="1"/>
              <a:t>Russo</a:t>
            </a:r>
            <a:r>
              <a:rPr lang="is-IS" sz="2300" dirty="0"/>
              <a:t> M, </a:t>
            </a:r>
            <a:r>
              <a:rPr lang="is-IS" sz="2300" i="1" dirty="0"/>
              <a:t>et </a:t>
            </a:r>
            <a:r>
              <a:rPr lang="is-IS" sz="2300" i="1" dirty="0" err="1"/>
              <a:t>al.</a:t>
            </a:r>
            <a:r>
              <a:rPr lang="is-IS" sz="2300" dirty="0" err="1"/>
              <a:t>Early-life</a:t>
            </a:r>
            <a:r>
              <a:rPr lang="is-IS" sz="2300" dirty="0"/>
              <a:t> </a:t>
            </a:r>
            <a:r>
              <a:rPr lang="is-IS" sz="2300" dirty="0" err="1"/>
              <a:t>factors</a:t>
            </a:r>
            <a:r>
              <a:rPr lang="is-IS" sz="2300" dirty="0"/>
              <a:t> </a:t>
            </a:r>
            <a:r>
              <a:rPr lang="is-IS" sz="2300" dirty="0" err="1"/>
              <a:t>associated</a:t>
            </a:r>
            <a:r>
              <a:rPr lang="is-IS" sz="2300" dirty="0"/>
              <a:t> </a:t>
            </a:r>
            <a:r>
              <a:rPr lang="is-IS" sz="2300" dirty="0" err="1"/>
              <a:t>with</a:t>
            </a:r>
            <a:r>
              <a:rPr lang="is-IS" sz="2300" dirty="0"/>
              <a:t> </a:t>
            </a:r>
            <a:r>
              <a:rPr lang="is-IS" sz="2300" dirty="0" err="1"/>
              <a:t>pediatric</a:t>
            </a:r>
            <a:r>
              <a:rPr lang="is-IS" sz="2300" dirty="0"/>
              <a:t> </a:t>
            </a:r>
            <a:r>
              <a:rPr lang="is-IS" sz="2300" dirty="0" err="1"/>
              <a:t>functional</a:t>
            </a:r>
            <a:r>
              <a:rPr lang="is-IS" sz="2300" dirty="0"/>
              <a:t> </a:t>
            </a:r>
            <a:r>
              <a:rPr lang="is-IS" sz="2300" dirty="0" err="1"/>
              <a:t>constipation</a:t>
            </a:r>
            <a:r>
              <a:rPr lang="is-IS" sz="2300" dirty="0"/>
              <a:t>. J </a:t>
            </a:r>
            <a:r>
              <a:rPr lang="is-IS" sz="2300" dirty="0" err="1"/>
              <a:t>Pediatr</a:t>
            </a:r>
            <a:r>
              <a:rPr lang="is-IS" sz="2300" dirty="0"/>
              <a:t> </a:t>
            </a:r>
            <a:r>
              <a:rPr lang="is-IS" sz="2300" dirty="0" err="1"/>
              <a:t>Gastroenterol</a:t>
            </a:r>
            <a:r>
              <a:rPr lang="is-IS" sz="2300" dirty="0"/>
              <a:t> </a:t>
            </a:r>
            <a:r>
              <a:rPr lang="is-IS" sz="2300" dirty="0" err="1"/>
              <a:t>Nutr</a:t>
            </a:r>
            <a:r>
              <a:rPr lang="is-IS" sz="2300" dirty="0"/>
              <a:t>, 58 (2014).</a:t>
            </a:r>
          </a:p>
          <a:p>
            <a:pPr fontAlgn="auto">
              <a:spcAft>
                <a:spcPts val="0"/>
              </a:spcAft>
              <a:buFont typeface="Arial" pitchFamily="34" charset="0"/>
              <a:buNone/>
              <a:defRPr/>
            </a:pPr>
            <a:endParaRPr lang="is-I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p:nvPr>
        </p:nvSpPr>
        <p:spPr/>
        <p:txBody>
          <a:bodyPr/>
          <a:lstStyle/>
          <a:p>
            <a:r>
              <a:rPr lang="is-IS"/>
              <a:t>Faraldsfræði</a:t>
            </a:r>
            <a:endParaRPr lang="en-US"/>
          </a:p>
        </p:txBody>
      </p:sp>
      <p:sp>
        <p:nvSpPr>
          <p:cNvPr id="119811" name="Content Placeholder 2"/>
          <p:cNvSpPr>
            <a:spLocks noGrp="1"/>
          </p:cNvSpPr>
          <p:nvPr>
            <p:ph idx="1"/>
          </p:nvPr>
        </p:nvSpPr>
        <p:spPr/>
        <p:txBody>
          <a:bodyPr/>
          <a:lstStyle/>
          <a:p>
            <a:r>
              <a:rPr lang="en-US" sz="2800"/>
              <a:t>Starfr</a:t>
            </a:r>
            <a:r>
              <a:rPr lang="is-IS" sz="2800"/>
              <a:t>ænn kvilli í yfir 90</a:t>
            </a:r>
            <a:r>
              <a:rPr lang="en-US" sz="2800"/>
              <a:t>-</a:t>
            </a:r>
            <a:r>
              <a:rPr lang="is-IS" sz="2800"/>
              <a:t>95% tilfella</a:t>
            </a:r>
          </a:p>
          <a:p>
            <a:pPr>
              <a:buFont typeface="Arial" pitchFamily="34" charset="0"/>
              <a:buNone/>
            </a:pPr>
            <a:endParaRPr lang="en-US" sz="2400"/>
          </a:p>
          <a:p>
            <a:r>
              <a:rPr lang="is-IS" sz="2800"/>
              <a:t>Jöfn dreifing meðal barna</a:t>
            </a:r>
          </a:p>
          <a:p>
            <a:pPr lvl="1"/>
            <a:r>
              <a:rPr lang="is-IS" sz="2000"/>
              <a:t>óháð kyni, félagslegum bakgrunni, fjölskyldustærð, röð í barnahóp, aldri foreldra</a:t>
            </a:r>
          </a:p>
          <a:p>
            <a:pPr>
              <a:buFont typeface="Arial" pitchFamily="34" charset="0"/>
              <a:buNone/>
            </a:pPr>
            <a:endParaRPr lang="is-IS" sz="2400"/>
          </a:p>
          <a:p>
            <a:r>
              <a:rPr lang="is-IS" sz="2800"/>
              <a:t>Drengir hafa hærri tíðni encopresis</a:t>
            </a:r>
            <a:endParaRPr lang="en-US" sz="2800"/>
          </a:p>
          <a:p>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p:nvPr>
        </p:nvSpPr>
        <p:spPr/>
        <p:txBody>
          <a:bodyPr/>
          <a:lstStyle/>
          <a:p>
            <a:r>
              <a:rPr lang="is-IS"/>
              <a:t>Undirliggjandi sjúkdómar</a:t>
            </a:r>
          </a:p>
        </p:txBody>
      </p:sp>
      <p:sp>
        <p:nvSpPr>
          <p:cNvPr id="3" name="Content Placeholder 2"/>
          <p:cNvSpPr>
            <a:spLocks noGrp="1"/>
          </p:cNvSpPr>
          <p:nvPr>
            <p:ph idx="1"/>
          </p:nvPr>
        </p:nvSpPr>
        <p:spPr>
          <a:xfrm>
            <a:off x="457200" y="1600200"/>
            <a:ext cx="8229600" cy="4781550"/>
          </a:xfrm>
        </p:spPr>
        <p:txBody>
          <a:bodyPr rtlCol="0">
            <a:normAutofit fontScale="70000" lnSpcReduction="20000"/>
          </a:bodyPr>
          <a:lstStyle/>
          <a:p>
            <a:pPr fontAlgn="auto">
              <a:spcAft>
                <a:spcPts val="0"/>
              </a:spcAft>
              <a:defRPr/>
            </a:pPr>
            <a:r>
              <a:rPr lang="is-IS" dirty="0">
                <a:solidFill>
                  <a:schemeClr val="accent5">
                    <a:lumMod val="75000"/>
                  </a:schemeClr>
                </a:solidFill>
              </a:rPr>
              <a:t>Meðfædd missmíð á ristli eða endaþarmi</a:t>
            </a:r>
          </a:p>
          <a:p>
            <a:pPr lvl="1" fontAlgn="auto">
              <a:spcAft>
                <a:spcPts val="0"/>
              </a:spcAft>
              <a:defRPr/>
            </a:pPr>
            <a:r>
              <a:rPr lang="is-IS" dirty="0" err="1"/>
              <a:t>Hirschsprung</a:t>
            </a:r>
            <a:r>
              <a:rPr lang="is-IS" dirty="0"/>
              <a:t>‘s sjúkdómur (</a:t>
            </a:r>
            <a:r>
              <a:rPr lang="is-IS" dirty="0" err="1"/>
              <a:t>ítaugun</a:t>
            </a:r>
            <a:r>
              <a:rPr lang="is-IS" dirty="0"/>
              <a:t>)</a:t>
            </a:r>
          </a:p>
          <a:p>
            <a:pPr lvl="1" fontAlgn="auto">
              <a:spcAft>
                <a:spcPts val="0"/>
              </a:spcAft>
              <a:defRPr/>
            </a:pPr>
            <a:r>
              <a:rPr lang="is-IS" dirty="0"/>
              <a:t>Anal </a:t>
            </a:r>
            <a:r>
              <a:rPr lang="is-IS" dirty="0" err="1"/>
              <a:t>stenosis</a:t>
            </a:r>
            <a:r>
              <a:rPr lang="is-IS" dirty="0"/>
              <a:t>, anal </a:t>
            </a:r>
            <a:r>
              <a:rPr lang="is-IS" dirty="0" err="1"/>
              <a:t>atresia</a:t>
            </a:r>
            <a:r>
              <a:rPr lang="is-IS" dirty="0"/>
              <a:t>, </a:t>
            </a:r>
            <a:r>
              <a:rPr lang="is-IS" dirty="0" err="1"/>
              <a:t>ectopic</a:t>
            </a:r>
            <a:r>
              <a:rPr lang="is-IS" dirty="0"/>
              <a:t> </a:t>
            </a:r>
            <a:r>
              <a:rPr lang="is-IS" dirty="0" err="1"/>
              <a:t>anus</a:t>
            </a:r>
            <a:endParaRPr lang="is-IS" dirty="0"/>
          </a:p>
          <a:p>
            <a:pPr fontAlgn="auto">
              <a:spcAft>
                <a:spcPts val="0"/>
              </a:spcAft>
              <a:defRPr/>
            </a:pPr>
            <a:r>
              <a:rPr lang="is-IS" dirty="0">
                <a:solidFill>
                  <a:schemeClr val="accent5">
                    <a:lumMod val="75000"/>
                  </a:schemeClr>
                </a:solidFill>
              </a:rPr>
              <a:t>Áunnin þrengsli í ristli eða endaþarmi (NEC, IBD)</a:t>
            </a:r>
          </a:p>
          <a:p>
            <a:pPr fontAlgn="auto">
              <a:spcAft>
                <a:spcPts val="0"/>
              </a:spcAft>
              <a:defRPr/>
            </a:pPr>
            <a:r>
              <a:rPr lang="is-IS" dirty="0">
                <a:solidFill>
                  <a:schemeClr val="accent5">
                    <a:lumMod val="75000"/>
                  </a:schemeClr>
                </a:solidFill>
              </a:rPr>
              <a:t>Meðfæddir gallar á mænu</a:t>
            </a:r>
          </a:p>
          <a:p>
            <a:pPr lvl="1" fontAlgn="auto">
              <a:spcAft>
                <a:spcPts val="0"/>
              </a:spcAft>
              <a:defRPr/>
            </a:pPr>
            <a:r>
              <a:rPr lang="is-IS" dirty="0" err="1"/>
              <a:t>Spina</a:t>
            </a:r>
            <a:r>
              <a:rPr lang="is-IS" dirty="0"/>
              <a:t> </a:t>
            </a:r>
            <a:r>
              <a:rPr lang="is-IS" dirty="0" err="1"/>
              <a:t>bifida</a:t>
            </a:r>
            <a:r>
              <a:rPr lang="is-IS" dirty="0"/>
              <a:t>, </a:t>
            </a:r>
            <a:r>
              <a:rPr lang="is-IS" dirty="0" err="1"/>
              <a:t>meningomyelocele</a:t>
            </a:r>
            <a:r>
              <a:rPr lang="is-IS" dirty="0"/>
              <a:t>, </a:t>
            </a:r>
            <a:r>
              <a:rPr lang="is-IS" dirty="0" err="1"/>
              <a:t>sacral</a:t>
            </a:r>
            <a:r>
              <a:rPr lang="is-IS" dirty="0"/>
              <a:t> </a:t>
            </a:r>
            <a:r>
              <a:rPr lang="is-IS" dirty="0" err="1"/>
              <a:t>agenesis</a:t>
            </a:r>
            <a:r>
              <a:rPr lang="is-IS" dirty="0"/>
              <a:t>, </a:t>
            </a:r>
            <a:r>
              <a:rPr lang="is-IS" dirty="0" err="1"/>
              <a:t>tjóðurmæna</a:t>
            </a:r>
            <a:endParaRPr lang="is-IS" dirty="0"/>
          </a:p>
          <a:p>
            <a:pPr fontAlgn="auto">
              <a:spcAft>
                <a:spcPts val="0"/>
              </a:spcAft>
              <a:defRPr/>
            </a:pPr>
            <a:r>
              <a:rPr lang="is-IS" dirty="0">
                <a:solidFill>
                  <a:schemeClr val="accent5">
                    <a:lumMod val="75000"/>
                  </a:schemeClr>
                </a:solidFill>
              </a:rPr>
              <a:t>Taugasjúkdómar</a:t>
            </a:r>
          </a:p>
          <a:p>
            <a:pPr fontAlgn="auto">
              <a:spcAft>
                <a:spcPts val="0"/>
              </a:spcAft>
              <a:defRPr/>
            </a:pPr>
            <a:r>
              <a:rPr lang="is-IS" dirty="0">
                <a:solidFill>
                  <a:schemeClr val="accent5">
                    <a:lumMod val="75000"/>
                  </a:schemeClr>
                </a:solidFill>
              </a:rPr>
              <a:t>Efnaskiptasjúkdómar</a:t>
            </a:r>
          </a:p>
          <a:p>
            <a:pPr lvl="1" fontAlgn="auto">
              <a:spcAft>
                <a:spcPts val="0"/>
              </a:spcAft>
              <a:defRPr/>
            </a:pPr>
            <a:r>
              <a:rPr lang="is-IS" dirty="0"/>
              <a:t>Skjaldkirtilssjúkdómar</a:t>
            </a:r>
          </a:p>
          <a:p>
            <a:pPr lvl="1" fontAlgn="auto">
              <a:spcAft>
                <a:spcPts val="0"/>
              </a:spcAft>
              <a:defRPr/>
            </a:pPr>
            <a:r>
              <a:rPr lang="is-IS" dirty="0"/>
              <a:t>Hypercalcemia</a:t>
            </a:r>
          </a:p>
          <a:p>
            <a:pPr fontAlgn="auto">
              <a:spcAft>
                <a:spcPts val="0"/>
              </a:spcAft>
              <a:defRPr/>
            </a:pPr>
            <a:r>
              <a:rPr lang="is-IS" dirty="0" err="1">
                <a:solidFill>
                  <a:schemeClr val="accent5">
                    <a:lumMod val="75000"/>
                  </a:schemeClr>
                </a:solidFill>
              </a:rPr>
              <a:t>System</a:t>
            </a:r>
            <a:r>
              <a:rPr lang="is-IS" dirty="0">
                <a:solidFill>
                  <a:schemeClr val="accent5">
                    <a:lumMod val="75000"/>
                  </a:schemeClr>
                </a:solidFill>
              </a:rPr>
              <a:t> sjúkdómar</a:t>
            </a:r>
          </a:p>
          <a:p>
            <a:pPr lvl="1" fontAlgn="auto">
              <a:spcAft>
                <a:spcPts val="0"/>
              </a:spcAft>
              <a:defRPr/>
            </a:pPr>
            <a:r>
              <a:rPr lang="is-IS" dirty="0" err="1"/>
              <a:t>Cystic</a:t>
            </a:r>
            <a:r>
              <a:rPr lang="is-IS" dirty="0"/>
              <a:t> </a:t>
            </a:r>
            <a:r>
              <a:rPr lang="is-IS" dirty="0" err="1"/>
              <a:t>fibrosis</a:t>
            </a:r>
            <a:endParaRPr lang="is-IS" dirty="0"/>
          </a:p>
          <a:p>
            <a:pPr lvl="1" fontAlgn="auto">
              <a:spcAft>
                <a:spcPts val="0"/>
              </a:spcAft>
              <a:defRPr/>
            </a:pPr>
            <a:r>
              <a:rPr lang="is-IS" dirty="0" err="1"/>
              <a:t>Celiac</a:t>
            </a:r>
            <a:r>
              <a:rPr lang="is-IS" dirty="0"/>
              <a:t> sjúkdómur</a:t>
            </a:r>
          </a:p>
          <a:p>
            <a:pPr fontAlgn="auto">
              <a:spcAft>
                <a:spcPts val="0"/>
              </a:spcAft>
              <a:defRPr/>
            </a:pPr>
            <a:r>
              <a:rPr lang="is-IS" dirty="0">
                <a:solidFill>
                  <a:schemeClr val="accent5">
                    <a:lumMod val="75000"/>
                  </a:schemeClr>
                </a:solidFill>
              </a:rPr>
              <a:t>Lyf</a:t>
            </a:r>
          </a:p>
          <a:p>
            <a:pPr fontAlgn="auto">
              <a:spcAft>
                <a:spcPts val="0"/>
              </a:spcAft>
              <a:buFont typeface="Arial" pitchFamily="34" charset="0"/>
              <a:buNone/>
              <a:defRPr/>
            </a:pPr>
            <a:r>
              <a:rPr lang="is-IS" sz="1900" dirty="0"/>
              <a:t>				</a:t>
            </a:r>
            <a:endParaRPr lang="is-IS" sz="1600" dirty="0"/>
          </a:p>
          <a:p>
            <a:pPr fontAlgn="auto">
              <a:spcAft>
                <a:spcPts val="0"/>
              </a:spcAft>
              <a:defRPr/>
            </a:pPr>
            <a:endParaRPr lang="is-IS" dirty="0"/>
          </a:p>
        </p:txBody>
      </p:sp>
      <p:pic>
        <p:nvPicPr>
          <p:cNvPr id="4" name="Picture 2" descr="Sjá upprunalegu myndina"/>
          <p:cNvPicPr>
            <a:picLocks noChangeAspect="1" noChangeArrowheads="1"/>
          </p:cNvPicPr>
          <p:nvPr/>
        </p:nvPicPr>
        <p:blipFill>
          <a:blip r:embed="rId3" cstate="print"/>
          <a:srcRect/>
          <a:stretch>
            <a:fillRect/>
          </a:stretch>
        </p:blipFill>
        <p:spPr bwMode="auto">
          <a:xfrm>
            <a:off x="7072332" y="4000504"/>
            <a:ext cx="1928794" cy="2723004"/>
          </a:xfrm>
          <a:prstGeom prst="ellipse">
            <a:avLst/>
          </a:prstGeom>
          <a:ln>
            <a:noFill/>
          </a:ln>
          <a:effectLst>
            <a:softEdge rad="112500"/>
          </a:effec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lvl="1" fontAlgn="auto">
              <a:spcAft>
                <a:spcPts val="0"/>
              </a:spcAft>
              <a:defRPr/>
            </a:pPr>
            <a:r>
              <a:rPr lang="is-IS" dirty="0" err="1">
                <a:solidFill>
                  <a:sysClr val="windowText" lastClr="000000"/>
                </a:solidFill>
                <a:latin typeface="+mj-lt"/>
              </a:rPr>
              <a:t>Hirschsprung</a:t>
            </a:r>
            <a:r>
              <a:rPr lang="is-IS" dirty="0">
                <a:solidFill>
                  <a:sysClr val="windowText" lastClr="000000"/>
                </a:solidFill>
                <a:latin typeface="+mj-lt"/>
              </a:rPr>
              <a:t>‘s sjúkdómur </a:t>
            </a:r>
            <a:br>
              <a:rPr lang="is-IS" dirty="0">
                <a:solidFill>
                  <a:sysClr val="windowText" lastClr="000000"/>
                </a:solidFill>
                <a:latin typeface="+mj-lt"/>
              </a:rPr>
            </a:br>
            <a:endParaRPr lang="is-IS" dirty="0">
              <a:solidFill>
                <a:sysClr val="windowText" lastClr="000000"/>
              </a:solidFill>
              <a:latin typeface="+mj-lt"/>
            </a:endParaRPr>
          </a:p>
        </p:txBody>
      </p:sp>
      <p:sp>
        <p:nvSpPr>
          <p:cNvPr id="3" name="Content Placeholder 2"/>
          <p:cNvSpPr>
            <a:spLocks noGrp="1"/>
          </p:cNvSpPr>
          <p:nvPr>
            <p:ph idx="1"/>
          </p:nvPr>
        </p:nvSpPr>
        <p:spPr/>
        <p:txBody>
          <a:bodyPr rtlCol="0">
            <a:normAutofit fontScale="47500" lnSpcReduction="20000"/>
          </a:bodyPr>
          <a:lstStyle/>
          <a:p>
            <a:pPr fontAlgn="auto">
              <a:spcAft>
                <a:spcPts val="0"/>
              </a:spcAft>
              <a:defRPr/>
            </a:pPr>
            <a:r>
              <a:rPr lang="is-IS" sz="3800" dirty="0" err="1"/>
              <a:t>Segmental</a:t>
            </a:r>
            <a:r>
              <a:rPr lang="is-IS" sz="3800" dirty="0"/>
              <a:t> </a:t>
            </a:r>
            <a:r>
              <a:rPr lang="is-IS" sz="3800" dirty="0" err="1"/>
              <a:t>colonic</a:t>
            </a:r>
            <a:r>
              <a:rPr lang="is-IS" sz="3800" dirty="0"/>
              <a:t> </a:t>
            </a:r>
            <a:r>
              <a:rPr lang="is-IS" sz="3800" dirty="0" err="1"/>
              <a:t>aganglionosis</a:t>
            </a:r>
            <a:r>
              <a:rPr lang="is-IS" sz="3800" dirty="0"/>
              <a:t> </a:t>
            </a:r>
          </a:p>
          <a:p>
            <a:pPr lvl="1" fontAlgn="auto">
              <a:spcAft>
                <a:spcPts val="0"/>
              </a:spcAft>
              <a:defRPr/>
            </a:pPr>
            <a:r>
              <a:rPr lang="is-IS" sz="3800" dirty="0" err="1"/>
              <a:t>Ganglion</a:t>
            </a:r>
            <a:r>
              <a:rPr lang="is-IS" sz="3800" dirty="0"/>
              <a:t> frumur ekki til staðar í </a:t>
            </a:r>
            <a:r>
              <a:rPr lang="is-IS" sz="3800" dirty="0" err="1"/>
              <a:t>su</a:t>
            </a:r>
            <a:r>
              <a:rPr lang="en-US" sz="3800" dirty="0" err="1"/>
              <a:t>bmucosal</a:t>
            </a:r>
            <a:r>
              <a:rPr lang="en-US" sz="3800" dirty="0"/>
              <a:t> (Meissner) og myenteric (Auerbach) plexus í distal colon (og </a:t>
            </a:r>
            <a:r>
              <a:rPr lang="en-US" sz="3800" dirty="0" err="1"/>
              <a:t>meira</a:t>
            </a:r>
            <a:r>
              <a:rPr lang="en-US" sz="3800" dirty="0"/>
              <a:t> </a:t>
            </a:r>
            <a:r>
              <a:rPr lang="en-US" sz="3800" dirty="0" err="1"/>
              <a:t>proximalt</a:t>
            </a:r>
            <a:r>
              <a:rPr lang="en-US" sz="3800" dirty="0"/>
              <a:t>)</a:t>
            </a:r>
          </a:p>
          <a:p>
            <a:pPr lvl="1" fontAlgn="auto">
              <a:spcAft>
                <a:spcPts val="0"/>
              </a:spcAft>
              <a:defRPr/>
            </a:pPr>
            <a:r>
              <a:rPr lang="en-US" sz="3800" dirty="0" err="1"/>
              <a:t>Slaknar</a:t>
            </a:r>
            <a:r>
              <a:rPr lang="en-US" sz="3800" dirty="0"/>
              <a:t> ekki á </a:t>
            </a:r>
            <a:r>
              <a:rPr lang="en-US" sz="3800" dirty="0" err="1"/>
              <a:t>samdrætti</a:t>
            </a:r>
            <a:endParaRPr lang="en-US" sz="3800" dirty="0"/>
          </a:p>
          <a:p>
            <a:pPr fontAlgn="auto">
              <a:spcAft>
                <a:spcPts val="0"/>
              </a:spcAft>
              <a:defRPr/>
            </a:pPr>
            <a:r>
              <a:rPr lang="en-US" sz="3800" dirty="0" err="1"/>
              <a:t>Nýgengi</a:t>
            </a:r>
            <a:r>
              <a:rPr lang="en-US" sz="3800" dirty="0"/>
              <a:t> 1 </a:t>
            </a:r>
            <a:r>
              <a:rPr lang="en-US" sz="3800" dirty="0" err="1"/>
              <a:t>af</a:t>
            </a:r>
            <a:r>
              <a:rPr lang="en-US" sz="3800" dirty="0"/>
              <a:t> </a:t>
            </a:r>
            <a:r>
              <a:rPr lang="en-US" sz="3800" dirty="0" err="1"/>
              <a:t>hverjum</a:t>
            </a:r>
            <a:r>
              <a:rPr lang="en-US" sz="3800" dirty="0"/>
              <a:t> 5000 </a:t>
            </a:r>
            <a:r>
              <a:rPr lang="en-US" sz="3800" dirty="0" err="1"/>
              <a:t>lifandi</a:t>
            </a:r>
            <a:r>
              <a:rPr lang="en-US" sz="3800" dirty="0"/>
              <a:t> </a:t>
            </a:r>
            <a:r>
              <a:rPr lang="en-US" sz="3800" dirty="0" err="1"/>
              <a:t>fæðingum</a:t>
            </a:r>
            <a:endParaRPr lang="en-US" sz="3800" dirty="0"/>
          </a:p>
          <a:p>
            <a:pPr lvl="1" fontAlgn="auto">
              <a:spcAft>
                <a:spcPts val="0"/>
              </a:spcAft>
              <a:defRPr/>
            </a:pPr>
            <a:r>
              <a:rPr lang="en-US" sz="3800" dirty="0" err="1"/>
              <a:t>Drengir:stúlkur</a:t>
            </a:r>
            <a:r>
              <a:rPr lang="en-US" sz="3800" dirty="0"/>
              <a:t> 4:1</a:t>
            </a:r>
          </a:p>
          <a:p>
            <a:pPr fontAlgn="auto">
              <a:spcAft>
                <a:spcPts val="0"/>
              </a:spcAft>
              <a:defRPr/>
            </a:pPr>
            <a:r>
              <a:rPr lang="en-US" sz="3800" dirty="0" err="1"/>
              <a:t>Tengsl</a:t>
            </a:r>
            <a:r>
              <a:rPr lang="en-US" sz="3800" dirty="0"/>
              <a:t> </a:t>
            </a:r>
            <a:r>
              <a:rPr lang="en-US" sz="3800" dirty="0" err="1"/>
              <a:t>við</a:t>
            </a:r>
            <a:r>
              <a:rPr lang="en-US" sz="3800" dirty="0"/>
              <a:t> trisomy 21 og </a:t>
            </a:r>
            <a:r>
              <a:rPr lang="en-US" sz="3800" dirty="0" err="1"/>
              <a:t>önnur</a:t>
            </a:r>
            <a:r>
              <a:rPr lang="en-US" sz="3800" dirty="0"/>
              <a:t> </a:t>
            </a:r>
            <a:r>
              <a:rPr lang="en-US" sz="3800" dirty="0" err="1"/>
              <a:t>litningafrávik</a:t>
            </a:r>
            <a:endParaRPr lang="en-US" sz="3800" dirty="0"/>
          </a:p>
          <a:p>
            <a:pPr fontAlgn="auto">
              <a:spcAft>
                <a:spcPts val="0"/>
              </a:spcAft>
              <a:defRPr/>
            </a:pPr>
            <a:r>
              <a:rPr lang="is-IS" sz="3800" dirty="0"/>
              <a:t>Mismunandi birting:</a:t>
            </a:r>
          </a:p>
          <a:p>
            <a:pPr fontAlgn="auto">
              <a:spcAft>
                <a:spcPts val="0"/>
              </a:spcAft>
              <a:defRPr/>
            </a:pPr>
            <a:r>
              <a:rPr lang="is-IS" sz="3800" dirty="0"/>
              <a:t>– Alvarleg veikindi, </a:t>
            </a:r>
            <a:r>
              <a:rPr lang="is-IS" sz="3800" dirty="0" err="1"/>
              <a:t>enterocolitis</a:t>
            </a:r>
            <a:r>
              <a:rPr lang="is-IS" sz="3800" dirty="0"/>
              <a:t> hjá ungbarni</a:t>
            </a:r>
          </a:p>
          <a:p>
            <a:pPr fontAlgn="auto">
              <a:spcAft>
                <a:spcPts val="0"/>
              </a:spcAft>
              <a:defRPr/>
            </a:pPr>
            <a:r>
              <a:rPr lang="is-IS" sz="3800" dirty="0"/>
              <a:t>– Þensla á kvið, erfiðleikar við inntöku, merki um </a:t>
            </a:r>
            <a:r>
              <a:rPr lang="is-IS" sz="3800" dirty="0" err="1"/>
              <a:t>obstruction</a:t>
            </a:r>
            <a:endParaRPr lang="is-IS" sz="3800" dirty="0"/>
          </a:p>
          <a:p>
            <a:pPr fontAlgn="auto">
              <a:spcAft>
                <a:spcPts val="0"/>
              </a:spcAft>
              <a:defRPr/>
            </a:pPr>
            <a:r>
              <a:rPr lang="is-IS" sz="3800" dirty="0"/>
              <a:t>– </a:t>
            </a:r>
            <a:r>
              <a:rPr lang="is-IS" sz="3800" dirty="0" err="1"/>
              <a:t>Fecal</a:t>
            </a:r>
            <a:r>
              <a:rPr lang="is-IS" sz="3800" dirty="0"/>
              <a:t> </a:t>
            </a:r>
            <a:r>
              <a:rPr lang="is-IS" sz="3800" dirty="0" err="1"/>
              <a:t>impaction</a:t>
            </a:r>
            <a:r>
              <a:rPr lang="is-IS" sz="3800" dirty="0"/>
              <a:t>, vanþrif</a:t>
            </a:r>
          </a:p>
          <a:p>
            <a:pPr fontAlgn="auto">
              <a:spcAft>
                <a:spcPts val="0"/>
              </a:spcAft>
              <a:defRPr/>
            </a:pPr>
            <a:r>
              <a:rPr lang="en-US" sz="3800" dirty="0" err="1"/>
              <a:t>Skoðun</a:t>
            </a:r>
            <a:r>
              <a:rPr lang="en-US" sz="3800" dirty="0"/>
              <a:t> </a:t>
            </a:r>
            <a:r>
              <a:rPr lang="en-US" sz="3800" dirty="0" err="1"/>
              <a:t>leiðir</a:t>
            </a:r>
            <a:r>
              <a:rPr lang="en-US" sz="3800" dirty="0"/>
              <a:t> í </a:t>
            </a:r>
            <a:r>
              <a:rPr lang="en-US" sz="3800" dirty="0" err="1"/>
              <a:t>ljós</a:t>
            </a:r>
            <a:r>
              <a:rPr lang="en-US" sz="3800" dirty="0"/>
              <a:t> </a:t>
            </a:r>
            <a:r>
              <a:rPr lang="en-US" sz="3800" dirty="0" err="1"/>
              <a:t>tóma</a:t>
            </a:r>
            <a:r>
              <a:rPr lang="en-US" sz="3800" dirty="0"/>
              <a:t> rectal </a:t>
            </a:r>
            <a:r>
              <a:rPr lang="en-US" sz="3800" dirty="0" err="1"/>
              <a:t>ampulla</a:t>
            </a:r>
            <a:r>
              <a:rPr lang="en-US" sz="3800" dirty="0"/>
              <a:t> en </a:t>
            </a:r>
            <a:r>
              <a:rPr lang="en-US" sz="3800" dirty="0" err="1"/>
              <a:t>síðan</a:t>
            </a:r>
            <a:r>
              <a:rPr lang="en-US" sz="3800" dirty="0"/>
              <a:t> </a:t>
            </a:r>
            <a:r>
              <a:rPr lang="en-US" sz="3800" dirty="0" err="1"/>
              <a:t>losnar</a:t>
            </a:r>
            <a:r>
              <a:rPr lang="en-US" sz="3800" dirty="0"/>
              <a:t> loft </a:t>
            </a:r>
            <a:r>
              <a:rPr lang="en-US" sz="3800" dirty="0" err="1"/>
              <a:t>eða</a:t>
            </a:r>
            <a:r>
              <a:rPr lang="en-US" sz="3800" dirty="0"/>
              <a:t> </a:t>
            </a:r>
            <a:r>
              <a:rPr lang="en-US" sz="3800" dirty="0" err="1"/>
              <a:t>fljótandi</a:t>
            </a:r>
            <a:r>
              <a:rPr lang="en-US" sz="3800" dirty="0"/>
              <a:t> </a:t>
            </a:r>
            <a:r>
              <a:rPr lang="en-US" sz="3800" dirty="0" err="1"/>
              <a:t>hægðir</a:t>
            </a:r>
            <a:r>
              <a:rPr lang="en-US" sz="3800" dirty="0"/>
              <a:t>  </a:t>
            </a:r>
            <a:r>
              <a:rPr lang="en-US" sz="3800" dirty="0" err="1"/>
              <a:t>undir</a:t>
            </a:r>
            <a:r>
              <a:rPr lang="en-US" sz="3800" dirty="0"/>
              <a:t> </a:t>
            </a:r>
            <a:r>
              <a:rPr lang="en-US" sz="3800" dirty="0" err="1"/>
              <a:t>þrýstingi</a:t>
            </a:r>
            <a:endParaRPr lang="en-US" sz="3800" dirty="0"/>
          </a:p>
          <a:p>
            <a:pPr fontAlgn="auto">
              <a:spcAft>
                <a:spcPts val="0"/>
              </a:spcAft>
              <a:defRPr/>
            </a:pPr>
            <a:r>
              <a:rPr lang="en-US" sz="3800" dirty="0" err="1"/>
              <a:t>Stutt</a:t>
            </a:r>
            <a:r>
              <a:rPr lang="en-US" sz="3800" dirty="0"/>
              <a:t> segment </a:t>
            </a:r>
            <a:r>
              <a:rPr lang="en-US" sz="3800" dirty="0" err="1"/>
              <a:t>eða</a:t>
            </a:r>
            <a:r>
              <a:rPr lang="en-US" sz="3800" dirty="0"/>
              <a:t> ultra short segment </a:t>
            </a:r>
            <a:r>
              <a:rPr lang="en-US" sz="3800" dirty="0" err="1"/>
              <a:t>Hirschprung´s</a:t>
            </a:r>
            <a:r>
              <a:rPr lang="en-US" sz="3800" dirty="0"/>
              <a:t> </a:t>
            </a:r>
            <a:r>
              <a:rPr lang="en-US" sz="3800" dirty="0" err="1"/>
              <a:t>sjúkdómur</a:t>
            </a:r>
            <a:r>
              <a:rPr lang="en-US" sz="3800" dirty="0"/>
              <a:t> oft </a:t>
            </a:r>
            <a:r>
              <a:rPr lang="en-US" sz="3800" dirty="0" err="1"/>
              <a:t>ekki</a:t>
            </a:r>
            <a:r>
              <a:rPr lang="en-US" sz="3800" dirty="0"/>
              <a:t> </a:t>
            </a:r>
            <a:r>
              <a:rPr lang="en-US" sz="3800" dirty="0" err="1"/>
              <a:t>greindur</a:t>
            </a:r>
            <a:r>
              <a:rPr lang="en-US" sz="3800" dirty="0"/>
              <a:t> </a:t>
            </a:r>
            <a:r>
              <a:rPr lang="en-US" sz="3800" dirty="0" err="1"/>
              <a:t>fyrr</a:t>
            </a:r>
            <a:r>
              <a:rPr lang="en-US" sz="3800" dirty="0"/>
              <a:t> en </a:t>
            </a:r>
            <a:r>
              <a:rPr lang="en-US" sz="3800" dirty="0" err="1"/>
              <a:t>seinna</a:t>
            </a:r>
            <a:r>
              <a:rPr lang="en-US" sz="3800" dirty="0"/>
              <a:t> á </a:t>
            </a:r>
            <a:r>
              <a:rPr lang="en-US" sz="3800" dirty="0" err="1"/>
              <a:t>lífsleiðinni</a:t>
            </a:r>
            <a:r>
              <a:rPr lang="en-US" sz="3800" dirty="0"/>
              <a:t> </a:t>
            </a:r>
          </a:p>
          <a:p>
            <a:pPr fontAlgn="auto">
              <a:spcAft>
                <a:spcPts val="0"/>
              </a:spcAft>
              <a:buFont typeface="Arial" pitchFamily="34" charset="0"/>
              <a:buNone/>
              <a:defRPr/>
            </a:pPr>
            <a:endParaRPr lang="is-IS" sz="1500" dirty="0"/>
          </a:p>
          <a:p>
            <a:pPr fontAlgn="auto">
              <a:spcAft>
                <a:spcPts val="0"/>
              </a:spcAft>
              <a:buFont typeface="Arial" pitchFamily="34" charset="0"/>
              <a:buNone/>
              <a:defRPr/>
            </a:pPr>
            <a:r>
              <a:rPr lang="is-IS" sz="1500" dirty="0"/>
              <a:t>				</a:t>
            </a:r>
          </a:p>
          <a:p>
            <a:pPr fontAlgn="auto">
              <a:spcAft>
                <a:spcPts val="0"/>
              </a:spcAft>
              <a:buFont typeface="Arial" pitchFamily="34" charset="0"/>
              <a:buNone/>
              <a:defRPr/>
            </a:pPr>
            <a:endParaRPr lang="is-IS" sz="1500" dirty="0"/>
          </a:p>
          <a:p>
            <a:pPr fontAlgn="auto">
              <a:spcAft>
                <a:spcPts val="0"/>
              </a:spcAft>
              <a:buFont typeface="Arial" pitchFamily="34" charset="0"/>
              <a:buNone/>
              <a:defRPr/>
            </a:pPr>
            <a:r>
              <a:rPr lang="is-IS" sz="1500" dirty="0"/>
              <a:t>				http://uvahealth.com/services/childrens-hospital/conditions-treatments/22828</a:t>
            </a:r>
          </a:p>
        </p:txBody>
      </p:sp>
      <p:pic>
        <p:nvPicPr>
          <p:cNvPr id="121860" name="Picture 3"/>
          <p:cNvPicPr>
            <a:picLocks noChangeAspect="1"/>
          </p:cNvPicPr>
          <p:nvPr/>
        </p:nvPicPr>
        <p:blipFill>
          <a:blip r:embed="rId2" cstate="print"/>
          <a:srcRect/>
          <a:stretch>
            <a:fillRect/>
          </a:stretch>
        </p:blipFill>
        <p:spPr bwMode="auto">
          <a:xfrm>
            <a:off x="6643711" y="2171700"/>
            <a:ext cx="2357437" cy="1874838"/>
          </a:xfrm>
          <a:prstGeom prst="rect">
            <a:avLst/>
          </a:prstGeom>
          <a:noFill/>
          <a:ln w="9525">
            <a:noFill/>
            <a:miter lim="800000"/>
            <a:headEnd/>
            <a:tailEnd/>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p:txBody>
          <a:bodyPr/>
          <a:lstStyle/>
          <a:p>
            <a:r>
              <a:rPr lang="is-IS"/>
              <a:t>Áhyggjuefni</a:t>
            </a:r>
          </a:p>
        </p:txBody>
      </p:sp>
      <p:sp>
        <p:nvSpPr>
          <p:cNvPr id="122883" name="Text Placeholder 2"/>
          <p:cNvSpPr>
            <a:spLocks noGrp="1"/>
          </p:cNvSpPr>
          <p:nvPr>
            <p:ph type="body" idx="1"/>
          </p:nvPr>
        </p:nvSpPr>
        <p:spPr/>
        <p:txBody>
          <a:bodyPr/>
          <a:lstStyle/>
          <a:p>
            <a:r>
              <a:rPr lang="is-IS"/>
              <a:t>Saga</a:t>
            </a:r>
          </a:p>
        </p:txBody>
      </p:sp>
      <p:sp>
        <p:nvSpPr>
          <p:cNvPr id="4" name="Content Placeholder 3"/>
          <p:cNvSpPr>
            <a:spLocks noGrp="1"/>
          </p:cNvSpPr>
          <p:nvPr>
            <p:ph sz="half" idx="2"/>
          </p:nvPr>
        </p:nvSpPr>
        <p:spPr/>
        <p:txBody>
          <a:bodyPr rtlCol="0">
            <a:normAutofit fontScale="85000" lnSpcReduction="10000"/>
          </a:bodyPr>
          <a:lstStyle/>
          <a:p>
            <a:pPr fontAlgn="auto">
              <a:spcAft>
                <a:spcPts val="0"/>
              </a:spcAft>
              <a:defRPr/>
            </a:pPr>
            <a:r>
              <a:rPr lang="en-US" dirty="0" err="1"/>
              <a:t>Fósturhægðum</a:t>
            </a:r>
            <a:r>
              <a:rPr lang="en-US" dirty="0"/>
              <a:t> </a:t>
            </a:r>
            <a:r>
              <a:rPr lang="en-US" dirty="0" err="1"/>
              <a:t>ekki</a:t>
            </a:r>
            <a:r>
              <a:rPr lang="en-US" dirty="0"/>
              <a:t> </a:t>
            </a:r>
            <a:r>
              <a:rPr lang="en-US" dirty="0" err="1"/>
              <a:t>skilað</a:t>
            </a:r>
            <a:r>
              <a:rPr lang="en-US" dirty="0"/>
              <a:t> </a:t>
            </a:r>
            <a:r>
              <a:rPr lang="en-US" dirty="0" err="1"/>
              <a:t>innan</a:t>
            </a:r>
            <a:r>
              <a:rPr lang="en-US" dirty="0"/>
              <a:t>  48 </a:t>
            </a:r>
            <a:r>
              <a:rPr lang="en-US" dirty="0" err="1"/>
              <a:t>klst</a:t>
            </a:r>
            <a:r>
              <a:rPr lang="en-US" dirty="0"/>
              <a:t>.</a:t>
            </a:r>
          </a:p>
          <a:p>
            <a:pPr fontAlgn="auto">
              <a:spcAft>
                <a:spcPts val="0"/>
              </a:spcAft>
              <a:defRPr/>
            </a:pPr>
            <a:r>
              <a:rPr lang="en-US" dirty="0" err="1"/>
              <a:t>Hægðatregða</a:t>
            </a:r>
            <a:r>
              <a:rPr lang="en-US" dirty="0"/>
              <a:t> á </a:t>
            </a:r>
            <a:r>
              <a:rPr lang="en-US" dirty="0" err="1"/>
              <a:t>fyrsta</a:t>
            </a:r>
            <a:r>
              <a:rPr lang="en-US" dirty="0"/>
              <a:t> </a:t>
            </a:r>
            <a:r>
              <a:rPr lang="en-US" dirty="0" err="1"/>
              <a:t>mánuði</a:t>
            </a:r>
            <a:r>
              <a:rPr lang="en-US" dirty="0"/>
              <a:t> </a:t>
            </a:r>
            <a:r>
              <a:rPr lang="en-US" dirty="0" err="1"/>
              <a:t>eftir</a:t>
            </a:r>
            <a:r>
              <a:rPr lang="en-US" dirty="0"/>
              <a:t> </a:t>
            </a:r>
            <a:r>
              <a:rPr lang="en-US" dirty="0" err="1"/>
              <a:t>fæðingu</a:t>
            </a:r>
            <a:endParaRPr lang="en-US" dirty="0"/>
          </a:p>
          <a:p>
            <a:pPr fontAlgn="auto">
              <a:spcAft>
                <a:spcPts val="0"/>
              </a:spcAft>
              <a:defRPr/>
            </a:pPr>
            <a:r>
              <a:rPr lang="en-US" dirty="0" err="1"/>
              <a:t>Litningagalli</a:t>
            </a:r>
            <a:endParaRPr lang="en-US" dirty="0"/>
          </a:p>
          <a:p>
            <a:pPr fontAlgn="auto">
              <a:spcAft>
                <a:spcPts val="0"/>
              </a:spcAft>
              <a:defRPr/>
            </a:pPr>
            <a:r>
              <a:rPr lang="en-US" dirty="0" err="1"/>
              <a:t>Fjölskyldusaga</a:t>
            </a:r>
            <a:r>
              <a:rPr lang="en-US" dirty="0"/>
              <a:t> um </a:t>
            </a:r>
            <a:r>
              <a:rPr lang="en-US" dirty="0" err="1"/>
              <a:t>Hirschprung´s</a:t>
            </a:r>
            <a:r>
              <a:rPr lang="en-US" dirty="0"/>
              <a:t> </a:t>
            </a:r>
            <a:r>
              <a:rPr lang="en-US" dirty="0" err="1"/>
              <a:t>sjúkdóm</a:t>
            </a:r>
            <a:r>
              <a:rPr lang="en-US" dirty="0"/>
              <a:t> (non-syndromic)</a:t>
            </a:r>
          </a:p>
          <a:p>
            <a:pPr fontAlgn="auto">
              <a:spcAft>
                <a:spcPts val="0"/>
              </a:spcAft>
              <a:defRPr/>
            </a:pPr>
            <a:r>
              <a:rPr lang="en-US" dirty="0" err="1"/>
              <a:t>Mjóar</a:t>
            </a:r>
            <a:r>
              <a:rPr lang="en-US" dirty="0"/>
              <a:t> </a:t>
            </a:r>
            <a:r>
              <a:rPr lang="en-US" dirty="0" err="1"/>
              <a:t>hægðir</a:t>
            </a:r>
            <a:endParaRPr lang="en-US" dirty="0"/>
          </a:p>
          <a:p>
            <a:pPr fontAlgn="auto">
              <a:spcAft>
                <a:spcPts val="0"/>
              </a:spcAft>
              <a:defRPr/>
            </a:pPr>
            <a:r>
              <a:rPr lang="en-US" dirty="0" err="1"/>
              <a:t>Blóð</a:t>
            </a:r>
            <a:r>
              <a:rPr lang="en-US" dirty="0"/>
              <a:t> í </a:t>
            </a:r>
            <a:r>
              <a:rPr lang="en-US" dirty="0" err="1"/>
              <a:t>hægðum</a:t>
            </a:r>
            <a:r>
              <a:rPr lang="en-US" dirty="0"/>
              <a:t> </a:t>
            </a:r>
            <a:r>
              <a:rPr lang="en-US" dirty="0" err="1"/>
              <a:t>án</a:t>
            </a:r>
            <a:r>
              <a:rPr lang="en-US" dirty="0"/>
              <a:t> anal fissure</a:t>
            </a:r>
          </a:p>
          <a:p>
            <a:pPr fontAlgn="auto">
              <a:spcAft>
                <a:spcPts val="0"/>
              </a:spcAft>
              <a:defRPr/>
            </a:pPr>
            <a:r>
              <a:rPr lang="en-US" dirty="0" err="1"/>
              <a:t>Vanþrif</a:t>
            </a:r>
            <a:endParaRPr lang="en-US" dirty="0"/>
          </a:p>
          <a:p>
            <a:pPr fontAlgn="auto">
              <a:spcAft>
                <a:spcPts val="0"/>
              </a:spcAft>
              <a:defRPr/>
            </a:pPr>
            <a:r>
              <a:rPr lang="en-US" dirty="0" err="1"/>
              <a:t>Galluppköst</a:t>
            </a:r>
            <a:endParaRPr lang="en-US" dirty="0"/>
          </a:p>
          <a:p>
            <a:pPr fontAlgn="auto">
              <a:spcAft>
                <a:spcPts val="0"/>
              </a:spcAft>
              <a:defRPr/>
            </a:pPr>
            <a:r>
              <a:rPr lang="en-US" dirty="0" err="1"/>
              <a:t>Hiti</a:t>
            </a:r>
            <a:endParaRPr lang="en-US" dirty="0"/>
          </a:p>
          <a:p>
            <a:pPr fontAlgn="auto">
              <a:spcAft>
                <a:spcPts val="0"/>
              </a:spcAft>
              <a:defRPr/>
            </a:pPr>
            <a:endParaRPr lang="is-IS" dirty="0"/>
          </a:p>
        </p:txBody>
      </p:sp>
      <p:sp>
        <p:nvSpPr>
          <p:cNvPr id="122885" name="Text Placeholder 4"/>
          <p:cNvSpPr>
            <a:spLocks noGrp="1"/>
          </p:cNvSpPr>
          <p:nvPr>
            <p:ph type="body" sz="quarter" idx="3"/>
          </p:nvPr>
        </p:nvSpPr>
        <p:spPr/>
        <p:txBody>
          <a:bodyPr/>
          <a:lstStyle/>
          <a:p>
            <a:r>
              <a:rPr lang="is-IS"/>
              <a:t>Skoðun</a:t>
            </a:r>
          </a:p>
        </p:txBody>
      </p:sp>
      <p:sp>
        <p:nvSpPr>
          <p:cNvPr id="6" name="Content Placeholder 5"/>
          <p:cNvSpPr>
            <a:spLocks noGrp="1"/>
          </p:cNvSpPr>
          <p:nvPr>
            <p:ph sz="quarter" idx="4"/>
          </p:nvPr>
        </p:nvSpPr>
        <p:spPr/>
        <p:txBody>
          <a:bodyPr rtlCol="0">
            <a:normAutofit fontScale="77500" lnSpcReduction="20000"/>
          </a:bodyPr>
          <a:lstStyle/>
          <a:p>
            <a:pPr fontAlgn="auto">
              <a:spcAft>
                <a:spcPts val="0"/>
              </a:spcAft>
              <a:defRPr/>
            </a:pPr>
            <a:r>
              <a:rPr lang="en-US" dirty="0" err="1"/>
              <a:t>Þaninn</a:t>
            </a:r>
            <a:r>
              <a:rPr lang="en-US" dirty="0"/>
              <a:t> </a:t>
            </a:r>
            <a:r>
              <a:rPr lang="en-US" dirty="0" err="1"/>
              <a:t>kviður</a:t>
            </a:r>
            <a:endParaRPr lang="en-US" dirty="0"/>
          </a:p>
          <a:p>
            <a:pPr fontAlgn="auto">
              <a:spcAft>
                <a:spcPts val="0"/>
              </a:spcAft>
              <a:defRPr/>
            </a:pPr>
            <a:r>
              <a:rPr lang="en-US" dirty="0"/>
              <a:t>Ectopic anus</a:t>
            </a:r>
          </a:p>
          <a:p>
            <a:pPr fontAlgn="auto">
              <a:spcAft>
                <a:spcPts val="0"/>
              </a:spcAft>
              <a:defRPr/>
            </a:pPr>
            <a:r>
              <a:rPr lang="en-US" dirty="0" err="1"/>
              <a:t>Óeðlilegur</a:t>
            </a:r>
            <a:r>
              <a:rPr lang="en-US" dirty="0"/>
              <a:t> anal sphincter</a:t>
            </a:r>
          </a:p>
          <a:p>
            <a:pPr fontAlgn="auto">
              <a:spcAft>
                <a:spcPts val="0"/>
              </a:spcAft>
              <a:defRPr/>
            </a:pPr>
            <a:r>
              <a:rPr lang="en-US" dirty="0"/>
              <a:t>Anal reflex </a:t>
            </a:r>
            <a:r>
              <a:rPr lang="en-US" dirty="0" err="1"/>
              <a:t>eða</a:t>
            </a:r>
            <a:r>
              <a:rPr lang="en-US" dirty="0"/>
              <a:t> </a:t>
            </a:r>
            <a:r>
              <a:rPr lang="en-US" dirty="0" err="1"/>
              <a:t>cremasteric</a:t>
            </a:r>
            <a:r>
              <a:rPr lang="en-US" dirty="0"/>
              <a:t> reflex </a:t>
            </a:r>
            <a:r>
              <a:rPr lang="en-US" dirty="0" err="1"/>
              <a:t>ekki</a:t>
            </a:r>
            <a:r>
              <a:rPr lang="en-US" dirty="0"/>
              <a:t> </a:t>
            </a:r>
            <a:r>
              <a:rPr lang="en-US" dirty="0" err="1"/>
              <a:t>til</a:t>
            </a:r>
            <a:r>
              <a:rPr lang="en-US" dirty="0"/>
              <a:t> </a:t>
            </a:r>
            <a:r>
              <a:rPr lang="en-US" dirty="0" err="1"/>
              <a:t>staðar</a:t>
            </a:r>
            <a:endParaRPr lang="en-US" dirty="0"/>
          </a:p>
          <a:p>
            <a:pPr fontAlgn="auto">
              <a:spcAft>
                <a:spcPts val="0"/>
              </a:spcAft>
              <a:defRPr/>
            </a:pPr>
            <a:r>
              <a:rPr lang="en-US" dirty="0" err="1"/>
              <a:t>Máttminnkun</a:t>
            </a:r>
            <a:r>
              <a:rPr lang="en-US" dirty="0"/>
              <a:t>, </a:t>
            </a:r>
            <a:r>
              <a:rPr lang="en-US" dirty="0" err="1"/>
              <a:t>lág</a:t>
            </a:r>
            <a:r>
              <a:rPr lang="en-US" dirty="0"/>
              <a:t> </a:t>
            </a:r>
            <a:r>
              <a:rPr lang="en-US" dirty="0" err="1"/>
              <a:t>vöðvaspenna</a:t>
            </a:r>
            <a:r>
              <a:rPr lang="en-US" dirty="0"/>
              <a:t> </a:t>
            </a:r>
            <a:r>
              <a:rPr lang="en-US" dirty="0" err="1"/>
              <a:t>eða</a:t>
            </a:r>
            <a:r>
              <a:rPr lang="en-US" dirty="0"/>
              <a:t> </a:t>
            </a:r>
            <a:r>
              <a:rPr lang="en-US" dirty="0" err="1"/>
              <a:t>minnkaðir</a:t>
            </a:r>
            <a:r>
              <a:rPr lang="en-US" dirty="0"/>
              <a:t> </a:t>
            </a:r>
            <a:r>
              <a:rPr lang="en-US" dirty="0" err="1"/>
              <a:t>reflexar</a:t>
            </a:r>
            <a:r>
              <a:rPr lang="en-US" dirty="0"/>
              <a:t> í </a:t>
            </a:r>
            <a:r>
              <a:rPr lang="en-US" dirty="0" err="1"/>
              <a:t>neðri</a:t>
            </a:r>
            <a:r>
              <a:rPr lang="en-US" dirty="0"/>
              <a:t> </a:t>
            </a:r>
            <a:r>
              <a:rPr lang="en-US" dirty="0" err="1"/>
              <a:t>útlimum</a:t>
            </a:r>
            <a:endParaRPr lang="en-US" dirty="0"/>
          </a:p>
          <a:p>
            <a:pPr fontAlgn="auto">
              <a:spcAft>
                <a:spcPts val="0"/>
              </a:spcAft>
              <a:defRPr/>
            </a:pPr>
            <a:r>
              <a:rPr lang="en-US" dirty="0"/>
              <a:t>Sacral dimple</a:t>
            </a:r>
          </a:p>
          <a:p>
            <a:pPr fontAlgn="auto">
              <a:spcAft>
                <a:spcPts val="0"/>
              </a:spcAft>
              <a:defRPr/>
            </a:pPr>
            <a:r>
              <a:rPr lang="en-US" dirty="0" err="1"/>
              <a:t>Hárbrúskur</a:t>
            </a:r>
            <a:r>
              <a:rPr lang="en-US" dirty="0"/>
              <a:t> </a:t>
            </a:r>
            <a:r>
              <a:rPr lang="en-US" dirty="0" err="1"/>
              <a:t>yfir</a:t>
            </a:r>
            <a:r>
              <a:rPr lang="en-US" dirty="0"/>
              <a:t> </a:t>
            </a:r>
            <a:r>
              <a:rPr lang="en-US" dirty="0" err="1"/>
              <a:t>hryggsúlu</a:t>
            </a:r>
            <a:endParaRPr lang="en-US" dirty="0"/>
          </a:p>
          <a:p>
            <a:pPr fontAlgn="auto">
              <a:spcAft>
                <a:spcPts val="0"/>
              </a:spcAft>
              <a:defRPr/>
            </a:pPr>
            <a:r>
              <a:rPr lang="en-US" dirty="0" err="1"/>
              <a:t>Gluteal</a:t>
            </a:r>
            <a:r>
              <a:rPr lang="en-US" dirty="0"/>
              <a:t> cleft </a:t>
            </a:r>
            <a:r>
              <a:rPr lang="en-US" dirty="0" err="1"/>
              <a:t>óregla</a:t>
            </a:r>
            <a:endParaRPr lang="en-US" dirty="0"/>
          </a:p>
          <a:p>
            <a:pPr fontAlgn="auto">
              <a:spcAft>
                <a:spcPts val="0"/>
              </a:spcAft>
              <a:defRPr/>
            </a:pPr>
            <a:r>
              <a:rPr lang="en-US" dirty="0" err="1"/>
              <a:t>Ör</a:t>
            </a:r>
            <a:r>
              <a:rPr lang="en-US" dirty="0"/>
              <a:t> </a:t>
            </a:r>
            <a:r>
              <a:rPr lang="en-US" dirty="0" err="1"/>
              <a:t>við</a:t>
            </a:r>
            <a:r>
              <a:rPr lang="en-US" dirty="0"/>
              <a:t> </a:t>
            </a:r>
            <a:r>
              <a:rPr lang="en-US" dirty="0" err="1"/>
              <a:t>endaþarm</a:t>
            </a:r>
            <a:r>
              <a:rPr lang="en-US" dirty="0"/>
              <a:t> </a:t>
            </a:r>
            <a:r>
              <a:rPr lang="en-US" dirty="0" err="1"/>
              <a:t>eða</a:t>
            </a:r>
            <a:r>
              <a:rPr lang="en-US" dirty="0"/>
              <a:t> </a:t>
            </a:r>
            <a:r>
              <a:rPr lang="en-US" dirty="0" err="1"/>
              <a:t>merki</a:t>
            </a:r>
            <a:r>
              <a:rPr lang="en-US" dirty="0"/>
              <a:t> um </a:t>
            </a:r>
            <a:r>
              <a:rPr lang="en-US" dirty="0" err="1"/>
              <a:t>áverka</a:t>
            </a:r>
            <a:endParaRPr lang="en-US" dirty="0"/>
          </a:p>
          <a:p>
            <a:pPr fontAlgn="auto">
              <a:spcAft>
                <a:spcPts val="0"/>
              </a:spcAft>
              <a:defRPr/>
            </a:pPr>
            <a:r>
              <a:rPr lang="en-US" dirty="0" err="1"/>
              <a:t>Skjaldkirtill</a:t>
            </a:r>
            <a:r>
              <a:rPr lang="en-US" dirty="0"/>
              <a:t> </a:t>
            </a:r>
            <a:r>
              <a:rPr lang="en-US" dirty="0" err="1"/>
              <a:t>óeðlilegur</a:t>
            </a:r>
            <a:r>
              <a:rPr lang="en-US" dirty="0"/>
              <a:t> </a:t>
            </a:r>
            <a:r>
              <a:rPr lang="en-US" dirty="0" err="1"/>
              <a:t>við</a:t>
            </a:r>
            <a:r>
              <a:rPr lang="en-US" dirty="0"/>
              <a:t> </a:t>
            </a:r>
            <a:r>
              <a:rPr lang="en-US" dirty="0" err="1"/>
              <a:t>skoðun</a:t>
            </a:r>
            <a:endParaRPr lang="en-US" dirty="0"/>
          </a:p>
          <a:p>
            <a:pPr fontAlgn="auto">
              <a:spcAft>
                <a:spcPts val="0"/>
              </a:spcAft>
              <a:defRPr/>
            </a:pPr>
            <a:endParaRPr lang="is-IS" dirty="0"/>
          </a:p>
        </p:txBody>
      </p:sp>
      <p:pic>
        <p:nvPicPr>
          <p:cNvPr id="7" name="Picture 6" descr="red flag.jpg"/>
          <p:cNvPicPr>
            <a:picLocks noChangeAspect="1"/>
          </p:cNvPicPr>
          <p:nvPr/>
        </p:nvPicPr>
        <p:blipFill>
          <a:blip r:embed="rId2" cstate="print"/>
          <a:stretch>
            <a:fillRect/>
          </a:stretch>
        </p:blipFill>
        <p:spPr>
          <a:xfrm>
            <a:off x="714349" y="102937"/>
            <a:ext cx="928694" cy="1374760"/>
          </a:xfrm>
          <a:prstGeom prst="ellipse">
            <a:avLst/>
          </a:prstGeom>
          <a:ln>
            <a:noFill/>
          </a:ln>
          <a:effectLst>
            <a:softEdge rad="112500"/>
          </a:effectLst>
        </p:spPr>
      </p:pic>
      <p:pic>
        <p:nvPicPr>
          <p:cNvPr id="8" name="Picture 7" descr="red flag.jpg"/>
          <p:cNvPicPr>
            <a:picLocks noChangeAspect="1"/>
          </p:cNvPicPr>
          <p:nvPr/>
        </p:nvPicPr>
        <p:blipFill>
          <a:blip r:embed="rId2" cstate="print"/>
          <a:stretch>
            <a:fillRect/>
          </a:stretch>
        </p:blipFill>
        <p:spPr>
          <a:xfrm>
            <a:off x="7500958" y="142852"/>
            <a:ext cx="928694" cy="1374760"/>
          </a:xfrm>
          <a:prstGeom prst="ellipse">
            <a:avLst/>
          </a:prstGeom>
          <a:ln>
            <a:noFill/>
          </a:ln>
          <a:effectLst>
            <a:softEdge rad="112500"/>
          </a:effec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p:txBody>
          <a:bodyPr/>
          <a:lstStyle/>
          <a:p>
            <a:r>
              <a:rPr lang="is-IS"/>
              <a:t>Uppvinnsla</a:t>
            </a:r>
          </a:p>
        </p:txBody>
      </p:sp>
      <p:sp>
        <p:nvSpPr>
          <p:cNvPr id="3" name="Content Placeholder 2"/>
          <p:cNvSpPr>
            <a:spLocks noGrp="1"/>
          </p:cNvSpPr>
          <p:nvPr>
            <p:ph idx="1"/>
          </p:nvPr>
        </p:nvSpPr>
        <p:spPr/>
        <p:txBody>
          <a:bodyPr rtlCol="0">
            <a:normAutofit fontScale="77500" lnSpcReduction="20000"/>
          </a:bodyPr>
          <a:lstStyle/>
          <a:p>
            <a:pPr fontAlgn="auto">
              <a:spcAft>
                <a:spcPts val="0"/>
              </a:spcAft>
              <a:defRPr/>
            </a:pPr>
            <a:r>
              <a:rPr lang="is-IS" dirty="0"/>
              <a:t>Saga og skoðun</a:t>
            </a:r>
          </a:p>
          <a:p>
            <a:pPr fontAlgn="auto">
              <a:spcAft>
                <a:spcPts val="0"/>
              </a:spcAft>
              <a:defRPr/>
            </a:pPr>
            <a:r>
              <a:rPr lang="is-IS" dirty="0"/>
              <a:t>Blóðrannsóknir</a:t>
            </a:r>
          </a:p>
          <a:p>
            <a:pPr lvl="1" fontAlgn="auto">
              <a:spcAft>
                <a:spcPts val="0"/>
              </a:spcAft>
              <a:defRPr/>
            </a:pPr>
            <a:r>
              <a:rPr lang="is-IS" dirty="0"/>
              <a:t>Blóðhagur</a:t>
            </a:r>
          </a:p>
          <a:p>
            <a:pPr lvl="1" fontAlgn="auto">
              <a:spcAft>
                <a:spcPts val="0"/>
              </a:spcAft>
              <a:defRPr/>
            </a:pPr>
            <a:r>
              <a:rPr lang="is-IS" dirty="0" err="1"/>
              <a:t>Calcium</a:t>
            </a:r>
            <a:endParaRPr lang="is-IS" dirty="0"/>
          </a:p>
          <a:p>
            <a:pPr lvl="1" fontAlgn="auto">
              <a:spcAft>
                <a:spcPts val="0"/>
              </a:spcAft>
              <a:defRPr/>
            </a:pPr>
            <a:r>
              <a:rPr lang="is-IS" dirty="0"/>
              <a:t>TSH/fT4</a:t>
            </a:r>
          </a:p>
          <a:p>
            <a:pPr lvl="1" fontAlgn="auto">
              <a:spcAft>
                <a:spcPts val="0"/>
              </a:spcAft>
              <a:defRPr/>
            </a:pPr>
            <a:r>
              <a:rPr lang="is-IS" dirty="0" err="1"/>
              <a:t>Celiac</a:t>
            </a:r>
            <a:r>
              <a:rPr lang="is-IS" dirty="0"/>
              <a:t> skimun (</a:t>
            </a:r>
            <a:r>
              <a:rPr lang="is-IS" dirty="0" err="1"/>
              <a:t>total</a:t>
            </a:r>
            <a:r>
              <a:rPr lang="is-IS" dirty="0"/>
              <a:t> </a:t>
            </a:r>
            <a:r>
              <a:rPr lang="is-IS" dirty="0" err="1"/>
              <a:t>IgA</a:t>
            </a:r>
            <a:r>
              <a:rPr lang="is-IS" dirty="0"/>
              <a:t> og </a:t>
            </a:r>
            <a:r>
              <a:rPr lang="is-IS" dirty="0" err="1"/>
              <a:t>tissue</a:t>
            </a:r>
            <a:r>
              <a:rPr lang="is-IS" dirty="0"/>
              <a:t> </a:t>
            </a:r>
            <a:r>
              <a:rPr lang="is-IS" dirty="0" err="1"/>
              <a:t>transglutaminase</a:t>
            </a:r>
            <a:r>
              <a:rPr lang="is-IS" dirty="0"/>
              <a:t> </a:t>
            </a:r>
            <a:r>
              <a:rPr lang="is-IS" dirty="0" err="1"/>
              <a:t>IgA</a:t>
            </a:r>
            <a:r>
              <a:rPr lang="is-IS" dirty="0"/>
              <a:t>)</a:t>
            </a:r>
          </a:p>
          <a:p>
            <a:pPr fontAlgn="auto">
              <a:spcAft>
                <a:spcPts val="0"/>
              </a:spcAft>
              <a:defRPr/>
            </a:pPr>
            <a:r>
              <a:rPr lang="is-IS" dirty="0"/>
              <a:t>Myndgreining</a:t>
            </a:r>
          </a:p>
          <a:p>
            <a:pPr lvl="1" fontAlgn="auto">
              <a:spcAft>
                <a:spcPts val="0"/>
              </a:spcAft>
              <a:defRPr/>
            </a:pPr>
            <a:r>
              <a:rPr lang="is-IS" dirty="0"/>
              <a:t>Röntgen yfirlit</a:t>
            </a:r>
          </a:p>
          <a:p>
            <a:pPr lvl="1" fontAlgn="auto">
              <a:spcAft>
                <a:spcPts val="0"/>
              </a:spcAft>
              <a:defRPr/>
            </a:pPr>
            <a:r>
              <a:rPr lang="is-IS" dirty="0"/>
              <a:t>Skuggaefnisinnhelling (án úthreinsunar)</a:t>
            </a:r>
          </a:p>
          <a:p>
            <a:pPr lvl="1" fontAlgn="auto">
              <a:spcAft>
                <a:spcPts val="0"/>
              </a:spcAft>
              <a:defRPr/>
            </a:pPr>
            <a:r>
              <a:rPr lang="is-IS" dirty="0"/>
              <a:t>MRI </a:t>
            </a:r>
            <a:r>
              <a:rPr lang="is-IS" dirty="0" err="1"/>
              <a:t>lumbosacral</a:t>
            </a:r>
            <a:r>
              <a:rPr lang="is-IS" dirty="0"/>
              <a:t> hryggur</a:t>
            </a:r>
          </a:p>
          <a:p>
            <a:pPr lvl="1" fontAlgn="auto">
              <a:spcAft>
                <a:spcPts val="0"/>
              </a:spcAft>
              <a:defRPr/>
            </a:pPr>
            <a:r>
              <a:rPr lang="is-IS" dirty="0"/>
              <a:t>Röntgen </a:t>
            </a:r>
            <a:r>
              <a:rPr lang="is-IS" dirty="0" err="1"/>
              <a:t>transit</a:t>
            </a:r>
            <a:r>
              <a:rPr lang="is-IS" dirty="0"/>
              <a:t> rannsókn</a:t>
            </a:r>
          </a:p>
          <a:p>
            <a:pPr fontAlgn="auto">
              <a:spcAft>
                <a:spcPts val="0"/>
              </a:spcAft>
              <a:defRPr/>
            </a:pPr>
            <a:r>
              <a:rPr lang="is-IS" dirty="0" err="1"/>
              <a:t>Manometry</a:t>
            </a:r>
            <a:r>
              <a:rPr lang="is-IS" dirty="0"/>
              <a:t> </a:t>
            </a:r>
          </a:p>
          <a:p>
            <a:pPr lvl="2" fontAlgn="auto">
              <a:spcAft>
                <a:spcPts val="0"/>
              </a:spcAft>
              <a:defRPr/>
            </a:pPr>
            <a:r>
              <a:rPr lang="is-IS" dirty="0"/>
              <a:t>Þrýstingur og skyn</a:t>
            </a:r>
          </a:p>
          <a:p>
            <a:pPr fontAlgn="auto">
              <a:spcAft>
                <a:spcPts val="0"/>
              </a:spcAft>
              <a:defRPr/>
            </a:pPr>
            <a:endParaRPr lang="is-I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p:txBody>
          <a:bodyPr/>
          <a:lstStyle/>
          <a:p>
            <a:r>
              <a:rPr lang="is-IS" sz="2800" b="0"/>
              <a:t>Transit rannsókn - flæðismæling</a:t>
            </a:r>
            <a:endParaRPr lang="en-US" sz="2800" b="0"/>
          </a:p>
        </p:txBody>
      </p:sp>
      <p:pic>
        <p:nvPicPr>
          <p:cNvPr id="124931" name="Content Placeholder 4"/>
          <p:cNvPicPr>
            <a:picLocks noGrp="1" noChangeAspect="1"/>
          </p:cNvPicPr>
          <p:nvPr>
            <p:ph idx="1"/>
          </p:nvPr>
        </p:nvPicPr>
        <p:blipFill>
          <a:blip r:embed="rId2" cstate="print"/>
          <a:srcRect/>
          <a:stretch>
            <a:fillRect/>
          </a:stretch>
        </p:blipFill>
        <p:spPr>
          <a:xfrm>
            <a:off x="3500438" y="2030413"/>
            <a:ext cx="5535612" cy="2271712"/>
          </a:xfrm>
        </p:spPr>
      </p:pic>
      <p:sp>
        <p:nvSpPr>
          <p:cNvPr id="4" name="Text Placeholder 3"/>
          <p:cNvSpPr>
            <a:spLocks noGrp="1"/>
          </p:cNvSpPr>
          <p:nvPr>
            <p:ph type="body" sz="half" idx="2"/>
          </p:nvPr>
        </p:nvSpPr>
        <p:spPr>
          <a:xfrm>
            <a:off x="233386" y="1465263"/>
            <a:ext cx="3455987" cy="4691062"/>
          </a:xfrm>
        </p:spPr>
        <p:txBody>
          <a:bodyPr rtlCol="0">
            <a:normAutofit fontScale="92500" lnSpcReduction="10000"/>
          </a:bodyPr>
          <a:lstStyle/>
          <a:p>
            <a:pPr fontAlgn="auto">
              <a:spcAft>
                <a:spcPts val="0"/>
              </a:spcAft>
              <a:defRPr/>
            </a:pPr>
            <a:r>
              <a:rPr lang="en-US" sz="2000" dirty="0"/>
              <a:t>-</a:t>
            </a:r>
            <a:r>
              <a:rPr lang="en-US" sz="2400" dirty="0" err="1"/>
              <a:t>Röntgenþéttir</a:t>
            </a:r>
            <a:r>
              <a:rPr lang="en-US" sz="2400" dirty="0"/>
              <a:t> </a:t>
            </a:r>
            <a:r>
              <a:rPr lang="en-US" sz="2400" dirty="0" err="1"/>
              <a:t>hringir</a:t>
            </a:r>
            <a:r>
              <a:rPr lang="en-US" sz="2400" dirty="0"/>
              <a:t> </a:t>
            </a:r>
            <a:r>
              <a:rPr lang="en-US" sz="2400" dirty="0" err="1"/>
              <a:t>gleyptir</a:t>
            </a:r>
            <a:r>
              <a:rPr lang="en-US" sz="2400" dirty="0"/>
              <a:t> </a:t>
            </a:r>
            <a:r>
              <a:rPr lang="en-US" sz="2400" dirty="0" err="1"/>
              <a:t>daglega</a:t>
            </a:r>
            <a:r>
              <a:rPr lang="en-US" sz="2400" dirty="0"/>
              <a:t> í 6 </a:t>
            </a:r>
            <a:r>
              <a:rPr lang="en-US" sz="2400" dirty="0" err="1"/>
              <a:t>daga</a:t>
            </a:r>
            <a:endParaRPr lang="en-US" sz="2400" dirty="0"/>
          </a:p>
          <a:p>
            <a:pPr fontAlgn="auto">
              <a:spcAft>
                <a:spcPts val="0"/>
              </a:spcAft>
              <a:defRPr/>
            </a:pPr>
            <a:r>
              <a:rPr lang="en-US" sz="2400" dirty="0"/>
              <a:t>-</a:t>
            </a:r>
            <a:r>
              <a:rPr lang="en-US" sz="2400" dirty="0" err="1"/>
              <a:t>Röntgenmynd</a:t>
            </a:r>
            <a:r>
              <a:rPr lang="en-US" sz="2400" dirty="0"/>
              <a:t> á </a:t>
            </a:r>
            <a:r>
              <a:rPr lang="en-US" sz="2400" dirty="0" err="1"/>
              <a:t>degi</a:t>
            </a:r>
            <a:r>
              <a:rPr lang="en-US" sz="2400" dirty="0"/>
              <a:t> 7 </a:t>
            </a:r>
            <a:r>
              <a:rPr lang="en-US" sz="2400" dirty="0" err="1"/>
              <a:t>metur</a:t>
            </a:r>
            <a:r>
              <a:rPr lang="en-US" sz="2400" dirty="0"/>
              <a:t> </a:t>
            </a:r>
            <a:r>
              <a:rPr lang="en-US" sz="2400" dirty="0" err="1"/>
              <a:t>flæði</a:t>
            </a:r>
            <a:r>
              <a:rPr lang="en-US" sz="2400" dirty="0"/>
              <a:t> um </a:t>
            </a:r>
            <a:r>
              <a:rPr lang="en-US" sz="2400" dirty="0" err="1"/>
              <a:t>ristil</a:t>
            </a:r>
            <a:endParaRPr lang="en-US" sz="2400" dirty="0"/>
          </a:p>
          <a:p>
            <a:pPr fontAlgn="auto">
              <a:spcAft>
                <a:spcPts val="0"/>
              </a:spcAft>
              <a:defRPr/>
            </a:pPr>
            <a:r>
              <a:rPr lang="en-US" sz="2400" dirty="0"/>
              <a:t>-</a:t>
            </a:r>
            <a:r>
              <a:rPr lang="en-US" sz="2400" dirty="0" err="1"/>
              <a:t>Eðlilegt</a:t>
            </a:r>
            <a:r>
              <a:rPr lang="en-US" sz="2400" dirty="0"/>
              <a:t> </a:t>
            </a:r>
            <a:r>
              <a:rPr lang="en-US" sz="2400" dirty="0" err="1"/>
              <a:t>að</a:t>
            </a:r>
            <a:r>
              <a:rPr lang="en-US" sz="2400" dirty="0"/>
              <a:t> 80% </a:t>
            </a:r>
            <a:r>
              <a:rPr lang="en-US" sz="2400" dirty="0" err="1"/>
              <a:t>hafi</a:t>
            </a:r>
            <a:r>
              <a:rPr lang="en-US" sz="2400" dirty="0"/>
              <a:t> </a:t>
            </a:r>
            <a:r>
              <a:rPr lang="en-US" sz="2400" dirty="0" err="1"/>
              <a:t>skilað</a:t>
            </a:r>
            <a:r>
              <a:rPr lang="en-US" sz="2400" dirty="0"/>
              <a:t> </a:t>
            </a:r>
            <a:r>
              <a:rPr lang="en-US" sz="2400" dirty="0" err="1"/>
              <a:t>sér</a:t>
            </a:r>
            <a:r>
              <a:rPr lang="en-US" sz="2400" dirty="0"/>
              <a:t> </a:t>
            </a:r>
            <a:r>
              <a:rPr lang="en-US" sz="2400" dirty="0" err="1"/>
              <a:t>út</a:t>
            </a:r>
            <a:r>
              <a:rPr lang="en-US" sz="2400" dirty="0"/>
              <a:t> á </a:t>
            </a:r>
            <a:r>
              <a:rPr lang="en-US" sz="2400" dirty="0" err="1"/>
              <a:t>degi</a:t>
            </a:r>
            <a:r>
              <a:rPr lang="en-US" sz="2400" dirty="0"/>
              <a:t> 7</a:t>
            </a:r>
          </a:p>
          <a:p>
            <a:pPr fontAlgn="auto">
              <a:spcAft>
                <a:spcPts val="0"/>
              </a:spcAft>
              <a:defRPr/>
            </a:pPr>
            <a:r>
              <a:rPr lang="en-US" sz="2400" dirty="0"/>
              <a:t>-</a:t>
            </a:r>
            <a:r>
              <a:rPr lang="en-US" sz="2400" dirty="0" err="1"/>
              <a:t>Hringir</a:t>
            </a:r>
            <a:r>
              <a:rPr lang="en-US" sz="2400" dirty="0"/>
              <a:t> </a:t>
            </a:r>
            <a:r>
              <a:rPr lang="en-US" sz="2400" dirty="0" err="1"/>
              <a:t>dreifðir</a:t>
            </a:r>
            <a:r>
              <a:rPr lang="en-US" sz="2400" dirty="0"/>
              <a:t> </a:t>
            </a:r>
            <a:r>
              <a:rPr lang="en-US" sz="2400" dirty="0" err="1"/>
              <a:t>jafnt</a:t>
            </a:r>
            <a:r>
              <a:rPr lang="en-US" sz="2400" dirty="0"/>
              <a:t> um </a:t>
            </a:r>
            <a:r>
              <a:rPr lang="en-US" sz="2400" dirty="0" err="1"/>
              <a:t>ristil</a:t>
            </a:r>
            <a:endParaRPr lang="en-US" sz="2400" dirty="0"/>
          </a:p>
          <a:p>
            <a:pPr fontAlgn="auto">
              <a:spcAft>
                <a:spcPts val="0"/>
              </a:spcAft>
              <a:defRPr/>
            </a:pPr>
            <a:r>
              <a:rPr lang="en-US" sz="2400" dirty="0">
                <a:sym typeface="Wingdings" panose="05000000000000000000" pitchFamily="2" charset="2"/>
              </a:rPr>
              <a:t></a:t>
            </a:r>
            <a:r>
              <a:rPr lang="en-US" sz="2400" dirty="0"/>
              <a:t>colonic inertia</a:t>
            </a:r>
          </a:p>
          <a:p>
            <a:pPr fontAlgn="auto">
              <a:spcAft>
                <a:spcPts val="0"/>
              </a:spcAft>
              <a:defRPr/>
            </a:pPr>
            <a:r>
              <a:rPr lang="en-US" sz="2400" dirty="0" err="1"/>
              <a:t>Hringir</a:t>
            </a:r>
            <a:r>
              <a:rPr lang="en-US" sz="2400" dirty="0"/>
              <a:t> </a:t>
            </a:r>
            <a:r>
              <a:rPr lang="en-US" sz="2400" dirty="0" err="1"/>
              <a:t>safnast</a:t>
            </a:r>
            <a:r>
              <a:rPr lang="en-US" sz="2400" dirty="0"/>
              <a:t> </a:t>
            </a:r>
            <a:r>
              <a:rPr lang="en-US" sz="2400" dirty="0" err="1"/>
              <a:t>fyrir</a:t>
            </a:r>
            <a:r>
              <a:rPr lang="en-US" sz="2400" dirty="0"/>
              <a:t> í </a:t>
            </a:r>
            <a:r>
              <a:rPr lang="en-US" sz="2400" dirty="0" err="1"/>
              <a:t>endaþarmi</a:t>
            </a:r>
            <a:r>
              <a:rPr lang="en-US" sz="2400" dirty="0"/>
              <a:t> </a:t>
            </a:r>
          </a:p>
          <a:p>
            <a:pPr fontAlgn="auto">
              <a:spcAft>
                <a:spcPts val="0"/>
              </a:spcAft>
              <a:defRPr/>
            </a:pPr>
            <a:r>
              <a:rPr lang="en-US" sz="2400" dirty="0">
                <a:sym typeface="Wingdings" panose="05000000000000000000" pitchFamily="2" charset="2"/>
              </a:rPr>
              <a:t></a:t>
            </a:r>
            <a:r>
              <a:rPr lang="en-US" sz="2400" dirty="0" err="1"/>
              <a:t>vandamál</a:t>
            </a:r>
            <a:r>
              <a:rPr lang="en-US" sz="2400" dirty="0"/>
              <a:t> </a:t>
            </a:r>
            <a:r>
              <a:rPr lang="en-US" sz="2400" dirty="0" err="1"/>
              <a:t>tengt</a:t>
            </a:r>
            <a:r>
              <a:rPr lang="en-US" sz="2400" dirty="0"/>
              <a:t> </a:t>
            </a:r>
            <a:r>
              <a:rPr lang="en-US" sz="2400" dirty="0" err="1"/>
              <a:t>hægðalosun</a:t>
            </a:r>
            <a:endParaRPr lang="en-US" sz="2400" dirty="0"/>
          </a:p>
          <a:p>
            <a:pPr fontAlgn="auto">
              <a:spcAft>
                <a:spcPts val="0"/>
              </a:spcAft>
              <a:defRPr/>
            </a:pPr>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p:txBody>
          <a:bodyPr/>
          <a:lstStyle/>
          <a:p>
            <a:r>
              <a:rPr lang="is-IS"/>
              <a:t>Eðlileg tíðni hægðalosunar</a:t>
            </a:r>
          </a:p>
        </p:txBody>
      </p:sp>
      <p:graphicFrame>
        <p:nvGraphicFramePr>
          <p:cNvPr id="4" name="Content Placeholder 3"/>
          <p:cNvGraphicFramePr>
            <a:graphicFrameLocks noGrp="1"/>
          </p:cNvGraphicFramePr>
          <p:nvPr>
            <p:ph idx="1"/>
          </p:nvPr>
        </p:nvGraphicFramePr>
        <p:xfrm>
          <a:off x="107950" y="2349500"/>
          <a:ext cx="8928992" cy="2194560"/>
        </p:xfrm>
        <a:graphic>
          <a:graphicData uri="http://schemas.openxmlformats.org/drawingml/2006/table">
            <a:tbl>
              <a:tblPr firstRow="1" bandRow="1">
                <a:tableStyleId>{5C22544A-7EE6-4342-B048-85BDC9FD1C3A}</a:tableStyleId>
              </a:tblPr>
              <a:tblGrid>
                <a:gridCol w="4464496">
                  <a:extLst>
                    <a:ext uri="{9D8B030D-6E8A-4147-A177-3AD203B41FA5}">
                      <a16:colId xmlns:a16="http://schemas.microsoft.com/office/drawing/2014/main" val="20000"/>
                    </a:ext>
                  </a:extLst>
                </a:gridCol>
                <a:gridCol w="4464496">
                  <a:extLst>
                    <a:ext uri="{9D8B030D-6E8A-4147-A177-3AD203B41FA5}">
                      <a16:colId xmlns:a16="http://schemas.microsoft.com/office/drawing/2014/main" val="20001"/>
                    </a:ext>
                  </a:extLst>
                </a:gridCol>
              </a:tblGrid>
              <a:tr h="361910">
                <a:tc>
                  <a:txBody>
                    <a:bodyPr/>
                    <a:lstStyle/>
                    <a:p>
                      <a:r>
                        <a:rPr lang="is-IS" sz="2400" dirty="0"/>
                        <a:t>Aldur</a:t>
                      </a:r>
                    </a:p>
                  </a:txBody>
                  <a:tcPr/>
                </a:tc>
                <a:tc>
                  <a:txBody>
                    <a:bodyPr/>
                    <a:lstStyle/>
                    <a:p>
                      <a:r>
                        <a:rPr lang="is-IS" sz="2400" dirty="0"/>
                        <a:t>Tíðni</a:t>
                      </a:r>
                    </a:p>
                  </a:txBody>
                  <a:tcPr/>
                </a:tc>
                <a:extLst>
                  <a:ext uri="{0D108BD9-81ED-4DB2-BD59-A6C34878D82A}">
                    <a16:rowId xmlns:a16="http://schemas.microsoft.com/office/drawing/2014/main" val="10000"/>
                  </a:ext>
                </a:extLst>
              </a:tr>
              <a:tr h="361910">
                <a:tc>
                  <a:txBody>
                    <a:bodyPr/>
                    <a:lstStyle/>
                    <a:p>
                      <a:r>
                        <a:rPr lang="is-IS" sz="2400" dirty="0"/>
                        <a:t>Ungbörn</a:t>
                      </a:r>
                    </a:p>
                  </a:txBody>
                  <a:tcPr/>
                </a:tc>
                <a:tc>
                  <a:txBody>
                    <a:bodyPr/>
                    <a:lstStyle/>
                    <a:p>
                      <a:r>
                        <a:rPr lang="is-IS" sz="2400" dirty="0"/>
                        <a:t>4 sinnum á dag (1-7</a:t>
                      </a:r>
                      <a:r>
                        <a:rPr lang="is-IS" sz="2400" baseline="0" dirty="0"/>
                        <a:t> sinnum á dag)</a:t>
                      </a:r>
                      <a:endParaRPr lang="is-IS" sz="2400" dirty="0"/>
                    </a:p>
                  </a:txBody>
                  <a:tcPr/>
                </a:tc>
                <a:extLst>
                  <a:ext uri="{0D108BD9-81ED-4DB2-BD59-A6C34878D82A}">
                    <a16:rowId xmlns:a16="http://schemas.microsoft.com/office/drawing/2014/main" val="10001"/>
                  </a:ext>
                </a:extLst>
              </a:tr>
              <a:tr h="361910">
                <a:tc>
                  <a:txBody>
                    <a:bodyPr/>
                    <a:lstStyle/>
                    <a:p>
                      <a:r>
                        <a:rPr lang="is-IS" sz="2400" dirty="0"/>
                        <a:t>2ja ára börn</a:t>
                      </a:r>
                    </a:p>
                  </a:txBody>
                  <a:tcPr/>
                </a:tc>
                <a:tc>
                  <a:txBody>
                    <a:bodyPr/>
                    <a:lstStyle/>
                    <a:p>
                      <a:r>
                        <a:rPr lang="is-IS" sz="2400" dirty="0"/>
                        <a:t>1.2 – 2 sinnum á dag</a:t>
                      </a:r>
                    </a:p>
                  </a:txBody>
                  <a:tcPr/>
                </a:tc>
                <a:extLst>
                  <a:ext uri="{0D108BD9-81ED-4DB2-BD59-A6C34878D82A}">
                    <a16:rowId xmlns:a16="http://schemas.microsoft.com/office/drawing/2014/main" val="10002"/>
                  </a:ext>
                </a:extLst>
              </a:tr>
              <a:tr h="633343">
                <a:tc>
                  <a:txBody>
                    <a:bodyPr/>
                    <a:lstStyle/>
                    <a:p>
                      <a:r>
                        <a:rPr lang="is-IS" sz="2400" dirty="0"/>
                        <a:t>Börn frá 4ra ára aldri og fullorðnir</a:t>
                      </a:r>
                    </a:p>
                  </a:txBody>
                  <a:tcPr/>
                </a:tc>
                <a:tc>
                  <a:txBody>
                    <a:bodyPr/>
                    <a:lstStyle/>
                    <a:p>
                      <a:r>
                        <a:rPr lang="is-IS" sz="2400" dirty="0"/>
                        <a:t>3 sinnum í viku til 3 sinnum á dag</a:t>
                      </a:r>
                    </a:p>
                    <a:p>
                      <a:endParaRPr lang="is-IS" sz="2400" dirty="0"/>
                    </a:p>
                  </a:txBody>
                  <a:tcPr/>
                </a:tc>
                <a:extLst>
                  <a:ext uri="{0D108BD9-81ED-4DB2-BD59-A6C34878D82A}">
                    <a16:rowId xmlns:a16="http://schemas.microsoft.com/office/drawing/2014/main" val="10003"/>
                  </a:ext>
                </a:extLst>
              </a:tr>
            </a:tbl>
          </a:graphicData>
        </a:graphic>
      </p:graphicFrame>
      <p:sp>
        <p:nvSpPr>
          <p:cNvPr id="125972" name="TextBox 4"/>
          <p:cNvSpPr txBox="1">
            <a:spLocks noChangeArrowheads="1"/>
          </p:cNvSpPr>
          <p:nvPr/>
        </p:nvSpPr>
        <p:spPr bwMode="auto">
          <a:xfrm>
            <a:off x="4286273" y="5786484"/>
            <a:ext cx="4214813" cy="276225"/>
          </a:xfrm>
          <a:prstGeom prst="rect">
            <a:avLst/>
          </a:prstGeom>
          <a:noFill/>
          <a:ln w="9525">
            <a:noFill/>
            <a:miter lim="800000"/>
            <a:headEnd/>
            <a:tailEnd/>
          </a:ln>
        </p:spPr>
        <p:txBody>
          <a:bodyPr>
            <a:spAutoFit/>
          </a:bodyPr>
          <a:lstStyle/>
          <a:p>
            <a:r>
              <a:rPr lang="is-IS" sz="1200">
                <a:latin typeface="Calibri" pitchFamily="34" charset="0"/>
              </a:rPr>
              <a:t>Croffie JM.  Pediatric Gastrointestinal Disease. Fourth ed; 2004</a:t>
            </a:r>
          </a:p>
        </p:txBody>
      </p:sp>
    </p:spTree>
  </p:cSld>
  <p:clrMapOvr>
    <a:masterClrMapping/>
  </p:clrMapOvr>
  <p:transition advClick="0" advTm="12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p:cNvSpPr>
            <a:spLocks noGrp="1"/>
          </p:cNvSpPr>
          <p:nvPr>
            <p:ph type="title"/>
          </p:nvPr>
        </p:nvSpPr>
        <p:spPr/>
        <p:txBody>
          <a:bodyPr/>
          <a:lstStyle/>
          <a:p>
            <a:r>
              <a:rPr lang="is-IS"/>
              <a:t>Starfræn hægðatregða</a:t>
            </a:r>
          </a:p>
        </p:txBody>
      </p:sp>
      <p:sp>
        <p:nvSpPr>
          <p:cNvPr id="3" name="Content Placeholder 2"/>
          <p:cNvSpPr>
            <a:spLocks noGrp="1"/>
          </p:cNvSpPr>
          <p:nvPr>
            <p:ph idx="1"/>
          </p:nvPr>
        </p:nvSpPr>
        <p:spPr>
          <a:xfrm>
            <a:off x="457200" y="1341446"/>
            <a:ext cx="8229600" cy="5241925"/>
          </a:xfrm>
        </p:spPr>
        <p:txBody>
          <a:bodyPr rtlCol="0">
            <a:normAutofit fontScale="40000" lnSpcReduction="20000"/>
          </a:bodyPr>
          <a:lstStyle/>
          <a:p>
            <a:pPr fontAlgn="auto">
              <a:spcAft>
                <a:spcPts val="0"/>
              </a:spcAft>
              <a:defRPr/>
            </a:pPr>
            <a:r>
              <a:rPr lang="is-IS" sz="6000" dirty="0"/>
              <a:t>Þroski</a:t>
            </a:r>
          </a:p>
          <a:p>
            <a:pPr lvl="1" fontAlgn="auto">
              <a:spcAft>
                <a:spcPts val="0"/>
              </a:spcAft>
              <a:defRPr/>
            </a:pPr>
            <a:r>
              <a:rPr lang="is-IS" sz="4900" dirty="0" err="1"/>
              <a:t>Infant</a:t>
            </a:r>
            <a:r>
              <a:rPr lang="is-IS" sz="4900" dirty="0"/>
              <a:t> </a:t>
            </a:r>
            <a:r>
              <a:rPr lang="is-IS" sz="4900" dirty="0" err="1"/>
              <a:t>dyschezia</a:t>
            </a:r>
            <a:endParaRPr lang="is-IS" sz="4900" dirty="0"/>
          </a:p>
          <a:p>
            <a:pPr lvl="1" fontAlgn="auto">
              <a:spcAft>
                <a:spcPts val="0"/>
              </a:spcAft>
              <a:defRPr/>
            </a:pPr>
            <a:r>
              <a:rPr lang="is-IS" sz="4900" dirty="0"/>
              <a:t>Frávik í þroska og </a:t>
            </a:r>
            <a:r>
              <a:rPr lang="is-IS" sz="4900" dirty="0" err="1"/>
              <a:t>he</a:t>
            </a:r>
            <a:r>
              <a:rPr lang="en-US" sz="4900" dirty="0"/>
              <a:t>g</a:t>
            </a:r>
            <a:r>
              <a:rPr lang="is-IS" sz="4900" dirty="0" err="1"/>
              <a:t>ðun</a:t>
            </a:r>
            <a:endParaRPr lang="is-IS" sz="4900" dirty="0"/>
          </a:p>
          <a:p>
            <a:pPr lvl="1" fontAlgn="auto">
              <a:spcAft>
                <a:spcPts val="0"/>
              </a:spcAft>
              <a:buFont typeface="Arial" pitchFamily="34" charset="0"/>
              <a:buNone/>
              <a:defRPr/>
            </a:pPr>
            <a:endParaRPr lang="is-IS" sz="2400" dirty="0"/>
          </a:p>
          <a:p>
            <a:pPr fontAlgn="auto">
              <a:spcAft>
                <a:spcPts val="0"/>
              </a:spcAft>
              <a:defRPr/>
            </a:pPr>
            <a:r>
              <a:rPr lang="is-IS" sz="6000" dirty="0"/>
              <a:t>Aðstæður</a:t>
            </a:r>
          </a:p>
          <a:p>
            <a:pPr lvl="1" fontAlgn="auto">
              <a:spcAft>
                <a:spcPts val="0"/>
              </a:spcAft>
              <a:defRPr/>
            </a:pPr>
            <a:r>
              <a:rPr lang="is-IS" sz="4900" dirty="0"/>
              <a:t>Koppaþjálfun og salernisfælni</a:t>
            </a:r>
          </a:p>
          <a:p>
            <a:pPr lvl="1" fontAlgn="auto">
              <a:spcAft>
                <a:spcPts val="0"/>
              </a:spcAft>
              <a:defRPr/>
            </a:pPr>
            <a:r>
              <a:rPr lang="is-IS" sz="4900" dirty="0"/>
              <a:t>Kynferðisleg misnotkun</a:t>
            </a:r>
          </a:p>
          <a:p>
            <a:pPr lvl="1" fontAlgn="auto">
              <a:spcAft>
                <a:spcPts val="0"/>
              </a:spcAft>
              <a:buFont typeface="Arial" pitchFamily="34" charset="0"/>
              <a:buNone/>
              <a:defRPr/>
            </a:pPr>
            <a:endParaRPr lang="is-IS" sz="2400" dirty="0"/>
          </a:p>
          <a:p>
            <a:pPr fontAlgn="auto">
              <a:spcAft>
                <a:spcPts val="0"/>
              </a:spcAft>
              <a:defRPr/>
            </a:pPr>
            <a:r>
              <a:rPr lang="is-IS" sz="6200" dirty="0"/>
              <a:t>Eðlislæg</a:t>
            </a:r>
          </a:p>
          <a:p>
            <a:pPr lvl="1" fontAlgn="auto">
              <a:spcAft>
                <a:spcPts val="0"/>
              </a:spcAft>
              <a:defRPr/>
            </a:pPr>
            <a:r>
              <a:rPr lang="is-IS" sz="4900" dirty="0" err="1"/>
              <a:t>Colonic</a:t>
            </a:r>
            <a:r>
              <a:rPr lang="is-IS" sz="4900" dirty="0"/>
              <a:t> </a:t>
            </a:r>
            <a:r>
              <a:rPr lang="is-IS" sz="4900" dirty="0" err="1"/>
              <a:t>inertia</a:t>
            </a:r>
            <a:r>
              <a:rPr lang="is-IS" sz="4900" dirty="0"/>
              <a:t>  eða “latur ristill”</a:t>
            </a:r>
          </a:p>
          <a:p>
            <a:pPr lvl="1" fontAlgn="auto">
              <a:spcAft>
                <a:spcPts val="0"/>
              </a:spcAft>
              <a:defRPr/>
            </a:pPr>
            <a:r>
              <a:rPr lang="is-IS" sz="4900" dirty="0"/>
              <a:t> Erfðir</a:t>
            </a:r>
          </a:p>
          <a:p>
            <a:pPr lvl="1" fontAlgn="auto">
              <a:spcAft>
                <a:spcPts val="0"/>
              </a:spcAft>
              <a:buFont typeface="Arial" pitchFamily="34" charset="0"/>
              <a:buNone/>
              <a:defRPr/>
            </a:pPr>
            <a:endParaRPr lang="is-IS" sz="2400" dirty="0"/>
          </a:p>
          <a:p>
            <a:pPr fontAlgn="auto">
              <a:spcAft>
                <a:spcPts val="0"/>
              </a:spcAft>
              <a:defRPr/>
            </a:pPr>
            <a:r>
              <a:rPr lang="is-IS" sz="6200" dirty="0"/>
              <a:t>Litlar og þurrar hægðir</a:t>
            </a:r>
          </a:p>
          <a:p>
            <a:pPr lvl="1" fontAlgn="auto">
              <a:spcAft>
                <a:spcPts val="0"/>
              </a:spcAft>
              <a:defRPr/>
            </a:pPr>
            <a:r>
              <a:rPr lang="is-IS" sz="4900" dirty="0"/>
              <a:t>Of lítil vökvainntaka</a:t>
            </a:r>
          </a:p>
          <a:p>
            <a:pPr lvl="1" fontAlgn="auto">
              <a:spcAft>
                <a:spcPts val="0"/>
              </a:spcAft>
              <a:defRPr/>
            </a:pPr>
            <a:r>
              <a:rPr lang="is-IS" sz="4900" dirty="0"/>
              <a:t>Trefjasnautt mataræði</a:t>
            </a:r>
          </a:p>
          <a:p>
            <a:pPr lvl="1" fontAlgn="auto">
              <a:spcAft>
                <a:spcPts val="0"/>
              </a:spcAft>
              <a:defRPr/>
            </a:pPr>
            <a:r>
              <a:rPr lang="is-IS" sz="4900" dirty="0"/>
              <a:t>Ónóg inntaka fæðu, vannæring</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p:cNvSpPr>
            <a:spLocks noGrp="1"/>
          </p:cNvSpPr>
          <p:nvPr>
            <p:ph type="title"/>
          </p:nvPr>
        </p:nvSpPr>
        <p:spPr/>
        <p:txBody>
          <a:bodyPr/>
          <a:lstStyle/>
          <a:p>
            <a:r>
              <a:rPr lang="is-IS"/>
              <a:t>Starfræn hægðatregða</a:t>
            </a:r>
            <a:endParaRPr lang="en-US"/>
          </a:p>
        </p:txBody>
      </p:sp>
      <p:sp>
        <p:nvSpPr>
          <p:cNvPr id="3" name="Content Placeholder 2"/>
          <p:cNvSpPr>
            <a:spLocks noGrp="1"/>
          </p:cNvSpPr>
          <p:nvPr>
            <p:ph idx="1"/>
          </p:nvPr>
        </p:nvSpPr>
        <p:spPr/>
        <p:txBody>
          <a:bodyPr rtlCol="0">
            <a:normAutofit/>
          </a:bodyPr>
          <a:lstStyle/>
          <a:p>
            <a:pPr fontAlgn="auto">
              <a:spcAft>
                <a:spcPts val="0"/>
              </a:spcAft>
              <a:defRPr/>
            </a:pPr>
            <a:r>
              <a:rPr lang="en-US" sz="2800" dirty="0" err="1"/>
              <a:t>Virðist</a:t>
            </a:r>
            <a:r>
              <a:rPr lang="en-US" sz="2800" dirty="0"/>
              <a:t> </a:t>
            </a:r>
            <a:r>
              <a:rPr lang="en-US" sz="2800" dirty="0" err="1"/>
              <a:t>óháð</a:t>
            </a:r>
            <a:endParaRPr lang="en-US" sz="2800" dirty="0"/>
          </a:p>
          <a:p>
            <a:pPr lvl="1" fontAlgn="auto">
              <a:spcAft>
                <a:spcPts val="0"/>
              </a:spcAft>
              <a:defRPr/>
            </a:pPr>
            <a:r>
              <a:rPr lang="en-US" sz="2400" dirty="0" err="1"/>
              <a:t>kyni</a:t>
            </a:r>
            <a:endParaRPr lang="en-US" sz="2400" dirty="0"/>
          </a:p>
          <a:p>
            <a:pPr lvl="1" fontAlgn="auto">
              <a:spcAft>
                <a:spcPts val="0"/>
              </a:spcAft>
              <a:defRPr/>
            </a:pPr>
            <a:r>
              <a:rPr lang="en-US" sz="2400" dirty="0" err="1"/>
              <a:t>félagslegum</a:t>
            </a:r>
            <a:r>
              <a:rPr lang="en-US" sz="2400" dirty="0"/>
              <a:t> </a:t>
            </a:r>
            <a:r>
              <a:rPr lang="en-US" sz="2400" dirty="0" err="1"/>
              <a:t>aðstæðum</a:t>
            </a:r>
            <a:endParaRPr lang="en-US" sz="2400" dirty="0"/>
          </a:p>
          <a:p>
            <a:pPr lvl="1" fontAlgn="auto">
              <a:spcAft>
                <a:spcPts val="0"/>
              </a:spcAft>
              <a:defRPr/>
            </a:pPr>
            <a:r>
              <a:rPr lang="en-US" sz="2400" dirty="0" err="1"/>
              <a:t>mataræði</a:t>
            </a:r>
            <a:r>
              <a:rPr lang="en-US" sz="2400" dirty="0"/>
              <a:t> á </a:t>
            </a:r>
            <a:r>
              <a:rPr lang="en-US" sz="2400" dirty="0" err="1"/>
              <a:t>ólíkum</a:t>
            </a:r>
            <a:r>
              <a:rPr lang="en-US" sz="2400" dirty="0"/>
              <a:t> </a:t>
            </a:r>
            <a:r>
              <a:rPr lang="en-US" sz="2400" dirty="0" err="1"/>
              <a:t>svæðum</a:t>
            </a:r>
            <a:endParaRPr lang="en-US" sz="2400" dirty="0"/>
          </a:p>
          <a:p>
            <a:pPr lvl="1" fontAlgn="auto">
              <a:spcAft>
                <a:spcPts val="0"/>
              </a:spcAft>
              <a:defRPr/>
            </a:pPr>
            <a:r>
              <a:rPr lang="en-US" sz="2400" dirty="0" err="1"/>
              <a:t>menningaráhrifum</a:t>
            </a:r>
            <a:endParaRPr lang="en-US" sz="2400" dirty="0"/>
          </a:p>
          <a:p>
            <a:pPr marL="457200" lvl="1" indent="0" fontAlgn="auto">
              <a:spcAft>
                <a:spcPts val="0"/>
              </a:spcAft>
              <a:buFont typeface="Arial" pitchFamily="34" charset="0"/>
              <a:buNone/>
              <a:defRPr/>
            </a:pPr>
            <a:endParaRPr lang="en-US" sz="2400" dirty="0"/>
          </a:p>
          <a:p>
            <a:pPr fontAlgn="auto">
              <a:spcAft>
                <a:spcPts val="0"/>
              </a:spcAft>
              <a:defRPr/>
            </a:pPr>
            <a:r>
              <a:rPr lang="en-US" sz="2800" dirty="0" err="1"/>
              <a:t>Líkleg</a:t>
            </a:r>
            <a:r>
              <a:rPr lang="en-US" sz="2800" dirty="0"/>
              <a:t> </a:t>
            </a:r>
            <a:r>
              <a:rPr lang="en-US" sz="2800" dirty="0" err="1"/>
              <a:t>orsök</a:t>
            </a:r>
            <a:endParaRPr lang="en-US" sz="2800" dirty="0"/>
          </a:p>
          <a:p>
            <a:pPr lvl="1" fontAlgn="auto">
              <a:spcAft>
                <a:spcPts val="0"/>
              </a:spcAft>
              <a:defRPr/>
            </a:pPr>
            <a:r>
              <a:rPr lang="en-US" sz="2400" dirty="0" err="1"/>
              <a:t>Almenn</a:t>
            </a:r>
            <a:r>
              <a:rPr lang="en-US" sz="2400" dirty="0"/>
              <a:t> </a:t>
            </a:r>
            <a:r>
              <a:rPr lang="en-US" sz="2400" dirty="0" err="1"/>
              <a:t>tilhneiging</a:t>
            </a:r>
            <a:r>
              <a:rPr lang="en-US" sz="2400" dirty="0"/>
              <a:t> </a:t>
            </a:r>
            <a:r>
              <a:rPr lang="en-US" sz="2400" dirty="0" err="1"/>
              <a:t>til</a:t>
            </a:r>
            <a:r>
              <a:rPr lang="en-US" sz="2400" dirty="0"/>
              <a:t> </a:t>
            </a:r>
            <a:r>
              <a:rPr lang="en-US" sz="2400" dirty="0" err="1"/>
              <a:t>að</a:t>
            </a:r>
            <a:r>
              <a:rPr lang="en-US" sz="2400" dirty="0"/>
              <a:t> </a:t>
            </a:r>
            <a:r>
              <a:rPr lang="en-US" sz="2400" dirty="0" err="1"/>
              <a:t>forðast</a:t>
            </a:r>
            <a:r>
              <a:rPr lang="en-US" sz="2400" dirty="0"/>
              <a:t> </a:t>
            </a:r>
            <a:r>
              <a:rPr lang="en-US" sz="2400" dirty="0" err="1"/>
              <a:t>hægðalosun</a:t>
            </a:r>
            <a:r>
              <a:rPr lang="en-US" sz="2400" dirty="0"/>
              <a:t> </a:t>
            </a:r>
            <a:r>
              <a:rPr lang="en-US" sz="2400" dirty="0" err="1"/>
              <a:t>af</a:t>
            </a:r>
            <a:r>
              <a:rPr lang="en-US" sz="2400" dirty="0"/>
              <a:t> </a:t>
            </a:r>
            <a:r>
              <a:rPr lang="en-US" sz="2400" dirty="0" err="1"/>
              <a:t>ótta</a:t>
            </a:r>
            <a:r>
              <a:rPr lang="en-US" sz="2400" dirty="0"/>
              <a:t> </a:t>
            </a:r>
            <a:r>
              <a:rPr lang="en-US" sz="2400" dirty="0" err="1"/>
              <a:t>við</a:t>
            </a:r>
            <a:r>
              <a:rPr lang="en-US" sz="2400" dirty="0"/>
              <a:t> </a:t>
            </a:r>
            <a:r>
              <a:rPr lang="en-US" sz="2400" dirty="0" err="1"/>
              <a:t>sársauka</a:t>
            </a:r>
            <a:r>
              <a:rPr lang="en-US" sz="2400" dirty="0"/>
              <a:t> </a:t>
            </a:r>
            <a:r>
              <a:rPr lang="en-US" sz="2400" dirty="0" err="1"/>
              <a:t>eða</a:t>
            </a:r>
            <a:r>
              <a:rPr lang="en-US" sz="2400" dirty="0"/>
              <a:t> </a:t>
            </a:r>
            <a:r>
              <a:rPr lang="en-US" sz="2400" dirty="0" err="1"/>
              <a:t>sérstakar</a:t>
            </a:r>
            <a:r>
              <a:rPr lang="en-US" sz="2400" dirty="0"/>
              <a:t> </a:t>
            </a:r>
            <a:r>
              <a:rPr lang="en-US" sz="2400" dirty="0" err="1"/>
              <a:t>aðstæður</a:t>
            </a:r>
            <a:endParaRPr lang="en-US" sz="24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p:cNvSpPr>
            <a:spLocks noGrp="1"/>
          </p:cNvSpPr>
          <p:nvPr>
            <p:ph type="title"/>
          </p:nvPr>
        </p:nvSpPr>
        <p:spPr/>
        <p:txBody>
          <a:bodyPr/>
          <a:lstStyle/>
          <a:p>
            <a:r>
              <a:rPr lang="is-IS"/>
              <a:t>Stjórnun hægðalosunar</a:t>
            </a:r>
            <a:endParaRPr lang="en-US"/>
          </a:p>
        </p:txBody>
      </p:sp>
      <p:sp>
        <p:nvSpPr>
          <p:cNvPr id="3" name="Content Placeholder 2"/>
          <p:cNvSpPr>
            <a:spLocks noGrp="1"/>
          </p:cNvSpPr>
          <p:nvPr>
            <p:ph idx="1"/>
          </p:nvPr>
        </p:nvSpPr>
        <p:spPr/>
        <p:txBody>
          <a:bodyPr rtlCol="0">
            <a:normAutofit/>
          </a:bodyPr>
          <a:lstStyle/>
          <a:p>
            <a:pPr fontAlgn="auto">
              <a:spcAft>
                <a:spcPts val="0"/>
              </a:spcAft>
              <a:defRPr/>
            </a:pPr>
            <a:r>
              <a:rPr lang="is-IS" dirty="0"/>
              <a:t>Hægðir í endaþarmi  </a:t>
            </a:r>
          </a:p>
          <a:p>
            <a:pPr marL="457200" lvl="1" indent="0" fontAlgn="auto">
              <a:spcAft>
                <a:spcPts val="0"/>
              </a:spcAft>
              <a:buFont typeface="Arial" pitchFamily="34" charset="0"/>
              <a:buNone/>
              <a:defRPr/>
            </a:pPr>
            <a:r>
              <a:rPr lang="en-US" dirty="0">
                <a:sym typeface="Wingdings" panose="05000000000000000000" pitchFamily="2" charset="2"/>
              </a:rPr>
              <a:t> </a:t>
            </a:r>
            <a:r>
              <a:rPr lang="en-US" dirty="0" err="1">
                <a:sym typeface="Wingdings" panose="05000000000000000000" pitchFamily="2" charset="2"/>
              </a:rPr>
              <a:t>Slaknar</a:t>
            </a:r>
            <a:r>
              <a:rPr lang="en-US" dirty="0">
                <a:sym typeface="Wingdings" panose="05000000000000000000" pitchFamily="2" charset="2"/>
              </a:rPr>
              <a:t> </a:t>
            </a:r>
            <a:r>
              <a:rPr lang="is-IS" dirty="0">
                <a:sym typeface="Wingdings" panose="05000000000000000000" pitchFamily="2" charset="2"/>
              </a:rPr>
              <a:t>á </a:t>
            </a:r>
            <a:r>
              <a:rPr lang="is-IS" dirty="0" err="1">
                <a:sym typeface="Wingdings" panose="05000000000000000000" pitchFamily="2" charset="2"/>
              </a:rPr>
              <a:t>internal</a:t>
            </a:r>
            <a:r>
              <a:rPr lang="is-IS" dirty="0">
                <a:sym typeface="Wingdings" panose="05000000000000000000" pitchFamily="2" charset="2"/>
              </a:rPr>
              <a:t> </a:t>
            </a:r>
            <a:r>
              <a:rPr lang="is-IS" dirty="0" err="1">
                <a:sym typeface="Wingdings" panose="05000000000000000000" pitchFamily="2" charset="2"/>
              </a:rPr>
              <a:t>anal</a:t>
            </a:r>
            <a:r>
              <a:rPr lang="is-IS" dirty="0">
                <a:sym typeface="Wingdings" panose="05000000000000000000" pitchFamily="2" charset="2"/>
              </a:rPr>
              <a:t> </a:t>
            </a:r>
            <a:r>
              <a:rPr lang="is-IS" dirty="0" err="1">
                <a:sym typeface="Wingdings" panose="05000000000000000000" pitchFamily="2" charset="2"/>
              </a:rPr>
              <a:t>sphincter</a:t>
            </a:r>
            <a:endParaRPr lang="is-IS" dirty="0">
              <a:sym typeface="Wingdings" panose="05000000000000000000" pitchFamily="2" charset="2"/>
            </a:endParaRPr>
          </a:p>
          <a:p>
            <a:pPr fontAlgn="auto">
              <a:spcAft>
                <a:spcPts val="0"/>
              </a:spcAft>
              <a:defRPr/>
            </a:pPr>
            <a:r>
              <a:rPr lang="is-IS" dirty="0">
                <a:solidFill>
                  <a:schemeClr val="accent5">
                    <a:lumMod val="75000"/>
                  </a:schemeClr>
                </a:solidFill>
              </a:rPr>
              <a:t>Ákvörðun</a:t>
            </a:r>
          </a:p>
          <a:p>
            <a:pPr lvl="1" fontAlgn="auto">
              <a:spcAft>
                <a:spcPts val="0"/>
              </a:spcAft>
              <a:defRPr/>
            </a:pPr>
            <a:r>
              <a:rPr lang="is-IS" dirty="0">
                <a:solidFill>
                  <a:schemeClr val="accent3">
                    <a:lumMod val="60000"/>
                    <a:lumOff val="40000"/>
                  </a:schemeClr>
                </a:solidFill>
                <a:latin typeface="Viner Hand ITC" panose="03070502030502020203" pitchFamily="66" charset="0"/>
              </a:rPr>
              <a:t>Losa hægðir</a:t>
            </a:r>
            <a:r>
              <a:rPr lang="en-US" dirty="0">
                <a:solidFill>
                  <a:schemeClr val="accent3">
                    <a:lumMod val="60000"/>
                    <a:lumOff val="40000"/>
                  </a:schemeClr>
                </a:solidFill>
                <a:latin typeface="Viner Hand ITC" panose="03070502030502020203" pitchFamily="66" charset="0"/>
              </a:rPr>
              <a:t>?</a:t>
            </a:r>
          </a:p>
          <a:p>
            <a:pPr lvl="1" fontAlgn="auto">
              <a:spcAft>
                <a:spcPts val="0"/>
              </a:spcAft>
              <a:defRPr/>
            </a:pPr>
            <a:r>
              <a:rPr lang="is-IS" dirty="0">
                <a:solidFill>
                  <a:schemeClr val="accent3">
                    <a:lumMod val="60000"/>
                    <a:lumOff val="40000"/>
                  </a:schemeClr>
                </a:solidFill>
                <a:latin typeface="Viner Hand ITC" panose="03070502030502020203" pitchFamily="66" charset="0"/>
              </a:rPr>
              <a:t>Halda í sér</a:t>
            </a:r>
            <a:r>
              <a:rPr lang="en-US" dirty="0">
                <a:solidFill>
                  <a:schemeClr val="accent3">
                    <a:lumMod val="60000"/>
                    <a:lumOff val="40000"/>
                  </a:schemeClr>
                </a:solidFill>
                <a:latin typeface="Viner Hand ITC" panose="03070502030502020203" pitchFamily="66" charset="0"/>
              </a:rPr>
              <a:t>?</a:t>
            </a:r>
            <a:endParaRPr lang="is-IS" dirty="0">
              <a:solidFill>
                <a:schemeClr val="accent3">
                  <a:lumMod val="60000"/>
                  <a:lumOff val="40000"/>
                </a:schemeClr>
              </a:solidFill>
              <a:latin typeface="Viner Hand ITC" panose="03070502030502020203" pitchFamily="66" charset="0"/>
            </a:endParaRPr>
          </a:p>
          <a:p>
            <a:pPr fontAlgn="auto">
              <a:spcAft>
                <a:spcPts val="0"/>
              </a:spcAft>
              <a:defRPr/>
            </a:pPr>
            <a:r>
              <a:rPr lang="is-IS" dirty="0"/>
              <a:t>Viljastýrð slökun</a:t>
            </a:r>
          </a:p>
          <a:p>
            <a:pPr marL="457200" lvl="1" indent="0" fontAlgn="auto">
              <a:spcAft>
                <a:spcPts val="0"/>
              </a:spcAft>
              <a:buFont typeface="Arial" pitchFamily="34" charset="0"/>
              <a:buNone/>
              <a:defRPr/>
            </a:pPr>
            <a:r>
              <a:rPr lang="en-US" dirty="0">
                <a:sym typeface="Wingdings" panose="05000000000000000000" pitchFamily="2" charset="2"/>
              </a:rPr>
              <a:t> </a:t>
            </a:r>
            <a:r>
              <a:rPr lang="is-IS" dirty="0" err="1"/>
              <a:t>Puborectalis</a:t>
            </a:r>
            <a:r>
              <a:rPr lang="is-IS" dirty="0"/>
              <a:t> </a:t>
            </a:r>
          </a:p>
          <a:p>
            <a:pPr marL="457200" lvl="1" indent="0" fontAlgn="auto">
              <a:spcAft>
                <a:spcPts val="0"/>
              </a:spcAft>
              <a:buFont typeface="Arial" pitchFamily="34" charset="0"/>
              <a:buNone/>
              <a:defRPr/>
            </a:pPr>
            <a:r>
              <a:rPr lang="en-US" dirty="0">
                <a:sym typeface="Wingdings" panose="05000000000000000000" pitchFamily="2" charset="2"/>
              </a:rPr>
              <a:t> </a:t>
            </a:r>
            <a:r>
              <a:rPr lang="is-IS" dirty="0" err="1"/>
              <a:t>External</a:t>
            </a:r>
            <a:r>
              <a:rPr lang="is-IS" dirty="0"/>
              <a:t> </a:t>
            </a:r>
            <a:r>
              <a:rPr lang="is-IS" dirty="0" err="1"/>
              <a:t>anal</a:t>
            </a:r>
            <a:r>
              <a:rPr lang="is-IS" dirty="0"/>
              <a:t> </a:t>
            </a:r>
            <a:r>
              <a:rPr lang="is-IS" dirty="0" err="1"/>
              <a:t>sphincter</a:t>
            </a:r>
            <a:endParaRPr lang="is-IS" dirty="0"/>
          </a:p>
          <a:p>
            <a:pPr marL="457200" lvl="1" indent="0" fontAlgn="auto">
              <a:spcAft>
                <a:spcPts val="0"/>
              </a:spcAft>
              <a:buFont typeface="Arial" pitchFamily="34" charset="0"/>
              <a:buNone/>
              <a:defRPr/>
            </a:pPr>
            <a:endParaRPr lang="is-IS" dirty="0"/>
          </a:p>
        </p:txBody>
      </p:sp>
      <p:pic>
        <p:nvPicPr>
          <p:cNvPr id="129028" name="Picture 1"/>
          <p:cNvPicPr>
            <a:picLocks noChangeAspect="1" noChangeArrowheads="1"/>
          </p:cNvPicPr>
          <p:nvPr/>
        </p:nvPicPr>
        <p:blipFill>
          <a:blip r:embed="rId2" cstate="print"/>
          <a:srcRect/>
          <a:stretch>
            <a:fillRect/>
          </a:stretch>
        </p:blipFill>
        <p:spPr bwMode="auto">
          <a:xfrm>
            <a:off x="4857773" y="2786109"/>
            <a:ext cx="4081463" cy="3286125"/>
          </a:xfrm>
          <a:prstGeom prst="rect">
            <a:avLst/>
          </a:prstGeom>
          <a:noFill/>
          <a:ln w="9525">
            <a:noFill/>
            <a:miter lim="800000"/>
            <a:headEnd/>
            <a:tailEnd/>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p:txBody>
          <a:bodyPr/>
          <a:lstStyle/>
          <a:p>
            <a:r>
              <a:rPr lang="is-IS"/>
              <a:t>Þegar barn heldur í sér</a:t>
            </a:r>
            <a:endParaRPr lang="en-US"/>
          </a:p>
        </p:txBody>
      </p:sp>
      <p:sp>
        <p:nvSpPr>
          <p:cNvPr id="3" name="Content Placeholder 2"/>
          <p:cNvSpPr>
            <a:spLocks noGrp="1"/>
          </p:cNvSpPr>
          <p:nvPr>
            <p:ph idx="1"/>
          </p:nvPr>
        </p:nvSpPr>
        <p:spPr>
          <a:xfrm>
            <a:off x="457200" y="1600200"/>
            <a:ext cx="8229600" cy="5068888"/>
          </a:xfrm>
        </p:spPr>
        <p:txBody>
          <a:bodyPr rtlCol="0">
            <a:normAutofit fontScale="77500" lnSpcReduction="20000"/>
          </a:bodyPr>
          <a:lstStyle/>
          <a:p>
            <a:pPr fontAlgn="auto">
              <a:spcAft>
                <a:spcPts val="0"/>
              </a:spcAft>
              <a:defRPr/>
            </a:pPr>
            <a:r>
              <a:rPr lang="en-US" dirty="0" err="1"/>
              <a:t>Slímhúð</a:t>
            </a:r>
            <a:r>
              <a:rPr lang="en-US" dirty="0"/>
              <a:t> </a:t>
            </a:r>
            <a:r>
              <a:rPr lang="en-US" dirty="0" err="1"/>
              <a:t>ristils</a:t>
            </a:r>
            <a:r>
              <a:rPr lang="en-US" dirty="0"/>
              <a:t> </a:t>
            </a:r>
            <a:r>
              <a:rPr lang="en-US" dirty="0" err="1"/>
              <a:t>frásogar</a:t>
            </a:r>
            <a:r>
              <a:rPr lang="en-US" dirty="0"/>
              <a:t> </a:t>
            </a:r>
            <a:r>
              <a:rPr lang="en-US" dirty="0" err="1"/>
              <a:t>meira</a:t>
            </a:r>
            <a:r>
              <a:rPr lang="en-US" dirty="0"/>
              <a:t> </a:t>
            </a:r>
            <a:r>
              <a:rPr lang="en-US" dirty="0" err="1"/>
              <a:t>vatn</a:t>
            </a:r>
            <a:r>
              <a:rPr lang="en-US" dirty="0"/>
              <a:t> </a:t>
            </a:r>
            <a:r>
              <a:rPr lang="en-US" dirty="0" err="1"/>
              <a:t>úr</a:t>
            </a:r>
            <a:r>
              <a:rPr lang="en-US" dirty="0"/>
              <a:t> </a:t>
            </a:r>
            <a:r>
              <a:rPr lang="en-US" dirty="0" err="1"/>
              <a:t>hægðum</a:t>
            </a:r>
            <a:endParaRPr lang="en-US" dirty="0"/>
          </a:p>
          <a:p>
            <a:pPr fontAlgn="auto">
              <a:spcAft>
                <a:spcPts val="0"/>
              </a:spcAft>
              <a:buFont typeface="Arial" pitchFamily="34" charset="0"/>
              <a:buNone/>
              <a:defRPr/>
            </a:pPr>
            <a:endParaRPr lang="en-US" dirty="0"/>
          </a:p>
          <a:p>
            <a:pPr fontAlgn="auto">
              <a:spcAft>
                <a:spcPts val="0"/>
              </a:spcAft>
              <a:defRPr/>
            </a:pPr>
            <a:r>
              <a:rPr lang="en-US" dirty="0" err="1"/>
              <a:t>Erfiðara</a:t>
            </a:r>
            <a:r>
              <a:rPr lang="en-US" dirty="0"/>
              <a:t> </a:t>
            </a:r>
            <a:r>
              <a:rPr lang="en-US" dirty="0" err="1"/>
              <a:t>verður</a:t>
            </a:r>
            <a:r>
              <a:rPr lang="en-US" dirty="0"/>
              <a:t> </a:t>
            </a:r>
            <a:r>
              <a:rPr lang="en-US" dirty="0" err="1"/>
              <a:t>að</a:t>
            </a:r>
            <a:r>
              <a:rPr lang="en-US" dirty="0"/>
              <a:t> </a:t>
            </a:r>
            <a:r>
              <a:rPr lang="en-US" dirty="0" err="1"/>
              <a:t>losa</a:t>
            </a:r>
            <a:r>
              <a:rPr lang="en-US" dirty="0"/>
              <a:t> </a:t>
            </a:r>
            <a:r>
              <a:rPr lang="en-US" dirty="0" err="1"/>
              <a:t>hægðir</a:t>
            </a:r>
            <a:endParaRPr lang="en-US" dirty="0"/>
          </a:p>
          <a:p>
            <a:pPr fontAlgn="auto">
              <a:spcAft>
                <a:spcPts val="0"/>
              </a:spcAft>
              <a:buFont typeface="Arial" pitchFamily="34" charset="0"/>
              <a:buNone/>
              <a:defRPr/>
            </a:pPr>
            <a:endParaRPr lang="en-US" dirty="0"/>
          </a:p>
          <a:p>
            <a:pPr fontAlgn="auto">
              <a:spcAft>
                <a:spcPts val="0"/>
              </a:spcAft>
              <a:defRPr/>
            </a:pPr>
            <a:r>
              <a:rPr lang="en-US" dirty="0" err="1"/>
              <a:t>Vítahringur</a:t>
            </a:r>
            <a:endParaRPr lang="en-US" dirty="0"/>
          </a:p>
          <a:p>
            <a:pPr lvl="1" fontAlgn="auto">
              <a:spcAft>
                <a:spcPts val="0"/>
              </a:spcAft>
              <a:defRPr/>
            </a:pPr>
            <a:r>
              <a:rPr lang="en-US" dirty="0" err="1">
                <a:solidFill>
                  <a:schemeClr val="accent5">
                    <a:lumMod val="75000"/>
                  </a:schemeClr>
                </a:solidFill>
              </a:rPr>
              <a:t>Vaxandi</a:t>
            </a:r>
            <a:r>
              <a:rPr lang="en-US" dirty="0">
                <a:solidFill>
                  <a:schemeClr val="accent5">
                    <a:lumMod val="75000"/>
                  </a:schemeClr>
                </a:solidFill>
              </a:rPr>
              <a:t> </a:t>
            </a:r>
            <a:r>
              <a:rPr lang="en-US" dirty="0" err="1">
                <a:solidFill>
                  <a:schemeClr val="accent5">
                    <a:lumMod val="75000"/>
                  </a:schemeClr>
                </a:solidFill>
              </a:rPr>
              <a:t>þensla</a:t>
            </a:r>
            <a:r>
              <a:rPr lang="en-US" dirty="0">
                <a:solidFill>
                  <a:schemeClr val="accent5">
                    <a:lumMod val="75000"/>
                  </a:schemeClr>
                </a:solidFill>
              </a:rPr>
              <a:t> á </a:t>
            </a:r>
            <a:r>
              <a:rPr lang="en-US" dirty="0" err="1">
                <a:solidFill>
                  <a:schemeClr val="accent5">
                    <a:lumMod val="75000"/>
                  </a:schemeClr>
                </a:solidFill>
              </a:rPr>
              <a:t>endaþarmi</a:t>
            </a:r>
            <a:endParaRPr lang="en-US" dirty="0">
              <a:solidFill>
                <a:schemeClr val="accent5">
                  <a:lumMod val="75000"/>
                </a:schemeClr>
              </a:solidFill>
            </a:endParaRPr>
          </a:p>
          <a:p>
            <a:pPr lvl="1" fontAlgn="auto">
              <a:spcAft>
                <a:spcPts val="0"/>
              </a:spcAft>
              <a:defRPr/>
            </a:pPr>
            <a:r>
              <a:rPr lang="en-US" dirty="0" err="1">
                <a:solidFill>
                  <a:schemeClr val="accent5">
                    <a:lumMod val="75000"/>
                  </a:schemeClr>
                </a:solidFill>
              </a:rPr>
              <a:t>Yfirflæði</a:t>
            </a:r>
            <a:r>
              <a:rPr lang="en-US" dirty="0">
                <a:solidFill>
                  <a:schemeClr val="accent5">
                    <a:lumMod val="75000"/>
                  </a:schemeClr>
                </a:solidFill>
              </a:rPr>
              <a:t> </a:t>
            </a:r>
            <a:r>
              <a:rPr lang="en-US" dirty="0" err="1">
                <a:solidFill>
                  <a:schemeClr val="accent5">
                    <a:lumMod val="75000"/>
                  </a:schemeClr>
                </a:solidFill>
              </a:rPr>
              <a:t>og</a:t>
            </a:r>
            <a:r>
              <a:rPr lang="en-US" dirty="0">
                <a:solidFill>
                  <a:schemeClr val="accent5">
                    <a:lumMod val="75000"/>
                  </a:schemeClr>
                </a:solidFill>
              </a:rPr>
              <a:t> </a:t>
            </a:r>
            <a:r>
              <a:rPr lang="en-US" dirty="0" err="1">
                <a:solidFill>
                  <a:schemeClr val="accent5">
                    <a:lumMod val="75000"/>
                  </a:schemeClr>
                </a:solidFill>
              </a:rPr>
              <a:t>hægðaleki</a:t>
            </a:r>
            <a:endParaRPr lang="en-US" dirty="0">
              <a:solidFill>
                <a:schemeClr val="accent5">
                  <a:lumMod val="75000"/>
                </a:schemeClr>
              </a:solidFill>
            </a:endParaRPr>
          </a:p>
          <a:p>
            <a:pPr lvl="1" fontAlgn="auto">
              <a:spcAft>
                <a:spcPts val="0"/>
              </a:spcAft>
              <a:defRPr/>
            </a:pPr>
            <a:r>
              <a:rPr lang="en-US" dirty="0">
                <a:solidFill>
                  <a:schemeClr val="accent5">
                    <a:lumMod val="75000"/>
                  </a:schemeClr>
                </a:solidFill>
              </a:rPr>
              <a:t>Tap á </a:t>
            </a:r>
            <a:r>
              <a:rPr lang="en-US" dirty="0" err="1">
                <a:solidFill>
                  <a:schemeClr val="accent5">
                    <a:lumMod val="75000"/>
                  </a:schemeClr>
                </a:solidFill>
              </a:rPr>
              <a:t>skyni</a:t>
            </a:r>
            <a:r>
              <a:rPr lang="en-US" dirty="0">
                <a:solidFill>
                  <a:schemeClr val="accent5">
                    <a:lumMod val="75000"/>
                  </a:schemeClr>
                </a:solidFill>
              </a:rPr>
              <a:t> í </a:t>
            </a:r>
            <a:r>
              <a:rPr lang="en-US" dirty="0" err="1">
                <a:solidFill>
                  <a:schemeClr val="accent5">
                    <a:lumMod val="75000"/>
                  </a:schemeClr>
                </a:solidFill>
              </a:rPr>
              <a:t>endaþarmi</a:t>
            </a:r>
            <a:endParaRPr lang="en-US" dirty="0">
              <a:solidFill>
                <a:schemeClr val="accent5">
                  <a:lumMod val="75000"/>
                </a:schemeClr>
              </a:solidFill>
            </a:endParaRPr>
          </a:p>
          <a:p>
            <a:pPr lvl="1" fontAlgn="auto">
              <a:spcAft>
                <a:spcPts val="0"/>
              </a:spcAft>
              <a:defRPr/>
            </a:pPr>
            <a:r>
              <a:rPr lang="en-US" dirty="0">
                <a:solidFill>
                  <a:schemeClr val="accent5">
                    <a:lumMod val="75000"/>
                  </a:schemeClr>
                </a:solidFill>
              </a:rPr>
              <a:t>Tap á </a:t>
            </a:r>
            <a:r>
              <a:rPr lang="en-US" dirty="0" err="1">
                <a:solidFill>
                  <a:schemeClr val="accent5">
                    <a:lumMod val="75000"/>
                  </a:schemeClr>
                </a:solidFill>
              </a:rPr>
              <a:t>eðlilegri</a:t>
            </a:r>
            <a:r>
              <a:rPr lang="en-US" dirty="0">
                <a:solidFill>
                  <a:schemeClr val="accent5">
                    <a:lumMod val="75000"/>
                  </a:schemeClr>
                </a:solidFill>
              </a:rPr>
              <a:t> </a:t>
            </a:r>
            <a:r>
              <a:rPr lang="en-US" dirty="0" err="1">
                <a:solidFill>
                  <a:schemeClr val="accent5">
                    <a:lumMod val="75000"/>
                  </a:schemeClr>
                </a:solidFill>
              </a:rPr>
              <a:t>tilfinningu</a:t>
            </a:r>
            <a:r>
              <a:rPr lang="en-US" dirty="0">
                <a:solidFill>
                  <a:schemeClr val="accent5">
                    <a:lumMod val="75000"/>
                  </a:schemeClr>
                </a:solidFill>
              </a:rPr>
              <a:t> </a:t>
            </a:r>
            <a:r>
              <a:rPr lang="en-US" dirty="0" err="1">
                <a:solidFill>
                  <a:schemeClr val="accent5">
                    <a:lumMod val="75000"/>
                  </a:schemeClr>
                </a:solidFill>
              </a:rPr>
              <a:t>og</a:t>
            </a:r>
            <a:r>
              <a:rPr lang="en-US" dirty="0">
                <a:solidFill>
                  <a:schemeClr val="accent5">
                    <a:lumMod val="75000"/>
                  </a:schemeClr>
                </a:solidFill>
              </a:rPr>
              <a:t> </a:t>
            </a:r>
            <a:r>
              <a:rPr lang="en-US" dirty="0" err="1">
                <a:solidFill>
                  <a:schemeClr val="accent5">
                    <a:lumMod val="75000"/>
                  </a:schemeClr>
                </a:solidFill>
              </a:rPr>
              <a:t>þörf</a:t>
            </a:r>
            <a:r>
              <a:rPr lang="en-US" dirty="0">
                <a:solidFill>
                  <a:schemeClr val="accent5">
                    <a:lumMod val="75000"/>
                  </a:schemeClr>
                </a:solidFill>
              </a:rPr>
              <a:t> </a:t>
            </a:r>
            <a:r>
              <a:rPr lang="en-US" dirty="0" err="1">
                <a:solidFill>
                  <a:schemeClr val="accent5">
                    <a:lumMod val="75000"/>
                  </a:schemeClr>
                </a:solidFill>
              </a:rPr>
              <a:t>til</a:t>
            </a:r>
            <a:r>
              <a:rPr lang="en-US" dirty="0">
                <a:solidFill>
                  <a:schemeClr val="accent5">
                    <a:lumMod val="75000"/>
                  </a:schemeClr>
                </a:solidFill>
              </a:rPr>
              <a:t> </a:t>
            </a:r>
            <a:r>
              <a:rPr lang="en-US" dirty="0" err="1">
                <a:solidFill>
                  <a:schemeClr val="accent5">
                    <a:lumMod val="75000"/>
                  </a:schemeClr>
                </a:solidFill>
              </a:rPr>
              <a:t>hægðalosunar</a:t>
            </a:r>
            <a:endParaRPr lang="en-US" dirty="0">
              <a:solidFill>
                <a:schemeClr val="accent5">
                  <a:lumMod val="75000"/>
                </a:schemeClr>
              </a:solidFill>
            </a:endParaRPr>
          </a:p>
          <a:p>
            <a:pPr lvl="1" fontAlgn="auto">
              <a:spcAft>
                <a:spcPts val="0"/>
              </a:spcAft>
              <a:defRPr/>
            </a:pPr>
            <a:r>
              <a:rPr lang="en-US" dirty="0" err="1">
                <a:solidFill>
                  <a:schemeClr val="accent5">
                    <a:lumMod val="75000"/>
                  </a:schemeClr>
                </a:solidFill>
              </a:rPr>
              <a:t>Hægðasöfnun</a:t>
            </a:r>
            <a:r>
              <a:rPr lang="en-US" dirty="0">
                <a:solidFill>
                  <a:schemeClr val="accent5">
                    <a:lumMod val="75000"/>
                  </a:schemeClr>
                </a:solidFill>
              </a:rPr>
              <a:t> í </a:t>
            </a:r>
            <a:r>
              <a:rPr lang="en-US" dirty="0" err="1">
                <a:solidFill>
                  <a:schemeClr val="accent5">
                    <a:lumMod val="75000"/>
                  </a:schemeClr>
                </a:solidFill>
              </a:rPr>
              <a:t>endaþarm</a:t>
            </a:r>
            <a:r>
              <a:rPr lang="en-US" dirty="0">
                <a:solidFill>
                  <a:schemeClr val="accent5">
                    <a:lumMod val="75000"/>
                  </a:schemeClr>
                </a:solidFill>
              </a:rPr>
              <a:t> </a:t>
            </a:r>
            <a:r>
              <a:rPr lang="en-US" dirty="0" err="1">
                <a:solidFill>
                  <a:schemeClr val="accent5">
                    <a:lumMod val="75000"/>
                  </a:schemeClr>
                </a:solidFill>
              </a:rPr>
              <a:t>hægir</a:t>
            </a:r>
            <a:r>
              <a:rPr lang="en-US" dirty="0">
                <a:solidFill>
                  <a:schemeClr val="accent5">
                    <a:lumMod val="75000"/>
                  </a:schemeClr>
                </a:solidFill>
              </a:rPr>
              <a:t> á </a:t>
            </a:r>
            <a:r>
              <a:rPr lang="en-US" dirty="0" err="1">
                <a:solidFill>
                  <a:schemeClr val="accent5">
                    <a:lumMod val="75000"/>
                  </a:schemeClr>
                </a:solidFill>
              </a:rPr>
              <a:t>hreyfingum</a:t>
            </a:r>
            <a:r>
              <a:rPr lang="en-US" dirty="0">
                <a:solidFill>
                  <a:schemeClr val="accent5">
                    <a:lumMod val="75000"/>
                  </a:schemeClr>
                </a:solidFill>
              </a:rPr>
              <a:t> í </a:t>
            </a:r>
            <a:r>
              <a:rPr lang="en-US" dirty="0" err="1">
                <a:solidFill>
                  <a:schemeClr val="accent5">
                    <a:lumMod val="75000"/>
                  </a:schemeClr>
                </a:solidFill>
              </a:rPr>
              <a:t>efri</a:t>
            </a:r>
            <a:r>
              <a:rPr lang="en-US" dirty="0">
                <a:solidFill>
                  <a:schemeClr val="accent5">
                    <a:lumMod val="75000"/>
                  </a:schemeClr>
                </a:solidFill>
              </a:rPr>
              <a:t> </a:t>
            </a:r>
            <a:r>
              <a:rPr lang="en-US" dirty="0" err="1">
                <a:solidFill>
                  <a:schemeClr val="accent5">
                    <a:lumMod val="75000"/>
                  </a:schemeClr>
                </a:solidFill>
              </a:rPr>
              <a:t>hluta</a:t>
            </a:r>
            <a:r>
              <a:rPr lang="en-US" dirty="0">
                <a:solidFill>
                  <a:schemeClr val="accent5">
                    <a:lumMod val="75000"/>
                  </a:schemeClr>
                </a:solidFill>
              </a:rPr>
              <a:t> </a:t>
            </a:r>
            <a:r>
              <a:rPr lang="en-US" dirty="0" err="1">
                <a:solidFill>
                  <a:schemeClr val="accent5">
                    <a:lumMod val="75000"/>
                  </a:schemeClr>
                </a:solidFill>
              </a:rPr>
              <a:t>meltingarvegar</a:t>
            </a:r>
            <a:endParaRPr lang="en-US" dirty="0">
              <a:solidFill>
                <a:schemeClr val="accent5">
                  <a:lumMod val="75000"/>
                </a:schemeClr>
              </a:solidFill>
            </a:endParaRPr>
          </a:p>
          <a:p>
            <a:pPr lvl="2" fontAlgn="auto">
              <a:spcAft>
                <a:spcPts val="0"/>
              </a:spcAft>
              <a:defRPr/>
            </a:pPr>
            <a:r>
              <a:rPr lang="en-US" dirty="0" err="1">
                <a:solidFill>
                  <a:schemeClr val="accent5">
                    <a:lumMod val="75000"/>
                  </a:schemeClr>
                </a:solidFill>
              </a:rPr>
              <a:t>Lystarleysi</a:t>
            </a:r>
            <a:endParaRPr lang="en-US" dirty="0">
              <a:solidFill>
                <a:schemeClr val="accent5">
                  <a:lumMod val="75000"/>
                </a:schemeClr>
              </a:solidFill>
            </a:endParaRPr>
          </a:p>
          <a:p>
            <a:pPr lvl="2" fontAlgn="auto">
              <a:spcAft>
                <a:spcPts val="0"/>
              </a:spcAft>
              <a:defRPr/>
            </a:pPr>
            <a:r>
              <a:rPr lang="en-US" dirty="0" err="1">
                <a:solidFill>
                  <a:schemeClr val="accent5">
                    <a:lumMod val="75000"/>
                  </a:schemeClr>
                </a:solidFill>
              </a:rPr>
              <a:t>Þensla</a:t>
            </a:r>
            <a:r>
              <a:rPr lang="en-US" dirty="0">
                <a:solidFill>
                  <a:schemeClr val="accent5">
                    <a:lumMod val="75000"/>
                  </a:schemeClr>
                </a:solidFill>
              </a:rPr>
              <a:t> á </a:t>
            </a:r>
            <a:r>
              <a:rPr lang="en-US" dirty="0" err="1">
                <a:solidFill>
                  <a:schemeClr val="accent5">
                    <a:lumMod val="75000"/>
                  </a:schemeClr>
                </a:solidFill>
              </a:rPr>
              <a:t>kvið</a:t>
            </a:r>
            <a:endParaRPr lang="en-US" dirty="0">
              <a:solidFill>
                <a:schemeClr val="accent5">
                  <a:lumMod val="75000"/>
                </a:schemeClr>
              </a:solidFill>
            </a:endParaRPr>
          </a:p>
          <a:p>
            <a:pPr lvl="2" fontAlgn="auto">
              <a:spcAft>
                <a:spcPts val="0"/>
              </a:spcAft>
              <a:defRPr/>
            </a:pPr>
            <a:r>
              <a:rPr lang="en-US" dirty="0" err="1">
                <a:solidFill>
                  <a:schemeClr val="accent5">
                    <a:lumMod val="75000"/>
                  </a:schemeClr>
                </a:solidFill>
              </a:rPr>
              <a:t>Kviðverkir</a:t>
            </a:r>
            <a:endParaRPr lang="en-US" dirty="0">
              <a:solidFill>
                <a:schemeClr val="accent5">
                  <a:lumMod val="75000"/>
                </a:schemeClr>
              </a:solidFill>
            </a:endParaRPr>
          </a:p>
          <a:p>
            <a:pPr fontAlgn="auto">
              <a:spcAft>
                <a:spcPts val="0"/>
              </a:spcAft>
              <a:defRPr/>
            </a:pPr>
            <a:endParaRPr lang="en-US" dirty="0"/>
          </a:p>
          <a:p>
            <a:pPr fontAlgn="auto">
              <a:spcAft>
                <a:spcPts val="0"/>
              </a:spcAft>
              <a:defRPr/>
            </a:pPr>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p:cNvSpPr>
            <a:spLocks noGrp="1"/>
          </p:cNvSpPr>
          <p:nvPr>
            <p:ph type="title"/>
          </p:nvPr>
        </p:nvSpPr>
        <p:spPr/>
        <p:txBody>
          <a:bodyPr/>
          <a:lstStyle/>
          <a:p>
            <a:r>
              <a:rPr lang="is-IS"/>
              <a:t>Encopresis</a:t>
            </a:r>
            <a:endParaRPr lang="en-US"/>
          </a:p>
        </p:txBody>
      </p:sp>
      <p:sp>
        <p:nvSpPr>
          <p:cNvPr id="131075" name="Content Placeholder 2"/>
          <p:cNvSpPr>
            <a:spLocks noGrp="1"/>
          </p:cNvSpPr>
          <p:nvPr>
            <p:ph idx="1"/>
          </p:nvPr>
        </p:nvSpPr>
        <p:spPr/>
        <p:txBody>
          <a:bodyPr/>
          <a:lstStyle/>
          <a:p>
            <a:r>
              <a:rPr lang="en-US"/>
              <a:t>Barn 4ra ára eða eldra með endurtekna hægðalosun  í buxurnar, viljastýrt eða óviljastýrt, þegar búist væri við að barnið ætti að nota salerni</a:t>
            </a:r>
          </a:p>
          <a:p>
            <a:r>
              <a:rPr lang="en-US"/>
              <a:t>Oftast tengt langvinnri starfrænni hægðatregðu og því að barnið heldur í sér</a:t>
            </a:r>
          </a:p>
          <a:p>
            <a:r>
              <a:rPr lang="en-US"/>
              <a:t>Erfitt viðureignar fyrir fjölskyldur</a:t>
            </a:r>
          </a:p>
          <a:p>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p:txBody>
          <a:bodyPr/>
          <a:lstStyle/>
          <a:p>
            <a:r>
              <a:rPr lang="is-IS" sz="3600"/>
              <a:t>Rome IV greiningarskilmerki starfrænnar hægðatregðu fyrir börn </a:t>
            </a:r>
            <a:r>
              <a:rPr lang="en-US" sz="3600"/>
              <a:t>&lt; 4ra </a:t>
            </a:r>
            <a:r>
              <a:rPr lang="is-IS" sz="3600"/>
              <a:t>ára</a:t>
            </a:r>
            <a:endParaRPr lang="en-US" sz="3600"/>
          </a:p>
        </p:txBody>
      </p:sp>
      <p:sp>
        <p:nvSpPr>
          <p:cNvPr id="3" name="Content Placeholder 2"/>
          <p:cNvSpPr>
            <a:spLocks noGrp="1"/>
          </p:cNvSpPr>
          <p:nvPr>
            <p:ph idx="1"/>
          </p:nvPr>
        </p:nvSpPr>
        <p:spPr/>
        <p:txBody>
          <a:bodyPr rtlCol="0">
            <a:normAutofit fontScale="92500" lnSpcReduction="10000"/>
          </a:bodyPr>
          <a:lstStyle/>
          <a:p>
            <a:pPr marL="0" indent="0" eaLnBrk="0" hangingPunct="0">
              <a:spcBef>
                <a:spcPct val="0"/>
              </a:spcBef>
              <a:buFont typeface="Arial" pitchFamily="34" charset="0"/>
              <a:buNone/>
              <a:defRPr/>
            </a:pPr>
            <a:endParaRPr lang="en-US" altLang="en-US" sz="1300" dirty="0">
              <a:solidFill>
                <a:srgbClr val="2E2E2E"/>
              </a:solidFill>
              <a:latin typeface="NexusSerif"/>
            </a:endParaRPr>
          </a:p>
          <a:p>
            <a:pPr marL="0" indent="0" eaLnBrk="0" hangingPunct="0">
              <a:spcBef>
                <a:spcPct val="0"/>
              </a:spcBef>
              <a:buFont typeface="Arial" pitchFamily="34" charset="0"/>
              <a:buNone/>
              <a:defRPr/>
            </a:pPr>
            <a:r>
              <a:rPr lang="en-US" altLang="en-US" sz="2800" i="1" dirty="0" err="1">
                <a:latin typeface="Arial" panose="020B0604020202020204" pitchFamily="34" charset="0"/>
              </a:rPr>
              <a:t>Að</a:t>
            </a:r>
            <a:r>
              <a:rPr lang="en-US" altLang="en-US" sz="2800" i="1" dirty="0">
                <a:latin typeface="Arial" panose="020B0604020202020204" pitchFamily="34" charset="0"/>
              </a:rPr>
              <a:t> </a:t>
            </a:r>
            <a:r>
              <a:rPr lang="en-US" altLang="en-US" sz="2800" i="1" dirty="0" err="1">
                <a:latin typeface="Arial" panose="020B0604020202020204" pitchFamily="34" charset="0"/>
              </a:rPr>
              <a:t>minnsta</a:t>
            </a:r>
            <a:r>
              <a:rPr lang="en-US" altLang="en-US" sz="2800" i="1" dirty="0">
                <a:latin typeface="Arial" panose="020B0604020202020204" pitchFamily="34" charset="0"/>
              </a:rPr>
              <a:t> </a:t>
            </a:r>
            <a:r>
              <a:rPr lang="en-US" altLang="en-US" sz="2800" i="1" dirty="0" err="1">
                <a:latin typeface="Arial" panose="020B0604020202020204" pitchFamily="34" charset="0"/>
              </a:rPr>
              <a:t>kosti</a:t>
            </a:r>
            <a:r>
              <a:rPr lang="en-US" altLang="en-US" sz="2800" i="1" dirty="0">
                <a:latin typeface="Arial" panose="020B0604020202020204" pitchFamily="34" charset="0"/>
              </a:rPr>
              <a:t> 2 </a:t>
            </a:r>
            <a:r>
              <a:rPr lang="en-US" altLang="en-US" sz="2800" i="1" dirty="0" err="1">
                <a:latin typeface="Arial" panose="020B0604020202020204" pitchFamily="34" charset="0"/>
              </a:rPr>
              <a:t>skilyr</a:t>
            </a:r>
            <a:r>
              <a:rPr lang="is-IS" altLang="en-US" sz="2800" i="1" dirty="0" err="1">
                <a:latin typeface="Arial" panose="020B0604020202020204" pitchFamily="34" charset="0"/>
              </a:rPr>
              <a:t>ði</a:t>
            </a:r>
            <a:r>
              <a:rPr lang="is-IS" altLang="en-US" sz="2800" i="1" dirty="0">
                <a:latin typeface="Arial" panose="020B0604020202020204" pitchFamily="34" charset="0"/>
              </a:rPr>
              <a:t> uppfyllt í minnst 1 mánuð</a:t>
            </a:r>
            <a:endParaRPr lang="en-US" altLang="en-US" sz="2800" i="1" dirty="0">
              <a:latin typeface="Arial" panose="020B0604020202020204" pitchFamily="34" charset="0"/>
            </a:endParaRPr>
          </a:p>
          <a:p>
            <a:pPr fontAlgn="auto">
              <a:spcAft>
                <a:spcPts val="0"/>
              </a:spcAft>
              <a:defRPr/>
            </a:pPr>
            <a:r>
              <a:rPr lang="en-US" sz="2800" dirty="0" err="1"/>
              <a:t>Hægðalosun</a:t>
            </a:r>
            <a:r>
              <a:rPr lang="en-US" sz="2800" dirty="0"/>
              <a:t> </a:t>
            </a:r>
            <a:r>
              <a:rPr lang="en-US" sz="2800" dirty="0" err="1"/>
              <a:t>tvisvar</a:t>
            </a:r>
            <a:r>
              <a:rPr lang="en-US" sz="2800" dirty="0"/>
              <a:t> </a:t>
            </a:r>
            <a:r>
              <a:rPr lang="en-US" sz="2800" dirty="0" err="1"/>
              <a:t>sinnum</a:t>
            </a:r>
            <a:r>
              <a:rPr lang="en-US" sz="2800" dirty="0"/>
              <a:t> </a:t>
            </a:r>
            <a:r>
              <a:rPr lang="en-US" sz="2800" dirty="0" err="1"/>
              <a:t>eða</a:t>
            </a:r>
            <a:r>
              <a:rPr lang="en-US" sz="2800" dirty="0"/>
              <a:t> </a:t>
            </a:r>
            <a:r>
              <a:rPr lang="en-US" sz="2800" dirty="0" err="1"/>
              <a:t>sjaldnar</a:t>
            </a:r>
            <a:r>
              <a:rPr lang="en-US" sz="2800" dirty="0"/>
              <a:t> í </a:t>
            </a:r>
            <a:r>
              <a:rPr lang="en-US" sz="2800" dirty="0" err="1"/>
              <a:t>viku</a:t>
            </a:r>
            <a:endParaRPr lang="en-US" sz="2800" dirty="0"/>
          </a:p>
          <a:p>
            <a:pPr fontAlgn="auto">
              <a:spcAft>
                <a:spcPts val="0"/>
              </a:spcAft>
              <a:defRPr/>
            </a:pPr>
            <a:r>
              <a:rPr lang="en-US" sz="2800" dirty="0"/>
              <a:t>Saga um </a:t>
            </a:r>
            <a:r>
              <a:rPr lang="en-US" sz="2800" dirty="0" err="1"/>
              <a:t>að</a:t>
            </a:r>
            <a:r>
              <a:rPr lang="en-US" sz="2800" dirty="0"/>
              <a:t> </a:t>
            </a:r>
            <a:r>
              <a:rPr lang="en-US" sz="2800" dirty="0" err="1"/>
              <a:t>halda</a:t>
            </a:r>
            <a:r>
              <a:rPr lang="en-US" sz="2800" dirty="0"/>
              <a:t> í </a:t>
            </a:r>
            <a:r>
              <a:rPr lang="en-US" sz="2800" dirty="0" err="1"/>
              <a:t>sér</a:t>
            </a:r>
            <a:endParaRPr lang="en-US" sz="2800" dirty="0"/>
          </a:p>
          <a:p>
            <a:pPr fontAlgn="auto">
              <a:spcAft>
                <a:spcPts val="0"/>
              </a:spcAft>
              <a:defRPr/>
            </a:pPr>
            <a:r>
              <a:rPr lang="en-US" sz="2800" dirty="0"/>
              <a:t>Saga um </a:t>
            </a:r>
            <a:r>
              <a:rPr lang="en-US" sz="2800" dirty="0" err="1"/>
              <a:t>sársaukafulla</a:t>
            </a:r>
            <a:r>
              <a:rPr lang="en-US" sz="2800" dirty="0"/>
              <a:t> </a:t>
            </a:r>
            <a:r>
              <a:rPr lang="en-US" sz="2800" dirty="0" err="1"/>
              <a:t>hægðalosun</a:t>
            </a:r>
            <a:r>
              <a:rPr lang="en-US" sz="2800" dirty="0"/>
              <a:t> </a:t>
            </a:r>
            <a:r>
              <a:rPr lang="en-US" sz="2800" dirty="0" err="1"/>
              <a:t>eða</a:t>
            </a:r>
            <a:r>
              <a:rPr lang="en-US" sz="2800" dirty="0"/>
              <a:t> </a:t>
            </a:r>
            <a:r>
              <a:rPr lang="en-US" sz="2800" dirty="0" err="1"/>
              <a:t>harðar</a:t>
            </a:r>
            <a:r>
              <a:rPr lang="en-US" sz="2800" dirty="0"/>
              <a:t> </a:t>
            </a:r>
            <a:r>
              <a:rPr lang="en-US" sz="2800" dirty="0" err="1"/>
              <a:t>hægðir</a:t>
            </a:r>
            <a:endParaRPr lang="en-US" sz="2800" dirty="0"/>
          </a:p>
          <a:p>
            <a:pPr fontAlgn="auto">
              <a:spcAft>
                <a:spcPts val="0"/>
              </a:spcAft>
              <a:defRPr/>
            </a:pPr>
            <a:r>
              <a:rPr lang="en-US" sz="2800" dirty="0"/>
              <a:t>Saga um </a:t>
            </a:r>
            <a:r>
              <a:rPr lang="en-US" sz="2800" dirty="0" err="1"/>
              <a:t>stórar</a:t>
            </a:r>
            <a:r>
              <a:rPr lang="en-US" sz="2800" dirty="0"/>
              <a:t> </a:t>
            </a:r>
            <a:r>
              <a:rPr lang="en-US" sz="2800" dirty="0" err="1"/>
              <a:t>eða</a:t>
            </a:r>
            <a:r>
              <a:rPr lang="en-US" sz="2800" dirty="0"/>
              <a:t> </a:t>
            </a:r>
            <a:r>
              <a:rPr lang="en-US" sz="2800" dirty="0" err="1"/>
              <a:t>sverar</a:t>
            </a:r>
            <a:r>
              <a:rPr lang="en-US" sz="2800" dirty="0"/>
              <a:t> </a:t>
            </a:r>
            <a:r>
              <a:rPr lang="en-US" sz="2800" dirty="0" err="1"/>
              <a:t>hægðir</a:t>
            </a:r>
            <a:endParaRPr lang="en-US" sz="2800" dirty="0"/>
          </a:p>
          <a:p>
            <a:pPr fontAlgn="auto">
              <a:spcAft>
                <a:spcPts val="0"/>
              </a:spcAft>
              <a:defRPr/>
            </a:pPr>
            <a:r>
              <a:rPr lang="en-US" sz="2800" dirty="0" err="1"/>
              <a:t>Mikið</a:t>
            </a:r>
            <a:r>
              <a:rPr lang="en-US" sz="2800" dirty="0"/>
              <a:t> </a:t>
            </a:r>
            <a:r>
              <a:rPr lang="en-US" sz="2800" dirty="0" err="1"/>
              <a:t>hægðainnihald</a:t>
            </a:r>
            <a:r>
              <a:rPr lang="en-US" sz="2800" dirty="0"/>
              <a:t> í </a:t>
            </a:r>
            <a:r>
              <a:rPr lang="en-US" sz="2800" dirty="0" err="1"/>
              <a:t>endaþarmi</a:t>
            </a:r>
            <a:r>
              <a:rPr lang="en-US" sz="2800" dirty="0"/>
              <a:t> (</a:t>
            </a:r>
            <a:r>
              <a:rPr lang="en-US" sz="2800" dirty="0" err="1"/>
              <a:t>þreifing</a:t>
            </a:r>
            <a:r>
              <a:rPr lang="en-US" sz="2800" dirty="0"/>
              <a:t>, </a:t>
            </a:r>
            <a:r>
              <a:rPr lang="en-US" sz="2800" dirty="0" err="1"/>
              <a:t>myndrannsókn</a:t>
            </a:r>
            <a:r>
              <a:rPr lang="en-US" sz="2800" dirty="0"/>
              <a:t>)</a:t>
            </a:r>
          </a:p>
          <a:p>
            <a:pPr fontAlgn="auto">
              <a:spcAft>
                <a:spcPts val="0"/>
              </a:spcAft>
              <a:defRPr/>
            </a:pPr>
            <a:r>
              <a:rPr lang="en-US" sz="2800" dirty="0" err="1"/>
              <a:t>Ef</a:t>
            </a:r>
            <a:r>
              <a:rPr lang="en-US" sz="2800" dirty="0"/>
              <a:t> barn </a:t>
            </a:r>
            <a:r>
              <a:rPr lang="en-US" sz="2800" dirty="0" err="1"/>
              <a:t>er</a:t>
            </a:r>
            <a:r>
              <a:rPr lang="en-US" sz="2800" dirty="0"/>
              <a:t> </a:t>
            </a:r>
            <a:r>
              <a:rPr lang="en-US" sz="2800" dirty="0" err="1"/>
              <a:t>hætt</a:t>
            </a:r>
            <a:r>
              <a:rPr lang="en-US" sz="2800" dirty="0"/>
              <a:t> </a:t>
            </a:r>
            <a:r>
              <a:rPr lang="en-US" sz="2800" dirty="0" err="1"/>
              <a:t>að</a:t>
            </a:r>
            <a:r>
              <a:rPr lang="en-US" sz="2800" dirty="0"/>
              <a:t> nota </a:t>
            </a:r>
            <a:r>
              <a:rPr lang="en-US" sz="2800" dirty="0" err="1"/>
              <a:t>bleiu</a:t>
            </a:r>
            <a:endParaRPr lang="en-US" sz="2800" dirty="0"/>
          </a:p>
          <a:p>
            <a:pPr lvl="1" fontAlgn="auto">
              <a:spcAft>
                <a:spcPts val="0"/>
              </a:spcAft>
              <a:defRPr/>
            </a:pPr>
            <a:r>
              <a:rPr lang="en-US" dirty="0"/>
              <a:t>Barn </a:t>
            </a:r>
            <a:r>
              <a:rPr lang="en-US" dirty="0" err="1"/>
              <a:t>missir</a:t>
            </a:r>
            <a:r>
              <a:rPr lang="en-US" dirty="0"/>
              <a:t> </a:t>
            </a:r>
            <a:r>
              <a:rPr lang="en-US" dirty="0" err="1"/>
              <a:t>hægðir</a:t>
            </a:r>
            <a:r>
              <a:rPr lang="en-US" dirty="0"/>
              <a:t> </a:t>
            </a:r>
            <a:r>
              <a:rPr lang="en-US" dirty="0" err="1"/>
              <a:t>að</a:t>
            </a:r>
            <a:r>
              <a:rPr lang="en-US" dirty="0"/>
              <a:t> </a:t>
            </a:r>
            <a:r>
              <a:rPr lang="en-US" dirty="0" err="1"/>
              <a:t>minnsta</a:t>
            </a:r>
            <a:r>
              <a:rPr lang="en-US" dirty="0"/>
              <a:t> </a:t>
            </a:r>
            <a:r>
              <a:rPr lang="en-US" dirty="0" err="1"/>
              <a:t>kosti</a:t>
            </a:r>
            <a:r>
              <a:rPr lang="en-US" dirty="0"/>
              <a:t> </a:t>
            </a:r>
            <a:r>
              <a:rPr lang="en-US" dirty="0" err="1"/>
              <a:t>einu</a:t>
            </a:r>
            <a:r>
              <a:rPr lang="en-US" dirty="0"/>
              <a:t> </a:t>
            </a:r>
            <a:r>
              <a:rPr lang="en-US" dirty="0" err="1"/>
              <a:t>sinni</a:t>
            </a:r>
            <a:r>
              <a:rPr lang="en-US" dirty="0"/>
              <a:t> </a:t>
            </a:r>
            <a:r>
              <a:rPr lang="is-IS" dirty="0"/>
              <a:t>í </a:t>
            </a:r>
            <a:r>
              <a:rPr lang="en-US" dirty="0" err="1"/>
              <a:t>viku</a:t>
            </a:r>
            <a:endParaRPr lang="en-US" dirty="0"/>
          </a:p>
          <a:p>
            <a:pPr lvl="1" fontAlgn="auto">
              <a:spcAft>
                <a:spcPts val="0"/>
              </a:spcAft>
              <a:defRPr/>
            </a:pPr>
            <a:r>
              <a:rPr lang="en-US" dirty="0"/>
              <a:t>Saga um </a:t>
            </a:r>
            <a:r>
              <a:rPr lang="en-US" dirty="0" err="1"/>
              <a:t>sverar</a:t>
            </a:r>
            <a:r>
              <a:rPr lang="en-US" dirty="0"/>
              <a:t> </a:t>
            </a:r>
            <a:r>
              <a:rPr lang="en-US" dirty="0" err="1"/>
              <a:t>hægðir</a:t>
            </a:r>
            <a:r>
              <a:rPr lang="en-US" dirty="0"/>
              <a:t> </a:t>
            </a:r>
            <a:r>
              <a:rPr lang="en-US" dirty="0" err="1"/>
              <a:t>sem</a:t>
            </a:r>
            <a:r>
              <a:rPr lang="en-US" dirty="0"/>
              <a:t> </a:t>
            </a:r>
            <a:r>
              <a:rPr lang="en-US" dirty="0" err="1"/>
              <a:t>geta</a:t>
            </a:r>
            <a:r>
              <a:rPr lang="en-US" dirty="0"/>
              <a:t> </a:t>
            </a:r>
            <a:r>
              <a:rPr lang="en-US" dirty="0" err="1"/>
              <a:t>stíflað</a:t>
            </a:r>
            <a:r>
              <a:rPr lang="en-US" dirty="0"/>
              <a:t> </a:t>
            </a:r>
            <a:r>
              <a:rPr lang="en-US" dirty="0" err="1"/>
              <a:t>klósett</a:t>
            </a:r>
            <a:endParaRPr lang="en-US" dirty="0"/>
          </a:p>
          <a:p>
            <a:pPr lvl="1" fontAlgn="auto">
              <a:spcAft>
                <a:spcPts val="0"/>
              </a:spcAft>
              <a:defRPr/>
            </a:pPr>
            <a:endParaRPr lang="en-US" dirty="0"/>
          </a:p>
          <a:p>
            <a:pPr lvl="1" fontAlgn="auto">
              <a:spcAft>
                <a:spcPts val="0"/>
              </a:spcAft>
              <a:defRPr/>
            </a:pPr>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p:cNvSpPr>
            <a:spLocks noGrp="1"/>
          </p:cNvSpPr>
          <p:nvPr>
            <p:ph type="title"/>
          </p:nvPr>
        </p:nvSpPr>
        <p:spPr/>
        <p:txBody>
          <a:bodyPr/>
          <a:lstStyle/>
          <a:p>
            <a:r>
              <a:rPr lang="is-IS" sz="3600"/>
              <a:t>Rome IV greiningarskilmerki starfrænnar hægðatregðu fyrir börn </a:t>
            </a:r>
            <a:r>
              <a:rPr lang="en-US" sz="3600"/>
              <a:t>&gt; 4ra </a:t>
            </a:r>
            <a:r>
              <a:rPr lang="is-IS" sz="3600"/>
              <a:t>ára aldri</a:t>
            </a:r>
            <a:endParaRPr lang="en-US" sz="3600"/>
          </a:p>
        </p:txBody>
      </p:sp>
      <p:sp>
        <p:nvSpPr>
          <p:cNvPr id="3" name="Content Placeholder 2"/>
          <p:cNvSpPr>
            <a:spLocks noGrp="1"/>
          </p:cNvSpPr>
          <p:nvPr>
            <p:ph idx="1"/>
          </p:nvPr>
        </p:nvSpPr>
        <p:spPr/>
        <p:txBody>
          <a:bodyPr rtlCol="0">
            <a:normAutofit fontScale="55000" lnSpcReduction="20000"/>
          </a:bodyPr>
          <a:lstStyle/>
          <a:p>
            <a:pPr marL="0" indent="0" fontAlgn="auto">
              <a:spcAft>
                <a:spcPts val="0"/>
              </a:spcAft>
              <a:buFont typeface="Arial" pitchFamily="34" charset="0"/>
              <a:buNone/>
              <a:defRPr/>
            </a:pPr>
            <a:r>
              <a:rPr lang="en-US" altLang="en-US" sz="3600" i="1" dirty="0" err="1">
                <a:latin typeface="Arial" panose="020B0604020202020204" pitchFamily="34" charset="0"/>
              </a:rPr>
              <a:t>Að</a:t>
            </a:r>
            <a:r>
              <a:rPr lang="en-US" altLang="en-US" sz="3600" i="1" dirty="0">
                <a:latin typeface="Arial" panose="020B0604020202020204" pitchFamily="34" charset="0"/>
              </a:rPr>
              <a:t> </a:t>
            </a:r>
            <a:r>
              <a:rPr lang="en-US" altLang="en-US" sz="3600" i="1" dirty="0" err="1">
                <a:latin typeface="Arial" panose="020B0604020202020204" pitchFamily="34" charset="0"/>
              </a:rPr>
              <a:t>minnsta</a:t>
            </a:r>
            <a:r>
              <a:rPr lang="en-US" altLang="en-US" sz="3600" i="1" dirty="0">
                <a:latin typeface="Arial" panose="020B0604020202020204" pitchFamily="34" charset="0"/>
              </a:rPr>
              <a:t> </a:t>
            </a:r>
            <a:r>
              <a:rPr lang="en-US" altLang="en-US" sz="3600" i="1" dirty="0" err="1">
                <a:latin typeface="Arial" panose="020B0604020202020204" pitchFamily="34" charset="0"/>
              </a:rPr>
              <a:t>kosti</a:t>
            </a:r>
            <a:r>
              <a:rPr lang="en-US" altLang="en-US" sz="3600" i="1" dirty="0">
                <a:latin typeface="Arial" panose="020B0604020202020204" pitchFamily="34" charset="0"/>
              </a:rPr>
              <a:t> 2 </a:t>
            </a:r>
            <a:r>
              <a:rPr lang="en-US" altLang="en-US" sz="3600" i="1" dirty="0" err="1">
                <a:latin typeface="Arial" panose="020B0604020202020204" pitchFamily="34" charset="0"/>
              </a:rPr>
              <a:t>skilyr</a:t>
            </a:r>
            <a:r>
              <a:rPr lang="is-IS" altLang="en-US" sz="3600" i="1" dirty="0" err="1">
                <a:latin typeface="Arial" panose="020B0604020202020204" pitchFamily="34" charset="0"/>
              </a:rPr>
              <a:t>ði</a:t>
            </a:r>
            <a:r>
              <a:rPr lang="is-IS" altLang="en-US" sz="3600" i="1" dirty="0">
                <a:latin typeface="Arial" panose="020B0604020202020204" pitchFamily="34" charset="0"/>
              </a:rPr>
              <a:t> uppfyllt að minnsta kosti einu sinni í viku í minnst 1 mánuð með ófullnægjandi </a:t>
            </a:r>
            <a:r>
              <a:rPr lang="is-IS" altLang="en-US" sz="3600" i="1" dirty="0" err="1">
                <a:latin typeface="Arial" panose="020B0604020202020204" pitchFamily="34" charset="0"/>
              </a:rPr>
              <a:t>skilmerkjum</a:t>
            </a:r>
            <a:r>
              <a:rPr lang="is-IS" altLang="en-US" sz="3600" i="1" dirty="0">
                <a:latin typeface="Arial" panose="020B0604020202020204" pitchFamily="34" charset="0"/>
              </a:rPr>
              <a:t> til greiningar á </a:t>
            </a:r>
            <a:r>
              <a:rPr lang="is-IS" altLang="en-US" sz="3600" i="1" dirty="0" err="1">
                <a:latin typeface="Arial" panose="020B0604020202020204" pitchFamily="34" charset="0"/>
              </a:rPr>
              <a:t>Irritable</a:t>
            </a:r>
            <a:r>
              <a:rPr lang="is-IS" altLang="en-US" sz="3600" i="1" dirty="0">
                <a:latin typeface="Arial" panose="020B0604020202020204" pitchFamily="34" charset="0"/>
              </a:rPr>
              <a:t> </a:t>
            </a:r>
            <a:r>
              <a:rPr lang="is-IS" altLang="en-US" sz="3600" i="1" dirty="0" err="1">
                <a:latin typeface="Arial" panose="020B0604020202020204" pitchFamily="34" charset="0"/>
              </a:rPr>
              <a:t>Bowel</a:t>
            </a:r>
            <a:r>
              <a:rPr lang="is-IS" altLang="en-US" sz="3600" i="1" dirty="0">
                <a:latin typeface="Arial" panose="020B0604020202020204" pitchFamily="34" charset="0"/>
              </a:rPr>
              <a:t> </a:t>
            </a:r>
            <a:r>
              <a:rPr lang="is-IS" altLang="en-US" sz="3600" i="1" dirty="0" err="1">
                <a:latin typeface="Arial" panose="020B0604020202020204" pitchFamily="34" charset="0"/>
              </a:rPr>
              <a:t>Syndrome</a:t>
            </a:r>
            <a:r>
              <a:rPr lang="is-IS" altLang="en-US" sz="3600" i="1" dirty="0">
                <a:latin typeface="Arial" panose="020B0604020202020204" pitchFamily="34" charset="0"/>
              </a:rPr>
              <a:t>.</a:t>
            </a:r>
          </a:p>
          <a:p>
            <a:pPr marL="0" indent="0" fontAlgn="auto">
              <a:spcAft>
                <a:spcPts val="0"/>
              </a:spcAft>
              <a:buFont typeface="Arial" pitchFamily="34" charset="0"/>
              <a:buNone/>
              <a:defRPr/>
            </a:pPr>
            <a:endParaRPr lang="is-IS" dirty="0"/>
          </a:p>
          <a:p>
            <a:pPr fontAlgn="auto">
              <a:spcAft>
                <a:spcPts val="0"/>
              </a:spcAft>
              <a:defRPr/>
            </a:pPr>
            <a:r>
              <a:rPr lang="en-US" sz="3800" dirty="0" err="1"/>
              <a:t>Hægðalosun</a:t>
            </a:r>
            <a:r>
              <a:rPr lang="en-US" sz="3800" dirty="0"/>
              <a:t> í </a:t>
            </a:r>
            <a:r>
              <a:rPr lang="en-US" sz="3800" dirty="0" err="1"/>
              <a:t>klósett</a:t>
            </a:r>
            <a:r>
              <a:rPr lang="en-US" sz="3800" dirty="0"/>
              <a:t> </a:t>
            </a:r>
            <a:r>
              <a:rPr lang="en-US" sz="3800" dirty="0" err="1"/>
              <a:t>tvisvar</a:t>
            </a:r>
            <a:r>
              <a:rPr lang="en-US" sz="3800" dirty="0"/>
              <a:t> </a:t>
            </a:r>
            <a:r>
              <a:rPr lang="en-US" sz="3800" dirty="0" err="1"/>
              <a:t>sinnum</a:t>
            </a:r>
            <a:r>
              <a:rPr lang="en-US" sz="3800" dirty="0"/>
              <a:t> í </a:t>
            </a:r>
            <a:r>
              <a:rPr lang="en-US" sz="3800" dirty="0" err="1"/>
              <a:t>viku</a:t>
            </a:r>
            <a:r>
              <a:rPr lang="en-US" sz="3800" dirty="0"/>
              <a:t> </a:t>
            </a:r>
            <a:r>
              <a:rPr lang="en-US" sz="3800" dirty="0" err="1"/>
              <a:t>eða</a:t>
            </a:r>
            <a:r>
              <a:rPr lang="en-US" sz="3800" dirty="0"/>
              <a:t> </a:t>
            </a:r>
            <a:r>
              <a:rPr lang="en-US" sz="3800" dirty="0" err="1"/>
              <a:t>sjaldnar</a:t>
            </a:r>
            <a:r>
              <a:rPr lang="en-US" sz="3800" dirty="0"/>
              <a:t> </a:t>
            </a:r>
            <a:r>
              <a:rPr lang="en-US" sz="3800" dirty="0" err="1"/>
              <a:t>hjá</a:t>
            </a:r>
            <a:r>
              <a:rPr lang="en-US" sz="3800" dirty="0"/>
              <a:t> </a:t>
            </a:r>
            <a:r>
              <a:rPr lang="en-US" sz="3800" dirty="0" err="1"/>
              <a:t>barni</a:t>
            </a:r>
            <a:r>
              <a:rPr lang="en-US" sz="3800" dirty="0"/>
              <a:t> </a:t>
            </a:r>
            <a:r>
              <a:rPr lang="en-US" sz="3800" dirty="0" err="1"/>
              <a:t>með</a:t>
            </a:r>
            <a:r>
              <a:rPr lang="en-US" sz="3800" dirty="0"/>
              <a:t> </a:t>
            </a:r>
            <a:r>
              <a:rPr lang="en-US" sz="3800" dirty="0" err="1"/>
              <a:t>þroska</a:t>
            </a:r>
            <a:r>
              <a:rPr lang="en-US" sz="3800" dirty="0"/>
              <a:t> á </a:t>
            </a:r>
            <a:r>
              <a:rPr lang="en-US" sz="3800" dirty="0" err="1"/>
              <a:t>við</a:t>
            </a:r>
            <a:r>
              <a:rPr lang="en-US" sz="3800" dirty="0"/>
              <a:t> 4ra </a:t>
            </a:r>
            <a:r>
              <a:rPr lang="en-US" sz="3800" dirty="0" err="1"/>
              <a:t>ára</a:t>
            </a:r>
            <a:r>
              <a:rPr lang="en-US" sz="3800" dirty="0"/>
              <a:t> </a:t>
            </a:r>
            <a:r>
              <a:rPr lang="en-US" sz="3800" dirty="0" err="1"/>
              <a:t>eða</a:t>
            </a:r>
            <a:r>
              <a:rPr lang="en-US" sz="3800" dirty="0"/>
              <a:t> </a:t>
            </a:r>
            <a:r>
              <a:rPr lang="en-US" sz="3800" dirty="0" err="1"/>
              <a:t>eldri</a:t>
            </a:r>
            <a:endParaRPr lang="en-US" sz="3800" dirty="0"/>
          </a:p>
          <a:p>
            <a:pPr fontAlgn="auto">
              <a:spcAft>
                <a:spcPts val="0"/>
              </a:spcAft>
              <a:defRPr/>
            </a:pPr>
            <a:r>
              <a:rPr lang="en-US" sz="3800" dirty="0"/>
              <a:t>Barn </a:t>
            </a:r>
            <a:r>
              <a:rPr lang="en-US" sz="3800" dirty="0" err="1"/>
              <a:t>missir</a:t>
            </a:r>
            <a:r>
              <a:rPr lang="en-US" sz="3800" dirty="0"/>
              <a:t> </a:t>
            </a:r>
            <a:r>
              <a:rPr lang="en-US" sz="3800" dirty="0" err="1"/>
              <a:t>hægðir</a:t>
            </a:r>
            <a:r>
              <a:rPr lang="en-US" sz="3800" dirty="0"/>
              <a:t> </a:t>
            </a:r>
            <a:r>
              <a:rPr lang="en-US" sz="3800" dirty="0" err="1"/>
              <a:t>að</a:t>
            </a:r>
            <a:r>
              <a:rPr lang="en-US" sz="3800" dirty="0"/>
              <a:t> </a:t>
            </a:r>
            <a:r>
              <a:rPr lang="en-US" sz="3800" dirty="0" err="1"/>
              <a:t>minnsta</a:t>
            </a:r>
            <a:r>
              <a:rPr lang="en-US" sz="3800" dirty="0"/>
              <a:t> </a:t>
            </a:r>
            <a:r>
              <a:rPr lang="en-US" sz="3800" dirty="0" err="1"/>
              <a:t>kosti</a:t>
            </a:r>
            <a:r>
              <a:rPr lang="en-US" sz="3800" dirty="0"/>
              <a:t> </a:t>
            </a:r>
            <a:r>
              <a:rPr lang="en-US" sz="3800" dirty="0" err="1"/>
              <a:t>einu</a:t>
            </a:r>
            <a:r>
              <a:rPr lang="en-US" sz="3800" dirty="0"/>
              <a:t> </a:t>
            </a:r>
            <a:r>
              <a:rPr lang="en-US" sz="3800" dirty="0" err="1"/>
              <a:t>sinni</a:t>
            </a:r>
            <a:r>
              <a:rPr lang="en-US" sz="3800" dirty="0"/>
              <a:t> </a:t>
            </a:r>
            <a:r>
              <a:rPr lang="is-IS" sz="3800" dirty="0"/>
              <a:t>í </a:t>
            </a:r>
            <a:r>
              <a:rPr lang="en-US" sz="3800" dirty="0" err="1"/>
              <a:t>viku</a:t>
            </a:r>
            <a:endParaRPr lang="en-US" sz="3800" dirty="0"/>
          </a:p>
          <a:p>
            <a:pPr fontAlgn="auto">
              <a:spcAft>
                <a:spcPts val="0"/>
              </a:spcAft>
              <a:defRPr/>
            </a:pPr>
            <a:r>
              <a:rPr lang="en-US" sz="3800" dirty="0"/>
              <a:t>Saga um </a:t>
            </a:r>
            <a:r>
              <a:rPr lang="en-US" sz="3800" dirty="0" err="1"/>
              <a:t>ákveðna</a:t>
            </a:r>
            <a:r>
              <a:rPr lang="en-US" sz="3800" dirty="0"/>
              <a:t> </a:t>
            </a:r>
            <a:r>
              <a:rPr lang="en-US" sz="3800" dirty="0" err="1"/>
              <a:t>líkamsbeitingu</a:t>
            </a:r>
            <a:r>
              <a:rPr lang="en-US" sz="3800" dirty="0"/>
              <a:t> og </a:t>
            </a:r>
            <a:r>
              <a:rPr lang="en-US" sz="3800" dirty="0" err="1"/>
              <a:t>ákafan</a:t>
            </a:r>
            <a:r>
              <a:rPr lang="en-US" sz="3800" dirty="0"/>
              <a:t> </a:t>
            </a:r>
            <a:r>
              <a:rPr lang="en-US" sz="3800" dirty="0" err="1"/>
              <a:t>vilja</a:t>
            </a:r>
            <a:r>
              <a:rPr lang="en-US" sz="3800" dirty="0"/>
              <a:t> </a:t>
            </a:r>
            <a:r>
              <a:rPr lang="en-US" sz="3800" dirty="0" err="1"/>
              <a:t>til</a:t>
            </a:r>
            <a:r>
              <a:rPr lang="en-US" sz="3800" dirty="0"/>
              <a:t> </a:t>
            </a:r>
            <a:r>
              <a:rPr lang="en-US" sz="3800" dirty="0" err="1"/>
              <a:t>þess</a:t>
            </a:r>
            <a:r>
              <a:rPr lang="en-US" sz="3800" dirty="0"/>
              <a:t> </a:t>
            </a:r>
            <a:r>
              <a:rPr lang="en-US" sz="3800" dirty="0" err="1"/>
              <a:t>að</a:t>
            </a:r>
            <a:r>
              <a:rPr lang="en-US" sz="3800" dirty="0"/>
              <a:t> </a:t>
            </a:r>
            <a:r>
              <a:rPr lang="en-US" sz="3800" dirty="0" err="1"/>
              <a:t>halda</a:t>
            </a:r>
            <a:r>
              <a:rPr lang="en-US" sz="3800" dirty="0"/>
              <a:t> í </a:t>
            </a:r>
            <a:r>
              <a:rPr lang="en-US" sz="3800" dirty="0" err="1"/>
              <a:t>sér</a:t>
            </a:r>
            <a:endParaRPr lang="en-US" sz="3800" dirty="0"/>
          </a:p>
          <a:p>
            <a:pPr fontAlgn="auto">
              <a:spcAft>
                <a:spcPts val="0"/>
              </a:spcAft>
              <a:defRPr/>
            </a:pPr>
            <a:r>
              <a:rPr lang="en-US" sz="3800" dirty="0"/>
              <a:t>Saga um </a:t>
            </a:r>
            <a:r>
              <a:rPr lang="en-US" sz="3800" dirty="0" err="1"/>
              <a:t>harðar</a:t>
            </a:r>
            <a:r>
              <a:rPr lang="en-US" sz="3800" dirty="0"/>
              <a:t> </a:t>
            </a:r>
            <a:r>
              <a:rPr lang="en-US" sz="3800" dirty="0" err="1"/>
              <a:t>hægðir</a:t>
            </a:r>
            <a:r>
              <a:rPr lang="en-US" sz="3800" dirty="0"/>
              <a:t> </a:t>
            </a:r>
            <a:r>
              <a:rPr lang="en-US" sz="3800" dirty="0" err="1"/>
              <a:t>eða</a:t>
            </a:r>
            <a:r>
              <a:rPr lang="en-US" sz="3800" dirty="0"/>
              <a:t> </a:t>
            </a:r>
            <a:r>
              <a:rPr lang="en-US" sz="3800" dirty="0" err="1"/>
              <a:t>sársaukafulla</a:t>
            </a:r>
            <a:r>
              <a:rPr lang="en-US" sz="3800" dirty="0"/>
              <a:t> </a:t>
            </a:r>
            <a:r>
              <a:rPr lang="en-US" sz="3800" dirty="0" err="1"/>
              <a:t>hægðalosun</a:t>
            </a:r>
            <a:endParaRPr lang="en-US" sz="3800" dirty="0"/>
          </a:p>
          <a:p>
            <a:pPr fontAlgn="auto">
              <a:spcAft>
                <a:spcPts val="0"/>
              </a:spcAft>
              <a:defRPr/>
            </a:pPr>
            <a:r>
              <a:rPr lang="en-US" sz="3800" dirty="0" err="1"/>
              <a:t>Mikið</a:t>
            </a:r>
            <a:r>
              <a:rPr lang="en-US" sz="3800" dirty="0"/>
              <a:t> </a:t>
            </a:r>
            <a:r>
              <a:rPr lang="en-US" sz="3800" dirty="0" err="1"/>
              <a:t>magn</a:t>
            </a:r>
            <a:r>
              <a:rPr lang="en-US" sz="3800" dirty="0"/>
              <a:t> </a:t>
            </a:r>
            <a:r>
              <a:rPr lang="en-US" sz="3800" dirty="0" err="1"/>
              <a:t>hægða</a:t>
            </a:r>
            <a:r>
              <a:rPr lang="en-US" sz="3800" dirty="0"/>
              <a:t> í </a:t>
            </a:r>
            <a:r>
              <a:rPr lang="en-US" sz="3800" dirty="0" err="1"/>
              <a:t>endaþarmi</a:t>
            </a:r>
            <a:r>
              <a:rPr lang="en-US" sz="3800" dirty="0"/>
              <a:t> (</a:t>
            </a:r>
            <a:r>
              <a:rPr lang="en-US" sz="3800" dirty="0" err="1"/>
              <a:t>þreifing</a:t>
            </a:r>
            <a:r>
              <a:rPr lang="en-US" sz="3800" dirty="0"/>
              <a:t>, </a:t>
            </a:r>
            <a:r>
              <a:rPr lang="en-US" sz="3800" dirty="0" err="1"/>
              <a:t>myndgreining</a:t>
            </a:r>
            <a:r>
              <a:rPr lang="en-US" sz="3800" dirty="0"/>
              <a:t>)</a:t>
            </a:r>
          </a:p>
          <a:p>
            <a:pPr fontAlgn="auto">
              <a:spcAft>
                <a:spcPts val="0"/>
              </a:spcAft>
              <a:defRPr/>
            </a:pPr>
            <a:r>
              <a:rPr lang="en-US" sz="3800" dirty="0"/>
              <a:t>Saga um </a:t>
            </a:r>
            <a:r>
              <a:rPr lang="en-US" sz="3800" dirty="0" err="1"/>
              <a:t>stórar</a:t>
            </a:r>
            <a:r>
              <a:rPr lang="en-US" sz="3800" dirty="0"/>
              <a:t> </a:t>
            </a:r>
            <a:r>
              <a:rPr lang="en-US" sz="3800" dirty="0" err="1"/>
              <a:t>eða</a:t>
            </a:r>
            <a:r>
              <a:rPr lang="en-US" sz="3800" dirty="0"/>
              <a:t> </a:t>
            </a:r>
            <a:r>
              <a:rPr lang="en-US" sz="3800" dirty="0" err="1"/>
              <a:t>sverar</a:t>
            </a:r>
            <a:r>
              <a:rPr lang="en-US" sz="3800" dirty="0"/>
              <a:t> </a:t>
            </a:r>
            <a:r>
              <a:rPr lang="en-US" sz="3800" dirty="0" err="1"/>
              <a:t>hægðir</a:t>
            </a:r>
            <a:r>
              <a:rPr lang="en-US" sz="3800" dirty="0"/>
              <a:t> </a:t>
            </a:r>
            <a:r>
              <a:rPr lang="en-US" sz="3800" dirty="0" err="1"/>
              <a:t>sem</a:t>
            </a:r>
            <a:r>
              <a:rPr lang="en-US" sz="3800" dirty="0"/>
              <a:t> </a:t>
            </a:r>
            <a:r>
              <a:rPr lang="en-US" sz="3800" dirty="0" err="1"/>
              <a:t>geta</a:t>
            </a:r>
            <a:r>
              <a:rPr lang="en-US" sz="3800" dirty="0"/>
              <a:t> </a:t>
            </a:r>
            <a:r>
              <a:rPr lang="en-US" sz="3800" dirty="0" err="1"/>
              <a:t>stíflað</a:t>
            </a:r>
            <a:r>
              <a:rPr lang="en-US" sz="3800" dirty="0"/>
              <a:t> </a:t>
            </a:r>
            <a:r>
              <a:rPr lang="en-US" sz="3800" dirty="0" err="1"/>
              <a:t>klósett</a:t>
            </a:r>
            <a:endParaRPr lang="en-US" sz="3800" dirty="0"/>
          </a:p>
          <a:p>
            <a:pPr marL="0" indent="0" fontAlgn="auto">
              <a:spcAft>
                <a:spcPts val="0"/>
              </a:spcAft>
              <a:buFont typeface="Arial" pitchFamily="34" charset="0"/>
              <a:buNone/>
              <a:defRPr/>
            </a:pPr>
            <a:endParaRPr lang="en-US" sz="3100" dirty="0"/>
          </a:p>
          <a:p>
            <a:pPr marL="0" indent="0" fontAlgn="auto">
              <a:spcAft>
                <a:spcPts val="0"/>
              </a:spcAft>
              <a:buFont typeface="Arial" pitchFamily="34" charset="0"/>
              <a:buNone/>
              <a:defRPr/>
            </a:pPr>
            <a:r>
              <a:rPr lang="en-US" sz="3600" i="1" dirty="0" err="1"/>
              <a:t>Eftir</a:t>
            </a:r>
            <a:r>
              <a:rPr lang="en-US" sz="3600" i="1" dirty="0"/>
              <a:t> </a:t>
            </a:r>
            <a:r>
              <a:rPr lang="en-US" sz="3600" i="1" dirty="0" err="1"/>
              <a:t>viðeigandi</a:t>
            </a:r>
            <a:r>
              <a:rPr lang="en-US" sz="3600" i="1" dirty="0"/>
              <a:t> </a:t>
            </a:r>
            <a:r>
              <a:rPr lang="en-US" sz="3600" i="1" dirty="0" err="1"/>
              <a:t>klínískt</a:t>
            </a:r>
            <a:r>
              <a:rPr lang="en-US" sz="3600" i="1" dirty="0"/>
              <a:t> mat og </a:t>
            </a:r>
            <a:r>
              <a:rPr lang="en-US" sz="3600" i="1" dirty="0" err="1"/>
              <a:t>uppvinnslu</a:t>
            </a:r>
            <a:r>
              <a:rPr lang="en-US" sz="3600" i="1" dirty="0"/>
              <a:t> </a:t>
            </a:r>
            <a:r>
              <a:rPr lang="en-US" sz="3600" i="1" dirty="0" err="1"/>
              <a:t>verða</a:t>
            </a:r>
            <a:r>
              <a:rPr lang="en-US" sz="3600" i="1" dirty="0"/>
              <a:t> </a:t>
            </a:r>
            <a:r>
              <a:rPr lang="en-US" sz="3600" i="1" dirty="0" err="1"/>
              <a:t>einkenni</a:t>
            </a:r>
            <a:r>
              <a:rPr lang="en-US" sz="3600" i="1" dirty="0"/>
              <a:t> ekki </a:t>
            </a:r>
            <a:r>
              <a:rPr lang="en-US" sz="3600" i="1" dirty="0" err="1"/>
              <a:t>skýrð</a:t>
            </a:r>
            <a:r>
              <a:rPr lang="en-US" sz="3600" i="1" dirty="0"/>
              <a:t> </a:t>
            </a:r>
            <a:r>
              <a:rPr lang="en-US" sz="3600" i="1" dirty="0" err="1"/>
              <a:t>af</a:t>
            </a:r>
            <a:r>
              <a:rPr lang="en-US" sz="3600" i="1" dirty="0"/>
              <a:t> </a:t>
            </a:r>
            <a:r>
              <a:rPr lang="en-US" sz="3600" i="1" dirty="0" err="1"/>
              <a:t>öðru</a:t>
            </a:r>
            <a:r>
              <a:rPr lang="en-US" sz="3600" i="1" dirty="0"/>
              <a:t> </a:t>
            </a:r>
            <a:r>
              <a:rPr lang="en-US" sz="3600" i="1" dirty="0" err="1"/>
              <a:t>undirliggjandi</a:t>
            </a:r>
            <a:r>
              <a:rPr lang="en-US" sz="3600" i="1" dirty="0"/>
              <a:t> </a:t>
            </a:r>
            <a:r>
              <a:rPr lang="en-US" sz="3600" i="1" dirty="0" err="1"/>
              <a:t>ástandi</a:t>
            </a:r>
            <a:r>
              <a:rPr lang="en-US" sz="3600" i="1" dirty="0"/>
              <a:t>.</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1"/>
          <p:cNvPicPr>
            <a:picLocks noChangeAspect="1"/>
          </p:cNvPicPr>
          <p:nvPr/>
        </p:nvPicPr>
        <p:blipFill>
          <a:blip r:embed="rId2" cstate="print"/>
          <a:srcRect/>
          <a:stretch>
            <a:fillRect/>
          </a:stretch>
        </p:blipFill>
        <p:spPr bwMode="auto">
          <a:xfrm>
            <a:off x="611211" y="1196975"/>
            <a:ext cx="7921625" cy="4464050"/>
          </a:xfrm>
          <a:prstGeom prst="rect">
            <a:avLst/>
          </a:prstGeom>
          <a:noFill/>
          <a:ln w="9525">
            <a:noFill/>
            <a:miter lim="800000"/>
            <a:headEnd/>
            <a:tailEnd/>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p:cNvSpPr>
            <a:spLocks noGrp="1"/>
          </p:cNvSpPr>
          <p:nvPr>
            <p:ph type="title"/>
          </p:nvPr>
        </p:nvSpPr>
        <p:spPr/>
        <p:txBody>
          <a:bodyPr/>
          <a:lstStyle/>
          <a:p>
            <a:r>
              <a:rPr lang="en-US"/>
              <a:t>Me</a:t>
            </a:r>
            <a:r>
              <a:rPr lang="is-IS"/>
              <a:t>ðferð</a:t>
            </a:r>
            <a:endParaRPr lang="en-US"/>
          </a:p>
        </p:txBody>
      </p:sp>
      <p:sp>
        <p:nvSpPr>
          <p:cNvPr id="135171" name="Content Placeholder 2"/>
          <p:cNvSpPr>
            <a:spLocks noGrp="1"/>
          </p:cNvSpPr>
          <p:nvPr>
            <p:ph idx="1"/>
          </p:nvPr>
        </p:nvSpPr>
        <p:spPr/>
        <p:txBody>
          <a:bodyPr/>
          <a:lstStyle/>
          <a:p>
            <a:r>
              <a:rPr lang="is-IS"/>
              <a:t>Ú</a:t>
            </a:r>
            <a:r>
              <a:rPr lang="en-US"/>
              <a:t>threinsun í upphafi </a:t>
            </a:r>
          </a:p>
          <a:p>
            <a:r>
              <a:rPr lang="en-US"/>
              <a:t>Viðhaldsmeðferð</a:t>
            </a:r>
          </a:p>
          <a:p>
            <a:pPr lvl="1"/>
            <a:r>
              <a:rPr lang="en-US"/>
              <a:t>Hægðamýkjandi lyf mikilvægust</a:t>
            </a:r>
          </a:p>
          <a:p>
            <a:pPr lvl="1"/>
            <a:r>
              <a:rPr lang="en-US"/>
              <a:t>Stimulant laxative sem viðbótarmeðferð</a:t>
            </a:r>
          </a:p>
          <a:p>
            <a:pPr lvl="1"/>
            <a:r>
              <a:rPr lang="en-US"/>
              <a:t>Reglulegar salernisferðir og svara kalli náttúrunnar</a:t>
            </a:r>
          </a:p>
          <a:p>
            <a:pPr lvl="1"/>
            <a:r>
              <a:rPr lang="en-US"/>
              <a:t>Mataræði</a:t>
            </a:r>
          </a:p>
          <a:p>
            <a:r>
              <a:rPr lang="en-US"/>
              <a:t>Markmið að hægðalosun verði sársaukalaus</a:t>
            </a:r>
          </a:p>
          <a:p>
            <a:r>
              <a:rPr lang="is-IS"/>
              <a:t>Meðferð varir mánuði eða ár</a:t>
            </a:r>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r>
              <a:rPr lang="is-IS"/>
              <a:t>Úthreinsun</a:t>
            </a:r>
            <a:endParaRPr lang="en-US"/>
          </a:p>
        </p:txBody>
      </p:sp>
      <p:sp>
        <p:nvSpPr>
          <p:cNvPr id="3" name="Content Placeholder 2"/>
          <p:cNvSpPr>
            <a:spLocks noGrp="1"/>
          </p:cNvSpPr>
          <p:nvPr>
            <p:ph idx="1"/>
          </p:nvPr>
        </p:nvSpPr>
        <p:spPr/>
        <p:txBody>
          <a:bodyPr rtlCol="0">
            <a:normAutofit fontScale="92500" lnSpcReduction="10000"/>
          </a:bodyPr>
          <a:lstStyle/>
          <a:p>
            <a:pPr fontAlgn="auto">
              <a:spcAft>
                <a:spcPts val="0"/>
              </a:spcAft>
              <a:defRPr/>
            </a:pPr>
            <a:r>
              <a:rPr lang="is-IS" sz="3000" dirty="0" err="1"/>
              <a:t>Polyethylene</a:t>
            </a:r>
            <a:r>
              <a:rPr lang="is-IS" sz="3000" dirty="0"/>
              <a:t> </a:t>
            </a:r>
            <a:r>
              <a:rPr lang="is-IS" sz="3000" dirty="0" err="1"/>
              <a:t>glycol</a:t>
            </a:r>
            <a:r>
              <a:rPr lang="is-IS" sz="3000" dirty="0"/>
              <a:t> um munn og </a:t>
            </a:r>
            <a:r>
              <a:rPr lang="is-IS" sz="3000" dirty="0" err="1"/>
              <a:t>rectal</a:t>
            </a:r>
            <a:r>
              <a:rPr lang="is-IS" sz="3000" dirty="0"/>
              <a:t> innhelling vökva eða lyfja jafnvirk til úthreinsunar</a:t>
            </a:r>
          </a:p>
          <a:p>
            <a:pPr fontAlgn="auto">
              <a:spcAft>
                <a:spcPts val="0"/>
              </a:spcAft>
              <a:defRPr/>
            </a:pPr>
            <a:r>
              <a:rPr lang="is-IS" sz="2800" dirty="0"/>
              <a:t>Meðferð um munn æskileg</a:t>
            </a:r>
          </a:p>
          <a:p>
            <a:pPr lvl="1" fontAlgn="auto">
              <a:spcAft>
                <a:spcPts val="0"/>
              </a:spcAft>
              <a:defRPr/>
            </a:pPr>
            <a:r>
              <a:rPr lang="is-IS" sz="2400" dirty="0"/>
              <a:t>PEG 1 til 1.5 g</a:t>
            </a:r>
            <a:r>
              <a:rPr lang="en-US" sz="2400" dirty="0"/>
              <a:t>/kg/</a:t>
            </a:r>
            <a:r>
              <a:rPr lang="en-US" sz="2400" dirty="0" err="1"/>
              <a:t>dag</a:t>
            </a:r>
            <a:r>
              <a:rPr lang="en-US" sz="2400" dirty="0"/>
              <a:t> </a:t>
            </a:r>
            <a:r>
              <a:rPr lang="is-IS" sz="2400" dirty="0"/>
              <a:t>í allt að 6 daga</a:t>
            </a:r>
          </a:p>
          <a:p>
            <a:pPr fontAlgn="auto">
              <a:spcAft>
                <a:spcPts val="0"/>
              </a:spcAft>
              <a:defRPr/>
            </a:pPr>
            <a:r>
              <a:rPr lang="is-IS" sz="2800" dirty="0" err="1"/>
              <a:t>Rectal</a:t>
            </a:r>
            <a:r>
              <a:rPr lang="is-IS" sz="2800" dirty="0"/>
              <a:t> meðferð nauðsynleg í völdum tilvikum</a:t>
            </a:r>
          </a:p>
          <a:p>
            <a:pPr lvl="1" fontAlgn="auto">
              <a:spcAft>
                <a:spcPts val="0"/>
              </a:spcAft>
              <a:defRPr/>
            </a:pPr>
            <a:r>
              <a:rPr lang="is-IS" sz="2400" dirty="0" err="1"/>
              <a:t>Saline</a:t>
            </a:r>
            <a:endParaRPr lang="is-IS" sz="2400" dirty="0"/>
          </a:p>
          <a:p>
            <a:pPr lvl="1" fontAlgn="auto">
              <a:spcAft>
                <a:spcPts val="0"/>
              </a:spcAft>
              <a:defRPr/>
            </a:pPr>
            <a:r>
              <a:rPr lang="is-IS" sz="2400" dirty="0" err="1"/>
              <a:t>Mineral</a:t>
            </a:r>
            <a:r>
              <a:rPr lang="is-IS" sz="2400" dirty="0"/>
              <a:t> </a:t>
            </a:r>
            <a:r>
              <a:rPr lang="is-IS" sz="2400" dirty="0" err="1"/>
              <a:t>oil</a:t>
            </a:r>
            <a:endParaRPr lang="is-IS" sz="2400" dirty="0"/>
          </a:p>
          <a:p>
            <a:pPr lvl="1" fontAlgn="auto">
              <a:spcAft>
                <a:spcPts val="0"/>
              </a:spcAft>
              <a:defRPr/>
            </a:pPr>
            <a:r>
              <a:rPr lang="is-IS" sz="2400" dirty="0" err="1"/>
              <a:t>Phosphate</a:t>
            </a:r>
            <a:r>
              <a:rPr lang="is-IS" sz="2400" dirty="0"/>
              <a:t> </a:t>
            </a:r>
            <a:r>
              <a:rPr lang="is-IS" sz="2400" dirty="0" err="1"/>
              <a:t>soda</a:t>
            </a:r>
            <a:endParaRPr lang="is-IS" sz="2400" dirty="0"/>
          </a:p>
          <a:p>
            <a:pPr lvl="1" fontAlgn="auto">
              <a:spcAft>
                <a:spcPts val="0"/>
              </a:spcAft>
              <a:defRPr/>
            </a:pPr>
            <a:r>
              <a:rPr lang="is-IS" sz="2400" dirty="0" err="1"/>
              <a:t>Klyx</a:t>
            </a:r>
            <a:r>
              <a:rPr lang="is-IS" sz="2400" dirty="0"/>
              <a:t> (</a:t>
            </a:r>
            <a:r>
              <a:rPr lang="is-IS" sz="2400" dirty="0" err="1"/>
              <a:t>dókúsatnatríum</a:t>
            </a:r>
            <a:r>
              <a:rPr lang="is-IS" sz="2400" dirty="0"/>
              <a:t> og </a:t>
            </a:r>
            <a:r>
              <a:rPr lang="is-IS" sz="2400" dirty="0" err="1"/>
              <a:t>sorbitol</a:t>
            </a:r>
            <a:r>
              <a:rPr lang="is-IS" sz="2400" dirty="0"/>
              <a:t>)</a:t>
            </a:r>
          </a:p>
          <a:p>
            <a:pPr lvl="1" fontAlgn="auto">
              <a:spcAft>
                <a:spcPts val="0"/>
              </a:spcAft>
              <a:defRPr/>
            </a:pPr>
            <a:r>
              <a:rPr lang="is-IS" sz="2400" dirty="0" err="1"/>
              <a:t>Glycerine</a:t>
            </a:r>
            <a:r>
              <a:rPr lang="is-IS" sz="2400" dirty="0"/>
              <a:t> (ungbörn)</a:t>
            </a:r>
          </a:p>
          <a:p>
            <a:pPr lvl="1" fontAlgn="auto">
              <a:spcAft>
                <a:spcPts val="0"/>
              </a:spcAft>
              <a:defRPr/>
            </a:pPr>
            <a:r>
              <a:rPr lang="is-IS" sz="2400" dirty="0"/>
              <a:t>SMOG </a:t>
            </a:r>
            <a:r>
              <a:rPr lang="is-IS" sz="2400" dirty="0" err="1"/>
              <a:t>enema</a:t>
            </a:r>
            <a:r>
              <a:rPr lang="is-IS" sz="2400" dirty="0"/>
              <a:t> (</a:t>
            </a:r>
            <a:r>
              <a:rPr lang="is-IS" sz="2400" dirty="0" err="1"/>
              <a:t>saline</a:t>
            </a:r>
            <a:r>
              <a:rPr lang="is-IS" sz="2400" dirty="0"/>
              <a:t>, </a:t>
            </a:r>
            <a:r>
              <a:rPr lang="is-IS" sz="2400" dirty="0" err="1"/>
              <a:t>mineral</a:t>
            </a:r>
            <a:r>
              <a:rPr lang="is-IS" sz="2400" dirty="0"/>
              <a:t> </a:t>
            </a:r>
            <a:r>
              <a:rPr lang="is-IS" sz="2400" dirty="0" err="1"/>
              <a:t>oil</a:t>
            </a:r>
            <a:r>
              <a:rPr lang="is-IS" sz="2400" dirty="0"/>
              <a:t>, </a:t>
            </a:r>
            <a:r>
              <a:rPr lang="is-IS" sz="2400" dirty="0" err="1"/>
              <a:t>glycerine</a:t>
            </a:r>
            <a:r>
              <a:rPr lang="is-IS" sz="2400" dirty="0"/>
              <a:t>)</a:t>
            </a:r>
          </a:p>
          <a:p>
            <a:pPr fontAlgn="auto">
              <a:spcAft>
                <a:spcPts val="0"/>
              </a:spcAft>
              <a:defRPr/>
            </a:pPr>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p:cNvSpPr>
            <a:spLocks noGrp="1"/>
          </p:cNvSpPr>
          <p:nvPr>
            <p:ph type="title"/>
          </p:nvPr>
        </p:nvSpPr>
        <p:spPr/>
        <p:txBody>
          <a:bodyPr/>
          <a:lstStyle/>
          <a:p>
            <a:r>
              <a:rPr lang="is-IS"/>
              <a:t>Hægðamýkjandi lyf</a:t>
            </a:r>
            <a:endParaRPr lang="en-US"/>
          </a:p>
        </p:txBody>
      </p:sp>
      <p:sp>
        <p:nvSpPr>
          <p:cNvPr id="3" name="Content Placeholder 2"/>
          <p:cNvSpPr>
            <a:spLocks noGrp="1"/>
          </p:cNvSpPr>
          <p:nvPr>
            <p:ph idx="1"/>
          </p:nvPr>
        </p:nvSpPr>
        <p:spPr/>
        <p:txBody>
          <a:bodyPr rtlCol="0">
            <a:normAutofit lnSpcReduction="10000"/>
          </a:bodyPr>
          <a:lstStyle/>
          <a:p>
            <a:pPr fontAlgn="auto">
              <a:spcAft>
                <a:spcPts val="0"/>
              </a:spcAft>
              <a:defRPr/>
            </a:pPr>
            <a:r>
              <a:rPr lang="is-IS" dirty="0" err="1"/>
              <a:t>Osmótísk</a:t>
            </a:r>
            <a:r>
              <a:rPr lang="is-IS" dirty="0"/>
              <a:t> virkni</a:t>
            </a:r>
          </a:p>
          <a:p>
            <a:pPr lvl="1" fontAlgn="auto">
              <a:spcAft>
                <a:spcPts val="0"/>
              </a:spcAft>
              <a:defRPr/>
            </a:pPr>
            <a:r>
              <a:rPr lang="is-IS" dirty="0" err="1">
                <a:solidFill>
                  <a:schemeClr val="accent4">
                    <a:lumMod val="60000"/>
                    <a:lumOff val="40000"/>
                  </a:schemeClr>
                </a:solidFill>
              </a:rPr>
              <a:t>Polyethylene</a:t>
            </a:r>
            <a:r>
              <a:rPr lang="is-IS" dirty="0">
                <a:solidFill>
                  <a:schemeClr val="accent4">
                    <a:lumMod val="60000"/>
                    <a:lumOff val="40000"/>
                  </a:schemeClr>
                </a:solidFill>
              </a:rPr>
              <a:t> </a:t>
            </a:r>
            <a:r>
              <a:rPr lang="is-IS" dirty="0" err="1">
                <a:solidFill>
                  <a:schemeClr val="accent4">
                    <a:lumMod val="60000"/>
                    <a:lumOff val="40000"/>
                  </a:schemeClr>
                </a:solidFill>
              </a:rPr>
              <a:t>glycol</a:t>
            </a:r>
            <a:r>
              <a:rPr lang="is-IS" dirty="0">
                <a:solidFill>
                  <a:schemeClr val="accent4">
                    <a:lumMod val="60000"/>
                    <a:lumOff val="40000"/>
                  </a:schemeClr>
                </a:solidFill>
              </a:rPr>
              <a:t> (</a:t>
            </a:r>
            <a:r>
              <a:rPr lang="is-IS" dirty="0" err="1">
                <a:solidFill>
                  <a:schemeClr val="accent4">
                    <a:lumMod val="60000"/>
                    <a:lumOff val="40000"/>
                  </a:schemeClr>
                </a:solidFill>
              </a:rPr>
              <a:t>Miralax</a:t>
            </a:r>
            <a:r>
              <a:rPr lang="is-IS" dirty="0">
                <a:solidFill>
                  <a:schemeClr val="accent4">
                    <a:lumMod val="60000"/>
                    <a:lumOff val="40000"/>
                  </a:schemeClr>
                </a:solidFill>
              </a:rPr>
              <a:t>, </a:t>
            </a:r>
            <a:r>
              <a:rPr lang="is-IS" dirty="0" err="1">
                <a:solidFill>
                  <a:schemeClr val="accent4">
                    <a:lumMod val="60000"/>
                    <a:lumOff val="40000"/>
                  </a:schemeClr>
                </a:solidFill>
              </a:rPr>
              <a:t>Movicol</a:t>
            </a:r>
            <a:r>
              <a:rPr lang="is-IS" dirty="0">
                <a:solidFill>
                  <a:schemeClr val="accent4">
                    <a:lumMod val="60000"/>
                    <a:lumOff val="40000"/>
                  </a:schemeClr>
                </a:solidFill>
              </a:rPr>
              <a:t>)</a:t>
            </a:r>
          </a:p>
          <a:p>
            <a:pPr lvl="1" fontAlgn="auto">
              <a:spcAft>
                <a:spcPts val="0"/>
              </a:spcAft>
              <a:defRPr/>
            </a:pPr>
            <a:r>
              <a:rPr lang="is-IS" dirty="0" err="1">
                <a:solidFill>
                  <a:schemeClr val="accent6">
                    <a:lumMod val="60000"/>
                    <a:lumOff val="40000"/>
                  </a:schemeClr>
                </a:solidFill>
              </a:rPr>
              <a:t>Lactulose</a:t>
            </a:r>
            <a:r>
              <a:rPr lang="is-IS" dirty="0">
                <a:solidFill>
                  <a:schemeClr val="accent6">
                    <a:lumMod val="60000"/>
                    <a:lumOff val="40000"/>
                  </a:schemeClr>
                </a:solidFill>
              </a:rPr>
              <a:t> (</a:t>
            </a:r>
            <a:r>
              <a:rPr lang="is-IS" dirty="0" err="1">
                <a:solidFill>
                  <a:schemeClr val="accent6">
                    <a:lumMod val="60000"/>
                    <a:lumOff val="40000"/>
                  </a:schemeClr>
                </a:solidFill>
              </a:rPr>
              <a:t>Medilax</a:t>
            </a:r>
            <a:r>
              <a:rPr lang="is-IS" dirty="0">
                <a:solidFill>
                  <a:schemeClr val="accent6">
                    <a:lumMod val="60000"/>
                    <a:lumOff val="40000"/>
                  </a:schemeClr>
                </a:solidFill>
              </a:rPr>
              <a:t>)</a:t>
            </a:r>
          </a:p>
          <a:p>
            <a:pPr lvl="1" fontAlgn="auto">
              <a:spcAft>
                <a:spcPts val="0"/>
              </a:spcAft>
              <a:defRPr/>
            </a:pPr>
            <a:r>
              <a:rPr lang="is-IS" dirty="0" err="1"/>
              <a:t>Sorbitol</a:t>
            </a:r>
            <a:endParaRPr lang="is-IS" dirty="0"/>
          </a:p>
          <a:p>
            <a:pPr lvl="1" fontAlgn="auto">
              <a:spcAft>
                <a:spcPts val="0"/>
              </a:spcAft>
              <a:defRPr/>
            </a:pPr>
            <a:r>
              <a:rPr lang="is-IS" dirty="0" err="1"/>
              <a:t>Magnesium</a:t>
            </a:r>
            <a:endParaRPr lang="is-IS" dirty="0"/>
          </a:p>
          <a:p>
            <a:pPr fontAlgn="auto">
              <a:spcAft>
                <a:spcPts val="0"/>
              </a:spcAft>
              <a:defRPr/>
            </a:pPr>
            <a:r>
              <a:rPr lang="is-IS" dirty="0"/>
              <a:t>Lyfin mýkja hægðamassa þar til hann minnkar og barn ákveður að losa hægðir dögum eða vikum seinna</a:t>
            </a:r>
          </a:p>
          <a:p>
            <a:pPr fontAlgn="auto">
              <a:spcAft>
                <a:spcPts val="0"/>
              </a:spcAft>
              <a:defRPr/>
            </a:pPr>
            <a:r>
              <a:rPr lang="is-IS" dirty="0"/>
              <a:t>Viðhalda mjúkum hægðum í viðhaldsmeðferð</a:t>
            </a:r>
          </a:p>
          <a:p>
            <a:pPr fontAlgn="auto">
              <a:spcAft>
                <a:spcPts val="0"/>
              </a:spcAft>
              <a:defRPr/>
            </a:pPr>
            <a:endParaRPr lang="is-IS" dirty="0"/>
          </a:p>
          <a:p>
            <a:pPr lvl="1" fontAlgn="auto">
              <a:spcAft>
                <a:spcPts val="0"/>
              </a:spcAft>
              <a:defRPr/>
            </a:pPr>
            <a:endParaRPr lang="en-US"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p:txBody>
          <a:bodyPr/>
          <a:lstStyle/>
          <a:p>
            <a:r>
              <a:rPr lang="is-IS"/>
              <a:t>Stimulant laxative</a:t>
            </a:r>
          </a:p>
        </p:txBody>
      </p:sp>
      <p:sp>
        <p:nvSpPr>
          <p:cNvPr id="138243" name="Content Placeholder 2"/>
          <p:cNvSpPr>
            <a:spLocks noGrp="1"/>
          </p:cNvSpPr>
          <p:nvPr>
            <p:ph idx="1"/>
          </p:nvPr>
        </p:nvSpPr>
        <p:spPr/>
        <p:txBody>
          <a:bodyPr/>
          <a:lstStyle/>
          <a:p>
            <a:r>
              <a:rPr lang="is-IS"/>
              <a:t>Leiða til samdráttar og flýta för</a:t>
            </a:r>
          </a:p>
          <a:p>
            <a:pPr lvl="1"/>
            <a:r>
              <a:rPr lang="is-IS"/>
              <a:t>Senna (Senokot)</a:t>
            </a:r>
          </a:p>
          <a:p>
            <a:pPr lvl="1"/>
            <a:r>
              <a:rPr lang="is-IS"/>
              <a:t>Bisacodyl (Dulcolax)</a:t>
            </a:r>
          </a:p>
          <a:p>
            <a:r>
              <a:rPr lang="is-IS"/>
              <a:t>Geta hentað í vel völdum tilvikum sem viðbótarmeðferð</a:t>
            </a:r>
          </a:p>
          <a:p>
            <a:r>
              <a:rPr lang="is-IS"/>
              <a:t>Tachyphylaxis</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p:txBody>
          <a:bodyPr/>
          <a:lstStyle/>
          <a:p>
            <a:r>
              <a:rPr lang="is-IS"/>
              <a:t>Mataræði</a:t>
            </a:r>
            <a:endParaRPr lang="en-US"/>
          </a:p>
        </p:txBody>
      </p:sp>
      <p:sp>
        <p:nvSpPr>
          <p:cNvPr id="3" name="Content Placeholder 2"/>
          <p:cNvSpPr>
            <a:spLocks noGrp="1"/>
          </p:cNvSpPr>
          <p:nvPr>
            <p:ph idx="1"/>
          </p:nvPr>
        </p:nvSpPr>
        <p:spPr/>
        <p:txBody>
          <a:bodyPr rtlCol="0">
            <a:normAutofit lnSpcReduction="10000"/>
          </a:bodyPr>
          <a:lstStyle/>
          <a:p>
            <a:pPr fontAlgn="auto">
              <a:spcAft>
                <a:spcPts val="0"/>
              </a:spcAft>
              <a:defRPr/>
            </a:pPr>
            <a:r>
              <a:rPr lang="is-IS" dirty="0"/>
              <a:t>Eðlileg inntaka vökva og trefja</a:t>
            </a:r>
          </a:p>
          <a:p>
            <a:pPr lvl="1" fontAlgn="auto">
              <a:spcAft>
                <a:spcPts val="0"/>
              </a:spcAft>
              <a:defRPr/>
            </a:pPr>
            <a:r>
              <a:rPr lang="is-IS" dirty="0"/>
              <a:t>Ekki sýnt fram á gagnsemi þess að auka magn trefja og vökva umfram ráðlagðan dagskammt</a:t>
            </a:r>
          </a:p>
          <a:p>
            <a:pPr fontAlgn="auto">
              <a:spcAft>
                <a:spcPts val="0"/>
              </a:spcAft>
              <a:defRPr/>
            </a:pPr>
            <a:r>
              <a:rPr lang="is-IS" dirty="0"/>
              <a:t>Mjólk</a:t>
            </a:r>
          </a:p>
          <a:p>
            <a:pPr lvl="1" fontAlgn="auto">
              <a:spcAft>
                <a:spcPts val="0"/>
              </a:spcAft>
              <a:defRPr/>
            </a:pPr>
            <a:r>
              <a:rPr lang="is-IS" dirty="0"/>
              <a:t>Má reyna að taka út hjá börnum með </a:t>
            </a:r>
            <a:r>
              <a:rPr lang="is-IS" dirty="0" err="1"/>
              <a:t>atopy</a:t>
            </a:r>
            <a:r>
              <a:rPr lang="is-IS" dirty="0"/>
              <a:t> sem ekki svara meðferð</a:t>
            </a:r>
          </a:p>
          <a:p>
            <a:pPr fontAlgn="auto">
              <a:spcAft>
                <a:spcPts val="0"/>
              </a:spcAft>
              <a:defRPr/>
            </a:pPr>
            <a:r>
              <a:rPr lang="is-IS" dirty="0" err="1"/>
              <a:t>Prebiotics</a:t>
            </a:r>
            <a:r>
              <a:rPr lang="is-IS" dirty="0"/>
              <a:t> og </a:t>
            </a:r>
            <a:r>
              <a:rPr lang="is-IS" dirty="0" err="1"/>
              <a:t>probiotic</a:t>
            </a:r>
            <a:endParaRPr lang="is-IS" dirty="0"/>
          </a:p>
          <a:p>
            <a:pPr lvl="1" fontAlgn="auto">
              <a:spcAft>
                <a:spcPts val="0"/>
              </a:spcAft>
              <a:defRPr/>
            </a:pPr>
            <a:r>
              <a:rPr lang="is-IS" dirty="0"/>
              <a:t>Ekki sýnt fram á nægjanlegan árangur til þess að hægt sé að mæla með þessu</a:t>
            </a:r>
          </a:p>
          <a:p>
            <a:pPr lvl="1" fontAlgn="auto">
              <a:spcAft>
                <a:spcPts val="0"/>
              </a:spcAft>
              <a:defRPr/>
            </a:pPr>
            <a:endParaRPr lang="en-US"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p:cNvSpPr>
            <a:spLocks noGrp="1"/>
          </p:cNvSpPr>
          <p:nvPr>
            <p:ph type="title"/>
          </p:nvPr>
        </p:nvSpPr>
        <p:spPr/>
        <p:txBody>
          <a:bodyPr/>
          <a:lstStyle/>
          <a:p>
            <a:r>
              <a:rPr lang="is-IS"/>
              <a:t>Trefjar frh.</a:t>
            </a:r>
            <a:endParaRPr lang="en-US"/>
          </a:p>
        </p:txBody>
      </p:sp>
      <p:sp>
        <p:nvSpPr>
          <p:cNvPr id="140291" name="Content Placeholder 2"/>
          <p:cNvSpPr>
            <a:spLocks noGrp="1"/>
          </p:cNvSpPr>
          <p:nvPr>
            <p:ph idx="1"/>
          </p:nvPr>
        </p:nvSpPr>
        <p:spPr/>
        <p:txBody>
          <a:bodyPr/>
          <a:lstStyle/>
          <a:p>
            <a:r>
              <a:rPr lang="is-IS"/>
              <a:t>Fræðilega séð ætti trefjaríkt mataræði að koma í veg fyrir og meðhöndla hægðatregðu</a:t>
            </a:r>
          </a:p>
          <a:p>
            <a:r>
              <a:rPr lang="is-IS"/>
              <a:t>Gildir ekki fyrir alla</a:t>
            </a:r>
          </a:p>
          <a:p>
            <a:r>
              <a:rPr lang="is-IS"/>
              <a:t>Ástæða hægðatregðu skiptir máli</a:t>
            </a:r>
          </a:p>
          <a:p>
            <a:r>
              <a:rPr lang="en-US"/>
              <a:t>Trefjar geta aukið tíðni hægðalosunar án þess að hjálpa öðrum einkennum tengt hægðatregðu eins og verkjum, þenslu og vindgangi</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p:txBody>
          <a:bodyPr/>
          <a:lstStyle/>
          <a:p>
            <a:r>
              <a:rPr lang="is-IS"/>
              <a:t>Hegðun og atferli</a:t>
            </a:r>
          </a:p>
        </p:txBody>
      </p:sp>
      <p:sp>
        <p:nvSpPr>
          <p:cNvPr id="3" name="Content Placeholder 2"/>
          <p:cNvSpPr>
            <a:spLocks noGrp="1"/>
          </p:cNvSpPr>
          <p:nvPr>
            <p:ph idx="1"/>
          </p:nvPr>
        </p:nvSpPr>
        <p:spPr/>
        <p:txBody>
          <a:bodyPr rtlCol="0">
            <a:normAutofit lnSpcReduction="10000"/>
          </a:bodyPr>
          <a:lstStyle/>
          <a:p>
            <a:pPr fontAlgn="auto">
              <a:spcAft>
                <a:spcPts val="0"/>
              </a:spcAft>
              <a:defRPr/>
            </a:pPr>
            <a:r>
              <a:rPr lang="is-IS" dirty="0"/>
              <a:t>Reglulegar salernisferðir</a:t>
            </a:r>
          </a:p>
          <a:p>
            <a:pPr lvl="1" fontAlgn="auto">
              <a:spcAft>
                <a:spcPts val="0"/>
              </a:spcAft>
              <a:defRPr/>
            </a:pPr>
            <a:r>
              <a:rPr lang="is-IS" dirty="0"/>
              <a:t>Ekki of langar í hvert sinn</a:t>
            </a:r>
          </a:p>
          <a:p>
            <a:pPr fontAlgn="auto">
              <a:spcAft>
                <a:spcPts val="0"/>
              </a:spcAft>
              <a:defRPr/>
            </a:pPr>
            <a:r>
              <a:rPr lang="is-IS" dirty="0"/>
              <a:t>Mestar líkur á hægðalosun að morgni eða eftir máltíðir</a:t>
            </a:r>
          </a:p>
          <a:p>
            <a:pPr fontAlgn="auto">
              <a:spcAft>
                <a:spcPts val="0"/>
              </a:spcAft>
              <a:defRPr/>
            </a:pPr>
            <a:r>
              <a:rPr lang="is-IS" dirty="0"/>
              <a:t>Stuðningur undir fætur ef þeir ná ekki niður á gólf</a:t>
            </a:r>
          </a:p>
          <a:p>
            <a:pPr lvl="1" fontAlgn="auto">
              <a:spcAft>
                <a:spcPts val="0"/>
              </a:spcAft>
              <a:defRPr/>
            </a:pPr>
            <a:r>
              <a:rPr lang="is-IS" dirty="0"/>
              <a:t>Meiri stuðningur til að hækka undir hnjám </a:t>
            </a:r>
          </a:p>
          <a:p>
            <a:pPr fontAlgn="auto">
              <a:spcAft>
                <a:spcPts val="0"/>
              </a:spcAft>
              <a:defRPr/>
            </a:pPr>
            <a:r>
              <a:rPr lang="is-IS" dirty="0"/>
              <a:t>Slökun grindarbotnsvöðva</a:t>
            </a:r>
          </a:p>
          <a:p>
            <a:pPr lvl="1" fontAlgn="auto">
              <a:spcAft>
                <a:spcPts val="0"/>
              </a:spcAft>
              <a:defRPr/>
            </a:pPr>
            <a:r>
              <a:rPr lang="is-IS" dirty="0"/>
              <a:t>Blása sápukúlur eða blása á þar til gert leikfang</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3"/>
          <p:cNvSpPr>
            <a:spLocks noGrp="1"/>
          </p:cNvSpPr>
          <p:nvPr>
            <p:ph type="ctrTitle"/>
          </p:nvPr>
        </p:nvSpPr>
        <p:spPr/>
        <p:txBody>
          <a:bodyPr/>
          <a:lstStyle/>
          <a:p>
            <a:r>
              <a:rPr lang="is-IS"/>
              <a:t>Vélindabakflæði</a:t>
            </a:r>
          </a:p>
        </p:txBody>
      </p:sp>
      <p:sp>
        <p:nvSpPr>
          <p:cNvPr id="5" name="Subtitle 4"/>
          <p:cNvSpPr>
            <a:spLocks noGrp="1"/>
          </p:cNvSpPr>
          <p:nvPr>
            <p:ph type="subTitle" idx="1"/>
          </p:nvPr>
        </p:nvSpPr>
        <p:spPr/>
        <p:txBody>
          <a:bodyPr>
            <a:normAutofit/>
          </a:bodyPr>
          <a:lstStyle/>
          <a:p>
            <a:pPr fontAlgn="auto">
              <a:spcAft>
                <a:spcPts val="0"/>
              </a:spcAft>
              <a:buFont typeface="Wingdings 3"/>
              <a:buNone/>
              <a:defRPr/>
            </a:pPr>
            <a:endParaRPr lang="is-I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p:cNvSpPr>
            <a:spLocks noGrp="1"/>
          </p:cNvSpPr>
          <p:nvPr>
            <p:ph type="title"/>
          </p:nvPr>
        </p:nvSpPr>
        <p:spPr/>
        <p:txBody>
          <a:bodyPr/>
          <a:lstStyle/>
          <a:p>
            <a:r>
              <a:rPr lang="is-IS"/>
              <a:t>Vélindabakflæði</a:t>
            </a:r>
          </a:p>
        </p:txBody>
      </p:sp>
      <p:sp>
        <p:nvSpPr>
          <p:cNvPr id="143363" name="Content Placeholder 2"/>
          <p:cNvSpPr>
            <a:spLocks noGrp="1"/>
          </p:cNvSpPr>
          <p:nvPr>
            <p:ph sz="quarter" idx="1"/>
          </p:nvPr>
        </p:nvSpPr>
        <p:spPr>
          <a:xfrm>
            <a:off x="457200" y="1219208"/>
            <a:ext cx="8229600" cy="4937125"/>
          </a:xfrm>
        </p:spPr>
        <p:txBody>
          <a:bodyPr/>
          <a:lstStyle/>
          <a:p>
            <a:r>
              <a:rPr lang="en-US" sz="2000"/>
              <a:t>Bakflæði magainnihalds upp í vélinda</a:t>
            </a:r>
          </a:p>
          <a:p>
            <a:pPr>
              <a:buFont typeface="Wingdings 3" pitchFamily="18" charset="2"/>
              <a:buNone/>
            </a:pPr>
            <a:endParaRPr lang="en-US" sz="2000"/>
          </a:p>
          <a:p>
            <a:r>
              <a:rPr lang="en-US" sz="2000"/>
              <a:t>Eðlilegur atburður meðal heilbrigðra ungbarna, eldri barna og fullorðinna</a:t>
            </a:r>
          </a:p>
          <a:p>
            <a:pPr>
              <a:buFont typeface="Wingdings 3" pitchFamily="18" charset="2"/>
              <a:buNone/>
            </a:pPr>
            <a:endParaRPr lang="en-US" sz="2000"/>
          </a:p>
          <a:p>
            <a:r>
              <a:rPr lang="en-US" sz="2000"/>
              <a:t>Yfirleitt skammvinnt</a:t>
            </a:r>
          </a:p>
          <a:p>
            <a:pPr lvl="1"/>
            <a:r>
              <a:rPr lang="en-US" sz="1700"/>
              <a:t>Veldur ekki einkennum eða skaða á vélindaslímhúð</a:t>
            </a:r>
          </a:p>
          <a:p>
            <a:pPr>
              <a:buFont typeface="Wingdings 3" pitchFamily="18" charset="2"/>
              <a:buNone/>
            </a:pPr>
            <a:endParaRPr lang="en-US"/>
          </a:p>
          <a:p>
            <a:r>
              <a:rPr lang="en-US" sz="2000"/>
              <a:t>Bakflæðissjúkdómur (gastroesophageal reflux disease, GERD) </a:t>
            </a:r>
          </a:p>
          <a:p>
            <a:pPr lvl="1"/>
            <a:r>
              <a:rPr lang="en-US"/>
              <a:t>Bakflæði sem hefur í för með sér fylgikvilla eins og vélindabólgur og vanþrif</a:t>
            </a:r>
          </a:p>
          <a:p>
            <a:pPr>
              <a:buFont typeface="Wingdings 3" pitchFamily="18" charset="2"/>
              <a:buNone/>
            </a:pPr>
            <a:endParaRPr lang="is-I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p:cNvSpPr>
            <a:spLocks noGrp="1"/>
          </p:cNvSpPr>
          <p:nvPr>
            <p:ph type="title"/>
          </p:nvPr>
        </p:nvSpPr>
        <p:spPr/>
        <p:txBody>
          <a:bodyPr/>
          <a:lstStyle/>
          <a:p>
            <a:r>
              <a:rPr lang="is-IS"/>
              <a:t>Hugtök</a:t>
            </a:r>
          </a:p>
        </p:txBody>
      </p:sp>
      <p:sp>
        <p:nvSpPr>
          <p:cNvPr id="144387" name="Content Placeholder 2"/>
          <p:cNvSpPr>
            <a:spLocks noGrp="1"/>
          </p:cNvSpPr>
          <p:nvPr>
            <p:ph sz="quarter" idx="1"/>
          </p:nvPr>
        </p:nvSpPr>
        <p:spPr>
          <a:xfrm>
            <a:off x="457200" y="1219208"/>
            <a:ext cx="8229600" cy="4937125"/>
          </a:xfrm>
        </p:spPr>
        <p:txBody>
          <a:bodyPr/>
          <a:lstStyle/>
          <a:p>
            <a:r>
              <a:rPr lang="en-US" b="1"/>
              <a:t>Regurgitation</a:t>
            </a:r>
            <a:r>
              <a:rPr lang="en-US"/>
              <a:t> – </a:t>
            </a:r>
          </a:p>
          <a:p>
            <a:pPr lvl="1"/>
            <a:r>
              <a:rPr lang="en-US"/>
              <a:t>Áreynslulaust bakflæði upp í oropharynx eða lengra</a:t>
            </a:r>
          </a:p>
          <a:p>
            <a:endParaRPr lang="en-US"/>
          </a:p>
          <a:p>
            <a:r>
              <a:rPr lang="en-US" b="1"/>
              <a:t>Vomiting</a:t>
            </a:r>
            <a:r>
              <a:rPr lang="en-US"/>
              <a:t> </a:t>
            </a:r>
          </a:p>
          <a:p>
            <a:pPr lvl="1"/>
            <a:r>
              <a:rPr lang="en-US"/>
              <a:t>Kröftug uppköst bakflæðis með hjálp kviðvöðva og þindar</a:t>
            </a:r>
          </a:p>
          <a:p>
            <a:endParaRPr lang="en-US"/>
          </a:p>
          <a:p>
            <a:r>
              <a:rPr lang="en-US" b="1"/>
              <a:t>Rumination</a:t>
            </a:r>
            <a:r>
              <a:rPr lang="en-US"/>
              <a:t> </a:t>
            </a:r>
          </a:p>
          <a:p>
            <a:pPr lvl="1"/>
            <a:r>
              <a:rPr lang="en-US"/>
              <a:t>Viljastýrð regurgitation magainnihalds upp í munn sem veldur fremur góðri upplifun en óþægindum</a:t>
            </a:r>
          </a:p>
          <a:p>
            <a:pPr>
              <a:buFont typeface="Wingdings 3" pitchFamily="18" charset="2"/>
              <a:buNone/>
            </a:pPr>
            <a:endParaRPr lang="is-I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r>
              <a:rPr lang="is-IS"/>
              <a:t>Rauðu flöggin</a:t>
            </a:r>
          </a:p>
        </p:txBody>
      </p:sp>
      <p:sp>
        <p:nvSpPr>
          <p:cNvPr id="3" name="Content Placeholder 2"/>
          <p:cNvSpPr>
            <a:spLocks noGrp="1"/>
          </p:cNvSpPr>
          <p:nvPr>
            <p:ph sz="quarter" idx="1"/>
          </p:nvPr>
        </p:nvSpPr>
        <p:spPr>
          <a:xfrm>
            <a:off x="457200" y="1219208"/>
            <a:ext cx="8229600" cy="4937125"/>
          </a:xfrm>
        </p:spPr>
        <p:txBody>
          <a:bodyPr>
            <a:normAutofit fontScale="47500" lnSpcReduction="20000"/>
          </a:bodyPr>
          <a:lstStyle/>
          <a:p>
            <a:pPr marL="274320" indent="-274320" fontAlgn="auto">
              <a:spcAft>
                <a:spcPts val="0"/>
              </a:spcAft>
              <a:buFont typeface="Wingdings 3"/>
              <a:buChar char=""/>
              <a:defRPr/>
            </a:pPr>
            <a:r>
              <a:rPr lang="is-IS" dirty="0"/>
              <a:t>Einkenni sem benda til </a:t>
            </a:r>
            <a:r>
              <a:rPr lang="is-IS" dirty="0" err="1"/>
              <a:t>obstruction</a:t>
            </a:r>
            <a:endParaRPr lang="is-IS" dirty="0"/>
          </a:p>
          <a:p>
            <a:pPr marL="548640" lvl="1" indent="-274320" fontAlgn="auto">
              <a:spcAft>
                <a:spcPts val="0"/>
              </a:spcAft>
              <a:buFont typeface="Wingdings 3"/>
              <a:buChar char=""/>
              <a:defRPr/>
            </a:pPr>
            <a:r>
              <a:rPr lang="is-IS" dirty="0"/>
              <a:t>Galllituð uppköst</a:t>
            </a:r>
          </a:p>
          <a:p>
            <a:pPr marL="548640" lvl="1" indent="-274320" fontAlgn="auto">
              <a:spcAft>
                <a:spcPts val="0"/>
              </a:spcAft>
              <a:buFont typeface="Wingdings 3"/>
              <a:buChar char=""/>
              <a:defRPr/>
            </a:pPr>
            <a:r>
              <a:rPr lang="is-IS" dirty="0"/>
              <a:t>Blæðing (</a:t>
            </a:r>
            <a:r>
              <a:rPr lang="is-IS" dirty="0" err="1"/>
              <a:t>hematemesis</a:t>
            </a:r>
            <a:r>
              <a:rPr lang="is-IS" dirty="0"/>
              <a:t>, </a:t>
            </a:r>
            <a:r>
              <a:rPr lang="is-IS" dirty="0" err="1"/>
              <a:t>melena</a:t>
            </a:r>
            <a:r>
              <a:rPr lang="is-IS" dirty="0"/>
              <a:t>)</a:t>
            </a:r>
          </a:p>
          <a:p>
            <a:pPr marL="548640" lvl="1" indent="-274320" fontAlgn="auto">
              <a:spcAft>
                <a:spcPts val="0"/>
              </a:spcAft>
              <a:buFont typeface="Wingdings 3"/>
              <a:buChar char=""/>
              <a:defRPr/>
            </a:pPr>
            <a:r>
              <a:rPr lang="is-IS" dirty="0"/>
              <a:t>Stöðug kröftug uppköst </a:t>
            </a:r>
          </a:p>
          <a:p>
            <a:pPr marL="548640" lvl="1" indent="-274320" fontAlgn="auto">
              <a:spcAft>
                <a:spcPts val="0"/>
              </a:spcAft>
              <a:buFont typeface="Wingdings 3"/>
              <a:buChar char=""/>
              <a:defRPr/>
            </a:pPr>
            <a:r>
              <a:rPr lang="is-IS" dirty="0"/>
              <a:t>Uppköst sem hefjast eftir 6 mánaða aldur (geta tengst </a:t>
            </a:r>
            <a:r>
              <a:rPr lang="is-IS" dirty="0" err="1"/>
              <a:t>bakflæðissjúkdómi</a:t>
            </a:r>
            <a:r>
              <a:rPr lang="is-IS" dirty="0"/>
              <a:t>)</a:t>
            </a:r>
          </a:p>
          <a:p>
            <a:pPr marL="548640" lvl="1" indent="-274320" fontAlgn="auto">
              <a:spcAft>
                <a:spcPts val="0"/>
              </a:spcAft>
              <a:buFont typeface="Wingdings 3"/>
              <a:buChar char=""/>
              <a:defRPr/>
            </a:pPr>
            <a:r>
              <a:rPr lang="is-IS" dirty="0"/>
              <a:t>Hægðatregða </a:t>
            </a:r>
            <a:r>
              <a:rPr lang="is-IS"/>
              <a:t>eða niðurgangur</a:t>
            </a:r>
          </a:p>
          <a:p>
            <a:pPr marL="548640" lvl="1" indent="-274320" fontAlgn="auto">
              <a:spcAft>
                <a:spcPts val="0"/>
              </a:spcAft>
              <a:buFont typeface="Wingdings 3"/>
              <a:buChar char=""/>
              <a:defRPr/>
            </a:pPr>
            <a:r>
              <a:rPr lang="is-IS"/>
              <a:t>Þensla eða eymsli í kvið</a:t>
            </a:r>
          </a:p>
          <a:p>
            <a:pPr marL="548640" lvl="1" indent="-274320" fontAlgn="auto">
              <a:spcAft>
                <a:spcPts val="0"/>
              </a:spcAft>
              <a:buFont typeface="Wingdings 3"/>
              <a:buChar char=""/>
              <a:defRPr/>
            </a:pPr>
            <a:r>
              <a:rPr lang="is-IS"/>
              <a:t>Endurtekin lungnabólga eða aspiration</a:t>
            </a:r>
            <a:endParaRPr lang="is-IS" dirty="0"/>
          </a:p>
          <a:p>
            <a:pPr marL="274320" indent="-274320" fontAlgn="auto">
              <a:spcAft>
                <a:spcPts val="0"/>
              </a:spcAft>
              <a:buFont typeface="Wingdings 3"/>
              <a:buChar char=""/>
              <a:defRPr/>
            </a:pPr>
            <a:r>
              <a:rPr lang="is-IS" dirty="0"/>
              <a:t>•</a:t>
            </a:r>
          </a:p>
          <a:p>
            <a:pPr marL="274320" indent="-274320" fontAlgn="auto">
              <a:spcAft>
                <a:spcPts val="0"/>
              </a:spcAft>
              <a:buFont typeface="Wingdings 3"/>
              <a:buChar char=""/>
              <a:defRPr/>
            </a:pPr>
            <a:r>
              <a:rPr lang="is-IS"/>
              <a:t>Einkenni sem gete tengst system sjúkdómi eða taugakerfissjúkdómi</a:t>
            </a:r>
          </a:p>
          <a:p>
            <a:pPr marL="548640" lvl="1" indent="-274320" fontAlgn="auto">
              <a:spcAft>
                <a:spcPts val="0"/>
              </a:spcAft>
              <a:buFont typeface="Wingdings 3"/>
              <a:buChar char=""/>
              <a:defRPr/>
            </a:pPr>
            <a:r>
              <a:rPr lang="is-IS"/>
              <a:t>Hepatosplenomegaly</a:t>
            </a:r>
          </a:p>
          <a:p>
            <a:pPr marL="548640" lvl="1" indent="-274320" fontAlgn="auto">
              <a:spcAft>
                <a:spcPts val="0"/>
              </a:spcAft>
              <a:buFont typeface="Wingdings 3"/>
              <a:buChar char=""/>
              <a:defRPr/>
            </a:pPr>
            <a:r>
              <a:rPr lang="is-IS"/>
              <a:t>Útbungandi fontanella, höfuðverkir</a:t>
            </a:r>
          </a:p>
          <a:p>
            <a:pPr marL="548640" lvl="1" indent="-274320" fontAlgn="auto">
              <a:spcAft>
                <a:spcPts val="0"/>
              </a:spcAft>
              <a:buFont typeface="Wingdings 3"/>
              <a:buChar char=""/>
              <a:defRPr/>
            </a:pPr>
            <a:r>
              <a:rPr lang="is-IS"/>
              <a:t>Macrocephaly, microcephaly</a:t>
            </a:r>
          </a:p>
          <a:p>
            <a:pPr marL="548640" lvl="1" indent="-274320" fontAlgn="auto">
              <a:spcAft>
                <a:spcPts val="0"/>
              </a:spcAft>
              <a:buFont typeface="Wingdings 3"/>
              <a:buChar char=""/>
              <a:defRPr/>
            </a:pPr>
            <a:r>
              <a:rPr lang="is-IS"/>
              <a:t>Krampar</a:t>
            </a:r>
          </a:p>
          <a:p>
            <a:pPr marL="548640" lvl="1" indent="-274320" fontAlgn="auto">
              <a:spcAft>
                <a:spcPts val="0"/>
              </a:spcAft>
              <a:buFont typeface="Wingdings 3"/>
              <a:buChar char=""/>
              <a:defRPr/>
            </a:pPr>
            <a:r>
              <a:rPr lang="is-IS"/>
              <a:t>Hypotonia, hypertonia</a:t>
            </a:r>
          </a:p>
          <a:p>
            <a:pPr marL="548640" lvl="1" indent="-274320" fontAlgn="auto">
              <a:spcAft>
                <a:spcPts val="0"/>
              </a:spcAft>
              <a:buFont typeface="Wingdings 3"/>
              <a:buChar char=""/>
              <a:defRPr/>
            </a:pPr>
            <a:r>
              <a:rPr lang="is-IS"/>
              <a:t>Dysmorphic útlitseinkenni</a:t>
            </a:r>
          </a:p>
          <a:p>
            <a:pPr marL="548640" lvl="1" indent="-274320" fontAlgn="auto">
              <a:spcAft>
                <a:spcPts val="0"/>
              </a:spcAft>
              <a:buFont typeface="Wingdings 3"/>
              <a:buChar char=""/>
              <a:defRPr/>
            </a:pPr>
            <a:r>
              <a:rPr lang="is-IS"/>
              <a:t>Endurteknar sýkingar (ónæmisbæling)</a:t>
            </a:r>
          </a:p>
          <a:p>
            <a:pPr marL="548640" lvl="1" indent="-274320" fontAlgn="auto">
              <a:spcAft>
                <a:spcPts val="0"/>
              </a:spcAft>
              <a:buFont typeface="Wingdings 3"/>
              <a:buChar char=""/>
              <a:defRPr/>
            </a:pPr>
            <a:endParaRPr lang="is-IS" dirty="0"/>
          </a:p>
          <a:p>
            <a:pPr marL="274320" indent="-274320" fontAlgn="auto">
              <a:spcAft>
                <a:spcPts val="0"/>
              </a:spcAft>
              <a:buFont typeface="Wingdings 3"/>
              <a:buChar char=""/>
              <a:defRPr/>
            </a:pPr>
            <a:r>
              <a:rPr lang="is-IS"/>
              <a:t>Önnur einkenni</a:t>
            </a:r>
          </a:p>
          <a:p>
            <a:pPr marL="548640" lvl="1" indent="-274320" fontAlgn="auto">
              <a:spcAft>
                <a:spcPts val="0"/>
              </a:spcAft>
              <a:buFont typeface="Wingdings 3"/>
              <a:buChar char=""/>
              <a:defRPr/>
            </a:pPr>
            <a:r>
              <a:rPr lang="is-IS"/>
              <a:t>Hiti</a:t>
            </a:r>
          </a:p>
          <a:p>
            <a:pPr marL="548640" lvl="1" indent="-274320" fontAlgn="auto">
              <a:spcAft>
                <a:spcPts val="0"/>
              </a:spcAft>
              <a:buFont typeface="Wingdings 3"/>
              <a:buChar char=""/>
              <a:defRPr/>
            </a:pPr>
            <a:r>
              <a:rPr lang="is-IS"/>
              <a:t>Lungnabólga</a:t>
            </a:r>
          </a:p>
          <a:p>
            <a:pPr marL="548640" lvl="1" indent="-274320" fontAlgn="auto">
              <a:spcAft>
                <a:spcPts val="0"/>
              </a:spcAft>
              <a:buFont typeface="Wingdings 3"/>
              <a:buChar char=""/>
              <a:defRPr/>
            </a:pPr>
            <a:r>
              <a:rPr lang="is-IS"/>
              <a:t>Slappleiki</a:t>
            </a:r>
          </a:p>
          <a:p>
            <a:pPr marL="548640" lvl="1" indent="-274320" fontAlgn="auto">
              <a:spcAft>
                <a:spcPts val="0"/>
              </a:spcAft>
              <a:buFont typeface="Wingdings 3"/>
              <a:buChar char=""/>
              <a:defRPr/>
            </a:pPr>
            <a:r>
              <a:rPr lang="is-IS"/>
              <a:t>Vanþrif</a:t>
            </a:r>
            <a:endParaRPr lang="is-IS"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p:cNvSpPr>
            <a:spLocks noGrp="1"/>
          </p:cNvSpPr>
          <p:nvPr>
            <p:ph type="title"/>
          </p:nvPr>
        </p:nvSpPr>
        <p:spPr/>
        <p:txBody>
          <a:bodyPr/>
          <a:lstStyle/>
          <a:p>
            <a:r>
              <a:rPr lang="is-IS"/>
              <a:t>Ungbörn</a:t>
            </a:r>
          </a:p>
        </p:txBody>
      </p:sp>
      <p:sp>
        <p:nvSpPr>
          <p:cNvPr id="3" name="Content Placeholder 2"/>
          <p:cNvSpPr>
            <a:spLocks noGrp="1"/>
          </p:cNvSpPr>
          <p:nvPr>
            <p:ph sz="quarter" idx="1"/>
          </p:nvPr>
        </p:nvSpPr>
        <p:spPr>
          <a:xfrm>
            <a:off x="457200" y="1219208"/>
            <a:ext cx="8229600" cy="4937125"/>
          </a:xfrm>
        </p:spPr>
        <p:txBody>
          <a:bodyPr>
            <a:normAutofit fontScale="85000" lnSpcReduction="20000"/>
          </a:bodyPr>
          <a:lstStyle/>
          <a:p>
            <a:pPr marL="274320" indent="-274320" fontAlgn="auto">
              <a:spcAft>
                <a:spcPts val="0"/>
              </a:spcAft>
              <a:buFont typeface="Wingdings 3"/>
              <a:buChar char=""/>
              <a:defRPr/>
            </a:pPr>
            <a:r>
              <a:rPr lang="en-US" dirty="0" err="1"/>
              <a:t>Bakflæði</a:t>
            </a:r>
            <a:r>
              <a:rPr lang="en-US" dirty="0"/>
              <a:t> </a:t>
            </a:r>
            <a:r>
              <a:rPr lang="en-US" dirty="0" err="1"/>
              <a:t>er</a:t>
            </a:r>
            <a:r>
              <a:rPr lang="en-US" dirty="0"/>
              <a:t> </a:t>
            </a:r>
            <a:r>
              <a:rPr lang="en-US" dirty="0" err="1"/>
              <a:t>mjög</a:t>
            </a:r>
            <a:r>
              <a:rPr lang="en-US" dirty="0"/>
              <a:t> </a:t>
            </a:r>
            <a:r>
              <a:rPr lang="en-US" dirty="0" err="1"/>
              <a:t>algengt</a:t>
            </a:r>
            <a:r>
              <a:rPr lang="en-US" dirty="0"/>
              <a:t> </a:t>
            </a:r>
            <a:r>
              <a:rPr lang="en-US" dirty="0" err="1"/>
              <a:t>meðal</a:t>
            </a:r>
            <a:r>
              <a:rPr lang="en-US" dirty="0"/>
              <a:t> </a:t>
            </a:r>
            <a:r>
              <a:rPr lang="en-US" dirty="0" err="1"/>
              <a:t>ungbarna</a:t>
            </a:r>
            <a:endParaRPr lang="en-US" dirty="0"/>
          </a:p>
          <a:p>
            <a:pPr marL="274320" indent="-274320" fontAlgn="auto">
              <a:spcAft>
                <a:spcPts val="0"/>
              </a:spcAft>
              <a:buFont typeface="Wingdings 3"/>
              <a:buNone/>
              <a:defRPr/>
            </a:pPr>
            <a:endParaRPr lang="en-US" dirty="0"/>
          </a:p>
          <a:p>
            <a:pPr marL="274320" indent="-274320" fontAlgn="auto">
              <a:spcAft>
                <a:spcPts val="0"/>
              </a:spcAft>
              <a:buFont typeface="Wingdings 3"/>
              <a:buChar char=""/>
              <a:defRPr/>
            </a:pPr>
            <a:r>
              <a:rPr lang="en-US" dirty="0"/>
              <a:t>Um </a:t>
            </a:r>
            <a:r>
              <a:rPr lang="en-US" dirty="0" err="1"/>
              <a:t>helmingur</a:t>
            </a:r>
            <a:r>
              <a:rPr lang="en-US" dirty="0"/>
              <a:t> </a:t>
            </a:r>
            <a:r>
              <a:rPr lang="en-US" dirty="0" err="1"/>
              <a:t>ungbarna</a:t>
            </a:r>
            <a:r>
              <a:rPr lang="en-US" dirty="0"/>
              <a:t> </a:t>
            </a:r>
            <a:r>
              <a:rPr lang="en-US" dirty="0" err="1"/>
              <a:t>undir</a:t>
            </a:r>
            <a:r>
              <a:rPr lang="en-US" dirty="0"/>
              <a:t> 3 </a:t>
            </a:r>
            <a:r>
              <a:rPr lang="en-US" dirty="0" err="1"/>
              <a:t>mánaða</a:t>
            </a:r>
            <a:r>
              <a:rPr lang="en-US" dirty="0"/>
              <a:t> </a:t>
            </a:r>
            <a:r>
              <a:rPr lang="en-US" dirty="0" err="1"/>
              <a:t>aldri</a:t>
            </a:r>
            <a:r>
              <a:rPr lang="en-US" dirty="0"/>
              <a:t> </a:t>
            </a:r>
            <a:r>
              <a:rPr lang="en-US" dirty="0" err="1"/>
              <a:t>hefur</a:t>
            </a:r>
            <a:r>
              <a:rPr lang="en-US" dirty="0"/>
              <a:t> </a:t>
            </a:r>
            <a:r>
              <a:rPr lang="en-US" dirty="0" err="1"/>
              <a:t>bakflæði</a:t>
            </a:r>
            <a:endParaRPr lang="en-US" dirty="0"/>
          </a:p>
          <a:p>
            <a:pPr marL="548640" lvl="1" indent="-274320" fontAlgn="auto">
              <a:spcAft>
                <a:spcPts val="0"/>
              </a:spcAft>
              <a:buFont typeface="Wingdings 3"/>
              <a:buChar char=""/>
              <a:defRPr/>
            </a:pPr>
            <a:r>
              <a:rPr lang="en-US" dirty="0" err="1"/>
              <a:t>Tíðni</a:t>
            </a:r>
            <a:r>
              <a:rPr lang="en-US" dirty="0"/>
              <a:t> </a:t>
            </a:r>
            <a:r>
              <a:rPr lang="en-US" dirty="0" err="1"/>
              <a:t>minnkar</a:t>
            </a:r>
            <a:r>
              <a:rPr lang="en-US" dirty="0"/>
              <a:t> </a:t>
            </a:r>
            <a:r>
              <a:rPr lang="en-US" dirty="0" err="1"/>
              <a:t>með</a:t>
            </a:r>
            <a:r>
              <a:rPr lang="en-US" dirty="0"/>
              <a:t> </a:t>
            </a:r>
            <a:r>
              <a:rPr lang="en-US" dirty="0" err="1"/>
              <a:t>aldri</a:t>
            </a:r>
            <a:r>
              <a:rPr lang="en-US" dirty="0"/>
              <a:t> </a:t>
            </a:r>
          </a:p>
          <a:p>
            <a:pPr marL="548640" lvl="1" indent="-274320" fontAlgn="auto">
              <a:spcAft>
                <a:spcPts val="0"/>
              </a:spcAft>
              <a:buFont typeface="Wingdings 3"/>
              <a:buChar char=""/>
              <a:defRPr/>
            </a:pPr>
            <a:r>
              <a:rPr lang="en-US" dirty="0" err="1"/>
              <a:t>Bakflæði</a:t>
            </a:r>
            <a:r>
              <a:rPr lang="en-US" dirty="0"/>
              <a:t> </a:t>
            </a:r>
            <a:r>
              <a:rPr lang="en-US" dirty="0" err="1"/>
              <a:t>minnkar</a:t>
            </a:r>
            <a:r>
              <a:rPr lang="en-US" dirty="0"/>
              <a:t> </a:t>
            </a:r>
            <a:r>
              <a:rPr lang="en-US" dirty="0" err="1"/>
              <a:t>mjög</a:t>
            </a:r>
            <a:r>
              <a:rPr lang="en-US" dirty="0"/>
              <a:t> </a:t>
            </a:r>
            <a:r>
              <a:rPr lang="en-US" dirty="0" err="1"/>
              <a:t>undir</a:t>
            </a:r>
            <a:r>
              <a:rPr lang="en-US" dirty="0"/>
              <a:t> </a:t>
            </a:r>
            <a:r>
              <a:rPr lang="en-US" dirty="0" err="1"/>
              <a:t>lok</a:t>
            </a:r>
            <a:r>
              <a:rPr lang="en-US" dirty="0"/>
              <a:t> </a:t>
            </a:r>
            <a:r>
              <a:rPr lang="en-US" dirty="0" err="1"/>
              <a:t>fyrsta</a:t>
            </a:r>
            <a:r>
              <a:rPr lang="en-US" dirty="0"/>
              <a:t> </a:t>
            </a:r>
            <a:r>
              <a:rPr lang="en-US" dirty="0" err="1"/>
              <a:t>árs</a:t>
            </a:r>
            <a:r>
              <a:rPr lang="en-US" dirty="0"/>
              <a:t> </a:t>
            </a:r>
            <a:r>
              <a:rPr lang="en-US" dirty="0" err="1"/>
              <a:t>þegar</a:t>
            </a:r>
            <a:r>
              <a:rPr lang="en-US" dirty="0"/>
              <a:t> </a:t>
            </a:r>
            <a:r>
              <a:rPr lang="en-US" dirty="0" err="1"/>
              <a:t>einungis</a:t>
            </a:r>
            <a:r>
              <a:rPr lang="en-US" dirty="0"/>
              <a:t> 5% </a:t>
            </a:r>
            <a:r>
              <a:rPr lang="en-US" dirty="0" err="1"/>
              <a:t>barna</a:t>
            </a:r>
            <a:r>
              <a:rPr lang="en-US" dirty="0"/>
              <a:t> </a:t>
            </a:r>
            <a:r>
              <a:rPr lang="en-US" dirty="0" err="1"/>
              <a:t>hafa</a:t>
            </a:r>
            <a:r>
              <a:rPr lang="en-US" dirty="0"/>
              <a:t> </a:t>
            </a:r>
            <a:r>
              <a:rPr lang="en-US" dirty="0" err="1"/>
              <a:t>bakflæði</a:t>
            </a:r>
            <a:endParaRPr lang="en-US" dirty="0"/>
          </a:p>
          <a:p>
            <a:pPr marL="548640" lvl="1" indent="-274320" fontAlgn="auto">
              <a:spcAft>
                <a:spcPts val="0"/>
              </a:spcAft>
              <a:buFont typeface="Wingdings 3"/>
              <a:buChar char=""/>
              <a:defRPr/>
            </a:pPr>
            <a:r>
              <a:rPr lang="en-US" dirty="0" err="1"/>
              <a:t>Sjaldgæft</a:t>
            </a:r>
            <a:r>
              <a:rPr lang="en-US" dirty="0"/>
              <a:t> </a:t>
            </a:r>
            <a:r>
              <a:rPr lang="en-US" dirty="0" err="1"/>
              <a:t>eftir</a:t>
            </a:r>
            <a:r>
              <a:rPr lang="en-US" dirty="0"/>
              <a:t> 18 </a:t>
            </a:r>
            <a:r>
              <a:rPr lang="en-US" dirty="0" err="1"/>
              <a:t>mánaða</a:t>
            </a:r>
            <a:r>
              <a:rPr lang="en-US" dirty="0"/>
              <a:t> </a:t>
            </a:r>
            <a:r>
              <a:rPr lang="en-US" dirty="0" err="1"/>
              <a:t>aldur</a:t>
            </a:r>
            <a:endParaRPr lang="en-US" dirty="0"/>
          </a:p>
          <a:p>
            <a:pPr marL="548640" lvl="1" indent="-274320" fontAlgn="auto">
              <a:spcAft>
                <a:spcPts val="0"/>
              </a:spcAft>
              <a:buFont typeface="Wingdings 3"/>
              <a:buNone/>
              <a:defRPr/>
            </a:pPr>
            <a:endParaRPr lang="en-US" dirty="0"/>
          </a:p>
          <a:p>
            <a:pPr marL="274320" indent="-274320" fontAlgn="auto">
              <a:spcAft>
                <a:spcPts val="0"/>
              </a:spcAft>
              <a:buFont typeface="Wingdings 3"/>
              <a:buChar char=""/>
              <a:defRPr/>
            </a:pPr>
            <a:r>
              <a:rPr lang="en-US" dirty="0" err="1">
                <a:latin typeface="Calibri" pitchFamily="34" charset="0"/>
                <a:cs typeface="Calibri" pitchFamily="34" charset="0"/>
              </a:rPr>
              <a:t>Hluti</a:t>
            </a:r>
            <a:r>
              <a:rPr lang="en-US" dirty="0">
                <a:latin typeface="Calibri" pitchFamily="34" charset="0"/>
                <a:cs typeface="Calibri" pitchFamily="34" charset="0"/>
              </a:rPr>
              <a:t> </a:t>
            </a:r>
            <a:r>
              <a:rPr lang="en-US" dirty="0" err="1">
                <a:latin typeface="Calibri" pitchFamily="34" charset="0"/>
                <a:cs typeface="Calibri" pitchFamily="34" charset="0"/>
              </a:rPr>
              <a:t>barna</a:t>
            </a:r>
            <a:r>
              <a:rPr lang="en-US" dirty="0">
                <a:latin typeface="Calibri" pitchFamily="34" charset="0"/>
                <a:cs typeface="Calibri" pitchFamily="34" charset="0"/>
              </a:rPr>
              <a:t> </a:t>
            </a:r>
            <a:r>
              <a:rPr lang="en-US" dirty="0" err="1">
                <a:latin typeface="Calibri" pitchFamily="34" charset="0"/>
                <a:cs typeface="Calibri" pitchFamily="34" charset="0"/>
              </a:rPr>
              <a:t>með</a:t>
            </a:r>
            <a:r>
              <a:rPr lang="en-US" dirty="0">
                <a:latin typeface="Calibri" pitchFamily="34" charset="0"/>
                <a:cs typeface="Calibri" pitchFamily="34" charset="0"/>
              </a:rPr>
              <a:t> </a:t>
            </a:r>
            <a:r>
              <a:rPr lang="en-US" dirty="0" err="1">
                <a:latin typeface="Calibri" pitchFamily="34" charset="0"/>
                <a:cs typeface="Calibri" pitchFamily="34" charset="0"/>
              </a:rPr>
              <a:t>mikið</a:t>
            </a:r>
            <a:r>
              <a:rPr lang="en-US" dirty="0">
                <a:latin typeface="Calibri" pitchFamily="34" charset="0"/>
                <a:cs typeface="Calibri" pitchFamily="34" charset="0"/>
              </a:rPr>
              <a:t> </a:t>
            </a:r>
            <a:r>
              <a:rPr lang="en-US" dirty="0" err="1">
                <a:latin typeface="Calibri" pitchFamily="34" charset="0"/>
                <a:cs typeface="Calibri" pitchFamily="34" charset="0"/>
              </a:rPr>
              <a:t>bakflæði</a:t>
            </a:r>
            <a:r>
              <a:rPr lang="en-US" dirty="0">
                <a:latin typeface="Calibri" pitchFamily="34" charset="0"/>
                <a:cs typeface="Calibri" pitchFamily="34" charset="0"/>
              </a:rPr>
              <a:t> á </a:t>
            </a:r>
            <a:r>
              <a:rPr lang="en-US" dirty="0" err="1">
                <a:latin typeface="Calibri" pitchFamily="34" charset="0"/>
                <a:cs typeface="Calibri" pitchFamily="34" charset="0"/>
              </a:rPr>
              <a:t>ungbarnaskeiði</a:t>
            </a:r>
            <a:r>
              <a:rPr lang="en-US" dirty="0">
                <a:latin typeface="Calibri" pitchFamily="34" charset="0"/>
                <a:cs typeface="Calibri" pitchFamily="34" charset="0"/>
              </a:rPr>
              <a:t> </a:t>
            </a:r>
            <a:r>
              <a:rPr lang="en-US" dirty="0" err="1">
                <a:latin typeface="Calibri" pitchFamily="34" charset="0"/>
                <a:cs typeface="Calibri" pitchFamily="34" charset="0"/>
              </a:rPr>
              <a:t>hefur</a:t>
            </a:r>
            <a:r>
              <a:rPr lang="en-US" dirty="0">
                <a:latin typeface="Calibri" pitchFamily="34" charset="0"/>
                <a:cs typeface="Calibri" pitchFamily="34" charset="0"/>
              </a:rPr>
              <a:t> </a:t>
            </a:r>
            <a:r>
              <a:rPr lang="en-US" dirty="0" err="1">
                <a:latin typeface="Calibri" pitchFamily="34" charset="0"/>
                <a:cs typeface="Calibri" pitchFamily="34" charset="0"/>
              </a:rPr>
              <a:t>bakflæði</a:t>
            </a:r>
            <a:r>
              <a:rPr lang="en-US" dirty="0">
                <a:latin typeface="Calibri" pitchFamily="34" charset="0"/>
                <a:cs typeface="Calibri" pitchFamily="34" charset="0"/>
              </a:rPr>
              <a:t> </a:t>
            </a:r>
            <a:r>
              <a:rPr lang="en-US" dirty="0" err="1">
                <a:latin typeface="Calibri" pitchFamily="34" charset="0"/>
                <a:cs typeface="Calibri" pitchFamily="34" charset="0"/>
              </a:rPr>
              <a:t>þegar</a:t>
            </a:r>
            <a:r>
              <a:rPr lang="en-US" dirty="0">
                <a:latin typeface="Calibri" pitchFamily="34" charset="0"/>
                <a:cs typeface="Calibri" pitchFamily="34" charset="0"/>
              </a:rPr>
              <a:t> </a:t>
            </a:r>
            <a:r>
              <a:rPr lang="en-US" dirty="0" err="1">
                <a:latin typeface="Calibri" pitchFamily="34" charset="0"/>
                <a:cs typeface="Calibri" pitchFamily="34" charset="0"/>
              </a:rPr>
              <a:t>þau</a:t>
            </a:r>
            <a:r>
              <a:rPr lang="en-US" dirty="0">
                <a:latin typeface="Calibri" pitchFamily="34" charset="0"/>
                <a:cs typeface="Calibri" pitchFamily="34" charset="0"/>
              </a:rPr>
              <a:t> </a:t>
            </a:r>
            <a:r>
              <a:rPr lang="en-US" dirty="0" err="1">
                <a:latin typeface="Calibri" pitchFamily="34" charset="0"/>
                <a:cs typeface="Calibri" pitchFamily="34" charset="0"/>
              </a:rPr>
              <a:t>eru</a:t>
            </a:r>
            <a:r>
              <a:rPr lang="en-US" dirty="0">
                <a:latin typeface="Calibri" pitchFamily="34" charset="0"/>
                <a:cs typeface="Calibri" pitchFamily="34" charset="0"/>
              </a:rPr>
              <a:t> </a:t>
            </a:r>
            <a:r>
              <a:rPr lang="en-US" dirty="0" err="1">
                <a:latin typeface="Calibri" pitchFamily="34" charset="0"/>
                <a:cs typeface="Calibri" pitchFamily="34" charset="0"/>
              </a:rPr>
              <a:t>eldri</a:t>
            </a:r>
            <a:endParaRPr lang="en-US" dirty="0">
              <a:latin typeface="Calibri" pitchFamily="34" charset="0"/>
              <a:cs typeface="Calibri" pitchFamily="34" charset="0"/>
            </a:endParaRPr>
          </a:p>
          <a:p>
            <a:pPr marL="274320" indent="-274320" fontAlgn="auto">
              <a:spcAft>
                <a:spcPts val="0"/>
              </a:spcAft>
              <a:buFont typeface="Wingdings 3"/>
              <a:buNone/>
              <a:defRPr/>
            </a:pPr>
            <a:endParaRPr lang="en-US" dirty="0">
              <a:latin typeface="Calibri" pitchFamily="34" charset="0"/>
              <a:cs typeface="Calibri" pitchFamily="34" charset="0"/>
            </a:endParaRPr>
          </a:p>
          <a:p>
            <a:pPr marL="274320" indent="-274320" fontAlgn="auto">
              <a:spcAft>
                <a:spcPts val="0"/>
              </a:spcAft>
              <a:buFont typeface="Wingdings 3"/>
              <a:buChar char=""/>
              <a:defRPr/>
            </a:pPr>
            <a:r>
              <a:rPr lang="en-US" dirty="0" err="1">
                <a:latin typeface="Calibri" pitchFamily="34" charset="0"/>
                <a:cs typeface="Calibri" pitchFamily="34" charset="0"/>
              </a:rPr>
              <a:t>Bakflæðisjúkdómur</a:t>
            </a:r>
            <a:r>
              <a:rPr lang="en-US" dirty="0">
                <a:latin typeface="Calibri" pitchFamily="34" charset="0"/>
                <a:cs typeface="Calibri" pitchFamily="34" charset="0"/>
              </a:rPr>
              <a:t> (GERD) </a:t>
            </a:r>
            <a:r>
              <a:rPr lang="en-US" dirty="0" err="1">
                <a:latin typeface="Calibri" pitchFamily="34" charset="0"/>
                <a:cs typeface="Calibri" pitchFamily="34" charset="0"/>
              </a:rPr>
              <a:t>leiðir</a:t>
            </a:r>
            <a:r>
              <a:rPr lang="en-US" dirty="0">
                <a:latin typeface="Calibri" pitchFamily="34" charset="0"/>
                <a:cs typeface="Calibri" pitchFamily="34" charset="0"/>
              </a:rPr>
              <a:t> í </a:t>
            </a:r>
            <a:r>
              <a:rPr lang="en-US" dirty="0" err="1">
                <a:latin typeface="Calibri" pitchFamily="34" charset="0"/>
                <a:cs typeface="Calibri" pitchFamily="34" charset="0"/>
              </a:rPr>
              <a:t>fáum</a:t>
            </a:r>
            <a:r>
              <a:rPr lang="en-US" dirty="0">
                <a:latin typeface="Calibri" pitchFamily="34" charset="0"/>
                <a:cs typeface="Calibri" pitchFamily="34" charset="0"/>
              </a:rPr>
              <a:t> </a:t>
            </a:r>
            <a:r>
              <a:rPr lang="en-US" dirty="0" err="1">
                <a:latin typeface="Calibri" pitchFamily="34" charset="0"/>
                <a:cs typeface="Calibri" pitchFamily="34" charset="0"/>
              </a:rPr>
              <a:t>tilfellum</a:t>
            </a:r>
            <a:r>
              <a:rPr lang="en-US" dirty="0">
                <a:latin typeface="Calibri" pitchFamily="34" charset="0"/>
                <a:cs typeface="Calibri" pitchFamily="34" charset="0"/>
              </a:rPr>
              <a:t> </a:t>
            </a:r>
            <a:r>
              <a:rPr lang="en-US" dirty="0" err="1">
                <a:latin typeface="Calibri" pitchFamily="34" charset="0"/>
                <a:cs typeface="Calibri" pitchFamily="34" charset="0"/>
              </a:rPr>
              <a:t>til</a:t>
            </a:r>
            <a:r>
              <a:rPr lang="en-US" dirty="0">
                <a:latin typeface="Calibri" pitchFamily="34" charset="0"/>
                <a:cs typeface="Calibri" pitchFamily="34" charset="0"/>
              </a:rPr>
              <a:t> </a:t>
            </a:r>
            <a:r>
              <a:rPr lang="en-US" dirty="0" err="1">
                <a:latin typeface="Calibri" pitchFamily="34" charset="0"/>
                <a:cs typeface="Calibri" pitchFamily="34" charset="0"/>
              </a:rPr>
              <a:t>öndunarfærasjúkdóma</a:t>
            </a:r>
            <a:r>
              <a:rPr lang="en-US" dirty="0">
                <a:latin typeface="Calibri" pitchFamily="34" charset="0"/>
                <a:cs typeface="Calibri" pitchFamily="34" charset="0"/>
              </a:rPr>
              <a:t>, esophageal stricture </a:t>
            </a:r>
            <a:r>
              <a:rPr lang="en-US" dirty="0" err="1">
                <a:latin typeface="Calibri" pitchFamily="34" charset="0"/>
                <a:cs typeface="Calibri" pitchFamily="34" charset="0"/>
              </a:rPr>
              <a:t>eða</a:t>
            </a:r>
            <a:r>
              <a:rPr lang="en-US" dirty="0">
                <a:latin typeface="Calibri" pitchFamily="34" charset="0"/>
                <a:cs typeface="Calibri" pitchFamily="34" charset="0"/>
              </a:rPr>
              <a:t> Barrett esophagus</a:t>
            </a:r>
          </a:p>
          <a:p>
            <a:pPr marL="548640" lvl="1" indent="-274320" fontAlgn="auto">
              <a:spcAft>
                <a:spcPts val="0"/>
              </a:spcAft>
              <a:buFont typeface="Wingdings 3"/>
              <a:buChar char=""/>
              <a:defRPr/>
            </a:pPr>
            <a:r>
              <a:rPr lang="en-US" dirty="0" err="1">
                <a:latin typeface="Calibri" pitchFamily="34" charset="0"/>
                <a:cs typeface="Calibri" pitchFamily="34" charset="0"/>
              </a:rPr>
              <a:t>Yfirleitt</a:t>
            </a:r>
            <a:r>
              <a:rPr lang="en-US" dirty="0">
                <a:latin typeface="Calibri" pitchFamily="34" charset="0"/>
                <a:cs typeface="Calibri" pitchFamily="34" charset="0"/>
              </a:rPr>
              <a:t> </a:t>
            </a:r>
            <a:r>
              <a:rPr lang="en-US" dirty="0" err="1">
                <a:latin typeface="Calibri" pitchFamily="34" charset="0"/>
                <a:cs typeface="Calibri" pitchFamily="34" charset="0"/>
              </a:rPr>
              <a:t>meðal</a:t>
            </a:r>
            <a:r>
              <a:rPr lang="en-US" dirty="0">
                <a:latin typeface="Calibri" pitchFamily="34" charset="0"/>
                <a:cs typeface="Calibri" pitchFamily="34" charset="0"/>
              </a:rPr>
              <a:t> </a:t>
            </a:r>
            <a:r>
              <a:rPr lang="en-US" dirty="0" err="1">
                <a:latin typeface="Calibri" pitchFamily="34" charset="0"/>
                <a:cs typeface="Calibri" pitchFamily="34" charset="0"/>
              </a:rPr>
              <a:t>barna</a:t>
            </a:r>
            <a:r>
              <a:rPr lang="en-US" dirty="0">
                <a:latin typeface="Calibri" pitchFamily="34" charset="0"/>
                <a:cs typeface="Calibri" pitchFamily="34" charset="0"/>
              </a:rPr>
              <a:t> </a:t>
            </a:r>
            <a:r>
              <a:rPr lang="en-US" dirty="0" err="1">
                <a:latin typeface="Calibri" pitchFamily="34" charset="0"/>
                <a:cs typeface="Calibri" pitchFamily="34" charset="0"/>
              </a:rPr>
              <a:t>með</a:t>
            </a:r>
            <a:r>
              <a:rPr lang="en-US" dirty="0">
                <a:latin typeface="Calibri" pitchFamily="34" charset="0"/>
                <a:cs typeface="Calibri" pitchFamily="34" charset="0"/>
              </a:rPr>
              <a:t> </a:t>
            </a:r>
            <a:r>
              <a:rPr lang="en-US" dirty="0" err="1">
                <a:latin typeface="Calibri" pitchFamily="34" charset="0"/>
                <a:cs typeface="Calibri" pitchFamily="34" charset="0"/>
              </a:rPr>
              <a:t>undirliggjandi</a:t>
            </a:r>
            <a:r>
              <a:rPr lang="en-US" dirty="0">
                <a:latin typeface="Calibri" pitchFamily="34" charset="0"/>
                <a:cs typeface="Calibri" pitchFamily="34" charset="0"/>
              </a:rPr>
              <a:t> </a:t>
            </a:r>
            <a:r>
              <a:rPr lang="en-US" dirty="0" err="1">
                <a:latin typeface="Calibri" pitchFamily="34" charset="0"/>
                <a:cs typeface="Calibri" pitchFamily="34" charset="0"/>
              </a:rPr>
              <a:t>taugasjúkdóm</a:t>
            </a:r>
            <a:r>
              <a:rPr lang="en-US" dirty="0">
                <a:latin typeface="Calibri" pitchFamily="34" charset="0"/>
                <a:cs typeface="Calibri" pitchFamily="34" charset="0"/>
              </a:rPr>
              <a:t>, esophageal </a:t>
            </a:r>
            <a:r>
              <a:rPr lang="en-US" dirty="0" err="1">
                <a:latin typeface="Calibri" pitchFamily="34" charset="0"/>
                <a:cs typeface="Calibri" pitchFamily="34" charset="0"/>
              </a:rPr>
              <a:t>dysmotility</a:t>
            </a:r>
            <a:r>
              <a:rPr lang="en-US" dirty="0">
                <a:latin typeface="Calibri" pitchFamily="34" charset="0"/>
                <a:cs typeface="Calibri" pitchFamily="34" charset="0"/>
              </a:rPr>
              <a:t> </a:t>
            </a:r>
            <a:r>
              <a:rPr lang="en-US" dirty="0" err="1">
                <a:latin typeface="Calibri" pitchFamily="34" charset="0"/>
                <a:cs typeface="Calibri" pitchFamily="34" charset="0"/>
              </a:rPr>
              <a:t>eða</a:t>
            </a:r>
            <a:r>
              <a:rPr lang="en-US" dirty="0">
                <a:latin typeface="Calibri" pitchFamily="34" charset="0"/>
                <a:cs typeface="Calibri" pitchFamily="34" charset="0"/>
              </a:rPr>
              <a:t> cystic fibrosis</a:t>
            </a:r>
            <a:endParaRPr lang="en-US" dirty="0"/>
          </a:p>
          <a:p>
            <a:pPr marL="274320" indent="-274320" fontAlgn="auto">
              <a:spcAft>
                <a:spcPts val="0"/>
              </a:spcAft>
              <a:buFont typeface="Wingdings 3"/>
              <a:buChar char=""/>
              <a:defRPr/>
            </a:pPr>
            <a:endParaRPr lang="is-IS"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p:nvPr>
        </p:nvSpPr>
        <p:spPr/>
        <p:txBody>
          <a:bodyPr/>
          <a:lstStyle/>
          <a:p>
            <a:r>
              <a:rPr lang="is-IS"/>
              <a:t>Ungbörn - meðferð</a:t>
            </a:r>
          </a:p>
        </p:txBody>
      </p:sp>
      <p:sp>
        <p:nvSpPr>
          <p:cNvPr id="3" name="Content Placeholder 2"/>
          <p:cNvSpPr>
            <a:spLocks noGrp="1"/>
          </p:cNvSpPr>
          <p:nvPr>
            <p:ph sz="quarter" idx="1"/>
          </p:nvPr>
        </p:nvSpPr>
        <p:spPr>
          <a:xfrm>
            <a:off x="457200" y="1219208"/>
            <a:ext cx="8229600" cy="4937125"/>
          </a:xfrm>
        </p:spPr>
        <p:txBody>
          <a:bodyPr>
            <a:normAutofit fontScale="47500" lnSpcReduction="20000"/>
          </a:bodyPr>
          <a:lstStyle/>
          <a:p>
            <a:pPr marL="274320" indent="-274320" fontAlgn="auto">
              <a:spcAft>
                <a:spcPts val="0"/>
              </a:spcAft>
              <a:buFont typeface="Wingdings 3"/>
              <a:buChar char=""/>
              <a:defRPr/>
            </a:pPr>
            <a:r>
              <a:rPr lang="en-US" b="1" dirty="0" err="1"/>
              <a:t>Hvetja</a:t>
            </a:r>
            <a:r>
              <a:rPr lang="en-US" b="1" dirty="0"/>
              <a:t> </a:t>
            </a:r>
            <a:r>
              <a:rPr lang="en-US" b="1" dirty="0" err="1"/>
              <a:t>til</a:t>
            </a:r>
            <a:r>
              <a:rPr lang="en-US" b="1" dirty="0"/>
              <a:t> </a:t>
            </a:r>
            <a:r>
              <a:rPr lang="en-US" b="1" dirty="0" err="1"/>
              <a:t>áframhaldandi</a:t>
            </a:r>
            <a:r>
              <a:rPr lang="en-US" b="1" dirty="0"/>
              <a:t> </a:t>
            </a:r>
            <a:r>
              <a:rPr lang="en-US" b="1" err="1"/>
              <a:t>brjóstagjafar</a:t>
            </a:r>
            <a:r>
              <a:rPr lang="en-US" b="1"/>
              <a:t> </a:t>
            </a:r>
          </a:p>
          <a:p>
            <a:pPr marL="548640" lvl="1" indent="-274320" fontAlgn="auto">
              <a:spcAft>
                <a:spcPts val="0"/>
              </a:spcAft>
              <a:buFont typeface="Wingdings 3"/>
              <a:buChar char=""/>
              <a:defRPr/>
            </a:pPr>
            <a:r>
              <a:rPr lang="en-US" b="1"/>
              <a:t>Brjóstamjólk </a:t>
            </a:r>
            <a:r>
              <a:rPr lang="en-US" b="1" dirty="0" err="1"/>
              <a:t>hefur</a:t>
            </a:r>
            <a:r>
              <a:rPr lang="en-US" b="1" dirty="0"/>
              <a:t> </a:t>
            </a:r>
            <a:r>
              <a:rPr lang="en-US" b="1" dirty="0" err="1"/>
              <a:t>líklega</a:t>
            </a:r>
            <a:r>
              <a:rPr lang="en-US" b="1" dirty="0"/>
              <a:t> </a:t>
            </a:r>
            <a:r>
              <a:rPr lang="en-US" b="1" dirty="0" err="1"/>
              <a:t>jákvæð</a:t>
            </a:r>
            <a:r>
              <a:rPr lang="en-US" b="1" dirty="0"/>
              <a:t> </a:t>
            </a:r>
            <a:r>
              <a:rPr lang="en-US" b="1" dirty="0" err="1"/>
              <a:t>áhrif</a:t>
            </a:r>
            <a:r>
              <a:rPr lang="en-US" b="1" dirty="0"/>
              <a:t> á </a:t>
            </a:r>
            <a:r>
              <a:rPr lang="en-US" b="1" dirty="0" err="1"/>
              <a:t>magatæmingu</a:t>
            </a:r>
            <a:r>
              <a:rPr lang="en-US" b="1" dirty="0"/>
              <a:t> </a:t>
            </a:r>
            <a:r>
              <a:rPr lang="en-US" b="1" err="1"/>
              <a:t>og</a:t>
            </a:r>
            <a:r>
              <a:rPr lang="en-US" b="1"/>
              <a:t> áhrif kúamjólkurpróteins eru mögulega minni en meðal barna sem fá formúlu</a:t>
            </a:r>
          </a:p>
          <a:p>
            <a:pPr marL="274320" indent="-274320" fontAlgn="auto">
              <a:spcAft>
                <a:spcPts val="0"/>
              </a:spcAft>
              <a:buFont typeface="Wingdings 3"/>
              <a:buChar char=""/>
              <a:defRPr/>
            </a:pPr>
            <a:endParaRPr lang="en-US" dirty="0"/>
          </a:p>
          <a:p>
            <a:pPr marL="274320" indent="-274320" fontAlgn="auto">
              <a:spcAft>
                <a:spcPts val="0"/>
              </a:spcAft>
              <a:buFont typeface="Wingdings 3"/>
              <a:buChar char=""/>
              <a:defRPr/>
            </a:pPr>
            <a:r>
              <a:rPr lang="en-US" b="1"/>
              <a:t>Forðast að gefa barninu of mikið að drekka </a:t>
            </a:r>
          </a:p>
          <a:p>
            <a:pPr marL="548640" lvl="1" indent="-274320" fontAlgn="auto">
              <a:spcAft>
                <a:spcPts val="0"/>
              </a:spcAft>
              <a:buFont typeface="Wingdings 3"/>
              <a:buChar char=""/>
              <a:defRPr/>
            </a:pPr>
            <a:r>
              <a:rPr lang="en-US" b="1"/>
              <a:t>Hefur áhrif á tíðni og magn bakflæðis</a:t>
            </a:r>
          </a:p>
          <a:p>
            <a:pPr marL="548640" lvl="1" indent="-274320" fontAlgn="auto">
              <a:spcAft>
                <a:spcPts val="0"/>
              </a:spcAft>
              <a:buFont typeface="Wingdings 3"/>
              <a:buChar char=""/>
              <a:defRPr/>
            </a:pPr>
            <a:endParaRPr lang="en-US" b="1"/>
          </a:p>
          <a:p>
            <a:pPr marL="274320" indent="-274320" fontAlgn="auto">
              <a:spcAft>
                <a:spcPts val="0"/>
              </a:spcAft>
              <a:buFont typeface="Wingdings 3"/>
              <a:buChar char=""/>
              <a:defRPr/>
            </a:pPr>
            <a:r>
              <a:rPr lang="en-US" b="1"/>
              <a:t>Forðast tóbaksreyk</a:t>
            </a:r>
          </a:p>
          <a:p>
            <a:pPr marL="548640" lvl="1" indent="-274320" fontAlgn="auto">
              <a:spcAft>
                <a:spcPts val="0"/>
              </a:spcAft>
              <a:buFont typeface="Wingdings 3"/>
              <a:buChar char=""/>
              <a:defRPr/>
            </a:pPr>
            <a:r>
              <a:rPr lang="en-US" b="1"/>
              <a:t>Lækkar lower esophageal sphincter þrýsting  og er skaðlegur af öðrum ástæðum</a:t>
            </a:r>
          </a:p>
          <a:p>
            <a:pPr marL="548640" lvl="1" indent="-274320" fontAlgn="auto">
              <a:spcAft>
                <a:spcPts val="0"/>
              </a:spcAft>
              <a:buFont typeface="Wingdings 3"/>
              <a:buNone/>
              <a:defRPr/>
            </a:pPr>
            <a:endParaRPr lang="en-US" b="1"/>
          </a:p>
          <a:p>
            <a:pPr marL="274320" indent="-274320" fontAlgn="auto">
              <a:spcAft>
                <a:spcPts val="0"/>
              </a:spcAft>
              <a:buFont typeface="Wingdings 3"/>
              <a:buChar char=""/>
              <a:defRPr/>
            </a:pPr>
            <a:r>
              <a:rPr lang="en-US" b="1"/>
              <a:t>Reyna fæði án kúamjólkurpróteins og sojapróteins</a:t>
            </a:r>
          </a:p>
          <a:p>
            <a:pPr marL="548640" lvl="1" indent="-274320" fontAlgn="auto">
              <a:spcAft>
                <a:spcPts val="0"/>
              </a:spcAft>
              <a:buFont typeface="Wingdings 3"/>
              <a:buChar char=""/>
              <a:defRPr/>
            </a:pPr>
            <a:r>
              <a:rPr lang="en-US" b="1"/>
              <a:t>Einkum ef blóð í hægðum og eczema eða einungis ef bakflæðiseinkenni eru mikil</a:t>
            </a:r>
            <a:endParaRPr lang="en-US" dirty="0"/>
          </a:p>
          <a:p>
            <a:pPr marL="274320" indent="-274320" fontAlgn="auto">
              <a:spcAft>
                <a:spcPts val="0"/>
              </a:spcAft>
              <a:buFont typeface="Wingdings 3"/>
              <a:buChar char=""/>
              <a:defRPr/>
            </a:pPr>
            <a:r>
              <a:rPr lang="en-US" b="1"/>
              <a:t>Þykkja gjafir úr pela með grautardufti</a:t>
            </a:r>
          </a:p>
          <a:p>
            <a:pPr marL="548640" lvl="1" indent="-274320" fontAlgn="auto">
              <a:spcAft>
                <a:spcPts val="0"/>
              </a:spcAft>
              <a:buFont typeface="Wingdings 3"/>
              <a:buChar char=""/>
              <a:defRPr/>
            </a:pPr>
            <a:r>
              <a:rPr lang="en-US" b="1"/>
              <a:t>Getur dregiið úr bakflæði</a:t>
            </a:r>
          </a:p>
          <a:p>
            <a:pPr marL="274320" indent="-274320" fontAlgn="auto">
              <a:spcAft>
                <a:spcPts val="0"/>
              </a:spcAft>
              <a:buFont typeface="Wingdings 3"/>
              <a:buChar char=""/>
              <a:defRPr/>
            </a:pPr>
            <a:r>
              <a:rPr lang="en-US" b="1"/>
              <a:t>Upprétt staða </a:t>
            </a:r>
          </a:p>
          <a:p>
            <a:pPr marL="548640" lvl="1" indent="-274320" fontAlgn="auto">
              <a:spcAft>
                <a:spcPts val="0"/>
              </a:spcAft>
              <a:buFont typeface="Wingdings 3"/>
              <a:buChar char=""/>
              <a:defRPr/>
            </a:pPr>
            <a:r>
              <a:rPr lang="en-US" b="1"/>
              <a:t>30 mínútur eftir gjafir</a:t>
            </a:r>
          </a:p>
          <a:p>
            <a:pPr marL="548640" lvl="1" indent="-274320" fontAlgn="auto">
              <a:spcAft>
                <a:spcPts val="0"/>
              </a:spcAft>
              <a:buFont typeface="Wingdings 3"/>
              <a:buChar char=""/>
              <a:defRPr/>
            </a:pPr>
            <a:r>
              <a:rPr lang="en-US" b="1"/>
              <a:t>Upprétt staða t.d. í barnastól getur gert bakflæði verra</a:t>
            </a:r>
          </a:p>
          <a:p>
            <a:pPr marL="274320" indent="-274320" fontAlgn="auto">
              <a:spcAft>
                <a:spcPts val="0"/>
              </a:spcAft>
              <a:buFont typeface="Wingdings 3"/>
              <a:buChar char=""/>
              <a:defRPr/>
            </a:pPr>
            <a:r>
              <a:rPr lang="en-US" b="1"/>
              <a:t>Öll börn eiga að sofa á bakinu</a:t>
            </a:r>
          </a:p>
          <a:p>
            <a:pPr marL="548640" lvl="1" indent="-274320" fontAlgn="auto">
              <a:spcAft>
                <a:spcPts val="0"/>
              </a:spcAft>
              <a:buFont typeface="Wingdings 3"/>
              <a:buChar char=""/>
              <a:defRPr/>
            </a:pPr>
            <a:r>
              <a:rPr lang="en-US" b="1"/>
              <a:t>Lega á grúfu með hærra undir höfði getur hjálpað en er einungis gert þegar bakflæði er alvarlegt og barn erundir stöðugu eftirliti</a:t>
            </a:r>
          </a:p>
          <a:p>
            <a:pPr marL="548640" lvl="1" indent="-274320" fontAlgn="auto">
              <a:spcAft>
                <a:spcPts val="0"/>
              </a:spcAft>
              <a:buFont typeface="Wingdings 3"/>
              <a:buChar char=""/>
              <a:defRPr/>
            </a:pPr>
            <a:r>
              <a:rPr lang="en-US" b="1"/>
              <a:t>Hliðarlega eykur hættu á ungbarnadauða (SIDS)</a:t>
            </a:r>
          </a:p>
          <a:p>
            <a:pPr marL="274320" indent="-274320" fontAlgn="auto">
              <a:spcAft>
                <a:spcPts val="0"/>
              </a:spcAft>
              <a:buFont typeface="Wingdings 3"/>
              <a:buChar char=""/>
              <a:defRPr/>
            </a:pPr>
            <a:r>
              <a:rPr lang="en-US" b="1"/>
              <a:t>Lyf gefa takmarkaðan árangur en má reyna í völdum tilfellum</a:t>
            </a:r>
          </a:p>
          <a:p>
            <a:pPr marL="274320" indent="-274320" fontAlgn="auto">
              <a:spcAft>
                <a:spcPts val="0"/>
              </a:spcAft>
              <a:buFont typeface="Wingdings 3"/>
              <a:buChar char=""/>
              <a:defRPr/>
            </a:pPr>
            <a:endParaRPr lang="is-IS"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p:cNvSpPr>
            <a:spLocks noGrp="1"/>
          </p:cNvSpPr>
          <p:nvPr>
            <p:ph type="title"/>
          </p:nvPr>
        </p:nvSpPr>
        <p:spPr/>
        <p:txBody>
          <a:bodyPr/>
          <a:lstStyle/>
          <a:p>
            <a:r>
              <a:rPr lang="is-IS"/>
              <a:t>Eldri börn</a:t>
            </a:r>
          </a:p>
        </p:txBody>
      </p:sp>
      <p:sp>
        <p:nvSpPr>
          <p:cNvPr id="148483" name="Content Placeholder 2"/>
          <p:cNvSpPr>
            <a:spLocks noGrp="1"/>
          </p:cNvSpPr>
          <p:nvPr>
            <p:ph sz="quarter" idx="1"/>
          </p:nvPr>
        </p:nvSpPr>
        <p:spPr>
          <a:xfrm>
            <a:off x="457200" y="1219208"/>
            <a:ext cx="8229600" cy="4937125"/>
          </a:xfrm>
        </p:spPr>
        <p:txBody>
          <a:bodyPr/>
          <a:lstStyle/>
          <a:p>
            <a:r>
              <a:rPr lang="en-US"/>
              <a:t>Algengi í Bandaríkjunum kringum 5%</a:t>
            </a:r>
          </a:p>
          <a:p>
            <a:pPr>
              <a:buFont typeface="Wingdings 3" pitchFamily="18" charset="2"/>
              <a:buNone/>
            </a:pPr>
            <a:endParaRPr lang="en-US"/>
          </a:p>
          <a:p>
            <a:r>
              <a:rPr lang="en-US"/>
              <a:t>Algengi fer vaxandi </a:t>
            </a:r>
          </a:p>
          <a:p>
            <a:pPr lvl="1"/>
            <a:r>
              <a:rPr lang="en-US"/>
              <a:t>Aukin vitund og greining</a:t>
            </a:r>
          </a:p>
          <a:p>
            <a:pPr lvl="1"/>
            <a:r>
              <a:rPr lang="en-US"/>
              <a:t>Aukið algengi offitu og mataræði</a:t>
            </a:r>
          </a:p>
          <a:p>
            <a:pPr lvl="1">
              <a:buFont typeface="Wingdings 3" pitchFamily="18" charset="2"/>
              <a:buNone/>
            </a:pPr>
            <a:endParaRPr lang="en-US"/>
          </a:p>
          <a:p>
            <a:r>
              <a:rPr lang="en-US"/>
              <a:t>Algengara meðal barna með undirliggjandi sjúkdóma</a:t>
            </a:r>
          </a:p>
          <a:p>
            <a:pPr lvl="1"/>
            <a:r>
              <a:rPr lang="en-US"/>
              <a:t>Fyrirburar, þroskafrávik og taugasjúkdómar, cystic fibrosis</a:t>
            </a:r>
          </a:p>
          <a:p>
            <a:pPr lvl="1"/>
            <a:r>
              <a:rPr lang="en-US"/>
              <a:t>Öndunarfæraeinkenni talin tengd bakflæði</a:t>
            </a:r>
          </a:p>
          <a:p>
            <a:pPr lvl="1"/>
            <a:r>
              <a:rPr lang="en-US"/>
              <a:t>Offita</a:t>
            </a:r>
          </a:p>
          <a:p>
            <a:pPr lvl="1">
              <a:buFont typeface="Wingdings 3" pitchFamily="18" charset="2"/>
              <a:buNone/>
            </a:pPr>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1"/>
          <p:cNvSpPr>
            <a:spLocks noGrp="1"/>
          </p:cNvSpPr>
          <p:nvPr>
            <p:ph type="title"/>
          </p:nvPr>
        </p:nvSpPr>
        <p:spPr/>
        <p:txBody>
          <a:bodyPr/>
          <a:lstStyle/>
          <a:p>
            <a:r>
              <a:rPr lang="is-IS"/>
              <a:t>Eldri börn - einkenni</a:t>
            </a:r>
          </a:p>
        </p:txBody>
      </p:sp>
      <p:sp>
        <p:nvSpPr>
          <p:cNvPr id="3" name="Content Placeholder 2"/>
          <p:cNvSpPr>
            <a:spLocks noGrp="1"/>
          </p:cNvSpPr>
          <p:nvPr>
            <p:ph sz="quarter" idx="1"/>
          </p:nvPr>
        </p:nvSpPr>
        <p:spPr>
          <a:xfrm>
            <a:off x="457200" y="1219208"/>
            <a:ext cx="8229600" cy="4937125"/>
          </a:xfrm>
        </p:spPr>
        <p:txBody>
          <a:bodyPr>
            <a:normAutofit fontScale="92500" lnSpcReduction="10000"/>
          </a:bodyPr>
          <a:lstStyle/>
          <a:p>
            <a:pPr marL="274320" indent="-274320" fontAlgn="auto">
              <a:spcAft>
                <a:spcPts val="0"/>
              </a:spcAft>
              <a:buFont typeface="Wingdings 3"/>
              <a:buChar char=""/>
              <a:defRPr/>
            </a:pPr>
            <a:r>
              <a:rPr lang="en-US" dirty="0"/>
              <a:t>Regurgitation </a:t>
            </a:r>
            <a:r>
              <a:rPr lang="en-US" dirty="0" err="1"/>
              <a:t>af</a:t>
            </a:r>
            <a:r>
              <a:rPr lang="en-US" dirty="0"/>
              <a:t> </a:t>
            </a:r>
            <a:r>
              <a:rPr lang="en-US" dirty="0" err="1"/>
              <a:t>og</a:t>
            </a:r>
            <a:r>
              <a:rPr lang="en-US" dirty="0"/>
              <a:t> </a:t>
            </a:r>
            <a:r>
              <a:rPr lang="en-US" dirty="0" err="1"/>
              <a:t>til</a:t>
            </a:r>
            <a:endParaRPr lang="en-US" dirty="0"/>
          </a:p>
          <a:p>
            <a:pPr marL="274320" indent="-274320" fontAlgn="auto">
              <a:spcAft>
                <a:spcPts val="0"/>
              </a:spcAft>
              <a:buFont typeface="Wingdings 3"/>
              <a:buNone/>
              <a:defRPr/>
            </a:pPr>
            <a:endParaRPr lang="en-US" dirty="0"/>
          </a:p>
          <a:p>
            <a:pPr marL="274320" indent="-274320" fontAlgn="auto">
              <a:spcAft>
                <a:spcPts val="0"/>
              </a:spcAft>
              <a:buFont typeface="Wingdings 3"/>
              <a:buChar char=""/>
              <a:defRPr/>
            </a:pPr>
            <a:r>
              <a:rPr lang="en-US" dirty="0" err="1"/>
              <a:t>Hvæsiöndun</a:t>
            </a:r>
            <a:r>
              <a:rPr lang="en-US" dirty="0"/>
              <a:t> </a:t>
            </a:r>
            <a:r>
              <a:rPr lang="en-US" dirty="0" err="1"/>
              <a:t>sjaldgæf</a:t>
            </a:r>
            <a:endParaRPr lang="en-US" dirty="0"/>
          </a:p>
          <a:p>
            <a:pPr marL="274320" indent="-274320" fontAlgn="auto">
              <a:spcAft>
                <a:spcPts val="0"/>
              </a:spcAft>
              <a:buFont typeface="Wingdings 3"/>
              <a:buNone/>
              <a:defRPr/>
            </a:pPr>
            <a:endParaRPr lang="en-US" dirty="0"/>
          </a:p>
          <a:p>
            <a:pPr marL="274320" indent="-274320" fontAlgn="auto">
              <a:spcAft>
                <a:spcPts val="0"/>
              </a:spcAft>
              <a:buFont typeface="Wingdings 3"/>
              <a:buChar char=""/>
              <a:defRPr/>
            </a:pPr>
            <a:r>
              <a:rPr lang="en-US" dirty="0" err="1"/>
              <a:t>Minnkuð</a:t>
            </a:r>
            <a:r>
              <a:rPr lang="en-US" dirty="0"/>
              <a:t> </a:t>
            </a:r>
            <a:r>
              <a:rPr lang="en-US" dirty="0" err="1"/>
              <a:t>inntaka</a:t>
            </a:r>
            <a:r>
              <a:rPr lang="en-US" dirty="0"/>
              <a:t> </a:t>
            </a:r>
            <a:r>
              <a:rPr lang="en-US" dirty="0" err="1"/>
              <a:t>og</a:t>
            </a:r>
            <a:r>
              <a:rPr lang="en-US" dirty="0"/>
              <a:t> </a:t>
            </a:r>
            <a:r>
              <a:rPr lang="en-US" dirty="0" err="1"/>
              <a:t>vanþrif</a:t>
            </a:r>
            <a:r>
              <a:rPr lang="en-US" dirty="0"/>
              <a:t> </a:t>
            </a:r>
            <a:r>
              <a:rPr lang="en-US" dirty="0" err="1"/>
              <a:t>og</a:t>
            </a:r>
            <a:r>
              <a:rPr lang="en-US" dirty="0"/>
              <a:t> </a:t>
            </a:r>
            <a:r>
              <a:rPr lang="en-US" dirty="0" err="1"/>
              <a:t>jafnvel</a:t>
            </a:r>
            <a:r>
              <a:rPr lang="en-US" dirty="0"/>
              <a:t> </a:t>
            </a:r>
            <a:r>
              <a:rPr lang="en-US" dirty="0" err="1"/>
              <a:t>fæðuneitun</a:t>
            </a:r>
            <a:endParaRPr lang="en-US" dirty="0"/>
          </a:p>
          <a:p>
            <a:pPr marL="274320" indent="-274320" fontAlgn="auto">
              <a:spcAft>
                <a:spcPts val="0"/>
              </a:spcAft>
              <a:buFont typeface="Wingdings 3"/>
              <a:buNone/>
              <a:defRPr/>
            </a:pPr>
            <a:endParaRPr lang="en-US" dirty="0"/>
          </a:p>
          <a:p>
            <a:pPr marL="274320" indent="-274320" fontAlgn="auto">
              <a:spcAft>
                <a:spcPts val="0"/>
              </a:spcAft>
              <a:buFont typeface="Wingdings 3"/>
              <a:buChar char=""/>
              <a:defRPr/>
            </a:pPr>
            <a:r>
              <a:rPr lang="en-US" dirty="0" err="1"/>
              <a:t>Sandifer</a:t>
            </a:r>
            <a:r>
              <a:rPr lang="en-US" dirty="0"/>
              <a:t> syndrome</a:t>
            </a:r>
          </a:p>
          <a:p>
            <a:pPr marL="548640" lvl="1" indent="-274320" fontAlgn="auto">
              <a:spcAft>
                <a:spcPts val="0"/>
              </a:spcAft>
              <a:buFont typeface="Wingdings 3"/>
              <a:buChar char=""/>
              <a:defRPr/>
            </a:pPr>
            <a:r>
              <a:rPr lang="en-US" dirty="0" err="1"/>
              <a:t>Óeðlilegar</a:t>
            </a:r>
            <a:r>
              <a:rPr lang="en-US" dirty="0"/>
              <a:t> </a:t>
            </a:r>
            <a:r>
              <a:rPr lang="en-US" dirty="0" err="1"/>
              <a:t>hreyfingar</a:t>
            </a:r>
            <a:r>
              <a:rPr lang="en-US" dirty="0"/>
              <a:t> </a:t>
            </a:r>
            <a:r>
              <a:rPr lang="en-US" dirty="0" err="1"/>
              <a:t>eða</a:t>
            </a:r>
            <a:r>
              <a:rPr lang="en-US" dirty="0"/>
              <a:t> </a:t>
            </a:r>
            <a:r>
              <a:rPr lang="en-US" dirty="0" err="1"/>
              <a:t>staða</a:t>
            </a:r>
            <a:endParaRPr lang="en-US" dirty="0"/>
          </a:p>
          <a:p>
            <a:pPr marL="548640" lvl="1" indent="-274320" fontAlgn="auto">
              <a:spcAft>
                <a:spcPts val="0"/>
              </a:spcAft>
              <a:buFont typeface="Wingdings 3"/>
              <a:buChar char=""/>
              <a:defRPr/>
            </a:pPr>
            <a:r>
              <a:rPr lang="en-US" dirty="0"/>
              <a:t>Barn </a:t>
            </a:r>
            <a:r>
              <a:rPr lang="en-US" dirty="0" err="1"/>
              <a:t>reigir</a:t>
            </a:r>
            <a:r>
              <a:rPr lang="en-US" dirty="0"/>
              <a:t> sig </a:t>
            </a:r>
            <a:r>
              <a:rPr lang="en-US" dirty="0" err="1"/>
              <a:t>aftur</a:t>
            </a:r>
            <a:r>
              <a:rPr lang="en-US" dirty="0"/>
              <a:t> </a:t>
            </a:r>
            <a:r>
              <a:rPr lang="en-US" dirty="0" err="1"/>
              <a:t>og</a:t>
            </a:r>
            <a:r>
              <a:rPr lang="en-US" dirty="0"/>
              <a:t> </a:t>
            </a:r>
            <a:r>
              <a:rPr lang="en-US" dirty="0" err="1"/>
              <a:t>snýr</a:t>
            </a:r>
            <a:r>
              <a:rPr lang="en-US" dirty="0"/>
              <a:t> </a:t>
            </a:r>
            <a:r>
              <a:rPr lang="en-US" dirty="0" err="1"/>
              <a:t>höfði</a:t>
            </a:r>
            <a:r>
              <a:rPr lang="en-US" dirty="0"/>
              <a:t> </a:t>
            </a:r>
            <a:r>
              <a:rPr lang="en-US" dirty="0" err="1"/>
              <a:t>til</a:t>
            </a:r>
            <a:r>
              <a:rPr lang="en-US" dirty="0"/>
              <a:t> </a:t>
            </a:r>
            <a:r>
              <a:rPr lang="en-US" dirty="0" err="1"/>
              <a:t>hliðar</a:t>
            </a:r>
            <a:r>
              <a:rPr lang="en-US" dirty="0"/>
              <a:t> </a:t>
            </a:r>
            <a:r>
              <a:rPr lang="en-US" dirty="0" err="1"/>
              <a:t>ásamt</a:t>
            </a:r>
            <a:r>
              <a:rPr lang="en-US" dirty="0"/>
              <a:t> </a:t>
            </a:r>
            <a:r>
              <a:rPr lang="en-US" dirty="0" err="1"/>
              <a:t>því</a:t>
            </a:r>
            <a:r>
              <a:rPr lang="en-US" dirty="0"/>
              <a:t> </a:t>
            </a:r>
            <a:r>
              <a:rPr lang="en-US" dirty="0" err="1"/>
              <a:t>að</a:t>
            </a:r>
            <a:r>
              <a:rPr lang="en-US" dirty="0"/>
              <a:t> </a:t>
            </a:r>
            <a:r>
              <a:rPr lang="en-US" dirty="0" err="1"/>
              <a:t>lyfta</a:t>
            </a:r>
            <a:r>
              <a:rPr lang="en-US" dirty="0"/>
              <a:t> </a:t>
            </a:r>
            <a:r>
              <a:rPr lang="en-US" dirty="0" err="1"/>
              <a:t>höku</a:t>
            </a:r>
            <a:endParaRPr lang="en-US" dirty="0"/>
          </a:p>
          <a:p>
            <a:pPr marL="548640" lvl="1" indent="-274320" fontAlgn="auto">
              <a:spcAft>
                <a:spcPts val="0"/>
              </a:spcAft>
              <a:buFont typeface="Wingdings 3"/>
              <a:buChar char=""/>
              <a:defRPr/>
            </a:pPr>
            <a:r>
              <a:rPr lang="en-US" dirty="0" err="1"/>
              <a:t>Verður</a:t>
            </a:r>
            <a:r>
              <a:rPr lang="en-US" dirty="0"/>
              <a:t> </a:t>
            </a:r>
            <a:r>
              <a:rPr lang="en-US" dirty="0" err="1"/>
              <a:t>meðal</a:t>
            </a:r>
            <a:r>
              <a:rPr lang="en-US" dirty="0"/>
              <a:t> </a:t>
            </a:r>
            <a:r>
              <a:rPr lang="en-US" dirty="0" err="1"/>
              <a:t>barna</a:t>
            </a:r>
            <a:r>
              <a:rPr lang="en-US" dirty="0"/>
              <a:t> </a:t>
            </a:r>
            <a:r>
              <a:rPr lang="en-US" dirty="0" err="1"/>
              <a:t>með</a:t>
            </a:r>
            <a:r>
              <a:rPr lang="en-US" dirty="0"/>
              <a:t> </a:t>
            </a:r>
            <a:r>
              <a:rPr lang="en-US" dirty="0" err="1"/>
              <a:t>eðlilegan</a:t>
            </a:r>
            <a:r>
              <a:rPr lang="en-US" dirty="0"/>
              <a:t> </a:t>
            </a:r>
            <a:r>
              <a:rPr lang="en-US" dirty="0" err="1"/>
              <a:t>þroska</a:t>
            </a:r>
            <a:r>
              <a:rPr lang="en-US" dirty="0"/>
              <a:t> </a:t>
            </a:r>
            <a:r>
              <a:rPr lang="en-US" dirty="0" err="1"/>
              <a:t>og</a:t>
            </a:r>
            <a:r>
              <a:rPr lang="en-US" dirty="0"/>
              <a:t> </a:t>
            </a:r>
            <a:r>
              <a:rPr lang="en-US" dirty="0" err="1"/>
              <a:t>barna</a:t>
            </a:r>
            <a:r>
              <a:rPr lang="en-US" dirty="0"/>
              <a:t> </a:t>
            </a:r>
            <a:r>
              <a:rPr lang="en-US" dirty="0" err="1"/>
              <a:t>með</a:t>
            </a:r>
            <a:r>
              <a:rPr lang="en-US" dirty="0"/>
              <a:t> </a:t>
            </a:r>
            <a:r>
              <a:rPr lang="en-US" dirty="0" err="1"/>
              <a:t>þroskaseinkun</a:t>
            </a:r>
            <a:endParaRPr lang="en-US" dirty="0"/>
          </a:p>
          <a:p>
            <a:pPr marL="548640" lvl="1" indent="-274320" fontAlgn="auto">
              <a:spcAft>
                <a:spcPts val="0"/>
              </a:spcAft>
              <a:buFont typeface="Wingdings 3"/>
              <a:buChar char=""/>
              <a:defRPr/>
            </a:pPr>
            <a:r>
              <a:rPr lang="en-US" dirty="0" err="1"/>
              <a:t>Lagast</a:t>
            </a:r>
            <a:r>
              <a:rPr lang="en-US" dirty="0"/>
              <a:t> </a:t>
            </a:r>
            <a:r>
              <a:rPr lang="en-US" dirty="0" err="1"/>
              <a:t>venjulega</a:t>
            </a:r>
            <a:r>
              <a:rPr lang="en-US" dirty="0"/>
              <a:t> </a:t>
            </a:r>
            <a:r>
              <a:rPr lang="en-US" dirty="0" err="1"/>
              <a:t>við</a:t>
            </a:r>
            <a:r>
              <a:rPr lang="en-US" dirty="0"/>
              <a:t> </a:t>
            </a:r>
            <a:r>
              <a:rPr lang="en-US" dirty="0" err="1"/>
              <a:t>meðferð</a:t>
            </a:r>
            <a:r>
              <a:rPr lang="en-US" dirty="0"/>
              <a:t> </a:t>
            </a:r>
            <a:r>
              <a:rPr lang="en-US" dirty="0" err="1"/>
              <a:t>bakflæðis</a:t>
            </a:r>
            <a:endParaRPr lang="en-US" dirty="0"/>
          </a:p>
          <a:p>
            <a:pPr marL="274320" indent="-274320" fontAlgn="auto">
              <a:spcAft>
                <a:spcPts val="0"/>
              </a:spcAft>
              <a:buFont typeface="Wingdings 3"/>
              <a:buChar char=""/>
              <a:defRPr/>
            </a:pPr>
            <a:endParaRPr lang="is-IS"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p:cNvSpPr>
            <a:spLocks noGrp="1"/>
          </p:cNvSpPr>
          <p:nvPr>
            <p:ph type="title"/>
          </p:nvPr>
        </p:nvSpPr>
        <p:spPr/>
        <p:txBody>
          <a:bodyPr/>
          <a:lstStyle/>
          <a:p>
            <a:r>
              <a:rPr lang="is-IS"/>
              <a:t>Unglingar</a:t>
            </a:r>
          </a:p>
        </p:txBody>
      </p:sp>
      <p:sp>
        <p:nvSpPr>
          <p:cNvPr id="3" name="Content Placeholder 2"/>
          <p:cNvSpPr>
            <a:spLocks noGrp="1"/>
          </p:cNvSpPr>
          <p:nvPr>
            <p:ph sz="quarter" idx="1"/>
          </p:nvPr>
        </p:nvSpPr>
        <p:spPr>
          <a:xfrm>
            <a:off x="457200" y="1219208"/>
            <a:ext cx="8229600" cy="4937125"/>
          </a:xfrm>
        </p:spPr>
        <p:txBody>
          <a:bodyPr>
            <a:normAutofit fontScale="92500" lnSpcReduction="10000"/>
          </a:bodyPr>
          <a:lstStyle/>
          <a:p>
            <a:pPr marL="274320" indent="-274320" fontAlgn="auto">
              <a:spcAft>
                <a:spcPts val="0"/>
              </a:spcAft>
              <a:buFont typeface="Wingdings 3"/>
              <a:buChar char=""/>
              <a:defRPr/>
            </a:pPr>
            <a:r>
              <a:rPr lang="en-US" dirty="0" err="1"/>
              <a:t>Brjóstsviði</a:t>
            </a:r>
            <a:r>
              <a:rPr lang="en-US" dirty="0"/>
              <a:t> </a:t>
            </a:r>
            <a:r>
              <a:rPr lang="en-US" dirty="0" err="1"/>
              <a:t>og</a:t>
            </a:r>
            <a:r>
              <a:rPr lang="en-US" dirty="0"/>
              <a:t>/</a:t>
            </a:r>
            <a:r>
              <a:rPr lang="en-US" dirty="0" err="1"/>
              <a:t>eða</a:t>
            </a:r>
            <a:r>
              <a:rPr lang="en-US" dirty="0"/>
              <a:t> regurgitation</a:t>
            </a:r>
          </a:p>
          <a:p>
            <a:pPr marL="274320" indent="-274320" fontAlgn="auto">
              <a:spcAft>
                <a:spcPts val="0"/>
              </a:spcAft>
              <a:buFont typeface="Wingdings 3"/>
              <a:buChar char=""/>
              <a:defRPr/>
            </a:pPr>
            <a:r>
              <a:rPr lang="en-US" dirty="0" err="1"/>
              <a:t>Verkur</a:t>
            </a:r>
            <a:r>
              <a:rPr lang="en-US" dirty="0"/>
              <a:t> </a:t>
            </a:r>
            <a:r>
              <a:rPr lang="en-US" dirty="0" err="1"/>
              <a:t>fyrir</a:t>
            </a:r>
            <a:r>
              <a:rPr lang="en-US" dirty="0"/>
              <a:t> </a:t>
            </a:r>
            <a:r>
              <a:rPr lang="en-US" dirty="0" err="1"/>
              <a:t>brjósti</a:t>
            </a:r>
            <a:r>
              <a:rPr lang="en-US" dirty="0"/>
              <a:t> </a:t>
            </a:r>
          </a:p>
          <a:p>
            <a:pPr marL="274320" indent="-274320" fontAlgn="auto">
              <a:spcAft>
                <a:spcPts val="0"/>
              </a:spcAft>
              <a:buFont typeface="Wingdings 3"/>
              <a:buChar char=""/>
              <a:defRPr/>
            </a:pPr>
            <a:r>
              <a:rPr lang="en-US" dirty="0" err="1"/>
              <a:t>Ógleði</a:t>
            </a:r>
            <a:endParaRPr lang="en-US" dirty="0"/>
          </a:p>
          <a:p>
            <a:pPr marL="274320" indent="-274320" fontAlgn="auto">
              <a:spcAft>
                <a:spcPts val="0"/>
              </a:spcAft>
              <a:buFont typeface="Wingdings 3"/>
              <a:buChar char=""/>
              <a:defRPr/>
            </a:pPr>
            <a:r>
              <a:rPr lang="en-US" dirty="0" err="1"/>
              <a:t>Kyngingarörðugleikar</a:t>
            </a:r>
            <a:endParaRPr lang="en-US" dirty="0"/>
          </a:p>
          <a:p>
            <a:pPr marL="274320" indent="-274320" fontAlgn="auto">
              <a:spcAft>
                <a:spcPts val="0"/>
              </a:spcAft>
              <a:buFont typeface="Wingdings 3"/>
              <a:buChar char=""/>
              <a:defRPr/>
            </a:pPr>
            <a:r>
              <a:rPr lang="en-US" dirty="0" err="1"/>
              <a:t>Epigastric</a:t>
            </a:r>
            <a:r>
              <a:rPr lang="en-US" dirty="0"/>
              <a:t> </a:t>
            </a:r>
            <a:r>
              <a:rPr lang="en-US" dirty="0" err="1"/>
              <a:t>verkur</a:t>
            </a:r>
            <a:r>
              <a:rPr lang="en-US" dirty="0"/>
              <a:t> </a:t>
            </a:r>
            <a:r>
              <a:rPr lang="en-US" dirty="0" err="1"/>
              <a:t>eða</a:t>
            </a:r>
            <a:r>
              <a:rPr lang="en-US" dirty="0"/>
              <a:t> </a:t>
            </a:r>
            <a:r>
              <a:rPr lang="en-US" dirty="0" err="1"/>
              <a:t>dreifður</a:t>
            </a:r>
            <a:endParaRPr lang="en-US" dirty="0"/>
          </a:p>
          <a:p>
            <a:pPr marL="274320" indent="-274320" fontAlgn="auto">
              <a:spcAft>
                <a:spcPts val="0"/>
              </a:spcAft>
              <a:buFont typeface="Wingdings 3"/>
              <a:buChar char=""/>
              <a:defRPr/>
            </a:pPr>
            <a:r>
              <a:rPr lang="en-US" dirty="0" err="1"/>
              <a:t>Einkenni</a:t>
            </a:r>
            <a:r>
              <a:rPr lang="en-US" dirty="0"/>
              <a:t> </a:t>
            </a:r>
            <a:r>
              <a:rPr lang="en-US" dirty="0" err="1"/>
              <a:t>verst</a:t>
            </a:r>
            <a:r>
              <a:rPr lang="en-US" dirty="0"/>
              <a:t> </a:t>
            </a:r>
            <a:r>
              <a:rPr lang="en-US" dirty="0" err="1"/>
              <a:t>eftir</a:t>
            </a:r>
            <a:r>
              <a:rPr lang="en-US" dirty="0"/>
              <a:t> </a:t>
            </a:r>
            <a:r>
              <a:rPr lang="en-US" dirty="0" err="1"/>
              <a:t>máltíðir</a:t>
            </a:r>
            <a:r>
              <a:rPr lang="en-US" dirty="0"/>
              <a:t>, í </a:t>
            </a:r>
            <a:r>
              <a:rPr lang="en-US" dirty="0" err="1"/>
              <a:t>útafliggjandi</a:t>
            </a:r>
            <a:r>
              <a:rPr lang="en-US" dirty="0"/>
              <a:t> </a:t>
            </a:r>
            <a:r>
              <a:rPr lang="en-US" dirty="0" err="1"/>
              <a:t>stöðu</a:t>
            </a:r>
            <a:r>
              <a:rPr lang="en-US" dirty="0"/>
              <a:t>, </a:t>
            </a:r>
            <a:r>
              <a:rPr lang="en-US" dirty="0" err="1"/>
              <a:t>tengt</a:t>
            </a:r>
            <a:r>
              <a:rPr lang="en-US" dirty="0"/>
              <a:t> </a:t>
            </a:r>
            <a:r>
              <a:rPr lang="en-US" dirty="0" err="1"/>
              <a:t>álagi</a:t>
            </a:r>
            <a:endParaRPr lang="en-US" dirty="0"/>
          </a:p>
          <a:p>
            <a:pPr marL="274320" indent="-274320" fontAlgn="auto">
              <a:spcAft>
                <a:spcPts val="0"/>
              </a:spcAft>
              <a:buFont typeface="Wingdings 3"/>
              <a:buChar char=""/>
              <a:defRPr/>
            </a:pPr>
            <a:endParaRPr lang="en-US" dirty="0"/>
          </a:p>
          <a:p>
            <a:pPr marL="274320" indent="-274320" fontAlgn="auto">
              <a:spcAft>
                <a:spcPts val="0"/>
              </a:spcAft>
              <a:buFont typeface="Wingdings 3"/>
              <a:buChar char=""/>
              <a:defRPr/>
            </a:pPr>
            <a:r>
              <a:rPr lang="en-US" dirty="0" err="1"/>
              <a:t>Börn</a:t>
            </a:r>
            <a:r>
              <a:rPr lang="en-US" dirty="0"/>
              <a:t> </a:t>
            </a:r>
            <a:r>
              <a:rPr lang="en-US" dirty="0" err="1"/>
              <a:t>sem</a:t>
            </a:r>
            <a:r>
              <a:rPr lang="en-US" dirty="0"/>
              <a:t> </a:t>
            </a:r>
            <a:r>
              <a:rPr lang="en-US" dirty="0" err="1"/>
              <a:t>ekki</a:t>
            </a:r>
            <a:r>
              <a:rPr lang="en-US" dirty="0"/>
              <a:t> </a:t>
            </a:r>
            <a:r>
              <a:rPr lang="en-US" dirty="0" err="1"/>
              <a:t>geta</a:t>
            </a:r>
            <a:r>
              <a:rPr lang="en-US" dirty="0"/>
              <a:t> </a:t>
            </a:r>
            <a:r>
              <a:rPr lang="en-US" dirty="0" err="1"/>
              <a:t>tjáð</a:t>
            </a:r>
            <a:r>
              <a:rPr lang="en-US" dirty="0"/>
              <a:t> sig</a:t>
            </a:r>
          </a:p>
          <a:p>
            <a:pPr marL="548640" lvl="1" indent="-274320" fontAlgn="auto">
              <a:spcAft>
                <a:spcPts val="0"/>
              </a:spcAft>
              <a:buFont typeface="Wingdings 3"/>
              <a:buChar char=""/>
              <a:defRPr/>
            </a:pPr>
            <a:r>
              <a:rPr lang="en-US" dirty="0" err="1"/>
              <a:t>Nudda</a:t>
            </a:r>
            <a:r>
              <a:rPr lang="en-US" dirty="0"/>
              <a:t> </a:t>
            </a:r>
            <a:r>
              <a:rPr lang="en-US" dirty="0" err="1"/>
              <a:t>bringu</a:t>
            </a:r>
            <a:endParaRPr lang="en-US" dirty="0"/>
          </a:p>
          <a:p>
            <a:pPr marL="548640" lvl="1" indent="-274320" fontAlgn="auto">
              <a:spcAft>
                <a:spcPts val="0"/>
              </a:spcAft>
              <a:buFont typeface="Wingdings 3"/>
              <a:buChar char=""/>
              <a:defRPr/>
            </a:pPr>
            <a:r>
              <a:rPr lang="en-US" dirty="0" err="1"/>
              <a:t>Pirringur</a:t>
            </a:r>
            <a:endParaRPr lang="en-US" dirty="0"/>
          </a:p>
          <a:p>
            <a:pPr marL="548640" lvl="1" indent="-274320" fontAlgn="auto">
              <a:spcAft>
                <a:spcPts val="0"/>
              </a:spcAft>
              <a:buFont typeface="Wingdings 3"/>
              <a:buChar char=""/>
              <a:defRPr/>
            </a:pPr>
            <a:r>
              <a:rPr lang="en-US" dirty="0" err="1"/>
              <a:t>Sjálfskaðandi</a:t>
            </a:r>
            <a:r>
              <a:rPr lang="en-US" dirty="0"/>
              <a:t> </a:t>
            </a:r>
            <a:r>
              <a:rPr lang="en-US" dirty="0" err="1"/>
              <a:t>hegðun</a:t>
            </a:r>
            <a:r>
              <a:rPr lang="en-US" dirty="0"/>
              <a:t> </a:t>
            </a:r>
            <a:r>
              <a:rPr lang="en-US" dirty="0" err="1"/>
              <a:t>t.d</a:t>
            </a:r>
            <a:r>
              <a:rPr lang="en-US" dirty="0"/>
              <a:t>. </a:t>
            </a:r>
            <a:r>
              <a:rPr lang="en-US" dirty="0" err="1"/>
              <a:t>meðal</a:t>
            </a:r>
            <a:r>
              <a:rPr lang="en-US" dirty="0"/>
              <a:t> </a:t>
            </a:r>
            <a:r>
              <a:rPr lang="en-US" dirty="0" err="1"/>
              <a:t>einhverfra</a:t>
            </a:r>
            <a:endParaRPr lang="en-US" dirty="0"/>
          </a:p>
          <a:p>
            <a:pPr marL="274320" indent="-274320" fontAlgn="auto">
              <a:spcAft>
                <a:spcPts val="0"/>
              </a:spcAft>
              <a:buFont typeface="Wingdings 3"/>
              <a:buNone/>
              <a:defRPr/>
            </a:pPr>
            <a:endParaRPr lang="is-I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p:cNvSpPr>
            <a:spLocks noGrp="1"/>
          </p:cNvSpPr>
          <p:nvPr>
            <p:ph type="title"/>
          </p:nvPr>
        </p:nvSpPr>
        <p:spPr/>
        <p:txBody>
          <a:bodyPr/>
          <a:lstStyle/>
          <a:p>
            <a:r>
              <a:rPr lang="is-IS" sz="2800"/>
              <a:t>Mismunagreining fyrir eldri börn og unglinga</a:t>
            </a:r>
          </a:p>
        </p:txBody>
      </p:sp>
      <p:sp>
        <p:nvSpPr>
          <p:cNvPr id="3" name="Content Placeholder 2"/>
          <p:cNvSpPr>
            <a:spLocks noGrp="1"/>
          </p:cNvSpPr>
          <p:nvPr>
            <p:ph sz="quarter" idx="1"/>
          </p:nvPr>
        </p:nvSpPr>
        <p:spPr>
          <a:xfrm>
            <a:off x="457200" y="1219208"/>
            <a:ext cx="8229600" cy="4937125"/>
          </a:xfrm>
        </p:spPr>
        <p:txBody>
          <a:bodyPr>
            <a:normAutofit fontScale="92500" lnSpcReduction="10000"/>
          </a:bodyPr>
          <a:lstStyle/>
          <a:p>
            <a:pPr marL="274320" indent="-274320" fontAlgn="auto">
              <a:spcAft>
                <a:spcPts val="0"/>
              </a:spcAft>
              <a:buFont typeface="Wingdings 3"/>
              <a:buChar char=""/>
              <a:defRPr/>
            </a:pPr>
            <a:r>
              <a:rPr lang="en-US" dirty="0"/>
              <a:t>Rumination syndrome</a:t>
            </a:r>
          </a:p>
          <a:p>
            <a:pPr marL="274320" indent="-274320" fontAlgn="auto">
              <a:spcAft>
                <a:spcPts val="0"/>
              </a:spcAft>
              <a:buFont typeface="Wingdings 3"/>
              <a:buChar char=""/>
              <a:defRPr/>
            </a:pPr>
            <a:r>
              <a:rPr lang="en-US" dirty="0" err="1"/>
              <a:t>Sálrænt</a:t>
            </a:r>
            <a:r>
              <a:rPr lang="en-US" dirty="0"/>
              <a:t> </a:t>
            </a:r>
            <a:r>
              <a:rPr lang="en-US" dirty="0" err="1"/>
              <a:t>álag</a:t>
            </a:r>
            <a:endParaRPr lang="en-US" dirty="0"/>
          </a:p>
          <a:p>
            <a:pPr marL="274320" indent="-274320" fontAlgn="auto">
              <a:spcAft>
                <a:spcPts val="0"/>
              </a:spcAft>
              <a:buFont typeface="Wingdings 3"/>
              <a:buChar char=""/>
              <a:defRPr/>
            </a:pPr>
            <a:r>
              <a:rPr lang="en-US" dirty="0" err="1"/>
              <a:t>Gastroparesis</a:t>
            </a:r>
            <a:endParaRPr lang="en-US" dirty="0"/>
          </a:p>
          <a:p>
            <a:pPr marL="274320" indent="-274320" fontAlgn="auto">
              <a:spcAft>
                <a:spcPts val="0"/>
              </a:spcAft>
              <a:buFont typeface="Wingdings 3"/>
              <a:buChar char=""/>
              <a:defRPr/>
            </a:pPr>
            <a:r>
              <a:rPr lang="en-US" dirty="0" err="1"/>
              <a:t>Asthmi</a:t>
            </a:r>
            <a:r>
              <a:rPr lang="en-US" dirty="0"/>
              <a:t> </a:t>
            </a:r>
            <a:r>
              <a:rPr lang="en-US" dirty="0" err="1"/>
              <a:t>sem</a:t>
            </a:r>
            <a:r>
              <a:rPr lang="en-US" dirty="0"/>
              <a:t> </a:t>
            </a:r>
            <a:r>
              <a:rPr lang="en-US" dirty="0" err="1"/>
              <a:t>orsök</a:t>
            </a:r>
            <a:r>
              <a:rPr lang="en-US" dirty="0"/>
              <a:t> </a:t>
            </a:r>
            <a:r>
              <a:rPr lang="en-US" dirty="0" err="1"/>
              <a:t>bakflæðis</a:t>
            </a:r>
            <a:endParaRPr lang="en-US" dirty="0"/>
          </a:p>
          <a:p>
            <a:pPr marL="274320" indent="-274320" fontAlgn="auto">
              <a:spcAft>
                <a:spcPts val="0"/>
              </a:spcAft>
              <a:buFont typeface="Wingdings 3"/>
              <a:buChar char=""/>
              <a:defRPr/>
            </a:pPr>
            <a:r>
              <a:rPr lang="en-US" dirty="0" err="1"/>
              <a:t>Eosinophilic</a:t>
            </a:r>
            <a:r>
              <a:rPr lang="en-US" dirty="0"/>
              <a:t> </a:t>
            </a:r>
            <a:r>
              <a:rPr lang="en-US" dirty="0" err="1"/>
              <a:t>esophagitis</a:t>
            </a:r>
            <a:endParaRPr lang="en-US" dirty="0"/>
          </a:p>
          <a:p>
            <a:pPr marL="274320" indent="-274320" fontAlgn="auto">
              <a:spcAft>
                <a:spcPts val="0"/>
              </a:spcAft>
              <a:buFont typeface="Wingdings 3"/>
              <a:buChar char=""/>
              <a:defRPr/>
            </a:pPr>
            <a:r>
              <a:rPr lang="en-US" dirty="0"/>
              <a:t>Pill </a:t>
            </a:r>
            <a:r>
              <a:rPr lang="en-US" dirty="0" err="1"/>
              <a:t>esophagitis</a:t>
            </a:r>
            <a:endParaRPr lang="en-US" dirty="0"/>
          </a:p>
          <a:p>
            <a:pPr marL="274320" indent="-274320" fontAlgn="auto">
              <a:spcAft>
                <a:spcPts val="0"/>
              </a:spcAft>
              <a:buFont typeface="Wingdings 3"/>
              <a:buChar char=""/>
              <a:defRPr/>
            </a:pPr>
            <a:r>
              <a:rPr lang="en-US" dirty="0"/>
              <a:t>Candida </a:t>
            </a:r>
            <a:r>
              <a:rPr lang="en-US" dirty="0" err="1"/>
              <a:t>sýking</a:t>
            </a:r>
            <a:endParaRPr lang="en-US" dirty="0"/>
          </a:p>
          <a:p>
            <a:pPr marL="274320" indent="-274320" fontAlgn="auto">
              <a:spcAft>
                <a:spcPts val="0"/>
              </a:spcAft>
              <a:buFont typeface="Wingdings 3"/>
              <a:buChar char=""/>
              <a:defRPr/>
            </a:pPr>
            <a:r>
              <a:rPr lang="en-US" dirty="0"/>
              <a:t>Herpes </a:t>
            </a:r>
            <a:r>
              <a:rPr lang="en-US" dirty="0" err="1"/>
              <a:t>veirusýking</a:t>
            </a:r>
            <a:endParaRPr lang="en-US" dirty="0"/>
          </a:p>
          <a:p>
            <a:pPr marL="274320" indent="-274320" fontAlgn="auto">
              <a:spcAft>
                <a:spcPts val="0"/>
              </a:spcAft>
              <a:buFont typeface="Wingdings 3"/>
              <a:buChar char=""/>
              <a:defRPr/>
            </a:pPr>
            <a:r>
              <a:rPr lang="en-US" dirty="0" err="1"/>
              <a:t>Crohn´s</a:t>
            </a:r>
            <a:r>
              <a:rPr lang="en-US" dirty="0"/>
              <a:t> </a:t>
            </a:r>
            <a:r>
              <a:rPr lang="en-US" dirty="0" err="1"/>
              <a:t>sjúkdómur</a:t>
            </a:r>
            <a:endParaRPr lang="en-US" dirty="0"/>
          </a:p>
          <a:p>
            <a:pPr marL="274320" indent="-274320" fontAlgn="auto">
              <a:spcAft>
                <a:spcPts val="0"/>
              </a:spcAft>
              <a:buFont typeface="Wingdings 3"/>
              <a:buChar char=""/>
              <a:defRPr/>
            </a:pPr>
            <a:r>
              <a:rPr lang="en-US" dirty="0"/>
              <a:t>Helicobacter pylori </a:t>
            </a:r>
            <a:r>
              <a:rPr lang="en-US" dirty="0" err="1"/>
              <a:t>sýking</a:t>
            </a:r>
            <a:endParaRPr lang="en-US" dirty="0"/>
          </a:p>
          <a:p>
            <a:pPr marL="274320" indent="-274320" fontAlgn="auto">
              <a:spcAft>
                <a:spcPts val="0"/>
              </a:spcAft>
              <a:buFont typeface="Wingdings 3"/>
              <a:buChar char=""/>
              <a:defRPr/>
            </a:pPr>
            <a:r>
              <a:rPr lang="en-US" dirty="0" err="1"/>
              <a:t>Þungun</a:t>
            </a:r>
            <a:r>
              <a:rPr lang="en-US" dirty="0"/>
              <a:t> </a:t>
            </a:r>
          </a:p>
          <a:p>
            <a:pPr marL="274320" indent="-274320" fontAlgn="auto">
              <a:spcAft>
                <a:spcPts val="0"/>
              </a:spcAft>
              <a:buFont typeface="Wingdings 3"/>
              <a:buChar char=""/>
              <a:defRPr/>
            </a:pPr>
            <a:r>
              <a:rPr lang="en-US" dirty="0"/>
              <a:t>Cannabis induced </a:t>
            </a:r>
            <a:r>
              <a:rPr lang="en-US" dirty="0" err="1"/>
              <a:t>hyperemesis</a:t>
            </a:r>
            <a:endParaRPr lang="en-US" dirty="0"/>
          </a:p>
          <a:p>
            <a:pPr marL="274320" indent="-274320" fontAlgn="auto">
              <a:spcAft>
                <a:spcPts val="0"/>
              </a:spcAft>
              <a:buFont typeface="Wingdings 3"/>
              <a:buChar char=""/>
              <a:defRPr/>
            </a:pPr>
            <a:endParaRPr lang="is-IS"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p:cNvSpPr>
            <a:spLocks noGrp="1"/>
          </p:cNvSpPr>
          <p:nvPr>
            <p:ph type="title"/>
          </p:nvPr>
        </p:nvSpPr>
        <p:spPr/>
        <p:txBody>
          <a:bodyPr/>
          <a:lstStyle/>
          <a:p>
            <a:r>
              <a:rPr lang="is-IS"/>
              <a:t>Meðferð eldri barna og unglinga</a:t>
            </a:r>
          </a:p>
        </p:txBody>
      </p:sp>
      <p:sp>
        <p:nvSpPr>
          <p:cNvPr id="3" name="Content Placeholder 2"/>
          <p:cNvSpPr>
            <a:spLocks noGrp="1"/>
          </p:cNvSpPr>
          <p:nvPr>
            <p:ph sz="quarter" idx="1"/>
          </p:nvPr>
        </p:nvSpPr>
        <p:spPr>
          <a:xfrm>
            <a:off x="457200" y="1219208"/>
            <a:ext cx="8229600" cy="4937125"/>
          </a:xfrm>
        </p:spPr>
        <p:txBody>
          <a:bodyPr>
            <a:normAutofit fontScale="77500" lnSpcReduction="20000"/>
          </a:bodyPr>
          <a:lstStyle/>
          <a:p>
            <a:pPr marL="274320" indent="-274320" fontAlgn="auto">
              <a:spcAft>
                <a:spcPts val="0"/>
              </a:spcAft>
              <a:buFont typeface="Wingdings 3"/>
              <a:buChar char=""/>
              <a:defRPr/>
            </a:pPr>
            <a:r>
              <a:rPr lang="en-US" dirty="0" err="1">
                <a:latin typeface="Calibri" pitchFamily="34" charset="0"/>
                <a:cs typeface="Calibri" pitchFamily="34" charset="0"/>
              </a:rPr>
              <a:t>Lífstílssbreytingar</a:t>
            </a:r>
            <a:r>
              <a:rPr lang="en-US" dirty="0">
                <a:latin typeface="Calibri" pitchFamily="34" charset="0"/>
                <a:cs typeface="Calibri" pitchFamily="34" charset="0"/>
              </a:rPr>
              <a:t> </a:t>
            </a:r>
          </a:p>
          <a:p>
            <a:pPr marL="274320" indent="-274320" fontAlgn="auto">
              <a:spcAft>
                <a:spcPts val="0"/>
              </a:spcAft>
              <a:buFont typeface="Wingdings 3"/>
              <a:buChar char=""/>
              <a:defRPr/>
            </a:pPr>
            <a:endParaRPr lang="en-US" dirty="0">
              <a:latin typeface="Calibri" pitchFamily="34" charset="0"/>
              <a:cs typeface="Calibri" pitchFamily="34" charset="0"/>
            </a:endParaRPr>
          </a:p>
          <a:p>
            <a:pPr marL="548640" lvl="1" indent="-274320" fontAlgn="auto">
              <a:spcAft>
                <a:spcPts val="0"/>
              </a:spcAft>
              <a:buFont typeface="Wingdings 3"/>
              <a:buChar char=""/>
              <a:defRPr/>
            </a:pPr>
            <a:r>
              <a:rPr lang="en-US" dirty="0" err="1">
                <a:latin typeface="Calibri" pitchFamily="34" charset="0"/>
                <a:cs typeface="Calibri" pitchFamily="34" charset="0"/>
              </a:rPr>
              <a:t>Þyngdartap</a:t>
            </a:r>
            <a:endParaRPr lang="en-US" dirty="0">
              <a:latin typeface="Calibri" pitchFamily="34" charset="0"/>
              <a:cs typeface="Calibri" pitchFamily="34" charset="0"/>
            </a:endParaRPr>
          </a:p>
          <a:p>
            <a:pPr marL="548640" lvl="1" indent="-274320" fontAlgn="auto">
              <a:spcAft>
                <a:spcPts val="0"/>
              </a:spcAft>
              <a:buFont typeface="Wingdings 3"/>
              <a:buChar char=""/>
              <a:defRPr/>
            </a:pPr>
            <a:endParaRPr lang="en-US" dirty="0">
              <a:latin typeface="Calibri" pitchFamily="34" charset="0"/>
              <a:cs typeface="Calibri" pitchFamily="34" charset="0"/>
            </a:endParaRPr>
          </a:p>
          <a:p>
            <a:pPr marL="548640" lvl="1" indent="-274320" fontAlgn="auto">
              <a:spcAft>
                <a:spcPts val="0"/>
              </a:spcAft>
              <a:buFont typeface="Wingdings 3"/>
              <a:buChar char=""/>
              <a:defRPr/>
            </a:pPr>
            <a:r>
              <a:rPr lang="en-US" dirty="0" err="1">
                <a:latin typeface="Calibri" pitchFamily="34" charset="0"/>
                <a:cs typeface="Calibri" pitchFamily="34" charset="0"/>
              </a:rPr>
              <a:t>Hærra</a:t>
            </a:r>
            <a:r>
              <a:rPr lang="en-US" dirty="0">
                <a:latin typeface="Calibri" pitchFamily="34" charset="0"/>
                <a:cs typeface="Calibri" pitchFamily="34" charset="0"/>
              </a:rPr>
              <a:t> </a:t>
            </a:r>
            <a:r>
              <a:rPr lang="en-US" dirty="0" err="1">
                <a:latin typeface="Calibri" pitchFamily="34" charset="0"/>
                <a:cs typeface="Calibri" pitchFamily="34" charset="0"/>
              </a:rPr>
              <a:t>undir</a:t>
            </a:r>
            <a:r>
              <a:rPr lang="en-US" dirty="0">
                <a:latin typeface="Calibri" pitchFamily="34" charset="0"/>
                <a:cs typeface="Calibri" pitchFamily="34" charset="0"/>
              </a:rPr>
              <a:t> </a:t>
            </a:r>
            <a:r>
              <a:rPr lang="en-US" dirty="0" err="1">
                <a:latin typeface="Calibri" pitchFamily="34" charset="0"/>
                <a:cs typeface="Calibri" pitchFamily="34" charset="0"/>
              </a:rPr>
              <a:t>höfði</a:t>
            </a:r>
            <a:r>
              <a:rPr lang="en-US" dirty="0">
                <a:latin typeface="Calibri" pitchFamily="34" charset="0"/>
                <a:cs typeface="Calibri" pitchFamily="34" charset="0"/>
              </a:rPr>
              <a:t> </a:t>
            </a:r>
            <a:r>
              <a:rPr lang="en-US" dirty="0" err="1">
                <a:latin typeface="Calibri" pitchFamily="34" charset="0"/>
                <a:cs typeface="Calibri" pitchFamily="34" charset="0"/>
              </a:rPr>
              <a:t>og</a:t>
            </a:r>
            <a:r>
              <a:rPr lang="en-US" dirty="0">
                <a:latin typeface="Calibri" pitchFamily="34" charset="0"/>
                <a:cs typeface="Calibri" pitchFamily="34" charset="0"/>
              </a:rPr>
              <a:t> </a:t>
            </a:r>
            <a:r>
              <a:rPr lang="en-US" dirty="0" err="1">
                <a:latin typeface="Calibri" pitchFamily="34" charset="0"/>
                <a:cs typeface="Calibri" pitchFamily="34" charset="0"/>
              </a:rPr>
              <a:t>lega</a:t>
            </a:r>
            <a:r>
              <a:rPr lang="en-US" dirty="0">
                <a:latin typeface="Calibri" pitchFamily="34" charset="0"/>
                <a:cs typeface="Calibri" pitchFamily="34" charset="0"/>
              </a:rPr>
              <a:t> á </a:t>
            </a:r>
            <a:r>
              <a:rPr lang="en-US" dirty="0" err="1">
                <a:latin typeface="Calibri" pitchFamily="34" charset="0"/>
                <a:cs typeface="Calibri" pitchFamily="34" charset="0"/>
              </a:rPr>
              <a:t>vinstri</a:t>
            </a:r>
            <a:r>
              <a:rPr lang="en-US" dirty="0">
                <a:latin typeface="Calibri" pitchFamily="34" charset="0"/>
                <a:cs typeface="Calibri" pitchFamily="34" charset="0"/>
              </a:rPr>
              <a:t> </a:t>
            </a:r>
            <a:r>
              <a:rPr lang="en-US" dirty="0" err="1">
                <a:latin typeface="Calibri" pitchFamily="34" charset="0"/>
                <a:cs typeface="Calibri" pitchFamily="34" charset="0"/>
              </a:rPr>
              <a:t>hlið</a:t>
            </a:r>
            <a:r>
              <a:rPr lang="en-US" dirty="0">
                <a:latin typeface="Calibri" pitchFamily="34" charset="0"/>
                <a:cs typeface="Calibri" pitchFamily="34" charset="0"/>
              </a:rPr>
              <a:t> </a:t>
            </a:r>
            <a:r>
              <a:rPr lang="en-US" dirty="0" err="1">
                <a:latin typeface="Calibri" pitchFamily="34" charset="0"/>
                <a:cs typeface="Calibri" pitchFamily="34" charset="0"/>
              </a:rPr>
              <a:t>ef</a:t>
            </a:r>
            <a:r>
              <a:rPr lang="en-US" dirty="0">
                <a:latin typeface="Calibri" pitchFamily="34" charset="0"/>
                <a:cs typeface="Calibri" pitchFamily="34" charset="0"/>
              </a:rPr>
              <a:t> </a:t>
            </a:r>
            <a:r>
              <a:rPr lang="en-US" dirty="0" err="1">
                <a:latin typeface="Calibri" pitchFamily="34" charset="0"/>
                <a:cs typeface="Calibri" pitchFamily="34" charset="0"/>
              </a:rPr>
              <a:t>mikil</a:t>
            </a:r>
            <a:r>
              <a:rPr lang="en-US" dirty="0">
                <a:latin typeface="Calibri" pitchFamily="34" charset="0"/>
                <a:cs typeface="Calibri" pitchFamily="34" charset="0"/>
              </a:rPr>
              <a:t> </a:t>
            </a:r>
            <a:r>
              <a:rPr lang="en-US" dirty="0" err="1">
                <a:latin typeface="Calibri" pitchFamily="34" charset="0"/>
                <a:cs typeface="Calibri" pitchFamily="34" charset="0"/>
              </a:rPr>
              <a:t>nætureinkenni</a:t>
            </a:r>
            <a:endParaRPr lang="en-US" dirty="0">
              <a:latin typeface="Calibri" pitchFamily="34" charset="0"/>
              <a:cs typeface="Calibri" pitchFamily="34" charset="0"/>
            </a:endParaRPr>
          </a:p>
          <a:p>
            <a:pPr marL="548640" lvl="1" indent="-274320" fontAlgn="auto">
              <a:spcAft>
                <a:spcPts val="0"/>
              </a:spcAft>
              <a:buFont typeface="Wingdings 3"/>
              <a:buChar char=""/>
              <a:defRPr/>
            </a:pPr>
            <a:endParaRPr lang="en-US" dirty="0">
              <a:latin typeface="Calibri" pitchFamily="34" charset="0"/>
              <a:cs typeface="Calibri" pitchFamily="34" charset="0"/>
            </a:endParaRPr>
          </a:p>
          <a:p>
            <a:pPr marL="548640" lvl="1" indent="-274320" fontAlgn="auto">
              <a:spcAft>
                <a:spcPts val="0"/>
              </a:spcAft>
              <a:buFont typeface="Wingdings 3"/>
              <a:buChar char=""/>
              <a:defRPr/>
            </a:pPr>
            <a:r>
              <a:rPr lang="en-US" dirty="0" err="1">
                <a:latin typeface="Calibri" pitchFamily="34" charset="0"/>
                <a:cs typeface="Calibri" pitchFamily="34" charset="0"/>
              </a:rPr>
              <a:t>Mataræði</a:t>
            </a:r>
            <a:endParaRPr lang="en-US" dirty="0">
              <a:latin typeface="Calibri" pitchFamily="34" charset="0"/>
              <a:cs typeface="Calibri" pitchFamily="34" charset="0"/>
            </a:endParaRPr>
          </a:p>
          <a:p>
            <a:pPr marL="822960" lvl="2" fontAlgn="auto">
              <a:spcAft>
                <a:spcPts val="0"/>
              </a:spcAft>
              <a:buClr>
                <a:schemeClr val="bg1">
                  <a:shade val="50000"/>
                </a:schemeClr>
              </a:buClr>
              <a:buFont typeface="Wingdings 3"/>
              <a:buChar char=""/>
              <a:defRPr/>
            </a:pPr>
            <a:r>
              <a:rPr lang="en-US" dirty="0" err="1">
                <a:latin typeface="Calibri" pitchFamily="34" charset="0"/>
                <a:cs typeface="Calibri" pitchFamily="34" charset="0"/>
              </a:rPr>
              <a:t>Súkkulaði</a:t>
            </a:r>
            <a:r>
              <a:rPr lang="en-US" dirty="0">
                <a:latin typeface="Calibri" pitchFamily="34" charset="0"/>
                <a:cs typeface="Calibri" pitchFamily="34" charset="0"/>
              </a:rPr>
              <a:t>, </a:t>
            </a:r>
            <a:r>
              <a:rPr lang="en-US" dirty="0" err="1">
                <a:latin typeface="Calibri" pitchFamily="34" charset="0"/>
                <a:cs typeface="Calibri" pitchFamily="34" charset="0"/>
              </a:rPr>
              <a:t>piparmynta</a:t>
            </a:r>
            <a:r>
              <a:rPr lang="en-US" dirty="0">
                <a:latin typeface="Calibri" pitchFamily="34" charset="0"/>
                <a:cs typeface="Calibri" pitchFamily="34" charset="0"/>
              </a:rPr>
              <a:t> </a:t>
            </a:r>
            <a:r>
              <a:rPr lang="en-US" dirty="0" err="1">
                <a:latin typeface="Calibri" pitchFamily="34" charset="0"/>
                <a:cs typeface="Calibri" pitchFamily="34" charset="0"/>
              </a:rPr>
              <a:t>og</a:t>
            </a:r>
            <a:r>
              <a:rPr lang="en-US" dirty="0">
                <a:latin typeface="Calibri" pitchFamily="34" charset="0"/>
                <a:cs typeface="Calibri" pitchFamily="34" charset="0"/>
              </a:rPr>
              <a:t> </a:t>
            </a:r>
            <a:r>
              <a:rPr lang="en-US" dirty="0" err="1">
                <a:latin typeface="Calibri" pitchFamily="34" charset="0"/>
                <a:cs typeface="Calibri" pitchFamily="34" charset="0"/>
              </a:rPr>
              <a:t>koffín</a:t>
            </a:r>
            <a:r>
              <a:rPr lang="en-US" dirty="0">
                <a:latin typeface="Calibri" pitchFamily="34" charset="0"/>
                <a:cs typeface="Calibri" pitchFamily="34" charset="0"/>
              </a:rPr>
              <a:t> </a:t>
            </a:r>
            <a:r>
              <a:rPr lang="en-US" dirty="0" err="1">
                <a:latin typeface="Calibri" pitchFamily="34" charset="0"/>
                <a:cs typeface="Calibri" pitchFamily="34" charset="0"/>
              </a:rPr>
              <a:t>slaka</a:t>
            </a:r>
            <a:r>
              <a:rPr lang="en-US" dirty="0">
                <a:latin typeface="Calibri" pitchFamily="34" charset="0"/>
                <a:cs typeface="Calibri" pitchFamily="34" charset="0"/>
              </a:rPr>
              <a:t> á LES</a:t>
            </a:r>
          </a:p>
          <a:p>
            <a:pPr marL="822960" lvl="2" fontAlgn="auto">
              <a:spcAft>
                <a:spcPts val="0"/>
              </a:spcAft>
              <a:buClr>
                <a:schemeClr val="bg1">
                  <a:shade val="50000"/>
                </a:schemeClr>
              </a:buClr>
              <a:buFont typeface="Wingdings 3"/>
              <a:buChar char=""/>
              <a:defRPr/>
            </a:pPr>
            <a:r>
              <a:rPr lang="en-US" dirty="0" err="1">
                <a:latin typeface="Calibri" pitchFamily="34" charset="0"/>
                <a:cs typeface="Calibri" pitchFamily="34" charset="0"/>
              </a:rPr>
              <a:t>Súr</a:t>
            </a:r>
            <a:r>
              <a:rPr lang="en-US" dirty="0">
                <a:latin typeface="Calibri" pitchFamily="34" charset="0"/>
                <a:cs typeface="Calibri" pitchFamily="34" charset="0"/>
              </a:rPr>
              <a:t> </a:t>
            </a:r>
            <a:r>
              <a:rPr lang="en-US" dirty="0" err="1">
                <a:latin typeface="Calibri" pitchFamily="34" charset="0"/>
                <a:cs typeface="Calibri" pitchFamily="34" charset="0"/>
              </a:rPr>
              <a:t>fæða</a:t>
            </a:r>
            <a:r>
              <a:rPr lang="en-US" dirty="0">
                <a:latin typeface="Calibri" pitchFamily="34" charset="0"/>
                <a:cs typeface="Calibri" pitchFamily="34" charset="0"/>
              </a:rPr>
              <a:t> </a:t>
            </a:r>
            <a:r>
              <a:rPr lang="en-US" dirty="0" err="1">
                <a:latin typeface="Calibri" pitchFamily="34" charset="0"/>
                <a:cs typeface="Calibri" pitchFamily="34" charset="0"/>
              </a:rPr>
              <a:t>og</a:t>
            </a:r>
            <a:r>
              <a:rPr lang="en-US" dirty="0">
                <a:latin typeface="Calibri" pitchFamily="34" charset="0"/>
                <a:cs typeface="Calibri" pitchFamily="34" charset="0"/>
              </a:rPr>
              <a:t> </a:t>
            </a:r>
            <a:r>
              <a:rPr lang="en-US" dirty="0" err="1">
                <a:latin typeface="Calibri" pitchFamily="34" charset="0"/>
                <a:cs typeface="Calibri" pitchFamily="34" charset="0"/>
              </a:rPr>
              <a:t>drykkir</a:t>
            </a:r>
            <a:endParaRPr lang="en-US" dirty="0">
              <a:latin typeface="Calibri" pitchFamily="34" charset="0"/>
              <a:cs typeface="Calibri" pitchFamily="34" charset="0"/>
            </a:endParaRPr>
          </a:p>
          <a:p>
            <a:pPr marL="822960" lvl="2" fontAlgn="auto">
              <a:spcAft>
                <a:spcPts val="0"/>
              </a:spcAft>
              <a:buClr>
                <a:schemeClr val="bg1">
                  <a:shade val="50000"/>
                </a:schemeClr>
              </a:buClr>
              <a:buFont typeface="Wingdings 3"/>
              <a:buChar char=""/>
              <a:defRPr/>
            </a:pPr>
            <a:r>
              <a:rPr lang="en-US" dirty="0" err="1">
                <a:latin typeface="Calibri" pitchFamily="34" charset="0"/>
                <a:cs typeface="Calibri" pitchFamily="34" charset="0"/>
              </a:rPr>
              <a:t>Fituríkar</a:t>
            </a:r>
            <a:r>
              <a:rPr lang="en-US" dirty="0">
                <a:latin typeface="Calibri" pitchFamily="34" charset="0"/>
                <a:cs typeface="Calibri" pitchFamily="34" charset="0"/>
              </a:rPr>
              <a:t> </a:t>
            </a:r>
            <a:r>
              <a:rPr lang="en-US" dirty="0" err="1">
                <a:latin typeface="Calibri" pitchFamily="34" charset="0"/>
                <a:cs typeface="Calibri" pitchFamily="34" charset="0"/>
              </a:rPr>
              <a:t>máltíðir</a:t>
            </a:r>
            <a:r>
              <a:rPr lang="en-US" dirty="0">
                <a:latin typeface="Calibri" pitchFamily="34" charset="0"/>
                <a:cs typeface="Calibri" pitchFamily="34" charset="0"/>
              </a:rPr>
              <a:t> </a:t>
            </a:r>
            <a:r>
              <a:rPr lang="en-US" dirty="0" err="1">
                <a:latin typeface="Calibri" pitchFamily="34" charset="0"/>
                <a:cs typeface="Calibri" pitchFamily="34" charset="0"/>
              </a:rPr>
              <a:t>hægja</a:t>
            </a:r>
            <a:r>
              <a:rPr lang="en-US" dirty="0">
                <a:latin typeface="Calibri" pitchFamily="34" charset="0"/>
                <a:cs typeface="Calibri" pitchFamily="34" charset="0"/>
              </a:rPr>
              <a:t> á </a:t>
            </a:r>
            <a:r>
              <a:rPr lang="en-US" dirty="0" err="1">
                <a:latin typeface="Calibri" pitchFamily="34" charset="0"/>
                <a:cs typeface="Calibri" pitchFamily="34" charset="0"/>
              </a:rPr>
              <a:t>magatæmingu</a:t>
            </a:r>
            <a:endParaRPr lang="en-US" dirty="0">
              <a:latin typeface="Calibri" pitchFamily="34" charset="0"/>
              <a:cs typeface="Calibri" pitchFamily="34" charset="0"/>
            </a:endParaRPr>
          </a:p>
          <a:p>
            <a:pPr marL="822960" lvl="2" fontAlgn="auto">
              <a:spcAft>
                <a:spcPts val="0"/>
              </a:spcAft>
              <a:buClr>
                <a:schemeClr val="bg1">
                  <a:shade val="50000"/>
                </a:schemeClr>
              </a:buClr>
              <a:buFont typeface="Wingdings 3"/>
              <a:buNone/>
              <a:defRPr/>
            </a:pPr>
            <a:endParaRPr lang="en-US" dirty="0">
              <a:latin typeface="Calibri" pitchFamily="34" charset="0"/>
              <a:cs typeface="Calibri" pitchFamily="34" charset="0"/>
            </a:endParaRPr>
          </a:p>
          <a:p>
            <a:pPr marL="548640" lvl="1" indent="-274320" fontAlgn="auto">
              <a:spcAft>
                <a:spcPts val="0"/>
              </a:spcAft>
              <a:buFont typeface="Wingdings 3"/>
              <a:buChar char=""/>
              <a:defRPr/>
            </a:pPr>
            <a:r>
              <a:rPr lang="en-US" dirty="0" err="1">
                <a:latin typeface="Calibri" pitchFamily="34" charset="0"/>
                <a:cs typeface="Calibri" pitchFamily="34" charset="0"/>
              </a:rPr>
              <a:t>Upprétt</a:t>
            </a:r>
            <a:r>
              <a:rPr lang="en-US" dirty="0">
                <a:latin typeface="Calibri" pitchFamily="34" charset="0"/>
                <a:cs typeface="Calibri" pitchFamily="34" charset="0"/>
              </a:rPr>
              <a:t> </a:t>
            </a:r>
            <a:r>
              <a:rPr lang="en-US" dirty="0" err="1">
                <a:latin typeface="Calibri" pitchFamily="34" charset="0"/>
                <a:cs typeface="Calibri" pitchFamily="34" charset="0"/>
              </a:rPr>
              <a:t>staða</a:t>
            </a:r>
            <a:r>
              <a:rPr lang="en-US" dirty="0">
                <a:latin typeface="Calibri" pitchFamily="34" charset="0"/>
                <a:cs typeface="Calibri" pitchFamily="34" charset="0"/>
              </a:rPr>
              <a:t> </a:t>
            </a:r>
            <a:r>
              <a:rPr lang="en-US" dirty="0" err="1">
                <a:latin typeface="Calibri" pitchFamily="34" charset="0"/>
                <a:cs typeface="Calibri" pitchFamily="34" charset="0"/>
              </a:rPr>
              <a:t>eftir</a:t>
            </a:r>
            <a:r>
              <a:rPr lang="en-US" dirty="0">
                <a:latin typeface="Calibri" pitchFamily="34" charset="0"/>
                <a:cs typeface="Calibri" pitchFamily="34" charset="0"/>
              </a:rPr>
              <a:t> </a:t>
            </a:r>
            <a:r>
              <a:rPr lang="en-US" dirty="0" err="1">
                <a:latin typeface="Calibri" pitchFamily="34" charset="0"/>
                <a:cs typeface="Calibri" pitchFamily="34" charset="0"/>
              </a:rPr>
              <a:t>máltíðir</a:t>
            </a:r>
            <a:endParaRPr lang="en-US" dirty="0">
              <a:latin typeface="Calibri" pitchFamily="34" charset="0"/>
              <a:cs typeface="Calibri" pitchFamily="34" charset="0"/>
            </a:endParaRPr>
          </a:p>
          <a:p>
            <a:pPr marL="548640" lvl="1" indent="-274320" fontAlgn="auto">
              <a:spcAft>
                <a:spcPts val="0"/>
              </a:spcAft>
              <a:buFont typeface="Wingdings 3"/>
              <a:buNone/>
              <a:defRPr/>
            </a:pPr>
            <a:endParaRPr lang="en-US" dirty="0">
              <a:latin typeface="Calibri" pitchFamily="34" charset="0"/>
              <a:cs typeface="Calibri" pitchFamily="34" charset="0"/>
            </a:endParaRPr>
          </a:p>
          <a:p>
            <a:pPr marL="548640" lvl="1" indent="-274320" fontAlgn="auto">
              <a:spcAft>
                <a:spcPts val="0"/>
              </a:spcAft>
              <a:buFont typeface="Wingdings 3"/>
              <a:buChar char=""/>
              <a:defRPr/>
            </a:pPr>
            <a:r>
              <a:rPr lang="en-US" dirty="0" err="1">
                <a:latin typeface="Calibri" pitchFamily="34" charset="0"/>
                <a:cs typeface="Calibri" pitchFamily="34" charset="0"/>
              </a:rPr>
              <a:t>Auka</a:t>
            </a:r>
            <a:r>
              <a:rPr lang="en-US" dirty="0">
                <a:latin typeface="Calibri" pitchFamily="34" charset="0"/>
                <a:cs typeface="Calibri" pitchFamily="34" charset="0"/>
              </a:rPr>
              <a:t> </a:t>
            </a:r>
            <a:r>
              <a:rPr lang="en-US" dirty="0" err="1">
                <a:latin typeface="Calibri" pitchFamily="34" charset="0"/>
                <a:cs typeface="Calibri" pitchFamily="34" charset="0"/>
              </a:rPr>
              <a:t>munnvatnsframleiðslu</a:t>
            </a:r>
            <a:r>
              <a:rPr lang="en-US" dirty="0">
                <a:latin typeface="Calibri" pitchFamily="34" charset="0"/>
                <a:cs typeface="Calibri" pitchFamily="34" charset="0"/>
              </a:rPr>
              <a:t> </a:t>
            </a:r>
            <a:r>
              <a:rPr lang="en-US" dirty="0" err="1">
                <a:latin typeface="Calibri" pitchFamily="34" charset="0"/>
                <a:cs typeface="Calibri" pitchFamily="34" charset="0"/>
              </a:rPr>
              <a:t>með</a:t>
            </a:r>
            <a:r>
              <a:rPr lang="en-US" dirty="0">
                <a:latin typeface="Calibri" pitchFamily="34" charset="0"/>
                <a:cs typeface="Calibri" pitchFamily="34" charset="0"/>
              </a:rPr>
              <a:t> </a:t>
            </a:r>
            <a:r>
              <a:rPr lang="en-US" dirty="0" err="1">
                <a:latin typeface="Calibri" pitchFamily="34" charset="0"/>
                <a:cs typeface="Calibri" pitchFamily="34" charset="0"/>
              </a:rPr>
              <a:t>því</a:t>
            </a:r>
            <a:r>
              <a:rPr lang="en-US" dirty="0">
                <a:latin typeface="Calibri" pitchFamily="34" charset="0"/>
                <a:cs typeface="Calibri" pitchFamily="34" charset="0"/>
              </a:rPr>
              <a:t> </a:t>
            </a:r>
            <a:r>
              <a:rPr lang="en-US" dirty="0" err="1">
                <a:latin typeface="Calibri" pitchFamily="34" charset="0"/>
                <a:cs typeface="Calibri" pitchFamily="34" charset="0"/>
              </a:rPr>
              <a:t>að</a:t>
            </a:r>
            <a:r>
              <a:rPr lang="en-US" dirty="0">
                <a:latin typeface="Calibri" pitchFamily="34" charset="0"/>
                <a:cs typeface="Calibri" pitchFamily="34" charset="0"/>
              </a:rPr>
              <a:t> </a:t>
            </a:r>
            <a:r>
              <a:rPr lang="en-US" dirty="0" err="1">
                <a:latin typeface="Calibri" pitchFamily="34" charset="0"/>
                <a:cs typeface="Calibri" pitchFamily="34" charset="0"/>
              </a:rPr>
              <a:t>tyggja</a:t>
            </a:r>
            <a:r>
              <a:rPr lang="en-US" dirty="0">
                <a:latin typeface="Calibri" pitchFamily="34" charset="0"/>
                <a:cs typeface="Calibri" pitchFamily="34" charset="0"/>
              </a:rPr>
              <a:t> </a:t>
            </a:r>
            <a:r>
              <a:rPr lang="en-US" dirty="0" err="1">
                <a:latin typeface="Calibri" pitchFamily="34" charset="0"/>
                <a:cs typeface="Calibri" pitchFamily="34" charset="0"/>
              </a:rPr>
              <a:t>tyggjó</a:t>
            </a:r>
            <a:r>
              <a:rPr lang="en-US" dirty="0">
                <a:latin typeface="Calibri" pitchFamily="34" charset="0"/>
                <a:cs typeface="Calibri" pitchFamily="34" charset="0"/>
              </a:rPr>
              <a:t> </a:t>
            </a:r>
            <a:r>
              <a:rPr lang="en-US" dirty="0" err="1">
                <a:latin typeface="Calibri" pitchFamily="34" charset="0"/>
                <a:cs typeface="Calibri" pitchFamily="34" charset="0"/>
              </a:rPr>
              <a:t>eða</a:t>
            </a:r>
            <a:r>
              <a:rPr lang="en-US" dirty="0">
                <a:latin typeface="Calibri" pitchFamily="34" charset="0"/>
                <a:cs typeface="Calibri" pitchFamily="34" charset="0"/>
              </a:rPr>
              <a:t> </a:t>
            </a:r>
            <a:r>
              <a:rPr lang="en-US" dirty="0" err="1">
                <a:latin typeface="Calibri" pitchFamily="34" charset="0"/>
                <a:cs typeface="Calibri" pitchFamily="34" charset="0"/>
              </a:rPr>
              <a:t>sjúga</a:t>
            </a:r>
            <a:r>
              <a:rPr lang="en-US" dirty="0">
                <a:latin typeface="Calibri" pitchFamily="34" charset="0"/>
                <a:cs typeface="Calibri" pitchFamily="34" charset="0"/>
              </a:rPr>
              <a:t> </a:t>
            </a:r>
            <a:r>
              <a:rPr lang="en-US" dirty="0" err="1">
                <a:latin typeface="Calibri" pitchFamily="34" charset="0"/>
                <a:cs typeface="Calibri" pitchFamily="34" charset="0"/>
              </a:rPr>
              <a:t>brjóstsykur</a:t>
            </a:r>
            <a:endParaRPr lang="en-US" dirty="0">
              <a:latin typeface="Calibri" pitchFamily="34" charset="0"/>
              <a:cs typeface="Calibri" pitchFamily="34" charset="0"/>
            </a:endParaRPr>
          </a:p>
          <a:p>
            <a:pPr marL="548640" lvl="1" indent="-274320" fontAlgn="auto">
              <a:spcAft>
                <a:spcPts val="0"/>
              </a:spcAft>
              <a:buFont typeface="Wingdings 3"/>
              <a:buNone/>
              <a:defRPr/>
            </a:pPr>
            <a:endParaRPr lang="en-US" dirty="0">
              <a:latin typeface="Calibri" pitchFamily="34" charset="0"/>
              <a:cs typeface="Calibri" pitchFamily="34" charset="0"/>
            </a:endParaRPr>
          </a:p>
          <a:p>
            <a:pPr marL="548640" lvl="1" indent="-274320" fontAlgn="auto">
              <a:spcAft>
                <a:spcPts val="0"/>
              </a:spcAft>
              <a:buFont typeface="Wingdings 3"/>
              <a:buChar char=""/>
              <a:defRPr/>
            </a:pPr>
            <a:r>
              <a:rPr lang="en-US" dirty="0" err="1">
                <a:latin typeface="Calibri" pitchFamily="34" charset="0"/>
                <a:cs typeface="Calibri" pitchFamily="34" charset="0"/>
              </a:rPr>
              <a:t>Forðast</a:t>
            </a:r>
            <a:r>
              <a:rPr lang="en-US" dirty="0">
                <a:latin typeface="Calibri" pitchFamily="34" charset="0"/>
                <a:cs typeface="Calibri" pitchFamily="34" charset="0"/>
              </a:rPr>
              <a:t> </a:t>
            </a:r>
            <a:r>
              <a:rPr lang="en-US" dirty="0" err="1">
                <a:latin typeface="Calibri" pitchFamily="34" charset="0"/>
                <a:cs typeface="Calibri" pitchFamily="34" charset="0"/>
              </a:rPr>
              <a:t>áfengi</a:t>
            </a:r>
            <a:r>
              <a:rPr lang="en-US" dirty="0">
                <a:latin typeface="Calibri" pitchFamily="34" charset="0"/>
                <a:cs typeface="Calibri" pitchFamily="34" charset="0"/>
              </a:rPr>
              <a:t> </a:t>
            </a:r>
            <a:r>
              <a:rPr lang="en-US" dirty="0" err="1">
                <a:latin typeface="Calibri" pitchFamily="34" charset="0"/>
                <a:cs typeface="Calibri" pitchFamily="34" charset="0"/>
              </a:rPr>
              <a:t>og</a:t>
            </a:r>
            <a:r>
              <a:rPr lang="en-US" dirty="0">
                <a:latin typeface="Calibri" pitchFamily="34" charset="0"/>
                <a:cs typeface="Calibri" pitchFamily="34" charset="0"/>
              </a:rPr>
              <a:t> </a:t>
            </a:r>
            <a:r>
              <a:rPr lang="en-US" dirty="0" err="1">
                <a:latin typeface="Calibri" pitchFamily="34" charset="0"/>
                <a:cs typeface="Calibri" pitchFamily="34" charset="0"/>
              </a:rPr>
              <a:t>tóbak</a:t>
            </a:r>
            <a:r>
              <a:rPr lang="en-US" dirty="0">
                <a:latin typeface="Calibri" pitchFamily="34" charset="0"/>
                <a:cs typeface="Calibri" pitchFamily="34" charset="0"/>
              </a:rPr>
              <a:t>/</a:t>
            </a:r>
            <a:r>
              <a:rPr lang="en-US" dirty="0" err="1">
                <a:latin typeface="Calibri" pitchFamily="34" charset="0"/>
                <a:cs typeface="Calibri" pitchFamily="34" charset="0"/>
              </a:rPr>
              <a:t>útsetningu</a:t>
            </a:r>
            <a:r>
              <a:rPr lang="en-US" dirty="0">
                <a:latin typeface="Calibri" pitchFamily="34" charset="0"/>
                <a:cs typeface="Calibri" pitchFamily="34" charset="0"/>
              </a:rPr>
              <a:t> </a:t>
            </a:r>
            <a:r>
              <a:rPr lang="en-US" dirty="0" err="1">
                <a:latin typeface="Calibri" pitchFamily="34" charset="0"/>
                <a:cs typeface="Calibri" pitchFamily="34" charset="0"/>
              </a:rPr>
              <a:t>fyrir</a:t>
            </a:r>
            <a:r>
              <a:rPr lang="en-US" dirty="0">
                <a:latin typeface="Calibri" pitchFamily="34" charset="0"/>
                <a:cs typeface="Calibri" pitchFamily="34" charset="0"/>
              </a:rPr>
              <a:t> </a:t>
            </a:r>
            <a:r>
              <a:rPr lang="en-US" dirty="0" err="1">
                <a:latin typeface="Calibri" pitchFamily="34" charset="0"/>
                <a:cs typeface="Calibri" pitchFamily="34" charset="0"/>
              </a:rPr>
              <a:t>tóbaksreyk</a:t>
            </a:r>
            <a:endParaRPr lang="en-US" dirty="0">
              <a:latin typeface="Calibri" pitchFamily="34" charset="0"/>
              <a:cs typeface="Calibri" pitchFamily="34" charset="0"/>
            </a:endParaRPr>
          </a:p>
          <a:p>
            <a:pPr marL="274320" indent="-274320" fontAlgn="auto">
              <a:spcAft>
                <a:spcPts val="0"/>
              </a:spcAft>
              <a:buFont typeface="Wingdings 3"/>
              <a:buChar char=""/>
              <a:defRPr/>
            </a:pPr>
            <a:endParaRPr lang="is-I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itle 1"/>
          <p:cNvSpPr>
            <a:spLocks noGrp="1"/>
          </p:cNvSpPr>
          <p:nvPr>
            <p:ph type="title"/>
          </p:nvPr>
        </p:nvSpPr>
        <p:spPr/>
        <p:txBody>
          <a:bodyPr/>
          <a:lstStyle/>
          <a:p>
            <a:r>
              <a:rPr lang="is-IS"/>
              <a:t>Meðferð eldri barna og unglinga</a:t>
            </a:r>
          </a:p>
        </p:txBody>
      </p:sp>
      <p:sp>
        <p:nvSpPr>
          <p:cNvPr id="3" name="Content Placeholder 2"/>
          <p:cNvSpPr>
            <a:spLocks noGrp="1"/>
          </p:cNvSpPr>
          <p:nvPr>
            <p:ph sz="quarter" idx="1"/>
          </p:nvPr>
        </p:nvSpPr>
        <p:spPr>
          <a:xfrm>
            <a:off x="457200" y="1219208"/>
            <a:ext cx="8229600" cy="4937125"/>
          </a:xfrm>
        </p:spPr>
        <p:txBody>
          <a:bodyPr>
            <a:normAutofit fontScale="47500" lnSpcReduction="20000"/>
          </a:bodyPr>
          <a:lstStyle/>
          <a:p>
            <a:pPr marL="274320" indent="-274320" fontAlgn="auto">
              <a:spcAft>
                <a:spcPts val="0"/>
              </a:spcAft>
              <a:buFont typeface="Wingdings 3"/>
              <a:buChar char=""/>
              <a:defRPr/>
            </a:pPr>
            <a:r>
              <a:rPr lang="is-IS"/>
              <a:t>PPI</a:t>
            </a:r>
          </a:p>
          <a:p>
            <a:pPr marL="822960" lvl="2" fontAlgn="auto">
              <a:spcAft>
                <a:spcPts val="0"/>
              </a:spcAft>
              <a:buClr>
                <a:schemeClr val="bg1">
                  <a:shade val="50000"/>
                </a:schemeClr>
              </a:buClr>
              <a:buFont typeface="Wingdings 3"/>
              <a:buChar char=""/>
              <a:defRPr/>
            </a:pPr>
            <a:r>
              <a:rPr lang="en-US" sz="2500">
                <a:latin typeface="Calibri" pitchFamily="34" charset="0"/>
                <a:cs typeface="Calibri" pitchFamily="34" charset="0"/>
              </a:rPr>
              <a:t>Esophagitis og alvarleg einkenni</a:t>
            </a:r>
          </a:p>
          <a:p>
            <a:pPr marL="822960" lvl="2" fontAlgn="auto">
              <a:spcAft>
                <a:spcPts val="0"/>
              </a:spcAft>
              <a:buClr>
                <a:schemeClr val="bg1">
                  <a:shade val="50000"/>
                </a:schemeClr>
              </a:buClr>
              <a:buFont typeface="Wingdings 3"/>
              <a:buChar char=""/>
              <a:defRPr/>
            </a:pPr>
            <a:r>
              <a:rPr lang="en-US" sz="2500">
                <a:latin typeface="Calibri" pitchFamily="34" charset="0"/>
                <a:cs typeface="Calibri" pitchFamily="34" charset="0"/>
              </a:rPr>
              <a:t>Asthmi</a:t>
            </a:r>
          </a:p>
          <a:p>
            <a:pPr marL="822960" lvl="2" fontAlgn="auto">
              <a:spcAft>
                <a:spcPts val="0"/>
              </a:spcAft>
              <a:buClr>
                <a:schemeClr val="bg1">
                  <a:shade val="50000"/>
                </a:schemeClr>
              </a:buClr>
              <a:buFont typeface="Wingdings 3"/>
              <a:buChar char=""/>
              <a:defRPr/>
            </a:pPr>
            <a:r>
              <a:rPr lang="en-US" sz="2500">
                <a:latin typeface="Calibri" pitchFamily="34" charset="0"/>
                <a:cs typeface="Calibri" pitchFamily="34" charset="0"/>
              </a:rPr>
              <a:t>Aukaverkanir</a:t>
            </a:r>
          </a:p>
          <a:p>
            <a:pPr marL="822960" lvl="2" fontAlgn="auto">
              <a:spcAft>
                <a:spcPts val="0"/>
              </a:spcAft>
              <a:buClr>
                <a:schemeClr val="bg1">
                  <a:shade val="50000"/>
                </a:schemeClr>
              </a:buClr>
              <a:buFont typeface="Wingdings 3"/>
              <a:buNone/>
              <a:defRPr/>
            </a:pPr>
            <a:r>
              <a:rPr lang="en-US" sz="2500">
                <a:latin typeface="Calibri" pitchFamily="34" charset="0"/>
                <a:cs typeface="Calibri" pitchFamily="34" charset="0"/>
              </a:rPr>
              <a:t>		Aukin tíðni sýkinga - necrotizing enterocolitis, lungnabólga, efri loftvegasýkingar, </a:t>
            </a:r>
            <a:r>
              <a:rPr lang="en-US" sz="2500" i="1">
                <a:latin typeface="Calibri" pitchFamily="34" charset="0"/>
                <a:cs typeface="Calibri" pitchFamily="34" charset="0"/>
              </a:rPr>
              <a:t>Clostridium</a:t>
            </a:r>
            <a:r>
              <a:rPr lang="en-US" sz="2500">
                <a:latin typeface="Calibri" pitchFamily="34" charset="0"/>
                <a:cs typeface="Calibri" pitchFamily="34" charset="0"/>
              </a:rPr>
              <a:t> </a:t>
            </a:r>
            <a:r>
              <a:rPr lang="en-US" sz="2500" i="1">
                <a:latin typeface="Calibri" pitchFamily="34" charset="0"/>
                <a:cs typeface="Calibri" pitchFamily="34" charset="0"/>
              </a:rPr>
              <a:t>difficile</a:t>
            </a:r>
          </a:p>
          <a:p>
            <a:pPr marL="822960" lvl="2" fontAlgn="auto">
              <a:spcAft>
                <a:spcPts val="0"/>
              </a:spcAft>
              <a:buClr>
                <a:schemeClr val="bg1">
                  <a:shade val="50000"/>
                </a:schemeClr>
              </a:buClr>
              <a:buFont typeface="Wingdings 3"/>
              <a:buNone/>
              <a:defRPr/>
            </a:pPr>
            <a:r>
              <a:rPr lang="en-US" sz="2500" i="1">
                <a:latin typeface="Calibri" pitchFamily="34" charset="0"/>
                <a:cs typeface="Calibri" pitchFamily="34" charset="0"/>
              </a:rPr>
              <a:t>		</a:t>
            </a:r>
            <a:r>
              <a:rPr lang="en-US" sz="2500">
                <a:latin typeface="Calibri" pitchFamily="34" charset="0"/>
                <a:cs typeface="Calibri" pitchFamily="34" charset="0"/>
              </a:rPr>
              <a:t>Metabolic bone disease vegna skerts frásogs á magnesíum</a:t>
            </a:r>
            <a:endParaRPr lang="en-US"/>
          </a:p>
          <a:p>
            <a:pPr marL="274320" indent="-274320" fontAlgn="auto">
              <a:spcAft>
                <a:spcPts val="0"/>
              </a:spcAft>
              <a:buFont typeface="Wingdings 3"/>
              <a:buChar char=""/>
              <a:defRPr/>
            </a:pPr>
            <a:endParaRPr lang="is-IS"/>
          </a:p>
          <a:p>
            <a:pPr marL="274320" indent="-274320" fontAlgn="auto">
              <a:spcAft>
                <a:spcPts val="0"/>
              </a:spcAft>
              <a:buFont typeface="Wingdings 3"/>
              <a:buChar char=""/>
              <a:defRPr/>
            </a:pPr>
            <a:r>
              <a:rPr lang="en-US"/>
              <a:t>Histamín 2 antagonistar</a:t>
            </a:r>
          </a:p>
          <a:p>
            <a:pPr marL="548640" lvl="1" indent="-274320" fontAlgn="auto">
              <a:spcAft>
                <a:spcPts val="0"/>
              </a:spcAft>
              <a:buFont typeface="Wingdings 3"/>
              <a:buChar char=""/>
              <a:defRPr/>
            </a:pPr>
            <a:r>
              <a:rPr lang="en-US"/>
              <a:t>Gagnlegir fyrir vægari einkenni</a:t>
            </a:r>
          </a:p>
          <a:p>
            <a:pPr marL="548640" lvl="1" indent="-274320" fontAlgn="auto">
              <a:spcAft>
                <a:spcPts val="0"/>
              </a:spcAft>
              <a:buFont typeface="Wingdings 3"/>
              <a:buChar char=""/>
              <a:defRPr/>
            </a:pPr>
            <a:r>
              <a:rPr lang="en-US"/>
              <a:t>Ranitidine tekið af markaði vegna gruns um tengsl við illkynja sjúkdóma</a:t>
            </a:r>
          </a:p>
          <a:p>
            <a:pPr marL="548640" lvl="1" indent="-274320" fontAlgn="auto">
              <a:spcAft>
                <a:spcPts val="0"/>
              </a:spcAft>
              <a:buFont typeface="Wingdings 3"/>
              <a:buNone/>
              <a:defRPr/>
            </a:pPr>
            <a:endParaRPr lang="en-US" dirty="0"/>
          </a:p>
          <a:p>
            <a:pPr marL="274320" indent="-274320" fontAlgn="auto">
              <a:spcAft>
                <a:spcPts val="0"/>
              </a:spcAft>
              <a:buFont typeface="Wingdings 3"/>
              <a:buChar char=""/>
              <a:defRPr/>
            </a:pPr>
            <a:r>
              <a:rPr lang="en-US"/>
              <a:t>Antacid til hlutleysingar á sýru</a:t>
            </a:r>
          </a:p>
          <a:p>
            <a:pPr marL="548640" lvl="1" indent="-274320" fontAlgn="auto">
              <a:spcAft>
                <a:spcPts val="0"/>
              </a:spcAft>
              <a:buFont typeface="Wingdings 3"/>
              <a:buChar char=""/>
              <a:defRPr/>
            </a:pPr>
            <a:r>
              <a:rPr lang="en-US"/>
              <a:t>Skammtímaávinningur við einkennum sem verða sjaldan</a:t>
            </a:r>
          </a:p>
          <a:p>
            <a:pPr marL="548640" lvl="1" indent="-274320" fontAlgn="auto">
              <a:spcAft>
                <a:spcPts val="0"/>
              </a:spcAft>
              <a:buFont typeface="Wingdings 3"/>
              <a:buChar char=""/>
              <a:defRPr/>
            </a:pPr>
            <a:endParaRPr lang="en-US" dirty="0"/>
          </a:p>
          <a:p>
            <a:pPr marL="274320" indent="-274320" fontAlgn="auto">
              <a:spcAft>
                <a:spcPts val="0"/>
              </a:spcAft>
              <a:buFont typeface="Wingdings 3"/>
              <a:buChar char=""/>
              <a:defRPr/>
            </a:pPr>
            <a:r>
              <a:rPr lang="en-US"/>
              <a:t>Yfirborðsmeðferð slímhúðar</a:t>
            </a:r>
          </a:p>
          <a:p>
            <a:pPr marL="548640" lvl="1" indent="-274320" fontAlgn="auto">
              <a:spcAft>
                <a:spcPts val="0"/>
              </a:spcAft>
              <a:buFont typeface="Wingdings 3"/>
              <a:buChar char=""/>
              <a:defRPr/>
            </a:pPr>
            <a:r>
              <a:rPr lang="en-US"/>
              <a:t>Sucralfate til skamms tíma </a:t>
            </a:r>
          </a:p>
          <a:p>
            <a:pPr marL="548640" lvl="1" indent="-274320" fontAlgn="auto">
              <a:spcAft>
                <a:spcPts val="0"/>
              </a:spcAft>
              <a:buFont typeface="Wingdings 3"/>
              <a:buNone/>
              <a:defRPr/>
            </a:pPr>
            <a:endParaRPr lang="en-US" dirty="0"/>
          </a:p>
          <a:p>
            <a:pPr marL="274320" indent="-274320" fontAlgn="auto">
              <a:spcAft>
                <a:spcPts val="0"/>
              </a:spcAft>
              <a:buFont typeface="Wingdings 3"/>
              <a:buChar char=""/>
              <a:defRPr/>
            </a:pPr>
            <a:r>
              <a:rPr lang="en-US"/>
              <a:t>Prokinetics yfirleitt ekki notuð vegna aukaverkana</a:t>
            </a:r>
          </a:p>
          <a:p>
            <a:pPr marL="548640" lvl="1" indent="-274320" fontAlgn="auto">
              <a:spcAft>
                <a:spcPts val="0"/>
              </a:spcAft>
              <a:buFont typeface="Wingdings 3"/>
              <a:buChar char=""/>
              <a:defRPr/>
            </a:pPr>
            <a:r>
              <a:rPr lang="en-US"/>
              <a:t>Metoclopramide, erythromycin, baclofen</a:t>
            </a:r>
          </a:p>
          <a:p>
            <a:pPr marL="548640" lvl="1" indent="-274320" fontAlgn="auto">
              <a:spcAft>
                <a:spcPts val="0"/>
              </a:spcAft>
              <a:buFont typeface="Wingdings 3"/>
              <a:buNone/>
              <a:defRPr/>
            </a:pPr>
            <a:endParaRPr lang="en-US"/>
          </a:p>
          <a:p>
            <a:pPr marL="274320" indent="-274320" fontAlgn="auto">
              <a:spcAft>
                <a:spcPts val="0"/>
              </a:spcAft>
              <a:buFont typeface="Wingdings 3"/>
              <a:buChar char=""/>
              <a:defRPr/>
            </a:pPr>
            <a:r>
              <a:rPr lang="en-US"/>
              <a:t>Jurtalyf eða alternative medicine</a:t>
            </a:r>
          </a:p>
          <a:p>
            <a:pPr marL="548640" lvl="1" indent="-274320" fontAlgn="auto">
              <a:spcAft>
                <a:spcPts val="0"/>
              </a:spcAft>
              <a:buFont typeface="Wingdings 3"/>
              <a:buChar char=""/>
              <a:defRPr/>
            </a:pPr>
            <a:r>
              <a:rPr lang="en-US"/>
              <a:t>Kamilla, engifer</a:t>
            </a:r>
          </a:p>
          <a:p>
            <a:pPr marL="548640" lvl="1" indent="-274320" fontAlgn="auto">
              <a:spcAft>
                <a:spcPts val="0"/>
              </a:spcAft>
              <a:buFont typeface="Wingdings 3"/>
              <a:buChar char=""/>
              <a:defRPr/>
            </a:pPr>
            <a:r>
              <a:rPr lang="en-US"/>
              <a:t>Edik – ekki mælt með</a:t>
            </a:r>
          </a:p>
          <a:p>
            <a:pPr marL="274320" indent="-274320" fontAlgn="auto">
              <a:spcAft>
                <a:spcPts val="0"/>
              </a:spcAft>
              <a:buFont typeface="Wingdings 3"/>
              <a:buChar char=""/>
              <a:defRPr/>
            </a:pPr>
            <a:endParaRPr lang="is-IS"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638" y="2166938"/>
            <a:ext cx="8602662" cy="1738312"/>
          </a:xfrm>
        </p:spPr>
        <p:txBody>
          <a:bodyPr/>
          <a:lstStyle/>
          <a:p>
            <a:pPr fontAlgn="auto">
              <a:spcAft>
                <a:spcPts val="0"/>
              </a:spcAft>
              <a:defRPr/>
            </a:pPr>
            <a:r>
              <a:rPr lang="en-US" dirty="0"/>
              <a:t>Eosinophilic Esophagitis</a:t>
            </a:r>
          </a:p>
        </p:txBody>
      </p:sp>
      <p:sp>
        <p:nvSpPr>
          <p:cNvPr id="154627" name="Subtitle 2"/>
          <p:cNvSpPr>
            <a:spLocks noGrp="1"/>
          </p:cNvSpPr>
          <p:nvPr>
            <p:ph type="subTitle" idx="1"/>
          </p:nvPr>
        </p:nvSpPr>
        <p:spPr>
          <a:xfrm>
            <a:off x="1143000" y="3995784"/>
            <a:ext cx="6858000" cy="1309687"/>
          </a:xfrm>
        </p:spPr>
        <p:txBody>
          <a:bodyPr/>
          <a:lstStyle/>
          <a:p>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err="1"/>
              <a:t>SJÚKDÓmurinn</a:t>
            </a:r>
            <a:br>
              <a:rPr lang="en-US" dirty="0"/>
            </a:br>
            <a:endParaRPr lang="en-US" dirty="0"/>
          </a:p>
        </p:txBody>
      </p:sp>
      <p:sp>
        <p:nvSpPr>
          <p:cNvPr id="155651" name="Content Placeholder 2"/>
          <p:cNvSpPr>
            <a:spLocks noGrp="1"/>
          </p:cNvSpPr>
          <p:nvPr>
            <p:ph idx="1"/>
          </p:nvPr>
        </p:nvSpPr>
        <p:spPr/>
        <p:txBody>
          <a:bodyPr/>
          <a:lstStyle/>
          <a:p>
            <a:r>
              <a:rPr lang="en-US"/>
              <a:t>Langvinn staðbundin bólga í vélinda sem stafar af  ræsingu ónæmiskerfisins</a:t>
            </a:r>
          </a:p>
          <a:p>
            <a:pPr lvl="1"/>
            <a:r>
              <a:rPr lang="en-US">
                <a:solidFill>
                  <a:srgbClr val="FF3399"/>
                </a:solidFill>
              </a:rPr>
              <a:t>Einkennist klínískt af einkennum tengt truflun á starfsemi vélinda</a:t>
            </a:r>
          </a:p>
          <a:p>
            <a:pPr lvl="1"/>
            <a:r>
              <a:rPr lang="en-US">
                <a:solidFill>
                  <a:srgbClr val="FF3399"/>
                </a:solidFill>
              </a:rPr>
              <a:t>Einkennist vefjafræðilega af eosinophil bólgu</a:t>
            </a:r>
          </a:p>
          <a:p>
            <a:r>
              <a:rPr lang="en-US"/>
              <a:t>Næstalgengasta   vélindabólgu á eftir bakflæðissjúkdómi</a:t>
            </a:r>
          </a:p>
          <a:p>
            <a:r>
              <a:rPr lang="en-US"/>
              <a:t>Algengasta ástæða kyngingarörðugleika og og þess að fæða festist í vélinda meðal barna og yngri fullorðinna</a:t>
            </a:r>
          </a:p>
          <a:p>
            <a:r>
              <a:rPr lang="en-US"/>
              <a:t>Fyrstu tilfellum lýst í lok 8. áratugarins</a:t>
            </a:r>
          </a:p>
          <a:p>
            <a:r>
              <a:rPr lang="en-US"/>
              <a:t>Eosinophilic esophagitis (EoE)var fyrst skilgreindur sjúkdómur upp úr 1990</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err="1"/>
              <a:t>Faraldsfræði</a:t>
            </a:r>
            <a:endParaRPr lang="en-US" dirty="0"/>
          </a:p>
        </p:txBody>
      </p:sp>
      <p:sp>
        <p:nvSpPr>
          <p:cNvPr id="3" name="Content Placeholder 2"/>
          <p:cNvSpPr>
            <a:spLocks noGrp="1"/>
          </p:cNvSpPr>
          <p:nvPr>
            <p:ph idx="1"/>
          </p:nvPr>
        </p:nvSpPr>
        <p:spPr/>
        <p:txBody>
          <a:bodyPr rtlCol="0">
            <a:normAutofit/>
          </a:bodyPr>
          <a:lstStyle/>
          <a:p>
            <a:pPr marL="182880" indent="-182880" fontAlgn="auto">
              <a:defRPr/>
            </a:pPr>
            <a:r>
              <a:rPr lang="en-US" dirty="0" err="1"/>
              <a:t>Vaxandi</a:t>
            </a:r>
            <a:r>
              <a:rPr lang="en-US" dirty="0"/>
              <a:t> </a:t>
            </a:r>
            <a:r>
              <a:rPr lang="en-US" dirty="0" err="1"/>
              <a:t>nýgengi</a:t>
            </a:r>
            <a:r>
              <a:rPr lang="en-US" dirty="0"/>
              <a:t> </a:t>
            </a:r>
            <a:r>
              <a:rPr lang="en-US" dirty="0" err="1"/>
              <a:t>meðal</a:t>
            </a:r>
            <a:r>
              <a:rPr lang="en-US" dirty="0"/>
              <a:t> </a:t>
            </a:r>
            <a:r>
              <a:rPr lang="en-US" dirty="0" err="1"/>
              <a:t>barna</a:t>
            </a:r>
            <a:r>
              <a:rPr lang="en-US" dirty="0"/>
              <a:t> með </a:t>
            </a:r>
            <a:r>
              <a:rPr lang="en-US" dirty="0" err="1"/>
              <a:t>hækkandi</a:t>
            </a:r>
            <a:r>
              <a:rPr lang="en-US" dirty="0"/>
              <a:t> </a:t>
            </a:r>
            <a:r>
              <a:rPr lang="en-US" dirty="0" err="1"/>
              <a:t>aldri</a:t>
            </a:r>
            <a:endParaRPr lang="en-US" dirty="0"/>
          </a:p>
          <a:p>
            <a:pPr marL="0" indent="0" fontAlgn="auto">
              <a:buFont typeface="Wingdings" pitchFamily="2" charset="2"/>
              <a:buNone/>
              <a:defRPr/>
            </a:pPr>
            <a:endParaRPr lang="en-US" dirty="0"/>
          </a:p>
          <a:p>
            <a:pPr marL="182880" indent="-182880" fontAlgn="auto">
              <a:defRPr/>
            </a:pPr>
            <a:r>
              <a:rPr lang="en-US" dirty="0" err="1"/>
              <a:t>Nýgengi</a:t>
            </a:r>
            <a:r>
              <a:rPr lang="en-US" dirty="0"/>
              <a:t> er </a:t>
            </a:r>
            <a:r>
              <a:rPr lang="en-US" dirty="0" err="1"/>
              <a:t>hæst</a:t>
            </a:r>
            <a:r>
              <a:rPr lang="en-US" dirty="0"/>
              <a:t> </a:t>
            </a:r>
            <a:r>
              <a:rPr lang="en-US" dirty="0" err="1"/>
              <a:t>meðal</a:t>
            </a:r>
            <a:r>
              <a:rPr lang="en-US" dirty="0"/>
              <a:t> </a:t>
            </a:r>
            <a:r>
              <a:rPr lang="en-US" dirty="0" err="1"/>
              <a:t>fullorðinna</a:t>
            </a:r>
            <a:r>
              <a:rPr lang="en-US" dirty="0"/>
              <a:t> á </a:t>
            </a:r>
            <a:r>
              <a:rPr lang="en-US" dirty="0" err="1"/>
              <a:t>aldrinum</a:t>
            </a:r>
            <a:r>
              <a:rPr lang="en-US" dirty="0"/>
              <a:t> 30 </a:t>
            </a:r>
            <a:r>
              <a:rPr lang="en-US" dirty="0" err="1"/>
              <a:t>til</a:t>
            </a:r>
            <a:r>
              <a:rPr lang="en-US" dirty="0"/>
              <a:t> 50 </a:t>
            </a:r>
            <a:r>
              <a:rPr lang="en-US" dirty="0" err="1"/>
              <a:t>ára</a:t>
            </a:r>
            <a:endParaRPr lang="en-US" dirty="0"/>
          </a:p>
          <a:p>
            <a:pPr marL="0" indent="0" fontAlgn="auto">
              <a:buFont typeface="Wingdings" pitchFamily="2" charset="2"/>
              <a:buNone/>
              <a:defRPr/>
            </a:pPr>
            <a:endParaRPr lang="en-US" dirty="0"/>
          </a:p>
          <a:p>
            <a:pPr marL="182880" indent="-182880" fontAlgn="auto">
              <a:defRPr/>
            </a:pPr>
            <a:r>
              <a:rPr lang="en-US" dirty="0" err="1"/>
              <a:t>Karlkyn</a:t>
            </a:r>
            <a:r>
              <a:rPr lang="en-US" dirty="0"/>
              <a:t> er </a:t>
            </a:r>
            <a:r>
              <a:rPr lang="en-US" dirty="0" err="1"/>
              <a:t>sterkur</a:t>
            </a:r>
            <a:r>
              <a:rPr lang="en-US" dirty="0"/>
              <a:t> </a:t>
            </a:r>
            <a:r>
              <a:rPr lang="en-US" dirty="0" err="1"/>
              <a:t>áhættuþáttur</a:t>
            </a:r>
            <a:r>
              <a:rPr lang="en-US" dirty="0"/>
              <a:t> </a:t>
            </a:r>
          </a:p>
          <a:p>
            <a:pPr marL="411480" lvl="1" indent="-182880" fontAlgn="auto">
              <a:defRPr/>
            </a:pPr>
            <a:r>
              <a:rPr lang="en-US" dirty="0" err="1"/>
              <a:t>Tvöfalt</a:t>
            </a:r>
            <a:r>
              <a:rPr lang="en-US" dirty="0"/>
              <a:t> </a:t>
            </a:r>
            <a:r>
              <a:rPr lang="en-US" dirty="0" err="1"/>
              <a:t>til</a:t>
            </a:r>
            <a:r>
              <a:rPr lang="en-US" dirty="0"/>
              <a:t> </a:t>
            </a:r>
            <a:r>
              <a:rPr lang="en-US" dirty="0" err="1"/>
              <a:t>þrefalt</a:t>
            </a:r>
            <a:r>
              <a:rPr lang="en-US" dirty="0"/>
              <a:t> </a:t>
            </a:r>
            <a:r>
              <a:rPr lang="en-US" dirty="0" err="1"/>
              <a:t>aukin</a:t>
            </a:r>
            <a:r>
              <a:rPr lang="en-US" dirty="0"/>
              <a:t> </a:t>
            </a:r>
            <a:r>
              <a:rPr lang="en-US" dirty="0" err="1"/>
              <a:t>áhætta</a:t>
            </a:r>
            <a:r>
              <a:rPr lang="en-US" dirty="0"/>
              <a:t> </a:t>
            </a:r>
            <a:r>
              <a:rPr lang="en-US" dirty="0" err="1"/>
              <a:t>fyrir</a:t>
            </a:r>
            <a:r>
              <a:rPr lang="en-US" dirty="0"/>
              <a:t> </a:t>
            </a:r>
            <a:r>
              <a:rPr lang="en-US" dirty="0" err="1"/>
              <a:t>karkyn</a:t>
            </a:r>
            <a:endParaRPr lang="en-US" dirty="0"/>
          </a:p>
          <a:p>
            <a:pPr marL="0" indent="0" fontAlgn="auto">
              <a:buFont typeface="Wingdings" pitchFamily="2" charset="2"/>
              <a:buNone/>
              <a:defRPr/>
            </a:pPr>
            <a:endParaRPr 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err="1"/>
              <a:t>Faraldsfræði</a:t>
            </a:r>
            <a:endParaRPr lang="en-US" dirty="0"/>
          </a:p>
        </p:txBody>
      </p:sp>
      <p:sp>
        <p:nvSpPr>
          <p:cNvPr id="3" name="Content Placeholder 2"/>
          <p:cNvSpPr>
            <a:spLocks noGrp="1"/>
          </p:cNvSpPr>
          <p:nvPr>
            <p:ph idx="1"/>
          </p:nvPr>
        </p:nvSpPr>
        <p:spPr/>
        <p:txBody>
          <a:bodyPr rtlCol="0">
            <a:normAutofit/>
          </a:bodyPr>
          <a:lstStyle/>
          <a:p>
            <a:pPr marL="182880" indent="-182880" fontAlgn="auto">
              <a:defRPr/>
            </a:pPr>
            <a:r>
              <a:rPr lang="en-US" dirty="0" err="1"/>
              <a:t>Ósannað</a:t>
            </a:r>
            <a:r>
              <a:rPr lang="en-US" dirty="0"/>
              <a:t> </a:t>
            </a:r>
            <a:r>
              <a:rPr lang="en-US" dirty="0" err="1"/>
              <a:t>hvort</a:t>
            </a:r>
            <a:r>
              <a:rPr lang="en-US" dirty="0"/>
              <a:t> atopy </a:t>
            </a:r>
            <a:r>
              <a:rPr lang="en-US" dirty="0" err="1"/>
              <a:t>útsetur</a:t>
            </a:r>
            <a:r>
              <a:rPr lang="en-US" dirty="0"/>
              <a:t> </a:t>
            </a:r>
            <a:r>
              <a:rPr lang="en-US" dirty="0" err="1"/>
              <a:t>einstaklinga</a:t>
            </a:r>
            <a:r>
              <a:rPr lang="en-US" dirty="0"/>
              <a:t> </a:t>
            </a:r>
            <a:r>
              <a:rPr lang="en-US" dirty="0" err="1"/>
              <a:t>fyrir</a:t>
            </a:r>
            <a:r>
              <a:rPr lang="en-US" dirty="0"/>
              <a:t> eosinophilic esophagitis</a:t>
            </a:r>
          </a:p>
          <a:p>
            <a:pPr marL="0" indent="0" fontAlgn="auto">
              <a:buFont typeface="Wingdings" pitchFamily="2" charset="2"/>
              <a:buNone/>
              <a:defRPr/>
            </a:pPr>
            <a:endParaRPr lang="en-US" dirty="0"/>
          </a:p>
          <a:p>
            <a:pPr marL="411480" lvl="1" indent="-182880" fontAlgn="auto">
              <a:defRPr/>
            </a:pPr>
            <a:r>
              <a:rPr lang="en-US" dirty="0"/>
              <a:t>Rhinitis, asthma og eczema </a:t>
            </a:r>
            <a:r>
              <a:rPr lang="en-US" dirty="0" err="1"/>
              <a:t>eru</a:t>
            </a:r>
            <a:r>
              <a:rPr lang="en-US" dirty="0"/>
              <a:t> </a:t>
            </a:r>
            <a:r>
              <a:rPr lang="en-US" dirty="0" err="1"/>
              <a:t>algengari</a:t>
            </a:r>
            <a:r>
              <a:rPr lang="en-US" dirty="0"/>
              <a:t> </a:t>
            </a:r>
            <a:r>
              <a:rPr lang="en-US" dirty="0" err="1"/>
              <a:t>meðal</a:t>
            </a:r>
            <a:r>
              <a:rPr lang="en-US" dirty="0"/>
              <a:t> </a:t>
            </a:r>
            <a:r>
              <a:rPr lang="en-US" dirty="0" err="1"/>
              <a:t>einstaklinga</a:t>
            </a:r>
            <a:r>
              <a:rPr lang="en-US" dirty="0"/>
              <a:t>  með eosinophilic esophagitis </a:t>
            </a:r>
            <a:r>
              <a:rPr lang="en-US" dirty="0" err="1"/>
              <a:t>en</a:t>
            </a:r>
            <a:r>
              <a:rPr lang="en-US" dirty="0"/>
              <a:t> </a:t>
            </a:r>
            <a:r>
              <a:rPr lang="en-US" dirty="0" err="1"/>
              <a:t>meðal</a:t>
            </a:r>
            <a:r>
              <a:rPr lang="en-US" dirty="0"/>
              <a:t> </a:t>
            </a:r>
            <a:r>
              <a:rPr lang="en-US" dirty="0" err="1"/>
              <a:t>heilbrigðra</a:t>
            </a:r>
            <a:r>
              <a:rPr lang="en-US" dirty="0"/>
              <a:t> </a:t>
            </a:r>
            <a:r>
              <a:rPr lang="en-US" dirty="0" err="1"/>
              <a:t>almennt</a:t>
            </a:r>
            <a:endParaRPr lang="en-US" dirty="0"/>
          </a:p>
          <a:p>
            <a:pPr marL="171450" lvl="1" indent="0" fontAlgn="auto">
              <a:buFont typeface="Wingdings" pitchFamily="2" charset="2"/>
              <a:buNone/>
              <a:defRPr/>
            </a:pPr>
            <a:endParaRPr lang="en-US" dirty="0"/>
          </a:p>
          <a:p>
            <a:pPr marL="411480" lvl="1" indent="-182880" fontAlgn="auto">
              <a:defRPr/>
            </a:pPr>
            <a:r>
              <a:rPr lang="en-US" dirty="0"/>
              <a:t>Saga um atopy </a:t>
            </a:r>
            <a:r>
              <a:rPr lang="en-US" dirty="0" err="1"/>
              <a:t>þekkt</a:t>
            </a:r>
            <a:r>
              <a:rPr lang="en-US" dirty="0"/>
              <a:t> í 50 </a:t>
            </a:r>
            <a:r>
              <a:rPr lang="en-US" dirty="0" err="1"/>
              <a:t>til</a:t>
            </a:r>
            <a:r>
              <a:rPr lang="en-US" dirty="0"/>
              <a:t> 60% </a:t>
            </a:r>
            <a:r>
              <a:rPr lang="en-US" dirty="0" err="1"/>
              <a:t>tilfella</a:t>
            </a:r>
            <a:r>
              <a:rPr lang="en-US" dirty="0"/>
              <a:t> </a:t>
            </a:r>
            <a:r>
              <a:rPr lang="en-US" dirty="0" err="1"/>
              <a:t>fyrir</a:t>
            </a:r>
            <a:r>
              <a:rPr lang="en-US" dirty="0"/>
              <a:t> </a:t>
            </a:r>
            <a:r>
              <a:rPr lang="en-US" dirty="0" err="1"/>
              <a:t>greiningu</a:t>
            </a:r>
            <a:r>
              <a:rPr lang="en-US" dirty="0"/>
              <a:t> eosinophilic esophagitis</a:t>
            </a:r>
          </a:p>
          <a:p>
            <a:pPr marL="228600" lvl="1" indent="0" fontAlgn="auto">
              <a:buFont typeface="Wingdings" pitchFamily="2" charset="2"/>
              <a:buNone/>
              <a:defRPr/>
            </a:pPr>
            <a:endParaRPr lang="en-US" dirty="0"/>
          </a:p>
          <a:p>
            <a:pPr marL="411480" lvl="1" indent="-182880" fontAlgn="auto">
              <a:defRPr/>
            </a:pPr>
            <a:r>
              <a:rPr lang="en-US" dirty="0" err="1"/>
              <a:t>Lítið</a:t>
            </a:r>
            <a:r>
              <a:rPr lang="en-US" dirty="0"/>
              <a:t> </a:t>
            </a:r>
            <a:r>
              <a:rPr lang="en-US" dirty="0" err="1"/>
              <a:t>hlutfall</a:t>
            </a:r>
            <a:r>
              <a:rPr lang="en-US" dirty="0"/>
              <a:t> </a:t>
            </a:r>
            <a:r>
              <a:rPr lang="en-US" dirty="0" err="1"/>
              <a:t>sjúklinga</a:t>
            </a:r>
            <a:r>
              <a:rPr lang="en-US" dirty="0"/>
              <a:t> með eosinophilic esophagitis </a:t>
            </a:r>
            <a:r>
              <a:rPr lang="en-US" dirty="0" err="1"/>
              <a:t>hafa</a:t>
            </a:r>
            <a:r>
              <a:rPr lang="en-US" dirty="0"/>
              <a:t> ekki </a:t>
            </a:r>
            <a:r>
              <a:rPr lang="en-US" dirty="0" err="1"/>
              <a:t>þekkta</a:t>
            </a:r>
            <a:r>
              <a:rPr lang="en-US" dirty="0"/>
              <a:t> atopy</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sz="2400" dirty="0"/>
              <a:t>Eosinophilic esophagitis og </a:t>
            </a:r>
            <a:r>
              <a:rPr lang="en-US" sz="2400" dirty="0" err="1"/>
              <a:t>fæðuofnæmi</a:t>
            </a:r>
            <a:endParaRPr lang="en-US" sz="2400" dirty="0"/>
          </a:p>
        </p:txBody>
      </p:sp>
      <p:sp>
        <p:nvSpPr>
          <p:cNvPr id="3" name="Content Placeholder 2"/>
          <p:cNvSpPr>
            <a:spLocks noGrp="1"/>
          </p:cNvSpPr>
          <p:nvPr>
            <p:ph idx="1"/>
          </p:nvPr>
        </p:nvSpPr>
        <p:spPr/>
        <p:txBody>
          <a:bodyPr rtlCol="0">
            <a:normAutofit/>
          </a:bodyPr>
          <a:lstStyle/>
          <a:p>
            <a:pPr marL="182880" indent="-182880" fontAlgn="auto">
              <a:defRPr/>
            </a:pPr>
            <a:r>
              <a:rPr lang="en-US" dirty="0" err="1"/>
              <a:t>EoE</a:t>
            </a:r>
            <a:r>
              <a:rPr lang="en-US" dirty="0"/>
              <a:t> er </a:t>
            </a:r>
            <a:r>
              <a:rPr lang="en-US" dirty="0" err="1"/>
              <a:t>afmarkað</a:t>
            </a:r>
            <a:r>
              <a:rPr lang="en-US" dirty="0"/>
              <a:t> form </a:t>
            </a:r>
            <a:r>
              <a:rPr lang="en-US" dirty="0" err="1"/>
              <a:t>af</a:t>
            </a:r>
            <a:r>
              <a:rPr lang="en-US" dirty="0"/>
              <a:t> </a:t>
            </a:r>
            <a:r>
              <a:rPr lang="en-US" dirty="0" err="1"/>
              <a:t>fæðuofnæmi</a:t>
            </a:r>
            <a:endParaRPr lang="en-US" dirty="0"/>
          </a:p>
          <a:p>
            <a:pPr marL="0" indent="0" fontAlgn="auto">
              <a:buFont typeface="Wingdings" pitchFamily="2" charset="2"/>
              <a:buNone/>
              <a:defRPr/>
            </a:pPr>
            <a:endParaRPr lang="en-US" dirty="0"/>
          </a:p>
          <a:p>
            <a:pPr marL="182880" indent="-182880" fontAlgn="auto">
              <a:defRPr/>
            </a:pPr>
            <a:r>
              <a:rPr lang="en-US" dirty="0"/>
              <a:t> </a:t>
            </a:r>
            <a:r>
              <a:rPr lang="en-US" dirty="0" err="1"/>
              <a:t>IgE</a:t>
            </a:r>
            <a:r>
              <a:rPr lang="en-US" dirty="0"/>
              <a:t> </a:t>
            </a:r>
            <a:r>
              <a:rPr lang="en-US" dirty="0" err="1"/>
              <a:t>miðlað</a:t>
            </a:r>
            <a:r>
              <a:rPr lang="en-US" dirty="0"/>
              <a:t> </a:t>
            </a:r>
            <a:r>
              <a:rPr lang="en-US" dirty="0" err="1"/>
              <a:t>ofnæmi</a:t>
            </a:r>
            <a:r>
              <a:rPr lang="en-US" dirty="0"/>
              <a:t> er </a:t>
            </a:r>
            <a:r>
              <a:rPr lang="en-US" dirty="0" err="1"/>
              <a:t>algengt</a:t>
            </a:r>
            <a:r>
              <a:rPr lang="en-US" dirty="0"/>
              <a:t> </a:t>
            </a:r>
            <a:r>
              <a:rPr lang="en-US" dirty="0" err="1"/>
              <a:t>meðal</a:t>
            </a:r>
            <a:r>
              <a:rPr lang="en-US" dirty="0"/>
              <a:t> </a:t>
            </a:r>
            <a:r>
              <a:rPr lang="en-US" dirty="0" err="1"/>
              <a:t>sjúklinga</a:t>
            </a:r>
            <a:r>
              <a:rPr lang="en-US" dirty="0"/>
              <a:t> með </a:t>
            </a:r>
            <a:r>
              <a:rPr lang="en-US" dirty="0" err="1"/>
              <a:t>EoE</a:t>
            </a:r>
            <a:endParaRPr lang="en-US" dirty="0"/>
          </a:p>
          <a:p>
            <a:pPr marL="171450" lvl="1" indent="0" fontAlgn="auto">
              <a:buFont typeface="Wingdings" pitchFamily="2" charset="2"/>
              <a:buNone/>
              <a:defRPr/>
            </a:pPr>
            <a:endParaRPr lang="en-US" dirty="0"/>
          </a:p>
          <a:p>
            <a:pPr marL="411480" lvl="1" indent="-182880" fontAlgn="auto">
              <a:defRPr/>
            </a:pPr>
            <a:r>
              <a:rPr lang="en-US" dirty="0" err="1"/>
              <a:t>Tilgáta</a:t>
            </a:r>
            <a:r>
              <a:rPr lang="en-US" dirty="0"/>
              <a:t> </a:t>
            </a:r>
            <a:r>
              <a:rPr lang="en-US" dirty="0" err="1"/>
              <a:t>að</a:t>
            </a:r>
            <a:r>
              <a:rPr lang="en-US" dirty="0"/>
              <a:t> </a:t>
            </a:r>
            <a:r>
              <a:rPr lang="en-US" dirty="0" err="1"/>
              <a:t>IgE</a:t>
            </a:r>
            <a:r>
              <a:rPr lang="en-US" dirty="0"/>
              <a:t> </a:t>
            </a:r>
            <a:r>
              <a:rPr lang="en-US" dirty="0" err="1"/>
              <a:t>miðlað</a:t>
            </a:r>
            <a:r>
              <a:rPr lang="en-US" dirty="0"/>
              <a:t> </a:t>
            </a:r>
            <a:r>
              <a:rPr lang="en-US" dirty="0" err="1"/>
              <a:t>ofnæmi</a:t>
            </a:r>
            <a:r>
              <a:rPr lang="en-US" dirty="0"/>
              <a:t> </a:t>
            </a:r>
            <a:r>
              <a:rPr lang="en-US" dirty="0" err="1"/>
              <a:t>spái</a:t>
            </a:r>
            <a:r>
              <a:rPr lang="en-US" dirty="0"/>
              <a:t> </a:t>
            </a:r>
            <a:r>
              <a:rPr lang="en-US" dirty="0" err="1"/>
              <a:t>fyrir</a:t>
            </a:r>
            <a:r>
              <a:rPr lang="en-US" dirty="0"/>
              <a:t> um </a:t>
            </a:r>
            <a:r>
              <a:rPr lang="en-US" dirty="0" err="1"/>
              <a:t>að</a:t>
            </a:r>
            <a:r>
              <a:rPr lang="en-US" dirty="0"/>
              <a:t> </a:t>
            </a:r>
            <a:r>
              <a:rPr lang="en-US" dirty="0" err="1"/>
              <a:t>einstaklingur</a:t>
            </a:r>
            <a:r>
              <a:rPr lang="en-US" dirty="0"/>
              <a:t> </a:t>
            </a:r>
            <a:r>
              <a:rPr lang="en-US" dirty="0" err="1"/>
              <a:t>fái</a:t>
            </a:r>
            <a:r>
              <a:rPr lang="en-US" dirty="0"/>
              <a:t> </a:t>
            </a:r>
            <a:r>
              <a:rPr lang="en-US" dirty="0" err="1"/>
              <a:t>EoE</a:t>
            </a:r>
            <a:endParaRPr lang="en-US" dirty="0"/>
          </a:p>
          <a:p>
            <a:pPr marL="171450" lvl="1" indent="0" fontAlgn="auto">
              <a:buFont typeface="Wingdings" pitchFamily="2" charset="2"/>
              <a:buNone/>
              <a:defRPr/>
            </a:pPr>
            <a:endParaRPr lang="en-US" dirty="0"/>
          </a:p>
          <a:p>
            <a:pPr marL="411480" lvl="1" indent="-182880" fontAlgn="auto">
              <a:defRPr/>
            </a:pPr>
            <a:r>
              <a:rPr lang="en-US" dirty="0" err="1"/>
              <a:t>EoE</a:t>
            </a:r>
            <a:r>
              <a:rPr lang="en-US" dirty="0"/>
              <a:t> </a:t>
            </a:r>
            <a:r>
              <a:rPr lang="en-US" dirty="0" err="1"/>
              <a:t>hefur</a:t>
            </a:r>
            <a:r>
              <a:rPr lang="en-US" dirty="0"/>
              <a:t> </a:t>
            </a:r>
            <a:r>
              <a:rPr lang="en-US" dirty="0" err="1"/>
              <a:t>fyrir</a:t>
            </a:r>
            <a:r>
              <a:rPr lang="en-US" dirty="0"/>
              <a:t> </a:t>
            </a:r>
            <a:r>
              <a:rPr lang="en-US" dirty="0" err="1"/>
              <a:t>slysni</a:t>
            </a:r>
            <a:r>
              <a:rPr lang="en-US" dirty="0"/>
              <a:t> </a:t>
            </a:r>
            <a:r>
              <a:rPr lang="en-US" dirty="0" err="1"/>
              <a:t>þróast</a:t>
            </a:r>
            <a:r>
              <a:rPr lang="en-US" dirty="0"/>
              <a:t> </a:t>
            </a:r>
            <a:r>
              <a:rPr lang="en-US" dirty="0" err="1"/>
              <a:t>meðal</a:t>
            </a:r>
            <a:r>
              <a:rPr lang="en-US" dirty="0"/>
              <a:t> </a:t>
            </a:r>
            <a:r>
              <a:rPr lang="en-US" dirty="0" err="1"/>
              <a:t>einstaklinga</a:t>
            </a:r>
            <a:r>
              <a:rPr lang="en-US" dirty="0"/>
              <a:t> á </a:t>
            </a:r>
            <a:r>
              <a:rPr lang="en-US" dirty="0" err="1"/>
              <a:t>afnæmingarmeðferð</a:t>
            </a:r>
            <a:r>
              <a:rPr lang="en-US" dirty="0"/>
              <a:t> </a:t>
            </a:r>
            <a:r>
              <a:rPr lang="en-US" dirty="0" err="1"/>
              <a:t>gegn</a:t>
            </a:r>
            <a:r>
              <a:rPr lang="en-US" dirty="0"/>
              <a:t> </a:t>
            </a:r>
            <a:r>
              <a:rPr lang="en-US" dirty="0" err="1"/>
              <a:t>ofnæmi</a:t>
            </a:r>
            <a:endParaRPr lang="en-US" dirty="0"/>
          </a:p>
          <a:p>
            <a:pPr marL="182880" indent="-182880" fontAlgn="auto">
              <a:defRPr/>
            </a:pPr>
            <a:endParaRPr lang="en-US"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err="1"/>
              <a:t>Greining</a:t>
            </a:r>
            <a:r>
              <a:rPr lang="en-US" dirty="0"/>
              <a:t> – </a:t>
            </a:r>
            <a:r>
              <a:rPr lang="en-US" dirty="0" err="1"/>
              <a:t>Einkenni</a:t>
            </a:r>
            <a:endParaRPr lang="en-US" dirty="0"/>
          </a:p>
        </p:txBody>
      </p:sp>
      <p:sp>
        <p:nvSpPr>
          <p:cNvPr id="3" name="Content Placeholder 2"/>
          <p:cNvSpPr>
            <a:spLocks noGrp="1"/>
          </p:cNvSpPr>
          <p:nvPr>
            <p:ph idx="1"/>
          </p:nvPr>
        </p:nvSpPr>
        <p:spPr/>
        <p:txBody>
          <a:bodyPr rtlCol="0">
            <a:normAutofit fontScale="85000" lnSpcReduction="10000"/>
          </a:bodyPr>
          <a:lstStyle/>
          <a:p>
            <a:pPr marL="182880" indent="-182880" fontAlgn="auto">
              <a:defRPr/>
            </a:pPr>
            <a:r>
              <a:rPr lang="en-US" dirty="0" err="1"/>
              <a:t>Algengustu</a:t>
            </a:r>
            <a:r>
              <a:rPr lang="en-US" dirty="0"/>
              <a:t> </a:t>
            </a:r>
            <a:r>
              <a:rPr lang="en-US" dirty="0" err="1"/>
              <a:t>einkenni</a:t>
            </a:r>
            <a:r>
              <a:rPr lang="en-US" dirty="0"/>
              <a:t> </a:t>
            </a:r>
            <a:r>
              <a:rPr lang="en-US" dirty="0" err="1"/>
              <a:t>sem</a:t>
            </a:r>
            <a:r>
              <a:rPr lang="en-US" dirty="0"/>
              <a:t> </a:t>
            </a:r>
            <a:r>
              <a:rPr lang="en-US" dirty="0" err="1"/>
              <a:t>vekja</a:t>
            </a:r>
            <a:r>
              <a:rPr lang="en-US" dirty="0"/>
              <a:t> </a:t>
            </a:r>
            <a:r>
              <a:rPr lang="en-US" dirty="0" err="1"/>
              <a:t>grun</a:t>
            </a:r>
            <a:r>
              <a:rPr lang="en-US" dirty="0"/>
              <a:t> um </a:t>
            </a:r>
            <a:r>
              <a:rPr lang="en-US" dirty="0" err="1"/>
              <a:t>EoE</a:t>
            </a:r>
            <a:endParaRPr lang="en-US" dirty="0"/>
          </a:p>
          <a:p>
            <a:pPr marL="182880" indent="-182880" fontAlgn="auto">
              <a:defRPr/>
            </a:pPr>
            <a:endParaRPr lang="en-US" dirty="0"/>
          </a:p>
          <a:p>
            <a:pPr marL="411480" lvl="1" indent="-182880" fontAlgn="auto">
              <a:defRPr/>
            </a:pPr>
            <a:r>
              <a:rPr lang="en-US" dirty="0" err="1">
                <a:solidFill>
                  <a:srgbClr val="FF3399"/>
                </a:solidFill>
              </a:rPr>
              <a:t>Eldri</a:t>
            </a:r>
            <a:r>
              <a:rPr lang="en-US" dirty="0">
                <a:solidFill>
                  <a:srgbClr val="FF3399"/>
                </a:solidFill>
              </a:rPr>
              <a:t> </a:t>
            </a:r>
            <a:r>
              <a:rPr lang="en-US" dirty="0" err="1">
                <a:solidFill>
                  <a:srgbClr val="FF3399"/>
                </a:solidFill>
              </a:rPr>
              <a:t>börn</a:t>
            </a:r>
            <a:r>
              <a:rPr lang="en-US" dirty="0">
                <a:solidFill>
                  <a:srgbClr val="FF3399"/>
                </a:solidFill>
              </a:rPr>
              <a:t> (&gt; 10 </a:t>
            </a:r>
            <a:r>
              <a:rPr lang="is-IS" dirty="0">
                <a:solidFill>
                  <a:srgbClr val="FF3399"/>
                </a:solidFill>
              </a:rPr>
              <a:t>ára) </a:t>
            </a:r>
            <a:r>
              <a:rPr lang="en-US" dirty="0">
                <a:solidFill>
                  <a:srgbClr val="FF3399"/>
                </a:solidFill>
              </a:rPr>
              <a:t>og </a:t>
            </a:r>
            <a:r>
              <a:rPr lang="en-US" dirty="0" err="1">
                <a:solidFill>
                  <a:srgbClr val="FF3399"/>
                </a:solidFill>
              </a:rPr>
              <a:t>fullorðnir</a:t>
            </a:r>
            <a:r>
              <a:rPr lang="en-US" dirty="0">
                <a:solidFill>
                  <a:srgbClr val="FF3399"/>
                </a:solidFill>
              </a:rPr>
              <a:t> </a:t>
            </a:r>
          </a:p>
          <a:p>
            <a:pPr marL="640080" lvl="2" indent="-182880" fontAlgn="auto">
              <a:defRPr/>
            </a:pPr>
            <a:r>
              <a:rPr lang="en-US" dirty="0" err="1"/>
              <a:t>Kyngingarörðugleikar</a:t>
            </a:r>
            <a:r>
              <a:rPr lang="en-US" dirty="0"/>
              <a:t> með </a:t>
            </a:r>
            <a:r>
              <a:rPr lang="en-US" dirty="0" err="1"/>
              <a:t>fasta</a:t>
            </a:r>
            <a:r>
              <a:rPr lang="en-US" dirty="0"/>
              <a:t> </a:t>
            </a:r>
            <a:r>
              <a:rPr lang="en-US" dirty="0" err="1"/>
              <a:t>fæðu</a:t>
            </a:r>
            <a:r>
              <a:rPr lang="en-US" dirty="0"/>
              <a:t> </a:t>
            </a:r>
          </a:p>
          <a:p>
            <a:pPr marL="640080" lvl="2" indent="-182880" fontAlgn="auto">
              <a:defRPr/>
            </a:pPr>
            <a:r>
              <a:rPr lang="en-US" dirty="0" err="1"/>
              <a:t>Fæða</a:t>
            </a:r>
            <a:r>
              <a:rPr lang="en-US" dirty="0"/>
              <a:t> </a:t>
            </a:r>
            <a:r>
              <a:rPr lang="en-US" dirty="0" err="1"/>
              <a:t>festist</a:t>
            </a:r>
            <a:r>
              <a:rPr lang="en-US" dirty="0"/>
              <a:t> í </a:t>
            </a:r>
            <a:r>
              <a:rPr lang="en-US" dirty="0" err="1"/>
              <a:t>vélinda</a:t>
            </a:r>
            <a:endParaRPr lang="en-US" dirty="0"/>
          </a:p>
          <a:p>
            <a:pPr marL="640080" lvl="2" indent="-182880" fontAlgn="auto">
              <a:defRPr/>
            </a:pPr>
            <a:r>
              <a:rPr lang="en-US" dirty="0" err="1"/>
              <a:t>Verkur</a:t>
            </a:r>
            <a:r>
              <a:rPr lang="en-US" dirty="0"/>
              <a:t> </a:t>
            </a:r>
            <a:r>
              <a:rPr lang="en-US" dirty="0" err="1"/>
              <a:t>fyrir</a:t>
            </a:r>
            <a:r>
              <a:rPr lang="en-US" dirty="0"/>
              <a:t> </a:t>
            </a:r>
            <a:r>
              <a:rPr lang="en-US" dirty="0" err="1"/>
              <a:t>brjósti</a:t>
            </a:r>
            <a:r>
              <a:rPr lang="en-US" dirty="0"/>
              <a:t> </a:t>
            </a:r>
            <a:r>
              <a:rPr lang="en-US" dirty="0" err="1"/>
              <a:t>ótengt</a:t>
            </a:r>
            <a:r>
              <a:rPr lang="en-US" dirty="0"/>
              <a:t> </a:t>
            </a:r>
            <a:r>
              <a:rPr lang="en-US" dirty="0" err="1"/>
              <a:t>kyngingu</a:t>
            </a:r>
            <a:r>
              <a:rPr lang="en-US" dirty="0"/>
              <a:t> </a:t>
            </a:r>
          </a:p>
          <a:p>
            <a:pPr marL="640080" lvl="2" indent="-182880" fontAlgn="auto">
              <a:defRPr/>
            </a:pPr>
            <a:r>
              <a:rPr lang="en-US" dirty="0" err="1"/>
              <a:t>Önnur</a:t>
            </a:r>
            <a:r>
              <a:rPr lang="en-US" dirty="0"/>
              <a:t> </a:t>
            </a:r>
            <a:r>
              <a:rPr lang="en-US" dirty="0" err="1"/>
              <a:t>einkenni</a:t>
            </a:r>
            <a:endParaRPr lang="en-US" dirty="0"/>
          </a:p>
          <a:p>
            <a:pPr marL="868680" lvl="3" indent="-182880" fontAlgn="auto">
              <a:defRPr/>
            </a:pPr>
            <a:r>
              <a:rPr lang="en-US" dirty="0" err="1"/>
              <a:t>Brjóstsviði</a:t>
            </a:r>
            <a:r>
              <a:rPr lang="en-US" dirty="0"/>
              <a:t>, regurgitation, </a:t>
            </a:r>
            <a:r>
              <a:rPr lang="en-US" dirty="0" err="1"/>
              <a:t>óþægindi</a:t>
            </a:r>
            <a:r>
              <a:rPr lang="en-US" dirty="0"/>
              <a:t> </a:t>
            </a:r>
            <a:r>
              <a:rPr lang="en-US" dirty="0" err="1"/>
              <a:t>fyrir</a:t>
            </a:r>
            <a:r>
              <a:rPr lang="en-US" dirty="0"/>
              <a:t> </a:t>
            </a:r>
            <a:r>
              <a:rPr lang="en-US" dirty="0" err="1"/>
              <a:t>brjósti</a:t>
            </a:r>
            <a:r>
              <a:rPr lang="en-US" dirty="0"/>
              <a:t>, </a:t>
            </a:r>
            <a:r>
              <a:rPr lang="en-US" dirty="0" err="1"/>
              <a:t>verkur</a:t>
            </a:r>
            <a:r>
              <a:rPr lang="en-US" dirty="0"/>
              <a:t> </a:t>
            </a:r>
            <a:r>
              <a:rPr lang="en-US" dirty="0" err="1"/>
              <a:t>fyrir</a:t>
            </a:r>
            <a:r>
              <a:rPr lang="en-US" dirty="0"/>
              <a:t> </a:t>
            </a:r>
            <a:r>
              <a:rPr lang="en-US" dirty="0" err="1"/>
              <a:t>brjósti</a:t>
            </a:r>
            <a:r>
              <a:rPr lang="en-US" dirty="0"/>
              <a:t> </a:t>
            </a:r>
            <a:r>
              <a:rPr lang="en-US" dirty="0" err="1"/>
              <a:t>tengdur</a:t>
            </a:r>
            <a:r>
              <a:rPr lang="en-US" dirty="0"/>
              <a:t> </a:t>
            </a:r>
            <a:r>
              <a:rPr lang="en-US" dirty="0" err="1"/>
              <a:t>áreynslu</a:t>
            </a:r>
            <a:r>
              <a:rPr lang="en-US" dirty="0"/>
              <a:t> </a:t>
            </a:r>
          </a:p>
          <a:p>
            <a:pPr marL="342900" lvl="2" indent="0" fontAlgn="auto">
              <a:buFont typeface="Wingdings" pitchFamily="2" charset="2"/>
              <a:buNone/>
              <a:defRPr/>
            </a:pPr>
            <a:endParaRPr lang="en-US" dirty="0"/>
          </a:p>
          <a:p>
            <a:pPr marL="411480" lvl="1" indent="-182880" fontAlgn="auto">
              <a:defRPr/>
            </a:pPr>
            <a:r>
              <a:rPr lang="en-US" dirty="0" err="1">
                <a:solidFill>
                  <a:srgbClr val="FF3399"/>
                </a:solidFill>
              </a:rPr>
              <a:t>Yngri</a:t>
            </a:r>
            <a:r>
              <a:rPr lang="en-US" dirty="0">
                <a:solidFill>
                  <a:srgbClr val="FF3399"/>
                </a:solidFill>
              </a:rPr>
              <a:t> </a:t>
            </a:r>
            <a:r>
              <a:rPr lang="en-US" dirty="0" err="1">
                <a:solidFill>
                  <a:srgbClr val="FF3399"/>
                </a:solidFill>
              </a:rPr>
              <a:t>börn</a:t>
            </a:r>
            <a:r>
              <a:rPr lang="en-US" dirty="0">
                <a:solidFill>
                  <a:srgbClr val="FF3399"/>
                </a:solidFill>
              </a:rPr>
              <a:t> og </a:t>
            </a:r>
            <a:r>
              <a:rPr lang="en-US" dirty="0" err="1">
                <a:solidFill>
                  <a:srgbClr val="FF3399"/>
                </a:solidFill>
              </a:rPr>
              <a:t>ungbörn</a:t>
            </a:r>
            <a:endParaRPr lang="en-US" dirty="0">
              <a:solidFill>
                <a:srgbClr val="FF3399"/>
              </a:solidFill>
            </a:endParaRPr>
          </a:p>
          <a:p>
            <a:pPr marL="640080" lvl="2" indent="-182880" fontAlgn="auto">
              <a:defRPr/>
            </a:pPr>
            <a:r>
              <a:rPr lang="en-US" dirty="0" err="1"/>
              <a:t>Bakflæði</a:t>
            </a:r>
            <a:r>
              <a:rPr lang="en-US" dirty="0"/>
              <a:t> –</a:t>
            </a:r>
            <a:r>
              <a:rPr lang="en-US" dirty="0" err="1"/>
              <a:t>lík</a:t>
            </a:r>
            <a:r>
              <a:rPr lang="en-US" dirty="0"/>
              <a:t>  </a:t>
            </a:r>
            <a:r>
              <a:rPr lang="en-US" dirty="0" err="1"/>
              <a:t>einkenni</a:t>
            </a:r>
            <a:endParaRPr lang="en-US" dirty="0"/>
          </a:p>
          <a:p>
            <a:pPr marL="640080" lvl="2" indent="-182880" fontAlgn="auto">
              <a:defRPr/>
            </a:pPr>
            <a:r>
              <a:rPr lang="en-US" dirty="0" err="1"/>
              <a:t>Uppköst</a:t>
            </a:r>
            <a:endParaRPr lang="en-US" dirty="0"/>
          </a:p>
          <a:p>
            <a:pPr marL="640080" lvl="2" indent="-182880" fontAlgn="auto">
              <a:defRPr/>
            </a:pPr>
            <a:r>
              <a:rPr lang="en-US" dirty="0" err="1"/>
              <a:t>Kviðverkir</a:t>
            </a:r>
            <a:endParaRPr lang="en-US" dirty="0"/>
          </a:p>
          <a:p>
            <a:pPr marL="640080" lvl="2" indent="-182880" fontAlgn="auto">
              <a:defRPr/>
            </a:pPr>
            <a:r>
              <a:rPr lang="en-US" dirty="0"/>
              <a:t>Barn </a:t>
            </a:r>
            <a:r>
              <a:rPr lang="en-US" dirty="0" err="1"/>
              <a:t>neitar</a:t>
            </a:r>
            <a:r>
              <a:rPr lang="en-US" dirty="0"/>
              <a:t> </a:t>
            </a:r>
            <a:r>
              <a:rPr lang="en-US" dirty="0" err="1"/>
              <a:t>að</a:t>
            </a:r>
            <a:r>
              <a:rPr lang="en-US" dirty="0"/>
              <a:t> </a:t>
            </a:r>
            <a:r>
              <a:rPr lang="en-US" dirty="0" err="1"/>
              <a:t>borða</a:t>
            </a:r>
            <a:endParaRPr lang="en-US" dirty="0"/>
          </a:p>
          <a:p>
            <a:pPr marL="640080" lvl="2" indent="-182880" fontAlgn="auto">
              <a:defRPr/>
            </a:pPr>
            <a:r>
              <a:rPr lang="en-US" dirty="0" err="1"/>
              <a:t>Vanþrif</a:t>
            </a:r>
            <a:endParaRPr lang="en-US" dirty="0"/>
          </a:p>
          <a:p>
            <a:pPr marL="640080" lvl="2" indent="-182880" fontAlgn="auto">
              <a:defRPr/>
            </a:pPr>
            <a:endParaRPr lang="en-US"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fontAlgn="auto">
              <a:spcAft>
                <a:spcPts val="0"/>
              </a:spcAft>
              <a:defRPr/>
            </a:pPr>
            <a:r>
              <a:rPr lang="en-US" dirty="0" err="1"/>
              <a:t>Speglun</a:t>
            </a:r>
            <a:endParaRPr lang="en-US" dirty="0"/>
          </a:p>
        </p:txBody>
      </p:sp>
      <p:pic>
        <p:nvPicPr>
          <p:cNvPr id="4" name="Content Placeholder 3"/>
          <p:cNvPicPr>
            <a:picLocks noGrp="1" noChangeAspect="1"/>
          </p:cNvPicPr>
          <p:nvPr>
            <p:ph type="pic" idx="1"/>
          </p:nvPr>
        </p:nvPicPr>
        <p:blipFill>
          <a:blip r:embed="rId2" cstate="print"/>
          <a:srcRect t="22347" b="22347"/>
          <a:stretch>
            <a:fillRect/>
          </a:stretch>
        </p:blipFill>
        <p:spPr>
          <a:xfrm>
            <a:off x="1193800" y="2665416"/>
            <a:ext cx="3873500" cy="2486025"/>
          </a:xfrm>
        </p:spPr>
      </p:pic>
      <p:sp>
        <p:nvSpPr>
          <p:cNvPr id="6" name="Text Placeholder 5"/>
          <p:cNvSpPr>
            <a:spLocks noGrp="1"/>
          </p:cNvSpPr>
          <p:nvPr>
            <p:ph type="body" sz="half" idx="2"/>
          </p:nvPr>
        </p:nvSpPr>
        <p:spPr>
          <a:xfrm>
            <a:off x="5843588" y="2151063"/>
            <a:ext cx="2400300" cy="3429000"/>
          </a:xfrm>
        </p:spPr>
        <p:txBody>
          <a:bodyPr rtlCol="0">
            <a:normAutofit fontScale="85000" lnSpcReduction="20000"/>
          </a:bodyPr>
          <a:lstStyle/>
          <a:p>
            <a:pPr fontAlgn="auto">
              <a:defRPr/>
            </a:pPr>
            <a:r>
              <a:rPr lang="en-US" sz="2100" b="1" dirty="0" err="1"/>
              <a:t>Rákir</a:t>
            </a:r>
            <a:endParaRPr lang="en-US" sz="2100" b="1" dirty="0"/>
          </a:p>
          <a:p>
            <a:pPr fontAlgn="auto">
              <a:defRPr/>
            </a:pPr>
            <a:r>
              <a:rPr lang="en-US" sz="2100" b="1" dirty="0" err="1"/>
              <a:t>Trachealization</a:t>
            </a:r>
            <a:r>
              <a:rPr lang="en-US" sz="2100" b="1" dirty="0"/>
              <a:t> / </a:t>
            </a:r>
            <a:r>
              <a:rPr lang="en-US" sz="2100" b="1" dirty="0" err="1"/>
              <a:t>Hringir</a:t>
            </a:r>
            <a:endParaRPr lang="en-US" sz="2100" b="1" dirty="0"/>
          </a:p>
          <a:p>
            <a:pPr fontAlgn="auto">
              <a:defRPr/>
            </a:pPr>
            <a:endParaRPr lang="en-US" sz="1800" b="1" dirty="0"/>
          </a:p>
          <a:p>
            <a:pPr fontAlgn="auto">
              <a:defRPr/>
            </a:pPr>
            <a:endParaRPr lang="en-US" dirty="0"/>
          </a:p>
          <a:p>
            <a:pPr fontAlgn="auto">
              <a:defRPr/>
            </a:pPr>
            <a:endParaRPr lang="en-US" dirty="0"/>
          </a:p>
          <a:p>
            <a:pPr fontAlgn="auto">
              <a:defRPr/>
            </a:pPr>
            <a:endParaRPr lang="en-US" dirty="0"/>
          </a:p>
          <a:p>
            <a:pPr fontAlgn="auto">
              <a:defRPr/>
            </a:pPr>
            <a:endParaRPr lang="en-US" dirty="0"/>
          </a:p>
          <a:p>
            <a:pPr fontAlgn="auto">
              <a:defRPr/>
            </a:pPr>
            <a:endParaRPr lang="en-US" dirty="0"/>
          </a:p>
          <a:p>
            <a:pPr fontAlgn="auto">
              <a:defRPr/>
            </a:pPr>
            <a:r>
              <a:rPr lang="en-US" sz="1950" dirty="0"/>
              <a:t>Reference: NASPGHAN Online Toolbox /JPGN</a:t>
            </a:r>
          </a:p>
          <a:p>
            <a:pPr fontAlgn="auto">
              <a:defRPr/>
            </a:pPr>
            <a:endParaRPr lang="en-US"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err="1"/>
              <a:t>SPeglun</a:t>
            </a:r>
            <a:endParaRPr lang="en-US" dirty="0"/>
          </a:p>
        </p:txBody>
      </p:sp>
      <p:pic>
        <p:nvPicPr>
          <p:cNvPr id="4" name="Content Placeholder 3"/>
          <p:cNvPicPr>
            <a:picLocks noGrp="1" noChangeAspect="1"/>
          </p:cNvPicPr>
          <p:nvPr>
            <p:ph type="pic" idx="1"/>
          </p:nvPr>
        </p:nvPicPr>
        <p:blipFill>
          <a:blip r:embed="rId2" cstate="print"/>
          <a:srcRect t="20864" b="20864"/>
          <a:stretch>
            <a:fillRect/>
          </a:stretch>
        </p:blipFill>
        <p:spPr>
          <a:xfrm>
            <a:off x="1354140" y="2516189"/>
            <a:ext cx="4081462" cy="2619375"/>
          </a:xfrm>
        </p:spPr>
      </p:pic>
      <p:sp>
        <p:nvSpPr>
          <p:cNvPr id="5" name="Text Placeholder 4"/>
          <p:cNvSpPr>
            <a:spLocks noGrp="1"/>
          </p:cNvSpPr>
          <p:nvPr>
            <p:ph type="body" sz="half" idx="2"/>
          </p:nvPr>
        </p:nvSpPr>
        <p:spPr>
          <a:xfrm>
            <a:off x="5843588" y="2151063"/>
            <a:ext cx="2400300" cy="3429000"/>
          </a:xfrm>
        </p:spPr>
        <p:txBody>
          <a:bodyPr rtlCol="0"/>
          <a:lstStyle/>
          <a:p>
            <a:pPr fontAlgn="auto">
              <a:defRPr/>
            </a:pPr>
            <a:r>
              <a:rPr lang="en-US" sz="1800" b="1" dirty="0"/>
              <a:t>Eosinophilic abscesses</a:t>
            </a:r>
          </a:p>
          <a:p>
            <a:pPr fontAlgn="auto">
              <a:defRPr/>
            </a:pPr>
            <a:endParaRPr lang="en-US" dirty="0"/>
          </a:p>
          <a:p>
            <a:pPr fontAlgn="auto">
              <a:defRPr/>
            </a:pPr>
            <a:endParaRPr lang="en-US" dirty="0"/>
          </a:p>
          <a:p>
            <a:pPr fontAlgn="auto">
              <a:defRPr/>
            </a:pPr>
            <a:endParaRPr lang="en-US" dirty="0"/>
          </a:p>
          <a:p>
            <a:pPr fontAlgn="auto">
              <a:defRPr/>
            </a:pPr>
            <a:endParaRPr lang="en-US" dirty="0"/>
          </a:p>
          <a:p>
            <a:pPr fontAlgn="auto">
              <a:defRPr/>
            </a:pPr>
            <a:endParaRPr lang="en-US" dirty="0"/>
          </a:p>
          <a:p>
            <a:pPr fontAlgn="auto">
              <a:defRPr/>
            </a:pPr>
            <a:r>
              <a:rPr lang="en-US" sz="1200" dirty="0"/>
              <a:t>Reference: NASPGHAN Online Toolbox /JPGN</a:t>
            </a:r>
          </a:p>
          <a:p>
            <a:pPr fontAlgn="auto">
              <a:defRPr/>
            </a:pPr>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SPEGLUN</a:t>
            </a:r>
          </a:p>
        </p:txBody>
      </p:sp>
      <p:pic>
        <p:nvPicPr>
          <p:cNvPr id="4" name="Content Placeholder 3"/>
          <p:cNvPicPr>
            <a:picLocks noGrp="1" noChangeAspect="1"/>
          </p:cNvPicPr>
          <p:nvPr>
            <p:ph type="pic" idx="1"/>
          </p:nvPr>
        </p:nvPicPr>
        <p:blipFill>
          <a:blip r:embed="rId2" cstate="print"/>
          <a:srcRect t="16426" b="16426"/>
          <a:stretch>
            <a:fillRect/>
          </a:stretch>
        </p:blipFill>
        <p:spPr>
          <a:xfrm>
            <a:off x="960461" y="2211389"/>
            <a:ext cx="4594225" cy="3932237"/>
          </a:xfrm>
        </p:spPr>
      </p:pic>
      <p:sp>
        <p:nvSpPr>
          <p:cNvPr id="5" name="Text Placeholder 4"/>
          <p:cNvSpPr>
            <a:spLocks noGrp="1"/>
          </p:cNvSpPr>
          <p:nvPr>
            <p:ph type="body" sz="half" idx="2"/>
          </p:nvPr>
        </p:nvSpPr>
        <p:spPr>
          <a:xfrm>
            <a:off x="5843588" y="2151063"/>
            <a:ext cx="2400300" cy="3429000"/>
          </a:xfrm>
        </p:spPr>
        <p:txBody>
          <a:bodyPr rtlCol="0"/>
          <a:lstStyle/>
          <a:p>
            <a:pPr fontAlgn="auto">
              <a:defRPr/>
            </a:pPr>
            <a:r>
              <a:rPr lang="en-US" sz="1800" b="1" dirty="0"/>
              <a:t>Esophageal stricture</a:t>
            </a:r>
          </a:p>
          <a:p>
            <a:pPr fontAlgn="auto">
              <a:defRPr/>
            </a:pPr>
            <a:endParaRPr lang="en-US" dirty="0"/>
          </a:p>
          <a:p>
            <a:pPr fontAlgn="auto">
              <a:defRPr/>
            </a:pPr>
            <a:endParaRPr lang="en-US" dirty="0"/>
          </a:p>
          <a:p>
            <a:pPr fontAlgn="auto">
              <a:defRPr/>
            </a:pPr>
            <a:endParaRPr lang="en-US" dirty="0"/>
          </a:p>
          <a:p>
            <a:pPr fontAlgn="auto">
              <a:defRPr/>
            </a:pPr>
            <a:endParaRPr lang="en-US" dirty="0"/>
          </a:p>
          <a:p>
            <a:pPr fontAlgn="auto">
              <a:defRPr/>
            </a:pPr>
            <a:endParaRPr lang="en-US" dirty="0"/>
          </a:p>
          <a:p>
            <a:pPr fontAlgn="auto">
              <a:defRPr/>
            </a:pPr>
            <a:r>
              <a:rPr lang="en-US" sz="1200" dirty="0"/>
              <a:t>Reference: NASPGHAN Online Toolbox /JPGN</a:t>
            </a:r>
          </a:p>
          <a:p>
            <a:pPr fontAlgn="auto">
              <a:defRPr/>
            </a:pPr>
            <a:endParaRPr lang="en-US"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a:t>VEFJAmeinafræði</a:t>
            </a:r>
            <a:endParaRPr lang="en-US" dirty="0"/>
          </a:p>
        </p:txBody>
      </p:sp>
      <p:sp>
        <p:nvSpPr>
          <p:cNvPr id="163843" name="Content Placeholder 2"/>
          <p:cNvSpPr>
            <a:spLocks noGrp="1"/>
          </p:cNvSpPr>
          <p:nvPr>
            <p:ph idx="1"/>
          </p:nvPr>
        </p:nvSpPr>
        <p:spPr/>
        <p:txBody>
          <a:bodyPr/>
          <a:lstStyle/>
          <a:p>
            <a:pPr marL="0" indent="0">
              <a:buFont typeface="Wingdings" pitchFamily="2" charset="2"/>
              <a:buNone/>
            </a:pPr>
            <a:r>
              <a:rPr lang="en-US"/>
              <a:t>Eosinophilia H&amp;E litun</a:t>
            </a:r>
          </a:p>
        </p:txBody>
      </p:sp>
      <p:pic>
        <p:nvPicPr>
          <p:cNvPr id="163844" name="Picture 4"/>
          <p:cNvPicPr>
            <a:picLocks noChangeAspect="1"/>
          </p:cNvPicPr>
          <p:nvPr/>
        </p:nvPicPr>
        <p:blipFill>
          <a:blip r:embed="rId2" cstate="print"/>
          <a:srcRect/>
          <a:stretch>
            <a:fillRect/>
          </a:stretch>
        </p:blipFill>
        <p:spPr bwMode="auto">
          <a:xfrm>
            <a:off x="2593975" y="2365375"/>
            <a:ext cx="4186238" cy="3119438"/>
          </a:xfrm>
          <a:prstGeom prst="rect">
            <a:avLst/>
          </a:prstGeom>
          <a:noFill/>
          <a:ln w="9525">
            <a:noFill/>
            <a:miter lim="800000"/>
            <a:headEnd/>
            <a:tailEnd/>
          </a:ln>
        </p:spPr>
      </p:pic>
      <p:sp>
        <p:nvSpPr>
          <p:cNvPr id="6" name="TextBox 5"/>
          <p:cNvSpPr txBox="1"/>
          <p:nvPr/>
        </p:nvSpPr>
        <p:spPr>
          <a:xfrm>
            <a:off x="6900886" y="5186363"/>
            <a:ext cx="2065337" cy="508000"/>
          </a:xfrm>
          <a:prstGeom prst="rect">
            <a:avLst/>
          </a:prstGeom>
          <a:noFill/>
        </p:spPr>
        <p:txBody>
          <a:bodyPr>
            <a:spAutoFit/>
          </a:bodyPr>
          <a:lstStyle/>
          <a:p>
            <a:pPr fontAlgn="auto">
              <a:spcBef>
                <a:spcPts val="0"/>
              </a:spcBef>
              <a:spcAft>
                <a:spcPts val="0"/>
              </a:spcAft>
              <a:defRPr/>
            </a:pPr>
            <a:r>
              <a:rPr lang="en-US" sz="1350">
                <a:latin typeface="+mn-lt"/>
                <a:cs typeface="+mn-cs"/>
              </a:rPr>
              <a:t>Source:</a:t>
            </a:r>
          </a:p>
          <a:p>
            <a:pPr fontAlgn="auto">
              <a:spcBef>
                <a:spcPts val="0"/>
              </a:spcBef>
              <a:spcAft>
                <a:spcPts val="0"/>
              </a:spcAft>
              <a:defRPr/>
            </a:pPr>
            <a:r>
              <a:rPr lang="en-US" sz="1350">
                <a:latin typeface="+mn-lt"/>
                <a:cs typeface="+mn-cs"/>
              </a:rPr>
              <a:t>NASPGHAN foundation</a:t>
            </a:r>
            <a:endParaRPr lang="en-US" sz="1350" dirty="0">
              <a:latin typeface="+mn-lt"/>
              <a:cs typeface="+mn-cs"/>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Eosinophilia í </a:t>
            </a:r>
            <a:r>
              <a:rPr lang="en-US" dirty="0" err="1"/>
              <a:t>vélinda</a:t>
            </a:r>
            <a:r>
              <a:rPr lang="en-US" dirty="0"/>
              <a:t> </a:t>
            </a:r>
            <a:br>
              <a:rPr lang="en-US" dirty="0"/>
            </a:br>
            <a:r>
              <a:rPr lang="en-US" dirty="0"/>
              <a:t>-</a:t>
            </a:r>
            <a:r>
              <a:rPr lang="en-US" dirty="0" err="1"/>
              <a:t>mismunagreining</a:t>
            </a:r>
            <a:endParaRPr lang="en-US" dirty="0"/>
          </a:p>
        </p:txBody>
      </p:sp>
      <p:sp>
        <p:nvSpPr>
          <p:cNvPr id="3" name="Content Placeholder 2"/>
          <p:cNvSpPr>
            <a:spLocks noGrp="1"/>
          </p:cNvSpPr>
          <p:nvPr>
            <p:ph idx="1"/>
          </p:nvPr>
        </p:nvSpPr>
        <p:spPr/>
        <p:txBody>
          <a:bodyPr rtlCol="0">
            <a:normAutofit fontScale="92500" lnSpcReduction="10000"/>
          </a:bodyPr>
          <a:lstStyle/>
          <a:p>
            <a:pPr marL="182880" indent="-182880" fontAlgn="auto">
              <a:defRPr/>
            </a:pPr>
            <a:endParaRPr lang="en-US" dirty="0"/>
          </a:p>
          <a:p>
            <a:pPr marL="182880" indent="-182880" fontAlgn="auto">
              <a:defRPr/>
            </a:pPr>
            <a:r>
              <a:rPr lang="en-US" dirty="0" err="1"/>
              <a:t>Bakflæðissjúkdómur</a:t>
            </a:r>
            <a:endParaRPr lang="en-US" dirty="0"/>
          </a:p>
          <a:p>
            <a:pPr marL="182880" indent="-182880" fontAlgn="auto">
              <a:defRPr/>
            </a:pPr>
            <a:r>
              <a:rPr lang="en-US" dirty="0"/>
              <a:t>Celiac </a:t>
            </a:r>
            <a:r>
              <a:rPr lang="en-US" dirty="0" err="1"/>
              <a:t>sjúkdómur</a:t>
            </a:r>
            <a:endParaRPr lang="en-US" dirty="0"/>
          </a:p>
          <a:p>
            <a:pPr marL="182880" indent="-182880" fontAlgn="auto">
              <a:defRPr/>
            </a:pPr>
            <a:r>
              <a:rPr lang="en-US" dirty="0"/>
              <a:t>Eosinophilic gastroenteritis </a:t>
            </a:r>
          </a:p>
          <a:p>
            <a:pPr marL="182880" indent="-182880" fontAlgn="auto">
              <a:defRPr/>
            </a:pPr>
            <a:r>
              <a:rPr lang="en-US" dirty="0"/>
              <a:t>Crohn’s </a:t>
            </a:r>
            <a:r>
              <a:rPr lang="en-US" dirty="0" err="1"/>
              <a:t>sjúkdómur</a:t>
            </a:r>
            <a:endParaRPr lang="en-US" dirty="0"/>
          </a:p>
          <a:p>
            <a:pPr marL="182880" indent="-182880" fontAlgn="auto">
              <a:defRPr/>
            </a:pPr>
            <a:r>
              <a:rPr lang="en-US" dirty="0" err="1"/>
              <a:t>Hypereosinophilic</a:t>
            </a:r>
            <a:r>
              <a:rPr lang="en-US" dirty="0"/>
              <a:t> syndrome </a:t>
            </a:r>
          </a:p>
          <a:p>
            <a:pPr marL="182880" indent="-182880" fontAlgn="auto">
              <a:defRPr/>
            </a:pPr>
            <a:r>
              <a:rPr lang="en-US" dirty="0"/>
              <a:t>Achalasia </a:t>
            </a:r>
          </a:p>
          <a:p>
            <a:pPr marL="182880" indent="-182880" fontAlgn="auto">
              <a:defRPr/>
            </a:pPr>
            <a:r>
              <a:rPr lang="en-US" dirty="0"/>
              <a:t>Vasculitis, pemphigus, connective tissue disease </a:t>
            </a:r>
          </a:p>
          <a:p>
            <a:pPr marL="182880" indent="-182880" fontAlgn="auto">
              <a:defRPr/>
            </a:pPr>
            <a:r>
              <a:rPr lang="en-US" dirty="0" err="1"/>
              <a:t>Sýking</a:t>
            </a:r>
            <a:endParaRPr lang="en-US" dirty="0"/>
          </a:p>
          <a:p>
            <a:pPr marL="182880" indent="-182880" fontAlgn="auto">
              <a:defRPr/>
            </a:pPr>
            <a:r>
              <a:rPr lang="en-US" dirty="0"/>
              <a:t>Graft Versus Host Disease</a:t>
            </a:r>
          </a:p>
          <a:p>
            <a:pPr marL="182880" indent="-182880" fontAlgn="auto">
              <a:defRPr/>
            </a:pPr>
            <a:endParaRPr lang="en-US"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err="1"/>
              <a:t>Meðferð</a:t>
            </a:r>
            <a:endParaRPr lang="en-US" dirty="0"/>
          </a:p>
        </p:txBody>
      </p:sp>
      <p:sp>
        <p:nvSpPr>
          <p:cNvPr id="165891" name="Content Placeholder 2"/>
          <p:cNvSpPr>
            <a:spLocks noGrp="1"/>
          </p:cNvSpPr>
          <p:nvPr>
            <p:ph idx="1"/>
          </p:nvPr>
        </p:nvSpPr>
        <p:spPr/>
        <p:txBody>
          <a:bodyPr/>
          <a:lstStyle/>
          <a:p>
            <a:pPr lvl="1"/>
            <a:r>
              <a:rPr lang="en-US"/>
              <a:t>PPI </a:t>
            </a:r>
          </a:p>
          <a:p>
            <a:pPr lvl="2"/>
            <a:r>
              <a:rPr lang="en-US"/>
              <a:t>omeprazole 20-40 mg daglega eða annað sambærilegt</a:t>
            </a:r>
          </a:p>
          <a:p>
            <a:pPr lvl="2"/>
            <a:r>
              <a:rPr lang="en-US"/>
              <a:t>1 til 2 mg/kg daglega fyrir börn</a:t>
            </a:r>
          </a:p>
          <a:p>
            <a:pPr lvl="1"/>
            <a:r>
              <a:rPr lang="en-US"/>
              <a:t>Recommended PPI dose in children is 1-2 mg/kg or equivalent</a:t>
            </a:r>
          </a:p>
          <a:p>
            <a:pPr lvl="1"/>
            <a:r>
              <a:rPr lang="en-US"/>
              <a:t>Staðbundin sterameðferð</a:t>
            </a:r>
          </a:p>
          <a:p>
            <a:pPr lvl="2"/>
            <a:r>
              <a:rPr lang="en-US"/>
              <a:t>Budesonide slurry, fluticasone úða kyngt, tafla sem leysist í vélinda</a:t>
            </a:r>
          </a:p>
          <a:p>
            <a:pPr lvl="1"/>
            <a:r>
              <a:rPr lang="en-US"/>
              <a:t>Elemental næring</a:t>
            </a:r>
          </a:p>
          <a:p>
            <a:pPr lvl="1"/>
            <a:r>
              <a:rPr lang="en-US"/>
              <a:t>Six food elimination diet </a:t>
            </a:r>
          </a:p>
          <a:p>
            <a:pPr lvl="2"/>
            <a:r>
              <a:rPr lang="en-US">
                <a:solidFill>
                  <a:srgbClr val="FF3399"/>
                </a:solidFill>
              </a:rPr>
              <a:t>Börn: </a:t>
            </a:r>
            <a:r>
              <a:rPr lang="en-US"/>
              <a:t>Mjólkurprótein, egg, hveiti, soja, jarðhnetur / trjáhnetur, fiskur</a:t>
            </a:r>
          </a:p>
          <a:p>
            <a:pPr lvl="2"/>
            <a:r>
              <a:rPr lang="en-US">
                <a:solidFill>
                  <a:srgbClr val="FF3399"/>
                </a:solidFill>
              </a:rPr>
              <a:t>Fullorðnir: </a:t>
            </a:r>
            <a:r>
              <a:rPr lang="en-US"/>
              <a:t>Hveiti,  mjólkurprótein, soja, jarðhnetur / trjáhnetur,egg, fiskur  </a:t>
            </a:r>
          </a:p>
          <a:p>
            <a:pPr lvl="1"/>
            <a:r>
              <a:rPr lang="en-US"/>
              <a:t>Líftæknilyf til rannsókna</a:t>
            </a:r>
          </a:p>
          <a:p>
            <a:endParaRPr 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itle 1"/>
          <p:cNvSpPr>
            <a:spLocks noGrp="1"/>
          </p:cNvSpPr>
          <p:nvPr>
            <p:ph type="title"/>
          </p:nvPr>
        </p:nvSpPr>
        <p:spPr/>
        <p:txBody>
          <a:bodyPr/>
          <a:lstStyle/>
          <a:p>
            <a:r>
              <a:rPr lang="is-IS"/>
              <a:t>Heimildir</a:t>
            </a:r>
            <a:endParaRPr lang="en-US"/>
          </a:p>
        </p:txBody>
      </p:sp>
      <p:sp>
        <p:nvSpPr>
          <p:cNvPr id="166915" name="Content Placeholder 2"/>
          <p:cNvSpPr>
            <a:spLocks noGrp="1"/>
          </p:cNvSpPr>
          <p:nvPr>
            <p:ph idx="1"/>
          </p:nvPr>
        </p:nvSpPr>
        <p:spPr/>
        <p:txBody>
          <a:bodyPr/>
          <a:lstStyle/>
          <a:p>
            <a:r>
              <a:rPr lang="en-US" sz="1400"/>
              <a:t>Jeffrey S. Hyams, Carlo Di Lorenzo, Miguel Saps, Robert J. Shulman, Annamaria Staiano and Miranda van Tilburg. </a:t>
            </a:r>
            <a:r>
              <a:rPr lang="en-US" sz="1400" u="sng"/>
              <a:t>Childhood Functional Gastrointestinal Disorders: Child/ Adolescent</a:t>
            </a:r>
            <a:r>
              <a:rPr lang="en-US" sz="1400" i="1" u="sng"/>
              <a:t>. </a:t>
            </a:r>
            <a:r>
              <a:rPr lang="en-US" sz="1400" i="1"/>
              <a:t>Gastroenterology 2016;150:1456–1468.</a:t>
            </a:r>
          </a:p>
          <a:p>
            <a:r>
              <a:rPr lang="en-US" sz="1400" i="1"/>
              <a:t>Hyams, Jeffrey S., Wyllie, Robert., Kay, Marsha., Pediatric Gastroenterology and Liver Disease. 5</a:t>
            </a:r>
            <a:r>
              <a:rPr lang="en-US" sz="1400" i="1" baseline="30000"/>
              <a:t>th</a:t>
            </a:r>
            <a:r>
              <a:rPr lang="en-US" sz="1400" i="1"/>
              <a:t> edition. 2016. </a:t>
            </a:r>
          </a:p>
          <a:p>
            <a:r>
              <a:rPr lang="en-US" sz="1400" i="1"/>
              <a:t>Theromefoundation.org</a:t>
            </a:r>
          </a:p>
          <a:p>
            <a:r>
              <a:rPr lang="en-US" sz="1400"/>
              <a:t>Bonilla, Silvana; Nurko, Samuel. </a:t>
            </a:r>
            <a:r>
              <a:rPr lang="en-US" sz="1400" u="sng"/>
              <a:t>Focus on the use of antidepressants to treat pediatric functional abdominal pain: current perspectives.</a:t>
            </a:r>
            <a:r>
              <a:rPr lang="en-US" sz="1400"/>
              <a:t> </a:t>
            </a:r>
            <a:r>
              <a:rPr lang="en-US" sz="1400" i="1"/>
              <a:t>Clin. Exp. Gastroenterol. </a:t>
            </a:r>
            <a:r>
              <a:rPr lang="en-US" sz="1400"/>
              <a:t>2018: 11; 365-372.</a:t>
            </a:r>
          </a:p>
          <a:p>
            <a:endParaRPr lang="en-US" sz="1200" i="1"/>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p:cNvSpPr>
            <a:spLocks noGrp="1"/>
          </p:cNvSpPr>
          <p:nvPr>
            <p:ph type="title"/>
          </p:nvPr>
        </p:nvSpPr>
        <p:spPr/>
        <p:txBody>
          <a:bodyPr/>
          <a:lstStyle/>
          <a:p>
            <a:r>
              <a:rPr lang="is-IS"/>
              <a:t>Heimildir</a:t>
            </a:r>
          </a:p>
        </p:txBody>
      </p:sp>
      <p:sp>
        <p:nvSpPr>
          <p:cNvPr id="3" name="Content Placeholder 2"/>
          <p:cNvSpPr>
            <a:spLocks noGrp="1"/>
          </p:cNvSpPr>
          <p:nvPr>
            <p:ph idx="1"/>
          </p:nvPr>
        </p:nvSpPr>
        <p:spPr/>
        <p:txBody>
          <a:bodyPr rtlCol="0">
            <a:normAutofit/>
          </a:bodyPr>
          <a:lstStyle/>
          <a:p>
            <a:pPr marL="0" indent="0" fontAlgn="auto">
              <a:spcAft>
                <a:spcPts val="0"/>
              </a:spcAft>
              <a:defRPr/>
            </a:pPr>
            <a:r>
              <a:rPr lang="is-IS" sz="1800" dirty="0" err="1"/>
              <a:t>Croffie</a:t>
            </a:r>
            <a:r>
              <a:rPr lang="is-IS" sz="1800" dirty="0"/>
              <a:t> JM.  </a:t>
            </a:r>
            <a:r>
              <a:rPr lang="is-IS" sz="1800" dirty="0" err="1"/>
              <a:t>Pediatric</a:t>
            </a:r>
            <a:r>
              <a:rPr lang="is-IS" sz="1800" dirty="0"/>
              <a:t> </a:t>
            </a:r>
            <a:r>
              <a:rPr lang="is-IS" sz="1800" dirty="0" err="1"/>
              <a:t>Gastrointestinal</a:t>
            </a:r>
            <a:r>
              <a:rPr lang="is-IS" sz="1800" dirty="0"/>
              <a:t> </a:t>
            </a:r>
            <a:r>
              <a:rPr lang="is-IS" sz="1800" dirty="0" err="1"/>
              <a:t>Disease</a:t>
            </a:r>
            <a:r>
              <a:rPr lang="is-IS" sz="1800" dirty="0"/>
              <a:t>. </a:t>
            </a:r>
            <a:r>
              <a:rPr lang="is-IS" sz="1800" dirty="0" err="1"/>
              <a:t>Fourth</a:t>
            </a:r>
            <a:r>
              <a:rPr lang="is-IS" sz="1800" dirty="0"/>
              <a:t> </a:t>
            </a:r>
            <a:r>
              <a:rPr lang="is-IS" sz="1800" dirty="0" err="1"/>
              <a:t>ed</a:t>
            </a:r>
            <a:r>
              <a:rPr lang="is-IS" sz="1800" dirty="0"/>
              <a:t>; 2004. </a:t>
            </a:r>
          </a:p>
          <a:p>
            <a:pPr marL="0" indent="0" fontAlgn="auto">
              <a:spcAft>
                <a:spcPts val="0"/>
              </a:spcAft>
              <a:defRPr/>
            </a:pPr>
            <a:r>
              <a:rPr lang="en-US" sz="1800" dirty="0" err="1"/>
              <a:t>Mugie</a:t>
            </a:r>
            <a:r>
              <a:rPr lang="en-US" sz="1800" dirty="0"/>
              <a:t> SM, </a:t>
            </a:r>
            <a:r>
              <a:rPr lang="en-US" sz="1800" dirty="0" err="1"/>
              <a:t>Benninga</a:t>
            </a:r>
            <a:r>
              <a:rPr lang="en-US" sz="1800" dirty="0"/>
              <a:t> MA, Lorenzo CD. Epidemiology of constipation in children and adults: a systematic review. Best </a:t>
            </a:r>
            <a:r>
              <a:rPr lang="en-US" sz="1800" dirty="0" err="1"/>
              <a:t>Pract</a:t>
            </a:r>
            <a:r>
              <a:rPr lang="en-US" sz="1800" dirty="0"/>
              <a:t> Res Clin Gastroenterol, 25 (2011).</a:t>
            </a:r>
            <a:endParaRPr lang="is-IS" sz="1800" dirty="0"/>
          </a:p>
          <a:p>
            <a:pPr marL="0" indent="0" fontAlgn="auto">
              <a:spcAft>
                <a:spcPts val="0"/>
              </a:spcAft>
              <a:defRPr/>
            </a:pPr>
            <a:r>
              <a:rPr lang="is-IS" sz="1800" dirty="0" err="1"/>
              <a:t>Turco</a:t>
            </a:r>
            <a:r>
              <a:rPr lang="is-IS" sz="1800" dirty="0"/>
              <a:t> R, </a:t>
            </a:r>
            <a:r>
              <a:rPr lang="is-IS" sz="1800" dirty="0" err="1"/>
              <a:t>Miele</a:t>
            </a:r>
            <a:r>
              <a:rPr lang="is-IS" sz="1800" dirty="0"/>
              <a:t> E, </a:t>
            </a:r>
            <a:r>
              <a:rPr lang="is-IS" sz="1800" dirty="0" err="1"/>
              <a:t>Russo</a:t>
            </a:r>
            <a:r>
              <a:rPr lang="is-IS" sz="1800" dirty="0"/>
              <a:t> M, </a:t>
            </a:r>
            <a:r>
              <a:rPr lang="is-IS" sz="1800" i="1" dirty="0"/>
              <a:t>et </a:t>
            </a:r>
            <a:r>
              <a:rPr lang="is-IS" sz="1800" i="1" dirty="0" err="1"/>
              <a:t>al.</a:t>
            </a:r>
            <a:r>
              <a:rPr lang="is-IS" sz="1800" dirty="0" err="1"/>
              <a:t>Early-life</a:t>
            </a:r>
            <a:r>
              <a:rPr lang="is-IS" sz="1800" dirty="0"/>
              <a:t> </a:t>
            </a:r>
            <a:r>
              <a:rPr lang="is-IS" sz="1800" dirty="0" err="1"/>
              <a:t>factors</a:t>
            </a:r>
            <a:r>
              <a:rPr lang="is-IS" sz="1800" dirty="0"/>
              <a:t> </a:t>
            </a:r>
            <a:r>
              <a:rPr lang="is-IS" sz="1800" dirty="0" err="1"/>
              <a:t>associated</a:t>
            </a:r>
            <a:r>
              <a:rPr lang="is-IS" sz="1800" dirty="0"/>
              <a:t> with </a:t>
            </a:r>
            <a:r>
              <a:rPr lang="is-IS" sz="1800" dirty="0" err="1"/>
              <a:t>pediatric</a:t>
            </a:r>
            <a:r>
              <a:rPr lang="is-IS" sz="1800" dirty="0"/>
              <a:t> </a:t>
            </a:r>
            <a:r>
              <a:rPr lang="is-IS" sz="1800" dirty="0" err="1"/>
              <a:t>functional</a:t>
            </a:r>
            <a:r>
              <a:rPr lang="is-IS" sz="1800" dirty="0"/>
              <a:t> </a:t>
            </a:r>
            <a:r>
              <a:rPr lang="is-IS" sz="1800" dirty="0" err="1"/>
              <a:t>constipation</a:t>
            </a:r>
            <a:r>
              <a:rPr lang="is-IS" sz="1800" dirty="0"/>
              <a:t>. J </a:t>
            </a:r>
            <a:r>
              <a:rPr lang="is-IS" sz="1800" dirty="0" err="1"/>
              <a:t>Pediatr</a:t>
            </a:r>
            <a:r>
              <a:rPr lang="is-IS" sz="1800" dirty="0"/>
              <a:t> </a:t>
            </a:r>
            <a:r>
              <a:rPr lang="is-IS" sz="1800" dirty="0" err="1"/>
              <a:t>Gastroenterol</a:t>
            </a:r>
            <a:r>
              <a:rPr lang="is-IS" sz="1800" dirty="0"/>
              <a:t> </a:t>
            </a:r>
            <a:r>
              <a:rPr lang="is-IS" sz="1800" dirty="0" err="1"/>
              <a:t>Nutr</a:t>
            </a:r>
            <a:r>
              <a:rPr lang="is-IS" sz="1800" dirty="0"/>
              <a:t>, 58 (2014).</a:t>
            </a:r>
          </a:p>
          <a:p>
            <a:pPr marL="0" indent="0" fontAlgn="auto">
              <a:spcAft>
                <a:spcPts val="0"/>
              </a:spcAft>
              <a:defRPr/>
            </a:pPr>
            <a:r>
              <a:rPr lang="is-IS" sz="1800" dirty="0" err="1"/>
              <a:t>Benige</a:t>
            </a:r>
            <a:r>
              <a:rPr lang="is-IS" sz="1800" dirty="0"/>
              <a:t> MA, </a:t>
            </a:r>
            <a:r>
              <a:rPr lang="is-IS" sz="1800" dirty="0" err="1"/>
              <a:t>Nurco</a:t>
            </a:r>
            <a:r>
              <a:rPr lang="is-IS" sz="1800" dirty="0"/>
              <a:t> S et al. </a:t>
            </a:r>
            <a:r>
              <a:rPr lang="is-IS" sz="1800" dirty="0" err="1"/>
              <a:t>Childhood</a:t>
            </a:r>
            <a:r>
              <a:rPr lang="is-IS" sz="1800" dirty="0"/>
              <a:t> </a:t>
            </a:r>
            <a:r>
              <a:rPr lang="is-IS" sz="1800" dirty="0" err="1"/>
              <a:t>functional</a:t>
            </a:r>
            <a:r>
              <a:rPr lang="is-IS" sz="1800" dirty="0"/>
              <a:t> </a:t>
            </a:r>
            <a:r>
              <a:rPr lang="is-IS" sz="1800" dirty="0" err="1"/>
              <a:t>gastrointestinal</a:t>
            </a:r>
            <a:r>
              <a:rPr lang="is-IS" sz="1800" dirty="0"/>
              <a:t> </a:t>
            </a:r>
            <a:r>
              <a:rPr lang="is-IS" sz="1800" dirty="0" err="1"/>
              <a:t>disorders</a:t>
            </a:r>
            <a:r>
              <a:rPr lang="is-IS" sz="1800" dirty="0"/>
              <a:t>: </a:t>
            </a:r>
            <a:r>
              <a:rPr lang="is-IS" sz="1800" dirty="0" err="1"/>
              <a:t>Neonates</a:t>
            </a:r>
            <a:r>
              <a:rPr lang="is-IS" sz="1800" dirty="0"/>
              <a:t> and </a:t>
            </a:r>
            <a:r>
              <a:rPr lang="is-IS" sz="1800" dirty="0" err="1"/>
              <a:t>toddlers</a:t>
            </a:r>
            <a:r>
              <a:rPr lang="is-IS" sz="1800" dirty="0"/>
              <a:t>. </a:t>
            </a:r>
            <a:r>
              <a:rPr lang="is-IS" sz="1800" dirty="0" err="1"/>
              <a:t>Gastroenterology</a:t>
            </a:r>
            <a:r>
              <a:rPr lang="is-IS" sz="1800" dirty="0"/>
              <a:t>, 150 (2016).</a:t>
            </a:r>
          </a:p>
          <a:p>
            <a:pPr marL="0" indent="0" fontAlgn="auto">
              <a:spcAft>
                <a:spcPts val="0"/>
              </a:spcAft>
              <a:defRPr/>
            </a:pPr>
            <a:r>
              <a:rPr lang="is-IS" sz="1800" dirty="0" err="1"/>
              <a:t>Hyams</a:t>
            </a:r>
            <a:r>
              <a:rPr lang="is-IS" sz="1800" dirty="0"/>
              <a:t> JS, </a:t>
            </a:r>
            <a:r>
              <a:rPr lang="is-IS" sz="1800" dirty="0" err="1"/>
              <a:t>Di</a:t>
            </a:r>
            <a:r>
              <a:rPr lang="is-IS" sz="1800" dirty="0"/>
              <a:t> </a:t>
            </a:r>
            <a:r>
              <a:rPr lang="is-IS" sz="1800" dirty="0" err="1"/>
              <a:t>Lorenzo</a:t>
            </a:r>
            <a:r>
              <a:rPr lang="is-IS" sz="1800" dirty="0"/>
              <a:t> C et al. </a:t>
            </a:r>
            <a:r>
              <a:rPr lang="is-IS" sz="1800" dirty="0" err="1"/>
              <a:t>Childhood</a:t>
            </a:r>
            <a:r>
              <a:rPr lang="is-IS" sz="1800" dirty="0"/>
              <a:t> </a:t>
            </a:r>
            <a:r>
              <a:rPr lang="is-IS" sz="1800" dirty="0" err="1"/>
              <a:t>functional</a:t>
            </a:r>
            <a:r>
              <a:rPr lang="is-IS" sz="1800" dirty="0"/>
              <a:t> </a:t>
            </a:r>
            <a:r>
              <a:rPr lang="is-IS" sz="1800" dirty="0" err="1"/>
              <a:t>gastrointestinal</a:t>
            </a:r>
            <a:r>
              <a:rPr lang="is-IS" sz="1800" dirty="0"/>
              <a:t> </a:t>
            </a:r>
            <a:r>
              <a:rPr lang="is-IS" sz="1800" dirty="0" err="1"/>
              <a:t>disorders</a:t>
            </a:r>
            <a:r>
              <a:rPr lang="is-IS" sz="1800" dirty="0"/>
              <a:t>: </a:t>
            </a:r>
            <a:r>
              <a:rPr lang="is-IS" sz="1800" dirty="0" err="1"/>
              <a:t>Children</a:t>
            </a:r>
            <a:r>
              <a:rPr lang="is-IS" sz="1800" dirty="0"/>
              <a:t>/</a:t>
            </a:r>
            <a:r>
              <a:rPr lang="is-IS" sz="1800" dirty="0" err="1"/>
              <a:t>Adolescents</a:t>
            </a:r>
            <a:r>
              <a:rPr lang="is-IS" sz="1800" dirty="0"/>
              <a:t>. </a:t>
            </a:r>
            <a:r>
              <a:rPr lang="is-IS" sz="1800" dirty="0" err="1"/>
              <a:t>Gastroenterology</a:t>
            </a:r>
            <a:r>
              <a:rPr lang="is-IS" sz="1800" dirty="0"/>
              <a:t>, 150 (2016).</a:t>
            </a:r>
          </a:p>
          <a:p>
            <a:pPr marL="0" indent="0" fontAlgn="auto">
              <a:spcAft>
                <a:spcPts val="0"/>
              </a:spcAft>
              <a:buFont typeface="Arial" pitchFamily="34" charset="0"/>
              <a:buNone/>
              <a:defRPr/>
            </a:pPr>
            <a:endParaRPr lang="is-IS" dirty="0"/>
          </a:p>
          <a:p>
            <a:pPr fontAlgn="auto">
              <a:spcAft>
                <a:spcPts val="0"/>
              </a:spcAft>
              <a:defRPr/>
            </a:pPr>
            <a:endParaRPr lang="is-IS"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p:cNvSpPr>
            <a:spLocks noGrp="1"/>
          </p:cNvSpPr>
          <p:nvPr>
            <p:ph type="title"/>
          </p:nvPr>
        </p:nvSpPr>
        <p:spPr/>
        <p:txBody>
          <a:bodyPr/>
          <a:lstStyle/>
          <a:p>
            <a:r>
              <a:rPr lang="en-US"/>
              <a:t>Heimildir</a:t>
            </a:r>
          </a:p>
        </p:txBody>
      </p:sp>
      <p:sp>
        <p:nvSpPr>
          <p:cNvPr id="3" name="Content Placeholder 2"/>
          <p:cNvSpPr>
            <a:spLocks noGrp="1"/>
          </p:cNvSpPr>
          <p:nvPr>
            <p:ph idx="1"/>
          </p:nvPr>
        </p:nvSpPr>
        <p:spPr/>
        <p:txBody>
          <a:bodyPr rtlCol="0">
            <a:normAutofit fontScale="92500" lnSpcReduction="20000"/>
          </a:bodyPr>
          <a:lstStyle/>
          <a:p>
            <a:pPr fontAlgn="auto">
              <a:spcAft>
                <a:spcPts val="0"/>
              </a:spcAft>
              <a:defRPr/>
            </a:pPr>
            <a:r>
              <a:rPr lang="en-US" sz="2000" dirty="0"/>
              <a:t>Wyllie R, </a:t>
            </a:r>
            <a:r>
              <a:rPr lang="en-US" sz="2000" dirty="0" err="1"/>
              <a:t>Hyams</a:t>
            </a:r>
            <a:r>
              <a:rPr lang="en-US" sz="2000" dirty="0"/>
              <a:t> JS, Kay M. </a:t>
            </a:r>
            <a:r>
              <a:rPr lang="en-US" sz="2000" u="sng" dirty="0"/>
              <a:t>Pediatric Gastrointestinal and Liver Disease</a:t>
            </a:r>
            <a:r>
              <a:rPr lang="en-US" sz="2000" dirty="0"/>
              <a:t>. 5</a:t>
            </a:r>
            <a:r>
              <a:rPr lang="en-US" sz="2000" baseline="30000" dirty="0"/>
              <a:t>th</a:t>
            </a:r>
            <a:r>
              <a:rPr lang="en-US" sz="2000" dirty="0"/>
              <a:t> </a:t>
            </a:r>
            <a:r>
              <a:rPr lang="en-US" sz="2000" dirty="0" err="1"/>
              <a:t>ed</a:t>
            </a:r>
            <a:r>
              <a:rPr lang="en-US" sz="2000" dirty="0"/>
              <a:t> 2016.</a:t>
            </a:r>
          </a:p>
          <a:p>
            <a:pPr fontAlgn="auto">
              <a:spcAft>
                <a:spcPts val="0"/>
              </a:spcAft>
              <a:defRPr/>
            </a:pPr>
            <a:r>
              <a:rPr lang="en-US" sz="2000" dirty="0"/>
              <a:t>Burnham JM, </a:t>
            </a:r>
            <a:r>
              <a:rPr lang="en-US" sz="2000" dirty="0" err="1"/>
              <a:t>Shults</a:t>
            </a:r>
            <a:r>
              <a:rPr lang="en-US" sz="2000" dirty="0"/>
              <a:t> J, </a:t>
            </a:r>
            <a:r>
              <a:rPr lang="en-US" sz="2000" dirty="0" err="1"/>
              <a:t>Semeao</a:t>
            </a:r>
            <a:r>
              <a:rPr lang="en-US" sz="2000" dirty="0"/>
              <a:t> E. et al. </a:t>
            </a:r>
            <a:r>
              <a:rPr lang="en-US" sz="2000" u="sng" dirty="0"/>
              <a:t>Whole Body BMC in </a:t>
            </a:r>
            <a:r>
              <a:rPr lang="en-US" sz="2000" u="sng" dirty="0" err="1"/>
              <a:t>Pediatirc</a:t>
            </a:r>
            <a:r>
              <a:rPr lang="en-US" sz="2000" u="sng" dirty="0"/>
              <a:t> </a:t>
            </a:r>
            <a:r>
              <a:rPr lang="en-US" sz="2000" u="sng" dirty="0" err="1"/>
              <a:t>Crohn’s</a:t>
            </a:r>
            <a:r>
              <a:rPr lang="en-US" sz="2000" u="sng" dirty="0"/>
              <a:t> Disease: Independent Effects of Altered Growth, Maturation, and Body Composition. </a:t>
            </a:r>
            <a:r>
              <a:rPr lang="en-US" sz="2000" i="1" dirty="0"/>
              <a:t>J of Bone and </a:t>
            </a:r>
            <a:r>
              <a:rPr lang="en-US" sz="2000" i="1" dirty="0" err="1"/>
              <a:t>Minereal</a:t>
            </a:r>
            <a:r>
              <a:rPr lang="en-US" sz="2000" i="1" dirty="0"/>
              <a:t> Research</a:t>
            </a:r>
            <a:r>
              <a:rPr lang="en-US" sz="2000" dirty="0"/>
              <a:t> 2004, </a:t>
            </a:r>
            <a:r>
              <a:rPr lang="en-US" sz="2000" dirty="0" err="1"/>
              <a:t>vol</a:t>
            </a:r>
            <a:r>
              <a:rPr lang="en-US" sz="2000" dirty="0"/>
              <a:t> 19:1961.</a:t>
            </a:r>
          </a:p>
          <a:p>
            <a:pPr fontAlgn="auto">
              <a:spcAft>
                <a:spcPts val="0"/>
              </a:spcAft>
              <a:defRPr/>
            </a:pPr>
            <a:r>
              <a:rPr lang="en-US" sz="2000" dirty="0" err="1"/>
              <a:t>Hyams</a:t>
            </a:r>
            <a:r>
              <a:rPr lang="en-US" sz="2000" dirty="0"/>
              <a:t> J. et al. </a:t>
            </a:r>
            <a:r>
              <a:rPr lang="en-US" sz="2000" u="sng" dirty="0"/>
              <a:t>Safety and moderate-to-severe </a:t>
            </a:r>
            <a:r>
              <a:rPr lang="en-US" sz="2000" u="sng" dirty="0" err="1"/>
              <a:t>Crohn’s</a:t>
            </a:r>
            <a:r>
              <a:rPr lang="en-US" sz="2000" u="sng" dirty="0"/>
              <a:t> disease in children: REACH open-label extension</a:t>
            </a:r>
            <a:r>
              <a:rPr lang="en-US" sz="2000" dirty="0"/>
              <a:t>. </a:t>
            </a:r>
            <a:r>
              <a:rPr lang="en-US" sz="2000" i="1" dirty="0"/>
              <a:t>Current Medical Research &amp; </a:t>
            </a:r>
            <a:r>
              <a:rPr lang="en-US" sz="2000" i="1" dirty="0" err="1"/>
              <a:t>Oppinion</a:t>
            </a:r>
            <a:r>
              <a:rPr lang="en-US" sz="2000" dirty="0"/>
              <a:t>, </a:t>
            </a:r>
            <a:r>
              <a:rPr lang="en-US" sz="2000" dirty="0" err="1"/>
              <a:t>vol</a:t>
            </a:r>
            <a:r>
              <a:rPr lang="en-US" sz="2000" dirty="0"/>
              <a:t> 27 No 3, 2011:651-662.</a:t>
            </a:r>
          </a:p>
          <a:p>
            <a:pPr fontAlgn="auto">
              <a:spcAft>
                <a:spcPts val="0"/>
              </a:spcAft>
              <a:defRPr/>
            </a:pPr>
            <a:r>
              <a:rPr lang="en-US" sz="2000" dirty="0" err="1"/>
              <a:t>Teitelbaum</a:t>
            </a:r>
            <a:r>
              <a:rPr lang="en-US" sz="2000" dirty="0"/>
              <a:t> JE. </a:t>
            </a:r>
            <a:r>
              <a:rPr lang="en-US" sz="2000" u="sng" dirty="0"/>
              <a:t>Growth failure and poor weight gain in children with inflammatory bowel disease</a:t>
            </a:r>
            <a:r>
              <a:rPr lang="en-US" sz="2000" dirty="0"/>
              <a:t>. </a:t>
            </a:r>
            <a:r>
              <a:rPr lang="en-US" sz="2000" i="1" dirty="0"/>
              <a:t>Up To Date, </a:t>
            </a:r>
            <a:r>
              <a:rPr lang="en-US" sz="2000" dirty="0"/>
              <a:t>2012.</a:t>
            </a:r>
          </a:p>
          <a:p>
            <a:pPr fontAlgn="auto">
              <a:spcAft>
                <a:spcPts val="0"/>
              </a:spcAft>
              <a:defRPr/>
            </a:pPr>
            <a:r>
              <a:rPr lang="en-US" sz="2000" dirty="0" err="1"/>
              <a:t>Pappa</a:t>
            </a:r>
            <a:r>
              <a:rPr lang="en-US" sz="2000" dirty="0"/>
              <a:t> H, </a:t>
            </a:r>
            <a:r>
              <a:rPr lang="en-US" sz="2000" dirty="0" err="1"/>
              <a:t>Thayu</a:t>
            </a:r>
            <a:r>
              <a:rPr lang="en-US" sz="2000" dirty="0"/>
              <a:t> M, Sylvester F, Leonard M, </a:t>
            </a:r>
            <a:r>
              <a:rPr lang="en-US" sz="2000" dirty="0" err="1"/>
              <a:t>Zemel</a:t>
            </a:r>
            <a:r>
              <a:rPr lang="en-US" sz="2000" dirty="0"/>
              <a:t> B, Gordon C. </a:t>
            </a:r>
            <a:r>
              <a:rPr lang="en-US" sz="2000" u="sng" dirty="0"/>
              <a:t>Skeletal Health of Children and Adolescents with Inflammatory Bowel Disease</a:t>
            </a:r>
            <a:r>
              <a:rPr lang="en-US" sz="2000" dirty="0"/>
              <a:t>. </a:t>
            </a:r>
            <a:r>
              <a:rPr lang="en-US" sz="2000" i="1" dirty="0"/>
              <a:t>JPGN </a:t>
            </a:r>
            <a:r>
              <a:rPr lang="en-US" sz="2000" dirty="0" err="1"/>
              <a:t>vol</a:t>
            </a:r>
            <a:r>
              <a:rPr lang="en-US" sz="2000" dirty="0"/>
              <a:t> 53 No 1, 2011.</a:t>
            </a:r>
          </a:p>
          <a:p>
            <a:pPr fontAlgn="auto">
              <a:spcAft>
                <a:spcPts val="0"/>
              </a:spcAft>
              <a:defRPr/>
            </a:pPr>
            <a:r>
              <a:rPr lang="en-US" sz="2000" dirty="0" err="1"/>
              <a:t>Thayu</a:t>
            </a:r>
            <a:r>
              <a:rPr lang="en-US" sz="2000" dirty="0"/>
              <a:t> M, Leonard MB, </a:t>
            </a:r>
            <a:r>
              <a:rPr lang="en-US" sz="2000" dirty="0" err="1"/>
              <a:t>Hyams</a:t>
            </a:r>
            <a:r>
              <a:rPr lang="en-US" sz="2000" dirty="0"/>
              <a:t> JS, et al. </a:t>
            </a:r>
            <a:r>
              <a:rPr lang="en-US" sz="2000" u="sng" dirty="0"/>
              <a:t>Improvement in biomarkers of bone formation during infliximab therapy in pediatric </a:t>
            </a:r>
            <a:r>
              <a:rPr lang="en-US" sz="2000" u="sng" dirty="0" err="1"/>
              <a:t>Crohn's</a:t>
            </a:r>
            <a:r>
              <a:rPr lang="en-US" sz="2000" u="sng" dirty="0"/>
              <a:t> disease: results of the REACH study</a:t>
            </a:r>
            <a:r>
              <a:rPr lang="en-US" sz="2000" dirty="0"/>
              <a:t>. </a:t>
            </a:r>
            <a:r>
              <a:rPr lang="en-US" sz="2000" dirty="0" err="1"/>
              <a:t>Clin</a:t>
            </a:r>
            <a:r>
              <a:rPr lang="en-US" sz="2000" dirty="0"/>
              <a:t> </a:t>
            </a:r>
            <a:r>
              <a:rPr lang="en-US" sz="2000" dirty="0" err="1"/>
              <a:t>Gastroenterol</a:t>
            </a:r>
            <a:r>
              <a:rPr lang="en-US" sz="2000" dirty="0"/>
              <a:t> </a:t>
            </a:r>
            <a:r>
              <a:rPr lang="en-US" sz="2000" dirty="0" err="1"/>
              <a:t>Hepatol</a:t>
            </a:r>
            <a:r>
              <a:rPr lang="en-US" sz="2000" dirty="0"/>
              <a:t>. 2008;6(12):1378–84.</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err="1"/>
              <a:t>Heimildir</a:t>
            </a:r>
            <a:br>
              <a:rPr lang="en-US" dirty="0"/>
            </a:br>
            <a:endParaRPr lang="en-US" dirty="0"/>
          </a:p>
        </p:txBody>
      </p:sp>
      <p:sp>
        <p:nvSpPr>
          <p:cNvPr id="3" name="Content Placeholder 2"/>
          <p:cNvSpPr>
            <a:spLocks noGrp="1"/>
          </p:cNvSpPr>
          <p:nvPr>
            <p:ph idx="1"/>
          </p:nvPr>
        </p:nvSpPr>
        <p:spPr/>
        <p:txBody>
          <a:bodyPr rtlCol="0">
            <a:normAutofit fontScale="77500" lnSpcReduction="20000"/>
          </a:bodyPr>
          <a:lstStyle/>
          <a:p>
            <a:pPr fontAlgn="auto">
              <a:spcAft>
                <a:spcPts val="0"/>
              </a:spcAft>
              <a:defRPr/>
            </a:pPr>
            <a:r>
              <a:rPr lang="en-US" dirty="0" err="1"/>
              <a:t>Lucendo</a:t>
            </a:r>
            <a:r>
              <a:rPr lang="en-US" dirty="0"/>
              <a:t>, AJ, et al. Guidelines on eosinophilic esophagitis: evidence-based statements and </a:t>
            </a:r>
            <a:r>
              <a:rPr lang="en-US" dirty="0" err="1"/>
              <a:t>recommnedations</a:t>
            </a:r>
            <a:r>
              <a:rPr lang="en-US" dirty="0"/>
              <a:t> for diagnosis and management  in children and adults. </a:t>
            </a:r>
            <a:r>
              <a:rPr lang="en-US" i="1" dirty="0"/>
              <a:t>United </a:t>
            </a:r>
            <a:r>
              <a:rPr lang="en-US" i="1" dirty="0" err="1"/>
              <a:t>Euopean</a:t>
            </a:r>
            <a:r>
              <a:rPr lang="en-US" i="1" dirty="0"/>
              <a:t> Gastroenterology journal 2017</a:t>
            </a:r>
            <a:r>
              <a:rPr lang="en-US" dirty="0"/>
              <a:t>, Vol. 5(3) 335-358.</a:t>
            </a:r>
          </a:p>
          <a:p>
            <a:pPr fontAlgn="auto">
              <a:spcAft>
                <a:spcPts val="0"/>
              </a:spcAft>
              <a:defRPr/>
            </a:pPr>
            <a:r>
              <a:rPr lang="en-US" dirty="0" err="1"/>
              <a:t>Dellon</a:t>
            </a:r>
            <a:r>
              <a:rPr lang="en-US" dirty="0"/>
              <a:t>, ES, </a:t>
            </a:r>
            <a:r>
              <a:rPr lang="en-US" dirty="0" err="1"/>
              <a:t>Liacouras</a:t>
            </a:r>
            <a:r>
              <a:rPr lang="en-US" dirty="0"/>
              <a:t>, CA, Molina-</a:t>
            </a:r>
            <a:r>
              <a:rPr lang="en-US" dirty="0" err="1"/>
              <a:t>ifnate</a:t>
            </a:r>
            <a:r>
              <a:rPr lang="en-US" dirty="0"/>
              <a:t>, J, </a:t>
            </a:r>
            <a:r>
              <a:rPr lang="en-US" dirty="0" err="1"/>
              <a:t>Furuta</a:t>
            </a:r>
            <a:r>
              <a:rPr lang="en-US" dirty="0"/>
              <a:t>, GT, et al. Updated International Consensus Diagnostic Criteria for Eosinophilic Esophagitis: Proceedings of the AGREE Conference. </a:t>
            </a:r>
            <a:r>
              <a:rPr lang="en-US" i="1" dirty="0"/>
              <a:t>Gastroenterology 2018</a:t>
            </a:r>
            <a:r>
              <a:rPr lang="en-US" dirty="0"/>
              <a:t>: 155:1022-1033.</a:t>
            </a:r>
          </a:p>
          <a:p>
            <a:pPr fontAlgn="auto">
              <a:spcAft>
                <a:spcPts val="0"/>
              </a:spcAft>
              <a:defRPr/>
            </a:pPr>
            <a:r>
              <a:rPr lang="en-US" dirty="0"/>
              <a:t>NASPGHAN foundation</a:t>
            </a:r>
          </a:p>
          <a:p>
            <a:pPr fontAlgn="auto">
              <a:spcAft>
                <a:spcPts val="0"/>
              </a:spcAft>
              <a:defRPr/>
            </a:pPr>
            <a:r>
              <a:rPr lang="en-US" dirty="0"/>
              <a:t>The NASPGHAN Fellows Concise Review of </a:t>
            </a:r>
            <a:r>
              <a:rPr lang="en-US" i="1" dirty="0"/>
              <a:t>Pediatric Gastroenterology, Hepatology and Nutrition</a:t>
            </a:r>
            <a:r>
              <a:rPr lang="en-US" dirty="0"/>
              <a:t>, 2</a:t>
            </a:r>
            <a:r>
              <a:rPr lang="en-US" baseline="30000" dirty="0"/>
              <a:t>nd</a:t>
            </a:r>
            <a:r>
              <a:rPr lang="en-US" dirty="0"/>
              <a:t> </a:t>
            </a:r>
            <a:r>
              <a:rPr lang="en-US" dirty="0" err="1"/>
              <a:t>editidion</a:t>
            </a:r>
            <a:r>
              <a:rPr lang="en-US" dirty="0"/>
              <a:t>. 2017. </a:t>
            </a:r>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Office Theme">
  <a:themeElements>
    <a:clrScheme name="Custom 1">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3.xml><?xml version="1.0" encoding="utf-8"?>
<a:theme xmlns:a="http://schemas.openxmlformats.org/drawingml/2006/main" name="Banded">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anded">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4.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5.xml><?xml version="1.0" encoding="utf-8"?>
<a:theme xmlns:a="http://schemas.openxmlformats.org/drawingml/2006/main" name="Origin">
  <a:themeElements>
    <a:clrScheme name="Custom 1">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Custom 1">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themeOverride>
</file>

<file path=ppt/theme/themeOverride4.xml><?xml version="1.0" encoding="utf-8"?>
<a:themeOverride xmlns:a="http://schemas.openxmlformats.org/drawingml/2006/main">
  <a:clrScheme name="Custom 1">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themeOverride>
</file>

<file path=docMetadata/LabelInfo.xml><?xml version="1.0" encoding="utf-8"?>
<clbl:labelList xmlns:clbl="http://schemas.microsoft.com/office/2020/mipLabelMetadata">
  <clbl:label id="{2826c5a7-899c-4117-abfe-a36a5729fe0a}" enabled="1" method="Standard" siteId="{e1011e52-7210-4017-950f-458075f9f84e}" contentBits="0" removed="0"/>
</clbl:labelList>
</file>

<file path=docProps/app.xml><?xml version="1.0" encoding="utf-8"?>
<Properties xmlns="http://schemas.openxmlformats.org/officeDocument/2006/extended-properties" xmlns:vt="http://schemas.openxmlformats.org/officeDocument/2006/docPropsVTypes">
  <TotalTime>1451</TotalTime>
  <Words>6389</Words>
  <Application>Microsoft Office PowerPoint</Application>
  <PresentationFormat>On-screen Show (4:3)</PresentationFormat>
  <Paragraphs>1175</Paragraphs>
  <Slides>141</Slides>
  <Notes>1</Notes>
  <HiddenSlides>0</HiddenSlides>
  <MMClips>0</MMClips>
  <ScaleCrop>false</ScaleCrop>
  <HeadingPairs>
    <vt:vector size="6" baseType="variant">
      <vt:variant>
        <vt:lpstr>Fonts Used</vt:lpstr>
      </vt:variant>
      <vt:variant>
        <vt:i4>12</vt:i4>
      </vt:variant>
      <vt:variant>
        <vt:lpstr>Theme</vt:lpstr>
      </vt:variant>
      <vt:variant>
        <vt:i4>6</vt:i4>
      </vt:variant>
      <vt:variant>
        <vt:lpstr>Slide Titles</vt:lpstr>
      </vt:variant>
      <vt:variant>
        <vt:i4>141</vt:i4>
      </vt:variant>
    </vt:vector>
  </HeadingPairs>
  <TitlesOfParts>
    <vt:vector size="159" baseType="lpstr">
      <vt:lpstr>Arial</vt:lpstr>
      <vt:lpstr>Bookman Old Style</vt:lpstr>
      <vt:lpstr>Calibri</vt:lpstr>
      <vt:lpstr>Century Gothic</vt:lpstr>
      <vt:lpstr>Constantia</vt:lpstr>
      <vt:lpstr>Corbel</vt:lpstr>
      <vt:lpstr>Gill Sans MT</vt:lpstr>
      <vt:lpstr>NexusSerif</vt:lpstr>
      <vt:lpstr>Viner Hand ITC</vt:lpstr>
      <vt:lpstr>Wingdings</vt:lpstr>
      <vt:lpstr>Wingdings 2</vt:lpstr>
      <vt:lpstr>Wingdings 3</vt:lpstr>
      <vt:lpstr>Office Theme</vt:lpstr>
      <vt:lpstr>Ion Boardroom</vt:lpstr>
      <vt:lpstr>Banded</vt:lpstr>
      <vt:lpstr>Flow</vt:lpstr>
      <vt:lpstr>Origin</vt:lpstr>
      <vt:lpstr>1_Office Theme</vt:lpstr>
      <vt:lpstr>Næringar- og meltingarsjúkdómar barna</vt:lpstr>
      <vt:lpstr>Algeng vandamál</vt:lpstr>
      <vt:lpstr>Mikilvæg fyrstu skref</vt:lpstr>
      <vt:lpstr>Starfrænir verkjakvillar í meltingarvegi</vt:lpstr>
      <vt:lpstr>Biomedical model</vt:lpstr>
      <vt:lpstr>Biopsychosocial model</vt:lpstr>
      <vt:lpstr>Kviðverkir hjá börnum</vt:lpstr>
      <vt:lpstr>Almenn líðan barna með kviðverki</vt:lpstr>
      <vt:lpstr>Stórt vandamál</vt:lpstr>
      <vt:lpstr>PowerPoint Presentation</vt:lpstr>
      <vt:lpstr>Erfðir og umhverfi</vt:lpstr>
      <vt:lpstr>Uppeldi og umhverfi</vt:lpstr>
      <vt:lpstr>Geðraskanir </vt:lpstr>
      <vt:lpstr>Atburðir snemma á lífsleið</vt:lpstr>
      <vt:lpstr>Hlutverk sýkinga</vt:lpstr>
      <vt:lpstr>Mataræði</vt:lpstr>
      <vt:lpstr>The Rome Foundation</vt:lpstr>
      <vt:lpstr>Sjaldan er ein báran stök</vt:lpstr>
      <vt:lpstr>Functional Gastrointestinal Disorders in Neonates and Toddlers</vt:lpstr>
      <vt:lpstr>Functional Gastrointestinal Disorders -Children and Adolescents</vt:lpstr>
      <vt:lpstr>Ábending fyrir frekari uppvinnslu</vt:lpstr>
      <vt:lpstr>Functional dyspepsia</vt:lpstr>
      <vt:lpstr>Irritable Bowel Syndrome</vt:lpstr>
      <vt:lpstr>Irritable Bowel Syndrome -undirflokkar</vt:lpstr>
      <vt:lpstr>    Abdominal migraine</vt:lpstr>
      <vt:lpstr>Pathophysiology -abdominal migraine</vt:lpstr>
      <vt:lpstr>Frekara mat til greiningar á magamígreni</vt:lpstr>
      <vt:lpstr>Meðferð magamígrenis</vt:lpstr>
      <vt:lpstr>Functional abdominal pain not otherwise specified</vt:lpstr>
      <vt:lpstr>Meðferð</vt:lpstr>
      <vt:lpstr>PowerPoint Presentation</vt:lpstr>
      <vt:lpstr>Algeng vandamál</vt:lpstr>
      <vt:lpstr>Celiac sjúkdómur</vt:lpstr>
      <vt:lpstr>Celiac sjúkdómur </vt:lpstr>
      <vt:lpstr>Faraldsfræði</vt:lpstr>
      <vt:lpstr>Áhættuhópar </vt:lpstr>
      <vt:lpstr>Vefjaflokkun og erfðir</vt:lpstr>
      <vt:lpstr>Aðrir mikilvægir þættir</vt:lpstr>
      <vt:lpstr>Næring ungbarna</vt:lpstr>
      <vt:lpstr>Áhrif á meltingarveg</vt:lpstr>
      <vt:lpstr>Greining</vt:lpstr>
      <vt:lpstr>Marsh classification</vt:lpstr>
      <vt:lpstr>Einkenni celiac sjúkdóms</vt:lpstr>
      <vt:lpstr>Skert frásog  Tímabundinn ensímskortur  Þaninn kviður  Gluteal wasting</vt:lpstr>
      <vt:lpstr>Dermatitis herpetiformis</vt:lpstr>
      <vt:lpstr>Meðferð</vt:lpstr>
      <vt:lpstr>Non-celiac gluten sensitivity (NCGS)</vt:lpstr>
      <vt:lpstr>Langvinnir bólgusjúkdómar í meltingarvegi</vt:lpstr>
      <vt:lpstr>Mikilvægt atriði</vt:lpstr>
      <vt:lpstr>Bólgusjúkdómar í þörmum og ristli</vt:lpstr>
      <vt:lpstr>Dreifing sjúkdóms</vt:lpstr>
      <vt:lpstr>Eðlileg slímhúð ristils</vt:lpstr>
      <vt:lpstr>Sáraristilbólga</vt:lpstr>
      <vt:lpstr>Crohn’s sjúkdómur</vt:lpstr>
      <vt:lpstr>Crohn´s sjúkdómur -  magaspeglun</vt:lpstr>
      <vt:lpstr>Crohn´s sjúkdómur - ristilspeglun </vt:lpstr>
      <vt:lpstr>Vefjameinafræði – Crohn‘s sjúkdómur</vt:lpstr>
      <vt:lpstr>Sáraristilbólga</vt:lpstr>
      <vt:lpstr>Sáraristilbólga - svæsin </vt:lpstr>
      <vt:lpstr>Vefjameinafræði - sáraristilbólga</vt:lpstr>
      <vt:lpstr>Vefjameinafræði - sáraristilbólga</vt:lpstr>
      <vt:lpstr>Faraldsfræði IBD meðal barna</vt:lpstr>
      <vt:lpstr>Aldur barna með IBD Gögn frá stórri IBD skrá (multicenter)  </vt:lpstr>
      <vt:lpstr>Þróun á nýgengi IBD – frh. </vt:lpstr>
      <vt:lpstr>Orsakir - Erfðir</vt:lpstr>
      <vt:lpstr>Samspil erfða og umhverfisþátta</vt:lpstr>
      <vt:lpstr>Umhverfisþættir</vt:lpstr>
      <vt:lpstr>Umhverfisþættir</vt:lpstr>
      <vt:lpstr>Mataræði og IBD</vt:lpstr>
      <vt:lpstr>Áhrif erfðaþátta</vt:lpstr>
      <vt:lpstr>Áhrif erfðaþátta frh.</vt:lpstr>
      <vt:lpstr>Vanstillt ónæmiskerfi</vt:lpstr>
      <vt:lpstr>Microbiome </vt:lpstr>
      <vt:lpstr>Microbiome  -  frh.</vt:lpstr>
      <vt:lpstr>Þarmaveggurinn</vt:lpstr>
      <vt:lpstr>Samantekt </vt:lpstr>
      <vt:lpstr>Einkenni um IBD</vt:lpstr>
      <vt:lpstr>Uppvinnsla</vt:lpstr>
      <vt:lpstr>Markmið meðferðar</vt:lpstr>
      <vt:lpstr>Lyfjameðferð</vt:lpstr>
      <vt:lpstr>Skurðaðgerð</vt:lpstr>
      <vt:lpstr>Viðbótarmeðferð</vt:lpstr>
      <vt:lpstr>Hætta á illkynja sjúkdómum</vt:lpstr>
      <vt:lpstr>Osteopenia</vt:lpstr>
      <vt:lpstr>Toddler´s diarrhea</vt:lpstr>
      <vt:lpstr>Skilgreining</vt:lpstr>
      <vt:lpstr>Einkenni</vt:lpstr>
      <vt:lpstr>Meðferð</vt:lpstr>
      <vt:lpstr>Hægðatregða - Yfirlit</vt:lpstr>
      <vt:lpstr>Algengar ástæður starfrænnar hægðatregðu</vt:lpstr>
      <vt:lpstr>Faraldsfræði</vt:lpstr>
      <vt:lpstr>Faraldsfræði</vt:lpstr>
      <vt:lpstr>Undirliggjandi sjúkdómar</vt:lpstr>
      <vt:lpstr>Hirschsprung‘s sjúkdómur  </vt:lpstr>
      <vt:lpstr>Áhyggjuefni</vt:lpstr>
      <vt:lpstr>Uppvinnsla</vt:lpstr>
      <vt:lpstr>Transit rannsókn - flæðismæling</vt:lpstr>
      <vt:lpstr>Eðlileg tíðni hægðalosunar</vt:lpstr>
      <vt:lpstr>Starfræn hægðatregða</vt:lpstr>
      <vt:lpstr>Starfræn hægðatregða</vt:lpstr>
      <vt:lpstr>Stjórnun hægðalosunar</vt:lpstr>
      <vt:lpstr>Þegar barn heldur í sér</vt:lpstr>
      <vt:lpstr>Encopresis</vt:lpstr>
      <vt:lpstr>Rome IV greiningarskilmerki starfrænnar hægðatregðu fyrir börn &lt; 4ra ára</vt:lpstr>
      <vt:lpstr>Rome IV greiningarskilmerki starfrænnar hægðatregðu fyrir börn &gt; 4ra ára aldri</vt:lpstr>
      <vt:lpstr>PowerPoint Presentation</vt:lpstr>
      <vt:lpstr>Meðferð</vt:lpstr>
      <vt:lpstr>Úthreinsun</vt:lpstr>
      <vt:lpstr>Hægðamýkjandi lyf</vt:lpstr>
      <vt:lpstr>Stimulant laxative</vt:lpstr>
      <vt:lpstr>Mataræði</vt:lpstr>
      <vt:lpstr>Trefjar frh.</vt:lpstr>
      <vt:lpstr>Hegðun og atferli</vt:lpstr>
      <vt:lpstr>Vélindabakflæði</vt:lpstr>
      <vt:lpstr>Vélindabakflæði</vt:lpstr>
      <vt:lpstr>Hugtök</vt:lpstr>
      <vt:lpstr>Rauðu flöggin</vt:lpstr>
      <vt:lpstr>Ungbörn</vt:lpstr>
      <vt:lpstr>Ungbörn - meðferð</vt:lpstr>
      <vt:lpstr>Eldri börn</vt:lpstr>
      <vt:lpstr>Eldri börn - einkenni</vt:lpstr>
      <vt:lpstr>Unglingar</vt:lpstr>
      <vt:lpstr>Mismunagreining fyrir eldri börn og unglinga</vt:lpstr>
      <vt:lpstr>Meðferð eldri barna og unglinga</vt:lpstr>
      <vt:lpstr>Meðferð eldri barna og unglinga</vt:lpstr>
      <vt:lpstr>Eosinophilic Esophagitis</vt:lpstr>
      <vt:lpstr>SJÚKDÓmurinn </vt:lpstr>
      <vt:lpstr>Faraldsfræði</vt:lpstr>
      <vt:lpstr>Faraldsfræði</vt:lpstr>
      <vt:lpstr>Eosinophilic esophagitis og fæðuofnæmi</vt:lpstr>
      <vt:lpstr>Greining – Einkenni</vt:lpstr>
      <vt:lpstr>Speglun</vt:lpstr>
      <vt:lpstr>SPeglun</vt:lpstr>
      <vt:lpstr>SPEGLUN</vt:lpstr>
      <vt:lpstr>VEFJAmeinafræði</vt:lpstr>
      <vt:lpstr>Eosinophilia í vélinda  -mismunagreining</vt:lpstr>
      <vt:lpstr>Meðferð</vt:lpstr>
      <vt:lpstr>Heimildir</vt:lpstr>
      <vt:lpstr>Heimildir</vt:lpstr>
      <vt:lpstr>Heimildir</vt:lpstr>
      <vt:lpstr>Heimildir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Tína má gull úr grjóti Hagnýtar hugleiðingar um hægðatregðu</dc:title>
  <dc:creator>Thor Magnusson</dc:creator>
  <cp:lastModifiedBy>Ingibjörg M. Steinþórsdóttir</cp:lastModifiedBy>
  <cp:revision>127</cp:revision>
  <dcterms:created xsi:type="dcterms:W3CDTF">2020-02-12T20:56:33Z</dcterms:created>
  <dcterms:modified xsi:type="dcterms:W3CDTF">2026-09-30T11:17:52Z</dcterms:modified>
</cp:coreProperties>
</file>