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2"/>
  </p:notesMasterIdLst>
  <p:sldIdLst>
    <p:sldId id="256" r:id="rId2"/>
    <p:sldId id="258" r:id="rId3"/>
    <p:sldId id="259" r:id="rId4"/>
    <p:sldId id="277" r:id="rId5"/>
    <p:sldId id="278" r:id="rId6"/>
    <p:sldId id="260" r:id="rId7"/>
    <p:sldId id="261" r:id="rId8"/>
    <p:sldId id="279" r:id="rId9"/>
    <p:sldId id="281" r:id="rId10"/>
    <p:sldId id="262" r:id="rId11"/>
    <p:sldId id="264" r:id="rId12"/>
    <p:sldId id="265" r:id="rId13"/>
    <p:sldId id="266" r:id="rId14"/>
    <p:sldId id="267" r:id="rId15"/>
    <p:sldId id="280" r:id="rId16"/>
    <p:sldId id="268" r:id="rId17"/>
    <p:sldId id="270" r:id="rId18"/>
    <p:sldId id="271" r:id="rId19"/>
    <p:sldId id="273" r:id="rId20"/>
    <p:sldId id="274" r:id="rId21"/>
  </p:sldIdLst>
  <p:sldSz cx="12192000" cy="6858000"/>
  <p:notesSz cx="12192000" cy="6858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7654B1D-F604-40A9-9030-5A30DDE67250}" v="21" dt="2026-09-07T14:10:12.062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5303" autoAdjust="0"/>
  </p:normalViewPr>
  <p:slideViewPr>
    <p:cSldViewPr>
      <p:cViewPr varScale="1">
        <p:scale>
          <a:sx n="39" d="100"/>
          <a:sy n="39" d="100"/>
        </p:scale>
        <p:origin x="1349" y="53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s-I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6905625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E036A35-161C-4177-A404-4DE8CD919F0E}" type="datetimeFigureOut">
              <a:rPr lang="is-IS" smtClean="0"/>
              <a:t>08.09.2026</a:t>
            </a:fld>
            <a:endParaRPr lang="is-I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s-I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s-I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s-I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6905625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34902B-8C91-4895-84A9-ACDA1C4C38C7}" type="slidenum">
              <a:rPr lang="is-IS" smtClean="0"/>
              <a:t>‹#›</a:t>
            </a:fld>
            <a:endParaRPr lang="is-IS"/>
          </a:p>
        </p:txBody>
      </p:sp>
    </p:spTree>
    <p:extLst>
      <p:ext uri="{BB962C8B-B14F-4D97-AF65-F5344CB8AC3E}">
        <p14:creationId xmlns:p14="http://schemas.microsoft.com/office/powerpoint/2010/main" val="93380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s-IS" dirty="0"/>
              <a:t>SE grein frá 2020 með aðeins lægra nýgengi eða um 12/100.000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34902B-8C91-4895-84A9-ACDA1C4C38C7}" type="slidenum">
              <a:rPr lang="is-IS" smtClean="0"/>
              <a:t>10</a:t>
            </a:fld>
            <a:endParaRPr lang="is-IS"/>
          </a:p>
        </p:txBody>
      </p:sp>
    </p:spTree>
    <p:extLst>
      <p:ext uri="{BB962C8B-B14F-4D97-AF65-F5344CB8AC3E}">
        <p14:creationId xmlns:p14="http://schemas.microsoft.com/office/powerpoint/2010/main" val="4170950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s-IS" dirty="0"/>
              <a:t>SE 2020 60% drengir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34902B-8C91-4895-84A9-ACDA1C4C38C7}" type="slidenum">
              <a:rPr lang="is-IS" smtClean="0"/>
              <a:t>11</a:t>
            </a:fld>
            <a:endParaRPr lang="is-IS"/>
          </a:p>
        </p:txBody>
      </p:sp>
    </p:spTree>
    <p:extLst>
      <p:ext uri="{BB962C8B-B14F-4D97-AF65-F5344CB8AC3E}">
        <p14:creationId xmlns:p14="http://schemas.microsoft.com/office/powerpoint/2010/main" val="27922308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9/8/2026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9/8/2026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38212" y="2155825"/>
            <a:ext cx="5473700" cy="4191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7154291" y="2053623"/>
            <a:ext cx="3618229" cy="41052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9/8/2026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9/8/2026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9/8/2026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16939" y="528573"/>
            <a:ext cx="10358120" cy="10680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522601" y="2198751"/>
            <a:ext cx="6931025" cy="36772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9/8/2026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400177" rIns="0" bIns="0" rtlCol="0">
            <a:spAutoFit/>
          </a:bodyPr>
          <a:lstStyle/>
          <a:p>
            <a:pPr marL="2180590">
              <a:lnSpc>
                <a:spcPct val="100000"/>
              </a:lnSpc>
              <a:spcBef>
                <a:spcPts val="95"/>
              </a:spcBef>
            </a:pPr>
            <a:r>
              <a:rPr sz="4000" dirty="0"/>
              <a:t>Sýkingar</a:t>
            </a:r>
            <a:r>
              <a:rPr sz="4000" spc="-80" dirty="0"/>
              <a:t> </a:t>
            </a:r>
            <a:r>
              <a:rPr sz="4000" dirty="0"/>
              <a:t>í</a:t>
            </a:r>
            <a:r>
              <a:rPr sz="4000" spc="-75" dirty="0"/>
              <a:t> </a:t>
            </a:r>
            <a:r>
              <a:rPr sz="4000" dirty="0"/>
              <a:t>beinum</a:t>
            </a:r>
            <a:r>
              <a:rPr sz="4000" spc="-90" dirty="0"/>
              <a:t> </a:t>
            </a:r>
            <a:r>
              <a:rPr sz="4000" dirty="0"/>
              <a:t>og</a:t>
            </a:r>
            <a:r>
              <a:rPr sz="4000" spc="-70" dirty="0"/>
              <a:t> </a:t>
            </a:r>
            <a:r>
              <a:rPr sz="4000" spc="-10" dirty="0"/>
              <a:t>liðum</a:t>
            </a:r>
            <a:endParaRPr sz="4000"/>
          </a:p>
        </p:txBody>
      </p:sp>
      <p:grpSp>
        <p:nvGrpSpPr>
          <p:cNvPr id="4" name="object 4"/>
          <p:cNvGrpSpPr/>
          <p:nvPr/>
        </p:nvGrpSpPr>
        <p:grpSpPr>
          <a:xfrm>
            <a:off x="4151757" y="2564866"/>
            <a:ext cx="4248150" cy="3241040"/>
            <a:chOff x="4151757" y="2564866"/>
            <a:chExt cx="4248150" cy="3241040"/>
          </a:xfrm>
        </p:grpSpPr>
        <p:pic>
          <p:nvPicPr>
            <p:cNvPr id="5" name="object 5" descr="Related image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151757" y="2564866"/>
              <a:ext cx="3883406" cy="3106801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7175500" y="5445125"/>
              <a:ext cx="1224280" cy="360680"/>
            </a:xfrm>
            <a:custGeom>
              <a:avLst/>
              <a:gdLst/>
              <a:ahLst/>
              <a:cxnLst/>
              <a:rect l="l" t="t" r="r" b="b"/>
              <a:pathLst>
                <a:path w="1224279" h="360679">
                  <a:moveTo>
                    <a:pt x="1223962" y="0"/>
                  </a:moveTo>
                  <a:lnTo>
                    <a:pt x="0" y="0"/>
                  </a:lnTo>
                  <a:lnTo>
                    <a:pt x="0" y="360362"/>
                  </a:lnTo>
                  <a:lnTo>
                    <a:pt x="1223962" y="360362"/>
                  </a:lnTo>
                  <a:lnTo>
                    <a:pt x="122396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46507" rIns="0" bIns="0" rtlCol="0">
            <a:spAutoFit/>
          </a:bodyPr>
          <a:lstStyle/>
          <a:p>
            <a:pPr marL="877569">
              <a:lnSpc>
                <a:spcPct val="100000"/>
              </a:lnSpc>
              <a:spcBef>
                <a:spcPts val="95"/>
              </a:spcBef>
            </a:pPr>
            <a:r>
              <a:rPr sz="4000" dirty="0"/>
              <a:t>Sýkingar</a:t>
            </a:r>
            <a:r>
              <a:rPr sz="4000" spc="-80" dirty="0"/>
              <a:t> </a:t>
            </a:r>
            <a:r>
              <a:rPr sz="4000" dirty="0"/>
              <a:t>í</a:t>
            </a:r>
            <a:r>
              <a:rPr sz="4000" spc="-80" dirty="0"/>
              <a:t> </a:t>
            </a:r>
            <a:r>
              <a:rPr sz="4000" dirty="0"/>
              <a:t>beinum</a:t>
            </a:r>
            <a:r>
              <a:rPr sz="4000" spc="-75" dirty="0"/>
              <a:t> </a:t>
            </a:r>
            <a:r>
              <a:rPr sz="4000" dirty="0"/>
              <a:t>og</a:t>
            </a:r>
            <a:r>
              <a:rPr sz="4000" spc="-80" dirty="0"/>
              <a:t> </a:t>
            </a:r>
            <a:r>
              <a:rPr sz="4000" spc="-10" dirty="0"/>
              <a:t>liðum</a:t>
            </a:r>
            <a:endParaRPr sz="4000"/>
          </a:p>
        </p:txBody>
      </p:sp>
      <p:sp>
        <p:nvSpPr>
          <p:cNvPr id="3" name="object 3"/>
          <p:cNvSpPr txBox="1"/>
          <p:nvPr/>
        </p:nvSpPr>
        <p:spPr>
          <a:xfrm>
            <a:off x="2790570" y="1732358"/>
            <a:ext cx="5290185" cy="4346575"/>
          </a:xfrm>
          <a:prstGeom prst="rect">
            <a:avLst/>
          </a:prstGeom>
        </p:spPr>
        <p:txBody>
          <a:bodyPr vert="horz" wrap="square" lIns="0" tIns="39370" rIns="0" bIns="0" rtlCol="0">
            <a:spAutoFit/>
          </a:bodyPr>
          <a:lstStyle/>
          <a:p>
            <a:pPr marL="697865" indent="-685165">
              <a:lnSpc>
                <a:spcPct val="100000"/>
              </a:lnSpc>
              <a:spcBef>
                <a:spcPts val="310"/>
              </a:spcBef>
              <a:buFont typeface="Wingdings"/>
              <a:buChar char=""/>
              <a:tabLst>
                <a:tab pos="697865" algn="l"/>
              </a:tabLst>
            </a:pPr>
            <a:r>
              <a:rPr sz="2400" dirty="0">
                <a:solidFill>
                  <a:srgbClr val="001F5F"/>
                </a:solidFill>
                <a:latin typeface="Times New Roman"/>
                <a:cs typeface="Times New Roman"/>
              </a:rPr>
              <a:t>Beinum</a:t>
            </a:r>
            <a:r>
              <a:rPr sz="2400" spc="-20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2400" u="sng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imes New Roman"/>
                <a:cs typeface="Times New Roman"/>
              </a:rPr>
              <a:t>og</a:t>
            </a:r>
            <a:r>
              <a:rPr sz="2400" u="none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2400" u="none" spc="-10" dirty="0">
                <a:solidFill>
                  <a:srgbClr val="001F5F"/>
                </a:solidFill>
                <a:latin typeface="Times New Roman"/>
                <a:cs typeface="Times New Roman"/>
              </a:rPr>
              <a:t>liðum?</a:t>
            </a:r>
            <a:endParaRPr sz="2400" dirty="0">
              <a:latin typeface="Times New Roman"/>
              <a:cs typeface="Times New Roman"/>
            </a:endParaRPr>
          </a:p>
          <a:p>
            <a:pPr marL="697865" indent="-685165">
              <a:lnSpc>
                <a:spcPct val="100000"/>
              </a:lnSpc>
              <a:spcBef>
                <a:spcPts val="219"/>
              </a:spcBef>
              <a:buFont typeface="Wingdings"/>
              <a:buChar char=""/>
              <a:tabLst>
                <a:tab pos="697865" algn="l"/>
              </a:tabLst>
            </a:pPr>
            <a:r>
              <a:rPr sz="2400" dirty="0">
                <a:solidFill>
                  <a:srgbClr val="001F5F"/>
                </a:solidFill>
                <a:latin typeface="Times New Roman"/>
                <a:cs typeface="Times New Roman"/>
              </a:rPr>
              <a:t>Hvernig</a:t>
            </a:r>
            <a:r>
              <a:rPr sz="2400" spc="-30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1F5F"/>
                </a:solidFill>
                <a:latin typeface="Times New Roman"/>
                <a:cs typeface="Times New Roman"/>
              </a:rPr>
              <a:t>og</a:t>
            </a:r>
            <a:r>
              <a:rPr sz="2400" spc="-10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1F5F"/>
                </a:solidFill>
                <a:latin typeface="Times New Roman"/>
                <a:cs typeface="Times New Roman"/>
              </a:rPr>
              <a:t>hvers</a:t>
            </a:r>
            <a:r>
              <a:rPr sz="2400" spc="-10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1F5F"/>
                </a:solidFill>
                <a:latin typeface="Times New Roman"/>
                <a:cs typeface="Times New Roman"/>
              </a:rPr>
              <a:t>vegna</a:t>
            </a:r>
            <a:r>
              <a:rPr sz="2400" spc="-25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1F5F"/>
                </a:solidFill>
                <a:latin typeface="Times New Roman"/>
                <a:cs typeface="Times New Roman"/>
              </a:rPr>
              <a:t>sýkjast</a:t>
            </a:r>
            <a:r>
              <a:rPr sz="2400" spc="-30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2400" spc="-10" dirty="0">
                <a:solidFill>
                  <a:srgbClr val="001F5F"/>
                </a:solidFill>
                <a:latin typeface="Times New Roman"/>
                <a:cs typeface="Times New Roman"/>
              </a:rPr>
              <a:t>bein?</a:t>
            </a:r>
            <a:endParaRPr sz="2400" dirty="0">
              <a:latin typeface="Times New Roman"/>
              <a:cs typeface="Times New Roman"/>
            </a:endParaRPr>
          </a:p>
          <a:p>
            <a:pPr marL="697865" indent="-685165">
              <a:lnSpc>
                <a:spcPct val="100000"/>
              </a:lnSpc>
              <a:spcBef>
                <a:spcPts val="204"/>
              </a:spcBef>
              <a:buFont typeface="Wingdings"/>
              <a:buChar char=""/>
              <a:tabLst>
                <a:tab pos="697865" algn="l"/>
              </a:tabLst>
            </a:pPr>
            <a:r>
              <a:rPr sz="2400" spc="-10" dirty="0">
                <a:solidFill>
                  <a:srgbClr val="001F5F"/>
                </a:solidFill>
                <a:latin typeface="Times New Roman"/>
                <a:cs typeface="Times New Roman"/>
              </a:rPr>
              <a:t>Algengt?</a:t>
            </a:r>
            <a:endParaRPr sz="2400" dirty="0">
              <a:latin typeface="Times New Roman"/>
              <a:cs typeface="Times New Roman"/>
            </a:endParaRPr>
          </a:p>
          <a:p>
            <a:pPr marL="697865" indent="-685165">
              <a:lnSpc>
                <a:spcPct val="100000"/>
              </a:lnSpc>
              <a:spcBef>
                <a:spcPts val="215"/>
              </a:spcBef>
              <a:buFont typeface="Wingdings"/>
              <a:buChar char=""/>
              <a:tabLst>
                <a:tab pos="697865" algn="l"/>
              </a:tabLst>
            </a:pPr>
            <a:r>
              <a:rPr sz="2400" spc="-10" dirty="0" err="1">
                <a:solidFill>
                  <a:srgbClr val="001F5F"/>
                </a:solidFill>
                <a:latin typeface="Times New Roman"/>
                <a:cs typeface="Times New Roman"/>
              </a:rPr>
              <a:t>Aldursdreifing</a:t>
            </a:r>
            <a:r>
              <a:rPr sz="2400" spc="-10" dirty="0">
                <a:solidFill>
                  <a:srgbClr val="001F5F"/>
                </a:solidFill>
                <a:latin typeface="Times New Roman"/>
                <a:cs typeface="Times New Roman"/>
              </a:rPr>
              <a:t>?</a:t>
            </a:r>
            <a:endParaRPr sz="2400" dirty="0">
              <a:latin typeface="Times New Roman"/>
              <a:cs typeface="Times New Roman"/>
            </a:endParaRPr>
          </a:p>
          <a:p>
            <a:pPr marL="697865" indent="-685165">
              <a:lnSpc>
                <a:spcPct val="100000"/>
              </a:lnSpc>
              <a:spcBef>
                <a:spcPts val="215"/>
              </a:spcBef>
              <a:buFont typeface="Wingdings"/>
              <a:buChar char=""/>
              <a:tabLst>
                <a:tab pos="697865" algn="l"/>
              </a:tabLst>
            </a:pPr>
            <a:r>
              <a:rPr lang="is-IS" sz="2400" dirty="0">
                <a:solidFill>
                  <a:srgbClr val="001F5F"/>
                </a:solidFill>
                <a:latin typeface="Times New Roman"/>
                <a:cs typeface="Times New Roman"/>
              </a:rPr>
              <a:t>Stúlkur </a:t>
            </a:r>
            <a:r>
              <a:rPr lang="is-IS" sz="2400" dirty="0" err="1">
                <a:solidFill>
                  <a:srgbClr val="001F5F"/>
                </a:solidFill>
                <a:latin typeface="Times New Roman"/>
                <a:cs typeface="Times New Roman"/>
              </a:rPr>
              <a:t>vs</a:t>
            </a:r>
            <a:r>
              <a:rPr lang="is-IS" sz="2400" dirty="0">
                <a:solidFill>
                  <a:srgbClr val="001F5F"/>
                </a:solidFill>
                <a:latin typeface="Times New Roman"/>
                <a:cs typeface="Times New Roman"/>
              </a:rPr>
              <a:t> drengir</a:t>
            </a:r>
            <a:r>
              <a:rPr sz="2400" spc="-10" dirty="0">
                <a:solidFill>
                  <a:srgbClr val="001F5F"/>
                </a:solidFill>
                <a:latin typeface="Times New Roman"/>
                <a:cs typeface="Times New Roman"/>
              </a:rPr>
              <a:t>?</a:t>
            </a:r>
            <a:endParaRPr sz="2400" dirty="0">
              <a:latin typeface="Times New Roman"/>
              <a:cs typeface="Times New Roman"/>
            </a:endParaRPr>
          </a:p>
          <a:p>
            <a:pPr marL="697865" indent="-685165">
              <a:lnSpc>
                <a:spcPct val="100000"/>
              </a:lnSpc>
              <a:spcBef>
                <a:spcPts val="204"/>
              </a:spcBef>
              <a:buFont typeface="Wingdings"/>
              <a:buChar char=""/>
              <a:tabLst>
                <a:tab pos="697865" algn="l"/>
              </a:tabLst>
            </a:pPr>
            <a:r>
              <a:rPr sz="2400" dirty="0">
                <a:solidFill>
                  <a:srgbClr val="001F5F"/>
                </a:solidFill>
                <a:latin typeface="Times New Roman"/>
                <a:cs typeface="Times New Roman"/>
              </a:rPr>
              <a:t>Hvaða</a:t>
            </a:r>
            <a:r>
              <a:rPr sz="2400" spc="-10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2400" dirty="0" err="1">
                <a:solidFill>
                  <a:srgbClr val="001F5F"/>
                </a:solidFill>
                <a:latin typeface="Times New Roman"/>
                <a:cs typeface="Times New Roman"/>
              </a:rPr>
              <a:t>bein</a:t>
            </a:r>
            <a:r>
              <a:rPr sz="2400" spc="-20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2400" dirty="0" err="1">
                <a:solidFill>
                  <a:srgbClr val="001F5F"/>
                </a:solidFill>
                <a:latin typeface="Times New Roman"/>
                <a:cs typeface="Times New Roman"/>
              </a:rPr>
              <a:t>og</a:t>
            </a:r>
            <a:r>
              <a:rPr lang="is-IS" sz="2400" spc="-10" dirty="0">
                <a:solidFill>
                  <a:srgbClr val="001F5F"/>
                </a:solidFill>
                <a:latin typeface="Times New Roman"/>
                <a:cs typeface="Times New Roman"/>
              </a:rPr>
              <a:t>/eða </a:t>
            </a:r>
            <a:r>
              <a:rPr sz="2400" spc="-10" dirty="0" err="1">
                <a:solidFill>
                  <a:srgbClr val="001F5F"/>
                </a:solidFill>
                <a:latin typeface="Times New Roman"/>
                <a:cs typeface="Times New Roman"/>
              </a:rPr>
              <a:t>liðir</a:t>
            </a:r>
            <a:r>
              <a:rPr sz="2400" spc="-10" dirty="0">
                <a:solidFill>
                  <a:srgbClr val="001F5F"/>
                </a:solidFill>
                <a:latin typeface="Times New Roman"/>
                <a:cs typeface="Times New Roman"/>
              </a:rPr>
              <a:t>?</a:t>
            </a:r>
            <a:endParaRPr sz="2400" dirty="0">
              <a:latin typeface="Times New Roman"/>
              <a:cs typeface="Times New Roman"/>
            </a:endParaRPr>
          </a:p>
          <a:p>
            <a:pPr marL="697865" indent="-685165">
              <a:lnSpc>
                <a:spcPct val="100000"/>
              </a:lnSpc>
              <a:spcBef>
                <a:spcPts val="219"/>
              </a:spcBef>
              <a:buFont typeface="Wingdings"/>
              <a:buChar char=""/>
              <a:tabLst>
                <a:tab pos="697865" algn="l"/>
              </a:tabLst>
            </a:pPr>
            <a:r>
              <a:rPr sz="2400" dirty="0">
                <a:solidFill>
                  <a:srgbClr val="001F5F"/>
                </a:solidFill>
                <a:latin typeface="Times New Roman"/>
                <a:cs typeface="Times New Roman"/>
              </a:rPr>
              <a:t>Hvaða </a:t>
            </a:r>
            <a:r>
              <a:rPr sz="2400" spc="-10" dirty="0">
                <a:solidFill>
                  <a:srgbClr val="001F5F"/>
                </a:solidFill>
                <a:latin typeface="Times New Roman"/>
                <a:cs typeface="Times New Roman"/>
              </a:rPr>
              <a:t>sýklar?</a:t>
            </a:r>
            <a:endParaRPr sz="2400" dirty="0">
              <a:latin typeface="Times New Roman"/>
              <a:cs typeface="Times New Roman"/>
            </a:endParaRPr>
          </a:p>
          <a:p>
            <a:pPr marL="697865" indent="-685165">
              <a:lnSpc>
                <a:spcPct val="100000"/>
              </a:lnSpc>
              <a:spcBef>
                <a:spcPts val="215"/>
              </a:spcBef>
              <a:buFont typeface="Wingdings"/>
              <a:buChar char=""/>
              <a:tabLst>
                <a:tab pos="697865" algn="l"/>
              </a:tabLst>
            </a:pPr>
            <a:r>
              <a:rPr sz="2400" dirty="0">
                <a:solidFill>
                  <a:srgbClr val="001F5F"/>
                </a:solidFill>
                <a:latin typeface="Times New Roman"/>
                <a:cs typeface="Times New Roman"/>
              </a:rPr>
              <a:t>Hvaða </a:t>
            </a:r>
            <a:r>
              <a:rPr sz="2400" spc="-10" dirty="0">
                <a:solidFill>
                  <a:srgbClr val="001F5F"/>
                </a:solidFill>
                <a:latin typeface="Times New Roman"/>
                <a:cs typeface="Times New Roman"/>
              </a:rPr>
              <a:t>einkenni?</a:t>
            </a:r>
            <a:endParaRPr sz="2400" dirty="0">
              <a:latin typeface="Times New Roman"/>
              <a:cs typeface="Times New Roman"/>
            </a:endParaRPr>
          </a:p>
          <a:p>
            <a:pPr marL="697865" indent="-685165">
              <a:lnSpc>
                <a:spcPct val="100000"/>
              </a:lnSpc>
              <a:spcBef>
                <a:spcPts val="204"/>
              </a:spcBef>
              <a:buFont typeface="Wingdings"/>
              <a:buChar char=""/>
              <a:tabLst>
                <a:tab pos="697865" algn="l"/>
              </a:tabLst>
            </a:pPr>
            <a:r>
              <a:rPr sz="2400" spc="-10" dirty="0">
                <a:solidFill>
                  <a:srgbClr val="001F5F"/>
                </a:solidFill>
                <a:latin typeface="Times New Roman"/>
                <a:cs typeface="Times New Roman"/>
              </a:rPr>
              <a:t>Mismunagreiningar?</a:t>
            </a:r>
            <a:endParaRPr sz="2400" dirty="0">
              <a:latin typeface="Times New Roman"/>
              <a:cs typeface="Times New Roman"/>
            </a:endParaRPr>
          </a:p>
          <a:p>
            <a:pPr marL="697865" indent="-685165">
              <a:lnSpc>
                <a:spcPct val="100000"/>
              </a:lnSpc>
              <a:spcBef>
                <a:spcPts val="215"/>
              </a:spcBef>
              <a:buFont typeface="Wingdings"/>
              <a:buChar char=""/>
              <a:tabLst>
                <a:tab pos="697865" algn="l"/>
              </a:tabLst>
            </a:pPr>
            <a:r>
              <a:rPr sz="2400" spc="-10" dirty="0">
                <a:solidFill>
                  <a:srgbClr val="001F5F"/>
                </a:solidFill>
                <a:latin typeface="Times New Roman"/>
                <a:cs typeface="Times New Roman"/>
              </a:rPr>
              <a:t>Rannsóknir?</a:t>
            </a:r>
            <a:endParaRPr sz="2400" dirty="0">
              <a:latin typeface="Times New Roman"/>
              <a:cs typeface="Times New Roman"/>
            </a:endParaRPr>
          </a:p>
          <a:p>
            <a:pPr marL="697865" indent="-685165">
              <a:lnSpc>
                <a:spcPct val="100000"/>
              </a:lnSpc>
              <a:spcBef>
                <a:spcPts val="219"/>
              </a:spcBef>
              <a:buFont typeface="Wingdings"/>
              <a:buChar char=""/>
              <a:tabLst>
                <a:tab pos="697865" algn="l"/>
              </a:tabLst>
            </a:pPr>
            <a:r>
              <a:rPr sz="2400" dirty="0">
                <a:solidFill>
                  <a:srgbClr val="001F5F"/>
                </a:solidFill>
                <a:latin typeface="Times New Roman"/>
                <a:cs typeface="Times New Roman"/>
              </a:rPr>
              <a:t>Hvaða </a:t>
            </a:r>
            <a:r>
              <a:rPr sz="2400" spc="-10" dirty="0">
                <a:solidFill>
                  <a:srgbClr val="001F5F"/>
                </a:solidFill>
                <a:latin typeface="Times New Roman"/>
                <a:cs typeface="Times New Roman"/>
              </a:rPr>
              <a:t>meðferð?</a:t>
            </a:r>
            <a:endParaRPr sz="2400" dirty="0">
              <a:latin typeface="Times New Roman"/>
              <a:cs typeface="Times New Roman"/>
            </a:endParaRPr>
          </a:p>
        </p:txBody>
      </p:sp>
      <p:pic>
        <p:nvPicPr>
          <p:cNvPr id="4" name="object 4" descr="Related image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768458" y="5301234"/>
            <a:ext cx="1717421" cy="1373949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59588" rIns="0" bIns="0" rtlCol="0">
            <a:spAutoFit/>
          </a:bodyPr>
          <a:lstStyle/>
          <a:p>
            <a:pPr marL="88900">
              <a:lnSpc>
                <a:spcPct val="100000"/>
              </a:lnSpc>
              <a:spcBef>
                <a:spcPts val="100"/>
              </a:spcBef>
            </a:pPr>
            <a:r>
              <a:rPr sz="3600" spc="-10" dirty="0"/>
              <a:t>Inngangur</a:t>
            </a:r>
            <a:endParaRPr sz="3600"/>
          </a:p>
        </p:txBody>
      </p:sp>
      <p:sp>
        <p:nvSpPr>
          <p:cNvPr id="3" name="object 3"/>
          <p:cNvSpPr txBox="1"/>
          <p:nvPr/>
        </p:nvSpPr>
        <p:spPr>
          <a:xfrm>
            <a:off x="1926717" y="1928825"/>
            <a:ext cx="4140200" cy="35331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27329" indent="-227329" algn="ctr">
              <a:lnSpc>
                <a:spcPts val="2740"/>
              </a:lnSpc>
              <a:spcBef>
                <a:spcPts val="100"/>
              </a:spcBef>
              <a:buFont typeface="Arial"/>
              <a:buChar char="•"/>
              <a:tabLst>
                <a:tab pos="227329" algn="l"/>
              </a:tabLst>
            </a:pPr>
            <a:r>
              <a:rPr sz="2400" dirty="0">
                <a:latin typeface="Times New Roman"/>
                <a:cs typeface="Times New Roman"/>
              </a:rPr>
              <a:t>Sýkingar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í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beinum</a:t>
            </a:r>
            <a:r>
              <a:rPr sz="2400" spc="-2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og liðum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spc="-25" dirty="0">
                <a:latin typeface="Times New Roman"/>
                <a:cs typeface="Times New Roman"/>
              </a:rPr>
              <a:t>eru</a:t>
            </a:r>
            <a:endParaRPr sz="2400">
              <a:latin typeface="Times New Roman"/>
              <a:cs typeface="Times New Roman"/>
            </a:endParaRPr>
          </a:p>
          <a:p>
            <a:pPr marR="38100" algn="ctr">
              <a:lnSpc>
                <a:spcPts val="2740"/>
              </a:lnSpc>
            </a:pPr>
            <a:r>
              <a:rPr sz="2400" dirty="0">
                <a:latin typeface="Times New Roman"/>
                <a:cs typeface="Times New Roman"/>
              </a:rPr>
              <a:t>erfiðar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og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alvarlegar</a:t>
            </a:r>
            <a:r>
              <a:rPr sz="2400" spc="-3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sýkingar</a:t>
            </a:r>
            <a:endParaRPr sz="2400">
              <a:latin typeface="Times New Roman"/>
              <a:cs typeface="Times New Roman"/>
            </a:endParaRPr>
          </a:p>
          <a:p>
            <a:pPr marL="240029" marR="316865" indent="-227329">
              <a:lnSpc>
                <a:spcPts val="2590"/>
              </a:lnSpc>
              <a:spcBef>
                <a:spcPts val="1035"/>
              </a:spcBef>
              <a:buFont typeface="Arial"/>
              <a:buChar char="•"/>
              <a:tabLst>
                <a:tab pos="241300" algn="l"/>
              </a:tabLst>
            </a:pPr>
            <a:r>
              <a:rPr sz="2400" dirty="0">
                <a:latin typeface="Times New Roman"/>
                <a:cs typeface="Times New Roman"/>
              </a:rPr>
              <a:t>Í</a:t>
            </a:r>
            <a:r>
              <a:rPr sz="2400" spc="-2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börnum</a:t>
            </a:r>
            <a:r>
              <a:rPr sz="2400" spc="-2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er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blóðborin</a:t>
            </a:r>
            <a:r>
              <a:rPr sz="2400" spc="-3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sáning 	algengust</a:t>
            </a:r>
            <a:endParaRPr sz="2400">
              <a:latin typeface="Times New Roman"/>
              <a:cs typeface="Times New Roman"/>
            </a:endParaRPr>
          </a:p>
          <a:p>
            <a:pPr marL="240029" indent="-227329">
              <a:lnSpc>
                <a:spcPct val="100000"/>
              </a:lnSpc>
              <a:spcBef>
                <a:spcPts val="685"/>
              </a:spcBef>
              <a:buFont typeface="Arial"/>
              <a:buChar char="•"/>
              <a:tabLst>
                <a:tab pos="240029" algn="l"/>
              </a:tabLst>
            </a:pPr>
            <a:r>
              <a:rPr sz="2400" dirty="0">
                <a:latin typeface="Times New Roman"/>
                <a:cs typeface="Times New Roman"/>
              </a:rPr>
              <a:t>Löng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bein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og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burðarliðir</a:t>
            </a:r>
            <a:endParaRPr sz="2400">
              <a:latin typeface="Times New Roman"/>
              <a:cs typeface="Times New Roman"/>
            </a:endParaRPr>
          </a:p>
          <a:p>
            <a:pPr marL="240029" marR="597535" indent="-227329">
              <a:lnSpc>
                <a:spcPts val="2590"/>
              </a:lnSpc>
              <a:spcBef>
                <a:spcPts val="1040"/>
              </a:spcBef>
              <a:buFont typeface="Arial"/>
              <a:buChar char="•"/>
              <a:tabLst>
                <a:tab pos="241300" algn="l"/>
              </a:tabLst>
            </a:pPr>
            <a:r>
              <a:rPr sz="2400" dirty="0">
                <a:latin typeface="Times New Roman"/>
                <a:cs typeface="Times New Roman"/>
              </a:rPr>
              <a:t>Skjót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greining</a:t>
            </a:r>
            <a:r>
              <a:rPr sz="2400" spc="-2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og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markviss 	</a:t>
            </a:r>
            <a:r>
              <a:rPr sz="2400" dirty="0">
                <a:latin typeface="Times New Roman"/>
                <a:cs typeface="Times New Roman"/>
              </a:rPr>
              <a:t>meðferð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skiptir</a:t>
            </a:r>
            <a:r>
              <a:rPr sz="2400" spc="-30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sköpum</a:t>
            </a:r>
            <a:endParaRPr sz="2400">
              <a:latin typeface="Times New Roman"/>
              <a:cs typeface="Times New Roman"/>
            </a:endParaRPr>
          </a:p>
          <a:p>
            <a:pPr marL="240029" marR="508634" indent="-227329">
              <a:lnSpc>
                <a:spcPts val="2590"/>
              </a:lnSpc>
              <a:spcBef>
                <a:spcPts val="1000"/>
              </a:spcBef>
              <a:buFont typeface="Arial"/>
              <a:buChar char="•"/>
              <a:tabLst>
                <a:tab pos="241300" algn="l"/>
              </a:tabLst>
            </a:pPr>
            <a:r>
              <a:rPr sz="2400" dirty="0">
                <a:latin typeface="Times New Roman"/>
                <a:cs typeface="Times New Roman"/>
              </a:rPr>
              <a:t>Langvinnar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afleiðingar</a:t>
            </a:r>
            <a:r>
              <a:rPr sz="2400" spc="-35" dirty="0">
                <a:latin typeface="Times New Roman"/>
                <a:cs typeface="Times New Roman"/>
              </a:rPr>
              <a:t> </a:t>
            </a:r>
            <a:r>
              <a:rPr sz="2400" spc="-20" dirty="0">
                <a:latin typeface="Times New Roman"/>
                <a:cs typeface="Times New Roman"/>
              </a:rPr>
              <a:t>geta 	</a:t>
            </a:r>
            <a:r>
              <a:rPr sz="2400" dirty="0">
                <a:latin typeface="Times New Roman"/>
                <a:cs typeface="Times New Roman"/>
              </a:rPr>
              <a:t>verið</a:t>
            </a:r>
            <a:r>
              <a:rPr sz="2400" spc="-20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slæmar</a:t>
            </a:r>
            <a:endParaRPr sz="2400">
              <a:latin typeface="Times New Roman"/>
              <a:cs typeface="Times New Roman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7751826" y="1919351"/>
            <a:ext cx="3114675" cy="3409950"/>
            <a:chOff x="7751826" y="1919351"/>
            <a:chExt cx="3114675" cy="3409950"/>
          </a:xfrm>
        </p:grpSpPr>
        <p:sp>
          <p:nvSpPr>
            <p:cNvPr id="5" name="object 5"/>
            <p:cNvSpPr/>
            <p:nvPr/>
          </p:nvSpPr>
          <p:spPr>
            <a:xfrm>
              <a:off x="7828026" y="1995551"/>
              <a:ext cx="3038475" cy="3333750"/>
            </a:xfrm>
            <a:custGeom>
              <a:avLst/>
              <a:gdLst/>
              <a:ahLst/>
              <a:cxnLst/>
              <a:rect l="l" t="t" r="r" b="b"/>
              <a:pathLst>
                <a:path w="3038475" h="3333750">
                  <a:moveTo>
                    <a:pt x="3038475" y="0"/>
                  </a:moveTo>
                  <a:lnTo>
                    <a:pt x="0" y="0"/>
                  </a:lnTo>
                  <a:lnTo>
                    <a:pt x="0" y="3333750"/>
                  </a:lnTo>
                  <a:lnTo>
                    <a:pt x="3038475" y="3333750"/>
                  </a:lnTo>
                  <a:lnTo>
                    <a:pt x="3038475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 descr="inngangur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751826" y="1919351"/>
              <a:ext cx="3038348" cy="333375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4E59E82-76C7-3331-6C38-263F0716D0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1561" y="307258"/>
            <a:ext cx="4168877" cy="6243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92706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7A9960A-1EEE-0EA7-3C1C-1B071C72E8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24375" y="1243012"/>
            <a:ext cx="3143250" cy="4371975"/>
          </a:xfrm>
          <a:prstGeom prst="rect">
            <a:avLst/>
          </a:prstGeom>
        </p:spPr>
      </p:pic>
      <p:sp>
        <p:nvSpPr>
          <p:cNvPr id="3" name="Oval 2">
            <a:extLst>
              <a:ext uri="{FF2B5EF4-FFF2-40B4-BE49-F238E27FC236}">
                <a16:creationId xmlns:a16="http://schemas.microsoft.com/office/drawing/2014/main" id="{12E667A5-9504-D06F-36B8-A80C2368666A}"/>
              </a:ext>
            </a:extLst>
          </p:cNvPr>
          <p:cNvSpPr/>
          <p:nvPr/>
        </p:nvSpPr>
        <p:spPr>
          <a:xfrm>
            <a:off x="6248400" y="1752600"/>
            <a:ext cx="1905000" cy="76200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s-IS" dirty="0"/>
          </a:p>
        </p:txBody>
      </p:sp>
    </p:spTree>
    <p:extLst>
      <p:ext uri="{BB962C8B-B14F-4D97-AF65-F5344CB8AC3E}">
        <p14:creationId xmlns:p14="http://schemas.microsoft.com/office/powerpoint/2010/main" val="13084617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11201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10" dirty="0"/>
              <a:t>Beingerð</a:t>
            </a:r>
          </a:p>
        </p:txBody>
      </p:sp>
      <p:pic>
        <p:nvPicPr>
          <p:cNvPr id="3" name="object 3" descr="illu_compact_spongy_bone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895600" y="2514600"/>
            <a:ext cx="5943600" cy="3429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3222498" y="1286636"/>
            <a:ext cx="620903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dirty="0"/>
              <a:t>Osteomyelitis</a:t>
            </a:r>
            <a:r>
              <a:rPr sz="3600" spc="-40" dirty="0"/>
              <a:t> </a:t>
            </a:r>
            <a:r>
              <a:rPr sz="3600" dirty="0"/>
              <a:t>–</a:t>
            </a:r>
            <a:r>
              <a:rPr sz="3600" spc="-60" dirty="0"/>
              <a:t> </a:t>
            </a:r>
            <a:r>
              <a:rPr sz="3600" dirty="0"/>
              <a:t>septiskur</a:t>
            </a:r>
            <a:r>
              <a:rPr sz="3600" spc="-65" dirty="0"/>
              <a:t> </a:t>
            </a:r>
            <a:r>
              <a:rPr sz="3600" spc="-10" dirty="0"/>
              <a:t>arthritis</a:t>
            </a:r>
            <a:endParaRPr sz="3600"/>
          </a:p>
        </p:txBody>
      </p:sp>
      <p:sp>
        <p:nvSpPr>
          <p:cNvPr id="3" name="object 3"/>
          <p:cNvSpPr/>
          <p:nvPr/>
        </p:nvSpPr>
        <p:spPr>
          <a:xfrm>
            <a:off x="2208276" y="3370326"/>
            <a:ext cx="3359150" cy="1571625"/>
          </a:xfrm>
          <a:custGeom>
            <a:avLst/>
            <a:gdLst/>
            <a:ahLst/>
            <a:cxnLst/>
            <a:rect l="l" t="t" r="r" b="b"/>
            <a:pathLst>
              <a:path w="3359150" h="1571625">
                <a:moveTo>
                  <a:pt x="0" y="1571625"/>
                </a:moveTo>
                <a:lnTo>
                  <a:pt x="3359150" y="1571625"/>
                </a:lnTo>
                <a:lnTo>
                  <a:pt x="3359150" y="0"/>
                </a:lnTo>
                <a:lnTo>
                  <a:pt x="0" y="0"/>
                </a:lnTo>
                <a:lnTo>
                  <a:pt x="0" y="1571625"/>
                </a:lnTo>
                <a:close/>
              </a:path>
            </a:pathLst>
          </a:custGeom>
          <a:ln w="19050">
            <a:solidFill>
              <a:srgbClr val="00007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2287270" y="3393440"/>
            <a:ext cx="3180715" cy="14890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Times New Roman"/>
                <a:cs typeface="Times New Roman"/>
              </a:rPr>
              <a:t>Acute</a:t>
            </a:r>
            <a:r>
              <a:rPr sz="2400" spc="-10" dirty="0">
                <a:latin typeface="Times New Roman"/>
                <a:cs typeface="Times New Roman"/>
              </a:rPr>
              <a:t> haematogen </a:t>
            </a:r>
            <a:r>
              <a:rPr sz="2400" dirty="0">
                <a:latin typeface="Times New Roman"/>
                <a:cs typeface="Times New Roman"/>
              </a:rPr>
              <a:t>osteomyelitis</a:t>
            </a:r>
            <a:r>
              <a:rPr sz="2400" spc="-3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–</a:t>
            </a:r>
            <a:r>
              <a:rPr sz="2400" spc="-140" dirty="0">
                <a:latin typeface="Times New Roman"/>
                <a:cs typeface="Times New Roman"/>
              </a:rPr>
              <a:t> </a:t>
            </a:r>
            <a:r>
              <a:rPr sz="2400" spc="-25" dirty="0">
                <a:latin typeface="Times New Roman"/>
                <a:cs typeface="Times New Roman"/>
              </a:rPr>
              <a:t>AHO </a:t>
            </a:r>
            <a:r>
              <a:rPr sz="2400" dirty="0">
                <a:latin typeface="Times New Roman"/>
                <a:cs typeface="Times New Roman"/>
              </a:rPr>
              <a:t>Bráð </a:t>
            </a:r>
            <a:r>
              <a:rPr sz="2400" spc="-10" dirty="0">
                <a:latin typeface="Times New Roman"/>
                <a:cs typeface="Times New Roman"/>
              </a:rPr>
              <a:t>blóðborin </a:t>
            </a:r>
            <a:r>
              <a:rPr sz="2400" dirty="0">
                <a:latin typeface="Times New Roman"/>
                <a:cs typeface="Times New Roman"/>
              </a:rPr>
              <a:t>beinsýking</a:t>
            </a:r>
            <a:r>
              <a:rPr sz="2400" spc="-2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barna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- </a:t>
            </a:r>
            <a:r>
              <a:rPr sz="2400" spc="-20" dirty="0">
                <a:latin typeface="Times New Roman"/>
                <a:cs typeface="Times New Roman"/>
              </a:rPr>
              <a:t>BBBB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888226" y="3441700"/>
            <a:ext cx="3072130" cy="841375"/>
          </a:xfrm>
          <a:prstGeom prst="rect">
            <a:avLst/>
          </a:prstGeom>
          <a:ln w="19050">
            <a:solidFill>
              <a:srgbClr val="000079"/>
            </a:solidFill>
          </a:ln>
        </p:spPr>
        <p:txBody>
          <a:bodyPr vert="horz" wrap="square" lIns="0" tIns="35560" rIns="0" bIns="0" rtlCol="0">
            <a:spAutoFit/>
          </a:bodyPr>
          <a:lstStyle/>
          <a:p>
            <a:pPr marL="92075" marR="104139">
              <a:lnSpc>
                <a:spcPct val="100000"/>
              </a:lnSpc>
              <a:spcBef>
                <a:spcPts val="280"/>
              </a:spcBef>
            </a:pPr>
            <a:r>
              <a:rPr sz="2400" dirty="0">
                <a:latin typeface="Times New Roman"/>
                <a:cs typeface="Times New Roman"/>
              </a:rPr>
              <a:t>Septiskur</a:t>
            </a:r>
            <a:r>
              <a:rPr sz="2400" spc="-3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arthritis</a:t>
            </a:r>
            <a:r>
              <a:rPr sz="2400" spc="-4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–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spc="-25" dirty="0">
                <a:latin typeface="Times New Roman"/>
                <a:cs typeface="Times New Roman"/>
              </a:rPr>
              <a:t>SA </a:t>
            </a:r>
            <a:r>
              <a:rPr sz="2400" dirty="0">
                <a:latin typeface="Times New Roman"/>
                <a:cs typeface="Times New Roman"/>
              </a:rPr>
              <a:t>Bráð </a:t>
            </a:r>
            <a:r>
              <a:rPr sz="2400" spc="-10" dirty="0">
                <a:latin typeface="Times New Roman"/>
                <a:cs typeface="Times New Roman"/>
              </a:rPr>
              <a:t>liðsýking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4535551" y="2015617"/>
            <a:ext cx="1173480" cy="1169035"/>
          </a:xfrm>
          <a:custGeom>
            <a:avLst/>
            <a:gdLst/>
            <a:ahLst/>
            <a:cxnLst/>
            <a:rect l="l" t="t" r="r" b="b"/>
            <a:pathLst>
              <a:path w="1173479" h="1169035">
                <a:moveTo>
                  <a:pt x="135509" y="765048"/>
                </a:moveTo>
                <a:lnTo>
                  <a:pt x="0" y="1168908"/>
                </a:lnTo>
                <a:lnTo>
                  <a:pt x="404368" y="1035050"/>
                </a:lnTo>
                <a:lnTo>
                  <a:pt x="359347" y="989838"/>
                </a:lnTo>
                <a:lnTo>
                  <a:pt x="269748" y="989838"/>
                </a:lnTo>
                <a:lnTo>
                  <a:pt x="180086" y="899922"/>
                </a:lnTo>
                <a:lnTo>
                  <a:pt x="225138" y="855058"/>
                </a:lnTo>
                <a:lnTo>
                  <a:pt x="135509" y="765048"/>
                </a:lnTo>
                <a:close/>
              </a:path>
              <a:path w="1173479" h="1169035">
                <a:moveTo>
                  <a:pt x="225138" y="855058"/>
                </a:moveTo>
                <a:lnTo>
                  <a:pt x="180086" y="899922"/>
                </a:lnTo>
                <a:lnTo>
                  <a:pt x="269748" y="989838"/>
                </a:lnTo>
                <a:lnTo>
                  <a:pt x="314737" y="945038"/>
                </a:lnTo>
                <a:lnTo>
                  <a:pt x="225138" y="855058"/>
                </a:lnTo>
                <a:close/>
              </a:path>
              <a:path w="1173479" h="1169035">
                <a:moveTo>
                  <a:pt x="314737" y="945038"/>
                </a:moveTo>
                <a:lnTo>
                  <a:pt x="269748" y="989838"/>
                </a:lnTo>
                <a:lnTo>
                  <a:pt x="359347" y="989838"/>
                </a:lnTo>
                <a:lnTo>
                  <a:pt x="314737" y="945038"/>
                </a:lnTo>
                <a:close/>
              </a:path>
              <a:path w="1173479" h="1169035">
                <a:moveTo>
                  <a:pt x="1083818" y="0"/>
                </a:moveTo>
                <a:lnTo>
                  <a:pt x="225138" y="855058"/>
                </a:lnTo>
                <a:lnTo>
                  <a:pt x="314737" y="945038"/>
                </a:lnTo>
                <a:lnTo>
                  <a:pt x="1173479" y="89916"/>
                </a:lnTo>
                <a:lnTo>
                  <a:pt x="1083818" y="0"/>
                </a:lnTo>
                <a:close/>
              </a:path>
            </a:pathLst>
          </a:custGeom>
          <a:solidFill>
            <a:srgbClr val="00007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905246" y="2017141"/>
            <a:ext cx="1127760" cy="1196340"/>
          </a:xfrm>
          <a:custGeom>
            <a:avLst/>
            <a:gdLst/>
            <a:ahLst/>
            <a:cxnLst/>
            <a:rect l="l" t="t" r="r" b="b"/>
            <a:pathLst>
              <a:path w="1127759" h="1196339">
                <a:moveTo>
                  <a:pt x="820416" y="961560"/>
                </a:moveTo>
                <a:lnTo>
                  <a:pt x="727836" y="1048385"/>
                </a:lnTo>
                <a:lnTo>
                  <a:pt x="1127378" y="1195959"/>
                </a:lnTo>
                <a:lnTo>
                  <a:pt x="1071315" y="1007872"/>
                </a:lnTo>
                <a:lnTo>
                  <a:pt x="863853" y="1007872"/>
                </a:lnTo>
                <a:lnTo>
                  <a:pt x="820416" y="961560"/>
                </a:lnTo>
                <a:close/>
              </a:path>
              <a:path w="1127759" h="1196339">
                <a:moveTo>
                  <a:pt x="913018" y="874713"/>
                </a:moveTo>
                <a:lnTo>
                  <a:pt x="820416" y="961560"/>
                </a:lnTo>
                <a:lnTo>
                  <a:pt x="863853" y="1007872"/>
                </a:lnTo>
                <a:lnTo>
                  <a:pt x="956436" y="921004"/>
                </a:lnTo>
                <a:lnTo>
                  <a:pt x="913018" y="874713"/>
                </a:lnTo>
                <a:close/>
              </a:path>
              <a:path w="1127759" h="1196339">
                <a:moveTo>
                  <a:pt x="1005712" y="787781"/>
                </a:moveTo>
                <a:lnTo>
                  <a:pt x="913018" y="874713"/>
                </a:lnTo>
                <a:lnTo>
                  <a:pt x="956436" y="921004"/>
                </a:lnTo>
                <a:lnTo>
                  <a:pt x="863853" y="1007872"/>
                </a:lnTo>
                <a:lnTo>
                  <a:pt x="1071315" y="1007872"/>
                </a:lnTo>
                <a:lnTo>
                  <a:pt x="1005712" y="787781"/>
                </a:lnTo>
                <a:close/>
              </a:path>
              <a:path w="1127759" h="1196339">
                <a:moveTo>
                  <a:pt x="92582" y="0"/>
                </a:moveTo>
                <a:lnTo>
                  <a:pt x="0" y="86868"/>
                </a:lnTo>
                <a:lnTo>
                  <a:pt x="820416" y="961560"/>
                </a:lnTo>
                <a:lnTo>
                  <a:pt x="913018" y="874713"/>
                </a:lnTo>
                <a:lnTo>
                  <a:pt x="92582" y="0"/>
                </a:lnTo>
                <a:close/>
              </a:path>
            </a:pathLst>
          </a:custGeom>
          <a:solidFill>
            <a:srgbClr val="000079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1BA91C-CFDE-BF01-A961-CE36BF0E53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6939" y="528573"/>
            <a:ext cx="10358120" cy="677108"/>
          </a:xfrm>
        </p:spPr>
        <p:txBody>
          <a:bodyPr/>
          <a:lstStyle/>
          <a:p>
            <a:r>
              <a:rPr lang="is-IS" dirty="0"/>
              <a:t>Skilgreiningar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3E2202A-BF06-B674-D0EE-078E115A17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990723" y="2286000"/>
            <a:ext cx="8210552" cy="2769989"/>
          </a:xfrm>
        </p:spPr>
        <p:txBody>
          <a:bodyPr/>
          <a:lstStyle/>
          <a:p>
            <a:r>
              <a:rPr lang="en-US" b="1" dirty="0"/>
              <a:t>BBBB / </a:t>
            </a:r>
            <a:r>
              <a:rPr lang="en-US" b="1" dirty="0" err="1"/>
              <a:t>akút</a:t>
            </a:r>
            <a:r>
              <a:rPr lang="en-US" b="1" dirty="0"/>
              <a:t> </a:t>
            </a:r>
            <a:r>
              <a:rPr lang="en-US" b="1" dirty="0" err="1"/>
              <a:t>osteomýelit</a:t>
            </a:r>
            <a:r>
              <a:rPr lang="en-US" b="1" dirty="0"/>
              <a:t> </a:t>
            </a:r>
            <a:r>
              <a:rPr lang="en-US" dirty="0"/>
              <a:t>er </a:t>
            </a:r>
            <a:r>
              <a:rPr lang="en-US" dirty="0" err="1"/>
              <a:t>bólguferli</a:t>
            </a:r>
            <a:r>
              <a:rPr lang="en-US" dirty="0"/>
              <a:t> í </a:t>
            </a:r>
            <a:r>
              <a:rPr lang="en-US" dirty="0" err="1"/>
              <a:t>beini</a:t>
            </a:r>
            <a:r>
              <a:rPr lang="en-US" dirty="0"/>
              <a:t> </a:t>
            </a:r>
            <a:r>
              <a:rPr lang="en-US" dirty="0" err="1"/>
              <a:t>með</a:t>
            </a:r>
            <a:r>
              <a:rPr lang="en-US" dirty="0"/>
              <a:t> </a:t>
            </a:r>
            <a:r>
              <a:rPr lang="en-US" dirty="0" err="1"/>
              <a:t>beineyðingu</a:t>
            </a:r>
            <a:r>
              <a:rPr lang="en-US" dirty="0"/>
              <a:t>, </a:t>
            </a:r>
            <a:r>
              <a:rPr lang="en-US" dirty="0" err="1"/>
              <a:t>sem</a:t>
            </a:r>
            <a:r>
              <a:rPr lang="en-US" dirty="0"/>
              <a:t> </a:t>
            </a:r>
            <a:r>
              <a:rPr lang="en-US" dirty="0" err="1"/>
              <a:t>stafar</a:t>
            </a:r>
            <a:r>
              <a:rPr lang="en-US" dirty="0"/>
              <a:t> </a:t>
            </a:r>
            <a:r>
              <a:rPr lang="en-US" dirty="0" err="1"/>
              <a:t>oftast</a:t>
            </a:r>
            <a:r>
              <a:rPr lang="en-US" dirty="0"/>
              <a:t> </a:t>
            </a:r>
            <a:r>
              <a:rPr lang="en-US" dirty="0" err="1"/>
              <a:t>af</a:t>
            </a:r>
            <a:r>
              <a:rPr lang="en-US" dirty="0"/>
              <a:t> </a:t>
            </a:r>
            <a:r>
              <a:rPr lang="en-US" dirty="0" err="1"/>
              <a:t>bakteríusýkingu</a:t>
            </a:r>
            <a:r>
              <a:rPr lang="en-US" dirty="0"/>
              <a:t>. </a:t>
            </a:r>
            <a:r>
              <a:rPr lang="en-US" dirty="0" err="1"/>
              <a:t>Tími</a:t>
            </a:r>
            <a:r>
              <a:rPr lang="en-US" dirty="0"/>
              <a:t> </a:t>
            </a:r>
            <a:r>
              <a:rPr lang="en-US" dirty="0" err="1"/>
              <a:t>frá</a:t>
            </a:r>
            <a:r>
              <a:rPr lang="en-US" dirty="0"/>
              <a:t> </a:t>
            </a:r>
            <a:r>
              <a:rPr lang="en-US" dirty="0" err="1"/>
              <a:t>einkennum</a:t>
            </a:r>
            <a:r>
              <a:rPr lang="en-US" dirty="0"/>
              <a:t> </a:t>
            </a:r>
            <a:r>
              <a:rPr lang="en-US" dirty="0" err="1"/>
              <a:t>að</a:t>
            </a:r>
            <a:r>
              <a:rPr lang="en-US" dirty="0"/>
              <a:t> </a:t>
            </a:r>
            <a:r>
              <a:rPr lang="en-US" dirty="0" err="1"/>
              <a:t>skoðun</a:t>
            </a:r>
            <a:r>
              <a:rPr lang="en-US" dirty="0"/>
              <a:t> er </a:t>
            </a:r>
            <a:r>
              <a:rPr lang="en-US" dirty="0" err="1"/>
              <a:t>yfirleitt</a:t>
            </a:r>
            <a:r>
              <a:rPr lang="en-US" dirty="0"/>
              <a:t> &lt;5 </a:t>
            </a:r>
            <a:r>
              <a:rPr lang="en-US" dirty="0" err="1"/>
              <a:t>dagar</a:t>
            </a:r>
            <a:r>
              <a:rPr lang="en-US" dirty="0"/>
              <a:t> (</a:t>
            </a:r>
            <a:r>
              <a:rPr lang="en-US" dirty="0" err="1"/>
              <a:t>hátekjulönd</a:t>
            </a:r>
            <a:r>
              <a:rPr lang="en-US" dirty="0"/>
              <a:t>). </a:t>
            </a:r>
            <a:r>
              <a:rPr lang="en-US" dirty="0" err="1"/>
              <a:t>Yfir</a:t>
            </a:r>
            <a:r>
              <a:rPr lang="en-US" dirty="0"/>
              <a:t> 50% </a:t>
            </a:r>
            <a:r>
              <a:rPr lang="en-US" dirty="0" err="1"/>
              <a:t>barna</a:t>
            </a:r>
            <a:r>
              <a:rPr lang="en-US" dirty="0"/>
              <a:t> </a:t>
            </a:r>
            <a:r>
              <a:rPr lang="en-US" dirty="0" err="1"/>
              <a:t>með</a:t>
            </a:r>
            <a:r>
              <a:rPr lang="en-US" dirty="0"/>
              <a:t> BBBB </a:t>
            </a:r>
            <a:r>
              <a:rPr lang="en-US" dirty="0" err="1"/>
              <a:t>eru</a:t>
            </a:r>
            <a:r>
              <a:rPr lang="en-US" dirty="0"/>
              <a:t> </a:t>
            </a:r>
            <a:r>
              <a:rPr lang="en-US" dirty="0" err="1"/>
              <a:t>undir</a:t>
            </a:r>
            <a:r>
              <a:rPr lang="en-US" dirty="0"/>
              <a:t> 5 </a:t>
            </a:r>
            <a:r>
              <a:rPr lang="en-US" dirty="0" err="1"/>
              <a:t>ára</a:t>
            </a:r>
            <a:r>
              <a:rPr lang="en-US" dirty="0"/>
              <a:t> </a:t>
            </a:r>
            <a:r>
              <a:rPr lang="en-US" dirty="0" err="1"/>
              <a:t>aldri</a:t>
            </a:r>
            <a:r>
              <a:rPr lang="en-US" dirty="0"/>
              <a:t>.</a:t>
            </a:r>
          </a:p>
          <a:p>
            <a:endParaRPr lang="en-US" dirty="0"/>
          </a:p>
          <a:p>
            <a:r>
              <a:rPr lang="en-US" dirty="0"/>
              <a:t>
</a:t>
            </a:r>
            <a:r>
              <a:rPr lang="en-US" b="1" dirty="0" err="1"/>
              <a:t>Bráð</a:t>
            </a:r>
            <a:r>
              <a:rPr lang="en-US" b="1" dirty="0"/>
              <a:t> </a:t>
            </a:r>
            <a:r>
              <a:rPr lang="en-US" b="1" dirty="0" err="1"/>
              <a:t>liðsýking</a:t>
            </a:r>
            <a:r>
              <a:rPr lang="en-US" b="1" dirty="0"/>
              <a:t> / </a:t>
            </a:r>
            <a:r>
              <a:rPr lang="en-US" b="1" dirty="0" err="1"/>
              <a:t>septískur</a:t>
            </a:r>
            <a:r>
              <a:rPr lang="en-US" b="1" dirty="0"/>
              <a:t> </a:t>
            </a:r>
            <a:r>
              <a:rPr lang="en-US" b="1" dirty="0" err="1"/>
              <a:t>arthrit</a:t>
            </a:r>
            <a:r>
              <a:rPr lang="en-US" b="1" dirty="0"/>
              <a:t> </a:t>
            </a:r>
            <a:r>
              <a:rPr lang="en-US" dirty="0"/>
              <a:t>er </a:t>
            </a:r>
            <a:r>
              <a:rPr lang="en-US" dirty="0" err="1"/>
              <a:t>bráð</a:t>
            </a:r>
            <a:r>
              <a:rPr lang="en-US" dirty="0"/>
              <a:t> </a:t>
            </a:r>
            <a:r>
              <a:rPr lang="en-US" dirty="0" err="1"/>
              <a:t>sýking</a:t>
            </a:r>
            <a:r>
              <a:rPr lang="en-US" dirty="0"/>
              <a:t> í </a:t>
            </a:r>
            <a:r>
              <a:rPr lang="en-US" dirty="0" err="1"/>
              <a:t>lið</a:t>
            </a:r>
            <a:r>
              <a:rPr lang="en-US" dirty="0"/>
              <a:t>, </a:t>
            </a:r>
            <a:r>
              <a:rPr lang="en-US" dirty="0" err="1"/>
              <a:t>aðallega</a:t>
            </a:r>
            <a:r>
              <a:rPr lang="en-US" dirty="0"/>
              <a:t> </a:t>
            </a:r>
            <a:r>
              <a:rPr lang="en-US" dirty="0" err="1"/>
              <a:t>yngri</a:t>
            </a:r>
            <a:r>
              <a:rPr lang="en-US" dirty="0"/>
              <a:t> born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yfirleitt</a:t>
            </a:r>
            <a:r>
              <a:rPr lang="en-US" dirty="0"/>
              <a:t> í </a:t>
            </a:r>
            <a:r>
              <a:rPr lang="en-US" dirty="0" err="1"/>
              <a:t>einum</a:t>
            </a:r>
            <a:r>
              <a:rPr lang="en-US" dirty="0"/>
              <a:t> </a:t>
            </a:r>
            <a:r>
              <a:rPr lang="en-US" dirty="0" err="1"/>
              <a:t>lið</a:t>
            </a:r>
            <a:r>
              <a:rPr lang="en-US" dirty="0"/>
              <a:t> (</a:t>
            </a:r>
            <a:r>
              <a:rPr lang="en-US" dirty="0" err="1"/>
              <a:t>monoarthrit</a:t>
            </a:r>
            <a:r>
              <a:rPr lang="en-US" dirty="0"/>
              <a:t>)</a:t>
            </a:r>
          </a:p>
          <a:p>
            <a:endParaRPr lang="en-US" dirty="0"/>
          </a:p>
          <a:p>
            <a:r>
              <a:rPr lang="en-US" i="1" dirty="0"/>
              <a:t>ESPID Clinical Practice Guidelines, Bone and joint infections, Saavedra-Lozano et al 2017</a:t>
            </a:r>
            <a:endParaRPr lang="is-IS" i="1" dirty="0"/>
          </a:p>
        </p:txBody>
      </p:sp>
    </p:spTree>
    <p:extLst>
      <p:ext uri="{BB962C8B-B14F-4D97-AF65-F5344CB8AC3E}">
        <p14:creationId xmlns:p14="http://schemas.microsoft.com/office/powerpoint/2010/main" val="22720065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7CCCF9-FC0E-88B7-815F-287100BE6C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6939" y="528573"/>
            <a:ext cx="10358120" cy="677108"/>
          </a:xfrm>
        </p:spPr>
        <p:txBody>
          <a:bodyPr/>
          <a:lstStyle/>
          <a:p>
            <a:r>
              <a:rPr lang="is-IS" dirty="0" err="1"/>
              <a:t>Etiología</a:t>
            </a:r>
            <a:r>
              <a:rPr lang="is-IS" dirty="0"/>
              <a:t> </a:t>
            </a:r>
            <a:r>
              <a:rPr lang="is-IS" sz="2400" dirty="0"/>
              <a:t>(</a:t>
            </a:r>
            <a:r>
              <a:rPr lang="is-IS" sz="2400" i="1" dirty="0"/>
              <a:t>úr ESPID </a:t>
            </a:r>
            <a:r>
              <a:rPr lang="is-IS" sz="2400" i="1" dirty="0" err="1"/>
              <a:t>guidelines</a:t>
            </a:r>
            <a:r>
              <a:rPr lang="is-IS" sz="2400" dirty="0"/>
              <a:t>)</a:t>
            </a:r>
            <a:endParaRPr lang="is-IS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83DC059B-DF35-7FD6-1D4D-B4300F2540D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05021840"/>
              </p:ext>
            </p:extLst>
          </p:nvPr>
        </p:nvGraphicFramePr>
        <p:xfrm>
          <a:off x="2031999" y="1524000"/>
          <a:ext cx="8128000" cy="4485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59001">
                  <a:extLst>
                    <a:ext uri="{9D8B030D-6E8A-4147-A177-3AD203B41FA5}">
                      <a16:colId xmlns:a16="http://schemas.microsoft.com/office/drawing/2014/main" val="3813302533"/>
                    </a:ext>
                  </a:extLst>
                </a:gridCol>
                <a:gridCol w="5968999">
                  <a:extLst>
                    <a:ext uri="{9D8B030D-6E8A-4147-A177-3AD203B41FA5}">
                      <a16:colId xmlns:a16="http://schemas.microsoft.com/office/drawing/2014/main" val="35485755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is-IS" dirty="0"/>
                        <a:t>Aldurshópur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s-IS" dirty="0"/>
                        <a:t>Meinvaldur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64040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is-IS" dirty="0"/>
                        <a:t>&lt;3 mánaða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s-IS" i="1" dirty="0" err="1"/>
                        <a:t>Staphylococcus</a:t>
                      </a:r>
                      <a:r>
                        <a:rPr lang="is-IS" i="1" dirty="0"/>
                        <a:t> </a:t>
                      </a:r>
                      <a:r>
                        <a:rPr lang="is-IS" i="1" dirty="0" err="1"/>
                        <a:t>aureus</a:t>
                      </a:r>
                      <a:endParaRPr lang="is-IS" i="1" dirty="0"/>
                    </a:p>
                    <a:p>
                      <a:r>
                        <a:rPr lang="is-IS" i="1" dirty="0"/>
                        <a:t>E. </a:t>
                      </a:r>
                      <a:r>
                        <a:rPr lang="is-IS" i="1" dirty="0" err="1"/>
                        <a:t>coli</a:t>
                      </a:r>
                      <a:r>
                        <a:rPr lang="is-IS" i="1" dirty="0"/>
                        <a:t> </a:t>
                      </a:r>
                      <a:r>
                        <a:rPr lang="is-IS" dirty="0"/>
                        <a:t>og aðrar </a:t>
                      </a:r>
                      <a:r>
                        <a:rPr lang="is-IS" dirty="0" err="1"/>
                        <a:t>Gram</a:t>
                      </a:r>
                      <a:r>
                        <a:rPr lang="is-IS" dirty="0"/>
                        <a:t> </a:t>
                      </a:r>
                      <a:r>
                        <a:rPr lang="is-IS" dirty="0" err="1"/>
                        <a:t>neg</a:t>
                      </a:r>
                      <a:r>
                        <a:rPr lang="is-IS" dirty="0"/>
                        <a:t> bakteríur</a:t>
                      </a:r>
                    </a:p>
                    <a:p>
                      <a:r>
                        <a:rPr lang="is-IS" i="1" dirty="0" err="1"/>
                        <a:t>Candida</a:t>
                      </a:r>
                      <a:r>
                        <a:rPr lang="is-IS" i="1" dirty="0"/>
                        <a:t> </a:t>
                      </a:r>
                      <a:r>
                        <a:rPr lang="is-IS" i="1" dirty="0" err="1"/>
                        <a:t>albicans</a:t>
                      </a:r>
                      <a:endParaRPr lang="is-IS" i="1" dirty="0"/>
                    </a:p>
                    <a:p>
                      <a:r>
                        <a:rPr lang="is-IS" i="1" dirty="0" err="1"/>
                        <a:t>Neisseria</a:t>
                      </a:r>
                      <a:r>
                        <a:rPr lang="is-IS" i="1" dirty="0"/>
                        <a:t> </a:t>
                      </a:r>
                      <a:r>
                        <a:rPr lang="is-IS" i="1" dirty="0" err="1"/>
                        <a:t>gonorrhea</a:t>
                      </a:r>
                      <a:endParaRPr lang="is-IS" i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75959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is-IS" dirty="0"/>
                        <a:t>3 mánaða – 5 ára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s-IS" i="1" dirty="0"/>
                        <a:t>S. </a:t>
                      </a:r>
                      <a:r>
                        <a:rPr lang="is-IS" i="1" dirty="0" err="1"/>
                        <a:t>aureus</a:t>
                      </a:r>
                      <a:endParaRPr lang="is-IS" i="1" dirty="0"/>
                    </a:p>
                    <a:p>
                      <a:r>
                        <a:rPr lang="is-IS" i="1" dirty="0" err="1"/>
                        <a:t>Kingella</a:t>
                      </a:r>
                      <a:r>
                        <a:rPr lang="is-IS" i="1" dirty="0"/>
                        <a:t> </a:t>
                      </a:r>
                      <a:r>
                        <a:rPr lang="is-IS" i="1" dirty="0" err="1"/>
                        <a:t>Kingae</a:t>
                      </a:r>
                      <a:endParaRPr lang="is-IS" i="1" dirty="0"/>
                    </a:p>
                    <a:p>
                      <a:r>
                        <a:rPr lang="is-IS" i="1" dirty="0" err="1"/>
                        <a:t>Streptococcus</a:t>
                      </a:r>
                      <a:r>
                        <a:rPr lang="is-IS" i="1" dirty="0"/>
                        <a:t> </a:t>
                      </a:r>
                      <a:r>
                        <a:rPr lang="is-IS" i="1" dirty="0" err="1"/>
                        <a:t>pyogenes</a:t>
                      </a:r>
                      <a:r>
                        <a:rPr lang="is-IS" i="1" dirty="0"/>
                        <a:t> </a:t>
                      </a:r>
                      <a:r>
                        <a:rPr lang="is-IS" dirty="0"/>
                        <a:t>(GAS)</a:t>
                      </a:r>
                    </a:p>
                    <a:p>
                      <a:r>
                        <a:rPr lang="is-IS" i="1" dirty="0" err="1"/>
                        <a:t>Streptococcus</a:t>
                      </a:r>
                      <a:r>
                        <a:rPr lang="is-IS" i="1" dirty="0"/>
                        <a:t> </a:t>
                      </a:r>
                      <a:r>
                        <a:rPr lang="is-IS" i="1" dirty="0" err="1"/>
                        <a:t>pneumoniae</a:t>
                      </a:r>
                      <a:endParaRPr lang="is-IS" i="1" dirty="0"/>
                    </a:p>
                    <a:p>
                      <a:r>
                        <a:rPr lang="is-IS" i="1" dirty="0" err="1"/>
                        <a:t>Haemophilus</a:t>
                      </a:r>
                      <a:r>
                        <a:rPr lang="is-IS" i="1" dirty="0"/>
                        <a:t> </a:t>
                      </a:r>
                      <a:r>
                        <a:rPr lang="is-IS" i="1" dirty="0" err="1"/>
                        <a:t>influenzae</a:t>
                      </a:r>
                      <a:r>
                        <a:rPr lang="is-IS" i="1" dirty="0"/>
                        <a:t> </a:t>
                      </a:r>
                      <a:r>
                        <a:rPr lang="is-IS" dirty="0"/>
                        <a:t>b (</a:t>
                      </a:r>
                      <a:r>
                        <a:rPr lang="is-IS" b="1" dirty="0"/>
                        <a:t>mjög</a:t>
                      </a:r>
                      <a:r>
                        <a:rPr lang="is-IS" dirty="0"/>
                        <a:t> sjaldgæft í bólusettum þýðum)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00887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is-IS" dirty="0"/>
                        <a:t>&gt;5 ára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s-IS" i="1" dirty="0"/>
                        <a:t>S. </a:t>
                      </a:r>
                      <a:r>
                        <a:rPr lang="is-IS" i="1" dirty="0" err="1"/>
                        <a:t>aureus</a:t>
                      </a:r>
                      <a:endParaRPr lang="is-IS" i="1" dirty="0"/>
                    </a:p>
                    <a:p>
                      <a:r>
                        <a:rPr lang="is-IS" i="1" dirty="0" err="1"/>
                        <a:t>Streptococcus</a:t>
                      </a:r>
                      <a:r>
                        <a:rPr lang="is-IS" i="1" dirty="0"/>
                        <a:t> </a:t>
                      </a:r>
                      <a:r>
                        <a:rPr lang="is-IS" i="1" dirty="0" err="1"/>
                        <a:t>pyogenes</a:t>
                      </a:r>
                      <a:r>
                        <a:rPr lang="is-IS" i="1" dirty="0"/>
                        <a:t> </a:t>
                      </a:r>
                      <a:r>
                        <a:rPr lang="is-IS" dirty="0"/>
                        <a:t>(GAS)</a:t>
                      </a:r>
                    </a:p>
                    <a:p>
                      <a:r>
                        <a:rPr lang="is-IS" i="1" dirty="0"/>
                        <a:t>N. </a:t>
                      </a:r>
                      <a:r>
                        <a:rPr lang="is-IS" i="1" dirty="0" err="1"/>
                        <a:t>gonorrhea</a:t>
                      </a:r>
                      <a:r>
                        <a:rPr lang="is-IS" i="1" dirty="0"/>
                        <a:t> </a:t>
                      </a:r>
                      <a:r>
                        <a:rPr lang="is-IS" dirty="0"/>
                        <a:t>(elsti hluti aldurshópsins og tiltölulega sjaldgæft)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61926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91635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916939" y="528573"/>
            <a:ext cx="10358120" cy="738278"/>
          </a:xfrm>
          <a:prstGeom prst="rect">
            <a:avLst/>
          </a:prstGeom>
        </p:spPr>
        <p:txBody>
          <a:bodyPr vert="horz" wrap="square" lIns="0" tIns="182498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10" dirty="0" err="1"/>
              <a:t>Nýgengi</a:t>
            </a:r>
            <a:r>
              <a:rPr lang="is-IS" sz="3600" spc="-10" dirty="0"/>
              <a:t> </a:t>
            </a:r>
            <a:endParaRPr sz="3600" dirty="0"/>
          </a:p>
        </p:txBody>
      </p:sp>
      <p:sp>
        <p:nvSpPr>
          <p:cNvPr id="8" name="object 8"/>
          <p:cNvSpPr txBox="1"/>
          <p:nvPr/>
        </p:nvSpPr>
        <p:spPr>
          <a:xfrm>
            <a:off x="762000" y="2352286"/>
            <a:ext cx="3805937" cy="1812676"/>
          </a:xfrm>
          <a:prstGeom prst="rect">
            <a:avLst/>
          </a:prstGeom>
        </p:spPr>
        <p:txBody>
          <a:bodyPr vert="horz" wrap="square" lIns="0" tIns="52705" rIns="0" bIns="0" rtlCol="0">
            <a:spAutoFit/>
          </a:bodyPr>
          <a:lstStyle/>
          <a:p>
            <a:pPr marL="355600" marR="5080" indent="-342900">
              <a:lnSpc>
                <a:spcPts val="2110"/>
              </a:lnSpc>
              <a:spcBef>
                <a:spcPts val="415"/>
              </a:spcBef>
              <a:buFont typeface="Arial" panose="020B0604020202020204" pitchFamily="34" charset="0"/>
              <a:buChar char="•"/>
            </a:pPr>
            <a:r>
              <a:rPr sz="2000" dirty="0">
                <a:latin typeface="Times New Roman"/>
                <a:cs typeface="Times New Roman"/>
              </a:rPr>
              <a:t>Heildarnýgengi</a:t>
            </a:r>
            <a:r>
              <a:rPr sz="2000" spc="-7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tímabilsins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spc="-25" dirty="0">
                <a:latin typeface="Times New Roman"/>
                <a:cs typeface="Times New Roman"/>
              </a:rPr>
              <a:t>var </a:t>
            </a:r>
            <a:r>
              <a:rPr sz="2000" dirty="0">
                <a:latin typeface="Times New Roman"/>
                <a:cs typeface="Times New Roman"/>
              </a:rPr>
              <a:t>17,1</a:t>
            </a:r>
            <a:r>
              <a:rPr sz="2000" spc="-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á</a:t>
            </a:r>
            <a:r>
              <a:rPr sz="2000" spc="-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hver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100.000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spc="-20" dirty="0" err="1">
                <a:latin typeface="Times New Roman"/>
                <a:cs typeface="Times New Roman"/>
              </a:rPr>
              <a:t>börn</a:t>
            </a:r>
            <a:endParaRPr lang="is-IS" sz="2000" spc="-20" dirty="0">
              <a:latin typeface="Times New Roman"/>
              <a:cs typeface="Times New Roman"/>
            </a:endParaRPr>
          </a:p>
          <a:p>
            <a:pPr marL="355600" marR="5080" lvl="1" indent="-342900">
              <a:lnSpc>
                <a:spcPts val="2110"/>
              </a:lnSpc>
              <a:spcBef>
                <a:spcPts val="415"/>
              </a:spcBef>
              <a:buFont typeface="Arial" panose="020B0604020202020204" pitchFamily="34" charset="0"/>
              <a:buChar char="•"/>
            </a:pPr>
            <a:r>
              <a:rPr lang="is-IS" sz="2000" dirty="0">
                <a:latin typeface="Times New Roman"/>
                <a:cs typeface="Times New Roman"/>
              </a:rPr>
              <a:t>	3</a:t>
            </a:r>
            <a:r>
              <a:rPr sz="2000" dirty="0">
                <a:latin typeface="Times New Roman"/>
                <a:cs typeface="Times New Roman"/>
              </a:rPr>
              <a:t>,8%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dirty="0" err="1">
                <a:latin typeface="Times New Roman"/>
                <a:cs typeface="Times New Roman"/>
              </a:rPr>
              <a:t>árleg</a:t>
            </a:r>
            <a:r>
              <a:rPr sz="2000" spc="-25" dirty="0">
                <a:latin typeface="Times New Roman"/>
                <a:cs typeface="Times New Roman"/>
              </a:rPr>
              <a:t> </a:t>
            </a:r>
            <a:r>
              <a:rPr sz="2000" spc="-10" dirty="0" err="1">
                <a:latin typeface="Times New Roman"/>
                <a:cs typeface="Times New Roman"/>
              </a:rPr>
              <a:t>lækkun</a:t>
            </a:r>
            <a:endParaRPr lang="is-IS" sz="2000" dirty="0">
              <a:latin typeface="Times New Roman"/>
              <a:cs typeface="Times New Roman"/>
            </a:endParaRPr>
          </a:p>
          <a:p>
            <a:pPr marL="285750" indent="-285750">
              <a:lnSpc>
                <a:spcPct val="100000"/>
              </a:lnSpc>
              <a:spcBef>
                <a:spcPts val="720"/>
              </a:spcBef>
              <a:buFont typeface="Arial" panose="020B0604020202020204" pitchFamily="34" charset="0"/>
              <a:buChar char="•"/>
            </a:pPr>
            <a:endParaRPr lang="is-IS" sz="1600" dirty="0">
              <a:latin typeface="Times New Roman"/>
              <a:cs typeface="Times New Roman"/>
            </a:endParaRPr>
          </a:p>
          <a:p>
            <a:pPr marL="355600" marR="436245" indent="-342900">
              <a:lnSpc>
                <a:spcPts val="2160"/>
              </a:lnSpc>
              <a:buFont typeface="Arial" panose="020B0604020202020204" pitchFamily="34" charset="0"/>
              <a:buChar char="•"/>
            </a:pPr>
            <a:r>
              <a:rPr sz="2000" dirty="0" err="1">
                <a:latin typeface="Times New Roman"/>
                <a:cs typeface="Times New Roman"/>
              </a:rPr>
              <a:t>Nýgengi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lið</a:t>
            </a:r>
            <a:r>
              <a:rPr sz="2000" dirty="0">
                <a:latin typeface="Times New Roman"/>
                <a:cs typeface="Times New Roman"/>
              </a:rPr>
              <a:t>sýkinga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lækkaði </a:t>
            </a:r>
            <a:r>
              <a:rPr sz="2000" dirty="0">
                <a:latin typeface="Times New Roman"/>
                <a:cs typeface="Times New Roman"/>
              </a:rPr>
              <a:t>árlega</a:t>
            </a:r>
            <a:r>
              <a:rPr sz="2000" spc="-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um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spc="-20" dirty="0">
                <a:latin typeface="Times New Roman"/>
                <a:cs typeface="Times New Roman"/>
              </a:rPr>
              <a:t>7,5%</a:t>
            </a:r>
            <a:endParaRPr sz="2000" dirty="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787900" y="5965342"/>
            <a:ext cx="7139940" cy="8191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300" dirty="0">
                <a:latin typeface="Arial"/>
                <a:cs typeface="Arial"/>
              </a:rPr>
              <a:t>Mynd</a:t>
            </a:r>
            <a:r>
              <a:rPr sz="1300" spc="20" dirty="0">
                <a:latin typeface="Arial"/>
                <a:cs typeface="Arial"/>
              </a:rPr>
              <a:t> </a:t>
            </a:r>
            <a:r>
              <a:rPr sz="1300" dirty="0">
                <a:latin typeface="Arial"/>
                <a:cs typeface="Arial"/>
              </a:rPr>
              <a:t>3</a:t>
            </a:r>
            <a:r>
              <a:rPr sz="1300" spc="-10" dirty="0">
                <a:latin typeface="Arial"/>
                <a:cs typeface="Arial"/>
              </a:rPr>
              <a:t> </a:t>
            </a:r>
            <a:r>
              <a:rPr sz="1300" dirty="0">
                <a:latin typeface="Arial"/>
                <a:cs typeface="Arial"/>
              </a:rPr>
              <a:t>- </a:t>
            </a:r>
            <a:r>
              <a:rPr sz="1300" dirty="0">
                <a:latin typeface="Times New Roman"/>
                <a:cs typeface="Times New Roman"/>
              </a:rPr>
              <a:t>Nýgengi</a:t>
            </a:r>
            <a:r>
              <a:rPr sz="1300" spc="-30" dirty="0">
                <a:latin typeface="Times New Roman"/>
                <a:cs typeface="Times New Roman"/>
              </a:rPr>
              <a:t> </a:t>
            </a:r>
            <a:r>
              <a:rPr sz="1300" dirty="0">
                <a:latin typeface="Times New Roman"/>
                <a:cs typeface="Times New Roman"/>
              </a:rPr>
              <a:t>bein-</a:t>
            </a:r>
            <a:r>
              <a:rPr sz="1300" spc="-10" dirty="0">
                <a:latin typeface="Times New Roman"/>
                <a:cs typeface="Times New Roman"/>
              </a:rPr>
              <a:t> </a:t>
            </a:r>
            <a:r>
              <a:rPr sz="1300" dirty="0">
                <a:latin typeface="Times New Roman"/>
                <a:cs typeface="Times New Roman"/>
              </a:rPr>
              <a:t>og/eða</a:t>
            </a:r>
            <a:r>
              <a:rPr sz="1300" spc="-5" dirty="0">
                <a:latin typeface="Times New Roman"/>
                <a:cs typeface="Times New Roman"/>
              </a:rPr>
              <a:t> </a:t>
            </a:r>
            <a:r>
              <a:rPr sz="1300" dirty="0">
                <a:latin typeface="Times New Roman"/>
                <a:cs typeface="Times New Roman"/>
              </a:rPr>
              <a:t>liðsýkinga</a:t>
            </a:r>
            <a:r>
              <a:rPr sz="1300" spc="-35" dirty="0">
                <a:latin typeface="Times New Roman"/>
                <a:cs typeface="Times New Roman"/>
              </a:rPr>
              <a:t> </a:t>
            </a:r>
            <a:r>
              <a:rPr sz="1300" dirty="0">
                <a:latin typeface="Times New Roman"/>
                <a:cs typeface="Times New Roman"/>
              </a:rPr>
              <a:t>hjá</a:t>
            </a:r>
            <a:r>
              <a:rPr sz="1300" spc="-10" dirty="0">
                <a:latin typeface="Times New Roman"/>
                <a:cs typeface="Times New Roman"/>
              </a:rPr>
              <a:t> </a:t>
            </a:r>
            <a:r>
              <a:rPr sz="1300" dirty="0">
                <a:latin typeface="Times New Roman"/>
                <a:cs typeface="Times New Roman"/>
              </a:rPr>
              <a:t>börnum</a:t>
            </a:r>
            <a:r>
              <a:rPr sz="1300" spc="-35" dirty="0">
                <a:latin typeface="Times New Roman"/>
                <a:cs typeface="Times New Roman"/>
              </a:rPr>
              <a:t> </a:t>
            </a:r>
            <a:r>
              <a:rPr sz="1300" dirty="0">
                <a:latin typeface="Times New Roman"/>
                <a:cs typeface="Times New Roman"/>
              </a:rPr>
              <a:t>á Barnaspítala</a:t>
            </a:r>
            <a:r>
              <a:rPr sz="1300" spc="30" dirty="0">
                <a:latin typeface="Times New Roman"/>
                <a:cs typeface="Times New Roman"/>
              </a:rPr>
              <a:t> </a:t>
            </a:r>
            <a:r>
              <a:rPr sz="1300" dirty="0">
                <a:latin typeface="Times New Roman"/>
                <a:cs typeface="Times New Roman"/>
              </a:rPr>
              <a:t>Hringsins</a:t>
            </a:r>
            <a:r>
              <a:rPr sz="1300" spc="-5" dirty="0">
                <a:latin typeface="Times New Roman"/>
                <a:cs typeface="Times New Roman"/>
              </a:rPr>
              <a:t> </a:t>
            </a:r>
            <a:r>
              <a:rPr sz="1300" dirty="0">
                <a:latin typeface="Times New Roman"/>
                <a:cs typeface="Times New Roman"/>
              </a:rPr>
              <a:t>árin</a:t>
            </a:r>
            <a:r>
              <a:rPr sz="1300" spc="10" dirty="0">
                <a:latin typeface="Times New Roman"/>
                <a:cs typeface="Times New Roman"/>
              </a:rPr>
              <a:t> </a:t>
            </a:r>
            <a:r>
              <a:rPr sz="1300" dirty="0">
                <a:latin typeface="Times New Roman"/>
                <a:cs typeface="Times New Roman"/>
              </a:rPr>
              <a:t>2006-</a:t>
            </a:r>
            <a:r>
              <a:rPr sz="1300" spc="-20" dirty="0">
                <a:latin typeface="Times New Roman"/>
                <a:cs typeface="Times New Roman"/>
              </a:rPr>
              <a:t>2020</a:t>
            </a:r>
            <a:endParaRPr sz="13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3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30"/>
              </a:spcBef>
            </a:pPr>
            <a:endParaRPr sz="1300">
              <a:latin typeface="Times New Roman"/>
              <a:cs typeface="Times New Roman"/>
            </a:endParaRPr>
          </a:p>
          <a:p>
            <a:pPr marR="5080" algn="r">
              <a:lnSpc>
                <a:spcPct val="100000"/>
              </a:lnSpc>
            </a:pPr>
            <a:r>
              <a:rPr sz="1300" dirty="0">
                <a:solidFill>
                  <a:srgbClr val="0097AB"/>
                </a:solidFill>
                <a:latin typeface="Arial"/>
                <a:cs typeface="Arial"/>
              </a:rPr>
              <a:t>Freyþór</a:t>
            </a:r>
            <a:r>
              <a:rPr sz="1300" spc="-40" dirty="0">
                <a:solidFill>
                  <a:srgbClr val="0097AB"/>
                </a:solidFill>
                <a:latin typeface="Arial"/>
                <a:cs typeface="Arial"/>
              </a:rPr>
              <a:t> </a:t>
            </a:r>
            <a:r>
              <a:rPr sz="1300" spc="-10" dirty="0">
                <a:solidFill>
                  <a:srgbClr val="0097AB"/>
                </a:solidFill>
                <a:latin typeface="Arial"/>
                <a:cs typeface="Arial"/>
              </a:rPr>
              <a:t>Össurarson</a:t>
            </a:r>
            <a:endParaRPr sz="1300">
              <a:latin typeface="Arial"/>
              <a:cs typeface="Arial"/>
            </a:endParaRPr>
          </a:p>
        </p:txBody>
      </p:sp>
      <p:pic>
        <p:nvPicPr>
          <p:cNvPr id="10" name="object 10" descr="Chart, line chart  Description automatically generated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567937" y="2352286"/>
            <a:ext cx="7288144" cy="3528904"/>
          </a:xfrm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46AAA75C-692C-718D-6C23-46494E7960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486400" y="1248563"/>
            <a:ext cx="6144641" cy="553998"/>
          </a:xfrm>
        </p:spPr>
        <p:txBody>
          <a:bodyPr/>
          <a:lstStyle/>
          <a:p>
            <a:r>
              <a:rPr lang="is-IS" dirty="0"/>
              <a:t>Bein- og liðsýkingar barna á Barnaspítala Hringsins 2006-2020</a:t>
            </a:r>
            <a:br>
              <a:rPr lang="is-IS" dirty="0"/>
            </a:br>
            <a:r>
              <a:rPr lang="is-IS" dirty="0"/>
              <a:t>BS verkefni, Freyþór Össurarson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11201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Aldurs-</a:t>
            </a:r>
            <a:r>
              <a:rPr spc="-50" dirty="0"/>
              <a:t> </a:t>
            </a:r>
            <a:r>
              <a:rPr dirty="0"/>
              <a:t>og</a:t>
            </a:r>
            <a:r>
              <a:rPr spc="-5" dirty="0"/>
              <a:t> </a:t>
            </a:r>
            <a:r>
              <a:rPr spc="-10" dirty="0"/>
              <a:t>kynjadreifing</a:t>
            </a:r>
          </a:p>
        </p:txBody>
      </p:sp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48225" y="2391666"/>
            <a:ext cx="157975" cy="120714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402897" y="2750409"/>
            <a:ext cx="136490" cy="100442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48225" y="3583435"/>
            <a:ext cx="157975" cy="120714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48225" y="4019298"/>
            <a:ext cx="157975" cy="120714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48225" y="4889503"/>
            <a:ext cx="157975" cy="120714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402897" y="5248245"/>
            <a:ext cx="136490" cy="100442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1145844" y="2206175"/>
            <a:ext cx="3540760" cy="3278205"/>
          </a:xfrm>
          <a:prstGeom prst="rect">
            <a:avLst/>
          </a:prstGeom>
        </p:spPr>
        <p:txBody>
          <a:bodyPr vert="horz" wrap="square" lIns="0" tIns="565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45"/>
              </a:spcBef>
            </a:pPr>
            <a:r>
              <a:rPr sz="2250" dirty="0">
                <a:latin typeface="Times New Roman"/>
                <a:cs typeface="Times New Roman"/>
              </a:rPr>
              <a:t>Miðgildi</a:t>
            </a:r>
            <a:r>
              <a:rPr sz="2250" spc="-45" dirty="0">
                <a:latin typeface="Times New Roman"/>
                <a:cs typeface="Times New Roman"/>
              </a:rPr>
              <a:t> </a:t>
            </a:r>
            <a:r>
              <a:rPr sz="2250" dirty="0">
                <a:latin typeface="Times New Roman"/>
                <a:cs typeface="Times New Roman"/>
              </a:rPr>
              <a:t>aldurs:</a:t>
            </a:r>
            <a:r>
              <a:rPr sz="2250" spc="-55" dirty="0">
                <a:latin typeface="Times New Roman"/>
                <a:cs typeface="Times New Roman"/>
              </a:rPr>
              <a:t> </a:t>
            </a:r>
            <a:r>
              <a:rPr sz="2250" dirty="0">
                <a:latin typeface="Times New Roman"/>
                <a:cs typeface="Times New Roman"/>
              </a:rPr>
              <a:t>30</a:t>
            </a:r>
            <a:r>
              <a:rPr sz="2250" spc="-45" dirty="0">
                <a:latin typeface="Times New Roman"/>
                <a:cs typeface="Times New Roman"/>
              </a:rPr>
              <a:t> </a:t>
            </a:r>
            <a:r>
              <a:rPr sz="2250" spc="-10" dirty="0" err="1">
                <a:latin typeface="Times New Roman"/>
                <a:cs typeface="Times New Roman"/>
              </a:rPr>
              <a:t>mánuðir</a:t>
            </a:r>
            <a:endParaRPr sz="2250" dirty="0">
              <a:latin typeface="Times New Roman"/>
              <a:cs typeface="Times New Roman"/>
            </a:endParaRPr>
          </a:p>
          <a:p>
            <a:pPr marL="469265">
              <a:lnSpc>
                <a:spcPct val="100000"/>
              </a:lnSpc>
              <a:spcBef>
                <a:spcPts val="315"/>
              </a:spcBef>
            </a:pPr>
            <a:r>
              <a:rPr sz="1850" dirty="0">
                <a:latin typeface="Times New Roman"/>
                <a:cs typeface="Times New Roman"/>
              </a:rPr>
              <a:t>Spönn:</a:t>
            </a:r>
            <a:r>
              <a:rPr sz="1850" spc="20" dirty="0">
                <a:latin typeface="Times New Roman"/>
                <a:cs typeface="Times New Roman"/>
              </a:rPr>
              <a:t> </a:t>
            </a:r>
            <a:r>
              <a:rPr sz="1850" dirty="0">
                <a:latin typeface="Times New Roman"/>
                <a:cs typeface="Times New Roman"/>
              </a:rPr>
              <a:t>28</a:t>
            </a:r>
            <a:r>
              <a:rPr sz="1850" spc="35" dirty="0">
                <a:latin typeface="Times New Roman"/>
                <a:cs typeface="Times New Roman"/>
              </a:rPr>
              <a:t> </a:t>
            </a:r>
            <a:r>
              <a:rPr sz="1850" dirty="0">
                <a:latin typeface="Times New Roman"/>
                <a:cs typeface="Times New Roman"/>
              </a:rPr>
              <a:t>dagar</a:t>
            </a:r>
            <a:r>
              <a:rPr sz="1850" spc="50" dirty="0">
                <a:latin typeface="Times New Roman"/>
                <a:cs typeface="Times New Roman"/>
              </a:rPr>
              <a:t> </a:t>
            </a:r>
            <a:r>
              <a:rPr sz="1850" dirty="0">
                <a:latin typeface="Times New Roman"/>
                <a:cs typeface="Times New Roman"/>
              </a:rPr>
              <a:t>–</a:t>
            </a:r>
            <a:r>
              <a:rPr sz="1850" spc="15" dirty="0">
                <a:latin typeface="Times New Roman"/>
                <a:cs typeface="Times New Roman"/>
              </a:rPr>
              <a:t> </a:t>
            </a:r>
            <a:r>
              <a:rPr sz="1850" dirty="0">
                <a:latin typeface="Times New Roman"/>
                <a:cs typeface="Times New Roman"/>
              </a:rPr>
              <a:t>17,9</a:t>
            </a:r>
            <a:r>
              <a:rPr sz="1850" spc="35" dirty="0">
                <a:latin typeface="Times New Roman"/>
                <a:cs typeface="Times New Roman"/>
              </a:rPr>
              <a:t> </a:t>
            </a:r>
            <a:r>
              <a:rPr sz="1850" spc="-25" dirty="0">
                <a:latin typeface="Times New Roman"/>
                <a:cs typeface="Times New Roman"/>
              </a:rPr>
              <a:t>ára</a:t>
            </a:r>
            <a:endParaRPr sz="185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290"/>
              </a:spcBef>
            </a:pPr>
            <a:endParaRPr sz="1850" dirty="0">
              <a:latin typeface="Times New Roman"/>
              <a:cs typeface="Times New Roman"/>
            </a:endParaRPr>
          </a:p>
          <a:p>
            <a:pPr marL="12700" marR="5080">
              <a:lnSpc>
                <a:spcPct val="127099"/>
              </a:lnSpc>
            </a:pPr>
            <a:r>
              <a:rPr sz="2250" dirty="0">
                <a:latin typeface="Times New Roman"/>
                <a:cs typeface="Times New Roman"/>
              </a:rPr>
              <a:t>35%</a:t>
            </a:r>
            <a:r>
              <a:rPr sz="2250" spc="-45" dirty="0">
                <a:latin typeface="Times New Roman"/>
                <a:cs typeface="Times New Roman"/>
              </a:rPr>
              <a:t> </a:t>
            </a:r>
            <a:r>
              <a:rPr sz="2250" dirty="0">
                <a:latin typeface="Times New Roman"/>
                <a:cs typeface="Times New Roman"/>
              </a:rPr>
              <a:t>tilfella</a:t>
            </a:r>
            <a:r>
              <a:rPr sz="2250" spc="-20" dirty="0">
                <a:latin typeface="Times New Roman"/>
                <a:cs typeface="Times New Roman"/>
              </a:rPr>
              <a:t> </a:t>
            </a:r>
            <a:r>
              <a:rPr sz="2250" dirty="0">
                <a:latin typeface="Times New Roman"/>
                <a:cs typeface="Times New Roman"/>
              </a:rPr>
              <a:t>á</a:t>
            </a:r>
            <a:r>
              <a:rPr sz="2250" spc="-40" dirty="0">
                <a:latin typeface="Times New Roman"/>
                <a:cs typeface="Times New Roman"/>
              </a:rPr>
              <a:t> </a:t>
            </a:r>
            <a:r>
              <a:rPr sz="2250" dirty="0">
                <a:latin typeface="Times New Roman"/>
                <a:cs typeface="Times New Roman"/>
              </a:rPr>
              <a:t>öðru</a:t>
            </a:r>
            <a:r>
              <a:rPr sz="2250" spc="-35" dirty="0">
                <a:latin typeface="Times New Roman"/>
                <a:cs typeface="Times New Roman"/>
              </a:rPr>
              <a:t> </a:t>
            </a:r>
            <a:r>
              <a:rPr sz="2250" spc="-10" dirty="0">
                <a:latin typeface="Times New Roman"/>
                <a:cs typeface="Times New Roman"/>
              </a:rPr>
              <a:t>aldursári </a:t>
            </a:r>
            <a:r>
              <a:rPr sz="2250" dirty="0">
                <a:latin typeface="Times New Roman"/>
                <a:cs typeface="Times New Roman"/>
              </a:rPr>
              <a:t>66%</a:t>
            </a:r>
            <a:r>
              <a:rPr sz="2250" spc="-45" dirty="0">
                <a:latin typeface="Times New Roman"/>
                <a:cs typeface="Times New Roman"/>
              </a:rPr>
              <a:t> </a:t>
            </a:r>
            <a:r>
              <a:rPr sz="2250" dirty="0">
                <a:latin typeface="Times New Roman"/>
                <a:cs typeface="Times New Roman"/>
              </a:rPr>
              <a:t>tilfella</a:t>
            </a:r>
            <a:r>
              <a:rPr sz="2250" spc="-15" dirty="0">
                <a:latin typeface="Times New Roman"/>
                <a:cs typeface="Times New Roman"/>
              </a:rPr>
              <a:t> </a:t>
            </a:r>
            <a:r>
              <a:rPr sz="2250" dirty="0">
                <a:latin typeface="Times New Roman"/>
                <a:cs typeface="Times New Roman"/>
              </a:rPr>
              <a:t>á</a:t>
            </a:r>
            <a:r>
              <a:rPr sz="2250" spc="-40" dirty="0">
                <a:latin typeface="Times New Roman"/>
                <a:cs typeface="Times New Roman"/>
              </a:rPr>
              <a:t> </a:t>
            </a:r>
            <a:r>
              <a:rPr sz="2250" dirty="0">
                <a:latin typeface="Times New Roman"/>
                <a:cs typeface="Times New Roman"/>
              </a:rPr>
              <a:t>aldrinum</a:t>
            </a:r>
            <a:r>
              <a:rPr sz="2250" spc="-30" dirty="0">
                <a:latin typeface="Times New Roman"/>
                <a:cs typeface="Times New Roman"/>
              </a:rPr>
              <a:t> </a:t>
            </a:r>
            <a:r>
              <a:rPr sz="2250" spc="-10" dirty="0">
                <a:latin typeface="Times New Roman"/>
                <a:cs typeface="Times New Roman"/>
              </a:rPr>
              <a:t>0-</a:t>
            </a:r>
            <a:r>
              <a:rPr sz="2250" dirty="0">
                <a:latin typeface="Times New Roman"/>
                <a:cs typeface="Times New Roman"/>
              </a:rPr>
              <a:t>5</a:t>
            </a:r>
            <a:r>
              <a:rPr sz="2250" spc="-35" dirty="0">
                <a:latin typeface="Times New Roman"/>
                <a:cs typeface="Times New Roman"/>
              </a:rPr>
              <a:t> </a:t>
            </a:r>
            <a:r>
              <a:rPr sz="2250" spc="-25" dirty="0">
                <a:latin typeface="Times New Roman"/>
                <a:cs typeface="Times New Roman"/>
              </a:rPr>
              <a:t>ára</a:t>
            </a:r>
            <a:endParaRPr sz="225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65"/>
              </a:spcBef>
            </a:pPr>
            <a:endParaRPr sz="225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2250" dirty="0">
                <a:latin typeface="Times New Roman"/>
                <a:cs typeface="Times New Roman"/>
              </a:rPr>
              <a:t>133</a:t>
            </a:r>
            <a:r>
              <a:rPr sz="2250" spc="-40" dirty="0">
                <a:latin typeface="Times New Roman"/>
                <a:cs typeface="Times New Roman"/>
              </a:rPr>
              <a:t> </a:t>
            </a:r>
            <a:r>
              <a:rPr sz="2250" dirty="0">
                <a:latin typeface="Times New Roman"/>
                <a:cs typeface="Times New Roman"/>
              </a:rPr>
              <a:t>drengir</a:t>
            </a:r>
            <a:r>
              <a:rPr sz="2250" spc="-30" dirty="0">
                <a:latin typeface="Times New Roman"/>
                <a:cs typeface="Times New Roman"/>
              </a:rPr>
              <a:t> </a:t>
            </a:r>
            <a:r>
              <a:rPr sz="2250" dirty="0">
                <a:latin typeface="Times New Roman"/>
                <a:cs typeface="Times New Roman"/>
              </a:rPr>
              <a:t>og</a:t>
            </a:r>
            <a:r>
              <a:rPr sz="2250" spc="-40" dirty="0">
                <a:latin typeface="Times New Roman"/>
                <a:cs typeface="Times New Roman"/>
              </a:rPr>
              <a:t> </a:t>
            </a:r>
            <a:r>
              <a:rPr sz="2250" dirty="0">
                <a:latin typeface="Times New Roman"/>
                <a:cs typeface="Times New Roman"/>
              </a:rPr>
              <a:t>72</a:t>
            </a:r>
            <a:r>
              <a:rPr sz="2250" spc="-35" dirty="0">
                <a:latin typeface="Times New Roman"/>
                <a:cs typeface="Times New Roman"/>
              </a:rPr>
              <a:t> </a:t>
            </a:r>
            <a:r>
              <a:rPr sz="2250" spc="-10" dirty="0">
                <a:latin typeface="Times New Roman"/>
                <a:cs typeface="Times New Roman"/>
              </a:rPr>
              <a:t>stúlkur</a:t>
            </a:r>
            <a:endParaRPr sz="2250" dirty="0">
              <a:latin typeface="Times New Roman"/>
              <a:cs typeface="Times New Roman"/>
            </a:endParaRPr>
          </a:p>
          <a:p>
            <a:pPr marL="469265">
              <a:lnSpc>
                <a:spcPct val="100000"/>
              </a:lnSpc>
              <a:spcBef>
                <a:spcPts val="315"/>
              </a:spcBef>
            </a:pPr>
            <a:r>
              <a:rPr lang="is-IS" sz="1850" spc="-10" dirty="0">
                <a:latin typeface="Times New Roman"/>
                <a:cs typeface="Times New Roman"/>
              </a:rPr>
              <a:t>65% drengir</a:t>
            </a:r>
            <a:endParaRPr sz="1850" dirty="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365750" y="5886094"/>
            <a:ext cx="5785485" cy="2247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300" dirty="0">
                <a:latin typeface="Arial"/>
                <a:cs typeface="Arial"/>
              </a:rPr>
              <a:t>Mynd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dirty="0">
                <a:latin typeface="Arial"/>
                <a:cs typeface="Arial"/>
              </a:rPr>
              <a:t>2</a:t>
            </a:r>
            <a:r>
              <a:rPr sz="1300" spc="-20" dirty="0">
                <a:latin typeface="Arial"/>
                <a:cs typeface="Arial"/>
              </a:rPr>
              <a:t> </a:t>
            </a:r>
            <a:r>
              <a:rPr sz="1300" dirty="0">
                <a:latin typeface="Arial"/>
                <a:cs typeface="Arial"/>
              </a:rPr>
              <a:t>-</a:t>
            </a:r>
            <a:r>
              <a:rPr sz="1300" spc="-70" dirty="0">
                <a:latin typeface="Arial"/>
                <a:cs typeface="Arial"/>
              </a:rPr>
              <a:t> </a:t>
            </a:r>
            <a:r>
              <a:rPr sz="1300" dirty="0">
                <a:latin typeface="Arial"/>
                <a:cs typeface="Arial"/>
              </a:rPr>
              <a:t>Aldursdreifing</a:t>
            </a:r>
            <a:r>
              <a:rPr sz="1300" spc="-45" dirty="0">
                <a:latin typeface="Arial"/>
                <a:cs typeface="Arial"/>
              </a:rPr>
              <a:t> </a:t>
            </a:r>
            <a:r>
              <a:rPr sz="1300" dirty="0">
                <a:latin typeface="Arial"/>
                <a:cs typeface="Arial"/>
              </a:rPr>
              <a:t>205</a:t>
            </a:r>
            <a:r>
              <a:rPr sz="1300" spc="-35" dirty="0">
                <a:latin typeface="Arial"/>
                <a:cs typeface="Arial"/>
              </a:rPr>
              <a:t> </a:t>
            </a:r>
            <a:r>
              <a:rPr sz="1300" dirty="0">
                <a:latin typeface="Arial"/>
                <a:cs typeface="Arial"/>
              </a:rPr>
              <a:t>barna</a:t>
            </a:r>
            <a:r>
              <a:rPr sz="1300" spc="-20" dirty="0">
                <a:latin typeface="Arial"/>
                <a:cs typeface="Arial"/>
              </a:rPr>
              <a:t> </a:t>
            </a:r>
            <a:r>
              <a:rPr sz="1300" dirty="0">
                <a:latin typeface="Arial"/>
                <a:cs typeface="Arial"/>
              </a:rPr>
              <a:t>með</a:t>
            </a:r>
            <a:r>
              <a:rPr sz="1300" spc="-45" dirty="0">
                <a:latin typeface="Arial"/>
                <a:cs typeface="Arial"/>
              </a:rPr>
              <a:t> </a:t>
            </a:r>
            <a:r>
              <a:rPr sz="1300" dirty="0">
                <a:latin typeface="Arial"/>
                <a:cs typeface="Arial"/>
              </a:rPr>
              <a:t>bein-</a:t>
            </a:r>
            <a:r>
              <a:rPr sz="1300" spc="-25" dirty="0">
                <a:latin typeface="Arial"/>
                <a:cs typeface="Arial"/>
              </a:rPr>
              <a:t> </a:t>
            </a:r>
            <a:r>
              <a:rPr sz="1300" dirty="0">
                <a:latin typeface="Arial"/>
                <a:cs typeface="Arial"/>
              </a:rPr>
              <a:t>og/eða</a:t>
            </a:r>
            <a:r>
              <a:rPr sz="1300" spc="-35" dirty="0">
                <a:latin typeface="Arial"/>
                <a:cs typeface="Arial"/>
              </a:rPr>
              <a:t> </a:t>
            </a:r>
            <a:r>
              <a:rPr sz="1300" dirty="0">
                <a:latin typeface="Arial"/>
                <a:cs typeface="Arial"/>
              </a:rPr>
              <a:t>liðsýkingu</a:t>
            </a:r>
            <a:r>
              <a:rPr sz="1300" spc="-45" dirty="0">
                <a:latin typeface="Arial"/>
                <a:cs typeface="Arial"/>
              </a:rPr>
              <a:t> </a:t>
            </a:r>
            <a:r>
              <a:rPr sz="1300" dirty="0">
                <a:latin typeface="Arial"/>
                <a:cs typeface="Arial"/>
              </a:rPr>
              <a:t>árin</a:t>
            </a:r>
            <a:r>
              <a:rPr sz="1300" spc="-20" dirty="0">
                <a:latin typeface="Arial"/>
                <a:cs typeface="Arial"/>
              </a:rPr>
              <a:t> </a:t>
            </a:r>
            <a:r>
              <a:rPr sz="1300" dirty="0">
                <a:latin typeface="Arial"/>
                <a:cs typeface="Arial"/>
              </a:rPr>
              <a:t>2006-</a:t>
            </a:r>
            <a:r>
              <a:rPr sz="1300" spc="-20" dirty="0">
                <a:latin typeface="Arial"/>
                <a:cs typeface="Arial"/>
              </a:rPr>
              <a:t>2020</a:t>
            </a:r>
            <a:endParaRPr sz="1300">
              <a:latin typeface="Arial"/>
              <a:cs typeface="Arial"/>
            </a:endParaRPr>
          </a:p>
        </p:txBody>
      </p:sp>
      <p:pic>
        <p:nvPicPr>
          <p:cNvPr id="11" name="object 11" descr="Chart, bar chart  Description automatically generated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171575" y="2569973"/>
            <a:ext cx="6477727" cy="3183348"/>
          </a:xfrm>
          <a:prstGeom prst="rect">
            <a:avLst/>
          </a:prstGeom>
        </p:spPr>
      </p:pic>
      <p:sp>
        <p:nvSpPr>
          <p:cNvPr id="12" name="object 12"/>
          <p:cNvSpPr txBox="1"/>
          <p:nvPr/>
        </p:nvSpPr>
        <p:spPr>
          <a:xfrm>
            <a:off x="10423652" y="6591401"/>
            <a:ext cx="1503680" cy="2247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300" dirty="0">
                <a:solidFill>
                  <a:srgbClr val="0097AB"/>
                </a:solidFill>
                <a:latin typeface="Arial"/>
                <a:cs typeface="Arial"/>
              </a:rPr>
              <a:t>Freyþór</a:t>
            </a:r>
            <a:r>
              <a:rPr sz="1300" spc="-40" dirty="0">
                <a:solidFill>
                  <a:srgbClr val="0097AB"/>
                </a:solidFill>
                <a:latin typeface="Arial"/>
                <a:cs typeface="Arial"/>
              </a:rPr>
              <a:t> </a:t>
            </a:r>
            <a:r>
              <a:rPr sz="1300" spc="-10" dirty="0">
                <a:solidFill>
                  <a:srgbClr val="0097AB"/>
                </a:solidFill>
                <a:latin typeface="Arial"/>
                <a:cs typeface="Arial"/>
              </a:rPr>
              <a:t>Össurarson</a:t>
            </a:r>
            <a:endParaRPr sz="13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29057" rIns="0" bIns="0" rtlCol="0">
            <a:spAutoFit/>
          </a:bodyPr>
          <a:lstStyle/>
          <a:p>
            <a:pPr marL="88900">
              <a:lnSpc>
                <a:spcPct val="100000"/>
              </a:lnSpc>
              <a:spcBef>
                <a:spcPts val="95"/>
              </a:spcBef>
            </a:pPr>
            <a:r>
              <a:rPr sz="2800" dirty="0"/>
              <a:t>Aldursdreifing</a:t>
            </a:r>
            <a:r>
              <a:rPr sz="2800" spc="-105" dirty="0"/>
              <a:t> </a:t>
            </a:r>
            <a:r>
              <a:rPr sz="2800" dirty="0"/>
              <a:t>og</a:t>
            </a:r>
            <a:r>
              <a:rPr sz="2800" spc="-85" dirty="0"/>
              <a:t> </a:t>
            </a:r>
            <a:r>
              <a:rPr sz="2800" spc="-10" dirty="0"/>
              <a:t>kynjahutfall</a:t>
            </a:r>
            <a:endParaRPr sz="2800"/>
          </a:p>
        </p:txBody>
      </p:sp>
      <p:grpSp>
        <p:nvGrpSpPr>
          <p:cNvPr id="4" name="object 4"/>
          <p:cNvGrpSpPr/>
          <p:nvPr/>
        </p:nvGrpSpPr>
        <p:grpSpPr>
          <a:xfrm>
            <a:off x="3032874" y="2706429"/>
            <a:ext cx="5471795" cy="1692910"/>
            <a:chOff x="3032874" y="2706429"/>
            <a:chExt cx="5471795" cy="1692910"/>
          </a:xfrm>
        </p:grpSpPr>
        <p:sp>
          <p:nvSpPr>
            <p:cNvPr id="5" name="object 5"/>
            <p:cNvSpPr/>
            <p:nvPr/>
          </p:nvSpPr>
          <p:spPr>
            <a:xfrm>
              <a:off x="3082382" y="2706626"/>
              <a:ext cx="5409565" cy="1630680"/>
            </a:xfrm>
            <a:custGeom>
              <a:avLst/>
              <a:gdLst/>
              <a:ahLst/>
              <a:cxnLst/>
              <a:rect l="l" t="t" r="r" b="b"/>
              <a:pathLst>
                <a:path w="5409565" h="1630679">
                  <a:moveTo>
                    <a:pt x="5409419" y="0"/>
                  </a:moveTo>
                  <a:lnTo>
                    <a:pt x="0" y="0"/>
                  </a:lnTo>
                  <a:lnTo>
                    <a:pt x="0" y="1630567"/>
                  </a:lnTo>
                  <a:lnTo>
                    <a:pt x="5409419" y="1630567"/>
                  </a:lnTo>
                  <a:lnTo>
                    <a:pt x="5409419" y="0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088547" y="2922805"/>
              <a:ext cx="5397500" cy="1223010"/>
            </a:xfrm>
            <a:custGeom>
              <a:avLst/>
              <a:gdLst/>
              <a:ahLst/>
              <a:cxnLst/>
              <a:rect l="l" t="t" r="r" b="b"/>
              <a:pathLst>
                <a:path w="5397500" h="1223010">
                  <a:moveTo>
                    <a:pt x="0" y="1222822"/>
                  </a:moveTo>
                  <a:lnTo>
                    <a:pt x="61653" y="1222822"/>
                  </a:lnTo>
                </a:path>
                <a:path w="5397500" h="1223010">
                  <a:moveTo>
                    <a:pt x="148380" y="1222822"/>
                  </a:moveTo>
                  <a:lnTo>
                    <a:pt x="358413" y="1222822"/>
                  </a:lnTo>
                </a:path>
                <a:path w="5397500" h="1223010">
                  <a:moveTo>
                    <a:pt x="543375" y="1222822"/>
                  </a:moveTo>
                  <a:lnTo>
                    <a:pt x="667093" y="1222822"/>
                  </a:lnTo>
                </a:path>
                <a:path w="5397500" h="1223010">
                  <a:moveTo>
                    <a:pt x="753408" y="1222822"/>
                  </a:moveTo>
                  <a:lnTo>
                    <a:pt x="963442" y="1222822"/>
                  </a:lnTo>
                </a:path>
                <a:path w="5397500" h="1223010">
                  <a:moveTo>
                    <a:pt x="1049758" y="1222822"/>
                  </a:moveTo>
                  <a:lnTo>
                    <a:pt x="2470260" y="1222822"/>
                  </a:lnTo>
                </a:path>
                <a:path w="5397500" h="1223010">
                  <a:moveTo>
                    <a:pt x="2556576" y="1222822"/>
                  </a:moveTo>
                  <a:lnTo>
                    <a:pt x="2766692" y="1222822"/>
                  </a:lnTo>
                </a:path>
                <a:path w="5397500" h="1223010">
                  <a:moveTo>
                    <a:pt x="2853007" y="1222822"/>
                  </a:moveTo>
                  <a:lnTo>
                    <a:pt x="3062958" y="1222822"/>
                  </a:lnTo>
                </a:path>
                <a:path w="5397500" h="1223010">
                  <a:moveTo>
                    <a:pt x="3162016" y="1222822"/>
                  </a:moveTo>
                  <a:lnTo>
                    <a:pt x="3371721" y="1222822"/>
                  </a:lnTo>
                </a:path>
                <a:path w="5397500" h="1223010">
                  <a:moveTo>
                    <a:pt x="3458447" y="1222822"/>
                  </a:moveTo>
                  <a:lnTo>
                    <a:pt x="3668481" y="1222822"/>
                  </a:lnTo>
                </a:path>
                <a:path w="5397500" h="1223010">
                  <a:moveTo>
                    <a:pt x="3754796" y="1222822"/>
                  </a:moveTo>
                  <a:lnTo>
                    <a:pt x="5397252" y="1222822"/>
                  </a:lnTo>
                </a:path>
                <a:path w="5397500" h="1223010">
                  <a:moveTo>
                    <a:pt x="0" y="1012797"/>
                  </a:moveTo>
                  <a:lnTo>
                    <a:pt x="61653" y="1012797"/>
                  </a:lnTo>
                </a:path>
                <a:path w="5397500" h="1223010">
                  <a:moveTo>
                    <a:pt x="148380" y="1012797"/>
                  </a:moveTo>
                  <a:lnTo>
                    <a:pt x="358413" y="1012797"/>
                  </a:lnTo>
                </a:path>
                <a:path w="5397500" h="1223010">
                  <a:moveTo>
                    <a:pt x="543375" y="1012797"/>
                  </a:moveTo>
                  <a:lnTo>
                    <a:pt x="667093" y="1012797"/>
                  </a:lnTo>
                </a:path>
                <a:path w="5397500" h="1223010">
                  <a:moveTo>
                    <a:pt x="753408" y="1012797"/>
                  </a:moveTo>
                  <a:lnTo>
                    <a:pt x="3371721" y="1012797"/>
                  </a:lnTo>
                </a:path>
                <a:path w="5397500" h="1223010">
                  <a:moveTo>
                    <a:pt x="3458447" y="1012797"/>
                  </a:moveTo>
                  <a:lnTo>
                    <a:pt x="5397252" y="1012797"/>
                  </a:lnTo>
                </a:path>
                <a:path w="5397500" h="1223010">
                  <a:moveTo>
                    <a:pt x="0" y="815488"/>
                  </a:moveTo>
                  <a:lnTo>
                    <a:pt x="358413" y="815488"/>
                  </a:lnTo>
                </a:path>
                <a:path w="5397500" h="1223010">
                  <a:moveTo>
                    <a:pt x="543375" y="815488"/>
                  </a:moveTo>
                  <a:lnTo>
                    <a:pt x="5397252" y="815488"/>
                  </a:lnTo>
                </a:path>
                <a:path w="5397500" h="1223010">
                  <a:moveTo>
                    <a:pt x="0" y="605463"/>
                  </a:moveTo>
                  <a:lnTo>
                    <a:pt x="358413" y="605463"/>
                  </a:lnTo>
                </a:path>
                <a:path w="5397500" h="1223010">
                  <a:moveTo>
                    <a:pt x="543375" y="605463"/>
                  </a:moveTo>
                  <a:lnTo>
                    <a:pt x="5397252" y="605463"/>
                  </a:lnTo>
                </a:path>
                <a:path w="5397500" h="1223010">
                  <a:moveTo>
                    <a:pt x="0" y="407744"/>
                  </a:moveTo>
                  <a:lnTo>
                    <a:pt x="358413" y="407744"/>
                  </a:lnTo>
                </a:path>
                <a:path w="5397500" h="1223010">
                  <a:moveTo>
                    <a:pt x="543375" y="407744"/>
                  </a:moveTo>
                  <a:lnTo>
                    <a:pt x="5397252" y="407744"/>
                  </a:lnTo>
                </a:path>
                <a:path w="5397500" h="1223010">
                  <a:moveTo>
                    <a:pt x="0" y="197719"/>
                  </a:moveTo>
                  <a:lnTo>
                    <a:pt x="358413" y="197719"/>
                  </a:lnTo>
                </a:path>
                <a:path w="5397500" h="1223010">
                  <a:moveTo>
                    <a:pt x="457059" y="197719"/>
                  </a:moveTo>
                  <a:lnTo>
                    <a:pt x="5397252" y="197719"/>
                  </a:lnTo>
                </a:path>
                <a:path w="5397500" h="1223010">
                  <a:moveTo>
                    <a:pt x="0" y="0"/>
                  </a:moveTo>
                  <a:lnTo>
                    <a:pt x="358413" y="0"/>
                  </a:lnTo>
                </a:path>
                <a:path w="5397500" h="1223010">
                  <a:moveTo>
                    <a:pt x="457059" y="0"/>
                  </a:moveTo>
                  <a:lnTo>
                    <a:pt x="5397252" y="0"/>
                  </a:lnTo>
                </a:path>
              </a:pathLst>
            </a:custGeom>
            <a:ln w="123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088547" y="2706626"/>
              <a:ext cx="5397500" cy="12700"/>
            </a:xfrm>
            <a:custGeom>
              <a:avLst/>
              <a:gdLst/>
              <a:ahLst/>
              <a:cxnLst/>
              <a:rect l="l" t="t" r="r" b="b"/>
              <a:pathLst>
                <a:path w="5397500" h="12700">
                  <a:moveTo>
                    <a:pt x="0" y="12306"/>
                  </a:moveTo>
                  <a:lnTo>
                    <a:pt x="5397252" y="12306"/>
                  </a:lnTo>
                  <a:lnTo>
                    <a:pt x="5397252" y="0"/>
                  </a:lnTo>
                  <a:lnTo>
                    <a:pt x="0" y="0"/>
                  </a:lnTo>
                  <a:lnTo>
                    <a:pt x="0" y="1230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082379" y="2706636"/>
              <a:ext cx="5422265" cy="1643380"/>
            </a:xfrm>
            <a:custGeom>
              <a:avLst/>
              <a:gdLst/>
              <a:ahLst/>
              <a:cxnLst/>
              <a:rect l="l" t="t" r="r" b="b"/>
              <a:pathLst>
                <a:path w="5422265" h="1643379">
                  <a:moveTo>
                    <a:pt x="12331" y="18453"/>
                  </a:moveTo>
                  <a:lnTo>
                    <a:pt x="0" y="18453"/>
                  </a:lnTo>
                  <a:lnTo>
                    <a:pt x="0" y="1636712"/>
                  </a:lnTo>
                  <a:lnTo>
                    <a:pt x="12331" y="1636712"/>
                  </a:lnTo>
                  <a:lnTo>
                    <a:pt x="12331" y="18453"/>
                  </a:lnTo>
                  <a:close/>
                </a:path>
                <a:path w="5422265" h="1643379">
                  <a:moveTo>
                    <a:pt x="5403418" y="0"/>
                  </a:moveTo>
                  <a:lnTo>
                    <a:pt x="6159" y="0"/>
                  </a:lnTo>
                  <a:lnTo>
                    <a:pt x="6159" y="12306"/>
                  </a:lnTo>
                  <a:lnTo>
                    <a:pt x="5403418" y="12306"/>
                  </a:lnTo>
                  <a:lnTo>
                    <a:pt x="5403418" y="0"/>
                  </a:lnTo>
                  <a:close/>
                </a:path>
                <a:path w="5422265" h="1643379">
                  <a:moveTo>
                    <a:pt x="5415750" y="1630565"/>
                  </a:moveTo>
                  <a:lnTo>
                    <a:pt x="18491" y="1630565"/>
                  </a:lnTo>
                  <a:lnTo>
                    <a:pt x="18491" y="1642872"/>
                  </a:lnTo>
                  <a:lnTo>
                    <a:pt x="5415750" y="1642872"/>
                  </a:lnTo>
                  <a:lnTo>
                    <a:pt x="5415750" y="1630565"/>
                  </a:lnTo>
                  <a:close/>
                </a:path>
                <a:path w="5422265" h="1643379">
                  <a:moveTo>
                    <a:pt x="5421909" y="6146"/>
                  </a:moveTo>
                  <a:lnTo>
                    <a:pt x="5409577" y="6146"/>
                  </a:lnTo>
                  <a:lnTo>
                    <a:pt x="5409577" y="1624406"/>
                  </a:lnTo>
                  <a:lnTo>
                    <a:pt x="5421909" y="1624406"/>
                  </a:lnTo>
                  <a:lnTo>
                    <a:pt x="5421909" y="6146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3150201" y="3812130"/>
              <a:ext cx="86995" cy="525145"/>
            </a:xfrm>
            <a:custGeom>
              <a:avLst/>
              <a:gdLst/>
              <a:ahLst/>
              <a:cxnLst/>
              <a:rect l="l" t="t" r="r" b="b"/>
              <a:pathLst>
                <a:path w="86994" h="525145">
                  <a:moveTo>
                    <a:pt x="86726" y="0"/>
                  </a:moveTo>
                  <a:lnTo>
                    <a:pt x="0" y="0"/>
                  </a:lnTo>
                  <a:lnTo>
                    <a:pt x="0" y="525063"/>
                  </a:lnTo>
                  <a:lnTo>
                    <a:pt x="86726" y="525063"/>
                  </a:lnTo>
                  <a:lnTo>
                    <a:pt x="86726" y="0"/>
                  </a:lnTo>
                  <a:close/>
                </a:path>
              </a:pathLst>
            </a:custGeom>
            <a:solidFill>
              <a:srgbClr val="9999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3150201" y="3812130"/>
              <a:ext cx="86995" cy="525145"/>
            </a:xfrm>
            <a:custGeom>
              <a:avLst/>
              <a:gdLst/>
              <a:ahLst/>
              <a:cxnLst/>
              <a:rect l="l" t="t" r="r" b="b"/>
              <a:pathLst>
                <a:path w="86994" h="525145">
                  <a:moveTo>
                    <a:pt x="86726" y="525063"/>
                  </a:moveTo>
                  <a:lnTo>
                    <a:pt x="86726" y="0"/>
                  </a:lnTo>
                  <a:lnTo>
                    <a:pt x="0" y="0"/>
                  </a:lnTo>
                  <a:lnTo>
                    <a:pt x="0" y="525063"/>
                  </a:lnTo>
                </a:path>
              </a:pathLst>
            </a:custGeom>
            <a:ln w="1233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3446961" y="2873580"/>
              <a:ext cx="99060" cy="1463675"/>
            </a:xfrm>
            <a:custGeom>
              <a:avLst/>
              <a:gdLst/>
              <a:ahLst/>
              <a:cxnLst/>
              <a:rect l="l" t="t" r="r" b="b"/>
              <a:pathLst>
                <a:path w="99060" h="1463675">
                  <a:moveTo>
                    <a:pt x="98646" y="0"/>
                  </a:moveTo>
                  <a:lnTo>
                    <a:pt x="0" y="0"/>
                  </a:lnTo>
                  <a:lnTo>
                    <a:pt x="0" y="1463613"/>
                  </a:lnTo>
                  <a:lnTo>
                    <a:pt x="98646" y="1463613"/>
                  </a:lnTo>
                  <a:lnTo>
                    <a:pt x="98646" y="0"/>
                  </a:lnTo>
                  <a:close/>
                </a:path>
              </a:pathLst>
            </a:custGeom>
            <a:solidFill>
              <a:srgbClr val="9999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3446961" y="2873580"/>
              <a:ext cx="99060" cy="1463675"/>
            </a:xfrm>
            <a:custGeom>
              <a:avLst/>
              <a:gdLst/>
              <a:ahLst/>
              <a:cxnLst/>
              <a:rect l="l" t="t" r="r" b="b"/>
              <a:pathLst>
                <a:path w="99060" h="1463675">
                  <a:moveTo>
                    <a:pt x="98646" y="1463613"/>
                  </a:moveTo>
                  <a:lnTo>
                    <a:pt x="98646" y="0"/>
                  </a:lnTo>
                  <a:lnTo>
                    <a:pt x="0" y="0"/>
                  </a:lnTo>
                  <a:lnTo>
                    <a:pt x="0" y="1463613"/>
                  </a:lnTo>
                </a:path>
              </a:pathLst>
            </a:custGeom>
            <a:ln w="1233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3755641" y="3775212"/>
              <a:ext cx="86360" cy="562610"/>
            </a:xfrm>
            <a:custGeom>
              <a:avLst/>
              <a:gdLst/>
              <a:ahLst/>
              <a:cxnLst/>
              <a:rect l="l" t="t" r="r" b="b"/>
              <a:pathLst>
                <a:path w="86360" h="562610">
                  <a:moveTo>
                    <a:pt x="86315" y="0"/>
                  </a:moveTo>
                  <a:lnTo>
                    <a:pt x="0" y="0"/>
                  </a:lnTo>
                  <a:lnTo>
                    <a:pt x="0" y="561981"/>
                  </a:lnTo>
                  <a:lnTo>
                    <a:pt x="86315" y="561981"/>
                  </a:lnTo>
                  <a:lnTo>
                    <a:pt x="86315" y="0"/>
                  </a:lnTo>
                  <a:close/>
                </a:path>
              </a:pathLst>
            </a:custGeom>
            <a:solidFill>
              <a:srgbClr val="9999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3755641" y="3775212"/>
              <a:ext cx="86360" cy="562610"/>
            </a:xfrm>
            <a:custGeom>
              <a:avLst/>
              <a:gdLst/>
              <a:ahLst/>
              <a:cxnLst/>
              <a:rect l="l" t="t" r="r" b="b"/>
              <a:pathLst>
                <a:path w="86360" h="562610">
                  <a:moveTo>
                    <a:pt x="86315" y="561981"/>
                  </a:moveTo>
                  <a:lnTo>
                    <a:pt x="86315" y="0"/>
                  </a:lnTo>
                  <a:lnTo>
                    <a:pt x="0" y="0"/>
                  </a:lnTo>
                  <a:lnTo>
                    <a:pt x="0" y="561981"/>
                  </a:lnTo>
                </a:path>
              </a:pathLst>
            </a:custGeom>
            <a:ln w="1233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4051990" y="4096403"/>
              <a:ext cx="86360" cy="241300"/>
            </a:xfrm>
            <a:custGeom>
              <a:avLst/>
              <a:gdLst/>
              <a:ahLst/>
              <a:cxnLst/>
              <a:rect l="l" t="t" r="r" b="b"/>
              <a:pathLst>
                <a:path w="86360" h="241300">
                  <a:moveTo>
                    <a:pt x="86315" y="0"/>
                  </a:moveTo>
                  <a:lnTo>
                    <a:pt x="0" y="0"/>
                  </a:lnTo>
                  <a:lnTo>
                    <a:pt x="0" y="240790"/>
                  </a:lnTo>
                  <a:lnTo>
                    <a:pt x="86315" y="240790"/>
                  </a:lnTo>
                  <a:lnTo>
                    <a:pt x="86315" y="0"/>
                  </a:lnTo>
                  <a:close/>
                </a:path>
              </a:pathLst>
            </a:custGeom>
            <a:solidFill>
              <a:srgbClr val="9999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4051990" y="4096403"/>
              <a:ext cx="86360" cy="241300"/>
            </a:xfrm>
            <a:custGeom>
              <a:avLst/>
              <a:gdLst/>
              <a:ahLst/>
              <a:cxnLst/>
              <a:rect l="l" t="t" r="r" b="b"/>
              <a:pathLst>
                <a:path w="86360" h="241300">
                  <a:moveTo>
                    <a:pt x="86315" y="240790"/>
                  </a:moveTo>
                  <a:lnTo>
                    <a:pt x="86315" y="0"/>
                  </a:lnTo>
                  <a:lnTo>
                    <a:pt x="0" y="0"/>
                  </a:lnTo>
                  <a:lnTo>
                    <a:pt x="0" y="240790"/>
                  </a:lnTo>
                </a:path>
              </a:pathLst>
            </a:custGeom>
            <a:ln w="1232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4348421" y="4256793"/>
              <a:ext cx="99060" cy="80645"/>
            </a:xfrm>
            <a:custGeom>
              <a:avLst/>
              <a:gdLst/>
              <a:ahLst/>
              <a:cxnLst/>
              <a:rect l="l" t="t" r="r" b="b"/>
              <a:pathLst>
                <a:path w="99060" h="80645">
                  <a:moveTo>
                    <a:pt x="98646" y="0"/>
                  </a:moveTo>
                  <a:lnTo>
                    <a:pt x="0" y="0"/>
                  </a:lnTo>
                  <a:lnTo>
                    <a:pt x="0" y="80400"/>
                  </a:lnTo>
                  <a:lnTo>
                    <a:pt x="98646" y="80400"/>
                  </a:lnTo>
                  <a:lnTo>
                    <a:pt x="98646" y="0"/>
                  </a:lnTo>
                  <a:close/>
                </a:path>
              </a:pathLst>
            </a:custGeom>
            <a:solidFill>
              <a:srgbClr val="9999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4348421" y="4256793"/>
              <a:ext cx="99060" cy="80645"/>
            </a:xfrm>
            <a:custGeom>
              <a:avLst/>
              <a:gdLst/>
              <a:ahLst/>
              <a:cxnLst/>
              <a:rect l="l" t="t" r="r" b="b"/>
              <a:pathLst>
                <a:path w="99060" h="80645">
                  <a:moveTo>
                    <a:pt x="98646" y="80400"/>
                  </a:moveTo>
                  <a:lnTo>
                    <a:pt x="98646" y="0"/>
                  </a:lnTo>
                  <a:lnTo>
                    <a:pt x="0" y="0"/>
                  </a:lnTo>
                  <a:lnTo>
                    <a:pt x="0" y="80400"/>
                  </a:lnTo>
                </a:path>
              </a:pathLst>
            </a:custGeom>
            <a:ln w="1231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4657019" y="4145627"/>
              <a:ext cx="86995" cy="191770"/>
            </a:xfrm>
            <a:custGeom>
              <a:avLst/>
              <a:gdLst/>
              <a:ahLst/>
              <a:cxnLst/>
              <a:rect l="l" t="t" r="r" b="b"/>
              <a:pathLst>
                <a:path w="86995" h="191770">
                  <a:moveTo>
                    <a:pt x="86726" y="0"/>
                  </a:moveTo>
                  <a:lnTo>
                    <a:pt x="0" y="0"/>
                  </a:lnTo>
                  <a:lnTo>
                    <a:pt x="0" y="191565"/>
                  </a:lnTo>
                  <a:lnTo>
                    <a:pt x="86726" y="191565"/>
                  </a:lnTo>
                  <a:lnTo>
                    <a:pt x="86726" y="0"/>
                  </a:lnTo>
                  <a:close/>
                </a:path>
              </a:pathLst>
            </a:custGeom>
            <a:solidFill>
              <a:srgbClr val="9999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4657019" y="4145627"/>
              <a:ext cx="86995" cy="191770"/>
            </a:xfrm>
            <a:custGeom>
              <a:avLst/>
              <a:gdLst/>
              <a:ahLst/>
              <a:cxnLst/>
              <a:rect l="l" t="t" r="r" b="b"/>
              <a:pathLst>
                <a:path w="86995" h="191770">
                  <a:moveTo>
                    <a:pt x="86726" y="191565"/>
                  </a:moveTo>
                  <a:lnTo>
                    <a:pt x="86726" y="0"/>
                  </a:lnTo>
                  <a:lnTo>
                    <a:pt x="0" y="0"/>
                  </a:lnTo>
                  <a:lnTo>
                    <a:pt x="0" y="191565"/>
                  </a:lnTo>
                </a:path>
              </a:pathLst>
            </a:custGeom>
            <a:ln w="1232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4953450" y="4219875"/>
              <a:ext cx="86995" cy="117475"/>
            </a:xfrm>
            <a:custGeom>
              <a:avLst/>
              <a:gdLst/>
              <a:ahLst/>
              <a:cxnLst/>
              <a:rect l="l" t="t" r="r" b="b"/>
              <a:pathLst>
                <a:path w="86995" h="117475">
                  <a:moveTo>
                    <a:pt x="86726" y="0"/>
                  </a:moveTo>
                  <a:lnTo>
                    <a:pt x="0" y="0"/>
                  </a:lnTo>
                  <a:lnTo>
                    <a:pt x="0" y="117318"/>
                  </a:lnTo>
                  <a:lnTo>
                    <a:pt x="86726" y="117318"/>
                  </a:lnTo>
                  <a:lnTo>
                    <a:pt x="86726" y="0"/>
                  </a:lnTo>
                  <a:close/>
                </a:path>
              </a:pathLst>
            </a:custGeom>
            <a:solidFill>
              <a:srgbClr val="9999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4953450" y="4219875"/>
              <a:ext cx="86995" cy="117475"/>
            </a:xfrm>
            <a:custGeom>
              <a:avLst/>
              <a:gdLst/>
              <a:ahLst/>
              <a:cxnLst/>
              <a:rect l="l" t="t" r="r" b="b"/>
              <a:pathLst>
                <a:path w="86995" h="117475">
                  <a:moveTo>
                    <a:pt x="86726" y="117318"/>
                  </a:moveTo>
                  <a:lnTo>
                    <a:pt x="86726" y="0"/>
                  </a:lnTo>
                  <a:lnTo>
                    <a:pt x="0" y="0"/>
                  </a:lnTo>
                  <a:lnTo>
                    <a:pt x="0" y="117318"/>
                  </a:lnTo>
                </a:path>
              </a:pathLst>
            </a:custGeom>
            <a:ln w="1232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5250210" y="4145627"/>
              <a:ext cx="99060" cy="191770"/>
            </a:xfrm>
            <a:custGeom>
              <a:avLst/>
              <a:gdLst/>
              <a:ahLst/>
              <a:cxnLst/>
              <a:rect l="l" t="t" r="r" b="b"/>
              <a:pathLst>
                <a:path w="99060" h="191770">
                  <a:moveTo>
                    <a:pt x="98646" y="0"/>
                  </a:moveTo>
                  <a:lnTo>
                    <a:pt x="0" y="0"/>
                  </a:lnTo>
                  <a:lnTo>
                    <a:pt x="0" y="191565"/>
                  </a:lnTo>
                  <a:lnTo>
                    <a:pt x="98646" y="191565"/>
                  </a:lnTo>
                  <a:lnTo>
                    <a:pt x="98646" y="0"/>
                  </a:lnTo>
                  <a:close/>
                </a:path>
              </a:pathLst>
            </a:custGeom>
            <a:solidFill>
              <a:srgbClr val="9999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5250210" y="4145627"/>
              <a:ext cx="99060" cy="191770"/>
            </a:xfrm>
            <a:custGeom>
              <a:avLst/>
              <a:gdLst/>
              <a:ahLst/>
              <a:cxnLst/>
              <a:rect l="l" t="t" r="r" b="b"/>
              <a:pathLst>
                <a:path w="99060" h="191770">
                  <a:moveTo>
                    <a:pt x="98646" y="191565"/>
                  </a:moveTo>
                  <a:lnTo>
                    <a:pt x="98646" y="0"/>
                  </a:lnTo>
                  <a:lnTo>
                    <a:pt x="0" y="0"/>
                  </a:lnTo>
                  <a:lnTo>
                    <a:pt x="0" y="191565"/>
                  </a:lnTo>
                </a:path>
              </a:pathLst>
            </a:custGeom>
            <a:ln w="123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5558808" y="4096403"/>
              <a:ext cx="86360" cy="241300"/>
            </a:xfrm>
            <a:custGeom>
              <a:avLst/>
              <a:gdLst/>
              <a:ahLst/>
              <a:cxnLst/>
              <a:rect l="l" t="t" r="r" b="b"/>
              <a:pathLst>
                <a:path w="86360" h="241300">
                  <a:moveTo>
                    <a:pt x="86315" y="0"/>
                  </a:moveTo>
                  <a:lnTo>
                    <a:pt x="0" y="0"/>
                  </a:lnTo>
                  <a:lnTo>
                    <a:pt x="0" y="240790"/>
                  </a:lnTo>
                  <a:lnTo>
                    <a:pt x="86315" y="240790"/>
                  </a:lnTo>
                  <a:lnTo>
                    <a:pt x="86315" y="0"/>
                  </a:lnTo>
                  <a:close/>
                </a:path>
              </a:pathLst>
            </a:custGeom>
            <a:solidFill>
              <a:srgbClr val="9999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5558808" y="4096403"/>
              <a:ext cx="86360" cy="241300"/>
            </a:xfrm>
            <a:custGeom>
              <a:avLst/>
              <a:gdLst/>
              <a:ahLst/>
              <a:cxnLst/>
              <a:rect l="l" t="t" r="r" b="b"/>
              <a:pathLst>
                <a:path w="86360" h="241300">
                  <a:moveTo>
                    <a:pt x="86315" y="240790"/>
                  </a:moveTo>
                  <a:lnTo>
                    <a:pt x="86315" y="0"/>
                  </a:lnTo>
                  <a:lnTo>
                    <a:pt x="0" y="0"/>
                  </a:lnTo>
                  <a:lnTo>
                    <a:pt x="0" y="240790"/>
                  </a:lnTo>
                </a:path>
              </a:pathLst>
            </a:custGeom>
            <a:ln w="1232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5855239" y="4022156"/>
              <a:ext cx="86360" cy="315595"/>
            </a:xfrm>
            <a:custGeom>
              <a:avLst/>
              <a:gdLst/>
              <a:ahLst/>
              <a:cxnLst/>
              <a:rect l="l" t="t" r="r" b="b"/>
              <a:pathLst>
                <a:path w="86360" h="315595">
                  <a:moveTo>
                    <a:pt x="86315" y="0"/>
                  </a:moveTo>
                  <a:lnTo>
                    <a:pt x="0" y="0"/>
                  </a:lnTo>
                  <a:lnTo>
                    <a:pt x="0" y="315037"/>
                  </a:lnTo>
                  <a:lnTo>
                    <a:pt x="86315" y="315037"/>
                  </a:lnTo>
                  <a:lnTo>
                    <a:pt x="86315" y="0"/>
                  </a:lnTo>
                  <a:close/>
                </a:path>
              </a:pathLst>
            </a:custGeom>
            <a:solidFill>
              <a:srgbClr val="9999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5855239" y="4022156"/>
              <a:ext cx="86360" cy="315595"/>
            </a:xfrm>
            <a:custGeom>
              <a:avLst/>
              <a:gdLst/>
              <a:ahLst/>
              <a:cxnLst/>
              <a:rect l="l" t="t" r="r" b="b"/>
              <a:pathLst>
                <a:path w="86360" h="315595">
                  <a:moveTo>
                    <a:pt x="86315" y="315037"/>
                  </a:moveTo>
                  <a:lnTo>
                    <a:pt x="86315" y="0"/>
                  </a:lnTo>
                  <a:lnTo>
                    <a:pt x="0" y="0"/>
                  </a:lnTo>
                  <a:lnTo>
                    <a:pt x="0" y="315037"/>
                  </a:lnTo>
                </a:path>
              </a:pathLst>
            </a:custGeom>
            <a:ln w="123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6151506" y="3935602"/>
              <a:ext cx="99060" cy="401955"/>
            </a:xfrm>
            <a:custGeom>
              <a:avLst/>
              <a:gdLst/>
              <a:ahLst/>
              <a:cxnLst/>
              <a:rect l="l" t="t" r="r" b="b"/>
              <a:pathLst>
                <a:path w="99060" h="401954">
                  <a:moveTo>
                    <a:pt x="99057" y="0"/>
                  </a:moveTo>
                  <a:lnTo>
                    <a:pt x="0" y="0"/>
                  </a:lnTo>
                  <a:lnTo>
                    <a:pt x="0" y="401591"/>
                  </a:lnTo>
                  <a:lnTo>
                    <a:pt x="99057" y="401591"/>
                  </a:lnTo>
                  <a:lnTo>
                    <a:pt x="99057" y="0"/>
                  </a:lnTo>
                  <a:close/>
                </a:path>
              </a:pathLst>
            </a:custGeom>
            <a:solidFill>
              <a:srgbClr val="9999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6151506" y="3935602"/>
              <a:ext cx="99060" cy="401955"/>
            </a:xfrm>
            <a:custGeom>
              <a:avLst/>
              <a:gdLst/>
              <a:ahLst/>
              <a:cxnLst/>
              <a:rect l="l" t="t" r="r" b="b"/>
              <a:pathLst>
                <a:path w="99060" h="401954">
                  <a:moveTo>
                    <a:pt x="99057" y="401591"/>
                  </a:moveTo>
                  <a:lnTo>
                    <a:pt x="99057" y="0"/>
                  </a:lnTo>
                  <a:lnTo>
                    <a:pt x="0" y="0"/>
                  </a:lnTo>
                  <a:lnTo>
                    <a:pt x="0" y="401591"/>
                  </a:lnTo>
                </a:path>
              </a:pathLst>
            </a:custGeom>
            <a:ln w="123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6460268" y="3775212"/>
              <a:ext cx="86995" cy="562610"/>
            </a:xfrm>
            <a:custGeom>
              <a:avLst/>
              <a:gdLst/>
              <a:ahLst/>
              <a:cxnLst/>
              <a:rect l="l" t="t" r="r" b="b"/>
              <a:pathLst>
                <a:path w="86995" h="562610">
                  <a:moveTo>
                    <a:pt x="86726" y="0"/>
                  </a:moveTo>
                  <a:lnTo>
                    <a:pt x="0" y="0"/>
                  </a:lnTo>
                  <a:lnTo>
                    <a:pt x="0" y="561981"/>
                  </a:lnTo>
                  <a:lnTo>
                    <a:pt x="86726" y="561981"/>
                  </a:lnTo>
                  <a:lnTo>
                    <a:pt x="86726" y="0"/>
                  </a:lnTo>
                  <a:close/>
                </a:path>
              </a:pathLst>
            </a:custGeom>
            <a:solidFill>
              <a:srgbClr val="9999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6460268" y="3775212"/>
              <a:ext cx="86995" cy="562610"/>
            </a:xfrm>
            <a:custGeom>
              <a:avLst/>
              <a:gdLst/>
              <a:ahLst/>
              <a:cxnLst/>
              <a:rect l="l" t="t" r="r" b="b"/>
              <a:pathLst>
                <a:path w="86995" h="562610">
                  <a:moveTo>
                    <a:pt x="86726" y="561981"/>
                  </a:moveTo>
                  <a:lnTo>
                    <a:pt x="86726" y="0"/>
                  </a:lnTo>
                  <a:lnTo>
                    <a:pt x="0" y="0"/>
                  </a:lnTo>
                  <a:lnTo>
                    <a:pt x="0" y="561981"/>
                  </a:lnTo>
                </a:path>
              </a:pathLst>
            </a:custGeom>
            <a:ln w="1233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6757028" y="3972931"/>
              <a:ext cx="86360" cy="364490"/>
            </a:xfrm>
            <a:custGeom>
              <a:avLst/>
              <a:gdLst/>
              <a:ahLst/>
              <a:cxnLst/>
              <a:rect l="l" t="t" r="r" b="b"/>
              <a:pathLst>
                <a:path w="86359" h="364489">
                  <a:moveTo>
                    <a:pt x="86315" y="0"/>
                  </a:moveTo>
                  <a:lnTo>
                    <a:pt x="0" y="0"/>
                  </a:lnTo>
                  <a:lnTo>
                    <a:pt x="0" y="364262"/>
                  </a:lnTo>
                  <a:lnTo>
                    <a:pt x="86315" y="364262"/>
                  </a:lnTo>
                  <a:lnTo>
                    <a:pt x="86315" y="0"/>
                  </a:lnTo>
                  <a:close/>
                </a:path>
              </a:pathLst>
            </a:custGeom>
            <a:solidFill>
              <a:srgbClr val="9999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6757028" y="3972931"/>
              <a:ext cx="86360" cy="364490"/>
            </a:xfrm>
            <a:custGeom>
              <a:avLst/>
              <a:gdLst/>
              <a:ahLst/>
              <a:cxnLst/>
              <a:rect l="l" t="t" r="r" b="b"/>
              <a:pathLst>
                <a:path w="86359" h="364489">
                  <a:moveTo>
                    <a:pt x="86315" y="364262"/>
                  </a:moveTo>
                  <a:lnTo>
                    <a:pt x="86315" y="0"/>
                  </a:lnTo>
                  <a:lnTo>
                    <a:pt x="0" y="0"/>
                  </a:lnTo>
                  <a:lnTo>
                    <a:pt x="0" y="364262"/>
                  </a:lnTo>
                </a:path>
              </a:pathLst>
            </a:custGeom>
            <a:ln w="123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7053295" y="4145627"/>
              <a:ext cx="99060" cy="191770"/>
            </a:xfrm>
            <a:custGeom>
              <a:avLst/>
              <a:gdLst/>
              <a:ahLst/>
              <a:cxnLst/>
              <a:rect l="l" t="t" r="r" b="b"/>
              <a:pathLst>
                <a:path w="99059" h="191770">
                  <a:moveTo>
                    <a:pt x="98646" y="0"/>
                  </a:moveTo>
                  <a:lnTo>
                    <a:pt x="0" y="0"/>
                  </a:lnTo>
                  <a:lnTo>
                    <a:pt x="0" y="191565"/>
                  </a:lnTo>
                  <a:lnTo>
                    <a:pt x="98646" y="191565"/>
                  </a:lnTo>
                  <a:lnTo>
                    <a:pt x="98646" y="0"/>
                  </a:lnTo>
                  <a:close/>
                </a:path>
              </a:pathLst>
            </a:custGeom>
            <a:solidFill>
              <a:srgbClr val="9999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7053295" y="4145627"/>
              <a:ext cx="99060" cy="191770"/>
            </a:xfrm>
            <a:custGeom>
              <a:avLst/>
              <a:gdLst/>
              <a:ahLst/>
              <a:cxnLst/>
              <a:rect l="l" t="t" r="r" b="b"/>
              <a:pathLst>
                <a:path w="99059" h="191770">
                  <a:moveTo>
                    <a:pt x="98646" y="191565"/>
                  </a:moveTo>
                  <a:lnTo>
                    <a:pt x="98646" y="0"/>
                  </a:lnTo>
                  <a:lnTo>
                    <a:pt x="0" y="0"/>
                  </a:lnTo>
                  <a:lnTo>
                    <a:pt x="0" y="191565"/>
                  </a:lnTo>
                </a:path>
              </a:pathLst>
            </a:custGeom>
            <a:ln w="123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7362057" y="4145627"/>
              <a:ext cx="86360" cy="191770"/>
            </a:xfrm>
            <a:custGeom>
              <a:avLst/>
              <a:gdLst/>
              <a:ahLst/>
              <a:cxnLst/>
              <a:rect l="l" t="t" r="r" b="b"/>
              <a:pathLst>
                <a:path w="86359" h="191770">
                  <a:moveTo>
                    <a:pt x="86315" y="0"/>
                  </a:moveTo>
                  <a:lnTo>
                    <a:pt x="0" y="0"/>
                  </a:lnTo>
                  <a:lnTo>
                    <a:pt x="0" y="191565"/>
                  </a:lnTo>
                  <a:lnTo>
                    <a:pt x="86315" y="191565"/>
                  </a:lnTo>
                  <a:lnTo>
                    <a:pt x="86315" y="0"/>
                  </a:lnTo>
                  <a:close/>
                </a:path>
              </a:pathLst>
            </a:custGeom>
            <a:solidFill>
              <a:srgbClr val="9999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7362057" y="4145627"/>
              <a:ext cx="86360" cy="191770"/>
            </a:xfrm>
            <a:custGeom>
              <a:avLst/>
              <a:gdLst/>
              <a:ahLst/>
              <a:cxnLst/>
              <a:rect l="l" t="t" r="r" b="b"/>
              <a:pathLst>
                <a:path w="86359" h="191770">
                  <a:moveTo>
                    <a:pt x="86315" y="191565"/>
                  </a:moveTo>
                  <a:lnTo>
                    <a:pt x="86315" y="0"/>
                  </a:lnTo>
                  <a:lnTo>
                    <a:pt x="0" y="0"/>
                  </a:lnTo>
                  <a:lnTo>
                    <a:pt x="0" y="191565"/>
                  </a:lnTo>
                </a:path>
              </a:pathLst>
            </a:custGeom>
            <a:ln w="1232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7658324" y="4145627"/>
              <a:ext cx="86360" cy="191770"/>
            </a:xfrm>
            <a:custGeom>
              <a:avLst/>
              <a:gdLst/>
              <a:ahLst/>
              <a:cxnLst/>
              <a:rect l="l" t="t" r="r" b="b"/>
              <a:pathLst>
                <a:path w="86359" h="191770">
                  <a:moveTo>
                    <a:pt x="86315" y="0"/>
                  </a:moveTo>
                  <a:lnTo>
                    <a:pt x="0" y="0"/>
                  </a:lnTo>
                  <a:lnTo>
                    <a:pt x="0" y="191565"/>
                  </a:lnTo>
                  <a:lnTo>
                    <a:pt x="86315" y="191565"/>
                  </a:lnTo>
                  <a:lnTo>
                    <a:pt x="86315" y="0"/>
                  </a:lnTo>
                  <a:close/>
                </a:path>
              </a:pathLst>
            </a:custGeom>
            <a:solidFill>
              <a:srgbClr val="9999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7658324" y="4145627"/>
              <a:ext cx="86360" cy="191770"/>
            </a:xfrm>
            <a:custGeom>
              <a:avLst/>
              <a:gdLst/>
              <a:ahLst/>
              <a:cxnLst/>
              <a:rect l="l" t="t" r="r" b="b"/>
              <a:pathLst>
                <a:path w="86359" h="191770">
                  <a:moveTo>
                    <a:pt x="86315" y="191565"/>
                  </a:moveTo>
                  <a:lnTo>
                    <a:pt x="86315" y="0"/>
                  </a:lnTo>
                  <a:lnTo>
                    <a:pt x="0" y="0"/>
                  </a:lnTo>
                  <a:lnTo>
                    <a:pt x="0" y="191565"/>
                  </a:lnTo>
                </a:path>
              </a:pathLst>
            </a:custGeom>
            <a:ln w="1232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7954755" y="4306428"/>
              <a:ext cx="99060" cy="31115"/>
            </a:xfrm>
            <a:custGeom>
              <a:avLst/>
              <a:gdLst/>
              <a:ahLst/>
              <a:cxnLst/>
              <a:rect l="l" t="t" r="r" b="b"/>
              <a:pathLst>
                <a:path w="99059" h="31114">
                  <a:moveTo>
                    <a:pt x="99057" y="0"/>
                  </a:moveTo>
                  <a:lnTo>
                    <a:pt x="0" y="0"/>
                  </a:lnTo>
                  <a:lnTo>
                    <a:pt x="0" y="30765"/>
                  </a:lnTo>
                  <a:lnTo>
                    <a:pt x="99057" y="30765"/>
                  </a:lnTo>
                  <a:lnTo>
                    <a:pt x="99057" y="0"/>
                  </a:lnTo>
                  <a:close/>
                </a:path>
              </a:pathLst>
            </a:custGeom>
            <a:solidFill>
              <a:srgbClr val="9999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7954755" y="4306428"/>
              <a:ext cx="99060" cy="31115"/>
            </a:xfrm>
            <a:custGeom>
              <a:avLst/>
              <a:gdLst/>
              <a:ahLst/>
              <a:cxnLst/>
              <a:rect l="l" t="t" r="r" b="b"/>
              <a:pathLst>
                <a:path w="99059" h="31114">
                  <a:moveTo>
                    <a:pt x="99057" y="30765"/>
                  </a:moveTo>
                  <a:lnTo>
                    <a:pt x="99057" y="0"/>
                  </a:lnTo>
                  <a:lnTo>
                    <a:pt x="0" y="0"/>
                  </a:lnTo>
                  <a:lnTo>
                    <a:pt x="0" y="30765"/>
                  </a:lnTo>
                </a:path>
              </a:pathLst>
            </a:custGeom>
            <a:ln w="123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8263353" y="4256793"/>
              <a:ext cx="86995" cy="80645"/>
            </a:xfrm>
            <a:custGeom>
              <a:avLst/>
              <a:gdLst/>
              <a:ahLst/>
              <a:cxnLst/>
              <a:rect l="l" t="t" r="r" b="b"/>
              <a:pathLst>
                <a:path w="86995" h="80645">
                  <a:moveTo>
                    <a:pt x="86726" y="0"/>
                  </a:moveTo>
                  <a:lnTo>
                    <a:pt x="0" y="0"/>
                  </a:lnTo>
                  <a:lnTo>
                    <a:pt x="0" y="80400"/>
                  </a:lnTo>
                  <a:lnTo>
                    <a:pt x="86726" y="80400"/>
                  </a:lnTo>
                  <a:lnTo>
                    <a:pt x="86726" y="0"/>
                  </a:lnTo>
                  <a:close/>
                </a:path>
              </a:pathLst>
            </a:custGeom>
            <a:solidFill>
              <a:srgbClr val="9999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8263353" y="4256793"/>
              <a:ext cx="86995" cy="80645"/>
            </a:xfrm>
            <a:custGeom>
              <a:avLst/>
              <a:gdLst/>
              <a:ahLst/>
              <a:cxnLst/>
              <a:rect l="l" t="t" r="r" b="b"/>
              <a:pathLst>
                <a:path w="86995" h="80645">
                  <a:moveTo>
                    <a:pt x="86726" y="80400"/>
                  </a:moveTo>
                  <a:lnTo>
                    <a:pt x="86726" y="0"/>
                  </a:lnTo>
                  <a:lnTo>
                    <a:pt x="0" y="0"/>
                  </a:lnTo>
                  <a:lnTo>
                    <a:pt x="0" y="80400"/>
                  </a:lnTo>
                </a:path>
              </a:pathLst>
            </a:custGeom>
            <a:ln w="1231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3236927" y="4256793"/>
              <a:ext cx="86360" cy="80645"/>
            </a:xfrm>
            <a:custGeom>
              <a:avLst/>
              <a:gdLst/>
              <a:ahLst/>
              <a:cxnLst/>
              <a:rect l="l" t="t" r="r" b="b"/>
              <a:pathLst>
                <a:path w="86360" h="80645">
                  <a:moveTo>
                    <a:pt x="86315" y="0"/>
                  </a:moveTo>
                  <a:lnTo>
                    <a:pt x="0" y="0"/>
                  </a:lnTo>
                  <a:lnTo>
                    <a:pt x="0" y="80400"/>
                  </a:lnTo>
                  <a:lnTo>
                    <a:pt x="86315" y="80400"/>
                  </a:lnTo>
                  <a:lnTo>
                    <a:pt x="86315" y="0"/>
                  </a:lnTo>
                  <a:close/>
                </a:path>
              </a:pathLst>
            </a:custGeom>
            <a:solidFill>
              <a:srgbClr val="9933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3236927" y="4256793"/>
              <a:ext cx="86360" cy="80645"/>
            </a:xfrm>
            <a:custGeom>
              <a:avLst/>
              <a:gdLst/>
              <a:ahLst/>
              <a:cxnLst/>
              <a:rect l="l" t="t" r="r" b="b"/>
              <a:pathLst>
                <a:path w="86360" h="80645">
                  <a:moveTo>
                    <a:pt x="86315" y="80400"/>
                  </a:moveTo>
                  <a:lnTo>
                    <a:pt x="86315" y="0"/>
                  </a:lnTo>
                  <a:lnTo>
                    <a:pt x="0" y="0"/>
                  </a:lnTo>
                  <a:lnTo>
                    <a:pt x="0" y="80400"/>
                  </a:lnTo>
                </a:path>
              </a:pathLst>
            </a:custGeom>
            <a:ln w="1231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3545607" y="3207077"/>
              <a:ext cx="86360" cy="1130300"/>
            </a:xfrm>
            <a:custGeom>
              <a:avLst/>
              <a:gdLst/>
              <a:ahLst/>
              <a:cxnLst/>
              <a:rect l="l" t="t" r="r" b="b"/>
              <a:pathLst>
                <a:path w="86360" h="1130300">
                  <a:moveTo>
                    <a:pt x="86315" y="0"/>
                  </a:moveTo>
                  <a:lnTo>
                    <a:pt x="0" y="0"/>
                  </a:lnTo>
                  <a:lnTo>
                    <a:pt x="0" y="1130116"/>
                  </a:lnTo>
                  <a:lnTo>
                    <a:pt x="86315" y="1130116"/>
                  </a:lnTo>
                  <a:lnTo>
                    <a:pt x="86315" y="0"/>
                  </a:lnTo>
                  <a:close/>
                </a:path>
              </a:pathLst>
            </a:custGeom>
            <a:solidFill>
              <a:srgbClr val="9933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3545607" y="3207077"/>
              <a:ext cx="86360" cy="1130300"/>
            </a:xfrm>
            <a:custGeom>
              <a:avLst/>
              <a:gdLst/>
              <a:ahLst/>
              <a:cxnLst/>
              <a:rect l="l" t="t" r="r" b="b"/>
              <a:pathLst>
                <a:path w="86360" h="1130300">
                  <a:moveTo>
                    <a:pt x="86315" y="1130116"/>
                  </a:moveTo>
                  <a:lnTo>
                    <a:pt x="86315" y="0"/>
                  </a:lnTo>
                  <a:lnTo>
                    <a:pt x="0" y="0"/>
                  </a:lnTo>
                  <a:lnTo>
                    <a:pt x="0" y="1130116"/>
                  </a:lnTo>
                </a:path>
              </a:pathLst>
            </a:custGeom>
            <a:ln w="1233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3841956" y="4145627"/>
              <a:ext cx="86360" cy="191770"/>
            </a:xfrm>
            <a:custGeom>
              <a:avLst/>
              <a:gdLst/>
              <a:ahLst/>
              <a:cxnLst/>
              <a:rect l="l" t="t" r="r" b="b"/>
              <a:pathLst>
                <a:path w="86360" h="191770">
                  <a:moveTo>
                    <a:pt x="86315" y="0"/>
                  </a:moveTo>
                  <a:lnTo>
                    <a:pt x="0" y="0"/>
                  </a:lnTo>
                  <a:lnTo>
                    <a:pt x="0" y="191565"/>
                  </a:lnTo>
                  <a:lnTo>
                    <a:pt x="86315" y="191565"/>
                  </a:lnTo>
                  <a:lnTo>
                    <a:pt x="86315" y="0"/>
                  </a:lnTo>
                  <a:close/>
                </a:path>
              </a:pathLst>
            </a:custGeom>
            <a:solidFill>
              <a:srgbClr val="9933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3841956" y="4145627"/>
              <a:ext cx="86360" cy="191770"/>
            </a:xfrm>
            <a:custGeom>
              <a:avLst/>
              <a:gdLst/>
              <a:ahLst/>
              <a:cxnLst/>
              <a:rect l="l" t="t" r="r" b="b"/>
              <a:pathLst>
                <a:path w="86360" h="191770">
                  <a:moveTo>
                    <a:pt x="86315" y="191565"/>
                  </a:moveTo>
                  <a:lnTo>
                    <a:pt x="86315" y="0"/>
                  </a:lnTo>
                  <a:lnTo>
                    <a:pt x="0" y="0"/>
                  </a:lnTo>
                  <a:lnTo>
                    <a:pt x="0" y="191565"/>
                  </a:lnTo>
                </a:path>
              </a:pathLst>
            </a:custGeom>
            <a:ln w="1232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4138305" y="4256793"/>
              <a:ext cx="86995" cy="80645"/>
            </a:xfrm>
            <a:custGeom>
              <a:avLst/>
              <a:gdLst/>
              <a:ahLst/>
              <a:cxnLst/>
              <a:rect l="l" t="t" r="r" b="b"/>
              <a:pathLst>
                <a:path w="86995" h="80645">
                  <a:moveTo>
                    <a:pt x="86726" y="0"/>
                  </a:moveTo>
                  <a:lnTo>
                    <a:pt x="0" y="0"/>
                  </a:lnTo>
                  <a:lnTo>
                    <a:pt x="0" y="80400"/>
                  </a:lnTo>
                  <a:lnTo>
                    <a:pt x="86726" y="80400"/>
                  </a:lnTo>
                  <a:lnTo>
                    <a:pt x="86726" y="0"/>
                  </a:lnTo>
                  <a:close/>
                </a:path>
              </a:pathLst>
            </a:custGeom>
            <a:solidFill>
              <a:srgbClr val="9933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4138305" y="4256793"/>
              <a:ext cx="86995" cy="80645"/>
            </a:xfrm>
            <a:custGeom>
              <a:avLst/>
              <a:gdLst/>
              <a:ahLst/>
              <a:cxnLst/>
              <a:rect l="l" t="t" r="r" b="b"/>
              <a:pathLst>
                <a:path w="86995" h="80645">
                  <a:moveTo>
                    <a:pt x="86726" y="80400"/>
                  </a:moveTo>
                  <a:lnTo>
                    <a:pt x="86726" y="0"/>
                  </a:lnTo>
                  <a:lnTo>
                    <a:pt x="0" y="0"/>
                  </a:lnTo>
                  <a:lnTo>
                    <a:pt x="0" y="80400"/>
                  </a:lnTo>
                </a:path>
              </a:pathLst>
            </a:custGeom>
            <a:ln w="1231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4447067" y="4306428"/>
              <a:ext cx="86995" cy="31115"/>
            </a:xfrm>
            <a:custGeom>
              <a:avLst/>
              <a:gdLst/>
              <a:ahLst/>
              <a:cxnLst/>
              <a:rect l="l" t="t" r="r" b="b"/>
              <a:pathLst>
                <a:path w="86995" h="31114">
                  <a:moveTo>
                    <a:pt x="86726" y="0"/>
                  </a:moveTo>
                  <a:lnTo>
                    <a:pt x="0" y="0"/>
                  </a:lnTo>
                  <a:lnTo>
                    <a:pt x="0" y="30765"/>
                  </a:lnTo>
                  <a:lnTo>
                    <a:pt x="86726" y="30765"/>
                  </a:lnTo>
                  <a:lnTo>
                    <a:pt x="86726" y="0"/>
                  </a:lnTo>
                  <a:close/>
                </a:path>
              </a:pathLst>
            </a:custGeom>
            <a:solidFill>
              <a:srgbClr val="9933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4447067" y="4306428"/>
              <a:ext cx="86995" cy="31115"/>
            </a:xfrm>
            <a:custGeom>
              <a:avLst/>
              <a:gdLst/>
              <a:ahLst/>
              <a:cxnLst/>
              <a:rect l="l" t="t" r="r" b="b"/>
              <a:pathLst>
                <a:path w="86995" h="31114">
                  <a:moveTo>
                    <a:pt x="86726" y="30765"/>
                  </a:moveTo>
                  <a:lnTo>
                    <a:pt x="86726" y="0"/>
                  </a:lnTo>
                  <a:lnTo>
                    <a:pt x="0" y="0"/>
                  </a:lnTo>
                  <a:lnTo>
                    <a:pt x="0" y="30765"/>
                  </a:lnTo>
                </a:path>
              </a:pathLst>
            </a:custGeom>
            <a:ln w="123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4743827" y="4219875"/>
              <a:ext cx="86360" cy="117475"/>
            </a:xfrm>
            <a:custGeom>
              <a:avLst/>
              <a:gdLst/>
              <a:ahLst/>
              <a:cxnLst/>
              <a:rect l="l" t="t" r="r" b="b"/>
              <a:pathLst>
                <a:path w="86360" h="117475">
                  <a:moveTo>
                    <a:pt x="86315" y="0"/>
                  </a:moveTo>
                  <a:lnTo>
                    <a:pt x="0" y="0"/>
                  </a:lnTo>
                  <a:lnTo>
                    <a:pt x="0" y="117318"/>
                  </a:lnTo>
                  <a:lnTo>
                    <a:pt x="86315" y="117318"/>
                  </a:lnTo>
                  <a:lnTo>
                    <a:pt x="86315" y="0"/>
                  </a:lnTo>
                  <a:close/>
                </a:path>
              </a:pathLst>
            </a:custGeom>
            <a:solidFill>
              <a:srgbClr val="9933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4743827" y="4219875"/>
              <a:ext cx="86360" cy="117475"/>
            </a:xfrm>
            <a:custGeom>
              <a:avLst/>
              <a:gdLst/>
              <a:ahLst/>
              <a:cxnLst/>
              <a:rect l="l" t="t" r="r" b="b"/>
              <a:pathLst>
                <a:path w="86360" h="117475">
                  <a:moveTo>
                    <a:pt x="86315" y="117318"/>
                  </a:moveTo>
                  <a:lnTo>
                    <a:pt x="86315" y="0"/>
                  </a:lnTo>
                  <a:lnTo>
                    <a:pt x="0" y="0"/>
                  </a:lnTo>
                  <a:lnTo>
                    <a:pt x="0" y="117318"/>
                  </a:lnTo>
                </a:path>
              </a:pathLst>
            </a:custGeom>
            <a:ln w="1232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5040094" y="4256793"/>
              <a:ext cx="86360" cy="80645"/>
            </a:xfrm>
            <a:custGeom>
              <a:avLst/>
              <a:gdLst/>
              <a:ahLst/>
              <a:cxnLst/>
              <a:rect l="l" t="t" r="r" b="b"/>
              <a:pathLst>
                <a:path w="86360" h="80645">
                  <a:moveTo>
                    <a:pt x="86315" y="0"/>
                  </a:moveTo>
                  <a:lnTo>
                    <a:pt x="0" y="0"/>
                  </a:lnTo>
                  <a:lnTo>
                    <a:pt x="0" y="80400"/>
                  </a:lnTo>
                  <a:lnTo>
                    <a:pt x="86315" y="80400"/>
                  </a:lnTo>
                  <a:lnTo>
                    <a:pt x="86315" y="0"/>
                  </a:lnTo>
                  <a:close/>
                </a:path>
              </a:pathLst>
            </a:custGeom>
            <a:solidFill>
              <a:srgbClr val="9933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5040094" y="4256793"/>
              <a:ext cx="86360" cy="80645"/>
            </a:xfrm>
            <a:custGeom>
              <a:avLst/>
              <a:gdLst/>
              <a:ahLst/>
              <a:cxnLst/>
              <a:rect l="l" t="t" r="r" b="b"/>
              <a:pathLst>
                <a:path w="86360" h="80645">
                  <a:moveTo>
                    <a:pt x="86315" y="80400"/>
                  </a:moveTo>
                  <a:lnTo>
                    <a:pt x="86315" y="0"/>
                  </a:lnTo>
                  <a:lnTo>
                    <a:pt x="0" y="0"/>
                  </a:lnTo>
                  <a:lnTo>
                    <a:pt x="0" y="80400"/>
                  </a:lnTo>
                </a:path>
              </a:pathLst>
            </a:custGeom>
            <a:ln w="1231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5645123" y="4256793"/>
              <a:ext cx="86995" cy="80645"/>
            </a:xfrm>
            <a:custGeom>
              <a:avLst/>
              <a:gdLst/>
              <a:ahLst/>
              <a:cxnLst/>
              <a:rect l="l" t="t" r="r" b="b"/>
              <a:pathLst>
                <a:path w="86995" h="80645">
                  <a:moveTo>
                    <a:pt x="86726" y="0"/>
                  </a:moveTo>
                  <a:lnTo>
                    <a:pt x="0" y="0"/>
                  </a:lnTo>
                  <a:lnTo>
                    <a:pt x="0" y="80400"/>
                  </a:lnTo>
                  <a:lnTo>
                    <a:pt x="86726" y="80400"/>
                  </a:lnTo>
                  <a:lnTo>
                    <a:pt x="86726" y="0"/>
                  </a:lnTo>
                  <a:close/>
                </a:path>
              </a:pathLst>
            </a:custGeom>
            <a:solidFill>
              <a:srgbClr val="9933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5645123" y="4256793"/>
              <a:ext cx="86995" cy="80645"/>
            </a:xfrm>
            <a:custGeom>
              <a:avLst/>
              <a:gdLst/>
              <a:ahLst/>
              <a:cxnLst/>
              <a:rect l="l" t="t" r="r" b="b"/>
              <a:pathLst>
                <a:path w="86995" h="80645">
                  <a:moveTo>
                    <a:pt x="86726" y="80400"/>
                  </a:moveTo>
                  <a:lnTo>
                    <a:pt x="86726" y="0"/>
                  </a:lnTo>
                  <a:lnTo>
                    <a:pt x="0" y="0"/>
                  </a:lnTo>
                  <a:lnTo>
                    <a:pt x="0" y="80400"/>
                  </a:lnTo>
                </a:path>
              </a:pathLst>
            </a:custGeom>
            <a:ln w="1231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6250645" y="4306428"/>
              <a:ext cx="86360" cy="31115"/>
            </a:xfrm>
            <a:custGeom>
              <a:avLst/>
              <a:gdLst/>
              <a:ahLst/>
              <a:cxnLst/>
              <a:rect l="l" t="t" r="r" b="b"/>
              <a:pathLst>
                <a:path w="86360" h="31114">
                  <a:moveTo>
                    <a:pt x="86315" y="0"/>
                  </a:moveTo>
                  <a:lnTo>
                    <a:pt x="0" y="0"/>
                  </a:lnTo>
                  <a:lnTo>
                    <a:pt x="0" y="30765"/>
                  </a:lnTo>
                  <a:lnTo>
                    <a:pt x="86315" y="30765"/>
                  </a:lnTo>
                  <a:lnTo>
                    <a:pt x="86315" y="0"/>
                  </a:lnTo>
                  <a:close/>
                </a:path>
              </a:pathLst>
            </a:custGeom>
            <a:solidFill>
              <a:srgbClr val="9933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6250645" y="4306428"/>
              <a:ext cx="86360" cy="31115"/>
            </a:xfrm>
            <a:custGeom>
              <a:avLst/>
              <a:gdLst/>
              <a:ahLst/>
              <a:cxnLst/>
              <a:rect l="l" t="t" r="r" b="b"/>
              <a:pathLst>
                <a:path w="86360" h="31114">
                  <a:moveTo>
                    <a:pt x="86315" y="30765"/>
                  </a:moveTo>
                  <a:lnTo>
                    <a:pt x="86315" y="0"/>
                  </a:lnTo>
                  <a:lnTo>
                    <a:pt x="0" y="0"/>
                  </a:lnTo>
                  <a:lnTo>
                    <a:pt x="0" y="30765"/>
                  </a:lnTo>
                </a:path>
              </a:pathLst>
            </a:custGeom>
            <a:ln w="123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6546912" y="4306428"/>
              <a:ext cx="86360" cy="31115"/>
            </a:xfrm>
            <a:custGeom>
              <a:avLst/>
              <a:gdLst/>
              <a:ahLst/>
              <a:cxnLst/>
              <a:rect l="l" t="t" r="r" b="b"/>
              <a:pathLst>
                <a:path w="86359" h="31114">
                  <a:moveTo>
                    <a:pt x="86315" y="0"/>
                  </a:moveTo>
                  <a:lnTo>
                    <a:pt x="0" y="0"/>
                  </a:lnTo>
                  <a:lnTo>
                    <a:pt x="0" y="30765"/>
                  </a:lnTo>
                  <a:lnTo>
                    <a:pt x="86315" y="30765"/>
                  </a:lnTo>
                  <a:lnTo>
                    <a:pt x="86315" y="0"/>
                  </a:lnTo>
                  <a:close/>
                </a:path>
              </a:pathLst>
            </a:custGeom>
            <a:solidFill>
              <a:srgbClr val="9933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6546912" y="4306428"/>
              <a:ext cx="86360" cy="31115"/>
            </a:xfrm>
            <a:custGeom>
              <a:avLst/>
              <a:gdLst/>
              <a:ahLst/>
              <a:cxnLst/>
              <a:rect l="l" t="t" r="r" b="b"/>
              <a:pathLst>
                <a:path w="86359" h="31114">
                  <a:moveTo>
                    <a:pt x="86315" y="30765"/>
                  </a:moveTo>
                  <a:lnTo>
                    <a:pt x="86315" y="0"/>
                  </a:lnTo>
                  <a:lnTo>
                    <a:pt x="0" y="0"/>
                  </a:lnTo>
                  <a:lnTo>
                    <a:pt x="0" y="30765"/>
                  </a:lnTo>
                </a:path>
              </a:pathLst>
            </a:custGeom>
            <a:ln w="123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6843343" y="4306428"/>
              <a:ext cx="86360" cy="31115"/>
            </a:xfrm>
            <a:custGeom>
              <a:avLst/>
              <a:gdLst/>
              <a:ahLst/>
              <a:cxnLst/>
              <a:rect l="l" t="t" r="r" b="b"/>
              <a:pathLst>
                <a:path w="86359" h="31114">
                  <a:moveTo>
                    <a:pt x="86315" y="0"/>
                  </a:moveTo>
                  <a:lnTo>
                    <a:pt x="0" y="0"/>
                  </a:lnTo>
                  <a:lnTo>
                    <a:pt x="0" y="30765"/>
                  </a:lnTo>
                  <a:lnTo>
                    <a:pt x="86315" y="30765"/>
                  </a:lnTo>
                  <a:lnTo>
                    <a:pt x="86315" y="0"/>
                  </a:lnTo>
                  <a:close/>
                </a:path>
              </a:pathLst>
            </a:custGeom>
            <a:solidFill>
              <a:srgbClr val="9933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6843343" y="4306428"/>
              <a:ext cx="86360" cy="31115"/>
            </a:xfrm>
            <a:custGeom>
              <a:avLst/>
              <a:gdLst/>
              <a:ahLst/>
              <a:cxnLst/>
              <a:rect l="l" t="t" r="r" b="b"/>
              <a:pathLst>
                <a:path w="86359" h="31114">
                  <a:moveTo>
                    <a:pt x="86315" y="30765"/>
                  </a:moveTo>
                  <a:lnTo>
                    <a:pt x="86315" y="0"/>
                  </a:lnTo>
                  <a:lnTo>
                    <a:pt x="0" y="0"/>
                  </a:lnTo>
                  <a:lnTo>
                    <a:pt x="0" y="30765"/>
                  </a:lnTo>
                </a:path>
              </a:pathLst>
            </a:custGeom>
            <a:ln w="123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7151941" y="4219875"/>
              <a:ext cx="86360" cy="117475"/>
            </a:xfrm>
            <a:custGeom>
              <a:avLst/>
              <a:gdLst/>
              <a:ahLst/>
              <a:cxnLst/>
              <a:rect l="l" t="t" r="r" b="b"/>
              <a:pathLst>
                <a:path w="86359" h="117475">
                  <a:moveTo>
                    <a:pt x="86315" y="0"/>
                  </a:moveTo>
                  <a:lnTo>
                    <a:pt x="0" y="0"/>
                  </a:lnTo>
                  <a:lnTo>
                    <a:pt x="0" y="117318"/>
                  </a:lnTo>
                  <a:lnTo>
                    <a:pt x="86315" y="117318"/>
                  </a:lnTo>
                  <a:lnTo>
                    <a:pt x="86315" y="0"/>
                  </a:lnTo>
                  <a:close/>
                </a:path>
              </a:pathLst>
            </a:custGeom>
            <a:solidFill>
              <a:srgbClr val="9933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7151941" y="4219875"/>
              <a:ext cx="86360" cy="117475"/>
            </a:xfrm>
            <a:custGeom>
              <a:avLst/>
              <a:gdLst/>
              <a:ahLst/>
              <a:cxnLst/>
              <a:rect l="l" t="t" r="r" b="b"/>
              <a:pathLst>
                <a:path w="86359" h="117475">
                  <a:moveTo>
                    <a:pt x="86315" y="117318"/>
                  </a:moveTo>
                  <a:lnTo>
                    <a:pt x="86315" y="0"/>
                  </a:lnTo>
                  <a:lnTo>
                    <a:pt x="0" y="0"/>
                  </a:lnTo>
                  <a:lnTo>
                    <a:pt x="0" y="117318"/>
                  </a:lnTo>
                </a:path>
              </a:pathLst>
            </a:custGeom>
            <a:ln w="1232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8350161" y="4256793"/>
              <a:ext cx="86360" cy="80645"/>
            </a:xfrm>
            <a:custGeom>
              <a:avLst/>
              <a:gdLst/>
              <a:ahLst/>
              <a:cxnLst/>
              <a:rect l="l" t="t" r="r" b="b"/>
              <a:pathLst>
                <a:path w="86359" h="80645">
                  <a:moveTo>
                    <a:pt x="86315" y="0"/>
                  </a:moveTo>
                  <a:lnTo>
                    <a:pt x="0" y="0"/>
                  </a:lnTo>
                  <a:lnTo>
                    <a:pt x="0" y="80400"/>
                  </a:lnTo>
                  <a:lnTo>
                    <a:pt x="86315" y="80400"/>
                  </a:lnTo>
                  <a:lnTo>
                    <a:pt x="86315" y="0"/>
                  </a:lnTo>
                  <a:close/>
                </a:path>
              </a:pathLst>
            </a:custGeom>
            <a:solidFill>
              <a:srgbClr val="9933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8350161" y="4256793"/>
              <a:ext cx="86360" cy="80645"/>
            </a:xfrm>
            <a:custGeom>
              <a:avLst/>
              <a:gdLst/>
              <a:ahLst/>
              <a:cxnLst/>
              <a:rect l="l" t="t" r="r" b="b"/>
              <a:pathLst>
                <a:path w="86359" h="80645">
                  <a:moveTo>
                    <a:pt x="86315" y="80400"/>
                  </a:moveTo>
                  <a:lnTo>
                    <a:pt x="86315" y="0"/>
                  </a:lnTo>
                  <a:lnTo>
                    <a:pt x="0" y="0"/>
                  </a:lnTo>
                  <a:lnTo>
                    <a:pt x="0" y="80400"/>
                  </a:lnTo>
                </a:path>
              </a:pathLst>
            </a:custGeom>
            <a:ln w="1231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3039224" y="2712779"/>
              <a:ext cx="5459095" cy="1680210"/>
            </a:xfrm>
            <a:custGeom>
              <a:avLst/>
              <a:gdLst/>
              <a:ahLst/>
              <a:cxnLst/>
              <a:rect l="l" t="t" r="r" b="b"/>
              <a:pathLst>
                <a:path w="5459095" h="1680210">
                  <a:moveTo>
                    <a:pt x="49323" y="0"/>
                  </a:moveTo>
                  <a:lnTo>
                    <a:pt x="49323" y="1618260"/>
                  </a:lnTo>
                </a:path>
                <a:path w="5459095" h="1680210">
                  <a:moveTo>
                    <a:pt x="0" y="1630567"/>
                  </a:moveTo>
                  <a:lnTo>
                    <a:pt x="36992" y="1630567"/>
                  </a:lnTo>
                </a:path>
                <a:path w="5459095" h="1680210">
                  <a:moveTo>
                    <a:pt x="0" y="1432847"/>
                  </a:moveTo>
                  <a:lnTo>
                    <a:pt x="36992" y="1432847"/>
                  </a:lnTo>
                </a:path>
                <a:path w="5459095" h="1680210">
                  <a:moveTo>
                    <a:pt x="0" y="1222822"/>
                  </a:moveTo>
                  <a:lnTo>
                    <a:pt x="36992" y="1222822"/>
                  </a:lnTo>
                </a:path>
                <a:path w="5459095" h="1680210">
                  <a:moveTo>
                    <a:pt x="0" y="1025513"/>
                  </a:moveTo>
                  <a:lnTo>
                    <a:pt x="36992" y="1025513"/>
                  </a:lnTo>
                </a:path>
                <a:path w="5459095" h="1680210">
                  <a:moveTo>
                    <a:pt x="0" y="815488"/>
                  </a:moveTo>
                  <a:lnTo>
                    <a:pt x="36992" y="815488"/>
                  </a:lnTo>
                </a:path>
                <a:path w="5459095" h="1680210">
                  <a:moveTo>
                    <a:pt x="0" y="617769"/>
                  </a:moveTo>
                  <a:lnTo>
                    <a:pt x="36992" y="617769"/>
                  </a:lnTo>
                </a:path>
                <a:path w="5459095" h="1680210">
                  <a:moveTo>
                    <a:pt x="0" y="407744"/>
                  </a:moveTo>
                  <a:lnTo>
                    <a:pt x="36992" y="407744"/>
                  </a:lnTo>
                </a:path>
                <a:path w="5459095" h="1680210">
                  <a:moveTo>
                    <a:pt x="0" y="210025"/>
                  </a:moveTo>
                  <a:lnTo>
                    <a:pt x="36992" y="210025"/>
                  </a:lnTo>
                </a:path>
                <a:path w="5459095" h="1680210">
                  <a:moveTo>
                    <a:pt x="0" y="0"/>
                  </a:moveTo>
                  <a:lnTo>
                    <a:pt x="36992" y="0"/>
                  </a:lnTo>
                </a:path>
                <a:path w="5459095" h="1680210">
                  <a:moveTo>
                    <a:pt x="49323" y="1630567"/>
                  </a:moveTo>
                  <a:lnTo>
                    <a:pt x="5446575" y="1630567"/>
                  </a:lnTo>
                </a:path>
                <a:path w="5459095" h="1680210">
                  <a:moveTo>
                    <a:pt x="49323" y="1680201"/>
                  </a:moveTo>
                  <a:lnTo>
                    <a:pt x="49323" y="1642873"/>
                  </a:lnTo>
                </a:path>
                <a:path w="5459095" h="1680210">
                  <a:moveTo>
                    <a:pt x="345672" y="1680201"/>
                  </a:moveTo>
                  <a:lnTo>
                    <a:pt x="345672" y="1642873"/>
                  </a:lnTo>
                </a:path>
                <a:path w="5459095" h="1680210">
                  <a:moveTo>
                    <a:pt x="654762" y="1680201"/>
                  </a:moveTo>
                  <a:lnTo>
                    <a:pt x="654762" y="1642873"/>
                  </a:lnTo>
                </a:path>
                <a:path w="5459095" h="1680210">
                  <a:moveTo>
                    <a:pt x="951112" y="1680201"/>
                  </a:moveTo>
                  <a:lnTo>
                    <a:pt x="951112" y="1642873"/>
                  </a:lnTo>
                </a:path>
                <a:path w="5459095" h="1680210">
                  <a:moveTo>
                    <a:pt x="1247543" y="1680201"/>
                  </a:moveTo>
                  <a:lnTo>
                    <a:pt x="1247543" y="1642873"/>
                  </a:lnTo>
                </a:path>
                <a:path w="5459095" h="1680210">
                  <a:moveTo>
                    <a:pt x="1556141" y="1680201"/>
                  </a:moveTo>
                  <a:lnTo>
                    <a:pt x="1556141" y="1642873"/>
                  </a:lnTo>
                </a:path>
                <a:path w="5459095" h="1680210">
                  <a:moveTo>
                    <a:pt x="1852572" y="1680201"/>
                  </a:moveTo>
                  <a:lnTo>
                    <a:pt x="1852572" y="1642873"/>
                  </a:lnTo>
                </a:path>
                <a:path w="5459095" h="1680210">
                  <a:moveTo>
                    <a:pt x="2148839" y="1680201"/>
                  </a:moveTo>
                  <a:lnTo>
                    <a:pt x="2148839" y="1642873"/>
                  </a:lnTo>
                </a:path>
                <a:path w="5459095" h="1680210">
                  <a:moveTo>
                    <a:pt x="2457930" y="1680201"/>
                  </a:moveTo>
                  <a:lnTo>
                    <a:pt x="2457930" y="1642873"/>
                  </a:lnTo>
                </a:path>
                <a:path w="5459095" h="1680210">
                  <a:moveTo>
                    <a:pt x="2754361" y="1680201"/>
                  </a:moveTo>
                  <a:lnTo>
                    <a:pt x="2754361" y="1642873"/>
                  </a:lnTo>
                </a:path>
                <a:path w="5459095" h="1680210">
                  <a:moveTo>
                    <a:pt x="3050628" y="1680201"/>
                  </a:moveTo>
                  <a:lnTo>
                    <a:pt x="3050628" y="1642873"/>
                  </a:lnTo>
                </a:path>
                <a:path w="5459095" h="1680210">
                  <a:moveTo>
                    <a:pt x="3359390" y="1680201"/>
                  </a:moveTo>
                  <a:lnTo>
                    <a:pt x="3359390" y="1642873"/>
                  </a:lnTo>
                </a:path>
                <a:path w="5459095" h="1680210">
                  <a:moveTo>
                    <a:pt x="3655657" y="1680201"/>
                  </a:moveTo>
                  <a:lnTo>
                    <a:pt x="3655657" y="1642873"/>
                  </a:lnTo>
                </a:path>
                <a:path w="5459095" h="1680210">
                  <a:moveTo>
                    <a:pt x="3952088" y="1680201"/>
                  </a:moveTo>
                  <a:lnTo>
                    <a:pt x="3952088" y="1642873"/>
                  </a:lnTo>
                </a:path>
                <a:path w="5459095" h="1680210">
                  <a:moveTo>
                    <a:pt x="4261179" y="1680201"/>
                  </a:moveTo>
                  <a:lnTo>
                    <a:pt x="4261179" y="1642873"/>
                  </a:lnTo>
                </a:path>
                <a:path w="5459095" h="1680210">
                  <a:moveTo>
                    <a:pt x="4557446" y="1680201"/>
                  </a:moveTo>
                  <a:lnTo>
                    <a:pt x="4557446" y="1642873"/>
                  </a:lnTo>
                </a:path>
                <a:path w="5459095" h="1680210">
                  <a:moveTo>
                    <a:pt x="4853877" y="1680201"/>
                  </a:moveTo>
                  <a:lnTo>
                    <a:pt x="4853877" y="1642873"/>
                  </a:lnTo>
                </a:path>
                <a:path w="5459095" h="1680210">
                  <a:moveTo>
                    <a:pt x="5162475" y="1680201"/>
                  </a:moveTo>
                  <a:lnTo>
                    <a:pt x="5162475" y="1642873"/>
                  </a:lnTo>
                </a:path>
                <a:path w="5459095" h="1680210">
                  <a:moveTo>
                    <a:pt x="5458906" y="1680201"/>
                  </a:moveTo>
                  <a:lnTo>
                    <a:pt x="5458906" y="1642873"/>
                  </a:lnTo>
                </a:path>
              </a:pathLst>
            </a:custGeom>
            <a:ln w="1231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2" name="object 72"/>
          <p:cNvSpPr txBox="1"/>
          <p:nvPr/>
        </p:nvSpPr>
        <p:spPr>
          <a:xfrm>
            <a:off x="2341303" y="1978101"/>
            <a:ext cx="7497445" cy="3149600"/>
          </a:xfrm>
          <a:prstGeom prst="rect">
            <a:avLst/>
          </a:prstGeom>
          <a:ln w="12309">
            <a:solidFill>
              <a:srgbClr val="000000"/>
            </a:solidFill>
          </a:ln>
        </p:spPr>
        <p:txBody>
          <a:bodyPr vert="horz" wrap="square" lIns="0" tIns="111760" rIns="0" bIns="0" rtlCol="0">
            <a:spAutoFit/>
          </a:bodyPr>
          <a:lstStyle/>
          <a:p>
            <a:pPr marL="9525" algn="ctr">
              <a:lnSpc>
                <a:spcPct val="100000"/>
              </a:lnSpc>
              <a:spcBef>
                <a:spcPts val="880"/>
              </a:spcBef>
            </a:pPr>
            <a:r>
              <a:rPr sz="1450" b="1" spc="-25" dirty="0">
                <a:latin typeface="Arial"/>
                <a:cs typeface="Arial"/>
              </a:rPr>
              <a:t>Aldursdreifing</a:t>
            </a:r>
            <a:r>
              <a:rPr sz="1450" b="1" spc="-40" dirty="0">
                <a:latin typeface="Arial"/>
                <a:cs typeface="Arial"/>
              </a:rPr>
              <a:t> </a:t>
            </a:r>
            <a:r>
              <a:rPr sz="1450" b="1" dirty="0">
                <a:latin typeface="Arial"/>
                <a:cs typeface="Arial"/>
              </a:rPr>
              <a:t>bein-</a:t>
            </a:r>
            <a:r>
              <a:rPr sz="1450" b="1" spc="-15" dirty="0">
                <a:latin typeface="Arial"/>
                <a:cs typeface="Arial"/>
              </a:rPr>
              <a:t> </a:t>
            </a:r>
            <a:r>
              <a:rPr sz="1450" b="1" dirty="0">
                <a:latin typeface="Arial"/>
                <a:cs typeface="Arial"/>
              </a:rPr>
              <a:t>og</a:t>
            </a:r>
            <a:r>
              <a:rPr sz="1450" b="1" spc="-35" dirty="0">
                <a:latin typeface="Arial"/>
                <a:cs typeface="Arial"/>
              </a:rPr>
              <a:t> </a:t>
            </a:r>
            <a:r>
              <a:rPr sz="1450" b="1" spc="-10" dirty="0">
                <a:latin typeface="Arial"/>
                <a:cs typeface="Arial"/>
              </a:rPr>
              <a:t>liðsýkinga</a:t>
            </a:r>
            <a:endParaRPr sz="14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685"/>
              </a:spcBef>
            </a:pPr>
            <a:endParaRPr sz="1450">
              <a:latin typeface="Arial"/>
              <a:cs typeface="Arial"/>
            </a:endParaRPr>
          </a:p>
          <a:p>
            <a:pPr marL="444500">
              <a:lnSpc>
                <a:spcPct val="100000"/>
              </a:lnSpc>
            </a:pPr>
            <a:r>
              <a:rPr sz="1250" spc="-25" dirty="0">
                <a:latin typeface="Arial"/>
                <a:cs typeface="Arial"/>
              </a:rPr>
              <a:t>40</a:t>
            </a:r>
            <a:endParaRPr sz="1250">
              <a:latin typeface="Arial"/>
              <a:cs typeface="Arial"/>
            </a:endParaRPr>
          </a:p>
          <a:p>
            <a:pPr marL="444500">
              <a:lnSpc>
                <a:spcPct val="100000"/>
              </a:lnSpc>
              <a:spcBef>
                <a:spcPts val="155"/>
              </a:spcBef>
            </a:pPr>
            <a:r>
              <a:rPr sz="1250" spc="-25" dirty="0">
                <a:latin typeface="Arial"/>
                <a:cs typeface="Arial"/>
              </a:rPr>
              <a:t>35</a:t>
            </a:r>
            <a:endParaRPr sz="1250">
              <a:latin typeface="Arial"/>
              <a:cs typeface="Arial"/>
            </a:endParaRPr>
          </a:p>
          <a:p>
            <a:pPr marL="444500">
              <a:lnSpc>
                <a:spcPct val="100000"/>
              </a:lnSpc>
              <a:spcBef>
                <a:spcPts val="55"/>
              </a:spcBef>
            </a:pPr>
            <a:r>
              <a:rPr sz="1250" spc="-25" dirty="0">
                <a:latin typeface="Arial"/>
                <a:cs typeface="Arial"/>
              </a:rPr>
              <a:t>30</a:t>
            </a:r>
            <a:endParaRPr sz="1250">
              <a:latin typeface="Arial"/>
              <a:cs typeface="Arial"/>
            </a:endParaRPr>
          </a:p>
          <a:p>
            <a:pPr marL="444500">
              <a:lnSpc>
                <a:spcPct val="100000"/>
              </a:lnSpc>
              <a:spcBef>
                <a:spcPts val="150"/>
              </a:spcBef>
            </a:pPr>
            <a:r>
              <a:rPr sz="1250" spc="-25" dirty="0">
                <a:latin typeface="Arial"/>
                <a:cs typeface="Arial"/>
              </a:rPr>
              <a:t>25</a:t>
            </a:r>
            <a:endParaRPr sz="1250">
              <a:latin typeface="Arial"/>
              <a:cs typeface="Arial"/>
            </a:endParaRPr>
          </a:p>
          <a:p>
            <a:pPr marL="444500">
              <a:lnSpc>
                <a:spcPct val="100000"/>
              </a:lnSpc>
              <a:spcBef>
                <a:spcPts val="60"/>
              </a:spcBef>
            </a:pPr>
            <a:r>
              <a:rPr sz="1250" spc="-25" dirty="0">
                <a:latin typeface="Arial"/>
                <a:cs typeface="Arial"/>
              </a:rPr>
              <a:t>20</a:t>
            </a:r>
            <a:endParaRPr sz="1250">
              <a:latin typeface="Arial"/>
              <a:cs typeface="Arial"/>
            </a:endParaRPr>
          </a:p>
          <a:p>
            <a:pPr marL="444500">
              <a:lnSpc>
                <a:spcPct val="100000"/>
              </a:lnSpc>
              <a:spcBef>
                <a:spcPts val="150"/>
              </a:spcBef>
            </a:pPr>
            <a:r>
              <a:rPr sz="1250" spc="-25" dirty="0">
                <a:latin typeface="Arial"/>
                <a:cs typeface="Arial"/>
              </a:rPr>
              <a:t>15</a:t>
            </a:r>
            <a:endParaRPr sz="1250">
              <a:latin typeface="Arial"/>
              <a:cs typeface="Arial"/>
            </a:endParaRPr>
          </a:p>
          <a:p>
            <a:pPr marL="444500">
              <a:lnSpc>
                <a:spcPct val="100000"/>
              </a:lnSpc>
              <a:spcBef>
                <a:spcPts val="60"/>
              </a:spcBef>
            </a:pPr>
            <a:r>
              <a:rPr sz="1250" spc="-25" dirty="0">
                <a:latin typeface="Arial"/>
                <a:cs typeface="Arial"/>
              </a:rPr>
              <a:t>10</a:t>
            </a:r>
            <a:endParaRPr sz="1250">
              <a:latin typeface="Arial"/>
              <a:cs typeface="Arial"/>
            </a:endParaRPr>
          </a:p>
          <a:p>
            <a:pPr marL="530860">
              <a:lnSpc>
                <a:spcPct val="100000"/>
              </a:lnSpc>
              <a:spcBef>
                <a:spcPts val="155"/>
              </a:spcBef>
            </a:pPr>
            <a:r>
              <a:rPr sz="1250" spc="-50" dirty="0">
                <a:latin typeface="Arial"/>
                <a:cs typeface="Arial"/>
              </a:rPr>
              <a:t>5</a:t>
            </a:r>
            <a:endParaRPr sz="1250">
              <a:latin typeface="Arial"/>
              <a:cs typeface="Arial"/>
            </a:endParaRPr>
          </a:p>
          <a:p>
            <a:pPr marL="530860">
              <a:lnSpc>
                <a:spcPct val="100000"/>
              </a:lnSpc>
              <a:spcBef>
                <a:spcPts val="55"/>
              </a:spcBef>
            </a:pPr>
            <a:r>
              <a:rPr sz="1250" spc="-50" dirty="0">
                <a:latin typeface="Arial"/>
                <a:cs typeface="Arial"/>
              </a:rPr>
              <a:t>0</a:t>
            </a:r>
            <a:endParaRPr sz="1250">
              <a:latin typeface="Arial"/>
              <a:cs typeface="Arial"/>
            </a:endParaRPr>
          </a:p>
          <a:p>
            <a:pPr marL="852169">
              <a:lnSpc>
                <a:spcPct val="100000"/>
              </a:lnSpc>
              <a:spcBef>
                <a:spcPts val="345"/>
              </a:spcBef>
              <a:tabLst>
                <a:tab pos="1160780" algn="l"/>
                <a:tab pos="1457325" algn="l"/>
                <a:tab pos="1753235" algn="l"/>
                <a:tab pos="2061845" algn="l"/>
                <a:tab pos="2359025" algn="l"/>
                <a:tab pos="2655570" algn="l"/>
                <a:tab pos="2964180" algn="l"/>
                <a:tab pos="3260090" algn="l"/>
                <a:tab pos="3556635" algn="l"/>
                <a:tab pos="3816350" algn="l"/>
                <a:tab pos="4717415" algn="l"/>
                <a:tab pos="5619115" algn="l"/>
              </a:tabLst>
            </a:pPr>
            <a:r>
              <a:rPr sz="1250" spc="-50" dirty="0">
                <a:latin typeface="Arial"/>
                <a:cs typeface="Arial"/>
              </a:rPr>
              <a:t>0</a:t>
            </a:r>
            <a:r>
              <a:rPr sz="1250" dirty="0">
                <a:latin typeface="Arial"/>
                <a:cs typeface="Arial"/>
              </a:rPr>
              <a:t>	</a:t>
            </a:r>
            <a:r>
              <a:rPr sz="1250" spc="-50" dirty="0">
                <a:latin typeface="Arial"/>
                <a:cs typeface="Arial"/>
              </a:rPr>
              <a:t>1</a:t>
            </a:r>
            <a:r>
              <a:rPr sz="1250" dirty="0">
                <a:latin typeface="Arial"/>
                <a:cs typeface="Arial"/>
              </a:rPr>
              <a:t>	</a:t>
            </a:r>
            <a:r>
              <a:rPr sz="1250" spc="-50" dirty="0">
                <a:latin typeface="Arial"/>
                <a:cs typeface="Arial"/>
              </a:rPr>
              <a:t>2</a:t>
            </a:r>
            <a:r>
              <a:rPr sz="1250" dirty="0">
                <a:latin typeface="Arial"/>
                <a:cs typeface="Arial"/>
              </a:rPr>
              <a:t>	</a:t>
            </a:r>
            <a:r>
              <a:rPr sz="1250" spc="-50" dirty="0">
                <a:latin typeface="Arial"/>
                <a:cs typeface="Arial"/>
              </a:rPr>
              <a:t>3</a:t>
            </a:r>
            <a:r>
              <a:rPr sz="1250" dirty="0">
                <a:latin typeface="Arial"/>
                <a:cs typeface="Arial"/>
              </a:rPr>
              <a:t>	</a:t>
            </a:r>
            <a:r>
              <a:rPr sz="1250" spc="-50" dirty="0">
                <a:latin typeface="Arial"/>
                <a:cs typeface="Arial"/>
              </a:rPr>
              <a:t>4</a:t>
            </a:r>
            <a:r>
              <a:rPr sz="1250" dirty="0">
                <a:latin typeface="Arial"/>
                <a:cs typeface="Arial"/>
              </a:rPr>
              <a:t>	</a:t>
            </a:r>
            <a:r>
              <a:rPr sz="1250" spc="-50" dirty="0">
                <a:latin typeface="Arial"/>
                <a:cs typeface="Arial"/>
              </a:rPr>
              <a:t>5</a:t>
            </a:r>
            <a:r>
              <a:rPr sz="1250" dirty="0">
                <a:latin typeface="Arial"/>
                <a:cs typeface="Arial"/>
              </a:rPr>
              <a:t>	</a:t>
            </a:r>
            <a:r>
              <a:rPr sz="1250" spc="-50" dirty="0">
                <a:latin typeface="Arial"/>
                <a:cs typeface="Arial"/>
              </a:rPr>
              <a:t>6</a:t>
            </a:r>
            <a:r>
              <a:rPr sz="1250" dirty="0">
                <a:latin typeface="Arial"/>
                <a:cs typeface="Arial"/>
              </a:rPr>
              <a:t>	</a:t>
            </a:r>
            <a:r>
              <a:rPr sz="1250" spc="-50" dirty="0">
                <a:latin typeface="Arial"/>
                <a:cs typeface="Arial"/>
              </a:rPr>
              <a:t>7</a:t>
            </a:r>
            <a:r>
              <a:rPr sz="1250" dirty="0">
                <a:latin typeface="Arial"/>
                <a:cs typeface="Arial"/>
              </a:rPr>
              <a:t>	</a:t>
            </a:r>
            <a:r>
              <a:rPr sz="1250" spc="-50" dirty="0">
                <a:latin typeface="Arial"/>
                <a:cs typeface="Arial"/>
              </a:rPr>
              <a:t>8</a:t>
            </a:r>
            <a:r>
              <a:rPr sz="1250" dirty="0">
                <a:latin typeface="Arial"/>
                <a:cs typeface="Arial"/>
              </a:rPr>
              <a:t>	</a:t>
            </a:r>
            <a:r>
              <a:rPr sz="1250" spc="-50" dirty="0">
                <a:latin typeface="Arial"/>
                <a:cs typeface="Arial"/>
              </a:rPr>
              <a:t>9</a:t>
            </a:r>
            <a:r>
              <a:rPr sz="1250" dirty="0">
                <a:latin typeface="Arial"/>
                <a:cs typeface="Arial"/>
              </a:rPr>
              <a:t>	10</a:t>
            </a:r>
            <a:r>
              <a:rPr sz="1250" spc="114" dirty="0">
                <a:latin typeface="Arial"/>
                <a:cs typeface="Arial"/>
              </a:rPr>
              <a:t>  </a:t>
            </a:r>
            <a:r>
              <a:rPr sz="1250" dirty="0">
                <a:latin typeface="Arial"/>
                <a:cs typeface="Arial"/>
              </a:rPr>
              <a:t>11</a:t>
            </a:r>
            <a:r>
              <a:rPr sz="1250" spc="114" dirty="0">
                <a:latin typeface="Arial"/>
                <a:cs typeface="Arial"/>
              </a:rPr>
              <a:t>  </a:t>
            </a:r>
            <a:r>
              <a:rPr sz="1250" spc="-25" dirty="0">
                <a:latin typeface="Arial"/>
                <a:cs typeface="Arial"/>
              </a:rPr>
              <a:t>12</a:t>
            </a:r>
            <a:r>
              <a:rPr sz="1250" dirty="0">
                <a:latin typeface="Arial"/>
                <a:cs typeface="Arial"/>
              </a:rPr>
              <a:t>	13</a:t>
            </a:r>
            <a:r>
              <a:rPr sz="1250" spc="114" dirty="0">
                <a:latin typeface="Arial"/>
                <a:cs typeface="Arial"/>
              </a:rPr>
              <a:t>  </a:t>
            </a:r>
            <a:r>
              <a:rPr sz="1250" dirty="0">
                <a:latin typeface="Arial"/>
                <a:cs typeface="Arial"/>
              </a:rPr>
              <a:t>14</a:t>
            </a:r>
            <a:r>
              <a:rPr sz="1250" spc="114" dirty="0">
                <a:latin typeface="Arial"/>
                <a:cs typeface="Arial"/>
              </a:rPr>
              <a:t>  </a:t>
            </a:r>
            <a:r>
              <a:rPr sz="1250" spc="-25" dirty="0">
                <a:latin typeface="Arial"/>
                <a:cs typeface="Arial"/>
              </a:rPr>
              <a:t>15</a:t>
            </a:r>
            <a:r>
              <a:rPr sz="1250" dirty="0">
                <a:latin typeface="Arial"/>
                <a:cs typeface="Arial"/>
              </a:rPr>
              <a:t>	16</a:t>
            </a:r>
            <a:r>
              <a:rPr sz="1250" spc="114" dirty="0">
                <a:latin typeface="Arial"/>
                <a:cs typeface="Arial"/>
              </a:rPr>
              <a:t>  </a:t>
            </a:r>
            <a:r>
              <a:rPr sz="1250" spc="-25" dirty="0">
                <a:latin typeface="Arial"/>
                <a:cs typeface="Arial"/>
              </a:rPr>
              <a:t>17</a:t>
            </a:r>
            <a:endParaRPr sz="1250">
              <a:latin typeface="Arial"/>
              <a:cs typeface="Arial"/>
            </a:endParaRPr>
          </a:p>
          <a:p>
            <a:pPr marL="2988945">
              <a:lnSpc>
                <a:spcPct val="100000"/>
              </a:lnSpc>
              <a:spcBef>
                <a:spcPts val="545"/>
              </a:spcBef>
            </a:pPr>
            <a:r>
              <a:rPr sz="1250" b="1" dirty="0">
                <a:latin typeface="Arial"/>
                <a:cs typeface="Arial"/>
              </a:rPr>
              <a:t>Aldur</a:t>
            </a:r>
            <a:r>
              <a:rPr sz="1250" b="1" spc="40" dirty="0">
                <a:latin typeface="Arial"/>
                <a:cs typeface="Arial"/>
              </a:rPr>
              <a:t> </a:t>
            </a:r>
            <a:r>
              <a:rPr sz="1250" b="1" dirty="0">
                <a:latin typeface="Arial"/>
                <a:cs typeface="Arial"/>
              </a:rPr>
              <a:t>í</a:t>
            </a:r>
            <a:r>
              <a:rPr sz="1250" b="1" spc="90" dirty="0">
                <a:latin typeface="Arial"/>
                <a:cs typeface="Arial"/>
              </a:rPr>
              <a:t> </a:t>
            </a:r>
            <a:r>
              <a:rPr sz="1250" b="1" spc="-20" dirty="0">
                <a:latin typeface="Arial"/>
                <a:cs typeface="Arial"/>
              </a:rPr>
              <a:t>árum</a:t>
            </a:r>
            <a:endParaRPr sz="1250">
              <a:latin typeface="Arial"/>
              <a:cs typeface="Arial"/>
            </a:endParaRPr>
          </a:p>
        </p:txBody>
      </p:sp>
      <p:sp>
        <p:nvSpPr>
          <p:cNvPr id="73" name="object 73"/>
          <p:cNvSpPr txBox="1"/>
          <p:nvPr/>
        </p:nvSpPr>
        <p:spPr>
          <a:xfrm>
            <a:off x="2504538" y="3063989"/>
            <a:ext cx="205104" cy="95250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495"/>
              </a:lnSpc>
            </a:pPr>
            <a:r>
              <a:rPr sz="1250" b="1" dirty="0">
                <a:latin typeface="Arial"/>
                <a:cs typeface="Arial"/>
              </a:rPr>
              <a:t>Fjöldi</a:t>
            </a:r>
            <a:r>
              <a:rPr sz="1250" b="1" spc="175" dirty="0">
                <a:latin typeface="Arial"/>
                <a:cs typeface="Arial"/>
              </a:rPr>
              <a:t> </a:t>
            </a:r>
            <a:r>
              <a:rPr sz="1250" b="1" spc="-10" dirty="0">
                <a:latin typeface="Arial"/>
                <a:cs typeface="Arial"/>
              </a:rPr>
              <a:t>barna</a:t>
            </a:r>
            <a:endParaRPr sz="1250">
              <a:latin typeface="Arial"/>
              <a:cs typeface="Arial"/>
            </a:endParaRPr>
          </a:p>
        </p:txBody>
      </p:sp>
      <p:grpSp>
        <p:nvGrpSpPr>
          <p:cNvPr id="74" name="object 74"/>
          <p:cNvGrpSpPr/>
          <p:nvPr/>
        </p:nvGrpSpPr>
        <p:grpSpPr>
          <a:xfrm>
            <a:off x="8683509" y="3318236"/>
            <a:ext cx="99060" cy="99060"/>
            <a:chOff x="8683509" y="3318236"/>
            <a:chExt cx="99060" cy="99060"/>
          </a:xfrm>
        </p:grpSpPr>
        <p:sp>
          <p:nvSpPr>
            <p:cNvPr id="75" name="object 75"/>
            <p:cNvSpPr/>
            <p:nvPr/>
          </p:nvSpPr>
          <p:spPr>
            <a:xfrm>
              <a:off x="8689668" y="3324396"/>
              <a:ext cx="86995" cy="86995"/>
            </a:xfrm>
            <a:custGeom>
              <a:avLst/>
              <a:gdLst/>
              <a:ahLst/>
              <a:cxnLst/>
              <a:rect l="l" t="t" r="r" b="b"/>
              <a:pathLst>
                <a:path w="86995" h="86995">
                  <a:moveTo>
                    <a:pt x="86726" y="0"/>
                  </a:moveTo>
                  <a:lnTo>
                    <a:pt x="0" y="0"/>
                  </a:lnTo>
                  <a:lnTo>
                    <a:pt x="0" y="86553"/>
                  </a:lnTo>
                  <a:lnTo>
                    <a:pt x="86726" y="86553"/>
                  </a:lnTo>
                  <a:lnTo>
                    <a:pt x="86726" y="0"/>
                  </a:lnTo>
                  <a:close/>
                </a:path>
              </a:pathLst>
            </a:custGeom>
            <a:solidFill>
              <a:srgbClr val="9999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8689668" y="3324396"/>
              <a:ext cx="86995" cy="86995"/>
            </a:xfrm>
            <a:custGeom>
              <a:avLst/>
              <a:gdLst/>
              <a:ahLst/>
              <a:cxnLst/>
              <a:rect l="l" t="t" r="r" b="b"/>
              <a:pathLst>
                <a:path w="86995" h="86995">
                  <a:moveTo>
                    <a:pt x="0" y="86553"/>
                  </a:moveTo>
                  <a:lnTo>
                    <a:pt x="86726" y="86553"/>
                  </a:lnTo>
                  <a:lnTo>
                    <a:pt x="86726" y="0"/>
                  </a:lnTo>
                  <a:lnTo>
                    <a:pt x="0" y="0"/>
                  </a:lnTo>
                  <a:lnTo>
                    <a:pt x="0" y="86553"/>
                  </a:lnTo>
                  <a:close/>
                </a:path>
              </a:pathLst>
            </a:custGeom>
            <a:ln w="1231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7" name="object 77"/>
          <p:cNvGrpSpPr/>
          <p:nvPr/>
        </p:nvGrpSpPr>
        <p:grpSpPr>
          <a:xfrm>
            <a:off x="8683509" y="3577487"/>
            <a:ext cx="99060" cy="99060"/>
            <a:chOff x="8683509" y="3577487"/>
            <a:chExt cx="99060" cy="99060"/>
          </a:xfrm>
        </p:grpSpPr>
        <p:sp>
          <p:nvSpPr>
            <p:cNvPr id="78" name="object 78"/>
            <p:cNvSpPr/>
            <p:nvPr/>
          </p:nvSpPr>
          <p:spPr>
            <a:xfrm>
              <a:off x="8689668" y="3583646"/>
              <a:ext cx="86995" cy="86995"/>
            </a:xfrm>
            <a:custGeom>
              <a:avLst/>
              <a:gdLst/>
              <a:ahLst/>
              <a:cxnLst/>
              <a:rect l="l" t="t" r="r" b="b"/>
              <a:pathLst>
                <a:path w="86995" h="86995">
                  <a:moveTo>
                    <a:pt x="86726" y="0"/>
                  </a:moveTo>
                  <a:lnTo>
                    <a:pt x="0" y="0"/>
                  </a:lnTo>
                  <a:lnTo>
                    <a:pt x="0" y="86553"/>
                  </a:lnTo>
                  <a:lnTo>
                    <a:pt x="86726" y="86553"/>
                  </a:lnTo>
                  <a:lnTo>
                    <a:pt x="86726" y="0"/>
                  </a:lnTo>
                  <a:close/>
                </a:path>
              </a:pathLst>
            </a:custGeom>
            <a:solidFill>
              <a:srgbClr val="9933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79"/>
            <p:cNvSpPr/>
            <p:nvPr/>
          </p:nvSpPr>
          <p:spPr>
            <a:xfrm>
              <a:off x="8689668" y="3583646"/>
              <a:ext cx="86995" cy="86995"/>
            </a:xfrm>
            <a:custGeom>
              <a:avLst/>
              <a:gdLst/>
              <a:ahLst/>
              <a:cxnLst/>
              <a:rect l="l" t="t" r="r" b="b"/>
              <a:pathLst>
                <a:path w="86995" h="86995">
                  <a:moveTo>
                    <a:pt x="0" y="86553"/>
                  </a:moveTo>
                  <a:lnTo>
                    <a:pt x="86726" y="86553"/>
                  </a:lnTo>
                  <a:lnTo>
                    <a:pt x="86726" y="0"/>
                  </a:lnTo>
                  <a:lnTo>
                    <a:pt x="0" y="0"/>
                  </a:lnTo>
                  <a:lnTo>
                    <a:pt x="0" y="86553"/>
                  </a:lnTo>
                  <a:close/>
                </a:path>
              </a:pathLst>
            </a:custGeom>
            <a:ln w="1231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0" name="object 80"/>
          <p:cNvSpPr txBox="1"/>
          <p:nvPr/>
        </p:nvSpPr>
        <p:spPr>
          <a:xfrm>
            <a:off x="8628014" y="3225536"/>
            <a:ext cx="1161415" cy="519430"/>
          </a:xfrm>
          <a:prstGeom prst="rect">
            <a:avLst/>
          </a:prstGeom>
          <a:ln w="12310">
            <a:solidFill>
              <a:srgbClr val="000000"/>
            </a:solidFill>
          </a:ln>
        </p:spPr>
        <p:txBody>
          <a:bodyPr vert="horz" wrap="square" lIns="0" tIns="38735" rIns="0" bIns="0" rtlCol="0">
            <a:spAutoFit/>
          </a:bodyPr>
          <a:lstStyle/>
          <a:p>
            <a:pPr marL="197485">
              <a:lnSpc>
                <a:spcPct val="100000"/>
              </a:lnSpc>
              <a:spcBef>
                <a:spcPts val="305"/>
              </a:spcBef>
            </a:pPr>
            <a:r>
              <a:rPr sz="1250" spc="-10" dirty="0">
                <a:latin typeface="Arial"/>
                <a:cs typeface="Arial"/>
              </a:rPr>
              <a:t>Beinsýkingar</a:t>
            </a:r>
            <a:endParaRPr sz="1250">
              <a:latin typeface="Arial"/>
              <a:cs typeface="Arial"/>
            </a:endParaRPr>
          </a:p>
          <a:p>
            <a:pPr marL="197485">
              <a:lnSpc>
                <a:spcPct val="100000"/>
              </a:lnSpc>
              <a:spcBef>
                <a:spcPts val="540"/>
              </a:spcBef>
            </a:pPr>
            <a:r>
              <a:rPr sz="1250" spc="-10" dirty="0">
                <a:latin typeface="Arial"/>
                <a:cs typeface="Arial"/>
              </a:rPr>
              <a:t>Liðsýkingar</a:t>
            </a:r>
            <a:endParaRPr sz="1250">
              <a:latin typeface="Arial"/>
              <a:cs typeface="Arial"/>
            </a:endParaRPr>
          </a:p>
        </p:txBody>
      </p:sp>
      <p:sp>
        <p:nvSpPr>
          <p:cNvPr id="81" name="object 81"/>
          <p:cNvSpPr/>
          <p:nvPr/>
        </p:nvSpPr>
        <p:spPr>
          <a:xfrm>
            <a:off x="2927350" y="2349500"/>
            <a:ext cx="4824730" cy="2663825"/>
          </a:xfrm>
          <a:custGeom>
            <a:avLst/>
            <a:gdLst/>
            <a:ahLst/>
            <a:cxnLst/>
            <a:rect l="l" t="t" r="r" b="b"/>
            <a:pathLst>
              <a:path w="4824730" h="2663825">
                <a:moveTo>
                  <a:pt x="0" y="1331849"/>
                </a:moveTo>
                <a:lnTo>
                  <a:pt x="744" y="1269150"/>
                </a:lnTo>
                <a:lnTo>
                  <a:pt x="2956" y="1207198"/>
                </a:lnTo>
                <a:lnTo>
                  <a:pt x="6603" y="1146057"/>
                </a:lnTo>
                <a:lnTo>
                  <a:pt x="11652" y="1085789"/>
                </a:lnTo>
                <a:lnTo>
                  <a:pt x="18069" y="1026460"/>
                </a:lnTo>
                <a:lnTo>
                  <a:pt x="25823" y="968133"/>
                </a:lnTo>
                <a:lnTo>
                  <a:pt x="34880" y="910872"/>
                </a:lnTo>
                <a:lnTo>
                  <a:pt x="45207" y="854741"/>
                </a:lnTo>
                <a:lnTo>
                  <a:pt x="56772" y="799804"/>
                </a:lnTo>
                <a:lnTo>
                  <a:pt x="69541" y="746125"/>
                </a:lnTo>
                <a:lnTo>
                  <a:pt x="83482" y="693767"/>
                </a:lnTo>
                <a:lnTo>
                  <a:pt x="98561" y="642795"/>
                </a:lnTo>
                <a:lnTo>
                  <a:pt x="114747" y="593274"/>
                </a:lnTo>
                <a:lnTo>
                  <a:pt x="132006" y="545265"/>
                </a:lnTo>
                <a:lnTo>
                  <a:pt x="150306" y="498835"/>
                </a:lnTo>
                <a:lnTo>
                  <a:pt x="169612" y="454046"/>
                </a:lnTo>
                <a:lnTo>
                  <a:pt x="189894" y="410962"/>
                </a:lnTo>
                <a:lnTo>
                  <a:pt x="211117" y="369648"/>
                </a:lnTo>
                <a:lnTo>
                  <a:pt x="233249" y="330167"/>
                </a:lnTo>
                <a:lnTo>
                  <a:pt x="256257" y="292584"/>
                </a:lnTo>
                <a:lnTo>
                  <a:pt x="280108" y="256962"/>
                </a:lnTo>
                <a:lnTo>
                  <a:pt x="304769" y="223365"/>
                </a:lnTo>
                <a:lnTo>
                  <a:pt x="330208" y="191858"/>
                </a:lnTo>
                <a:lnTo>
                  <a:pt x="356391" y="162503"/>
                </a:lnTo>
                <a:lnTo>
                  <a:pt x="383286" y="135366"/>
                </a:lnTo>
                <a:lnTo>
                  <a:pt x="439079" y="87998"/>
                </a:lnTo>
                <a:lnTo>
                  <a:pt x="497325" y="50266"/>
                </a:lnTo>
                <a:lnTo>
                  <a:pt x="557761" y="22681"/>
                </a:lnTo>
                <a:lnTo>
                  <a:pt x="620123" y="5755"/>
                </a:lnTo>
                <a:lnTo>
                  <a:pt x="684149" y="0"/>
                </a:lnTo>
                <a:lnTo>
                  <a:pt x="716363" y="1449"/>
                </a:lnTo>
                <a:lnTo>
                  <a:pt x="779610" y="12854"/>
                </a:lnTo>
                <a:lnTo>
                  <a:pt x="841058" y="35173"/>
                </a:lnTo>
                <a:lnTo>
                  <a:pt x="900447" y="67896"/>
                </a:lnTo>
                <a:lnTo>
                  <a:pt x="957512" y="110510"/>
                </a:lnTo>
                <a:lnTo>
                  <a:pt x="1011992" y="162503"/>
                </a:lnTo>
                <a:lnTo>
                  <a:pt x="1038180" y="191858"/>
                </a:lnTo>
                <a:lnTo>
                  <a:pt x="1063624" y="223365"/>
                </a:lnTo>
                <a:lnTo>
                  <a:pt x="1088289" y="256962"/>
                </a:lnTo>
                <a:lnTo>
                  <a:pt x="1112144" y="292584"/>
                </a:lnTo>
                <a:lnTo>
                  <a:pt x="1135155" y="330167"/>
                </a:lnTo>
                <a:lnTo>
                  <a:pt x="1157290" y="369648"/>
                </a:lnTo>
                <a:lnTo>
                  <a:pt x="1178516" y="410962"/>
                </a:lnTo>
                <a:lnTo>
                  <a:pt x="1198799" y="454046"/>
                </a:lnTo>
                <a:lnTo>
                  <a:pt x="1218108" y="498835"/>
                </a:lnTo>
                <a:lnTo>
                  <a:pt x="1236410" y="545265"/>
                </a:lnTo>
                <a:lnTo>
                  <a:pt x="1253670" y="593274"/>
                </a:lnTo>
                <a:lnTo>
                  <a:pt x="1269857" y="642795"/>
                </a:lnTo>
                <a:lnTo>
                  <a:pt x="1284938" y="693767"/>
                </a:lnTo>
                <a:lnTo>
                  <a:pt x="1298880" y="746125"/>
                </a:lnTo>
                <a:lnTo>
                  <a:pt x="1311650" y="799804"/>
                </a:lnTo>
                <a:lnTo>
                  <a:pt x="1323216" y="854741"/>
                </a:lnTo>
                <a:lnTo>
                  <a:pt x="1333543" y="910872"/>
                </a:lnTo>
                <a:lnTo>
                  <a:pt x="1342600" y="968133"/>
                </a:lnTo>
                <a:lnTo>
                  <a:pt x="1350354" y="1026460"/>
                </a:lnTo>
                <a:lnTo>
                  <a:pt x="1356772" y="1085789"/>
                </a:lnTo>
                <a:lnTo>
                  <a:pt x="1361821" y="1146057"/>
                </a:lnTo>
                <a:lnTo>
                  <a:pt x="1365468" y="1207198"/>
                </a:lnTo>
                <a:lnTo>
                  <a:pt x="1367680" y="1269150"/>
                </a:lnTo>
                <a:lnTo>
                  <a:pt x="1368425" y="1331849"/>
                </a:lnTo>
                <a:lnTo>
                  <a:pt x="1367680" y="1394557"/>
                </a:lnTo>
                <a:lnTo>
                  <a:pt x="1365468" y="1456519"/>
                </a:lnTo>
                <a:lnTo>
                  <a:pt x="1361821" y="1517670"/>
                </a:lnTo>
                <a:lnTo>
                  <a:pt x="1356772" y="1577946"/>
                </a:lnTo>
                <a:lnTo>
                  <a:pt x="1350354" y="1637284"/>
                </a:lnTo>
                <a:lnTo>
                  <a:pt x="1342600" y="1695619"/>
                </a:lnTo>
                <a:lnTo>
                  <a:pt x="1333543" y="1752887"/>
                </a:lnTo>
                <a:lnTo>
                  <a:pt x="1323216" y="1809025"/>
                </a:lnTo>
                <a:lnTo>
                  <a:pt x="1311650" y="1863968"/>
                </a:lnTo>
                <a:lnTo>
                  <a:pt x="1298880" y="1917653"/>
                </a:lnTo>
                <a:lnTo>
                  <a:pt x="1284938" y="1970016"/>
                </a:lnTo>
                <a:lnTo>
                  <a:pt x="1269857" y="2020992"/>
                </a:lnTo>
                <a:lnTo>
                  <a:pt x="1253670" y="2070519"/>
                </a:lnTo>
                <a:lnTo>
                  <a:pt x="1236410" y="2118531"/>
                </a:lnTo>
                <a:lnTo>
                  <a:pt x="1218108" y="2164966"/>
                </a:lnTo>
                <a:lnTo>
                  <a:pt x="1198799" y="2209758"/>
                </a:lnTo>
                <a:lnTo>
                  <a:pt x="1178516" y="2252845"/>
                </a:lnTo>
                <a:lnTo>
                  <a:pt x="1157290" y="2294161"/>
                </a:lnTo>
                <a:lnTo>
                  <a:pt x="1135155" y="2333644"/>
                </a:lnTo>
                <a:lnTo>
                  <a:pt x="1112144" y="2371230"/>
                </a:lnTo>
                <a:lnTo>
                  <a:pt x="1088289" y="2406854"/>
                </a:lnTo>
                <a:lnTo>
                  <a:pt x="1063624" y="2440452"/>
                </a:lnTo>
                <a:lnTo>
                  <a:pt x="1038180" y="2471961"/>
                </a:lnTo>
                <a:lnTo>
                  <a:pt x="1011992" y="2501317"/>
                </a:lnTo>
                <a:lnTo>
                  <a:pt x="985092" y="2528455"/>
                </a:lnTo>
                <a:lnTo>
                  <a:pt x="929286" y="2575824"/>
                </a:lnTo>
                <a:lnTo>
                  <a:pt x="871026" y="2613557"/>
                </a:lnTo>
                <a:lnTo>
                  <a:pt x="810575" y="2641143"/>
                </a:lnTo>
                <a:lnTo>
                  <a:pt x="748195" y="2658069"/>
                </a:lnTo>
                <a:lnTo>
                  <a:pt x="684149" y="2663825"/>
                </a:lnTo>
                <a:lnTo>
                  <a:pt x="651944" y="2662375"/>
                </a:lnTo>
                <a:lnTo>
                  <a:pt x="588717" y="2650970"/>
                </a:lnTo>
                <a:lnTo>
                  <a:pt x="527286" y="2628650"/>
                </a:lnTo>
                <a:lnTo>
                  <a:pt x="467912" y="2595927"/>
                </a:lnTo>
                <a:lnTo>
                  <a:pt x="410860" y="2553312"/>
                </a:lnTo>
                <a:lnTo>
                  <a:pt x="356391" y="2501317"/>
                </a:lnTo>
                <a:lnTo>
                  <a:pt x="330208" y="2471961"/>
                </a:lnTo>
                <a:lnTo>
                  <a:pt x="304769" y="2440452"/>
                </a:lnTo>
                <a:lnTo>
                  <a:pt x="280108" y="2406854"/>
                </a:lnTo>
                <a:lnTo>
                  <a:pt x="256257" y="2371230"/>
                </a:lnTo>
                <a:lnTo>
                  <a:pt x="233249" y="2333644"/>
                </a:lnTo>
                <a:lnTo>
                  <a:pt x="211117" y="2294161"/>
                </a:lnTo>
                <a:lnTo>
                  <a:pt x="189894" y="2252845"/>
                </a:lnTo>
                <a:lnTo>
                  <a:pt x="169612" y="2209758"/>
                </a:lnTo>
                <a:lnTo>
                  <a:pt x="150306" y="2164966"/>
                </a:lnTo>
                <a:lnTo>
                  <a:pt x="132006" y="2118531"/>
                </a:lnTo>
                <a:lnTo>
                  <a:pt x="114747" y="2070519"/>
                </a:lnTo>
                <a:lnTo>
                  <a:pt x="98561" y="2020992"/>
                </a:lnTo>
                <a:lnTo>
                  <a:pt x="83482" y="1970016"/>
                </a:lnTo>
                <a:lnTo>
                  <a:pt x="69541" y="1917653"/>
                </a:lnTo>
                <a:lnTo>
                  <a:pt x="56772" y="1863968"/>
                </a:lnTo>
                <a:lnTo>
                  <a:pt x="45207" y="1809025"/>
                </a:lnTo>
                <a:lnTo>
                  <a:pt x="34880" y="1752887"/>
                </a:lnTo>
                <a:lnTo>
                  <a:pt x="25823" y="1695619"/>
                </a:lnTo>
                <a:lnTo>
                  <a:pt x="18069" y="1637284"/>
                </a:lnTo>
                <a:lnTo>
                  <a:pt x="11652" y="1577946"/>
                </a:lnTo>
                <a:lnTo>
                  <a:pt x="6603" y="1517670"/>
                </a:lnTo>
                <a:lnTo>
                  <a:pt x="2956" y="1456519"/>
                </a:lnTo>
                <a:lnTo>
                  <a:pt x="744" y="1394557"/>
                </a:lnTo>
                <a:lnTo>
                  <a:pt x="0" y="1331849"/>
                </a:lnTo>
                <a:close/>
              </a:path>
              <a:path w="4824730" h="2663825">
                <a:moveTo>
                  <a:pt x="3492500" y="1150874"/>
                </a:moveTo>
                <a:lnTo>
                  <a:pt x="3555198" y="1151619"/>
                </a:lnTo>
                <a:lnTo>
                  <a:pt x="3617151" y="1153832"/>
                </a:lnTo>
                <a:lnTo>
                  <a:pt x="3678294" y="1157480"/>
                </a:lnTo>
                <a:lnTo>
                  <a:pt x="3738563" y="1162530"/>
                </a:lnTo>
                <a:lnTo>
                  <a:pt x="3797895" y="1168950"/>
                </a:lnTo>
                <a:lnTo>
                  <a:pt x="3856225" y="1176707"/>
                </a:lnTo>
                <a:lnTo>
                  <a:pt x="3913489" y="1185767"/>
                </a:lnTo>
                <a:lnTo>
                  <a:pt x="3969624" y="1196098"/>
                </a:lnTo>
                <a:lnTo>
                  <a:pt x="4024565" y="1207666"/>
                </a:lnTo>
                <a:lnTo>
                  <a:pt x="4078249" y="1220440"/>
                </a:lnTo>
                <a:lnTo>
                  <a:pt x="4130611" y="1234385"/>
                </a:lnTo>
                <a:lnTo>
                  <a:pt x="4181587" y="1249470"/>
                </a:lnTo>
                <a:lnTo>
                  <a:pt x="4231114" y="1265661"/>
                </a:lnTo>
                <a:lnTo>
                  <a:pt x="4279127" y="1282925"/>
                </a:lnTo>
                <a:lnTo>
                  <a:pt x="4325563" y="1301230"/>
                </a:lnTo>
                <a:lnTo>
                  <a:pt x="4370358" y="1320542"/>
                </a:lnTo>
                <a:lnTo>
                  <a:pt x="4413447" y="1340829"/>
                </a:lnTo>
                <a:lnTo>
                  <a:pt x="4454766" y="1362057"/>
                </a:lnTo>
                <a:lnTo>
                  <a:pt x="4494252" y="1384194"/>
                </a:lnTo>
                <a:lnTo>
                  <a:pt x="4531841" y="1407208"/>
                </a:lnTo>
                <a:lnTo>
                  <a:pt x="4567468" y="1431064"/>
                </a:lnTo>
                <a:lnTo>
                  <a:pt x="4601070" y="1455730"/>
                </a:lnTo>
                <a:lnTo>
                  <a:pt x="4632583" y="1481174"/>
                </a:lnTo>
                <a:lnTo>
                  <a:pt x="4661942" y="1507362"/>
                </a:lnTo>
                <a:lnTo>
                  <a:pt x="4689084" y="1534262"/>
                </a:lnTo>
                <a:lnTo>
                  <a:pt x="4736460" y="1590063"/>
                </a:lnTo>
                <a:lnTo>
                  <a:pt x="4774199" y="1648316"/>
                </a:lnTo>
                <a:lnTo>
                  <a:pt x="4801789" y="1708757"/>
                </a:lnTo>
                <a:lnTo>
                  <a:pt x="4818719" y="1771123"/>
                </a:lnTo>
                <a:lnTo>
                  <a:pt x="4824476" y="1835150"/>
                </a:lnTo>
                <a:lnTo>
                  <a:pt x="4823026" y="1867354"/>
                </a:lnTo>
                <a:lnTo>
                  <a:pt x="4811618" y="1930581"/>
                </a:lnTo>
                <a:lnTo>
                  <a:pt x="4789295" y="1992012"/>
                </a:lnTo>
                <a:lnTo>
                  <a:pt x="4756566" y="2051386"/>
                </a:lnTo>
                <a:lnTo>
                  <a:pt x="4713945" y="2108438"/>
                </a:lnTo>
                <a:lnTo>
                  <a:pt x="4661942" y="2162907"/>
                </a:lnTo>
                <a:lnTo>
                  <a:pt x="4632583" y="2189090"/>
                </a:lnTo>
                <a:lnTo>
                  <a:pt x="4601070" y="2214529"/>
                </a:lnTo>
                <a:lnTo>
                  <a:pt x="4567468" y="2239190"/>
                </a:lnTo>
                <a:lnTo>
                  <a:pt x="4531841" y="2263041"/>
                </a:lnTo>
                <a:lnTo>
                  <a:pt x="4494252" y="2286049"/>
                </a:lnTo>
                <a:lnTo>
                  <a:pt x="4454766" y="2308181"/>
                </a:lnTo>
                <a:lnTo>
                  <a:pt x="4413447" y="2329404"/>
                </a:lnTo>
                <a:lnTo>
                  <a:pt x="4370358" y="2349686"/>
                </a:lnTo>
                <a:lnTo>
                  <a:pt x="4325563" y="2368992"/>
                </a:lnTo>
                <a:lnTo>
                  <a:pt x="4279127" y="2387292"/>
                </a:lnTo>
                <a:lnTo>
                  <a:pt x="4231114" y="2404551"/>
                </a:lnTo>
                <a:lnTo>
                  <a:pt x="4181587" y="2420737"/>
                </a:lnTo>
                <a:lnTo>
                  <a:pt x="4130611" y="2435816"/>
                </a:lnTo>
                <a:lnTo>
                  <a:pt x="4078249" y="2449757"/>
                </a:lnTo>
                <a:lnTo>
                  <a:pt x="4024565" y="2462526"/>
                </a:lnTo>
                <a:lnTo>
                  <a:pt x="3969624" y="2474091"/>
                </a:lnTo>
                <a:lnTo>
                  <a:pt x="3913489" y="2484418"/>
                </a:lnTo>
                <a:lnTo>
                  <a:pt x="3856225" y="2493475"/>
                </a:lnTo>
                <a:lnTo>
                  <a:pt x="3797895" y="2501229"/>
                </a:lnTo>
                <a:lnTo>
                  <a:pt x="3738563" y="2507646"/>
                </a:lnTo>
                <a:lnTo>
                  <a:pt x="3678294" y="2512695"/>
                </a:lnTo>
                <a:lnTo>
                  <a:pt x="3617151" y="2516342"/>
                </a:lnTo>
                <a:lnTo>
                  <a:pt x="3555198" y="2518554"/>
                </a:lnTo>
                <a:lnTo>
                  <a:pt x="3492500" y="2519299"/>
                </a:lnTo>
                <a:lnTo>
                  <a:pt x="3429801" y="2518554"/>
                </a:lnTo>
                <a:lnTo>
                  <a:pt x="3367849" y="2516342"/>
                </a:lnTo>
                <a:lnTo>
                  <a:pt x="3306708" y="2512695"/>
                </a:lnTo>
                <a:lnTo>
                  <a:pt x="3246440" y="2507646"/>
                </a:lnTo>
                <a:lnTo>
                  <a:pt x="3187111" y="2501229"/>
                </a:lnTo>
                <a:lnTo>
                  <a:pt x="3128784" y="2493475"/>
                </a:lnTo>
                <a:lnTo>
                  <a:pt x="3071523" y="2484418"/>
                </a:lnTo>
                <a:lnTo>
                  <a:pt x="3015392" y="2474091"/>
                </a:lnTo>
                <a:lnTo>
                  <a:pt x="2960455" y="2462526"/>
                </a:lnTo>
                <a:lnTo>
                  <a:pt x="2906776" y="2449757"/>
                </a:lnTo>
                <a:lnTo>
                  <a:pt x="2854418" y="2435816"/>
                </a:lnTo>
                <a:lnTo>
                  <a:pt x="2803446" y="2420737"/>
                </a:lnTo>
                <a:lnTo>
                  <a:pt x="2753925" y="2404551"/>
                </a:lnTo>
                <a:lnTo>
                  <a:pt x="2705916" y="2387292"/>
                </a:lnTo>
                <a:lnTo>
                  <a:pt x="2659486" y="2368992"/>
                </a:lnTo>
                <a:lnTo>
                  <a:pt x="2614697" y="2349686"/>
                </a:lnTo>
                <a:lnTo>
                  <a:pt x="2571613" y="2329404"/>
                </a:lnTo>
                <a:lnTo>
                  <a:pt x="2530299" y="2308181"/>
                </a:lnTo>
                <a:lnTo>
                  <a:pt x="2490818" y="2286049"/>
                </a:lnTo>
                <a:lnTo>
                  <a:pt x="2453235" y="2263041"/>
                </a:lnTo>
                <a:lnTo>
                  <a:pt x="2417613" y="2239190"/>
                </a:lnTo>
                <a:lnTo>
                  <a:pt x="2384016" y="2214529"/>
                </a:lnTo>
                <a:lnTo>
                  <a:pt x="2352509" y="2189090"/>
                </a:lnTo>
                <a:lnTo>
                  <a:pt x="2323154" y="2162907"/>
                </a:lnTo>
                <a:lnTo>
                  <a:pt x="2296017" y="2136012"/>
                </a:lnTo>
                <a:lnTo>
                  <a:pt x="2248649" y="2080219"/>
                </a:lnTo>
                <a:lnTo>
                  <a:pt x="2210917" y="2021973"/>
                </a:lnTo>
                <a:lnTo>
                  <a:pt x="2183332" y="1961537"/>
                </a:lnTo>
                <a:lnTo>
                  <a:pt x="2166406" y="1899175"/>
                </a:lnTo>
                <a:lnTo>
                  <a:pt x="2160651" y="1835150"/>
                </a:lnTo>
                <a:lnTo>
                  <a:pt x="2162100" y="1802945"/>
                </a:lnTo>
                <a:lnTo>
                  <a:pt x="2173505" y="1739716"/>
                </a:lnTo>
                <a:lnTo>
                  <a:pt x="2195824" y="1678280"/>
                </a:lnTo>
                <a:lnTo>
                  <a:pt x="2228547" y="1618900"/>
                </a:lnTo>
                <a:lnTo>
                  <a:pt x="2271161" y="1561840"/>
                </a:lnTo>
                <a:lnTo>
                  <a:pt x="2323154" y="1507362"/>
                </a:lnTo>
                <a:lnTo>
                  <a:pt x="2352509" y="1481174"/>
                </a:lnTo>
                <a:lnTo>
                  <a:pt x="2384016" y="1455730"/>
                </a:lnTo>
                <a:lnTo>
                  <a:pt x="2417613" y="1431064"/>
                </a:lnTo>
                <a:lnTo>
                  <a:pt x="2453235" y="1407208"/>
                </a:lnTo>
                <a:lnTo>
                  <a:pt x="2490818" y="1384194"/>
                </a:lnTo>
                <a:lnTo>
                  <a:pt x="2530299" y="1362057"/>
                </a:lnTo>
                <a:lnTo>
                  <a:pt x="2571613" y="1340829"/>
                </a:lnTo>
                <a:lnTo>
                  <a:pt x="2614697" y="1320542"/>
                </a:lnTo>
                <a:lnTo>
                  <a:pt x="2659486" y="1301230"/>
                </a:lnTo>
                <a:lnTo>
                  <a:pt x="2705916" y="1282925"/>
                </a:lnTo>
                <a:lnTo>
                  <a:pt x="2753925" y="1265661"/>
                </a:lnTo>
                <a:lnTo>
                  <a:pt x="2803446" y="1249470"/>
                </a:lnTo>
                <a:lnTo>
                  <a:pt x="2854418" y="1234385"/>
                </a:lnTo>
                <a:lnTo>
                  <a:pt x="2906775" y="1220440"/>
                </a:lnTo>
                <a:lnTo>
                  <a:pt x="2960455" y="1207666"/>
                </a:lnTo>
                <a:lnTo>
                  <a:pt x="3015392" y="1196098"/>
                </a:lnTo>
                <a:lnTo>
                  <a:pt x="3071523" y="1185767"/>
                </a:lnTo>
                <a:lnTo>
                  <a:pt x="3128784" y="1176707"/>
                </a:lnTo>
                <a:lnTo>
                  <a:pt x="3187111" y="1168950"/>
                </a:lnTo>
                <a:lnTo>
                  <a:pt x="3246440" y="1162530"/>
                </a:lnTo>
                <a:lnTo>
                  <a:pt x="3306708" y="1157480"/>
                </a:lnTo>
                <a:lnTo>
                  <a:pt x="3367849" y="1153832"/>
                </a:lnTo>
                <a:lnTo>
                  <a:pt x="3429801" y="1151619"/>
                </a:lnTo>
                <a:lnTo>
                  <a:pt x="3492500" y="1150874"/>
                </a:lnTo>
                <a:close/>
              </a:path>
            </a:pathLst>
          </a:custGeom>
          <a:ln w="19050">
            <a:solidFill>
              <a:srgbClr val="EC7C3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 txBox="1"/>
          <p:nvPr/>
        </p:nvSpPr>
        <p:spPr>
          <a:xfrm>
            <a:off x="10461497" y="6591401"/>
            <a:ext cx="1427480" cy="2247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300" dirty="0">
                <a:solidFill>
                  <a:srgbClr val="0097AB"/>
                </a:solidFill>
                <a:latin typeface="Arial"/>
                <a:cs typeface="Arial"/>
              </a:rPr>
              <a:t>Ásgeir</a:t>
            </a:r>
            <a:r>
              <a:rPr sz="1300" spc="-20" dirty="0">
                <a:solidFill>
                  <a:srgbClr val="0097AB"/>
                </a:solidFill>
                <a:latin typeface="Arial"/>
                <a:cs typeface="Arial"/>
              </a:rPr>
              <a:t> </a:t>
            </a:r>
            <a:r>
              <a:rPr sz="1300" dirty="0">
                <a:solidFill>
                  <a:srgbClr val="0097AB"/>
                </a:solidFill>
                <a:latin typeface="Arial"/>
                <a:cs typeface="Arial"/>
              </a:rPr>
              <a:t>Þór</a:t>
            </a:r>
            <a:r>
              <a:rPr sz="1300" spc="-5" dirty="0">
                <a:solidFill>
                  <a:srgbClr val="0097AB"/>
                </a:solidFill>
                <a:latin typeface="Arial"/>
                <a:cs typeface="Arial"/>
              </a:rPr>
              <a:t> </a:t>
            </a:r>
            <a:r>
              <a:rPr sz="1300" spc="-10" dirty="0">
                <a:solidFill>
                  <a:srgbClr val="0097AB"/>
                </a:solidFill>
                <a:latin typeface="Arial"/>
                <a:cs typeface="Arial"/>
              </a:rPr>
              <a:t>Másson</a:t>
            </a:r>
            <a:endParaRPr sz="13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53593" rIns="0" bIns="0" rtlCol="0">
            <a:spAutoFit/>
          </a:bodyPr>
          <a:lstStyle/>
          <a:p>
            <a:pPr marL="12700">
              <a:lnSpc>
                <a:spcPts val="3704"/>
              </a:lnSpc>
              <a:spcBef>
                <a:spcPts val="105"/>
              </a:spcBef>
            </a:pPr>
            <a:r>
              <a:rPr sz="3200" spc="-10" dirty="0"/>
              <a:t>Einkenni</a:t>
            </a:r>
            <a:endParaRPr sz="3200"/>
          </a:p>
          <a:p>
            <a:pPr marL="12700">
              <a:lnSpc>
                <a:spcPts val="2745"/>
              </a:lnSpc>
            </a:pPr>
            <a:r>
              <a:rPr sz="2400" dirty="0"/>
              <a:t>(osteomyelitis</a:t>
            </a:r>
            <a:r>
              <a:rPr sz="2400" spc="-60" dirty="0"/>
              <a:t> </a:t>
            </a:r>
            <a:r>
              <a:rPr sz="2400" dirty="0"/>
              <a:t>og</a:t>
            </a:r>
            <a:r>
              <a:rPr sz="2400" spc="-20" dirty="0"/>
              <a:t> </a:t>
            </a:r>
            <a:r>
              <a:rPr sz="2400" dirty="0"/>
              <a:t>sept</a:t>
            </a:r>
            <a:r>
              <a:rPr sz="2400" spc="-20" dirty="0"/>
              <a:t> </a:t>
            </a:r>
            <a:r>
              <a:rPr sz="2400" spc="-10" dirty="0"/>
              <a:t>arthritis)</a:t>
            </a:r>
            <a:endParaRPr sz="2400"/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1841500" y="2127250"/>
          <a:ext cx="6744968" cy="31648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955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5137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37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52120">
                <a:tc>
                  <a:txBody>
                    <a:bodyPr/>
                    <a:lstStyle/>
                    <a:p>
                      <a:pPr marL="48895">
                        <a:lnSpc>
                          <a:spcPct val="100000"/>
                        </a:lnSpc>
                        <a:spcBef>
                          <a:spcPts val="490"/>
                        </a:spcBef>
                      </a:pPr>
                      <a:r>
                        <a:rPr sz="2000" b="1" spc="-10" dirty="0">
                          <a:latin typeface="Calibri"/>
                          <a:cs typeface="Calibri"/>
                        </a:rPr>
                        <a:t>Einkenni</a:t>
                      </a:r>
                      <a:r>
                        <a:rPr sz="2000" b="1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b="1" dirty="0">
                          <a:latin typeface="Calibri"/>
                          <a:cs typeface="Calibri"/>
                        </a:rPr>
                        <a:t>við</a:t>
                      </a:r>
                      <a:r>
                        <a:rPr sz="2000" b="1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b="1" spc="-10" dirty="0">
                          <a:latin typeface="Calibri"/>
                          <a:cs typeface="Calibri"/>
                        </a:rPr>
                        <a:t>greiningu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622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49530">
                        <a:lnSpc>
                          <a:spcPct val="100000"/>
                        </a:lnSpc>
                        <a:spcBef>
                          <a:spcPts val="490"/>
                        </a:spcBef>
                      </a:pPr>
                      <a:r>
                        <a:rPr sz="2000" b="1" spc="-10" dirty="0">
                          <a:latin typeface="Calibri"/>
                          <a:cs typeface="Calibri"/>
                        </a:rPr>
                        <a:t>Staðfest</a:t>
                      </a:r>
                      <a:r>
                        <a:rPr sz="2000" b="1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b="1" dirty="0">
                          <a:latin typeface="Calibri"/>
                          <a:cs typeface="Calibri"/>
                        </a:rPr>
                        <a:t>til</a:t>
                      </a:r>
                      <a:r>
                        <a:rPr sz="2000" b="1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b="1" spc="-10" dirty="0">
                          <a:latin typeface="Calibri"/>
                          <a:cs typeface="Calibri"/>
                        </a:rPr>
                        <a:t>staðar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622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2120">
                <a:tc>
                  <a:txBody>
                    <a:bodyPr/>
                    <a:lstStyle/>
                    <a:p>
                      <a:pPr marL="219710">
                        <a:lnSpc>
                          <a:spcPct val="100000"/>
                        </a:lnSpc>
                        <a:spcBef>
                          <a:spcPts val="490"/>
                        </a:spcBef>
                      </a:pPr>
                      <a:r>
                        <a:rPr sz="2000" spc="-10" dirty="0">
                          <a:latin typeface="Calibri"/>
                          <a:cs typeface="Calibri"/>
                        </a:rPr>
                        <a:t>Verkir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622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490"/>
                        </a:spcBef>
                      </a:pPr>
                      <a:r>
                        <a:rPr sz="2000" spc="-10" dirty="0">
                          <a:latin typeface="Calibri"/>
                          <a:cs typeface="Calibri"/>
                        </a:rPr>
                        <a:t>82,9%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622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2120">
                <a:tc>
                  <a:txBody>
                    <a:bodyPr/>
                    <a:lstStyle/>
                    <a:p>
                      <a:pPr marL="219710">
                        <a:lnSpc>
                          <a:spcPct val="100000"/>
                        </a:lnSpc>
                        <a:spcBef>
                          <a:spcPts val="490"/>
                        </a:spcBef>
                      </a:pPr>
                      <a:r>
                        <a:rPr sz="2000" spc="-10" dirty="0">
                          <a:latin typeface="Calibri"/>
                          <a:cs typeface="Calibri"/>
                        </a:rPr>
                        <a:t>Starfstruflun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622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490"/>
                        </a:spcBef>
                      </a:pPr>
                      <a:r>
                        <a:rPr sz="2000" spc="-10" dirty="0">
                          <a:latin typeface="Calibri"/>
                          <a:cs typeface="Calibri"/>
                        </a:rPr>
                        <a:t>79,5%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622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2120">
                <a:tc>
                  <a:txBody>
                    <a:bodyPr/>
                    <a:lstStyle/>
                    <a:p>
                      <a:pPr marL="219710">
                        <a:lnSpc>
                          <a:spcPct val="100000"/>
                        </a:lnSpc>
                        <a:spcBef>
                          <a:spcPts val="490"/>
                        </a:spcBef>
                      </a:pPr>
                      <a:r>
                        <a:rPr sz="2000" dirty="0">
                          <a:latin typeface="Calibri"/>
                          <a:cs typeface="Calibri"/>
                        </a:rPr>
                        <a:t>Bólga</a:t>
                      </a:r>
                      <a:r>
                        <a:rPr sz="20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dirty="0">
                          <a:latin typeface="Calibri"/>
                          <a:cs typeface="Calibri"/>
                        </a:rPr>
                        <a:t>á</a:t>
                      </a:r>
                      <a:r>
                        <a:rPr sz="20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10" dirty="0">
                          <a:latin typeface="Calibri"/>
                          <a:cs typeface="Calibri"/>
                        </a:rPr>
                        <a:t>sýkingarstað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622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490"/>
                        </a:spcBef>
                      </a:pPr>
                      <a:r>
                        <a:rPr sz="2000" spc="-10" dirty="0">
                          <a:latin typeface="Calibri"/>
                          <a:cs typeface="Calibri"/>
                        </a:rPr>
                        <a:t>46,3%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622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2120">
                <a:tc>
                  <a:txBody>
                    <a:bodyPr/>
                    <a:lstStyle/>
                    <a:p>
                      <a:pPr marL="219710">
                        <a:lnSpc>
                          <a:spcPct val="100000"/>
                        </a:lnSpc>
                        <a:spcBef>
                          <a:spcPts val="490"/>
                        </a:spcBef>
                      </a:pPr>
                      <a:r>
                        <a:rPr sz="2000" dirty="0">
                          <a:latin typeface="Calibri"/>
                          <a:cs typeface="Calibri"/>
                        </a:rPr>
                        <a:t>Húðhiti</a:t>
                      </a:r>
                      <a:r>
                        <a:rPr sz="20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dirty="0">
                          <a:latin typeface="Calibri"/>
                          <a:cs typeface="Calibri"/>
                        </a:rPr>
                        <a:t>á</a:t>
                      </a:r>
                      <a:r>
                        <a:rPr sz="20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10" dirty="0">
                          <a:latin typeface="Calibri"/>
                          <a:cs typeface="Calibri"/>
                        </a:rPr>
                        <a:t>sýkingarstað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622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490"/>
                        </a:spcBef>
                      </a:pPr>
                      <a:r>
                        <a:rPr sz="2000" spc="-10" dirty="0">
                          <a:latin typeface="Calibri"/>
                          <a:cs typeface="Calibri"/>
                        </a:rPr>
                        <a:t>36,1%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622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2120">
                <a:tc>
                  <a:txBody>
                    <a:bodyPr/>
                    <a:lstStyle/>
                    <a:p>
                      <a:pPr marL="219710">
                        <a:lnSpc>
                          <a:spcPct val="100000"/>
                        </a:lnSpc>
                        <a:spcBef>
                          <a:spcPts val="490"/>
                        </a:spcBef>
                      </a:pPr>
                      <a:r>
                        <a:rPr sz="2000" dirty="0">
                          <a:latin typeface="Calibri"/>
                          <a:cs typeface="Calibri"/>
                        </a:rPr>
                        <a:t>Sótthiti</a:t>
                      </a:r>
                      <a:r>
                        <a:rPr sz="2000" spc="-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10" dirty="0">
                          <a:latin typeface="Calibri"/>
                          <a:cs typeface="Calibri"/>
                        </a:rPr>
                        <a:t>(≥38,3°C)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622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490"/>
                        </a:spcBef>
                      </a:pPr>
                      <a:r>
                        <a:rPr sz="2000" spc="-10" dirty="0">
                          <a:latin typeface="Calibri"/>
                          <a:cs typeface="Calibri"/>
                        </a:rPr>
                        <a:t>22,0%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622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52120">
                <a:tc>
                  <a:txBody>
                    <a:bodyPr/>
                    <a:lstStyle/>
                    <a:p>
                      <a:pPr marL="219710">
                        <a:lnSpc>
                          <a:spcPct val="100000"/>
                        </a:lnSpc>
                        <a:spcBef>
                          <a:spcPts val="495"/>
                        </a:spcBef>
                      </a:pPr>
                      <a:r>
                        <a:rPr sz="2000" dirty="0">
                          <a:latin typeface="Calibri"/>
                          <a:cs typeface="Calibri"/>
                        </a:rPr>
                        <a:t>Roði</a:t>
                      </a:r>
                      <a:r>
                        <a:rPr sz="20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dirty="0">
                          <a:latin typeface="Calibri"/>
                          <a:cs typeface="Calibri"/>
                        </a:rPr>
                        <a:t>á</a:t>
                      </a:r>
                      <a:r>
                        <a:rPr sz="20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10" dirty="0">
                          <a:latin typeface="Calibri"/>
                          <a:cs typeface="Calibri"/>
                        </a:rPr>
                        <a:t>sýkingarstað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6286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495"/>
                        </a:spcBef>
                      </a:pPr>
                      <a:r>
                        <a:rPr sz="2000" spc="-10" dirty="0">
                          <a:latin typeface="Calibri"/>
                          <a:cs typeface="Calibri"/>
                        </a:rPr>
                        <a:t>21,5%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6286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4" name="object 4"/>
          <p:cNvSpPr txBox="1"/>
          <p:nvPr/>
        </p:nvSpPr>
        <p:spPr>
          <a:xfrm>
            <a:off x="7445629" y="2259076"/>
            <a:ext cx="1116330" cy="29698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905"/>
              </a:lnSpc>
            </a:pPr>
            <a:r>
              <a:rPr sz="2000" b="1" dirty="0">
                <a:latin typeface="Calibri"/>
                <a:cs typeface="Calibri"/>
              </a:rPr>
              <a:t>Eldri</a:t>
            </a:r>
            <a:r>
              <a:rPr sz="2000" b="1" spc="-25" dirty="0">
                <a:latin typeface="Calibri"/>
                <a:cs typeface="Calibri"/>
              </a:rPr>
              <a:t> </a:t>
            </a:r>
            <a:r>
              <a:rPr sz="2000" b="1" spc="-20" dirty="0">
                <a:latin typeface="Calibri"/>
                <a:cs typeface="Calibri"/>
              </a:rPr>
              <a:t>ranns</a:t>
            </a:r>
            <a:endParaRPr sz="2000">
              <a:latin typeface="Calibri"/>
              <a:cs typeface="Calibri"/>
            </a:endParaRPr>
          </a:p>
          <a:p>
            <a:pPr marL="337820">
              <a:lnSpc>
                <a:spcPct val="100000"/>
              </a:lnSpc>
              <a:spcBef>
                <a:spcPts val="1160"/>
              </a:spcBef>
            </a:pPr>
            <a:r>
              <a:rPr sz="2000" spc="-25" dirty="0">
                <a:latin typeface="Calibri"/>
                <a:cs typeface="Calibri"/>
              </a:rPr>
              <a:t>98%</a:t>
            </a:r>
            <a:endParaRPr sz="2000">
              <a:latin typeface="Calibri"/>
              <a:cs typeface="Calibri"/>
            </a:endParaRPr>
          </a:p>
          <a:p>
            <a:pPr marL="337820">
              <a:lnSpc>
                <a:spcPct val="100000"/>
              </a:lnSpc>
              <a:spcBef>
                <a:spcPts val="1165"/>
              </a:spcBef>
            </a:pPr>
            <a:r>
              <a:rPr sz="2000" spc="-25" dirty="0">
                <a:latin typeface="Calibri"/>
                <a:cs typeface="Calibri"/>
              </a:rPr>
              <a:t>96%</a:t>
            </a:r>
            <a:endParaRPr sz="2000">
              <a:latin typeface="Calibri"/>
              <a:cs typeface="Calibri"/>
            </a:endParaRPr>
          </a:p>
          <a:p>
            <a:pPr marL="337820">
              <a:lnSpc>
                <a:spcPct val="100000"/>
              </a:lnSpc>
              <a:spcBef>
                <a:spcPts val="1165"/>
              </a:spcBef>
            </a:pPr>
            <a:r>
              <a:rPr sz="2000" spc="-25" dirty="0">
                <a:latin typeface="Calibri"/>
                <a:cs typeface="Calibri"/>
              </a:rPr>
              <a:t>78%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280"/>
              </a:spcBef>
            </a:pPr>
            <a:endParaRPr sz="2000">
              <a:latin typeface="Calibri"/>
              <a:cs typeface="Calibri"/>
            </a:endParaRPr>
          </a:p>
          <a:p>
            <a:pPr marL="337820">
              <a:lnSpc>
                <a:spcPct val="100000"/>
              </a:lnSpc>
            </a:pPr>
            <a:r>
              <a:rPr sz="2000" spc="-25" dirty="0">
                <a:latin typeface="Calibri"/>
                <a:cs typeface="Calibri"/>
              </a:rPr>
              <a:t>53%</a:t>
            </a:r>
            <a:endParaRPr sz="2000">
              <a:latin typeface="Calibri"/>
              <a:cs typeface="Calibri"/>
            </a:endParaRPr>
          </a:p>
          <a:p>
            <a:pPr marL="337820">
              <a:lnSpc>
                <a:spcPct val="100000"/>
              </a:lnSpc>
              <a:spcBef>
                <a:spcPts val="1165"/>
              </a:spcBef>
            </a:pPr>
            <a:r>
              <a:rPr sz="2000" spc="-25" dirty="0">
                <a:latin typeface="Calibri"/>
                <a:cs typeface="Calibri"/>
              </a:rPr>
              <a:t>58%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6959600" y="1690751"/>
            <a:ext cx="2376805" cy="3825875"/>
          </a:xfrm>
          <a:custGeom>
            <a:avLst/>
            <a:gdLst/>
            <a:ahLst/>
            <a:cxnLst/>
            <a:rect l="l" t="t" r="r" b="b"/>
            <a:pathLst>
              <a:path w="2376804" h="3825875">
                <a:moveTo>
                  <a:pt x="2376551" y="0"/>
                </a:moveTo>
                <a:lnTo>
                  <a:pt x="0" y="0"/>
                </a:lnTo>
                <a:lnTo>
                  <a:pt x="0" y="3825875"/>
                </a:lnTo>
                <a:lnTo>
                  <a:pt x="2376551" y="3825875"/>
                </a:lnTo>
                <a:lnTo>
                  <a:pt x="237655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126651" y="792162"/>
            <a:ext cx="5663565" cy="5146675"/>
            <a:chOff x="3126651" y="792162"/>
            <a:chExt cx="5663565" cy="5146675"/>
          </a:xfrm>
        </p:grpSpPr>
        <p:pic>
          <p:nvPicPr>
            <p:cNvPr id="3" name="object 3" descr="Diagram  Description automatically generated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126651" y="792162"/>
              <a:ext cx="5468552" cy="5146356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8491601" y="4076700"/>
              <a:ext cx="288925" cy="1800225"/>
            </a:xfrm>
            <a:custGeom>
              <a:avLst/>
              <a:gdLst/>
              <a:ahLst/>
              <a:cxnLst/>
              <a:rect l="l" t="t" r="r" b="b"/>
              <a:pathLst>
                <a:path w="288925" h="1800225">
                  <a:moveTo>
                    <a:pt x="0" y="0"/>
                  </a:moveTo>
                  <a:lnTo>
                    <a:pt x="76787" y="861"/>
                  </a:lnTo>
                  <a:lnTo>
                    <a:pt x="145800" y="3292"/>
                  </a:lnTo>
                  <a:lnTo>
                    <a:pt x="204279" y="7064"/>
                  </a:lnTo>
                  <a:lnTo>
                    <a:pt x="249465" y="11947"/>
                  </a:lnTo>
                  <a:lnTo>
                    <a:pt x="288925" y="24130"/>
                  </a:lnTo>
                  <a:lnTo>
                    <a:pt x="288925" y="1776145"/>
                  </a:lnTo>
                  <a:lnTo>
                    <a:pt x="249465" y="1788298"/>
                  </a:lnTo>
                  <a:lnTo>
                    <a:pt x="204279" y="1793171"/>
                  </a:lnTo>
                  <a:lnTo>
                    <a:pt x="145800" y="1796937"/>
                  </a:lnTo>
                  <a:lnTo>
                    <a:pt x="76787" y="1799364"/>
                  </a:lnTo>
                  <a:lnTo>
                    <a:pt x="0" y="1800225"/>
                  </a:lnTo>
                </a:path>
              </a:pathLst>
            </a:custGeom>
            <a:ln w="19050">
              <a:solidFill>
                <a:srgbClr val="CA665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235325" y="4365625"/>
              <a:ext cx="215900" cy="1440180"/>
            </a:xfrm>
            <a:custGeom>
              <a:avLst/>
              <a:gdLst/>
              <a:ahLst/>
              <a:cxnLst/>
              <a:rect l="l" t="t" r="r" b="b"/>
              <a:pathLst>
                <a:path w="215900" h="1440179">
                  <a:moveTo>
                    <a:pt x="215900" y="1439862"/>
                  </a:moveTo>
                  <a:lnTo>
                    <a:pt x="131855" y="1438449"/>
                  </a:lnTo>
                  <a:lnTo>
                    <a:pt x="63230" y="1434593"/>
                  </a:lnTo>
                  <a:lnTo>
                    <a:pt x="16964" y="1428873"/>
                  </a:lnTo>
                  <a:lnTo>
                    <a:pt x="0" y="1421866"/>
                  </a:lnTo>
                  <a:lnTo>
                    <a:pt x="0" y="18033"/>
                  </a:lnTo>
                  <a:lnTo>
                    <a:pt x="16964" y="10983"/>
                  </a:lnTo>
                  <a:lnTo>
                    <a:pt x="63230" y="5254"/>
                  </a:lnTo>
                  <a:lnTo>
                    <a:pt x="131855" y="1406"/>
                  </a:lnTo>
                  <a:lnTo>
                    <a:pt x="215900" y="0"/>
                  </a:lnTo>
                </a:path>
              </a:pathLst>
            </a:custGeom>
            <a:ln w="19050">
              <a:solidFill>
                <a:srgbClr val="6AACD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3438271" y="6411569"/>
            <a:ext cx="4780915" cy="18288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000" dirty="0">
                <a:latin typeface="Arial"/>
                <a:cs typeface="Arial"/>
              </a:rPr>
              <a:t>Mynd</a:t>
            </a:r>
            <a:r>
              <a:rPr sz="1000" spc="100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6</a:t>
            </a:r>
            <a:r>
              <a:rPr sz="1000" spc="75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-</a:t>
            </a:r>
            <a:r>
              <a:rPr sz="1000" spc="60" dirty="0">
                <a:latin typeface="Arial"/>
                <a:cs typeface="Arial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Staðsetning</a:t>
            </a:r>
            <a:r>
              <a:rPr sz="1000" spc="6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bein-</a:t>
            </a:r>
            <a:r>
              <a:rPr sz="1000" spc="6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og</a:t>
            </a:r>
            <a:r>
              <a:rPr sz="1000" spc="5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liðsýkinga</a:t>
            </a:r>
            <a:r>
              <a:rPr sz="1000" spc="8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hjá</a:t>
            </a:r>
            <a:r>
              <a:rPr sz="1000" spc="6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börnum</a:t>
            </a:r>
            <a:r>
              <a:rPr sz="1000" spc="2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á</a:t>
            </a:r>
            <a:r>
              <a:rPr sz="1000" spc="7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Barnaspítala</a:t>
            </a:r>
            <a:r>
              <a:rPr sz="1000" spc="8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Hringsins</a:t>
            </a:r>
            <a:r>
              <a:rPr sz="1000" spc="5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2006-</a:t>
            </a:r>
            <a:r>
              <a:rPr sz="1000" spc="-20" dirty="0">
                <a:latin typeface="Times New Roman"/>
                <a:cs typeface="Times New Roman"/>
              </a:rPr>
              <a:t>2020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9038081" y="4677917"/>
            <a:ext cx="63690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20" dirty="0">
                <a:solidFill>
                  <a:srgbClr val="CA6657"/>
                </a:solidFill>
                <a:latin typeface="Times New Roman"/>
                <a:cs typeface="Times New Roman"/>
              </a:rPr>
              <a:t>&gt;70%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283967" y="4682185"/>
            <a:ext cx="636270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spc="-20" dirty="0">
                <a:solidFill>
                  <a:srgbClr val="4397C7"/>
                </a:solidFill>
                <a:latin typeface="Times New Roman"/>
                <a:cs typeface="Times New Roman"/>
              </a:rPr>
              <a:t>&gt;60%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634730" y="748030"/>
            <a:ext cx="143446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spc="-10" dirty="0">
                <a:solidFill>
                  <a:srgbClr val="CA6657"/>
                </a:solidFill>
                <a:latin typeface="Times New Roman"/>
                <a:cs typeface="Times New Roman"/>
              </a:rPr>
              <a:t>Osteomyelitis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0" name="object 10" descr="$PPTXTitle"/>
          <p:cNvSpPr txBox="1">
            <a:spLocks noGrp="1"/>
          </p:cNvSpPr>
          <p:nvPr>
            <p:ph type="title"/>
          </p:nvPr>
        </p:nvSpPr>
        <p:spPr>
          <a:xfrm>
            <a:off x="1205890" y="744727"/>
            <a:ext cx="1837689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dirty="0">
                <a:solidFill>
                  <a:srgbClr val="4397C7"/>
                </a:solidFill>
              </a:rPr>
              <a:t>Septiskur</a:t>
            </a:r>
            <a:r>
              <a:rPr sz="2000" spc="-35" dirty="0">
                <a:solidFill>
                  <a:srgbClr val="4397C7"/>
                </a:solidFill>
              </a:rPr>
              <a:t> </a:t>
            </a:r>
            <a:r>
              <a:rPr sz="2000" spc="-10" dirty="0">
                <a:solidFill>
                  <a:srgbClr val="4397C7"/>
                </a:solidFill>
              </a:rPr>
              <a:t>arthritis</a:t>
            </a:r>
            <a:endParaRPr sz="2000"/>
          </a:p>
        </p:txBody>
      </p:sp>
      <p:sp>
        <p:nvSpPr>
          <p:cNvPr id="11" name="object 11"/>
          <p:cNvSpPr txBox="1"/>
          <p:nvPr/>
        </p:nvSpPr>
        <p:spPr>
          <a:xfrm>
            <a:off x="10423652" y="6559397"/>
            <a:ext cx="1503680" cy="2247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300" dirty="0">
                <a:solidFill>
                  <a:srgbClr val="0097AB"/>
                </a:solidFill>
                <a:latin typeface="Arial"/>
                <a:cs typeface="Arial"/>
              </a:rPr>
              <a:t>Freyþór</a:t>
            </a:r>
            <a:r>
              <a:rPr sz="1300" spc="-40" dirty="0">
                <a:solidFill>
                  <a:srgbClr val="0097AB"/>
                </a:solidFill>
                <a:latin typeface="Arial"/>
                <a:cs typeface="Arial"/>
              </a:rPr>
              <a:t> </a:t>
            </a:r>
            <a:r>
              <a:rPr sz="1300" spc="-10" dirty="0">
                <a:solidFill>
                  <a:srgbClr val="0097AB"/>
                </a:solidFill>
                <a:latin typeface="Arial"/>
                <a:cs typeface="Arial"/>
              </a:rPr>
              <a:t>Össurarson</a:t>
            </a:r>
            <a:endParaRPr sz="13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F77B9B-D427-EA80-A3DC-791E966EA7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6939" y="528573"/>
            <a:ext cx="10358120" cy="677108"/>
          </a:xfrm>
        </p:spPr>
        <p:txBody>
          <a:bodyPr/>
          <a:lstStyle/>
          <a:p>
            <a:r>
              <a:rPr lang="is-IS" dirty="0"/>
              <a:t>Áhættuþættir fyrir bein- og liðsýkingum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3E94FA0-D519-0635-A779-303D275E95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600" y="1524000"/>
            <a:ext cx="6931025" cy="4247317"/>
          </a:xfrm>
        </p:spPr>
        <p:txBody>
          <a:bodyPr/>
          <a:lstStyle/>
          <a:p>
            <a:r>
              <a:rPr lang="en-US" sz="2400" u="sng" dirty="0" err="1"/>
              <a:t>Flestir</a:t>
            </a:r>
            <a:r>
              <a:rPr lang="en-US" sz="2400" u="sng" dirty="0"/>
              <a:t> </a:t>
            </a:r>
            <a:r>
              <a:rPr lang="en-US" sz="2400" u="sng" dirty="0" err="1"/>
              <a:t>eru</a:t>
            </a:r>
            <a:r>
              <a:rPr lang="en-US" sz="2400" u="sng" dirty="0"/>
              <a:t> </a:t>
            </a:r>
            <a:r>
              <a:rPr lang="en-US" sz="2400" u="sng" dirty="0" err="1"/>
              <a:t>áður</a:t>
            </a:r>
            <a:r>
              <a:rPr lang="en-US" sz="2400" u="sng" dirty="0"/>
              <a:t> </a:t>
            </a:r>
            <a:r>
              <a:rPr lang="en-US" sz="2400" u="sng" dirty="0" err="1"/>
              <a:t>hraustir</a:t>
            </a:r>
            <a:r>
              <a:rPr lang="en-US" sz="2400" u="sng" dirty="0"/>
              <a:t> </a:t>
            </a:r>
            <a:r>
              <a:rPr lang="en-US" sz="2400" u="sng" dirty="0" err="1"/>
              <a:t>með</a:t>
            </a:r>
            <a:r>
              <a:rPr lang="en-US" sz="2400" u="sng" dirty="0"/>
              <a:t> </a:t>
            </a:r>
            <a:r>
              <a:rPr lang="en-US" sz="2400" u="sng" dirty="0" err="1"/>
              <a:t>enga</a:t>
            </a:r>
            <a:r>
              <a:rPr lang="en-US" sz="2400" u="sng" dirty="0"/>
              <a:t> </a:t>
            </a:r>
            <a:r>
              <a:rPr lang="en-US" sz="2400" u="sng" dirty="0" err="1"/>
              <a:t>áhættuþætti</a:t>
            </a:r>
            <a:r>
              <a:rPr lang="en-US" sz="2400" u="sng" dirty="0"/>
              <a:t>!</a:t>
            </a:r>
          </a:p>
          <a:p>
            <a:endParaRPr lang="en-US" dirty="0"/>
          </a:p>
          <a:p>
            <a:r>
              <a:rPr lang="en-US" dirty="0"/>
              <a:t>En </a:t>
            </a:r>
            <a:r>
              <a:rPr lang="en-US" dirty="0" err="1"/>
              <a:t>þekktir</a:t>
            </a:r>
            <a:r>
              <a:rPr lang="en-US" dirty="0"/>
              <a:t> </a:t>
            </a:r>
            <a:r>
              <a:rPr lang="en-US" dirty="0" err="1"/>
              <a:t>áhættuþættir</a:t>
            </a:r>
            <a:r>
              <a:rPr lang="en-US" dirty="0"/>
              <a:t> </a:t>
            </a:r>
            <a:r>
              <a:rPr lang="en-US" dirty="0" err="1"/>
              <a:t>eru</a:t>
            </a:r>
            <a:r>
              <a:rPr lang="en-US" dirty="0"/>
              <a:t> td:</a:t>
            </a:r>
          </a:p>
          <a:p>
            <a:r>
              <a:rPr lang="en-US" dirty="0"/>
              <a:t>	</a:t>
            </a:r>
            <a:r>
              <a:rPr lang="en-US" dirty="0" err="1"/>
              <a:t>Efri</a:t>
            </a:r>
            <a:r>
              <a:rPr lang="en-US" dirty="0"/>
              <a:t> </a:t>
            </a:r>
            <a:r>
              <a:rPr lang="en-US" dirty="0" err="1"/>
              <a:t>öndunarfærasýking</a:t>
            </a:r>
            <a:r>
              <a:rPr lang="en-US" dirty="0"/>
              <a:t> (</a:t>
            </a:r>
            <a:r>
              <a:rPr lang="en-US" i="1" dirty="0"/>
              <a:t>K. </a:t>
            </a:r>
            <a:r>
              <a:rPr lang="en-US" i="1" dirty="0" err="1"/>
              <a:t>kingae</a:t>
            </a:r>
            <a:r>
              <a:rPr lang="en-US" dirty="0"/>
              <a:t>)</a:t>
            </a:r>
          </a:p>
          <a:p>
            <a:r>
              <a:rPr lang="en-US" dirty="0"/>
              <a:t>	Trauma (er </a:t>
            </a:r>
            <a:r>
              <a:rPr lang="en-US" dirty="0" err="1"/>
              <a:t>þó</a:t>
            </a:r>
            <a:r>
              <a:rPr lang="en-US" dirty="0"/>
              <a:t> </a:t>
            </a:r>
            <a:r>
              <a:rPr lang="en-US" dirty="0" err="1"/>
              <a:t>óljóst</a:t>
            </a:r>
            <a:r>
              <a:rPr lang="en-US" dirty="0"/>
              <a:t>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mjög</a:t>
            </a:r>
            <a:r>
              <a:rPr lang="en-US" dirty="0"/>
              <a:t> </a:t>
            </a:r>
            <a:r>
              <a:rPr lang="en-US" dirty="0" err="1"/>
              <a:t>erfitt</a:t>
            </a:r>
            <a:r>
              <a:rPr lang="en-US" dirty="0"/>
              <a:t> </a:t>
            </a:r>
            <a:r>
              <a:rPr lang="en-US" dirty="0" err="1"/>
              <a:t>að</a:t>
            </a:r>
            <a:r>
              <a:rPr lang="en-US" dirty="0"/>
              <a:t> </a:t>
            </a:r>
            <a:r>
              <a:rPr lang="en-US" dirty="0" err="1"/>
              <a:t>rannsaka</a:t>
            </a:r>
            <a:r>
              <a:rPr lang="en-US" dirty="0"/>
              <a:t>)</a:t>
            </a:r>
          </a:p>
          <a:p>
            <a:r>
              <a:rPr lang="en-US" dirty="0"/>
              <a:t>	Sár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hrufl</a:t>
            </a:r>
            <a:r>
              <a:rPr lang="en-US" dirty="0"/>
              <a:t> á </a:t>
            </a:r>
            <a:r>
              <a:rPr lang="en-US" dirty="0" err="1"/>
              <a:t>húð</a:t>
            </a:r>
            <a:endParaRPr lang="en-US" dirty="0"/>
          </a:p>
          <a:p>
            <a:r>
              <a:rPr lang="it-IT" dirty="0"/>
              <a:t>	Sigðkornablóðleysi (</a:t>
            </a:r>
            <a:r>
              <a:rPr lang="it-IT" i="1" dirty="0"/>
              <a:t>Salmonella sp</a:t>
            </a:r>
            <a:r>
              <a:rPr lang="it-IT" dirty="0"/>
              <a:t>)</a:t>
            </a:r>
          </a:p>
          <a:p>
            <a:r>
              <a:rPr lang="it-IT" dirty="0"/>
              <a:t>	Ónæmisbæling</a:t>
            </a:r>
            <a:r>
              <a:rPr lang="en-US" dirty="0"/>
              <a:t> (td CGD) </a:t>
            </a:r>
            <a:r>
              <a:rPr lang="is-IS" dirty="0"/>
              <a:t>(</a:t>
            </a:r>
            <a:r>
              <a:rPr lang="is-IS" i="1" dirty="0" err="1"/>
              <a:t>Serratia</a:t>
            </a:r>
            <a:r>
              <a:rPr lang="is-IS" i="1" dirty="0"/>
              <a:t> og</a:t>
            </a:r>
            <a:r>
              <a:rPr lang="is-IS" dirty="0"/>
              <a:t> </a:t>
            </a:r>
            <a:r>
              <a:rPr lang="is-IS" i="1" dirty="0" err="1"/>
              <a:t>Aspergillus</a:t>
            </a:r>
            <a:r>
              <a:rPr lang="is-IS" dirty="0"/>
              <a:t>)</a:t>
            </a:r>
          </a:p>
          <a:p>
            <a:r>
              <a:rPr lang="en-US" dirty="0"/>
              <a:t> 	</a:t>
            </a:r>
            <a:r>
              <a:rPr lang="en-US" dirty="0" err="1"/>
              <a:t>Stungusár</a:t>
            </a:r>
            <a:endParaRPr lang="en-US" dirty="0"/>
          </a:p>
          <a:p>
            <a:r>
              <a:rPr lang="en-US" dirty="0"/>
              <a:t>	“Vel </a:t>
            </a:r>
            <a:r>
              <a:rPr lang="en-US" dirty="0" err="1"/>
              <a:t>þekkt</a:t>
            </a:r>
            <a:r>
              <a:rPr lang="en-US" dirty="0"/>
              <a:t>” </a:t>
            </a:r>
            <a:r>
              <a:rPr lang="en-US" dirty="0" err="1"/>
              <a:t>að</a:t>
            </a:r>
            <a:r>
              <a:rPr lang="en-US" dirty="0"/>
              <a:t> </a:t>
            </a:r>
            <a:r>
              <a:rPr lang="en-US" dirty="0" err="1"/>
              <a:t>fá</a:t>
            </a:r>
            <a:r>
              <a:rPr lang="en-US" dirty="0"/>
              <a:t> </a:t>
            </a:r>
            <a:r>
              <a:rPr lang="en-US" dirty="0" err="1"/>
              <a:t>Pseuduomonas</a:t>
            </a:r>
            <a:r>
              <a:rPr lang="en-US" dirty="0"/>
              <a:t> </a:t>
            </a:r>
            <a:r>
              <a:rPr lang="en-US" dirty="0" err="1"/>
              <a:t>ef</a:t>
            </a:r>
            <a:r>
              <a:rPr lang="en-US" dirty="0"/>
              <a:t> </a:t>
            </a:r>
            <a:r>
              <a:rPr lang="en-US" dirty="0" err="1"/>
              <a:t>stungusár</a:t>
            </a:r>
            <a:r>
              <a:rPr lang="en-US" dirty="0"/>
              <a:t> </a:t>
            </a:r>
            <a:r>
              <a:rPr lang="en-US" dirty="0" err="1"/>
              <a:t>gegnum</a:t>
            </a:r>
            <a:r>
              <a:rPr lang="en-US" dirty="0"/>
              <a:t> 	</a:t>
            </a:r>
            <a:r>
              <a:rPr lang="en-US" dirty="0" err="1"/>
              <a:t>skósóla</a:t>
            </a:r>
            <a:endParaRPr lang="en-US" dirty="0"/>
          </a:p>
          <a:p>
            <a:r>
              <a:rPr lang="en-US" dirty="0"/>
              <a:t>	</a:t>
            </a:r>
            <a:r>
              <a:rPr lang="en-US" dirty="0" err="1"/>
              <a:t>Umsjón</a:t>
            </a:r>
            <a:r>
              <a:rPr lang="en-US" dirty="0"/>
              <a:t>/</a:t>
            </a:r>
            <a:r>
              <a:rPr lang="en-US" dirty="0" err="1"/>
              <a:t>störf</a:t>
            </a:r>
            <a:r>
              <a:rPr lang="en-US" dirty="0"/>
              <a:t> </a:t>
            </a:r>
            <a:r>
              <a:rPr lang="en-US" dirty="0" err="1"/>
              <a:t>með</a:t>
            </a:r>
            <a:r>
              <a:rPr lang="en-US" dirty="0"/>
              <a:t> </a:t>
            </a:r>
            <a:r>
              <a:rPr lang="en-US" dirty="0" err="1"/>
              <a:t>dýrum</a:t>
            </a:r>
            <a:r>
              <a:rPr lang="en-US" dirty="0"/>
              <a:t>, </a:t>
            </a:r>
            <a:r>
              <a:rPr lang="en-US" dirty="0" err="1"/>
              <a:t>neysla</a:t>
            </a:r>
            <a:r>
              <a:rPr lang="en-US" dirty="0"/>
              <a:t> </a:t>
            </a:r>
            <a:r>
              <a:rPr lang="en-US" dirty="0" err="1"/>
              <a:t>ógerilsneyddra</a:t>
            </a:r>
            <a:r>
              <a:rPr lang="en-US" dirty="0"/>
              <a:t> </a:t>
            </a:r>
            <a:r>
              <a:rPr lang="en-US" dirty="0" err="1"/>
              <a:t>mjólkuvara</a:t>
            </a:r>
            <a:r>
              <a:rPr lang="en-US" dirty="0"/>
              <a:t> (td. 	</a:t>
            </a:r>
            <a:r>
              <a:rPr lang="en-US" i="1" dirty="0"/>
              <a:t>Brucella</a:t>
            </a:r>
            <a:r>
              <a:rPr lang="en-US" dirty="0"/>
              <a:t>)</a:t>
            </a:r>
          </a:p>
          <a:p>
            <a:r>
              <a:rPr lang="en-US" dirty="0"/>
              <a:t>	</a:t>
            </a:r>
            <a:r>
              <a:rPr lang="en-US" dirty="0" err="1"/>
              <a:t>Útsetning</a:t>
            </a:r>
            <a:r>
              <a:rPr lang="en-US" dirty="0"/>
              <a:t>/smit </a:t>
            </a:r>
            <a:r>
              <a:rPr lang="en-US" dirty="0" err="1"/>
              <a:t>með</a:t>
            </a:r>
            <a:r>
              <a:rPr lang="en-US" dirty="0"/>
              <a:t> </a:t>
            </a:r>
            <a:r>
              <a:rPr lang="en-US" dirty="0" err="1"/>
              <a:t>berklum</a:t>
            </a:r>
            <a:endParaRPr lang="en-US" dirty="0"/>
          </a:p>
          <a:p>
            <a:r>
              <a:rPr lang="en-US" dirty="0"/>
              <a:t>	</a:t>
            </a:r>
            <a:r>
              <a:rPr lang="en-US" dirty="0" err="1"/>
              <a:t>Nýburar</a:t>
            </a:r>
            <a:r>
              <a:rPr lang="en-US" dirty="0"/>
              <a:t>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fyrirburaskapur</a:t>
            </a:r>
            <a:endParaRPr lang="is-IS" dirty="0"/>
          </a:p>
        </p:txBody>
      </p:sp>
    </p:spTree>
    <p:extLst>
      <p:ext uri="{BB962C8B-B14F-4D97-AF65-F5344CB8AC3E}">
        <p14:creationId xmlns:p14="http://schemas.microsoft.com/office/powerpoint/2010/main" val="325875075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916939" y="528573"/>
            <a:ext cx="10358120" cy="789395"/>
          </a:xfrm>
          <a:prstGeom prst="rect">
            <a:avLst/>
          </a:prstGeom>
        </p:spPr>
        <p:txBody>
          <a:bodyPr vert="horz" wrap="square" lIns="0" tIns="111201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10" dirty="0" err="1"/>
              <a:t>Bakteríuræktun</a:t>
            </a:r>
            <a:r>
              <a:rPr lang="is-IS" sz="3200" spc="-10" dirty="0"/>
              <a:t> (BH 2006-2020)</a:t>
            </a:r>
            <a:endParaRPr spc="-10" dirty="0"/>
          </a:p>
        </p:txBody>
      </p:sp>
      <p:sp>
        <p:nvSpPr>
          <p:cNvPr id="3" name="object 3"/>
          <p:cNvSpPr txBox="1"/>
          <p:nvPr/>
        </p:nvSpPr>
        <p:spPr>
          <a:xfrm>
            <a:off x="882192" y="3451986"/>
            <a:ext cx="4728210" cy="2247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300" spc="-10" dirty="0">
                <a:latin typeface="Times New Roman"/>
                <a:cs typeface="Times New Roman"/>
              </a:rPr>
              <a:t>Tafla</a:t>
            </a:r>
            <a:r>
              <a:rPr sz="1300" spc="5" dirty="0">
                <a:latin typeface="Times New Roman"/>
                <a:cs typeface="Times New Roman"/>
              </a:rPr>
              <a:t> </a:t>
            </a:r>
            <a:r>
              <a:rPr sz="1300" dirty="0">
                <a:latin typeface="Times New Roman"/>
                <a:cs typeface="Times New Roman"/>
              </a:rPr>
              <a:t>2</a:t>
            </a:r>
            <a:r>
              <a:rPr sz="1300" spc="-20" dirty="0">
                <a:latin typeface="Times New Roman"/>
                <a:cs typeface="Times New Roman"/>
              </a:rPr>
              <a:t> </a:t>
            </a:r>
            <a:r>
              <a:rPr sz="1300" dirty="0">
                <a:latin typeface="Times New Roman"/>
                <a:cs typeface="Times New Roman"/>
              </a:rPr>
              <a:t>–</a:t>
            </a:r>
            <a:r>
              <a:rPr sz="1300" spc="-20" dirty="0">
                <a:latin typeface="Times New Roman"/>
                <a:cs typeface="Times New Roman"/>
              </a:rPr>
              <a:t> </a:t>
            </a:r>
            <a:r>
              <a:rPr sz="1300" dirty="0">
                <a:latin typeface="Times New Roman"/>
                <a:cs typeface="Times New Roman"/>
              </a:rPr>
              <a:t>Bakteríuræktanir</a:t>
            </a:r>
            <a:r>
              <a:rPr sz="1300" spc="10" dirty="0">
                <a:latin typeface="Times New Roman"/>
                <a:cs typeface="Times New Roman"/>
              </a:rPr>
              <a:t> </a:t>
            </a:r>
            <a:r>
              <a:rPr sz="1300" dirty="0">
                <a:latin typeface="Times New Roman"/>
                <a:cs typeface="Times New Roman"/>
              </a:rPr>
              <a:t>við</a:t>
            </a:r>
            <a:r>
              <a:rPr sz="1300" spc="-15" dirty="0">
                <a:latin typeface="Times New Roman"/>
                <a:cs typeface="Times New Roman"/>
              </a:rPr>
              <a:t> </a:t>
            </a:r>
            <a:r>
              <a:rPr sz="1300" dirty="0">
                <a:latin typeface="Times New Roman"/>
                <a:cs typeface="Times New Roman"/>
              </a:rPr>
              <a:t>greiningu</a:t>
            </a:r>
            <a:r>
              <a:rPr sz="1300" spc="-40" dirty="0">
                <a:latin typeface="Times New Roman"/>
                <a:cs typeface="Times New Roman"/>
              </a:rPr>
              <a:t> </a:t>
            </a:r>
            <a:r>
              <a:rPr sz="1300" dirty="0">
                <a:latin typeface="Times New Roman"/>
                <a:cs typeface="Times New Roman"/>
              </a:rPr>
              <a:t>bein-</a:t>
            </a:r>
            <a:r>
              <a:rPr sz="1300" spc="-15" dirty="0">
                <a:latin typeface="Times New Roman"/>
                <a:cs typeface="Times New Roman"/>
              </a:rPr>
              <a:t> </a:t>
            </a:r>
            <a:r>
              <a:rPr sz="1300" dirty="0">
                <a:latin typeface="Times New Roman"/>
                <a:cs typeface="Times New Roman"/>
              </a:rPr>
              <a:t>og/eða</a:t>
            </a:r>
            <a:r>
              <a:rPr sz="1300" spc="-10" dirty="0">
                <a:latin typeface="Times New Roman"/>
                <a:cs typeface="Times New Roman"/>
              </a:rPr>
              <a:t> </a:t>
            </a:r>
            <a:r>
              <a:rPr sz="1300" dirty="0">
                <a:latin typeface="Times New Roman"/>
                <a:cs typeface="Times New Roman"/>
              </a:rPr>
              <a:t>liðsýkingu</a:t>
            </a:r>
            <a:r>
              <a:rPr sz="1300" spc="-50" dirty="0">
                <a:latin typeface="Times New Roman"/>
                <a:cs typeface="Times New Roman"/>
              </a:rPr>
              <a:t> </a:t>
            </a:r>
            <a:r>
              <a:rPr sz="1300" spc="-10" dirty="0">
                <a:latin typeface="Times New Roman"/>
                <a:cs typeface="Times New Roman"/>
              </a:rPr>
              <a:t>barna</a:t>
            </a:r>
            <a:endParaRPr sz="1300">
              <a:latin typeface="Times New Roman"/>
              <a:cs typeface="Times New Roman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827087" y="2011426"/>
          <a:ext cx="4992370" cy="12319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014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512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3964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07975">
                <a:tc>
                  <a:txBody>
                    <a:bodyPr/>
                    <a:lstStyle/>
                    <a:p>
                      <a:pPr marL="4889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1500" b="1" spc="-20" dirty="0">
                          <a:latin typeface="Calibri"/>
                          <a:cs typeface="Calibri"/>
                        </a:rPr>
                        <a:t>Tegund</a:t>
                      </a:r>
                      <a:r>
                        <a:rPr sz="1500" b="1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00" b="1" spc="-10" dirty="0">
                          <a:latin typeface="Calibri"/>
                          <a:cs typeface="Calibri"/>
                        </a:rPr>
                        <a:t>sýnis</a:t>
                      </a:r>
                      <a:endParaRPr sz="1500">
                        <a:latin typeface="Calibri"/>
                        <a:cs typeface="Calibri"/>
                      </a:endParaRPr>
                    </a:p>
                  </a:txBody>
                  <a:tcPr marL="0" marR="0" marT="29845" marB="0">
                    <a:lnL w="12700">
                      <a:solidFill>
                        <a:srgbClr val="4471C4"/>
                      </a:solidFill>
                      <a:prstDash val="solid"/>
                    </a:lnL>
                    <a:lnT w="12700">
                      <a:solidFill>
                        <a:srgbClr val="4471C4"/>
                      </a:solidFill>
                      <a:prstDash val="solid"/>
                    </a:lnT>
                    <a:lnB w="12700">
                      <a:solidFill>
                        <a:srgbClr val="4471C4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R="12065" algn="ctr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1500" b="1" spc="-10" dirty="0">
                          <a:latin typeface="Calibri"/>
                          <a:cs typeface="Calibri"/>
                        </a:rPr>
                        <a:t>Tilfelli</a:t>
                      </a:r>
                      <a:endParaRPr sz="1500">
                        <a:latin typeface="Calibri"/>
                        <a:cs typeface="Calibri"/>
                      </a:endParaRPr>
                    </a:p>
                  </a:txBody>
                  <a:tcPr marL="0" marR="0" marT="29845" marB="0">
                    <a:lnT w="12700">
                      <a:solidFill>
                        <a:srgbClr val="4471C4"/>
                      </a:solidFill>
                      <a:prstDash val="solid"/>
                    </a:lnT>
                    <a:lnB w="12700">
                      <a:solidFill>
                        <a:srgbClr val="4471C4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R="74930" algn="ctr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1500" b="1" dirty="0">
                          <a:latin typeface="Calibri"/>
                          <a:cs typeface="Calibri"/>
                        </a:rPr>
                        <a:t>Jákvæðar</a:t>
                      </a:r>
                      <a:r>
                        <a:rPr sz="1500" b="1" spc="-8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00" b="1" spc="-10" dirty="0">
                          <a:latin typeface="Calibri"/>
                          <a:cs typeface="Calibri"/>
                        </a:rPr>
                        <a:t>ræktanir</a:t>
                      </a:r>
                      <a:endParaRPr sz="1500">
                        <a:latin typeface="Calibri"/>
                        <a:cs typeface="Calibri"/>
                      </a:endParaRPr>
                    </a:p>
                  </a:txBody>
                  <a:tcPr marL="0" marR="0" marT="29845" marB="0">
                    <a:lnR w="12700">
                      <a:solidFill>
                        <a:srgbClr val="4471C4"/>
                      </a:solidFill>
                      <a:prstDash val="solid"/>
                    </a:lnR>
                    <a:lnT w="12700">
                      <a:solidFill>
                        <a:srgbClr val="4471C4"/>
                      </a:solidFill>
                      <a:prstDash val="solid"/>
                    </a:lnT>
                    <a:lnB w="12700">
                      <a:solidFill>
                        <a:srgbClr val="4471C4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7975">
                <a:tc>
                  <a:txBody>
                    <a:bodyPr/>
                    <a:lstStyle/>
                    <a:p>
                      <a:pPr marL="17716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1500" spc="-20" dirty="0">
                          <a:latin typeface="Calibri"/>
                          <a:cs typeface="Calibri"/>
                        </a:rPr>
                        <a:t>Blóð</a:t>
                      </a:r>
                      <a:endParaRPr sz="1500">
                        <a:latin typeface="Calibri"/>
                        <a:cs typeface="Calibri"/>
                      </a:endParaRPr>
                    </a:p>
                  </a:txBody>
                  <a:tcPr marL="0" marR="0" marT="29845" marB="0">
                    <a:lnL w="12700">
                      <a:solidFill>
                        <a:srgbClr val="4471C4"/>
                      </a:solidFill>
                      <a:prstDash val="solid"/>
                    </a:lnL>
                    <a:lnT w="12700">
                      <a:solidFill>
                        <a:srgbClr val="4471C4"/>
                      </a:solidFill>
                      <a:prstDash val="solid"/>
                    </a:lnT>
                    <a:lnB w="12700">
                      <a:solidFill>
                        <a:srgbClr val="4471C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3335" algn="ctr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1500" spc="-25" dirty="0">
                          <a:latin typeface="Calibri"/>
                          <a:cs typeface="Calibri"/>
                        </a:rPr>
                        <a:t>180</a:t>
                      </a:r>
                      <a:endParaRPr sz="1500">
                        <a:latin typeface="Calibri"/>
                        <a:cs typeface="Calibri"/>
                      </a:endParaRPr>
                    </a:p>
                  </a:txBody>
                  <a:tcPr marL="0" marR="0" marT="29845" marB="0">
                    <a:lnT w="12700">
                      <a:solidFill>
                        <a:srgbClr val="4471C4"/>
                      </a:solidFill>
                      <a:prstDash val="solid"/>
                    </a:lnT>
                    <a:lnB w="12700">
                      <a:solidFill>
                        <a:srgbClr val="4471C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76200" algn="ctr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1500" dirty="0">
                          <a:latin typeface="Calibri"/>
                          <a:cs typeface="Calibri"/>
                        </a:rPr>
                        <a:t>39</a:t>
                      </a:r>
                      <a:r>
                        <a:rPr sz="15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00" spc="-10" dirty="0">
                          <a:latin typeface="Calibri"/>
                          <a:cs typeface="Calibri"/>
                        </a:rPr>
                        <a:t>(22%)</a:t>
                      </a:r>
                      <a:endParaRPr sz="1500">
                        <a:latin typeface="Calibri"/>
                        <a:cs typeface="Calibri"/>
                      </a:endParaRPr>
                    </a:p>
                  </a:txBody>
                  <a:tcPr marL="0" marR="0" marT="29845" marB="0">
                    <a:lnR w="12700">
                      <a:solidFill>
                        <a:srgbClr val="4471C4"/>
                      </a:solidFill>
                      <a:prstDash val="solid"/>
                    </a:lnR>
                    <a:lnT w="12700">
                      <a:solidFill>
                        <a:srgbClr val="4471C4"/>
                      </a:solidFill>
                      <a:prstDash val="solid"/>
                    </a:lnT>
                    <a:lnB w="12700">
                      <a:solidFill>
                        <a:srgbClr val="4471C4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7975">
                <a:tc>
                  <a:txBody>
                    <a:bodyPr/>
                    <a:lstStyle/>
                    <a:p>
                      <a:pPr marL="17716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1500" spc="-10" dirty="0">
                          <a:latin typeface="Calibri"/>
                          <a:cs typeface="Calibri"/>
                        </a:rPr>
                        <a:t>Liðvökvi</a:t>
                      </a:r>
                      <a:endParaRPr sz="1500">
                        <a:latin typeface="Calibri"/>
                        <a:cs typeface="Calibri"/>
                      </a:endParaRPr>
                    </a:p>
                  </a:txBody>
                  <a:tcPr marL="0" marR="0" marT="29845" marB="0">
                    <a:lnL w="12700">
                      <a:solidFill>
                        <a:srgbClr val="4471C4"/>
                      </a:solidFill>
                      <a:prstDash val="solid"/>
                    </a:lnL>
                    <a:lnT w="12700">
                      <a:solidFill>
                        <a:srgbClr val="4471C4"/>
                      </a:solidFill>
                      <a:prstDash val="solid"/>
                    </a:lnT>
                    <a:lnB w="12700">
                      <a:solidFill>
                        <a:srgbClr val="4471C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3335" algn="ctr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1500" spc="-25" dirty="0">
                          <a:latin typeface="Calibri"/>
                          <a:cs typeface="Calibri"/>
                        </a:rPr>
                        <a:t>111</a:t>
                      </a:r>
                      <a:endParaRPr sz="1500">
                        <a:latin typeface="Calibri"/>
                        <a:cs typeface="Calibri"/>
                      </a:endParaRPr>
                    </a:p>
                  </a:txBody>
                  <a:tcPr marL="0" marR="0" marT="29845" marB="0">
                    <a:lnT w="12700">
                      <a:solidFill>
                        <a:srgbClr val="4471C4"/>
                      </a:solidFill>
                      <a:prstDash val="solid"/>
                    </a:lnT>
                    <a:lnB w="12700">
                      <a:solidFill>
                        <a:srgbClr val="4471C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76200" algn="ctr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1500" dirty="0">
                          <a:latin typeface="Calibri"/>
                          <a:cs typeface="Calibri"/>
                        </a:rPr>
                        <a:t>28</a:t>
                      </a:r>
                      <a:r>
                        <a:rPr sz="15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00" spc="-10" dirty="0">
                          <a:latin typeface="Calibri"/>
                          <a:cs typeface="Calibri"/>
                        </a:rPr>
                        <a:t>(25%)</a:t>
                      </a:r>
                      <a:endParaRPr sz="1500">
                        <a:latin typeface="Calibri"/>
                        <a:cs typeface="Calibri"/>
                      </a:endParaRPr>
                    </a:p>
                  </a:txBody>
                  <a:tcPr marL="0" marR="0" marT="29845" marB="0">
                    <a:lnR w="12700">
                      <a:solidFill>
                        <a:srgbClr val="4471C4"/>
                      </a:solidFill>
                      <a:prstDash val="solid"/>
                    </a:lnR>
                    <a:lnT w="12700">
                      <a:solidFill>
                        <a:srgbClr val="4471C4"/>
                      </a:solidFill>
                      <a:prstDash val="solid"/>
                    </a:lnT>
                    <a:lnB w="12700">
                      <a:solidFill>
                        <a:srgbClr val="4471C4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7975">
                <a:tc>
                  <a:txBody>
                    <a:bodyPr/>
                    <a:lstStyle/>
                    <a:p>
                      <a:pPr marL="17716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1500" spc="-10" dirty="0">
                          <a:latin typeface="Calibri"/>
                          <a:cs typeface="Calibri"/>
                        </a:rPr>
                        <a:t>Vefur</a:t>
                      </a:r>
                      <a:r>
                        <a:rPr sz="1500" spc="-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frá</a:t>
                      </a:r>
                      <a:r>
                        <a:rPr sz="1500" spc="-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00" spc="-20" dirty="0">
                          <a:latin typeface="Calibri"/>
                          <a:cs typeface="Calibri"/>
                        </a:rPr>
                        <a:t>beini</a:t>
                      </a:r>
                      <a:endParaRPr sz="1500">
                        <a:latin typeface="Calibri"/>
                        <a:cs typeface="Calibri"/>
                      </a:endParaRPr>
                    </a:p>
                  </a:txBody>
                  <a:tcPr marL="0" marR="0" marT="29845" marB="0">
                    <a:lnL w="12700">
                      <a:solidFill>
                        <a:srgbClr val="4471C4"/>
                      </a:solidFill>
                      <a:prstDash val="solid"/>
                    </a:lnL>
                    <a:lnT w="12700">
                      <a:solidFill>
                        <a:srgbClr val="4471C4"/>
                      </a:solidFill>
                      <a:prstDash val="solid"/>
                    </a:lnT>
                    <a:lnB w="12700">
                      <a:solidFill>
                        <a:srgbClr val="4471C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4604" algn="ctr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1500" spc="-25" dirty="0">
                          <a:latin typeface="Calibri"/>
                          <a:cs typeface="Calibri"/>
                        </a:rPr>
                        <a:t>81</a:t>
                      </a:r>
                      <a:endParaRPr sz="1500">
                        <a:latin typeface="Calibri"/>
                        <a:cs typeface="Calibri"/>
                      </a:endParaRPr>
                    </a:p>
                  </a:txBody>
                  <a:tcPr marL="0" marR="0" marT="29845" marB="0">
                    <a:lnT w="12700">
                      <a:solidFill>
                        <a:srgbClr val="4471C4"/>
                      </a:solidFill>
                      <a:prstDash val="solid"/>
                    </a:lnT>
                    <a:lnB w="12700">
                      <a:solidFill>
                        <a:srgbClr val="4471C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76200" algn="ctr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1500" dirty="0">
                          <a:latin typeface="Calibri"/>
                          <a:cs typeface="Calibri"/>
                        </a:rPr>
                        <a:t>34</a:t>
                      </a:r>
                      <a:r>
                        <a:rPr sz="15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00" spc="-10" dirty="0">
                          <a:latin typeface="Calibri"/>
                          <a:cs typeface="Calibri"/>
                        </a:rPr>
                        <a:t>(42%)</a:t>
                      </a:r>
                      <a:endParaRPr sz="1500">
                        <a:latin typeface="Calibri"/>
                        <a:cs typeface="Calibri"/>
                      </a:endParaRPr>
                    </a:p>
                  </a:txBody>
                  <a:tcPr marL="0" marR="0" marT="29845" marB="0">
                    <a:lnR w="12700">
                      <a:solidFill>
                        <a:srgbClr val="4471C4"/>
                      </a:solidFill>
                      <a:prstDash val="solid"/>
                    </a:lnR>
                    <a:lnT w="12700">
                      <a:solidFill>
                        <a:srgbClr val="4471C4"/>
                      </a:solidFill>
                      <a:prstDash val="solid"/>
                    </a:lnT>
                    <a:lnB w="12700">
                      <a:solidFill>
                        <a:srgbClr val="4471C4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516172" y="2047337"/>
            <a:ext cx="136490" cy="100442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6922769" y="1927097"/>
            <a:ext cx="3382010" cy="31115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850" dirty="0">
                <a:latin typeface="Calibri"/>
                <a:cs typeface="Calibri"/>
              </a:rPr>
              <a:t>Bakteríugreining</a:t>
            </a:r>
            <a:r>
              <a:rPr sz="1850" spc="40" dirty="0">
                <a:latin typeface="Calibri"/>
                <a:cs typeface="Calibri"/>
              </a:rPr>
              <a:t> </a:t>
            </a:r>
            <a:r>
              <a:rPr sz="1850" dirty="0">
                <a:latin typeface="Calibri"/>
                <a:cs typeface="Calibri"/>
              </a:rPr>
              <a:t>fékkst</a:t>
            </a:r>
            <a:r>
              <a:rPr sz="1850" spc="30" dirty="0">
                <a:latin typeface="Calibri"/>
                <a:cs typeface="Calibri"/>
              </a:rPr>
              <a:t> </a:t>
            </a:r>
            <a:r>
              <a:rPr sz="1850" dirty="0">
                <a:latin typeface="Calibri"/>
                <a:cs typeface="Calibri"/>
              </a:rPr>
              <a:t>37%</a:t>
            </a:r>
            <a:r>
              <a:rPr sz="1850" spc="30" dirty="0">
                <a:latin typeface="Calibri"/>
                <a:cs typeface="Calibri"/>
              </a:rPr>
              <a:t> </a:t>
            </a:r>
            <a:r>
              <a:rPr sz="1850" spc="-10" dirty="0">
                <a:latin typeface="Calibri"/>
                <a:cs typeface="Calibri"/>
              </a:rPr>
              <a:t>tilfella</a:t>
            </a:r>
            <a:endParaRPr sz="1850">
              <a:latin typeface="Calibri"/>
              <a:cs typeface="Calibri"/>
            </a:endParaRPr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516172" y="2733137"/>
            <a:ext cx="136490" cy="100442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091908" y="3038469"/>
            <a:ext cx="94785" cy="75562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091908" y="3294501"/>
            <a:ext cx="94785" cy="75562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516172" y="3589625"/>
            <a:ext cx="136490" cy="100442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091908" y="3894957"/>
            <a:ext cx="94785" cy="75562"/>
          </a:xfrm>
          <a:prstGeom prst="rect">
            <a:avLst/>
          </a:prstGeom>
        </p:spPr>
      </p:pic>
      <p:sp>
        <p:nvSpPr>
          <p:cNvPr id="12" name="object 12"/>
          <p:cNvSpPr txBox="1"/>
          <p:nvPr/>
        </p:nvSpPr>
        <p:spPr>
          <a:xfrm>
            <a:off x="6922769" y="2550566"/>
            <a:ext cx="3190240" cy="1490980"/>
          </a:xfrm>
          <a:prstGeom prst="rect">
            <a:avLst/>
          </a:prstGeom>
        </p:spPr>
        <p:txBody>
          <a:bodyPr vert="horz" wrap="square" lIns="0" tIns="781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15"/>
              </a:spcBef>
            </a:pPr>
            <a:r>
              <a:rPr sz="1850" i="1" dirty="0">
                <a:solidFill>
                  <a:srgbClr val="BE9000"/>
                </a:solidFill>
                <a:latin typeface="Calibri"/>
                <a:cs typeface="Calibri"/>
              </a:rPr>
              <a:t>Staphylococcus</a:t>
            </a:r>
            <a:r>
              <a:rPr sz="1850" i="1" spc="-20" dirty="0">
                <a:solidFill>
                  <a:srgbClr val="BE9000"/>
                </a:solidFill>
                <a:latin typeface="Calibri"/>
                <a:cs typeface="Calibri"/>
              </a:rPr>
              <a:t> </a:t>
            </a:r>
            <a:r>
              <a:rPr sz="1850" i="1" dirty="0">
                <a:solidFill>
                  <a:srgbClr val="BE9000"/>
                </a:solidFill>
                <a:latin typeface="Calibri"/>
                <a:cs typeface="Calibri"/>
              </a:rPr>
              <a:t>aureus</a:t>
            </a:r>
            <a:r>
              <a:rPr sz="1850" i="1" spc="5" dirty="0">
                <a:solidFill>
                  <a:srgbClr val="BE9000"/>
                </a:solidFill>
                <a:latin typeface="Calibri"/>
                <a:cs typeface="Calibri"/>
              </a:rPr>
              <a:t> </a:t>
            </a:r>
            <a:r>
              <a:rPr sz="1850" spc="-10" dirty="0">
                <a:latin typeface="Calibri"/>
                <a:cs typeface="Calibri"/>
              </a:rPr>
              <a:t>algengust</a:t>
            </a:r>
            <a:endParaRPr sz="1850">
              <a:latin typeface="Calibri"/>
              <a:cs typeface="Calibri"/>
            </a:endParaRPr>
          </a:p>
          <a:p>
            <a:pPr marL="521334" marR="280035">
              <a:lnSpc>
                <a:spcPct val="120000"/>
              </a:lnSpc>
              <a:spcBef>
                <a:spcPts val="40"/>
              </a:spcBef>
            </a:pPr>
            <a:r>
              <a:rPr sz="1400" dirty="0">
                <a:latin typeface="Calibri"/>
                <a:cs typeface="Calibri"/>
              </a:rPr>
              <a:t>65%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tilfella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með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jákvæða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ræktun </a:t>
            </a:r>
            <a:r>
              <a:rPr sz="1400" dirty="0">
                <a:latin typeface="Calibri"/>
                <a:cs typeface="Calibri"/>
              </a:rPr>
              <a:t>Eitt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MÓSA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tilfelli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450"/>
              </a:spcBef>
            </a:pPr>
            <a:r>
              <a:rPr sz="1850" i="1" dirty="0">
                <a:solidFill>
                  <a:srgbClr val="800000"/>
                </a:solidFill>
                <a:latin typeface="Calibri"/>
                <a:cs typeface="Calibri"/>
              </a:rPr>
              <a:t>Kingella</a:t>
            </a:r>
            <a:r>
              <a:rPr sz="1850" i="1" spc="35" dirty="0">
                <a:solidFill>
                  <a:srgbClr val="800000"/>
                </a:solidFill>
                <a:latin typeface="Calibri"/>
                <a:cs typeface="Calibri"/>
              </a:rPr>
              <a:t> </a:t>
            </a:r>
            <a:r>
              <a:rPr sz="1850" i="1" dirty="0">
                <a:solidFill>
                  <a:srgbClr val="800000"/>
                </a:solidFill>
                <a:latin typeface="Calibri"/>
                <a:cs typeface="Calibri"/>
              </a:rPr>
              <a:t>kingae</a:t>
            </a:r>
            <a:r>
              <a:rPr sz="1850" i="1" spc="30" dirty="0">
                <a:solidFill>
                  <a:srgbClr val="800000"/>
                </a:solidFill>
                <a:latin typeface="Calibri"/>
                <a:cs typeface="Calibri"/>
              </a:rPr>
              <a:t> </a:t>
            </a:r>
            <a:r>
              <a:rPr sz="1850" dirty="0">
                <a:latin typeface="Calibri"/>
                <a:cs typeface="Calibri"/>
              </a:rPr>
              <a:t>næst</a:t>
            </a:r>
            <a:r>
              <a:rPr sz="1850" spc="35" dirty="0">
                <a:latin typeface="Calibri"/>
                <a:cs typeface="Calibri"/>
              </a:rPr>
              <a:t> </a:t>
            </a:r>
            <a:r>
              <a:rPr sz="1850" spc="-10" dirty="0">
                <a:latin typeface="Calibri"/>
                <a:cs typeface="Calibri"/>
              </a:rPr>
              <a:t>algengust</a:t>
            </a:r>
            <a:endParaRPr sz="1850">
              <a:latin typeface="Calibri"/>
              <a:cs typeface="Calibri"/>
            </a:endParaRPr>
          </a:p>
          <a:p>
            <a:pPr marL="521334">
              <a:lnSpc>
                <a:spcPct val="100000"/>
              </a:lnSpc>
              <a:spcBef>
                <a:spcPts val="380"/>
              </a:spcBef>
            </a:pPr>
            <a:r>
              <a:rPr sz="1400" dirty="0">
                <a:latin typeface="Calibri"/>
                <a:cs typeface="Calibri"/>
              </a:rPr>
              <a:t>12%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tilfella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með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jákvæða</a:t>
            </a:r>
            <a:r>
              <a:rPr sz="1400" spc="-10" dirty="0">
                <a:latin typeface="Calibri"/>
                <a:cs typeface="Calibri"/>
              </a:rPr>
              <a:t> rætkun</a:t>
            </a:r>
            <a:endParaRPr sz="1400">
              <a:latin typeface="Calibri"/>
              <a:cs typeface="Calibri"/>
            </a:endParaRPr>
          </a:p>
        </p:txBody>
      </p:sp>
      <p:pic>
        <p:nvPicPr>
          <p:cNvPr id="13" name="object 1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516172" y="4446113"/>
            <a:ext cx="136490" cy="100442"/>
          </a:xfrm>
          <a:prstGeom prst="rect">
            <a:avLst/>
          </a:prstGeom>
        </p:spPr>
      </p:pic>
      <p:sp>
        <p:nvSpPr>
          <p:cNvPr id="14" name="object 14"/>
          <p:cNvSpPr txBox="1"/>
          <p:nvPr/>
        </p:nvSpPr>
        <p:spPr>
          <a:xfrm>
            <a:off x="6752081" y="4326382"/>
            <a:ext cx="5175250" cy="2264723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82880">
              <a:lnSpc>
                <a:spcPct val="100000"/>
              </a:lnSpc>
              <a:spcBef>
                <a:spcPts val="120"/>
              </a:spcBef>
            </a:pPr>
            <a:r>
              <a:rPr sz="1850" dirty="0">
                <a:latin typeface="Calibri"/>
                <a:cs typeface="Calibri"/>
              </a:rPr>
              <a:t>Eitt</a:t>
            </a:r>
            <a:r>
              <a:rPr sz="1850" spc="-15" dirty="0">
                <a:latin typeface="Calibri"/>
                <a:cs typeface="Calibri"/>
              </a:rPr>
              <a:t> </a:t>
            </a:r>
            <a:r>
              <a:rPr sz="1850" dirty="0">
                <a:latin typeface="Calibri"/>
                <a:cs typeface="Calibri"/>
              </a:rPr>
              <a:t>tilfelli</a:t>
            </a:r>
            <a:r>
              <a:rPr sz="1850" spc="-25" dirty="0">
                <a:latin typeface="Calibri"/>
                <a:cs typeface="Calibri"/>
              </a:rPr>
              <a:t> </a:t>
            </a:r>
            <a:r>
              <a:rPr sz="1850" dirty="0">
                <a:latin typeface="Calibri"/>
                <a:cs typeface="Calibri"/>
              </a:rPr>
              <a:t>talað</a:t>
            </a:r>
            <a:r>
              <a:rPr sz="1850" spc="5" dirty="0">
                <a:latin typeface="Calibri"/>
                <a:cs typeface="Calibri"/>
              </a:rPr>
              <a:t> </a:t>
            </a:r>
            <a:r>
              <a:rPr sz="1850" dirty="0">
                <a:latin typeface="Calibri"/>
                <a:cs typeface="Calibri"/>
              </a:rPr>
              <a:t>stafa</a:t>
            </a:r>
            <a:r>
              <a:rPr sz="1850" spc="20" dirty="0">
                <a:latin typeface="Calibri"/>
                <a:cs typeface="Calibri"/>
              </a:rPr>
              <a:t> </a:t>
            </a:r>
            <a:r>
              <a:rPr sz="1850" dirty="0">
                <a:latin typeface="Calibri"/>
                <a:cs typeface="Calibri"/>
              </a:rPr>
              <a:t>af</a:t>
            </a:r>
            <a:r>
              <a:rPr sz="1850" spc="25" dirty="0">
                <a:latin typeface="Calibri"/>
                <a:cs typeface="Calibri"/>
              </a:rPr>
              <a:t> </a:t>
            </a:r>
            <a:r>
              <a:rPr sz="1850" i="1" dirty="0">
                <a:latin typeface="Calibri"/>
                <a:cs typeface="Calibri"/>
              </a:rPr>
              <a:t>Borrelia</a:t>
            </a:r>
            <a:r>
              <a:rPr sz="1850" i="1" spc="5" dirty="0">
                <a:latin typeface="Calibri"/>
                <a:cs typeface="Calibri"/>
              </a:rPr>
              <a:t> </a:t>
            </a:r>
            <a:r>
              <a:rPr sz="1850" i="1" spc="-10" dirty="0">
                <a:latin typeface="Calibri"/>
                <a:cs typeface="Calibri"/>
              </a:rPr>
              <a:t>burgdorferi</a:t>
            </a:r>
            <a:endParaRPr sz="185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835"/>
              </a:spcBef>
            </a:pPr>
            <a:endParaRPr sz="1850" dirty="0">
              <a:latin typeface="Calibri"/>
              <a:cs typeface="Calibri"/>
            </a:endParaRPr>
          </a:p>
          <a:p>
            <a:pPr marL="399415" indent="-386715">
              <a:lnSpc>
                <a:spcPct val="100000"/>
              </a:lnSpc>
              <a:buChar char="•"/>
              <a:tabLst>
                <a:tab pos="399415" algn="l"/>
              </a:tabLst>
            </a:pPr>
            <a:r>
              <a:rPr sz="1600" dirty="0">
                <a:latin typeface="Times New Roman"/>
                <a:cs typeface="Times New Roman"/>
              </a:rPr>
              <a:t>S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aureus,</a:t>
            </a:r>
            <a:r>
              <a:rPr sz="1600" spc="-10" dirty="0">
                <a:latin typeface="Times New Roman"/>
                <a:cs typeface="Times New Roman"/>
              </a:rPr>
              <a:t> </a:t>
            </a:r>
            <a:r>
              <a:rPr sz="1600" spc="-25" dirty="0">
                <a:latin typeface="Times New Roman"/>
                <a:cs typeface="Times New Roman"/>
              </a:rPr>
              <a:t>GBS</a:t>
            </a:r>
            <a:endParaRPr sz="1600" dirty="0">
              <a:latin typeface="Times New Roman"/>
              <a:cs typeface="Times New Roman"/>
            </a:endParaRPr>
          </a:p>
          <a:p>
            <a:pPr marL="399415" indent="-386715">
              <a:lnSpc>
                <a:spcPct val="100000"/>
              </a:lnSpc>
              <a:buChar char="•"/>
              <a:tabLst>
                <a:tab pos="399415" algn="l"/>
              </a:tabLst>
            </a:pPr>
            <a:r>
              <a:rPr sz="1600" dirty="0">
                <a:latin typeface="Times New Roman"/>
                <a:cs typeface="Times New Roman"/>
              </a:rPr>
              <a:t>Strept.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lang="is-IS" sz="1600" spc="-25" dirty="0">
                <a:latin typeface="Times New Roman"/>
                <a:cs typeface="Times New Roman"/>
              </a:rPr>
              <a:t>p</a:t>
            </a:r>
            <a:r>
              <a:rPr sz="1600" dirty="0" err="1">
                <a:latin typeface="Times New Roman"/>
                <a:cs typeface="Times New Roman"/>
              </a:rPr>
              <a:t>yogenes</a:t>
            </a:r>
            <a:r>
              <a:rPr sz="1600" dirty="0">
                <a:latin typeface="Times New Roman"/>
                <a:cs typeface="Times New Roman"/>
              </a:rPr>
              <a:t>,</a:t>
            </a:r>
            <a:r>
              <a:rPr sz="1600" spc="-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S.</a:t>
            </a:r>
            <a:r>
              <a:rPr sz="1600" spc="-45" dirty="0">
                <a:latin typeface="Times New Roman"/>
                <a:cs typeface="Times New Roman"/>
              </a:rPr>
              <a:t> </a:t>
            </a:r>
            <a:r>
              <a:rPr lang="is-IS" sz="1600" spc="-10" dirty="0">
                <a:latin typeface="Times New Roman"/>
                <a:cs typeface="Times New Roman"/>
              </a:rPr>
              <a:t>e</a:t>
            </a:r>
            <a:r>
              <a:rPr sz="1600" spc="-10" dirty="0" err="1">
                <a:latin typeface="Times New Roman"/>
                <a:cs typeface="Times New Roman"/>
              </a:rPr>
              <a:t>pidermidis</a:t>
            </a:r>
            <a:endParaRPr sz="1600" dirty="0">
              <a:latin typeface="Times New Roman"/>
              <a:cs typeface="Times New Roman"/>
            </a:endParaRPr>
          </a:p>
          <a:p>
            <a:pPr marL="399415" indent="-386715">
              <a:lnSpc>
                <a:spcPct val="100000"/>
              </a:lnSpc>
              <a:spcBef>
                <a:spcPts val="5"/>
              </a:spcBef>
              <a:buChar char="•"/>
              <a:tabLst>
                <a:tab pos="399415" algn="l"/>
              </a:tabLst>
            </a:pPr>
            <a:r>
              <a:rPr sz="1600" dirty="0">
                <a:latin typeface="Times New Roman"/>
                <a:cs typeface="Times New Roman"/>
              </a:rPr>
              <a:t>E.Coli.</a:t>
            </a:r>
            <a:r>
              <a:rPr sz="1600" spc="-9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Salmonella,</a:t>
            </a:r>
            <a:r>
              <a:rPr sz="1600" spc="-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Pseudomonas</a:t>
            </a:r>
            <a:r>
              <a:rPr sz="1600" spc="-6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aeruginosa</a:t>
            </a:r>
            <a:endParaRPr sz="1600" dirty="0">
              <a:latin typeface="Times New Roman"/>
              <a:cs typeface="Times New Roman"/>
            </a:endParaRPr>
          </a:p>
          <a:p>
            <a:pPr marL="399415" indent="-386715">
              <a:lnSpc>
                <a:spcPct val="100000"/>
              </a:lnSpc>
              <a:buChar char="•"/>
              <a:tabLst>
                <a:tab pos="399415" algn="l"/>
              </a:tabLst>
            </a:pPr>
            <a:r>
              <a:rPr sz="1600" dirty="0">
                <a:latin typeface="Times New Roman"/>
                <a:cs typeface="Times New Roman"/>
              </a:rPr>
              <a:t>Hemophilus</a:t>
            </a:r>
            <a:r>
              <a:rPr sz="1600" spc="-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influenzae,</a:t>
            </a:r>
            <a:r>
              <a:rPr sz="1600" spc="-6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S</a:t>
            </a:r>
            <a:r>
              <a:rPr sz="1600" spc="-7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pneumoniae</a:t>
            </a:r>
            <a:r>
              <a:rPr sz="1600" spc="-50" dirty="0">
                <a:latin typeface="Times New Roman"/>
                <a:cs typeface="Times New Roman"/>
              </a:rPr>
              <a:t> </a:t>
            </a:r>
            <a:r>
              <a:rPr sz="1600" spc="-20" dirty="0">
                <a:latin typeface="Times New Roman"/>
                <a:cs typeface="Times New Roman"/>
              </a:rPr>
              <a:t>o.fl</a:t>
            </a:r>
            <a:endParaRPr sz="16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730"/>
              </a:spcBef>
            </a:pPr>
            <a:endParaRPr sz="16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38212" y="2155825"/>
            <a:ext cx="5473700" cy="4191000"/>
          </a:xfrm>
          <a:prstGeom prst="rect">
            <a:avLst/>
          </a:prstGeom>
          <a:ln w="19050">
            <a:solidFill>
              <a:srgbClr val="843B0C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373380" indent="-281940">
              <a:lnSpc>
                <a:spcPts val="2585"/>
              </a:lnSpc>
              <a:buFont typeface="Times New Roman"/>
              <a:buChar char="•"/>
              <a:tabLst>
                <a:tab pos="373380" algn="l"/>
              </a:tabLst>
            </a:pPr>
            <a:r>
              <a:rPr sz="2400" dirty="0">
                <a:latin typeface="Times New Roman"/>
                <a:cs typeface="Times New Roman"/>
              </a:rPr>
              <a:t>Arthritis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rheumatoides</a:t>
            </a:r>
            <a:r>
              <a:rPr sz="2400" spc="-4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og</a:t>
            </a:r>
            <a:r>
              <a:rPr sz="2400" spc="-30" dirty="0">
                <a:latin typeface="Times New Roman"/>
                <a:cs typeface="Times New Roman"/>
              </a:rPr>
              <a:t> </a:t>
            </a:r>
            <a:r>
              <a:rPr sz="2400" spc="-25" dirty="0">
                <a:latin typeface="Times New Roman"/>
                <a:cs typeface="Times New Roman"/>
              </a:rPr>
              <a:t>JIA</a:t>
            </a:r>
            <a:endParaRPr sz="2400">
              <a:latin typeface="Times New Roman"/>
              <a:cs typeface="Times New Roman"/>
            </a:endParaRPr>
          </a:p>
          <a:p>
            <a:pPr marL="373380" indent="-281940">
              <a:lnSpc>
                <a:spcPct val="100000"/>
              </a:lnSpc>
              <a:spcBef>
                <a:spcPts val="420"/>
              </a:spcBef>
              <a:buChar char="•"/>
              <a:tabLst>
                <a:tab pos="373380" algn="l"/>
              </a:tabLst>
            </a:pPr>
            <a:r>
              <a:rPr sz="2400" dirty="0">
                <a:latin typeface="Times New Roman"/>
                <a:cs typeface="Times New Roman"/>
              </a:rPr>
              <a:t>Septiskur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arthritis</a:t>
            </a:r>
            <a:endParaRPr sz="2400">
              <a:latin typeface="Times New Roman"/>
              <a:cs typeface="Times New Roman"/>
            </a:endParaRPr>
          </a:p>
          <a:p>
            <a:pPr marL="373380" indent="-281940">
              <a:lnSpc>
                <a:spcPct val="100000"/>
              </a:lnSpc>
              <a:spcBef>
                <a:spcPts val="430"/>
              </a:spcBef>
              <a:buChar char="•"/>
              <a:tabLst>
                <a:tab pos="373380" algn="l"/>
              </a:tabLst>
            </a:pPr>
            <a:r>
              <a:rPr sz="2400" spc="-10" dirty="0">
                <a:latin typeface="Times New Roman"/>
                <a:cs typeface="Times New Roman"/>
              </a:rPr>
              <a:t>Trauma</a:t>
            </a:r>
            <a:endParaRPr sz="2400">
              <a:latin typeface="Times New Roman"/>
              <a:cs typeface="Times New Roman"/>
            </a:endParaRPr>
          </a:p>
          <a:p>
            <a:pPr marL="373380" indent="-281940">
              <a:lnSpc>
                <a:spcPct val="100000"/>
              </a:lnSpc>
              <a:spcBef>
                <a:spcPts val="420"/>
              </a:spcBef>
              <a:buChar char="•"/>
              <a:tabLst>
                <a:tab pos="373380" algn="l"/>
              </a:tabLst>
            </a:pPr>
            <a:r>
              <a:rPr sz="2400" spc="-10" dirty="0">
                <a:latin typeface="Times New Roman"/>
                <a:cs typeface="Times New Roman"/>
              </a:rPr>
              <a:t>Cellulitis</a:t>
            </a:r>
            <a:endParaRPr sz="2400">
              <a:latin typeface="Times New Roman"/>
              <a:cs typeface="Times New Roman"/>
            </a:endParaRPr>
          </a:p>
          <a:p>
            <a:pPr marL="373380" indent="-281940">
              <a:lnSpc>
                <a:spcPct val="100000"/>
              </a:lnSpc>
              <a:spcBef>
                <a:spcPts val="425"/>
              </a:spcBef>
              <a:buChar char="•"/>
              <a:tabLst>
                <a:tab pos="373380" algn="l"/>
              </a:tabLst>
            </a:pPr>
            <a:r>
              <a:rPr sz="2400" dirty="0">
                <a:latin typeface="Times New Roman"/>
                <a:cs typeface="Times New Roman"/>
              </a:rPr>
              <a:t>Ewing´s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sarcom</a:t>
            </a:r>
            <a:endParaRPr sz="2400">
              <a:latin typeface="Times New Roman"/>
              <a:cs typeface="Times New Roman"/>
            </a:endParaRPr>
          </a:p>
          <a:p>
            <a:pPr marL="373380" indent="-281940">
              <a:lnSpc>
                <a:spcPct val="100000"/>
              </a:lnSpc>
              <a:spcBef>
                <a:spcPts val="430"/>
              </a:spcBef>
              <a:buChar char="•"/>
              <a:tabLst>
                <a:tab pos="373380" algn="l"/>
              </a:tabLst>
            </a:pPr>
            <a:r>
              <a:rPr sz="2400" spc="-10" dirty="0">
                <a:latin typeface="Times New Roman"/>
                <a:cs typeface="Times New Roman"/>
              </a:rPr>
              <a:t>Hvítblæði</a:t>
            </a:r>
            <a:endParaRPr sz="2400">
              <a:latin typeface="Times New Roman"/>
              <a:cs typeface="Times New Roman"/>
            </a:endParaRPr>
          </a:p>
          <a:p>
            <a:pPr marL="373380" indent="-281940">
              <a:lnSpc>
                <a:spcPct val="100000"/>
              </a:lnSpc>
              <a:spcBef>
                <a:spcPts val="420"/>
              </a:spcBef>
              <a:buChar char="•"/>
              <a:tabLst>
                <a:tab pos="373380" algn="l"/>
              </a:tabLst>
            </a:pPr>
            <a:r>
              <a:rPr sz="2400" spc="-10" dirty="0">
                <a:latin typeface="Times New Roman"/>
                <a:cs typeface="Times New Roman"/>
              </a:rPr>
              <a:t>Æðabólga</a:t>
            </a:r>
            <a:endParaRPr sz="2400">
              <a:latin typeface="Times New Roman"/>
              <a:cs typeface="Times New Roman"/>
            </a:endParaRPr>
          </a:p>
          <a:p>
            <a:pPr marL="373380" indent="-281940">
              <a:lnSpc>
                <a:spcPct val="100000"/>
              </a:lnSpc>
              <a:spcBef>
                <a:spcPts val="420"/>
              </a:spcBef>
              <a:buChar char="•"/>
              <a:tabLst>
                <a:tab pos="373380" algn="l"/>
              </a:tabLst>
            </a:pPr>
            <a:r>
              <a:rPr sz="2400" dirty="0">
                <a:latin typeface="Times New Roman"/>
                <a:cs typeface="Times New Roman"/>
              </a:rPr>
              <a:t>Beininfarkt</a:t>
            </a:r>
            <a:r>
              <a:rPr sz="2400" spc="-5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(sickle</a:t>
            </a:r>
            <a:r>
              <a:rPr sz="2400" spc="-2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cell</a:t>
            </a:r>
            <a:r>
              <a:rPr sz="2400" spc="-20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anemia)</a:t>
            </a:r>
            <a:endParaRPr sz="2400">
              <a:latin typeface="Times New Roman"/>
              <a:cs typeface="Times New Roman"/>
            </a:endParaRPr>
          </a:p>
          <a:p>
            <a:pPr marL="373380" indent="-281940">
              <a:lnSpc>
                <a:spcPct val="100000"/>
              </a:lnSpc>
              <a:spcBef>
                <a:spcPts val="434"/>
              </a:spcBef>
              <a:buChar char="•"/>
              <a:tabLst>
                <a:tab pos="373380" algn="l"/>
              </a:tabLst>
            </a:pPr>
            <a:r>
              <a:rPr sz="2400" spc="-10" dirty="0">
                <a:latin typeface="Times New Roman"/>
                <a:cs typeface="Times New Roman"/>
              </a:rPr>
              <a:t>Toxiskur</a:t>
            </a:r>
            <a:r>
              <a:rPr sz="2400" spc="-4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synovitis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(coxitis</a:t>
            </a:r>
            <a:r>
              <a:rPr sz="2400" spc="-6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simplex)</a:t>
            </a:r>
            <a:endParaRPr sz="2400">
              <a:latin typeface="Times New Roman"/>
              <a:cs typeface="Times New Roman"/>
            </a:endParaRPr>
          </a:p>
          <a:p>
            <a:pPr marL="373380" indent="-281940">
              <a:lnSpc>
                <a:spcPct val="100000"/>
              </a:lnSpc>
              <a:spcBef>
                <a:spcPts val="420"/>
              </a:spcBef>
              <a:buChar char="•"/>
              <a:tabLst>
                <a:tab pos="373380" algn="l"/>
              </a:tabLst>
            </a:pPr>
            <a:r>
              <a:rPr sz="2400" spc="-10" dirty="0">
                <a:latin typeface="Times New Roman"/>
                <a:cs typeface="Times New Roman"/>
              </a:rPr>
              <a:t>O.m.fl.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74295" rIns="0" bIns="0" rtlCol="0">
            <a:spAutoFit/>
          </a:bodyPr>
          <a:lstStyle/>
          <a:p>
            <a:pPr marL="3300095" marR="5080" indent="-1327785">
              <a:lnSpc>
                <a:spcPts val="3890"/>
              </a:lnSpc>
              <a:spcBef>
                <a:spcPts val="585"/>
              </a:spcBef>
            </a:pPr>
            <a:r>
              <a:rPr sz="3600" dirty="0"/>
              <a:t>Osteomyelitis</a:t>
            </a:r>
            <a:r>
              <a:rPr sz="3600" spc="-40" dirty="0"/>
              <a:t> </a:t>
            </a:r>
            <a:r>
              <a:rPr sz="3600" dirty="0"/>
              <a:t>–</a:t>
            </a:r>
            <a:r>
              <a:rPr sz="3600" spc="-60" dirty="0"/>
              <a:t> </a:t>
            </a:r>
            <a:r>
              <a:rPr sz="3600" dirty="0"/>
              <a:t>Septiskur</a:t>
            </a:r>
            <a:r>
              <a:rPr sz="3600" spc="-65" dirty="0"/>
              <a:t> </a:t>
            </a:r>
            <a:r>
              <a:rPr sz="3600" spc="-10" dirty="0"/>
              <a:t>arthritis Mismunagreiningar</a:t>
            </a:r>
            <a:endParaRPr sz="3600"/>
          </a:p>
        </p:txBody>
      </p:sp>
      <p:sp>
        <p:nvSpPr>
          <p:cNvPr id="4" name="object 4"/>
          <p:cNvSpPr/>
          <p:nvPr/>
        </p:nvSpPr>
        <p:spPr>
          <a:xfrm>
            <a:off x="6699250" y="2155825"/>
            <a:ext cx="5229225" cy="4191000"/>
          </a:xfrm>
          <a:custGeom>
            <a:avLst/>
            <a:gdLst/>
            <a:ahLst/>
            <a:cxnLst/>
            <a:rect l="l" t="t" r="r" b="b"/>
            <a:pathLst>
              <a:path w="5229225" h="4191000">
                <a:moveTo>
                  <a:pt x="0" y="4191000"/>
                </a:moveTo>
                <a:lnTo>
                  <a:pt x="5229225" y="4191000"/>
                </a:lnTo>
                <a:lnTo>
                  <a:pt x="5229225" y="0"/>
                </a:lnTo>
                <a:lnTo>
                  <a:pt x="0" y="0"/>
                </a:lnTo>
                <a:lnTo>
                  <a:pt x="0" y="4191000"/>
                </a:lnTo>
                <a:close/>
              </a:path>
            </a:pathLst>
          </a:custGeom>
          <a:ln w="19050">
            <a:solidFill>
              <a:srgbClr val="843B0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sz="half" idx="3"/>
          </p:nvPr>
        </p:nvSpPr>
        <p:spPr>
          <a:prstGeom prst="rect">
            <a:avLst/>
          </a:prstGeom>
        </p:spPr>
        <p:txBody>
          <a:bodyPr vert="horz" wrap="square" lIns="0" tIns="78740" rIns="0" bIns="0" rtlCol="0">
            <a:spAutoFit/>
          </a:bodyPr>
          <a:lstStyle/>
          <a:p>
            <a:pPr marL="528320" indent="-528320">
              <a:lnSpc>
                <a:spcPct val="100000"/>
              </a:lnSpc>
              <a:spcBef>
                <a:spcPts val="620"/>
              </a:spcBef>
              <a:buFont typeface="Arial"/>
              <a:buChar char="•"/>
              <a:tabLst>
                <a:tab pos="528320" algn="l"/>
              </a:tabLst>
            </a:pPr>
            <a:r>
              <a:rPr spc="-25" dirty="0"/>
              <a:t>JIA</a:t>
            </a:r>
          </a:p>
          <a:p>
            <a:pPr marL="528320" indent="-528320">
              <a:lnSpc>
                <a:spcPct val="100000"/>
              </a:lnSpc>
              <a:spcBef>
                <a:spcPts val="515"/>
              </a:spcBef>
              <a:buFont typeface="Arial"/>
              <a:buChar char="•"/>
              <a:tabLst>
                <a:tab pos="528320" algn="l"/>
              </a:tabLst>
            </a:pPr>
            <a:r>
              <a:rPr dirty="0"/>
              <a:t>Febris</a:t>
            </a:r>
            <a:r>
              <a:rPr spc="-35" dirty="0"/>
              <a:t> </a:t>
            </a:r>
            <a:r>
              <a:rPr spc="-10" dirty="0"/>
              <a:t>rheum.</a:t>
            </a:r>
          </a:p>
          <a:p>
            <a:pPr marL="528320" indent="-528320">
              <a:lnSpc>
                <a:spcPct val="100000"/>
              </a:lnSpc>
              <a:spcBef>
                <a:spcPts val="530"/>
              </a:spcBef>
              <a:buFont typeface="Arial"/>
              <a:buChar char="•"/>
              <a:tabLst>
                <a:tab pos="528320" algn="l"/>
              </a:tabLst>
            </a:pPr>
            <a:r>
              <a:rPr spc="-20" dirty="0"/>
              <a:t>Vasculitis</a:t>
            </a:r>
            <a:r>
              <a:rPr spc="-45" dirty="0"/>
              <a:t> </a:t>
            </a:r>
            <a:r>
              <a:rPr dirty="0"/>
              <a:t>/</a:t>
            </a:r>
            <a:r>
              <a:rPr spc="-25" dirty="0"/>
              <a:t> </a:t>
            </a:r>
            <a:r>
              <a:rPr dirty="0"/>
              <a:t>Henoch-</a:t>
            </a:r>
            <a:r>
              <a:rPr spc="-10" dirty="0"/>
              <a:t>Schönlein</a:t>
            </a:r>
          </a:p>
          <a:p>
            <a:pPr marL="528320" indent="-528320">
              <a:lnSpc>
                <a:spcPct val="100000"/>
              </a:lnSpc>
              <a:spcBef>
                <a:spcPts val="515"/>
              </a:spcBef>
              <a:buFont typeface="Arial"/>
              <a:buChar char="•"/>
              <a:tabLst>
                <a:tab pos="528320" algn="l"/>
              </a:tabLst>
            </a:pPr>
            <a:r>
              <a:rPr spc="-10" dirty="0"/>
              <a:t>Festumein</a:t>
            </a:r>
          </a:p>
          <a:p>
            <a:pPr marL="528320" indent="-528320">
              <a:lnSpc>
                <a:spcPct val="100000"/>
              </a:lnSpc>
              <a:spcBef>
                <a:spcPts val="515"/>
              </a:spcBef>
              <a:buFont typeface="Arial"/>
              <a:buChar char="•"/>
              <a:tabLst>
                <a:tab pos="528320" algn="l"/>
              </a:tabLst>
            </a:pPr>
            <a:r>
              <a:rPr dirty="0"/>
              <a:t>Orthop.</a:t>
            </a:r>
            <a:r>
              <a:rPr spc="-45" dirty="0"/>
              <a:t> </a:t>
            </a:r>
            <a:r>
              <a:rPr dirty="0"/>
              <a:t>sjd</a:t>
            </a:r>
            <a:r>
              <a:rPr spc="-10" dirty="0"/>
              <a:t> </a:t>
            </a:r>
            <a:r>
              <a:rPr dirty="0"/>
              <a:t>(perthes,</a:t>
            </a:r>
            <a:r>
              <a:rPr spc="-45" dirty="0"/>
              <a:t> </a:t>
            </a:r>
            <a:r>
              <a:rPr spc="-10" dirty="0"/>
              <a:t>o.m.fl)</a:t>
            </a:r>
          </a:p>
          <a:p>
            <a:pPr marL="528320" indent="-528320">
              <a:lnSpc>
                <a:spcPct val="100000"/>
              </a:lnSpc>
              <a:spcBef>
                <a:spcPts val="530"/>
              </a:spcBef>
              <a:buFont typeface="Arial"/>
              <a:buChar char="•"/>
              <a:tabLst>
                <a:tab pos="528320" algn="l"/>
              </a:tabLst>
            </a:pPr>
            <a:r>
              <a:rPr spc="-10" dirty="0"/>
              <a:t>Reiter</a:t>
            </a:r>
          </a:p>
          <a:p>
            <a:pPr marL="528320" indent="-528320">
              <a:lnSpc>
                <a:spcPct val="100000"/>
              </a:lnSpc>
              <a:spcBef>
                <a:spcPts val="515"/>
              </a:spcBef>
              <a:buFont typeface="Arial"/>
              <a:buChar char="•"/>
              <a:tabLst>
                <a:tab pos="528320" algn="l"/>
              </a:tabLst>
            </a:pPr>
            <a:r>
              <a:rPr dirty="0"/>
              <a:t>Colitis</a:t>
            </a:r>
            <a:r>
              <a:rPr spc="-30" dirty="0"/>
              <a:t> </a:t>
            </a:r>
            <a:r>
              <a:rPr spc="-10" dirty="0"/>
              <a:t>ulcerosa</a:t>
            </a:r>
          </a:p>
          <a:p>
            <a:pPr marL="528320" indent="-528320">
              <a:lnSpc>
                <a:spcPct val="100000"/>
              </a:lnSpc>
              <a:spcBef>
                <a:spcPts val="520"/>
              </a:spcBef>
              <a:buFont typeface="Arial"/>
              <a:buChar char="•"/>
              <a:tabLst>
                <a:tab pos="528320" algn="l"/>
              </a:tabLst>
            </a:pPr>
            <a:r>
              <a:rPr spc="-10" dirty="0"/>
              <a:t>Psoriasis</a:t>
            </a:r>
          </a:p>
          <a:p>
            <a:pPr marL="528320" indent="-528320">
              <a:lnSpc>
                <a:spcPct val="100000"/>
              </a:lnSpc>
              <a:spcBef>
                <a:spcPts val="525"/>
              </a:spcBef>
              <a:buFont typeface="Arial"/>
              <a:buChar char="•"/>
              <a:tabLst>
                <a:tab pos="528320" algn="l"/>
              </a:tabLst>
            </a:pPr>
            <a:r>
              <a:rPr spc="-20" dirty="0"/>
              <a:t>Lyme</a:t>
            </a:r>
          </a:p>
          <a:p>
            <a:pPr marL="528320" indent="-528320">
              <a:lnSpc>
                <a:spcPct val="100000"/>
              </a:lnSpc>
              <a:spcBef>
                <a:spcPts val="520"/>
              </a:spcBef>
              <a:buFont typeface="Arial"/>
              <a:buChar char="•"/>
              <a:tabLst>
                <a:tab pos="528320" algn="l"/>
              </a:tabLst>
            </a:pPr>
            <a:r>
              <a:rPr spc="-10" dirty="0"/>
              <a:t>Trauma</a:t>
            </a:r>
          </a:p>
          <a:p>
            <a:pPr marL="528320" indent="-528320">
              <a:lnSpc>
                <a:spcPct val="100000"/>
              </a:lnSpc>
              <a:spcBef>
                <a:spcPts val="515"/>
              </a:spcBef>
              <a:buFont typeface="Arial"/>
              <a:buChar char="•"/>
              <a:tabLst>
                <a:tab pos="528320" algn="l"/>
              </a:tabLst>
            </a:pPr>
            <a:r>
              <a:rPr spc="-10" dirty="0"/>
              <a:t>O.m.fl.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581400" y="1828800"/>
            <a:ext cx="6636004" cy="4145366"/>
          </a:xfrm>
          <a:prstGeom prst="rect">
            <a:avLst/>
          </a:prstGeom>
        </p:spPr>
        <p:txBody>
          <a:bodyPr vert="horz" wrap="square" lIns="0" tIns="102235" rIns="0" bIns="0" rtlCol="0">
            <a:spAutoFit/>
          </a:bodyPr>
          <a:lstStyle/>
          <a:p>
            <a:pPr marL="489584" indent="-476884">
              <a:lnSpc>
                <a:spcPct val="100000"/>
              </a:lnSpc>
              <a:spcBef>
                <a:spcPts val="805"/>
              </a:spcBef>
              <a:buFont typeface="Times New Roman"/>
              <a:buChar char="•"/>
              <a:tabLst>
                <a:tab pos="489584" algn="l"/>
              </a:tabLst>
            </a:pPr>
            <a:r>
              <a:rPr sz="2400" spc="-10" dirty="0">
                <a:latin typeface="Times New Roman"/>
                <a:cs typeface="Times New Roman"/>
              </a:rPr>
              <a:t>Blóðstatus</a:t>
            </a:r>
            <a:endParaRPr sz="2400" dirty="0">
              <a:latin typeface="Times New Roman"/>
              <a:cs typeface="Times New Roman"/>
            </a:endParaRPr>
          </a:p>
          <a:p>
            <a:pPr marL="489584" indent="-476884">
              <a:lnSpc>
                <a:spcPct val="100000"/>
              </a:lnSpc>
              <a:spcBef>
                <a:spcPts val="705"/>
              </a:spcBef>
              <a:buChar char="•"/>
              <a:tabLst>
                <a:tab pos="489584" algn="l"/>
              </a:tabLst>
            </a:pPr>
            <a:r>
              <a:rPr sz="2400" spc="-20" dirty="0">
                <a:latin typeface="Times New Roman"/>
                <a:cs typeface="Times New Roman"/>
              </a:rPr>
              <a:t>Sökk</a:t>
            </a:r>
            <a:endParaRPr sz="2400" dirty="0">
              <a:latin typeface="Times New Roman"/>
              <a:cs typeface="Times New Roman"/>
            </a:endParaRPr>
          </a:p>
          <a:p>
            <a:pPr marL="489584" indent="-476884">
              <a:lnSpc>
                <a:spcPct val="100000"/>
              </a:lnSpc>
              <a:spcBef>
                <a:spcPts val="725"/>
              </a:spcBef>
              <a:buChar char="•"/>
              <a:tabLst>
                <a:tab pos="489584" algn="l"/>
              </a:tabLst>
            </a:pPr>
            <a:r>
              <a:rPr sz="2400" spc="-25" dirty="0">
                <a:latin typeface="Times New Roman"/>
                <a:cs typeface="Times New Roman"/>
              </a:rPr>
              <a:t>CRP</a:t>
            </a:r>
            <a:endParaRPr sz="2400" dirty="0">
              <a:latin typeface="Times New Roman"/>
              <a:cs typeface="Times New Roman"/>
            </a:endParaRPr>
          </a:p>
          <a:p>
            <a:pPr marL="489584" indent="-476884">
              <a:lnSpc>
                <a:spcPct val="100000"/>
              </a:lnSpc>
              <a:spcBef>
                <a:spcPts val="705"/>
              </a:spcBef>
              <a:buChar char="•"/>
              <a:tabLst>
                <a:tab pos="489584" algn="l"/>
              </a:tabLst>
            </a:pPr>
            <a:r>
              <a:rPr sz="2400" spc="-10" dirty="0" err="1">
                <a:latin typeface="Times New Roman"/>
                <a:cs typeface="Times New Roman"/>
              </a:rPr>
              <a:t>Blóðræktun</a:t>
            </a:r>
            <a:endParaRPr lang="is-IS" sz="2400" spc="-10" dirty="0">
              <a:latin typeface="Times New Roman"/>
              <a:cs typeface="Times New Roman"/>
            </a:endParaRPr>
          </a:p>
          <a:p>
            <a:pPr marL="489584" indent="-476884">
              <a:lnSpc>
                <a:spcPct val="100000"/>
              </a:lnSpc>
              <a:spcBef>
                <a:spcPts val="705"/>
              </a:spcBef>
              <a:buChar char="•"/>
              <a:tabLst>
                <a:tab pos="489584" algn="l"/>
              </a:tabLst>
            </a:pPr>
            <a:r>
              <a:rPr lang="is-IS" sz="2400" spc="-10" dirty="0">
                <a:latin typeface="Times New Roman"/>
                <a:cs typeface="Times New Roman"/>
              </a:rPr>
              <a:t>RTG (takmarkað gildi)</a:t>
            </a:r>
          </a:p>
          <a:p>
            <a:pPr marL="489584" indent="-476884">
              <a:lnSpc>
                <a:spcPct val="100000"/>
              </a:lnSpc>
              <a:spcBef>
                <a:spcPts val="705"/>
              </a:spcBef>
              <a:buChar char="•"/>
              <a:tabLst>
                <a:tab pos="489584" algn="l"/>
              </a:tabLst>
            </a:pPr>
            <a:r>
              <a:rPr lang="is-IS" sz="2400" spc="-10" dirty="0">
                <a:latin typeface="Times New Roman"/>
                <a:cs typeface="Times New Roman"/>
              </a:rPr>
              <a:t>TS</a:t>
            </a:r>
          </a:p>
          <a:p>
            <a:pPr marL="489584" indent="-476884">
              <a:lnSpc>
                <a:spcPct val="100000"/>
              </a:lnSpc>
              <a:spcBef>
                <a:spcPts val="705"/>
              </a:spcBef>
              <a:buChar char="•"/>
              <a:tabLst>
                <a:tab pos="489584" algn="l"/>
              </a:tabLst>
            </a:pPr>
            <a:r>
              <a:rPr lang="is-IS" sz="2400" spc="-10" dirty="0">
                <a:latin typeface="Times New Roman"/>
                <a:cs typeface="Times New Roman"/>
              </a:rPr>
              <a:t>SÓ</a:t>
            </a:r>
          </a:p>
          <a:p>
            <a:pPr marL="489584" indent="-476884">
              <a:lnSpc>
                <a:spcPct val="100000"/>
              </a:lnSpc>
              <a:spcBef>
                <a:spcPts val="705"/>
              </a:spcBef>
              <a:buChar char="•"/>
              <a:tabLst>
                <a:tab pos="489584" algn="l"/>
              </a:tabLst>
            </a:pPr>
            <a:r>
              <a:rPr lang="is-IS" sz="2400" spc="-10" dirty="0">
                <a:latin typeface="Times New Roman"/>
                <a:cs typeface="Times New Roman"/>
              </a:rPr>
              <a:t>Ástunga með a</a:t>
            </a:r>
            <a:r>
              <a:rPr sz="2400" dirty="0" err="1">
                <a:latin typeface="Times New Roman"/>
                <a:cs typeface="Times New Roman"/>
              </a:rPr>
              <a:t>spirat</a:t>
            </a:r>
            <a:r>
              <a:rPr sz="2400" spc="-4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í</a:t>
            </a:r>
            <a:r>
              <a:rPr sz="2400" spc="-40" dirty="0">
                <a:latin typeface="Times New Roman"/>
                <a:cs typeface="Times New Roman"/>
              </a:rPr>
              <a:t> </a:t>
            </a:r>
            <a:r>
              <a:rPr sz="2400" spc="-10" dirty="0" err="1">
                <a:latin typeface="Times New Roman"/>
                <a:cs typeface="Times New Roman"/>
              </a:rPr>
              <a:t>ræktun</a:t>
            </a:r>
            <a:endParaRPr lang="is-IS" sz="2400" spc="-10" dirty="0">
              <a:latin typeface="Times New Roman"/>
              <a:cs typeface="Times New Roman"/>
            </a:endParaRPr>
          </a:p>
          <a:p>
            <a:pPr marL="489584" indent="-476884">
              <a:lnSpc>
                <a:spcPct val="100000"/>
              </a:lnSpc>
              <a:spcBef>
                <a:spcPts val="710"/>
              </a:spcBef>
              <a:buChar char="•"/>
              <a:tabLst>
                <a:tab pos="489584" algn="l"/>
              </a:tabLst>
            </a:pPr>
            <a:r>
              <a:rPr lang="is-IS" sz="2400" spc="-10" dirty="0">
                <a:latin typeface="Times New Roman"/>
                <a:cs typeface="Times New Roman"/>
              </a:rPr>
              <a:t>16s DNA</a:t>
            </a:r>
            <a:endParaRPr sz="2400" dirty="0">
              <a:latin typeface="Times New Roman"/>
              <a:cs typeface="Times New Roman"/>
            </a:endParaRPr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411988" rIns="0" bIns="0" rtlCol="0">
            <a:spAutoFit/>
          </a:bodyPr>
          <a:lstStyle/>
          <a:p>
            <a:pPr marL="3744595">
              <a:lnSpc>
                <a:spcPct val="100000"/>
              </a:lnSpc>
              <a:spcBef>
                <a:spcPts val="100"/>
              </a:spcBef>
            </a:pPr>
            <a:r>
              <a:rPr sz="3600" spc="-10" dirty="0"/>
              <a:t>Rannsóknir</a:t>
            </a:r>
            <a:endParaRPr sz="360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82498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10" dirty="0"/>
              <a:t>Myndgreining</a:t>
            </a:r>
            <a:endParaRPr sz="36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597072" y="3485612"/>
            <a:ext cx="136490" cy="100442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050555" y="3792539"/>
            <a:ext cx="104895" cy="80169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5797677" y="3310977"/>
            <a:ext cx="4655820" cy="1403985"/>
          </a:xfrm>
          <a:prstGeom prst="rect">
            <a:avLst/>
          </a:prstGeom>
        </p:spPr>
        <p:txBody>
          <a:bodyPr vert="horz" wrap="square" lIns="0" tIns="698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50"/>
              </a:spcBef>
            </a:pPr>
            <a:r>
              <a:rPr sz="1850" dirty="0">
                <a:solidFill>
                  <a:srgbClr val="C00000"/>
                </a:solidFill>
                <a:latin typeface="Calibri"/>
                <a:cs typeface="Calibri"/>
              </a:rPr>
              <a:t>Segulómun</a:t>
            </a:r>
            <a:r>
              <a:rPr sz="1850" spc="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850" dirty="0">
                <a:solidFill>
                  <a:srgbClr val="C00000"/>
                </a:solidFill>
                <a:latin typeface="Calibri"/>
                <a:cs typeface="Calibri"/>
              </a:rPr>
              <a:t>algengsta</a:t>
            </a:r>
            <a:r>
              <a:rPr sz="1850" spc="1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850" spc="-10" dirty="0">
                <a:solidFill>
                  <a:srgbClr val="C00000"/>
                </a:solidFill>
                <a:latin typeface="Calibri"/>
                <a:cs typeface="Calibri"/>
              </a:rPr>
              <a:t>rannsóknin</a:t>
            </a:r>
            <a:endParaRPr sz="1850">
              <a:latin typeface="Calibri"/>
              <a:cs typeface="Calibri"/>
            </a:endParaRPr>
          </a:p>
          <a:p>
            <a:pPr marL="469900">
              <a:lnSpc>
                <a:spcPct val="100000"/>
              </a:lnSpc>
              <a:spcBef>
                <a:spcPts val="350"/>
              </a:spcBef>
            </a:pPr>
            <a:r>
              <a:rPr sz="1500" dirty="0">
                <a:solidFill>
                  <a:srgbClr val="C00000"/>
                </a:solidFill>
                <a:latin typeface="Calibri"/>
                <a:cs typeface="Calibri"/>
              </a:rPr>
              <a:t>Hafði</a:t>
            </a:r>
            <a:r>
              <a:rPr sz="1500" spc="-4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500" dirty="0">
                <a:solidFill>
                  <a:srgbClr val="C00000"/>
                </a:solidFill>
                <a:latin typeface="Calibri"/>
                <a:cs typeface="Calibri"/>
              </a:rPr>
              <a:t>98,3%</a:t>
            </a:r>
            <a:r>
              <a:rPr sz="1500" spc="-20" dirty="0">
                <a:solidFill>
                  <a:srgbClr val="C00000"/>
                </a:solidFill>
                <a:latin typeface="Calibri"/>
                <a:cs typeface="Calibri"/>
              </a:rPr>
              <a:t> næmi</a:t>
            </a:r>
            <a:endParaRPr sz="1500">
              <a:latin typeface="Calibri"/>
              <a:cs typeface="Calibri"/>
            </a:endParaRPr>
          </a:p>
          <a:p>
            <a:pPr marL="12700" marR="5080">
              <a:lnSpc>
                <a:spcPts val="3020"/>
              </a:lnSpc>
              <a:spcBef>
                <a:spcPts val="90"/>
              </a:spcBef>
            </a:pPr>
            <a:r>
              <a:rPr sz="1850" dirty="0">
                <a:latin typeface="Calibri"/>
                <a:cs typeface="Calibri"/>
              </a:rPr>
              <a:t>Röntgen notuð</a:t>
            </a:r>
            <a:r>
              <a:rPr sz="1850" spc="5" dirty="0">
                <a:latin typeface="Calibri"/>
                <a:cs typeface="Calibri"/>
              </a:rPr>
              <a:t> </a:t>
            </a:r>
            <a:r>
              <a:rPr sz="1850" dirty="0">
                <a:latin typeface="Calibri"/>
                <a:cs typeface="Calibri"/>
              </a:rPr>
              <a:t>til</a:t>
            </a:r>
            <a:r>
              <a:rPr sz="1850" spc="-20" dirty="0">
                <a:latin typeface="Calibri"/>
                <a:cs typeface="Calibri"/>
              </a:rPr>
              <a:t> </a:t>
            </a:r>
            <a:r>
              <a:rPr sz="1850" dirty="0">
                <a:latin typeface="Calibri"/>
                <a:cs typeface="Calibri"/>
              </a:rPr>
              <a:t>að útiloka </a:t>
            </a:r>
            <a:r>
              <a:rPr sz="1850" spc="-10" dirty="0">
                <a:latin typeface="Calibri"/>
                <a:cs typeface="Calibri"/>
              </a:rPr>
              <a:t>mismunagreiningar </a:t>
            </a:r>
            <a:r>
              <a:rPr sz="1850" dirty="0">
                <a:latin typeface="Calibri"/>
                <a:cs typeface="Calibri"/>
              </a:rPr>
              <a:t>Sindurskönnun</a:t>
            </a:r>
            <a:r>
              <a:rPr sz="1850" spc="20" dirty="0">
                <a:latin typeface="Calibri"/>
                <a:cs typeface="Calibri"/>
              </a:rPr>
              <a:t> </a:t>
            </a:r>
            <a:r>
              <a:rPr sz="1850" dirty="0">
                <a:latin typeface="Calibri"/>
                <a:cs typeface="Calibri"/>
              </a:rPr>
              <a:t>aðallega</a:t>
            </a:r>
            <a:r>
              <a:rPr sz="1850" spc="-10" dirty="0">
                <a:latin typeface="Calibri"/>
                <a:cs typeface="Calibri"/>
              </a:rPr>
              <a:t> </a:t>
            </a:r>
            <a:r>
              <a:rPr sz="1850" dirty="0">
                <a:latin typeface="Calibri"/>
                <a:cs typeface="Calibri"/>
              </a:rPr>
              <a:t>á fyrri</a:t>
            </a:r>
            <a:r>
              <a:rPr sz="1850" spc="-20" dirty="0">
                <a:latin typeface="Calibri"/>
                <a:cs typeface="Calibri"/>
              </a:rPr>
              <a:t> </a:t>
            </a:r>
            <a:r>
              <a:rPr sz="1850" dirty="0">
                <a:latin typeface="Calibri"/>
                <a:cs typeface="Calibri"/>
              </a:rPr>
              <a:t>árum</a:t>
            </a:r>
            <a:r>
              <a:rPr sz="1850" spc="5" dirty="0">
                <a:latin typeface="Calibri"/>
                <a:cs typeface="Calibri"/>
              </a:rPr>
              <a:t> </a:t>
            </a:r>
            <a:r>
              <a:rPr sz="1850" spc="-10" dirty="0">
                <a:latin typeface="Calibri"/>
                <a:cs typeface="Calibri"/>
              </a:rPr>
              <a:t>rannsóknar</a:t>
            </a:r>
            <a:endParaRPr sz="1850">
              <a:latin typeface="Calibri"/>
              <a:cs typeface="Calibri"/>
            </a:endParaRP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597072" y="4139408"/>
            <a:ext cx="136490" cy="100442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597072" y="4523456"/>
            <a:ext cx="136490" cy="100442"/>
          </a:xfrm>
          <a:prstGeom prst="rect">
            <a:avLst/>
          </a:prstGeom>
        </p:spPr>
      </p:pic>
      <p:graphicFrame>
        <p:nvGraphicFramePr>
          <p:cNvPr id="8" name="object 8"/>
          <p:cNvGraphicFramePr>
            <a:graphicFrameLocks noGrp="1"/>
          </p:cNvGraphicFramePr>
          <p:nvPr/>
        </p:nvGraphicFramePr>
        <p:xfrm>
          <a:off x="1190625" y="2989326"/>
          <a:ext cx="3764914" cy="184785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713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7535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1823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07975">
                <a:tc>
                  <a:txBody>
                    <a:bodyPr/>
                    <a:lstStyle/>
                    <a:p>
                      <a:pPr marL="4889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1500" b="1" spc="-10" dirty="0">
                          <a:latin typeface="Calibri"/>
                          <a:cs typeface="Calibri"/>
                        </a:rPr>
                        <a:t>Myndrannsókn</a:t>
                      </a:r>
                      <a:endParaRPr sz="1500">
                        <a:latin typeface="Calibri"/>
                        <a:cs typeface="Calibri"/>
                      </a:endParaRPr>
                    </a:p>
                  </a:txBody>
                  <a:tcPr marL="0" marR="0" marT="29845" marB="0">
                    <a:lnL w="12700">
                      <a:solidFill>
                        <a:srgbClr val="4471C4"/>
                      </a:solidFill>
                      <a:prstDash val="solid"/>
                    </a:lnL>
                    <a:lnT w="12700">
                      <a:solidFill>
                        <a:srgbClr val="4471C4"/>
                      </a:solidFill>
                      <a:prstDash val="solid"/>
                    </a:lnT>
                    <a:lnB w="12700">
                      <a:solidFill>
                        <a:srgbClr val="4471C4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R="59690" algn="ctr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1500" b="1" spc="-10" dirty="0">
                          <a:latin typeface="Calibri"/>
                          <a:cs typeface="Calibri"/>
                        </a:rPr>
                        <a:t>Tilfelli</a:t>
                      </a:r>
                      <a:endParaRPr sz="1500">
                        <a:latin typeface="Calibri"/>
                        <a:cs typeface="Calibri"/>
                      </a:endParaRPr>
                    </a:p>
                  </a:txBody>
                  <a:tcPr marL="0" marR="0" marT="29845" marB="0">
                    <a:lnT w="12700">
                      <a:solidFill>
                        <a:srgbClr val="4471C4"/>
                      </a:solidFill>
                      <a:prstDash val="solid"/>
                    </a:lnT>
                    <a:lnB w="12700">
                      <a:solidFill>
                        <a:srgbClr val="4471C4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24765" algn="ctr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1500" b="1" spc="-10" dirty="0">
                          <a:latin typeface="Calibri"/>
                          <a:cs typeface="Calibri"/>
                        </a:rPr>
                        <a:t>Hlutfall</a:t>
                      </a:r>
                      <a:endParaRPr sz="1500">
                        <a:latin typeface="Calibri"/>
                        <a:cs typeface="Calibri"/>
                      </a:endParaRPr>
                    </a:p>
                  </a:txBody>
                  <a:tcPr marL="0" marR="0" marT="29845" marB="0">
                    <a:lnR w="12700">
                      <a:solidFill>
                        <a:srgbClr val="4471C4"/>
                      </a:solidFill>
                      <a:prstDash val="solid"/>
                    </a:lnR>
                    <a:lnT w="12700">
                      <a:solidFill>
                        <a:srgbClr val="4471C4"/>
                      </a:solidFill>
                      <a:prstDash val="solid"/>
                    </a:lnT>
                    <a:lnB w="12700">
                      <a:solidFill>
                        <a:srgbClr val="4471C4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7975">
                <a:tc>
                  <a:txBody>
                    <a:bodyPr/>
                    <a:lstStyle/>
                    <a:p>
                      <a:pPr marL="17716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1500" spc="-10" dirty="0">
                          <a:latin typeface="Calibri"/>
                          <a:cs typeface="Calibri"/>
                        </a:rPr>
                        <a:t>Segulómun</a:t>
                      </a:r>
                      <a:endParaRPr sz="1500">
                        <a:latin typeface="Calibri"/>
                        <a:cs typeface="Calibri"/>
                      </a:endParaRPr>
                    </a:p>
                  </a:txBody>
                  <a:tcPr marL="0" marR="0" marT="29845" marB="0">
                    <a:lnL w="12700">
                      <a:solidFill>
                        <a:srgbClr val="4471C4"/>
                      </a:solidFill>
                      <a:prstDash val="solid"/>
                    </a:lnL>
                    <a:lnT w="12700">
                      <a:solidFill>
                        <a:srgbClr val="4471C4"/>
                      </a:solidFill>
                      <a:prstDash val="solid"/>
                    </a:lnT>
                    <a:lnB w="12700">
                      <a:solidFill>
                        <a:srgbClr val="4471C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0960" algn="ctr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1500" spc="-25" dirty="0">
                          <a:latin typeface="Calibri"/>
                          <a:cs typeface="Calibri"/>
                        </a:rPr>
                        <a:t>179</a:t>
                      </a:r>
                      <a:endParaRPr sz="1500">
                        <a:latin typeface="Calibri"/>
                        <a:cs typeface="Calibri"/>
                      </a:endParaRPr>
                    </a:p>
                  </a:txBody>
                  <a:tcPr marL="0" marR="0" marT="29845" marB="0">
                    <a:lnT w="12700">
                      <a:solidFill>
                        <a:srgbClr val="4471C4"/>
                      </a:solidFill>
                      <a:prstDash val="solid"/>
                    </a:lnT>
                    <a:lnB w="12700">
                      <a:solidFill>
                        <a:srgbClr val="4471C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130" algn="ctr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1500" spc="-25" dirty="0">
                          <a:latin typeface="Calibri"/>
                          <a:cs typeface="Calibri"/>
                        </a:rPr>
                        <a:t>87%</a:t>
                      </a:r>
                      <a:endParaRPr sz="1500">
                        <a:latin typeface="Calibri"/>
                        <a:cs typeface="Calibri"/>
                      </a:endParaRPr>
                    </a:p>
                  </a:txBody>
                  <a:tcPr marL="0" marR="0" marT="29845" marB="0">
                    <a:lnR w="12700">
                      <a:solidFill>
                        <a:srgbClr val="4471C4"/>
                      </a:solidFill>
                      <a:prstDash val="solid"/>
                    </a:lnR>
                    <a:lnT w="12700">
                      <a:solidFill>
                        <a:srgbClr val="4471C4"/>
                      </a:solidFill>
                      <a:prstDash val="solid"/>
                    </a:lnT>
                    <a:lnB w="12700">
                      <a:solidFill>
                        <a:srgbClr val="4471C4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7975">
                <a:tc>
                  <a:txBody>
                    <a:bodyPr/>
                    <a:lstStyle/>
                    <a:p>
                      <a:pPr marL="17716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1500" spc="-10" dirty="0">
                          <a:latin typeface="Calibri"/>
                          <a:cs typeface="Calibri"/>
                        </a:rPr>
                        <a:t>Röntgen</a:t>
                      </a:r>
                      <a:endParaRPr sz="1500">
                        <a:latin typeface="Calibri"/>
                        <a:cs typeface="Calibri"/>
                      </a:endParaRPr>
                    </a:p>
                  </a:txBody>
                  <a:tcPr marL="0" marR="0" marT="29845" marB="0">
                    <a:lnL w="12700">
                      <a:solidFill>
                        <a:srgbClr val="4471C4"/>
                      </a:solidFill>
                      <a:prstDash val="solid"/>
                    </a:lnL>
                    <a:lnT w="12700">
                      <a:solidFill>
                        <a:srgbClr val="4471C4"/>
                      </a:solidFill>
                      <a:prstDash val="solid"/>
                    </a:lnT>
                    <a:lnB w="12700">
                      <a:solidFill>
                        <a:srgbClr val="4471C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0960" algn="ctr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1500" spc="-25" dirty="0">
                          <a:latin typeface="Calibri"/>
                          <a:cs typeface="Calibri"/>
                        </a:rPr>
                        <a:t>127</a:t>
                      </a:r>
                      <a:endParaRPr sz="1500">
                        <a:latin typeface="Calibri"/>
                        <a:cs typeface="Calibri"/>
                      </a:endParaRPr>
                    </a:p>
                  </a:txBody>
                  <a:tcPr marL="0" marR="0" marT="29845" marB="0">
                    <a:lnT w="12700">
                      <a:solidFill>
                        <a:srgbClr val="4471C4"/>
                      </a:solidFill>
                      <a:prstDash val="solid"/>
                    </a:lnT>
                    <a:lnB w="12700">
                      <a:solidFill>
                        <a:srgbClr val="4471C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130" algn="ctr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1500" spc="-25" dirty="0">
                          <a:latin typeface="Calibri"/>
                          <a:cs typeface="Calibri"/>
                        </a:rPr>
                        <a:t>62%</a:t>
                      </a:r>
                      <a:endParaRPr sz="1500">
                        <a:latin typeface="Calibri"/>
                        <a:cs typeface="Calibri"/>
                      </a:endParaRPr>
                    </a:p>
                  </a:txBody>
                  <a:tcPr marL="0" marR="0" marT="29845" marB="0">
                    <a:lnR w="12700">
                      <a:solidFill>
                        <a:srgbClr val="4471C4"/>
                      </a:solidFill>
                      <a:prstDash val="solid"/>
                    </a:lnR>
                    <a:lnT w="12700">
                      <a:solidFill>
                        <a:srgbClr val="4471C4"/>
                      </a:solidFill>
                      <a:prstDash val="solid"/>
                    </a:lnT>
                    <a:lnB w="12700">
                      <a:solidFill>
                        <a:srgbClr val="4471C4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7975">
                <a:tc>
                  <a:txBody>
                    <a:bodyPr/>
                    <a:lstStyle/>
                    <a:p>
                      <a:pPr marL="17716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500" spc="-10" dirty="0">
                          <a:latin typeface="Calibri"/>
                          <a:cs typeface="Calibri"/>
                        </a:rPr>
                        <a:t>Sindurskönnun</a:t>
                      </a:r>
                      <a:endParaRPr sz="15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4471C4"/>
                      </a:solidFill>
                      <a:prstDash val="solid"/>
                    </a:lnL>
                    <a:lnT w="12700">
                      <a:solidFill>
                        <a:srgbClr val="4471C4"/>
                      </a:solidFill>
                      <a:prstDash val="solid"/>
                    </a:lnT>
                    <a:lnB w="12700">
                      <a:solidFill>
                        <a:srgbClr val="4471C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9055" algn="ctr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500" spc="-25" dirty="0">
                          <a:latin typeface="Calibri"/>
                          <a:cs typeface="Calibri"/>
                        </a:rPr>
                        <a:t>36</a:t>
                      </a:r>
                      <a:endParaRPr sz="15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T w="12700">
                      <a:solidFill>
                        <a:srgbClr val="4471C4"/>
                      </a:solidFill>
                      <a:prstDash val="solid"/>
                    </a:lnT>
                    <a:lnB w="12700">
                      <a:solidFill>
                        <a:srgbClr val="4471C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130" algn="ctr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500" spc="-25" dirty="0">
                          <a:latin typeface="Calibri"/>
                          <a:cs typeface="Calibri"/>
                        </a:rPr>
                        <a:t>18%</a:t>
                      </a:r>
                      <a:endParaRPr sz="15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R w="12700">
                      <a:solidFill>
                        <a:srgbClr val="4471C4"/>
                      </a:solidFill>
                      <a:prstDash val="solid"/>
                    </a:lnR>
                    <a:lnT w="12700">
                      <a:solidFill>
                        <a:srgbClr val="4471C4"/>
                      </a:solidFill>
                      <a:prstDash val="solid"/>
                    </a:lnT>
                    <a:lnB w="12700">
                      <a:solidFill>
                        <a:srgbClr val="4471C4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7975">
                <a:tc>
                  <a:txBody>
                    <a:bodyPr/>
                    <a:lstStyle/>
                    <a:p>
                      <a:pPr marL="17716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1500" spc="-20" dirty="0">
                          <a:latin typeface="Calibri"/>
                          <a:cs typeface="Calibri"/>
                        </a:rPr>
                        <a:t>Ómun</a:t>
                      </a:r>
                      <a:endParaRPr sz="1500">
                        <a:latin typeface="Calibri"/>
                        <a:cs typeface="Calibri"/>
                      </a:endParaRPr>
                    </a:p>
                  </a:txBody>
                  <a:tcPr marL="0" marR="0" marT="29845" marB="0">
                    <a:lnL w="12700">
                      <a:solidFill>
                        <a:srgbClr val="4471C4"/>
                      </a:solidFill>
                      <a:prstDash val="solid"/>
                    </a:lnL>
                    <a:lnT w="12700">
                      <a:solidFill>
                        <a:srgbClr val="4471C4"/>
                      </a:solidFill>
                      <a:prstDash val="solid"/>
                    </a:lnT>
                    <a:lnB w="12700">
                      <a:solidFill>
                        <a:srgbClr val="4471C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9055" algn="ctr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1500" spc="-25" dirty="0">
                          <a:latin typeface="Calibri"/>
                          <a:cs typeface="Calibri"/>
                        </a:rPr>
                        <a:t>29</a:t>
                      </a:r>
                      <a:endParaRPr sz="1500">
                        <a:latin typeface="Calibri"/>
                        <a:cs typeface="Calibri"/>
                      </a:endParaRPr>
                    </a:p>
                  </a:txBody>
                  <a:tcPr marL="0" marR="0" marT="29845" marB="0">
                    <a:lnT w="12700">
                      <a:solidFill>
                        <a:srgbClr val="4471C4"/>
                      </a:solidFill>
                      <a:prstDash val="solid"/>
                    </a:lnT>
                    <a:lnB w="12700">
                      <a:solidFill>
                        <a:srgbClr val="4471C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130" algn="ctr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1500" spc="-25" dirty="0">
                          <a:latin typeface="Calibri"/>
                          <a:cs typeface="Calibri"/>
                        </a:rPr>
                        <a:t>15%</a:t>
                      </a:r>
                      <a:endParaRPr sz="1500">
                        <a:latin typeface="Calibri"/>
                        <a:cs typeface="Calibri"/>
                      </a:endParaRPr>
                    </a:p>
                  </a:txBody>
                  <a:tcPr marL="0" marR="0" marT="29845" marB="0">
                    <a:lnR w="12700">
                      <a:solidFill>
                        <a:srgbClr val="4471C4"/>
                      </a:solidFill>
                      <a:prstDash val="solid"/>
                    </a:lnR>
                    <a:lnT w="12700">
                      <a:solidFill>
                        <a:srgbClr val="4471C4"/>
                      </a:solidFill>
                      <a:prstDash val="solid"/>
                    </a:lnT>
                    <a:lnB w="12700">
                      <a:solidFill>
                        <a:srgbClr val="4471C4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7975">
                <a:tc>
                  <a:txBody>
                    <a:bodyPr/>
                    <a:lstStyle/>
                    <a:p>
                      <a:pPr marL="17716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500" spc="-10" dirty="0">
                          <a:latin typeface="Calibri"/>
                          <a:cs typeface="Calibri"/>
                        </a:rPr>
                        <a:t>Sneiðmyndataka</a:t>
                      </a:r>
                      <a:endParaRPr sz="15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4471C4"/>
                      </a:solidFill>
                      <a:prstDash val="solid"/>
                    </a:lnL>
                    <a:lnT w="12700">
                      <a:solidFill>
                        <a:srgbClr val="4471C4"/>
                      </a:solidFill>
                      <a:prstDash val="solid"/>
                    </a:lnT>
                    <a:lnB w="12700">
                      <a:solidFill>
                        <a:srgbClr val="4471C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0325" algn="ctr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500" spc="-50" dirty="0">
                          <a:latin typeface="Calibri"/>
                          <a:cs typeface="Calibri"/>
                        </a:rPr>
                        <a:t>3</a:t>
                      </a:r>
                      <a:endParaRPr sz="15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T w="12700">
                      <a:solidFill>
                        <a:srgbClr val="4471C4"/>
                      </a:solidFill>
                      <a:prstDash val="solid"/>
                    </a:lnT>
                    <a:lnB w="12700">
                      <a:solidFill>
                        <a:srgbClr val="4471C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5400" algn="ctr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500" spc="-25" dirty="0">
                          <a:latin typeface="Calibri"/>
                          <a:cs typeface="Calibri"/>
                        </a:rPr>
                        <a:t>1%</a:t>
                      </a:r>
                      <a:endParaRPr sz="15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R w="12700">
                      <a:solidFill>
                        <a:srgbClr val="4471C4"/>
                      </a:solidFill>
                      <a:prstDash val="solid"/>
                    </a:lnR>
                    <a:lnT w="12700">
                      <a:solidFill>
                        <a:srgbClr val="4471C4"/>
                      </a:solidFill>
                      <a:prstDash val="solid"/>
                    </a:lnT>
                    <a:lnB w="12700">
                      <a:solidFill>
                        <a:srgbClr val="4471C4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9" name="object 9"/>
          <p:cNvSpPr txBox="1"/>
          <p:nvPr/>
        </p:nvSpPr>
        <p:spPr>
          <a:xfrm>
            <a:off x="1217167" y="2486101"/>
            <a:ext cx="3225165" cy="4533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-10" dirty="0">
                <a:latin typeface="Times New Roman"/>
                <a:cs typeface="Times New Roman"/>
              </a:rPr>
              <a:t>Tafla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1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–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Myndrannóknir</a:t>
            </a:r>
            <a:r>
              <a:rPr sz="1400" spc="-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við</a:t>
            </a:r>
            <a:r>
              <a:rPr sz="1400" spc="-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greiningu</a:t>
            </a:r>
            <a:r>
              <a:rPr sz="1400" spc="-60" dirty="0">
                <a:latin typeface="Times New Roman"/>
                <a:cs typeface="Times New Roman"/>
              </a:rPr>
              <a:t> </a:t>
            </a:r>
            <a:r>
              <a:rPr sz="1400" spc="-20" dirty="0">
                <a:latin typeface="Times New Roman"/>
                <a:cs typeface="Times New Roman"/>
              </a:rPr>
              <a:t>bein-</a:t>
            </a:r>
            <a:endParaRPr sz="1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400" dirty="0">
                <a:latin typeface="Times New Roman"/>
                <a:cs typeface="Times New Roman"/>
              </a:rPr>
              <a:t>og/eða</a:t>
            </a:r>
            <a:r>
              <a:rPr sz="1400" spc="-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liðsýkingu</a:t>
            </a:r>
            <a:r>
              <a:rPr sz="1400" spc="-6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barna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0423652" y="6559397"/>
            <a:ext cx="1503680" cy="2247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300" dirty="0">
                <a:solidFill>
                  <a:srgbClr val="0097AB"/>
                </a:solidFill>
                <a:latin typeface="Arial"/>
                <a:cs typeface="Arial"/>
              </a:rPr>
              <a:t>Freyþór</a:t>
            </a:r>
            <a:r>
              <a:rPr sz="1300" spc="-40" dirty="0">
                <a:solidFill>
                  <a:srgbClr val="0097AB"/>
                </a:solidFill>
                <a:latin typeface="Arial"/>
                <a:cs typeface="Arial"/>
              </a:rPr>
              <a:t> </a:t>
            </a:r>
            <a:r>
              <a:rPr sz="1300" spc="-10" dirty="0">
                <a:solidFill>
                  <a:srgbClr val="0097AB"/>
                </a:solidFill>
                <a:latin typeface="Arial"/>
                <a:cs typeface="Arial"/>
              </a:rPr>
              <a:t>Össurarson</a:t>
            </a:r>
            <a:endParaRPr sz="13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772145" y="1066800"/>
            <a:ext cx="5280025" cy="920765"/>
          </a:xfrm>
          <a:prstGeom prst="rect">
            <a:avLst/>
          </a:prstGeom>
          <a:ln w="9525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378460">
              <a:lnSpc>
                <a:spcPts val="2870"/>
              </a:lnSpc>
            </a:pPr>
            <a:r>
              <a:rPr sz="2400" b="1" dirty="0">
                <a:latin typeface="Times New Roman"/>
                <a:cs typeface="Times New Roman"/>
              </a:rPr>
              <a:t>&lt;5</a:t>
            </a:r>
            <a:r>
              <a:rPr sz="2400" b="1" spc="-20" dirty="0">
                <a:latin typeface="Times New Roman"/>
                <a:cs typeface="Times New Roman"/>
              </a:rPr>
              <a:t> </a:t>
            </a:r>
            <a:r>
              <a:rPr sz="2400" b="1" dirty="0">
                <a:latin typeface="Times New Roman"/>
                <a:cs typeface="Times New Roman"/>
              </a:rPr>
              <a:t>ára:</a:t>
            </a:r>
            <a:r>
              <a:rPr sz="2400" b="1" spc="-20" dirty="0">
                <a:latin typeface="Times New Roman"/>
                <a:cs typeface="Times New Roman"/>
              </a:rPr>
              <a:t> </a:t>
            </a:r>
            <a:r>
              <a:rPr lang="is-IS" sz="2400" b="1" spc="-20" dirty="0">
                <a:latin typeface="Times New Roman"/>
                <a:cs typeface="Times New Roman"/>
              </a:rPr>
              <a:t>IV </a:t>
            </a:r>
            <a:r>
              <a:rPr sz="2400" dirty="0">
                <a:latin typeface="Times New Roman"/>
                <a:cs typeface="Times New Roman"/>
              </a:rPr>
              <a:t>Cefazolin</a:t>
            </a:r>
            <a:r>
              <a:rPr sz="2400" spc="-3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150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mg/kg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: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spc="-50" dirty="0">
                <a:latin typeface="Times New Roman"/>
                <a:cs typeface="Times New Roman"/>
              </a:rPr>
              <a:t>3</a:t>
            </a:r>
            <a:endParaRPr sz="2400" dirty="0">
              <a:latin typeface="Times New Roman"/>
              <a:cs typeface="Times New Roman"/>
            </a:endParaRPr>
          </a:p>
          <a:p>
            <a:pPr marL="378460">
              <a:lnSpc>
                <a:spcPct val="100000"/>
              </a:lnSpc>
              <a:spcBef>
                <a:spcPts val="1395"/>
              </a:spcBef>
            </a:pPr>
            <a:r>
              <a:rPr sz="2400" b="1" dirty="0">
                <a:latin typeface="Times New Roman"/>
                <a:cs typeface="Times New Roman"/>
              </a:rPr>
              <a:t>&gt;5</a:t>
            </a:r>
            <a:r>
              <a:rPr sz="2400" b="1" spc="-5" dirty="0">
                <a:latin typeface="Times New Roman"/>
                <a:cs typeface="Times New Roman"/>
              </a:rPr>
              <a:t> </a:t>
            </a:r>
            <a:r>
              <a:rPr sz="2400" b="1" dirty="0">
                <a:latin typeface="Times New Roman"/>
                <a:cs typeface="Times New Roman"/>
              </a:rPr>
              <a:t>ára:</a:t>
            </a:r>
            <a:r>
              <a:rPr sz="2400" b="1" spc="-10" dirty="0">
                <a:latin typeface="Times New Roman"/>
                <a:cs typeface="Times New Roman"/>
              </a:rPr>
              <a:t> </a:t>
            </a:r>
            <a:r>
              <a:rPr lang="is-IS" sz="2400" b="1" spc="-10" dirty="0">
                <a:latin typeface="Times New Roman"/>
                <a:cs typeface="Times New Roman"/>
              </a:rPr>
              <a:t>IV </a:t>
            </a:r>
            <a:r>
              <a:rPr sz="2400" dirty="0">
                <a:latin typeface="Times New Roman"/>
                <a:cs typeface="Times New Roman"/>
              </a:rPr>
              <a:t>Cloxacillin</a:t>
            </a:r>
            <a:r>
              <a:rPr sz="2400" spc="-4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200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mg/kg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: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spc="-50" dirty="0">
                <a:latin typeface="Times New Roman"/>
                <a:cs typeface="Times New Roman"/>
              </a:rPr>
              <a:t>4</a:t>
            </a:r>
            <a:endParaRPr sz="2400" dirty="0">
              <a:latin typeface="Times New Roman"/>
              <a:cs typeface="Times New Roman"/>
            </a:endParaRPr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xfrm>
            <a:off x="3008872" y="174625"/>
            <a:ext cx="1851025" cy="647700"/>
          </a:xfrm>
          <a:prstGeom prst="rect">
            <a:avLst/>
          </a:prstGeom>
          <a:ln w="9525">
            <a:solidFill>
              <a:srgbClr val="000000"/>
            </a:solidFill>
          </a:ln>
        </p:spPr>
        <p:txBody>
          <a:bodyPr vert="horz" wrap="square" lIns="0" tIns="30480" rIns="0" bIns="0" rtlCol="0">
            <a:spAutoFit/>
          </a:bodyPr>
          <a:lstStyle/>
          <a:p>
            <a:pPr marL="92075">
              <a:lnSpc>
                <a:spcPct val="100000"/>
              </a:lnSpc>
              <a:spcBef>
                <a:spcPts val="240"/>
              </a:spcBef>
            </a:pPr>
            <a:r>
              <a:rPr sz="3600" b="1" spc="-10" dirty="0">
                <a:solidFill>
                  <a:srgbClr val="000079"/>
                </a:solidFill>
                <a:latin typeface="Times New Roman"/>
                <a:cs typeface="Times New Roman"/>
              </a:rPr>
              <a:t>Meðferð</a:t>
            </a:r>
            <a:endParaRPr sz="3600">
              <a:latin typeface="Times New Roman"/>
              <a:cs typeface="Times New Roman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1767383" y="5286375"/>
            <a:ext cx="4910455" cy="1165860"/>
            <a:chOff x="3859212" y="5289550"/>
            <a:chExt cx="4910455" cy="1165860"/>
          </a:xfrm>
        </p:grpSpPr>
        <p:sp>
          <p:nvSpPr>
            <p:cNvPr id="5" name="object 5"/>
            <p:cNvSpPr/>
            <p:nvPr/>
          </p:nvSpPr>
          <p:spPr>
            <a:xfrm>
              <a:off x="3935476" y="5365749"/>
              <a:ext cx="4834255" cy="1089660"/>
            </a:xfrm>
            <a:custGeom>
              <a:avLst/>
              <a:gdLst/>
              <a:ahLst/>
              <a:cxnLst/>
              <a:rect l="l" t="t" r="r" b="b"/>
              <a:pathLst>
                <a:path w="4834255" h="1089660">
                  <a:moveTo>
                    <a:pt x="4833874" y="0"/>
                  </a:moveTo>
                  <a:lnTo>
                    <a:pt x="4752848" y="0"/>
                  </a:lnTo>
                  <a:lnTo>
                    <a:pt x="4752848" y="5080"/>
                  </a:lnTo>
                  <a:lnTo>
                    <a:pt x="4752848" y="10160"/>
                  </a:lnTo>
                  <a:lnTo>
                    <a:pt x="4752848" y="1008380"/>
                  </a:lnTo>
                  <a:lnTo>
                    <a:pt x="9525" y="1008380"/>
                  </a:lnTo>
                  <a:lnTo>
                    <a:pt x="4699" y="1008380"/>
                  </a:lnTo>
                  <a:lnTo>
                    <a:pt x="0" y="1008380"/>
                  </a:lnTo>
                  <a:lnTo>
                    <a:pt x="0" y="1079500"/>
                  </a:lnTo>
                  <a:lnTo>
                    <a:pt x="0" y="1089660"/>
                  </a:lnTo>
                  <a:lnTo>
                    <a:pt x="4833874" y="1089660"/>
                  </a:lnTo>
                  <a:lnTo>
                    <a:pt x="4833874" y="1079500"/>
                  </a:lnTo>
                  <a:lnTo>
                    <a:pt x="4833874" y="10160"/>
                  </a:lnTo>
                  <a:lnTo>
                    <a:pt x="483387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863975" y="5294312"/>
              <a:ext cx="4824730" cy="1079500"/>
            </a:xfrm>
            <a:custGeom>
              <a:avLst/>
              <a:gdLst/>
              <a:ahLst/>
              <a:cxnLst/>
              <a:rect l="l" t="t" r="r" b="b"/>
              <a:pathLst>
                <a:path w="4824730" h="1079500">
                  <a:moveTo>
                    <a:pt x="0" y="1079500"/>
                  </a:moveTo>
                  <a:lnTo>
                    <a:pt x="4824476" y="1079500"/>
                  </a:lnTo>
                  <a:lnTo>
                    <a:pt x="4824476" y="0"/>
                  </a:lnTo>
                  <a:lnTo>
                    <a:pt x="0" y="0"/>
                  </a:lnTo>
                  <a:lnTo>
                    <a:pt x="0" y="107950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2138031" y="5240693"/>
            <a:ext cx="4380739" cy="902811"/>
          </a:xfrm>
          <a:prstGeom prst="rect">
            <a:avLst/>
          </a:prstGeom>
        </p:spPr>
        <p:txBody>
          <a:bodyPr vert="horz" wrap="square" lIns="0" tIns="863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80"/>
              </a:spcBef>
              <a:tabLst>
                <a:tab pos="993140" algn="l"/>
              </a:tabLst>
            </a:pPr>
            <a:r>
              <a:rPr lang="is-IS" sz="2400" spc="-10" dirty="0">
                <a:latin typeface="Times New Roman"/>
                <a:cs typeface="Times New Roman"/>
              </a:rPr>
              <a:t>PO </a:t>
            </a:r>
            <a:r>
              <a:rPr lang="is-IS" sz="2400" spc="-10" dirty="0" err="1">
                <a:latin typeface="Times New Roman"/>
                <a:cs typeface="Times New Roman"/>
              </a:rPr>
              <a:t>Cefalexin</a:t>
            </a:r>
            <a:r>
              <a:rPr lang="is-IS" sz="2400" spc="-1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150</a:t>
            </a:r>
            <a:r>
              <a:rPr sz="2400" spc="-2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mg/kg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: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spc="-50" dirty="0">
                <a:latin typeface="Times New Roman"/>
                <a:cs typeface="Times New Roman"/>
              </a:rPr>
              <a:t>3</a:t>
            </a:r>
            <a:endParaRPr sz="24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80"/>
              </a:spcBef>
            </a:pPr>
            <a:r>
              <a:rPr lang="is-IS" sz="2400" dirty="0">
                <a:latin typeface="Times New Roman"/>
                <a:cs typeface="Times New Roman"/>
              </a:rPr>
              <a:t>PO </a:t>
            </a:r>
            <a:r>
              <a:rPr lang="is-IS" sz="2400" dirty="0" err="1">
                <a:latin typeface="Times New Roman"/>
                <a:cs typeface="Times New Roman"/>
              </a:rPr>
              <a:t>Dicloxacillin</a:t>
            </a:r>
            <a:r>
              <a:rPr lang="is-IS" sz="2400" dirty="0">
                <a:latin typeface="Times New Roman"/>
                <a:cs typeface="Times New Roman"/>
              </a:rPr>
              <a:t> 25-50mg/kg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lang="is-IS" sz="2400" spc="5" dirty="0">
                <a:latin typeface="Times New Roman"/>
                <a:cs typeface="Times New Roman"/>
              </a:rPr>
              <a:t>x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spc="-50" dirty="0">
                <a:latin typeface="Times New Roman"/>
                <a:cs typeface="Times New Roman"/>
              </a:rPr>
              <a:t>4</a:t>
            </a:r>
            <a:endParaRPr sz="2400" dirty="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3605" y="3072608"/>
            <a:ext cx="3850779" cy="961161"/>
          </a:xfrm>
          <a:prstGeom prst="rect">
            <a:avLst/>
          </a:prstGeom>
          <a:ln w="9525">
            <a:solidFill>
              <a:srgbClr val="990033"/>
            </a:solidFill>
          </a:ln>
        </p:spPr>
        <p:txBody>
          <a:bodyPr vert="horz" wrap="square" lIns="0" tIns="37465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295"/>
              </a:spcBef>
            </a:pPr>
            <a:r>
              <a:rPr sz="2000" spc="-10" dirty="0">
                <a:latin typeface="Times New Roman"/>
                <a:cs typeface="Times New Roman"/>
              </a:rPr>
              <a:t>Hitalaus,</a:t>
            </a:r>
            <a:endParaRPr sz="2000" dirty="0">
              <a:latin typeface="Times New Roman"/>
              <a:cs typeface="Times New Roman"/>
            </a:endParaRPr>
          </a:p>
          <a:p>
            <a:pPr marL="91440" marR="95250">
              <a:lnSpc>
                <a:spcPct val="100000"/>
              </a:lnSpc>
            </a:pPr>
            <a:r>
              <a:rPr sz="2000" dirty="0">
                <a:latin typeface="Times New Roman"/>
                <a:cs typeface="Times New Roman"/>
              </a:rPr>
              <a:t>Minni</a:t>
            </a:r>
            <a:r>
              <a:rPr sz="2000" spc="-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einkenni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(helti,</a:t>
            </a:r>
            <a:r>
              <a:rPr sz="2000" spc="-25" dirty="0">
                <a:latin typeface="Times New Roman"/>
                <a:cs typeface="Times New Roman"/>
              </a:rPr>
              <a:t> </a:t>
            </a:r>
            <a:r>
              <a:rPr sz="2000" spc="-10" dirty="0" err="1">
                <a:latin typeface="Times New Roman"/>
                <a:cs typeface="Times New Roman"/>
              </a:rPr>
              <a:t>verkir</a:t>
            </a:r>
            <a:r>
              <a:rPr sz="2000" spc="-10" dirty="0">
                <a:latin typeface="Times New Roman"/>
                <a:cs typeface="Times New Roman"/>
              </a:rPr>
              <a:t>)</a:t>
            </a:r>
            <a:endParaRPr lang="is-IS" sz="2000" spc="500" dirty="0">
              <a:latin typeface="Times New Roman"/>
              <a:cs typeface="Times New Roman"/>
            </a:endParaRPr>
          </a:p>
          <a:p>
            <a:pPr marL="91440" marR="95250">
              <a:lnSpc>
                <a:spcPct val="100000"/>
              </a:lnSpc>
            </a:pPr>
            <a:r>
              <a:rPr sz="2000" dirty="0">
                <a:latin typeface="Times New Roman"/>
                <a:cs typeface="Times New Roman"/>
              </a:rPr>
              <a:t>CRP</a:t>
            </a:r>
            <a:r>
              <a:rPr sz="2000" spc="-8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lækkandi,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lang="is-IS" sz="2000" spc="-45" dirty="0">
                <a:latin typeface="Times New Roman"/>
                <a:cs typeface="Times New Roman"/>
              </a:rPr>
              <a:t>(</a:t>
            </a:r>
            <a:r>
              <a:rPr sz="2000" dirty="0">
                <a:latin typeface="Times New Roman"/>
                <a:cs typeface="Times New Roman"/>
              </a:rPr>
              <a:t>&lt;1/3</a:t>
            </a:r>
            <a:r>
              <a:rPr sz="2000" spc="-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af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dirty="0" err="1">
                <a:latin typeface="Times New Roman"/>
                <a:cs typeface="Times New Roman"/>
              </a:rPr>
              <a:t>hæsta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spc="-10" dirty="0" err="1">
                <a:latin typeface="Times New Roman"/>
                <a:cs typeface="Times New Roman"/>
              </a:rPr>
              <a:t>gildi</a:t>
            </a:r>
            <a:r>
              <a:rPr lang="is-IS" sz="2000" spc="-10" dirty="0">
                <a:latin typeface="Times New Roman"/>
                <a:cs typeface="Times New Roman"/>
              </a:rPr>
              <a:t>)</a:t>
            </a:r>
            <a:endParaRPr sz="2000" dirty="0">
              <a:latin typeface="Times New Roman"/>
              <a:cs typeface="Times New Roman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3867709" y="2246312"/>
            <a:ext cx="659130" cy="2945130"/>
            <a:chOff x="5959538" y="2249487"/>
            <a:chExt cx="659130" cy="2945130"/>
          </a:xfrm>
        </p:grpSpPr>
        <p:sp>
          <p:nvSpPr>
            <p:cNvPr id="10" name="object 10"/>
            <p:cNvSpPr/>
            <p:nvPr/>
          </p:nvSpPr>
          <p:spPr>
            <a:xfrm>
              <a:off x="5964301" y="2254250"/>
              <a:ext cx="649605" cy="2935605"/>
            </a:xfrm>
            <a:custGeom>
              <a:avLst/>
              <a:gdLst/>
              <a:ahLst/>
              <a:cxnLst/>
              <a:rect l="l" t="t" r="r" b="b"/>
              <a:pathLst>
                <a:path w="649604" h="2935604">
                  <a:moveTo>
                    <a:pt x="486918" y="0"/>
                  </a:moveTo>
                  <a:lnTo>
                    <a:pt x="162306" y="0"/>
                  </a:lnTo>
                  <a:lnTo>
                    <a:pt x="162306" y="2611120"/>
                  </a:lnTo>
                  <a:lnTo>
                    <a:pt x="0" y="2611120"/>
                  </a:lnTo>
                  <a:lnTo>
                    <a:pt x="324612" y="2935224"/>
                  </a:lnTo>
                  <a:lnTo>
                    <a:pt x="649224" y="2611120"/>
                  </a:lnTo>
                  <a:lnTo>
                    <a:pt x="486918" y="2611120"/>
                  </a:lnTo>
                  <a:lnTo>
                    <a:pt x="486918" y="0"/>
                  </a:lnTo>
                  <a:close/>
                </a:path>
              </a:pathLst>
            </a:custGeom>
            <a:solidFill>
              <a:srgbClr val="00007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5964301" y="2254250"/>
              <a:ext cx="649605" cy="2935605"/>
            </a:xfrm>
            <a:custGeom>
              <a:avLst/>
              <a:gdLst/>
              <a:ahLst/>
              <a:cxnLst/>
              <a:rect l="l" t="t" r="r" b="b"/>
              <a:pathLst>
                <a:path w="649604" h="2935604">
                  <a:moveTo>
                    <a:pt x="0" y="2611120"/>
                  </a:moveTo>
                  <a:lnTo>
                    <a:pt x="162306" y="2611120"/>
                  </a:lnTo>
                  <a:lnTo>
                    <a:pt x="162306" y="0"/>
                  </a:lnTo>
                  <a:lnTo>
                    <a:pt x="486918" y="0"/>
                  </a:lnTo>
                  <a:lnTo>
                    <a:pt x="486918" y="2611120"/>
                  </a:lnTo>
                  <a:lnTo>
                    <a:pt x="649224" y="2611120"/>
                  </a:lnTo>
                  <a:lnTo>
                    <a:pt x="324612" y="2935224"/>
                  </a:lnTo>
                  <a:lnTo>
                    <a:pt x="0" y="261112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2" name="object 3">
            <a:extLst>
              <a:ext uri="{FF2B5EF4-FFF2-40B4-BE49-F238E27FC236}">
                <a16:creationId xmlns:a16="http://schemas.microsoft.com/office/drawing/2014/main" id="{28727CEF-7FE8-B7DC-1E73-50054678F09B}"/>
              </a:ext>
            </a:extLst>
          </p:cNvPr>
          <p:cNvGrpSpPr/>
          <p:nvPr/>
        </p:nvGrpSpPr>
        <p:grpSpPr>
          <a:xfrm>
            <a:off x="7232013" y="5047932"/>
            <a:ext cx="4910455" cy="1565910"/>
            <a:chOff x="5515038" y="4864100"/>
            <a:chExt cx="4910455" cy="1565910"/>
          </a:xfrm>
        </p:grpSpPr>
        <p:sp>
          <p:nvSpPr>
            <p:cNvPr id="13" name="object 4">
              <a:extLst>
                <a:ext uri="{FF2B5EF4-FFF2-40B4-BE49-F238E27FC236}">
                  <a16:creationId xmlns:a16="http://schemas.microsoft.com/office/drawing/2014/main" id="{35DBF612-79F7-1808-0818-940D8DFFA332}"/>
                </a:ext>
              </a:extLst>
            </p:cNvPr>
            <p:cNvSpPr/>
            <p:nvPr/>
          </p:nvSpPr>
          <p:spPr>
            <a:xfrm>
              <a:off x="5591175" y="4940299"/>
              <a:ext cx="4834255" cy="1489710"/>
            </a:xfrm>
            <a:custGeom>
              <a:avLst/>
              <a:gdLst/>
              <a:ahLst/>
              <a:cxnLst/>
              <a:rect l="l" t="t" r="r" b="b"/>
              <a:pathLst>
                <a:path w="4834255" h="1489710">
                  <a:moveTo>
                    <a:pt x="4833874" y="0"/>
                  </a:moveTo>
                  <a:lnTo>
                    <a:pt x="4752975" y="0"/>
                  </a:lnTo>
                  <a:lnTo>
                    <a:pt x="4752975" y="4762"/>
                  </a:lnTo>
                  <a:lnTo>
                    <a:pt x="4752975" y="10160"/>
                  </a:lnTo>
                  <a:lnTo>
                    <a:pt x="4752975" y="1408112"/>
                  </a:lnTo>
                  <a:lnTo>
                    <a:pt x="4824349" y="1408112"/>
                  </a:lnTo>
                  <a:lnTo>
                    <a:pt x="4826" y="1408125"/>
                  </a:lnTo>
                  <a:lnTo>
                    <a:pt x="4826" y="1408430"/>
                  </a:lnTo>
                  <a:lnTo>
                    <a:pt x="0" y="1408430"/>
                  </a:lnTo>
                  <a:lnTo>
                    <a:pt x="0" y="1479550"/>
                  </a:lnTo>
                  <a:lnTo>
                    <a:pt x="0" y="1489710"/>
                  </a:lnTo>
                  <a:lnTo>
                    <a:pt x="4833874" y="1489710"/>
                  </a:lnTo>
                  <a:lnTo>
                    <a:pt x="4833874" y="1479550"/>
                  </a:lnTo>
                  <a:lnTo>
                    <a:pt x="4833874" y="10160"/>
                  </a:lnTo>
                  <a:lnTo>
                    <a:pt x="483387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5">
              <a:extLst>
                <a:ext uri="{FF2B5EF4-FFF2-40B4-BE49-F238E27FC236}">
                  <a16:creationId xmlns:a16="http://schemas.microsoft.com/office/drawing/2014/main" id="{012AB4C1-DD9B-D58C-5054-A56229C886FC}"/>
                </a:ext>
              </a:extLst>
            </p:cNvPr>
            <p:cNvSpPr/>
            <p:nvPr/>
          </p:nvSpPr>
          <p:spPr>
            <a:xfrm>
              <a:off x="5519801" y="4868862"/>
              <a:ext cx="4824730" cy="1479550"/>
            </a:xfrm>
            <a:custGeom>
              <a:avLst/>
              <a:gdLst/>
              <a:ahLst/>
              <a:cxnLst/>
              <a:rect l="l" t="t" r="r" b="b"/>
              <a:pathLst>
                <a:path w="4824730" h="1479550">
                  <a:moveTo>
                    <a:pt x="0" y="1479550"/>
                  </a:moveTo>
                  <a:lnTo>
                    <a:pt x="4824349" y="1479550"/>
                  </a:lnTo>
                  <a:lnTo>
                    <a:pt x="4824349" y="0"/>
                  </a:lnTo>
                  <a:lnTo>
                    <a:pt x="0" y="0"/>
                  </a:lnTo>
                  <a:lnTo>
                    <a:pt x="0" y="147955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6">
            <a:extLst>
              <a:ext uri="{FF2B5EF4-FFF2-40B4-BE49-F238E27FC236}">
                <a16:creationId xmlns:a16="http://schemas.microsoft.com/office/drawing/2014/main" id="{A3F3A5FC-4E6D-3C13-769E-B5F9D7690553}"/>
              </a:ext>
            </a:extLst>
          </p:cNvPr>
          <p:cNvSpPr txBox="1"/>
          <p:nvPr/>
        </p:nvSpPr>
        <p:spPr>
          <a:xfrm>
            <a:off x="7671095" y="5544181"/>
            <a:ext cx="4313431" cy="456535"/>
          </a:xfrm>
          <a:prstGeom prst="rect">
            <a:avLst/>
          </a:prstGeom>
        </p:spPr>
        <p:txBody>
          <a:bodyPr vert="horz" wrap="square" lIns="0" tIns="863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80"/>
              </a:spcBef>
            </a:pPr>
            <a:r>
              <a:rPr lang="is-IS" sz="2400" spc="-10" dirty="0">
                <a:latin typeface="Times New Roman"/>
                <a:cs typeface="Times New Roman"/>
              </a:rPr>
              <a:t>Meðferðarlengd 3-4 vikur samtals</a:t>
            </a:r>
            <a:endParaRPr sz="2400" dirty="0">
              <a:latin typeface="Times New Roman"/>
              <a:cs typeface="Times New Roman"/>
            </a:endParaRPr>
          </a:p>
        </p:txBody>
      </p:sp>
      <p:grpSp>
        <p:nvGrpSpPr>
          <p:cNvPr id="16" name="object 9">
            <a:extLst>
              <a:ext uri="{FF2B5EF4-FFF2-40B4-BE49-F238E27FC236}">
                <a16:creationId xmlns:a16="http://schemas.microsoft.com/office/drawing/2014/main" id="{C20B5A6D-6FF4-C6CF-F7B1-20F5287EC007}"/>
              </a:ext>
            </a:extLst>
          </p:cNvPr>
          <p:cNvGrpSpPr/>
          <p:nvPr/>
        </p:nvGrpSpPr>
        <p:grpSpPr>
          <a:xfrm rot="16200000">
            <a:off x="6844935" y="5372389"/>
            <a:ext cx="659130" cy="993194"/>
            <a:chOff x="5959538" y="2249487"/>
            <a:chExt cx="659130" cy="2945130"/>
          </a:xfrm>
        </p:grpSpPr>
        <p:sp>
          <p:nvSpPr>
            <p:cNvPr id="17" name="object 10">
              <a:extLst>
                <a:ext uri="{FF2B5EF4-FFF2-40B4-BE49-F238E27FC236}">
                  <a16:creationId xmlns:a16="http://schemas.microsoft.com/office/drawing/2014/main" id="{E476B053-8AFC-1EF0-A6B4-A6576F3DFB47}"/>
                </a:ext>
              </a:extLst>
            </p:cNvPr>
            <p:cNvSpPr/>
            <p:nvPr/>
          </p:nvSpPr>
          <p:spPr>
            <a:xfrm>
              <a:off x="5964301" y="2254250"/>
              <a:ext cx="649605" cy="2935605"/>
            </a:xfrm>
            <a:custGeom>
              <a:avLst/>
              <a:gdLst/>
              <a:ahLst/>
              <a:cxnLst/>
              <a:rect l="l" t="t" r="r" b="b"/>
              <a:pathLst>
                <a:path w="649604" h="2935604">
                  <a:moveTo>
                    <a:pt x="486918" y="0"/>
                  </a:moveTo>
                  <a:lnTo>
                    <a:pt x="162306" y="0"/>
                  </a:lnTo>
                  <a:lnTo>
                    <a:pt x="162306" y="2611120"/>
                  </a:lnTo>
                  <a:lnTo>
                    <a:pt x="0" y="2611120"/>
                  </a:lnTo>
                  <a:lnTo>
                    <a:pt x="324612" y="2935224"/>
                  </a:lnTo>
                  <a:lnTo>
                    <a:pt x="649224" y="2611120"/>
                  </a:lnTo>
                  <a:lnTo>
                    <a:pt x="486918" y="2611120"/>
                  </a:lnTo>
                  <a:lnTo>
                    <a:pt x="486918" y="0"/>
                  </a:lnTo>
                  <a:close/>
                </a:path>
              </a:pathLst>
            </a:custGeom>
            <a:solidFill>
              <a:srgbClr val="00007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1">
              <a:extLst>
                <a:ext uri="{FF2B5EF4-FFF2-40B4-BE49-F238E27FC236}">
                  <a16:creationId xmlns:a16="http://schemas.microsoft.com/office/drawing/2014/main" id="{0EB3C55D-6D07-3E7A-CA49-8E153F09B3A2}"/>
                </a:ext>
              </a:extLst>
            </p:cNvPr>
            <p:cNvSpPr/>
            <p:nvPr/>
          </p:nvSpPr>
          <p:spPr>
            <a:xfrm>
              <a:off x="5964301" y="2254250"/>
              <a:ext cx="649605" cy="2935605"/>
            </a:xfrm>
            <a:custGeom>
              <a:avLst/>
              <a:gdLst/>
              <a:ahLst/>
              <a:cxnLst/>
              <a:rect l="l" t="t" r="r" b="b"/>
              <a:pathLst>
                <a:path w="649604" h="2935604">
                  <a:moveTo>
                    <a:pt x="0" y="2611120"/>
                  </a:moveTo>
                  <a:lnTo>
                    <a:pt x="162306" y="2611120"/>
                  </a:lnTo>
                  <a:lnTo>
                    <a:pt x="162306" y="0"/>
                  </a:lnTo>
                  <a:lnTo>
                    <a:pt x="486918" y="0"/>
                  </a:lnTo>
                  <a:lnTo>
                    <a:pt x="486918" y="2611120"/>
                  </a:lnTo>
                  <a:lnTo>
                    <a:pt x="649224" y="2611120"/>
                  </a:lnTo>
                  <a:lnTo>
                    <a:pt x="324612" y="2935224"/>
                  </a:lnTo>
                  <a:lnTo>
                    <a:pt x="0" y="261112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2826c5a7-899c-4117-abfe-a36a5729fe0a}" enabled="1" method="Standard" siteId="{e1011e52-7210-4017-950f-458075f9f84e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94</TotalTime>
  <Words>938</Words>
  <Application>Microsoft Office PowerPoint</Application>
  <PresentationFormat>Widescreen</PresentationFormat>
  <Paragraphs>224</Paragraphs>
  <Slides>20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6" baseType="lpstr">
      <vt:lpstr>Aptos</vt:lpstr>
      <vt:lpstr>Arial</vt:lpstr>
      <vt:lpstr>Calibri</vt:lpstr>
      <vt:lpstr>Times New Roman</vt:lpstr>
      <vt:lpstr>Wingdings</vt:lpstr>
      <vt:lpstr>Office Theme</vt:lpstr>
      <vt:lpstr>Sýkingar í beinum og liðum</vt:lpstr>
      <vt:lpstr>Sýkingar í beinum og liðum</vt:lpstr>
      <vt:lpstr>Inngangur</vt:lpstr>
      <vt:lpstr>PowerPoint Presentation</vt:lpstr>
      <vt:lpstr>PowerPoint Presentation</vt:lpstr>
      <vt:lpstr>Beingerð</vt:lpstr>
      <vt:lpstr>Osteomyelitis – septiskur arthritis</vt:lpstr>
      <vt:lpstr>Skilgreiningar</vt:lpstr>
      <vt:lpstr>Etiología (úr ESPID guidelines)</vt:lpstr>
      <vt:lpstr>Nýgengi </vt:lpstr>
      <vt:lpstr>Aldurs- og kynjadreifing</vt:lpstr>
      <vt:lpstr>Aldursdreifing og kynjahutfall</vt:lpstr>
      <vt:lpstr>Einkenni (osteomyelitis og sept arthritis)</vt:lpstr>
      <vt:lpstr>Septiskur arthritis</vt:lpstr>
      <vt:lpstr>Áhættuþættir fyrir bein- og liðsýkingum</vt:lpstr>
      <vt:lpstr>Bakteríuræktun (BH 2006-2020)</vt:lpstr>
      <vt:lpstr>Osteomyelitis – Septiskur arthritis Mismunagreiningar</vt:lpstr>
      <vt:lpstr>Rannsóknir</vt:lpstr>
      <vt:lpstr>Myndgreining</vt:lpstr>
      <vt:lpstr>Meðferð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Sýkingar í neðri lofvegum</dc:title>
  <dc:creator>asgeir</dc:creator>
  <cp:lastModifiedBy>Ingibjörg M. Steinþórsdóttir</cp:lastModifiedBy>
  <cp:revision>2</cp:revision>
  <dcterms:created xsi:type="dcterms:W3CDTF">2026-09-07T11:43:51Z</dcterms:created>
  <dcterms:modified xsi:type="dcterms:W3CDTF">2026-09-08T08:03:12Z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2025-08-24T00:00:00Z</vt:filetime>
  </property>
  <property fmtid="{D5CDD505-2E9C-101B-9397-08002B2CF9AE}" pid="3" name="Creator">
    <vt:lpwstr>Microsoft® PowerPoint® for Microsoft 365</vt:lpwstr>
  </property>
  <property fmtid="{D5CDD505-2E9C-101B-9397-08002B2CF9AE}" pid="4" name="LastSaved">
    <vt:filetime>2026-09-07T00:00:00Z</vt:filetime>
  </property>
  <property fmtid="{D5CDD505-2E9C-101B-9397-08002B2CF9AE}" pid="5" name="Producer">
    <vt:lpwstr>Microsoft® PowerPoint® for Microsoft 365</vt:lpwstr>
  </property>
</Properties>
</file>