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9" r:id="rId4"/>
    <p:sldId id="277" r:id="rId5"/>
    <p:sldId id="278" r:id="rId6"/>
    <p:sldId id="260" r:id="rId7"/>
    <p:sldId id="261" r:id="rId8"/>
    <p:sldId id="279" r:id="rId9"/>
    <p:sldId id="281" r:id="rId10"/>
    <p:sldId id="262" r:id="rId11"/>
    <p:sldId id="264" r:id="rId12"/>
    <p:sldId id="265" r:id="rId13"/>
    <p:sldId id="266" r:id="rId14"/>
    <p:sldId id="267" r:id="rId15"/>
    <p:sldId id="280" r:id="rId16"/>
    <p:sldId id="268" r:id="rId17"/>
    <p:sldId id="270" r:id="rId18"/>
    <p:sldId id="271" r:id="rId19"/>
    <p:sldId id="273" r:id="rId20"/>
    <p:sldId id="274" r:id="rId2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303" autoAdjust="0"/>
  </p:normalViewPr>
  <p:slideViewPr>
    <p:cSldViewPr>
      <p:cViewPr varScale="1">
        <p:scale>
          <a:sx n="54" d="100"/>
          <a:sy n="54" d="100"/>
        </p:scale>
        <p:origin x="1500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36A35-161C-4177-A404-4DE8CD919F0E}" type="datetimeFigureOut">
              <a:rPr lang="is-IS" smtClean="0"/>
              <a:t>30.09.2026</a:t>
            </a:fld>
            <a:endParaRPr lang="is-I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s-I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s-I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s-I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34902B-8C91-4895-84A9-ACDA1C4C38C7}" type="slidenum">
              <a:rPr lang="is-IS" smtClean="0"/>
              <a:t>‹#›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9338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4902B-8C91-4895-84A9-ACDA1C4C38C7}" type="slidenum">
              <a:rPr lang="is-IS" smtClean="0"/>
              <a:t>10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417095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34902B-8C91-4895-84A9-ACDA1C4C38C7}" type="slidenum">
              <a:rPr lang="is-IS" smtClean="0"/>
              <a:t>11</a:t>
            </a:fld>
            <a:endParaRPr lang="is-IS"/>
          </a:p>
        </p:txBody>
      </p:sp>
    </p:spTree>
    <p:extLst>
      <p:ext uri="{BB962C8B-B14F-4D97-AF65-F5344CB8AC3E}">
        <p14:creationId xmlns:p14="http://schemas.microsoft.com/office/powerpoint/2010/main" val="2792230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8212" y="2155825"/>
            <a:ext cx="5473700" cy="4191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154291" y="2053623"/>
            <a:ext cx="3618229" cy="4105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6939" y="528573"/>
            <a:ext cx="10358120" cy="1068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22601" y="2198751"/>
            <a:ext cx="6931025" cy="36772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0177" rIns="0" bIns="0" rtlCol="0">
            <a:spAutoFit/>
          </a:bodyPr>
          <a:lstStyle/>
          <a:p>
            <a:pPr marL="2180590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Sýkingar</a:t>
            </a:r>
            <a:r>
              <a:rPr sz="4000" spc="-80" dirty="0"/>
              <a:t> </a:t>
            </a:r>
            <a:r>
              <a:rPr sz="4000" dirty="0"/>
              <a:t>í</a:t>
            </a:r>
            <a:r>
              <a:rPr sz="4000" spc="-75" dirty="0"/>
              <a:t> </a:t>
            </a:r>
            <a:r>
              <a:rPr sz="4000" dirty="0"/>
              <a:t>beinum</a:t>
            </a:r>
            <a:r>
              <a:rPr sz="4000" spc="-90" dirty="0"/>
              <a:t> </a:t>
            </a:r>
            <a:r>
              <a:rPr sz="4000" dirty="0"/>
              <a:t>og</a:t>
            </a:r>
            <a:r>
              <a:rPr sz="4000" spc="-70" dirty="0"/>
              <a:t> </a:t>
            </a:r>
            <a:r>
              <a:rPr sz="4000" spc="-10" dirty="0"/>
              <a:t>liðum</a:t>
            </a:r>
            <a:endParaRPr sz="4000"/>
          </a:p>
        </p:txBody>
      </p:sp>
      <p:grpSp>
        <p:nvGrpSpPr>
          <p:cNvPr id="4" name="object 4"/>
          <p:cNvGrpSpPr/>
          <p:nvPr/>
        </p:nvGrpSpPr>
        <p:grpSpPr>
          <a:xfrm>
            <a:off x="4151757" y="2564866"/>
            <a:ext cx="4248150" cy="3241040"/>
            <a:chOff x="4151757" y="2564866"/>
            <a:chExt cx="4248150" cy="3241040"/>
          </a:xfrm>
        </p:grpSpPr>
        <p:pic>
          <p:nvPicPr>
            <p:cNvPr id="5" name="object 5" descr="Related image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51757" y="2564866"/>
              <a:ext cx="3883406" cy="310680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175500" y="5445125"/>
              <a:ext cx="1224280" cy="360680"/>
            </a:xfrm>
            <a:custGeom>
              <a:avLst/>
              <a:gdLst/>
              <a:ahLst/>
              <a:cxnLst/>
              <a:rect l="l" t="t" r="r" b="b"/>
              <a:pathLst>
                <a:path w="1224279" h="360679">
                  <a:moveTo>
                    <a:pt x="1223962" y="0"/>
                  </a:moveTo>
                  <a:lnTo>
                    <a:pt x="0" y="0"/>
                  </a:lnTo>
                  <a:lnTo>
                    <a:pt x="0" y="360362"/>
                  </a:lnTo>
                  <a:lnTo>
                    <a:pt x="1223962" y="360362"/>
                  </a:lnTo>
                  <a:lnTo>
                    <a:pt x="12239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507" rIns="0" bIns="0" rtlCol="0">
            <a:spAutoFit/>
          </a:bodyPr>
          <a:lstStyle/>
          <a:p>
            <a:pPr marL="877569">
              <a:lnSpc>
                <a:spcPct val="100000"/>
              </a:lnSpc>
              <a:spcBef>
                <a:spcPts val="95"/>
              </a:spcBef>
            </a:pPr>
            <a:r>
              <a:rPr sz="4000" dirty="0"/>
              <a:t>Sýkingar</a:t>
            </a:r>
            <a:r>
              <a:rPr sz="4000" spc="-80" dirty="0"/>
              <a:t> </a:t>
            </a:r>
            <a:r>
              <a:rPr sz="4000" dirty="0"/>
              <a:t>í</a:t>
            </a:r>
            <a:r>
              <a:rPr sz="4000" spc="-80" dirty="0"/>
              <a:t> </a:t>
            </a:r>
            <a:r>
              <a:rPr sz="4000" dirty="0"/>
              <a:t>beinum</a:t>
            </a:r>
            <a:r>
              <a:rPr sz="4000" spc="-75" dirty="0"/>
              <a:t> </a:t>
            </a:r>
            <a:r>
              <a:rPr sz="4000" dirty="0"/>
              <a:t>og</a:t>
            </a:r>
            <a:r>
              <a:rPr sz="4000" spc="-80" dirty="0"/>
              <a:t> </a:t>
            </a:r>
            <a:r>
              <a:rPr sz="4000" spc="-10" dirty="0"/>
              <a:t>liðum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790570" y="1732358"/>
            <a:ext cx="5290185" cy="434657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697865" indent="-685165">
              <a:lnSpc>
                <a:spcPct val="100000"/>
              </a:lnSpc>
              <a:spcBef>
                <a:spcPts val="310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Beinum</a:t>
            </a:r>
            <a:r>
              <a:rPr sz="2400" spc="-2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u="sng" dirty="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Times New Roman"/>
                <a:cs typeface="Times New Roman"/>
              </a:rPr>
              <a:t>og</a:t>
            </a:r>
            <a:r>
              <a:rPr sz="2400" u="none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u="none" spc="-10" dirty="0">
                <a:solidFill>
                  <a:srgbClr val="001F5F"/>
                </a:solidFill>
                <a:latin typeface="Times New Roman"/>
                <a:cs typeface="Times New Roman"/>
              </a:rPr>
              <a:t>liðum?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19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Hvernig</a:t>
            </a:r>
            <a:r>
              <a:rPr sz="2400" spc="-3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og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hvers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vegna</a:t>
            </a:r>
            <a:r>
              <a:rPr sz="2400" spc="-2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sýkjast</a:t>
            </a:r>
            <a:r>
              <a:rPr sz="2400" spc="-3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bein?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04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Algengt?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15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spc="-10" dirty="0" err="1">
                <a:solidFill>
                  <a:srgbClr val="001F5F"/>
                </a:solidFill>
                <a:latin typeface="Times New Roman"/>
                <a:cs typeface="Times New Roman"/>
              </a:rPr>
              <a:t>Aldursdreifing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15"/>
              </a:spcBef>
              <a:buFont typeface="Wingdings"/>
              <a:buChar char=""/>
              <a:tabLst>
                <a:tab pos="697865" algn="l"/>
              </a:tabLst>
            </a:pPr>
            <a:r>
              <a:rPr lang="is-IS" sz="2400" dirty="0">
                <a:solidFill>
                  <a:srgbClr val="001F5F"/>
                </a:solidFill>
                <a:latin typeface="Times New Roman"/>
                <a:cs typeface="Times New Roman"/>
              </a:rPr>
              <a:t>Stúlkur </a:t>
            </a:r>
            <a:r>
              <a:rPr lang="is-IS" sz="2400" dirty="0" err="1">
                <a:solidFill>
                  <a:srgbClr val="001F5F"/>
                </a:solidFill>
                <a:latin typeface="Times New Roman"/>
                <a:cs typeface="Times New Roman"/>
              </a:rPr>
              <a:t>vs</a:t>
            </a:r>
            <a:r>
              <a:rPr lang="is-IS" sz="2400" dirty="0">
                <a:solidFill>
                  <a:srgbClr val="001F5F"/>
                </a:solidFill>
                <a:latin typeface="Times New Roman"/>
                <a:cs typeface="Times New Roman"/>
              </a:rPr>
              <a:t> drengir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04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Hvaða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 err="1">
                <a:solidFill>
                  <a:srgbClr val="001F5F"/>
                </a:solidFill>
                <a:latin typeface="Times New Roman"/>
                <a:cs typeface="Times New Roman"/>
              </a:rPr>
              <a:t>bein</a:t>
            </a:r>
            <a:r>
              <a:rPr sz="2400" spc="-2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400" dirty="0" err="1">
                <a:solidFill>
                  <a:srgbClr val="001F5F"/>
                </a:solidFill>
                <a:latin typeface="Times New Roman"/>
                <a:cs typeface="Times New Roman"/>
              </a:rPr>
              <a:t>og</a:t>
            </a:r>
            <a:r>
              <a:rPr lang="is-IS"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/eða </a:t>
            </a:r>
            <a:r>
              <a:rPr sz="2400" spc="-10" dirty="0" err="1">
                <a:solidFill>
                  <a:srgbClr val="001F5F"/>
                </a:solidFill>
                <a:latin typeface="Times New Roman"/>
                <a:cs typeface="Times New Roman"/>
              </a:rPr>
              <a:t>liðir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19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Hvaða 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sýklar?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15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Hvaða 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einkenni?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04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Mismunagreiningar?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15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Rannsóknir?</a:t>
            </a:r>
            <a:endParaRPr sz="2400" dirty="0">
              <a:latin typeface="Times New Roman"/>
              <a:cs typeface="Times New Roman"/>
            </a:endParaRPr>
          </a:p>
          <a:p>
            <a:pPr marL="697865" indent="-685165">
              <a:lnSpc>
                <a:spcPct val="100000"/>
              </a:lnSpc>
              <a:spcBef>
                <a:spcPts val="219"/>
              </a:spcBef>
              <a:buFont typeface="Wingdings"/>
              <a:buChar char=""/>
              <a:tabLst>
                <a:tab pos="697865" algn="l"/>
              </a:tabLst>
            </a:pPr>
            <a:r>
              <a:rPr sz="2400" dirty="0">
                <a:solidFill>
                  <a:srgbClr val="001F5F"/>
                </a:solidFill>
                <a:latin typeface="Times New Roman"/>
                <a:cs typeface="Times New Roman"/>
              </a:rPr>
              <a:t>Hvaða </a:t>
            </a:r>
            <a:r>
              <a:rPr sz="2400" spc="-10" dirty="0">
                <a:solidFill>
                  <a:srgbClr val="001F5F"/>
                </a:solidFill>
                <a:latin typeface="Times New Roman"/>
                <a:cs typeface="Times New Roman"/>
              </a:rPr>
              <a:t>meðferð?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4" name="object 4" descr="Related imag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68458" y="5301234"/>
            <a:ext cx="1717421" cy="13739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9588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Inngangur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1926717" y="1928825"/>
            <a:ext cx="4140200" cy="3533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29" indent="-227329" algn="ctr">
              <a:lnSpc>
                <a:spcPts val="2740"/>
              </a:lnSpc>
              <a:spcBef>
                <a:spcPts val="100"/>
              </a:spcBef>
              <a:buFont typeface="Arial"/>
              <a:buChar char="•"/>
              <a:tabLst>
                <a:tab pos="227329" algn="l"/>
              </a:tabLst>
            </a:pPr>
            <a:r>
              <a:rPr sz="2400" dirty="0">
                <a:latin typeface="Times New Roman"/>
                <a:cs typeface="Times New Roman"/>
              </a:rPr>
              <a:t>Sýkingar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í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beinum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og liðum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eru</a:t>
            </a:r>
            <a:endParaRPr sz="2400">
              <a:latin typeface="Times New Roman"/>
              <a:cs typeface="Times New Roman"/>
            </a:endParaRPr>
          </a:p>
          <a:p>
            <a:pPr marR="38100" algn="ctr">
              <a:lnSpc>
                <a:spcPts val="2740"/>
              </a:lnSpc>
            </a:pPr>
            <a:r>
              <a:rPr sz="2400" dirty="0">
                <a:latin typeface="Times New Roman"/>
                <a:cs typeface="Times New Roman"/>
              </a:rPr>
              <a:t>erfiðar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og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alvarlegar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sýkingar</a:t>
            </a:r>
            <a:endParaRPr sz="2400">
              <a:latin typeface="Times New Roman"/>
              <a:cs typeface="Times New Roman"/>
            </a:endParaRPr>
          </a:p>
          <a:p>
            <a:pPr marL="240029" marR="316865" indent="-227329">
              <a:lnSpc>
                <a:spcPts val="2590"/>
              </a:lnSpc>
              <a:spcBef>
                <a:spcPts val="1035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Times New Roman"/>
                <a:cs typeface="Times New Roman"/>
              </a:rPr>
              <a:t>Í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börnum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blóðborin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sáning 	algengust</a:t>
            </a:r>
            <a:endParaRPr sz="2400">
              <a:latin typeface="Times New Roman"/>
              <a:cs typeface="Times New Roman"/>
            </a:endParaRPr>
          </a:p>
          <a:p>
            <a:pPr marL="240029" indent="-227329">
              <a:lnSpc>
                <a:spcPct val="100000"/>
              </a:lnSpc>
              <a:spcBef>
                <a:spcPts val="685"/>
              </a:spcBef>
              <a:buFont typeface="Arial"/>
              <a:buChar char="•"/>
              <a:tabLst>
                <a:tab pos="240029" algn="l"/>
              </a:tabLst>
            </a:pPr>
            <a:r>
              <a:rPr sz="2400" dirty="0">
                <a:latin typeface="Times New Roman"/>
                <a:cs typeface="Times New Roman"/>
              </a:rPr>
              <a:t>Löng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bein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og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burðarliðir</a:t>
            </a:r>
            <a:endParaRPr sz="2400">
              <a:latin typeface="Times New Roman"/>
              <a:cs typeface="Times New Roman"/>
            </a:endParaRPr>
          </a:p>
          <a:p>
            <a:pPr marL="240029" marR="597535" indent="-227329">
              <a:lnSpc>
                <a:spcPts val="2590"/>
              </a:lnSpc>
              <a:spcBef>
                <a:spcPts val="1040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Times New Roman"/>
                <a:cs typeface="Times New Roman"/>
              </a:rPr>
              <a:t>Skjót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greining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og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markviss 	</a:t>
            </a:r>
            <a:r>
              <a:rPr sz="2400" dirty="0">
                <a:latin typeface="Times New Roman"/>
                <a:cs typeface="Times New Roman"/>
              </a:rPr>
              <a:t>meðferð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skiptir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sköpum</a:t>
            </a:r>
            <a:endParaRPr sz="2400">
              <a:latin typeface="Times New Roman"/>
              <a:cs typeface="Times New Roman"/>
            </a:endParaRPr>
          </a:p>
          <a:p>
            <a:pPr marL="240029" marR="508634" indent="-227329">
              <a:lnSpc>
                <a:spcPts val="2590"/>
              </a:lnSpc>
              <a:spcBef>
                <a:spcPts val="1000"/>
              </a:spcBef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Times New Roman"/>
                <a:cs typeface="Times New Roman"/>
              </a:rPr>
              <a:t>Langvinnar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afleiðingar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geta 	</a:t>
            </a:r>
            <a:r>
              <a:rPr sz="2400" dirty="0">
                <a:latin typeface="Times New Roman"/>
                <a:cs typeface="Times New Roman"/>
              </a:rPr>
              <a:t>verið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slæmar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751826" y="1919351"/>
            <a:ext cx="3114675" cy="3409950"/>
            <a:chOff x="7751826" y="1919351"/>
            <a:chExt cx="3114675" cy="3409950"/>
          </a:xfrm>
        </p:grpSpPr>
        <p:sp>
          <p:nvSpPr>
            <p:cNvPr id="5" name="object 5"/>
            <p:cNvSpPr/>
            <p:nvPr/>
          </p:nvSpPr>
          <p:spPr>
            <a:xfrm>
              <a:off x="7828026" y="1995551"/>
              <a:ext cx="3038475" cy="3333750"/>
            </a:xfrm>
            <a:custGeom>
              <a:avLst/>
              <a:gdLst/>
              <a:ahLst/>
              <a:cxnLst/>
              <a:rect l="l" t="t" r="r" b="b"/>
              <a:pathLst>
                <a:path w="3038475" h="3333750">
                  <a:moveTo>
                    <a:pt x="3038475" y="0"/>
                  </a:moveTo>
                  <a:lnTo>
                    <a:pt x="0" y="0"/>
                  </a:lnTo>
                  <a:lnTo>
                    <a:pt x="0" y="3333750"/>
                  </a:lnTo>
                  <a:lnTo>
                    <a:pt x="3038475" y="3333750"/>
                  </a:lnTo>
                  <a:lnTo>
                    <a:pt x="3038475" y="0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 descr="inngangur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51826" y="1919351"/>
              <a:ext cx="3038348" cy="33337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E59E82-76C7-3331-6C38-263F0716D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561" y="307258"/>
            <a:ext cx="4168877" cy="624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70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A9960A-1EEE-0EA7-3C1C-1B071C72E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375" y="1243012"/>
            <a:ext cx="3143250" cy="437197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2E667A5-9504-D06F-36B8-A80C2368666A}"/>
              </a:ext>
            </a:extLst>
          </p:cNvPr>
          <p:cNvSpPr/>
          <p:nvPr/>
        </p:nvSpPr>
        <p:spPr>
          <a:xfrm>
            <a:off x="6248400" y="1752600"/>
            <a:ext cx="1905000" cy="762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1308461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12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Beingerð</a:t>
            </a:r>
          </a:p>
        </p:txBody>
      </p:sp>
      <p:pic>
        <p:nvPicPr>
          <p:cNvPr id="3" name="object 3" descr="illu_compact_spongy_bone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5600" y="2514600"/>
            <a:ext cx="59436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222498" y="1286636"/>
            <a:ext cx="62090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Osteomyelitis</a:t>
            </a:r>
            <a:r>
              <a:rPr sz="3600" spc="-40" dirty="0"/>
              <a:t> </a:t>
            </a:r>
            <a:r>
              <a:rPr sz="3600" dirty="0"/>
              <a:t>–</a:t>
            </a:r>
            <a:r>
              <a:rPr sz="3600" spc="-60" dirty="0"/>
              <a:t> </a:t>
            </a:r>
            <a:r>
              <a:rPr sz="3600" dirty="0"/>
              <a:t>septiskur</a:t>
            </a:r>
            <a:r>
              <a:rPr sz="3600" spc="-65" dirty="0"/>
              <a:t> </a:t>
            </a:r>
            <a:r>
              <a:rPr sz="3600" spc="-10" dirty="0"/>
              <a:t>arthritis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2208276" y="3370326"/>
            <a:ext cx="3359150" cy="1571625"/>
          </a:xfrm>
          <a:custGeom>
            <a:avLst/>
            <a:gdLst/>
            <a:ahLst/>
            <a:cxnLst/>
            <a:rect l="l" t="t" r="r" b="b"/>
            <a:pathLst>
              <a:path w="3359150" h="1571625">
                <a:moveTo>
                  <a:pt x="0" y="1571625"/>
                </a:moveTo>
                <a:lnTo>
                  <a:pt x="3359150" y="1571625"/>
                </a:lnTo>
                <a:lnTo>
                  <a:pt x="3359150" y="0"/>
                </a:lnTo>
                <a:lnTo>
                  <a:pt x="0" y="0"/>
                </a:lnTo>
                <a:lnTo>
                  <a:pt x="0" y="1571625"/>
                </a:lnTo>
                <a:close/>
              </a:path>
            </a:pathLst>
          </a:custGeom>
          <a:ln w="19050">
            <a:solidFill>
              <a:srgbClr val="0000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87270" y="3393440"/>
            <a:ext cx="318071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Acute</a:t>
            </a:r>
            <a:r>
              <a:rPr sz="2400" spc="-10" dirty="0">
                <a:latin typeface="Times New Roman"/>
                <a:cs typeface="Times New Roman"/>
              </a:rPr>
              <a:t> haematogen </a:t>
            </a:r>
            <a:r>
              <a:rPr sz="2400" dirty="0">
                <a:latin typeface="Times New Roman"/>
                <a:cs typeface="Times New Roman"/>
              </a:rPr>
              <a:t>osteomyelitis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</a:t>
            </a:r>
            <a:r>
              <a:rPr sz="2400" spc="-14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AHO </a:t>
            </a:r>
            <a:r>
              <a:rPr sz="2400" dirty="0">
                <a:latin typeface="Times New Roman"/>
                <a:cs typeface="Times New Roman"/>
              </a:rPr>
              <a:t>Bráð </a:t>
            </a:r>
            <a:r>
              <a:rPr sz="2400" spc="-10" dirty="0">
                <a:latin typeface="Times New Roman"/>
                <a:cs typeface="Times New Roman"/>
              </a:rPr>
              <a:t>blóðborin </a:t>
            </a:r>
            <a:r>
              <a:rPr sz="2400" dirty="0">
                <a:latin typeface="Times New Roman"/>
                <a:cs typeface="Times New Roman"/>
              </a:rPr>
              <a:t>beinsýking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barna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 </a:t>
            </a:r>
            <a:r>
              <a:rPr sz="2400" spc="-20" dirty="0">
                <a:latin typeface="Times New Roman"/>
                <a:cs typeface="Times New Roman"/>
              </a:rPr>
              <a:t>BBBB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88226" y="3441700"/>
            <a:ext cx="3072130" cy="841375"/>
          </a:xfrm>
          <a:prstGeom prst="rect">
            <a:avLst/>
          </a:prstGeom>
          <a:ln w="19050">
            <a:solidFill>
              <a:srgbClr val="000079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92075" marR="104139">
              <a:lnSpc>
                <a:spcPct val="100000"/>
              </a:lnSpc>
              <a:spcBef>
                <a:spcPts val="280"/>
              </a:spcBef>
            </a:pPr>
            <a:r>
              <a:rPr sz="2400" dirty="0">
                <a:latin typeface="Times New Roman"/>
                <a:cs typeface="Times New Roman"/>
              </a:rPr>
              <a:t>Septiskur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arthritis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SA </a:t>
            </a:r>
            <a:r>
              <a:rPr sz="2400" dirty="0">
                <a:latin typeface="Times New Roman"/>
                <a:cs typeface="Times New Roman"/>
              </a:rPr>
              <a:t>Bráð </a:t>
            </a:r>
            <a:r>
              <a:rPr sz="2400" spc="-10" dirty="0">
                <a:latin typeface="Times New Roman"/>
                <a:cs typeface="Times New Roman"/>
              </a:rPr>
              <a:t>liðsýking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35551" y="2015617"/>
            <a:ext cx="1173480" cy="1169035"/>
          </a:xfrm>
          <a:custGeom>
            <a:avLst/>
            <a:gdLst/>
            <a:ahLst/>
            <a:cxnLst/>
            <a:rect l="l" t="t" r="r" b="b"/>
            <a:pathLst>
              <a:path w="1173479" h="1169035">
                <a:moveTo>
                  <a:pt x="135509" y="765048"/>
                </a:moveTo>
                <a:lnTo>
                  <a:pt x="0" y="1168908"/>
                </a:lnTo>
                <a:lnTo>
                  <a:pt x="404368" y="1035050"/>
                </a:lnTo>
                <a:lnTo>
                  <a:pt x="359347" y="989838"/>
                </a:lnTo>
                <a:lnTo>
                  <a:pt x="269748" y="989838"/>
                </a:lnTo>
                <a:lnTo>
                  <a:pt x="180086" y="899922"/>
                </a:lnTo>
                <a:lnTo>
                  <a:pt x="225138" y="855058"/>
                </a:lnTo>
                <a:lnTo>
                  <a:pt x="135509" y="765048"/>
                </a:lnTo>
                <a:close/>
              </a:path>
              <a:path w="1173479" h="1169035">
                <a:moveTo>
                  <a:pt x="225138" y="855058"/>
                </a:moveTo>
                <a:lnTo>
                  <a:pt x="180086" y="899922"/>
                </a:lnTo>
                <a:lnTo>
                  <a:pt x="269748" y="989838"/>
                </a:lnTo>
                <a:lnTo>
                  <a:pt x="314737" y="945038"/>
                </a:lnTo>
                <a:lnTo>
                  <a:pt x="225138" y="855058"/>
                </a:lnTo>
                <a:close/>
              </a:path>
              <a:path w="1173479" h="1169035">
                <a:moveTo>
                  <a:pt x="314737" y="945038"/>
                </a:moveTo>
                <a:lnTo>
                  <a:pt x="269748" y="989838"/>
                </a:lnTo>
                <a:lnTo>
                  <a:pt x="359347" y="989838"/>
                </a:lnTo>
                <a:lnTo>
                  <a:pt x="314737" y="945038"/>
                </a:lnTo>
                <a:close/>
              </a:path>
              <a:path w="1173479" h="1169035">
                <a:moveTo>
                  <a:pt x="1083818" y="0"/>
                </a:moveTo>
                <a:lnTo>
                  <a:pt x="225138" y="855058"/>
                </a:lnTo>
                <a:lnTo>
                  <a:pt x="314737" y="945038"/>
                </a:lnTo>
                <a:lnTo>
                  <a:pt x="1173479" y="89916"/>
                </a:lnTo>
                <a:lnTo>
                  <a:pt x="1083818" y="0"/>
                </a:lnTo>
                <a:close/>
              </a:path>
            </a:pathLst>
          </a:custGeom>
          <a:solidFill>
            <a:srgbClr val="0000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905246" y="2017141"/>
            <a:ext cx="1127760" cy="1196340"/>
          </a:xfrm>
          <a:custGeom>
            <a:avLst/>
            <a:gdLst/>
            <a:ahLst/>
            <a:cxnLst/>
            <a:rect l="l" t="t" r="r" b="b"/>
            <a:pathLst>
              <a:path w="1127759" h="1196339">
                <a:moveTo>
                  <a:pt x="820416" y="961560"/>
                </a:moveTo>
                <a:lnTo>
                  <a:pt x="727836" y="1048385"/>
                </a:lnTo>
                <a:lnTo>
                  <a:pt x="1127378" y="1195959"/>
                </a:lnTo>
                <a:lnTo>
                  <a:pt x="1071315" y="1007872"/>
                </a:lnTo>
                <a:lnTo>
                  <a:pt x="863853" y="1007872"/>
                </a:lnTo>
                <a:lnTo>
                  <a:pt x="820416" y="961560"/>
                </a:lnTo>
                <a:close/>
              </a:path>
              <a:path w="1127759" h="1196339">
                <a:moveTo>
                  <a:pt x="913018" y="874713"/>
                </a:moveTo>
                <a:lnTo>
                  <a:pt x="820416" y="961560"/>
                </a:lnTo>
                <a:lnTo>
                  <a:pt x="863853" y="1007872"/>
                </a:lnTo>
                <a:lnTo>
                  <a:pt x="956436" y="921004"/>
                </a:lnTo>
                <a:lnTo>
                  <a:pt x="913018" y="874713"/>
                </a:lnTo>
                <a:close/>
              </a:path>
              <a:path w="1127759" h="1196339">
                <a:moveTo>
                  <a:pt x="1005712" y="787781"/>
                </a:moveTo>
                <a:lnTo>
                  <a:pt x="913018" y="874713"/>
                </a:lnTo>
                <a:lnTo>
                  <a:pt x="956436" y="921004"/>
                </a:lnTo>
                <a:lnTo>
                  <a:pt x="863853" y="1007872"/>
                </a:lnTo>
                <a:lnTo>
                  <a:pt x="1071315" y="1007872"/>
                </a:lnTo>
                <a:lnTo>
                  <a:pt x="1005712" y="787781"/>
                </a:lnTo>
                <a:close/>
              </a:path>
              <a:path w="1127759" h="1196339">
                <a:moveTo>
                  <a:pt x="92582" y="0"/>
                </a:moveTo>
                <a:lnTo>
                  <a:pt x="0" y="86868"/>
                </a:lnTo>
                <a:lnTo>
                  <a:pt x="820416" y="961560"/>
                </a:lnTo>
                <a:lnTo>
                  <a:pt x="913018" y="874713"/>
                </a:lnTo>
                <a:lnTo>
                  <a:pt x="92582" y="0"/>
                </a:lnTo>
                <a:close/>
              </a:path>
            </a:pathLst>
          </a:custGeom>
          <a:solidFill>
            <a:srgbClr val="00007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BA91C-CFDE-BF01-A961-CE36BF0E5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939" y="528573"/>
            <a:ext cx="10358120" cy="677108"/>
          </a:xfrm>
        </p:spPr>
        <p:txBody>
          <a:bodyPr/>
          <a:lstStyle/>
          <a:p>
            <a:r>
              <a:rPr lang="is-IS" dirty="0"/>
              <a:t>Skilgreiningar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2202A-BF06-B674-D0EE-078E115A1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90723" y="2286000"/>
            <a:ext cx="8210552" cy="2769989"/>
          </a:xfrm>
        </p:spPr>
        <p:txBody>
          <a:bodyPr/>
          <a:lstStyle/>
          <a:p>
            <a:r>
              <a:rPr lang="en-US" b="1" dirty="0"/>
              <a:t>BBBB / </a:t>
            </a:r>
            <a:r>
              <a:rPr lang="en-US" b="1" dirty="0" err="1"/>
              <a:t>akút</a:t>
            </a:r>
            <a:r>
              <a:rPr lang="en-US" b="1" dirty="0"/>
              <a:t> </a:t>
            </a:r>
            <a:r>
              <a:rPr lang="en-US" b="1" dirty="0" err="1"/>
              <a:t>osteomýelit</a:t>
            </a:r>
            <a:r>
              <a:rPr lang="en-US" b="1" dirty="0"/>
              <a:t> </a:t>
            </a:r>
            <a:r>
              <a:rPr lang="en-US" dirty="0"/>
              <a:t>er </a:t>
            </a:r>
            <a:r>
              <a:rPr lang="en-US" dirty="0" err="1"/>
              <a:t>bólguferli</a:t>
            </a:r>
            <a:r>
              <a:rPr lang="en-US" dirty="0"/>
              <a:t> í </a:t>
            </a:r>
            <a:r>
              <a:rPr lang="en-US" dirty="0" err="1"/>
              <a:t>beini</a:t>
            </a:r>
            <a:r>
              <a:rPr lang="en-US" dirty="0"/>
              <a:t> </a:t>
            </a:r>
            <a:r>
              <a:rPr lang="en-US" dirty="0" err="1"/>
              <a:t>með</a:t>
            </a:r>
            <a:r>
              <a:rPr lang="en-US" dirty="0"/>
              <a:t> </a:t>
            </a:r>
            <a:r>
              <a:rPr lang="en-US" dirty="0" err="1"/>
              <a:t>beineyðingu</a:t>
            </a:r>
            <a:r>
              <a:rPr lang="en-US" dirty="0"/>
              <a:t>, </a:t>
            </a:r>
            <a:r>
              <a:rPr lang="en-US" dirty="0" err="1"/>
              <a:t>sem</a:t>
            </a:r>
            <a:r>
              <a:rPr lang="en-US" dirty="0"/>
              <a:t> </a:t>
            </a:r>
            <a:r>
              <a:rPr lang="en-US" dirty="0" err="1"/>
              <a:t>stafar</a:t>
            </a:r>
            <a:r>
              <a:rPr lang="en-US" dirty="0"/>
              <a:t> </a:t>
            </a:r>
            <a:r>
              <a:rPr lang="en-US" dirty="0" err="1"/>
              <a:t>oftast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bakteríusýkingu</a:t>
            </a:r>
            <a:r>
              <a:rPr lang="en-US" dirty="0"/>
              <a:t>. </a:t>
            </a:r>
            <a:r>
              <a:rPr lang="en-US" dirty="0" err="1"/>
              <a:t>Tími</a:t>
            </a:r>
            <a:r>
              <a:rPr lang="en-US" dirty="0"/>
              <a:t> </a:t>
            </a:r>
            <a:r>
              <a:rPr lang="en-US" dirty="0" err="1"/>
              <a:t>frá</a:t>
            </a:r>
            <a:r>
              <a:rPr lang="en-US" dirty="0"/>
              <a:t> </a:t>
            </a:r>
            <a:r>
              <a:rPr lang="en-US" dirty="0" err="1"/>
              <a:t>einkennum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skoðun</a:t>
            </a:r>
            <a:r>
              <a:rPr lang="en-US" dirty="0"/>
              <a:t> er </a:t>
            </a:r>
            <a:r>
              <a:rPr lang="en-US" dirty="0" err="1"/>
              <a:t>yfirleitt</a:t>
            </a:r>
            <a:r>
              <a:rPr lang="en-US" dirty="0"/>
              <a:t> &lt;5 </a:t>
            </a:r>
            <a:r>
              <a:rPr lang="en-US" dirty="0" err="1"/>
              <a:t>dagar</a:t>
            </a:r>
            <a:r>
              <a:rPr lang="en-US" dirty="0"/>
              <a:t> (</a:t>
            </a:r>
            <a:r>
              <a:rPr lang="en-US" dirty="0" err="1"/>
              <a:t>hátekjulönd</a:t>
            </a:r>
            <a:r>
              <a:rPr lang="en-US" dirty="0"/>
              <a:t>). </a:t>
            </a:r>
            <a:r>
              <a:rPr lang="en-US" dirty="0" err="1"/>
              <a:t>Yfir</a:t>
            </a:r>
            <a:r>
              <a:rPr lang="en-US" dirty="0"/>
              <a:t> 50% </a:t>
            </a:r>
            <a:r>
              <a:rPr lang="en-US" dirty="0" err="1"/>
              <a:t>barna</a:t>
            </a:r>
            <a:r>
              <a:rPr lang="en-US" dirty="0"/>
              <a:t> </a:t>
            </a:r>
            <a:r>
              <a:rPr lang="en-US" dirty="0" err="1"/>
              <a:t>með</a:t>
            </a:r>
            <a:r>
              <a:rPr lang="en-US" dirty="0"/>
              <a:t> BBBB </a:t>
            </a:r>
            <a:r>
              <a:rPr lang="en-US" dirty="0" err="1"/>
              <a:t>eru</a:t>
            </a:r>
            <a:r>
              <a:rPr lang="en-US" dirty="0"/>
              <a:t> </a:t>
            </a:r>
            <a:r>
              <a:rPr lang="en-US" dirty="0" err="1"/>
              <a:t>undir</a:t>
            </a:r>
            <a:r>
              <a:rPr lang="en-US" dirty="0"/>
              <a:t> 5 </a:t>
            </a:r>
            <a:r>
              <a:rPr lang="en-US" dirty="0" err="1"/>
              <a:t>ára</a:t>
            </a:r>
            <a:r>
              <a:rPr lang="en-US" dirty="0"/>
              <a:t> </a:t>
            </a:r>
            <a:r>
              <a:rPr lang="en-US" dirty="0" err="1"/>
              <a:t>aldri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
</a:t>
            </a:r>
            <a:r>
              <a:rPr lang="en-US" b="1" dirty="0" err="1"/>
              <a:t>Bráð</a:t>
            </a:r>
            <a:r>
              <a:rPr lang="en-US" b="1" dirty="0"/>
              <a:t> </a:t>
            </a:r>
            <a:r>
              <a:rPr lang="en-US" b="1" dirty="0" err="1"/>
              <a:t>liðsýking</a:t>
            </a:r>
            <a:r>
              <a:rPr lang="en-US" b="1" dirty="0"/>
              <a:t> / </a:t>
            </a:r>
            <a:r>
              <a:rPr lang="en-US" b="1" dirty="0" err="1"/>
              <a:t>septískur</a:t>
            </a:r>
            <a:r>
              <a:rPr lang="en-US" b="1" dirty="0"/>
              <a:t> </a:t>
            </a:r>
            <a:r>
              <a:rPr lang="en-US" b="1" dirty="0" err="1"/>
              <a:t>arthrit</a:t>
            </a:r>
            <a:r>
              <a:rPr lang="en-US" b="1" dirty="0"/>
              <a:t> </a:t>
            </a:r>
            <a:r>
              <a:rPr lang="en-US" dirty="0"/>
              <a:t>er </a:t>
            </a:r>
            <a:r>
              <a:rPr lang="en-US" dirty="0" err="1"/>
              <a:t>bráð</a:t>
            </a:r>
            <a:r>
              <a:rPr lang="en-US" dirty="0"/>
              <a:t> </a:t>
            </a:r>
            <a:r>
              <a:rPr lang="en-US" dirty="0" err="1"/>
              <a:t>sýking</a:t>
            </a:r>
            <a:r>
              <a:rPr lang="en-US" dirty="0"/>
              <a:t> í </a:t>
            </a:r>
            <a:r>
              <a:rPr lang="en-US" dirty="0" err="1"/>
              <a:t>lið</a:t>
            </a:r>
            <a:r>
              <a:rPr lang="en-US" dirty="0"/>
              <a:t>, </a:t>
            </a:r>
            <a:r>
              <a:rPr lang="en-US" dirty="0" err="1"/>
              <a:t>aðallega</a:t>
            </a:r>
            <a:r>
              <a:rPr lang="en-US" dirty="0"/>
              <a:t> </a:t>
            </a:r>
            <a:r>
              <a:rPr lang="en-US" dirty="0" err="1"/>
              <a:t>yngri</a:t>
            </a:r>
            <a:r>
              <a:rPr lang="en-US" dirty="0"/>
              <a:t> born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yfirleitt</a:t>
            </a:r>
            <a:r>
              <a:rPr lang="en-US" dirty="0"/>
              <a:t> í </a:t>
            </a:r>
            <a:r>
              <a:rPr lang="en-US" dirty="0" err="1"/>
              <a:t>einum</a:t>
            </a:r>
            <a:r>
              <a:rPr lang="en-US" dirty="0"/>
              <a:t> </a:t>
            </a:r>
            <a:r>
              <a:rPr lang="en-US" dirty="0" err="1"/>
              <a:t>lið</a:t>
            </a:r>
            <a:r>
              <a:rPr lang="en-US" dirty="0"/>
              <a:t> (</a:t>
            </a:r>
            <a:r>
              <a:rPr lang="en-US" dirty="0" err="1"/>
              <a:t>monoarthrit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i="1" dirty="0"/>
              <a:t>ESPID Clinical Practice Guidelines, Bone and joint infections, Saavedra-Lozano et al 2017</a:t>
            </a:r>
            <a:endParaRPr lang="is-IS" i="1" dirty="0"/>
          </a:p>
        </p:txBody>
      </p:sp>
    </p:spTree>
    <p:extLst>
      <p:ext uri="{BB962C8B-B14F-4D97-AF65-F5344CB8AC3E}">
        <p14:creationId xmlns:p14="http://schemas.microsoft.com/office/powerpoint/2010/main" val="2272006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CCCF9-FC0E-88B7-815F-287100BE6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939" y="528573"/>
            <a:ext cx="10358120" cy="677108"/>
          </a:xfrm>
        </p:spPr>
        <p:txBody>
          <a:bodyPr/>
          <a:lstStyle/>
          <a:p>
            <a:r>
              <a:rPr lang="is-IS" dirty="0" err="1"/>
              <a:t>Etiología</a:t>
            </a:r>
            <a:r>
              <a:rPr lang="is-IS" dirty="0"/>
              <a:t> </a:t>
            </a:r>
            <a:r>
              <a:rPr lang="is-IS" sz="2400" dirty="0"/>
              <a:t>(</a:t>
            </a:r>
            <a:r>
              <a:rPr lang="is-IS" sz="2400" i="1" dirty="0"/>
              <a:t>úr ESPID </a:t>
            </a:r>
            <a:r>
              <a:rPr lang="is-IS" sz="2400" i="1" dirty="0" err="1"/>
              <a:t>guidelines</a:t>
            </a:r>
            <a:r>
              <a:rPr lang="is-IS" sz="2400" dirty="0"/>
              <a:t>)</a:t>
            </a:r>
            <a:endParaRPr lang="is-I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3DC059B-DF35-7FD6-1D4D-B4300F2540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021840"/>
              </p:ext>
            </p:extLst>
          </p:nvPr>
        </p:nvGraphicFramePr>
        <p:xfrm>
          <a:off x="2031999" y="1524000"/>
          <a:ext cx="8128000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9001">
                  <a:extLst>
                    <a:ext uri="{9D8B030D-6E8A-4147-A177-3AD203B41FA5}">
                      <a16:colId xmlns:a16="http://schemas.microsoft.com/office/drawing/2014/main" val="3813302533"/>
                    </a:ext>
                  </a:extLst>
                </a:gridCol>
                <a:gridCol w="5968999">
                  <a:extLst>
                    <a:ext uri="{9D8B030D-6E8A-4147-A177-3AD203B41FA5}">
                      <a16:colId xmlns:a16="http://schemas.microsoft.com/office/drawing/2014/main" val="3548575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s-IS" dirty="0"/>
                        <a:t>Aldurshópur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s-IS" dirty="0"/>
                        <a:t>Meinvaldur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404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s-IS" dirty="0"/>
                        <a:t>&lt;3 mánaða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s-IS" i="1" dirty="0" err="1"/>
                        <a:t>Staphylococcus</a:t>
                      </a:r>
                      <a:r>
                        <a:rPr lang="is-IS" i="1" dirty="0"/>
                        <a:t> </a:t>
                      </a:r>
                      <a:r>
                        <a:rPr lang="is-IS" i="1" dirty="0" err="1"/>
                        <a:t>aureus</a:t>
                      </a:r>
                      <a:endParaRPr lang="is-IS" i="1" dirty="0"/>
                    </a:p>
                    <a:p>
                      <a:r>
                        <a:rPr lang="is-IS" i="1" dirty="0"/>
                        <a:t>E. </a:t>
                      </a:r>
                      <a:r>
                        <a:rPr lang="is-IS" i="1" dirty="0" err="1"/>
                        <a:t>coli</a:t>
                      </a:r>
                      <a:r>
                        <a:rPr lang="is-IS" i="1" dirty="0"/>
                        <a:t> </a:t>
                      </a:r>
                      <a:r>
                        <a:rPr lang="is-IS" dirty="0"/>
                        <a:t>og aðrar </a:t>
                      </a:r>
                      <a:r>
                        <a:rPr lang="is-IS" dirty="0" err="1"/>
                        <a:t>Gram</a:t>
                      </a:r>
                      <a:r>
                        <a:rPr lang="is-IS" dirty="0"/>
                        <a:t> </a:t>
                      </a:r>
                      <a:r>
                        <a:rPr lang="is-IS" dirty="0" err="1"/>
                        <a:t>neg</a:t>
                      </a:r>
                      <a:r>
                        <a:rPr lang="is-IS" dirty="0"/>
                        <a:t> bakteríur</a:t>
                      </a:r>
                    </a:p>
                    <a:p>
                      <a:r>
                        <a:rPr lang="is-IS" i="1" dirty="0" err="1"/>
                        <a:t>Candida</a:t>
                      </a:r>
                      <a:r>
                        <a:rPr lang="is-IS" i="1" dirty="0"/>
                        <a:t> </a:t>
                      </a:r>
                      <a:r>
                        <a:rPr lang="is-IS" i="1" dirty="0" err="1"/>
                        <a:t>albicans</a:t>
                      </a:r>
                      <a:endParaRPr lang="is-IS" i="1" dirty="0"/>
                    </a:p>
                    <a:p>
                      <a:r>
                        <a:rPr lang="is-IS" i="1" dirty="0" err="1"/>
                        <a:t>Neisseria</a:t>
                      </a:r>
                      <a:r>
                        <a:rPr lang="is-IS" i="1" dirty="0"/>
                        <a:t> </a:t>
                      </a:r>
                      <a:r>
                        <a:rPr lang="is-IS" i="1" dirty="0" err="1"/>
                        <a:t>gonorrhea</a:t>
                      </a:r>
                      <a:endParaRPr lang="is-IS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59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s-IS" dirty="0"/>
                        <a:t>3 mánaða – 5 ára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s-IS" i="1" dirty="0"/>
                        <a:t>S. </a:t>
                      </a:r>
                      <a:r>
                        <a:rPr lang="is-IS" i="1" dirty="0" err="1"/>
                        <a:t>aureus</a:t>
                      </a:r>
                      <a:endParaRPr lang="is-IS" i="1" dirty="0"/>
                    </a:p>
                    <a:p>
                      <a:r>
                        <a:rPr lang="is-IS" i="1" dirty="0" err="1"/>
                        <a:t>Kingella</a:t>
                      </a:r>
                      <a:r>
                        <a:rPr lang="is-IS" i="1" dirty="0"/>
                        <a:t> </a:t>
                      </a:r>
                      <a:r>
                        <a:rPr lang="is-IS" i="1" dirty="0" err="1"/>
                        <a:t>Kingae</a:t>
                      </a:r>
                      <a:endParaRPr lang="is-IS" i="1" dirty="0"/>
                    </a:p>
                    <a:p>
                      <a:r>
                        <a:rPr lang="is-IS" i="1" dirty="0" err="1"/>
                        <a:t>Streptococcus</a:t>
                      </a:r>
                      <a:r>
                        <a:rPr lang="is-IS" i="1" dirty="0"/>
                        <a:t> </a:t>
                      </a:r>
                      <a:r>
                        <a:rPr lang="is-IS" i="1" dirty="0" err="1"/>
                        <a:t>pyogenes</a:t>
                      </a:r>
                      <a:r>
                        <a:rPr lang="is-IS" i="1" dirty="0"/>
                        <a:t> </a:t>
                      </a:r>
                      <a:r>
                        <a:rPr lang="is-IS" dirty="0"/>
                        <a:t>(GAS)</a:t>
                      </a:r>
                    </a:p>
                    <a:p>
                      <a:r>
                        <a:rPr lang="is-IS" i="1" dirty="0" err="1"/>
                        <a:t>Streptococcus</a:t>
                      </a:r>
                      <a:r>
                        <a:rPr lang="is-IS" i="1" dirty="0"/>
                        <a:t> </a:t>
                      </a:r>
                      <a:r>
                        <a:rPr lang="is-IS" i="1" dirty="0" err="1"/>
                        <a:t>pneumoniae</a:t>
                      </a:r>
                      <a:endParaRPr lang="is-IS" i="1" dirty="0"/>
                    </a:p>
                    <a:p>
                      <a:r>
                        <a:rPr lang="is-IS" i="1" dirty="0" err="1"/>
                        <a:t>Haemophilus</a:t>
                      </a:r>
                      <a:r>
                        <a:rPr lang="is-IS" i="1" dirty="0"/>
                        <a:t> </a:t>
                      </a:r>
                      <a:r>
                        <a:rPr lang="is-IS" i="1" dirty="0" err="1"/>
                        <a:t>influenzae</a:t>
                      </a:r>
                      <a:r>
                        <a:rPr lang="is-IS" i="1" dirty="0"/>
                        <a:t> </a:t>
                      </a:r>
                      <a:r>
                        <a:rPr lang="is-IS" dirty="0"/>
                        <a:t>b (</a:t>
                      </a:r>
                      <a:r>
                        <a:rPr lang="is-IS" b="1" dirty="0"/>
                        <a:t>mjög</a:t>
                      </a:r>
                      <a:r>
                        <a:rPr lang="is-IS" dirty="0"/>
                        <a:t> sjaldgæft í bólusettum þýðum)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088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s-IS" dirty="0"/>
                        <a:t>&gt;5 ára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s-IS" i="1" dirty="0"/>
                        <a:t>S. </a:t>
                      </a:r>
                      <a:r>
                        <a:rPr lang="is-IS" i="1" dirty="0" err="1"/>
                        <a:t>aureus</a:t>
                      </a:r>
                      <a:endParaRPr lang="is-IS" i="1" dirty="0"/>
                    </a:p>
                    <a:p>
                      <a:r>
                        <a:rPr lang="is-IS" i="1" dirty="0" err="1"/>
                        <a:t>Streptococcus</a:t>
                      </a:r>
                      <a:r>
                        <a:rPr lang="is-IS" i="1" dirty="0"/>
                        <a:t> </a:t>
                      </a:r>
                      <a:r>
                        <a:rPr lang="is-IS" i="1" dirty="0" err="1"/>
                        <a:t>pyogenes</a:t>
                      </a:r>
                      <a:r>
                        <a:rPr lang="is-IS" i="1" dirty="0"/>
                        <a:t> </a:t>
                      </a:r>
                      <a:r>
                        <a:rPr lang="is-IS" dirty="0"/>
                        <a:t>(GAS)</a:t>
                      </a:r>
                    </a:p>
                    <a:p>
                      <a:r>
                        <a:rPr lang="is-IS" i="1" dirty="0"/>
                        <a:t>N. </a:t>
                      </a:r>
                      <a:r>
                        <a:rPr lang="is-IS" i="1" dirty="0" err="1"/>
                        <a:t>gonorrhea</a:t>
                      </a:r>
                      <a:r>
                        <a:rPr lang="is-IS" i="1" dirty="0"/>
                        <a:t> </a:t>
                      </a:r>
                      <a:r>
                        <a:rPr lang="is-IS" dirty="0"/>
                        <a:t>(elsti hluti aldurshópsins og tiltölulega sjaldgæft)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1926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163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16939" y="528573"/>
            <a:ext cx="10358120" cy="738278"/>
          </a:xfrm>
          <a:prstGeom prst="rect">
            <a:avLst/>
          </a:prstGeom>
        </p:spPr>
        <p:txBody>
          <a:bodyPr vert="horz" wrap="square" lIns="0" tIns="18249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 err="1"/>
              <a:t>Nýgengi</a:t>
            </a:r>
            <a:r>
              <a:rPr lang="is-IS" sz="3600" spc="-10" dirty="0"/>
              <a:t> </a:t>
            </a:r>
            <a:endParaRPr sz="3600" dirty="0"/>
          </a:p>
        </p:txBody>
      </p:sp>
      <p:sp>
        <p:nvSpPr>
          <p:cNvPr id="8" name="object 8"/>
          <p:cNvSpPr txBox="1"/>
          <p:nvPr/>
        </p:nvSpPr>
        <p:spPr>
          <a:xfrm>
            <a:off x="762000" y="2352286"/>
            <a:ext cx="3805937" cy="1812676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355600" marR="5080" indent="-342900">
              <a:lnSpc>
                <a:spcPts val="2110"/>
              </a:lnSpc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sz="2000" dirty="0">
                <a:latin typeface="Times New Roman"/>
                <a:cs typeface="Times New Roman"/>
              </a:rPr>
              <a:t>Heildarnýgengi</a:t>
            </a:r>
            <a:r>
              <a:rPr sz="2000" spc="-7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tímabilsins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var </a:t>
            </a:r>
            <a:r>
              <a:rPr sz="2000" dirty="0">
                <a:latin typeface="Times New Roman"/>
                <a:cs typeface="Times New Roman"/>
              </a:rPr>
              <a:t>17,1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á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hver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100.000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0" dirty="0" err="1">
                <a:latin typeface="Times New Roman"/>
                <a:cs typeface="Times New Roman"/>
              </a:rPr>
              <a:t>börn</a:t>
            </a:r>
            <a:endParaRPr lang="is-IS" sz="2000" spc="-20" dirty="0">
              <a:latin typeface="Times New Roman"/>
              <a:cs typeface="Times New Roman"/>
            </a:endParaRPr>
          </a:p>
          <a:p>
            <a:pPr marL="355600" marR="5080" lvl="1" indent="-342900">
              <a:lnSpc>
                <a:spcPts val="2110"/>
              </a:lnSpc>
              <a:spcBef>
                <a:spcPts val="415"/>
              </a:spcBef>
              <a:buFont typeface="Arial" panose="020B0604020202020204" pitchFamily="34" charset="0"/>
              <a:buChar char="•"/>
            </a:pPr>
            <a:r>
              <a:rPr lang="is-IS" sz="2000" dirty="0">
                <a:latin typeface="Times New Roman"/>
                <a:cs typeface="Times New Roman"/>
              </a:rPr>
              <a:t>	3</a:t>
            </a:r>
            <a:r>
              <a:rPr sz="2000" dirty="0">
                <a:latin typeface="Times New Roman"/>
                <a:cs typeface="Times New Roman"/>
              </a:rPr>
              <a:t>,8%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árleg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 err="1">
                <a:latin typeface="Times New Roman"/>
                <a:cs typeface="Times New Roman"/>
              </a:rPr>
              <a:t>lækkun</a:t>
            </a:r>
            <a:endParaRPr lang="is-IS" sz="2000" dirty="0">
              <a:latin typeface="Times New Roman"/>
              <a:cs typeface="Times New Roman"/>
            </a:endParaRPr>
          </a:p>
          <a:p>
            <a:pPr marL="285750" indent="-285750">
              <a:lnSpc>
                <a:spcPct val="100000"/>
              </a:lnSpc>
              <a:spcBef>
                <a:spcPts val="720"/>
              </a:spcBef>
              <a:buFont typeface="Arial" panose="020B0604020202020204" pitchFamily="34" charset="0"/>
              <a:buChar char="•"/>
            </a:pPr>
            <a:endParaRPr lang="is-IS" sz="1600" dirty="0">
              <a:latin typeface="Times New Roman"/>
              <a:cs typeface="Times New Roman"/>
            </a:endParaRPr>
          </a:p>
          <a:p>
            <a:pPr marL="355600" marR="436245" indent="-342900">
              <a:lnSpc>
                <a:spcPts val="2160"/>
              </a:lnSpc>
              <a:buFont typeface="Arial" panose="020B0604020202020204" pitchFamily="34" charset="0"/>
              <a:buChar char="•"/>
            </a:pPr>
            <a:r>
              <a:rPr sz="2000" dirty="0" err="1">
                <a:latin typeface="Times New Roman"/>
                <a:cs typeface="Times New Roman"/>
              </a:rPr>
              <a:t>Nýgengi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lið</a:t>
            </a:r>
            <a:r>
              <a:rPr sz="2000" dirty="0">
                <a:latin typeface="Times New Roman"/>
                <a:cs typeface="Times New Roman"/>
              </a:rPr>
              <a:t>sýkinga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lækkaði </a:t>
            </a:r>
            <a:r>
              <a:rPr sz="2000" dirty="0">
                <a:latin typeface="Times New Roman"/>
                <a:cs typeface="Times New Roman"/>
              </a:rPr>
              <a:t>árlega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um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7,5%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87900" y="5965342"/>
            <a:ext cx="7139940" cy="819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dirty="0">
                <a:latin typeface="Arial"/>
                <a:cs typeface="Arial"/>
              </a:rPr>
              <a:t>Mynd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3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- </a:t>
            </a:r>
            <a:r>
              <a:rPr sz="1300" dirty="0">
                <a:latin typeface="Times New Roman"/>
                <a:cs typeface="Times New Roman"/>
              </a:rPr>
              <a:t>Nýgengi</a:t>
            </a:r>
            <a:r>
              <a:rPr sz="1300" spc="-3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bein-</a:t>
            </a:r>
            <a:r>
              <a:rPr sz="1300" spc="-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og/eða</a:t>
            </a:r>
            <a:r>
              <a:rPr sz="1300" spc="-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liðsýkinga</a:t>
            </a:r>
            <a:r>
              <a:rPr sz="1300" spc="-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hjá</a:t>
            </a:r>
            <a:r>
              <a:rPr sz="1300" spc="-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börnum</a:t>
            </a:r>
            <a:r>
              <a:rPr sz="1300" spc="-3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á Barnaspítala</a:t>
            </a:r>
            <a:r>
              <a:rPr sz="1300" spc="3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Hringsins</a:t>
            </a:r>
            <a:r>
              <a:rPr sz="1300" spc="-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árin</a:t>
            </a:r>
            <a:r>
              <a:rPr sz="1300" spc="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2006-</a:t>
            </a:r>
            <a:r>
              <a:rPr sz="1300" spc="-20" dirty="0">
                <a:latin typeface="Times New Roman"/>
                <a:cs typeface="Times New Roman"/>
              </a:rPr>
              <a:t>2020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3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300" dirty="0">
                <a:solidFill>
                  <a:srgbClr val="0097AB"/>
                </a:solidFill>
                <a:latin typeface="Arial"/>
                <a:cs typeface="Arial"/>
              </a:rPr>
              <a:t>Freyþór</a:t>
            </a:r>
            <a:r>
              <a:rPr sz="1300" spc="-40" dirty="0">
                <a:solidFill>
                  <a:srgbClr val="0097AB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0097AB"/>
                </a:solidFill>
                <a:latin typeface="Arial"/>
                <a:cs typeface="Arial"/>
              </a:rPr>
              <a:t>Össurarson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0" name="object 10" descr="Chart, line chart  Description automatically generated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67937" y="2352286"/>
            <a:ext cx="7288144" cy="352890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6AAA75C-692C-718D-6C23-46494E796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00" y="1248563"/>
            <a:ext cx="6144641" cy="553998"/>
          </a:xfrm>
        </p:spPr>
        <p:txBody>
          <a:bodyPr/>
          <a:lstStyle/>
          <a:p>
            <a:r>
              <a:rPr lang="is-IS" dirty="0"/>
              <a:t>Bein- og liðsýkingar barna á Barnaspítala Hringsins 2006-2020</a:t>
            </a:r>
            <a:br>
              <a:rPr lang="is-IS" dirty="0"/>
            </a:br>
            <a:r>
              <a:rPr lang="is-IS" dirty="0"/>
              <a:t>BS verkefni, Freyþór Össurarson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12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Aldurs-</a:t>
            </a:r>
            <a:r>
              <a:rPr spc="-50" dirty="0"/>
              <a:t> </a:t>
            </a:r>
            <a:r>
              <a:rPr dirty="0"/>
              <a:t>og</a:t>
            </a:r>
            <a:r>
              <a:rPr spc="-5" dirty="0"/>
              <a:t> </a:t>
            </a:r>
            <a:r>
              <a:rPr spc="-10" dirty="0"/>
              <a:t>kynjadreifing</a:t>
            </a: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225" y="2391666"/>
            <a:ext cx="157975" cy="12071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2897" y="2750409"/>
            <a:ext cx="136490" cy="10044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225" y="3583435"/>
            <a:ext cx="157975" cy="12071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225" y="4019298"/>
            <a:ext cx="157975" cy="12071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8225" y="4889503"/>
            <a:ext cx="157975" cy="12071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02897" y="5248245"/>
            <a:ext cx="136490" cy="10044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45844" y="2206175"/>
            <a:ext cx="3540760" cy="327820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z="2250" dirty="0">
                <a:latin typeface="Times New Roman"/>
                <a:cs typeface="Times New Roman"/>
              </a:rPr>
              <a:t>Miðgildi</a:t>
            </a:r>
            <a:r>
              <a:rPr sz="2250" spc="-4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aldurs:</a:t>
            </a:r>
            <a:r>
              <a:rPr sz="2250" spc="-5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30</a:t>
            </a:r>
            <a:r>
              <a:rPr sz="2250" spc="-45" dirty="0">
                <a:latin typeface="Times New Roman"/>
                <a:cs typeface="Times New Roman"/>
              </a:rPr>
              <a:t> </a:t>
            </a:r>
            <a:r>
              <a:rPr sz="2250" spc="-10" dirty="0" err="1">
                <a:latin typeface="Times New Roman"/>
                <a:cs typeface="Times New Roman"/>
              </a:rPr>
              <a:t>mánuðir</a:t>
            </a:r>
            <a:endParaRPr sz="225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315"/>
              </a:spcBef>
            </a:pPr>
            <a:r>
              <a:rPr sz="1850" dirty="0">
                <a:latin typeface="Times New Roman"/>
                <a:cs typeface="Times New Roman"/>
              </a:rPr>
              <a:t>Spönn:</a:t>
            </a:r>
            <a:r>
              <a:rPr sz="1850" spc="2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28</a:t>
            </a:r>
            <a:r>
              <a:rPr sz="1850" spc="3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dagar</a:t>
            </a:r>
            <a:r>
              <a:rPr sz="1850" spc="50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–</a:t>
            </a:r>
            <a:r>
              <a:rPr sz="1850" spc="15" dirty="0">
                <a:latin typeface="Times New Roman"/>
                <a:cs typeface="Times New Roman"/>
              </a:rPr>
              <a:t> </a:t>
            </a:r>
            <a:r>
              <a:rPr sz="1850" dirty="0">
                <a:latin typeface="Times New Roman"/>
                <a:cs typeface="Times New Roman"/>
              </a:rPr>
              <a:t>17,9</a:t>
            </a:r>
            <a:r>
              <a:rPr sz="1850" spc="35" dirty="0">
                <a:latin typeface="Times New Roman"/>
                <a:cs typeface="Times New Roman"/>
              </a:rPr>
              <a:t> </a:t>
            </a:r>
            <a:r>
              <a:rPr sz="1850" spc="-25" dirty="0">
                <a:latin typeface="Times New Roman"/>
                <a:cs typeface="Times New Roman"/>
              </a:rPr>
              <a:t>ára</a:t>
            </a:r>
            <a:endParaRPr sz="18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90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2700" marR="5080">
              <a:lnSpc>
                <a:spcPct val="127099"/>
              </a:lnSpc>
            </a:pPr>
            <a:r>
              <a:rPr sz="2250" dirty="0">
                <a:latin typeface="Times New Roman"/>
                <a:cs typeface="Times New Roman"/>
              </a:rPr>
              <a:t>35%</a:t>
            </a:r>
            <a:r>
              <a:rPr sz="2250" spc="-4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tilfella</a:t>
            </a:r>
            <a:r>
              <a:rPr sz="2250" spc="-2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á</a:t>
            </a:r>
            <a:r>
              <a:rPr sz="2250" spc="-4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öðru</a:t>
            </a:r>
            <a:r>
              <a:rPr sz="2250" spc="-3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aldursári </a:t>
            </a:r>
            <a:r>
              <a:rPr sz="2250" dirty="0">
                <a:latin typeface="Times New Roman"/>
                <a:cs typeface="Times New Roman"/>
              </a:rPr>
              <a:t>66%</a:t>
            </a:r>
            <a:r>
              <a:rPr sz="2250" spc="-4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tilfella</a:t>
            </a:r>
            <a:r>
              <a:rPr sz="2250" spc="-1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á</a:t>
            </a:r>
            <a:r>
              <a:rPr sz="2250" spc="-4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aldrinum</a:t>
            </a:r>
            <a:r>
              <a:rPr sz="2250" spc="-30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0-</a:t>
            </a:r>
            <a:r>
              <a:rPr sz="2250" dirty="0">
                <a:latin typeface="Times New Roman"/>
                <a:cs typeface="Times New Roman"/>
              </a:rPr>
              <a:t>5</a:t>
            </a:r>
            <a:r>
              <a:rPr sz="2250" spc="-35" dirty="0">
                <a:latin typeface="Times New Roman"/>
                <a:cs typeface="Times New Roman"/>
              </a:rPr>
              <a:t> </a:t>
            </a:r>
            <a:r>
              <a:rPr sz="2250" spc="-25" dirty="0">
                <a:latin typeface="Times New Roman"/>
                <a:cs typeface="Times New Roman"/>
              </a:rPr>
              <a:t>ára</a:t>
            </a:r>
            <a:endParaRPr sz="22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65"/>
              </a:spcBef>
            </a:pPr>
            <a:endParaRPr sz="22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250" dirty="0">
                <a:latin typeface="Times New Roman"/>
                <a:cs typeface="Times New Roman"/>
              </a:rPr>
              <a:t>133</a:t>
            </a:r>
            <a:r>
              <a:rPr sz="2250" spc="-4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drengir</a:t>
            </a:r>
            <a:r>
              <a:rPr sz="2250" spc="-3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og</a:t>
            </a:r>
            <a:r>
              <a:rPr sz="2250" spc="-40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Times New Roman"/>
                <a:cs typeface="Times New Roman"/>
              </a:rPr>
              <a:t>72</a:t>
            </a:r>
            <a:r>
              <a:rPr sz="2250" spc="-35" dirty="0">
                <a:latin typeface="Times New Roman"/>
                <a:cs typeface="Times New Roman"/>
              </a:rPr>
              <a:t> </a:t>
            </a:r>
            <a:r>
              <a:rPr sz="2250" spc="-10" dirty="0">
                <a:latin typeface="Times New Roman"/>
                <a:cs typeface="Times New Roman"/>
              </a:rPr>
              <a:t>stúlkur</a:t>
            </a:r>
            <a:endParaRPr sz="2250" dirty="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  <a:spcBef>
                <a:spcPts val="315"/>
              </a:spcBef>
            </a:pPr>
            <a:r>
              <a:rPr lang="is-IS" sz="1850" spc="-10" dirty="0">
                <a:latin typeface="Times New Roman"/>
                <a:cs typeface="Times New Roman"/>
              </a:rPr>
              <a:t>65% drengir</a:t>
            </a:r>
            <a:endParaRPr sz="1850" dirty="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65750" y="5886094"/>
            <a:ext cx="5785485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dirty="0">
                <a:latin typeface="Arial"/>
                <a:cs typeface="Arial"/>
              </a:rPr>
              <a:t>Mynd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2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-</a:t>
            </a:r>
            <a:r>
              <a:rPr sz="1300" spc="-7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Aldursdreifing</a:t>
            </a:r>
            <a:r>
              <a:rPr sz="1300" spc="-4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205</a:t>
            </a:r>
            <a:r>
              <a:rPr sz="1300" spc="-3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barna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með</a:t>
            </a:r>
            <a:r>
              <a:rPr sz="1300" spc="-4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bein-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og/eða</a:t>
            </a:r>
            <a:r>
              <a:rPr sz="1300" spc="-3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liðsýkingu</a:t>
            </a:r>
            <a:r>
              <a:rPr sz="1300" spc="-4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árin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2006-</a:t>
            </a:r>
            <a:r>
              <a:rPr sz="1300" spc="-20" dirty="0">
                <a:latin typeface="Arial"/>
                <a:cs typeface="Arial"/>
              </a:rPr>
              <a:t>2020</a:t>
            </a:r>
            <a:endParaRPr sz="1300">
              <a:latin typeface="Arial"/>
              <a:cs typeface="Arial"/>
            </a:endParaRPr>
          </a:p>
        </p:txBody>
      </p:sp>
      <p:pic>
        <p:nvPicPr>
          <p:cNvPr id="11" name="object 11" descr="Chart, bar chart  Description automatically generated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71575" y="2569973"/>
            <a:ext cx="6477727" cy="318334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0423652" y="6591401"/>
            <a:ext cx="150368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dirty="0">
                <a:solidFill>
                  <a:srgbClr val="0097AB"/>
                </a:solidFill>
                <a:latin typeface="Arial"/>
                <a:cs typeface="Arial"/>
              </a:rPr>
              <a:t>Freyþór</a:t>
            </a:r>
            <a:r>
              <a:rPr sz="1300" spc="-40" dirty="0">
                <a:solidFill>
                  <a:srgbClr val="0097AB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0097AB"/>
                </a:solidFill>
                <a:latin typeface="Arial"/>
                <a:cs typeface="Arial"/>
              </a:rPr>
              <a:t>Össurarson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9057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95"/>
              </a:spcBef>
            </a:pPr>
            <a:r>
              <a:rPr sz="2800" dirty="0"/>
              <a:t>Aldursdreifing</a:t>
            </a:r>
            <a:r>
              <a:rPr sz="2800" spc="-105" dirty="0"/>
              <a:t> </a:t>
            </a:r>
            <a:r>
              <a:rPr sz="2800" dirty="0"/>
              <a:t>og</a:t>
            </a:r>
            <a:r>
              <a:rPr sz="2800" spc="-85" dirty="0"/>
              <a:t> </a:t>
            </a:r>
            <a:r>
              <a:rPr sz="2800" spc="-10" dirty="0"/>
              <a:t>kynjahutfall</a:t>
            </a:r>
            <a:endParaRPr sz="2800"/>
          </a:p>
        </p:txBody>
      </p:sp>
      <p:grpSp>
        <p:nvGrpSpPr>
          <p:cNvPr id="4" name="object 4"/>
          <p:cNvGrpSpPr/>
          <p:nvPr/>
        </p:nvGrpSpPr>
        <p:grpSpPr>
          <a:xfrm>
            <a:off x="3032874" y="2706429"/>
            <a:ext cx="5471795" cy="1692910"/>
            <a:chOff x="3032874" y="2706429"/>
            <a:chExt cx="5471795" cy="1692910"/>
          </a:xfrm>
        </p:grpSpPr>
        <p:sp>
          <p:nvSpPr>
            <p:cNvPr id="5" name="object 5"/>
            <p:cNvSpPr/>
            <p:nvPr/>
          </p:nvSpPr>
          <p:spPr>
            <a:xfrm>
              <a:off x="3082382" y="2706626"/>
              <a:ext cx="5409565" cy="1630680"/>
            </a:xfrm>
            <a:custGeom>
              <a:avLst/>
              <a:gdLst/>
              <a:ahLst/>
              <a:cxnLst/>
              <a:rect l="l" t="t" r="r" b="b"/>
              <a:pathLst>
                <a:path w="5409565" h="1630679">
                  <a:moveTo>
                    <a:pt x="5409419" y="0"/>
                  </a:moveTo>
                  <a:lnTo>
                    <a:pt x="0" y="0"/>
                  </a:lnTo>
                  <a:lnTo>
                    <a:pt x="0" y="1630567"/>
                  </a:lnTo>
                  <a:lnTo>
                    <a:pt x="5409419" y="1630567"/>
                  </a:lnTo>
                  <a:lnTo>
                    <a:pt x="5409419" y="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088547" y="2922805"/>
              <a:ext cx="5397500" cy="1223010"/>
            </a:xfrm>
            <a:custGeom>
              <a:avLst/>
              <a:gdLst/>
              <a:ahLst/>
              <a:cxnLst/>
              <a:rect l="l" t="t" r="r" b="b"/>
              <a:pathLst>
                <a:path w="5397500" h="1223010">
                  <a:moveTo>
                    <a:pt x="0" y="1222822"/>
                  </a:moveTo>
                  <a:lnTo>
                    <a:pt x="61653" y="1222822"/>
                  </a:lnTo>
                </a:path>
                <a:path w="5397500" h="1223010">
                  <a:moveTo>
                    <a:pt x="148380" y="1222822"/>
                  </a:moveTo>
                  <a:lnTo>
                    <a:pt x="358413" y="1222822"/>
                  </a:lnTo>
                </a:path>
                <a:path w="5397500" h="1223010">
                  <a:moveTo>
                    <a:pt x="543375" y="1222822"/>
                  </a:moveTo>
                  <a:lnTo>
                    <a:pt x="667093" y="1222822"/>
                  </a:lnTo>
                </a:path>
                <a:path w="5397500" h="1223010">
                  <a:moveTo>
                    <a:pt x="753408" y="1222822"/>
                  </a:moveTo>
                  <a:lnTo>
                    <a:pt x="963442" y="1222822"/>
                  </a:lnTo>
                </a:path>
                <a:path w="5397500" h="1223010">
                  <a:moveTo>
                    <a:pt x="1049758" y="1222822"/>
                  </a:moveTo>
                  <a:lnTo>
                    <a:pt x="2470260" y="1222822"/>
                  </a:lnTo>
                </a:path>
                <a:path w="5397500" h="1223010">
                  <a:moveTo>
                    <a:pt x="2556576" y="1222822"/>
                  </a:moveTo>
                  <a:lnTo>
                    <a:pt x="2766692" y="1222822"/>
                  </a:lnTo>
                </a:path>
                <a:path w="5397500" h="1223010">
                  <a:moveTo>
                    <a:pt x="2853007" y="1222822"/>
                  </a:moveTo>
                  <a:lnTo>
                    <a:pt x="3062958" y="1222822"/>
                  </a:lnTo>
                </a:path>
                <a:path w="5397500" h="1223010">
                  <a:moveTo>
                    <a:pt x="3162016" y="1222822"/>
                  </a:moveTo>
                  <a:lnTo>
                    <a:pt x="3371721" y="1222822"/>
                  </a:lnTo>
                </a:path>
                <a:path w="5397500" h="1223010">
                  <a:moveTo>
                    <a:pt x="3458447" y="1222822"/>
                  </a:moveTo>
                  <a:lnTo>
                    <a:pt x="3668481" y="1222822"/>
                  </a:lnTo>
                </a:path>
                <a:path w="5397500" h="1223010">
                  <a:moveTo>
                    <a:pt x="3754796" y="1222822"/>
                  </a:moveTo>
                  <a:lnTo>
                    <a:pt x="5397252" y="1222822"/>
                  </a:lnTo>
                </a:path>
                <a:path w="5397500" h="1223010">
                  <a:moveTo>
                    <a:pt x="0" y="1012797"/>
                  </a:moveTo>
                  <a:lnTo>
                    <a:pt x="61653" y="1012797"/>
                  </a:lnTo>
                </a:path>
                <a:path w="5397500" h="1223010">
                  <a:moveTo>
                    <a:pt x="148380" y="1012797"/>
                  </a:moveTo>
                  <a:lnTo>
                    <a:pt x="358413" y="1012797"/>
                  </a:lnTo>
                </a:path>
                <a:path w="5397500" h="1223010">
                  <a:moveTo>
                    <a:pt x="543375" y="1012797"/>
                  </a:moveTo>
                  <a:lnTo>
                    <a:pt x="667093" y="1012797"/>
                  </a:lnTo>
                </a:path>
                <a:path w="5397500" h="1223010">
                  <a:moveTo>
                    <a:pt x="753408" y="1012797"/>
                  </a:moveTo>
                  <a:lnTo>
                    <a:pt x="3371721" y="1012797"/>
                  </a:lnTo>
                </a:path>
                <a:path w="5397500" h="1223010">
                  <a:moveTo>
                    <a:pt x="3458447" y="1012797"/>
                  </a:moveTo>
                  <a:lnTo>
                    <a:pt x="5397252" y="1012797"/>
                  </a:lnTo>
                </a:path>
                <a:path w="5397500" h="1223010">
                  <a:moveTo>
                    <a:pt x="0" y="815488"/>
                  </a:moveTo>
                  <a:lnTo>
                    <a:pt x="358413" y="815488"/>
                  </a:lnTo>
                </a:path>
                <a:path w="5397500" h="1223010">
                  <a:moveTo>
                    <a:pt x="543375" y="815488"/>
                  </a:moveTo>
                  <a:lnTo>
                    <a:pt x="5397252" y="815488"/>
                  </a:lnTo>
                </a:path>
                <a:path w="5397500" h="1223010">
                  <a:moveTo>
                    <a:pt x="0" y="605463"/>
                  </a:moveTo>
                  <a:lnTo>
                    <a:pt x="358413" y="605463"/>
                  </a:lnTo>
                </a:path>
                <a:path w="5397500" h="1223010">
                  <a:moveTo>
                    <a:pt x="543375" y="605463"/>
                  </a:moveTo>
                  <a:lnTo>
                    <a:pt x="5397252" y="605463"/>
                  </a:lnTo>
                </a:path>
                <a:path w="5397500" h="1223010">
                  <a:moveTo>
                    <a:pt x="0" y="407744"/>
                  </a:moveTo>
                  <a:lnTo>
                    <a:pt x="358413" y="407744"/>
                  </a:lnTo>
                </a:path>
                <a:path w="5397500" h="1223010">
                  <a:moveTo>
                    <a:pt x="543375" y="407744"/>
                  </a:moveTo>
                  <a:lnTo>
                    <a:pt x="5397252" y="407744"/>
                  </a:lnTo>
                </a:path>
                <a:path w="5397500" h="1223010">
                  <a:moveTo>
                    <a:pt x="0" y="197719"/>
                  </a:moveTo>
                  <a:lnTo>
                    <a:pt x="358413" y="197719"/>
                  </a:lnTo>
                </a:path>
                <a:path w="5397500" h="1223010">
                  <a:moveTo>
                    <a:pt x="457059" y="197719"/>
                  </a:moveTo>
                  <a:lnTo>
                    <a:pt x="5397252" y="197719"/>
                  </a:lnTo>
                </a:path>
                <a:path w="5397500" h="1223010">
                  <a:moveTo>
                    <a:pt x="0" y="0"/>
                  </a:moveTo>
                  <a:lnTo>
                    <a:pt x="358413" y="0"/>
                  </a:lnTo>
                </a:path>
                <a:path w="5397500" h="1223010">
                  <a:moveTo>
                    <a:pt x="457059" y="0"/>
                  </a:moveTo>
                  <a:lnTo>
                    <a:pt x="5397252" y="0"/>
                  </a:lnTo>
                </a:path>
              </a:pathLst>
            </a:custGeom>
            <a:ln w="123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88547" y="2706626"/>
              <a:ext cx="5397500" cy="12700"/>
            </a:xfrm>
            <a:custGeom>
              <a:avLst/>
              <a:gdLst/>
              <a:ahLst/>
              <a:cxnLst/>
              <a:rect l="l" t="t" r="r" b="b"/>
              <a:pathLst>
                <a:path w="5397500" h="12700">
                  <a:moveTo>
                    <a:pt x="0" y="12306"/>
                  </a:moveTo>
                  <a:lnTo>
                    <a:pt x="5397252" y="12306"/>
                  </a:lnTo>
                  <a:lnTo>
                    <a:pt x="5397252" y="0"/>
                  </a:lnTo>
                  <a:lnTo>
                    <a:pt x="0" y="0"/>
                  </a:lnTo>
                  <a:lnTo>
                    <a:pt x="0" y="1230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82379" y="2706636"/>
              <a:ext cx="5422265" cy="1643380"/>
            </a:xfrm>
            <a:custGeom>
              <a:avLst/>
              <a:gdLst/>
              <a:ahLst/>
              <a:cxnLst/>
              <a:rect l="l" t="t" r="r" b="b"/>
              <a:pathLst>
                <a:path w="5422265" h="1643379">
                  <a:moveTo>
                    <a:pt x="12331" y="18453"/>
                  </a:moveTo>
                  <a:lnTo>
                    <a:pt x="0" y="18453"/>
                  </a:lnTo>
                  <a:lnTo>
                    <a:pt x="0" y="1636712"/>
                  </a:lnTo>
                  <a:lnTo>
                    <a:pt x="12331" y="1636712"/>
                  </a:lnTo>
                  <a:lnTo>
                    <a:pt x="12331" y="18453"/>
                  </a:lnTo>
                  <a:close/>
                </a:path>
                <a:path w="5422265" h="1643379">
                  <a:moveTo>
                    <a:pt x="5403418" y="0"/>
                  </a:moveTo>
                  <a:lnTo>
                    <a:pt x="6159" y="0"/>
                  </a:lnTo>
                  <a:lnTo>
                    <a:pt x="6159" y="12306"/>
                  </a:lnTo>
                  <a:lnTo>
                    <a:pt x="5403418" y="12306"/>
                  </a:lnTo>
                  <a:lnTo>
                    <a:pt x="5403418" y="0"/>
                  </a:lnTo>
                  <a:close/>
                </a:path>
                <a:path w="5422265" h="1643379">
                  <a:moveTo>
                    <a:pt x="5415750" y="1630565"/>
                  </a:moveTo>
                  <a:lnTo>
                    <a:pt x="18491" y="1630565"/>
                  </a:lnTo>
                  <a:lnTo>
                    <a:pt x="18491" y="1642872"/>
                  </a:lnTo>
                  <a:lnTo>
                    <a:pt x="5415750" y="1642872"/>
                  </a:lnTo>
                  <a:lnTo>
                    <a:pt x="5415750" y="1630565"/>
                  </a:lnTo>
                  <a:close/>
                </a:path>
                <a:path w="5422265" h="1643379">
                  <a:moveTo>
                    <a:pt x="5421909" y="6146"/>
                  </a:moveTo>
                  <a:lnTo>
                    <a:pt x="5409577" y="6146"/>
                  </a:lnTo>
                  <a:lnTo>
                    <a:pt x="5409577" y="1624406"/>
                  </a:lnTo>
                  <a:lnTo>
                    <a:pt x="5421909" y="1624406"/>
                  </a:lnTo>
                  <a:lnTo>
                    <a:pt x="5421909" y="6146"/>
                  </a:lnTo>
                  <a:close/>
                </a:path>
              </a:pathLst>
            </a:custGeom>
            <a:solidFill>
              <a:srgbClr val="8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50201" y="3812130"/>
              <a:ext cx="86995" cy="525145"/>
            </a:xfrm>
            <a:custGeom>
              <a:avLst/>
              <a:gdLst/>
              <a:ahLst/>
              <a:cxnLst/>
              <a:rect l="l" t="t" r="r" b="b"/>
              <a:pathLst>
                <a:path w="86994" h="525145">
                  <a:moveTo>
                    <a:pt x="86726" y="0"/>
                  </a:moveTo>
                  <a:lnTo>
                    <a:pt x="0" y="0"/>
                  </a:lnTo>
                  <a:lnTo>
                    <a:pt x="0" y="525063"/>
                  </a:lnTo>
                  <a:lnTo>
                    <a:pt x="86726" y="525063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150201" y="3812130"/>
              <a:ext cx="86995" cy="525145"/>
            </a:xfrm>
            <a:custGeom>
              <a:avLst/>
              <a:gdLst/>
              <a:ahLst/>
              <a:cxnLst/>
              <a:rect l="l" t="t" r="r" b="b"/>
              <a:pathLst>
                <a:path w="86994" h="525145">
                  <a:moveTo>
                    <a:pt x="86726" y="525063"/>
                  </a:moveTo>
                  <a:lnTo>
                    <a:pt x="86726" y="0"/>
                  </a:lnTo>
                  <a:lnTo>
                    <a:pt x="0" y="0"/>
                  </a:lnTo>
                  <a:lnTo>
                    <a:pt x="0" y="525063"/>
                  </a:lnTo>
                </a:path>
              </a:pathLst>
            </a:custGeom>
            <a:ln w="123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46961" y="2873580"/>
              <a:ext cx="99060" cy="1463675"/>
            </a:xfrm>
            <a:custGeom>
              <a:avLst/>
              <a:gdLst/>
              <a:ahLst/>
              <a:cxnLst/>
              <a:rect l="l" t="t" r="r" b="b"/>
              <a:pathLst>
                <a:path w="99060" h="1463675">
                  <a:moveTo>
                    <a:pt x="98646" y="0"/>
                  </a:moveTo>
                  <a:lnTo>
                    <a:pt x="0" y="0"/>
                  </a:lnTo>
                  <a:lnTo>
                    <a:pt x="0" y="1463613"/>
                  </a:lnTo>
                  <a:lnTo>
                    <a:pt x="98646" y="1463613"/>
                  </a:lnTo>
                  <a:lnTo>
                    <a:pt x="9864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446961" y="2873580"/>
              <a:ext cx="99060" cy="1463675"/>
            </a:xfrm>
            <a:custGeom>
              <a:avLst/>
              <a:gdLst/>
              <a:ahLst/>
              <a:cxnLst/>
              <a:rect l="l" t="t" r="r" b="b"/>
              <a:pathLst>
                <a:path w="99060" h="1463675">
                  <a:moveTo>
                    <a:pt x="98646" y="1463613"/>
                  </a:moveTo>
                  <a:lnTo>
                    <a:pt x="98646" y="0"/>
                  </a:lnTo>
                  <a:lnTo>
                    <a:pt x="0" y="0"/>
                  </a:lnTo>
                  <a:lnTo>
                    <a:pt x="0" y="1463613"/>
                  </a:lnTo>
                </a:path>
              </a:pathLst>
            </a:custGeom>
            <a:ln w="123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755641" y="3775212"/>
              <a:ext cx="86360" cy="562610"/>
            </a:xfrm>
            <a:custGeom>
              <a:avLst/>
              <a:gdLst/>
              <a:ahLst/>
              <a:cxnLst/>
              <a:rect l="l" t="t" r="r" b="b"/>
              <a:pathLst>
                <a:path w="86360" h="562610">
                  <a:moveTo>
                    <a:pt x="86315" y="0"/>
                  </a:moveTo>
                  <a:lnTo>
                    <a:pt x="0" y="0"/>
                  </a:lnTo>
                  <a:lnTo>
                    <a:pt x="0" y="561981"/>
                  </a:lnTo>
                  <a:lnTo>
                    <a:pt x="86315" y="561981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55641" y="3775212"/>
              <a:ext cx="86360" cy="562610"/>
            </a:xfrm>
            <a:custGeom>
              <a:avLst/>
              <a:gdLst/>
              <a:ahLst/>
              <a:cxnLst/>
              <a:rect l="l" t="t" r="r" b="b"/>
              <a:pathLst>
                <a:path w="86360" h="562610">
                  <a:moveTo>
                    <a:pt x="86315" y="561981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561981"/>
                  </a:lnTo>
                </a:path>
              </a:pathLst>
            </a:custGeom>
            <a:ln w="123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51990" y="4096403"/>
              <a:ext cx="86360" cy="241300"/>
            </a:xfrm>
            <a:custGeom>
              <a:avLst/>
              <a:gdLst/>
              <a:ahLst/>
              <a:cxnLst/>
              <a:rect l="l" t="t" r="r" b="b"/>
              <a:pathLst>
                <a:path w="86360" h="241300">
                  <a:moveTo>
                    <a:pt x="86315" y="0"/>
                  </a:moveTo>
                  <a:lnTo>
                    <a:pt x="0" y="0"/>
                  </a:lnTo>
                  <a:lnTo>
                    <a:pt x="0" y="240790"/>
                  </a:lnTo>
                  <a:lnTo>
                    <a:pt x="86315" y="240790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51990" y="4096403"/>
              <a:ext cx="86360" cy="241300"/>
            </a:xfrm>
            <a:custGeom>
              <a:avLst/>
              <a:gdLst/>
              <a:ahLst/>
              <a:cxnLst/>
              <a:rect l="l" t="t" r="r" b="b"/>
              <a:pathLst>
                <a:path w="86360" h="241300">
                  <a:moveTo>
                    <a:pt x="86315" y="240790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240790"/>
                  </a:lnTo>
                </a:path>
              </a:pathLst>
            </a:custGeom>
            <a:ln w="123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48421" y="4256793"/>
              <a:ext cx="99060" cy="80645"/>
            </a:xfrm>
            <a:custGeom>
              <a:avLst/>
              <a:gdLst/>
              <a:ahLst/>
              <a:cxnLst/>
              <a:rect l="l" t="t" r="r" b="b"/>
              <a:pathLst>
                <a:path w="99060" h="80645">
                  <a:moveTo>
                    <a:pt x="98646" y="0"/>
                  </a:moveTo>
                  <a:lnTo>
                    <a:pt x="0" y="0"/>
                  </a:lnTo>
                  <a:lnTo>
                    <a:pt x="0" y="80400"/>
                  </a:lnTo>
                  <a:lnTo>
                    <a:pt x="98646" y="80400"/>
                  </a:lnTo>
                  <a:lnTo>
                    <a:pt x="9864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348421" y="4256793"/>
              <a:ext cx="99060" cy="80645"/>
            </a:xfrm>
            <a:custGeom>
              <a:avLst/>
              <a:gdLst/>
              <a:ahLst/>
              <a:cxnLst/>
              <a:rect l="l" t="t" r="r" b="b"/>
              <a:pathLst>
                <a:path w="99060" h="80645">
                  <a:moveTo>
                    <a:pt x="98646" y="80400"/>
                  </a:moveTo>
                  <a:lnTo>
                    <a:pt x="98646" y="0"/>
                  </a:lnTo>
                  <a:lnTo>
                    <a:pt x="0" y="0"/>
                  </a:lnTo>
                  <a:lnTo>
                    <a:pt x="0" y="80400"/>
                  </a:lnTo>
                </a:path>
              </a:pathLst>
            </a:custGeom>
            <a:ln w="1231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57019" y="4145627"/>
              <a:ext cx="86995" cy="191770"/>
            </a:xfrm>
            <a:custGeom>
              <a:avLst/>
              <a:gdLst/>
              <a:ahLst/>
              <a:cxnLst/>
              <a:rect l="l" t="t" r="r" b="b"/>
              <a:pathLst>
                <a:path w="86995" h="191770">
                  <a:moveTo>
                    <a:pt x="86726" y="0"/>
                  </a:moveTo>
                  <a:lnTo>
                    <a:pt x="0" y="0"/>
                  </a:lnTo>
                  <a:lnTo>
                    <a:pt x="0" y="191565"/>
                  </a:lnTo>
                  <a:lnTo>
                    <a:pt x="86726" y="191565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57019" y="4145627"/>
              <a:ext cx="86995" cy="191770"/>
            </a:xfrm>
            <a:custGeom>
              <a:avLst/>
              <a:gdLst/>
              <a:ahLst/>
              <a:cxnLst/>
              <a:rect l="l" t="t" r="r" b="b"/>
              <a:pathLst>
                <a:path w="86995" h="191770">
                  <a:moveTo>
                    <a:pt x="86726" y="191565"/>
                  </a:moveTo>
                  <a:lnTo>
                    <a:pt x="86726" y="0"/>
                  </a:lnTo>
                  <a:lnTo>
                    <a:pt x="0" y="0"/>
                  </a:lnTo>
                  <a:lnTo>
                    <a:pt x="0" y="191565"/>
                  </a:lnTo>
                </a:path>
              </a:pathLst>
            </a:custGeom>
            <a:ln w="123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953450" y="4219875"/>
              <a:ext cx="86995" cy="117475"/>
            </a:xfrm>
            <a:custGeom>
              <a:avLst/>
              <a:gdLst/>
              <a:ahLst/>
              <a:cxnLst/>
              <a:rect l="l" t="t" r="r" b="b"/>
              <a:pathLst>
                <a:path w="86995" h="117475">
                  <a:moveTo>
                    <a:pt x="86726" y="0"/>
                  </a:moveTo>
                  <a:lnTo>
                    <a:pt x="0" y="0"/>
                  </a:lnTo>
                  <a:lnTo>
                    <a:pt x="0" y="117318"/>
                  </a:lnTo>
                  <a:lnTo>
                    <a:pt x="86726" y="117318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953450" y="4219875"/>
              <a:ext cx="86995" cy="117475"/>
            </a:xfrm>
            <a:custGeom>
              <a:avLst/>
              <a:gdLst/>
              <a:ahLst/>
              <a:cxnLst/>
              <a:rect l="l" t="t" r="r" b="b"/>
              <a:pathLst>
                <a:path w="86995" h="117475">
                  <a:moveTo>
                    <a:pt x="86726" y="117318"/>
                  </a:moveTo>
                  <a:lnTo>
                    <a:pt x="86726" y="0"/>
                  </a:lnTo>
                  <a:lnTo>
                    <a:pt x="0" y="0"/>
                  </a:lnTo>
                  <a:lnTo>
                    <a:pt x="0" y="117318"/>
                  </a:lnTo>
                </a:path>
              </a:pathLst>
            </a:custGeom>
            <a:ln w="123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50210" y="4145627"/>
              <a:ext cx="99060" cy="191770"/>
            </a:xfrm>
            <a:custGeom>
              <a:avLst/>
              <a:gdLst/>
              <a:ahLst/>
              <a:cxnLst/>
              <a:rect l="l" t="t" r="r" b="b"/>
              <a:pathLst>
                <a:path w="99060" h="191770">
                  <a:moveTo>
                    <a:pt x="98646" y="0"/>
                  </a:moveTo>
                  <a:lnTo>
                    <a:pt x="0" y="0"/>
                  </a:lnTo>
                  <a:lnTo>
                    <a:pt x="0" y="191565"/>
                  </a:lnTo>
                  <a:lnTo>
                    <a:pt x="98646" y="191565"/>
                  </a:lnTo>
                  <a:lnTo>
                    <a:pt x="9864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50210" y="4145627"/>
              <a:ext cx="99060" cy="191770"/>
            </a:xfrm>
            <a:custGeom>
              <a:avLst/>
              <a:gdLst/>
              <a:ahLst/>
              <a:cxnLst/>
              <a:rect l="l" t="t" r="r" b="b"/>
              <a:pathLst>
                <a:path w="99060" h="191770">
                  <a:moveTo>
                    <a:pt x="98646" y="191565"/>
                  </a:moveTo>
                  <a:lnTo>
                    <a:pt x="98646" y="0"/>
                  </a:lnTo>
                  <a:lnTo>
                    <a:pt x="0" y="0"/>
                  </a:lnTo>
                  <a:lnTo>
                    <a:pt x="0" y="191565"/>
                  </a:lnTo>
                </a:path>
              </a:pathLst>
            </a:custGeom>
            <a:ln w="123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558808" y="4096403"/>
              <a:ext cx="86360" cy="241300"/>
            </a:xfrm>
            <a:custGeom>
              <a:avLst/>
              <a:gdLst/>
              <a:ahLst/>
              <a:cxnLst/>
              <a:rect l="l" t="t" r="r" b="b"/>
              <a:pathLst>
                <a:path w="86360" h="241300">
                  <a:moveTo>
                    <a:pt x="86315" y="0"/>
                  </a:moveTo>
                  <a:lnTo>
                    <a:pt x="0" y="0"/>
                  </a:lnTo>
                  <a:lnTo>
                    <a:pt x="0" y="240790"/>
                  </a:lnTo>
                  <a:lnTo>
                    <a:pt x="86315" y="240790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558808" y="4096403"/>
              <a:ext cx="86360" cy="241300"/>
            </a:xfrm>
            <a:custGeom>
              <a:avLst/>
              <a:gdLst/>
              <a:ahLst/>
              <a:cxnLst/>
              <a:rect l="l" t="t" r="r" b="b"/>
              <a:pathLst>
                <a:path w="86360" h="241300">
                  <a:moveTo>
                    <a:pt x="86315" y="240790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240790"/>
                  </a:lnTo>
                </a:path>
              </a:pathLst>
            </a:custGeom>
            <a:ln w="123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855239" y="4022156"/>
              <a:ext cx="86360" cy="315595"/>
            </a:xfrm>
            <a:custGeom>
              <a:avLst/>
              <a:gdLst/>
              <a:ahLst/>
              <a:cxnLst/>
              <a:rect l="l" t="t" r="r" b="b"/>
              <a:pathLst>
                <a:path w="86360" h="315595">
                  <a:moveTo>
                    <a:pt x="86315" y="0"/>
                  </a:moveTo>
                  <a:lnTo>
                    <a:pt x="0" y="0"/>
                  </a:lnTo>
                  <a:lnTo>
                    <a:pt x="0" y="315037"/>
                  </a:lnTo>
                  <a:lnTo>
                    <a:pt x="86315" y="315037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855239" y="4022156"/>
              <a:ext cx="86360" cy="315595"/>
            </a:xfrm>
            <a:custGeom>
              <a:avLst/>
              <a:gdLst/>
              <a:ahLst/>
              <a:cxnLst/>
              <a:rect l="l" t="t" r="r" b="b"/>
              <a:pathLst>
                <a:path w="86360" h="315595">
                  <a:moveTo>
                    <a:pt x="86315" y="315037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315037"/>
                  </a:lnTo>
                </a:path>
              </a:pathLst>
            </a:custGeom>
            <a:ln w="1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151506" y="3935602"/>
              <a:ext cx="99060" cy="401955"/>
            </a:xfrm>
            <a:custGeom>
              <a:avLst/>
              <a:gdLst/>
              <a:ahLst/>
              <a:cxnLst/>
              <a:rect l="l" t="t" r="r" b="b"/>
              <a:pathLst>
                <a:path w="99060" h="401954">
                  <a:moveTo>
                    <a:pt x="99057" y="0"/>
                  </a:moveTo>
                  <a:lnTo>
                    <a:pt x="0" y="0"/>
                  </a:lnTo>
                  <a:lnTo>
                    <a:pt x="0" y="401591"/>
                  </a:lnTo>
                  <a:lnTo>
                    <a:pt x="99057" y="401591"/>
                  </a:lnTo>
                  <a:lnTo>
                    <a:pt x="99057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151506" y="3935602"/>
              <a:ext cx="99060" cy="401955"/>
            </a:xfrm>
            <a:custGeom>
              <a:avLst/>
              <a:gdLst/>
              <a:ahLst/>
              <a:cxnLst/>
              <a:rect l="l" t="t" r="r" b="b"/>
              <a:pathLst>
                <a:path w="99060" h="401954">
                  <a:moveTo>
                    <a:pt x="99057" y="401591"/>
                  </a:moveTo>
                  <a:lnTo>
                    <a:pt x="99057" y="0"/>
                  </a:lnTo>
                  <a:lnTo>
                    <a:pt x="0" y="0"/>
                  </a:lnTo>
                  <a:lnTo>
                    <a:pt x="0" y="401591"/>
                  </a:lnTo>
                </a:path>
              </a:pathLst>
            </a:custGeom>
            <a:ln w="1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460268" y="3775212"/>
              <a:ext cx="86995" cy="562610"/>
            </a:xfrm>
            <a:custGeom>
              <a:avLst/>
              <a:gdLst/>
              <a:ahLst/>
              <a:cxnLst/>
              <a:rect l="l" t="t" r="r" b="b"/>
              <a:pathLst>
                <a:path w="86995" h="562610">
                  <a:moveTo>
                    <a:pt x="86726" y="0"/>
                  </a:moveTo>
                  <a:lnTo>
                    <a:pt x="0" y="0"/>
                  </a:lnTo>
                  <a:lnTo>
                    <a:pt x="0" y="561981"/>
                  </a:lnTo>
                  <a:lnTo>
                    <a:pt x="86726" y="561981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460268" y="3775212"/>
              <a:ext cx="86995" cy="562610"/>
            </a:xfrm>
            <a:custGeom>
              <a:avLst/>
              <a:gdLst/>
              <a:ahLst/>
              <a:cxnLst/>
              <a:rect l="l" t="t" r="r" b="b"/>
              <a:pathLst>
                <a:path w="86995" h="562610">
                  <a:moveTo>
                    <a:pt x="86726" y="561981"/>
                  </a:moveTo>
                  <a:lnTo>
                    <a:pt x="86726" y="0"/>
                  </a:lnTo>
                  <a:lnTo>
                    <a:pt x="0" y="0"/>
                  </a:lnTo>
                  <a:lnTo>
                    <a:pt x="0" y="561981"/>
                  </a:lnTo>
                </a:path>
              </a:pathLst>
            </a:custGeom>
            <a:ln w="123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757028" y="3972931"/>
              <a:ext cx="86360" cy="364490"/>
            </a:xfrm>
            <a:custGeom>
              <a:avLst/>
              <a:gdLst/>
              <a:ahLst/>
              <a:cxnLst/>
              <a:rect l="l" t="t" r="r" b="b"/>
              <a:pathLst>
                <a:path w="86359" h="364489">
                  <a:moveTo>
                    <a:pt x="86315" y="0"/>
                  </a:moveTo>
                  <a:lnTo>
                    <a:pt x="0" y="0"/>
                  </a:lnTo>
                  <a:lnTo>
                    <a:pt x="0" y="364262"/>
                  </a:lnTo>
                  <a:lnTo>
                    <a:pt x="86315" y="364262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757028" y="3972931"/>
              <a:ext cx="86360" cy="364490"/>
            </a:xfrm>
            <a:custGeom>
              <a:avLst/>
              <a:gdLst/>
              <a:ahLst/>
              <a:cxnLst/>
              <a:rect l="l" t="t" r="r" b="b"/>
              <a:pathLst>
                <a:path w="86359" h="364489">
                  <a:moveTo>
                    <a:pt x="86315" y="364262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364262"/>
                  </a:lnTo>
                </a:path>
              </a:pathLst>
            </a:custGeom>
            <a:ln w="1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053295" y="4145627"/>
              <a:ext cx="99060" cy="191770"/>
            </a:xfrm>
            <a:custGeom>
              <a:avLst/>
              <a:gdLst/>
              <a:ahLst/>
              <a:cxnLst/>
              <a:rect l="l" t="t" r="r" b="b"/>
              <a:pathLst>
                <a:path w="99059" h="191770">
                  <a:moveTo>
                    <a:pt x="98646" y="0"/>
                  </a:moveTo>
                  <a:lnTo>
                    <a:pt x="0" y="0"/>
                  </a:lnTo>
                  <a:lnTo>
                    <a:pt x="0" y="191565"/>
                  </a:lnTo>
                  <a:lnTo>
                    <a:pt x="98646" y="191565"/>
                  </a:lnTo>
                  <a:lnTo>
                    <a:pt x="9864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053295" y="4145627"/>
              <a:ext cx="99060" cy="191770"/>
            </a:xfrm>
            <a:custGeom>
              <a:avLst/>
              <a:gdLst/>
              <a:ahLst/>
              <a:cxnLst/>
              <a:rect l="l" t="t" r="r" b="b"/>
              <a:pathLst>
                <a:path w="99059" h="191770">
                  <a:moveTo>
                    <a:pt x="98646" y="191565"/>
                  </a:moveTo>
                  <a:lnTo>
                    <a:pt x="98646" y="0"/>
                  </a:lnTo>
                  <a:lnTo>
                    <a:pt x="0" y="0"/>
                  </a:lnTo>
                  <a:lnTo>
                    <a:pt x="0" y="191565"/>
                  </a:lnTo>
                </a:path>
              </a:pathLst>
            </a:custGeom>
            <a:ln w="123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362057" y="4145627"/>
              <a:ext cx="86360" cy="191770"/>
            </a:xfrm>
            <a:custGeom>
              <a:avLst/>
              <a:gdLst/>
              <a:ahLst/>
              <a:cxnLst/>
              <a:rect l="l" t="t" r="r" b="b"/>
              <a:pathLst>
                <a:path w="86359" h="191770">
                  <a:moveTo>
                    <a:pt x="86315" y="0"/>
                  </a:moveTo>
                  <a:lnTo>
                    <a:pt x="0" y="0"/>
                  </a:lnTo>
                  <a:lnTo>
                    <a:pt x="0" y="191565"/>
                  </a:lnTo>
                  <a:lnTo>
                    <a:pt x="86315" y="191565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362057" y="4145627"/>
              <a:ext cx="86360" cy="191770"/>
            </a:xfrm>
            <a:custGeom>
              <a:avLst/>
              <a:gdLst/>
              <a:ahLst/>
              <a:cxnLst/>
              <a:rect l="l" t="t" r="r" b="b"/>
              <a:pathLst>
                <a:path w="86359" h="191770">
                  <a:moveTo>
                    <a:pt x="86315" y="191565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191565"/>
                  </a:lnTo>
                </a:path>
              </a:pathLst>
            </a:custGeom>
            <a:ln w="123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658324" y="4145627"/>
              <a:ext cx="86360" cy="191770"/>
            </a:xfrm>
            <a:custGeom>
              <a:avLst/>
              <a:gdLst/>
              <a:ahLst/>
              <a:cxnLst/>
              <a:rect l="l" t="t" r="r" b="b"/>
              <a:pathLst>
                <a:path w="86359" h="191770">
                  <a:moveTo>
                    <a:pt x="86315" y="0"/>
                  </a:moveTo>
                  <a:lnTo>
                    <a:pt x="0" y="0"/>
                  </a:lnTo>
                  <a:lnTo>
                    <a:pt x="0" y="191565"/>
                  </a:lnTo>
                  <a:lnTo>
                    <a:pt x="86315" y="191565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658324" y="4145627"/>
              <a:ext cx="86360" cy="191770"/>
            </a:xfrm>
            <a:custGeom>
              <a:avLst/>
              <a:gdLst/>
              <a:ahLst/>
              <a:cxnLst/>
              <a:rect l="l" t="t" r="r" b="b"/>
              <a:pathLst>
                <a:path w="86359" h="191770">
                  <a:moveTo>
                    <a:pt x="86315" y="191565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191565"/>
                  </a:lnTo>
                </a:path>
              </a:pathLst>
            </a:custGeom>
            <a:ln w="123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954755" y="4306428"/>
              <a:ext cx="99060" cy="31115"/>
            </a:xfrm>
            <a:custGeom>
              <a:avLst/>
              <a:gdLst/>
              <a:ahLst/>
              <a:cxnLst/>
              <a:rect l="l" t="t" r="r" b="b"/>
              <a:pathLst>
                <a:path w="99059" h="31114">
                  <a:moveTo>
                    <a:pt x="99057" y="0"/>
                  </a:moveTo>
                  <a:lnTo>
                    <a:pt x="0" y="0"/>
                  </a:lnTo>
                  <a:lnTo>
                    <a:pt x="0" y="30765"/>
                  </a:lnTo>
                  <a:lnTo>
                    <a:pt x="99057" y="30765"/>
                  </a:lnTo>
                  <a:lnTo>
                    <a:pt x="99057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954755" y="4306428"/>
              <a:ext cx="99060" cy="31115"/>
            </a:xfrm>
            <a:custGeom>
              <a:avLst/>
              <a:gdLst/>
              <a:ahLst/>
              <a:cxnLst/>
              <a:rect l="l" t="t" r="r" b="b"/>
              <a:pathLst>
                <a:path w="99059" h="31114">
                  <a:moveTo>
                    <a:pt x="99057" y="30765"/>
                  </a:moveTo>
                  <a:lnTo>
                    <a:pt x="99057" y="0"/>
                  </a:lnTo>
                  <a:lnTo>
                    <a:pt x="0" y="0"/>
                  </a:lnTo>
                  <a:lnTo>
                    <a:pt x="0" y="30765"/>
                  </a:lnTo>
                </a:path>
              </a:pathLst>
            </a:custGeom>
            <a:ln w="123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263353" y="4256793"/>
              <a:ext cx="86995" cy="80645"/>
            </a:xfrm>
            <a:custGeom>
              <a:avLst/>
              <a:gdLst/>
              <a:ahLst/>
              <a:cxnLst/>
              <a:rect l="l" t="t" r="r" b="b"/>
              <a:pathLst>
                <a:path w="86995" h="80645">
                  <a:moveTo>
                    <a:pt x="86726" y="0"/>
                  </a:moveTo>
                  <a:lnTo>
                    <a:pt x="0" y="0"/>
                  </a:lnTo>
                  <a:lnTo>
                    <a:pt x="0" y="80400"/>
                  </a:lnTo>
                  <a:lnTo>
                    <a:pt x="86726" y="80400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263353" y="4256793"/>
              <a:ext cx="86995" cy="80645"/>
            </a:xfrm>
            <a:custGeom>
              <a:avLst/>
              <a:gdLst/>
              <a:ahLst/>
              <a:cxnLst/>
              <a:rect l="l" t="t" r="r" b="b"/>
              <a:pathLst>
                <a:path w="86995" h="80645">
                  <a:moveTo>
                    <a:pt x="86726" y="80400"/>
                  </a:moveTo>
                  <a:lnTo>
                    <a:pt x="86726" y="0"/>
                  </a:lnTo>
                  <a:lnTo>
                    <a:pt x="0" y="0"/>
                  </a:lnTo>
                  <a:lnTo>
                    <a:pt x="0" y="80400"/>
                  </a:lnTo>
                </a:path>
              </a:pathLst>
            </a:custGeom>
            <a:ln w="12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236927" y="4256793"/>
              <a:ext cx="86360" cy="80645"/>
            </a:xfrm>
            <a:custGeom>
              <a:avLst/>
              <a:gdLst/>
              <a:ahLst/>
              <a:cxnLst/>
              <a:rect l="l" t="t" r="r" b="b"/>
              <a:pathLst>
                <a:path w="86360" h="80645">
                  <a:moveTo>
                    <a:pt x="86315" y="0"/>
                  </a:moveTo>
                  <a:lnTo>
                    <a:pt x="0" y="0"/>
                  </a:lnTo>
                  <a:lnTo>
                    <a:pt x="0" y="80400"/>
                  </a:lnTo>
                  <a:lnTo>
                    <a:pt x="86315" y="80400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236927" y="4256793"/>
              <a:ext cx="86360" cy="80645"/>
            </a:xfrm>
            <a:custGeom>
              <a:avLst/>
              <a:gdLst/>
              <a:ahLst/>
              <a:cxnLst/>
              <a:rect l="l" t="t" r="r" b="b"/>
              <a:pathLst>
                <a:path w="86360" h="80645">
                  <a:moveTo>
                    <a:pt x="86315" y="80400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80400"/>
                  </a:lnTo>
                </a:path>
              </a:pathLst>
            </a:custGeom>
            <a:ln w="12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545607" y="3207077"/>
              <a:ext cx="86360" cy="1130300"/>
            </a:xfrm>
            <a:custGeom>
              <a:avLst/>
              <a:gdLst/>
              <a:ahLst/>
              <a:cxnLst/>
              <a:rect l="l" t="t" r="r" b="b"/>
              <a:pathLst>
                <a:path w="86360" h="1130300">
                  <a:moveTo>
                    <a:pt x="86315" y="0"/>
                  </a:moveTo>
                  <a:lnTo>
                    <a:pt x="0" y="0"/>
                  </a:lnTo>
                  <a:lnTo>
                    <a:pt x="0" y="1130116"/>
                  </a:lnTo>
                  <a:lnTo>
                    <a:pt x="86315" y="1130116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545607" y="3207077"/>
              <a:ext cx="86360" cy="1130300"/>
            </a:xfrm>
            <a:custGeom>
              <a:avLst/>
              <a:gdLst/>
              <a:ahLst/>
              <a:cxnLst/>
              <a:rect l="l" t="t" r="r" b="b"/>
              <a:pathLst>
                <a:path w="86360" h="1130300">
                  <a:moveTo>
                    <a:pt x="86315" y="1130116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1130116"/>
                  </a:lnTo>
                </a:path>
              </a:pathLst>
            </a:custGeom>
            <a:ln w="123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3841956" y="4145627"/>
              <a:ext cx="86360" cy="191770"/>
            </a:xfrm>
            <a:custGeom>
              <a:avLst/>
              <a:gdLst/>
              <a:ahLst/>
              <a:cxnLst/>
              <a:rect l="l" t="t" r="r" b="b"/>
              <a:pathLst>
                <a:path w="86360" h="191770">
                  <a:moveTo>
                    <a:pt x="86315" y="0"/>
                  </a:moveTo>
                  <a:lnTo>
                    <a:pt x="0" y="0"/>
                  </a:lnTo>
                  <a:lnTo>
                    <a:pt x="0" y="191565"/>
                  </a:lnTo>
                  <a:lnTo>
                    <a:pt x="86315" y="191565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841956" y="4145627"/>
              <a:ext cx="86360" cy="191770"/>
            </a:xfrm>
            <a:custGeom>
              <a:avLst/>
              <a:gdLst/>
              <a:ahLst/>
              <a:cxnLst/>
              <a:rect l="l" t="t" r="r" b="b"/>
              <a:pathLst>
                <a:path w="86360" h="191770">
                  <a:moveTo>
                    <a:pt x="86315" y="191565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191565"/>
                  </a:lnTo>
                </a:path>
              </a:pathLst>
            </a:custGeom>
            <a:ln w="123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4138305" y="4256793"/>
              <a:ext cx="86995" cy="80645"/>
            </a:xfrm>
            <a:custGeom>
              <a:avLst/>
              <a:gdLst/>
              <a:ahLst/>
              <a:cxnLst/>
              <a:rect l="l" t="t" r="r" b="b"/>
              <a:pathLst>
                <a:path w="86995" h="80645">
                  <a:moveTo>
                    <a:pt x="86726" y="0"/>
                  </a:moveTo>
                  <a:lnTo>
                    <a:pt x="0" y="0"/>
                  </a:lnTo>
                  <a:lnTo>
                    <a:pt x="0" y="80400"/>
                  </a:lnTo>
                  <a:lnTo>
                    <a:pt x="86726" y="80400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138305" y="4256793"/>
              <a:ext cx="86995" cy="80645"/>
            </a:xfrm>
            <a:custGeom>
              <a:avLst/>
              <a:gdLst/>
              <a:ahLst/>
              <a:cxnLst/>
              <a:rect l="l" t="t" r="r" b="b"/>
              <a:pathLst>
                <a:path w="86995" h="80645">
                  <a:moveTo>
                    <a:pt x="86726" y="80400"/>
                  </a:moveTo>
                  <a:lnTo>
                    <a:pt x="86726" y="0"/>
                  </a:lnTo>
                  <a:lnTo>
                    <a:pt x="0" y="0"/>
                  </a:lnTo>
                  <a:lnTo>
                    <a:pt x="0" y="80400"/>
                  </a:lnTo>
                </a:path>
              </a:pathLst>
            </a:custGeom>
            <a:ln w="12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447067" y="4306428"/>
              <a:ext cx="86995" cy="31115"/>
            </a:xfrm>
            <a:custGeom>
              <a:avLst/>
              <a:gdLst/>
              <a:ahLst/>
              <a:cxnLst/>
              <a:rect l="l" t="t" r="r" b="b"/>
              <a:pathLst>
                <a:path w="86995" h="31114">
                  <a:moveTo>
                    <a:pt x="86726" y="0"/>
                  </a:moveTo>
                  <a:lnTo>
                    <a:pt x="0" y="0"/>
                  </a:lnTo>
                  <a:lnTo>
                    <a:pt x="0" y="30765"/>
                  </a:lnTo>
                  <a:lnTo>
                    <a:pt x="86726" y="30765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447067" y="4306428"/>
              <a:ext cx="86995" cy="31115"/>
            </a:xfrm>
            <a:custGeom>
              <a:avLst/>
              <a:gdLst/>
              <a:ahLst/>
              <a:cxnLst/>
              <a:rect l="l" t="t" r="r" b="b"/>
              <a:pathLst>
                <a:path w="86995" h="31114">
                  <a:moveTo>
                    <a:pt x="86726" y="30765"/>
                  </a:moveTo>
                  <a:lnTo>
                    <a:pt x="86726" y="0"/>
                  </a:lnTo>
                  <a:lnTo>
                    <a:pt x="0" y="0"/>
                  </a:lnTo>
                  <a:lnTo>
                    <a:pt x="0" y="30765"/>
                  </a:lnTo>
                </a:path>
              </a:pathLst>
            </a:custGeom>
            <a:ln w="123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743827" y="4219875"/>
              <a:ext cx="86360" cy="117475"/>
            </a:xfrm>
            <a:custGeom>
              <a:avLst/>
              <a:gdLst/>
              <a:ahLst/>
              <a:cxnLst/>
              <a:rect l="l" t="t" r="r" b="b"/>
              <a:pathLst>
                <a:path w="86360" h="117475">
                  <a:moveTo>
                    <a:pt x="86315" y="0"/>
                  </a:moveTo>
                  <a:lnTo>
                    <a:pt x="0" y="0"/>
                  </a:lnTo>
                  <a:lnTo>
                    <a:pt x="0" y="117318"/>
                  </a:lnTo>
                  <a:lnTo>
                    <a:pt x="86315" y="117318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743827" y="4219875"/>
              <a:ext cx="86360" cy="117475"/>
            </a:xfrm>
            <a:custGeom>
              <a:avLst/>
              <a:gdLst/>
              <a:ahLst/>
              <a:cxnLst/>
              <a:rect l="l" t="t" r="r" b="b"/>
              <a:pathLst>
                <a:path w="86360" h="117475">
                  <a:moveTo>
                    <a:pt x="86315" y="117318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117318"/>
                  </a:lnTo>
                </a:path>
              </a:pathLst>
            </a:custGeom>
            <a:ln w="123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040094" y="4256793"/>
              <a:ext cx="86360" cy="80645"/>
            </a:xfrm>
            <a:custGeom>
              <a:avLst/>
              <a:gdLst/>
              <a:ahLst/>
              <a:cxnLst/>
              <a:rect l="l" t="t" r="r" b="b"/>
              <a:pathLst>
                <a:path w="86360" h="80645">
                  <a:moveTo>
                    <a:pt x="86315" y="0"/>
                  </a:moveTo>
                  <a:lnTo>
                    <a:pt x="0" y="0"/>
                  </a:lnTo>
                  <a:lnTo>
                    <a:pt x="0" y="80400"/>
                  </a:lnTo>
                  <a:lnTo>
                    <a:pt x="86315" y="80400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040094" y="4256793"/>
              <a:ext cx="86360" cy="80645"/>
            </a:xfrm>
            <a:custGeom>
              <a:avLst/>
              <a:gdLst/>
              <a:ahLst/>
              <a:cxnLst/>
              <a:rect l="l" t="t" r="r" b="b"/>
              <a:pathLst>
                <a:path w="86360" h="80645">
                  <a:moveTo>
                    <a:pt x="86315" y="80400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80400"/>
                  </a:lnTo>
                </a:path>
              </a:pathLst>
            </a:custGeom>
            <a:ln w="12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645123" y="4256793"/>
              <a:ext cx="86995" cy="80645"/>
            </a:xfrm>
            <a:custGeom>
              <a:avLst/>
              <a:gdLst/>
              <a:ahLst/>
              <a:cxnLst/>
              <a:rect l="l" t="t" r="r" b="b"/>
              <a:pathLst>
                <a:path w="86995" h="80645">
                  <a:moveTo>
                    <a:pt x="86726" y="0"/>
                  </a:moveTo>
                  <a:lnTo>
                    <a:pt x="0" y="0"/>
                  </a:lnTo>
                  <a:lnTo>
                    <a:pt x="0" y="80400"/>
                  </a:lnTo>
                  <a:lnTo>
                    <a:pt x="86726" y="80400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645123" y="4256793"/>
              <a:ext cx="86995" cy="80645"/>
            </a:xfrm>
            <a:custGeom>
              <a:avLst/>
              <a:gdLst/>
              <a:ahLst/>
              <a:cxnLst/>
              <a:rect l="l" t="t" r="r" b="b"/>
              <a:pathLst>
                <a:path w="86995" h="80645">
                  <a:moveTo>
                    <a:pt x="86726" y="80400"/>
                  </a:moveTo>
                  <a:lnTo>
                    <a:pt x="86726" y="0"/>
                  </a:lnTo>
                  <a:lnTo>
                    <a:pt x="0" y="0"/>
                  </a:lnTo>
                  <a:lnTo>
                    <a:pt x="0" y="80400"/>
                  </a:lnTo>
                </a:path>
              </a:pathLst>
            </a:custGeom>
            <a:ln w="12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250645" y="4306428"/>
              <a:ext cx="86360" cy="31115"/>
            </a:xfrm>
            <a:custGeom>
              <a:avLst/>
              <a:gdLst/>
              <a:ahLst/>
              <a:cxnLst/>
              <a:rect l="l" t="t" r="r" b="b"/>
              <a:pathLst>
                <a:path w="86360" h="31114">
                  <a:moveTo>
                    <a:pt x="86315" y="0"/>
                  </a:moveTo>
                  <a:lnTo>
                    <a:pt x="0" y="0"/>
                  </a:lnTo>
                  <a:lnTo>
                    <a:pt x="0" y="30765"/>
                  </a:lnTo>
                  <a:lnTo>
                    <a:pt x="86315" y="30765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250645" y="4306428"/>
              <a:ext cx="86360" cy="31115"/>
            </a:xfrm>
            <a:custGeom>
              <a:avLst/>
              <a:gdLst/>
              <a:ahLst/>
              <a:cxnLst/>
              <a:rect l="l" t="t" r="r" b="b"/>
              <a:pathLst>
                <a:path w="86360" h="31114">
                  <a:moveTo>
                    <a:pt x="86315" y="30765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30765"/>
                  </a:lnTo>
                </a:path>
              </a:pathLst>
            </a:custGeom>
            <a:ln w="123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546912" y="4306428"/>
              <a:ext cx="86360" cy="31115"/>
            </a:xfrm>
            <a:custGeom>
              <a:avLst/>
              <a:gdLst/>
              <a:ahLst/>
              <a:cxnLst/>
              <a:rect l="l" t="t" r="r" b="b"/>
              <a:pathLst>
                <a:path w="86359" h="31114">
                  <a:moveTo>
                    <a:pt x="86315" y="0"/>
                  </a:moveTo>
                  <a:lnTo>
                    <a:pt x="0" y="0"/>
                  </a:lnTo>
                  <a:lnTo>
                    <a:pt x="0" y="30765"/>
                  </a:lnTo>
                  <a:lnTo>
                    <a:pt x="86315" y="30765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546912" y="4306428"/>
              <a:ext cx="86360" cy="31115"/>
            </a:xfrm>
            <a:custGeom>
              <a:avLst/>
              <a:gdLst/>
              <a:ahLst/>
              <a:cxnLst/>
              <a:rect l="l" t="t" r="r" b="b"/>
              <a:pathLst>
                <a:path w="86359" h="31114">
                  <a:moveTo>
                    <a:pt x="86315" y="30765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30765"/>
                  </a:lnTo>
                </a:path>
              </a:pathLst>
            </a:custGeom>
            <a:ln w="123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843343" y="4306428"/>
              <a:ext cx="86360" cy="31115"/>
            </a:xfrm>
            <a:custGeom>
              <a:avLst/>
              <a:gdLst/>
              <a:ahLst/>
              <a:cxnLst/>
              <a:rect l="l" t="t" r="r" b="b"/>
              <a:pathLst>
                <a:path w="86359" h="31114">
                  <a:moveTo>
                    <a:pt x="86315" y="0"/>
                  </a:moveTo>
                  <a:lnTo>
                    <a:pt x="0" y="0"/>
                  </a:lnTo>
                  <a:lnTo>
                    <a:pt x="0" y="30765"/>
                  </a:lnTo>
                  <a:lnTo>
                    <a:pt x="86315" y="30765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843343" y="4306428"/>
              <a:ext cx="86360" cy="31115"/>
            </a:xfrm>
            <a:custGeom>
              <a:avLst/>
              <a:gdLst/>
              <a:ahLst/>
              <a:cxnLst/>
              <a:rect l="l" t="t" r="r" b="b"/>
              <a:pathLst>
                <a:path w="86359" h="31114">
                  <a:moveTo>
                    <a:pt x="86315" y="30765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30765"/>
                  </a:lnTo>
                </a:path>
              </a:pathLst>
            </a:custGeom>
            <a:ln w="123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151941" y="4219875"/>
              <a:ext cx="86360" cy="117475"/>
            </a:xfrm>
            <a:custGeom>
              <a:avLst/>
              <a:gdLst/>
              <a:ahLst/>
              <a:cxnLst/>
              <a:rect l="l" t="t" r="r" b="b"/>
              <a:pathLst>
                <a:path w="86359" h="117475">
                  <a:moveTo>
                    <a:pt x="86315" y="0"/>
                  </a:moveTo>
                  <a:lnTo>
                    <a:pt x="0" y="0"/>
                  </a:lnTo>
                  <a:lnTo>
                    <a:pt x="0" y="117318"/>
                  </a:lnTo>
                  <a:lnTo>
                    <a:pt x="86315" y="117318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7151941" y="4219875"/>
              <a:ext cx="86360" cy="117475"/>
            </a:xfrm>
            <a:custGeom>
              <a:avLst/>
              <a:gdLst/>
              <a:ahLst/>
              <a:cxnLst/>
              <a:rect l="l" t="t" r="r" b="b"/>
              <a:pathLst>
                <a:path w="86359" h="117475">
                  <a:moveTo>
                    <a:pt x="86315" y="117318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117318"/>
                  </a:lnTo>
                </a:path>
              </a:pathLst>
            </a:custGeom>
            <a:ln w="123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350161" y="4256793"/>
              <a:ext cx="86360" cy="80645"/>
            </a:xfrm>
            <a:custGeom>
              <a:avLst/>
              <a:gdLst/>
              <a:ahLst/>
              <a:cxnLst/>
              <a:rect l="l" t="t" r="r" b="b"/>
              <a:pathLst>
                <a:path w="86359" h="80645">
                  <a:moveTo>
                    <a:pt x="86315" y="0"/>
                  </a:moveTo>
                  <a:lnTo>
                    <a:pt x="0" y="0"/>
                  </a:lnTo>
                  <a:lnTo>
                    <a:pt x="0" y="80400"/>
                  </a:lnTo>
                  <a:lnTo>
                    <a:pt x="86315" y="80400"/>
                  </a:lnTo>
                  <a:lnTo>
                    <a:pt x="86315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350161" y="4256793"/>
              <a:ext cx="86360" cy="80645"/>
            </a:xfrm>
            <a:custGeom>
              <a:avLst/>
              <a:gdLst/>
              <a:ahLst/>
              <a:cxnLst/>
              <a:rect l="l" t="t" r="r" b="b"/>
              <a:pathLst>
                <a:path w="86359" h="80645">
                  <a:moveTo>
                    <a:pt x="86315" y="80400"/>
                  </a:moveTo>
                  <a:lnTo>
                    <a:pt x="86315" y="0"/>
                  </a:lnTo>
                  <a:lnTo>
                    <a:pt x="0" y="0"/>
                  </a:lnTo>
                  <a:lnTo>
                    <a:pt x="0" y="80400"/>
                  </a:lnTo>
                </a:path>
              </a:pathLst>
            </a:custGeom>
            <a:ln w="1231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3039224" y="2712779"/>
              <a:ext cx="5459095" cy="1680210"/>
            </a:xfrm>
            <a:custGeom>
              <a:avLst/>
              <a:gdLst/>
              <a:ahLst/>
              <a:cxnLst/>
              <a:rect l="l" t="t" r="r" b="b"/>
              <a:pathLst>
                <a:path w="5459095" h="1680210">
                  <a:moveTo>
                    <a:pt x="49323" y="0"/>
                  </a:moveTo>
                  <a:lnTo>
                    <a:pt x="49323" y="1618260"/>
                  </a:lnTo>
                </a:path>
                <a:path w="5459095" h="1680210">
                  <a:moveTo>
                    <a:pt x="0" y="1630567"/>
                  </a:moveTo>
                  <a:lnTo>
                    <a:pt x="36992" y="1630567"/>
                  </a:lnTo>
                </a:path>
                <a:path w="5459095" h="1680210">
                  <a:moveTo>
                    <a:pt x="0" y="1432847"/>
                  </a:moveTo>
                  <a:lnTo>
                    <a:pt x="36992" y="1432847"/>
                  </a:lnTo>
                </a:path>
                <a:path w="5459095" h="1680210">
                  <a:moveTo>
                    <a:pt x="0" y="1222822"/>
                  </a:moveTo>
                  <a:lnTo>
                    <a:pt x="36992" y="1222822"/>
                  </a:lnTo>
                </a:path>
                <a:path w="5459095" h="1680210">
                  <a:moveTo>
                    <a:pt x="0" y="1025513"/>
                  </a:moveTo>
                  <a:lnTo>
                    <a:pt x="36992" y="1025513"/>
                  </a:lnTo>
                </a:path>
                <a:path w="5459095" h="1680210">
                  <a:moveTo>
                    <a:pt x="0" y="815488"/>
                  </a:moveTo>
                  <a:lnTo>
                    <a:pt x="36992" y="815488"/>
                  </a:lnTo>
                </a:path>
                <a:path w="5459095" h="1680210">
                  <a:moveTo>
                    <a:pt x="0" y="617769"/>
                  </a:moveTo>
                  <a:lnTo>
                    <a:pt x="36992" y="617769"/>
                  </a:lnTo>
                </a:path>
                <a:path w="5459095" h="1680210">
                  <a:moveTo>
                    <a:pt x="0" y="407744"/>
                  </a:moveTo>
                  <a:lnTo>
                    <a:pt x="36992" y="407744"/>
                  </a:lnTo>
                </a:path>
                <a:path w="5459095" h="1680210">
                  <a:moveTo>
                    <a:pt x="0" y="210025"/>
                  </a:moveTo>
                  <a:lnTo>
                    <a:pt x="36992" y="210025"/>
                  </a:lnTo>
                </a:path>
                <a:path w="5459095" h="1680210">
                  <a:moveTo>
                    <a:pt x="0" y="0"/>
                  </a:moveTo>
                  <a:lnTo>
                    <a:pt x="36992" y="0"/>
                  </a:lnTo>
                </a:path>
                <a:path w="5459095" h="1680210">
                  <a:moveTo>
                    <a:pt x="49323" y="1630567"/>
                  </a:moveTo>
                  <a:lnTo>
                    <a:pt x="5446575" y="1630567"/>
                  </a:lnTo>
                </a:path>
                <a:path w="5459095" h="1680210">
                  <a:moveTo>
                    <a:pt x="49323" y="1680201"/>
                  </a:moveTo>
                  <a:lnTo>
                    <a:pt x="49323" y="1642873"/>
                  </a:lnTo>
                </a:path>
                <a:path w="5459095" h="1680210">
                  <a:moveTo>
                    <a:pt x="345672" y="1680201"/>
                  </a:moveTo>
                  <a:lnTo>
                    <a:pt x="345672" y="1642873"/>
                  </a:lnTo>
                </a:path>
                <a:path w="5459095" h="1680210">
                  <a:moveTo>
                    <a:pt x="654762" y="1680201"/>
                  </a:moveTo>
                  <a:lnTo>
                    <a:pt x="654762" y="1642873"/>
                  </a:lnTo>
                </a:path>
                <a:path w="5459095" h="1680210">
                  <a:moveTo>
                    <a:pt x="951112" y="1680201"/>
                  </a:moveTo>
                  <a:lnTo>
                    <a:pt x="951112" y="1642873"/>
                  </a:lnTo>
                </a:path>
                <a:path w="5459095" h="1680210">
                  <a:moveTo>
                    <a:pt x="1247543" y="1680201"/>
                  </a:moveTo>
                  <a:lnTo>
                    <a:pt x="1247543" y="1642873"/>
                  </a:lnTo>
                </a:path>
                <a:path w="5459095" h="1680210">
                  <a:moveTo>
                    <a:pt x="1556141" y="1680201"/>
                  </a:moveTo>
                  <a:lnTo>
                    <a:pt x="1556141" y="1642873"/>
                  </a:lnTo>
                </a:path>
                <a:path w="5459095" h="1680210">
                  <a:moveTo>
                    <a:pt x="1852572" y="1680201"/>
                  </a:moveTo>
                  <a:lnTo>
                    <a:pt x="1852572" y="1642873"/>
                  </a:lnTo>
                </a:path>
                <a:path w="5459095" h="1680210">
                  <a:moveTo>
                    <a:pt x="2148839" y="1680201"/>
                  </a:moveTo>
                  <a:lnTo>
                    <a:pt x="2148839" y="1642873"/>
                  </a:lnTo>
                </a:path>
                <a:path w="5459095" h="1680210">
                  <a:moveTo>
                    <a:pt x="2457930" y="1680201"/>
                  </a:moveTo>
                  <a:lnTo>
                    <a:pt x="2457930" y="1642873"/>
                  </a:lnTo>
                </a:path>
                <a:path w="5459095" h="1680210">
                  <a:moveTo>
                    <a:pt x="2754361" y="1680201"/>
                  </a:moveTo>
                  <a:lnTo>
                    <a:pt x="2754361" y="1642873"/>
                  </a:lnTo>
                </a:path>
                <a:path w="5459095" h="1680210">
                  <a:moveTo>
                    <a:pt x="3050628" y="1680201"/>
                  </a:moveTo>
                  <a:lnTo>
                    <a:pt x="3050628" y="1642873"/>
                  </a:lnTo>
                </a:path>
                <a:path w="5459095" h="1680210">
                  <a:moveTo>
                    <a:pt x="3359390" y="1680201"/>
                  </a:moveTo>
                  <a:lnTo>
                    <a:pt x="3359390" y="1642873"/>
                  </a:lnTo>
                </a:path>
                <a:path w="5459095" h="1680210">
                  <a:moveTo>
                    <a:pt x="3655657" y="1680201"/>
                  </a:moveTo>
                  <a:lnTo>
                    <a:pt x="3655657" y="1642873"/>
                  </a:lnTo>
                </a:path>
                <a:path w="5459095" h="1680210">
                  <a:moveTo>
                    <a:pt x="3952088" y="1680201"/>
                  </a:moveTo>
                  <a:lnTo>
                    <a:pt x="3952088" y="1642873"/>
                  </a:lnTo>
                </a:path>
                <a:path w="5459095" h="1680210">
                  <a:moveTo>
                    <a:pt x="4261179" y="1680201"/>
                  </a:moveTo>
                  <a:lnTo>
                    <a:pt x="4261179" y="1642873"/>
                  </a:lnTo>
                </a:path>
                <a:path w="5459095" h="1680210">
                  <a:moveTo>
                    <a:pt x="4557446" y="1680201"/>
                  </a:moveTo>
                  <a:lnTo>
                    <a:pt x="4557446" y="1642873"/>
                  </a:lnTo>
                </a:path>
                <a:path w="5459095" h="1680210">
                  <a:moveTo>
                    <a:pt x="4853877" y="1680201"/>
                  </a:moveTo>
                  <a:lnTo>
                    <a:pt x="4853877" y="1642873"/>
                  </a:lnTo>
                </a:path>
                <a:path w="5459095" h="1680210">
                  <a:moveTo>
                    <a:pt x="5162475" y="1680201"/>
                  </a:moveTo>
                  <a:lnTo>
                    <a:pt x="5162475" y="1642873"/>
                  </a:lnTo>
                </a:path>
                <a:path w="5459095" h="1680210">
                  <a:moveTo>
                    <a:pt x="5458906" y="1680201"/>
                  </a:moveTo>
                  <a:lnTo>
                    <a:pt x="5458906" y="1642873"/>
                  </a:lnTo>
                </a:path>
              </a:pathLst>
            </a:custGeom>
            <a:ln w="12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2341303" y="1978101"/>
            <a:ext cx="7497445" cy="3149600"/>
          </a:xfrm>
          <a:prstGeom prst="rect">
            <a:avLst/>
          </a:prstGeom>
          <a:ln w="12309">
            <a:solidFill>
              <a:srgbClr val="000000"/>
            </a:solidFill>
          </a:ln>
        </p:spPr>
        <p:txBody>
          <a:bodyPr vert="horz" wrap="square" lIns="0" tIns="111760" rIns="0" bIns="0" rtlCol="0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880"/>
              </a:spcBef>
            </a:pPr>
            <a:r>
              <a:rPr sz="1450" b="1" spc="-25" dirty="0">
                <a:latin typeface="Arial"/>
                <a:cs typeface="Arial"/>
              </a:rPr>
              <a:t>Aldursdreifing</a:t>
            </a:r>
            <a:r>
              <a:rPr sz="1450" b="1" spc="-40" dirty="0">
                <a:latin typeface="Arial"/>
                <a:cs typeface="Arial"/>
              </a:rPr>
              <a:t> </a:t>
            </a:r>
            <a:r>
              <a:rPr sz="1450" b="1" dirty="0">
                <a:latin typeface="Arial"/>
                <a:cs typeface="Arial"/>
              </a:rPr>
              <a:t>bein-</a:t>
            </a:r>
            <a:r>
              <a:rPr sz="1450" b="1" spc="-15" dirty="0">
                <a:latin typeface="Arial"/>
                <a:cs typeface="Arial"/>
              </a:rPr>
              <a:t> </a:t>
            </a:r>
            <a:r>
              <a:rPr sz="1450" b="1" dirty="0">
                <a:latin typeface="Arial"/>
                <a:cs typeface="Arial"/>
              </a:rPr>
              <a:t>og</a:t>
            </a:r>
            <a:r>
              <a:rPr sz="1450" b="1" spc="-35" dirty="0">
                <a:latin typeface="Arial"/>
                <a:cs typeface="Arial"/>
              </a:rPr>
              <a:t> </a:t>
            </a:r>
            <a:r>
              <a:rPr sz="1450" b="1" spc="-10" dirty="0">
                <a:latin typeface="Arial"/>
                <a:cs typeface="Arial"/>
              </a:rPr>
              <a:t>liðsýkinga</a:t>
            </a:r>
            <a:endParaRPr sz="1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85"/>
              </a:spcBef>
            </a:pPr>
            <a:endParaRPr sz="1450">
              <a:latin typeface="Arial"/>
              <a:cs typeface="Arial"/>
            </a:endParaRPr>
          </a:p>
          <a:p>
            <a:pPr marL="444500">
              <a:lnSpc>
                <a:spcPct val="100000"/>
              </a:lnSpc>
            </a:pPr>
            <a:r>
              <a:rPr sz="1250" spc="-25" dirty="0">
                <a:latin typeface="Arial"/>
                <a:cs typeface="Arial"/>
              </a:rPr>
              <a:t>40</a:t>
            </a:r>
            <a:endParaRPr sz="1250">
              <a:latin typeface="Arial"/>
              <a:cs typeface="Arial"/>
            </a:endParaRPr>
          </a:p>
          <a:p>
            <a:pPr marL="444500">
              <a:lnSpc>
                <a:spcPct val="100000"/>
              </a:lnSpc>
              <a:spcBef>
                <a:spcPts val="155"/>
              </a:spcBef>
            </a:pPr>
            <a:r>
              <a:rPr sz="1250" spc="-25" dirty="0">
                <a:latin typeface="Arial"/>
                <a:cs typeface="Arial"/>
              </a:rPr>
              <a:t>35</a:t>
            </a:r>
            <a:endParaRPr sz="1250">
              <a:latin typeface="Arial"/>
              <a:cs typeface="Arial"/>
            </a:endParaRPr>
          </a:p>
          <a:p>
            <a:pPr marL="444500">
              <a:lnSpc>
                <a:spcPct val="100000"/>
              </a:lnSpc>
              <a:spcBef>
                <a:spcPts val="55"/>
              </a:spcBef>
            </a:pPr>
            <a:r>
              <a:rPr sz="1250" spc="-25" dirty="0">
                <a:latin typeface="Arial"/>
                <a:cs typeface="Arial"/>
              </a:rPr>
              <a:t>30</a:t>
            </a:r>
            <a:endParaRPr sz="1250">
              <a:latin typeface="Arial"/>
              <a:cs typeface="Arial"/>
            </a:endParaRPr>
          </a:p>
          <a:p>
            <a:pPr marL="444500">
              <a:lnSpc>
                <a:spcPct val="100000"/>
              </a:lnSpc>
              <a:spcBef>
                <a:spcPts val="150"/>
              </a:spcBef>
            </a:pPr>
            <a:r>
              <a:rPr sz="1250" spc="-25" dirty="0">
                <a:latin typeface="Arial"/>
                <a:cs typeface="Arial"/>
              </a:rPr>
              <a:t>25</a:t>
            </a:r>
            <a:endParaRPr sz="1250">
              <a:latin typeface="Arial"/>
              <a:cs typeface="Arial"/>
            </a:endParaRPr>
          </a:p>
          <a:p>
            <a:pPr marL="444500">
              <a:lnSpc>
                <a:spcPct val="100000"/>
              </a:lnSpc>
              <a:spcBef>
                <a:spcPts val="60"/>
              </a:spcBef>
            </a:pPr>
            <a:r>
              <a:rPr sz="1250" spc="-25" dirty="0">
                <a:latin typeface="Arial"/>
                <a:cs typeface="Arial"/>
              </a:rPr>
              <a:t>20</a:t>
            </a:r>
            <a:endParaRPr sz="1250">
              <a:latin typeface="Arial"/>
              <a:cs typeface="Arial"/>
            </a:endParaRPr>
          </a:p>
          <a:p>
            <a:pPr marL="444500">
              <a:lnSpc>
                <a:spcPct val="100000"/>
              </a:lnSpc>
              <a:spcBef>
                <a:spcPts val="150"/>
              </a:spcBef>
            </a:pPr>
            <a:r>
              <a:rPr sz="1250" spc="-25" dirty="0">
                <a:latin typeface="Arial"/>
                <a:cs typeface="Arial"/>
              </a:rPr>
              <a:t>15</a:t>
            </a:r>
            <a:endParaRPr sz="1250">
              <a:latin typeface="Arial"/>
              <a:cs typeface="Arial"/>
            </a:endParaRPr>
          </a:p>
          <a:p>
            <a:pPr marL="444500">
              <a:lnSpc>
                <a:spcPct val="100000"/>
              </a:lnSpc>
              <a:spcBef>
                <a:spcPts val="60"/>
              </a:spcBef>
            </a:pPr>
            <a:r>
              <a:rPr sz="1250" spc="-25" dirty="0">
                <a:latin typeface="Arial"/>
                <a:cs typeface="Arial"/>
              </a:rPr>
              <a:t>10</a:t>
            </a:r>
            <a:endParaRPr sz="1250">
              <a:latin typeface="Arial"/>
              <a:cs typeface="Arial"/>
            </a:endParaRPr>
          </a:p>
          <a:p>
            <a:pPr marL="530860">
              <a:lnSpc>
                <a:spcPct val="100000"/>
              </a:lnSpc>
              <a:spcBef>
                <a:spcPts val="155"/>
              </a:spcBef>
            </a:pPr>
            <a:r>
              <a:rPr sz="1250" spc="-50" dirty="0">
                <a:latin typeface="Arial"/>
                <a:cs typeface="Arial"/>
              </a:rPr>
              <a:t>5</a:t>
            </a:r>
            <a:endParaRPr sz="1250">
              <a:latin typeface="Arial"/>
              <a:cs typeface="Arial"/>
            </a:endParaRPr>
          </a:p>
          <a:p>
            <a:pPr marL="530860">
              <a:lnSpc>
                <a:spcPct val="100000"/>
              </a:lnSpc>
              <a:spcBef>
                <a:spcPts val="55"/>
              </a:spcBef>
            </a:pPr>
            <a:r>
              <a:rPr sz="1250" spc="-50" dirty="0">
                <a:latin typeface="Arial"/>
                <a:cs typeface="Arial"/>
              </a:rPr>
              <a:t>0</a:t>
            </a:r>
            <a:endParaRPr sz="1250">
              <a:latin typeface="Arial"/>
              <a:cs typeface="Arial"/>
            </a:endParaRPr>
          </a:p>
          <a:p>
            <a:pPr marL="852169">
              <a:lnSpc>
                <a:spcPct val="100000"/>
              </a:lnSpc>
              <a:spcBef>
                <a:spcPts val="345"/>
              </a:spcBef>
              <a:tabLst>
                <a:tab pos="1160780" algn="l"/>
                <a:tab pos="1457325" algn="l"/>
                <a:tab pos="1753235" algn="l"/>
                <a:tab pos="2061845" algn="l"/>
                <a:tab pos="2359025" algn="l"/>
                <a:tab pos="2655570" algn="l"/>
                <a:tab pos="2964180" algn="l"/>
                <a:tab pos="3260090" algn="l"/>
                <a:tab pos="3556635" algn="l"/>
                <a:tab pos="3816350" algn="l"/>
                <a:tab pos="4717415" algn="l"/>
                <a:tab pos="5619115" algn="l"/>
              </a:tabLst>
            </a:pPr>
            <a:r>
              <a:rPr sz="1250" spc="-50" dirty="0">
                <a:latin typeface="Arial"/>
                <a:cs typeface="Arial"/>
              </a:rPr>
              <a:t>0</a:t>
            </a:r>
            <a:r>
              <a:rPr sz="1250" dirty="0">
                <a:latin typeface="Arial"/>
                <a:cs typeface="Arial"/>
              </a:rPr>
              <a:t>	</a:t>
            </a:r>
            <a:r>
              <a:rPr sz="1250" spc="-50" dirty="0">
                <a:latin typeface="Arial"/>
                <a:cs typeface="Arial"/>
              </a:rPr>
              <a:t>1</a:t>
            </a:r>
            <a:r>
              <a:rPr sz="1250" dirty="0">
                <a:latin typeface="Arial"/>
                <a:cs typeface="Arial"/>
              </a:rPr>
              <a:t>	</a:t>
            </a:r>
            <a:r>
              <a:rPr sz="1250" spc="-50" dirty="0">
                <a:latin typeface="Arial"/>
                <a:cs typeface="Arial"/>
              </a:rPr>
              <a:t>2</a:t>
            </a:r>
            <a:r>
              <a:rPr sz="1250" dirty="0">
                <a:latin typeface="Arial"/>
                <a:cs typeface="Arial"/>
              </a:rPr>
              <a:t>	</a:t>
            </a:r>
            <a:r>
              <a:rPr sz="1250" spc="-50" dirty="0">
                <a:latin typeface="Arial"/>
                <a:cs typeface="Arial"/>
              </a:rPr>
              <a:t>3</a:t>
            </a:r>
            <a:r>
              <a:rPr sz="1250" dirty="0">
                <a:latin typeface="Arial"/>
                <a:cs typeface="Arial"/>
              </a:rPr>
              <a:t>	</a:t>
            </a:r>
            <a:r>
              <a:rPr sz="1250" spc="-50" dirty="0">
                <a:latin typeface="Arial"/>
                <a:cs typeface="Arial"/>
              </a:rPr>
              <a:t>4</a:t>
            </a:r>
            <a:r>
              <a:rPr sz="1250" dirty="0">
                <a:latin typeface="Arial"/>
                <a:cs typeface="Arial"/>
              </a:rPr>
              <a:t>	</a:t>
            </a:r>
            <a:r>
              <a:rPr sz="1250" spc="-50" dirty="0">
                <a:latin typeface="Arial"/>
                <a:cs typeface="Arial"/>
              </a:rPr>
              <a:t>5</a:t>
            </a:r>
            <a:r>
              <a:rPr sz="1250" dirty="0">
                <a:latin typeface="Arial"/>
                <a:cs typeface="Arial"/>
              </a:rPr>
              <a:t>	</a:t>
            </a:r>
            <a:r>
              <a:rPr sz="1250" spc="-50" dirty="0">
                <a:latin typeface="Arial"/>
                <a:cs typeface="Arial"/>
              </a:rPr>
              <a:t>6</a:t>
            </a:r>
            <a:r>
              <a:rPr sz="1250" dirty="0">
                <a:latin typeface="Arial"/>
                <a:cs typeface="Arial"/>
              </a:rPr>
              <a:t>	</a:t>
            </a:r>
            <a:r>
              <a:rPr sz="1250" spc="-50" dirty="0">
                <a:latin typeface="Arial"/>
                <a:cs typeface="Arial"/>
              </a:rPr>
              <a:t>7</a:t>
            </a:r>
            <a:r>
              <a:rPr sz="1250" dirty="0">
                <a:latin typeface="Arial"/>
                <a:cs typeface="Arial"/>
              </a:rPr>
              <a:t>	</a:t>
            </a:r>
            <a:r>
              <a:rPr sz="1250" spc="-50" dirty="0">
                <a:latin typeface="Arial"/>
                <a:cs typeface="Arial"/>
              </a:rPr>
              <a:t>8</a:t>
            </a:r>
            <a:r>
              <a:rPr sz="1250" dirty="0">
                <a:latin typeface="Arial"/>
                <a:cs typeface="Arial"/>
              </a:rPr>
              <a:t>	</a:t>
            </a:r>
            <a:r>
              <a:rPr sz="1250" spc="-50" dirty="0">
                <a:latin typeface="Arial"/>
                <a:cs typeface="Arial"/>
              </a:rPr>
              <a:t>9</a:t>
            </a:r>
            <a:r>
              <a:rPr sz="1250" dirty="0">
                <a:latin typeface="Arial"/>
                <a:cs typeface="Arial"/>
              </a:rPr>
              <a:t>	10</a:t>
            </a:r>
            <a:r>
              <a:rPr sz="1250" spc="114" dirty="0">
                <a:latin typeface="Arial"/>
                <a:cs typeface="Arial"/>
              </a:rPr>
              <a:t>  </a:t>
            </a:r>
            <a:r>
              <a:rPr sz="1250" dirty="0">
                <a:latin typeface="Arial"/>
                <a:cs typeface="Arial"/>
              </a:rPr>
              <a:t>11</a:t>
            </a:r>
            <a:r>
              <a:rPr sz="1250" spc="114" dirty="0">
                <a:latin typeface="Arial"/>
                <a:cs typeface="Arial"/>
              </a:rPr>
              <a:t>  </a:t>
            </a:r>
            <a:r>
              <a:rPr sz="1250" spc="-25" dirty="0">
                <a:latin typeface="Arial"/>
                <a:cs typeface="Arial"/>
              </a:rPr>
              <a:t>12</a:t>
            </a:r>
            <a:r>
              <a:rPr sz="1250" dirty="0">
                <a:latin typeface="Arial"/>
                <a:cs typeface="Arial"/>
              </a:rPr>
              <a:t>	13</a:t>
            </a:r>
            <a:r>
              <a:rPr sz="1250" spc="114" dirty="0">
                <a:latin typeface="Arial"/>
                <a:cs typeface="Arial"/>
              </a:rPr>
              <a:t>  </a:t>
            </a:r>
            <a:r>
              <a:rPr sz="1250" dirty="0">
                <a:latin typeface="Arial"/>
                <a:cs typeface="Arial"/>
              </a:rPr>
              <a:t>14</a:t>
            </a:r>
            <a:r>
              <a:rPr sz="1250" spc="114" dirty="0">
                <a:latin typeface="Arial"/>
                <a:cs typeface="Arial"/>
              </a:rPr>
              <a:t>  </a:t>
            </a:r>
            <a:r>
              <a:rPr sz="1250" spc="-25" dirty="0">
                <a:latin typeface="Arial"/>
                <a:cs typeface="Arial"/>
              </a:rPr>
              <a:t>15</a:t>
            </a:r>
            <a:r>
              <a:rPr sz="1250" dirty="0">
                <a:latin typeface="Arial"/>
                <a:cs typeface="Arial"/>
              </a:rPr>
              <a:t>	16</a:t>
            </a:r>
            <a:r>
              <a:rPr sz="1250" spc="114" dirty="0">
                <a:latin typeface="Arial"/>
                <a:cs typeface="Arial"/>
              </a:rPr>
              <a:t>  </a:t>
            </a:r>
            <a:r>
              <a:rPr sz="1250" spc="-25" dirty="0">
                <a:latin typeface="Arial"/>
                <a:cs typeface="Arial"/>
              </a:rPr>
              <a:t>17</a:t>
            </a:r>
            <a:endParaRPr sz="1250">
              <a:latin typeface="Arial"/>
              <a:cs typeface="Arial"/>
            </a:endParaRPr>
          </a:p>
          <a:p>
            <a:pPr marL="2988945">
              <a:lnSpc>
                <a:spcPct val="100000"/>
              </a:lnSpc>
              <a:spcBef>
                <a:spcPts val="545"/>
              </a:spcBef>
            </a:pPr>
            <a:r>
              <a:rPr sz="1250" b="1" dirty="0">
                <a:latin typeface="Arial"/>
                <a:cs typeface="Arial"/>
              </a:rPr>
              <a:t>Aldur</a:t>
            </a:r>
            <a:r>
              <a:rPr sz="1250" b="1" spc="40" dirty="0">
                <a:latin typeface="Arial"/>
                <a:cs typeface="Arial"/>
              </a:rPr>
              <a:t> </a:t>
            </a:r>
            <a:r>
              <a:rPr sz="1250" b="1" dirty="0">
                <a:latin typeface="Arial"/>
                <a:cs typeface="Arial"/>
              </a:rPr>
              <a:t>í</a:t>
            </a:r>
            <a:r>
              <a:rPr sz="1250" b="1" spc="90" dirty="0">
                <a:latin typeface="Arial"/>
                <a:cs typeface="Arial"/>
              </a:rPr>
              <a:t> </a:t>
            </a:r>
            <a:r>
              <a:rPr sz="1250" b="1" spc="-20" dirty="0">
                <a:latin typeface="Arial"/>
                <a:cs typeface="Arial"/>
              </a:rPr>
              <a:t>árum</a:t>
            </a:r>
            <a:endParaRPr sz="125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2504538" y="3063989"/>
            <a:ext cx="205104" cy="9525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95"/>
              </a:lnSpc>
            </a:pPr>
            <a:r>
              <a:rPr sz="1250" b="1" dirty="0">
                <a:latin typeface="Arial"/>
                <a:cs typeface="Arial"/>
              </a:rPr>
              <a:t>Fjöldi</a:t>
            </a:r>
            <a:r>
              <a:rPr sz="1250" b="1" spc="175" dirty="0">
                <a:latin typeface="Arial"/>
                <a:cs typeface="Arial"/>
              </a:rPr>
              <a:t> </a:t>
            </a:r>
            <a:r>
              <a:rPr sz="1250" b="1" spc="-10" dirty="0">
                <a:latin typeface="Arial"/>
                <a:cs typeface="Arial"/>
              </a:rPr>
              <a:t>barna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8683509" y="3318236"/>
            <a:ext cx="99060" cy="99060"/>
            <a:chOff x="8683509" y="3318236"/>
            <a:chExt cx="99060" cy="99060"/>
          </a:xfrm>
        </p:grpSpPr>
        <p:sp>
          <p:nvSpPr>
            <p:cNvPr id="75" name="object 75"/>
            <p:cNvSpPr/>
            <p:nvPr/>
          </p:nvSpPr>
          <p:spPr>
            <a:xfrm>
              <a:off x="8689668" y="3324396"/>
              <a:ext cx="86995" cy="86995"/>
            </a:xfrm>
            <a:custGeom>
              <a:avLst/>
              <a:gdLst/>
              <a:ahLst/>
              <a:cxnLst/>
              <a:rect l="l" t="t" r="r" b="b"/>
              <a:pathLst>
                <a:path w="86995" h="86995">
                  <a:moveTo>
                    <a:pt x="86726" y="0"/>
                  </a:moveTo>
                  <a:lnTo>
                    <a:pt x="0" y="0"/>
                  </a:lnTo>
                  <a:lnTo>
                    <a:pt x="0" y="86553"/>
                  </a:lnTo>
                  <a:lnTo>
                    <a:pt x="86726" y="86553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8689668" y="3324396"/>
              <a:ext cx="86995" cy="86995"/>
            </a:xfrm>
            <a:custGeom>
              <a:avLst/>
              <a:gdLst/>
              <a:ahLst/>
              <a:cxnLst/>
              <a:rect l="l" t="t" r="r" b="b"/>
              <a:pathLst>
                <a:path w="86995" h="86995">
                  <a:moveTo>
                    <a:pt x="0" y="86553"/>
                  </a:moveTo>
                  <a:lnTo>
                    <a:pt x="86726" y="86553"/>
                  </a:lnTo>
                  <a:lnTo>
                    <a:pt x="86726" y="0"/>
                  </a:lnTo>
                  <a:lnTo>
                    <a:pt x="0" y="0"/>
                  </a:lnTo>
                  <a:lnTo>
                    <a:pt x="0" y="86553"/>
                  </a:lnTo>
                  <a:close/>
                </a:path>
              </a:pathLst>
            </a:custGeom>
            <a:ln w="12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8683509" y="3577487"/>
            <a:ext cx="99060" cy="99060"/>
            <a:chOff x="8683509" y="3577487"/>
            <a:chExt cx="99060" cy="99060"/>
          </a:xfrm>
        </p:grpSpPr>
        <p:sp>
          <p:nvSpPr>
            <p:cNvPr id="78" name="object 78"/>
            <p:cNvSpPr/>
            <p:nvPr/>
          </p:nvSpPr>
          <p:spPr>
            <a:xfrm>
              <a:off x="8689668" y="3583646"/>
              <a:ext cx="86995" cy="86995"/>
            </a:xfrm>
            <a:custGeom>
              <a:avLst/>
              <a:gdLst/>
              <a:ahLst/>
              <a:cxnLst/>
              <a:rect l="l" t="t" r="r" b="b"/>
              <a:pathLst>
                <a:path w="86995" h="86995">
                  <a:moveTo>
                    <a:pt x="86726" y="0"/>
                  </a:moveTo>
                  <a:lnTo>
                    <a:pt x="0" y="0"/>
                  </a:lnTo>
                  <a:lnTo>
                    <a:pt x="0" y="86553"/>
                  </a:lnTo>
                  <a:lnTo>
                    <a:pt x="86726" y="86553"/>
                  </a:lnTo>
                  <a:lnTo>
                    <a:pt x="86726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8689668" y="3583646"/>
              <a:ext cx="86995" cy="86995"/>
            </a:xfrm>
            <a:custGeom>
              <a:avLst/>
              <a:gdLst/>
              <a:ahLst/>
              <a:cxnLst/>
              <a:rect l="l" t="t" r="r" b="b"/>
              <a:pathLst>
                <a:path w="86995" h="86995">
                  <a:moveTo>
                    <a:pt x="0" y="86553"/>
                  </a:moveTo>
                  <a:lnTo>
                    <a:pt x="86726" y="86553"/>
                  </a:lnTo>
                  <a:lnTo>
                    <a:pt x="86726" y="0"/>
                  </a:lnTo>
                  <a:lnTo>
                    <a:pt x="0" y="0"/>
                  </a:lnTo>
                  <a:lnTo>
                    <a:pt x="0" y="86553"/>
                  </a:lnTo>
                  <a:close/>
                </a:path>
              </a:pathLst>
            </a:custGeom>
            <a:ln w="12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8628014" y="3225536"/>
            <a:ext cx="1161415" cy="519430"/>
          </a:xfrm>
          <a:prstGeom prst="rect">
            <a:avLst/>
          </a:prstGeom>
          <a:ln w="12310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97485">
              <a:lnSpc>
                <a:spcPct val="100000"/>
              </a:lnSpc>
              <a:spcBef>
                <a:spcPts val="305"/>
              </a:spcBef>
            </a:pPr>
            <a:r>
              <a:rPr sz="1250" spc="-10" dirty="0">
                <a:latin typeface="Arial"/>
                <a:cs typeface="Arial"/>
              </a:rPr>
              <a:t>Beinsýkingar</a:t>
            </a:r>
            <a:endParaRPr sz="1250">
              <a:latin typeface="Arial"/>
              <a:cs typeface="Arial"/>
            </a:endParaRPr>
          </a:p>
          <a:p>
            <a:pPr marL="197485">
              <a:lnSpc>
                <a:spcPct val="100000"/>
              </a:lnSpc>
              <a:spcBef>
                <a:spcPts val="540"/>
              </a:spcBef>
            </a:pPr>
            <a:r>
              <a:rPr sz="1250" spc="-10" dirty="0">
                <a:latin typeface="Arial"/>
                <a:cs typeface="Arial"/>
              </a:rPr>
              <a:t>Liðsýkingar</a:t>
            </a:r>
            <a:endParaRPr sz="1250"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2927350" y="2349500"/>
            <a:ext cx="4824730" cy="2663825"/>
          </a:xfrm>
          <a:custGeom>
            <a:avLst/>
            <a:gdLst/>
            <a:ahLst/>
            <a:cxnLst/>
            <a:rect l="l" t="t" r="r" b="b"/>
            <a:pathLst>
              <a:path w="4824730" h="2663825">
                <a:moveTo>
                  <a:pt x="0" y="1331849"/>
                </a:moveTo>
                <a:lnTo>
                  <a:pt x="744" y="1269150"/>
                </a:lnTo>
                <a:lnTo>
                  <a:pt x="2956" y="1207198"/>
                </a:lnTo>
                <a:lnTo>
                  <a:pt x="6603" y="1146057"/>
                </a:lnTo>
                <a:lnTo>
                  <a:pt x="11652" y="1085789"/>
                </a:lnTo>
                <a:lnTo>
                  <a:pt x="18069" y="1026460"/>
                </a:lnTo>
                <a:lnTo>
                  <a:pt x="25823" y="968133"/>
                </a:lnTo>
                <a:lnTo>
                  <a:pt x="34880" y="910872"/>
                </a:lnTo>
                <a:lnTo>
                  <a:pt x="45207" y="854741"/>
                </a:lnTo>
                <a:lnTo>
                  <a:pt x="56772" y="799804"/>
                </a:lnTo>
                <a:lnTo>
                  <a:pt x="69541" y="746125"/>
                </a:lnTo>
                <a:lnTo>
                  <a:pt x="83482" y="693767"/>
                </a:lnTo>
                <a:lnTo>
                  <a:pt x="98561" y="642795"/>
                </a:lnTo>
                <a:lnTo>
                  <a:pt x="114747" y="593274"/>
                </a:lnTo>
                <a:lnTo>
                  <a:pt x="132006" y="545265"/>
                </a:lnTo>
                <a:lnTo>
                  <a:pt x="150306" y="498835"/>
                </a:lnTo>
                <a:lnTo>
                  <a:pt x="169612" y="454046"/>
                </a:lnTo>
                <a:lnTo>
                  <a:pt x="189894" y="410962"/>
                </a:lnTo>
                <a:lnTo>
                  <a:pt x="211117" y="369648"/>
                </a:lnTo>
                <a:lnTo>
                  <a:pt x="233249" y="330167"/>
                </a:lnTo>
                <a:lnTo>
                  <a:pt x="256257" y="292584"/>
                </a:lnTo>
                <a:lnTo>
                  <a:pt x="280108" y="256962"/>
                </a:lnTo>
                <a:lnTo>
                  <a:pt x="304769" y="223365"/>
                </a:lnTo>
                <a:lnTo>
                  <a:pt x="330208" y="191858"/>
                </a:lnTo>
                <a:lnTo>
                  <a:pt x="356391" y="162503"/>
                </a:lnTo>
                <a:lnTo>
                  <a:pt x="383286" y="135366"/>
                </a:lnTo>
                <a:lnTo>
                  <a:pt x="439079" y="87998"/>
                </a:lnTo>
                <a:lnTo>
                  <a:pt x="497325" y="50266"/>
                </a:lnTo>
                <a:lnTo>
                  <a:pt x="557761" y="22681"/>
                </a:lnTo>
                <a:lnTo>
                  <a:pt x="620123" y="5755"/>
                </a:lnTo>
                <a:lnTo>
                  <a:pt x="684149" y="0"/>
                </a:lnTo>
                <a:lnTo>
                  <a:pt x="716363" y="1449"/>
                </a:lnTo>
                <a:lnTo>
                  <a:pt x="779610" y="12854"/>
                </a:lnTo>
                <a:lnTo>
                  <a:pt x="841058" y="35173"/>
                </a:lnTo>
                <a:lnTo>
                  <a:pt x="900447" y="67896"/>
                </a:lnTo>
                <a:lnTo>
                  <a:pt x="957512" y="110510"/>
                </a:lnTo>
                <a:lnTo>
                  <a:pt x="1011992" y="162503"/>
                </a:lnTo>
                <a:lnTo>
                  <a:pt x="1038180" y="191858"/>
                </a:lnTo>
                <a:lnTo>
                  <a:pt x="1063624" y="223365"/>
                </a:lnTo>
                <a:lnTo>
                  <a:pt x="1088289" y="256962"/>
                </a:lnTo>
                <a:lnTo>
                  <a:pt x="1112144" y="292584"/>
                </a:lnTo>
                <a:lnTo>
                  <a:pt x="1135155" y="330167"/>
                </a:lnTo>
                <a:lnTo>
                  <a:pt x="1157290" y="369648"/>
                </a:lnTo>
                <a:lnTo>
                  <a:pt x="1178516" y="410962"/>
                </a:lnTo>
                <a:lnTo>
                  <a:pt x="1198799" y="454046"/>
                </a:lnTo>
                <a:lnTo>
                  <a:pt x="1218108" y="498835"/>
                </a:lnTo>
                <a:lnTo>
                  <a:pt x="1236410" y="545265"/>
                </a:lnTo>
                <a:lnTo>
                  <a:pt x="1253670" y="593274"/>
                </a:lnTo>
                <a:lnTo>
                  <a:pt x="1269857" y="642795"/>
                </a:lnTo>
                <a:lnTo>
                  <a:pt x="1284938" y="693767"/>
                </a:lnTo>
                <a:lnTo>
                  <a:pt x="1298880" y="746125"/>
                </a:lnTo>
                <a:lnTo>
                  <a:pt x="1311650" y="799804"/>
                </a:lnTo>
                <a:lnTo>
                  <a:pt x="1323216" y="854741"/>
                </a:lnTo>
                <a:lnTo>
                  <a:pt x="1333543" y="910872"/>
                </a:lnTo>
                <a:lnTo>
                  <a:pt x="1342600" y="968133"/>
                </a:lnTo>
                <a:lnTo>
                  <a:pt x="1350354" y="1026460"/>
                </a:lnTo>
                <a:lnTo>
                  <a:pt x="1356772" y="1085789"/>
                </a:lnTo>
                <a:lnTo>
                  <a:pt x="1361821" y="1146057"/>
                </a:lnTo>
                <a:lnTo>
                  <a:pt x="1365468" y="1207198"/>
                </a:lnTo>
                <a:lnTo>
                  <a:pt x="1367680" y="1269150"/>
                </a:lnTo>
                <a:lnTo>
                  <a:pt x="1368425" y="1331849"/>
                </a:lnTo>
                <a:lnTo>
                  <a:pt x="1367680" y="1394557"/>
                </a:lnTo>
                <a:lnTo>
                  <a:pt x="1365468" y="1456519"/>
                </a:lnTo>
                <a:lnTo>
                  <a:pt x="1361821" y="1517670"/>
                </a:lnTo>
                <a:lnTo>
                  <a:pt x="1356772" y="1577946"/>
                </a:lnTo>
                <a:lnTo>
                  <a:pt x="1350354" y="1637284"/>
                </a:lnTo>
                <a:lnTo>
                  <a:pt x="1342600" y="1695619"/>
                </a:lnTo>
                <a:lnTo>
                  <a:pt x="1333543" y="1752887"/>
                </a:lnTo>
                <a:lnTo>
                  <a:pt x="1323216" y="1809025"/>
                </a:lnTo>
                <a:lnTo>
                  <a:pt x="1311650" y="1863968"/>
                </a:lnTo>
                <a:lnTo>
                  <a:pt x="1298880" y="1917653"/>
                </a:lnTo>
                <a:lnTo>
                  <a:pt x="1284938" y="1970016"/>
                </a:lnTo>
                <a:lnTo>
                  <a:pt x="1269857" y="2020992"/>
                </a:lnTo>
                <a:lnTo>
                  <a:pt x="1253670" y="2070519"/>
                </a:lnTo>
                <a:lnTo>
                  <a:pt x="1236410" y="2118531"/>
                </a:lnTo>
                <a:lnTo>
                  <a:pt x="1218108" y="2164966"/>
                </a:lnTo>
                <a:lnTo>
                  <a:pt x="1198799" y="2209758"/>
                </a:lnTo>
                <a:lnTo>
                  <a:pt x="1178516" y="2252845"/>
                </a:lnTo>
                <a:lnTo>
                  <a:pt x="1157290" y="2294161"/>
                </a:lnTo>
                <a:lnTo>
                  <a:pt x="1135155" y="2333644"/>
                </a:lnTo>
                <a:lnTo>
                  <a:pt x="1112144" y="2371230"/>
                </a:lnTo>
                <a:lnTo>
                  <a:pt x="1088289" y="2406854"/>
                </a:lnTo>
                <a:lnTo>
                  <a:pt x="1063624" y="2440452"/>
                </a:lnTo>
                <a:lnTo>
                  <a:pt x="1038180" y="2471961"/>
                </a:lnTo>
                <a:lnTo>
                  <a:pt x="1011992" y="2501317"/>
                </a:lnTo>
                <a:lnTo>
                  <a:pt x="985092" y="2528455"/>
                </a:lnTo>
                <a:lnTo>
                  <a:pt x="929286" y="2575824"/>
                </a:lnTo>
                <a:lnTo>
                  <a:pt x="871026" y="2613557"/>
                </a:lnTo>
                <a:lnTo>
                  <a:pt x="810575" y="2641143"/>
                </a:lnTo>
                <a:lnTo>
                  <a:pt x="748195" y="2658069"/>
                </a:lnTo>
                <a:lnTo>
                  <a:pt x="684149" y="2663825"/>
                </a:lnTo>
                <a:lnTo>
                  <a:pt x="651944" y="2662375"/>
                </a:lnTo>
                <a:lnTo>
                  <a:pt x="588717" y="2650970"/>
                </a:lnTo>
                <a:lnTo>
                  <a:pt x="527286" y="2628650"/>
                </a:lnTo>
                <a:lnTo>
                  <a:pt x="467912" y="2595927"/>
                </a:lnTo>
                <a:lnTo>
                  <a:pt x="410860" y="2553312"/>
                </a:lnTo>
                <a:lnTo>
                  <a:pt x="356391" y="2501317"/>
                </a:lnTo>
                <a:lnTo>
                  <a:pt x="330208" y="2471961"/>
                </a:lnTo>
                <a:lnTo>
                  <a:pt x="304769" y="2440452"/>
                </a:lnTo>
                <a:lnTo>
                  <a:pt x="280108" y="2406854"/>
                </a:lnTo>
                <a:lnTo>
                  <a:pt x="256257" y="2371230"/>
                </a:lnTo>
                <a:lnTo>
                  <a:pt x="233249" y="2333644"/>
                </a:lnTo>
                <a:lnTo>
                  <a:pt x="211117" y="2294161"/>
                </a:lnTo>
                <a:lnTo>
                  <a:pt x="189894" y="2252845"/>
                </a:lnTo>
                <a:lnTo>
                  <a:pt x="169612" y="2209758"/>
                </a:lnTo>
                <a:lnTo>
                  <a:pt x="150306" y="2164966"/>
                </a:lnTo>
                <a:lnTo>
                  <a:pt x="132006" y="2118531"/>
                </a:lnTo>
                <a:lnTo>
                  <a:pt x="114747" y="2070519"/>
                </a:lnTo>
                <a:lnTo>
                  <a:pt x="98561" y="2020992"/>
                </a:lnTo>
                <a:lnTo>
                  <a:pt x="83482" y="1970016"/>
                </a:lnTo>
                <a:lnTo>
                  <a:pt x="69541" y="1917653"/>
                </a:lnTo>
                <a:lnTo>
                  <a:pt x="56772" y="1863968"/>
                </a:lnTo>
                <a:lnTo>
                  <a:pt x="45207" y="1809025"/>
                </a:lnTo>
                <a:lnTo>
                  <a:pt x="34880" y="1752887"/>
                </a:lnTo>
                <a:lnTo>
                  <a:pt x="25823" y="1695619"/>
                </a:lnTo>
                <a:lnTo>
                  <a:pt x="18069" y="1637284"/>
                </a:lnTo>
                <a:lnTo>
                  <a:pt x="11652" y="1577946"/>
                </a:lnTo>
                <a:lnTo>
                  <a:pt x="6603" y="1517670"/>
                </a:lnTo>
                <a:lnTo>
                  <a:pt x="2956" y="1456519"/>
                </a:lnTo>
                <a:lnTo>
                  <a:pt x="744" y="1394557"/>
                </a:lnTo>
                <a:lnTo>
                  <a:pt x="0" y="1331849"/>
                </a:lnTo>
                <a:close/>
              </a:path>
              <a:path w="4824730" h="2663825">
                <a:moveTo>
                  <a:pt x="3492500" y="1150874"/>
                </a:moveTo>
                <a:lnTo>
                  <a:pt x="3555198" y="1151619"/>
                </a:lnTo>
                <a:lnTo>
                  <a:pt x="3617151" y="1153832"/>
                </a:lnTo>
                <a:lnTo>
                  <a:pt x="3678294" y="1157480"/>
                </a:lnTo>
                <a:lnTo>
                  <a:pt x="3738563" y="1162530"/>
                </a:lnTo>
                <a:lnTo>
                  <a:pt x="3797895" y="1168950"/>
                </a:lnTo>
                <a:lnTo>
                  <a:pt x="3856225" y="1176707"/>
                </a:lnTo>
                <a:lnTo>
                  <a:pt x="3913489" y="1185767"/>
                </a:lnTo>
                <a:lnTo>
                  <a:pt x="3969624" y="1196098"/>
                </a:lnTo>
                <a:lnTo>
                  <a:pt x="4024565" y="1207666"/>
                </a:lnTo>
                <a:lnTo>
                  <a:pt x="4078249" y="1220440"/>
                </a:lnTo>
                <a:lnTo>
                  <a:pt x="4130611" y="1234385"/>
                </a:lnTo>
                <a:lnTo>
                  <a:pt x="4181587" y="1249470"/>
                </a:lnTo>
                <a:lnTo>
                  <a:pt x="4231114" y="1265661"/>
                </a:lnTo>
                <a:lnTo>
                  <a:pt x="4279127" y="1282925"/>
                </a:lnTo>
                <a:lnTo>
                  <a:pt x="4325563" y="1301230"/>
                </a:lnTo>
                <a:lnTo>
                  <a:pt x="4370358" y="1320542"/>
                </a:lnTo>
                <a:lnTo>
                  <a:pt x="4413447" y="1340829"/>
                </a:lnTo>
                <a:lnTo>
                  <a:pt x="4454766" y="1362057"/>
                </a:lnTo>
                <a:lnTo>
                  <a:pt x="4494252" y="1384194"/>
                </a:lnTo>
                <a:lnTo>
                  <a:pt x="4531841" y="1407208"/>
                </a:lnTo>
                <a:lnTo>
                  <a:pt x="4567468" y="1431064"/>
                </a:lnTo>
                <a:lnTo>
                  <a:pt x="4601070" y="1455730"/>
                </a:lnTo>
                <a:lnTo>
                  <a:pt x="4632583" y="1481174"/>
                </a:lnTo>
                <a:lnTo>
                  <a:pt x="4661942" y="1507362"/>
                </a:lnTo>
                <a:lnTo>
                  <a:pt x="4689084" y="1534262"/>
                </a:lnTo>
                <a:lnTo>
                  <a:pt x="4736460" y="1590063"/>
                </a:lnTo>
                <a:lnTo>
                  <a:pt x="4774199" y="1648316"/>
                </a:lnTo>
                <a:lnTo>
                  <a:pt x="4801789" y="1708757"/>
                </a:lnTo>
                <a:lnTo>
                  <a:pt x="4818719" y="1771123"/>
                </a:lnTo>
                <a:lnTo>
                  <a:pt x="4824476" y="1835150"/>
                </a:lnTo>
                <a:lnTo>
                  <a:pt x="4823026" y="1867354"/>
                </a:lnTo>
                <a:lnTo>
                  <a:pt x="4811618" y="1930581"/>
                </a:lnTo>
                <a:lnTo>
                  <a:pt x="4789295" y="1992012"/>
                </a:lnTo>
                <a:lnTo>
                  <a:pt x="4756566" y="2051386"/>
                </a:lnTo>
                <a:lnTo>
                  <a:pt x="4713945" y="2108438"/>
                </a:lnTo>
                <a:lnTo>
                  <a:pt x="4661942" y="2162907"/>
                </a:lnTo>
                <a:lnTo>
                  <a:pt x="4632583" y="2189090"/>
                </a:lnTo>
                <a:lnTo>
                  <a:pt x="4601070" y="2214529"/>
                </a:lnTo>
                <a:lnTo>
                  <a:pt x="4567468" y="2239190"/>
                </a:lnTo>
                <a:lnTo>
                  <a:pt x="4531841" y="2263041"/>
                </a:lnTo>
                <a:lnTo>
                  <a:pt x="4494252" y="2286049"/>
                </a:lnTo>
                <a:lnTo>
                  <a:pt x="4454766" y="2308181"/>
                </a:lnTo>
                <a:lnTo>
                  <a:pt x="4413447" y="2329404"/>
                </a:lnTo>
                <a:lnTo>
                  <a:pt x="4370358" y="2349686"/>
                </a:lnTo>
                <a:lnTo>
                  <a:pt x="4325563" y="2368992"/>
                </a:lnTo>
                <a:lnTo>
                  <a:pt x="4279127" y="2387292"/>
                </a:lnTo>
                <a:lnTo>
                  <a:pt x="4231114" y="2404551"/>
                </a:lnTo>
                <a:lnTo>
                  <a:pt x="4181587" y="2420737"/>
                </a:lnTo>
                <a:lnTo>
                  <a:pt x="4130611" y="2435816"/>
                </a:lnTo>
                <a:lnTo>
                  <a:pt x="4078249" y="2449757"/>
                </a:lnTo>
                <a:lnTo>
                  <a:pt x="4024565" y="2462526"/>
                </a:lnTo>
                <a:lnTo>
                  <a:pt x="3969624" y="2474091"/>
                </a:lnTo>
                <a:lnTo>
                  <a:pt x="3913489" y="2484418"/>
                </a:lnTo>
                <a:lnTo>
                  <a:pt x="3856225" y="2493475"/>
                </a:lnTo>
                <a:lnTo>
                  <a:pt x="3797895" y="2501229"/>
                </a:lnTo>
                <a:lnTo>
                  <a:pt x="3738563" y="2507646"/>
                </a:lnTo>
                <a:lnTo>
                  <a:pt x="3678294" y="2512695"/>
                </a:lnTo>
                <a:lnTo>
                  <a:pt x="3617151" y="2516342"/>
                </a:lnTo>
                <a:lnTo>
                  <a:pt x="3555198" y="2518554"/>
                </a:lnTo>
                <a:lnTo>
                  <a:pt x="3492500" y="2519299"/>
                </a:lnTo>
                <a:lnTo>
                  <a:pt x="3429801" y="2518554"/>
                </a:lnTo>
                <a:lnTo>
                  <a:pt x="3367849" y="2516342"/>
                </a:lnTo>
                <a:lnTo>
                  <a:pt x="3306708" y="2512695"/>
                </a:lnTo>
                <a:lnTo>
                  <a:pt x="3246440" y="2507646"/>
                </a:lnTo>
                <a:lnTo>
                  <a:pt x="3187111" y="2501229"/>
                </a:lnTo>
                <a:lnTo>
                  <a:pt x="3128784" y="2493475"/>
                </a:lnTo>
                <a:lnTo>
                  <a:pt x="3071523" y="2484418"/>
                </a:lnTo>
                <a:lnTo>
                  <a:pt x="3015392" y="2474091"/>
                </a:lnTo>
                <a:lnTo>
                  <a:pt x="2960455" y="2462526"/>
                </a:lnTo>
                <a:lnTo>
                  <a:pt x="2906776" y="2449757"/>
                </a:lnTo>
                <a:lnTo>
                  <a:pt x="2854418" y="2435816"/>
                </a:lnTo>
                <a:lnTo>
                  <a:pt x="2803446" y="2420737"/>
                </a:lnTo>
                <a:lnTo>
                  <a:pt x="2753925" y="2404551"/>
                </a:lnTo>
                <a:lnTo>
                  <a:pt x="2705916" y="2387292"/>
                </a:lnTo>
                <a:lnTo>
                  <a:pt x="2659486" y="2368992"/>
                </a:lnTo>
                <a:lnTo>
                  <a:pt x="2614697" y="2349686"/>
                </a:lnTo>
                <a:lnTo>
                  <a:pt x="2571613" y="2329404"/>
                </a:lnTo>
                <a:lnTo>
                  <a:pt x="2530299" y="2308181"/>
                </a:lnTo>
                <a:lnTo>
                  <a:pt x="2490818" y="2286049"/>
                </a:lnTo>
                <a:lnTo>
                  <a:pt x="2453235" y="2263041"/>
                </a:lnTo>
                <a:lnTo>
                  <a:pt x="2417613" y="2239190"/>
                </a:lnTo>
                <a:lnTo>
                  <a:pt x="2384016" y="2214529"/>
                </a:lnTo>
                <a:lnTo>
                  <a:pt x="2352509" y="2189090"/>
                </a:lnTo>
                <a:lnTo>
                  <a:pt x="2323154" y="2162907"/>
                </a:lnTo>
                <a:lnTo>
                  <a:pt x="2296017" y="2136012"/>
                </a:lnTo>
                <a:lnTo>
                  <a:pt x="2248649" y="2080219"/>
                </a:lnTo>
                <a:lnTo>
                  <a:pt x="2210917" y="2021973"/>
                </a:lnTo>
                <a:lnTo>
                  <a:pt x="2183332" y="1961537"/>
                </a:lnTo>
                <a:lnTo>
                  <a:pt x="2166406" y="1899175"/>
                </a:lnTo>
                <a:lnTo>
                  <a:pt x="2160651" y="1835150"/>
                </a:lnTo>
                <a:lnTo>
                  <a:pt x="2162100" y="1802945"/>
                </a:lnTo>
                <a:lnTo>
                  <a:pt x="2173505" y="1739716"/>
                </a:lnTo>
                <a:lnTo>
                  <a:pt x="2195824" y="1678280"/>
                </a:lnTo>
                <a:lnTo>
                  <a:pt x="2228547" y="1618900"/>
                </a:lnTo>
                <a:lnTo>
                  <a:pt x="2271161" y="1561840"/>
                </a:lnTo>
                <a:lnTo>
                  <a:pt x="2323154" y="1507362"/>
                </a:lnTo>
                <a:lnTo>
                  <a:pt x="2352509" y="1481174"/>
                </a:lnTo>
                <a:lnTo>
                  <a:pt x="2384016" y="1455730"/>
                </a:lnTo>
                <a:lnTo>
                  <a:pt x="2417613" y="1431064"/>
                </a:lnTo>
                <a:lnTo>
                  <a:pt x="2453235" y="1407208"/>
                </a:lnTo>
                <a:lnTo>
                  <a:pt x="2490818" y="1384194"/>
                </a:lnTo>
                <a:lnTo>
                  <a:pt x="2530299" y="1362057"/>
                </a:lnTo>
                <a:lnTo>
                  <a:pt x="2571613" y="1340829"/>
                </a:lnTo>
                <a:lnTo>
                  <a:pt x="2614697" y="1320542"/>
                </a:lnTo>
                <a:lnTo>
                  <a:pt x="2659486" y="1301230"/>
                </a:lnTo>
                <a:lnTo>
                  <a:pt x="2705916" y="1282925"/>
                </a:lnTo>
                <a:lnTo>
                  <a:pt x="2753925" y="1265661"/>
                </a:lnTo>
                <a:lnTo>
                  <a:pt x="2803446" y="1249470"/>
                </a:lnTo>
                <a:lnTo>
                  <a:pt x="2854418" y="1234385"/>
                </a:lnTo>
                <a:lnTo>
                  <a:pt x="2906775" y="1220440"/>
                </a:lnTo>
                <a:lnTo>
                  <a:pt x="2960455" y="1207666"/>
                </a:lnTo>
                <a:lnTo>
                  <a:pt x="3015392" y="1196098"/>
                </a:lnTo>
                <a:lnTo>
                  <a:pt x="3071523" y="1185767"/>
                </a:lnTo>
                <a:lnTo>
                  <a:pt x="3128784" y="1176707"/>
                </a:lnTo>
                <a:lnTo>
                  <a:pt x="3187111" y="1168950"/>
                </a:lnTo>
                <a:lnTo>
                  <a:pt x="3246440" y="1162530"/>
                </a:lnTo>
                <a:lnTo>
                  <a:pt x="3306708" y="1157480"/>
                </a:lnTo>
                <a:lnTo>
                  <a:pt x="3367849" y="1153832"/>
                </a:lnTo>
                <a:lnTo>
                  <a:pt x="3429801" y="1151619"/>
                </a:lnTo>
                <a:lnTo>
                  <a:pt x="3492500" y="1150874"/>
                </a:lnTo>
                <a:close/>
              </a:path>
            </a:pathLst>
          </a:custGeom>
          <a:ln w="190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10461497" y="6591401"/>
            <a:ext cx="142748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dirty="0">
                <a:solidFill>
                  <a:srgbClr val="0097AB"/>
                </a:solidFill>
                <a:latin typeface="Arial"/>
                <a:cs typeface="Arial"/>
              </a:rPr>
              <a:t>Ásgeir</a:t>
            </a:r>
            <a:r>
              <a:rPr sz="1300" spc="-20" dirty="0">
                <a:solidFill>
                  <a:srgbClr val="0097AB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0097AB"/>
                </a:solidFill>
                <a:latin typeface="Arial"/>
                <a:cs typeface="Arial"/>
              </a:rPr>
              <a:t>Þór</a:t>
            </a:r>
            <a:r>
              <a:rPr sz="1300" spc="-5" dirty="0">
                <a:solidFill>
                  <a:srgbClr val="0097AB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0097AB"/>
                </a:solidFill>
                <a:latin typeface="Arial"/>
                <a:cs typeface="Arial"/>
              </a:rPr>
              <a:t>Másson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3593" rIns="0" bIns="0" rtlCol="0">
            <a:spAutoFit/>
          </a:bodyPr>
          <a:lstStyle/>
          <a:p>
            <a:pPr marL="12700">
              <a:lnSpc>
                <a:spcPts val="3704"/>
              </a:lnSpc>
              <a:spcBef>
                <a:spcPts val="105"/>
              </a:spcBef>
            </a:pPr>
            <a:r>
              <a:rPr sz="3200" spc="-10" dirty="0"/>
              <a:t>Einkenni</a:t>
            </a:r>
            <a:endParaRPr sz="3200"/>
          </a:p>
          <a:p>
            <a:pPr marL="12700">
              <a:lnSpc>
                <a:spcPts val="2745"/>
              </a:lnSpc>
            </a:pPr>
            <a:r>
              <a:rPr sz="2400" dirty="0"/>
              <a:t>(osteomyelitis</a:t>
            </a:r>
            <a:r>
              <a:rPr sz="2400" spc="-60" dirty="0"/>
              <a:t> </a:t>
            </a:r>
            <a:r>
              <a:rPr sz="2400" dirty="0"/>
              <a:t>og</a:t>
            </a:r>
            <a:r>
              <a:rPr sz="2400" spc="-20" dirty="0"/>
              <a:t> </a:t>
            </a:r>
            <a:r>
              <a:rPr sz="2400" dirty="0"/>
              <a:t>sept</a:t>
            </a:r>
            <a:r>
              <a:rPr sz="2400" spc="-20" dirty="0"/>
              <a:t> </a:t>
            </a:r>
            <a:r>
              <a:rPr sz="2400" spc="-10" dirty="0"/>
              <a:t>arthritis)</a:t>
            </a:r>
            <a:endParaRPr sz="24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841500" y="2127250"/>
          <a:ext cx="6744968" cy="3164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1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7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2120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Einkenni</a:t>
                      </a:r>
                      <a:r>
                        <a:rPr sz="2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við</a:t>
                      </a:r>
                      <a:r>
                        <a:rPr sz="20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greiningu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b="1" spc="-10" dirty="0">
                          <a:latin typeface="Calibri"/>
                          <a:cs typeface="Calibri"/>
                        </a:rPr>
                        <a:t>Staðfest</a:t>
                      </a:r>
                      <a:r>
                        <a:rPr sz="20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latin typeface="Calibri"/>
                          <a:cs typeface="Calibri"/>
                        </a:rPr>
                        <a:t>til</a:t>
                      </a:r>
                      <a:r>
                        <a:rPr sz="20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0" dirty="0">
                          <a:latin typeface="Calibri"/>
                          <a:cs typeface="Calibri"/>
                        </a:rPr>
                        <a:t>staðar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Verkir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82,9%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Starfstruflun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79,5%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Bólga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á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sýkingarstað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46,3%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Húðhiti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á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sýkingarstað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36,1%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Sótthiti</a:t>
                      </a:r>
                      <a:r>
                        <a:rPr sz="20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(≥38,3°C)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9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22,0%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2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219710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Roði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á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sýkingarstað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21,5%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628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7445629" y="2259076"/>
            <a:ext cx="1116330" cy="2969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2000" b="1" dirty="0">
                <a:latin typeface="Calibri"/>
                <a:cs typeface="Calibri"/>
              </a:rPr>
              <a:t>Eldri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ranns</a:t>
            </a:r>
            <a:endParaRPr sz="2000">
              <a:latin typeface="Calibri"/>
              <a:cs typeface="Calibri"/>
            </a:endParaRPr>
          </a:p>
          <a:p>
            <a:pPr marL="337820">
              <a:lnSpc>
                <a:spcPct val="100000"/>
              </a:lnSpc>
              <a:spcBef>
                <a:spcPts val="1160"/>
              </a:spcBef>
            </a:pPr>
            <a:r>
              <a:rPr sz="2000" spc="-25" dirty="0">
                <a:latin typeface="Calibri"/>
                <a:cs typeface="Calibri"/>
              </a:rPr>
              <a:t>98%</a:t>
            </a:r>
            <a:endParaRPr sz="2000">
              <a:latin typeface="Calibri"/>
              <a:cs typeface="Calibri"/>
            </a:endParaRPr>
          </a:p>
          <a:p>
            <a:pPr marL="337820">
              <a:lnSpc>
                <a:spcPct val="100000"/>
              </a:lnSpc>
              <a:spcBef>
                <a:spcPts val="1165"/>
              </a:spcBef>
            </a:pPr>
            <a:r>
              <a:rPr sz="2000" spc="-25" dirty="0">
                <a:latin typeface="Calibri"/>
                <a:cs typeface="Calibri"/>
              </a:rPr>
              <a:t>96%</a:t>
            </a:r>
            <a:endParaRPr sz="2000">
              <a:latin typeface="Calibri"/>
              <a:cs typeface="Calibri"/>
            </a:endParaRPr>
          </a:p>
          <a:p>
            <a:pPr marL="337820">
              <a:lnSpc>
                <a:spcPct val="100000"/>
              </a:lnSpc>
              <a:spcBef>
                <a:spcPts val="1165"/>
              </a:spcBef>
            </a:pPr>
            <a:r>
              <a:rPr sz="2000" spc="-25" dirty="0">
                <a:latin typeface="Calibri"/>
                <a:cs typeface="Calibri"/>
              </a:rPr>
              <a:t>78%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80"/>
              </a:spcBef>
            </a:pPr>
            <a:endParaRPr sz="2000">
              <a:latin typeface="Calibri"/>
              <a:cs typeface="Calibri"/>
            </a:endParaRPr>
          </a:p>
          <a:p>
            <a:pPr marL="337820">
              <a:lnSpc>
                <a:spcPct val="100000"/>
              </a:lnSpc>
            </a:pPr>
            <a:r>
              <a:rPr sz="2000" spc="-25" dirty="0">
                <a:latin typeface="Calibri"/>
                <a:cs typeface="Calibri"/>
              </a:rPr>
              <a:t>53%</a:t>
            </a:r>
            <a:endParaRPr sz="2000">
              <a:latin typeface="Calibri"/>
              <a:cs typeface="Calibri"/>
            </a:endParaRPr>
          </a:p>
          <a:p>
            <a:pPr marL="337820">
              <a:lnSpc>
                <a:spcPct val="100000"/>
              </a:lnSpc>
              <a:spcBef>
                <a:spcPts val="1165"/>
              </a:spcBef>
            </a:pPr>
            <a:r>
              <a:rPr sz="2000" spc="-25" dirty="0">
                <a:latin typeface="Calibri"/>
                <a:cs typeface="Calibri"/>
              </a:rPr>
              <a:t>58%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959600" y="1690751"/>
            <a:ext cx="2376805" cy="3825875"/>
          </a:xfrm>
          <a:custGeom>
            <a:avLst/>
            <a:gdLst/>
            <a:ahLst/>
            <a:cxnLst/>
            <a:rect l="l" t="t" r="r" b="b"/>
            <a:pathLst>
              <a:path w="2376804" h="3825875">
                <a:moveTo>
                  <a:pt x="2376551" y="0"/>
                </a:moveTo>
                <a:lnTo>
                  <a:pt x="0" y="0"/>
                </a:lnTo>
                <a:lnTo>
                  <a:pt x="0" y="3825875"/>
                </a:lnTo>
                <a:lnTo>
                  <a:pt x="2376551" y="3825875"/>
                </a:lnTo>
                <a:lnTo>
                  <a:pt x="237655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26651" y="792162"/>
            <a:ext cx="5663565" cy="5146675"/>
            <a:chOff x="3126651" y="792162"/>
            <a:chExt cx="5663565" cy="5146675"/>
          </a:xfrm>
        </p:grpSpPr>
        <p:pic>
          <p:nvPicPr>
            <p:cNvPr id="3" name="object 3" descr="Diagram  Description automatically generated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6651" y="792162"/>
              <a:ext cx="5468552" cy="51463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491601" y="4076700"/>
              <a:ext cx="288925" cy="1800225"/>
            </a:xfrm>
            <a:custGeom>
              <a:avLst/>
              <a:gdLst/>
              <a:ahLst/>
              <a:cxnLst/>
              <a:rect l="l" t="t" r="r" b="b"/>
              <a:pathLst>
                <a:path w="288925" h="1800225">
                  <a:moveTo>
                    <a:pt x="0" y="0"/>
                  </a:moveTo>
                  <a:lnTo>
                    <a:pt x="76787" y="861"/>
                  </a:lnTo>
                  <a:lnTo>
                    <a:pt x="145800" y="3292"/>
                  </a:lnTo>
                  <a:lnTo>
                    <a:pt x="204279" y="7064"/>
                  </a:lnTo>
                  <a:lnTo>
                    <a:pt x="249465" y="11947"/>
                  </a:lnTo>
                  <a:lnTo>
                    <a:pt x="288925" y="24130"/>
                  </a:lnTo>
                  <a:lnTo>
                    <a:pt x="288925" y="1776145"/>
                  </a:lnTo>
                  <a:lnTo>
                    <a:pt x="249465" y="1788298"/>
                  </a:lnTo>
                  <a:lnTo>
                    <a:pt x="204279" y="1793171"/>
                  </a:lnTo>
                  <a:lnTo>
                    <a:pt x="145800" y="1796937"/>
                  </a:lnTo>
                  <a:lnTo>
                    <a:pt x="76787" y="1799364"/>
                  </a:lnTo>
                  <a:lnTo>
                    <a:pt x="0" y="1800225"/>
                  </a:lnTo>
                </a:path>
              </a:pathLst>
            </a:custGeom>
            <a:ln w="19050">
              <a:solidFill>
                <a:srgbClr val="CA665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35325" y="4365625"/>
              <a:ext cx="215900" cy="1440180"/>
            </a:xfrm>
            <a:custGeom>
              <a:avLst/>
              <a:gdLst/>
              <a:ahLst/>
              <a:cxnLst/>
              <a:rect l="l" t="t" r="r" b="b"/>
              <a:pathLst>
                <a:path w="215900" h="1440179">
                  <a:moveTo>
                    <a:pt x="215900" y="1439862"/>
                  </a:moveTo>
                  <a:lnTo>
                    <a:pt x="131855" y="1438449"/>
                  </a:lnTo>
                  <a:lnTo>
                    <a:pt x="63230" y="1434593"/>
                  </a:lnTo>
                  <a:lnTo>
                    <a:pt x="16964" y="1428873"/>
                  </a:lnTo>
                  <a:lnTo>
                    <a:pt x="0" y="1421866"/>
                  </a:lnTo>
                  <a:lnTo>
                    <a:pt x="0" y="18033"/>
                  </a:lnTo>
                  <a:lnTo>
                    <a:pt x="16964" y="10983"/>
                  </a:lnTo>
                  <a:lnTo>
                    <a:pt x="63230" y="5254"/>
                  </a:lnTo>
                  <a:lnTo>
                    <a:pt x="131855" y="1406"/>
                  </a:lnTo>
                  <a:lnTo>
                    <a:pt x="215900" y="0"/>
                  </a:lnTo>
                </a:path>
              </a:pathLst>
            </a:custGeom>
            <a:ln w="19050">
              <a:solidFill>
                <a:srgbClr val="6AAC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438271" y="6411569"/>
            <a:ext cx="4780915" cy="182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00" dirty="0">
                <a:latin typeface="Arial"/>
                <a:cs typeface="Arial"/>
              </a:rPr>
              <a:t>Mynd</a:t>
            </a:r>
            <a:r>
              <a:rPr sz="1000" spc="10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6</a:t>
            </a:r>
            <a:r>
              <a:rPr sz="1000" spc="7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-</a:t>
            </a:r>
            <a:r>
              <a:rPr sz="1000" spc="60" dirty="0">
                <a:latin typeface="Arial"/>
                <a:cs typeface="Arial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Staðsetning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bein-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og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liðsýkinga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hjá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börnum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á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Barnaspítala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Hringsins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2006-</a:t>
            </a:r>
            <a:r>
              <a:rPr sz="1000" spc="-20" dirty="0">
                <a:latin typeface="Times New Roman"/>
                <a:cs typeface="Times New Roman"/>
              </a:rPr>
              <a:t>2020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038081" y="4677917"/>
            <a:ext cx="6369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0" dirty="0">
                <a:solidFill>
                  <a:srgbClr val="CA6657"/>
                </a:solidFill>
                <a:latin typeface="Times New Roman"/>
                <a:cs typeface="Times New Roman"/>
              </a:rPr>
              <a:t>&gt;70%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83967" y="4682185"/>
            <a:ext cx="6362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0" dirty="0">
                <a:solidFill>
                  <a:srgbClr val="4397C7"/>
                </a:solidFill>
                <a:latin typeface="Times New Roman"/>
                <a:cs typeface="Times New Roman"/>
              </a:rPr>
              <a:t>&gt;60%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34730" y="748030"/>
            <a:ext cx="14344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CA6657"/>
                </a:solidFill>
                <a:latin typeface="Times New Roman"/>
                <a:cs typeface="Times New Roman"/>
              </a:rPr>
              <a:t>Osteomyelitis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1205890" y="744727"/>
            <a:ext cx="183768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4397C7"/>
                </a:solidFill>
              </a:rPr>
              <a:t>Septiskur</a:t>
            </a:r>
            <a:r>
              <a:rPr sz="2000" spc="-35" dirty="0">
                <a:solidFill>
                  <a:srgbClr val="4397C7"/>
                </a:solidFill>
              </a:rPr>
              <a:t> </a:t>
            </a:r>
            <a:r>
              <a:rPr sz="2000" spc="-10" dirty="0">
                <a:solidFill>
                  <a:srgbClr val="4397C7"/>
                </a:solidFill>
              </a:rPr>
              <a:t>arthritis</a:t>
            </a:r>
            <a:endParaRPr sz="2000"/>
          </a:p>
        </p:txBody>
      </p:sp>
      <p:sp>
        <p:nvSpPr>
          <p:cNvPr id="11" name="object 11"/>
          <p:cNvSpPr txBox="1"/>
          <p:nvPr/>
        </p:nvSpPr>
        <p:spPr>
          <a:xfrm>
            <a:off x="10423652" y="6559397"/>
            <a:ext cx="150368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dirty="0">
                <a:solidFill>
                  <a:srgbClr val="0097AB"/>
                </a:solidFill>
                <a:latin typeface="Arial"/>
                <a:cs typeface="Arial"/>
              </a:rPr>
              <a:t>Freyþór</a:t>
            </a:r>
            <a:r>
              <a:rPr sz="1300" spc="-40" dirty="0">
                <a:solidFill>
                  <a:srgbClr val="0097AB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0097AB"/>
                </a:solidFill>
                <a:latin typeface="Arial"/>
                <a:cs typeface="Arial"/>
              </a:rPr>
              <a:t>Össurarson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77B9B-D427-EA80-A3DC-791E966EA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939" y="528573"/>
            <a:ext cx="10358120" cy="677108"/>
          </a:xfrm>
        </p:spPr>
        <p:txBody>
          <a:bodyPr/>
          <a:lstStyle/>
          <a:p>
            <a:r>
              <a:rPr lang="is-IS" dirty="0"/>
              <a:t>Áhættuþættir fyrir bein- og liðsýkingum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E94FA0-D519-0635-A779-303D275E9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600" y="1524000"/>
            <a:ext cx="6931025" cy="4247317"/>
          </a:xfrm>
        </p:spPr>
        <p:txBody>
          <a:bodyPr/>
          <a:lstStyle/>
          <a:p>
            <a:r>
              <a:rPr lang="en-US" sz="2400" u="sng" dirty="0" err="1"/>
              <a:t>Flestir</a:t>
            </a:r>
            <a:r>
              <a:rPr lang="en-US" sz="2400" u="sng" dirty="0"/>
              <a:t> </a:t>
            </a:r>
            <a:r>
              <a:rPr lang="en-US" sz="2400" u="sng" dirty="0" err="1"/>
              <a:t>eru</a:t>
            </a:r>
            <a:r>
              <a:rPr lang="en-US" sz="2400" u="sng" dirty="0"/>
              <a:t> </a:t>
            </a:r>
            <a:r>
              <a:rPr lang="en-US" sz="2400" u="sng" dirty="0" err="1"/>
              <a:t>áður</a:t>
            </a:r>
            <a:r>
              <a:rPr lang="en-US" sz="2400" u="sng" dirty="0"/>
              <a:t> </a:t>
            </a:r>
            <a:r>
              <a:rPr lang="en-US" sz="2400" u="sng" dirty="0" err="1"/>
              <a:t>hraustir</a:t>
            </a:r>
            <a:r>
              <a:rPr lang="en-US" sz="2400" u="sng" dirty="0"/>
              <a:t> </a:t>
            </a:r>
            <a:r>
              <a:rPr lang="en-US" sz="2400" u="sng" dirty="0" err="1"/>
              <a:t>með</a:t>
            </a:r>
            <a:r>
              <a:rPr lang="en-US" sz="2400" u="sng" dirty="0"/>
              <a:t> </a:t>
            </a:r>
            <a:r>
              <a:rPr lang="en-US" sz="2400" u="sng" dirty="0" err="1"/>
              <a:t>enga</a:t>
            </a:r>
            <a:r>
              <a:rPr lang="en-US" sz="2400" u="sng" dirty="0"/>
              <a:t> </a:t>
            </a:r>
            <a:r>
              <a:rPr lang="en-US" sz="2400" u="sng" dirty="0" err="1"/>
              <a:t>áhættuþætti</a:t>
            </a:r>
            <a:r>
              <a:rPr lang="en-US" sz="2400" u="sng" dirty="0"/>
              <a:t>!</a:t>
            </a:r>
          </a:p>
          <a:p>
            <a:endParaRPr lang="en-US" dirty="0"/>
          </a:p>
          <a:p>
            <a:r>
              <a:rPr lang="en-US" dirty="0"/>
              <a:t>En </a:t>
            </a:r>
            <a:r>
              <a:rPr lang="en-US" dirty="0" err="1"/>
              <a:t>þekktir</a:t>
            </a:r>
            <a:r>
              <a:rPr lang="en-US" dirty="0"/>
              <a:t> </a:t>
            </a:r>
            <a:r>
              <a:rPr lang="en-US" dirty="0" err="1"/>
              <a:t>áhættuþættir</a:t>
            </a:r>
            <a:r>
              <a:rPr lang="en-US" dirty="0"/>
              <a:t> </a:t>
            </a:r>
            <a:r>
              <a:rPr lang="en-US" dirty="0" err="1"/>
              <a:t>eru</a:t>
            </a:r>
            <a:r>
              <a:rPr lang="en-US" dirty="0"/>
              <a:t> td:</a:t>
            </a:r>
          </a:p>
          <a:p>
            <a:r>
              <a:rPr lang="en-US" dirty="0"/>
              <a:t>	</a:t>
            </a:r>
            <a:r>
              <a:rPr lang="en-US" dirty="0" err="1"/>
              <a:t>Efri</a:t>
            </a:r>
            <a:r>
              <a:rPr lang="en-US" dirty="0"/>
              <a:t> </a:t>
            </a:r>
            <a:r>
              <a:rPr lang="en-US" dirty="0" err="1"/>
              <a:t>öndunarfærasýking</a:t>
            </a:r>
            <a:r>
              <a:rPr lang="en-US" dirty="0"/>
              <a:t> (</a:t>
            </a:r>
            <a:r>
              <a:rPr lang="en-US" i="1" dirty="0"/>
              <a:t>K. </a:t>
            </a:r>
            <a:r>
              <a:rPr lang="en-US" i="1" dirty="0" err="1"/>
              <a:t>kingae</a:t>
            </a:r>
            <a:r>
              <a:rPr lang="en-US" dirty="0"/>
              <a:t>)</a:t>
            </a:r>
          </a:p>
          <a:p>
            <a:r>
              <a:rPr lang="en-US" dirty="0"/>
              <a:t>	Trauma (er </a:t>
            </a:r>
            <a:r>
              <a:rPr lang="en-US" dirty="0" err="1"/>
              <a:t>þó</a:t>
            </a:r>
            <a:r>
              <a:rPr lang="en-US" dirty="0"/>
              <a:t> </a:t>
            </a:r>
            <a:r>
              <a:rPr lang="en-US" dirty="0" err="1"/>
              <a:t>óljóst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mjög</a:t>
            </a:r>
            <a:r>
              <a:rPr lang="en-US" dirty="0"/>
              <a:t> </a:t>
            </a:r>
            <a:r>
              <a:rPr lang="en-US" dirty="0" err="1"/>
              <a:t>erfitt</a:t>
            </a:r>
            <a:r>
              <a:rPr lang="en-US" dirty="0"/>
              <a:t>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rannsaka</a:t>
            </a:r>
            <a:r>
              <a:rPr lang="en-US" dirty="0"/>
              <a:t>)</a:t>
            </a:r>
          </a:p>
          <a:p>
            <a:r>
              <a:rPr lang="en-US" dirty="0"/>
              <a:t>	Sár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hrufl</a:t>
            </a:r>
            <a:r>
              <a:rPr lang="en-US" dirty="0"/>
              <a:t> á </a:t>
            </a:r>
            <a:r>
              <a:rPr lang="en-US" dirty="0" err="1"/>
              <a:t>húð</a:t>
            </a:r>
            <a:endParaRPr lang="en-US" dirty="0"/>
          </a:p>
          <a:p>
            <a:r>
              <a:rPr lang="it-IT" dirty="0"/>
              <a:t>	Sigðkornablóðleysi (</a:t>
            </a:r>
            <a:r>
              <a:rPr lang="it-IT" i="1" dirty="0"/>
              <a:t>Salmonella sp</a:t>
            </a:r>
            <a:r>
              <a:rPr lang="it-IT" dirty="0"/>
              <a:t>)</a:t>
            </a:r>
          </a:p>
          <a:p>
            <a:r>
              <a:rPr lang="it-IT" dirty="0"/>
              <a:t>	Ónæmisbæling</a:t>
            </a:r>
            <a:r>
              <a:rPr lang="en-US" dirty="0"/>
              <a:t> (td CGD) </a:t>
            </a:r>
            <a:r>
              <a:rPr lang="is-IS" dirty="0"/>
              <a:t>(</a:t>
            </a:r>
            <a:r>
              <a:rPr lang="is-IS" i="1" dirty="0" err="1"/>
              <a:t>Serratia</a:t>
            </a:r>
            <a:r>
              <a:rPr lang="is-IS" i="1" dirty="0"/>
              <a:t> og</a:t>
            </a:r>
            <a:r>
              <a:rPr lang="is-IS" dirty="0"/>
              <a:t> </a:t>
            </a:r>
            <a:r>
              <a:rPr lang="is-IS" i="1" dirty="0" err="1"/>
              <a:t>Aspergillus</a:t>
            </a:r>
            <a:r>
              <a:rPr lang="is-IS" dirty="0"/>
              <a:t>)</a:t>
            </a:r>
          </a:p>
          <a:p>
            <a:r>
              <a:rPr lang="en-US" dirty="0"/>
              <a:t> 	</a:t>
            </a:r>
            <a:r>
              <a:rPr lang="en-US" dirty="0" err="1"/>
              <a:t>Stungusár</a:t>
            </a:r>
            <a:endParaRPr lang="en-US" dirty="0"/>
          </a:p>
          <a:p>
            <a:r>
              <a:rPr lang="en-US" dirty="0"/>
              <a:t>	“Vel </a:t>
            </a:r>
            <a:r>
              <a:rPr lang="en-US" dirty="0" err="1"/>
              <a:t>þekkt</a:t>
            </a:r>
            <a:r>
              <a:rPr lang="en-US" dirty="0"/>
              <a:t>” </a:t>
            </a:r>
            <a:r>
              <a:rPr lang="en-US" dirty="0" err="1"/>
              <a:t>að</a:t>
            </a:r>
            <a:r>
              <a:rPr lang="en-US" dirty="0"/>
              <a:t> </a:t>
            </a:r>
            <a:r>
              <a:rPr lang="en-US" dirty="0" err="1"/>
              <a:t>fá</a:t>
            </a:r>
            <a:r>
              <a:rPr lang="en-US" dirty="0"/>
              <a:t> </a:t>
            </a:r>
            <a:r>
              <a:rPr lang="en-US" dirty="0" err="1"/>
              <a:t>Pseuduomonas</a:t>
            </a:r>
            <a:r>
              <a:rPr lang="en-US" dirty="0"/>
              <a:t> </a:t>
            </a:r>
            <a:r>
              <a:rPr lang="en-US" dirty="0" err="1"/>
              <a:t>ef</a:t>
            </a:r>
            <a:r>
              <a:rPr lang="en-US" dirty="0"/>
              <a:t> </a:t>
            </a:r>
            <a:r>
              <a:rPr lang="en-US" dirty="0" err="1"/>
              <a:t>stungusár</a:t>
            </a:r>
            <a:r>
              <a:rPr lang="en-US" dirty="0"/>
              <a:t> </a:t>
            </a:r>
            <a:r>
              <a:rPr lang="en-US" dirty="0" err="1"/>
              <a:t>gegnum</a:t>
            </a:r>
            <a:r>
              <a:rPr lang="en-US" dirty="0"/>
              <a:t> 	</a:t>
            </a:r>
            <a:r>
              <a:rPr lang="en-US" dirty="0" err="1"/>
              <a:t>skósóla</a:t>
            </a:r>
            <a:endParaRPr lang="en-US" dirty="0"/>
          </a:p>
          <a:p>
            <a:r>
              <a:rPr lang="en-US" dirty="0"/>
              <a:t>	</a:t>
            </a:r>
            <a:r>
              <a:rPr lang="en-US" dirty="0" err="1"/>
              <a:t>Umsjón</a:t>
            </a:r>
            <a:r>
              <a:rPr lang="en-US" dirty="0"/>
              <a:t>/</a:t>
            </a:r>
            <a:r>
              <a:rPr lang="en-US" dirty="0" err="1"/>
              <a:t>störf</a:t>
            </a:r>
            <a:r>
              <a:rPr lang="en-US" dirty="0"/>
              <a:t> </a:t>
            </a:r>
            <a:r>
              <a:rPr lang="en-US" dirty="0" err="1"/>
              <a:t>með</a:t>
            </a:r>
            <a:r>
              <a:rPr lang="en-US" dirty="0"/>
              <a:t> </a:t>
            </a:r>
            <a:r>
              <a:rPr lang="en-US" dirty="0" err="1"/>
              <a:t>dýrum</a:t>
            </a:r>
            <a:r>
              <a:rPr lang="en-US" dirty="0"/>
              <a:t>, </a:t>
            </a:r>
            <a:r>
              <a:rPr lang="en-US" dirty="0" err="1"/>
              <a:t>neysla</a:t>
            </a:r>
            <a:r>
              <a:rPr lang="en-US" dirty="0"/>
              <a:t> </a:t>
            </a:r>
            <a:r>
              <a:rPr lang="en-US" dirty="0" err="1"/>
              <a:t>ógerilsneyddra</a:t>
            </a:r>
            <a:r>
              <a:rPr lang="en-US" dirty="0"/>
              <a:t> </a:t>
            </a:r>
            <a:r>
              <a:rPr lang="en-US" dirty="0" err="1"/>
              <a:t>mjólkuvara</a:t>
            </a:r>
            <a:r>
              <a:rPr lang="en-US" dirty="0"/>
              <a:t> (td. 	</a:t>
            </a:r>
            <a:r>
              <a:rPr lang="en-US" i="1" dirty="0"/>
              <a:t>Brucella</a:t>
            </a:r>
            <a:r>
              <a:rPr lang="en-US" dirty="0"/>
              <a:t>)</a:t>
            </a:r>
          </a:p>
          <a:p>
            <a:r>
              <a:rPr lang="en-US" dirty="0"/>
              <a:t>	</a:t>
            </a:r>
            <a:r>
              <a:rPr lang="en-US" dirty="0" err="1"/>
              <a:t>Útsetning</a:t>
            </a:r>
            <a:r>
              <a:rPr lang="en-US" dirty="0"/>
              <a:t>/smit </a:t>
            </a:r>
            <a:r>
              <a:rPr lang="en-US" dirty="0" err="1"/>
              <a:t>með</a:t>
            </a:r>
            <a:r>
              <a:rPr lang="en-US" dirty="0"/>
              <a:t> </a:t>
            </a:r>
            <a:r>
              <a:rPr lang="en-US" dirty="0" err="1"/>
              <a:t>berklum</a:t>
            </a:r>
            <a:endParaRPr lang="en-US" dirty="0"/>
          </a:p>
          <a:p>
            <a:r>
              <a:rPr lang="en-US" dirty="0"/>
              <a:t>	</a:t>
            </a:r>
            <a:r>
              <a:rPr lang="en-US" dirty="0" err="1"/>
              <a:t>Nýburar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fyrirburaskapur</a:t>
            </a:r>
            <a:endParaRPr lang="is-IS" dirty="0"/>
          </a:p>
        </p:txBody>
      </p:sp>
    </p:spTree>
    <p:extLst>
      <p:ext uri="{BB962C8B-B14F-4D97-AF65-F5344CB8AC3E}">
        <p14:creationId xmlns:p14="http://schemas.microsoft.com/office/powerpoint/2010/main" val="3258750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16939" y="528573"/>
            <a:ext cx="10358120" cy="789395"/>
          </a:xfrm>
          <a:prstGeom prst="rect">
            <a:avLst/>
          </a:prstGeom>
        </p:spPr>
        <p:txBody>
          <a:bodyPr vert="horz" wrap="square" lIns="0" tIns="11120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 err="1"/>
              <a:t>Bakteríuræktun</a:t>
            </a:r>
            <a:r>
              <a:rPr lang="is-IS" sz="3200" spc="-10" dirty="0"/>
              <a:t> (BH 2006-2020)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882192" y="3451986"/>
            <a:ext cx="472821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-10" dirty="0">
                <a:latin typeface="Times New Roman"/>
                <a:cs typeface="Times New Roman"/>
              </a:rPr>
              <a:t>Tafla</a:t>
            </a:r>
            <a:r>
              <a:rPr sz="1300" spc="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2</a:t>
            </a:r>
            <a:r>
              <a:rPr sz="1300" spc="-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–</a:t>
            </a:r>
            <a:r>
              <a:rPr sz="1300" spc="-2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Bakteríuræktanir</a:t>
            </a:r>
            <a:r>
              <a:rPr sz="1300" spc="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við</a:t>
            </a:r>
            <a:r>
              <a:rPr sz="1300" spc="-1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greiningu</a:t>
            </a:r>
            <a:r>
              <a:rPr sz="1300" spc="-4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bein-</a:t>
            </a:r>
            <a:r>
              <a:rPr sz="1300" spc="-15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og/eða</a:t>
            </a:r>
            <a:r>
              <a:rPr sz="1300" spc="-10" dirty="0">
                <a:latin typeface="Times New Roman"/>
                <a:cs typeface="Times New Roman"/>
              </a:rPr>
              <a:t> </a:t>
            </a:r>
            <a:r>
              <a:rPr sz="1300" dirty="0">
                <a:latin typeface="Times New Roman"/>
                <a:cs typeface="Times New Roman"/>
              </a:rPr>
              <a:t>liðsýkingu</a:t>
            </a:r>
            <a:r>
              <a:rPr sz="1300" spc="-50" dirty="0">
                <a:latin typeface="Times New Roman"/>
                <a:cs typeface="Times New Roman"/>
              </a:rPr>
              <a:t> </a:t>
            </a:r>
            <a:r>
              <a:rPr sz="1300" spc="-10" dirty="0">
                <a:latin typeface="Times New Roman"/>
                <a:cs typeface="Times New Roman"/>
              </a:rPr>
              <a:t>barna</a:t>
            </a:r>
            <a:endParaRPr sz="13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27087" y="2011426"/>
          <a:ext cx="4992370" cy="1231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01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1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96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7975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b="1" spc="-20" dirty="0">
                          <a:latin typeface="Calibri"/>
                          <a:cs typeface="Calibri"/>
                        </a:rPr>
                        <a:t>Tegund</a:t>
                      </a:r>
                      <a:r>
                        <a:rPr sz="15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sýnis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R="1206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b="1" spc="-10" dirty="0">
                          <a:latin typeface="Calibri"/>
                          <a:cs typeface="Calibri"/>
                        </a:rPr>
                        <a:t>Tilfelli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R="7493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b="1" dirty="0">
                          <a:latin typeface="Calibri"/>
                          <a:cs typeface="Calibri"/>
                        </a:rPr>
                        <a:t>Jákvæðar</a:t>
                      </a:r>
                      <a:r>
                        <a:rPr sz="15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b="1" spc="-10" dirty="0">
                          <a:latin typeface="Calibri"/>
                          <a:cs typeface="Calibri"/>
                        </a:rPr>
                        <a:t>ræktanir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0" dirty="0">
                          <a:latin typeface="Calibri"/>
                          <a:cs typeface="Calibri"/>
                        </a:rPr>
                        <a:t>Blóð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180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39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(22%)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Liðvökvi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333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111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28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(25%)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Vefur</a:t>
                      </a:r>
                      <a:r>
                        <a:rPr sz="15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dirty="0">
                          <a:latin typeface="Calibri"/>
                          <a:cs typeface="Calibri"/>
                        </a:rPr>
                        <a:t>frá</a:t>
                      </a:r>
                      <a:r>
                        <a:rPr sz="15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20" dirty="0">
                          <a:latin typeface="Calibri"/>
                          <a:cs typeface="Calibri"/>
                        </a:rPr>
                        <a:t>beini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4604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81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7620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dirty="0">
                          <a:latin typeface="Calibri"/>
                          <a:cs typeface="Calibri"/>
                        </a:rPr>
                        <a:t>34</a:t>
                      </a:r>
                      <a:r>
                        <a:rPr sz="15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500" spc="-10" dirty="0">
                          <a:latin typeface="Calibri"/>
                          <a:cs typeface="Calibri"/>
                        </a:rPr>
                        <a:t>(42%)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6172" y="2047337"/>
            <a:ext cx="136490" cy="10044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922769" y="1927097"/>
            <a:ext cx="3382010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dirty="0">
                <a:latin typeface="Calibri"/>
                <a:cs typeface="Calibri"/>
              </a:rPr>
              <a:t>Bakteríugreining</a:t>
            </a:r>
            <a:r>
              <a:rPr sz="1850" spc="40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fékkst</a:t>
            </a:r>
            <a:r>
              <a:rPr sz="1850" spc="30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37%</a:t>
            </a:r>
            <a:r>
              <a:rPr sz="1850" spc="30" dirty="0">
                <a:latin typeface="Calibri"/>
                <a:cs typeface="Calibri"/>
              </a:rPr>
              <a:t> </a:t>
            </a:r>
            <a:r>
              <a:rPr sz="1850" spc="-10" dirty="0">
                <a:latin typeface="Calibri"/>
                <a:cs typeface="Calibri"/>
              </a:rPr>
              <a:t>tilfella</a:t>
            </a:r>
            <a:endParaRPr sz="185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6172" y="2733137"/>
            <a:ext cx="136490" cy="10044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91908" y="3038469"/>
            <a:ext cx="94785" cy="7556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91908" y="3294501"/>
            <a:ext cx="94785" cy="7556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6172" y="3589625"/>
            <a:ext cx="136490" cy="10044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91908" y="3894957"/>
            <a:ext cx="94785" cy="7556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6922769" y="2550566"/>
            <a:ext cx="3190240" cy="1490980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850" i="1" dirty="0">
                <a:solidFill>
                  <a:srgbClr val="BE9000"/>
                </a:solidFill>
                <a:latin typeface="Calibri"/>
                <a:cs typeface="Calibri"/>
              </a:rPr>
              <a:t>Staphylococcus</a:t>
            </a:r>
            <a:r>
              <a:rPr sz="1850" i="1" spc="-20" dirty="0">
                <a:solidFill>
                  <a:srgbClr val="BE9000"/>
                </a:solidFill>
                <a:latin typeface="Calibri"/>
                <a:cs typeface="Calibri"/>
              </a:rPr>
              <a:t> </a:t>
            </a:r>
            <a:r>
              <a:rPr sz="1850" i="1" dirty="0">
                <a:solidFill>
                  <a:srgbClr val="BE9000"/>
                </a:solidFill>
                <a:latin typeface="Calibri"/>
                <a:cs typeface="Calibri"/>
              </a:rPr>
              <a:t>aureus</a:t>
            </a:r>
            <a:r>
              <a:rPr sz="1850" i="1" spc="5" dirty="0">
                <a:solidFill>
                  <a:srgbClr val="BE9000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latin typeface="Calibri"/>
                <a:cs typeface="Calibri"/>
              </a:rPr>
              <a:t>algengust</a:t>
            </a:r>
            <a:endParaRPr sz="1850">
              <a:latin typeface="Calibri"/>
              <a:cs typeface="Calibri"/>
            </a:endParaRPr>
          </a:p>
          <a:p>
            <a:pPr marL="521334" marR="280035">
              <a:lnSpc>
                <a:spcPct val="120000"/>
              </a:lnSpc>
              <a:spcBef>
                <a:spcPts val="40"/>
              </a:spcBef>
            </a:pPr>
            <a:r>
              <a:rPr sz="1400" dirty="0">
                <a:latin typeface="Calibri"/>
                <a:cs typeface="Calibri"/>
              </a:rPr>
              <a:t>65%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tilfella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með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jákvæða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ræktun </a:t>
            </a:r>
            <a:r>
              <a:rPr sz="1400" dirty="0">
                <a:latin typeface="Calibri"/>
                <a:cs typeface="Calibri"/>
              </a:rPr>
              <a:t>Eitt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MÓSA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tilfelli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1850" i="1" dirty="0">
                <a:solidFill>
                  <a:srgbClr val="800000"/>
                </a:solidFill>
                <a:latin typeface="Calibri"/>
                <a:cs typeface="Calibri"/>
              </a:rPr>
              <a:t>Kingella</a:t>
            </a:r>
            <a:r>
              <a:rPr sz="1850" i="1" spc="35" dirty="0">
                <a:solidFill>
                  <a:srgbClr val="800000"/>
                </a:solidFill>
                <a:latin typeface="Calibri"/>
                <a:cs typeface="Calibri"/>
              </a:rPr>
              <a:t> </a:t>
            </a:r>
            <a:r>
              <a:rPr sz="1850" i="1" dirty="0">
                <a:solidFill>
                  <a:srgbClr val="800000"/>
                </a:solidFill>
                <a:latin typeface="Calibri"/>
                <a:cs typeface="Calibri"/>
              </a:rPr>
              <a:t>kingae</a:t>
            </a:r>
            <a:r>
              <a:rPr sz="1850" i="1" spc="30" dirty="0">
                <a:solidFill>
                  <a:srgbClr val="800000"/>
                </a:solidFill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næst</a:t>
            </a:r>
            <a:r>
              <a:rPr sz="1850" spc="35" dirty="0">
                <a:latin typeface="Calibri"/>
                <a:cs typeface="Calibri"/>
              </a:rPr>
              <a:t> </a:t>
            </a:r>
            <a:r>
              <a:rPr sz="1850" spc="-10" dirty="0">
                <a:latin typeface="Calibri"/>
                <a:cs typeface="Calibri"/>
              </a:rPr>
              <a:t>algengust</a:t>
            </a:r>
            <a:endParaRPr sz="1850">
              <a:latin typeface="Calibri"/>
              <a:cs typeface="Calibri"/>
            </a:endParaRPr>
          </a:p>
          <a:p>
            <a:pPr marL="521334">
              <a:lnSpc>
                <a:spcPct val="100000"/>
              </a:lnSpc>
              <a:spcBef>
                <a:spcPts val="380"/>
              </a:spcBef>
            </a:pPr>
            <a:r>
              <a:rPr sz="1400" dirty="0">
                <a:latin typeface="Calibri"/>
                <a:cs typeface="Calibri"/>
              </a:rPr>
              <a:t>12%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tilfella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með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jákvæða</a:t>
            </a:r>
            <a:r>
              <a:rPr sz="1400" spc="-10" dirty="0">
                <a:latin typeface="Calibri"/>
                <a:cs typeface="Calibri"/>
              </a:rPr>
              <a:t> rætkun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16172" y="4446113"/>
            <a:ext cx="136490" cy="100442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6752081" y="4326382"/>
            <a:ext cx="5175250" cy="226472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82880">
              <a:lnSpc>
                <a:spcPct val="100000"/>
              </a:lnSpc>
              <a:spcBef>
                <a:spcPts val="120"/>
              </a:spcBef>
            </a:pPr>
            <a:r>
              <a:rPr sz="1850" dirty="0">
                <a:latin typeface="Calibri"/>
                <a:cs typeface="Calibri"/>
              </a:rPr>
              <a:t>Eitt</a:t>
            </a:r>
            <a:r>
              <a:rPr sz="1850" spc="-15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tilfelli</a:t>
            </a:r>
            <a:r>
              <a:rPr sz="1850" spc="-25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talað</a:t>
            </a:r>
            <a:r>
              <a:rPr sz="1850" spc="5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stafa</a:t>
            </a:r>
            <a:r>
              <a:rPr sz="1850" spc="20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af</a:t>
            </a:r>
            <a:r>
              <a:rPr sz="1850" spc="25" dirty="0">
                <a:latin typeface="Calibri"/>
                <a:cs typeface="Calibri"/>
              </a:rPr>
              <a:t> </a:t>
            </a:r>
            <a:r>
              <a:rPr sz="1850" i="1" dirty="0">
                <a:latin typeface="Calibri"/>
                <a:cs typeface="Calibri"/>
              </a:rPr>
              <a:t>Borrelia</a:t>
            </a:r>
            <a:r>
              <a:rPr sz="1850" i="1" spc="5" dirty="0">
                <a:latin typeface="Calibri"/>
                <a:cs typeface="Calibri"/>
              </a:rPr>
              <a:t> </a:t>
            </a:r>
            <a:r>
              <a:rPr sz="1850" i="1" spc="-10" dirty="0">
                <a:latin typeface="Calibri"/>
                <a:cs typeface="Calibri"/>
              </a:rPr>
              <a:t>burgdorferi</a:t>
            </a:r>
            <a:endParaRPr sz="18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35"/>
              </a:spcBef>
            </a:pPr>
            <a:endParaRPr sz="1850" dirty="0">
              <a:latin typeface="Calibri"/>
              <a:cs typeface="Calibri"/>
            </a:endParaRPr>
          </a:p>
          <a:p>
            <a:pPr marL="399415" indent="-386715">
              <a:lnSpc>
                <a:spcPct val="100000"/>
              </a:lnSpc>
              <a:buChar char="•"/>
              <a:tabLst>
                <a:tab pos="399415" algn="l"/>
              </a:tabLst>
            </a:pPr>
            <a:r>
              <a:rPr sz="1600" dirty="0">
                <a:latin typeface="Times New Roman"/>
                <a:cs typeface="Times New Roman"/>
              </a:rPr>
              <a:t>S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aureus,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GBS</a:t>
            </a:r>
            <a:endParaRPr sz="1600" dirty="0">
              <a:latin typeface="Times New Roman"/>
              <a:cs typeface="Times New Roman"/>
            </a:endParaRPr>
          </a:p>
          <a:p>
            <a:pPr marL="399415" indent="-386715">
              <a:lnSpc>
                <a:spcPct val="100000"/>
              </a:lnSpc>
              <a:buChar char="•"/>
              <a:tabLst>
                <a:tab pos="399415" algn="l"/>
              </a:tabLst>
            </a:pPr>
            <a:r>
              <a:rPr sz="1600" dirty="0">
                <a:latin typeface="Times New Roman"/>
                <a:cs typeface="Times New Roman"/>
              </a:rPr>
              <a:t>Strept.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lang="is-IS" sz="1600" spc="-25" dirty="0">
                <a:latin typeface="Times New Roman"/>
                <a:cs typeface="Times New Roman"/>
              </a:rPr>
              <a:t>p</a:t>
            </a:r>
            <a:r>
              <a:rPr sz="1600" dirty="0" err="1">
                <a:latin typeface="Times New Roman"/>
                <a:cs typeface="Times New Roman"/>
              </a:rPr>
              <a:t>yogenes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S.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lang="is-IS" sz="1600" spc="-10" dirty="0">
                <a:latin typeface="Times New Roman"/>
                <a:cs typeface="Times New Roman"/>
              </a:rPr>
              <a:t>e</a:t>
            </a:r>
            <a:r>
              <a:rPr sz="1600" spc="-10" dirty="0" err="1">
                <a:latin typeface="Times New Roman"/>
                <a:cs typeface="Times New Roman"/>
              </a:rPr>
              <a:t>pidermidis</a:t>
            </a:r>
            <a:endParaRPr sz="1600" dirty="0">
              <a:latin typeface="Times New Roman"/>
              <a:cs typeface="Times New Roman"/>
            </a:endParaRPr>
          </a:p>
          <a:p>
            <a:pPr marL="399415" indent="-386715">
              <a:lnSpc>
                <a:spcPct val="100000"/>
              </a:lnSpc>
              <a:spcBef>
                <a:spcPts val="5"/>
              </a:spcBef>
              <a:buChar char="•"/>
              <a:tabLst>
                <a:tab pos="399415" algn="l"/>
              </a:tabLst>
            </a:pPr>
            <a:r>
              <a:rPr sz="1600" dirty="0">
                <a:latin typeface="Times New Roman"/>
                <a:cs typeface="Times New Roman"/>
              </a:rPr>
              <a:t>E.Coli.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Salmonella,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Pseudomonas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aeruginosa</a:t>
            </a:r>
            <a:endParaRPr sz="1600" dirty="0">
              <a:latin typeface="Times New Roman"/>
              <a:cs typeface="Times New Roman"/>
            </a:endParaRPr>
          </a:p>
          <a:p>
            <a:pPr marL="399415" indent="-386715">
              <a:lnSpc>
                <a:spcPct val="100000"/>
              </a:lnSpc>
              <a:buChar char="•"/>
              <a:tabLst>
                <a:tab pos="399415" algn="l"/>
              </a:tabLst>
            </a:pPr>
            <a:r>
              <a:rPr sz="1600" dirty="0">
                <a:latin typeface="Times New Roman"/>
                <a:cs typeface="Times New Roman"/>
              </a:rPr>
              <a:t>Hemophilus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influenzae,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S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pneumoniae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o.fl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30"/>
              </a:spcBef>
            </a:pP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8212" y="2155825"/>
            <a:ext cx="5473700" cy="4191000"/>
          </a:xfrm>
          <a:prstGeom prst="rect">
            <a:avLst/>
          </a:prstGeom>
          <a:ln w="19050">
            <a:solidFill>
              <a:srgbClr val="843B0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73380" indent="-281940">
              <a:lnSpc>
                <a:spcPts val="2585"/>
              </a:lnSpc>
              <a:buFont typeface="Times New Roman"/>
              <a:buChar char="•"/>
              <a:tabLst>
                <a:tab pos="373380" algn="l"/>
              </a:tabLst>
            </a:pPr>
            <a:r>
              <a:rPr sz="2400" dirty="0">
                <a:latin typeface="Times New Roman"/>
                <a:cs typeface="Times New Roman"/>
              </a:rPr>
              <a:t>Arthritis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rheumatoides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og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JIA</a:t>
            </a:r>
            <a:endParaRPr sz="2400">
              <a:latin typeface="Times New Roman"/>
              <a:cs typeface="Times New Roman"/>
            </a:endParaRPr>
          </a:p>
          <a:p>
            <a:pPr marL="373380" indent="-281940">
              <a:lnSpc>
                <a:spcPct val="100000"/>
              </a:lnSpc>
              <a:spcBef>
                <a:spcPts val="420"/>
              </a:spcBef>
              <a:buChar char="•"/>
              <a:tabLst>
                <a:tab pos="373380" algn="l"/>
              </a:tabLst>
            </a:pPr>
            <a:r>
              <a:rPr sz="2400" dirty="0">
                <a:latin typeface="Times New Roman"/>
                <a:cs typeface="Times New Roman"/>
              </a:rPr>
              <a:t>Septiskur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arthritis</a:t>
            </a:r>
            <a:endParaRPr sz="2400">
              <a:latin typeface="Times New Roman"/>
              <a:cs typeface="Times New Roman"/>
            </a:endParaRPr>
          </a:p>
          <a:p>
            <a:pPr marL="373380" indent="-281940">
              <a:lnSpc>
                <a:spcPct val="100000"/>
              </a:lnSpc>
              <a:spcBef>
                <a:spcPts val="430"/>
              </a:spcBef>
              <a:buChar char="•"/>
              <a:tabLst>
                <a:tab pos="373380" algn="l"/>
              </a:tabLst>
            </a:pPr>
            <a:r>
              <a:rPr sz="2400" spc="-10" dirty="0">
                <a:latin typeface="Times New Roman"/>
                <a:cs typeface="Times New Roman"/>
              </a:rPr>
              <a:t>Trauma</a:t>
            </a:r>
            <a:endParaRPr sz="2400">
              <a:latin typeface="Times New Roman"/>
              <a:cs typeface="Times New Roman"/>
            </a:endParaRPr>
          </a:p>
          <a:p>
            <a:pPr marL="373380" indent="-281940">
              <a:lnSpc>
                <a:spcPct val="100000"/>
              </a:lnSpc>
              <a:spcBef>
                <a:spcPts val="420"/>
              </a:spcBef>
              <a:buChar char="•"/>
              <a:tabLst>
                <a:tab pos="373380" algn="l"/>
              </a:tabLst>
            </a:pPr>
            <a:r>
              <a:rPr sz="2400" spc="-10" dirty="0">
                <a:latin typeface="Times New Roman"/>
                <a:cs typeface="Times New Roman"/>
              </a:rPr>
              <a:t>Cellulitis</a:t>
            </a:r>
            <a:endParaRPr sz="2400">
              <a:latin typeface="Times New Roman"/>
              <a:cs typeface="Times New Roman"/>
            </a:endParaRPr>
          </a:p>
          <a:p>
            <a:pPr marL="373380" indent="-281940">
              <a:lnSpc>
                <a:spcPct val="100000"/>
              </a:lnSpc>
              <a:spcBef>
                <a:spcPts val="425"/>
              </a:spcBef>
              <a:buChar char="•"/>
              <a:tabLst>
                <a:tab pos="373380" algn="l"/>
              </a:tabLst>
            </a:pPr>
            <a:r>
              <a:rPr sz="2400" dirty="0">
                <a:latin typeface="Times New Roman"/>
                <a:cs typeface="Times New Roman"/>
              </a:rPr>
              <a:t>Ewing´s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sarcom</a:t>
            </a:r>
            <a:endParaRPr sz="2400">
              <a:latin typeface="Times New Roman"/>
              <a:cs typeface="Times New Roman"/>
            </a:endParaRPr>
          </a:p>
          <a:p>
            <a:pPr marL="373380" indent="-281940">
              <a:lnSpc>
                <a:spcPct val="100000"/>
              </a:lnSpc>
              <a:spcBef>
                <a:spcPts val="430"/>
              </a:spcBef>
              <a:buChar char="•"/>
              <a:tabLst>
                <a:tab pos="373380" algn="l"/>
              </a:tabLst>
            </a:pPr>
            <a:r>
              <a:rPr sz="2400" spc="-10" dirty="0">
                <a:latin typeface="Times New Roman"/>
                <a:cs typeface="Times New Roman"/>
              </a:rPr>
              <a:t>Hvítblæði</a:t>
            </a:r>
            <a:endParaRPr sz="2400">
              <a:latin typeface="Times New Roman"/>
              <a:cs typeface="Times New Roman"/>
            </a:endParaRPr>
          </a:p>
          <a:p>
            <a:pPr marL="373380" indent="-281940">
              <a:lnSpc>
                <a:spcPct val="100000"/>
              </a:lnSpc>
              <a:spcBef>
                <a:spcPts val="420"/>
              </a:spcBef>
              <a:buChar char="•"/>
              <a:tabLst>
                <a:tab pos="373380" algn="l"/>
              </a:tabLst>
            </a:pPr>
            <a:r>
              <a:rPr sz="2400" spc="-10" dirty="0">
                <a:latin typeface="Times New Roman"/>
                <a:cs typeface="Times New Roman"/>
              </a:rPr>
              <a:t>Æðabólga</a:t>
            </a:r>
            <a:endParaRPr sz="2400">
              <a:latin typeface="Times New Roman"/>
              <a:cs typeface="Times New Roman"/>
            </a:endParaRPr>
          </a:p>
          <a:p>
            <a:pPr marL="373380" indent="-281940">
              <a:lnSpc>
                <a:spcPct val="100000"/>
              </a:lnSpc>
              <a:spcBef>
                <a:spcPts val="420"/>
              </a:spcBef>
              <a:buChar char="•"/>
              <a:tabLst>
                <a:tab pos="373380" algn="l"/>
              </a:tabLst>
            </a:pPr>
            <a:r>
              <a:rPr sz="2400" dirty="0">
                <a:latin typeface="Times New Roman"/>
                <a:cs typeface="Times New Roman"/>
              </a:rPr>
              <a:t>Beininfarkt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(sickle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cell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anemia)</a:t>
            </a:r>
            <a:endParaRPr sz="2400">
              <a:latin typeface="Times New Roman"/>
              <a:cs typeface="Times New Roman"/>
            </a:endParaRPr>
          </a:p>
          <a:p>
            <a:pPr marL="373380" indent="-281940">
              <a:lnSpc>
                <a:spcPct val="100000"/>
              </a:lnSpc>
              <a:spcBef>
                <a:spcPts val="434"/>
              </a:spcBef>
              <a:buChar char="•"/>
              <a:tabLst>
                <a:tab pos="373380" algn="l"/>
              </a:tabLst>
            </a:pPr>
            <a:r>
              <a:rPr sz="2400" spc="-10" dirty="0">
                <a:latin typeface="Times New Roman"/>
                <a:cs typeface="Times New Roman"/>
              </a:rPr>
              <a:t>Toxiskur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synovitis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(coxitis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simplex)</a:t>
            </a:r>
            <a:endParaRPr sz="2400">
              <a:latin typeface="Times New Roman"/>
              <a:cs typeface="Times New Roman"/>
            </a:endParaRPr>
          </a:p>
          <a:p>
            <a:pPr marL="373380" indent="-281940">
              <a:lnSpc>
                <a:spcPct val="100000"/>
              </a:lnSpc>
              <a:spcBef>
                <a:spcPts val="420"/>
              </a:spcBef>
              <a:buChar char="•"/>
              <a:tabLst>
                <a:tab pos="373380" algn="l"/>
              </a:tabLst>
            </a:pPr>
            <a:r>
              <a:rPr sz="2400" spc="-10" dirty="0">
                <a:latin typeface="Times New Roman"/>
                <a:cs typeface="Times New Roman"/>
              </a:rPr>
              <a:t>O.m.fl.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3300095" marR="5080" indent="-1327785">
              <a:lnSpc>
                <a:spcPts val="3890"/>
              </a:lnSpc>
              <a:spcBef>
                <a:spcPts val="585"/>
              </a:spcBef>
            </a:pPr>
            <a:r>
              <a:rPr sz="3600" dirty="0"/>
              <a:t>Osteomyelitis</a:t>
            </a:r>
            <a:r>
              <a:rPr sz="3600" spc="-40" dirty="0"/>
              <a:t> </a:t>
            </a:r>
            <a:r>
              <a:rPr sz="3600" dirty="0"/>
              <a:t>–</a:t>
            </a:r>
            <a:r>
              <a:rPr sz="3600" spc="-60" dirty="0"/>
              <a:t> </a:t>
            </a:r>
            <a:r>
              <a:rPr sz="3600" dirty="0"/>
              <a:t>Septiskur</a:t>
            </a:r>
            <a:r>
              <a:rPr sz="3600" spc="-65" dirty="0"/>
              <a:t> </a:t>
            </a:r>
            <a:r>
              <a:rPr sz="3600" spc="-10" dirty="0"/>
              <a:t>arthritis Mismunagreiningar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6699250" y="2155825"/>
            <a:ext cx="5229225" cy="4191000"/>
          </a:xfrm>
          <a:custGeom>
            <a:avLst/>
            <a:gdLst/>
            <a:ahLst/>
            <a:cxnLst/>
            <a:rect l="l" t="t" r="r" b="b"/>
            <a:pathLst>
              <a:path w="5229225" h="4191000">
                <a:moveTo>
                  <a:pt x="0" y="4191000"/>
                </a:moveTo>
                <a:lnTo>
                  <a:pt x="5229225" y="4191000"/>
                </a:lnTo>
                <a:lnTo>
                  <a:pt x="5229225" y="0"/>
                </a:lnTo>
                <a:lnTo>
                  <a:pt x="0" y="0"/>
                </a:lnTo>
                <a:lnTo>
                  <a:pt x="0" y="4191000"/>
                </a:lnTo>
                <a:close/>
              </a:path>
            </a:pathLst>
          </a:custGeom>
          <a:ln w="19050">
            <a:solidFill>
              <a:srgbClr val="843B0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528320" indent="-528320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528320" algn="l"/>
              </a:tabLst>
            </a:pPr>
            <a:r>
              <a:rPr spc="-25" dirty="0"/>
              <a:t>JIA</a:t>
            </a:r>
          </a:p>
          <a:p>
            <a:pPr marL="528320" indent="-528320">
              <a:lnSpc>
                <a:spcPct val="100000"/>
              </a:lnSpc>
              <a:spcBef>
                <a:spcPts val="515"/>
              </a:spcBef>
              <a:buFont typeface="Arial"/>
              <a:buChar char="•"/>
              <a:tabLst>
                <a:tab pos="528320" algn="l"/>
              </a:tabLst>
            </a:pPr>
            <a:r>
              <a:rPr dirty="0"/>
              <a:t>Febris</a:t>
            </a:r>
            <a:r>
              <a:rPr spc="-35" dirty="0"/>
              <a:t> </a:t>
            </a:r>
            <a:r>
              <a:rPr spc="-10" dirty="0"/>
              <a:t>rheum.</a:t>
            </a:r>
          </a:p>
          <a:p>
            <a:pPr marL="528320" indent="-528320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528320" algn="l"/>
              </a:tabLst>
            </a:pPr>
            <a:r>
              <a:rPr spc="-20" dirty="0"/>
              <a:t>Vasculitis</a:t>
            </a:r>
            <a:r>
              <a:rPr spc="-45" dirty="0"/>
              <a:t> </a:t>
            </a:r>
            <a:r>
              <a:rPr dirty="0"/>
              <a:t>/</a:t>
            </a:r>
            <a:r>
              <a:rPr spc="-25" dirty="0"/>
              <a:t> </a:t>
            </a:r>
            <a:r>
              <a:rPr dirty="0"/>
              <a:t>Henoch-</a:t>
            </a:r>
            <a:r>
              <a:rPr spc="-10" dirty="0"/>
              <a:t>Schönlein</a:t>
            </a:r>
          </a:p>
          <a:p>
            <a:pPr marL="528320" indent="-528320">
              <a:lnSpc>
                <a:spcPct val="100000"/>
              </a:lnSpc>
              <a:spcBef>
                <a:spcPts val="515"/>
              </a:spcBef>
              <a:buFont typeface="Arial"/>
              <a:buChar char="•"/>
              <a:tabLst>
                <a:tab pos="528320" algn="l"/>
              </a:tabLst>
            </a:pPr>
            <a:r>
              <a:rPr spc="-10" dirty="0"/>
              <a:t>Festumein</a:t>
            </a:r>
          </a:p>
          <a:p>
            <a:pPr marL="528320" indent="-528320">
              <a:lnSpc>
                <a:spcPct val="100000"/>
              </a:lnSpc>
              <a:spcBef>
                <a:spcPts val="515"/>
              </a:spcBef>
              <a:buFont typeface="Arial"/>
              <a:buChar char="•"/>
              <a:tabLst>
                <a:tab pos="528320" algn="l"/>
              </a:tabLst>
            </a:pPr>
            <a:r>
              <a:rPr dirty="0"/>
              <a:t>Orthop.</a:t>
            </a:r>
            <a:r>
              <a:rPr spc="-45" dirty="0"/>
              <a:t> </a:t>
            </a:r>
            <a:r>
              <a:rPr dirty="0"/>
              <a:t>sjd</a:t>
            </a:r>
            <a:r>
              <a:rPr spc="-10" dirty="0"/>
              <a:t> </a:t>
            </a:r>
            <a:r>
              <a:rPr dirty="0"/>
              <a:t>(perthes,</a:t>
            </a:r>
            <a:r>
              <a:rPr spc="-45" dirty="0"/>
              <a:t> </a:t>
            </a:r>
            <a:r>
              <a:rPr spc="-10" dirty="0"/>
              <a:t>o.m.fl)</a:t>
            </a:r>
          </a:p>
          <a:p>
            <a:pPr marL="528320" indent="-528320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528320" algn="l"/>
              </a:tabLst>
            </a:pPr>
            <a:r>
              <a:rPr spc="-10" dirty="0"/>
              <a:t>Reiter</a:t>
            </a:r>
          </a:p>
          <a:p>
            <a:pPr marL="528320" indent="-528320">
              <a:lnSpc>
                <a:spcPct val="100000"/>
              </a:lnSpc>
              <a:spcBef>
                <a:spcPts val="515"/>
              </a:spcBef>
              <a:buFont typeface="Arial"/>
              <a:buChar char="•"/>
              <a:tabLst>
                <a:tab pos="528320" algn="l"/>
              </a:tabLst>
            </a:pPr>
            <a:r>
              <a:rPr dirty="0"/>
              <a:t>Colitis</a:t>
            </a:r>
            <a:r>
              <a:rPr spc="-30" dirty="0"/>
              <a:t> </a:t>
            </a:r>
            <a:r>
              <a:rPr spc="-10" dirty="0"/>
              <a:t>ulcerosa</a:t>
            </a:r>
          </a:p>
          <a:p>
            <a:pPr marL="528320" indent="-528320">
              <a:lnSpc>
                <a:spcPct val="100000"/>
              </a:lnSpc>
              <a:spcBef>
                <a:spcPts val="520"/>
              </a:spcBef>
              <a:buFont typeface="Arial"/>
              <a:buChar char="•"/>
              <a:tabLst>
                <a:tab pos="528320" algn="l"/>
              </a:tabLst>
            </a:pPr>
            <a:r>
              <a:rPr spc="-10" dirty="0"/>
              <a:t>Psoriasis</a:t>
            </a:r>
          </a:p>
          <a:p>
            <a:pPr marL="528320" indent="-528320">
              <a:lnSpc>
                <a:spcPct val="100000"/>
              </a:lnSpc>
              <a:spcBef>
                <a:spcPts val="525"/>
              </a:spcBef>
              <a:buFont typeface="Arial"/>
              <a:buChar char="•"/>
              <a:tabLst>
                <a:tab pos="528320" algn="l"/>
              </a:tabLst>
            </a:pPr>
            <a:r>
              <a:rPr spc="-20" dirty="0"/>
              <a:t>Lyme</a:t>
            </a:r>
          </a:p>
          <a:p>
            <a:pPr marL="528320" indent="-528320">
              <a:lnSpc>
                <a:spcPct val="100000"/>
              </a:lnSpc>
              <a:spcBef>
                <a:spcPts val="520"/>
              </a:spcBef>
              <a:buFont typeface="Arial"/>
              <a:buChar char="•"/>
              <a:tabLst>
                <a:tab pos="528320" algn="l"/>
              </a:tabLst>
            </a:pPr>
            <a:r>
              <a:rPr spc="-10" dirty="0"/>
              <a:t>Trauma</a:t>
            </a:r>
          </a:p>
          <a:p>
            <a:pPr marL="528320" indent="-528320">
              <a:lnSpc>
                <a:spcPct val="100000"/>
              </a:lnSpc>
              <a:spcBef>
                <a:spcPts val="515"/>
              </a:spcBef>
              <a:buFont typeface="Arial"/>
              <a:buChar char="•"/>
              <a:tabLst>
                <a:tab pos="528320" algn="l"/>
              </a:tabLst>
            </a:pPr>
            <a:r>
              <a:rPr spc="-10" dirty="0"/>
              <a:t>O.m.fl.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81400" y="1828800"/>
            <a:ext cx="6636004" cy="4145366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489584" indent="-476884">
              <a:lnSpc>
                <a:spcPct val="100000"/>
              </a:lnSpc>
              <a:spcBef>
                <a:spcPts val="805"/>
              </a:spcBef>
              <a:buFont typeface="Times New Roman"/>
              <a:buChar char="•"/>
              <a:tabLst>
                <a:tab pos="489584" algn="l"/>
              </a:tabLst>
            </a:pPr>
            <a:r>
              <a:rPr sz="2400" spc="-10" dirty="0">
                <a:latin typeface="Times New Roman"/>
                <a:cs typeface="Times New Roman"/>
              </a:rPr>
              <a:t>Blóðstatus</a:t>
            </a:r>
            <a:endParaRPr sz="2400" dirty="0">
              <a:latin typeface="Times New Roman"/>
              <a:cs typeface="Times New Roman"/>
            </a:endParaRPr>
          </a:p>
          <a:p>
            <a:pPr marL="489584" indent="-476884">
              <a:lnSpc>
                <a:spcPct val="100000"/>
              </a:lnSpc>
              <a:spcBef>
                <a:spcPts val="705"/>
              </a:spcBef>
              <a:buChar char="•"/>
              <a:tabLst>
                <a:tab pos="489584" algn="l"/>
              </a:tabLst>
            </a:pPr>
            <a:r>
              <a:rPr sz="2400" spc="-20" dirty="0">
                <a:latin typeface="Times New Roman"/>
                <a:cs typeface="Times New Roman"/>
              </a:rPr>
              <a:t>Sökk</a:t>
            </a:r>
            <a:endParaRPr sz="2400" dirty="0">
              <a:latin typeface="Times New Roman"/>
              <a:cs typeface="Times New Roman"/>
            </a:endParaRPr>
          </a:p>
          <a:p>
            <a:pPr marL="489584" indent="-476884">
              <a:lnSpc>
                <a:spcPct val="100000"/>
              </a:lnSpc>
              <a:spcBef>
                <a:spcPts val="725"/>
              </a:spcBef>
              <a:buChar char="•"/>
              <a:tabLst>
                <a:tab pos="489584" algn="l"/>
              </a:tabLst>
            </a:pPr>
            <a:r>
              <a:rPr sz="2400" spc="-25" dirty="0">
                <a:latin typeface="Times New Roman"/>
                <a:cs typeface="Times New Roman"/>
              </a:rPr>
              <a:t>CRP</a:t>
            </a:r>
            <a:endParaRPr sz="2400" dirty="0">
              <a:latin typeface="Times New Roman"/>
              <a:cs typeface="Times New Roman"/>
            </a:endParaRPr>
          </a:p>
          <a:p>
            <a:pPr marL="489584" indent="-476884">
              <a:lnSpc>
                <a:spcPct val="100000"/>
              </a:lnSpc>
              <a:spcBef>
                <a:spcPts val="705"/>
              </a:spcBef>
              <a:buChar char="•"/>
              <a:tabLst>
                <a:tab pos="489584" algn="l"/>
              </a:tabLst>
            </a:pPr>
            <a:r>
              <a:rPr sz="2400" spc="-10" dirty="0" err="1">
                <a:latin typeface="Times New Roman"/>
                <a:cs typeface="Times New Roman"/>
              </a:rPr>
              <a:t>Blóðræktun</a:t>
            </a:r>
            <a:endParaRPr lang="is-IS" sz="2400" spc="-10" dirty="0">
              <a:latin typeface="Times New Roman"/>
              <a:cs typeface="Times New Roman"/>
            </a:endParaRPr>
          </a:p>
          <a:p>
            <a:pPr marL="489584" indent="-476884">
              <a:lnSpc>
                <a:spcPct val="100000"/>
              </a:lnSpc>
              <a:spcBef>
                <a:spcPts val="705"/>
              </a:spcBef>
              <a:buChar char="•"/>
              <a:tabLst>
                <a:tab pos="489584" algn="l"/>
              </a:tabLst>
            </a:pPr>
            <a:r>
              <a:rPr lang="is-IS" sz="2400" spc="-10" dirty="0">
                <a:latin typeface="Times New Roman"/>
                <a:cs typeface="Times New Roman"/>
              </a:rPr>
              <a:t>RTG (takmarkað gildi)</a:t>
            </a:r>
          </a:p>
          <a:p>
            <a:pPr marL="489584" indent="-476884">
              <a:lnSpc>
                <a:spcPct val="100000"/>
              </a:lnSpc>
              <a:spcBef>
                <a:spcPts val="705"/>
              </a:spcBef>
              <a:buChar char="•"/>
              <a:tabLst>
                <a:tab pos="489584" algn="l"/>
              </a:tabLst>
            </a:pPr>
            <a:r>
              <a:rPr lang="is-IS" sz="2400" spc="-10" dirty="0">
                <a:latin typeface="Times New Roman"/>
                <a:cs typeface="Times New Roman"/>
              </a:rPr>
              <a:t>TS</a:t>
            </a:r>
          </a:p>
          <a:p>
            <a:pPr marL="489584" indent="-476884">
              <a:lnSpc>
                <a:spcPct val="100000"/>
              </a:lnSpc>
              <a:spcBef>
                <a:spcPts val="705"/>
              </a:spcBef>
              <a:buChar char="•"/>
              <a:tabLst>
                <a:tab pos="489584" algn="l"/>
              </a:tabLst>
            </a:pPr>
            <a:r>
              <a:rPr lang="is-IS" sz="2400" spc="-10" dirty="0">
                <a:latin typeface="Times New Roman"/>
                <a:cs typeface="Times New Roman"/>
              </a:rPr>
              <a:t>SÓ</a:t>
            </a:r>
          </a:p>
          <a:p>
            <a:pPr marL="489584" indent="-476884">
              <a:lnSpc>
                <a:spcPct val="100000"/>
              </a:lnSpc>
              <a:spcBef>
                <a:spcPts val="705"/>
              </a:spcBef>
              <a:buChar char="•"/>
              <a:tabLst>
                <a:tab pos="489584" algn="l"/>
              </a:tabLst>
            </a:pPr>
            <a:r>
              <a:rPr lang="is-IS" sz="2400" spc="-10" dirty="0">
                <a:latin typeface="Times New Roman"/>
                <a:cs typeface="Times New Roman"/>
              </a:rPr>
              <a:t>Ástunga með a</a:t>
            </a:r>
            <a:r>
              <a:rPr sz="2400" dirty="0" err="1">
                <a:latin typeface="Times New Roman"/>
                <a:cs typeface="Times New Roman"/>
              </a:rPr>
              <a:t>spirat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í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10" dirty="0" err="1">
                <a:latin typeface="Times New Roman"/>
                <a:cs typeface="Times New Roman"/>
              </a:rPr>
              <a:t>ræktun</a:t>
            </a:r>
            <a:endParaRPr lang="is-IS" sz="2400" spc="-10" dirty="0">
              <a:latin typeface="Times New Roman"/>
              <a:cs typeface="Times New Roman"/>
            </a:endParaRPr>
          </a:p>
          <a:p>
            <a:pPr marL="489584" indent="-476884">
              <a:lnSpc>
                <a:spcPct val="100000"/>
              </a:lnSpc>
              <a:spcBef>
                <a:spcPts val="710"/>
              </a:spcBef>
              <a:buChar char="•"/>
              <a:tabLst>
                <a:tab pos="489584" algn="l"/>
              </a:tabLst>
            </a:pPr>
            <a:r>
              <a:rPr lang="is-IS" sz="2400" spc="-10" dirty="0">
                <a:latin typeface="Times New Roman"/>
                <a:cs typeface="Times New Roman"/>
              </a:rPr>
              <a:t>16s DNA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1988" rIns="0" bIns="0" rtlCol="0">
            <a:spAutoFit/>
          </a:bodyPr>
          <a:lstStyle/>
          <a:p>
            <a:pPr marL="3744595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Rannsóknir</a:t>
            </a:r>
            <a:endParaRPr sz="36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82498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/>
              <a:t>Myndgreining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97072" y="3485612"/>
            <a:ext cx="136490" cy="10044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0555" y="3792539"/>
            <a:ext cx="104895" cy="8016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797677" y="3310977"/>
            <a:ext cx="4655820" cy="140398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1850" dirty="0">
                <a:solidFill>
                  <a:srgbClr val="C00000"/>
                </a:solidFill>
                <a:latin typeface="Calibri"/>
                <a:cs typeface="Calibri"/>
              </a:rPr>
              <a:t>Segulómun</a:t>
            </a:r>
            <a:r>
              <a:rPr sz="1850" spc="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C00000"/>
                </a:solidFill>
                <a:latin typeface="Calibri"/>
                <a:cs typeface="Calibri"/>
              </a:rPr>
              <a:t>algengsta</a:t>
            </a:r>
            <a:r>
              <a:rPr sz="1850" spc="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C00000"/>
                </a:solidFill>
                <a:latin typeface="Calibri"/>
                <a:cs typeface="Calibri"/>
              </a:rPr>
              <a:t>rannsóknin</a:t>
            </a:r>
            <a:endParaRPr sz="185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  <a:spcBef>
                <a:spcPts val="350"/>
              </a:spcBef>
            </a:pPr>
            <a:r>
              <a:rPr sz="1500" dirty="0">
                <a:solidFill>
                  <a:srgbClr val="C00000"/>
                </a:solidFill>
                <a:latin typeface="Calibri"/>
                <a:cs typeface="Calibri"/>
              </a:rPr>
              <a:t>Hafði</a:t>
            </a:r>
            <a:r>
              <a:rPr sz="1500" spc="-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00" dirty="0">
                <a:solidFill>
                  <a:srgbClr val="C00000"/>
                </a:solidFill>
                <a:latin typeface="Calibri"/>
                <a:cs typeface="Calibri"/>
              </a:rPr>
              <a:t>98,3%</a:t>
            </a:r>
            <a:r>
              <a:rPr sz="1500" spc="-20" dirty="0">
                <a:solidFill>
                  <a:srgbClr val="C00000"/>
                </a:solidFill>
                <a:latin typeface="Calibri"/>
                <a:cs typeface="Calibri"/>
              </a:rPr>
              <a:t> næmi</a:t>
            </a:r>
            <a:endParaRPr sz="1500">
              <a:latin typeface="Calibri"/>
              <a:cs typeface="Calibri"/>
            </a:endParaRPr>
          </a:p>
          <a:p>
            <a:pPr marL="12700" marR="5080">
              <a:lnSpc>
                <a:spcPts val="3020"/>
              </a:lnSpc>
              <a:spcBef>
                <a:spcPts val="90"/>
              </a:spcBef>
            </a:pPr>
            <a:r>
              <a:rPr sz="1850" dirty="0">
                <a:latin typeface="Calibri"/>
                <a:cs typeface="Calibri"/>
              </a:rPr>
              <a:t>Röntgen notuð</a:t>
            </a:r>
            <a:r>
              <a:rPr sz="1850" spc="5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til</a:t>
            </a:r>
            <a:r>
              <a:rPr sz="1850" spc="-20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að útiloka </a:t>
            </a:r>
            <a:r>
              <a:rPr sz="1850" spc="-10" dirty="0">
                <a:latin typeface="Calibri"/>
                <a:cs typeface="Calibri"/>
              </a:rPr>
              <a:t>mismunagreiningar </a:t>
            </a:r>
            <a:r>
              <a:rPr sz="1850" dirty="0">
                <a:latin typeface="Calibri"/>
                <a:cs typeface="Calibri"/>
              </a:rPr>
              <a:t>Sindurskönnun</a:t>
            </a:r>
            <a:r>
              <a:rPr sz="1850" spc="20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aðallega</a:t>
            </a:r>
            <a:r>
              <a:rPr sz="1850" spc="-10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á fyrri</a:t>
            </a:r>
            <a:r>
              <a:rPr sz="1850" spc="-20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árum</a:t>
            </a:r>
            <a:r>
              <a:rPr sz="1850" spc="5" dirty="0">
                <a:latin typeface="Calibri"/>
                <a:cs typeface="Calibri"/>
              </a:rPr>
              <a:t> </a:t>
            </a:r>
            <a:r>
              <a:rPr sz="1850" spc="-10" dirty="0">
                <a:latin typeface="Calibri"/>
                <a:cs typeface="Calibri"/>
              </a:rPr>
              <a:t>rannsóknar</a:t>
            </a:r>
            <a:endParaRPr sz="185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97072" y="4139408"/>
            <a:ext cx="136490" cy="10044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97072" y="4523456"/>
            <a:ext cx="136490" cy="100442"/>
          </a:xfrm>
          <a:prstGeom prst="rect">
            <a:avLst/>
          </a:prstGeom>
        </p:spPr>
      </p:pic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190625" y="2989326"/>
          <a:ext cx="3764914" cy="18478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1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5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8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7975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b="1" spc="-10" dirty="0">
                          <a:latin typeface="Calibri"/>
                          <a:cs typeface="Calibri"/>
                        </a:rPr>
                        <a:t>Myndrannsókn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R="5969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b="1" spc="-10" dirty="0">
                          <a:latin typeface="Calibri"/>
                          <a:cs typeface="Calibri"/>
                        </a:rPr>
                        <a:t>Tilfelli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b="1" spc="-10" dirty="0">
                          <a:latin typeface="Calibri"/>
                          <a:cs typeface="Calibri"/>
                        </a:rPr>
                        <a:t>Hlutfall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Segulómun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179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87%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Röntgen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9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127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62%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Sindurskönnun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05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36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18%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0" dirty="0">
                          <a:latin typeface="Calibri"/>
                          <a:cs typeface="Calibri"/>
                        </a:rPr>
                        <a:t>Ómun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905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29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15%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500" spc="-10" dirty="0">
                          <a:latin typeface="Calibri"/>
                          <a:cs typeface="Calibri"/>
                        </a:rPr>
                        <a:t>Sneiðmyndataka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4471C4"/>
                      </a:solidFill>
                      <a:prstDash val="solid"/>
                    </a:lnL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032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500" spc="-50" dirty="0">
                          <a:latin typeface="Calibri"/>
                          <a:cs typeface="Calibri"/>
                        </a:rPr>
                        <a:t>3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500" spc="-25" dirty="0">
                          <a:latin typeface="Calibri"/>
                          <a:cs typeface="Calibri"/>
                        </a:rPr>
                        <a:t>1%</a:t>
                      </a:r>
                      <a:endParaRPr sz="15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R w="12700">
                      <a:solidFill>
                        <a:srgbClr val="4471C4"/>
                      </a:solidFill>
                      <a:prstDash val="solid"/>
                    </a:lnR>
                    <a:lnT w="12700">
                      <a:solidFill>
                        <a:srgbClr val="4471C4"/>
                      </a:solidFill>
                      <a:prstDash val="solid"/>
                    </a:lnT>
                    <a:lnB w="12700">
                      <a:solidFill>
                        <a:srgbClr val="4471C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1217167" y="2486101"/>
            <a:ext cx="322516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imes New Roman"/>
                <a:cs typeface="Times New Roman"/>
              </a:rPr>
              <a:t>Tafla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Myndrannóknir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við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greiningu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bein-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og/eða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liðsýkingu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barna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423652" y="6559397"/>
            <a:ext cx="1503680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dirty="0">
                <a:solidFill>
                  <a:srgbClr val="0097AB"/>
                </a:solidFill>
                <a:latin typeface="Arial"/>
                <a:cs typeface="Arial"/>
              </a:rPr>
              <a:t>Freyþór</a:t>
            </a:r>
            <a:r>
              <a:rPr sz="1300" spc="-40" dirty="0">
                <a:solidFill>
                  <a:srgbClr val="0097AB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0097AB"/>
                </a:solidFill>
                <a:latin typeface="Arial"/>
                <a:cs typeface="Arial"/>
              </a:rPr>
              <a:t>Össurarson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72145" y="1066800"/>
            <a:ext cx="5280025" cy="92076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78460">
              <a:lnSpc>
                <a:spcPts val="2870"/>
              </a:lnSpc>
            </a:pPr>
            <a:r>
              <a:rPr sz="2400" b="1" dirty="0">
                <a:latin typeface="Times New Roman"/>
                <a:cs typeface="Times New Roman"/>
              </a:rPr>
              <a:t>&lt;5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ára:</a:t>
            </a:r>
            <a:r>
              <a:rPr sz="2400" b="1" spc="-20" dirty="0">
                <a:latin typeface="Times New Roman"/>
                <a:cs typeface="Times New Roman"/>
              </a:rPr>
              <a:t> </a:t>
            </a:r>
            <a:r>
              <a:rPr lang="is-IS" sz="2400" b="1" spc="-20" dirty="0">
                <a:latin typeface="Times New Roman"/>
                <a:cs typeface="Times New Roman"/>
              </a:rPr>
              <a:t>IV </a:t>
            </a:r>
            <a:r>
              <a:rPr sz="2400" dirty="0">
                <a:latin typeface="Times New Roman"/>
                <a:cs typeface="Times New Roman"/>
              </a:rPr>
              <a:t>Cefazolin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150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mg/kg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3</a:t>
            </a:r>
            <a:endParaRPr sz="2400" dirty="0">
              <a:latin typeface="Times New Roman"/>
              <a:cs typeface="Times New Roman"/>
            </a:endParaRPr>
          </a:p>
          <a:p>
            <a:pPr marL="378460">
              <a:lnSpc>
                <a:spcPct val="100000"/>
              </a:lnSpc>
              <a:spcBef>
                <a:spcPts val="1395"/>
              </a:spcBef>
            </a:pPr>
            <a:r>
              <a:rPr sz="2400" b="1" dirty="0">
                <a:latin typeface="Times New Roman"/>
                <a:cs typeface="Times New Roman"/>
              </a:rPr>
              <a:t>&gt;5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ára: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lang="is-IS" sz="2400" b="1" spc="-10" dirty="0">
                <a:latin typeface="Times New Roman"/>
                <a:cs typeface="Times New Roman"/>
              </a:rPr>
              <a:t>IV </a:t>
            </a:r>
            <a:r>
              <a:rPr sz="2400" dirty="0">
                <a:latin typeface="Times New Roman"/>
                <a:cs typeface="Times New Roman"/>
              </a:rPr>
              <a:t>Cloxacillin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200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mg/kg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4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008872" y="174625"/>
            <a:ext cx="1851025" cy="6477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0"/>
              </a:spcBef>
            </a:pPr>
            <a:r>
              <a:rPr sz="3600" b="1" spc="-10" dirty="0">
                <a:solidFill>
                  <a:srgbClr val="000079"/>
                </a:solidFill>
                <a:latin typeface="Times New Roman"/>
                <a:cs typeface="Times New Roman"/>
              </a:rPr>
              <a:t>Meðferð</a:t>
            </a:r>
            <a:endParaRPr sz="3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67383" y="5286375"/>
            <a:ext cx="4910455" cy="1165860"/>
            <a:chOff x="3859212" y="5289550"/>
            <a:chExt cx="4910455" cy="1165860"/>
          </a:xfrm>
        </p:grpSpPr>
        <p:sp>
          <p:nvSpPr>
            <p:cNvPr id="5" name="object 5"/>
            <p:cNvSpPr/>
            <p:nvPr/>
          </p:nvSpPr>
          <p:spPr>
            <a:xfrm>
              <a:off x="3935476" y="5365749"/>
              <a:ext cx="4834255" cy="1089660"/>
            </a:xfrm>
            <a:custGeom>
              <a:avLst/>
              <a:gdLst/>
              <a:ahLst/>
              <a:cxnLst/>
              <a:rect l="l" t="t" r="r" b="b"/>
              <a:pathLst>
                <a:path w="4834255" h="1089660">
                  <a:moveTo>
                    <a:pt x="4833874" y="0"/>
                  </a:moveTo>
                  <a:lnTo>
                    <a:pt x="4752848" y="0"/>
                  </a:lnTo>
                  <a:lnTo>
                    <a:pt x="4752848" y="5080"/>
                  </a:lnTo>
                  <a:lnTo>
                    <a:pt x="4752848" y="10160"/>
                  </a:lnTo>
                  <a:lnTo>
                    <a:pt x="4752848" y="1008380"/>
                  </a:lnTo>
                  <a:lnTo>
                    <a:pt x="9525" y="1008380"/>
                  </a:lnTo>
                  <a:lnTo>
                    <a:pt x="4699" y="1008380"/>
                  </a:lnTo>
                  <a:lnTo>
                    <a:pt x="0" y="1008380"/>
                  </a:lnTo>
                  <a:lnTo>
                    <a:pt x="0" y="1079500"/>
                  </a:lnTo>
                  <a:lnTo>
                    <a:pt x="0" y="1089660"/>
                  </a:lnTo>
                  <a:lnTo>
                    <a:pt x="4833874" y="1089660"/>
                  </a:lnTo>
                  <a:lnTo>
                    <a:pt x="4833874" y="1079500"/>
                  </a:lnTo>
                  <a:lnTo>
                    <a:pt x="4833874" y="10160"/>
                  </a:lnTo>
                  <a:lnTo>
                    <a:pt x="48338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63975" y="5294312"/>
              <a:ext cx="4824730" cy="1079500"/>
            </a:xfrm>
            <a:custGeom>
              <a:avLst/>
              <a:gdLst/>
              <a:ahLst/>
              <a:cxnLst/>
              <a:rect l="l" t="t" r="r" b="b"/>
              <a:pathLst>
                <a:path w="4824730" h="1079500">
                  <a:moveTo>
                    <a:pt x="0" y="1079500"/>
                  </a:moveTo>
                  <a:lnTo>
                    <a:pt x="4824476" y="1079500"/>
                  </a:lnTo>
                  <a:lnTo>
                    <a:pt x="4824476" y="0"/>
                  </a:lnTo>
                  <a:lnTo>
                    <a:pt x="0" y="0"/>
                  </a:lnTo>
                  <a:lnTo>
                    <a:pt x="0" y="1079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138031" y="5240693"/>
            <a:ext cx="4380739" cy="902811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  <a:tabLst>
                <a:tab pos="993140" algn="l"/>
              </a:tabLst>
            </a:pPr>
            <a:r>
              <a:rPr lang="is-IS" sz="2400" spc="-10" dirty="0">
                <a:latin typeface="Times New Roman"/>
                <a:cs typeface="Times New Roman"/>
              </a:rPr>
              <a:t>PO </a:t>
            </a:r>
            <a:r>
              <a:rPr lang="is-IS" sz="2400" spc="-10" dirty="0" err="1">
                <a:latin typeface="Times New Roman"/>
                <a:cs typeface="Times New Roman"/>
              </a:rPr>
              <a:t>Cefalexin</a:t>
            </a:r>
            <a:r>
              <a:rPr lang="is-IS"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150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mg/kg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3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lang="is-IS" sz="2400" dirty="0">
                <a:latin typeface="Times New Roman"/>
                <a:cs typeface="Times New Roman"/>
              </a:rPr>
              <a:t>PO </a:t>
            </a:r>
            <a:r>
              <a:rPr lang="is-IS" sz="2400" dirty="0" err="1">
                <a:latin typeface="Times New Roman"/>
                <a:cs typeface="Times New Roman"/>
              </a:rPr>
              <a:t>Dicloxacillin</a:t>
            </a:r>
            <a:r>
              <a:rPr lang="is-IS" sz="2400" dirty="0">
                <a:latin typeface="Times New Roman"/>
                <a:cs typeface="Times New Roman"/>
              </a:rPr>
              <a:t> 25-50mg/kg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lang="is-IS" sz="2400" spc="5" dirty="0">
                <a:latin typeface="Times New Roman"/>
                <a:cs typeface="Times New Roman"/>
              </a:rPr>
              <a:t>x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4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605" y="3072608"/>
            <a:ext cx="3850779" cy="961161"/>
          </a:xfrm>
          <a:prstGeom prst="rect">
            <a:avLst/>
          </a:prstGeom>
          <a:ln w="9525">
            <a:solidFill>
              <a:srgbClr val="990033"/>
            </a:solidFill>
          </a:ln>
        </p:spPr>
        <p:txBody>
          <a:bodyPr vert="horz" wrap="square" lIns="0" tIns="3746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5"/>
              </a:spcBef>
            </a:pPr>
            <a:r>
              <a:rPr sz="2000" spc="-10" dirty="0">
                <a:latin typeface="Times New Roman"/>
                <a:cs typeface="Times New Roman"/>
              </a:rPr>
              <a:t>Hitalaus,</a:t>
            </a:r>
            <a:endParaRPr sz="2000" dirty="0">
              <a:latin typeface="Times New Roman"/>
              <a:cs typeface="Times New Roman"/>
            </a:endParaRPr>
          </a:p>
          <a:p>
            <a:pPr marL="91440" marR="9525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Minni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einkenni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(helti,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10" dirty="0" err="1">
                <a:latin typeface="Times New Roman"/>
                <a:cs typeface="Times New Roman"/>
              </a:rPr>
              <a:t>verkir</a:t>
            </a:r>
            <a:r>
              <a:rPr sz="2000" spc="-10" dirty="0">
                <a:latin typeface="Times New Roman"/>
                <a:cs typeface="Times New Roman"/>
              </a:rPr>
              <a:t>)</a:t>
            </a:r>
            <a:endParaRPr lang="is-IS" sz="2000" spc="500" dirty="0">
              <a:latin typeface="Times New Roman"/>
              <a:cs typeface="Times New Roman"/>
            </a:endParaRPr>
          </a:p>
          <a:p>
            <a:pPr marL="91440" marR="9525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CRP</a:t>
            </a:r>
            <a:r>
              <a:rPr sz="2000" spc="-8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lækkandi,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lang="is-IS" sz="2000" spc="-45" dirty="0">
                <a:latin typeface="Times New Roman"/>
                <a:cs typeface="Times New Roman"/>
              </a:rPr>
              <a:t>(</a:t>
            </a:r>
            <a:r>
              <a:rPr sz="2000" dirty="0">
                <a:latin typeface="Times New Roman"/>
                <a:cs typeface="Times New Roman"/>
              </a:rPr>
              <a:t>&lt;1/3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af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 err="1">
                <a:latin typeface="Times New Roman"/>
                <a:cs typeface="Times New Roman"/>
              </a:rPr>
              <a:t>hæsta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 err="1">
                <a:latin typeface="Times New Roman"/>
                <a:cs typeface="Times New Roman"/>
              </a:rPr>
              <a:t>gildi</a:t>
            </a:r>
            <a:r>
              <a:rPr lang="is-IS" sz="2000" spc="-10" dirty="0">
                <a:latin typeface="Times New Roman"/>
                <a:cs typeface="Times New Roman"/>
              </a:rPr>
              <a:t>)</a:t>
            </a:r>
            <a:endParaRPr sz="2000" dirty="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867709" y="2246312"/>
            <a:ext cx="659130" cy="2945130"/>
            <a:chOff x="5959538" y="2249487"/>
            <a:chExt cx="659130" cy="2945130"/>
          </a:xfrm>
        </p:grpSpPr>
        <p:sp>
          <p:nvSpPr>
            <p:cNvPr id="10" name="object 10"/>
            <p:cNvSpPr/>
            <p:nvPr/>
          </p:nvSpPr>
          <p:spPr>
            <a:xfrm>
              <a:off x="5964301" y="2254250"/>
              <a:ext cx="649605" cy="2935605"/>
            </a:xfrm>
            <a:custGeom>
              <a:avLst/>
              <a:gdLst/>
              <a:ahLst/>
              <a:cxnLst/>
              <a:rect l="l" t="t" r="r" b="b"/>
              <a:pathLst>
                <a:path w="649604" h="2935604">
                  <a:moveTo>
                    <a:pt x="486918" y="0"/>
                  </a:moveTo>
                  <a:lnTo>
                    <a:pt x="162306" y="0"/>
                  </a:lnTo>
                  <a:lnTo>
                    <a:pt x="162306" y="2611120"/>
                  </a:lnTo>
                  <a:lnTo>
                    <a:pt x="0" y="2611120"/>
                  </a:lnTo>
                  <a:lnTo>
                    <a:pt x="324612" y="2935224"/>
                  </a:lnTo>
                  <a:lnTo>
                    <a:pt x="649224" y="2611120"/>
                  </a:lnTo>
                  <a:lnTo>
                    <a:pt x="486918" y="2611120"/>
                  </a:lnTo>
                  <a:lnTo>
                    <a:pt x="486918" y="0"/>
                  </a:lnTo>
                  <a:close/>
                </a:path>
              </a:pathLst>
            </a:custGeom>
            <a:solidFill>
              <a:srgbClr val="0000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964301" y="2254250"/>
              <a:ext cx="649605" cy="2935605"/>
            </a:xfrm>
            <a:custGeom>
              <a:avLst/>
              <a:gdLst/>
              <a:ahLst/>
              <a:cxnLst/>
              <a:rect l="l" t="t" r="r" b="b"/>
              <a:pathLst>
                <a:path w="649604" h="2935604">
                  <a:moveTo>
                    <a:pt x="0" y="2611120"/>
                  </a:moveTo>
                  <a:lnTo>
                    <a:pt x="162306" y="2611120"/>
                  </a:lnTo>
                  <a:lnTo>
                    <a:pt x="162306" y="0"/>
                  </a:lnTo>
                  <a:lnTo>
                    <a:pt x="486918" y="0"/>
                  </a:lnTo>
                  <a:lnTo>
                    <a:pt x="486918" y="2611120"/>
                  </a:lnTo>
                  <a:lnTo>
                    <a:pt x="649224" y="2611120"/>
                  </a:lnTo>
                  <a:lnTo>
                    <a:pt x="324612" y="2935224"/>
                  </a:lnTo>
                  <a:lnTo>
                    <a:pt x="0" y="261112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3">
            <a:extLst>
              <a:ext uri="{FF2B5EF4-FFF2-40B4-BE49-F238E27FC236}">
                <a16:creationId xmlns:a16="http://schemas.microsoft.com/office/drawing/2014/main" id="{28727CEF-7FE8-B7DC-1E73-50054678F09B}"/>
              </a:ext>
            </a:extLst>
          </p:cNvPr>
          <p:cNvGrpSpPr/>
          <p:nvPr/>
        </p:nvGrpSpPr>
        <p:grpSpPr>
          <a:xfrm>
            <a:off x="7232013" y="5047932"/>
            <a:ext cx="4910455" cy="1565910"/>
            <a:chOff x="5515038" y="4864100"/>
            <a:chExt cx="4910455" cy="1565910"/>
          </a:xfrm>
        </p:grpSpPr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35DBF612-79F7-1808-0818-940D8DFFA332}"/>
                </a:ext>
              </a:extLst>
            </p:cNvPr>
            <p:cNvSpPr/>
            <p:nvPr/>
          </p:nvSpPr>
          <p:spPr>
            <a:xfrm>
              <a:off x="5591175" y="4940299"/>
              <a:ext cx="4834255" cy="1489710"/>
            </a:xfrm>
            <a:custGeom>
              <a:avLst/>
              <a:gdLst/>
              <a:ahLst/>
              <a:cxnLst/>
              <a:rect l="l" t="t" r="r" b="b"/>
              <a:pathLst>
                <a:path w="4834255" h="1489710">
                  <a:moveTo>
                    <a:pt x="4833874" y="0"/>
                  </a:moveTo>
                  <a:lnTo>
                    <a:pt x="4752975" y="0"/>
                  </a:lnTo>
                  <a:lnTo>
                    <a:pt x="4752975" y="4762"/>
                  </a:lnTo>
                  <a:lnTo>
                    <a:pt x="4752975" y="10160"/>
                  </a:lnTo>
                  <a:lnTo>
                    <a:pt x="4752975" y="1408112"/>
                  </a:lnTo>
                  <a:lnTo>
                    <a:pt x="4824349" y="1408112"/>
                  </a:lnTo>
                  <a:lnTo>
                    <a:pt x="4826" y="1408125"/>
                  </a:lnTo>
                  <a:lnTo>
                    <a:pt x="4826" y="1408430"/>
                  </a:lnTo>
                  <a:lnTo>
                    <a:pt x="0" y="1408430"/>
                  </a:lnTo>
                  <a:lnTo>
                    <a:pt x="0" y="1479550"/>
                  </a:lnTo>
                  <a:lnTo>
                    <a:pt x="0" y="1489710"/>
                  </a:lnTo>
                  <a:lnTo>
                    <a:pt x="4833874" y="1489710"/>
                  </a:lnTo>
                  <a:lnTo>
                    <a:pt x="4833874" y="1479550"/>
                  </a:lnTo>
                  <a:lnTo>
                    <a:pt x="4833874" y="10160"/>
                  </a:lnTo>
                  <a:lnTo>
                    <a:pt x="48338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012AB4C1-DD9B-D58C-5054-A56229C886FC}"/>
                </a:ext>
              </a:extLst>
            </p:cNvPr>
            <p:cNvSpPr/>
            <p:nvPr/>
          </p:nvSpPr>
          <p:spPr>
            <a:xfrm>
              <a:off x="5519801" y="4868862"/>
              <a:ext cx="4824730" cy="1479550"/>
            </a:xfrm>
            <a:custGeom>
              <a:avLst/>
              <a:gdLst/>
              <a:ahLst/>
              <a:cxnLst/>
              <a:rect l="l" t="t" r="r" b="b"/>
              <a:pathLst>
                <a:path w="4824730" h="1479550">
                  <a:moveTo>
                    <a:pt x="0" y="1479550"/>
                  </a:moveTo>
                  <a:lnTo>
                    <a:pt x="4824349" y="1479550"/>
                  </a:lnTo>
                  <a:lnTo>
                    <a:pt x="4824349" y="0"/>
                  </a:lnTo>
                  <a:lnTo>
                    <a:pt x="0" y="0"/>
                  </a:lnTo>
                  <a:lnTo>
                    <a:pt x="0" y="147955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6">
            <a:extLst>
              <a:ext uri="{FF2B5EF4-FFF2-40B4-BE49-F238E27FC236}">
                <a16:creationId xmlns:a16="http://schemas.microsoft.com/office/drawing/2014/main" id="{A3F3A5FC-4E6D-3C13-769E-B5F9D7690553}"/>
              </a:ext>
            </a:extLst>
          </p:cNvPr>
          <p:cNvSpPr txBox="1"/>
          <p:nvPr/>
        </p:nvSpPr>
        <p:spPr>
          <a:xfrm>
            <a:off x="7671095" y="5544181"/>
            <a:ext cx="4313431" cy="45653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lang="is-IS" sz="2400" spc="-10" dirty="0">
                <a:latin typeface="Times New Roman"/>
                <a:cs typeface="Times New Roman"/>
              </a:rPr>
              <a:t>Meðferðarlengd 3-4 vikur samtals</a:t>
            </a:r>
            <a:endParaRPr sz="2400" dirty="0">
              <a:latin typeface="Times New Roman"/>
              <a:cs typeface="Times New Roman"/>
            </a:endParaRPr>
          </a:p>
        </p:txBody>
      </p:sp>
      <p:grpSp>
        <p:nvGrpSpPr>
          <p:cNvPr id="16" name="object 9">
            <a:extLst>
              <a:ext uri="{FF2B5EF4-FFF2-40B4-BE49-F238E27FC236}">
                <a16:creationId xmlns:a16="http://schemas.microsoft.com/office/drawing/2014/main" id="{C20B5A6D-6FF4-C6CF-F7B1-20F5287EC007}"/>
              </a:ext>
            </a:extLst>
          </p:cNvPr>
          <p:cNvGrpSpPr/>
          <p:nvPr/>
        </p:nvGrpSpPr>
        <p:grpSpPr>
          <a:xfrm rot="16200000">
            <a:off x="6844935" y="5372389"/>
            <a:ext cx="659130" cy="993194"/>
            <a:chOff x="5959538" y="2249487"/>
            <a:chExt cx="659130" cy="2945130"/>
          </a:xfrm>
        </p:grpSpPr>
        <p:sp>
          <p:nvSpPr>
            <p:cNvPr id="17" name="object 10">
              <a:extLst>
                <a:ext uri="{FF2B5EF4-FFF2-40B4-BE49-F238E27FC236}">
                  <a16:creationId xmlns:a16="http://schemas.microsoft.com/office/drawing/2014/main" id="{E476B053-8AFC-1EF0-A6B4-A6576F3DFB47}"/>
                </a:ext>
              </a:extLst>
            </p:cNvPr>
            <p:cNvSpPr/>
            <p:nvPr/>
          </p:nvSpPr>
          <p:spPr>
            <a:xfrm>
              <a:off x="5964301" y="2254250"/>
              <a:ext cx="649605" cy="2935605"/>
            </a:xfrm>
            <a:custGeom>
              <a:avLst/>
              <a:gdLst/>
              <a:ahLst/>
              <a:cxnLst/>
              <a:rect l="l" t="t" r="r" b="b"/>
              <a:pathLst>
                <a:path w="649604" h="2935604">
                  <a:moveTo>
                    <a:pt x="486918" y="0"/>
                  </a:moveTo>
                  <a:lnTo>
                    <a:pt x="162306" y="0"/>
                  </a:lnTo>
                  <a:lnTo>
                    <a:pt x="162306" y="2611120"/>
                  </a:lnTo>
                  <a:lnTo>
                    <a:pt x="0" y="2611120"/>
                  </a:lnTo>
                  <a:lnTo>
                    <a:pt x="324612" y="2935224"/>
                  </a:lnTo>
                  <a:lnTo>
                    <a:pt x="649224" y="2611120"/>
                  </a:lnTo>
                  <a:lnTo>
                    <a:pt x="486918" y="2611120"/>
                  </a:lnTo>
                  <a:lnTo>
                    <a:pt x="486918" y="0"/>
                  </a:lnTo>
                  <a:close/>
                </a:path>
              </a:pathLst>
            </a:custGeom>
            <a:solidFill>
              <a:srgbClr val="0000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1">
              <a:extLst>
                <a:ext uri="{FF2B5EF4-FFF2-40B4-BE49-F238E27FC236}">
                  <a16:creationId xmlns:a16="http://schemas.microsoft.com/office/drawing/2014/main" id="{0EB3C55D-6D07-3E7A-CA49-8E153F09B3A2}"/>
                </a:ext>
              </a:extLst>
            </p:cNvPr>
            <p:cNvSpPr/>
            <p:nvPr/>
          </p:nvSpPr>
          <p:spPr>
            <a:xfrm>
              <a:off x="5964301" y="2254250"/>
              <a:ext cx="649605" cy="2935605"/>
            </a:xfrm>
            <a:custGeom>
              <a:avLst/>
              <a:gdLst/>
              <a:ahLst/>
              <a:cxnLst/>
              <a:rect l="l" t="t" r="r" b="b"/>
              <a:pathLst>
                <a:path w="649604" h="2935604">
                  <a:moveTo>
                    <a:pt x="0" y="2611120"/>
                  </a:moveTo>
                  <a:lnTo>
                    <a:pt x="162306" y="2611120"/>
                  </a:lnTo>
                  <a:lnTo>
                    <a:pt x="162306" y="0"/>
                  </a:lnTo>
                  <a:lnTo>
                    <a:pt x="486918" y="0"/>
                  </a:lnTo>
                  <a:lnTo>
                    <a:pt x="486918" y="2611120"/>
                  </a:lnTo>
                  <a:lnTo>
                    <a:pt x="649224" y="2611120"/>
                  </a:lnTo>
                  <a:lnTo>
                    <a:pt x="324612" y="2935224"/>
                  </a:lnTo>
                  <a:lnTo>
                    <a:pt x="0" y="261112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826c5a7-899c-4117-abfe-a36a5729fe0a}" enabled="1" method="Standard" siteId="{e1011e52-7210-4017-950f-458075f9f84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</TotalTime>
  <Words>922</Words>
  <Application>Microsoft Office PowerPoint</Application>
  <PresentationFormat>Widescreen</PresentationFormat>
  <Paragraphs>222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Arial</vt:lpstr>
      <vt:lpstr>Calibri</vt:lpstr>
      <vt:lpstr>Times New Roman</vt:lpstr>
      <vt:lpstr>Wingdings</vt:lpstr>
      <vt:lpstr>Office Theme</vt:lpstr>
      <vt:lpstr>Sýkingar í beinum og liðum</vt:lpstr>
      <vt:lpstr>Sýkingar í beinum og liðum</vt:lpstr>
      <vt:lpstr>Inngangur</vt:lpstr>
      <vt:lpstr>PowerPoint Presentation</vt:lpstr>
      <vt:lpstr>PowerPoint Presentation</vt:lpstr>
      <vt:lpstr>Beingerð</vt:lpstr>
      <vt:lpstr>Osteomyelitis – septiskur arthritis</vt:lpstr>
      <vt:lpstr>Skilgreiningar</vt:lpstr>
      <vt:lpstr>Etiología (úr ESPID guidelines)</vt:lpstr>
      <vt:lpstr>Nýgengi </vt:lpstr>
      <vt:lpstr>Aldurs- og kynjadreifing</vt:lpstr>
      <vt:lpstr>Aldursdreifing og kynjahutfall</vt:lpstr>
      <vt:lpstr>Einkenni (osteomyelitis og sept arthritis)</vt:lpstr>
      <vt:lpstr>Septiskur arthritis</vt:lpstr>
      <vt:lpstr>Áhættuþættir fyrir bein- og liðsýkingum</vt:lpstr>
      <vt:lpstr>Bakteríuræktun (BH 2006-2020)</vt:lpstr>
      <vt:lpstr>Osteomyelitis – Septiskur arthritis Mismunagreiningar</vt:lpstr>
      <vt:lpstr>Rannsóknir</vt:lpstr>
      <vt:lpstr>Myndgreining</vt:lpstr>
      <vt:lpstr>Meðferð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Sýkingar í neðri lofvegum</dc:title>
  <dc:creator>asgeir</dc:creator>
  <cp:lastModifiedBy>Ingibjörg M. Steinþórsdóttir</cp:lastModifiedBy>
  <cp:revision>2</cp:revision>
  <dcterms:created xsi:type="dcterms:W3CDTF">2026-09-07T11:43:51Z</dcterms:created>
  <dcterms:modified xsi:type="dcterms:W3CDTF">2026-09-30T13:44:11Z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2025-08-24T00:00:00Z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2026-09-07T00:00:00Z</vt:filetime>
  </property>
  <property fmtid="{D5CDD505-2E9C-101B-9397-08002B2CF9AE}" pid="5" name="Producer">
    <vt:lpwstr>Microsoft® PowerPoint® for Microsoft 365</vt:lpwstr>
  </property>
</Properties>
</file>