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57" r:id="rId4"/>
    <p:sldId id="261" r:id="rId5"/>
    <p:sldId id="269" r:id="rId6"/>
    <p:sldId id="258" r:id="rId7"/>
    <p:sldId id="263" r:id="rId8"/>
    <p:sldId id="271" r:id="rId9"/>
    <p:sldId id="264" r:id="rId10"/>
    <p:sldId id="268" r:id="rId11"/>
    <p:sldId id="270" r:id="rId12"/>
    <p:sldId id="266" r:id="rId13"/>
    <p:sldId id="267" r:id="rId14"/>
    <p:sldId id="260" r:id="rId15"/>
    <p:sldId id="262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183FC-5272-4D3B-9283-29AB9B3560DF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A64D7-D26B-4020-977C-8267D4BDA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616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7A64D7-D26B-4020-977C-8267D4BDA1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57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D9653-2813-3970-964F-0C9FEB071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2E0429-EC8C-884E-2645-07EC7BFCAD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936B6-5D68-D1D6-2592-FD5368215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6C7C3-0297-A81A-955C-1BFBE17D1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A9E44-2D69-279F-57DF-052448AB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5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81AF3-4B10-00C2-4055-5E03A5378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2A9261-C7D0-57AB-90F8-1B70CAB4E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87323-B27F-681B-D70B-6736F9867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274FC-5482-8E22-CBE0-91E9C78E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8E604-6E29-F9AA-F591-87ED69CD5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75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9D88AD-8034-BD0B-FFA5-BA3586F1CE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147472-2437-EA5C-C425-5A808D295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B91FA-AF15-9CBA-1D53-A355A414A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1D793-E404-E2B1-81FD-3871102A4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C14C0-2126-E821-878F-64D54C4BB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2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B35F-42CC-0555-D203-480DEAEC9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C9143-D27E-375D-1EE9-7D6049069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4B776-BF79-2F98-33E0-E5F1FE711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278E5-75EE-8A13-7DB9-F16A01D3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DBF52-F8C9-8260-9DF4-F7F19B66A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33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09033-EB37-57FF-7B5D-47F57CA5A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52076-19DF-D178-F392-03B77614C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9C2F4-D938-E098-D879-69C6B1A30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2A9E7-CC9A-5153-0009-671CB71BB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7CBDA-031F-9FA5-FAEC-247D52E2C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56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A11EA-3BAD-9721-971D-24769DDB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BC3DF-5D01-D180-C8E6-D175450C75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F4851-533A-6A39-2AC5-D338BF344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BA694A-398A-B59D-7FDB-12EB3550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ED5D7-8633-6808-3C73-7B937022F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2BB981-0095-85B4-8924-A70D52969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7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86292-275C-1015-719A-60D567E3F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C1BB6-A013-CB96-E9BF-0D13EB0E8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BB363-B6D6-5879-15AA-6C78F611C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D3AA4F-F31A-3B82-AEF4-615A330B7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992836-C2D7-21E9-828D-DDED714075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C1259E-84E6-8CBF-9CBD-A4D0DC108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DF2E61-1814-6D1B-90D3-42641D08F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58B8CC-1F12-E3AC-9E3F-903794A9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70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440AF-90DF-D7CB-9094-5BE53846F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CEEACF-49B3-853C-8301-A194280C6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1602DC-D238-322D-856E-06A0D91A5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D77D4-BC35-5EBB-C393-78BD0E5BB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8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093110-0C90-AA1F-9B73-490A3B9AD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E34A44-60BA-785C-6753-6EAD13BDB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28328-B1AA-0CA1-1FB0-530A834B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01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6DF4E-FAD2-FC6A-9085-61CA802C4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577FA-534A-A90D-25C4-2A4FE0096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83342-B014-476F-15E2-22FE77947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94A814-195D-97BF-F01B-7129AC216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7CF260-9C55-6B65-711B-8BAFBF61F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8EC54A-594D-486C-4F59-D5A7A9AB2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3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131A4-D27E-4833-8040-2243F2BD0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D8BB32-8ECB-837B-9CAF-C3457085BC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8EF1EC-EDFA-A333-8BDE-3241271FF3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0BCE74-9C5F-8CD3-C7D6-BD1F76DEB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1936D-7582-FF9B-AE72-E3D7396E1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FFB65-F3C9-989C-4476-7157C6B71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82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72E855-29FD-820A-7F48-0A1397E9F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8421D-2B1E-E57D-63A3-E53F20145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F815B-E563-1B88-9AEF-B30A085EDE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FE99A0-C00C-4096-98D6-E0EB413A09B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AB5A0-AF20-EEAB-D4B1-CE2158696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61278-C0FF-0913-BEA0-CFAFBB0BF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46133B-82E6-45AF-B409-29A9F722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5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D189F-249D-6567-CB0E-B9A55583EC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 dirty="0"/>
              <a:t>Inngangur að barnalæknisfræði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EE5F4D-5843-671D-9C53-DDE454E5D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8389" y="3919128"/>
            <a:ext cx="9144000" cy="1655762"/>
          </a:xfrm>
        </p:spPr>
        <p:txBody>
          <a:bodyPr/>
          <a:lstStyle/>
          <a:p>
            <a:r>
              <a:rPr lang="is-IS" dirty="0"/>
              <a:t>Hans Tómas Björnsson</a:t>
            </a:r>
          </a:p>
          <a:p>
            <a:r>
              <a:rPr lang="is-IS" dirty="0"/>
              <a:t>Prófessor í Barnalækningum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3EFADDF-EF2A-A98C-BE48-443AB70F6197}"/>
              </a:ext>
            </a:extLst>
          </p:cNvPr>
          <p:cNvCxnSpPr/>
          <p:nvPr/>
        </p:nvCxnSpPr>
        <p:spPr>
          <a:xfrm>
            <a:off x="612151" y="3429000"/>
            <a:ext cx="11451131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4">
            <a:extLst>
              <a:ext uri="{FF2B5EF4-FFF2-40B4-BE49-F238E27FC236}">
                <a16:creationId xmlns:a16="http://schemas.microsoft.com/office/drawing/2014/main" id="{483374B5-9033-2C1D-D72A-DD235C391509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842" y="4942052"/>
            <a:ext cx="1350874" cy="147823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LHS-merki copy">
            <a:extLst>
              <a:ext uri="{FF2B5EF4-FFF2-40B4-BE49-F238E27FC236}">
                <a16:creationId xmlns:a16="http://schemas.microsoft.com/office/drawing/2014/main" id="{6A081158-F6FC-DC11-4E71-673E49260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002" y="4230659"/>
            <a:ext cx="1762458" cy="106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97362DCF-B2CE-6CB1-6273-714DD0861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389" y="4210430"/>
            <a:ext cx="1416653" cy="136446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853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69C2C-7EEC-3F26-0AE0-117F12D24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5C351-C41B-8D76-A6F6-0C9B3DE1E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Er barnið að ná framförum eins og búist er við?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D9CB21-92B7-21E8-DFF5-0AB07959D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Sitja (6 mánaða)</a:t>
            </a:r>
          </a:p>
          <a:p>
            <a:r>
              <a:rPr lang="is-IS" dirty="0"/>
              <a:t>Standa (12 mánaða)</a:t>
            </a:r>
          </a:p>
          <a:p>
            <a:r>
              <a:rPr lang="is-IS" dirty="0"/>
              <a:t>Einhver orð (12 mánaða)</a:t>
            </a:r>
          </a:p>
          <a:p>
            <a:r>
              <a:rPr lang="is-IS" dirty="0"/>
              <a:t>2 orða setningar (2 ára)</a:t>
            </a:r>
          </a:p>
          <a:p>
            <a:r>
              <a:rPr lang="is-IS" dirty="0"/>
              <a:t>3 orða setningar (3 ára)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8CA52E1-3441-2060-8F60-CB2AA39FD2C7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1244358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5317272-613C-FFF9-351A-744F94987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017" y="2048285"/>
            <a:ext cx="5368967" cy="424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82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6CFB3-26E9-D0D1-F434-BE60928C2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Hvað grætur barn marga klukkutíma á dag?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A97365-64E9-1BCD-4096-9341E663F8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121" t="24652" r="33818" b="31282"/>
          <a:stretch>
            <a:fillRect/>
          </a:stretch>
        </p:blipFill>
        <p:spPr>
          <a:xfrm>
            <a:off x="964642" y="1931848"/>
            <a:ext cx="5787850" cy="447471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8DBC413-0A94-0D29-A49A-627BF3B15CF9}"/>
              </a:ext>
            </a:extLst>
          </p:cNvPr>
          <p:cNvCxnSpPr/>
          <p:nvPr/>
        </p:nvCxnSpPr>
        <p:spPr>
          <a:xfrm>
            <a:off x="3303639" y="2900516"/>
            <a:ext cx="0" cy="4129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BCC143-BAC3-FFF3-0589-7004067F7240}"/>
              </a:ext>
            </a:extLst>
          </p:cNvPr>
          <p:cNvCxnSpPr>
            <a:cxnSpLocks/>
          </p:cNvCxnSpPr>
          <p:nvPr/>
        </p:nvCxnSpPr>
        <p:spPr>
          <a:xfrm>
            <a:off x="947642" y="1429378"/>
            <a:ext cx="11244358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7949F9B-1556-F5AB-4F8D-2F459C7E2170}"/>
              </a:ext>
            </a:extLst>
          </p:cNvPr>
          <p:cNvSpPr txBox="1"/>
          <p:nvPr/>
        </p:nvSpPr>
        <p:spPr>
          <a:xfrm>
            <a:off x="157315" y="6463061"/>
            <a:ext cx="3428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BRAZELTON TB. Pediatrics, 1962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ECDEB8D-FEC5-6DF6-7D58-C8623E27BE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896" t="41201" r="38093" b="14664"/>
          <a:stretch>
            <a:fillRect/>
          </a:stretch>
        </p:blipFill>
        <p:spPr>
          <a:xfrm>
            <a:off x="6853083" y="2094271"/>
            <a:ext cx="4807975" cy="397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1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B4B83-5DFC-D56A-B362-7F79AFFF5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Margar mælingar eru aldurstengdar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34427-66D3-CAC5-795A-582AD465F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72" y="2919126"/>
            <a:ext cx="6698769" cy="3717817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B60B0276-8905-6398-2A23-A85BC6443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4314" y="1709892"/>
            <a:ext cx="3750034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prstClr val="black"/>
                </a:solidFill>
              </a:rPr>
              <a:t>Er 140 </a:t>
            </a:r>
            <a:r>
              <a:rPr lang="en-US" sz="2400" dirty="0" err="1">
                <a:solidFill>
                  <a:prstClr val="black"/>
                </a:solidFill>
              </a:rPr>
              <a:t>eðlilegur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hjartsláttahraði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1AB6A4-23A1-56D5-E26A-8958D589A1AB}"/>
              </a:ext>
            </a:extLst>
          </p:cNvPr>
          <p:cNvCxnSpPr>
            <a:cxnSpLocks/>
          </p:cNvCxnSpPr>
          <p:nvPr/>
        </p:nvCxnSpPr>
        <p:spPr>
          <a:xfrm>
            <a:off x="838200" y="1519866"/>
            <a:ext cx="11244358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E03CFB2-11F6-A64A-A519-BE6040724861}"/>
              </a:ext>
            </a:extLst>
          </p:cNvPr>
          <p:cNvSpPr txBox="1"/>
          <p:nvPr/>
        </p:nvSpPr>
        <p:spPr>
          <a:xfrm>
            <a:off x="619432" y="6466122"/>
            <a:ext cx="280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Fleming S et. Lancet. 2011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6053889F-5AD2-3E43-D33B-E0C9D88F7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4726" y="3523943"/>
            <a:ext cx="37500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prstClr val="black"/>
                </a:solidFill>
              </a:rPr>
              <a:t>Er </a:t>
            </a:r>
            <a:r>
              <a:rPr lang="en-US" sz="2400" dirty="0" err="1">
                <a:solidFill>
                  <a:prstClr val="black"/>
                </a:solidFill>
              </a:rPr>
              <a:t>þetta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eðlilegt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fyrir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þetta</a:t>
            </a:r>
            <a:r>
              <a:rPr lang="en-US" sz="2400" dirty="0">
                <a:solidFill>
                  <a:prstClr val="black"/>
                </a:solidFill>
              </a:rPr>
              <a:t> barn á </a:t>
            </a:r>
            <a:r>
              <a:rPr lang="en-US" sz="2400" dirty="0" err="1">
                <a:solidFill>
                  <a:prstClr val="black"/>
                </a:solidFill>
              </a:rPr>
              <a:t>þessum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tímapunkti</a:t>
            </a:r>
            <a:r>
              <a:rPr lang="en-US" sz="2400" dirty="0">
                <a:solidFill>
                  <a:prstClr val="black"/>
                </a:solidFill>
              </a:rPr>
              <a:t> í </a:t>
            </a:r>
            <a:r>
              <a:rPr lang="en-US" sz="2400" dirty="0" err="1">
                <a:solidFill>
                  <a:prstClr val="black"/>
                </a:solidFill>
              </a:rPr>
              <a:t>lífi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þess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8394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96DA2-0832-5E56-75D6-33E665980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0D8B0-F4D1-D741-58E7-EC4349343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Hve mörg börn fæðast með meðfæddan galla (1:1000, 1:500, 1:100)?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1616C28-C247-1D87-F2FE-EEDBC149EFFF}"/>
              </a:ext>
            </a:extLst>
          </p:cNvPr>
          <p:cNvCxnSpPr>
            <a:cxnSpLocks/>
          </p:cNvCxnSpPr>
          <p:nvPr/>
        </p:nvCxnSpPr>
        <p:spPr>
          <a:xfrm>
            <a:off x="947642" y="1626024"/>
            <a:ext cx="11244358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E38C6AA-F17D-6A49-E249-E82C3AE18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92" y="1721746"/>
            <a:ext cx="7872979" cy="47872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463DF2-1BD9-FEC0-D4E1-028DF75C6CD4}"/>
              </a:ext>
            </a:extLst>
          </p:cNvPr>
          <p:cNvSpPr txBox="1"/>
          <p:nvPr/>
        </p:nvSpPr>
        <p:spPr>
          <a:xfrm>
            <a:off x="6231150" y="2431775"/>
            <a:ext cx="3131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3.5% barna með fæðingagalla</a:t>
            </a:r>
          </a:p>
          <a:p>
            <a:r>
              <a:rPr lang="is-IS" dirty="0"/>
              <a:t>1.6% með hjartagalla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68663C-7C31-A165-B387-706126BBC3E9}"/>
              </a:ext>
            </a:extLst>
          </p:cNvPr>
          <p:cNvSpPr txBox="1"/>
          <p:nvPr/>
        </p:nvSpPr>
        <p:spPr>
          <a:xfrm>
            <a:off x="9567871" y="6355347"/>
            <a:ext cx="250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Person et al.  BMJ,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87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5EDA6-32AC-FFD6-8BA3-D9C7A3A3D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Sýkingar (með öllum bólusetningum)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503B0C-FA5D-744E-B742-D1997B33C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1" b="62685"/>
          <a:stretch>
            <a:fillRect/>
          </a:stretch>
        </p:blipFill>
        <p:spPr>
          <a:xfrm>
            <a:off x="854947" y="1791171"/>
            <a:ext cx="7709855" cy="40081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14FF4C-7FF9-3FA4-2AF7-57B3128D7BDC}"/>
              </a:ext>
            </a:extLst>
          </p:cNvPr>
          <p:cNvCxnSpPr>
            <a:cxnSpLocks/>
          </p:cNvCxnSpPr>
          <p:nvPr/>
        </p:nvCxnSpPr>
        <p:spPr>
          <a:xfrm>
            <a:off x="947642" y="1429378"/>
            <a:ext cx="1117553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55CC46F-178D-B5CC-426C-440F7B58678D}"/>
              </a:ext>
            </a:extLst>
          </p:cNvPr>
          <p:cNvSpPr txBox="1"/>
          <p:nvPr/>
        </p:nvSpPr>
        <p:spPr>
          <a:xfrm>
            <a:off x="412956" y="6123543"/>
            <a:ext cx="3072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err="1"/>
              <a:t>Vissing</a:t>
            </a:r>
            <a:r>
              <a:rPr lang="is-IS" dirty="0"/>
              <a:t> et al. </a:t>
            </a:r>
            <a:r>
              <a:rPr lang="is-IS" dirty="0" err="1"/>
              <a:t>Pediatrics</a:t>
            </a:r>
            <a:r>
              <a:rPr lang="is-IS" dirty="0"/>
              <a:t>, 2018</a:t>
            </a:r>
            <a:endParaRPr lang="en-US" dirty="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E3E225B-001B-AE8B-70C1-BEE0EDB8D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3548" y="2099189"/>
            <a:ext cx="2369575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prstClr val="black"/>
                </a:solidFill>
              </a:rPr>
              <a:t>“</a:t>
            </a:r>
            <a:r>
              <a:rPr lang="en-US" sz="2400" dirty="0" err="1">
                <a:solidFill>
                  <a:prstClr val="black"/>
                </a:solidFill>
              </a:rPr>
              <a:t>Eðlilegt</a:t>
            </a:r>
            <a:r>
              <a:rPr lang="en-US" sz="2400" dirty="0">
                <a:solidFill>
                  <a:prstClr val="black"/>
                </a:solidFill>
              </a:rPr>
              <a:t>” barn </a:t>
            </a:r>
            <a:r>
              <a:rPr lang="en-US" sz="2400" dirty="0" err="1">
                <a:solidFill>
                  <a:prstClr val="black"/>
                </a:solidFill>
              </a:rPr>
              <a:t>getur</a:t>
            </a:r>
            <a:r>
              <a:rPr lang="en-US" sz="2400" dirty="0">
                <a:solidFill>
                  <a:prstClr val="black"/>
                </a:solidFill>
              </a:rPr>
              <a:t> haft 36 </a:t>
            </a:r>
            <a:r>
              <a:rPr lang="en-US" sz="2400" dirty="0" err="1">
                <a:solidFill>
                  <a:prstClr val="black"/>
                </a:solidFill>
              </a:rPr>
              <a:t>sýkingar</a:t>
            </a:r>
            <a:r>
              <a:rPr lang="en-US" sz="2400" dirty="0">
                <a:solidFill>
                  <a:prstClr val="black"/>
                </a:solidFill>
              </a:rPr>
              <a:t> á 36 </a:t>
            </a:r>
            <a:r>
              <a:rPr lang="en-US" sz="2400" dirty="0" err="1">
                <a:solidFill>
                  <a:prstClr val="black"/>
                </a:solidFill>
              </a:rPr>
              <a:t>mánaða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tímabili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DEA99A44-7E2A-741F-4FB3-90AE0EE2B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3548" y="4047833"/>
            <a:ext cx="2369575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prstClr val="black"/>
                </a:solidFill>
              </a:rPr>
              <a:t>Eitt </a:t>
            </a:r>
            <a:r>
              <a:rPr lang="en-US" sz="2400" dirty="0" err="1">
                <a:solidFill>
                  <a:prstClr val="black"/>
                </a:solidFill>
              </a:rPr>
              <a:t>af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lykilverkefnum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barnalækninga</a:t>
            </a:r>
            <a:r>
              <a:rPr lang="en-US" sz="2400" dirty="0">
                <a:solidFill>
                  <a:prstClr val="black"/>
                </a:solidFill>
              </a:rPr>
              <a:t> er </a:t>
            </a:r>
            <a:r>
              <a:rPr lang="en-US" sz="2400" dirty="0" err="1">
                <a:solidFill>
                  <a:prstClr val="black"/>
                </a:solidFill>
              </a:rPr>
              <a:t>að</a:t>
            </a:r>
            <a:r>
              <a:rPr lang="en-US" sz="2400" dirty="0">
                <a:solidFill>
                  <a:prstClr val="black"/>
                </a:solidFill>
              </a:rPr>
              <a:t> finna </a:t>
            </a:r>
            <a:r>
              <a:rPr lang="en-US" sz="2400" dirty="0" err="1">
                <a:solidFill>
                  <a:prstClr val="black"/>
                </a:solidFill>
              </a:rPr>
              <a:t>og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draga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úr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alvarlegustu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sýkingunum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97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82931-3103-0103-99BF-ABDCF3141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A7F471-5616-28F9-AB14-438CCFF5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Áhrif bólusetninga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91E3EE1-62AD-5718-3F22-3056005C9B9D}"/>
              </a:ext>
            </a:extLst>
          </p:cNvPr>
          <p:cNvCxnSpPr>
            <a:cxnSpLocks/>
          </p:cNvCxnSpPr>
          <p:nvPr/>
        </p:nvCxnSpPr>
        <p:spPr>
          <a:xfrm>
            <a:off x="947642" y="1429378"/>
            <a:ext cx="1117553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65EC335-FE9E-B486-151D-12593735A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" y="1690688"/>
            <a:ext cx="5771534" cy="43937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63E14C-2674-8A2D-C87F-8DF989C21B66}"/>
              </a:ext>
            </a:extLst>
          </p:cNvPr>
          <p:cNvSpPr txBox="1"/>
          <p:nvPr/>
        </p:nvSpPr>
        <p:spPr>
          <a:xfrm>
            <a:off x="204116" y="6396335"/>
            <a:ext cx="3281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Shattock AJ et al. Lancet. 2024.</a:t>
            </a: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32D9B7-4A4A-5D96-B527-B6ACA4E34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" r="-6653" b="61937"/>
          <a:stretch>
            <a:fillRect/>
          </a:stretch>
        </p:blipFill>
        <p:spPr>
          <a:xfrm>
            <a:off x="6735096" y="2588474"/>
            <a:ext cx="5522075" cy="253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26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401FE-A2C4-211E-AB00-5C10CFD5C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Samantekt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1CB79-F07F-047F-1AC5-B9F3C3661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1) Börn hafa minni varasjóð en fullorðnir.</a:t>
            </a:r>
          </a:p>
          <a:p>
            <a:r>
              <a:rPr lang="is-IS" dirty="0"/>
              <a:t>2) Börn eru ekki litlir fullorðnir.</a:t>
            </a:r>
          </a:p>
          <a:p>
            <a:r>
              <a:rPr lang="is-IS" dirty="0"/>
              <a:t>3) Aldur barns breytir því hvað telst eðlilegt. </a:t>
            </a:r>
          </a:p>
          <a:p>
            <a:r>
              <a:rPr lang="is-IS" dirty="0"/>
              <a:t>4) Sýkingar eru algengar í börnum. 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6736F8-608C-D2DE-32C8-DF69E6DCA3AB}"/>
              </a:ext>
            </a:extLst>
          </p:cNvPr>
          <p:cNvCxnSpPr>
            <a:cxnSpLocks/>
          </p:cNvCxnSpPr>
          <p:nvPr/>
        </p:nvCxnSpPr>
        <p:spPr>
          <a:xfrm>
            <a:off x="966112" y="1423220"/>
            <a:ext cx="11147230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49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547CA-9439-CEA3-E2F0-A13202501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Nokkur lykilhugtök í barnalækningum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FF679-478F-D4E1-AB6C-E06D4BAD1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1) Innra jafnvægi líkamans</a:t>
            </a:r>
          </a:p>
          <a:p>
            <a:r>
              <a:rPr lang="is-IS" dirty="0"/>
              <a:t>2) Siðfræði rannsókna á börn </a:t>
            </a:r>
          </a:p>
          <a:p>
            <a:r>
              <a:rPr lang="is-IS" dirty="0"/>
              <a:t>3) Ytra jafnvægi barna</a:t>
            </a:r>
          </a:p>
          <a:p>
            <a:r>
              <a:rPr lang="is-IS" dirty="0"/>
              <a:t>4) Aldur barnsins sem tól </a:t>
            </a:r>
          </a:p>
          <a:p>
            <a:r>
              <a:rPr lang="is-IS" dirty="0"/>
              <a:t>5) Algengi meðfæddra galla</a:t>
            </a:r>
          </a:p>
          <a:p>
            <a:r>
              <a:rPr lang="is-IS" dirty="0"/>
              <a:t>6) Algengi sýkinga í börnum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B94FDC3-3A47-5A83-D9A3-B42E45865393}"/>
              </a:ext>
            </a:extLst>
          </p:cNvPr>
          <p:cNvCxnSpPr>
            <a:cxnSpLocks/>
          </p:cNvCxnSpPr>
          <p:nvPr/>
        </p:nvCxnSpPr>
        <p:spPr>
          <a:xfrm>
            <a:off x="947642" y="1429378"/>
            <a:ext cx="11244358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B59DE82-FEF7-A413-79DC-628B5E781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961" y="1825625"/>
            <a:ext cx="5633885" cy="22676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164936-9FF8-C86A-DDC6-174C02E96420}"/>
              </a:ext>
            </a:extLst>
          </p:cNvPr>
          <p:cNvSpPr txBox="1"/>
          <p:nvPr/>
        </p:nvSpPr>
        <p:spPr>
          <a:xfrm>
            <a:off x="6617110" y="4277032"/>
            <a:ext cx="4222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err="1"/>
              <a:t>Historian</a:t>
            </a:r>
            <a:r>
              <a:rPr lang="is-IS" dirty="0"/>
              <a:t>, </a:t>
            </a:r>
            <a:r>
              <a:rPr lang="is-IS" dirty="0" err="1"/>
              <a:t>Munch</a:t>
            </a:r>
            <a:r>
              <a:rPr lang="is-IS" dirty="0"/>
              <a:t> (Aula, </a:t>
            </a:r>
            <a:r>
              <a:rPr lang="is-IS" dirty="0" err="1"/>
              <a:t>Oslo</a:t>
            </a:r>
            <a:r>
              <a:rPr lang="is-IS" dirty="0"/>
              <a:t> </a:t>
            </a:r>
            <a:r>
              <a:rPr lang="is-IS" dirty="0" err="1"/>
              <a:t>Universitet</a:t>
            </a:r>
            <a:r>
              <a:rPr lang="is-IS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60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04CA1-2AE1-D2AC-1F00-73F116933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Hvað er </a:t>
            </a:r>
            <a:r>
              <a:rPr lang="is-IS" dirty="0" err="1"/>
              <a:t>homeostasis</a:t>
            </a:r>
            <a:r>
              <a:rPr lang="is-IS" dirty="0"/>
              <a:t>/</a:t>
            </a:r>
            <a:r>
              <a:rPr lang="is-IS" dirty="0" err="1"/>
              <a:t>physiological</a:t>
            </a:r>
            <a:r>
              <a:rPr lang="is-IS" dirty="0"/>
              <a:t> </a:t>
            </a:r>
            <a:r>
              <a:rPr lang="is-IS" dirty="0" err="1"/>
              <a:t>reserve</a:t>
            </a:r>
            <a:r>
              <a:rPr lang="is-IS" dirty="0"/>
              <a:t>?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0A7BB5-1667-6BD5-525D-FD413AADD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59292"/>
            <a:ext cx="7250374" cy="4833583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0638504E-E37A-1700-C0AB-60F706EF1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4225" y="1783457"/>
            <a:ext cx="2369575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 err="1">
                <a:solidFill>
                  <a:prstClr val="black"/>
                </a:solidFill>
              </a:rPr>
              <a:t>Þættir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sem</a:t>
            </a:r>
            <a:r>
              <a:rPr lang="en-US" sz="2400" dirty="0">
                <a:solidFill>
                  <a:prstClr val="black"/>
                </a:solidFill>
              </a:rPr>
              <a:t> geta </a:t>
            </a:r>
            <a:r>
              <a:rPr lang="en-US" sz="2400" dirty="0" err="1">
                <a:solidFill>
                  <a:prstClr val="black"/>
                </a:solidFill>
              </a:rPr>
              <a:t>hliðrað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jafnvægi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tímabundið</a:t>
            </a:r>
            <a:r>
              <a:rPr lang="en-US" sz="2400" dirty="0">
                <a:solidFill>
                  <a:prstClr val="black"/>
                </a:solidFill>
              </a:rPr>
              <a:t> (</a:t>
            </a:r>
            <a:r>
              <a:rPr lang="en-US" sz="2400" dirty="0" err="1">
                <a:solidFill>
                  <a:prstClr val="black"/>
                </a:solidFill>
              </a:rPr>
              <a:t>lyf</a:t>
            </a:r>
            <a:r>
              <a:rPr lang="en-US" sz="2400" dirty="0">
                <a:solidFill>
                  <a:prstClr val="black"/>
                </a:solidFill>
              </a:rPr>
              <a:t>, </a:t>
            </a:r>
            <a:r>
              <a:rPr lang="en-US" sz="2400" dirty="0" err="1">
                <a:solidFill>
                  <a:prstClr val="black"/>
                </a:solidFill>
              </a:rPr>
              <a:t>sjúkdómur</a:t>
            </a:r>
            <a:r>
              <a:rPr lang="en-US" sz="2400" dirty="0">
                <a:solidFill>
                  <a:prstClr val="black"/>
                </a:solidFill>
              </a:rPr>
              <a:t>) </a:t>
            </a:r>
            <a:r>
              <a:rPr lang="en-US" sz="2400" dirty="0" err="1">
                <a:solidFill>
                  <a:prstClr val="black"/>
                </a:solidFill>
              </a:rPr>
              <a:t>eða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varanlega</a:t>
            </a:r>
            <a:r>
              <a:rPr lang="en-US" sz="2400" dirty="0">
                <a:solidFill>
                  <a:prstClr val="black"/>
                </a:solidFill>
              </a:rPr>
              <a:t> (</a:t>
            </a:r>
            <a:r>
              <a:rPr lang="en-US" sz="2400" dirty="0" err="1">
                <a:solidFill>
                  <a:prstClr val="black"/>
                </a:solidFill>
              </a:rPr>
              <a:t>erfðir</a:t>
            </a:r>
            <a:r>
              <a:rPr lang="en-US" sz="2400" dirty="0">
                <a:solidFill>
                  <a:prstClr val="black"/>
                </a:solidFill>
              </a:rPr>
              <a:t>)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9DF3600-6030-9F66-97B9-A1316BB4932F}"/>
              </a:ext>
            </a:extLst>
          </p:cNvPr>
          <p:cNvCxnSpPr/>
          <p:nvPr/>
        </p:nvCxnSpPr>
        <p:spPr>
          <a:xfrm>
            <a:off x="947642" y="1586694"/>
            <a:ext cx="11451131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D21A7BF3-D3A4-2143-EFDE-EE3DC49CB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8973" y="4256275"/>
            <a:ext cx="2369575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prstClr val="black"/>
                </a:solidFill>
              </a:rPr>
              <a:t>Barn </a:t>
            </a:r>
            <a:r>
              <a:rPr lang="en-US" sz="2400" dirty="0" err="1">
                <a:solidFill>
                  <a:prstClr val="black"/>
                </a:solidFill>
              </a:rPr>
              <a:t>getur</a:t>
            </a:r>
            <a:r>
              <a:rPr lang="en-US" sz="2400" dirty="0">
                <a:solidFill>
                  <a:prstClr val="black"/>
                </a:solidFill>
              </a:rPr>
              <a:t> ekki </a:t>
            </a:r>
            <a:r>
              <a:rPr lang="en-US" sz="2400" dirty="0" err="1">
                <a:solidFill>
                  <a:prstClr val="black"/>
                </a:solidFill>
              </a:rPr>
              <a:t>beðið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jafn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lengi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og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fullorðinn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eftir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þjónustu</a:t>
            </a:r>
            <a:r>
              <a:rPr lang="en-US" sz="2400" dirty="0">
                <a:solidFill>
                  <a:prstClr val="black"/>
                </a:solidFill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215129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0EDE-7967-B2D0-76BB-8382A7F76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Innra jafnvægi: </a:t>
            </a:r>
            <a:r>
              <a:rPr lang="is-IS" dirty="0" err="1"/>
              <a:t>Homeostasis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B05B576-E2C9-DFD3-662F-38582B08EEBF}"/>
              </a:ext>
            </a:extLst>
          </p:cNvPr>
          <p:cNvCxnSpPr/>
          <p:nvPr/>
        </p:nvCxnSpPr>
        <p:spPr>
          <a:xfrm>
            <a:off x="947642" y="1429378"/>
            <a:ext cx="11451131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49EEB4D-14DC-639B-6CAA-4F6854CE8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42" y="1524001"/>
            <a:ext cx="5271350" cy="5304503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E00F8462-1B32-C1CB-B4A3-345936344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709" y="2754941"/>
            <a:ext cx="2369575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 err="1">
                <a:solidFill>
                  <a:prstClr val="black"/>
                </a:solidFill>
              </a:rPr>
              <a:t>Sjúklingar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teknir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út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úr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rannsókn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þegar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með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lágan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blóðsykur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00C93B-231C-4DCA-CEB0-EA5CD19AEA8A}"/>
              </a:ext>
            </a:extLst>
          </p:cNvPr>
          <p:cNvSpPr txBox="1"/>
          <p:nvPr/>
        </p:nvSpPr>
        <p:spPr>
          <a:xfrm>
            <a:off x="137651" y="6581001"/>
            <a:ext cx="27137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12121"/>
                </a:solidFill>
                <a:latin typeface="BlinkMacSystemFont"/>
              </a:rPr>
              <a:t>V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BlinkMacSystemFont"/>
              </a:rPr>
              <a:t>an Veen MR et al. Pediatrics. 2011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A5B6C2-8C63-D363-676E-3BF4A8830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059" y="1524001"/>
            <a:ext cx="3947284" cy="3205314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B084219-25C9-AD24-FF80-38FA4A21D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847596"/>
              </p:ext>
            </p:extLst>
          </p:nvPr>
        </p:nvGraphicFramePr>
        <p:xfrm>
          <a:off x="6897469" y="4903441"/>
          <a:ext cx="4480463" cy="1203960"/>
        </p:xfrm>
        <a:graphic>
          <a:graphicData uri="http://schemas.openxmlformats.org/drawingml/2006/table">
            <a:tbl>
              <a:tblPr/>
              <a:tblGrid>
                <a:gridCol w="1264991">
                  <a:extLst>
                    <a:ext uri="{9D8B030D-6E8A-4147-A177-3AD203B41FA5}">
                      <a16:colId xmlns:a16="http://schemas.microsoft.com/office/drawing/2014/main" val="670277983"/>
                    </a:ext>
                  </a:extLst>
                </a:gridCol>
                <a:gridCol w="1989573">
                  <a:extLst>
                    <a:ext uri="{9D8B030D-6E8A-4147-A177-3AD203B41FA5}">
                      <a16:colId xmlns:a16="http://schemas.microsoft.com/office/drawing/2014/main" val="1560793675"/>
                    </a:ext>
                  </a:extLst>
                </a:gridCol>
                <a:gridCol w="1225899">
                  <a:extLst>
                    <a:ext uri="{9D8B030D-6E8A-4147-A177-3AD203B41FA5}">
                      <a16:colId xmlns:a16="http://schemas.microsoft.com/office/drawing/2014/main" val="29232725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/>
                        <a:t>Body weight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/>
                        <a:t>Estimated energy expenditure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Maintenance fluid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96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First 10 kg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100 kcal/kg/day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100 mL/kg/day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551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Next 10 kg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50 kcal/kg/day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50 mL/kg/day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5582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Each kg &gt;20 kg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20 kcal/kg/day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 dirty="0"/>
                        <a:t>20 mL/kg/day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254582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3B11BEF-E51F-012D-30D0-BC7A84B7FEA2}"/>
              </a:ext>
            </a:extLst>
          </p:cNvPr>
          <p:cNvSpPr txBox="1"/>
          <p:nvPr/>
        </p:nvSpPr>
        <p:spPr>
          <a:xfrm>
            <a:off x="8676968" y="6581001"/>
            <a:ext cx="4183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Holliday MA et al. Pediatrics. 1957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3F1B0-1135-E48B-7E9C-2E2FDAAC6CDF}"/>
              </a:ext>
            </a:extLst>
          </p:cNvPr>
          <p:cNvSpPr txBox="1"/>
          <p:nvPr/>
        </p:nvSpPr>
        <p:spPr>
          <a:xfrm>
            <a:off x="5063614" y="3687097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&lt;2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82FB50-4CDE-3545-8782-94358C2FADD3}"/>
              </a:ext>
            </a:extLst>
          </p:cNvPr>
          <p:cNvSpPr txBox="1"/>
          <p:nvPr/>
        </p:nvSpPr>
        <p:spPr>
          <a:xfrm>
            <a:off x="4930879" y="2217172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&lt;7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723A05-D2C2-A492-1FC3-74CE8D73A12E}"/>
              </a:ext>
            </a:extLst>
          </p:cNvPr>
          <p:cNvSpPr txBox="1"/>
          <p:nvPr/>
        </p:nvSpPr>
        <p:spPr>
          <a:xfrm>
            <a:off x="5604389" y="1740306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&lt;18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83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78172-4522-2232-A9B1-E98AC984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Hvað sést á þessari mynd?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FF80F4-5467-B510-09BD-02D3FCDAAD88}"/>
              </a:ext>
            </a:extLst>
          </p:cNvPr>
          <p:cNvCxnSpPr>
            <a:cxnSpLocks/>
          </p:cNvCxnSpPr>
          <p:nvPr/>
        </p:nvCxnSpPr>
        <p:spPr>
          <a:xfrm>
            <a:off x="966112" y="1423220"/>
            <a:ext cx="11147230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A2D3FAA-A339-32E0-CEA4-4A1EB6D14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684" y="1854479"/>
            <a:ext cx="2585533" cy="39330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457747-B029-AED9-B6B0-7B64ADFB6ACA}"/>
              </a:ext>
            </a:extLst>
          </p:cNvPr>
          <p:cNvSpPr txBox="1"/>
          <p:nvPr/>
        </p:nvSpPr>
        <p:spPr>
          <a:xfrm>
            <a:off x="8573729" y="2123768"/>
            <a:ext cx="258553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b="1" dirty="0"/>
              <a:t>Börn eru viðkvæmari fyrir þurrki: </a:t>
            </a:r>
          </a:p>
          <a:p>
            <a:endParaRPr lang="is-IS" dirty="0"/>
          </a:p>
          <a:p>
            <a:r>
              <a:rPr lang="is-IS" dirty="0"/>
              <a:t>1) Sokkin </a:t>
            </a:r>
            <a:r>
              <a:rPr lang="is-IS" dirty="0" err="1"/>
              <a:t>fontanella</a:t>
            </a:r>
            <a:r>
              <a:rPr lang="is-IS" dirty="0"/>
              <a:t> (lítil börn), sokkin augu</a:t>
            </a:r>
          </a:p>
          <a:p>
            <a:endParaRPr lang="is-IS" dirty="0"/>
          </a:p>
          <a:p>
            <a:r>
              <a:rPr lang="is-IS" dirty="0"/>
              <a:t>2) Myndar ekki tár</a:t>
            </a:r>
          </a:p>
          <a:p>
            <a:endParaRPr lang="is-IS" dirty="0"/>
          </a:p>
          <a:p>
            <a:r>
              <a:rPr lang="is-IS" dirty="0"/>
              <a:t>3) Þurr munnur </a:t>
            </a:r>
          </a:p>
          <a:p>
            <a:endParaRPr lang="is-IS" dirty="0"/>
          </a:p>
          <a:p>
            <a:r>
              <a:rPr lang="is-IS" dirty="0"/>
              <a:t>4) Færri blautar bleyjur</a:t>
            </a:r>
          </a:p>
          <a:p>
            <a:endParaRPr lang="is-IS" dirty="0"/>
          </a:p>
          <a:p>
            <a:r>
              <a:rPr lang="is-IS" dirty="0"/>
              <a:t>5) </a:t>
            </a:r>
            <a:r>
              <a:rPr lang="is-IS" dirty="0" err="1"/>
              <a:t>Abnormal</a:t>
            </a:r>
            <a:r>
              <a:rPr lang="is-IS" dirty="0"/>
              <a:t> </a:t>
            </a:r>
            <a:r>
              <a:rPr lang="is-IS" dirty="0" err="1"/>
              <a:t>turgor</a:t>
            </a:r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en-US" dirty="0"/>
          </a:p>
          <a:p>
            <a:endParaRPr lang="is-I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336547-B45C-FEBB-A9FE-8395940AB195}"/>
              </a:ext>
            </a:extLst>
          </p:cNvPr>
          <p:cNvSpPr txBox="1"/>
          <p:nvPr/>
        </p:nvSpPr>
        <p:spPr>
          <a:xfrm>
            <a:off x="5535559" y="5791199"/>
            <a:ext cx="1148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err="1"/>
              <a:t>Josie</a:t>
            </a:r>
            <a:r>
              <a:rPr lang="is-IS" dirty="0"/>
              <a:t> King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A4A946-39FB-C3F9-134D-5CC5A9FFC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271" y="1854479"/>
            <a:ext cx="4507606" cy="326849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F01EAA-A2B0-1CB2-8A8A-ECA616AEAD4D}"/>
              </a:ext>
            </a:extLst>
          </p:cNvPr>
          <p:cNvSpPr txBox="1"/>
          <p:nvPr/>
        </p:nvSpPr>
        <p:spPr>
          <a:xfrm>
            <a:off x="966112" y="5447071"/>
            <a:ext cx="313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Figueiredo et al. </a:t>
            </a:r>
            <a:r>
              <a:rPr lang="en-US" dirty="0" err="1"/>
              <a:t>Cureus</a:t>
            </a:r>
            <a:r>
              <a:rPr lang="en-US" dirty="0"/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159596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6E955-5620-57A0-F697-94DE03A6F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D03A0-779C-421B-F78C-06400924E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Siðfræði rannsókna á börn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B74A89-6175-A5F0-A501-554B0403A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Er rétt að svelta börn í þeim eina tilgangi </a:t>
            </a:r>
          </a:p>
          <a:p>
            <a:pPr marL="0" indent="0">
              <a:buNone/>
            </a:pPr>
            <a:r>
              <a:rPr lang="is-IS" dirty="0"/>
              <a:t>   að bæta þjónustu við önnur börn?</a:t>
            </a:r>
          </a:p>
          <a:p>
            <a:r>
              <a:rPr lang="is-IS" dirty="0"/>
              <a:t>Eigum við að prófa hluti </a:t>
            </a:r>
          </a:p>
          <a:p>
            <a:pPr marL="0" indent="0">
              <a:buNone/>
            </a:pPr>
            <a:r>
              <a:rPr lang="is-IS" dirty="0"/>
              <a:t>   í börnum eða bara nota fullorðna?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FEA5C7-5A32-4E7D-BDA6-41A91CEB223D}"/>
              </a:ext>
            </a:extLst>
          </p:cNvPr>
          <p:cNvCxnSpPr>
            <a:cxnSpLocks/>
          </p:cNvCxnSpPr>
          <p:nvPr/>
        </p:nvCxnSpPr>
        <p:spPr>
          <a:xfrm>
            <a:off x="947642" y="1429378"/>
            <a:ext cx="11244358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29375AF-C8E0-1987-4B50-92A134326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960" y="1588038"/>
            <a:ext cx="4925214" cy="48265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F0D90D-D5F3-A5FD-7073-F970CD368903}"/>
              </a:ext>
            </a:extLst>
          </p:cNvPr>
          <p:cNvSpPr txBox="1"/>
          <p:nvPr/>
        </p:nvSpPr>
        <p:spPr>
          <a:xfrm>
            <a:off x="8072065" y="6488668"/>
            <a:ext cx="4051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Cella M et al. Br J Clin </a:t>
            </a:r>
            <a:r>
              <a:rPr lang="en-US" dirty="0" err="1"/>
              <a:t>Pharmacol</a:t>
            </a:r>
            <a:r>
              <a:rPr lang="en-US" dirty="0"/>
              <a:t>. 2010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B518BCBC-FB23-5DDE-5506-C4B158BCF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258" y="4003576"/>
            <a:ext cx="2369575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prstClr val="black"/>
                </a:solidFill>
              </a:rPr>
              <a:t>Grey baby syndrome</a:t>
            </a:r>
            <a:r>
              <a:rPr lang="en-US" sz="2400" dirty="0">
                <a:solidFill>
                  <a:prstClr val="black"/>
                </a:solidFill>
              </a:rPr>
              <a:t>: </a:t>
            </a:r>
            <a:r>
              <a:rPr lang="en-US" sz="2400" dirty="0" err="1">
                <a:solidFill>
                  <a:prstClr val="black"/>
                </a:solidFill>
              </a:rPr>
              <a:t>eitrun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af</a:t>
            </a:r>
            <a:r>
              <a:rPr lang="en-US" sz="2400" dirty="0">
                <a:solidFill>
                  <a:prstClr val="black"/>
                </a:solidFill>
              </a:rPr>
              <a:t> chloramphenicol í </a:t>
            </a:r>
            <a:r>
              <a:rPr lang="en-US" sz="2400" dirty="0" err="1">
                <a:solidFill>
                  <a:prstClr val="black"/>
                </a:solidFill>
              </a:rPr>
              <a:t>ungum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börnum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47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5C837-F4BD-D869-6797-10CA5857E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98B57-6FAE-7A76-3463-6E13E22EE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Ytra jafnvægi (</a:t>
            </a:r>
            <a:r>
              <a:rPr lang="is-IS" dirty="0" err="1"/>
              <a:t>external</a:t>
            </a:r>
            <a:r>
              <a:rPr lang="is-IS" dirty="0"/>
              <a:t> </a:t>
            </a:r>
            <a:r>
              <a:rPr lang="is-IS" dirty="0" err="1"/>
              <a:t>homeostasis</a:t>
            </a:r>
            <a:r>
              <a:rPr lang="is-IS" dirty="0"/>
              <a:t>)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5EF9B7-0B07-F55A-CA3A-E0E133695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1400" y="1988344"/>
            <a:ext cx="5157787" cy="3684588"/>
          </a:xfrm>
        </p:spPr>
        <p:txBody>
          <a:bodyPr>
            <a:normAutofit fontScale="77500" lnSpcReduction="20000"/>
          </a:bodyPr>
          <a:lstStyle/>
          <a:p>
            <a:r>
              <a:rPr lang="is-IS" dirty="0"/>
              <a:t>„Ef lagast ekki komdu aftur með barnið til okkar“ </a:t>
            </a:r>
          </a:p>
          <a:p>
            <a:r>
              <a:rPr lang="is-IS" dirty="0"/>
              <a:t>Gott foreldri getur verið okkar besti bandamaður í að tryggja bestu mögulegu þjónustu við barnið</a:t>
            </a:r>
          </a:p>
          <a:p>
            <a:r>
              <a:rPr lang="is-IS" dirty="0"/>
              <a:t>Mikilvægt að foreldri treysti lækni svo fari eftir ráðleggingum hans</a:t>
            </a:r>
          </a:p>
          <a:p>
            <a:r>
              <a:rPr lang="is-IS" dirty="0"/>
              <a:t>Flestir foreldrar sinna barni betur en eigin heilsu en það eru undantekningar (</a:t>
            </a:r>
            <a:r>
              <a:rPr lang="is-IS" dirty="0" err="1"/>
              <a:t>abuse</a:t>
            </a:r>
            <a:r>
              <a:rPr lang="is-IS" dirty="0"/>
              <a:t>, </a:t>
            </a:r>
            <a:r>
              <a:rPr lang="is-IS" dirty="0" err="1"/>
              <a:t>neglect</a:t>
            </a:r>
            <a:r>
              <a:rPr lang="is-IS" dirty="0"/>
              <a:t>, erfiðar aðstæður)</a:t>
            </a:r>
          </a:p>
          <a:p>
            <a:r>
              <a:rPr lang="is-IS" dirty="0"/>
              <a:t>Í samskiptum við bæði barn og fjölskyldu um niðurstöður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02C2AE2-CC96-D435-9272-5972B961B054}"/>
              </a:ext>
            </a:extLst>
          </p:cNvPr>
          <p:cNvCxnSpPr>
            <a:cxnSpLocks/>
          </p:cNvCxnSpPr>
          <p:nvPr/>
        </p:nvCxnSpPr>
        <p:spPr>
          <a:xfrm>
            <a:off x="947642" y="1429378"/>
            <a:ext cx="11244358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873E5F2-2A40-9710-3A83-CB5E2FD45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" b="67433"/>
          <a:stretch>
            <a:fillRect/>
          </a:stretch>
        </p:blipFill>
        <p:spPr>
          <a:xfrm>
            <a:off x="6096000" y="1988344"/>
            <a:ext cx="5801031" cy="28413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42741C1-48CE-B234-4E35-174A0D4D1D1D}"/>
              </a:ext>
            </a:extLst>
          </p:cNvPr>
          <p:cNvSpPr txBox="1"/>
          <p:nvPr/>
        </p:nvSpPr>
        <p:spPr>
          <a:xfrm>
            <a:off x="9183329" y="6308209"/>
            <a:ext cx="2655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 J et al. </a:t>
            </a:r>
            <a:r>
              <a:rPr lang="en-US" dirty="0" err="1"/>
              <a:t>PLoS</a:t>
            </a:r>
            <a:r>
              <a:rPr lang="en-US" dirty="0"/>
              <a:t> Med. 2014</a:t>
            </a:r>
          </a:p>
        </p:txBody>
      </p:sp>
    </p:spTree>
    <p:extLst>
      <p:ext uri="{BB962C8B-B14F-4D97-AF65-F5344CB8AC3E}">
        <p14:creationId xmlns:p14="http://schemas.microsoft.com/office/powerpoint/2010/main" val="295297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AB919-6D1F-021E-3907-D2BF87C88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Hvað sést á þessari mynd?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0331EF-307A-BA84-0287-D0DEB60E11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1040" b="50000"/>
          <a:stretch>
            <a:fillRect/>
          </a:stretch>
        </p:blipFill>
        <p:spPr>
          <a:xfrm>
            <a:off x="1821405" y="1867669"/>
            <a:ext cx="8345150" cy="452798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691C579-41A8-C71E-ED34-A5882996167E}"/>
              </a:ext>
            </a:extLst>
          </p:cNvPr>
          <p:cNvCxnSpPr>
            <a:cxnSpLocks/>
          </p:cNvCxnSpPr>
          <p:nvPr/>
        </p:nvCxnSpPr>
        <p:spPr>
          <a:xfrm>
            <a:off x="947642" y="1429378"/>
            <a:ext cx="11244358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0C76ED7-A51C-18EB-E517-CDB25DCBFF39}"/>
              </a:ext>
            </a:extLst>
          </p:cNvPr>
          <p:cNvSpPr txBox="1"/>
          <p:nvPr/>
        </p:nvSpPr>
        <p:spPr>
          <a:xfrm>
            <a:off x="1750142" y="6479458"/>
            <a:ext cx="2583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err="1"/>
              <a:t>Marsaud</a:t>
            </a:r>
            <a:r>
              <a:rPr lang="is-IS" dirty="0"/>
              <a:t> et al. BMJ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74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FF9CB-CE14-0795-FE5E-0EF171A90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797C8-F90D-0820-270D-7F6C0D3F3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Er barnið að vaxa eins og búist er við (samanburður við sjálfan sig og aðra)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690989F-F08B-2B24-18B1-14D00F0335D4}"/>
              </a:ext>
            </a:extLst>
          </p:cNvPr>
          <p:cNvCxnSpPr>
            <a:cxnSpLocks/>
          </p:cNvCxnSpPr>
          <p:nvPr/>
        </p:nvCxnSpPr>
        <p:spPr>
          <a:xfrm>
            <a:off x="838200" y="1684556"/>
            <a:ext cx="11244358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2678ECF-81D4-0C2B-7F3E-1F2E895A2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642" y="1779639"/>
            <a:ext cx="3498820" cy="49688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C0A077-5109-00D3-828C-E831E2673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301" y="1856576"/>
            <a:ext cx="3640983" cy="47728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55872D2-91BD-3688-180A-EC877344BFCD}"/>
              </a:ext>
            </a:extLst>
          </p:cNvPr>
          <p:cNvSpPr txBox="1"/>
          <p:nvPr/>
        </p:nvSpPr>
        <p:spPr>
          <a:xfrm>
            <a:off x="4697540" y="658100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1B1B1B"/>
                </a:solidFill>
                <a:effectLst/>
                <a:latin typeface="Roboto Mono Web"/>
              </a:rPr>
              <a:t>Stratakis CA Endocrinol </a:t>
            </a:r>
            <a:r>
              <a:rPr lang="en-US" sz="1200" b="0" i="0" dirty="0" err="1">
                <a:solidFill>
                  <a:srgbClr val="1B1B1B"/>
                </a:solidFill>
                <a:effectLst/>
                <a:latin typeface="Roboto Mono Web"/>
              </a:rPr>
              <a:t>Metab</a:t>
            </a:r>
            <a:r>
              <a:rPr lang="en-US" sz="1200" b="0" i="0" dirty="0">
                <a:solidFill>
                  <a:srgbClr val="1B1B1B"/>
                </a:solidFill>
                <a:effectLst/>
                <a:latin typeface="Roboto Mono Web"/>
              </a:rPr>
              <a:t> Clin North Am. 2016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2D8ACCB-98D9-FFE3-4E5B-D401308164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00" y="2127332"/>
            <a:ext cx="3647575" cy="42734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6A7F0C7-112D-C20C-5DB4-078EB27B1722}"/>
              </a:ext>
            </a:extLst>
          </p:cNvPr>
          <p:cNvSpPr txBox="1"/>
          <p:nvPr/>
        </p:nvSpPr>
        <p:spPr>
          <a:xfrm>
            <a:off x="8858865" y="6479458"/>
            <a:ext cx="3354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Bozzola</a:t>
            </a:r>
            <a:r>
              <a:rPr lang="en-US" dirty="0"/>
              <a:t> M, et al. Diseases. 2015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A54D2F6-EE7D-C729-044A-39F8461E7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4925" y="2360274"/>
            <a:ext cx="1875017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prstClr val="black"/>
                </a:solidFill>
              </a:rPr>
              <a:t>Cushing </a:t>
            </a:r>
          </a:p>
          <a:p>
            <a:pPr algn="ctr" eaLnBrk="1" hangingPunct="1"/>
            <a:r>
              <a:rPr lang="en-US" sz="2400" dirty="0">
                <a:solidFill>
                  <a:prstClr val="black"/>
                </a:solidFill>
              </a:rPr>
              <a:t>syndrome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E9CBB61-5C33-916E-02A7-C538FEF58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4141" y="4823259"/>
            <a:ext cx="1875017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prstClr val="black"/>
                </a:solidFill>
              </a:rPr>
              <a:t>Celiac disease</a:t>
            </a:r>
          </a:p>
        </p:txBody>
      </p:sp>
    </p:spTree>
    <p:extLst>
      <p:ext uri="{BB962C8B-B14F-4D97-AF65-F5344CB8AC3E}">
        <p14:creationId xmlns:p14="http://schemas.microsoft.com/office/powerpoint/2010/main" val="242316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826c5a7-899c-4117-abfe-a36a5729fe0a}" enabled="1" method="Standard" siteId="{e1011e52-7210-4017-950f-458075f9f84e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614</Words>
  <Application>Microsoft Office PowerPoint</Application>
  <PresentationFormat>Widescreen</PresentationFormat>
  <Paragraphs>100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BlinkMacSystemFont</vt:lpstr>
      <vt:lpstr>Roboto Mono Web</vt:lpstr>
      <vt:lpstr>Office Theme</vt:lpstr>
      <vt:lpstr>Inngangur að barnalæknisfræði</vt:lpstr>
      <vt:lpstr>Nokkur lykilhugtök í barnalækningum</vt:lpstr>
      <vt:lpstr>Hvað er homeostasis/physiological reserve?</vt:lpstr>
      <vt:lpstr>Innra jafnvægi: Homeostasis</vt:lpstr>
      <vt:lpstr>Hvað sést á þessari mynd?</vt:lpstr>
      <vt:lpstr>Siðfræði rannsókna á börn</vt:lpstr>
      <vt:lpstr>Ytra jafnvægi (external homeostasis)</vt:lpstr>
      <vt:lpstr>Hvað sést á þessari mynd?</vt:lpstr>
      <vt:lpstr>Er barnið að vaxa eins og búist er við (samanburður við sjálfan sig og aðra)</vt:lpstr>
      <vt:lpstr>Er barnið að ná framförum eins og búist er við?</vt:lpstr>
      <vt:lpstr>Hvað grætur barn marga klukkutíma á dag?</vt:lpstr>
      <vt:lpstr>Margar mælingar eru aldurstengdar</vt:lpstr>
      <vt:lpstr>Hve mörg börn fæðast með meðfæddan galla (1:1000, 1:500, 1:100)?</vt:lpstr>
      <vt:lpstr>Sýkingar (með öllum bólusetningum)</vt:lpstr>
      <vt:lpstr>Áhrif bólusetninga</vt:lpstr>
      <vt:lpstr>Samantekt</vt:lpstr>
    </vt:vector>
  </TitlesOfParts>
  <Company>LSH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Hans Tómas Björnsson</dc:creator>
  <cp:lastModifiedBy>Ingibjörg M. Steinþórsdóttir</cp:lastModifiedBy>
  <cp:revision>90</cp:revision>
  <dcterms:created xsi:type="dcterms:W3CDTF">2026-08-11T11:01:34Z</dcterms:created>
  <dcterms:modified xsi:type="dcterms:W3CDTF">2026-08-25T07:33:16Z</dcterms:modified>
</cp:coreProperties>
</file>