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7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Lst>
  <p:sldSz cx="9144000" cy="6858000" type="screen4x3"/>
  <p:notesSz cx="6858000" cy="9144000"/>
  <p:embeddedFontLst>
    <p:embeddedFont>
      <p:font typeface="Constantia" panose="02030602050306030303" pitchFamily="18" charset="0"/>
      <p:regular r:id="rId71"/>
      <p:bold r:id="rId72"/>
      <p:italic r:id="rId73"/>
      <p:boldItalic r:id="rId74"/>
    </p:embeddedFont>
    <p:embeddedFont>
      <p:font typeface="Lato" panose="020F0502020204030203" pitchFamily="34" charset="0"/>
      <p:regular r:id="rId75"/>
      <p:bold r:id="rId76"/>
      <p:italic r:id="rId77"/>
      <p:boldItalic r:id="rId78"/>
    </p:embeddedFont>
    <p:embeddedFont>
      <p:font typeface="Playfair Display" panose="00000500000000000000" pitchFamily="2" charset="0"/>
      <p:regular r:id="rId79"/>
      <p:bold r:id="rId80"/>
      <p:italic r:id="rId81"/>
      <p:boldItalic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BEFF30-DFAF-4B07-B0BE-A322F4DF2132}">
  <a:tblStyle styleId="{C8BEFF30-DFAF-4B07-B0BE-A322F4DF2132}" styleName="Table_0">
    <a:wholeTbl>
      <a:tcTxStyle b="off" i="off">
        <a:font>
          <a:latin typeface="Constantia"/>
          <a:ea typeface="Constantia"/>
          <a:cs typeface="Constantia"/>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EDE7"/>
          </a:solidFill>
        </a:fill>
      </a:tcStyle>
    </a:wholeTbl>
    <a:band1H>
      <a:tcTxStyle/>
      <a:tcStyle>
        <a:tcBdr/>
        <a:fill>
          <a:solidFill>
            <a:srgbClr val="FFD8CC"/>
          </a:solidFill>
        </a:fill>
      </a:tcStyle>
    </a:band1H>
    <a:band2H>
      <a:tcTxStyle/>
      <a:tcStyle>
        <a:tcBdr/>
      </a:tcStyle>
    </a:band2H>
    <a:band1V>
      <a:tcTxStyle/>
      <a:tcStyle>
        <a:tcBdr/>
        <a:fill>
          <a:solidFill>
            <a:srgbClr val="FFD8CC"/>
          </a:solidFill>
        </a:fill>
      </a:tcStyle>
    </a:band1V>
    <a:band2V>
      <a:tcTxStyle/>
      <a:tcStyle>
        <a:tcBdr/>
      </a:tcStyle>
    </a:band2V>
    <a:lastCol>
      <a:tcTxStyle b="on" i="off">
        <a:font>
          <a:latin typeface="Constantia"/>
          <a:ea typeface="Constantia"/>
          <a:cs typeface="Constantia"/>
        </a:font>
        <a:schemeClr val="lt1"/>
      </a:tcTxStyle>
      <a:tcStyle>
        <a:tcBdr/>
        <a:fill>
          <a:solidFill>
            <a:schemeClr val="accent1"/>
          </a:solidFill>
        </a:fill>
      </a:tcStyle>
    </a:lastCol>
    <a:firstCol>
      <a:tcTxStyle b="on" i="off">
        <a:font>
          <a:latin typeface="Constantia"/>
          <a:ea typeface="Constantia"/>
          <a:cs typeface="Constantia"/>
        </a:font>
        <a:schemeClr val="lt1"/>
      </a:tcTxStyle>
      <a:tcStyle>
        <a:tcBdr/>
        <a:fill>
          <a:solidFill>
            <a:schemeClr val="accent1"/>
          </a:solidFill>
        </a:fill>
      </a:tcStyle>
    </a:firstCol>
    <a:lastRow>
      <a:tcTxStyle b="on" i="off">
        <a:font>
          <a:latin typeface="Constantia"/>
          <a:ea typeface="Constantia"/>
          <a:cs typeface="Constantia"/>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onstantia"/>
          <a:ea typeface="Constantia"/>
          <a:cs typeface="Constantia"/>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59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4.fntdata"/><Relationship Id="rId79" Type="http://schemas.openxmlformats.org/officeDocument/2006/relationships/font" Target="fonts/font9.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2.fntdata"/><Relationship Id="rId80" Type="http://schemas.openxmlformats.org/officeDocument/2006/relationships/font" Target="fonts/font10.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font" Target="fonts/font5.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3.fntdata"/><Relationship Id="rId78" Type="http://schemas.openxmlformats.org/officeDocument/2006/relationships/font" Target="fonts/font8.fntdata"/><Relationship Id="rId81" Type="http://schemas.openxmlformats.org/officeDocument/2006/relationships/font" Target="fonts/font11.fntdata"/><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6.fntdata"/><Relationship Id="rId7" Type="http://schemas.openxmlformats.org/officeDocument/2006/relationships/slide" Target="slides/slide6.xml"/><Relationship Id="rId71"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 name="Google Shape;79;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 name="Google Shape;226;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6" name="Google Shape;266;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4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3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6" name="Google Shape;286;p4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p4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 name="Google Shape;297;p4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3" name="Google Shape;303;p4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0" name="Google Shape;310;p4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 name="Google Shape;316;p4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4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4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5" name="Google Shape;335;p5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1" name="Google Shape;341;p5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7" name="Google Shape;347;p5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3" name="Google Shape;353;p5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1" name="Google Shape;361;p5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8" name="Google Shape;368;p5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3" name="Google Shape;373;p5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p6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 name="Google Shape;385;p6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6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p6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2" name="Google Shape;402;p6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7" name="Google Shape;407;p6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2" name="Google Shape;412;p6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8" name="Google Shape;418;p6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5" name="Google Shape;425;p6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1" name="Google Shape;431;p7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8" name="Google Shape;438;p7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4" name="Google Shape;444;p7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0" name="Google Shape;450;p7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6" name="Google Shape;456;p7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2" name="Google Shape;462;p7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f86d9d966c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3f86d9d966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f86d9d966c_1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3f86d9d966c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f86d9d966c_2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3f86d9d966c_2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3f86d9d966c_2_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3f86d9d966c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0" name="Google Shape;500;p7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 name="Google Shape;115;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9050" y="998400"/>
            <a:ext cx="3645900" cy="4861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992950" y="1323600"/>
            <a:ext cx="3158100" cy="4210800"/>
          </a:xfrm>
          <a:prstGeom prst="rect">
            <a:avLst/>
          </a:prstGeom>
          <a:noFill/>
          <a:ln w="28575"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096250" y="2169600"/>
            <a:ext cx="2951400" cy="21123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a:endParaRPr/>
          </a:p>
        </p:txBody>
      </p:sp>
      <p:sp>
        <p:nvSpPr>
          <p:cNvPr id="13" name="Google Shape;13;p2"/>
          <p:cNvSpPr txBox="1">
            <a:spLocks noGrp="1"/>
          </p:cNvSpPr>
          <p:nvPr>
            <p:ph type="subTitle" idx="1"/>
          </p:nvPr>
        </p:nvSpPr>
        <p:spPr>
          <a:xfrm>
            <a:off x="3096363" y="4355907"/>
            <a:ext cx="2951400" cy="935100"/>
          </a:xfrm>
          <a:prstGeom prst="rect">
            <a:avLst/>
          </a:prstGeom>
        </p:spPr>
        <p:txBody>
          <a:bodyPr spcFirstLastPara="1" wrap="square" lIns="91425" tIns="91425" rIns="91425" bIns="91425" anchor="b" anchorCtr="0">
            <a:norm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9pPr>
          </a:lstStyle>
          <a:p>
            <a:endParaRPr/>
          </a:p>
        </p:txBody>
      </p:sp>
      <p:sp>
        <p:nvSpPr>
          <p:cNvPr id="14" name="Google Shape;14;p2"/>
          <p:cNvSpPr txBox="1">
            <a:spLocks noGrp="1"/>
          </p:cNvSpPr>
          <p:nvPr>
            <p:ph type="sldNum" idx="12"/>
          </p:nvPr>
        </p:nvSpPr>
        <p:spPr>
          <a:xfrm>
            <a:off x="8490250" y="6241346"/>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p:nvPr/>
        </p:nvSpPr>
        <p:spPr>
          <a:xfrm>
            <a:off x="0" y="6727600"/>
            <a:ext cx="9144000" cy="130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1"/>
          <p:cNvSpPr txBox="1">
            <a:spLocks noGrp="1"/>
          </p:cNvSpPr>
          <p:nvPr>
            <p:ph type="title" hasCustomPrompt="1"/>
          </p:nvPr>
        </p:nvSpPr>
        <p:spPr>
          <a:xfrm>
            <a:off x="311700" y="1644133"/>
            <a:ext cx="8520600" cy="214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11"/>
          <p:cNvSpPr txBox="1">
            <a:spLocks noGrp="1"/>
          </p:cNvSpPr>
          <p:nvPr>
            <p:ph type="body" idx="1"/>
          </p:nvPr>
        </p:nvSpPr>
        <p:spPr>
          <a:xfrm>
            <a:off x="311700" y="3892600"/>
            <a:ext cx="8520600" cy="14289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90250" y="6241346"/>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90250" y="6241346"/>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57" name="Google Shape;57;p13"/>
          <p:cNvSpPr txBox="1">
            <a:spLocks noGrp="1"/>
          </p:cNvSpPr>
          <p:nvPr>
            <p:ph type="body" idx="1"/>
          </p:nvPr>
        </p:nvSpPr>
        <p:spPr>
          <a:xfrm>
            <a:off x="457200" y="1935480"/>
            <a:ext cx="8229600" cy="4389000"/>
          </a:xfrm>
          <a:prstGeom prst="rect">
            <a:avLst/>
          </a:prstGeom>
          <a:noFill/>
          <a:ln>
            <a:noFill/>
          </a:ln>
        </p:spPr>
        <p:txBody>
          <a:bodyPr spcFirstLastPara="1" wrap="square" lIns="91425" tIns="45700" rIns="91425" bIns="45700" anchor="t" anchorCtr="0">
            <a:normAutofit/>
          </a:bodyPr>
          <a:lstStyle>
            <a:lvl1pPr marL="457200" lvl="0" indent="-337185" algn="l">
              <a:spcBef>
                <a:spcPts val="360"/>
              </a:spcBef>
              <a:spcAft>
                <a:spcPts val="0"/>
              </a:spcAft>
              <a:buSzPts val="1710"/>
              <a:buChar char="●"/>
              <a:defRPr/>
            </a:lvl1pPr>
            <a:lvl2pPr marL="914400" lvl="1" indent="-325755" algn="l">
              <a:spcBef>
                <a:spcPts val="1200"/>
              </a:spcBef>
              <a:spcAft>
                <a:spcPts val="0"/>
              </a:spcAft>
              <a:buSzPts val="1530"/>
              <a:buChar char="○"/>
              <a:defRPr/>
            </a:lvl2pPr>
            <a:lvl3pPr marL="1371600" lvl="2" indent="-308610" algn="l">
              <a:spcBef>
                <a:spcPts val="1200"/>
              </a:spcBef>
              <a:spcAft>
                <a:spcPts val="0"/>
              </a:spcAft>
              <a:buSzPts val="1260"/>
              <a:buChar char="■"/>
              <a:defRPr/>
            </a:lvl3pPr>
            <a:lvl4pPr marL="1828800" lvl="3" indent="-302895" algn="l">
              <a:spcBef>
                <a:spcPts val="1200"/>
              </a:spcBef>
              <a:spcAft>
                <a:spcPts val="0"/>
              </a:spcAft>
              <a:buSzPts val="1170"/>
              <a:buChar char="●"/>
              <a:defRPr/>
            </a:lvl4pPr>
            <a:lvl5pPr marL="2286000" lvl="4" indent="-302895" algn="l">
              <a:spcBef>
                <a:spcPts val="1200"/>
              </a:spcBef>
              <a:spcAft>
                <a:spcPts val="0"/>
              </a:spcAft>
              <a:buSzPts val="1170"/>
              <a:buChar char="○"/>
              <a:defRPr/>
            </a:lvl5pPr>
            <a:lvl6pPr marL="2743200" lvl="5" indent="-320040" algn="l">
              <a:spcBef>
                <a:spcPts val="1200"/>
              </a:spcBef>
              <a:spcAft>
                <a:spcPts val="0"/>
              </a:spcAft>
              <a:buSzPts val="1440"/>
              <a:buChar char="■"/>
              <a:defRPr/>
            </a:lvl6pPr>
            <a:lvl7pPr marL="3200400" lvl="6" indent="-320040" algn="l">
              <a:spcBef>
                <a:spcPts val="1200"/>
              </a:spcBef>
              <a:spcAft>
                <a:spcPts val="0"/>
              </a:spcAft>
              <a:buSzPts val="1440"/>
              <a:buChar char="●"/>
              <a:defRPr/>
            </a:lvl7pPr>
            <a:lvl8pPr marL="3657600" lvl="7" indent="-342900" algn="l">
              <a:spcBef>
                <a:spcPts val="1200"/>
              </a:spcBef>
              <a:spcAft>
                <a:spcPts val="0"/>
              </a:spcAft>
              <a:buSzPts val="1800"/>
              <a:buChar char="○"/>
              <a:defRPr/>
            </a:lvl8pPr>
            <a:lvl9pPr marL="4114800" lvl="8" indent="-342900" algn="l">
              <a:spcBef>
                <a:spcPts val="1200"/>
              </a:spcBef>
              <a:spcAft>
                <a:spcPts val="1200"/>
              </a:spcAft>
              <a:buSzPts val="1800"/>
              <a:buChar char="■"/>
              <a:defRPr/>
            </a:lvl9pPr>
          </a:lstStyle>
          <a:p>
            <a:endParaRPr/>
          </a:p>
        </p:txBody>
      </p:sp>
      <p:sp>
        <p:nvSpPr>
          <p:cNvPr id="58" name="Google Shape;58;p13"/>
          <p:cNvSpPr txBox="1">
            <a:spLocks noGrp="1"/>
          </p:cNvSpPr>
          <p:nvPr>
            <p:ph type="dt" idx="10"/>
          </p:nvPr>
        </p:nvSpPr>
        <p:spPr>
          <a:xfrm>
            <a:off x="457200" y="6356350"/>
            <a:ext cx="2133600" cy="3651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3"/>
          <p:cNvSpPr txBox="1">
            <a:spLocks noGrp="1"/>
          </p:cNvSpPr>
          <p:nvPr>
            <p:ph type="ftr" idx="11"/>
          </p:nvPr>
        </p:nvSpPr>
        <p:spPr>
          <a:xfrm>
            <a:off x="2667000" y="6356350"/>
            <a:ext cx="3352800" cy="3651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3"/>
          <p:cNvSpPr txBox="1">
            <a:spLocks noGrp="1"/>
          </p:cNvSpPr>
          <p:nvPr>
            <p:ph type="sldNum" idx="12"/>
          </p:nvPr>
        </p:nvSpPr>
        <p:spPr>
          <a:xfrm>
            <a:off x="7924800" y="6356350"/>
            <a:ext cx="762000" cy="365100"/>
          </a:xfrm>
          <a:prstGeom prst="rect">
            <a:avLst/>
          </a:prstGeom>
          <a:noFill/>
          <a:ln>
            <a:noFill/>
          </a:ln>
        </p:spPr>
        <p:txBody>
          <a:bodyPr spcFirstLastPara="1" wrap="square" lIns="0" tIns="0" rIns="0" bIns="0" anchor="b"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63" name="Google Shape;63;p14"/>
          <p:cNvSpPr txBox="1">
            <a:spLocks noGrp="1"/>
          </p:cNvSpPr>
          <p:nvPr>
            <p:ph type="body" idx="1"/>
          </p:nvPr>
        </p:nvSpPr>
        <p:spPr>
          <a:xfrm>
            <a:off x="457200" y="1920085"/>
            <a:ext cx="4038600" cy="4434900"/>
          </a:xfrm>
          <a:prstGeom prst="rect">
            <a:avLst/>
          </a:prstGeom>
          <a:noFill/>
          <a:ln>
            <a:noFill/>
          </a:ln>
        </p:spPr>
        <p:txBody>
          <a:bodyPr spcFirstLastPara="1" wrap="square" lIns="91425" tIns="45700" rIns="91425" bIns="45700" anchor="t" anchorCtr="0">
            <a:normAutofit/>
          </a:bodyPr>
          <a:lstStyle>
            <a:lvl1pPr marL="457200" lvl="0" indent="-385445" algn="l">
              <a:spcBef>
                <a:spcPts val="520"/>
              </a:spcBef>
              <a:spcAft>
                <a:spcPts val="0"/>
              </a:spcAft>
              <a:buSzPts val="2470"/>
              <a:buChar char="●"/>
              <a:defRPr sz="2600"/>
            </a:lvl1pPr>
            <a:lvl2pPr marL="914400" lvl="1" indent="-358140" algn="l">
              <a:spcBef>
                <a:spcPts val="1200"/>
              </a:spcBef>
              <a:spcAft>
                <a:spcPts val="0"/>
              </a:spcAft>
              <a:buSzPts val="2040"/>
              <a:buChar char="○"/>
              <a:defRPr sz="2400"/>
            </a:lvl2pPr>
            <a:lvl3pPr marL="1371600" lvl="2" indent="-317500" algn="l">
              <a:spcBef>
                <a:spcPts val="1200"/>
              </a:spcBef>
              <a:spcAft>
                <a:spcPts val="0"/>
              </a:spcAft>
              <a:buSzPts val="1400"/>
              <a:buChar char="■"/>
              <a:defRPr sz="2000"/>
            </a:lvl3pPr>
            <a:lvl4pPr marL="1828800" lvl="3" indent="-302895" algn="l">
              <a:spcBef>
                <a:spcPts val="1200"/>
              </a:spcBef>
              <a:spcAft>
                <a:spcPts val="0"/>
              </a:spcAft>
              <a:buSzPts val="1170"/>
              <a:buChar char="●"/>
              <a:defRPr sz="1800"/>
            </a:lvl4pPr>
            <a:lvl5pPr marL="2286000" lvl="4" indent="-302895" algn="l">
              <a:spcBef>
                <a:spcPts val="1200"/>
              </a:spcBef>
              <a:spcAft>
                <a:spcPts val="0"/>
              </a:spcAft>
              <a:buSzPts val="1170"/>
              <a:buChar char="○"/>
              <a:defRPr sz="1800"/>
            </a:lvl5pPr>
            <a:lvl6pPr marL="2743200" lvl="5" indent="-320040" algn="l">
              <a:spcBef>
                <a:spcPts val="1200"/>
              </a:spcBef>
              <a:spcAft>
                <a:spcPts val="0"/>
              </a:spcAft>
              <a:buSzPts val="1440"/>
              <a:buChar char="■"/>
              <a:defRPr/>
            </a:lvl6pPr>
            <a:lvl7pPr marL="3200400" lvl="6" indent="-320040" algn="l">
              <a:spcBef>
                <a:spcPts val="1200"/>
              </a:spcBef>
              <a:spcAft>
                <a:spcPts val="0"/>
              </a:spcAft>
              <a:buSzPts val="1440"/>
              <a:buChar char="●"/>
              <a:defRPr/>
            </a:lvl7pPr>
            <a:lvl8pPr marL="3657600" lvl="7" indent="-342900" algn="l">
              <a:spcBef>
                <a:spcPts val="1200"/>
              </a:spcBef>
              <a:spcAft>
                <a:spcPts val="0"/>
              </a:spcAft>
              <a:buSzPts val="1800"/>
              <a:buChar char="○"/>
              <a:defRPr/>
            </a:lvl8pPr>
            <a:lvl9pPr marL="4114800" lvl="8" indent="-342900" algn="l">
              <a:spcBef>
                <a:spcPts val="1200"/>
              </a:spcBef>
              <a:spcAft>
                <a:spcPts val="1200"/>
              </a:spcAft>
              <a:buSzPts val="1800"/>
              <a:buChar char="■"/>
              <a:defRPr/>
            </a:lvl9pPr>
          </a:lstStyle>
          <a:p>
            <a:endParaRPr/>
          </a:p>
        </p:txBody>
      </p:sp>
      <p:sp>
        <p:nvSpPr>
          <p:cNvPr id="64" name="Google Shape;64;p14"/>
          <p:cNvSpPr txBox="1">
            <a:spLocks noGrp="1"/>
          </p:cNvSpPr>
          <p:nvPr>
            <p:ph type="body" idx="2"/>
          </p:nvPr>
        </p:nvSpPr>
        <p:spPr>
          <a:xfrm>
            <a:off x="4648200" y="1920085"/>
            <a:ext cx="4038600" cy="4434900"/>
          </a:xfrm>
          <a:prstGeom prst="rect">
            <a:avLst/>
          </a:prstGeom>
          <a:noFill/>
          <a:ln>
            <a:noFill/>
          </a:ln>
        </p:spPr>
        <p:txBody>
          <a:bodyPr spcFirstLastPara="1" wrap="square" lIns="91425" tIns="45700" rIns="91425" bIns="45700" anchor="t" anchorCtr="0">
            <a:normAutofit/>
          </a:bodyPr>
          <a:lstStyle>
            <a:lvl1pPr marL="457200" lvl="0" indent="-385445" algn="l">
              <a:spcBef>
                <a:spcPts val="520"/>
              </a:spcBef>
              <a:spcAft>
                <a:spcPts val="0"/>
              </a:spcAft>
              <a:buSzPts val="2470"/>
              <a:buChar char="●"/>
              <a:defRPr sz="2600"/>
            </a:lvl1pPr>
            <a:lvl2pPr marL="914400" lvl="1" indent="-358140" algn="l">
              <a:spcBef>
                <a:spcPts val="1200"/>
              </a:spcBef>
              <a:spcAft>
                <a:spcPts val="0"/>
              </a:spcAft>
              <a:buSzPts val="2040"/>
              <a:buChar char="○"/>
              <a:defRPr sz="2400"/>
            </a:lvl2pPr>
            <a:lvl3pPr marL="1371600" lvl="2" indent="-317500" algn="l">
              <a:spcBef>
                <a:spcPts val="1200"/>
              </a:spcBef>
              <a:spcAft>
                <a:spcPts val="0"/>
              </a:spcAft>
              <a:buSzPts val="1400"/>
              <a:buChar char="■"/>
              <a:defRPr sz="2000"/>
            </a:lvl3pPr>
            <a:lvl4pPr marL="1828800" lvl="3" indent="-302895" algn="l">
              <a:spcBef>
                <a:spcPts val="1200"/>
              </a:spcBef>
              <a:spcAft>
                <a:spcPts val="0"/>
              </a:spcAft>
              <a:buSzPts val="1170"/>
              <a:buChar char="●"/>
              <a:defRPr sz="1800"/>
            </a:lvl4pPr>
            <a:lvl5pPr marL="2286000" lvl="4" indent="-302895" algn="l">
              <a:spcBef>
                <a:spcPts val="1200"/>
              </a:spcBef>
              <a:spcAft>
                <a:spcPts val="0"/>
              </a:spcAft>
              <a:buSzPts val="1170"/>
              <a:buChar char="○"/>
              <a:defRPr sz="1800"/>
            </a:lvl5pPr>
            <a:lvl6pPr marL="2743200" lvl="5" indent="-320040" algn="l">
              <a:spcBef>
                <a:spcPts val="1200"/>
              </a:spcBef>
              <a:spcAft>
                <a:spcPts val="0"/>
              </a:spcAft>
              <a:buSzPts val="1440"/>
              <a:buChar char="■"/>
              <a:defRPr/>
            </a:lvl6pPr>
            <a:lvl7pPr marL="3200400" lvl="6" indent="-320040" algn="l">
              <a:spcBef>
                <a:spcPts val="1200"/>
              </a:spcBef>
              <a:spcAft>
                <a:spcPts val="0"/>
              </a:spcAft>
              <a:buSzPts val="1440"/>
              <a:buChar char="●"/>
              <a:defRPr/>
            </a:lvl7pPr>
            <a:lvl8pPr marL="3657600" lvl="7" indent="-342900" algn="l">
              <a:spcBef>
                <a:spcPts val="1200"/>
              </a:spcBef>
              <a:spcAft>
                <a:spcPts val="0"/>
              </a:spcAft>
              <a:buSzPts val="1800"/>
              <a:buChar char="○"/>
              <a:defRPr/>
            </a:lvl8pPr>
            <a:lvl9pPr marL="4114800" lvl="8" indent="-342900" algn="l">
              <a:spcBef>
                <a:spcPts val="1200"/>
              </a:spcBef>
              <a:spcAft>
                <a:spcPts val="1200"/>
              </a:spcAft>
              <a:buSzPts val="1800"/>
              <a:buChar char="■"/>
              <a:defRPr/>
            </a:lvl9pPr>
          </a:lstStyle>
          <a:p>
            <a:endParaRPr/>
          </a:p>
        </p:txBody>
      </p:sp>
      <p:sp>
        <p:nvSpPr>
          <p:cNvPr id="65" name="Google Shape;65;p14"/>
          <p:cNvSpPr txBox="1">
            <a:spLocks noGrp="1"/>
          </p:cNvSpPr>
          <p:nvPr>
            <p:ph type="dt" idx="10"/>
          </p:nvPr>
        </p:nvSpPr>
        <p:spPr>
          <a:xfrm>
            <a:off x="457200" y="6356350"/>
            <a:ext cx="2133600" cy="3651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4"/>
          <p:cNvSpPr txBox="1">
            <a:spLocks noGrp="1"/>
          </p:cNvSpPr>
          <p:nvPr>
            <p:ph type="ftr" idx="11"/>
          </p:nvPr>
        </p:nvSpPr>
        <p:spPr>
          <a:xfrm>
            <a:off x="2667000" y="6356350"/>
            <a:ext cx="3352800" cy="3651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4"/>
          <p:cNvSpPr txBox="1">
            <a:spLocks noGrp="1"/>
          </p:cNvSpPr>
          <p:nvPr>
            <p:ph type="sldNum" idx="12"/>
          </p:nvPr>
        </p:nvSpPr>
        <p:spPr>
          <a:xfrm>
            <a:off x="7924800" y="6356350"/>
            <a:ext cx="762000" cy="365100"/>
          </a:xfrm>
          <a:prstGeom prst="rect">
            <a:avLst/>
          </a:prstGeom>
          <a:noFill/>
          <a:ln>
            <a:noFill/>
          </a:ln>
        </p:spPr>
        <p:txBody>
          <a:bodyPr spcFirstLastPara="1" wrap="square" lIns="0" tIns="0" rIns="0" bIns="0" anchor="b"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dk2"/>
              </a:buClr>
              <a:buSzPts val="5000"/>
              <a:buFont typeface="Calibri"/>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70" name="Google Shape;70;p15"/>
          <p:cNvSpPr txBox="1">
            <a:spLocks noGrp="1"/>
          </p:cNvSpPr>
          <p:nvPr>
            <p:ph type="body" idx="1"/>
          </p:nvPr>
        </p:nvSpPr>
        <p:spPr>
          <a:xfrm>
            <a:off x="457200" y="1855248"/>
            <a:ext cx="4040100" cy="659400"/>
          </a:xfrm>
          <a:prstGeom prst="rect">
            <a:avLst/>
          </a:prstGeom>
          <a:noFill/>
          <a:ln>
            <a:noFill/>
          </a:ln>
        </p:spPr>
        <p:txBody>
          <a:bodyPr spcFirstLastPara="1" wrap="square" lIns="45700" tIns="0" rIns="45700" bIns="0" anchor="ctr" anchorCtr="0">
            <a:noAutofit/>
          </a:bodyPr>
          <a:lstStyle>
            <a:lvl1pPr marL="457200" lvl="0" indent="-228600" algn="l">
              <a:spcBef>
                <a:spcPts val="480"/>
              </a:spcBef>
              <a:spcAft>
                <a:spcPts val="0"/>
              </a:spcAft>
              <a:buSzPts val="2280"/>
              <a:buNone/>
              <a:defRPr sz="2400" b="1" cap="none">
                <a:solidFill>
                  <a:schemeClr val="dk2"/>
                </a:solidFill>
              </a:defRPr>
            </a:lvl1pPr>
            <a:lvl2pPr marL="914400" lvl="1" indent="-228600" algn="l">
              <a:spcBef>
                <a:spcPts val="1200"/>
              </a:spcBef>
              <a:spcAft>
                <a:spcPts val="0"/>
              </a:spcAft>
              <a:buSzPts val="1700"/>
              <a:buNone/>
              <a:defRPr sz="2000" b="1"/>
            </a:lvl2pPr>
            <a:lvl3pPr marL="1371600" lvl="2" indent="-228600" algn="l">
              <a:spcBef>
                <a:spcPts val="1200"/>
              </a:spcBef>
              <a:spcAft>
                <a:spcPts val="0"/>
              </a:spcAft>
              <a:buSzPts val="1260"/>
              <a:buNone/>
              <a:defRPr sz="1800" b="1"/>
            </a:lvl3pPr>
            <a:lvl4pPr marL="1828800" lvl="3" indent="-228600" algn="l">
              <a:spcBef>
                <a:spcPts val="1200"/>
              </a:spcBef>
              <a:spcAft>
                <a:spcPts val="0"/>
              </a:spcAft>
              <a:buSzPts val="1040"/>
              <a:buNone/>
              <a:defRPr sz="1600" b="1"/>
            </a:lvl4pPr>
            <a:lvl5pPr marL="2286000" lvl="4" indent="-228600" algn="l">
              <a:spcBef>
                <a:spcPts val="1200"/>
              </a:spcBef>
              <a:spcAft>
                <a:spcPts val="0"/>
              </a:spcAft>
              <a:buSzPts val="1040"/>
              <a:buNone/>
              <a:defRPr sz="1600" b="1"/>
            </a:lvl5pPr>
            <a:lvl6pPr marL="2743200" lvl="5" indent="-320040" algn="l">
              <a:spcBef>
                <a:spcPts val="1200"/>
              </a:spcBef>
              <a:spcAft>
                <a:spcPts val="0"/>
              </a:spcAft>
              <a:buSzPts val="1440"/>
              <a:buChar char="■"/>
              <a:defRPr/>
            </a:lvl6pPr>
            <a:lvl7pPr marL="3200400" lvl="6" indent="-320040" algn="l">
              <a:spcBef>
                <a:spcPts val="1200"/>
              </a:spcBef>
              <a:spcAft>
                <a:spcPts val="0"/>
              </a:spcAft>
              <a:buSzPts val="1440"/>
              <a:buChar char="●"/>
              <a:defRPr/>
            </a:lvl7pPr>
            <a:lvl8pPr marL="3657600" lvl="7" indent="-342900" algn="l">
              <a:spcBef>
                <a:spcPts val="1200"/>
              </a:spcBef>
              <a:spcAft>
                <a:spcPts val="0"/>
              </a:spcAft>
              <a:buSzPts val="1800"/>
              <a:buChar char="○"/>
              <a:defRPr/>
            </a:lvl8pPr>
            <a:lvl9pPr marL="4114800" lvl="8" indent="-342900" algn="l">
              <a:spcBef>
                <a:spcPts val="1200"/>
              </a:spcBef>
              <a:spcAft>
                <a:spcPts val="1200"/>
              </a:spcAft>
              <a:buSzPts val="1800"/>
              <a:buChar char="■"/>
              <a:defRPr/>
            </a:lvl9pPr>
          </a:lstStyle>
          <a:p>
            <a:endParaRPr/>
          </a:p>
        </p:txBody>
      </p:sp>
      <p:sp>
        <p:nvSpPr>
          <p:cNvPr id="71" name="Google Shape;71;p15"/>
          <p:cNvSpPr txBox="1">
            <a:spLocks noGrp="1"/>
          </p:cNvSpPr>
          <p:nvPr>
            <p:ph type="body" idx="2"/>
          </p:nvPr>
        </p:nvSpPr>
        <p:spPr>
          <a:xfrm>
            <a:off x="4645025" y="1859757"/>
            <a:ext cx="4041900" cy="654900"/>
          </a:xfrm>
          <a:prstGeom prst="rect">
            <a:avLst/>
          </a:prstGeom>
          <a:noFill/>
          <a:ln>
            <a:noFill/>
          </a:ln>
        </p:spPr>
        <p:txBody>
          <a:bodyPr spcFirstLastPara="1" wrap="square" lIns="45700" tIns="0" rIns="45700" bIns="0" anchor="ctr" anchorCtr="0">
            <a:normAutofit/>
          </a:bodyPr>
          <a:lstStyle>
            <a:lvl1pPr marL="457200" lvl="0" indent="-228600" algn="l">
              <a:spcBef>
                <a:spcPts val="480"/>
              </a:spcBef>
              <a:spcAft>
                <a:spcPts val="0"/>
              </a:spcAft>
              <a:buSzPts val="2280"/>
              <a:buNone/>
              <a:defRPr sz="2400" b="1" cap="none">
                <a:solidFill>
                  <a:schemeClr val="dk2"/>
                </a:solidFill>
              </a:defRPr>
            </a:lvl1pPr>
            <a:lvl2pPr marL="914400" lvl="1" indent="-228600" algn="l">
              <a:spcBef>
                <a:spcPts val="1200"/>
              </a:spcBef>
              <a:spcAft>
                <a:spcPts val="0"/>
              </a:spcAft>
              <a:buSzPts val="1700"/>
              <a:buNone/>
              <a:defRPr sz="2000" b="1"/>
            </a:lvl2pPr>
            <a:lvl3pPr marL="1371600" lvl="2" indent="-228600" algn="l">
              <a:spcBef>
                <a:spcPts val="1200"/>
              </a:spcBef>
              <a:spcAft>
                <a:spcPts val="0"/>
              </a:spcAft>
              <a:buSzPts val="1260"/>
              <a:buNone/>
              <a:defRPr sz="1800" b="1"/>
            </a:lvl3pPr>
            <a:lvl4pPr marL="1828800" lvl="3" indent="-228600" algn="l">
              <a:spcBef>
                <a:spcPts val="1200"/>
              </a:spcBef>
              <a:spcAft>
                <a:spcPts val="0"/>
              </a:spcAft>
              <a:buSzPts val="1040"/>
              <a:buNone/>
              <a:defRPr sz="1600" b="1"/>
            </a:lvl4pPr>
            <a:lvl5pPr marL="2286000" lvl="4" indent="-228600" algn="l">
              <a:spcBef>
                <a:spcPts val="1200"/>
              </a:spcBef>
              <a:spcAft>
                <a:spcPts val="0"/>
              </a:spcAft>
              <a:buSzPts val="1040"/>
              <a:buNone/>
              <a:defRPr sz="1600" b="1"/>
            </a:lvl5pPr>
            <a:lvl6pPr marL="2743200" lvl="5" indent="-320040" algn="l">
              <a:spcBef>
                <a:spcPts val="1200"/>
              </a:spcBef>
              <a:spcAft>
                <a:spcPts val="0"/>
              </a:spcAft>
              <a:buSzPts val="1440"/>
              <a:buChar char="■"/>
              <a:defRPr/>
            </a:lvl6pPr>
            <a:lvl7pPr marL="3200400" lvl="6" indent="-320040" algn="l">
              <a:spcBef>
                <a:spcPts val="1200"/>
              </a:spcBef>
              <a:spcAft>
                <a:spcPts val="0"/>
              </a:spcAft>
              <a:buSzPts val="1440"/>
              <a:buChar char="●"/>
              <a:defRPr/>
            </a:lvl7pPr>
            <a:lvl8pPr marL="3657600" lvl="7" indent="-342900" algn="l">
              <a:spcBef>
                <a:spcPts val="1200"/>
              </a:spcBef>
              <a:spcAft>
                <a:spcPts val="0"/>
              </a:spcAft>
              <a:buSzPts val="1800"/>
              <a:buChar char="○"/>
              <a:defRPr/>
            </a:lvl8pPr>
            <a:lvl9pPr marL="4114800" lvl="8" indent="-342900" algn="l">
              <a:spcBef>
                <a:spcPts val="1200"/>
              </a:spcBef>
              <a:spcAft>
                <a:spcPts val="1200"/>
              </a:spcAft>
              <a:buSzPts val="1800"/>
              <a:buChar char="■"/>
              <a:defRPr/>
            </a:lvl9pPr>
          </a:lstStyle>
          <a:p>
            <a:endParaRPr/>
          </a:p>
        </p:txBody>
      </p:sp>
      <p:sp>
        <p:nvSpPr>
          <p:cNvPr id="72" name="Google Shape;72;p15"/>
          <p:cNvSpPr txBox="1">
            <a:spLocks noGrp="1"/>
          </p:cNvSpPr>
          <p:nvPr>
            <p:ph type="body" idx="3"/>
          </p:nvPr>
        </p:nvSpPr>
        <p:spPr>
          <a:xfrm>
            <a:off x="457200" y="2514600"/>
            <a:ext cx="4040100" cy="3845700"/>
          </a:xfrm>
          <a:prstGeom prst="rect">
            <a:avLst/>
          </a:prstGeom>
          <a:noFill/>
          <a:ln>
            <a:noFill/>
          </a:ln>
        </p:spPr>
        <p:txBody>
          <a:bodyPr spcFirstLastPara="1" wrap="square" lIns="91425" tIns="0" rIns="91425" bIns="45700" anchor="t" anchorCtr="0">
            <a:normAutofit/>
          </a:bodyPr>
          <a:lstStyle>
            <a:lvl1pPr marL="457200" lvl="0" indent="-361315" algn="l">
              <a:spcBef>
                <a:spcPts val="440"/>
              </a:spcBef>
              <a:spcAft>
                <a:spcPts val="0"/>
              </a:spcAft>
              <a:buSzPts val="2090"/>
              <a:buChar char="●"/>
              <a:defRPr sz="2200"/>
            </a:lvl1pPr>
            <a:lvl2pPr marL="914400" lvl="1" indent="-336550" algn="l">
              <a:spcBef>
                <a:spcPts val="1200"/>
              </a:spcBef>
              <a:spcAft>
                <a:spcPts val="0"/>
              </a:spcAft>
              <a:buSzPts val="1700"/>
              <a:buChar char="○"/>
              <a:defRPr sz="2000"/>
            </a:lvl2pPr>
            <a:lvl3pPr marL="1371600" lvl="2" indent="-308610" algn="l">
              <a:spcBef>
                <a:spcPts val="1200"/>
              </a:spcBef>
              <a:spcAft>
                <a:spcPts val="0"/>
              </a:spcAft>
              <a:buSzPts val="1260"/>
              <a:buChar char="■"/>
              <a:defRPr sz="1800"/>
            </a:lvl3pPr>
            <a:lvl4pPr marL="1828800" lvl="3" indent="-294640" algn="l">
              <a:spcBef>
                <a:spcPts val="1200"/>
              </a:spcBef>
              <a:spcAft>
                <a:spcPts val="0"/>
              </a:spcAft>
              <a:buSzPts val="1040"/>
              <a:buChar char="●"/>
              <a:defRPr sz="1600"/>
            </a:lvl4pPr>
            <a:lvl5pPr marL="2286000" lvl="4" indent="-294640" algn="l">
              <a:spcBef>
                <a:spcPts val="1200"/>
              </a:spcBef>
              <a:spcAft>
                <a:spcPts val="0"/>
              </a:spcAft>
              <a:buSzPts val="1040"/>
              <a:buChar char="○"/>
              <a:defRPr sz="1600"/>
            </a:lvl5pPr>
            <a:lvl6pPr marL="2743200" lvl="5" indent="-320040" algn="l">
              <a:spcBef>
                <a:spcPts val="1200"/>
              </a:spcBef>
              <a:spcAft>
                <a:spcPts val="0"/>
              </a:spcAft>
              <a:buSzPts val="1440"/>
              <a:buChar char="■"/>
              <a:defRPr/>
            </a:lvl6pPr>
            <a:lvl7pPr marL="3200400" lvl="6" indent="-320040" algn="l">
              <a:spcBef>
                <a:spcPts val="1200"/>
              </a:spcBef>
              <a:spcAft>
                <a:spcPts val="0"/>
              </a:spcAft>
              <a:buSzPts val="1440"/>
              <a:buChar char="●"/>
              <a:defRPr/>
            </a:lvl7pPr>
            <a:lvl8pPr marL="3657600" lvl="7" indent="-342900" algn="l">
              <a:spcBef>
                <a:spcPts val="1200"/>
              </a:spcBef>
              <a:spcAft>
                <a:spcPts val="0"/>
              </a:spcAft>
              <a:buSzPts val="1800"/>
              <a:buChar char="○"/>
              <a:defRPr/>
            </a:lvl8pPr>
            <a:lvl9pPr marL="4114800" lvl="8" indent="-342900" algn="l">
              <a:spcBef>
                <a:spcPts val="1200"/>
              </a:spcBef>
              <a:spcAft>
                <a:spcPts val="1200"/>
              </a:spcAft>
              <a:buSzPts val="1800"/>
              <a:buChar char="■"/>
              <a:defRPr/>
            </a:lvl9pPr>
          </a:lstStyle>
          <a:p>
            <a:endParaRPr/>
          </a:p>
        </p:txBody>
      </p:sp>
      <p:sp>
        <p:nvSpPr>
          <p:cNvPr id="73" name="Google Shape;73;p15"/>
          <p:cNvSpPr txBox="1">
            <a:spLocks noGrp="1"/>
          </p:cNvSpPr>
          <p:nvPr>
            <p:ph type="body" idx="4"/>
          </p:nvPr>
        </p:nvSpPr>
        <p:spPr>
          <a:xfrm>
            <a:off x="4645025" y="2514600"/>
            <a:ext cx="4041900" cy="3845700"/>
          </a:xfrm>
          <a:prstGeom prst="rect">
            <a:avLst/>
          </a:prstGeom>
          <a:noFill/>
          <a:ln>
            <a:noFill/>
          </a:ln>
        </p:spPr>
        <p:txBody>
          <a:bodyPr spcFirstLastPara="1" wrap="square" lIns="91425" tIns="0" rIns="91425" bIns="45700" anchor="t" anchorCtr="0">
            <a:normAutofit/>
          </a:bodyPr>
          <a:lstStyle>
            <a:lvl1pPr marL="457200" lvl="0" indent="-361315" algn="l">
              <a:spcBef>
                <a:spcPts val="440"/>
              </a:spcBef>
              <a:spcAft>
                <a:spcPts val="0"/>
              </a:spcAft>
              <a:buSzPts val="2090"/>
              <a:buChar char="●"/>
              <a:defRPr sz="2200"/>
            </a:lvl1pPr>
            <a:lvl2pPr marL="914400" lvl="1" indent="-336550" algn="l">
              <a:spcBef>
                <a:spcPts val="1200"/>
              </a:spcBef>
              <a:spcAft>
                <a:spcPts val="0"/>
              </a:spcAft>
              <a:buSzPts val="1700"/>
              <a:buChar char="○"/>
              <a:defRPr sz="2000"/>
            </a:lvl2pPr>
            <a:lvl3pPr marL="1371600" lvl="2" indent="-308610" algn="l">
              <a:spcBef>
                <a:spcPts val="1200"/>
              </a:spcBef>
              <a:spcAft>
                <a:spcPts val="0"/>
              </a:spcAft>
              <a:buSzPts val="1260"/>
              <a:buChar char="■"/>
              <a:defRPr sz="1800"/>
            </a:lvl3pPr>
            <a:lvl4pPr marL="1828800" lvl="3" indent="-294640" algn="l">
              <a:spcBef>
                <a:spcPts val="1200"/>
              </a:spcBef>
              <a:spcAft>
                <a:spcPts val="0"/>
              </a:spcAft>
              <a:buSzPts val="1040"/>
              <a:buChar char="●"/>
              <a:defRPr sz="1600"/>
            </a:lvl4pPr>
            <a:lvl5pPr marL="2286000" lvl="4" indent="-294640" algn="l">
              <a:spcBef>
                <a:spcPts val="1200"/>
              </a:spcBef>
              <a:spcAft>
                <a:spcPts val="0"/>
              </a:spcAft>
              <a:buSzPts val="1040"/>
              <a:buChar char="○"/>
              <a:defRPr sz="1600"/>
            </a:lvl5pPr>
            <a:lvl6pPr marL="2743200" lvl="5" indent="-320040" algn="l">
              <a:spcBef>
                <a:spcPts val="1200"/>
              </a:spcBef>
              <a:spcAft>
                <a:spcPts val="0"/>
              </a:spcAft>
              <a:buSzPts val="1440"/>
              <a:buChar char="■"/>
              <a:defRPr/>
            </a:lvl6pPr>
            <a:lvl7pPr marL="3200400" lvl="6" indent="-320040" algn="l">
              <a:spcBef>
                <a:spcPts val="1200"/>
              </a:spcBef>
              <a:spcAft>
                <a:spcPts val="0"/>
              </a:spcAft>
              <a:buSzPts val="1440"/>
              <a:buChar char="●"/>
              <a:defRPr/>
            </a:lvl7pPr>
            <a:lvl8pPr marL="3657600" lvl="7" indent="-342900" algn="l">
              <a:spcBef>
                <a:spcPts val="1200"/>
              </a:spcBef>
              <a:spcAft>
                <a:spcPts val="0"/>
              </a:spcAft>
              <a:buSzPts val="1800"/>
              <a:buChar char="○"/>
              <a:defRPr/>
            </a:lvl8pPr>
            <a:lvl9pPr marL="4114800" lvl="8" indent="-342900" algn="l">
              <a:spcBef>
                <a:spcPts val="1200"/>
              </a:spcBef>
              <a:spcAft>
                <a:spcPts val="1200"/>
              </a:spcAft>
              <a:buSzPts val="1800"/>
              <a:buChar char="■"/>
              <a:defRPr/>
            </a:lvl9pPr>
          </a:lstStyle>
          <a:p>
            <a:endParaRPr/>
          </a:p>
        </p:txBody>
      </p:sp>
      <p:sp>
        <p:nvSpPr>
          <p:cNvPr id="74" name="Google Shape;74;p15"/>
          <p:cNvSpPr txBox="1">
            <a:spLocks noGrp="1"/>
          </p:cNvSpPr>
          <p:nvPr>
            <p:ph type="dt" idx="10"/>
          </p:nvPr>
        </p:nvSpPr>
        <p:spPr>
          <a:xfrm>
            <a:off x="457200" y="6356350"/>
            <a:ext cx="2133600" cy="3651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ftr" idx="11"/>
          </p:nvPr>
        </p:nvSpPr>
        <p:spPr>
          <a:xfrm>
            <a:off x="2667000" y="6356350"/>
            <a:ext cx="3352800" cy="3651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5"/>
          <p:cNvSpPr txBox="1">
            <a:spLocks noGrp="1"/>
          </p:cNvSpPr>
          <p:nvPr>
            <p:ph type="sldNum" idx="12"/>
          </p:nvPr>
        </p:nvSpPr>
        <p:spPr>
          <a:xfrm>
            <a:off x="7924800" y="6356350"/>
            <a:ext cx="762000" cy="365100"/>
          </a:xfrm>
          <a:prstGeom prst="rect">
            <a:avLst/>
          </a:prstGeom>
          <a:noFill/>
          <a:ln>
            <a:noFill/>
          </a:ln>
        </p:spPr>
        <p:txBody>
          <a:bodyPr spcFirstLastPara="1" wrap="square" lIns="0" tIns="0" rIns="0" bIns="0" anchor="b"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509550" y="1898500"/>
            <a:ext cx="8124900" cy="23976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17" name="Google Shape;17;p3"/>
          <p:cNvSpPr txBox="1">
            <a:spLocks noGrp="1"/>
          </p:cNvSpPr>
          <p:nvPr>
            <p:ph type="sldNum" idx="12"/>
          </p:nvPr>
        </p:nvSpPr>
        <p:spPr>
          <a:xfrm>
            <a:off x="8490250" y="6241346"/>
            <a:ext cx="548700" cy="5247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a:off x="0" y="6727600"/>
            <a:ext cx="9144000" cy="130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txBox="1">
            <a:spLocks noGrp="1"/>
          </p:cNvSpPr>
          <p:nvPr>
            <p:ph type="title"/>
          </p:nvPr>
        </p:nvSpPr>
        <p:spPr>
          <a:xfrm>
            <a:off x="311700" y="521800"/>
            <a:ext cx="8520600" cy="8349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1" name="Google Shape;21;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2" name="Google Shape;22;p4"/>
          <p:cNvSpPr txBox="1">
            <a:spLocks noGrp="1"/>
          </p:cNvSpPr>
          <p:nvPr>
            <p:ph type="sldNum" idx="12"/>
          </p:nvPr>
        </p:nvSpPr>
        <p:spPr>
          <a:xfrm>
            <a:off x="8490250" y="6241346"/>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521800"/>
            <a:ext cx="8520600" cy="8349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5" name="Google Shape;25;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6" name="Google Shape;26;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sldNum" idx="12"/>
          </p:nvPr>
        </p:nvSpPr>
        <p:spPr>
          <a:xfrm>
            <a:off x="8490250" y="6241346"/>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521800"/>
            <a:ext cx="8520600" cy="834900"/>
          </a:xfrm>
          <a:prstGeom prst="rect">
            <a:avLst/>
          </a:prstGeom>
        </p:spPr>
        <p:txBody>
          <a:bodyPr spcFirstLastPara="1" wrap="square" lIns="91425" tIns="91425" rIns="91425" bIns="91425" anchor="t"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0" name="Google Shape;30;p6"/>
          <p:cNvSpPr txBox="1">
            <a:spLocks noGrp="1"/>
          </p:cNvSpPr>
          <p:nvPr>
            <p:ph type="sldNum" idx="12"/>
          </p:nvPr>
        </p:nvSpPr>
        <p:spPr>
          <a:xfrm>
            <a:off x="8490250" y="6241346"/>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85517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7"/>
          <p:cNvSpPr txBox="1">
            <a:spLocks noGrp="1"/>
          </p:cNvSpPr>
          <p:nvPr>
            <p:ph type="sldNum" idx="12"/>
          </p:nvPr>
        </p:nvSpPr>
        <p:spPr>
          <a:xfrm>
            <a:off x="8490250" y="6241346"/>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701800"/>
            <a:ext cx="5618700" cy="5454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37" name="Google Shape;37;p8"/>
          <p:cNvSpPr txBox="1">
            <a:spLocks noGrp="1"/>
          </p:cNvSpPr>
          <p:nvPr>
            <p:ph type="sldNum" idx="12"/>
          </p:nvPr>
        </p:nvSpPr>
        <p:spPr>
          <a:xfrm>
            <a:off x="8490250" y="6241346"/>
            <a:ext cx="548700" cy="5247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33"/>
            <a:ext cx="4572000" cy="6858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9"/>
          <p:cNvCxnSpPr/>
          <p:nvPr/>
        </p:nvCxnSpPr>
        <p:spPr>
          <a:xfrm>
            <a:off x="5029675" y="5994000"/>
            <a:ext cx="468300" cy="0"/>
          </a:xfrm>
          <a:prstGeom prst="straightConnector1">
            <a:avLst/>
          </a:prstGeom>
          <a:noFill/>
          <a:ln w="19050" cap="flat" cmpd="sng">
            <a:solidFill>
              <a:schemeClr val="lt1"/>
            </a:solidFill>
            <a:prstDash val="solid"/>
            <a:round/>
            <a:headEnd type="none" w="sm" len="sm"/>
            <a:tailEnd type="none" w="sm" len="sm"/>
          </a:ln>
        </p:spPr>
      </p:cxnSp>
      <p:sp>
        <p:nvSpPr>
          <p:cNvPr id="41" name="Google Shape;41;p9"/>
          <p:cNvSpPr txBox="1">
            <a:spLocks noGrp="1"/>
          </p:cNvSpPr>
          <p:nvPr>
            <p:ph type="title"/>
          </p:nvPr>
        </p:nvSpPr>
        <p:spPr>
          <a:xfrm>
            <a:off x="265500" y="1477267"/>
            <a:ext cx="4045200" cy="22449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3793601"/>
            <a:ext cx="4045200" cy="17940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965600"/>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4" name="Google Shape;44;p9"/>
          <p:cNvSpPr txBox="1">
            <a:spLocks noGrp="1"/>
          </p:cNvSpPr>
          <p:nvPr>
            <p:ph type="sldNum" idx="12"/>
          </p:nvPr>
        </p:nvSpPr>
        <p:spPr>
          <a:xfrm>
            <a:off x="8490250" y="6241346"/>
            <a:ext cx="548700" cy="5247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9500" y="5640767"/>
            <a:ext cx="5998800" cy="7983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90250" y="6241346"/>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s-I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coral">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21800"/>
            <a:ext cx="8520600" cy="834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90250" y="6241346"/>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is-I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4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32.jp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34.jpg"/></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6.xml"/><Relationship Id="rId1" Type="http://schemas.openxmlformats.org/officeDocument/2006/relationships/slideLayout" Target="../slideLayouts/slideLayout12.xml"/><Relationship Id="rId4" Type="http://schemas.openxmlformats.org/officeDocument/2006/relationships/image" Target="../media/image39.jpg"/></Relationships>
</file>

<file path=ppt/slides/_rels/slide5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67.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50.png"/></Relationships>
</file>

<file path=ppt/slides/_rels/slide6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8.xml"/><Relationship Id="rId1" Type="http://schemas.openxmlformats.org/officeDocument/2006/relationships/slideLayout" Target="../slideLayouts/slideLayout14.xml"/><Relationship Id="rId6" Type="http://schemas.openxmlformats.org/officeDocument/2006/relationships/hyperlink" Target="https://onlinelibrary.wiley.com/doi/epdf/10.1002/ppul.23304" TargetMode="External"/><Relationship Id="rId5" Type="http://schemas.openxmlformats.org/officeDocument/2006/relationships/hyperlink" Target="https://doi.org/10.1111/apa.15155" TargetMode="External"/><Relationship Id="rId4" Type="http://schemas.openxmlformats.org/officeDocument/2006/relationships/hyperlink" Target="https://www.uptodate.com/contents/bronchiectasis-in-children-pathophysiology-and-causes?search=primary%20ciliary%20dyskinesia%20children&amp;source=search_result&amp;selectedTitle=2~31&amp;usage_type=default&amp;display_rank=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UDG6z5AiU-A&amp;vl=en"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www.youtube.com/watch?v=8Ka2h5bLVjw" TargetMode="External"/><Relationship Id="rId5" Type="http://schemas.openxmlformats.org/officeDocument/2006/relationships/hyperlink" Target="https://www.youtube.com/watch?v=d1mv4VZ4HiM" TargetMode="External"/><Relationship Id="rId4" Type="http://schemas.openxmlformats.org/officeDocument/2006/relationships/hyperlink" Target="https://www.youtube.com/watch?v=xwOfOgY8Ye8"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txBox="1">
            <a:spLocks noGrp="1"/>
          </p:cNvSpPr>
          <p:nvPr>
            <p:ph type="ctrTitle"/>
          </p:nvPr>
        </p:nvSpPr>
        <p:spPr>
          <a:xfrm>
            <a:off x="3514473" y="809850"/>
            <a:ext cx="2163300" cy="1884300"/>
          </a:xfrm>
          <a:prstGeom prst="rect">
            <a:avLst/>
          </a:prstGeom>
          <a:noFill/>
          <a:ln>
            <a:noFill/>
          </a:ln>
        </p:spPr>
        <p:txBody>
          <a:bodyPr spcFirstLastPara="1" wrap="square" lIns="0" tIns="0" rIns="12725" bIns="0" anchor="b" anchorCtr="0">
            <a:normAutofit/>
          </a:bodyPr>
          <a:lstStyle/>
          <a:p>
            <a:pPr marL="0" lvl="0" indent="0" algn="ctr" rtl="0">
              <a:spcBef>
                <a:spcPts val="0"/>
              </a:spcBef>
              <a:spcAft>
                <a:spcPts val="0"/>
              </a:spcAft>
              <a:buClr>
                <a:srgbClr val="C55851"/>
              </a:buClr>
              <a:buSzPts val="3900"/>
              <a:buFont typeface="Calibri"/>
              <a:buNone/>
            </a:pPr>
            <a:r>
              <a:rPr lang="is-IS" sz="2089"/>
              <a:t>Lungnasjúkdómar barna</a:t>
            </a:r>
            <a:endParaRPr sz="2089"/>
          </a:p>
        </p:txBody>
      </p:sp>
      <p:sp>
        <p:nvSpPr>
          <p:cNvPr id="82" name="Google Shape;82;p16"/>
          <p:cNvSpPr txBox="1">
            <a:spLocks noGrp="1"/>
          </p:cNvSpPr>
          <p:nvPr>
            <p:ph type="subTitle" idx="1"/>
          </p:nvPr>
        </p:nvSpPr>
        <p:spPr>
          <a:xfrm>
            <a:off x="2615850" y="3230473"/>
            <a:ext cx="3912300" cy="2376900"/>
          </a:xfrm>
          <a:prstGeom prst="rect">
            <a:avLst/>
          </a:prstGeom>
          <a:noFill/>
          <a:ln>
            <a:noFill/>
          </a:ln>
        </p:spPr>
        <p:txBody>
          <a:bodyPr spcFirstLastPara="1" wrap="square" lIns="0" tIns="31825" rIns="12725" bIns="31825" anchor="t" anchorCtr="0">
            <a:noAutofit/>
          </a:bodyPr>
          <a:lstStyle/>
          <a:p>
            <a:pPr marL="0" lvl="0" indent="0" algn="ctr" rtl="0">
              <a:spcBef>
                <a:spcPts val="0"/>
              </a:spcBef>
              <a:spcAft>
                <a:spcPts val="0"/>
              </a:spcAft>
              <a:buSzPts val="1191"/>
              <a:buNone/>
            </a:pPr>
            <a:r>
              <a:rPr lang="is-IS" sz="1254"/>
              <a:t>Helga Elídóttir</a:t>
            </a:r>
            <a:endParaRPr sz="1254"/>
          </a:p>
          <a:p>
            <a:pPr marL="0" lvl="0" indent="0" algn="ctr" rtl="0">
              <a:spcBef>
                <a:spcPts val="251"/>
              </a:spcBef>
              <a:spcAft>
                <a:spcPts val="0"/>
              </a:spcAft>
              <a:buSzPts val="1191"/>
              <a:buNone/>
            </a:pPr>
            <a:r>
              <a:rPr lang="is-IS" sz="1200" b="0"/>
              <a:t>Barnalæknir, PhD</a:t>
            </a:r>
            <a:endParaRPr sz="1200" b="0"/>
          </a:p>
          <a:p>
            <a:pPr marL="0" lvl="0" indent="0" algn="ctr" rtl="0">
              <a:spcBef>
                <a:spcPts val="251"/>
              </a:spcBef>
              <a:spcAft>
                <a:spcPts val="0"/>
              </a:spcAft>
              <a:buSzPts val="1191"/>
              <a:buNone/>
            </a:pPr>
            <a:r>
              <a:rPr lang="is-IS" sz="1200" b="0"/>
              <a:t>Sérfræðingur í ofnæmis-og </a:t>
            </a:r>
            <a:endParaRPr sz="1200" b="0"/>
          </a:p>
          <a:p>
            <a:pPr marL="0" lvl="0" indent="0" algn="ctr" rtl="0">
              <a:spcBef>
                <a:spcPts val="251"/>
              </a:spcBef>
              <a:spcAft>
                <a:spcPts val="0"/>
              </a:spcAft>
              <a:buSzPts val="1191"/>
              <a:buNone/>
            </a:pPr>
            <a:r>
              <a:rPr lang="is-IS" sz="1200" b="0"/>
              <a:t>lungnalækningum barna,</a:t>
            </a:r>
            <a:endParaRPr sz="1200" b="0"/>
          </a:p>
          <a:p>
            <a:pPr marL="0" lvl="0" indent="0" algn="ctr" rtl="0">
              <a:spcBef>
                <a:spcPts val="251"/>
              </a:spcBef>
              <a:spcAft>
                <a:spcPts val="0"/>
              </a:spcAft>
              <a:buSzPts val="1191"/>
              <a:buNone/>
            </a:pPr>
            <a:endParaRPr sz="1200"/>
          </a:p>
          <a:p>
            <a:pPr marL="0" lvl="0" indent="0" algn="ctr" rtl="0">
              <a:spcBef>
                <a:spcPts val="251"/>
              </a:spcBef>
              <a:spcAft>
                <a:spcPts val="0"/>
              </a:spcAft>
              <a:buSzPts val="1191"/>
              <a:buNone/>
            </a:pPr>
            <a:r>
              <a:rPr lang="is-IS" sz="1254"/>
              <a:t> Óli Andri Hermannsson</a:t>
            </a:r>
            <a:endParaRPr sz="1254"/>
          </a:p>
          <a:p>
            <a:pPr marL="0" lvl="0" indent="0" algn="ctr" rtl="0">
              <a:spcBef>
                <a:spcPts val="251"/>
              </a:spcBef>
              <a:spcAft>
                <a:spcPts val="0"/>
              </a:spcAft>
              <a:buSzPts val="1191"/>
              <a:buNone/>
            </a:pPr>
            <a:r>
              <a:rPr lang="is-IS" sz="1254" b="0"/>
              <a:t>Barnalæknir</a:t>
            </a:r>
            <a:endParaRPr sz="1254" b="0"/>
          </a:p>
          <a:p>
            <a:pPr marL="0" lvl="0" indent="0" algn="ctr" rtl="0">
              <a:spcBef>
                <a:spcPts val="251"/>
              </a:spcBef>
              <a:spcAft>
                <a:spcPts val="0"/>
              </a:spcAft>
              <a:buSzPts val="1191"/>
              <a:buNone/>
            </a:pPr>
            <a:r>
              <a:rPr lang="is-IS" sz="1254" b="0"/>
              <a:t>Sérfræðingur í lungnalækningum barna</a:t>
            </a:r>
            <a:endParaRPr sz="1254" b="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25"/>
          <p:cNvPicPr preferRelativeResize="0">
            <a:picLocks noGrp="1"/>
          </p:cNvPicPr>
          <p:nvPr>
            <p:ph type="body" idx="1"/>
          </p:nvPr>
        </p:nvPicPr>
        <p:blipFill rotWithShape="1">
          <a:blip r:embed="rId3">
            <a:alphaModFix/>
          </a:blip>
          <a:srcRect/>
          <a:stretch/>
        </p:blipFill>
        <p:spPr>
          <a:xfrm>
            <a:off x="1142976" y="1357298"/>
            <a:ext cx="6638124" cy="438943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6"/>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Tilfelli</a:t>
            </a:r>
            <a:endParaRPr/>
          </a:p>
        </p:txBody>
      </p:sp>
      <p:sp>
        <p:nvSpPr>
          <p:cNvPr id="140" name="Google Shape;140;p26"/>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117475" algn="l" rtl="0">
              <a:spcBef>
                <a:spcPts val="0"/>
              </a:spcBef>
              <a:spcAft>
                <a:spcPts val="0"/>
              </a:spcAft>
              <a:buSzPts val="2470"/>
              <a:buNone/>
            </a:pPr>
            <a:endParaRPr/>
          </a:p>
          <a:p>
            <a:pPr marL="274320" lvl="0" indent="-274320" algn="l" rtl="0">
              <a:spcBef>
                <a:spcPts val="520"/>
              </a:spcBef>
              <a:spcAft>
                <a:spcPts val="0"/>
              </a:spcAft>
              <a:buSzPts val="2470"/>
              <a:buChar char="●"/>
            </a:pPr>
            <a:r>
              <a:rPr lang="is-IS"/>
              <a:t>9 mánaða drengur</a:t>
            </a:r>
            <a:endParaRPr/>
          </a:p>
          <a:p>
            <a:pPr marL="274320" lvl="0" indent="-274320" algn="l" rtl="0">
              <a:spcBef>
                <a:spcPts val="520"/>
              </a:spcBef>
              <a:spcAft>
                <a:spcPts val="0"/>
              </a:spcAft>
              <a:buSzPts val="2470"/>
              <a:buChar char="●"/>
            </a:pPr>
            <a:r>
              <a:rPr lang="is-IS"/>
              <a:t>Eðlileg meðganga og fæðing</a:t>
            </a:r>
            <a:endParaRPr/>
          </a:p>
          <a:p>
            <a:pPr marL="274320" lvl="0" indent="-274320" algn="l" rtl="0">
              <a:spcBef>
                <a:spcPts val="520"/>
              </a:spcBef>
              <a:spcAft>
                <a:spcPts val="0"/>
              </a:spcAft>
              <a:buSzPts val="2470"/>
              <a:buChar char="●"/>
            </a:pPr>
            <a:r>
              <a:rPr lang="is-IS"/>
              <a:t>Greindur með bronkit/astma á Hg</a:t>
            </a:r>
            <a:endParaRPr/>
          </a:p>
          <a:p>
            <a:pPr marL="274320" lvl="0" indent="-274320" algn="l" rtl="0">
              <a:spcBef>
                <a:spcPts val="520"/>
              </a:spcBef>
              <a:spcAft>
                <a:spcPts val="0"/>
              </a:spcAft>
              <a:buSzPts val="2470"/>
              <a:buChar char="●"/>
            </a:pPr>
            <a:r>
              <a:rPr lang="is-IS"/>
              <a:t>Þyngdist ágætlega fyrstu mánuðina</a:t>
            </a:r>
            <a:endParaRPr/>
          </a:p>
          <a:p>
            <a:pPr marL="274320" lvl="0" indent="-274320" algn="l" rtl="0">
              <a:spcBef>
                <a:spcPts val="520"/>
              </a:spcBef>
              <a:spcAft>
                <a:spcPts val="0"/>
              </a:spcAft>
              <a:buSzPts val="2470"/>
              <a:buChar char="●"/>
            </a:pPr>
            <a:r>
              <a:rPr lang="is-IS"/>
              <a:t>Gengið verr sl mánuði</a:t>
            </a:r>
            <a:endParaRPr/>
          </a:p>
          <a:p>
            <a:pPr marL="274320" lvl="0" indent="-274320" algn="l" rtl="0">
              <a:spcBef>
                <a:spcPts val="520"/>
              </a:spcBef>
              <a:spcAft>
                <a:spcPts val="0"/>
              </a:spcAft>
              <a:buSzPts val="2470"/>
              <a:buChar char="●"/>
            </a:pPr>
            <a:r>
              <a:rPr lang="is-IS"/>
              <a:t>Órólegur og alltaf svangur</a:t>
            </a:r>
            <a:endParaRPr/>
          </a:p>
          <a:p>
            <a:pPr marL="274320" lvl="0" indent="-274320" algn="l" rtl="0">
              <a:spcBef>
                <a:spcPts val="520"/>
              </a:spcBef>
              <a:spcAft>
                <a:spcPts val="0"/>
              </a:spcAft>
              <a:buSzPts val="2470"/>
              <a:buNone/>
            </a:pPr>
            <a:endParaRPr/>
          </a:p>
          <a:p>
            <a:pPr marL="274320" lvl="0" indent="-117475" algn="l" rtl="0">
              <a:spcBef>
                <a:spcPts val="520"/>
              </a:spcBef>
              <a:spcAft>
                <a:spcPts val="1200"/>
              </a:spcAft>
              <a:buSzPts val="247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27"/>
          <p:cNvPicPr preferRelativeResize="0">
            <a:picLocks noGrp="1"/>
          </p:cNvPicPr>
          <p:nvPr>
            <p:ph type="body" idx="4294967295"/>
          </p:nvPr>
        </p:nvPicPr>
        <p:blipFill rotWithShape="1">
          <a:blip r:embed="rId3">
            <a:alphaModFix/>
          </a:blip>
          <a:srcRect/>
          <a:stretch/>
        </p:blipFill>
        <p:spPr>
          <a:xfrm>
            <a:off x="2285984" y="-44928"/>
            <a:ext cx="5143536" cy="675844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8"/>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CF próteinið</a:t>
            </a:r>
            <a:endParaRPr/>
          </a:p>
        </p:txBody>
      </p:sp>
      <p:pic>
        <p:nvPicPr>
          <p:cNvPr id="151" name="Google Shape;151;p28"/>
          <p:cNvPicPr preferRelativeResize="0">
            <a:picLocks noGrp="1"/>
          </p:cNvPicPr>
          <p:nvPr>
            <p:ph type="body" idx="1"/>
          </p:nvPr>
        </p:nvPicPr>
        <p:blipFill rotWithShape="1">
          <a:blip r:embed="rId3">
            <a:alphaModFix/>
          </a:blip>
          <a:srcRect/>
          <a:stretch/>
        </p:blipFill>
        <p:spPr>
          <a:xfrm>
            <a:off x="5500694" y="2584966"/>
            <a:ext cx="3357586" cy="3325710"/>
          </a:xfrm>
          <a:prstGeom prst="rect">
            <a:avLst/>
          </a:prstGeom>
          <a:noFill/>
          <a:ln>
            <a:noFill/>
          </a:ln>
        </p:spPr>
      </p:pic>
      <p:sp>
        <p:nvSpPr>
          <p:cNvPr id="152" name="Google Shape;152;p28"/>
          <p:cNvSpPr/>
          <p:nvPr/>
        </p:nvSpPr>
        <p:spPr>
          <a:xfrm>
            <a:off x="248125" y="2788850"/>
            <a:ext cx="4966800" cy="3163800"/>
          </a:xfrm>
          <a:prstGeom prst="rect">
            <a:avLst/>
          </a:prstGeom>
          <a:noFill/>
          <a:ln>
            <a:noFill/>
          </a:ln>
        </p:spPr>
        <p:txBody>
          <a:bodyPr spcFirstLastPara="1" wrap="square" lIns="91425" tIns="45700" rIns="91425" bIns="45700" anchor="t" anchorCtr="0">
            <a:noAutofit/>
          </a:bodyPr>
          <a:lstStyle/>
          <a:p>
            <a:pPr marL="914400" marR="0" lvl="0" indent="-406400" algn="l" rtl="0">
              <a:spcBef>
                <a:spcPts val="0"/>
              </a:spcBef>
              <a:spcAft>
                <a:spcPts val="0"/>
              </a:spcAft>
              <a:buClr>
                <a:schemeClr val="dk2"/>
              </a:buClr>
              <a:buSzPts val="2800"/>
              <a:buFont typeface="Lato"/>
              <a:buChar char="•"/>
            </a:pPr>
            <a:r>
              <a:rPr lang="is-IS" sz="2800">
                <a:solidFill>
                  <a:schemeClr val="dk2"/>
                </a:solidFill>
                <a:latin typeface="Lato"/>
                <a:ea typeface="Lato"/>
                <a:cs typeface="Lato"/>
                <a:sym typeface="Lato"/>
              </a:rPr>
              <a:t>Cystic fibrosis transmembrane conductance regulator</a:t>
            </a:r>
            <a:endParaRPr sz="2800">
              <a:solidFill>
                <a:schemeClr val="dk2"/>
              </a:solidFill>
              <a:latin typeface="Lato"/>
              <a:ea typeface="Lato"/>
              <a:cs typeface="Lato"/>
              <a:sym typeface="Lato"/>
            </a:endParaRPr>
          </a:p>
          <a:p>
            <a:pPr marL="914400" marR="0" lvl="0" indent="-406400" algn="l" rtl="0">
              <a:spcBef>
                <a:spcPts val="0"/>
              </a:spcBef>
              <a:spcAft>
                <a:spcPts val="0"/>
              </a:spcAft>
              <a:buClr>
                <a:schemeClr val="dk2"/>
              </a:buClr>
              <a:buSzPts val="2800"/>
              <a:buFont typeface="Lato"/>
              <a:buChar char="•"/>
            </a:pPr>
            <a:r>
              <a:rPr lang="is-IS" sz="2800">
                <a:solidFill>
                  <a:schemeClr val="dk2"/>
                </a:solidFill>
                <a:latin typeface="Lato"/>
                <a:ea typeface="Lato"/>
                <a:cs typeface="Lato"/>
                <a:sym typeface="Lato"/>
              </a:rPr>
              <a:t>Prótein í frumuhimnu</a:t>
            </a:r>
            <a:endParaRPr>
              <a:solidFill>
                <a:schemeClr val="dk2"/>
              </a:solidFill>
              <a:latin typeface="Lato"/>
              <a:ea typeface="Lato"/>
              <a:cs typeface="Lato"/>
              <a:sym typeface="Lato"/>
            </a:endParaRPr>
          </a:p>
          <a:p>
            <a:pPr marL="914400" marR="0" lvl="0" indent="-406400" algn="l" rtl="0">
              <a:spcBef>
                <a:spcPts val="0"/>
              </a:spcBef>
              <a:spcAft>
                <a:spcPts val="0"/>
              </a:spcAft>
              <a:buClr>
                <a:schemeClr val="dk2"/>
              </a:buClr>
              <a:buSzPts val="2800"/>
              <a:buFont typeface="Lato"/>
              <a:buChar char="•"/>
            </a:pPr>
            <a:r>
              <a:rPr lang="is-IS" sz="2800">
                <a:solidFill>
                  <a:schemeClr val="dk2"/>
                </a:solidFill>
                <a:latin typeface="Lato"/>
                <a:ea typeface="Lato"/>
                <a:cs typeface="Lato"/>
                <a:sym typeface="Lato"/>
              </a:rPr>
              <a:t>Klór- og bikarbónatgöng</a:t>
            </a:r>
            <a:endParaRPr>
              <a:solidFill>
                <a:schemeClr val="dk2"/>
              </a:solidFill>
              <a:latin typeface="Lato"/>
              <a:ea typeface="Lato"/>
              <a:cs typeface="Lato"/>
              <a:sym typeface="Lato"/>
            </a:endParaRPr>
          </a:p>
          <a:p>
            <a:pPr marL="0" marR="0" lvl="0" indent="0" algn="l" rtl="0">
              <a:spcBef>
                <a:spcPts val="0"/>
              </a:spcBef>
              <a:spcAft>
                <a:spcPts val="0"/>
              </a:spcAft>
              <a:buNone/>
            </a:pPr>
            <a:endParaRPr sz="1800">
              <a:solidFill>
                <a:schemeClr val="dk1"/>
              </a:solidFill>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9"/>
          <p:cNvSpPr txBox="1">
            <a:spLocks noGrp="1"/>
          </p:cNvSpPr>
          <p:nvPr>
            <p:ph type="title"/>
          </p:nvPr>
        </p:nvSpPr>
        <p:spPr>
          <a:xfrm>
            <a:off x="500034" y="428604"/>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CF genið</a:t>
            </a:r>
            <a:endParaRPr/>
          </a:p>
        </p:txBody>
      </p:sp>
      <p:sp>
        <p:nvSpPr>
          <p:cNvPr id="158" name="Google Shape;158;p29"/>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660"/>
              <a:buChar char="●"/>
            </a:pPr>
            <a:r>
              <a:rPr lang="is-IS" sz="2800"/>
              <a:t>Galli í CFTR geni á litningi 7 (7q31.2)</a:t>
            </a:r>
            <a:endParaRPr/>
          </a:p>
          <a:p>
            <a:pPr marL="274320" lvl="0" indent="-274320" algn="l" rtl="0">
              <a:spcBef>
                <a:spcPts val="560"/>
              </a:spcBef>
              <a:spcAft>
                <a:spcPts val="0"/>
              </a:spcAft>
              <a:buSzPts val="2660"/>
              <a:buChar char="●"/>
            </a:pPr>
            <a:r>
              <a:rPr lang="is-IS" sz="2800"/>
              <a:t>Víkjandi erfðir</a:t>
            </a:r>
            <a:endParaRPr sz="2800"/>
          </a:p>
          <a:p>
            <a:pPr marL="274320" lvl="0" indent="-274320" algn="l" rtl="0">
              <a:spcBef>
                <a:spcPts val="560"/>
              </a:spcBef>
              <a:spcAft>
                <a:spcPts val="0"/>
              </a:spcAft>
              <a:buSzPts val="2660"/>
              <a:buChar char="●"/>
            </a:pPr>
            <a:r>
              <a:rPr lang="is-IS" sz="2800"/>
              <a:t>Yfir 2000 þekktar genabreytur</a:t>
            </a:r>
            <a:endParaRPr/>
          </a:p>
          <a:p>
            <a:pPr marL="274320" lvl="0" indent="-274320" algn="l" rtl="0">
              <a:spcBef>
                <a:spcPts val="560"/>
              </a:spcBef>
              <a:spcAft>
                <a:spcPts val="0"/>
              </a:spcAft>
              <a:buSzPts val="2660"/>
              <a:buChar char="●"/>
            </a:pPr>
            <a:r>
              <a:rPr lang="is-IS" sz="2800"/>
              <a:t>Delta F508 (80-90%)</a:t>
            </a:r>
            <a:endParaRPr/>
          </a:p>
          <a:p>
            <a:pPr marL="274320" lvl="0" indent="-274320" algn="l" rtl="0">
              <a:spcBef>
                <a:spcPts val="560"/>
              </a:spcBef>
              <a:spcAft>
                <a:spcPts val="0"/>
              </a:spcAft>
              <a:buSzPts val="2660"/>
              <a:buChar char="●"/>
            </a:pPr>
            <a:r>
              <a:rPr lang="is-IS" sz="2800"/>
              <a:t>Genabreytum er skipt í flokka 1-6</a:t>
            </a:r>
            <a:endParaRPr/>
          </a:p>
          <a:p>
            <a:pPr marL="274320" lvl="0" indent="-274320" algn="l" rtl="0">
              <a:spcBef>
                <a:spcPts val="560"/>
              </a:spcBef>
              <a:spcAft>
                <a:spcPts val="0"/>
              </a:spcAft>
              <a:buSzPts val="2660"/>
              <a:buChar char="●"/>
            </a:pPr>
            <a:r>
              <a:rPr lang="is-IS" sz="2800"/>
              <a:t>Tíðni mismunandi eftir löndum</a:t>
            </a:r>
            <a:endParaRPr/>
          </a:p>
          <a:p>
            <a:pPr marL="274320" lvl="0" indent="-105410" algn="l" rtl="0">
              <a:spcBef>
                <a:spcPts val="560"/>
              </a:spcBef>
              <a:spcAft>
                <a:spcPts val="1200"/>
              </a:spcAft>
              <a:buSzPts val="2660"/>
              <a:buNone/>
            </a:pPr>
            <a:endParaRPr sz="2800"/>
          </a:p>
        </p:txBody>
      </p:sp>
      <p:pic>
        <p:nvPicPr>
          <p:cNvPr id="159" name="Google Shape;159;p29"/>
          <p:cNvPicPr preferRelativeResize="0"/>
          <p:nvPr/>
        </p:nvPicPr>
        <p:blipFill rotWithShape="1">
          <a:blip r:embed="rId3">
            <a:alphaModFix/>
          </a:blip>
          <a:srcRect/>
          <a:stretch/>
        </p:blipFill>
        <p:spPr>
          <a:xfrm>
            <a:off x="6072198" y="2643182"/>
            <a:ext cx="3000375" cy="350615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30"/>
          <p:cNvPicPr preferRelativeResize="0"/>
          <p:nvPr/>
        </p:nvPicPr>
        <p:blipFill rotWithShape="1">
          <a:blip r:embed="rId3">
            <a:alphaModFix/>
          </a:blip>
          <a:srcRect/>
          <a:stretch/>
        </p:blipFill>
        <p:spPr>
          <a:xfrm>
            <a:off x="1122623" y="1064136"/>
            <a:ext cx="6898751" cy="4729742"/>
          </a:xfrm>
          <a:prstGeom prst="rect">
            <a:avLst/>
          </a:prstGeom>
          <a:noFill/>
          <a:ln>
            <a:noFill/>
          </a:ln>
        </p:spPr>
      </p:pic>
      <p:sp>
        <p:nvSpPr>
          <p:cNvPr id="165" name="Google Shape;165;p30"/>
          <p:cNvSpPr txBox="1"/>
          <p:nvPr/>
        </p:nvSpPr>
        <p:spPr>
          <a:xfrm>
            <a:off x="5793475" y="6596390"/>
            <a:ext cx="174118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100" b="1">
                <a:solidFill>
                  <a:schemeClr val="dk1"/>
                </a:solidFill>
                <a:latin typeface="Constantia"/>
                <a:ea typeface="Constantia"/>
                <a:cs typeface="Constantia"/>
                <a:sym typeface="Constantia"/>
              </a:rPr>
              <a:t>Dekkers et al. Nature 2013</a:t>
            </a:r>
            <a:endParaRPr sz="1100">
              <a:solidFill>
                <a:schemeClr val="dk1"/>
              </a:solidFill>
              <a:latin typeface="Constantia"/>
              <a:ea typeface="Constantia"/>
              <a:cs typeface="Constantia"/>
              <a:sym typeface="Constanti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1"/>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CF- þróun meðferðar</a:t>
            </a:r>
            <a:endParaRPr/>
          </a:p>
        </p:txBody>
      </p:sp>
      <p:sp>
        <p:nvSpPr>
          <p:cNvPr id="171" name="Google Shape;171;p31"/>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Char char="●"/>
            </a:pPr>
            <a:r>
              <a:rPr lang="is-IS"/>
              <a:t>Ólæknandi barnasjúkdómur upphaflega</a:t>
            </a:r>
            <a:endParaRPr/>
          </a:p>
          <a:p>
            <a:pPr marL="274320" lvl="0" indent="-274320" algn="l" rtl="0">
              <a:spcBef>
                <a:spcPts val="520"/>
              </a:spcBef>
              <a:spcAft>
                <a:spcPts val="0"/>
              </a:spcAft>
              <a:buSzPts val="2470"/>
              <a:buChar char="●"/>
            </a:pPr>
            <a:r>
              <a:rPr lang="is-IS"/>
              <a:t>Fleiri fullorðnir en börn nú með CF</a:t>
            </a:r>
            <a:endParaRPr/>
          </a:p>
          <a:p>
            <a:pPr marL="274320" lvl="0" indent="-274320" algn="l" rtl="0">
              <a:spcBef>
                <a:spcPts val="520"/>
              </a:spcBef>
              <a:spcAft>
                <a:spcPts val="0"/>
              </a:spcAft>
              <a:buSzPts val="2470"/>
              <a:buChar char="●"/>
            </a:pPr>
            <a:r>
              <a:rPr lang="is-IS"/>
              <a:t>Kraftaverkalyf</a:t>
            </a:r>
            <a:endParaRPr/>
          </a:p>
          <a:p>
            <a:pPr marL="274320" lvl="0" indent="-274320" algn="l" rtl="0">
              <a:spcBef>
                <a:spcPts val="520"/>
              </a:spcBef>
              <a:spcAft>
                <a:spcPts val="0"/>
              </a:spcAft>
              <a:buSzPts val="2470"/>
              <a:buChar char="●"/>
            </a:pPr>
            <a:r>
              <a:rPr lang="is-IS"/>
              <a:t>Áætluð lífslengd nú nánast sambærileg öðru fólki</a:t>
            </a:r>
            <a:endParaRPr/>
          </a:p>
          <a:p>
            <a:pPr marL="640080" lvl="1" indent="-246888" algn="l" rtl="0">
              <a:spcBef>
                <a:spcPts val="480"/>
              </a:spcBef>
              <a:spcAft>
                <a:spcPts val="0"/>
              </a:spcAft>
              <a:buSzPts val="2040"/>
              <a:buChar char="○"/>
            </a:pPr>
            <a:r>
              <a:rPr lang="is-IS"/>
              <a:t>Ef fær rétta meðferð</a:t>
            </a:r>
            <a:endParaRPr/>
          </a:p>
          <a:p>
            <a:pPr marL="640080" lvl="1" indent="-117348" algn="l" rtl="0">
              <a:spcBef>
                <a:spcPts val="480"/>
              </a:spcBef>
              <a:spcAft>
                <a:spcPts val="0"/>
              </a:spcAft>
              <a:buSzPts val="2040"/>
              <a:buNone/>
            </a:pPr>
            <a:endParaRPr/>
          </a:p>
          <a:p>
            <a:pPr marL="274320" lvl="0" indent="-117475" algn="l" rtl="0">
              <a:spcBef>
                <a:spcPts val="520"/>
              </a:spcBef>
              <a:spcAft>
                <a:spcPts val="0"/>
              </a:spcAft>
              <a:buSzPts val="2470"/>
              <a:buNone/>
            </a:pPr>
            <a:endParaRPr/>
          </a:p>
          <a:p>
            <a:pPr marL="274320" lvl="0" indent="-117475" algn="l" rtl="0">
              <a:spcBef>
                <a:spcPts val="520"/>
              </a:spcBef>
              <a:spcAft>
                <a:spcPts val="1200"/>
              </a:spcAft>
              <a:buSzPts val="247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Google Shape;176;p32"/>
          <p:cNvPicPr preferRelativeResize="0">
            <a:picLocks noGrp="1"/>
          </p:cNvPicPr>
          <p:nvPr>
            <p:ph type="body" idx="4294967295"/>
          </p:nvPr>
        </p:nvPicPr>
        <p:blipFill rotWithShape="1">
          <a:blip r:embed="rId3">
            <a:alphaModFix/>
          </a:blip>
          <a:srcRect/>
          <a:stretch/>
        </p:blipFill>
        <p:spPr>
          <a:xfrm>
            <a:off x="214282" y="492737"/>
            <a:ext cx="8715404" cy="6222411"/>
          </a:xfrm>
          <a:prstGeom prst="rect">
            <a:avLst/>
          </a:prstGeom>
          <a:noFill/>
          <a:ln>
            <a:noFill/>
          </a:ln>
        </p:spPr>
      </p:pic>
      <p:sp>
        <p:nvSpPr>
          <p:cNvPr id="177" name="Google Shape;177;p32"/>
          <p:cNvSpPr txBox="1"/>
          <p:nvPr/>
        </p:nvSpPr>
        <p:spPr>
          <a:xfrm>
            <a:off x="1647825" y="584201"/>
            <a:ext cx="148590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400">
                <a:solidFill>
                  <a:srgbClr val="FF0000"/>
                </a:solidFill>
                <a:latin typeface="Constantia"/>
                <a:ea typeface="Constantia"/>
                <a:cs typeface="Constantia"/>
                <a:sym typeface="Constantia"/>
              </a:rPr>
              <a:t>FEV1 115%</a:t>
            </a:r>
            <a:endParaRPr sz="2400">
              <a:solidFill>
                <a:srgbClr val="FF0000"/>
              </a:solidFill>
              <a:latin typeface="Constantia"/>
              <a:ea typeface="Constantia"/>
              <a:cs typeface="Constantia"/>
              <a:sym typeface="Constanti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33"/>
          <p:cNvPicPr preferRelativeResize="0"/>
          <p:nvPr/>
        </p:nvPicPr>
        <p:blipFill rotWithShape="1">
          <a:blip r:embed="rId3">
            <a:alphaModFix/>
          </a:blip>
          <a:srcRect/>
          <a:stretch/>
        </p:blipFill>
        <p:spPr>
          <a:xfrm>
            <a:off x="0" y="266700"/>
            <a:ext cx="9072594" cy="6324600"/>
          </a:xfrm>
          <a:prstGeom prst="rect">
            <a:avLst/>
          </a:prstGeom>
          <a:noFill/>
          <a:ln>
            <a:noFill/>
          </a:ln>
        </p:spPr>
      </p:pic>
      <p:sp>
        <p:nvSpPr>
          <p:cNvPr id="183" name="Google Shape;183;p33"/>
          <p:cNvSpPr txBox="1"/>
          <p:nvPr/>
        </p:nvSpPr>
        <p:spPr>
          <a:xfrm>
            <a:off x="2038350" y="825501"/>
            <a:ext cx="140615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400">
                <a:solidFill>
                  <a:srgbClr val="FF0000"/>
                </a:solidFill>
                <a:latin typeface="Constantia"/>
                <a:ea typeface="Constantia"/>
                <a:cs typeface="Constantia"/>
                <a:sym typeface="Constantia"/>
              </a:rPr>
              <a:t>FEV1 75%</a:t>
            </a:r>
            <a:endParaRPr sz="2400">
              <a:solidFill>
                <a:srgbClr val="FF0000"/>
              </a:solidFill>
              <a:latin typeface="Constantia"/>
              <a:ea typeface="Constantia"/>
              <a:cs typeface="Constantia"/>
              <a:sym typeface="Constanti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4"/>
          <p:cNvSpPr txBox="1">
            <a:spLocks noGrp="1"/>
          </p:cNvSpPr>
          <p:nvPr>
            <p:ph type="title"/>
          </p:nvPr>
        </p:nvSpPr>
        <p:spPr>
          <a:xfrm>
            <a:off x="500034" y="500042"/>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CF – Fjölkerfa sjúkdómur</a:t>
            </a:r>
            <a:endParaRPr/>
          </a:p>
        </p:txBody>
      </p:sp>
      <p:pic>
        <p:nvPicPr>
          <p:cNvPr id="189" name="Google Shape;189;p34"/>
          <p:cNvPicPr preferRelativeResize="0">
            <a:picLocks noGrp="1"/>
          </p:cNvPicPr>
          <p:nvPr>
            <p:ph type="body" idx="1"/>
          </p:nvPr>
        </p:nvPicPr>
        <p:blipFill rotWithShape="1">
          <a:blip r:embed="rId3">
            <a:alphaModFix/>
          </a:blip>
          <a:srcRect/>
          <a:stretch/>
        </p:blipFill>
        <p:spPr>
          <a:xfrm>
            <a:off x="3786182" y="2071678"/>
            <a:ext cx="4857784" cy="4019494"/>
          </a:xfrm>
          <a:prstGeom prst="rect">
            <a:avLst/>
          </a:prstGeom>
          <a:noFill/>
          <a:ln>
            <a:noFill/>
          </a:ln>
        </p:spPr>
      </p:pic>
      <p:sp>
        <p:nvSpPr>
          <p:cNvPr id="190" name="Google Shape;190;p34"/>
          <p:cNvSpPr txBox="1"/>
          <p:nvPr/>
        </p:nvSpPr>
        <p:spPr>
          <a:xfrm>
            <a:off x="714350" y="2214550"/>
            <a:ext cx="2977500" cy="3694200"/>
          </a:xfrm>
          <a:prstGeom prst="rect">
            <a:avLst/>
          </a:prstGeom>
          <a:noFill/>
          <a:ln>
            <a:noFill/>
          </a:ln>
        </p:spPr>
        <p:txBody>
          <a:bodyPr spcFirstLastPara="1" wrap="square" lIns="91425" tIns="45700" rIns="91425" bIns="45700" anchor="t" anchorCtr="0">
            <a:spAutoFit/>
          </a:bodyPr>
          <a:lstStyle/>
          <a:p>
            <a:pPr marL="457200" marR="0" lvl="0" indent="-342900" algn="l" rtl="0">
              <a:lnSpc>
                <a:spcPct val="150000"/>
              </a:lnSpc>
              <a:spcBef>
                <a:spcPts val="0"/>
              </a:spcBef>
              <a:spcAft>
                <a:spcPts val="0"/>
              </a:spcAft>
              <a:buClr>
                <a:schemeClr val="dk2"/>
              </a:buClr>
              <a:buSzPts val="1800"/>
              <a:buFont typeface="Lato"/>
              <a:buChar char="●"/>
            </a:pPr>
            <a:r>
              <a:rPr lang="is-IS" sz="1800">
                <a:solidFill>
                  <a:schemeClr val="dk2"/>
                </a:solidFill>
                <a:latin typeface="Lato"/>
                <a:ea typeface="Lato"/>
                <a:cs typeface="Lato"/>
                <a:sym typeface="Lato"/>
              </a:rPr>
              <a:t>Lungu</a:t>
            </a:r>
            <a:endParaRPr sz="1800">
              <a:solidFill>
                <a:schemeClr val="dk2"/>
              </a:solidFill>
              <a:latin typeface="Lato"/>
              <a:ea typeface="Lato"/>
              <a:cs typeface="Lato"/>
              <a:sym typeface="Lato"/>
            </a:endParaRPr>
          </a:p>
          <a:p>
            <a:pPr marL="457200" marR="0" lvl="0" indent="-342900" algn="l" rtl="0">
              <a:lnSpc>
                <a:spcPct val="150000"/>
              </a:lnSpc>
              <a:spcBef>
                <a:spcPts val="0"/>
              </a:spcBef>
              <a:spcAft>
                <a:spcPts val="0"/>
              </a:spcAft>
              <a:buClr>
                <a:schemeClr val="dk2"/>
              </a:buClr>
              <a:buSzPts val="1800"/>
              <a:buFont typeface="Lato"/>
              <a:buChar char="●"/>
            </a:pPr>
            <a:r>
              <a:rPr lang="is-IS" sz="1800">
                <a:solidFill>
                  <a:schemeClr val="dk2"/>
                </a:solidFill>
                <a:latin typeface="Lato"/>
                <a:ea typeface="Lato"/>
                <a:cs typeface="Lato"/>
                <a:sym typeface="Lato"/>
              </a:rPr>
              <a:t>Bris</a:t>
            </a:r>
            <a:endParaRPr sz="1800">
              <a:solidFill>
                <a:schemeClr val="dk2"/>
              </a:solidFill>
              <a:latin typeface="Lato"/>
              <a:ea typeface="Lato"/>
              <a:cs typeface="Lato"/>
              <a:sym typeface="Lato"/>
            </a:endParaRPr>
          </a:p>
          <a:p>
            <a:pPr marL="457200" marR="0" lvl="0" indent="-342900" algn="l" rtl="0">
              <a:lnSpc>
                <a:spcPct val="150000"/>
              </a:lnSpc>
              <a:spcBef>
                <a:spcPts val="0"/>
              </a:spcBef>
              <a:spcAft>
                <a:spcPts val="0"/>
              </a:spcAft>
              <a:buClr>
                <a:schemeClr val="dk2"/>
              </a:buClr>
              <a:buSzPts val="1800"/>
              <a:buFont typeface="Lato"/>
              <a:buChar char="●"/>
            </a:pPr>
            <a:r>
              <a:rPr lang="is-IS" sz="1800">
                <a:solidFill>
                  <a:schemeClr val="dk2"/>
                </a:solidFill>
                <a:latin typeface="Lato"/>
                <a:ea typeface="Lato"/>
                <a:cs typeface="Lato"/>
                <a:sym typeface="Lato"/>
              </a:rPr>
              <a:t>Efri öndunarfæri</a:t>
            </a:r>
            <a:endParaRPr sz="1800">
              <a:solidFill>
                <a:schemeClr val="dk2"/>
              </a:solidFill>
              <a:latin typeface="Lato"/>
              <a:ea typeface="Lato"/>
              <a:cs typeface="Lato"/>
              <a:sym typeface="Lato"/>
            </a:endParaRPr>
          </a:p>
          <a:p>
            <a:pPr marL="457200" marR="0" lvl="0" indent="-342900" algn="l" rtl="0">
              <a:lnSpc>
                <a:spcPct val="150000"/>
              </a:lnSpc>
              <a:spcBef>
                <a:spcPts val="0"/>
              </a:spcBef>
              <a:spcAft>
                <a:spcPts val="0"/>
              </a:spcAft>
              <a:buClr>
                <a:schemeClr val="dk2"/>
              </a:buClr>
              <a:buSzPts val="1800"/>
              <a:buFont typeface="Lato"/>
              <a:buChar char="●"/>
            </a:pPr>
            <a:r>
              <a:rPr lang="is-IS" sz="1800">
                <a:solidFill>
                  <a:schemeClr val="dk2"/>
                </a:solidFill>
                <a:latin typeface="Lato"/>
                <a:ea typeface="Lato"/>
                <a:cs typeface="Lato"/>
                <a:sym typeface="Lato"/>
              </a:rPr>
              <a:t>Lifur</a:t>
            </a:r>
            <a:endParaRPr sz="1800">
              <a:solidFill>
                <a:schemeClr val="dk2"/>
              </a:solidFill>
              <a:latin typeface="Lato"/>
              <a:ea typeface="Lato"/>
              <a:cs typeface="Lato"/>
              <a:sym typeface="Lato"/>
            </a:endParaRPr>
          </a:p>
          <a:p>
            <a:pPr marL="457200" marR="0" lvl="0" indent="-342900" algn="l" rtl="0">
              <a:lnSpc>
                <a:spcPct val="150000"/>
              </a:lnSpc>
              <a:spcBef>
                <a:spcPts val="0"/>
              </a:spcBef>
              <a:spcAft>
                <a:spcPts val="0"/>
              </a:spcAft>
              <a:buClr>
                <a:schemeClr val="dk2"/>
              </a:buClr>
              <a:buSzPts val="1800"/>
              <a:buFont typeface="Lato"/>
              <a:buChar char="●"/>
            </a:pPr>
            <a:r>
              <a:rPr lang="is-IS" sz="1800">
                <a:solidFill>
                  <a:schemeClr val="dk2"/>
                </a:solidFill>
                <a:latin typeface="Lato"/>
                <a:ea typeface="Lato"/>
                <a:cs typeface="Lato"/>
                <a:sym typeface="Lato"/>
              </a:rPr>
              <a:t>Meltingarvegur</a:t>
            </a:r>
            <a:endParaRPr sz="1800">
              <a:solidFill>
                <a:schemeClr val="dk2"/>
              </a:solidFill>
              <a:latin typeface="Lato"/>
              <a:ea typeface="Lato"/>
              <a:cs typeface="Lato"/>
              <a:sym typeface="Lato"/>
            </a:endParaRPr>
          </a:p>
          <a:p>
            <a:pPr marL="457200" marR="0" lvl="0" indent="-342900" algn="l" rtl="0">
              <a:lnSpc>
                <a:spcPct val="150000"/>
              </a:lnSpc>
              <a:spcBef>
                <a:spcPts val="0"/>
              </a:spcBef>
              <a:spcAft>
                <a:spcPts val="0"/>
              </a:spcAft>
              <a:buClr>
                <a:schemeClr val="dk2"/>
              </a:buClr>
              <a:buSzPts val="1800"/>
              <a:buFont typeface="Lato"/>
              <a:buChar char="●"/>
            </a:pPr>
            <a:r>
              <a:rPr lang="is-IS" sz="1800">
                <a:solidFill>
                  <a:schemeClr val="dk2"/>
                </a:solidFill>
                <a:latin typeface="Lato"/>
                <a:ea typeface="Lato"/>
                <a:cs typeface="Lato"/>
                <a:sym typeface="Lato"/>
              </a:rPr>
              <a:t>Liðir og bein</a:t>
            </a:r>
            <a:endParaRPr sz="1800">
              <a:solidFill>
                <a:schemeClr val="dk2"/>
              </a:solidFill>
              <a:latin typeface="Lato"/>
              <a:ea typeface="Lato"/>
              <a:cs typeface="Lato"/>
              <a:sym typeface="Lato"/>
            </a:endParaRPr>
          </a:p>
          <a:p>
            <a:pPr marL="457200" marR="0" lvl="0" indent="-342900" algn="l" rtl="0">
              <a:lnSpc>
                <a:spcPct val="150000"/>
              </a:lnSpc>
              <a:spcBef>
                <a:spcPts val="0"/>
              </a:spcBef>
              <a:spcAft>
                <a:spcPts val="0"/>
              </a:spcAft>
              <a:buClr>
                <a:schemeClr val="dk2"/>
              </a:buClr>
              <a:buSzPts val="1800"/>
              <a:buFont typeface="Lato"/>
              <a:buChar char="●"/>
            </a:pPr>
            <a:r>
              <a:rPr lang="is-IS" sz="1800">
                <a:solidFill>
                  <a:schemeClr val="dk2"/>
                </a:solidFill>
                <a:latin typeface="Lato"/>
                <a:ea typeface="Lato"/>
                <a:cs typeface="Lato"/>
                <a:sym typeface="Lato"/>
              </a:rPr>
              <a:t>Vas deferens</a:t>
            </a:r>
            <a:endParaRPr sz="1800">
              <a:solidFill>
                <a:schemeClr val="dk2"/>
              </a:solidFill>
              <a:latin typeface="Lato"/>
              <a:ea typeface="Lato"/>
              <a:cs typeface="Lato"/>
              <a:sym typeface="Lato"/>
            </a:endParaRPr>
          </a:p>
          <a:p>
            <a:pPr marL="457200" marR="0" lvl="0" indent="-342900" algn="l" rtl="0">
              <a:lnSpc>
                <a:spcPct val="150000"/>
              </a:lnSpc>
              <a:spcBef>
                <a:spcPts val="0"/>
              </a:spcBef>
              <a:spcAft>
                <a:spcPts val="0"/>
              </a:spcAft>
              <a:buClr>
                <a:schemeClr val="dk2"/>
              </a:buClr>
              <a:buSzPts val="1800"/>
              <a:buFont typeface="Lato"/>
              <a:buChar char="●"/>
            </a:pPr>
            <a:r>
              <a:rPr lang="is-IS" sz="1800">
                <a:solidFill>
                  <a:schemeClr val="dk2"/>
                </a:solidFill>
                <a:latin typeface="Lato"/>
                <a:ea typeface="Lato"/>
                <a:cs typeface="Lato"/>
                <a:sym typeface="Lato"/>
              </a:rPr>
              <a:t>Eggjastokkar</a:t>
            </a:r>
            <a:endParaRPr sz="1800">
              <a:solidFill>
                <a:schemeClr val="dk2"/>
              </a:solidFill>
              <a:latin typeface="Lato"/>
              <a:ea typeface="Lato"/>
              <a:cs typeface="Lato"/>
              <a:sym typeface="Lato"/>
            </a:endParaRPr>
          </a:p>
          <a:p>
            <a:pPr marL="457200" marR="0" lvl="0" indent="-342900" algn="l" rtl="0">
              <a:lnSpc>
                <a:spcPct val="150000"/>
              </a:lnSpc>
              <a:spcBef>
                <a:spcPts val="0"/>
              </a:spcBef>
              <a:spcAft>
                <a:spcPts val="0"/>
              </a:spcAft>
              <a:buClr>
                <a:schemeClr val="dk2"/>
              </a:buClr>
              <a:buSzPts val="1800"/>
              <a:buFont typeface="Lato"/>
              <a:buChar char="●"/>
            </a:pPr>
            <a:r>
              <a:rPr lang="is-IS" sz="1800">
                <a:solidFill>
                  <a:schemeClr val="dk2"/>
                </a:solidFill>
                <a:latin typeface="Lato"/>
                <a:ea typeface="Lato"/>
                <a:cs typeface="Lato"/>
                <a:sym typeface="Lato"/>
              </a:rPr>
              <a:t>Svitakirtlar</a:t>
            </a:r>
            <a:endParaRPr sz="1800">
              <a:solidFill>
                <a:schemeClr val="dk2"/>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7"/>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Öndunarfæraeinkenni</a:t>
            </a:r>
            <a:endParaRPr/>
          </a:p>
        </p:txBody>
      </p:sp>
      <p:sp>
        <p:nvSpPr>
          <p:cNvPr id="88" name="Google Shape;88;p17"/>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lnSpcReduction="10000"/>
          </a:bodyPr>
          <a:lstStyle/>
          <a:p>
            <a:pPr marL="274320" lvl="0" indent="-274320" algn="l" rtl="0">
              <a:spcBef>
                <a:spcPts val="0"/>
              </a:spcBef>
              <a:spcAft>
                <a:spcPts val="0"/>
              </a:spcAft>
              <a:buSzPts val="2470"/>
              <a:buChar char="●"/>
            </a:pPr>
            <a:r>
              <a:rPr lang="is-IS"/>
              <a:t>Hósti</a:t>
            </a:r>
            <a:endParaRPr/>
          </a:p>
          <a:p>
            <a:pPr marL="274320" lvl="0" indent="-274320" algn="l" rtl="0">
              <a:spcBef>
                <a:spcPts val="520"/>
              </a:spcBef>
              <a:spcAft>
                <a:spcPts val="0"/>
              </a:spcAft>
              <a:buSzPts val="2470"/>
              <a:buChar char="●"/>
            </a:pPr>
            <a:r>
              <a:rPr lang="is-IS"/>
              <a:t>Stridor</a:t>
            </a:r>
            <a:endParaRPr/>
          </a:p>
          <a:p>
            <a:pPr marL="274320" lvl="0" indent="-274320" algn="l" rtl="0">
              <a:spcBef>
                <a:spcPts val="520"/>
              </a:spcBef>
              <a:spcAft>
                <a:spcPts val="0"/>
              </a:spcAft>
              <a:buSzPts val="2470"/>
              <a:buChar char="●"/>
            </a:pPr>
            <a:r>
              <a:rPr lang="is-IS"/>
              <a:t>Mæði</a:t>
            </a:r>
            <a:endParaRPr/>
          </a:p>
          <a:p>
            <a:pPr marL="274320" lvl="0" indent="-274320" algn="l" rtl="0">
              <a:spcBef>
                <a:spcPts val="520"/>
              </a:spcBef>
              <a:spcAft>
                <a:spcPts val="0"/>
              </a:spcAft>
              <a:buSzPts val="2470"/>
              <a:buChar char="●"/>
            </a:pPr>
            <a:r>
              <a:rPr lang="is-IS"/>
              <a:t>Öndunarerfiðleikar</a:t>
            </a:r>
            <a:endParaRPr/>
          </a:p>
          <a:p>
            <a:pPr marL="274320" lvl="0" indent="-274320" algn="l" rtl="0">
              <a:spcBef>
                <a:spcPts val="520"/>
              </a:spcBef>
              <a:spcAft>
                <a:spcPts val="0"/>
              </a:spcAft>
              <a:buSzPts val="2470"/>
              <a:buChar char="●"/>
            </a:pPr>
            <a:r>
              <a:rPr lang="is-IS"/>
              <a:t>Blóðhósti</a:t>
            </a:r>
            <a:endParaRPr/>
          </a:p>
          <a:p>
            <a:pPr marL="274320" lvl="0" indent="-274320" algn="l" rtl="0">
              <a:spcBef>
                <a:spcPts val="520"/>
              </a:spcBef>
              <a:spcAft>
                <a:spcPts val="0"/>
              </a:spcAft>
              <a:buSzPts val="2470"/>
              <a:buChar char="●"/>
            </a:pPr>
            <a:r>
              <a:rPr lang="is-IS"/>
              <a:t>Hæsi</a:t>
            </a:r>
            <a:endParaRPr/>
          </a:p>
          <a:p>
            <a:pPr marL="274320" lvl="0" indent="-274320" algn="l" rtl="0">
              <a:spcBef>
                <a:spcPts val="520"/>
              </a:spcBef>
              <a:spcAft>
                <a:spcPts val="0"/>
              </a:spcAft>
              <a:buSzPts val="2470"/>
              <a:buChar char="●"/>
            </a:pPr>
            <a:r>
              <a:rPr lang="is-IS"/>
              <a:t>Ræskingar</a:t>
            </a:r>
            <a:endParaRPr/>
          </a:p>
          <a:p>
            <a:pPr marL="274320" lvl="0" indent="-274320" algn="l" rtl="0">
              <a:spcBef>
                <a:spcPts val="520"/>
              </a:spcBef>
              <a:spcAft>
                <a:spcPts val="0"/>
              </a:spcAft>
              <a:buSzPts val="2470"/>
              <a:buChar char="●"/>
            </a:pPr>
            <a:r>
              <a:rPr lang="is-IS"/>
              <a:t>Nefstíflur</a:t>
            </a:r>
            <a:endParaRPr/>
          </a:p>
          <a:p>
            <a:pPr marL="274320" lvl="0" indent="-274320" algn="l" rtl="0">
              <a:spcBef>
                <a:spcPts val="520"/>
              </a:spcBef>
              <a:spcAft>
                <a:spcPts val="1200"/>
              </a:spcAft>
              <a:buSzPts val="2470"/>
              <a:buChar char="●"/>
            </a:pPr>
            <a:r>
              <a:rPr lang="is-IS"/>
              <a:t>Hrotur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5"/>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Einkenni - börn</a:t>
            </a:r>
            <a:endParaRPr/>
          </a:p>
        </p:txBody>
      </p:sp>
      <p:sp>
        <p:nvSpPr>
          <p:cNvPr id="196" name="Google Shape;196;p35"/>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lnSpcReduction="20000"/>
          </a:bodyPr>
          <a:lstStyle/>
          <a:p>
            <a:pPr marL="274320" lvl="0" indent="-274320" algn="l" rtl="0">
              <a:spcBef>
                <a:spcPts val="0"/>
              </a:spcBef>
              <a:spcAft>
                <a:spcPts val="0"/>
              </a:spcAft>
              <a:buSzPts val="2470"/>
              <a:buChar char="●"/>
            </a:pPr>
            <a:r>
              <a:rPr lang="is-IS"/>
              <a:t>Mekonium ileus</a:t>
            </a:r>
            <a:endParaRPr/>
          </a:p>
          <a:p>
            <a:pPr marL="274320" lvl="0" indent="-274320" algn="l" rtl="0">
              <a:spcBef>
                <a:spcPts val="520"/>
              </a:spcBef>
              <a:spcAft>
                <a:spcPts val="0"/>
              </a:spcAft>
              <a:buSzPts val="2470"/>
              <a:buChar char="●"/>
            </a:pPr>
            <a:r>
              <a:rPr lang="is-IS"/>
              <a:t>Langdregin gula</a:t>
            </a:r>
            <a:endParaRPr/>
          </a:p>
          <a:p>
            <a:pPr marL="274320" lvl="0" indent="-274320" algn="l" rtl="0">
              <a:spcBef>
                <a:spcPts val="520"/>
              </a:spcBef>
              <a:spcAft>
                <a:spcPts val="0"/>
              </a:spcAft>
              <a:buSzPts val="2470"/>
              <a:buChar char="●"/>
            </a:pPr>
            <a:r>
              <a:rPr lang="is-IS"/>
              <a:t>Slímhósti</a:t>
            </a:r>
            <a:endParaRPr/>
          </a:p>
          <a:p>
            <a:pPr marL="274320" lvl="0" indent="-274320" algn="l" rtl="0">
              <a:spcBef>
                <a:spcPts val="520"/>
              </a:spcBef>
              <a:spcAft>
                <a:spcPts val="0"/>
              </a:spcAft>
              <a:buSzPts val="2470"/>
              <a:buChar char="●"/>
            </a:pPr>
            <a:r>
              <a:rPr lang="is-IS"/>
              <a:t>Sýkingar</a:t>
            </a:r>
            <a:endParaRPr/>
          </a:p>
          <a:p>
            <a:pPr marL="274320" lvl="0" indent="-274320" algn="l" rtl="0">
              <a:spcBef>
                <a:spcPts val="520"/>
              </a:spcBef>
              <a:spcAft>
                <a:spcPts val="0"/>
              </a:spcAft>
              <a:buSzPts val="2470"/>
              <a:buChar char="●"/>
            </a:pPr>
            <a:r>
              <a:rPr lang="is-IS"/>
              <a:t>Lausar hægðir, oft á dag, miklar hægðir, ómeltur matur, olíukenndar</a:t>
            </a:r>
            <a:endParaRPr/>
          </a:p>
          <a:p>
            <a:pPr marL="274320" lvl="0" indent="-274320" algn="l" rtl="0">
              <a:spcBef>
                <a:spcPts val="520"/>
              </a:spcBef>
              <a:spcAft>
                <a:spcPts val="0"/>
              </a:spcAft>
              <a:buSzPts val="2470"/>
              <a:buChar char="●"/>
            </a:pPr>
            <a:r>
              <a:rPr lang="is-IS"/>
              <a:t>Rektal prolaps</a:t>
            </a:r>
            <a:endParaRPr/>
          </a:p>
          <a:p>
            <a:pPr marL="274320" lvl="0" indent="-274320" algn="l" rtl="0">
              <a:spcBef>
                <a:spcPts val="520"/>
              </a:spcBef>
              <a:spcAft>
                <a:spcPts val="0"/>
              </a:spcAft>
              <a:buSzPts val="2470"/>
              <a:buChar char="●"/>
            </a:pPr>
            <a:r>
              <a:rPr lang="is-IS"/>
              <a:t>Vanþrif</a:t>
            </a:r>
            <a:endParaRPr/>
          </a:p>
          <a:p>
            <a:pPr marL="274320" lvl="0" indent="-274320" algn="l" rtl="0">
              <a:spcBef>
                <a:spcPts val="520"/>
              </a:spcBef>
              <a:spcAft>
                <a:spcPts val="0"/>
              </a:spcAft>
              <a:buSzPts val="2470"/>
              <a:buChar char="●"/>
            </a:pPr>
            <a:r>
              <a:rPr lang="is-IS"/>
              <a:t>Nefstíflur</a:t>
            </a:r>
            <a:endParaRPr/>
          </a:p>
          <a:p>
            <a:pPr marL="274320" lvl="0" indent="-274320" algn="l" rtl="0">
              <a:spcBef>
                <a:spcPts val="520"/>
              </a:spcBef>
              <a:spcAft>
                <a:spcPts val="0"/>
              </a:spcAft>
              <a:buSzPts val="2470"/>
              <a:buChar char="●"/>
            </a:pPr>
            <a:r>
              <a:rPr lang="is-IS"/>
              <a:t>Saltbragð</a:t>
            </a:r>
            <a:endParaRPr/>
          </a:p>
          <a:p>
            <a:pPr marL="274320" lvl="0" indent="-117475" algn="l" rtl="0">
              <a:spcBef>
                <a:spcPts val="520"/>
              </a:spcBef>
              <a:spcAft>
                <a:spcPts val="1200"/>
              </a:spcAft>
              <a:buSzPts val="247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6"/>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Einkenni - eldri</a:t>
            </a:r>
            <a:endParaRPr/>
          </a:p>
        </p:txBody>
      </p:sp>
      <p:sp>
        <p:nvSpPr>
          <p:cNvPr id="202" name="Google Shape;202;p36"/>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Char char="●"/>
            </a:pPr>
            <a:r>
              <a:rPr lang="is-IS"/>
              <a:t>Seinkaður kynþroski</a:t>
            </a:r>
            <a:endParaRPr/>
          </a:p>
          <a:p>
            <a:pPr marL="274320" lvl="0" indent="-274320" algn="l" rtl="0">
              <a:spcBef>
                <a:spcPts val="520"/>
              </a:spcBef>
              <a:spcAft>
                <a:spcPts val="0"/>
              </a:spcAft>
              <a:buSzPts val="2470"/>
              <a:buChar char="●"/>
            </a:pPr>
            <a:r>
              <a:rPr lang="is-IS"/>
              <a:t>Brisbólga</a:t>
            </a:r>
            <a:endParaRPr/>
          </a:p>
          <a:p>
            <a:pPr marL="274320" lvl="0" indent="-274320" algn="l" rtl="0">
              <a:spcBef>
                <a:spcPts val="520"/>
              </a:spcBef>
              <a:spcAft>
                <a:spcPts val="0"/>
              </a:spcAft>
              <a:buSzPts val="2470"/>
              <a:buChar char="●"/>
            </a:pPr>
            <a:r>
              <a:rPr lang="is-IS"/>
              <a:t>Kinnholubólgur</a:t>
            </a:r>
            <a:endParaRPr/>
          </a:p>
          <a:p>
            <a:pPr marL="274320" lvl="0" indent="-274320" algn="l" rtl="0">
              <a:spcBef>
                <a:spcPts val="520"/>
              </a:spcBef>
              <a:spcAft>
                <a:spcPts val="0"/>
              </a:spcAft>
              <a:buSzPts val="2470"/>
              <a:buChar char="●"/>
            </a:pPr>
            <a:r>
              <a:rPr lang="is-IS"/>
              <a:t>Nefsepar</a:t>
            </a:r>
            <a:endParaRPr/>
          </a:p>
          <a:p>
            <a:pPr marL="274320" lvl="0" indent="-274320" algn="l" rtl="0">
              <a:spcBef>
                <a:spcPts val="520"/>
              </a:spcBef>
              <a:spcAft>
                <a:spcPts val="1200"/>
              </a:spcAft>
              <a:buSzPts val="2470"/>
              <a:buChar char="●"/>
            </a:pPr>
            <a:r>
              <a:rPr lang="is-IS"/>
              <a:t>Ófrjósemi</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7"/>
          <p:cNvSpPr txBox="1">
            <a:spLocks noGrp="1"/>
          </p:cNvSpPr>
          <p:nvPr>
            <p:ph type="title"/>
          </p:nvPr>
        </p:nvSpPr>
        <p:spPr>
          <a:xfrm>
            <a:off x="428596" y="357166"/>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          </a:t>
            </a:r>
            <a:r>
              <a:rPr lang="is-IS" sz="4000"/>
              <a:t>CF Lungu</a:t>
            </a:r>
            <a:endParaRPr sz="4000"/>
          </a:p>
        </p:txBody>
      </p:sp>
      <p:sp>
        <p:nvSpPr>
          <p:cNvPr id="208" name="Google Shape;208;p37"/>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219710" algn="l" rtl="0">
              <a:spcBef>
                <a:spcPts val="0"/>
              </a:spcBef>
              <a:spcAft>
                <a:spcPts val="0"/>
              </a:spcAft>
              <a:buSzPts val="1800"/>
              <a:buChar char="●"/>
            </a:pPr>
            <a:r>
              <a:rPr lang="is-IS"/>
              <a:t>Þykkt slím</a:t>
            </a:r>
            <a:endParaRPr/>
          </a:p>
          <a:p>
            <a:pPr marL="274320" lvl="0" indent="-219710" algn="l" rtl="0">
              <a:spcBef>
                <a:spcPts val="560"/>
              </a:spcBef>
              <a:spcAft>
                <a:spcPts val="0"/>
              </a:spcAft>
              <a:buSzPts val="1800"/>
              <a:buChar char="●"/>
            </a:pPr>
            <a:r>
              <a:rPr lang="is-IS"/>
              <a:t>Bólga</a:t>
            </a:r>
            <a:endParaRPr/>
          </a:p>
          <a:p>
            <a:pPr marL="274320" lvl="0" indent="-219710" algn="l" rtl="0">
              <a:spcBef>
                <a:spcPts val="560"/>
              </a:spcBef>
              <a:spcAft>
                <a:spcPts val="0"/>
              </a:spcAft>
              <a:buSzPts val="1800"/>
              <a:buChar char="●"/>
            </a:pPr>
            <a:r>
              <a:rPr lang="is-IS"/>
              <a:t>Sýkingar</a:t>
            </a:r>
            <a:endParaRPr/>
          </a:p>
          <a:p>
            <a:pPr marL="274320" lvl="0" indent="-219710" algn="l" rtl="0">
              <a:spcBef>
                <a:spcPts val="560"/>
              </a:spcBef>
              <a:spcAft>
                <a:spcPts val="0"/>
              </a:spcAft>
              <a:buSzPts val="1800"/>
              <a:buChar char="●"/>
            </a:pPr>
            <a:r>
              <a:rPr lang="is-IS"/>
              <a:t>Bronchiectasis</a:t>
            </a:r>
            <a:endParaRPr/>
          </a:p>
          <a:p>
            <a:pPr marL="274320" lvl="0" indent="-219710" algn="l" rtl="0">
              <a:spcBef>
                <a:spcPts val="560"/>
              </a:spcBef>
              <a:spcAft>
                <a:spcPts val="0"/>
              </a:spcAft>
              <a:buSzPts val="1800"/>
              <a:buChar char="●"/>
            </a:pPr>
            <a:r>
              <a:rPr lang="is-IS"/>
              <a:t>Fibrósa</a:t>
            </a:r>
            <a:endParaRPr/>
          </a:p>
          <a:p>
            <a:pPr marL="274320" lvl="0" indent="-219710" algn="l" rtl="0">
              <a:spcBef>
                <a:spcPts val="560"/>
              </a:spcBef>
              <a:spcAft>
                <a:spcPts val="0"/>
              </a:spcAft>
              <a:buSzPts val="1800"/>
              <a:buChar char="●"/>
            </a:pPr>
            <a:r>
              <a:rPr lang="is-IS"/>
              <a:t>Skert lungnastarfsemi</a:t>
            </a:r>
            <a:endParaRPr/>
          </a:p>
          <a:p>
            <a:pPr marL="274320" lvl="0" indent="-219710" algn="l" rtl="0">
              <a:spcBef>
                <a:spcPts val="560"/>
              </a:spcBef>
              <a:spcAft>
                <a:spcPts val="0"/>
              </a:spcAft>
              <a:buSzPts val="1800"/>
              <a:buChar char="●"/>
            </a:pPr>
            <a:r>
              <a:rPr lang="is-IS"/>
              <a:t>Öndunarbilun</a:t>
            </a:r>
            <a:endParaRPr/>
          </a:p>
          <a:p>
            <a:pPr marL="274320" lvl="0" indent="-219710" algn="l" rtl="0">
              <a:spcBef>
                <a:spcPts val="560"/>
              </a:spcBef>
              <a:spcAft>
                <a:spcPts val="1200"/>
              </a:spcAft>
              <a:buSzPts val="1800"/>
              <a:buChar char="●"/>
            </a:pPr>
            <a:r>
              <a:rPr lang="is-IS"/>
              <a:t>Ígræðsla/dauði</a:t>
            </a:r>
            <a:endParaRPr/>
          </a:p>
        </p:txBody>
      </p:sp>
      <p:pic>
        <p:nvPicPr>
          <p:cNvPr id="209" name="Google Shape;209;p37"/>
          <p:cNvPicPr preferRelativeResize="0"/>
          <p:nvPr/>
        </p:nvPicPr>
        <p:blipFill rotWithShape="1">
          <a:blip r:embed="rId3">
            <a:alphaModFix/>
          </a:blip>
          <a:srcRect/>
          <a:stretch/>
        </p:blipFill>
        <p:spPr>
          <a:xfrm>
            <a:off x="6000728" y="142852"/>
            <a:ext cx="3143272" cy="4170831"/>
          </a:xfrm>
          <a:prstGeom prst="rect">
            <a:avLst/>
          </a:prstGeom>
          <a:noFill/>
          <a:ln>
            <a:noFill/>
          </a:ln>
        </p:spPr>
      </p:pic>
      <p:pic>
        <p:nvPicPr>
          <p:cNvPr id="210" name="Google Shape;210;p37"/>
          <p:cNvPicPr preferRelativeResize="0"/>
          <p:nvPr/>
        </p:nvPicPr>
        <p:blipFill rotWithShape="1">
          <a:blip r:embed="rId4">
            <a:alphaModFix/>
          </a:blip>
          <a:srcRect/>
          <a:stretch/>
        </p:blipFill>
        <p:spPr>
          <a:xfrm>
            <a:off x="4857752" y="3428977"/>
            <a:ext cx="1928826" cy="342902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8"/>
          <p:cNvSpPr txBox="1">
            <a:spLocks noGrp="1"/>
          </p:cNvSpPr>
          <p:nvPr>
            <p:ph type="title"/>
          </p:nvPr>
        </p:nvSpPr>
        <p:spPr>
          <a:xfrm>
            <a:off x="500034" y="142852"/>
            <a:ext cx="8229600" cy="1143000"/>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Lungu- meðferð</a:t>
            </a:r>
            <a:endParaRPr/>
          </a:p>
        </p:txBody>
      </p:sp>
      <p:sp>
        <p:nvSpPr>
          <p:cNvPr id="216" name="Google Shape;216;p38"/>
          <p:cNvSpPr txBox="1">
            <a:spLocks noGrp="1"/>
          </p:cNvSpPr>
          <p:nvPr>
            <p:ph type="body" idx="1"/>
          </p:nvPr>
        </p:nvSpPr>
        <p:spPr>
          <a:xfrm>
            <a:off x="500034" y="1500174"/>
            <a:ext cx="7886700" cy="4771244"/>
          </a:xfrm>
          <a:prstGeom prst="rect">
            <a:avLst/>
          </a:prstGeom>
          <a:noFill/>
          <a:ln>
            <a:noFill/>
          </a:ln>
        </p:spPr>
        <p:txBody>
          <a:bodyPr spcFirstLastPara="1" wrap="square" lIns="91425" tIns="45700" rIns="91425" bIns="45700" anchor="t" anchorCtr="0">
            <a:normAutofit/>
          </a:bodyPr>
          <a:lstStyle/>
          <a:p>
            <a:pPr marL="274320" lvl="0" indent="-243840" algn="l" rtl="0">
              <a:spcBef>
                <a:spcPts val="0"/>
              </a:spcBef>
              <a:spcAft>
                <a:spcPts val="0"/>
              </a:spcAft>
              <a:buSzPts val="1800"/>
              <a:buChar char="●"/>
            </a:pPr>
            <a:r>
              <a:rPr lang="is-IS"/>
              <a:t>Slímlosandi meðferð</a:t>
            </a:r>
            <a:endParaRPr/>
          </a:p>
          <a:p>
            <a:pPr marL="274320" lvl="0" indent="-243840" algn="l" rtl="0">
              <a:spcBef>
                <a:spcPts val="480"/>
              </a:spcBef>
              <a:spcAft>
                <a:spcPts val="0"/>
              </a:spcAft>
              <a:buSzPts val="1800"/>
              <a:buChar char="●"/>
            </a:pPr>
            <a:r>
              <a:rPr lang="is-IS"/>
              <a:t>Öndunar sjúkraþjálfun</a:t>
            </a:r>
            <a:endParaRPr/>
          </a:p>
          <a:p>
            <a:pPr marL="274320" lvl="0" indent="-243840" algn="l" rtl="0">
              <a:spcBef>
                <a:spcPts val="480"/>
              </a:spcBef>
              <a:spcAft>
                <a:spcPts val="0"/>
              </a:spcAft>
              <a:buSzPts val="1800"/>
              <a:buChar char="●"/>
            </a:pPr>
            <a:r>
              <a:rPr lang="is-IS"/>
              <a:t>Innúðalyf</a:t>
            </a:r>
            <a:endParaRPr/>
          </a:p>
          <a:p>
            <a:pPr marL="640080" lvl="1" indent="-231648" algn="l" rtl="0">
              <a:spcBef>
                <a:spcPts val="480"/>
              </a:spcBef>
              <a:spcAft>
                <a:spcPts val="0"/>
              </a:spcAft>
              <a:buSzPts val="1800"/>
              <a:buChar char="○"/>
            </a:pPr>
            <a:r>
              <a:rPr lang="is-IS" sz="1800"/>
              <a:t>Hyperton saltvatn</a:t>
            </a:r>
            <a:endParaRPr sz="1800"/>
          </a:p>
          <a:p>
            <a:pPr marL="640080" lvl="1" indent="-231648" algn="l" rtl="0">
              <a:spcBef>
                <a:spcPts val="480"/>
              </a:spcBef>
              <a:spcAft>
                <a:spcPts val="0"/>
              </a:spcAft>
              <a:buSzPts val="1800"/>
              <a:buChar char="○"/>
            </a:pPr>
            <a:r>
              <a:rPr lang="is-IS" sz="1800"/>
              <a:t>Pulmozyme</a:t>
            </a:r>
            <a:endParaRPr sz="1800"/>
          </a:p>
          <a:p>
            <a:pPr marL="274320" lvl="0" indent="-243840" algn="l" rtl="0">
              <a:spcBef>
                <a:spcPts val="480"/>
              </a:spcBef>
              <a:spcAft>
                <a:spcPts val="0"/>
              </a:spcAft>
              <a:buSzPts val="1800"/>
              <a:buChar char="●"/>
            </a:pPr>
            <a:r>
              <a:rPr lang="is-IS"/>
              <a:t>Sýklalyf</a:t>
            </a:r>
            <a:endParaRPr/>
          </a:p>
          <a:p>
            <a:pPr marL="640080" lvl="1" indent="-231648" algn="l" rtl="0">
              <a:spcBef>
                <a:spcPts val="480"/>
              </a:spcBef>
              <a:spcAft>
                <a:spcPts val="0"/>
              </a:spcAft>
              <a:buSzPts val="1800"/>
              <a:buChar char="○"/>
            </a:pPr>
            <a:r>
              <a:rPr lang="is-IS" sz="1800"/>
              <a:t>Per os, iv, innúða</a:t>
            </a:r>
            <a:endParaRPr sz="1800"/>
          </a:p>
          <a:p>
            <a:pPr marL="274320" lvl="0" indent="-243840" algn="l" rtl="0">
              <a:spcBef>
                <a:spcPts val="480"/>
              </a:spcBef>
              <a:spcAft>
                <a:spcPts val="0"/>
              </a:spcAft>
              <a:buSzPts val="1800"/>
              <a:buChar char="●"/>
            </a:pPr>
            <a:r>
              <a:rPr lang="is-IS"/>
              <a:t>Hreyfing!</a:t>
            </a:r>
            <a:endParaRPr/>
          </a:p>
          <a:p>
            <a:pPr marL="274320" lvl="0" indent="-243840" algn="l" rtl="0">
              <a:spcBef>
                <a:spcPts val="480"/>
              </a:spcBef>
              <a:spcAft>
                <a:spcPts val="0"/>
              </a:spcAft>
              <a:buSzPts val="1800"/>
              <a:buChar char="●"/>
            </a:pPr>
            <a:r>
              <a:rPr lang="is-IS"/>
              <a:t>Berkjuvíkkandi lyf</a:t>
            </a:r>
            <a:endParaRPr/>
          </a:p>
          <a:p>
            <a:pPr marL="274320" lvl="0" indent="-243840" algn="l" rtl="0">
              <a:spcBef>
                <a:spcPts val="480"/>
              </a:spcBef>
              <a:spcAft>
                <a:spcPts val="1200"/>
              </a:spcAft>
              <a:buSzPts val="1800"/>
              <a:buChar char="●"/>
            </a:pPr>
            <a:r>
              <a:rPr lang="is-IS"/>
              <a:t>Bólguminnkandi lyf</a:t>
            </a:r>
            <a:endParaRPr/>
          </a:p>
        </p:txBody>
      </p:sp>
      <p:pic>
        <p:nvPicPr>
          <p:cNvPr id="217" name="Google Shape;217;p38"/>
          <p:cNvPicPr preferRelativeResize="0"/>
          <p:nvPr/>
        </p:nvPicPr>
        <p:blipFill rotWithShape="1">
          <a:blip r:embed="rId3">
            <a:alphaModFix/>
          </a:blip>
          <a:srcRect/>
          <a:stretch/>
        </p:blipFill>
        <p:spPr>
          <a:xfrm>
            <a:off x="5393509" y="1643050"/>
            <a:ext cx="3750491" cy="465209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39"/>
          <p:cNvPicPr preferRelativeResize="0"/>
          <p:nvPr/>
        </p:nvPicPr>
        <p:blipFill rotWithShape="1">
          <a:blip r:embed="rId3">
            <a:alphaModFix/>
          </a:blip>
          <a:srcRect/>
          <a:stretch/>
        </p:blipFill>
        <p:spPr>
          <a:xfrm>
            <a:off x="326532" y="709432"/>
            <a:ext cx="3843874" cy="4620270"/>
          </a:xfrm>
          <a:prstGeom prst="rect">
            <a:avLst/>
          </a:prstGeom>
          <a:noFill/>
          <a:ln>
            <a:noFill/>
          </a:ln>
        </p:spPr>
      </p:pic>
      <p:pic>
        <p:nvPicPr>
          <p:cNvPr id="223" name="Google Shape;223;p39"/>
          <p:cNvPicPr preferRelativeResize="0"/>
          <p:nvPr/>
        </p:nvPicPr>
        <p:blipFill rotWithShape="1">
          <a:blip r:embed="rId4">
            <a:alphaModFix/>
          </a:blip>
          <a:srcRect/>
          <a:stretch/>
        </p:blipFill>
        <p:spPr>
          <a:xfrm>
            <a:off x="4467245" y="846161"/>
            <a:ext cx="2661314" cy="470345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40"/>
          <p:cNvPicPr preferRelativeResize="0"/>
          <p:nvPr/>
        </p:nvPicPr>
        <p:blipFill rotWithShape="1">
          <a:blip r:embed="rId3">
            <a:alphaModFix/>
          </a:blip>
          <a:srcRect/>
          <a:stretch/>
        </p:blipFill>
        <p:spPr>
          <a:xfrm>
            <a:off x="103003" y="92123"/>
            <a:ext cx="4327388" cy="6571397"/>
          </a:xfrm>
          <a:prstGeom prst="rect">
            <a:avLst/>
          </a:prstGeom>
          <a:noFill/>
          <a:ln>
            <a:noFill/>
          </a:ln>
        </p:spPr>
      </p:pic>
      <p:pic>
        <p:nvPicPr>
          <p:cNvPr id="229" name="Google Shape;229;p40"/>
          <p:cNvPicPr preferRelativeResize="0"/>
          <p:nvPr/>
        </p:nvPicPr>
        <p:blipFill rotWithShape="1">
          <a:blip r:embed="rId4">
            <a:alphaModFix/>
          </a:blip>
          <a:srcRect/>
          <a:stretch/>
        </p:blipFill>
        <p:spPr>
          <a:xfrm>
            <a:off x="4571040" y="-2033517"/>
            <a:ext cx="4572961" cy="1082267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41"/>
          <p:cNvPicPr preferRelativeResize="0"/>
          <p:nvPr/>
        </p:nvPicPr>
        <p:blipFill rotWithShape="1">
          <a:blip r:embed="rId3">
            <a:alphaModFix/>
          </a:blip>
          <a:srcRect/>
          <a:stretch/>
        </p:blipFill>
        <p:spPr>
          <a:xfrm>
            <a:off x="5446659" y="-1714953"/>
            <a:ext cx="3697341" cy="8750374"/>
          </a:xfrm>
          <a:prstGeom prst="rect">
            <a:avLst/>
          </a:prstGeom>
          <a:noFill/>
          <a:ln>
            <a:noFill/>
          </a:ln>
        </p:spPr>
      </p:pic>
      <p:pic>
        <p:nvPicPr>
          <p:cNvPr id="235" name="Google Shape;235;p41"/>
          <p:cNvPicPr preferRelativeResize="0"/>
          <p:nvPr/>
        </p:nvPicPr>
        <p:blipFill rotWithShape="1">
          <a:blip r:embed="rId4">
            <a:alphaModFix/>
          </a:blip>
          <a:srcRect/>
          <a:stretch/>
        </p:blipFill>
        <p:spPr>
          <a:xfrm>
            <a:off x="124760" y="422372"/>
            <a:ext cx="4931735" cy="625891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2"/>
          <p:cNvSpPr txBox="1">
            <a:spLocks noGrp="1"/>
          </p:cNvSpPr>
          <p:nvPr>
            <p:ph type="title"/>
          </p:nvPr>
        </p:nvSpPr>
        <p:spPr>
          <a:xfrm>
            <a:off x="928662" y="642918"/>
            <a:ext cx="7550507" cy="899672"/>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Bris</a:t>
            </a:r>
            <a:endParaRPr/>
          </a:p>
        </p:txBody>
      </p:sp>
      <p:sp>
        <p:nvSpPr>
          <p:cNvPr id="241" name="Google Shape;241;p42"/>
          <p:cNvSpPr txBox="1">
            <a:spLocks noGrp="1"/>
          </p:cNvSpPr>
          <p:nvPr>
            <p:ph type="body" idx="1"/>
          </p:nvPr>
        </p:nvSpPr>
        <p:spPr>
          <a:xfrm>
            <a:off x="454641" y="1589018"/>
            <a:ext cx="7886700" cy="4792663"/>
          </a:xfrm>
          <a:prstGeom prst="rect">
            <a:avLst/>
          </a:prstGeom>
          <a:noFill/>
          <a:ln>
            <a:noFill/>
          </a:ln>
        </p:spPr>
        <p:txBody>
          <a:bodyPr spcFirstLastPara="1" wrap="square" lIns="91425" tIns="45700" rIns="91425" bIns="45700" anchor="t" anchorCtr="0">
            <a:normAutofit fontScale="92500" lnSpcReduction="20000"/>
          </a:bodyPr>
          <a:lstStyle/>
          <a:p>
            <a:pPr marL="274320" lvl="0" indent="-262557" algn="l" rtl="0">
              <a:spcBef>
                <a:spcPts val="0"/>
              </a:spcBef>
              <a:spcAft>
                <a:spcPts val="0"/>
              </a:spcAft>
              <a:buSzPct val="137222"/>
              <a:buChar char="●"/>
            </a:pPr>
            <a:r>
              <a:rPr lang="is-IS"/>
              <a:t>Exocrine vanstarfsemi </a:t>
            </a:r>
            <a:endParaRPr/>
          </a:p>
          <a:p>
            <a:pPr marL="640080" lvl="1" indent="-237173" algn="l" rtl="0">
              <a:spcBef>
                <a:spcPts val="480"/>
              </a:spcBef>
              <a:spcAft>
                <a:spcPts val="0"/>
              </a:spcAft>
              <a:buSzPct val="145714"/>
              <a:buChar char="○"/>
            </a:pPr>
            <a:r>
              <a:rPr lang="is-IS"/>
              <a:t>90%</a:t>
            </a:r>
            <a:endParaRPr/>
          </a:p>
          <a:p>
            <a:pPr marL="640080" lvl="1" indent="-237173" algn="l" rtl="0">
              <a:spcBef>
                <a:spcPts val="480"/>
              </a:spcBef>
              <a:spcAft>
                <a:spcPts val="0"/>
              </a:spcAft>
              <a:buSzPct val="145714"/>
              <a:buChar char="○"/>
            </a:pPr>
            <a:r>
              <a:rPr lang="is-IS"/>
              <a:t>Malabsorption</a:t>
            </a:r>
            <a:endParaRPr/>
          </a:p>
          <a:p>
            <a:pPr marL="640080" lvl="1" indent="-237173" algn="l" rtl="0">
              <a:spcBef>
                <a:spcPts val="480"/>
              </a:spcBef>
              <a:spcAft>
                <a:spcPts val="0"/>
              </a:spcAft>
              <a:buSzPct val="145714"/>
              <a:buChar char="○"/>
            </a:pPr>
            <a:r>
              <a:rPr lang="is-IS"/>
              <a:t>Vannæring</a:t>
            </a:r>
            <a:endParaRPr/>
          </a:p>
          <a:p>
            <a:pPr marL="640080" lvl="1" indent="-237173" algn="l" rtl="0">
              <a:spcBef>
                <a:spcPts val="480"/>
              </a:spcBef>
              <a:spcAft>
                <a:spcPts val="0"/>
              </a:spcAft>
              <a:buSzPct val="145714"/>
              <a:buChar char="○"/>
            </a:pPr>
            <a:r>
              <a:rPr lang="is-IS"/>
              <a:t>Skortur á fituleysanlegum vítamínum og fitusýrum</a:t>
            </a:r>
            <a:endParaRPr/>
          </a:p>
          <a:p>
            <a:pPr marL="274320" lvl="0" indent="-262557" algn="l" rtl="0">
              <a:spcBef>
                <a:spcPts val="520"/>
              </a:spcBef>
              <a:spcAft>
                <a:spcPts val="0"/>
              </a:spcAft>
              <a:buSzPct val="137222"/>
              <a:buChar char="●"/>
            </a:pPr>
            <a:r>
              <a:rPr lang="is-IS"/>
              <a:t>Endocrine vanstarfsemi</a:t>
            </a:r>
            <a:endParaRPr/>
          </a:p>
          <a:p>
            <a:pPr marL="640080" lvl="1" indent="-237173" algn="l" rtl="0">
              <a:spcBef>
                <a:spcPts val="480"/>
              </a:spcBef>
              <a:spcAft>
                <a:spcPts val="0"/>
              </a:spcAft>
              <a:buSzPct val="145714"/>
              <a:buChar char="○"/>
            </a:pPr>
            <a:r>
              <a:rPr lang="is-IS"/>
              <a:t>CF tengd sykursýki (CFRD)</a:t>
            </a:r>
            <a:endParaRPr/>
          </a:p>
          <a:p>
            <a:pPr marL="640080" lvl="1" indent="-237173" algn="l" rtl="0">
              <a:spcBef>
                <a:spcPts val="480"/>
              </a:spcBef>
              <a:spcAft>
                <a:spcPts val="0"/>
              </a:spcAft>
              <a:buSzPct val="145714"/>
              <a:buChar char="○"/>
            </a:pPr>
            <a:r>
              <a:rPr lang="is-IS"/>
              <a:t>Skimað fyrir</a:t>
            </a:r>
            <a:endParaRPr/>
          </a:p>
          <a:p>
            <a:pPr marL="640080" lvl="1" indent="-237173" algn="l" rtl="0">
              <a:spcBef>
                <a:spcPts val="480"/>
              </a:spcBef>
              <a:spcAft>
                <a:spcPts val="0"/>
              </a:spcAft>
              <a:buSzPct val="145714"/>
              <a:buChar char="○"/>
            </a:pPr>
            <a:r>
              <a:rPr lang="is-IS"/>
              <a:t>Eykst með hækkandi aldri</a:t>
            </a:r>
            <a:endParaRPr/>
          </a:p>
          <a:p>
            <a:pPr marL="274320" lvl="0" indent="-262557" algn="l" rtl="0">
              <a:spcBef>
                <a:spcPts val="520"/>
              </a:spcBef>
              <a:spcAft>
                <a:spcPts val="0"/>
              </a:spcAft>
              <a:buSzPct val="137222"/>
              <a:buChar char="●"/>
            </a:pPr>
            <a:r>
              <a:rPr lang="is-IS"/>
              <a:t>Pankreatit</a:t>
            </a:r>
            <a:endParaRPr/>
          </a:p>
          <a:p>
            <a:pPr marL="640080" lvl="1" indent="-237173" algn="l" rtl="0">
              <a:spcBef>
                <a:spcPts val="480"/>
              </a:spcBef>
              <a:spcAft>
                <a:spcPts val="0"/>
              </a:spcAft>
              <a:buSzPct val="145714"/>
              <a:buChar char="○"/>
            </a:pPr>
            <a:r>
              <a:rPr lang="is-IS"/>
              <a:t>Sufficient=&gt;insufficient	</a:t>
            </a:r>
            <a:endParaRPr/>
          </a:p>
          <a:p>
            <a:pPr marL="640080" lvl="1" indent="-117348" algn="l" rtl="0">
              <a:spcBef>
                <a:spcPts val="480"/>
              </a:spcBef>
              <a:spcAft>
                <a:spcPts val="0"/>
              </a:spcAft>
              <a:buSzPct val="145714"/>
              <a:buNone/>
            </a:pPr>
            <a:endParaRPr/>
          </a:p>
          <a:p>
            <a:pPr marL="640080" lvl="1" indent="-117348" algn="l" rtl="0">
              <a:spcBef>
                <a:spcPts val="480"/>
              </a:spcBef>
              <a:spcAft>
                <a:spcPts val="0"/>
              </a:spcAft>
              <a:buSzPct val="145714"/>
              <a:buNone/>
            </a:pPr>
            <a:endParaRPr/>
          </a:p>
          <a:p>
            <a:pPr marL="457200" lvl="1" indent="0" algn="l" rtl="0">
              <a:spcBef>
                <a:spcPts val="480"/>
              </a:spcBef>
              <a:spcAft>
                <a:spcPts val="1200"/>
              </a:spcAft>
              <a:buSzPct val="145714"/>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3"/>
          <p:cNvSpPr txBox="1">
            <a:spLocks noGrp="1"/>
          </p:cNvSpPr>
          <p:nvPr>
            <p:ph type="title"/>
          </p:nvPr>
        </p:nvSpPr>
        <p:spPr>
          <a:xfrm>
            <a:off x="500034" y="571480"/>
            <a:ext cx="8229600" cy="1143000"/>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Bris - meðferð</a:t>
            </a:r>
            <a:endParaRPr/>
          </a:p>
        </p:txBody>
      </p:sp>
      <p:sp>
        <p:nvSpPr>
          <p:cNvPr id="247" name="Google Shape;247;p43"/>
          <p:cNvSpPr txBox="1">
            <a:spLocks noGrp="1"/>
          </p:cNvSpPr>
          <p:nvPr>
            <p:ph type="body" idx="1"/>
          </p:nvPr>
        </p:nvSpPr>
        <p:spPr>
          <a:xfrm>
            <a:off x="508001" y="2688610"/>
            <a:ext cx="6447501" cy="3352753"/>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Char char="●"/>
            </a:pPr>
            <a:r>
              <a:rPr lang="is-IS"/>
              <a:t>Meltingarensím </a:t>
            </a:r>
            <a:endParaRPr/>
          </a:p>
          <a:p>
            <a:pPr marL="640080" lvl="1" indent="-246888" algn="l" rtl="0">
              <a:spcBef>
                <a:spcPts val="480"/>
              </a:spcBef>
              <a:spcAft>
                <a:spcPts val="0"/>
              </a:spcAft>
              <a:buSzPts val="2040"/>
              <a:buChar char="○"/>
            </a:pPr>
            <a:r>
              <a:rPr lang="is-IS"/>
              <a:t>Creon / Pertzye</a:t>
            </a:r>
            <a:endParaRPr/>
          </a:p>
          <a:p>
            <a:pPr marL="274320" lvl="0" indent="-274320" algn="l" rtl="0">
              <a:spcBef>
                <a:spcPts val="520"/>
              </a:spcBef>
              <a:spcAft>
                <a:spcPts val="0"/>
              </a:spcAft>
              <a:buSzPts val="2470"/>
              <a:buChar char="●"/>
            </a:pPr>
            <a:r>
              <a:rPr lang="is-IS"/>
              <a:t>Vít A D E K</a:t>
            </a:r>
            <a:endParaRPr/>
          </a:p>
          <a:p>
            <a:pPr marL="274320" lvl="0" indent="-274320" algn="l" rtl="0">
              <a:spcBef>
                <a:spcPts val="520"/>
              </a:spcBef>
              <a:spcAft>
                <a:spcPts val="1200"/>
              </a:spcAft>
              <a:buSzPts val="2470"/>
              <a:buChar char="●"/>
            </a:pPr>
            <a:r>
              <a:rPr lang="is-IS"/>
              <a:t>Insulin við CFRD</a:t>
            </a:r>
            <a:endParaRPr/>
          </a:p>
        </p:txBody>
      </p:sp>
      <p:pic>
        <p:nvPicPr>
          <p:cNvPr id="248" name="Google Shape;248;p43"/>
          <p:cNvPicPr preferRelativeResize="0"/>
          <p:nvPr/>
        </p:nvPicPr>
        <p:blipFill rotWithShape="1">
          <a:blip r:embed="rId3">
            <a:alphaModFix/>
          </a:blip>
          <a:srcRect/>
          <a:stretch/>
        </p:blipFill>
        <p:spPr>
          <a:xfrm>
            <a:off x="5214942" y="2214554"/>
            <a:ext cx="3601784" cy="3623033"/>
          </a:xfrm>
          <a:prstGeom prst="rect">
            <a:avLst/>
          </a:prstGeom>
          <a:noFill/>
          <a:ln>
            <a:noFill/>
          </a:ln>
        </p:spPr>
      </p:pic>
      <p:sp>
        <p:nvSpPr>
          <p:cNvPr id="249" name="Google Shape;249;p43"/>
          <p:cNvSpPr/>
          <p:nvPr/>
        </p:nvSpPr>
        <p:spPr>
          <a:xfrm>
            <a:off x="7500958" y="4429132"/>
            <a:ext cx="363474" cy="978408"/>
          </a:xfrm>
          <a:prstGeom prst="upArrow">
            <a:avLst>
              <a:gd name="adj1" fmla="val 50000"/>
              <a:gd name="adj2" fmla="val 50000"/>
            </a:avLst>
          </a:prstGeom>
          <a:solidFill>
            <a:schemeClr val="accent1"/>
          </a:solidFill>
          <a:ln w="25400" cap="flat" cmpd="sng">
            <a:solidFill>
              <a:srgbClr val="B9612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nstantia"/>
              <a:ea typeface="Constantia"/>
              <a:cs typeface="Constantia"/>
              <a:sym typeface="Constantia"/>
            </a:endParaRPr>
          </a:p>
        </p:txBody>
      </p:sp>
      <p:sp>
        <p:nvSpPr>
          <p:cNvPr id="250" name="Google Shape;250;p43"/>
          <p:cNvSpPr txBox="1"/>
          <p:nvPr/>
        </p:nvSpPr>
        <p:spPr>
          <a:xfrm>
            <a:off x="7286644" y="5357826"/>
            <a:ext cx="84311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800">
                <a:solidFill>
                  <a:schemeClr val="dk1"/>
                </a:solidFill>
                <a:latin typeface="Constantia"/>
                <a:ea typeface="Constantia"/>
                <a:cs typeface="Constantia"/>
                <a:sym typeface="Constantia"/>
              </a:rPr>
              <a:t>CREON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4"/>
          <p:cNvSpPr txBox="1">
            <a:spLocks noGrp="1"/>
          </p:cNvSpPr>
          <p:nvPr>
            <p:ph type="title"/>
          </p:nvPr>
        </p:nvSpPr>
        <p:spPr>
          <a:xfrm>
            <a:off x="428596" y="500042"/>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        Meltingarfæri</a:t>
            </a:r>
            <a:endParaRPr/>
          </a:p>
        </p:txBody>
      </p:sp>
      <p:sp>
        <p:nvSpPr>
          <p:cNvPr id="256" name="Google Shape;256;p44"/>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lnSpcReduction="20000"/>
          </a:bodyPr>
          <a:lstStyle/>
          <a:p>
            <a:pPr marL="274320" lvl="0" indent="-286083" algn="l" rtl="0">
              <a:spcBef>
                <a:spcPts val="0"/>
              </a:spcBef>
              <a:spcAft>
                <a:spcPts val="0"/>
              </a:spcAft>
              <a:buSzPts val="2470"/>
              <a:buChar char="●"/>
            </a:pPr>
            <a:r>
              <a:rPr lang="is-IS"/>
              <a:t>Mekonium ileus</a:t>
            </a:r>
            <a:endParaRPr/>
          </a:p>
          <a:p>
            <a:pPr marL="274320" lvl="0" indent="-286083" algn="l" rtl="0">
              <a:spcBef>
                <a:spcPts val="481"/>
              </a:spcBef>
              <a:spcAft>
                <a:spcPts val="0"/>
              </a:spcAft>
              <a:buSzPts val="2470"/>
              <a:buChar char="●"/>
            </a:pPr>
            <a:r>
              <a:rPr lang="is-IS"/>
              <a:t>Magabólgur og reflux</a:t>
            </a:r>
            <a:endParaRPr/>
          </a:p>
          <a:p>
            <a:pPr marL="274320" lvl="0" indent="-286083" algn="l" rtl="0">
              <a:spcBef>
                <a:spcPts val="481"/>
              </a:spcBef>
              <a:spcAft>
                <a:spcPts val="0"/>
              </a:spcAft>
              <a:buSzPts val="2470"/>
              <a:buChar char="●"/>
            </a:pPr>
            <a:r>
              <a:rPr lang="is-IS"/>
              <a:t>Malabsorption</a:t>
            </a:r>
            <a:endParaRPr/>
          </a:p>
          <a:p>
            <a:pPr marL="274320" lvl="0" indent="-286083" algn="l" rtl="0">
              <a:spcBef>
                <a:spcPts val="481"/>
              </a:spcBef>
              <a:spcAft>
                <a:spcPts val="0"/>
              </a:spcAft>
              <a:buSzPts val="2470"/>
              <a:buChar char="●"/>
            </a:pPr>
            <a:r>
              <a:rPr lang="is-IS"/>
              <a:t>Steatorré</a:t>
            </a:r>
            <a:endParaRPr/>
          </a:p>
          <a:p>
            <a:pPr marL="274320" lvl="0" indent="-286083" algn="l" rtl="0">
              <a:spcBef>
                <a:spcPts val="481"/>
              </a:spcBef>
              <a:spcAft>
                <a:spcPts val="0"/>
              </a:spcAft>
              <a:buSzPts val="2470"/>
              <a:buChar char="●"/>
            </a:pPr>
            <a:r>
              <a:rPr lang="is-IS"/>
              <a:t>Rektal prolaps</a:t>
            </a:r>
            <a:endParaRPr/>
          </a:p>
          <a:p>
            <a:pPr marL="274320" lvl="0" indent="-129238" algn="l" rtl="0">
              <a:spcBef>
                <a:spcPts val="481"/>
              </a:spcBef>
              <a:spcAft>
                <a:spcPts val="0"/>
              </a:spcAft>
              <a:buSzPts val="2470"/>
              <a:buNone/>
            </a:pPr>
            <a:endParaRPr/>
          </a:p>
          <a:p>
            <a:pPr marL="274320" lvl="0" indent="-286083" algn="l" rtl="0">
              <a:spcBef>
                <a:spcPts val="481"/>
              </a:spcBef>
              <a:spcAft>
                <a:spcPts val="0"/>
              </a:spcAft>
              <a:buSzPts val="2470"/>
              <a:buChar char="●"/>
            </a:pPr>
            <a:r>
              <a:rPr lang="is-IS"/>
              <a:t>Eftir greiningu</a:t>
            </a:r>
            <a:endParaRPr/>
          </a:p>
          <a:p>
            <a:pPr marL="640080" lvl="1" indent="-256604" algn="l" rtl="0">
              <a:spcBef>
                <a:spcPts val="444"/>
              </a:spcBef>
              <a:spcAft>
                <a:spcPts val="0"/>
              </a:spcAft>
              <a:buSzPts val="2040"/>
              <a:buChar char="○"/>
            </a:pPr>
            <a:r>
              <a:rPr lang="is-IS"/>
              <a:t>Hægðatregða</a:t>
            </a:r>
            <a:endParaRPr/>
          </a:p>
          <a:p>
            <a:pPr marL="640080" lvl="1" indent="-256604" algn="l" rtl="0">
              <a:spcBef>
                <a:spcPts val="444"/>
              </a:spcBef>
              <a:spcAft>
                <a:spcPts val="0"/>
              </a:spcAft>
              <a:buSzPts val="2040"/>
              <a:buChar char="○"/>
            </a:pPr>
            <a:r>
              <a:rPr lang="is-IS"/>
              <a:t>DIOS</a:t>
            </a:r>
            <a:endParaRPr/>
          </a:p>
          <a:p>
            <a:pPr marL="640080" lvl="1" indent="-256604" algn="l" rtl="0">
              <a:spcBef>
                <a:spcPts val="444"/>
              </a:spcBef>
              <a:spcAft>
                <a:spcPts val="0"/>
              </a:spcAft>
              <a:buSzPts val="2040"/>
              <a:buChar char="○"/>
            </a:pPr>
            <a:r>
              <a:rPr lang="is-IS"/>
              <a:t>Lystarleysi</a:t>
            </a:r>
            <a:endParaRPr/>
          </a:p>
          <a:p>
            <a:pPr marL="640080" lvl="1" indent="-256604" algn="l" rtl="0">
              <a:spcBef>
                <a:spcPts val="444"/>
              </a:spcBef>
              <a:spcAft>
                <a:spcPts val="1200"/>
              </a:spcAft>
              <a:buSzPts val="2040"/>
              <a:buChar char="○"/>
            </a:pPr>
            <a:r>
              <a:rPr lang="is-IS"/>
              <a:t>Kviðverkir</a:t>
            </a:r>
            <a:endParaRPr/>
          </a:p>
        </p:txBody>
      </p:sp>
      <p:pic>
        <p:nvPicPr>
          <p:cNvPr id="257" name="Google Shape;257;p44"/>
          <p:cNvPicPr preferRelativeResize="0"/>
          <p:nvPr/>
        </p:nvPicPr>
        <p:blipFill rotWithShape="1">
          <a:blip r:embed="rId3">
            <a:alphaModFix/>
          </a:blip>
          <a:srcRect/>
          <a:stretch/>
        </p:blipFill>
        <p:spPr>
          <a:xfrm>
            <a:off x="6000760" y="357166"/>
            <a:ext cx="2698437" cy="612347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Hósti</a:t>
            </a:r>
            <a:endParaRPr/>
          </a:p>
        </p:txBody>
      </p:sp>
      <p:sp>
        <p:nvSpPr>
          <p:cNvPr id="94" name="Google Shape;94;p18"/>
          <p:cNvSpPr txBox="1">
            <a:spLocks noGrp="1"/>
          </p:cNvSpPr>
          <p:nvPr>
            <p:ph type="body" idx="1"/>
          </p:nvPr>
        </p:nvSpPr>
        <p:spPr>
          <a:xfrm>
            <a:off x="685800" y="2366963"/>
            <a:ext cx="7772400" cy="3424237"/>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Font typeface="Arial"/>
              <a:buChar char="•"/>
            </a:pPr>
            <a:r>
              <a:rPr lang="is-IS"/>
              <a:t>Algengasta einkenni lungnasjúkdóms</a:t>
            </a:r>
            <a:endParaRPr/>
          </a:p>
          <a:p>
            <a:pPr marL="274320" lvl="0" indent="-274320" algn="l" rtl="0">
              <a:spcBef>
                <a:spcPts val="520"/>
              </a:spcBef>
              <a:spcAft>
                <a:spcPts val="0"/>
              </a:spcAft>
              <a:buSzPts val="2470"/>
              <a:buFont typeface="Arial"/>
              <a:buChar char="•"/>
            </a:pPr>
            <a:r>
              <a:rPr lang="is-IS"/>
              <a:t>Mjög algengt einkenni hjá lösnum börnum sem leitað er með til læknis</a:t>
            </a:r>
            <a:endParaRPr/>
          </a:p>
          <a:p>
            <a:pPr marL="274320" lvl="0" indent="-274320" algn="l" rtl="0">
              <a:spcBef>
                <a:spcPts val="520"/>
              </a:spcBef>
              <a:spcAft>
                <a:spcPts val="0"/>
              </a:spcAft>
              <a:buSzPts val="2470"/>
              <a:buFont typeface="Arial"/>
              <a:buChar char="•"/>
            </a:pPr>
            <a:r>
              <a:rPr lang="is-IS"/>
              <a:t>10% frískra barna með kvef hóstar í meira en 2-3 vikur. </a:t>
            </a:r>
            <a:endParaRPr/>
          </a:p>
          <a:p>
            <a:pPr marL="274320" lvl="0" indent="-274320" algn="l" rtl="0">
              <a:spcBef>
                <a:spcPts val="520"/>
              </a:spcBef>
              <a:spcAft>
                <a:spcPts val="0"/>
              </a:spcAft>
              <a:buSzPts val="2470"/>
              <a:buNone/>
            </a:pPr>
            <a:endParaRPr/>
          </a:p>
          <a:p>
            <a:pPr marL="274320" lvl="0" indent="-117475" algn="l" rtl="0">
              <a:spcBef>
                <a:spcPts val="520"/>
              </a:spcBef>
              <a:spcAft>
                <a:spcPts val="1200"/>
              </a:spcAft>
              <a:buSzPts val="2470"/>
              <a:buFont typeface="Arial"/>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5"/>
          <p:cNvSpPr txBox="1">
            <a:spLocks noGrp="1"/>
          </p:cNvSpPr>
          <p:nvPr>
            <p:ph type="title"/>
          </p:nvPr>
        </p:nvSpPr>
        <p:spPr>
          <a:xfrm>
            <a:off x="500034" y="500042"/>
            <a:ext cx="8229600" cy="1143000"/>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Lifur og gallvegir</a:t>
            </a:r>
            <a:endParaRPr/>
          </a:p>
        </p:txBody>
      </p:sp>
      <p:sp>
        <p:nvSpPr>
          <p:cNvPr id="263" name="Google Shape;263;p45"/>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fontScale="77500" lnSpcReduction="20000"/>
          </a:bodyPr>
          <a:lstStyle/>
          <a:p>
            <a:pPr marL="274320" lvl="0" indent="-239030" algn="l" rtl="0">
              <a:spcBef>
                <a:spcPts val="0"/>
              </a:spcBef>
              <a:spcAft>
                <a:spcPts val="0"/>
              </a:spcAft>
              <a:buSzPct val="137222"/>
              <a:buChar char="●"/>
            </a:pPr>
            <a:r>
              <a:rPr lang="is-IS"/>
              <a:t>Hyperbilirubinemia /gallstasi hjá nýbura</a:t>
            </a:r>
            <a:endParaRPr/>
          </a:p>
          <a:p>
            <a:pPr marL="274320" lvl="0" indent="-239030" algn="l" rtl="0">
              <a:spcBef>
                <a:spcPts val="520"/>
              </a:spcBef>
              <a:spcAft>
                <a:spcPts val="0"/>
              </a:spcAft>
              <a:buSzPct val="137222"/>
              <a:buChar char="●"/>
            </a:pPr>
            <a:r>
              <a:rPr lang="is-IS"/>
              <a:t>Gallstasi/sludge/ steinar</a:t>
            </a:r>
            <a:endParaRPr/>
          </a:p>
          <a:p>
            <a:pPr marL="274320" lvl="0" indent="-239030" algn="l" rtl="0">
              <a:spcBef>
                <a:spcPts val="520"/>
              </a:spcBef>
              <a:spcAft>
                <a:spcPts val="0"/>
              </a:spcAft>
              <a:buSzPct val="137222"/>
              <a:buChar char="●"/>
            </a:pPr>
            <a:r>
              <a:rPr lang="is-IS"/>
              <a:t>Hepatic steatosis</a:t>
            </a:r>
            <a:endParaRPr/>
          </a:p>
          <a:p>
            <a:pPr marL="274320" lvl="0" indent="-239030" algn="l" rtl="0">
              <a:spcBef>
                <a:spcPts val="520"/>
              </a:spcBef>
              <a:spcAft>
                <a:spcPts val="0"/>
              </a:spcAft>
              <a:buSzPct val="137222"/>
              <a:buChar char="●"/>
            </a:pPr>
            <a:r>
              <a:rPr lang="is-IS"/>
              <a:t>Focal biliary chirrosis</a:t>
            </a:r>
            <a:endParaRPr/>
          </a:p>
          <a:p>
            <a:pPr marL="274320" lvl="0" indent="-239030" algn="l" rtl="0">
              <a:spcBef>
                <a:spcPts val="520"/>
              </a:spcBef>
              <a:spcAft>
                <a:spcPts val="0"/>
              </a:spcAft>
              <a:buSzPct val="137222"/>
              <a:buChar char="●"/>
            </a:pPr>
            <a:r>
              <a:rPr lang="is-IS"/>
              <a:t>Multilobular biliary chirossis</a:t>
            </a:r>
            <a:endParaRPr/>
          </a:p>
          <a:p>
            <a:pPr marL="274320" lvl="0" indent="-239030" algn="l" rtl="0">
              <a:spcBef>
                <a:spcPts val="520"/>
              </a:spcBef>
              <a:spcAft>
                <a:spcPts val="0"/>
              </a:spcAft>
              <a:buSzPct val="137222"/>
              <a:buChar char="●"/>
            </a:pPr>
            <a:r>
              <a:rPr lang="is-IS"/>
              <a:t>Chirrosis=&gt;portal hypertension=&gt;esophageal varices</a:t>
            </a:r>
            <a:endParaRPr/>
          </a:p>
          <a:p>
            <a:pPr marL="274320" lvl="0" indent="-239030" algn="l" rtl="0">
              <a:spcBef>
                <a:spcPts val="520"/>
              </a:spcBef>
              <a:spcAft>
                <a:spcPts val="0"/>
              </a:spcAft>
              <a:buSzPct val="137222"/>
              <a:buChar char="●"/>
            </a:pPr>
            <a:r>
              <a:rPr lang="is-IS"/>
              <a:t>CF lifrarsjúkdómur(CFLD) </a:t>
            </a:r>
            <a:endParaRPr/>
          </a:p>
          <a:p>
            <a:pPr marL="640080" lvl="1" indent="-217742" algn="l" rtl="0">
              <a:spcBef>
                <a:spcPts val="480"/>
              </a:spcBef>
              <a:spcAft>
                <a:spcPts val="0"/>
              </a:spcAft>
              <a:buSzPct val="145714"/>
              <a:buChar char="○"/>
            </a:pPr>
            <a:r>
              <a:rPr lang="is-IS"/>
              <a:t>30%</a:t>
            </a:r>
            <a:endParaRPr/>
          </a:p>
          <a:p>
            <a:pPr marL="640080" lvl="1" indent="-217742" algn="l" rtl="0">
              <a:spcBef>
                <a:spcPts val="480"/>
              </a:spcBef>
              <a:spcAft>
                <a:spcPts val="0"/>
              </a:spcAft>
              <a:buSzPct val="145714"/>
              <a:buChar char="○"/>
            </a:pPr>
            <a:r>
              <a:rPr lang="is-IS"/>
              <a:t>Fyrir tvítugt</a:t>
            </a:r>
            <a:endParaRPr/>
          </a:p>
          <a:p>
            <a:pPr marL="640080" lvl="1" indent="-217742" algn="l" rtl="0">
              <a:spcBef>
                <a:spcPts val="480"/>
              </a:spcBef>
              <a:spcAft>
                <a:spcPts val="0"/>
              </a:spcAft>
              <a:buSzPct val="145714"/>
              <a:buChar char="○"/>
            </a:pPr>
            <a:r>
              <a:rPr lang="is-IS"/>
              <a:t>Skimað fyrir</a:t>
            </a:r>
            <a:endParaRPr/>
          </a:p>
          <a:p>
            <a:pPr marL="0" lvl="0" indent="0" algn="l" rtl="0">
              <a:spcBef>
                <a:spcPts val="520"/>
              </a:spcBef>
              <a:spcAft>
                <a:spcPts val="0"/>
              </a:spcAft>
              <a:buSzPct val="137222"/>
              <a:buNone/>
            </a:pPr>
            <a:endParaRPr/>
          </a:p>
          <a:p>
            <a:pPr marL="274320" lvl="0" indent="-117475" algn="l" rtl="0">
              <a:spcBef>
                <a:spcPts val="520"/>
              </a:spcBef>
              <a:spcAft>
                <a:spcPts val="0"/>
              </a:spcAft>
              <a:buSzPct val="137222"/>
              <a:buNone/>
            </a:pPr>
            <a:endParaRPr/>
          </a:p>
          <a:p>
            <a:pPr marL="274320" lvl="0" indent="-117475" algn="l" rtl="0">
              <a:spcBef>
                <a:spcPts val="520"/>
              </a:spcBef>
              <a:spcAft>
                <a:spcPts val="1200"/>
              </a:spcAft>
              <a:buSzPct val="137222"/>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6"/>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Greining</a:t>
            </a:r>
            <a:endParaRPr/>
          </a:p>
        </p:txBody>
      </p:sp>
      <p:sp>
        <p:nvSpPr>
          <p:cNvPr id="269" name="Google Shape;269;p46"/>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Char char="●"/>
            </a:pPr>
            <a:r>
              <a:rPr lang="is-IS"/>
              <a:t>Svitapróf</a:t>
            </a:r>
            <a:endParaRPr/>
          </a:p>
          <a:p>
            <a:pPr marL="640080" lvl="1" indent="-246888" algn="l" rtl="0">
              <a:spcBef>
                <a:spcPts val="480"/>
              </a:spcBef>
              <a:spcAft>
                <a:spcPts val="0"/>
              </a:spcAft>
              <a:buSzPts val="2040"/>
              <a:buChar char="○"/>
            </a:pPr>
            <a:r>
              <a:rPr lang="is-IS"/>
              <a:t>Nanodukt aðferð &lt;50 eðlilegt  </a:t>
            </a:r>
            <a:endParaRPr/>
          </a:p>
          <a:p>
            <a:pPr marL="640080" lvl="1" indent="-246888" algn="l" rtl="0">
              <a:spcBef>
                <a:spcPts val="480"/>
              </a:spcBef>
              <a:spcAft>
                <a:spcPts val="0"/>
              </a:spcAft>
              <a:buSzPts val="2040"/>
              <a:buChar char="○"/>
            </a:pPr>
            <a:r>
              <a:rPr lang="is-IS"/>
              <a:t>Macrodukt aðferð &lt;30 eðlilegt</a:t>
            </a:r>
            <a:endParaRPr/>
          </a:p>
          <a:p>
            <a:pPr marL="914400" lvl="2" indent="-246888" algn="l" rtl="0">
              <a:spcBef>
                <a:spcPts val="420"/>
              </a:spcBef>
              <a:spcAft>
                <a:spcPts val="0"/>
              </a:spcAft>
              <a:buSzPts val="1470"/>
              <a:buChar char="■"/>
            </a:pPr>
            <a:r>
              <a:rPr lang="is-IS"/>
              <a:t>30-60 grátt svæði 	</a:t>
            </a:r>
            <a:endParaRPr/>
          </a:p>
          <a:p>
            <a:pPr marL="274320" lvl="0" indent="-274320" algn="l" rtl="0">
              <a:spcBef>
                <a:spcPts val="520"/>
              </a:spcBef>
              <a:spcAft>
                <a:spcPts val="0"/>
              </a:spcAft>
              <a:buSzPts val="2470"/>
              <a:buChar char="●"/>
            </a:pPr>
            <a:r>
              <a:rPr lang="is-IS"/>
              <a:t>Feces-elastasi &gt;200 eðlilegt</a:t>
            </a:r>
            <a:endParaRPr/>
          </a:p>
          <a:p>
            <a:pPr marL="274320" lvl="0" indent="-274320" algn="l" rtl="0">
              <a:spcBef>
                <a:spcPts val="520"/>
              </a:spcBef>
              <a:spcAft>
                <a:spcPts val="1200"/>
              </a:spcAft>
              <a:buSzPts val="2470"/>
              <a:buChar char="●"/>
            </a:pPr>
            <a:r>
              <a:rPr lang="is-IS"/>
              <a:t>Genarannsókn</a:t>
            </a:r>
            <a:endParaRPr/>
          </a:p>
        </p:txBody>
      </p:sp>
      <p:pic>
        <p:nvPicPr>
          <p:cNvPr id="270" name="Google Shape;270;p46"/>
          <p:cNvPicPr preferRelativeResize="0"/>
          <p:nvPr/>
        </p:nvPicPr>
        <p:blipFill rotWithShape="1">
          <a:blip r:embed="rId3">
            <a:alphaModFix/>
          </a:blip>
          <a:srcRect/>
          <a:stretch/>
        </p:blipFill>
        <p:spPr>
          <a:xfrm>
            <a:off x="6500826" y="1522330"/>
            <a:ext cx="1860628" cy="533567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7"/>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CFTR Modulators</a:t>
            </a:r>
            <a:endParaRPr/>
          </a:p>
          <a:p>
            <a:pPr marL="0" lvl="0" indent="0" algn="ctr" rtl="0">
              <a:spcBef>
                <a:spcPts val="0"/>
              </a:spcBef>
              <a:spcAft>
                <a:spcPts val="0"/>
              </a:spcAft>
              <a:buClr>
                <a:schemeClr val="dk2"/>
              </a:buClr>
              <a:buSzPts val="5000"/>
              <a:buFont typeface="Calibri"/>
              <a:buNone/>
            </a:pPr>
            <a:r>
              <a:rPr lang="is-IS"/>
              <a:t>leikbreytir</a:t>
            </a:r>
            <a:endParaRPr/>
          </a:p>
        </p:txBody>
      </p:sp>
      <p:sp>
        <p:nvSpPr>
          <p:cNvPr id="276" name="Google Shape;276;p47"/>
          <p:cNvSpPr txBox="1">
            <a:spLocks noGrp="1"/>
          </p:cNvSpPr>
          <p:nvPr>
            <p:ph type="body" idx="1"/>
          </p:nvPr>
        </p:nvSpPr>
        <p:spPr>
          <a:xfrm>
            <a:off x="457200" y="2348880"/>
            <a:ext cx="8229600" cy="438912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Char char="●"/>
            </a:pPr>
            <a:r>
              <a:rPr lang="is-IS" b="1"/>
              <a:t>Correctors</a:t>
            </a:r>
            <a:r>
              <a:rPr lang="is-IS"/>
              <a:t>: áhrif á “folding” =&gt; stöðugra prótein</a:t>
            </a:r>
            <a:endParaRPr/>
          </a:p>
          <a:p>
            <a:pPr marL="274320" lvl="0" indent="-274320" algn="l" rtl="0">
              <a:spcBef>
                <a:spcPts val="0"/>
              </a:spcBef>
              <a:spcAft>
                <a:spcPts val="0"/>
              </a:spcAft>
              <a:buSzPts val="2470"/>
              <a:buChar char="●"/>
            </a:pPr>
            <a:r>
              <a:rPr lang="is-IS" b="1"/>
              <a:t>Potentioators</a:t>
            </a:r>
            <a:r>
              <a:rPr lang="is-IS"/>
              <a:t>: auka gegnumflæði um jónagöngin</a:t>
            </a:r>
            <a:endParaRPr/>
          </a:p>
          <a:p>
            <a:pPr marL="0" lvl="0" indent="0" algn="l" rtl="0">
              <a:spcBef>
                <a:spcPts val="0"/>
              </a:spcBef>
              <a:spcAft>
                <a:spcPts val="0"/>
              </a:spcAft>
              <a:buNone/>
            </a:pPr>
            <a:endParaRPr/>
          </a:p>
          <a:p>
            <a:pPr marL="274320" lvl="0" indent="-274320" algn="l" rtl="0">
              <a:spcBef>
                <a:spcPts val="0"/>
              </a:spcBef>
              <a:spcAft>
                <a:spcPts val="0"/>
              </a:spcAft>
              <a:buSzPts val="2470"/>
              <a:buChar char="●"/>
            </a:pPr>
            <a:r>
              <a:rPr lang="is-IS"/>
              <a:t>Genasértæk lyf</a:t>
            </a:r>
            <a:endParaRPr/>
          </a:p>
          <a:p>
            <a:pPr marL="274320" lvl="0" indent="-274320" algn="l" rtl="0">
              <a:spcBef>
                <a:spcPts val="520"/>
              </a:spcBef>
              <a:spcAft>
                <a:spcPts val="0"/>
              </a:spcAft>
              <a:buSzPts val="2470"/>
              <a:buChar char="●"/>
            </a:pPr>
            <a:r>
              <a:rPr lang="is-IS"/>
              <a:t>Gating mutations</a:t>
            </a:r>
            <a:endParaRPr/>
          </a:p>
          <a:p>
            <a:pPr marL="640080" lvl="1" indent="-246888" algn="l" rtl="0">
              <a:spcBef>
                <a:spcPts val="480"/>
              </a:spcBef>
              <a:spcAft>
                <a:spcPts val="0"/>
              </a:spcAft>
              <a:buSzPts val="2040"/>
              <a:buChar char="○"/>
            </a:pPr>
            <a:r>
              <a:rPr lang="is-IS"/>
              <a:t>Ivacaftor 2012</a:t>
            </a:r>
            <a:endParaRPr/>
          </a:p>
          <a:p>
            <a:pPr marL="274320" lvl="0" indent="-274320" algn="l" rtl="0">
              <a:spcBef>
                <a:spcPts val="520"/>
              </a:spcBef>
              <a:spcAft>
                <a:spcPts val="0"/>
              </a:spcAft>
              <a:buSzPts val="2470"/>
              <a:buChar char="●"/>
            </a:pPr>
            <a:r>
              <a:rPr lang="is-IS"/>
              <a:t>F508del</a:t>
            </a:r>
            <a:endParaRPr/>
          </a:p>
          <a:p>
            <a:pPr marL="640080" lvl="1" indent="-246888" algn="l" rtl="0">
              <a:spcBef>
                <a:spcPts val="480"/>
              </a:spcBef>
              <a:spcAft>
                <a:spcPts val="0"/>
              </a:spcAft>
              <a:buSzPts val="2040"/>
              <a:buChar char="○"/>
            </a:pPr>
            <a:r>
              <a:rPr lang="is-IS"/>
              <a:t>Orkambi (lumacaftor/ ivacaftor)</a:t>
            </a:r>
            <a:endParaRPr/>
          </a:p>
          <a:p>
            <a:pPr marL="640080" lvl="1" indent="-246888" algn="l" rtl="0">
              <a:spcBef>
                <a:spcPts val="480"/>
              </a:spcBef>
              <a:spcAft>
                <a:spcPts val="0"/>
              </a:spcAft>
              <a:buSzPts val="2040"/>
              <a:buChar char="○"/>
            </a:pPr>
            <a:r>
              <a:rPr lang="is-IS"/>
              <a:t>Symkevi (tezacaftor /ivacaftor)</a:t>
            </a:r>
            <a:endParaRPr/>
          </a:p>
          <a:p>
            <a:pPr marL="640080" lvl="1" indent="-246888" algn="l" rtl="0">
              <a:spcBef>
                <a:spcPts val="480"/>
              </a:spcBef>
              <a:spcAft>
                <a:spcPts val="1200"/>
              </a:spcAft>
              <a:buSzPts val="2040"/>
              <a:buChar char="○"/>
            </a:pPr>
            <a:r>
              <a:rPr lang="is-IS"/>
              <a:t>Kaftrio/Trikafta (elexacaftor/teza/ iva)</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8"/>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endParaRPr/>
          </a:p>
        </p:txBody>
      </p:sp>
      <p:sp>
        <p:nvSpPr>
          <p:cNvPr id="282" name="Google Shape;282;p48"/>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117475" algn="l" rtl="0">
              <a:spcBef>
                <a:spcPts val="0"/>
              </a:spcBef>
              <a:spcAft>
                <a:spcPts val="1200"/>
              </a:spcAft>
              <a:buSzPts val="2470"/>
              <a:buNone/>
            </a:pPr>
            <a:endParaRPr/>
          </a:p>
        </p:txBody>
      </p:sp>
      <p:pic>
        <p:nvPicPr>
          <p:cNvPr id="283" name="Google Shape;283;p48"/>
          <p:cNvPicPr preferRelativeResize="0"/>
          <p:nvPr/>
        </p:nvPicPr>
        <p:blipFill rotWithShape="1">
          <a:blip r:embed="rId3">
            <a:alphaModFix/>
          </a:blip>
          <a:srcRect/>
          <a:stretch/>
        </p:blipFill>
        <p:spPr>
          <a:xfrm>
            <a:off x="976138" y="0"/>
            <a:ext cx="7191723" cy="6858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9"/>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Tilfelli</a:t>
            </a:r>
            <a:endParaRPr/>
          </a:p>
        </p:txBody>
      </p:sp>
      <p:sp>
        <p:nvSpPr>
          <p:cNvPr id="289" name="Google Shape;289;p49"/>
          <p:cNvSpPr txBox="1">
            <a:spLocks noGrp="1"/>
          </p:cNvSpPr>
          <p:nvPr>
            <p:ph type="body" idx="1"/>
          </p:nvPr>
        </p:nvSpPr>
        <p:spPr>
          <a:xfrm>
            <a:off x="428596" y="2143116"/>
            <a:ext cx="8229600" cy="438912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Char char="●"/>
            </a:pPr>
            <a:r>
              <a:rPr lang="is-IS"/>
              <a:t>6 ára barn</a:t>
            </a:r>
            <a:endParaRPr/>
          </a:p>
          <a:p>
            <a:pPr marL="274320" lvl="0" indent="-274320" algn="l" rtl="0">
              <a:spcBef>
                <a:spcPts val="520"/>
              </a:spcBef>
              <a:spcAft>
                <a:spcPts val="0"/>
              </a:spcAft>
              <a:buSzPts val="2470"/>
              <a:buChar char="●"/>
            </a:pPr>
            <a:r>
              <a:rPr lang="is-IS"/>
              <a:t>Alltaf með kvef</a:t>
            </a:r>
            <a:endParaRPr/>
          </a:p>
          <a:p>
            <a:pPr marL="274320" lvl="0" indent="-274320" algn="l" rtl="0">
              <a:spcBef>
                <a:spcPts val="520"/>
              </a:spcBef>
              <a:spcAft>
                <a:spcPts val="0"/>
              </a:spcAft>
              <a:buSzPts val="2470"/>
              <a:buChar char="●"/>
            </a:pPr>
            <a:r>
              <a:rPr lang="is-IS"/>
              <a:t>Oft með slímhósta</a:t>
            </a:r>
            <a:endParaRPr/>
          </a:p>
          <a:p>
            <a:pPr marL="274320" lvl="0" indent="-274320" algn="l" rtl="0">
              <a:spcBef>
                <a:spcPts val="520"/>
              </a:spcBef>
              <a:spcAft>
                <a:spcPts val="0"/>
              </a:spcAft>
              <a:buSzPts val="2470"/>
              <a:buChar char="●"/>
            </a:pPr>
            <a:r>
              <a:rPr lang="is-IS"/>
              <a:t>Fengið eyrnabólgur amk 10 sinnum</a:t>
            </a:r>
            <a:endParaRPr/>
          </a:p>
          <a:p>
            <a:pPr marL="640080" lvl="1" indent="-246888" algn="l" rtl="0">
              <a:spcBef>
                <a:spcPts val="480"/>
              </a:spcBef>
              <a:spcAft>
                <a:spcPts val="0"/>
              </a:spcAft>
              <a:buSzPts val="2040"/>
              <a:buChar char="○"/>
            </a:pPr>
            <a:r>
              <a:rPr lang="is-IS"/>
              <a:t>Fengið rör</a:t>
            </a:r>
            <a:endParaRPr/>
          </a:p>
          <a:p>
            <a:pPr marL="274320" lvl="0" indent="-274320" algn="l" rtl="0">
              <a:spcBef>
                <a:spcPts val="520"/>
              </a:spcBef>
              <a:spcAft>
                <a:spcPts val="0"/>
              </a:spcAft>
              <a:buSzPts val="2470"/>
              <a:buChar char="●"/>
            </a:pPr>
            <a:r>
              <a:rPr lang="is-IS"/>
              <a:t>Engin meltingarfæraeinkenni</a:t>
            </a:r>
            <a:endParaRPr/>
          </a:p>
          <a:p>
            <a:pPr marL="274320" lvl="0" indent="-274320" algn="l" rtl="0">
              <a:spcBef>
                <a:spcPts val="520"/>
              </a:spcBef>
              <a:spcAft>
                <a:spcPts val="0"/>
              </a:spcAft>
              <a:buSzPts val="2470"/>
              <a:buChar char="●"/>
            </a:pPr>
            <a:r>
              <a:rPr lang="is-IS"/>
              <a:t>Vex eðlilega</a:t>
            </a:r>
            <a:endParaRPr/>
          </a:p>
          <a:p>
            <a:pPr marL="274320" lvl="0" indent="-117475" algn="l" rtl="0">
              <a:spcBef>
                <a:spcPts val="520"/>
              </a:spcBef>
              <a:spcAft>
                <a:spcPts val="1200"/>
              </a:spcAft>
              <a:buSzPts val="247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p50"/>
          <p:cNvPicPr preferRelativeResize="0"/>
          <p:nvPr/>
        </p:nvPicPr>
        <p:blipFill rotWithShape="1">
          <a:blip r:embed="rId3">
            <a:alphaModFix/>
          </a:blip>
          <a:srcRect/>
          <a:stretch/>
        </p:blipFill>
        <p:spPr>
          <a:xfrm>
            <a:off x="1785918" y="1000108"/>
            <a:ext cx="5819775" cy="56673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51"/>
          <p:cNvSpPr txBox="1">
            <a:spLocks noGrp="1"/>
          </p:cNvSpPr>
          <p:nvPr>
            <p:ph type="title"/>
          </p:nvPr>
        </p:nvSpPr>
        <p:spPr>
          <a:xfrm>
            <a:off x="1071538" y="1285860"/>
            <a:ext cx="6345237" cy="709613"/>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Primary ciliary dykinesis PCD</a:t>
            </a:r>
            <a:endParaRPr/>
          </a:p>
        </p:txBody>
      </p:sp>
      <p:sp>
        <p:nvSpPr>
          <p:cNvPr id="300" name="Google Shape;300;p51"/>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117475" algn="l" rtl="0">
              <a:spcBef>
                <a:spcPts val="0"/>
              </a:spcBef>
              <a:spcAft>
                <a:spcPts val="0"/>
              </a:spcAft>
              <a:buSzPts val="2470"/>
              <a:buNone/>
            </a:pPr>
            <a:endParaRPr/>
          </a:p>
          <a:p>
            <a:pPr marL="274320" lvl="0" indent="-274320" algn="l" rtl="0">
              <a:spcBef>
                <a:spcPts val="520"/>
              </a:spcBef>
              <a:spcAft>
                <a:spcPts val="0"/>
              </a:spcAft>
              <a:buSzPts val="2470"/>
              <a:buChar char="●"/>
            </a:pPr>
            <a:r>
              <a:rPr lang="is-IS"/>
              <a:t>Víkjandi erfðir</a:t>
            </a:r>
            <a:endParaRPr/>
          </a:p>
          <a:p>
            <a:pPr marL="274320" lvl="0" indent="-274320" algn="l" rtl="0">
              <a:spcBef>
                <a:spcPts val="520"/>
              </a:spcBef>
              <a:spcAft>
                <a:spcPts val="0"/>
              </a:spcAft>
              <a:buSzPts val="2470"/>
              <a:buChar char="●"/>
            </a:pPr>
            <a:r>
              <a:rPr lang="is-IS"/>
              <a:t>Prevalens 1:2200-40.000</a:t>
            </a:r>
            <a:endParaRPr/>
          </a:p>
          <a:p>
            <a:pPr marL="274320" lvl="0" indent="-274320" algn="l" rtl="0">
              <a:spcBef>
                <a:spcPts val="520"/>
              </a:spcBef>
              <a:spcAft>
                <a:spcPts val="0"/>
              </a:spcAft>
              <a:buSzPts val="2470"/>
              <a:buChar char="●"/>
            </a:pPr>
            <a:r>
              <a:rPr lang="is-IS"/>
              <a:t>Mörg mismunandi gen (28+)</a:t>
            </a:r>
            <a:endParaRPr/>
          </a:p>
          <a:p>
            <a:pPr marL="274320" lvl="0" indent="-274320" algn="l" rtl="0">
              <a:spcBef>
                <a:spcPts val="520"/>
              </a:spcBef>
              <a:spcAft>
                <a:spcPts val="0"/>
              </a:spcAft>
              <a:buSzPts val="2470"/>
              <a:buChar char="●"/>
            </a:pPr>
            <a:r>
              <a:rPr lang="is-IS"/>
              <a:t>Margar mismunandi genabreytur</a:t>
            </a:r>
            <a:endParaRPr/>
          </a:p>
          <a:p>
            <a:pPr marL="274320" lvl="0" indent="-274320" algn="l" rtl="0">
              <a:spcBef>
                <a:spcPts val="520"/>
              </a:spcBef>
              <a:spcAft>
                <a:spcPts val="0"/>
              </a:spcAft>
              <a:buSzPts val="2470"/>
              <a:buChar char="●"/>
            </a:pPr>
            <a:r>
              <a:rPr lang="is-IS"/>
              <a:t>Syndromal genetic PCD variants</a:t>
            </a:r>
            <a:endParaRPr/>
          </a:p>
          <a:p>
            <a:pPr marL="640080" lvl="1" indent="-246888" algn="l" rtl="0">
              <a:spcBef>
                <a:spcPts val="480"/>
              </a:spcBef>
              <a:spcAft>
                <a:spcPts val="0"/>
              </a:spcAft>
              <a:buSzPts val="2040"/>
              <a:buChar char="○"/>
            </a:pPr>
            <a:r>
              <a:rPr lang="is-IS"/>
              <a:t>X-linked td Joubert sx</a:t>
            </a:r>
            <a:endParaRPr/>
          </a:p>
          <a:p>
            <a:pPr marL="274320" lvl="0" indent="-274320" algn="l" rtl="0">
              <a:spcBef>
                <a:spcPts val="520"/>
              </a:spcBef>
              <a:spcAft>
                <a:spcPts val="1200"/>
              </a:spcAft>
              <a:buSzPts val="2470"/>
              <a:buChar char="●"/>
            </a:pPr>
            <a:r>
              <a:rPr lang="is-IS"/>
              <a:t>Situs inversus 50%</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52"/>
          <p:cNvSpPr txBox="1">
            <a:spLocks noGrp="1"/>
          </p:cNvSpPr>
          <p:nvPr>
            <p:ph type="title"/>
          </p:nvPr>
        </p:nvSpPr>
        <p:spPr>
          <a:xfrm>
            <a:off x="428596" y="428604"/>
            <a:ext cx="8229600" cy="1143000"/>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PCD</a:t>
            </a:r>
            <a:endParaRPr/>
          </a:p>
        </p:txBody>
      </p:sp>
      <p:sp>
        <p:nvSpPr>
          <p:cNvPr id="306" name="Google Shape;306;p52"/>
          <p:cNvSpPr txBox="1">
            <a:spLocks noGrp="1"/>
          </p:cNvSpPr>
          <p:nvPr>
            <p:ph type="body" idx="1"/>
          </p:nvPr>
        </p:nvSpPr>
        <p:spPr>
          <a:xfrm>
            <a:off x="457200" y="1920085"/>
            <a:ext cx="4038600" cy="443484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Char char="●"/>
            </a:pPr>
            <a:r>
              <a:rPr lang="is-IS"/>
              <a:t>Nefstíflur</a:t>
            </a:r>
            <a:endParaRPr/>
          </a:p>
          <a:p>
            <a:pPr marL="640080" lvl="1" indent="-246888" algn="l" rtl="0">
              <a:spcBef>
                <a:spcPts val="480"/>
              </a:spcBef>
              <a:spcAft>
                <a:spcPts val="0"/>
              </a:spcAft>
              <a:buSzPts val="2040"/>
              <a:buChar char="○"/>
            </a:pPr>
            <a:r>
              <a:rPr lang="is-IS"/>
              <a:t>Frá nýburaskeiði</a:t>
            </a:r>
            <a:endParaRPr/>
          </a:p>
          <a:p>
            <a:pPr marL="274320" lvl="0" indent="-274320" algn="l" rtl="0">
              <a:spcBef>
                <a:spcPts val="520"/>
              </a:spcBef>
              <a:spcAft>
                <a:spcPts val="0"/>
              </a:spcAft>
              <a:buSzPts val="2470"/>
              <a:buChar char="●"/>
            </a:pPr>
            <a:r>
              <a:rPr lang="is-IS"/>
              <a:t>Eyrnabólgur</a:t>
            </a:r>
            <a:endParaRPr/>
          </a:p>
          <a:p>
            <a:pPr marL="640080" lvl="1" indent="-246888" algn="l" rtl="0">
              <a:spcBef>
                <a:spcPts val="480"/>
              </a:spcBef>
              <a:spcAft>
                <a:spcPts val="0"/>
              </a:spcAft>
              <a:buSzPts val="2040"/>
              <a:buChar char="○"/>
            </a:pPr>
            <a:r>
              <a:rPr lang="is-IS"/>
              <a:t>Eiga ekki að fá rör</a:t>
            </a:r>
            <a:endParaRPr/>
          </a:p>
          <a:p>
            <a:pPr marL="274320" lvl="0" indent="-274320" algn="l" rtl="0">
              <a:spcBef>
                <a:spcPts val="520"/>
              </a:spcBef>
              <a:spcAft>
                <a:spcPts val="1200"/>
              </a:spcAft>
              <a:buSzPts val="2470"/>
              <a:buChar char="●"/>
            </a:pPr>
            <a:r>
              <a:rPr lang="is-IS"/>
              <a:t>Slímhósti</a:t>
            </a:r>
            <a:endParaRPr/>
          </a:p>
        </p:txBody>
      </p:sp>
      <p:sp>
        <p:nvSpPr>
          <p:cNvPr id="307" name="Google Shape;307;p52"/>
          <p:cNvSpPr txBox="1">
            <a:spLocks noGrp="1"/>
          </p:cNvSpPr>
          <p:nvPr>
            <p:ph type="body" idx="2"/>
          </p:nvPr>
        </p:nvSpPr>
        <p:spPr>
          <a:xfrm>
            <a:off x="4648200" y="1920085"/>
            <a:ext cx="4038600" cy="443484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Char char="●"/>
            </a:pPr>
            <a:r>
              <a:rPr lang="is-IS"/>
              <a:t>Burstapróf í rafeindasmásjá</a:t>
            </a:r>
            <a:endParaRPr/>
          </a:p>
          <a:p>
            <a:pPr marL="274320" lvl="0" indent="-274320" algn="l" rtl="0">
              <a:spcBef>
                <a:spcPts val="520"/>
              </a:spcBef>
              <a:spcAft>
                <a:spcPts val="0"/>
              </a:spcAft>
              <a:buSzPts val="2470"/>
              <a:buChar char="●"/>
            </a:pPr>
            <a:r>
              <a:rPr lang="is-IS"/>
              <a:t>Nasal NO</a:t>
            </a:r>
            <a:endParaRPr/>
          </a:p>
          <a:p>
            <a:pPr marL="274320" lvl="0" indent="-274320" algn="l" rtl="0">
              <a:spcBef>
                <a:spcPts val="520"/>
              </a:spcBef>
              <a:spcAft>
                <a:spcPts val="0"/>
              </a:spcAft>
              <a:buSzPts val="2470"/>
              <a:buChar char="●"/>
            </a:pPr>
            <a:r>
              <a:rPr lang="is-IS"/>
              <a:t>Genapróf</a:t>
            </a:r>
            <a:endParaRPr/>
          </a:p>
          <a:p>
            <a:pPr marL="274320" lvl="0" indent="-274320" algn="l" rtl="0">
              <a:spcBef>
                <a:spcPts val="520"/>
              </a:spcBef>
              <a:spcAft>
                <a:spcPts val="0"/>
              </a:spcAft>
              <a:buSzPts val="2470"/>
              <a:buChar char="●"/>
            </a:pPr>
            <a:r>
              <a:rPr lang="is-IS"/>
              <a:t>Virknipróf</a:t>
            </a:r>
            <a:endParaRPr/>
          </a:p>
          <a:p>
            <a:pPr marL="274320" lvl="0" indent="-274320" algn="l" rtl="0">
              <a:spcBef>
                <a:spcPts val="520"/>
              </a:spcBef>
              <a:spcAft>
                <a:spcPts val="1200"/>
              </a:spcAft>
              <a:buSzPts val="2470"/>
              <a:buChar char="●"/>
            </a:pPr>
            <a:r>
              <a:rPr lang="is-IS"/>
              <a:t>Immunofluorescence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53"/>
          <p:cNvSpPr txBox="1">
            <a:spLocks noGrp="1"/>
          </p:cNvSpPr>
          <p:nvPr>
            <p:ph type="title"/>
          </p:nvPr>
        </p:nvSpPr>
        <p:spPr>
          <a:xfrm>
            <a:off x="928662" y="642918"/>
            <a:ext cx="6345237" cy="709613"/>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Cilia</a:t>
            </a:r>
            <a:endParaRPr/>
          </a:p>
        </p:txBody>
      </p:sp>
      <p:pic>
        <p:nvPicPr>
          <p:cNvPr id="313" name="Google Shape;313;p53"/>
          <p:cNvPicPr preferRelativeResize="0">
            <a:picLocks noGrp="1"/>
          </p:cNvPicPr>
          <p:nvPr>
            <p:ph type="body" idx="1"/>
          </p:nvPr>
        </p:nvPicPr>
        <p:blipFill rotWithShape="1">
          <a:blip r:embed="rId3">
            <a:alphaModFix/>
          </a:blip>
          <a:srcRect/>
          <a:stretch/>
        </p:blipFill>
        <p:spPr>
          <a:xfrm>
            <a:off x="2214546" y="2071678"/>
            <a:ext cx="4807348" cy="391240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54"/>
          <p:cNvSpPr txBox="1">
            <a:spLocks noGrp="1"/>
          </p:cNvSpPr>
          <p:nvPr>
            <p:ph type="title"/>
          </p:nvPr>
        </p:nvSpPr>
        <p:spPr>
          <a:xfrm>
            <a:off x="1071538" y="642918"/>
            <a:ext cx="6343650" cy="709613"/>
          </a:xfrm>
          <a:prstGeom prst="rect">
            <a:avLst/>
          </a:prstGeom>
          <a:noFill/>
          <a:ln>
            <a:noFill/>
          </a:ln>
        </p:spPr>
        <p:txBody>
          <a:bodyPr spcFirstLastPara="1" wrap="square" lIns="0" tIns="45700" rIns="0" bIns="0" anchor="b" anchorCtr="0">
            <a:normAutofit/>
          </a:bodyPr>
          <a:lstStyle/>
          <a:p>
            <a:pPr marL="0" lvl="0" indent="0" algn="ctr" rtl="0">
              <a:spcBef>
                <a:spcPts val="0"/>
              </a:spcBef>
              <a:spcAft>
                <a:spcPts val="0"/>
              </a:spcAft>
              <a:buClr>
                <a:schemeClr val="dk2"/>
              </a:buClr>
              <a:buSzPts val="5000"/>
              <a:buFont typeface="Calibri"/>
              <a:buNone/>
            </a:pPr>
            <a:r>
              <a:rPr lang="is-IS"/>
              <a:t>   CF vs PCD</a:t>
            </a:r>
            <a:endParaRPr/>
          </a:p>
        </p:txBody>
      </p:sp>
      <p:graphicFrame>
        <p:nvGraphicFramePr>
          <p:cNvPr id="319" name="Google Shape;319;p54"/>
          <p:cNvGraphicFramePr/>
          <p:nvPr/>
        </p:nvGraphicFramePr>
        <p:xfrm>
          <a:off x="1357290" y="1428736"/>
          <a:ext cx="3000000" cy="3000000"/>
        </p:xfrm>
        <a:graphic>
          <a:graphicData uri="http://schemas.openxmlformats.org/drawingml/2006/table">
            <a:tbl>
              <a:tblPr firstRow="1" bandRow="1">
                <a:noFill/>
                <a:tableStyleId>{C8BEFF30-DFAF-4B07-B0BE-A322F4DF2132}</a:tableStyleId>
              </a:tblPr>
              <a:tblGrid>
                <a:gridCol w="2357450">
                  <a:extLst>
                    <a:ext uri="{9D8B030D-6E8A-4147-A177-3AD203B41FA5}">
                      <a16:colId xmlns:a16="http://schemas.microsoft.com/office/drawing/2014/main" val="20000"/>
                    </a:ext>
                  </a:extLst>
                </a:gridCol>
                <a:gridCol w="1873750">
                  <a:extLst>
                    <a:ext uri="{9D8B030D-6E8A-4147-A177-3AD203B41FA5}">
                      <a16:colId xmlns:a16="http://schemas.microsoft.com/office/drawing/2014/main" val="20001"/>
                    </a:ext>
                  </a:extLst>
                </a:gridCol>
                <a:gridCol w="2115600">
                  <a:extLst>
                    <a:ext uri="{9D8B030D-6E8A-4147-A177-3AD203B41FA5}">
                      <a16:colId xmlns:a16="http://schemas.microsoft.com/office/drawing/2014/main" val="20002"/>
                    </a:ext>
                  </a:extLst>
                </a:gridCol>
              </a:tblGrid>
              <a:tr h="2286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is-IS" sz="1800"/>
                        <a:t>CF</a:t>
                      </a:r>
                      <a:endParaRPr/>
                    </a:p>
                  </a:txBody>
                  <a:tcPr marL="91450" marR="91450" marT="45725" marB="45725"/>
                </a:tc>
                <a:tc>
                  <a:txBody>
                    <a:bodyPr/>
                    <a:lstStyle/>
                    <a:p>
                      <a:pPr marL="0" marR="0" lvl="0" indent="0" algn="l" rtl="0">
                        <a:spcBef>
                          <a:spcPts val="0"/>
                        </a:spcBef>
                        <a:spcAft>
                          <a:spcPts val="0"/>
                        </a:spcAft>
                        <a:buNone/>
                      </a:pPr>
                      <a:r>
                        <a:rPr lang="is-IS" sz="1800"/>
                        <a:t>PCD</a:t>
                      </a:r>
                      <a:endParaRPr/>
                    </a:p>
                  </a:txBody>
                  <a:tcPr marL="91450" marR="91450" marT="45725" marB="45725"/>
                </a:tc>
                <a:extLst>
                  <a:ext uri="{0D108BD9-81ED-4DB2-BD59-A6C34878D82A}">
                    <a16:rowId xmlns:a16="http://schemas.microsoft.com/office/drawing/2014/main" val="10000"/>
                  </a:ext>
                </a:extLst>
              </a:tr>
              <a:tr h="441050">
                <a:tc>
                  <a:txBody>
                    <a:bodyPr/>
                    <a:lstStyle/>
                    <a:p>
                      <a:pPr marL="0" marR="0" lvl="0" indent="0" algn="l" rtl="0">
                        <a:spcBef>
                          <a:spcPts val="0"/>
                        </a:spcBef>
                        <a:spcAft>
                          <a:spcPts val="0"/>
                        </a:spcAft>
                        <a:buNone/>
                      </a:pPr>
                      <a:r>
                        <a:rPr lang="is-IS" sz="1800"/>
                        <a:t>Hósti/slím</a:t>
                      </a:r>
                      <a:endParaRPr/>
                    </a:p>
                  </a:txBody>
                  <a:tcPr marL="91450" marR="91450" marT="45725" marB="45725"/>
                </a:tc>
                <a:tc>
                  <a:txBody>
                    <a:bodyPr/>
                    <a:lstStyle/>
                    <a:p>
                      <a:pPr marL="0" marR="0" lvl="0" indent="0" algn="l" rtl="0">
                        <a:spcBef>
                          <a:spcPts val="0"/>
                        </a:spcBef>
                        <a:spcAft>
                          <a:spcPts val="0"/>
                        </a:spcAft>
                        <a:buNone/>
                      </a:pPr>
                      <a:r>
                        <a:rPr lang="is-IS" sz="1800"/>
                        <a:t>++++/þykkt og seigt</a:t>
                      </a:r>
                      <a:endParaRPr/>
                    </a:p>
                  </a:txBody>
                  <a:tcPr marL="91450" marR="91450" marT="45725" marB="45725"/>
                </a:tc>
                <a:tc>
                  <a:txBody>
                    <a:bodyPr/>
                    <a:lstStyle/>
                    <a:p>
                      <a:pPr marL="0" marR="0" lvl="0" indent="0" algn="l" rtl="0">
                        <a:spcBef>
                          <a:spcPts val="0"/>
                        </a:spcBef>
                        <a:spcAft>
                          <a:spcPts val="0"/>
                        </a:spcAft>
                        <a:buNone/>
                      </a:pPr>
                      <a:r>
                        <a:rPr lang="is-IS" sz="1800"/>
                        <a:t>++++/laust og þynnra</a:t>
                      </a:r>
                      <a:endParaRPr/>
                    </a:p>
                  </a:txBody>
                  <a:tcPr marL="91450" marR="91450" marT="45725" marB="45725"/>
                </a:tc>
                <a:extLst>
                  <a:ext uri="{0D108BD9-81ED-4DB2-BD59-A6C34878D82A}">
                    <a16:rowId xmlns:a16="http://schemas.microsoft.com/office/drawing/2014/main" val="10001"/>
                  </a:ext>
                </a:extLst>
              </a:tr>
              <a:tr h="441050">
                <a:tc>
                  <a:txBody>
                    <a:bodyPr/>
                    <a:lstStyle/>
                    <a:p>
                      <a:pPr marL="0" marR="0" lvl="0" indent="0" algn="l" rtl="0">
                        <a:spcBef>
                          <a:spcPts val="0"/>
                        </a:spcBef>
                        <a:spcAft>
                          <a:spcPts val="0"/>
                        </a:spcAft>
                        <a:buNone/>
                      </a:pPr>
                      <a:r>
                        <a:rPr lang="is-IS" sz="1800"/>
                        <a:t>Efri öndunarfæri</a:t>
                      </a:r>
                      <a:endParaRPr/>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extLst>
                  <a:ext uri="{0D108BD9-81ED-4DB2-BD59-A6C34878D82A}">
                    <a16:rowId xmlns:a16="http://schemas.microsoft.com/office/drawing/2014/main" val="10002"/>
                  </a:ext>
                </a:extLst>
              </a:tr>
              <a:tr h="441050">
                <a:tc>
                  <a:txBody>
                    <a:bodyPr/>
                    <a:lstStyle/>
                    <a:p>
                      <a:pPr marL="0" marR="0" lvl="0" indent="0" algn="l" rtl="0">
                        <a:spcBef>
                          <a:spcPts val="0"/>
                        </a:spcBef>
                        <a:spcAft>
                          <a:spcPts val="0"/>
                        </a:spcAft>
                        <a:buNone/>
                      </a:pPr>
                      <a:r>
                        <a:rPr lang="is-IS" sz="1800"/>
                        <a:t>Eyrnabólgur</a:t>
                      </a:r>
                      <a:endParaRPr/>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extLst>
                  <a:ext uri="{0D108BD9-81ED-4DB2-BD59-A6C34878D82A}">
                    <a16:rowId xmlns:a16="http://schemas.microsoft.com/office/drawing/2014/main" val="10003"/>
                  </a:ext>
                </a:extLst>
              </a:tr>
              <a:tr h="441050">
                <a:tc>
                  <a:txBody>
                    <a:bodyPr/>
                    <a:lstStyle/>
                    <a:p>
                      <a:pPr marL="0" marR="0" lvl="0" indent="0" algn="l" rtl="0">
                        <a:spcBef>
                          <a:spcPts val="0"/>
                        </a:spcBef>
                        <a:spcAft>
                          <a:spcPts val="0"/>
                        </a:spcAft>
                        <a:buNone/>
                      </a:pPr>
                      <a:r>
                        <a:rPr lang="is-IS" sz="1800"/>
                        <a:t>Nefsepar</a:t>
                      </a:r>
                      <a:endParaRPr/>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extLst>
                  <a:ext uri="{0D108BD9-81ED-4DB2-BD59-A6C34878D82A}">
                    <a16:rowId xmlns:a16="http://schemas.microsoft.com/office/drawing/2014/main" val="10004"/>
                  </a:ext>
                </a:extLst>
              </a:tr>
              <a:tr h="441050">
                <a:tc>
                  <a:txBody>
                    <a:bodyPr/>
                    <a:lstStyle/>
                    <a:p>
                      <a:pPr marL="0" marR="0" lvl="0" indent="0" algn="l" rtl="0">
                        <a:spcBef>
                          <a:spcPts val="0"/>
                        </a:spcBef>
                        <a:spcAft>
                          <a:spcPts val="0"/>
                        </a:spcAft>
                        <a:buNone/>
                      </a:pPr>
                      <a:r>
                        <a:rPr lang="is-IS" sz="1800"/>
                        <a:t>Bronchiectasis</a:t>
                      </a:r>
                      <a:endParaRPr/>
                    </a:p>
                  </a:txBody>
                  <a:tcPr marL="91450" marR="91450" marT="45725" marB="45725"/>
                </a:tc>
                <a:tc>
                  <a:txBody>
                    <a:bodyPr/>
                    <a:lstStyle/>
                    <a:p>
                      <a:pPr marL="0" marR="0" lvl="0" indent="0" algn="l" rtl="0">
                        <a:spcBef>
                          <a:spcPts val="0"/>
                        </a:spcBef>
                        <a:spcAft>
                          <a:spcPts val="0"/>
                        </a:spcAft>
                        <a:buNone/>
                      </a:pPr>
                      <a:r>
                        <a:rPr lang="is-IS" sz="1800"/>
                        <a:t>Byrja oftast apikalt</a:t>
                      </a:r>
                      <a:endParaRPr/>
                    </a:p>
                  </a:txBody>
                  <a:tcPr marL="91450" marR="91450" marT="45725" marB="45725"/>
                </a:tc>
                <a:tc>
                  <a:txBody>
                    <a:bodyPr/>
                    <a:lstStyle/>
                    <a:p>
                      <a:pPr marL="0" marR="0" lvl="0" indent="0" algn="l" rtl="0">
                        <a:spcBef>
                          <a:spcPts val="0"/>
                        </a:spcBef>
                        <a:spcAft>
                          <a:spcPts val="0"/>
                        </a:spcAft>
                        <a:buNone/>
                      </a:pPr>
                      <a:r>
                        <a:rPr lang="is-IS" sz="1800"/>
                        <a:t>Byrja í lobus med/lingula</a:t>
                      </a:r>
                      <a:endParaRPr/>
                    </a:p>
                  </a:txBody>
                  <a:tcPr marL="91450" marR="91450" marT="45725" marB="45725"/>
                </a:tc>
                <a:extLst>
                  <a:ext uri="{0D108BD9-81ED-4DB2-BD59-A6C34878D82A}">
                    <a16:rowId xmlns:a16="http://schemas.microsoft.com/office/drawing/2014/main" val="10005"/>
                  </a:ext>
                </a:extLst>
              </a:tr>
              <a:tr h="441050">
                <a:tc>
                  <a:txBody>
                    <a:bodyPr/>
                    <a:lstStyle/>
                    <a:p>
                      <a:pPr marL="0" marR="0" lvl="0" indent="0" algn="l" rtl="0">
                        <a:spcBef>
                          <a:spcPts val="0"/>
                        </a:spcBef>
                        <a:spcAft>
                          <a:spcPts val="0"/>
                        </a:spcAft>
                        <a:buNone/>
                      </a:pPr>
                      <a:r>
                        <a:rPr lang="is-IS" sz="1800"/>
                        <a:t>Bakteríur</a:t>
                      </a:r>
                      <a:endParaRPr/>
                    </a:p>
                  </a:txBody>
                  <a:tcPr marL="91450" marR="91450" marT="45725" marB="45725"/>
                </a:tc>
                <a:tc>
                  <a:txBody>
                    <a:bodyPr/>
                    <a:lstStyle/>
                    <a:p>
                      <a:pPr marL="0" marR="0" lvl="0" indent="0" algn="l" rtl="0">
                        <a:spcBef>
                          <a:spcPts val="0"/>
                        </a:spcBef>
                        <a:spcAft>
                          <a:spcPts val="0"/>
                        </a:spcAft>
                        <a:buNone/>
                      </a:pPr>
                      <a:r>
                        <a:rPr lang="is-IS" sz="1800"/>
                        <a:t>S.aur, psa</a:t>
                      </a:r>
                      <a:endParaRPr sz="1800"/>
                    </a:p>
                  </a:txBody>
                  <a:tcPr marL="91450" marR="91450" marT="45725" marB="45725"/>
                </a:tc>
                <a:tc>
                  <a:txBody>
                    <a:bodyPr/>
                    <a:lstStyle/>
                    <a:p>
                      <a:pPr marL="0" marR="0" lvl="0" indent="0" algn="l" rtl="0">
                        <a:spcBef>
                          <a:spcPts val="0"/>
                        </a:spcBef>
                        <a:spcAft>
                          <a:spcPts val="0"/>
                        </a:spcAft>
                        <a:buNone/>
                      </a:pPr>
                      <a:r>
                        <a:rPr lang="is-IS" sz="1800"/>
                        <a:t>H. influenza, pneumokokkar</a:t>
                      </a:r>
                      <a:endParaRPr/>
                    </a:p>
                  </a:txBody>
                  <a:tcPr marL="91450" marR="91450" marT="45725" marB="45725"/>
                </a:tc>
                <a:extLst>
                  <a:ext uri="{0D108BD9-81ED-4DB2-BD59-A6C34878D82A}">
                    <a16:rowId xmlns:a16="http://schemas.microsoft.com/office/drawing/2014/main" val="10006"/>
                  </a:ext>
                </a:extLst>
              </a:tr>
              <a:tr h="441050">
                <a:tc>
                  <a:txBody>
                    <a:bodyPr/>
                    <a:lstStyle/>
                    <a:p>
                      <a:pPr marL="0" marR="0" lvl="0" indent="0" algn="l" rtl="0">
                        <a:spcBef>
                          <a:spcPts val="0"/>
                        </a:spcBef>
                        <a:spcAft>
                          <a:spcPts val="0"/>
                        </a:spcAft>
                        <a:buNone/>
                      </a:pPr>
                      <a:r>
                        <a:rPr lang="is-IS" sz="1800"/>
                        <a:t>Öndunarfæraeinkenni nýbura</a:t>
                      </a:r>
                      <a:endParaRPr sz="1800"/>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extLst>
                  <a:ext uri="{0D108BD9-81ED-4DB2-BD59-A6C34878D82A}">
                    <a16:rowId xmlns:a16="http://schemas.microsoft.com/office/drawing/2014/main" val="10007"/>
                  </a:ext>
                </a:extLst>
              </a:tr>
              <a:tr h="441050">
                <a:tc>
                  <a:txBody>
                    <a:bodyPr/>
                    <a:lstStyle/>
                    <a:p>
                      <a:pPr marL="0" marR="0" lvl="0" indent="0" algn="l" rtl="0">
                        <a:spcBef>
                          <a:spcPts val="0"/>
                        </a:spcBef>
                        <a:spcAft>
                          <a:spcPts val="0"/>
                        </a:spcAft>
                        <a:buNone/>
                      </a:pPr>
                      <a:r>
                        <a:rPr lang="is-IS" sz="1800"/>
                        <a:t>Ófrjósemi kk</a:t>
                      </a:r>
                      <a:endParaRPr sz="1800"/>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extLst>
                  <a:ext uri="{0D108BD9-81ED-4DB2-BD59-A6C34878D82A}">
                    <a16:rowId xmlns:a16="http://schemas.microsoft.com/office/drawing/2014/main" val="10008"/>
                  </a:ext>
                </a:extLst>
              </a:tr>
              <a:tr h="441050">
                <a:tc>
                  <a:txBody>
                    <a:bodyPr/>
                    <a:lstStyle/>
                    <a:p>
                      <a:pPr marL="0" marR="0" lvl="0" indent="0" algn="l" rtl="0">
                        <a:spcBef>
                          <a:spcPts val="0"/>
                        </a:spcBef>
                        <a:spcAft>
                          <a:spcPts val="0"/>
                        </a:spcAft>
                        <a:buNone/>
                      </a:pPr>
                      <a:r>
                        <a:rPr lang="is-IS" sz="1800"/>
                        <a:t>Metingarfæraeinkenni</a:t>
                      </a:r>
                      <a:endParaRPr/>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tc>
                  <a:txBody>
                    <a:bodyPr/>
                    <a:lstStyle/>
                    <a:p>
                      <a:pPr marL="0" marR="0" lvl="0" indent="0" algn="l" rtl="0">
                        <a:spcBef>
                          <a:spcPts val="0"/>
                        </a:spcBef>
                        <a:spcAft>
                          <a:spcPts val="0"/>
                        </a:spcAft>
                        <a:buNone/>
                      </a:pPr>
                      <a:r>
                        <a:rPr lang="is-IS" sz="1800"/>
                        <a:t>-</a:t>
                      </a:r>
                      <a:endParaRPr/>
                    </a:p>
                  </a:txBody>
                  <a:tcPr marL="91450" marR="91450" marT="45725" marB="45725"/>
                </a:tc>
                <a:extLst>
                  <a:ext uri="{0D108BD9-81ED-4DB2-BD59-A6C34878D82A}">
                    <a16:rowId xmlns:a16="http://schemas.microsoft.com/office/drawing/2014/main" val="10009"/>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9"/>
          <p:cNvSpPr txBox="1">
            <a:spLocks noGrp="1"/>
          </p:cNvSpPr>
          <p:nvPr>
            <p:ph type="title"/>
          </p:nvPr>
        </p:nvSpPr>
        <p:spPr>
          <a:xfrm>
            <a:off x="457200" y="704088"/>
            <a:ext cx="8229600" cy="1143000"/>
          </a:xfrm>
          <a:prstGeom prst="rect">
            <a:avLst/>
          </a:prstGeom>
          <a:noFill/>
          <a:ln w="9525" cap="flat" cmpd="sng">
            <a:solidFill>
              <a:schemeClr val="lt1"/>
            </a:solidFill>
            <a:prstDash val="solid"/>
            <a:round/>
            <a:headEnd type="none" w="sm" len="sm"/>
            <a:tailEnd type="none" w="sm" len="sm"/>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Hósti</a:t>
            </a:r>
            <a:endParaRPr/>
          </a:p>
        </p:txBody>
      </p:sp>
      <p:sp>
        <p:nvSpPr>
          <p:cNvPr id="100" name="Google Shape;100;p19"/>
          <p:cNvSpPr txBox="1">
            <a:spLocks noGrp="1"/>
          </p:cNvSpPr>
          <p:nvPr>
            <p:ph type="body" idx="1"/>
          </p:nvPr>
        </p:nvSpPr>
        <p:spPr>
          <a:xfrm>
            <a:off x="685800" y="2366963"/>
            <a:ext cx="7772400" cy="3941762"/>
          </a:xfrm>
          <a:prstGeom prst="rect">
            <a:avLst/>
          </a:prstGeom>
          <a:noFill/>
          <a:ln>
            <a:noFill/>
          </a:ln>
        </p:spPr>
        <p:txBody>
          <a:bodyPr spcFirstLastPara="1" wrap="square" lIns="91425" tIns="45700" rIns="91425" bIns="45700" anchor="t" anchorCtr="0">
            <a:normAutofit fontScale="92500" lnSpcReduction="20000"/>
          </a:bodyPr>
          <a:lstStyle/>
          <a:p>
            <a:pPr marL="274320" lvl="0" indent="-274320" algn="l" rtl="0">
              <a:spcBef>
                <a:spcPts val="0"/>
              </a:spcBef>
              <a:spcAft>
                <a:spcPts val="0"/>
              </a:spcAft>
              <a:buSzPct val="137222"/>
              <a:buFont typeface="Arial"/>
              <a:buChar char="•"/>
            </a:pPr>
            <a:r>
              <a:rPr lang="is-IS"/>
              <a:t>Bráður hósti</a:t>
            </a:r>
            <a:endParaRPr/>
          </a:p>
          <a:p>
            <a:pPr marL="640080" lvl="1" indent="-246888" algn="l" rtl="0">
              <a:spcBef>
                <a:spcPts val="444"/>
              </a:spcBef>
              <a:spcAft>
                <a:spcPts val="0"/>
              </a:spcAft>
              <a:buSzPct val="145714"/>
              <a:buFont typeface="Arial"/>
              <a:buChar char="•"/>
            </a:pPr>
            <a:r>
              <a:rPr lang="is-IS"/>
              <a:t>Sýkingar</a:t>
            </a:r>
            <a:endParaRPr/>
          </a:p>
          <a:p>
            <a:pPr marL="640080" lvl="1" indent="-246888" algn="l" rtl="0">
              <a:spcBef>
                <a:spcPts val="444"/>
              </a:spcBef>
              <a:spcAft>
                <a:spcPts val="0"/>
              </a:spcAft>
              <a:buSzPct val="145714"/>
              <a:buFont typeface="Arial"/>
              <a:buChar char="•"/>
            </a:pPr>
            <a:r>
              <a:rPr lang="is-IS"/>
              <a:t>Aðskotahlutur</a:t>
            </a:r>
            <a:endParaRPr/>
          </a:p>
          <a:p>
            <a:pPr marL="640080" lvl="1" indent="-246888" algn="l" rtl="0">
              <a:spcBef>
                <a:spcPts val="444"/>
              </a:spcBef>
              <a:spcAft>
                <a:spcPts val="0"/>
              </a:spcAft>
              <a:buSzPct val="145714"/>
              <a:buFont typeface="Arial"/>
              <a:buChar char="•"/>
            </a:pPr>
            <a:r>
              <a:rPr lang="is-IS"/>
              <a:t>Astmi</a:t>
            </a:r>
            <a:endParaRPr/>
          </a:p>
          <a:p>
            <a:pPr marL="274320" lvl="0" indent="-274320" algn="l" rtl="0">
              <a:spcBef>
                <a:spcPts val="481"/>
              </a:spcBef>
              <a:spcAft>
                <a:spcPts val="0"/>
              </a:spcAft>
              <a:buSzPct val="137222"/>
              <a:buFont typeface="Arial"/>
              <a:buChar char="•"/>
            </a:pPr>
            <a:r>
              <a:rPr lang="is-IS"/>
              <a:t>Langvinnur hósti &gt; 4 vikur</a:t>
            </a:r>
            <a:endParaRPr/>
          </a:p>
          <a:p>
            <a:pPr marL="640080" lvl="1" indent="-246888" algn="l" rtl="0">
              <a:spcBef>
                <a:spcPts val="444"/>
              </a:spcBef>
              <a:spcAft>
                <a:spcPts val="0"/>
              </a:spcAft>
              <a:buSzPct val="145714"/>
              <a:buFont typeface="Arial"/>
              <a:buChar char="•"/>
            </a:pPr>
            <a:r>
              <a:rPr lang="is-IS"/>
              <a:t>Astmi</a:t>
            </a:r>
            <a:endParaRPr/>
          </a:p>
          <a:p>
            <a:pPr marL="640080" lvl="1" indent="-246888" algn="l" rtl="0">
              <a:spcBef>
                <a:spcPts val="444"/>
              </a:spcBef>
              <a:spcAft>
                <a:spcPts val="0"/>
              </a:spcAft>
              <a:buSzPct val="145714"/>
              <a:buFont typeface="Arial"/>
              <a:buChar char="•"/>
            </a:pPr>
            <a:r>
              <a:rPr lang="is-IS"/>
              <a:t>Krónískur lungnasjúkdómur </a:t>
            </a:r>
            <a:endParaRPr/>
          </a:p>
          <a:p>
            <a:pPr marL="640080" lvl="1" indent="-246888" algn="l" rtl="0">
              <a:spcBef>
                <a:spcPts val="444"/>
              </a:spcBef>
              <a:spcAft>
                <a:spcPts val="0"/>
              </a:spcAft>
              <a:buSzPct val="145714"/>
              <a:buFont typeface="Arial"/>
              <a:buChar char="•"/>
            </a:pPr>
            <a:r>
              <a:rPr lang="is-IS"/>
              <a:t>Anatómísk afbrigði</a:t>
            </a:r>
            <a:endParaRPr/>
          </a:p>
          <a:p>
            <a:pPr marL="640080" lvl="1" indent="-246888" algn="l" rtl="0">
              <a:spcBef>
                <a:spcPts val="444"/>
              </a:spcBef>
              <a:spcAft>
                <a:spcPts val="0"/>
              </a:spcAft>
              <a:buSzPct val="145714"/>
              <a:buFont typeface="Arial"/>
              <a:buChar char="•"/>
            </a:pPr>
            <a:r>
              <a:rPr lang="is-IS"/>
              <a:t>Bakflæði</a:t>
            </a:r>
            <a:endParaRPr/>
          </a:p>
          <a:p>
            <a:pPr marL="274320" lvl="0" indent="-274320" algn="l" rtl="0">
              <a:spcBef>
                <a:spcPts val="481"/>
              </a:spcBef>
              <a:spcAft>
                <a:spcPts val="0"/>
              </a:spcAft>
              <a:buSzPct val="137222"/>
              <a:buFont typeface="Arial"/>
              <a:buChar char="•"/>
            </a:pPr>
            <a:r>
              <a:rPr lang="is-IS"/>
              <a:t>Endurtekinn langvinnur hósti</a:t>
            </a:r>
            <a:endParaRPr/>
          </a:p>
          <a:p>
            <a:pPr marL="403225" lvl="1" indent="0" algn="l" rtl="0">
              <a:spcBef>
                <a:spcPts val="444"/>
              </a:spcBef>
              <a:spcAft>
                <a:spcPts val="0"/>
              </a:spcAft>
              <a:buSzPct val="145714"/>
              <a:buFont typeface="Arial"/>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55"/>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Eitt og annað</a:t>
            </a:r>
            <a:endParaRPr/>
          </a:p>
        </p:txBody>
      </p:sp>
      <p:sp>
        <p:nvSpPr>
          <p:cNvPr id="325" name="Google Shape;325;p55"/>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117475" algn="l" rtl="0">
              <a:spcBef>
                <a:spcPts val="0"/>
              </a:spcBef>
              <a:spcAft>
                <a:spcPts val="0"/>
              </a:spcAft>
              <a:buSzPts val="2470"/>
              <a:buNone/>
            </a:pPr>
            <a:endParaRPr/>
          </a:p>
          <a:p>
            <a:pPr marL="274320" lvl="0" indent="-274320" algn="l" rtl="0">
              <a:spcBef>
                <a:spcPts val="520"/>
              </a:spcBef>
              <a:spcAft>
                <a:spcPts val="0"/>
              </a:spcAft>
              <a:buSzPts val="2470"/>
              <a:buChar char="●"/>
            </a:pPr>
            <a:r>
              <a:rPr lang="is-IS"/>
              <a:t>Meðfæddir anatómískir gallar</a:t>
            </a:r>
            <a:endParaRPr/>
          </a:p>
          <a:p>
            <a:pPr marL="274320" lvl="0" indent="-274320" algn="l" rtl="0">
              <a:spcBef>
                <a:spcPts val="520"/>
              </a:spcBef>
              <a:spcAft>
                <a:spcPts val="0"/>
              </a:spcAft>
              <a:buSzPts val="2470"/>
              <a:buChar char="●"/>
            </a:pPr>
            <a:r>
              <a:rPr lang="is-IS"/>
              <a:t>Langvinnur lungnasjúkdómur fyrirbura</a:t>
            </a:r>
            <a:endParaRPr/>
          </a:p>
          <a:p>
            <a:pPr marL="274320" lvl="0" indent="-274320" algn="l" rtl="0">
              <a:spcBef>
                <a:spcPts val="520"/>
              </a:spcBef>
              <a:spcAft>
                <a:spcPts val="0"/>
              </a:spcAft>
              <a:buSzPts val="2470"/>
              <a:buChar char="●"/>
            </a:pPr>
            <a:r>
              <a:rPr lang="is-IS"/>
              <a:t>Astmi</a:t>
            </a:r>
            <a:endParaRPr/>
          </a:p>
          <a:p>
            <a:pPr marL="274320" lvl="0" indent="-274320" algn="l" rtl="0">
              <a:spcBef>
                <a:spcPts val="520"/>
              </a:spcBef>
              <a:spcAft>
                <a:spcPts val="0"/>
              </a:spcAft>
              <a:buSzPts val="2470"/>
              <a:buChar char="●"/>
            </a:pPr>
            <a:r>
              <a:rPr lang="is-IS"/>
              <a:t>Ónæmisgallar</a:t>
            </a:r>
            <a:endParaRPr/>
          </a:p>
          <a:p>
            <a:pPr marL="274320" lvl="0" indent="-274320" algn="l" rtl="0">
              <a:spcBef>
                <a:spcPts val="520"/>
              </a:spcBef>
              <a:spcAft>
                <a:spcPts val="0"/>
              </a:spcAft>
              <a:buSzPts val="2470"/>
              <a:buChar char="●"/>
            </a:pPr>
            <a:r>
              <a:rPr lang="is-IS"/>
              <a:t>Bronkiektasíur</a:t>
            </a:r>
            <a:endParaRPr/>
          </a:p>
          <a:p>
            <a:pPr marL="274320" lvl="0" indent="-274320" algn="l" rtl="0">
              <a:spcBef>
                <a:spcPts val="520"/>
              </a:spcBef>
              <a:spcAft>
                <a:spcPts val="1200"/>
              </a:spcAft>
              <a:buSzPts val="2470"/>
              <a:buChar char="●"/>
            </a:pPr>
            <a:r>
              <a:rPr lang="is-IS"/>
              <a:t>Interstitial lungnasjúkdómar</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56"/>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endParaRPr/>
          </a:p>
        </p:txBody>
      </p:sp>
      <p:pic>
        <p:nvPicPr>
          <p:cNvPr id="331" name="Google Shape;331;p56" descr="A picture containing text, white&#10;&#10;Description automatically generated"/>
          <p:cNvPicPr preferRelativeResize="0">
            <a:picLocks noGrp="1"/>
          </p:cNvPicPr>
          <p:nvPr>
            <p:ph type="body" idx="1"/>
          </p:nvPr>
        </p:nvPicPr>
        <p:blipFill rotWithShape="1">
          <a:blip r:embed="rId3">
            <a:alphaModFix/>
          </a:blip>
          <a:srcRect/>
          <a:stretch/>
        </p:blipFill>
        <p:spPr>
          <a:xfrm>
            <a:off x="1403648" y="0"/>
            <a:ext cx="6696744" cy="6696744"/>
          </a:xfrm>
          <a:prstGeom prst="rect">
            <a:avLst/>
          </a:prstGeom>
          <a:noFill/>
          <a:ln>
            <a:noFill/>
          </a:ln>
        </p:spPr>
      </p:pic>
      <p:pic>
        <p:nvPicPr>
          <p:cNvPr id="332" name="Google Shape;332;p56"/>
          <p:cNvPicPr preferRelativeResize="0"/>
          <p:nvPr/>
        </p:nvPicPr>
        <p:blipFill rotWithShape="1">
          <a:blip r:embed="rId4">
            <a:alphaModFix/>
          </a:blip>
          <a:srcRect/>
          <a:stretch/>
        </p:blipFill>
        <p:spPr>
          <a:xfrm>
            <a:off x="2051720" y="2150083"/>
            <a:ext cx="5524500" cy="2838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57"/>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endParaRPr/>
          </a:p>
        </p:txBody>
      </p:sp>
      <p:pic>
        <p:nvPicPr>
          <p:cNvPr id="338" name="Google Shape;338;p57"/>
          <p:cNvPicPr preferRelativeResize="0">
            <a:picLocks noGrp="1"/>
          </p:cNvPicPr>
          <p:nvPr>
            <p:ph type="body" idx="1"/>
          </p:nvPr>
        </p:nvPicPr>
        <p:blipFill rotWithShape="1">
          <a:blip r:embed="rId3">
            <a:alphaModFix/>
          </a:blip>
          <a:srcRect/>
          <a:stretch/>
        </p:blipFill>
        <p:spPr>
          <a:xfrm>
            <a:off x="1417240" y="31032"/>
            <a:ext cx="6683152" cy="6683152"/>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58"/>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Uppvinnsla</a:t>
            </a:r>
            <a:endParaRPr/>
          </a:p>
        </p:txBody>
      </p:sp>
      <p:sp>
        <p:nvSpPr>
          <p:cNvPr id="344" name="Google Shape;344;p58"/>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lnSpcReduction="10000"/>
          </a:bodyPr>
          <a:lstStyle/>
          <a:p>
            <a:pPr marL="274320" lvl="0" indent="-274320" algn="l" rtl="0">
              <a:spcBef>
                <a:spcPts val="0"/>
              </a:spcBef>
              <a:spcAft>
                <a:spcPts val="0"/>
              </a:spcAft>
              <a:buSzPts val="2470"/>
              <a:buChar char="●"/>
            </a:pPr>
            <a:r>
              <a:rPr lang="is-IS"/>
              <a:t>Myndrannsóknir</a:t>
            </a:r>
            <a:endParaRPr/>
          </a:p>
          <a:p>
            <a:pPr marL="640080" lvl="1" indent="-246888" algn="l" rtl="0">
              <a:spcBef>
                <a:spcPts val="480"/>
              </a:spcBef>
              <a:spcAft>
                <a:spcPts val="0"/>
              </a:spcAft>
              <a:buSzPts val="2040"/>
              <a:buChar char="○"/>
            </a:pPr>
            <a:r>
              <a:rPr lang="is-IS"/>
              <a:t>Rtg pulm</a:t>
            </a:r>
            <a:endParaRPr/>
          </a:p>
          <a:p>
            <a:pPr marL="640080" lvl="1" indent="-246888" algn="l" rtl="0">
              <a:spcBef>
                <a:spcPts val="480"/>
              </a:spcBef>
              <a:spcAft>
                <a:spcPts val="0"/>
              </a:spcAft>
              <a:buSzPts val="2040"/>
              <a:buChar char="○"/>
            </a:pPr>
            <a:r>
              <a:rPr lang="is-IS"/>
              <a:t>HRCT/CT með skuggaefni</a:t>
            </a:r>
            <a:endParaRPr/>
          </a:p>
          <a:p>
            <a:pPr marL="274320" lvl="0" indent="-274320" algn="l" rtl="0">
              <a:spcBef>
                <a:spcPts val="520"/>
              </a:spcBef>
              <a:spcAft>
                <a:spcPts val="0"/>
              </a:spcAft>
              <a:buSzPts val="2470"/>
              <a:buChar char="●"/>
            </a:pPr>
            <a:r>
              <a:rPr lang="is-IS"/>
              <a:t>Lungnarannsókn</a:t>
            </a:r>
            <a:endParaRPr/>
          </a:p>
          <a:p>
            <a:pPr marL="640080" lvl="1" indent="-246888" algn="l" rtl="0">
              <a:spcBef>
                <a:spcPts val="480"/>
              </a:spcBef>
              <a:spcAft>
                <a:spcPts val="0"/>
              </a:spcAft>
              <a:buSzPts val="2040"/>
              <a:buChar char="○"/>
            </a:pPr>
            <a:r>
              <a:rPr lang="is-IS"/>
              <a:t>Spirometria</a:t>
            </a:r>
            <a:endParaRPr/>
          </a:p>
          <a:p>
            <a:pPr marL="640080" lvl="1" indent="-246888" algn="l" rtl="0">
              <a:spcBef>
                <a:spcPts val="480"/>
              </a:spcBef>
              <a:spcAft>
                <a:spcPts val="0"/>
              </a:spcAft>
              <a:buSzPts val="2040"/>
              <a:buChar char="○"/>
            </a:pPr>
            <a:r>
              <a:rPr lang="is-IS"/>
              <a:t>Body box, DLCO, IOS, MBW	</a:t>
            </a:r>
            <a:endParaRPr/>
          </a:p>
          <a:p>
            <a:pPr marL="274320" lvl="0" indent="-274320" algn="l" rtl="0">
              <a:spcBef>
                <a:spcPts val="520"/>
              </a:spcBef>
              <a:spcAft>
                <a:spcPts val="0"/>
              </a:spcAft>
              <a:buSzPts val="2470"/>
              <a:buChar char="●"/>
            </a:pPr>
            <a:r>
              <a:rPr lang="is-IS"/>
              <a:t>Öndunarfæraræktanir</a:t>
            </a:r>
            <a:endParaRPr/>
          </a:p>
          <a:p>
            <a:pPr marL="274320" lvl="0" indent="-274320" algn="l" rtl="0">
              <a:spcBef>
                <a:spcPts val="520"/>
              </a:spcBef>
              <a:spcAft>
                <a:spcPts val="0"/>
              </a:spcAft>
              <a:buSzPts val="2470"/>
              <a:buChar char="●"/>
            </a:pPr>
            <a:r>
              <a:rPr lang="is-IS"/>
              <a:t>Ónæmisfræðilegar rannsóknir</a:t>
            </a:r>
            <a:endParaRPr/>
          </a:p>
          <a:p>
            <a:pPr marL="274320" lvl="0" indent="-274320" algn="l" rtl="0">
              <a:spcBef>
                <a:spcPts val="520"/>
              </a:spcBef>
              <a:spcAft>
                <a:spcPts val="0"/>
              </a:spcAft>
              <a:buSzPts val="2470"/>
              <a:buChar char="●"/>
            </a:pPr>
            <a:r>
              <a:rPr lang="is-IS"/>
              <a:t>Status, D-vitamin, lifrarpróf, Na</a:t>
            </a:r>
            <a:endParaRPr/>
          </a:p>
          <a:p>
            <a:pPr marL="274320" lvl="0" indent="-117475" algn="l" rtl="0">
              <a:spcBef>
                <a:spcPts val="520"/>
              </a:spcBef>
              <a:spcAft>
                <a:spcPts val="1200"/>
              </a:spcAft>
              <a:buSzPts val="2470"/>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9"/>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Uppvinnsla</a:t>
            </a:r>
            <a:endParaRPr/>
          </a:p>
        </p:txBody>
      </p:sp>
      <p:sp>
        <p:nvSpPr>
          <p:cNvPr id="350" name="Google Shape;350;p59"/>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117475" algn="l" rtl="0">
              <a:spcBef>
                <a:spcPts val="0"/>
              </a:spcBef>
              <a:spcAft>
                <a:spcPts val="0"/>
              </a:spcAft>
              <a:buSzPts val="2470"/>
              <a:buNone/>
            </a:pPr>
            <a:endParaRPr/>
          </a:p>
          <a:p>
            <a:pPr marL="274320" lvl="0" indent="-274320" algn="l" rtl="0">
              <a:spcBef>
                <a:spcPts val="520"/>
              </a:spcBef>
              <a:spcAft>
                <a:spcPts val="0"/>
              </a:spcAft>
              <a:buSzPts val="2470"/>
              <a:buChar char="●"/>
            </a:pPr>
            <a:r>
              <a:rPr lang="is-IS"/>
              <a:t>Skoðun hjá HNE lækni</a:t>
            </a:r>
            <a:endParaRPr/>
          </a:p>
          <a:p>
            <a:pPr marL="274320" lvl="0" indent="-274320" algn="l" rtl="0">
              <a:spcBef>
                <a:spcPts val="520"/>
              </a:spcBef>
              <a:spcAft>
                <a:spcPts val="0"/>
              </a:spcAft>
              <a:buSzPts val="2470"/>
              <a:buChar char="●"/>
            </a:pPr>
            <a:r>
              <a:rPr lang="is-IS"/>
              <a:t>Berkjuspeglun</a:t>
            </a:r>
            <a:endParaRPr/>
          </a:p>
          <a:p>
            <a:pPr marL="274320" lvl="0" indent="-117475" algn="l" rtl="0">
              <a:spcBef>
                <a:spcPts val="520"/>
              </a:spcBef>
              <a:spcAft>
                <a:spcPts val="0"/>
              </a:spcAft>
              <a:buSzPts val="2470"/>
              <a:buNone/>
            </a:pPr>
            <a:endParaRPr/>
          </a:p>
          <a:p>
            <a:pPr marL="274320" lvl="0" indent="-274320" algn="l" rtl="0">
              <a:spcBef>
                <a:spcPts val="520"/>
              </a:spcBef>
              <a:spcAft>
                <a:spcPts val="0"/>
              </a:spcAft>
              <a:buSzPts val="2470"/>
              <a:buChar char="●"/>
            </a:pPr>
            <a:r>
              <a:rPr lang="is-IS"/>
              <a:t>Svitapróf</a:t>
            </a:r>
            <a:endParaRPr/>
          </a:p>
          <a:p>
            <a:pPr marL="274320" lvl="0" indent="-274320" algn="l" rtl="0">
              <a:spcBef>
                <a:spcPts val="520"/>
              </a:spcBef>
              <a:spcAft>
                <a:spcPts val="0"/>
              </a:spcAft>
              <a:buSzPts val="2470"/>
              <a:buChar char="●"/>
            </a:pPr>
            <a:r>
              <a:rPr lang="is-IS"/>
              <a:t>Elastasi í hægðum</a:t>
            </a:r>
            <a:endParaRPr/>
          </a:p>
          <a:p>
            <a:pPr marL="274320" lvl="0" indent="-274320" algn="l" rtl="0">
              <a:spcBef>
                <a:spcPts val="520"/>
              </a:spcBef>
              <a:spcAft>
                <a:spcPts val="0"/>
              </a:spcAft>
              <a:buSzPts val="2470"/>
              <a:buChar char="●"/>
            </a:pPr>
            <a:r>
              <a:rPr lang="is-IS"/>
              <a:t>Genarannsóknir</a:t>
            </a:r>
            <a:endParaRPr/>
          </a:p>
          <a:p>
            <a:pPr marL="274320" lvl="0" indent="-274320" algn="l" rtl="0">
              <a:spcBef>
                <a:spcPts val="520"/>
              </a:spcBef>
              <a:spcAft>
                <a:spcPts val="1200"/>
              </a:spcAft>
              <a:buSzPts val="2470"/>
              <a:buChar char="●"/>
            </a:pPr>
            <a:r>
              <a:rPr lang="is-IS"/>
              <a:t>Cilia rannsóknir</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60"/>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Stridor - nýburar</a:t>
            </a:r>
            <a:endParaRPr/>
          </a:p>
        </p:txBody>
      </p:sp>
      <p:sp>
        <p:nvSpPr>
          <p:cNvPr id="356" name="Google Shape;356;p60"/>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457200" lvl="0" indent="-342900" algn="l" rtl="0">
              <a:lnSpc>
                <a:spcPct val="150000"/>
              </a:lnSpc>
              <a:spcBef>
                <a:spcPts val="0"/>
              </a:spcBef>
              <a:spcAft>
                <a:spcPts val="0"/>
              </a:spcAft>
              <a:buSzPts val="1800"/>
              <a:buChar char="●"/>
            </a:pPr>
            <a:r>
              <a:rPr lang="is-IS"/>
              <a:t>Laryngomalacia</a:t>
            </a:r>
            <a:endParaRPr/>
          </a:p>
          <a:p>
            <a:pPr marL="457200" lvl="0" indent="-342900" algn="l" rtl="0">
              <a:lnSpc>
                <a:spcPct val="150000"/>
              </a:lnSpc>
              <a:spcBef>
                <a:spcPts val="0"/>
              </a:spcBef>
              <a:spcAft>
                <a:spcPts val="0"/>
              </a:spcAft>
              <a:buSzPts val="1800"/>
              <a:buChar char="●"/>
            </a:pPr>
            <a:r>
              <a:rPr lang="is-IS"/>
              <a:t>Laryngeal malformation</a:t>
            </a:r>
            <a:endParaRPr/>
          </a:p>
          <a:p>
            <a:pPr marL="914400" lvl="1" indent="-342900" algn="l" rtl="0">
              <a:lnSpc>
                <a:spcPct val="150000"/>
              </a:lnSpc>
              <a:spcBef>
                <a:spcPts val="0"/>
              </a:spcBef>
              <a:spcAft>
                <a:spcPts val="0"/>
              </a:spcAft>
              <a:buSzPts val="1800"/>
              <a:buChar char="○"/>
            </a:pPr>
            <a:r>
              <a:rPr lang="is-IS" sz="1800"/>
              <a:t>Web, stenosa, cleft</a:t>
            </a:r>
            <a:endParaRPr sz="1800"/>
          </a:p>
          <a:p>
            <a:pPr marL="457200" lvl="0" indent="-342900" algn="l" rtl="0">
              <a:lnSpc>
                <a:spcPct val="150000"/>
              </a:lnSpc>
              <a:spcBef>
                <a:spcPts val="0"/>
              </a:spcBef>
              <a:spcAft>
                <a:spcPts val="0"/>
              </a:spcAft>
              <a:buSzPts val="1800"/>
              <a:buChar char="●"/>
            </a:pPr>
            <a:r>
              <a:rPr lang="is-IS"/>
              <a:t>Raddbandalömun</a:t>
            </a:r>
            <a:endParaRPr/>
          </a:p>
          <a:p>
            <a:pPr marL="457200" lvl="0" indent="-342900" algn="l" rtl="0">
              <a:lnSpc>
                <a:spcPct val="150000"/>
              </a:lnSpc>
              <a:spcBef>
                <a:spcPts val="0"/>
              </a:spcBef>
              <a:spcAft>
                <a:spcPts val="0"/>
              </a:spcAft>
              <a:buSzPts val="1800"/>
              <a:buChar char="●"/>
            </a:pPr>
            <a:r>
              <a:rPr lang="is-IS"/>
              <a:t>Tracheomlacia</a:t>
            </a:r>
            <a:endParaRPr/>
          </a:p>
          <a:p>
            <a:pPr marL="457200" lvl="0" indent="-342900" algn="l" rtl="0">
              <a:lnSpc>
                <a:spcPct val="150000"/>
              </a:lnSpc>
              <a:spcBef>
                <a:spcPts val="0"/>
              </a:spcBef>
              <a:spcAft>
                <a:spcPts val="0"/>
              </a:spcAft>
              <a:buSzPts val="1800"/>
              <a:buChar char="●"/>
            </a:pPr>
            <a:r>
              <a:rPr lang="is-IS"/>
              <a:t>Æðahringur</a:t>
            </a:r>
            <a:endParaRPr/>
          </a:p>
          <a:p>
            <a:pPr marL="457200" lvl="0" indent="-342900" algn="l" rtl="0">
              <a:lnSpc>
                <a:spcPct val="150000"/>
              </a:lnSpc>
              <a:spcBef>
                <a:spcPts val="0"/>
              </a:spcBef>
              <a:spcAft>
                <a:spcPts val="0"/>
              </a:spcAft>
              <a:buSzPts val="1800"/>
              <a:buChar char="●"/>
            </a:pPr>
            <a:r>
              <a:rPr lang="is-IS"/>
              <a:t>Stenosur</a:t>
            </a:r>
            <a:endParaRPr/>
          </a:p>
          <a:p>
            <a:pPr marL="457200" lvl="0" indent="-342900" algn="l" rtl="0">
              <a:lnSpc>
                <a:spcPct val="150000"/>
              </a:lnSpc>
              <a:spcBef>
                <a:spcPts val="0"/>
              </a:spcBef>
              <a:spcAft>
                <a:spcPts val="0"/>
              </a:spcAft>
              <a:buSzPts val="1800"/>
              <a:buChar char="●"/>
            </a:pPr>
            <a:r>
              <a:rPr lang="is-IS"/>
              <a:t>Hemangioma</a:t>
            </a:r>
            <a:endParaRPr/>
          </a:p>
          <a:p>
            <a:pPr marL="457200" lvl="0" indent="-342900" algn="l" rtl="0">
              <a:lnSpc>
                <a:spcPct val="150000"/>
              </a:lnSpc>
              <a:spcBef>
                <a:spcPts val="0"/>
              </a:spcBef>
              <a:spcAft>
                <a:spcPts val="0"/>
              </a:spcAft>
              <a:buSzPts val="1800"/>
              <a:buChar char="●"/>
            </a:pPr>
            <a:r>
              <a:rPr lang="is-IS"/>
              <a:t>Papilloma</a:t>
            </a:r>
            <a:endParaRPr/>
          </a:p>
        </p:txBody>
      </p:sp>
      <p:sp>
        <p:nvSpPr>
          <p:cNvPr id="357" name="Google Shape;357;p60" descr="Image preview"/>
          <p:cNvSpPr/>
          <p:nvPr/>
        </p:nvSpPr>
        <p:spPr>
          <a:xfrm>
            <a:off x="4419600" y="2060848"/>
            <a:ext cx="1520552" cy="152055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nstantia"/>
              <a:ea typeface="Constantia"/>
              <a:cs typeface="Constantia"/>
              <a:sym typeface="Constantia"/>
            </a:endParaRPr>
          </a:p>
        </p:txBody>
      </p:sp>
      <p:pic>
        <p:nvPicPr>
          <p:cNvPr id="358" name="Google Shape;358;p60"/>
          <p:cNvPicPr preferRelativeResize="0"/>
          <p:nvPr/>
        </p:nvPicPr>
        <p:blipFill rotWithShape="1">
          <a:blip r:embed="rId3">
            <a:alphaModFix/>
          </a:blip>
          <a:srcRect/>
          <a:stretch/>
        </p:blipFill>
        <p:spPr>
          <a:xfrm>
            <a:off x="6444208" y="2348880"/>
            <a:ext cx="2088231" cy="277852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61"/>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Meðfædd anatómísk afbrigði</a:t>
            </a:r>
            <a:endParaRPr/>
          </a:p>
        </p:txBody>
      </p:sp>
      <p:sp>
        <p:nvSpPr>
          <p:cNvPr id="364" name="Google Shape;364;p61"/>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117475" algn="l" rtl="0">
              <a:spcBef>
                <a:spcPts val="0"/>
              </a:spcBef>
              <a:spcAft>
                <a:spcPts val="0"/>
              </a:spcAft>
              <a:buSzPts val="2470"/>
              <a:buNone/>
            </a:pPr>
            <a:endParaRPr/>
          </a:p>
          <a:p>
            <a:pPr marL="274320" lvl="0" indent="-274320" algn="l" rtl="0">
              <a:spcBef>
                <a:spcPts val="520"/>
              </a:spcBef>
              <a:spcAft>
                <a:spcPts val="0"/>
              </a:spcAft>
              <a:buSzPts val="2470"/>
              <a:buChar char="●"/>
            </a:pPr>
            <a:r>
              <a:rPr lang="is-IS"/>
              <a:t>Laryngomalacia</a:t>
            </a:r>
            <a:endParaRPr/>
          </a:p>
          <a:p>
            <a:pPr marL="274320" lvl="0" indent="-274320" algn="l" rtl="0">
              <a:spcBef>
                <a:spcPts val="520"/>
              </a:spcBef>
              <a:spcAft>
                <a:spcPts val="0"/>
              </a:spcAft>
              <a:buSzPts val="2470"/>
              <a:buChar char="●"/>
            </a:pPr>
            <a:r>
              <a:rPr lang="is-IS"/>
              <a:t>Tracheomalacia</a:t>
            </a:r>
            <a:endParaRPr/>
          </a:p>
          <a:p>
            <a:pPr marL="274320" lvl="0" indent="-274320" algn="l" rtl="0">
              <a:spcBef>
                <a:spcPts val="520"/>
              </a:spcBef>
              <a:spcAft>
                <a:spcPts val="0"/>
              </a:spcAft>
              <a:buSzPts val="2470"/>
              <a:buChar char="●"/>
            </a:pPr>
            <a:r>
              <a:rPr lang="is-IS"/>
              <a:t>Bronchomalacia</a:t>
            </a:r>
            <a:endParaRPr/>
          </a:p>
          <a:p>
            <a:pPr marL="274320" lvl="0" indent="-274320" algn="l" rtl="0">
              <a:spcBef>
                <a:spcPts val="520"/>
              </a:spcBef>
              <a:spcAft>
                <a:spcPts val="0"/>
              </a:spcAft>
              <a:buSzPts val="2470"/>
              <a:buChar char="●"/>
            </a:pPr>
            <a:r>
              <a:rPr lang="is-IS"/>
              <a:t>Æðahringur</a:t>
            </a:r>
            <a:endParaRPr/>
          </a:p>
          <a:p>
            <a:pPr marL="274320" lvl="0" indent="-274320" algn="l" rtl="0">
              <a:spcBef>
                <a:spcPts val="520"/>
              </a:spcBef>
              <a:spcAft>
                <a:spcPts val="0"/>
              </a:spcAft>
              <a:buSzPts val="2470"/>
              <a:buChar char="●"/>
            </a:pPr>
            <a:r>
              <a:rPr lang="is-IS"/>
              <a:t>Þrengsli (stenósur)</a:t>
            </a:r>
            <a:endParaRPr/>
          </a:p>
          <a:p>
            <a:pPr marL="274320" lvl="0" indent="-117475" algn="l" rtl="0">
              <a:spcBef>
                <a:spcPts val="520"/>
              </a:spcBef>
              <a:spcAft>
                <a:spcPts val="0"/>
              </a:spcAft>
              <a:buSzPts val="2470"/>
              <a:buNone/>
            </a:pPr>
            <a:endParaRPr/>
          </a:p>
          <a:p>
            <a:pPr marL="0" lvl="0" indent="0" algn="l" rtl="0">
              <a:spcBef>
                <a:spcPts val="520"/>
              </a:spcBef>
              <a:spcAft>
                <a:spcPts val="1200"/>
              </a:spcAft>
              <a:buNone/>
            </a:pPr>
            <a:endParaRPr/>
          </a:p>
        </p:txBody>
      </p:sp>
      <p:pic>
        <p:nvPicPr>
          <p:cNvPr id="365" name="Google Shape;365;p61"/>
          <p:cNvPicPr preferRelativeResize="0"/>
          <p:nvPr/>
        </p:nvPicPr>
        <p:blipFill rotWithShape="1">
          <a:blip r:embed="rId3">
            <a:alphaModFix/>
          </a:blip>
          <a:srcRect/>
          <a:stretch/>
        </p:blipFill>
        <p:spPr>
          <a:xfrm>
            <a:off x="3428960" y="2500306"/>
            <a:ext cx="5715040" cy="231781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pic>
        <p:nvPicPr>
          <p:cNvPr id="370" name="Google Shape;370;p62"/>
          <p:cNvPicPr preferRelativeResize="0">
            <a:picLocks noGrp="1"/>
          </p:cNvPicPr>
          <p:nvPr>
            <p:ph type="body" idx="1"/>
          </p:nvPr>
        </p:nvPicPr>
        <p:blipFill rotWithShape="1">
          <a:blip r:embed="rId3">
            <a:alphaModFix/>
          </a:blip>
          <a:srcRect/>
          <a:stretch/>
        </p:blipFill>
        <p:spPr>
          <a:xfrm>
            <a:off x="2555776" y="217004"/>
            <a:ext cx="3612771" cy="642399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0"/>
                                        </p:tgtEl>
                                        <p:attrNameLst>
                                          <p:attrName>style.visibility</p:attrName>
                                        </p:attrNameLst>
                                      </p:cBhvr>
                                      <p:to>
                                        <p:strVal val="visible"/>
                                      </p:to>
                                    </p:set>
                                    <p:animEffect transition="in" filter="fade">
                                      <p:cBhvr>
                                        <p:cTn id="7" dur="5000"/>
                                        <p:tgtEl>
                                          <p:spTgt spid="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63" descr="Close up of a person's lips&#10;&#10;Description automatically generated with low confidence"/>
          <p:cNvPicPr preferRelativeResize="0">
            <a:picLocks noGrp="1"/>
          </p:cNvPicPr>
          <p:nvPr>
            <p:ph type="body" idx="1"/>
          </p:nvPr>
        </p:nvPicPr>
        <p:blipFill rotWithShape="1">
          <a:blip r:embed="rId3">
            <a:alphaModFix/>
          </a:blip>
          <a:srcRect/>
          <a:stretch/>
        </p:blipFill>
        <p:spPr>
          <a:xfrm>
            <a:off x="35496" y="1861762"/>
            <a:ext cx="4410693" cy="4389437"/>
          </a:xfrm>
          <a:prstGeom prst="rect">
            <a:avLst/>
          </a:prstGeom>
          <a:noFill/>
          <a:ln>
            <a:noFill/>
          </a:ln>
        </p:spPr>
      </p:pic>
      <p:pic>
        <p:nvPicPr>
          <p:cNvPr id="376" name="Google Shape;376;p63" descr="Close-up of a person's mouth&#10;&#10;Description automatically generated with low confidence"/>
          <p:cNvPicPr preferRelativeResize="0"/>
          <p:nvPr/>
        </p:nvPicPr>
        <p:blipFill rotWithShape="1">
          <a:blip r:embed="rId4">
            <a:alphaModFix/>
          </a:blip>
          <a:srcRect/>
          <a:stretch/>
        </p:blipFill>
        <p:spPr>
          <a:xfrm>
            <a:off x="4529145" y="1777835"/>
            <a:ext cx="4579359" cy="455729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64"/>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Stridor- brátt</a:t>
            </a:r>
            <a:endParaRPr/>
          </a:p>
        </p:txBody>
      </p:sp>
      <p:sp>
        <p:nvSpPr>
          <p:cNvPr id="382" name="Google Shape;382;p64"/>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Char char="●"/>
            </a:pPr>
            <a:r>
              <a:rPr lang="is-IS"/>
              <a:t>Croup</a:t>
            </a:r>
            <a:endParaRPr/>
          </a:p>
          <a:p>
            <a:pPr marL="274320" lvl="0" indent="-274320" algn="l" rtl="0">
              <a:spcBef>
                <a:spcPts val="520"/>
              </a:spcBef>
              <a:spcAft>
                <a:spcPts val="0"/>
              </a:spcAft>
              <a:buSzPts val="2470"/>
              <a:buChar char="●"/>
            </a:pPr>
            <a:r>
              <a:rPr lang="is-IS"/>
              <a:t>Epiglottit</a:t>
            </a:r>
            <a:endParaRPr/>
          </a:p>
          <a:p>
            <a:pPr marL="274320" lvl="0" indent="-274320" algn="l" rtl="0">
              <a:spcBef>
                <a:spcPts val="520"/>
              </a:spcBef>
              <a:spcAft>
                <a:spcPts val="0"/>
              </a:spcAft>
              <a:buSzPts val="2470"/>
              <a:buChar char="●"/>
            </a:pPr>
            <a:r>
              <a:rPr lang="is-IS"/>
              <a:t>Tracheit</a:t>
            </a:r>
            <a:endParaRPr/>
          </a:p>
          <a:p>
            <a:pPr marL="274320" lvl="0" indent="-274320" algn="l" rtl="0">
              <a:spcBef>
                <a:spcPts val="520"/>
              </a:spcBef>
              <a:spcAft>
                <a:spcPts val="0"/>
              </a:spcAft>
              <a:buSzPts val="2470"/>
              <a:buChar char="●"/>
            </a:pPr>
            <a:r>
              <a:rPr lang="is-IS"/>
              <a:t>Aðskotahlutur</a:t>
            </a:r>
            <a:endParaRPr/>
          </a:p>
          <a:p>
            <a:pPr marL="274320" lvl="0" indent="-274320" algn="l" rtl="0">
              <a:spcBef>
                <a:spcPts val="520"/>
              </a:spcBef>
              <a:spcAft>
                <a:spcPts val="0"/>
              </a:spcAft>
              <a:buSzPts val="2470"/>
              <a:buChar char="●"/>
            </a:pPr>
            <a:r>
              <a:rPr lang="is-IS"/>
              <a:t>Abscess</a:t>
            </a:r>
            <a:endParaRPr/>
          </a:p>
          <a:p>
            <a:pPr marL="274320" lvl="0" indent="-274320" algn="l" rtl="0">
              <a:spcBef>
                <a:spcPts val="520"/>
              </a:spcBef>
              <a:spcAft>
                <a:spcPts val="1200"/>
              </a:spcAft>
              <a:buSzPts val="2470"/>
              <a:buChar char="●"/>
            </a:pPr>
            <a:r>
              <a:rPr lang="is-IS"/>
              <a:t>Anafylaxi</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Hósti</a:t>
            </a:r>
            <a:endParaRPr/>
          </a:p>
        </p:txBody>
      </p:sp>
      <p:sp>
        <p:nvSpPr>
          <p:cNvPr id="106" name="Google Shape;106;p20"/>
          <p:cNvSpPr txBox="1">
            <a:spLocks noGrp="1"/>
          </p:cNvSpPr>
          <p:nvPr>
            <p:ph type="body" idx="1"/>
          </p:nvPr>
        </p:nvSpPr>
        <p:spPr>
          <a:xfrm>
            <a:off x="685800" y="2366963"/>
            <a:ext cx="7772400" cy="3424237"/>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Font typeface="Arial"/>
              <a:buChar char="•"/>
            </a:pPr>
            <a:r>
              <a:rPr lang="is-IS"/>
              <a:t>Hve lengi?</a:t>
            </a:r>
            <a:endParaRPr/>
          </a:p>
          <a:p>
            <a:pPr marL="274320" lvl="0" indent="-274320" algn="l" rtl="0">
              <a:spcBef>
                <a:spcPts val="520"/>
              </a:spcBef>
              <a:spcAft>
                <a:spcPts val="0"/>
              </a:spcAft>
              <a:buSzPts val="2470"/>
              <a:buFont typeface="Arial"/>
              <a:buChar char="•"/>
            </a:pPr>
            <a:r>
              <a:rPr lang="is-IS"/>
              <a:t>Hvernig byrjuðu veikindin?</a:t>
            </a:r>
            <a:endParaRPr/>
          </a:p>
          <a:p>
            <a:pPr marL="274320" lvl="0" indent="-274320" algn="l" rtl="0">
              <a:spcBef>
                <a:spcPts val="520"/>
              </a:spcBef>
              <a:spcAft>
                <a:spcPts val="0"/>
              </a:spcAft>
              <a:buSzPts val="2470"/>
              <a:buFont typeface="Arial"/>
              <a:buChar char="•"/>
            </a:pPr>
            <a:r>
              <a:rPr lang="is-IS"/>
              <a:t>Áður svipuð einkenni? </a:t>
            </a:r>
            <a:endParaRPr/>
          </a:p>
          <a:p>
            <a:pPr marL="274320" lvl="0" indent="-117475" algn="l" rtl="0">
              <a:spcBef>
                <a:spcPts val="520"/>
              </a:spcBef>
              <a:spcAft>
                <a:spcPts val="0"/>
              </a:spcAft>
              <a:buSzPts val="2470"/>
              <a:buFont typeface="Arial"/>
              <a:buNone/>
            </a:pPr>
            <a:endParaRPr b="1"/>
          </a:p>
          <a:p>
            <a:pPr marL="274320" lvl="0" indent="-117475" algn="l" rtl="0">
              <a:spcBef>
                <a:spcPts val="520"/>
              </a:spcBef>
              <a:spcAft>
                <a:spcPts val="1200"/>
              </a:spcAft>
              <a:buSzPts val="2470"/>
              <a:buFont typeface="Arial"/>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65"/>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Stridor – eldri börn</a:t>
            </a:r>
            <a:endParaRPr/>
          </a:p>
        </p:txBody>
      </p:sp>
      <p:sp>
        <p:nvSpPr>
          <p:cNvPr id="388" name="Google Shape;388;p65"/>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Char char="●"/>
            </a:pPr>
            <a:r>
              <a:rPr lang="is-IS"/>
              <a:t>Vocal cord dysfunction</a:t>
            </a:r>
            <a:endParaRPr/>
          </a:p>
          <a:p>
            <a:pPr marL="274320" lvl="0" indent="-274320" algn="l" rtl="0">
              <a:spcBef>
                <a:spcPts val="520"/>
              </a:spcBef>
              <a:spcAft>
                <a:spcPts val="0"/>
              </a:spcAft>
              <a:buSzPts val="2470"/>
              <a:buChar char="●"/>
            </a:pPr>
            <a:r>
              <a:rPr lang="is-IS"/>
              <a:t>Raddbandalömun</a:t>
            </a:r>
            <a:endParaRPr/>
          </a:p>
          <a:p>
            <a:pPr marL="274320" lvl="0" indent="-274320" algn="l" rtl="0">
              <a:spcBef>
                <a:spcPts val="520"/>
              </a:spcBef>
              <a:spcAft>
                <a:spcPts val="0"/>
              </a:spcAft>
              <a:buSzPts val="2470"/>
              <a:buChar char="●"/>
            </a:pPr>
            <a:r>
              <a:rPr lang="is-IS"/>
              <a:t>Excercized induced laryngal obstruction</a:t>
            </a:r>
            <a:endParaRPr/>
          </a:p>
          <a:p>
            <a:pPr marL="274320" lvl="0" indent="-274320" algn="l" rtl="0">
              <a:spcBef>
                <a:spcPts val="520"/>
              </a:spcBef>
              <a:spcAft>
                <a:spcPts val="0"/>
              </a:spcAft>
              <a:buSzPts val="2470"/>
              <a:buChar char="●"/>
            </a:pPr>
            <a:r>
              <a:rPr lang="is-IS"/>
              <a:t>Subglottic stenosa </a:t>
            </a:r>
            <a:endParaRPr/>
          </a:p>
          <a:p>
            <a:pPr marL="274320" lvl="0" indent="-274320" algn="l" rtl="0">
              <a:spcBef>
                <a:spcPts val="520"/>
              </a:spcBef>
              <a:spcAft>
                <a:spcPts val="0"/>
              </a:spcAft>
              <a:buSzPts val="2470"/>
              <a:buChar char="●"/>
            </a:pPr>
            <a:r>
              <a:rPr lang="is-IS"/>
              <a:t>Tumor</a:t>
            </a:r>
            <a:endParaRPr/>
          </a:p>
          <a:p>
            <a:pPr marL="274320" lvl="0" indent="-274320" algn="l" rtl="0">
              <a:spcBef>
                <a:spcPts val="520"/>
              </a:spcBef>
              <a:spcAft>
                <a:spcPts val="0"/>
              </a:spcAft>
              <a:buSzPts val="2470"/>
              <a:buChar char="●"/>
            </a:pPr>
            <a:r>
              <a:rPr lang="is-IS"/>
              <a:t>Tracheal web</a:t>
            </a:r>
            <a:endParaRPr/>
          </a:p>
          <a:p>
            <a:pPr marL="274320" lvl="0" indent="-274320" algn="l" rtl="0">
              <a:spcBef>
                <a:spcPts val="520"/>
              </a:spcBef>
              <a:spcAft>
                <a:spcPts val="0"/>
              </a:spcAft>
              <a:buSzPts val="2470"/>
              <a:buChar char="●"/>
            </a:pPr>
            <a:r>
              <a:rPr lang="is-IS"/>
              <a:t>Hypocalcemii laryngeal spasm</a:t>
            </a:r>
            <a:endParaRPr/>
          </a:p>
          <a:p>
            <a:pPr marL="274320" lvl="0" indent="-117475" algn="l" rtl="0">
              <a:spcBef>
                <a:spcPts val="520"/>
              </a:spcBef>
              <a:spcAft>
                <a:spcPts val="0"/>
              </a:spcAft>
              <a:buSzPts val="2470"/>
              <a:buNone/>
            </a:pPr>
            <a:endParaRPr/>
          </a:p>
          <a:p>
            <a:pPr marL="274320" lvl="0" indent="-117475" algn="l" rtl="0">
              <a:spcBef>
                <a:spcPts val="520"/>
              </a:spcBef>
              <a:spcAft>
                <a:spcPts val="1200"/>
              </a:spcAft>
              <a:buSzPts val="2470"/>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66"/>
          <p:cNvPicPr preferRelativeResize="0">
            <a:picLocks noGrp="1"/>
          </p:cNvPicPr>
          <p:nvPr>
            <p:ph type="body" idx="1"/>
          </p:nvPr>
        </p:nvPicPr>
        <p:blipFill rotWithShape="1">
          <a:blip r:embed="rId3">
            <a:alphaModFix/>
          </a:blip>
          <a:srcRect/>
          <a:stretch/>
        </p:blipFill>
        <p:spPr>
          <a:xfrm>
            <a:off x="427418" y="1847088"/>
            <a:ext cx="5286375" cy="4286250"/>
          </a:xfrm>
          <a:prstGeom prst="rect">
            <a:avLst/>
          </a:prstGeom>
          <a:noFill/>
          <a:ln>
            <a:noFill/>
          </a:ln>
        </p:spPr>
      </p:pic>
      <p:pic>
        <p:nvPicPr>
          <p:cNvPr id="394" name="Google Shape;394;p66" descr="Image preview"/>
          <p:cNvPicPr preferRelativeResize="0"/>
          <p:nvPr/>
        </p:nvPicPr>
        <p:blipFill rotWithShape="1">
          <a:blip r:embed="rId4">
            <a:alphaModFix/>
          </a:blip>
          <a:srcRect/>
          <a:stretch/>
        </p:blipFill>
        <p:spPr>
          <a:xfrm rot="5400000">
            <a:off x="5328083" y="2352919"/>
            <a:ext cx="4320480" cy="324036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pic>
        <p:nvPicPr>
          <p:cNvPr id="399" name="Google Shape;399;p67"/>
          <p:cNvPicPr preferRelativeResize="0"/>
          <p:nvPr/>
        </p:nvPicPr>
        <p:blipFill rotWithShape="1">
          <a:blip r:embed="rId3">
            <a:alphaModFix/>
          </a:blip>
          <a:srcRect/>
          <a:stretch/>
        </p:blipFill>
        <p:spPr>
          <a:xfrm>
            <a:off x="1071538" y="1714488"/>
            <a:ext cx="7160517" cy="396716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pic>
        <p:nvPicPr>
          <p:cNvPr id="404" name="Google Shape;404;p68"/>
          <p:cNvPicPr preferRelativeResize="0"/>
          <p:nvPr/>
        </p:nvPicPr>
        <p:blipFill rotWithShape="1">
          <a:blip r:embed="rId3">
            <a:alphaModFix/>
          </a:blip>
          <a:srcRect/>
          <a:stretch/>
        </p:blipFill>
        <p:spPr>
          <a:xfrm>
            <a:off x="428596" y="857232"/>
            <a:ext cx="8501122" cy="5756442"/>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09" name="Google Shape;409;p69"/>
          <p:cNvPicPr preferRelativeResize="0"/>
          <p:nvPr/>
        </p:nvPicPr>
        <p:blipFill rotWithShape="1">
          <a:blip r:embed="rId3">
            <a:alphaModFix/>
          </a:blip>
          <a:srcRect/>
          <a:stretch/>
        </p:blipFill>
        <p:spPr>
          <a:xfrm>
            <a:off x="1571604" y="857232"/>
            <a:ext cx="5524500" cy="527685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70"/>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Meðfædd anatómísk afbrigði</a:t>
            </a:r>
            <a:endParaRPr/>
          </a:p>
        </p:txBody>
      </p:sp>
      <p:sp>
        <p:nvSpPr>
          <p:cNvPr id="415" name="Google Shape;415;p70"/>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117475" algn="l" rtl="0">
              <a:spcBef>
                <a:spcPts val="0"/>
              </a:spcBef>
              <a:spcAft>
                <a:spcPts val="0"/>
              </a:spcAft>
              <a:buSzPts val="2470"/>
              <a:buNone/>
            </a:pPr>
            <a:endParaRPr/>
          </a:p>
          <a:p>
            <a:pPr marL="274320" lvl="0" indent="-274320" algn="l" rtl="0">
              <a:spcBef>
                <a:spcPts val="520"/>
              </a:spcBef>
              <a:spcAft>
                <a:spcPts val="0"/>
              </a:spcAft>
              <a:buSzPts val="2470"/>
              <a:buChar char="●"/>
            </a:pPr>
            <a:r>
              <a:rPr lang="is-IS"/>
              <a:t>Congenital Cystic Airway Malformation  CCAM</a:t>
            </a:r>
            <a:endParaRPr/>
          </a:p>
          <a:p>
            <a:pPr marL="274320" lvl="0" indent="-274320" algn="l" rtl="0">
              <a:spcBef>
                <a:spcPts val="520"/>
              </a:spcBef>
              <a:spcAft>
                <a:spcPts val="0"/>
              </a:spcAft>
              <a:buSzPts val="2470"/>
              <a:buChar char="●"/>
            </a:pPr>
            <a:r>
              <a:rPr lang="is-IS"/>
              <a:t>Pulmonary sequestration</a:t>
            </a:r>
            <a:endParaRPr/>
          </a:p>
          <a:p>
            <a:pPr marL="274320" lvl="0" indent="-117475" algn="l" rtl="0">
              <a:spcBef>
                <a:spcPts val="520"/>
              </a:spcBef>
              <a:spcAft>
                <a:spcPts val="0"/>
              </a:spcAft>
              <a:buSzPts val="2470"/>
              <a:buNone/>
            </a:pPr>
            <a:endParaRPr/>
          </a:p>
          <a:p>
            <a:pPr marL="640080" lvl="1" indent="-246888" algn="l" rtl="0">
              <a:spcBef>
                <a:spcPts val="480"/>
              </a:spcBef>
              <a:spcAft>
                <a:spcPts val="0"/>
              </a:spcAft>
              <a:buSzPts val="2040"/>
              <a:buChar char="○"/>
            </a:pPr>
            <a:r>
              <a:rPr lang="is-IS"/>
              <a:t>Oftast greint prenatalt</a:t>
            </a:r>
            <a:endParaRPr/>
          </a:p>
          <a:p>
            <a:pPr marL="640080" lvl="1" indent="-246888" algn="l" rtl="0">
              <a:spcBef>
                <a:spcPts val="480"/>
              </a:spcBef>
              <a:spcAft>
                <a:spcPts val="0"/>
              </a:spcAft>
              <a:buSzPts val="2040"/>
              <a:buChar char="○"/>
            </a:pPr>
            <a:r>
              <a:rPr lang="is-IS"/>
              <a:t>Getur tengst endurteknum lungnasýkingum</a:t>
            </a:r>
            <a:endParaRPr/>
          </a:p>
          <a:p>
            <a:pPr marL="640080" lvl="1" indent="-246888" algn="l" rtl="0">
              <a:spcBef>
                <a:spcPts val="480"/>
              </a:spcBef>
              <a:spcAft>
                <a:spcPts val="0"/>
              </a:spcAft>
              <a:buSzPts val="2040"/>
              <a:buChar char="○"/>
            </a:pPr>
            <a:r>
              <a:rPr lang="is-IS"/>
              <a:t>Blóðhósti getur tengst sequester</a:t>
            </a:r>
            <a:endParaRPr/>
          </a:p>
          <a:p>
            <a:pPr marL="640080" lvl="1" indent="-246888" algn="l" rtl="0">
              <a:spcBef>
                <a:spcPts val="480"/>
              </a:spcBef>
              <a:spcAft>
                <a:spcPts val="0"/>
              </a:spcAft>
              <a:buSzPts val="2040"/>
              <a:buChar char="○"/>
            </a:pPr>
            <a:r>
              <a:rPr lang="is-IS"/>
              <a:t>Malignitet þróun sjaldgæft</a:t>
            </a:r>
            <a:endParaRPr/>
          </a:p>
          <a:p>
            <a:pPr marL="274320" lvl="0" indent="-117475" algn="l" rtl="0">
              <a:spcBef>
                <a:spcPts val="520"/>
              </a:spcBef>
              <a:spcAft>
                <a:spcPts val="1200"/>
              </a:spcAft>
              <a:buSzPts val="2470"/>
              <a:buNone/>
            </a:pP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71"/>
          <p:cNvSpPr txBox="1">
            <a:spLocks noGrp="1"/>
          </p:cNvSpPr>
          <p:nvPr>
            <p:ph type="title"/>
          </p:nvPr>
        </p:nvSpPr>
        <p:spPr>
          <a:xfrm>
            <a:off x="755576" y="620688"/>
            <a:ext cx="8218222" cy="1445708"/>
          </a:xfrm>
          <a:prstGeom prst="rect">
            <a:avLst/>
          </a:prstGeom>
          <a:noFill/>
          <a:ln>
            <a:noFill/>
          </a:ln>
        </p:spPr>
        <p:txBody>
          <a:bodyPr spcFirstLastPara="1" wrap="square" lIns="0" tIns="45700" rIns="0" bIns="0" anchor="b" anchorCtr="0">
            <a:noAutofit/>
          </a:bodyPr>
          <a:lstStyle/>
          <a:p>
            <a:pPr marL="0" lvl="0" indent="0" algn="l" rtl="0">
              <a:spcBef>
                <a:spcPts val="0"/>
              </a:spcBef>
              <a:spcAft>
                <a:spcPts val="0"/>
              </a:spcAft>
              <a:buClr>
                <a:schemeClr val="dk2"/>
              </a:buClr>
              <a:buSzPts val="1800"/>
              <a:buFont typeface="Arial"/>
              <a:buNone/>
            </a:pPr>
            <a:r>
              <a:rPr lang="is-IS" sz="1800" b="0" i="0">
                <a:latin typeface="Arial"/>
                <a:ea typeface="Arial"/>
                <a:cs typeface="Arial"/>
                <a:sym typeface="Arial"/>
              </a:rPr>
              <a:t>3 vikna hraustur fullburi með tveggja daga sögu um óvanalega óværð, mjög sáran grát og spennir kviðinn intermittent. Samhliða projectile gulleit uppköst. Mjög lítil inntaka og útskilnaður sl. sólarhring. Líkamsskoðun vísar slapplegum dreng sem spennir kvið við þreifingu.</a:t>
            </a:r>
            <a:br>
              <a:rPr lang="is-IS" sz="1800"/>
            </a:br>
            <a:r>
              <a:rPr lang="is-IS" sz="1800" b="0" i="0">
                <a:latin typeface="Arial"/>
                <a:ea typeface="Arial"/>
                <a:cs typeface="Arial"/>
                <a:sym typeface="Arial"/>
              </a:rPr>
              <a:t>Rannsóknir: Mjög væg hækkun á HBK, CRP og laktat</a:t>
            </a:r>
            <a:endParaRPr sz="1800"/>
          </a:p>
        </p:txBody>
      </p:sp>
      <p:pic>
        <p:nvPicPr>
          <p:cNvPr id="421" name="Google Shape;421;p71" descr="X-ray of a person's chest&#10;&#10;Description automatically generated"/>
          <p:cNvPicPr preferRelativeResize="0">
            <a:picLocks noGrp="1"/>
          </p:cNvPicPr>
          <p:nvPr>
            <p:ph type="body" idx="1"/>
          </p:nvPr>
        </p:nvPicPr>
        <p:blipFill rotWithShape="1">
          <a:blip r:embed="rId3">
            <a:alphaModFix/>
          </a:blip>
          <a:srcRect/>
          <a:stretch/>
        </p:blipFill>
        <p:spPr>
          <a:xfrm>
            <a:off x="683568" y="2204864"/>
            <a:ext cx="3364590" cy="4389437"/>
          </a:xfrm>
          <a:prstGeom prst="rect">
            <a:avLst/>
          </a:prstGeom>
          <a:noFill/>
          <a:ln>
            <a:noFill/>
          </a:ln>
        </p:spPr>
      </p:pic>
      <p:pic>
        <p:nvPicPr>
          <p:cNvPr id="422" name="Google Shape;422;p71" descr="X-ray of a child's chest&#10;&#10;Description automatically generated"/>
          <p:cNvPicPr preferRelativeResize="0"/>
          <p:nvPr/>
        </p:nvPicPr>
        <p:blipFill rotWithShape="1">
          <a:blip r:embed="rId4">
            <a:alphaModFix/>
          </a:blip>
          <a:srcRect/>
          <a:stretch/>
        </p:blipFill>
        <p:spPr>
          <a:xfrm>
            <a:off x="2987824" y="2492896"/>
            <a:ext cx="5985974" cy="396293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72"/>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endParaRPr/>
          </a:p>
        </p:txBody>
      </p:sp>
      <p:pic>
        <p:nvPicPr>
          <p:cNvPr id="428" name="Google Shape;428;p72" descr="X-ray of a child's chest&#10;&#10;Description automatically generated"/>
          <p:cNvPicPr preferRelativeResize="0">
            <a:picLocks noGrp="1"/>
          </p:cNvPicPr>
          <p:nvPr>
            <p:ph type="body" idx="1"/>
          </p:nvPr>
        </p:nvPicPr>
        <p:blipFill rotWithShape="1">
          <a:blip r:embed="rId3">
            <a:alphaModFix/>
          </a:blip>
          <a:srcRect/>
          <a:stretch/>
        </p:blipFill>
        <p:spPr>
          <a:xfrm>
            <a:off x="2108825" y="1935163"/>
            <a:ext cx="4926349" cy="4389437"/>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73"/>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Fleiri meðfæddir gallar</a:t>
            </a:r>
            <a:endParaRPr/>
          </a:p>
        </p:txBody>
      </p:sp>
      <p:sp>
        <p:nvSpPr>
          <p:cNvPr id="434" name="Google Shape;434;p73"/>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117475" algn="l" rtl="0">
              <a:spcBef>
                <a:spcPts val="0"/>
              </a:spcBef>
              <a:spcAft>
                <a:spcPts val="0"/>
              </a:spcAft>
              <a:buSzPts val="2470"/>
              <a:buNone/>
            </a:pPr>
            <a:endParaRPr/>
          </a:p>
          <a:p>
            <a:pPr marL="274320" lvl="0" indent="-274320" algn="l" rtl="0">
              <a:spcBef>
                <a:spcPts val="520"/>
              </a:spcBef>
              <a:spcAft>
                <a:spcPts val="0"/>
              </a:spcAft>
              <a:buSzPts val="2470"/>
              <a:buChar char="●"/>
            </a:pPr>
            <a:r>
              <a:rPr lang="is-IS"/>
              <a:t>Congenital diaphragma hernia</a:t>
            </a:r>
            <a:endParaRPr/>
          </a:p>
          <a:p>
            <a:pPr marL="640080" lvl="1" indent="-246888" algn="l" rtl="0">
              <a:spcBef>
                <a:spcPts val="480"/>
              </a:spcBef>
              <a:spcAft>
                <a:spcPts val="0"/>
              </a:spcAft>
              <a:buSzPts val="2040"/>
              <a:buChar char="○"/>
            </a:pPr>
            <a:r>
              <a:rPr lang="is-IS"/>
              <a:t>Lungnahypoplasia</a:t>
            </a:r>
            <a:endParaRPr/>
          </a:p>
          <a:p>
            <a:pPr marL="640080" lvl="1" indent="-246888" algn="l" rtl="0">
              <a:spcBef>
                <a:spcPts val="480"/>
              </a:spcBef>
              <a:spcAft>
                <a:spcPts val="0"/>
              </a:spcAft>
              <a:buSzPts val="2040"/>
              <a:buChar char="○"/>
            </a:pPr>
            <a:r>
              <a:rPr lang="is-IS"/>
              <a:t>Skert lungnastarfsemi</a:t>
            </a:r>
            <a:endParaRPr/>
          </a:p>
          <a:p>
            <a:pPr marL="274320" lvl="0" indent="-274320" algn="l" rtl="0">
              <a:spcBef>
                <a:spcPts val="520"/>
              </a:spcBef>
              <a:spcAft>
                <a:spcPts val="0"/>
              </a:spcAft>
              <a:buSzPts val="2470"/>
              <a:buChar char="●"/>
            </a:pPr>
            <a:r>
              <a:rPr lang="is-IS"/>
              <a:t>Esophageal atresia með fistli</a:t>
            </a:r>
            <a:endParaRPr/>
          </a:p>
          <a:p>
            <a:pPr marL="640080" lvl="1" indent="-246888" algn="l" rtl="0">
              <a:spcBef>
                <a:spcPts val="480"/>
              </a:spcBef>
              <a:spcAft>
                <a:spcPts val="0"/>
              </a:spcAft>
              <a:buSzPts val="2040"/>
              <a:buChar char="○"/>
            </a:pPr>
            <a:r>
              <a:rPr lang="is-IS"/>
              <a:t>Tracheomlacaia</a:t>
            </a:r>
            <a:endParaRPr/>
          </a:p>
          <a:p>
            <a:pPr marL="640080" lvl="1" indent="-246888" algn="l" rtl="0">
              <a:spcBef>
                <a:spcPts val="480"/>
              </a:spcBef>
              <a:spcAft>
                <a:spcPts val="0"/>
              </a:spcAft>
              <a:buSzPts val="2040"/>
              <a:buChar char="○"/>
            </a:pPr>
            <a:r>
              <a:rPr lang="is-IS"/>
              <a:t>Hvæsiöndun</a:t>
            </a:r>
            <a:endParaRPr/>
          </a:p>
          <a:p>
            <a:pPr marL="640080" lvl="1" indent="-246888" algn="l" rtl="0">
              <a:spcBef>
                <a:spcPts val="480"/>
              </a:spcBef>
              <a:spcAft>
                <a:spcPts val="0"/>
              </a:spcAft>
              <a:buSzPts val="2040"/>
              <a:buChar char="○"/>
            </a:pPr>
            <a:r>
              <a:rPr lang="is-IS"/>
              <a:t>Endurteknar sýkingar</a:t>
            </a:r>
            <a:endParaRPr/>
          </a:p>
          <a:p>
            <a:pPr marL="640080" lvl="1" indent="-246888" algn="l" rtl="0">
              <a:spcBef>
                <a:spcPts val="480"/>
              </a:spcBef>
              <a:spcAft>
                <a:spcPts val="0"/>
              </a:spcAft>
              <a:buSzPts val="2040"/>
              <a:buChar char="○"/>
            </a:pPr>
            <a:r>
              <a:rPr lang="is-IS"/>
              <a:t>Hypersekretions vandamál</a:t>
            </a:r>
            <a:endParaRPr/>
          </a:p>
          <a:p>
            <a:pPr marL="640080" lvl="1" indent="-246888" algn="l" rtl="0">
              <a:spcBef>
                <a:spcPts val="480"/>
              </a:spcBef>
              <a:spcAft>
                <a:spcPts val="1200"/>
              </a:spcAft>
              <a:buSzPts val="2040"/>
              <a:buNone/>
            </a:pPr>
            <a:endParaRPr/>
          </a:p>
        </p:txBody>
      </p:sp>
      <p:pic>
        <p:nvPicPr>
          <p:cNvPr id="435" name="Google Shape;435;p73"/>
          <p:cNvPicPr preferRelativeResize="0"/>
          <p:nvPr/>
        </p:nvPicPr>
        <p:blipFill rotWithShape="1">
          <a:blip r:embed="rId3">
            <a:alphaModFix/>
          </a:blip>
          <a:srcRect/>
          <a:stretch/>
        </p:blipFill>
        <p:spPr>
          <a:xfrm>
            <a:off x="5380122" y="3890659"/>
            <a:ext cx="3630815" cy="268194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74"/>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Svefntruflanir og öndun</a:t>
            </a:r>
            <a:endParaRPr/>
          </a:p>
        </p:txBody>
      </p:sp>
      <p:sp>
        <p:nvSpPr>
          <p:cNvPr id="441" name="Google Shape;441;p74"/>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fontScale="92500" lnSpcReduction="10000"/>
          </a:bodyPr>
          <a:lstStyle/>
          <a:p>
            <a:pPr marL="274320" lvl="0" indent="-274320" algn="l" rtl="0">
              <a:spcBef>
                <a:spcPts val="0"/>
              </a:spcBef>
              <a:spcAft>
                <a:spcPts val="0"/>
              </a:spcAft>
              <a:buSzPct val="137222"/>
              <a:buChar char="●"/>
            </a:pPr>
            <a:r>
              <a:rPr lang="is-IS"/>
              <a:t>Kæfisvefn</a:t>
            </a:r>
            <a:endParaRPr/>
          </a:p>
          <a:p>
            <a:pPr marL="640080" lvl="1" indent="-246888" algn="l" rtl="0">
              <a:spcBef>
                <a:spcPts val="444"/>
              </a:spcBef>
              <a:spcAft>
                <a:spcPts val="0"/>
              </a:spcAft>
              <a:buSzPct val="145714"/>
              <a:buChar char="○"/>
            </a:pPr>
            <a:r>
              <a:rPr lang="is-IS"/>
              <a:t>Anatómískar orsakir, tons og ad</a:t>
            </a:r>
            <a:endParaRPr/>
          </a:p>
          <a:p>
            <a:pPr marL="640080" lvl="1" indent="-246888" algn="l" rtl="0">
              <a:spcBef>
                <a:spcPts val="444"/>
              </a:spcBef>
              <a:spcAft>
                <a:spcPts val="0"/>
              </a:spcAft>
              <a:buSzPct val="145714"/>
              <a:buChar char="○"/>
            </a:pPr>
            <a:r>
              <a:rPr lang="is-IS"/>
              <a:t>Craniofacial syndromes</a:t>
            </a:r>
            <a:endParaRPr/>
          </a:p>
          <a:p>
            <a:pPr marL="640080" lvl="1" indent="-246888" algn="l" rtl="0">
              <a:spcBef>
                <a:spcPts val="444"/>
              </a:spcBef>
              <a:spcAft>
                <a:spcPts val="0"/>
              </a:spcAft>
              <a:buSzPct val="145714"/>
              <a:buChar char="○"/>
            </a:pPr>
            <a:r>
              <a:rPr lang="is-IS"/>
              <a:t>Downs syndrome ofl</a:t>
            </a:r>
            <a:endParaRPr/>
          </a:p>
          <a:p>
            <a:pPr marL="640080" lvl="1" indent="-246888" algn="l" rtl="0">
              <a:spcBef>
                <a:spcPts val="444"/>
              </a:spcBef>
              <a:spcAft>
                <a:spcPts val="0"/>
              </a:spcAft>
              <a:buSzPct val="145714"/>
              <a:buChar char="○"/>
            </a:pPr>
            <a:r>
              <a:rPr lang="is-IS"/>
              <a:t>Offita</a:t>
            </a:r>
            <a:endParaRPr/>
          </a:p>
          <a:p>
            <a:pPr marL="274320" lvl="0" indent="-274320" algn="l" rtl="0">
              <a:spcBef>
                <a:spcPts val="481"/>
              </a:spcBef>
              <a:spcAft>
                <a:spcPts val="0"/>
              </a:spcAft>
              <a:buSzPct val="137222"/>
              <a:buChar char="●"/>
            </a:pPr>
            <a:r>
              <a:rPr lang="is-IS"/>
              <a:t>Hypoventilation</a:t>
            </a:r>
            <a:endParaRPr/>
          </a:p>
          <a:p>
            <a:pPr marL="640080" lvl="1" indent="-246888" algn="l" rtl="0">
              <a:spcBef>
                <a:spcPts val="444"/>
              </a:spcBef>
              <a:spcAft>
                <a:spcPts val="0"/>
              </a:spcAft>
              <a:buSzPct val="145714"/>
              <a:buChar char="○"/>
            </a:pPr>
            <a:r>
              <a:rPr lang="is-IS"/>
              <a:t>Vöðva/taugasjúkdómar</a:t>
            </a:r>
            <a:endParaRPr/>
          </a:p>
          <a:p>
            <a:pPr marL="274320" lvl="0" indent="-274320" algn="l" rtl="0">
              <a:spcBef>
                <a:spcPts val="481"/>
              </a:spcBef>
              <a:spcAft>
                <a:spcPts val="0"/>
              </a:spcAft>
              <a:buSzPct val="137222"/>
              <a:buChar char="●"/>
            </a:pPr>
            <a:r>
              <a:rPr lang="is-IS"/>
              <a:t>Trufluð central öndunarstjórn</a:t>
            </a:r>
            <a:endParaRPr/>
          </a:p>
          <a:p>
            <a:pPr marL="640080" lvl="1" indent="-246888" algn="l" rtl="0">
              <a:spcBef>
                <a:spcPts val="444"/>
              </a:spcBef>
              <a:spcAft>
                <a:spcPts val="0"/>
              </a:spcAft>
              <a:buSzPct val="145714"/>
              <a:buChar char="○"/>
            </a:pPr>
            <a:r>
              <a:rPr lang="is-IS"/>
              <a:t>CCHS</a:t>
            </a:r>
            <a:endParaRPr/>
          </a:p>
          <a:p>
            <a:pPr marL="640080" lvl="1" indent="-246888" algn="l" rtl="0">
              <a:spcBef>
                <a:spcPts val="444"/>
              </a:spcBef>
              <a:spcAft>
                <a:spcPts val="0"/>
              </a:spcAft>
              <a:buSzPct val="145714"/>
              <a:buChar char="○"/>
            </a:pPr>
            <a:r>
              <a:rPr lang="is-IS"/>
              <a:t>Chiari</a:t>
            </a:r>
            <a:endParaRPr/>
          </a:p>
          <a:p>
            <a:pPr marL="640080" lvl="1" indent="-246888" algn="l" rtl="0">
              <a:spcBef>
                <a:spcPts val="444"/>
              </a:spcBef>
              <a:spcAft>
                <a:spcPts val="1200"/>
              </a:spcAft>
              <a:buSzPct val="145714"/>
              <a:buChar char="○"/>
            </a:pPr>
            <a:r>
              <a:rPr lang="is-IS"/>
              <a:t>Heilastofns lesionir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685800" y="619125"/>
            <a:ext cx="7772400" cy="100965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Hósti</a:t>
            </a:r>
            <a:endParaRPr/>
          </a:p>
        </p:txBody>
      </p:sp>
      <p:sp>
        <p:nvSpPr>
          <p:cNvPr id="112" name="Google Shape;112;p21"/>
          <p:cNvSpPr txBox="1">
            <a:spLocks noGrp="1"/>
          </p:cNvSpPr>
          <p:nvPr>
            <p:ph type="body" idx="1"/>
          </p:nvPr>
        </p:nvSpPr>
        <p:spPr>
          <a:xfrm>
            <a:off x="863600" y="1628775"/>
            <a:ext cx="6804025" cy="489585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280"/>
              <a:buFont typeface="Arial"/>
              <a:buChar char="•"/>
            </a:pPr>
            <a:r>
              <a:rPr lang="is-IS" sz="2400"/>
              <a:t>Einkenni frá efri öndunarvegum</a:t>
            </a:r>
            <a:endParaRPr/>
          </a:p>
          <a:p>
            <a:pPr marL="640080" lvl="1" indent="-246888" algn="l" rtl="0">
              <a:spcBef>
                <a:spcPts val="440"/>
              </a:spcBef>
              <a:spcAft>
                <a:spcPts val="0"/>
              </a:spcAft>
              <a:buSzPts val="1870"/>
              <a:buFont typeface="Arial"/>
              <a:buChar char="•"/>
            </a:pPr>
            <a:r>
              <a:rPr lang="is-IS" sz="2200"/>
              <a:t>Nefrennsli/nefstíflur</a:t>
            </a:r>
            <a:endParaRPr/>
          </a:p>
          <a:p>
            <a:pPr marL="640080" lvl="1" indent="-246888" algn="l" rtl="0">
              <a:spcBef>
                <a:spcPts val="440"/>
              </a:spcBef>
              <a:spcAft>
                <a:spcPts val="0"/>
              </a:spcAft>
              <a:buSzPts val="1870"/>
              <a:buFont typeface="Arial"/>
              <a:buChar char="•"/>
            </a:pPr>
            <a:r>
              <a:rPr lang="is-IS" sz="2200"/>
              <a:t>Stridor</a:t>
            </a:r>
            <a:endParaRPr/>
          </a:p>
          <a:p>
            <a:pPr marL="274320" lvl="0" indent="-274320" algn="l" rtl="0">
              <a:spcBef>
                <a:spcPts val="480"/>
              </a:spcBef>
              <a:spcAft>
                <a:spcPts val="0"/>
              </a:spcAft>
              <a:buSzPts val="2280"/>
              <a:buFont typeface="Arial"/>
              <a:buChar char="•"/>
            </a:pPr>
            <a:r>
              <a:rPr lang="is-IS" sz="2400"/>
              <a:t>Einkenni frá öðrum líffærum</a:t>
            </a:r>
            <a:endParaRPr/>
          </a:p>
          <a:p>
            <a:pPr marL="640080" lvl="1" indent="-246888" algn="l" rtl="0">
              <a:spcBef>
                <a:spcPts val="480"/>
              </a:spcBef>
              <a:spcAft>
                <a:spcPts val="0"/>
              </a:spcAft>
              <a:buSzPts val="2040"/>
              <a:buFont typeface="Arial"/>
              <a:buChar char="•"/>
            </a:pPr>
            <a:r>
              <a:rPr lang="is-IS" sz="2400"/>
              <a:t>Kvið</a:t>
            </a:r>
            <a:endParaRPr/>
          </a:p>
          <a:p>
            <a:pPr marL="640080" lvl="1" indent="-246888" algn="l" rtl="0">
              <a:spcBef>
                <a:spcPts val="480"/>
              </a:spcBef>
              <a:spcAft>
                <a:spcPts val="0"/>
              </a:spcAft>
              <a:buSzPts val="2040"/>
              <a:buFont typeface="Arial"/>
              <a:buChar char="•"/>
            </a:pPr>
            <a:r>
              <a:rPr lang="is-IS" sz="2400"/>
              <a:t>Efri öndunarfæri</a:t>
            </a:r>
            <a:endParaRPr/>
          </a:p>
          <a:p>
            <a:pPr marL="274320" lvl="0" indent="-274320" algn="l" rtl="0">
              <a:spcBef>
                <a:spcPts val="480"/>
              </a:spcBef>
              <a:spcAft>
                <a:spcPts val="0"/>
              </a:spcAft>
              <a:buSzPts val="2280"/>
              <a:buFont typeface="Arial"/>
              <a:buChar char="•"/>
            </a:pPr>
            <a:r>
              <a:rPr lang="is-IS" sz="2400"/>
              <a:t>Vöxtur og þroski</a:t>
            </a:r>
            <a:endParaRPr/>
          </a:p>
          <a:p>
            <a:pPr marL="274320" lvl="0" indent="-274320" algn="l" rtl="0">
              <a:spcBef>
                <a:spcPts val="480"/>
              </a:spcBef>
              <a:spcAft>
                <a:spcPts val="0"/>
              </a:spcAft>
              <a:buSzPts val="2280"/>
              <a:buFont typeface="Arial"/>
              <a:buChar char="•"/>
            </a:pPr>
            <a:r>
              <a:rPr lang="is-IS" sz="2400"/>
              <a:t>Aukahljóð frá öndunarvegi</a:t>
            </a:r>
            <a:endParaRPr/>
          </a:p>
          <a:p>
            <a:pPr marL="274320" lvl="0" indent="-274320" algn="l" rtl="0">
              <a:spcBef>
                <a:spcPts val="480"/>
              </a:spcBef>
              <a:spcAft>
                <a:spcPts val="0"/>
              </a:spcAft>
              <a:buSzPts val="2280"/>
              <a:buFont typeface="Arial"/>
              <a:buChar char="•"/>
            </a:pPr>
            <a:r>
              <a:rPr lang="is-IS" sz="2400"/>
              <a:t>Mæði</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75"/>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Einkenni svefntruflana</a:t>
            </a:r>
            <a:endParaRPr/>
          </a:p>
        </p:txBody>
      </p:sp>
      <p:sp>
        <p:nvSpPr>
          <p:cNvPr id="447" name="Google Shape;447;p75"/>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470"/>
              <a:buChar char="●"/>
            </a:pPr>
            <a:r>
              <a:rPr lang="is-IS"/>
              <a:t>Hrotur/öndunarhlé</a:t>
            </a:r>
            <a:endParaRPr/>
          </a:p>
          <a:p>
            <a:pPr marL="274320" lvl="0" indent="-274320" algn="l" rtl="0">
              <a:spcBef>
                <a:spcPts val="520"/>
              </a:spcBef>
              <a:spcAft>
                <a:spcPts val="0"/>
              </a:spcAft>
              <a:buSzPts val="2470"/>
              <a:buChar char="●"/>
            </a:pPr>
            <a:r>
              <a:rPr lang="is-IS"/>
              <a:t>Dagþreyta</a:t>
            </a:r>
            <a:endParaRPr/>
          </a:p>
          <a:p>
            <a:pPr marL="274320" lvl="0" indent="-274320" algn="l" rtl="0">
              <a:spcBef>
                <a:spcPts val="520"/>
              </a:spcBef>
              <a:spcAft>
                <a:spcPts val="0"/>
              </a:spcAft>
              <a:buSzPts val="2470"/>
              <a:buChar char="●"/>
            </a:pPr>
            <a:r>
              <a:rPr lang="is-IS"/>
              <a:t>Skert athygli, úthald og einbeiting</a:t>
            </a:r>
            <a:endParaRPr/>
          </a:p>
          <a:p>
            <a:pPr marL="274320" lvl="0" indent="-274320" algn="l" rtl="0">
              <a:spcBef>
                <a:spcPts val="520"/>
              </a:spcBef>
              <a:spcAft>
                <a:spcPts val="0"/>
              </a:spcAft>
              <a:buSzPts val="2470"/>
              <a:buChar char="●"/>
            </a:pPr>
            <a:r>
              <a:rPr lang="is-IS"/>
              <a:t>Ofvirkni/Vanvirkni</a:t>
            </a:r>
            <a:endParaRPr/>
          </a:p>
          <a:p>
            <a:pPr marL="274320" lvl="0" indent="-274320" algn="l" rtl="0">
              <a:spcBef>
                <a:spcPts val="520"/>
              </a:spcBef>
              <a:spcAft>
                <a:spcPts val="0"/>
              </a:spcAft>
              <a:buSzPts val="2470"/>
              <a:buChar char="●"/>
            </a:pPr>
            <a:r>
              <a:rPr lang="is-IS"/>
              <a:t>Undirmiga</a:t>
            </a:r>
            <a:endParaRPr/>
          </a:p>
          <a:p>
            <a:pPr marL="274320" lvl="0" indent="-274320" algn="l" rtl="0">
              <a:spcBef>
                <a:spcPts val="520"/>
              </a:spcBef>
              <a:spcAft>
                <a:spcPts val="0"/>
              </a:spcAft>
              <a:buSzPts val="2470"/>
              <a:buChar char="●"/>
            </a:pPr>
            <a:r>
              <a:rPr lang="is-IS"/>
              <a:t>Pirringur</a:t>
            </a:r>
            <a:endParaRPr/>
          </a:p>
          <a:p>
            <a:pPr marL="274320" lvl="0" indent="-274320" algn="l" rtl="0">
              <a:spcBef>
                <a:spcPts val="520"/>
              </a:spcBef>
              <a:spcAft>
                <a:spcPts val="1200"/>
              </a:spcAft>
              <a:buSzPts val="2470"/>
              <a:buChar char="●"/>
            </a:pPr>
            <a:r>
              <a:rPr lang="is-IS"/>
              <a:t>Aukin/minnkuð matarlyst</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76"/>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Áhrif svefnháðra öndunartruflana</a:t>
            </a:r>
            <a:endParaRPr/>
          </a:p>
        </p:txBody>
      </p:sp>
      <p:sp>
        <p:nvSpPr>
          <p:cNvPr id="453" name="Google Shape;453;p76"/>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117475" algn="l" rtl="0">
              <a:spcBef>
                <a:spcPts val="0"/>
              </a:spcBef>
              <a:spcAft>
                <a:spcPts val="0"/>
              </a:spcAft>
              <a:buSzPts val="2470"/>
              <a:buNone/>
            </a:pPr>
            <a:endParaRPr/>
          </a:p>
          <a:p>
            <a:pPr marL="274320" lvl="0" indent="-274320" algn="l" rtl="0">
              <a:spcBef>
                <a:spcPts val="520"/>
              </a:spcBef>
              <a:spcAft>
                <a:spcPts val="0"/>
              </a:spcAft>
              <a:buSzPts val="2470"/>
              <a:buChar char="●"/>
            </a:pPr>
            <a:r>
              <a:rPr lang="is-IS"/>
              <a:t>Vöxtur </a:t>
            </a:r>
            <a:endParaRPr/>
          </a:p>
          <a:p>
            <a:pPr marL="274320" lvl="0" indent="-274320" algn="l" rtl="0">
              <a:spcBef>
                <a:spcPts val="520"/>
              </a:spcBef>
              <a:spcAft>
                <a:spcPts val="0"/>
              </a:spcAft>
              <a:buSzPts val="2470"/>
              <a:buChar char="●"/>
            </a:pPr>
            <a:r>
              <a:rPr lang="is-IS"/>
              <a:t>Vitsmunaþroski</a:t>
            </a:r>
            <a:endParaRPr/>
          </a:p>
          <a:p>
            <a:pPr marL="274320" lvl="0" indent="-274320" algn="l" rtl="0">
              <a:spcBef>
                <a:spcPts val="520"/>
              </a:spcBef>
              <a:spcAft>
                <a:spcPts val="0"/>
              </a:spcAft>
              <a:buSzPts val="2470"/>
              <a:buChar char="●"/>
            </a:pPr>
            <a:r>
              <a:rPr lang="is-IS"/>
              <a:t>Hjarta og æðakerfi</a:t>
            </a:r>
            <a:endParaRPr/>
          </a:p>
          <a:p>
            <a:pPr marL="274320" lvl="0" indent="-274320" algn="l" rtl="0">
              <a:spcBef>
                <a:spcPts val="520"/>
              </a:spcBef>
              <a:spcAft>
                <a:spcPts val="1200"/>
              </a:spcAft>
              <a:buSzPts val="2470"/>
              <a:buChar char="●"/>
            </a:pPr>
            <a:r>
              <a:rPr lang="is-IS"/>
              <a:t>Lífsgæði</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77"/>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Hugsanleg uppvinnsla</a:t>
            </a:r>
            <a:endParaRPr/>
          </a:p>
        </p:txBody>
      </p:sp>
      <p:sp>
        <p:nvSpPr>
          <p:cNvPr id="459" name="Google Shape;459;p77"/>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a:bodyPr>
          <a:lstStyle/>
          <a:p>
            <a:pPr marL="274320" lvl="0" indent="-117475" algn="l" rtl="0">
              <a:spcBef>
                <a:spcPts val="0"/>
              </a:spcBef>
              <a:spcAft>
                <a:spcPts val="0"/>
              </a:spcAft>
              <a:buSzPts val="2470"/>
              <a:buNone/>
            </a:pPr>
            <a:endParaRPr/>
          </a:p>
          <a:p>
            <a:pPr marL="274320" lvl="0" indent="-274320" algn="l" rtl="0">
              <a:spcBef>
                <a:spcPts val="520"/>
              </a:spcBef>
              <a:spcAft>
                <a:spcPts val="0"/>
              </a:spcAft>
              <a:buSzPts val="2470"/>
              <a:buChar char="●"/>
            </a:pPr>
            <a:r>
              <a:rPr lang="is-IS"/>
              <a:t>HNE skoðun</a:t>
            </a:r>
            <a:endParaRPr/>
          </a:p>
          <a:p>
            <a:pPr marL="274320" lvl="0" indent="-274320" algn="l" rtl="0">
              <a:spcBef>
                <a:spcPts val="520"/>
              </a:spcBef>
              <a:spcAft>
                <a:spcPts val="0"/>
              </a:spcAft>
              <a:buSzPts val="2470"/>
              <a:buChar char="●"/>
            </a:pPr>
            <a:r>
              <a:rPr lang="is-IS"/>
              <a:t>Ofnæmi</a:t>
            </a:r>
            <a:endParaRPr/>
          </a:p>
          <a:p>
            <a:pPr marL="274320" lvl="0" indent="-274320" algn="l" rtl="0">
              <a:spcBef>
                <a:spcPts val="520"/>
              </a:spcBef>
              <a:spcAft>
                <a:spcPts val="0"/>
              </a:spcAft>
              <a:buSzPts val="2470"/>
              <a:buChar char="●"/>
            </a:pPr>
            <a:r>
              <a:rPr lang="is-IS"/>
              <a:t>Hjarta</a:t>
            </a:r>
            <a:endParaRPr/>
          </a:p>
          <a:p>
            <a:pPr marL="274320" lvl="0" indent="-274320" algn="l" rtl="0">
              <a:spcBef>
                <a:spcPts val="520"/>
              </a:spcBef>
              <a:spcAft>
                <a:spcPts val="0"/>
              </a:spcAft>
              <a:buSzPts val="2470"/>
              <a:buChar char="●"/>
            </a:pPr>
            <a:r>
              <a:rPr lang="is-IS"/>
              <a:t>Bakflæði</a:t>
            </a:r>
            <a:endParaRPr/>
          </a:p>
          <a:p>
            <a:pPr marL="274320" lvl="0" indent="-274320" algn="l" rtl="0">
              <a:spcBef>
                <a:spcPts val="520"/>
              </a:spcBef>
              <a:spcAft>
                <a:spcPts val="0"/>
              </a:spcAft>
              <a:buSzPts val="2470"/>
              <a:buChar char="●"/>
            </a:pPr>
            <a:r>
              <a:rPr lang="is-IS"/>
              <a:t>Síriti</a:t>
            </a:r>
            <a:endParaRPr/>
          </a:p>
          <a:p>
            <a:pPr marL="0" lvl="0" indent="0" algn="l" rtl="0">
              <a:spcBef>
                <a:spcPts val="520"/>
              </a:spcBef>
              <a:spcAft>
                <a:spcPts val="1200"/>
              </a:spcAft>
              <a:buSzPts val="2470"/>
              <a:buNone/>
            </a:pP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78"/>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Svefnrannsóknir</a:t>
            </a:r>
            <a:endParaRPr/>
          </a:p>
        </p:txBody>
      </p:sp>
      <p:pic>
        <p:nvPicPr>
          <p:cNvPr id="465" name="Google Shape;465;p78"/>
          <p:cNvPicPr preferRelativeResize="0">
            <a:picLocks noGrp="1"/>
          </p:cNvPicPr>
          <p:nvPr>
            <p:ph type="body" idx="1"/>
          </p:nvPr>
        </p:nvPicPr>
        <p:blipFill rotWithShape="1">
          <a:blip r:embed="rId3">
            <a:alphaModFix/>
          </a:blip>
          <a:srcRect/>
          <a:stretch/>
        </p:blipFill>
        <p:spPr>
          <a:xfrm>
            <a:off x="179512" y="2204864"/>
            <a:ext cx="4001071" cy="4389437"/>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79"/>
          <p:cNvSpPr txBox="1">
            <a:spLocks noGrp="1"/>
          </p:cNvSpPr>
          <p:nvPr>
            <p:ph type="title"/>
          </p:nvPr>
        </p:nvSpPr>
        <p:spPr>
          <a:xfrm>
            <a:off x="457200" y="704088"/>
            <a:ext cx="8229600" cy="1143000"/>
          </a:xfrm>
          <a:prstGeom prst="rect">
            <a:avLst/>
          </a:prstGeom>
        </p:spPr>
        <p:txBody>
          <a:bodyPr spcFirstLastPara="1" wrap="square" lIns="0" tIns="45700" rIns="0" bIns="0" anchor="b" anchorCtr="0">
            <a:normAutofit/>
          </a:bodyPr>
          <a:lstStyle/>
          <a:p>
            <a:pPr marL="0" lvl="0" indent="0" algn="l" rtl="0">
              <a:spcBef>
                <a:spcPts val="0"/>
              </a:spcBef>
              <a:spcAft>
                <a:spcPts val="0"/>
              </a:spcAft>
              <a:buNone/>
            </a:pPr>
            <a:r>
              <a:rPr lang="is-IS"/>
              <a:t>Meðferð svefntruflana</a:t>
            </a:r>
            <a:endParaRPr/>
          </a:p>
        </p:txBody>
      </p:sp>
      <p:sp>
        <p:nvSpPr>
          <p:cNvPr id="471" name="Google Shape;471;p79"/>
          <p:cNvSpPr txBox="1">
            <a:spLocks noGrp="1"/>
          </p:cNvSpPr>
          <p:nvPr>
            <p:ph type="body" idx="1"/>
          </p:nvPr>
        </p:nvSpPr>
        <p:spPr>
          <a:xfrm>
            <a:off x="457200" y="1935480"/>
            <a:ext cx="8229600" cy="4389000"/>
          </a:xfrm>
          <a:prstGeom prst="rect">
            <a:avLst/>
          </a:prstGeom>
        </p:spPr>
        <p:txBody>
          <a:bodyPr spcFirstLastPara="1" wrap="square" lIns="91425" tIns="45700" rIns="91425" bIns="45700" anchor="t" anchorCtr="0">
            <a:normAutofit/>
          </a:bodyPr>
          <a:lstStyle/>
          <a:p>
            <a:pPr marL="0" lvl="0" indent="0" algn="l" rtl="0">
              <a:spcBef>
                <a:spcPts val="360"/>
              </a:spcBef>
              <a:spcAft>
                <a:spcPts val="0"/>
              </a:spcAft>
              <a:buNone/>
            </a:pPr>
            <a:r>
              <a:rPr lang="is-IS"/>
              <a:t>Fjarlægja kirtla?</a:t>
            </a:r>
            <a:endParaRPr/>
          </a:p>
          <a:p>
            <a:pPr marL="0" lvl="0" indent="0" algn="l" rtl="0">
              <a:spcBef>
                <a:spcPts val="1200"/>
              </a:spcBef>
              <a:spcAft>
                <a:spcPts val="0"/>
              </a:spcAft>
              <a:buNone/>
            </a:pPr>
            <a:endParaRPr/>
          </a:p>
          <a:p>
            <a:pPr marL="0" lvl="0" indent="0" algn="l" rtl="0">
              <a:spcBef>
                <a:spcPts val="1200"/>
              </a:spcBef>
              <a:spcAft>
                <a:spcPts val="0"/>
              </a:spcAft>
              <a:buNone/>
            </a:pPr>
            <a:r>
              <a:rPr lang="is-IS"/>
              <a:t>CPAP/BiPAP?</a:t>
            </a:r>
            <a:endParaRPr/>
          </a:p>
          <a:p>
            <a:pPr marL="0" lvl="0" indent="0" algn="l" rtl="0">
              <a:spcBef>
                <a:spcPts val="1200"/>
              </a:spcBef>
              <a:spcAft>
                <a:spcPts val="0"/>
              </a:spcAft>
              <a:buNone/>
            </a:pPr>
            <a:endParaRPr/>
          </a:p>
          <a:p>
            <a:pPr marL="0" lvl="0" indent="0" algn="l" rtl="0">
              <a:spcBef>
                <a:spcPts val="1200"/>
              </a:spcBef>
              <a:spcAft>
                <a:spcPts val="1200"/>
              </a:spcAft>
              <a:buNone/>
            </a:pPr>
            <a:r>
              <a:rPr lang="is-IS"/>
              <a:t>Ozempic?</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80"/>
          <p:cNvSpPr txBox="1">
            <a:spLocks noGrp="1"/>
          </p:cNvSpPr>
          <p:nvPr>
            <p:ph type="title"/>
          </p:nvPr>
        </p:nvSpPr>
        <p:spPr>
          <a:xfrm>
            <a:off x="457200" y="704088"/>
            <a:ext cx="8229600" cy="1143000"/>
          </a:xfrm>
          <a:prstGeom prst="rect">
            <a:avLst/>
          </a:prstGeom>
        </p:spPr>
        <p:txBody>
          <a:bodyPr spcFirstLastPara="1" wrap="square" lIns="0" tIns="45700" rIns="0" bIns="0" anchor="b" anchorCtr="0">
            <a:normAutofit/>
          </a:bodyPr>
          <a:lstStyle/>
          <a:p>
            <a:pPr marL="0" lvl="0" indent="0" algn="l" rtl="0">
              <a:spcBef>
                <a:spcPts val="0"/>
              </a:spcBef>
              <a:spcAft>
                <a:spcPts val="0"/>
              </a:spcAft>
              <a:buNone/>
            </a:pPr>
            <a:r>
              <a:rPr lang="is-IS"/>
              <a:t>Fjölfötlun</a:t>
            </a:r>
            <a:endParaRPr/>
          </a:p>
        </p:txBody>
      </p:sp>
      <p:sp>
        <p:nvSpPr>
          <p:cNvPr id="477" name="Google Shape;477;p80"/>
          <p:cNvSpPr txBox="1">
            <a:spLocks noGrp="1"/>
          </p:cNvSpPr>
          <p:nvPr>
            <p:ph type="body" idx="1"/>
          </p:nvPr>
        </p:nvSpPr>
        <p:spPr>
          <a:xfrm>
            <a:off x="457200" y="1935480"/>
            <a:ext cx="8229600" cy="4389000"/>
          </a:xfrm>
          <a:prstGeom prst="rect">
            <a:avLst/>
          </a:prstGeom>
        </p:spPr>
        <p:txBody>
          <a:bodyPr spcFirstLastPara="1" wrap="square" lIns="91425" tIns="45700" rIns="91425" bIns="45700" anchor="t" anchorCtr="0">
            <a:normAutofit/>
          </a:bodyPr>
          <a:lstStyle/>
          <a:p>
            <a:pPr marL="457200" lvl="0" indent="-337185" algn="l" rtl="0">
              <a:spcBef>
                <a:spcPts val="360"/>
              </a:spcBef>
              <a:spcAft>
                <a:spcPts val="0"/>
              </a:spcAft>
              <a:buSzPts val="1710"/>
              <a:buChar char="●"/>
            </a:pPr>
            <a:r>
              <a:rPr lang="is-IS"/>
              <a:t>Hreyfigeta lítil eða engin</a:t>
            </a:r>
            <a:endParaRPr/>
          </a:p>
          <a:p>
            <a:pPr marL="914400" lvl="0" indent="0" algn="l" rtl="0">
              <a:spcBef>
                <a:spcPts val="1200"/>
              </a:spcBef>
              <a:spcAft>
                <a:spcPts val="0"/>
              </a:spcAft>
              <a:buNone/>
            </a:pPr>
            <a:endParaRPr/>
          </a:p>
          <a:p>
            <a:pPr marL="457200" lvl="0" indent="-337185" algn="l" rtl="0">
              <a:spcBef>
                <a:spcPts val="1200"/>
              </a:spcBef>
              <a:spcAft>
                <a:spcPts val="0"/>
              </a:spcAft>
              <a:buSzPts val="1710"/>
              <a:buChar char="●"/>
            </a:pPr>
            <a:r>
              <a:rPr lang="is-IS"/>
              <a:t>Heilaskemmdir eða heilavanþroski</a:t>
            </a:r>
            <a:endParaRPr/>
          </a:p>
          <a:p>
            <a:pPr marL="1371600" lvl="1" indent="-325755" algn="l" rtl="0">
              <a:spcBef>
                <a:spcPts val="0"/>
              </a:spcBef>
              <a:spcAft>
                <a:spcPts val="0"/>
              </a:spcAft>
              <a:buSzPts val="1530"/>
              <a:buChar char="○"/>
            </a:pPr>
            <a:r>
              <a:rPr lang="is-IS"/>
              <a:t>Verndarreflexar minnkaðir/ekki til staðar</a:t>
            </a:r>
            <a:endParaRPr/>
          </a:p>
          <a:p>
            <a:pPr marL="1371600" lvl="1" indent="-325755" algn="l" rtl="0">
              <a:spcBef>
                <a:spcPts val="0"/>
              </a:spcBef>
              <a:spcAft>
                <a:spcPts val="0"/>
              </a:spcAft>
              <a:buSzPts val="1530"/>
              <a:buChar char="○"/>
            </a:pPr>
            <a:r>
              <a:rPr lang="is-IS"/>
              <a:t>Hóstareflex lélegur</a:t>
            </a:r>
            <a:endParaRPr/>
          </a:p>
          <a:p>
            <a:pPr marL="0" lvl="0" indent="0" algn="l" rtl="0">
              <a:spcBef>
                <a:spcPts val="1200"/>
              </a:spcBef>
              <a:spcAft>
                <a:spcPts val="0"/>
              </a:spcAft>
              <a:buNone/>
            </a:pPr>
            <a:endParaRPr/>
          </a:p>
          <a:p>
            <a:pPr marL="457200" lvl="0" indent="-337185" algn="l" rtl="0">
              <a:spcBef>
                <a:spcPts val="1200"/>
              </a:spcBef>
              <a:spcAft>
                <a:spcPts val="0"/>
              </a:spcAft>
              <a:buSzPts val="1710"/>
              <a:buChar char="●"/>
            </a:pPr>
            <a:r>
              <a:rPr lang="is-IS"/>
              <a:t>Lítill vöðvamassi og vöðvastífni (e. spasticity)</a:t>
            </a:r>
            <a:endParaRPr/>
          </a:p>
          <a:p>
            <a:pPr marL="914400" lvl="1" indent="-325755" algn="l" rtl="0">
              <a:spcBef>
                <a:spcPts val="0"/>
              </a:spcBef>
              <a:spcAft>
                <a:spcPts val="0"/>
              </a:spcAft>
              <a:buSzPts val="1530"/>
              <a:buChar char="○"/>
            </a:pPr>
            <a:r>
              <a:rPr lang="is-IS"/>
              <a:t>Hóstakraftur lélegur</a:t>
            </a:r>
            <a:endParaRPr/>
          </a:p>
        </p:txBody>
      </p:sp>
      <p:pic>
        <p:nvPicPr>
          <p:cNvPr id="478" name="Google Shape;478;p80"/>
          <p:cNvPicPr preferRelativeResize="0"/>
          <p:nvPr/>
        </p:nvPicPr>
        <p:blipFill>
          <a:blip r:embed="rId3">
            <a:alphaModFix/>
          </a:blip>
          <a:stretch>
            <a:fillRect/>
          </a:stretch>
        </p:blipFill>
        <p:spPr>
          <a:xfrm>
            <a:off x="6608650" y="3477525"/>
            <a:ext cx="2535350" cy="3380475"/>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81"/>
          <p:cNvSpPr txBox="1">
            <a:spLocks noGrp="1"/>
          </p:cNvSpPr>
          <p:nvPr>
            <p:ph type="title"/>
          </p:nvPr>
        </p:nvSpPr>
        <p:spPr>
          <a:xfrm>
            <a:off x="311700" y="521800"/>
            <a:ext cx="8520600" cy="834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s-IS"/>
              <a:t>Fjölfötlun</a:t>
            </a:r>
            <a:endParaRPr/>
          </a:p>
        </p:txBody>
      </p:sp>
      <p:sp>
        <p:nvSpPr>
          <p:cNvPr id="484" name="Google Shape;484;p81"/>
          <p:cNvSpPr txBox="1">
            <a:spLocks noGrp="1"/>
          </p:cNvSpPr>
          <p:nvPr>
            <p:ph type="body" idx="1"/>
          </p:nvPr>
        </p:nvSpPr>
        <p:spPr>
          <a:xfrm>
            <a:off x="311700" y="1536624"/>
            <a:ext cx="3999900" cy="48252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is-IS"/>
              <a:t>Tíðar og erfiðar öndunarfærasýkingar</a:t>
            </a:r>
            <a:endParaRPr/>
          </a:p>
          <a:p>
            <a:pPr marL="0" lvl="0" indent="0" algn="l" rtl="0">
              <a:spcBef>
                <a:spcPts val="1200"/>
              </a:spcBef>
              <a:spcAft>
                <a:spcPts val="0"/>
              </a:spcAft>
              <a:buNone/>
            </a:pPr>
            <a:r>
              <a:rPr lang="is-IS"/>
              <a:t>Slímlosun og slímminnkandi meðferð:</a:t>
            </a:r>
            <a:endParaRPr/>
          </a:p>
          <a:p>
            <a:pPr marL="457200" lvl="0" indent="-317500" algn="l" rtl="0">
              <a:spcBef>
                <a:spcPts val="1200"/>
              </a:spcBef>
              <a:spcAft>
                <a:spcPts val="0"/>
              </a:spcAft>
              <a:buSzPts val="1400"/>
              <a:buChar char="●"/>
            </a:pPr>
            <a:r>
              <a:rPr lang="is-IS"/>
              <a:t>Innöndunar “lyf”: </a:t>
            </a:r>
            <a:endParaRPr/>
          </a:p>
          <a:p>
            <a:pPr marL="914400" lvl="1" indent="-304800" algn="l" rtl="0">
              <a:spcBef>
                <a:spcPts val="0"/>
              </a:spcBef>
              <a:spcAft>
                <a:spcPts val="0"/>
              </a:spcAft>
              <a:buSzPts val="1200"/>
              <a:buChar char="○"/>
            </a:pPr>
            <a:r>
              <a:rPr lang="is-IS"/>
              <a:t>Berkjuvíkkandi</a:t>
            </a:r>
            <a:endParaRPr/>
          </a:p>
          <a:p>
            <a:pPr marL="914400" lvl="1" indent="-304800" algn="l" rtl="0">
              <a:spcBef>
                <a:spcPts val="0"/>
              </a:spcBef>
              <a:spcAft>
                <a:spcPts val="0"/>
              </a:spcAft>
              <a:buSzPts val="1200"/>
              <a:buChar char="○"/>
            </a:pPr>
            <a:r>
              <a:rPr lang="is-IS"/>
              <a:t>0,9 - 3% Saltvatn.</a:t>
            </a:r>
            <a:endParaRPr/>
          </a:p>
          <a:p>
            <a:pPr marL="914400" lvl="0" indent="0" algn="l" rtl="0">
              <a:spcBef>
                <a:spcPts val="1200"/>
              </a:spcBef>
              <a:spcAft>
                <a:spcPts val="0"/>
              </a:spcAft>
              <a:buNone/>
            </a:pPr>
            <a:endParaRPr/>
          </a:p>
          <a:p>
            <a:pPr marL="457200" lvl="0" indent="-317500" algn="l" rtl="0">
              <a:spcBef>
                <a:spcPts val="1200"/>
              </a:spcBef>
              <a:spcAft>
                <a:spcPts val="0"/>
              </a:spcAft>
              <a:buSzPts val="1400"/>
              <a:buChar char="●"/>
            </a:pPr>
            <a:r>
              <a:rPr lang="is-IS"/>
              <a:t>Sjúkraþjálfun</a:t>
            </a:r>
            <a:endParaRPr/>
          </a:p>
          <a:p>
            <a:pPr marL="914400" lvl="1" indent="-304800" algn="l" rtl="0">
              <a:spcBef>
                <a:spcPts val="0"/>
              </a:spcBef>
              <a:spcAft>
                <a:spcPts val="0"/>
              </a:spcAft>
              <a:buSzPts val="1200"/>
              <a:buChar char="○"/>
            </a:pPr>
            <a:r>
              <a:rPr lang="is-IS"/>
              <a:t>PEP flauta</a:t>
            </a:r>
            <a:endParaRPr/>
          </a:p>
          <a:p>
            <a:pPr marL="914400" lvl="1" indent="-304800" algn="l" rtl="0">
              <a:spcBef>
                <a:spcPts val="0"/>
              </a:spcBef>
              <a:spcAft>
                <a:spcPts val="0"/>
              </a:spcAft>
              <a:buSzPts val="1200"/>
              <a:buChar char="○"/>
            </a:pPr>
            <a:r>
              <a:rPr lang="is-IS"/>
              <a:t>Hóstavél</a:t>
            </a:r>
            <a:endParaRPr/>
          </a:p>
          <a:p>
            <a:pPr marL="914400" lvl="0" indent="0" algn="l" rtl="0">
              <a:spcBef>
                <a:spcPts val="1200"/>
              </a:spcBef>
              <a:spcAft>
                <a:spcPts val="0"/>
              </a:spcAft>
              <a:buNone/>
            </a:pPr>
            <a:endParaRPr/>
          </a:p>
          <a:p>
            <a:pPr marL="457200" lvl="0" indent="-317500" algn="l" rtl="0">
              <a:spcBef>
                <a:spcPts val="1200"/>
              </a:spcBef>
              <a:spcAft>
                <a:spcPts val="0"/>
              </a:spcAft>
              <a:buSzPts val="1400"/>
              <a:buChar char="●"/>
            </a:pPr>
            <a:r>
              <a:rPr lang="is-IS"/>
              <a:t>CPAP</a:t>
            </a:r>
            <a:endParaRPr/>
          </a:p>
          <a:p>
            <a:pPr marL="457200" lvl="0" indent="0" algn="l" rtl="0">
              <a:spcBef>
                <a:spcPts val="1200"/>
              </a:spcBef>
              <a:spcAft>
                <a:spcPts val="0"/>
              </a:spcAft>
              <a:buNone/>
            </a:pPr>
            <a:endParaRPr/>
          </a:p>
          <a:p>
            <a:pPr marL="457200" lvl="0" indent="-317500" algn="l" rtl="0">
              <a:spcBef>
                <a:spcPts val="1200"/>
              </a:spcBef>
              <a:spcAft>
                <a:spcPts val="0"/>
              </a:spcAft>
              <a:buSzPts val="1400"/>
              <a:buChar char="●"/>
            </a:pPr>
            <a:r>
              <a:rPr lang="is-IS"/>
              <a:t>Antikólinergísk lyf</a:t>
            </a:r>
            <a:endParaRPr/>
          </a:p>
          <a:p>
            <a:pPr marL="914400" lvl="1" indent="-304800" algn="l" rtl="0">
              <a:spcBef>
                <a:spcPts val="0"/>
              </a:spcBef>
              <a:spcAft>
                <a:spcPts val="0"/>
              </a:spcAft>
              <a:buSzPts val="1200"/>
              <a:buChar char="○"/>
            </a:pPr>
            <a:r>
              <a:rPr lang="is-IS"/>
              <a:t>Scopoderm plástur</a:t>
            </a:r>
            <a:endParaRPr/>
          </a:p>
          <a:p>
            <a:pPr marL="914400" lvl="1" indent="-304800" algn="l" rtl="0">
              <a:spcBef>
                <a:spcPts val="0"/>
              </a:spcBef>
              <a:spcAft>
                <a:spcPts val="0"/>
              </a:spcAft>
              <a:buSzPts val="1200"/>
              <a:buChar char="○"/>
            </a:pPr>
            <a:r>
              <a:rPr lang="is-IS"/>
              <a:t>Sialanar mixtúra</a:t>
            </a:r>
            <a:endParaRPr/>
          </a:p>
        </p:txBody>
      </p:sp>
      <p:sp>
        <p:nvSpPr>
          <p:cNvPr id="485" name="Google Shape;485;p81"/>
          <p:cNvSpPr txBox="1">
            <a:spLocks noGrp="1"/>
          </p:cNvSpPr>
          <p:nvPr>
            <p:ph type="body" idx="2"/>
          </p:nvPr>
        </p:nvSpPr>
        <p:spPr>
          <a:xfrm>
            <a:off x="4872100" y="1536633"/>
            <a:ext cx="3999900" cy="4555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s-IS"/>
              <a:t>Vanöndun</a:t>
            </a:r>
            <a:endParaRPr/>
          </a:p>
          <a:p>
            <a:pPr marL="457200" lvl="0" indent="-317500" algn="l" rtl="0">
              <a:spcBef>
                <a:spcPts val="1200"/>
              </a:spcBef>
              <a:spcAft>
                <a:spcPts val="0"/>
              </a:spcAft>
              <a:buSzPts val="1400"/>
              <a:buChar char="●"/>
            </a:pPr>
            <a:r>
              <a:rPr lang="is-IS"/>
              <a:t>O2</a:t>
            </a:r>
            <a:endParaRPr/>
          </a:p>
          <a:p>
            <a:pPr marL="457200" lvl="0" indent="0" algn="l" rtl="0">
              <a:spcBef>
                <a:spcPts val="1200"/>
              </a:spcBef>
              <a:spcAft>
                <a:spcPts val="0"/>
              </a:spcAft>
              <a:buNone/>
            </a:pPr>
            <a:endParaRPr/>
          </a:p>
          <a:p>
            <a:pPr marL="457200" lvl="0" indent="-317500" algn="l" rtl="0">
              <a:spcBef>
                <a:spcPts val="1200"/>
              </a:spcBef>
              <a:spcAft>
                <a:spcPts val="0"/>
              </a:spcAft>
              <a:buSzPts val="1400"/>
              <a:buChar char="●"/>
            </a:pPr>
            <a:r>
              <a:rPr lang="is-IS"/>
              <a:t>High-Flow</a:t>
            </a:r>
            <a:endParaRPr/>
          </a:p>
          <a:p>
            <a:pPr marL="457200" lvl="0" indent="0" algn="l" rtl="0">
              <a:spcBef>
                <a:spcPts val="1200"/>
              </a:spcBef>
              <a:spcAft>
                <a:spcPts val="0"/>
              </a:spcAft>
              <a:buNone/>
            </a:pPr>
            <a:endParaRPr/>
          </a:p>
          <a:p>
            <a:pPr marL="457200" lvl="0" indent="-317500" algn="l" rtl="0">
              <a:spcBef>
                <a:spcPts val="1200"/>
              </a:spcBef>
              <a:spcAft>
                <a:spcPts val="0"/>
              </a:spcAft>
              <a:buSzPts val="1400"/>
              <a:buChar char="●"/>
            </a:pPr>
            <a:r>
              <a:rPr lang="is-IS"/>
              <a:t>CPAP</a:t>
            </a:r>
            <a:endParaRPr/>
          </a:p>
          <a:p>
            <a:pPr marL="457200" lvl="0" indent="0" algn="l" rtl="0">
              <a:spcBef>
                <a:spcPts val="1200"/>
              </a:spcBef>
              <a:spcAft>
                <a:spcPts val="0"/>
              </a:spcAft>
              <a:buNone/>
            </a:pPr>
            <a:endParaRPr/>
          </a:p>
          <a:p>
            <a:pPr marL="457200" lvl="0" indent="-317500" algn="l" rtl="0">
              <a:spcBef>
                <a:spcPts val="1200"/>
              </a:spcBef>
              <a:spcAft>
                <a:spcPts val="0"/>
              </a:spcAft>
              <a:buSzPts val="1400"/>
              <a:buChar char="●"/>
            </a:pPr>
            <a:r>
              <a:rPr lang="is-IS"/>
              <a:t>BiPAP</a:t>
            </a:r>
            <a:endParaRPr/>
          </a:p>
          <a:p>
            <a:pPr marL="0" lvl="0" indent="0" algn="l" rtl="0">
              <a:spcBef>
                <a:spcPts val="1200"/>
              </a:spcBef>
              <a:spcAft>
                <a:spcPts val="1200"/>
              </a:spcAft>
              <a:buNone/>
            </a:pP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82"/>
          <p:cNvSpPr txBox="1">
            <a:spLocks noGrp="1"/>
          </p:cNvSpPr>
          <p:nvPr>
            <p:ph type="body" idx="1"/>
          </p:nvPr>
        </p:nvSpPr>
        <p:spPr>
          <a:xfrm>
            <a:off x="457200" y="1935480"/>
            <a:ext cx="8229600" cy="4389000"/>
          </a:xfrm>
          <a:prstGeom prst="rect">
            <a:avLst/>
          </a:prstGeom>
        </p:spPr>
        <p:txBody>
          <a:bodyPr spcFirstLastPara="1" wrap="square" lIns="91425" tIns="45700" rIns="91425" bIns="45700" anchor="t" anchorCtr="0">
            <a:normAutofit/>
          </a:bodyPr>
          <a:lstStyle/>
          <a:p>
            <a:pPr marL="0" lvl="0" indent="0" algn="l" rtl="0">
              <a:spcBef>
                <a:spcPts val="360"/>
              </a:spcBef>
              <a:spcAft>
                <a:spcPts val="1200"/>
              </a:spcAft>
              <a:buNone/>
            </a:pPr>
            <a:endParaRPr/>
          </a:p>
        </p:txBody>
      </p:sp>
      <p:pic>
        <p:nvPicPr>
          <p:cNvPr id="491" name="Google Shape;491;p82"/>
          <p:cNvPicPr preferRelativeResize="0"/>
          <p:nvPr/>
        </p:nvPicPr>
        <p:blipFill>
          <a:blip r:embed="rId3">
            <a:alphaModFix/>
          </a:blip>
          <a:stretch>
            <a:fillRect/>
          </a:stretch>
        </p:blipFill>
        <p:spPr>
          <a:xfrm>
            <a:off x="0" y="0"/>
            <a:ext cx="3226102" cy="3226102"/>
          </a:xfrm>
          <a:prstGeom prst="rect">
            <a:avLst/>
          </a:prstGeom>
          <a:noFill/>
          <a:ln>
            <a:noFill/>
          </a:ln>
        </p:spPr>
      </p:pic>
      <p:pic>
        <p:nvPicPr>
          <p:cNvPr id="492" name="Google Shape;492;p82"/>
          <p:cNvPicPr preferRelativeResize="0"/>
          <p:nvPr/>
        </p:nvPicPr>
        <p:blipFill>
          <a:blip r:embed="rId4">
            <a:alphaModFix/>
          </a:blip>
          <a:stretch>
            <a:fillRect/>
          </a:stretch>
        </p:blipFill>
        <p:spPr>
          <a:xfrm>
            <a:off x="6530275" y="134188"/>
            <a:ext cx="2365600" cy="2957727"/>
          </a:xfrm>
          <a:prstGeom prst="rect">
            <a:avLst/>
          </a:prstGeom>
          <a:noFill/>
          <a:ln>
            <a:noFill/>
          </a:ln>
        </p:spPr>
      </p:pic>
      <p:pic>
        <p:nvPicPr>
          <p:cNvPr id="493" name="Google Shape;493;p82"/>
          <p:cNvPicPr preferRelativeResize="0"/>
          <p:nvPr/>
        </p:nvPicPr>
        <p:blipFill>
          <a:blip r:embed="rId5">
            <a:alphaModFix/>
          </a:blip>
          <a:stretch>
            <a:fillRect/>
          </a:stretch>
        </p:blipFill>
        <p:spPr>
          <a:xfrm>
            <a:off x="0" y="4009600"/>
            <a:ext cx="2848399" cy="2848399"/>
          </a:xfrm>
          <a:prstGeom prst="rect">
            <a:avLst/>
          </a:prstGeom>
          <a:noFill/>
          <a:ln>
            <a:noFill/>
          </a:ln>
        </p:spPr>
      </p:pic>
      <p:pic>
        <p:nvPicPr>
          <p:cNvPr id="494" name="Google Shape;494;p82"/>
          <p:cNvPicPr preferRelativeResize="0"/>
          <p:nvPr/>
        </p:nvPicPr>
        <p:blipFill>
          <a:blip r:embed="rId6">
            <a:alphaModFix/>
          </a:blip>
          <a:stretch>
            <a:fillRect/>
          </a:stretch>
        </p:blipFill>
        <p:spPr>
          <a:xfrm>
            <a:off x="3313288" y="2502825"/>
            <a:ext cx="2517400" cy="2517400"/>
          </a:xfrm>
          <a:prstGeom prst="rect">
            <a:avLst/>
          </a:prstGeom>
          <a:noFill/>
          <a:ln>
            <a:noFill/>
          </a:ln>
        </p:spPr>
      </p:pic>
      <p:pic>
        <p:nvPicPr>
          <p:cNvPr id="495" name="Google Shape;495;p82"/>
          <p:cNvPicPr preferRelativeResize="0"/>
          <p:nvPr/>
        </p:nvPicPr>
        <p:blipFill>
          <a:blip r:embed="rId7">
            <a:alphaModFix/>
          </a:blip>
          <a:stretch>
            <a:fillRect/>
          </a:stretch>
        </p:blipFill>
        <p:spPr>
          <a:xfrm>
            <a:off x="3009450" y="255045"/>
            <a:ext cx="3226101" cy="2440980"/>
          </a:xfrm>
          <a:prstGeom prst="rect">
            <a:avLst/>
          </a:prstGeom>
          <a:noFill/>
          <a:ln>
            <a:noFill/>
          </a:ln>
        </p:spPr>
      </p:pic>
      <p:pic>
        <p:nvPicPr>
          <p:cNvPr id="496" name="Google Shape;496;p82"/>
          <p:cNvPicPr preferRelativeResize="0"/>
          <p:nvPr/>
        </p:nvPicPr>
        <p:blipFill>
          <a:blip r:embed="rId8">
            <a:alphaModFix/>
          </a:blip>
          <a:stretch>
            <a:fillRect/>
          </a:stretch>
        </p:blipFill>
        <p:spPr>
          <a:xfrm>
            <a:off x="3313312" y="4854975"/>
            <a:ext cx="2365599" cy="2365599"/>
          </a:xfrm>
          <a:prstGeom prst="rect">
            <a:avLst/>
          </a:prstGeom>
          <a:noFill/>
          <a:ln>
            <a:noFill/>
          </a:ln>
        </p:spPr>
      </p:pic>
      <p:pic>
        <p:nvPicPr>
          <p:cNvPr id="497" name="Google Shape;497;p82"/>
          <p:cNvPicPr preferRelativeResize="0"/>
          <p:nvPr/>
        </p:nvPicPr>
        <p:blipFill>
          <a:blip r:embed="rId9">
            <a:alphaModFix/>
          </a:blip>
          <a:stretch>
            <a:fillRect/>
          </a:stretch>
        </p:blipFill>
        <p:spPr>
          <a:xfrm>
            <a:off x="6643860" y="3226100"/>
            <a:ext cx="2042939" cy="3631901"/>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2" name="Google Shape;502;p83"/>
          <p:cNvPicPr preferRelativeResize="0">
            <a:picLocks noGrp="1"/>
          </p:cNvPicPr>
          <p:nvPr>
            <p:ph type="body" idx="3"/>
          </p:nvPr>
        </p:nvPicPr>
        <p:blipFill rotWithShape="1">
          <a:blip r:embed="rId3">
            <a:alphaModFix/>
          </a:blip>
          <a:srcRect/>
          <a:stretch/>
        </p:blipFill>
        <p:spPr>
          <a:xfrm>
            <a:off x="611560" y="2060848"/>
            <a:ext cx="2229161" cy="2152950"/>
          </a:xfrm>
          <a:prstGeom prst="rect">
            <a:avLst/>
          </a:prstGeom>
          <a:noFill/>
          <a:ln>
            <a:noFill/>
          </a:ln>
        </p:spPr>
      </p:pic>
      <p:sp>
        <p:nvSpPr>
          <p:cNvPr id="503" name="Google Shape;503;p83"/>
          <p:cNvSpPr txBox="1">
            <a:spLocks noGrp="1"/>
          </p:cNvSpPr>
          <p:nvPr>
            <p:ph type="body" idx="4"/>
          </p:nvPr>
        </p:nvSpPr>
        <p:spPr>
          <a:xfrm>
            <a:off x="4211960" y="1052736"/>
            <a:ext cx="4608511" cy="5307584"/>
          </a:xfrm>
          <a:prstGeom prst="rect">
            <a:avLst/>
          </a:prstGeom>
          <a:noFill/>
          <a:ln>
            <a:noFill/>
          </a:ln>
        </p:spPr>
        <p:txBody>
          <a:bodyPr spcFirstLastPara="1" wrap="square" lIns="91425" tIns="0" rIns="91425" bIns="45700" anchor="t" anchorCtr="0">
            <a:normAutofit/>
          </a:bodyPr>
          <a:lstStyle/>
          <a:p>
            <a:pPr marL="274320" lvl="0" indent="-274320" algn="l" rtl="0">
              <a:spcBef>
                <a:spcPts val="0"/>
              </a:spcBef>
              <a:spcAft>
                <a:spcPts val="0"/>
              </a:spcAft>
              <a:buSzPts val="950"/>
              <a:buChar char="●"/>
            </a:pPr>
            <a:r>
              <a:rPr lang="is-IS" sz="1000" u="sng">
                <a:solidFill>
                  <a:schemeClr val="hlink"/>
                </a:solidFill>
                <a:latin typeface="Calibri"/>
                <a:ea typeface="Calibri"/>
                <a:cs typeface="Calibri"/>
                <a:sym typeface="Calibri"/>
                <a:hlinkClick r:id="rId4"/>
              </a:rPr>
              <a:t>Anne B Chang, Andrew Bush, Keith Grimwood, Bronchiectasis in children: diagnosis and treatment,The Lancet,Volume 392, Issue 10150,2018,Pages 866-879,ISSN 0140-6736,https://doi.org/10.1016/S0140-6736(18)31554-X.(https://www.sciencedirect.com/science/article/pii/S014067361831554X)</a:t>
            </a:r>
            <a:endParaRPr sz="1000" u="sng">
              <a:solidFill>
                <a:schemeClr val="hlink"/>
              </a:solidFill>
              <a:latin typeface="Calibri"/>
              <a:ea typeface="Calibri"/>
              <a:cs typeface="Calibri"/>
              <a:sym typeface="Calibri"/>
              <a:hlinkClick r:id="rId4"/>
            </a:endParaRPr>
          </a:p>
          <a:p>
            <a:pPr marL="0" lvl="0" indent="0" algn="l" rtl="0">
              <a:spcBef>
                <a:spcPts val="200"/>
              </a:spcBef>
              <a:spcAft>
                <a:spcPts val="0"/>
              </a:spcAft>
              <a:buSzPts val="950"/>
              <a:buNone/>
            </a:pPr>
            <a:endParaRPr sz="1000" u="sng">
              <a:solidFill>
                <a:schemeClr val="hlink"/>
              </a:solidFill>
              <a:latin typeface="Calibri"/>
              <a:ea typeface="Calibri"/>
              <a:cs typeface="Calibri"/>
              <a:sym typeface="Calibri"/>
              <a:hlinkClick r:id="rId4"/>
            </a:endParaRPr>
          </a:p>
          <a:p>
            <a:pPr marL="274320" lvl="0" indent="-274320" algn="l" rtl="0">
              <a:spcBef>
                <a:spcPts val="200"/>
              </a:spcBef>
              <a:spcAft>
                <a:spcPts val="0"/>
              </a:spcAft>
              <a:buSzPts val="950"/>
              <a:buChar char="●"/>
            </a:pPr>
            <a:r>
              <a:rPr lang="is-IS" sz="1000" u="sng">
                <a:solidFill>
                  <a:schemeClr val="hlink"/>
                </a:solidFill>
                <a:latin typeface="Calibri"/>
                <a:ea typeface="Calibri"/>
                <a:cs typeface="Calibri"/>
                <a:sym typeface="Calibri"/>
                <a:hlinkClick r:id="rId4"/>
              </a:rPr>
              <a:t>https://www.uptodate.com/contents/bronchiectasis-in-children-pathophysiology-and-causes?search=primary%20ciliary%20dyskinesia%20children&amp;source=search_result&amp;selectedTitle=2~31&amp;usage_type=default&amp;display_rank=2</a:t>
            </a:r>
            <a:endParaRPr sz="1000">
              <a:latin typeface="Calibri"/>
              <a:ea typeface="Calibri"/>
              <a:cs typeface="Calibri"/>
              <a:sym typeface="Calibri"/>
            </a:endParaRPr>
          </a:p>
          <a:p>
            <a:pPr marL="274320" lvl="0" indent="-213995" algn="l" rtl="0">
              <a:spcBef>
                <a:spcPts val="200"/>
              </a:spcBef>
              <a:spcAft>
                <a:spcPts val="0"/>
              </a:spcAft>
              <a:buSzPts val="950"/>
              <a:buNone/>
            </a:pPr>
            <a:endParaRPr sz="1000">
              <a:latin typeface="Calibri"/>
              <a:ea typeface="Calibri"/>
              <a:cs typeface="Calibri"/>
              <a:sym typeface="Calibri"/>
            </a:endParaRPr>
          </a:p>
          <a:p>
            <a:pPr marL="274320" lvl="0" indent="-274320" algn="l" rtl="0">
              <a:spcBef>
                <a:spcPts val="200"/>
              </a:spcBef>
              <a:spcAft>
                <a:spcPts val="0"/>
              </a:spcAft>
              <a:buSzPts val="950"/>
              <a:buChar char="●"/>
            </a:pPr>
            <a:r>
              <a:rPr lang="is-IS" sz="1000" b="0" i="0">
                <a:latin typeface="Calibri"/>
                <a:ea typeface="Calibri"/>
                <a:cs typeface="Calibri"/>
                <a:sym typeface="Calibri"/>
              </a:rPr>
              <a:t>De Boeck, K. Cystic fibrosis in the year 2020: A disease with a new face. </a:t>
            </a:r>
            <a:r>
              <a:rPr lang="is-IS" sz="1000" b="0" i="1">
                <a:latin typeface="Calibri"/>
                <a:ea typeface="Calibri"/>
                <a:cs typeface="Calibri"/>
                <a:sym typeface="Calibri"/>
              </a:rPr>
              <a:t>Acta Paediatr</a:t>
            </a:r>
            <a:r>
              <a:rPr lang="is-IS" sz="1000" b="0" i="0">
                <a:latin typeface="Calibri"/>
                <a:ea typeface="Calibri"/>
                <a:cs typeface="Calibri"/>
                <a:sym typeface="Calibri"/>
              </a:rPr>
              <a:t>. 2020; 109: 893– 899. </a:t>
            </a:r>
            <a:r>
              <a:rPr lang="is-IS" sz="1000" b="0" i="0" u="sng" strike="noStrike">
                <a:solidFill>
                  <a:schemeClr val="hlink"/>
                </a:solidFill>
                <a:latin typeface="Calibri"/>
                <a:ea typeface="Calibri"/>
                <a:cs typeface="Calibri"/>
                <a:sym typeface="Calibri"/>
                <a:hlinkClick r:id="rId5"/>
              </a:rPr>
              <a:t>https://doi.org/10.1111/apa.15155</a:t>
            </a:r>
            <a:endParaRPr sz="1000" b="0" i="0" strike="noStrike">
              <a:latin typeface="Calibri"/>
              <a:ea typeface="Calibri"/>
              <a:cs typeface="Calibri"/>
              <a:sym typeface="Calibri"/>
            </a:endParaRPr>
          </a:p>
          <a:p>
            <a:pPr marL="274320" lvl="0" indent="-213995" algn="l" rtl="0">
              <a:spcBef>
                <a:spcPts val="200"/>
              </a:spcBef>
              <a:spcAft>
                <a:spcPts val="0"/>
              </a:spcAft>
              <a:buSzPts val="950"/>
              <a:buNone/>
            </a:pPr>
            <a:endParaRPr sz="1000">
              <a:latin typeface="Calibri"/>
              <a:ea typeface="Calibri"/>
              <a:cs typeface="Calibri"/>
              <a:sym typeface="Calibri"/>
            </a:endParaRPr>
          </a:p>
          <a:p>
            <a:pPr marL="274320" lvl="0" indent="-274320" algn="l" rtl="0">
              <a:spcBef>
                <a:spcPts val="200"/>
              </a:spcBef>
              <a:spcAft>
                <a:spcPts val="0"/>
              </a:spcAft>
              <a:buSzPts val="950"/>
              <a:buChar char="●"/>
            </a:pPr>
            <a:r>
              <a:rPr lang="is-IS" sz="1000" i="0">
                <a:latin typeface="Calibri"/>
                <a:ea typeface="Calibri"/>
                <a:cs typeface="Calibri"/>
                <a:sym typeface="Calibri"/>
              </a:rPr>
              <a:t>Shapiro AJ, et al.  Genetic Disorders of Mucociliary Clearance Consortium. Diagnosis, monitoring, and treatment of primary ciliary dyskinesia: PCD foundation consensus recommendations based on state of the art review. Pediatr Pulmonol. 2016 Feb;51(2):115-32. doi: 10.1002/ppul.23304. Epub 2015 Sep 29. PMID: 26418604; PMCID: PMC4912005. </a:t>
            </a:r>
            <a:r>
              <a:rPr lang="is-IS" sz="1000" u="sng">
                <a:solidFill>
                  <a:schemeClr val="hlink"/>
                </a:solidFill>
                <a:latin typeface="Calibri"/>
                <a:ea typeface="Calibri"/>
                <a:cs typeface="Calibri"/>
                <a:sym typeface="Calibri"/>
                <a:hlinkClick r:id="rId6"/>
              </a:rPr>
              <a:t>https://onlinelibrary.wiley.com/doi/epdf/10.1002/ppul.23304</a:t>
            </a:r>
            <a:endParaRPr sz="1000">
              <a:latin typeface="Calibri"/>
              <a:ea typeface="Calibri"/>
              <a:cs typeface="Calibri"/>
              <a:sym typeface="Calibri"/>
            </a:endParaRPr>
          </a:p>
          <a:p>
            <a:pPr marL="0" lvl="0" indent="0" algn="l" rtl="0">
              <a:spcBef>
                <a:spcPts val="200"/>
              </a:spcBef>
              <a:spcAft>
                <a:spcPts val="0"/>
              </a:spcAft>
              <a:buSzPts val="950"/>
              <a:buNone/>
            </a:pPr>
            <a:endParaRPr sz="1000">
              <a:latin typeface="Calibri"/>
              <a:ea typeface="Calibri"/>
              <a:cs typeface="Calibri"/>
              <a:sym typeface="Calibri"/>
            </a:endParaRPr>
          </a:p>
          <a:p>
            <a:pPr marL="274320" lvl="0" indent="-274320" algn="l" rtl="0">
              <a:spcBef>
                <a:spcPts val="200"/>
              </a:spcBef>
              <a:spcAft>
                <a:spcPts val="0"/>
              </a:spcAft>
              <a:buSzPts val="950"/>
              <a:buChar char="●"/>
            </a:pPr>
            <a:r>
              <a:rPr lang="is-IS" sz="1000">
                <a:latin typeface="Calibri"/>
                <a:ea typeface="Calibri"/>
                <a:cs typeface="Calibri"/>
                <a:sym typeface="Calibri"/>
              </a:rPr>
              <a:t>Erik B. Hysinger,Laryngomalacia, Tracheomalacia and Bronchomalacia,Current Problems in Pediatric and Adolescent Health Care,Volume 48, Issue 4,2018,Pages 113-118,SSN 1538 5442,https://doi.org/10.1016/j.cppeds.2018.03.002.(https://www.sciencedirect.com/science/article/pii/S1538544218300294)</a:t>
            </a:r>
            <a:endParaRPr/>
          </a:p>
          <a:p>
            <a:pPr marL="0" lvl="0" indent="0" algn="l" rtl="0">
              <a:spcBef>
                <a:spcPts val="200"/>
              </a:spcBef>
              <a:spcAft>
                <a:spcPts val="1200"/>
              </a:spcAft>
              <a:buSzPts val="950"/>
              <a:buNone/>
            </a:pPr>
            <a:endParaRPr sz="1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title"/>
          </p:nvPr>
        </p:nvSpPr>
        <p:spPr>
          <a:xfrm>
            <a:off x="457200" y="704088"/>
            <a:ext cx="8229600" cy="1143000"/>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Mismunandi tegundir hósta</a:t>
            </a:r>
            <a:endParaRPr/>
          </a:p>
        </p:txBody>
      </p:sp>
      <p:sp>
        <p:nvSpPr>
          <p:cNvPr id="118" name="Google Shape;118;p22"/>
          <p:cNvSpPr txBox="1">
            <a:spLocks noGrp="1"/>
          </p:cNvSpPr>
          <p:nvPr>
            <p:ph type="body" idx="1"/>
          </p:nvPr>
        </p:nvSpPr>
        <p:spPr>
          <a:xfrm>
            <a:off x="457200" y="1935480"/>
            <a:ext cx="8229600" cy="4389120"/>
          </a:xfrm>
          <a:prstGeom prst="rect">
            <a:avLst/>
          </a:prstGeom>
          <a:noFill/>
          <a:ln>
            <a:noFill/>
          </a:ln>
        </p:spPr>
        <p:txBody>
          <a:bodyPr spcFirstLastPara="1" wrap="square" lIns="91425" tIns="45700" rIns="91425" bIns="45700" anchor="t" anchorCtr="0">
            <a:normAutofit fontScale="77500" lnSpcReduction="10000"/>
          </a:bodyPr>
          <a:lstStyle/>
          <a:p>
            <a:pPr marL="274320" lvl="0" indent="-164529" algn="l" rtl="0">
              <a:spcBef>
                <a:spcPts val="0"/>
              </a:spcBef>
              <a:spcAft>
                <a:spcPts val="0"/>
              </a:spcAft>
              <a:buSzPct val="137222"/>
              <a:buFont typeface="Arial"/>
              <a:buNone/>
            </a:pPr>
            <a:endParaRPr/>
          </a:p>
          <a:p>
            <a:pPr marL="0" lvl="0" indent="0" algn="l" rtl="0">
              <a:spcBef>
                <a:spcPts val="364"/>
              </a:spcBef>
              <a:spcAft>
                <a:spcPts val="0"/>
              </a:spcAft>
              <a:buSzPct val="137222"/>
              <a:buNone/>
            </a:pPr>
            <a:r>
              <a:rPr lang="is-IS" u="sng">
                <a:solidFill>
                  <a:schemeClr val="hlink"/>
                </a:solidFill>
                <a:highlight>
                  <a:srgbClr val="000000"/>
                </a:highlight>
                <a:hlinkClick r:id="rId3"/>
              </a:rPr>
              <a:t>teiknimynd</a:t>
            </a:r>
            <a:endParaRPr/>
          </a:p>
          <a:p>
            <a:pPr marL="0" lvl="0" indent="0" algn="l" rtl="0">
              <a:spcBef>
                <a:spcPts val="364"/>
              </a:spcBef>
              <a:spcAft>
                <a:spcPts val="0"/>
              </a:spcAft>
              <a:buSzPct val="137222"/>
              <a:buNone/>
            </a:pPr>
            <a:r>
              <a:rPr lang="is-IS" u="sng">
                <a:solidFill>
                  <a:schemeClr val="hlink"/>
                </a:solidFill>
                <a:hlinkClick r:id="rId3"/>
              </a:rPr>
              <a:t>https://www.youtube.com/watch?v=UDG6z5AiU-A&amp;vl=en</a:t>
            </a:r>
            <a:endParaRPr/>
          </a:p>
          <a:p>
            <a:pPr marL="0" lvl="0" indent="0" algn="l" rtl="0">
              <a:spcBef>
                <a:spcPts val="364"/>
              </a:spcBef>
              <a:spcAft>
                <a:spcPts val="0"/>
              </a:spcAft>
              <a:buSzPct val="137222"/>
              <a:buNone/>
            </a:pPr>
            <a:endParaRPr/>
          </a:p>
          <a:p>
            <a:pPr marL="0" lvl="0" indent="0" algn="l" rtl="0">
              <a:spcBef>
                <a:spcPts val="364"/>
              </a:spcBef>
              <a:spcAft>
                <a:spcPts val="0"/>
              </a:spcAft>
              <a:buSzPct val="137222"/>
              <a:buNone/>
            </a:pPr>
            <a:r>
              <a:rPr lang="is-IS"/>
              <a:t>Croup:</a:t>
            </a:r>
            <a:endParaRPr u="sng">
              <a:solidFill>
                <a:schemeClr val="hlink"/>
              </a:solidFill>
              <a:hlinkClick r:id="rId4"/>
            </a:endParaRPr>
          </a:p>
          <a:p>
            <a:pPr marL="0" lvl="0" indent="0" algn="l" rtl="0">
              <a:spcBef>
                <a:spcPts val="364"/>
              </a:spcBef>
              <a:spcAft>
                <a:spcPts val="0"/>
              </a:spcAft>
              <a:buSzPct val="137222"/>
              <a:buNone/>
            </a:pPr>
            <a:r>
              <a:rPr lang="is-IS" u="sng">
                <a:solidFill>
                  <a:schemeClr val="hlink"/>
                </a:solidFill>
                <a:hlinkClick r:id="rId4"/>
              </a:rPr>
              <a:t>https://www.youtube.com/watch?v=xwOfOgY8Ye8</a:t>
            </a:r>
            <a:r>
              <a:rPr lang="is-IS"/>
              <a:t> 1:46</a:t>
            </a:r>
            <a:endParaRPr/>
          </a:p>
          <a:p>
            <a:pPr marL="274320" lvl="0" indent="-164529" algn="l" rtl="0">
              <a:spcBef>
                <a:spcPts val="364"/>
              </a:spcBef>
              <a:spcAft>
                <a:spcPts val="0"/>
              </a:spcAft>
              <a:buSzPct val="137222"/>
              <a:buFont typeface="Arial"/>
              <a:buNone/>
            </a:pPr>
            <a:endParaRPr/>
          </a:p>
          <a:p>
            <a:pPr marL="0" lvl="0" indent="0" algn="l" rtl="0">
              <a:spcBef>
                <a:spcPts val="364"/>
              </a:spcBef>
              <a:spcAft>
                <a:spcPts val="0"/>
              </a:spcAft>
              <a:buSzPct val="137222"/>
              <a:buNone/>
            </a:pPr>
            <a:r>
              <a:rPr lang="is-IS"/>
              <a:t>https://www.youtube.com/watch?v=zGWZSTkA0tI&amp;list=PLKUX6UbAKeUCY3oLIEj5thB7YojOcPozU</a:t>
            </a:r>
            <a:endParaRPr/>
          </a:p>
          <a:p>
            <a:pPr marL="274320" lvl="0" indent="-164529" algn="l" rtl="0">
              <a:spcBef>
                <a:spcPts val="364"/>
              </a:spcBef>
              <a:spcAft>
                <a:spcPts val="0"/>
              </a:spcAft>
              <a:buSzPct val="137222"/>
              <a:buFont typeface="Arial"/>
              <a:buNone/>
            </a:pPr>
            <a:endParaRPr/>
          </a:p>
          <a:p>
            <a:pPr marL="0" lvl="0" indent="0" algn="l" rtl="0">
              <a:spcBef>
                <a:spcPts val="364"/>
              </a:spcBef>
              <a:spcAft>
                <a:spcPts val="0"/>
              </a:spcAft>
              <a:buSzPct val="137222"/>
              <a:buNone/>
            </a:pPr>
            <a:r>
              <a:rPr lang="is-IS" u="sng">
                <a:solidFill>
                  <a:schemeClr val="hlink"/>
                </a:solidFill>
                <a:highlight>
                  <a:srgbClr val="000000"/>
                </a:highlight>
                <a:hlinkClick r:id="rId5"/>
              </a:rPr>
              <a:t>RS</a:t>
            </a:r>
            <a:endParaRPr/>
          </a:p>
          <a:p>
            <a:pPr marL="0" lvl="0" indent="0" algn="l" rtl="0">
              <a:spcBef>
                <a:spcPts val="364"/>
              </a:spcBef>
              <a:spcAft>
                <a:spcPts val="0"/>
              </a:spcAft>
              <a:buSzPct val="137222"/>
              <a:buNone/>
            </a:pPr>
            <a:r>
              <a:rPr lang="is-IS" u="sng">
                <a:solidFill>
                  <a:schemeClr val="hlink"/>
                </a:solidFill>
                <a:hlinkClick r:id="rId5"/>
              </a:rPr>
              <a:t>https://www.youtube.com/watch?v=d1mv4VZ4HiM</a:t>
            </a:r>
            <a:r>
              <a:rPr lang="is-IS"/>
              <a:t> 1,4 o 2 m</a:t>
            </a:r>
            <a:endParaRPr/>
          </a:p>
          <a:p>
            <a:pPr marL="393192" lvl="1" indent="0" algn="l" rtl="0">
              <a:spcBef>
                <a:spcPts val="336"/>
              </a:spcBef>
              <a:spcAft>
                <a:spcPts val="0"/>
              </a:spcAft>
              <a:buSzPct val="145714"/>
              <a:buNone/>
            </a:pPr>
            <a:endParaRPr u="sng">
              <a:solidFill>
                <a:schemeClr val="hlink"/>
              </a:solidFill>
              <a:hlinkClick r:id="rId6"/>
            </a:endParaRPr>
          </a:p>
          <a:p>
            <a:pPr marL="393192" lvl="1" indent="0" algn="l" rtl="0">
              <a:spcBef>
                <a:spcPts val="336"/>
              </a:spcBef>
              <a:spcAft>
                <a:spcPts val="0"/>
              </a:spcAft>
              <a:buSzPct val="145714"/>
              <a:buNone/>
            </a:pPr>
            <a:r>
              <a:rPr lang="is-IS" u="sng">
                <a:solidFill>
                  <a:schemeClr val="hlink"/>
                </a:solidFill>
                <a:hlinkClick r:id="rId6"/>
              </a:rPr>
              <a:t>Kikhósti</a:t>
            </a:r>
            <a:endParaRPr u="sng">
              <a:solidFill>
                <a:schemeClr val="hlink"/>
              </a:solidFill>
              <a:hlinkClick r:id="rId6"/>
            </a:endParaRPr>
          </a:p>
          <a:p>
            <a:pPr marL="393192" lvl="1" indent="0" algn="l" rtl="0">
              <a:spcBef>
                <a:spcPts val="336"/>
              </a:spcBef>
              <a:spcAft>
                <a:spcPts val="0"/>
              </a:spcAft>
              <a:buSzPct val="145714"/>
              <a:buNone/>
            </a:pPr>
            <a:r>
              <a:rPr lang="is-IS" u="sng">
                <a:solidFill>
                  <a:schemeClr val="hlink"/>
                </a:solidFill>
                <a:hlinkClick r:id="rId6"/>
              </a:rPr>
              <a:t>https://www.youtube.com/watch?v=8Ka2h5bLVjw</a:t>
            </a:r>
            <a:endParaRPr/>
          </a:p>
          <a:p>
            <a:pPr marL="393192" lvl="1" indent="0" algn="l" rtl="0">
              <a:spcBef>
                <a:spcPts val="336"/>
              </a:spcBef>
              <a:spcAft>
                <a:spcPts val="0"/>
              </a:spcAft>
              <a:buSzPct val="145714"/>
              <a:buNone/>
            </a:pPr>
            <a:r>
              <a:rPr lang="is-IS"/>
              <a:t>	1.10</a:t>
            </a:r>
            <a:endParaRPr/>
          </a:p>
          <a:p>
            <a:pPr marL="393192" lvl="1" indent="0" algn="l" rtl="0">
              <a:spcBef>
                <a:spcPts val="336"/>
              </a:spcBef>
              <a:spcAft>
                <a:spcPts val="0"/>
              </a:spcAft>
              <a:buSzPct val="145714"/>
              <a:buNone/>
            </a:pPr>
            <a:endParaRPr/>
          </a:p>
          <a:p>
            <a:pPr marL="274320" lvl="0" indent="-164529" algn="l" rtl="0">
              <a:spcBef>
                <a:spcPts val="364"/>
              </a:spcBef>
              <a:spcAft>
                <a:spcPts val="1200"/>
              </a:spcAft>
              <a:buSzPct val="137222"/>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3"/>
          <p:cNvSpPr txBox="1">
            <a:spLocks noGrp="1"/>
          </p:cNvSpPr>
          <p:nvPr>
            <p:ph type="title"/>
          </p:nvPr>
        </p:nvSpPr>
        <p:spPr>
          <a:xfrm>
            <a:off x="685800" y="188913"/>
            <a:ext cx="7772400" cy="1152525"/>
          </a:xfrm>
          <a:prstGeom prst="rect">
            <a:avLst/>
          </a:prstGeom>
          <a:noFill/>
          <a:ln>
            <a:noFill/>
          </a:ln>
        </p:spPr>
        <p:txBody>
          <a:bodyPr spcFirstLastPara="1" wrap="square" lIns="0" tIns="45700" rIns="0" bIns="0" anchor="b" anchorCtr="0">
            <a:normAutofit/>
          </a:bodyPr>
          <a:lstStyle/>
          <a:p>
            <a:pPr marL="0" lvl="0" indent="0" algn="l" rtl="0">
              <a:spcBef>
                <a:spcPts val="0"/>
              </a:spcBef>
              <a:spcAft>
                <a:spcPts val="0"/>
              </a:spcAft>
              <a:buClr>
                <a:schemeClr val="dk2"/>
              </a:buClr>
              <a:buSzPts val="5000"/>
              <a:buFont typeface="Calibri"/>
              <a:buNone/>
            </a:pPr>
            <a:r>
              <a:rPr lang="is-IS"/>
              <a:t>Skoðun</a:t>
            </a:r>
            <a:endParaRPr/>
          </a:p>
        </p:txBody>
      </p:sp>
      <p:sp>
        <p:nvSpPr>
          <p:cNvPr id="124" name="Google Shape;124;p23"/>
          <p:cNvSpPr txBox="1">
            <a:spLocks noGrp="1"/>
          </p:cNvSpPr>
          <p:nvPr>
            <p:ph type="body" idx="1"/>
          </p:nvPr>
        </p:nvSpPr>
        <p:spPr>
          <a:xfrm>
            <a:off x="685800" y="1916113"/>
            <a:ext cx="7989888" cy="4321175"/>
          </a:xfrm>
          <a:prstGeom prst="rect">
            <a:avLst/>
          </a:prstGeom>
          <a:noFill/>
          <a:ln>
            <a:noFill/>
          </a:ln>
        </p:spPr>
        <p:txBody>
          <a:bodyPr spcFirstLastPara="1" wrap="square" lIns="91425" tIns="45700" rIns="91425" bIns="45700" anchor="t" anchorCtr="0">
            <a:normAutofit lnSpcReduction="20000"/>
          </a:bodyPr>
          <a:lstStyle/>
          <a:p>
            <a:pPr marL="274320" lvl="0" indent="-274320" algn="l" rtl="0">
              <a:spcBef>
                <a:spcPts val="0"/>
              </a:spcBef>
              <a:spcAft>
                <a:spcPts val="0"/>
              </a:spcAft>
              <a:buSzPts val="2470"/>
              <a:buFont typeface="Arial"/>
              <a:buChar char="•"/>
            </a:pPr>
            <a:r>
              <a:rPr lang="is-IS"/>
              <a:t>Almennt ástand</a:t>
            </a:r>
            <a:endParaRPr/>
          </a:p>
          <a:p>
            <a:pPr marL="274320" lvl="0" indent="-274320" algn="l" rtl="0">
              <a:spcBef>
                <a:spcPts val="520"/>
              </a:spcBef>
              <a:spcAft>
                <a:spcPts val="0"/>
              </a:spcAft>
              <a:buSzPts val="2470"/>
              <a:buFont typeface="Arial"/>
              <a:buChar char="•"/>
            </a:pPr>
            <a:r>
              <a:rPr lang="is-IS"/>
              <a:t>Hvernig hljómar hóstinn</a:t>
            </a:r>
            <a:endParaRPr/>
          </a:p>
          <a:p>
            <a:pPr marL="274320" lvl="0" indent="-274320" algn="l" rtl="0">
              <a:spcBef>
                <a:spcPts val="520"/>
              </a:spcBef>
              <a:spcAft>
                <a:spcPts val="0"/>
              </a:spcAft>
              <a:buSzPts val="2470"/>
              <a:buFont typeface="Arial"/>
              <a:buChar char="•"/>
            </a:pPr>
            <a:r>
              <a:rPr lang="is-IS"/>
              <a:t>Hlustun</a:t>
            </a:r>
            <a:endParaRPr/>
          </a:p>
          <a:p>
            <a:pPr marL="640080" lvl="1" indent="-246888" algn="l" rtl="0">
              <a:spcBef>
                <a:spcPts val="480"/>
              </a:spcBef>
              <a:spcAft>
                <a:spcPts val="0"/>
              </a:spcAft>
              <a:buSzPts val="2040"/>
              <a:buFont typeface="Arial"/>
              <a:buChar char="•"/>
            </a:pPr>
            <a:r>
              <a:rPr lang="is-IS"/>
              <a:t>Hvæsiöndun</a:t>
            </a:r>
            <a:endParaRPr/>
          </a:p>
          <a:p>
            <a:pPr marL="640080" lvl="1" indent="-246888" algn="l" rtl="0">
              <a:spcBef>
                <a:spcPts val="480"/>
              </a:spcBef>
              <a:spcAft>
                <a:spcPts val="0"/>
              </a:spcAft>
              <a:buSzPts val="2040"/>
              <a:buFont typeface="Arial"/>
              <a:buChar char="•"/>
            </a:pPr>
            <a:r>
              <a:rPr lang="is-IS"/>
              <a:t>Stridor</a:t>
            </a:r>
            <a:endParaRPr/>
          </a:p>
          <a:p>
            <a:pPr marL="640080" lvl="1" indent="-246888" algn="l" rtl="0">
              <a:spcBef>
                <a:spcPts val="480"/>
              </a:spcBef>
              <a:spcAft>
                <a:spcPts val="0"/>
              </a:spcAft>
              <a:buSzPts val="2040"/>
              <a:buFont typeface="Arial"/>
              <a:buChar char="•"/>
            </a:pPr>
            <a:r>
              <a:rPr lang="is-IS"/>
              <a:t>Brak</a:t>
            </a:r>
            <a:endParaRPr/>
          </a:p>
          <a:p>
            <a:pPr marL="640080" lvl="1" indent="-246888" algn="l" rtl="0">
              <a:spcBef>
                <a:spcPts val="480"/>
              </a:spcBef>
              <a:spcAft>
                <a:spcPts val="0"/>
              </a:spcAft>
              <a:buSzPts val="2040"/>
              <a:buFont typeface="Arial"/>
              <a:buChar char="•"/>
            </a:pPr>
            <a:r>
              <a:rPr lang="is-IS"/>
              <a:t>Slímhljóð</a:t>
            </a:r>
            <a:endParaRPr/>
          </a:p>
          <a:p>
            <a:pPr marL="274320" lvl="0" indent="-274320" algn="l" rtl="0">
              <a:spcBef>
                <a:spcPts val="520"/>
              </a:spcBef>
              <a:spcAft>
                <a:spcPts val="0"/>
              </a:spcAft>
              <a:buSzPts val="2470"/>
              <a:buFont typeface="Arial"/>
              <a:buChar char="•"/>
            </a:pPr>
            <a:r>
              <a:rPr lang="is-IS"/>
              <a:t>HNE</a:t>
            </a:r>
            <a:endParaRPr/>
          </a:p>
          <a:p>
            <a:pPr marL="274320" lvl="0" indent="-274320" algn="l" rtl="0">
              <a:spcBef>
                <a:spcPts val="520"/>
              </a:spcBef>
              <a:spcAft>
                <a:spcPts val="0"/>
              </a:spcAft>
              <a:buSzPts val="2470"/>
              <a:buFont typeface="Arial"/>
              <a:buChar char="•"/>
            </a:pPr>
            <a:r>
              <a:rPr lang="is-IS"/>
              <a:t>Clubbing</a:t>
            </a:r>
            <a:endParaRPr/>
          </a:p>
          <a:p>
            <a:pPr marL="274320" lvl="0" indent="-274320" algn="l" rtl="0">
              <a:spcBef>
                <a:spcPts val="520"/>
              </a:spcBef>
              <a:spcAft>
                <a:spcPts val="1200"/>
              </a:spcAft>
              <a:buSzPts val="2470"/>
              <a:buFont typeface="Arial"/>
              <a:buChar char="•"/>
            </a:pPr>
            <a:r>
              <a:rPr lang="is-IS"/>
              <a:t>Mettun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4"/>
          <p:cNvPicPr preferRelativeResize="0">
            <a:picLocks noGrp="1"/>
          </p:cNvPicPr>
          <p:nvPr>
            <p:ph type="body" idx="1"/>
          </p:nvPr>
        </p:nvPicPr>
        <p:blipFill rotWithShape="1">
          <a:blip r:embed="rId3">
            <a:alphaModFix/>
          </a:blip>
          <a:srcRect/>
          <a:stretch/>
        </p:blipFill>
        <p:spPr>
          <a:xfrm>
            <a:off x="1104750" y="1234349"/>
            <a:ext cx="6934500" cy="4389300"/>
          </a:xfrm>
          <a:prstGeom prst="rect">
            <a:avLst/>
          </a:prstGeom>
          <a:noFill/>
          <a:ln>
            <a:noFill/>
          </a:ln>
        </p:spPr>
      </p:pic>
    </p:spTree>
  </p:cSld>
  <p:clrMapOvr>
    <a:masterClrMapping/>
  </p:clrMapOvr>
</p:sld>
</file>

<file path=ppt/theme/theme1.xml><?xml version="1.0" encoding="utf-8"?>
<a:theme xmlns:a="http://schemas.openxmlformats.org/drawingml/2006/main"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2826c5a7-899c-4117-abfe-a36a5729fe0a}" enabled="1" method="Standard" siteId="{e1011e52-7210-4017-950f-458075f9f84e}" contentBits="0" removed="0"/>
</clbl:labelList>
</file>

<file path=docProps/app.xml><?xml version="1.0" encoding="utf-8"?>
<Properties xmlns="http://schemas.openxmlformats.org/officeDocument/2006/extended-properties" xmlns:vt="http://schemas.openxmlformats.org/officeDocument/2006/docPropsVTypes">
  <TotalTime>0</TotalTime>
  <Words>1365</Words>
  <Application>Microsoft Office PowerPoint</Application>
  <PresentationFormat>On-screen Show (4:3)</PresentationFormat>
  <Paragraphs>432</Paragraphs>
  <Slides>68</Slides>
  <Notes>68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68</vt:i4>
      </vt:variant>
    </vt:vector>
  </HeadingPairs>
  <TitlesOfParts>
    <vt:vector size="74" baseType="lpstr">
      <vt:lpstr>Playfair Display</vt:lpstr>
      <vt:lpstr>Calibri</vt:lpstr>
      <vt:lpstr>Arial</vt:lpstr>
      <vt:lpstr>Lato</vt:lpstr>
      <vt:lpstr>Constantia</vt:lpstr>
      <vt:lpstr>Coral</vt:lpstr>
      <vt:lpstr>Lungnasjúkdómar barna</vt:lpstr>
      <vt:lpstr>Öndunarfæraeinkenni</vt:lpstr>
      <vt:lpstr>Hósti</vt:lpstr>
      <vt:lpstr>Hósti</vt:lpstr>
      <vt:lpstr>Hósti</vt:lpstr>
      <vt:lpstr>Hósti</vt:lpstr>
      <vt:lpstr>Mismunandi tegundir hósta</vt:lpstr>
      <vt:lpstr>Skoðun</vt:lpstr>
      <vt:lpstr>PowerPoint Presentation</vt:lpstr>
      <vt:lpstr>PowerPoint Presentation</vt:lpstr>
      <vt:lpstr>Tilfelli</vt:lpstr>
      <vt:lpstr>PowerPoint Presentation</vt:lpstr>
      <vt:lpstr>CF próteinið</vt:lpstr>
      <vt:lpstr>CF genið</vt:lpstr>
      <vt:lpstr>PowerPoint Presentation</vt:lpstr>
      <vt:lpstr>CF- þróun meðferðar</vt:lpstr>
      <vt:lpstr>PowerPoint Presentation</vt:lpstr>
      <vt:lpstr>PowerPoint Presentation</vt:lpstr>
      <vt:lpstr>CF – Fjölkerfa sjúkdómur</vt:lpstr>
      <vt:lpstr>Einkenni - börn</vt:lpstr>
      <vt:lpstr>Einkenni - eldri</vt:lpstr>
      <vt:lpstr>          CF Lungu</vt:lpstr>
      <vt:lpstr>Lungu- meðferð</vt:lpstr>
      <vt:lpstr>PowerPoint Presentation</vt:lpstr>
      <vt:lpstr>PowerPoint Presentation</vt:lpstr>
      <vt:lpstr>PowerPoint Presentation</vt:lpstr>
      <vt:lpstr>Bris</vt:lpstr>
      <vt:lpstr>Bris - meðferð</vt:lpstr>
      <vt:lpstr>        Meltingarfæri</vt:lpstr>
      <vt:lpstr>Lifur og gallvegir</vt:lpstr>
      <vt:lpstr>Greining</vt:lpstr>
      <vt:lpstr>CFTR Modulators leikbreytir</vt:lpstr>
      <vt:lpstr>PowerPoint Presentation</vt:lpstr>
      <vt:lpstr>Tilfelli</vt:lpstr>
      <vt:lpstr>PowerPoint Presentation</vt:lpstr>
      <vt:lpstr>Primary ciliary dykinesis PCD</vt:lpstr>
      <vt:lpstr>PCD</vt:lpstr>
      <vt:lpstr>Cilia</vt:lpstr>
      <vt:lpstr>   CF vs PCD</vt:lpstr>
      <vt:lpstr>Eitt og annað</vt:lpstr>
      <vt:lpstr>PowerPoint Presentation</vt:lpstr>
      <vt:lpstr>PowerPoint Presentation</vt:lpstr>
      <vt:lpstr>Uppvinnsla</vt:lpstr>
      <vt:lpstr>Uppvinnsla</vt:lpstr>
      <vt:lpstr>Stridor - nýburar</vt:lpstr>
      <vt:lpstr>Meðfædd anatómísk afbrigði</vt:lpstr>
      <vt:lpstr>PowerPoint Presentation</vt:lpstr>
      <vt:lpstr>PowerPoint Presentation</vt:lpstr>
      <vt:lpstr>Stridor- brátt</vt:lpstr>
      <vt:lpstr>Stridor – eldri börn</vt:lpstr>
      <vt:lpstr>PowerPoint Presentation</vt:lpstr>
      <vt:lpstr>PowerPoint Presentation</vt:lpstr>
      <vt:lpstr>PowerPoint Presentation</vt:lpstr>
      <vt:lpstr>PowerPoint Presentation</vt:lpstr>
      <vt:lpstr>Meðfædd anatómísk afbrigði</vt:lpstr>
      <vt:lpstr>3 vikna hraustur fullburi með tveggja daga sögu um óvanalega óværð, mjög sáran grát og spennir kviðinn intermittent. Samhliða projectile gulleit uppköst. Mjög lítil inntaka og útskilnaður sl. sólarhring. Líkamsskoðun vísar slapplegum dreng sem spennir kvið við þreifingu. Rannsóknir: Mjög væg hækkun á HBK, CRP og laktat</vt:lpstr>
      <vt:lpstr>PowerPoint Presentation</vt:lpstr>
      <vt:lpstr>Fleiri meðfæddir gallar</vt:lpstr>
      <vt:lpstr>Svefntruflanir og öndun</vt:lpstr>
      <vt:lpstr>Einkenni svefntruflana</vt:lpstr>
      <vt:lpstr>Áhrif svefnháðra öndunartruflana</vt:lpstr>
      <vt:lpstr>Hugsanleg uppvinnsla</vt:lpstr>
      <vt:lpstr>Svefnrannsóknir</vt:lpstr>
      <vt:lpstr>Meðferð svefntruflana</vt:lpstr>
      <vt:lpstr>Fjölfötlun</vt:lpstr>
      <vt:lpstr>Fjölfötlun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Ingibjörg M. Steinþórsdóttir</dc:creator>
  <cp:lastModifiedBy>Ingibjörg M. Steinþórsdóttir</cp:lastModifiedBy>
  <cp:revision>1</cp:revision>
  <dcterms:modified xsi:type="dcterms:W3CDTF">2026-08-26T10:52:41Z</dcterms:modified>
</cp:coreProperties>
</file>