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0"/>
  </p:notesMasterIdLst>
  <p:sldIdLst>
    <p:sldId id="301" r:id="rId3"/>
    <p:sldId id="1021" r:id="rId4"/>
    <p:sldId id="1022" r:id="rId5"/>
    <p:sldId id="848" r:id="rId6"/>
    <p:sldId id="995" r:id="rId7"/>
    <p:sldId id="992" r:id="rId8"/>
    <p:sldId id="846" r:id="rId9"/>
    <p:sldId id="847" r:id="rId10"/>
    <p:sldId id="1052" r:id="rId11"/>
    <p:sldId id="920" r:id="rId12"/>
    <p:sldId id="261" r:id="rId13"/>
    <p:sldId id="1057" r:id="rId14"/>
    <p:sldId id="997" r:id="rId15"/>
    <p:sldId id="1005" r:id="rId16"/>
    <p:sldId id="1006" r:id="rId17"/>
    <p:sldId id="1007" r:id="rId18"/>
    <p:sldId id="1008" r:id="rId19"/>
    <p:sldId id="1012" r:id="rId20"/>
    <p:sldId id="1044" r:id="rId21"/>
    <p:sldId id="1058" r:id="rId22"/>
    <p:sldId id="1054" r:id="rId23"/>
    <p:sldId id="1040" r:id="rId24"/>
    <p:sldId id="938" r:id="rId25"/>
    <p:sldId id="1000" r:id="rId26"/>
    <p:sldId id="1001" r:id="rId27"/>
    <p:sldId id="1013" r:id="rId28"/>
    <p:sldId id="1003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09E7"/>
    <a:srgbClr val="1866D8"/>
    <a:srgbClr val="291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0" autoAdjust="0"/>
    <p:restoredTop sz="97555" autoAdjust="0"/>
  </p:normalViewPr>
  <p:slideViewPr>
    <p:cSldViewPr snapToGrid="0">
      <p:cViewPr varScale="1">
        <p:scale>
          <a:sx n="78" d="100"/>
          <a:sy n="78" d="100"/>
        </p:scale>
        <p:origin x="850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sh.is\gogn\notendur\arnarem\Desktop\&#218;treikninga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8A-4ABD-ACD7-1D450D247DE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8A-4ABD-ACD7-1D450D247DE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48A-4ABD-ACD7-1D450D247DE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48A-4ABD-ACD7-1D450D247DE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48A-4ABD-ACD7-1D450D247DE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48A-4ABD-ACD7-1D450D247DE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48A-4ABD-ACD7-1D450D247DE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48A-4ABD-ACD7-1D450D247DE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48A-4ABD-ACD7-1D450D247DE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48A-4ABD-ACD7-1D450D247DE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48A-4ABD-ACD7-1D450D247DE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48A-4ABD-ACD7-1D450D247DEA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248A-4ABD-ACD7-1D450D247DE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248A-4ABD-ACD7-1D450D247DEA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248A-4ABD-ACD7-1D450D247DEA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248A-4ABD-ACD7-1D450D247DEA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248A-4ABD-ACD7-1D450D247DEA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248A-4ABD-ACD7-1D450D247DEA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248A-4ABD-ACD7-1D450D247DEA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248A-4ABD-ACD7-1D450D247DEA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248A-4ABD-ACD7-1D450D247DEA}"/>
              </c:ext>
            </c:extLst>
          </c:dPt>
          <c:dPt>
            <c:idx val="22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248A-4ABD-ACD7-1D450D247DEA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248A-4ABD-ACD7-1D450D247DEA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248A-4ABD-ACD7-1D450D247DEA}"/>
              </c:ext>
            </c:extLst>
          </c:dPt>
          <c:dPt>
            <c:idx val="26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248A-4ABD-ACD7-1D450D247DEA}"/>
              </c:ext>
            </c:extLst>
          </c:dPt>
          <c:dPt>
            <c:idx val="2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248A-4ABD-ACD7-1D450D247DEA}"/>
              </c:ext>
            </c:extLst>
          </c:dPt>
          <c:dPt>
            <c:idx val="28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248A-4ABD-ACD7-1D450D247DEA}"/>
              </c:ext>
            </c:extLst>
          </c:dPt>
          <c:dPt>
            <c:idx val="2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248A-4ABD-ACD7-1D450D247DEA}"/>
              </c:ext>
            </c:extLst>
          </c:dPt>
          <c:dPt>
            <c:idx val="3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248A-4ABD-ACD7-1D450D247DEA}"/>
              </c:ext>
            </c:extLst>
          </c:dPt>
          <c:dPt>
            <c:idx val="32"/>
            <c:invertIfNegative val="0"/>
            <c:bubble3D val="0"/>
            <c:spPr>
              <a:solidFill>
                <a:schemeClr val="tx1"/>
              </a:solidFill>
              <a:ln w="127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248A-4ABD-ACD7-1D450D247DE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C0B0843A-A9B5-44DB-946E-549BA7FB9D50}" type="CELLRANGE">
                      <a:rPr lang="en-U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248A-4ABD-ACD7-1D450D247DE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57B21B8-B9DD-46BC-BA41-85AA7250C52D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48A-4ABD-ACD7-1D450D247DE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19E043B-FCD4-4404-AB9C-82D5E2FC1AD8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48A-4ABD-ACD7-1D450D247DE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B303B7D-8D0F-43E7-A020-91F20350D578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48A-4ABD-ACD7-1D450D247DE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A6A455C-F2A0-4AB0-8AE5-5BA038BE828D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48A-4ABD-ACD7-1D450D247DE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0AA5CDEC-2667-406A-BA16-750262DC5F93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48A-4ABD-ACD7-1D450D247DE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3A3ED518-FFAF-4E68-B973-2C59F4BEEA92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248A-4ABD-ACD7-1D450D247DE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634A2E9-E1C2-4EFC-A2B7-FC32781A0D93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48A-4ABD-ACD7-1D450D247DE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F34007BF-A68B-443F-9F9B-F2FFBF9FE21C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48A-4ABD-ACD7-1D450D247DE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BEAF7BE-BD31-40EB-AD44-A34588640510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248A-4ABD-ACD7-1D450D247DE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E4FC1050-D785-4C79-BD86-C84A854BB1A0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48A-4ABD-ACD7-1D450D247DE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C-248A-4ABD-ACD7-1D450D247DE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98A0A220-9E5C-4FA1-980B-E460706395D5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248A-4ABD-ACD7-1D450D247DEA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B49B60F-0196-4A0A-98B7-CE9DAE692C85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9-248A-4ABD-ACD7-1D450D247DEA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F2C5C187-64DF-49DC-9773-267A7C1A18AA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B-248A-4ABD-ACD7-1D450D247DE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565AC495-BFDB-4173-9DFC-2399B318BD41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D-248A-4ABD-ACD7-1D450D247DEA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09DEA120-9746-4F81-B7E7-D116B407370C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F-248A-4ABD-ACD7-1D450D247DEA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32008AB7-7249-4DBA-9A46-B3170C8B4EF0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1-248A-4ABD-ACD7-1D450D247DEA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4AC100BC-8024-45BB-B14D-115F4AE3E9B0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3-248A-4ABD-ACD7-1D450D247DEA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49BCD90C-FAC4-48B9-B70D-CAD94F138FD7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5-248A-4ABD-ACD7-1D450D247DE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61F5AEBB-42CB-4769-8D02-F6FAACB1CB38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7-248A-4ABD-ACD7-1D450D247DEA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4F2B6805-DD23-4D2A-9D94-742108BD9D79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9-248A-4ABD-ACD7-1D450D247DEA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fld id="{EFBF55BF-D727-4A57-9CF3-349FF59D230C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B-248A-4ABD-ACD7-1D450D247DEA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fld id="{7B6E7B2E-5578-405B-8A3F-0068741CD534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D-248A-4ABD-ACD7-1D450D247DEA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D-248A-4ABD-ACD7-1D450D247DE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fld id="{60358322-A24E-4103-8E07-960226F2E6E2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2F-248A-4ABD-ACD7-1D450D247DEA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fld id="{9B98A7EC-3337-4804-9256-47DF423FAE7E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1-248A-4ABD-ACD7-1D450D247DEA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fld id="{8FAD034B-0A06-488B-88C0-8A98D6C74361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3-248A-4ABD-ACD7-1D450D247DEA}"/>
                </c:ext>
              </c:extLst>
            </c:dLbl>
            <c:dLbl>
              <c:idx val="28"/>
              <c:tx>
                <c:rich>
                  <a:bodyPr/>
                  <a:lstStyle/>
                  <a:p>
                    <a:fld id="{8D21FAC6-AEB5-4A14-8747-EC2B4EFE7109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5-248A-4ABD-ACD7-1D450D247DEA}"/>
                </c:ext>
              </c:extLst>
            </c:dLbl>
            <c:dLbl>
              <c:idx val="29"/>
              <c:tx>
                <c:rich>
                  <a:bodyPr/>
                  <a:lstStyle/>
                  <a:p>
                    <a:fld id="{49448250-5C1B-4D97-AB84-844B148FC1C3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7-248A-4ABD-ACD7-1D450D247DEA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fld id="{D57E058E-A7E8-48D7-9845-6076FAADE04D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9-248A-4ABD-ACD7-1D450D247DEA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E-248A-4ABD-ACD7-1D450D247DEA}"/>
                </c:ext>
              </c:extLst>
            </c:dLbl>
            <c:dLbl>
              <c:idx val="32"/>
              <c:tx>
                <c:rich>
                  <a:bodyPr/>
                  <a:lstStyle/>
                  <a:p>
                    <a:fld id="{37642427-0077-468B-A7B9-9A9D5FE4B908}" type="CELLRANGE">
                      <a:rPr lang="is-IS"/>
                      <a:pPr/>
                      <a:t>[CELLRANGE]</a:t>
                    </a:fld>
                    <a:endParaRPr lang="is-I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3B-248A-4ABD-ACD7-1D450D247D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s-I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'Myndir (2)'!$A$2:$A$34</c:f>
              <c:strCache>
                <c:ptCount val="33"/>
                <c:pt idx="0">
                  <c:v>BRCA2</c:v>
                </c:pt>
                <c:pt idx="1">
                  <c:v>BRCA1</c:v>
                </c:pt>
                <c:pt idx="2">
                  <c:v>MSH2 </c:v>
                </c:pt>
                <c:pt idx="3">
                  <c:v>TP53 </c:v>
                </c:pt>
                <c:pt idx="4">
                  <c:v>APC </c:v>
                </c:pt>
                <c:pt idx="5">
                  <c:v>MSH6</c:v>
                </c:pt>
                <c:pt idx="6">
                  <c:v>PMS2</c:v>
                </c:pt>
                <c:pt idx="7">
                  <c:v>PALB2</c:v>
                </c:pt>
                <c:pt idx="8">
                  <c:v>RET</c:v>
                </c:pt>
                <c:pt idx="9">
                  <c:v>Others* (n&lt;5)</c:v>
                </c:pt>
                <c:pt idx="10">
                  <c:v>Total cancer</c:v>
                </c:pt>
                <c:pt idx="12">
                  <c:v>SMAD3</c:v>
                </c:pt>
                <c:pt idx="13">
                  <c:v>APOB</c:v>
                </c:pt>
                <c:pt idx="14">
                  <c:v>MYH7</c:v>
                </c:pt>
                <c:pt idx="15">
                  <c:v>LDLR</c:v>
                </c:pt>
                <c:pt idx="16">
                  <c:v>MYBPC3</c:v>
                </c:pt>
                <c:pt idx="17">
                  <c:v>FBN1</c:v>
                </c:pt>
                <c:pt idx="18">
                  <c:v>FLNC</c:v>
                </c:pt>
                <c:pt idx="19">
                  <c:v>KCNQ1</c:v>
                </c:pt>
                <c:pt idx="20">
                  <c:v>KCNH2</c:v>
                </c:pt>
                <c:pt idx="21">
                  <c:v>PKP2</c:v>
                </c:pt>
                <c:pt idx="22">
                  <c:v>Others** (n&lt;5)</c:v>
                </c:pt>
                <c:pt idx="23">
                  <c:v>Total cardio</c:v>
                </c:pt>
                <c:pt idx="25">
                  <c:v>HFE</c:v>
                </c:pt>
                <c:pt idx="26">
                  <c:v>ATP7B</c:v>
                </c:pt>
                <c:pt idx="27">
                  <c:v>GLA</c:v>
                </c:pt>
                <c:pt idx="28">
                  <c:v>RYR1</c:v>
                </c:pt>
                <c:pt idx="29">
                  <c:v>HNF1A</c:v>
                </c:pt>
                <c:pt idx="30">
                  <c:v>Others*** (n&lt;5)</c:v>
                </c:pt>
                <c:pt idx="32">
                  <c:v>Total</c:v>
                </c:pt>
              </c:strCache>
            </c:strRef>
          </c:cat>
          <c:val>
            <c:numRef>
              <c:f>'Myndir (2)'!$C$2:$C$34</c:f>
              <c:numCache>
                <c:formatCode>0%</c:formatCode>
                <c:ptCount val="33"/>
                <c:pt idx="0">
                  <c:v>0.51240964878000894</c:v>
                </c:pt>
                <c:pt idx="1">
                  <c:v>0.32090609172388396</c:v>
                </c:pt>
                <c:pt idx="2">
                  <c:v>0.21631447664350698</c:v>
                </c:pt>
                <c:pt idx="3">
                  <c:v>0.1854124085515774</c:v>
                </c:pt>
                <c:pt idx="4">
                  <c:v>0.17565386073307335</c:v>
                </c:pt>
                <c:pt idx="5">
                  <c:v>0.12724380979029823</c:v>
                </c:pt>
                <c:pt idx="6">
                  <c:v>0.11495569330197798</c:v>
                </c:pt>
                <c:pt idx="7">
                  <c:v>8.7458683279045935E-2</c:v>
                </c:pt>
                <c:pt idx="8">
                  <c:v>3.3043795583449442E-2</c:v>
                </c:pt>
                <c:pt idx="9">
                  <c:v>0.15613676509606519</c:v>
                </c:pt>
                <c:pt idx="10">
                  <c:v>0.34080928375156744</c:v>
                </c:pt>
                <c:pt idx="12">
                  <c:v>0.42981967436956581</c:v>
                </c:pt>
                <c:pt idx="13">
                  <c:v>0.41717791924104919</c:v>
                </c:pt>
                <c:pt idx="14">
                  <c:v>0.4089979600402443</c:v>
                </c:pt>
                <c:pt idx="15">
                  <c:v>0.36174868521601466</c:v>
                </c:pt>
                <c:pt idx="16">
                  <c:v>0.25334502210492843</c:v>
                </c:pt>
                <c:pt idx="17">
                  <c:v>0.24633362850423854</c:v>
                </c:pt>
                <c:pt idx="18">
                  <c:v>0.16816474263980274</c:v>
                </c:pt>
                <c:pt idx="19">
                  <c:v>0.11269735259118389</c:v>
                </c:pt>
                <c:pt idx="20">
                  <c:v>0.11124744513094645</c:v>
                </c:pt>
                <c:pt idx="21">
                  <c:v>4.5444217782249365E-2</c:v>
                </c:pt>
                <c:pt idx="22">
                  <c:v>1.7689523077358976E-2</c:v>
                </c:pt>
                <c:pt idx="23">
                  <c:v>0.15611209114456456</c:v>
                </c:pt>
                <c:pt idx="25">
                  <c:v>0.43010455899218025</c:v>
                </c:pt>
                <c:pt idx="26">
                  <c:v>0.39731230403909445</c:v>
                </c:pt>
                <c:pt idx="27">
                  <c:v>0.35758107363518499</c:v>
                </c:pt>
                <c:pt idx="28">
                  <c:v>9.8687249712936354E-2</c:v>
                </c:pt>
                <c:pt idx="29">
                  <c:v>5.4267046405339733E-2</c:v>
                </c:pt>
                <c:pt idx="30">
                  <c:v>0.11124744513094645</c:v>
                </c:pt>
                <c:pt idx="32">
                  <c:v>0.26246565727008453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'Myndir (2)'!$G$2:$G$34</c15:f>
                <c15:dlblRangeCache>
                  <c:ptCount val="33"/>
                  <c:pt idx="0">
                    <c:v>51% (n=1099)</c:v>
                  </c:pt>
                  <c:pt idx="1">
                    <c:v>32% (n=240)</c:v>
                  </c:pt>
                  <c:pt idx="2">
                    <c:v>22% (n=7)</c:v>
                  </c:pt>
                  <c:pt idx="3">
                    <c:v>19% (n=5)</c:v>
                  </c:pt>
                  <c:pt idx="4">
                    <c:v>18% (n=6)</c:v>
                  </c:pt>
                  <c:pt idx="5">
                    <c:v>13% (n=35)</c:v>
                  </c:pt>
                  <c:pt idx="6">
                    <c:v>11% (n=31)</c:v>
                  </c:pt>
                  <c:pt idx="7">
                    <c:v>9% (n=50)</c:v>
                  </c:pt>
                  <c:pt idx="8">
                    <c:v>3% (n=6)</c:v>
                  </c:pt>
                  <c:pt idx="9">
                    <c:v>16% (n=16)</c:v>
                  </c:pt>
                  <c:pt idx="10">
                    <c:v>34% (n=1495)</c:v>
                  </c:pt>
                  <c:pt idx="12">
                    <c:v>43% (n=17)</c:v>
                  </c:pt>
                  <c:pt idx="13">
                    <c:v>42% (n=6)</c:v>
                  </c:pt>
                  <c:pt idx="14">
                    <c:v>41% (n=25)</c:v>
                  </c:pt>
                  <c:pt idx="15">
                    <c:v>36% (n=93)</c:v>
                  </c:pt>
                  <c:pt idx="16">
                    <c:v>25% (n=271)</c:v>
                  </c:pt>
                  <c:pt idx="17">
                    <c:v>25% (n=31)</c:v>
                  </c:pt>
                  <c:pt idx="18">
                    <c:v>17% (n=13)</c:v>
                  </c:pt>
                  <c:pt idx="19">
                    <c:v>11% (n=171)</c:v>
                  </c:pt>
                  <c:pt idx="20">
                    <c:v>11% (n=5)</c:v>
                  </c:pt>
                  <c:pt idx="21">
                    <c:v>5% (n=25)</c:v>
                  </c:pt>
                  <c:pt idx="22">
                    <c:v>2% (n=9)</c:v>
                  </c:pt>
                  <c:pt idx="23">
                    <c:v>16% (n=666)</c:v>
                  </c:pt>
                  <c:pt idx="25">
                    <c:v>43% (n=549)</c:v>
                  </c:pt>
                  <c:pt idx="26">
                    <c:v>40% (n=5)</c:v>
                  </c:pt>
                  <c:pt idx="27">
                    <c:v>36% (n=9)</c:v>
                  </c:pt>
                  <c:pt idx="28">
                    <c:v>10% (n=11)</c:v>
                  </c:pt>
                  <c:pt idx="29">
                    <c:v>5% (n=12)</c:v>
                  </c:pt>
                  <c:pt idx="30">
                    <c:v>11% (n=2)</c:v>
                  </c:pt>
                  <c:pt idx="32">
                    <c:v>26% (n=2348)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3F-248A-4ABD-ACD7-1D450D247D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159824528"/>
        <c:axId val="1159825968"/>
      </c:barChart>
      <c:catAx>
        <c:axId val="11598245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1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1159825968"/>
        <c:crosses val="autoZero"/>
        <c:auto val="1"/>
        <c:lblAlgn val="ctr"/>
        <c:lblOffset val="100"/>
        <c:noMultiLvlLbl val="0"/>
      </c:catAx>
      <c:valAx>
        <c:axId val="1159825968"/>
        <c:scaling>
          <c:orientation val="minMax"/>
        </c:scaling>
        <c:delete val="0"/>
        <c:axPos val="b"/>
        <c:majorGridlines>
          <c:spPr>
            <a:ln w="222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s-IS"/>
          </a:p>
        </c:txPr>
        <c:crossAx val="115982452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s-I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EF76119-5395-425A-B675-17CBBEDF0D94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ECB4AD7-775C-4B22-B4F5-2B5911DFA8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91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B4AD7-775C-4B22-B4F5-2B5911DFA87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09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219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4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27464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6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1125892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4182961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652948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2272203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990257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1730703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2164488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1527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19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983677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129025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DFAB1-E8A3-FC47-9CFE-AB988484B4E5}" type="datetimeFigureOut">
              <a:rPr lang="en-IS" smtClean="0"/>
              <a:t>08/25/2026</a:t>
            </a:fld>
            <a:endParaRPr lang="en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5F531-7508-C34C-9C71-F2BFB63F551E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228579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58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4"/>
            <a:ext cx="538480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2" y="1600204"/>
            <a:ext cx="538480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3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0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96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24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4"/>
            <a:ext cx="6815667" cy="5853113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30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80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38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25" indent="-342925" algn="l" defTabSz="914466" rtl="0" eaLnBrk="1" latinLnBrk="0" hangingPunct="1">
        <a:spcBef>
          <a:spcPct val="20000"/>
        </a:spcBef>
        <a:buFont typeface="Arial" pitchFamily="34" charset="0"/>
        <a:buChar char="•"/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743003" indent="-285771" algn="l" defTabSz="914466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7" algn="l" defTabSz="9144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7" indent="-228617" algn="l" defTabSz="9144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1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69DE2-BB16-4A7F-A09D-A2FD4DB348AF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759DB-9559-4A17-8AA6-11D71F8C0A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fif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074421" y="744569"/>
            <a:ext cx="10006698" cy="1325367"/>
          </a:xfrm>
        </p:spPr>
        <p:txBody>
          <a:bodyPr>
            <a:noAutofit/>
          </a:bodyPr>
          <a:lstStyle/>
          <a:p>
            <a:r>
              <a:rPr lang="is-IS" sz="4800" dirty="0">
                <a:latin typeface="Arial" pitchFamily="34" charset="0"/>
                <a:cs typeface="Arial" pitchFamily="34" charset="0"/>
              </a:rPr>
              <a:t>Nýlegar framfarir í greiningu á meðferð sjaldgæfra sjúkdóma</a:t>
            </a:r>
            <a:endParaRPr lang="en-US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743202" y="5926734"/>
            <a:ext cx="7019925" cy="14509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s-IS" sz="2400" cap="all" dirty="0" err="1">
                <a:latin typeface="Arial" panose="020B0604020202020204" pitchFamily="34" charset="0"/>
                <a:cs typeface="Arial" panose="020B0604020202020204" pitchFamily="34" charset="0"/>
              </a:rPr>
              <a:t>BarnalÆKNINGAR</a:t>
            </a:r>
            <a:endParaRPr lang="da-DK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is-IS" sz="2400" dirty="0"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419227" y="2167974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664685" y="2707862"/>
            <a:ext cx="7019925" cy="1795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1" b="1" dirty="0">
                <a:latin typeface="Arial" panose="020B0604020202020204" pitchFamily="34" charset="0"/>
                <a:cs typeface="Arial" panose="020B0604020202020204" pitchFamily="34" charset="0"/>
              </a:rPr>
              <a:t>Hans </a:t>
            </a:r>
            <a:r>
              <a:rPr lang="en-US" sz="3201" b="1" dirty="0" err="1">
                <a:latin typeface="Arial" panose="020B0604020202020204" pitchFamily="34" charset="0"/>
                <a:cs typeface="Arial" panose="020B0604020202020204" pitchFamily="34" charset="0"/>
              </a:rPr>
              <a:t>Tómas</a:t>
            </a:r>
            <a:r>
              <a:rPr lang="en-US" sz="320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1" b="1" dirty="0" err="1">
                <a:latin typeface="Arial" panose="020B0604020202020204" pitchFamily="34" charset="0"/>
                <a:cs typeface="Arial" panose="020B0604020202020204" pitchFamily="34" charset="0"/>
              </a:rPr>
              <a:t>Björnsson</a:t>
            </a:r>
            <a:r>
              <a:rPr lang="en-US" sz="3201" b="1" dirty="0">
                <a:latin typeface="Arial" panose="020B0604020202020204" pitchFamily="34" charset="0"/>
                <a:cs typeface="Arial" panose="020B0604020202020204" pitchFamily="34" charset="0"/>
              </a:rPr>
              <a:t> MD PhD</a:t>
            </a:r>
          </a:p>
          <a:p>
            <a:pPr marL="0" indent="0" algn="ctr">
              <a:buNone/>
            </a:pPr>
            <a:r>
              <a:rPr lang="en-US" sz="3201" dirty="0" err="1">
                <a:latin typeface="Arial" panose="020B0604020202020204" pitchFamily="34" charset="0"/>
                <a:cs typeface="Arial" panose="020B0604020202020204" pitchFamily="34" charset="0"/>
              </a:rPr>
              <a:t>Yfirlæknir</a:t>
            </a:r>
            <a:r>
              <a:rPr lang="is-IS" sz="3201" dirty="0">
                <a:latin typeface="Arial" panose="020B0604020202020204" pitchFamily="34" charset="0"/>
                <a:cs typeface="Arial" panose="020B0604020202020204" pitchFamily="34" charset="0"/>
              </a:rPr>
              <a:t>, Landspítala</a:t>
            </a:r>
          </a:p>
          <a:p>
            <a:pPr marL="0" indent="0" algn="ctr">
              <a:buNone/>
            </a:pPr>
            <a:r>
              <a:rPr lang="is-IS" sz="3201" dirty="0">
                <a:latin typeface="Arial" panose="020B0604020202020204" pitchFamily="34" charset="0"/>
                <a:cs typeface="Arial" panose="020B0604020202020204" pitchFamily="34" charset="0"/>
              </a:rPr>
              <a:t>Prófessor Læknadeild HÍ</a:t>
            </a:r>
          </a:p>
          <a:p>
            <a:pPr marL="0" indent="0" algn="ctr">
              <a:buNone/>
            </a:pPr>
            <a:r>
              <a:rPr lang="is-IS" sz="3201" dirty="0">
                <a:latin typeface="Arial" panose="020B0604020202020204" pitchFamily="34" charset="0"/>
                <a:cs typeface="Arial" panose="020B0604020202020204" pitchFamily="34" charset="0"/>
              </a:rPr>
              <a:t>Barnalækningar</a:t>
            </a:r>
            <a:endParaRPr lang="en-US" sz="32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320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256" y="2717906"/>
            <a:ext cx="2126003" cy="14862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58" y="2778739"/>
            <a:ext cx="2291513" cy="1583054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12233" r="7832" b="8670"/>
          <a:stretch/>
        </p:blipFill>
        <p:spPr bwMode="auto">
          <a:xfrm>
            <a:off x="4970671" y="4578091"/>
            <a:ext cx="2393823" cy="125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762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4025" y="274638"/>
            <a:ext cx="92583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s-IS" dirty="0" err="1"/>
              <a:t>Meðferðarbærir</a:t>
            </a:r>
            <a:r>
              <a:rPr lang="is-IS" dirty="0"/>
              <a:t> Erfðasjúkdómar (e. actionable genetic diagnosis)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866" y="1600204"/>
            <a:ext cx="10972800" cy="4525963"/>
          </a:xfrm>
        </p:spPr>
        <p:txBody>
          <a:bodyPr>
            <a:normAutofit/>
          </a:bodyPr>
          <a:lstStyle/>
          <a:p>
            <a:r>
              <a:rPr lang="is-IS" dirty="0"/>
              <a:t>56 sjúkdómar þar sem meðferð er augljós (&gt;80 gen)</a:t>
            </a:r>
          </a:p>
          <a:p>
            <a:r>
              <a:rPr lang="is-IS" b="1" dirty="0"/>
              <a:t>Krabbamein</a:t>
            </a:r>
            <a:r>
              <a:rPr lang="is-IS" dirty="0"/>
              <a:t>- BRCA, TP53 etc</a:t>
            </a:r>
          </a:p>
          <a:p>
            <a:r>
              <a:rPr lang="is-IS" b="1" dirty="0"/>
              <a:t>Hjartasjúkdómar</a:t>
            </a:r>
            <a:r>
              <a:rPr lang="is-IS" dirty="0"/>
              <a:t> eins og bandvefssjúkdómar, </a:t>
            </a:r>
            <a:r>
              <a:rPr lang="is-IS" dirty="0" err="1"/>
              <a:t>þykknun</a:t>
            </a:r>
            <a:r>
              <a:rPr lang="is-IS" dirty="0"/>
              <a:t> á hjartavöðva, </a:t>
            </a:r>
            <a:r>
              <a:rPr lang="is-IS" dirty="0" err="1"/>
              <a:t>longQT</a:t>
            </a:r>
            <a:r>
              <a:rPr lang="is-IS" dirty="0"/>
              <a:t> heilkenni og kólesteról hækkun. </a:t>
            </a:r>
          </a:p>
          <a:p>
            <a:r>
              <a:rPr lang="is-IS" b="1" dirty="0"/>
              <a:t>Efnaskiptagallar</a:t>
            </a:r>
            <a:r>
              <a:rPr lang="is-IS" dirty="0"/>
              <a:t>: Járnofhleðsla, </a:t>
            </a:r>
            <a:r>
              <a:rPr lang="is-IS" dirty="0" err="1"/>
              <a:t>malignant</a:t>
            </a:r>
            <a:r>
              <a:rPr lang="is-IS" dirty="0"/>
              <a:t> </a:t>
            </a:r>
            <a:r>
              <a:rPr lang="is-IS" dirty="0" err="1"/>
              <a:t>hyperthermia</a:t>
            </a:r>
            <a:r>
              <a:rPr lang="is-IS" dirty="0"/>
              <a:t>.</a:t>
            </a:r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809750" y="1524000"/>
            <a:ext cx="9429750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74" y="5730028"/>
            <a:ext cx="4870252" cy="112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7313745" y="5893230"/>
            <a:ext cx="3857625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Er eitthvað af þessum sjúklingum þekktir?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5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A3B946-BADE-CDC9-6812-6828407AD877}"/>
              </a:ext>
            </a:extLst>
          </p:cNvPr>
          <p:cNvSpPr txBox="1"/>
          <p:nvPr/>
        </p:nvSpPr>
        <p:spPr>
          <a:xfrm>
            <a:off x="3451600" y="6211733"/>
            <a:ext cx="5344733" cy="5599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71626"/>
            <a:r>
              <a:rPr lang="is-IS" sz="1013" dirty="0">
                <a:solidFill>
                  <a:prstClr val="black"/>
                </a:solidFill>
                <a:latin typeface="Aptos" panose="02110004020202020204"/>
              </a:rPr>
              <a:t>*</a:t>
            </a:r>
            <a:r>
              <a:rPr lang="is-IS" sz="1013" i="1" dirty="0">
                <a:solidFill>
                  <a:prstClr val="black"/>
                </a:solidFill>
                <a:latin typeface="Aptos" panose="02110004020202020204"/>
              </a:rPr>
              <a:t>STK11, TSC1, BMPR1A, SMAD4, TSC2, MEN1, VHL, RB1. PTEN, SDHB, MUTYH, SDHC, SDHD</a:t>
            </a:r>
            <a:endParaRPr lang="is-IS" sz="1013" dirty="0">
              <a:solidFill>
                <a:prstClr val="black"/>
              </a:solidFill>
              <a:latin typeface="Aptos" panose="02110004020202020204"/>
            </a:endParaRPr>
          </a:p>
          <a:p>
            <a:pPr defTabSz="771626"/>
            <a:r>
              <a:rPr lang="is-IS" sz="1013" dirty="0">
                <a:solidFill>
                  <a:prstClr val="black"/>
                </a:solidFill>
                <a:latin typeface="Aptos" panose="02110004020202020204"/>
              </a:rPr>
              <a:t>**</a:t>
            </a:r>
            <a:r>
              <a:rPr lang="is-IS" sz="1013" i="1" dirty="0">
                <a:solidFill>
                  <a:prstClr val="black"/>
                </a:solidFill>
                <a:latin typeface="Aptos" panose="02110004020202020204"/>
              </a:rPr>
              <a:t>TNNI3, LMNA, TGFBR2, TTN, DSP, COL3A1, SCN5A, PCSK9, TPM1</a:t>
            </a:r>
          </a:p>
          <a:p>
            <a:pPr defTabSz="771626"/>
            <a:r>
              <a:rPr lang="is-IS" sz="1013" i="1" dirty="0">
                <a:solidFill>
                  <a:prstClr val="black"/>
                </a:solidFill>
                <a:latin typeface="Aptos" panose="02110004020202020204"/>
              </a:rPr>
              <a:t>***ENG, GAA, ACVRL1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5F59FFF-94DC-4D36-9B7D-44A99C172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4668233"/>
              </p:ext>
            </p:extLst>
          </p:nvPr>
        </p:nvGraphicFramePr>
        <p:xfrm>
          <a:off x="2503065" y="1361497"/>
          <a:ext cx="6783109" cy="485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7627043-C845-BF36-2E13-40F9C5C31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993" y="199759"/>
            <a:ext cx="8872538" cy="1325563"/>
          </a:xfrm>
        </p:spPr>
        <p:txBody>
          <a:bodyPr/>
          <a:lstStyle/>
          <a:p>
            <a:r>
              <a:rPr lang="is-IS" dirty="0"/>
              <a:t>Hve mikið af þessu þekkjum við?</a:t>
            </a:r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F9DDF23-37DA-62C7-07E5-B88E6EE0D22B}"/>
              </a:ext>
            </a:extLst>
          </p:cNvPr>
          <p:cNvCxnSpPr/>
          <p:nvPr/>
        </p:nvCxnSpPr>
        <p:spPr>
          <a:xfrm>
            <a:off x="1453783" y="1285594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36D0CE-D848-959E-B865-4FEA78D8CC47}"/>
              </a:ext>
            </a:extLst>
          </p:cNvPr>
          <p:cNvCxnSpPr>
            <a:cxnSpLocks/>
          </p:cNvCxnSpPr>
          <p:nvPr/>
        </p:nvCxnSpPr>
        <p:spPr>
          <a:xfrm>
            <a:off x="2586748" y="1509251"/>
            <a:ext cx="0" cy="148833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604D229-AD87-4FFF-8E1C-7965890B0B55}"/>
              </a:ext>
            </a:extLst>
          </p:cNvPr>
          <p:cNvSpPr txBox="1"/>
          <p:nvPr/>
        </p:nvSpPr>
        <p:spPr>
          <a:xfrm>
            <a:off x="1069234" y="2054002"/>
            <a:ext cx="1391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rgbClr val="00B0F0"/>
                </a:solidFill>
              </a:rPr>
              <a:t>Krabbamein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1FD555-C1E7-EBAB-222B-2A952570232A}"/>
              </a:ext>
            </a:extLst>
          </p:cNvPr>
          <p:cNvCxnSpPr>
            <a:cxnSpLocks/>
          </p:cNvCxnSpPr>
          <p:nvPr/>
        </p:nvCxnSpPr>
        <p:spPr>
          <a:xfrm>
            <a:off x="2573778" y="3169438"/>
            <a:ext cx="0" cy="1488332"/>
          </a:xfrm>
          <a:prstGeom prst="line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687E474-B2A4-CA9E-177F-5B32628974A4}"/>
              </a:ext>
            </a:extLst>
          </p:cNvPr>
          <p:cNvSpPr txBox="1"/>
          <p:nvPr/>
        </p:nvSpPr>
        <p:spPr>
          <a:xfrm>
            <a:off x="1143816" y="3607187"/>
            <a:ext cx="1240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dirty="0">
                <a:solidFill>
                  <a:srgbClr val="FF00FF"/>
                </a:solidFill>
              </a:rPr>
              <a:t>Hjarta-</a:t>
            </a:r>
          </a:p>
          <a:p>
            <a:pPr algn="ctr"/>
            <a:r>
              <a:rPr lang="is-IS" dirty="0">
                <a:solidFill>
                  <a:srgbClr val="FF00FF"/>
                </a:solidFill>
              </a:rPr>
              <a:t>sjúkdómar</a:t>
            </a:r>
            <a:endParaRPr lang="en-US" dirty="0">
              <a:solidFill>
                <a:srgbClr val="FF00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8A64D3-FC2D-5367-8824-D39AA58646EA}"/>
              </a:ext>
            </a:extLst>
          </p:cNvPr>
          <p:cNvCxnSpPr>
            <a:cxnSpLocks/>
          </p:cNvCxnSpPr>
          <p:nvPr/>
        </p:nvCxnSpPr>
        <p:spPr>
          <a:xfrm>
            <a:off x="2570536" y="4926901"/>
            <a:ext cx="16212" cy="920886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44148A6-91A0-BF6A-8B53-E854CF86EEE2}"/>
              </a:ext>
            </a:extLst>
          </p:cNvPr>
          <p:cNvSpPr txBox="1"/>
          <p:nvPr/>
        </p:nvSpPr>
        <p:spPr>
          <a:xfrm>
            <a:off x="1082747" y="5033910"/>
            <a:ext cx="13170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dirty="0">
                <a:solidFill>
                  <a:srgbClr val="92D050"/>
                </a:solidFill>
              </a:rPr>
              <a:t>Efnaskipta-</a:t>
            </a:r>
          </a:p>
          <a:p>
            <a:pPr algn="ctr"/>
            <a:r>
              <a:rPr lang="is-IS" dirty="0">
                <a:solidFill>
                  <a:srgbClr val="92D050"/>
                </a:solidFill>
              </a:rPr>
              <a:t>sjúkdómar</a:t>
            </a:r>
            <a:endParaRPr lang="en-US" dirty="0">
              <a:solidFill>
                <a:srgbClr val="92D050"/>
              </a:solidFill>
            </a:endParaRPr>
          </a:p>
        </p:txBody>
      </p:sp>
      <p:pic>
        <p:nvPicPr>
          <p:cNvPr id="9" name="Picture 8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0CCA652C-754A-48A4-7466-537A30057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446" y="1477847"/>
            <a:ext cx="1345910" cy="13459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5F4171-36CD-E6D0-E142-D669B8D5123A}"/>
              </a:ext>
            </a:extLst>
          </p:cNvPr>
          <p:cNvSpPr txBox="1"/>
          <p:nvPr/>
        </p:nvSpPr>
        <p:spPr>
          <a:xfrm>
            <a:off x="9746304" y="3031789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Arna Rut</a:t>
            </a:r>
          </a:p>
          <a:p>
            <a:r>
              <a:rPr lang="is-IS" dirty="0"/>
              <a:t>Emilsdóttir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2F3A4B-9725-0180-709B-61A0B047B89E}"/>
              </a:ext>
            </a:extLst>
          </p:cNvPr>
          <p:cNvSpPr/>
          <p:nvPr/>
        </p:nvSpPr>
        <p:spPr>
          <a:xfrm>
            <a:off x="952502" y="2997584"/>
            <a:ext cx="8184205" cy="17123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0E0906-BE6B-E3AB-5D81-F9118A2EAE9F}"/>
              </a:ext>
            </a:extLst>
          </p:cNvPr>
          <p:cNvSpPr/>
          <p:nvPr/>
        </p:nvSpPr>
        <p:spPr>
          <a:xfrm>
            <a:off x="1104901" y="4706408"/>
            <a:ext cx="8181272" cy="2114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6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C2D1C-CE9B-013A-45A7-8423B20D4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Landnemabreytingar á Íslandi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A1865-EEF9-39B3-1203-A2E84A6A4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732" y="1426793"/>
            <a:ext cx="8872538" cy="4351338"/>
          </a:xfrm>
        </p:spPr>
        <p:txBody>
          <a:bodyPr>
            <a:normAutofit lnSpcReduction="10000"/>
          </a:bodyPr>
          <a:lstStyle/>
          <a:p>
            <a:r>
              <a:rPr lang="is-IS" dirty="0"/>
              <a:t>Fjölmargar landnemabreytingar sem finnast í Íslendingum sem eru afar algengar (1% beratíðni) og því sjáum við endurtekna einstaklingi með þessa sjúkdóma. </a:t>
            </a:r>
          </a:p>
          <a:p>
            <a:r>
              <a:rPr lang="is-IS" dirty="0"/>
              <a:t>Dæmi: GMT2, Brown-</a:t>
            </a:r>
            <a:r>
              <a:rPr lang="is-IS" dirty="0" err="1"/>
              <a:t>Vialetto</a:t>
            </a:r>
            <a:r>
              <a:rPr lang="is-IS" dirty="0"/>
              <a:t> Van </a:t>
            </a:r>
            <a:r>
              <a:rPr lang="is-IS" dirty="0" err="1"/>
              <a:t>Laere</a:t>
            </a:r>
            <a:r>
              <a:rPr lang="is-IS" dirty="0"/>
              <a:t> 2, Senger, Peter  </a:t>
            </a:r>
            <a:r>
              <a:rPr lang="is-IS" dirty="0" err="1"/>
              <a:t>Plus</a:t>
            </a:r>
            <a:r>
              <a:rPr lang="is-IS" dirty="0"/>
              <a:t>  heilkenni), margir afar slæmir og væri eðlilegt að gefa þeim pörum sem hafa áhuga upplýsingar um sinn berastatus. </a:t>
            </a:r>
          </a:p>
          <a:p>
            <a:r>
              <a:rPr lang="is-IS" dirty="0"/>
              <a:t>Óháð þessari tíðni fann stór rannsókn 2% para bera víkjandi erfðasjúkdóm í Ástralíu (ekki </a:t>
            </a:r>
            <a:r>
              <a:rPr lang="is-IS" dirty="0" err="1"/>
              <a:t>founder</a:t>
            </a:r>
            <a:r>
              <a:rPr lang="is-IS" dirty="0"/>
              <a:t> </a:t>
            </a:r>
            <a:r>
              <a:rPr lang="is-IS" dirty="0" err="1"/>
              <a:t>population</a:t>
            </a:r>
            <a:r>
              <a:rPr lang="is-IS" dirty="0"/>
              <a:t>). </a:t>
            </a: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DBE6D8-457F-9F58-050A-34C3D4709D84}"/>
              </a:ext>
            </a:extLst>
          </p:cNvPr>
          <p:cNvCxnSpPr/>
          <p:nvPr/>
        </p:nvCxnSpPr>
        <p:spPr>
          <a:xfrm>
            <a:off x="1453783" y="1285594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55D071E-6607-85B7-E8B3-E30761F7C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368" y="4317258"/>
            <a:ext cx="4357409" cy="23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9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s-IS" sz="4000" dirty="0">
                <a:cs typeface="Arial" panose="020B0604020202020204" pitchFamily="34" charset="0"/>
              </a:rPr>
              <a:t> </a:t>
            </a:r>
            <a:r>
              <a:rPr lang="is-IS" dirty="0">
                <a:cs typeface="Arial" panose="020B0604020202020204" pitchFamily="34" charset="0"/>
              </a:rPr>
              <a:t>Byltingarnar 3 í Læknisfræði/erfðafræði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b="1" dirty="0"/>
              <a:t>Bylting 1</a:t>
            </a:r>
            <a:r>
              <a:rPr lang="is-IS" dirty="0"/>
              <a:t>: Aukin geta til að greina sjúkdóma fyrr og betur (</a:t>
            </a:r>
            <a:r>
              <a:rPr lang="is-IS" b="1" dirty="0"/>
              <a:t>Greiningarbyltingin</a:t>
            </a:r>
            <a:r>
              <a:rPr lang="is-IS" dirty="0"/>
              <a:t>);</a:t>
            </a:r>
          </a:p>
          <a:p>
            <a:r>
              <a:rPr lang="is-IS" b="1" dirty="0">
                <a:solidFill>
                  <a:srgbClr val="FF0000"/>
                </a:solidFill>
              </a:rPr>
              <a:t>Bylting 2</a:t>
            </a:r>
            <a:r>
              <a:rPr lang="is-IS" dirty="0">
                <a:solidFill>
                  <a:srgbClr val="FF0000"/>
                </a:solidFill>
              </a:rPr>
              <a:t>: Bylting í meðferðum og meðferðarmöguleikum (</a:t>
            </a:r>
            <a:r>
              <a:rPr lang="is-IS" b="1" dirty="0">
                <a:solidFill>
                  <a:srgbClr val="FF0000"/>
                </a:solidFill>
              </a:rPr>
              <a:t>Meðferðarbyltingin</a:t>
            </a:r>
            <a:r>
              <a:rPr lang="is-IS" dirty="0">
                <a:solidFill>
                  <a:srgbClr val="FF0000"/>
                </a:solidFill>
              </a:rPr>
              <a:t>);</a:t>
            </a:r>
            <a:endParaRPr lang="is-IS" b="1" dirty="0">
              <a:solidFill>
                <a:srgbClr val="FF0000"/>
              </a:solidFill>
            </a:endParaRPr>
          </a:p>
          <a:p>
            <a:r>
              <a:rPr lang="is-IS" b="1" dirty="0"/>
              <a:t>Bylting 3</a:t>
            </a:r>
            <a:r>
              <a:rPr lang="is-IS" dirty="0"/>
              <a:t>: Meiri gögn til staðar, og aðferðir til að greina þessi gögn eru betri en áður (</a:t>
            </a:r>
            <a:r>
              <a:rPr lang="is-IS" b="1" dirty="0"/>
              <a:t>Gagnabyltingin</a:t>
            </a:r>
            <a:r>
              <a:rPr lang="is-IS" dirty="0"/>
              <a:t>);</a:t>
            </a:r>
          </a:p>
          <a:p>
            <a:endParaRPr lang="is-I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38785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8445" y="443311"/>
            <a:ext cx="9961179" cy="1199159"/>
          </a:xfrm>
        </p:spPr>
        <p:txBody>
          <a:bodyPr>
            <a:noAutofit/>
          </a:bodyPr>
          <a:lstStyle/>
          <a:p>
            <a:pPr algn="l"/>
            <a:r>
              <a:rPr lang="is-IS" dirty="0"/>
              <a:t>Spinal muscular atrophy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48293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687" y="1597319"/>
            <a:ext cx="8576447" cy="4750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66910" y="6348252"/>
            <a:ext cx="306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Farrar et al. Annal Neuro, 2017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144715" y="2816824"/>
            <a:ext cx="100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dirty="0"/>
              <a:t>Eintök af</a:t>
            </a:r>
          </a:p>
          <a:p>
            <a:pPr algn="ctr"/>
            <a:r>
              <a:rPr lang="is-IS" i="1" dirty="0"/>
              <a:t>SMN2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0500581" y="365237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dirty="0"/>
              <a:t>2</a:t>
            </a:r>
            <a:endParaRPr lang="en-US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10422575" y="4214663"/>
            <a:ext cx="489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dirty="0"/>
              <a:t>3-4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438345" y="4892563"/>
            <a:ext cx="489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dirty="0"/>
              <a:t>3-4</a:t>
            </a: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596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Einn basi veldur exóm skipping á </a:t>
            </a:r>
            <a:r>
              <a:rPr lang="is-IS" i="1" dirty="0"/>
              <a:t>SMN2</a:t>
            </a:r>
            <a:endParaRPr lang="en-US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245" y="1782229"/>
            <a:ext cx="9222664" cy="393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19761" y="6421825"/>
            <a:ext cx="548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From Adrian Krainer slides (60th McKusick Course, 2019)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558883" y="133579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7891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s-IS" dirty="0"/>
              <a:t>Antisense oligo, hindrar tilhneigingu að splæsa út exón 7 í </a:t>
            </a:r>
            <a:r>
              <a:rPr lang="is-IS" i="1" dirty="0"/>
              <a:t>SMN2</a:t>
            </a:r>
            <a:endParaRPr lang="en-US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569" y="1742332"/>
            <a:ext cx="9032984" cy="433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824748" y="3876794"/>
            <a:ext cx="1576552" cy="25029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1558883" y="140936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40790" y="6348252"/>
            <a:ext cx="3064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Farrar et al. Annal Neuro,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201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s-IS" dirty="0"/>
              <a:t>Batna öll börn (með SMN2) en munar miklu að byrja snemma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58883" y="143038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342" y="1615473"/>
            <a:ext cx="8306335" cy="452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19761" y="6421825"/>
            <a:ext cx="5485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From Adrian Krainer slides (60th McKusick Course, 2019)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182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s-IS" dirty="0"/>
              <a:t>MILASEN: Meðferð með </a:t>
            </a:r>
            <a:r>
              <a:rPr lang="is-IS" dirty="0" err="1"/>
              <a:t>oligo</a:t>
            </a:r>
            <a:r>
              <a:rPr lang="is-IS" dirty="0"/>
              <a:t> fyrir stakan sjúkling (réttu stökkbreytingu)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208" t="17284" r="34792" b="7901"/>
          <a:stretch>
            <a:fillRect/>
          </a:stretch>
        </p:blipFill>
        <p:spPr bwMode="auto">
          <a:xfrm>
            <a:off x="2400300" y="1524000"/>
            <a:ext cx="7315200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1453783" y="1431795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BC375F-D619-30F7-856E-5B7699413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2" y="21119"/>
            <a:ext cx="10286999" cy="681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68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36171" y="6487892"/>
            <a:ext cx="377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NHGRI </a:t>
            </a:r>
            <a:r>
              <a:rPr lang="is-IS" dirty="0" err="1"/>
              <a:t>strategic</a:t>
            </a:r>
            <a:r>
              <a:rPr lang="is-IS" dirty="0"/>
              <a:t> </a:t>
            </a:r>
            <a:r>
              <a:rPr lang="is-IS" dirty="0" err="1"/>
              <a:t>vision</a:t>
            </a:r>
            <a:r>
              <a:rPr lang="is-IS" dirty="0"/>
              <a:t> (</a:t>
            </a:r>
            <a:r>
              <a:rPr lang="is-IS" dirty="0" err="1"/>
              <a:t>October</a:t>
            </a:r>
            <a:r>
              <a:rPr lang="is-IS" dirty="0"/>
              <a:t>, 2020)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Spá NHGRI fyrir 2030 (1)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s-IS" dirty="0"/>
              <a:t>1) Allar rannsóknarstofur munu geta heilraðgreint erfðamengi, </a:t>
            </a:r>
            <a:r>
              <a:rPr lang="is-IS" b="1" dirty="0"/>
              <a:t>starfsemi allra gena skilgreind</a:t>
            </a:r>
            <a:r>
              <a:rPr lang="is-IS" dirty="0"/>
              <a:t> sem og stýriraðir utan gena;</a:t>
            </a:r>
          </a:p>
          <a:p>
            <a:r>
              <a:rPr lang="is-IS" dirty="0"/>
              <a:t>2) </a:t>
            </a:r>
            <a:r>
              <a:rPr lang="is-IS" b="1" dirty="0"/>
              <a:t>Genatjáning og utangenaerfðir</a:t>
            </a:r>
            <a:r>
              <a:rPr lang="is-IS" dirty="0"/>
              <a:t> verða notaðar í </a:t>
            </a:r>
            <a:r>
              <a:rPr lang="is-IS" dirty="0" err="1"/>
              <a:t>klínískri</a:t>
            </a:r>
            <a:r>
              <a:rPr lang="is-IS" dirty="0"/>
              <a:t> vinnu til að túlka </a:t>
            </a:r>
            <a:r>
              <a:rPr lang="is-IS" dirty="0" err="1"/>
              <a:t>erfðabreytileika</a:t>
            </a:r>
            <a:r>
              <a:rPr lang="is-IS" dirty="0"/>
              <a:t>; </a:t>
            </a:r>
          </a:p>
          <a:p>
            <a:r>
              <a:rPr lang="is-IS" dirty="0"/>
              <a:t>3) Greining á milljónum erfðamengja verða verkefni á </a:t>
            </a:r>
            <a:r>
              <a:rPr lang="is-IS" b="1" dirty="0"/>
              <a:t>gagnfræðaskólastigi</a:t>
            </a:r>
            <a:r>
              <a:rPr lang="is-IS" dirty="0"/>
              <a:t> (</a:t>
            </a:r>
            <a:r>
              <a:rPr lang="is-IS" dirty="0" err="1"/>
              <a:t>school</a:t>
            </a:r>
            <a:r>
              <a:rPr lang="is-IS" dirty="0"/>
              <a:t> </a:t>
            </a:r>
            <a:r>
              <a:rPr lang="is-IS" dirty="0" err="1"/>
              <a:t>fairs</a:t>
            </a:r>
            <a:r>
              <a:rPr lang="is-IS" dirty="0"/>
              <a:t>); </a:t>
            </a:r>
          </a:p>
          <a:p>
            <a:r>
              <a:rPr lang="is-IS" dirty="0"/>
              <a:t>4) Erfðaupplýsingar verða notaðir </a:t>
            </a:r>
            <a:r>
              <a:rPr lang="is-IS" b="1" dirty="0"/>
              <a:t>fyrir allar </a:t>
            </a:r>
            <a:r>
              <a:rPr lang="is-IS" b="1" dirty="0" err="1"/>
              <a:t>klínískar</a:t>
            </a:r>
            <a:r>
              <a:rPr lang="is-IS" b="1" dirty="0"/>
              <a:t> sérgreinar </a:t>
            </a:r>
            <a:r>
              <a:rPr lang="is-IS" dirty="0"/>
              <a:t>og verða jafn algengar og mæling á blóðgildum;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31" y="1417639"/>
            <a:ext cx="4061769" cy="481293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5512" y="274638"/>
            <a:ext cx="10972800" cy="1143000"/>
          </a:xfrm>
        </p:spPr>
        <p:txBody>
          <a:bodyPr/>
          <a:lstStyle/>
          <a:p>
            <a:pPr algn="l"/>
            <a:r>
              <a:rPr lang="is-IS" dirty="0"/>
              <a:t>CRISPR-Cas9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453783" y="1237054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43331" y="6230568"/>
            <a:ext cx="1899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Forsíða Time 2016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51" y="1451029"/>
            <a:ext cx="4178814" cy="39559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0" y="5440361"/>
            <a:ext cx="2087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Hsu et al. Cell 2014. </a:t>
            </a:r>
            <a:endParaRPr lang="en-US" dirty="0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7864B17-6436-1DCF-E2FB-84DB42E7A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5855861"/>
            <a:ext cx="4605923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Hraðall á þróun en opnar líka á nýjar meðferðir sjálft</a:t>
            </a:r>
          </a:p>
        </p:txBody>
      </p:sp>
    </p:spTree>
    <p:extLst>
      <p:ext uri="{BB962C8B-B14F-4D97-AF65-F5344CB8AC3E}">
        <p14:creationId xmlns:p14="http://schemas.microsoft.com/office/powerpoint/2010/main" val="139154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BA532-B2D1-C88F-B502-2308166E6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723" y="71655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is-IS" dirty="0"/>
              <a:t>Sérsniðin meðferð fyrir einstakling með alvarlegan erfðasjúkdóm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67E8B6-1741-7EB7-6A84-550178DC4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787" y="1394945"/>
            <a:ext cx="5022761" cy="27367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81C03B-65DE-380E-ADD4-8139AB1739FA}"/>
              </a:ext>
            </a:extLst>
          </p:cNvPr>
          <p:cNvSpPr txBox="1"/>
          <p:nvPr/>
        </p:nvSpPr>
        <p:spPr>
          <a:xfrm>
            <a:off x="1545887" y="1328631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15 maí 2025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CC7851-D539-2CD7-5044-981D09F01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612" y="4047763"/>
            <a:ext cx="3688565" cy="26555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E54ED-98DE-3B11-5CE3-FE64B48FB0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617" t="21141" r="14326" b="10747"/>
          <a:stretch>
            <a:fillRect/>
          </a:stretch>
        </p:blipFill>
        <p:spPr>
          <a:xfrm>
            <a:off x="6096001" y="1622898"/>
            <a:ext cx="5094517" cy="27088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8CAC78C-8E31-0829-C75A-6C209E7BE11C}"/>
              </a:ext>
            </a:extLst>
          </p:cNvPr>
          <p:cNvSpPr txBox="1"/>
          <p:nvPr/>
        </p:nvSpPr>
        <p:spPr>
          <a:xfrm>
            <a:off x="7395637" y="4752976"/>
            <a:ext cx="2937753" cy="1245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Significance: Landmark proof-of-concept for rapid, bespoke therapies for ultra-rare diseases.</a:t>
            </a: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9E2DF743-EC46-2879-5112-CECB21568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887" y="1394944"/>
            <a:ext cx="4746770" cy="509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47D37C1-758E-2E23-FBF9-B6B6B6C20117}"/>
              </a:ext>
            </a:extLst>
          </p:cNvPr>
          <p:cNvCxnSpPr/>
          <p:nvPr/>
        </p:nvCxnSpPr>
        <p:spPr>
          <a:xfrm>
            <a:off x="1453783" y="1237054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49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C3EDA-D802-8E6A-E2C8-924691E01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853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dirty="0" err="1"/>
              <a:t>Casgevy</a:t>
            </a:r>
            <a:r>
              <a:rPr lang="is-IS" dirty="0"/>
              <a:t>: </a:t>
            </a:r>
            <a:r>
              <a:rPr lang="is-IS" dirty="0" err="1"/>
              <a:t>Sickle</a:t>
            </a:r>
            <a:r>
              <a:rPr lang="is-IS" dirty="0"/>
              <a:t> </a:t>
            </a:r>
            <a:r>
              <a:rPr lang="is-IS" dirty="0" err="1"/>
              <a:t>cell</a:t>
            </a:r>
            <a:r>
              <a:rPr lang="is-IS" dirty="0"/>
              <a:t>/</a:t>
            </a:r>
            <a:r>
              <a:rPr lang="is-IS" dirty="0" err="1"/>
              <a:t>alpha</a:t>
            </a:r>
            <a:r>
              <a:rPr lang="is-IS" dirty="0"/>
              <a:t> </a:t>
            </a:r>
            <a:r>
              <a:rPr lang="is-IS" dirty="0" err="1"/>
              <a:t>thalassemia</a:t>
            </a:r>
            <a:endParaRPr lang="is-I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204B4EB-659E-204C-EE0B-61AA38F908AC}"/>
              </a:ext>
            </a:extLst>
          </p:cNvPr>
          <p:cNvCxnSpPr/>
          <p:nvPr/>
        </p:nvCxnSpPr>
        <p:spPr>
          <a:xfrm>
            <a:off x="1453783" y="142332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A439BEB-75F6-3CDC-CC46-B6639E5207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7" t="22427" r="56554" b="-7566"/>
          <a:stretch/>
        </p:blipFill>
        <p:spPr>
          <a:xfrm>
            <a:off x="6764690" y="4109484"/>
            <a:ext cx="4026343" cy="2573734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3169E772-BE48-AE32-3593-D0648B78F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7896" y="4102571"/>
            <a:ext cx="1895879" cy="163121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000" dirty="0"/>
              <a:t>BCL11A genið </a:t>
            </a:r>
          </a:p>
          <a:p>
            <a:pPr algn="ctr" eaLnBrk="1" hangingPunct="1"/>
            <a:r>
              <a:rPr lang="is-IS" sz="2000" dirty="0">
                <a:solidFill>
                  <a:prstClr val="black"/>
                </a:solidFill>
              </a:rPr>
              <a:t>er hemill á framleiðslu á fetal </a:t>
            </a:r>
            <a:r>
              <a:rPr lang="is-IS" sz="2000" dirty="0" err="1">
                <a:solidFill>
                  <a:prstClr val="black"/>
                </a:solidFill>
              </a:rPr>
              <a:t>hemoglobin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23C036-D0F8-E001-A53D-DA16185ED3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44" t="32182" r="44037" b="45404"/>
          <a:stretch/>
        </p:blipFill>
        <p:spPr>
          <a:xfrm>
            <a:off x="1285832" y="1606854"/>
            <a:ext cx="4898572" cy="1296955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9590EC3-105B-0508-C23F-89FB12E3E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58072" t="15772" r="8893" b="23543"/>
          <a:stretch>
            <a:fillRect/>
          </a:stretch>
        </p:blipFill>
        <p:spPr bwMode="auto">
          <a:xfrm>
            <a:off x="6830570" y="1606854"/>
            <a:ext cx="3894580" cy="223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 person in a blue shirt&#10;&#10;AI-generated content may be incorrect.">
            <a:extLst>
              <a:ext uri="{FF2B5EF4-FFF2-40B4-BE49-F238E27FC236}">
                <a16:creationId xmlns:a16="http://schemas.microsoft.com/office/drawing/2014/main" id="{E22892C8-8B2A-4893-1771-9B3557B005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39574" r="48378" b="19320"/>
          <a:stretch>
            <a:fillRect/>
          </a:stretch>
        </p:blipFill>
        <p:spPr>
          <a:xfrm>
            <a:off x="1285834" y="3119566"/>
            <a:ext cx="2624891" cy="28190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EE941A-8654-7313-511B-AD413B27E9F2}"/>
              </a:ext>
            </a:extLst>
          </p:cNvPr>
          <p:cNvSpPr txBox="1"/>
          <p:nvPr/>
        </p:nvSpPr>
        <p:spPr>
          <a:xfrm>
            <a:off x="1263788" y="5826865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err="1"/>
              <a:t>Stu</a:t>
            </a:r>
            <a:r>
              <a:rPr lang="is-IS" dirty="0"/>
              <a:t> </a:t>
            </a:r>
            <a:r>
              <a:rPr lang="is-IS" dirty="0" err="1"/>
              <a:t>Orkin</a:t>
            </a:r>
            <a:r>
              <a:rPr lang="is-IS" dirty="0"/>
              <a:t> (2008-2015)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6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2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dirty="0"/>
              <a:t>Fjölskyldulæg kólesterólhækkun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453783" y="142332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681" name="Picture 1"/>
          <p:cNvPicPr>
            <a:picLocks noChangeAspect="1" noChangeArrowheads="1"/>
          </p:cNvPicPr>
          <p:nvPr/>
        </p:nvPicPr>
        <p:blipFill>
          <a:blip r:embed="rId2" cstate="print"/>
          <a:srcRect t="4123" r="601"/>
          <a:stretch>
            <a:fillRect/>
          </a:stretch>
        </p:blipFill>
        <p:spPr bwMode="auto">
          <a:xfrm>
            <a:off x="1163217" y="1705741"/>
            <a:ext cx="6200245" cy="2374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463437" y="1700049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2005</a:t>
            </a:r>
            <a:endParaRPr lang="en-US" dirty="0"/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2290" y="4048786"/>
            <a:ext cx="23050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869873" y="4597327"/>
            <a:ext cx="125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Með PCSK9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869873" y="5789052"/>
            <a:ext cx="107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Án PCSK9</a:t>
            </a:r>
            <a:endParaRPr lang="en-US" dirty="0"/>
          </a:p>
        </p:txBody>
      </p:sp>
      <p:pic>
        <p:nvPicPr>
          <p:cNvPr id="2" name="Picture 1" descr="Erm5ijsXAAArNAh.jpg">
            <a:extLst>
              <a:ext uri="{FF2B5EF4-FFF2-40B4-BE49-F238E27FC236}">
                <a16:creationId xmlns:a16="http://schemas.microsoft.com/office/drawing/2014/main" id="{E16DE1A9-177C-4C21-1258-3A9D07D18C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46811" t="16257" r="3858" b="9196"/>
          <a:stretch/>
        </p:blipFill>
        <p:spPr>
          <a:xfrm>
            <a:off x="7363461" y="1576469"/>
            <a:ext cx="3560053" cy="3020858"/>
          </a:xfrm>
          <a:prstGeom prst="rect">
            <a:avLst/>
          </a:prstGeom>
        </p:spPr>
      </p:pic>
      <p:pic>
        <p:nvPicPr>
          <p:cNvPr id="4" name="Picture 3" descr="A close-up of a graph&#10;&#10;Description automatically generated">
            <a:extLst>
              <a:ext uri="{FF2B5EF4-FFF2-40B4-BE49-F238E27FC236}">
                <a16:creationId xmlns:a16="http://schemas.microsoft.com/office/drawing/2014/main" id="{4E759E70-2A67-4774-6D8C-7CFD88C6D2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8" t="1884"/>
          <a:stretch/>
        </p:blipFill>
        <p:spPr>
          <a:xfrm>
            <a:off x="7244591" y="4498923"/>
            <a:ext cx="3962400" cy="232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46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704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sz="4000" dirty="0">
                <a:cs typeface="Arial" panose="020B0604020202020204" pitchFamily="34" charset="0"/>
              </a:rPr>
              <a:t> </a:t>
            </a:r>
            <a:r>
              <a:rPr lang="is-IS" dirty="0">
                <a:cs typeface="Arial" panose="020B0604020202020204" pitchFamily="34" charset="0"/>
              </a:rPr>
              <a:t>Byltingarnar 3 í Læknisfræði/erfðafræði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b="1" dirty="0"/>
              <a:t>Bylting 1</a:t>
            </a:r>
            <a:r>
              <a:rPr lang="is-IS" dirty="0"/>
              <a:t>: Aukin geta til að greina sjúkdóma fyrr og betur (</a:t>
            </a:r>
            <a:r>
              <a:rPr lang="is-IS" b="1" dirty="0"/>
              <a:t>Greiningarbyltingin</a:t>
            </a:r>
            <a:r>
              <a:rPr lang="is-IS" dirty="0"/>
              <a:t>);</a:t>
            </a:r>
          </a:p>
          <a:p>
            <a:r>
              <a:rPr lang="is-IS" b="1" dirty="0"/>
              <a:t>Bylting 2</a:t>
            </a:r>
            <a:r>
              <a:rPr lang="is-IS" dirty="0"/>
              <a:t>: Bylting í meðferðum og meðferðarmöguleikum (</a:t>
            </a:r>
            <a:r>
              <a:rPr lang="is-IS" b="1" dirty="0"/>
              <a:t>Meðferðarbyltingin</a:t>
            </a:r>
            <a:r>
              <a:rPr lang="is-IS" dirty="0"/>
              <a:t>);</a:t>
            </a:r>
            <a:endParaRPr lang="is-IS" b="1" dirty="0"/>
          </a:p>
          <a:p>
            <a:r>
              <a:rPr lang="is-IS" b="1" dirty="0">
                <a:solidFill>
                  <a:srgbClr val="FF0000"/>
                </a:solidFill>
              </a:rPr>
              <a:t>Bylting 3</a:t>
            </a:r>
            <a:r>
              <a:rPr lang="is-IS" dirty="0">
                <a:solidFill>
                  <a:srgbClr val="FF0000"/>
                </a:solidFill>
              </a:rPr>
              <a:t>: Meiri gögn til staðar, og aðferðir til að greina þessi gögn eru betri en áður (</a:t>
            </a:r>
            <a:r>
              <a:rPr lang="is-IS" b="1" dirty="0">
                <a:solidFill>
                  <a:srgbClr val="FF0000"/>
                </a:solidFill>
              </a:rPr>
              <a:t>Gagnabyltingin</a:t>
            </a:r>
            <a:r>
              <a:rPr lang="is-IS" dirty="0">
                <a:solidFill>
                  <a:srgbClr val="FF0000"/>
                </a:solidFill>
              </a:rPr>
              <a:t>);</a:t>
            </a:r>
          </a:p>
          <a:p>
            <a:endParaRPr lang="is-I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38785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6850" y="198438"/>
            <a:ext cx="92583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s-IS" dirty="0"/>
              <a:t>Lausn á því að spá fyrir um þrívíðan </a:t>
            </a:r>
            <a:r>
              <a:rPr lang="is-IS" dirty="0" err="1"/>
              <a:t>strúktúr</a:t>
            </a:r>
            <a:r>
              <a:rPr lang="is-IS" dirty="0"/>
              <a:t> próteina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4953" t="16444" r="35769" b="31247"/>
          <a:stretch>
            <a:fillRect/>
          </a:stretch>
        </p:blipFill>
        <p:spPr bwMode="auto">
          <a:xfrm>
            <a:off x="1466852" y="1415374"/>
            <a:ext cx="8950177" cy="505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834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dirty="0" err="1"/>
              <a:t>Alpha</a:t>
            </a:r>
            <a:r>
              <a:rPr lang="is-IS" dirty="0"/>
              <a:t>-Fold, -</a:t>
            </a:r>
            <a:r>
              <a:rPr lang="is-IS" dirty="0" err="1"/>
              <a:t>Missense</a:t>
            </a:r>
            <a:r>
              <a:rPr lang="is-IS" dirty="0"/>
              <a:t> og -</a:t>
            </a:r>
            <a:r>
              <a:rPr lang="is-IS" dirty="0" err="1"/>
              <a:t>Genome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889" t="26296" r="12708" b="18148"/>
          <a:stretch>
            <a:fillRect/>
          </a:stretch>
        </p:blipFill>
        <p:spPr bwMode="auto">
          <a:xfrm>
            <a:off x="1475360" y="1587292"/>
            <a:ext cx="4620640" cy="184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>
          <a:xfrm>
            <a:off x="1453783" y="1416382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049779" y="5854271"/>
            <a:ext cx="10027745" cy="83099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Dæmi um hvernig </a:t>
            </a:r>
            <a:r>
              <a:rPr lang="is-IS" sz="2400" dirty="0" err="1">
                <a:solidFill>
                  <a:prstClr val="black"/>
                </a:solidFill>
              </a:rPr>
              <a:t>samtvinnun</a:t>
            </a:r>
            <a:r>
              <a:rPr lang="is-IS" sz="2400" dirty="0">
                <a:solidFill>
                  <a:prstClr val="black"/>
                </a:solidFill>
              </a:rPr>
              <a:t> sífellt stærri gagnasetta og gervigreindar, 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Leysir óleysanleg vandamál og flýtir fyrir uppgötvunum!!!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F56CEF-721E-86BC-E8CD-27A8F0D0C0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37" t="19900" r="63983" b="47581"/>
          <a:stretch>
            <a:fillRect/>
          </a:stretch>
        </p:blipFill>
        <p:spPr>
          <a:xfrm>
            <a:off x="6281784" y="1587293"/>
            <a:ext cx="4330282" cy="2002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A98EB7-8833-E68A-82B9-9D157D2F52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820" t="37307" r="43263" b="28230"/>
          <a:stretch>
            <a:fillRect/>
          </a:stretch>
        </p:blipFill>
        <p:spPr>
          <a:xfrm>
            <a:off x="1350596" y="3681114"/>
            <a:ext cx="4620640" cy="1994171"/>
          </a:xfrm>
          <a:prstGeom prst="rect">
            <a:avLst/>
          </a:prstGeom>
        </p:spPr>
      </p:pic>
      <p:pic>
        <p:nvPicPr>
          <p:cNvPr id="8" name="Picture 7" descr="A group of men with text&#10;&#10;Description automatically generated">
            <a:extLst>
              <a:ext uri="{FF2B5EF4-FFF2-40B4-BE49-F238E27FC236}">
                <a16:creationId xmlns:a16="http://schemas.microsoft.com/office/drawing/2014/main" id="{4F5A72D0-BB28-5AB9-94C9-A1B5E7B14C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366" y="3589542"/>
            <a:ext cx="2101175" cy="2101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Samantekt (1):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dirty="0"/>
              <a:t>Í náinni framtíð verða </a:t>
            </a:r>
            <a:r>
              <a:rPr lang="is-IS" b="1" dirty="0"/>
              <a:t>flestir raðgreindir </a:t>
            </a:r>
            <a:r>
              <a:rPr lang="is-IS" dirty="0"/>
              <a:t>og þær upplýsingar notaðar reglulega í </a:t>
            </a:r>
            <a:r>
              <a:rPr lang="is-IS" dirty="0" err="1"/>
              <a:t>klínískri</a:t>
            </a:r>
            <a:r>
              <a:rPr lang="is-IS" dirty="0"/>
              <a:t> læknisfræði;</a:t>
            </a:r>
          </a:p>
          <a:p>
            <a:r>
              <a:rPr lang="is-IS" dirty="0"/>
              <a:t>Ný líftæknibylting mun fylgja CRISPR-Cas9 framþróun sem mun fjölga </a:t>
            </a:r>
            <a:r>
              <a:rPr lang="is-IS" b="1" dirty="0"/>
              <a:t>sértækum lyfjum </a:t>
            </a:r>
            <a:r>
              <a:rPr lang="is-IS" dirty="0"/>
              <a:t>sem sum verða bara gefin 1x á ári eða sjaldnar.</a:t>
            </a:r>
          </a:p>
          <a:p>
            <a:r>
              <a:rPr lang="is-IS" b="1" dirty="0"/>
              <a:t>Gervigreind</a:t>
            </a:r>
            <a:r>
              <a:rPr lang="is-IS" dirty="0"/>
              <a:t> mun nýta þessi risastóru gagnasett sem eru að myndast í gegnum raðgreiningar, og lífmælingar og nýta þær upplýsingar til að bjóða upp á bestu mögulegu heilbrigðisþjónustu. 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79184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36171" y="6487892"/>
            <a:ext cx="377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NHGRI </a:t>
            </a:r>
            <a:r>
              <a:rPr lang="is-IS" dirty="0" err="1"/>
              <a:t>strategic</a:t>
            </a:r>
            <a:r>
              <a:rPr lang="is-IS" dirty="0"/>
              <a:t> </a:t>
            </a:r>
            <a:r>
              <a:rPr lang="is-IS" dirty="0" err="1"/>
              <a:t>vision</a:t>
            </a:r>
            <a:r>
              <a:rPr lang="is-IS" dirty="0"/>
              <a:t> (</a:t>
            </a:r>
            <a:r>
              <a:rPr lang="is-IS" dirty="0" err="1"/>
              <a:t>October</a:t>
            </a:r>
            <a:r>
              <a:rPr lang="is-IS" dirty="0"/>
              <a:t>, 2020)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Spá NHGRI fyrir 2030 (2)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s-IS" dirty="0"/>
              <a:t>5) </a:t>
            </a:r>
            <a:r>
              <a:rPr lang="is-IS" b="1" dirty="0"/>
              <a:t>Allir </a:t>
            </a:r>
            <a:r>
              <a:rPr lang="is-IS" b="1" dirty="0" err="1"/>
              <a:t>erfðabreytileikar</a:t>
            </a:r>
            <a:r>
              <a:rPr lang="is-IS" b="1" dirty="0"/>
              <a:t> verða skilgreinanlegir </a:t>
            </a:r>
            <a:r>
              <a:rPr lang="is-IS" dirty="0"/>
              <a:t>(engir VUS); </a:t>
            </a:r>
          </a:p>
          <a:p>
            <a:r>
              <a:rPr lang="is-IS" dirty="0"/>
              <a:t>6) </a:t>
            </a:r>
            <a:r>
              <a:rPr lang="is-IS" b="1" dirty="0"/>
              <a:t>Erfðaupplýsingar</a:t>
            </a:r>
            <a:r>
              <a:rPr lang="is-IS" dirty="0"/>
              <a:t> einstaklings munu verða aðgengilegar frá </a:t>
            </a:r>
            <a:r>
              <a:rPr lang="is-IS" b="1" dirty="0"/>
              <a:t>snjallsíma</a:t>
            </a:r>
            <a:r>
              <a:rPr lang="is-IS" dirty="0"/>
              <a:t> einstaklings;</a:t>
            </a:r>
          </a:p>
          <a:p>
            <a:r>
              <a:rPr lang="is-IS" dirty="0"/>
              <a:t>7) Kynþáttur verður ekki lengur notaður fyrir forspárgildi og </a:t>
            </a:r>
            <a:r>
              <a:rPr lang="is-IS" b="1" dirty="0"/>
              <a:t>allir kynþættir</a:t>
            </a:r>
            <a:r>
              <a:rPr lang="is-IS" dirty="0"/>
              <a:t> munu njóta góðs af erfðaupplýsingum;</a:t>
            </a:r>
          </a:p>
          <a:p>
            <a:r>
              <a:rPr lang="is-IS" dirty="0">
                <a:solidFill>
                  <a:srgbClr val="FF0000"/>
                </a:solidFill>
              </a:rPr>
              <a:t>8) Það verða </a:t>
            </a:r>
            <a:r>
              <a:rPr lang="is-IS" b="1" dirty="0">
                <a:solidFill>
                  <a:srgbClr val="FF0000"/>
                </a:solidFill>
              </a:rPr>
              <a:t>erfðafræðilegar lækningar </a:t>
            </a:r>
            <a:r>
              <a:rPr lang="is-IS" dirty="0">
                <a:solidFill>
                  <a:srgbClr val="FF0000"/>
                </a:solidFill>
              </a:rPr>
              <a:t>á tugum (</a:t>
            </a:r>
            <a:r>
              <a:rPr lang="is-IS" dirty="0" err="1">
                <a:solidFill>
                  <a:srgbClr val="FF0000"/>
                </a:solidFill>
              </a:rPr>
              <a:t>dozens</a:t>
            </a:r>
            <a:r>
              <a:rPr lang="is-IS" dirty="0">
                <a:solidFill>
                  <a:srgbClr val="FF0000"/>
                </a:solidFill>
              </a:rPr>
              <a:t>) af erfðasjúkdómum; 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872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sz="4000" dirty="0">
                <a:cs typeface="Arial" panose="020B0604020202020204" pitchFamily="34" charset="0"/>
              </a:rPr>
              <a:t> </a:t>
            </a:r>
            <a:r>
              <a:rPr lang="is-IS" dirty="0">
                <a:cs typeface="Arial" panose="020B0604020202020204" pitchFamily="34" charset="0"/>
              </a:rPr>
              <a:t>Byltingarnar 3 í Læknisfræði/erfðafræði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b="1" dirty="0"/>
              <a:t>Bylting 1</a:t>
            </a:r>
            <a:r>
              <a:rPr lang="is-IS" dirty="0"/>
              <a:t>: Aukin geta til að greina sjúkdóma fyrr og betur (</a:t>
            </a:r>
            <a:r>
              <a:rPr lang="is-IS" b="1" dirty="0"/>
              <a:t>Greiningarbyltingin</a:t>
            </a:r>
            <a:r>
              <a:rPr lang="is-IS" dirty="0"/>
              <a:t>);</a:t>
            </a:r>
          </a:p>
          <a:p>
            <a:r>
              <a:rPr lang="is-IS" b="1" dirty="0"/>
              <a:t>Bylting 2</a:t>
            </a:r>
            <a:r>
              <a:rPr lang="is-IS" dirty="0"/>
              <a:t>: Bylting í meðferðum og meðferðarmöguleikum (</a:t>
            </a:r>
            <a:r>
              <a:rPr lang="is-IS" b="1" dirty="0"/>
              <a:t>Meðferðarbyltingin</a:t>
            </a:r>
            <a:r>
              <a:rPr lang="is-IS" dirty="0"/>
              <a:t>);</a:t>
            </a:r>
            <a:endParaRPr lang="is-IS" b="1" dirty="0"/>
          </a:p>
          <a:p>
            <a:r>
              <a:rPr lang="is-IS" b="1" dirty="0"/>
              <a:t>Bylting 3</a:t>
            </a:r>
            <a:r>
              <a:rPr lang="is-IS" dirty="0"/>
              <a:t>: Meiri gögn til staðar, og aðferðir til að greina þessi gögn eru betri en áður (</a:t>
            </a:r>
            <a:r>
              <a:rPr lang="is-IS" b="1" dirty="0"/>
              <a:t>Gagnabyltingin</a:t>
            </a:r>
            <a:r>
              <a:rPr lang="is-IS" dirty="0"/>
              <a:t>);</a:t>
            </a:r>
          </a:p>
          <a:p>
            <a:endParaRPr lang="is-I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3878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196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sz="4000" dirty="0">
                <a:cs typeface="Arial" panose="020B0604020202020204" pitchFamily="34" charset="0"/>
              </a:rPr>
              <a:t> </a:t>
            </a:r>
            <a:r>
              <a:rPr lang="is-IS" dirty="0">
                <a:cs typeface="Arial" panose="020B0604020202020204" pitchFamily="34" charset="0"/>
              </a:rPr>
              <a:t>Byltingarnar 3 í Læknisfræði/erfðafræði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b="1" dirty="0">
                <a:solidFill>
                  <a:srgbClr val="FF0000"/>
                </a:solidFill>
              </a:rPr>
              <a:t>Bylting 1</a:t>
            </a:r>
            <a:r>
              <a:rPr lang="is-IS" dirty="0">
                <a:solidFill>
                  <a:srgbClr val="FF0000"/>
                </a:solidFill>
              </a:rPr>
              <a:t>: Aukin geta til að greina sjúkdóma fyrr og betur (</a:t>
            </a:r>
            <a:r>
              <a:rPr lang="is-IS" b="1" dirty="0">
                <a:solidFill>
                  <a:srgbClr val="FF0000"/>
                </a:solidFill>
              </a:rPr>
              <a:t>Greiningarbyltingin</a:t>
            </a:r>
            <a:r>
              <a:rPr lang="is-IS" dirty="0">
                <a:solidFill>
                  <a:srgbClr val="FF0000"/>
                </a:solidFill>
              </a:rPr>
              <a:t>);</a:t>
            </a:r>
          </a:p>
          <a:p>
            <a:r>
              <a:rPr lang="is-IS" b="1" dirty="0"/>
              <a:t>Bylting 2</a:t>
            </a:r>
            <a:r>
              <a:rPr lang="is-IS" dirty="0"/>
              <a:t>: Bylting í meðferðum og meðferðarmöguleikum (</a:t>
            </a:r>
            <a:r>
              <a:rPr lang="is-IS" b="1" dirty="0"/>
              <a:t>Meðferðarbyltingin</a:t>
            </a:r>
            <a:r>
              <a:rPr lang="is-IS" dirty="0"/>
              <a:t>);</a:t>
            </a:r>
            <a:endParaRPr lang="is-IS" b="1" dirty="0"/>
          </a:p>
          <a:p>
            <a:r>
              <a:rPr lang="is-IS" b="1" dirty="0"/>
              <a:t>Bylting 3</a:t>
            </a:r>
            <a:r>
              <a:rPr lang="is-IS" dirty="0"/>
              <a:t>: Meiri gögn til staðar, og aðferðir til að greina þessi gögn eru betri en áður (</a:t>
            </a:r>
            <a:r>
              <a:rPr lang="is-IS" b="1" dirty="0"/>
              <a:t>Gagnabyltingin</a:t>
            </a:r>
            <a:r>
              <a:rPr lang="is-IS" dirty="0"/>
              <a:t>);</a:t>
            </a:r>
          </a:p>
          <a:p>
            <a:endParaRPr lang="is-I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38785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194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dirty="0"/>
              <a:t>Greiningarbylting fyrir sjaldgæfa sjúkdóma!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06" y="1400124"/>
            <a:ext cx="7724775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33476" y="6438900"/>
            <a:ext cx="4459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</a:rPr>
              <a:t>Vissers</a:t>
            </a:r>
            <a:r>
              <a:rPr lang="en-US" dirty="0">
                <a:solidFill>
                  <a:prstClr val="black"/>
                </a:solidFill>
              </a:rPr>
              <a:t> L et al. Nature Reviews Genetics. 2016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69638" y="4255008"/>
            <a:ext cx="1457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FISH/SANGER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3780" y="4956048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Karyotype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40275" y="304621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SNP/WES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97348" y="1857494"/>
            <a:ext cx="639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WGS</a:t>
            </a:r>
          </a:p>
        </p:txBody>
      </p:sp>
      <p:sp>
        <p:nvSpPr>
          <p:cNvPr id="3" name="Rectangle 2"/>
          <p:cNvSpPr/>
          <p:nvPr/>
        </p:nvSpPr>
        <p:spPr>
          <a:xfrm>
            <a:off x="5062045" y="1516644"/>
            <a:ext cx="2396358" cy="4645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458403" y="1516644"/>
            <a:ext cx="2396358" cy="46455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74C3BF99-A948-A233-627C-464B80546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2604" y="5352820"/>
            <a:ext cx="4605923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Mikill hjálp frá ÍE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Hjálpar með endurkomutíðni, eftirlit og stundum meðferðir.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275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692" y="422123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err="1"/>
              <a:t>Tilfelli</a:t>
            </a:r>
            <a:r>
              <a:rPr lang="en-US" dirty="0"/>
              <a:t> 1: </a:t>
            </a:r>
            <a:r>
              <a:rPr lang="en-US" dirty="0" err="1"/>
              <a:t>Ýkt</a:t>
            </a:r>
            <a:r>
              <a:rPr lang="en-US" dirty="0"/>
              <a:t> </a:t>
            </a:r>
            <a:r>
              <a:rPr lang="en-US" dirty="0" err="1"/>
              <a:t>svörun</a:t>
            </a:r>
            <a:r>
              <a:rPr lang="en-US" dirty="0"/>
              <a:t> </a:t>
            </a:r>
            <a:r>
              <a:rPr lang="en-US" dirty="0" err="1"/>
              <a:t>við</a:t>
            </a:r>
            <a:r>
              <a:rPr lang="en-US" dirty="0"/>
              <a:t> </a:t>
            </a:r>
            <a:r>
              <a:rPr lang="en-US" dirty="0" err="1"/>
              <a:t>algengu</a:t>
            </a:r>
            <a:r>
              <a:rPr lang="en-US" dirty="0"/>
              <a:t> </a:t>
            </a:r>
            <a:r>
              <a:rPr lang="en-US" dirty="0" err="1"/>
              <a:t>lyfi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44089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785" y="1618481"/>
            <a:ext cx="6424941" cy="477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8619489" y="1690020"/>
            <a:ext cx="1947969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Barn með 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gríðarmikla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lifrarstækkun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8028785" y="3042747"/>
            <a:ext cx="3129383" cy="193899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Táknraðagreining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Sýndi stökkbreytingar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Í TALDO geni sem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Veldur transaldolase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deficiency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8284260" y="5180110"/>
            <a:ext cx="2292615" cy="1200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Sjúklingar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r>
              <a:rPr lang="en-US" sz="2400" dirty="0" err="1">
                <a:solidFill>
                  <a:prstClr val="black"/>
                </a:solidFill>
              </a:rPr>
              <a:t>fá</a:t>
            </a:r>
            <a:endParaRPr lang="en-US" sz="2400" dirty="0">
              <a:solidFill>
                <a:prstClr val="black"/>
              </a:solidFill>
            </a:endParaRP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Nánast allir </a:t>
            </a:r>
          </a:p>
          <a:p>
            <a:pPr algn="ctr" eaLnBrk="1" hangingPunct="1"/>
            <a:r>
              <a:rPr lang="is-IS" sz="2400" dirty="0">
                <a:solidFill>
                  <a:prstClr val="black"/>
                </a:solidFill>
              </a:rPr>
              <a:t>lifrakrabbamein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62411" y="6484548"/>
            <a:ext cx="2765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Lee-Barber et al. JIDR, 2018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436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6183" y="343462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dirty="0"/>
              <a:t>Tilfelli 1: Ýkt svörun við algengu lyfi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44089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6" y="1597574"/>
            <a:ext cx="9945094" cy="471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3957" y="6358428"/>
            <a:ext cx="2765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Lee-Barber et al. JIDR, 2018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089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680" y="274638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is-IS" dirty="0" err="1"/>
              <a:t>Meðferðarbærar</a:t>
            </a:r>
            <a:r>
              <a:rPr lang="is-IS" dirty="0"/>
              <a:t> breytingar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53783" y="1314778"/>
            <a:ext cx="9661892" cy="0"/>
          </a:xfrm>
          <a:prstGeom prst="line">
            <a:avLst/>
          </a:prstGeom>
          <a:ln w="57150" cmpd="thickThin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0FE30A6-C088-E9A9-916D-715DFC66F0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51" t="16951" r="16784" b="31752"/>
          <a:stretch/>
        </p:blipFill>
        <p:spPr>
          <a:xfrm>
            <a:off x="1039030" y="2354921"/>
            <a:ext cx="5808618" cy="29682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0E8B840-7FA6-5A11-0266-ACCA0DF10ECA}"/>
              </a:ext>
            </a:extLst>
          </p:cNvPr>
          <p:cNvSpPr txBox="1"/>
          <p:nvPr/>
        </p:nvSpPr>
        <p:spPr>
          <a:xfrm>
            <a:off x="7423893" y="2680900"/>
            <a:ext cx="31002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/>
              <a:t>Breytingar þar sem til er </a:t>
            </a:r>
            <a:r>
              <a:rPr lang="is-IS" b="1" dirty="0"/>
              <a:t>augljós meðferð </a:t>
            </a:r>
            <a:r>
              <a:rPr lang="is-IS" dirty="0"/>
              <a:t>fyrir einstaklinginn sem væri gagnlegt fyrir hann og kerfið að þekkja (</a:t>
            </a:r>
            <a:r>
              <a:rPr lang="is-IS" b="1" dirty="0"/>
              <a:t>4% Íslendinga</a:t>
            </a:r>
            <a:r>
              <a:rPr lang="is-IS" dirty="0"/>
              <a:t>); </a:t>
            </a:r>
          </a:p>
          <a:p>
            <a:endParaRPr lang="is-IS" dirty="0"/>
          </a:p>
          <a:p>
            <a:r>
              <a:rPr lang="is-IS" dirty="0"/>
              <a:t>Vinnum að því að flytja slíkar upplýsingar úr gagnagrunni ÍE </a:t>
            </a:r>
            <a:r>
              <a:rPr lang="is-IS" dirty="0" err="1"/>
              <a:t>inní</a:t>
            </a:r>
            <a:r>
              <a:rPr lang="is-IS" dirty="0"/>
              <a:t> heilbrigðiskerfið</a:t>
            </a:r>
          </a:p>
          <a:p>
            <a:endParaRPr lang="is-IS" dirty="0"/>
          </a:p>
          <a:p>
            <a:r>
              <a:rPr lang="is-IS" dirty="0"/>
              <a:t>Vinnum einnig að uppbyggingu á  </a:t>
            </a:r>
            <a:r>
              <a:rPr lang="is-IS" b="1" dirty="0"/>
              <a:t>Miðstöð sjaldgæfra sjúkdóma </a:t>
            </a:r>
            <a:r>
              <a:rPr lang="is-IS" dirty="0"/>
              <a:t>sem mun styðja við slík verkefni;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711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21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2826c5a7-899c-4117-abfe-a36a5729fe0a}" enabled="1" method="Standard" siteId="{e1011e52-7210-4017-950f-458075f9f84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14309</TotalTime>
  <Words>997</Words>
  <Application>Microsoft Office PowerPoint</Application>
  <PresentationFormat>Widescreen</PresentationFormat>
  <Paragraphs>126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Office Theme</vt:lpstr>
      <vt:lpstr>1_Office Theme</vt:lpstr>
      <vt:lpstr>Nýlegar framfarir í greiningu á meðferð sjaldgæfra sjúkdóma</vt:lpstr>
      <vt:lpstr>Spá NHGRI fyrir 2030 (1)</vt:lpstr>
      <vt:lpstr>Spá NHGRI fyrir 2030 (2)</vt:lpstr>
      <vt:lpstr> Byltingarnar 3 í Læknisfræði/erfðafræði</vt:lpstr>
      <vt:lpstr> Byltingarnar 3 í Læknisfræði/erfðafræði</vt:lpstr>
      <vt:lpstr>Greiningarbylting fyrir sjaldgæfa sjúkdóma!</vt:lpstr>
      <vt:lpstr>Tilfelli 1: Ýkt svörun við algengu lyfi</vt:lpstr>
      <vt:lpstr>Tilfelli 1: Ýkt svörun við algengu lyfi</vt:lpstr>
      <vt:lpstr>Meðferðarbærar breytingar</vt:lpstr>
      <vt:lpstr>Meðferðarbærir Erfðasjúkdómar (e. actionable genetic diagnosis)</vt:lpstr>
      <vt:lpstr>Hve mikið af þessu þekkjum við?</vt:lpstr>
      <vt:lpstr>Landnemabreytingar á Íslandi</vt:lpstr>
      <vt:lpstr> Byltingarnar 3 í Læknisfræði/erfðafræði</vt:lpstr>
      <vt:lpstr>Spinal muscular atrophy</vt:lpstr>
      <vt:lpstr>Einn basi veldur exóm skipping á SMN2</vt:lpstr>
      <vt:lpstr>Antisense oligo, hindrar tilhneigingu að splæsa út exón 7 í SMN2</vt:lpstr>
      <vt:lpstr>Batna öll börn (með SMN2) en munar miklu að byrja snemma</vt:lpstr>
      <vt:lpstr>MILASEN: Meðferð með oligo fyrir stakan sjúkling (réttu stökkbreytingu)</vt:lpstr>
      <vt:lpstr>PowerPoint Presentation</vt:lpstr>
      <vt:lpstr>CRISPR-Cas9</vt:lpstr>
      <vt:lpstr>Sérsniðin meðferð fyrir einstakling með alvarlegan erfðasjúkdóm</vt:lpstr>
      <vt:lpstr>Casgevy: Sickle cell/alpha thalassemia</vt:lpstr>
      <vt:lpstr>Fjölskyldulæg kólesterólhækkun</vt:lpstr>
      <vt:lpstr> Byltingarnar 3 í Læknisfræði/erfðafræði</vt:lpstr>
      <vt:lpstr>Lausn á því að spá fyrir um þrívíðan strúktúr próteina</vt:lpstr>
      <vt:lpstr>Alpha-Fold, -Missense og -Genome</vt:lpstr>
      <vt:lpstr>Samantekt (1):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Hans Bjornsson</dc:creator>
  <cp:lastModifiedBy>Ingibjörg M. Steinþórsdóttir</cp:lastModifiedBy>
  <cp:revision>1290</cp:revision>
  <cp:lastPrinted>2013-06-20T01:30:44Z</cp:lastPrinted>
  <dcterms:created xsi:type="dcterms:W3CDTF">2013-06-17T20:30:07Z</dcterms:created>
  <dcterms:modified xsi:type="dcterms:W3CDTF">2026-08-25T07:34:20Z</dcterms:modified>
</cp:coreProperties>
</file>