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80" r:id="rId16"/>
    <p:sldId id="267" r:id="rId17"/>
    <p:sldId id="281" r:id="rId18"/>
    <p:sldId id="283" r:id="rId19"/>
    <p:sldId id="270" r:id="rId20"/>
    <p:sldId id="268" r:id="rId21"/>
    <p:sldId id="284" r:id="rId22"/>
    <p:sldId id="282" r:id="rId23"/>
    <p:sldId id="286" r:id="rId24"/>
    <p:sldId id="273" r:id="rId25"/>
    <p:sldId id="288" r:id="rId26"/>
    <p:sldId id="271" r:id="rId27"/>
    <p:sldId id="285" r:id="rId28"/>
    <p:sldId id="274" r:id="rId29"/>
    <p:sldId id="275" r:id="rId30"/>
    <p:sldId id="276" r:id="rId31"/>
    <p:sldId id="287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692c3afc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692c3afc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92c3afc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692c3afc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692c3af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692c3af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6b78fbd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6b78fbd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692c3afc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692c3afc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692c3afc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692c3afc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692c3afc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692c3afc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6b78fbd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6b78fbd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6b78fbdc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6b78fbdc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692c3afc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692c3afcf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692c3afc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692c3afc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692c3af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692c3af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692c3afc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692c3afc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92c3afc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692c3afc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92c3afc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692c3afc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692c3afc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692c3afc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692c3af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692c3af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692c3afc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692c3afc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Asfyxia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dirty="0"/>
              <a:t>Fósturköfnun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dirty="0"/>
              <a:t>Birth-asphyxia / perinatal asphyxia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Áhættuþættir fyrir hypoxemiu (“krónískri asfyxiu”)</a:t>
            </a:r>
            <a:endParaRPr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Oftast vegna placenta-insufficiens = verra flæði í gegnum placenta t.d.</a:t>
            </a:r>
            <a:endParaRPr/>
          </a:p>
          <a:p>
            <a:pPr marL="9144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preeklampsia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Sjúkdómur móður (Diabetes / SLE / nýrnabilun)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Genetiskar orsakir hjá fóstri eða í placenta 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sýkingar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reykingar/lyfjamisnotkun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Anemia hjá fóstri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vannæring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3081675" y="2203200"/>
            <a:ext cx="2874900" cy="790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“Krónísk asfyxia”</a:t>
            </a: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2815625" y="1641550"/>
            <a:ext cx="1515000" cy="4509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Placental insufficiens</a:t>
            </a:r>
            <a:endParaRPr b="1"/>
          </a:p>
        </p:txBody>
      </p:sp>
      <p:sp>
        <p:nvSpPr>
          <p:cNvPr id="107" name="Google Shape;107;p21"/>
          <p:cNvSpPr/>
          <p:nvPr/>
        </p:nvSpPr>
        <p:spPr>
          <a:xfrm>
            <a:off x="4667750" y="1641550"/>
            <a:ext cx="1515000" cy="4509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Maternal hypoxemia</a:t>
            </a:r>
            <a:endParaRPr b="1"/>
          </a:p>
        </p:txBody>
      </p:sp>
      <p:sp>
        <p:nvSpPr>
          <p:cNvPr id="108" name="Google Shape;108;p21"/>
          <p:cNvSpPr/>
          <p:nvPr/>
        </p:nvSpPr>
        <p:spPr>
          <a:xfrm>
            <a:off x="4667750" y="3153725"/>
            <a:ext cx="1655700" cy="4509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Fetal anemia</a:t>
            </a:r>
            <a:endParaRPr b="1"/>
          </a:p>
        </p:txBody>
      </p:sp>
      <p:sp>
        <p:nvSpPr>
          <p:cNvPr id="109" name="Google Shape;109;p21"/>
          <p:cNvSpPr/>
          <p:nvPr/>
        </p:nvSpPr>
        <p:spPr>
          <a:xfrm>
            <a:off x="2512625" y="3153725"/>
            <a:ext cx="1818000" cy="4509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Minnkað cardiac output fósturs</a:t>
            </a:r>
            <a:endParaRPr b="1"/>
          </a:p>
        </p:txBody>
      </p:sp>
      <p:sp>
        <p:nvSpPr>
          <p:cNvPr id="110" name="Google Shape;110;p21"/>
          <p:cNvSpPr/>
          <p:nvPr/>
        </p:nvSpPr>
        <p:spPr>
          <a:xfrm>
            <a:off x="2641100" y="4048050"/>
            <a:ext cx="1071600" cy="3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Hjartagalli</a:t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2049850" y="4463725"/>
            <a:ext cx="1160400" cy="3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TTTS/TAPS</a:t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3259025" y="4463725"/>
            <a:ext cx="1071600" cy="3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Arrythmia</a:t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4981663" y="4020850"/>
            <a:ext cx="1253100" cy="3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Immunisering</a:t>
            </a: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4660588" y="4429450"/>
            <a:ext cx="1160400" cy="39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F-M- transfusion</a:t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5869763" y="4429450"/>
            <a:ext cx="1071600" cy="39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Parvo B-19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2734675" y="435075"/>
            <a:ext cx="1253100" cy="450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SLE/ systemsjúkd.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2097650" y="968950"/>
            <a:ext cx="1299000" cy="33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Preeklampsia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3500388" y="971613"/>
            <a:ext cx="1071600" cy="33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Diabetes</a:t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5070350" y="594825"/>
            <a:ext cx="1253100" cy="669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Krónískur lungna/hjarta sjúkd.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3167075" y="3690575"/>
            <a:ext cx="81300" cy="27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5525000" y="3673438"/>
            <a:ext cx="81300" cy="27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3852050" y="3673470"/>
            <a:ext cx="81300" cy="707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2482100" y="3680470"/>
            <a:ext cx="81300" cy="707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4846925" y="3663333"/>
            <a:ext cx="81300" cy="707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6234775" y="3663333"/>
            <a:ext cx="81300" cy="707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10800000">
            <a:off x="5567558" y="1317371"/>
            <a:ext cx="81300" cy="27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/>
          <p:nvPr/>
        </p:nvSpPr>
        <p:spPr>
          <a:xfrm rot="10800000">
            <a:off x="3995558" y="1337184"/>
            <a:ext cx="81300" cy="27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 rot="10800000">
            <a:off x="2938483" y="1335846"/>
            <a:ext cx="81300" cy="27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/>
          <p:nvPr/>
        </p:nvSpPr>
        <p:spPr>
          <a:xfrm rot="10800000">
            <a:off x="3414352" y="931262"/>
            <a:ext cx="63600" cy="677400"/>
          </a:xfrm>
          <a:prstGeom prst="upArrow">
            <a:avLst>
              <a:gd name="adj1" fmla="val 70461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290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Char char="●"/>
            </a:pPr>
            <a:r>
              <a:rPr lang="en" sz="1250" i="1" dirty="0">
                <a:solidFill>
                  <a:srgbClr val="444444"/>
                </a:solidFill>
                <a:highlight>
                  <a:srgbClr val="FFFFFF"/>
                </a:highlight>
              </a:rPr>
              <a:t>Ablatio placentae</a:t>
            </a: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 = Fylgjulos. Ekkert gasflæði. </a:t>
            </a:r>
            <a:endParaRPr lang="en" sz="130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lvl="1" indent="-290115">
              <a:lnSpc>
                <a:spcPct val="150000"/>
              </a:lnSpc>
              <a:buClr>
                <a:srgbClr val="444444"/>
              </a:buClr>
              <a:buSzPct val="100000"/>
              <a:buChar char="●"/>
            </a:pPr>
            <a:r>
              <a:rPr lang="en" sz="1300" dirty="0">
                <a:solidFill>
                  <a:srgbClr val="444444"/>
                </a:solidFill>
                <a:highlight>
                  <a:srgbClr val="FFFFFF"/>
                </a:highlight>
              </a:rPr>
              <a:t>Bráður og viðvarandi súrefnisskortur hjá barni þar til lungun loftuð. OBS sjaldan blæðing frá barninu.</a:t>
            </a:r>
            <a:r>
              <a:rPr lang="en" sz="850" dirty="0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endParaRPr sz="8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290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Char char="●"/>
            </a:pPr>
            <a:r>
              <a:rPr lang="en" sz="1250" i="1" dirty="0">
                <a:solidFill>
                  <a:srgbClr val="444444"/>
                </a:solidFill>
                <a:highlight>
                  <a:srgbClr val="FFFFFF"/>
                </a:highlight>
              </a:rPr>
              <a:t>Vasa previa</a:t>
            </a: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 - Æðar í fósturhimnum sem sitja fyrir fæðingarveginum og springa í fæðingu </a:t>
            </a:r>
          </a:p>
          <a:p>
            <a:pPr lvl="1" indent="-290115">
              <a:lnSpc>
                <a:spcPct val="150000"/>
              </a:lnSpc>
              <a:buClr>
                <a:srgbClr val="444444"/>
              </a:buClr>
              <a:buSzPct val="100000"/>
              <a:buChar char="●"/>
            </a:pPr>
            <a:r>
              <a:rPr lang="en" sz="1300" dirty="0">
                <a:solidFill>
                  <a:srgbClr val="444444"/>
                </a:solidFill>
                <a:highlight>
                  <a:srgbClr val="FFFFFF"/>
                </a:highlight>
              </a:rPr>
              <a:t>akút blóðskortur hjá barninu = hypovolemia + hypoxia. Ef grunur um vasa previa blæðingu og slappur krakki =&gt; gefa akútblóð!</a:t>
            </a:r>
            <a:endParaRPr sz="130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290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Char char="●"/>
            </a:pP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Legrof, skert blóðflæði via leg til fylgju, mögulega fylgjulos líka, ásamt stressi á barnið vegna kröftugra samdrátta</a:t>
            </a:r>
            <a:endParaRPr sz="12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290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Char char="●"/>
            </a:pP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Of mikið af verkjastimulerandi lyfjum (minni hvíldartími fyrir leg og þannig skert blóðflæði til fylgju)</a:t>
            </a:r>
            <a:endParaRPr sz="12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290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Char char="●"/>
            </a:pP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(Langdregin fæðing (tæming á glykogen birgðum fósturs og reynir á að halda áfram kompensation hjá vaxtarskertu barni = akut+kronisk)</a:t>
            </a:r>
            <a:endParaRPr sz="12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rgbClr val="444444"/>
                </a:solidFill>
                <a:highlight>
                  <a:srgbClr val="FFFFFF"/>
                </a:highlight>
              </a:rPr>
              <a:t>Risk-faktorar fyrir akút asfyxiu</a:t>
            </a:r>
            <a:endParaRPr sz="125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287655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Vaxtarskerðing 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Prematurity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Fetal malposition (þverlega /sitjandi)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Patologiskt fósturvatnsmagn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Fjölburar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Fyrri keisari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Sýking 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Sykursýki</a:t>
            </a:r>
            <a:endParaRPr sz="1200" dirty="0"/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200" dirty="0"/>
              <a:t>Hátt BMI</a:t>
            </a:r>
            <a:endParaRPr sz="450" dirty="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Akút asfyxia (án krónísks ástands)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Leiðir til að meta áhættu/möguleika á asfyxiu í fæðingu</a:t>
            </a:r>
            <a:endParaRPr sz="2320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Tachykardia (Stress)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Minnkaður breytileiki (CNS áhrif asfyxiu)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Bradykardia (asfyxiu áhrif á hjartavöðva)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Capillary blóðgas (pH og laktat)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 á áhættuþáttum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ctg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139457" y="3540600"/>
            <a:ext cx="2061960" cy="1084904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4098" name="Picture 2" descr="3 2 1 normal CTG registr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5582" y="445025"/>
            <a:ext cx="16231934" cy="1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35" y="2332248"/>
            <a:ext cx="123825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213" y="2332248"/>
            <a:ext cx="21907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790" y="2332248"/>
            <a:ext cx="225407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63" y="2692081"/>
            <a:ext cx="3093235" cy="22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laktat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5" t="38792" r="72630" b="40758"/>
          <a:stretch/>
        </p:blipFill>
        <p:spPr>
          <a:xfrm>
            <a:off x="688919" y="1278835"/>
            <a:ext cx="6985261" cy="2226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4887" y="3028122"/>
            <a:ext cx="6327913" cy="192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129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Asfyxia – klínískur gangur</a:t>
            </a: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15144"/>
          <a:stretch/>
        </p:blipFill>
        <p:spPr>
          <a:xfrm>
            <a:off x="2224400" y="1341825"/>
            <a:ext cx="5024539" cy="287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Klínískt 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74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Google Shape;1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100" y="347062"/>
            <a:ext cx="3166601" cy="27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25"/>
          <p:cNvPicPr preferRelativeResize="0"/>
          <p:nvPr/>
        </p:nvPicPr>
        <p:blipFill rotWithShape="1">
          <a:blip r:embed="rId3">
            <a:alphaModFix/>
          </a:blip>
          <a:srcRect l="33553" t="9272" r="34693"/>
          <a:stretch/>
        </p:blipFill>
        <p:spPr>
          <a:xfrm>
            <a:off x="4501956" y="1654023"/>
            <a:ext cx="2903424" cy="271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0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l="12746" t="34545" r="45867" b="11171"/>
          <a:stretch/>
        </p:blipFill>
        <p:spPr>
          <a:xfrm>
            <a:off x="0" y="496879"/>
            <a:ext cx="4859424" cy="3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5022" y="496875"/>
            <a:ext cx="4762575" cy="371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Hvað er asfyxia?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Súrefnisskortur - skilgreiningar og áhrif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Áhættuþættir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Mat fyrir fæðingu á asfyxiu-áhættu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Asfyxia hjá nýbura - klínískt mat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HIE, afleiðing asfyxiu</a:t>
            </a:r>
          </a:p>
          <a:p>
            <a:pPr lvl="1" indent="-342900">
              <a:buSzPts val="1800"/>
              <a:buChar char="●"/>
            </a:pPr>
            <a:r>
              <a:rPr lang="en" dirty="0"/>
              <a:t>Aðrar mögulegar afleiðingar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Kælimeðferð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Prognosa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84587" y="16518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Ventilation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/>
              <a:t>Ventilation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Ventilation</a:t>
            </a:r>
            <a:endParaRPr sz="2400" b="1" dirty="0"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t="20671" b="23857"/>
          <a:stretch/>
        </p:blipFill>
        <p:spPr>
          <a:xfrm>
            <a:off x="5996609" y="26504"/>
            <a:ext cx="3105675" cy="172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88" y="-194453"/>
            <a:ext cx="5034721" cy="3776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0145" t="1712"/>
          <a:stretch/>
        </p:blipFill>
        <p:spPr>
          <a:xfrm>
            <a:off x="548260" y="3114260"/>
            <a:ext cx="2930988" cy="2029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4428" b="23478"/>
          <a:stretch/>
        </p:blipFill>
        <p:spPr>
          <a:xfrm>
            <a:off x="3892876" y="3455576"/>
            <a:ext cx="2585002" cy="1346606"/>
          </a:xfrm>
          <a:prstGeom prst="rect">
            <a:avLst/>
          </a:prstGeom>
        </p:spPr>
      </p:pic>
      <p:sp>
        <p:nvSpPr>
          <p:cNvPr id="6" name="AutoShape 2" descr="Infant Child Laryngoscope Set Fiber Optic Illumination Intub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4245" t="9096" r="1410" b="9867"/>
          <a:stretch/>
        </p:blipFill>
        <p:spPr>
          <a:xfrm>
            <a:off x="6573910" y="1854110"/>
            <a:ext cx="1351722" cy="1298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32458" b="28887"/>
          <a:stretch/>
        </p:blipFill>
        <p:spPr>
          <a:xfrm>
            <a:off x="7259608" y="3810826"/>
            <a:ext cx="1645579" cy="636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57" y="0"/>
            <a:ext cx="3665191" cy="51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Hvað svo?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326" y="11694533"/>
            <a:ext cx="7912971" cy="51826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3074" name="Picture 2" descr="PPT - Understanding Asphyxia Neonatorum in Newborn Babies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40332" r="59708" b="3302"/>
          <a:stretch/>
        </p:blipFill>
        <p:spPr bwMode="auto">
          <a:xfrm>
            <a:off x="4273824" y="831477"/>
            <a:ext cx="2126977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uro/Reflexes | Newborn Nursery | Stanford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4" y="944838"/>
            <a:ext cx="2317980" cy="30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 ASPHYXIA – Dr Abhay Kumar (Ram Jyoti Children Hospital) – Newborn &amp;  Child Specialist in Begusa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37" y="309251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inatal asphyxia, birth asphyxia, causes, symptoms, types, diagnosi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01" y="2550105"/>
            <a:ext cx="2883755" cy="1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7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Klínískt 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Continous observation</a:t>
            </a:r>
          </a:p>
          <a:p>
            <a:pPr lvl="1"/>
            <a:r>
              <a:rPr lang="is-IS" dirty="0"/>
              <a:t>ABCD</a:t>
            </a:r>
          </a:p>
          <a:p>
            <a:r>
              <a:rPr lang="is-IS" dirty="0"/>
              <a:t>Neurologiskt mat mtt HIE</a:t>
            </a:r>
          </a:p>
        </p:txBody>
      </p:sp>
    </p:spTree>
    <p:extLst>
      <p:ext uri="{BB962C8B-B14F-4D97-AF65-F5344CB8AC3E}">
        <p14:creationId xmlns:p14="http://schemas.microsoft.com/office/powerpoint/2010/main" val="297446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Sarnat skali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576263"/>
            <a:ext cx="57150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1703387"/>
            <a:ext cx="7105650" cy="2314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HIE – Thompson skali</a:t>
            </a:r>
          </a:p>
        </p:txBody>
      </p:sp>
    </p:spTree>
    <p:extLst>
      <p:ext uri="{BB962C8B-B14F-4D97-AF65-F5344CB8AC3E}">
        <p14:creationId xmlns:p14="http://schemas.microsoft.com/office/powerpoint/2010/main" val="351988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Kæling?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 kriteria </a:t>
            </a:r>
            <a:r>
              <a:rPr lang="en" dirty="0"/>
              <a:t>- minst </a:t>
            </a:r>
            <a:r>
              <a:rPr lang="en" u="sng" dirty="0"/>
              <a:t>eitt </a:t>
            </a:r>
            <a:r>
              <a:rPr lang="en" dirty="0"/>
              <a:t>af eftirfarandi: 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1" dirty="0">
                <a:solidFill>
                  <a:schemeClr val="dk1"/>
                </a:solidFill>
              </a:rPr>
              <a:t>1. Apgar við 10 min ≤ 5 </a:t>
            </a:r>
            <a:endParaRPr sz="129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1" dirty="0">
                <a:solidFill>
                  <a:schemeClr val="dk1"/>
                </a:solidFill>
              </a:rPr>
              <a:t>2. Endurlífgun enn framkvæmd við 10 min aldur </a:t>
            </a:r>
            <a:endParaRPr sz="129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1" dirty="0">
                <a:solidFill>
                  <a:schemeClr val="dk1"/>
                </a:solidFill>
              </a:rPr>
              <a:t>3. pH &lt;7,0 í naflastreng eða arteríu/venu blóðgasi innan fyrstu 60 mín </a:t>
            </a:r>
            <a:endParaRPr sz="129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1" dirty="0">
                <a:solidFill>
                  <a:schemeClr val="dk1"/>
                </a:solidFill>
              </a:rPr>
              <a:t>4. BE ≤ -16 í naflastreng eða arteríu/venu blóðgasi innan fyrstu 60 mín </a:t>
            </a:r>
            <a:endParaRPr sz="129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Ef eitt af A er uppfyllt þá meta B kriteria (meta endurtekið eftir fyrstu stabilieringu)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B kriteria </a:t>
            </a:r>
            <a:r>
              <a:rPr lang="en" dirty="0"/>
              <a:t>- eru merki um meðal/svæsna HIE?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5" dirty="0">
                <a:solidFill>
                  <a:schemeClr val="dk1"/>
                </a:solidFill>
              </a:rPr>
              <a:t>Óeðlileg meðvitund (lethargy, stupor, coma) </a:t>
            </a:r>
            <a:r>
              <a:rPr lang="en" sz="1275" b="1" dirty="0">
                <a:solidFill>
                  <a:schemeClr val="dk1"/>
                </a:solidFill>
              </a:rPr>
              <a:t>og </a:t>
            </a:r>
            <a:r>
              <a:rPr lang="en" sz="1275" dirty="0">
                <a:solidFill>
                  <a:schemeClr val="dk1"/>
                </a:solidFill>
              </a:rPr>
              <a:t>eitt af eftirfarandi:</a:t>
            </a:r>
            <a:endParaRPr sz="1275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75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5" dirty="0">
                <a:solidFill>
                  <a:schemeClr val="dk1"/>
                </a:solidFill>
              </a:rPr>
              <a:t>1. Óeðlilegur tonus (</a:t>
            </a:r>
            <a:r>
              <a:rPr lang="en" sz="1275" u="sng" dirty="0">
                <a:solidFill>
                  <a:schemeClr val="dk1"/>
                </a:solidFill>
              </a:rPr>
              <a:t>hypotonus</a:t>
            </a:r>
            <a:r>
              <a:rPr lang="en" sz="1275" dirty="0">
                <a:solidFill>
                  <a:schemeClr val="dk1"/>
                </a:solidFill>
              </a:rPr>
              <a:t> eða opistotonus)</a:t>
            </a:r>
            <a:endParaRPr sz="1275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5" dirty="0">
                <a:solidFill>
                  <a:schemeClr val="dk1"/>
                </a:solidFill>
              </a:rPr>
              <a:t>2. Óeðlilegir reflexer (augnhreyfingar, pupillur, </a:t>
            </a:r>
            <a:r>
              <a:rPr lang="en" sz="1275" u="sng" dirty="0">
                <a:solidFill>
                  <a:schemeClr val="dk1"/>
                </a:solidFill>
              </a:rPr>
              <a:t>sogreflex</a:t>
            </a:r>
            <a:r>
              <a:rPr lang="en" sz="1275" dirty="0">
                <a:solidFill>
                  <a:schemeClr val="dk1"/>
                </a:solidFill>
              </a:rPr>
              <a:t>)</a:t>
            </a:r>
            <a:endParaRPr sz="1275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5" dirty="0">
                <a:solidFill>
                  <a:schemeClr val="dk1"/>
                </a:solidFill>
              </a:rPr>
              <a:t>3. </a:t>
            </a:r>
            <a:r>
              <a:rPr lang="en" sz="1275" u="sng" dirty="0">
                <a:solidFill>
                  <a:schemeClr val="dk1"/>
                </a:solidFill>
              </a:rPr>
              <a:t>Krampar</a:t>
            </a:r>
            <a:endParaRPr sz="1275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6 klst gluggi til að starta meðferð</a:t>
            </a:r>
            <a:endParaRPr dirty="0"/>
          </a:p>
        </p:txBody>
      </p:sp>
      <p:pic>
        <p:nvPicPr>
          <p:cNvPr id="4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027" y="2663687"/>
            <a:ext cx="1569347" cy="232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Kælimeðferð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Eina sannreynda meðferðin til að minnka neurologiskan skaða eftir asfyxiu</a:t>
            </a:r>
          </a:p>
          <a:p>
            <a:pPr lvl="1"/>
            <a:r>
              <a:rPr lang="is-IS" dirty="0"/>
              <a:t>NNT = 7</a:t>
            </a:r>
          </a:p>
          <a:p>
            <a:pPr lvl="1"/>
            <a:r>
              <a:rPr lang="is-IS" dirty="0"/>
              <a:t>Ca 25% minni líkur á dauða og/eða svæsnum heilaskaða ef kælt (í metaanalysu)</a:t>
            </a:r>
          </a:p>
          <a:p>
            <a:r>
              <a:rPr lang="is-IS" dirty="0"/>
              <a:t>Minnkar orkuþörf heilafrumna, minnkar líkur á secunderum skaða</a:t>
            </a:r>
          </a:p>
          <a:p>
            <a:r>
              <a:rPr lang="is-IS" dirty="0"/>
              <a:t>Barnið kælt niður í 33-34°C í 72 klst</a:t>
            </a:r>
          </a:p>
          <a:p>
            <a:pPr lvl="1"/>
            <a:r>
              <a:rPr lang="is-IS" dirty="0"/>
              <a:t>&gt;36v meðgöngulengd</a:t>
            </a:r>
          </a:p>
          <a:p>
            <a:pPr lvl="1"/>
            <a:r>
              <a:rPr lang="is-IS" dirty="0"/>
              <a:t>Ekki sýnt sig að sé betra að kæla meira eða lengur eða minni krakka</a:t>
            </a:r>
          </a:p>
          <a:p>
            <a:r>
              <a:rPr lang="is-IS" dirty="0"/>
              <a:t>Aukaverkanir meðferðar</a:t>
            </a:r>
          </a:p>
          <a:p>
            <a:pPr lvl="1"/>
            <a:r>
              <a:rPr lang="is-IS" dirty="0"/>
              <a:t>Óþægindi, pulmonary hypertension, bradykardia, fituvefs necrosa, hypocarbia, lyfjametabolismi minni</a:t>
            </a:r>
          </a:p>
        </p:txBody>
      </p:sp>
    </p:spTree>
    <p:extLst>
      <p:ext uri="{BB962C8B-B14F-4D97-AF65-F5344CB8AC3E}">
        <p14:creationId xmlns:p14="http://schemas.microsoft.com/office/powerpoint/2010/main" val="344183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dirty="0"/>
              <a:t>6 klst gluggi til að hefja kælimeðferð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l="47595" t="31377" r="5669" b="27819"/>
          <a:stretch/>
        </p:blipFill>
        <p:spPr>
          <a:xfrm>
            <a:off x="221645" y="1152475"/>
            <a:ext cx="8313725" cy="40828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1"/>
          <p:cNvCxnSpPr/>
          <p:nvPr/>
        </p:nvCxnSpPr>
        <p:spPr>
          <a:xfrm>
            <a:off x="3490993" y="4941726"/>
            <a:ext cx="1756868" cy="1335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245165" y="445025"/>
            <a:ext cx="87729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Möguleg áhrif asfyxiu / Meðferð og möguleg áhrif meðferðar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Öndunarvél (t.d. ef MAS eða svæsin cerebral áhrif) ↔ enginn öndunarstuðningur. Obs hypocarbia.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Hjartafunktion mögulega skert v/ ischemiu eða PPHN. Varlega í inotropa v/ autonom brenglunar og kælimeðferðar.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Nýrnastarfsemi skert, fyrst anuri, svo polyuri. Elektrolytabrenglanir. Varlega í að gefa vökva í fyrstu.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Þarmastarfsemi skert, varlega í enteral fæði.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Lifrarstarfsemi skert. Varlega í parenteral fæði. Obs koagulation status. OBS lyf.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Central æðaaðgengi (oftast í nafla).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CFM (aEEG = rafstarfsemi heila) og EEG. Krampameðferð? Sedering/verkjameðferð hefur áhrif á EEG (og öndun og blóðþrýsting og OBS minnkaðan útskilnað lyfja v/ asfyxiu og v/ kælimeðferðar)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32323"/>
                </a:solidFill>
                <a:highlight>
                  <a:srgbClr val="FFFFFF"/>
                </a:highlight>
              </a:rPr>
              <a:t>= Gasflæðis-skerðing / blóðflæðisskerðing</a:t>
            </a: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32323"/>
                </a:solidFill>
                <a:highlight>
                  <a:srgbClr val="FFFFFF"/>
                </a:highlight>
              </a:rPr>
              <a:t>sem verður í tengslum við fæðingu   (fyrir fæðingu  /   í fæðingu   /   (eftir fæðingu))</a:t>
            </a: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32323"/>
                </a:solidFill>
                <a:highlight>
                  <a:srgbClr val="FFFFFF"/>
                </a:highlight>
              </a:rPr>
              <a:t>Skert skipti á O2 og CO2 yfir fylgju (/lungu) </a:t>
            </a: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232323"/>
                </a:solidFill>
                <a:highlight>
                  <a:srgbClr val="FFFFFF"/>
                </a:highlight>
              </a:rPr>
              <a:t>=&gt; súrefnisskortur (=&gt; metabol acidosa) og koltvísýringsupphleðsla (=&gt; respiratorisk acidosa)</a:t>
            </a: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u="sng" dirty="0">
                <a:solidFill>
                  <a:srgbClr val="232323"/>
                </a:solidFill>
                <a:highlight>
                  <a:srgbClr val="FFFFFF"/>
                </a:highlight>
              </a:rPr>
              <a:t>Hætta á</a:t>
            </a:r>
            <a:r>
              <a:rPr lang="en" sz="1500" dirty="0">
                <a:solidFill>
                  <a:srgbClr val="232323"/>
                </a:solidFill>
                <a:highlight>
                  <a:srgbClr val="FFFFFF"/>
                </a:highlight>
              </a:rPr>
              <a:t> ischemiskum skaða á líffæri</a:t>
            </a:r>
            <a:endParaRPr sz="1500" dirty="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Hvað er asfyxia?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dirty="0"/>
              <a:t>Prognosis</a:t>
            </a:r>
            <a:endParaRPr dirty="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s-IS" dirty="0"/>
              <a:t>Samþætt mat: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is-IS" dirty="0"/>
              <a:t>- Hversu svæsin asfyxia. Hvernig hefur EEG litið út (metið á degi 2-3)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is-IS" dirty="0"/>
              <a:t>MR á degi 4-7 - útbreiðsla iskemiskra breytinga og staðsetning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s-IS" dirty="0"/>
              <a:t>Heilastofns-heyrnarmæling og augnskoðun.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s-IS" dirty="0"/>
              <a:t>Getum sagt til um CP/sjón/motor erfiðleika. Getum sagt til þegar engin von er á bata.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is-IS"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s-IS" dirty="0"/>
              <a:t>Langtíma eftirfylgni (5+ ár). (CP á að fanga 3-6 mánaða) Fylgjast með þroska. Í kring um 5 ára meta mtt autism / cognitivra brenglana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Spurningar</a:t>
            </a:r>
          </a:p>
        </p:txBody>
      </p:sp>
    </p:spTree>
    <p:extLst>
      <p:ext uri="{BB962C8B-B14F-4D97-AF65-F5344CB8AC3E}">
        <p14:creationId xmlns:p14="http://schemas.microsoft.com/office/powerpoint/2010/main" val="13384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80"/>
            <a:ext cx="8520600" cy="2187439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26" name="Picture 2" descr="1 2 1 an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81" y="171124"/>
            <a:ext cx="6352398" cy="46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7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166254"/>
            <a:ext cx="3719945" cy="4798729"/>
          </a:xfrm>
          <a:prstGeom prst="rect">
            <a:avLst/>
          </a:prstGeom>
        </p:spPr>
      </p:pic>
      <p:pic>
        <p:nvPicPr>
          <p:cNvPr id="2050" name="Picture 2" descr="Fetal and postnatal (adult) circulation: in fetuses, placenta is th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4"/>
          <a:stretch/>
        </p:blipFill>
        <p:spPr bwMode="auto">
          <a:xfrm>
            <a:off x="5141675" y="249381"/>
            <a:ext cx="3392723" cy="42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09" y="4163291"/>
            <a:ext cx="11222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Naflavena</a:t>
            </a:r>
          </a:p>
          <a:p>
            <a:r>
              <a:rPr lang="is-IS" sz="600" dirty="0"/>
              <a:t>Súrefnisríkt blóð frá fylgju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27" y="4612528"/>
            <a:ext cx="13646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Naflaslagæðar</a:t>
            </a:r>
          </a:p>
          <a:p>
            <a:r>
              <a:rPr lang="is-IS" sz="600" dirty="0"/>
              <a:t>Súrefnissnautt blóð frá barni</a:t>
            </a:r>
          </a:p>
        </p:txBody>
      </p:sp>
    </p:spTree>
    <p:extLst>
      <p:ext uri="{BB962C8B-B14F-4D97-AF65-F5344CB8AC3E}">
        <p14:creationId xmlns:p14="http://schemas.microsoft.com/office/powerpoint/2010/main" val="406951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Ólík stig af súrefnisskorti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Hypoxemia – minnkaður hlutþrýstingur súrefnis í blóði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Hypoxia – áhrif á perifera vefi 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Asfyxia – (möguleg) áhrif á alla vefi líkamans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Hypoxemia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500" y="1152475"/>
            <a:ext cx="4463550" cy="29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69300" y="1256300"/>
            <a:ext cx="4463700" cy="3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Minni hlutþrýstingur súrefnis 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Aðlögun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Minnkaðar orkukröfur = minnkaðar  hreyfingar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Til langs tíma verri vöxtur (minni vöxtur = minni súrefnisþörf)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Verri í stakk búinn fyrir akút stress við langvarandi hypoxemiu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Hypoxia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100" y="1204925"/>
            <a:ext cx="47625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509925" y="1256325"/>
            <a:ext cx="3909300" cy="3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Aðlögun dugar ekki til 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Varnarmekanismi fer í gang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Stresshormón ↑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Blóðflæði prioriterað til hjarta, heila og nýrnahetta</a:t>
            </a:r>
            <a:endParaRPr dirty="0">
              <a:solidFill>
                <a:schemeClr val="dk2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 dirty="0">
                <a:solidFill>
                  <a:schemeClr val="dk2"/>
                </a:solidFill>
              </a:rPr>
              <a:t>Blóðflæði ↓ til húðar, lifrar, nýrna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Anaerob metabolismi í gang í perifer vefjum (er ok í fleiri klst)</a:t>
            </a:r>
            <a:endParaRPr dirty="0">
              <a:solidFill>
                <a:schemeClr val="dk2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 dirty="0">
                <a:solidFill>
                  <a:schemeClr val="dk2"/>
                </a:solidFill>
              </a:rPr>
              <a:t>Metabol acidosa (↑ laktat)</a:t>
            </a:r>
            <a:endParaRPr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Asfyxia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150" y="1182400"/>
            <a:ext cx="3795200" cy="25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92125" y="1152825"/>
            <a:ext cx="51732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Enn meira stress, þar til compensation dugir ekki til lengur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Hjarta og heili fá ekki nægt súrefni til að starfa eðlilega 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=&gt; út með krakkann núna! (&lt;10 mín)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Uppsöfnun af koltvísýringi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Respiratorisk acidosa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Hversu langan tíma barnið þolir þetta ástand fer eftir: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Undirliggjandi ástandi barns/placentu/móður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Krónískt vs akút ástand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1010</Words>
  <Application>Microsoft Office PowerPoint</Application>
  <PresentationFormat>On-screen Show (16:9)</PresentationFormat>
  <Paragraphs>160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Asfyxia</vt:lpstr>
      <vt:lpstr>PowerPoint Presentation</vt:lpstr>
      <vt:lpstr>Hvað er asfyxia?</vt:lpstr>
      <vt:lpstr>PowerPoint Presentation</vt:lpstr>
      <vt:lpstr>PowerPoint Presentation</vt:lpstr>
      <vt:lpstr>Ólík stig af súrefnisskorti</vt:lpstr>
      <vt:lpstr>Hypoxemia</vt:lpstr>
      <vt:lpstr>Hypoxia</vt:lpstr>
      <vt:lpstr>Asfyxia</vt:lpstr>
      <vt:lpstr>Áhættuþættir fyrir hypoxemiu (“krónískri asfyxiu”)</vt:lpstr>
      <vt:lpstr>PowerPoint Presentation</vt:lpstr>
      <vt:lpstr>Akút asfyxia (án krónísks ástands)</vt:lpstr>
      <vt:lpstr>Leiðir til að meta áhættu/möguleika á asfyxiu í fæðingu</vt:lpstr>
      <vt:lpstr>ctg</vt:lpstr>
      <vt:lpstr>laktat</vt:lpstr>
      <vt:lpstr>Asfyxia – klínískur gangur</vt:lpstr>
      <vt:lpstr>Klínískt mat</vt:lpstr>
      <vt:lpstr>PowerPoint Presentation</vt:lpstr>
      <vt:lpstr>PowerPoint Presentation</vt:lpstr>
      <vt:lpstr>PowerPoint Presentation</vt:lpstr>
      <vt:lpstr>PowerPoint Presentation</vt:lpstr>
      <vt:lpstr>Hvað svo?</vt:lpstr>
      <vt:lpstr>Klínískt mat</vt:lpstr>
      <vt:lpstr>HIE</vt:lpstr>
      <vt:lpstr>PowerPoint Presentation</vt:lpstr>
      <vt:lpstr>Kæling?</vt:lpstr>
      <vt:lpstr>Kælimeðferð</vt:lpstr>
      <vt:lpstr>6 klst gluggi til að hefja kælimeðferð</vt:lpstr>
      <vt:lpstr>Möguleg áhrif asfyxiu / Meðferð og möguleg áhrif meðferðar</vt:lpstr>
      <vt:lpstr>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Asfyxia</dc:title>
  <dc:creator>Júlíus Kristjánsson</dc:creator>
  <cp:lastModifiedBy>Ingibjörg M. Steinþórsdóttir</cp:lastModifiedBy>
  <cp:revision>21</cp:revision>
  <dcterms:modified xsi:type="dcterms:W3CDTF">2025-10-08T12:06:55Z</dcterms:modified>
</cp:coreProperties>
</file>