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348" r:id="rId6"/>
    <p:sldId id="357" r:id="rId7"/>
    <p:sldId id="330" r:id="rId8"/>
    <p:sldId id="257" r:id="rId9"/>
    <p:sldId id="258" r:id="rId10"/>
    <p:sldId id="259" r:id="rId11"/>
    <p:sldId id="261" r:id="rId12"/>
    <p:sldId id="260" r:id="rId13"/>
    <p:sldId id="262" r:id="rId14"/>
    <p:sldId id="264" r:id="rId15"/>
    <p:sldId id="273" r:id="rId16"/>
    <p:sldId id="265" r:id="rId17"/>
    <p:sldId id="266" r:id="rId18"/>
    <p:sldId id="267" r:id="rId19"/>
    <p:sldId id="331" r:id="rId20"/>
    <p:sldId id="333" r:id="rId21"/>
    <p:sldId id="335" r:id="rId22"/>
    <p:sldId id="313" r:id="rId23"/>
    <p:sldId id="308" r:id="rId24"/>
    <p:sldId id="309" r:id="rId25"/>
    <p:sldId id="336" r:id="rId26"/>
    <p:sldId id="351" r:id="rId27"/>
    <p:sldId id="353" r:id="rId28"/>
    <p:sldId id="352" r:id="rId29"/>
    <p:sldId id="310" r:id="rId30"/>
    <p:sldId id="269" r:id="rId31"/>
    <p:sldId id="272" r:id="rId32"/>
    <p:sldId id="277" r:id="rId33"/>
    <p:sldId id="278" r:id="rId34"/>
    <p:sldId id="280" r:id="rId35"/>
    <p:sldId id="318" r:id="rId36"/>
    <p:sldId id="339" r:id="rId37"/>
    <p:sldId id="342" r:id="rId38"/>
    <p:sldId id="341" r:id="rId39"/>
    <p:sldId id="343" r:id="rId40"/>
    <p:sldId id="344" r:id="rId41"/>
    <p:sldId id="345" r:id="rId42"/>
    <p:sldId id="346" r:id="rId43"/>
    <p:sldId id="347" r:id="rId44"/>
    <p:sldId id="271" r:id="rId45"/>
    <p:sldId id="268" r:id="rId46"/>
    <p:sldId id="354" r:id="rId47"/>
    <p:sldId id="355" r:id="rId48"/>
    <p:sldId id="356" r:id="rId4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39:59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24575,'4'4'0,"5"1"0,2 4 0,2 4 0,-1 4 0,2 3 0,-2 2 0,1-2 0,2-5 0,7-1 0,0 0 0,-1-1 0,1 1 0,0-2 0,-3-3-8191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40:01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11 24575,'-4'-4'0,"-6"-1"0,-4 4 0,-4 6 0,-3 3 0,2 3 0,4 4 0,5 4 0,0 2 0,2 1 0,2 2 0,-2 0 0,-3 0 0,-4 0 0,-4-4 0,-2-10 0,3-6-8191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56:07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24575,'6'-8'0,"0"0"0,0-1 0,0 0 0,6-15 0,3-5 0,-8 17 0,1 0 0,1 1 0,-1-1 0,2 1 0,-1 1 0,2 0 0,-1 0 0,1 1 0,1 1 0,-1 0 0,2 0 0,-1 1 0,1 1 0,24-10 0,-28 13-227,0 0-1,0-1 1,-1 0-1,0 0 1,11-9-1,-4 1-6598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56:0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24575,'0'4'0,"4"1"0,2 4 0,3 4 0,0 5 0,7-2 0,0 5 0,6-2 0,-1 1 0,-4 0 0,-1 1 0,0 5 0,2-2 0,-2-1 0,0-5 0,-3-1 0,5 0 0,-1-2-8191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F528-23C2-4976-955C-775279A7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08C2E-6530-492E-94DB-5E1F30D8F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FF13-6E71-48E6-82DA-93C5A9C2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6DDB-778A-42FD-9745-9EF77260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6B9E0-A349-4A71-A82F-5CB49559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860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BB05-CE3D-40BE-A717-30CB51A3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817FE-5482-4222-8230-D66A0C826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A899-966F-4410-8136-D78836D1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4BCC-FCB1-4FBB-A1F5-5B7F621F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69B2-2476-45F7-8860-D977BDF2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56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B75B9-88C0-4380-A71A-6EFAC20E5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58FDC-52D6-4E9C-9489-F97A4736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0248-5AAB-4005-A8C0-F06DE58A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7C9E-6076-4D9C-A71D-0F2FE7C1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DAB7-9A5F-4506-AF91-85885DEC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579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27046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286E-77FC-4F4D-B774-FCE937A6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DBAFD-C137-4B0E-B610-22F93127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5CA7-7978-4274-B4CD-DC29CA2C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751B-6A61-4690-B2D8-9CAAC7CF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9C5E-C62F-4EC6-B63A-7C04CE0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650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F73-30D1-4672-9FE6-3618C36C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681E1-F475-47CC-8629-15F8D045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0BC5-E47A-42DE-8692-71B9234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3F64-68DB-4556-BB8E-5870EC2A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DC5C-3E43-4D11-90FE-F0CEE4F3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385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692D-903A-4C23-A757-B791730E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F59-8BC8-4225-B6DC-EA45B4EE0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DA80-1D15-4701-BC1C-A9F3ECF68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37D42-3531-4DEB-9161-B520B550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F6457-A94F-45FB-9A3D-18598F2D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0F56-5F46-4D7B-A7F5-2B9399B9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20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41CD-72A3-4AA1-9AC4-53C843F9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1E8E-AD4A-4759-A373-4DC91336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0BDA-A1A3-448D-8C5D-9AACC117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8DBBF-DF19-49FF-8404-883853E2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A903A-37CC-4A8B-8018-B0B21527C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075E0-2B4F-4BBA-90DD-3C2673B8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519C6-197A-4DCA-8145-B12E23E1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E984D-EAE4-4384-BFFA-10B14C8E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44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F760-9A8D-465E-B330-E5D81973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7A4B3-2B93-44CA-A9EE-C57A3440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4CA6-5BD9-4824-82E0-380BDB9C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A970E-5928-40EF-A7D5-0178421A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55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377B6-66FE-4771-A10E-27952F29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B93CF-1AEB-4C0C-82C7-4B6ACE57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41726-3E1F-43DE-A73A-79334E6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13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1661-F0B7-4989-940A-F174472D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3E45-C365-44BA-BAE6-F0B45215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D75E-CC82-4834-A922-FD7C6721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C406D-B7EF-497D-8A3C-DA01BB10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98927-D390-4786-9904-00CFA31C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41282-7C8D-4D3F-A646-32F799C8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05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2CDB-C162-4259-AFBA-F11A50FE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8DBD1-52B9-4886-91AD-36329090D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6100D-BDC3-4D35-A94F-AB34B72AD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8405D-B6EF-42B2-98B7-8F2E78F4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BF180-DB7D-44A4-921F-55E54016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FF7E-7532-4EC3-A259-EE11D4C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888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AB9C8-BAF8-4645-8A24-A8D94DB2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C5ABE-EC9D-4180-BA88-EBF30378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1F0B9-CB9B-4823-BF96-F05E454F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484-A74A-409C-A401-52C6F17E710F}" type="datetimeFigureOut">
              <a:rPr lang="is-IS" smtClean="0"/>
              <a:t>07.05.2025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91A0F-A8E2-4C0A-8283-2EB33B890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7560-B759-4074-B383-B6E60555F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4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418E-F400-49F2-8299-389D8FFB1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92" y="89121"/>
            <a:ext cx="6696453" cy="3643679"/>
          </a:xfrm>
        </p:spPr>
        <p:txBody>
          <a:bodyPr anchor="b">
            <a:normAutofit/>
          </a:bodyPr>
          <a:lstStyle/>
          <a:p>
            <a:pPr algn="l"/>
            <a:r>
              <a:rPr lang="is-IS" sz="5200" dirty="0" err="1"/>
              <a:t>Nýburagula</a:t>
            </a:r>
            <a:endParaRPr lang="is-I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F1162-08A5-4906-8FD1-1B4C5C292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064" y="5041616"/>
            <a:ext cx="4471736" cy="1246472"/>
          </a:xfrm>
        </p:spPr>
        <p:txBody>
          <a:bodyPr anchor="ctr">
            <a:normAutofit/>
          </a:bodyPr>
          <a:lstStyle/>
          <a:p>
            <a:pPr algn="r"/>
            <a:r>
              <a:rPr lang="is-IS" dirty="0"/>
              <a:t>Þórður Þórarinn Þórðarson</a:t>
            </a:r>
          </a:p>
          <a:p>
            <a:pPr algn="r"/>
            <a:r>
              <a:rPr lang="is-IS" dirty="0" err="1"/>
              <a:t>Nýburalæknir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633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B02C4-57C0-4404-A6A1-0D6969AE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is-IS" sz="3600" dirty="0" err="1"/>
              <a:t>Bilirubin</a:t>
            </a:r>
            <a:r>
              <a:rPr lang="is-IS" sz="3600" dirty="0"/>
              <a:t> </a:t>
            </a:r>
            <a:r>
              <a:rPr lang="is-IS" sz="3600" dirty="0" err="1"/>
              <a:t>Induced</a:t>
            </a:r>
            <a:r>
              <a:rPr lang="is-IS" sz="3600" dirty="0"/>
              <a:t> </a:t>
            </a:r>
            <a:r>
              <a:rPr lang="is-IS" sz="3600" dirty="0" err="1"/>
              <a:t>Neurologic</a:t>
            </a:r>
            <a:r>
              <a:rPr lang="is-IS" sz="3600" dirty="0"/>
              <a:t> </a:t>
            </a:r>
            <a:r>
              <a:rPr lang="is-IS" sz="3600" dirty="0" err="1"/>
              <a:t>Dysfunction</a:t>
            </a:r>
            <a:br>
              <a:rPr lang="is-IS" sz="3600" dirty="0"/>
            </a:br>
            <a:r>
              <a:rPr lang="is-IS" sz="3600" dirty="0"/>
              <a:t>(</a:t>
            </a:r>
            <a:r>
              <a:rPr lang="is-IS" sz="3600" dirty="0" err="1"/>
              <a:t>bilirubínorsökuð</a:t>
            </a:r>
            <a:r>
              <a:rPr lang="is-IS" sz="3600" dirty="0"/>
              <a:t> taugakerfisröskun)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7C47-C60D-4DA1-9B3A-67DC0541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/>
              <a:t>BIND</a:t>
            </a:r>
          </a:p>
          <a:p>
            <a:pPr lvl="2"/>
            <a:r>
              <a:rPr lang="is-IS" sz="1600" dirty="0"/>
              <a:t>Skemmdir á heilavef af völdum óbundins </a:t>
            </a:r>
            <a:r>
              <a:rPr lang="is-IS" sz="1600" dirty="0" err="1"/>
              <a:t>bilirubins</a:t>
            </a:r>
            <a:r>
              <a:rPr lang="is-IS" sz="1600" dirty="0"/>
              <a:t> sem fer yfir HBÞ, binst heilavef og veldur þar vefjaskemmdum</a:t>
            </a:r>
          </a:p>
          <a:p>
            <a:pPr lvl="2"/>
            <a:r>
              <a:rPr lang="is-IS" sz="1600" dirty="0"/>
              <a:t>Breytileg einkenni </a:t>
            </a:r>
          </a:p>
          <a:p>
            <a:pPr lvl="3"/>
            <a:r>
              <a:rPr lang="is-IS" sz="1400" dirty="0" err="1"/>
              <a:t>Mótorísk</a:t>
            </a:r>
            <a:r>
              <a:rPr lang="is-IS" sz="1400" dirty="0"/>
              <a:t> einkenni, vandamál með tal, heyrn, skynjun, sjón </a:t>
            </a:r>
            <a:r>
              <a:rPr lang="is-IS" sz="1400" dirty="0" err="1"/>
              <a:t>ofl</a:t>
            </a:r>
            <a:endParaRPr lang="is-IS" sz="1400" dirty="0"/>
          </a:p>
          <a:p>
            <a:pPr lvl="1"/>
            <a:r>
              <a:rPr lang="is-IS" sz="1600" dirty="0" err="1"/>
              <a:t>Acute</a:t>
            </a:r>
            <a:r>
              <a:rPr lang="is-IS" sz="1600" dirty="0"/>
              <a:t> </a:t>
            </a:r>
            <a:r>
              <a:rPr lang="is-IS" sz="1600" dirty="0" err="1"/>
              <a:t>Bilirubin</a:t>
            </a:r>
            <a:r>
              <a:rPr lang="is-IS" sz="1600" dirty="0"/>
              <a:t> </a:t>
            </a:r>
            <a:r>
              <a:rPr lang="is-IS" sz="1600" dirty="0" err="1"/>
              <a:t>Encephalopathy</a:t>
            </a:r>
            <a:endParaRPr lang="is-IS" sz="1600" dirty="0"/>
          </a:p>
          <a:p>
            <a:pPr lvl="2"/>
            <a:r>
              <a:rPr lang="is-IS" sz="1600" dirty="0" err="1"/>
              <a:t>Early</a:t>
            </a:r>
            <a:r>
              <a:rPr lang="is-IS" sz="1600" dirty="0"/>
              <a:t> </a:t>
            </a:r>
          </a:p>
          <a:p>
            <a:pPr lvl="3"/>
            <a:r>
              <a:rPr lang="is-IS" sz="1400" dirty="0"/>
              <a:t>Þreyta, </a:t>
            </a:r>
            <a:r>
              <a:rPr lang="is-IS" sz="1400" dirty="0" err="1"/>
              <a:t>hypotonia</a:t>
            </a:r>
            <a:r>
              <a:rPr lang="is-IS" sz="1400" dirty="0"/>
              <a:t>, skær grátur</a:t>
            </a:r>
          </a:p>
          <a:p>
            <a:pPr lvl="2"/>
            <a:r>
              <a:rPr lang="is-IS" sz="1600" dirty="0" err="1"/>
              <a:t>Intermediate</a:t>
            </a:r>
            <a:endParaRPr lang="is-IS" sz="1600" dirty="0"/>
          </a:p>
          <a:p>
            <a:pPr lvl="3"/>
            <a:r>
              <a:rPr lang="is-IS" sz="1400" dirty="0"/>
              <a:t>Hiti, þreyta, slappleiki (</a:t>
            </a:r>
            <a:r>
              <a:rPr lang="is-IS" sz="1400" dirty="0" err="1"/>
              <a:t>lethargia</a:t>
            </a:r>
            <a:r>
              <a:rPr lang="is-IS" sz="1400" dirty="0"/>
              <a:t>), órólegt barn, </a:t>
            </a:r>
            <a:r>
              <a:rPr lang="is-IS" sz="1400" dirty="0" err="1"/>
              <a:t>hypertonia</a:t>
            </a:r>
            <a:endParaRPr lang="is-IS" sz="1400" dirty="0"/>
          </a:p>
          <a:p>
            <a:pPr lvl="2"/>
            <a:r>
              <a:rPr lang="is-IS" sz="1600" dirty="0"/>
              <a:t>Advanced</a:t>
            </a:r>
          </a:p>
          <a:p>
            <a:pPr lvl="3"/>
            <a:r>
              <a:rPr lang="is-IS" sz="1400" dirty="0"/>
              <a:t>Öndunarhlé, hiti, flog, dá (</a:t>
            </a:r>
            <a:r>
              <a:rPr lang="is-IS" sz="1400" dirty="0" err="1"/>
              <a:t>coma</a:t>
            </a:r>
            <a:r>
              <a:rPr lang="is-IS" sz="1400" dirty="0"/>
              <a:t>)</a:t>
            </a:r>
          </a:p>
          <a:p>
            <a:pPr lvl="2"/>
            <a:endParaRPr lang="is-IS" sz="1600" dirty="0"/>
          </a:p>
          <a:p>
            <a:pPr lvl="1"/>
            <a:r>
              <a:rPr lang="is-IS" sz="1600" dirty="0" err="1"/>
              <a:t>Chronic</a:t>
            </a:r>
            <a:r>
              <a:rPr lang="is-IS" sz="1600" dirty="0"/>
              <a:t> </a:t>
            </a:r>
            <a:r>
              <a:rPr lang="is-IS" sz="1600" dirty="0" err="1"/>
              <a:t>Bilirubin</a:t>
            </a:r>
            <a:r>
              <a:rPr lang="is-IS" sz="1600" dirty="0"/>
              <a:t> </a:t>
            </a:r>
            <a:r>
              <a:rPr lang="is-IS" sz="1600" dirty="0" err="1"/>
              <a:t>Encephalopathy</a:t>
            </a:r>
            <a:r>
              <a:rPr lang="is-IS" sz="1600" dirty="0"/>
              <a:t> (langvinnur </a:t>
            </a:r>
            <a:r>
              <a:rPr lang="is-IS" sz="1600" dirty="0" err="1"/>
              <a:t>bilirubínorsakaður</a:t>
            </a:r>
            <a:r>
              <a:rPr lang="is-IS" sz="1600" dirty="0"/>
              <a:t> </a:t>
            </a:r>
            <a:r>
              <a:rPr lang="is-IS" sz="1600" dirty="0" err="1"/>
              <a:t>heilakvilli</a:t>
            </a:r>
            <a:r>
              <a:rPr lang="is-IS" sz="1600" dirty="0"/>
              <a:t>) - </a:t>
            </a:r>
            <a:r>
              <a:rPr lang="is-IS" sz="1600" dirty="0" err="1"/>
              <a:t>Kernikterus</a:t>
            </a:r>
            <a:endParaRPr lang="is-IS" sz="1600" dirty="0"/>
          </a:p>
          <a:p>
            <a:pPr lvl="2"/>
            <a:r>
              <a:rPr lang="is-IS" sz="1600" dirty="0"/>
              <a:t>Síðkomnar afleiðingar</a:t>
            </a:r>
          </a:p>
          <a:p>
            <a:pPr lvl="3"/>
            <a:r>
              <a:rPr lang="is-IS" sz="1400" dirty="0"/>
              <a:t>Heilalömun, heyrnarleysi, sjónskerðing </a:t>
            </a:r>
            <a:r>
              <a:rPr lang="is-IS" sz="1400" dirty="0" err="1"/>
              <a:t>ofl</a:t>
            </a:r>
            <a:endParaRPr lang="is-I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FE8B5-320D-487A-BD83-58400034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06" y="2607082"/>
            <a:ext cx="3538932" cy="23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4FA69-1C3E-4A3A-B3EE-A7FE55C1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Myndun bilirubins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976282-9DEF-4FAA-BA40-1341B158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Fetalt</a:t>
            </a:r>
            <a:r>
              <a:rPr lang="en-US" sz="2200" dirty="0"/>
              <a:t> </a:t>
            </a:r>
            <a:r>
              <a:rPr lang="en-US" sz="2200" dirty="0" err="1"/>
              <a:t>hemoglóbín</a:t>
            </a:r>
            <a:r>
              <a:rPr lang="en-US" sz="2200" dirty="0"/>
              <a:t> </a:t>
            </a:r>
            <a:r>
              <a:rPr lang="en-US" sz="2200" dirty="0" err="1"/>
              <a:t>brotnar</a:t>
            </a:r>
            <a:r>
              <a:rPr lang="en-US" sz="2200" dirty="0"/>
              <a:t> </a:t>
            </a:r>
            <a:r>
              <a:rPr lang="en-US" sz="2200" dirty="0" err="1"/>
              <a:t>niður</a:t>
            </a:r>
            <a:r>
              <a:rPr lang="en-US" sz="2200" dirty="0"/>
              <a:t> í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Járn</a:t>
            </a:r>
            <a:endParaRPr lang="en-US" sz="22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CO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Biliverdin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Biliverdin  &gt; Bilirubin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2151" r="1" b="387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0896-2B5F-44EC-9AAA-A4B22153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Niðurbrot bilirubins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AB5580A-1DC6-1979-BFE4-99B6B2D7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Tekið</a:t>
            </a:r>
            <a:r>
              <a:rPr lang="en-US" sz="2200" dirty="0"/>
              <a:t> </a:t>
            </a:r>
            <a:r>
              <a:rPr lang="en-US" sz="2200"/>
              <a:t>upp</a:t>
            </a:r>
            <a:r>
              <a:rPr lang="en-US" sz="2200" dirty="0"/>
              <a:t> í </a:t>
            </a:r>
            <a:r>
              <a:rPr lang="en-US" sz="2200"/>
              <a:t>lifur</a:t>
            </a:r>
            <a:endParaRPr lang="en-US" sz="2200" dirty="0"/>
          </a:p>
          <a:p>
            <a:r>
              <a:rPr lang="en-US" sz="2200"/>
              <a:t>Konjugerað</a:t>
            </a:r>
            <a:r>
              <a:rPr lang="en-US" sz="2200" dirty="0"/>
              <a:t> (</a:t>
            </a:r>
            <a:r>
              <a:rPr lang="en-US" sz="2200"/>
              <a:t>tengt</a:t>
            </a:r>
            <a:r>
              <a:rPr lang="en-US" sz="2200" dirty="0"/>
              <a:t> glucuronic acid)</a:t>
            </a:r>
          </a:p>
          <a:p>
            <a:pPr lvl="1"/>
            <a:r>
              <a:rPr lang="en-US" sz="2200"/>
              <a:t>UGT1A1</a:t>
            </a:r>
          </a:p>
          <a:p>
            <a:r>
              <a:rPr lang="en-US" sz="2200"/>
              <a:t>Konjugerað</a:t>
            </a:r>
            <a:r>
              <a:rPr lang="en-US" sz="2200" dirty="0"/>
              <a:t> bilirubin er </a:t>
            </a:r>
            <a:r>
              <a:rPr lang="en-US" sz="2200"/>
              <a:t>seytt</a:t>
            </a:r>
            <a:r>
              <a:rPr lang="en-US" sz="2200" dirty="0"/>
              <a:t> </a:t>
            </a:r>
            <a:r>
              <a:rPr lang="en-US" sz="2200"/>
              <a:t>út</a:t>
            </a:r>
            <a:r>
              <a:rPr lang="en-US" sz="2200" dirty="0"/>
              <a:t> í </a:t>
            </a:r>
            <a:r>
              <a:rPr lang="en-US" sz="2200"/>
              <a:t>meltingarveg</a:t>
            </a:r>
            <a:endParaRPr lang="en-US" sz="2200" dirty="0"/>
          </a:p>
          <a:p>
            <a:pPr lvl="1"/>
            <a:r>
              <a:rPr lang="en-US" sz="2200"/>
              <a:t>Skilst að mestu leyti út um meltingarveg</a:t>
            </a:r>
          </a:p>
          <a:p>
            <a:pPr lvl="1"/>
            <a:endParaRPr lang="en-US" sz="22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697CDE-9DE2-4714-8B5D-D9D3C571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1" r="1" b="387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085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A0B67-6E7F-4E85-885E-06B6E667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Benign neonatal hyperbilrubinemia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DB6C4-0227-4086-8258-058B7CED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 err="1"/>
              <a:t>Fysiologísk</a:t>
            </a:r>
            <a:r>
              <a:rPr lang="is-IS" sz="2000" dirty="0"/>
              <a:t> gula</a:t>
            </a:r>
          </a:p>
          <a:p>
            <a:r>
              <a:rPr lang="is-IS" sz="2000" dirty="0" err="1"/>
              <a:t>Transient</a:t>
            </a:r>
            <a:r>
              <a:rPr lang="is-IS" sz="2000" dirty="0"/>
              <a:t>, eðlileg hækkun á </a:t>
            </a:r>
            <a:r>
              <a:rPr lang="is-IS" sz="2000" dirty="0" err="1"/>
              <a:t>bilirubini</a:t>
            </a:r>
            <a:r>
              <a:rPr lang="is-IS" sz="2000" dirty="0"/>
              <a:t> hjá nánast öllum </a:t>
            </a:r>
            <a:r>
              <a:rPr lang="is-IS" sz="2000" dirty="0" err="1"/>
              <a:t>nýburum</a:t>
            </a:r>
            <a:endParaRPr lang="is-IS" sz="2000" dirty="0"/>
          </a:p>
          <a:p>
            <a:r>
              <a:rPr lang="is-IS" sz="2000" dirty="0"/>
              <a:t>Eðlilegt ferli þar sem rauð blóðkorn brotna niður og lifur nýfædda barnsins hefur ekki við að tengja (</a:t>
            </a:r>
            <a:r>
              <a:rPr lang="is-IS" sz="2000" dirty="0" err="1"/>
              <a:t>konjugera</a:t>
            </a:r>
            <a:r>
              <a:rPr lang="is-IS" sz="2000" dirty="0"/>
              <a:t>) </a:t>
            </a:r>
            <a:r>
              <a:rPr lang="is-IS" sz="2000" dirty="0" err="1"/>
              <a:t>bilirubinið</a:t>
            </a:r>
            <a:endParaRPr lang="is-IS" sz="2000" dirty="0"/>
          </a:p>
          <a:p>
            <a:r>
              <a:rPr lang="is-IS" sz="2000" dirty="0"/>
              <a:t>Hæsta meðalgildi hjá nýfæddum 120-155 </a:t>
            </a:r>
            <a:r>
              <a:rPr lang="is-IS" sz="2000" dirty="0" err="1"/>
              <a:t>míkrómól</a:t>
            </a:r>
            <a:r>
              <a:rPr lang="is-IS" sz="2000" dirty="0"/>
              <a:t>/L </a:t>
            </a:r>
          </a:p>
          <a:p>
            <a:pPr lvl="1"/>
            <a:endParaRPr lang="is-I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1EB3-38B4-4372-8685-50784CE0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r>
              <a:rPr lang="is-IS" sz="3600"/>
              <a:t>Benign neonatal hyperbilrubinemia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3932-C593-4AA2-8615-5D857292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is-IS" sz="2000" dirty="0"/>
              <a:t>Hæstu gildi eftir 48-96 </a:t>
            </a:r>
            <a:r>
              <a:rPr lang="is-IS" sz="2000" dirty="0" err="1"/>
              <a:t>klst</a:t>
            </a:r>
            <a:endParaRPr lang="is-IS" sz="2000" dirty="0"/>
          </a:p>
          <a:p>
            <a:pPr lvl="1"/>
            <a:r>
              <a:rPr lang="is-IS" sz="2000" dirty="0"/>
              <a:t>Miðgildi 120-154</a:t>
            </a:r>
          </a:p>
          <a:p>
            <a:pPr lvl="1"/>
            <a:r>
              <a:rPr lang="is-IS" sz="2000" dirty="0"/>
              <a:t>95th percentil 222-308</a:t>
            </a:r>
          </a:p>
          <a:p>
            <a:pPr lvl="1"/>
            <a:r>
              <a:rPr lang="is-IS" sz="2000" dirty="0"/>
              <a:t>Börn frá Suðaustur-Asíu</a:t>
            </a:r>
          </a:p>
          <a:p>
            <a:pPr lvl="2"/>
            <a:r>
              <a:rPr lang="is-IS" dirty="0"/>
              <a:t>Geta fengið hærri gildi og toppa seinna</a:t>
            </a:r>
          </a:p>
          <a:p>
            <a:pPr lvl="2"/>
            <a:r>
              <a:rPr lang="is-IS" sz="2000" dirty="0" err="1"/>
              <a:t>Sjánleg</a:t>
            </a:r>
            <a:r>
              <a:rPr lang="is-IS" sz="2000" dirty="0"/>
              <a:t> gula </a:t>
            </a:r>
            <a:r>
              <a:rPr lang="is-IS" sz="2000" dirty="0" err="1"/>
              <a:t>dvínar</a:t>
            </a:r>
            <a:r>
              <a:rPr lang="is-IS" sz="2000" dirty="0"/>
              <a:t> á 7-10 dögum</a:t>
            </a:r>
          </a:p>
          <a:p>
            <a:pPr lvl="1"/>
            <a:r>
              <a:rPr lang="is-IS" sz="2000" dirty="0"/>
              <a:t>1/3 er enn gulur eftir 3 vikur</a:t>
            </a:r>
          </a:p>
          <a:p>
            <a:pPr lvl="1"/>
            <a:r>
              <a:rPr lang="is-IS" sz="2000" dirty="0"/>
              <a:t>1/5 enn gult eftir 4 vikur</a:t>
            </a:r>
          </a:p>
        </p:txBody>
      </p:sp>
    </p:spTree>
    <p:extLst>
      <p:ext uri="{BB962C8B-B14F-4D97-AF65-F5344CB8AC3E}">
        <p14:creationId xmlns:p14="http://schemas.microsoft.com/office/powerpoint/2010/main" val="159735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054D0-5524-42FB-BE7C-1CA3628A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hyper-bilirubinemia</a:t>
            </a:r>
            <a:r>
              <a:rPr lang="is-IS" sz="3600" dirty="0"/>
              <a:t> – Ástæður</a:t>
            </a:r>
            <a:br>
              <a:rPr lang="is-IS" sz="3600" dirty="0"/>
            </a:br>
            <a:br>
              <a:rPr lang="is-IS" sz="3600" dirty="0"/>
            </a:br>
            <a:r>
              <a:rPr lang="is-IS" sz="3600" dirty="0" err="1"/>
              <a:t>Lactation</a:t>
            </a:r>
            <a:r>
              <a:rPr lang="is-IS" sz="3600" dirty="0"/>
              <a:t> </a:t>
            </a:r>
            <a:r>
              <a:rPr lang="is-IS" sz="3600" dirty="0" err="1"/>
              <a:t>failure</a:t>
            </a:r>
            <a:r>
              <a:rPr lang="is-IS" sz="3600" dirty="0"/>
              <a:t> </a:t>
            </a:r>
            <a:r>
              <a:rPr lang="is-IS" sz="3600" dirty="0" err="1"/>
              <a:t>jaundice</a:t>
            </a:r>
            <a:endParaRPr lang="is-IS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B6B8-8E51-49D7-B00E-68FFD70C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71269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A52D6-7EC3-4E6B-BA47-CE7DDC42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52C9A9-E5EB-4A16-997A-916A4A7D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 err="1"/>
              <a:t>Aukið</a:t>
            </a:r>
            <a:r>
              <a:rPr lang="en-US" sz="1400" dirty="0"/>
              <a:t> </a:t>
            </a:r>
            <a:r>
              <a:rPr lang="en-US" sz="1400" dirty="0" err="1"/>
              <a:t>niðurbrot</a:t>
            </a:r>
            <a:endParaRPr lang="en-US" sz="1400" dirty="0"/>
          </a:p>
          <a:p>
            <a:pPr lvl="1"/>
            <a:r>
              <a:rPr lang="en-US" sz="1400" dirty="0"/>
              <a:t>Rhesus </a:t>
            </a:r>
            <a:r>
              <a:rPr lang="en-US" sz="1400" dirty="0" err="1"/>
              <a:t>sjúkdómur</a:t>
            </a:r>
            <a:r>
              <a:rPr lang="en-US" sz="1400" dirty="0"/>
              <a:t> (</a:t>
            </a:r>
            <a:r>
              <a:rPr lang="en-US" sz="1400" dirty="0" err="1"/>
              <a:t>isoimmunie</a:t>
            </a:r>
            <a:r>
              <a:rPr lang="en-US" sz="1400" dirty="0"/>
              <a:t> hemolytic anemia)</a:t>
            </a:r>
          </a:p>
          <a:p>
            <a:pPr lvl="1"/>
            <a:r>
              <a:rPr lang="en-US" sz="1400" dirty="0"/>
              <a:t>ABO </a:t>
            </a:r>
            <a:r>
              <a:rPr lang="en-US" sz="1400" dirty="0" err="1"/>
              <a:t>misræmi</a:t>
            </a:r>
            <a:endParaRPr lang="en-US" sz="1400" dirty="0"/>
          </a:p>
          <a:p>
            <a:pPr lvl="1"/>
            <a:r>
              <a:rPr lang="en-US" sz="1400" dirty="0" err="1"/>
              <a:t>Annað</a:t>
            </a:r>
            <a:endParaRPr lang="en-US" sz="1400" dirty="0"/>
          </a:p>
          <a:p>
            <a:pPr lvl="2"/>
            <a:r>
              <a:rPr lang="en-US" sz="1400" dirty="0" err="1"/>
              <a:t>Polycytemia</a:t>
            </a:r>
            <a:endParaRPr lang="en-US" sz="1400" dirty="0"/>
          </a:p>
          <a:p>
            <a:pPr lvl="2"/>
            <a:r>
              <a:rPr lang="en-US" sz="1400" dirty="0" err="1"/>
              <a:t>Cephalhematom</a:t>
            </a:r>
            <a:endParaRPr lang="en-US" sz="1400" dirty="0"/>
          </a:p>
          <a:p>
            <a:pPr lvl="2"/>
            <a:r>
              <a:rPr lang="en-US" sz="1400" dirty="0"/>
              <a:t>Macrosomia</a:t>
            </a:r>
          </a:p>
          <a:p>
            <a:pPr lvl="3"/>
            <a:r>
              <a:rPr lang="en-US" sz="1400" dirty="0" err="1"/>
              <a:t>Polycytemia</a:t>
            </a:r>
            <a:endParaRPr lang="en-US" sz="1400" dirty="0"/>
          </a:p>
          <a:p>
            <a:pPr lvl="2"/>
            <a:r>
              <a:rPr lang="en-US" sz="1400" dirty="0" err="1"/>
              <a:t>Ensímgallar</a:t>
            </a:r>
            <a:endParaRPr lang="en-US" sz="1400" dirty="0"/>
          </a:p>
          <a:p>
            <a:pPr lvl="3"/>
            <a:r>
              <a:rPr lang="en-US" sz="1400" dirty="0"/>
              <a:t>G6PD </a:t>
            </a:r>
            <a:r>
              <a:rPr lang="en-US" sz="1400" dirty="0" err="1"/>
              <a:t>skortur</a:t>
            </a:r>
            <a:endParaRPr lang="en-US" sz="1400" dirty="0"/>
          </a:p>
          <a:p>
            <a:pPr lvl="2"/>
            <a:r>
              <a:rPr lang="en-US" sz="1400" dirty="0" err="1"/>
              <a:t>Erfðagallar</a:t>
            </a:r>
            <a:r>
              <a:rPr lang="en-US" sz="1400" dirty="0"/>
              <a:t> í </a:t>
            </a:r>
            <a:r>
              <a:rPr lang="en-US" sz="1400" dirty="0" err="1"/>
              <a:t>himnu</a:t>
            </a:r>
            <a:r>
              <a:rPr lang="en-US" sz="1400" dirty="0"/>
              <a:t> </a:t>
            </a:r>
            <a:r>
              <a:rPr lang="en-US" sz="1400" dirty="0" err="1"/>
              <a:t>rauðkorna</a:t>
            </a:r>
            <a:endParaRPr lang="en-US" sz="1400" dirty="0"/>
          </a:p>
          <a:p>
            <a:pPr lvl="3"/>
            <a:r>
              <a:rPr lang="en-US" sz="1400" dirty="0"/>
              <a:t>Spherocytosis</a:t>
            </a:r>
          </a:p>
          <a:p>
            <a:pPr lvl="3"/>
            <a:r>
              <a:rPr lang="en-US" sz="1400" dirty="0"/>
              <a:t>Elliptocytosis</a:t>
            </a:r>
          </a:p>
          <a:p>
            <a:pPr lvl="2"/>
            <a:r>
              <a:rPr lang="en-US" sz="1400" dirty="0"/>
              <a:t>Sepsis</a:t>
            </a:r>
          </a:p>
          <a:p>
            <a:pPr lvl="3"/>
            <a:r>
              <a:rPr lang="en-US" sz="1400" dirty="0" err="1"/>
              <a:t>Óþekktur</a:t>
            </a:r>
            <a:r>
              <a:rPr lang="en-US" sz="1400" dirty="0"/>
              <a:t> </a:t>
            </a:r>
            <a:r>
              <a:rPr lang="en-US" sz="1400" dirty="0" err="1"/>
              <a:t>mekanismi</a:t>
            </a:r>
            <a:endParaRPr lang="en-US" sz="1400" dirty="0"/>
          </a:p>
          <a:p>
            <a:pPr lvl="2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7E8C4B-47F0-4794-A2B7-E5C99F8C18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02464" y="1321553"/>
            <a:ext cx="6083736" cy="5490572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76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226DE-6E29-4D53-AAAD-C0F2BA0B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76D-57A5-4AAA-929A-5CACA40F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Minnkað</a:t>
            </a:r>
            <a:r>
              <a:rPr lang="en-US" sz="2000" dirty="0"/>
              <a:t> clearance</a:t>
            </a:r>
          </a:p>
          <a:p>
            <a:pPr lvl="1"/>
            <a:r>
              <a:rPr lang="en-US" sz="2000" dirty="0" err="1"/>
              <a:t>Crigler</a:t>
            </a:r>
            <a:r>
              <a:rPr lang="en-US" sz="2000" dirty="0"/>
              <a:t> Najjar</a:t>
            </a:r>
          </a:p>
          <a:p>
            <a:pPr lvl="2"/>
            <a:r>
              <a:rPr lang="en-US" dirty="0"/>
              <a:t>UGT1A1 </a:t>
            </a:r>
            <a:r>
              <a:rPr lang="en-US" dirty="0" err="1"/>
              <a:t>skortur</a:t>
            </a:r>
            <a:endParaRPr lang="en-US" dirty="0"/>
          </a:p>
          <a:p>
            <a:pPr lvl="1"/>
            <a:r>
              <a:rPr lang="en-US" sz="2000" dirty="0"/>
              <a:t>Gilbert syndrome</a:t>
            </a:r>
          </a:p>
          <a:p>
            <a:pPr lvl="2"/>
            <a:r>
              <a:rPr lang="en-US" dirty="0"/>
              <a:t>UGR1A1 </a:t>
            </a:r>
            <a:r>
              <a:rPr lang="en-US" dirty="0" err="1"/>
              <a:t>galli</a:t>
            </a:r>
            <a:endParaRPr lang="en-US" dirty="0"/>
          </a:p>
          <a:p>
            <a:pPr lvl="1"/>
            <a:r>
              <a:rPr lang="en-US" sz="2000" dirty="0"/>
              <a:t>DM </a:t>
            </a:r>
            <a:r>
              <a:rPr lang="en-US" sz="2000" dirty="0" err="1"/>
              <a:t>hjá</a:t>
            </a:r>
            <a:r>
              <a:rPr lang="en-US" sz="2000" dirty="0"/>
              <a:t> </a:t>
            </a:r>
            <a:r>
              <a:rPr lang="en-US" sz="2000" dirty="0" err="1"/>
              <a:t>móður</a:t>
            </a:r>
            <a:endParaRPr lang="en-US" sz="2000" dirty="0"/>
          </a:p>
          <a:p>
            <a:pPr lvl="1"/>
            <a:r>
              <a:rPr lang="en-US" sz="2000" dirty="0" err="1"/>
              <a:t>Meðfædd</a:t>
            </a:r>
            <a:r>
              <a:rPr lang="en-US" sz="2000" dirty="0"/>
              <a:t> </a:t>
            </a:r>
            <a:r>
              <a:rPr lang="en-US" sz="2000" dirty="0" err="1"/>
              <a:t>vanvirkni</a:t>
            </a:r>
            <a:r>
              <a:rPr lang="en-US" sz="2000" dirty="0"/>
              <a:t> </a:t>
            </a:r>
            <a:r>
              <a:rPr lang="en-US" sz="2000" dirty="0" err="1"/>
              <a:t>skjaldkirtils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Panhypopituratism</a:t>
            </a:r>
            <a:endParaRPr lang="en-US" sz="2000" dirty="0"/>
          </a:p>
          <a:p>
            <a:pPr lvl="1"/>
            <a:r>
              <a:rPr lang="en-US" sz="2000" dirty="0"/>
              <a:t>Galactosemia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A45E496-7B63-4443-BD68-469950D345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36681" y="1278194"/>
            <a:ext cx="6144043" cy="5544999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29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B9D66-4B04-45C3-89C7-C9CC4001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F4618-A6BF-4A60-A0E9-524529D6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s-IS" sz="2000" dirty="0"/>
              <a:t>Aukin </a:t>
            </a:r>
            <a:r>
              <a:rPr lang="is-IS" sz="2000" dirty="0" err="1"/>
              <a:t>enterohepatic</a:t>
            </a:r>
            <a:r>
              <a:rPr lang="is-IS" sz="2000" dirty="0"/>
              <a:t> </a:t>
            </a:r>
            <a:r>
              <a:rPr lang="is-IS" sz="2000" dirty="0" err="1"/>
              <a:t>cirkulation</a:t>
            </a:r>
            <a:endParaRPr lang="is-IS" sz="2000" dirty="0"/>
          </a:p>
          <a:p>
            <a:pPr marL="457200" lvl="1" indent="0">
              <a:buNone/>
            </a:pPr>
            <a:br>
              <a:rPr lang="is-IS" sz="2000" dirty="0"/>
            </a:br>
            <a:endParaRPr lang="is-IS" sz="2000" dirty="0"/>
          </a:p>
          <a:p>
            <a:pPr lvl="1"/>
            <a:r>
              <a:rPr lang="is-IS" sz="2000" dirty="0"/>
              <a:t>Minnkuð </a:t>
            </a:r>
            <a:r>
              <a:rPr lang="is-IS" sz="2000" dirty="0" err="1"/>
              <a:t>bilirubin</a:t>
            </a:r>
            <a:r>
              <a:rPr lang="is-IS" sz="2000" dirty="0"/>
              <a:t> </a:t>
            </a:r>
            <a:r>
              <a:rPr lang="is-IS" sz="2000" dirty="0" err="1"/>
              <a:t>elimination</a:t>
            </a:r>
            <a:endParaRPr lang="is-IS" sz="2000" dirty="0"/>
          </a:p>
          <a:p>
            <a:pPr lvl="2"/>
            <a:r>
              <a:rPr lang="is-IS" sz="1600" dirty="0"/>
              <a:t>Ónóg inntaka vökva og orku &gt; leiðir til </a:t>
            </a:r>
            <a:r>
              <a:rPr lang="is-IS" sz="1600" dirty="0" err="1"/>
              <a:t>hypovolemiu</a:t>
            </a:r>
            <a:r>
              <a:rPr lang="is-IS" sz="1600" dirty="0"/>
              <a:t> og þyngdartaps</a:t>
            </a:r>
          </a:p>
          <a:p>
            <a:pPr lvl="2"/>
            <a:r>
              <a:rPr lang="en-US" sz="1600" dirty="0" err="1"/>
              <a:t>Anatómísk</a:t>
            </a:r>
            <a:r>
              <a:rPr lang="en-US" sz="1600" dirty="0"/>
              <a:t> </a:t>
            </a:r>
            <a:r>
              <a:rPr lang="en-US" sz="1600" dirty="0" err="1"/>
              <a:t>obstruktion</a:t>
            </a:r>
            <a:endParaRPr lang="en-US" sz="1600" dirty="0"/>
          </a:p>
          <a:p>
            <a:pPr lvl="1"/>
            <a:endParaRPr lang="is-IS" sz="2000" dirty="0"/>
          </a:p>
          <a:p>
            <a:pPr lvl="1"/>
            <a:endParaRPr lang="is-I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8BD3DD6-685F-4777-B1DB-B2D0E787F6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6391" y="1325651"/>
            <a:ext cx="6130025" cy="5532348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76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38v, fæðingarþyngd 3562g</a:t>
            </a:r>
          </a:p>
          <a:p>
            <a:pPr lvl="1"/>
            <a:r>
              <a:rPr lang="is-IS" dirty="0"/>
              <a:t>Á brjósti, sýgur vel</a:t>
            </a:r>
          </a:p>
          <a:p>
            <a:pPr lvl="1"/>
            <a:r>
              <a:rPr lang="is-IS" dirty="0"/>
              <a:t>Við 24klst &gt; sýnileg gula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0051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7FF96-6AB9-E21C-CEEE-A922B5A4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F295-CCA3-BAA6-0904-FE9CB9B0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7033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38v, fæðingarþyngd 3562g</a:t>
            </a:r>
          </a:p>
          <a:p>
            <a:pPr lvl="1"/>
            <a:r>
              <a:rPr lang="is-IS" dirty="0"/>
              <a:t>Á brjósti, sýgur vel</a:t>
            </a:r>
          </a:p>
          <a:p>
            <a:pPr lvl="1"/>
            <a:r>
              <a:rPr lang="is-IS" dirty="0"/>
              <a:t>Við 24klst &gt; sýnileg gula</a:t>
            </a:r>
          </a:p>
          <a:p>
            <a:pPr lvl="1"/>
            <a:r>
              <a:rPr lang="is-IS" dirty="0"/>
              <a:t>S-bili 223 </a:t>
            </a:r>
            <a:r>
              <a:rPr lang="is-IS" dirty="0" err="1"/>
              <a:t>míkrómól</a:t>
            </a:r>
            <a:r>
              <a:rPr lang="is-IS" dirty="0"/>
              <a:t>/L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375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7FE47-1904-6905-0426-87C7A9AC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368"/>
            <a:ext cx="12192000" cy="62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Meðferð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Þegar ákvörðun um að meðhöndla hefur verið tekin, er mikilvægt að ekki dragist að meðferð sé hafin</a:t>
            </a:r>
          </a:p>
          <a:p>
            <a:endParaRPr lang="is-IS" sz="2000"/>
          </a:p>
          <a:p>
            <a:r>
              <a:rPr lang="is-IS" sz="2000"/>
              <a:t>Við “hættulega“ há gildi (bilirubín ≥ 400-500 </a:t>
            </a:r>
            <a:r>
              <a:rPr lang="el-GR" sz="2000"/>
              <a:t>μ</a:t>
            </a:r>
            <a:r>
              <a:rPr lang="is-IS" sz="2000"/>
              <a:t>mol/L) geta skjót viðbrögð með viðeigandi meðferð skipt sköpum varðandi horfur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EA840-8682-4C26-A7D5-6C9D5D889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605" r="-2" b="2141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Meðferð nýburagulu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Ljósameðferð</a:t>
            </a:r>
            <a:endParaRPr lang="en-US" sz="2000" dirty="0"/>
          </a:p>
          <a:p>
            <a:r>
              <a:rPr lang="en-US" sz="2000" dirty="0" err="1"/>
              <a:t>Fæði</a:t>
            </a:r>
            <a:r>
              <a:rPr lang="en-US" sz="2000" dirty="0"/>
              <a:t>/</a:t>
            </a:r>
            <a:r>
              <a:rPr lang="en-US" sz="2000" dirty="0" err="1"/>
              <a:t>vökvagjöf</a:t>
            </a:r>
            <a:endParaRPr lang="en-US" sz="2000" dirty="0"/>
          </a:p>
          <a:p>
            <a:r>
              <a:rPr lang="en-US" sz="2000" dirty="0" err="1"/>
              <a:t>Immunoglobulín</a:t>
            </a:r>
            <a:r>
              <a:rPr lang="en-US" sz="2000" dirty="0"/>
              <a:t> G (IVIG)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mótefni</a:t>
            </a:r>
            <a:r>
              <a:rPr lang="en-US" dirty="0"/>
              <a:t> </a:t>
            </a:r>
            <a:r>
              <a:rPr lang="en-US" dirty="0" err="1"/>
              <a:t>gegn</a:t>
            </a:r>
            <a:r>
              <a:rPr lang="en-US" dirty="0"/>
              <a:t> RBK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staðar</a:t>
            </a:r>
            <a:r>
              <a:rPr lang="en-US" dirty="0"/>
              <a:t>)</a:t>
            </a:r>
          </a:p>
          <a:p>
            <a:r>
              <a:rPr lang="en-US" sz="2000" dirty="0" err="1"/>
              <a:t>Blóðskipti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055F2-D2FB-4FAA-9AA1-223683EB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56" y="3364992"/>
            <a:ext cx="4819071" cy="34753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Ljósameðferð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Ljósalampi</a:t>
            </a:r>
            <a:r>
              <a:rPr lang="en-US" sz="2000" dirty="0"/>
              <a:t>/</a:t>
            </a:r>
            <a:r>
              <a:rPr lang="en-US" sz="2000" dirty="0" err="1"/>
              <a:t>lampar</a:t>
            </a:r>
            <a:r>
              <a:rPr lang="en-US" sz="2000" dirty="0"/>
              <a:t>, </a:t>
            </a:r>
            <a:r>
              <a:rPr lang="en-US" sz="2000" dirty="0" err="1"/>
              <a:t>blágrænt</a:t>
            </a:r>
            <a:r>
              <a:rPr lang="en-US" sz="2000" dirty="0"/>
              <a:t> </a:t>
            </a:r>
            <a:r>
              <a:rPr lang="en-US" sz="2000" dirty="0" err="1"/>
              <a:t>litróf</a:t>
            </a:r>
            <a:r>
              <a:rPr lang="en-US" sz="2000" dirty="0"/>
              <a:t> (um 450 nm)</a:t>
            </a:r>
          </a:p>
          <a:p>
            <a:r>
              <a:rPr lang="en-US" sz="2000" dirty="0" err="1"/>
              <a:t>Bilirubín</a:t>
            </a:r>
            <a:r>
              <a:rPr lang="en-US" sz="2000" dirty="0"/>
              <a:t> í </a:t>
            </a:r>
            <a:r>
              <a:rPr lang="en-US" sz="2000" dirty="0" err="1"/>
              <a:t>húð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undirhúð</a:t>
            </a:r>
            <a:r>
              <a:rPr lang="en-US" sz="2000" dirty="0"/>
              <a:t> </a:t>
            </a:r>
            <a:r>
              <a:rPr lang="en-US" sz="2000" dirty="0" err="1"/>
              <a:t>dregur</a:t>
            </a:r>
            <a:r>
              <a:rPr lang="en-US" sz="2000" dirty="0"/>
              <a:t> í sig </a:t>
            </a:r>
            <a:r>
              <a:rPr lang="en-US" sz="2000" dirty="0" err="1"/>
              <a:t>ljós</a:t>
            </a:r>
            <a:endParaRPr lang="en-US" sz="2000" dirty="0"/>
          </a:p>
          <a:p>
            <a:r>
              <a:rPr lang="en-US" sz="2000" dirty="0" err="1"/>
              <a:t>Ótengt</a:t>
            </a:r>
            <a:r>
              <a:rPr lang="en-US" sz="2000" dirty="0"/>
              <a:t> </a:t>
            </a:r>
            <a:r>
              <a:rPr lang="en-US" sz="2000" dirty="0" err="1"/>
              <a:t>bilirubín</a:t>
            </a:r>
            <a:r>
              <a:rPr lang="en-US" sz="2000" dirty="0"/>
              <a:t> </a:t>
            </a:r>
            <a:r>
              <a:rPr lang="en-US" sz="2000" dirty="0" err="1"/>
              <a:t>breytist</a:t>
            </a:r>
            <a:r>
              <a:rPr lang="en-US" sz="2000" dirty="0"/>
              <a:t> í </a:t>
            </a:r>
            <a:r>
              <a:rPr lang="en-US" sz="2000" dirty="0" err="1"/>
              <a:t>vatnsleysanlega</a:t>
            </a:r>
            <a:r>
              <a:rPr lang="en-US" sz="2000" dirty="0"/>
              <a:t> </a:t>
            </a:r>
            <a:r>
              <a:rPr lang="en-US" sz="2000" dirty="0" err="1"/>
              <a:t>skaðlausa</a:t>
            </a:r>
            <a:r>
              <a:rPr lang="en-US" sz="2000" dirty="0"/>
              <a:t> </a:t>
            </a:r>
            <a:r>
              <a:rPr lang="en-US" sz="2000" dirty="0" err="1"/>
              <a:t>ísomera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skiljast</a:t>
            </a:r>
            <a:r>
              <a:rPr lang="en-US" sz="2000" dirty="0"/>
              <a:t> </a:t>
            </a:r>
            <a:r>
              <a:rPr lang="en-US" sz="2000" dirty="0" err="1"/>
              <a:t>út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saur</a:t>
            </a:r>
            <a:r>
              <a:rPr lang="en-US" sz="2000" dirty="0"/>
              <a:t> (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þvagi</a:t>
            </a:r>
            <a:r>
              <a:rPr lang="en-US" sz="2000" dirty="0"/>
              <a:t>)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frekara</a:t>
            </a:r>
            <a:r>
              <a:rPr lang="en-US" sz="2000" dirty="0"/>
              <a:t> </a:t>
            </a:r>
            <a:r>
              <a:rPr lang="en-US" sz="2000" dirty="0" err="1"/>
              <a:t>umbrots</a:t>
            </a:r>
            <a:r>
              <a:rPr lang="en-US" sz="2000" dirty="0"/>
              <a:t> í </a:t>
            </a:r>
            <a:r>
              <a:rPr lang="en-US" sz="2000" dirty="0" err="1"/>
              <a:t>lifur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B0549-F5FB-42B9-988F-B4D923982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813" y="1286258"/>
            <a:ext cx="5290720" cy="42854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D0C815-E301-4CD1-B693-89E49CAA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57" y="4111364"/>
            <a:ext cx="4096322" cy="23911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40v+1d, fæðingarþyngd 3430g</a:t>
            </a:r>
          </a:p>
          <a:p>
            <a:pPr lvl="1"/>
            <a:r>
              <a:rPr lang="is-IS" dirty="0"/>
              <a:t>Móðir með GDMA1</a:t>
            </a:r>
          </a:p>
          <a:p>
            <a:pPr lvl="1"/>
            <a:r>
              <a:rPr lang="is-IS" dirty="0"/>
              <a:t>Blóðflokkur O+</a:t>
            </a:r>
          </a:p>
          <a:p>
            <a:pPr lvl="1"/>
            <a:r>
              <a:rPr lang="is-IS" dirty="0"/>
              <a:t>Móðir frá Kína</a:t>
            </a:r>
          </a:p>
          <a:p>
            <a:pPr lvl="1"/>
            <a:r>
              <a:rPr lang="is-IS" dirty="0"/>
              <a:t>Blóðsykur eðlilegur og útskrifast heim rúmlega sólarhrings gömul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Heimaljósmóðir tekur eftir gulu á 4. degi</a:t>
            </a:r>
          </a:p>
          <a:p>
            <a:pPr lvl="2"/>
            <a:r>
              <a:rPr lang="is-IS" dirty="0"/>
              <a:t>Búin að léttast um 6,1% af fæðingarþyngd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928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40v+1d, fæðingarþyngd 3430g</a:t>
            </a:r>
          </a:p>
          <a:p>
            <a:pPr lvl="1"/>
            <a:r>
              <a:rPr lang="is-IS" dirty="0"/>
              <a:t>Móðir með GDMA1</a:t>
            </a:r>
          </a:p>
          <a:p>
            <a:pPr lvl="1"/>
            <a:r>
              <a:rPr lang="is-IS" dirty="0"/>
              <a:t>Blóðflokkur O+</a:t>
            </a:r>
          </a:p>
          <a:p>
            <a:pPr lvl="1"/>
            <a:r>
              <a:rPr lang="is-IS" dirty="0"/>
              <a:t>Móðir frá Kína</a:t>
            </a:r>
          </a:p>
          <a:p>
            <a:pPr lvl="1"/>
            <a:r>
              <a:rPr lang="is-IS" dirty="0"/>
              <a:t>Blóðsykur eðlilegur og útskrifast heim rúmlega sólarhrings gömul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Heimaljósmóðir tekur eftir gulu á 4. degi</a:t>
            </a:r>
          </a:p>
          <a:p>
            <a:pPr lvl="2"/>
            <a:r>
              <a:rPr lang="is-IS" dirty="0"/>
              <a:t>Búin að léttast um 6,1% af fæðingarþyngd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402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BC23-7E08-ED4A-2EA1-E6CC1CEF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97AC37B-1D5B-FBC6-DCED-43A3465A9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8" y="2304662"/>
            <a:ext cx="11971562" cy="3461656"/>
          </a:xfrm>
        </p:spPr>
      </p:pic>
    </p:spTree>
    <p:extLst>
      <p:ext uri="{BB962C8B-B14F-4D97-AF65-F5344CB8AC3E}">
        <p14:creationId xmlns:p14="http://schemas.microsoft.com/office/powerpoint/2010/main" val="403782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DA7F-9907-54F3-DC0A-E3615463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D6258A-76C7-5828-9535-2B727C4684A5}"/>
              </a:ext>
            </a:extLst>
          </p:cNvPr>
          <p:cNvGrpSpPr/>
          <p:nvPr/>
        </p:nvGrpSpPr>
        <p:grpSpPr>
          <a:xfrm>
            <a:off x="3984269" y="1778314"/>
            <a:ext cx="111960" cy="117360"/>
            <a:chOff x="3984269" y="1778314"/>
            <a:chExt cx="11196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E6D5F1-F184-2B0C-5BAE-F791B02DE119}"/>
                    </a:ext>
                  </a:extLst>
                </p14:cNvPr>
                <p14:cNvContentPartPr/>
                <p14:nvPr/>
              </p14:nvContentPartPr>
              <p14:xfrm>
                <a:off x="3984269" y="1794514"/>
                <a:ext cx="111960" cy="10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E6D5F1-F184-2B0C-5BAE-F791B02DE1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5629" y="1785874"/>
                  <a:ext cx="129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99A5DE-9A80-50B7-013D-5E20855CA11F}"/>
                    </a:ext>
                  </a:extLst>
                </p14:cNvPr>
                <p14:cNvContentPartPr/>
                <p14:nvPr/>
              </p14:nvContentPartPr>
              <p14:xfrm>
                <a:off x="3992909" y="1778314"/>
                <a:ext cx="90000" cy="11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99A5DE-9A80-50B7-013D-5E20855CA1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909" y="1769314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D091F0-4F5E-1C9F-0FFE-0BD7D05D8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8030" y="228600"/>
            <a:ext cx="11694828" cy="6066692"/>
          </a:xfrm>
        </p:spPr>
      </p:pic>
    </p:spTree>
    <p:extLst>
      <p:ext uri="{BB962C8B-B14F-4D97-AF65-F5344CB8AC3E}">
        <p14:creationId xmlns:p14="http://schemas.microsoft.com/office/powerpoint/2010/main" val="169074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Blóðskipti – Exchange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s-IS" dirty="0"/>
              <a:t>	</a:t>
            </a:r>
          </a:p>
          <a:p>
            <a:r>
              <a:rPr lang="is-IS" dirty="0"/>
              <a:t>Ef </a:t>
            </a:r>
            <a:r>
              <a:rPr lang="is-IS" dirty="0" err="1"/>
              <a:t>bilirubín</a:t>
            </a:r>
            <a:r>
              <a:rPr lang="is-IS" dirty="0"/>
              <a:t> er </a:t>
            </a:r>
          </a:p>
          <a:p>
            <a:pPr lvl="1"/>
            <a:r>
              <a:rPr lang="is-IS" dirty="0"/>
              <a:t>mjög hátt</a:t>
            </a:r>
            <a:endParaRPr lang="is-IS" sz="1600" dirty="0"/>
          </a:p>
          <a:p>
            <a:pPr lvl="1"/>
            <a:r>
              <a:rPr lang="is-IS" dirty="0"/>
              <a:t>hækkandi þrátt fyrir ljósameðferð</a:t>
            </a:r>
          </a:p>
          <a:p>
            <a:pPr lvl="1"/>
            <a:r>
              <a:rPr lang="is-IS" dirty="0"/>
              <a:t>ef markvert blóðleysi af völdum rauðkornarofs</a:t>
            </a:r>
            <a:endParaRPr lang="is-IS" sz="2800" dirty="0"/>
          </a:p>
          <a:p>
            <a:r>
              <a:rPr lang="is-IS" dirty="0"/>
              <a:t>Sjaldan þörf í dag</a:t>
            </a:r>
          </a:p>
          <a:p>
            <a:pPr lvl="1"/>
            <a:r>
              <a:rPr lang="is-IS" dirty="0"/>
              <a:t>Forvarnir hafa verulega dregið úr algengi </a:t>
            </a:r>
            <a:r>
              <a:rPr lang="is-IS" dirty="0" err="1"/>
              <a:t>rhesus</a:t>
            </a:r>
            <a:r>
              <a:rPr lang="is-IS" dirty="0"/>
              <a:t> sjúkdóm</a:t>
            </a:r>
          </a:p>
          <a:p>
            <a:pPr lvl="1"/>
            <a:r>
              <a:rPr lang="is-IS" sz="2800" dirty="0"/>
              <a:t>Bætt ljósameðferð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E19CC-0470-414B-AA7A-0F79B691B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F1122-F2C8-4B99-8EF6-88C4DF64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85506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17EFE-242F-6E7F-DE7D-2605DAFC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FD2F-17A1-C412-25A6-F2A397F4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</p:txBody>
      </p:sp>
    </p:spTree>
    <p:extLst>
      <p:ext uri="{BB962C8B-B14F-4D97-AF65-F5344CB8AC3E}">
        <p14:creationId xmlns:p14="http://schemas.microsoft.com/office/powerpoint/2010/main" val="144857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B37A15-B75B-47C8-B870-C7A6B31E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1" y="1567832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is-IS" sz="3600" dirty="0" err="1"/>
              <a:t>Snemmtilkomin</a:t>
            </a:r>
            <a:r>
              <a:rPr lang="is-IS" sz="3600" dirty="0"/>
              <a:t> (&lt;24 </a:t>
            </a:r>
            <a:r>
              <a:rPr lang="is-IS" sz="3600" dirty="0" err="1"/>
              <a:t>klst</a:t>
            </a:r>
            <a:r>
              <a:rPr lang="is-IS" sz="3600" dirty="0"/>
              <a:t> aldur)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05709-AB0D-4FA8-9FAF-9D38F8BF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Rauðkornarof (hemolysa)</a:t>
            </a:r>
          </a:p>
          <a:p>
            <a:pPr lvl="1"/>
            <a:r>
              <a:rPr lang="is-IS" sz="2000"/>
              <a:t>Rhesus sjúkdómur</a:t>
            </a:r>
          </a:p>
          <a:p>
            <a:pPr lvl="1"/>
            <a:r>
              <a:rPr lang="is-IS" sz="2000"/>
              <a:t>ABO misræmi</a:t>
            </a:r>
          </a:p>
          <a:p>
            <a:pPr lvl="1"/>
            <a:r>
              <a:rPr lang="is-IS" sz="2000"/>
              <a:t>erfðagallar í himnu RBK t.d. spherocytosis, elliptocytosis (nonimmune hemol. anemía)</a:t>
            </a:r>
          </a:p>
          <a:p>
            <a:pPr lvl="1"/>
            <a:r>
              <a:rPr lang="is-IS" sz="2000"/>
              <a:t>galli í/skortur á efnahvötum RBK t.d. G6PD skortur (nonimmune...)</a:t>
            </a:r>
          </a:p>
          <a:p>
            <a:pPr lvl="1"/>
            <a:endParaRPr lang="is-IS" sz="2000"/>
          </a:p>
          <a:p>
            <a:r>
              <a:rPr lang="is-IS" sz="2000"/>
              <a:t>Sýkingar</a:t>
            </a:r>
          </a:p>
          <a:p>
            <a:pPr lvl="1"/>
            <a:r>
              <a:rPr lang="is-IS" sz="2000"/>
              <a:t>Sýklasótt (sepsis)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485D6-5C1B-4E96-BD00-6A3C34C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is-IS" sz="3600" dirty="0" err="1"/>
              <a:t>Snemmtilkomin</a:t>
            </a:r>
            <a:r>
              <a:rPr lang="is-IS" sz="3600" dirty="0"/>
              <a:t> (&lt;24 </a:t>
            </a:r>
            <a:r>
              <a:rPr lang="is-IS" sz="3600" dirty="0" err="1"/>
              <a:t>klst</a:t>
            </a:r>
            <a:r>
              <a:rPr lang="is-IS" sz="3600" dirty="0"/>
              <a:t> aldur)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F2DA-647D-48AC-B0CF-92CD11B6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Markverð gula strax á 1. sólarhring er oftast á grunni rauðkornarofs</a:t>
            </a:r>
          </a:p>
          <a:p>
            <a:r>
              <a:rPr lang="is-IS" sz="2000"/>
              <a:t>Beint Coombs próf þá jákvætt</a:t>
            </a:r>
          </a:p>
          <a:p>
            <a:r>
              <a:rPr lang="is-IS" sz="2000"/>
              <a:t>Hættulegt vegna þess að </a:t>
            </a:r>
          </a:p>
          <a:p>
            <a:pPr lvl="1"/>
            <a:r>
              <a:rPr lang="is-IS" sz="2000"/>
              <a:t>Ótengt bilirubin kemst yfir BBB</a:t>
            </a:r>
          </a:p>
          <a:p>
            <a:pPr lvl="1"/>
            <a:r>
              <a:rPr lang="is-IS" sz="2000"/>
              <a:t>Getur hækkað hratt upp í skaðleg gildi</a:t>
            </a:r>
          </a:p>
          <a:p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04DC0-E647-40B7-9EE2-504AA21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Rhesus sjúkdómur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D109-DEA9-473E-9E81-0F63AF8C7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alvarlegasta form rauðkornarofs sjúkdóms, byrjar á fósturskeiði. móðir neikvæð fyrir Rh “D” antigeni (15% kvenna) og framleiðir mótefni gegn mótefnisvökum á yfirborði RBK fósturs</a:t>
            </a:r>
          </a:p>
          <a:p>
            <a:r>
              <a:rPr lang="en-US" sz="2000"/>
              <a:t>alvarlegur sjúkdómur sem getur valdið: blóðleysi, gulu og hydrops (bjúgur) hjá fóstri. venjulega greint fyrir fæðingu með blóðrannsókn hjá móður (mótefnatíter) og ómskoðun á fóstri</a:t>
            </a:r>
          </a:p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6AEE34-227D-410D-9C11-1AFD392C1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1848" y="1782981"/>
            <a:ext cx="4780156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306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C59B0-41BF-4646-9713-643EB2BF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Rhesus sjúkdómur – fyrirbyggjandi meðferð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7120-5F08-4890-9858-FF534682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Ekki lengur algengasta ástæða rauðkornarofs </a:t>
            </a:r>
          </a:p>
          <a:p>
            <a:r>
              <a:rPr lang="is-IS" sz="2000"/>
              <a:t>Skimun fyrir mótefnum við 25 vikur og Rh D flokkun fósturs</a:t>
            </a:r>
          </a:p>
          <a:p>
            <a:r>
              <a:rPr lang="is-IS" sz="2000"/>
              <a:t>Ef móðir er Rh D neikvæð þá er gefið anti Rh immunoglobulín (Rhophylac®) við 28 vikur</a:t>
            </a:r>
          </a:p>
          <a:p>
            <a:pPr lvl="1"/>
            <a:r>
              <a:rPr lang="is-IS" sz="2000"/>
              <a:t>IgG binst við Rh+ RBK fósturs sem sloppið hafa yfir í blóðrás móður og kemur í veg fyrir </a:t>
            </a:r>
            <a:r>
              <a:rPr lang="is-IS" sz="2000" dirty="0"/>
              <a:t>(</a:t>
            </a:r>
            <a:r>
              <a:rPr lang="is-IS" sz="2000"/>
              <a:t>blokkerar</a:t>
            </a:r>
            <a:r>
              <a:rPr lang="is-IS" sz="2000" dirty="0"/>
              <a:t>) </a:t>
            </a:r>
            <a:r>
              <a:rPr lang="is-IS" sz="2000"/>
              <a:t>virkjun B frumna móður og tilurð minnisfrumna</a:t>
            </a:r>
          </a:p>
          <a:p>
            <a:r>
              <a:rPr lang="is-IS" sz="2000"/>
              <a:t>Gjöf endurtekin á meðgöngu ef hætta á blæðingu til fósturs (legvatnsástunga, blæðing, slys) ef &gt; 4 vikur frá gjöf </a:t>
            </a:r>
          </a:p>
          <a:p>
            <a:r>
              <a:rPr lang="is-IS" sz="2000"/>
              <a:t>eftir fæðingu ef barn Rh+</a:t>
            </a:r>
          </a:p>
          <a:p>
            <a:endParaRPr lang="is-IS" sz="2000"/>
          </a:p>
          <a:p>
            <a:endParaRPr lang="is-I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AA02B-BFA4-4221-81C3-D48778C5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/>
              <a:t>ABO isoimmunisering</a:t>
            </a:r>
            <a:br>
              <a:rPr lang="is-IS" sz="3600"/>
            </a:br>
            <a:r>
              <a:rPr lang="is-IS" sz="3600"/>
              <a:t>ABO hemolytic disease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6C97-9E81-4E08-9C32-FB73ECB1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Algengasta orsök isoimmuníseringar (samónæming) hjá nýburum</a:t>
            </a:r>
          </a:p>
          <a:p>
            <a:endParaRPr lang="is-IS" sz="2000"/>
          </a:p>
          <a:p>
            <a:r>
              <a:rPr lang="is-IS" sz="2000"/>
              <a:t>Mæður í blóðflokki 0 eignast í 15% tilvika barn af blóðflokki A eða B. þriðjungur þessara barna hefur jákvætt Coombs próf </a:t>
            </a:r>
            <a:r>
              <a:rPr lang="is-IS" sz="2000" dirty="0"/>
              <a:t>þ.e. </a:t>
            </a:r>
            <a:r>
              <a:rPr lang="is-IS" sz="2000"/>
              <a:t>anti A eða anti B mótefni (IgG) frá móður eru bundin við RBK barnsins	</a:t>
            </a:r>
          </a:p>
          <a:p>
            <a:endParaRPr lang="is-IS" sz="2000"/>
          </a:p>
          <a:p>
            <a:r>
              <a:rPr lang="is-IS" sz="2000"/>
              <a:t>Vægara en rhesus sjúkdómur, ekki áhrif á fósturskeiði, minnihluti þessara barna gulnar markvert </a:t>
            </a:r>
          </a:p>
          <a:p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7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E258-4FCE-4020-81E7-DCE7DADA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Og margt fleira…</a:t>
            </a:r>
            <a:endParaRPr lang="is-I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F9624A-4885-40EA-9C9D-C2C6D096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5777212" cy="8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8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</p:txBody>
      </p:sp>
    </p:spTree>
    <p:extLst>
      <p:ext uri="{BB962C8B-B14F-4D97-AF65-F5344CB8AC3E}">
        <p14:creationId xmlns:p14="http://schemas.microsoft.com/office/powerpoint/2010/main" val="38252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</p:txBody>
      </p:sp>
    </p:spTree>
    <p:extLst>
      <p:ext uri="{BB962C8B-B14F-4D97-AF65-F5344CB8AC3E}">
        <p14:creationId xmlns:p14="http://schemas.microsoft.com/office/powerpoint/2010/main" val="286051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  <a:p>
            <a:pPr lvl="1"/>
            <a:r>
              <a:rPr lang="is-IS" dirty="0"/>
              <a:t>Ekki ljósameðferð á fyrstu dögum</a:t>
            </a:r>
          </a:p>
          <a:p>
            <a:pPr lvl="1"/>
            <a:r>
              <a:rPr lang="is-IS" dirty="0" err="1"/>
              <a:t>Gulnað</a:t>
            </a:r>
            <a:r>
              <a:rPr lang="is-IS" dirty="0"/>
              <a:t> smám saman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54104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  <a:p>
            <a:pPr lvl="1"/>
            <a:r>
              <a:rPr lang="is-IS" dirty="0"/>
              <a:t>Ekki ljósameðferð á fyrstu dögum</a:t>
            </a:r>
          </a:p>
          <a:p>
            <a:pPr lvl="1"/>
            <a:r>
              <a:rPr lang="is-IS" dirty="0" err="1"/>
              <a:t>Gulnað</a:t>
            </a:r>
            <a:r>
              <a:rPr lang="is-IS" dirty="0"/>
              <a:t> smám saman</a:t>
            </a:r>
          </a:p>
          <a:p>
            <a:pPr lvl="1"/>
            <a:r>
              <a:rPr lang="is-IS" dirty="0"/>
              <a:t>Móðir og barn O+</a:t>
            </a:r>
          </a:p>
          <a:p>
            <a:pPr lvl="1"/>
            <a:r>
              <a:rPr lang="is-IS" dirty="0"/>
              <a:t>Þvag/hægðir </a:t>
            </a:r>
            <a:r>
              <a:rPr lang="is-IS" dirty="0" err="1"/>
              <a:t>eðl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774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24D4-19AC-F649-4EAE-26768BA5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D3F4-0A35-308D-FA08-1E22C067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</p:txBody>
      </p:sp>
    </p:spTree>
    <p:extLst>
      <p:ext uri="{BB962C8B-B14F-4D97-AF65-F5344CB8AC3E}">
        <p14:creationId xmlns:p14="http://schemas.microsoft.com/office/powerpoint/2010/main" val="168106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</p:txBody>
      </p:sp>
    </p:spTree>
    <p:extLst>
      <p:ext uri="{BB962C8B-B14F-4D97-AF65-F5344CB8AC3E}">
        <p14:creationId xmlns:p14="http://schemas.microsoft.com/office/powerpoint/2010/main" val="2526378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  <a:p>
            <a:pPr lvl="1"/>
            <a:r>
              <a:rPr lang="is-IS" dirty="0"/>
              <a:t>Status, flokkun, </a:t>
            </a:r>
            <a:r>
              <a:rPr lang="is-IS" dirty="0" err="1"/>
              <a:t>Coombs</a:t>
            </a:r>
            <a:endParaRPr lang="is-IS" dirty="0"/>
          </a:p>
          <a:p>
            <a:pPr lvl="1"/>
            <a:r>
              <a:rPr lang="is-IS" dirty="0"/>
              <a:t>S-bili ótengt og tengt</a:t>
            </a:r>
          </a:p>
          <a:p>
            <a:pPr lvl="1"/>
            <a:r>
              <a:rPr lang="is-IS" dirty="0"/>
              <a:t>Lifrarpróf </a:t>
            </a:r>
          </a:p>
          <a:p>
            <a:pPr lvl="2"/>
            <a:r>
              <a:rPr lang="is-IS" dirty="0"/>
              <a:t>ALAT/ASAT/</a:t>
            </a:r>
            <a:r>
              <a:rPr lang="is-IS" dirty="0" err="1"/>
              <a:t>gGT</a:t>
            </a:r>
            <a:endParaRPr lang="is-IS" dirty="0"/>
          </a:p>
          <a:p>
            <a:pPr lvl="1"/>
            <a:r>
              <a:rPr lang="is-IS" dirty="0" err="1"/>
              <a:t>Skjaldkirtilspróf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5932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  <a:p>
            <a:pPr lvl="1"/>
            <a:r>
              <a:rPr lang="is-IS" dirty="0"/>
              <a:t>Status, flokkun, </a:t>
            </a:r>
            <a:r>
              <a:rPr lang="is-IS" dirty="0" err="1"/>
              <a:t>Coombs</a:t>
            </a:r>
            <a:endParaRPr lang="is-IS" dirty="0"/>
          </a:p>
          <a:p>
            <a:pPr lvl="1"/>
            <a:r>
              <a:rPr lang="is-IS" dirty="0"/>
              <a:t>S-bili ótengt og tengt &gt; </a:t>
            </a:r>
            <a:r>
              <a:rPr lang="is-IS"/>
              <a:t>Ótengt = 185, tengt 15</a:t>
            </a:r>
          </a:p>
          <a:p>
            <a:pPr lvl="1"/>
            <a:r>
              <a:rPr lang="is-IS" dirty="0"/>
              <a:t>Lifrarpróf  &gt; </a:t>
            </a:r>
            <a:r>
              <a:rPr lang="is-IS" err="1"/>
              <a:t>eðl</a:t>
            </a:r>
            <a:endParaRPr lang="is-IS"/>
          </a:p>
          <a:p>
            <a:pPr lvl="2"/>
            <a:r>
              <a:rPr lang="is-IS" dirty="0"/>
              <a:t>ALAT/ASAT/</a:t>
            </a:r>
            <a:r>
              <a:rPr lang="is-IS" dirty="0" err="1"/>
              <a:t>gGT</a:t>
            </a:r>
            <a:endParaRPr lang="is-IS" dirty="0"/>
          </a:p>
          <a:p>
            <a:pPr lvl="1"/>
            <a:r>
              <a:rPr lang="is-IS" dirty="0" err="1"/>
              <a:t>Skjaldkirtilspróf</a:t>
            </a:r>
            <a:r>
              <a:rPr lang="is-IS" dirty="0"/>
              <a:t> &gt; </a:t>
            </a:r>
            <a:r>
              <a:rPr lang="is-IS" err="1"/>
              <a:t>eðl</a:t>
            </a:r>
            <a:endParaRPr lang="is-IS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8539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6B67A-62FA-5985-B51F-D8EBBAF9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71"/>
            <a:ext cx="12192000" cy="63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6A740-A5C7-4C4E-9035-34A82904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/>
              <a:t>Langvarandi (&gt;3 vikna)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D618-CC66-4624-BB41-230E03AA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Ótengt bilirubín:</a:t>
            </a:r>
          </a:p>
          <a:p>
            <a:pPr lvl="1"/>
            <a:r>
              <a:rPr lang="is-IS" sz="2000"/>
              <a:t>Brjóstamjólkurgula</a:t>
            </a:r>
          </a:p>
          <a:p>
            <a:pPr lvl="1"/>
            <a:r>
              <a:rPr lang="is-IS" sz="2000"/>
              <a:t>Vanstarfsemi skjaldkirtils</a:t>
            </a:r>
          </a:p>
          <a:p>
            <a:endParaRPr lang="is-IS" sz="2000"/>
          </a:p>
          <a:p>
            <a:r>
              <a:rPr lang="is-IS" sz="2000"/>
              <a:t>Tengt bilirubín: (&gt; 20% af heildarmagni bilirubíns</a:t>
            </a:r>
          </a:p>
          <a:p>
            <a:pPr lvl="1"/>
            <a:r>
              <a:rPr lang="is-IS" sz="2000"/>
              <a:t>Gallgangalokun (biliary atresia) </a:t>
            </a:r>
          </a:p>
          <a:p>
            <a:pPr>
              <a:buNone/>
            </a:pPr>
            <a:r>
              <a:rPr lang="is-IS" sz="2000"/>
              <a:t>		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9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1527E-BA26-458B-BCCC-92756174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Brjóstamjólkurgula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BC43-61A7-4345-881C-ED25E7638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Kemur oftast fram eftir 3-5 daga</a:t>
            </a:r>
          </a:p>
          <a:p>
            <a:r>
              <a:rPr lang="en-US" sz="1700"/>
              <a:t>Toppar eftir 2-3 vikur</a:t>
            </a:r>
          </a:p>
          <a:p>
            <a:r>
              <a:rPr lang="en-US" sz="1700"/>
              <a:t>Óþekktur mekanismi</a:t>
            </a:r>
          </a:p>
          <a:p>
            <a:pPr lvl="1"/>
            <a:r>
              <a:rPr lang="en-US" sz="1700"/>
              <a:t>Efni í BM sem hamla virkni glúk. Transferasa</a:t>
            </a:r>
          </a:p>
          <a:p>
            <a:pPr lvl="1"/>
            <a:r>
              <a:rPr lang="en-US" sz="1700"/>
              <a:t>Aukið frásog bilirubin frá görn</a:t>
            </a:r>
          </a:p>
          <a:p>
            <a:r>
              <a:rPr lang="en-US" sz="1700"/>
              <a:t>Útiloka aðrar orsakir gulu </a:t>
            </a:r>
          </a:p>
          <a:p>
            <a:pPr lvl="1"/>
            <a:r>
              <a:rPr lang="en-US" sz="1700"/>
              <a:t>Aðallega útiloka konjugeraða hyperbilirubinemiu</a:t>
            </a:r>
          </a:p>
          <a:p>
            <a:pPr lvl="2"/>
            <a:r>
              <a:rPr lang="en-US" sz="1700"/>
              <a:t>&gt;20% af heildarmagni bilirubins</a:t>
            </a:r>
          </a:p>
          <a:p>
            <a:pPr lvl="3"/>
            <a:r>
              <a:rPr lang="en-US" sz="1700"/>
              <a:t>Gallgangalokun (biliary atresia)</a:t>
            </a:r>
          </a:p>
          <a:p>
            <a:r>
              <a:rPr lang="en-US" sz="1700"/>
              <a:t>Gengur yfir á 3-12 vikum</a:t>
            </a:r>
          </a:p>
          <a:p>
            <a:endParaRPr lang="en-US" sz="1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AD1E5E-6718-414B-B0F5-E53FBE75E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1882028"/>
            <a:ext cx="6253212" cy="41637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469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9476BA-2994-42E8-A125-4F23C94AD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r="1" b="479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Greining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Mæling á bilirubíni: </a:t>
            </a:r>
          </a:p>
          <a:p>
            <a:pPr lvl="1"/>
            <a:r>
              <a:rPr lang="en-US" sz="1900"/>
              <a:t>húð  (transcutan mæling, bilicheck(blossi!)</a:t>
            </a:r>
          </a:p>
          <a:p>
            <a:pPr lvl="1"/>
            <a:r>
              <a:rPr lang="en-US" sz="1900"/>
              <a:t>Blóð </a:t>
            </a:r>
          </a:p>
          <a:p>
            <a:r>
              <a:rPr lang="en-US" sz="1900"/>
              <a:t>Ef markverð hækkun:</a:t>
            </a:r>
          </a:p>
          <a:p>
            <a:pPr lvl="1"/>
            <a:r>
              <a:rPr lang="en-US" sz="1900"/>
              <a:t>blóðflokkun og beint Coombs próf (m.t.t. rauðkornarofs)	</a:t>
            </a:r>
          </a:p>
          <a:p>
            <a:pPr lvl="1"/>
            <a:r>
              <a:rPr lang="en-US" sz="1900"/>
              <a:t>blóðstatus (blóðstrok, netfrumur)</a:t>
            </a:r>
          </a:p>
          <a:p>
            <a:r>
              <a:rPr lang="en-US" sz="1900"/>
              <a:t>Metið mtt </a:t>
            </a:r>
          </a:p>
          <a:p>
            <a:pPr lvl="1"/>
            <a:r>
              <a:rPr lang="en-US" sz="1900"/>
              <a:t>Meðgöngulengdar</a:t>
            </a:r>
          </a:p>
          <a:p>
            <a:pPr lvl="1"/>
            <a:r>
              <a:rPr lang="en-US" sz="1900"/>
              <a:t>Aldur barns (klst/dagar)</a:t>
            </a:r>
          </a:p>
          <a:p>
            <a:pPr lvl="1"/>
            <a:r>
              <a:rPr lang="en-US" sz="1900"/>
              <a:t>Áhættuþátta</a:t>
            </a:r>
          </a:p>
          <a:p>
            <a:pPr lvl="1"/>
            <a:r>
              <a:rPr lang="en-US" sz="1900"/>
              <a:t>Aðrir þættir sem geta haft áhrif á HBÞ</a:t>
            </a:r>
          </a:p>
          <a:p>
            <a:pPr lvl="2"/>
            <a:r>
              <a:rPr lang="en-US" sz="1900"/>
              <a:t>Sýkingar</a:t>
            </a:r>
          </a:p>
          <a:p>
            <a:pPr lvl="2"/>
            <a:r>
              <a:rPr lang="en-US" sz="1900"/>
              <a:t>Asfyxia</a:t>
            </a:r>
          </a:p>
        </p:txBody>
      </p:sp>
    </p:spTree>
    <p:extLst>
      <p:ext uri="{BB962C8B-B14F-4D97-AF65-F5344CB8AC3E}">
        <p14:creationId xmlns:p14="http://schemas.microsoft.com/office/powerpoint/2010/main" val="2150822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s-IS" sz="2200" dirty="0">
                <a:solidFill>
                  <a:schemeClr val="bg1"/>
                </a:solidFill>
              </a:rPr>
              <a:t>Mat á gulu</a:t>
            </a:r>
            <a:br>
              <a:rPr lang="is-IS" sz="2200" dirty="0">
                <a:solidFill>
                  <a:schemeClr val="bg1"/>
                </a:solidFill>
              </a:rPr>
            </a:br>
            <a:r>
              <a:rPr lang="is-IS" sz="2200" dirty="0">
                <a:solidFill>
                  <a:schemeClr val="bg1"/>
                </a:solidFill>
              </a:rPr>
              <a:t>(ekki mjög nákvæmt en gefur vísbendingar)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3486" y="1675227"/>
            <a:ext cx="10525028" cy="439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888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C6F5-BFFB-4B2A-89CC-6ED50659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Greining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CE53-D74C-4760-A4A2-233DA660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/>
              <a:t>Skimun  (AAP, NICE)</a:t>
            </a:r>
          </a:p>
          <a:p>
            <a:pPr lvl="1"/>
            <a:r>
              <a:rPr lang="is-IS" sz="2000" dirty="0"/>
              <a:t>Öll börn við 24-48 </a:t>
            </a:r>
            <a:r>
              <a:rPr lang="is-IS" sz="2000" dirty="0" err="1"/>
              <a:t>klst</a:t>
            </a:r>
            <a:r>
              <a:rPr lang="is-IS" sz="2000" dirty="0"/>
              <a:t> aldur</a:t>
            </a:r>
          </a:p>
          <a:p>
            <a:pPr marL="457200" lvl="1" indent="0">
              <a:buNone/>
            </a:pPr>
            <a:endParaRPr lang="is-IS" sz="2000" dirty="0"/>
          </a:p>
          <a:p>
            <a:r>
              <a:rPr lang="is-IS" sz="2000" dirty="0" err="1"/>
              <a:t>Selective</a:t>
            </a:r>
            <a:r>
              <a:rPr lang="is-IS" sz="2000" dirty="0"/>
              <a:t> (Ísland)</a:t>
            </a:r>
          </a:p>
          <a:p>
            <a:pPr lvl="1"/>
            <a:r>
              <a:rPr lang="is-IS" sz="2000" dirty="0"/>
              <a:t>Mat læknis</a:t>
            </a:r>
          </a:p>
          <a:p>
            <a:pPr lvl="1"/>
            <a:r>
              <a:rPr lang="is-IS" sz="2000" dirty="0"/>
              <a:t>Sjáanlega gult barn</a:t>
            </a:r>
          </a:p>
          <a:p>
            <a:pPr lvl="1"/>
            <a:r>
              <a:rPr lang="is-IS" sz="2000" dirty="0"/>
              <a:t>Áhættuþættir</a:t>
            </a:r>
          </a:p>
          <a:p>
            <a:pPr lvl="1"/>
            <a:endParaRPr lang="is-IS" sz="2000" dirty="0"/>
          </a:p>
          <a:p>
            <a:pPr lvl="1"/>
            <a:r>
              <a:rPr lang="is-IS" sz="2000" dirty="0"/>
              <a:t>Unnið að því að koma á skimun</a:t>
            </a:r>
          </a:p>
          <a:p>
            <a:pPr lvl="1"/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4870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24D4-19AC-F649-4EAE-26768BA5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D3F4-0A35-308D-FA08-1E22C067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  <a:p>
            <a:pPr lvl="1"/>
            <a:r>
              <a:rPr lang="is-IS" dirty="0" err="1"/>
              <a:t>Bilicheck</a:t>
            </a:r>
            <a:r>
              <a:rPr lang="is-IS" dirty="0"/>
              <a:t> 240</a:t>
            </a:r>
          </a:p>
        </p:txBody>
      </p:sp>
    </p:spTree>
    <p:extLst>
      <p:ext uri="{BB962C8B-B14F-4D97-AF65-F5344CB8AC3E}">
        <p14:creationId xmlns:p14="http://schemas.microsoft.com/office/powerpoint/2010/main" val="362731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70E-553D-65CD-F79D-E9A37D4E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B2F1F52-DC54-6900-2792-F7367761E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84" y="365125"/>
            <a:ext cx="9413631" cy="6158702"/>
          </a:xfrm>
        </p:spPr>
      </p:pic>
    </p:spTree>
    <p:extLst>
      <p:ext uri="{BB962C8B-B14F-4D97-AF65-F5344CB8AC3E}">
        <p14:creationId xmlns:p14="http://schemas.microsoft.com/office/powerpoint/2010/main" val="104857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FB309-2D57-7DD7-0924-4F8F38127EC8}"/>
              </a:ext>
            </a:extLst>
          </p:cNvPr>
          <p:cNvGrpSpPr/>
          <p:nvPr/>
        </p:nvGrpSpPr>
        <p:grpSpPr>
          <a:xfrm>
            <a:off x="3206309" y="4081267"/>
            <a:ext cx="89640" cy="84960"/>
            <a:chOff x="3206309" y="4081267"/>
            <a:chExt cx="8964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2D7F82-FAE0-8116-53FA-BFC6E20AF2EE}"/>
                    </a:ext>
                  </a:extLst>
                </p14:cNvPr>
                <p14:cNvContentPartPr/>
                <p14:nvPr/>
              </p14:nvContentPartPr>
              <p14:xfrm>
                <a:off x="3212429" y="4093507"/>
                <a:ext cx="83520" cy="7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2D7F82-FAE0-8116-53FA-BFC6E20AF2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3789" y="4084867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21247E-FA7F-07E5-456E-E2785F7DB844}"/>
                    </a:ext>
                  </a:extLst>
                </p14:cNvPr>
                <p14:cNvContentPartPr/>
                <p14:nvPr/>
              </p14:nvContentPartPr>
              <p14:xfrm>
                <a:off x="3206309" y="4081267"/>
                <a:ext cx="82080" cy="8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21247E-FA7F-07E5-456E-E2785F7DB8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7669" y="4072627"/>
                  <a:ext cx="99720" cy="101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2B75C07-21EF-F64E-C11B-F5CAD1F2A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2831"/>
            <a:ext cx="12192000" cy="58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5ABE-E9CE-4136-9187-B97EE93F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Nýburagula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1BCE-1E52-4BE9-9DA1-4D8A7C68C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000" dirty="0" err="1"/>
              <a:t>Nánast</a:t>
            </a:r>
            <a:r>
              <a:rPr lang="en-US" sz="2000" dirty="0"/>
              <a:t> </a:t>
            </a:r>
            <a:r>
              <a:rPr lang="en-US" sz="2000" dirty="0" err="1"/>
              <a:t>allir</a:t>
            </a:r>
            <a:r>
              <a:rPr lang="en-US" sz="2000" dirty="0"/>
              <a:t> </a:t>
            </a:r>
            <a:r>
              <a:rPr lang="en-US" sz="2000" dirty="0" err="1"/>
              <a:t>nýburar</a:t>
            </a:r>
            <a:r>
              <a:rPr lang="en-US" sz="2000" dirty="0"/>
              <a:t> </a:t>
            </a:r>
            <a:r>
              <a:rPr lang="en-US" sz="2000" dirty="0" err="1"/>
              <a:t>fá</a:t>
            </a:r>
            <a:r>
              <a:rPr lang="en-US" sz="2000" dirty="0"/>
              <a:t> </a:t>
            </a:r>
            <a:r>
              <a:rPr lang="en-US" sz="2000" dirty="0" err="1"/>
              <a:t>nýburagulu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einhverju</a:t>
            </a:r>
            <a:r>
              <a:rPr lang="en-US" sz="2000" dirty="0"/>
              <a:t> </a:t>
            </a:r>
            <a:r>
              <a:rPr lang="en-US" sz="2000" dirty="0" err="1"/>
              <a:t>marki</a:t>
            </a:r>
            <a:endParaRPr lang="en-US" sz="2000" dirty="0"/>
          </a:p>
          <a:p>
            <a:r>
              <a:rPr lang="en-US" sz="2000" dirty="0" err="1"/>
              <a:t>Nýburar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bilirubin </a:t>
            </a:r>
            <a:r>
              <a:rPr lang="en-US" sz="2000" dirty="0" err="1"/>
              <a:t>hærra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70-80 </a:t>
            </a:r>
            <a:r>
              <a:rPr lang="en-US" sz="2000" dirty="0" err="1"/>
              <a:t>míkrómól</a:t>
            </a:r>
            <a:r>
              <a:rPr lang="en-US" sz="2000" dirty="0"/>
              <a:t>/L </a:t>
            </a:r>
            <a:r>
              <a:rPr lang="en-US" sz="2000" dirty="0" err="1"/>
              <a:t>verða</a:t>
            </a:r>
            <a:r>
              <a:rPr lang="en-US" sz="2000" dirty="0"/>
              <a:t> </a:t>
            </a:r>
            <a:r>
              <a:rPr lang="en-US" sz="2000" dirty="0" err="1"/>
              <a:t>sjáanlega</a:t>
            </a:r>
            <a:r>
              <a:rPr lang="en-US" sz="2000" dirty="0"/>
              <a:t> </a:t>
            </a:r>
            <a:r>
              <a:rPr lang="en-US" sz="2000" dirty="0" err="1"/>
              <a:t>gulir</a:t>
            </a:r>
            <a:endParaRPr lang="en-US" sz="2000" dirty="0"/>
          </a:p>
          <a:p>
            <a:pPr lvl="1"/>
            <a:r>
              <a:rPr lang="en-US" sz="1600" dirty="0"/>
              <a:t>(</a:t>
            </a:r>
            <a:r>
              <a:rPr lang="en-US" sz="1600" dirty="0" err="1"/>
              <a:t>Fullorðnir</a:t>
            </a:r>
            <a:r>
              <a:rPr lang="en-US" sz="1600" dirty="0"/>
              <a:t> </a:t>
            </a:r>
            <a:r>
              <a:rPr lang="en-US" sz="1600" dirty="0" err="1"/>
              <a:t>eiga</a:t>
            </a:r>
            <a:r>
              <a:rPr lang="en-US" sz="1600" dirty="0"/>
              <a:t> ekki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hærra</a:t>
            </a:r>
            <a:r>
              <a:rPr lang="en-US" sz="1600" dirty="0"/>
              <a:t> bilirubin </a:t>
            </a:r>
            <a:r>
              <a:rPr lang="en-US" sz="1600" dirty="0" err="1"/>
              <a:t>en</a:t>
            </a:r>
            <a:r>
              <a:rPr lang="en-US" sz="1600" dirty="0"/>
              <a:t> 17 </a:t>
            </a:r>
            <a:r>
              <a:rPr lang="en-US" sz="1600" dirty="0" err="1"/>
              <a:t>míkrómól</a:t>
            </a:r>
            <a:r>
              <a:rPr lang="en-US" sz="1600" dirty="0"/>
              <a:t>/l)</a:t>
            </a:r>
          </a:p>
          <a:p>
            <a:r>
              <a:rPr lang="en-US" sz="2000" dirty="0" err="1"/>
              <a:t>Hættumörk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í </a:t>
            </a:r>
            <a:r>
              <a:rPr lang="en-US" sz="2000" dirty="0" err="1"/>
              <a:t>kringum</a:t>
            </a:r>
            <a:r>
              <a:rPr lang="en-US" sz="2000" dirty="0"/>
              <a:t> 430 </a:t>
            </a:r>
            <a:r>
              <a:rPr lang="en-US" sz="2000" dirty="0" err="1"/>
              <a:t>míkrómól</a:t>
            </a:r>
            <a:r>
              <a:rPr lang="en-US" sz="2000" dirty="0"/>
              <a:t>/L</a:t>
            </a:r>
          </a:p>
          <a:p>
            <a:pPr lvl="1"/>
            <a:r>
              <a:rPr lang="en-US" sz="2000" dirty="0"/>
              <a:t>BIND (Bilirubin-induced neurologic dysfunction -</a:t>
            </a:r>
            <a:r>
              <a:rPr lang="is-IS" sz="2000" b="1" dirty="0"/>
              <a:t> </a:t>
            </a:r>
            <a:r>
              <a:rPr lang="is-IS" sz="2000" dirty="0"/>
              <a:t>bráður </a:t>
            </a:r>
            <a:r>
              <a:rPr lang="is-IS" sz="2000" dirty="0" err="1"/>
              <a:t>bilirubínorsakaður</a:t>
            </a:r>
            <a:r>
              <a:rPr lang="is-IS" sz="2000" dirty="0"/>
              <a:t> </a:t>
            </a:r>
            <a:r>
              <a:rPr lang="is-IS" sz="2000" dirty="0" err="1"/>
              <a:t>heilakvilli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/>
              <a:t>Ótengt</a:t>
            </a:r>
            <a:r>
              <a:rPr lang="en-US" dirty="0"/>
              <a:t> bilirubin </a:t>
            </a:r>
            <a:r>
              <a:rPr lang="en-US" dirty="0" err="1"/>
              <a:t>kemst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BBB, </a:t>
            </a:r>
            <a:r>
              <a:rPr lang="en-US" dirty="0" err="1"/>
              <a:t>binst</a:t>
            </a:r>
            <a:r>
              <a:rPr lang="en-US" dirty="0"/>
              <a:t> </a:t>
            </a:r>
            <a:r>
              <a:rPr lang="en-US" dirty="0" err="1"/>
              <a:t>heilavef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er </a:t>
            </a:r>
            <a:r>
              <a:rPr lang="en-US" dirty="0" err="1"/>
              <a:t>neurotoxískt</a:t>
            </a:r>
            <a:endParaRPr lang="en-US" dirty="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576AE2-3B4A-4D12-8A7D-005843760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1900577"/>
            <a:ext cx="6253212" cy="41266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1876F-A243-4F5C-AA68-74723579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is-IS" sz="3600" dirty="0"/>
              <a:t>Skilgreiningar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22E-0B83-4D9D-970A-A7B5567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/>
              <a:t>Bening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Transient</a:t>
            </a:r>
            <a:r>
              <a:rPr lang="is-IS" sz="2000" dirty="0"/>
              <a:t>, eðlileg hækkun á </a:t>
            </a:r>
            <a:r>
              <a:rPr lang="is-IS" sz="2000" dirty="0" err="1"/>
              <a:t>bilirubini</a:t>
            </a:r>
            <a:r>
              <a:rPr lang="is-IS" sz="2000" dirty="0"/>
              <a:t> hjá nánast öllum </a:t>
            </a:r>
            <a:r>
              <a:rPr lang="is-IS" sz="2000" dirty="0" err="1"/>
              <a:t>nýburum</a:t>
            </a:r>
            <a:endParaRPr lang="is-IS" sz="2000" dirty="0"/>
          </a:p>
          <a:p>
            <a:pPr lvl="1"/>
            <a:r>
              <a:rPr lang="is-IS" sz="2000" dirty="0" err="1"/>
              <a:t>Fysiológísk</a:t>
            </a:r>
            <a:r>
              <a:rPr lang="is-IS" sz="2000" dirty="0"/>
              <a:t> gula</a:t>
            </a:r>
          </a:p>
          <a:p>
            <a:r>
              <a:rPr lang="is-IS" sz="2000" dirty="0" err="1"/>
              <a:t>Significant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/>
              <a:t>Gula sem krefst meðhöndlunar</a:t>
            </a:r>
          </a:p>
          <a:p>
            <a:r>
              <a:rPr lang="is-IS" sz="2000" dirty="0" err="1"/>
              <a:t>Severe</a:t>
            </a:r>
            <a:r>
              <a:rPr lang="is-IS" sz="2000" dirty="0"/>
              <a:t>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Bilirubin</a:t>
            </a:r>
            <a:r>
              <a:rPr lang="is-IS" sz="2000" dirty="0"/>
              <a:t> yfir 428 </a:t>
            </a:r>
            <a:r>
              <a:rPr lang="is-IS" sz="2000" dirty="0" err="1"/>
              <a:t>míkrómólum</a:t>
            </a:r>
            <a:r>
              <a:rPr lang="is-IS" sz="2000" dirty="0"/>
              <a:t>/L</a:t>
            </a:r>
          </a:p>
          <a:p>
            <a:pPr lvl="2"/>
            <a:r>
              <a:rPr lang="is-IS" dirty="0"/>
              <a:t>Aukin hætta á BIND</a:t>
            </a:r>
          </a:p>
          <a:p>
            <a:r>
              <a:rPr lang="is-IS" sz="2000" dirty="0" err="1"/>
              <a:t>Extreme</a:t>
            </a:r>
            <a:r>
              <a:rPr lang="is-IS" sz="2000" dirty="0"/>
              <a:t>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Bilirubin</a:t>
            </a:r>
            <a:r>
              <a:rPr lang="is-IS" sz="2000" dirty="0"/>
              <a:t> yfir 513 </a:t>
            </a:r>
            <a:r>
              <a:rPr lang="is-IS" sz="2000" dirty="0" err="1"/>
              <a:t>míkrómólum</a:t>
            </a:r>
            <a:r>
              <a:rPr lang="is-IS" sz="2000" dirty="0"/>
              <a:t>/L</a:t>
            </a:r>
          </a:p>
          <a:p>
            <a:pPr lvl="2"/>
            <a:r>
              <a:rPr lang="is-IS" dirty="0"/>
              <a:t>Mikil hætta á BIND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1492</Words>
  <Application>Microsoft Office PowerPoint</Application>
  <PresentationFormat>Widescreen</PresentationFormat>
  <Paragraphs>281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Nýburagula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Nýburagula</vt:lpstr>
      <vt:lpstr>Skilgreiningar</vt:lpstr>
      <vt:lpstr>Bilirubin Induced Neurologic Dysfunction (bilirubínorsökuð taugakerfisröskun) </vt:lpstr>
      <vt:lpstr>Myndun bilirubins</vt:lpstr>
      <vt:lpstr>Niðurbrot bilirubins</vt:lpstr>
      <vt:lpstr>Benign neonatal hyperbilrubinemia</vt:lpstr>
      <vt:lpstr>Benign neonatal hyperbilrubinemia</vt:lpstr>
      <vt:lpstr>Significant hyper-bilirubinemia – Ástæður  Lactation failure jaundice</vt:lpstr>
      <vt:lpstr>Significant hyperbilirubinemia – Ástæður  </vt:lpstr>
      <vt:lpstr>Significant hyperbilirubinemia – Ástæður</vt:lpstr>
      <vt:lpstr>Significant hyperbilirubinemia – Ástæður</vt:lpstr>
      <vt:lpstr>PowerPoint Presentation</vt:lpstr>
      <vt:lpstr>PowerPoint Presentation</vt:lpstr>
      <vt:lpstr>PowerPoint Presentation</vt:lpstr>
      <vt:lpstr>Meðferð</vt:lpstr>
      <vt:lpstr>Meðferð nýburagulu</vt:lpstr>
      <vt:lpstr>Ljósameðferð</vt:lpstr>
      <vt:lpstr>PowerPoint Presentation</vt:lpstr>
      <vt:lpstr>PowerPoint Presentation</vt:lpstr>
      <vt:lpstr>PowerPoint Presentation</vt:lpstr>
      <vt:lpstr>PowerPoint Presentation</vt:lpstr>
      <vt:lpstr>Blóðskipti – Exchange transfusion</vt:lpstr>
      <vt:lpstr>Snemmtilkomin (&lt;24 klst aldur)</vt:lpstr>
      <vt:lpstr>Snemmtilkomin (&lt;24 klst aldur)</vt:lpstr>
      <vt:lpstr>Rhesus sjúkdómur </vt:lpstr>
      <vt:lpstr>Rhesus sjúkdómur – fyrirbyggjandi meðferð </vt:lpstr>
      <vt:lpstr>ABO isoimmunisering ABO hemolytic disease</vt:lpstr>
      <vt:lpstr>Og margt fleira…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Langvarandi (&gt;3 vikna)</vt:lpstr>
      <vt:lpstr>Brjóstamjólkurgula</vt:lpstr>
      <vt:lpstr>Greining</vt:lpstr>
      <vt:lpstr>Mat á gulu (ekki mjög nákvæmt en gefur vísbendingar)</vt:lpstr>
      <vt:lpstr>Greining</vt:lpstr>
    </vt:vector>
  </TitlesOfParts>
  <Company>LSH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Nýburagula</dc:title>
  <dc:creator>Þórður Þórarinn Þórðarson</dc:creator>
  <cp:lastModifiedBy>Ingibjörg M. Steinþórsdóttir</cp:lastModifiedBy>
  <cp:revision>48</cp:revision>
  <dcterms:created xsi:type="dcterms:W3CDTF">2022-08-26T20:51:52Z</dcterms:created>
  <dcterms:modified xsi:type="dcterms:W3CDTF">2025-05-07T07:31:54Z</dcterms:modified>
</cp:coreProperties>
</file>