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95" r:id="rId4"/>
    <p:sldId id="256" r:id="rId5"/>
    <p:sldId id="308" r:id="rId6"/>
    <p:sldId id="309" r:id="rId7"/>
    <p:sldId id="257" r:id="rId8"/>
    <p:sldId id="258" r:id="rId9"/>
    <p:sldId id="307" r:id="rId10"/>
    <p:sldId id="306" r:id="rId11"/>
    <p:sldId id="305" r:id="rId12"/>
    <p:sldId id="310" r:id="rId13"/>
    <p:sldId id="312" r:id="rId14"/>
    <p:sldId id="292" r:id="rId15"/>
    <p:sldId id="297" r:id="rId16"/>
    <p:sldId id="264" r:id="rId17"/>
    <p:sldId id="311" r:id="rId18"/>
    <p:sldId id="259" r:id="rId19"/>
    <p:sldId id="261" r:id="rId20"/>
    <p:sldId id="263" r:id="rId21"/>
    <p:sldId id="260" r:id="rId22"/>
    <p:sldId id="262" r:id="rId23"/>
    <p:sldId id="265" r:id="rId24"/>
    <p:sldId id="266" r:id="rId25"/>
    <p:sldId id="267" r:id="rId26"/>
    <p:sldId id="268" r:id="rId27"/>
    <p:sldId id="269" r:id="rId28"/>
    <p:sldId id="270" r:id="rId29"/>
    <p:sldId id="273" r:id="rId30"/>
    <p:sldId id="272" r:id="rId31"/>
    <p:sldId id="274" r:id="rId32"/>
    <p:sldId id="275" r:id="rId33"/>
    <p:sldId id="276" r:id="rId34"/>
    <p:sldId id="277" r:id="rId35"/>
    <p:sldId id="278" r:id="rId36"/>
    <p:sldId id="279" r:id="rId37"/>
    <p:sldId id="281" r:id="rId38"/>
    <p:sldId id="282" r:id="rId39"/>
    <p:sldId id="280" r:id="rId40"/>
    <p:sldId id="285" r:id="rId41"/>
    <p:sldId id="283" r:id="rId42"/>
    <p:sldId id="284" r:id="rId43"/>
    <p:sldId id="313" r:id="rId44"/>
    <p:sldId id="286" r:id="rId45"/>
    <p:sldId id="287" r:id="rId46"/>
    <p:sldId id="288" r:id="rId47"/>
    <p:sldId id="289" r:id="rId48"/>
    <p:sldId id="296" r:id="rId49"/>
    <p:sldId id="291" r:id="rId50"/>
    <p:sldId id="290" r:id="rId51"/>
    <p:sldId id="298" r:id="rId52"/>
    <p:sldId id="299" r:id="rId53"/>
    <p:sldId id="300" r:id="rId54"/>
    <p:sldId id="301" r:id="rId55"/>
    <p:sldId id="302" r:id="rId56"/>
    <p:sldId id="303" r:id="rId57"/>
    <p:sldId id="304" r:id="rId58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B12-C743-43F9-A0A9-BBA74069652E}" type="datetimeFigureOut">
              <a:rPr lang="is-IS" smtClean="0"/>
              <a:pPr/>
              <a:t>13.05.2025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F08F-FE51-4C98-9F7D-77AF7C94829E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4422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B12-C743-43F9-A0A9-BBA74069652E}" type="datetimeFigureOut">
              <a:rPr lang="is-IS" smtClean="0"/>
              <a:pPr/>
              <a:t>13.05.2025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F08F-FE51-4C98-9F7D-77AF7C94829E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8639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B12-C743-43F9-A0A9-BBA74069652E}" type="datetimeFigureOut">
              <a:rPr lang="is-IS" smtClean="0"/>
              <a:pPr/>
              <a:t>13.05.2025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F08F-FE51-4C98-9F7D-77AF7C94829E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2069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B12-C743-43F9-A0A9-BBA74069652E}" type="datetimeFigureOut">
              <a:rPr lang="is-IS" smtClean="0"/>
              <a:pPr/>
              <a:t>13.05.2025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F08F-FE51-4C98-9F7D-77AF7C94829E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388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B12-C743-43F9-A0A9-BBA74069652E}" type="datetimeFigureOut">
              <a:rPr lang="is-IS" smtClean="0"/>
              <a:pPr/>
              <a:t>13.05.2025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F08F-FE51-4C98-9F7D-77AF7C94829E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179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B12-C743-43F9-A0A9-BBA74069652E}" type="datetimeFigureOut">
              <a:rPr lang="is-IS" smtClean="0"/>
              <a:pPr/>
              <a:t>13.05.2025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F08F-FE51-4C98-9F7D-77AF7C94829E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1289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B12-C743-43F9-A0A9-BBA74069652E}" type="datetimeFigureOut">
              <a:rPr lang="is-IS" smtClean="0"/>
              <a:pPr/>
              <a:t>13.05.2025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F08F-FE51-4C98-9F7D-77AF7C94829E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5975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B12-C743-43F9-A0A9-BBA74069652E}" type="datetimeFigureOut">
              <a:rPr lang="is-IS" smtClean="0"/>
              <a:pPr/>
              <a:t>13.05.2025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F08F-FE51-4C98-9F7D-77AF7C94829E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8781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B12-C743-43F9-A0A9-BBA74069652E}" type="datetimeFigureOut">
              <a:rPr lang="is-IS" smtClean="0"/>
              <a:pPr/>
              <a:t>13.05.2025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F08F-FE51-4C98-9F7D-77AF7C94829E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9225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B12-C743-43F9-A0A9-BBA74069652E}" type="datetimeFigureOut">
              <a:rPr lang="is-IS" smtClean="0"/>
              <a:pPr/>
              <a:t>13.05.2025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F08F-FE51-4C98-9F7D-77AF7C94829E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8277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B12-C743-43F9-A0A9-BBA74069652E}" type="datetimeFigureOut">
              <a:rPr lang="is-IS" smtClean="0"/>
              <a:pPr/>
              <a:t>13.05.2025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F08F-FE51-4C98-9F7D-77AF7C94829E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432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92B12-C743-43F9-A0A9-BBA74069652E}" type="datetimeFigureOut">
              <a:rPr lang="is-IS" smtClean="0"/>
              <a:pPr/>
              <a:t>13.05.2025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5F08F-FE51-4C98-9F7D-77AF7C94829E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8994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vs.is/media/verklagsreglur/Ofbeldi-hvitvodungar-lokaskjal.pdf" TargetMode="External"/><Relationship Id="rId2" Type="http://schemas.openxmlformats.org/officeDocument/2006/relationships/hyperlink" Target="http://www.bvs.is/media/verklagsreglur/Verklagsreglur-um-tilkynningarskyldu-28.2.2013.pdf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Ofbeldi gegn börnum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Óskar Örn Óskarsson</a:t>
            </a:r>
          </a:p>
          <a:p>
            <a:r>
              <a:rPr lang="is-IS" dirty="0"/>
              <a:t>Barnalæknir</a:t>
            </a:r>
          </a:p>
          <a:p>
            <a:r>
              <a:rPr lang="is-IS" dirty="0"/>
              <a:t>Barnaspítala Hringsins</a:t>
            </a:r>
          </a:p>
        </p:txBody>
      </p:sp>
    </p:spTree>
    <p:extLst>
      <p:ext uri="{BB962C8B-B14F-4D97-AF65-F5344CB8AC3E}">
        <p14:creationId xmlns:p14="http://schemas.microsoft.com/office/powerpoint/2010/main" val="421714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dirty="0"/>
              <a:t>TEN-4-FACESp</a:t>
            </a:r>
          </a:p>
        </p:txBody>
      </p:sp>
      <p:pic>
        <p:nvPicPr>
          <p:cNvPr id="4" name="Content Placeholder 3" descr="TEN-4-FACESp-1-sca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196752"/>
            <a:ext cx="3960440" cy="546206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s-IS" sz="1800" dirty="0"/>
              <a:t>	Aldur marbletta?? Er hægt að meta það?</a:t>
            </a:r>
          </a:p>
          <a:p>
            <a:pPr lvl="1"/>
            <a:r>
              <a:rPr lang="is-IS" sz="1400" dirty="0"/>
              <a:t>Nýrri blettir eru rauðir/bláir/fjólubláir</a:t>
            </a:r>
          </a:p>
          <a:p>
            <a:pPr lvl="1"/>
            <a:r>
              <a:rPr lang="is-IS" sz="1400" dirty="0"/>
              <a:t>Eldri blettir eru gulir/brúnir/grænir</a:t>
            </a:r>
          </a:p>
          <a:p>
            <a:pPr marL="457200" lvl="1" indent="0">
              <a:buNone/>
            </a:pPr>
            <a:endParaRPr lang="is-IS" sz="1400" dirty="0"/>
          </a:p>
          <a:p>
            <a:pPr marL="457200" lvl="1" indent="0">
              <a:buNone/>
            </a:pPr>
            <a:r>
              <a:rPr lang="is-IS" sz="1400" dirty="0"/>
              <a:t>Svarið er samt </a:t>
            </a:r>
            <a:r>
              <a:rPr lang="is-IS" sz="1400" b="1" dirty="0"/>
              <a:t>nei</a:t>
            </a:r>
            <a:r>
              <a:rPr lang="is-IS" sz="1400" dirty="0"/>
              <a:t>!</a:t>
            </a:r>
          </a:p>
          <a:p>
            <a:pPr marL="457200" lvl="1" indent="0">
              <a:buNone/>
            </a:pPr>
            <a:endParaRPr lang="is-IS" sz="1400" dirty="0"/>
          </a:p>
          <a:p>
            <a:endParaRPr lang="is-I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Sublingual hematoma og frenulum tear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632848" cy="2592288"/>
          </a:xfrm>
        </p:spPr>
      </p:pic>
      <p:pic>
        <p:nvPicPr>
          <p:cNvPr id="5" name="Picture 4" descr="torn upper labial fenul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573016"/>
            <a:ext cx="3675888" cy="25542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 descr="bruising angle of jaw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81075" y="3096419"/>
            <a:ext cx="2990850" cy="1533525"/>
          </a:xfrm>
        </p:spPr>
      </p:pic>
      <p:pic>
        <p:nvPicPr>
          <p:cNvPr id="6" name="Content Placeholder 5" descr="bruising chee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71618"/>
            <a:ext cx="4038600" cy="418312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22" y="1600200"/>
            <a:ext cx="2959555" cy="4525963"/>
          </a:xfrm>
        </p:spPr>
      </p:pic>
      <p:pic>
        <p:nvPicPr>
          <p:cNvPr id="5" name="Picture 4" descr="Bruising tor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700808"/>
            <a:ext cx="3024336" cy="424847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11809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2053431"/>
            <a:ext cx="3552825" cy="36195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2715419"/>
            <a:ext cx="3619500" cy="2295525"/>
          </a:xfrm>
        </p:spPr>
      </p:pic>
    </p:spTree>
    <p:extLst>
      <p:ext uri="{BB962C8B-B14F-4D97-AF65-F5344CB8AC3E}">
        <p14:creationId xmlns:p14="http://schemas.microsoft.com/office/powerpoint/2010/main" val="1597142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89524"/>
            <a:ext cx="4038600" cy="2547314"/>
          </a:xfrm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12680"/>
            <a:ext cx="4038600" cy="2901002"/>
          </a:xfrm>
        </p:spPr>
      </p:pic>
    </p:spTree>
    <p:extLst>
      <p:ext uri="{BB962C8B-B14F-4D97-AF65-F5344CB8AC3E}">
        <p14:creationId xmlns:p14="http://schemas.microsoft.com/office/powerpoint/2010/main" val="2665327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 descr="Child-with-multiple-bruises-from-a-belt-Image-courtesy-of-Nancy-Harper-MD-Masonic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2276872"/>
            <a:ext cx="3744416" cy="27363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Bruni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sz="1800" dirty="0"/>
              <a:t>Brunasár af völdum óhappa mjög algeng hjá yngri börnum.</a:t>
            </a:r>
          </a:p>
          <a:p>
            <a:r>
              <a:rPr lang="is-IS" sz="1800" dirty="0"/>
              <a:t>Algengast að helli yfir sig heitum vökva úr íláti (te/kaffi/vatn)</a:t>
            </a:r>
          </a:p>
          <a:p>
            <a:pPr lvl="1"/>
            <a:r>
              <a:rPr lang="is-IS" sz="1800" dirty="0"/>
              <a:t>Vanræksla?</a:t>
            </a:r>
          </a:p>
          <a:p>
            <a:endParaRPr lang="is-IS" sz="1800" dirty="0"/>
          </a:p>
          <a:p>
            <a:r>
              <a:rPr lang="is-IS" sz="1800" dirty="0"/>
              <a:t>Óregluleg dreifing og útlínur</a:t>
            </a:r>
          </a:p>
          <a:p>
            <a:r>
              <a:rPr lang="is-IS" sz="1800" b="1" i="1" dirty="0"/>
              <a:t>Framan á</a:t>
            </a:r>
            <a:r>
              <a:rPr lang="is-IS" sz="1800" b="1" dirty="0"/>
              <a:t> </a:t>
            </a:r>
            <a:r>
              <a:rPr lang="is-IS" sz="1800" dirty="0"/>
              <a:t>líkama</a:t>
            </a:r>
          </a:p>
          <a:p>
            <a:r>
              <a:rPr lang="is-IS" sz="1800" dirty="0"/>
              <a:t>Efri hluti líkama</a:t>
            </a:r>
          </a:p>
          <a:p>
            <a:r>
              <a:rPr lang="is-IS" sz="1800" dirty="0"/>
              <a:t>Mismunandi dýpt</a:t>
            </a:r>
          </a:p>
          <a:p>
            <a:endParaRPr lang="is-IS" sz="1800" dirty="0"/>
          </a:p>
          <a:p>
            <a:endParaRPr lang="is-IS" sz="1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51" y="1600200"/>
            <a:ext cx="3198097" cy="4525963"/>
          </a:xfrm>
        </p:spPr>
      </p:pic>
    </p:spTree>
    <p:extLst>
      <p:ext uri="{BB962C8B-B14F-4D97-AF65-F5344CB8AC3E}">
        <p14:creationId xmlns:p14="http://schemas.microsoft.com/office/powerpoint/2010/main" val="1766712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8910"/>
            <a:ext cx="4038600" cy="296854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0265"/>
            <a:ext cx="4038600" cy="2685833"/>
          </a:xfrm>
        </p:spPr>
      </p:pic>
    </p:spTree>
    <p:extLst>
      <p:ext uri="{BB962C8B-B14F-4D97-AF65-F5344CB8AC3E}">
        <p14:creationId xmlns:p14="http://schemas.microsoft.com/office/powerpoint/2010/main" val="183002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Hvað er það...?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Líkamlegt ofbeldi</a:t>
            </a:r>
          </a:p>
          <a:p>
            <a:r>
              <a:rPr lang="is-IS" dirty="0"/>
              <a:t>Kynferðislegt ofbeldi</a:t>
            </a:r>
          </a:p>
          <a:p>
            <a:r>
              <a:rPr lang="is-IS" dirty="0"/>
              <a:t>Andlegt ofbeldi</a:t>
            </a:r>
          </a:p>
          <a:p>
            <a:r>
              <a:rPr lang="is-IS" dirty="0"/>
              <a:t>Vanræksla</a:t>
            </a:r>
          </a:p>
          <a:p>
            <a:r>
              <a:rPr lang="is-IS" dirty="0"/>
              <a:t>Heimilisaðstæður/vitni að ofbeldi gegn öðrum</a:t>
            </a:r>
          </a:p>
          <a:p>
            <a:r>
              <a:rPr lang="is-IS" dirty="0"/>
              <a:t>Fabricated illness/Munchausen by proxy</a:t>
            </a:r>
          </a:p>
        </p:txBody>
      </p:sp>
    </p:spTree>
    <p:extLst>
      <p:ext uri="{BB962C8B-B14F-4D97-AF65-F5344CB8AC3E}">
        <p14:creationId xmlns:p14="http://schemas.microsoft.com/office/powerpoint/2010/main" val="1001580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3096344" cy="266429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1368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1800" dirty="0"/>
              <a:t>Brunasár af völdum ofbeldis oftast þar sem hluta líkamans er haldið ofan í heitu vatni, s.k. </a:t>
            </a:r>
            <a:r>
              <a:rPr lang="is-IS" sz="1800" dirty="0" err="1"/>
              <a:t>immersion</a:t>
            </a:r>
            <a:endParaRPr lang="is-IS" sz="1800" dirty="0"/>
          </a:p>
          <a:p>
            <a:endParaRPr lang="is-IS" sz="1800" dirty="0"/>
          </a:p>
          <a:p>
            <a:r>
              <a:rPr lang="is-IS" sz="1800" dirty="0"/>
              <a:t>Reglulegar útlínur</a:t>
            </a:r>
          </a:p>
          <a:p>
            <a:r>
              <a:rPr lang="is-IS" sz="1800" dirty="0"/>
              <a:t>Symmetriskar</a:t>
            </a:r>
          </a:p>
          <a:p>
            <a:r>
              <a:rPr lang="is-IS" sz="1800" dirty="0"/>
              <a:t>Svipuð dýpt</a:t>
            </a:r>
          </a:p>
          <a:p>
            <a:r>
              <a:rPr lang="is-IS" sz="1800" dirty="0"/>
              <a:t>Neðri hluti líkama. Útlimir, rasskinnar, perineum.  Síður höfuð/háls.</a:t>
            </a:r>
          </a:p>
          <a:p>
            <a:r>
              <a:rPr lang="is-IS" sz="1800" dirty="0"/>
              <a:t>Sokkar og hanskar.</a:t>
            </a:r>
          </a:p>
          <a:p>
            <a:endParaRPr lang="is-IS" sz="1800" dirty="0"/>
          </a:p>
          <a:p>
            <a:r>
              <a:rPr lang="is-IS" sz="1800" dirty="0"/>
              <a:t>För eftir verkfæri...</a:t>
            </a:r>
          </a:p>
          <a:p>
            <a:endParaRPr lang="is-IS" sz="1800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0769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51" y="2566396"/>
            <a:ext cx="3133898" cy="259357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51" y="2583021"/>
            <a:ext cx="3133898" cy="2560320"/>
          </a:xfrm>
        </p:spPr>
      </p:pic>
    </p:spTree>
    <p:extLst>
      <p:ext uri="{BB962C8B-B14F-4D97-AF65-F5344CB8AC3E}">
        <p14:creationId xmlns:p14="http://schemas.microsoft.com/office/powerpoint/2010/main" val="943581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8511"/>
            <a:ext cx="4038600" cy="2689340"/>
          </a:xfrm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29" y="3138944"/>
            <a:ext cx="2192942" cy="1448474"/>
          </a:xfrm>
        </p:spPr>
      </p:pic>
    </p:spTree>
    <p:extLst>
      <p:ext uri="{BB962C8B-B14F-4D97-AF65-F5344CB8AC3E}">
        <p14:creationId xmlns:p14="http://schemas.microsoft.com/office/powerpoint/2010/main" val="4006607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Beinbrot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1800" dirty="0"/>
              <a:t>Allar tegundir beinbrota í öllum beinum líkamans geta verið vegna ofbeldis.</a:t>
            </a:r>
          </a:p>
          <a:p>
            <a:r>
              <a:rPr lang="is-IS" sz="1800" dirty="0"/>
              <a:t>Samhengið!</a:t>
            </a:r>
          </a:p>
          <a:p>
            <a:r>
              <a:rPr lang="is-IS" sz="1800" dirty="0"/>
              <a:t>Því minna sem börn hreyfa sig því minna brjóta þau sig.</a:t>
            </a:r>
          </a:p>
          <a:p>
            <a:r>
              <a:rPr lang="is-IS" sz="1800" dirty="0"/>
              <a:t>80% brota vegna ofbeldis eiga sér stað hjá börnum &lt;18 mán.</a:t>
            </a:r>
          </a:p>
          <a:p>
            <a:r>
              <a:rPr lang="is-IS" sz="1800" dirty="0"/>
              <a:t>25% brota hjá börnum &lt; 1 árs eru vegna ofbeldis</a:t>
            </a:r>
          </a:p>
          <a:p>
            <a:endParaRPr lang="is-IS" sz="1800" dirty="0"/>
          </a:p>
          <a:p>
            <a:pPr lvl="1"/>
            <a:r>
              <a:rPr lang="is-IS" sz="1400" dirty="0"/>
              <a:t>Rifbeinsbrot</a:t>
            </a:r>
          </a:p>
          <a:p>
            <a:pPr lvl="1"/>
            <a:r>
              <a:rPr lang="is-IS" sz="1400" dirty="0"/>
              <a:t>CML</a:t>
            </a:r>
          </a:p>
          <a:p>
            <a:pPr lvl="1"/>
            <a:r>
              <a:rPr lang="is-IS" sz="1400" dirty="0"/>
              <a:t>Komplex höfuðkúpubrot</a:t>
            </a:r>
          </a:p>
        </p:txBody>
      </p:sp>
    </p:spTree>
    <p:extLst>
      <p:ext uri="{BB962C8B-B14F-4D97-AF65-F5344CB8AC3E}">
        <p14:creationId xmlns:p14="http://schemas.microsoft.com/office/powerpoint/2010/main" val="1733266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Rifbeinsbrot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1800" dirty="0"/>
              <a:t>Hjá yngri börnum</a:t>
            </a:r>
          </a:p>
          <a:p>
            <a:r>
              <a:rPr lang="is-IS" sz="1800" dirty="0"/>
              <a:t>Thorax að stórum hluta brjósk =&gt; mjög pliable</a:t>
            </a:r>
          </a:p>
          <a:p>
            <a:r>
              <a:rPr lang="is-IS" sz="1800" dirty="0"/>
              <a:t>Fall úr hæð og við gang/leik ólíklegt til að valda broti.</a:t>
            </a:r>
          </a:p>
          <a:p>
            <a:r>
              <a:rPr lang="is-IS" sz="1800" dirty="0"/>
              <a:t>Gerist við háorkuáverka og vegna ofbeldis</a:t>
            </a:r>
          </a:p>
          <a:p>
            <a:endParaRPr lang="is-IS" sz="1800" dirty="0"/>
          </a:p>
          <a:p>
            <a:r>
              <a:rPr lang="is-IS" sz="1800" dirty="0"/>
              <a:t>Oftast vegna ant-post þrýsting á thorax</a:t>
            </a:r>
          </a:p>
          <a:p>
            <a:r>
              <a:rPr lang="is-IS" sz="1800" dirty="0"/>
              <a:t>Oftast </a:t>
            </a:r>
            <a:r>
              <a:rPr lang="is-IS" sz="1800" dirty="0" err="1"/>
              <a:t>posteriort</a:t>
            </a:r>
            <a:r>
              <a:rPr lang="is-IS" sz="1800" dirty="0"/>
              <a:t> og/eða </a:t>
            </a:r>
            <a:r>
              <a:rPr lang="is-IS" sz="1800" dirty="0" err="1"/>
              <a:t>lateralt</a:t>
            </a:r>
            <a:endParaRPr lang="is-IS" sz="1800" dirty="0"/>
          </a:p>
          <a:p>
            <a:r>
              <a:rPr lang="is-IS" sz="1800" dirty="0"/>
              <a:t>Gjarnan &gt; 1.</a:t>
            </a:r>
          </a:p>
        </p:txBody>
      </p:sp>
    </p:spTree>
    <p:extLst>
      <p:ext uri="{BB962C8B-B14F-4D97-AF65-F5344CB8AC3E}">
        <p14:creationId xmlns:p14="http://schemas.microsoft.com/office/powerpoint/2010/main" val="2649963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9281"/>
            <a:ext cx="4038600" cy="21478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2" y="2439194"/>
            <a:ext cx="2924175" cy="2847975"/>
          </a:xfrm>
        </p:spPr>
      </p:pic>
    </p:spTree>
    <p:extLst>
      <p:ext uri="{BB962C8B-B14F-4D97-AF65-F5344CB8AC3E}">
        <p14:creationId xmlns:p14="http://schemas.microsoft.com/office/powerpoint/2010/main" val="977518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88840"/>
            <a:ext cx="4608512" cy="3600399"/>
          </a:xfrm>
        </p:spPr>
      </p:pic>
    </p:spTree>
    <p:extLst>
      <p:ext uri="{BB962C8B-B14F-4D97-AF65-F5344CB8AC3E}">
        <p14:creationId xmlns:p14="http://schemas.microsoft.com/office/powerpoint/2010/main" val="173676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CML – classic metaphyseal lesion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67681"/>
            <a:ext cx="5334000" cy="4191000"/>
          </a:xfrm>
        </p:spPr>
      </p:pic>
    </p:spTree>
    <p:extLst>
      <p:ext uri="{BB962C8B-B14F-4D97-AF65-F5344CB8AC3E}">
        <p14:creationId xmlns:p14="http://schemas.microsoft.com/office/powerpoint/2010/main" val="261952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7648" y="2204864"/>
            <a:ext cx="5064647" cy="3384376"/>
          </a:xfrm>
        </p:spPr>
      </p:pic>
    </p:spTree>
    <p:extLst>
      <p:ext uri="{BB962C8B-B14F-4D97-AF65-F5344CB8AC3E}">
        <p14:creationId xmlns:p14="http://schemas.microsoft.com/office/powerpoint/2010/main" val="142681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Líkamlegt ofbeldi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Marblettir</a:t>
            </a:r>
          </a:p>
          <a:p>
            <a:r>
              <a:rPr lang="is-IS" dirty="0"/>
              <a:t>Bruni</a:t>
            </a:r>
          </a:p>
          <a:p>
            <a:r>
              <a:rPr lang="is-IS" dirty="0"/>
              <a:t>Beinbrot</a:t>
            </a:r>
          </a:p>
          <a:p>
            <a:r>
              <a:rPr lang="is-IS" dirty="0"/>
              <a:t>Höfuðáverkar</a:t>
            </a:r>
          </a:p>
          <a:p>
            <a:r>
              <a:rPr lang="is-IS" dirty="0"/>
              <a:t>Áverkar á innri líffæri</a:t>
            </a:r>
          </a:p>
        </p:txBody>
      </p:sp>
    </p:spTree>
    <p:extLst>
      <p:ext uri="{BB962C8B-B14F-4D97-AF65-F5344CB8AC3E}">
        <p14:creationId xmlns:p14="http://schemas.microsoft.com/office/powerpoint/2010/main" val="2143772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1" y="1600200"/>
            <a:ext cx="3696837" cy="452596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41325"/>
            <a:ext cx="4038600" cy="4243712"/>
          </a:xfrm>
        </p:spPr>
      </p:pic>
    </p:spTree>
    <p:extLst>
      <p:ext uri="{BB962C8B-B14F-4D97-AF65-F5344CB8AC3E}">
        <p14:creationId xmlns:p14="http://schemas.microsoft.com/office/powerpoint/2010/main" val="1386471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1" y="1600200"/>
            <a:ext cx="3671058" cy="4525963"/>
          </a:xfrm>
        </p:spPr>
      </p:pic>
      <p:pic>
        <p:nvPicPr>
          <p:cNvPr id="6" name="Content Placeholder 5" descr="CML akút og gróandi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875084"/>
            <a:ext cx="4038600" cy="1976195"/>
          </a:xfrm>
        </p:spPr>
      </p:pic>
    </p:spTree>
    <p:extLst>
      <p:ext uri="{BB962C8B-B14F-4D97-AF65-F5344CB8AC3E}">
        <p14:creationId xmlns:p14="http://schemas.microsoft.com/office/powerpoint/2010/main" val="3893575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CML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s-IS" sz="1800" dirty="0"/>
              <a:t>Endurtekið snúið (torsion) eða dregið í útlim. </a:t>
            </a:r>
          </a:p>
          <a:p>
            <a:r>
              <a:rPr lang="is-IS" sz="1800" dirty="0"/>
              <a:t>Á sér ekki stað við fall eða venjulega áverka. </a:t>
            </a:r>
          </a:p>
          <a:p>
            <a:r>
              <a:rPr lang="is-IS" sz="1800" dirty="0"/>
              <a:t>Getur gerst í fæðingu</a:t>
            </a:r>
          </a:p>
          <a:p>
            <a:r>
              <a:rPr lang="is-IS" sz="1800" dirty="0"/>
              <a:t>&lt; 2ja ára. </a:t>
            </a:r>
          </a:p>
        </p:txBody>
      </p:sp>
      <p:pic>
        <p:nvPicPr>
          <p:cNvPr id="5" name="Content Placeholder 4" descr="CML mechanism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00151" y="1600200"/>
            <a:ext cx="2534698" cy="4525963"/>
          </a:xfrm>
        </p:spPr>
      </p:pic>
    </p:spTree>
    <p:extLst>
      <p:ext uri="{BB962C8B-B14F-4D97-AF65-F5344CB8AC3E}">
        <p14:creationId xmlns:p14="http://schemas.microsoft.com/office/powerpoint/2010/main" val="4188835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1800" dirty="0"/>
              <a:t>Sternum</a:t>
            </a:r>
          </a:p>
          <a:p>
            <a:r>
              <a:rPr lang="is-IS" sz="1800" dirty="0"/>
              <a:t>Scapula</a:t>
            </a:r>
          </a:p>
          <a:p>
            <a:r>
              <a:rPr lang="is-IS" sz="1800" dirty="0"/>
              <a:t>Proc spinosi</a:t>
            </a:r>
          </a:p>
          <a:p>
            <a:endParaRPr lang="is-IS" sz="1800" dirty="0"/>
          </a:p>
          <a:p>
            <a:r>
              <a:rPr lang="is-IS" sz="1800" dirty="0"/>
              <a:t>Allt háorkuáverkar. Gerist ekki við venjul óhöpp</a:t>
            </a:r>
          </a:p>
          <a:p>
            <a:r>
              <a:rPr lang="is-IS" sz="1800" dirty="0"/>
              <a:t>Sjaldgæft. </a:t>
            </a:r>
          </a:p>
        </p:txBody>
      </p:sp>
    </p:spTree>
    <p:extLst>
      <p:ext uri="{BB962C8B-B14F-4D97-AF65-F5344CB8AC3E}">
        <p14:creationId xmlns:p14="http://schemas.microsoft.com/office/powerpoint/2010/main" val="2039759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200" dirty="0"/>
              <a:t>Samt sem áður...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1800" dirty="0"/>
              <a:t>Stakt brot í diaphysis langs beins er algengasta brotið í börnum sem hafa orðið fyrir ofbeldi!</a:t>
            </a:r>
          </a:p>
          <a:p>
            <a:endParaRPr lang="is-IS" sz="1800" dirty="0"/>
          </a:p>
          <a:p>
            <a:r>
              <a:rPr lang="is-IS" sz="1800" dirty="0"/>
              <a:t>Er sagan trúleg?</a:t>
            </a:r>
          </a:p>
          <a:p>
            <a:endParaRPr lang="is-IS" sz="1800" dirty="0"/>
          </a:p>
          <a:p>
            <a:r>
              <a:rPr lang="is-IS" sz="1800" dirty="0"/>
              <a:t>Þverbrot – álag hornrétt á beinið</a:t>
            </a:r>
          </a:p>
          <a:p>
            <a:r>
              <a:rPr lang="is-IS" sz="1800" dirty="0"/>
              <a:t>Spiral brot – snúningur eftir langöxli beinsins</a:t>
            </a:r>
          </a:p>
          <a:p>
            <a:r>
              <a:rPr lang="is-IS" sz="1800" dirty="0"/>
              <a:t>Kompressionsbrot – álag eftir langöxli beinsins</a:t>
            </a:r>
          </a:p>
          <a:p>
            <a:endParaRPr lang="is-IS" sz="1800" dirty="0"/>
          </a:p>
          <a:p>
            <a:r>
              <a:rPr lang="is-IS" sz="1800" dirty="0"/>
              <a:t>Börn sem ganga ekki brotna (oftast) ekki....</a:t>
            </a:r>
          </a:p>
          <a:p>
            <a:r>
              <a:rPr lang="is-IS" sz="1800" dirty="0"/>
              <a:t>Þarf minni áverka en margur skyldi ætla.</a:t>
            </a:r>
          </a:p>
        </p:txBody>
      </p:sp>
    </p:spTree>
    <p:extLst>
      <p:ext uri="{BB962C8B-B14F-4D97-AF65-F5344CB8AC3E}">
        <p14:creationId xmlns:p14="http://schemas.microsoft.com/office/powerpoint/2010/main" val="2906732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7825"/>
            <a:ext cx="4038600" cy="403071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s-IS" sz="1800" dirty="0"/>
              <a:t>6 v stúlka</a:t>
            </a:r>
          </a:p>
          <a:p>
            <a:r>
              <a:rPr lang="is-IS" sz="1800" dirty="0"/>
              <a:t>Móður tekur eftir að barnið kvartar þegar tekur í hæ ganglim við bleiuskipti</a:t>
            </a:r>
          </a:p>
        </p:txBody>
      </p:sp>
    </p:spTree>
    <p:extLst>
      <p:ext uri="{BB962C8B-B14F-4D97-AF65-F5344CB8AC3E}">
        <p14:creationId xmlns:p14="http://schemas.microsoft.com/office/powerpoint/2010/main" val="2463491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3600400" cy="403244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s-IS" sz="1800" dirty="0"/>
              <a:t>Rúml 2ja ára barn</a:t>
            </a:r>
          </a:p>
          <a:p>
            <a:r>
              <a:rPr lang="is-IS" sz="1800" dirty="0"/>
              <a:t>Datt niður 3 tröppur</a:t>
            </a:r>
          </a:p>
          <a:p>
            <a:r>
              <a:rPr lang="is-IS" sz="1800" dirty="0"/>
              <a:t>Vildi ekki stíga í fætur</a:t>
            </a:r>
          </a:p>
          <a:p>
            <a:r>
              <a:rPr lang="is-IS" sz="1800" dirty="0"/>
              <a:t>Koma á BMT</a:t>
            </a:r>
          </a:p>
        </p:txBody>
      </p:sp>
    </p:spTree>
    <p:extLst>
      <p:ext uri="{BB962C8B-B14F-4D97-AF65-F5344CB8AC3E}">
        <p14:creationId xmlns:p14="http://schemas.microsoft.com/office/powerpoint/2010/main" val="1728908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49012"/>
            <a:ext cx="3524742" cy="1848108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23" y="1556792"/>
            <a:ext cx="4000500" cy="443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322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2162969"/>
            <a:ext cx="4457700" cy="3400425"/>
          </a:xfrm>
        </p:spPr>
      </p:pic>
    </p:spTree>
    <p:extLst>
      <p:ext uri="{BB962C8B-B14F-4D97-AF65-F5344CB8AC3E}">
        <p14:creationId xmlns:p14="http://schemas.microsoft.com/office/powerpoint/2010/main" val="4260392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Höfuðkúpubrot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s-IS" sz="1800" dirty="0"/>
              <a:t>Algengast fall úr ca 1 m hæð eða minna (sófi/rúm/skiptiborð)</a:t>
            </a:r>
          </a:p>
          <a:p>
            <a:r>
              <a:rPr lang="is-IS" sz="1800" dirty="0"/>
              <a:t>Os parietalis</a:t>
            </a:r>
          </a:p>
          <a:p>
            <a:r>
              <a:rPr lang="is-IS" sz="1800" dirty="0"/>
              <a:t>Línulegt, unilateral brot án diastasa. </a:t>
            </a:r>
          </a:p>
          <a:p>
            <a:r>
              <a:rPr lang="is-IS" sz="1800" dirty="0"/>
              <a:t>Fer ekki yfir suturur</a:t>
            </a:r>
          </a:p>
          <a:p>
            <a:endParaRPr lang="is-I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3312368" cy="3168352"/>
          </a:xfrm>
        </p:spPr>
      </p:pic>
    </p:spTree>
    <p:extLst>
      <p:ext uri="{BB962C8B-B14F-4D97-AF65-F5344CB8AC3E}">
        <p14:creationId xmlns:p14="http://schemas.microsoft.com/office/powerpoint/2010/main" val="339032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Marblettir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1800" dirty="0"/>
              <a:t>Algengasta klíniska teikn líkamlegs ofbeldis hjá börnum</a:t>
            </a:r>
          </a:p>
          <a:p>
            <a:r>
              <a:rPr lang="is-IS" sz="1800" dirty="0"/>
              <a:t>Algengustu “</a:t>
            </a:r>
            <a:r>
              <a:rPr lang="is-IS" sz="1800" dirty="0" err="1"/>
              <a:t>sentinel</a:t>
            </a:r>
            <a:r>
              <a:rPr lang="is-IS" sz="1800" dirty="0"/>
              <a:t> </a:t>
            </a:r>
            <a:r>
              <a:rPr lang="is-IS" sz="1800" dirty="0" err="1"/>
              <a:t>injuries</a:t>
            </a:r>
            <a:r>
              <a:rPr lang="is-IS" sz="1800" dirty="0"/>
              <a:t>”</a:t>
            </a:r>
          </a:p>
          <a:p>
            <a:endParaRPr lang="is-IS" sz="1800" dirty="0"/>
          </a:p>
          <a:p>
            <a:r>
              <a:rPr lang="is-IS" sz="1800" dirty="0" err="1"/>
              <a:t>Accidental</a:t>
            </a:r>
            <a:r>
              <a:rPr lang="is-IS" sz="1800" dirty="0"/>
              <a:t> marblettir </a:t>
            </a:r>
          </a:p>
          <a:p>
            <a:pPr lvl="1"/>
            <a:r>
              <a:rPr lang="is-IS" sz="1600" dirty="0"/>
              <a:t>Tengsl við hreyfiþroska</a:t>
            </a:r>
          </a:p>
          <a:p>
            <a:pPr lvl="1"/>
            <a:r>
              <a:rPr lang="is-IS" sz="1600" dirty="0"/>
              <a:t>Yfir beini (“</a:t>
            </a:r>
            <a:r>
              <a:rPr lang="is-IS" sz="1600" dirty="0" err="1"/>
              <a:t>bony</a:t>
            </a:r>
            <a:r>
              <a:rPr lang="is-IS" sz="1600" dirty="0"/>
              <a:t> </a:t>
            </a:r>
            <a:r>
              <a:rPr lang="is-IS" sz="1600" dirty="0" err="1"/>
              <a:t>areas</a:t>
            </a:r>
            <a:r>
              <a:rPr lang="is-IS" sz="1600" dirty="0"/>
              <a:t>”) og framan á líkama</a:t>
            </a:r>
          </a:p>
          <a:p>
            <a:pPr lvl="1"/>
            <a:r>
              <a:rPr lang="is-IS" sz="1600" dirty="0"/>
              <a:t>Hné, sköflungar, olnbogar </a:t>
            </a:r>
          </a:p>
          <a:p>
            <a:pPr lvl="1"/>
            <a:r>
              <a:rPr lang="is-IS" sz="1600" dirty="0"/>
              <a:t>Enni, haka, stundum hnakki.</a:t>
            </a:r>
          </a:p>
          <a:p>
            <a:pPr lvl="1">
              <a:buNone/>
            </a:pPr>
            <a:endParaRPr lang="is-IS" sz="1600" dirty="0"/>
          </a:p>
          <a:p>
            <a:pPr lvl="1">
              <a:buNone/>
            </a:pPr>
            <a:r>
              <a:rPr lang="is-IS" sz="1600" dirty="0"/>
              <a:t>Hve marga má hafa??</a:t>
            </a:r>
          </a:p>
          <a:p>
            <a:pPr lvl="1">
              <a:buNone/>
            </a:pPr>
            <a:r>
              <a:rPr lang="is-IS" sz="1600" dirty="0"/>
              <a:t> - Skríðandi börn: 1-5 marblettir</a:t>
            </a:r>
          </a:p>
          <a:p>
            <a:pPr lvl="1">
              <a:buNone/>
            </a:pPr>
            <a:r>
              <a:rPr lang="is-IS" sz="1600" dirty="0"/>
              <a:t> - Gangandi börn: 1-11 marblettir</a:t>
            </a:r>
          </a:p>
          <a:p>
            <a:pPr lvl="1">
              <a:buNone/>
            </a:pPr>
            <a:r>
              <a:rPr lang="is-IS" sz="1600" dirty="0"/>
              <a:t> - &lt;1% barna með &gt;15 marbletti</a:t>
            </a:r>
          </a:p>
          <a:p>
            <a:pPr lvl="1"/>
            <a:endParaRPr lang="is-IS" sz="1400" dirty="0"/>
          </a:p>
        </p:txBody>
      </p:sp>
      <p:pic>
        <p:nvPicPr>
          <p:cNvPr id="6" name="Picture 5" descr="nedladd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492896"/>
            <a:ext cx="324036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08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3096344" cy="468052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38" y="1600200"/>
            <a:ext cx="3511523" cy="4525963"/>
          </a:xfrm>
        </p:spPr>
      </p:pic>
    </p:spTree>
    <p:extLst>
      <p:ext uri="{BB962C8B-B14F-4D97-AF65-F5344CB8AC3E}">
        <p14:creationId xmlns:p14="http://schemas.microsoft.com/office/powerpoint/2010/main" val="3552271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Höfuðkúpubrot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1800" dirty="0"/>
              <a:t>Algengara í NAI:</a:t>
            </a:r>
          </a:p>
          <a:p>
            <a:pPr lvl="1"/>
            <a:r>
              <a:rPr lang="is-IS" sz="1400" dirty="0"/>
              <a:t>Multiple brot</a:t>
            </a:r>
          </a:p>
          <a:p>
            <a:pPr lvl="1"/>
            <a:r>
              <a:rPr lang="is-IS" sz="1400" dirty="0"/>
              <a:t>Diastasi/innkýlt brot</a:t>
            </a:r>
          </a:p>
          <a:p>
            <a:pPr lvl="1"/>
            <a:r>
              <a:rPr lang="is-IS" sz="1400" dirty="0"/>
              <a:t>Fer yfir suturur</a:t>
            </a:r>
          </a:p>
          <a:p>
            <a:r>
              <a:rPr lang="is-IS" sz="1800" dirty="0"/>
              <a:t>Merki um háorkuáverka</a:t>
            </a:r>
          </a:p>
        </p:txBody>
      </p:sp>
    </p:spTree>
    <p:extLst>
      <p:ext uri="{BB962C8B-B14F-4D97-AF65-F5344CB8AC3E}">
        <p14:creationId xmlns:p14="http://schemas.microsoft.com/office/powerpoint/2010/main" val="2219662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196752"/>
            <a:ext cx="5760640" cy="5400600"/>
          </a:xfrm>
        </p:spPr>
      </p:pic>
    </p:spTree>
    <p:extLst>
      <p:ext uri="{BB962C8B-B14F-4D97-AF65-F5344CB8AC3E}">
        <p14:creationId xmlns:p14="http://schemas.microsoft.com/office/powerpoint/2010/main" val="1783954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 descr="Skull fracture CT + MR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0194" y="1600200"/>
            <a:ext cx="4743611" cy="4525963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200" dirty="0"/>
              <a:t>Shaken baby syndrome – </a:t>
            </a:r>
            <a:br>
              <a:rPr lang="is-IS" sz="3200" dirty="0"/>
            </a:br>
            <a:r>
              <a:rPr lang="is-IS" sz="3200" dirty="0"/>
              <a:t>Abusive Head Trauma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s-IS" sz="1800" dirty="0"/>
              <a:t>Yngri börn.</a:t>
            </a:r>
          </a:p>
          <a:p>
            <a:r>
              <a:rPr lang="is-IS" sz="1800" dirty="0"/>
              <a:t>3-6 mánaða</a:t>
            </a:r>
          </a:p>
          <a:p>
            <a:r>
              <a:rPr lang="is-IS" sz="1800" dirty="0"/>
              <a:t>Contusionir á yfirborði</a:t>
            </a:r>
          </a:p>
          <a:p>
            <a:r>
              <a:rPr lang="is-IS" sz="1800" dirty="0"/>
              <a:t>Bridging veins slitna</a:t>
            </a:r>
          </a:p>
          <a:p>
            <a:endParaRPr lang="is-IS" sz="1800" dirty="0"/>
          </a:p>
          <a:p>
            <a:r>
              <a:rPr lang="is-IS" sz="1800" dirty="0"/>
              <a:t>Beinn áverki</a:t>
            </a:r>
          </a:p>
          <a:p>
            <a:r>
              <a:rPr lang="is-IS" sz="1800" dirty="0"/>
              <a:t>Apnea -&gt; ischemia</a:t>
            </a:r>
          </a:p>
          <a:p>
            <a:r>
              <a:rPr lang="is-IS" sz="1800" dirty="0"/>
              <a:t>Subdural blæðing</a:t>
            </a:r>
          </a:p>
          <a:p>
            <a:r>
              <a:rPr lang="is-IS" sz="1800" dirty="0"/>
              <a:t>Blæðingar í augnbotna</a:t>
            </a:r>
          </a:p>
          <a:p>
            <a:endParaRPr lang="is-I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151941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794"/>
            <a:ext cx="3810000" cy="3152775"/>
          </a:xfrm>
        </p:spPr>
      </p:pic>
    </p:spTree>
    <p:extLst>
      <p:ext uri="{BB962C8B-B14F-4D97-AF65-F5344CB8AC3E}">
        <p14:creationId xmlns:p14="http://schemas.microsoft.com/office/powerpoint/2010/main" val="9958550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1800" dirty="0"/>
              <a:t>Minnkuð meðvitund</a:t>
            </a:r>
          </a:p>
          <a:p>
            <a:r>
              <a:rPr lang="is-IS" sz="1800" dirty="0"/>
              <a:t>Köst/krampar</a:t>
            </a:r>
          </a:p>
          <a:p>
            <a:r>
              <a:rPr lang="is-IS" sz="1800" dirty="0"/>
              <a:t>Apnea</a:t>
            </a:r>
          </a:p>
          <a:p>
            <a:r>
              <a:rPr lang="is-IS" sz="1800" dirty="0"/>
              <a:t>Hypotonia</a:t>
            </a:r>
          </a:p>
          <a:p>
            <a:r>
              <a:rPr lang="is-IS" sz="1800" dirty="0"/>
              <a:t>SIDS</a:t>
            </a:r>
          </a:p>
          <a:p>
            <a:endParaRPr lang="is-IS" sz="1800" dirty="0"/>
          </a:p>
          <a:p>
            <a:r>
              <a:rPr lang="is-IS" sz="1800" dirty="0"/>
              <a:t>Aukið höfuðummál</a:t>
            </a:r>
          </a:p>
          <a:p>
            <a:r>
              <a:rPr lang="is-IS" sz="1800" dirty="0"/>
              <a:t>Irritability</a:t>
            </a:r>
          </a:p>
          <a:p>
            <a:r>
              <a:rPr lang="is-IS" sz="1800" dirty="0"/>
              <a:t>FTT</a:t>
            </a:r>
          </a:p>
          <a:p>
            <a:r>
              <a:rPr lang="is-IS" sz="1800" dirty="0"/>
              <a:t>Uppköst</a:t>
            </a:r>
          </a:p>
        </p:txBody>
      </p:sp>
    </p:spTree>
    <p:extLst>
      <p:ext uri="{BB962C8B-B14F-4D97-AF65-F5344CB8AC3E}">
        <p14:creationId xmlns:p14="http://schemas.microsoft.com/office/powerpoint/2010/main" val="196157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101056"/>
            <a:ext cx="3619500" cy="35242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04864"/>
            <a:ext cx="2736304" cy="3240360"/>
          </a:xfrm>
        </p:spPr>
      </p:pic>
    </p:spTree>
    <p:extLst>
      <p:ext uri="{BB962C8B-B14F-4D97-AF65-F5344CB8AC3E}">
        <p14:creationId xmlns:p14="http://schemas.microsoft.com/office/powerpoint/2010/main" val="12213739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2050" name="Picture 2" descr="C:\Users\ooo0916\Downloads\F4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765" y="0"/>
            <a:ext cx="29984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777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Áverkar á innri líffæri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1800" dirty="0"/>
              <a:t>(líklega) mun sjaldgæfara en áverkar á húð/bein/heila</a:t>
            </a:r>
          </a:p>
          <a:p>
            <a:r>
              <a:rPr lang="is-IS" sz="1800" dirty="0"/>
              <a:t>Næst algengasta dánarorsökin við ofbeldi gegn börnum (á eftir AHT)</a:t>
            </a:r>
          </a:p>
          <a:p>
            <a:r>
              <a:rPr lang="is-IS" sz="1800" dirty="0"/>
              <a:t>Algengara hjá yngri hópnum (2-3 ára)</a:t>
            </a:r>
          </a:p>
          <a:p>
            <a:r>
              <a:rPr lang="is-IS" sz="1800" dirty="0"/>
              <a:t>Hærra morbiditet/mortalitet en við áverka vegna slysa</a:t>
            </a:r>
          </a:p>
          <a:p>
            <a:endParaRPr lang="is-IS" sz="1800" dirty="0"/>
          </a:p>
          <a:p>
            <a:r>
              <a:rPr lang="is-IS" sz="1800" dirty="0"/>
              <a:t>Klínik og uppvinnsla annars eins og eftir slys</a:t>
            </a:r>
          </a:p>
          <a:p>
            <a:pPr lvl="1"/>
            <a:r>
              <a:rPr lang="is-IS" sz="1400" dirty="0"/>
              <a:t>Eymsli, þaninn kviður, mar eða aðrir áverkar</a:t>
            </a:r>
          </a:p>
          <a:p>
            <a:pPr lvl="1"/>
            <a:r>
              <a:rPr lang="is-IS" sz="1400" dirty="0"/>
              <a:t>CT kviður!</a:t>
            </a:r>
          </a:p>
          <a:p>
            <a:pPr lvl="1"/>
            <a:endParaRPr lang="is-IS" sz="1400" dirty="0"/>
          </a:p>
          <a:p>
            <a:r>
              <a:rPr lang="is-IS" sz="1800" dirty="0"/>
              <a:t>Allar tegundir innri áverka. </a:t>
            </a:r>
          </a:p>
          <a:p>
            <a:pPr lvl="1"/>
            <a:r>
              <a:rPr lang="is-IS" sz="1400" dirty="0"/>
              <a:t>Áverkar á lifur og mjógirni eitthvað algengara en eftir slys. </a:t>
            </a:r>
          </a:p>
        </p:txBody>
      </p:sp>
    </p:spTree>
    <p:extLst>
      <p:ext uri="{BB962C8B-B14F-4D97-AF65-F5344CB8AC3E}">
        <p14:creationId xmlns:p14="http://schemas.microsoft.com/office/powerpoint/2010/main" val="106971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Dermal </a:t>
            </a:r>
            <a:r>
              <a:rPr lang="is-IS" dirty="0" err="1"/>
              <a:t>melanocytosis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400" dirty="0" err="1"/>
              <a:t>Slate</a:t>
            </a:r>
            <a:r>
              <a:rPr lang="is-IS" sz="2400" dirty="0"/>
              <a:t> </a:t>
            </a:r>
            <a:r>
              <a:rPr lang="is-IS" sz="2400" dirty="0" err="1"/>
              <a:t>gray</a:t>
            </a:r>
            <a:r>
              <a:rPr lang="is-IS" sz="2400" dirty="0"/>
              <a:t> </a:t>
            </a:r>
            <a:r>
              <a:rPr lang="is-IS" sz="2400" dirty="0" err="1"/>
              <a:t>nevus</a:t>
            </a:r>
            <a:endParaRPr lang="is-IS" sz="2400" dirty="0"/>
          </a:p>
          <a:p>
            <a:r>
              <a:rPr lang="is-IS" sz="2400" dirty="0"/>
              <a:t>“</a:t>
            </a:r>
            <a:r>
              <a:rPr lang="is-IS" sz="2400" dirty="0" err="1"/>
              <a:t>Mongolian</a:t>
            </a:r>
            <a:r>
              <a:rPr lang="is-IS" sz="2400" dirty="0"/>
              <a:t>” </a:t>
            </a:r>
            <a:r>
              <a:rPr lang="is-IS" sz="2400" dirty="0" err="1"/>
              <a:t>spot</a:t>
            </a:r>
            <a:r>
              <a:rPr lang="is-IS" sz="2400" dirty="0"/>
              <a:t>/</a:t>
            </a:r>
            <a:r>
              <a:rPr lang="is-IS" sz="2400" dirty="0" err="1"/>
              <a:t>blue</a:t>
            </a:r>
            <a:r>
              <a:rPr lang="is-IS" sz="2400" dirty="0"/>
              <a:t> </a:t>
            </a:r>
            <a:r>
              <a:rPr lang="is-IS" sz="2400" dirty="0" err="1"/>
              <a:t>spot</a:t>
            </a:r>
            <a:endParaRPr lang="is-IS" sz="2400" dirty="0"/>
          </a:p>
          <a:p>
            <a:endParaRPr lang="is-IS" dirty="0"/>
          </a:p>
          <a:p>
            <a:endParaRPr lang="is-IS" dirty="0"/>
          </a:p>
        </p:txBody>
      </p:sp>
      <p:pic>
        <p:nvPicPr>
          <p:cNvPr id="4" name="Picture 3" descr="Mong blue spot teik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924944"/>
            <a:ext cx="3816424" cy="3053139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Grunnuppvinnsla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1800" dirty="0"/>
              <a:t>Innlögn</a:t>
            </a:r>
          </a:p>
          <a:p>
            <a:endParaRPr lang="is-IS" sz="1800" dirty="0"/>
          </a:p>
          <a:p>
            <a:r>
              <a:rPr lang="is-IS" sz="1800" dirty="0"/>
              <a:t>CT/MRI heili</a:t>
            </a:r>
          </a:p>
          <a:p>
            <a:r>
              <a:rPr lang="is-IS" sz="1800" dirty="0"/>
              <a:t>Augnbotnaskoðun</a:t>
            </a:r>
          </a:p>
          <a:p>
            <a:r>
              <a:rPr lang="is-IS" sz="1800" dirty="0"/>
              <a:t>Skeletal survey (21/15 myndir) &lt; 2ja ára</a:t>
            </a:r>
          </a:p>
          <a:p>
            <a:pPr lvl="1"/>
            <a:r>
              <a:rPr lang="is-IS" sz="1400" dirty="0"/>
              <a:t>2-5 ára SS eða beinaskann</a:t>
            </a:r>
          </a:p>
          <a:p>
            <a:pPr lvl="1"/>
            <a:r>
              <a:rPr lang="is-IS" sz="1400" dirty="0"/>
              <a:t>&gt; 5 ára klínisk einkenni. </a:t>
            </a:r>
          </a:p>
        </p:txBody>
      </p:sp>
    </p:spTree>
    <p:extLst>
      <p:ext uri="{BB962C8B-B14F-4D97-AF65-F5344CB8AC3E}">
        <p14:creationId xmlns:p14="http://schemas.microsoft.com/office/powerpoint/2010/main" val="6564389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Ddx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1800" dirty="0"/>
              <a:t>Marblettir</a:t>
            </a:r>
          </a:p>
          <a:p>
            <a:pPr lvl="1"/>
            <a:r>
              <a:rPr lang="is-IS" sz="1400" dirty="0" err="1"/>
              <a:t>Trc</a:t>
            </a:r>
            <a:r>
              <a:rPr lang="is-IS" sz="1400" dirty="0"/>
              <a:t>, APTT, INR</a:t>
            </a:r>
          </a:p>
          <a:p>
            <a:pPr lvl="1"/>
            <a:r>
              <a:rPr lang="is-IS" sz="1400" dirty="0"/>
              <a:t>Ef </a:t>
            </a:r>
            <a:r>
              <a:rPr lang="is-IS" sz="1400" dirty="0" err="1"/>
              <a:t>eðlil</a:t>
            </a:r>
            <a:r>
              <a:rPr lang="is-IS" sz="1400" dirty="0"/>
              <a:t> </a:t>
            </a:r>
            <a:r>
              <a:rPr lang="is-IS" sz="1400" dirty="0" err="1"/>
              <a:t>mögul</a:t>
            </a:r>
            <a:r>
              <a:rPr lang="is-IS" sz="1400" dirty="0"/>
              <a:t> </a:t>
            </a:r>
            <a:r>
              <a:rPr lang="is-IS" sz="1400" dirty="0" err="1"/>
              <a:t>ath</a:t>
            </a:r>
            <a:r>
              <a:rPr lang="is-IS" sz="1400" dirty="0"/>
              <a:t> VWF, F-VIII, F-IX</a:t>
            </a:r>
          </a:p>
          <a:p>
            <a:endParaRPr lang="is-IS" sz="1800" dirty="0"/>
          </a:p>
          <a:p>
            <a:r>
              <a:rPr lang="is-IS" sz="1800" dirty="0" err="1"/>
              <a:t>Frakturur</a:t>
            </a:r>
            <a:endParaRPr lang="is-IS" sz="1800" dirty="0"/>
          </a:p>
          <a:p>
            <a:pPr lvl="1"/>
            <a:r>
              <a:rPr lang="is-IS" sz="1400" dirty="0" err="1"/>
              <a:t>Osteopenia</a:t>
            </a:r>
            <a:r>
              <a:rPr lang="is-IS" sz="1400" dirty="0"/>
              <a:t> of </a:t>
            </a:r>
            <a:r>
              <a:rPr lang="is-IS" sz="1400" dirty="0" err="1"/>
              <a:t>prematurity</a:t>
            </a:r>
            <a:r>
              <a:rPr lang="is-IS" sz="1400" dirty="0"/>
              <a:t> –  6-12 vikna aldur, sjaldan vandamál. </a:t>
            </a:r>
          </a:p>
          <a:p>
            <a:pPr lvl="1"/>
            <a:r>
              <a:rPr lang="is-IS" sz="1400" dirty="0"/>
              <a:t>OI – </a:t>
            </a:r>
            <a:r>
              <a:rPr lang="is-IS" sz="1400" dirty="0" err="1"/>
              <a:t>Osteopenia</a:t>
            </a:r>
            <a:r>
              <a:rPr lang="is-IS" sz="1400" dirty="0"/>
              <a:t>? Fjölskyldusaga? </a:t>
            </a:r>
            <a:r>
              <a:rPr lang="is-IS" sz="1400" dirty="0" err="1"/>
              <a:t>Short</a:t>
            </a:r>
            <a:r>
              <a:rPr lang="is-IS" sz="1400" dirty="0"/>
              <a:t> </a:t>
            </a:r>
            <a:r>
              <a:rPr lang="is-IS" sz="1400" dirty="0" err="1"/>
              <a:t>stature</a:t>
            </a:r>
            <a:r>
              <a:rPr lang="is-IS" sz="1400" dirty="0"/>
              <a:t>? </a:t>
            </a:r>
          </a:p>
          <a:p>
            <a:pPr lvl="1"/>
            <a:r>
              <a:rPr lang="is-IS" sz="1400" dirty="0" err="1"/>
              <a:t>Rickets</a:t>
            </a:r>
            <a:r>
              <a:rPr lang="is-IS" sz="1400" dirty="0"/>
              <a:t>? Á Íslandi??!!</a:t>
            </a:r>
          </a:p>
          <a:p>
            <a:pPr lvl="1"/>
            <a:r>
              <a:rPr lang="is-IS" sz="1400" dirty="0" err="1"/>
              <a:t>Osteomyelitis</a:t>
            </a:r>
            <a:r>
              <a:rPr lang="is-IS" sz="1400" dirty="0"/>
              <a:t>? Hiti, hækkað CRP, sökk, </a:t>
            </a:r>
            <a:r>
              <a:rPr lang="is-IS" sz="1400" dirty="0" err="1"/>
              <a:t>Hbk</a:t>
            </a:r>
            <a:endParaRPr lang="is-IS" sz="1400" dirty="0"/>
          </a:p>
          <a:p>
            <a:pPr lvl="1"/>
            <a:r>
              <a:rPr lang="is-IS" sz="1400" dirty="0"/>
              <a:t>Beinþynning vegna fötlunar? Áhættuhópur!</a:t>
            </a:r>
          </a:p>
          <a:p>
            <a:pPr lvl="1"/>
            <a:r>
              <a:rPr lang="is-IS" sz="1400" dirty="0" err="1"/>
              <a:t>Cu-skortur</a:t>
            </a:r>
            <a:r>
              <a:rPr lang="is-IS" sz="1400" dirty="0"/>
              <a:t>? Við alvarlegri form vannæringar</a:t>
            </a:r>
          </a:p>
          <a:p>
            <a:pPr lvl="1"/>
            <a:r>
              <a:rPr lang="is-IS" sz="1400" dirty="0" err="1"/>
              <a:t>Menkes</a:t>
            </a:r>
            <a:r>
              <a:rPr lang="is-IS" sz="1400" dirty="0"/>
              <a:t> </a:t>
            </a:r>
            <a:r>
              <a:rPr lang="is-IS" sz="1400" dirty="0" err="1"/>
              <a:t>sjkd</a:t>
            </a:r>
            <a:r>
              <a:rPr lang="is-IS" sz="1400" dirty="0"/>
              <a:t> – Strákar. Galli í metabolisma </a:t>
            </a:r>
            <a:r>
              <a:rPr lang="is-IS" sz="1400" dirty="0" err="1"/>
              <a:t>Cu</a:t>
            </a:r>
            <a:endParaRPr lang="is-IS" sz="1400" dirty="0"/>
          </a:p>
          <a:p>
            <a:pPr lvl="1"/>
            <a:r>
              <a:rPr lang="is-IS" sz="1400" dirty="0"/>
              <a:t>CRF</a:t>
            </a:r>
          </a:p>
          <a:p>
            <a:endParaRPr lang="is-IS" sz="1800" dirty="0"/>
          </a:p>
          <a:p>
            <a:endParaRPr lang="is-IS" sz="1800" dirty="0"/>
          </a:p>
        </p:txBody>
      </p:sp>
    </p:spTree>
    <p:extLst>
      <p:ext uri="{BB962C8B-B14F-4D97-AF65-F5344CB8AC3E}">
        <p14:creationId xmlns:p14="http://schemas.microsoft.com/office/powerpoint/2010/main" val="36337749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Kynferðislegt ofbeldi</a:t>
            </a:r>
            <a:br>
              <a:rPr lang="is-IS" dirty="0"/>
            </a:br>
            <a:r>
              <a:rPr lang="is-IS" dirty="0"/>
              <a:t>(misnotkun??)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1800" dirty="0"/>
              <a:t>Engin </a:t>
            </a:r>
            <a:r>
              <a:rPr lang="is-IS" sz="1800" dirty="0" err="1"/>
              <a:t>klínisk</a:t>
            </a:r>
            <a:r>
              <a:rPr lang="is-IS" sz="1800" dirty="0"/>
              <a:t> ummerki í &gt; 90% tilfella</a:t>
            </a:r>
          </a:p>
          <a:p>
            <a:r>
              <a:rPr lang="is-IS" sz="1800" dirty="0"/>
              <a:t>Sár og áverkar </a:t>
            </a:r>
            <a:r>
              <a:rPr lang="is-IS" sz="1800" dirty="0" err="1"/>
              <a:t>anogenitalt</a:t>
            </a:r>
            <a:r>
              <a:rPr lang="is-IS" sz="1800" dirty="0"/>
              <a:t> gróa og hverfa fljótt  </a:t>
            </a:r>
          </a:p>
          <a:p>
            <a:r>
              <a:rPr lang="is-IS" sz="1800" dirty="0"/>
              <a:t>Ef 48-72 </a:t>
            </a:r>
            <a:r>
              <a:rPr lang="is-IS" sz="1800" dirty="0" err="1"/>
              <a:t>klst</a:t>
            </a:r>
            <a:r>
              <a:rPr lang="is-IS" sz="1800" dirty="0"/>
              <a:t> þá Barnahús </a:t>
            </a:r>
            <a:r>
              <a:rPr lang="is-IS" sz="1800" dirty="0" err="1"/>
              <a:t>via</a:t>
            </a:r>
            <a:r>
              <a:rPr lang="is-IS" sz="1800" dirty="0"/>
              <a:t> Barnaverndarnefnd</a:t>
            </a:r>
          </a:p>
          <a:p>
            <a:endParaRPr lang="is-IS" sz="1800" dirty="0"/>
          </a:p>
          <a:p>
            <a:endParaRPr lang="is-IS" sz="1800" dirty="0"/>
          </a:p>
          <a:p>
            <a:r>
              <a:rPr lang="is-IS" sz="1800" dirty="0"/>
              <a:t>Rannsókn á BMT, </a:t>
            </a:r>
            <a:r>
              <a:rPr lang="is-IS" sz="1800" dirty="0" err="1"/>
              <a:t>Hgst</a:t>
            </a:r>
            <a:r>
              <a:rPr lang="is-IS" sz="1800" dirty="0"/>
              <a:t> oftast að beiðni BVN/lögreglu</a:t>
            </a:r>
          </a:p>
          <a:p>
            <a:r>
              <a:rPr lang="is-IS" sz="1800" dirty="0"/>
              <a:t>Snýst </a:t>
            </a:r>
            <a:r>
              <a:rPr lang="is-IS" sz="1800" dirty="0" err="1"/>
              <a:t>f.o.f</a:t>
            </a:r>
            <a:r>
              <a:rPr lang="is-IS" sz="1800" dirty="0"/>
              <a:t>. um skráningu upplýsinga</a:t>
            </a:r>
          </a:p>
          <a:p>
            <a:endParaRPr lang="is-IS" sz="1800" dirty="0"/>
          </a:p>
          <a:p>
            <a:r>
              <a:rPr lang="is-IS" sz="1800" dirty="0"/>
              <a:t>Skoða allan líkamann!</a:t>
            </a:r>
            <a:endParaRPr lang="en-US" sz="1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-1-Physical-examination-a-supine-position-b-knee-chest-position-c-later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276872"/>
            <a:ext cx="4320480" cy="3024336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http://www.bvs.is/media/verklagsreglur/Verklagsreglur-um-tilkynningarskyldu-28.2.2013.pdf</a:t>
            </a:r>
            <a:endParaRPr lang="en-US" sz="1800" dirty="0"/>
          </a:p>
          <a:p>
            <a:endParaRPr lang="is-IS" sz="1800" dirty="0"/>
          </a:p>
          <a:p>
            <a:r>
              <a:rPr lang="en-US" sz="1800" dirty="0">
                <a:hlinkClick r:id="rId3"/>
              </a:rPr>
              <a:t>http://www.bvs.is/media/verklagsreglur/Ofbeldi-hvitvodungar-lokaskjal.pdf</a:t>
            </a:r>
            <a:endParaRPr lang="en-US" sz="1800" dirty="0"/>
          </a:p>
          <a:p>
            <a:endParaRPr lang="is-IS" sz="1800" dirty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16. gr. </a:t>
            </a:r>
            <a:r>
              <a:rPr lang="en-US" sz="1200" b="1" dirty="0" err="1"/>
              <a:t>Tilkynningaskylda</a:t>
            </a:r>
            <a:r>
              <a:rPr lang="en-US" sz="1200" b="1" dirty="0"/>
              <a:t> </a:t>
            </a:r>
            <a:r>
              <a:rPr lang="en-US" sz="1200" b="1" dirty="0" err="1"/>
              <a:t>almennings</a:t>
            </a:r>
            <a:r>
              <a:rPr lang="en-US" sz="1200" b="1" dirty="0"/>
              <a:t> </a:t>
            </a:r>
          </a:p>
          <a:p>
            <a:r>
              <a:rPr lang="en-US" sz="1200" dirty="0"/>
              <a:t>„</a:t>
            </a:r>
            <a:r>
              <a:rPr lang="en-US" sz="1200" dirty="0" err="1"/>
              <a:t>Öllum</a:t>
            </a:r>
            <a:r>
              <a:rPr lang="en-US" sz="1200" dirty="0"/>
              <a:t> </a:t>
            </a:r>
            <a:r>
              <a:rPr lang="en-US" sz="1200" dirty="0" err="1"/>
              <a:t>er</a:t>
            </a:r>
            <a:r>
              <a:rPr lang="en-US" sz="1200" dirty="0"/>
              <a:t> </a:t>
            </a:r>
            <a:r>
              <a:rPr lang="en-US" sz="1200" dirty="0" err="1"/>
              <a:t>skylt</a:t>
            </a:r>
            <a:r>
              <a:rPr lang="en-US" sz="1200" dirty="0"/>
              <a:t> </a:t>
            </a:r>
            <a:r>
              <a:rPr lang="en-US" sz="1200" dirty="0" err="1"/>
              <a:t>að</a:t>
            </a:r>
            <a:r>
              <a:rPr lang="en-US" sz="1200" dirty="0"/>
              <a:t> </a:t>
            </a:r>
            <a:r>
              <a:rPr lang="en-US" sz="1200" dirty="0" err="1"/>
              <a:t>tilkynna</a:t>
            </a:r>
            <a:r>
              <a:rPr lang="en-US" sz="1200" dirty="0"/>
              <a:t> </a:t>
            </a:r>
            <a:r>
              <a:rPr lang="en-US" sz="1200" dirty="0" err="1"/>
              <a:t>til</a:t>
            </a:r>
            <a:r>
              <a:rPr lang="en-US" sz="1200" dirty="0"/>
              <a:t> </a:t>
            </a:r>
            <a:r>
              <a:rPr lang="en-US" sz="1200" dirty="0" err="1"/>
              <a:t>barnaverndarnefndar</a:t>
            </a:r>
            <a:r>
              <a:rPr lang="en-US" sz="1200" dirty="0"/>
              <a:t> </a:t>
            </a:r>
            <a:r>
              <a:rPr lang="en-US" sz="1200" dirty="0" err="1"/>
              <a:t>ef</a:t>
            </a:r>
            <a:r>
              <a:rPr lang="en-US" sz="1200" dirty="0"/>
              <a:t> </a:t>
            </a:r>
            <a:r>
              <a:rPr lang="en-US" sz="1200" dirty="0" err="1"/>
              <a:t>þeir</a:t>
            </a:r>
            <a:r>
              <a:rPr lang="en-US" sz="1200" dirty="0"/>
              <a:t> </a:t>
            </a:r>
            <a:r>
              <a:rPr lang="en-US" sz="1200" dirty="0" err="1"/>
              <a:t>hafa</a:t>
            </a:r>
            <a:r>
              <a:rPr lang="en-US" sz="1200" dirty="0"/>
              <a:t> </a:t>
            </a:r>
            <a:r>
              <a:rPr lang="en-US" sz="1200" dirty="0" err="1"/>
              <a:t>ástæðu</a:t>
            </a:r>
            <a:r>
              <a:rPr lang="en-US" sz="1200" dirty="0"/>
              <a:t> </a:t>
            </a:r>
            <a:r>
              <a:rPr lang="en-US" sz="1200" dirty="0" err="1"/>
              <a:t>til</a:t>
            </a:r>
            <a:r>
              <a:rPr lang="en-US" sz="1200" dirty="0"/>
              <a:t> </a:t>
            </a:r>
            <a:r>
              <a:rPr lang="en-US" sz="1200" dirty="0" err="1"/>
              <a:t>að</a:t>
            </a:r>
            <a:r>
              <a:rPr lang="en-US" sz="1200" dirty="0"/>
              <a:t> </a:t>
            </a:r>
            <a:r>
              <a:rPr lang="en-US" sz="1200" dirty="0" err="1"/>
              <a:t>ætla</a:t>
            </a:r>
            <a:r>
              <a:rPr lang="en-US" sz="1200" dirty="0"/>
              <a:t> </a:t>
            </a:r>
            <a:r>
              <a:rPr lang="en-US" sz="1200" dirty="0" err="1"/>
              <a:t>að</a:t>
            </a:r>
            <a:r>
              <a:rPr lang="en-US" sz="1200" dirty="0"/>
              <a:t> barn: </a:t>
            </a:r>
          </a:p>
          <a:p>
            <a:r>
              <a:rPr lang="en-US" sz="1200" dirty="0"/>
              <a:t>a. </a:t>
            </a:r>
            <a:r>
              <a:rPr lang="en-US" sz="1200" dirty="0" err="1"/>
              <a:t>búi</a:t>
            </a:r>
            <a:r>
              <a:rPr lang="en-US" sz="1200" dirty="0"/>
              <a:t> </a:t>
            </a:r>
            <a:r>
              <a:rPr lang="en-US" sz="1200" dirty="0" err="1"/>
              <a:t>við</a:t>
            </a:r>
            <a:r>
              <a:rPr lang="en-US" sz="1200" dirty="0"/>
              <a:t> </a:t>
            </a:r>
            <a:r>
              <a:rPr lang="en-US" sz="1200" dirty="0" err="1"/>
              <a:t>óviðunandi</a:t>
            </a:r>
            <a:r>
              <a:rPr lang="en-US" sz="1200" dirty="0"/>
              <a:t> </a:t>
            </a:r>
            <a:r>
              <a:rPr lang="en-US" sz="1200" dirty="0" err="1"/>
              <a:t>uppeldisaðstæður</a:t>
            </a:r>
            <a:r>
              <a:rPr lang="en-US" sz="1200" dirty="0"/>
              <a:t>, </a:t>
            </a:r>
          </a:p>
          <a:p>
            <a:r>
              <a:rPr lang="en-US" sz="1200" dirty="0"/>
              <a:t>b. </a:t>
            </a:r>
            <a:r>
              <a:rPr lang="en-US" sz="1200" dirty="0" err="1"/>
              <a:t>verði</a:t>
            </a:r>
            <a:r>
              <a:rPr lang="en-US" sz="1200" dirty="0"/>
              <a:t> </a:t>
            </a:r>
            <a:r>
              <a:rPr lang="en-US" sz="1200" dirty="0" err="1"/>
              <a:t>fyrir</a:t>
            </a:r>
            <a:r>
              <a:rPr lang="en-US" sz="1200" dirty="0"/>
              <a:t> </a:t>
            </a:r>
            <a:r>
              <a:rPr lang="en-US" sz="1200" dirty="0" err="1"/>
              <a:t>ofbeldi</a:t>
            </a:r>
            <a:r>
              <a:rPr lang="en-US" sz="1200" dirty="0"/>
              <a:t> </a:t>
            </a:r>
            <a:r>
              <a:rPr lang="en-US" sz="1200" dirty="0" err="1"/>
              <a:t>eða</a:t>
            </a:r>
            <a:r>
              <a:rPr lang="en-US" sz="1200" dirty="0"/>
              <a:t> </a:t>
            </a:r>
            <a:r>
              <a:rPr lang="en-US" sz="1200" dirty="0" err="1"/>
              <a:t>annarri</a:t>
            </a:r>
            <a:r>
              <a:rPr lang="en-US" sz="1200" dirty="0"/>
              <a:t> </a:t>
            </a:r>
            <a:r>
              <a:rPr lang="en-US" sz="1200" dirty="0" err="1"/>
              <a:t>vanvirðandi</a:t>
            </a:r>
            <a:r>
              <a:rPr lang="en-US" sz="1200" dirty="0"/>
              <a:t> </a:t>
            </a:r>
            <a:r>
              <a:rPr lang="en-US" sz="1200" dirty="0" err="1"/>
              <a:t>háttsemi</a:t>
            </a:r>
            <a:r>
              <a:rPr lang="en-US" sz="1200" dirty="0"/>
              <a:t> </a:t>
            </a:r>
            <a:r>
              <a:rPr lang="en-US" sz="1200" dirty="0" err="1"/>
              <a:t>eða</a:t>
            </a:r>
            <a:r>
              <a:rPr lang="en-US" sz="1200" dirty="0"/>
              <a:t> </a:t>
            </a:r>
          </a:p>
          <a:p>
            <a:r>
              <a:rPr lang="en-US" sz="1200" dirty="0"/>
              <a:t>c. </a:t>
            </a:r>
            <a:r>
              <a:rPr lang="en-US" sz="1200" dirty="0" err="1"/>
              <a:t>stofni</a:t>
            </a:r>
            <a:r>
              <a:rPr lang="en-US" sz="1200" dirty="0"/>
              <a:t> </a:t>
            </a:r>
            <a:r>
              <a:rPr lang="en-US" sz="1200" dirty="0" err="1"/>
              <a:t>heilsu</a:t>
            </a:r>
            <a:r>
              <a:rPr lang="en-US" sz="1200" dirty="0"/>
              <a:t> </a:t>
            </a:r>
            <a:r>
              <a:rPr lang="en-US" sz="1200" dirty="0" err="1"/>
              <a:t>sinni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þroska</a:t>
            </a:r>
            <a:r>
              <a:rPr lang="en-US" sz="1200" dirty="0"/>
              <a:t> í </a:t>
            </a:r>
            <a:r>
              <a:rPr lang="en-US" sz="1200" dirty="0" err="1"/>
              <a:t>alvarlega</a:t>
            </a:r>
            <a:r>
              <a:rPr lang="en-US" sz="1200" dirty="0"/>
              <a:t> </a:t>
            </a:r>
            <a:r>
              <a:rPr lang="en-US" sz="1200" dirty="0" err="1"/>
              <a:t>hættu</a:t>
            </a:r>
            <a:r>
              <a:rPr lang="en-US" sz="1200" dirty="0"/>
              <a:t>. </a:t>
            </a:r>
          </a:p>
          <a:p>
            <a:r>
              <a:rPr lang="en-US" sz="1200" dirty="0"/>
              <a:t>d. </a:t>
            </a:r>
            <a:r>
              <a:rPr lang="en-US" sz="1200" dirty="0" err="1"/>
              <a:t>lífi</a:t>
            </a:r>
            <a:r>
              <a:rPr lang="en-US" sz="1200" dirty="0"/>
              <a:t> </a:t>
            </a:r>
            <a:r>
              <a:rPr lang="en-US" sz="1200" dirty="0" err="1"/>
              <a:t>eða</a:t>
            </a:r>
            <a:r>
              <a:rPr lang="en-US" sz="1200" dirty="0"/>
              <a:t> </a:t>
            </a:r>
            <a:r>
              <a:rPr lang="en-US" sz="1200" dirty="0" err="1"/>
              <a:t>heilsu</a:t>
            </a:r>
            <a:r>
              <a:rPr lang="en-US" sz="1200" dirty="0"/>
              <a:t> </a:t>
            </a:r>
            <a:r>
              <a:rPr lang="en-US" sz="1200" dirty="0" err="1"/>
              <a:t>ófædds</a:t>
            </a:r>
            <a:r>
              <a:rPr lang="en-US" sz="1200" dirty="0"/>
              <a:t> barns </a:t>
            </a:r>
            <a:r>
              <a:rPr lang="en-US" sz="1200" dirty="0" err="1"/>
              <a:t>sé</a:t>
            </a:r>
            <a:r>
              <a:rPr lang="en-US" sz="1200" dirty="0"/>
              <a:t> </a:t>
            </a:r>
            <a:r>
              <a:rPr lang="en-US" sz="1200" dirty="0" err="1"/>
              <a:t>stefnt</a:t>
            </a:r>
            <a:r>
              <a:rPr lang="en-US" sz="1200" dirty="0"/>
              <a:t> í </a:t>
            </a:r>
            <a:r>
              <a:rPr lang="en-US" sz="1200" dirty="0" err="1"/>
              <a:t>hættu</a:t>
            </a:r>
            <a:r>
              <a:rPr lang="en-US" sz="1200" dirty="0"/>
              <a:t> </a:t>
            </a:r>
            <a:r>
              <a:rPr lang="en-US" sz="1200" dirty="0" err="1"/>
              <a:t>með</a:t>
            </a:r>
            <a:r>
              <a:rPr lang="en-US" sz="1200" dirty="0"/>
              <a:t> </a:t>
            </a:r>
            <a:r>
              <a:rPr lang="en-US" sz="1200" dirty="0" err="1"/>
              <a:t>óviðunandi</a:t>
            </a:r>
            <a:r>
              <a:rPr lang="en-US" sz="1200" dirty="0"/>
              <a:t> </a:t>
            </a:r>
            <a:r>
              <a:rPr lang="en-US" sz="1200" dirty="0" err="1"/>
              <a:t>eða</a:t>
            </a:r>
            <a:r>
              <a:rPr lang="en-US" sz="1200" dirty="0"/>
              <a:t> </a:t>
            </a:r>
            <a:r>
              <a:rPr lang="en-US" sz="1200" dirty="0" err="1"/>
              <a:t>háskalegu</a:t>
            </a:r>
            <a:r>
              <a:rPr lang="en-US" sz="1200" dirty="0"/>
              <a:t> </a:t>
            </a:r>
            <a:r>
              <a:rPr lang="en-US" sz="1200" dirty="0" err="1"/>
              <a:t>líferni</a:t>
            </a:r>
            <a:r>
              <a:rPr lang="en-US" sz="1200" dirty="0"/>
              <a:t> </a:t>
            </a:r>
            <a:r>
              <a:rPr lang="en-US" sz="1200" dirty="0" err="1"/>
              <a:t>þungaðrar</a:t>
            </a:r>
            <a:r>
              <a:rPr lang="en-US" sz="1200" dirty="0"/>
              <a:t> </a:t>
            </a:r>
            <a:r>
              <a:rPr lang="en-US" sz="1200" dirty="0" err="1"/>
              <a:t>konu</a:t>
            </a:r>
            <a:r>
              <a:rPr lang="en-US" sz="1200" dirty="0"/>
              <a:t>, </a:t>
            </a:r>
            <a:r>
              <a:rPr lang="en-US" sz="1200" dirty="0" err="1"/>
              <a:t>t.d</a:t>
            </a:r>
            <a:r>
              <a:rPr lang="en-US" sz="1200" dirty="0"/>
              <a:t>. </a:t>
            </a:r>
            <a:r>
              <a:rPr lang="en-US" sz="1200" dirty="0" err="1"/>
              <a:t>með</a:t>
            </a:r>
            <a:r>
              <a:rPr lang="en-US" sz="1200" dirty="0"/>
              <a:t> </a:t>
            </a:r>
            <a:r>
              <a:rPr lang="en-US" sz="1200" dirty="0" err="1"/>
              <a:t>ofneyslu</a:t>
            </a:r>
            <a:r>
              <a:rPr lang="en-US" sz="1200" dirty="0"/>
              <a:t> </a:t>
            </a:r>
            <a:r>
              <a:rPr lang="en-US" sz="1200" dirty="0" err="1"/>
              <a:t>áfengis</a:t>
            </a:r>
            <a:r>
              <a:rPr lang="en-US" sz="1200" dirty="0"/>
              <a:t> </a:t>
            </a:r>
            <a:r>
              <a:rPr lang="en-US" sz="1200" dirty="0" err="1"/>
              <a:t>eða</a:t>
            </a:r>
            <a:r>
              <a:rPr lang="en-US" sz="1200" dirty="0"/>
              <a:t> </a:t>
            </a:r>
            <a:r>
              <a:rPr lang="en-US" sz="1200" dirty="0" err="1"/>
              <a:t>fíkniefnaneyslu</a:t>
            </a:r>
            <a:r>
              <a:rPr lang="en-US" sz="1200" dirty="0"/>
              <a:t>, </a:t>
            </a:r>
            <a:r>
              <a:rPr lang="en-US" sz="1200" dirty="0" err="1"/>
              <a:t>eða</a:t>
            </a:r>
            <a:r>
              <a:rPr lang="en-US" sz="1200" dirty="0"/>
              <a:t> </a:t>
            </a:r>
            <a:r>
              <a:rPr lang="en-US" sz="1200" dirty="0" err="1"/>
              <a:t>með</a:t>
            </a:r>
            <a:r>
              <a:rPr lang="en-US" sz="1200" dirty="0"/>
              <a:t> </a:t>
            </a:r>
            <a:r>
              <a:rPr lang="en-US" sz="1200" dirty="0" err="1"/>
              <a:t>því</a:t>
            </a:r>
            <a:r>
              <a:rPr lang="en-US" sz="1200" dirty="0"/>
              <a:t> </a:t>
            </a:r>
            <a:r>
              <a:rPr lang="en-US" sz="1200" dirty="0" err="1"/>
              <a:t>að</a:t>
            </a:r>
            <a:r>
              <a:rPr lang="en-US" sz="1200" dirty="0"/>
              <a:t> </a:t>
            </a:r>
            <a:r>
              <a:rPr lang="en-US" sz="1200" dirty="0" err="1"/>
              <a:t>þunguð</a:t>
            </a:r>
            <a:r>
              <a:rPr lang="en-US" sz="1200" dirty="0"/>
              <a:t> </a:t>
            </a:r>
            <a:r>
              <a:rPr lang="en-US" sz="1200" dirty="0" err="1"/>
              <a:t>kona</a:t>
            </a:r>
            <a:r>
              <a:rPr lang="en-US" sz="1200" dirty="0"/>
              <a:t> </a:t>
            </a:r>
            <a:r>
              <a:rPr lang="en-US" sz="1200" dirty="0" err="1"/>
              <a:t>er</a:t>
            </a:r>
            <a:r>
              <a:rPr lang="en-US" sz="1200" dirty="0"/>
              <a:t> </a:t>
            </a:r>
            <a:r>
              <a:rPr lang="en-US" sz="1200" dirty="0" err="1"/>
              <a:t>beitt</a:t>
            </a:r>
            <a:r>
              <a:rPr lang="en-US" sz="1200" dirty="0"/>
              <a:t> </a:t>
            </a:r>
            <a:r>
              <a:rPr lang="en-US" sz="1200" dirty="0" err="1"/>
              <a:t>ofbeldi</a:t>
            </a:r>
            <a:r>
              <a:rPr lang="en-US" sz="1200" dirty="0"/>
              <a:t> </a:t>
            </a:r>
            <a:r>
              <a:rPr lang="en-US" sz="1200" dirty="0" err="1"/>
              <a:t>eða</a:t>
            </a:r>
            <a:r>
              <a:rPr lang="en-US" sz="1200" dirty="0"/>
              <a:t> </a:t>
            </a:r>
            <a:r>
              <a:rPr lang="en-US" sz="1200" dirty="0" err="1"/>
              <a:t>ef</a:t>
            </a:r>
            <a:r>
              <a:rPr lang="en-US" sz="1200" dirty="0"/>
              <a:t> </a:t>
            </a:r>
            <a:r>
              <a:rPr lang="en-US" sz="1200" dirty="0" err="1"/>
              <a:t>ástæða</a:t>
            </a:r>
            <a:r>
              <a:rPr lang="en-US" sz="1200" dirty="0"/>
              <a:t> </a:t>
            </a:r>
            <a:r>
              <a:rPr lang="en-US" sz="1200" dirty="0" err="1"/>
              <a:t>er</a:t>
            </a:r>
            <a:r>
              <a:rPr lang="en-US" sz="1200" dirty="0"/>
              <a:t> </a:t>
            </a:r>
            <a:r>
              <a:rPr lang="en-US" sz="1200" dirty="0" err="1"/>
              <a:t>til</a:t>
            </a:r>
            <a:r>
              <a:rPr lang="en-US" sz="1200" dirty="0"/>
              <a:t> </a:t>
            </a:r>
            <a:r>
              <a:rPr lang="en-US" sz="1200" dirty="0" err="1"/>
              <a:t>að</a:t>
            </a:r>
            <a:r>
              <a:rPr lang="en-US" sz="1200" dirty="0"/>
              <a:t> </a:t>
            </a:r>
            <a:r>
              <a:rPr lang="en-US" sz="1200" dirty="0" err="1"/>
              <a:t>ætla</a:t>
            </a:r>
            <a:r>
              <a:rPr lang="en-US" sz="1200" dirty="0"/>
              <a:t> </a:t>
            </a:r>
            <a:r>
              <a:rPr lang="en-US" sz="1200" dirty="0" err="1"/>
              <a:t>að</a:t>
            </a:r>
            <a:r>
              <a:rPr lang="en-US" sz="1200" dirty="0"/>
              <a:t> </a:t>
            </a:r>
            <a:r>
              <a:rPr lang="en-US" sz="1200" dirty="0" err="1"/>
              <a:t>þunguð</a:t>
            </a:r>
            <a:r>
              <a:rPr lang="en-US" sz="1200" dirty="0"/>
              <a:t> </a:t>
            </a:r>
            <a:r>
              <a:rPr lang="en-US" sz="1200" dirty="0" err="1"/>
              <a:t>kona</a:t>
            </a:r>
            <a:r>
              <a:rPr lang="en-US" sz="1200" dirty="0"/>
              <a:t> </a:t>
            </a:r>
            <a:r>
              <a:rPr lang="en-US" sz="1200" dirty="0" err="1"/>
              <a:t>sé</a:t>
            </a:r>
            <a:r>
              <a:rPr lang="en-US" sz="1200" dirty="0"/>
              <a:t> </a:t>
            </a:r>
            <a:r>
              <a:rPr lang="en-US" sz="1200" dirty="0" err="1"/>
              <a:t>beitt</a:t>
            </a:r>
            <a:r>
              <a:rPr lang="en-US" sz="1200" dirty="0"/>
              <a:t> </a:t>
            </a:r>
            <a:r>
              <a:rPr lang="en-US" sz="1200" dirty="0" err="1"/>
              <a:t>ofbeldi</a:t>
            </a:r>
            <a:r>
              <a:rPr lang="en-US" sz="1200" dirty="0"/>
              <a:t>, </a:t>
            </a:r>
            <a:r>
              <a:rPr lang="en-US" sz="1200" dirty="0" err="1"/>
              <a:t>eða</a:t>
            </a:r>
            <a:r>
              <a:rPr lang="en-US" sz="1200" dirty="0"/>
              <a:t> um </a:t>
            </a:r>
            <a:r>
              <a:rPr lang="en-US" sz="1200" dirty="0" err="1"/>
              <a:t>hvert</a:t>
            </a:r>
            <a:r>
              <a:rPr lang="en-US" sz="1200" dirty="0"/>
              <a:t> </a:t>
            </a:r>
            <a:r>
              <a:rPr lang="en-US" sz="1200" dirty="0" err="1"/>
              <a:t>það</a:t>
            </a:r>
            <a:r>
              <a:rPr lang="en-US" sz="1200" dirty="0"/>
              <a:t> </a:t>
            </a:r>
            <a:r>
              <a:rPr lang="en-US" sz="1200" dirty="0" err="1"/>
              <a:t>tilvik</a:t>
            </a:r>
            <a:r>
              <a:rPr lang="en-US" sz="1200" dirty="0"/>
              <a:t> </a:t>
            </a:r>
            <a:r>
              <a:rPr lang="en-US" sz="1200" dirty="0" err="1"/>
              <a:t>sem</a:t>
            </a:r>
            <a:r>
              <a:rPr lang="en-US" sz="1200" dirty="0"/>
              <a:t> </a:t>
            </a:r>
            <a:r>
              <a:rPr lang="en-US" sz="1200" dirty="0" err="1"/>
              <a:t>telja</a:t>
            </a:r>
            <a:r>
              <a:rPr lang="en-US" sz="1200" dirty="0"/>
              <a:t> </a:t>
            </a:r>
            <a:r>
              <a:rPr lang="en-US" sz="1200" dirty="0" err="1"/>
              <a:t>má</a:t>
            </a:r>
            <a:r>
              <a:rPr lang="en-US" sz="1200" dirty="0"/>
              <a:t> </a:t>
            </a:r>
            <a:r>
              <a:rPr lang="en-US" sz="1200" dirty="0" err="1"/>
              <a:t>að</a:t>
            </a:r>
            <a:r>
              <a:rPr lang="en-US" sz="1200" dirty="0"/>
              <a:t> </a:t>
            </a:r>
            <a:r>
              <a:rPr lang="en-US" sz="1200" dirty="0" err="1"/>
              <a:t>barnaverndarnefnd</a:t>
            </a:r>
            <a:r>
              <a:rPr lang="en-US" sz="1200" dirty="0"/>
              <a:t> </a:t>
            </a:r>
            <a:r>
              <a:rPr lang="en-US" sz="1200" dirty="0" err="1"/>
              <a:t>eigi</a:t>
            </a:r>
            <a:r>
              <a:rPr lang="en-US" sz="1200" dirty="0"/>
              <a:t> </a:t>
            </a:r>
            <a:r>
              <a:rPr lang="en-US" sz="1200" dirty="0" err="1"/>
              <a:t>að</a:t>
            </a:r>
            <a:r>
              <a:rPr lang="en-US" sz="1200" dirty="0"/>
              <a:t> </a:t>
            </a:r>
            <a:r>
              <a:rPr lang="en-US" sz="1200" dirty="0" err="1"/>
              <a:t>láta</a:t>
            </a:r>
            <a:r>
              <a:rPr lang="en-US" sz="1200" dirty="0"/>
              <a:t> sig </a:t>
            </a:r>
            <a:r>
              <a:rPr lang="en-US" sz="1200" dirty="0" err="1"/>
              <a:t>varða</a:t>
            </a:r>
            <a:r>
              <a:rPr lang="en-US" sz="1200" dirty="0"/>
              <a:t>.“ </a:t>
            </a:r>
          </a:p>
          <a:p>
            <a:endParaRPr lang="en-US" sz="1200" dirty="0"/>
          </a:p>
          <a:p>
            <a:r>
              <a:rPr lang="en-US" sz="1200" b="1" dirty="0"/>
              <a:t>17. gr. </a:t>
            </a:r>
            <a:r>
              <a:rPr lang="en-US" sz="1200" b="1" dirty="0" err="1"/>
              <a:t>Tilkynningarskylda</a:t>
            </a:r>
            <a:r>
              <a:rPr lang="en-US" sz="1200" b="1" dirty="0"/>
              <a:t> </a:t>
            </a:r>
            <a:r>
              <a:rPr lang="en-US" sz="1200" b="1" dirty="0" err="1"/>
              <a:t>þeirra</a:t>
            </a:r>
            <a:r>
              <a:rPr lang="en-US" sz="1200" b="1" dirty="0"/>
              <a:t> </a:t>
            </a:r>
            <a:r>
              <a:rPr lang="en-US" sz="1200" b="1" dirty="0" err="1"/>
              <a:t>sem</a:t>
            </a:r>
            <a:r>
              <a:rPr lang="en-US" sz="1200" b="1" dirty="0"/>
              <a:t> </a:t>
            </a:r>
            <a:r>
              <a:rPr lang="en-US" sz="1200" b="1" dirty="0" err="1"/>
              <a:t>afskipti</a:t>
            </a:r>
            <a:r>
              <a:rPr lang="en-US" sz="1200" b="1" dirty="0"/>
              <a:t> </a:t>
            </a:r>
            <a:r>
              <a:rPr lang="en-US" sz="1200" b="1" dirty="0" err="1"/>
              <a:t>hafa</a:t>
            </a:r>
            <a:r>
              <a:rPr lang="en-US" sz="1200" b="1" dirty="0"/>
              <a:t> </a:t>
            </a:r>
            <a:r>
              <a:rPr lang="en-US" sz="1200" b="1" dirty="0" err="1"/>
              <a:t>af</a:t>
            </a:r>
            <a:r>
              <a:rPr lang="en-US" sz="1200" b="1" dirty="0"/>
              <a:t> </a:t>
            </a:r>
            <a:r>
              <a:rPr lang="en-US" sz="1200" b="1" dirty="0" err="1"/>
              <a:t>börnum</a:t>
            </a:r>
            <a:r>
              <a:rPr lang="en-US" sz="1200" b="1" dirty="0"/>
              <a:t> </a:t>
            </a:r>
          </a:p>
          <a:p>
            <a:r>
              <a:rPr lang="en-US" sz="1200" dirty="0"/>
              <a:t>„</a:t>
            </a:r>
            <a:r>
              <a:rPr lang="en-US" sz="1200" dirty="0" err="1"/>
              <a:t>Hverjum</a:t>
            </a:r>
            <a:r>
              <a:rPr lang="en-US" sz="1200" dirty="0"/>
              <a:t> </a:t>
            </a:r>
            <a:r>
              <a:rPr lang="en-US" sz="1200" dirty="0" err="1"/>
              <a:t>þeim</a:t>
            </a:r>
            <a:r>
              <a:rPr lang="en-US" sz="1200" dirty="0"/>
              <a:t> </a:t>
            </a:r>
            <a:r>
              <a:rPr lang="en-US" sz="1200" dirty="0" err="1"/>
              <a:t>sem</a:t>
            </a:r>
            <a:r>
              <a:rPr lang="en-US" sz="1200" dirty="0"/>
              <a:t> </a:t>
            </a:r>
            <a:r>
              <a:rPr lang="en-US" sz="1200" dirty="0" err="1"/>
              <a:t>stöðu</a:t>
            </a:r>
            <a:r>
              <a:rPr lang="en-US" sz="1200" dirty="0"/>
              <a:t> </a:t>
            </a:r>
            <a:r>
              <a:rPr lang="en-US" sz="1200" dirty="0" err="1"/>
              <a:t>sinnar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starfa</a:t>
            </a:r>
            <a:r>
              <a:rPr lang="en-US" sz="1200" dirty="0"/>
              <a:t> </a:t>
            </a:r>
            <a:r>
              <a:rPr lang="en-US" sz="1200" dirty="0" err="1"/>
              <a:t>vegna</a:t>
            </a:r>
            <a:r>
              <a:rPr lang="en-US" sz="1200" dirty="0"/>
              <a:t> </a:t>
            </a:r>
            <a:r>
              <a:rPr lang="en-US" sz="1200" dirty="0" err="1"/>
              <a:t>hefur</a:t>
            </a:r>
            <a:r>
              <a:rPr lang="en-US" sz="1200" dirty="0"/>
              <a:t> </a:t>
            </a:r>
            <a:r>
              <a:rPr lang="en-US" sz="1200" dirty="0" err="1"/>
              <a:t>afskipti</a:t>
            </a:r>
            <a:r>
              <a:rPr lang="en-US" sz="1200" dirty="0"/>
              <a:t> </a:t>
            </a:r>
            <a:r>
              <a:rPr lang="en-US" sz="1200" dirty="0" err="1"/>
              <a:t>af</a:t>
            </a:r>
            <a:r>
              <a:rPr lang="en-US" sz="1200" dirty="0"/>
              <a:t> </a:t>
            </a:r>
            <a:r>
              <a:rPr lang="en-US" sz="1200" dirty="0" err="1"/>
              <a:t>málefnum</a:t>
            </a:r>
            <a:r>
              <a:rPr lang="en-US" sz="1200" dirty="0"/>
              <a:t> </a:t>
            </a:r>
            <a:r>
              <a:rPr lang="en-US" sz="1200" dirty="0" err="1"/>
              <a:t>barna</a:t>
            </a:r>
            <a:r>
              <a:rPr lang="en-US" sz="1200" dirty="0"/>
              <a:t> </a:t>
            </a:r>
            <a:r>
              <a:rPr lang="en-US" sz="1200" dirty="0" err="1"/>
              <a:t>eða</a:t>
            </a:r>
            <a:r>
              <a:rPr lang="en-US" sz="1200" dirty="0"/>
              <a:t> </a:t>
            </a:r>
            <a:r>
              <a:rPr lang="en-US" sz="1200" dirty="0" err="1"/>
              <a:t>þungaðra</a:t>
            </a:r>
            <a:r>
              <a:rPr lang="en-US" sz="1200" dirty="0"/>
              <a:t> </a:t>
            </a:r>
            <a:r>
              <a:rPr lang="en-US" sz="1200" dirty="0" err="1"/>
              <a:t>kvenna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verður</a:t>
            </a:r>
            <a:r>
              <a:rPr lang="en-US" sz="1200" dirty="0"/>
              <a:t> </a:t>
            </a:r>
            <a:r>
              <a:rPr lang="en-US" sz="1200" dirty="0" err="1"/>
              <a:t>var</a:t>
            </a:r>
            <a:r>
              <a:rPr lang="en-US" sz="1200" dirty="0"/>
              <a:t> </a:t>
            </a:r>
            <a:r>
              <a:rPr lang="en-US" sz="1200" dirty="0" err="1"/>
              <a:t>við</a:t>
            </a:r>
            <a:r>
              <a:rPr lang="en-US" sz="1200" dirty="0"/>
              <a:t> </a:t>
            </a:r>
            <a:r>
              <a:rPr lang="en-US" sz="1200" dirty="0" err="1"/>
              <a:t>aðstæður</a:t>
            </a:r>
            <a:r>
              <a:rPr lang="en-US" sz="1200" dirty="0"/>
              <a:t> </a:t>
            </a:r>
            <a:r>
              <a:rPr lang="en-US" sz="1200" dirty="0" err="1"/>
              <a:t>eins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lýst</a:t>
            </a:r>
            <a:r>
              <a:rPr lang="en-US" sz="1200" dirty="0"/>
              <a:t> </a:t>
            </a:r>
            <a:r>
              <a:rPr lang="en-US" sz="1200" dirty="0" err="1"/>
              <a:t>er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16. gr. </a:t>
            </a:r>
            <a:r>
              <a:rPr lang="en-US" sz="1200" dirty="0" err="1"/>
              <a:t>er</a:t>
            </a:r>
            <a:r>
              <a:rPr lang="en-US" sz="1200" dirty="0"/>
              <a:t> </a:t>
            </a:r>
            <a:r>
              <a:rPr lang="en-US" sz="1200" dirty="0" err="1"/>
              <a:t>skylt</a:t>
            </a:r>
            <a:r>
              <a:rPr lang="en-US" sz="1200" dirty="0"/>
              <a:t> </a:t>
            </a:r>
            <a:r>
              <a:rPr lang="en-US" sz="1200" dirty="0" err="1"/>
              <a:t>að</a:t>
            </a:r>
            <a:r>
              <a:rPr lang="en-US" sz="1200" dirty="0"/>
              <a:t> </a:t>
            </a:r>
            <a:r>
              <a:rPr lang="en-US" sz="1200" dirty="0" err="1"/>
              <a:t>tilkynna</a:t>
            </a:r>
            <a:r>
              <a:rPr lang="en-US" sz="1200" dirty="0"/>
              <a:t> </a:t>
            </a:r>
            <a:r>
              <a:rPr lang="en-US" sz="1200" dirty="0" err="1"/>
              <a:t>það</a:t>
            </a:r>
            <a:r>
              <a:rPr lang="en-US" sz="1200" dirty="0"/>
              <a:t> </a:t>
            </a:r>
            <a:r>
              <a:rPr lang="en-US" sz="1200" dirty="0" err="1"/>
              <a:t>barnaverndarnefnd</a:t>
            </a:r>
            <a:r>
              <a:rPr lang="en-US" sz="1200" dirty="0"/>
              <a:t>. </a:t>
            </a:r>
            <a:r>
              <a:rPr lang="en-US" sz="1200" dirty="0" err="1"/>
              <a:t>Sérstaklega</a:t>
            </a:r>
            <a:r>
              <a:rPr lang="en-US" sz="1200" dirty="0"/>
              <a:t> </a:t>
            </a:r>
            <a:r>
              <a:rPr lang="en-US" sz="1200" dirty="0" err="1"/>
              <a:t>er</a:t>
            </a:r>
            <a:r>
              <a:rPr lang="en-US" sz="1200" dirty="0"/>
              <a:t> </a:t>
            </a:r>
            <a:r>
              <a:rPr lang="en-US" sz="1200" dirty="0" err="1"/>
              <a:t>leikskólastjórum</a:t>
            </a:r>
            <a:r>
              <a:rPr lang="en-US" sz="1200" dirty="0"/>
              <a:t>, </a:t>
            </a:r>
            <a:r>
              <a:rPr lang="en-US" sz="1200" dirty="0" err="1"/>
              <a:t>leikskólakennurum</a:t>
            </a:r>
            <a:r>
              <a:rPr lang="en-US" sz="1200" dirty="0"/>
              <a:t>, </a:t>
            </a:r>
            <a:r>
              <a:rPr lang="en-US" sz="1200" dirty="0" err="1"/>
              <a:t>dagmæðrum</a:t>
            </a:r>
            <a:r>
              <a:rPr lang="en-US" sz="1200" dirty="0"/>
              <a:t>, </a:t>
            </a:r>
            <a:r>
              <a:rPr lang="en-US" sz="1200" dirty="0" err="1"/>
              <a:t>skólastjórum</a:t>
            </a:r>
            <a:r>
              <a:rPr lang="en-US" sz="1200" dirty="0"/>
              <a:t>, </a:t>
            </a:r>
            <a:r>
              <a:rPr lang="en-US" sz="1200" dirty="0" err="1"/>
              <a:t>kennurum</a:t>
            </a:r>
            <a:r>
              <a:rPr lang="en-US" sz="1200" dirty="0"/>
              <a:t>, </a:t>
            </a:r>
            <a:r>
              <a:rPr lang="en-US" sz="1200" dirty="0" err="1"/>
              <a:t>prestum</a:t>
            </a:r>
            <a:r>
              <a:rPr lang="en-US" sz="1200" dirty="0"/>
              <a:t>, </a:t>
            </a:r>
            <a:r>
              <a:rPr lang="en-US" sz="1200" dirty="0" err="1"/>
              <a:t>læknum</a:t>
            </a:r>
            <a:r>
              <a:rPr lang="en-US" sz="1200" dirty="0"/>
              <a:t>, </a:t>
            </a:r>
            <a:r>
              <a:rPr lang="en-US" sz="1200" dirty="0" err="1"/>
              <a:t>tannlæknum</a:t>
            </a:r>
            <a:r>
              <a:rPr lang="en-US" sz="1200" dirty="0"/>
              <a:t>, </a:t>
            </a:r>
            <a:r>
              <a:rPr lang="en-US" sz="1200" dirty="0" err="1"/>
              <a:t>ljósmæðrum</a:t>
            </a:r>
            <a:r>
              <a:rPr lang="en-US" sz="1200" dirty="0"/>
              <a:t>, </a:t>
            </a:r>
            <a:r>
              <a:rPr lang="en-US" sz="1200" dirty="0" err="1"/>
              <a:t>hjúkrunarfræðingum</a:t>
            </a:r>
            <a:r>
              <a:rPr lang="en-US" sz="1200" dirty="0"/>
              <a:t>, </a:t>
            </a:r>
            <a:r>
              <a:rPr lang="en-US" sz="1200" dirty="0" err="1"/>
              <a:t>sálfræðingum</a:t>
            </a:r>
            <a:r>
              <a:rPr lang="en-US" sz="1200" dirty="0"/>
              <a:t>, </a:t>
            </a:r>
            <a:r>
              <a:rPr lang="en-US" sz="1200" dirty="0" err="1"/>
              <a:t>félagsráðgjöfum</a:t>
            </a:r>
            <a:r>
              <a:rPr lang="en-US" sz="1200" dirty="0"/>
              <a:t>, </a:t>
            </a:r>
            <a:r>
              <a:rPr lang="en-US" sz="1200" dirty="0" err="1"/>
              <a:t>þroskaþjálfum</a:t>
            </a:r>
            <a:r>
              <a:rPr lang="en-US" sz="1200" dirty="0"/>
              <a:t>, </a:t>
            </a:r>
            <a:r>
              <a:rPr lang="en-US" sz="1200" dirty="0" err="1"/>
              <a:t>náms</a:t>
            </a:r>
            <a:r>
              <a:rPr lang="en-US" sz="1200" dirty="0"/>
              <a:t>-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starfsráðgjöfum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þeim</a:t>
            </a:r>
            <a:r>
              <a:rPr lang="en-US" sz="1200" dirty="0"/>
              <a:t> </a:t>
            </a:r>
            <a:r>
              <a:rPr lang="en-US" sz="1200" dirty="0" err="1"/>
              <a:t>sem</a:t>
            </a:r>
            <a:r>
              <a:rPr lang="en-US" sz="1200" dirty="0"/>
              <a:t> </a:t>
            </a:r>
            <a:r>
              <a:rPr lang="en-US" sz="1200" dirty="0" err="1"/>
              <a:t>hafa</a:t>
            </a:r>
            <a:r>
              <a:rPr lang="en-US" sz="1200" dirty="0"/>
              <a:t> </a:t>
            </a:r>
            <a:r>
              <a:rPr lang="en-US" sz="1200" dirty="0" err="1"/>
              <a:t>með</a:t>
            </a:r>
            <a:r>
              <a:rPr lang="en-US" sz="1200" dirty="0"/>
              <a:t> </a:t>
            </a:r>
            <a:r>
              <a:rPr lang="en-US" sz="1200" dirty="0" err="1"/>
              <a:t>höndum</a:t>
            </a:r>
            <a:r>
              <a:rPr lang="en-US" sz="1200" dirty="0"/>
              <a:t> </a:t>
            </a:r>
            <a:r>
              <a:rPr lang="en-US" sz="1200" dirty="0" err="1"/>
              <a:t>félagslega</a:t>
            </a:r>
            <a:r>
              <a:rPr lang="en-US" sz="1200" dirty="0"/>
              <a:t> </a:t>
            </a:r>
            <a:r>
              <a:rPr lang="en-US" sz="1200" dirty="0" err="1"/>
              <a:t>þjónustu</a:t>
            </a:r>
            <a:r>
              <a:rPr lang="en-US" sz="1200" dirty="0"/>
              <a:t> </a:t>
            </a:r>
            <a:r>
              <a:rPr lang="en-US" sz="1200" dirty="0" err="1"/>
              <a:t>eða</a:t>
            </a:r>
            <a:r>
              <a:rPr lang="en-US" sz="1200" dirty="0"/>
              <a:t> </a:t>
            </a:r>
            <a:r>
              <a:rPr lang="en-US" sz="1200" dirty="0" err="1"/>
              <a:t>ráðgjöf</a:t>
            </a:r>
            <a:r>
              <a:rPr lang="en-US" sz="1200" dirty="0"/>
              <a:t> </a:t>
            </a:r>
            <a:r>
              <a:rPr lang="en-US" sz="1200" dirty="0" err="1"/>
              <a:t>skylt</a:t>
            </a:r>
            <a:r>
              <a:rPr lang="en-US" sz="1200" dirty="0"/>
              <a:t> </a:t>
            </a:r>
            <a:r>
              <a:rPr lang="en-US" sz="1200" dirty="0" err="1"/>
              <a:t>að</a:t>
            </a:r>
            <a:r>
              <a:rPr lang="en-US" sz="1200" dirty="0"/>
              <a:t> </a:t>
            </a:r>
            <a:r>
              <a:rPr lang="en-US" sz="1200" dirty="0" err="1"/>
              <a:t>fylgjast</a:t>
            </a:r>
            <a:r>
              <a:rPr lang="en-US" sz="1200" dirty="0"/>
              <a:t> </a:t>
            </a:r>
            <a:r>
              <a:rPr lang="en-US" sz="1200" dirty="0" err="1"/>
              <a:t>með</a:t>
            </a:r>
            <a:r>
              <a:rPr lang="en-US" sz="1200" dirty="0"/>
              <a:t> </a:t>
            </a:r>
            <a:r>
              <a:rPr lang="en-US" sz="1200" dirty="0" err="1"/>
              <a:t>hegðun</a:t>
            </a:r>
            <a:r>
              <a:rPr lang="en-US" sz="1200" dirty="0"/>
              <a:t>, </a:t>
            </a:r>
            <a:r>
              <a:rPr lang="en-US" sz="1200" dirty="0" err="1"/>
              <a:t>uppeldi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aðbúnaði</a:t>
            </a:r>
            <a:r>
              <a:rPr lang="en-US" sz="1200" dirty="0"/>
              <a:t> </a:t>
            </a:r>
            <a:r>
              <a:rPr lang="en-US" sz="1200" dirty="0" err="1"/>
              <a:t>barna</a:t>
            </a:r>
            <a:r>
              <a:rPr lang="en-US" sz="1200" dirty="0"/>
              <a:t> </a:t>
            </a:r>
            <a:r>
              <a:rPr lang="en-US" sz="1200" dirty="0" err="1"/>
              <a:t>eftir</a:t>
            </a:r>
            <a:r>
              <a:rPr lang="en-US" sz="1200" dirty="0"/>
              <a:t> </a:t>
            </a:r>
            <a:r>
              <a:rPr lang="en-US" sz="1200" dirty="0" err="1"/>
              <a:t>því</a:t>
            </a:r>
            <a:r>
              <a:rPr lang="en-US" sz="1200" dirty="0"/>
              <a:t> </a:t>
            </a:r>
            <a:r>
              <a:rPr lang="en-US" sz="1200" dirty="0" err="1"/>
              <a:t>sem</a:t>
            </a:r>
            <a:r>
              <a:rPr lang="en-US" sz="1200" dirty="0"/>
              <a:t> </a:t>
            </a:r>
            <a:r>
              <a:rPr lang="en-US" sz="1200" dirty="0" err="1"/>
              <a:t>við</a:t>
            </a:r>
            <a:r>
              <a:rPr lang="en-US" sz="1200" dirty="0"/>
              <a:t> </a:t>
            </a:r>
            <a:r>
              <a:rPr lang="en-US" sz="1200" dirty="0" err="1"/>
              <a:t>verður</a:t>
            </a:r>
            <a:r>
              <a:rPr lang="en-US" sz="1200" dirty="0"/>
              <a:t> </a:t>
            </a:r>
            <a:r>
              <a:rPr lang="en-US" sz="1200" dirty="0" err="1"/>
              <a:t>komið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gera</a:t>
            </a:r>
            <a:r>
              <a:rPr lang="en-US" sz="1200" dirty="0"/>
              <a:t> </a:t>
            </a:r>
            <a:r>
              <a:rPr lang="en-US" sz="1200" dirty="0" err="1"/>
              <a:t>barnaverndarnefnd</a:t>
            </a:r>
            <a:r>
              <a:rPr lang="en-US" sz="1200" dirty="0"/>
              <a:t> </a:t>
            </a:r>
            <a:r>
              <a:rPr lang="en-US" sz="1200" dirty="0" err="1"/>
              <a:t>viðvart</a:t>
            </a:r>
            <a:r>
              <a:rPr lang="en-US" sz="1200" dirty="0"/>
              <a:t> </a:t>
            </a:r>
            <a:r>
              <a:rPr lang="en-US" sz="1200" dirty="0" err="1"/>
              <a:t>ef</a:t>
            </a:r>
            <a:r>
              <a:rPr lang="en-US" sz="1200" dirty="0"/>
              <a:t> </a:t>
            </a:r>
            <a:r>
              <a:rPr lang="en-US" sz="1200" dirty="0" err="1"/>
              <a:t>ætla</a:t>
            </a:r>
            <a:r>
              <a:rPr lang="en-US" sz="1200" dirty="0"/>
              <a:t> </a:t>
            </a:r>
            <a:r>
              <a:rPr lang="en-US" sz="1200" dirty="0" err="1"/>
              <a:t>má</a:t>
            </a:r>
            <a:r>
              <a:rPr lang="en-US" sz="1200" dirty="0"/>
              <a:t> </a:t>
            </a:r>
            <a:r>
              <a:rPr lang="en-US" sz="1200" dirty="0" err="1"/>
              <a:t>að</a:t>
            </a:r>
            <a:r>
              <a:rPr lang="en-US" sz="1200" dirty="0"/>
              <a:t> </a:t>
            </a:r>
            <a:r>
              <a:rPr lang="en-US" sz="1200" dirty="0" err="1"/>
              <a:t>aðstæður</a:t>
            </a:r>
            <a:r>
              <a:rPr lang="en-US" sz="1200" dirty="0"/>
              <a:t> barns </a:t>
            </a:r>
            <a:r>
              <a:rPr lang="en-US" sz="1200" dirty="0" err="1"/>
              <a:t>séu</a:t>
            </a:r>
            <a:r>
              <a:rPr lang="en-US" sz="1200" dirty="0"/>
              <a:t> </a:t>
            </a:r>
            <a:r>
              <a:rPr lang="en-US" sz="1200" dirty="0" err="1"/>
              <a:t>með</a:t>
            </a:r>
            <a:r>
              <a:rPr lang="en-US" sz="1200" dirty="0"/>
              <a:t> </a:t>
            </a:r>
            <a:r>
              <a:rPr lang="en-US" sz="1200" dirty="0" err="1"/>
              <a:t>þeim</a:t>
            </a:r>
            <a:r>
              <a:rPr lang="en-US" sz="1200" dirty="0"/>
              <a:t> </a:t>
            </a:r>
            <a:r>
              <a:rPr lang="en-US" sz="1200" dirty="0" err="1"/>
              <a:t>hætti</a:t>
            </a:r>
            <a:r>
              <a:rPr lang="en-US" sz="1200" dirty="0"/>
              <a:t> </a:t>
            </a:r>
            <a:r>
              <a:rPr lang="en-US" sz="1200" dirty="0" err="1"/>
              <a:t>sem</a:t>
            </a:r>
            <a:r>
              <a:rPr lang="en-US" sz="1200" dirty="0"/>
              <a:t> </a:t>
            </a:r>
            <a:r>
              <a:rPr lang="en-US" sz="1200" dirty="0" err="1"/>
              <a:t>lýst</a:t>
            </a:r>
            <a:r>
              <a:rPr lang="en-US" sz="1200" dirty="0"/>
              <a:t> </a:t>
            </a:r>
            <a:r>
              <a:rPr lang="en-US" sz="1200" dirty="0" err="1"/>
              <a:t>er</a:t>
            </a:r>
            <a:r>
              <a:rPr lang="en-US" sz="1200" dirty="0"/>
              <a:t> í 1. mgr. </a:t>
            </a:r>
          </a:p>
          <a:p>
            <a:r>
              <a:rPr lang="en-US" sz="1200" dirty="0" err="1"/>
              <a:t>Tilkynningarskylda</a:t>
            </a:r>
            <a:r>
              <a:rPr lang="en-US" sz="1200" dirty="0"/>
              <a:t> </a:t>
            </a:r>
            <a:r>
              <a:rPr lang="en-US" sz="1200" dirty="0" err="1"/>
              <a:t>samkvæmt</a:t>
            </a:r>
            <a:r>
              <a:rPr lang="en-US" sz="1200" dirty="0"/>
              <a:t> </a:t>
            </a:r>
            <a:r>
              <a:rPr lang="en-US" sz="1200" dirty="0" err="1"/>
              <a:t>þessari</a:t>
            </a:r>
            <a:r>
              <a:rPr lang="en-US" sz="1200" dirty="0"/>
              <a:t> </a:t>
            </a:r>
            <a:r>
              <a:rPr lang="en-US" sz="1200" dirty="0" err="1"/>
              <a:t>grein</a:t>
            </a:r>
            <a:r>
              <a:rPr lang="en-US" sz="1200" dirty="0"/>
              <a:t> </a:t>
            </a:r>
            <a:r>
              <a:rPr lang="en-US" sz="1200" b="1" dirty="0" err="1"/>
              <a:t>gengur</a:t>
            </a:r>
            <a:r>
              <a:rPr lang="en-US" sz="1200" b="1" dirty="0"/>
              <a:t> </a:t>
            </a:r>
            <a:r>
              <a:rPr lang="en-US" sz="1200" b="1" dirty="0" err="1"/>
              <a:t>framar</a:t>
            </a:r>
            <a:r>
              <a:rPr lang="en-US" sz="1200" b="1" dirty="0"/>
              <a:t> </a:t>
            </a:r>
            <a:r>
              <a:rPr lang="en-US" sz="1200" b="1" dirty="0" err="1"/>
              <a:t>ákvæðum</a:t>
            </a:r>
            <a:r>
              <a:rPr lang="en-US" sz="1200" b="1" dirty="0"/>
              <a:t> </a:t>
            </a:r>
            <a:r>
              <a:rPr lang="en-US" sz="1200" b="1" dirty="0" err="1"/>
              <a:t>laga</a:t>
            </a:r>
            <a:r>
              <a:rPr lang="en-US" sz="1200" b="1" dirty="0"/>
              <a:t> </a:t>
            </a:r>
            <a:r>
              <a:rPr lang="en-US" sz="1200" b="1" dirty="0" err="1"/>
              <a:t>eða</a:t>
            </a:r>
            <a:r>
              <a:rPr lang="en-US" sz="1200" b="1" dirty="0"/>
              <a:t> </a:t>
            </a:r>
            <a:r>
              <a:rPr lang="en-US" sz="1200" b="1" dirty="0" err="1"/>
              <a:t>siðareglna</a:t>
            </a:r>
            <a:r>
              <a:rPr lang="en-US" sz="1200" b="1" dirty="0"/>
              <a:t> um </a:t>
            </a:r>
            <a:r>
              <a:rPr lang="en-US" sz="1200" b="1" dirty="0" err="1"/>
              <a:t>þagnarskyldu</a:t>
            </a:r>
            <a:r>
              <a:rPr lang="en-US" sz="1200" b="1" dirty="0"/>
              <a:t> </a:t>
            </a:r>
            <a:r>
              <a:rPr lang="en-US" sz="1200" b="1" dirty="0" err="1"/>
              <a:t>viðkomandi</a:t>
            </a:r>
            <a:r>
              <a:rPr lang="en-US" sz="1200" b="1" dirty="0"/>
              <a:t> </a:t>
            </a:r>
            <a:r>
              <a:rPr lang="en-US" sz="1200" b="1" dirty="0" err="1"/>
              <a:t>starfsstétta</a:t>
            </a:r>
            <a:r>
              <a:rPr lang="en-US" sz="1200" b="1" dirty="0"/>
              <a:t>.” </a:t>
            </a:r>
          </a:p>
          <a:p>
            <a:r>
              <a:rPr lang="en-US" sz="1200" dirty="0" err="1"/>
              <a:t>Barnaverndarlög</a:t>
            </a:r>
            <a:r>
              <a:rPr lang="en-US" sz="1200" dirty="0"/>
              <a:t> nr. 80/2002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Tilkynna</a:t>
            </a:r>
            <a:r>
              <a:rPr lang="en-US" sz="1800" dirty="0"/>
              <a:t> </a:t>
            </a:r>
            <a:r>
              <a:rPr lang="en-US" sz="1800" dirty="0" err="1"/>
              <a:t>skal</a:t>
            </a:r>
            <a:r>
              <a:rPr lang="en-US" sz="1800" dirty="0"/>
              <a:t> um </a:t>
            </a:r>
            <a:r>
              <a:rPr lang="en-US" sz="1800" dirty="0" err="1"/>
              <a:t>grun</a:t>
            </a:r>
            <a:r>
              <a:rPr lang="en-US" sz="1800" dirty="0"/>
              <a:t> </a:t>
            </a:r>
            <a:r>
              <a:rPr lang="en-US" sz="1800" dirty="0" err="1"/>
              <a:t>ekki</a:t>
            </a:r>
            <a:r>
              <a:rPr lang="en-US" sz="1800" dirty="0"/>
              <a:t> </a:t>
            </a:r>
            <a:r>
              <a:rPr lang="en-US" sz="1800" dirty="0" err="1"/>
              <a:t>aðeins</a:t>
            </a:r>
            <a:r>
              <a:rPr lang="en-US" sz="1800" dirty="0"/>
              <a:t> </a:t>
            </a:r>
            <a:r>
              <a:rPr lang="en-US" sz="1800" dirty="0" err="1"/>
              <a:t>staðfestar</a:t>
            </a:r>
            <a:r>
              <a:rPr lang="en-US" sz="1800" dirty="0"/>
              <a:t> </a:t>
            </a:r>
            <a:r>
              <a:rPr lang="en-US" sz="1800" dirty="0" err="1"/>
              <a:t>sannanir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Það</a:t>
            </a:r>
            <a:r>
              <a:rPr lang="en-US" sz="1800" dirty="0"/>
              <a:t> </a:t>
            </a:r>
            <a:r>
              <a:rPr lang="en-US" sz="1800" dirty="0" err="1"/>
              <a:t>er</a:t>
            </a:r>
            <a:r>
              <a:rPr lang="en-US" sz="1800" dirty="0"/>
              <a:t> </a:t>
            </a:r>
            <a:r>
              <a:rPr lang="en-US" sz="1800" dirty="0" err="1"/>
              <a:t>síðan</a:t>
            </a:r>
            <a:r>
              <a:rPr lang="en-US" sz="1800" dirty="0"/>
              <a:t> </a:t>
            </a:r>
            <a:r>
              <a:rPr lang="en-US" sz="1800" dirty="0" err="1"/>
              <a:t>starfsfólk</a:t>
            </a:r>
            <a:r>
              <a:rPr lang="en-US" sz="1800" dirty="0"/>
              <a:t> </a:t>
            </a:r>
            <a:r>
              <a:rPr lang="en-US" sz="1800" dirty="0" err="1"/>
              <a:t>barnaverndarnefnda</a:t>
            </a:r>
            <a:r>
              <a:rPr lang="en-US" sz="1800" dirty="0"/>
              <a:t> </a:t>
            </a:r>
            <a:r>
              <a:rPr lang="en-US" sz="1800" dirty="0" err="1"/>
              <a:t>sem</a:t>
            </a:r>
            <a:r>
              <a:rPr lang="en-US" sz="1800" dirty="0"/>
              <a:t> meta </a:t>
            </a:r>
            <a:r>
              <a:rPr lang="en-US" sz="1800" dirty="0" err="1"/>
              <a:t>hvort</a:t>
            </a:r>
            <a:r>
              <a:rPr lang="en-US" sz="1800" dirty="0"/>
              <a:t> </a:t>
            </a:r>
            <a:r>
              <a:rPr lang="en-US" sz="1800" dirty="0" err="1"/>
              <a:t>grunur</a:t>
            </a:r>
            <a:r>
              <a:rPr lang="en-US" sz="1800" dirty="0"/>
              <a:t> </a:t>
            </a:r>
            <a:r>
              <a:rPr lang="en-US" sz="1800" dirty="0" err="1"/>
              <a:t>sé</a:t>
            </a:r>
            <a:r>
              <a:rPr lang="en-US" sz="1800" dirty="0"/>
              <a:t> </a:t>
            </a:r>
            <a:r>
              <a:rPr lang="en-US" sz="1800" dirty="0" err="1"/>
              <a:t>nægilega</a:t>
            </a:r>
            <a:r>
              <a:rPr lang="en-US" sz="1800" dirty="0"/>
              <a:t> </a:t>
            </a:r>
            <a:r>
              <a:rPr lang="en-US" sz="1800" dirty="0" err="1"/>
              <a:t>rökstuddur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taka </a:t>
            </a:r>
            <a:r>
              <a:rPr lang="en-US" sz="1800" dirty="0" err="1"/>
              <a:t>ákvörðun</a:t>
            </a:r>
            <a:r>
              <a:rPr lang="en-US" sz="1800" dirty="0"/>
              <a:t> um </a:t>
            </a:r>
            <a:r>
              <a:rPr lang="en-US" sz="1800" dirty="0" err="1"/>
              <a:t>könnun</a:t>
            </a:r>
            <a:r>
              <a:rPr lang="en-US" sz="1800" dirty="0"/>
              <a:t> </a:t>
            </a:r>
            <a:r>
              <a:rPr lang="en-US" sz="1800" dirty="0" err="1"/>
              <a:t>máls</a:t>
            </a:r>
            <a:r>
              <a:rPr lang="en-US" sz="1800" dirty="0"/>
              <a:t> í </a:t>
            </a:r>
            <a:r>
              <a:rPr lang="en-US" sz="1800" dirty="0" err="1"/>
              <a:t>framhaldi</a:t>
            </a:r>
            <a:r>
              <a:rPr lang="en-US" sz="1800" dirty="0"/>
              <a:t> </a:t>
            </a:r>
            <a:r>
              <a:rPr lang="en-US" sz="1800" dirty="0" err="1"/>
              <a:t>af</a:t>
            </a:r>
            <a:r>
              <a:rPr lang="en-US" sz="1800" dirty="0"/>
              <a:t> </a:t>
            </a:r>
            <a:r>
              <a:rPr lang="en-US" sz="1800" dirty="0" err="1"/>
              <a:t>því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Ef</a:t>
            </a:r>
            <a:r>
              <a:rPr lang="en-US" sz="1800" dirty="0"/>
              <a:t> um </a:t>
            </a:r>
            <a:r>
              <a:rPr lang="en-US" sz="1800" dirty="0" err="1"/>
              <a:t>er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ræða</a:t>
            </a:r>
            <a:r>
              <a:rPr lang="en-US" sz="1800" dirty="0"/>
              <a:t> </a:t>
            </a:r>
            <a:r>
              <a:rPr lang="en-US" sz="1800" dirty="0" err="1"/>
              <a:t>grun</a:t>
            </a:r>
            <a:r>
              <a:rPr lang="en-US" sz="1800" dirty="0"/>
              <a:t> um </a:t>
            </a:r>
            <a:r>
              <a:rPr lang="en-US" sz="1800" dirty="0" err="1"/>
              <a:t>ofbeldi</a:t>
            </a:r>
            <a:r>
              <a:rPr lang="en-US" sz="1800" dirty="0"/>
              <a:t>, </a:t>
            </a:r>
            <a:r>
              <a:rPr lang="en-US" sz="1800" dirty="0" err="1"/>
              <a:t>kynferðislegt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/</a:t>
            </a:r>
            <a:r>
              <a:rPr lang="en-US" sz="1800" dirty="0" err="1"/>
              <a:t>eða</a:t>
            </a:r>
            <a:r>
              <a:rPr lang="en-US" sz="1800" dirty="0"/>
              <a:t> </a:t>
            </a:r>
            <a:r>
              <a:rPr lang="en-US" sz="1800" dirty="0" err="1"/>
              <a:t>líkamlegt</a:t>
            </a:r>
            <a:r>
              <a:rPr lang="en-US" sz="1800" dirty="0"/>
              <a:t> </a:t>
            </a:r>
            <a:r>
              <a:rPr lang="en-US" sz="1800" dirty="0" err="1"/>
              <a:t>sem</a:t>
            </a:r>
            <a:r>
              <a:rPr lang="en-US" sz="1800" dirty="0"/>
              <a:t> barn </a:t>
            </a:r>
            <a:r>
              <a:rPr lang="en-US" sz="1800" dirty="0" err="1"/>
              <a:t>segir</a:t>
            </a:r>
            <a:r>
              <a:rPr lang="en-US" sz="1800" dirty="0"/>
              <a:t> </a:t>
            </a:r>
            <a:r>
              <a:rPr lang="en-US" sz="1800" dirty="0" err="1"/>
              <a:t>frá</a:t>
            </a:r>
            <a:r>
              <a:rPr lang="en-US" sz="1800" dirty="0"/>
              <a:t> </a:t>
            </a:r>
            <a:r>
              <a:rPr lang="en-US" sz="1800" dirty="0" err="1"/>
              <a:t>eða</a:t>
            </a:r>
            <a:r>
              <a:rPr lang="en-US" sz="1800" dirty="0"/>
              <a:t> </a:t>
            </a:r>
            <a:r>
              <a:rPr lang="en-US" sz="1800" dirty="0" err="1"/>
              <a:t>gefur</a:t>
            </a:r>
            <a:r>
              <a:rPr lang="en-US" sz="1800" dirty="0"/>
              <a:t> í </a:t>
            </a:r>
            <a:r>
              <a:rPr lang="en-US" sz="1800" dirty="0" err="1"/>
              <a:t>skyn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það</a:t>
            </a:r>
            <a:r>
              <a:rPr lang="en-US" sz="1800" dirty="0"/>
              <a:t> </a:t>
            </a:r>
            <a:r>
              <a:rPr lang="en-US" sz="1800" dirty="0" err="1"/>
              <a:t>sé</a:t>
            </a:r>
            <a:r>
              <a:rPr lang="en-US" sz="1800" dirty="0"/>
              <a:t> </a:t>
            </a:r>
            <a:r>
              <a:rPr lang="en-US" sz="1800" dirty="0" err="1"/>
              <a:t>eða</a:t>
            </a:r>
            <a:r>
              <a:rPr lang="en-US" sz="1800" dirty="0"/>
              <a:t> </a:t>
            </a:r>
            <a:r>
              <a:rPr lang="en-US" sz="1800" dirty="0" err="1"/>
              <a:t>hafi</a:t>
            </a:r>
            <a:r>
              <a:rPr lang="en-US" sz="1800" dirty="0"/>
              <a:t> </a:t>
            </a:r>
            <a:r>
              <a:rPr lang="en-US" sz="1800" dirty="0" err="1"/>
              <a:t>verið</a:t>
            </a:r>
            <a:r>
              <a:rPr lang="en-US" sz="1800" dirty="0"/>
              <a:t> </a:t>
            </a:r>
            <a:r>
              <a:rPr lang="en-US" sz="1800" dirty="0" err="1"/>
              <a:t>beitt</a:t>
            </a:r>
            <a:r>
              <a:rPr lang="en-US" sz="1800" dirty="0"/>
              <a:t> </a:t>
            </a:r>
            <a:r>
              <a:rPr lang="en-US" sz="1800" dirty="0" err="1"/>
              <a:t>ofbeldi</a:t>
            </a:r>
            <a:r>
              <a:rPr lang="en-US" sz="1800" dirty="0"/>
              <a:t>, </a:t>
            </a:r>
            <a:r>
              <a:rPr lang="en-US" sz="1800" dirty="0" err="1"/>
              <a:t>er</a:t>
            </a:r>
            <a:r>
              <a:rPr lang="en-US" sz="1800" dirty="0"/>
              <a:t> </a:t>
            </a:r>
            <a:r>
              <a:rPr lang="en-US" sz="1800" dirty="0" err="1"/>
              <a:t>mikilvægt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hlusta</a:t>
            </a:r>
            <a:r>
              <a:rPr lang="en-US" sz="1800" dirty="0"/>
              <a:t> á </a:t>
            </a:r>
            <a:r>
              <a:rPr lang="en-US" sz="1800" dirty="0" err="1"/>
              <a:t>frásögn</a:t>
            </a:r>
            <a:r>
              <a:rPr lang="en-US" sz="1800" dirty="0"/>
              <a:t> </a:t>
            </a:r>
            <a:r>
              <a:rPr lang="en-US" sz="1800" dirty="0" err="1"/>
              <a:t>barnsins</a:t>
            </a:r>
            <a:r>
              <a:rPr lang="en-US" sz="1800" dirty="0"/>
              <a:t>. </a:t>
            </a:r>
            <a:r>
              <a:rPr lang="en-US" sz="1800" dirty="0" err="1"/>
              <a:t>Varast</a:t>
            </a:r>
            <a:r>
              <a:rPr lang="en-US" sz="1800" dirty="0"/>
              <a:t> </a:t>
            </a:r>
            <a:r>
              <a:rPr lang="en-US" sz="1800" dirty="0" err="1"/>
              <a:t>ber</a:t>
            </a:r>
            <a:r>
              <a:rPr lang="en-US" sz="1800" dirty="0"/>
              <a:t> </a:t>
            </a:r>
            <a:r>
              <a:rPr lang="en-US" sz="1800" dirty="0" err="1"/>
              <a:t>ítarlega</a:t>
            </a:r>
            <a:r>
              <a:rPr lang="en-US" sz="1800" dirty="0"/>
              <a:t> </a:t>
            </a:r>
            <a:r>
              <a:rPr lang="en-US" sz="1800" dirty="0" err="1"/>
              <a:t>upplýsingaöflun</a:t>
            </a:r>
            <a:r>
              <a:rPr lang="en-US" sz="1800" dirty="0"/>
              <a:t> um </a:t>
            </a:r>
            <a:r>
              <a:rPr lang="en-US" sz="1800" dirty="0" err="1"/>
              <a:t>ofbeldið</a:t>
            </a:r>
            <a:r>
              <a:rPr lang="en-US" sz="1800" dirty="0"/>
              <a:t> </a:t>
            </a:r>
            <a:r>
              <a:rPr lang="en-US" sz="1800" dirty="0" err="1"/>
              <a:t>heldur</a:t>
            </a:r>
            <a:r>
              <a:rPr lang="en-US" sz="1800" dirty="0"/>
              <a:t> </a:t>
            </a:r>
            <a:r>
              <a:rPr lang="en-US" sz="1800" dirty="0" err="1"/>
              <a:t>hafa</a:t>
            </a:r>
            <a:r>
              <a:rPr lang="en-US" sz="1800" dirty="0"/>
              <a:t> </a:t>
            </a:r>
            <a:r>
              <a:rPr lang="en-US" sz="1800" dirty="0" err="1"/>
              <a:t>strax</a:t>
            </a:r>
            <a:r>
              <a:rPr lang="en-US" sz="1800" dirty="0"/>
              <a:t> </a:t>
            </a:r>
            <a:r>
              <a:rPr lang="en-US" sz="1800" dirty="0" err="1"/>
              <a:t>samband</a:t>
            </a:r>
            <a:r>
              <a:rPr lang="en-US" sz="1800" dirty="0"/>
              <a:t> </a:t>
            </a:r>
            <a:r>
              <a:rPr lang="en-US" sz="1800" dirty="0" err="1"/>
              <a:t>við</a:t>
            </a:r>
            <a:r>
              <a:rPr lang="en-US" sz="1800" dirty="0"/>
              <a:t> </a:t>
            </a:r>
            <a:r>
              <a:rPr lang="en-US" sz="1800" dirty="0" err="1"/>
              <a:t>starfsfólk</a:t>
            </a:r>
            <a:r>
              <a:rPr lang="en-US" sz="1800" dirty="0"/>
              <a:t> </a:t>
            </a:r>
            <a:r>
              <a:rPr lang="en-US" sz="1800" dirty="0" err="1"/>
              <a:t>barnaverndarnefndar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koma</a:t>
            </a:r>
            <a:r>
              <a:rPr lang="en-US" sz="1800" dirty="0"/>
              <a:t> </a:t>
            </a:r>
            <a:r>
              <a:rPr lang="en-US" sz="1800" dirty="0" err="1"/>
              <a:t>máli</a:t>
            </a:r>
            <a:r>
              <a:rPr lang="en-US" sz="1800" dirty="0"/>
              <a:t> </a:t>
            </a:r>
            <a:r>
              <a:rPr lang="en-US" sz="1800" dirty="0" err="1"/>
              <a:t>sem</a:t>
            </a:r>
            <a:r>
              <a:rPr lang="en-US" sz="1800" dirty="0"/>
              <a:t> </a:t>
            </a:r>
            <a:r>
              <a:rPr lang="en-US" sz="1800" dirty="0" err="1"/>
              <a:t>allra</a:t>
            </a:r>
            <a:r>
              <a:rPr lang="en-US" sz="1800" dirty="0"/>
              <a:t> </a:t>
            </a:r>
            <a:r>
              <a:rPr lang="en-US" sz="1800" dirty="0" err="1"/>
              <a:t>fyrst</a:t>
            </a:r>
            <a:r>
              <a:rPr lang="en-US" sz="1800" dirty="0"/>
              <a:t> í </a:t>
            </a:r>
            <a:r>
              <a:rPr lang="en-US" sz="1800" dirty="0" err="1"/>
              <a:t>viðeigandi</a:t>
            </a:r>
            <a:r>
              <a:rPr lang="en-US" sz="1800" dirty="0"/>
              <a:t> </a:t>
            </a:r>
            <a:r>
              <a:rPr lang="en-US" sz="1800" dirty="0" err="1"/>
              <a:t>farveg</a:t>
            </a:r>
            <a:r>
              <a:rPr lang="en-US" sz="1800" dirty="0"/>
              <a:t>.</a:t>
            </a:r>
          </a:p>
          <a:p>
            <a:endParaRPr lang="is-IS" sz="1800" dirty="0"/>
          </a:p>
          <a:p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jafnaði</a:t>
            </a:r>
            <a:r>
              <a:rPr lang="en-US" sz="1800" dirty="0"/>
              <a:t> </a:t>
            </a:r>
            <a:r>
              <a:rPr lang="en-US" sz="1800" dirty="0" err="1"/>
              <a:t>skal</a:t>
            </a:r>
            <a:r>
              <a:rPr lang="en-US" sz="1800" dirty="0"/>
              <a:t> </a:t>
            </a:r>
            <a:r>
              <a:rPr lang="en-US" sz="1800" dirty="0" err="1"/>
              <a:t>láta</a:t>
            </a:r>
            <a:r>
              <a:rPr lang="en-US" sz="1800" dirty="0"/>
              <a:t> </a:t>
            </a:r>
            <a:r>
              <a:rPr lang="en-US" sz="1800" dirty="0" err="1"/>
              <a:t>foreldra</a:t>
            </a:r>
            <a:r>
              <a:rPr lang="en-US" sz="1800" dirty="0"/>
              <a:t> vita </a:t>
            </a:r>
            <a:r>
              <a:rPr lang="en-US" sz="1800" dirty="0" err="1"/>
              <a:t>af</a:t>
            </a:r>
            <a:r>
              <a:rPr lang="en-US" sz="1800" dirty="0"/>
              <a:t> </a:t>
            </a:r>
            <a:r>
              <a:rPr lang="en-US" sz="1800" dirty="0" err="1"/>
              <a:t>tilkynningunni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gera</a:t>
            </a:r>
            <a:r>
              <a:rPr lang="en-US" sz="1800" dirty="0"/>
              <a:t> </a:t>
            </a:r>
            <a:r>
              <a:rPr lang="en-US" sz="1800" dirty="0" err="1"/>
              <a:t>þeim</a:t>
            </a:r>
            <a:r>
              <a:rPr lang="en-US" sz="1800" dirty="0"/>
              <a:t> </a:t>
            </a:r>
            <a:r>
              <a:rPr lang="en-US" sz="1800" dirty="0" err="1"/>
              <a:t>grein</a:t>
            </a:r>
            <a:r>
              <a:rPr lang="en-US" sz="1800" dirty="0"/>
              <a:t> </a:t>
            </a:r>
            <a:r>
              <a:rPr lang="en-US" sz="1800" dirty="0" err="1"/>
              <a:t>fyrir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starfsfólk</a:t>
            </a:r>
            <a:r>
              <a:rPr lang="en-US" sz="1800" dirty="0"/>
              <a:t> </a:t>
            </a:r>
            <a:r>
              <a:rPr lang="en-US" sz="1800" dirty="0" err="1"/>
              <a:t>stofnunar</a:t>
            </a:r>
            <a:r>
              <a:rPr lang="en-US" sz="1800" dirty="0"/>
              <a:t>/</a:t>
            </a:r>
            <a:r>
              <a:rPr lang="en-US" sz="1800" dirty="0" err="1"/>
              <a:t>deildar</a:t>
            </a:r>
            <a:r>
              <a:rPr lang="en-US" sz="1800" dirty="0"/>
              <a:t> </a:t>
            </a:r>
            <a:r>
              <a:rPr lang="en-US" sz="1800" dirty="0" err="1"/>
              <a:t>séu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fylgja</a:t>
            </a:r>
            <a:r>
              <a:rPr lang="en-US" sz="1800" dirty="0"/>
              <a:t> </a:t>
            </a:r>
            <a:r>
              <a:rPr lang="en-US" sz="1800" dirty="0" err="1"/>
              <a:t>lagaskyldu</a:t>
            </a:r>
            <a:r>
              <a:rPr lang="en-US" sz="1800" dirty="0"/>
              <a:t> um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tilkynna</a:t>
            </a:r>
            <a:r>
              <a:rPr lang="en-US" sz="1800" dirty="0"/>
              <a:t> </a:t>
            </a:r>
            <a:r>
              <a:rPr lang="en-US" sz="1800" dirty="0" err="1"/>
              <a:t>grun</a:t>
            </a:r>
            <a:r>
              <a:rPr lang="en-US" sz="1800" dirty="0"/>
              <a:t> um </a:t>
            </a:r>
            <a:r>
              <a:rPr lang="en-US" sz="1800" dirty="0" err="1"/>
              <a:t>vanrækslu</a:t>
            </a:r>
            <a:r>
              <a:rPr lang="en-US" sz="1800" dirty="0"/>
              <a:t> </a:t>
            </a:r>
            <a:r>
              <a:rPr lang="en-US" sz="1800" dirty="0" err="1"/>
              <a:t>eða</a:t>
            </a:r>
            <a:r>
              <a:rPr lang="en-US" sz="1800" dirty="0"/>
              <a:t> </a:t>
            </a:r>
            <a:r>
              <a:rPr lang="en-US" sz="1800" dirty="0" err="1"/>
              <a:t>ofbeldi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barnaverndarnefndar</a:t>
            </a:r>
            <a:r>
              <a:rPr lang="en-US" sz="1800" dirty="0"/>
              <a:t>. Í </a:t>
            </a:r>
            <a:r>
              <a:rPr lang="en-US" sz="1800" dirty="0" err="1"/>
              <a:t>samtali</a:t>
            </a:r>
            <a:r>
              <a:rPr lang="en-US" sz="1800" dirty="0"/>
              <a:t> </a:t>
            </a:r>
            <a:r>
              <a:rPr lang="en-US" sz="1800" dirty="0" err="1"/>
              <a:t>við</a:t>
            </a:r>
            <a:r>
              <a:rPr lang="en-US" sz="1800" dirty="0"/>
              <a:t> </a:t>
            </a:r>
            <a:r>
              <a:rPr lang="en-US" sz="1800" dirty="0" err="1"/>
              <a:t>foreldra</a:t>
            </a:r>
            <a:r>
              <a:rPr lang="en-US" sz="1800" dirty="0"/>
              <a:t> </a:t>
            </a:r>
            <a:r>
              <a:rPr lang="en-US" sz="1800" dirty="0" err="1"/>
              <a:t>þarf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koma</a:t>
            </a:r>
            <a:r>
              <a:rPr lang="en-US" sz="1800" dirty="0"/>
              <a:t> </a:t>
            </a:r>
            <a:r>
              <a:rPr lang="en-US" sz="1800" dirty="0" err="1"/>
              <a:t>fram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málið</a:t>
            </a:r>
            <a:r>
              <a:rPr lang="en-US" sz="1800" dirty="0"/>
              <a:t> </a:t>
            </a:r>
            <a:r>
              <a:rPr lang="en-US" sz="1800" dirty="0" err="1"/>
              <a:t>snúist</a:t>
            </a:r>
            <a:r>
              <a:rPr lang="en-US" sz="1800" dirty="0"/>
              <a:t> um </a:t>
            </a:r>
            <a:r>
              <a:rPr lang="en-US" sz="1800" dirty="0" err="1"/>
              <a:t>velferð</a:t>
            </a:r>
            <a:r>
              <a:rPr lang="en-US" sz="1800" dirty="0"/>
              <a:t> </a:t>
            </a:r>
            <a:r>
              <a:rPr lang="en-US" sz="1800" dirty="0" err="1"/>
              <a:t>barnsins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stuðning</a:t>
            </a:r>
            <a:r>
              <a:rPr lang="en-US" sz="1800" dirty="0"/>
              <a:t> </a:t>
            </a:r>
            <a:r>
              <a:rPr lang="en-US" sz="1800" dirty="0" err="1"/>
              <a:t>við</a:t>
            </a:r>
            <a:r>
              <a:rPr lang="en-US" sz="1800" dirty="0"/>
              <a:t> </a:t>
            </a:r>
            <a:r>
              <a:rPr lang="en-US" sz="1800" dirty="0" err="1"/>
              <a:t>það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fjölskyldu</a:t>
            </a:r>
            <a:r>
              <a:rPr lang="en-US" sz="1800" dirty="0"/>
              <a:t> </a:t>
            </a:r>
            <a:r>
              <a:rPr lang="en-US" sz="1800" dirty="0" err="1"/>
              <a:t>þess</a:t>
            </a:r>
            <a:r>
              <a:rPr lang="en-US" sz="1800" dirty="0"/>
              <a:t> </a:t>
            </a:r>
            <a:r>
              <a:rPr lang="en-US" sz="1800" dirty="0" err="1"/>
              <a:t>fremur</a:t>
            </a:r>
            <a:r>
              <a:rPr lang="en-US" sz="1800" dirty="0"/>
              <a:t> en </a:t>
            </a:r>
            <a:r>
              <a:rPr lang="en-US" sz="1800" dirty="0" err="1"/>
              <a:t>ásökun</a:t>
            </a:r>
            <a:r>
              <a:rPr lang="en-US" sz="1800" dirty="0"/>
              <a:t> í </a:t>
            </a:r>
            <a:r>
              <a:rPr lang="en-US" sz="1800" dirty="0" err="1"/>
              <a:t>þeirra</a:t>
            </a:r>
            <a:r>
              <a:rPr lang="en-US" sz="1800" dirty="0"/>
              <a:t> </a:t>
            </a:r>
            <a:r>
              <a:rPr lang="en-US" sz="1800" dirty="0" err="1"/>
              <a:t>garð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markmiðið</a:t>
            </a:r>
            <a:r>
              <a:rPr lang="en-US" sz="1800" dirty="0"/>
              <a:t> </a:t>
            </a:r>
            <a:r>
              <a:rPr lang="en-US" sz="1800" dirty="0" err="1"/>
              <a:t>sé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leita</a:t>
            </a:r>
            <a:r>
              <a:rPr lang="en-US" sz="1800" dirty="0"/>
              <a:t> </a:t>
            </a:r>
            <a:r>
              <a:rPr lang="en-US" sz="1800" dirty="0" err="1"/>
              <a:t>lausna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veita</a:t>
            </a:r>
            <a:r>
              <a:rPr lang="en-US" sz="1800" dirty="0"/>
              <a:t> </a:t>
            </a:r>
            <a:r>
              <a:rPr lang="en-US" sz="1800" dirty="0" err="1"/>
              <a:t>viðeigandi</a:t>
            </a:r>
            <a:r>
              <a:rPr lang="en-US" sz="1800" dirty="0"/>
              <a:t> </a:t>
            </a:r>
            <a:r>
              <a:rPr lang="en-US" sz="1800" dirty="0" err="1"/>
              <a:t>stuðning</a:t>
            </a:r>
            <a:r>
              <a:rPr lang="en-US" sz="1800" dirty="0"/>
              <a:t>. </a:t>
            </a:r>
            <a:r>
              <a:rPr lang="en-US" sz="1800" dirty="0" err="1"/>
              <a:t>Látið</a:t>
            </a:r>
            <a:r>
              <a:rPr lang="en-US" sz="1800" dirty="0"/>
              <a:t> </a:t>
            </a:r>
            <a:r>
              <a:rPr lang="en-US" sz="1800" dirty="0" err="1"/>
              <a:t>foreldra</a:t>
            </a:r>
            <a:r>
              <a:rPr lang="en-US" sz="1800" dirty="0"/>
              <a:t> vita </a:t>
            </a:r>
            <a:r>
              <a:rPr lang="en-US" sz="1800" dirty="0" err="1"/>
              <a:t>að</a:t>
            </a:r>
            <a:r>
              <a:rPr lang="en-US" sz="1800" dirty="0"/>
              <a:t> í </a:t>
            </a:r>
            <a:r>
              <a:rPr lang="en-US" sz="1800" dirty="0" err="1"/>
              <a:t>kjölfar</a:t>
            </a:r>
            <a:r>
              <a:rPr lang="en-US" sz="1800" dirty="0"/>
              <a:t> </a:t>
            </a:r>
            <a:r>
              <a:rPr lang="en-US" sz="1800" dirty="0" err="1"/>
              <a:t>tilkynningar</a:t>
            </a:r>
            <a:r>
              <a:rPr lang="en-US" sz="1800" dirty="0"/>
              <a:t> </a:t>
            </a:r>
            <a:r>
              <a:rPr lang="en-US" sz="1800" dirty="0" err="1"/>
              <a:t>geti</a:t>
            </a:r>
            <a:r>
              <a:rPr lang="en-US" sz="1800" dirty="0"/>
              <a:t> </a:t>
            </a:r>
            <a:r>
              <a:rPr lang="en-US" sz="1800" dirty="0" err="1"/>
              <a:t>þeir</a:t>
            </a:r>
            <a:r>
              <a:rPr lang="en-US" sz="1800" dirty="0"/>
              <a:t> </a:t>
            </a:r>
            <a:r>
              <a:rPr lang="en-US" sz="1800" dirty="0" err="1"/>
              <a:t>átt</a:t>
            </a:r>
            <a:r>
              <a:rPr lang="en-US" sz="1800" dirty="0"/>
              <a:t> von á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starfsfólk</a:t>
            </a:r>
            <a:r>
              <a:rPr lang="en-US" sz="1800" dirty="0"/>
              <a:t> </a:t>
            </a:r>
            <a:r>
              <a:rPr lang="en-US" sz="1800" dirty="0" err="1"/>
              <a:t>barnaverndarnefndar</a:t>
            </a:r>
            <a:r>
              <a:rPr lang="en-US" sz="1800" dirty="0"/>
              <a:t> </a:t>
            </a:r>
            <a:r>
              <a:rPr lang="en-US" sz="1800" dirty="0" err="1"/>
              <a:t>hafi</a:t>
            </a:r>
            <a:r>
              <a:rPr lang="en-US" sz="1800" dirty="0"/>
              <a:t> </a:t>
            </a:r>
            <a:r>
              <a:rPr lang="en-US" sz="1800" dirty="0" err="1"/>
              <a:t>samband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leiti</a:t>
            </a:r>
            <a:r>
              <a:rPr lang="en-US" sz="1800" dirty="0"/>
              <a:t> </a:t>
            </a:r>
            <a:r>
              <a:rPr lang="en-US" sz="1800" dirty="0" err="1"/>
              <a:t>frekari</a:t>
            </a:r>
            <a:r>
              <a:rPr lang="en-US" sz="1800" dirty="0"/>
              <a:t> </a:t>
            </a:r>
            <a:r>
              <a:rPr lang="en-US" sz="1800" dirty="0" err="1"/>
              <a:t>upplýsinga</a:t>
            </a:r>
            <a:r>
              <a:rPr lang="en-US" sz="1800" dirty="0"/>
              <a:t> </a:t>
            </a:r>
            <a:r>
              <a:rPr lang="en-US" sz="1800" dirty="0" err="1"/>
              <a:t>hjá</a:t>
            </a:r>
            <a:r>
              <a:rPr lang="en-US" sz="1800" dirty="0"/>
              <a:t> </a:t>
            </a:r>
            <a:r>
              <a:rPr lang="en-US" sz="1800" dirty="0" err="1"/>
              <a:t>þeim</a:t>
            </a:r>
            <a:r>
              <a:rPr lang="en-US" sz="1800" dirty="0"/>
              <a:t> um </a:t>
            </a:r>
            <a:r>
              <a:rPr lang="en-US" sz="1800" dirty="0" err="1"/>
              <a:t>hagi</a:t>
            </a:r>
            <a:r>
              <a:rPr lang="en-US" sz="1800" dirty="0"/>
              <a:t> </a:t>
            </a:r>
            <a:r>
              <a:rPr lang="en-US" sz="1800" dirty="0" err="1"/>
              <a:t>barnsins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umönnun</a:t>
            </a:r>
            <a:r>
              <a:rPr lang="en-US" sz="1800" dirty="0"/>
              <a:t> </a:t>
            </a:r>
            <a:r>
              <a:rPr lang="en-US" sz="1800" dirty="0" err="1"/>
              <a:t>þess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Dermal </a:t>
            </a:r>
            <a:r>
              <a:rPr lang="is-IS" dirty="0" err="1"/>
              <a:t>melanocytosis</a:t>
            </a:r>
            <a:endParaRPr lang="is-IS" dirty="0"/>
          </a:p>
        </p:txBody>
      </p:sp>
      <p:pic>
        <p:nvPicPr>
          <p:cNvPr id="4" name="Content Placeholder 3" descr="birthmarks-mongolia-blue-spots-bab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3744416" cy="4309939"/>
          </a:xfrm>
        </p:spPr>
      </p:pic>
      <p:pic>
        <p:nvPicPr>
          <p:cNvPr id="5" name="Picture 4" descr="Mong blue spot myn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72816"/>
            <a:ext cx="3528392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Marblettir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1800" dirty="0"/>
              <a:t>Börn sem ekki færa sig úr stað (upp að </a:t>
            </a:r>
            <a:r>
              <a:rPr lang="is-IS" sz="1800" dirty="0" err="1"/>
              <a:t>ca</a:t>
            </a:r>
            <a:r>
              <a:rPr lang="is-IS" sz="1800"/>
              <a:t> 8-10 </a:t>
            </a:r>
            <a:r>
              <a:rPr lang="is-IS" sz="1800" dirty="0"/>
              <a:t>mán aldri) fá ekki marbletti</a:t>
            </a:r>
          </a:p>
          <a:p>
            <a:r>
              <a:rPr lang="is-IS" sz="1800" dirty="0"/>
              <a:t>„</a:t>
            </a:r>
            <a:r>
              <a:rPr lang="is-IS" sz="1800" dirty="0" err="1"/>
              <a:t>Those</a:t>
            </a:r>
            <a:r>
              <a:rPr lang="is-IS" sz="1800" dirty="0"/>
              <a:t> </a:t>
            </a:r>
            <a:r>
              <a:rPr lang="is-IS" sz="1800" dirty="0" err="1"/>
              <a:t>who</a:t>
            </a:r>
            <a:r>
              <a:rPr lang="is-IS" sz="1800" dirty="0"/>
              <a:t> don‘t cruise, </a:t>
            </a:r>
            <a:r>
              <a:rPr lang="is-IS" sz="1800" dirty="0" err="1"/>
              <a:t>rarely</a:t>
            </a:r>
            <a:r>
              <a:rPr lang="is-IS" sz="1800" dirty="0"/>
              <a:t> bruise“</a:t>
            </a:r>
          </a:p>
          <a:p>
            <a:endParaRPr lang="is-IS" sz="1800" dirty="0"/>
          </a:p>
          <a:p>
            <a:r>
              <a:rPr lang="is-IS" sz="1800" dirty="0"/>
              <a:t>Marblettir vegna ofbeldis geta verið hvar sem er á líkama</a:t>
            </a:r>
          </a:p>
          <a:p>
            <a:pPr lvl="1"/>
            <a:r>
              <a:rPr lang="is-IS" sz="1400" dirty="0"/>
              <a:t>Höfuð (andlit!) og háls</a:t>
            </a:r>
          </a:p>
          <a:p>
            <a:pPr lvl="1"/>
            <a:r>
              <a:rPr lang="is-IS" sz="1400" dirty="0"/>
              <a:t>Bak, rasskinnar, framhandleggir, kviður, mjaðmir, aftan á ganglimum, fætur, hendur, eyru.</a:t>
            </a:r>
          </a:p>
          <a:p>
            <a:pPr lvl="1"/>
            <a:r>
              <a:rPr lang="is-IS" sz="1400" dirty="0"/>
              <a:t>Yfir mjúkum hlutum líkama</a:t>
            </a:r>
          </a:p>
          <a:p>
            <a:pPr lvl="1"/>
            <a:r>
              <a:rPr lang="is-IS" sz="1400" dirty="0"/>
              <a:t>Fjöldi marbletta á ólíkum stöðum</a:t>
            </a:r>
          </a:p>
          <a:p>
            <a:pPr lvl="1"/>
            <a:r>
              <a:rPr lang="is-IS" sz="1400" dirty="0"/>
              <a:t>Fjöldi marbletta á svipuðum stað – verja sig (framhandleggir, utan á lærum)</a:t>
            </a:r>
          </a:p>
          <a:p>
            <a:pPr lvl="1"/>
            <a:r>
              <a:rPr lang="is-IS" sz="1400" dirty="0"/>
              <a:t>Petechiur á hálsi/andliti</a:t>
            </a:r>
          </a:p>
          <a:p>
            <a:pPr lvl="1"/>
            <a:r>
              <a:rPr lang="is-IS" sz="1400" dirty="0"/>
              <a:t>Merki eftir fingur/lófa, verkfæri (erfitt)</a:t>
            </a:r>
          </a:p>
          <a:p>
            <a:pPr lvl="1"/>
            <a:endParaRPr lang="is-IS" sz="1400" dirty="0"/>
          </a:p>
          <a:p>
            <a:pPr lvl="1"/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375028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936" y="1600200"/>
            <a:ext cx="5360127" cy="4525963"/>
          </a:xfrm>
        </p:spPr>
      </p:pic>
    </p:spTree>
    <p:extLst>
      <p:ext uri="{BB962C8B-B14F-4D97-AF65-F5344CB8AC3E}">
        <p14:creationId xmlns:p14="http://schemas.microsoft.com/office/powerpoint/2010/main" val="161126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TEN-4</a:t>
            </a:r>
          </a:p>
        </p:txBody>
      </p:sp>
      <p:pic>
        <p:nvPicPr>
          <p:cNvPr id="4" name="Content Placeholder 3" descr="TEN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16832"/>
            <a:ext cx="5400600" cy="3600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7506</TotalTime>
  <Words>1421</Words>
  <Application>Microsoft Office PowerPoint</Application>
  <PresentationFormat>On-screen Show (4:3)</PresentationFormat>
  <Paragraphs>215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Calibri</vt:lpstr>
      <vt:lpstr>Office Theme</vt:lpstr>
      <vt:lpstr>Ofbeldi gegn börnum</vt:lpstr>
      <vt:lpstr>Hvað er það...?</vt:lpstr>
      <vt:lpstr>Líkamlegt ofbeldi</vt:lpstr>
      <vt:lpstr>Marblettir</vt:lpstr>
      <vt:lpstr>Dermal melanocytosis</vt:lpstr>
      <vt:lpstr>Dermal melanocytosis</vt:lpstr>
      <vt:lpstr>Marblettir</vt:lpstr>
      <vt:lpstr>PowerPoint Presentation</vt:lpstr>
      <vt:lpstr>TEN-4</vt:lpstr>
      <vt:lpstr>TEN-4-FACESp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Bruni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Beinbrot</vt:lpstr>
      <vt:lpstr>Rifbeinsbrot</vt:lpstr>
      <vt:lpstr>PowerPoint Presentation</vt:lpstr>
      <vt:lpstr>PowerPoint Presentation</vt:lpstr>
      <vt:lpstr>CML – classic metaphyseal lesion</vt:lpstr>
      <vt:lpstr>PowerPoint Presentation</vt:lpstr>
      <vt:lpstr>PowerPoint Presentation</vt:lpstr>
      <vt:lpstr>PowerPoint Presentation</vt:lpstr>
      <vt:lpstr>CML</vt:lpstr>
      <vt:lpstr>PowerPoint Presentation</vt:lpstr>
      <vt:lpstr>Samt sem áður...</vt:lpstr>
      <vt:lpstr>PowerPoint Presentation</vt:lpstr>
      <vt:lpstr>PowerPoint Presentation</vt:lpstr>
      <vt:lpstr>PowerPoint Presentation</vt:lpstr>
      <vt:lpstr>PowerPoint Presentation</vt:lpstr>
      <vt:lpstr>Höfuðkúpubrot</vt:lpstr>
      <vt:lpstr>PowerPoint Presentation</vt:lpstr>
      <vt:lpstr>Höfuðkúpubrot</vt:lpstr>
      <vt:lpstr>PowerPoint Presentation</vt:lpstr>
      <vt:lpstr>PowerPoint Presentation</vt:lpstr>
      <vt:lpstr>Shaken baby syndrome –  Abusive Head Trauma</vt:lpstr>
      <vt:lpstr>PowerPoint Presentation</vt:lpstr>
      <vt:lpstr>Presentation</vt:lpstr>
      <vt:lpstr>PowerPoint Presentation</vt:lpstr>
      <vt:lpstr>PowerPoint Presentation</vt:lpstr>
      <vt:lpstr>Áverkar á innri líffæri</vt:lpstr>
      <vt:lpstr>Grunnuppvinnsla</vt:lpstr>
      <vt:lpstr>Ddx</vt:lpstr>
      <vt:lpstr>Kynferðislegt ofbeldi (misnotkun??)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Óskar Örn Óskarsson</dc:creator>
  <cp:lastModifiedBy>Ingibjörg M. Steinþórsdóttir</cp:lastModifiedBy>
  <cp:revision>94</cp:revision>
  <dcterms:created xsi:type="dcterms:W3CDTF">2017-09-16T11:11:09Z</dcterms:created>
  <dcterms:modified xsi:type="dcterms:W3CDTF">2025-05-13T07:38:57Z</dcterms:modified>
</cp:coreProperties>
</file>