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6" r:id="rId3"/>
    <p:sldId id="269" r:id="rId4"/>
    <p:sldId id="268" r:id="rId5"/>
    <p:sldId id="257" r:id="rId6"/>
    <p:sldId id="258" r:id="rId7"/>
    <p:sldId id="261" r:id="rId8"/>
    <p:sldId id="260" r:id="rId9"/>
    <p:sldId id="263" r:id="rId10"/>
    <p:sldId id="290" r:id="rId11"/>
    <p:sldId id="265" r:id="rId12"/>
    <p:sldId id="298" r:id="rId13"/>
    <p:sldId id="299" r:id="rId14"/>
    <p:sldId id="291" r:id="rId15"/>
    <p:sldId id="292" r:id="rId16"/>
    <p:sldId id="293" r:id="rId17"/>
    <p:sldId id="294" r:id="rId18"/>
    <p:sldId id="295" r:id="rId19"/>
    <p:sldId id="297" r:id="rId20"/>
    <p:sldId id="302" r:id="rId21"/>
    <p:sldId id="304" r:id="rId22"/>
    <p:sldId id="303" r:id="rId23"/>
    <p:sldId id="305" r:id="rId24"/>
    <p:sldId id="264" r:id="rId25"/>
    <p:sldId id="271" r:id="rId26"/>
    <p:sldId id="272" r:id="rId27"/>
    <p:sldId id="266" r:id="rId28"/>
    <p:sldId id="282" r:id="rId29"/>
    <p:sldId id="284" r:id="rId30"/>
    <p:sldId id="274" r:id="rId31"/>
    <p:sldId id="275" r:id="rId32"/>
    <p:sldId id="276" r:id="rId33"/>
    <p:sldId id="314" r:id="rId34"/>
    <p:sldId id="277" r:id="rId35"/>
    <p:sldId id="311" r:id="rId36"/>
    <p:sldId id="312" r:id="rId37"/>
    <p:sldId id="313" r:id="rId38"/>
    <p:sldId id="315" r:id="rId39"/>
    <p:sldId id="280" r:id="rId40"/>
    <p:sldId id="281" r:id="rId41"/>
    <p:sldId id="316" r:id="rId42"/>
    <p:sldId id="317" r:id="rId43"/>
    <p:sldId id="318" r:id="rId44"/>
    <p:sldId id="319" r:id="rId45"/>
    <p:sldId id="278" r:id="rId46"/>
    <p:sldId id="279" r:id="rId47"/>
    <p:sldId id="273" r:id="rId48"/>
    <p:sldId id="289" r:id="rId49"/>
    <p:sldId id="310" r:id="rId50"/>
    <p:sldId id="306" r:id="rId51"/>
    <p:sldId id="320" r:id="rId5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C3877-CA8C-44E6-9217-BE7C1FD8F550}" type="datetimeFigureOut">
              <a:rPr lang="sv-SE" smtClean="0"/>
              <a:pPr/>
              <a:t>2024-12-10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FB119-CA9D-4F43-B55C-F0ECFF696839}" type="slidenum">
              <a:rPr lang="sv-SE" smtClean="0"/>
              <a:pPr/>
              <a:t>‹#›</a:t>
            </a:fld>
            <a:endParaRPr lang="sv-SE"/>
          </a:p>
        </p:txBody>
      </p:sp>
    </p:spTree>
    <p:extLst>
      <p:ext uri="{BB962C8B-B14F-4D97-AF65-F5344CB8AC3E}">
        <p14:creationId xmlns:p14="http://schemas.microsoft.com/office/powerpoint/2010/main" val="297468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Smil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neurological evaluation of weakness, we distinguish between </a:t>
            </a:r>
            <a:r>
              <a:rPr lang="en-US" sz="1200" b="1" i="0" u="none" strike="noStrike" kern="1200" baseline="0" dirty="0">
                <a:solidFill>
                  <a:schemeClr val="tx1"/>
                </a:solidFill>
                <a:latin typeface="+mn-lt"/>
                <a:ea typeface="+mn-ea"/>
                <a:cs typeface="+mn-cs"/>
              </a:rPr>
              <a:t>upper motor neuron</a:t>
            </a:r>
          </a:p>
          <a:p>
            <a:r>
              <a:rPr lang="en-US" sz="1200" b="0" i="0" u="none" strike="noStrike" kern="1200" baseline="0" dirty="0">
                <a:solidFill>
                  <a:schemeClr val="tx1"/>
                </a:solidFill>
                <a:latin typeface="+mn-lt"/>
                <a:ea typeface="+mn-ea"/>
                <a:cs typeface="+mn-cs"/>
              </a:rPr>
              <a:t>weakness, and </a:t>
            </a:r>
            <a:r>
              <a:rPr lang="en-US" sz="1200" b="1" i="0" u="none" strike="noStrike" kern="1200" baseline="0" dirty="0">
                <a:solidFill>
                  <a:schemeClr val="tx1"/>
                </a:solidFill>
                <a:latin typeface="+mn-lt"/>
                <a:ea typeface="+mn-ea"/>
                <a:cs typeface="+mn-cs"/>
              </a:rPr>
              <a:t>lower motor neuron </a:t>
            </a:r>
            <a:r>
              <a:rPr lang="en-US" sz="1200" b="0" i="0" u="none" strike="noStrike" kern="1200" baseline="0" dirty="0">
                <a:solidFill>
                  <a:schemeClr val="tx1"/>
                </a:solidFill>
                <a:latin typeface="+mn-lt"/>
                <a:ea typeface="+mn-ea"/>
                <a:cs typeface="+mn-cs"/>
              </a:rPr>
              <a:t>weakness.</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3</a:t>
            </a:fld>
            <a:endParaRPr lang="sv-SE"/>
          </a:p>
        </p:txBody>
      </p:sp>
    </p:spTree>
    <p:extLst>
      <p:ext uri="{BB962C8B-B14F-4D97-AF65-F5344CB8AC3E}">
        <p14:creationId xmlns:p14="http://schemas.microsoft.com/office/powerpoint/2010/main" val="85326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Mutationer i olika gener kan påverka </a:t>
            </a:r>
            <a:r>
              <a:rPr lang="sv-SE" dirty="0" err="1">
                <a:effectLst/>
              </a:rPr>
              <a:t>myelinbildningen</a:t>
            </a:r>
            <a:r>
              <a:rPr lang="sv-SE" dirty="0">
                <a:effectLst/>
              </a:rPr>
              <a:t> så att den antingen blir felaktig (</a:t>
            </a:r>
            <a:r>
              <a:rPr lang="sv-SE" dirty="0" err="1">
                <a:effectLst/>
              </a:rPr>
              <a:t>demyeliniserad</a:t>
            </a:r>
            <a:r>
              <a:rPr lang="sv-SE" dirty="0">
                <a:effectLst/>
              </a:rPr>
              <a:t> </a:t>
            </a:r>
            <a:r>
              <a:rPr lang="sv-SE" dirty="0" err="1">
                <a:effectLst/>
              </a:rPr>
              <a:t>polyneuropati</a:t>
            </a:r>
            <a:r>
              <a:rPr lang="sv-SE" dirty="0">
                <a:effectLst/>
              </a:rPr>
              <a:t>) eller avstannar (</a:t>
            </a:r>
            <a:r>
              <a:rPr lang="sv-SE" dirty="0" err="1">
                <a:effectLst/>
              </a:rPr>
              <a:t>hypomyeliniserad</a:t>
            </a:r>
            <a:r>
              <a:rPr lang="sv-SE" dirty="0">
                <a:effectLst/>
              </a:rPr>
              <a:t> </a:t>
            </a:r>
            <a:r>
              <a:rPr lang="sv-SE" dirty="0" err="1">
                <a:effectLst/>
              </a:rPr>
              <a:t>polyneuropati</a:t>
            </a:r>
            <a:r>
              <a:rPr lang="sv-SE" dirty="0">
                <a:effectLst/>
              </a:rPr>
              <a:t>), alternativt att själva nervtråden (</a:t>
            </a:r>
            <a:r>
              <a:rPr lang="sv-SE" dirty="0" err="1">
                <a:effectLst/>
              </a:rPr>
              <a:t>axonet</a:t>
            </a:r>
            <a:r>
              <a:rPr lang="sv-SE" dirty="0">
                <a:effectLst/>
              </a:rPr>
              <a:t>) kan skadas (</a:t>
            </a:r>
            <a:r>
              <a:rPr lang="sv-SE" dirty="0" err="1">
                <a:effectLst/>
              </a:rPr>
              <a:t>axonal</a:t>
            </a:r>
            <a:r>
              <a:rPr lang="sv-SE" dirty="0">
                <a:effectLst/>
              </a:rPr>
              <a:t> </a:t>
            </a:r>
            <a:r>
              <a:rPr lang="sv-SE" dirty="0" err="1">
                <a:effectLst/>
              </a:rPr>
              <a:t>polyneuropati</a:t>
            </a:r>
            <a:r>
              <a:rPr lang="sv-SE" dirty="0">
                <a:effectLst/>
              </a:rPr>
              <a:t>). </a:t>
            </a:r>
            <a:r>
              <a:rPr lang="sv-SE" dirty="0" err="1">
                <a:effectLst/>
              </a:rPr>
              <a:t>Veldur</a:t>
            </a:r>
            <a:r>
              <a:rPr lang="sv-SE" dirty="0">
                <a:effectLst/>
              </a:rPr>
              <a:t> </a:t>
            </a:r>
            <a:r>
              <a:rPr lang="sv-SE" dirty="0" err="1">
                <a:effectLst/>
              </a:rPr>
              <a:t>skertum</a:t>
            </a:r>
            <a:r>
              <a:rPr lang="sv-SE" baseline="0" dirty="0">
                <a:effectLst/>
              </a:rPr>
              <a:t> </a:t>
            </a:r>
            <a:r>
              <a:rPr lang="sv-SE" baseline="0" dirty="0" err="1">
                <a:effectLst/>
              </a:rPr>
              <a:t>taugaboðum</a:t>
            </a:r>
            <a:r>
              <a:rPr lang="sv-SE" baseline="0" dirty="0">
                <a:effectLst/>
              </a:rPr>
              <a:t> </a:t>
            </a:r>
            <a:r>
              <a:rPr lang="sv-SE" baseline="0" dirty="0" err="1">
                <a:effectLst/>
              </a:rPr>
              <a:t>og</a:t>
            </a:r>
            <a:r>
              <a:rPr lang="sv-SE" baseline="0" dirty="0">
                <a:effectLst/>
              </a:rPr>
              <a:t> </a:t>
            </a:r>
            <a:r>
              <a:rPr lang="sv-SE" baseline="0" dirty="0" err="1">
                <a:effectLst/>
              </a:rPr>
              <a:t>því</a:t>
            </a:r>
            <a:r>
              <a:rPr lang="sv-SE" baseline="0" dirty="0">
                <a:effectLst/>
              </a:rPr>
              <a:t> </a:t>
            </a:r>
            <a:r>
              <a:rPr lang="sv-SE" baseline="0" dirty="0" err="1">
                <a:effectLst/>
              </a:rPr>
              <a:t>einkennum</a:t>
            </a:r>
            <a:r>
              <a:rPr lang="sv-SE" baseline="0" dirty="0">
                <a:effectLst/>
              </a:rPr>
              <a:t> </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25</a:t>
            </a:fld>
            <a:endParaRPr lang="sv-SE"/>
          </a:p>
        </p:txBody>
      </p:sp>
    </p:spTree>
    <p:extLst>
      <p:ext uri="{BB962C8B-B14F-4D97-AF65-F5344CB8AC3E}">
        <p14:creationId xmlns:p14="http://schemas.microsoft.com/office/powerpoint/2010/main" val="368885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förändring (mutation) i något av de arvsanlag (gener), som styr tillverkningen av (kodar för) antingen signalsubstansen acetylkolin eller det enzym som normalt bryter ned acetylkolin eller av mottagarproteinet (receptorn) på muskelfibern.</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27</a:t>
            </a:fld>
            <a:endParaRPr lang="sv-SE"/>
          </a:p>
        </p:txBody>
      </p:sp>
    </p:spTree>
    <p:extLst>
      <p:ext uri="{BB962C8B-B14F-4D97-AF65-F5344CB8AC3E}">
        <p14:creationId xmlns:p14="http://schemas.microsoft.com/office/powerpoint/2010/main" val="283979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under de första två levnadsåren. Några är svaga redan vid födseln och har svårt att suga, sätter i halsen eller får andningssvårigheter. I sällsynta fall kan symtomen visa sig först vid 20-30 års ålder. Graden av muskelsvaghet varierar mycket, och tillfälliga försämringar är vanligt i samband med infektioner. Vanligt är nedhängande ögonlock (</a:t>
            </a:r>
            <a:r>
              <a:rPr lang="sv-SE" dirty="0" err="1">
                <a:effectLst/>
              </a:rPr>
              <a:t>ptos</a:t>
            </a:r>
            <a:r>
              <a:rPr lang="sv-SE" dirty="0">
                <a:effectLst/>
              </a:rPr>
              <a:t>), dubbelseende, nasalt tal, sväljningsproblem och svårigheter att gå i trappor eller springa. </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29</a:t>
            </a:fld>
            <a:endParaRPr lang="sv-SE"/>
          </a:p>
        </p:txBody>
      </p:sp>
    </p:spTree>
    <p:extLst>
      <p:ext uri="{BB962C8B-B14F-4D97-AF65-F5344CB8AC3E}">
        <p14:creationId xmlns:p14="http://schemas.microsoft.com/office/powerpoint/2010/main" val="403605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sv-SE" dirty="0">
                <a:effectLst/>
              </a:rPr>
              <a:t>Brist på, eller felaktigt sammansatta, proteiner i dessa komplex leder med tiden till muskelcellskada och att muskelvävnaden gradvis ersätts med bindväv och fett.</a:t>
            </a:r>
            <a:r>
              <a:rPr lang="sv-SE" baseline="0" dirty="0">
                <a:effectLst/>
              </a:rPr>
              <a:t> </a:t>
            </a:r>
            <a:r>
              <a:rPr lang="sv-SE" baseline="0" dirty="0" err="1">
                <a:effectLst/>
              </a:rPr>
              <a:t>Komplexið</a:t>
            </a:r>
            <a:r>
              <a:rPr lang="sv-SE" baseline="0" dirty="0">
                <a:effectLst/>
              </a:rPr>
              <a:t> </a:t>
            </a:r>
            <a:r>
              <a:rPr lang="sv-SE" baseline="0" dirty="0" err="1">
                <a:effectLst/>
              </a:rPr>
              <a:t>veitir</a:t>
            </a:r>
            <a:r>
              <a:rPr lang="sv-SE" baseline="0" dirty="0">
                <a:effectLst/>
              </a:rPr>
              <a:t> </a:t>
            </a:r>
            <a:r>
              <a:rPr lang="sv-SE" baseline="0" dirty="0" err="1">
                <a:effectLst/>
              </a:rPr>
              <a:t>frumuhimnunni</a:t>
            </a:r>
            <a:r>
              <a:rPr lang="sv-SE" baseline="0" dirty="0">
                <a:effectLst/>
              </a:rPr>
              <a:t> </a:t>
            </a:r>
            <a:r>
              <a:rPr lang="sv-SE" baseline="0" dirty="0" err="1">
                <a:effectLst/>
              </a:rPr>
              <a:t>stöðugleika</a:t>
            </a:r>
            <a:r>
              <a:rPr lang="sv-SE" baseline="0" dirty="0">
                <a:effectLst/>
              </a:rPr>
              <a:t> </a:t>
            </a:r>
            <a:r>
              <a:rPr lang="sv-SE" baseline="0" dirty="0" err="1">
                <a:effectLst/>
              </a:rPr>
              <a:t>og</a:t>
            </a:r>
            <a:r>
              <a:rPr lang="sv-SE" baseline="0" dirty="0">
                <a:effectLst/>
              </a:rPr>
              <a:t> </a:t>
            </a:r>
            <a:r>
              <a:rPr lang="sv-SE" baseline="0" dirty="0" err="1">
                <a:effectLst/>
              </a:rPr>
              <a:t>verndar</a:t>
            </a:r>
            <a:r>
              <a:rPr lang="sv-SE" baseline="0" dirty="0">
                <a:effectLst/>
              </a:rPr>
              <a:t> </a:t>
            </a:r>
            <a:r>
              <a:rPr lang="sv-SE" baseline="0" dirty="0" err="1">
                <a:effectLst/>
              </a:rPr>
              <a:t>gegn</a:t>
            </a:r>
            <a:r>
              <a:rPr lang="sv-SE" baseline="0" dirty="0">
                <a:effectLst/>
              </a:rPr>
              <a:t> </a:t>
            </a:r>
            <a:r>
              <a:rPr lang="sv-SE" baseline="0" dirty="0" err="1">
                <a:effectLst/>
              </a:rPr>
              <a:t>skemmdum</a:t>
            </a:r>
            <a:r>
              <a:rPr lang="sv-SE" baseline="0" dirty="0">
                <a:effectLst/>
              </a:rPr>
              <a:t> </a:t>
            </a:r>
            <a:r>
              <a:rPr lang="sv-SE" baseline="0" dirty="0" err="1">
                <a:effectLst/>
              </a:rPr>
              <a:t>og</a:t>
            </a:r>
            <a:r>
              <a:rPr lang="sv-SE" baseline="0" dirty="0">
                <a:effectLst/>
              </a:rPr>
              <a:t> </a:t>
            </a:r>
            <a:r>
              <a:rPr lang="sv-SE" baseline="0" dirty="0" err="1">
                <a:effectLst/>
              </a:rPr>
              <a:t>frumudauða</a:t>
            </a:r>
            <a:r>
              <a:rPr lang="sv-SE" baseline="0" dirty="0">
                <a:effectLst/>
              </a:rPr>
              <a:t>. </a:t>
            </a:r>
            <a:r>
              <a:rPr lang="sv-SE" baseline="0" dirty="0" err="1">
                <a:effectLst/>
              </a:rPr>
              <a:t>Veikist</a:t>
            </a:r>
            <a:r>
              <a:rPr lang="sv-SE" baseline="0" dirty="0">
                <a:effectLst/>
              </a:rPr>
              <a:t> </a:t>
            </a:r>
            <a:r>
              <a:rPr lang="sv-SE" baseline="0" dirty="0" err="1">
                <a:effectLst/>
              </a:rPr>
              <a:t>við</a:t>
            </a:r>
            <a:r>
              <a:rPr lang="sv-SE" baseline="0" dirty="0">
                <a:effectLst/>
              </a:rPr>
              <a:t> </a:t>
            </a:r>
            <a:r>
              <a:rPr lang="sv-SE" baseline="0" dirty="0" err="1">
                <a:effectLst/>
              </a:rPr>
              <a:t>dystrofinskort</a:t>
            </a:r>
            <a:r>
              <a:rPr lang="sv-SE" baseline="0" dirty="0">
                <a:effectLst/>
              </a:rPr>
              <a:t> </a:t>
            </a:r>
            <a:r>
              <a:rPr lang="sv-SE" baseline="0" dirty="0" err="1">
                <a:effectLst/>
              </a:rPr>
              <a:t>og</a:t>
            </a:r>
            <a:r>
              <a:rPr lang="sv-SE" baseline="0" dirty="0">
                <a:effectLst/>
              </a:rPr>
              <a:t> </a:t>
            </a:r>
            <a:r>
              <a:rPr lang="sv-SE" baseline="0" dirty="0" err="1">
                <a:effectLst/>
              </a:rPr>
              <a:t>rifur</a:t>
            </a:r>
            <a:r>
              <a:rPr lang="sv-SE" baseline="0" dirty="0">
                <a:effectLst/>
              </a:rPr>
              <a:t> koma </a:t>
            </a:r>
            <a:r>
              <a:rPr lang="sv-SE" baseline="0" dirty="0" err="1">
                <a:effectLst/>
              </a:rPr>
              <a:t>við</a:t>
            </a:r>
            <a:r>
              <a:rPr lang="sv-SE" baseline="0" dirty="0">
                <a:effectLst/>
              </a:rPr>
              <a:t> </a:t>
            </a:r>
            <a:r>
              <a:rPr lang="sv-SE" baseline="0" dirty="0" err="1">
                <a:effectLst/>
              </a:rPr>
              <a:t>samdrátt</a:t>
            </a:r>
            <a:r>
              <a:rPr lang="sv-SE" baseline="0" dirty="0">
                <a:effectLst/>
              </a:rPr>
              <a:t> </a:t>
            </a:r>
            <a:r>
              <a:rPr lang="sv-SE" baseline="0" dirty="0" err="1">
                <a:effectLst/>
              </a:rPr>
              <a:t>sem</a:t>
            </a:r>
            <a:r>
              <a:rPr lang="sv-SE" baseline="0" dirty="0">
                <a:effectLst/>
              </a:rPr>
              <a:t> </a:t>
            </a:r>
            <a:r>
              <a:rPr lang="sv-SE" baseline="0" dirty="0" err="1">
                <a:effectLst/>
              </a:rPr>
              <a:t>veldur</a:t>
            </a:r>
            <a:r>
              <a:rPr lang="sv-SE" baseline="0" dirty="0">
                <a:effectLst/>
              </a:rPr>
              <a:t> </a:t>
            </a:r>
            <a:r>
              <a:rPr lang="sv-SE" baseline="0" dirty="0" err="1">
                <a:effectLst/>
              </a:rPr>
              <a:t>innflæði</a:t>
            </a:r>
            <a:r>
              <a:rPr lang="sv-SE" baseline="0" dirty="0">
                <a:effectLst/>
              </a:rPr>
              <a:t> </a:t>
            </a:r>
            <a:r>
              <a:rPr lang="sv-SE" baseline="0" dirty="0" err="1">
                <a:effectLst/>
              </a:rPr>
              <a:t>jóna</a:t>
            </a:r>
            <a:r>
              <a:rPr lang="sv-SE" baseline="0" dirty="0">
                <a:effectLst/>
              </a:rPr>
              <a:t> </a:t>
            </a:r>
            <a:r>
              <a:rPr lang="sv-SE" baseline="0" dirty="0" err="1">
                <a:effectLst/>
              </a:rPr>
              <a:t>sem</a:t>
            </a:r>
            <a:r>
              <a:rPr lang="sv-SE" baseline="0" dirty="0">
                <a:effectLst/>
              </a:rPr>
              <a:t> </a:t>
            </a:r>
            <a:r>
              <a:rPr lang="sv-SE" baseline="0" dirty="0" err="1">
                <a:effectLst/>
              </a:rPr>
              <a:t>virkja</a:t>
            </a:r>
            <a:r>
              <a:rPr lang="sv-SE" baseline="0" dirty="0">
                <a:effectLst/>
              </a:rPr>
              <a:t> </a:t>
            </a:r>
            <a:r>
              <a:rPr lang="sv-SE" baseline="0" dirty="0" err="1">
                <a:effectLst/>
              </a:rPr>
              <a:t>ensím</a:t>
            </a:r>
            <a:r>
              <a:rPr lang="sv-SE" baseline="0" dirty="0">
                <a:effectLst/>
              </a:rPr>
              <a:t> </a:t>
            </a:r>
            <a:r>
              <a:rPr lang="sv-SE" baseline="0" dirty="0" err="1">
                <a:effectLst/>
              </a:rPr>
              <a:t>sem</a:t>
            </a:r>
            <a:r>
              <a:rPr lang="sv-SE" baseline="0" dirty="0">
                <a:effectLst/>
              </a:rPr>
              <a:t> valda </a:t>
            </a:r>
            <a:r>
              <a:rPr lang="sv-SE" baseline="0" dirty="0" err="1">
                <a:effectLst/>
              </a:rPr>
              <a:t>drepi</a:t>
            </a:r>
            <a:r>
              <a:rPr lang="sv-SE" baseline="0" dirty="0">
                <a:effectLst/>
              </a:rPr>
              <a:t>. </a:t>
            </a:r>
            <a:endParaRPr lang="sv-SE" altLang="sv-SE" dirty="0"/>
          </a:p>
          <a:p>
            <a:pPr eaLnBrk="1" hangingPunct="1">
              <a:spcBef>
                <a:spcPct val="0"/>
              </a:spcBef>
            </a:pPr>
            <a:endParaRPr lang="sv-SE" altLang="sv-SE" dirty="0"/>
          </a:p>
        </p:txBody>
      </p:sp>
      <p:sp>
        <p:nvSpPr>
          <p:cNvPr id="204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AF40EB-18F2-4123-96B3-806381FB81B1}" type="slidenum">
              <a:rPr lang="sv-SE" altLang="sv-SE" smtClean="0"/>
              <a:pPr eaLnBrk="1" hangingPunct="1"/>
              <a:t>31</a:t>
            </a:fld>
            <a:endParaRPr lang="sv-SE" alt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a:ln/>
        </p:spPr>
      </p:sp>
      <p:sp>
        <p:nvSpPr>
          <p:cNvPr id="2662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The </a:t>
            </a:r>
            <a:r>
              <a:rPr lang="sv-SE" altLang="sv-SE" dirty="0" err="1"/>
              <a:t>role</a:t>
            </a:r>
            <a:r>
              <a:rPr lang="sv-SE" altLang="sv-SE" dirty="0"/>
              <a:t> </a:t>
            </a:r>
            <a:r>
              <a:rPr lang="sv-SE" altLang="sv-SE" dirty="0" err="1"/>
              <a:t>of</a:t>
            </a:r>
            <a:r>
              <a:rPr lang="sv-SE" altLang="sv-SE" dirty="0"/>
              <a:t> DAPC is </a:t>
            </a:r>
            <a:r>
              <a:rPr lang="sv-SE" altLang="sv-SE" dirty="0" err="1"/>
              <a:t>to</a:t>
            </a:r>
            <a:r>
              <a:rPr lang="sv-SE" altLang="sv-SE" dirty="0"/>
              <a:t> </a:t>
            </a:r>
            <a:r>
              <a:rPr lang="en-US" altLang="sv-SE" dirty="0"/>
              <a:t>maintain the structure of the muscle cell and it also has a role in cell signaling events.</a:t>
            </a:r>
            <a:r>
              <a:rPr lang="sv-SE" altLang="sv-SE" dirty="0"/>
              <a:t> </a:t>
            </a:r>
            <a:r>
              <a:rPr lang="sv-SE" sz="1200" kern="1200" dirty="0">
                <a:solidFill>
                  <a:schemeClr val="tx1"/>
                </a:solidFill>
                <a:effectLst/>
                <a:latin typeface="+mn-lt"/>
                <a:ea typeface="+mn-ea"/>
                <a:cs typeface="+mn-cs"/>
              </a:rPr>
              <a:t>. I många fall drabbas proteiner som ingår i en brygga mellan cellskelettet och </a:t>
            </a:r>
            <a:r>
              <a:rPr lang="sv-SE" sz="1200" kern="1200" dirty="0" err="1">
                <a:solidFill>
                  <a:schemeClr val="tx1"/>
                </a:solidFill>
                <a:effectLst/>
                <a:latin typeface="+mn-lt"/>
                <a:ea typeface="+mn-ea"/>
                <a:cs typeface="+mn-cs"/>
              </a:rPr>
              <a:t>extracellular</a:t>
            </a:r>
            <a:r>
              <a:rPr lang="sv-SE" sz="1200" kern="1200" dirty="0">
                <a:solidFill>
                  <a:schemeClr val="tx1"/>
                </a:solidFill>
                <a:effectLst/>
                <a:latin typeface="+mn-lt"/>
                <a:ea typeface="+mn-ea"/>
                <a:cs typeface="+mn-cs"/>
              </a:rPr>
              <a:t> matrix, det s.k. dystrofin-associerade proteinkomplexet (DAPC). </a:t>
            </a:r>
            <a:endParaRPr lang="sv-SE" altLang="sv-SE" dirty="0"/>
          </a:p>
        </p:txBody>
      </p:sp>
      <p:sp>
        <p:nvSpPr>
          <p:cNvPr id="2662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fld id="{853A993C-01FC-434A-9A9B-E1BFAD366087}" type="slidenum">
              <a:rPr lang="en-US" altLang="sv-SE" smtClean="0">
                <a:latin typeface="Arial" charset="0"/>
              </a:rPr>
              <a:pPr eaLnBrk="1" hangingPunct="1"/>
              <a:t>32</a:t>
            </a:fld>
            <a:endParaRPr lang="en-US" altLang="sv-SE">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700" rIns="91396" bIns="45700" anchor="b"/>
          <a:lstStyle>
            <a:lvl1pPr defTabSz="965200">
              <a:defRPr sz="2800">
                <a:solidFill>
                  <a:schemeClr val="bg1"/>
                </a:solidFill>
                <a:latin typeface="Arial" pitchFamily="34" charset="0"/>
              </a:defRPr>
            </a:lvl1pPr>
            <a:lvl2pPr marL="742950" indent="-285750" defTabSz="965200">
              <a:defRPr sz="2800">
                <a:solidFill>
                  <a:schemeClr val="bg1"/>
                </a:solidFill>
                <a:latin typeface="Arial" pitchFamily="34" charset="0"/>
              </a:defRPr>
            </a:lvl2pPr>
            <a:lvl3pPr marL="1143000" indent="-228600" defTabSz="965200">
              <a:defRPr sz="2800">
                <a:solidFill>
                  <a:schemeClr val="bg1"/>
                </a:solidFill>
                <a:latin typeface="Arial" pitchFamily="34" charset="0"/>
              </a:defRPr>
            </a:lvl3pPr>
            <a:lvl4pPr marL="1600200" indent="-228600" defTabSz="965200">
              <a:defRPr sz="2800">
                <a:solidFill>
                  <a:schemeClr val="bg1"/>
                </a:solidFill>
                <a:latin typeface="Arial" pitchFamily="34" charset="0"/>
              </a:defRPr>
            </a:lvl4pPr>
            <a:lvl5pPr marL="2057400" indent="-228600" defTabSz="965200">
              <a:defRPr sz="2800">
                <a:solidFill>
                  <a:schemeClr val="bg1"/>
                </a:solidFill>
                <a:latin typeface="Arial" pitchFamily="34" charset="0"/>
              </a:defRPr>
            </a:lvl5pPr>
            <a:lvl6pPr marL="2514600" indent="-228600" defTabSz="965200" eaLnBrk="0" fontAlgn="base" hangingPunct="0">
              <a:spcBef>
                <a:spcPct val="0"/>
              </a:spcBef>
              <a:spcAft>
                <a:spcPct val="0"/>
              </a:spcAft>
              <a:defRPr sz="2800">
                <a:solidFill>
                  <a:schemeClr val="bg1"/>
                </a:solidFill>
                <a:latin typeface="Arial" pitchFamily="34" charset="0"/>
              </a:defRPr>
            </a:lvl6pPr>
            <a:lvl7pPr marL="2971800" indent="-228600" defTabSz="965200" eaLnBrk="0" fontAlgn="base" hangingPunct="0">
              <a:spcBef>
                <a:spcPct val="0"/>
              </a:spcBef>
              <a:spcAft>
                <a:spcPct val="0"/>
              </a:spcAft>
              <a:defRPr sz="2800">
                <a:solidFill>
                  <a:schemeClr val="bg1"/>
                </a:solidFill>
                <a:latin typeface="Arial" pitchFamily="34" charset="0"/>
              </a:defRPr>
            </a:lvl7pPr>
            <a:lvl8pPr marL="3429000" indent="-228600" defTabSz="965200" eaLnBrk="0" fontAlgn="base" hangingPunct="0">
              <a:spcBef>
                <a:spcPct val="0"/>
              </a:spcBef>
              <a:spcAft>
                <a:spcPct val="0"/>
              </a:spcAft>
              <a:defRPr sz="2800">
                <a:solidFill>
                  <a:schemeClr val="bg1"/>
                </a:solidFill>
                <a:latin typeface="Arial" pitchFamily="34" charset="0"/>
              </a:defRPr>
            </a:lvl8pPr>
            <a:lvl9pPr marL="3886200" indent="-228600" defTabSz="965200" eaLnBrk="0" fontAlgn="base" hangingPunct="0">
              <a:spcBef>
                <a:spcPct val="0"/>
              </a:spcBef>
              <a:spcAft>
                <a:spcPct val="0"/>
              </a:spcAft>
              <a:defRPr sz="2800">
                <a:solidFill>
                  <a:schemeClr val="bg1"/>
                </a:solidFill>
                <a:latin typeface="Arial" pitchFamily="34" charset="0"/>
              </a:defRPr>
            </a:lvl9pPr>
          </a:lstStyle>
          <a:p>
            <a:pPr algn="r" eaLnBrk="1" hangingPunct="1"/>
            <a:fld id="{B693820A-5D15-4510-AAC9-D6524BA48E35}" type="slidenum">
              <a:rPr lang="en-US" altLang="en-US" sz="1000">
                <a:solidFill>
                  <a:srgbClr val="000000"/>
                </a:solidFill>
                <a:latin typeface="Calibri" pitchFamily="34" charset="0"/>
                <a:cs typeface="Arial" pitchFamily="34" charset="0"/>
              </a:rPr>
              <a:pPr algn="r" eaLnBrk="1" hangingPunct="1"/>
              <a:t>33</a:t>
            </a:fld>
            <a:endParaRPr lang="en-US" altLang="en-US" sz="1000">
              <a:solidFill>
                <a:srgbClr val="000000"/>
              </a:solidFill>
              <a:latin typeface="Calibri"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4213"/>
            <a:ext cx="4570412" cy="3429000"/>
          </a:xfrm>
          <a:ln/>
        </p:spPr>
      </p:sp>
      <p:sp>
        <p:nvSpPr>
          <p:cNvPr id="41988"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28" tIns="45965" rIns="91928" bIns="45965"/>
          <a:lstStyle/>
          <a:p>
            <a:pPr>
              <a:spcBef>
                <a:spcPct val="0"/>
              </a:spcBef>
              <a:buFontTx/>
              <a:buChar char="•"/>
            </a:pPr>
            <a:r>
              <a:rPr lang="en-US" altLang="en-US" sz="1400" dirty="0">
                <a:latin typeface="Arial" pitchFamily="34" charset="0"/>
                <a:cs typeface="Arial" pitchFamily="34" charset="0"/>
                <a:sym typeface="Gulim" pitchFamily="34" charset="-127"/>
              </a:rPr>
              <a:t>Dystrophin acts as a ‘shock absorber’/</a:t>
            </a:r>
            <a:r>
              <a:rPr lang="en-US" altLang="en-US" sz="1400" dirty="0" err="1">
                <a:latin typeface="Arial" pitchFamily="34" charset="0"/>
                <a:cs typeface="Arial" pitchFamily="34" charset="0"/>
                <a:sym typeface="Gulim" pitchFamily="34" charset="-127"/>
              </a:rPr>
              <a:t>höggdeyfir</a:t>
            </a:r>
            <a:endParaRPr lang="en-US" altLang="en-US" sz="1400" dirty="0">
              <a:latin typeface="Arial" pitchFamily="34" charset="0"/>
              <a:cs typeface="Arial" pitchFamily="34" charset="0"/>
              <a:sym typeface="Gulim" pitchFamily="34" charset="-127"/>
            </a:endParaRPr>
          </a:p>
          <a:p>
            <a:pPr>
              <a:spcBef>
                <a:spcPct val="0"/>
              </a:spcBef>
              <a:buFontTx/>
              <a:buChar char="•"/>
            </a:pPr>
            <a:r>
              <a:rPr lang="en-US" altLang="en-US" sz="1400" dirty="0">
                <a:latin typeface="Arial" pitchFamily="34" charset="0"/>
                <a:cs typeface="Arial" pitchFamily="34" charset="0"/>
                <a:sym typeface="Gulim" pitchFamily="34" charset="-127"/>
              </a:rPr>
              <a:t>Does not increase mass or strength over short-term</a:t>
            </a:r>
          </a:p>
          <a:p>
            <a:pPr>
              <a:spcBef>
                <a:spcPct val="0"/>
              </a:spcBef>
              <a:buFontTx/>
              <a:buChar char="•"/>
            </a:pPr>
            <a:r>
              <a:rPr lang="en-US" altLang="en-US" sz="1400" dirty="0">
                <a:latin typeface="Arial" pitchFamily="34" charset="0"/>
                <a:cs typeface="Arial" pitchFamily="34" charset="0"/>
                <a:sym typeface="Gulim" pitchFamily="34" charset="-127"/>
              </a:rPr>
              <a:t>These pts don’t have regenerative ability in muscles; “you move around, and there’s damage,” due to muscle being constantly shaped &amp; re-shaped.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is-IS" dirty="0">
                <a:effectLst/>
              </a:rPr>
              <a:t>LGMD rýrnun</a:t>
            </a:r>
            <a:r>
              <a:rPr lang="is-IS" baseline="0" dirty="0">
                <a:effectLst/>
              </a:rPr>
              <a:t> í vöðvum axlar og mjaðmagrindar. FSHD rýrnun í vöðvum andlits, axlargrindar og upphandleggja. EDMD rýrnun í vöðvum axlar, upphandleggja og fótleggja</a:t>
            </a:r>
            <a:endParaRPr lang="sv-SE" dirty="0">
              <a:effectLst/>
            </a:endParaRPr>
          </a:p>
          <a:p>
            <a:r>
              <a:rPr lang="sv-SE" dirty="0">
                <a:effectLst/>
              </a:rPr>
              <a:t>FSHMD: förändring (mutation) som påverkar arvsanlaget (genen) </a:t>
            </a:r>
            <a:r>
              <a:rPr lang="sv-SE" i="1" dirty="0">
                <a:effectLst/>
              </a:rPr>
              <a:t>DUX4</a:t>
            </a:r>
            <a:r>
              <a:rPr lang="sv-SE" dirty="0">
                <a:effectLst/>
              </a:rPr>
              <a:t>, som finns inom ett område (lokus) i kromosom 4 (4q35) benämnt D4Z4. </a:t>
            </a:r>
            <a:r>
              <a:rPr lang="sv-SE" i="1" dirty="0">
                <a:effectLst/>
              </a:rPr>
              <a:t>DUX4</a:t>
            </a:r>
            <a:r>
              <a:rPr lang="sv-SE" dirty="0">
                <a:effectLst/>
              </a:rPr>
              <a:t>-genen är normalt sett inaktiv, men om den aktiveras kommer den, på ett sätt som ännu är ofullständigt känt, att få en skadlig inverkan på muskulaturen. EDM: förändring (mutation) i något av de arvsanlag (gener) som styr tillverkningen av (kodar för) proteiner som finns inuti muskelcellernas och hjärtmuskelcellernas cellkärnor.</a:t>
            </a:r>
            <a:endParaRPr lang="sv-SE" dirty="0"/>
          </a:p>
        </p:txBody>
      </p:sp>
      <p:sp>
        <p:nvSpPr>
          <p:cNvPr id="4" name="Platshållare för bildnummer 3"/>
          <p:cNvSpPr>
            <a:spLocks noGrp="1"/>
          </p:cNvSpPr>
          <p:nvPr>
            <p:ph type="sldNum" sz="quarter" idx="10"/>
          </p:nvPr>
        </p:nvSpPr>
        <p:spPr/>
        <p:txBody>
          <a:bodyPr/>
          <a:lstStyle/>
          <a:p>
            <a:fld id="{23CF007B-B619-4137-951D-00B24910E1F1}" type="slidenum">
              <a:rPr lang="sv-SE" smtClean="0"/>
              <a:pPr/>
              <a:t>34</a:t>
            </a:fld>
            <a:endParaRPr lang="sv-SE"/>
          </a:p>
        </p:txBody>
      </p:sp>
    </p:spTree>
    <p:extLst>
      <p:ext uri="{BB962C8B-B14F-4D97-AF65-F5344CB8AC3E}">
        <p14:creationId xmlns:p14="http://schemas.microsoft.com/office/powerpoint/2010/main" val="191302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itchFamily="34" charset="0"/>
              </a:rPr>
              <a:t>Praktiserade i Paris. Son till fiskare, fiskare i flera generationer men ville inte bli fiskare som hans pappa ville utan älskade vetenskap och blev läkare i Paris 1831.  </a:t>
            </a:r>
          </a:p>
          <a:p>
            <a:r>
              <a:rPr lang="sv-SE" altLang="sv-SE" dirty="0">
                <a:latin typeface="Arial" pitchFamily="34" charset="0"/>
              </a:rPr>
              <a:t>Han skrev en lärobok om </a:t>
            </a:r>
            <a:r>
              <a:rPr lang="sv-SE" altLang="sv-SE" dirty="0" err="1">
                <a:latin typeface="Arial" pitchFamily="34" charset="0"/>
              </a:rPr>
              <a:t>elektrofysiology</a:t>
            </a:r>
            <a:r>
              <a:rPr lang="sv-SE" altLang="sv-SE" dirty="0">
                <a:latin typeface="Arial" pitchFamily="34" charset="0"/>
              </a:rPr>
              <a:t> och elektroterapi.</a:t>
            </a:r>
          </a:p>
          <a:p>
            <a:r>
              <a:rPr lang="sv-SE" altLang="sv-SE" dirty="0">
                <a:latin typeface="Arial" pitchFamily="34" charset="0"/>
              </a:rPr>
              <a:t>Han var den förste läkaren som gjorde muskelbiopsier.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itchFamily="34" charset="0"/>
              </a:rPr>
              <a:t>By electricity he also determined that smiles resulting from true happiness not only utilize the muscles of the mouth but also those of the eyes. Such "genuine" smiles are known as </a:t>
            </a:r>
            <a:r>
              <a:rPr lang="sv-SE" altLang="sv-SE">
                <a:latin typeface="Arial" pitchFamily="34" charset="0"/>
                <a:hlinkClick r:id="rId3" tooltip="Smile"/>
              </a:rPr>
              <a:t>Duchenne smiles</a:t>
            </a:r>
            <a:r>
              <a:rPr lang="sv-SE" altLang="sv-SE">
                <a:latin typeface="Arial" pitchFamily="34" charset="0"/>
              </a:rPr>
              <a:t> in his honor. </a:t>
            </a:r>
          </a:p>
          <a:p>
            <a:r>
              <a:rPr lang="sv-SE" altLang="sv-SE">
                <a:latin typeface="Arial" pitchFamily="34" charset="0"/>
              </a:rPr>
              <a:t>Han upptäckte att när man ler pga att man är lycklig då använder man inte bara muskler kring munnen men också kring ögonen, och detta visade han med hjälp av elektricitet och äkta leende kallas därför Duchennes leenden.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a:ln/>
        </p:spPr>
      </p:sp>
      <p:sp>
        <p:nvSpPr>
          <p:cNvPr id="4096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v-SE" dirty="0">
                <a:latin typeface="Arial" pitchFamily="34" charset="0"/>
              </a:rPr>
              <a:t>X-</a:t>
            </a:r>
            <a:r>
              <a:rPr lang="en-US" altLang="sv-SE" dirty="0" err="1">
                <a:latin typeface="Arial" pitchFamily="34" charset="0"/>
              </a:rPr>
              <a:t>bunden</a:t>
            </a:r>
            <a:r>
              <a:rPr lang="en-US" altLang="sv-SE" dirty="0">
                <a:latin typeface="Arial" pitchFamily="34" charset="0"/>
              </a:rPr>
              <a:t> </a:t>
            </a:r>
            <a:r>
              <a:rPr lang="en-US" altLang="sv-SE" dirty="0" err="1">
                <a:latin typeface="Arial" pitchFamily="34" charset="0"/>
              </a:rPr>
              <a:t>recessiv</a:t>
            </a:r>
            <a:r>
              <a:rPr lang="en-US" altLang="sv-SE" dirty="0">
                <a:latin typeface="Arial" pitchFamily="34" charset="0"/>
              </a:rPr>
              <a:t> </a:t>
            </a:r>
            <a:r>
              <a:rPr lang="en-US" altLang="sv-SE" dirty="0" err="1">
                <a:latin typeface="Arial" pitchFamily="34" charset="0"/>
              </a:rPr>
              <a:t>ärftlighet</a:t>
            </a:r>
            <a:r>
              <a:rPr lang="en-US" altLang="sv-SE" dirty="0">
                <a:latin typeface="Arial" pitchFamily="34" charset="0"/>
              </a:rPr>
              <a:t>, 2/3 </a:t>
            </a:r>
            <a:r>
              <a:rPr lang="en-US" altLang="sv-SE" dirty="0" err="1">
                <a:latin typeface="Arial" pitchFamily="34" charset="0"/>
              </a:rPr>
              <a:t>av</a:t>
            </a:r>
            <a:r>
              <a:rPr lang="en-US" altLang="sv-SE" dirty="0">
                <a:latin typeface="Arial" pitchFamily="34" charset="0"/>
              </a:rPr>
              <a:t> fallen </a:t>
            </a:r>
            <a:r>
              <a:rPr lang="en-US" altLang="sv-SE" dirty="0" err="1">
                <a:latin typeface="Arial" pitchFamily="34" charset="0"/>
              </a:rPr>
              <a:t>ärver</a:t>
            </a:r>
            <a:r>
              <a:rPr lang="en-US" altLang="sv-SE" dirty="0">
                <a:latin typeface="Arial" pitchFamily="34" charset="0"/>
              </a:rPr>
              <a:t> </a:t>
            </a:r>
            <a:r>
              <a:rPr lang="en-US" altLang="sv-SE" dirty="0" err="1">
                <a:latin typeface="Arial" pitchFamily="34" charset="0"/>
              </a:rPr>
              <a:t>från</a:t>
            </a:r>
            <a:r>
              <a:rPr lang="en-US" altLang="sv-SE" dirty="0">
                <a:latin typeface="Arial" pitchFamily="34" charset="0"/>
              </a:rPr>
              <a:t> </a:t>
            </a:r>
            <a:r>
              <a:rPr lang="en-US" altLang="sv-SE" dirty="0" err="1">
                <a:latin typeface="Arial" pitchFamily="34" charset="0"/>
              </a:rPr>
              <a:t>mor</a:t>
            </a:r>
            <a:r>
              <a:rPr lang="en-US" altLang="sv-SE" dirty="0">
                <a:latin typeface="Arial" pitchFamily="34" charset="0"/>
              </a:rPr>
              <a:t>, 1/3 </a:t>
            </a:r>
            <a:r>
              <a:rPr lang="en-US" altLang="sv-SE" dirty="0" err="1">
                <a:latin typeface="Arial" pitchFamily="34" charset="0"/>
              </a:rPr>
              <a:t>ny</a:t>
            </a:r>
            <a:r>
              <a:rPr lang="en-US" altLang="sv-SE" dirty="0">
                <a:latin typeface="Arial" pitchFamily="34" charset="0"/>
              </a:rPr>
              <a:t> mutation</a:t>
            </a:r>
          </a:p>
          <a:p>
            <a:pPr eaLnBrk="1" hangingPunct="1"/>
            <a:r>
              <a:rPr lang="en-US" altLang="sv-SE" dirty="0">
                <a:latin typeface="Arial" pitchFamily="34" charset="0"/>
              </a:rPr>
              <a:t>Deletion </a:t>
            </a:r>
            <a:r>
              <a:rPr lang="en-US" altLang="sv-SE" dirty="0" err="1">
                <a:latin typeface="Arial" pitchFamily="34" charset="0"/>
              </a:rPr>
              <a:t>er</a:t>
            </a:r>
            <a:r>
              <a:rPr lang="en-US" altLang="sv-SE" dirty="0">
                <a:latin typeface="Arial" pitchFamily="34" charset="0"/>
              </a:rPr>
              <a:t> den </a:t>
            </a:r>
            <a:r>
              <a:rPr lang="en-US" altLang="sv-SE" dirty="0" err="1">
                <a:latin typeface="Arial" pitchFamily="34" charset="0"/>
              </a:rPr>
              <a:t>vanligaste</a:t>
            </a:r>
            <a:r>
              <a:rPr lang="en-US" altLang="sv-SE" dirty="0">
                <a:latin typeface="Arial" pitchFamily="34" charset="0"/>
              </a:rPr>
              <a:t> </a:t>
            </a:r>
            <a:r>
              <a:rPr lang="en-US" altLang="sv-SE" dirty="0" err="1">
                <a:latin typeface="Arial" pitchFamily="34" charset="0"/>
              </a:rPr>
              <a:t>mutationen</a:t>
            </a:r>
            <a:r>
              <a:rPr lang="en-US" altLang="sv-SE" dirty="0">
                <a:latin typeface="Arial" pitchFamily="34" charset="0"/>
              </a:rPr>
              <a:t>, 60-70%</a:t>
            </a:r>
          </a:p>
          <a:p>
            <a:pPr eaLnBrk="1" hangingPunct="1"/>
            <a:r>
              <a:rPr lang="en-US" altLang="sv-SE" dirty="0" err="1">
                <a:latin typeface="Arial" pitchFamily="34" charset="0"/>
              </a:rPr>
              <a:t>Duplikationer</a:t>
            </a:r>
            <a:r>
              <a:rPr lang="en-US" altLang="sv-SE" dirty="0">
                <a:latin typeface="Arial" pitchFamily="34" charset="0"/>
              </a:rPr>
              <a:t> 5-10%</a:t>
            </a:r>
          </a:p>
          <a:p>
            <a:pPr eaLnBrk="1" hangingPunct="1"/>
            <a:r>
              <a:rPr lang="en-US" altLang="sv-SE" dirty="0" err="1">
                <a:latin typeface="Arial" pitchFamily="34" charset="0"/>
              </a:rPr>
              <a:t>Punktmutationer</a:t>
            </a:r>
            <a:r>
              <a:rPr lang="en-US" altLang="sv-SE" dirty="0">
                <a:latin typeface="Arial" pitchFamily="34" charset="0"/>
              </a:rPr>
              <a:t> 25-30%</a:t>
            </a:r>
          </a:p>
          <a:p>
            <a:pPr eaLnBrk="1" hangingPunct="1"/>
            <a:endParaRPr lang="en-US" altLang="sv-SE" dirty="0">
              <a:latin typeface="Arial" pitchFamily="34" charset="0"/>
            </a:endParaRPr>
          </a:p>
          <a:p>
            <a:pPr eaLnBrk="1" hangingPunct="1"/>
            <a:r>
              <a:rPr lang="en-US" altLang="sv-SE" dirty="0">
                <a:latin typeface="Arial" pitchFamily="34" charset="0"/>
              </a:rPr>
              <a:t>DMD is a neuromuscular disease that affects 1 in 3500 boys. It is associated with severe, progressive muscle weakness and nearly all pat are wheelchair-dependent by the age of 12 and most die in early adulthood. Glucocorticoid treatment and improved ventilation techniques have extended the lifespan but there has been no treatment to prevent the fatal outcome.</a:t>
            </a:r>
          </a:p>
        </p:txBody>
      </p:sp>
      <p:sp>
        <p:nvSpPr>
          <p:cNvPr id="4096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defRPr sz="2800">
                <a:solidFill>
                  <a:schemeClr val="bg1"/>
                </a:solidFill>
                <a:latin typeface="Arial" pitchFamily="34" charset="0"/>
              </a:defRPr>
            </a:lvl3pPr>
            <a:lvl4pPr marL="1600200" indent="-228600" eaLnBrk="0" hangingPunct="0">
              <a:defRPr sz="2800">
                <a:solidFill>
                  <a:schemeClr val="bg1"/>
                </a:solidFill>
                <a:latin typeface="Arial" pitchFamily="34" charset="0"/>
              </a:defRPr>
            </a:lvl4pPr>
            <a:lvl5pPr marL="2057400" indent="-228600" eaLnBrk="0" hangingPunct="0">
              <a:defRPr sz="2800">
                <a:solidFill>
                  <a:schemeClr val="bg1"/>
                </a:solidFill>
                <a:latin typeface="Arial" pitchFamily="34" charset="0"/>
              </a:defRPr>
            </a:lvl5pPr>
            <a:lvl6pPr marL="2514600" indent="-228600" algn="r" eaLnBrk="0" fontAlgn="base" hangingPunct="0">
              <a:spcBef>
                <a:spcPct val="0"/>
              </a:spcBef>
              <a:spcAft>
                <a:spcPct val="0"/>
              </a:spcAft>
              <a:defRPr sz="2800">
                <a:solidFill>
                  <a:schemeClr val="bg1"/>
                </a:solidFill>
                <a:latin typeface="Arial" pitchFamily="34" charset="0"/>
              </a:defRPr>
            </a:lvl6pPr>
            <a:lvl7pPr marL="2971800" indent="-228600" algn="r" eaLnBrk="0" fontAlgn="base" hangingPunct="0">
              <a:spcBef>
                <a:spcPct val="0"/>
              </a:spcBef>
              <a:spcAft>
                <a:spcPct val="0"/>
              </a:spcAft>
              <a:defRPr sz="2800">
                <a:solidFill>
                  <a:schemeClr val="bg1"/>
                </a:solidFill>
                <a:latin typeface="Arial" pitchFamily="34" charset="0"/>
              </a:defRPr>
            </a:lvl7pPr>
            <a:lvl8pPr marL="3429000" indent="-228600" algn="r" eaLnBrk="0" fontAlgn="base" hangingPunct="0">
              <a:spcBef>
                <a:spcPct val="0"/>
              </a:spcBef>
              <a:spcAft>
                <a:spcPct val="0"/>
              </a:spcAft>
              <a:defRPr sz="2800">
                <a:solidFill>
                  <a:schemeClr val="bg1"/>
                </a:solidFill>
                <a:latin typeface="Arial" pitchFamily="34" charset="0"/>
              </a:defRPr>
            </a:lvl8pPr>
            <a:lvl9pPr marL="3886200" indent="-228600" algn="r" eaLnBrk="0" fontAlgn="base" hangingPunct="0">
              <a:spcBef>
                <a:spcPct val="0"/>
              </a:spcBef>
              <a:spcAft>
                <a:spcPct val="0"/>
              </a:spcAft>
              <a:defRPr sz="2800">
                <a:solidFill>
                  <a:schemeClr val="bg1"/>
                </a:solidFill>
                <a:latin typeface="Arial" pitchFamily="34" charset="0"/>
              </a:defRPr>
            </a:lvl9pPr>
          </a:lstStyle>
          <a:p>
            <a:pPr eaLnBrk="1" hangingPunct="1"/>
            <a:fld id="{78D1C258-9273-4FCE-A9A2-39E0BE917DE1}" type="slidenum">
              <a:rPr lang="sv-SE" altLang="sv-SE" sz="1200" smtClean="0">
                <a:solidFill>
                  <a:schemeClr val="tx1"/>
                </a:solidFill>
              </a:rPr>
              <a:pPr eaLnBrk="1" hangingPunct="1"/>
              <a:t>37</a:t>
            </a:fld>
            <a:endParaRPr lang="sv-SE" altLang="sv-SE"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is-IS" dirty="0"/>
              <a:t>Sjúkdómar</a:t>
            </a:r>
            <a:r>
              <a:rPr lang="is-IS" baseline="0" dirty="0"/>
              <a:t> flokkaðir eftir staðsetningu. Hver staður hefur sína sjúkdóma og klínísku einkenni.</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5</a:t>
            </a:fld>
            <a:endParaRPr lang="sv-SE"/>
          </a:p>
        </p:txBody>
      </p:sp>
    </p:spTree>
    <p:extLst>
      <p:ext uri="{BB962C8B-B14F-4D97-AF65-F5344CB8AC3E}">
        <p14:creationId xmlns:p14="http://schemas.microsoft.com/office/powerpoint/2010/main" val="349011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a:ln/>
        </p:spPr>
      </p:sp>
      <p:sp>
        <p:nvSpPr>
          <p:cNvPr id="3993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ts val="1200"/>
              </a:spcBef>
              <a:spcAft>
                <a:spcPts val="1200"/>
              </a:spcAft>
            </a:pPr>
            <a:r>
              <a:rPr lang="sv-SE" altLang="sv-SE" sz="1200" dirty="0">
                <a:solidFill>
                  <a:srgbClr val="000066"/>
                </a:solidFill>
              </a:rPr>
              <a:t>Dystrofinbristen leder till att musklerna successivt bryts ner och ersätts av fett och bindvävnad</a:t>
            </a:r>
          </a:p>
          <a:p>
            <a:pPr>
              <a:lnSpc>
                <a:spcPct val="80000"/>
              </a:lnSpc>
              <a:spcBef>
                <a:spcPts val="1200"/>
              </a:spcBef>
              <a:spcAft>
                <a:spcPts val="1200"/>
              </a:spcAft>
            </a:pPr>
            <a:r>
              <a:rPr lang="sv-SE" altLang="sv-SE" sz="1200" dirty="0">
                <a:solidFill>
                  <a:srgbClr val="000066"/>
                </a:solidFill>
              </a:rPr>
              <a:t>Under de första levnadsåren kan nya muskelfibrer bildas, men den förmågan avtar successivt med tiden</a:t>
            </a:r>
          </a:p>
          <a:p>
            <a:endParaRPr lang="en-US" altLang="sv-SE" dirty="0">
              <a:latin typeface="Arial" pitchFamily="34" charset="0"/>
            </a:endParaRPr>
          </a:p>
        </p:txBody>
      </p:sp>
      <p:sp>
        <p:nvSpPr>
          <p:cNvPr id="39940"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bg1"/>
                </a:solidFill>
                <a:latin typeface="Arial" pitchFamily="34" charset="0"/>
              </a:defRPr>
            </a:lvl1pPr>
            <a:lvl2pPr marL="742950" indent="-285750">
              <a:defRPr sz="2800">
                <a:solidFill>
                  <a:schemeClr val="bg1"/>
                </a:solidFill>
                <a:latin typeface="Arial" pitchFamily="34" charset="0"/>
              </a:defRPr>
            </a:lvl2pPr>
            <a:lvl3pPr marL="1143000" indent="-228600">
              <a:defRPr sz="2800">
                <a:solidFill>
                  <a:schemeClr val="bg1"/>
                </a:solidFill>
                <a:latin typeface="Arial" pitchFamily="34" charset="0"/>
              </a:defRPr>
            </a:lvl3pPr>
            <a:lvl4pPr marL="1600200" indent="-228600">
              <a:defRPr sz="2800">
                <a:solidFill>
                  <a:schemeClr val="bg1"/>
                </a:solidFill>
                <a:latin typeface="Arial" pitchFamily="34" charset="0"/>
              </a:defRPr>
            </a:lvl4pPr>
            <a:lvl5pPr marL="2057400" indent="-228600">
              <a:defRPr sz="2800">
                <a:solidFill>
                  <a:schemeClr val="bg1"/>
                </a:solidFill>
                <a:latin typeface="Arial" pitchFamily="34" charset="0"/>
              </a:defRPr>
            </a:lvl5pPr>
            <a:lvl6pPr marL="2514600" indent="-228600" eaLnBrk="0" fontAlgn="base" hangingPunct="0">
              <a:spcBef>
                <a:spcPct val="0"/>
              </a:spcBef>
              <a:spcAft>
                <a:spcPct val="0"/>
              </a:spcAft>
              <a:defRPr sz="2800">
                <a:solidFill>
                  <a:schemeClr val="bg1"/>
                </a:solidFill>
                <a:latin typeface="Arial" pitchFamily="34" charset="0"/>
              </a:defRPr>
            </a:lvl6pPr>
            <a:lvl7pPr marL="2971800" indent="-228600" eaLnBrk="0" fontAlgn="base" hangingPunct="0">
              <a:spcBef>
                <a:spcPct val="0"/>
              </a:spcBef>
              <a:spcAft>
                <a:spcPct val="0"/>
              </a:spcAft>
              <a:defRPr sz="2800">
                <a:solidFill>
                  <a:schemeClr val="bg1"/>
                </a:solidFill>
                <a:latin typeface="Arial" pitchFamily="34" charset="0"/>
              </a:defRPr>
            </a:lvl7pPr>
            <a:lvl8pPr marL="3429000" indent="-228600" eaLnBrk="0" fontAlgn="base" hangingPunct="0">
              <a:spcBef>
                <a:spcPct val="0"/>
              </a:spcBef>
              <a:spcAft>
                <a:spcPct val="0"/>
              </a:spcAft>
              <a:defRPr sz="2800">
                <a:solidFill>
                  <a:schemeClr val="bg1"/>
                </a:solidFill>
                <a:latin typeface="Arial" pitchFamily="34" charset="0"/>
              </a:defRPr>
            </a:lvl8pPr>
            <a:lvl9pPr marL="3886200" indent="-228600" eaLnBrk="0" fontAlgn="base" hangingPunct="0">
              <a:spcBef>
                <a:spcPct val="0"/>
              </a:spcBef>
              <a:spcAft>
                <a:spcPct val="0"/>
              </a:spcAft>
              <a:defRPr sz="2800">
                <a:solidFill>
                  <a:schemeClr val="bg1"/>
                </a:solidFill>
                <a:latin typeface="Arial" pitchFamily="34" charset="0"/>
              </a:defRPr>
            </a:lvl9pPr>
          </a:lstStyle>
          <a:p>
            <a:pPr algn="r" eaLnBrk="1" hangingPunct="1"/>
            <a:fld id="{04EF8FB5-451C-4DD1-A15B-746FA874C991}" type="slidenum">
              <a:rPr lang="sv-SE" altLang="sv-SE" sz="1200">
                <a:solidFill>
                  <a:schemeClr val="tx1"/>
                </a:solidFill>
              </a:rPr>
              <a:pPr algn="r" eaLnBrk="1" hangingPunct="1"/>
              <a:t>39</a:t>
            </a:fld>
            <a:endParaRPr lang="sv-SE" altLang="sv-SE"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a:ln/>
        </p:spPr>
      </p:sp>
      <p:sp>
        <p:nvSpPr>
          <p:cNvPr id="4096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Arial" pitchFamily="34" charset="0"/>
            </a:endParaRPr>
          </a:p>
        </p:txBody>
      </p:sp>
      <p:sp>
        <p:nvSpPr>
          <p:cNvPr id="40964"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bg1"/>
                </a:solidFill>
                <a:latin typeface="Arial" pitchFamily="34" charset="0"/>
              </a:defRPr>
            </a:lvl1pPr>
            <a:lvl2pPr marL="742950" indent="-285750">
              <a:defRPr sz="2800">
                <a:solidFill>
                  <a:schemeClr val="bg1"/>
                </a:solidFill>
                <a:latin typeface="Arial" pitchFamily="34" charset="0"/>
              </a:defRPr>
            </a:lvl2pPr>
            <a:lvl3pPr marL="1143000" indent="-228600">
              <a:defRPr sz="2800">
                <a:solidFill>
                  <a:schemeClr val="bg1"/>
                </a:solidFill>
                <a:latin typeface="Arial" pitchFamily="34" charset="0"/>
              </a:defRPr>
            </a:lvl3pPr>
            <a:lvl4pPr marL="1600200" indent="-228600">
              <a:defRPr sz="2800">
                <a:solidFill>
                  <a:schemeClr val="bg1"/>
                </a:solidFill>
                <a:latin typeface="Arial" pitchFamily="34" charset="0"/>
              </a:defRPr>
            </a:lvl4pPr>
            <a:lvl5pPr marL="2057400" indent="-228600">
              <a:defRPr sz="2800">
                <a:solidFill>
                  <a:schemeClr val="bg1"/>
                </a:solidFill>
                <a:latin typeface="Arial" pitchFamily="34" charset="0"/>
              </a:defRPr>
            </a:lvl5pPr>
            <a:lvl6pPr marL="2514600" indent="-228600" eaLnBrk="0" fontAlgn="base" hangingPunct="0">
              <a:spcBef>
                <a:spcPct val="0"/>
              </a:spcBef>
              <a:spcAft>
                <a:spcPct val="0"/>
              </a:spcAft>
              <a:defRPr sz="2800">
                <a:solidFill>
                  <a:schemeClr val="bg1"/>
                </a:solidFill>
                <a:latin typeface="Arial" pitchFamily="34" charset="0"/>
              </a:defRPr>
            </a:lvl6pPr>
            <a:lvl7pPr marL="2971800" indent="-228600" eaLnBrk="0" fontAlgn="base" hangingPunct="0">
              <a:spcBef>
                <a:spcPct val="0"/>
              </a:spcBef>
              <a:spcAft>
                <a:spcPct val="0"/>
              </a:spcAft>
              <a:defRPr sz="2800">
                <a:solidFill>
                  <a:schemeClr val="bg1"/>
                </a:solidFill>
                <a:latin typeface="Arial" pitchFamily="34" charset="0"/>
              </a:defRPr>
            </a:lvl7pPr>
            <a:lvl8pPr marL="3429000" indent="-228600" eaLnBrk="0" fontAlgn="base" hangingPunct="0">
              <a:spcBef>
                <a:spcPct val="0"/>
              </a:spcBef>
              <a:spcAft>
                <a:spcPct val="0"/>
              </a:spcAft>
              <a:defRPr sz="2800">
                <a:solidFill>
                  <a:schemeClr val="bg1"/>
                </a:solidFill>
                <a:latin typeface="Arial" pitchFamily="34" charset="0"/>
              </a:defRPr>
            </a:lvl8pPr>
            <a:lvl9pPr marL="3886200" indent="-228600" eaLnBrk="0" fontAlgn="base" hangingPunct="0">
              <a:spcBef>
                <a:spcPct val="0"/>
              </a:spcBef>
              <a:spcAft>
                <a:spcPct val="0"/>
              </a:spcAft>
              <a:defRPr sz="2800">
                <a:solidFill>
                  <a:schemeClr val="bg1"/>
                </a:solidFill>
                <a:latin typeface="Arial" pitchFamily="34" charset="0"/>
              </a:defRPr>
            </a:lvl9pPr>
          </a:lstStyle>
          <a:p>
            <a:pPr algn="r" eaLnBrk="1" hangingPunct="1"/>
            <a:fld id="{6E7FA409-0A2F-41E9-9989-43D39A1D4D72}" type="slidenum">
              <a:rPr lang="sv-SE" altLang="sv-SE" sz="1200">
                <a:solidFill>
                  <a:schemeClr val="tx1"/>
                </a:solidFill>
              </a:rPr>
              <a:pPr algn="r" eaLnBrk="1" hangingPunct="1"/>
              <a:t>40</a:t>
            </a:fld>
            <a:endParaRPr lang="sv-SE" altLang="sv-SE"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bg1"/>
                </a:solidFill>
                <a:latin typeface="Arial" pitchFamily="34" charset="0"/>
              </a:defRPr>
            </a:lvl1pPr>
            <a:lvl2pPr marL="742950" indent="-285750">
              <a:defRPr sz="2800">
                <a:solidFill>
                  <a:schemeClr val="bg1"/>
                </a:solidFill>
                <a:latin typeface="Arial" pitchFamily="34" charset="0"/>
              </a:defRPr>
            </a:lvl2pPr>
            <a:lvl3pPr marL="1143000" indent="-228600">
              <a:defRPr sz="2800">
                <a:solidFill>
                  <a:schemeClr val="bg1"/>
                </a:solidFill>
                <a:latin typeface="Arial" pitchFamily="34" charset="0"/>
              </a:defRPr>
            </a:lvl3pPr>
            <a:lvl4pPr marL="1600200" indent="-228600">
              <a:defRPr sz="2800">
                <a:solidFill>
                  <a:schemeClr val="bg1"/>
                </a:solidFill>
                <a:latin typeface="Arial" pitchFamily="34" charset="0"/>
              </a:defRPr>
            </a:lvl4pPr>
            <a:lvl5pPr marL="2057400" indent="-228600">
              <a:defRPr sz="2800">
                <a:solidFill>
                  <a:schemeClr val="bg1"/>
                </a:solidFill>
                <a:latin typeface="Arial" pitchFamily="34" charset="0"/>
              </a:defRPr>
            </a:lvl5pPr>
            <a:lvl6pPr marL="2514600" indent="-228600" eaLnBrk="0" fontAlgn="base" hangingPunct="0">
              <a:spcBef>
                <a:spcPct val="0"/>
              </a:spcBef>
              <a:spcAft>
                <a:spcPct val="0"/>
              </a:spcAft>
              <a:defRPr sz="2800">
                <a:solidFill>
                  <a:schemeClr val="bg1"/>
                </a:solidFill>
                <a:latin typeface="Arial" pitchFamily="34" charset="0"/>
              </a:defRPr>
            </a:lvl6pPr>
            <a:lvl7pPr marL="2971800" indent="-228600" eaLnBrk="0" fontAlgn="base" hangingPunct="0">
              <a:spcBef>
                <a:spcPct val="0"/>
              </a:spcBef>
              <a:spcAft>
                <a:spcPct val="0"/>
              </a:spcAft>
              <a:defRPr sz="2800">
                <a:solidFill>
                  <a:schemeClr val="bg1"/>
                </a:solidFill>
                <a:latin typeface="Arial" pitchFamily="34" charset="0"/>
              </a:defRPr>
            </a:lvl7pPr>
            <a:lvl8pPr marL="3429000" indent="-228600" eaLnBrk="0" fontAlgn="base" hangingPunct="0">
              <a:spcBef>
                <a:spcPct val="0"/>
              </a:spcBef>
              <a:spcAft>
                <a:spcPct val="0"/>
              </a:spcAft>
              <a:defRPr sz="2800">
                <a:solidFill>
                  <a:schemeClr val="bg1"/>
                </a:solidFill>
                <a:latin typeface="Arial" pitchFamily="34" charset="0"/>
              </a:defRPr>
            </a:lvl8pPr>
            <a:lvl9pPr marL="3886200" indent="-228600" eaLnBrk="0" fontAlgn="base" hangingPunct="0">
              <a:spcBef>
                <a:spcPct val="0"/>
              </a:spcBef>
              <a:spcAft>
                <a:spcPct val="0"/>
              </a:spcAft>
              <a:defRPr sz="2800">
                <a:solidFill>
                  <a:schemeClr val="bg1"/>
                </a:solidFill>
                <a:latin typeface="Arial" pitchFamily="34" charset="0"/>
              </a:defRPr>
            </a:lvl9pPr>
          </a:lstStyle>
          <a:p>
            <a:pPr algn="r" eaLnBrk="1" hangingPunct="1"/>
            <a:fld id="{707E505C-5599-44AF-AC36-E028CEEF224D}" type="slidenum">
              <a:rPr lang="sv-SE" altLang="sv-SE" sz="1200">
                <a:solidFill>
                  <a:schemeClr val="tx1"/>
                </a:solidFill>
              </a:rPr>
              <a:pPr algn="r" eaLnBrk="1" hangingPunct="1"/>
              <a:t>49</a:t>
            </a:fld>
            <a:endParaRPr lang="sv-SE" altLang="sv-SE" sz="1200">
              <a:solidFill>
                <a:schemeClr val="tx1"/>
              </a:solidFill>
            </a:endParaRPr>
          </a:p>
        </p:txBody>
      </p:sp>
      <p:sp>
        <p:nvSpPr>
          <p:cNvPr id="45059" name="Rectangle 2"/>
          <p:cNvSpPr>
            <a:spLocks noGrp="1" noRot="1" noChangeAspect="1" noChangeArrowheads="1" noTextEdit="1"/>
          </p:cNvSpPr>
          <p:nvPr>
            <p:ph type="sldImg"/>
          </p:nvPr>
        </p:nvSpPr>
        <p:spPr>
          <a:xfrm>
            <a:off x="1144588" y="684213"/>
            <a:ext cx="4572000" cy="3429000"/>
          </a:xfrm>
          <a:ln/>
        </p:spPr>
      </p:sp>
      <p:sp>
        <p:nvSpPr>
          <p:cNvPr id="45060" name="Rectangle 3"/>
          <p:cNvSpPr>
            <a:spLocks noGrp="1" noChangeArrowheads="1"/>
          </p:cNvSpPr>
          <p:nvPr>
            <p:ph type="body" idx="1"/>
          </p:nvPr>
        </p:nvSpPr>
        <p:spPr>
          <a:xfrm>
            <a:off x="915988" y="4341813"/>
            <a:ext cx="502602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sv-SE" sz="1200" b="0" i="0" u="none" strike="noStrike" kern="1200" baseline="0" dirty="0">
                <a:solidFill>
                  <a:schemeClr val="tx1"/>
                </a:solidFill>
                <a:latin typeface="+mn-lt"/>
                <a:ea typeface="+mn-ea"/>
                <a:cs typeface="+mn-cs"/>
              </a:rPr>
              <a:t>Idag pågår studier kring sex nya läkemedel som kallas antisense </a:t>
            </a:r>
            <a:r>
              <a:rPr lang="sv-SE" sz="1200" b="0" i="0" u="none" strike="noStrike" kern="1200" baseline="0" dirty="0" err="1">
                <a:solidFill>
                  <a:schemeClr val="tx1"/>
                </a:solidFill>
                <a:latin typeface="+mn-lt"/>
                <a:ea typeface="+mn-ea"/>
                <a:cs typeface="+mn-cs"/>
              </a:rPr>
              <a:t>oligonukleotider</a:t>
            </a:r>
            <a:r>
              <a:rPr lang="sv-SE" sz="1200" b="0" i="0" u="none" strike="noStrike" kern="1200" baseline="0" dirty="0">
                <a:solidFill>
                  <a:schemeClr val="tx1"/>
                </a:solidFill>
                <a:latin typeface="+mn-lt"/>
                <a:ea typeface="+mn-ea"/>
                <a:cs typeface="+mn-cs"/>
              </a:rPr>
              <a:t>. Blir resultaten framgångsrika är förhoppningen att 41 procent av alla med </a:t>
            </a:r>
            <a:r>
              <a:rPr lang="sv-SE" sz="1200" b="0" i="0" u="none" strike="noStrike" kern="1200" baseline="0" dirty="0" err="1">
                <a:solidFill>
                  <a:schemeClr val="tx1"/>
                </a:solidFill>
                <a:latin typeface="+mn-lt"/>
                <a:ea typeface="+mn-ea"/>
                <a:cs typeface="+mn-cs"/>
              </a:rPr>
              <a:t>Duchennes</a:t>
            </a:r>
            <a:r>
              <a:rPr lang="sv-SE" sz="1200" b="0" i="0" u="none" strike="noStrike" kern="1200" baseline="0" dirty="0">
                <a:solidFill>
                  <a:schemeClr val="tx1"/>
                </a:solidFill>
                <a:latin typeface="+mn-lt"/>
                <a:ea typeface="+mn-ea"/>
                <a:cs typeface="+mn-cs"/>
              </a:rPr>
              <a:t> muskeldystrofi ska kunna behandlas med dem. </a:t>
            </a:r>
            <a:endParaRPr lang="en-US" altLang="sv-SE" dirty="0">
              <a:latin typeface="Arial" pitchFamily="34" charset="0"/>
              <a:sym typeface="Symbol" pitchFamily="18" charset="2"/>
            </a:endParaRPr>
          </a:p>
          <a:p>
            <a:pPr eaLnBrk="1" hangingPunct="1">
              <a:lnSpc>
                <a:spcPct val="90000"/>
              </a:lnSpc>
            </a:pPr>
            <a:endParaRPr lang="en-US" altLang="sv-SE" dirty="0">
              <a:latin typeface="Arial" pitchFamily="34" charset="0"/>
              <a:sym typeface="Symbol" pitchFamily="18" charset="2"/>
            </a:endParaRPr>
          </a:p>
          <a:p>
            <a:pPr eaLnBrk="1" hangingPunct="1">
              <a:lnSpc>
                <a:spcPct val="90000"/>
              </a:lnSpc>
              <a:buFontTx/>
              <a:buChar char="-"/>
            </a:pPr>
            <a:endParaRPr lang="en-US" altLang="sv-SE" dirty="0">
              <a:latin typeface="Arial" pitchFamily="34" charset="0"/>
              <a:sym typeface="Symbol" pitchFamily="18"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is-IS" dirty="0"/>
              <a:t>Vista 17 tilvik</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6</a:t>
            </a:fld>
            <a:endParaRPr lang="sv-SE"/>
          </a:p>
        </p:txBody>
      </p:sp>
    </p:spTree>
    <p:extLst>
      <p:ext uri="{BB962C8B-B14F-4D97-AF65-F5344CB8AC3E}">
        <p14:creationId xmlns:p14="http://schemas.microsoft.com/office/powerpoint/2010/main" val="178915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is-IS" dirty="0"/>
              <a:t>Meira um</a:t>
            </a:r>
            <a:r>
              <a:rPr lang="is-IS" baseline="0" dirty="0"/>
              <a:t> hlutverk SMN gens...</a:t>
            </a:r>
            <a:r>
              <a:rPr lang="sv-SE" dirty="0">
                <a:effectLst/>
              </a:rPr>
              <a:t> Bristen på SMN påverkar de motoriska nervcellernas förmåga att bilda proteiner som behövs för cellernas tillväxt och funktion.</a:t>
            </a:r>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9</a:t>
            </a:fld>
            <a:endParaRPr lang="sv-SE"/>
          </a:p>
        </p:txBody>
      </p:sp>
    </p:spTree>
    <p:extLst>
      <p:ext uri="{BB962C8B-B14F-4D97-AF65-F5344CB8AC3E}">
        <p14:creationId xmlns:p14="http://schemas.microsoft.com/office/powerpoint/2010/main" val="2860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objekt 1"/>
          <p:cNvSpPr>
            <a:spLocks noGrp="1" noRot="1" noChangeAspect="1" noChangeArrowheads="1" noTextEdit="1"/>
          </p:cNvSpPr>
          <p:nvPr>
            <p:ph type="sldImg"/>
          </p:nvPr>
        </p:nvSpPr>
        <p:spPr>
          <a:ln/>
        </p:spPr>
      </p:sp>
      <p:sp>
        <p:nvSpPr>
          <p:cNvPr id="112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Arial" pitchFamily="34" charset="0"/>
              <a:ea typeface="ヒラギノ角ゴ Pro W3" pitchFamily="1" charset="-128"/>
            </a:endParaRPr>
          </a:p>
        </p:txBody>
      </p:sp>
      <p:sp>
        <p:nvSpPr>
          <p:cNvPr id="1126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86D2662-3746-4F86-B428-1D5A27930EBB}" type="slidenum">
              <a:rPr lang="sv-SE" altLang="sv-SE">
                <a:latin typeface="Arial" pitchFamily="34" charset="0"/>
              </a:rPr>
              <a:pPr/>
              <a:t>10</a:t>
            </a:fld>
            <a:endParaRPr lang="sv-SE" altLang="sv-SE">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a:t>SMA I algengasta gerðin.</a:t>
            </a:r>
            <a:r>
              <a:rPr lang="is-IS" baseline="0" dirty="0"/>
              <a:t> </a:t>
            </a:r>
            <a:endParaRPr lang="is-IS" dirty="0"/>
          </a:p>
          <a:p>
            <a:pPr marL="0" marR="0" indent="0" algn="l" defTabSz="914400" rtl="0" eaLnBrk="1" fontAlgn="auto" latinLnBrk="0" hangingPunct="1">
              <a:lnSpc>
                <a:spcPct val="100000"/>
              </a:lnSpc>
              <a:spcBef>
                <a:spcPts val="0"/>
              </a:spcBef>
              <a:spcAft>
                <a:spcPts val="0"/>
              </a:spcAft>
              <a:buClrTx/>
              <a:buSzTx/>
              <a:buFontTx/>
              <a:buNone/>
              <a:tabLst/>
              <a:defRPr/>
            </a:pPr>
            <a:r>
              <a:rPr lang="is-IS" dirty="0"/>
              <a:t>Alvarlegri</a:t>
            </a:r>
            <a:r>
              <a:rPr lang="is-IS" baseline="0" dirty="0"/>
              <a:t> sjúkdómur því fyrr sem hann kemur fram. 0 með litlar lífslíkur. I lífslíkur 2 ár. II 20 ára. III geta sum gengið, lífslíkur geta verið eðl. IV Lífslíkur eðl. </a:t>
            </a:r>
            <a:endParaRPr lang="sv-SE" dirty="0"/>
          </a:p>
          <a:p>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11</a:t>
            </a:fld>
            <a:endParaRPr lang="sv-SE"/>
          </a:p>
        </p:txBody>
      </p:sp>
    </p:spTree>
    <p:extLst>
      <p:ext uri="{BB962C8B-B14F-4D97-AF65-F5344CB8AC3E}">
        <p14:creationId xmlns:p14="http://schemas.microsoft.com/office/powerpoint/2010/main" val="263477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bildobjekt 1"/>
          <p:cNvSpPr>
            <a:spLocks noGrp="1" noRot="1" noChangeAspect="1" noChangeArrowheads="1" noTextEdit="1"/>
          </p:cNvSpPr>
          <p:nvPr>
            <p:ph type="sldImg"/>
          </p:nvPr>
        </p:nvSpPr>
        <p:spPr>
          <a:ln/>
        </p:spPr>
      </p:sp>
      <p:sp>
        <p:nvSpPr>
          <p:cNvPr id="1331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Arial" pitchFamily="34" charset="0"/>
              <a:ea typeface="ヒラギノ角ゴ Pro W3" pitchFamily="1" charset="-128"/>
            </a:endParaRPr>
          </a:p>
        </p:txBody>
      </p:sp>
      <p:sp>
        <p:nvSpPr>
          <p:cNvPr id="1331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1078E78-910A-44A0-88AA-45A603019C68}" type="slidenum">
              <a:rPr lang="en-US" altLang="sv-SE">
                <a:latin typeface="Arial" pitchFamily="34" charset="0"/>
              </a:rPr>
              <a:pPr/>
              <a:t>12</a:t>
            </a:fld>
            <a:endParaRPr lang="en-US" altLang="sv-SE">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noChangeArrowheads="1" noTextEdit="1"/>
          </p:cNvSpPr>
          <p:nvPr>
            <p:ph type="sldImg"/>
          </p:nvPr>
        </p:nvSpPr>
        <p:spPr>
          <a:ln/>
        </p:spPr>
      </p:sp>
      <p:sp>
        <p:nvSpPr>
          <p:cNvPr id="1536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latin typeface="Arial" pitchFamily="34" charset="0"/>
              <a:ea typeface="ヒラギノ角ゴ Pro W3" pitchFamily="1" charset="-128"/>
            </a:endParaRPr>
          </a:p>
        </p:txBody>
      </p:sp>
      <p:sp>
        <p:nvSpPr>
          <p:cNvPr id="1536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C3F9F93-E2F1-41DB-A086-04E3BADE0A2C}" type="slidenum">
              <a:rPr lang="sv-SE" altLang="sv-SE">
                <a:latin typeface="Arial" pitchFamily="34" charset="0"/>
              </a:rPr>
              <a:pPr/>
              <a:t>13</a:t>
            </a:fld>
            <a:endParaRPr lang="sv-SE" altLang="sv-SE">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E6FB119-CA9D-4F43-B55C-F0ECFF696839}" type="slidenum">
              <a:rPr lang="sv-SE" smtClean="0"/>
              <a:pPr/>
              <a:t>24</a:t>
            </a:fld>
            <a:endParaRPr lang="sv-SE"/>
          </a:p>
        </p:txBody>
      </p:sp>
    </p:spTree>
    <p:extLst>
      <p:ext uri="{BB962C8B-B14F-4D97-AF65-F5344CB8AC3E}">
        <p14:creationId xmlns:p14="http://schemas.microsoft.com/office/powerpoint/2010/main" val="119154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39220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46188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219585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ClipArt 3"/>
          <p:cNvSpPr>
            <a:spLocks noGrp="1"/>
          </p:cNvSpPr>
          <p:nvPr>
            <p:ph type="clipArt" sz="half" idx="2"/>
          </p:nvPr>
        </p:nvSpPr>
        <p:spPr>
          <a:xfrm>
            <a:off x="4648200" y="1600200"/>
            <a:ext cx="4038600" cy="4525963"/>
          </a:xfrm>
        </p:spPr>
        <p:txBody>
          <a:bodyPr/>
          <a:lstStyle/>
          <a:p>
            <a:pPr lvl="0"/>
            <a:endParaRPr lang="sv-SE" noProof="0"/>
          </a:p>
        </p:txBody>
      </p:sp>
      <p:sp>
        <p:nvSpPr>
          <p:cNvPr id="5" name="Platshållare för datum 4"/>
          <p:cNvSpPr>
            <a:spLocks noGrp="1"/>
          </p:cNvSpPr>
          <p:nvPr>
            <p:ph type="dt" sz="half" idx="10"/>
          </p:nvPr>
        </p:nvSpPr>
        <p:spPr/>
        <p:txBody>
          <a:bodyPr/>
          <a:lstStyle>
            <a:lvl1pPr>
              <a:defRPr/>
            </a:lvl1pPr>
          </a:lstStyle>
          <a:p>
            <a:pPr>
              <a:defRPr/>
            </a:pPr>
            <a:fld id="{7BD71F2F-8926-4C37-A09B-BD71F279584C}" type="datetime1">
              <a:rPr lang="sv-SE" smtClean="0"/>
              <a:pPr>
                <a:defRPr/>
              </a:pPr>
              <a:t>2024-12-10</a:t>
            </a:fld>
            <a:endParaRPr lang="sv-SE"/>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pPr>
              <a:defRPr/>
            </a:pPr>
            <a:endParaRPr lang="sv-SE"/>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pPr>
              <a:defRPr/>
            </a:pPr>
            <a:fld id="{BFCEAFD4-E2CF-4B91-857C-D0A7A2B818FD}" type="slidenum">
              <a:rPr lang="sv-SE"/>
              <a:pPr>
                <a:defRPr/>
              </a:pPr>
              <a:t>‹#›</a:t>
            </a:fld>
            <a:endParaRPr lang="sv-SE"/>
          </a:p>
        </p:txBody>
      </p:sp>
    </p:spTree>
    <p:extLst>
      <p:ext uri="{BB962C8B-B14F-4D97-AF65-F5344CB8AC3E}">
        <p14:creationId xmlns:p14="http://schemas.microsoft.com/office/powerpoint/2010/main" val="369947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lvl1pPr marL="284163" indent="-284163" eaLnBrk="1" latinLnBrk="0" hangingPunct="1">
              <a:spcBef>
                <a:spcPts val="1200"/>
              </a:spcBef>
              <a:buClr>
                <a:schemeClr val="accent1">
                  <a:lumMod val="75000"/>
                </a:schemeClr>
              </a:buClr>
              <a:buSzPct val="100000"/>
              <a:buFont typeface="Wingdings" pitchFamily="2" charset="2"/>
              <a:buChar char=""/>
              <a:defRPr sz="2400" b="1">
                <a:latin typeface="+mn-lt"/>
              </a:defRPr>
            </a:lvl1pPr>
            <a:lvl2pPr marL="457200" indent="-228600" eaLnBrk="1" latinLnBrk="0" hangingPunct="1">
              <a:spcAft>
                <a:spcPts val="600"/>
              </a:spcAft>
              <a:buClr>
                <a:srgbClr val="916F55"/>
              </a:buClr>
              <a:buSzPct val="70000"/>
              <a:defRPr sz="2000">
                <a:latin typeface="+mn-lt"/>
              </a:defRPr>
            </a:lvl2pPr>
            <a:lvl3pPr marL="685800" indent="-228600" eaLnBrk="1" latinLnBrk="0" hangingPunct="1">
              <a:spcAft>
                <a:spcPts val="600"/>
              </a:spcAft>
              <a:buClr>
                <a:srgbClr val="585858"/>
              </a:buClr>
              <a:buSzPct val="70000"/>
              <a:defRPr sz="1800" baseline="0">
                <a:solidFill>
                  <a:srgbClr val="585858"/>
                </a:solidFill>
                <a:latin typeface="+mn-lt"/>
              </a:defRPr>
            </a:lvl3pPr>
            <a:lvl4pPr marL="914400" indent="-228600" eaLnBrk="1" latinLnBrk="0" hangingPunct="1">
              <a:spcAft>
                <a:spcPts val="600"/>
              </a:spcAft>
              <a:buClr>
                <a:srgbClr val="6D5340"/>
              </a:buClr>
              <a:buSzPct val="70000"/>
              <a:defRPr sz="1800" baseline="0">
                <a:solidFill>
                  <a:srgbClr val="6D5340"/>
                </a:solidFill>
                <a:latin typeface="+mn-lt"/>
              </a:defRPr>
            </a:lvl4pPr>
            <a:lvl5pPr marL="1143000" indent="-228600" eaLnBrk="1" latinLnBrk="0" hangingPunct="1">
              <a:spcAft>
                <a:spcPts val="600"/>
              </a:spcAft>
              <a:buClr>
                <a:srgbClr val="916F55"/>
              </a:buClr>
              <a:buSzPct val="70000"/>
              <a:defRPr sz="1600" baseline="0">
                <a:solidFill>
                  <a:srgbClr val="916F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21"/>
          <p:cNvSpPr>
            <a:spLocks noGrp="1"/>
          </p:cNvSpPr>
          <p:nvPr>
            <p:ph type="title"/>
          </p:nvPr>
        </p:nvSpPr>
        <p:spPr>
          <a:xfrm>
            <a:off x="609600" y="228600"/>
            <a:ext cx="8153400" cy="990600"/>
          </a:xfrm>
          <a:prstGeom prst="rect">
            <a:avLst/>
          </a:prstGeom>
        </p:spPr>
        <p:txBody>
          <a:bodyPr>
            <a:normAutofit/>
          </a:bodyPr>
          <a:lstStyle/>
          <a:p>
            <a:r>
              <a:rPr lang="en-US"/>
              <a:t>Click to edit Master title style</a:t>
            </a:r>
            <a:endParaRPr lang="en-US" dirty="0"/>
          </a:p>
        </p:txBody>
      </p:sp>
      <p:sp>
        <p:nvSpPr>
          <p:cNvPr id="4" name="Footer Placeholder 13"/>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427C859B-5185-49B1-B2FA-5945D4CF70E3}" type="slidenum">
              <a:rPr lang="en-US"/>
              <a:pPr>
                <a:defRPr/>
              </a:pPr>
              <a:t>‹#›</a:t>
            </a:fld>
            <a:endParaRPr lang="en-US"/>
          </a:p>
        </p:txBody>
      </p:sp>
    </p:spTree>
    <p:extLst>
      <p:ext uri="{BB962C8B-B14F-4D97-AF65-F5344CB8AC3E}">
        <p14:creationId xmlns:p14="http://schemas.microsoft.com/office/powerpoint/2010/main" val="7795273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F42B722-5201-45F1-B772-81AF0D377221}" type="slidenum">
              <a:rPr lang="sv-SE"/>
              <a:pPr>
                <a:defRPr/>
              </a:pPr>
              <a:t>‹#›</a:t>
            </a:fld>
            <a:endParaRPr lang="sv-SE"/>
          </a:p>
        </p:txBody>
      </p:sp>
    </p:spTree>
    <p:extLst>
      <p:ext uri="{BB962C8B-B14F-4D97-AF65-F5344CB8AC3E}">
        <p14:creationId xmlns:p14="http://schemas.microsoft.com/office/powerpoint/2010/main" val="96529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403357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199131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410440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23959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395624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9470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102027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4B61143-810B-4089-8666-336BB1E501E1}" type="datetimeFigureOut">
              <a:rPr lang="sv-SE" smtClean="0"/>
              <a:pPr/>
              <a:t>2024-12-10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21105AA-AEB9-4276-9BCB-8CD26C4756D2}" type="slidenum">
              <a:rPr lang="sv-SE" smtClean="0"/>
              <a:pPr/>
              <a:t>‹#›</a:t>
            </a:fld>
            <a:endParaRPr lang="sv-SE"/>
          </a:p>
        </p:txBody>
      </p:sp>
    </p:spTree>
    <p:extLst>
      <p:ext uri="{BB962C8B-B14F-4D97-AF65-F5344CB8AC3E}">
        <p14:creationId xmlns:p14="http://schemas.microsoft.com/office/powerpoint/2010/main" val="288688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1143-810B-4089-8666-336BB1E501E1}" type="datetimeFigureOut">
              <a:rPr lang="sv-SE" smtClean="0"/>
              <a:pPr/>
              <a:t>2024-12-10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105AA-AEB9-4276-9BCB-8CD26C4756D2}" type="slidenum">
              <a:rPr lang="sv-SE" smtClean="0"/>
              <a:pPr/>
              <a:t>‹#›</a:t>
            </a:fld>
            <a:endParaRPr lang="sv-SE"/>
          </a:p>
        </p:txBody>
      </p:sp>
    </p:spTree>
    <p:extLst>
      <p:ext uri="{BB962C8B-B14F-4D97-AF65-F5344CB8AC3E}">
        <p14:creationId xmlns:p14="http://schemas.microsoft.com/office/powerpoint/2010/main" val="203720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is/url?sa=i&amp;rct=j&amp;q=&amp;esrc=s&amp;source=images&amp;cd=&amp;cad=rja&amp;uact=8&amp;ved=0CAcQjRxqFQoTCMTJ49_q48gCFUc9FAodUXcEpA&amp;url=http://medinsomnia.blogspot.com/2010/06/floppy-infant.html&amp;bvm=bv.105841590,d.d24&amp;psig=AFQjCNHFCEdZy-01Ea3pjUgk-Owsuh4G8g&amp;ust=1446075828575967"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is/url?sa=i&amp;rct=j&amp;q=&amp;esrc=s&amp;source=images&amp;cd=&amp;cad=rja&amp;uact=8&amp;ved=0CAcQjRxqFQoTCMegtPPq48gCFQbRFAodClYCAQ&amp;url=http://www.winfssi.com/appraisals.html&amp;bvm=bv.105841590,d.d24&amp;psig=AFQjCNHFCEdZy-01Ea3pjUgk-Owsuh4G8g&amp;ust=144607582857596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is/url?sa=i&amp;rct=j&amp;q=&amp;esrc=s&amp;source=images&amp;cd=&amp;cad=rja&amp;uact=8&amp;ved=0CAcQjRxqFQoTCIaIivu7rsgCFQG1FAod3RgPQQ&amp;url=http://www.slideshare.net/chandanashwin/myopathies-24163309&amp;psig=AFQjCNFxDdPoGdwzp-nmPECFT1V7SlxZiA&amp;ust=144424207409038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commons.wikimedia.org/wiki/File:Guillaume_Duchenne_de_Boulogne_performing_facial_electrostimulus_experiments.jpg" TargetMode="External"/><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hyperlink" Target="http://en.wikipedia.org/wiki/File:DuchenneAppareil.jpg" TargetMode="External"/><Relationship Id="rId10" Type="http://schemas.openxmlformats.org/officeDocument/2006/relationships/hyperlink" Target="http://en.wikipedia.org/wiki/File:Smiling_girl.jpg" TargetMode="External"/><Relationship Id="rId4" Type="http://schemas.openxmlformats.org/officeDocument/2006/relationships/image" Target="../media/image27.jpeg"/><Relationship Id="rId9"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a:t>Úttauga</a:t>
            </a:r>
            <a:r>
              <a:rPr lang="sv-SE" dirty="0"/>
              <a:t>- </a:t>
            </a:r>
            <a:r>
              <a:rPr lang="sv-SE" dirty="0" err="1"/>
              <a:t>og</a:t>
            </a:r>
            <a:r>
              <a:rPr lang="sv-SE" dirty="0"/>
              <a:t> </a:t>
            </a:r>
            <a:r>
              <a:rPr lang="sv-SE" dirty="0" err="1"/>
              <a:t>vö</a:t>
            </a:r>
            <a:r>
              <a:rPr lang="is-IS" dirty="0"/>
              <a:t>ðvasjúkdómar</a:t>
            </a:r>
            <a:br>
              <a:rPr lang="is-IS" dirty="0"/>
            </a:br>
            <a:endParaRPr lang="sv-SE" dirty="0"/>
          </a:p>
        </p:txBody>
      </p:sp>
      <p:sp>
        <p:nvSpPr>
          <p:cNvPr id="3" name="Underrubrik 2"/>
          <p:cNvSpPr>
            <a:spLocks noGrp="1"/>
          </p:cNvSpPr>
          <p:nvPr>
            <p:ph type="subTitle" idx="1"/>
          </p:nvPr>
        </p:nvSpPr>
        <p:spPr/>
        <p:txBody>
          <a:bodyPr/>
          <a:lstStyle/>
          <a:p>
            <a:endParaRPr lang="is-IS" dirty="0"/>
          </a:p>
          <a:p>
            <a:r>
              <a:rPr lang="is-IS" dirty="0"/>
              <a:t>Brynja K. Þórarinsdóttir</a:t>
            </a:r>
          </a:p>
          <a:p>
            <a:r>
              <a:rPr lang="is-IS" dirty="0"/>
              <a:t>Barnaspítala Hringsins</a:t>
            </a:r>
            <a:endParaRPr lang="sv-SE"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3141663"/>
            <a:ext cx="914400" cy="91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4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5200650"/>
            <a:ext cx="9144000"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is-IS" altLang="sv-SE" sz="2800">
              <a:solidFill>
                <a:schemeClr val="bg1"/>
              </a:solidFill>
              <a:latin typeface="Arial" pitchFamily="34" charset="0"/>
              <a:ea typeface="ヒラギノ角ゴ Pro W3" pitchFamily="1" charset="-128"/>
            </a:endParaRPr>
          </a:p>
        </p:txBody>
      </p:sp>
      <p:sp>
        <p:nvSpPr>
          <p:cNvPr id="10243" name="Rubrik 1"/>
          <p:cNvSpPr>
            <a:spLocks noGrp="1" noChangeArrowheads="1"/>
          </p:cNvSpPr>
          <p:nvPr>
            <p:ph type="title"/>
          </p:nvPr>
        </p:nvSpPr>
        <p:spPr>
          <a:xfrm>
            <a:off x="671513" y="165100"/>
            <a:ext cx="8154987" cy="1547813"/>
          </a:xfrm>
        </p:spPr>
        <p:txBody>
          <a:bodyPr>
            <a:normAutofit/>
          </a:bodyPr>
          <a:lstStyle/>
          <a:p>
            <a:pPr algn="ctr"/>
            <a:br>
              <a:rPr lang="sv-SE" altLang="sv-SE" dirty="0"/>
            </a:br>
            <a:r>
              <a:rPr lang="sv-SE" altLang="sv-SE" dirty="0"/>
              <a:t>SMA </a:t>
            </a:r>
            <a:r>
              <a:rPr lang="sv-SE" altLang="sv-SE" dirty="0" err="1"/>
              <a:t>erfist</a:t>
            </a:r>
            <a:r>
              <a:rPr lang="sv-SE" altLang="sv-SE" dirty="0"/>
              <a:t> autosomal v</a:t>
            </a:r>
            <a:r>
              <a:rPr lang="is-IS" altLang="sv-SE" dirty="0"/>
              <a:t>íkjandi </a:t>
            </a:r>
            <a:endParaRPr lang="en-US" altLang="sv-SE" dirty="0"/>
          </a:p>
        </p:txBody>
      </p:sp>
      <p:sp>
        <p:nvSpPr>
          <p:cNvPr id="10244" name="AutoShape 5"/>
          <p:cNvSpPr>
            <a:spLocks noChangeAspect="1" noChangeArrowheads="1" noTextEdit="1"/>
          </p:cNvSpPr>
          <p:nvPr/>
        </p:nvSpPr>
        <p:spPr bwMode="auto">
          <a:xfrm>
            <a:off x="1714500" y="1714500"/>
            <a:ext cx="5718175"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10245" name="Rectangle 7"/>
          <p:cNvSpPr>
            <a:spLocks noChangeArrowheads="1"/>
          </p:cNvSpPr>
          <p:nvPr/>
        </p:nvSpPr>
        <p:spPr bwMode="auto">
          <a:xfrm>
            <a:off x="1755775" y="1805459"/>
            <a:ext cx="5718175" cy="4287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0246" name="Rectangle 8"/>
          <p:cNvSpPr>
            <a:spLocks noChangeArrowheads="1"/>
          </p:cNvSpPr>
          <p:nvPr/>
        </p:nvSpPr>
        <p:spPr bwMode="auto">
          <a:xfrm>
            <a:off x="7004050" y="5807075"/>
            <a:ext cx="3333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0247" name="Rectangle 10"/>
          <p:cNvSpPr>
            <a:spLocks noChangeArrowheads="1"/>
          </p:cNvSpPr>
          <p:nvPr/>
        </p:nvSpPr>
        <p:spPr bwMode="auto">
          <a:xfrm>
            <a:off x="2143125" y="2095500"/>
            <a:ext cx="4862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0248" name="Rectangle 11"/>
          <p:cNvSpPr>
            <a:spLocks noChangeArrowheads="1"/>
          </p:cNvSpPr>
          <p:nvPr/>
        </p:nvSpPr>
        <p:spPr bwMode="auto">
          <a:xfrm>
            <a:off x="3613150" y="2270125"/>
            <a:ext cx="1559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800" dirty="0" err="1">
                <a:solidFill>
                  <a:srgbClr val="000000"/>
                </a:solidFill>
                <a:latin typeface="+mj-lt"/>
                <a:ea typeface="ヒラギノ角ゴ Pro W3" pitchFamily="1" charset="-128"/>
              </a:rPr>
              <a:t>Litningur</a:t>
            </a:r>
            <a:r>
              <a:rPr lang="sv-SE" altLang="sv-SE" sz="2800" dirty="0">
                <a:solidFill>
                  <a:srgbClr val="000000"/>
                </a:solidFill>
                <a:latin typeface="+mj-lt"/>
                <a:ea typeface="ヒラギノ角ゴ Pro W3" pitchFamily="1" charset="-128"/>
              </a:rPr>
              <a:t> 5</a:t>
            </a:r>
            <a:endParaRPr lang="sv-SE" altLang="sv-SE" sz="2400" dirty="0">
              <a:latin typeface="+mj-lt"/>
              <a:ea typeface="ヒラギノ角ゴ Pro W3" pitchFamily="1" charset="-128"/>
            </a:endParaRPr>
          </a:p>
        </p:txBody>
      </p:sp>
      <p:sp>
        <p:nvSpPr>
          <p:cNvPr id="10249" name="Rectangle 12"/>
          <p:cNvSpPr>
            <a:spLocks noChangeArrowheads="1"/>
          </p:cNvSpPr>
          <p:nvPr/>
        </p:nvSpPr>
        <p:spPr bwMode="auto">
          <a:xfrm>
            <a:off x="4478338" y="3381375"/>
            <a:ext cx="23844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0250" name="Rectangle 13"/>
          <p:cNvSpPr>
            <a:spLocks noChangeArrowheads="1"/>
          </p:cNvSpPr>
          <p:nvPr/>
        </p:nvSpPr>
        <p:spPr bwMode="auto">
          <a:xfrm>
            <a:off x="4535488" y="342741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a:solidFill>
                  <a:srgbClr val="000000"/>
                </a:solidFill>
                <a:latin typeface="Times New Roman" pitchFamily="18" charset="0"/>
                <a:ea typeface="ヒラギノ角ゴ Pro W3" pitchFamily="1" charset="-128"/>
              </a:rPr>
              <a:t>•</a:t>
            </a:r>
            <a:endParaRPr lang="sv-SE" altLang="sv-SE" sz="2400">
              <a:latin typeface="Arial" pitchFamily="34" charset="0"/>
              <a:ea typeface="ヒラギノ角ゴ Pro W3" pitchFamily="1" charset="-128"/>
            </a:endParaRPr>
          </a:p>
        </p:txBody>
      </p:sp>
      <p:sp>
        <p:nvSpPr>
          <p:cNvPr id="10251" name="Rectangle 14"/>
          <p:cNvSpPr>
            <a:spLocks noChangeArrowheads="1"/>
          </p:cNvSpPr>
          <p:nvPr/>
        </p:nvSpPr>
        <p:spPr bwMode="auto">
          <a:xfrm>
            <a:off x="4749800" y="3427413"/>
            <a:ext cx="1119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is-IS" altLang="sv-SE" dirty="0">
                <a:solidFill>
                  <a:srgbClr val="000000"/>
                </a:solidFill>
                <a:latin typeface="+mj-lt"/>
                <a:ea typeface="ヒラギノ角ゴ Pro W3" pitchFamily="1" charset="-128"/>
              </a:rPr>
              <a:t>Úrfelling á </a:t>
            </a:r>
            <a:r>
              <a:rPr lang="sv-SE" altLang="sv-SE" dirty="0">
                <a:solidFill>
                  <a:srgbClr val="000000"/>
                </a:solidFill>
                <a:latin typeface="+mj-lt"/>
                <a:ea typeface="ヒラギノ角ゴ Pro W3" pitchFamily="1" charset="-128"/>
              </a:rPr>
              <a:t>  </a:t>
            </a:r>
            <a:endParaRPr lang="sv-SE" altLang="sv-SE" sz="2400" dirty="0">
              <a:latin typeface="+mj-lt"/>
              <a:ea typeface="ヒラギノ角ゴ Pro W3" pitchFamily="1" charset="-128"/>
            </a:endParaRPr>
          </a:p>
        </p:txBody>
      </p:sp>
      <p:sp>
        <p:nvSpPr>
          <p:cNvPr id="10252" name="Rectangle 15"/>
          <p:cNvSpPr>
            <a:spLocks noChangeArrowheads="1"/>
          </p:cNvSpPr>
          <p:nvPr/>
        </p:nvSpPr>
        <p:spPr bwMode="auto">
          <a:xfrm>
            <a:off x="4749800" y="3695700"/>
            <a:ext cx="13640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dirty="0" err="1">
                <a:solidFill>
                  <a:srgbClr val="000000"/>
                </a:solidFill>
                <a:latin typeface="+mj-lt"/>
                <a:ea typeface="ヒラギノ角ゴ Pro W3" pitchFamily="1" charset="-128"/>
              </a:rPr>
              <a:t>svæði</a:t>
            </a:r>
            <a:r>
              <a:rPr lang="sv-SE" altLang="sv-SE" dirty="0">
                <a:solidFill>
                  <a:srgbClr val="000000"/>
                </a:solidFill>
                <a:latin typeface="+mj-lt"/>
                <a:ea typeface="ヒラギノ角ゴ Pro W3" pitchFamily="1" charset="-128"/>
              </a:rPr>
              <a:t> 5q13 </a:t>
            </a:r>
          </a:p>
          <a:p>
            <a:r>
              <a:rPr lang="is-IS" altLang="sv-SE" dirty="0">
                <a:solidFill>
                  <a:srgbClr val="000000"/>
                </a:solidFill>
                <a:latin typeface="+mj-lt"/>
                <a:ea typeface="ヒラギノ角ゴ Pro W3" pitchFamily="1" charset="-128"/>
              </a:rPr>
              <a:t>veldur vöntun </a:t>
            </a:r>
          </a:p>
          <a:p>
            <a:r>
              <a:rPr lang="is-IS" altLang="sv-SE" dirty="0">
                <a:solidFill>
                  <a:srgbClr val="000000"/>
                </a:solidFill>
                <a:latin typeface="+mj-lt"/>
                <a:ea typeface="ヒラギノ角ゴ Pro W3" pitchFamily="1" charset="-128"/>
              </a:rPr>
              <a:t>á SMN1 geni</a:t>
            </a:r>
            <a:endParaRPr lang="sv-SE" altLang="sv-SE" dirty="0">
              <a:solidFill>
                <a:srgbClr val="000000"/>
              </a:solidFill>
              <a:latin typeface="+mj-lt"/>
              <a:ea typeface="ヒラギノ角ゴ Pro W3" pitchFamily="1" charset="-128"/>
            </a:endParaRPr>
          </a:p>
        </p:txBody>
      </p:sp>
      <p:grpSp>
        <p:nvGrpSpPr>
          <p:cNvPr id="10255" name="Group 20"/>
          <p:cNvGrpSpPr>
            <a:grpSpLocks/>
          </p:cNvGrpSpPr>
          <p:nvPr/>
        </p:nvGrpSpPr>
        <p:grpSpPr bwMode="auto">
          <a:xfrm>
            <a:off x="2857500" y="2667000"/>
            <a:ext cx="1444625" cy="2430463"/>
            <a:chOff x="1800" y="1680"/>
            <a:chExt cx="910" cy="1531"/>
          </a:xfrm>
        </p:grpSpPr>
        <p:pic>
          <p:nvPicPr>
            <p:cNvPr id="1025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 y="1680"/>
              <a:ext cx="91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 y="1680"/>
              <a:ext cx="91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6" name="Group 23"/>
          <p:cNvGrpSpPr>
            <a:grpSpLocks/>
          </p:cNvGrpSpPr>
          <p:nvPr/>
        </p:nvGrpSpPr>
        <p:grpSpPr bwMode="auto">
          <a:xfrm>
            <a:off x="3668713" y="3643313"/>
            <a:ext cx="476250" cy="241300"/>
            <a:chOff x="2311" y="2295"/>
            <a:chExt cx="300" cy="152"/>
          </a:xfrm>
        </p:grpSpPr>
        <p:sp>
          <p:nvSpPr>
            <p:cNvPr id="10257" name="Rectangle 21"/>
            <p:cNvSpPr>
              <a:spLocks noChangeArrowheads="1"/>
            </p:cNvSpPr>
            <p:nvPr/>
          </p:nvSpPr>
          <p:spPr bwMode="auto">
            <a:xfrm>
              <a:off x="2412" y="2358"/>
              <a:ext cx="199"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0258" name="Freeform 22"/>
            <p:cNvSpPr>
              <a:spLocks/>
            </p:cNvSpPr>
            <p:nvPr/>
          </p:nvSpPr>
          <p:spPr bwMode="auto">
            <a:xfrm>
              <a:off x="2311" y="2295"/>
              <a:ext cx="152" cy="152"/>
            </a:xfrm>
            <a:custGeom>
              <a:avLst/>
              <a:gdLst>
                <a:gd name="T0" fmla="*/ 152 w 152"/>
                <a:gd name="T1" fmla="*/ 0 h 152"/>
                <a:gd name="T2" fmla="*/ 0 w 152"/>
                <a:gd name="T3" fmla="*/ 75 h 152"/>
                <a:gd name="T4" fmla="*/ 152 w 152"/>
                <a:gd name="T5" fmla="*/ 152 h 152"/>
                <a:gd name="T6" fmla="*/ 105 w 152"/>
                <a:gd name="T7" fmla="*/ 75 h 152"/>
                <a:gd name="T8" fmla="*/ 152 w 152"/>
                <a:gd name="T9" fmla="*/ 0 h 152"/>
                <a:gd name="T10" fmla="*/ 0 60000 65536"/>
                <a:gd name="T11" fmla="*/ 0 60000 65536"/>
                <a:gd name="T12" fmla="*/ 0 60000 65536"/>
                <a:gd name="T13" fmla="*/ 0 60000 65536"/>
                <a:gd name="T14" fmla="*/ 0 60000 65536"/>
                <a:gd name="T15" fmla="*/ 0 w 152"/>
                <a:gd name="T16" fmla="*/ 0 h 152"/>
                <a:gd name="T17" fmla="*/ 152 w 152"/>
                <a:gd name="T18" fmla="*/ 152 h 152"/>
              </a:gdLst>
              <a:ahLst/>
              <a:cxnLst>
                <a:cxn ang="T10">
                  <a:pos x="T0" y="T1"/>
                </a:cxn>
                <a:cxn ang="T11">
                  <a:pos x="T2" y="T3"/>
                </a:cxn>
                <a:cxn ang="T12">
                  <a:pos x="T4" y="T5"/>
                </a:cxn>
                <a:cxn ang="T13">
                  <a:pos x="T6" y="T7"/>
                </a:cxn>
                <a:cxn ang="T14">
                  <a:pos x="T8" y="T9"/>
                </a:cxn>
              </a:cxnLst>
              <a:rect l="T15" t="T16" r="T17" b="T18"/>
              <a:pathLst>
                <a:path w="152" h="152">
                  <a:moveTo>
                    <a:pt x="152" y="0"/>
                  </a:moveTo>
                  <a:lnTo>
                    <a:pt x="0" y="75"/>
                  </a:lnTo>
                  <a:lnTo>
                    <a:pt x="152" y="152"/>
                  </a:lnTo>
                  <a:lnTo>
                    <a:pt x="105" y="75"/>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grpSp>
    </p:spTree>
    <p:extLst>
      <p:ext uri="{BB962C8B-B14F-4D97-AF65-F5344CB8AC3E}">
        <p14:creationId xmlns:p14="http://schemas.microsoft.com/office/powerpoint/2010/main" val="248203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is-IS" sz="3600" dirty="0"/>
              <a:t>Mismunandi alvarleiki sjúkdóms eftir gerð</a:t>
            </a:r>
            <a:endParaRPr lang="sv-SE" sz="3600" dirty="0"/>
          </a:p>
        </p:txBody>
      </p:sp>
      <p:sp>
        <p:nvSpPr>
          <p:cNvPr id="3" name="Platshållare för innehåll 2"/>
          <p:cNvSpPr>
            <a:spLocks noGrp="1"/>
          </p:cNvSpPr>
          <p:nvPr>
            <p:ph idx="1"/>
          </p:nvPr>
        </p:nvSpPr>
        <p:spPr>
          <a:xfrm>
            <a:off x="457200" y="1600200"/>
            <a:ext cx="8507288" cy="4525963"/>
          </a:xfrm>
        </p:spPr>
        <p:txBody>
          <a:bodyPr>
            <a:normAutofit lnSpcReduction="10000"/>
          </a:bodyPr>
          <a:lstStyle/>
          <a:p>
            <a:pPr marL="457200" lvl="1" indent="0">
              <a:buNone/>
            </a:pPr>
            <a:r>
              <a:rPr lang="is-IS" dirty="0"/>
              <a:t>SMA gerð 0 – frá fæðingu</a:t>
            </a:r>
          </a:p>
          <a:p>
            <a:pPr marL="457200" lvl="1" indent="0">
              <a:buNone/>
            </a:pPr>
            <a:r>
              <a:rPr lang="is-IS" u="sng" dirty="0"/>
              <a:t>SMA gerð I</a:t>
            </a:r>
            <a:r>
              <a:rPr lang="is-IS" dirty="0"/>
              <a:t> – 6 mánaða   (&lt;10% af SMN próteini)</a:t>
            </a:r>
          </a:p>
          <a:p>
            <a:pPr marL="457200" lvl="1" indent="0">
              <a:buNone/>
            </a:pPr>
            <a:r>
              <a:rPr lang="is-IS" dirty="0"/>
              <a:t>SMA gerð II – 6-18 mánaða        (10-15%)</a:t>
            </a:r>
          </a:p>
          <a:p>
            <a:pPr marL="457200" lvl="1" indent="0">
              <a:buNone/>
            </a:pPr>
            <a:r>
              <a:rPr lang="is-IS" dirty="0"/>
              <a:t>SMA gerð III – eftir 18 mánaða  (15-22%)</a:t>
            </a:r>
          </a:p>
          <a:p>
            <a:pPr marL="457200" lvl="1" indent="0">
              <a:buNone/>
            </a:pPr>
            <a:r>
              <a:rPr lang="is-IS" dirty="0"/>
              <a:t>SMA gerð IV – á fullorðinsaldri</a:t>
            </a:r>
          </a:p>
          <a:p>
            <a:pPr marL="457200" lvl="1" indent="0">
              <a:buNone/>
            </a:pPr>
            <a:endParaRPr lang="is-IS" dirty="0"/>
          </a:p>
          <a:p>
            <a:pPr lvl="1"/>
            <a:r>
              <a:rPr lang="is-IS" dirty="0"/>
              <a:t>SMN2 gen =&gt; SMN prótein með svipaða virkni</a:t>
            </a:r>
          </a:p>
          <a:p>
            <a:pPr lvl="1"/>
            <a:r>
              <a:rPr lang="is-IS" dirty="0"/>
              <a:t>Vægari einkenni eftir því hvað eru margar kopiur af SMN2 geni (0-5) </a:t>
            </a:r>
          </a:p>
        </p:txBody>
      </p:sp>
    </p:spTree>
    <p:extLst>
      <p:ext uri="{BB962C8B-B14F-4D97-AF65-F5344CB8AC3E}">
        <p14:creationId xmlns:p14="http://schemas.microsoft.com/office/powerpoint/2010/main" val="235063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5200650"/>
            <a:ext cx="9144000"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is-IS" altLang="sv-SE" sz="2800">
              <a:solidFill>
                <a:schemeClr val="bg1"/>
              </a:solidFill>
              <a:latin typeface="Arial" pitchFamily="34" charset="0"/>
              <a:ea typeface="ヒラギノ角ゴ Pro W3" pitchFamily="1" charset="-128"/>
            </a:endParaRPr>
          </a:p>
        </p:txBody>
      </p:sp>
      <p:sp>
        <p:nvSpPr>
          <p:cNvPr id="12291" name="Line 2"/>
          <p:cNvSpPr>
            <a:spLocks noChangeShapeType="1"/>
          </p:cNvSpPr>
          <p:nvPr/>
        </p:nvSpPr>
        <p:spPr bwMode="auto">
          <a:xfrm>
            <a:off x="6886575" y="4430713"/>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292" name="Line 3"/>
          <p:cNvSpPr>
            <a:spLocks noChangeShapeType="1"/>
          </p:cNvSpPr>
          <p:nvPr/>
        </p:nvSpPr>
        <p:spPr bwMode="auto">
          <a:xfrm>
            <a:off x="6084888" y="4427538"/>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293" name="Line 4"/>
          <p:cNvSpPr>
            <a:spLocks noChangeShapeType="1"/>
          </p:cNvSpPr>
          <p:nvPr/>
        </p:nvSpPr>
        <p:spPr bwMode="auto">
          <a:xfrm>
            <a:off x="6507163" y="4411663"/>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294" name="Line 5"/>
          <p:cNvSpPr>
            <a:spLocks noChangeShapeType="1"/>
          </p:cNvSpPr>
          <p:nvPr/>
        </p:nvSpPr>
        <p:spPr bwMode="auto">
          <a:xfrm>
            <a:off x="5226050" y="4418013"/>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295" name="Line 6"/>
          <p:cNvSpPr>
            <a:spLocks noChangeShapeType="1"/>
          </p:cNvSpPr>
          <p:nvPr/>
        </p:nvSpPr>
        <p:spPr bwMode="auto">
          <a:xfrm>
            <a:off x="5600700" y="44196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296" name="AutoShape 7"/>
          <p:cNvSpPr>
            <a:spLocks noChangeArrowheads="1"/>
          </p:cNvSpPr>
          <p:nvPr/>
        </p:nvSpPr>
        <p:spPr bwMode="auto">
          <a:xfrm>
            <a:off x="4495800" y="2590800"/>
            <a:ext cx="3657600" cy="685800"/>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2297" name="AutoShape 8"/>
          <p:cNvSpPr>
            <a:spLocks noChangeArrowheads="1"/>
          </p:cNvSpPr>
          <p:nvPr/>
        </p:nvSpPr>
        <p:spPr bwMode="auto">
          <a:xfrm rot="10800000">
            <a:off x="838200" y="2590800"/>
            <a:ext cx="3657600" cy="685800"/>
          </a:xfrm>
          <a:prstGeom prst="rightArrow">
            <a:avLst>
              <a:gd name="adj1" fmla="val 50000"/>
              <a:gd name="adj2" fmla="val 135185"/>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2800">
              <a:latin typeface="Times New Roman" pitchFamily="18" charset="0"/>
              <a:ea typeface="ヒラギノ角ゴ Pro W3" pitchFamily="1" charset="-128"/>
            </a:endParaRPr>
          </a:p>
        </p:txBody>
      </p:sp>
      <p:sp>
        <p:nvSpPr>
          <p:cNvPr id="12298" name="Text Box 9"/>
          <p:cNvSpPr txBox="1">
            <a:spLocks noChangeArrowheads="1"/>
          </p:cNvSpPr>
          <p:nvPr/>
        </p:nvSpPr>
        <p:spPr bwMode="auto">
          <a:xfrm>
            <a:off x="1295400" y="68580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sv-SE" altLang="sv-SE" sz="2800" dirty="0">
                <a:latin typeface="+mj-lt"/>
                <a:ea typeface="ヒラギノ角ゴ Pro W3" pitchFamily="1" charset="-128"/>
              </a:rPr>
              <a:t>SMN1 </a:t>
            </a:r>
            <a:r>
              <a:rPr lang="sv-SE" altLang="sv-SE" sz="2800" dirty="0" err="1">
                <a:latin typeface="+mj-lt"/>
                <a:ea typeface="ヒラギノ角ゴ Pro W3" pitchFamily="1" charset="-128"/>
              </a:rPr>
              <a:t>og</a:t>
            </a:r>
            <a:r>
              <a:rPr lang="sv-SE" altLang="sv-SE" sz="2800" dirty="0">
                <a:latin typeface="+mj-lt"/>
                <a:ea typeface="ヒラギノ角ゴ Pro W3" pitchFamily="1" charset="-128"/>
              </a:rPr>
              <a:t> SMN2 (</a:t>
            </a:r>
            <a:r>
              <a:rPr lang="sv-SE" altLang="sv-SE" sz="2800" dirty="0" err="1">
                <a:latin typeface="+mj-lt"/>
                <a:ea typeface="ヒラギノ角ゴ Pro W3" pitchFamily="1" charset="-128"/>
              </a:rPr>
              <a:t>survival</a:t>
            </a:r>
            <a:r>
              <a:rPr lang="sv-SE" altLang="sv-SE" sz="2800" dirty="0">
                <a:latin typeface="+mj-lt"/>
                <a:ea typeface="ヒラギノ角ゴ Pro W3" pitchFamily="1" charset="-128"/>
              </a:rPr>
              <a:t> motor neuron) gen</a:t>
            </a:r>
          </a:p>
        </p:txBody>
      </p:sp>
      <p:sp>
        <p:nvSpPr>
          <p:cNvPr id="12299" name="Text Box 10"/>
          <p:cNvSpPr txBox="1">
            <a:spLocks noChangeArrowheads="1"/>
          </p:cNvSpPr>
          <p:nvPr/>
        </p:nvSpPr>
        <p:spPr bwMode="auto">
          <a:xfrm>
            <a:off x="746125" y="1641475"/>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5q cen</a:t>
            </a:r>
          </a:p>
        </p:txBody>
      </p:sp>
      <p:sp>
        <p:nvSpPr>
          <p:cNvPr id="12300" name="Text Box 11"/>
          <p:cNvSpPr txBox="1">
            <a:spLocks noChangeArrowheads="1"/>
          </p:cNvSpPr>
          <p:nvPr/>
        </p:nvSpPr>
        <p:spPr bwMode="auto">
          <a:xfrm>
            <a:off x="7162800" y="167640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5q ter</a:t>
            </a:r>
          </a:p>
        </p:txBody>
      </p:sp>
      <p:sp>
        <p:nvSpPr>
          <p:cNvPr id="12301" name="Line 12"/>
          <p:cNvSpPr>
            <a:spLocks noChangeShapeType="1"/>
          </p:cNvSpPr>
          <p:nvPr/>
        </p:nvSpPr>
        <p:spPr bwMode="auto">
          <a:xfrm flipH="1">
            <a:off x="395288" y="27559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02" name="Line 13"/>
          <p:cNvSpPr>
            <a:spLocks noChangeShapeType="1"/>
          </p:cNvSpPr>
          <p:nvPr/>
        </p:nvSpPr>
        <p:spPr bwMode="auto">
          <a:xfrm flipH="1">
            <a:off x="381000" y="3098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03" name="Line 14"/>
          <p:cNvSpPr>
            <a:spLocks noChangeShapeType="1"/>
          </p:cNvSpPr>
          <p:nvPr/>
        </p:nvSpPr>
        <p:spPr bwMode="auto">
          <a:xfrm flipH="1">
            <a:off x="7180263" y="2752725"/>
            <a:ext cx="1506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04" name="Line 15"/>
          <p:cNvSpPr>
            <a:spLocks noChangeShapeType="1"/>
          </p:cNvSpPr>
          <p:nvPr/>
        </p:nvSpPr>
        <p:spPr bwMode="auto">
          <a:xfrm flipH="1">
            <a:off x="7165975" y="3108325"/>
            <a:ext cx="1520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05" name="Rectangle 16"/>
          <p:cNvSpPr>
            <a:spLocks noChangeArrowheads="1"/>
          </p:cNvSpPr>
          <p:nvPr/>
        </p:nvSpPr>
        <p:spPr bwMode="auto">
          <a:xfrm>
            <a:off x="469900" y="2755900"/>
            <a:ext cx="276225" cy="34766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06" name="Rectangle 17"/>
          <p:cNvSpPr>
            <a:spLocks noChangeArrowheads="1"/>
          </p:cNvSpPr>
          <p:nvPr/>
        </p:nvSpPr>
        <p:spPr bwMode="auto">
          <a:xfrm>
            <a:off x="8258175" y="2754313"/>
            <a:ext cx="276225" cy="347662"/>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2307" name="Rectangle 18"/>
          <p:cNvSpPr>
            <a:spLocks noChangeArrowheads="1"/>
          </p:cNvSpPr>
          <p:nvPr/>
        </p:nvSpPr>
        <p:spPr bwMode="auto">
          <a:xfrm>
            <a:off x="228600" y="3124200"/>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RAD17</a:t>
            </a:r>
          </a:p>
        </p:txBody>
      </p:sp>
      <p:sp>
        <p:nvSpPr>
          <p:cNvPr id="12308" name="Rectangle 19"/>
          <p:cNvSpPr>
            <a:spLocks noChangeArrowheads="1"/>
          </p:cNvSpPr>
          <p:nvPr/>
        </p:nvSpPr>
        <p:spPr bwMode="auto">
          <a:xfrm>
            <a:off x="8153400" y="3124200"/>
            <a:ext cx="573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TFNR</a:t>
            </a:r>
          </a:p>
        </p:txBody>
      </p:sp>
      <p:sp>
        <p:nvSpPr>
          <p:cNvPr id="12309" name="Rectangle 20" descr="90 %"/>
          <p:cNvSpPr>
            <a:spLocks noChangeArrowheads="1"/>
          </p:cNvSpPr>
          <p:nvPr/>
        </p:nvSpPr>
        <p:spPr bwMode="auto">
          <a:xfrm>
            <a:off x="1884363" y="2754313"/>
            <a:ext cx="276225" cy="347662"/>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0" name="Rectangle 21" descr="Stora konfetti"/>
          <p:cNvSpPr>
            <a:spLocks noChangeArrowheads="1"/>
          </p:cNvSpPr>
          <p:nvPr/>
        </p:nvSpPr>
        <p:spPr bwMode="auto">
          <a:xfrm>
            <a:off x="2578100" y="2752725"/>
            <a:ext cx="482600" cy="347663"/>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1" name="Rectangle 22" descr="Stora konfetti"/>
          <p:cNvSpPr>
            <a:spLocks noChangeArrowheads="1"/>
          </p:cNvSpPr>
          <p:nvPr/>
        </p:nvSpPr>
        <p:spPr bwMode="auto">
          <a:xfrm>
            <a:off x="3336925" y="2751138"/>
            <a:ext cx="276225" cy="347662"/>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2" name="Rectangle 23"/>
          <p:cNvSpPr>
            <a:spLocks noChangeArrowheads="1"/>
          </p:cNvSpPr>
          <p:nvPr/>
        </p:nvSpPr>
        <p:spPr bwMode="auto">
          <a:xfrm>
            <a:off x="3927475" y="2762250"/>
            <a:ext cx="187325" cy="347663"/>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3" name="Rectangle 24"/>
          <p:cNvSpPr>
            <a:spLocks noChangeArrowheads="1"/>
          </p:cNvSpPr>
          <p:nvPr/>
        </p:nvSpPr>
        <p:spPr bwMode="auto">
          <a:xfrm>
            <a:off x="1771650" y="3108325"/>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P44c</a:t>
            </a:r>
          </a:p>
          <a:p>
            <a:r>
              <a:rPr lang="sv-SE" altLang="sv-SE" sz="1200">
                <a:latin typeface="Times New Roman" pitchFamily="18" charset="0"/>
                <a:ea typeface="ヒラギノ角ゴ Pro W3" pitchFamily="1" charset="-128"/>
              </a:rPr>
              <a:t>GTF2H2c</a:t>
            </a:r>
          </a:p>
        </p:txBody>
      </p:sp>
      <p:sp>
        <p:nvSpPr>
          <p:cNvPr id="12314" name="Rectangle 25"/>
          <p:cNvSpPr>
            <a:spLocks noChangeArrowheads="1"/>
          </p:cNvSpPr>
          <p:nvPr/>
        </p:nvSpPr>
        <p:spPr bwMode="auto">
          <a:xfrm>
            <a:off x="2503488" y="3101975"/>
            <a:ext cx="696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NAIP</a:t>
            </a:r>
            <a:r>
              <a:rPr lang="sv-SE" altLang="sv-SE" sz="1200">
                <a:latin typeface="Arial" pitchFamily="34" charset="0"/>
                <a:ea typeface="ヒラギノ角ゴ Pro W3" pitchFamily="1" charset="-128"/>
              </a:rPr>
              <a:t>y</a:t>
            </a:r>
          </a:p>
        </p:txBody>
      </p:sp>
      <p:sp>
        <p:nvSpPr>
          <p:cNvPr id="12315" name="Rectangle 26"/>
          <p:cNvSpPr>
            <a:spLocks noChangeArrowheads="1"/>
          </p:cNvSpPr>
          <p:nvPr/>
        </p:nvSpPr>
        <p:spPr bwMode="auto">
          <a:xfrm>
            <a:off x="3157538" y="3103563"/>
            <a:ext cx="588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SMN2</a:t>
            </a:r>
          </a:p>
        </p:txBody>
      </p:sp>
      <p:sp>
        <p:nvSpPr>
          <p:cNvPr id="12316" name="Rectangle 27"/>
          <p:cNvSpPr>
            <a:spLocks noChangeArrowheads="1"/>
          </p:cNvSpPr>
          <p:nvPr/>
        </p:nvSpPr>
        <p:spPr bwMode="auto">
          <a:xfrm>
            <a:off x="3709988" y="3101975"/>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H4F5c</a:t>
            </a:r>
          </a:p>
          <a:p>
            <a:r>
              <a:rPr lang="sv-SE" altLang="sv-SE" sz="1200">
                <a:latin typeface="Times New Roman" pitchFamily="18" charset="0"/>
                <a:ea typeface="ヒラギノ角ゴ Pro W3" pitchFamily="1" charset="-128"/>
              </a:rPr>
              <a:t>SERF1A</a:t>
            </a:r>
          </a:p>
        </p:txBody>
      </p:sp>
      <p:sp>
        <p:nvSpPr>
          <p:cNvPr id="12317" name="Rectangle 28"/>
          <p:cNvSpPr>
            <a:spLocks noChangeArrowheads="1"/>
          </p:cNvSpPr>
          <p:nvPr/>
        </p:nvSpPr>
        <p:spPr bwMode="auto">
          <a:xfrm rot="10800000">
            <a:off x="6727825" y="2751138"/>
            <a:ext cx="276225" cy="347662"/>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8" name="Rectangle 29"/>
          <p:cNvSpPr>
            <a:spLocks noChangeArrowheads="1"/>
          </p:cNvSpPr>
          <p:nvPr/>
        </p:nvSpPr>
        <p:spPr bwMode="auto">
          <a:xfrm rot="10800000">
            <a:off x="5827713" y="2752725"/>
            <a:ext cx="482600" cy="347663"/>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19" name="Rectangle 30"/>
          <p:cNvSpPr>
            <a:spLocks noChangeArrowheads="1"/>
          </p:cNvSpPr>
          <p:nvPr/>
        </p:nvSpPr>
        <p:spPr bwMode="auto">
          <a:xfrm rot="10800000">
            <a:off x="5275263" y="2754313"/>
            <a:ext cx="276225" cy="347662"/>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20" name="Rectangle 31"/>
          <p:cNvSpPr>
            <a:spLocks noChangeArrowheads="1"/>
          </p:cNvSpPr>
          <p:nvPr/>
        </p:nvSpPr>
        <p:spPr bwMode="auto">
          <a:xfrm rot="10800000">
            <a:off x="4773613" y="2757488"/>
            <a:ext cx="187325" cy="347662"/>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700">
              <a:latin typeface="Times New Roman" pitchFamily="18" charset="0"/>
              <a:ea typeface="ヒラギノ角ゴ Pro W3" pitchFamily="1" charset="-128"/>
            </a:endParaRPr>
          </a:p>
        </p:txBody>
      </p:sp>
      <p:sp>
        <p:nvSpPr>
          <p:cNvPr id="12321" name="Rectangle 32"/>
          <p:cNvSpPr>
            <a:spLocks noChangeArrowheads="1"/>
          </p:cNvSpPr>
          <p:nvPr/>
        </p:nvSpPr>
        <p:spPr bwMode="auto">
          <a:xfrm>
            <a:off x="6650038" y="3106738"/>
            <a:ext cx="81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P44t</a:t>
            </a:r>
          </a:p>
          <a:p>
            <a:r>
              <a:rPr lang="sv-SE" altLang="sv-SE" sz="1200">
                <a:latin typeface="Times New Roman" pitchFamily="18" charset="0"/>
                <a:ea typeface="ヒラギノ角ゴ Pro W3" pitchFamily="1" charset="-128"/>
              </a:rPr>
              <a:t>GTF2H2t</a:t>
            </a:r>
          </a:p>
        </p:txBody>
      </p:sp>
      <p:sp>
        <p:nvSpPr>
          <p:cNvPr id="12322" name="Rectangle 33"/>
          <p:cNvSpPr>
            <a:spLocks noChangeArrowheads="1"/>
          </p:cNvSpPr>
          <p:nvPr/>
        </p:nvSpPr>
        <p:spPr bwMode="auto">
          <a:xfrm>
            <a:off x="5791200" y="3124200"/>
            <a:ext cx="69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NAIP</a:t>
            </a:r>
          </a:p>
          <a:p>
            <a:r>
              <a:rPr lang="sv-SE" altLang="sv-SE" sz="1200">
                <a:latin typeface="Times New Roman" pitchFamily="18" charset="0"/>
                <a:ea typeface="ヒラギノ角ゴ Pro W3" pitchFamily="1" charset="-128"/>
              </a:rPr>
              <a:t>BIRC1</a:t>
            </a:r>
          </a:p>
        </p:txBody>
      </p:sp>
      <p:sp>
        <p:nvSpPr>
          <p:cNvPr id="12323" name="Rectangle 34"/>
          <p:cNvSpPr>
            <a:spLocks noChangeArrowheads="1"/>
          </p:cNvSpPr>
          <p:nvPr/>
        </p:nvSpPr>
        <p:spPr bwMode="auto">
          <a:xfrm>
            <a:off x="5137150" y="3114675"/>
            <a:ext cx="588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SMN1</a:t>
            </a:r>
          </a:p>
        </p:txBody>
      </p:sp>
      <p:sp>
        <p:nvSpPr>
          <p:cNvPr id="12324" name="Rectangle 35"/>
          <p:cNvSpPr>
            <a:spLocks noChangeArrowheads="1"/>
          </p:cNvSpPr>
          <p:nvPr/>
        </p:nvSpPr>
        <p:spPr bwMode="auto">
          <a:xfrm>
            <a:off x="4519613" y="309880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H4F5t</a:t>
            </a:r>
          </a:p>
          <a:p>
            <a:r>
              <a:rPr lang="sv-SE" altLang="sv-SE" sz="1200">
                <a:latin typeface="Times New Roman" pitchFamily="18" charset="0"/>
                <a:ea typeface="ヒラギノ角ゴ Pro W3" pitchFamily="1" charset="-128"/>
              </a:rPr>
              <a:t>SERF1A</a:t>
            </a:r>
          </a:p>
        </p:txBody>
      </p:sp>
      <p:sp>
        <p:nvSpPr>
          <p:cNvPr id="12325" name="Rectangle 36"/>
          <p:cNvSpPr>
            <a:spLocks noChangeArrowheads="1"/>
          </p:cNvSpPr>
          <p:nvPr/>
        </p:nvSpPr>
        <p:spPr bwMode="auto">
          <a:xfrm>
            <a:off x="1828800" y="4876800"/>
            <a:ext cx="5638800" cy="2286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2326" name="Rectangle 37"/>
          <p:cNvSpPr>
            <a:spLocks noChangeArrowheads="1"/>
          </p:cNvSpPr>
          <p:nvPr/>
        </p:nvSpPr>
        <p:spPr bwMode="auto">
          <a:xfrm>
            <a:off x="2057400" y="4724400"/>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1</a:t>
            </a:r>
          </a:p>
        </p:txBody>
      </p:sp>
      <p:sp>
        <p:nvSpPr>
          <p:cNvPr id="12327" name="Rectangle 38"/>
          <p:cNvSpPr>
            <a:spLocks noChangeArrowheads="1"/>
          </p:cNvSpPr>
          <p:nvPr/>
        </p:nvSpPr>
        <p:spPr bwMode="auto">
          <a:xfrm>
            <a:off x="2389188" y="4722813"/>
            <a:ext cx="277812"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000">
                <a:latin typeface="Times New Roman" pitchFamily="18" charset="0"/>
                <a:ea typeface="ヒラギノ角ゴ Pro W3" pitchFamily="1" charset="-128"/>
              </a:rPr>
              <a:t>2a</a:t>
            </a:r>
          </a:p>
        </p:txBody>
      </p:sp>
      <p:sp>
        <p:nvSpPr>
          <p:cNvPr id="12328" name="Rectangle 39"/>
          <p:cNvSpPr>
            <a:spLocks noChangeArrowheads="1"/>
          </p:cNvSpPr>
          <p:nvPr/>
        </p:nvSpPr>
        <p:spPr bwMode="auto">
          <a:xfrm>
            <a:off x="2773363" y="4732338"/>
            <a:ext cx="261937"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000">
                <a:latin typeface="Times New Roman" pitchFamily="18" charset="0"/>
                <a:ea typeface="ヒラギノ角ゴ Pro W3" pitchFamily="1" charset="-128"/>
              </a:rPr>
              <a:t>2b</a:t>
            </a:r>
          </a:p>
        </p:txBody>
      </p:sp>
      <p:sp>
        <p:nvSpPr>
          <p:cNvPr id="12329" name="Rectangle 40"/>
          <p:cNvSpPr>
            <a:spLocks noChangeArrowheads="1"/>
          </p:cNvSpPr>
          <p:nvPr/>
        </p:nvSpPr>
        <p:spPr bwMode="auto">
          <a:xfrm>
            <a:off x="3106738" y="4730750"/>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3</a:t>
            </a:r>
          </a:p>
        </p:txBody>
      </p:sp>
      <p:sp>
        <p:nvSpPr>
          <p:cNvPr id="12330" name="Rectangle 41"/>
          <p:cNvSpPr>
            <a:spLocks noChangeArrowheads="1"/>
          </p:cNvSpPr>
          <p:nvPr/>
        </p:nvSpPr>
        <p:spPr bwMode="auto">
          <a:xfrm>
            <a:off x="3438525" y="4741863"/>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4</a:t>
            </a:r>
          </a:p>
        </p:txBody>
      </p:sp>
      <p:sp>
        <p:nvSpPr>
          <p:cNvPr id="12331" name="Rectangle 42"/>
          <p:cNvSpPr>
            <a:spLocks noChangeArrowheads="1"/>
          </p:cNvSpPr>
          <p:nvPr/>
        </p:nvSpPr>
        <p:spPr bwMode="auto">
          <a:xfrm>
            <a:off x="3810000" y="4724400"/>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5</a:t>
            </a:r>
          </a:p>
        </p:txBody>
      </p:sp>
      <p:sp>
        <p:nvSpPr>
          <p:cNvPr id="12332" name="Rectangle 43"/>
          <p:cNvSpPr>
            <a:spLocks noChangeArrowheads="1"/>
          </p:cNvSpPr>
          <p:nvPr/>
        </p:nvSpPr>
        <p:spPr bwMode="auto">
          <a:xfrm>
            <a:off x="4191000" y="4724400"/>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6</a:t>
            </a:r>
          </a:p>
        </p:txBody>
      </p:sp>
      <p:sp>
        <p:nvSpPr>
          <p:cNvPr id="12333" name="Rectangle 44"/>
          <p:cNvSpPr>
            <a:spLocks noChangeArrowheads="1"/>
          </p:cNvSpPr>
          <p:nvPr/>
        </p:nvSpPr>
        <p:spPr bwMode="auto">
          <a:xfrm>
            <a:off x="5562600" y="4724400"/>
            <a:ext cx="228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7</a:t>
            </a:r>
          </a:p>
        </p:txBody>
      </p:sp>
      <p:sp>
        <p:nvSpPr>
          <p:cNvPr id="12334" name="Rectangle 45" descr="Små schackrutor"/>
          <p:cNvSpPr>
            <a:spLocks noChangeArrowheads="1"/>
          </p:cNvSpPr>
          <p:nvPr/>
        </p:nvSpPr>
        <p:spPr bwMode="auto">
          <a:xfrm>
            <a:off x="6781800" y="4724400"/>
            <a:ext cx="457200" cy="533400"/>
          </a:xfrm>
          <a:prstGeom prst="rect">
            <a:avLst/>
          </a:prstGeom>
          <a:blipFill dpi="0" rotWithShape="0">
            <a:blip r:embed="rId6"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sv-SE" altLang="sv-SE" sz="2400">
                <a:latin typeface="Times New Roman" pitchFamily="18" charset="0"/>
                <a:ea typeface="ヒラギノ角ゴ Pro W3" pitchFamily="1" charset="-128"/>
              </a:rPr>
              <a:t>8</a:t>
            </a:r>
          </a:p>
        </p:txBody>
      </p:sp>
      <p:sp>
        <p:nvSpPr>
          <p:cNvPr id="12335" name="Rectangle 46"/>
          <p:cNvSpPr>
            <a:spLocks noChangeArrowheads="1"/>
          </p:cNvSpPr>
          <p:nvPr/>
        </p:nvSpPr>
        <p:spPr bwMode="auto">
          <a:xfrm>
            <a:off x="5943600" y="48768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Intron 7</a:t>
            </a:r>
          </a:p>
        </p:txBody>
      </p:sp>
      <p:sp>
        <p:nvSpPr>
          <p:cNvPr id="12336" name="Rectangle 47"/>
          <p:cNvSpPr>
            <a:spLocks noChangeArrowheads="1"/>
          </p:cNvSpPr>
          <p:nvPr/>
        </p:nvSpPr>
        <p:spPr bwMode="auto">
          <a:xfrm>
            <a:off x="4678363" y="4862513"/>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1200">
                <a:latin typeface="Times New Roman" pitchFamily="18" charset="0"/>
                <a:ea typeface="ヒラギノ角ゴ Pro W3" pitchFamily="1" charset="-128"/>
              </a:rPr>
              <a:t>Intron 6</a:t>
            </a:r>
          </a:p>
        </p:txBody>
      </p:sp>
      <p:sp>
        <p:nvSpPr>
          <p:cNvPr id="12337" name="Rectangle 48" descr="Stora schackrutor"/>
          <p:cNvSpPr>
            <a:spLocks noChangeArrowheads="1"/>
          </p:cNvSpPr>
          <p:nvPr/>
        </p:nvSpPr>
        <p:spPr bwMode="auto">
          <a:xfrm flipH="1">
            <a:off x="5767388" y="4721225"/>
            <a:ext cx="76200" cy="533400"/>
          </a:xfrm>
          <a:prstGeom prst="rect">
            <a:avLst/>
          </a:prstGeom>
          <a:blipFill dpi="0" rotWithShape="0">
            <a:blip r:embed="rId7"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2400">
              <a:latin typeface="Times New Roman" pitchFamily="18" charset="0"/>
              <a:ea typeface="ヒラギノ角ゴ Pro W3" pitchFamily="1" charset="-128"/>
            </a:endParaRPr>
          </a:p>
        </p:txBody>
      </p:sp>
      <p:sp>
        <p:nvSpPr>
          <p:cNvPr id="12338" name="Rectangle 49" descr="Stora schackrutor"/>
          <p:cNvSpPr>
            <a:spLocks noChangeArrowheads="1"/>
          </p:cNvSpPr>
          <p:nvPr/>
        </p:nvSpPr>
        <p:spPr bwMode="auto">
          <a:xfrm flipH="1">
            <a:off x="2019300" y="4732338"/>
            <a:ext cx="92075" cy="523875"/>
          </a:xfrm>
          <a:prstGeom prst="rect">
            <a:avLst/>
          </a:prstGeom>
          <a:blipFill dpi="0" rotWithShape="0">
            <a:blip r:embed="rId7"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sv-SE" sz="2400">
              <a:latin typeface="Times New Roman" pitchFamily="18" charset="0"/>
              <a:ea typeface="ヒラギノ角ゴ Pro W3" pitchFamily="1" charset="-128"/>
            </a:endParaRPr>
          </a:p>
        </p:txBody>
      </p:sp>
      <p:sp>
        <p:nvSpPr>
          <p:cNvPr id="12339" name="Text Box 50"/>
          <p:cNvSpPr txBox="1">
            <a:spLocks noChangeArrowheads="1"/>
          </p:cNvSpPr>
          <p:nvPr/>
        </p:nvSpPr>
        <p:spPr bwMode="auto">
          <a:xfrm>
            <a:off x="7543800" y="41148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SMN1</a:t>
            </a:r>
          </a:p>
        </p:txBody>
      </p:sp>
      <p:sp>
        <p:nvSpPr>
          <p:cNvPr id="12340" name="Text Box 51"/>
          <p:cNvSpPr txBox="1">
            <a:spLocks noChangeArrowheads="1"/>
          </p:cNvSpPr>
          <p:nvPr/>
        </p:nvSpPr>
        <p:spPr bwMode="auto">
          <a:xfrm>
            <a:off x="7543800" y="5562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SMN2</a:t>
            </a:r>
          </a:p>
        </p:txBody>
      </p:sp>
      <p:sp>
        <p:nvSpPr>
          <p:cNvPr id="12341" name="Text Box 52"/>
          <p:cNvSpPr txBox="1">
            <a:spLocks noChangeArrowheads="1"/>
          </p:cNvSpPr>
          <p:nvPr/>
        </p:nvSpPr>
        <p:spPr bwMode="auto">
          <a:xfrm>
            <a:off x="5091113" y="39909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g</a:t>
            </a:r>
          </a:p>
        </p:txBody>
      </p:sp>
      <p:sp>
        <p:nvSpPr>
          <p:cNvPr id="12342" name="Text Box 53"/>
          <p:cNvSpPr txBox="1">
            <a:spLocks noChangeArrowheads="1"/>
          </p:cNvSpPr>
          <p:nvPr/>
        </p:nvSpPr>
        <p:spPr bwMode="auto">
          <a:xfrm>
            <a:off x="5405438" y="40560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C</a:t>
            </a:r>
          </a:p>
        </p:txBody>
      </p:sp>
      <p:sp>
        <p:nvSpPr>
          <p:cNvPr id="12343" name="Text Box 54"/>
          <p:cNvSpPr txBox="1">
            <a:spLocks noChangeArrowheads="1"/>
          </p:cNvSpPr>
          <p:nvPr/>
        </p:nvSpPr>
        <p:spPr bwMode="auto">
          <a:xfrm>
            <a:off x="5926138" y="4043363"/>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a</a:t>
            </a:r>
          </a:p>
        </p:txBody>
      </p:sp>
      <p:sp>
        <p:nvSpPr>
          <p:cNvPr id="12344" name="Text Box 55"/>
          <p:cNvSpPr txBox="1">
            <a:spLocks noChangeArrowheads="1"/>
          </p:cNvSpPr>
          <p:nvPr/>
        </p:nvSpPr>
        <p:spPr bwMode="auto">
          <a:xfrm>
            <a:off x="6334125" y="404495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a</a:t>
            </a:r>
          </a:p>
        </p:txBody>
      </p:sp>
      <p:sp>
        <p:nvSpPr>
          <p:cNvPr id="12345" name="Text Box 56"/>
          <p:cNvSpPr txBox="1">
            <a:spLocks noChangeArrowheads="1"/>
          </p:cNvSpPr>
          <p:nvPr/>
        </p:nvSpPr>
        <p:spPr bwMode="auto">
          <a:xfrm>
            <a:off x="6686550" y="40560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G</a:t>
            </a:r>
          </a:p>
        </p:txBody>
      </p:sp>
      <p:sp>
        <p:nvSpPr>
          <p:cNvPr id="12346" name="Text Box 57"/>
          <p:cNvSpPr txBox="1">
            <a:spLocks noChangeArrowheads="1"/>
          </p:cNvSpPr>
          <p:nvPr/>
        </p:nvSpPr>
        <p:spPr bwMode="auto">
          <a:xfrm>
            <a:off x="5926138" y="5495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g</a:t>
            </a:r>
          </a:p>
        </p:txBody>
      </p:sp>
      <p:sp>
        <p:nvSpPr>
          <p:cNvPr id="12347" name="Text Box 58"/>
          <p:cNvSpPr txBox="1">
            <a:spLocks noChangeArrowheads="1"/>
          </p:cNvSpPr>
          <p:nvPr/>
        </p:nvSpPr>
        <p:spPr bwMode="auto">
          <a:xfrm>
            <a:off x="5091113" y="54864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a</a:t>
            </a:r>
          </a:p>
        </p:txBody>
      </p:sp>
      <p:sp>
        <p:nvSpPr>
          <p:cNvPr id="12348" name="Text Box 59"/>
          <p:cNvSpPr txBox="1">
            <a:spLocks noChangeArrowheads="1"/>
          </p:cNvSpPr>
          <p:nvPr/>
        </p:nvSpPr>
        <p:spPr bwMode="auto">
          <a:xfrm>
            <a:off x="5430838" y="55514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T</a:t>
            </a:r>
          </a:p>
        </p:txBody>
      </p:sp>
      <p:sp>
        <p:nvSpPr>
          <p:cNvPr id="12349" name="Text Box 60"/>
          <p:cNvSpPr txBox="1">
            <a:spLocks noChangeArrowheads="1"/>
          </p:cNvSpPr>
          <p:nvPr/>
        </p:nvSpPr>
        <p:spPr bwMode="auto">
          <a:xfrm>
            <a:off x="6361113" y="54991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g</a:t>
            </a:r>
          </a:p>
        </p:txBody>
      </p:sp>
      <p:sp>
        <p:nvSpPr>
          <p:cNvPr id="12350" name="Text Box 61"/>
          <p:cNvSpPr txBox="1">
            <a:spLocks noChangeArrowheads="1"/>
          </p:cNvSpPr>
          <p:nvPr/>
        </p:nvSpPr>
        <p:spPr bwMode="auto">
          <a:xfrm>
            <a:off x="6702425" y="55626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sv-SE" altLang="sv-SE" sz="2400">
                <a:latin typeface="Times New Roman" pitchFamily="18" charset="0"/>
                <a:ea typeface="ヒラギノ角ゴ Pro W3" pitchFamily="1" charset="-128"/>
              </a:rPr>
              <a:t>A</a:t>
            </a:r>
          </a:p>
        </p:txBody>
      </p:sp>
      <p:sp>
        <p:nvSpPr>
          <p:cNvPr id="12351" name="Line 62"/>
          <p:cNvSpPr>
            <a:spLocks noChangeShapeType="1"/>
          </p:cNvSpPr>
          <p:nvPr/>
        </p:nvSpPr>
        <p:spPr bwMode="auto">
          <a:xfrm flipH="1">
            <a:off x="1828800" y="3124200"/>
            <a:ext cx="3429000" cy="1752600"/>
          </a:xfrm>
          <a:prstGeom prst="line">
            <a:avLst/>
          </a:prstGeom>
          <a:noFill/>
          <a:ln w="9525">
            <a:solidFill>
              <a:srgbClr val="66FF66"/>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52" name="Line 63"/>
          <p:cNvSpPr>
            <a:spLocks noChangeShapeType="1"/>
          </p:cNvSpPr>
          <p:nvPr/>
        </p:nvSpPr>
        <p:spPr bwMode="auto">
          <a:xfrm>
            <a:off x="5562600" y="3124200"/>
            <a:ext cx="1905000" cy="1752600"/>
          </a:xfrm>
          <a:prstGeom prst="line">
            <a:avLst/>
          </a:prstGeom>
          <a:noFill/>
          <a:ln w="9525">
            <a:solidFill>
              <a:srgbClr val="66FF66"/>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53" name="Line 64"/>
          <p:cNvSpPr>
            <a:spLocks noChangeShapeType="1"/>
          </p:cNvSpPr>
          <p:nvPr/>
        </p:nvSpPr>
        <p:spPr bwMode="auto">
          <a:xfrm flipH="1">
            <a:off x="1828800" y="3124200"/>
            <a:ext cx="1752600" cy="175260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2354" name="Line 65"/>
          <p:cNvSpPr>
            <a:spLocks noChangeShapeType="1"/>
          </p:cNvSpPr>
          <p:nvPr/>
        </p:nvSpPr>
        <p:spPr bwMode="auto">
          <a:xfrm>
            <a:off x="3352800" y="3124200"/>
            <a:ext cx="4114800" cy="175260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sv-SE"/>
          </a:p>
        </p:txBody>
      </p:sp>
    </p:spTree>
    <p:extLst>
      <p:ext uri="{BB962C8B-B14F-4D97-AF65-F5344CB8AC3E}">
        <p14:creationId xmlns:p14="http://schemas.microsoft.com/office/powerpoint/2010/main" val="352909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3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39" name="Text Box 2"/>
          <p:cNvSpPr txBox="1">
            <a:spLocks noChangeArrowheads="1"/>
          </p:cNvSpPr>
          <p:nvPr/>
        </p:nvSpPr>
        <p:spPr bwMode="auto">
          <a:xfrm>
            <a:off x="1066800" y="2286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sv-SE" altLang="sv-SE" sz="3200" dirty="0" err="1">
                <a:latin typeface="+mj-lt"/>
                <a:ea typeface="ヒラギノ角ゴ Pro W3" pitchFamily="1" charset="-128"/>
              </a:rPr>
              <a:t>Úrfellingar</a:t>
            </a:r>
            <a:r>
              <a:rPr lang="sv-SE" altLang="sv-SE" sz="3200" dirty="0">
                <a:latin typeface="+mj-lt"/>
                <a:ea typeface="ヒラギノ角ゴ Pro W3" pitchFamily="1" charset="-128"/>
              </a:rPr>
              <a:t> í SMN1 geni</a:t>
            </a:r>
          </a:p>
        </p:txBody>
      </p:sp>
      <p:sp>
        <p:nvSpPr>
          <p:cNvPr id="14340" name="Text Box 4"/>
          <p:cNvSpPr txBox="1">
            <a:spLocks noChangeArrowheads="1"/>
          </p:cNvSpPr>
          <p:nvPr/>
        </p:nvSpPr>
        <p:spPr bwMode="auto">
          <a:xfrm>
            <a:off x="0" y="457200"/>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2400">
                <a:latin typeface="Times New Roman" pitchFamily="18" charset="0"/>
                <a:ea typeface="ヒラギノ角ゴ Pro W3" pitchFamily="1" charset="-128"/>
              </a:rPr>
              <a:t>5q cen</a:t>
            </a:r>
          </a:p>
        </p:txBody>
      </p:sp>
      <p:sp>
        <p:nvSpPr>
          <p:cNvPr id="14341" name="Text Box 5"/>
          <p:cNvSpPr txBox="1">
            <a:spLocks noChangeArrowheads="1"/>
          </p:cNvSpPr>
          <p:nvPr/>
        </p:nvSpPr>
        <p:spPr bwMode="auto">
          <a:xfrm>
            <a:off x="8077200" y="45720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2400" dirty="0">
                <a:latin typeface="Times New Roman" pitchFamily="18" charset="0"/>
                <a:ea typeface="ヒラギノ角ゴ Pro W3" pitchFamily="1" charset="-128"/>
              </a:rPr>
              <a:t>5q ter</a:t>
            </a:r>
          </a:p>
        </p:txBody>
      </p:sp>
      <p:grpSp>
        <p:nvGrpSpPr>
          <p:cNvPr id="14342" name="Group 6"/>
          <p:cNvGrpSpPr>
            <a:grpSpLocks/>
          </p:cNvGrpSpPr>
          <p:nvPr/>
        </p:nvGrpSpPr>
        <p:grpSpPr bwMode="auto">
          <a:xfrm>
            <a:off x="547688" y="1238250"/>
            <a:ext cx="8208962" cy="528638"/>
            <a:chOff x="144" y="1632"/>
            <a:chExt cx="5367" cy="698"/>
          </a:xfrm>
        </p:grpSpPr>
        <p:sp>
          <p:nvSpPr>
            <p:cNvPr id="14546" name="AutoShape 7"/>
            <p:cNvSpPr>
              <a:spLocks noChangeArrowheads="1"/>
            </p:cNvSpPr>
            <p:nvPr/>
          </p:nvSpPr>
          <p:spPr bwMode="auto">
            <a:xfrm>
              <a:off x="2832" y="1632"/>
              <a:ext cx="2304" cy="432"/>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47" name="AutoShape 8"/>
            <p:cNvSpPr>
              <a:spLocks noChangeArrowheads="1"/>
            </p:cNvSpPr>
            <p:nvPr/>
          </p:nvSpPr>
          <p:spPr bwMode="auto">
            <a:xfrm rot="10800000">
              <a:off x="528" y="1632"/>
              <a:ext cx="2304" cy="432"/>
            </a:xfrm>
            <a:prstGeom prst="rightArrow">
              <a:avLst>
                <a:gd name="adj1" fmla="val 50000"/>
                <a:gd name="adj2" fmla="val 135185"/>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548" name="Line 9"/>
            <p:cNvSpPr>
              <a:spLocks noChangeShapeType="1"/>
            </p:cNvSpPr>
            <p:nvPr/>
          </p:nvSpPr>
          <p:spPr bwMode="auto">
            <a:xfrm flipH="1">
              <a:off x="249" y="173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49" name="Line 10"/>
            <p:cNvSpPr>
              <a:spLocks noChangeShapeType="1"/>
            </p:cNvSpPr>
            <p:nvPr/>
          </p:nvSpPr>
          <p:spPr bwMode="auto">
            <a:xfrm flipH="1">
              <a:off x="240" y="1952"/>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50" name="Line 11"/>
            <p:cNvSpPr>
              <a:spLocks noChangeShapeType="1"/>
            </p:cNvSpPr>
            <p:nvPr/>
          </p:nvSpPr>
          <p:spPr bwMode="auto">
            <a:xfrm flipH="1">
              <a:off x="4523" y="1734"/>
              <a:ext cx="9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51" name="Line 12"/>
            <p:cNvSpPr>
              <a:spLocks noChangeShapeType="1"/>
            </p:cNvSpPr>
            <p:nvPr/>
          </p:nvSpPr>
          <p:spPr bwMode="auto">
            <a:xfrm flipH="1">
              <a:off x="4514" y="1958"/>
              <a:ext cx="9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52" name="Rectangle 13"/>
            <p:cNvSpPr>
              <a:spLocks noChangeArrowheads="1"/>
            </p:cNvSpPr>
            <p:nvPr/>
          </p:nvSpPr>
          <p:spPr bwMode="auto">
            <a:xfrm>
              <a:off x="296" y="1736"/>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53" name="Rectangle 14"/>
            <p:cNvSpPr>
              <a:spLocks noChangeArrowheads="1"/>
            </p:cNvSpPr>
            <p:nvPr/>
          </p:nvSpPr>
          <p:spPr bwMode="auto">
            <a:xfrm>
              <a:off x="5202" y="1735"/>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54" name="Rectangle 15"/>
            <p:cNvSpPr>
              <a:spLocks noChangeArrowheads="1"/>
            </p:cNvSpPr>
            <p:nvPr/>
          </p:nvSpPr>
          <p:spPr bwMode="auto">
            <a:xfrm>
              <a:off x="144" y="1967"/>
              <a:ext cx="43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RAD17</a:t>
              </a:r>
            </a:p>
          </p:txBody>
        </p:sp>
        <p:sp>
          <p:nvSpPr>
            <p:cNvPr id="14555" name="Rectangle 16"/>
            <p:cNvSpPr>
              <a:spLocks noChangeArrowheads="1"/>
            </p:cNvSpPr>
            <p:nvPr/>
          </p:nvSpPr>
          <p:spPr bwMode="auto">
            <a:xfrm>
              <a:off x="5136" y="1967"/>
              <a:ext cx="37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TFNR</a:t>
              </a:r>
            </a:p>
          </p:txBody>
        </p:sp>
        <p:sp>
          <p:nvSpPr>
            <p:cNvPr id="14556" name="Rectangle 17" descr="90 %"/>
            <p:cNvSpPr>
              <a:spLocks noChangeArrowheads="1"/>
            </p:cNvSpPr>
            <p:nvPr/>
          </p:nvSpPr>
          <p:spPr bwMode="auto">
            <a:xfrm>
              <a:off x="1187" y="1735"/>
              <a:ext cx="174" cy="219"/>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57" name="Rectangle 18" descr="Stora konfetti"/>
            <p:cNvSpPr>
              <a:spLocks noChangeArrowheads="1"/>
            </p:cNvSpPr>
            <p:nvPr/>
          </p:nvSpPr>
          <p:spPr bwMode="auto">
            <a:xfrm>
              <a:off x="1624" y="1734"/>
              <a:ext cx="304" cy="219"/>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58" name="Rectangle 19" descr="Stora konfetti"/>
            <p:cNvSpPr>
              <a:spLocks noChangeArrowheads="1"/>
            </p:cNvSpPr>
            <p:nvPr/>
          </p:nvSpPr>
          <p:spPr bwMode="auto">
            <a:xfrm>
              <a:off x="2102" y="1733"/>
              <a:ext cx="174" cy="219"/>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59" name="Rectangle 20"/>
            <p:cNvSpPr>
              <a:spLocks noChangeArrowheads="1"/>
            </p:cNvSpPr>
            <p:nvPr/>
          </p:nvSpPr>
          <p:spPr bwMode="auto">
            <a:xfrm>
              <a:off x="2474" y="1740"/>
              <a:ext cx="118" cy="219"/>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60" name="Rectangle 21"/>
            <p:cNvSpPr>
              <a:spLocks noChangeArrowheads="1"/>
            </p:cNvSpPr>
            <p:nvPr/>
          </p:nvSpPr>
          <p:spPr bwMode="auto">
            <a:xfrm>
              <a:off x="1117" y="1957"/>
              <a:ext cx="52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GTF2H2c</a:t>
              </a:r>
            </a:p>
          </p:txBody>
        </p:sp>
        <p:sp>
          <p:nvSpPr>
            <p:cNvPr id="14561" name="Rectangle 22"/>
            <p:cNvSpPr>
              <a:spLocks noChangeArrowheads="1"/>
            </p:cNvSpPr>
            <p:nvPr/>
          </p:nvSpPr>
          <p:spPr bwMode="auto">
            <a:xfrm>
              <a:off x="1578" y="1955"/>
              <a:ext cx="43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
          <p:nvSpPr>
            <p:cNvPr id="14562" name="Rectangle 23"/>
            <p:cNvSpPr>
              <a:spLocks noChangeArrowheads="1"/>
            </p:cNvSpPr>
            <p:nvPr/>
          </p:nvSpPr>
          <p:spPr bwMode="auto">
            <a:xfrm>
              <a:off x="1989" y="1955"/>
              <a:ext cx="38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563" name="Rectangle 24"/>
            <p:cNvSpPr>
              <a:spLocks noChangeArrowheads="1"/>
            </p:cNvSpPr>
            <p:nvPr/>
          </p:nvSpPr>
          <p:spPr bwMode="auto">
            <a:xfrm>
              <a:off x="2337" y="1955"/>
              <a:ext cx="4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564" name="Rectangle 25"/>
            <p:cNvSpPr>
              <a:spLocks noChangeArrowheads="1"/>
            </p:cNvSpPr>
            <p:nvPr/>
          </p:nvSpPr>
          <p:spPr bwMode="auto">
            <a:xfrm rot="10800000">
              <a:off x="4238" y="1733"/>
              <a:ext cx="17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65" name="Rectangle 26"/>
            <p:cNvSpPr>
              <a:spLocks noChangeArrowheads="1"/>
            </p:cNvSpPr>
            <p:nvPr/>
          </p:nvSpPr>
          <p:spPr bwMode="auto">
            <a:xfrm rot="10800000">
              <a:off x="3671" y="1734"/>
              <a:ext cx="30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66" name="Rectangle 27"/>
            <p:cNvSpPr>
              <a:spLocks noChangeArrowheads="1"/>
            </p:cNvSpPr>
            <p:nvPr/>
          </p:nvSpPr>
          <p:spPr bwMode="auto">
            <a:xfrm rot="10800000">
              <a:off x="3323" y="1735"/>
              <a:ext cx="174" cy="219"/>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67" name="Rectangle 28"/>
            <p:cNvSpPr>
              <a:spLocks noChangeArrowheads="1"/>
            </p:cNvSpPr>
            <p:nvPr/>
          </p:nvSpPr>
          <p:spPr bwMode="auto">
            <a:xfrm rot="10800000">
              <a:off x="3007" y="1737"/>
              <a:ext cx="118"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68" name="Rectangle 29"/>
            <p:cNvSpPr>
              <a:spLocks noChangeArrowheads="1"/>
            </p:cNvSpPr>
            <p:nvPr/>
          </p:nvSpPr>
          <p:spPr bwMode="auto">
            <a:xfrm>
              <a:off x="4189" y="1957"/>
              <a:ext cx="51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GTF2H2t</a:t>
              </a:r>
            </a:p>
          </p:txBody>
        </p:sp>
        <p:sp>
          <p:nvSpPr>
            <p:cNvPr id="14569" name="Rectangle 30"/>
            <p:cNvSpPr>
              <a:spLocks noChangeArrowheads="1"/>
            </p:cNvSpPr>
            <p:nvPr/>
          </p:nvSpPr>
          <p:spPr bwMode="auto">
            <a:xfrm>
              <a:off x="3647" y="1967"/>
              <a:ext cx="43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p>
          </p:txBody>
        </p:sp>
        <p:sp>
          <p:nvSpPr>
            <p:cNvPr id="14570" name="Rectangle 31"/>
            <p:cNvSpPr>
              <a:spLocks noChangeArrowheads="1"/>
            </p:cNvSpPr>
            <p:nvPr/>
          </p:nvSpPr>
          <p:spPr bwMode="auto">
            <a:xfrm>
              <a:off x="3236" y="1959"/>
              <a:ext cx="3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SMN1</a:t>
              </a:r>
            </a:p>
          </p:txBody>
        </p:sp>
        <p:sp>
          <p:nvSpPr>
            <p:cNvPr id="14571" name="Rectangle 32"/>
            <p:cNvSpPr>
              <a:spLocks noChangeArrowheads="1"/>
            </p:cNvSpPr>
            <p:nvPr/>
          </p:nvSpPr>
          <p:spPr bwMode="auto">
            <a:xfrm>
              <a:off x="2846" y="1953"/>
              <a:ext cx="47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grpSp>
      <p:grpSp>
        <p:nvGrpSpPr>
          <p:cNvPr id="14343" name="Group 33"/>
          <p:cNvGrpSpPr>
            <a:grpSpLocks/>
          </p:cNvGrpSpPr>
          <p:nvPr/>
        </p:nvGrpSpPr>
        <p:grpSpPr bwMode="auto">
          <a:xfrm>
            <a:off x="709613" y="3295650"/>
            <a:ext cx="8002587" cy="327025"/>
            <a:chOff x="380" y="2640"/>
            <a:chExt cx="5041" cy="206"/>
          </a:xfrm>
        </p:grpSpPr>
        <p:sp>
          <p:nvSpPr>
            <p:cNvPr id="14530" name="AutoShape 34"/>
            <p:cNvSpPr>
              <a:spLocks noChangeArrowheads="1"/>
            </p:cNvSpPr>
            <p:nvPr/>
          </p:nvSpPr>
          <p:spPr bwMode="auto">
            <a:xfrm>
              <a:off x="2878" y="2640"/>
              <a:ext cx="2220" cy="206"/>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31" name="AutoShape 35"/>
            <p:cNvSpPr>
              <a:spLocks noChangeArrowheads="1"/>
            </p:cNvSpPr>
            <p:nvPr/>
          </p:nvSpPr>
          <p:spPr bwMode="auto">
            <a:xfrm rot="10800000">
              <a:off x="658" y="2640"/>
              <a:ext cx="2220" cy="206"/>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532" name="Line 36"/>
            <p:cNvSpPr>
              <a:spLocks noChangeShapeType="1"/>
            </p:cNvSpPr>
            <p:nvPr/>
          </p:nvSpPr>
          <p:spPr bwMode="auto">
            <a:xfrm flipH="1">
              <a:off x="389" y="2690"/>
              <a:ext cx="8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33" name="Line 37"/>
            <p:cNvSpPr>
              <a:spLocks noChangeShapeType="1"/>
            </p:cNvSpPr>
            <p:nvPr/>
          </p:nvSpPr>
          <p:spPr bwMode="auto">
            <a:xfrm flipH="1">
              <a:off x="380" y="2793"/>
              <a:ext cx="8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34" name="Line 38"/>
            <p:cNvSpPr>
              <a:spLocks noChangeShapeType="1"/>
            </p:cNvSpPr>
            <p:nvPr/>
          </p:nvSpPr>
          <p:spPr bwMode="auto">
            <a:xfrm flipH="1">
              <a:off x="4507" y="2689"/>
              <a:ext cx="91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35" name="Line 39"/>
            <p:cNvSpPr>
              <a:spLocks noChangeShapeType="1"/>
            </p:cNvSpPr>
            <p:nvPr/>
          </p:nvSpPr>
          <p:spPr bwMode="auto">
            <a:xfrm flipH="1">
              <a:off x="4498" y="2796"/>
              <a:ext cx="9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36" name="Rectangle 40"/>
            <p:cNvSpPr>
              <a:spLocks noChangeArrowheads="1"/>
            </p:cNvSpPr>
            <p:nvPr/>
          </p:nvSpPr>
          <p:spPr bwMode="auto">
            <a:xfrm>
              <a:off x="434" y="2690"/>
              <a:ext cx="168" cy="104"/>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37" name="Rectangle 41"/>
            <p:cNvSpPr>
              <a:spLocks noChangeArrowheads="1"/>
            </p:cNvSpPr>
            <p:nvPr/>
          </p:nvSpPr>
          <p:spPr bwMode="auto">
            <a:xfrm>
              <a:off x="5161" y="2689"/>
              <a:ext cx="168" cy="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38" name="Rectangle 42" descr="90 %"/>
            <p:cNvSpPr>
              <a:spLocks noChangeArrowheads="1"/>
            </p:cNvSpPr>
            <p:nvPr/>
          </p:nvSpPr>
          <p:spPr bwMode="auto">
            <a:xfrm>
              <a:off x="1293" y="2689"/>
              <a:ext cx="168" cy="105"/>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39" name="Rectangle 43" descr="Stora konfetti"/>
            <p:cNvSpPr>
              <a:spLocks noChangeArrowheads="1"/>
            </p:cNvSpPr>
            <p:nvPr/>
          </p:nvSpPr>
          <p:spPr bwMode="auto">
            <a:xfrm>
              <a:off x="1714" y="2689"/>
              <a:ext cx="293" cy="104"/>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0" name="Rectangle 44" descr="Stora konfetti"/>
            <p:cNvSpPr>
              <a:spLocks noChangeArrowheads="1"/>
            </p:cNvSpPr>
            <p:nvPr/>
          </p:nvSpPr>
          <p:spPr bwMode="auto">
            <a:xfrm>
              <a:off x="2174" y="2688"/>
              <a:ext cx="168" cy="105"/>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1" name="Rectangle 45"/>
            <p:cNvSpPr>
              <a:spLocks noChangeArrowheads="1"/>
            </p:cNvSpPr>
            <p:nvPr/>
          </p:nvSpPr>
          <p:spPr bwMode="auto">
            <a:xfrm>
              <a:off x="2533" y="2692"/>
              <a:ext cx="114" cy="104"/>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2" name="Rectangle 46"/>
            <p:cNvSpPr>
              <a:spLocks noChangeArrowheads="1"/>
            </p:cNvSpPr>
            <p:nvPr/>
          </p:nvSpPr>
          <p:spPr bwMode="auto">
            <a:xfrm rot="10800000">
              <a:off x="4232" y="2688"/>
              <a:ext cx="168" cy="105"/>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3" name="Rectangle 47"/>
            <p:cNvSpPr>
              <a:spLocks noChangeArrowheads="1"/>
            </p:cNvSpPr>
            <p:nvPr/>
          </p:nvSpPr>
          <p:spPr bwMode="auto">
            <a:xfrm rot="10800000">
              <a:off x="3686" y="2689"/>
              <a:ext cx="293" cy="104"/>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4" name="Rectangle 48"/>
            <p:cNvSpPr>
              <a:spLocks noChangeArrowheads="1"/>
            </p:cNvSpPr>
            <p:nvPr/>
          </p:nvSpPr>
          <p:spPr bwMode="auto">
            <a:xfrm rot="10800000">
              <a:off x="3351" y="2689"/>
              <a:ext cx="168" cy="105"/>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45" name="Rectangle 49"/>
            <p:cNvSpPr>
              <a:spLocks noChangeArrowheads="1"/>
            </p:cNvSpPr>
            <p:nvPr/>
          </p:nvSpPr>
          <p:spPr bwMode="auto">
            <a:xfrm rot="10800000">
              <a:off x="3046" y="2690"/>
              <a:ext cx="114" cy="105"/>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grpSp>
      <p:grpSp>
        <p:nvGrpSpPr>
          <p:cNvPr id="14344" name="Group 50"/>
          <p:cNvGrpSpPr>
            <a:grpSpLocks/>
          </p:cNvGrpSpPr>
          <p:nvPr/>
        </p:nvGrpSpPr>
        <p:grpSpPr bwMode="auto">
          <a:xfrm>
            <a:off x="549275" y="4903788"/>
            <a:ext cx="8208963" cy="528637"/>
            <a:chOff x="144" y="1632"/>
            <a:chExt cx="5367" cy="698"/>
          </a:xfrm>
        </p:grpSpPr>
        <p:sp>
          <p:nvSpPr>
            <p:cNvPr id="14504" name="AutoShape 51"/>
            <p:cNvSpPr>
              <a:spLocks noChangeArrowheads="1"/>
            </p:cNvSpPr>
            <p:nvPr/>
          </p:nvSpPr>
          <p:spPr bwMode="auto">
            <a:xfrm>
              <a:off x="2832" y="1632"/>
              <a:ext cx="2304" cy="432"/>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05" name="AutoShape 52"/>
            <p:cNvSpPr>
              <a:spLocks noChangeArrowheads="1"/>
            </p:cNvSpPr>
            <p:nvPr/>
          </p:nvSpPr>
          <p:spPr bwMode="auto">
            <a:xfrm rot="10800000">
              <a:off x="528" y="1632"/>
              <a:ext cx="2304" cy="432"/>
            </a:xfrm>
            <a:prstGeom prst="rightArrow">
              <a:avLst>
                <a:gd name="adj1" fmla="val 50000"/>
                <a:gd name="adj2" fmla="val 135185"/>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506" name="Line 53"/>
            <p:cNvSpPr>
              <a:spLocks noChangeShapeType="1"/>
            </p:cNvSpPr>
            <p:nvPr/>
          </p:nvSpPr>
          <p:spPr bwMode="auto">
            <a:xfrm flipH="1">
              <a:off x="249" y="173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07" name="Line 54"/>
            <p:cNvSpPr>
              <a:spLocks noChangeShapeType="1"/>
            </p:cNvSpPr>
            <p:nvPr/>
          </p:nvSpPr>
          <p:spPr bwMode="auto">
            <a:xfrm flipH="1">
              <a:off x="240" y="1952"/>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08" name="Line 55"/>
            <p:cNvSpPr>
              <a:spLocks noChangeShapeType="1"/>
            </p:cNvSpPr>
            <p:nvPr/>
          </p:nvSpPr>
          <p:spPr bwMode="auto">
            <a:xfrm flipH="1">
              <a:off x="4523" y="1734"/>
              <a:ext cx="9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09" name="Line 56"/>
            <p:cNvSpPr>
              <a:spLocks noChangeShapeType="1"/>
            </p:cNvSpPr>
            <p:nvPr/>
          </p:nvSpPr>
          <p:spPr bwMode="auto">
            <a:xfrm flipH="1">
              <a:off x="4514" y="1958"/>
              <a:ext cx="9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510" name="Rectangle 57"/>
            <p:cNvSpPr>
              <a:spLocks noChangeArrowheads="1"/>
            </p:cNvSpPr>
            <p:nvPr/>
          </p:nvSpPr>
          <p:spPr bwMode="auto">
            <a:xfrm>
              <a:off x="296" y="1736"/>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11" name="Rectangle 58"/>
            <p:cNvSpPr>
              <a:spLocks noChangeArrowheads="1"/>
            </p:cNvSpPr>
            <p:nvPr/>
          </p:nvSpPr>
          <p:spPr bwMode="auto">
            <a:xfrm>
              <a:off x="5202" y="1735"/>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512" name="Rectangle 59"/>
            <p:cNvSpPr>
              <a:spLocks noChangeArrowheads="1"/>
            </p:cNvSpPr>
            <p:nvPr/>
          </p:nvSpPr>
          <p:spPr bwMode="auto">
            <a:xfrm>
              <a:off x="144" y="1967"/>
              <a:ext cx="43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RAD17</a:t>
              </a:r>
            </a:p>
          </p:txBody>
        </p:sp>
        <p:sp>
          <p:nvSpPr>
            <p:cNvPr id="14513" name="Rectangle 60"/>
            <p:cNvSpPr>
              <a:spLocks noChangeArrowheads="1"/>
            </p:cNvSpPr>
            <p:nvPr/>
          </p:nvSpPr>
          <p:spPr bwMode="auto">
            <a:xfrm>
              <a:off x="5136" y="1967"/>
              <a:ext cx="37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TFNR</a:t>
              </a:r>
            </a:p>
          </p:txBody>
        </p:sp>
        <p:sp>
          <p:nvSpPr>
            <p:cNvPr id="14514" name="Rectangle 61" descr="90 %"/>
            <p:cNvSpPr>
              <a:spLocks noChangeArrowheads="1"/>
            </p:cNvSpPr>
            <p:nvPr/>
          </p:nvSpPr>
          <p:spPr bwMode="auto">
            <a:xfrm>
              <a:off x="1187" y="1735"/>
              <a:ext cx="174" cy="219"/>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15" name="Rectangle 62" descr="Stora konfetti"/>
            <p:cNvSpPr>
              <a:spLocks noChangeArrowheads="1"/>
            </p:cNvSpPr>
            <p:nvPr/>
          </p:nvSpPr>
          <p:spPr bwMode="auto">
            <a:xfrm>
              <a:off x="1624" y="1734"/>
              <a:ext cx="304" cy="219"/>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16" name="Rectangle 63" descr="Stora konfetti"/>
            <p:cNvSpPr>
              <a:spLocks noChangeArrowheads="1"/>
            </p:cNvSpPr>
            <p:nvPr/>
          </p:nvSpPr>
          <p:spPr bwMode="auto">
            <a:xfrm>
              <a:off x="2102" y="1733"/>
              <a:ext cx="174" cy="219"/>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17" name="Rectangle 64"/>
            <p:cNvSpPr>
              <a:spLocks noChangeArrowheads="1"/>
            </p:cNvSpPr>
            <p:nvPr/>
          </p:nvSpPr>
          <p:spPr bwMode="auto">
            <a:xfrm>
              <a:off x="2474" y="1740"/>
              <a:ext cx="118" cy="219"/>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18" name="Rectangle 65"/>
            <p:cNvSpPr>
              <a:spLocks noChangeArrowheads="1"/>
            </p:cNvSpPr>
            <p:nvPr/>
          </p:nvSpPr>
          <p:spPr bwMode="auto">
            <a:xfrm>
              <a:off x="1117" y="1957"/>
              <a:ext cx="52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GTF2H2c</a:t>
              </a:r>
            </a:p>
          </p:txBody>
        </p:sp>
        <p:sp>
          <p:nvSpPr>
            <p:cNvPr id="14519" name="Rectangle 66"/>
            <p:cNvSpPr>
              <a:spLocks noChangeArrowheads="1"/>
            </p:cNvSpPr>
            <p:nvPr/>
          </p:nvSpPr>
          <p:spPr bwMode="auto">
            <a:xfrm>
              <a:off x="1578" y="1955"/>
              <a:ext cx="43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
          <p:nvSpPr>
            <p:cNvPr id="14520" name="Rectangle 67"/>
            <p:cNvSpPr>
              <a:spLocks noChangeArrowheads="1"/>
            </p:cNvSpPr>
            <p:nvPr/>
          </p:nvSpPr>
          <p:spPr bwMode="auto">
            <a:xfrm>
              <a:off x="1989" y="1955"/>
              <a:ext cx="38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521" name="Rectangle 68"/>
            <p:cNvSpPr>
              <a:spLocks noChangeArrowheads="1"/>
            </p:cNvSpPr>
            <p:nvPr/>
          </p:nvSpPr>
          <p:spPr bwMode="auto">
            <a:xfrm>
              <a:off x="2337" y="1955"/>
              <a:ext cx="4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522" name="Rectangle 69"/>
            <p:cNvSpPr>
              <a:spLocks noChangeArrowheads="1"/>
            </p:cNvSpPr>
            <p:nvPr/>
          </p:nvSpPr>
          <p:spPr bwMode="auto">
            <a:xfrm rot="10800000">
              <a:off x="4238" y="1733"/>
              <a:ext cx="17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23" name="Rectangle 70"/>
            <p:cNvSpPr>
              <a:spLocks noChangeArrowheads="1"/>
            </p:cNvSpPr>
            <p:nvPr/>
          </p:nvSpPr>
          <p:spPr bwMode="auto">
            <a:xfrm rot="10800000">
              <a:off x="3671" y="1734"/>
              <a:ext cx="30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24" name="Rectangle 71"/>
            <p:cNvSpPr>
              <a:spLocks noChangeArrowheads="1"/>
            </p:cNvSpPr>
            <p:nvPr/>
          </p:nvSpPr>
          <p:spPr bwMode="auto">
            <a:xfrm rot="10800000">
              <a:off x="3323" y="1735"/>
              <a:ext cx="174" cy="219"/>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25" name="Rectangle 72"/>
            <p:cNvSpPr>
              <a:spLocks noChangeArrowheads="1"/>
            </p:cNvSpPr>
            <p:nvPr/>
          </p:nvSpPr>
          <p:spPr bwMode="auto">
            <a:xfrm rot="10800000">
              <a:off x="3007" y="1737"/>
              <a:ext cx="118"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26" name="Rectangle 73"/>
            <p:cNvSpPr>
              <a:spLocks noChangeArrowheads="1"/>
            </p:cNvSpPr>
            <p:nvPr/>
          </p:nvSpPr>
          <p:spPr bwMode="auto">
            <a:xfrm>
              <a:off x="4189" y="1957"/>
              <a:ext cx="51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GTF2H2t</a:t>
              </a:r>
            </a:p>
          </p:txBody>
        </p:sp>
        <p:sp>
          <p:nvSpPr>
            <p:cNvPr id="14527" name="Rectangle 74"/>
            <p:cNvSpPr>
              <a:spLocks noChangeArrowheads="1"/>
            </p:cNvSpPr>
            <p:nvPr/>
          </p:nvSpPr>
          <p:spPr bwMode="auto">
            <a:xfrm>
              <a:off x="3647" y="1967"/>
              <a:ext cx="43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p>
          </p:txBody>
        </p:sp>
        <p:sp>
          <p:nvSpPr>
            <p:cNvPr id="14528" name="Rectangle 75"/>
            <p:cNvSpPr>
              <a:spLocks noChangeArrowheads="1"/>
            </p:cNvSpPr>
            <p:nvPr/>
          </p:nvSpPr>
          <p:spPr bwMode="auto">
            <a:xfrm>
              <a:off x="3236" y="1959"/>
              <a:ext cx="3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SMN1</a:t>
              </a:r>
            </a:p>
          </p:txBody>
        </p:sp>
        <p:sp>
          <p:nvSpPr>
            <p:cNvPr id="14529" name="Rectangle 76"/>
            <p:cNvSpPr>
              <a:spLocks noChangeArrowheads="1"/>
            </p:cNvSpPr>
            <p:nvPr/>
          </p:nvSpPr>
          <p:spPr bwMode="auto">
            <a:xfrm>
              <a:off x="2846" y="1953"/>
              <a:ext cx="47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grpSp>
      <p:grpSp>
        <p:nvGrpSpPr>
          <p:cNvPr id="14345" name="Group 77"/>
          <p:cNvGrpSpPr>
            <a:grpSpLocks/>
          </p:cNvGrpSpPr>
          <p:nvPr/>
        </p:nvGrpSpPr>
        <p:grpSpPr bwMode="auto">
          <a:xfrm>
            <a:off x="557213" y="3676650"/>
            <a:ext cx="8208962" cy="528638"/>
            <a:chOff x="144" y="1632"/>
            <a:chExt cx="5367" cy="698"/>
          </a:xfrm>
        </p:grpSpPr>
        <p:sp>
          <p:nvSpPr>
            <p:cNvPr id="14478" name="AutoShape 78"/>
            <p:cNvSpPr>
              <a:spLocks noChangeArrowheads="1"/>
            </p:cNvSpPr>
            <p:nvPr/>
          </p:nvSpPr>
          <p:spPr bwMode="auto">
            <a:xfrm>
              <a:off x="2832" y="1632"/>
              <a:ext cx="2304" cy="432"/>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79" name="AutoShape 79"/>
            <p:cNvSpPr>
              <a:spLocks noChangeArrowheads="1"/>
            </p:cNvSpPr>
            <p:nvPr/>
          </p:nvSpPr>
          <p:spPr bwMode="auto">
            <a:xfrm rot="10800000">
              <a:off x="528" y="1632"/>
              <a:ext cx="2304" cy="432"/>
            </a:xfrm>
            <a:prstGeom prst="rightArrow">
              <a:avLst>
                <a:gd name="adj1" fmla="val 50000"/>
                <a:gd name="adj2" fmla="val 135185"/>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480" name="Line 80"/>
            <p:cNvSpPr>
              <a:spLocks noChangeShapeType="1"/>
            </p:cNvSpPr>
            <p:nvPr/>
          </p:nvSpPr>
          <p:spPr bwMode="auto">
            <a:xfrm flipH="1">
              <a:off x="249" y="173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81" name="Line 81"/>
            <p:cNvSpPr>
              <a:spLocks noChangeShapeType="1"/>
            </p:cNvSpPr>
            <p:nvPr/>
          </p:nvSpPr>
          <p:spPr bwMode="auto">
            <a:xfrm flipH="1">
              <a:off x="240" y="1952"/>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82" name="Line 82"/>
            <p:cNvSpPr>
              <a:spLocks noChangeShapeType="1"/>
            </p:cNvSpPr>
            <p:nvPr/>
          </p:nvSpPr>
          <p:spPr bwMode="auto">
            <a:xfrm flipH="1">
              <a:off x="4523" y="1734"/>
              <a:ext cx="9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83" name="Line 83"/>
            <p:cNvSpPr>
              <a:spLocks noChangeShapeType="1"/>
            </p:cNvSpPr>
            <p:nvPr/>
          </p:nvSpPr>
          <p:spPr bwMode="auto">
            <a:xfrm flipH="1">
              <a:off x="4514" y="1958"/>
              <a:ext cx="9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84" name="Rectangle 84"/>
            <p:cNvSpPr>
              <a:spLocks noChangeArrowheads="1"/>
            </p:cNvSpPr>
            <p:nvPr/>
          </p:nvSpPr>
          <p:spPr bwMode="auto">
            <a:xfrm>
              <a:off x="296" y="1736"/>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85" name="Rectangle 85"/>
            <p:cNvSpPr>
              <a:spLocks noChangeArrowheads="1"/>
            </p:cNvSpPr>
            <p:nvPr/>
          </p:nvSpPr>
          <p:spPr bwMode="auto">
            <a:xfrm>
              <a:off x="5202" y="1735"/>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86" name="Rectangle 86"/>
            <p:cNvSpPr>
              <a:spLocks noChangeArrowheads="1"/>
            </p:cNvSpPr>
            <p:nvPr/>
          </p:nvSpPr>
          <p:spPr bwMode="auto">
            <a:xfrm>
              <a:off x="144" y="1967"/>
              <a:ext cx="43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RAD17</a:t>
              </a:r>
            </a:p>
          </p:txBody>
        </p:sp>
        <p:sp>
          <p:nvSpPr>
            <p:cNvPr id="14487" name="Rectangle 87"/>
            <p:cNvSpPr>
              <a:spLocks noChangeArrowheads="1"/>
            </p:cNvSpPr>
            <p:nvPr/>
          </p:nvSpPr>
          <p:spPr bwMode="auto">
            <a:xfrm>
              <a:off x="5136" y="1967"/>
              <a:ext cx="37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TFNR</a:t>
              </a:r>
            </a:p>
          </p:txBody>
        </p:sp>
        <p:sp>
          <p:nvSpPr>
            <p:cNvPr id="14488" name="Rectangle 88" descr="90 %"/>
            <p:cNvSpPr>
              <a:spLocks noChangeArrowheads="1"/>
            </p:cNvSpPr>
            <p:nvPr/>
          </p:nvSpPr>
          <p:spPr bwMode="auto">
            <a:xfrm>
              <a:off x="1187" y="1735"/>
              <a:ext cx="174" cy="219"/>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89" name="Rectangle 89" descr="Stora konfetti"/>
            <p:cNvSpPr>
              <a:spLocks noChangeArrowheads="1"/>
            </p:cNvSpPr>
            <p:nvPr/>
          </p:nvSpPr>
          <p:spPr bwMode="auto">
            <a:xfrm>
              <a:off x="1624" y="1734"/>
              <a:ext cx="304" cy="219"/>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0" name="Rectangle 90" descr="Stora konfetti"/>
            <p:cNvSpPr>
              <a:spLocks noChangeArrowheads="1"/>
            </p:cNvSpPr>
            <p:nvPr/>
          </p:nvSpPr>
          <p:spPr bwMode="auto">
            <a:xfrm>
              <a:off x="2102" y="1733"/>
              <a:ext cx="174" cy="219"/>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1" name="Rectangle 91"/>
            <p:cNvSpPr>
              <a:spLocks noChangeArrowheads="1"/>
            </p:cNvSpPr>
            <p:nvPr/>
          </p:nvSpPr>
          <p:spPr bwMode="auto">
            <a:xfrm>
              <a:off x="2474" y="1740"/>
              <a:ext cx="118" cy="219"/>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2" name="Rectangle 92"/>
            <p:cNvSpPr>
              <a:spLocks noChangeArrowheads="1"/>
            </p:cNvSpPr>
            <p:nvPr/>
          </p:nvSpPr>
          <p:spPr bwMode="auto">
            <a:xfrm>
              <a:off x="1117" y="1957"/>
              <a:ext cx="52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GTF2H2c</a:t>
              </a:r>
            </a:p>
          </p:txBody>
        </p:sp>
        <p:sp>
          <p:nvSpPr>
            <p:cNvPr id="14493" name="Rectangle 93"/>
            <p:cNvSpPr>
              <a:spLocks noChangeArrowheads="1"/>
            </p:cNvSpPr>
            <p:nvPr/>
          </p:nvSpPr>
          <p:spPr bwMode="auto">
            <a:xfrm>
              <a:off x="1578" y="1955"/>
              <a:ext cx="43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
          <p:nvSpPr>
            <p:cNvPr id="14494" name="Rectangle 94"/>
            <p:cNvSpPr>
              <a:spLocks noChangeArrowheads="1"/>
            </p:cNvSpPr>
            <p:nvPr/>
          </p:nvSpPr>
          <p:spPr bwMode="auto">
            <a:xfrm>
              <a:off x="1989" y="1955"/>
              <a:ext cx="38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495" name="Rectangle 95"/>
            <p:cNvSpPr>
              <a:spLocks noChangeArrowheads="1"/>
            </p:cNvSpPr>
            <p:nvPr/>
          </p:nvSpPr>
          <p:spPr bwMode="auto">
            <a:xfrm>
              <a:off x="2337" y="1955"/>
              <a:ext cx="4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496" name="Rectangle 96"/>
            <p:cNvSpPr>
              <a:spLocks noChangeArrowheads="1"/>
            </p:cNvSpPr>
            <p:nvPr/>
          </p:nvSpPr>
          <p:spPr bwMode="auto">
            <a:xfrm rot="10800000">
              <a:off x="4238" y="1733"/>
              <a:ext cx="17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7" name="Rectangle 97"/>
            <p:cNvSpPr>
              <a:spLocks noChangeArrowheads="1"/>
            </p:cNvSpPr>
            <p:nvPr/>
          </p:nvSpPr>
          <p:spPr bwMode="auto">
            <a:xfrm rot="10800000">
              <a:off x="3671" y="1734"/>
              <a:ext cx="30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8" name="Rectangle 98"/>
            <p:cNvSpPr>
              <a:spLocks noChangeArrowheads="1"/>
            </p:cNvSpPr>
            <p:nvPr/>
          </p:nvSpPr>
          <p:spPr bwMode="auto">
            <a:xfrm rot="10800000">
              <a:off x="3323" y="1735"/>
              <a:ext cx="174" cy="219"/>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99" name="Rectangle 99"/>
            <p:cNvSpPr>
              <a:spLocks noChangeArrowheads="1"/>
            </p:cNvSpPr>
            <p:nvPr/>
          </p:nvSpPr>
          <p:spPr bwMode="auto">
            <a:xfrm rot="10800000">
              <a:off x="3007" y="1737"/>
              <a:ext cx="118"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500" name="Rectangle 100"/>
            <p:cNvSpPr>
              <a:spLocks noChangeArrowheads="1"/>
            </p:cNvSpPr>
            <p:nvPr/>
          </p:nvSpPr>
          <p:spPr bwMode="auto">
            <a:xfrm>
              <a:off x="4189" y="1957"/>
              <a:ext cx="51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GTF2H2t</a:t>
              </a:r>
            </a:p>
          </p:txBody>
        </p:sp>
        <p:sp>
          <p:nvSpPr>
            <p:cNvPr id="14501" name="Rectangle 101"/>
            <p:cNvSpPr>
              <a:spLocks noChangeArrowheads="1"/>
            </p:cNvSpPr>
            <p:nvPr/>
          </p:nvSpPr>
          <p:spPr bwMode="auto">
            <a:xfrm>
              <a:off x="3647" y="1967"/>
              <a:ext cx="43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p>
          </p:txBody>
        </p:sp>
        <p:sp>
          <p:nvSpPr>
            <p:cNvPr id="14502" name="Rectangle 102"/>
            <p:cNvSpPr>
              <a:spLocks noChangeArrowheads="1"/>
            </p:cNvSpPr>
            <p:nvPr/>
          </p:nvSpPr>
          <p:spPr bwMode="auto">
            <a:xfrm>
              <a:off x="3236" y="1959"/>
              <a:ext cx="3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SMN1</a:t>
              </a:r>
            </a:p>
          </p:txBody>
        </p:sp>
        <p:sp>
          <p:nvSpPr>
            <p:cNvPr id="14503" name="Rectangle 103"/>
            <p:cNvSpPr>
              <a:spLocks noChangeArrowheads="1"/>
            </p:cNvSpPr>
            <p:nvPr/>
          </p:nvSpPr>
          <p:spPr bwMode="auto">
            <a:xfrm>
              <a:off x="2846" y="1953"/>
              <a:ext cx="47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grpSp>
      <p:sp>
        <p:nvSpPr>
          <p:cNvPr id="14346" name="AutoShape 104"/>
          <p:cNvSpPr>
            <a:spLocks noChangeArrowheads="1"/>
          </p:cNvSpPr>
          <p:nvPr/>
        </p:nvSpPr>
        <p:spPr bwMode="auto">
          <a:xfrm>
            <a:off x="4665663" y="857250"/>
            <a:ext cx="3524250" cy="327025"/>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47" name="AutoShape 105"/>
          <p:cNvSpPr>
            <a:spLocks noChangeArrowheads="1"/>
          </p:cNvSpPr>
          <p:nvPr/>
        </p:nvSpPr>
        <p:spPr bwMode="auto">
          <a:xfrm rot="10800000">
            <a:off x="1141413" y="857250"/>
            <a:ext cx="3524250" cy="327025"/>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348" name="Line 106"/>
          <p:cNvSpPr>
            <a:spLocks noChangeShapeType="1"/>
          </p:cNvSpPr>
          <p:nvPr/>
        </p:nvSpPr>
        <p:spPr bwMode="auto">
          <a:xfrm flipH="1">
            <a:off x="714375" y="936625"/>
            <a:ext cx="132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49" name="Line 107"/>
          <p:cNvSpPr>
            <a:spLocks noChangeShapeType="1"/>
          </p:cNvSpPr>
          <p:nvPr/>
        </p:nvSpPr>
        <p:spPr bwMode="auto">
          <a:xfrm flipH="1">
            <a:off x="700088" y="1100138"/>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50" name="Line 108"/>
          <p:cNvSpPr>
            <a:spLocks noChangeShapeType="1"/>
          </p:cNvSpPr>
          <p:nvPr/>
        </p:nvSpPr>
        <p:spPr bwMode="auto">
          <a:xfrm flipH="1">
            <a:off x="7251700" y="935038"/>
            <a:ext cx="1450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51" name="Line 109"/>
          <p:cNvSpPr>
            <a:spLocks noChangeShapeType="1"/>
          </p:cNvSpPr>
          <p:nvPr/>
        </p:nvSpPr>
        <p:spPr bwMode="auto">
          <a:xfrm flipH="1">
            <a:off x="7237413" y="1104900"/>
            <a:ext cx="1465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52" name="Rectangle 110"/>
          <p:cNvSpPr>
            <a:spLocks noChangeArrowheads="1"/>
          </p:cNvSpPr>
          <p:nvPr/>
        </p:nvSpPr>
        <p:spPr bwMode="auto">
          <a:xfrm>
            <a:off x="785813" y="936625"/>
            <a:ext cx="266700" cy="1651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3" name="Rectangle 111"/>
          <p:cNvSpPr>
            <a:spLocks noChangeArrowheads="1"/>
          </p:cNvSpPr>
          <p:nvPr/>
        </p:nvSpPr>
        <p:spPr bwMode="auto">
          <a:xfrm>
            <a:off x="8289925" y="935038"/>
            <a:ext cx="266700" cy="166687"/>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54" name="Rectangle 112" descr="90 %"/>
          <p:cNvSpPr>
            <a:spLocks noChangeArrowheads="1"/>
          </p:cNvSpPr>
          <p:nvPr/>
        </p:nvSpPr>
        <p:spPr bwMode="auto">
          <a:xfrm>
            <a:off x="2149475" y="935038"/>
            <a:ext cx="266700" cy="166687"/>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5" name="Rectangle 113" descr="Stora konfetti"/>
          <p:cNvSpPr>
            <a:spLocks noChangeArrowheads="1"/>
          </p:cNvSpPr>
          <p:nvPr/>
        </p:nvSpPr>
        <p:spPr bwMode="auto">
          <a:xfrm>
            <a:off x="2817813" y="935038"/>
            <a:ext cx="465137"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6" name="Rectangle 114" descr="Stora konfetti"/>
          <p:cNvSpPr>
            <a:spLocks noChangeArrowheads="1"/>
          </p:cNvSpPr>
          <p:nvPr/>
        </p:nvSpPr>
        <p:spPr bwMode="auto">
          <a:xfrm>
            <a:off x="3548063" y="933450"/>
            <a:ext cx="266700" cy="166688"/>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7" name="Rectangle 115"/>
          <p:cNvSpPr>
            <a:spLocks noChangeArrowheads="1"/>
          </p:cNvSpPr>
          <p:nvPr/>
        </p:nvSpPr>
        <p:spPr bwMode="auto">
          <a:xfrm>
            <a:off x="4117975" y="939800"/>
            <a:ext cx="180975" cy="165100"/>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8" name="Rectangle 116"/>
          <p:cNvSpPr>
            <a:spLocks noChangeArrowheads="1"/>
          </p:cNvSpPr>
          <p:nvPr/>
        </p:nvSpPr>
        <p:spPr bwMode="auto">
          <a:xfrm rot="10800000">
            <a:off x="6815138" y="933450"/>
            <a:ext cx="266700"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59" name="Rectangle 117"/>
          <p:cNvSpPr>
            <a:spLocks noChangeArrowheads="1"/>
          </p:cNvSpPr>
          <p:nvPr/>
        </p:nvSpPr>
        <p:spPr bwMode="auto">
          <a:xfrm rot="10800000">
            <a:off x="5948363" y="935038"/>
            <a:ext cx="465137" cy="165100"/>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60" name="Rectangle 118"/>
          <p:cNvSpPr>
            <a:spLocks noChangeArrowheads="1"/>
          </p:cNvSpPr>
          <p:nvPr/>
        </p:nvSpPr>
        <p:spPr bwMode="auto">
          <a:xfrm rot="10800000">
            <a:off x="5416550" y="935038"/>
            <a:ext cx="266700" cy="166687"/>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61" name="Rectangle 119"/>
          <p:cNvSpPr>
            <a:spLocks noChangeArrowheads="1"/>
          </p:cNvSpPr>
          <p:nvPr/>
        </p:nvSpPr>
        <p:spPr bwMode="auto">
          <a:xfrm rot="10800000">
            <a:off x="4932363" y="936625"/>
            <a:ext cx="180975"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62" name="Rectangle 120"/>
          <p:cNvSpPr>
            <a:spLocks noChangeArrowheads="1"/>
          </p:cNvSpPr>
          <p:nvPr/>
        </p:nvSpPr>
        <p:spPr bwMode="auto">
          <a:xfrm>
            <a:off x="3376613" y="857250"/>
            <a:ext cx="3876675" cy="307975"/>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63" name="Rectangle 121"/>
          <p:cNvSpPr>
            <a:spLocks noChangeArrowheads="1"/>
          </p:cNvSpPr>
          <p:nvPr/>
        </p:nvSpPr>
        <p:spPr bwMode="auto">
          <a:xfrm>
            <a:off x="5195888" y="1238250"/>
            <a:ext cx="20574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64" name="Rectangle 122"/>
          <p:cNvSpPr>
            <a:spLocks noChangeArrowheads="1"/>
          </p:cNvSpPr>
          <p:nvPr/>
        </p:nvSpPr>
        <p:spPr bwMode="auto">
          <a:xfrm>
            <a:off x="5205413" y="3295650"/>
            <a:ext cx="14478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65" name="Rectangle 123"/>
          <p:cNvSpPr>
            <a:spLocks noChangeArrowheads="1"/>
          </p:cNvSpPr>
          <p:nvPr/>
        </p:nvSpPr>
        <p:spPr bwMode="auto">
          <a:xfrm>
            <a:off x="5205413" y="3676650"/>
            <a:ext cx="14478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66" name="Rectangle 124"/>
          <p:cNvSpPr>
            <a:spLocks noChangeArrowheads="1"/>
          </p:cNvSpPr>
          <p:nvPr/>
        </p:nvSpPr>
        <p:spPr bwMode="auto">
          <a:xfrm>
            <a:off x="5273675" y="4903788"/>
            <a:ext cx="12954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67" name="Text Box 125"/>
          <p:cNvSpPr txBox="1">
            <a:spLocks noChangeArrowheads="1"/>
          </p:cNvSpPr>
          <p:nvPr/>
        </p:nvSpPr>
        <p:spPr bwMode="auto">
          <a:xfrm>
            <a:off x="92075" y="3479800"/>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600">
                <a:latin typeface="Times New Roman" pitchFamily="18" charset="0"/>
                <a:ea typeface="ヒラギノ角ゴ Pro W3" pitchFamily="1" charset="-128"/>
              </a:rPr>
              <a:t>Type 1</a:t>
            </a:r>
          </a:p>
        </p:txBody>
      </p:sp>
      <p:sp>
        <p:nvSpPr>
          <p:cNvPr id="14368" name="Text Box 126"/>
          <p:cNvSpPr txBox="1">
            <a:spLocks noChangeArrowheads="1"/>
          </p:cNvSpPr>
          <p:nvPr/>
        </p:nvSpPr>
        <p:spPr bwMode="auto">
          <a:xfrm>
            <a:off x="-52388" y="1012825"/>
            <a:ext cx="170497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600">
                <a:latin typeface="Times New Roman" pitchFamily="18" charset="0"/>
                <a:ea typeface="ヒラギノ角ゴ Pro W3" pitchFamily="1" charset="-128"/>
              </a:rPr>
              <a:t>Type 1, congenital</a:t>
            </a:r>
          </a:p>
        </p:txBody>
      </p:sp>
      <p:sp>
        <p:nvSpPr>
          <p:cNvPr id="14369" name="Text Box 127"/>
          <p:cNvSpPr txBox="1">
            <a:spLocks noChangeArrowheads="1"/>
          </p:cNvSpPr>
          <p:nvPr/>
        </p:nvSpPr>
        <p:spPr bwMode="auto">
          <a:xfrm>
            <a:off x="84138" y="4708525"/>
            <a:ext cx="75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600">
                <a:latin typeface="Times New Roman" pitchFamily="18" charset="0"/>
                <a:ea typeface="ヒラギノ角ゴ Pro W3" pitchFamily="1" charset="-128"/>
              </a:rPr>
              <a:t>Type 2</a:t>
            </a:r>
          </a:p>
        </p:txBody>
      </p:sp>
      <p:sp>
        <p:nvSpPr>
          <p:cNvPr id="14370" name="AutoShape 128"/>
          <p:cNvSpPr>
            <a:spLocks noChangeArrowheads="1"/>
          </p:cNvSpPr>
          <p:nvPr/>
        </p:nvSpPr>
        <p:spPr bwMode="auto">
          <a:xfrm>
            <a:off x="4664075" y="4522788"/>
            <a:ext cx="3524250" cy="327025"/>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71" name="AutoShape 129"/>
          <p:cNvSpPr>
            <a:spLocks noChangeArrowheads="1"/>
          </p:cNvSpPr>
          <p:nvPr/>
        </p:nvSpPr>
        <p:spPr bwMode="auto">
          <a:xfrm rot="10800000">
            <a:off x="1139825" y="4522788"/>
            <a:ext cx="3524250" cy="327025"/>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372" name="Line 130"/>
          <p:cNvSpPr>
            <a:spLocks noChangeShapeType="1"/>
          </p:cNvSpPr>
          <p:nvPr/>
        </p:nvSpPr>
        <p:spPr bwMode="auto">
          <a:xfrm flipH="1">
            <a:off x="712788" y="4602163"/>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73" name="Line 131"/>
          <p:cNvSpPr>
            <a:spLocks noChangeShapeType="1"/>
          </p:cNvSpPr>
          <p:nvPr/>
        </p:nvSpPr>
        <p:spPr bwMode="auto">
          <a:xfrm flipH="1">
            <a:off x="698500" y="4765675"/>
            <a:ext cx="132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74" name="Line 132"/>
          <p:cNvSpPr>
            <a:spLocks noChangeShapeType="1"/>
          </p:cNvSpPr>
          <p:nvPr/>
        </p:nvSpPr>
        <p:spPr bwMode="auto">
          <a:xfrm flipH="1">
            <a:off x="7250113" y="4600575"/>
            <a:ext cx="1450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75" name="Line 133"/>
          <p:cNvSpPr>
            <a:spLocks noChangeShapeType="1"/>
          </p:cNvSpPr>
          <p:nvPr/>
        </p:nvSpPr>
        <p:spPr bwMode="auto">
          <a:xfrm flipH="1">
            <a:off x="7235825" y="4770438"/>
            <a:ext cx="1465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76" name="Rectangle 134"/>
          <p:cNvSpPr>
            <a:spLocks noChangeArrowheads="1"/>
          </p:cNvSpPr>
          <p:nvPr/>
        </p:nvSpPr>
        <p:spPr bwMode="auto">
          <a:xfrm>
            <a:off x="784225" y="4602163"/>
            <a:ext cx="266700" cy="1651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77" name="Rectangle 135"/>
          <p:cNvSpPr>
            <a:spLocks noChangeArrowheads="1"/>
          </p:cNvSpPr>
          <p:nvPr/>
        </p:nvSpPr>
        <p:spPr bwMode="auto">
          <a:xfrm>
            <a:off x="8288338" y="4600575"/>
            <a:ext cx="266700" cy="166688"/>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78" name="Rectangle 136" descr="90 %"/>
          <p:cNvSpPr>
            <a:spLocks noChangeArrowheads="1"/>
          </p:cNvSpPr>
          <p:nvPr/>
        </p:nvSpPr>
        <p:spPr bwMode="auto">
          <a:xfrm>
            <a:off x="2147888" y="4600575"/>
            <a:ext cx="266700" cy="166688"/>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79" name="Rectangle 137" descr="Stora konfetti"/>
          <p:cNvSpPr>
            <a:spLocks noChangeArrowheads="1"/>
          </p:cNvSpPr>
          <p:nvPr/>
        </p:nvSpPr>
        <p:spPr bwMode="auto">
          <a:xfrm>
            <a:off x="2816225" y="4600575"/>
            <a:ext cx="465138"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0" name="Rectangle 138" descr="Stora konfetti"/>
          <p:cNvSpPr>
            <a:spLocks noChangeArrowheads="1"/>
          </p:cNvSpPr>
          <p:nvPr/>
        </p:nvSpPr>
        <p:spPr bwMode="auto">
          <a:xfrm>
            <a:off x="3546475" y="4598988"/>
            <a:ext cx="266700" cy="166687"/>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1" name="Rectangle 139"/>
          <p:cNvSpPr>
            <a:spLocks noChangeArrowheads="1"/>
          </p:cNvSpPr>
          <p:nvPr/>
        </p:nvSpPr>
        <p:spPr bwMode="auto">
          <a:xfrm>
            <a:off x="4116388" y="4605338"/>
            <a:ext cx="180975" cy="165100"/>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2" name="Rectangle 140"/>
          <p:cNvSpPr>
            <a:spLocks noChangeArrowheads="1"/>
          </p:cNvSpPr>
          <p:nvPr/>
        </p:nvSpPr>
        <p:spPr bwMode="auto">
          <a:xfrm rot="10800000">
            <a:off x="6813550" y="4598988"/>
            <a:ext cx="266700" cy="166687"/>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3" name="Rectangle 141"/>
          <p:cNvSpPr>
            <a:spLocks noChangeArrowheads="1"/>
          </p:cNvSpPr>
          <p:nvPr/>
        </p:nvSpPr>
        <p:spPr bwMode="auto">
          <a:xfrm rot="10800000">
            <a:off x="5946775" y="4600575"/>
            <a:ext cx="465138" cy="165100"/>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4" name="Rectangle 142" descr="Stora konfetti"/>
          <p:cNvSpPr>
            <a:spLocks noChangeArrowheads="1"/>
          </p:cNvSpPr>
          <p:nvPr/>
        </p:nvSpPr>
        <p:spPr bwMode="auto">
          <a:xfrm rot="10800000">
            <a:off x="5414963" y="4600575"/>
            <a:ext cx="266700" cy="166688"/>
          </a:xfrm>
          <a:prstGeom prst="rect">
            <a:avLst/>
          </a:prstGeom>
          <a:blipFill dpi="0" rotWithShape="0">
            <a:blip r:embed="rId5" cstate="print"/>
            <a:srcRect/>
            <a:tile tx="0" ty="0" sx="100000" sy="100000" flip="none" algn="tl"/>
          </a:blip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5" name="Rectangle 143"/>
          <p:cNvSpPr>
            <a:spLocks noChangeArrowheads="1"/>
          </p:cNvSpPr>
          <p:nvPr/>
        </p:nvSpPr>
        <p:spPr bwMode="auto">
          <a:xfrm rot="10800000">
            <a:off x="4930775" y="4602163"/>
            <a:ext cx="180975" cy="166687"/>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86" name="Text Box 144"/>
          <p:cNvSpPr txBox="1">
            <a:spLocks noChangeArrowheads="1"/>
          </p:cNvSpPr>
          <p:nvPr/>
        </p:nvSpPr>
        <p:spPr bwMode="auto">
          <a:xfrm>
            <a:off x="5297488" y="4702175"/>
            <a:ext cx="588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grpSp>
        <p:nvGrpSpPr>
          <p:cNvPr id="14387" name="Group 145"/>
          <p:cNvGrpSpPr>
            <a:grpSpLocks/>
          </p:cNvGrpSpPr>
          <p:nvPr/>
        </p:nvGrpSpPr>
        <p:grpSpPr bwMode="auto">
          <a:xfrm>
            <a:off x="547688" y="2457450"/>
            <a:ext cx="8208962" cy="528638"/>
            <a:chOff x="144" y="1632"/>
            <a:chExt cx="5367" cy="698"/>
          </a:xfrm>
        </p:grpSpPr>
        <p:sp>
          <p:nvSpPr>
            <p:cNvPr id="14452" name="AutoShape 146"/>
            <p:cNvSpPr>
              <a:spLocks noChangeArrowheads="1"/>
            </p:cNvSpPr>
            <p:nvPr/>
          </p:nvSpPr>
          <p:spPr bwMode="auto">
            <a:xfrm>
              <a:off x="2832" y="1632"/>
              <a:ext cx="2304" cy="432"/>
            </a:xfrm>
            <a:prstGeom prst="rightArrow">
              <a:avLst>
                <a:gd name="adj1" fmla="val 50000"/>
                <a:gd name="adj2" fmla="val 133333"/>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53" name="AutoShape 147"/>
            <p:cNvSpPr>
              <a:spLocks noChangeArrowheads="1"/>
            </p:cNvSpPr>
            <p:nvPr/>
          </p:nvSpPr>
          <p:spPr bwMode="auto">
            <a:xfrm rot="10800000">
              <a:off x="528" y="1632"/>
              <a:ext cx="2304" cy="432"/>
            </a:xfrm>
            <a:prstGeom prst="rightArrow">
              <a:avLst>
                <a:gd name="adj1" fmla="val 50000"/>
                <a:gd name="adj2" fmla="val 135185"/>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454" name="Line 148"/>
            <p:cNvSpPr>
              <a:spLocks noChangeShapeType="1"/>
            </p:cNvSpPr>
            <p:nvPr/>
          </p:nvSpPr>
          <p:spPr bwMode="auto">
            <a:xfrm flipH="1">
              <a:off x="249" y="1736"/>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55" name="Line 149"/>
            <p:cNvSpPr>
              <a:spLocks noChangeShapeType="1"/>
            </p:cNvSpPr>
            <p:nvPr/>
          </p:nvSpPr>
          <p:spPr bwMode="auto">
            <a:xfrm flipH="1">
              <a:off x="240" y="1952"/>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56" name="Line 150"/>
            <p:cNvSpPr>
              <a:spLocks noChangeShapeType="1"/>
            </p:cNvSpPr>
            <p:nvPr/>
          </p:nvSpPr>
          <p:spPr bwMode="auto">
            <a:xfrm flipH="1">
              <a:off x="4523" y="1734"/>
              <a:ext cx="9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57" name="Line 151"/>
            <p:cNvSpPr>
              <a:spLocks noChangeShapeType="1"/>
            </p:cNvSpPr>
            <p:nvPr/>
          </p:nvSpPr>
          <p:spPr bwMode="auto">
            <a:xfrm flipH="1">
              <a:off x="4514" y="1958"/>
              <a:ext cx="9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58" name="Rectangle 152"/>
            <p:cNvSpPr>
              <a:spLocks noChangeArrowheads="1"/>
            </p:cNvSpPr>
            <p:nvPr/>
          </p:nvSpPr>
          <p:spPr bwMode="auto">
            <a:xfrm>
              <a:off x="296" y="1736"/>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59" name="Rectangle 153"/>
            <p:cNvSpPr>
              <a:spLocks noChangeArrowheads="1"/>
            </p:cNvSpPr>
            <p:nvPr/>
          </p:nvSpPr>
          <p:spPr bwMode="auto">
            <a:xfrm>
              <a:off x="5202" y="1735"/>
              <a:ext cx="174" cy="219"/>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60" name="Rectangle 154"/>
            <p:cNvSpPr>
              <a:spLocks noChangeArrowheads="1"/>
            </p:cNvSpPr>
            <p:nvPr/>
          </p:nvSpPr>
          <p:spPr bwMode="auto">
            <a:xfrm>
              <a:off x="144" y="1967"/>
              <a:ext cx="43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RAD17</a:t>
              </a:r>
            </a:p>
          </p:txBody>
        </p:sp>
        <p:sp>
          <p:nvSpPr>
            <p:cNvPr id="14461" name="Rectangle 155"/>
            <p:cNvSpPr>
              <a:spLocks noChangeArrowheads="1"/>
            </p:cNvSpPr>
            <p:nvPr/>
          </p:nvSpPr>
          <p:spPr bwMode="auto">
            <a:xfrm>
              <a:off x="5136" y="1967"/>
              <a:ext cx="37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TFNR</a:t>
              </a:r>
            </a:p>
          </p:txBody>
        </p:sp>
        <p:sp>
          <p:nvSpPr>
            <p:cNvPr id="14462" name="Rectangle 156" descr="90 %"/>
            <p:cNvSpPr>
              <a:spLocks noChangeArrowheads="1"/>
            </p:cNvSpPr>
            <p:nvPr/>
          </p:nvSpPr>
          <p:spPr bwMode="auto">
            <a:xfrm>
              <a:off x="1187" y="1735"/>
              <a:ext cx="174" cy="219"/>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63" name="Rectangle 157" descr="Stora konfetti"/>
            <p:cNvSpPr>
              <a:spLocks noChangeArrowheads="1"/>
            </p:cNvSpPr>
            <p:nvPr/>
          </p:nvSpPr>
          <p:spPr bwMode="auto">
            <a:xfrm>
              <a:off x="1624" y="1734"/>
              <a:ext cx="304" cy="219"/>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64" name="Rectangle 158" descr="Stora konfetti"/>
            <p:cNvSpPr>
              <a:spLocks noChangeArrowheads="1"/>
            </p:cNvSpPr>
            <p:nvPr/>
          </p:nvSpPr>
          <p:spPr bwMode="auto">
            <a:xfrm>
              <a:off x="2102" y="1733"/>
              <a:ext cx="174" cy="219"/>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65" name="Rectangle 159"/>
            <p:cNvSpPr>
              <a:spLocks noChangeArrowheads="1"/>
            </p:cNvSpPr>
            <p:nvPr/>
          </p:nvSpPr>
          <p:spPr bwMode="auto">
            <a:xfrm>
              <a:off x="2474" y="1740"/>
              <a:ext cx="118" cy="219"/>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66" name="Rectangle 160"/>
            <p:cNvSpPr>
              <a:spLocks noChangeArrowheads="1"/>
            </p:cNvSpPr>
            <p:nvPr/>
          </p:nvSpPr>
          <p:spPr bwMode="auto">
            <a:xfrm>
              <a:off x="1117" y="1957"/>
              <a:ext cx="52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GTF2H2c</a:t>
              </a:r>
            </a:p>
          </p:txBody>
        </p:sp>
        <p:sp>
          <p:nvSpPr>
            <p:cNvPr id="14467" name="Rectangle 161"/>
            <p:cNvSpPr>
              <a:spLocks noChangeArrowheads="1"/>
            </p:cNvSpPr>
            <p:nvPr/>
          </p:nvSpPr>
          <p:spPr bwMode="auto">
            <a:xfrm>
              <a:off x="1578" y="1955"/>
              <a:ext cx="43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
          <p:nvSpPr>
            <p:cNvPr id="14468" name="Rectangle 162"/>
            <p:cNvSpPr>
              <a:spLocks noChangeArrowheads="1"/>
            </p:cNvSpPr>
            <p:nvPr/>
          </p:nvSpPr>
          <p:spPr bwMode="auto">
            <a:xfrm>
              <a:off x="1989" y="1955"/>
              <a:ext cx="38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469" name="Rectangle 163"/>
            <p:cNvSpPr>
              <a:spLocks noChangeArrowheads="1"/>
            </p:cNvSpPr>
            <p:nvPr/>
          </p:nvSpPr>
          <p:spPr bwMode="auto">
            <a:xfrm>
              <a:off x="2337" y="1955"/>
              <a:ext cx="4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470" name="Rectangle 164"/>
            <p:cNvSpPr>
              <a:spLocks noChangeArrowheads="1"/>
            </p:cNvSpPr>
            <p:nvPr/>
          </p:nvSpPr>
          <p:spPr bwMode="auto">
            <a:xfrm rot="10800000">
              <a:off x="4238" y="1733"/>
              <a:ext cx="17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71" name="Rectangle 165"/>
            <p:cNvSpPr>
              <a:spLocks noChangeArrowheads="1"/>
            </p:cNvSpPr>
            <p:nvPr/>
          </p:nvSpPr>
          <p:spPr bwMode="auto">
            <a:xfrm rot="10800000">
              <a:off x="3671" y="1734"/>
              <a:ext cx="304"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72" name="Rectangle 166"/>
            <p:cNvSpPr>
              <a:spLocks noChangeArrowheads="1"/>
            </p:cNvSpPr>
            <p:nvPr/>
          </p:nvSpPr>
          <p:spPr bwMode="auto">
            <a:xfrm rot="10800000">
              <a:off x="3323" y="1735"/>
              <a:ext cx="174" cy="219"/>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73" name="Rectangle 167"/>
            <p:cNvSpPr>
              <a:spLocks noChangeArrowheads="1"/>
            </p:cNvSpPr>
            <p:nvPr/>
          </p:nvSpPr>
          <p:spPr bwMode="auto">
            <a:xfrm rot="10800000">
              <a:off x="3007" y="1737"/>
              <a:ext cx="118" cy="219"/>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74" name="Rectangle 168"/>
            <p:cNvSpPr>
              <a:spLocks noChangeArrowheads="1"/>
            </p:cNvSpPr>
            <p:nvPr/>
          </p:nvSpPr>
          <p:spPr bwMode="auto">
            <a:xfrm>
              <a:off x="4189" y="1957"/>
              <a:ext cx="51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GTF2H2t</a:t>
              </a:r>
            </a:p>
          </p:txBody>
        </p:sp>
        <p:sp>
          <p:nvSpPr>
            <p:cNvPr id="14475" name="Rectangle 169"/>
            <p:cNvSpPr>
              <a:spLocks noChangeArrowheads="1"/>
            </p:cNvSpPr>
            <p:nvPr/>
          </p:nvSpPr>
          <p:spPr bwMode="auto">
            <a:xfrm>
              <a:off x="3647" y="1967"/>
              <a:ext cx="43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p>
          </p:txBody>
        </p:sp>
        <p:sp>
          <p:nvSpPr>
            <p:cNvPr id="14476" name="Rectangle 170"/>
            <p:cNvSpPr>
              <a:spLocks noChangeArrowheads="1"/>
            </p:cNvSpPr>
            <p:nvPr/>
          </p:nvSpPr>
          <p:spPr bwMode="auto">
            <a:xfrm>
              <a:off x="3236" y="1959"/>
              <a:ext cx="3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SMN1</a:t>
              </a:r>
            </a:p>
          </p:txBody>
        </p:sp>
        <p:sp>
          <p:nvSpPr>
            <p:cNvPr id="14477" name="Rectangle 171"/>
            <p:cNvSpPr>
              <a:spLocks noChangeArrowheads="1"/>
            </p:cNvSpPr>
            <p:nvPr/>
          </p:nvSpPr>
          <p:spPr bwMode="auto">
            <a:xfrm>
              <a:off x="2846" y="1953"/>
              <a:ext cx="47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grpSp>
      <p:sp>
        <p:nvSpPr>
          <p:cNvPr id="14388" name="AutoShape 172"/>
          <p:cNvSpPr>
            <a:spLocks noChangeArrowheads="1"/>
          </p:cNvSpPr>
          <p:nvPr/>
        </p:nvSpPr>
        <p:spPr bwMode="auto">
          <a:xfrm>
            <a:off x="4665663" y="2076450"/>
            <a:ext cx="3524250" cy="327025"/>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89" name="AutoShape 173"/>
          <p:cNvSpPr>
            <a:spLocks noChangeArrowheads="1"/>
          </p:cNvSpPr>
          <p:nvPr/>
        </p:nvSpPr>
        <p:spPr bwMode="auto">
          <a:xfrm rot="10800000">
            <a:off x="1141413" y="2076450"/>
            <a:ext cx="3524250" cy="327025"/>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390" name="Line 174"/>
          <p:cNvSpPr>
            <a:spLocks noChangeShapeType="1"/>
          </p:cNvSpPr>
          <p:nvPr/>
        </p:nvSpPr>
        <p:spPr bwMode="auto">
          <a:xfrm flipH="1">
            <a:off x="714375" y="2155825"/>
            <a:ext cx="132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91" name="Line 175"/>
          <p:cNvSpPr>
            <a:spLocks noChangeShapeType="1"/>
          </p:cNvSpPr>
          <p:nvPr/>
        </p:nvSpPr>
        <p:spPr bwMode="auto">
          <a:xfrm flipH="1">
            <a:off x="700088" y="2319338"/>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92" name="Line 176"/>
          <p:cNvSpPr>
            <a:spLocks noChangeShapeType="1"/>
          </p:cNvSpPr>
          <p:nvPr/>
        </p:nvSpPr>
        <p:spPr bwMode="auto">
          <a:xfrm flipH="1">
            <a:off x="7251700" y="2154238"/>
            <a:ext cx="1450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93" name="Line 177"/>
          <p:cNvSpPr>
            <a:spLocks noChangeShapeType="1"/>
          </p:cNvSpPr>
          <p:nvPr/>
        </p:nvSpPr>
        <p:spPr bwMode="auto">
          <a:xfrm flipH="1">
            <a:off x="7237413" y="2324100"/>
            <a:ext cx="1465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394" name="Rectangle 178"/>
          <p:cNvSpPr>
            <a:spLocks noChangeArrowheads="1"/>
          </p:cNvSpPr>
          <p:nvPr/>
        </p:nvSpPr>
        <p:spPr bwMode="auto">
          <a:xfrm>
            <a:off x="785813" y="2155825"/>
            <a:ext cx="266700" cy="1651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95" name="Rectangle 179"/>
          <p:cNvSpPr>
            <a:spLocks noChangeArrowheads="1"/>
          </p:cNvSpPr>
          <p:nvPr/>
        </p:nvSpPr>
        <p:spPr bwMode="auto">
          <a:xfrm>
            <a:off x="8289925" y="2154238"/>
            <a:ext cx="266700" cy="166687"/>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396" name="Rectangle 180" descr="90 %"/>
          <p:cNvSpPr>
            <a:spLocks noChangeArrowheads="1"/>
          </p:cNvSpPr>
          <p:nvPr/>
        </p:nvSpPr>
        <p:spPr bwMode="auto">
          <a:xfrm>
            <a:off x="2149475" y="2154238"/>
            <a:ext cx="266700" cy="166687"/>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97" name="Rectangle 181" descr="Stora konfetti"/>
          <p:cNvSpPr>
            <a:spLocks noChangeArrowheads="1"/>
          </p:cNvSpPr>
          <p:nvPr/>
        </p:nvSpPr>
        <p:spPr bwMode="auto">
          <a:xfrm>
            <a:off x="2817813" y="2154238"/>
            <a:ext cx="465137"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98" name="Rectangle 182" descr="Stora konfetti"/>
          <p:cNvSpPr>
            <a:spLocks noChangeArrowheads="1"/>
          </p:cNvSpPr>
          <p:nvPr/>
        </p:nvSpPr>
        <p:spPr bwMode="auto">
          <a:xfrm>
            <a:off x="3548063" y="2152650"/>
            <a:ext cx="266700" cy="166688"/>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399" name="Rectangle 183"/>
          <p:cNvSpPr>
            <a:spLocks noChangeArrowheads="1"/>
          </p:cNvSpPr>
          <p:nvPr/>
        </p:nvSpPr>
        <p:spPr bwMode="auto">
          <a:xfrm>
            <a:off x="4117975" y="2159000"/>
            <a:ext cx="180975" cy="165100"/>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00" name="Rectangle 184"/>
          <p:cNvSpPr>
            <a:spLocks noChangeArrowheads="1"/>
          </p:cNvSpPr>
          <p:nvPr/>
        </p:nvSpPr>
        <p:spPr bwMode="auto">
          <a:xfrm rot="10800000">
            <a:off x="6815138" y="2152650"/>
            <a:ext cx="266700"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01" name="Rectangle 185"/>
          <p:cNvSpPr>
            <a:spLocks noChangeArrowheads="1"/>
          </p:cNvSpPr>
          <p:nvPr/>
        </p:nvSpPr>
        <p:spPr bwMode="auto">
          <a:xfrm rot="10800000">
            <a:off x="5948363" y="2154238"/>
            <a:ext cx="465137" cy="165100"/>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02" name="Rectangle 186"/>
          <p:cNvSpPr>
            <a:spLocks noChangeArrowheads="1"/>
          </p:cNvSpPr>
          <p:nvPr/>
        </p:nvSpPr>
        <p:spPr bwMode="auto">
          <a:xfrm rot="10800000">
            <a:off x="5416550" y="2154238"/>
            <a:ext cx="266700" cy="166687"/>
          </a:xfrm>
          <a:prstGeom prst="rect">
            <a:avLst/>
          </a:prstGeom>
          <a:solidFill>
            <a:srgbClr val="66FF66"/>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03" name="Rectangle 187"/>
          <p:cNvSpPr>
            <a:spLocks noChangeArrowheads="1"/>
          </p:cNvSpPr>
          <p:nvPr/>
        </p:nvSpPr>
        <p:spPr bwMode="auto">
          <a:xfrm rot="10800000">
            <a:off x="4932363" y="2155825"/>
            <a:ext cx="180975"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04" name="Rectangle 188"/>
          <p:cNvSpPr>
            <a:spLocks noChangeArrowheads="1"/>
          </p:cNvSpPr>
          <p:nvPr/>
        </p:nvSpPr>
        <p:spPr bwMode="auto">
          <a:xfrm>
            <a:off x="5195888" y="2076450"/>
            <a:ext cx="20574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05" name="Rectangle 189"/>
          <p:cNvSpPr>
            <a:spLocks noChangeArrowheads="1"/>
          </p:cNvSpPr>
          <p:nvPr/>
        </p:nvSpPr>
        <p:spPr bwMode="auto">
          <a:xfrm>
            <a:off x="5195888" y="2457450"/>
            <a:ext cx="2057400" cy="304800"/>
          </a:xfrm>
          <a:prstGeom prst="rect">
            <a:avLst/>
          </a:prstGeom>
          <a:solidFill>
            <a:schemeClr val="tx1">
              <a:alpha val="50195"/>
            </a:schemeClr>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06" name="Text Box 190"/>
          <p:cNvSpPr txBox="1">
            <a:spLocks noChangeArrowheads="1"/>
          </p:cNvSpPr>
          <p:nvPr/>
        </p:nvSpPr>
        <p:spPr bwMode="auto">
          <a:xfrm>
            <a:off x="74613" y="2254250"/>
            <a:ext cx="75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600">
                <a:latin typeface="Times New Roman" pitchFamily="18" charset="0"/>
                <a:ea typeface="ヒラギノ角ゴ Pro W3" pitchFamily="1" charset="-128"/>
              </a:rPr>
              <a:t>Type 1</a:t>
            </a:r>
          </a:p>
        </p:txBody>
      </p:sp>
      <p:sp>
        <p:nvSpPr>
          <p:cNvPr id="14407" name="AutoShape 191"/>
          <p:cNvSpPr>
            <a:spLocks noChangeArrowheads="1"/>
          </p:cNvSpPr>
          <p:nvPr/>
        </p:nvSpPr>
        <p:spPr bwMode="auto">
          <a:xfrm>
            <a:off x="4662488" y="6153150"/>
            <a:ext cx="3524250" cy="327025"/>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08" name="AutoShape 192"/>
          <p:cNvSpPr>
            <a:spLocks noChangeArrowheads="1"/>
          </p:cNvSpPr>
          <p:nvPr/>
        </p:nvSpPr>
        <p:spPr bwMode="auto">
          <a:xfrm rot="10800000">
            <a:off x="1138238" y="6153150"/>
            <a:ext cx="3524250" cy="327025"/>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409" name="Line 193"/>
          <p:cNvSpPr>
            <a:spLocks noChangeShapeType="1"/>
          </p:cNvSpPr>
          <p:nvPr/>
        </p:nvSpPr>
        <p:spPr bwMode="auto">
          <a:xfrm flipH="1">
            <a:off x="711200" y="6232525"/>
            <a:ext cx="132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10" name="Line 194"/>
          <p:cNvSpPr>
            <a:spLocks noChangeShapeType="1"/>
          </p:cNvSpPr>
          <p:nvPr/>
        </p:nvSpPr>
        <p:spPr bwMode="auto">
          <a:xfrm flipH="1">
            <a:off x="696913" y="6396038"/>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11" name="Line 195"/>
          <p:cNvSpPr>
            <a:spLocks noChangeShapeType="1"/>
          </p:cNvSpPr>
          <p:nvPr/>
        </p:nvSpPr>
        <p:spPr bwMode="auto">
          <a:xfrm flipH="1">
            <a:off x="7248525" y="6230938"/>
            <a:ext cx="1450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12" name="Line 196"/>
          <p:cNvSpPr>
            <a:spLocks noChangeShapeType="1"/>
          </p:cNvSpPr>
          <p:nvPr/>
        </p:nvSpPr>
        <p:spPr bwMode="auto">
          <a:xfrm flipH="1">
            <a:off x="7234238" y="6400800"/>
            <a:ext cx="1465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13" name="Rectangle 197"/>
          <p:cNvSpPr>
            <a:spLocks noChangeArrowheads="1"/>
          </p:cNvSpPr>
          <p:nvPr/>
        </p:nvSpPr>
        <p:spPr bwMode="auto">
          <a:xfrm>
            <a:off x="782638" y="6232525"/>
            <a:ext cx="266700" cy="1651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14" name="Rectangle 198"/>
          <p:cNvSpPr>
            <a:spLocks noChangeArrowheads="1"/>
          </p:cNvSpPr>
          <p:nvPr/>
        </p:nvSpPr>
        <p:spPr bwMode="auto">
          <a:xfrm>
            <a:off x="8286750" y="6230938"/>
            <a:ext cx="266700" cy="166687"/>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15" name="Rectangle 199"/>
          <p:cNvSpPr>
            <a:spLocks noChangeArrowheads="1"/>
          </p:cNvSpPr>
          <p:nvPr/>
        </p:nvSpPr>
        <p:spPr bwMode="auto">
          <a:xfrm>
            <a:off x="550863" y="6407150"/>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RAD17</a:t>
            </a:r>
          </a:p>
        </p:txBody>
      </p:sp>
      <p:sp>
        <p:nvSpPr>
          <p:cNvPr id="14416" name="Rectangle 200"/>
          <p:cNvSpPr>
            <a:spLocks noChangeArrowheads="1"/>
          </p:cNvSpPr>
          <p:nvPr/>
        </p:nvSpPr>
        <p:spPr bwMode="auto">
          <a:xfrm>
            <a:off x="8186738" y="6407150"/>
            <a:ext cx="573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TFNR</a:t>
            </a:r>
          </a:p>
        </p:txBody>
      </p:sp>
      <p:sp>
        <p:nvSpPr>
          <p:cNvPr id="14417" name="Rectangle 201" descr="90 %"/>
          <p:cNvSpPr>
            <a:spLocks noChangeArrowheads="1"/>
          </p:cNvSpPr>
          <p:nvPr/>
        </p:nvSpPr>
        <p:spPr bwMode="auto">
          <a:xfrm>
            <a:off x="2146300" y="6230938"/>
            <a:ext cx="266700" cy="166687"/>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18" name="Rectangle 202" descr="Stora konfetti"/>
          <p:cNvSpPr>
            <a:spLocks noChangeArrowheads="1"/>
          </p:cNvSpPr>
          <p:nvPr/>
        </p:nvSpPr>
        <p:spPr bwMode="auto">
          <a:xfrm>
            <a:off x="2814638" y="6230938"/>
            <a:ext cx="465137"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19" name="Rectangle 203" descr="Stora konfetti"/>
          <p:cNvSpPr>
            <a:spLocks noChangeArrowheads="1"/>
          </p:cNvSpPr>
          <p:nvPr/>
        </p:nvSpPr>
        <p:spPr bwMode="auto">
          <a:xfrm>
            <a:off x="3544888" y="6229350"/>
            <a:ext cx="266700" cy="166688"/>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0" name="Rectangle 204"/>
          <p:cNvSpPr>
            <a:spLocks noChangeArrowheads="1"/>
          </p:cNvSpPr>
          <p:nvPr/>
        </p:nvSpPr>
        <p:spPr bwMode="auto">
          <a:xfrm>
            <a:off x="4114800" y="6235700"/>
            <a:ext cx="180975" cy="165100"/>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1" name="Rectangle 205"/>
          <p:cNvSpPr>
            <a:spLocks noChangeArrowheads="1"/>
          </p:cNvSpPr>
          <p:nvPr/>
        </p:nvSpPr>
        <p:spPr bwMode="auto">
          <a:xfrm>
            <a:off x="2038350" y="6399213"/>
            <a:ext cx="801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GTF2H2c</a:t>
            </a:r>
          </a:p>
        </p:txBody>
      </p:sp>
      <p:sp>
        <p:nvSpPr>
          <p:cNvPr id="14422" name="Rectangle 206"/>
          <p:cNvSpPr>
            <a:spLocks noChangeArrowheads="1"/>
          </p:cNvSpPr>
          <p:nvPr/>
        </p:nvSpPr>
        <p:spPr bwMode="auto">
          <a:xfrm>
            <a:off x="2744788" y="6397625"/>
            <a:ext cx="67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
        <p:nvSpPr>
          <p:cNvPr id="14423" name="Rectangle 207"/>
          <p:cNvSpPr>
            <a:spLocks noChangeArrowheads="1"/>
          </p:cNvSpPr>
          <p:nvPr/>
        </p:nvSpPr>
        <p:spPr bwMode="auto">
          <a:xfrm>
            <a:off x="3373438" y="6397625"/>
            <a:ext cx="588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424" name="Rectangle 208"/>
          <p:cNvSpPr>
            <a:spLocks noChangeArrowheads="1"/>
          </p:cNvSpPr>
          <p:nvPr/>
        </p:nvSpPr>
        <p:spPr bwMode="auto">
          <a:xfrm>
            <a:off x="3905250" y="639762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425" name="Rectangle 209"/>
          <p:cNvSpPr>
            <a:spLocks noChangeArrowheads="1"/>
          </p:cNvSpPr>
          <p:nvPr/>
        </p:nvSpPr>
        <p:spPr bwMode="auto">
          <a:xfrm rot="10800000">
            <a:off x="6811963" y="6229350"/>
            <a:ext cx="266700"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6" name="Rectangle 210" descr="Stora konfetti"/>
          <p:cNvSpPr>
            <a:spLocks noChangeArrowheads="1"/>
          </p:cNvSpPr>
          <p:nvPr/>
        </p:nvSpPr>
        <p:spPr bwMode="auto">
          <a:xfrm rot="10800000">
            <a:off x="5945188" y="6230938"/>
            <a:ext cx="465137"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7" name="Rectangle 211" descr="Stora konfetti"/>
          <p:cNvSpPr>
            <a:spLocks noChangeArrowheads="1"/>
          </p:cNvSpPr>
          <p:nvPr/>
        </p:nvSpPr>
        <p:spPr bwMode="auto">
          <a:xfrm rot="10800000">
            <a:off x="5413375" y="6230938"/>
            <a:ext cx="266700" cy="166687"/>
          </a:xfrm>
          <a:prstGeom prst="rect">
            <a:avLst/>
          </a:prstGeom>
          <a:blipFill dpi="0" rotWithShape="0">
            <a:blip r:embed="rId5" cstate="print"/>
            <a:srcRect/>
            <a:tile tx="0" ty="0" sx="100000" sy="100000" flip="none" algn="tl"/>
          </a:blip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8" name="Rectangle 212"/>
          <p:cNvSpPr>
            <a:spLocks noChangeArrowheads="1"/>
          </p:cNvSpPr>
          <p:nvPr/>
        </p:nvSpPr>
        <p:spPr bwMode="auto">
          <a:xfrm rot="10800000">
            <a:off x="4929188" y="6232525"/>
            <a:ext cx="180975"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29" name="Rectangle 213"/>
          <p:cNvSpPr>
            <a:spLocks noChangeArrowheads="1"/>
          </p:cNvSpPr>
          <p:nvPr/>
        </p:nvSpPr>
        <p:spPr bwMode="auto">
          <a:xfrm>
            <a:off x="6737350" y="6399213"/>
            <a:ext cx="78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GTF2H2t</a:t>
            </a:r>
          </a:p>
        </p:txBody>
      </p:sp>
      <p:sp>
        <p:nvSpPr>
          <p:cNvPr id="14430" name="Rectangle 214"/>
          <p:cNvSpPr>
            <a:spLocks noChangeArrowheads="1"/>
          </p:cNvSpPr>
          <p:nvPr/>
        </p:nvSpPr>
        <p:spPr bwMode="auto">
          <a:xfrm>
            <a:off x="5916613" y="5957888"/>
            <a:ext cx="671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p>
        </p:txBody>
      </p:sp>
      <p:sp>
        <p:nvSpPr>
          <p:cNvPr id="14431" name="Rectangle 215"/>
          <p:cNvSpPr>
            <a:spLocks noChangeArrowheads="1"/>
          </p:cNvSpPr>
          <p:nvPr/>
        </p:nvSpPr>
        <p:spPr bwMode="auto">
          <a:xfrm>
            <a:off x="5280025" y="6400800"/>
            <a:ext cx="588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432" name="Rectangle 216"/>
          <p:cNvSpPr>
            <a:spLocks noChangeArrowheads="1"/>
          </p:cNvSpPr>
          <p:nvPr/>
        </p:nvSpPr>
        <p:spPr bwMode="auto">
          <a:xfrm>
            <a:off x="4683125" y="6396038"/>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SERF1A</a:t>
            </a:r>
          </a:p>
        </p:txBody>
      </p:sp>
      <p:sp>
        <p:nvSpPr>
          <p:cNvPr id="14433" name="Text Box 217"/>
          <p:cNvSpPr txBox="1">
            <a:spLocks noChangeArrowheads="1"/>
          </p:cNvSpPr>
          <p:nvPr/>
        </p:nvSpPr>
        <p:spPr bwMode="auto">
          <a:xfrm>
            <a:off x="85725" y="5957888"/>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600">
                <a:latin typeface="Times New Roman" pitchFamily="18" charset="0"/>
                <a:ea typeface="ヒラギノ角ゴ Pro W3" pitchFamily="1" charset="-128"/>
              </a:rPr>
              <a:t>Type 3</a:t>
            </a:r>
          </a:p>
        </p:txBody>
      </p:sp>
      <p:sp>
        <p:nvSpPr>
          <p:cNvPr id="14434" name="AutoShape 218"/>
          <p:cNvSpPr>
            <a:spLocks noChangeArrowheads="1"/>
          </p:cNvSpPr>
          <p:nvPr/>
        </p:nvSpPr>
        <p:spPr bwMode="auto">
          <a:xfrm>
            <a:off x="4665663" y="5772150"/>
            <a:ext cx="3524250" cy="327025"/>
          </a:xfrm>
          <a:prstGeom prst="rightArrow">
            <a:avLst>
              <a:gd name="adj1" fmla="val 50000"/>
              <a:gd name="adj2" fmla="val 269417"/>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35" name="AutoShape 219"/>
          <p:cNvSpPr>
            <a:spLocks noChangeArrowheads="1"/>
          </p:cNvSpPr>
          <p:nvPr/>
        </p:nvSpPr>
        <p:spPr bwMode="auto">
          <a:xfrm rot="10800000">
            <a:off x="1141413" y="5772150"/>
            <a:ext cx="3524250" cy="327025"/>
          </a:xfrm>
          <a:prstGeom prst="rightArrow">
            <a:avLst>
              <a:gd name="adj1" fmla="val 50000"/>
              <a:gd name="adj2" fmla="val 273159"/>
            </a:avLst>
          </a:prstGeom>
          <a:solidFill>
            <a:schemeClr val="bg1"/>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2800">
              <a:latin typeface="Times New Roman" pitchFamily="18" charset="0"/>
              <a:ea typeface="ヒラギノ角ゴ Pro W3" pitchFamily="1" charset="-128"/>
            </a:endParaRPr>
          </a:p>
        </p:txBody>
      </p:sp>
      <p:sp>
        <p:nvSpPr>
          <p:cNvPr id="14436" name="Line 220"/>
          <p:cNvSpPr>
            <a:spLocks noChangeShapeType="1"/>
          </p:cNvSpPr>
          <p:nvPr/>
        </p:nvSpPr>
        <p:spPr bwMode="auto">
          <a:xfrm flipH="1">
            <a:off x="714375" y="5851525"/>
            <a:ext cx="132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37" name="Line 221"/>
          <p:cNvSpPr>
            <a:spLocks noChangeShapeType="1"/>
          </p:cNvSpPr>
          <p:nvPr/>
        </p:nvSpPr>
        <p:spPr bwMode="auto">
          <a:xfrm flipH="1">
            <a:off x="700088" y="6015038"/>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38" name="Line 222"/>
          <p:cNvSpPr>
            <a:spLocks noChangeShapeType="1"/>
          </p:cNvSpPr>
          <p:nvPr/>
        </p:nvSpPr>
        <p:spPr bwMode="auto">
          <a:xfrm flipH="1">
            <a:off x="7251700" y="5849938"/>
            <a:ext cx="1450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39" name="Line 223"/>
          <p:cNvSpPr>
            <a:spLocks noChangeShapeType="1"/>
          </p:cNvSpPr>
          <p:nvPr/>
        </p:nvSpPr>
        <p:spPr bwMode="auto">
          <a:xfrm flipH="1">
            <a:off x="7237413" y="6019800"/>
            <a:ext cx="1465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440" name="Rectangle 224"/>
          <p:cNvSpPr>
            <a:spLocks noChangeArrowheads="1"/>
          </p:cNvSpPr>
          <p:nvPr/>
        </p:nvSpPr>
        <p:spPr bwMode="auto">
          <a:xfrm>
            <a:off x="785813" y="5851525"/>
            <a:ext cx="266700" cy="1651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1" name="Rectangle 225"/>
          <p:cNvSpPr>
            <a:spLocks noChangeArrowheads="1"/>
          </p:cNvSpPr>
          <p:nvPr/>
        </p:nvSpPr>
        <p:spPr bwMode="auto">
          <a:xfrm>
            <a:off x="8289925" y="5849938"/>
            <a:ext cx="266700" cy="166687"/>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sv-SE" sz="2400">
              <a:latin typeface="Arial" pitchFamily="34" charset="0"/>
              <a:ea typeface="ヒラギノ角ゴ Pro W3" pitchFamily="1" charset="-128"/>
            </a:endParaRPr>
          </a:p>
        </p:txBody>
      </p:sp>
      <p:sp>
        <p:nvSpPr>
          <p:cNvPr id="14442" name="Rectangle 226" descr="90 %"/>
          <p:cNvSpPr>
            <a:spLocks noChangeArrowheads="1"/>
          </p:cNvSpPr>
          <p:nvPr/>
        </p:nvSpPr>
        <p:spPr bwMode="auto">
          <a:xfrm>
            <a:off x="2149475" y="5849938"/>
            <a:ext cx="266700" cy="166687"/>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3" name="Rectangle 227" descr="Stora konfetti"/>
          <p:cNvSpPr>
            <a:spLocks noChangeArrowheads="1"/>
          </p:cNvSpPr>
          <p:nvPr/>
        </p:nvSpPr>
        <p:spPr bwMode="auto">
          <a:xfrm>
            <a:off x="2817813" y="5849938"/>
            <a:ext cx="465137" cy="165100"/>
          </a:xfrm>
          <a:prstGeom prst="rect">
            <a:avLst/>
          </a:prstGeom>
          <a:blipFill dpi="0" rotWithShape="0">
            <a:blip r:embed="rId4"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4" name="Rectangle 228" descr="Stora konfetti"/>
          <p:cNvSpPr>
            <a:spLocks noChangeArrowheads="1"/>
          </p:cNvSpPr>
          <p:nvPr/>
        </p:nvSpPr>
        <p:spPr bwMode="auto">
          <a:xfrm>
            <a:off x="3548063" y="5848350"/>
            <a:ext cx="266700" cy="166688"/>
          </a:xfrm>
          <a:prstGeom prst="rect">
            <a:avLst/>
          </a:prstGeom>
          <a:blipFill dpi="0" rotWithShape="0">
            <a:blip r:embed="rId5" cstate="print"/>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5" name="Rectangle 229"/>
          <p:cNvSpPr>
            <a:spLocks noChangeArrowheads="1"/>
          </p:cNvSpPr>
          <p:nvPr/>
        </p:nvSpPr>
        <p:spPr bwMode="auto">
          <a:xfrm>
            <a:off x="4117975" y="5854700"/>
            <a:ext cx="180975" cy="165100"/>
          </a:xfrm>
          <a:prstGeom prst="rect">
            <a:avLst/>
          </a:prstGeom>
          <a:solidFill>
            <a:srgbClr val="33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6" name="Rectangle 230"/>
          <p:cNvSpPr>
            <a:spLocks noChangeArrowheads="1"/>
          </p:cNvSpPr>
          <p:nvPr/>
        </p:nvSpPr>
        <p:spPr bwMode="auto">
          <a:xfrm rot="10800000">
            <a:off x="6815138" y="5848350"/>
            <a:ext cx="266700"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7" name="Rectangle 231"/>
          <p:cNvSpPr>
            <a:spLocks noChangeArrowheads="1"/>
          </p:cNvSpPr>
          <p:nvPr/>
        </p:nvSpPr>
        <p:spPr bwMode="auto">
          <a:xfrm rot="10800000">
            <a:off x="5948363" y="5849938"/>
            <a:ext cx="465137" cy="165100"/>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8" name="Rectangle 232" descr="Stora konfetti"/>
          <p:cNvSpPr>
            <a:spLocks noChangeArrowheads="1"/>
          </p:cNvSpPr>
          <p:nvPr/>
        </p:nvSpPr>
        <p:spPr bwMode="auto">
          <a:xfrm rot="10800000">
            <a:off x="5416550" y="5849938"/>
            <a:ext cx="266700" cy="166687"/>
          </a:xfrm>
          <a:prstGeom prst="rect">
            <a:avLst/>
          </a:prstGeom>
          <a:blipFill dpi="0" rotWithShape="0">
            <a:blip r:embed="rId5" cstate="print"/>
            <a:srcRect/>
            <a:tile tx="0" ty="0" sx="100000" sy="100000" flip="none" algn="tl"/>
          </a:blip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49" name="Rectangle 233"/>
          <p:cNvSpPr>
            <a:spLocks noChangeArrowheads="1"/>
          </p:cNvSpPr>
          <p:nvPr/>
        </p:nvSpPr>
        <p:spPr bwMode="auto">
          <a:xfrm rot="10800000">
            <a:off x="4932363" y="5851525"/>
            <a:ext cx="180975" cy="166688"/>
          </a:xfrm>
          <a:prstGeom prst="rect">
            <a:avLst/>
          </a:prstGeom>
          <a:solidFill>
            <a:srgbClr val="3399FF"/>
          </a:solidFill>
          <a:ln w="9525">
            <a:solidFill>
              <a:schemeClr val="tx1"/>
            </a:solidFill>
            <a:miter lim="800000"/>
            <a:headEnd/>
            <a:tailEnd/>
          </a:ln>
        </p:spPr>
        <p:txBody>
          <a:bodyPr rot="10800000"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sv-SE" sz="700">
              <a:latin typeface="Times New Roman" pitchFamily="18" charset="0"/>
              <a:ea typeface="ヒラギノ角ゴ Pro W3" pitchFamily="1" charset="-128"/>
            </a:endParaRPr>
          </a:p>
        </p:txBody>
      </p:sp>
      <p:sp>
        <p:nvSpPr>
          <p:cNvPr id="14450" name="Text Box 234"/>
          <p:cNvSpPr txBox="1">
            <a:spLocks noChangeArrowheads="1"/>
          </p:cNvSpPr>
          <p:nvPr/>
        </p:nvSpPr>
        <p:spPr bwMode="auto">
          <a:xfrm>
            <a:off x="5283200" y="5949950"/>
            <a:ext cx="588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SMN2</a:t>
            </a:r>
          </a:p>
        </p:txBody>
      </p:sp>
      <p:sp>
        <p:nvSpPr>
          <p:cNvPr id="14451" name="Rectangle 235"/>
          <p:cNvSpPr>
            <a:spLocks noChangeArrowheads="1"/>
          </p:cNvSpPr>
          <p:nvPr/>
        </p:nvSpPr>
        <p:spPr bwMode="auto">
          <a:xfrm>
            <a:off x="5889625" y="6408738"/>
            <a:ext cx="671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sv-SE" altLang="sv-SE" sz="1200">
                <a:latin typeface="Times New Roman" pitchFamily="18" charset="0"/>
                <a:ea typeface="ヒラギノ角ゴ Pro W3" pitchFamily="1" charset="-128"/>
              </a:rPr>
              <a:t>NAIP</a:t>
            </a:r>
            <a:r>
              <a:rPr lang="sv-SE" altLang="sv-SE" sz="1200">
                <a:latin typeface="Symbol" pitchFamily="18" charset="2"/>
                <a:ea typeface="ヒラギノ角ゴ Pro W3" pitchFamily="1" charset="-128"/>
              </a:rPr>
              <a:t>y</a:t>
            </a:r>
          </a:p>
        </p:txBody>
      </p:sp>
    </p:spTree>
    <p:extLst>
      <p:ext uri="{BB962C8B-B14F-4D97-AF65-F5344CB8AC3E}">
        <p14:creationId xmlns:p14="http://schemas.microsoft.com/office/powerpoint/2010/main" val="18216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4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SMA gerð 1</a:t>
            </a:r>
            <a:endParaRPr lang="sv-SE" dirty="0"/>
          </a:p>
        </p:txBody>
      </p:sp>
      <p:sp>
        <p:nvSpPr>
          <p:cNvPr id="3" name="Platshållare för innehåll 2"/>
          <p:cNvSpPr>
            <a:spLocks noGrp="1"/>
          </p:cNvSpPr>
          <p:nvPr>
            <p:ph idx="1"/>
          </p:nvPr>
        </p:nvSpPr>
        <p:spPr/>
        <p:txBody>
          <a:bodyPr/>
          <a:lstStyle/>
          <a:p>
            <a:r>
              <a:rPr lang="is-IS" dirty="0"/>
              <a:t>Einkenni fyrir 6 mán</a:t>
            </a:r>
          </a:p>
          <a:p>
            <a:r>
              <a:rPr lang="is-IS" dirty="0"/>
              <a:t>Tungu fasciculationir</a:t>
            </a:r>
          </a:p>
          <a:p>
            <a:r>
              <a:rPr lang="is-IS" dirty="0"/>
              <a:t>Engir reflexar</a:t>
            </a:r>
          </a:p>
          <a:p>
            <a:r>
              <a:rPr lang="is-IS" dirty="0"/>
              <a:t>Minnkaður vöðvastyrkur í bol og nærvöðvum</a:t>
            </a:r>
          </a:p>
          <a:p>
            <a:r>
              <a:rPr lang="is-IS" dirty="0"/>
              <a:t>Neðri útlimir&gt;efri útlimir</a:t>
            </a:r>
          </a:p>
          <a:p>
            <a:r>
              <a:rPr lang="is-IS" dirty="0"/>
              <a:t>Kyngingar- og öndunarerfiðleikar</a:t>
            </a:r>
          </a:p>
          <a:p>
            <a:r>
              <a:rPr lang="is-IS" dirty="0"/>
              <a:t>Bjöllulaga brjóstkassi</a:t>
            </a:r>
          </a:p>
          <a:p>
            <a:endParaRPr lang="sv-S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5085184"/>
            <a:ext cx="33528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2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SMA gerð 2</a:t>
            </a:r>
            <a:endParaRPr lang="sv-SE" dirty="0"/>
          </a:p>
        </p:txBody>
      </p:sp>
      <p:sp>
        <p:nvSpPr>
          <p:cNvPr id="3" name="Platshållare för innehåll 2"/>
          <p:cNvSpPr>
            <a:spLocks noGrp="1"/>
          </p:cNvSpPr>
          <p:nvPr>
            <p:ph idx="1"/>
          </p:nvPr>
        </p:nvSpPr>
        <p:spPr/>
        <p:txBody>
          <a:bodyPr/>
          <a:lstStyle/>
          <a:p>
            <a:r>
              <a:rPr lang="is-IS" dirty="0"/>
              <a:t>Einkenni 6-18 mánaða</a:t>
            </a:r>
          </a:p>
          <a:p>
            <a:r>
              <a:rPr lang="is-IS" dirty="0"/>
              <a:t>Geta setið en ganga ekki</a:t>
            </a:r>
          </a:p>
          <a:p>
            <a:r>
              <a:rPr lang="is-IS" dirty="0"/>
              <a:t>Mismunandi sjúkdómsgangur</a:t>
            </a:r>
          </a:p>
          <a:p>
            <a:pPr lvl="1"/>
            <a:r>
              <a:rPr lang="is-IS" dirty="0"/>
              <a:t>Kontraktúrur</a:t>
            </a:r>
          </a:p>
          <a:p>
            <a:pPr lvl="1"/>
            <a:r>
              <a:rPr lang="is-IS" dirty="0"/>
              <a:t>Hryggskekkja</a:t>
            </a:r>
          </a:p>
          <a:p>
            <a:pPr lvl="1"/>
            <a:r>
              <a:rPr lang="is-IS" dirty="0"/>
              <a:t>Kyngingar- og öndunarerfiðleikar</a:t>
            </a:r>
          </a:p>
          <a:p>
            <a:pPr marL="0" indent="0">
              <a:buNone/>
            </a:pPr>
            <a:endParaRPr lang="sv-SE" dirty="0"/>
          </a:p>
        </p:txBody>
      </p:sp>
    </p:spTree>
    <p:extLst>
      <p:ext uri="{BB962C8B-B14F-4D97-AF65-F5344CB8AC3E}">
        <p14:creationId xmlns:p14="http://schemas.microsoft.com/office/powerpoint/2010/main" val="260271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SMA gerð 3</a:t>
            </a:r>
            <a:endParaRPr lang="sv-SE" dirty="0"/>
          </a:p>
        </p:txBody>
      </p:sp>
      <p:sp>
        <p:nvSpPr>
          <p:cNvPr id="3" name="Platshållare för innehåll 2"/>
          <p:cNvSpPr>
            <a:spLocks noGrp="1"/>
          </p:cNvSpPr>
          <p:nvPr>
            <p:ph idx="1"/>
          </p:nvPr>
        </p:nvSpPr>
        <p:spPr/>
        <p:txBody>
          <a:bodyPr/>
          <a:lstStyle/>
          <a:p>
            <a:r>
              <a:rPr lang="is-IS" dirty="0"/>
              <a:t>Einkenni eftir 18 mánaða aldur</a:t>
            </a:r>
          </a:p>
          <a:p>
            <a:r>
              <a:rPr lang="is-IS" dirty="0"/>
              <a:t>Barn lærir að ganga</a:t>
            </a:r>
          </a:p>
          <a:p>
            <a:pPr lvl="1"/>
            <a:r>
              <a:rPr lang="is-IS" dirty="0"/>
              <a:t>Einkenni fyrir 3 ára aldur SMA 3a</a:t>
            </a:r>
          </a:p>
          <a:p>
            <a:pPr lvl="1"/>
            <a:r>
              <a:rPr lang="is-IS" dirty="0"/>
              <a:t>Einkenni eftir 3 ára aldur SMA 3b</a:t>
            </a:r>
          </a:p>
          <a:p>
            <a:r>
              <a:rPr lang="is-IS" dirty="0"/>
              <a:t>Margir tapa göngugetu fyrir fullorðinsár</a:t>
            </a:r>
            <a:endParaRPr lang="sv-SE" dirty="0"/>
          </a:p>
        </p:txBody>
      </p:sp>
    </p:spTree>
    <p:extLst>
      <p:ext uri="{BB962C8B-B14F-4D97-AF65-F5344CB8AC3E}">
        <p14:creationId xmlns:p14="http://schemas.microsoft.com/office/powerpoint/2010/main" val="145014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„Time is brain“</a:t>
            </a:r>
            <a:endParaRPr lang="sv-SE"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8604" y="2183588"/>
            <a:ext cx="5986791" cy="33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27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Me</a:t>
            </a:r>
            <a:r>
              <a:rPr lang="is-IS" dirty="0"/>
              <a:t>ðferð við SMA</a:t>
            </a:r>
            <a:endParaRPr lang="sv-SE" dirty="0"/>
          </a:p>
        </p:txBody>
      </p:sp>
      <p:sp>
        <p:nvSpPr>
          <p:cNvPr id="3" name="Platshållare för innehåll 2"/>
          <p:cNvSpPr>
            <a:spLocks noGrp="1"/>
          </p:cNvSpPr>
          <p:nvPr>
            <p:ph idx="1"/>
          </p:nvPr>
        </p:nvSpPr>
        <p:spPr/>
        <p:txBody>
          <a:bodyPr>
            <a:normAutofit/>
          </a:bodyPr>
          <a:lstStyle/>
          <a:p>
            <a:endParaRPr lang="is-IS" dirty="0"/>
          </a:p>
          <a:p>
            <a:r>
              <a:rPr lang="is-IS" dirty="0"/>
              <a:t>Spinraza (nusinersen) sem er genalyf</a:t>
            </a:r>
          </a:p>
          <a:p>
            <a:r>
              <a:rPr lang="is-IS" dirty="0"/>
              <a:t>Fyrsta mögulega meðferðin við SMA </a:t>
            </a:r>
          </a:p>
          <a:p>
            <a:r>
              <a:rPr lang="is-IS" dirty="0"/>
              <a:t>Tekið í notkun á Íslandi í nóvember 2018</a:t>
            </a:r>
          </a:p>
          <a:p>
            <a:endParaRPr lang="is-I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469" y="5295967"/>
            <a:ext cx="3971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52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3.bp.blogspot.com/_LxLmWxOYkzI/TCnRbxiMSGI/AAAAAAAAAAk/fytVEd9N9cg/s1600/1722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08720"/>
            <a:ext cx="3810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infssi.com/images/Pithe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5576" y="3501007"/>
            <a:ext cx="3781822" cy="270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2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
          </p:nvPr>
        </p:nvSpPr>
        <p:spPr/>
        <p:txBody>
          <a:bodyPr/>
          <a:lstStyle/>
          <a:p>
            <a:pPr marL="285750" indent="-285750">
              <a:spcBef>
                <a:spcPts val="0"/>
              </a:spcBef>
              <a:spcAft>
                <a:spcPts val="300"/>
              </a:spcAft>
              <a:buFont typeface="Arial" panose="020B0604020202020204" pitchFamily="34" charset="0"/>
              <a:buChar char="•"/>
              <a:defRPr/>
            </a:pPr>
            <a:r>
              <a:rPr lang="en-US" sz="2000" b="0" dirty="0" err="1">
                <a:latin typeface="Arial"/>
                <a:ea typeface="Geneva" charset="-128"/>
              </a:rPr>
              <a:t>Spinraza</a:t>
            </a:r>
            <a:r>
              <a:rPr lang="en-US" sz="2000" b="0" dirty="0">
                <a:latin typeface="Arial"/>
                <a:ea typeface="Geneva" charset="-128"/>
              </a:rPr>
              <a:t> </a:t>
            </a:r>
            <a:r>
              <a:rPr lang="en-US" sz="2000" b="0" dirty="0" err="1">
                <a:latin typeface="Arial"/>
                <a:ea typeface="Geneva" charset="-128"/>
              </a:rPr>
              <a:t>er</a:t>
            </a:r>
            <a:r>
              <a:rPr lang="en-US" sz="2000" b="0" dirty="0">
                <a:latin typeface="Arial"/>
                <a:ea typeface="Geneva" charset="-128"/>
              </a:rPr>
              <a:t> “antisense oligonucleotide” </a:t>
            </a:r>
            <a:r>
              <a:rPr lang="en-US" sz="2000" b="0" dirty="0" err="1">
                <a:latin typeface="Arial"/>
                <a:ea typeface="Geneva" charset="-128"/>
              </a:rPr>
              <a:t>og</a:t>
            </a:r>
            <a:r>
              <a:rPr lang="en-US" sz="2000" b="0" dirty="0">
                <a:latin typeface="Arial"/>
                <a:ea typeface="Geneva" charset="-128"/>
              </a:rPr>
              <a:t> </a:t>
            </a:r>
            <a:r>
              <a:rPr lang="en-US" sz="2000" b="0" dirty="0" err="1">
                <a:latin typeface="Arial"/>
                <a:ea typeface="Geneva" charset="-128"/>
              </a:rPr>
              <a:t>fer</a:t>
            </a:r>
            <a:r>
              <a:rPr lang="en-US" sz="2000" b="0" dirty="0">
                <a:latin typeface="Arial"/>
                <a:ea typeface="Geneva" charset="-128"/>
              </a:rPr>
              <a:t> </a:t>
            </a:r>
            <a:r>
              <a:rPr lang="en-US" sz="2000" b="0" dirty="0" err="1">
                <a:latin typeface="Arial"/>
                <a:ea typeface="Geneva" charset="-128"/>
              </a:rPr>
              <a:t>ekki</a:t>
            </a:r>
            <a:r>
              <a:rPr lang="en-US" sz="2000" b="0" dirty="0">
                <a:latin typeface="Arial"/>
                <a:ea typeface="Geneva" charset="-128"/>
              </a:rPr>
              <a:t> </a:t>
            </a:r>
            <a:r>
              <a:rPr lang="en-US" sz="2000" b="0" dirty="0" err="1">
                <a:latin typeface="Arial"/>
                <a:ea typeface="Geneva" charset="-128"/>
              </a:rPr>
              <a:t>yfir</a:t>
            </a:r>
            <a:r>
              <a:rPr lang="en-US" sz="2000" b="0" dirty="0">
                <a:latin typeface="Arial"/>
                <a:ea typeface="Geneva" charset="-128"/>
              </a:rPr>
              <a:t> BBB</a:t>
            </a:r>
          </a:p>
          <a:p>
            <a:pPr marL="285750" indent="-285750">
              <a:spcBef>
                <a:spcPts val="0"/>
              </a:spcBef>
              <a:spcAft>
                <a:spcPts val="300"/>
              </a:spcAft>
              <a:buFont typeface="Arial" panose="020B0604020202020204" pitchFamily="34" charset="0"/>
              <a:buChar char="•"/>
              <a:defRPr/>
            </a:pPr>
            <a:r>
              <a:rPr lang="en-US" sz="2000" b="0" dirty="0" err="1">
                <a:latin typeface="Arial"/>
                <a:ea typeface="Geneva" charset="-128"/>
              </a:rPr>
              <a:t>Þarf</a:t>
            </a:r>
            <a:r>
              <a:rPr lang="en-US" sz="2000" b="0" dirty="0">
                <a:latin typeface="Arial"/>
                <a:ea typeface="Geneva" charset="-128"/>
              </a:rPr>
              <a:t> </a:t>
            </a:r>
            <a:r>
              <a:rPr lang="en-US" sz="2000" b="0" dirty="0" err="1">
                <a:latin typeface="Arial"/>
                <a:ea typeface="Geneva" charset="-128"/>
              </a:rPr>
              <a:t>því</a:t>
            </a:r>
            <a:r>
              <a:rPr lang="en-US" sz="2000" b="0" dirty="0">
                <a:latin typeface="Arial"/>
                <a:ea typeface="Geneva" charset="-128"/>
              </a:rPr>
              <a:t> </a:t>
            </a:r>
            <a:r>
              <a:rPr lang="en-US" sz="2000" b="0" dirty="0" err="1">
                <a:latin typeface="Arial"/>
                <a:ea typeface="Geneva" charset="-128"/>
              </a:rPr>
              <a:t>að</a:t>
            </a:r>
            <a:r>
              <a:rPr lang="en-US" sz="2000" b="0" dirty="0">
                <a:latin typeface="Arial"/>
                <a:ea typeface="Geneva" charset="-128"/>
              </a:rPr>
              <a:t> </a:t>
            </a:r>
            <a:r>
              <a:rPr lang="en-US" sz="2000" b="0" dirty="0" err="1">
                <a:latin typeface="Arial"/>
                <a:ea typeface="Geneva" charset="-128"/>
              </a:rPr>
              <a:t>gefa</a:t>
            </a:r>
            <a:r>
              <a:rPr lang="en-US" sz="2000" b="0" dirty="0">
                <a:latin typeface="Arial"/>
                <a:ea typeface="Geneva" charset="-128"/>
              </a:rPr>
              <a:t> í </a:t>
            </a:r>
            <a:r>
              <a:rPr lang="en-US" sz="2000" b="0" dirty="0" err="1">
                <a:latin typeface="Arial"/>
                <a:ea typeface="Geneva" charset="-128"/>
              </a:rPr>
              <a:t>mænugöng</a:t>
            </a:r>
            <a:endParaRPr lang="en-US" sz="2000" b="0" dirty="0">
              <a:latin typeface="Arial"/>
              <a:ea typeface="Geneva" charset="-128"/>
            </a:endParaRPr>
          </a:p>
          <a:p>
            <a:pPr marL="285750" indent="-285750">
              <a:spcBef>
                <a:spcPts val="0"/>
              </a:spcBef>
              <a:spcAft>
                <a:spcPts val="300"/>
              </a:spcAft>
              <a:buFont typeface="Arial" panose="020B0604020202020204" pitchFamily="34" charset="0"/>
              <a:buChar char="•"/>
              <a:defRPr/>
            </a:pPr>
            <a:r>
              <a:rPr lang="en-US" sz="2000" b="0" dirty="0" err="1">
                <a:latin typeface="Arial"/>
                <a:ea typeface="Geneva" charset="-128"/>
              </a:rPr>
              <a:t>Dreifist</a:t>
            </a:r>
            <a:r>
              <a:rPr lang="en-US" sz="2000" b="0" dirty="0">
                <a:latin typeface="Arial"/>
                <a:ea typeface="Geneva" charset="-128"/>
              </a:rPr>
              <a:t> </a:t>
            </a:r>
            <a:r>
              <a:rPr lang="en-US" sz="2000" b="0" dirty="0" err="1">
                <a:latin typeface="Arial"/>
                <a:ea typeface="Geneva" charset="-128"/>
              </a:rPr>
              <a:t>vel</a:t>
            </a:r>
            <a:r>
              <a:rPr lang="en-US" sz="2000" b="0" dirty="0">
                <a:latin typeface="Arial"/>
                <a:ea typeface="Geneva" charset="-128"/>
              </a:rPr>
              <a:t> í </a:t>
            </a:r>
            <a:r>
              <a:rPr lang="en-US" sz="2000" b="0" dirty="0" err="1">
                <a:latin typeface="Arial"/>
                <a:ea typeface="Geneva" charset="-128"/>
              </a:rPr>
              <a:t>mænu</a:t>
            </a:r>
            <a:r>
              <a:rPr lang="en-US" sz="2000" b="0" dirty="0">
                <a:latin typeface="Arial"/>
                <a:ea typeface="Geneva" charset="-128"/>
              </a:rPr>
              <a:t> </a:t>
            </a:r>
            <a:r>
              <a:rPr lang="en-US" sz="2000" b="0" dirty="0" err="1">
                <a:latin typeface="Arial"/>
                <a:ea typeface="Geneva" charset="-128"/>
              </a:rPr>
              <a:t>og</a:t>
            </a:r>
            <a:r>
              <a:rPr lang="en-US" sz="2000" b="0" dirty="0">
                <a:latin typeface="Arial"/>
                <a:ea typeface="Geneva" charset="-128"/>
              </a:rPr>
              <a:t> </a:t>
            </a:r>
            <a:r>
              <a:rPr lang="en-US" sz="2000" b="0" dirty="0" err="1">
                <a:latin typeface="Arial"/>
                <a:ea typeface="Geneva" charset="-128"/>
              </a:rPr>
              <a:t>heila</a:t>
            </a:r>
            <a:r>
              <a:rPr lang="en-US" sz="2000" b="0" dirty="0">
                <a:latin typeface="Arial"/>
                <a:ea typeface="Geneva" charset="-128"/>
              </a:rPr>
              <a:t> </a:t>
            </a:r>
            <a:r>
              <a:rPr lang="en-US" sz="2000" b="0" dirty="0" err="1">
                <a:latin typeface="Arial"/>
                <a:ea typeface="Geneva" charset="-128"/>
              </a:rPr>
              <a:t>eftir</a:t>
            </a:r>
            <a:r>
              <a:rPr lang="en-US" sz="2000" b="0" dirty="0">
                <a:latin typeface="Arial"/>
                <a:ea typeface="Geneva" charset="-128"/>
              </a:rPr>
              <a:t> </a:t>
            </a:r>
            <a:r>
              <a:rPr lang="en-US" sz="2000" b="0" dirty="0" err="1">
                <a:latin typeface="Arial"/>
                <a:ea typeface="Geneva" charset="-128"/>
              </a:rPr>
              <a:t>gjöf</a:t>
            </a:r>
            <a:r>
              <a:rPr lang="en-US" sz="2000" b="0" dirty="0">
                <a:latin typeface="Arial"/>
                <a:ea typeface="Geneva" charset="-128"/>
              </a:rPr>
              <a:t> </a:t>
            </a:r>
            <a:r>
              <a:rPr lang="en-US" sz="2000" b="0" dirty="0" err="1">
                <a:latin typeface="Arial"/>
                <a:ea typeface="Geneva" charset="-128"/>
              </a:rPr>
              <a:t>og</a:t>
            </a:r>
            <a:r>
              <a:rPr lang="en-US" sz="2000" b="0" dirty="0">
                <a:latin typeface="Arial"/>
                <a:ea typeface="Geneva" charset="-128"/>
              </a:rPr>
              <a:t> </a:t>
            </a:r>
            <a:r>
              <a:rPr lang="en-US" sz="2000" b="0" dirty="0" err="1">
                <a:latin typeface="Arial"/>
                <a:ea typeface="Geneva" charset="-128"/>
              </a:rPr>
              <a:t>hefur</a:t>
            </a:r>
            <a:r>
              <a:rPr lang="en-US" sz="2000" b="0" dirty="0">
                <a:latin typeface="Arial"/>
                <a:ea typeface="Geneva" charset="-128"/>
              </a:rPr>
              <a:t> </a:t>
            </a:r>
            <a:r>
              <a:rPr lang="en-US" sz="2000" b="0" dirty="0" err="1">
                <a:latin typeface="Arial"/>
                <a:ea typeface="Geneva" charset="-128"/>
              </a:rPr>
              <a:t>langan</a:t>
            </a:r>
            <a:r>
              <a:rPr lang="en-US" sz="2000" b="0" dirty="0">
                <a:latin typeface="Arial"/>
                <a:ea typeface="Geneva" charset="-128"/>
              </a:rPr>
              <a:t> </a:t>
            </a:r>
            <a:r>
              <a:rPr lang="en-US" sz="2000" b="0" dirty="0" err="1">
                <a:latin typeface="Arial"/>
                <a:ea typeface="Geneva" charset="-128"/>
              </a:rPr>
              <a:t>helmingunartíma</a:t>
            </a:r>
            <a:r>
              <a:rPr lang="en-US" sz="2000" b="0" dirty="0">
                <a:latin typeface="Arial"/>
                <a:ea typeface="Geneva" charset="-128"/>
              </a:rPr>
              <a:t> (</a:t>
            </a:r>
            <a:r>
              <a:rPr lang="en-US" sz="2000" b="0" dirty="0" err="1">
                <a:latin typeface="Arial"/>
                <a:ea typeface="Geneva" charset="-128"/>
              </a:rPr>
              <a:t>nokkra</a:t>
            </a:r>
            <a:r>
              <a:rPr lang="en-US" sz="2000" b="0" dirty="0">
                <a:latin typeface="Arial"/>
                <a:ea typeface="Geneva" charset="-128"/>
              </a:rPr>
              <a:t> </a:t>
            </a:r>
            <a:r>
              <a:rPr lang="en-US" sz="2000" b="0" dirty="0" err="1">
                <a:latin typeface="Arial"/>
                <a:ea typeface="Geneva" charset="-128"/>
              </a:rPr>
              <a:t>mánuði</a:t>
            </a:r>
            <a:r>
              <a:rPr lang="en-US" sz="2000" b="0" dirty="0">
                <a:latin typeface="Arial"/>
                <a:ea typeface="Geneva" charset="-128"/>
              </a:rPr>
              <a:t>) </a:t>
            </a:r>
          </a:p>
          <a:p>
            <a:pPr marL="285750" indent="-285750">
              <a:spcBef>
                <a:spcPts val="0"/>
              </a:spcBef>
              <a:spcAft>
                <a:spcPts val="300"/>
              </a:spcAft>
              <a:buFont typeface="Arial" panose="020B0604020202020204" pitchFamily="34" charset="0"/>
              <a:buChar char="•"/>
              <a:defRPr/>
            </a:pPr>
            <a:r>
              <a:rPr lang="en-US" sz="2000" b="0" dirty="0" err="1">
                <a:latin typeface="Arial"/>
                <a:ea typeface="Geneva" charset="-128"/>
              </a:rPr>
              <a:t>Teknir</a:t>
            </a:r>
            <a:r>
              <a:rPr lang="en-US" sz="2000" b="0" dirty="0">
                <a:latin typeface="Arial"/>
                <a:ea typeface="Geneva" charset="-128"/>
              </a:rPr>
              <a:t> 5 ml </a:t>
            </a:r>
            <a:r>
              <a:rPr lang="en-US" sz="2000" b="0" dirty="0" err="1">
                <a:latin typeface="Arial"/>
                <a:ea typeface="Geneva" charset="-128"/>
              </a:rPr>
              <a:t>og</a:t>
            </a:r>
            <a:r>
              <a:rPr lang="en-US" sz="2000" b="0" dirty="0">
                <a:latin typeface="Arial"/>
                <a:ea typeface="Geneva" charset="-128"/>
              </a:rPr>
              <a:t> </a:t>
            </a:r>
            <a:r>
              <a:rPr lang="en-US" sz="2000" b="0" dirty="0" err="1">
                <a:latin typeface="Arial"/>
                <a:ea typeface="Geneva" charset="-128"/>
              </a:rPr>
              <a:t>gefnir</a:t>
            </a:r>
            <a:r>
              <a:rPr lang="en-US" sz="2000" b="0" dirty="0">
                <a:latin typeface="Arial"/>
                <a:ea typeface="Geneva" charset="-128"/>
              </a:rPr>
              <a:t> 5 ml </a:t>
            </a:r>
            <a:r>
              <a:rPr lang="en-US" sz="2000" b="0" dirty="0" err="1">
                <a:latin typeface="Arial"/>
                <a:ea typeface="Geneva" charset="-128"/>
              </a:rPr>
              <a:t>af</a:t>
            </a:r>
            <a:r>
              <a:rPr lang="en-US" sz="2000" b="0" dirty="0">
                <a:latin typeface="Arial"/>
                <a:ea typeface="Geneva" charset="-128"/>
              </a:rPr>
              <a:t> </a:t>
            </a:r>
            <a:r>
              <a:rPr lang="en-US" sz="2000" b="0" dirty="0" err="1">
                <a:latin typeface="Arial"/>
                <a:ea typeface="Geneva" charset="-128"/>
              </a:rPr>
              <a:t>lyfi</a:t>
            </a:r>
            <a:r>
              <a:rPr lang="en-US" sz="2000" b="0" dirty="0">
                <a:latin typeface="Arial"/>
                <a:ea typeface="Geneva" charset="-128"/>
              </a:rPr>
              <a:t> (12 mg) - </a:t>
            </a:r>
            <a:r>
              <a:rPr lang="en-US" sz="2000" b="0" dirty="0" err="1">
                <a:latin typeface="Arial"/>
                <a:ea typeface="Geneva" charset="-128"/>
              </a:rPr>
              <a:t>sami</a:t>
            </a:r>
            <a:r>
              <a:rPr lang="en-US" sz="2000" b="0" dirty="0">
                <a:latin typeface="Arial"/>
                <a:ea typeface="Geneva" charset="-128"/>
              </a:rPr>
              <a:t> </a:t>
            </a:r>
            <a:r>
              <a:rPr lang="en-US" sz="2000" b="0" dirty="0" err="1">
                <a:latin typeface="Arial"/>
                <a:ea typeface="Geneva" charset="-128"/>
              </a:rPr>
              <a:t>skammtur</a:t>
            </a:r>
            <a:r>
              <a:rPr lang="en-US" sz="2000" b="0" dirty="0">
                <a:latin typeface="Arial"/>
                <a:ea typeface="Geneva" charset="-128"/>
              </a:rPr>
              <a:t> </a:t>
            </a:r>
            <a:r>
              <a:rPr lang="en-US" sz="2000" b="0" dirty="0" err="1">
                <a:latin typeface="Arial"/>
                <a:ea typeface="Geneva" charset="-128"/>
              </a:rPr>
              <a:t>fyrir</a:t>
            </a:r>
            <a:r>
              <a:rPr lang="en-US" sz="2000" b="0" dirty="0">
                <a:latin typeface="Arial"/>
                <a:ea typeface="Geneva" charset="-128"/>
              </a:rPr>
              <a:t> </a:t>
            </a:r>
            <a:r>
              <a:rPr lang="en-US" sz="2000" b="0" dirty="0" err="1">
                <a:latin typeface="Arial"/>
                <a:ea typeface="Geneva" charset="-128"/>
              </a:rPr>
              <a:t>allan</a:t>
            </a:r>
            <a:r>
              <a:rPr lang="en-US" sz="2000" b="0" dirty="0">
                <a:latin typeface="Arial"/>
                <a:ea typeface="Geneva" charset="-128"/>
              </a:rPr>
              <a:t> </a:t>
            </a:r>
            <a:r>
              <a:rPr lang="en-US" sz="2000" b="0" dirty="0" err="1">
                <a:latin typeface="Arial"/>
                <a:ea typeface="Geneva" charset="-128"/>
              </a:rPr>
              <a:t>aldur</a:t>
            </a:r>
            <a:endParaRPr lang="en-US" sz="2000" b="0" dirty="0">
              <a:latin typeface="Arial"/>
              <a:ea typeface="Geneva" charset="-128"/>
            </a:endParaRPr>
          </a:p>
          <a:p>
            <a:endParaRPr lang="sv-SE" dirty="0"/>
          </a:p>
        </p:txBody>
      </p:sp>
      <p:sp>
        <p:nvSpPr>
          <p:cNvPr id="3" name="Rubrik 2"/>
          <p:cNvSpPr>
            <a:spLocks noGrp="1"/>
          </p:cNvSpPr>
          <p:nvPr>
            <p:ph type="title"/>
          </p:nvPr>
        </p:nvSpPr>
        <p:spPr/>
        <p:txBody>
          <a:bodyPr>
            <a:normAutofit/>
          </a:bodyPr>
          <a:lstStyle/>
          <a:p>
            <a:r>
              <a:rPr lang="en-US" altLang="sv-SE" sz="4000" dirty="0" err="1">
                <a:ea typeface="Geneva"/>
                <a:cs typeface="Geneva"/>
              </a:rPr>
              <a:t>Lyfjameðferð</a:t>
            </a:r>
            <a:r>
              <a:rPr lang="en-US" altLang="sv-SE" sz="4000" dirty="0">
                <a:ea typeface="Geneva"/>
                <a:cs typeface="Geneva"/>
              </a:rPr>
              <a:t> </a:t>
            </a:r>
            <a:r>
              <a:rPr lang="en-US" altLang="sv-SE" sz="4000" dirty="0" err="1">
                <a:ea typeface="Geneva"/>
                <a:cs typeface="Geneva"/>
              </a:rPr>
              <a:t>gefin</a:t>
            </a:r>
            <a:r>
              <a:rPr lang="is-IS" altLang="sv-SE" sz="4000" dirty="0">
                <a:ea typeface="Geneva"/>
                <a:cs typeface="Geneva"/>
              </a:rPr>
              <a:t> í mænugöng</a:t>
            </a:r>
            <a:endParaRPr lang="sv-SE"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778487"/>
            <a:ext cx="482453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3947147" y="6611778"/>
            <a:ext cx="5196853" cy="246221"/>
          </a:xfrm>
          <a:prstGeom prst="rect">
            <a:avLst/>
          </a:prstGeom>
        </p:spPr>
        <p:txBody>
          <a:bodyPr wrap="square">
            <a:spAutoFit/>
          </a:bodyPr>
          <a:lstStyle/>
          <a:p>
            <a:r>
              <a:rPr lang="sv-SE" sz="1000" dirty="0"/>
              <a:t>http://www.radtechonduty.com/2017/03/intrathecal-and-intraarticular-contrast.html</a:t>
            </a:r>
          </a:p>
        </p:txBody>
      </p:sp>
    </p:spTree>
    <p:extLst>
      <p:ext uri="{BB962C8B-B14F-4D97-AF65-F5344CB8AC3E}">
        <p14:creationId xmlns:p14="http://schemas.microsoft.com/office/powerpoint/2010/main" val="11767239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Verkunarmáti lyfsins</a:t>
            </a:r>
            <a:endParaRPr lang="sv-SE"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29028"/>
            <a:ext cx="8229600" cy="366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4452" y="6217921"/>
            <a:ext cx="9144000" cy="553998"/>
          </a:xfrm>
          <a:prstGeom prst="rect">
            <a:avLst/>
          </a:prstGeom>
        </p:spPr>
        <p:txBody>
          <a:bodyPr wrap="square">
            <a:spAutoFit/>
          </a:bodyPr>
          <a:lstStyle/>
          <a:p>
            <a:r>
              <a:rPr lang="sv-SE" sz="1000" dirty="0"/>
              <a:t>https://www.google.com/url?sa=i&amp;url=https%3A%2F%2Fwww.spinraza.eu%2Fcontent%2Fintl%2Feurope%2Fmulti%2Fsma%2Fhcp%2Fspinraza%2Fen%2Fhome%2Fessentials%2Fmechanism-of-action.html&amp;psig=AOvVaw2nR_M25OhCAqglmUbmycUQ&amp;ust=1602932365631000&amp;source=images&amp;cd=vfe&amp;ved=0CAMQjB1qFwoTCPDVusb6uOwCFQAAAAAdAAAAABAD</a:t>
            </a:r>
          </a:p>
        </p:txBody>
      </p:sp>
    </p:spTree>
    <p:extLst>
      <p:ext uri="{BB962C8B-B14F-4D97-AF65-F5344CB8AC3E}">
        <p14:creationId xmlns:p14="http://schemas.microsoft.com/office/powerpoint/2010/main" val="259209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Klínískar leiðbeiningar </a:t>
            </a:r>
            <a:endParaRPr lang="sv-SE" dirty="0"/>
          </a:p>
        </p:txBody>
      </p:sp>
      <p:sp>
        <p:nvSpPr>
          <p:cNvPr id="5" name="Platshållare för innehåll 4"/>
          <p:cNvSpPr>
            <a:spLocks noGrp="1"/>
          </p:cNvSpPr>
          <p:nvPr>
            <p:ph idx="1"/>
          </p:nvPr>
        </p:nvSpPr>
        <p:spPr/>
        <p:txBody>
          <a:bodyPr>
            <a:normAutofit lnSpcReduction="10000"/>
          </a:bodyPr>
          <a:lstStyle/>
          <a:p>
            <a:r>
              <a:rPr lang="is-IS" dirty="0"/>
              <a:t>Skilmerki fyrir meðferð með Spinraza á Íslandi er í samræmi við Svíþjóð og Noreg </a:t>
            </a:r>
          </a:p>
          <a:p>
            <a:pPr lvl="1"/>
            <a:r>
              <a:rPr lang="is-IS" dirty="0"/>
              <a:t>Sjúklingur er &lt; 18 ára </a:t>
            </a:r>
          </a:p>
          <a:p>
            <a:pPr lvl="1"/>
            <a:r>
              <a:rPr lang="is-IS" dirty="0"/>
              <a:t>SMA gerð 1, 2 eða 3a</a:t>
            </a:r>
          </a:p>
          <a:p>
            <a:pPr lvl="1"/>
            <a:r>
              <a:rPr lang="is-IS" dirty="0"/>
              <a:t>Má ekki hraka á meðferð hvað varðar lungnastarfsemi og hreyfigetu</a:t>
            </a:r>
          </a:p>
          <a:p>
            <a:r>
              <a:rPr lang="is-IS" dirty="0"/>
              <a:t>Danmörk </a:t>
            </a:r>
          </a:p>
          <a:p>
            <a:pPr lvl="1"/>
            <a:r>
              <a:rPr lang="is-IS" dirty="0"/>
              <a:t>SMA gerð 1 og 2</a:t>
            </a:r>
          </a:p>
          <a:p>
            <a:pPr lvl="2"/>
            <a:r>
              <a:rPr lang="is-IS" dirty="0"/>
              <a:t> leyft upp að 25 ára aldri </a:t>
            </a:r>
            <a:endParaRPr lang="sv-SE" dirty="0"/>
          </a:p>
        </p:txBody>
      </p:sp>
    </p:spTree>
    <p:extLst>
      <p:ext uri="{BB962C8B-B14F-4D97-AF65-F5344CB8AC3E}">
        <p14:creationId xmlns:p14="http://schemas.microsoft.com/office/powerpoint/2010/main" val="106083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Ný lyf</a:t>
            </a:r>
            <a:endParaRPr lang="sv-SE" dirty="0"/>
          </a:p>
        </p:txBody>
      </p:sp>
      <p:sp>
        <p:nvSpPr>
          <p:cNvPr id="3" name="Platshållare för innehåll 2"/>
          <p:cNvSpPr>
            <a:spLocks noGrp="1"/>
          </p:cNvSpPr>
          <p:nvPr>
            <p:ph idx="1"/>
          </p:nvPr>
        </p:nvSpPr>
        <p:spPr/>
        <p:txBody>
          <a:bodyPr/>
          <a:lstStyle/>
          <a:p>
            <a:r>
              <a:rPr lang="sv-SE" sz="2800" dirty="0" err="1"/>
              <a:t>Zolgensma</a:t>
            </a:r>
            <a:r>
              <a:rPr lang="sv-SE" sz="2800" dirty="0"/>
              <a:t> (</a:t>
            </a:r>
            <a:r>
              <a:rPr lang="sv-SE" sz="2800" dirty="0" err="1"/>
              <a:t>onasemnogene</a:t>
            </a:r>
            <a:r>
              <a:rPr lang="sv-SE" sz="2800" dirty="0"/>
              <a:t> </a:t>
            </a:r>
            <a:r>
              <a:rPr lang="sv-SE" sz="2800" dirty="0" err="1"/>
              <a:t>abeparvovec-xioi</a:t>
            </a:r>
            <a:r>
              <a:rPr lang="sv-SE" sz="2800" dirty="0"/>
              <a:t>) 2019</a:t>
            </a:r>
          </a:p>
          <a:p>
            <a:pPr lvl="1"/>
            <a:r>
              <a:rPr lang="en-US" sz="2400" dirty="0"/>
              <a:t>adeno-associated virus vector-based gene therapy</a:t>
            </a:r>
          </a:p>
          <a:p>
            <a:pPr lvl="1"/>
            <a:r>
              <a:rPr lang="en-US" sz="2400" dirty="0" err="1"/>
              <a:t>gefið</a:t>
            </a:r>
            <a:r>
              <a:rPr lang="en-US" sz="2400" dirty="0"/>
              <a:t> </a:t>
            </a:r>
            <a:r>
              <a:rPr lang="en-US" sz="2400" dirty="0" err="1"/>
              <a:t>einu</a:t>
            </a:r>
            <a:r>
              <a:rPr lang="en-US" sz="2400" dirty="0"/>
              <a:t> </a:t>
            </a:r>
            <a:r>
              <a:rPr lang="en-US" sz="2400" dirty="0" err="1"/>
              <a:t>sinni</a:t>
            </a:r>
            <a:r>
              <a:rPr lang="en-US" dirty="0"/>
              <a:t>  </a:t>
            </a:r>
          </a:p>
          <a:p>
            <a:pPr lvl="1"/>
            <a:r>
              <a:rPr lang="en-US" sz="2400" dirty="0"/>
              <a:t>SMA </a:t>
            </a:r>
            <a:r>
              <a:rPr lang="en-US" sz="2400" dirty="0" err="1"/>
              <a:t>gerð</a:t>
            </a:r>
            <a:r>
              <a:rPr lang="en-US" sz="2400" dirty="0"/>
              <a:t> 1 </a:t>
            </a:r>
            <a:r>
              <a:rPr lang="en-US" sz="2400" dirty="0" err="1"/>
              <a:t>og</a:t>
            </a:r>
            <a:r>
              <a:rPr lang="en-US" sz="2400"/>
              <a:t> 2</a:t>
            </a:r>
            <a:endParaRPr lang="sv-SE" sz="2400" dirty="0"/>
          </a:p>
          <a:p>
            <a:r>
              <a:rPr lang="sv-SE" sz="2800" dirty="0" err="1"/>
              <a:t>Evrysdi</a:t>
            </a:r>
            <a:r>
              <a:rPr lang="sv-SE" sz="2800" dirty="0"/>
              <a:t> (</a:t>
            </a:r>
            <a:r>
              <a:rPr lang="sv-SE" sz="2800" dirty="0" err="1"/>
              <a:t>risdiplam</a:t>
            </a:r>
            <a:r>
              <a:rPr lang="sv-SE" sz="2800" dirty="0"/>
              <a:t>) 2020 </a:t>
            </a:r>
          </a:p>
          <a:p>
            <a:pPr lvl="1"/>
            <a:r>
              <a:rPr lang="en-US" sz="2400" dirty="0"/>
              <a:t>a splicing modifier of motor neuron 2 (SMN2) </a:t>
            </a:r>
          </a:p>
          <a:p>
            <a:pPr lvl="1"/>
            <a:r>
              <a:rPr lang="en-US" sz="2400" dirty="0" err="1"/>
              <a:t>virkar</a:t>
            </a:r>
            <a:r>
              <a:rPr lang="en-US" sz="2400" dirty="0"/>
              <a:t> á </a:t>
            </a:r>
            <a:r>
              <a:rPr lang="en-US" sz="2400" dirty="0" err="1"/>
              <a:t>sama</a:t>
            </a:r>
            <a:r>
              <a:rPr lang="en-US" sz="2400" dirty="0"/>
              <a:t> </a:t>
            </a:r>
            <a:r>
              <a:rPr lang="en-US" sz="2400" dirty="0" err="1"/>
              <a:t>hátt</a:t>
            </a:r>
            <a:r>
              <a:rPr lang="en-US" sz="2400" dirty="0"/>
              <a:t> </a:t>
            </a:r>
            <a:r>
              <a:rPr lang="en-US" sz="2400" dirty="0" err="1"/>
              <a:t>og</a:t>
            </a:r>
            <a:r>
              <a:rPr lang="en-US" sz="2400" dirty="0"/>
              <a:t> </a:t>
            </a:r>
            <a:r>
              <a:rPr lang="en-US" sz="2400" dirty="0" err="1"/>
              <a:t>Spinraza</a:t>
            </a:r>
            <a:r>
              <a:rPr lang="en-US" sz="2400" dirty="0"/>
              <a:t> </a:t>
            </a:r>
            <a:r>
              <a:rPr lang="en-US" sz="2400" dirty="0" err="1"/>
              <a:t>en</a:t>
            </a:r>
            <a:r>
              <a:rPr lang="en-US" sz="2400" dirty="0"/>
              <a:t> </a:t>
            </a:r>
            <a:r>
              <a:rPr lang="en-US" sz="2400" dirty="0" err="1"/>
              <a:t>gefið</a:t>
            </a:r>
            <a:r>
              <a:rPr lang="en-US" sz="2400" dirty="0"/>
              <a:t> um </a:t>
            </a:r>
            <a:r>
              <a:rPr lang="en-US" sz="2400" dirty="0" err="1"/>
              <a:t>munn</a:t>
            </a:r>
            <a:endParaRPr lang="en-US" sz="2400" dirty="0"/>
          </a:p>
          <a:p>
            <a:pPr lvl="1"/>
            <a:r>
              <a:rPr lang="en-US" sz="2400" dirty="0" err="1"/>
              <a:t>fyrir</a:t>
            </a:r>
            <a:r>
              <a:rPr lang="en-US" sz="2400" dirty="0"/>
              <a:t> </a:t>
            </a:r>
            <a:r>
              <a:rPr lang="en-US" sz="2400" dirty="0" err="1"/>
              <a:t>allan</a:t>
            </a:r>
            <a:r>
              <a:rPr lang="en-US" sz="2400" dirty="0"/>
              <a:t> </a:t>
            </a:r>
            <a:r>
              <a:rPr lang="en-US" sz="2400" dirty="0" err="1"/>
              <a:t>aldur</a:t>
            </a:r>
            <a:endParaRPr lang="sv-SE" sz="2400" dirty="0"/>
          </a:p>
          <a:p>
            <a:endParaRPr lang="sv-SE" dirty="0"/>
          </a:p>
        </p:txBody>
      </p:sp>
    </p:spTree>
    <p:extLst>
      <p:ext uri="{BB962C8B-B14F-4D97-AF65-F5344CB8AC3E}">
        <p14:creationId xmlns:p14="http://schemas.microsoft.com/office/powerpoint/2010/main" val="300768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lvl="1" algn="ctr" rtl="0">
              <a:spcBef>
                <a:spcPct val="0"/>
              </a:spcBef>
            </a:pPr>
            <a:r>
              <a:rPr lang="is-IS" sz="4000" dirty="0">
                <a:latin typeface="+mj-lt"/>
              </a:rPr>
              <a:t>Arfgengur hreyfi- og skyntaugakvilli </a:t>
            </a:r>
            <a:r>
              <a:rPr lang="is-IS" sz="3600" dirty="0">
                <a:latin typeface="+mj-lt"/>
              </a:rPr>
              <a:t>                        </a:t>
            </a:r>
            <a:r>
              <a:rPr lang="is-IS" sz="2600" dirty="0">
                <a:latin typeface="+mj-lt"/>
              </a:rPr>
              <a:t>(HMSN, Hereditary motor and sensory neuropathy,</a:t>
            </a:r>
            <a:br>
              <a:rPr lang="is-IS" sz="2600" dirty="0">
                <a:latin typeface="+mj-lt"/>
              </a:rPr>
            </a:br>
            <a:r>
              <a:rPr lang="sv-SE" sz="2600" dirty="0">
                <a:effectLst/>
                <a:latin typeface="+mj-lt"/>
              </a:rPr>
              <a:t>Charcot-Marie-</a:t>
            </a:r>
            <a:r>
              <a:rPr lang="sv-SE" sz="2600" dirty="0" err="1">
                <a:effectLst/>
                <a:latin typeface="+mj-lt"/>
              </a:rPr>
              <a:t>Tooth</a:t>
            </a:r>
            <a:r>
              <a:rPr lang="sv-SE" sz="2600" dirty="0">
                <a:effectLst/>
              </a:rPr>
              <a:t> </a:t>
            </a:r>
            <a:r>
              <a:rPr lang="sv-SE" sz="2600" dirty="0">
                <a:effectLst/>
                <a:latin typeface="+mj-lt"/>
              </a:rPr>
              <a:t>(CMT) </a:t>
            </a:r>
            <a:r>
              <a:rPr lang="sv-SE" sz="2600" dirty="0" err="1">
                <a:effectLst/>
                <a:latin typeface="+mj-lt"/>
              </a:rPr>
              <a:t>disease</a:t>
            </a:r>
            <a:r>
              <a:rPr lang="is-IS" sz="2600" dirty="0">
                <a:latin typeface="+mj-lt"/>
              </a:rPr>
              <a:t>)</a:t>
            </a:r>
            <a:br>
              <a:rPr lang="is-IS" sz="2600" dirty="0">
                <a:latin typeface="+mj-lt"/>
              </a:rPr>
            </a:br>
            <a:endParaRPr lang="sv-SE" dirty="0">
              <a:latin typeface="+mj-lt"/>
            </a:endParaRPr>
          </a:p>
        </p:txBody>
      </p:sp>
      <p:sp>
        <p:nvSpPr>
          <p:cNvPr id="3" name="Platshållare för innehåll 2"/>
          <p:cNvSpPr>
            <a:spLocks noGrp="1"/>
          </p:cNvSpPr>
          <p:nvPr>
            <p:ph idx="1"/>
          </p:nvPr>
        </p:nvSpPr>
        <p:spPr/>
        <p:txBody>
          <a:bodyPr>
            <a:normAutofit/>
          </a:bodyPr>
          <a:lstStyle/>
          <a:p>
            <a:r>
              <a:rPr lang="is-IS" dirty="0"/>
              <a:t>Arfgengur sjúkdómur í úttaugakerfi</a:t>
            </a:r>
          </a:p>
          <a:p>
            <a:pPr lvl="1"/>
            <a:r>
              <a:rPr lang="is-IS" dirty="0"/>
              <a:t>Erfist mismunandi eftir gerð</a:t>
            </a:r>
          </a:p>
          <a:p>
            <a:endParaRPr lang="is-IS" dirty="0"/>
          </a:p>
          <a:p>
            <a:r>
              <a:rPr lang="is-IS" dirty="0"/>
              <a:t>Stökkbreyting í geni sem myndar prótein sem er nauðsynlegt fyrir uppbyggingu og starfsemi taugafrumunnar</a:t>
            </a:r>
          </a:p>
          <a:p>
            <a:endParaRPr lang="is-IS" dirty="0"/>
          </a:p>
          <a:p>
            <a:pPr marL="457200" lvl="1" indent="0">
              <a:buNone/>
            </a:pPr>
            <a:endParaRPr lang="is-IS" dirty="0"/>
          </a:p>
        </p:txBody>
      </p:sp>
    </p:spTree>
    <p:extLst>
      <p:ext uri="{BB962C8B-B14F-4D97-AF65-F5344CB8AC3E}">
        <p14:creationId xmlns:p14="http://schemas.microsoft.com/office/powerpoint/2010/main" val="6832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600200"/>
            <a:ext cx="8229600" cy="4925144"/>
          </a:xfrm>
        </p:spPr>
        <p:txBody>
          <a:bodyPr>
            <a:normAutofit/>
          </a:bodyPr>
          <a:lstStyle/>
          <a:p>
            <a:r>
              <a:rPr lang="is-IS" dirty="0"/>
              <a:t>Margar gerðir og undirgerðir</a:t>
            </a:r>
          </a:p>
          <a:p>
            <a:pPr lvl="1"/>
            <a:r>
              <a:rPr lang="is-IS" u="sng" dirty="0"/>
              <a:t>CMT1</a:t>
            </a:r>
            <a:r>
              <a:rPr lang="is-IS" dirty="0"/>
              <a:t> (50%)  Demyeliniserandi polyneuropatia</a:t>
            </a:r>
          </a:p>
          <a:p>
            <a:pPr lvl="1"/>
            <a:r>
              <a:rPr lang="is-IS" dirty="0"/>
              <a:t>CMT2 (20%)  Axonal polyneuropatia</a:t>
            </a:r>
          </a:p>
          <a:p>
            <a:pPr lvl="1"/>
            <a:r>
              <a:rPr lang="is-IS" dirty="0"/>
              <a:t>CMT3             Hypomyeliniserandi polyneuropatia</a:t>
            </a:r>
          </a:p>
          <a:p>
            <a:pPr lvl="1"/>
            <a:r>
              <a:rPr lang="is-IS" dirty="0"/>
              <a:t>CMT4             Demyeliniserandi polyneuropatia</a:t>
            </a:r>
          </a:p>
          <a:p>
            <a:pPr lvl="1"/>
            <a:r>
              <a:rPr lang="is-IS" dirty="0"/>
              <a:t>CMTX (10%)  Demyelinerandi og skaði á axonum</a:t>
            </a:r>
          </a:p>
          <a:p>
            <a:pPr lvl="1"/>
            <a:r>
              <a:rPr lang="is-IS" dirty="0"/>
              <a:t>HNPP (20%)  Demyelinerandi polyneuropatia</a:t>
            </a:r>
          </a:p>
          <a:p>
            <a:pPr lvl="1"/>
            <a:endParaRPr lang="is-IS" dirty="0"/>
          </a:p>
          <a:p>
            <a:endParaRPr lang="sv-SE" dirty="0"/>
          </a:p>
        </p:txBody>
      </p:sp>
    </p:spTree>
    <p:extLst>
      <p:ext uri="{BB962C8B-B14F-4D97-AF65-F5344CB8AC3E}">
        <p14:creationId xmlns:p14="http://schemas.microsoft.com/office/powerpoint/2010/main" val="1601789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Einkenni</a:t>
            </a:r>
            <a:endParaRPr lang="sv-SE" dirty="0"/>
          </a:p>
        </p:txBody>
      </p:sp>
      <p:sp>
        <p:nvSpPr>
          <p:cNvPr id="3" name="Platshållare för innehåll 2"/>
          <p:cNvSpPr>
            <a:spLocks noGrp="1"/>
          </p:cNvSpPr>
          <p:nvPr>
            <p:ph idx="1"/>
          </p:nvPr>
        </p:nvSpPr>
        <p:spPr/>
        <p:txBody>
          <a:bodyPr/>
          <a:lstStyle/>
          <a:p>
            <a:endParaRPr lang="is-IS" dirty="0"/>
          </a:p>
          <a:p>
            <a:endParaRPr lang="is-IS" dirty="0"/>
          </a:p>
          <a:p>
            <a:endParaRPr lang="is-IS" dirty="0"/>
          </a:p>
          <a:p>
            <a:endParaRPr lang="is-IS" dirty="0"/>
          </a:p>
          <a:p>
            <a:r>
              <a:rPr lang="is-IS" dirty="0"/>
              <a:t>Hægur sjúkdómsgangur sem einkennist af aukinni vöðvarýrnun og minnkuðu skyni í útlimum</a:t>
            </a:r>
          </a:p>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5753" y="1916832"/>
            <a:ext cx="54006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51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is-IS" dirty="0"/>
              <a:t>Meðfætt vöðvaslenisfár</a:t>
            </a:r>
            <a:br>
              <a:rPr lang="is-IS" dirty="0"/>
            </a:br>
            <a:r>
              <a:rPr lang="is-IS" sz="3100" dirty="0"/>
              <a:t>(Congenital myasthenia gravis)</a:t>
            </a:r>
            <a:endParaRPr lang="sv-SE" sz="3100" dirty="0"/>
          </a:p>
        </p:txBody>
      </p:sp>
      <p:sp>
        <p:nvSpPr>
          <p:cNvPr id="3" name="Platshållare för innehåll 2"/>
          <p:cNvSpPr>
            <a:spLocks noGrp="1"/>
          </p:cNvSpPr>
          <p:nvPr>
            <p:ph idx="1"/>
          </p:nvPr>
        </p:nvSpPr>
        <p:spPr/>
        <p:txBody>
          <a:bodyPr>
            <a:normAutofit/>
          </a:bodyPr>
          <a:lstStyle/>
          <a:p>
            <a:r>
              <a:rPr lang="is-IS" dirty="0"/>
              <a:t>Arfgengur sjúkdómur á taugavöðvamótum þar sem acetylcholin er taugaboðefni</a:t>
            </a:r>
          </a:p>
          <a:p>
            <a:pPr lvl="1"/>
            <a:r>
              <a:rPr lang="is-IS" dirty="0"/>
              <a:t>Autosomal víkjandi</a:t>
            </a:r>
          </a:p>
          <a:p>
            <a:pPr lvl="1"/>
            <a:endParaRPr lang="is-IS" dirty="0"/>
          </a:p>
          <a:p>
            <a:r>
              <a:rPr lang="is-IS" dirty="0"/>
              <a:t>Stökkbreyting í genum sem stýra myndun</a:t>
            </a:r>
          </a:p>
          <a:p>
            <a:pPr lvl="1"/>
            <a:r>
              <a:rPr lang="is-IS" dirty="0"/>
              <a:t>Acetylcholins</a:t>
            </a:r>
          </a:p>
          <a:p>
            <a:pPr lvl="1"/>
            <a:r>
              <a:rPr lang="is-IS" dirty="0"/>
              <a:t>Ensíma sem brjóta niður Acetylcholin</a:t>
            </a:r>
          </a:p>
          <a:p>
            <a:pPr lvl="1"/>
            <a:r>
              <a:rPr lang="is-IS" dirty="0"/>
              <a:t>Viðtaka fyrir Acetylcholin á vöðvafrumu</a:t>
            </a:r>
          </a:p>
          <a:p>
            <a:pPr lvl="1"/>
            <a:endParaRPr lang="is-IS" dirty="0"/>
          </a:p>
          <a:p>
            <a:pPr lvl="1"/>
            <a:endParaRPr lang="is-IS" dirty="0"/>
          </a:p>
          <a:p>
            <a:pPr lvl="1"/>
            <a:endParaRPr lang="is-IS" dirty="0"/>
          </a:p>
          <a:p>
            <a:pPr lvl="1"/>
            <a:endParaRPr lang="is-IS" dirty="0"/>
          </a:p>
          <a:p>
            <a:endParaRPr lang="is-IS" dirty="0"/>
          </a:p>
          <a:p>
            <a:endParaRPr lang="sv-SE" dirty="0"/>
          </a:p>
        </p:txBody>
      </p:sp>
    </p:spTree>
    <p:extLst>
      <p:ext uri="{BB962C8B-B14F-4D97-AF65-F5344CB8AC3E}">
        <p14:creationId xmlns:p14="http://schemas.microsoft.com/office/powerpoint/2010/main" val="3684504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Einkenni</a:t>
            </a:r>
            <a:endParaRPr lang="sv-SE" dirty="0"/>
          </a:p>
        </p:txBody>
      </p:sp>
      <p:sp>
        <p:nvSpPr>
          <p:cNvPr id="3" name="Platshållare för innehåll 2"/>
          <p:cNvSpPr>
            <a:spLocks noGrp="1"/>
          </p:cNvSpPr>
          <p:nvPr>
            <p:ph idx="1"/>
          </p:nvPr>
        </p:nvSpPr>
        <p:spPr/>
        <p:txBody>
          <a:bodyPr/>
          <a:lstStyle/>
          <a:p>
            <a:r>
              <a:rPr lang="is-IS" dirty="0"/>
              <a:t>Truflun í leiðni taugaboða frá taug til vöðva</a:t>
            </a:r>
          </a:p>
          <a:p>
            <a:pPr lvl="2"/>
            <a:r>
              <a:rPr lang="is-IS" dirty="0"/>
              <a:t>Fyrirmótagalli (presynaptic defect) 10%</a:t>
            </a:r>
          </a:p>
          <a:p>
            <a:pPr lvl="2"/>
            <a:r>
              <a:rPr lang="is-IS" dirty="0"/>
              <a:t>Mótagalli (synaptic defect) 15%</a:t>
            </a:r>
          </a:p>
          <a:p>
            <a:pPr lvl="2"/>
            <a:r>
              <a:rPr lang="is-IS" dirty="0"/>
              <a:t>Eftirmótagalli (postsynaptic defect) 75%</a:t>
            </a:r>
          </a:p>
          <a:p>
            <a:endParaRPr lang="is-IS" dirty="0"/>
          </a:p>
          <a:p>
            <a:pPr marL="457200" lvl="1" indent="0">
              <a:buNone/>
            </a:pPr>
            <a:endParaRPr lang="is-IS" dirty="0"/>
          </a:p>
          <a:p>
            <a:endParaRPr lang="is-IS" dirty="0"/>
          </a:p>
          <a:p>
            <a:endParaRPr lang="sv-SE" dirty="0"/>
          </a:p>
        </p:txBody>
      </p:sp>
      <p:pic>
        <p:nvPicPr>
          <p:cNvPr id="4" name="Picture 2" descr="C:\Users\xthobr\Pictures\Kongenitalmyasten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799" y="3503340"/>
            <a:ext cx="3857625" cy="335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5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Einkenni</a:t>
            </a:r>
            <a:endParaRPr lang="sv-SE" dirty="0"/>
          </a:p>
        </p:txBody>
      </p:sp>
      <p:sp>
        <p:nvSpPr>
          <p:cNvPr id="3" name="Platshållare för innehåll 2"/>
          <p:cNvSpPr>
            <a:spLocks noGrp="1"/>
          </p:cNvSpPr>
          <p:nvPr>
            <p:ph idx="1"/>
          </p:nvPr>
        </p:nvSpPr>
        <p:spPr/>
        <p:txBody>
          <a:bodyPr/>
          <a:lstStyle/>
          <a:p>
            <a:r>
              <a:rPr lang="is-IS" dirty="0"/>
              <a:t>Vöðvaþreyta eftir notkun sem lagast í hvíld og minnkaður vöðvakraftur yfirleitt fyrir 2 ára </a:t>
            </a:r>
          </a:p>
          <a:p>
            <a:r>
              <a:rPr lang="is-IS" dirty="0"/>
              <a:t>Mjög misjafnt hvenær einkenni koma fram</a:t>
            </a:r>
          </a:p>
          <a:p>
            <a:pPr lvl="1"/>
            <a:r>
              <a:rPr lang="is-IS" dirty="0"/>
              <a:t>Strax við fæðingu eða við 20-30 ára aldur</a:t>
            </a:r>
          </a:p>
          <a:p>
            <a:r>
              <a:rPr lang="is-IS" dirty="0"/>
              <a:t>Algeng einkenni</a:t>
            </a:r>
          </a:p>
          <a:p>
            <a:pPr lvl="1"/>
            <a:r>
              <a:rPr lang="is-IS" dirty="0"/>
              <a:t>Hangandi augnlok, tvísýni, nefmælt, kyngingarerfiðleikar, erfitt að ganga í tröppum/hlaupa</a:t>
            </a:r>
          </a:p>
          <a:p>
            <a:pPr marL="0" indent="0">
              <a:buNone/>
            </a:pPr>
            <a:endParaRPr lang="is-IS" dirty="0"/>
          </a:p>
          <a:p>
            <a:endParaRPr lang="is-IS" dirty="0"/>
          </a:p>
          <a:p>
            <a:endParaRPr lang="sv-SE" dirty="0"/>
          </a:p>
        </p:txBody>
      </p:sp>
    </p:spTree>
    <p:extLst>
      <p:ext uri="{BB962C8B-B14F-4D97-AF65-F5344CB8AC3E}">
        <p14:creationId xmlns:p14="http://schemas.microsoft.com/office/powerpoint/2010/main" val="406015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Central </a:t>
            </a:r>
            <a:r>
              <a:rPr lang="sv-SE" dirty="0" err="1"/>
              <a:t>eða</a:t>
            </a:r>
            <a:r>
              <a:rPr lang="sv-SE" dirty="0"/>
              <a:t> perifer </a:t>
            </a:r>
            <a:r>
              <a:rPr lang="sv-SE" dirty="0" err="1"/>
              <a:t>orsök</a:t>
            </a:r>
            <a:r>
              <a:rPr lang="sv-SE" dirty="0"/>
              <a:t>          </a:t>
            </a:r>
            <a:r>
              <a:rPr lang="sv-SE" dirty="0" err="1"/>
              <a:t>minnkaðs</a:t>
            </a:r>
            <a:r>
              <a:rPr lang="sv-SE" dirty="0"/>
              <a:t> </a:t>
            </a:r>
            <a:r>
              <a:rPr lang="sv-SE" dirty="0" err="1"/>
              <a:t>vöðvakrafts</a:t>
            </a:r>
            <a:r>
              <a:rPr lang="sv-SE" dirty="0"/>
              <a:t>?</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image.slidesharecdn.com/myopathies-130711234733-phpapp02/95/myopathies-4-638.jpg?cb=137358651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1604927"/>
            <a:ext cx="6264018" cy="4562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6804248" y="6167403"/>
            <a:ext cx="2042995" cy="369332"/>
          </a:xfrm>
          <a:prstGeom prst="rect">
            <a:avLst/>
          </a:prstGeom>
          <a:noFill/>
        </p:spPr>
        <p:txBody>
          <a:bodyPr wrap="none" rtlCol="0">
            <a:spAutoFit/>
          </a:bodyPr>
          <a:lstStyle/>
          <a:p>
            <a:r>
              <a:rPr lang="is-IS" dirty="0"/>
              <a:t>www.slideshare.net</a:t>
            </a:r>
            <a:endParaRPr lang="sv-SE" dirty="0"/>
          </a:p>
        </p:txBody>
      </p:sp>
    </p:spTree>
    <p:extLst>
      <p:ext uri="{BB962C8B-B14F-4D97-AF65-F5344CB8AC3E}">
        <p14:creationId xmlns:p14="http://schemas.microsoft.com/office/powerpoint/2010/main" val="190753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br>
              <a:rPr lang="en-US" sz="3200" dirty="0">
                <a:effectLst>
                  <a:outerShdw blurRad="38100" dist="38100" dir="2700000" algn="tl">
                    <a:srgbClr val="000000">
                      <a:alpha val="43137"/>
                    </a:srgbClr>
                  </a:outerShdw>
                </a:effectLst>
              </a:rPr>
            </a:br>
            <a:r>
              <a:rPr lang="en-US" sz="3200" dirty="0" err="1"/>
              <a:t>Vöðvarýrnanir</a:t>
            </a:r>
            <a:r>
              <a:rPr lang="en-US" sz="3200" dirty="0"/>
              <a:t> (muscular dystrophies) </a:t>
            </a:r>
            <a:r>
              <a:rPr lang="en-US" sz="3200" dirty="0" err="1"/>
              <a:t>og</a:t>
            </a:r>
            <a:br>
              <a:rPr lang="en-US" sz="3200" dirty="0"/>
            </a:br>
            <a:r>
              <a:rPr lang="en-US" sz="3200" dirty="0" err="1"/>
              <a:t>meðfæddir</a:t>
            </a:r>
            <a:r>
              <a:rPr lang="en-US" sz="3200" dirty="0"/>
              <a:t> </a:t>
            </a:r>
            <a:r>
              <a:rPr lang="en-US" sz="3200" dirty="0" err="1"/>
              <a:t>vöðvakvillar</a:t>
            </a:r>
            <a:r>
              <a:rPr lang="en-US" sz="3200" dirty="0"/>
              <a:t> (congenital myopathies)</a:t>
            </a:r>
            <a:br>
              <a:rPr lang="is-IS" sz="3200" dirty="0"/>
            </a:br>
            <a:endParaRPr lang="is-IS" sz="3200" dirty="0"/>
          </a:p>
        </p:txBody>
      </p:sp>
      <p:sp>
        <p:nvSpPr>
          <p:cNvPr id="3" name="Platshållare för innehåll 2"/>
          <p:cNvSpPr>
            <a:spLocks noGrp="1"/>
          </p:cNvSpPr>
          <p:nvPr>
            <p:ph idx="1"/>
          </p:nvPr>
        </p:nvSpPr>
        <p:spPr/>
        <p:txBody>
          <a:bodyPr>
            <a:normAutofit/>
          </a:bodyPr>
          <a:lstStyle/>
          <a:p>
            <a:endParaRPr lang="en-US" dirty="0">
              <a:effectLst>
                <a:outerShdw blurRad="38100" dist="38100" dir="2700000" algn="tl">
                  <a:srgbClr val="000000">
                    <a:alpha val="43137"/>
                  </a:srgbClr>
                </a:outerShdw>
              </a:effectLst>
            </a:endParaRPr>
          </a:p>
          <a:p>
            <a:r>
              <a:rPr lang="is-IS" altLang="sv-SE" dirty="0"/>
              <a:t>Leiða til vöðvarýrnunar og kraftleysis</a:t>
            </a:r>
            <a:endParaRPr lang="sv-SE" altLang="sv-SE" dirty="0"/>
          </a:p>
          <a:p>
            <a:r>
              <a:rPr lang="is-IS" dirty="0"/>
              <a:t>Alvarlegustu sjúkdómarnir eru hratt versnandi og geta leitt til dauða á barnsaldri á meðan aðrir standa í stað eða hafa hægari gang</a:t>
            </a:r>
            <a:endParaRPr lang="sv-SE" dirty="0"/>
          </a:p>
          <a:p>
            <a:pPr marL="0" indent="0">
              <a:buNone/>
            </a:pPr>
            <a:endParaRPr lang="sv-SE" dirty="0"/>
          </a:p>
        </p:txBody>
      </p:sp>
    </p:spTree>
    <p:extLst>
      <p:ext uri="{BB962C8B-B14F-4D97-AF65-F5344CB8AC3E}">
        <p14:creationId xmlns:p14="http://schemas.microsoft.com/office/powerpoint/2010/main" val="309594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normAutofit fontScale="90000"/>
          </a:bodyPr>
          <a:lstStyle/>
          <a:p>
            <a:r>
              <a:rPr lang="en-US" dirty="0" err="1"/>
              <a:t>Vöðvarýrnanir</a:t>
            </a:r>
            <a:r>
              <a:rPr lang="en-US" dirty="0"/>
              <a:t> (muscular dystrophies)</a:t>
            </a:r>
            <a:endParaRPr lang="sv-SE" altLang="sv-SE" dirty="0"/>
          </a:p>
        </p:txBody>
      </p:sp>
      <p:sp>
        <p:nvSpPr>
          <p:cNvPr id="5123" name="Platshållare för innehåll 2"/>
          <p:cNvSpPr>
            <a:spLocks noGrp="1"/>
          </p:cNvSpPr>
          <p:nvPr>
            <p:ph idx="1"/>
          </p:nvPr>
        </p:nvSpPr>
        <p:spPr>
          <a:xfrm>
            <a:off x="500063" y="2000250"/>
            <a:ext cx="8229600" cy="4525963"/>
          </a:xfrm>
        </p:spPr>
        <p:txBody>
          <a:bodyPr>
            <a:normAutofit lnSpcReduction="10000"/>
          </a:bodyPr>
          <a:lstStyle/>
          <a:p>
            <a:r>
              <a:rPr lang="sv-SE" altLang="sv-SE" dirty="0"/>
              <a:t>Orsakast </a:t>
            </a:r>
            <a:r>
              <a:rPr lang="sv-SE" altLang="sv-SE" dirty="0" err="1"/>
              <a:t>af</a:t>
            </a:r>
            <a:r>
              <a:rPr lang="sv-SE" altLang="sv-SE" dirty="0"/>
              <a:t> </a:t>
            </a:r>
            <a:r>
              <a:rPr lang="sv-SE" altLang="sv-SE" dirty="0" err="1"/>
              <a:t>stökkbreytingum</a:t>
            </a:r>
            <a:r>
              <a:rPr lang="sv-SE" altLang="sv-SE" dirty="0"/>
              <a:t> í </a:t>
            </a:r>
            <a:r>
              <a:rPr lang="sv-SE" altLang="sv-SE" dirty="0" err="1"/>
              <a:t>genum</a:t>
            </a:r>
            <a:r>
              <a:rPr lang="sv-SE" altLang="sv-SE" dirty="0"/>
              <a:t> </a:t>
            </a:r>
            <a:r>
              <a:rPr lang="sv-SE" altLang="sv-SE" dirty="0" err="1"/>
              <a:t>sem</a:t>
            </a:r>
            <a:r>
              <a:rPr lang="sv-SE" altLang="sv-SE" dirty="0"/>
              <a:t> </a:t>
            </a:r>
            <a:r>
              <a:rPr lang="sv-SE" altLang="sv-SE" dirty="0" err="1"/>
              <a:t>stýra</a:t>
            </a:r>
            <a:r>
              <a:rPr lang="sv-SE" altLang="sv-SE" dirty="0"/>
              <a:t> </a:t>
            </a:r>
            <a:r>
              <a:rPr lang="sv-SE" altLang="sv-SE" dirty="0" err="1"/>
              <a:t>myndun</a:t>
            </a:r>
            <a:r>
              <a:rPr lang="sv-SE" altLang="sv-SE" dirty="0"/>
              <a:t> </a:t>
            </a:r>
            <a:r>
              <a:rPr lang="sv-SE" altLang="sv-SE" dirty="0" err="1"/>
              <a:t>ýmissa</a:t>
            </a:r>
            <a:r>
              <a:rPr lang="sv-SE" altLang="sv-SE" dirty="0"/>
              <a:t> </a:t>
            </a:r>
            <a:r>
              <a:rPr lang="sv-SE" altLang="sv-SE" dirty="0" err="1"/>
              <a:t>próteina</a:t>
            </a:r>
            <a:r>
              <a:rPr lang="sv-SE" altLang="sv-SE" dirty="0"/>
              <a:t> í </a:t>
            </a:r>
            <a:r>
              <a:rPr lang="sv-SE" altLang="sv-SE" dirty="0" err="1"/>
              <a:t>vöðvafrumunni</a:t>
            </a:r>
            <a:r>
              <a:rPr lang="sv-SE" altLang="sv-SE" dirty="0"/>
              <a:t>. </a:t>
            </a:r>
          </a:p>
          <a:p>
            <a:r>
              <a:rPr lang="sv-SE" altLang="sv-SE" dirty="0" err="1"/>
              <a:t>Oft</a:t>
            </a:r>
            <a:r>
              <a:rPr lang="sv-SE" altLang="sv-SE" dirty="0"/>
              <a:t> </a:t>
            </a:r>
            <a:r>
              <a:rPr lang="sv-SE" altLang="sv-SE" dirty="0" err="1"/>
              <a:t>prótein</a:t>
            </a:r>
            <a:r>
              <a:rPr lang="sv-SE" altLang="sv-SE" dirty="0"/>
              <a:t> </a:t>
            </a:r>
            <a:r>
              <a:rPr lang="sv-SE" altLang="sv-SE" dirty="0" err="1"/>
              <a:t>sem</a:t>
            </a:r>
            <a:r>
              <a:rPr lang="sv-SE" altLang="sv-SE" dirty="0"/>
              <a:t> </a:t>
            </a:r>
            <a:r>
              <a:rPr lang="sv-SE" altLang="sv-SE" dirty="0" err="1"/>
              <a:t>eru</a:t>
            </a:r>
            <a:r>
              <a:rPr lang="sv-SE" altLang="sv-SE" dirty="0"/>
              <a:t> </a:t>
            </a:r>
            <a:r>
              <a:rPr lang="sv-SE" altLang="sv-SE" dirty="0" err="1"/>
              <a:t>tengd</a:t>
            </a:r>
            <a:r>
              <a:rPr lang="sv-SE" altLang="sv-SE" dirty="0"/>
              <a:t> </a:t>
            </a:r>
            <a:r>
              <a:rPr lang="sv-SE" altLang="sv-SE" dirty="0" err="1"/>
              <a:t>saman</a:t>
            </a:r>
            <a:r>
              <a:rPr lang="sv-SE" altLang="sv-SE" dirty="0"/>
              <a:t> í </a:t>
            </a:r>
            <a:r>
              <a:rPr lang="sv-SE" altLang="sv-SE" dirty="0" err="1"/>
              <a:t>brú</a:t>
            </a:r>
            <a:r>
              <a:rPr lang="sv-SE" altLang="sv-SE" dirty="0"/>
              <a:t> </a:t>
            </a:r>
            <a:r>
              <a:rPr lang="sv-SE" altLang="sv-SE" dirty="0" err="1"/>
              <a:t>yfir</a:t>
            </a:r>
            <a:r>
              <a:rPr lang="sv-SE" altLang="sv-SE" dirty="0"/>
              <a:t> </a:t>
            </a:r>
            <a:r>
              <a:rPr lang="sv-SE" altLang="sv-SE" dirty="0" err="1"/>
              <a:t>frumuhimnuna</a:t>
            </a:r>
            <a:r>
              <a:rPr lang="sv-SE" altLang="sv-SE" dirty="0"/>
              <a:t> – </a:t>
            </a:r>
            <a:r>
              <a:rPr lang="sv-SE" altLang="sv-SE" dirty="0" err="1"/>
              <a:t>dystrophin</a:t>
            </a:r>
            <a:r>
              <a:rPr lang="sv-SE" altLang="sv-SE" dirty="0"/>
              <a:t> </a:t>
            </a:r>
            <a:r>
              <a:rPr lang="sv-SE" altLang="sv-SE" dirty="0" err="1"/>
              <a:t>tengda</a:t>
            </a:r>
            <a:r>
              <a:rPr lang="sv-SE" altLang="sv-SE" dirty="0"/>
              <a:t> </a:t>
            </a:r>
            <a:r>
              <a:rPr lang="sv-SE" altLang="sv-SE" dirty="0" err="1"/>
              <a:t>próteinkomplexið</a:t>
            </a:r>
            <a:r>
              <a:rPr lang="sv-SE" altLang="sv-SE" dirty="0"/>
              <a:t>. </a:t>
            </a:r>
          </a:p>
          <a:p>
            <a:r>
              <a:rPr lang="sv-SE" altLang="sv-SE" dirty="0" err="1"/>
              <a:t>Vöðvasýni</a:t>
            </a:r>
            <a:r>
              <a:rPr lang="sv-SE" altLang="sv-SE" dirty="0"/>
              <a:t>: </a:t>
            </a:r>
            <a:r>
              <a:rPr lang="sv-SE" altLang="sv-SE" dirty="0" err="1"/>
              <a:t>Niðurbrot</a:t>
            </a:r>
            <a:r>
              <a:rPr lang="sv-SE" altLang="sv-SE" dirty="0"/>
              <a:t> </a:t>
            </a:r>
            <a:r>
              <a:rPr lang="sv-SE" altLang="sv-SE" dirty="0" err="1"/>
              <a:t>og</a:t>
            </a:r>
            <a:r>
              <a:rPr lang="sv-SE" altLang="sv-SE" dirty="0"/>
              <a:t> </a:t>
            </a:r>
            <a:r>
              <a:rPr lang="sv-SE" altLang="sv-SE" dirty="0" err="1"/>
              <a:t>nýmyndun</a:t>
            </a:r>
            <a:r>
              <a:rPr lang="sv-SE" altLang="sv-SE" dirty="0"/>
              <a:t> </a:t>
            </a:r>
            <a:r>
              <a:rPr lang="sv-SE" altLang="sv-SE" dirty="0" err="1"/>
              <a:t>vöðvafrumna</a:t>
            </a:r>
            <a:r>
              <a:rPr lang="sv-SE" altLang="sv-SE" dirty="0"/>
              <a:t> </a:t>
            </a:r>
            <a:r>
              <a:rPr lang="sv-SE" altLang="sv-SE" dirty="0" err="1"/>
              <a:t>og</a:t>
            </a:r>
            <a:r>
              <a:rPr lang="sv-SE" altLang="sv-SE" dirty="0"/>
              <a:t> </a:t>
            </a:r>
            <a:r>
              <a:rPr lang="sv-SE" altLang="sv-SE" dirty="0" err="1"/>
              <a:t>með</a:t>
            </a:r>
            <a:r>
              <a:rPr lang="sv-SE" altLang="sv-SE" dirty="0"/>
              <a:t> </a:t>
            </a:r>
            <a:r>
              <a:rPr lang="sv-SE" altLang="sv-SE" dirty="0" err="1"/>
              <a:t>tímanum</a:t>
            </a:r>
            <a:r>
              <a:rPr lang="sv-SE" altLang="sv-SE" dirty="0"/>
              <a:t> </a:t>
            </a:r>
            <a:r>
              <a:rPr lang="sv-SE" altLang="sv-SE" dirty="0" err="1"/>
              <a:t>kemur</a:t>
            </a:r>
            <a:r>
              <a:rPr lang="sv-SE" altLang="sv-SE" dirty="0"/>
              <a:t> í bandvefur </a:t>
            </a:r>
            <a:r>
              <a:rPr lang="sv-SE" altLang="sv-SE" dirty="0" err="1"/>
              <a:t>og</a:t>
            </a:r>
            <a:r>
              <a:rPr lang="sv-SE" altLang="sv-SE" dirty="0"/>
              <a:t> </a:t>
            </a:r>
            <a:r>
              <a:rPr lang="sv-SE" altLang="sv-SE" dirty="0" err="1"/>
              <a:t>fita</a:t>
            </a:r>
            <a:r>
              <a:rPr lang="sv-SE" altLang="sv-SE" dirty="0"/>
              <a:t> í </a:t>
            </a:r>
            <a:r>
              <a:rPr lang="sv-SE" altLang="sv-SE" dirty="0" err="1"/>
              <a:t>stað</a:t>
            </a:r>
            <a:r>
              <a:rPr lang="sv-SE" altLang="sv-SE" dirty="0"/>
              <a:t> </a:t>
            </a:r>
            <a:r>
              <a:rPr lang="sv-SE" altLang="sv-SE" dirty="0" err="1"/>
              <a:t>vöðva</a:t>
            </a:r>
            <a:r>
              <a:rPr lang="sv-SE" altLang="sv-SE" dirty="0"/>
              <a:t>.</a:t>
            </a:r>
          </a:p>
        </p:txBody>
      </p:sp>
      <p:sp>
        <p:nvSpPr>
          <p:cNvPr id="2" name="Platshållare för datum 1"/>
          <p:cNvSpPr>
            <a:spLocks noGrp="1"/>
          </p:cNvSpPr>
          <p:nvPr>
            <p:ph type="dt" sz="half" idx="10"/>
          </p:nvPr>
        </p:nvSpPr>
        <p:spPr/>
        <p:txBody>
          <a:bodyPr/>
          <a:lstStyle/>
          <a:p>
            <a:fld id="{BE9CEFE1-3EFE-4348-ACBC-A1B4EEFE2C72}" type="datetime1">
              <a:rPr lang="sv-SE" smtClean="0"/>
              <a:pPr/>
              <a:t>2024-12-10</a:t>
            </a:fld>
            <a:endParaRPr lang="sv-SE" dirty="0"/>
          </a:p>
        </p:txBody>
      </p:sp>
    </p:spTree>
    <p:extLst>
      <p:ext uri="{BB962C8B-B14F-4D97-AF65-F5344CB8AC3E}">
        <p14:creationId xmlns:p14="http://schemas.microsoft.com/office/powerpoint/2010/main" val="3141541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sv-SE" dirty="0"/>
          </a:p>
        </p:txBody>
      </p:sp>
      <p:sp>
        <p:nvSpPr>
          <p:cNvPr id="14339" name="Rectangle 3"/>
          <p:cNvSpPr>
            <a:spLocks noGrp="1" noChangeArrowheads="1"/>
          </p:cNvSpPr>
          <p:nvPr>
            <p:ph type="body" sz="half" idx="1"/>
          </p:nvPr>
        </p:nvSpPr>
        <p:spPr/>
        <p:txBody>
          <a:bodyPr>
            <a:normAutofit/>
          </a:bodyPr>
          <a:lstStyle/>
          <a:p>
            <a:pPr marL="0" indent="0" eaLnBrk="1" hangingPunct="1">
              <a:buNone/>
            </a:pPr>
            <a:endParaRPr lang="en-US" altLang="sv-SE" sz="2400" dirty="0"/>
          </a:p>
          <a:p>
            <a:pPr lvl="1" eaLnBrk="1" hangingPunct="1"/>
            <a:endParaRPr lang="en-GB" altLang="sv-SE" dirty="0"/>
          </a:p>
          <a:p>
            <a:pPr lvl="1"/>
            <a:r>
              <a:rPr lang="en-GB" altLang="sv-SE" dirty="0"/>
              <a:t>Dystrophin </a:t>
            </a:r>
            <a:r>
              <a:rPr lang="en-GB" altLang="sv-SE" dirty="0" err="1"/>
              <a:t>tengda</a:t>
            </a:r>
            <a:r>
              <a:rPr lang="en-GB" altLang="sv-SE" dirty="0"/>
              <a:t> </a:t>
            </a:r>
            <a:r>
              <a:rPr lang="en-GB" altLang="sv-SE" dirty="0" err="1"/>
              <a:t>próteinkomplexið</a:t>
            </a:r>
            <a:r>
              <a:rPr lang="en-GB" altLang="sv-SE" dirty="0"/>
              <a:t> í </a:t>
            </a:r>
            <a:r>
              <a:rPr lang="en-GB" altLang="sv-SE" dirty="0" err="1"/>
              <a:t>frumuhimnunni</a:t>
            </a:r>
            <a:endParaRPr lang="en-GB" altLang="sv-SE" dirty="0"/>
          </a:p>
          <a:p>
            <a:pPr lvl="2"/>
            <a:r>
              <a:rPr lang="en-GB" altLang="sv-SE" dirty="0" err="1"/>
              <a:t>Stöðugleiki</a:t>
            </a:r>
            <a:r>
              <a:rPr lang="en-GB" altLang="sv-SE" dirty="0"/>
              <a:t> </a:t>
            </a:r>
            <a:r>
              <a:rPr lang="en-GB" altLang="sv-SE" dirty="0" err="1"/>
              <a:t>frumuhimnu</a:t>
            </a:r>
            <a:endParaRPr lang="en-GB" altLang="sv-SE" dirty="0"/>
          </a:p>
          <a:p>
            <a:pPr lvl="2"/>
            <a:r>
              <a:rPr lang="en-GB" altLang="sv-SE" dirty="0" err="1"/>
              <a:t>Vernd</a:t>
            </a:r>
            <a:r>
              <a:rPr lang="en-GB" altLang="sv-SE" dirty="0"/>
              <a:t> </a:t>
            </a:r>
            <a:r>
              <a:rPr lang="en-GB" altLang="sv-SE" dirty="0" err="1"/>
              <a:t>gegn</a:t>
            </a:r>
            <a:r>
              <a:rPr lang="en-GB" altLang="sv-SE" dirty="0"/>
              <a:t> </a:t>
            </a:r>
            <a:r>
              <a:rPr lang="en-GB" altLang="sv-SE" dirty="0" err="1"/>
              <a:t>skemmdum</a:t>
            </a:r>
            <a:r>
              <a:rPr lang="en-GB" altLang="sv-SE" dirty="0"/>
              <a:t> </a:t>
            </a:r>
            <a:r>
              <a:rPr lang="en-GB" altLang="sv-SE" dirty="0" err="1"/>
              <a:t>og</a:t>
            </a:r>
            <a:r>
              <a:rPr lang="en-GB" altLang="sv-SE" dirty="0"/>
              <a:t> </a:t>
            </a:r>
            <a:r>
              <a:rPr lang="en-GB" altLang="sv-SE" dirty="0" err="1"/>
              <a:t>frumudauða</a:t>
            </a:r>
            <a:endParaRPr lang="en-US" altLang="sv-SE" dirty="0"/>
          </a:p>
        </p:txBody>
      </p:sp>
      <p:sp>
        <p:nvSpPr>
          <p:cNvPr id="14340" name="Rectangle 14"/>
          <p:cNvSpPr>
            <a:spLocks noGrp="1" noChangeArrowheads="1" noTextEdit="1"/>
          </p:cNvSpPr>
          <p:nvPr>
            <p:ph type="clipArt" sz="half" idx="2"/>
          </p:nvPr>
        </p:nvSpPr>
        <p:spPr/>
        <p:txBody>
          <a:bodyPr/>
          <a:lstStyle/>
          <a:p>
            <a:endParaRPr lang="is-IS"/>
          </a:p>
        </p:txBody>
      </p:sp>
      <p:pic>
        <p:nvPicPr>
          <p:cNvPr id="41989" name="Picture 11" descr="bb_image_large"/>
          <p:cNvPicPr>
            <a:picLocks noChangeAspect="1" noChangeArrowheads="1"/>
          </p:cNvPicPr>
          <p:nvPr/>
        </p:nvPicPr>
        <p:blipFill>
          <a:blip r:embed="rId3" cstate="print">
            <a:lum bright="-6000" contrast="10000"/>
          </a:blip>
          <a:srcRect/>
          <a:stretch>
            <a:fillRect/>
          </a:stretch>
        </p:blipFill>
        <p:spPr bwMode="auto">
          <a:xfrm>
            <a:off x="4716463" y="1557338"/>
            <a:ext cx="3887787" cy="4608512"/>
          </a:xfrm>
          <a:prstGeom prst="rect">
            <a:avLst/>
          </a:prstGeom>
          <a:ln>
            <a:noFill/>
          </a:ln>
          <a:effectLst>
            <a:outerShdw blurRad="292100" dist="139700" dir="2700000" algn="tl" rotWithShape="0">
              <a:srgbClr val="333333">
                <a:alpha val="65000"/>
              </a:srgbClr>
            </a:outerShdw>
          </a:effectLst>
        </p:spPr>
      </p:pic>
      <p:sp>
        <p:nvSpPr>
          <p:cNvPr id="8" name="Platshållare för datum 7"/>
          <p:cNvSpPr>
            <a:spLocks noGrp="1"/>
          </p:cNvSpPr>
          <p:nvPr>
            <p:ph type="dt" sz="quarter" idx="10"/>
          </p:nvPr>
        </p:nvSpPr>
        <p:spPr/>
        <p:txBody>
          <a:bodyPr/>
          <a:lstStyle/>
          <a:p>
            <a:pPr>
              <a:defRPr/>
            </a:pPr>
            <a:fld id="{F82258AB-2859-4596-8B41-4B4B54921B2A}" type="datetime1">
              <a:rPr lang="sv-SE" smtClean="0"/>
              <a:pPr>
                <a:defRPr/>
              </a:pPr>
              <a:t>2024-12-10</a:t>
            </a:fld>
            <a:endParaRPr lang="sv-SE" dirty="0"/>
          </a:p>
        </p:txBody>
      </p:sp>
      <p:sp>
        <p:nvSpPr>
          <p:cNvPr id="14343" name="textruta 8"/>
          <p:cNvSpPr txBox="1">
            <a:spLocks noChangeArrowheads="1"/>
          </p:cNvSpPr>
          <p:nvPr/>
        </p:nvSpPr>
        <p:spPr bwMode="auto">
          <a:xfrm>
            <a:off x="7451725" y="6165850"/>
            <a:ext cx="1008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r>
              <a:rPr lang="sv-SE" altLang="sv-SE" sz="1200" dirty="0">
                <a:latin typeface="Calibri" panose="020F0502020204030204" pitchFamily="34" charset="0"/>
              </a:rPr>
              <a:t>sfn.org</a:t>
            </a:r>
          </a:p>
        </p:txBody>
      </p:sp>
    </p:spTree>
    <p:extLst>
      <p:ext uri="{BB962C8B-B14F-4D97-AF65-F5344CB8AC3E}">
        <p14:creationId xmlns:p14="http://schemas.microsoft.com/office/powerpoint/2010/main" val="208080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11FIG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775" y="1820863"/>
            <a:ext cx="5991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4"/>
          <p:cNvSpPr>
            <a:spLocks noGrp="1" noChangeArrowheads="1"/>
          </p:cNvSpPr>
          <p:nvPr>
            <p:ph type="title" idx="4294967295"/>
          </p:nvPr>
        </p:nvSpPr>
        <p:spPr/>
        <p:txBody>
          <a:bodyPr anchor="t"/>
          <a:lstStyle/>
          <a:p>
            <a:pPr eaLnBrk="1" hangingPunct="1"/>
            <a:r>
              <a:rPr lang="en-US" altLang="en-US" sz="2800" dirty="0">
                <a:solidFill>
                  <a:srgbClr val="002060"/>
                </a:solidFill>
              </a:rPr>
              <a:t>DMD is due to the loss of dystrophin which acts as a shock absorber in muscle cells</a:t>
            </a:r>
          </a:p>
        </p:txBody>
      </p:sp>
      <p:sp>
        <p:nvSpPr>
          <p:cNvPr id="9220" name="Rectangle 15"/>
          <p:cNvSpPr>
            <a:spLocks noGrp="1" noChangeArrowheads="1"/>
          </p:cNvSpPr>
          <p:nvPr>
            <p:ph idx="4294967295"/>
          </p:nvPr>
        </p:nvSpPr>
        <p:spPr>
          <a:xfrm>
            <a:off x="207963" y="1916113"/>
            <a:ext cx="3292475" cy="2416175"/>
          </a:xfrm>
        </p:spPr>
        <p:txBody>
          <a:bodyPr/>
          <a:lstStyle/>
          <a:p>
            <a:pPr eaLnBrk="1" hangingPunct="1">
              <a:spcBef>
                <a:spcPts val="1800"/>
              </a:spcBef>
            </a:pPr>
            <a:r>
              <a:rPr lang="en-US" altLang="en-US" sz="1800" dirty="0">
                <a:solidFill>
                  <a:srgbClr val="002060"/>
                </a:solidFill>
              </a:rPr>
              <a:t>Muscles lacking dystrophin are more susceptible to muscle damage </a:t>
            </a:r>
          </a:p>
          <a:p>
            <a:pPr eaLnBrk="1" hangingPunct="1">
              <a:spcBef>
                <a:spcPts val="1800"/>
              </a:spcBef>
            </a:pPr>
            <a:r>
              <a:rPr lang="en-US" altLang="en-US" sz="1800" dirty="0">
                <a:solidFill>
                  <a:srgbClr val="002060"/>
                </a:solidFill>
              </a:rPr>
              <a:t>Dystrophin replacement is expected to prevent muscle damage</a:t>
            </a:r>
            <a:r>
              <a:rPr lang="en-US" altLang="en-US" sz="2000" dirty="0">
                <a:solidFill>
                  <a:srgbClr val="002060"/>
                </a:solidFill>
              </a:rPr>
              <a:t> </a:t>
            </a:r>
          </a:p>
        </p:txBody>
      </p:sp>
      <p:sp>
        <p:nvSpPr>
          <p:cNvPr id="2" name="Oval 1"/>
          <p:cNvSpPr/>
          <p:nvPr/>
        </p:nvSpPr>
        <p:spPr>
          <a:xfrm rot="20059828">
            <a:off x="5410200" y="3619500"/>
            <a:ext cx="2819400" cy="1714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3" name="TextBox 2"/>
          <p:cNvSpPr txBox="1"/>
          <p:nvPr/>
        </p:nvSpPr>
        <p:spPr>
          <a:xfrm>
            <a:off x="499978" y="4462521"/>
            <a:ext cx="2563738" cy="1015663"/>
          </a:xfrm>
          <a:prstGeom prst="rect">
            <a:avLst/>
          </a:prstGeom>
          <a:solidFill>
            <a:schemeClr val="tx2">
              <a:lumMod val="20000"/>
              <a:lumOff val="80000"/>
            </a:schemeClr>
          </a:solidFill>
          <a:scene3d>
            <a:camera prst="orthographicFront"/>
            <a:lightRig rig="threePt" dir="t"/>
          </a:scene3d>
          <a:sp3d>
            <a:bevelT/>
          </a:sp3d>
        </p:spPr>
        <p:txBody>
          <a:bodyPr tIns="91440" bIns="91440">
            <a:spAutoFit/>
          </a:bodyPr>
          <a:lstStyle/>
          <a:p>
            <a:pPr eaLnBrk="1" hangingPunct="1">
              <a:defRPr/>
            </a:pPr>
            <a:r>
              <a:rPr lang="en-US" sz="1800" dirty="0">
                <a:solidFill>
                  <a:srgbClr val="002060"/>
                </a:solidFill>
                <a:latin typeface="+mn-lt"/>
              </a:rPr>
              <a:t>Dystrophin stabilizes, but does not increase muscle strength</a:t>
            </a:r>
          </a:p>
        </p:txBody>
      </p:sp>
    </p:spTree>
    <p:custDataLst>
      <p:tags r:id="rId1"/>
    </p:custDataLst>
    <p:extLst>
      <p:ext uri="{BB962C8B-B14F-4D97-AF65-F5344CB8AC3E}">
        <p14:creationId xmlns:p14="http://schemas.microsoft.com/office/powerpoint/2010/main" val="2932043675"/>
      </p:ext>
    </p:extLst>
  </p:cSld>
  <p:clrMapOvr>
    <a:masterClrMapping/>
  </p:clrMapOvr>
  <p:transition spd="slow" advTm="33234"/>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Vöðvarýrnanir</a:t>
            </a:r>
            <a:r>
              <a:rPr lang="en-US" dirty="0"/>
              <a:t> (muscular dystrophies)</a:t>
            </a:r>
            <a:endParaRPr lang="sv-SE" dirty="0"/>
          </a:p>
        </p:txBody>
      </p:sp>
      <p:sp>
        <p:nvSpPr>
          <p:cNvPr id="3" name="Platshållare för innehåll 2"/>
          <p:cNvSpPr>
            <a:spLocks noGrp="1"/>
          </p:cNvSpPr>
          <p:nvPr>
            <p:ph idx="1"/>
          </p:nvPr>
        </p:nvSpPr>
        <p:spPr/>
        <p:txBody>
          <a:bodyPr/>
          <a:lstStyle/>
          <a:p>
            <a:r>
              <a:rPr lang="sv-SE" dirty="0" err="1"/>
              <a:t>Duchenne</a:t>
            </a:r>
            <a:r>
              <a:rPr lang="sv-SE" dirty="0"/>
              <a:t> </a:t>
            </a:r>
            <a:r>
              <a:rPr lang="sv-SE" dirty="0" err="1"/>
              <a:t>vöðvarýrnun</a:t>
            </a:r>
            <a:r>
              <a:rPr lang="sv-SE" dirty="0"/>
              <a:t> </a:t>
            </a:r>
          </a:p>
          <a:p>
            <a:r>
              <a:rPr lang="sv-SE" dirty="0"/>
              <a:t>Beckers </a:t>
            </a:r>
            <a:r>
              <a:rPr lang="sv-SE" dirty="0" err="1"/>
              <a:t>vöðvarýrnun</a:t>
            </a:r>
            <a:endParaRPr lang="sv-SE" dirty="0"/>
          </a:p>
          <a:p>
            <a:r>
              <a:rPr lang="sv-SE" dirty="0"/>
              <a:t>Limagrindar </a:t>
            </a:r>
            <a:r>
              <a:rPr lang="sv-SE" dirty="0" err="1"/>
              <a:t>vöðvarýrnun</a:t>
            </a:r>
            <a:r>
              <a:rPr lang="sv-SE" dirty="0"/>
              <a:t> </a:t>
            </a:r>
          </a:p>
          <a:p>
            <a:r>
              <a:rPr lang="is-IS" dirty="0"/>
              <a:t>Andlits-axlar-upparms vöðvarýrnun </a:t>
            </a:r>
            <a:endParaRPr lang="sv-SE" dirty="0"/>
          </a:p>
          <a:p>
            <a:r>
              <a:rPr lang="sv-SE" dirty="0"/>
              <a:t>Emery-</a:t>
            </a:r>
            <a:r>
              <a:rPr lang="sv-SE" dirty="0" err="1"/>
              <a:t>Dreifuss</a:t>
            </a:r>
            <a:r>
              <a:rPr lang="sv-SE" dirty="0"/>
              <a:t> </a:t>
            </a:r>
          </a:p>
          <a:p>
            <a:pPr marL="0" indent="0">
              <a:buNone/>
            </a:pPr>
            <a:r>
              <a:rPr lang="sv-SE" dirty="0"/>
              <a:t>    </a:t>
            </a:r>
            <a:r>
              <a:rPr lang="sv-SE" dirty="0" err="1"/>
              <a:t>vöðvarýrnun</a:t>
            </a:r>
            <a:r>
              <a:rPr lang="sv-SE" dirty="0"/>
              <a:t> </a:t>
            </a:r>
          </a:p>
          <a:p>
            <a:r>
              <a:rPr lang="sv-SE" dirty="0" err="1"/>
              <a:t>Meðfædd</a:t>
            </a:r>
            <a:r>
              <a:rPr lang="sv-SE" dirty="0"/>
              <a:t> </a:t>
            </a:r>
            <a:r>
              <a:rPr lang="sv-SE" dirty="0" err="1"/>
              <a:t>vöðvarýrnun</a:t>
            </a:r>
            <a:r>
              <a:rPr lang="sv-SE" dirty="0"/>
              <a:t>                                                             </a:t>
            </a:r>
          </a:p>
        </p:txBody>
      </p:sp>
      <p:sp>
        <p:nvSpPr>
          <p:cNvPr id="4" name="Platshållare för datum 3"/>
          <p:cNvSpPr>
            <a:spLocks noGrp="1"/>
          </p:cNvSpPr>
          <p:nvPr>
            <p:ph type="dt" sz="half" idx="10"/>
          </p:nvPr>
        </p:nvSpPr>
        <p:spPr/>
        <p:txBody>
          <a:bodyPr/>
          <a:lstStyle/>
          <a:p>
            <a:fld id="{227BFDA7-E4BE-4F4E-A6F9-63B7FBA2C868}" type="datetime1">
              <a:rPr lang="sv-SE" smtClean="0"/>
              <a:pPr/>
              <a:t>2024-12-10</a:t>
            </a:fld>
            <a:endParaRPr lang="sv-S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089" y="3858817"/>
            <a:ext cx="38766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7740352" y="6511142"/>
            <a:ext cx="1274131" cy="276999"/>
          </a:xfrm>
          <a:prstGeom prst="rect">
            <a:avLst/>
          </a:prstGeom>
          <a:noFill/>
        </p:spPr>
        <p:txBody>
          <a:bodyPr wrap="none" rtlCol="0">
            <a:spAutoFit/>
          </a:bodyPr>
          <a:lstStyle/>
          <a:p>
            <a:r>
              <a:rPr lang="sv-SE" sz="1200" dirty="0"/>
              <a:t>socialstyrelsen.se</a:t>
            </a:r>
          </a:p>
        </p:txBody>
      </p:sp>
    </p:spTree>
    <p:extLst>
      <p:ext uri="{BB962C8B-B14F-4D97-AF65-F5344CB8AC3E}">
        <p14:creationId xmlns:p14="http://schemas.microsoft.com/office/powerpoint/2010/main" val="373025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altLang="sv-SE" sz="3600" dirty="0" err="1">
                <a:effectLst>
                  <a:outerShdw blurRad="38100" dist="38100" dir="2700000" algn="tl">
                    <a:srgbClr val="000000">
                      <a:alpha val="43137"/>
                    </a:srgbClr>
                  </a:outerShdw>
                </a:effectLst>
              </a:rPr>
              <a:t>Duchenne</a:t>
            </a:r>
            <a:r>
              <a:rPr lang="sv-SE" altLang="sv-SE" sz="3600" dirty="0">
                <a:effectLst>
                  <a:outerShdw blurRad="38100" dist="38100" dir="2700000" algn="tl">
                    <a:srgbClr val="000000">
                      <a:alpha val="43137"/>
                    </a:srgbClr>
                  </a:outerShdw>
                </a:effectLst>
              </a:rPr>
              <a:t> </a:t>
            </a:r>
            <a:r>
              <a:rPr lang="sv-SE" altLang="sv-SE" sz="3600" dirty="0" err="1">
                <a:effectLst>
                  <a:outerShdw blurRad="38100" dist="38100" dir="2700000" algn="tl">
                    <a:srgbClr val="000000">
                      <a:alpha val="43137"/>
                    </a:srgbClr>
                  </a:outerShdw>
                </a:effectLst>
              </a:rPr>
              <a:t>vöðvarýrnun</a:t>
            </a:r>
            <a:r>
              <a:rPr lang="sv-SE" altLang="sv-SE" sz="3600" dirty="0">
                <a:effectLst>
                  <a:outerShdw blurRad="38100" dist="38100" dir="2700000" algn="tl">
                    <a:srgbClr val="000000">
                      <a:alpha val="43137"/>
                    </a:srgbClr>
                  </a:outerShdw>
                </a:effectLst>
              </a:rPr>
              <a:t> </a:t>
            </a:r>
          </a:p>
        </p:txBody>
      </p:sp>
      <p:sp>
        <p:nvSpPr>
          <p:cNvPr id="7171" name="Rectangle 3"/>
          <p:cNvSpPr>
            <a:spLocks noGrp="1" noChangeArrowheads="1"/>
          </p:cNvSpPr>
          <p:nvPr>
            <p:ph type="body" sz="half" idx="1"/>
          </p:nvPr>
        </p:nvSpPr>
        <p:spPr/>
        <p:txBody>
          <a:bodyPr>
            <a:noAutofit/>
          </a:bodyPr>
          <a:lstStyle/>
          <a:p>
            <a:r>
              <a:rPr lang="sv-SE" altLang="sv-SE" sz="2400" dirty="0" err="1">
                <a:solidFill>
                  <a:srgbClr val="000066"/>
                </a:solidFill>
              </a:rPr>
              <a:t>Guilluame</a:t>
            </a:r>
            <a:r>
              <a:rPr lang="sv-SE" altLang="sv-SE" sz="2400" dirty="0">
                <a:solidFill>
                  <a:srgbClr val="000066"/>
                </a:solidFill>
              </a:rPr>
              <a:t> Benjamin </a:t>
            </a:r>
            <a:r>
              <a:rPr lang="sv-SE" altLang="sv-SE" sz="2400" dirty="0" err="1">
                <a:solidFill>
                  <a:srgbClr val="000066"/>
                </a:solidFill>
              </a:rPr>
              <a:t>Duchenne</a:t>
            </a:r>
            <a:r>
              <a:rPr lang="sv-SE" altLang="sv-SE" sz="2400" dirty="0">
                <a:solidFill>
                  <a:srgbClr val="000066"/>
                </a:solidFill>
              </a:rPr>
              <a:t> franskur </a:t>
            </a:r>
            <a:r>
              <a:rPr lang="sv-SE" altLang="sv-SE" sz="2400" dirty="0" err="1">
                <a:solidFill>
                  <a:srgbClr val="000066"/>
                </a:solidFill>
              </a:rPr>
              <a:t>taugalæknir</a:t>
            </a:r>
            <a:r>
              <a:rPr lang="sv-SE" altLang="sv-SE" sz="2400" dirty="0">
                <a:solidFill>
                  <a:srgbClr val="000066"/>
                </a:solidFill>
              </a:rPr>
              <a:t> (1806-1875)</a:t>
            </a:r>
          </a:p>
          <a:p>
            <a:r>
              <a:rPr lang="sv-SE" altLang="sv-SE" sz="2400" dirty="0" err="1">
                <a:solidFill>
                  <a:srgbClr val="000066"/>
                </a:solidFill>
              </a:rPr>
              <a:t>Rannsóknir</a:t>
            </a:r>
            <a:r>
              <a:rPr lang="sv-SE" altLang="sv-SE" sz="2400" dirty="0">
                <a:solidFill>
                  <a:srgbClr val="000066"/>
                </a:solidFill>
              </a:rPr>
              <a:t> á </a:t>
            </a:r>
            <a:r>
              <a:rPr lang="sv-SE" altLang="sv-SE" sz="2400" dirty="0" err="1">
                <a:solidFill>
                  <a:srgbClr val="000066"/>
                </a:solidFill>
              </a:rPr>
              <a:t>notkun</a:t>
            </a:r>
            <a:r>
              <a:rPr lang="sv-SE" altLang="sv-SE" sz="2400" dirty="0">
                <a:solidFill>
                  <a:srgbClr val="000066"/>
                </a:solidFill>
              </a:rPr>
              <a:t> </a:t>
            </a:r>
            <a:r>
              <a:rPr lang="sv-SE" altLang="sv-SE" sz="2400" dirty="0" err="1">
                <a:solidFill>
                  <a:srgbClr val="000066"/>
                </a:solidFill>
              </a:rPr>
              <a:t>rafmagns</a:t>
            </a:r>
            <a:r>
              <a:rPr lang="sv-SE" altLang="sv-SE" sz="2400" dirty="0">
                <a:solidFill>
                  <a:srgbClr val="000066"/>
                </a:solidFill>
              </a:rPr>
              <a:t> í </a:t>
            </a:r>
            <a:r>
              <a:rPr lang="sv-SE" altLang="sv-SE" sz="2400" dirty="0" err="1">
                <a:solidFill>
                  <a:srgbClr val="000066"/>
                </a:solidFill>
              </a:rPr>
              <a:t>læknisfræði</a:t>
            </a:r>
            <a:r>
              <a:rPr lang="sv-SE" altLang="sv-SE" sz="2400" dirty="0">
                <a:solidFill>
                  <a:srgbClr val="000066"/>
                </a:solidFill>
              </a:rPr>
              <a:t> </a:t>
            </a:r>
          </a:p>
          <a:p>
            <a:r>
              <a:rPr lang="sv-SE" altLang="sv-SE" sz="2400" dirty="0" err="1">
                <a:solidFill>
                  <a:srgbClr val="000066"/>
                </a:solidFill>
              </a:rPr>
              <a:t>Rannsóknir</a:t>
            </a:r>
            <a:r>
              <a:rPr lang="sv-SE" altLang="sv-SE" sz="2400" dirty="0">
                <a:solidFill>
                  <a:srgbClr val="000066"/>
                </a:solidFill>
              </a:rPr>
              <a:t> </a:t>
            </a:r>
            <a:r>
              <a:rPr lang="sv-SE" altLang="sv-SE" sz="2400" dirty="0" err="1">
                <a:solidFill>
                  <a:srgbClr val="000066"/>
                </a:solidFill>
              </a:rPr>
              <a:t>um</a:t>
            </a:r>
            <a:r>
              <a:rPr lang="sv-SE" altLang="sv-SE" sz="2400" dirty="0">
                <a:solidFill>
                  <a:srgbClr val="000066"/>
                </a:solidFill>
              </a:rPr>
              <a:t> </a:t>
            </a:r>
            <a:r>
              <a:rPr lang="sv-SE" altLang="sv-SE" sz="2400" dirty="0" err="1">
                <a:solidFill>
                  <a:srgbClr val="000066"/>
                </a:solidFill>
              </a:rPr>
              <a:t>hlutverk</a:t>
            </a:r>
            <a:r>
              <a:rPr lang="sv-SE" altLang="sv-SE" sz="2400" dirty="0">
                <a:solidFill>
                  <a:srgbClr val="000066"/>
                </a:solidFill>
              </a:rPr>
              <a:t> </a:t>
            </a:r>
            <a:r>
              <a:rPr lang="sv-SE" altLang="sv-SE" sz="2400" dirty="0" err="1">
                <a:solidFill>
                  <a:srgbClr val="000066"/>
                </a:solidFill>
              </a:rPr>
              <a:t>vöðva</a:t>
            </a:r>
            <a:r>
              <a:rPr lang="sv-SE" altLang="sv-SE" sz="2400" dirty="0">
                <a:solidFill>
                  <a:srgbClr val="000066"/>
                </a:solidFill>
              </a:rPr>
              <a:t> </a:t>
            </a:r>
            <a:r>
              <a:rPr lang="sv-SE" altLang="sv-SE" sz="2400" dirty="0" err="1">
                <a:solidFill>
                  <a:srgbClr val="000066"/>
                </a:solidFill>
              </a:rPr>
              <a:t>líkamans</a:t>
            </a:r>
            <a:r>
              <a:rPr lang="sv-SE" altLang="sv-SE" sz="2400" dirty="0">
                <a:solidFill>
                  <a:srgbClr val="000066"/>
                </a:solidFill>
              </a:rPr>
              <a:t> </a:t>
            </a:r>
          </a:p>
          <a:p>
            <a:r>
              <a:rPr lang="is-IS" altLang="sv-SE" sz="2400" dirty="0">
                <a:solidFill>
                  <a:srgbClr val="000066"/>
                </a:solidFill>
              </a:rPr>
              <a:t>Fyrsti læknirinn sem gerði vöðvabíopsíu</a:t>
            </a:r>
            <a:endParaRPr lang="sv-SE" altLang="sv-SE" sz="2400" dirty="0">
              <a:solidFill>
                <a:srgbClr val="000066"/>
              </a:solidFill>
            </a:endParaRPr>
          </a:p>
          <a:p>
            <a:r>
              <a:rPr lang="sv-SE" altLang="sv-SE" sz="2400" dirty="0" err="1">
                <a:solidFill>
                  <a:srgbClr val="000066"/>
                </a:solidFill>
              </a:rPr>
              <a:t>Fyrstur</a:t>
            </a:r>
            <a:r>
              <a:rPr lang="sv-SE" altLang="sv-SE" sz="2400" dirty="0">
                <a:solidFill>
                  <a:srgbClr val="000066"/>
                </a:solidFill>
              </a:rPr>
              <a:t> </a:t>
            </a:r>
            <a:r>
              <a:rPr lang="sv-SE" altLang="sv-SE" sz="2400" dirty="0" err="1">
                <a:solidFill>
                  <a:srgbClr val="000066"/>
                </a:solidFill>
              </a:rPr>
              <a:t>til</a:t>
            </a:r>
            <a:r>
              <a:rPr lang="sv-SE" altLang="sv-SE" sz="2400" dirty="0">
                <a:solidFill>
                  <a:srgbClr val="000066"/>
                </a:solidFill>
              </a:rPr>
              <a:t> </a:t>
            </a:r>
            <a:r>
              <a:rPr lang="sv-SE" altLang="sv-SE" sz="2400" dirty="0" err="1">
                <a:solidFill>
                  <a:srgbClr val="000066"/>
                </a:solidFill>
              </a:rPr>
              <a:t>að</a:t>
            </a:r>
            <a:r>
              <a:rPr lang="sv-SE" altLang="sv-SE" sz="2400" dirty="0">
                <a:solidFill>
                  <a:srgbClr val="000066"/>
                </a:solidFill>
              </a:rPr>
              <a:t> </a:t>
            </a:r>
            <a:r>
              <a:rPr lang="sv-SE" altLang="sv-SE" sz="2400" dirty="0" err="1">
                <a:solidFill>
                  <a:srgbClr val="000066"/>
                </a:solidFill>
              </a:rPr>
              <a:t>lýsa</a:t>
            </a:r>
            <a:r>
              <a:rPr lang="sv-SE" altLang="sv-SE" sz="2400" dirty="0">
                <a:solidFill>
                  <a:srgbClr val="000066"/>
                </a:solidFill>
              </a:rPr>
              <a:t> </a:t>
            </a:r>
            <a:r>
              <a:rPr lang="sv-SE" altLang="sv-SE" sz="2400" dirty="0" err="1">
                <a:solidFill>
                  <a:srgbClr val="000066"/>
                </a:solidFill>
              </a:rPr>
              <a:t>sjúkdómnum</a:t>
            </a:r>
            <a:r>
              <a:rPr lang="sv-SE" altLang="sv-SE" sz="2400" dirty="0">
                <a:solidFill>
                  <a:srgbClr val="000066"/>
                </a:solidFill>
              </a:rPr>
              <a:t> </a:t>
            </a:r>
            <a:r>
              <a:rPr lang="sv-SE" altLang="sv-SE" sz="2400" dirty="0" err="1">
                <a:solidFill>
                  <a:srgbClr val="000066"/>
                </a:solidFill>
              </a:rPr>
              <a:t>Duchenne</a:t>
            </a:r>
            <a:r>
              <a:rPr lang="sv-SE" altLang="sv-SE" sz="2400" dirty="0">
                <a:solidFill>
                  <a:srgbClr val="000066"/>
                </a:solidFill>
              </a:rPr>
              <a:t> </a:t>
            </a:r>
            <a:r>
              <a:rPr lang="sv-SE" altLang="sv-SE" sz="2400" dirty="0" err="1">
                <a:solidFill>
                  <a:srgbClr val="000066"/>
                </a:solidFill>
              </a:rPr>
              <a:t>vöðvarýrnun</a:t>
            </a:r>
            <a:r>
              <a:rPr lang="sv-SE" altLang="sv-SE" sz="2400" dirty="0">
                <a:solidFill>
                  <a:srgbClr val="000066"/>
                </a:solidFill>
              </a:rPr>
              <a:t> 1861</a:t>
            </a:r>
          </a:p>
          <a:p>
            <a:endParaRPr lang="sv-SE" altLang="sv-SE" sz="2400" dirty="0">
              <a:solidFill>
                <a:srgbClr val="000066"/>
              </a:solidFill>
            </a:endParaRPr>
          </a:p>
          <a:p>
            <a:endParaRPr lang="sv-SE" altLang="sv-SE" sz="2400" dirty="0"/>
          </a:p>
        </p:txBody>
      </p:sp>
      <p:sp>
        <p:nvSpPr>
          <p:cNvPr id="7172" name="Rectangle 6"/>
          <p:cNvSpPr>
            <a:spLocks noGrp="1" noChangeArrowheads="1"/>
          </p:cNvSpPr>
          <p:nvPr>
            <p:ph sz="half" idx="2"/>
          </p:nvPr>
        </p:nvSpPr>
        <p:spPr/>
        <p:txBody>
          <a:bodyPr/>
          <a:lstStyle/>
          <a:p>
            <a:endParaRPr lang="sv-SE" altLang="sv-SE" sz="2800"/>
          </a:p>
        </p:txBody>
      </p:sp>
      <p:pic>
        <p:nvPicPr>
          <p:cNvPr id="7173" name="Picture 8" descr="ANd9GcTWsytTykj-d1N5mplRSmOuFHAD0DE2axGEEz196asUU_Iv2i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788" y="2132856"/>
            <a:ext cx="27241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57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sv-SE" altLang="sv-SE" sz="2400" dirty="0" err="1">
                <a:solidFill>
                  <a:schemeClr val="tx2">
                    <a:lumMod val="75000"/>
                  </a:schemeClr>
                </a:solidFill>
              </a:rPr>
              <a:t>Duchenne</a:t>
            </a:r>
            <a:r>
              <a:rPr lang="sv-SE" altLang="sv-SE" sz="2400" dirty="0">
                <a:solidFill>
                  <a:schemeClr val="tx2">
                    <a:lumMod val="75000"/>
                  </a:schemeClr>
                </a:solidFill>
              </a:rPr>
              <a:t> </a:t>
            </a:r>
            <a:r>
              <a:rPr lang="sv-SE" altLang="sv-SE" sz="2400" dirty="0" err="1">
                <a:solidFill>
                  <a:schemeClr val="tx2">
                    <a:lumMod val="75000"/>
                  </a:schemeClr>
                </a:solidFill>
              </a:rPr>
              <a:t>að</a:t>
            </a:r>
            <a:r>
              <a:rPr lang="sv-SE" altLang="sv-SE" sz="2400" dirty="0">
                <a:solidFill>
                  <a:schemeClr val="tx2">
                    <a:lumMod val="75000"/>
                  </a:schemeClr>
                </a:solidFill>
              </a:rPr>
              <a:t> </a:t>
            </a:r>
            <a:r>
              <a:rPr lang="sv-SE" altLang="sv-SE" sz="2400" dirty="0" err="1">
                <a:solidFill>
                  <a:schemeClr val="tx2">
                    <a:lumMod val="75000"/>
                  </a:schemeClr>
                </a:solidFill>
              </a:rPr>
              <a:t>störfum</a:t>
            </a:r>
            <a:r>
              <a:rPr lang="sv-SE" altLang="sv-SE" sz="2400" dirty="0">
                <a:solidFill>
                  <a:schemeClr val="tx2">
                    <a:lumMod val="75000"/>
                  </a:schemeClr>
                </a:solidFill>
              </a:rPr>
              <a:t>…</a:t>
            </a:r>
          </a:p>
        </p:txBody>
      </p:sp>
      <p:pic>
        <p:nvPicPr>
          <p:cNvPr id="8195" name="Picture 5" descr="250px-Guillaume_Duchenne_de_Boulogne_performing_facial_electrostimulus_experiments">
            <a:hlinkClick r:id="rId3"/>
          </p:cNvPr>
          <p:cNvPicPr>
            <a:picLocks noGrp="1" noChangeAspect="1" noChangeArrowheads="1"/>
          </p:cNvPicPr>
          <p:nvPr>
            <p:ph type="body" idx="1"/>
          </p:nvPr>
        </p:nvPicPr>
        <p:blipFill>
          <a:blip r:embed="rId4" cstate="print">
            <a:extLst>
              <a:ext uri="{28A0092B-C50C-407E-A947-70E740481C1C}">
                <a14:useLocalDpi xmlns:a14="http://schemas.microsoft.com/office/drawing/2010/main" val="0"/>
              </a:ext>
            </a:extLst>
          </a:blip>
          <a:srcRect/>
          <a:stretch>
            <a:fillRect/>
          </a:stretch>
        </p:blipFill>
        <p:spPr>
          <a:xfrm>
            <a:off x="2997200" y="1441450"/>
            <a:ext cx="3175000" cy="4394200"/>
          </a:xfrm>
        </p:spPr>
      </p:pic>
      <p:pic>
        <p:nvPicPr>
          <p:cNvPr id="8196" name="Picture 6" descr="220px-DuchenneApparei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3" y="1662113"/>
            <a:ext cx="2095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ANd9GcT96r_hbJr2GD_x78QuhIF8LDCqd1PLJPameqrz9dC0-cVBw1S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8613" y="712788"/>
            <a:ext cx="1924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ANd9GcTAylWBCY5FX-5ZI4BdT6hc4TJRL25Lu1xcnLBhrgjND1VWXaYW_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0838" y="3394075"/>
            <a:ext cx="1905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ANd9GcRCxOkcboLVY9JRl_HPGjWT4IxdEN3uBBVOdFoX8YwFGDw9Sc0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538" y="3433763"/>
            <a:ext cx="189865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descr="185px-Smiling_girl">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100" y="287338"/>
            <a:ext cx="1762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033"/>
          <p:cNvSpPr txBox="1">
            <a:spLocks noChangeArrowheads="1"/>
          </p:cNvSpPr>
          <p:nvPr/>
        </p:nvSpPr>
        <p:spPr bwMode="auto">
          <a:xfrm>
            <a:off x="796925" y="1438275"/>
            <a:ext cx="156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defRPr sz="2800">
                <a:solidFill>
                  <a:schemeClr val="bg1"/>
                </a:solidFill>
                <a:latin typeface="Arial" pitchFamily="34" charset="0"/>
              </a:defRPr>
            </a:lvl3pPr>
            <a:lvl4pPr marL="1600200" indent="-228600" eaLnBrk="0" hangingPunct="0">
              <a:defRPr sz="2800">
                <a:solidFill>
                  <a:schemeClr val="bg1"/>
                </a:solidFill>
                <a:latin typeface="Arial" pitchFamily="34" charset="0"/>
              </a:defRPr>
            </a:lvl4pPr>
            <a:lvl5pPr marL="2057400" indent="-228600" eaLnBrk="0" hangingPunct="0">
              <a:defRPr sz="2800">
                <a:solidFill>
                  <a:schemeClr val="bg1"/>
                </a:solidFill>
                <a:latin typeface="Arial" pitchFamily="34" charset="0"/>
              </a:defRPr>
            </a:lvl5pPr>
            <a:lvl6pPr marL="2514600" indent="-228600" algn="r" eaLnBrk="0" fontAlgn="base" hangingPunct="0">
              <a:spcBef>
                <a:spcPct val="0"/>
              </a:spcBef>
              <a:spcAft>
                <a:spcPct val="0"/>
              </a:spcAft>
              <a:defRPr sz="2800">
                <a:solidFill>
                  <a:schemeClr val="bg1"/>
                </a:solidFill>
                <a:latin typeface="Arial" pitchFamily="34" charset="0"/>
              </a:defRPr>
            </a:lvl6pPr>
            <a:lvl7pPr marL="2971800" indent="-228600" algn="r" eaLnBrk="0" fontAlgn="base" hangingPunct="0">
              <a:spcBef>
                <a:spcPct val="0"/>
              </a:spcBef>
              <a:spcAft>
                <a:spcPct val="0"/>
              </a:spcAft>
              <a:defRPr sz="2800">
                <a:solidFill>
                  <a:schemeClr val="bg1"/>
                </a:solidFill>
                <a:latin typeface="Arial" pitchFamily="34" charset="0"/>
              </a:defRPr>
            </a:lvl7pPr>
            <a:lvl8pPr marL="3429000" indent="-228600" algn="r" eaLnBrk="0" fontAlgn="base" hangingPunct="0">
              <a:spcBef>
                <a:spcPct val="0"/>
              </a:spcBef>
              <a:spcAft>
                <a:spcPct val="0"/>
              </a:spcAft>
              <a:defRPr sz="2800">
                <a:solidFill>
                  <a:schemeClr val="bg1"/>
                </a:solidFill>
                <a:latin typeface="Arial" pitchFamily="34" charset="0"/>
              </a:defRPr>
            </a:lvl8pPr>
            <a:lvl9pPr marL="3886200" indent="-228600" algn="r" eaLnBrk="0" fontAlgn="base" hangingPunct="0">
              <a:spcBef>
                <a:spcPct val="0"/>
              </a:spcBef>
              <a:spcAft>
                <a:spcPct val="0"/>
              </a:spcAft>
              <a:defRPr sz="2800">
                <a:solidFill>
                  <a:schemeClr val="bg1"/>
                </a:solidFill>
                <a:latin typeface="Arial" pitchFamily="34" charset="0"/>
              </a:defRPr>
            </a:lvl9pPr>
          </a:lstStyle>
          <a:p>
            <a:pPr algn="l" eaLnBrk="1" hangingPunct="1"/>
            <a:r>
              <a:rPr lang="sv-SE" altLang="sv-SE" sz="1200" dirty="0" err="1">
                <a:solidFill>
                  <a:schemeClr val="tx1"/>
                </a:solidFill>
              </a:rPr>
              <a:t>Duchenne</a:t>
            </a:r>
            <a:r>
              <a:rPr lang="sv-SE" altLang="sv-SE" sz="1200" dirty="0">
                <a:solidFill>
                  <a:schemeClr val="tx1"/>
                </a:solidFill>
              </a:rPr>
              <a:t> </a:t>
            </a:r>
            <a:r>
              <a:rPr lang="sv-SE" altLang="sv-SE" sz="1200" dirty="0" err="1">
                <a:solidFill>
                  <a:schemeClr val="tx1"/>
                </a:solidFill>
              </a:rPr>
              <a:t>brosið</a:t>
            </a:r>
            <a:endParaRPr lang="sv-SE" altLang="sv-SE" sz="1200" dirty="0">
              <a:solidFill>
                <a:schemeClr val="tx1"/>
              </a:solidFill>
            </a:endParaRPr>
          </a:p>
        </p:txBody>
      </p:sp>
    </p:spTree>
    <p:extLst>
      <p:ext uri="{BB962C8B-B14F-4D97-AF65-F5344CB8AC3E}">
        <p14:creationId xmlns:p14="http://schemas.microsoft.com/office/powerpoint/2010/main" val="232337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v-SE" altLang="sv-SE" sz="3200" dirty="0" err="1">
                <a:solidFill>
                  <a:schemeClr val="tx2">
                    <a:lumMod val="75000"/>
                  </a:schemeClr>
                </a:solidFill>
              </a:rPr>
              <a:t>Hvað</a:t>
            </a:r>
            <a:r>
              <a:rPr lang="sv-SE" altLang="sv-SE" sz="3200" dirty="0">
                <a:solidFill>
                  <a:schemeClr val="tx2">
                    <a:lumMod val="75000"/>
                  </a:schemeClr>
                </a:solidFill>
              </a:rPr>
              <a:t> </a:t>
            </a:r>
            <a:r>
              <a:rPr lang="sv-SE" altLang="sv-SE" sz="3200" dirty="0" err="1">
                <a:solidFill>
                  <a:schemeClr val="tx2">
                    <a:lumMod val="75000"/>
                  </a:schemeClr>
                </a:solidFill>
              </a:rPr>
              <a:t>veldur</a:t>
            </a:r>
            <a:r>
              <a:rPr lang="sv-SE" altLang="sv-SE" sz="3200" dirty="0">
                <a:solidFill>
                  <a:schemeClr val="tx2">
                    <a:lumMod val="75000"/>
                  </a:schemeClr>
                </a:solidFill>
              </a:rPr>
              <a:t> </a:t>
            </a:r>
            <a:r>
              <a:rPr lang="sv-SE" altLang="sv-SE" sz="3200" dirty="0" err="1">
                <a:solidFill>
                  <a:schemeClr val="tx2">
                    <a:lumMod val="75000"/>
                  </a:schemeClr>
                </a:solidFill>
              </a:rPr>
              <a:t>Duchenne</a:t>
            </a:r>
            <a:r>
              <a:rPr lang="sv-SE" altLang="sv-SE" sz="3200" dirty="0">
                <a:solidFill>
                  <a:schemeClr val="tx2">
                    <a:lumMod val="75000"/>
                  </a:schemeClr>
                </a:solidFill>
              </a:rPr>
              <a:t> </a:t>
            </a:r>
            <a:r>
              <a:rPr lang="sv-SE" altLang="sv-SE" sz="3200" dirty="0" err="1">
                <a:solidFill>
                  <a:schemeClr val="tx2">
                    <a:lumMod val="75000"/>
                  </a:schemeClr>
                </a:solidFill>
              </a:rPr>
              <a:t>vöðvarýrnun</a:t>
            </a:r>
            <a:r>
              <a:rPr lang="sv-SE" altLang="sv-SE" sz="3200" dirty="0">
                <a:solidFill>
                  <a:schemeClr val="tx2">
                    <a:lumMod val="75000"/>
                  </a:schemeClr>
                </a:solidFill>
              </a:rPr>
              <a:t>? </a:t>
            </a:r>
          </a:p>
        </p:txBody>
      </p:sp>
      <p:sp>
        <p:nvSpPr>
          <p:cNvPr id="9219" name="Rectangle 3"/>
          <p:cNvSpPr>
            <a:spLocks noGrp="1" noChangeArrowheads="1"/>
          </p:cNvSpPr>
          <p:nvPr>
            <p:ph type="body" idx="1"/>
          </p:nvPr>
        </p:nvSpPr>
        <p:spPr>
          <a:xfrm>
            <a:off x="457200" y="911225"/>
            <a:ext cx="8229600" cy="5214938"/>
          </a:xfrm>
        </p:spPr>
        <p:txBody>
          <a:bodyPr>
            <a:normAutofit/>
          </a:bodyPr>
          <a:lstStyle/>
          <a:p>
            <a:pPr eaLnBrk="1" hangingPunct="1">
              <a:spcBef>
                <a:spcPct val="50000"/>
              </a:spcBef>
            </a:pPr>
            <a:endParaRPr lang="sv-SE" altLang="sv-SE" sz="2800" dirty="0">
              <a:solidFill>
                <a:srgbClr val="000066"/>
              </a:solidFill>
            </a:endParaRPr>
          </a:p>
          <a:p>
            <a:pPr eaLnBrk="1" hangingPunct="1">
              <a:spcBef>
                <a:spcPct val="50000"/>
              </a:spcBef>
            </a:pPr>
            <a:r>
              <a:rPr lang="sv-SE" altLang="sv-SE" sz="2800" dirty="0" err="1">
                <a:solidFill>
                  <a:schemeClr val="tx2">
                    <a:lumMod val="75000"/>
                  </a:schemeClr>
                </a:solidFill>
              </a:rPr>
              <a:t>Stökkbreyting</a:t>
            </a:r>
            <a:r>
              <a:rPr lang="sv-SE" altLang="sv-SE" sz="2800" dirty="0">
                <a:solidFill>
                  <a:srgbClr val="000066"/>
                </a:solidFill>
              </a:rPr>
              <a:t> í </a:t>
            </a:r>
            <a:r>
              <a:rPr lang="sv-SE" altLang="sv-SE" sz="2800" dirty="0" err="1">
                <a:solidFill>
                  <a:srgbClr val="000066"/>
                </a:solidFill>
              </a:rPr>
              <a:t>dystrophin</a:t>
            </a:r>
            <a:r>
              <a:rPr lang="sv-SE" altLang="sv-SE" sz="2800" dirty="0">
                <a:solidFill>
                  <a:srgbClr val="000066"/>
                </a:solidFill>
              </a:rPr>
              <a:t> </a:t>
            </a:r>
            <a:r>
              <a:rPr lang="sv-SE" altLang="sv-SE" sz="2800" dirty="0" err="1">
                <a:solidFill>
                  <a:srgbClr val="000066"/>
                </a:solidFill>
              </a:rPr>
              <a:t>geninu</a:t>
            </a:r>
            <a:r>
              <a:rPr lang="sv-SE" altLang="sv-SE" sz="2800" dirty="0">
                <a:solidFill>
                  <a:srgbClr val="000066"/>
                </a:solidFill>
              </a:rPr>
              <a:t> á X-</a:t>
            </a:r>
            <a:r>
              <a:rPr lang="sv-SE" altLang="sv-SE" sz="2800" dirty="0" err="1">
                <a:solidFill>
                  <a:srgbClr val="000066"/>
                </a:solidFill>
              </a:rPr>
              <a:t>litningnum</a:t>
            </a:r>
            <a:endParaRPr lang="sv-SE" altLang="sv-SE" sz="2800" dirty="0">
              <a:solidFill>
                <a:srgbClr val="000066"/>
              </a:solidFill>
            </a:endParaRPr>
          </a:p>
          <a:p>
            <a:pPr eaLnBrk="1" hangingPunct="1">
              <a:spcBef>
                <a:spcPct val="50000"/>
              </a:spcBef>
            </a:pPr>
            <a:r>
              <a:rPr lang="sv-SE" altLang="sv-SE" sz="2800" i="1" dirty="0">
                <a:solidFill>
                  <a:srgbClr val="000066"/>
                </a:solidFill>
              </a:rPr>
              <a:t>”</a:t>
            </a:r>
            <a:r>
              <a:rPr lang="sv-SE" altLang="sv-SE" sz="2800" i="1" dirty="0" err="1">
                <a:solidFill>
                  <a:srgbClr val="000066"/>
                </a:solidFill>
              </a:rPr>
              <a:t>Out-of-frame</a:t>
            </a:r>
            <a:r>
              <a:rPr lang="sv-SE" altLang="sv-SE" sz="2800" i="1" dirty="0">
                <a:solidFill>
                  <a:srgbClr val="000066"/>
                </a:solidFill>
              </a:rPr>
              <a:t>”</a:t>
            </a:r>
            <a:r>
              <a:rPr lang="sv-SE" altLang="sv-SE" sz="2800" dirty="0">
                <a:solidFill>
                  <a:srgbClr val="000066"/>
                </a:solidFill>
              </a:rPr>
              <a:t> </a:t>
            </a:r>
            <a:r>
              <a:rPr lang="sv-SE" altLang="sv-SE" sz="2800" dirty="0" err="1">
                <a:solidFill>
                  <a:srgbClr val="000066"/>
                </a:solidFill>
              </a:rPr>
              <a:t>stökkbreyting</a:t>
            </a:r>
            <a:r>
              <a:rPr lang="sv-SE" altLang="sv-SE" sz="2800" dirty="0">
                <a:solidFill>
                  <a:srgbClr val="000066"/>
                </a:solidFill>
              </a:rPr>
              <a:t> </a:t>
            </a:r>
            <a:r>
              <a:rPr lang="sv-SE" altLang="sv-SE" sz="2800" dirty="0" err="1">
                <a:solidFill>
                  <a:srgbClr val="000066"/>
                </a:solidFill>
              </a:rPr>
              <a:t>sem</a:t>
            </a:r>
            <a:r>
              <a:rPr lang="sv-SE" altLang="sv-SE" sz="2800" dirty="0">
                <a:solidFill>
                  <a:srgbClr val="000066"/>
                </a:solidFill>
              </a:rPr>
              <a:t> </a:t>
            </a:r>
            <a:r>
              <a:rPr lang="sv-SE" altLang="sv-SE" sz="2800" dirty="0" err="1">
                <a:solidFill>
                  <a:srgbClr val="000066"/>
                </a:solidFill>
              </a:rPr>
              <a:t>eyðileggur</a:t>
            </a:r>
            <a:r>
              <a:rPr lang="sv-SE" altLang="sv-SE" sz="2800" dirty="0">
                <a:solidFill>
                  <a:srgbClr val="000066"/>
                </a:solidFill>
              </a:rPr>
              <a:t> </a:t>
            </a:r>
            <a:r>
              <a:rPr lang="sv-SE" altLang="sv-SE" sz="2800" dirty="0" err="1">
                <a:solidFill>
                  <a:srgbClr val="000066"/>
                </a:solidFill>
              </a:rPr>
              <a:t>lesramma</a:t>
            </a:r>
            <a:r>
              <a:rPr lang="sv-SE" altLang="sv-SE" sz="2800" dirty="0">
                <a:solidFill>
                  <a:srgbClr val="000066"/>
                </a:solidFill>
              </a:rPr>
              <a:t> </a:t>
            </a:r>
            <a:r>
              <a:rPr lang="sv-SE" altLang="sv-SE" sz="2800" dirty="0" err="1">
                <a:solidFill>
                  <a:srgbClr val="000066"/>
                </a:solidFill>
              </a:rPr>
              <a:t>gensins</a:t>
            </a:r>
            <a:r>
              <a:rPr lang="sv-SE" altLang="sv-SE" sz="2800" dirty="0">
                <a:solidFill>
                  <a:srgbClr val="000066"/>
                </a:solidFill>
              </a:rPr>
              <a:t> </a:t>
            </a:r>
            <a:r>
              <a:rPr lang="sv-SE" altLang="sv-SE" sz="2800" dirty="0" err="1">
                <a:solidFill>
                  <a:srgbClr val="000066"/>
                </a:solidFill>
              </a:rPr>
              <a:t>þannig</a:t>
            </a:r>
            <a:r>
              <a:rPr lang="sv-SE" altLang="sv-SE" sz="2800" dirty="0">
                <a:solidFill>
                  <a:srgbClr val="000066"/>
                </a:solidFill>
              </a:rPr>
              <a:t> </a:t>
            </a:r>
            <a:r>
              <a:rPr lang="sv-SE" altLang="sv-SE" sz="2800" dirty="0" err="1">
                <a:solidFill>
                  <a:srgbClr val="000066"/>
                </a:solidFill>
              </a:rPr>
              <a:t>að</a:t>
            </a:r>
            <a:r>
              <a:rPr lang="sv-SE" altLang="sv-SE" sz="2800" dirty="0">
                <a:solidFill>
                  <a:srgbClr val="000066"/>
                </a:solidFill>
              </a:rPr>
              <a:t> </a:t>
            </a:r>
            <a:r>
              <a:rPr lang="sv-SE" altLang="sv-SE" sz="2800" dirty="0" err="1">
                <a:solidFill>
                  <a:srgbClr val="000066"/>
                </a:solidFill>
              </a:rPr>
              <a:t>próteinið</a:t>
            </a:r>
            <a:r>
              <a:rPr lang="sv-SE" altLang="sv-SE" sz="2800" dirty="0">
                <a:solidFill>
                  <a:srgbClr val="000066"/>
                </a:solidFill>
              </a:rPr>
              <a:t> </a:t>
            </a:r>
            <a:r>
              <a:rPr lang="sv-SE" altLang="sv-SE" sz="2800" dirty="0" err="1">
                <a:solidFill>
                  <a:srgbClr val="000066"/>
                </a:solidFill>
              </a:rPr>
              <a:t>dystrophin</a:t>
            </a:r>
            <a:r>
              <a:rPr lang="sv-SE" altLang="sv-SE" sz="2800" dirty="0">
                <a:solidFill>
                  <a:srgbClr val="000066"/>
                </a:solidFill>
              </a:rPr>
              <a:t> </a:t>
            </a:r>
            <a:r>
              <a:rPr lang="sv-SE" altLang="sv-SE" sz="2800" dirty="0" err="1">
                <a:solidFill>
                  <a:srgbClr val="000066"/>
                </a:solidFill>
              </a:rPr>
              <a:t>myndast</a:t>
            </a:r>
            <a:r>
              <a:rPr lang="sv-SE" altLang="sv-SE" sz="2800" dirty="0">
                <a:solidFill>
                  <a:srgbClr val="000066"/>
                </a:solidFill>
              </a:rPr>
              <a:t> </a:t>
            </a:r>
            <a:r>
              <a:rPr lang="sv-SE" altLang="sv-SE" sz="2800" dirty="0" err="1">
                <a:solidFill>
                  <a:srgbClr val="000066"/>
                </a:solidFill>
              </a:rPr>
              <a:t>ekki</a:t>
            </a:r>
            <a:endParaRPr lang="sv-SE" altLang="sv-SE" sz="2800" dirty="0">
              <a:solidFill>
                <a:srgbClr val="000066"/>
              </a:solidFill>
            </a:endParaRPr>
          </a:p>
          <a:p>
            <a:pPr eaLnBrk="1" hangingPunct="1">
              <a:spcBef>
                <a:spcPct val="50000"/>
              </a:spcBef>
            </a:pPr>
            <a:r>
              <a:rPr lang="sv-SE" altLang="sv-SE" sz="2800" dirty="0" err="1">
                <a:solidFill>
                  <a:srgbClr val="000066"/>
                </a:solidFill>
              </a:rPr>
              <a:t>Gerðir</a:t>
            </a:r>
            <a:r>
              <a:rPr lang="sv-SE" altLang="sv-SE" sz="2800" dirty="0">
                <a:solidFill>
                  <a:srgbClr val="000066"/>
                </a:solidFill>
              </a:rPr>
              <a:t> </a:t>
            </a:r>
            <a:r>
              <a:rPr lang="sv-SE" altLang="sv-SE" sz="2800" dirty="0" err="1">
                <a:solidFill>
                  <a:srgbClr val="000066"/>
                </a:solidFill>
              </a:rPr>
              <a:t>stökkbreytinga</a:t>
            </a:r>
            <a:endParaRPr lang="sv-SE" altLang="sv-SE" sz="2800" dirty="0">
              <a:solidFill>
                <a:srgbClr val="000066"/>
              </a:solidFill>
            </a:endParaRPr>
          </a:p>
          <a:p>
            <a:pPr lvl="1" eaLnBrk="1" hangingPunct="1">
              <a:spcBef>
                <a:spcPct val="50000"/>
              </a:spcBef>
            </a:pPr>
            <a:r>
              <a:rPr lang="sv-SE" altLang="sv-SE" sz="2400" dirty="0" err="1">
                <a:solidFill>
                  <a:srgbClr val="000066"/>
                </a:solidFill>
              </a:rPr>
              <a:t>Deletion</a:t>
            </a:r>
            <a:r>
              <a:rPr lang="sv-SE" altLang="sv-SE" sz="2400" dirty="0">
                <a:solidFill>
                  <a:srgbClr val="000066"/>
                </a:solidFill>
              </a:rPr>
              <a:t> 65-70%</a:t>
            </a:r>
          </a:p>
          <a:p>
            <a:pPr lvl="1" eaLnBrk="1" hangingPunct="1">
              <a:spcBef>
                <a:spcPct val="50000"/>
              </a:spcBef>
            </a:pPr>
            <a:r>
              <a:rPr lang="sv-SE" altLang="sv-SE" sz="2400" dirty="0" err="1">
                <a:solidFill>
                  <a:srgbClr val="000066"/>
                </a:solidFill>
              </a:rPr>
              <a:t>Duplication</a:t>
            </a:r>
            <a:r>
              <a:rPr lang="sv-SE" altLang="sv-SE" sz="2400" dirty="0">
                <a:solidFill>
                  <a:srgbClr val="000066"/>
                </a:solidFill>
              </a:rPr>
              <a:t> 15-20%</a:t>
            </a:r>
          </a:p>
          <a:p>
            <a:pPr lvl="1" eaLnBrk="1" hangingPunct="1">
              <a:spcBef>
                <a:spcPct val="50000"/>
              </a:spcBef>
            </a:pPr>
            <a:r>
              <a:rPr lang="sv-SE" altLang="sv-SE" sz="2400" dirty="0">
                <a:solidFill>
                  <a:srgbClr val="000066"/>
                </a:solidFill>
              </a:rPr>
              <a:t>Point mutations 13%</a:t>
            </a:r>
          </a:p>
        </p:txBody>
      </p:sp>
      <p:pic>
        <p:nvPicPr>
          <p:cNvPr id="9220" name="Platshållare för innehåll 3" descr="http://www.eurogentest.org/blocks/leaflets/images/swedish/x-linked.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6275" y="3327400"/>
            <a:ext cx="267176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570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sv-SE" altLang="sv-SE" sz="3200" dirty="0">
              <a:solidFill>
                <a:srgbClr val="00817E"/>
              </a:solidFill>
            </a:endParaRPr>
          </a:p>
        </p:txBody>
      </p:sp>
      <p:sp>
        <p:nvSpPr>
          <p:cNvPr id="11267" name="Rectangle 3"/>
          <p:cNvSpPr>
            <a:spLocks noGrp="1" noChangeArrowheads="1"/>
          </p:cNvSpPr>
          <p:nvPr>
            <p:ph type="body" idx="1"/>
          </p:nvPr>
        </p:nvSpPr>
        <p:spPr>
          <a:xfrm>
            <a:off x="457200" y="1600200"/>
            <a:ext cx="8229600" cy="4851400"/>
          </a:xfrm>
        </p:spPr>
        <p:txBody>
          <a:bodyPr>
            <a:normAutofit/>
          </a:bodyPr>
          <a:lstStyle/>
          <a:p>
            <a:pPr>
              <a:lnSpc>
                <a:spcPct val="80000"/>
              </a:lnSpc>
              <a:spcBef>
                <a:spcPts val="1200"/>
              </a:spcBef>
              <a:spcAft>
                <a:spcPts val="1200"/>
              </a:spcAft>
            </a:pPr>
            <a:r>
              <a:rPr lang="sv-SE" altLang="sv-SE" sz="2800" dirty="0" err="1">
                <a:solidFill>
                  <a:srgbClr val="000066"/>
                </a:solidFill>
              </a:rPr>
              <a:t>Skortur</a:t>
            </a:r>
            <a:r>
              <a:rPr lang="sv-SE" altLang="sv-SE" sz="2800" dirty="0">
                <a:solidFill>
                  <a:srgbClr val="000066"/>
                </a:solidFill>
              </a:rPr>
              <a:t> á </a:t>
            </a:r>
            <a:r>
              <a:rPr lang="sv-SE" altLang="sv-SE" sz="2800" dirty="0" err="1">
                <a:solidFill>
                  <a:srgbClr val="000066"/>
                </a:solidFill>
              </a:rPr>
              <a:t>dystrophin</a:t>
            </a:r>
            <a:r>
              <a:rPr lang="sv-SE" altLang="sv-SE" sz="2800" dirty="0">
                <a:solidFill>
                  <a:srgbClr val="000066"/>
                </a:solidFill>
              </a:rPr>
              <a:t> </a:t>
            </a:r>
            <a:r>
              <a:rPr lang="sv-SE" altLang="sv-SE" sz="2800" dirty="0" err="1">
                <a:solidFill>
                  <a:srgbClr val="000066"/>
                </a:solidFill>
              </a:rPr>
              <a:t>leiðir</a:t>
            </a:r>
            <a:r>
              <a:rPr lang="sv-SE" altLang="sv-SE" sz="2800" dirty="0">
                <a:solidFill>
                  <a:srgbClr val="000066"/>
                </a:solidFill>
              </a:rPr>
              <a:t> </a:t>
            </a:r>
            <a:r>
              <a:rPr lang="sv-SE" altLang="sv-SE" sz="2800" dirty="0" err="1">
                <a:solidFill>
                  <a:srgbClr val="000066"/>
                </a:solidFill>
              </a:rPr>
              <a:t>til</a:t>
            </a:r>
            <a:r>
              <a:rPr lang="sv-SE" altLang="sv-SE" sz="2800" dirty="0">
                <a:solidFill>
                  <a:srgbClr val="000066"/>
                </a:solidFill>
              </a:rPr>
              <a:t> </a:t>
            </a:r>
            <a:r>
              <a:rPr lang="sv-SE" altLang="sv-SE" sz="2800" dirty="0" err="1">
                <a:solidFill>
                  <a:srgbClr val="000066"/>
                </a:solidFill>
              </a:rPr>
              <a:t>niðurbrots</a:t>
            </a:r>
            <a:r>
              <a:rPr lang="sv-SE" altLang="sv-SE" sz="2800" dirty="0">
                <a:solidFill>
                  <a:srgbClr val="000066"/>
                </a:solidFill>
              </a:rPr>
              <a:t> </a:t>
            </a:r>
            <a:r>
              <a:rPr lang="sv-SE" altLang="sv-SE" sz="2800" dirty="0" err="1">
                <a:solidFill>
                  <a:srgbClr val="000066"/>
                </a:solidFill>
              </a:rPr>
              <a:t>vöðva</a:t>
            </a:r>
            <a:r>
              <a:rPr lang="sv-SE" altLang="sv-SE" sz="2800" dirty="0">
                <a:solidFill>
                  <a:srgbClr val="000066"/>
                </a:solidFill>
              </a:rPr>
              <a:t> </a:t>
            </a:r>
            <a:r>
              <a:rPr lang="sv-SE" altLang="sv-SE" sz="2800" dirty="0" err="1">
                <a:solidFill>
                  <a:srgbClr val="000066"/>
                </a:solidFill>
              </a:rPr>
              <a:t>sem</a:t>
            </a:r>
            <a:r>
              <a:rPr lang="sv-SE" altLang="sv-SE" sz="2800" dirty="0">
                <a:solidFill>
                  <a:srgbClr val="000066"/>
                </a:solidFill>
              </a:rPr>
              <a:t> </a:t>
            </a:r>
            <a:r>
              <a:rPr lang="sv-SE" altLang="sv-SE" sz="2800" dirty="0" err="1">
                <a:solidFill>
                  <a:srgbClr val="000066"/>
                </a:solidFill>
              </a:rPr>
              <a:t>eykst</a:t>
            </a:r>
            <a:r>
              <a:rPr lang="sv-SE" altLang="sv-SE" sz="2800" dirty="0">
                <a:solidFill>
                  <a:srgbClr val="000066"/>
                </a:solidFill>
              </a:rPr>
              <a:t> </a:t>
            </a:r>
            <a:r>
              <a:rPr lang="sv-SE" altLang="sv-SE" sz="2800" dirty="0" err="1">
                <a:solidFill>
                  <a:srgbClr val="000066"/>
                </a:solidFill>
              </a:rPr>
              <a:t>með</a:t>
            </a:r>
            <a:r>
              <a:rPr lang="sv-SE" altLang="sv-SE" sz="2800" dirty="0">
                <a:solidFill>
                  <a:srgbClr val="000066"/>
                </a:solidFill>
              </a:rPr>
              <a:t> </a:t>
            </a:r>
            <a:r>
              <a:rPr lang="sv-SE" altLang="sv-SE" sz="2800" dirty="0" err="1">
                <a:solidFill>
                  <a:srgbClr val="000066"/>
                </a:solidFill>
              </a:rPr>
              <a:t>tímanum</a:t>
            </a:r>
            <a:r>
              <a:rPr lang="sv-SE" altLang="sv-SE" sz="2800" dirty="0">
                <a:solidFill>
                  <a:srgbClr val="000066"/>
                </a:solidFill>
              </a:rPr>
              <a:t> </a:t>
            </a:r>
            <a:r>
              <a:rPr lang="sv-SE" altLang="sv-SE" sz="2800" dirty="0" err="1">
                <a:solidFill>
                  <a:srgbClr val="000066"/>
                </a:solidFill>
              </a:rPr>
              <a:t>og</a:t>
            </a:r>
            <a:r>
              <a:rPr lang="sv-SE" altLang="sv-SE" sz="2800" dirty="0">
                <a:solidFill>
                  <a:srgbClr val="000066"/>
                </a:solidFill>
              </a:rPr>
              <a:t> í </a:t>
            </a:r>
            <a:r>
              <a:rPr lang="sv-SE" altLang="sv-SE" sz="2800" dirty="0" err="1">
                <a:solidFill>
                  <a:srgbClr val="000066"/>
                </a:solidFill>
              </a:rPr>
              <a:t>staðinn</a:t>
            </a:r>
            <a:r>
              <a:rPr lang="sv-SE" altLang="sv-SE" sz="2800" dirty="0">
                <a:solidFill>
                  <a:srgbClr val="000066"/>
                </a:solidFill>
              </a:rPr>
              <a:t> </a:t>
            </a:r>
            <a:r>
              <a:rPr lang="sv-SE" altLang="sv-SE" sz="2800" dirty="0" err="1">
                <a:solidFill>
                  <a:srgbClr val="000066"/>
                </a:solidFill>
              </a:rPr>
              <a:t>kemur</a:t>
            </a:r>
            <a:r>
              <a:rPr lang="sv-SE" altLang="sv-SE" sz="2800" dirty="0">
                <a:solidFill>
                  <a:srgbClr val="000066"/>
                </a:solidFill>
              </a:rPr>
              <a:t> bandvefur </a:t>
            </a:r>
            <a:r>
              <a:rPr lang="sv-SE" altLang="sv-SE" sz="2800" dirty="0" err="1">
                <a:solidFill>
                  <a:srgbClr val="000066"/>
                </a:solidFill>
              </a:rPr>
              <a:t>og</a:t>
            </a:r>
            <a:r>
              <a:rPr lang="sv-SE" altLang="sv-SE" sz="2800" dirty="0">
                <a:solidFill>
                  <a:srgbClr val="000066"/>
                </a:solidFill>
              </a:rPr>
              <a:t> </a:t>
            </a:r>
            <a:r>
              <a:rPr lang="sv-SE" altLang="sv-SE" sz="2800" dirty="0" err="1">
                <a:solidFill>
                  <a:srgbClr val="000066"/>
                </a:solidFill>
              </a:rPr>
              <a:t>fita</a:t>
            </a:r>
            <a:r>
              <a:rPr lang="sv-SE" altLang="sv-SE" sz="2800" dirty="0">
                <a:solidFill>
                  <a:srgbClr val="000066"/>
                </a:solidFill>
              </a:rPr>
              <a:t>. </a:t>
            </a:r>
          </a:p>
          <a:p>
            <a:pPr>
              <a:lnSpc>
                <a:spcPct val="80000"/>
              </a:lnSpc>
              <a:spcBef>
                <a:spcPts val="1200"/>
              </a:spcBef>
              <a:spcAft>
                <a:spcPts val="1200"/>
              </a:spcAft>
            </a:pPr>
            <a:r>
              <a:rPr lang="sv-SE" altLang="sv-SE" sz="2800" dirty="0" err="1">
                <a:solidFill>
                  <a:srgbClr val="000066"/>
                </a:solidFill>
              </a:rPr>
              <a:t>Fyrstu</a:t>
            </a:r>
            <a:r>
              <a:rPr lang="sv-SE" altLang="sv-SE" sz="2800" dirty="0">
                <a:solidFill>
                  <a:srgbClr val="000066"/>
                </a:solidFill>
              </a:rPr>
              <a:t> </a:t>
            </a:r>
            <a:r>
              <a:rPr lang="sv-SE" altLang="sv-SE" sz="2800" dirty="0" err="1">
                <a:solidFill>
                  <a:srgbClr val="000066"/>
                </a:solidFill>
              </a:rPr>
              <a:t>árin</a:t>
            </a:r>
            <a:r>
              <a:rPr lang="sv-SE" altLang="sv-SE" sz="2800" dirty="0">
                <a:solidFill>
                  <a:srgbClr val="000066"/>
                </a:solidFill>
              </a:rPr>
              <a:t> </a:t>
            </a:r>
            <a:r>
              <a:rPr lang="sv-SE" altLang="sv-SE" sz="2800" dirty="0" err="1">
                <a:solidFill>
                  <a:srgbClr val="000066"/>
                </a:solidFill>
              </a:rPr>
              <a:t>geta</a:t>
            </a:r>
            <a:r>
              <a:rPr lang="sv-SE" altLang="sv-SE" sz="2800" dirty="0">
                <a:solidFill>
                  <a:srgbClr val="000066"/>
                </a:solidFill>
              </a:rPr>
              <a:t> </a:t>
            </a:r>
            <a:r>
              <a:rPr lang="sv-SE" altLang="sv-SE" sz="2800" dirty="0" err="1">
                <a:solidFill>
                  <a:srgbClr val="000066"/>
                </a:solidFill>
              </a:rPr>
              <a:t>nýjir</a:t>
            </a:r>
            <a:r>
              <a:rPr lang="sv-SE" altLang="sv-SE" sz="2800" dirty="0">
                <a:solidFill>
                  <a:srgbClr val="000066"/>
                </a:solidFill>
              </a:rPr>
              <a:t> </a:t>
            </a:r>
            <a:r>
              <a:rPr lang="sv-SE" altLang="sv-SE" sz="2800" dirty="0" err="1">
                <a:solidFill>
                  <a:srgbClr val="000066"/>
                </a:solidFill>
              </a:rPr>
              <a:t>vöðvaþræðir</a:t>
            </a:r>
            <a:r>
              <a:rPr lang="sv-SE" altLang="sv-SE" sz="2800" dirty="0">
                <a:solidFill>
                  <a:srgbClr val="000066"/>
                </a:solidFill>
              </a:rPr>
              <a:t> </a:t>
            </a:r>
            <a:r>
              <a:rPr lang="sv-SE" altLang="sv-SE" sz="2800" dirty="0" err="1">
                <a:solidFill>
                  <a:srgbClr val="000066"/>
                </a:solidFill>
              </a:rPr>
              <a:t>myndast</a:t>
            </a:r>
            <a:r>
              <a:rPr lang="sv-SE" altLang="sv-SE" sz="2800" dirty="0">
                <a:solidFill>
                  <a:srgbClr val="000066"/>
                </a:solidFill>
              </a:rPr>
              <a:t>, en </a:t>
            </a:r>
            <a:r>
              <a:rPr lang="sv-SE" altLang="sv-SE" sz="2800" dirty="0" err="1">
                <a:solidFill>
                  <a:srgbClr val="000066"/>
                </a:solidFill>
              </a:rPr>
              <a:t>sú</a:t>
            </a:r>
            <a:r>
              <a:rPr lang="sv-SE" altLang="sv-SE" sz="2800" dirty="0">
                <a:solidFill>
                  <a:srgbClr val="000066"/>
                </a:solidFill>
              </a:rPr>
              <a:t> </a:t>
            </a:r>
            <a:r>
              <a:rPr lang="sv-SE" altLang="sv-SE" sz="2800" dirty="0" err="1">
                <a:solidFill>
                  <a:srgbClr val="000066"/>
                </a:solidFill>
              </a:rPr>
              <a:t>geta</a:t>
            </a:r>
            <a:r>
              <a:rPr lang="sv-SE" altLang="sv-SE" sz="2800" dirty="0">
                <a:solidFill>
                  <a:srgbClr val="000066"/>
                </a:solidFill>
              </a:rPr>
              <a:t> </a:t>
            </a:r>
            <a:r>
              <a:rPr lang="sv-SE" altLang="sv-SE" sz="2800" dirty="0" err="1">
                <a:solidFill>
                  <a:srgbClr val="000066"/>
                </a:solidFill>
              </a:rPr>
              <a:t>minnkar</a:t>
            </a:r>
            <a:r>
              <a:rPr lang="sv-SE" altLang="sv-SE" sz="2800" dirty="0">
                <a:solidFill>
                  <a:srgbClr val="000066"/>
                </a:solidFill>
              </a:rPr>
              <a:t> </a:t>
            </a:r>
            <a:r>
              <a:rPr lang="sv-SE" altLang="sv-SE" sz="2800" dirty="0" err="1">
                <a:solidFill>
                  <a:srgbClr val="000066"/>
                </a:solidFill>
              </a:rPr>
              <a:t>með</a:t>
            </a:r>
            <a:r>
              <a:rPr lang="sv-SE" altLang="sv-SE" sz="2800" dirty="0">
                <a:solidFill>
                  <a:srgbClr val="000066"/>
                </a:solidFill>
              </a:rPr>
              <a:t> </a:t>
            </a:r>
            <a:r>
              <a:rPr lang="sv-SE" altLang="sv-SE" sz="2800" dirty="0" err="1">
                <a:solidFill>
                  <a:srgbClr val="000066"/>
                </a:solidFill>
              </a:rPr>
              <a:t>tímanum</a:t>
            </a:r>
            <a:r>
              <a:rPr lang="sv-SE" altLang="sv-SE" sz="2800" dirty="0">
                <a:solidFill>
                  <a:srgbClr val="000066"/>
                </a:solidFill>
              </a:rPr>
              <a:t>.</a:t>
            </a:r>
          </a:p>
          <a:p>
            <a:pPr>
              <a:lnSpc>
                <a:spcPct val="80000"/>
              </a:lnSpc>
              <a:spcBef>
                <a:spcPts val="1200"/>
              </a:spcBef>
              <a:spcAft>
                <a:spcPts val="1200"/>
              </a:spcAft>
            </a:pPr>
            <a:r>
              <a:rPr lang="sv-SE" altLang="sv-SE" sz="2800" dirty="0">
                <a:solidFill>
                  <a:srgbClr val="000066"/>
                </a:solidFill>
              </a:rPr>
              <a:t>Beckers </a:t>
            </a:r>
            <a:r>
              <a:rPr lang="sv-SE" altLang="sv-SE" sz="2800" dirty="0" err="1">
                <a:solidFill>
                  <a:srgbClr val="000066"/>
                </a:solidFill>
              </a:rPr>
              <a:t>vöðvarýrnun</a:t>
            </a:r>
            <a:r>
              <a:rPr lang="sv-SE" altLang="sv-SE" sz="2800" dirty="0">
                <a:solidFill>
                  <a:srgbClr val="000066"/>
                </a:solidFill>
              </a:rPr>
              <a:t> – </a:t>
            </a:r>
            <a:r>
              <a:rPr lang="sv-SE" altLang="sv-SE" sz="2800" dirty="0" err="1">
                <a:solidFill>
                  <a:srgbClr val="000066"/>
                </a:solidFill>
              </a:rPr>
              <a:t>stökkbreyting</a:t>
            </a:r>
            <a:r>
              <a:rPr lang="sv-SE" altLang="sv-SE" sz="2800" dirty="0">
                <a:solidFill>
                  <a:srgbClr val="000066"/>
                </a:solidFill>
              </a:rPr>
              <a:t> í </a:t>
            </a:r>
            <a:r>
              <a:rPr lang="sv-SE" altLang="sv-SE" sz="2800" dirty="0" err="1">
                <a:solidFill>
                  <a:srgbClr val="000066"/>
                </a:solidFill>
              </a:rPr>
              <a:t>sama</a:t>
            </a:r>
            <a:r>
              <a:rPr lang="sv-SE" altLang="sv-SE" sz="2800" dirty="0">
                <a:solidFill>
                  <a:srgbClr val="000066"/>
                </a:solidFill>
              </a:rPr>
              <a:t> geni en </a:t>
            </a:r>
            <a:r>
              <a:rPr lang="sv-SE" altLang="sv-SE" sz="2800" dirty="0" err="1">
                <a:solidFill>
                  <a:srgbClr val="000066"/>
                </a:solidFill>
              </a:rPr>
              <a:t>þar</a:t>
            </a:r>
            <a:r>
              <a:rPr lang="sv-SE" altLang="sv-SE" sz="2800" dirty="0">
                <a:solidFill>
                  <a:srgbClr val="000066"/>
                </a:solidFill>
              </a:rPr>
              <a:t> er </a:t>
            </a:r>
            <a:r>
              <a:rPr lang="sv-SE" altLang="sv-SE" sz="2800" dirty="0" err="1">
                <a:solidFill>
                  <a:srgbClr val="000066"/>
                </a:solidFill>
              </a:rPr>
              <a:t>lesramminn</a:t>
            </a:r>
            <a:r>
              <a:rPr lang="sv-SE" altLang="sv-SE" sz="2800" dirty="0">
                <a:solidFill>
                  <a:srgbClr val="000066"/>
                </a:solidFill>
              </a:rPr>
              <a:t> </a:t>
            </a:r>
            <a:r>
              <a:rPr lang="sv-SE" altLang="sv-SE" sz="2800" dirty="0" err="1">
                <a:solidFill>
                  <a:srgbClr val="000066"/>
                </a:solidFill>
              </a:rPr>
              <a:t>ekki</a:t>
            </a:r>
            <a:r>
              <a:rPr lang="sv-SE" altLang="sv-SE" sz="2800" dirty="0">
                <a:solidFill>
                  <a:srgbClr val="000066"/>
                </a:solidFill>
              </a:rPr>
              <a:t> </a:t>
            </a:r>
            <a:r>
              <a:rPr lang="sv-SE" altLang="sv-SE" sz="2800" dirty="0" err="1">
                <a:solidFill>
                  <a:srgbClr val="000066"/>
                </a:solidFill>
              </a:rPr>
              <a:t>eyðilagður</a:t>
            </a:r>
            <a:r>
              <a:rPr lang="sv-SE" altLang="sv-SE" sz="2800" dirty="0">
                <a:solidFill>
                  <a:srgbClr val="000066"/>
                </a:solidFill>
              </a:rPr>
              <a:t> </a:t>
            </a:r>
            <a:r>
              <a:rPr lang="sv-SE" altLang="sv-SE" sz="2800" dirty="0" err="1">
                <a:solidFill>
                  <a:srgbClr val="000066"/>
                </a:solidFill>
              </a:rPr>
              <a:t>þannig</a:t>
            </a:r>
            <a:r>
              <a:rPr lang="sv-SE" altLang="sv-SE" sz="2800" dirty="0">
                <a:solidFill>
                  <a:srgbClr val="000066"/>
                </a:solidFill>
              </a:rPr>
              <a:t> </a:t>
            </a:r>
            <a:r>
              <a:rPr lang="sv-SE" altLang="sv-SE" sz="2800" dirty="0" err="1">
                <a:solidFill>
                  <a:srgbClr val="000066"/>
                </a:solidFill>
              </a:rPr>
              <a:t>að</a:t>
            </a:r>
            <a:r>
              <a:rPr lang="sv-SE" altLang="sv-SE" sz="2800" dirty="0">
                <a:solidFill>
                  <a:srgbClr val="000066"/>
                </a:solidFill>
              </a:rPr>
              <a:t> </a:t>
            </a:r>
            <a:r>
              <a:rPr lang="sv-SE" altLang="sv-SE" sz="2800" dirty="0" err="1">
                <a:solidFill>
                  <a:srgbClr val="000066"/>
                </a:solidFill>
              </a:rPr>
              <a:t>próteinið</a:t>
            </a:r>
            <a:r>
              <a:rPr lang="sv-SE" altLang="sv-SE" sz="2800" dirty="0">
                <a:solidFill>
                  <a:srgbClr val="000066"/>
                </a:solidFill>
              </a:rPr>
              <a:t> </a:t>
            </a:r>
            <a:r>
              <a:rPr lang="sv-SE" altLang="sv-SE" sz="2800" dirty="0" err="1">
                <a:solidFill>
                  <a:srgbClr val="000066"/>
                </a:solidFill>
              </a:rPr>
              <a:t>myndast</a:t>
            </a:r>
            <a:r>
              <a:rPr lang="sv-SE" altLang="sv-SE" sz="2800" dirty="0">
                <a:solidFill>
                  <a:srgbClr val="000066"/>
                </a:solidFill>
              </a:rPr>
              <a:t> </a:t>
            </a:r>
            <a:r>
              <a:rPr lang="sv-SE" altLang="sv-SE" sz="2800" dirty="0" err="1">
                <a:solidFill>
                  <a:srgbClr val="000066"/>
                </a:solidFill>
              </a:rPr>
              <a:t>að</a:t>
            </a:r>
            <a:r>
              <a:rPr lang="sv-SE" altLang="sv-SE" sz="2800" dirty="0">
                <a:solidFill>
                  <a:srgbClr val="000066"/>
                </a:solidFill>
              </a:rPr>
              <a:t> </a:t>
            </a:r>
            <a:r>
              <a:rPr lang="sv-SE" altLang="sv-SE" sz="2800" dirty="0" err="1">
                <a:solidFill>
                  <a:srgbClr val="000066"/>
                </a:solidFill>
              </a:rPr>
              <a:t>einhverju</a:t>
            </a:r>
            <a:r>
              <a:rPr lang="sv-SE" altLang="sv-SE" sz="2800" dirty="0">
                <a:solidFill>
                  <a:srgbClr val="000066"/>
                </a:solidFill>
              </a:rPr>
              <a:t> </a:t>
            </a:r>
            <a:r>
              <a:rPr lang="sv-SE" altLang="sv-SE" sz="2800" dirty="0" err="1">
                <a:solidFill>
                  <a:srgbClr val="000066"/>
                </a:solidFill>
              </a:rPr>
              <a:t>leyti</a:t>
            </a:r>
            <a:r>
              <a:rPr lang="sv-SE" altLang="sv-SE" sz="2800" dirty="0">
                <a:solidFill>
                  <a:srgbClr val="000066"/>
                </a:solidFill>
              </a:rPr>
              <a:t> </a:t>
            </a:r>
            <a:r>
              <a:rPr lang="sv-SE" altLang="sv-SE" sz="2800" dirty="0" err="1">
                <a:solidFill>
                  <a:srgbClr val="000066"/>
                </a:solidFill>
              </a:rPr>
              <a:t>og</a:t>
            </a:r>
            <a:r>
              <a:rPr lang="sv-SE" altLang="sv-SE" sz="2800" dirty="0">
                <a:solidFill>
                  <a:srgbClr val="000066"/>
                </a:solidFill>
              </a:rPr>
              <a:t> </a:t>
            </a:r>
            <a:r>
              <a:rPr lang="sv-SE" altLang="sv-SE" sz="2800" dirty="0" err="1">
                <a:solidFill>
                  <a:srgbClr val="000066"/>
                </a:solidFill>
              </a:rPr>
              <a:t>því</a:t>
            </a:r>
            <a:r>
              <a:rPr lang="sv-SE" altLang="sv-SE" sz="2800" dirty="0">
                <a:solidFill>
                  <a:srgbClr val="000066"/>
                </a:solidFill>
              </a:rPr>
              <a:t> </a:t>
            </a:r>
            <a:r>
              <a:rPr lang="sv-SE" altLang="sv-SE" sz="2800" dirty="0" err="1">
                <a:solidFill>
                  <a:srgbClr val="000066"/>
                </a:solidFill>
              </a:rPr>
              <a:t>vægari</a:t>
            </a:r>
            <a:r>
              <a:rPr lang="sv-SE" altLang="sv-SE" sz="2800" dirty="0">
                <a:solidFill>
                  <a:srgbClr val="000066"/>
                </a:solidFill>
              </a:rPr>
              <a:t> </a:t>
            </a:r>
            <a:r>
              <a:rPr lang="sv-SE" altLang="sv-SE" sz="2800" dirty="0" err="1">
                <a:solidFill>
                  <a:srgbClr val="000066"/>
                </a:solidFill>
              </a:rPr>
              <a:t>einkenni</a:t>
            </a:r>
            <a:r>
              <a:rPr lang="sv-SE" altLang="sv-SE" sz="2800" dirty="0">
                <a:solidFill>
                  <a:srgbClr val="000066"/>
                </a:solidFill>
              </a:rPr>
              <a:t> </a:t>
            </a:r>
            <a:r>
              <a:rPr lang="sv-SE" altLang="sv-SE" sz="2800" dirty="0" err="1">
                <a:solidFill>
                  <a:srgbClr val="000066"/>
                </a:solidFill>
              </a:rPr>
              <a:t>sem</a:t>
            </a:r>
            <a:r>
              <a:rPr lang="sv-SE" altLang="sv-SE" sz="2800" dirty="0">
                <a:solidFill>
                  <a:srgbClr val="000066"/>
                </a:solidFill>
              </a:rPr>
              <a:t> </a:t>
            </a:r>
            <a:r>
              <a:rPr lang="sv-SE" altLang="sv-SE" sz="2800" dirty="0" err="1">
                <a:solidFill>
                  <a:srgbClr val="000066"/>
                </a:solidFill>
              </a:rPr>
              <a:t>birtast</a:t>
            </a:r>
            <a:r>
              <a:rPr lang="sv-SE" altLang="sv-SE" sz="2800" dirty="0">
                <a:solidFill>
                  <a:srgbClr val="000066"/>
                </a:solidFill>
              </a:rPr>
              <a:t> </a:t>
            </a:r>
            <a:r>
              <a:rPr lang="sv-SE" altLang="sv-SE" sz="2800" dirty="0" err="1">
                <a:solidFill>
                  <a:srgbClr val="000066"/>
                </a:solidFill>
              </a:rPr>
              <a:t>seinna</a:t>
            </a:r>
            <a:r>
              <a:rPr lang="sv-SE" altLang="sv-SE" sz="2800" dirty="0">
                <a:solidFill>
                  <a:srgbClr val="000066"/>
                </a:solidFill>
              </a:rPr>
              <a:t>.</a:t>
            </a:r>
          </a:p>
          <a:p>
            <a:pPr>
              <a:lnSpc>
                <a:spcPct val="80000"/>
              </a:lnSpc>
            </a:pPr>
            <a:endParaRPr lang="sv-SE" altLang="sv-SE" sz="2800" dirty="0"/>
          </a:p>
        </p:txBody>
      </p:sp>
    </p:spTree>
    <p:extLst>
      <p:ext uri="{BB962C8B-B14F-4D97-AF65-F5344CB8AC3E}">
        <p14:creationId xmlns:p14="http://schemas.microsoft.com/office/powerpoint/2010/main" val="4034738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5376863"/>
            <a:ext cx="9144000" cy="15065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s-IS" altLang="sv-SE" sz="1800"/>
          </a:p>
        </p:txBody>
      </p:sp>
      <p:sp>
        <p:nvSpPr>
          <p:cNvPr id="7171" name="Rectangle 1026"/>
          <p:cNvSpPr>
            <a:spLocks noGrp="1" noChangeArrowheads="1"/>
          </p:cNvSpPr>
          <p:nvPr>
            <p:ph type="title" idx="4294967295"/>
          </p:nvPr>
        </p:nvSpPr>
        <p:spPr>
          <a:xfrm>
            <a:off x="179388" y="274638"/>
            <a:ext cx="8785225" cy="1143000"/>
          </a:xfrm>
        </p:spPr>
        <p:txBody>
          <a:bodyPr/>
          <a:lstStyle/>
          <a:p>
            <a:r>
              <a:rPr lang="sv-SE" altLang="sv-SE" sz="2800">
                <a:solidFill>
                  <a:srgbClr val="002060"/>
                </a:solidFill>
              </a:rPr>
              <a:t>Skeletal muscle in Duchenne muscular dystrophy</a:t>
            </a:r>
          </a:p>
        </p:txBody>
      </p:sp>
      <p:pic>
        <p:nvPicPr>
          <p:cNvPr id="7172" name="Picture 1028" descr="7979-05 HE x20"/>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5003800" y="1849438"/>
            <a:ext cx="3671888" cy="2847975"/>
          </a:xfrm>
          <a:noFill/>
          <a:ln w="38100">
            <a:solidFill>
              <a:srgbClr val="000000"/>
            </a:solidFill>
            <a:miter lim="800000"/>
            <a:headEnd/>
            <a:tailEnd/>
          </a:ln>
        </p:spPr>
      </p:pic>
      <p:pic>
        <p:nvPicPr>
          <p:cNvPr id="7173" name="Picture 10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862138"/>
            <a:ext cx="3887788" cy="28241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 Box 1039"/>
          <p:cNvSpPr txBox="1">
            <a:spLocks noChangeArrowheads="1"/>
          </p:cNvSpPr>
          <p:nvPr/>
        </p:nvSpPr>
        <p:spPr bwMode="auto">
          <a:xfrm>
            <a:off x="1187450" y="4914900"/>
            <a:ext cx="223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400">
                <a:solidFill>
                  <a:srgbClr val="000066"/>
                </a:solidFill>
              </a:rPr>
              <a:t>Normal muscle</a:t>
            </a:r>
          </a:p>
        </p:txBody>
      </p:sp>
      <p:sp>
        <p:nvSpPr>
          <p:cNvPr id="7175" name="Text Box 1040"/>
          <p:cNvSpPr txBox="1">
            <a:spLocks noChangeArrowheads="1"/>
          </p:cNvSpPr>
          <p:nvPr/>
        </p:nvSpPr>
        <p:spPr bwMode="auto">
          <a:xfrm>
            <a:off x="4737100" y="4914900"/>
            <a:ext cx="440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400">
                <a:solidFill>
                  <a:srgbClr val="000066"/>
                </a:solidFill>
              </a:rPr>
              <a:t>Duchenne muscular dystrophy</a:t>
            </a:r>
          </a:p>
        </p:txBody>
      </p:sp>
      <p:sp>
        <p:nvSpPr>
          <p:cNvPr id="7176" name="textruta 1"/>
          <p:cNvSpPr txBox="1">
            <a:spLocks noChangeArrowheads="1"/>
          </p:cNvSpPr>
          <p:nvPr/>
        </p:nvSpPr>
        <p:spPr bwMode="auto">
          <a:xfrm>
            <a:off x="5892800" y="6362700"/>
            <a:ext cx="2652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sv-SE" altLang="sv-SE" sz="1600" b="1">
                <a:solidFill>
                  <a:srgbClr val="002060"/>
                </a:solidFill>
              </a:rPr>
              <a:t>Figure by Anders Oldfors</a:t>
            </a:r>
          </a:p>
        </p:txBody>
      </p:sp>
    </p:spTree>
    <p:extLst>
      <p:ext uri="{BB962C8B-B14F-4D97-AF65-F5344CB8AC3E}">
        <p14:creationId xmlns:p14="http://schemas.microsoft.com/office/powerpoint/2010/main" val="422861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628800"/>
            <a:ext cx="583264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371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39713" y="274638"/>
            <a:ext cx="8678862" cy="1143000"/>
          </a:xfrm>
        </p:spPr>
        <p:txBody>
          <a:bodyPr/>
          <a:lstStyle/>
          <a:p>
            <a:r>
              <a:rPr lang="sv-SE" altLang="sv-SE" sz="2800">
                <a:solidFill>
                  <a:srgbClr val="002060"/>
                </a:solidFill>
              </a:rPr>
              <a:t>Skeletal muscle in Duchenne muscular dystrophy</a:t>
            </a:r>
          </a:p>
        </p:txBody>
      </p:sp>
      <p:sp>
        <p:nvSpPr>
          <p:cNvPr id="8195" name="Rectangle 6"/>
          <p:cNvSpPr>
            <a:spLocks noGrp="1" noChangeArrowheads="1"/>
          </p:cNvSpPr>
          <p:nvPr>
            <p:ph type="body" idx="4294967295"/>
          </p:nvPr>
        </p:nvSpPr>
        <p:spPr>
          <a:xfrm>
            <a:off x="250825" y="1955800"/>
            <a:ext cx="8518525" cy="4198938"/>
          </a:xfrm>
        </p:spPr>
        <p:txBody>
          <a:bodyPr/>
          <a:lstStyle/>
          <a:p>
            <a:pPr>
              <a:lnSpc>
                <a:spcPct val="90000"/>
              </a:lnSpc>
            </a:pPr>
            <a:endParaRPr lang="en-US" altLang="sv-SE"/>
          </a:p>
          <a:p>
            <a:pPr>
              <a:lnSpc>
                <a:spcPct val="90000"/>
              </a:lnSpc>
            </a:pPr>
            <a:endParaRPr lang="en-US" altLang="sv-SE"/>
          </a:p>
          <a:p>
            <a:pPr>
              <a:lnSpc>
                <a:spcPct val="90000"/>
              </a:lnSpc>
            </a:pPr>
            <a:endParaRPr lang="en-US" altLang="sv-SE"/>
          </a:p>
          <a:p>
            <a:pPr>
              <a:lnSpc>
                <a:spcPct val="90000"/>
              </a:lnSpc>
            </a:pPr>
            <a:endParaRPr lang="en-US" altLang="sv-SE"/>
          </a:p>
          <a:p>
            <a:pPr>
              <a:lnSpc>
                <a:spcPct val="90000"/>
              </a:lnSpc>
            </a:pPr>
            <a:endParaRPr lang="en-US" altLang="sv-SE"/>
          </a:p>
          <a:p>
            <a:pPr>
              <a:lnSpc>
                <a:spcPct val="90000"/>
              </a:lnSpc>
              <a:buFontTx/>
              <a:buNone/>
            </a:pPr>
            <a:r>
              <a:rPr lang="en-US" altLang="sv-SE" sz="2400">
                <a:solidFill>
                  <a:srgbClr val="000066"/>
                </a:solidFill>
              </a:rPr>
              <a:t>Severe dystrophin deficiency   		Normal dystrophin</a:t>
            </a:r>
            <a:endParaRPr lang="sv-SE" altLang="sv-SE" sz="2400">
              <a:solidFill>
                <a:srgbClr val="000066"/>
              </a:solidFill>
            </a:endParaRPr>
          </a:p>
        </p:txBody>
      </p:sp>
      <p:grpSp>
        <p:nvGrpSpPr>
          <p:cNvPr id="2" name="Group 7"/>
          <p:cNvGrpSpPr>
            <a:grpSpLocks/>
          </p:cNvGrpSpPr>
          <p:nvPr/>
        </p:nvGrpSpPr>
        <p:grpSpPr bwMode="auto">
          <a:xfrm>
            <a:off x="455613" y="1776413"/>
            <a:ext cx="8305800" cy="2778125"/>
            <a:chOff x="288" y="162"/>
            <a:chExt cx="5232" cy="1750"/>
          </a:xfrm>
        </p:grpSpPr>
        <p:grpSp>
          <p:nvGrpSpPr>
            <p:cNvPr id="8199" name="Group 8"/>
            <p:cNvGrpSpPr>
              <a:grpSpLocks/>
            </p:cNvGrpSpPr>
            <p:nvPr/>
          </p:nvGrpSpPr>
          <p:grpSpPr bwMode="auto">
            <a:xfrm>
              <a:off x="3264" y="162"/>
              <a:ext cx="2256" cy="1750"/>
              <a:chOff x="3504" y="170"/>
              <a:chExt cx="2256" cy="1750"/>
            </a:xfrm>
          </p:grpSpPr>
          <p:pic>
            <p:nvPicPr>
              <p:cNvPr id="8205" name="Picture 9" descr="7979-05 dys 1 kontr x20"/>
              <p:cNvPicPr>
                <a:picLocks noChangeAspect="1" noChangeArrowheads="1"/>
              </p:cNvPicPr>
              <p:nvPr/>
            </p:nvPicPr>
            <p:blipFill>
              <a:blip r:embed="rId3" cstate="print">
                <a:lum bright="8000" contrast="8000"/>
                <a:extLst>
                  <a:ext uri="{28A0092B-C50C-407E-A947-70E740481C1C}">
                    <a14:useLocalDpi xmlns:a14="http://schemas.microsoft.com/office/drawing/2010/main" val="0"/>
                  </a:ext>
                </a:extLst>
              </a:blip>
              <a:srcRect/>
              <a:stretch>
                <a:fillRect/>
              </a:stretch>
            </p:blipFill>
            <p:spPr bwMode="auto">
              <a:xfrm>
                <a:off x="3504" y="170"/>
                <a:ext cx="2256" cy="1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 Box 10"/>
              <p:cNvSpPr txBox="1">
                <a:spLocks noChangeArrowheads="1"/>
              </p:cNvSpPr>
              <p:nvPr/>
            </p:nvSpPr>
            <p:spPr bwMode="auto">
              <a:xfrm>
                <a:off x="3552" y="192"/>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sv-SE" sz="1800">
                  <a:latin typeface="Comic Sans MS" pitchFamily="66" charset="0"/>
                </a:endParaRPr>
              </a:p>
            </p:txBody>
          </p:sp>
        </p:grpSp>
        <p:grpSp>
          <p:nvGrpSpPr>
            <p:cNvPr id="8200" name="Group 11"/>
            <p:cNvGrpSpPr>
              <a:grpSpLocks/>
            </p:cNvGrpSpPr>
            <p:nvPr/>
          </p:nvGrpSpPr>
          <p:grpSpPr bwMode="auto">
            <a:xfrm>
              <a:off x="288" y="192"/>
              <a:ext cx="2208" cy="1713"/>
              <a:chOff x="0" y="192"/>
              <a:chExt cx="2208" cy="1713"/>
            </a:xfrm>
          </p:grpSpPr>
          <p:pic>
            <p:nvPicPr>
              <p:cNvPr id="8201" name="Picture 12" descr="7979-05 dys 1  x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2"/>
                <a:ext cx="2208" cy="17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2" name="Text Box 13"/>
              <p:cNvSpPr txBox="1">
                <a:spLocks noChangeArrowheads="1"/>
              </p:cNvSpPr>
              <p:nvPr/>
            </p:nvSpPr>
            <p:spPr bwMode="auto">
              <a:xfrm>
                <a:off x="0" y="19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sv-SE" sz="1800">
                  <a:latin typeface="Comic Sans MS" pitchFamily="66" charset="0"/>
                </a:endParaRPr>
              </a:p>
            </p:txBody>
          </p:sp>
          <p:sp>
            <p:nvSpPr>
              <p:cNvPr id="8203" name="Text Box 14"/>
              <p:cNvSpPr txBox="1">
                <a:spLocks noChangeArrowheads="1"/>
              </p:cNvSpPr>
              <p:nvPr/>
            </p:nvSpPr>
            <p:spPr bwMode="auto">
              <a:xfrm>
                <a:off x="720" y="672"/>
                <a:ext cx="10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sv-SE" sz="1200">
                    <a:latin typeface="Comic Sans MS" pitchFamily="66" charset="0"/>
                  </a:rPr>
                  <a:t>A revertant fiber</a:t>
                </a:r>
              </a:p>
            </p:txBody>
          </p:sp>
          <p:sp>
            <p:nvSpPr>
              <p:cNvPr id="8204" name="Line 15"/>
              <p:cNvSpPr>
                <a:spLocks noChangeShapeType="1"/>
              </p:cNvSpPr>
              <p:nvPr/>
            </p:nvSpPr>
            <p:spPr bwMode="auto">
              <a:xfrm flipV="1">
                <a:off x="1392" y="528"/>
                <a:ext cx="24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grpSp>
      </p:grpSp>
      <p:sp>
        <p:nvSpPr>
          <p:cNvPr id="8197" name="Rectangle 4"/>
          <p:cNvSpPr>
            <a:spLocks noChangeArrowheads="1"/>
          </p:cNvSpPr>
          <p:nvPr/>
        </p:nvSpPr>
        <p:spPr bwMode="auto">
          <a:xfrm>
            <a:off x="0" y="5181600"/>
            <a:ext cx="914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s-IS" altLang="sv-SE" sz="1800"/>
          </a:p>
        </p:txBody>
      </p:sp>
      <p:sp>
        <p:nvSpPr>
          <p:cNvPr id="8198" name="textruta 13"/>
          <p:cNvSpPr txBox="1">
            <a:spLocks noChangeArrowheads="1"/>
          </p:cNvSpPr>
          <p:nvPr/>
        </p:nvSpPr>
        <p:spPr bwMode="auto">
          <a:xfrm>
            <a:off x="5892800" y="6362700"/>
            <a:ext cx="2652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sv-SE" altLang="sv-SE" sz="1600" b="1">
                <a:solidFill>
                  <a:srgbClr val="002060"/>
                </a:solidFill>
              </a:rPr>
              <a:t>Figure by Anders Oldfors</a:t>
            </a:r>
          </a:p>
        </p:txBody>
      </p:sp>
    </p:spTree>
    <p:extLst>
      <p:ext uri="{BB962C8B-B14F-4D97-AF65-F5344CB8AC3E}">
        <p14:creationId xmlns:p14="http://schemas.microsoft.com/office/powerpoint/2010/main" val="218693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v-SE" altLang="sv-SE" dirty="0" err="1">
                <a:solidFill>
                  <a:schemeClr val="tx2">
                    <a:lumMod val="75000"/>
                  </a:schemeClr>
                </a:solidFill>
              </a:rPr>
              <a:t>Sjúkdómsgangur</a:t>
            </a:r>
            <a:endParaRPr lang="sv-SE" altLang="sv-SE" dirty="0">
              <a:solidFill>
                <a:schemeClr val="tx2">
                  <a:lumMod val="75000"/>
                </a:schemeClr>
              </a:solidFill>
            </a:endParaRPr>
          </a:p>
        </p:txBody>
      </p:sp>
      <p:sp>
        <p:nvSpPr>
          <p:cNvPr id="15363" name="Rectangle 3"/>
          <p:cNvSpPr>
            <a:spLocks noGrp="1" noChangeArrowheads="1"/>
          </p:cNvSpPr>
          <p:nvPr>
            <p:ph type="body" idx="1"/>
          </p:nvPr>
        </p:nvSpPr>
        <p:spPr/>
        <p:txBody>
          <a:bodyPr>
            <a:normAutofit/>
          </a:bodyPr>
          <a:lstStyle/>
          <a:p>
            <a:r>
              <a:rPr lang="sv-SE" altLang="sv-SE" sz="2800" dirty="0">
                <a:solidFill>
                  <a:srgbClr val="000066"/>
                </a:solidFill>
              </a:rPr>
              <a:t>0-3 </a:t>
            </a:r>
            <a:r>
              <a:rPr lang="sv-SE" altLang="sv-SE" sz="2800" dirty="0" err="1">
                <a:solidFill>
                  <a:srgbClr val="000066"/>
                </a:solidFill>
              </a:rPr>
              <a:t>ára</a:t>
            </a:r>
            <a:endParaRPr lang="sv-SE" altLang="sv-SE" sz="2800" dirty="0">
              <a:solidFill>
                <a:srgbClr val="000066"/>
              </a:solidFill>
            </a:endParaRPr>
          </a:p>
          <a:p>
            <a:pPr lvl="1">
              <a:lnSpc>
                <a:spcPct val="140000"/>
              </a:lnSpc>
            </a:pPr>
            <a:r>
              <a:rPr lang="sv-SE" altLang="sv-SE" sz="2400" dirty="0" err="1">
                <a:solidFill>
                  <a:srgbClr val="000066"/>
                </a:solidFill>
              </a:rPr>
              <a:t>Veruleg</a:t>
            </a:r>
            <a:r>
              <a:rPr lang="sv-SE" altLang="sv-SE" sz="2400" dirty="0">
                <a:solidFill>
                  <a:srgbClr val="000066"/>
                </a:solidFill>
              </a:rPr>
              <a:t> </a:t>
            </a:r>
            <a:r>
              <a:rPr lang="sv-SE" altLang="sv-SE" sz="2400" dirty="0" err="1">
                <a:solidFill>
                  <a:srgbClr val="000066"/>
                </a:solidFill>
              </a:rPr>
              <a:t>hækkun</a:t>
            </a:r>
            <a:r>
              <a:rPr lang="sv-SE" altLang="sv-SE" sz="2400" dirty="0">
                <a:solidFill>
                  <a:srgbClr val="000066"/>
                </a:solidFill>
              </a:rPr>
              <a:t> á CK</a:t>
            </a:r>
          </a:p>
          <a:p>
            <a:pPr lvl="1">
              <a:lnSpc>
                <a:spcPct val="140000"/>
              </a:lnSpc>
            </a:pPr>
            <a:r>
              <a:rPr lang="sv-SE" altLang="sv-SE" sz="2400" dirty="0" err="1">
                <a:solidFill>
                  <a:srgbClr val="000066"/>
                </a:solidFill>
              </a:rPr>
              <a:t>Byrja</a:t>
            </a:r>
            <a:r>
              <a:rPr lang="sv-SE" altLang="sv-SE" sz="2400" dirty="0">
                <a:solidFill>
                  <a:srgbClr val="000066"/>
                </a:solidFill>
              </a:rPr>
              <a:t> </a:t>
            </a:r>
            <a:r>
              <a:rPr lang="sv-SE" altLang="sv-SE" sz="2400" dirty="0" err="1">
                <a:solidFill>
                  <a:srgbClr val="000066"/>
                </a:solidFill>
              </a:rPr>
              <a:t>seinna</a:t>
            </a:r>
            <a:r>
              <a:rPr lang="sv-SE" altLang="sv-SE" sz="2400" dirty="0">
                <a:solidFill>
                  <a:srgbClr val="000066"/>
                </a:solidFill>
              </a:rPr>
              <a:t> </a:t>
            </a:r>
            <a:r>
              <a:rPr lang="sv-SE" altLang="sv-SE" sz="2400" dirty="0" err="1">
                <a:solidFill>
                  <a:srgbClr val="000066"/>
                </a:solidFill>
              </a:rPr>
              <a:t>að</a:t>
            </a:r>
            <a:r>
              <a:rPr lang="sv-SE" altLang="sv-SE" sz="2400" dirty="0">
                <a:solidFill>
                  <a:srgbClr val="000066"/>
                </a:solidFill>
              </a:rPr>
              <a:t> </a:t>
            </a:r>
            <a:r>
              <a:rPr lang="sv-SE" altLang="sv-SE" sz="2400" dirty="0" err="1">
                <a:solidFill>
                  <a:srgbClr val="000066"/>
                </a:solidFill>
              </a:rPr>
              <a:t>ganga</a:t>
            </a:r>
            <a:r>
              <a:rPr lang="sv-SE" altLang="sv-SE" sz="2400" dirty="0">
                <a:solidFill>
                  <a:srgbClr val="000066"/>
                </a:solidFill>
              </a:rPr>
              <a:t>, </a:t>
            </a:r>
            <a:r>
              <a:rPr lang="sv-SE" altLang="sv-SE" sz="2400" dirty="0" err="1">
                <a:solidFill>
                  <a:srgbClr val="000066"/>
                </a:solidFill>
              </a:rPr>
              <a:t>um</a:t>
            </a:r>
            <a:r>
              <a:rPr lang="sv-SE" altLang="sv-SE" sz="2400" dirty="0">
                <a:solidFill>
                  <a:srgbClr val="000066"/>
                </a:solidFill>
              </a:rPr>
              <a:t> </a:t>
            </a:r>
            <a:r>
              <a:rPr lang="sv-SE" altLang="sv-SE" sz="2400" dirty="0" err="1">
                <a:solidFill>
                  <a:srgbClr val="000066"/>
                </a:solidFill>
              </a:rPr>
              <a:t>helmingur</a:t>
            </a:r>
            <a:r>
              <a:rPr lang="sv-SE" altLang="sv-SE" sz="2400" dirty="0">
                <a:solidFill>
                  <a:srgbClr val="000066"/>
                </a:solidFill>
              </a:rPr>
              <a:t> 18 </a:t>
            </a:r>
            <a:r>
              <a:rPr lang="sv-SE" altLang="sv-SE" sz="2400" dirty="0" err="1">
                <a:solidFill>
                  <a:srgbClr val="000066"/>
                </a:solidFill>
              </a:rPr>
              <a:t>mánaða</a:t>
            </a:r>
            <a:r>
              <a:rPr lang="sv-SE" altLang="sv-SE" sz="2400" dirty="0">
                <a:solidFill>
                  <a:srgbClr val="000066"/>
                </a:solidFill>
              </a:rPr>
              <a:t> </a:t>
            </a:r>
          </a:p>
          <a:p>
            <a:pPr lvl="1">
              <a:lnSpc>
                <a:spcPct val="140000"/>
              </a:lnSpc>
            </a:pPr>
            <a:r>
              <a:rPr lang="sv-SE" altLang="sv-SE" sz="2400" dirty="0" err="1">
                <a:solidFill>
                  <a:srgbClr val="000066"/>
                </a:solidFill>
              </a:rPr>
              <a:t>Dettni</a:t>
            </a:r>
            <a:r>
              <a:rPr lang="sv-SE" altLang="sv-SE" sz="2400" dirty="0">
                <a:solidFill>
                  <a:srgbClr val="000066"/>
                </a:solidFill>
              </a:rPr>
              <a:t>, </a:t>
            </a:r>
            <a:r>
              <a:rPr lang="sv-SE" altLang="sv-SE" sz="2400" dirty="0" err="1">
                <a:solidFill>
                  <a:srgbClr val="000066"/>
                </a:solidFill>
              </a:rPr>
              <a:t>læra</a:t>
            </a:r>
            <a:r>
              <a:rPr lang="sv-SE" altLang="sv-SE" sz="2400" dirty="0">
                <a:solidFill>
                  <a:srgbClr val="000066"/>
                </a:solidFill>
              </a:rPr>
              <a:t> </a:t>
            </a:r>
            <a:r>
              <a:rPr lang="sv-SE" altLang="sv-SE" sz="2400" dirty="0" err="1">
                <a:solidFill>
                  <a:srgbClr val="000066"/>
                </a:solidFill>
              </a:rPr>
              <a:t>ekki</a:t>
            </a:r>
            <a:r>
              <a:rPr lang="sv-SE" altLang="sv-SE" sz="2400" dirty="0">
                <a:solidFill>
                  <a:srgbClr val="000066"/>
                </a:solidFill>
              </a:rPr>
              <a:t> </a:t>
            </a:r>
            <a:r>
              <a:rPr lang="sv-SE" altLang="sv-SE" sz="2400" dirty="0" err="1">
                <a:solidFill>
                  <a:srgbClr val="000066"/>
                </a:solidFill>
              </a:rPr>
              <a:t>að</a:t>
            </a:r>
            <a:r>
              <a:rPr lang="sv-SE" altLang="sv-SE" sz="2400" dirty="0">
                <a:solidFill>
                  <a:srgbClr val="000066"/>
                </a:solidFill>
              </a:rPr>
              <a:t> </a:t>
            </a:r>
            <a:r>
              <a:rPr lang="sv-SE" altLang="sv-SE" sz="2400" dirty="0" err="1">
                <a:solidFill>
                  <a:srgbClr val="000066"/>
                </a:solidFill>
              </a:rPr>
              <a:t>hlaupa</a:t>
            </a:r>
            <a:r>
              <a:rPr lang="sv-SE" altLang="sv-SE" sz="2400" dirty="0">
                <a:solidFill>
                  <a:srgbClr val="000066"/>
                </a:solidFill>
              </a:rPr>
              <a:t> </a:t>
            </a:r>
            <a:r>
              <a:rPr lang="sv-SE" altLang="sv-SE" sz="2400" dirty="0" err="1">
                <a:solidFill>
                  <a:srgbClr val="000066"/>
                </a:solidFill>
              </a:rPr>
              <a:t>eins</a:t>
            </a:r>
            <a:r>
              <a:rPr lang="sv-SE" altLang="sv-SE" sz="2400" dirty="0">
                <a:solidFill>
                  <a:srgbClr val="000066"/>
                </a:solidFill>
              </a:rPr>
              <a:t> </a:t>
            </a:r>
            <a:r>
              <a:rPr lang="sv-SE" altLang="sv-SE" sz="2400" dirty="0" err="1">
                <a:solidFill>
                  <a:srgbClr val="000066"/>
                </a:solidFill>
              </a:rPr>
              <a:t>og</a:t>
            </a:r>
            <a:r>
              <a:rPr lang="sv-SE" altLang="sv-SE" sz="2400" dirty="0">
                <a:solidFill>
                  <a:srgbClr val="000066"/>
                </a:solidFill>
              </a:rPr>
              <a:t> </a:t>
            </a:r>
            <a:r>
              <a:rPr lang="sv-SE" altLang="sv-SE" sz="2400" dirty="0" err="1">
                <a:solidFill>
                  <a:srgbClr val="000066"/>
                </a:solidFill>
              </a:rPr>
              <a:t>jafnaldar</a:t>
            </a:r>
            <a:endParaRPr lang="sv-SE" altLang="sv-SE" sz="2400" dirty="0">
              <a:solidFill>
                <a:srgbClr val="000066"/>
              </a:solidFill>
            </a:endParaRPr>
          </a:p>
          <a:p>
            <a:pPr lvl="1">
              <a:lnSpc>
                <a:spcPct val="140000"/>
              </a:lnSpc>
            </a:pPr>
            <a:r>
              <a:rPr lang="sv-SE" altLang="sv-SE" sz="2400" dirty="0">
                <a:solidFill>
                  <a:srgbClr val="000066"/>
                </a:solidFill>
              </a:rPr>
              <a:t>Proximal </a:t>
            </a:r>
            <a:r>
              <a:rPr lang="sv-SE" altLang="sv-SE" sz="2400" dirty="0" err="1">
                <a:solidFill>
                  <a:srgbClr val="000066"/>
                </a:solidFill>
              </a:rPr>
              <a:t>vöðvarýrnun</a:t>
            </a:r>
            <a:endParaRPr lang="sv-SE" altLang="sv-SE" sz="2400" dirty="0">
              <a:solidFill>
                <a:srgbClr val="000066"/>
              </a:solidFill>
            </a:endParaRPr>
          </a:p>
          <a:p>
            <a:pPr lvl="1">
              <a:lnSpc>
                <a:spcPct val="140000"/>
              </a:lnSpc>
            </a:pPr>
            <a:r>
              <a:rPr lang="is-IS" altLang="sv-SE" sz="2400" dirty="0">
                <a:solidFill>
                  <a:srgbClr val="000066"/>
                </a:solidFill>
              </a:rPr>
              <a:t>Stækkaðir kálfavöðvar</a:t>
            </a:r>
            <a:endParaRPr lang="sv-SE" altLang="sv-SE" sz="2400" dirty="0">
              <a:solidFill>
                <a:srgbClr val="000066"/>
              </a:solidFill>
            </a:endParaRPr>
          </a:p>
          <a:p>
            <a:pPr lvl="1">
              <a:lnSpc>
                <a:spcPct val="140000"/>
              </a:lnSpc>
            </a:pPr>
            <a:r>
              <a:rPr lang="is-IS" altLang="sv-SE" sz="2400" dirty="0">
                <a:solidFill>
                  <a:srgbClr val="000066"/>
                </a:solidFill>
              </a:rPr>
              <a:t>Stundum almenn þroskaseinkun</a:t>
            </a:r>
            <a:endParaRPr lang="sv-SE" altLang="sv-SE" sz="2400" dirty="0">
              <a:solidFill>
                <a:srgbClr val="000066"/>
              </a:solidFill>
            </a:endParaRPr>
          </a:p>
        </p:txBody>
      </p:sp>
    </p:spTree>
    <p:extLst>
      <p:ext uri="{BB962C8B-B14F-4D97-AF65-F5344CB8AC3E}">
        <p14:creationId xmlns:p14="http://schemas.microsoft.com/office/powerpoint/2010/main" val="2142859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sv-SE" altLang="sv-SE"/>
          </a:p>
        </p:txBody>
      </p:sp>
      <p:sp>
        <p:nvSpPr>
          <p:cNvPr id="16387" name="Rectangle 3"/>
          <p:cNvSpPr>
            <a:spLocks noGrp="1" noChangeArrowheads="1"/>
          </p:cNvSpPr>
          <p:nvPr>
            <p:ph type="body" idx="1"/>
          </p:nvPr>
        </p:nvSpPr>
        <p:spPr/>
        <p:txBody>
          <a:bodyPr/>
          <a:lstStyle/>
          <a:p>
            <a:r>
              <a:rPr lang="sv-SE" altLang="sv-SE" sz="2800" dirty="0">
                <a:solidFill>
                  <a:srgbClr val="000066"/>
                </a:solidFill>
              </a:rPr>
              <a:t>3-6 </a:t>
            </a:r>
            <a:r>
              <a:rPr lang="sv-SE" altLang="sv-SE" sz="2800" dirty="0" err="1">
                <a:solidFill>
                  <a:srgbClr val="000066"/>
                </a:solidFill>
              </a:rPr>
              <a:t>ára</a:t>
            </a:r>
            <a:r>
              <a:rPr lang="sv-SE" altLang="sv-SE" sz="2800" dirty="0">
                <a:solidFill>
                  <a:srgbClr val="000066"/>
                </a:solidFill>
              </a:rPr>
              <a:t> </a:t>
            </a:r>
            <a:endParaRPr lang="sv-SE" altLang="sv-SE" sz="3300" dirty="0">
              <a:solidFill>
                <a:srgbClr val="000066"/>
              </a:solidFill>
            </a:endParaRPr>
          </a:p>
          <a:p>
            <a:pPr lvl="1">
              <a:lnSpc>
                <a:spcPct val="140000"/>
              </a:lnSpc>
            </a:pPr>
            <a:r>
              <a:rPr lang="sv-SE" altLang="sv-SE" sz="2400" dirty="0" err="1">
                <a:solidFill>
                  <a:srgbClr val="000066"/>
                </a:solidFill>
              </a:rPr>
              <a:t>Vaggandi</a:t>
            </a:r>
            <a:r>
              <a:rPr lang="sv-SE" altLang="sv-SE" sz="2400" dirty="0">
                <a:solidFill>
                  <a:srgbClr val="000066"/>
                </a:solidFill>
              </a:rPr>
              <a:t> </a:t>
            </a:r>
            <a:r>
              <a:rPr lang="sv-SE" altLang="sv-SE" sz="2400" dirty="0" err="1">
                <a:solidFill>
                  <a:srgbClr val="000066"/>
                </a:solidFill>
              </a:rPr>
              <a:t>göngulag</a:t>
            </a:r>
            <a:r>
              <a:rPr lang="sv-SE" altLang="sv-SE" sz="2400" dirty="0">
                <a:solidFill>
                  <a:srgbClr val="000066"/>
                </a:solidFill>
              </a:rPr>
              <a:t>, </a:t>
            </a:r>
            <a:r>
              <a:rPr lang="sv-SE" altLang="sv-SE" sz="2400" dirty="0" err="1">
                <a:solidFill>
                  <a:srgbClr val="000066"/>
                </a:solidFill>
              </a:rPr>
              <a:t>erfitt</a:t>
            </a:r>
            <a:r>
              <a:rPr lang="sv-SE" altLang="sv-SE" sz="2400" dirty="0">
                <a:solidFill>
                  <a:srgbClr val="000066"/>
                </a:solidFill>
              </a:rPr>
              <a:t> </a:t>
            </a:r>
            <a:r>
              <a:rPr lang="sv-SE" altLang="sv-SE" sz="2400" dirty="0" err="1">
                <a:solidFill>
                  <a:srgbClr val="000066"/>
                </a:solidFill>
              </a:rPr>
              <a:t>að</a:t>
            </a:r>
            <a:r>
              <a:rPr lang="sv-SE" altLang="sv-SE" sz="2400" dirty="0">
                <a:solidFill>
                  <a:srgbClr val="000066"/>
                </a:solidFill>
              </a:rPr>
              <a:t> </a:t>
            </a:r>
            <a:r>
              <a:rPr lang="sv-SE" altLang="sv-SE" sz="2400" dirty="0" err="1">
                <a:solidFill>
                  <a:srgbClr val="000066"/>
                </a:solidFill>
              </a:rPr>
              <a:t>ganga</a:t>
            </a:r>
            <a:r>
              <a:rPr lang="sv-SE" altLang="sv-SE" sz="2400" dirty="0">
                <a:solidFill>
                  <a:srgbClr val="000066"/>
                </a:solidFill>
              </a:rPr>
              <a:t> í </a:t>
            </a:r>
            <a:r>
              <a:rPr lang="sv-SE" altLang="sv-SE" sz="2400" dirty="0" err="1">
                <a:solidFill>
                  <a:srgbClr val="000066"/>
                </a:solidFill>
              </a:rPr>
              <a:t>tröppum</a:t>
            </a:r>
            <a:r>
              <a:rPr lang="sv-SE" altLang="sv-SE" sz="2400" dirty="0">
                <a:solidFill>
                  <a:srgbClr val="000066"/>
                </a:solidFill>
              </a:rPr>
              <a:t> </a:t>
            </a:r>
          </a:p>
          <a:p>
            <a:pPr lvl="1">
              <a:lnSpc>
                <a:spcPct val="140000"/>
              </a:lnSpc>
            </a:pPr>
            <a:r>
              <a:rPr lang="sv-SE" altLang="sv-SE" sz="2400" dirty="0" err="1">
                <a:solidFill>
                  <a:srgbClr val="000066"/>
                </a:solidFill>
              </a:rPr>
              <a:t>Lendasveigja</a:t>
            </a:r>
            <a:endParaRPr lang="sv-SE" altLang="sv-SE" sz="2400" dirty="0">
              <a:solidFill>
                <a:srgbClr val="000066"/>
              </a:solidFill>
            </a:endParaRPr>
          </a:p>
          <a:p>
            <a:pPr lvl="1">
              <a:lnSpc>
                <a:spcPct val="140000"/>
              </a:lnSpc>
            </a:pPr>
            <a:r>
              <a:rPr lang="sv-SE" altLang="sv-SE" sz="2400" dirty="0" err="1">
                <a:solidFill>
                  <a:srgbClr val="000066"/>
                </a:solidFill>
              </a:rPr>
              <a:t>Táganga</a:t>
            </a:r>
            <a:r>
              <a:rPr lang="sv-SE" altLang="sv-SE" sz="2400" dirty="0">
                <a:solidFill>
                  <a:srgbClr val="000066"/>
                </a:solidFill>
              </a:rPr>
              <a:t> / </a:t>
            </a:r>
            <a:r>
              <a:rPr lang="sv-SE" altLang="sv-SE" sz="2400" dirty="0" err="1">
                <a:solidFill>
                  <a:srgbClr val="000066"/>
                </a:solidFill>
              </a:rPr>
              <a:t>stytting</a:t>
            </a:r>
            <a:r>
              <a:rPr lang="sv-SE" altLang="sv-SE" sz="2400" dirty="0">
                <a:solidFill>
                  <a:srgbClr val="000066"/>
                </a:solidFill>
              </a:rPr>
              <a:t> á </a:t>
            </a:r>
            <a:r>
              <a:rPr lang="sv-SE" altLang="sv-SE" sz="2400" dirty="0" err="1">
                <a:solidFill>
                  <a:srgbClr val="000066"/>
                </a:solidFill>
              </a:rPr>
              <a:t>hásin</a:t>
            </a:r>
            <a:endParaRPr lang="sv-SE" altLang="sv-SE" sz="2400" dirty="0">
              <a:solidFill>
                <a:srgbClr val="000066"/>
              </a:solidFill>
            </a:endParaRPr>
          </a:p>
          <a:p>
            <a:pPr lvl="1">
              <a:lnSpc>
                <a:spcPct val="140000"/>
              </a:lnSpc>
            </a:pPr>
            <a:r>
              <a:rPr lang="sv-SE" altLang="sv-SE" sz="2400" dirty="0" err="1">
                <a:solidFill>
                  <a:srgbClr val="000066"/>
                </a:solidFill>
              </a:rPr>
              <a:t>Gowers</a:t>
            </a:r>
            <a:r>
              <a:rPr lang="sv-SE" altLang="sv-SE" sz="2400" dirty="0">
                <a:solidFill>
                  <a:srgbClr val="000066"/>
                </a:solidFill>
              </a:rPr>
              <a:t> </a:t>
            </a:r>
            <a:r>
              <a:rPr lang="sv-SE" altLang="sv-SE" sz="2400" dirty="0" err="1">
                <a:solidFill>
                  <a:srgbClr val="000066"/>
                </a:solidFill>
              </a:rPr>
              <a:t>teikn</a:t>
            </a:r>
            <a:endParaRPr lang="sv-SE" altLang="sv-SE" sz="2400" dirty="0">
              <a:solidFill>
                <a:srgbClr val="000066"/>
              </a:solidFill>
            </a:endParaRPr>
          </a:p>
        </p:txBody>
      </p:sp>
      <p:sp>
        <p:nvSpPr>
          <p:cNvPr id="16388" name="AutoShape 7" descr="Z"/>
          <p:cNvSpPr>
            <a:spLocks noChangeAspect="1" noChangeArrowheads="1"/>
          </p:cNvSpPr>
          <p:nvPr/>
        </p:nvSpPr>
        <p:spPr bwMode="auto">
          <a:xfrm>
            <a:off x="0" y="-20638"/>
            <a:ext cx="3143250"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pitchFamily="34" charset="0"/>
              </a:defRPr>
            </a:lvl1pPr>
            <a:lvl2pPr marL="742950" indent="-285750" eaLnBrk="0" hangingPunct="0">
              <a:defRPr sz="2800">
                <a:solidFill>
                  <a:schemeClr val="bg1"/>
                </a:solidFill>
                <a:latin typeface="Arial" pitchFamily="34" charset="0"/>
              </a:defRPr>
            </a:lvl2pPr>
            <a:lvl3pPr marL="1143000" indent="-228600" eaLnBrk="0" hangingPunct="0">
              <a:defRPr sz="2800">
                <a:solidFill>
                  <a:schemeClr val="bg1"/>
                </a:solidFill>
                <a:latin typeface="Arial" pitchFamily="34" charset="0"/>
              </a:defRPr>
            </a:lvl3pPr>
            <a:lvl4pPr marL="1600200" indent="-228600" eaLnBrk="0" hangingPunct="0">
              <a:defRPr sz="2800">
                <a:solidFill>
                  <a:schemeClr val="bg1"/>
                </a:solidFill>
                <a:latin typeface="Arial" pitchFamily="34" charset="0"/>
              </a:defRPr>
            </a:lvl4pPr>
            <a:lvl5pPr marL="2057400" indent="-228600" eaLnBrk="0" hangingPunct="0">
              <a:defRPr sz="2800">
                <a:solidFill>
                  <a:schemeClr val="bg1"/>
                </a:solidFill>
                <a:latin typeface="Arial" pitchFamily="34" charset="0"/>
              </a:defRPr>
            </a:lvl5pPr>
            <a:lvl6pPr marL="2514600" indent="-228600" algn="r" eaLnBrk="0" fontAlgn="base" hangingPunct="0">
              <a:spcBef>
                <a:spcPct val="0"/>
              </a:spcBef>
              <a:spcAft>
                <a:spcPct val="0"/>
              </a:spcAft>
              <a:defRPr sz="2800">
                <a:solidFill>
                  <a:schemeClr val="bg1"/>
                </a:solidFill>
                <a:latin typeface="Arial" pitchFamily="34" charset="0"/>
              </a:defRPr>
            </a:lvl6pPr>
            <a:lvl7pPr marL="2971800" indent="-228600" algn="r" eaLnBrk="0" fontAlgn="base" hangingPunct="0">
              <a:spcBef>
                <a:spcPct val="0"/>
              </a:spcBef>
              <a:spcAft>
                <a:spcPct val="0"/>
              </a:spcAft>
              <a:defRPr sz="2800">
                <a:solidFill>
                  <a:schemeClr val="bg1"/>
                </a:solidFill>
                <a:latin typeface="Arial" pitchFamily="34" charset="0"/>
              </a:defRPr>
            </a:lvl7pPr>
            <a:lvl8pPr marL="3429000" indent="-228600" algn="r" eaLnBrk="0" fontAlgn="base" hangingPunct="0">
              <a:spcBef>
                <a:spcPct val="0"/>
              </a:spcBef>
              <a:spcAft>
                <a:spcPct val="0"/>
              </a:spcAft>
              <a:defRPr sz="2800">
                <a:solidFill>
                  <a:schemeClr val="bg1"/>
                </a:solidFill>
                <a:latin typeface="Arial" pitchFamily="34" charset="0"/>
              </a:defRPr>
            </a:lvl8pPr>
            <a:lvl9pPr marL="3886200" indent="-228600" algn="r" eaLnBrk="0" fontAlgn="base" hangingPunct="0">
              <a:spcBef>
                <a:spcPct val="0"/>
              </a:spcBef>
              <a:spcAft>
                <a:spcPct val="0"/>
              </a:spcAft>
              <a:defRPr sz="2800">
                <a:solidFill>
                  <a:schemeClr val="bg1"/>
                </a:solidFill>
                <a:latin typeface="Arial" pitchFamily="34" charset="0"/>
              </a:defRPr>
            </a:lvl9pPr>
          </a:lstStyle>
          <a:p>
            <a:pPr algn="l" eaLnBrk="1" hangingPunct="1"/>
            <a:endParaRPr lang="sv-SE" altLang="sv-SE"/>
          </a:p>
        </p:txBody>
      </p:sp>
      <p:pic>
        <p:nvPicPr>
          <p:cNvPr id="16389" name="Picture 9" descr="36792_8098-3-gowers-tegn-jpg3973x18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725" y="4443413"/>
            <a:ext cx="455453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47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sv-SE" altLang="sv-SE"/>
          </a:p>
        </p:txBody>
      </p:sp>
      <p:sp>
        <p:nvSpPr>
          <p:cNvPr id="17411" name="Rectangle 3"/>
          <p:cNvSpPr>
            <a:spLocks noGrp="1" noChangeArrowheads="1"/>
          </p:cNvSpPr>
          <p:nvPr>
            <p:ph type="body" idx="1"/>
          </p:nvPr>
        </p:nvSpPr>
        <p:spPr/>
        <p:txBody>
          <a:bodyPr/>
          <a:lstStyle/>
          <a:p>
            <a:r>
              <a:rPr lang="sv-SE" altLang="sv-SE" sz="2800" dirty="0">
                <a:solidFill>
                  <a:srgbClr val="000066"/>
                </a:solidFill>
              </a:rPr>
              <a:t>7-13 </a:t>
            </a:r>
            <a:r>
              <a:rPr lang="sv-SE" altLang="sv-SE" sz="2800" dirty="0" err="1">
                <a:solidFill>
                  <a:srgbClr val="000066"/>
                </a:solidFill>
              </a:rPr>
              <a:t>ára</a:t>
            </a:r>
            <a:endParaRPr lang="sv-SE" altLang="sv-SE" sz="2800" dirty="0">
              <a:solidFill>
                <a:srgbClr val="000066"/>
              </a:solidFill>
            </a:endParaRPr>
          </a:p>
          <a:p>
            <a:pPr lvl="1">
              <a:lnSpc>
                <a:spcPct val="140000"/>
              </a:lnSpc>
            </a:pPr>
            <a:r>
              <a:rPr lang="sv-SE" altLang="sv-SE" sz="2400" dirty="0" err="1">
                <a:solidFill>
                  <a:srgbClr val="000066"/>
                </a:solidFill>
              </a:rPr>
              <a:t>Vaxandi</a:t>
            </a:r>
            <a:r>
              <a:rPr lang="sv-SE" altLang="sv-SE" sz="2400" dirty="0">
                <a:solidFill>
                  <a:srgbClr val="000066"/>
                </a:solidFill>
              </a:rPr>
              <a:t> </a:t>
            </a:r>
            <a:r>
              <a:rPr lang="sv-SE" altLang="sv-SE" sz="2400" dirty="0" err="1">
                <a:solidFill>
                  <a:srgbClr val="000066"/>
                </a:solidFill>
              </a:rPr>
              <a:t>skerðing</a:t>
            </a:r>
            <a:r>
              <a:rPr lang="sv-SE" altLang="sv-SE" sz="2400" dirty="0">
                <a:solidFill>
                  <a:srgbClr val="000066"/>
                </a:solidFill>
              </a:rPr>
              <a:t> á </a:t>
            </a:r>
            <a:r>
              <a:rPr lang="sv-SE" altLang="sv-SE" sz="2400" dirty="0" err="1">
                <a:solidFill>
                  <a:srgbClr val="000066"/>
                </a:solidFill>
              </a:rPr>
              <a:t>vöðvakrafti</a:t>
            </a:r>
            <a:r>
              <a:rPr lang="sv-SE" altLang="sv-SE" sz="2400" dirty="0">
                <a:solidFill>
                  <a:srgbClr val="000066"/>
                </a:solidFill>
              </a:rPr>
              <a:t> </a:t>
            </a:r>
          </a:p>
          <a:p>
            <a:pPr lvl="1">
              <a:lnSpc>
                <a:spcPct val="140000"/>
              </a:lnSpc>
            </a:pPr>
            <a:r>
              <a:rPr lang="sv-SE" altLang="sv-SE" sz="2400" dirty="0" err="1">
                <a:solidFill>
                  <a:srgbClr val="000066"/>
                </a:solidFill>
              </a:rPr>
              <a:t>Bundin</a:t>
            </a:r>
            <a:r>
              <a:rPr lang="sv-SE" altLang="sv-SE" sz="2400" dirty="0">
                <a:solidFill>
                  <a:srgbClr val="000066"/>
                </a:solidFill>
              </a:rPr>
              <a:t> </a:t>
            </a:r>
            <a:r>
              <a:rPr lang="sv-SE" altLang="sv-SE" sz="2400" dirty="0" err="1">
                <a:solidFill>
                  <a:srgbClr val="000066"/>
                </a:solidFill>
              </a:rPr>
              <a:t>hjólastól</a:t>
            </a:r>
            <a:r>
              <a:rPr lang="sv-SE" altLang="sv-SE" sz="2400" dirty="0">
                <a:solidFill>
                  <a:srgbClr val="000066"/>
                </a:solidFill>
              </a:rPr>
              <a:t> </a:t>
            </a:r>
            <a:r>
              <a:rPr lang="sv-SE" altLang="sv-SE" sz="2400" dirty="0" err="1">
                <a:solidFill>
                  <a:srgbClr val="000066"/>
                </a:solidFill>
              </a:rPr>
              <a:t>yfirleitt</a:t>
            </a:r>
            <a:r>
              <a:rPr lang="sv-SE" altLang="sv-SE" sz="2400" dirty="0">
                <a:solidFill>
                  <a:srgbClr val="000066"/>
                </a:solidFill>
              </a:rPr>
              <a:t> </a:t>
            </a:r>
            <a:r>
              <a:rPr lang="sv-SE" altLang="sv-SE" sz="2400" dirty="0" err="1">
                <a:solidFill>
                  <a:srgbClr val="000066"/>
                </a:solidFill>
              </a:rPr>
              <a:t>fyrir</a:t>
            </a:r>
            <a:r>
              <a:rPr lang="sv-SE" altLang="sv-SE" sz="2400" dirty="0">
                <a:solidFill>
                  <a:srgbClr val="000066"/>
                </a:solidFill>
              </a:rPr>
              <a:t> 13 </a:t>
            </a:r>
            <a:r>
              <a:rPr lang="sv-SE" altLang="sv-SE" sz="2400" dirty="0" err="1">
                <a:solidFill>
                  <a:srgbClr val="000066"/>
                </a:solidFill>
              </a:rPr>
              <a:t>ára</a:t>
            </a:r>
            <a:r>
              <a:rPr lang="sv-SE" altLang="sv-SE" sz="2400" dirty="0">
                <a:solidFill>
                  <a:srgbClr val="000066"/>
                </a:solidFill>
              </a:rPr>
              <a:t> </a:t>
            </a:r>
            <a:r>
              <a:rPr lang="sv-SE" altLang="sv-SE" sz="2400" dirty="0" err="1">
                <a:solidFill>
                  <a:srgbClr val="000066"/>
                </a:solidFill>
              </a:rPr>
              <a:t>aldur</a:t>
            </a:r>
            <a:endParaRPr lang="sv-SE" altLang="sv-SE" sz="2400" dirty="0">
              <a:solidFill>
                <a:srgbClr val="000066"/>
              </a:solidFill>
            </a:endParaRPr>
          </a:p>
          <a:p>
            <a:pPr lvl="1">
              <a:lnSpc>
                <a:spcPct val="140000"/>
              </a:lnSpc>
            </a:pPr>
            <a:r>
              <a:rPr lang="is-IS" altLang="sv-SE" sz="2400" dirty="0">
                <a:solidFill>
                  <a:srgbClr val="000066"/>
                </a:solidFill>
              </a:rPr>
              <a:t>Hryggskekkja </a:t>
            </a:r>
            <a:endParaRPr lang="sv-SE" altLang="sv-SE" sz="2400" dirty="0">
              <a:solidFill>
                <a:srgbClr val="000066"/>
              </a:solidFill>
            </a:endParaRPr>
          </a:p>
          <a:p>
            <a:pPr lvl="1">
              <a:lnSpc>
                <a:spcPct val="140000"/>
              </a:lnSpc>
            </a:pPr>
            <a:r>
              <a:rPr lang="sv-SE" altLang="sv-SE" sz="2400" dirty="0" err="1">
                <a:solidFill>
                  <a:srgbClr val="000066"/>
                </a:solidFill>
              </a:rPr>
              <a:t>Þörf</a:t>
            </a:r>
            <a:r>
              <a:rPr lang="sv-SE" altLang="sv-SE" sz="2400" dirty="0">
                <a:solidFill>
                  <a:srgbClr val="000066"/>
                </a:solidFill>
              </a:rPr>
              <a:t> á </a:t>
            </a:r>
            <a:r>
              <a:rPr lang="sv-SE" altLang="sv-SE" sz="2400" dirty="0" err="1">
                <a:solidFill>
                  <a:srgbClr val="000066"/>
                </a:solidFill>
              </a:rPr>
              <a:t>aðstoð</a:t>
            </a:r>
            <a:r>
              <a:rPr lang="sv-SE" altLang="sv-SE" sz="2400" dirty="0">
                <a:solidFill>
                  <a:srgbClr val="000066"/>
                </a:solidFill>
              </a:rPr>
              <a:t> </a:t>
            </a:r>
            <a:r>
              <a:rPr lang="sv-SE" altLang="sv-SE" sz="2400" dirty="0" err="1">
                <a:solidFill>
                  <a:srgbClr val="000066"/>
                </a:solidFill>
              </a:rPr>
              <a:t>við</a:t>
            </a:r>
            <a:r>
              <a:rPr lang="sv-SE" altLang="sv-SE" sz="2400" dirty="0">
                <a:solidFill>
                  <a:srgbClr val="000066"/>
                </a:solidFill>
              </a:rPr>
              <a:t> ADL </a:t>
            </a:r>
            <a:r>
              <a:rPr lang="sv-SE" altLang="sv-SE" sz="2400" dirty="0" err="1">
                <a:solidFill>
                  <a:srgbClr val="000066"/>
                </a:solidFill>
              </a:rPr>
              <a:t>eykst</a:t>
            </a:r>
            <a:endParaRPr lang="sv-SE" altLang="sv-SE" sz="2800" dirty="0"/>
          </a:p>
        </p:txBody>
      </p:sp>
    </p:spTree>
    <p:extLst>
      <p:ext uri="{BB962C8B-B14F-4D97-AF65-F5344CB8AC3E}">
        <p14:creationId xmlns:p14="http://schemas.microsoft.com/office/powerpoint/2010/main" val="857573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sv-SE" altLang="sv-SE"/>
          </a:p>
        </p:txBody>
      </p:sp>
      <p:sp>
        <p:nvSpPr>
          <p:cNvPr id="18435" name="Rectangle 3"/>
          <p:cNvSpPr>
            <a:spLocks noGrp="1" noChangeArrowheads="1"/>
          </p:cNvSpPr>
          <p:nvPr>
            <p:ph type="body" idx="1"/>
          </p:nvPr>
        </p:nvSpPr>
        <p:spPr/>
        <p:txBody>
          <a:bodyPr>
            <a:normAutofit/>
          </a:bodyPr>
          <a:lstStyle/>
          <a:p>
            <a:pPr>
              <a:lnSpc>
                <a:spcPct val="90000"/>
              </a:lnSpc>
            </a:pPr>
            <a:r>
              <a:rPr lang="sv-SE" altLang="sv-SE" sz="2800" dirty="0">
                <a:solidFill>
                  <a:srgbClr val="000066"/>
                </a:solidFill>
              </a:rPr>
              <a:t>&gt;13 </a:t>
            </a:r>
            <a:r>
              <a:rPr lang="sv-SE" altLang="sv-SE" sz="2800" dirty="0" err="1">
                <a:solidFill>
                  <a:srgbClr val="000066"/>
                </a:solidFill>
              </a:rPr>
              <a:t>ára</a:t>
            </a:r>
            <a:endParaRPr lang="sv-SE" altLang="sv-SE" sz="2200" dirty="0">
              <a:solidFill>
                <a:srgbClr val="000066"/>
              </a:solidFill>
            </a:endParaRPr>
          </a:p>
          <a:p>
            <a:pPr lvl="1">
              <a:lnSpc>
                <a:spcPct val="140000"/>
              </a:lnSpc>
            </a:pPr>
            <a:r>
              <a:rPr lang="sv-SE" altLang="sv-SE" sz="2400" dirty="0" err="1">
                <a:solidFill>
                  <a:srgbClr val="000066"/>
                </a:solidFill>
              </a:rPr>
              <a:t>Öndunarfæraerfiðleikar</a:t>
            </a:r>
            <a:r>
              <a:rPr lang="sv-SE" altLang="sv-SE" sz="2400" dirty="0">
                <a:solidFill>
                  <a:srgbClr val="000066"/>
                </a:solidFill>
              </a:rPr>
              <a:t> / </a:t>
            </a:r>
            <a:r>
              <a:rPr lang="sv-SE" altLang="sv-SE" sz="2400" dirty="0" err="1">
                <a:solidFill>
                  <a:srgbClr val="000066"/>
                </a:solidFill>
              </a:rPr>
              <a:t>öndunarbilun</a:t>
            </a:r>
            <a:endParaRPr lang="sv-SE" altLang="sv-SE" sz="2400" dirty="0">
              <a:solidFill>
                <a:srgbClr val="000066"/>
              </a:solidFill>
            </a:endParaRPr>
          </a:p>
          <a:p>
            <a:pPr lvl="1">
              <a:lnSpc>
                <a:spcPct val="140000"/>
              </a:lnSpc>
            </a:pPr>
            <a:r>
              <a:rPr lang="sv-SE" altLang="sv-SE" sz="2400" dirty="0" err="1">
                <a:solidFill>
                  <a:srgbClr val="000066"/>
                </a:solidFill>
              </a:rPr>
              <a:t>Hjartsláttartruflanir</a:t>
            </a:r>
            <a:r>
              <a:rPr lang="sv-SE" altLang="sv-SE" sz="2400" dirty="0">
                <a:solidFill>
                  <a:srgbClr val="000066"/>
                </a:solidFill>
              </a:rPr>
              <a:t> / </a:t>
            </a:r>
            <a:r>
              <a:rPr lang="sv-SE" altLang="sv-SE" sz="2400" dirty="0" err="1">
                <a:solidFill>
                  <a:srgbClr val="000066"/>
                </a:solidFill>
              </a:rPr>
              <a:t>hjartavöðvakvillar</a:t>
            </a:r>
            <a:endParaRPr lang="sv-SE" altLang="sv-SE" sz="2400" dirty="0">
              <a:solidFill>
                <a:srgbClr val="000066"/>
              </a:solidFill>
            </a:endParaRPr>
          </a:p>
          <a:p>
            <a:pPr lvl="1">
              <a:lnSpc>
                <a:spcPct val="140000"/>
              </a:lnSpc>
            </a:pPr>
            <a:r>
              <a:rPr lang="sv-SE" altLang="sv-SE" sz="2400" dirty="0" err="1">
                <a:solidFill>
                  <a:srgbClr val="000066"/>
                </a:solidFill>
              </a:rPr>
              <a:t>Áður</a:t>
            </a:r>
            <a:r>
              <a:rPr lang="sv-SE" altLang="sv-SE" sz="2400" dirty="0">
                <a:solidFill>
                  <a:srgbClr val="000066"/>
                </a:solidFill>
              </a:rPr>
              <a:t> </a:t>
            </a:r>
            <a:r>
              <a:rPr lang="sv-SE" altLang="sv-SE" sz="2400" dirty="0" err="1">
                <a:solidFill>
                  <a:srgbClr val="000066"/>
                </a:solidFill>
              </a:rPr>
              <a:t>fyrr</a:t>
            </a:r>
            <a:r>
              <a:rPr lang="sv-SE" altLang="sv-SE" sz="2400" dirty="0">
                <a:solidFill>
                  <a:srgbClr val="000066"/>
                </a:solidFill>
              </a:rPr>
              <a:t> </a:t>
            </a:r>
            <a:r>
              <a:rPr lang="sv-SE" altLang="sv-SE" sz="2400" dirty="0" err="1">
                <a:solidFill>
                  <a:srgbClr val="000066"/>
                </a:solidFill>
              </a:rPr>
              <a:t>án</a:t>
            </a:r>
            <a:r>
              <a:rPr lang="sv-SE" altLang="sv-SE" sz="2400" dirty="0">
                <a:solidFill>
                  <a:srgbClr val="000066"/>
                </a:solidFill>
              </a:rPr>
              <a:t> </a:t>
            </a:r>
            <a:r>
              <a:rPr lang="sv-SE" altLang="sv-SE" sz="2400" dirty="0" err="1">
                <a:solidFill>
                  <a:srgbClr val="000066"/>
                </a:solidFill>
              </a:rPr>
              <a:t>meðferðar</a:t>
            </a:r>
            <a:r>
              <a:rPr lang="sv-SE" altLang="sv-SE" sz="2400" dirty="0">
                <a:solidFill>
                  <a:srgbClr val="000066"/>
                </a:solidFill>
              </a:rPr>
              <a:t> </a:t>
            </a:r>
            <a:r>
              <a:rPr lang="sv-SE" altLang="sv-SE" sz="2400" dirty="0" err="1">
                <a:solidFill>
                  <a:srgbClr val="000066"/>
                </a:solidFill>
              </a:rPr>
              <a:t>létust</a:t>
            </a:r>
            <a:r>
              <a:rPr lang="sv-SE" altLang="sv-SE" sz="2400" dirty="0">
                <a:solidFill>
                  <a:srgbClr val="000066"/>
                </a:solidFill>
              </a:rPr>
              <a:t> 90% </a:t>
            </a:r>
            <a:r>
              <a:rPr lang="sv-SE" altLang="sv-SE" sz="2400" dirty="0" err="1">
                <a:solidFill>
                  <a:srgbClr val="000066"/>
                </a:solidFill>
              </a:rPr>
              <a:t>drengjanna</a:t>
            </a:r>
            <a:r>
              <a:rPr lang="sv-SE" altLang="sv-SE" sz="2400" dirty="0">
                <a:solidFill>
                  <a:srgbClr val="000066"/>
                </a:solidFill>
              </a:rPr>
              <a:t> </a:t>
            </a:r>
            <a:r>
              <a:rPr lang="sv-SE" altLang="sv-SE" sz="2400" dirty="0" err="1">
                <a:solidFill>
                  <a:srgbClr val="000066"/>
                </a:solidFill>
              </a:rPr>
              <a:t>af</a:t>
            </a:r>
            <a:r>
              <a:rPr lang="sv-SE" altLang="sv-SE" sz="2400" dirty="0">
                <a:solidFill>
                  <a:srgbClr val="000066"/>
                </a:solidFill>
              </a:rPr>
              <a:t> </a:t>
            </a:r>
            <a:r>
              <a:rPr lang="sv-SE" altLang="sv-SE" sz="2400" dirty="0" err="1">
                <a:solidFill>
                  <a:srgbClr val="000066"/>
                </a:solidFill>
              </a:rPr>
              <a:t>völdum</a:t>
            </a:r>
            <a:r>
              <a:rPr lang="sv-SE" altLang="sv-SE" sz="2400" dirty="0">
                <a:solidFill>
                  <a:srgbClr val="000066"/>
                </a:solidFill>
              </a:rPr>
              <a:t> </a:t>
            </a:r>
            <a:r>
              <a:rPr lang="sv-SE" altLang="sv-SE" sz="2400" dirty="0" err="1">
                <a:solidFill>
                  <a:srgbClr val="000066"/>
                </a:solidFill>
              </a:rPr>
              <a:t>öndunarbilunar</a:t>
            </a:r>
            <a:r>
              <a:rPr lang="sv-SE" altLang="sv-SE" sz="2400" dirty="0">
                <a:solidFill>
                  <a:srgbClr val="000066"/>
                </a:solidFill>
              </a:rPr>
              <a:t> </a:t>
            </a:r>
            <a:r>
              <a:rPr lang="sv-SE" altLang="sv-SE" sz="2400" dirty="0" err="1">
                <a:solidFill>
                  <a:srgbClr val="000066"/>
                </a:solidFill>
              </a:rPr>
              <a:t>fyrir</a:t>
            </a:r>
            <a:r>
              <a:rPr lang="sv-SE" altLang="sv-SE" sz="2400" dirty="0">
                <a:solidFill>
                  <a:srgbClr val="000066"/>
                </a:solidFill>
              </a:rPr>
              <a:t> 20 </a:t>
            </a:r>
            <a:r>
              <a:rPr lang="sv-SE" altLang="sv-SE" sz="2400" dirty="0" err="1">
                <a:solidFill>
                  <a:srgbClr val="000066"/>
                </a:solidFill>
              </a:rPr>
              <a:t>ára</a:t>
            </a:r>
            <a:r>
              <a:rPr lang="sv-SE" altLang="sv-SE" sz="2400" dirty="0">
                <a:solidFill>
                  <a:srgbClr val="000066"/>
                </a:solidFill>
              </a:rPr>
              <a:t> </a:t>
            </a:r>
            <a:r>
              <a:rPr lang="sv-SE" altLang="sv-SE" sz="2400" dirty="0" err="1">
                <a:solidFill>
                  <a:srgbClr val="000066"/>
                </a:solidFill>
              </a:rPr>
              <a:t>aldur</a:t>
            </a:r>
            <a:r>
              <a:rPr lang="sv-SE" altLang="sv-SE" sz="2400" dirty="0">
                <a:solidFill>
                  <a:srgbClr val="000066"/>
                </a:solidFill>
              </a:rPr>
              <a:t> </a:t>
            </a:r>
          </a:p>
          <a:p>
            <a:pPr lvl="1">
              <a:lnSpc>
                <a:spcPct val="140000"/>
              </a:lnSpc>
            </a:pPr>
            <a:r>
              <a:rPr lang="sv-SE" altLang="sv-SE" sz="2400" dirty="0" err="1">
                <a:solidFill>
                  <a:srgbClr val="000066"/>
                </a:solidFill>
              </a:rPr>
              <a:t>Sterameðferð</a:t>
            </a:r>
            <a:r>
              <a:rPr lang="sv-SE" altLang="sv-SE" sz="2400" dirty="0">
                <a:solidFill>
                  <a:srgbClr val="000066"/>
                </a:solidFill>
              </a:rPr>
              <a:t>, </a:t>
            </a:r>
            <a:r>
              <a:rPr lang="sv-SE" altLang="sv-SE" sz="2400" dirty="0" err="1">
                <a:solidFill>
                  <a:srgbClr val="000066"/>
                </a:solidFill>
              </a:rPr>
              <a:t>öndunarstuðningur</a:t>
            </a:r>
            <a:r>
              <a:rPr lang="sv-SE" altLang="sv-SE" sz="2400" dirty="0">
                <a:solidFill>
                  <a:srgbClr val="000066"/>
                </a:solidFill>
              </a:rPr>
              <a:t>, </a:t>
            </a:r>
            <a:r>
              <a:rPr lang="sv-SE" altLang="sv-SE" sz="2400" dirty="0" err="1">
                <a:solidFill>
                  <a:srgbClr val="000066"/>
                </a:solidFill>
              </a:rPr>
              <a:t>lyfjameðferð</a:t>
            </a:r>
            <a:r>
              <a:rPr lang="sv-SE" altLang="sv-SE" sz="2400" dirty="0">
                <a:solidFill>
                  <a:srgbClr val="000066"/>
                </a:solidFill>
              </a:rPr>
              <a:t> </a:t>
            </a:r>
            <a:r>
              <a:rPr lang="sv-SE" altLang="sv-SE" sz="2400" dirty="0" err="1">
                <a:solidFill>
                  <a:srgbClr val="000066"/>
                </a:solidFill>
              </a:rPr>
              <a:t>við</a:t>
            </a:r>
            <a:r>
              <a:rPr lang="sv-SE" altLang="sv-SE" sz="2400" dirty="0">
                <a:solidFill>
                  <a:srgbClr val="000066"/>
                </a:solidFill>
              </a:rPr>
              <a:t> </a:t>
            </a:r>
            <a:r>
              <a:rPr lang="sv-SE" altLang="sv-SE" sz="2400" dirty="0" err="1">
                <a:solidFill>
                  <a:srgbClr val="000066"/>
                </a:solidFill>
              </a:rPr>
              <a:t>hjartavöðvakvillum</a:t>
            </a:r>
            <a:r>
              <a:rPr lang="sv-SE" altLang="sv-SE" sz="2400" dirty="0">
                <a:solidFill>
                  <a:srgbClr val="000066"/>
                </a:solidFill>
              </a:rPr>
              <a:t> </a:t>
            </a:r>
            <a:r>
              <a:rPr lang="sv-SE" altLang="sv-SE" sz="2400" dirty="0" err="1">
                <a:solidFill>
                  <a:srgbClr val="000066"/>
                </a:solidFill>
              </a:rPr>
              <a:t>og</a:t>
            </a:r>
            <a:r>
              <a:rPr lang="sv-SE" altLang="sv-SE" sz="2400" dirty="0">
                <a:solidFill>
                  <a:srgbClr val="000066"/>
                </a:solidFill>
              </a:rPr>
              <a:t> </a:t>
            </a:r>
            <a:r>
              <a:rPr lang="sv-SE" altLang="sv-SE" sz="2400" dirty="0" err="1">
                <a:solidFill>
                  <a:srgbClr val="000066"/>
                </a:solidFill>
              </a:rPr>
              <a:t>hryggskekkjuaðgerðir</a:t>
            </a:r>
            <a:r>
              <a:rPr lang="sv-SE" altLang="sv-SE" sz="2400" dirty="0">
                <a:solidFill>
                  <a:srgbClr val="000066"/>
                </a:solidFill>
              </a:rPr>
              <a:t> </a:t>
            </a:r>
            <a:r>
              <a:rPr lang="sv-SE" altLang="sv-SE" sz="2400" dirty="0" err="1">
                <a:solidFill>
                  <a:srgbClr val="000066"/>
                </a:solidFill>
              </a:rPr>
              <a:t>hafa</a:t>
            </a:r>
            <a:r>
              <a:rPr lang="sv-SE" altLang="sv-SE" sz="2400" dirty="0">
                <a:solidFill>
                  <a:srgbClr val="000066"/>
                </a:solidFill>
              </a:rPr>
              <a:t> </a:t>
            </a:r>
            <a:r>
              <a:rPr lang="sv-SE" altLang="sv-SE" sz="2400" dirty="0" err="1">
                <a:solidFill>
                  <a:srgbClr val="000066"/>
                </a:solidFill>
              </a:rPr>
              <a:t>lengt</a:t>
            </a:r>
            <a:r>
              <a:rPr lang="sv-SE" altLang="sv-SE" sz="2400" dirty="0">
                <a:solidFill>
                  <a:srgbClr val="000066"/>
                </a:solidFill>
              </a:rPr>
              <a:t> </a:t>
            </a:r>
            <a:r>
              <a:rPr lang="sv-SE" altLang="sv-SE" sz="2400" dirty="0" err="1">
                <a:solidFill>
                  <a:srgbClr val="000066"/>
                </a:solidFill>
              </a:rPr>
              <a:t>lífslíkur</a:t>
            </a:r>
            <a:r>
              <a:rPr lang="sv-SE" altLang="sv-SE" sz="2400" dirty="0">
                <a:solidFill>
                  <a:srgbClr val="000066"/>
                </a:solidFill>
              </a:rPr>
              <a:t> </a:t>
            </a:r>
            <a:r>
              <a:rPr lang="sv-SE" altLang="sv-SE" sz="2400" dirty="0" err="1">
                <a:solidFill>
                  <a:srgbClr val="000066"/>
                </a:solidFill>
              </a:rPr>
              <a:t>um</a:t>
            </a:r>
            <a:r>
              <a:rPr lang="sv-SE" altLang="sv-SE" sz="2400" dirty="0">
                <a:solidFill>
                  <a:srgbClr val="000066"/>
                </a:solidFill>
              </a:rPr>
              <a:t> allt </a:t>
            </a:r>
            <a:r>
              <a:rPr lang="sv-SE" altLang="sv-SE" sz="2400" dirty="0" err="1">
                <a:solidFill>
                  <a:srgbClr val="000066"/>
                </a:solidFill>
              </a:rPr>
              <a:t>að</a:t>
            </a:r>
            <a:r>
              <a:rPr lang="sv-SE" altLang="sv-SE" sz="2400" dirty="0">
                <a:solidFill>
                  <a:srgbClr val="000066"/>
                </a:solidFill>
              </a:rPr>
              <a:t> 20 </a:t>
            </a:r>
            <a:r>
              <a:rPr lang="sv-SE" altLang="sv-SE" sz="2400" dirty="0" err="1">
                <a:solidFill>
                  <a:srgbClr val="000066"/>
                </a:solidFill>
              </a:rPr>
              <a:t>árum</a:t>
            </a:r>
            <a:r>
              <a:rPr lang="sv-SE" altLang="sv-SE" sz="2400" dirty="0">
                <a:solidFill>
                  <a:srgbClr val="000066"/>
                </a:solidFill>
              </a:rPr>
              <a:t> </a:t>
            </a:r>
          </a:p>
        </p:txBody>
      </p:sp>
    </p:spTree>
    <p:extLst>
      <p:ext uri="{BB962C8B-B14F-4D97-AF65-F5344CB8AC3E}">
        <p14:creationId xmlns:p14="http://schemas.microsoft.com/office/powerpoint/2010/main" val="3778801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normAutofit fontScale="90000"/>
          </a:bodyPr>
          <a:lstStyle/>
          <a:p>
            <a:r>
              <a:rPr lang="en-US" dirty="0" err="1"/>
              <a:t>Meðfæddir</a:t>
            </a:r>
            <a:r>
              <a:rPr lang="en-US" dirty="0"/>
              <a:t> </a:t>
            </a:r>
            <a:r>
              <a:rPr lang="en-US" dirty="0" err="1"/>
              <a:t>vöðvakvillar</a:t>
            </a:r>
            <a:r>
              <a:rPr lang="en-US" dirty="0"/>
              <a:t> </a:t>
            </a:r>
            <a:br>
              <a:rPr lang="en-US" dirty="0"/>
            </a:br>
            <a:r>
              <a:rPr lang="en-US" dirty="0"/>
              <a:t>(congenital myopathies)</a:t>
            </a:r>
            <a:endParaRPr lang="sv-SE" altLang="sv-SE" dirty="0"/>
          </a:p>
        </p:txBody>
      </p:sp>
      <p:sp>
        <p:nvSpPr>
          <p:cNvPr id="7171" name="Platshållare för innehåll 2"/>
          <p:cNvSpPr>
            <a:spLocks noGrp="1"/>
          </p:cNvSpPr>
          <p:nvPr>
            <p:ph idx="1"/>
          </p:nvPr>
        </p:nvSpPr>
        <p:spPr>
          <a:xfrm>
            <a:off x="428625" y="1857375"/>
            <a:ext cx="8229600" cy="5244033"/>
          </a:xfrm>
        </p:spPr>
        <p:txBody>
          <a:bodyPr>
            <a:normAutofit/>
          </a:bodyPr>
          <a:lstStyle/>
          <a:p>
            <a:r>
              <a:rPr lang="sv-SE" altLang="sv-SE" dirty="0"/>
              <a:t>Orsakast </a:t>
            </a:r>
            <a:r>
              <a:rPr lang="sv-SE" altLang="sv-SE" dirty="0" err="1"/>
              <a:t>af</a:t>
            </a:r>
            <a:r>
              <a:rPr lang="sv-SE" altLang="sv-SE" dirty="0"/>
              <a:t> </a:t>
            </a:r>
            <a:r>
              <a:rPr lang="sv-SE" altLang="sv-SE" dirty="0" err="1"/>
              <a:t>stökkbreytingum</a:t>
            </a:r>
            <a:r>
              <a:rPr lang="sv-SE" altLang="sv-SE" dirty="0"/>
              <a:t> í </a:t>
            </a:r>
            <a:r>
              <a:rPr lang="sv-SE" altLang="sv-SE" dirty="0" err="1"/>
              <a:t>genum</a:t>
            </a:r>
            <a:r>
              <a:rPr lang="sv-SE" altLang="sv-SE" dirty="0"/>
              <a:t> </a:t>
            </a:r>
            <a:r>
              <a:rPr lang="sv-SE" altLang="sv-SE" dirty="0" err="1"/>
              <a:t>sem</a:t>
            </a:r>
            <a:r>
              <a:rPr lang="sv-SE" altLang="sv-SE" dirty="0"/>
              <a:t> </a:t>
            </a:r>
            <a:r>
              <a:rPr lang="sv-SE" altLang="sv-SE" dirty="0" err="1"/>
              <a:t>stýra</a:t>
            </a:r>
            <a:r>
              <a:rPr lang="sv-SE" altLang="sv-SE" dirty="0"/>
              <a:t> </a:t>
            </a:r>
            <a:r>
              <a:rPr lang="sv-SE" altLang="sv-SE" dirty="0" err="1"/>
              <a:t>myndun</a:t>
            </a:r>
            <a:r>
              <a:rPr lang="sv-SE" altLang="sv-SE" dirty="0"/>
              <a:t> </a:t>
            </a:r>
            <a:r>
              <a:rPr lang="sv-SE" altLang="sv-SE" dirty="0" err="1"/>
              <a:t>ýmissa</a:t>
            </a:r>
            <a:r>
              <a:rPr lang="sv-SE" altLang="sv-SE" dirty="0"/>
              <a:t> </a:t>
            </a:r>
            <a:r>
              <a:rPr lang="sv-SE" altLang="sv-SE" dirty="0" err="1"/>
              <a:t>próteina</a:t>
            </a:r>
            <a:r>
              <a:rPr lang="sv-SE" altLang="sv-SE" dirty="0"/>
              <a:t> í </a:t>
            </a:r>
            <a:r>
              <a:rPr lang="sv-SE" altLang="sv-SE" dirty="0" err="1"/>
              <a:t>vöðvafrumunni</a:t>
            </a:r>
            <a:r>
              <a:rPr lang="sv-SE" altLang="sv-SE" dirty="0"/>
              <a:t>. </a:t>
            </a:r>
          </a:p>
          <a:p>
            <a:r>
              <a:rPr lang="sv-SE" altLang="sv-SE" dirty="0" err="1"/>
              <a:t>Oft</a:t>
            </a:r>
            <a:r>
              <a:rPr lang="sv-SE" altLang="sv-SE" dirty="0"/>
              <a:t> </a:t>
            </a:r>
            <a:r>
              <a:rPr lang="sv-SE" altLang="sv-SE" dirty="0" err="1"/>
              <a:t>prótein</a:t>
            </a:r>
            <a:r>
              <a:rPr lang="sv-SE" altLang="sv-SE" dirty="0"/>
              <a:t> í </a:t>
            </a:r>
            <a:r>
              <a:rPr lang="sv-SE" altLang="sv-SE" dirty="0" err="1"/>
              <a:t>vöðvaliðum</a:t>
            </a:r>
            <a:r>
              <a:rPr lang="sv-SE" altLang="sv-SE" dirty="0"/>
              <a:t> </a:t>
            </a:r>
          </a:p>
          <a:p>
            <a:pPr marL="0" indent="0">
              <a:buNone/>
            </a:pPr>
            <a:r>
              <a:rPr lang="sv-SE" altLang="sv-SE" dirty="0"/>
              <a:t>    (</a:t>
            </a:r>
            <a:r>
              <a:rPr lang="sv-SE" altLang="sv-SE" dirty="0" err="1"/>
              <a:t>sarcomere</a:t>
            </a:r>
            <a:r>
              <a:rPr lang="sv-SE" altLang="sv-SE" dirty="0"/>
              <a:t>), </a:t>
            </a:r>
            <a:r>
              <a:rPr lang="sv-SE" altLang="sv-SE" dirty="0" err="1"/>
              <a:t>sem</a:t>
            </a:r>
            <a:r>
              <a:rPr lang="sv-SE" altLang="sv-SE" dirty="0"/>
              <a:t> </a:t>
            </a:r>
            <a:r>
              <a:rPr lang="sv-SE" altLang="sv-SE" dirty="0" err="1"/>
              <a:t>sér</a:t>
            </a:r>
            <a:r>
              <a:rPr lang="sv-SE" altLang="sv-SE" dirty="0"/>
              <a:t> </a:t>
            </a:r>
            <a:r>
              <a:rPr lang="sv-SE" altLang="sv-SE" dirty="0" err="1"/>
              <a:t>um</a:t>
            </a:r>
            <a:r>
              <a:rPr lang="sv-SE" altLang="sv-SE" dirty="0"/>
              <a:t> </a:t>
            </a:r>
          </a:p>
          <a:p>
            <a:pPr marL="0" indent="0">
              <a:buNone/>
            </a:pPr>
            <a:r>
              <a:rPr lang="sv-SE" altLang="sv-SE" dirty="0"/>
              <a:t>    </a:t>
            </a:r>
            <a:r>
              <a:rPr lang="sv-SE" altLang="sv-SE" dirty="0" err="1"/>
              <a:t>vöðvasamdrátt</a:t>
            </a:r>
            <a:r>
              <a:rPr lang="sv-SE" altLang="sv-SE" dirty="0"/>
              <a:t>. </a:t>
            </a:r>
          </a:p>
          <a:p>
            <a:pPr marL="0" indent="0">
              <a:buNone/>
            </a:pPr>
            <a:endParaRPr lang="sv-SE" altLang="sv-SE" dirty="0"/>
          </a:p>
          <a:p>
            <a:pPr marL="457200" lvl="1" indent="0">
              <a:buNone/>
            </a:pPr>
            <a:endParaRPr lang="sv-SE" altLang="sv-SE" dirty="0"/>
          </a:p>
          <a:p>
            <a:pPr marL="0" lvl="0" indent="0">
              <a:spcBef>
                <a:spcPts val="0"/>
              </a:spcBef>
              <a:buNone/>
            </a:pPr>
            <a:r>
              <a:rPr lang="sv-SE" altLang="sv-SE" sz="1200" dirty="0">
                <a:solidFill>
                  <a:prstClr val="black"/>
                </a:solidFill>
              </a:rPr>
              <a:t>                                                                                                      </a:t>
            </a:r>
          </a:p>
          <a:p>
            <a:pPr marL="0" lvl="0" indent="0">
              <a:spcBef>
                <a:spcPts val="0"/>
              </a:spcBef>
              <a:buNone/>
            </a:pPr>
            <a:r>
              <a:rPr lang="sv-SE" altLang="sv-SE" sz="1200" dirty="0">
                <a:solidFill>
                  <a:prstClr val="black"/>
                </a:solidFill>
              </a:rPr>
              <a:t>                                                                                                         biologycorner.com</a:t>
            </a:r>
          </a:p>
          <a:p>
            <a:pPr lvl="1"/>
            <a:endParaRPr lang="sv-SE" altLang="sv-SE" dirty="0"/>
          </a:p>
          <a:p>
            <a:pPr lvl="1"/>
            <a:endParaRPr lang="sv-SE" altLang="sv-SE" dirty="0"/>
          </a:p>
          <a:p>
            <a:pPr lvl="1"/>
            <a:endParaRPr lang="sv-SE" altLang="sv-SE" dirty="0"/>
          </a:p>
        </p:txBody>
      </p:sp>
      <p:sp>
        <p:nvSpPr>
          <p:cNvPr id="2" name="Platshållare för datum 1"/>
          <p:cNvSpPr>
            <a:spLocks noGrp="1"/>
          </p:cNvSpPr>
          <p:nvPr>
            <p:ph type="dt" sz="half" idx="10"/>
          </p:nvPr>
        </p:nvSpPr>
        <p:spPr/>
        <p:txBody>
          <a:bodyPr/>
          <a:lstStyle/>
          <a:p>
            <a:fld id="{540A1B6C-2D13-461A-BB57-B367BB02965C}" type="datetime1">
              <a:rPr lang="sv-SE" smtClean="0"/>
              <a:pPr/>
              <a:t>2024-12-10</a:t>
            </a:fld>
            <a:endParaRPr lang="sv-SE" dirty="0"/>
          </a:p>
        </p:txBody>
      </p:sp>
      <p:pic>
        <p:nvPicPr>
          <p:cNvPr id="5" name="Picture 4" descr="http://www.biologycorner.com/anatomy/muscles/sarcomere02.gif"/>
          <p:cNvPicPr>
            <a:picLocks noChangeAspect="1" noChangeArrowheads="1"/>
          </p:cNvPicPr>
          <p:nvPr/>
        </p:nvPicPr>
        <p:blipFill>
          <a:blip r:embed="rId2" cstate="print"/>
          <a:srcRect/>
          <a:stretch>
            <a:fillRect/>
          </a:stretch>
        </p:blipFill>
        <p:spPr bwMode="auto">
          <a:xfrm>
            <a:off x="5436096" y="2996952"/>
            <a:ext cx="3410031" cy="3528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6690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normAutofit fontScale="90000"/>
          </a:bodyPr>
          <a:lstStyle/>
          <a:p>
            <a:r>
              <a:rPr lang="en-US" dirty="0" err="1"/>
              <a:t>Meðfæddir</a:t>
            </a:r>
            <a:r>
              <a:rPr lang="en-US" dirty="0"/>
              <a:t> </a:t>
            </a:r>
            <a:r>
              <a:rPr lang="en-US" dirty="0" err="1"/>
              <a:t>vöðvakvillar</a:t>
            </a:r>
            <a:r>
              <a:rPr lang="en-US" dirty="0"/>
              <a:t> </a:t>
            </a:r>
            <a:br>
              <a:rPr lang="en-US" dirty="0"/>
            </a:br>
            <a:r>
              <a:rPr lang="en-US" dirty="0"/>
              <a:t>(congenital myopathies)</a:t>
            </a:r>
            <a:endParaRPr lang="sv-SE" altLang="sv-SE" dirty="0"/>
          </a:p>
        </p:txBody>
      </p:sp>
      <p:sp>
        <p:nvSpPr>
          <p:cNvPr id="8195" name="Platshållare för innehåll 2"/>
          <p:cNvSpPr>
            <a:spLocks noGrp="1"/>
          </p:cNvSpPr>
          <p:nvPr>
            <p:ph idx="1"/>
          </p:nvPr>
        </p:nvSpPr>
        <p:spPr>
          <a:xfrm>
            <a:off x="428625" y="1928813"/>
            <a:ext cx="8229600" cy="4525962"/>
          </a:xfrm>
        </p:spPr>
        <p:txBody>
          <a:bodyPr/>
          <a:lstStyle/>
          <a:p>
            <a:pPr marL="914400" lvl="2" indent="0">
              <a:buNone/>
            </a:pPr>
            <a:r>
              <a:rPr lang="is-IS" altLang="sv-SE" sz="2800" dirty="0"/>
              <a:t>Skipt í flokka eftir útliti vöðvasýnis í smásjá:</a:t>
            </a:r>
            <a:endParaRPr lang="sv-SE" altLang="sv-SE" sz="2800" dirty="0"/>
          </a:p>
          <a:p>
            <a:pPr lvl="2"/>
            <a:r>
              <a:rPr lang="sv-SE" altLang="sv-SE" sz="2800" dirty="0"/>
              <a:t>Central </a:t>
            </a:r>
            <a:r>
              <a:rPr lang="sv-SE" altLang="sv-SE" sz="2800" dirty="0" err="1"/>
              <a:t>core</a:t>
            </a:r>
            <a:r>
              <a:rPr lang="sv-SE" altLang="sv-SE" sz="2800" dirty="0"/>
              <a:t> </a:t>
            </a:r>
            <a:r>
              <a:rPr lang="sv-SE" altLang="sv-SE" sz="2800" dirty="0" err="1"/>
              <a:t>sjúkdómur</a:t>
            </a:r>
            <a:endParaRPr lang="sv-SE" altLang="sv-SE" sz="2800" dirty="0"/>
          </a:p>
          <a:p>
            <a:pPr lvl="2"/>
            <a:r>
              <a:rPr lang="sv-SE" altLang="sv-SE" sz="2800" dirty="0" err="1"/>
              <a:t>Minicore</a:t>
            </a:r>
            <a:r>
              <a:rPr lang="sv-SE" altLang="sv-SE" sz="2800" dirty="0"/>
              <a:t> </a:t>
            </a:r>
            <a:r>
              <a:rPr lang="sv-SE" altLang="sv-SE" sz="2800" dirty="0" err="1"/>
              <a:t>myopathy</a:t>
            </a:r>
            <a:endParaRPr lang="sv-SE" altLang="sv-SE" sz="2800" dirty="0"/>
          </a:p>
          <a:p>
            <a:pPr lvl="2"/>
            <a:r>
              <a:rPr lang="sv-SE" altLang="sv-SE" sz="2800" dirty="0" err="1"/>
              <a:t>Centronuclear</a:t>
            </a:r>
            <a:r>
              <a:rPr lang="sv-SE" altLang="sv-SE" sz="2800" dirty="0"/>
              <a:t> (</a:t>
            </a:r>
            <a:r>
              <a:rPr lang="sv-SE" altLang="sv-SE" sz="2800" dirty="0" err="1"/>
              <a:t>myotubular</a:t>
            </a:r>
            <a:r>
              <a:rPr lang="sv-SE" altLang="sv-SE" sz="2800" dirty="0"/>
              <a:t>) </a:t>
            </a:r>
            <a:r>
              <a:rPr lang="sv-SE" altLang="sv-SE" sz="2800" dirty="0" err="1"/>
              <a:t>myopathy</a:t>
            </a:r>
            <a:endParaRPr lang="sv-SE" altLang="sv-SE" sz="2800" dirty="0"/>
          </a:p>
          <a:p>
            <a:pPr lvl="2"/>
            <a:r>
              <a:rPr lang="sv-SE" altLang="sv-SE" sz="2800" dirty="0" err="1"/>
              <a:t>Nemaline</a:t>
            </a:r>
            <a:r>
              <a:rPr lang="sv-SE" altLang="sv-SE" sz="2800" dirty="0"/>
              <a:t> </a:t>
            </a:r>
            <a:r>
              <a:rPr lang="sv-SE" altLang="sv-SE" sz="2800" dirty="0" err="1"/>
              <a:t>myopathy</a:t>
            </a:r>
            <a:endParaRPr lang="sv-SE" altLang="sv-SE" sz="2800" dirty="0"/>
          </a:p>
          <a:p>
            <a:pPr lvl="2"/>
            <a:r>
              <a:rPr lang="sv-SE" altLang="sv-SE" sz="2800" dirty="0" err="1"/>
              <a:t>Tubular</a:t>
            </a:r>
            <a:r>
              <a:rPr lang="sv-SE" altLang="sv-SE" sz="2800" dirty="0"/>
              <a:t> </a:t>
            </a:r>
            <a:r>
              <a:rPr lang="sv-SE" altLang="sv-SE" sz="2800" dirty="0" err="1"/>
              <a:t>aggregate</a:t>
            </a:r>
            <a:r>
              <a:rPr lang="sv-SE" altLang="sv-SE" sz="2800" dirty="0"/>
              <a:t> </a:t>
            </a:r>
            <a:r>
              <a:rPr lang="sv-SE" altLang="sv-SE" sz="2800" dirty="0" err="1"/>
              <a:t>myopathy</a:t>
            </a:r>
            <a:endParaRPr lang="sv-SE" altLang="sv-SE" sz="2800" dirty="0"/>
          </a:p>
          <a:p>
            <a:pPr lvl="2"/>
            <a:r>
              <a:rPr lang="sv-SE" altLang="sv-SE" sz="2800" dirty="0"/>
              <a:t>Minimal </a:t>
            </a:r>
            <a:r>
              <a:rPr lang="sv-SE" altLang="sv-SE" sz="2800" dirty="0" err="1"/>
              <a:t>change</a:t>
            </a:r>
            <a:r>
              <a:rPr lang="sv-SE" altLang="sv-SE" sz="2800" dirty="0"/>
              <a:t> </a:t>
            </a:r>
            <a:r>
              <a:rPr lang="sv-SE" altLang="sv-SE" sz="2800" dirty="0" err="1"/>
              <a:t>myopathy</a:t>
            </a:r>
            <a:endParaRPr lang="sv-SE" altLang="sv-SE" sz="2800" dirty="0"/>
          </a:p>
          <a:p>
            <a:endParaRPr lang="sv-SE" altLang="sv-SE" dirty="0"/>
          </a:p>
        </p:txBody>
      </p:sp>
      <p:sp>
        <p:nvSpPr>
          <p:cNvPr id="2" name="Platshållare för datum 1"/>
          <p:cNvSpPr>
            <a:spLocks noGrp="1"/>
          </p:cNvSpPr>
          <p:nvPr>
            <p:ph type="dt" sz="half" idx="10"/>
          </p:nvPr>
        </p:nvSpPr>
        <p:spPr/>
        <p:txBody>
          <a:bodyPr/>
          <a:lstStyle/>
          <a:p>
            <a:fld id="{8281762C-9305-446F-91E7-7F7863A768D5}" type="datetime1">
              <a:rPr lang="sv-SE" smtClean="0"/>
              <a:pPr/>
              <a:t>2024-12-10</a:t>
            </a:fld>
            <a:endParaRPr lang="sv-SE"/>
          </a:p>
        </p:txBody>
      </p:sp>
    </p:spTree>
    <p:extLst>
      <p:ext uri="{BB962C8B-B14F-4D97-AF65-F5344CB8AC3E}">
        <p14:creationId xmlns:p14="http://schemas.microsoft.com/office/powerpoint/2010/main" val="3526194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is-IS" dirty="0"/>
              <a:t>Greining</a:t>
            </a:r>
            <a:endParaRPr lang="sv-SE" dirty="0"/>
          </a:p>
        </p:txBody>
      </p:sp>
      <p:sp>
        <p:nvSpPr>
          <p:cNvPr id="3" name="Platshållare för innehåll 2"/>
          <p:cNvSpPr>
            <a:spLocks noGrp="1"/>
          </p:cNvSpPr>
          <p:nvPr>
            <p:ph idx="1"/>
          </p:nvPr>
        </p:nvSpPr>
        <p:spPr>
          <a:xfrm>
            <a:off x="457200" y="1600200"/>
            <a:ext cx="8229600" cy="4997152"/>
          </a:xfrm>
        </p:spPr>
        <p:txBody>
          <a:bodyPr>
            <a:normAutofit fontScale="85000" lnSpcReduction="20000"/>
          </a:bodyPr>
          <a:lstStyle/>
          <a:p>
            <a:r>
              <a:rPr lang="is-IS" dirty="0"/>
              <a:t>CK (kreatínkínasi) 	</a:t>
            </a:r>
          </a:p>
          <a:p>
            <a:pPr lvl="1"/>
            <a:r>
              <a:rPr lang="is-IS" dirty="0"/>
              <a:t>Ensím í vöðvafrumum sem losnar út í blóðið við niðurbrot vöðvafrumu</a:t>
            </a:r>
            <a:endParaRPr lang="sv-SE" dirty="0"/>
          </a:p>
          <a:p>
            <a:pPr lvl="1"/>
            <a:r>
              <a:rPr lang="is-IS" sz="2000" dirty="0"/>
              <a:t>Getur verið eðlilegt/vægt hækkað við taugasjúkdóma og vistu</a:t>
            </a:r>
          </a:p>
          <a:p>
            <a:r>
              <a:rPr lang="is-IS" dirty="0"/>
              <a:t>Vöðvasýni</a:t>
            </a:r>
          </a:p>
          <a:p>
            <a:pPr lvl="1"/>
            <a:r>
              <a:rPr lang="is-IS" dirty="0"/>
              <a:t>Litun, ensímlitun, skoðun í smásjá/rafeindasmásjá</a:t>
            </a:r>
          </a:p>
          <a:p>
            <a:r>
              <a:rPr lang="is-IS" dirty="0"/>
              <a:t>Vöðvarit</a:t>
            </a:r>
          </a:p>
          <a:p>
            <a:pPr lvl="1"/>
            <a:r>
              <a:rPr lang="is-IS" dirty="0"/>
              <a:t>Metur útslag og lengd boðspennu </a:t>
            </a:r>
          </a:p>
          <a:p>
            <a:pPr lvl="1"/>
            <a:r>
              <a:rPr lang="is-IS" dirty="0"/>
              <a:t>Greinir á milli tauga- og vöðvasjúkdóms</a:t>
            </a:r>
          </a:p>
          <a:p>
            <a:r>
              <a:rPr lang="is-IS" dirty="0"/>
              <a:t>Taugarit</a:t>
            </a:r>
          </a:p>
          <a:p>
            <a:pPr lvl="1"/>
            <a:r>
              <a:rPr lang="is-IS" dirty="0"/>
              <a:t>Mælir hraða taugaboða</a:t>
            </a:r>
          </a:p>
          <a:p>
            <a:r>
              <a:rPr lang="is-IS" dirty="0"/>
              <a:t>DNA greining</a:t>
            </a:r>
          </a:p>
          <a:p>
            <a:pPr lvl="1"/>
            <a:r>
              <a:rPr lang="is-IS" dirty="0"/>
              <a:t>Margar stökkbreytingar þekktar!</a:t>
            </a:r>
          </a:p>
          <a:p>
            <a:endParaRPr lang="is-IS" dirty="0"/>
          </a:p>
        </p:txBody>
      </p:sp>
    </p:spTree>
    <p:extLst>
      <p:ext uri="{BB962C8B-B14F-4D97-AF65-F5344CB8AC3E}">
        <p14:creationId xmlns:p14="http://schemas.microsoft.com/office/powerpoint/2010/main" val="100286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is-IS" dirty="0"/>
            </a:br>
            <a:r>
              <a:rPr lang="is-IS" dirty="0"/>
              <a:t>Meðferð við DMD</a:t>
            </a:r>
            <a:br>
              <a:rPr lang="sv-SE" dirty="0"/>
            </a:br>
            <a:endParaRPr lang="sv-SE" dirty="0"/>
          </a:p>
        </p:txBody>
      </p:sp>
      <p:sp>
        <p:nvSpPr>
          <p:cNvPr id="3" name="Platshållare för innehåll 2"/>
          <p:cNvSpPr>
            <a:spLocks noGrp="1"/>
          </p:cNvSpPr>
          <p:nvPr>
            <p:ph idx="1"/>
          </p:nvPr>
        </p:nvSpPr>
        <p:spPr/>
        <p:txBody>
          <a:bodyPr>
            <a:normAutofit fontScale="92500" lnSpcReduction="20000"/>
          </a:bodyPr>
          <a:lstStyle/>
          <a:p>
            <a:pPr lvl="1">
              <a:spcBef>
                <a:spcPts val="600"/>
              </a:spcBef>
              <a:buFont typeface="Arial" panose="020B0604020202020204" pitchFamily="34" charset="0"/>
              <a:buChar char="•"/>
            </a:pPr>
            <a:r>
              <a:rPr lang="en-GB" sz="3200" dirty="0"/>
              <a:t>2024 </a:t>
            </a:r>
            <a:r>
              <a:rPr lang="en-GB" sz="3200" dirty="0" err="1"/>
              <a:t>Lyf</a:t>
            </a:r>
            <a:r>
              <a:rPr lang="en-GB" sz="3200" dirty="0"/>
              <a:t> </a:t>
            </a:r>
            <a:r>
              <a:rPr lang="en-GB" sz="3200" dirty="0" err="1"/>
              <a:t>tekið</a:t>
            </a:r>
            <a:r>
              <a:rPr lang="en-GB" sz="3200" dirty="0"/>
              <a:t> </a:t>
            </a:r>
            <a:r>
              <a:rPr lang="en-GB" sz="3200" dirty="0" err="1"/>
              <a:t>af</a:t>
            </a:r>
            <a:r>
              <a:rPr lang="en-GB" sz="3200" dirty="0"/>
              <a:t> </a:t>
            </a:r>
            <a:r>
              <a:rPr lang="en-GB" sz="3200" dirty="0" err="1"/>
              <a:t>markaði</a:t>
            </a:r>
            <a:r>
              <a:rPr lang="en-GB" sz="3200" dirty="0"/>
              <a:t> </a:t>
            </a:r>
            <a:r>
              <a:rPr lang="en-GB" sz="3200" dirty="0" err="1"/>
              <a:t>þar</a:t>
            </a:r>
            <a:r>
              <a:rPr lang="en-GB" sz="3200" dirty="0"/>
              <a:t> </a:t>
            </a:r>
            <a:r>
              <a:rPr lang="en-GB" sz="3200" dirty="0" err="1"/>
              <a:t>sem</a:t>
            </a:r>
            <a:r>
              <a:rPr lang="en-GB" sz="3200" dirty="0"/>
              <a:t> </a:t>
            </a:r>
            <a:r>
              <a:rPr lang="en-GB" sz="3200" dirty="0" err="1"/>
              <a:t>það</a:t>
            </a:r>
            <a:r>
              <a:rPr lang="en-GB" sz="3200" dirty="0"/>
              <a:t> </a:t>
            </a:r>
            <a:r>
              <a:rPr lang="en-GB" sz="3200" dirty="0" err="1"/>
              <a:t>þótti</a:t>
            </a:r>
            <a:r>
              <a:rPr lang="en-GB" sz="3200" dirty="0"/>
              <a:t> ekki </a:t>
            </a:r>
            <a:r>
              <a:rPr lang="en-GB" sz="3200" dirty="0" err="1"/>
              <a:t>sýna</a:t>
            </a:r>
            <a:r>
              <a:rPr lang="en-GB" sz="3200" dirty="0"/>
              <a:t> </a:t>
            </a:r>
            <a:r>
              <a:rPr lang="en-GB" sz="3200" dirty="0" err="1"/>
              <a:t>næga</a:t>
            </a:r>
            <a:r>
              <a:rPr lang="en-GB" sz="3200" dirty="0"/>
              <a:t> </a:t>
            </a:r>
            <a:r>
              <a:rPr lang="en-GB" sz="3200" dirty="0" err="1"/>
              <a:t>virkni</a:t>
            </a:r>
            <a:r>
              <a:rPr lang="en-GB" sz="3200" dirty="0"/>
              <a:t> </a:t>
            </a:r>
            <a:r>
              <a:rPr lang="en-GB" sz="3200" dirty="0" err="1"/>
              <a:t>við</a:t>
            </a:r>
            <a:r>
              <a:rPr lang="en-GB" sz="3200" dirty="0"/>
              <a:t> </a:t>
            </a:r>
            <a:r>
              <a:rPr lang="en-GB" sz="3200" dirty="0" err="1"/>
              <a:t>sjúkdómnum</a:t>
            </a:r>
            <a:endParaRPr lang="sv-SE" sz="3200" dirty="0"/>
          </a:p>
          <a:p>
            <a:pPr lvl="1">
              <a:spcBef>
                <a:spcPts val="600"/>
              </a:spcBef>
              <a:buFont typeface="Arial" panose="020B0604020202020204" pitchFamily="34" charset="0"/>
              <a:buChar char="•"/>
            </a:pPr>
            <a:endParaRPr lang="en-US" sz="3200" dirty="0"/>
          </a:p>
          <a:p>
            <a:pPr lvl="1">
              <a:spcBef>
                <a:spcPts val="600"/>
              </a:spcBef>
              <a:buFont typeface="Arial" panose="020B0604020202020204" pitchFamily="34" charset="0"/>
              <a:buChar char="•"/>
            </a:pPr>
            <a:r>
              <a:rPr lang="en-US" sz="3200" dirty="0"/>
              <a:t>Ataluren (</a:t>
            </a:r>
            <a:r>
              <a:rPr lang="en-US" sz="3200" dirty="0" err="1"/>
              <a:t>translarna</a:t>
            </a:r>
            <a:r>
              <a:rPr lang="en-US" sz="3200" dirty="0"/>
              <a:t>) 2014 is the first treatment approved for the underlying cause of </a:t>
            </a:r>
            <a:r>
              <a:rPr lang="en-US" sz="3200" b="1" dirty="0"/>
              <a:t>DMD</a:t>
            </a:r>
            <a:r>
              <a:rPr lang="en-US" sz="3200" dirty="0"/>
              <a:t> </a:t>
            </a:r>
          </a:p>
          <a:p>
            <a:pPr lvl="1">
              <a:spcBef>
                <a:spcPts val="600"/>
              </a:spcBef>
              <a:buFont typeface="Arial" panose="020B0604020202020204" pitchFamily="34" charset="0"/>
              <a:buChar char="•"/>
            </a:pPr>
            <a:r>
              <a:rPr lang="en-US" sz="3200" dirty="0"/>
              <a:t>Nonsense mutations</a:t>
            </a:r>
          </a:p>
          <a:p>
            <a:pPr lvl="1">
              <a:spcBef>
                <a:spcPts val="600"/>
              </a:spcBef>
              <a:buFont typeface="Arial" panose="020B0604020202020204" pitchFamily="34" charset="0"/>
              <a:buChar char="•"/>
            </a:pPr>
            <a:r>
              <a:rPr lang="en-US" sz="3200" dirty="0"/>
              <a:t>The European Medicines Agency E</a:t>
            </a:r>
            <a:r>
              <a:rPr lang="en-GB" altLang="sv-SE" sz="3200" dirty="0"/>
              <a:t>MA granted conditional marketing authorisation approval for ambulatory DMD patients aged 2 years and older</a:t>
            </a:r>
          </a:p>
        </p:txBody>
      </p:sp>
    </p:spTree>
    <p:extLst>
      <p:ext uri="{BB962C8B-B14F-4D97-AF65-F5344CB8AC3E}">
        <p14:creationId xmlns:p14="http://schemas.microsoft.com/office/powerpoint/2010/main" val="223620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66700" y="274638"/>
            <a:ext cx="8618538" cy="1143000"/>
          </a:xfrm>
          <a:noFill/>
        </p:spPr>
        <p:txBody>
          <a:bodyPr>
            <a:normAutofit/>
          </a:bodyPr>
          <a:lstStyle/>
          <a:p>
            <a:r>
              <a:rPr lang="sv-SE" altLang="sv-SE" sz="3600" dirty="0" err="1">
                <a:solidFill>
                  <a:srgbClr val="002060"/>
                </a:solidFill>
              </a:rPr>
              <a:t>Deletion</a:t>
            </a:r>
            <a:endParaRPr lang="en-US" altLang="sv-SE" sz="3600" dirty="0">
              <a:effectLst>
                <a:outerShdw blurRad="38100" dist="38100" dir="2700000" algn="tl">
                  <a:srgbClr val="000000">
                    <a:alpha val="43137"/>
                  </a:srgbClr>
                </a:outerShdw>
              </a:effectLst>
            </a:endParaRPr>
          </a:p>
        </p:txBody>
      </p:sp>
      <p:pic>
        <p:nvPicPr>
          <p:cNvPr id="12291" name="Picture 3" descr="ptc_slide_graphic_rev8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800" y="2068513"/>
            <a:ext cx="447516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9"/>
          <p:cNvSpPr txBox="1">
            <a:spLocks noChangeArrowheads="1"/>
          </p:cNvSpPr>
          <p:nvPr/>
        </p:nvSpPr>
        <p:spPr bwMode="auto">
          <a:xfrm>
            <a:off x="2141538" y="265588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sv-SE" sz="1800" b="1">
                <a:solidFill>
                  <a:schemeClr val="bg1"/>
                </a:solidFill>
              </a:rPr>
              <a:t>DNA</a:t>
            </a:r>
          </a:p>
        </p:txBody>
      </p:sp>
      <p:sp>
        <p:nvSpPr>
          <p:cNvPr id="12293" name="Text Box 10"/>
          <p:cNvSpPr txBox="1">
            <a:spLocks noChangeArrowheads="1"/>
          </p:cNvSpPr>
          <p:nvPr/>
        </p:nvSpPr>
        <p:spPr bwMode="auto">
          <a:xfrm>
            <a:off x="3249613" y="49371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sv-SE" sz="1800" b="1">
                <a:solidFill>
                  <a:schemeClr val="bg1"/>
                </a:solidFill>
              </a:rPr>
              <a:t>Protein</a:t>
            </a:r>
          </a:p>
        </p:txBody>
      </p:sp>
      <p:sp>
        <p:nvSpPr>
          <p:cNvPr id="12294" name="Text Box 11"/>
          <p:cNvSpPr txBox="1">
            <a:spLocks noChangeArrowheads="1"/>
          </p:cNvSpPr>
          <p:nvPr/>
        </p:nvSpPr>
        <p:spPr bwMode="auto">
          <a:xfrm>
            <a:off x="6845300" y="3336925"/>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sv-SE" sz="1800" b="1"/>
              <a:t>RNA</a:t>
            </a:r>
          </a:p>
        </p:txBody>
      </p:sp>
      <p:sp>
        <p:nvSpPr>
          <p:cNvPr id="12295" name="Text Box 12"/>
          <p:cNvSpPr txBox="1">
            <a:spLocks noChangeArrowheads="1"/>
          </p:cNvSpPr>
          <p:nvPr/>
        </p:nvSpPr>
        <p:spPr bwMode="auto">
          <a:xfrm>
            <a:off x="6724650" y="330041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sv-SE" sz="1800" b="1">
                <a:solidFill>
                  <a:schemeClr val="bg1"/>
                </a:solidFill>
              </a:rPr>
              <a:t>RNA</a:t>
            </a:r>
          </a:p>
        </p:txBody>
      </p:sp>
      <p:sp>
        <p:nvSpPr>
          <p:cNvPr id="12296" name="textruta 1"/>
          <p:cNvSpPr txBox="1">
            <a:spLocks noChangeArrowheads="1"/>
          </p:cNvSpPr>
          <p:nvPr/>
        </p:nvSpPr>
        <p:spPr bwMode="auto">
          <a:xfrm>
            <a:off x="603250" y="1914525"/>
            <a:ext cx="80899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br>
              <a:rPr lang="sv-SE" altLang="sv-SE" sz="2800" dirty="0">
                <a:solidFill>
                  <a:srgbClr val="002060"/>
                </a:solidFill>
              </a:rPr>
            </a:br>
            <a:r>
              <a:rPr lang="sv-SE" altLang="sv-SE" sz="2400" dirty="0" err="1">
                <a:solidFill>
                  <a:srgbClr val="002060"/>
                </a:solidFill>
              </a:rPr>
              <a:t>Exon</a:t>
            </a:r>
            <a:r>
              <a:rPr lang="sv-SE" altLang="sv-SE" sz="2400" dirty="0">
                <a:solidFill>
                  <a:srgbClr val="002060"/>
                </a:solidFill>
              </a:rPr>
              <a:t> 51	</a:t>
            </a:r>
            <a:r>
              <a:rPr lang="sv-SE" altLang="sv-SE" sz="2400" dirty="0">
                <a:solidFill>
                  <a:srgbClr val="FF0000"/>
                </a:solidFill>
              </a:rPr>
              <a:t>13%</a:t>
            </a:r>
            <a:br>
              <a:rPr lang="sv-SE" altLang="sv-SE" sz="2400" dirty="0">
                <a:solidFill>
                  <a:srgbClr val="002060"/>
                </a:solidFill>
              </a:rPr>
            </a:br>
            <a:r>
              <a:rPr lang="sv-SE" altLang="sv-SE" sz="2400" dirty="0" err="1">
                <a:solidFill>
                  <a:srgbClr val="002060"/>
                </a:solidFill>
              </a:rPr>
              <a:t>Exon</a:t>
            </a:r>
            <a:r>
              <a:rPr lang="sv-SE" altLang="sv-SE" sz="2400" dirty="0">
                <a:solidFill>
                  <a:srgbClr val="002060"/>
                </a:solidFill>
              </a:rPr>
              <a:t> 44	  </a:t>
            </a:r>
            <a:r>
              <a:rPr lang="sv-SE" altLang="sv-SE" sz="2400" dirty="0">
                <a:solidFill>
                  <a:srgbClr val="FF0000"/>
                </a:solidFill>
              </a:rPr>
              <a:t>6%</a:t>
            </a:r>
            <a:br>
              <a:rPr lang="sv-SE" altLang="sv-SE" sz="2400" dirty="0">
                <a:solidFill>
                  <a:srgbClr val="002060"/>
                </a:solidFill>
              </a:rPr>
            </a:br>
            <a:r>
              <a:rPr lang="sv-SE" altLang="sv-SE" sz="2400" dirty="0" err="1">
                <a:solidFill>
                  <a:srgbClr val="002060"/>
                </a:solidFill>
              </a:rPr>
              <a:t>Exon</a:t>
            </a:r>
            <a:r>
              <a:rPr lang="sv-SE" altLang="sv-SE" sz="2400" dirty="0">
                <a:solidFill>
                  <a:srgbClr val="002060"/>
                </a:solidFill>
              </a:rPr>
              <a:t> 45	  </a:t>
            </a:r>
            <a:r>
              <a:rPr lang="sv-SE" altLang="sv-SE" sz="2400" dirty="0">
                <a:solidFill>
                  <a:srgbClr val="FF0000"/>
                </a:solidFill>
              </a:rPr>
              <a:t>8%</a:t>
            </a:r>
            <a:br>
              <a:rPr lang="sv-SE" altLang="sv-SE" sz="2400" dirty="0">
                <a:solidFill>
                  <a:srgbClr val="002060"/>
                </a:solidFill>
              </a:rPr>
            </a:br>
            <a:r>
              <a:rPr lang="sv-SE" altLang="sv-SE" sz="2400" dirty="0" err="1">
                <a:solidFill>
                  <a:srgbClr val="002060"/>
                </a:solidFill>
              </a:rPr>
              <a:t>Exon</a:t>
            </a:r>
            <a:r>
              <a:rPr lang="sv-SE" altLang="sv-SE" sz="2400" dirty="0">
                <a:solidFill>
                  <a:srgbClr val="002060"/>
                </a:solidFill>
              </a:rPr>
              <a:t> 53	  </a:t>
            </a:r>
            <a:r>
              <a:rPr lang="sv-SE" altLang="sv-SE" sz="2400" dirty="0">
                <a:solidFill>
                  <a:srgbClr val="FF0000"/>
                </a:solidFill>
              </a:rPr>
              <a:t>6%</a:t>
            </a:r>
            <a:br>
              <a:rPr lang="sv-SE" altLang="sv-SE" sz="2400" dirty="0">
                <a:solidFill>
                  <a:srgbClr val="002060"/>
                </a:solidFill>
              </a:rPr>
            </a:br>
            <a:r>
              <a:rPr lang="sv-SE" altLang="sv-SE" sz="2400" dirty="0" err="1">
                <a:solidFill>
                  <a:srgbClr val="002060"/>
                </a:solidFill>
              </a:rPr>
              <a:t>Exon</a:t>
            </a:r>
            <a:r>
              <a:rPr lang="sv-SE" altLang="sv-SE" sz="2400" dirty="0">
                <a:solidFill>
                  <a:srgbClr val="002060"/>
                </a:solidFill>
              </a:rPr>
              <a:t> 52	  </a:t>
            </a:r>
            <a:r>
              <a:rPr lang="sv-SE" altLang="sv-SE" sz="2400" dirty="0">
                <a:solidFill>
                  <a:srgbClr val="FF0000"/>
                </a:solidFill>
              </a:rPr>
              <a:t>4%</a:t>
            </a:r>
            <a:br>
              <a:rPr lang="sv-SE" altLang="sv-SE" sz="2400" dirty="0">
                <a:solidFill>
                  <a:srgbClr val="002060"/>
                </a:solidFill>
              </a:rPr>
            </a:br>
            <a:r>
              <a:rPr lang="sv-SE" altLang="sv-SE" sz="2400" dirty="0" err="1">
                <a:solidFill>
                  <a:srgbClr val="002060"/>
                </a:solidFill>
              </a:rPr>
              <a:t>Exon</a:t>
            </a:r>
            <a:r>
              <a:rPr lang="sv-SE" altLang="sv-SE" sz="2400" dirty="0">
                <a:solidFill>
                  <a:srgbClr val="002060"/>
                </a:solidFill>
              </a:rPr>
              <a:t> 55	  </a:t>
            </a:r>
            <a:r>
              <a:rPr lang="sv-SE" altLang="sv-SE" sz="2400" dirty="0">
                <a:solidFill>
                  <a:srgbClr val="FF0000"/>
                </a:solidFill>
              </a:rPr>
              <a:t>2%</a:t>
            </a:r>
            <a:br>
              <a:rPr lang="sv-SE" altLang="sv-SE" sz="2800" dirty="0">
                <a:solidFill>
                  <a:srgbClr val="002060"/>
                </a:solidFill>
              </a:rPr>
            </a:br>
            <a:endParaRPr lang="sv-SE" altLang="sv-SE" sz="2800" dirty="0">
              <a:solidFill>
                <a:srgbClr val="002060"/>
              </a:solidFill>
            </a:endParaRPr>
          </a:p>
          <a:p>
            <a:pPr>
              <a:spcBef>
                <a:spcPct val="0"/>
              </a:spcBef>
              <a:buNone/>
            </a:pPr>
            <a:r>
              <a:rPr lang="sv-SE" altLang="sv-SE" sz="2400" dirty="0">
                <a:solidFill>
                  <a:srgbClr val="002060"/>
                </a:solidFill>
              </a:rPr>
              <a:t>= </a:t>
            </a:r>
            <a:r>
              <a:rPr lang="sv-SE" altLang="sv-SE" sz="2400" dirty="0" err="1">
                <a:solidFill>
                  <a:srgbClr val="002060"/>
                </a:solidFill>
              </a:rPr>
              <a:t>Deletion</a:t>
            </a:r>
            <a:r>
              <a:rPr lang="sv-SE" altLang="sv-SE" sz="2400" dirty="0">
                <a:solidFill>
                  <a:srgbClr val="002060"/>
                </a:solidFill>
              </a:rPr>
              <a:t>       </a:t>
            </a:r>
            <a:r>
              <a:rPr lang="sv-SE" altLang="sv-SE" sz="2400" dirty="0">
                <a:solidFill>
                  <a:srgbClr val="FF0000"/>
                </a:solidFill>
              </a:rPr>
              <a:t>41% DMD </a:t>
            </a:r>
            <a:r>
              <a:rPr lang="sv-SE" altLang="sv-SE" sz="2400" dirty="0" err="1">
                <a:solidFill>
                  <a:srgbClr val="FF0000"/>
                </a:solidFill>
              </a:rPr>
              <a:t>sjúklinga</a:t>
            </a:r>
            <a:br>
              <a:rPr lang="sv-SE" altLang="sv-SE" sz="2400" dirty="0">
                <a:solidFill>
                  <a:srgbClr val="002060"/>
                </a:solidFill>
              </a:rPr>
            </a:br>
            <a:endParaRPr lang="sv-SE" altLang="sv-SE" sz="2400" dirty="0">
              <a:solidFill>
                <a:srgbClr val="002060"/>
              </a:solidFill>
            </a:endParaRPr>
          </a:p>
          <a:p>
            <a:pPr eaLnBrk="1" hangingPunct="1">
              <a:spcBef>
                <a:spcPct val="0"/>
              </a:spcBef>
              <a:buFontTx/>
              <a:buNone/>
            </a:pPr>
            <a:r>
              <a:rPr lang="en-US" altLang="sv-SE" sz="2400" dirty="0">
                <a:solidFill>
                  <a:srgbClr val="002060"/>
                </a:solidFill>
              </a:rPr>
              <a:t>Read-through of point mutations </a:t>
            </a:r>
            <a:r>
              <a:rPr lang="sv-SE" altLang="sv-SE" sz="2400" dirty="0">
                <a:solidFill>
                  <a:srgbClr val="FF0000"/>
                </a:solidFill>
              </a:rPr>
              <a:t>13% DMD </a:t>
            </a:r>
            <a:r>
              <a:rPr lang="sv-SE" altLang="sv-SE" sz="2400" dirty="0" err="1">
                <a:solidFill>
                  <a:srgbClr val="FF0000"/>
                </a:solidFill>
              </a:rPr>
              <a:t>sjúklinga</a:t>
            </a:r>
            <a:endParaRPr lang="is-IS" altLang="sv-SE" sz="2400" dirty="0">
              <a:solidFill>
                <a:srgbClr val="FF0000"/>
              </a:solidFill>
            </a:endParaRPr>
          </a:p>
        </p:txBody>
      </p:sp>
    </p:spTree>
    <p:extLst>
      <p:ext uri="{BB962C8B-B14F-4D97-AF65-F5344CB8AC3E}">
        <p14:creationId xmlns:p14="http://schemas.microsoft.com/office/powerpoint/2010/main" val="21079692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is-IS" dirty="0"/>
              <a:t>Úttauga- og vöðvasjúkdómar</a:t>
            </a:r>
            <a:endParaRPr lang="sv-SE" dirty="0"/>
          </a:p>
        </p:txBody>
      </p:sp>
      <p:sp>
        <p:nvSpPr>
          <p:cNvPr id="3" name="Platshållare för innehåll 2"/>
          <p:cNvSpPr>
            <a:spLocks noGrp="1"/>
          </p:cNvSpPr>
          <p:nvPr>
            <p:ph sz="half" idx="1"/>
          </p:nvPr>
        </p:nvSpPr>
        <p:spPr/>
        <p:txBody>
          <a:bodyPr/>
          <a:lstStyle/>
          <a:p>
            <a:r>
              <a:rPr lang="is-IS" dirty="0"/>
              <a:t>Hópur sjúkdóma í hreyfieiningu vöðva</a:t>
            </a:r>
          </a:p>
          <a:p>
            <a:pPr marL="914400" lvl="1" indent="-457200">
              <a:buFont typeface="+mj-lt"/>
              <a:buAutoNum type="arabicParenR"/>
            </a:pPr>
            <a:r>
              <a:rPr lang="is-IS" dirty="0"/>
              <a:t>Framhornafruma mænu</a:t>
            </a:r>
          </a:p>
          <a:p>
            <a:pPr marL="914400" lvl="1" indent="-457200">
              <a:buFont typeface="+mj-lt"/>
              <a:buAutoNum type="arabicParenR"/>
            </a:pPr>
            <a:r>
              <a:rPr lang="is-IS" dirty="0"/>
              <a:t>Úttaug</a:t>
            </a:r>
          </a:p>
          <a:p>
            <a:pPr marL="914400" lvl="1" indent="-457200">
              <a:buFont typeface="+mj-lt"/>
              <a:buAutoNum type="arabicParenR"/>
            </a:pPr>
            <a:r>
              <a:rPr lang="is-IS" dirty="0"/>
              <a:t>Taugavöðvamót</a:t>
            </a:r>
          </a:p>
          <a:p>
            <a:pPr marL="914400" lvl="1" indent="-457200">
              <a:buFont typeface="+mj-lt"/>
              <a:buAutoNum type="arabicParenR"/>
            </a:pPr>
            <a:r>
              <a:rPr lang="is-IS" dirty="0"/>
              <a:t>Þverrákóttur vöðvi</a:t>
            </a:r>
          </a:p>
          <a:p>
            <a:endParaRPr lang="is-IS" u="sng" dirty="0"/>
          </a:p>
          <a:p>
            <a:r>
              <a:rPr lang="is-IS" u="sng" dirty="0"/>
              <a:t>Meðfæddir</a:t>
            </a:r>
            <a:r>
              <a:rPr lang="is-IS" dirty="0"/>
              <a:t> eða áunnir</a:t>
            </a:r>
            <a:endParaRPr lang="sv-SE" dirty="0"/>
          </a:p>
          <a:p>
            <a:endParaRPr lang="is-I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132856"/>
            <a:ext cx="482453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314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is-IS" dirty="0"/>
              <a:t>FDA </a:t>
            </a:r>
            <a:r>
              <a:rPr lang="is-IS" dirty="0" err="1"/>
              <a:t>approved</a:t>
            </a:r>
            <a:r>
              <a:rPr lang="is-IS" dirty="0"/>
              <a:t> </a:t>
            </a:r>
            <a:br>
              <a:rPr lang="is-IS" dirty="0"/>
            </a:br>
            <a:r>
              <a:rPr lang="is-IS" dirty="0"/>
              <a:t>(Engin lyf samþykkt í Evrópu)</a:t>
            </a:r>
            <a:endParaRPr lang="sv-SE" dirty="0"/>
          </a:p>
        </p:txBody>
      </p:sp>
      <p:sp>
        <p:nvSpPr>
          <p:cNvPr id="3" name="Platshållare för innehåll 2"/>
          <p:cNvSpPr>
            <a:spLocks noGrp="1"/>
          </p:cNvSpPr>
          <p:nvPr>
            <p:ph idx="1"/>
          </p:nvPr>
        </p:nvSpPr>
        <p:spPr/>
        <p:txBody>
          <a:bodyPr>
            <a:normAutofit lnSpcReduction="10000"/>
          </a:bodyPr>
          <a:lstStyle/>
          <a:p>
            <a:r>
              <a:rPr lang="sv-SE" dirty="0" err="1"/>
              <a:t>Exondys</a:t>
            </a:r>
            <a:r>
              <a:rPr lang="sv-SE" dirty="0"/>
              <a:t> 51 (</a:t>
            </a:r>
            <a:r>
              <a:rPr lang="sv-SE" dirty="0" err="1"/>
              <a:t>eteplirsen</a:t>
            </a:r>
            <a:r>
              <a:rPr lang="sv-SE" dirty="0"/>
              <a:t>) 2016</a:t>
            </a:r>
          </a:p>
          <a:p>
            <a:pPr lvl="1"/>
            <a:r>
              <a:rPr lang="en-US" sz="2400" dirty="0"/>
              <a:t>antisense oligonucleotide indicated for the treatment of DMD in patients with a confirmed mutation of the DMD gene amenable to exon 51 skipping</a:t>
            </a:r>
          </a:p>
          <a:p>
            <a:r>
              <a:rPr lang="sv-SE" dirty="0" err="1"/>
              <a:t>Vyondys</a:t>
            </a:r>
            <a:r>
              <a:rPr lang="sv-SE" dirty="0"/>
              <a:t> 53 (</a:t>
            </a:r>
            <a:r>
              <a:rPr lang="sv-SE" dirty="0" err="1"/>
              <a:t>golodirsen</a:t>
            </a:r>
            <a:r>
              <a:rPr lang="sv-SE" dirty="0"/>
              <a:t>) 2019</a:t>
            </a:r>
          </a:p>
          <a:p>
            <a:r>
              <a:rPr lang="is-IS" dirty="0"/>
              <a:t>Viltepso (viltolarsen) 2020</a:t>
            </a:r>
          </a:p>
          <a:p>
            <a:pPr lvl="1"/>
            <a:r>
              <a:rPr lang="en-US" sz="2400" dirty="0"/>
              <a:t>antisense oligonucleotide indicated for the treatment of DMD in patients with a confirmed mutation of the DMD gene amenable to exon 53 skipping</a:t>
            </a:r>
          </a:p>
          <a:p>
            <a:r>
              <a:rPr lang="is-IS" b="0" i="0" dirty="0" err="1">
                <a:solidFill>
                  <a:srgbClr val="1F1F1F"/>
                </a:solidFill>
                <a:effectLst/>
                <a:latin typeface="Google Sans"/>
              </a:rPr>
              <a:t>Amondys</a:t>
            </a:r>
            <a:r>
              <a:rPr lang="is-IS" b="0" i="0" dirty="0">
                <a:solidFill>
                  <a:srgbClr val="1F1F1F"/>
                </a:solidFill>
                <a:effectLst/>
                <a:latin typeface="Google Sans"/>
              </a:rPr>
              <a:t> 45 (</a:t>
            </a:r>
            <a:r>
              <a:rPr lang="is-IS" b="0" i="0" dirty="0" err="1">
                <a:solidFill>
                  <a:srgbClr val="1F1F1F"/>
                </a:solidFill>
                <a:effectLst/>
                <a:latin typeface="Google Sans"/>
              </a:rPr>
              <a:t>casimersen</a:t>
            </a:r>
            <a:r>
              <a:rPr lang="is-IS" b="0" i="0" dirty="0">
                <a:solidFill>
                  <a:srgbClr val="1F1F1F"/>
                </a:solidFill>
                <a:effectLst/>
                <a:latin typeface="Google Sans"/>
              </a:rPr>
              <a:t>) 2021</a:t>
            </a:r>
          </a:p>
          <a:p>
            <a:endParaRPr lang="is-IS" dirty="0"/>
          </a:p>
          <a:p>
            <a:endParaRPr lang="is-IS" dirty="0"/>
          </a:p>
          <a:p>
            <a:pPr lvl="1"/>
            <a:endParaRPr lang="is-IS" dirty="0"/>
          </a:p>
          <a:p>
            <a:endParaRPr lang="sv-SE" dirty="0"/>
          </a:p>
        </p:txBody>
      </p:sp>
    </p:spTree>
    <p:extLst>
      <p:ext uri="{BB962C8B-B14F-4D97-AF65-F5344CB8AC3E}">
        <p14:creationId xmlns:p14="http://schemas.microsoft.com/office/powerpoint/2010/main" val="335181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4D33-C2A7-6F80-A853-9DE39D3DB51B}"/>
              </a:ext>
            </a:extLst>
          </p:cNvPr>
          <p:cNvSpPr>
            <a:spLocks noGrp="1"/>
          </p:cNvSpPr>
          <p:nvPr>
            <p:ph type="title"/>
          </p:nvPr>
        </p:nvSpPr>
        <p:spPr/>
        <p:txBody>
          <a:bodyPr/>
          <a:lstStyle/>
          <a:p>
            <a:r>
              <a:rPr lang="is-IS" dirty="0"/>
              <a:t>FDA </a:t>
            </a:r>
            <a:r>
              <a:rPr lang="is-IS" dirty="0" err="1"/>
              <a:t>approved</a:t>
            </a:r>
            <a:endParaRPr lang="is-IS" dirty="0"/>
          </a:p>
        </p:txBody>
      </p:sp>
      <p:sp>
        <p:nvSpPr>
          <p:cNvPr id="3" name="Content Placeholder 2">
            <a:extLst>
              <a:ext uri="{FF2B5EF4-FFF2-40B4-BE49-F238E27FC236}">
                <a16:creationId xmlns:a16="http://schemas.microsoft.com/office/drawing/2014/main" id="{FCC1D839-2C49-DC1E-AFF5-210AFF0F1E91}"/>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is-IS" b="0" i="0" dirty="0" err="1">
                <a:solidFill>
                  <a:srgbClr val="1F1F1F"/>
                </a:solidFill>
                <a:effectLst/>
                <a:latin typeface="Google Sans"/>
              </a:rPr>
              <a:t>Elevidys</a:t>
            </a:r>
            <a:r>
              <a:rPr lang="is-IS" b="0" i="0" dirty="0">
                <a:solidFill>
                  <a:srgbClr val="1F1F1F"/>
                </a:solidFill>
                <a:effectLst/>
                <a:latin typeface="Google Sans"/>
              </a:rPr>
              <a:t> (</a:t>
            </a:r>
            <a:r>
              <a:rPr lang="is-IS" b="0" i="0" dirty="0" err="1">
                <a:solidFill>
                  <a:srgbClr val="1F1F1F"/>
                </a:solidFill>
                <a:effectLst/>
                <a:latin typeface="Google Sans"/>
              </a:rPr>
              <a:t>delandistrogene</a:t>
            </a:r>
            <a:r>
              <a:rPr lang="is-IS" b="0" i="0" dirty="0">
                <a:solidFill>
                  <a:srgbClr val="1F1F1F"/>
                </a:solidFill>
                <a:effectLst/>
                <a:latin typeface="Google Sans"/>
              </a:rPr>
              <a:t> </a:t>
            </a:r>
            <a:r>
              <a:rPr lang="is-IS" b="0" i="0" dirty="0" err="1">
                <a:solidFill>
                  <a:srgbClr val="1F1F1F"/>
                </a:solidFill>
                <a:effectLst/>
                <a:latin typeface="Google Sans"/>
              </a:rPr>
              <a:t>moxeparvovec</a:t>
            </a:r>
            <a:r>
              <a:rPr lang="is-IS" b="0" i="0" dirty="0">
                <a:solidFill>
                  <a:srgbClr val="1F1F1F"/>
                </a:solidFill>
                <a:effectLst/>
                <a:latin typeface="Google Sans"/>
              </a:rPr>
              <a:t>) 2023</a:t>
            </a:r>
          </a:p>
          <a:p>
            <a:pPr lvl="1">
              <a:buFont typeface="Arial" panose="020B0604020202020204" pitchFamily="34" charset="0"/>
              <a:buChar char="•"/>
            </a:pPr>
            <a:r>
              <a:rPr lang="en-US" sz="2400" b="0" i="0" dirty="0">
                <a:solidFill>
                  <a:srgbClr val="333333"/>
                </a:solidFill>
                <a:effectLst/>
                <a:latin typeface="Helvetica" panose="020B0604020202020204" pitchFamily="34" charset="0"/>
              </a:rPr>
              <a:t>adeno-associated virus vector-based gene therapy</a:t>
            </a:r>
          </a:p>
          <a:p>
            <a:pPr lvl="1">
              <a:buFont typeface="Arial" panose="020B0604020202020204" pitchFamily="34" charset="0"/>
              <a:buChar char="•"/>
            </a:pPr>
            <a:r>
              <a:rPr lang="en-US" sz="2400" dirty="0" err="1">
                <a:solidFill>
                  <a:srgbClr val="333333"/>
                </a:solidFill>
                <a:latin typeface="Helvetica" panose="020B0604020202020204" pitchFamily="34" charset="0"/>
              </a:rPr>
              <a:t>fyrir</a:t>
            </a:r>
            <a:r>
              <a:rPr lang="en-US" sz="2400" dirty="0">
                <a:solidFill>
                  <a:srgbClr val="333333"/>
                </a:solidFill>
                <a:latin typeface="Helvetica" panose="020B0604020202020204" pitchFamily="34" charset="0"/>
              </a:rPr>
              <a:t> 4 </a:t>
            </a:r>
            <a:r>
              <a:rPr lang="en-US" sz="2400" dirty="0" err="1">
                <a:solidFill>
                  <a:srgbClr val="333333"/>
                </a:solidFill>
                <a:latin typeface="Helvetica" panose="020B0604020202020204" pitchFamily="34" charset="0"/>
              </a:rPr>
              <a:t>ára</a:t>
            </a:r>
            <a:r>
              <a:rPr lang="en-US" sz="2400" dirty="0">
                <a:solidFill>
                  <a:srgbClr val="333333"/>
                </a:solidFill>
                <a:latin typeface="Helvetica" panose="020B0604020202020204" pitchFamily="34" charset="0"/>
              </a:rPr>
              <a:t> </a:t>
            </a:r>
            <a:r>
              <a:rPr lang="en-US" sz="2400" dirty="0" err="1">
                <a:solidFill>
                  <a:srgbClr val="333333"/>
                </a:solidFill>
                <a:latin typeface="Helvetica" panose="020B0604020202020204" pitchFamily="34" charset="0"/>
              </a:rPr>
              <a:t>og</a:t>
            </a:r>
            <a:r>
              <a:rPr lang="en-US" sz="2400" dirty="0">
                <a:solidFill>
                  <a:srgbClr val="333333"/>
                </a:solidFill>
                <a:latin typeface="Helvetica" panose="020B0604020202020204" pitchFamily="34" charset="0"/>
              </a:rPr>
              <a:t> </a:t>
            </a:r>
            <a:r>
              <a:rPr lang="en-US" sz="2400" dirty="0" err="1">
                <a:solidFill>
                  <a:srgbClr val="333333"/>
                </a:solidFill>
                <a:latin typeface="Helvetica" panose="020B0604020202020204" pitchFamily="34" charset="0"/>
              </a:rPr>
              <a:t>eldri</a:t>
            </a:r>
            <a:endParaRPr lang="is-IS" sz="2400" b="0" i="0" dirty="0">
              <a:solidFill>
                <a:srgbClr val="1F1F1F"/>
              </a:solidFill>
              <a:effectLst/>
              <a:latin typeface="Google Sans"/>
            </a:endParaRPr>
          </a:p>
          <a:p>
            <a:pPr algn="l">
              <a:buFont typeface="Arial" panose="020B0604020202020204" pitchFamily="34" charset="0"/>
              <a:buChar char="•"/>
            </a:pPr>
            <a:r>
              <a:rPr lang="is-IS" b="0" i="0" dirty="0" err="1">
                <a:solidFill>
                  <a:srgbClr val="1F1F1F"/>
                </a:solidFill>
                <a:effectLst/>
                <a:latin typeface="Google Sans"/>
              </a:rPr>
              <a:t>Emflaza</a:t>
            </a:r>
            <a:r>
              <a:rPr lang="is-IS" b="0" i="0" dirty="0">
                <a:solidFill>
                  <a:srgbClr val="1F1F1F"/>
                </a:solidFill>
                <a:effectLst/>
                <a:latin typeface="Google Sans"/>
              </a:rPr>
              <a:t> (</a:t>
            </a:r>
            <a:r>
              <a:rPr lang="is-IS" b="0" i="0" dirty="0" err="1">
                <a:solidFill>
                  <a:srgbClr val="1F1F1F"/>
                </a:solidFill>
                <a:effectLst/>
                <a:latin typeface="Google Sans"/>
              </a:rPr>
              <a:t>deflazacort</a:t>
            </a:r>
            <a:r>
              <a:rPr lang="is-IS" b="0" i="0" dirty="0">
                <a:solidFill>
                  <a:srgbClr val="1F1F1F"/>
                </a:solidFill>
                <a:effectLst/>
                <a:latin typeface="Google Sans"/>
              </a:rPr>
              <a:t>)</a:t>
            </a:r>
          </a:p>
          <a:p>
            <a:pPr algn="l">
              <a:buFont typeface="Arial" panose="020B0604020202020204" pitchFamily="34" charset="0"/>
              <a:buChar char="•"/>
            </a:pPr>
            <a:r>
              <a:rPr lang="is-IS" b="0" i="0" dirty="0" err="1">
                <a:solidFill>
                  <a:srgbClr val="1F1F1F"/>
                </a:solidFill>
                <a:effectLst/>
                <a:latin typeface="Google Sans"/>
              </a:rPr>
              <a:t>Duvyzat</a:t>
            </a:r>
            <a:r>
              <a:rPr lang="is-IS" b="0" i="0" dirty="0">
                <a:solidFill>
                  <a:srgbClr val="1F1F1F"/>
                </a:solidFill>
                <a:effectLst/>
                <a:latin typeface="Google Sans"/>
              </a:rPr>
              <a:t> (</a:t>
            </a:r>
            <a:r>
              <a:rPr lang="is-IS" b="0" i="0" dirty="0" err="1">
                <a:solidFill>
                  <a:srgbClr val="1F1F1F"/>
                </a:solidFill>
                <a:effectLst/>
                <a:latin typeface="Google Sans"/>
              </a:rPr>
              <a:t>givinostat</a:t>
            </a:r>
            <a:r>
              <a:rPr lang="is-IS" b="0" i="0" dirty="0">
                <a:solidFill>
                  <a:srgbClr val="1F1F1F"/>
                </a:solidFill>
                <a:effectLst/>
                <a:latin typeface="Google Sans"/>
              </a:rPr>
              <a:t>) 2024</a:t>
            </a:r>
          </a:p>
          <a:p>
            <a:pPr lvl="1">
              <a:buFont typeface="Arial" panose="020B0604020202020204" pitchFamily="34" charset="0"/>
              <a:buChar char="•"/>
            </a:pPr>
            <a:r>
              <a:rPr lang="en-US" b="0" i="0" dirty="0">
                <a:solidFill>
                  <a:srgbClr val="000000"/>
                </a:solidFill>
                <a:effectLst/>
                <a:latin typeface="ui-sans-serif"/>
              </a:rPr>
              <a:t>histone deacetylase (HDAC) inhibitor that works by blocking these enzymes from promoting muscle degeneration by preventing gene translation through changing the 3D folding of cell DNA. Inhibiting HDACs promotes muscle repair, reduces inflammation, and decreases both muscle fibrosis and fat accumulation in patients.</a:t>
            </a:r>
            <a:endParaRPr lang="is-IS" dirty="0">
              <a:solidFill>
                <a:srgbClr val="1F1F1F"/>
              </a:solidFill>
              <a:latin typeface="Google Sans"/>
            </a:endParaRPr>
          </a:p>
          <a:p>
            <a:pPr lvl="1">
              <a:buFont typeface="Arial" panose="020B0604020202020204" pitchFamily="34" charset="0"/>
              <a:buChar char="•"/>
            </a:pPr>
            <a:r>
              <a:rPr lang="is-IS" dirty="0">
                <a:solidFill>
                  <a:srgbClr val="1F1F1F"/>
                </a:solidFill>
                <a:latin typeface="Google Sans"/>
              </a:rPr>
              <a:t>allar gerðir DMD</a:t>
            </a:r>
          </a:p>
          <a:p>
            <a:pPr lvl="1">
              <a:buFont typeface="Arial" panose="020B0604020202020204" pitchFamily="34" charset="0"/>
              <a:buChar char="•"/>
            </a:pPr>
            <a:r>
              <a:rPr lang="is-IS" dirty="0">
                <a:solidFill>
                  <a:srgbClr val="1F1F1F"/>
                </a:solidFill>
                <a:latin typeface="Google Sans"/>
              </a:rPr>
              <a:t>f</a:t>
            </a:r>
            <a:r>
              <a:rPr lang="is-IS" b="0" i="0" dirty="0">
                <a:solidFill>
                  <a:srgbClr val="1F1F1F"/>
                </a:solidFill>
                <a:effectLst/>
                <a:latin typeface="Google Sans"/>
              </a:rPr>
              <a:t>rá 6 ára</a:t>
            </a:r>
          </a:p>
          <a:p>
            <a:pPr lvl="1">
              <a:buFont typeface="Arial" panose="020B0604020202020204" pitchFamily="34" charset="0"/>
              <a:buChar char="•"/>
            </a:pPr>
            <a:endParaRPr lang="is-IS" b="0" i="0" dirty="0">
              <a:solidFill>
                <a:srgbClr val="1F1F1F"/>
              </a:solidFill>
              <a:effectLst/>
              <a:latin typeface="Google Sans"/>
            </a:endParaRPr>
          </a:p>
          <a:p>
            <a:pPr lvl="1">
              <a:buFont typeface="Arial" panose="020B0604020202020204" pitchFamily="34" charset="0"/>
              <a:buChar char="•"/>
            </a:pPr>
            <a:endParaRPr lang="is-IS" b="0" i="0" dirty="0">
              <a:solidFill>
                <a:srgbClr val="1F1F1F"/>
              </a:solidFill>
              <a:effectLst/>
              <a:latin typeface="Google Sans"/>
            </a:endParaRPr>
          </a:p>
          <a:p>
            <a:endParaRPr lang="is-IS" dirty="0"/>
          </a:p>
        </p:txBody>
      </p:sp>
    </p:spTree>
    <p:extLst>
      <p:ext uri="{BB962C8B-B14F-4D97-AF65-F5344CB8AC3E}">
        <p14:creationId xmlns:p14="http://schemas.microsoft.com/office/powerpoint/2010/main" val="141835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is-IS" dirty="0"/>
              <a:t>Faraldsfræði</a:t>
            </a:r>
            <a:endParaRPr lang="sv-SE" dirty="0"/>
          </a:p>
        </p:txBody>
      </p:sp>
      <p:sp>
        <p:nvSpPr>
          <p:cNvPr id="6" name="Platshållare för innehåll 5"/>
          <p:cNvSpPr>
            <a:spLocks noGrp="1"/>
          </p:cNvSpPr>
          <p:nvPr>
            <p:ph idx="1"/>
          </p:nvPr>
        </p:nvSpPr>
        <p:spPr/>
        <p:txBody>
          <a:bodyPr/>
          <a:lstStyle/>
          <a:p>
            <a:r>
              <a:rPr lang="is-IS" dirty="0"/>
              <a:t>Meðfæddir sjúkdómar </a:t>
            </a:r>
          </a:p>
          <a:p>
            <a:pPr marL="457200" lvl="1" indent="0">
              <a:buNone/>
            </a:pPr>
            <a:r>
              <a:rPr lang="is-IS" sz="2000" dirty="0"/>
              <a:t>(Úttauga- og vöðvasjúkdómar meðal íslenskra barna 1984-2007          Unnur Ragna Pálsdóttir o.fl.)</a:t>
            </a:r>
          </a:p>
          <a:p>
            <a:pPr lvl="1"/>
            <a:endParaRPr lang="is-IS" dirty="0"/>
          </a:p>
          <a:p>
            <a:pPr lvl="1"/>
            <a:r>
              <a:rPr lang="is-IS" dirty="0"/>
              <a:t>71 sjúklingur</a:t>
            </a:r>
          </a:p>
          <a:p>
            <a:pPr lvl="1"/>
            <a:r>
              <a:rPr lang="is-IS" dirty="0"/>
              <a:t>Vista </a:t>
            </a:r>
            <a:r>
              <a:rPr lang="is-IS" sz="2000" dirty="0"/>
              <a:t>(SMA, spinal muscular atrophy) </a:t>
            </a:r>
            <a:r>
              <a:rPr lang="is-IS" dirty="0"/>
              <a:t>algengast</a:t>
            </a:r>
          </a:p>
          <a:p>
            <a:pPr lvl="1"/>
            <a:r>
              <a:rPr lang="is-IS" dirty="0"/>
              <a:t>Meðalaldur við fyrstu einkenni 2 ár</a:t>
            </a:r>
          </a:p>
          <a:p>
            <a:pPr lvl="1"/>
            <a:r>
              <a:rPr lang="is-IS" dirty="0"/>
              <a:t>Meðalaldur við greiningu 6 ár</a:t>
            </a:r>
          </a:p>
          <a:p>
            <a:pPr lvl="1"/>
            <a:r>
              <a:rPr lang="is-IS" dirty="0"/>
              <a:t>Safnnýgengi 1:1782 lifandi börnum</a:t>
            </a:r>
            <a:endParaRPr lang="sv-SE" dirty="0"/>
          </a:p>
        </p:txBody>
      </p:sp>
    </p:spTree>
    <p:extLst>
      <p:ext uri="{BB962C8B-B14F-4D97-AF65-F5344CB8AC3E}">
        <p14:creationId xmlns:p14="http://schemas.microsoft.com/office/powerpoint/2010/main" val="128793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is-IS" dirty="0"/>
              <a:t>Taugasjúkdómar  </a:t>
            </a:r>
            <a:endParaRPr lang="sv-SE" dirty="0"/>
          </a:p>
        </p:txBody>
      </p:sp>
      <p:sp>
        <p:nvSpPr>
          <p:cNvPr id="3" name="Platshållare för innehåll 2"/>
          <p:cNvSpPr>
            <a:spLocks noGrp="1"/>
          </p:cNvSpPr>
          <p:nvPr>
            <p:ph idx="1"/>
          </p:nvPr>
        </p:nvSpPr>
        <p:spPr/>
        <p:txBody>
          <a:bodyPr>
            <a:normAutofit fontScale="92500" lnSpcReduction="10000"/>
          </a:bodyPr>
          <a:lstStyle/>
          <a:p>
            <a:pPr marL="514350" indent="-514350">
              <a:buFont typeface="+mj-lt"/>
              <a:buAutoNum type="arabicParenR"/>
            </a:pPr>
            <a:r>
              <a:rPr lang="is-IS" u="sng" dirty="0"/>
              <a:t>Framhornafruma mænu</a:t>
            </a:r>
          </a:p>
          <a:p>
            <a:pPr lvl="1">
              <a:buFont typeface="Arial" panose="020B0604020202020204" pitchFamily="34" charset="0"/>
              <a:buChar char="•"/>
            </a:pPr>
            <a:r>
              <a:rPr lang="is-IS" dirty="0"/>
              <a:t>Vista (SMA)</a:t>
            </a:r>
          </a:p>
          <a:p>
            <a:pPr marL="514350" indent="-514350">
              <a:buFont typeface="+mj-lt"/>
              <a:buAutoNum type="arabicParenR"/>
            </a:pPr>
            <a:r>
              <a:rPr lang="is-IS" u="sng" dirty="0"/>
              <a:t>Úttaug</a:t>
            </a:r>
            <a:r>
              <a:rPr lang="is-IS" dirty="0"/>
              <a:t>	</a:t>
            </a:r>
          </a:p>
          <a:p>
            <a:pPr lvl="1">
              <a:buFont typeface="Arial" panose="020B0604020202020204" pitchFamily="34" charset="0"/>
              <a:buChar char="•"/>
            </a:pPr>
            <a:r>
              <a:rPr lang="is-IS" dirty="0"/>
              <a:t>Arfgengur hreyfi- og skyntaugakvilli                         </a:t>
            </a:r>
            <a:r>
              <a:rPr lang="is-IS" sz="2600" dirty="0"/>
              <a:t>(HMSN, Hereditary motor and sensory neuropathy)</a:t>
            </a:r>
          </a:p>
          <a:p>
            <a:pPr marL="514350" indent="-514350">
              <a:buFont typeface="+mj-lt"/>
              <a:buAutoNum type="arabicParenR"/>
            </a:pPr>
            <a:r>
              <a:rPr lang="is-IS" u="sng" dirty="0"/>
              <a:t>Taugavöðvamót</a:t>
            </a:r>
          </a:p>
          <a:p>
            <a:pPr lvl="1">
              <a:buFont typeface="Arial" panose="020B0604020202020204" pitchFamily="34" charset="0"/>
              <a:buChar char="•"/>
            </a:pPr>
            <a:r>
              <a:rPr lang="is-IS" dirty="0"/>
              <a:t>Meðfætt vöðvaslenisfár                                   (Congenital myasthenia gravis)</a:t>
            </a:r>
          </a:p>
          <a:p>
            <a:pPr lvl="1"/>
            <a:endParaRPr lang="is-IS" dirty="0"/>
          </a:p>
          <a:p>
            <a:pPr marL="0" indent="0">
              <a:buNone/>
            </a:pPr>
            <a:r>
              <a:rPr lang="is-IS" dirty="0"/>
              <a:t>=&gt; Minnkaður vöðvakraftur distal&gt;proximal</a:t>
            </a: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196752"/>
            <a:ext cx="36900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is-IS" dirty="0"/>
              <a:t>4) </a:t>
            </a:r>
            <a:r>
              <a:rPr lang="is-IS" u="sng" dirty="0"/>
              <a:t>Sjúkdómar í þverrákóttum vöðva</a:t>
            </a:r>
            <a:endParaRPr lang="sv-SE" u="sng" dirty="0"/>
          </a:p>
        </p:txBody>
      </p:sp>
      <p:sp>
        <p:nvSpPr>
          <p:cNvPr id="3" name="Platshållare för innehåll 2"/>
          <p:cNvSpPr>
            <a:spLocks noGrp="1"/>
          </p:cNvSpPr>
          <p:nvPr>
            <p:ph idx="1"/>
          </p:nvPr>
        </p:nvSpPr>
        <p:spPr/>
        <p:txBody>
          <a:bodyPr>
            <a:normAutofit fontScale="92500" lnSpcReduction="20000"/>
          </a:bodyPr>
          <a:lstStyle/>
          <a:p>
            <a:r>
              <a:rPr lang="is-IS" dirty="0"/>
              <a:t>Vöðvarýrnun (muscular dystrophy)</a:t>
            </a:r>
          </a:p>
          <a:p>
            <a:pPr lvl="1"/>
            <a:r>
              <a:rPr lang="is-IS" sz="2400" dirty="0"/>
              <a:t>Duchenne/Becker vöðvarýrnun</a:t>
            </a:r>
          </a:p>
          <a:p>
            <a:pPr lvl="1"/>
            <a:r>
              <a:rPr lang="is-IS" sz="2400" dirty="0"/>
              <a:t>Meðfædd (congenital) vöðvarýrnun</a:t>
            </a:r>
          </a:p>
          <a:p>
            <a:pPr lvl="1"/>
            <a:r>
              <a:rPr lang="is-IS" sz="2400" dirty="0"/>
              <a:t>Limagrindarvöðvarýrnun (Limb-girdle)</a:t>
            </a:r>
          </a:p>
          <a:p>
            <a:pPr lvl="1"/>
            <a:r>
              <a:rPr lang="is-IS" sz="2400" dirty="0"/>
              <a:t>Andlits-herða-upparmsvöðvarýrnun (Facioscapulohumeral)</a:t>
            </a:r>
          </a:p>
          <a:p>
            <a:pPr lvl="1"/>
            <a:endParaRPr lang="is-IS" dirty="0"/>
          </a:p>
          <a:p>
            <a:r>
              <a:rPr lang="is-IS" dirty="0"/>
              <a:t>Meðfæddir vöðvakvillar (congenital myopathy)</a:t>
            </a:r>
          </a:p>
          <a:p>
            <a:endParaRPr lang="is-IS" dirty="0"/>
          </a:p>
          <a:p>
            <a:r>
              <a:rPr lang="is-IS" dirty="0"/>
              <a:t>Spennuvisnun (myotonic dystrophy)</a:t>
            </a:r>
          </a:p>
          <a:p>
            <a:endParaRPr lang="is-IS" dirty="0"/>
          </a:p>
          <a:p>
            <a:pPr marL="0" indent="0">
              <a:buNone/>
            </a:pPr>
            <a:r>
              <a:rPr lang="sv-SE" dirty="0"/>
              <a:t>=&gt; </a:t>
            </a:r>
            <a:r>
              <a:rPr lang="sv-SE" dirty="0" err="1"/>
              <a:t>Minnkaður</a:t>
            </a:r>
            <a:r>
              <a:rPr lang="sv-SE" dirty="0"/>
              <a:t> </a:t>
            </a:r>
            <a:r>
              <a:rPr lang="sv-SE" dirty="0" err="1"/>
              <a:t>vöðvakraftur</a:t>
            </a:r>
            <a:r>
              <a:rPr lang="sv-SE" dirty="0"/>
              <a:t> proximal&gt;distal</a:t>
            </a:r>
          </a:p>
          <a:p>
            <a:pPr marL="457200" lvl="1" indent="0">
              <a:buNone/>
            </a:pPr>
            <a:endParaRPr lang="is-IS" dirty="0"/>
          </a:p>
        </p:txBody>
      </p:sp>
    </p:spTree>
    <p:extLst>
      <p:ext uri="{BB962C8B-B14F-4D97-AF65-F5344CB8AC3E}">
        <p14:creationId xmlns:p14="http://schemas.microsoft.com/office/powerpoint/2010/main" val="417192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is-IS" dirty="0"/>
              <a:t>Vista (SMA)</a:t>
            </a:r>
            <a:endParaRPr lang="sv-SE" dirty="0"/>
          </a:p>
        </p:txBody>
      </p:sp>
      <p:sp>
        <p:nvSpPr>
          <p:cNvPr id="3" name="Platshållare för innehåll 2"/>
          <p:cNvSpPr>
            <a:spLocks noGrp="1"/>
          </p:cNvSpPr>
          <p:nvPr>
            <p:ph idx="1"/>
          </p:nvPr>
        </p:nvSpPr>
        <p:spPr>
          <a:xfrm>
            <a:off x="457200" y="1600200"/>
            <a:ext cx="8229600" cy="5257800"/>
          </a:xfrm>
        </p:spPr>
        <p:txBody>
          <a:bodyPr>
            <a:normAutofit fontScale="92500"/>
          </a:bodyPr>
          <a:lstStyle/>
          <a:p>
            <a:r>
              <a:rPr lang="is-IS" sz="3000" dirty="0"/>
              <a:t>Arfgengur sjúkdómur í framhornafrumu mænu</a:t>
            </a:r>
          </a:p>
          <a:p>
            <a:r>
              <a:rPr lang="is-IS" sz="3000" dirty="0"/>
              <a:t>Sá erfðasjúkdómur sem dregur flest börn til dauða</a:t>
            </a:r>
          </a:p>
          <a:p>
            <a:r>
              <a:rPr lang="is-IS" sz="3000" dirty="0"/>
              <a:t>Tíðni: 1:6000 – 1:10 000</a:t>
            </a:r>
          </a:p>
          <a:p>
            <a:r>
              <a:rPr lang="is-IS" sz="3000" dirty="0"/>
              <a:t>1:50 er beri</a:t>
            </a:r>
          </a:p>
          <a:p>
            <a:endParaRPr lang="is-IS" dirty="0"/>
          </a:p>
          <a:p>
            <a:pPr lvl="1"/>
            <a:r>
              <a:rPr lang="is-IS" dirty="0"/>
              <a:t>Stökkbreyting á SMN1 geni (survival motor neuron) á langa armi litnings 5</a:t>
            </a:r>
          </a:p>
          <a:p>
            <a:pPr lvl="1">
              <a:buNone/>
            </a:pPr>
            <a:r>
              <a:rPr lang="is-IS" dirty="0"/>
              <a:t>=&gt; SMN prótein í frumukjarna</a:t>
            </a:r>
          </a:p>
          <a:p>
            <a:pPr lvl="2"/>
            <a:r>
              <a:rPr lang="is-IS" dirty="0"/>
              <a:t>Hefur áhrif á getu taugafruma að mynda prótein sem eru nauðsynleg fyrir vöxt og starfsemi frumunnar</a:t>
            </a:r>
          </a:p>
          <a:p>
            <a:pPr lvl="2"/>
            <a:r>
              <a:rPr lang="is-IS" dirty="0"/>
              <a:t>Samband á milli magns SMN próteins og alvarleika sjúkdóms</a:t>
            </a:r>
          </a:p>
          <a:p>
            <a:pPr lvl="2"/>
            <a:endParaRPr lang="is-IS" dirty="0"/>
          </a:p>
          <a:p>
            <a:pPr lvl="1"/>
            <a:endParaRPr lang="is-IS" dirty="0"/>
          </a:p>
          <a:p>
            <a:pPr lvl="1"/>
            <a:endParaRPr lang="sv-SE" sz="2200" dirty="0"/>
          </a:p>
        </p:txBody>
      </p:sp>
    </p:spTree>
    <p:extLst>
      <p:ext uri="{BB962C8B-B14F-4D97-AF65-F5344CB8AC3E}">
        <p14:creationId xmlns:p14="http://schemas.microsoft.com/office/powerpoint/2010/main" val="962722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2711</Words>
  <Application>Microsoft Office PowerPoint</Application>
  <PresentationFormat>On-screen Show (4:3)</PresentationFormat>
  <Paragraphs>471</Paragraphs>
  <Slides>51</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Comic Sans MS</vt:lpstr>
      <vt:lpstr>Geneva</vt:lpstr>
      <vt:lpstr>Google Sans</vt:lpstr>
      <vt:lpstr>Helvetica</vt:lpstr>
      <vt:lpstr>Symbol</vt:lpstr>
      <vt:lpstr>Times New Roman</vt:lpstr>
      <vt:lpstr>ui-sans-serif</vt:lpstr>
      <vt:lpstr>Wingdings</vt:lpstr>
      <vt:lpstr>Office-tema</vt:lpstr>
      <vt:lpstr>Úttauga- og vöðvasjúkdómar </vt:lpstr>
      <vt:lpstr>PowerPoint Presentation</vt:lpstr>
      <vt:lpstr>Central eða perifer orsök          minnkaðs vöðvakrafts?</vt:lpstr>
      <vt:lpstr>PowerPoint Presentation</vt:lpstr>
      <vt:lpstr>Úttauga- og vöðvasjúkdómar</vt:lpstr>
      <vt:lpstr>Faraldsfræði</vt:lpstr>
      <vt:lpstr>Taugasjúkdómar  </vt:lpstr>
      <vt:lpstr>4) Sjúkdómar í þverrákóttum vöðva</vt:lpstr>
      <vt:lpstr>Vista (SMA)</vt:lpstr>
      <vt:lpstr> SMA erfist autosomal víkjandi </vt:lpstr>
      <vt:lpstr>Mismunandi alvarleiki sjúkdóms eftir gerð</vt:lpstr>
      <vt:lpstr>PowerPoint Presentation</vt:lpstr>
      <vt:lpstr>PowerPoint Presentation</vt:lpstr>
      <vt:lpstr>PowerPoint Presentation</vt:lpstr>
      <vt:lpstr>SMA gerð 1</vt:lpstr>
      <vt:lpstr>SMA gerð 2</vt:lpstr>
      <vt:lpstr>SMA gerð 3</vt:lpstr>
      <vt:lpstr>„Time is brain“</vt:lpstr>
      <vt:lpstr>Meðferð við SMA</vt:lpstr>
      <vt:lpstr>Lyfjameðferð gefin í mænugöng</vt:lpstr>
      <vt:lpstr>Verkunarmáti lyfsins</vt:lpstr>
      <vt:lpstr>Klínískar leiðbeiningar </vt:lpstr>
      <vt:lpstr>Ný lyf</vt:lpstr>
      <vt:lpstr>Arfgengur hreyfi- og skyntaugakvilli                         (HMSN, Hereditary motor and sensory neuropathy, Charcot-Marie-Tooth (CMT) disease) </vt:lpstr>
      <vt:lpstr>PowerPoint Presentation</vt:lpstr>
      <vt:lpstr>Einkenni</vt:lpstr>
      <vt:lpstr>Meðfætt vöðvaslenisfár (Congenital myasthenia gravis)</vt:lpstr>
      <vt:lpstr>Einkenni</vt:lpstr>
      <vt:lpstr>Einkenni</vt:lpstr>
      <vt:lpstr> Vöðvarýrnanir (muscular dystrophies) og meðfæddir vöðvakvillar (congenital myopathies) </vt:lpstr>
      <vt:lpstr>Vöðvarýrnanir (muscular dystrophies)</vt:lpstr>
      <vt:lpstr>PowerPoint Presentation</vt:lpstr>
      <vt:lpstr>DMD is due to the loss of dystrophin which acts as a shock absorber in muscle cells</vt:lpstr>
      <vt:lpstr>Vöðvarýrnanir (muscular dystrophies)</vt:lpstr>
      <vt:lpstr>Duchenne vöðvarýrnun </vt:lpstr>
      <vt:lpstr>Duchenne að störfum…</vt:lpstr>
      <vt:lpstr>Hvað veldur Duchenne vöðvarýrnun? </vt:lpstr>
      <vt:lpstr>PowerPoint Presentation</vt:lpstr>
      <vt:lpstr>Skeletal muscle in Duchenne muscular dystrophy</vt:lpstr>
      <vt:lpstr>Skeletal muscle in Duchenne muscular dystrophy</vt:lpstr>
      <vt:lpstr>Sjúkdómsgangur</vt:lpstr>
      <vt:lpstr>PowerPoint Presentation</vt:lpstr>
      <vt:lpstr>PowerPoint Presentation</vt:lpstr>
      <vt:lpstr>PowerPoint Presentation</vt:lpstr>
      <vt:lpstr>Meðfæddir vöðvakvillar  (congenital myopathies)</vt:lpstr>
      <vt:lpstr>Meðfæddir vöðvakvillar  (congenital myopathies)</vt:lpstr>
      <vt:lpstr>Greining</vt:lpstr>
      <vt:lpstr> Meðferð við DMD </vt:lpstr>
      <vt:lpstr>Deletion</vt:lpstr>
      <vt:lpstr>FDA approved  (Engin lyf samþykkt í Evrópu)</vt:lpstr>
      <vt:lpstr>FDA approved</vt:lpstr>
    </vt:vector>
  </TitlesOfParts>
  <Company>Gothenburg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Úttauga- og vöðvasjúkdómar</dc:title>
  <dc:creator>Brynja Thórarinsdóttir</dc:creator>
  <cp:lastModifiedBy>Ingibjörg M. Steinþórsdóttir</cp:lastModifiedBy>
  <cp:revision>72</cp:revision>
  <dcterms:created xsi:type="dcterms:W3CDTF">2015-10-02T12:59:14Z</dcterms:created>
  <dcterms:modified xsi:type="dcterms:W3CDTF">2024-12-10T07:39:09Z</dcterms:modified>
</cp:coreProperties>
</file>