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40"/>
  </p:notesMasterIdLst>
  <p:sldIdLst>
    <p:sldId id="256" r:id="rId2"/>
    <p:sldId id="269" r:id="rId3"/>
    <p:sldId id="285" r:id="rId4"/>
    <p:sldId id="287" r:id="rId5"/>
    <p:sldId id="266" r:id="rId6"/>
    <p:sldId id="272" r:id="rId7"/>
    <p:sldId id="271" r:id="rId8"/>
    <p:sldId id="267" r:id="rId9"/>
    <p:sldId id="258" r:id="rId10"/>
    <p:sldId id="274" r:id="rId11"/>
    <p:sldId id="265" r:id="rId12"/>
    <p:sldId id="261" r:id="rId13"/>
    <p:sldId id="259" r:id="rId14"/>
    <p:sldId id="262" r:id="rId15"/>
    <p:sldId id="273" r:id="rId16"/>
    <p:sldId id="260" r:id="rId17"/>
    <p:sldId id="270" r:id="rId18"/>
    <p:sldId id="263" r:id="rId19"/>
    <p:sldId id="288" r:id="rId20"/>
    <p:sldId id="264" r:id="rId21"/>
    <p:sldId id="275" r:id="rId22"/>
    <p:sldId id="276" r:id="rId23"/>
    <p:sldId id="277" r:id="rId24"/>
    <p:sldId id="278" r:id="rId25"/>
    <p:sldId id="279" r:id="rId26"/>
    <p:sldId id="280" r:id="rId27"/>
    <p:sldId id="281" r:id="rId28"/>
    <p:sldId id="282" r:id="rId29"/>
    <p:sldId id="283" r:id="rId30"/>
    <p:sldId id="284" r:id="rId31"/>
    <p:sldId id="289" r:id="rId32"/>
    <p:sldId id="291" r:id="rId33"/>
    <p:sldId id="290" r:id="rId34"/>
    <p:sldId id="292" r:id="rId35"/>
    <p:sldId id="293" r:id="rId36"/>
    <p:sldId id="294" r:id="rId37"/>
    <p:sldId id="295" r:id="rId38"/>
    <p:sldId id="296" r:id="rId39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05"/>
  </p:normalViewPr>
  <p:slideViewPr>
    <p:cSldViewPr snapToGrid="0" snapToObjects="1">
      <p:cViewPr varScale="1">
        <p:scale>
          <a:sx n="104" d="100"/>
          <a:sy n="104" d="100"/>
        </p:scale>
        <p:origin x="834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6909261-2FCE-2A4C-B6D0-E8D1F1203FD5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C615F6-04E7-3A44-B241-647EF7104CC8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231561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 err="1"/>
              <a:t>Eðlileg</a:t>
            </a:r>
            <a:r>
              <a:rPr lang="sv-SE" dirty="0"/>
              <a:t> </a:t>
            </a:r>
            <a:r>
              <a:rPr lang="sv-SE" dirty="0" err="1"/>
              <a:t>systola</a:t>
            </a:r>
            <a:r>
              <a:rPr lang="sv-SE" dirty="0"/>
              <a:t>: 90 </a:t>
            </a:r>
            <a:r>
              <a:rPr lang="sv-SE" dirty="0" err="1"/>
              <a:t>plús</a:t>
            </a:r>
            <a:r>
              <a:rPr lang="sv-SE" dirty="0"/>
              <a:t> 2x </a:t>
            </a:r>
            <a:r>
              <a:rPr lang="sv-SE" dirty="0" err="1"/>
              <a:t>aldur</a:t>
            </a:r>
            <a:r>
              <a:rPr lang="sv-SE" dirty="0"/>
              <a:t>. </a:t>
            </a:r>
            <a:r>
              <a:rPr lang="sv-SE" dirty="0" err="1"/>
              <a:t>Lágmarks</a:t>
            </a:r>
            <a:r>
              <a:rPr lang="sv-SE" dirty="0"/>
              <a:t> </a:t>
            </a:r>
            <a:r>
              <a:rPr lang="sv-SE" dirty="0" err="1"/>
              <a:t>systola</a:t>
            </a:r>
            <a:r>
              <a:rPr lang="sv-SE" dirty="0"/>
              <a:t>: 70 </a:t>
            </a:r>
            <a:r>
              <a:rPr lang="sv-SE" dirty="0" err="1"/>
              <a:t>plús</a:t>
            </a:r>
            <a:r>
              <a:rPr lang="sv-SE" dirty="0"/>
              <a:t> 2x </a:t>
            </a:r>
            <a:r>
              <a:rPr lang="sv-SE" dirty="0" err="1"/>
              <a:t>aldur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0C615F6-04E7-3A44-B241-647EF7104CC8}" type="slidenum">
              <a:rPr lang="sv-SE" smtClean="0"/>
              <a:t>27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514802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C9B29B-B99B-B444-8EC2-6765B1FE79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AC749B5-F9A8-E249-BC40-A09CF65A0C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73D4D6-2160-1746-B2CB-70D404E847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0268B68-9F76-3247-AD22-5C4635D48D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FC7DCB-E15B-A14C-AD67-766AF6E2F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6174127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B1F7B-57B0-B84E-A079-B62B77DDE5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22EACC-AAE9-E14E-AD5B-0C1D3D043F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0172B-D8F6-244E-8E56-D0264D0701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29D73B-9C8D-FF48-AF3C-3658761158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8F2630-F381-E94A-A4C1-6B5833F852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34697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4FA9F41-6272-0141-B0D9-7D5DF611965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E4AD8D3-65DB-CA4B-A18D-08D18782F41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460AD3-6AB0-E145-AE4A-F6F4744838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995FD79-514A-8543-849C-9158B18188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6D8213-1CAB-F540-90B2-4A40CA739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597855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80E890-060B-674F-830B-38DEF0DDA2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F32732-7ED3-5748-8570-88032008573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E3DB93-A48E-8744-81B4-3EEA751FD5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C0F0C3-9E42-C44F-B5EE-E7BB29CFEF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821BEA-FDA3-944E-A74F-4D95333D62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80256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EAE151-57C2-C642-AF1D-FD792A9DD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916F0DA-6BF8-D947-A1EF-A2E2FD3005F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B5098F-DD2B-3449-9BA9-576B8AD949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1E77FA-1F12-5146-8B78-9159F126FD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A7F06-CFC6-5548-A62A-EC5E538CF7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50919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9BDFC3-6160-6741-B4E1-52F748ACF3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48C23B0-8814-4943-93B1-A0D5C067101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674FC21-2E01-7B4D-BD7F-2508173ACB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AE12EF-7106-B640-8B04-892369B6A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D900973-F470-554F-94E7-55270F3A9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357FD3-F106-9B42-8E5F-3672EF0B8C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340831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F8E799A-476B-5F4A-97A1-5C6460FD7E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2F9EB0A-DBA8-7E48-AA63-B0D8DEE4EDE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539E9C-616A-4344-88DD-E874551668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CB0D7FD4-29AB-3A48-91F5-2FA53002F52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F451EC9-2ED3-C24D-9F05-55FD20839D2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074FB19-D5B8-F24E-9E18-F16F668A7D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779EEC-45FC-F646-81C7-DF11680FBA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C7406C-B479-1447-8890-ACFA54399B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633793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23115-CE36-8E42-8CE5-05EC41B811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89D6426-A383-0541-90C7-53EA7FCAFC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0E8AFD5-3F75-E44B-B433-3CF34891A8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4E43BAE8-3402-8D4D-88A7-63639D021F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708384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5A2A401-EED5-1C48-8C66-9AC93252E6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D960F11-CB22-D146-9D25-D052EC4310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66FD750-3C2E-2E4D-8CF0-BFD207B004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8048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7A99CE0-FCF5-2A4E-9265-ECFBA15F47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A72DE-433E-2A48-ACBB-C5565B6C1B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E2B8C44-34AD-EC4C-8F6F-80C43BB4907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568563-7036-0E4C-9C87-DE33B9461F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D9D651-D0DE-CD48-B414-C810E7D350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0C2816-1E96-3E45-8DB8-9AA8B928AA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51955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31AC57-9626-8C44-A49E-223926C57F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4EA84B1-F9FC-B945-A41F-8ED04CB084E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BB7574-749D-E741-9BFB-8DD68B698D9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2CD5EC6-3AA7-0F44-83AA-95B3FF8D1E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8F09B8D-ED69-004C-84AA-9CCA0C484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04075A-E5E7-A649-BC5F-F4A845D055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98786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462ADDA-1B6E-3749-87FB-039EBCBB1F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ED0B955-8E2E-C144-8C75-AE5F0C8230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4328D75-4267-7A49-98F4-225B5D58FA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6D35C9-BCA1-EC4D-87FD-4F3A6EC4CD47}" type="datetimeFigureOut">
              <a:rPr lang="sv-SE" smtClean="0"/>
              <a:t>2024-05-17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F65B98D-1E8F-C543-9459-39575494E0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2853E6-0F1D-574B-BD07-34B4A51CCC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0C9AF7-9BBD-A840-B289-06D3AAF0AA32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960251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518F08-CD03-4D49-B8B5-EF3FF9A6964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sv-SE" sz="4000" dirty="0" err="1"/>
              <a:t>Sýkingar</a:t>
            </a:r>
            <a:r>
              <a:rPr lang="sv-SE" sz="4000" dirty="0"/>
              <a:t> </a:t>
            </a:r>
            <a:r>
              <a:rPr lang="sv-SE" sz="4000" dirty="0" err="1"/>
              <a:t>á</a:t>
            </a:r>
            <a:r>
              <a:rPr lang="sv-SE" sz="4000" dirty="0"/>
              <a:t> </a:t>
            </a:r>
            <a:r>
              <a:rPr lang="sv-SE" sz="4000" dirty="0" err="1"/>
              <a:t>nýburaskeiði</a:t>
            </a:r>
            <a:endParaRPr lang="sv-SE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C9FBD07-8C84-0E48-A01F-6A4804029C7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 dirty="0"/>
              <a:t>Sonja </a:t>
            </a:r>
            <a:r>
              <a:rPr lang="sv-SE" dirty="0" err="1"/>
              <a:t>Baldursdóttir</a:t>
            </a:r>
            <a:r>
              <a:rPr lang="sv-SE" dirty="0"/>
              <a:t>, </a:t>
            </a:r>
            <a:r>
              <a:rPr lang="sv-SE" dirty="0" err="1"/>
              <a:t>nýburalæknir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4987195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F6EBC7-6244-7B41-9749-BB4ED8287D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GBS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0CD40-5426-624B-BDB0-FB4A670AE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Group B </a:t>
            </a:r>
            <a:r>
              <a:rPr lang="sv-SE" dirty="0" err="1"/>
              <a:t>streptokokkar</a:t>
            </a:r>
            <a:endParaRPr lang="sv-SE" dirty="0"/>
          </a:p>
          <a:p>
            <a:r>
              <a:rPr lang="sv-SE" dirty="0" err="1"/>
              <a:t>Algengasta</a:t>
            </a:r>
            <a:r>
              <a:rPr lang="sv-SE" dirty="0"/>
              <a:t> </a:t>
            </a:r>
            <a:r>
              <a:rPr lang="sv-SE" dirty="0" err="1"/>
              <a:t>ástæða</a:t>
            </a:r>
            <a:r>
              <a:rPr lang="sv-SE" dirty="0"/>
              <a:t> </a:t>
            </a:r>
            <a:r>
              <a:rPr lang="sv-SE" dirty="0" err="1"/>
              <a:t>snemmbúinnar</a:t>
            </a:r>
            <a:r>
              <a:rPr lang="sv-SE" dirty="0"/>
              <a:t> </a:t>
            </a:r>
            <a:r>
              <a:rPr lang="sv-SE" dirty="0" err="1"/>
              <a:t>sýkingar</a:t>
            </a:r>
            <a:r>
              <a:rPr lang="sv-SE" dirty="0"/>
              <a:t> </a:t>
            </a:r>
            <a:r>
              <a:rPr lang="sv-SE" dirty="0" err="1"/>
              <a:t>hjá</a:t>
            </a:r>
            <a:r>
              <a:rPr lang="sv-SE" dirty="0"/>
              <a:t> </a:t>
            </a:r>
            <a:r>
              <a:rPr lang="sv-SE" dirty="0" err="1"/>
              <a:t>nýburum</a:t>
            </a:r>
            <a:r>
              <a:rPr lang="sv-SE" dirty="0"/>
              <a:t>, </a:t>
            </a:r>
            <a:r>
              <a:rPr lang="sv-SE" dirty="0" err="1"/>
              <a:t>getur</a:t>
            </a:r>
            <a:r>
              <a:rPr lang="sv-SE" dirty="0"/>
              <a:t> </a:t>
            </a:r>
            <a:r>
              <a:rPr lang="sv-SE" dirty="0" err="1"/>
              <a:t>einnig</a:t>
            </a:r>
            <a:r>
              <a:rPr lang="sv-SE" dirty="0"/>
              <a:t> </a:t>
            </a:r>
            <a:r>
              <a:rPr lang="sv-SE" dirty="0" err="1"/>
              <a:t>valdið</a:t>
            </a:r>
            <a:r>
              <a:rPr lang="sv-SE" dirty="0"/>
              <a:t> </a:t>
            </a:r>
            <a:r>
              <a:rPr lang="sv-SE" dirty="0" err="1"/>
              <a:t>síðkomnum</a:t>
            </a:r>
            <a:r>
              <a:rPr lang="sv-SE" dirty="0"/>
              <a:t> </a:t>
            </a:r>
            <a:r>
              <a:rPr lang="sv-SE" dirty="0" err="1"/>
              <a:t>sýkingum</a:t>
            </a:r>
            <a:endParaRPr lang="sv-SE" dirty="0"/>
          </a:p>
          <a:p>
            <a:r>
              <a:rPr lang="sv-SE" dirty="0"/>
              <a:t>0,5 per 1000 </a:t>
            </a:r>
            <a:r>
              <a:rPr lang="sv-SE" dirty="0" err="1"/>
              <a:t>lifandi</a:t>
            </a:r>
            <a:r>
              <a:rPr lang="sv-SE" dirty="0"/>
              <a:t> </a:t>
            </a:r>
            <a:r>
              <a:rPr lang="sv-SE" dirty="0" err="1"/>
              <a:t>fædd</a:t>
            </a:r>
            <a:r>
              <a:rPr lang="sv-SE" dirty="0"/>
              <a:t> </a:t>
            </a:r>
            <a:r>
              <a:rPr lang="sv-SE" dirty="0" err="1"/>
              <a:t>börn</a:t>
            </a:r>
            <a:endParaRPr lang="sv-SE" dirty="0"/>
          </a:p>
          <a:p>
            <a:r>
              <a:rPr lang="sv-SE" dirty="0" err="1"/>
              <a:t>Recto</a:t>
            </a:r>
            <a:r>
              <a:rPr lang="sv-SE" dirty="0"/>
              <a:t>-vaginal </a:t>
            </a:r>
            <a:r>
              <a:rPr lang="sv-SE" dirty="0" err="1"/>
              <a:t>colonisering</a:t>
            </a:r>
            <a:r>
              <a:rPr lang="sv-SE" dirty="0"/>
              <a:t> </a:t>
            </a:r>
            <a:r>
              <a:rPr lang="sv-SE" dirty="0" err="1"/>
              <a:t>óléttra</a:t>
            </a:r>
            <a:r>
              <a:rPr lang="sv-SE" dirty="0"/>
              <a:t> </a:t>
            </a:r>
            <a:r>
              <a:rPr lang="sv-SE" dirty="0" err="1"/>
              <a:t>kvenna</a:t>
            </a:r>
            <a:r>
              <a:rPr lang="sv-SE" dirty="0"/>
              <a:t> </a:t>
            </a:r>
            <a:r>
              <a:rPr lang="sv-SE" dirty="0" err="1"/>
              <a:t>algeng</a:t>
            </a:r>
            <a:r>
              <a:rPr lang="sv-SE" dirty="0"/>
              <a:t>, smit </a:t>
            </a:r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fæðingu</a:t>
            </a:r>
            <a:endParaRPr lang="sv-SE" dirty="0"/>
          </a:p>
          <a:p>
            <a:r>
              <a:rPr lang="sv-SE" dirty="0" err="1"/>
              <a:t>Getur</a:t>
            </a:r>
            <a:r>
              <a:rPr lang="sv-SE" dirty="0"/>
              <a:t> </a:t>
            </a:r>
            <a:r>
              <a:rPr lang="sv-SE" dirty="0" err="1"/>
              <a:t>einnig</a:t>
            </a:r>
            <a:r>
              <a:rPr lang="sv-SE" dirty="0"/>
              <a:t> </a:t>
            </a:r>
            <a:r>
              <a:rPr lang="sv-SE" dirty="0" err="1"/>
              <a:t>smitast</a:t>
            </a:r>
            <a:r>
              <a:rPr lang="sv-SE" dirty="0"/>
              <a:t>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brjóstamjólk</a:t>
            </a:r>
            <a:endParaRPr lang="sv-SE" dirty="0"/>
          </a:p>
          <a:p>
            <a:r>
              <a:rPr lang="sv-SE" dirty="0" err="1"/>
              <a:t>Meningitis</a:t>
            </a:r>
            <a:r>
              <a:rPr lang="sv-SE" dirty="0"/>
              <a:t> 5-10%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snemmbúna</a:t>
            </a:r>
            <a:r>
              <a:rPr lang="sv-SE" dirty="0"/>
              <a:t> GBS </a:t>
            </a:r>
            <a:r>
              <a:rPr lang="sv-SE" dirty="0" err="1"/>
              <a:t>sýkingu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 25%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síðbúna</a:t>
            </a:r>
            <a:r>
              <a:rPr lang="sv-SE" dirty="0"/>
              <a:t> </a:t>
            </a:r>
            <a:r>
              <a:rPr lang="sv-SE" dirty="0" err="1"/>
              <a:t>sýkingu</a:t>
            </a:r>
            <a:r>
              <a:rPr lang="sv-SE" dirty="0"/>
              <a:t> </a:t>
            </a:r>
          </a:p>
          <a:p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B10BA0A-1EC3-284D-9F41-8C7B411F38B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7250" y="0"/>
            <a:ext cx="3298162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00180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56D047-19DF-CA44-B8FC-9732E08756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Áhættuþættir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E1159D1-8DBE-FD45-975C-F1EFD237808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Síðbúin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: &gt;72h </a:t>
            </a:r>
            <a:r>
              <a:rPr lang="sv-SE" dirty="0" err="1"/>
              <a:t>eftir</a:t>
            </a:r>
            <a:r>
              <a:rPr lang="sv-SE" dirty="0"/>
              <a:t> </a:t>
            </a:r>
            <a:r>
              <a:rPr lang="sv-SE" dirty="0" err="1"/>
              <a:t>fæðingu</a:t>
            </a:r>
            <a:endParaRPr lang="sv-SE" dirty="0"/>
          </a:p>
          <a:p>
            <a:pPr lvl="1"/>
            <a:r>
              <a:rPr lang="sv-SE" dirty="0" err="1"/>
              <a:t>Oft</a:t>
            </a:r>
            <a:r>
              <a:rPr lang="sv-SE" dirty="0"/>
              <a:t> </a:t>
            </a:r>
            <a:r>
              <a:rPr lang="sv-SE" dirty="0" err="1"/>
              <a:t>inniliggjandi</a:t>
            </a:r>
            <a:r>
              <a:rPr lang="sv-SE" dirty="0"/>
              <a:t> </a:t>
            </a:r>
            <a:r>
              <a:rPr lang="sv-SE" dirty="0" err="1"/>
              <a:t>börn</a:t>
            </a:r>
            <a:r>
              <a:rPr lang="sv-SE" dirty="0"/>
              <a:t>, </a:t>
            </a:r>
            <a:r>
              <a:rPr lang="sv-SE" dirty="0" err="1"/>
              <a:t>fyrirburar</a:t>
            </a:r>
            <a:endParaRPr lang="sv-SE" dirty="0"/>
          </a:p>
          <a:p>
            <a:pPr lvl="1"/>
            <a:r>
              <a:rPr lang="sv-SE" dirty="0" err="1"/>
              <a:t>Skert</a:t>
            </a:r>
            <a:r>
              <a:rPr lang="sv-SE" dirty="0"/>
              <a:t> </a:t>
            </a:r>
            <a:r>
              <a:rPr lang="sv-SE" dirty="0" err="1"/>
              <a:t>ónæmiskerfi</a:t>
            </a:r>
            <a:endParaRPr lang="sv-SE" dirty="0"/>
          </a:p>
          <a:p>
            <a:pPr lvl="1"/>
            <a:r>
              <a:rPr lang="sv-SE" dirty="0" err="1"/>
              <a:t>Önnur</a:t>
            </a:r>
            <a:r>
              <a:rPr lang="sv-SE" dirty="0"/>
              <a:t> </a:t>
            </a:r>
            <a:r>
              <a:rPr lang="sv-SE" dirty="0" err="1"/>
              <a:t>bakteríuflóra</a:t>
            </a:r>
            <a:endParaRPr lang="sv-SE" dirty="0"/>
          </a:p>
          <a:p>
            <a:pPr lvl="1"/>
            <a:r>
              <a:rPr lang="sv-SE" dirty="0" err="1"/>
              <a:t>Öndunarvélarmeðferð</a:t>
            </a:r>
            <a:endParaRPr lang="sv-SE" dirty="0"/>
          </a:p>
          <a:p>
            <a:pPr lvl="1"/>
            <a:r>
              <a:rPr lang="sv-SE" dirty="0" err="1"/>
              <a:t>Æðaleggir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061905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6DDEDB-94B0-E648-9B40-2230CE446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Eftirlit</a:t>
            </a:r>
            <a:r>
              <a:rPr lang="sv-SE" dirty="0"/>
              <a:t> </a:t>
            </a:r>
            <a:r>
              <a:rPr lang="sv-SE" dirty="0" err="1"/>
              <a:t>ef</a:t>
            </a:r>
            <a:r>
              <a:rPr lang="sv-SE" dirty="0"/>
              <a:t> </a:t>
            </a:r>
            <a:r>
              <a:rPr lang="sv-SE" dirty="0" err="1"/>
              <a:t>áhættuþættir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staðar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933ADE-BC3F-C245-B8D8-2DA4A4AB52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Einkennalaus</a:t>
            </a:r>
            <a:r>
              <a:rPr lang="sv-SE" dirty="0"/>
              <a:t> </a:t>
            </a:r>
            <a:r>
              <a:rPr lang="sv-SE" dirty="0" err="1"/>
              <a:t>fullburi</a:t>
            </a:r>
            <a:endParaRPr lang="sv-SE" dirty="0"/>
          </a:p>
          <a:p>
            <a:pPr lvl="1"/>
            <a:r>
              <a:rPr lang="sv-SE" dirty="0" err="1"/>
              <a:t>Lífsmörk</a:t>
            </a:r>
            <a:r>
              <a:rPr lang="sv-SE" dirty="0"/>
              <a:t> innan 2 </a:t>
            </a:r>
            <a:r>
              <a:rPr lang="sv-SE" dirty="0" err="1"/>
              <a:t>klst</a:t>
            </a:r>
            <a:r>
              <a:rPr lang="sv-SE" dirty="0"/>
              <a:t> </a:t>
            </a:r>
            <a:r>
              <a:rPr lang="sv-SE" dirty="0" err="1"/>
              <a:t>frá</a:t>
            </a:r>
            <a:r>
              <a:rPr lang="sv-SE" dirty="0"/>
              <a:t> </a:t>
            </a:r>
            <a:r>
              <a:rPr lang="sv-SE" dirty="0" err="1"/>
              <a:t>fæðingu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síðan</a:t>
            </a:r>
            <a:r>
              <a:rPr lang="sv-SE" dirty="0"/>
              <a:t> </a:t>
            </a:r>
            <a:r>
              <a:rPr lang="sv-SE" dirty="0" err="1"/>
              <a:t>á</a:t>
            </a:r>
            <a:r>
              <a:rPr lang="sv-SE" dirty="0"/>
              <a:t> 4 </a:t>
            </a:r>
            <a:r>
              <a:rPr lang="sv-SE" dirty="0" err="1"/>
              <a:t>klst</a:t>
            </a:r>
            <a:r>
              <a:rPr lang="sv-SE" dirty="0"/>
              <a:t> </a:t>
            </a:r>
            <a:r>
              <a:rPr lang="sv-SE" dirty="0" err="1"/>
              <a:t>fresti</a:t>
            </a:r>
            <a:endParaRPr lang="sv-SE" dirty="0"/>
          </a:p>
          <a:p>
            <a:pPr lvl="1"/>
            <a:r>
              <a:rPr lang="sv-SE" dirty="0" err="1"/>
              <a:t>Eftirlit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</a:t>
            </a:r>
            <a:r>
              <a:rPr lang="sv-SE" dirty="0" err="1"/>
              <a:t>amk</a:t>
            </a:r>
            <a:r>
              <a:rPr lang="sv-SE" dirty="0"/>
              <a:t> 24 </a:t>
            </a:r>
            <a:r>
              <a:rPr lang="sv-SE" dirty="0" err="1"/>
              <a:t>klst</a:t>
            </a:r>
            <a:endParaRPr lang="sv-SE" dirty="0"/>
          </a:p>
          <a:p>
            <a:pPr lvl="1"/>
            <a:endParaRPr lang="sv-SE" dirty="0"/>
          </a:p>
          <a:p>
            <a:r>
              <a:rPr lang="sv-SE" dirty="0" err="1"/>
              <a:t>Ef</a:t>
            </a:r>
            <a:r>
              <a:rPr lang="sv-SE" dirty="0"/>
              <a:t> </a:t>
            </a:r>
            <a:r>
              <a:rPr lang="sv-SE" dirty="0" err="1"/>
              <a:t>chorioamnionitis</a:t>
            </a:r>
            <a:r>
              <a:rPr lang="sv-SE" dirty="0"/>
              <a:t> </a:t>
            </a:r>
            <a:r>
              <a:rPr lang="sv-SE" dirty="0" err="1"/>
              <a:t>hjá</a:t>
            </a:r>
            <a:r>
              <a:rPr lang="sv-SE" dirty="0"/>
              <a:t> </a:t>
            </a:r>
            <a:r>
              <a:rPr lang="sv-SE" dirty="0" err="1"/>
              <a:t>móður</a:t>
            </a:r>
            <a:r>
              <a:rPr lang="sv-SE" dirty="0"/>
              <a:t>, </a:t>
            </a:r>
            <a:r>
              <a:rPr lang="sv-SE" dirty="0" err="1"/>
              <a:t>fyrirburi</a:t>
            </a:r>
            <a:r>
              <a:rPr lang="sv-SE" dirty="0"/>
              <a:t>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farið</a:t>
            </a:r>
            <a:r>
              <a:rPr lang="sv-SE" dirty="0"/>
              <a:t> </a:t>
            </a:r>
            <a:r>
              <a:rPr lang="sv-SE" dirty="0" err="1"/>
              <a:t>vatn</a:t>
            </a:r>
            <a:r>
              <a:rPr lang="sv-SE" dirty="0"/>
              <a:t>&gt;24 </a:t>
            </a:r>
            <a:r>
              <a:rPr lang="sv-SE" dirty="0" err="1"/>
              <a:t>klst</a:t>
            </a:r>
            <a:r>
              <a:rPr lang="sv-SE" dirty="0"/>
              <a:t> </a:t>
            </a:r>
            <a:r>
              <a:rPr lang="sv-SE" dirty="0" err="1"/>
              <a:t>eða</a:t>
            </a:r>
            <a:r>
              <a:rPr lang="sv-SE" dirty="0"/>
              <a:t> 2 </a:t>
            </a:r>
            <a:r>
              <a:rPr lang="sv-SE" dirty="0" err="1"/>
              <a:t>eða</a:t>
            </a:r>
            <a:r>
              <a:rPr lang="sv-SE" dirty="0"/>
              <a:t> </a:t>
            </a:r>
            <a:r>
              <a:rPr lang="sv-SE" dirty="0" err="1"/>
              <a:t>fleiri</a:t>
            </a:r>
            <a:r>
              <a:rPr lang="sv-SE" dirty="0"/>
              <a:t> </a:t>
            </a:r>
            <a:r>
              <a:rPr lang="sv-SE" dirty="0" err="1"/>
              <a:t>áhættuþættir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staðar</a:t>
            </a:r>
            <a:r>
              <a:rPr lang="sv-SE" dirty="0"/>
              <a:t> er </a:t>
            </a:r>
            <a:r>
              <a:rPr lang="sv-SE" dirty="0" err="1"/>
              <a:t>mælt</a:t>
            </a:r>
            <a:r>
              <a:rPr lang="sv-SE" dirty="0"/>
              <a:t>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að</a:t>
            </a:r>
            <a:r>
              <a:rPr lang="sv-SE" dirty="0"/>
              <a:t> </a:t>
            </a:r>
            <a:r>
              <a:rPr lang="sv-SE" dirty="0" err="1"/>
              <a:t>fá</a:t>
            </a:r>
            <a:r>
              <a:rPr lang="sv-SE" dirty="0"/>
              <a:t> </a:t>
            </a:r>
            <a:r>
              <a:rPr lang="sv-SE" dirty="0" err="1"/>
              <a:t>sýkingarprufur</a:t>
            </a:r>
            <a:r>
              <a:rPr lang="sv-SE" dirty="0"/>
              <a:t> </a:t>
            </a:r>
            <a:r>
              <a:rPr lang="sv-SE" dirty="0" err="1"/>
              <a:t>af</a:t>
            </a:r>
            <a:r>
              <a:rPr lang="sv-SE" dirty="0"/>
              <a:t> </a:t>
            </a:r>
            <a:r>
              <a:rPr lang="sv-SE" dirty="0" err="1"/>
              <a:t>barni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Áhættuþættir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einkenni</a:t>
            </a:r>
            <a:endParaRPr lang="sv-SE" dirty="0"/>
          </a:p>
          <a:p>
            <a:pPr lvl="1"/>
            <a:r>
              <a:rPr lang="sv-SE" dirty="0" err="1"/>
              <a:t>Sýkingarprufur</a:t>
            </a:r>
            <a:r>
              <a:rPr lang="sv-SE" dirty="0"/>
              <a:t>, </a:t>
            </a:r>
            <a:r>
              <a:rPr lang="sv-SE" dirty="0" err="1"/>
              <a:t>etv</a:t>
            </a:r>
            <a:r>
              <a:rPr lang="sv-SE" dirty="0"/>
              <a:t> </a:t>
            </a:r>
            <a:r>
              <a:rPr lang="sv-SE" dirty="0" err="1"/>
              <a:t>rtg</a:t>
            </a:r>
            <a:r>
              <a:rPr lang="sv-SE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622809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A87CB9-A16D-5548-92F8-0D2CE905B2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Einkenni</a:t>
            </a:r>
            <a:r>
              <a:rPr lang="sv-SE" dirty="0"/>
              <a:t> </a:t>
            </a:r>
            <a:r>
              <a:rPr lang="sv-SE" dirty="0" err="1"/>
              <a:t>ífarandi</a:t>
            </a:r>
            <a:r>
              <a:rPr lang="sv-SE" dirty="0"/>
              <a:t> </a:t>
            </a:r>
            <a:r>
              <a:rPr lang="sv-SE" dirty="0" err="1"/>
              <a:t>bakteríusýkingar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55CAF5-A469-EF4E-8F82-90FD8970D7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dirty="0" err="1"/>
              <a:t>Öndunarerfiðleikar</a:t>
            </a:r>
            <a:endParaRPr lang="sv-SE" dirty="0"/>
          </a:p>
          <a:p>
            <a:r>
              <a:rPr lang="sv-SE" dirty="0" err="1"/>
              <a:t>Öndunarhlé</a:t>
            </a:r>
            <a:r>
              <a:rPr lang="sv-SE" dirty="0"/>
              <a:t>/</a:t>
            </a:r>
            <a:r>
              <a:rPr lang="sv-SE" dirty="0" err="1"/>
              <a:t>blámi</a:t>
            </a:r>
            <a:endParaRPr lang="sv-SE" dirty="0"/>
          </a:p>
          <a:p>
            <a:r>
              <a:rPr lang="sv-SE" dirty="0" err="1"/>
              <a:t>Lág</a:t>
            </a:r>
            <a:r>
              <a:rPr lang="sv-SE" dirty="0"/>
              <a:t> </a:t>
            </a:r>
            <a:r>
              <a:rPr lang="sv-SE" dirty="0" err="1"/>
              <a:t>súrefnismettun</a:t>
            </a:r>
            <a:endParaRPr lang="sv-SE" dirty="0"/>
          </a:p>
          <a:p>
            <a:r>
              <a:rPr lang="sv-SE" dirty="0" err="1"/>
              <a:t>Óstöðugur</a:t>
            </a:r>
            <a:r>
              <a:rPr lang="sv-SE" dirty="0"/>
              <a:t> </a:t>
            </a:r>
            <a:r>
              <a:rPr lang="sv-SE" dirty="0" err="1"/>
              <a:t>líkamshiti</a:t>
            </a:r>
            <a:r>
              <a:rPr lang="sv-SE" dirty="0"/>
              <a:t> (</a:t>
            </a:r>
            <a:r>
              <a:rPr lang="sv-SE" dirty="0" err="1"/>
              <a:t>heit</a:t>
            </a:r>
            <a:r>
              <a:rPr lang="sv-SE" dirty="0"/>
              <a:t>/köld)</a:t>
            </a:r>
          </a:p>
          <a:p>
            <a:r>
              <a:rPr lang="sv-SE" dirty="0" err="1"/>
              <a:t>Hraður</a:t>
            </a:r>
            <a:r>
              <a:rPr lang="sv-SE" dirty="0"/>
              <a:t> </a:t>
            </a:r>
            <a:r>
              <a:rPr lang="sv-SE" dirty="0" err="1"/>
              <a:t>hjartsláttur</a:t>
            </a:r>
            <a:r>
              <a:rPr lang="sv-SE" dirty="0"/>
              <a:t>, slök </a:t>
            </a:r>
            <a:r>
              <a:rPr lang="sv-SE" dirty="0" err="1"/>
              <a:t>háræðafylling</a:t>
            </a:r>
            <a:endParaRPr lang="sv-SE" dirty="0"/>
          </a:p>
          <a:p>
            <a:r>
              <a:rPr lang="sv-SE" dirty="0" err="1"/>
              <a:t>Minnkuð</a:t>
            </a:r>
            <a:r>
              <a:rPr lang="sv-SE" dirty="0"/>
              <a:t> </a:t>
            </a:r>
            <a:r>
              <a:rPr lang="sv-SE" dirty="0" err="1"/>
              <a:t>fæðuinntaka</a:t>
            </a:r>
            <a:endParaRPr lang="sv-SE" dirty="0"/>
          </a:p>
          <a:p>
            <a:r>
              <a:rPr lang="sv-SE" dirty="0" err="1"/>
              <a:t>Lágur</a:t>
            </a:r>
            <a:r>
              <a:rPr lang="sv-SE" dirty="0"/>
              <a:t>/</a:t>
            </a:r>
            <a:r>
              <a:rPr lang="sv-SE" dirty="0" err="1"/>
              <a:t>hár</a:t>
            </a:r>
            <a:r>
              <a:rPr lang="sv-SE" dirty="0"/>
              <a:t> </a:t>
            </a:r>
            <a:r>
              <a:rPr lang="sv-SE" dirty="0" err="1"/>
              <a:t>blóðsykur</a:t>
            </a:r>
            <a:endParaRPr lang="sv-SE" dirty="0"/>
          </a:p>
          <a:p>
            <a:r>
              <a:rPr lang="sv-SE" dirty="0" err="1"/>
              <a:t>Slappleiki</a:t>
            </a:r>
            <a:r>
              <a:rPr lang="sv-SE" dirty="0"/>
              <a:t>, </a:t>
            </a:r>
            <a:r>
              <a:rPr lang="sv-SE" dirty="0" err="1"/>
              <a:t>óværð</a:t>
            </a:r>
            <a:r>
              <a:rPr lang="sv-SE" dirty="0"/>
              <a:t>, krampar</a:t>
            </a:r>
          </a:p>
        </p:txBody>
      </p:sp>
    </p:spTree>
    <p:extLst>
      <p:ext uri="{BB962C8B-B14F-4D97-AF65-F5344CB8AC3E}">
        <p14:creationId xmlns:p14="http://schemas.microsoft.com/office/powerpoint/2010/main" val="1149563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B6F63F-458C-2447-B929-3BD0E4B391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Ræktanir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0B8F81-89B3-FD49-BED9-DC7E9A3AFD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/>
              <a:t>Ræktanir</a:t>
            </a:r>
            <a:r>
              <a:rPr lang="sv-SE" dirty="0"/>
              <a:t> </a:t>
            </a:r>
            <a:r>
              <a:rPr lang="sv-SE" dirty="0" err="1"/>
              <a:t>frá</a:t>
            </a:r>
            <a:r>
              <a:rPr lang="sv-SE" dirty="0"/>
              <a:t> </a:t>
            </a:r>
            <a:r>
              <a:rPr lang="sv-SE" dirty="0" err="1"/>
              <a:t>móður</a:t>
            </a:r>
            <a:endParaRPr lang="sv-SE" dirty="0"/>
          </a:p>
          <a:p>
            <a:r>
              <a:rPr lang="sv-SE" dirty="0" err="1"/>
              <a:t>Blóðrækt</a:t>
            </a:r>
            <a:endParaRPr lang="sv-SE" dirty="0"/>
          </a:p>
          <a:p>
            <a:pPr lvl="1"/>
            <a:r>
              <a:rPr lang="sv-SE" dirty="0" err="1"/>
              <a:t>Áður</a:t>
            </a:r>
            <a:r>
              <a:rPr lang="sv-SE" dirty="0"/>
              <a:t> en </a:t>
            </a:r>
            <a:r>
              <a:rPr lang="sv-SE" dirty="0" err="1"/>
              <a:t>sýklalyfjameðferð</a:t>
            </a:r>
            <a:r>
              <a:rPr lang="sv-SE" dirty="0"/>
              <a:t> </a:t>
            </a:r>
            <a:r>
              <a:rPr lang="sv-SE" dirty="0" err="1"/>
              <a:t>hefst</a:t>
            </a:r>
            <a:endParaRPr lang="sv-SE" dirty="0"/>
          </a:p>
          <a:p>
            <a:pPr lvl="1"/>
            <a:r>
              <a:rPr lang="sv-SE" dirty="0"/>
              <a:t>Perifer </a:t>
            </a:r>
            <a:r>
              <a:rPr lang="sv-SE" dirty="0" err="1"/>
              <a:t>vena</a:t>
            </a:r>
            <a:r>
              <a:rPr lang="sv-SE" dirty="0"/>
              <a:t> </a:t>
            </a:r>
            <a:r>
              <a:rPr lang="sv-SE" dirty="0" err="1"/>
              <a:t>eða</a:t>
            </a:r>
            <a:r>
              <a:rPr lang="sv-SE" dirty="0"/>
              <a:t> </a:t>
            </a:r>
            <a:r>
              <a:rPr lang="sv-SE" dirty="0" err="1"/>
              <a:t>nýinsettur</a:t>
            </a:r>
            <a:r>
              <a:rPr lang="sv-SE" dirty="0"/>
              <a:t> central </a:t>
            </a:r>
            <a:r>
              <a:rPr lang="sv-SE" dirty="0" err="1"/>
              <a:t>leggur</a:t>
            </a:r>
            <a:endParaRPr lang="sv-SE" dirty="0"/>
          </a:p>
          <a:p>
            <a:pPr lvl="1"/>
            <a:r>
              <a:rPr lang="sv-SE" dirty="0" err="1"/>
              <a:t>Alltaf</a:t>
            </a:r>
            <a:r>
              <a:rPr lang="sv-SE" dirty="0"/>
              <a:t> </a:t>
            </a:r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grun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 sepsis</a:t>
            </a:r>
          </a:p>
          <a:p>
            <a:pPr lvl="1"/>
            <a:r>
              <a:rPr lang="sv-SE" dirty="0" err="1"/>
              <a:t>Ónógt</a:t>
            </a:r>
            <a:r>
              <a:rPr lang="sv-SE" dirty="0"/>
              <a:t> </a:t>
            </a:r>
            <a:r>
              <a:rPr lang="sv-SE" dirty="0" err="1"/>
              <a:t>sýni</a:t>
            </a:r>
            <a:r>
              <a:rPr lang="sv-SE" dirty="0"/>
              <a:t> (&lt;1ml)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sýklalyf</a:t>
            </a:r>
            <a:r>
              <a:rPr lang="sv-SE" dirty="0"/>
              <a:t> </a:t>
            </a:r>
            <a:r>
              <a:rPr lang="sv-SE" dirty="0" err="1"/>
              <a:t>móður</a:t>
            </a:r>
            <a:r>
              <a:rPr lang="sv-SE" dirty="0"/>
              <a:t> </a:t>
            </a:r>
            <a:r>
              <a:rPr lang="sv-SE" dirty="0" err="1"/>
              <a:t>getur</a:t>
            </a:r>
            <a:r>
              <a:rPr lang="sv-SE" dirty="0"/>
              <a:t> </a:t>
            </a:r>
            <a:r>
              <a:rPr lang="sv-SE" dirty="0" err="1"/>
              <a:t>valdið</a:t>
            </a:r>
            <a:r>
              <a:rPr lang="sv-SE" dirty="0"/>
              <a:t> </a:t>
            </a:r>
            <a:r>
              <a:rPr lang="sv-SE" dirty="0" err="1"/>
              <a:t>neikvæðri</a:t>
            </a:r>
            <a:r>
              <a:rPr lang="sv-SE" dirty="0"/>
              <a:t> </a:t>
            </a:r>
            <a:r>
              <a:rPr lang="sv-SE" dirty="0" err="1"/>
              <a:t>ræktun</a:t>
            </a:r>
            <a:endParaRPr lang="sv-SE" dirty="0"/>
          </a:p>
          <a:p>
            <a:pPr lvl="1"/>
            <a:r>
              <a:rPr lang="sv-SE" dirty="0" err="1"/>
              <a:t>Neikvæð</a:t>
            </a:r>
            <a:r>
              <a:rPr lang="sv-SE" dirty="0"/>
              <a:t> </a:t>
            </a:r>
            <a:r>
              <a:rPr lang="sv-SE" dirty="0" err="1"/>
              <a:t>ræktun</a:t>
            </a:r>
            <a:r>
              <a:rPr lang="sv-SE" dirty="0"/>
              <a:t> </a:t>
            </a:r>
            <a:r>
              <a:rPr lang="sv-SE" dirty="0" err="1"/>
              <a:t>útilokar</a:t>
            </a:r>
            <a:r>
              <a:rPr lang="sv-SE" dirty="0"/>
              <a:t> </a:t>
            </a:r>
            <a:r>
              <a:rPr lang="sv-SE" dirty="0" err="1"/>
              <a:t>ekki</a:t>
            </a:r>
            <a:r>
              <a:rPr lang="sv-SE" dirty="0"/>
              <a:t> sepsis</a:t>
            </a:r>
          </a:p>
          <a:p>
            <a:r>
              <a:rPr lang="sv-SE" dirty="0" err="1"/>
              <a:t>Mænuvökvi</a:t>
            </a:r>
            <a:endParaRPr lang="sv-SE" dirty="0"/>
          </a:p>
          <a:p>
            <a:pPr lvl="1"/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grun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 meningit</a:t>
            </a:r>
          </a:p>
          <a:p>
            <a:r>
              <a:rPr lang="sv-SE" dirty="0" err="1"/>
              <a:t>Aðrar</a:t>
            </a:r>
            <a:r>
              <a:rPr lang="sv-SE" dirty="0"/>
              <a:t> </a:t>
            </a:r>
            <a:r>
              <a:rPr lang="sv-SE" dirty="0" err="1"/>
              <a:t>ræktanir</a:t>
            </a:r>
            <a:endParaRPr lang="sv-SE" dirty="0"/>
          </a:p>
          <a:p>
            <a:pPr lvl="1"/>
            <a:r>
              <a:rPr lang="sv-SE" dirty="0" err="1"/>
              <a:t>Þvag</a:t>
            </a:r>
            <a:r>
              <a:rPr lang="sv-SE" dirty="0"/>
              <a:t> (</a:t>
            </a:r>
            <a:r>
              <a:rPr lang="sv-SE" dirty="0" err="1"/>
              <a:t>síðbúin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 </a:t>
            </a:r>
            <a:r>
              <a:rPr lang="sv-SE" dirty="0" err="1"/>
              <a:t>hjá</a:t>
            </a:r>
            <a:r>
              <a:rPr lang="sv-SE" dirty="0"/>
              <a:t> </a:t>
            </a:r>
            <a:r>
              <a:rPr lang="sv-SE" dirty="0" err="1"/>
              <a:t>fullburum</a:t>
            </a:r>
            <a:r>
              <a:rPr lang="sv-SE" dirty="0"/>
              <a:t>), </a:t>
            </a:r>
            <a:r>
              <a:rPr lang="sv-SE" dirty="0" err="1"/>
              <a:t>tracheal</a:t>
            </a:r>
            <a:r>
              <a:rPr lang="sv-SE" dirty="0"/>
              <a:t> sekret, </a:t>
            </a:r>
            <a:r>
              <a:rPr lang="sv-SE" dirty="0" err="1"/>
              <a:t>húðlesionir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8997075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A7FF13-4FAB-EC4D-969B-34DCD4A73C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Aðrar</a:t>
            </a:r>
            <a:r>
              <a:rPr lang="sv-SE" dirty="0"/>
              <a:t> </a:t>
            </a:r>
            <a:r>
              <a:rPr lang="sv-SE" dirty="0" err="1"/>
              <a:t>rannsóknir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6EAAE18-C602-3B43-882A-9A48CB013E8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Blóðprufur</a:t>
            </a:r>
            <a:endParaRPr lang="sv-SE" dirty="0"/>
          </a:p>
          <a:p>
            <a:r>
              <a:rPr lang="sv-SE" dirty="0"/>
              <a:t>CRP, </a:t>
            </a:r>
            <a:r>
              <a:rPr lang="sv-SE" dirty="0" err="1"/>
              <a:t>óspecifískt</a:t>
            </a:r>
            <a:r>
              <a:rPr lang="sv-SE" dirty="0"/>
              <a:t>, obs </a:t>
            </a:r>
            <a:r>
              <a:rPr lang="sv-SE" dirty="0" err="1"/>
              <a:t>hækkar</a:t>
            </a:r>
            <a:r>
              <a:rPr lang="sv-SE" dirty="0"/>
              <a:t>/</a:t>
            </a:r>
            <a:r>
              <a:rPr lang="sv-SE" dirty="0" err="1"/>
              <a:t>lækkar</a:t>
            </a:r>
            <a:r>
              <a:rPr lang="sv-SE" dirty="0"/>
              <a:t> </a:t>
            </a:r>
            <a:r>
              <a:rPr lang="sv-SE" dirty="0" err="1"/>
              <a:t>ekki</a:t>
            </a:r>
            <a:r>
              <a:rPr lang="sv-SE" dirty="0"/>
              <a:t> strax</a:t>
            </a:r>
          </a:p>
          <a:p>
            <a:r>
              <a:rPr lang="sv-SE" dirty="0" err="1"/>
              <a:t>Hvít</a:t>
            </a:r>
            <a:r>
              <a:rPr lang="sv-SE" dirty="0"/>
              <a:t> </a:t>
            </a:r>
            <a:r>
              <a:rPr lang="sv-SE" dirty="0" err="1"/>
              <a:t>blóðkorn</a:t>
            </a:r>
            <a:r>
              <a:rPr lang="sv-SE" dirty="0"/>
              <a:t>/</a:t>
            </a:r>
            <a:r>
              <a:rPr lang="sv-SE" dirty="0" err="1"/>
              <a:t>neutrophilar</a:t>
            </a:r>
            <a:endParaRPr lang="sv-SE" dirty="0"/>
          </a:p>
          <a:p>
            <a:r>
              <a:rPr lang="sv-SE" dirty="0" err="1"/>
              <a:t>Trombocytar</a:t>
            </a:r>
            <a:endParaRPr lang="sv-SE" dirty="0"/>
          </a:p>
          <a:p>
            <a:r>
              <a:rPr lang="sv-SE" dirty="0"/>
              <a:t>IL-6, </a:t>
            </a:r>
            <a:r>
              <a:rPr lang="sv-SE" dirty="0" err="1"/>
              <a:t>procalcitonin</a:t>
            </a:r>
            <a:endParaRPr lang="sv-SE" dirty="0"/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sv-SE" dirty="0" err="1"/>
              <a:t>Rtg</a:t>
            </a:r>
            <a:r>
              <a:rPr lang="sv-SE" dirty="0"/>
              <a:t>. </a:t>
            </a:r>
            <a:r>
              <a:rPr lang="sv-SE" dirty="0" err="1"/>
              <a:t>Pulm</a:t>
            </a:r>
            <a:endParaRPr lang="sv-SE" dirty="0"/>
          </a:p>
          <a:p>
            <a:pPr marL="0" indent="0">
              <a:buNone/>
            </a:pPr>
            <a:r>
              <a:rPr lang="sv-SE" dirty="0" err="1"/>
              <a:t>Hjarta</a:t>
            </a:r>
            <a:r>
              <a:rPr lang="sv-SE" dirty="0"/>
              <a:t>/</a:t>
            </a:r>
            <a:r>
              <a:rPr lang="sv-SE" dirty="0" err="1"/>
              <a:t>heilaómun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061779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E20141-1BFD-204B-9246-74C64BD700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Algengustu</a:t>
            </a:r>
            <a:r>
              <a:rPr lang="sv-SE" dirty="0"/>
              <a:t> </a:t>
            </a:r>
            <a:r>
              <a:rPr lang="sv-SE" dirty="0" err="1"/>
              <a:t>meinvaldar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0B5117-1680-5D42-BD67-7AD3C3D55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Snemmbúin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:</a:t>
            </a:r>
          </a:p>
          <a:p>
            <a:pPr lvl="1"/>
            <a:r>
              <a:rPr lang="sv-SE" b="1" dirty="0"/>
              <a:t>GBS </a:t>
            </a:r>
            <a:r>
              <a:rPr lang="sv-SE" dirty="0"/>
              <a:t>(gram </a:t>
            </a:r>
            <a:r>
              <a:rPr lang="sv-SE" dirty="0" err="1"/>
              <a:t>jákv</a:t>
            </a:r>
            <a:r>
              <a:rPr lang="sv-SE" dirty="0"/>
              <a:t> </a:t>
            </a:r>
            <a:r>
              <a:rPr lang="sv-SE" dirty="0" err="1"/>
              <a:t>kokkar</a:t>
            </a:r>
            <a:r>
              <a:rPr lang="sv-SE" dirty="0"/>
              <a:t>), </a:t>
            </a:r>
            <a:r>
              <a:rPr lang="sv-SE" b="1" dirty="0"/>
              <a:t>E </a:t>
            </a:r>
            <a:r>
              <a:rPr lang="sv-SE" b="1" dirty="0" err="1"/>
              <a:t>coli</a:t>
            </a:r>
            <a:r>
              <a:rPr lang="sv-SE" b="1" dirty="0"/>
              <a:t> </a:t>
            </a:r>
            <a:r>
              <a:rPr lang="sv-SE" dirty="0"/>
              <a:t>(gram </a:t>
            </a:r>
            <a:r>
              <a:rPr lang="sv-SE" dirty="0" err="1"/>
              <a:t>neikv</a:t>
            </a:r>
            <a:r>
              <a:rPr lang="sv-SE" dirty="0"/>
              <a:t> </a:t>
            </a:r>
            <a:r>
              <a:rPr lang="sv-SE" dirty="0" err="1"/>
              <a:t>stafir</a:t>
            </a:r>
            <a:r>
              <a:rPr lang="sv-SE" dirty="0"/>
              <a:t>), </a:t>
            </a:r>
            <a:r>
              <a:rPr lang="sv-SE" dirty="0" err="1"/>
              <a:t>Enterokokkar</a:t>
            </a:r>
            <a:r>
              <a:rPr lang="sv-SE" dirty="0"/>
              <a:t> (gram </a:t>
            </a:r>
            <a:r>
              <a:rPr lang="sv-SE" dirty="0" err="1"/>
              <a:t>jákv</a:t>
            </a:r>
            <a:r>
              <a:rPr lang="sv-SE" dirty="0"/>
              <a:t> </a:t>
            </a:r>
            <a:r>
              <a:rPr lang="sv-SE" dirty="0" err="1"/>
              <a:t>kokkar</a:t>
            </a:r>
            <a:r>
              <a:rPr lang="sv-SE" dirty="0"/>
              <a:t>)</a:t>
            </a:r>
          </a:p>
          <a:p>
            <a:pPr lvl="1"/>
            <a:r>
              <a:rPr lang="sv-SE" dirty="0" err="1"/>
              <a:t>Listeria</a:t>
            </a:r>
            <a:r>
              <a:rPr lang="sv-SE" dirty="0"/>
              <a:t> (gram </a:t>
            </a:r>
            <a:r>
              <a:rPr lang="sv-SE" dirty="0" err="1"/>
              <a:t>jákv</a:t>
            </a:r>
            <a:r>
              <a:rPr lang="sv-SE" dirty="0"/>
              <a:t> </a:t>
            </a:r>
            <a:r>
              <a:rPr lang="sv-SE" dirty="0" err="1"/>
              <a:t>stafur</a:t>
            </a:r>
            <a:r>
              <a:rPr lang="sv-SE" dirty="0"/>
              <a:t>) </a:t>
            </a:r>
            <a:r>
              <a:rPr lang="sv-SE" dirty="0" err="1"/>
              <a:t>sjaldgæf</a:t>
            </a:r>
            <a:r>
              <a:rPr lang="sv-SE" dirty="0"/>
              <a:t>, </a:t>
            </a:r>
            <a:r>
              <a:rPr lang="sv-SE" dirty="0" err="1"/>
              <a:t>oft</a:t>
            </a:r>
            <a:r>
              <a:rPr lang="sv-SE" dirty="0"/>
              <a:t> </a:t>
            </a:r>
            <a:r>
              <a:rPr lang="sv-SE" dirty="0" err="1"/>
              <a:t>væg</a:t>
            </a:r>
            <a:r>
              <a:rPr lang="sv-SE" dirty="0"/>
              <a:t> </a:t>
            </a:r>
            <a:r>
              <a:rPr lang="sv-SE" dirty="0" err="1"/>
              <a:t>einkenni</a:t>
            </a:r>
            <a:r>
              <a:rPr lang="sv-SE" dirty="0"/>
              <a:t> </a:t>
            </a:r>
            <a:r>
              <a:rPr lang="sv-SE" dirty="0" err="1"/>
              <a:t>móður</a:t>
            </a:r>
            <a:r>
              <a:rPr lang="sv-SE" dirty="0"/>
              <a:t> en </a:t>
            </a:r>
            <a:r>
              <a:rPr lang="sv-SE" dirty="0" err="1"/>
              <a:t>getur</a:t>
            </a:r>
            <a:r>
              <a:rPr lang="sv-SE" dirty="0"/>
              <a:t> </a:t>
            </a:r>
            <a:r>
              <a:rPr lang="sv-SE" dirty="0" err="1"/>
              <a:t>valdið</a:t>
            </a:r>
            <a:r>
              <a:rPr lang="sv-SE" dirty="0"/>
              <a:t> </a:t>
            </a:r>
            <a:r>
              <a:rPr lang="sv-SE" dirty="0" err="1"/>
              <a:t>fósturláti</a:t>
            </a:r>
            <a:r>
              <a:rPr lang="sv-SE" dirty="0"/>
              <a:t> </a:t>
            </a:r>
            <a:r>
              <a:rPr lang="sv-SE" dirty="0" err="1"/>
              <a:t>eða</a:t>
            </a:r>
            <a:r>
              <a:rPr lang="sv-SE" dirty="0"/>
              <a:t> </a:t>
            </a:r>
            <a:r>
              <a:rPr lang="sv-SE" dirty="0" err="1"/>
              <a:t>alvarlegri</a:t>
            </a:r>
            <a:r>
              <a:rPr lang="sv-SE" dirty="0"/>
              <a:t> </a:t>
            </a:r>
            <a:r>
              <a:rPr lang="sv-SE" dirty="0" err="1"/>
              <a:t>sýkingu</a:t>
            </a:r>
            <a:r>
              <a:rPr lang="sv-SE" dirty="0"/>
              <a:t>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háu</a:t>
            </a:r>
            <a:r>
              <a:rPr lang="sv-SE" dirty="0"/>
              <a:t> mortalitet/morbiditet </a:t>
            </a:r>
            <a:r>
              <a:rPr lang="sv-SE" dirty="0" err="1"/>
              <a:t>hjá</a:t>
            </a:r>
            <a:r>
              <a:rPr lang="sv-SE" dirty="0"/>
              <a:t> </a:t>
            </a:r>
            <a:r>
              <a:rPr lang="sv-SE" dirty="0" err="1"/>
              <a:t>nýburanum</a:t>
            </a:r>
            <a:endParaRPr lang="sv-SE" dirty="0"/>
          </a:p>
          <a:p>
            <a:r>
              <a:rPr lang="sv-SE" dirty="0" err="1"/>
              <a:t>Síðbúin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:</a:t>
            </a:r>
          </a:p>
          <a:p>
            <a:pPr lvl="1"/>
            <a:r>
              <a:rPr lang="sv-SE" dirty="0"/>
              <a:t>Gram </a:t>
            </a:r>
            <a:r>
              <a:rPr lang="sv-SE" dirty="0" err="1"/>
              <a:t>jákv</a:t>
            </a:r>
            <a:r>
              <a:rPr lang="sv-SE" dirty="0"/>
              <a:t>: </a:t>
            </a:r>
            <a:r>
              <a:rPr lang="sv-SE" b="1" dirty="0"/>
              <a:t>KNS</a:t>
            </a:r>
            <a:r>
              <a:rPr lang="sv-SE" dirty="0"/>
              <a:t>, S </a:t>
            </a:r>
            <a:r>
              <a:rPr lang="sv-SE" dirty="0" err="1"/>
              <a:t>aureus</a:t>
            </a:r>
            <a:r>
              <a:rPr lang="sv-SE" dirty="0"/>
              <a:t>, </a:t>
            </a:r>
            <a:r>
              <a:rPr lang="sv-SE" dirty="0" err="1"/>
              <a:t>Enterokokkar</a:t>
            </a:r>
            <a:r>
              <a:rPr lang="sv-SE" dirty="0"/>
              <a:t>, GBS</a:t>
            </a:r>
          </a:p>
          <a:p>
            <a:pPr lvl="1"/>
            <a:r>
              <a:rPr lang="sv-SE" dirty="0"/>
              <a:t>Gram </a:t>
            </a:r>
            <a:r>
              <a:rPr lang="sv-SE" dirty="0" err="1"/>
              <a:t>neikv</a:t>
            </a:r>
            <a:r>
              <a:rPr lang="sv-SE" dirty="0"/>
              <a:t>: E </a:t>
            </a:r>
            <a:r>
              <a:rPr lang="sv-SE" dirty="0" err="1"/>
              <a:t>coli</a:t>
            </a:r>
            <a:r>
              <a:rPr lang="sv-SE" dirty="0"/>
              <a:t>, </a:t>
            </a:r>
            <a:r>
              <a:rPr lang="sv-SE" dirty="0" err="1"/>
              <a:t>Klebsiella</a:t>
            </a:r>
            <a:r>
              <a:rPr lang="sv-SE" dirty="0"/>
              <a:t>, </a:t>
            </a:r>
            <a:r>
              <a:rPr lang="sv-SE" dirty="0" err="1"/>
              <a:t>Enterobacter</a:t>
            </a:r>
            <a:r>
              <a:rPr lang="sv-SE" dirty="0"/>
              <a:t>, </a:t>
            </a:r>
            <a:r>
              <a:rPr lang="sv-SE" dirty="0" err="1"/>
              <a:t>Serratia</a:t>
            </a:r>
            <a:r>
              <a:rPr lang="sv-SE" dirty="0"/>
              <a:t>, </a:t>
            </a:r>
            <a:r>
              <a:rPr lang="sv-SE" dirty="0" err="1"/>
              <a:t>Pseudomonas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2751642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616885-FB19-6E4D-8059-087C9C901A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Veirusýking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BBF9D5-CBE4-884D-B0F5-B9170E4F9C0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Veirusýking</a:t>
            </a:r>
            <a:r>
              <a:rPr lang="sv-SE" dirty="0"/>
              <a:t> er </a:t>
            </a:r>
            <a:r>
              <a:rPr lang="sv-SE" dirty="0" err="1"/>
              <a:t>sjaldgæf</a:t>
            </a:r>
            <a:r>
              <a:rPr lang="sv-SE" dirty="0"/>
              <a:t> en </a:t>
            </a:r>
            <a:r>
              <a:rPr lang="sv-SE" dirty="0" err="1"/>
              <a:t>mikilvæg</a:t>
            </a:r>
            <a:r>
              <a:rPr lang="sv-SE" dirty="0"/>
              <a:t> </a:t>
            </a:r>
            <a:r>
              <a:rPr lang="sv-SE" dirty="0" err="1"/>
              <a:t>mismunagreining</a:t>
            </a:r>
            <a:r>
              <a:rPr lang="sv-SE" dirty="0"/>
              <a:t> </a:t>
            </a:r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allvarlegar</a:t>
            </a:r>
            <a:r>
              <a:rPr lang="sv-SE" dirty="0"/>
              <a:t> </a:t>
            </a:r>
            <a:r>
              <a:rPr lang="sv-SE" dirty="0" err="1"/>
              <a:t>sýkingar</a:t>
            </a:r>
            <a:r>
              <a:rPr lang="sv-SE" dirty="0"/>
              <a:t> </a:t>
            </a:r>
            <a:r>
              <a:rPr lang="sv-SE" dirty="0" err="1"/>
              <a:t>hjá</a:t>
            </a:r>
            <a:r>
              <a:rPr lang="sv-SE" dirty="0"/>
              <a:t> </a:t>
            </a:r>
            <a:r>
              <a:rPr lang="sv-SE" dirty="0" err="1"/>
              <a:t>nýburum</a:t>
            </a:r>
            <a:endParaRPr lang="sv-SE" dirty="0"/>
          </a:p>
          <a:p>
            <a:r>
              <a:rPr lang="sv-SE" dirty="0" err="1"/>
              <a:t>Enteroveirur</a:t>
            </a:r>
            <a:r>
              <a:rPr lang="sv-SE" dirty="0"/>
              <a:t>, herpes simplex, </a:t>
            </a:r>
            <a:r>
              <a:rPr lang="sv-SE" dirty="0" err="1"/>
              <a:t>cytomegalo</a:t>
            </a:r>
            <a:r>
              <a:rPr lang="sv-SE" dirty="0"/>
              <a:t>, </a:t>
            </a:r>
            <a:r>
              <a:rPr lang="sv-SE" dirty="0" err="1"/>
              <a:t>varicella</a:t>
            </a:r>
            <a:r>
              <a:rPr lang="sv-SE" dirty="0"/>
              <a:t> </a:t>
            </a:r>
            <a:r>
              <a:rPr lang="sv-SE" dirty="0" err="1"/>
              <a:t>zoster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79954610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C69D6-297C-8B4B-AB85-51627B39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Meðferð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91C3-8441-C345-A98D-8576E0FDA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Iv</a:t>
            </a:r>
            <a:r>
              <a:rPr lang="sv-SE" dirty="0"/>
              <a:t> </a:t>
            </a:r>
            <a:r>
              <a:rPr lang="sv-SE" dirty="0" err="1"/>
              <a:t>sýklalyf</a:t>
            </a:r>
            <a:r>
              <a:rPr lang="sv-SE" dirty="0"/>
              <a:t> </a:t>
            </a:r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grun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 </a:t>
            </a:r>
            <a:r>
              <a:rPr lang="sv-SE" dirty="0" err="1"/>
              <a:t>ífarandi</a:t>
            </a:r>
            <a:r>
              <a:rPr lang="sv-SE" dirty="0"/>
              <a:t> </a:t>
            </a:r>
            <a:r>
              <a:rPr lang="sv-SE" dirty="0" err="1"/>
              <a:t>sýkingu</a:t>
            </a:r>
            <a:endParaRPr lang="sv-SE" dirty="0"/>
          </a:p>
          <a:p>
            <a:pPr lvl="1"/>
            <a:r>
              <a:rPr lang="sv-SE" dirty="0" err="1"/>
              <a:t>Byrja</a:t>
            </a:r>
            <a:r>
              <a:rPr lang="sv-SE" dirty="0"/>
              <a:t> </a:t>
            </a:r>
            <a:r>
              <a:rPr lang="sv-SE" dirty="0" err="1"/>
              <a:t>breitt</a:t>
            </a:r>
            <a:r>
              <a:rPr lang="sv-SE" dirty="0"/>
              <a:t>, </a:t>
            </a:r>
            <a:r>
              <a:rPr lang="sv-SE" dirty="0" err="1"/>
              <a:t>síðan</a:t>
            </a:r>
            <a:r>
              <a:rPr lang="sv-SE" dirty="0"/>
              <a:t> </a:t>
            </a:r>
            <a:r>
              <a:rPr lang="sv-SE" dirty="0" err="1"/>
              <a:t>skv</a:t>
            </a:r>
            <a:r>
              <a:rPr lang="sv-SE" dirty="0"/>
              <a:t>. </a:t>
            </a:r>
            <a:r>
              <a:rPr lang="sv-SE" dirty="0" err="1"/>
              <a:t>ræktun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næmi</a:t>
            </a:r>
            <a:endParaRPr lang="sv-SE" dirty="0"/>
          </a:p>
          <a:p>
            <a:r>
              <a:rPr lang="sv-SE" dirty="0" err="1"/>
              <a:t>Snemmbúin</a:t>
            </a:r>
            <a:r>
              <a:rPr lang="sv-SE" dirty="0"/>
              <a:t> </a:t>
            </a:r>
            <a:r>
              <a:rPr lang="sv-SE" dirty="0" err="1"/>
              <a:t>ífarandi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: </a:t>
            </a:r>
            <a:r>
              <a:rPr lang="sv-SE" dirty="0" err="1"/>
              <a:t>Ampicillin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Gentamycin</a:t>
            </a:r>
            <a:endParaRPr lang="sv-SE" dirty="0"/>
          </a:p>
          <a:p>
            <a:r>
              <a:rPr lang="sv-SE" dirty="0" err="1"/>
              <a:t>Grunur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 </a:t>
            </a:r>
            <a:r>
              <a:rPr lang="sv-SE" dirty="0" err="1"/>
              <a:t>heilahimnubólgu</a:t>
            </a:r>
            <a:r>
              <a:rPr lang="sv-SE" dirty="0"/>
              <a:t>: </a:t>
            </a:r>
            <a:r>
              <a:rPr lang="sv-SE" dirty="0" err="1"/>
              <a:t>Ampicillin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Cefotaxim</a:t>
            </a:r>
            <a:r>
              <a:rPr lang="sv-SE" dirty="0"/>
              <a:t>, </a:t>
            </a:r>
            <a:r>
              <a:rPr lang="sv-SE" dirty="0" err="1"/>
              <a:t>bæta</a:t>
            </a:r>
            <a:r>
              <a:rPr lang="sv-SE" dirty="0"/>
              <a:t> </a:t>
            </a:r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Acyclovir</a:t>
            </a:r>
            <a:r>
              <a:rPr lang="sv-SE" dirty="0"/>
              <a:t> </a:t>
            </a:r>
            <a:r>
              <a:rPr lang="sv-SE" dirty="0" err="1"/>
              <a:t>ef</a:t>
            </a:r>
            <a:r>
              <a:rPr lang="sv-SE" dirty="0"/>
              <a:t> </a:t>
            </a:r>
            <a:r>
              <a:rPr lang="sv-SE" dirty="0" err="1"/>
              <a:t>grunur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 HSV</a:t>
            </a:r>
          </a:p>
          <a:p>
            <a:r>
              <a:rPr lang="sv-SE" dirty="0" err="1"/>
              <a:t>Síðbúin</a:t>
            </a:r>
            <a:r>
              <a:rPr lang="sv-SE" dirty="0"/>
              <a:t> </a:t>
            </a:r>
            <a:r>
              <a:rPr lang="sv-SE" dirty="0" err="1"/>
              <a:t>ífarandi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 </a:t>
            </a:r>
          </a:p>
          <a:p>
            <a:pPr lvl="1"/>
            <a:r>
              <a:rPr lang="sv-SE" dirty="0" err="1"/>
              <a:t>ekki</a:t>
            </a:r>
            <a:r>
              <a:rPr lang="sv-SE" dirty="0"/>
              <a:t> </a:t>
            </a:r>
            <a:r>
              <a:rPr lang="sv-SE" dirty="0" err="1"/>
              <a:t>verið</a:t>
            </a:r>
            <a:r>
              <a:rPr lang="sv-SE" dirty="0"/>
              <a:t> </a:t>
            </a:r>
            <a:r>
              <a:rPr lang="sv-SE" dirty="0" err="1"/>
              <a:t>inniliggjandi</a:t>
            </a:r>
            <a:r>
              <a:rPr lang="sv-SE" dirty="0"/>
              <a:t> </a:t>
            </a:r>
            <a:r>
              <a:rPr lang="sv-SE" dirty="0" err="1"/>
              <a:t>á</a:t>
            </a:r>
            <a:r>
              <a:rPr lang="sv-SE" dirty="0"/>
              <a:t> </a:t>
            </a:r>
            <a:r>
              <a:rPr lang="sv-SE" dirty="0" err="1"/>
              <a:t>vökudeild</a:t>
            </a:r>
            <a:r>
              <a:rPr lang="sv-SE" dirty="0"/>
              <a:t>: </a:t>
            </a:r>
            <a:r>
              <a:rPr lang="sv-SE" dirty="0" err="1"/>
              <a:t>Ampicillin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Cefotaxim</a:t>
            </a:r>
            <a:endParaRPr lang="sv-SE" dirty="0"/>
          </a:p>
          <a:p>
            <a:pPr lvl="1"/>
            <a:r>
              <a:rPr lang="sv-SE" dirty="0" err="1"/>
              <a:t>Mikið</a:t>
            </a:r>
            <a:r>
              <a:rPr lang="sv-SE" dirty="0"/>
              <a:t> </a:t>
            </a:r>
            <a:r>
              <a:rPr lang="sv-SE" dirty="0" err="1"/>
              <a:t>veik</a:t>
            </a:r>
            <a:r>
              <a:rPr lang="sv-SE" dirty="0"/>
              <a:t> </a:t>
            </a:r>
            <a:r>
              <a:rPr lang="sv-SE" dirty="0" err="1"/>
              <a:t>inniliggjandi</a:t>
            </a:r>
            <a:r>
              <a:rPr lang="sv-SE" dirty="0"/>
              <a:t> </a:t>
            </a:r>
            <a:r>
              <a:rPr lang="sv-SE" dirty="0" err="1"/>
              <a:t>á</a:t>
            </a:r>
            <a:r>
              <a:rPr lang="sv-SE" dirty="0"/>
              <a:t> </a:t>
            </a:r>
            <a:r>
              <a:rPr lang="sv-SE" dirty="0" err="1"/>
              <a:t>vökudeild</a:t>
            </a:r>
            <a:r>
              <a:rPr lang="sv-SE" dirty="0"/>
              <a:t>: </a:t>
            </a:r>
            <a:r>
              <a:rPr lang="sv-SE" dirty="0" err="1"/>
              <a:t>Meronem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Vanco</a:t>
            </a:r>
            <a:endParaRPr lang="sv-SE" dirty="0"/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777482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AC69D6-297C-8B4B-AB85-51627B39F1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Meðferð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7B91C3-8441-C345-A98D-8576E0FDAA6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Skammtar</a:t>
            </a:r>
            <a:r>
              <a:rPr lang="sv-SE" dirty="0"/>
              <a:t> </a:t>
            </a:r>
            <a:r>
              <a:rPr lang="sv-SE" dirty="0" err="1"/>
              <a:t>skv</a:t>
            </a:r>
            <a:r>
              <a:rPr lang="sv-SE" dirty="0"/>
              <a:t> </a:t>
            </a:r>
            <a:r>
              <a:rPr lang="sv-SE" dirty="0" err="1"/>
              <a:t>aldri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meðgöngulengd</a:t>
            </a:r>
            <a:endParaRPr lang="sv-SE" dirty="0"/>
          </a:p>
          <a:p>
            <a:r>
              <a:rPr lang="sv-SE" dirty="0" err="1"/>
              <a:t>Mæla</a:t>
            </a:r>
            <a:r>
              <a:rPr lang="sv-SE" dirty="0"/>
              <a:t> </a:t>
            </a:r>
            <a:r>
              <a:rPr lang="sv-SE" dirty="0" err="1"/>
              <a:t>þéttni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</a:t>
            </a:r>
            <a:r>
              <a:rPr lang="sv-SE" dirty="0" err="1"/>
              <a:t>blóði</a:t>
            </a:r>
            <a:r>
              <a:rPr lang="sv-SE" dirty="0"/>
              <a:t> (Genta, </a:t>
            </a:r>
            <a:r>
              <a:rPr lang="sv-SE" dirty="0" err="1"/>
              <a:t>Vanco</a:t>
            </a:r>
            <a:r>
              <a:rPr lang="sv-SE" dirty="0"/>
              <a:t>)</a:t>
            </a:r>
          </a:p>
          <a:p>
            <a:r>
              <a:rPr lang="sv-SE" dirty="0" err="1"/>
              <a:t>Hætta</a:t>
            </a:r>
            <a:r>
              <a:rPr lang="sv-SE" dirty="0"/>
              <a:t> </a:t>
            </a:r>
            <a:r>
              <a:rPr lang="sv-SE" dirty="0" err="1"/>
              <a:t>meðferð</a:t>
            </a:r>
            <a:r>
              <a:rPr lang="sv-SE" dirty="0"/>
              <a:t> </a:t>
            </a:r>
            <a:r>
              <a:rPr lang="sv-SE" dirty="0" err="1"/>
              <a:t>eftir</a:t>
            </a:r>
            <a:r>
              <a:rPr lang="sv-SE" dirty="0"/>
              <a:t> 48 t </a:t>
            </a:r>
            <a:r>
              <a:rPr lang="sv-SE" dirty="0" err="1"/>
              <a:t>ef</a:t>
            </a:r>
            <a:r>
              <a:rPr lang="sv-SE" dirty="0"/>
              <a:t> </a:t>
            </a:r>
            <a:r>
              <a:rPr lang="sv-SE" dirty="0" err="1"/>
              <a:t>neikvæð</a:t>
            </a:r>
            <a:r>
              <a:rPr lang="sv-SE" dirty="0"/>
              <a:t> </a:t>
            </a:r>
            <a:r>
              <a:rPr lang="sv-SE" dirty="0" err="1"/>
              <a:t>ræktun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ekki</a:t>
            </a:r>
            <a:r>
              <a:rPr lang="sv-SE" dirty="0"/>
              <a:t> </a:t>
            </a:r>
            <a:r>
              <a:rPr lang="sv-SE" dirty="0" err="1"/>
              <a:t>lengur</a:t>
            </a:r>
            <a:r>
              <a:rPr lang="sv-SE" dirty="0"/>
              <a:t> </a:t>
            </a:r>
            <a:r>
              <a:rPr lang="sv-SE" dirty="0" err="1"/>
              <a:t>grunur</a:t>
            </a:r>
            <a:r>
              <a:rPr lang="sv-SE" dirty="0"/>
              <a:t> </a:t>
            </a:r>
            <a:r>
              <a:rPr lang="sv-SE" dirty="0" err="1"/>
              <a:t>um</a:t>
            </a:r>
            <a:r>
              <a:rPr lang="sv-SE" dirty="0"/>
              <a:t> </a:t>
            </a:r>
            <a:r>
              <a:rPr lang="sv-SE" dirty="0" err="1"/>
              <a:t>sýkingu</a:t>
            </a:r>
            <a:endParaRPr lang="sv-SE" dirty="0"/>
          </a:p>
          <a:p>
            <a:r>
              <a:rPr lang="sv-SE" dirty="0" err="1"/>
              <a:t>Íhuga</a:t>
            </a:r>
            <a:r>
              <a:rPr lang="sv-SE" dirty="0"/>
              <a:t> </a:t>
            </a:r>
            <a:r>
              <a:rPr lang="sv-SE" dirty="0" err="1"/>
              <a:t>að</a:t>
            </a:r>
            <a:r>
              <a:rPr lang="sv-SE" dirty="0"/>
              <a:t> </a:t>
            </a:r>
            <a:r>
              <a:rPr lang="sv-SE" dirty="0" err="1"/>
              <a:t>skipta</a:t>
            </a:r>
            <a:r>
              <a:rPr lang="sv-SE" dirty="0"/>
              <a:t> </a:t>
            </a:r>
            <a:r>
              <a:rPr lang="sv-SE" dirty="0" err="1"/>
              <a:t>út</a:t>
            </a:r>
            <a:r>
              <a:rPr lang="sv-SE" dirty="0"/>
              <a:t> central </a:t>
            </a:r>
            <a:r>
              <a:rPr lang="sv-SE" dirty="0" err="1"/>
              <a:t>æðaleggjum</a:t>
            </a:r>
            <a:r>
              <a:rPr lang="sv-SE" dirty="0"/>
              <a:t> </a:t>
            </a:r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staðfestan</a:t>
            </a:r>
            <a:r>
              <a:rPr lang="sv-SE" dirty="0"/>
              <a:t> sepsis</a:t>
            </a:r>
          </a:p>
          <a:p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94981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C803B1-662C-6C4F-AC32-EF983AEAB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Prenatal </a:t>
            </a:r>
            <a:r>
              <a:rPr lang="sv-SE" dirty="0" err="1"/>
              <a:t>sýking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053D1B-78C3-264F-8C6D-FCC79B3C1A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Blóðborin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 </a:t>
            </a:r>
            <a:r>
              <a:rPr lang="sv-SE" dirty="0" err="1"/>
              <a:t>á</a:t>
            </a:r>
            <a:r>
              <a:rPr lang="sv-SE" dirty="0"/>
              <a:t> </a:t>
            </a:r>
            <a:r>
              <a:rPr lang="sv-SE" dirty="0" err="1"/>
              <a:t>meðgöngu</a:t>
            </a:r>
            <a:endParaRPr lang="sv-SE" dirty="0"/>
          </a:p>
          <a:p>
            <a:pPr lvl="1"/>
            <a:r>
              <a:rPr lang="sv-SE" dirty="0"/>
              <a:t>CMV, VZV, </a:t>
            </a:r>
            <a:r>
              <a:rPr lang="sv-SE" dirty="0" err="1"/>
              <a:t>Parvo</a:t>
            </a:r>
            <a:r>
              <a:rPr lang="sv-SE" dirty="0"/>
              <a:t> B19, </a:t>
            </a:r>
            <a:r>
              <a:rPr lang="sv-SE" dirty="0" err="1"/>
              <a:t>Rubella</a:t>
            </a:r>
            <a:endParaRPr lang="sv-SE" dirty="0"/>
          </a:p>
          <a:p>
            <a:pPr lvl="1"/>
            <a:r>
              <a:rPr lang="sv-SE" dirty="0" err="1"/>
              <a:t>Treponema</a:t>
            </a:r>
            <a:r>
              <a:rPr lang="sv-SE" dirty="0"/>
              <a:t> </a:t>
            </a:r>
            <a:r>
              <a:rPr lang="sv-SE" dirty="0" err="1"/>
              <a:t>Pallidum</a:t>
            </a:r>
            <a:r>
              <a:rPr lang="sv-SE" dirty="0"/>
              <a:t> (syfilis), </a:t>
            </a:r>
            <a:r>
              <a:rPr lang="sv-SE" dirty="0" err="1"/>
              <a:t>Listeria</a:t>
            </a:r>
            <a:r>
              <a:rPr lang="sv-SE" dirty="0"/>
              <a:t> </a:t>
            </a:r>
            <a:r>
              <a:rPr lang="sv-SE" dirty="0" err="1"/>
              <a:t>Monocytogenes</a:t>
            </a:r>
            <a:endParaRPr lang="sv-SE" dirty="0"/>
          </a:p>
          <a:p>
            <a:pPr lvl="1"/>
            <a:r>
              <a:rPr lang="sv-SE" dirty="0" err="1"/>
              <a:t>Toxoplasma</a:t>
            </a:r>
            <a:r>
              <a:rPr lang="sv-SE" dirty="0"/>
              <a:t> </a:t>
            </a:r>
            <a:r>
              <a:rPr lang="sv-SE" dirty="0" err="1"/>
              <a:t>Gondi</a:t>
            </a:r>
            <a:endParaRPr lang="sv-SE" dirty="0"/>
          </a:p>
          <a:p>
            <a:pPr lvl="1"/>
            <a:endParaRPr lang="sv-SE" dirty="0"/>
          </a:p>
          <a:p>
            <a:r>
              <a:rPr lang="sv-SE" dirty="0" err="1"/>
              <a:t>Getur</a:t>
            </a:r>
            <a:r>
              <a:rPr lang="sv-SE" dirty="0"/>
              <a:t> </a:t>
            </a:r>
            <a:r>
              <a:rPr lang="sv-SE" dirty="0" err="1"/>
              <a:t>valdið</a:t>
            </a:r>
            <a:r>
              <a:rPr lang="sv-SE" dirty="0"/>
              <a:t> </a:t>
            </a:r>
            <a:r>
              <a:rPr lang="sv-SE" dirty="0" err="1"/>
              <a:t>fósturláti</a:t>
            </a:r>
            <a:r>
              <a:rPr lang="sv-SE" dirty="0"/>
              <a:t> </a:t>
            </a:r>
            <a:r>
              <a:rPr lang="sv-SE" dirty="0" err="1"/>
              <a:t>eða</a:t>
            </a:r>
            <a:r>
              <a:rPr lang="sv-SE" dirty="0"/>
              <a:t> </a:t>
            </a:r>
            <a:r>
              <a:rPr lang="sv-SE" dirty="0" err="1"/>
              <a:t>meðfæddri</a:t>
            </a:r>
            <a:r>
              <a:rPr lang="sv-SE" dirty="0"/>
              <a:t> </a:t>
            </a:r>
            <a:r>
              <a:rPr lang="sv-SE" dirty="0" err="1"/>
              <a:t>sýkingu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449974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D18F62-74B8-8341-805F-FA6F668CA9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Septískt</a:t>
            </a:r>
            <a:r>
              <a:rPr lang="sv-SE" dirty="0"/>
              <a:t> </a:t>
            </a:r>
            <a:r>
              <a:rPr lang="sv-SE" dirty="0" err="1"/>
              <a:t>lost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08D9F1-863D-5241-B8B1-F820AE8DC4F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Kröftugt</a:t>
            </a:r>
            <a:r>
              <a:rPr lang="sv-SE" dirty="0"/>
              <a:t> inflammatoriskt </a:t>
            </a:r>
            <a:r>
              <a:rPr lang="sv-SE" dirty="0" err="1"/>
              <a:t>bólgu</a:t>
            </a:r>
            <a:r>
              <a:rPr lang="sv-SE" dirty="0"/>
              <a:t> svar</a:t>
            </a:r>
          </a:p>
          <a:p>
            <a:r>
              <a:rPr lang="sv-SE" dirty="0" err="1"/>
              <a:t>Áhrif</a:t>
            </a:r>
            <a:r>
              <a:rPr lang="sv-SE" dirty="0"/>
              <a:t> </a:t>
            </a:r>
            <a:r>
              <a:rPr lang="sv-SE" dirty="0" err="1"/>
              <a:t>á</a:t>
            </a:r>
            <a:r>
              <a:rPr lang="sv-SE" dirty="0"/>
              <a:t> </a:t>
            </a:r>
            <a:r>
              <a:rPr lang="sv-SE" dirty="0" err="1"/>
              <a:t>mörg</a:t>
            </a:r>
            <a:r>
              <a:rPr lang="sv-SE" dirty="0"/>
              <a:t> </a:t>
            </a:r>
            <a:r>
              <a:rPr lang="sv-SE" dirty="0" err="1"/>
              <a:t>líffæri</a:t>
            </a:r>
            <a:endParaRPr lang="sv-SE" dirty="0"/>
          </a:p>
          <a:p>
            <a:r>
              <a:rPr lang="sv-SE" dirty="0" err="1"/>
              <a:t>líffærabilun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657742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E32C5-B316-9441-9E57-14803C8991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Fjöllíffærabilun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2826C7-B33C-B242-AF0B-C5FBD7892B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sv-SE" dirty="0" err="1"/>
              <a:t>Hjarta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æðakerfi</a:t>
            </a:r>
            <a:endParaRPr lang="sv-SE" dirty="0"/>
          </a:p>
          <a:p>
            <a:pPr lvl="1"/>
            <a:r>
              <a:rPr lang="sv-SE" dirty="0" err="1"/>
              <a:t>Lost</a:t>
            </a:r>
            <a:endParaRPr lang="sv-SE" dirty="0"/>
          </a:p>
          <a:p>
            <a:r>
              <a:rPr lang="sv-SE" dirty="0" err="1"/>
              <a:t>Öndunarfæri</a:t>
            </a:r>
            <a:endParaRPr lang="sv-SE" dirty="0"/>
          </a:p>
          <a:p>
            <a:pPr lvl="1"/>
            <a:r>
              <a:rPr lang="sv-SE" dirty="0" err="1"/>
              <a:t>Acute</a:t>
            </a:r>
            <a:r>
              <a:rPr lang="sv-SE" dirty="0"/>
              <a:t> </a:t>
            </a:r>
            <a:r>
              <a:rPr lang="sv-SE" dirty="0" err="1"/>
              <a:t>respiratory</a:t>
            </a:r>
            <a:r>
              <a:rPr lang="sv-SE" dirty="0"/>
              <a:t> distress </a:t>
            </a:r>
            <a:r>
              <a:rPr lang="sv-SE" dirty="0" err="1"/>
              <a:t>syndrome</a:t>
            </a:r>
            <a:endParaRPr lang="sv-SE" dirty="0"/>
          </a:p>
          <a:p>
            <a:r>
              <a:rPr lang="sv-SE" dirty="0" err="1"/>
              <a:t>Nýru</a:t>
            </a:r>
            <a:endParaRPr lang="sv-SE" dirty="0"/>
          </a:p>
          <a:p>
            <a:pPr lvl="1"/>
            <a:r>
              <a:rPr lang="sv-SE" dirty="0" err="1"/>
              <a:t>Bráð</a:t>
            </a:r>
            <a:r>
              <a:rPr lang="sv-SE" dirty="0"/>
              <a:t> </a:t>
            </a:r>
            <a:r>
              <a:rPr lang="sv-SE" dirty="0" err="1"/>
              <a:t>nýrnabilun</a:t>
            </a:r>
            <a:endParaRPr lang="sv-SE" dirty="0"/>
          </a:p>
          <a:p>
            <a:r>
              <a:rPr lang="sv-SE" dirty="0" err="1"/>
              <a:t>Storkukerfi</a:t>
            </a:r>
            <a:endParaRPr lang="sv-SE" dirty="0"/>
          </a:p>
          <a:p>
            <a:pPr lvl="1"/>
            <a:r>
              <a:rPr lang="sv-SE" dirty="0"/>
              <a:t>DIC</a:t>
            </a:r>
          </a:p>
          <a:p>
            <a:r>
              <a:rPr lang="sv-SE" dirty="0" err="1"/>
              <a:t>Meltingarfæri</a:t>
            </a:r>
            <a:endParaRPr lang="sv-SE" dirty="0"/>
          </a:p>
          <a:p>
            <a:pPr lvl="1"/>
            <a:r>
              <a:rPr lang="sv-SE" dirty="0" err="1"/>
              <a:t>Lifrarbilun</a:t>
            </a:r>
            <a:r>
              <a:rPr lang="sv-SE" dirty="0"/>
              <a:t>/</a:t>
            </a:r>
            <a:r>
              <a:rPr lang="sv-SE" dirty="0" err="1"/>
              <a:t>ileus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5817541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AA1D6B-8F02-2747-8FF9-24537F3E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Hjarta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æðakerfi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503F80-0B41-354D-9A5C-0235FBA65E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Háræðaleki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=&gt; </a:t>
            </a:r>
            <a:r>
              <a:rPr lang="sv-SE" dirty="0" err="1"/>
              <a:t>hypovolemia</a:t>
            </a:r>
            <a:endParaRPr lang="sv-SE" dirty="0"/>
          </a:p>
          <a:p>
            <a:r>
              <a:rPr lang="sv-SE" dirty="0" err="1"/>
              <a:t>Minnkað</a:t>
            </a:r>
            <a:r>
              <a:rPr lang="sv-SE" dirty="0"/>
              <a:t> </a:t>
            </a:r>
            <a:r>
              <a:rPr lang="sv-SE" dirty="0" err="1"/>
              <a:t>viðnám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perifer </a:t>
            </a:r>
            <a:r>
              <a:rPr lang="sv-SE" dirty="0" err="1"/>
              <a:t>æðum</a:t>
            </a:r>
            <a:r>
              <a:rPr lang="sv-SE" dirty="0"/>
              <a:t> </a:t>
            </a:r>
          </a:p>
          <a:p>
            <a:pPr marL="0" indent="0">
              <a:buNone/>
            </a:pPr>
            <a:r>
              <a:rPr lang="sv-SE" dirty="0"/>
              <a:t>	</a:t>
            </a:r>
          </a:p>
          <a:p>
            <a:r>
              <a:rPr lang="sv-SE" dirty="0" err="1"/>
              <a:t>Skert</a:t>
            </a:r>
            <a:r>
              <a:rPr lang="sv-SE" dirty="0"/>
              <a:t> </a:t>
            </a:r>
            <a:r>
              <a:rPr lang="sv-SE" dirty="0" err="1"/>
              <a:t>samdráttargeta</a:t>
            </a:r>
            <a:r>
              <a:rPr lang="sv-SE" dirty="0"/>
              <a:t> </a:t>
            </a:r>
            <a:r>
              <a:rPr lang="sv-SE" dirty="0" err="1"/>
              <a:t>hjartavöðva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áhrif</a:t>
            </a:r>
            <a:r>
              <a:rPr lang="sv-SE" dirty="0"/>
              <a:t> LPS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cytokina</a:t>
            </a:r>
            <a:endParaRPr lang="sv-SE" dirty="0"/>
          </a:p>
          <a:p>
            <a:pPr marL="0" indent="0">
              <a:buNone/>
            </a:pPr>
            <a:r>
              <a:rPr lang="sv-SE" dirty="0"/>
              <a:t>	</a:t>
            </a:r>
            <a:r>
              <a:rPr lang="sv-SE" dirty="0" err="1"/>
              <a:t>myocarditis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95171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9AFF40-23AC-434B-B75D-CE56CB3E92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Lost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AF13B64-CF90-C844-BEEA-3147AC0201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Ónógt</a:t>
            </a:r>
            <a:r>
              <a:rPr lang="sv-SE" dirty="0"/>
              <a:t> </a:t>
            </a:r>
            <a:r>
              <a:rPr lang="sv-SE" dirty="0" err="1"/>
              <a:t>blóðflæði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vefja</a:t>
            </a:r>
            <a:endParaRPr lang="sv-SE" dirty="0"/>
          </a:p>
          <a:p>
            <a:r>
              <a:rPr lang="sv-SE" dirty="0" err="1"/>
              <a:t>Ónógur</a:t>
            </a:r>
            <a:r>
              <a:rPr lang="sv-SE" dirty="0"/>
              <a:t> </a:t>
            </a:r>
            <a:r>
              <a:rPr lang="sv-SE" dirty="0" err="1"/>
              <a:t>súrefnisflutningur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vefja</a:t>
            </a:r>
            <a:endParaRPr lang="sv-SE" dirty="0"/>
          </a:p>
          <a:p>
            <a:r>
              <a:rPr lang="sv-SE" dirty="0" err="1"/>
              <a:t>Truflun</a:t>
            </a:r>
            <a:r>
              <a:rPr lang="sv-SE" dirty="0"/>
              <a:t> </a:t>
            </a:r>
            <a:r>
              <a:rPr lang="sv-SE" dirty="0" err="1"/>
              <a:t>á</a:t>
            </a:r>
            <a:r>
              <a:rPr lang="sv-SE" dirty="0"/>
              <a:t> </a:t>
            </a:r>
            <a:r>
              <a:rPr lang="sv-SE" dirty="0" err="1"/>
              <a:t>starfsemi</a:t>
            </a:r>
            <a:r>
              <a:rPr lang="sv-SE" dirty="0"/>
              <a:t> </a:t>
            </a:r>
            <a:r>
              <a:rPr lang="sv-SE" dirty="0" err="1"/>
              <a:t>líffæra</a:t>
            </a:r>
            <a:endParaRPr lang="sv-SE" dirty="0"/>
          </a:p>
          <a:p>
            <a:r>
              <a:rPr lang="sv-SE" dirty="0" err="1"/>
              <a:t>Vefjaskemmd</a:t>
            </a:r>
            <a:endParaRPr lang="sv-SE" dirty="0"/>
          </a:p>
          <a:p>
            <a:r>
              <a:rPr lang="sv-SE" dirty="0" err="1"/>
              <a:t>Dauði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6944274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7ED89A-7DEC-1246-9ED1-67FD2EBF7B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Blóðþrýstingur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3F74A-47C5-DE40-ABA7-D8B775609B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Viðnám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perifer </a:t>
            </a:r>
            <a:r>
              <a:rPr lang="sv-SE" dirty="0" err="1"/>
              <a:t>æðum</a:t>
            </a:r>
            <a:endParaRPr lang="sv-SE" dirty="0"/>
          </a:p>
          <a:p>
            <a:r>
              <a:rPr lang="sv-SE" dirty="0" err="1"/>
              <a:t>Hjartaútfall</a:t>
            </a:r>
            <a:r>
              <a:rPr lang="sv-SE" dirty="0"/>
              <a:t> (</a:t>
            </a:r>
            <a:r>
              <a:rPr lang="sv-SE" dirty="0" err="1"/>
              <a:t>cardiac</a:t>
            </a:r>
            <a:r>
              <a:rPr lang="sv-SE" dirty="0"/>
              <a:t> output)</a:t>
            </a:r>
          </a:p>
          <a:p>
            <a:pPr lvl="1"/>
            <a:r>
              <a:rPr lang="sv-SE" sz="2800" dirty="0" err="1"/>
              <a:t>Hjartsláttartíðni</a:t>
            </a:r>
            <a:endParaRPr lang="sv-SE" sz="2800" dirty="0"/>
          </a:p>
          <a:p>
            <a:pPr lvl="1"/>
            <a:r>
              <a:rPr lang="sv-SE" sz="2800" dirty="0"/>
              <a:t>Stroke </a:t>
            </a:r>
            <a:r>
              <a:rPr lang="sv-SE" sz="2800" dirty="0" err="1"/>
              <a:t>volume</a:t>
            </a:r>
            <a:endParaRPr lang="sv-SE" sz="2800" dirty="0"/>
          </a:p>
          <a:p>
            <a:pPr lvl="2"/>
            <a:r>
              <a:rPr lang="sv-SE" sz="2800" dirty="0" err="1"/>
              <a:t>Preload</a:t>
            </a:r>
            <a:endParaRPr lang="sv-SE" sz="2800" dirty="0"/>
          </a:p>
          <a:p>
            <a:pPr lvl="2"/>
            <a:r>
              <a:rPr lang="sv-SE" sz="2800" dirty="0" err="1"/>
              <a:t>Samdráttarkraftur</a:t>
            </a:r>
            <a:r>
              <a:rPr lang="sv-SE" sz="2800" dirty="0"/>
              <a:t> </a:t>
            </a:r>
            <a:r>
              <a:rPr lang="sv-SE" sz="2800" dirty="0" err="1"/>
              <a:t>hjartavöðva</a:t>
            </a:r>
            <a:endParaRPr lang="sv-SE" sz="2800" dirty="0"/>
          </a:p>
          <a:p>
            <a:pPr lvl="2"/>
            <a:r>
              <a:rPr lang="sv-SE" sz="2800" dirty="0" err="1"/>
              <a:t>aftterload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9139043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9FD7B7-3DE0-6148-857F-11D8755D3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err="1"/>
              <a:t>Viðbrögð</a:t>
            </a:r>
            <a:r>
              <a:rPr lang="sv-SE" sz="4000" dirty="0"/>
              <a:t> </a:t>
            </a:r>
            <a:r>
              <a:rPr lang="sv-SE" sz="4000" dirty="0" err="1"/>
              <a:t>líkamans</a:t>
            </a:r>
            <a:r>
              <a:rPr lang="sv-SE" sz="4000" dirty="0"/>
              <a:t> </a:t>
            </a:r>
            <a:r>
              <a:rPr lang="sv-SE" sz="4000" dirty="0" err="1"/>
              <a:t>við</a:t>
            </a:r>
            <a:r>
              <a:rPr lang="sv-SE" sz="4000" dirty="0"/>
              <a:t> </a:t>
            </a:r>
            <a:r>
              <a:rPr lang="sv-SE" sz="4000" dirty="0" err="1"/>
              <a:t>yfirvofandi</a:t>
            </a:r>
            <a:r>
              <a:rPr lang="sv-SE" sz="4000" dirty="0"/>
              <a:t> </a:t>
            </a:r>
            <a:r>
              <a:rPr lang="sv-SE" sz="4000" dirty="0" err="1"/>
              <a:t>blóðþrýstingsfalli</a:t>
            </a:r>
            <a:endParaRPr lang="sv-S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2F90CF-0774-7D4A-B9BB-5745C2CC8F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sv-SE" sz="3200" dirty="0"/>
              <a:t>1) </a:t>
            </a:r>
            <a:r>
              <a:rPr lang="sv-SE" sz="3200" dirty="0" err="1"/>
              <a:t>Aukinn</a:t>
            </a:r>
            <a:r>
              <a:rPr lang="sv-SE" sz="3200" dirty="0"/>
              <a:t> </a:t>
            </a:r>
            <a:r>
              <a:rPr lang="sv-SE" sz="3200" dirty="0" err="1"/>
              <a:t>sympatískur</a:t>
            </a:r>
            <a:r>
              <a:rPr lang="sv-SE" sz="3200" dirty="0"/>
              <a:t> </a:t>
            </a:r>
            <a:r>
              <a:rPr lang="sv-SE" sz="3200" dirty="0" err="1"/>
              <a:t>tónus</a:t>
            </a:r>
            <a:endParaRPr lang="sv-SE" sz="3200" dirty="0"/>
          </a:p>
          <a:p>
            <a:pPr lvl="1"/>
            <a:r>
              <a:rPr lang="sv-SE" sz="2800" dirty="0" err="1"/>
              <a:t>Aukin</a:t>
            </a:r>
            <a:r>
              <a:rPr lang="sv-SE" sz="2800" dirty="0"/>
              <a:t> </a:t>
            </a:r>
            <a:r>
              <a:rPr lang="sv-SE" sz="2800" dirty="0" err="1"/>
              <a:t>hjartsláttartíðni</a:t>
            </a:r>
            <a:r>
              <a:rPr lang="sv-SE" sz="2800" dirty="0"/>
              <a:t> </a:t>
            </a:r>
            <a:r>
              <a:rPr lang="sv-SE" sz="2800" dirty="0" err="1"/>
              <a:t>og</a:t>
            </a:r>
            <a:r>
              <a:rPr lang="sv-SE" sz="2800" dirty="0"/>
              <a:t> </a:t>
            </a:r>
            <a:r>
              <a:rPr lang="sv-SE" sz="2800" dirty="0" err="1"/>
              <a:t>samdráttarkraftur</a:t>
            </a:r>
            <a:r>
              <a:rPr lang="sv-SE" sz="2800" dirty="0"/>
              <a:t> </a:t>
            </a:r>
            <a:r>
              <a:rPr lang="sv-SE" sz="2800" dirty="0" err="1"/>
              <a:t>hjartavöðva</a:t>
            </a:r>
            <a:endParaRPr lang="sv-SE" sz="2800" dirty="0"/>
          </a:p>
          <a:p>
            <a:pPr lvl="2"/>
            <a:r>
              <a:rPr lang="sv-SE" sz="2800" dirty="0" err="1"/>
              <a:t>Aukið</a:t>
            </a:r>
            <a:r>
              <a:rPr lang="sv-SE" sz="2800" dirty="0"/>
              <a:t> </a:t>
            </a:r>
            <a:r>
              <a:rPr lang="sv-SE" sz="2800" dirty="0" err="1"/>
              <a:t>útfall</a:t>
            </a:r>
            <a:r>
              <a:rPr lang="sv-SE" sz="2800" dirty="0"/>
              <a:t> </a:t>
            </a:r>
            <a:r>
              <a:rPr lang="sv-SE" sz="2800" dirty="0" err="1"/>
              <a:t>hjarta</a:t>
            </a:r>
            <a:endParaRPr lang="sv-SE" sz="2800" dirty="0"/>
          </a:p>
          <a:p>
            <a:pPr lvl="1"/>
            <a:r>
              <a:rPr lang="sv-SE" sz="2800" dirty="0" err="1"/>
              <a:t>Aukið</a:t>
            </a:r>
            <a:r>
              <a:rPr lang="sv-SE" sz="2800" dirty="0"/>
              <a:t> </a:t>
            </a:r>
            <a:r>
              <a:rPr lang="sv-SE" sz="2800" dirty="0" err="1"/>
              <a:t>viðnám</a:t>
            </a:r>
            <a:r>
              <a:rPr lang="sv-SE" sz="2800" dirty="0"/>
              <a:t> </a:t>
            </a:r>
            <a:r>
              <a:rPr lang="sv-SE" sz="2800" dirty="0" err="1"/>
              <a:t>í</a:t>
            </a:r>
            <a:r>
              <a:rPr lang="sv-SE" sz="2800" dirty="0"/>
              <a:t> perifer </a:t>
            </a:r>
            <a:r>
              <a:rPr lang="sv-SE" sz="2800" dirty="0" err="1"/>
              <a:t>æðum</a:t>
            </a:r>
            <a:endParaRPr lang="sv-SE" sz="2800" dirty="0"/>
          </a:p>
          <a:p>
            <a:pPr lvl="2"/>
            <a:r>
              <a:rPr lang="sv-SE" sz="2800" dirty="0" err="1"/>
              <a:t>Hækkar</a:t>
            </a:r>
            <a:r>
              <a:rPr lang="sv-SE" sz="2800" dirty="0"/>
              <a:t> </a:t>
            </a:r>
            <a:r>
              <a:rPr lang="sv-SE" sz="2800" dirty="0" err="1"/>
              <a:t>blóðþrýsting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103885562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C01EE5-4CCF-3742-A456-28F49AB4D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4000" dirty="0" err="1"/>
              <a:t>Viðbrögð</a:t>
            </a:r>
            <a:r>
              <a:rPr lang="sv-SE" sz="4000" dirty="0"/>
              <a:t> </a:t>
            </a:r>
            <a:r>
              <a:rPr lang="sv-SE" sz="4000" dirty="0" err="1"/>
              <a:t>líkamans</a:t>
            </a:r>
            <a:r>
              <a:rPr lang="sv-SE" sz="4000" dirty="0"/>
              <a:t> </a:t>
            </a:r>
            <a:r>
              <a:rPr lang="sv-SE" sz="4000" dirty="0" err="1"/>
              <a:t>við</a:t>
            </a:r>
            <a:r>
              <a:rPr lang="sv-SE" sz="4000" dirty="0"/>
              <a:t> </a:t>
            </a:r>
            <a:r>
              <a:rPr lang="sv-SE" sz="4000" dirty="0" err="1"/>
              <a:t>yfirvofandi</a:t>
            </a:r>
            <a:r>
              <a:rPr lang="sv-SE" sz="4000" dirty="0"/>
              <a:t> </a:t>
            </a:r>
            <a:r>
              <a:rPr lang="sv-SE" sz="4000" dirty="0" err="1"/>
              <a:t>blóðþrýstingsfalli</a:t>
            </a:r>
            <a:endParaRPr lang="sv-SE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12BD7D-65D0-834C-814F-BE4F2AB678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2) </a:t>
            </a:r>
            <a:r>
              <a:rPr lang="sv-SE" dirty="0" err="1"/>
              <a:t>Aukin</a:t>
            </a:r>
            <a:r>
              <a:rPr lang="sv-SE" dirty="0"/>
              <a:t> </a:t>
            </a:r>
            <a:r>
              <a:rPr lang="sv-SE" dirty="0" err="1"/>
              <a:t>framleiðsla</a:t>
            </a:r>
            <a:r>
              <a:rPr lang="sv-SE" dirty="0"/>
              <a:t> </a:t>
            </a:r>
            <a:r>
              <a:rPr lang="sv-SE" dirty="0" err="1"/>
              <a:t>vasopressins</a:t>
            </a:r>
            <a:endParaRPr lang="sv-SE" dirty="0"/>
          </a:p>
          <a:p>
            <a:pPr lvl="1"/>
            <a:r>
              <a:rPr lang="sv-SE" dirty="0" err="1"/>
              <a:t>Aukið</a:t>
            </a:r>
            <a:r>
              <a:rPr lang="sv-SE" dirty="0"/>
              <a:t> </a:t>
            </a:r>
            <a:r>
              <a:rPr lang="sv-SE" dirty="0" err="1"/>
              <a:t>viðnám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perifer </a:t>
            </a:r>
            <a:r>
              <a:rPr lang="sv-SE" dirty="0" err="1"/>
              <a:t>æðum</a:t>
            </a:r>
            <a:endParaRPr lang="sv-SE" dirty="0"/>
          </a:p>
          <a:p>
            <a:pPr lvl="1"/>
            <a:r>
              <a:rPr lang="sv-SE" dirty="0" err="1"/>
              <a:t>Aukið</a:t>
            </a:r>
            <a:r>
              <a:rPr lang="sv-SE" dirty="0"/>
              <a:t> </a:t>
            </a:r>
            <a:r>
              <a:rPr lang="sv-SE" dirty="0" err="1"/>
              <a:t>enduruppsog</a:t>
            </a:r>
            <a:r>
              <a:rPr lang="sv-SE" dirty="0"/>
              <a:t> </a:t>
            </a:r>
            <a:r>
              <a:rPr lang="sv-SE" dirty="0" err="1"/>
              <a:t>vatns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</a:t>
            </a:r>
            <a:r>
              <a:rPr lang="sv-SE" dirty="0" err="1"/>
              <a:t>nýrum</a:t>
            </a:r>
            <a:endParaRPr lang="sv-SE" dirty="0"/>
          </a:p>
          <a:p>
            <a:pPr lvl="1"/>
            <a:endParaRPr lang="sv-SE" dirty="0"/>
          </a:p>
          <a:p>
            <a:pPr marL="0" indent="0">
              <a:buNone/>
            </a:pPr>
            <a:r>
              <a:rPr lang="sv-SE" dirty="0"/>
              <a:t>3) </a:t>
            </a:r>
            <a:r>
              <a:rPr lang="sv-SE" dirty="0" err="1"/>
              <a:t>Aukin</a:t>
            </a:r>
            <a:r>
              <a:rPr lang="sv-SE" dirty="0"/>
              <a:t> </a:t>
            </a:r>
            <a:r>
              <a:rPr lang="sv-SE" dirty="0" err="1"/>
              <a:t>losun</a:t>
            </a:r>
            <a:r>
              <a:rPr lang="sv-SE" dirty="0"/>
              <a:t> renins</a:t>
            </a:r>
          </a:p>
          <a:p>
            <a:pPr lvl="1"/>
            <a:r>
              <a:rPr lang="sv-SE" dirty="0" err="1"/>
              <a:t>Aukið</a:t>
            </a:r>
            <a:r>
              <a:rPr lang="sv-SE" dirty="0"/>
              <a:t> </a:t>
            </a:r>
            <a:r>
              <a:rPr lang="sv-SE" dirty="0" err="1"/>
              <a:t>viðnám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perifer </a:t>
            </a:r>
            <a:r>
              <a:rPr lang="sv-SE" dirty="0" err="1"/>
              <a:t>æðum</a:t>
            </a:r>
            <a:endParaRPr lang="sv-SE" dirty="0"/>
          </a:p>
          <a:p>
            <a:pPr lvl="1"/>
            <a:r>
              <a:rPr lang="sv-SE" dirty="0" err="1"/>
              <a:t>Aukið</a:t>
            </a:r>
            <a:r>
              <a:rPr lang="sv-SE" dirty="0"/>
              <a:t> </a:t>
            </a:r>
            <a:r>
              <a:rPr lang="sv-SE" dirty="0" err="1"/>
              <a:t>enduruppsog</a:t>
            </a:r>
            <a:r>
              <a:rPr lang="sv-SE" dirty="0"/>
              <a:t> </a:t>
            </a:r>
            <a:r>
              <a:rPr lang="sv-SE" dirty="0" err="1"/>
              <a:t>saltts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</a:t>
            </a:r>
            <a:r>
              <a:rPr lang="sv-SE" dirty="0" err="1"/>
              <a:t>nýrum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52123176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79B892-A36D-9747-A0AB-6246BE415B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Klínísk</a:t>
            </a:r>
            <a:r>
              <a:rPr lang="sv-SE" dirty="0"/>
              <a:t> </a:t>
            </a:r>
            <a:r>
              <a:rPr lang="sv-SE" dirty="0" err="1"/>
              <a:t>merki</a:t>
            </a:r>
            <a:r>
              <a:rPr lang="sv-SE" dirty="0"/>
              <a:t> </a:t>
            </a:r>
            <a:r>
              <a:rPr lang="sv-SE" dirty="0" err="1"/>
              <a:t>yfirvofandi</a:t>
            </a:r>
            <a:r>
              <a:rPr lang="sv-SE" dirty="0"/>
              <a:t> </a:t>
            </a:r>
            <a:r>
              <a:rPr lang="sv-SE" dirty="0" err="1"/>
              <a:t>blóðþrýstingsfalls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47453C-21C5-1D4E-B550-EB9D74F973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Hjarta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æðakerfi</a:t>
            </a:r>
            <a:endParaRPr lang="sv-SE" dirty="0"/>
          </a:p>
          <a:p>
            <a:pPr lvl="1"/>
            <a:r>
              <a:rPr lang="sv-SE" dirty="0" err="1"/>
              <a:t>Hraður</a:t>
            </a:r>
            <a:r>
              <a:rPr lang="sv-SE" dirty="0"/>
              <a:t> </a:t>
            </a:r>
            <a:r>
              <a:rPr lang="sv-SE" dirty="0" err="1"/>
              <a:t>hjartsláttur</a:t>
            </a:r>
            <a:endParaRPr lang="sv-SE" dirty="0"/>
          </a:p>
          <a:p>
            <a:pPr lvl="1"/>
            <a:r>
              <a:rPr lang="sv-SE" dirty="0" err="1"/>
              <a:t>Minnkaður</a:t>
            </a:r>
            <a:r>
              <a:rPr lang="sv-SE" dirty="0"/>
              <a:t> </a:t>
            </a:r>
            <a:r>
              <a:rPr lang="sv-SE" dirty="0" err="1"/>
              <a:t>púlsþrýstingur</a:t>
            </a:r>
            <a:endParaRPr lang="sv-SE" dirty="0"/>
          </a:p>
          <a:p>
            <a:pPr lvl="1"/>
            <a:r>
              <a:rPr lang="sv-SE" dirty="0" err="1"/>
              <a:t>Daufir</a:t>
            </a:r>
            <a:r>
              <a:rPr lang="sv-SE" dirty="0"/>
              <a:t> distal </a:t>
            </a:r>
            <a:r>
              <a:rPr lang="sv-SE" dirty="0" err="1"/>
              <a:t>púlsar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1209787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AB42-8B22-F146-BB1F-6A902920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Klínísk</a:t>
            </a:r>
            <a:r>
              <a:rPr lang="sv-SE" dirty="0"/>
              <a:t> </a:t>
            </a:r>
            <a:r>
              <a:rPr lang="sv-SE" dirty="0" err="1"/>
              <a:t>merki</a:t>
            </a:r>
            <a:r>
              <a:rPr lang="sv-SE" dirty="0"/>
              <a:t> </a:t>
            </a:r>
            <a:r>
              <a:rPr lang="sv-SE" dirty="0" err="1"/>
              <a:t>yfirvofandi</a:t>
            </a:r>
            <a:r>
              <a:rPr lang="sv-SE" dirty="0"/>
              <a:t> </a:t>
            </a:r>
            <a:r>
              <a:rPr lang="sv-SE" dirty="0" err="1"/>
              <a:t>blóðþrýstingsfalls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12C36-50D6-9648-B0C6-D1AEDD0F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Nýru</a:t>
            </a:r>
            <a:endParaRPr lang="sv-SE" dirty="0"/>
          </a:p>
          <a:p>
            <a:pPr lvl="1"/>
            <a:r>
              <a:rPr lang="sv-SE" dirty="0" err="1"/>
              <a:t>Minnkaður</a:t>
            </a:r>
            <a:r>
              <a:rPr lang="sv-SE" dirty="0"/>
              <a:t> </a:t>
            </a:r>
            <a:r>
              <a:rPr lang="sv-SE" dirty="0" err="1"/>
              <a:t>þvagútskilnaður</a:t>
            </a:r>
            <a:endParaRPr lang="sv-SE" dirty="0"/>
          </a:p>
          <a:p>
            <a:r>
              <a:rPr lang="sv-SE" dirty="0" err="1"/>
              <a:t>Heili</a:t>
            </a:r>
            <a:endParaRPr lang="sv-SE" dirty="0"/>
          </a:p>
          <a:p>
            <a:pPr lvl="1"/>
            <a:r>
              <a:rPr lang="sv-SE" dirty="0" err="1"/>
              <a:t>Óróleiki</a:t>
            </a:r>
            <a:r>
              <a:rPr lang="sv-SE" dirty="0"/>
              <a:t>, </a:t>
            </a:r>
            <a:r>
              <a:rPr lang="sv-SE" dirty="0" err="1"/>
              <a:t>sljóleiki</a:t>
            </a:r>
            <a:r>
              <a:rPr lang="sv-SE" dirty="0"/>
              <a:t>, </a:t>
            </a:r>
            <a:r>
              <a:rPr lang="sv-SE" dirty="0" err="1"/>
              <a:t>meðvitundarleysi</a:t>
            </a:r>
            <a:endParaRPr lang="sv-SE" dirty="0"/>
          </a:p>
          <a:p>
            <a:r>
              <a:rPr lang="sv-SE" dirty="0" err="1"/>
              <a:t>Húð</a:t>
            </a:r>
            <a:endParaRPr lang="sv-SE" dirty="0"/>
          </a:p>
          <a:p>
            <a:pPr lvl="1"/>
            <a:r>
              <a:rPr lang="sv-SE" dirty="0" err="1"/>
              <a:t>Minnkuð</a:t>
            </a:r>
            <a:r>
              <a:rPr lang="sv-SE" dirty="0"/>
              <a:t> </a:t>
            </a:r>
            <a:r>
              <a:rPr lang="sv-SE" dirty="0" err="1"/>
              <a:t>háræðafylling</a:t>
            </a:r>
            <a:endParaRPr lang="sv-SE" dirty="0"/>
          </a:p>
          <a:p>
            <a:pPr lvl="1"/>
            <a:r>
              <a:rPr lang="sv-SE" dirty="0" err="1"/>
              <a:t>Marmoriseruð</a:t>
            </a:r>
            <a:endParaRPr lang="sv-SE" dirty="0"/>
          </a:p>
          <a:p>
            <a:pPr lvl="1"/>
            <a:r>
              <a:rPr lang="sv-SE" dirty="0"/>
              <a:t>Köld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þvöl</a:t>
            </a:r>
            <a:endParaRPr lang="sv-SE" dirty="0"/>
          </a:p>
          <a:p>
            <a:pPr lvl="1"/>
            <a:endParaRPr lang="sv-S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0383432B-73EE-4C48-BB05-8CD8947E20B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99299" y="2134394"/>
            <a:ext cx="4362143" cy="29837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5651801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AB42-8B22-F146-BB1F-6A902920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Rannsóknir</a:t>
            </a:r>
            <a:r>
              <a:rPr lang="sv-SE" dirty="0"/>
              <a:t> </a:t>
            </a:r>
            <a:r>
              <a:rPr lang="sv-SE" dirty="0" err="1"/>
              <a:t>sem</a:t>
            </a:r>
            <a:r>
              <a:rPr lang="sv-SE" dirty="0"/>
              <a:t> </a:t>
            </a:r>
            <a:r>
              <a:rPr lang="sv-SE" dirty="0" err="1"/>
              <a:t>benda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ófullnægjandi</a:t>
            </a:r>
            <a:r>
              <a:rPr lang="sv-SE" dirty="0"/>
              <a:t> </a:t>
            </a:r>
            <a:r>
              <a:rPr lang="sv-SE" dirty="0" err="1"/>
              <a:t>blóðflæðis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vefja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12C36-50D6-9648-B0C6-D1AEDD0F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Metabolisk </a:t>
            </a:r>
            <a:r>
              <a:rPr lang="sv-SE" sz="3200" dirty="0" err="1"/>
              <a:t>acidosa</a:t>
            </a:r>
            <a:endParaRPr lang="sv-SE" sz="3200" dirty="0"/>
          </a:p>
          <a:p>
            <a:pPr lvl="1"/>
            <a:r>
              <a:rPr lang="sv-SE" sz="3200" dirty="0" err="1"/>
              <a:t>Lágt</a:t>
            </a:r>
            <a:r>
              <a:rPr lang="sv-SE" sz="3200" dirty="0"/>
              <a:t> pH</a:t>
            </a:r>
          </a:p>
          <a:p>
            <a:pPr lvl="1"/>
            <a:r>
              <a:rPr lang="sv-SE" sz="3200" dirty="0" err="1"/>
              <a:t>Lágt</a:t>
            </a:r>
            <a:r>
              <a:rPr lang="sv-SE" sz="3200" dirty="0"/>
              <a:t> bikarbonat</a:t>
            </a:r>
          </a:p>
          <a:p>
            <a:pPr lvl="1"/>
            <a:r>
              <a:rPr lang="sv-SE" sz="3200" dirty="0" err="1"/>
              <a:t>Lágur</a:t>
            </a:r>
            <a:r>
              <a:rPr lang="sv-SE" sz="3200" dirty="0"/>
              <a:t> </a:t>
            </a:r>
            <a:r>
              <a:rPr lang="sv-SE" sz="3200" dirty="0" err="1"/>
              <a:t>base</a:t>
            </a:r>
            <a:r>
              <a:rPr lang="sv-SE" sz="3200" dirty="0"/>
              <a:t> excess/</a:t>
            </a:r>
            <a:r>
              <a:rPr lang="sv-SE" sz="3200" dirty="0" err="1"/>
              <a:t>aukið</a:t>
            </a:r>
            <a:r>
              <a:rPr lang="sv-SE" sz="3200" dirty="0"/>
              <a:t> </a:t>
            </a:r>
            <a:r>
              <a:rPr lang="sv-SE" sz="3200" dirty="0" err="1"/>
              <a:t>base</a:t>
            </a:r>
            <a:r>
              <a:rPr lang="sv-SE" sz="3200" dirty="0"/>
              <a:t> deficit</a:t>
            </a:r>
          </a:p>
          <a:p>
            <a:pPr lvl="1"/>
            <a:r>
              <a:rPr lang="sv-SE" sz="3200" dirty="0" err="1"/>
              <a:t>Hátt</a:t>
            </a:r>
            <a:r>
              <a:rPr lang="sv-SE" sz="3200" dirty="0"/>
              <a:t> laktat</a:t>
            </a:r>
          </a:p>
          <a:p>
            <a:pPr lvl="1"/>
            <a:endParaRPr lang="sv-SE" sz="3200" dirty="0"/>
          </a:p>
          <a:p>
            <a:pPr lvl="1"/>
            <a:r>
              <a:rPr lang="sv-SE" sz="3200" dirty="0"/>
              <a:t>Gott </a:t>
            </a:r>
            <a:r>
              <a:rPr lang="sv-SE" sz="3200" dirty="0" err="1"/>
              <a:t>að</a:t>
            </a:r>
            <a:r>
              <a:rPr lang="sv-SE" sz="3200" dirty="0"/>
              <a:t> fylgja </a:t>
            </a:r>
            <a:r>
              <a:rPr lang="sv-SE" sz="3200" dirty="0" err="1"/>
              <a:t>til</a:t>
            </a:r>
            <a:r>
              <a:rPr lang="sv-SE" sz="3200" dirty="0"/>
              <a:t> </a:t>
            </a:r>
            <a:r>
              <a:rPr lang="sv-SE" sz="3200" dirty="0" err="1"/>
              <a:t>að</a:t>
            </a:r>
            <a:r>
              <a:rPr lang="sv-SE" sz="3200" dirty="0"/>
              <a:t> meta </a:t>
            </a:r>
            <a:r>
              <a:rPr lang="sv-SE" sz="3200" dirty="0" err="1"/>
              <a:t>hvort</a:t>
            </a:r>
            <a:r>
              <a:rPr lang="sv-SE" sz="3200" dirty="0"/>
              <a:t> </a:t>
            </a:r>
            <a:r>
              <a:rPr lang="sv-SE" sz="3200" dirty="0" err="1"/>
              <a:t>meðferð</a:t>
            </a:r>
            <a:r>
              <a:rPr lang="sv-SE" sz="3200" dirty="0"/>
              <a:t> </a:t>
            </a:r>
            <a:r>
              <a:rPr lang="sv-SE" sz="3200" dirty="0" err="1"/>
              <a:t>sé</a:t>
            </a:r>
            <a:r>
              <a:rPr lang="sv-SE" sz="3200" dirty="0"/>
              <a:t> </a:t>
            </a:r>
            <a:r>
              <a:rPr lang="sv-SE" sz="3200" dirty="0" err="1"/>
              <a:t>að</a:t>
            </a:r>
            <a:r>
              <a:rPr lang="sv-SE" sz="3200" dirty="0"/>
              <a:t> </a:t>
            </a:r>
            <a:r>
              <a:rPr lang="sv-SE" sz="3200" dirty="0" err="1"/>
              <a:t>hrífa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34205148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2E45A-24EC-EA4B-B0DA-DD203120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Klínísk</a:t>
            </a:r>
            <a:r>
              <a:rPr lang="sv-SE" dirty="0"/>
              <a:t> </a:t>
            </a:r>
            <a:r>
              <a:rPr lang="sv-SE" dirty="0" err="1"/>
              <a:t>einkenni</a:t>
            </a:r>
            <a:r>
              <a:rPr lang="sv-SE" dirty="0"/>
              <a:t> prenatal </a:t>
            </a:r>
            <a:r>
              <a:rPr lang="sv-SE" dirty="0" err="1"/>
              <a:t>sýkingar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E8CC5-9C3A-ED43-9A9D-63919253C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Heili</a:t>
            </a:r>
            <a:endParaRPr lang="sv-SE" dirty="0"/>
          </a:p>
          <a:p>
            <a:pPr lvl="1"/>
            <a:r>
              <a:rPr lang="sv-SE" dirty="0" err="1"/>
              <a:t>Microcefali</a:t>
            </a:r>
            <a:r>
              <a:rPr lang="sv-SE" dirty="0"/>
              <a:t>, </a:t>
            </a:r>
            <a:r>
              <a:rPr lang="sv-SE" dirty="0" err="1"/>
              <a:t>hydrocefalus</a:t>
            </a:r>
            <a:r>
              <a:rPr lang="sv-SE" dirty="0"/>
              <a:t>, </a:t>
            </a:r>
            <a:r>
              <a:rPr lang="sv-SE" dirty="0" err="1"/>
              <a:t>kalkanir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</a:t>
            </a:r>
            <a:r>
              <a:rPr lang="sv-SE" dirty="0" err="1"/>
              <a:t>heilavef</a:t>
            </a:r>
            <a:endParaRPr lang="sv-SE" dirty="0"/>
          </a:p>
          <a:p>
            <a:r>
              <a:rPr lang="sv-SE" dirty="0" err="1"/>
              <a:t>Augu</a:t>
            </a:r>
            <a:endParaRPr lang="sv-SE" dirty="0"/>
          </a:p>
          <a:p>
            <a:pPr lvl="1"/>
            <a:r>
              <a:rPr lang="sv-SE" dirty="0"/>
              <a:t>Katarakt, </a:t>
            </a:r>
            <a:r>
              <a:rPr lang="sv-SE" dirty="0" err="1"/>
              <a:t>chorioretinit</a:t>
            </a:r>
            <a:endParaRPr lang="sv-SE" dirty="0"/>
          </a:p>
          <a:p>
            <a:r>
              <a:rPr lang="sv-SE" dirty="0" err="1"/>
              <a:t>Heyrn</a:t>
            </a:r>
            <a:endParaRPr lang="sv-SE" dirty="0"/>
          </a:p>
          <a:p>
            <a:pPr lvl="1"/>
            <a:r>
              <a:rPr lang="sv-SE" dirty="0" err="1"/>
              <a:t>Heyrnarskerðing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0627412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D4AB42-8B22-F146-BB1F-6A9029208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Meðferð</a:t>
            </a:r>
            <a:r>
              <a:rPr lang="sv-SE" dirty="0"/>
              <a:t> </a:t>
            </a:r>
            <a:r>
              <a:rPr lang="sv-SE" dirty="0" err="1"/>
              <a:t>við</a:t>
            </a:r>
            <a:r>
              <a:rPr lang="sv-SE" dirty="0"/>
              <a:t> </a:t>
            </a:r>
            <a:r>
              <a:rPr lang="sv-SE" dirty="0" err="1"/>
              <a:t>septísku</a:t>
            </a:r>
            <a:r>
              <a:rPr lang="sv-SE" dirty="0"/>
              <a:t> </a:t>
            </a:r>
            <a:r>
              <a:rPr lang="sv-SE" dirty="0" err="1"/>
              <a:t>losti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DD12C36-50D6-9648-B0C6-D1AEDD0FC6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1) </a:t>
            </a:r>
            <a:r>
              <a:rPr lang="sv-SE" dirty="0" err="1"/>
              <a:t>Auka</a:t>
            </a:r>
            <a:r>
              <a:rPr lang="sv-SE" dirty="0"/>
              <a:t> </a:t>
            </a:r>
            <a:r>
              <a:rPr lang="sv-SE" dirty="0" err="1"/>
              <a:t>preload</a:t>
            </a:r>
            <a:endParaRPr lang="sv-SE" dirty="0"/>
          </a:p>
          <a:p>
            <a:pPr lvl="1"/>
            <a:r>
              <a:rPr lang="sv-SE" dirty="0" err="1"/>
              <a:t>Vökvi</a:t>
            </a:r>
            <a:endParaRPr lang="sv-SE" dirty="0"/>
          </a:p>
          <a:p>
            <a:r>
              <a:rPr lang="sv-SE" dirty="0"/>
              <a:t>2) </a:t>
            </a:r>
            <a:r>
              <a:rPr lang="sv-SE" dirty="0" err="1"/>
              <a:t>Auka</a:t>
            </a:r>
            <a:r>
              <a:rPr lang="sv-SE" dirty="0"/>
              <a:t> </a:t>
            </a:r>
            <a:r>
              <a:rPr lang="sv-SE" dirty="0" err="1"/>
              <a:t>samdráttarkraft</a:t>
            </a:r>
            <a:r>
              <a:rPr lang="sv-SE" dirty="0"/>
              <a:t> </a:t>
            </a:r>
            <a:r>
              <a:rPr lang="sv-SE" dirty="0" err="1"/>
              <a:t>hjartavöðva</a:t>
            </a:r>
            <a:endParaRPr lang="sv-SE" dirty="0"/>
          </a:p>
          <a:p>
            <a:pPr lvl="1"/>
            <a:r>
              <a:rPr lang="sv-SE" dirty="0" err="1"/>
              <a:t>Dópamín</a:t>
            </a:r>
            <a:r>
              <a:rPr lang="sv-SE" dirty="0"/>
              <a:t>, </a:t>
            </a:r>
            <a:r>
              <a:rPr lang="sv-SE" dirty="0" err="1"/>
              <a:t>dóbútamín</a:t>
            </a:r>
            <a:endParaRPr lang="sv-SE" dirty="0"/>
          </a:p>
          <a:p>
            <a:r>
              <a:rPr lang="sv-SE" dirty="0"/>
              <a:t>3) </a:t>
            </a:r>
            <a:r>
              <a:rPr lang="sv-SE" dirty="0" err="1"/>
              <a:t>Auka</a:t>
            </a:r>
            <a:r>
              <a:rPr lang="sv-SE" dirty="0"/>
              <a:t> </a:t>
            </a:r>
            <a:r>
              <a:rPr lang="sv-SE" dirty="0" err="1"/>
              <a:t>viðnám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perifer </a:t>
            </a:r>
            <a:r>
              <a:rPr lang="sv-SE" dirty="0" err="1"/>
              <a:t>æðum</a:t>
            </a:r>
            <a:endParaRPr lang="sv-SE" dirty="0"/>
          </a:p>
          <a:p>
            <a:pPr lvl="1"/>
            <a:r>
              <a:rPr lang="sv-SE" dirty="0" err="1"/>
              <a:t>Dópamín</a:t>
            </a:r>
            <a:r>
              <a:rPr lang="sv-SE" dirty="0"/>
              <a:t>, </a:t>
            </a:r>
            <a:r>
              <a:rPr lang="sv-SE" dirty="0" err="1"/>
              <a:t>noradrenaín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19710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5D360-DE67-FE43-BED0-95844EB4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Tilfelli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911C7-8278-8F46-9876-08CDFF7DC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Drengur</a:t>
            </a:r>
            <a:endParaRPr lang="sv-SE" dirty="0"/>
          </a:p>
          <a:p>
            <a:r>
              <a:rPr lang="sv-SE" dirty="0" err="1"/>
              <a:t>Keisari</a:t>
            </a:r>
            <a:r>
              <a:rPr lang="sv-SE" dirty="0"/>
              <a:t> v 39+1 </a:t>
            </a:r>
          </a:p>
          <a:p>
            <a:r>
              <a:rPr lang="sv-SE" dirty="0" err="1"/>
              <a:t>Inndrættir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hröð</a:t>
            </a:r>
            <a:r>
              <a:rPr lang="sv-SE" dirty="0"/>
              <a:t> </a:t>
            </a:r>
            <a:r>
              <a:rPr lang="sv-SE" dirty="0" err="1"/>
              <a:t>öndun</a:t>
            </a:r>
            <a:endParaRPr lang="sv-SE" dirty="0"/>
          </a:p>
          <a:p>
            <a:r>
              <a:rPr lang="sv-SE" dirty="0" err="1"/>
              <a:t>Mettun</a:t>
            </a:r>
            <a:r>
              <a:rPr lang="sv-SE" dirty="0"/>
              <a:t> 87%</a:t>
            </a:r>
          </a:p>
        </p:txBody>
      </p:sp>
    </p:spTree>
    <p:extLst>
      <p:ext uri="{BB962C8B-B14F-4D97-AF65-F5344CB8AC3E}">
        <p14:creationId xmlns:p14="http://schemas.microsoft.com/office/powerpoint/2010/main" val="170255480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E5D360-DE67-FE43-BED0-95844EB490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Tilfelli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E911C7-8278-8F46-9876-08CDFF7DC1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Drengur</a:t>
            </a:r>
            <a:r>
              <a:rPr lang="sv-SE" dirty="0"/>
              <a:t>, </a:t>
            </a:r>
            <a:r>
              <a:rPr lang="sv-SE" dirty="0" err="1"/>
              <a:t>eðlileg</a:t>
            </a:r>
            <a:r>
              <a:rPr lang="sv-SE" dirty="0"/>
              <a:t> </a:t>
            </a:r>
            <a:r>
              <a:rPr lang="sv-SE" dirty="0" err="1"/>
              <a:t>meðganga</a:t>
            </a:r>
            <a:r>
              <a:rPr lang="sv-SE" dirty="0"/>
              <a:t>, </a:t>
            </a:r>
            <a:r>
              <a:rPr lang="sv-SE" dirty="0" err="1"/>
              <a:t>frísk</a:t>
            </a:r>
            <a:r>
              <a:rPr lang="sv-SE" dirty="0"/>
              <a:t> </a:t>
            </a:r>
            <a:r>
              <a:rPr lang="sv-SE" dirty="0" err="1"/>
              <a:t>móðir</a:t>
            </a:r>
            <a:endParaRPr lang="sv-SE" dirty="0"/>
          </a:p>
          <a:p>
            <a:r>
              <a:rPr lang="sv-SE" dirty="0" err="1"/>
              <a:t>Valkeisari</a:t>
            </a:r>
            <a:r>
              <a:rPr lang="sv-SE" dirty="0"/>
              <a:t> v 39+1 </a:t>
            </a:r>
            <a:r>
              <a:rPr lang="sv-SE" dirty="0" err="1"/>
              <a:t>vegna</a:t>
            </a:r>
            <a:r>
              <a:rPr lang="sv-SE" dirty="0"/>
              <a:t> </a:t>
            </a:r>
            <a:r>
              <a:rPr lang="sv-SE" dirty="0" err="1"/>
              <a:t>fyrri</a:t>
            </a:r>
            <a:r>
              <a:rPr lang="sv-SE" dirty="0"/>
              <a:t> </a:t>
            </a:r>
            <a:r>
              <a:rPr lang="sv-SE" dirty="0" err="1"/>
              <a:t>keisara</a:t>
            </a:r>
            <a:endParaRPr lang="sv-SE" dirty="0"/>
          </a:p>
          <a:p>
            <a:r>
              <a:rPr lang="sv-SE" dirty="0" err="1"/>
              <a:t>Tært</a:t>
            </a:r>
            <a:r>
              <a:rPr lang="sv-SE" dirty="0"/>
              <a:t> </a:t>
            </a:r>
            <a:r>
              <a:rPr lang="sv-SE" dirty="0" err="1"/>
              <a:t>legvatn</a:t>
            </a:r>
            <a:r>
              <a:rPr lang="sv-SE" dirty="0"/>
              <a:t> </a:t>
            </a:r>
          </a:p>
          <a:p>
            <a:r>
              <a:rPr lang="sv-SE" dirty="0" err="1"/>
              <a:t>Frá</a:t>
            </a:r>
            <a:r>
              <a:rPr lang="sv-SE" dirty="0"/>
              <a:t> </a:t>
            </a:r>
            <a:r>
              <a:rPr lang="sv-SE" dirty="0" err="1"/>
              <a:t>byrjun</a:t>
            </a:r>
            <a:r>
              <a:rPr lang="sv-SE" dirty="0"/>
              <a:t> </a:t>
            </a:r>
            <a:r>
              <a:rPr lang="sv-SE" dirty="0" err="1"/>
              <a:t>inndrættir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hröð</a:t>
            </a:r>
            <a:r>
              <a:rPr lang="sv-SE" dirty="0"/>
              <a:t> </a:t>
            </a:r>
            <a:r>
              <a:rPr lang="sv-SE" dirty="0" err="1"/>
              <a:t>öndun</a:t>
            </a:r>
            <a:endParaRPr lang="sv-SE" dirty="0"/>
          </a:p>
          <a:p>
            <a:r>
              <a:rPr lang="sv-SE" dirty="0" err="1"/>
              <a:t>Mettun</a:t>
            </a:r>
            <a:r>
              <a:rPr lang="sv-SE" dirty="0"/>
              <a:t> 87% </a:t>
            </a:r>
            <a:r>
              <a:rPr lang="sv-SE" dirty="0" err="1"/>
              <a:t>við</a:t>
            </a:r>
            <a:r>
              <a:rPr lang="sv-SE" dirty="0"/>
              <a:t> 25 </a:t>
            </a:r>
            <a:r>
              <a:rPr lang="sv-SE" dirty="0" err="1"/>
              <a:t>mín</a:t>
            </a:r>
            <a:r>
              <a:rPr lang="sv-SE" dirty="0"/>
              <a:t> </a:t>
            </a:r>
            <a:r>
              <a:rPr lang="sv-SE" dirty="0" err="1"/>
              <a:t>aldur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375928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102175-BBC2-594D-BF45-7747A0823F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Hvað</a:t>
            </a:r>
            <a:r>
              <a:rPr lang="sv-SE" dirty="0"/>
              <a:t> </a:t>
            </a:r>
            <a:r>
              <a:rPr lang="sv-SE" dirty="0" err="1"/>
              <a:t>viljið</a:t>
            </a:r>
            <a:r>
              <a:rPr lang="sv-SE" dirty="0"/>
              <a:t> </a:t>
            </a:r>
            <a:r>
              <a:rPr lang="sv-SE" dirty="0" err="1"/>
              <a:t>þið</a:t>
            </a:r>
            <a:r>
              <a:rPr lang="sv-SE" dirty="0"/>
              <a:t> </a:t>
            </a:r>
            <a:r>
              <a:rPr lang="sv-SE" dirty="0" err="1"/>
              <a:t>skoða</a:t>
            </a:r>
            <a:r>
              <a:rPr lang="sv-SE" dirty="0"/>
              <a:t>? </a:t>
            </a:r>
            <a:r>
              <a:rPr lang="sv-SE" dirty="0" err="1"/>
              <a:t>Gera</a:t>
            </a:r>
            <a:r>
              <a:rPr lang="sv-SE" dirty="0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02954-0A81-FF4C-A047-E4C7DCCE8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413972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E25315-2E2F-F648-AA99-F27BA0C82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7F63B-E741-7147-90B6-0205F2BDB9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CPAP 5 cm 26% </a:t>
            </a:r>
            <a:r>
              <a:rPr lang="sv-SE" dirty="0" err="1"/>
              <a:t>súrefni</a:t>
            </a:r>
            <a:endParaRPr lang="sv-SE" dirty="0"/>
          </a:p>
          <a:p>
            <a:r>
              <a:rPr lang="sv-SE" dirty="0" err="1"/>
              <a:t>Lækkandi</a:t>
            </a:r>
            <a:r>
              <a:rPr lang="sv-SE" dirty="0"/>
              <a:t> </a:t>
            </a:r>
            <a:r>
              <a:rPr lang="sv-SE" dirty="0" err="1"/>
              <a:t>súrefnisþörf</a:t>
            </a:r>
            <a:r>
              <a:rPr lang="sv-SE" dirty="0"/>
              <a:t> </a:t>
            </a:r>
            <a:r>
              <a:rPr lang="sv-SE" dirty="0" err="1"/>
              <a:t>næstu</a:t>
            </a:r>
            <a:r>
              <a:rPr lang="sv-SE" dirty="0"/>
              <a:t> </a:t>
            </a:r>
            <a:r>
              <a:rPr lang="sv-SE" dirty="0" err="1"/>
              <a:t>klst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8051912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7DC919-EC66-C041-818D-2C76A899B8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Tilfelli</a:t>
            </a:r>
            <a:r>
              <a:rPr lang="sv-SE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3AC2553-C002-A547-BFFD-DD0F2F81E7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Kölluð</a:t>
            </a:r>
            <a:r>
              <a:rPr lang="sv-SE" dirty="0"/>
              <a:t> </a:t>
            </a:r>
            <a:r>
              <a:rPr lang="sv-SE" dirty="0" err="1"/>
              <a:t>á</a:t>
            </a:r>
            <a:r>
              <a:rPr lang="sv-SE" dirty="0"/>
              <a:t> </a:t>
            </a:r>
            <a:r>
              <a:rPr lang="sv-SE" dirty="0" err="1"/>
              <a:t>sængurkvennagang</a:t>
            </a:r>
            <a:endParaRPr lang="sv-SE" dirty="0"/>
          </a:p>
          <a:p>
            <a:r>
              <a:rPr lang="sv-SE" dirty="0"/>
              <a:t>Barn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hraða</a:t>
            </a:r>
            <a:r>
              <a:rPr lang="sv-SE" dirty="0"/>
              <a:t> </a:t>
            </a:r>
            <a:r>
              <a:rPr lang="sv-SE" dirty="0" err="1"/>
              <a:t>öndun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glúk</a:t>
            </a:r>
            <a:r>
              <a:rPr lang="sv-SE" dirty="0"/>
              <a:t> 2,3</a:t>
            </a:r>
          </a:p>
        </p:txBody>
      </p:sp>
    </p:spTree>
    <p:extLst>
      <p:ext uri="{BB962C8B-B14F-4D97-AF65-F5344CB8AC3E}">
        <p14:creationId xmlns:p14="http://schemas.microsoft.com/office/powerpoint/2010/main" val="413403676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E0CF19-C9BA-EA4F-8DDE-96D341C493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Hvað</a:t>
            </a:r>
            <a:r>
              <a:rPr lang="sv-SE" dirty="0"/>
              <a:t> </a:t>
            </a:r>
            <a:r>
              <a:rPr lang="sv-SE" dirty="0" err="1"/>
              <a:t>viljið</a:t>
            </a:r>
            <a:r>
              <a:rPr lang="sv-SE" dirty="0"/>
              <a:t> </a:t>
            </a:r>
            <a:r>
              <a:rPr lang="sv-SE" dirty="0" err="1"/>
              <a:t>þið</a:t>
            </a:r>
            <a:r>
              <a:rPr lang="sv-SE" dirty="0"/>
              <a:t> vita?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D1D891-280D-3841-97C1-16F16B04CD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76727772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6C2ABD-2ACE-F84A-A5D1-E37764FED8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74AB19-D0A9-8245-8537-19152B598D9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Vaginal </a:t>
            </a:r>
            <a:r>
              <a:rPr lang="sv-SE" dirty="0" err="1"/>
              <a:t>fæðing</a:t>
            </a:r>
            <a:r>
              <a:rPr lang="sv-SE" dirty="0"/>
              <a:t> v 36</a:t>
            </a:r>
          </a:p>
          <a:p>
            <a:r>
              <a:rPr lang="sv-SE" dirty="0" err="1"/>
              <a:t>Farið</a:t>
            </a:r>
            <a:r>
              <a:rPr lang="sv-SE" dirty="0"/>
              <a:t> </a:t>
            </a:r>
            <a:r>
              <a:rPr lang="sv-SE" dirty="0" err="1"/>
              <a:t>vatn</a:t>
            </a:r>
            <a:r>
              <a:rPr lang="sv-SE" dirty="0"/>
              <a:t> 28 </a:t>
            </a:r>
            <a:r>
              <a:rPr lang="sv-SE" dirty="0" err="1"/>
              <a:t>klst</a:t>
            </a:r>
            <a:r>
              <a:rPr lang="sv-SE" dirty="0"/>
              <a:t> </a:t>
            </a:r>
            <a:r>
              <a:rPr lang="sv-SE" dirty="0" err="1"/>
              <a:t>fyrir</a:t>
            </a:r>
            <a:r>
              <a:rPr lang="sv-SE" dirty="0"/>
              <a:t> </a:t>
            </a:r>
            <a:r>
              <a:rPr lang="sv-SE" dirty="0" err="1"/>
              <a:t>fæðingu</a:t>
            </a:r>
            <a:endParaRPr lang="sv-SE" dirty="0"/>
          </a:p>
          <a:p>
            <a:r>
              <a:rPr lang="sv-SE" dirty="0" err="1"/>
              <a:t>Láðist</a:t>
            </a:r>
            <a:r>
              <a:rPr lang="sv-SE" dirty="0"/>
              <a:t> </a:t>
            </a:r>
            <a:r>
              <a:rPr lang="sv-SE" dirty="0" err="1"/>
              <a:t>að</a:t>
            </a:r>
            <a:r>
              <a:rPr lang="sv-SE" dirty="0"/>
              <a:t> </a:t>
            </a:r>
            <a:r>
              <a:rPr lang="sv-SE" dirty="0" err="1"/>
              <a:t>gefa</a:t>
            </a:r>
            <a:r>
              <a:rPr lang="sv-SE" dirty="0"/>
              <a:t> </a:t>
            </a:r>
            <a:r>
              <a:rPr lang="sv-SE" dirty="0" err="1"/>
              <a:t>móður</a:t>
            </a:r>
            <a:r>
              <a:rPr lang="sv-SE" dirty="0"/>
              <a:t> </a:t>
            </a:r>
            <a:r>
              <a:rPr lang="sv-SE" dirty="0" err="1"/>
              <a:t>sýklalyf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</a:t>
            </a:r>
            <a:r>
              <a:rPr lang="sv-SE" dirty="0" err="1"/>
              <a:t>fæðingu</a:t>
            </a:r>
            <a:endParaRPr lang="sv-SE" dirty="0"/>
          </a:p>
          <a:p>
            <a:r>
              <a:rPr lang="sv-SE" dirty="0" err="1"/>
              <a:t>Óþekktur</a:t>
            </a:r>
            <a:r>
              <a:rPr lang="sv-SE" dirty="0"/>
              <a:t> GBS status</a:t>
            </a:r>
          </a:p>
          <a:p>
            <a:r>
              <a:rPr lang="sv-SE" dirty="0" err="1"/>
              <a:t>Barnið</a:t>
            </a:r>
            <a:r>
              <a:rPr lang="sv-SE" dirty="0"/>
              <a:t> </a:t>
            </a:r>
            <a:r>
              <a:rPr lang="sv-SE" dirty="0" err="1"/>
              <a:t>nú</a:t>
            </a:r>
            <a:r>
              <a:rPr lang="sv-SE" dirty="0"/>
              <a:t> 10 </a:t>
            </a:r>
            <a:r>
              <a:rPr lang="sv-SE" dirty="0" err="1"/>
              <a:t>klst</a:t>
            </a:r>
            <a:endParaRPr lang="sv-SE" dirty="0"/>
          </a:p>
          <a:p>
            <a:r>
              <a:rPr lang="sv-SE" dirty="0" err="1"/>
              <a:t>Ekki</a:t>
            </a:r>
            <a:r>
              <a:rPr lang="sv-SE" dirty="0"/>
              <a:t> </a:t>
            </a:r>
            <a:r>
              <a:rPr lang="sv-SE" dirty="0" err="1"/>
              <a:t>tekið</a:t>
            </a:r>
            <a:r>
              <a:rPr lang="sv-SE" dirty="0"/>
              <a:t> </a:t>
            </a:r>
            <a:r>
              <a:rPr lang="sv-SE" dirty="0" err="1"/>
              <a:t>brjóst</a:t>
            </a:r>
            <a:r>
              <a:rPr lang="sv-SE" dirty="0"/>
              <a:t>, </a:t>
            </a:r>
            <a:r>
              <a:rPr lang="sv-SE" dirty="0" err="1"/>
              <a:t>erfitt</a:t>
            </a:r>
            <a:r>
              <a:rPr lang="sv-SE" dirty="0"/>
              <a:t> </a:t>
            </a:r>
            <a:r>
              <a:rPr lang="sv-SE" dirty="0" err="1"/>
              <a:t>að</a:t>
            </a:r>
            <a:r>
              <a:rPr lang="sv-SE" dirty="0"/>
              <a:t> </a:t>
            </a:r>
            <a:r>
              <a:rPr lang="sv-SE" dirty="0" err="1"/>
              <a:t>gefa</a:t>
            </a:r>
            <a:r>
              <a:rPr lang="sv-SE" dirty="0"/>
              <a:t> </a:t>
            </a:r>
            <a:r>
              <a:rPr lang="sv-SE" dirty="0" err="1"/>
              <a:t>viðbót</a:t>
            </a:r>
            <a:endParaRPr lang="sv-SE" dirty="0"/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90126874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5B1C3-80F3-0A43-AC3C-FF08D37991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Hvað</a:t>
            </a:r>
            <a:r>
              <a:rPr lang="sv-SE" dirty="0"/>
              <a:t> </a:t>
            </a:r>
            <a:r>
              <a:rPr lang="sv-SE" dirty="0" err="1"/>
              <a:t>viljið</a:t>
            </a:r>
            <a:r>
              <a:rPr lang="sv-SE" dirty="0"/>
              <a:t> </a:t>
            </a:r>
            <a:r>
              <a:rPr lang="sv-SE" dirty="0" err="1"/>
              <a:t>þið</a:t>
            </a:r>
            <a:r>
              <a:rPr lang="sv-SE" dirty="0"/>
              <a:t> </a:t>
            </a:r>
            <a:r>
              <a:rPr lang="sv-SE" dirty="0" err="1"/>
              <a:t>gera</a:t>
            </a:r>
            <a:r>
              <a:rPr lang="sv-SE"/>
              <a:t>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9F1B1A-1258-BD4C-A3CF-6E71B1264A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415869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22E45A-24EC-EA4B-B0DA-DD203120CC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Klínísk</a:t>
            </a:r>
            <a:r>
              <a:rPr lang="sv-SE" dirty="0"/>
              <a:t> </a:t>
            </a:r>
            <a:r>
              <a:rPr lang="sv-SE" dirty="0" err="1"/>
              <a:t>einkenni</a:t>
            </a:r>
            <a:r>
              <a:rPr lang="sv-SE" dirty="0"/>
              <a:t> prenatal </a:t>
            </a:r>
            <a:r>
              <a:rPr lang="sv-SE" dirty="0" err="1"/>
              <a:t>sýkingar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2E8CC5-9C3A-ED43-9A9D-63919253CE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Innri</a:t>
            </a:r>
            <a:r>
              <a:rPr lang="sv-SE" dirty="0"/>
              <a:t> </a:t>
            </a:r>
            <a:r>
              <a:rPr lang="sv-SE" dirty="0" err="1"/>
              <a:t>líffæri</a:t>
            </a:r>
            <a:endParaRPr lang="sv-SE" dirty="0"/>
          </a:p>
          <a:p>
            <a:pPr lvl="1"/>
            <a:r>
              <a:rPr lang="sv-SE" dirty="0" err="1"/>
              <a:t>Kardiomyopatia</a:t>
            </a:r>
            <a:r>
              <a:rPr lang="sv-SE" dirty="0"/>
              <a:t>, </a:t>
            </a:r>
            <a:r>
              <a:rPr lang="sv-SE" dirty="0" err="1"/>
              <a:t>hepatosplenomegalia</a:t>
            </a:r>
            <a:endParaRPr lang="sv-SE" dirty="0"/>
          </a:p>
          <a:p>
            <a:r>
              <a:rPr lang="sv-SE" dirty="0" err="1"/>
              <a:t>Beinmergur</a:t>
            </a:r>
            <a:endParaRPr lang="sv-SE" dirty="0"/>
          </a:p>
          <a:p>
            <a:pPr lvl="1"/>
            <a:r>
              <a:rPr lang="sv-SE" dirty="0" err="1"/>
              <a:t>Trombocytopenia</a:t>
            </a:r>
            <a:r>
              <a:rPr lang="sv-SE" dirty="0"/>
              <a:t>, </a:t>
            </a:r>
            <a:r>
              <a:rPr lang="sv-SE" dirty="0" err="1"/>
              <a:t>anemia</a:t>
            </a:r>
            <a:endParaRPr lang="sv-SE" dirty="0"/>
          </a:p>
          <a:p>
            <a:r>
              <a:rPr lang="sv-SE" dirty="0" err="1"/>
              <a:t>Annað</a:t>
            </a:r>
            <a:endParaRPr lang="sv-SE" dirty="0"/>
          </a:p>
          <a:p>
            <a:pPr lvl="1"/>
            <a:r>
              <a:rPr lang="sv-SE" dirty="0" err="1"/>
              <a:t>Hydrops</a:t>
            </a:r>
            <a:r>
              <a:rPr lang="sv-SE" dirty="0"/>
              <a:t> </a:t>
            </a:r>
            <a:r>
              <a:rPr lang="sv-SE" dirty="0" err="1"/>
              <a:t>fetalis</a:t>
            </a:r>
            <a:r>
              <a:rPr lang="sv-SE" dirty="0"/>
              <a:t>, </a:t>
            </a:r>
            <a:r>
              <a:rPr lang="sv-SE" dirty="0" err="1"/>
              <a:t>vaxtarskerðing</a:t>
            </a:r>
            <a:r>
              <a:rPr lang="sv-SE" dirty="0"/>
              <a:t>, </a:t>
            </a:r>
            <a:r>
              <a:rPr lang="sv-SE" dirty="0" err="1"/>
              <a:t>útbrot</a:t>
            </a:r>
            <a:endParaRPr lang="sv-SE" dirty="0"/>
          </a:p>
          <a:p>
            <a:pPr marL="457200" lvl="1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710865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299DE5-77AE-9749-A061-89550E821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Kolonisering </a:t>
            </a:r>
            <a:r>
              <a:rPr lang="sv-SE" dirty="0" err="1"/>
              <a:t>nýbura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B98D3-8F98-F54A-B3BE-414F38D104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Þarmaflóra</a:t>
            </a:r>
            <a:r>
              <a:rPr lang="sv-SE" dirty="0"/>
              <a:t> </a:t>
            </a:r>
            <a:r>
              <a:rPr lang="sv-SE" dirty="0" err="1"/>
              <a:t>nýbura</a:t>
            </a:r>
            <a:r>
              <a:rPr lang="sv-SE" dirty="0"/>
              <a:t> </a:t>
            </a:r>
            <a:r>
              <a:rPr lang="sv-SE" dirty="0" err="1"/>
              <a:t>ræðst</a:t>
            </a:r>
            <a:r>
              <a:rPr lang="sv-SE" dirty="0"/>
              <a:t> </a:t>
            </a:r>
            <a:r>
              <a:rPr lang="sv-SE" dirty="0" err="1"/>
              <a:t>af</a:t>
            </a:r>
            <a:r>
              <a:rPr lang="sv-SE" dirty="0"/>
              <a:t>:</a:t>
            </a:r>
          </a:p>
          <a:p>
            <a:pPr lvl="1"/>
            <a:r>
              <a:rPr lang="sv-SE" dirty="0" err="1"/>
              <a:t>Fæðingarmáta</a:t>
            </a:r>
            <a:r>
              <a:rPr lang="sv-SE" dirty="0"/>
              <a:t> (vaginal </a:t>
            </a:r>
            <a:r>
              <a:rPr lang="sv-SE" dirty="0" err="1"/>
              <a:t>fæðing</a:t>
            </a:r>
            <a:r>
              <a:rPr lang="sv-SE" dirty="0"/>
              <a:t> vs </a:t>
            </a:r>
            <a:r>
              <a:rPr lang="sv-SE" dirty="0" err="1"/>
              <a:t>keisaraskurður</a:t>
            </a:r>
            <a:r>
              <a:rPr lang="sv-SE" dirty="0"/>
              <a:t>)</a:t>
            </a:r>
          </a:p>
          <a:p>
            <a:pPr lvl="1"/>
            <a:r>
              <a:rPr lang="sv-SE" dirty="0" err="1"/>
              <a:t>Meðgöngulengd</a:t>
            </a:r>
            <a:endParaRPr lang="sv-SE" dirty="0"/>
          </a:p>
          <a:p>
            <a:pPr lvl="1"/>
            <a:r>
              <a:rPr lang="sv-SE" dirty="0" err="1"/>
              <a:t>Næringu</a:t>
            </a:r>
            <a:endParaRPr lang="sv-SE" dirty="0"/>
          </a:p>
          <a:p>
            <a:pPr lvl="1"/>
            <a:r>
              <a:rPr lang="sv-SE" dirty="0" err="1"/>
              <a:t>Sýklalyfjameðferð</a:t>
            </a:r>
            <a:endParaRPr lang="sv-SE" dirty="0"/>
          </a:p>
          <a:p>
            <a:pPr lvl="1"/>
            <a:r>
              <a:rPr lang="sv-SE" dirty="0" err="1"/>
              <a:t>Spítalavist</a:t>
            </a:r>
            <a:endParaRPr lang="sv-SE" dirty="0"/>
          </a:p>
          <a:p>
            <a:pPr lvl="1"/>
            <a:endParaRPr lang="sv-SE" dirty="0"/>
          </a:p>
          <a:p>
            <a:r>
              <a:rPr lang="sv-SE" dirty="0" err="1"/>
              <a:t>Ójafnvægi</a:t>
            </a:r>
            <a:r>
              <a:rPr lang="sv-SE" dirty="0"/>
              <a:t> </a:t>
            </a:r>
            <a:r>
              <a:rPr lang="sv-SE" dirty="0" err="1"/>
              <a:t>í</a:t>
            </a:r>
            <a:r>
              <a:rPr lang="sv-SE" dirty="0"/>
              <a:t> </a:t>
            </a:r>
            <a:r>
              <a:rPr lang="sv-SE" dirty="0" err="1"/>
              <a:t>þarmaflóru</a:t>
            </a:r>
            <a:r>
              <a:rPr lang="sv-SE" dirty="0"/>
              <a:t> </a:t>
            </a:r>
            <a:r>
              <a:rPr lang="sv-SE" dirty="0" err="1"/>
              <a:t>nýbura</a:t>
            </a:r>
            <a:endParaRPr lang="sv-SE" dirty="0"/>
          </a:p>
          <a:p>
            <a:pPr lvl="1"/>
            <a:r>
              <a:rPr lang="sv-SE" dirty="0" err="1"/>
              <a:t>Tengsl</a:t>
            </a:r>
            <a:r>
              <a:rPr lang="sv-SE" dirty="0"/>
              <a:t> </a:t>
            </a:r>
            <a:r>
              <a:rPr lang="sv-SE" dirty="0" err="1"/>
              <a:t>við</a:t>
            </a:r>
            <a:r>
              <a:rPr lang="sv-SE" dirty="0"/>
              <a:t> NEC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síðbúnar</a:t>
            </a:r>
            <a:r>
              <a:rPr lang="sv-SE" dirty="0"/>
              <a:t> </a:t>
            </a:r>
            <a:r>
              <a:rPr lang="sv-SE" dirty="0" err="1"/>
              <a:t>ífarandi</a:t>
            </a:r>
            <a:r>
              <a:rPr lang="sv-SE" dirty="0"/>
              <a:t> </a:t>
            </a:r>
            <a:r>
              <a:rPr lang="sv-SE" dirty="0" err="1"/>
              <a:t>sýkingar</a:t>
            </a:r>
            <a:endParaRPr lang="sv-SE" dirty="0"/>
          </a:p>
          <a:p>
            <a:pPr lvl="1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070045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0E8948-CB94-5844-874A-694783FFED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Ífarandi</a:t>
            </a:r>
            <a:r>
              <a:rPr lang="sv-SE" dirty="0"/>
              <a:t> </a:t>
            </a:r>
            <a:r>
              <a:rPr lang="sv-SE" dirty="0" err="1"/>
              <a:t>sýkingar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57F506-12E2-714E-BFD7-CCE072E184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/>
              <a:t>Patogen (</a:t>
            </a:r>
            <a:r>
              <a:rPr lang="sv-SE" dirty="0" err="1"/>
              <a:t>bakteríur</a:t>
            </a:r>
            <a:r>
              <a:rPr lang="sv-SE" dirty="0"/>
              <a:t>, </a:t>
            </a:r>
            <a:r>
              <a:rPr lang="sv-SE" dirty="0" err="1"/>
              <a:t>veirur</a:t>
            </a:r>
            <a:r>
              <a:rPr lang="sv-SE" dirty="0"/>
              <a:t>, </a:t>
            </a:r>
            <a:r>
              <a:rPr lang="sv-SE" dirty="0" err="1"/>
              <a:t>sveppir</a:t>
            </a:r>
            <a:r>
              <a:rPr lang="sv-SE" dirty="0"/>
              <a:t>) </a:t>
            </a:r>
            <a:r>
              <a:rPr lang="sv-SE" dirty="0" err="1"/>
              <a:t>hafa</a:t>
            </a:r>
            <a:r>
              <a:rPr lang="sv-SE" dirty="0"/>
              <a:t> </a:t>
            </a:r>
            <a:r>
              <a:rPr lang="sv-SE" dirty="0" err="1"/>
              <a:t>dreift</a:t>
            </a:r>
            <a:r>
              <a:rPr lang="sv-SE" dirty="0"/>
              <a:t> </a:t>
            </a:r>
            <a:r>
              <a:rPr lang="sv-SE" dirty="0" err="1"/>
              <a:t>sér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annars </a:t>
            </a:r>
            <a:r>
              <a:rPr lang="sv-SE" dirty="0" err="1"/>
              <a:t>sterílla</a:t>
            </a:r>
            <a:r>
              <a:rPr lang="sv-SE" dirty="0"/>
              <a:t> </a:t>
            </a:r>
            <a:r>
              <a:rPr lang="sv-SE" dirty="0" err="1"/>
              <a:t>svæða</a:t>
            </a:r>
            <a:endParaRPr lang="sv-SE" dirty="0"/>
          </a:p>
          <a:p>
            <a:r>
              <a:rPr lang="sv-SE" dirty="0" err="1"/>
              <a:t>Blóð</a:t>
            </a:r>
            <a:r>
              <a:rPr lang="sv-SE" dirty="0"/>
              <a:t> -&gt; sepsis</a:t>
            </a:r>
          </a:p>
          <a:p>
            <a:r>
              <a:rPr lang="sv-SE" dirty="0" err="1"/>
              <a:t>Blóð</a:t>
            </a:r>
            <a:r>
              <a:rPr lang="sv-SE" dirty="0"/>
              <a:t>/</a:t>
            </a:r>
            <a:r>
              <a:rPr lang="sv-SE" dirty="0" err="1"/>
              <a:t>heilaþröskuldur</a:t>
            </a:r>
            <a:r>
              <a:rPr lang="sv-SE" dirty="0"/>
              <a:t> -&gt; </a:t>
            </a:r>
            <a:r>
              <a:rPr lang="sv-SE" dirty="0" err="1"/>
              <a:t>meningitis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0534348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74EDF-F54B-0040-9A96-E1C10A2FF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Neonatal sepsis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CCC6E-2F0D-A544-9E2A-DD3B85A5D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Frískir</a:t>
            </a:r>
            <a:r>
              <a:rPr lang="sv-SE" dirty="0"/>
              <a:t> fullburar: ca 2-3 per 1000 </a:t>
            </a:r>
            <a:r>
              <a:rPr lang="sv-SE" dirty="0" err="1"/>
              <a:t>lifandi</a:t>
            </a:r>
            <a:r>
              <a:rPr lang="sv-SE" dirty="0"/>
              <a:t> </a:t>
            </a:r>
            <a:r>
              <a:rPr lang="sv-SE" dirty="0" err="1"/>
              <a:t>fæddir</a:t>
            </a:r>
            <a:endParaRPr lang="sv-SE" dirty="0"/>
          </a:p>
          <a:p>
            <a:r>
              <a:rPr lang="sv-SE" dirty="0" err="1"/>
              <a:t>Fyrirburar</a:t>
            </a:r>
            <a:r>
              <a:rPr lang="sv-SE" dirty="0"/>
              <a:t>: ca 25% </a:t>
            </a:r>
            <a:r>
              <a:rPr lang="sv-SE" dirty="0" err="1"/>
              <a:t>ef</a:t>
            </a:r>
            <a:r>
              <a:rPr lang="sv-SE" dirty="0"/>
              <a:t> </a:t>
            </a:r>
            <a:r>
              <a:rPr lang="sv-SE" dirty="0" err="1"/>
              <a:t>fæddir</a:t>
            </a:r>
            <a:r>
              <a:rPr lang="sv-SE" dirty="0"/>
              <a:t> </a:t>
            </a:r>
            <a:r>
              <a:rPr lang="sv-SE" dirty="0" err="1"/>
              <a:t>fyrir</a:t>
            </a:r>
            <a:r>
              <a:rPr lang="sv-SE" dirty="0"/>
              <a:t> 30 v </a:t>
            </a:r>
            <a:r>
              <a:rPr lang="sv-SE" dirty="0" err="1"/>
              <a:t>meðgöngualdur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Engin</a:t>
            </a:r>
            <a:r>
              <a:rPr lang="sv-SE" dirty="0"/>
              <a:t> </a:t>
            </a:r>
            <a:r>
              <a:rPr lang="sv-SE" dirty="0" err="1"/>
              <a:t>alþjóðlega</a:t>
            </a:r>
            <a:r>
              <a:rPr lang="sv-SE" dirty="0"/>
              <a:t> </a:t>
            </a:r>
            <a:r>
              <a:rPr lang="sv-SE" dirty="0" err="1"/>
              <a:t>viðurkennd</a:t>
            </a:r>
            <a:r>
              <a:rPr lang="sv-SE" dirty="0"/>
              <a:t> </a:t>
            </a:r>
            <a:r>
              <a:rPr lang="sv-SE" dirty="0" err="1"/>
              <a:t>skilgreining</a:t>
            </a:r>
            <a:endParaRPr lang="sv-SE" dirty="0"/>
          </a:p>
          <a:p>
            <a:r>
              <a:rPr lang="sv-SE" dirty="0" err="1"/>
              <a:t>Staðfestur</a:t>
            </a:r>
            <a:r>
              <a:rPr lang="sv-SE" dirty="0"/>
              <a:t> sepsis: </a:t>
            </a:r>
            <a:r>
              <a:rPr lang="sv-SE" dirty="0" err="1"/>
              <a:t>klínísk</a:t>
            </a:r>
            <a:r>
              <a:rPr lang="sv-SE" dirty="0"/>
              <a:t> </a:t>
            </a:r>
            <a:r>
              <a:rPr lang="sv-SE" dirty="0" err="1"/>
              <a:t>einkenni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blóðprufur</a:t>
            </a:r>
            <a:r>
              <a:rPr lang="sv-SE" dirty="0"/>
              <a:t> </a:t>
            </a:r>
            <a:r>
              <a:rPr lang="sv-SE" dirty="0" err="1"/>
              <a:t>sem</a:t>
            </a:r>
            <a:r>
              <a:rPr lang="sv-SE" dirty="0"/>
              <a:t> </a:t>
            </a:r>
            <a:r>
              <a:rPr lang="sv-SE" dirty="0" err="1"/>
              <a:t>benda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sýkingar</a:t>
            </a:r>
            <a:r>
              <a:rPr lang="sv-SE" dirty="0"/>
              <a:t> </a:t>
            </a:r>
            <a:r>
              <a:rPr lang="sv-SE" dirty="0" err="1"/>
              <a:t>ásamt</a:t>
            </a:r>
            <a:r>
              <a:rPr lang="sv-SE" dirty="0"/>
              <a:t> </a:t>
            </a:r>
            <a:r>
              <a:rPr lang="sv-SE" dirty="0" err="1"/>
              <a:t>jákvæðri</a:t>
            </a:r>
            <a:r>
              <a:rPr lang="sv-SE" dirty="0"/>
              <a:t> </a:t>
            </a:r>
            <a:r>
              <a:rPr lang="sv-SE" dirty="0" err="1"/>
              <a:t>blóðræktun</a:t>
            </a:r>
            <a:endParaRPr lang="sv-SE" dirty="0"/>
          </a:p>
          <a:p>
            <a:r>
              <a:rPr lang="sv-SE" dirty="0" err="1"/>
              <a:t>Klíniskur</a:t>
            </a:r>
            <a:r>
              <a:rPr lang="sv-SE" dirty="0"/>
              <a:t> sepsis: </a:t>
            </a:r>
            <a:r>
              <a:rPr lang="sv-SE" dirty="0" err="1"/>
              <a:t>klínísk</a:t>
            </a:r>
            <a:r>
              <a:rPr lang="sv-SE" dirty="0"/>
              <a:t> </a:t>
            </a:r>
            <a:r>
              <a:rPr lang="sv-SE" dirty="0" err="1"/>
              <a:t>einkenni</a:t>
            </a:r>
            <a:r>
              <a:rPr lang="sv-SE" dirty="0"/>
              <a:t> </a:t>
            </a:r>
            <a:r>
              <a:rPr lang="sv-SE" dirty="0" err="1"/>
              <a:t>og</a:t>
            </a:r>
            <a:r>
              <a:rPr lang="sv-SE" dirty="0"/>
              <a:t> </a:t>
            </a:r>
            <a:r>
              <a:rPr lang="sv-SE" dirty="0" err="1"/>
              <a:t>blóðprufur</a:t>
            </a:r>
            <a:r>
              <a:rPr lang="sv-SE" dirty="0"/>
              <a:t> </a:t>
            </a:r>
            <a:r>
              <a:rPr lang="sv-SE" dirty="0" err="1"/>
              <a:t>sem</a:t>
            </a:r>
            <a:r>
              <a:rPr lang="sv-SE" dirty="0"/>
              <a:t> </a:t>
            </a:r>
            <a:r>
              <a:rPr lang="sv-SE" dirty="0" err="1"/>
              <a:t>benda</a:t>
            </a:r>
            <a:r>
              <a:rPr lang="sv-SE" dirty="0"/>
              <a:t> </a:t>
            </a:r>
            <a:r>
              <a:rPr lang="sv-SE" dirty="0" err="1"/>
              <a:t>til</a:t>
            </a:r>
            <a:r>
              <a:rPr lang="sv-SE" dirty="0"/>
              <a:t> </a:t>
            </a:r>
            <a:r>
              <a:rPr lang="sv-SE" dirty="0" err="1"/>
              <a:t>sýkingar</a:t>
            </a:r>
            <a:r>
              <a:rPr lang="sv-SE" dirty="0"/>
              <a:t>, </a:t>
            </a:r>
            <a:r>
              <a:rPr lang="sv-SE" dirty="0" err="1"/>
              <a:t>neikvæð</a:t>
            </a:r>
            <a:r>
              <a:rPr lang="sv-SE" dirty="0"/>
              <a:t> </a:t>
            </a:r>
            <a:r>
              <a:rPr lang="sv-SE" dirty="0" err="1"/>
              <a:t>ræktun</a:t>
            </a: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608884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C74EDF-F54B-0040-9A96-E1C10A2FF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Neonatal sepsis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B1CCC6E-2F0D-A544-9E2A-DD3B85A5D3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Sjaldgæft</a:t>
            </a:r>
            <a:r>
              <a:rPr lang="sv-SE" dirty="0"/>
              <a:t> en </a:t>
            </a:r>
            <a:r>
              <a:rPr lang="sv-SE" dirty="0" err="1"/>
              <a:t>með</a:t>
            </a:r>
            <a:r>
              <a:rPr lang="sv-SE" dirty="0"/>
              <a:t> </a:t>
            </a:r>
            <a:r>
              <a:rPr lang="sv-SE" dirty="0" err="1"/>
              <a:t>háa</a:t>
            </a:r>
            <a:r>
              <a:rPr lang="sv-SE" dirty="0"/>
              <a:t> </a:t>
            </a:r>
            <a:r>
              <a:rPr lang="sv-SE" dirty="0" err="1"/>
              <a:t>dánartíðni</a:t>
            </a:r>
            <a:endParaRPr lang="sv-SE" dirty="0"/>
          </a:p>
          <a:p>
            <a:endParaRPr lang="sv-SE" dirty="0"/>
          </a:p>
          <a:p>
            <a:r>
              <a:rPr lang="sv-SE" dirty="0"/>
              <a:t>Sepsis </a:t>
            </a:r>
            <a:r>
              <a:rPr lang="sv-SE" dirty="0" err="1"/>
              <a:t>af</a:t>
            </a:r>
            <a:r>
              <a:rPr lang="sv-SE" dirty="0"/>
              <a:t> </a:t>
            </a:r>
            <a:r>
              <a:rPr lang="sv-SE" dirty="0" err="1"/>
              <a:t>völdum</a:t>
            </a:r>
            <a:r>
              <a:rPr lang="sv-SE" dirty="0"/>
              <a:t> gram </a:t>
            </a:r>
            <a:r>
              <a:rPr lang="sv-SE" dirty="0" err="1"/>
              <a:t>neikvæðra</a:t>
            </a:r>
            <a:r>
              <a:rPr lang="sv-SE" dirty="0"/>
              <a:t> </a:t>
            </a:r>
            <a:r>
              <a:rPr lang="sv-SE" dirty="0" err="1"/>
              <a:t>baktería</a:t>
            </a:r>
            <a:r>
              <a:rPr lang="sv-SE" dirty="0"/>
              <a:t> </a:t>
            </a:r>
            <a:r>
              <a:rPr lang="sv-SE" dirty="0" err="1"/>
              <a:t>tengdur</a:t>
            </a:r>
            <a:r>
              <a:rPr lang="sv-SE" dirty="0"/>
              <a:t> </a:t>
            </a:r>
            <a:r>
              <a:rPr lang="sv-SE" dirty="0" err="1"/>
              <a:t>hærri</a:t>
            </a:r>
            <a:r>
              <a:rPr lang="sv-SE" dirty="0"/>
              <a:t> </a:t>
            </a:r>
            <a:r>
              <a:rPr lang="sv-SE" dirty="0" err="1"/>
              <a:t>dánartíðni</a:t>
            </a:r>
            <a:r>
              <a:rPr lang="sv-SE" dirty="0"/>
              <a:t> en gram </a:t>
            </a:r>
            <a:r>
              <a:rPr lang="sv-SE" dirty="0" err="1"/>
              <a:t>jákvæðra</a:t>
            </a:r>
            <a:endParaRPr lang="sv-SE" dirty="0"/>
          </a:p>
          <a:p>
            <a:endParaRPr lang="sv-SE" dirty="0"/>
          </a:p>
          <a:p>
            <a:r>
              <a:rPr lang="sv-SE" dirty="0" err="1"/>
              <a:t>Tölur</a:t>
            </a:r>
            <a:r>
              <a:rPr lang="sv-SE" dirty="0"/>
              <a:t> </a:t>
            </a:r>
            <a:r>
              <a:rPr lang="sv-SE" dirty="0" err="1"/>
              <a:t>frá</a:t>
            </a:r>
            <a:r>
              <a:rPr lang="sv-SE" dirty="0"/>
              <a:t> </a:t>
            </a:r>
            <a:r>
              <a:rPr lang="sv-SE" dirty="0" err="1"/>
              <a:t>Stokkhólmi</a:t>
            </a:r>
            <a:endParaRPr lang="sv-SE" dirty="0"/>
          </a:p>
          <a:p>
            <a:pPr lvl="1"/>
            <a:r>
              <a:rPr lang="sv-SE" dirty="0"/>
              <a:t>Gram </a:t>
            </a:r>
            <a:r>
              <a:rPr lang="sv-SE" dirty="0" err="1"/>
              <a:t>neikvæður</a:t>
            </a:r>
            <a:r>
              <a:rPr lang="sv-SE" dirty="0"/>
              <a:t> </a:t>
            </a:r>
            <a:r>
              <a:rPr lang="sv-SE" dirty="0" err="1"/>
              <a:t>snemmbúinn</a:t>
            </a:r>
            <a:r>
              <a:rPr lang="sv-SE" dirty="0"/>
              <a:t> sepsis: 15% mortalitet</a:t>
            </a:r>
          </a:p>
          <a:p>
            <a:pPr lvl="1"/>
            <a:r>
              <a:rPr lang="sv-SE" dirty="0"/>
              <a:t>Gram </a:t>
            </a:r>
            <a:r>
              <a:rPr lang="sv-SE" dirty="0" err="1"/>
              <a:t>neikvæður</a:t>
            </a:r>
            <a:r>
              <a:rPr lang="sv-SE" dirty="0"/>
              <a:t> </a:t>
            </a:r>
            <a:r>
              <a:rPr lang="sv-SE" dirty="0" err="1"/>
              <a:t>síðbúinn</a:t>
            </a:r>
            <a:r>
              <a:rPr lang="sv-SE" dirty="0"/>
              <a:t> sepsis: 34% mortalitet</a:t>
            </a:r>
          </a:p>
        </p:txBody>
      </p:sp>
    </p:spTree>
    <p:extLst>
      <p:ext uri="{BB962C8B-B14F-4D97-AF65-F5344CB8AC3E}">
        <p14:creationId xmlns:p14="http://schemas.microsoft.com/office/powerpoint/2010/main" val="2348477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114795-53A9-DA4D-8FBB-F742918870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Áhættuþættir</a:t>
            </a:r>
            <a:endParaRPr lang="sv-SE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1CE545-2226-1F4C-ACF8-9730FC1D1F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dirty="0" err="1"/>
              <a:t>Snemmbúin</a:t>
            </a:r>
            <a:r>
              <a:rPr lang="sv-SE" dirty="0"/>
              <a:t> </a:t>
            </a:r>
            <a:r>
              <a:rPr lang="sv-SE" dirty="0" err="1"/>
              <a:t>sýking</a:t>
            </a:r>
            <a:r>
              <a:rPr lang="sv-SE" dirty="0"/>
              <a:t>: &lt;72h </a:t>
            </a:r>
            <a:r>
              <a:rPr lang="sv-SE" dirty="0" err="1"/>
              <a:t>eftir</a:t>
            </a:r>
            <a:r>
              <a:rPr lang="sv-SE" dirty="0"/>
              <a:t> </a:t>
            </a:r>
            <a:r>
              <a:rPr lang="sv-SE" dirty="0" err="1"/>
              <a:t>fæðingu</a:t>
            </a:r>
            <a:endParaRPr lang="sv-SE" dirty="0"/>
          </a:p>
          <a:p>
            <a:pPr lvl="1"/>
            <a:r>
              <a:rPr lang="sv-SE" sz="2800" dirty="0" err="1"/>
              <a:t>Yfirleitt</a:t>
            </a:r>
            <a:r>
              <a:rPr lang="sv-SE" sz="2800" dirty="0"/>
              <a:t> </a:t>
            </a:r>
            <a:r>
              <a:rPr lang="sv-SE" sz="2800" dirty="0" err="1"/>
              <a:t>frá</a:t>
            </a:r>
            <a:r>
              <a:rPr lang="sv-SE" sz="2800" dirty="0"/>
              <a:t> </a:t>
            </a:r>
            <a:r>
              <a:rPr lang="sv-SE" sz="2800" dirty="0" err="1"/>
              <a:t>móður</a:t>
            </a:r>
            <a:r>
              <a:rPr lang="sv-SE" sz="2800" dirty="0"/>
              <a:t> </a:t>
            </a:r>
            <a:r>
              <a:rPr lang="sv-SE" sz="2800" dirty="0" err="1"/>
              <a:t>til</a:t>
            </a:r>
            <a:r>
              <a:rPr lang="sv-SE" sz="2800" dirty="0"/>
              <a:t> barns </a:t>
            </a:r>
            <a:r>
              <a:rPr lang="sv-SE" sz="2800" dirty="0" err="1"/>
              <a:t>í</a:t>
            </a:r>
            <a:r>
              <a:rPr lang="sv-SE" sz="2800" dirty="0"/>
              <a:t> </a:t>
            </a:r>
            <a:r>
              <a:rPr lang="sv-SE" sz="2800" dirty="0" err="1"/>
              <a:t>sambandi</a:t>
            </a:r>
            <a:r>
              <a:rPr lang="sv-SE" sz="2800" dirty="0"/>
              <a:t> </a:t>
            </a:r>
            <a:r>
              <a:rPr lang="sv-SE" sz="2800" dirty="0" err="1"/>
              <a:t>við</a:t>
            </a:r>
            <a:r>
              <a:rPr lang="sv-SE" sz="2800" dirty="0"/>
              <a:t> </a:t>
            </a:r>
            <a:r>
              <a:rPr lang="sv-SE" sz="2800" dirty="0" err="1"/>
              <a:t>fæðingu</a:t>
            </a:r>
            <a:r>
              <a:rPr lang="sv-SE" sz="2800" dirty="0"/>
              <a:t> (</a:t>
            </a:r>
            <a:r>
              <a:rPr lang="sv-SE" sz="2800" dirty="0" err="1"/>
              <a:t>vertical</a:t>
            </a:r>
            <a:r>
              <a:rPr lang="sv-SE" sz="2800" dirty="0"/>
              <a:t>)</a:t>
            </a:r>
          </a:p>
          <a:p>
            <a:pPr lvl="2"/>
            <a:r>
              <a:rPr lang="sv-SE" sz="2400" dirty="0" err="1"/>
              <a:t>Fæðing</a:t>
            </a:r>
            <a:r>
              <a:rPr lang="sv-SE" sz="2400" dirty="0"/>
              <a:t> </a:t>
            </a:r>
            <a:r>
              <a:rPr lang="sv-SE" sz="2400" dirty="0" err="1"/>
              <a:t>fyrir</a:t>
            </a:r>
            <a:r>
              <a:rPr lang="sv-SE" sz="2400" dirty="0"/>
              <a:t> </a:t>
            </a:r>
            <a:r>
              <a:rPr lang="sv-SE" sz="2400" dirty="0" err="1"/>
              <a:t>tímann</a:t>
            </a:r>
            <a:r>
              <a:rPr lang="sv-SE" sz="2400" dirty="0"/>
              <a:t> </a:t>
            </a:r>
          </a:p>
          <a:p>
            <a:pPr lvl="3"/>
            <a:r>
              <a:rPr lang="sv-SE" sz="2200" dirty="0" err="1"/>
              <a:t>Sýking</a:t>
            </a:r>
            <a:r>
              <a:rPr lang="sv-SE" sz="2200" dirty="0"/>
              <a:t> </a:t>
            </a:r>
            <a:r>
              <a:rPr lang="sv-SE" sz="2200" dirty="0" err="1"/>
              <a:t>með</a:t>
            </a:r>
            <a:r>
              <a:rPr lang="sv-SE" sz="2200" dirty="0"/>
              <a:t> </a:t>
            </a:r>
            <a:r>
              <a:rPr lang="sv-SE" sz="2200" dirty="0" err="1"/>
              <a:t>chorioamnionit</a:t>
            </a:r>
            <a:r>
              <a:rPr lang="sv-SE" sz="2200" dirty="0"/>
              <a:t> er </a:t>
            </a:r>
            <a:r>
              <a:rPr lang="sv-SE" sz="2200" dirty="0" err="1"/>
              <a:t>algengasta</a:t>
            </a:r>
            <a:r>
              <a:rPr lang="sv-SE" sz="2200" dirty="0"/>
              <a:t> </a:t>
            </a:r>
            <a:r>
              <a:rPr lang="sv-SE" sz="2200" dirty="0" err="1"/>
              <a:t>þekkta</a:t>
            </a:r>
            <a:r>
              <a:rPr lang="sv-SE" sz="2200" dirty="0"/>
              <a:t> </a:t>
            </a:r>
            <a:r>
              <a:rPr lang="sv-SE" sz="2200" dirty="0" err="1"/>
              <a:t>orsök</a:t>
            </a:r>
            <a:r>
              <a:rPr lang="sv-SE" sz="2200" dirty="0"/>
              <a:t> spontan </a:t>
            </a:r>
            <a:r>
              <a:rPr lang="sv-SE" sz="2200" dirty="0" err="1"/>
              <a:t>fyrirburafæðingar</a:t>
            </a:r>
            <a:endParaRPr lang="sv-SE" sz="2200" dirty="0"/>
          </a:p>
          <a:p>
            <a:pPr lvl="2"/>
            <a:r>
              <a:rPr lang="sv-SE" sz="2400" dirty="0" err="1"/>
              <a:t>Legvatn</a:t>
            </a:r>
            <a:r>
              <a:rPr lang="sv-SE" sz="2400" dirty="0"/>
              <a:t> </a:t>
            </a:r>
            <a:r>
              <a:rPr lang="sv-SE" sz="2400" dirty="0" err="1"/>
              <a:t>farið</a:t>
            </a:r>
            <a:r>
              <a:rPr lang="sv-SE" sz="2400" dirty="0"/>
              <a:t> </a:t>
            </a:r>
            <a:r>
              <a:rPr lang="sv-SE" sz="2400" dirty="0" err="1"/>
              <a:t>meira</a:t>
            </a:r>
            <a:r>
              <a:rPr lang="sv-SE" sz="2400" dirty="0"/>
              <a:t> en 24 </a:t>
            </a:r>
            <a:r>
              <a:rPr lang="sv-SE" sz="2400" dirty="0" err="1"/>
              <a:t>klst</a:t>
            </a:r>
            <a:r>
              <a:rPr lang="sv-SE" sz="2400" dirty="0"/>
              <a:t> </a:t>
            </a:r>
            <a:r>
              <a:rPr lang="sv-SE" sz="2400" dirty="0" err="1"/>
              <a:t>fyrir</a:t>
            </a:r>
            <a:r>
              <a:rPr lang="sv-SE" sz="2400" dirty="0"/>
              <a:t> </a:t>
            </a:r>
            <a:r>
              <a:rPr lang="sv-SE" sz="2400" dirty="0" err="1"/>
              <a:t>fæðingu</a:t>
            </a:r>
            <a:endParaRPr lang="sv-SE" sz="2400" dirty="0"/>
          </a:p>
          <a:p>
            <a:pPr lvl="2"/>
            <a:r>
              <a:rPr lang="sv-SE" sz="2400" dirty="0" err="1"/>
              <a:t>Móðir</a:t>
            </a:r>
            <a:r>
              <a:rPr lang="sv-SE" sz="2400" dirty="0"/>
              <a:t> GBS </a:t>
            </a:r>
            <a:r>
              <a:rPr lang="sv-SE" sz="2400" dirty="0" err="1"/>
              <a:t>beri</a:t>
            </a:r>
            <a:endParaRPr lang="sv-SE" sz="2400" dirty="0"/>
          </a:p>
          <a:p>
            <a:pPr lvl="2"/>
            <a:r>
              <a:rPr lang="sv-SE" sz="2400" dirty="0" err="1"/>
              <a:t>Hiti</a:t>
            </a:r>
            <a:r>
              <a:rPr lang="sv-SE" sz="2400" dirty="0"/>
              <a:t> </a:t>
            </a:r>
            <a:r>
              <a:rPr lang="sv-SE" sz="2400" dirty="0" err="1"/>
              <a:t>hjá</a:t>
            </a:r>
            <a:r>
              <a:rPr lang="sv-SE" sz="2400" dirty="0"/>
              <a:t> </a:t>
            </a:r>
            <a:r>
              <a:rPr lang="sv-SE" sz="2400" dirty="0" err="1"/>
              <a:t>móður</a:t>
            </a:r>
            <a:r>
              <a:rPr lang="sv-SE" sz="2400" dirty="0"/>
              <a:t> </a:t>
            </a:r>
            <a:r>
              <a:rPr lang="sv-SE" sz="2400" dirty="0" err="1"/>
              <a:t>í</a:t>
            </a:r>
            <a:r>
              <a:rPr lang="sv-SE" sz="2400" dirty="0"/>
              <a:t> </a:t>
            </a:r>
            <a:r>
              <a:rPr lang="sv-SE" sz="2400" dirty="0" err="1"/>
              <a:t>fæðingu</a:t>
            </a:r>
            <a:r>
              <a:rPr lang="sv-SE" sz="2400" dirty="0"/>
              <a:t> &gt;38°C</a:t>
            </a:r>
          </a:p>
          <a:p>
            <a:pPr lvl="2"/>
            <a:r>
              <a:rPr lang="sv-SE" sz="2400" dirty="0" err="1"/>
              <a:t>Chorioamnionitis</a:t>
            </a:r>
            <a:endParaRPr lang="sv-SE" sz="2400" dirty="0"/>
          </a:p>
        </p:txBody>
      </p:sp>
    </p:spTree>
    <p:extLst>
      <p:ext uri="{BB962C8B-B14F-4D97-AF65-F5344CB8AC3E}">
        <p14:creationId xmlns:p14="http://schemas.microsoft.com/office/powerpoint/2010/main" val="241139892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10004</TotalTime>
  <Words>1079</Words>
  <Application>Microsoft Office PowerPoint</Application>
  <PresentationFormat>Widescreen</PresentationFormat>
  <Paragraphs>244</Paragraphs>
  <Slides>38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38</vt:i4>
      </vt:variant>
    </vt:vector>
  </HeadingPairs>
  <TitlesOfParts>
    <vt:vector size="42" baseType="lpstr">
      <vt:lpstr>Arial</vt:lpstr>
      <vt:lpstr>Calibri</vt:lpstr>
      <vt:lpstr>Calibri Light</vt:lpstr>
      <vt:lpstr>Office Theme</vt:lpstr>
      <vt:lpstr>Sýkingar á nýburaskeiði</vt:lpstr>
      <vt:lpstr>Prenatal sýking</vt:lpstr>
      <vt:lpstr>Klínísk einkenni prenatal sýkingar</vt:lpstr>
      <vt:lpstr>Klínísk einkenni prenatal sýkingar</vt:lpstr>
      <vt:lpstr>Kolonisering nýbura</vt:lpstr>
      <vt:lpstr>Ífarandi sýkingar</vt:lpstr>
      <vt:lpstr>Neonatal sepsis</vt:lpstr>
      <vt:lpstr>Neonatal sepsis</vt:lpstr>
      <vt:lpstr>Áhættuþættir</vt:lpstr>
      <vt:lpstr>GBS</vt:lpstr>
      <vt:lpstr>Áhættuþættir</vt:lpstr>
      <vt:lpstr>Eftirlit ef áhættuþættir til staðar</vt:lpstr>
      <vt:lpstr>Einkenni ífarandi bakteríusýkingar</vt:lpstr>
      <vt:lpstr>Ræktanir</vt:lpstr>
      <vt:lpstr>Aðrar rannsóknir</vt:lpstr>
      <vt:lpstr>Algengustu meinvaldar</vt:lpstr>
      <vt:lpstr>Veirusýking</vt:lpstr>
      <vt:lpstr>Meðferð</vt:lpstr>
      <vt:lpstr>Meðferð</vt:lpstr>
      <vt:lpstr>Septískt lost</vt:lpstr>
      <vt:lpstr>Fjöllíffærabilun</vt:lpstr>
      <vt:lpstr>Hjarta og æðakerfi</vt:lpstr>
      <vt:lpstr>Lost</vt:lpstr>
      <vt:lpstr>Blóðþrýstingur</vt:lpstr>
      <vt:lpstr>Viðbrögð líkamans við yfirvofandi blóðþrýstingsfalli</vt:lpstr>
      <vt:lpstr>Viðbrögð líkamans við yfirvofandi blóðþrýstingsfalli</vt:lpstr>
      <vt:lpstr>Klínísk merki yfirvofandi blóðþrýstingsfalls</vt:lpstr>
      <vt:lpstr>Klínísk merki yfirvofandi blóðþrýstingsfalls</vt:lpstr>
      <vt:lpstr>Rannsóknir sem benda til ófullnægjandi blóðflæðis til vefja</vt:lpstr>
      <vt:lpstr>Meðferð við septísku losti</vt:lpstr>
      <vt:lpstr>Tilfelli</vt:lpstr>
      <vt:lpstr>Tilfelli</vt:lpstr>
      <vt:lpstr>Hvað viljið þið skoða? Gera?</vt:lpstr>
      <vt:lpstr>PowerPoint Presentation</vt:lpstr>
      <vt:lpstr>Tilfelli 2</vt:lpstr>
      <vt:lpstr>Hvað viljið þið vita?</vt:lpstr>
      <vt:lpstr>PowerPoint Presentation</vt:lpstr>
      <vt:lpstr>Hvað viljið þið gera?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Sýkingar á nýburaskeiði</dc:title>
  <dc:creator>Sonja Baldursdottir</dc:creator>
  <cp:lastModifiedBy>Ingibjörg M. Steinþórsdóttir</cp:lastModifiedBy>
  <cp:revision>12</cp:revision>
  <dcterms:created xsi:type="dcterms:W3CDTF">2024-01-24T15:08:45Z</dcterms:created>
  <dcterms:modified xsi:type="dcterms:W3CDTF">2024-05-17T13:31:49Z</dcterms:modified>
</cp:coreProperties>
</file>