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4"/>
  </p:sldMasterIdLst>
  <p:notesMasterIdLst>
    <p:notesMasterId r:id="rId39"/>
  </p:notesMasterIdLst>
  <p:handoutMasterIdLst>
    <p:handoutMasterId r:id="rId40"/>
  </p:handoutMasterIdLst>
  <p:sldIdLst>
    <p:sldId id="285" r:id="rId5"/>
    <p:sldId id="296" r:id="rId6"/>
    <p:sldId id="297" r:id="rId7"/>
    <p:sldId id="298" r:id="rId8"/>
    <p:sldId id="305" r:id="rId9"/>
    <p:sldId id="309" r:id="rId10"/>
    <p:sldId id="301" r:id="rId11"/>
    <p:sldId id="302" r:id="rId12"/>
    <p:sldId id="303" r:id="rId13"/>
    <p:sldId id="304" r:id="rId14"/>
    <p:sldId id="367" r:id="rId15"/>
    <p:sldId id="306" r:id="rId16"/>
    <p:sldId id="286" r:id="rId17"/>
    <p:sldId id="289" r:id="rId18"/>
    <p:sldId id="290" r:id="rId19"/>
    <p:sldId id="330" r:id="rId20"/>
    <p:sldId id="291" r:id="rId21"/>
    <p:sldId id="292" r:id="rId22"/>
    <p:sldId id="347" r:id="rId23"/>
    <p:sldId id="288" r:id="rId24"/>
    <p:sldId id="346" r:id="rId25"/>
    <p:sldId id="338" r:id="rId26"/>
    <p:sldId id="363" r:id="rId27"/>
    <p:sldId id="356" r:id="rId28"/>
    <p:sldId id="364" r:id="rId29"/>
    <p:sldId id="350" r:id="rId30"/>
    <p:sldId id="357" r:id="rId31"/>
    <p:sldId id="366" r:id="rId32"/>
    <p:sldId id="318" r:id="rId33"/>
    <p:sldId id="345" r:id="rId34"/>
    <p:sldId id="362" r:id="rId35"/>
    <p:sldId id="348" r:id="rId36"/>
    <p:sldId id="343" r:id="rId37"/>
    <p:sldId id="351" r:id="rId38"/>
  </p:sldIdLst>
  <p:sldSz cx="9144000" cy="6858000" type="screen4x3"/>
  <p:notesSz cx="6629400" cy="97536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2">
          <p15:clr>
            <a:srgbClr val="A4A3A4"/>
          </p15:clr>
        </p15:guide>
        <p15:guide id="2" pos="20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4"/>
    <p:restoredTop sz="86338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60" y="-96"/>
      </p:cViewPr>
      <p:guideLst>
        <p:guide orient="horz" pos="3072"/>
        <p:guide pos="208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846138"/>
            <a:ext cx="4572000" cy="34290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632325"/>
            <a:ext cx="4860925" cy="43894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notes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2534815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3039498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3443547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1754819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M.a. minna magn próteina en kúamjólk.</a:t>
            </a:r>
          </a:p>
          <a:p>
            <a:endParaRPr lang="is-I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1932141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E4079-8F32-FF45-AD9A-3FACF9361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8A2A70-E9B1-564D-80C7-86CD9E0DD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C3DE00-3593-304C-8B65-2F77848E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D6E8AC-0F4B-274E-B5DB-8F9782A0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784844-4F4B-794F-8CA3-819BA1FC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527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C4A7B-3A4C-D04D-8C49-8428CA36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01A322-70C3-154B-BDDE-0FF52FF0A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44DD17-B9D9-4744-B6DD-43622BAB4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C0C1F1-EE9D-B94C-9E7E-E485D368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9819D-E0DE-764B-BAE8-9F08A11D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66545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5AF2FF-0A2C-D64C-AD73-62204C6AA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E6B7EC-00CD-DB41-A16C-CD22CB093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FF2F93-D1F6-824E-B666-518C3E201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1A408E-466F-FD4A-A74D-136EFCB7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A51CD9-D51F-2D47-A57A-072D7663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11610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2204238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xmlns="" val="351941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F50A4-A38E-CA49-89C8-4E0E0F12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7A1E51-EFA8-5241-A6F0-BCBDD87E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50DD8B-F1F6-8744-95F1-7E3CD2F1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A5F3E2-4B24-EC4E-8ED5-66B9E884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25D768-03D2-CC41-AC21-BBE204B83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6871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55733-B1FE-E146-827B-8F7EA8E5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3BB110-04FA-C146-A7E2-7562D1044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2AFB3A-1255-1745-ACB3-D9F780AB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92688A-7469-F94F-98B1-859D4214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31620A-EAB5-F14E-9A75-1C3A8F4D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1426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8CE48-5BFF-9841-A35C-F5D91CB3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76B16-C65B-1540-A354-B7113C019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14E93B-0095-3946-9048-F86A41AB9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65815F-DB96-DF4A-9EE7-E3DC9942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7CEA40-0558-AD42-9400-C39EE02E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D03683-57AC-6040-A2E2-F338AB4C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415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C152A-A155-EF4E-8249-07A9058D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94EED9-3869-E84B-905C-9AFFB28DB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369A67-C56B-CB47-BE10-44AF93077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10C5DC-2BD1-D24E-8235-AE329CDEE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1FB726-2311-9C4B-A338-798E9999A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D41276-47C3-A949-9696-57FC620F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DC6E52-0C04-C641-9CB5-6626779A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8CD97D-63DD-9A4B-A86A-B01BDFC1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0445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87A40-AC25-D344-9358-6B74C3BE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E8D7FA-95E3-A14D-ADBC-5A048F79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1969A5-A0F3-5146-A4DD-D3D1866C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56D2F3-4C7F-1944-8C50-E62CA97F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55798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390289C-4C56-074B-9F5B-CA666F87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17E7C3-0CAE-4F43-821D-098EDA19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31FF0F0-301E-1E4F-9397-72D7CD50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4524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8485A-67CC-1A47-9D0A-515D84D93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D23B8-CE09-1444-8D74-38CEDED5D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E5CC2F-ED5D-E54A-BE8F-4693705E5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E7AB87-C16A-DC4E-BF99-3BAF62CE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E17F4D-6107-604D-897B-AD0CD6C1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7C7CD-E753-594C-BD21-89BC87E9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9379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89BBF8-6AAB-9D4E-B90F-0DD990564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5C14C7-5471-C744-87AC-50780EB4E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469190-7D2F-394F-8D8E-9E5027F13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B55874-9F29-FF4F-BE65-2B9720D9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28F0CF-76B4-7F4E-B38F-AC0811A5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CF3ADC-393A-6646-8A37-CF3F17B3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7383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045D39-1BC2-DE42-9728-D7E3A380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2AB0CC-C8FE-074C-99D9-57EA6D43C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555E3F-3799-5E4C-8F34-4743AED1D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DE37-8FE6-414D-95BA-941B46242801}" type="datetimeFigureOut">
              <a:rPr lang="x-none" smtClean="0"/>
              <a:pPr/>
              <a:t>07.10.2024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580505-C04C-BB47-A279-6D0F269AA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5EA601-6860-8D4F-AB04-8B948770D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2CB1-C231-5D4E-8D02-4190A0381E4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4281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590800"/>
            <a:ext cx="77724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GB" sz="6000" dirty="0" err="1">
                <a:solidFill>
                  <a:schemeClr val="accent2"/>
                </a:solidFill>
                <a:latin typeface="Book Antiqua" pitchFamily="18" charset="0"/>
              </a:rPr>
              <a:t>Næring</a:t>
            </a:r>
            <a:r>
              <a:rPr lang="en-GB" sz="6000" dirty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GB" sz="6000" dirty="0" err="1">
                <a:solidFill>
                  <a:schemeClr val="accent2"/>
                </a:solidFill>
                <a:latin typeface="Book Antiqua" pitchFamily="18" charset="0"/>
              </a:rPr>
              <a:t>nýbura</a:t>
            </a:r>
            <a:r>
              <a:rPr lang="en-GB" sz="6000" dirty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GB" sz="6000" dirty="0" err="1">
                <a:solidFill>
                  <a:schemeClr val="accent2"/>
                </a:solidFill>
                <a:latin typeface="Book Antiqua" pitchFamily="18" charset="0"/>
              </a:rPr>
              <a:t>og</a:t>
            </a:r>
            <a:r>
              <a:rPr lang="en-GB" sz="6000" dirty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GB" sz="6000" dirty="0" err="1">
                <a:solidFill>
                  <a:schemeClr val="accent2"/>
                </a:solidFill>
                <a:latin typeface="Book Antiqua" pitchFamily="18" charset="0"/>
              </a:rPr>
              <a:t>ungbarna</a:t>
            </a:r>
            <a:r>
              <a:rPr lang="en-GB" sz="5400" dirty="0">
                <a:solidFill>
                  <a:schemeClr val="accent2"/>
                </a:solidFill>
                <a:latin typeface="Book Antiqua" pitchFamily="18" charset="0"/>
              </a:rPr>
              <a:t/>
            </a:r>
            <a:br>
              <a:rPr lang="en-GB" sz="5400" dirty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en-GB" sz="2800" b="1" dirty="0" err="1">
                <a:solidFill>
                  <a:schemeClr val="accent2"/>
                </a:solidFill>
                <a:latin typeface="Book Antiqua" pitchFamily="18" charset="0"/>
              </a:rPr>
              <a:t>Kennsla</a:t>
            </a: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latin typeface="Book Antiqua" pitchFamily="18" charset="0"/>
              </a:rPr>
              <a:t>í</a:t>
            </a: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latin typeface="Book Antiqua" pitchFamily="18" charset="0"/>
              </a:rPr>
              <a:t>barnalæknisfræði</a:t>
            </a: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>v/ </a:t>
            </a:r>
            <a:r>
              <a:rPr lang="en-GB" sz="2800" b="1" dirty="0" err="1">
                <a:solidFill>
                  <a:schemeClr val="accent2"/>
                </a:solidFill>
                <a:latin typeface="Book Antiqua" pitchFamily="18" charset="0"/>
              </a:rPr>
              <a:t>læknadeild</a:t>
            </a: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latin typeface="Book Antiqua" pitchFamily="18" charset="0"/>
              </a:rPr>
              <a:t>Háskóla</a:t>
            </a: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latin typeface="Book Antiqua" pitchFamily="18" charset="0"/>
              </a:rPr>
              <a:t>Íslands</a:t>
            </a: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en-GB" sz="2800" b="1" dirty="0" err="1">
                <a:solidFill>
                  <a:schemeClr val="accent2"/>
                </a:solidFill>
                <a:latin typeface="Book Antiqua" pitchFamily="18" charset="0"/>
              </a:rPr>
              <a:t>Hrólfur</a:t>
            </a: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> Brynjarsson</a:t>
            </a:r>
            <a:b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en-GB" sz="2800" b="1" dirty="0" err="1">
                <a:solidFill>
                  <a:schemeClr val="accent2"/>
                </a:solidFill>
                <a:latin typeface="Book Antiqua" pitchFamily="18" charset="0"/>
              </a:rPr>
              <a:t>Barnaspítala</a:t>
            </a:r>
            <a:r>
              <a:rPr lang="en-GB" sz="2800" b="1" dirty="0">
                <a:solidFill>
                  <a:schemeClr val="accent2"/>
                </a:solidFill>
                <a:latin typeface="Book Antiqua" pitchFamily="18" charset="0"/>
              </a:rPr>
              <a:t> </a:t>
            </a:r>
            <a:r>
              <a:rPr lang="en-GB" sz="2800" b="1" dirty="0" err="1">
                <a:solidFill>
                  <a:schemeClr val="accent2"/>
                </a:solidFill>
                <a:latin typeface="Book Antiqua" pitchFamily="18" charset="0"/>
              </a:rPr>
              <a:t>Hringsins</a:t>
            </a:r>
            <a:endParaRPr lang="en-GB" sz="2800" b="1" dirty="0">
              <a:solidFill>
                <a:schemeClr val="accent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Hypoglycemia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2438400"/>
            <a:ext cx="3657600" cy="24384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u="sng"/>
              <a:t>Meðferð</a:t>
            </a:r>
            <a:r>
              <a:rPr lang="en-GB"/>
              <a:t>.</a:t>
            </a:r>
          </a:p>
          <a:p>
            <a:pPr>
              <a:buFont typeface="Monotype Sorts" pitchFamily="2" charset="2"/>
              <a:buNone/>
            </a:pPr>
            <a:r>
              <a:rPr lang="en-GB"/>
              <a:t>1) Mjólkurgjöf.</a:t>
            </a:r>
          </a:p>
          <a:p>
            <a:pPr>
              <a:buFont typeface="Monotype Sorts" pitchFamily="2" charset="2"/>
              <a:buNone/>
            </a:pPr>
            <a:r>
              <a:rPr lang="en-GB"/>
              <a:t>2) Sykurgjöf í æð. 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600200" y="5105400"/>
            <a:ext cx="6873875" cy="11604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200"/>
              <a:t>Mikilvægt að mæla blóðsykur fyrir gjafir</a:t>
            </a:r>
          </a:p>
          <a:p>
            <a:pPr>
              <a:spcBef>
                <a:spcPct val="20000"/>
              </a:spcBef>
            </a:pPr>
            <a:r>
              <a:rPr lang="en-GB" sz="3200"/>
              <a:t>ef hætta er á blóðslykurfalli.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GB" sz="4800" dirty="0" err="1">
                <a:solidFill>
                  <a:schemeClr val="accent2"/>
                </a:solidFill>
                <a:latin typeface="Times New Roman" pitchFamily="18" charset="0"/>
              </a:rPr>
              <a:t>Hypoglycemia</a:t>
            </a:r>
            <a:endParaRPr lang="en-GB" sz="4800" dirty="0">
              <a:latin typeface="Times New Roman" pitchFamily="18" charset="0"/>
            </a:endParaRPr>
          </a:p>
        </p:txBody>
      </p:sp>
      <p:pic>
        <p:nvPicPr>
          <p:cNvPr id="3" name="Content Placeholder 2" descr="A picture containing text, screenshot, metal, attached&#10;&#10;Description automatically generated">
            <a:extLst>
              <a:ext uri="{FF2B5EF4-FFF2-40B4-BE49-F238E27FC236}">
                <a16:creationId xmlns:a16="http://schemas.microsoft.com/office/drawing/2014/main" xmlns="" id="{46B3C839-632E-DD41-843F-325BEF25D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530" y="1690689"/>
            <a:ext cx="3438457" cy="4837554"/>
          </a:xfrm>
          <a:noFill/>
          <a:ln/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600200" y="5105400"/>
            <a:ext cx="182808" cy="582211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0C5E59-7B6C-004E-AB4E-958C8B0F3399}"/>
              </a:ext>
            </a:extLst>
          </p:cNvPr>
          <p:cNvSpPr txBox="1"/>
          <p:nvPr/>
        </p:nvSpPr>
        <p:spPr>
          <a:xfrm>
            <a:off x="1187624" y="270892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/>
              <a:t>Íslenskt verklag í smíðum, en þangaðtil:</a:t>
            </a:r>
          </a:p>
        </p:txBody>
      </p:sp>
    </p:spTree>
    <p:extLst>
      <p:ext uri="{BB962C8B-B14F-4D97-AF65-F5344CB8AC3E}">
        <p14:creationId xmlns:p14="http://schemas.microsoft.com/office/powerpoint/2010/main" xmlns="" val="39529710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895600" y="130175"/>
            <a:ext cx="28336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>
                <a:solidFill>
                  <a:schemeClr val="bg2"/>
                </a:solidFill>
                <a:latin typeface="Times" pitchFamily="18" charset="0"/>
              </a:rPr>
              <a:t>Hitaeiningaþörf</a:t>
            </a:r>
            <a:r>
              <a:rPr lang="en-GB" sz="2400">
                <a:solidFill>
                  <a:schemeClr val="bg2"/>
                </a:solidFill>
                <a:latin typeface="Times" pitchFamily="18" charset="0"/>
              </a:rPr>
              <a:t>.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66775"/>
            <a:ext cx="6865938" cy="59912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590800"/>
            <a:ext cx="7772400" cy="1143000"/>
          </a:xfrm>
          <a:noFill/>
          <a:ln/>
        </p:spPr>
        <p:txBody>
          <a:bodyPr/>
          <a:lstStyle/>
          <a:p>
            <a:r>
              <a:rPr lang="en-GB" sz="5400">
                <a:solidFill>
                  <a:schemeClr val="accent2"/>
                </a:solidFill>
                <a:latin typeface="Times New Roman" pitchFamily="18" charset="0"/>
              </a:rPr>
              <a:t>Brjóstamjólk</a:t>
            </a:r>
            <a:endParaRPr lang="en-GB" sz="540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hortcut to Þórð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162800" cy="6878638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1066800" cy="685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001000" y="0"/>
            <a:ext cx="1143000" cy="685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  <p:pic>
        <p:nvPicPr>
          <p:cNvPr id="93186" name="Picture 2" descr="breast_anatom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205038"/>
            <a:ext cx="2159000" cy="1833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Samsetning brjóstamjólkur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6838950" cy="4953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/>
              <a:t>1) Vatn (88%).</a:t>
            </a:r>
          </a:p>
          <a:p>
            <a:pPr>
              <a:buFont typeface="Monotype Sorts" pitchFamily="2" charset="2"/>
              <a:buNone/>
            </a:pPr>
            <a:r>
              <a:rPr lang="en-GB"/>
              <a:t>2) Kolvetni (5.6 - 6.9 %)</a:t>
            </a:r>
          </a:p>
          <a:p>
            <a:pPr>
              <a:buFont typeface="Monotype Sorts" pitchFamily="2" charset="2"/>
              <a:buNone/>
            </a:pPr>
            <a:r>
              <a:rPr lang="en-GB"/>
              <a:t>	- mjólkursykur </a:t>
            </a:r>
          </a:p>
          <a:p>
            <a:pPr>
              <a:buFont typeface="Monotype Sorts" pitchFamily="2" charset="2"/>
              <a:buNone/>
            </a:pPr>
            <a:r>
              <a:rPr lang="en-GB"/>
              <a:t>		(lactose = galactose + glucose)</a:t>
            </a:r>
          </a:p>
          <a:p>
            <a:pPr>
              <a:buFont typeface="Monotype Sorts" pitchFamily="2" charset="2"/>
              <a:buNone/>
            </a:pPr>
            <a:r>
              <a:rPr lang="en-GB"/>
              <a:t>3) Fita (3.4 - 4.4 %)</a:t>
            </a:r>
          </a:p>
          <a:p>
            <a:pPr>
              <a:buFont typeface="Monotype Sorts" pitchFamily="2" charset="2"/>
              <a:buNone/>
            </a:pPr>
            <a:r>
              <a:rPr lang="en-GB"/>
              <a:t>	- triglycerides</a:t>
            </a:r>
          </a:p>
          <a:p>
            <a:pPr>
              <a:buFont typeface="Monotype Sorts" pitchFamily="2" charset="2"/>
              <a:buNone/>
            </a:pPr>
            <a:r>
              <a:rPr lang="en-GB"/>
              <a:t>	- cholesterol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Samsetning brjóstamjólkur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1905000"/>
            <a:ext cx="7705725" cy="4953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dirty="0"/>
              <a:t>4) </a:t>
            </a:r>
            <a:r>
              <a:rPr lang="en-GB" dirty="0" err="1"/>
              <a:t>Prótein</a:t>
            </a:r>
            <a:r>
              <a:rPr lang="en-GB" dirty="0"/>
              <a:t> (1.7 - 2.2 %)</a:t>
            </a:r>
          </a:p>
          <a:p>
            <a:pPr>
              <a:buFont typeface="Monotype Sorts" pitchFamily="2" charset="2"/>
              <a:buNone/>
            </a:pPr>
            <a:r>
              <a:rPr lang="en-GB" dirty="0"/>
              <a:t>	- </a:t>
            </a:r>
            <a:r>
              <a:rPr lang="en-GB" dirty="0" err="1"/>
              <a:t>mysuprótein</a:t>
            </a:r>
            <a:r>
              <a:rPr lang="en-GB" dirty="0"/>
              <a:t> (whey) 6,4 g/L  </a:t>
            </a:r>
          </a:p>
          <a:p>
            <a:pPr>
              <a:buFont typeface="Monotype Sorts" pitchFamily="2" charset="2"/>
              <a:buNone/>
            </a:pPr>
            <a:r>
              <a:rPr lang="en-GB" dirty="0"/>
              <a:t>		</a:t>
            </a:r>
            <a:r>
              <a:rPr lang="en-US" dirty="0">
                <a:cs typeface="Times New Roman" pitchFamily="18" charset="0"/>
              </a:rPr>
              <a:t>· </a:t>
            </a:r>
            <a:r>
              <a:rPr lang="is-IS" dirty="0"/>
              <a:t>α-</a:t>
            </a:r>
            <a:r>
              <a:rPr lang="is-IS" dirty="0" err="1"/>
              <a:t>lactalbumin</a:t>
            </a:r>
            <a:r>
              <a:rPr lang="is-IS" dirty="0"/>
              <a:t>, </a:t>
            </a:r>
            <a:r>
              <a:rPr lang="is-IS" dirty="0" err="1"/>
              <a:t>lactoferrin</a:t>
            </a:r>
            <a:r>
              <a:rPr lang="is-IS" dirty="0"/>
              <a:t>, </a:t>
            </a:r>
            <a:r>
              <a:rPr lang="is-IS" dirty="0" err="1"/>
              <a:t>lyzozymes</a:t>
            </a:r>
            <a:r>
              <a:rPr lang="is-IS" dirty="0"/>
              <a:t>, </a:t>
            </a:r>
            <a:r>
              <a:rPr lang="is-IS" dirty="0" err="1"/>
              <a:t>albumin</a:t>
            </a:r>
            <a:r>
              <a:rPr lang="is-IS" dirty="0"/>
              <a:t> og </a:t>
            </a:r>
            <a:r>
              <a:rPr lang="is-IS" dirty="0" err="1"/>
              <a:t>immunoglobulins</a:t>
            </a:r>
            <a:endParaRPr lang="en-US" dirty="0">
              <a:cs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r>
              <a:rPr lang="en-GB" dirty="0"/>
              <a:t>	- </a:t>
            </a:r>
            <a:r>
              <a:rPr lang="en-GB" dirty="0" err="1"/>
              <a:t>ostaprótein</a:t>
            </a:r>
            <a:r>
              <a:rPr lang="en-GB" dirty="0"/>
              <a:t> (casein) 2,5 g/L</a:t>
            </a:r>
          </a:p>
          <a:p>
            <a:pPr>
              <a:buFont typeface="Monotype Sorts" pitchFamily="2" charset="2"/>
              <a:buNone/>
            </a:pPr>
            <a:r>
              <a:rPr lang="en-GB" dirty="0"/>
              <a:t>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Kostir brjóstamjólkur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52600"/>
            <a:ext cx="7315200" cy="4572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dirty="0"/>
              <a:t>1) </a:t>
            </a:r>
            <a:r>
              <a:rPr lang="en-GB" dirty="0" err="1"/>
              <a:t>Inniheldur</a:t>
            </a:r>
            <a:r>
              <a:rPr lang="en-GB" dirty="0"/>
              <a:t> </a:t>
            </a:r>
            <a:r>
              <a:rPr lang="en-GB" dirty="0" err="1"/>
              <a:t>þá</a:t>
            </a:r>
            <a:r>
              <a:rPr lang="en-GB" dirty="0"/>
              <a:t> </a:t>
            </a:r>
            <a:r>
              <a:rPr lang="en-GB" dirty="0" err="1"/>
              <a:t>næringu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nýburinn</a:t>
            </a:r>
            <a:r>
              <a:rPr lang="en-GB" dirty="0"/>
              <a:t> </a:t>
            </a:r>
            <a:r>
              <a:rPr lang="en-GB" dirty="0" err="1"/>
              <a:t>þarfnast</a:t>
            </a:r>
            <a:endParaRPr lang="en-GB" dirty="0"/>
          </a:p>
          <a:p>
            <a:pPr>
              <a:buFont typeface="Monotype Sorts" pitchFamily="2" charset="2"/>
              <a:buNone/>
            </a:pPr>
            <a:r>
              <a:rPr lang="en-GB" dirty="0"/>
              <a:t>2) </a:t>
            </a:r>
            <a:r>
              <a:rPr lang="en-GB" dirty="0" err="1"/>
              <a:t>Rétt</a:t>
            </a:r>
            <a:r>
              <a:rPr lang="en-GB" dirty="0"/>
              <a:t> </a:t>
            </a:r>
            <a:r>
              <a:rPr lang="en-GB" dirty="0" err="1"/>
              <a:t>hitastig</a:t>
            </a:r>
            <a:endParaRPr lang="en-GB" dirty="0"/>
          </a:p>
          <a:p>
            <a:pPr>
              <a:buFont typeface="Monotype Sorts" pitchFamily="2" charset="2"/>
              <a:buNone/>
            </a:pPr>
            <a:r>
              <a:rPr lang="en-GB" dirty="0"/>
              <a:t>3) </a:t>
            </a:r>
            <a:r>
              <a:rPr lang="en-GB" dirty="0" err="1"/>
              <a:t>Inniheldur</a:t>
            </a:r>
            <a:r>
              <a:rPr lang="en-GB" dirty="0"/>
              <a:t> lactoferrin,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eykur</a:t>
            </a:r>
            <a:r>
              <a:rPr lang="en-GB" dirty="0"/>
              <a:t> </a:t>
            </a:r>
            <a:r>
              <a:rPr lang="en-GB" dirty="0" err="1"/>
              <a:t>frásog</a:t>
            </a:r>
            <a:r>
              <a:rPr lang="en-GB" dirty="0"/>
              <a:t> </a:t>
            </a:r>
            <a:r>
              <a:rPr lang="en-GB" dirty="0" err="1"/>
              <a:t>járns</a:t>
            </a:r>
            <a:r>
              <a:rPr lang="en-GB" dirty="0"/>
              <a:t> </a:t>
            </a:r>
            <a:r>
              <a:rPr lang="en-GB" dirty="0" err="1"/>
              <a:t>úr</a:t>
            </a:r>
            <a:r>
              <a:rPr lang="en-GB" dirty="0"/>
              <a:t> </a:t>
            </a:r>
            <a:r>
              <a:rPr lang="en-GB" dirty="0" err="1"/>
              <a:t>þörmum</a:t>
            </a:r>
            <a:endParaRPr lang="en-GB" dirty="0"/>
          </a:p>
          <a:p>
            <a:pPr>
              <a:buFont typeface="Monotype Sorts" pitchFamily="2" charset="2"/>
              <a:buNone/>
            </a:pPr>
            <a:r>
              <a:rPr lang="en-GB" dirty="0"/>
              <a:t>4) </a:t>
            </a:r>
            <a:r>
              <a:rPr lang="en-GB" dirty="0" err="1"/>
              <a:t>Inniheldur</a:t>
            </a:r>
            <a:r>
              <a:rPr lang="en-GB" dirty="0"/>
              <a:t> </a:t>
            </a:r>
            <a:r>
              <a:rPr lang="en-GB" dirty="0" err="1"/>
              <a:t>mótefni</a:t>
            </a:r>
            <a:r>
              <a:rPr lang="en-GB" dirty="0"/>
              <a:t> (IgA)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ver</a:t>
            </a:r>
            <a:r>
              <a:rPr lang="en-GB" dirty="0"/>
              <a:t> </a:t>
            </a:r>
            <a:r>
              <a:rPr lang="en-GB" dirty="0" err="1"/>
              <a:t>barnið</a:t>
            </a:r>
            <a:r>
              <a:rPr lang="en-GB" dirty="0"/>
              <a:t> </a:t>
            </a:r>
            <a:r>
              <a:rPr lang="en-GB" dirty="0" err="1"/>
              <a:t>gegn</a:t>
            </a:r>
            <a:r>
              <a:rPr lang="en-GB" dirty="0"/>
              <a:t> </a:t>
            </a:r>
            <a:r>
              <a:rPr lang="en-GB" dirty="0" err="1"/>
              <a:t>bakteríum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móðirin</a:t>
            </a:r>
            <a:r>
              <a:rPr lang="en-GB" dirty="0"/>
              <a:t> </a:t>
            </a:r>
            <a:r>
              <a:rPr lang="en-GB" dirty="0" err="1"/>
              <a:t>hefur</a:t>
            </a:r>
            <a:r>
              <a:rPr lang="en-GB" dirty="0"/>
              <a:t> </a:t>
            </a:r>
            <a:r>
              <a:rPr lang="en-GB" dirty="0" err="1"/>
              <a:t>verið</a:t>
            </a:r>
            <a:r>
              <a:rPr lang="en-GB" dirty="0"/>
              <a:t> </a:t>
            </a:r>
            <a:r>
              <a:rPr lang="en-GB" dirty="0" err="1"/>
              <a:t>útsett</a:t>
            </a:r>
            <a:r>
              <a:rPr lang="en-GB" dirty="0"/>
              <a:t> </a:t>
            </a:r>
            <a:r>
              <a:rPr lang="en-GB" dirty="0" err="1"/>
              <a:t>fyrir</a:t>
            </a:r>
            <a:endParaRPr lang="en-GB" dirty="0"/>
          </a:p>
          <a:p>
            <a:pPr>
              <a:buFont typeface="Monotype Sorts" pitchFamily="2" charset="2"/>
              <a:buNone/>
            </a:pPr>
            <a:r>
              <a:rPr lang="en-GB" dirty="0"/>
              <a:t>5) </a:t>
            </a:r>
            <a:r>
              <a:rPr lang="en-GB" dirty="0" err="1"/>
              <a:t>verndandi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NEC </a:t>
            </a:r>
            <a:r>
              <a:rPr lang="en-GB" dirty="0" err="1"/>
              <a:t>hjá</a:t>
            </a:r>
            <a:r>
              <a:rPr lang="en-GB" dirty="0"/>
              <a:t> </a:t>
            </a:r>
            <a:r>
              <a:rPr lang="en-GB" dirty="0" err="1"/>
              <a:t>fyrirburum</a:t>
            </a:r>
            <a:r>
              <a:rPr lang="en-GB" dirty="0"/>
              <a:t> (</a:t>
            </a:r>
            <a:r>
              <a:rPr lang="en-GB" dirty="0" err="1"/>
              <a:t>mögulega</a:t>
            </a:r>
            <a:r>
              <a:rPr lang="en-GB" dirty="0"/>
              <a:t> v. </a:t>
            </a:r>
            <a:r>
              <a:rPr lang="en-GB" dirty="0" err="1"/>
              <a:t>oligosaccarida</a:t>
            </a:r>
            <a:r>
              <a:rPr lang="en-GB" dirty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Kostir brjóstamjólkur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752600"/>
            <a:ext cx="7620000" cy="4572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dirty="0"/>
              <a:t>6) </a:t>
            </a:r>
            <a:r>
              <a:rPr lang="en-GB" dirty="0" err="1"/>
              <a:t>Eykur</a:t>
            </a:r>
            <a:r>
              <a:rPr lang="en-GB" dirty="0"/>
              <a:t> </a:t>
            </a:r>
            <a:r>
              <a:rPr lang="en-GB" dirty="0" err="1"/>
              <a:t>varnir</a:t>
            </a:r>
            <a:r>
              <a:rPr lang="en-GB" dirty="0"/>
              <a:t> </a:t>
            </a:r>
            <a:r>
              <a:rPr lang="en-GB" dirty="0" err="1"/>
              <a:t>barnsins</a:t>
            </a:r>
            <a:r>
              <a:rPr lang="en-GB" dirty="0"/>
              <a:t> </a:t>
            </a:r>
            <a:r>
              <a:rPr lang="en-GB" dirty="0" err="1"/>
              <a:t>gegn</a:t>
            </a:r>
            <a:r>
              <a:rPr lang="en-GB" dirty="0"/>
              <a:t> </a:t>
            </a:r>
            <a:r>
              <a:rPr lang="en-GB" dirty="0" err="1"/>
              <a:t>sýkingum</a:t>
            </a:r>
            <a:r>
              <a:rPr lang="en-GB" dirty="0"/>
              <a:t>, </a:t>
            </a:r>
            <a:r>
              <a:rPr lang="en-GB" dirty="0" err="1"/>
              <a:t>einkum</a:t>
            </a:r>
            <a:r>
              <a:rPr lang="en-GB" dirty="0"/>
              <a:t> í </a:t>
            </a:r>
            <a:r>
              <a:rPr lang="en-GB" dirty="0" err="1"/>
              <a:t>þörmum</a:t>
            </a:r>
            <a:r>
              <a:rPr lang="en-GB" dirty="0"/>
              <a:t>.</a:t>
            </a:r>
          </a:p>
          <a:p>
            <a:pPr>
              <a:buFont typeface="Monotype Sorts" pitchFamily="2" charset="2"/>
              <a:buNone/>
            </a:pPr>
            <a:r>
              <a:rPr lang="en-GB" dirty="0"/>
              <a:t>7) </a:t>
            </a:r>
            <a:r>
              <a:rPr lang="en-GB" dirty="0" err="1"/>
              <a:t>Stuðlar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vexti</a:t>
            </a:r>
            <a:r>
              <a:rPr lang="en-GB" dirty="0"/>
              <a:t> Lactobacillus í </a:t>
            </a:r>
            <a:r>
              <a:rPr lang="en-GB" dirty="0" err="1"/>
              <a:t>þörum</a:t>
            </a:r>
            <a:r>
              <a:rPr lang="en-GB" dirty="0"/>
              <a:t>.</a:t>
            </a:r>
          </a:p>
          <a:p>
            <a:pPr>
              <a:buFont typeface="Monotype Sorts" pitchFamily="2" charset="2"/>
              <a:buNone/>
            </a:pPr>
            <a:r>
              <a:rPr lang="en-GB" dirty="0"/>
              <a:t>	- </a:t>
            </a:r>
            <a:r>
              <a:rPr lang="en-GB" dirty="0" err="1"/>
              <a:t>Inniheldur</a:t>
            </a:r>
            <a:r>
              <a:rPr lang="en-GB" dirty="0"/>
              <a:t> </a:t>
            </a:r>
            <a:r>
              <a:rPr lang="en-GB" dirty="0" err="1"/>
              <a:t>vaxtarþátt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Lactobacillus.</a:t>
            </a:r>
          </a:p>
          <a:p>
            <a:pPr>
              <a:buFont typeface="Monotype Sorts" pitchFamily="2" charset="2"/>
              <a:buNone/>
            </a:pPr>
            <a:r>
              <a:rPr lang="en-GB" dirty="0"/>
              <a:t>	- </a:t>
            </a:r>
            <a:r>
              <a:rPr lang="en-GB" dirty="0" err="1"/>
              <a:t>Lactoferrin</a:t>
            </a:r>
            <a:r>
              <a:rPr lang="en-GB" dirty="0"/>
              <a:t> </a:t>
            </a:r>
            <a:r>
              <a:rPr lang="en-GB" dirty="0" err="1"/>
              <a:t>bindur</a:t>
            </a:r>
            <a:r>
              <a:rPr lang="en-GB" dirty="0"/>
              <a:t> </a:t>
            </a:r>
            <a:r>
              <a:rPr lang="en-GB" dirty="0" err="1"/>
              <a:t>járn</a:t>
            </a:r>
            <a:r>
              <a:rPr lang="en-GB" dirty="0"/>
              <a:t>,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nauðsynlegur</a:t>
            </a:r>
            <a:r>
              <a:rPr lang="en-GB" dirty="0"/>
              <a:t> </a:t>
            </a:r>
            <a:r>
              <a:rPr lang="en-GB" dirty="0" err="1"/>
              <a:t>vaxtarþáttur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E. Coli.</a:t>
            </a:r>
          </a:p>
          <a:p>
            <a:pPr>
              <a:buFont typeface="Monotype Sorts" pitchFamily="2" charset="2"/>
              <a:buNone/>
            </a:pPr>
            <a:r>
              <a:rPr lang="en-GB" dirty="0"/>
              <a:t>	- </a:t>
            </a:r>
            <a:r>
              <a:rPr lang="en-GB" dirty="0" err="1"/>
              <a:t>Mjólkursykur</a:t>
            </a:r>
            <a:r>
              <a:rPr lang="en-GB" dirty="0"/>
              <a:t> er </a:t>
            </a:r>
            <a:r>
              <a:rPr lang="en-GB" dirty="0" err="1"/>
              <a:t>brotinn</a:t>
            </a:r>
            <a:r>
              <a:rPr lang="en-GB" dirty="0"/>
              <a:t> </a:t>
            </a:r>
            <a:r>
              <a:rPr lang="en-GB" dirty="0" err="1"/>
              <a:t>niður</a:t>
            </a:r>
            <a:r>
              <a:rPr lang="en-GB" dirty="0"/>
              <a:t> í </a:t>
            </a:r>
            <a:r>
              <a:rPr lang="en-GB" dirty="0" err="1"/>
              <a:t>mjólkursýru</a:t>
            </a:r>
            <a:r>
              <a:rPr lang="en-GB" dirty="0"/>
              <a:t>,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gerir</a:t>
            </a:r>
            <a:r>
              <a:rPr lang="en-GB" dirty="0"/>
              <a:t> </a:t>
            </a:r>
            <a:r>
              <a:rPr lang="en-GB" dirty="0" err="1"/>
              <a:t>hægðirnar</a:t>
            </a:r>
            <a:r>
              <a:rPr lang="en-GB" dirty="0"/>
              <a:t> </a:t>
            </a:r>
            <a:r>
              <a:rPr lang="en-GB" dirty="0" err="1"/>
              <a:t>súrar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hindrar</a:t>
            </a:r>
            <a:r>
              <a:rPr lang="en-GB" dirty="0"/>
              <a:t> </a:t>
            </a:r>
            <a:r>
              <a:rPr lang="en-GB" dirty="0" err="1"/>
              <a:t>þannig</a:t>
            </a:r>
            <a:r>
              <a:rPr lang="en-GB" dirty="0"/>
              <a:t> </a:t>
            </a:r>
            <a:r>
              <a:rPr lang="en-GB" dirty="0" err="1"/>
              <a:t>vöxt</a:t>
            </a:r>
            <a:r>
              <a:rPr lang="en-GB" dirty="0"/>
              <a:t> </a:t>
            </a:r>
            <a:r>
              <a:rPr lang="en-GB" dirty="0" err="1"/>
              <a:t>annarar</a:t>
            </a:r>
            <a:r>
              <a:rPr lang="en-GB" dirty="0"/>
              <a:t> </a:t>
            </a:r>
            <a:r>
              <a:rPr lang="en-GB" dirty="0" err="1"/>
              <a:t>þarmaflóru</a:t>
            </a:r>
            <a:r>
              <a:rPr lang="en-GB" dirty="0"/>
              <a:t>. </a:t>
            </a:r>
          </a:p>
          <a:p>
            <a:pPr>
              <a:buFont typeface="Monotype Sorts" pitchFamily="2" charset="2"/>
              <a:buNone/>
            </a:pPr>
            <a:endParaRPr lang="en-GB" dirty="0"/>
          </a:p>
        </p:txBody>
      </p:sp>
      <p:pic>
        <p:nvPicPr>
          <p:cNvPr id="4" name="Picture 5" descr="Image">
            <a:extLst>
              <a:ext uri="{FF2B5EF4-FFF2-40B4-BE49-F238E27FC236}">
                <a16:creationId xmlns:a16="http://schemas.microsoft.com/office/drawing/2014/main" xmlns="" id="{76A5F776-C9D1-4246-B2D1-BFA55C418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056274"/>
            <a:ext cx="1828800" cy="2514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Tíðni brjóstagjafar hér á landi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133600"/>
            <a:ext cx="7924800" cy="455612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dirty="0"/>
              <a:t>			       </a:t>
            </a:r>
            <a:r>
              <a:rPr lang="en-GB" dirty="0" err="1"/>
              <a:t>Á</a:t>
            </a:r>
            <a:r>
              <a:rPr lang="en-GB" dirty="0"/>
              <a:t> </a:t>
            </a:r>
            <a:r>
              <a:rPr lang="en-GB" dirty="0" err="1"/>
              <a:t>brjósti</a:t>
            </a:r>
            <a:r>
              <a:rPr lang="en-GB" dirty="0"/>
              <a:t>	           </a:t>
            </a:r>
            <a:r>
              <a:rPr lang="en-GB" dirty="0" err="1"/>
              <a:t>Eingöngu</a:t>
            </a:r>
            <a:r>
              <a:rPr lang="en-GB" dirty="0"/>
              <a:t> </a:t>
            </a:r>
            <a:r>
              <a:rPr lang="en-GB" dirty="0" err="1"/>
              <a:t>á</a:t>
            </a:r>
            <a:r>
              <a:rPr lang="en-GB" dirty="0"/>
              <a:t> </a:t>
            </a:r>
            <a:r>
              <a:rPr lang="en-GB" dirty="0" err="1"/>
              <a:t>brjósti</a:t>
            </a:r>
            <a:endParaRPr lang="en-GB" dirty="0"/>
          </a:p>
          <a:p>
            <a:pPr>
              <a:buFont typeface="Monotype Sorts" pitchFamily="2" charset="2"/>
              <a:buNone/>
            </a:pPr>
            <a:r>
              <a:rPr lang="en-GB" dirty="0"/>
              <a:t>1 </a:t>
            </a:r>
            <a:r>
              <a:rPr lang="en-GB" dirty="0" err="1"/>
              <a:t>mánaða</a:t>
            </a:r>
            <a:r>
              <a:rPr lang="en-GB" dirty="0"/>
              <a:t>		97 %				</a:t>
            </a:r>
          </a:p>
          <a:p>
            <a:pPr>
              <a:buFont typeface="Monotype Sorts" pitchFamily="2" charset="2"/>
              <a:buNone/>
            </a:pPr>
            <a:r>
              <a:rPr lang="en-GB" dirty="0"/>
              <a:t>2 </a:t>
            </a:r>
            <a:r>
              <a:rPr lang="en-GB" dirty="0" err="1"/>
              <a:t>mánaða</a:t>
            </a:r>
            <a:r>
              <a:rPr lang="en-GB" dirty="0"/>
              <a:t>		93 %			74 %	</a:t>
            </a:r>
          </a:p>
          <a:p>
            <a:pPr>
              <a:buFont typeface="Monotype Sorts" pitchFamily="2" charset="2"/>
              <a:buNone/>
            </a:pPr>
            <a:r>
              <a:rPr lang="en-GB" dirty="0"/>
              <a:t>4 </a:t>
            </a:r>
            <a:r>
              <a:rPr lang="en-GB" dirty="0" err="1"/>
              <a:t>mánaða</a:t>
            </a:r>
            <a:r>
              <a:rPr lang="en-GB" dirty="0"/>
              <a:t>		83 %			46 %	</a:t>
            </a:r>
          </a:p>
          <a:p>
            <a:pPr>
              <a:buFont typeface="Monotype Sorts" pitchFamily="2" charset="2"/>
              <a:buNone/>
            </a:pPr>
            <a:r>
              <a:rPr lang="en-GB" dirty="0"/>
              <a:t>6 </a:t>
            </a:r>
            <a:r>
              <a:rPr lang="en-GB" dirty="0" err="1"/>
              <a:t>mánaða</a:t>
            </a:r>
            <a:r>
              <a:rPr lang="en-GB" dirty="0"/>
              <a:t>		77 %			  5 %</a:t>
            </a:r>
          </a:p>
          <a:p>
            <a:pPr>
              <a:buFont typeface="Monotype Sorts" pitchFamily="2" charset="2"/>
              <a:buNone/>
            </a:pPr>
            <a:r>
              <a:rPr lang="en-GB" dirty="0"/>
              <a:t>12 </a:t>
            </a:r>
            <a:r>
              <a:rPr lang="en-GB" dirty="0" err="1"/>
              <a:t>mánaða</a:t>
            </a:r>
            <a:r>
              <a:rPr lang="en-GB" dirty="0"/>
              <a:t>		13 %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772400" cy="1143000"/>
          </a:xfrm>
          <a:noFill/>
          <a:ln/>
        </p:spPr>
        <p:txBody>
          <a:bodyPr/>
          <a:lstStyle/>
          <a:p>
            <a:r>
              <a:rPr lang="en-GB" sz="5400">
                <a:solidFill>
                  <a:schemeClr val="accent2"/>
                </a:solidFill>
                <a:latin typeface="Times New Roman" pitchFamily="18" charset="0"/>
              </a:rPr>
              <a:t>Vökvabúskapur nýbura</a:t>
            </a:r>
            <a:endParaRPr lang="en-GB" sz="540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  <a:noFill/>
          <a:ln/>
        </p:spPr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Kúamjólkurblöndur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060575"/>
            <a:ext cx="7696200" cy="41148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/>
              <a:t>• Við gerð þeirra er leitast við að líkja sem mest eftir samsetningu brjóstamjólkur. </a:t>
            </a:r>
          </a:p>
          <a:p>
            <a:pPr>
              <a:buFont typeface="Monotype Sorts" pitchFamily="2" charset="2"/>
              <a:buNone/>
            </a:pPr>
            <a:endParaRPr lang="en-GB"/>
          </a:p>
          <a:p>
            <a:pPr>
              <a:buFont typeface="Monotype Sorts" pitchFamily="2" charset="2"/>
              <a:buNone/>
            </a:pPr>
            <a:r>
              <a:rPr lang="en-GB"/>
              <a:t> • Þar sem börnin fá ekki sum næringarefni í nægilegu magni úr kúamjólk þarf að bæta þeim við aukalega, s.s. járni og D-vítamíni.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  <a:noFill/>
          <a:ln/>
        </p:spPr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Mjólkurgjöf fyrstu 6 mánuðina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382000" cy="446405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sz="3600" dirty="0"/>
              <a:t>- </a:t>
            </a:r>
            <a:r>
              <a:rPr lang="en-GB" sz="3600" dirty="0" err="1"/>
              <a:t>Brjóstamjólk</a:t>
            </a:r>
            <a:r>
              <a:rPr lang="en-GB" sz="3600" dirty="0"/>
              <a:t> er </a:t>
            </a:r>
            <a:r>
              <a:rPr lang="en-GB" sz="3600" dirty="0" err="1"/>
              <a:t>besta</a:t>
            </a:r>
            <a:r>
              <a:rPr lang="en-GB" sz="3600" dirty="0"/>
              <a:t> </a:t>
            </a:r>
            <a:r>
              <a:rPr lang="en-GB" sz="3600" dirty="0" err="1"/>
              <a:t>næringin</a:t>
            </a:r>
            <a:r>
              <a:rPr lang="en-GB" sz="3600" dirty="0"/>
              <a:t> </a:t>
            </a:r>
            <a:r>
              <a:rPr lang="en-GB" sz="3600" dirty="0" err="1"/>
              <a:t>fyrstu</a:t>
            </a:r>
            <a:r>
              <a:rPr lang="en-GB" sz="3600" dirty="0"/>
              <a:t> 6 </a:t>
            </a:r>
            <a:r>
              <a:rPr lang="en-GB" sz="3600" dirty="0" err="1"/>
              <a:t>mánuðina</a:t>
            </a:r>
            <a:r>
              <a:rPr lang="en-GB" sz="3600" dirty="0"/>
              <a:t>.</a:t>
            </a:r>
          </a:p>
          <a:p>
            <a:pPr>
              <a:buFontTx/>
              <a:buChar char="-"/>
            </a:pPr>
            <a:endParaRPr lang="en-GB" sz="3600" dirty="0"/>
          </a:p>
          <a:p>
            <a:pPr>
              <a:buFontTx/>
              <a:buNone/>
            </a:pPr>
            <a:r>
              <a:rPr lang="en-GB" sz="3600" dirty="0"/>
              <a:t>- </a:t>
            </a:r>
            <a:r>
              <a:rPr lang="en-GB" sz="3600" dirty="0" err="1"/>
              <a:t>Þau</a:t>
            </a:r>
            <a:r>
              <a:rPr lang="en-GB" sz="3600" dirty="0"/>
              <a:t> </a:t>
            </a:r>
            <a:r>
              <a:rPr lang="en-GB" sz="3600" dirty="0" err="1"/>
              <a:t>börn</a:t>
            </a:r>
            <a:r>
              <a:rPr lang="en-GB" sz="3600" dirty="0"/>
              <a:t> </a:t>
            </a:r>
            <a:r>
              <a:rPr lang="en-GB" sz="3600" dirty="0" err="1"/>
              <a:t>sem</a:t>
            </a:r>
            <a:r>
              <a:rPr lang="en-GB" sz="3600" dirty="0"/>
              <a:t> ekki </a:t>
            </a:r>
            <a:r>
              <a:rPr lang="en-GB" sz="3600" dirty="0" err="1"/>
              <a:t>eru</a:t>
            </a:r>
            <a:r>
              <a:rPr lang="en-GB" sz="3600" dirty="0"/>
              <a:t> </a:t>
            </a:r>
            <a:r>
              <a:rPr lang="en-GB" sz="3600" dirty="0" err="1"/>
              <a:t>á</a:t>
            </a:r>
            <a:r>
              <a:rPr lang="en-GB" sz="3600" dirty="0"/>
              <a:t> </a:t>
            </a:r>
            <a:r>
              <a:rPr lang="en-GB" sz="3600" dirty="0" err="1"/>
              <a:t>brjósti</a:t>
            </a:r>
            <a:r>
              <a:rPr lang="en-GB" sz="3600" dirty="0"/>
              <a:t> </a:t>
            </a:r>
            <a:r>
              <a:rPr lang="en-GB" sz="3600" dirty="0" err="1"/>
              <a:t>eða</a:t>
            </a:r>
            <a:r>
              <a:rPr lang="en-GB" sz="3600" dirty="0"/>
              <a:t> </a:t>
            </a:r>
            <a:r>
              <a:rPr lang="en-GB" sz="3600" dirty="0" err="1"/>
              <a:t>fá</a:t>
            </a:r>
            <a:r>
              <a:rPr lang="en-GB" sz="3600" dirty="0"/>
              <a:t> ekki </a:t>
            </a:r>
            <a:r>
              <a:rPr lang="en-GB" sz="3600" dirty="0" err="1"/>
              <a:t>nóga</a:t>
            </a:r>
            <a:r>
              <a:rPr lang="en-GB" sz="3600" dirty="0"/>
              <a:t> </a:t>
            </a:r>
            <a:r>
              <a:rPr lang="en-GB" sz="3600" dirty="0" err="1"/>
              <a:t>brjóstamjólk</a:t>
            </a:r>
            <a:r>
              <a:rPr lang="en-GB" sz="3600" dirty="0"/>
              <a:t> er </a:t>
            </a:r>
            <a:r>
              <a:rPr lang="en-GB" sz="3600" dirty="0" err="1"/>
              <a:t>ráðlagt</a:t>
            </a:r>
            <a:r>
              <a:rPr lang="en-GB" sz="3600" dirty="0"/>
              <a:t> </a:t>
            </a:r>
            <a:r>
              <a:rPr lang="en-GB" sz="3600" dirty="0" err="1"/>
              <a:t>að</a:t>
            </a:r>
            <a:r>
              <a:rPr lang="en-GB" sz="3600" dirty="0"/>
              <a:t> </a:t>
            </a:r>
            <a:r>
              <a:rPr lang="en-GB" sz="3600" dirty="0" err="1"/>
              <a:t>gefa</a:t>
            </a:r>
            <a:r>
              <a:rPr lang="en-GB" sz="3600" dirty="0"/>
              <a:t> </a:t>
            </a:r>
            <a:r>
              <a:rPr lang="en-GB" sz="3600" dirty="0" err="1"/>
              <a:t>þar</a:t>
            </a:r>
            <a:r>
              <a:rPr lang="en-GB" sz="3600" dirty="0"/>
              <a:t> </a:t>
            </a:r>
            <a:r>
              <a:rPr lang="en-GB" sz="3600" dirty="0" err="1"/>
              <a:t>til</a:t>
            </a:r>
            <a:r>
              <a:rPr lang="en-GB" sz="3600" dirty="0"/>
              <a:t> </a:t>
            </a:r>
            <a:r>
              <a:rPr lang="en-GB" sz="3600" dirty="0" err="1"/>
              <a:t>gerða</a:t>
            </a:r>
            <a:r>
              <a:rPr lang="en-GB" sz="3600" dirty="0"/>
              <a:t> </a:t>
            </a:r>
            <a:r>
              <a:rPr lang="en-GB" sz="3600" dirty="0" err="1"/>
              <a:t>mjólkurblöndu</a:t>
            </a:r>
            <a:r>
              <a:rPr lang="en-GB" sz="3600" dirty="0"/>
              <a:t> </a:t>
            </a:r>
            <a:r>
              <a:rPr lang="en-GB" sz="3600" dirty="0" err="1"/>
              <a:t>fyrir</a:t>
            </a:r>
            <a:r>
              <a:rPr lang="en-GB" sz="3600" dirty="0"/>
              <a:t> </a:t>
            </a:r>
            <a:r>
              <a:rPr lang="en-GB" sz="3600" dirty="0" err="1"/>
              <a:t>ungbörn</a:t>
            </a:r>
            <a:r>
              <a:rPr lang="en-GB" sz="3600" dirty="0"/>
              <a:t>, </a:t>
            </a:r>
            <a:r>
              <a:rPr lang="en-GB" sz="3600" dirty="0" err="1"/>
              <a:t>svo</a:t>
            </a:r>
            <a:r>
              <a:rPr lang="en-GB" sz="3600" dirty="0"/>
              <a:t> </a:t>
            </a:r>
            <a:r>
              <a:rPr lang="en-GB" sz="3600" dirty="0" err="1"/>
              <a:t>sem</a:t>
            </a:r>
            <a:r>
              <a:rPr lang="en-GB" sz="3600" dirty="0"/>
              <a:t>  SMA / NAN / Hip.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  <a:noFill/>
          <a:ln/>
        </p:spPr>
        <p:txBody>
          <a:bodyPr/>
          <a:lstStyle/>
          <a:p>
            <a:r>
              <a:rPr lang="en-GB">
                <a:solidFill>
                  <a:schemeClr val="accent2"/>
                </a:solidFill>
                <a:latin typeface="Times New Roman" pitchFamily="18" charset="0"/>
              </a:rPr>
              <a:t>Mjólkurblöndur </a:t>
            </a:r>
            <a:br>
              <a:rPr lang="en-GB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GB">
                <a:solidFill>
                  <a:schemeClr val="accent2"/>
                </a:solidFill>
                <a:latin typeface="Times New Roman" pitchFamily="18" charset="0"/>
              </a:rPr>
              <a:t>fyrir börn með sérþarfir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382000" cy="44640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u="sng" dirty="0" err="1"/>
              <a:t>Nutramigen</a:t>
            </a:r>
            <a:r>
              <a:rPr lang="en-GB" u="sng" dirty="0"/>
              <a:t> / </a:t>
            </a:r>
            <a:r>
              <a:rPr lang="en-GB" u="sng" dirty="0" err="1"/>
              <a:t>Pepticate</a:t>
            </a:r>
            <a:endParaRPr lang="en-GB" u="sng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dirty="0"/>
              <a:t> - </a:t>
            </a:r>
            <a:r>
              <a:rPr lang="en-GB" dirty="0" err="1"/>
              <a:t>Innihalda</a:t>
            </a:r>
            <a:r>
              <a:rPr lang="en-GB" dirty="0"/>
              <a:t> </a:t>
            </a:r>
            <a:r>
              <a:rPr lang="en-GB" dirty="0" err="1"/>
              <a:t>hydrolyseruð</a:t>
            </a:r>
            <a:r>
              <a:rPr lang="en-GB" dirty="0"/>
              <a:t> </a:t>
            </a:r>
            <a:r>
              <a:rPr lang="en-GB" dirty="0" err="1"/>
              <a:t>prótein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dirty="0"/>
              <a:t> - </a:t>
            </a:r>
            <a:r>
              <a:rPr lang="en-GB" dirty="0" err="1"/>
              <a:t>Innihalda</a:t>
            </a:r>
            <a:r>
              <a:rPr lang="en-GB" dirty="0"/>
              <a:t> </a:t>
            </a:r>
            <a:r>
              <a:rPr lang="en-GB" dirty="0" err="1"/>
              <a:t>ekki</a:t>
            </a:r>
            <a:r>
              <a:rPr lang="en-GB" dirty="0"/>
              <a:t> </a:t>
            </a:r>
            <a:r>
              <a:rPr lang="en-GB" dirty="0" err="1"/>
              <a:t>mjókursykur</a:t>
            </a:r>
            <a:r>
              <a:rPr lang="en-GB" dirty="0"/>
              <a:t>, </a:t>
            </a:r>
            <a:r>
              <a:rPr lang="en-GB" dirty="0" err="1"/>
              <a:t>aðeins</a:t>
            </a:r>
            <a:r>
              <a:rPr lang="en-GB" dirty="0"/>
              <a:t> </a:t>
            </a:r>
            <a:r>
              <a:rPr lang="en-GB" dirty="0" err="1"/>
              <a:t>glúkósu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dirty="0"/>
              <a:t> - </a:t>
            </a:r>
            <a:r>
              <a:rPr lang="en-GB" dirty="0" err="1"/>
              <a:t>Innihalda</a:t>
            </a:r>
            <a:r>
              <a:rPr lang="en-GB" dirty="0"/>
              <a:t> </a:t>
            </a:r>
            <a:r>
              <a:rPr lang="en-GB" dirty="0" err="1"/>
              <a:t>mikið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MCT (medium chain fatty acids),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þurfa</a:t>
            </a:r>
            <a:r>
              <a:rPr lang="en-GB" dirty="0"/>
              <a:t> </a:t>
            </a:r>
            <a:r>
              <a:rPr lang="en-GB" dirty="0" err="1"/>
              <a:t>ekki</a:t>
            </a:r>
            <a:r>
              <a:rPr lang="en-GB" dirty="0"/>
              <a:t> </a:t>
            </a:r>
            <a:r>
              <a:rPr lang="en-GB" dirty="0" err="1"/>
              <a:t>gallsýrur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frásogast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dirty="0"/>
              <a:t> - </a:t>
            </a:r>
            <a:r>
              <a:rPr lang="en-GB" dirty="0" err="1"/>
              <a:t>Einkum</a:t>
            </a:r>
            <a:r>
              <a:rPr lang="en-GB" dirty="0"/>
              <a:t> </a:t>
            </a:r>
            <a:r>
              <a:rPr lang="en-GB" dirty="0" err="1"/>
              <a:t>ætluð</a:t>
            </a:r>
            <a:r>
              <a:rPr lang="en-GB" dirty="0"/>
              <a:t> </a:t>
            </a:r>
            <a:r>
              <a:rPr lang="en-GB" dirty="0" err="1"/>
              <a:t>börnum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eru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ofnæmi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bæði</a:t>
            </a:r>
            <a:r>
              <a:rPr lang="en-GB" dirty="0"/>
              <a:t> </a:t>
            </a:r>
            <a:r>
              <a:rPr lang="en-GB" dirty="0" err="1"/>
              <a:t>kúamjókur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sojapróteinum</a:t>
            </a:r>
            <a:r>
              <a:rPr lang="en-GB" dirty="0"/>
              <a:t>. </a:t>
            </a:r>
            <a:r>
              <a:rPr lang="en-GB" dirty="0" err="1"/>
              <a:t>Einnig</a:t>
            </a:r>
            <a:r>
              <a:rPr lang="en-GB" dirty="0"/>
              <a:t> </a:t>
            </a:r>
            <a:r>
              <a:rPr lang="en-GB" dirty="0" err="1"/>
              <a:t>börnum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meltingafæravandamál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lifrarsjúkdóma</a:t>
            </a:r>
            <a:r>
              <a:rPr lang="en-GB" dirty="0"/>
              <a:t>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  <a:noFill/>
          <a:ln/>
        </p:spPr>
        <p:txBody>
          <a:bodyPr/>
          <a:lstStyle/>
          <a:p>
            <a:r>
              <a:rPr lang="en-GB" dirty="0" err="1">
                <a:solidFill>
                  <a:schemeClr val="accent2"/>
                </a:solidFill>
                <a:latin typeface="Times New Roman" pitchFamily="18" charset="0"/>
              </a:rPr>
              <a:t>Mjólkurblöndur</a:t>
            </a:r>
            <a:r>
              <a:rPr lang="en-GB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br>
              <a:rPr lang="en-GB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GB" dirty="0" err="1">
                <a:solidFill>
                  <a:schemeClr val="accent2"/>
                </a:solidFill>
                <a:latin typeface="Times New Roman" pitchFamily="18" charset="0"/>
              </a:rPr>
              <a:t>fyrir</a:t>
            </a:r>
            <a:r>
              <a:rPr lang="en-GB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Times New Roman" pitchFamily="18" charset="0"/>
              </a:rPr>
              <a:t>börn</a:t>
            </a:r>
            <a:r>
              <a:rPr lang="en-GB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Times New Roman" pitchFamily="18" charset="0"/>
              </a:rPr>
              <a:t>með</a:t>
            </a:r>
            <a:r>
              <a:rPr lang="en-GB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Times New Roman" pitchFamily="18" charset="0"/>
              </a:rPr>
              <a:t>sérþarfir</a:t>
            </a:r>
            <a:endParaRPr lang="en-GB" dirty="0">
              <a:latin typeface="Times New Roman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382000" cy="44640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u="sng" dirty="0" err="1"/>
              <a:t>Monogen</a:t>
            </a:r>
            <a:endParaRPr lang="en-GB" u="sng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dirty="0"/>
              <a:t>- </a:t>
            </a:r>
            <a:r>
              <a:rPr lang="en-GB" dirty="0" err="1"/>
              <a:t>Fitan</a:t>
            </a:r>
            <a:r>
              <a:rPr lang="en-GB" dirty="0"/>
              <a:t> </a:t>
            </a:r>
            <a:r>
              <a:rPr lang="en-GB" dirty="0" err="1"/>
              <a:t>innihaldeldur</a:t>
            </a:r>
            <a:r>
              <a:rPr lang="en-GB" dirty="0"/>
              <a:t> 93% MCT (medium chain fatty acids).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dirty="0"/>
              <a:t> - </a:t>
            </a:r>
            <a:r>
              <a:rPr lang="en-GB" dirty="0" err="1"/>
              <a:t>Notuð</a:t>
            </a:r>
            <a:r>
              <a:rPr lang="en-GB" dirty="0"/>
              <a:t> </a:t>
            </a:r>
            <a:r>
              <a:rPr lang="en-GB" dirty="0" err="1"/>
              <a:t>á</a:t>
            </a:r>
            <a:r>
              <a:rPr lang="en-GB" dirty="0"/>
              <a:t> </a:t>
            </a:r>
            <a:r>
              <a:rPr lang="en-GB" dirty="0" err="1"/>
              <a:t>Vökudeildum</a:t>
            </a:r>
            <a:r>
              <a:rPr lang="en-GB" dirty="0"/>
              <a:t> </a:t>
            </a:r>
            <a:r>
              <a:rPr lang="en-GB" dirty="0" err="1"/>
              <a:t>m.a.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börn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chylothorax </a:t>
            </a:r>
            <a:r>
              <a:rPr lang="en-GB" dirty="0" err="1"/>
              <a:t>þar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MCT </a:t>
            </a:r>
            <a:r>
              <a:rPr lang="en-GB" dirty="0" err="1"/>
              <a:t>fitur</a:t>
            </a:r>
            <a:r>
              <a:rPr lang="en-GB" dirty="0"/>
              <a:t> </a:t>
            </a:r>
            <a:r>
              <a:rPr lang="en-GB" dirty="0" err="1"/>
              <a:t>eiga</a:t>
            </a:r>
            <a:r>
              <a:rPr lang="en-GB" dirty="0"/>
              <a:t> </a:t>
            </a:r>
            <a:r>
              <a:rPr lang="en-GB" dirty="0" err="1"/>
              <a:t>lítinn</a:t>
            </a:r>
            <a:r>
              <a:rPr lang="en-GB" dirty="0"/>
              <a:t> </a:t>
            </a:r>
            <a:r>
              <a:rPr lang="en-GB" dirty="0" err="1"/>
              <a:t>þátt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myndun</a:t>
            </a:r>
            <a:r>
              <a:rPr lang="en-GB" dirty="0"/>
              <a:t> chyle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F505EC-B284-6B43-85D0-8F96C45847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417295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976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4800" dirty="0" err="1">
                <a:solidFill>
                  <a:schemeClr val="accent2"/>
                </a:solidFill>
                <a:latin typeface="Times New Roman" pitchFamily="18" charset="0"/>
              </a:rPr>
              <a:t>Hitaeiningar</a:t>
            </a:r>
            <a:endParaRPr lang="en-GB" sz="4800" dirty="0">
              <a:latin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772400" cy="4114800"/>
          </a:xfrm>
          <a:noFill/>
          <a:ln/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GB" dirty="0"/>
              <a:t>• </a:t>
            </a:r>
            <a:r>
              <a:rPr lang="en-GB" dirty="0" err="1"/>
              <a:t>Hitaeiningamagn</a:t>
            </a:r>
            <a:r>
              <a:rPr lang="en-GB" dirty="0"/>
              <a:t> í </a:t>
            </a:r>
            <a:r>
              <a:rPr lang="en-GB" dirty="0" err="1"/>
              <a:t>brjóstamjólkur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tilbúinnar</a:t>
            </a:r>
            <a:r>
              <a:rPr lang="en-GB" dirty="0"/>
              <a:t> </a:t>
            </a:r>
            <a:r>
              <a:rPr lang="en-GB" dirty="0" err="1"/>
              <a:t>mjólkur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nýbura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ungbörn</a:t>
            </a:r>
            <a:r>
              <a:rPr lang="en-GB" dirty="0"/>
              <a:t> er um 0,67 kcal/ml. </a:t>
            </a:r>
            <a:r>
              <a:rPr lang="en-GB" dirty="0" err="1"/>
              <a:t>Þó</a:t>
            </a:r>
            <a:r>
              <a:rPr lang="en-GB" dirty="0"/>
              <a:t> </a:t>
            </a:r>
            <a:r>
              <a:rPr lang="en-GB" dirty="0" err="1"/>
              <a:t>breytileiki</a:t>
            </a:r>
            <a:r>
              <a:rPr lang="en-GB" dirty="0"/>
              <a:t> milli </a:t>
            </a:r>
            <a:r>
              <a:rPr lang="en-GB" dirty="0" err="1"/>
              <a:t>mæðra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tíma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hvort</a:t>
            </a:r>
            <a:r>
              <a:rPr lang="en-GB" dirty="0"/>
              <a:t> </a:t>
            </a:r>
            <a:r>
              <a:rPr lang="en-GB" dirty="0" err="1"/>
              <a:t>barnið</a:t>
            </a:r>
            <a:r>
              <a:rPr lang="en-GB" dirty="0"/>
              <a:t> er </a:t>
            </a:r>
            <a:r>
              <a:rPr lang="en-GB" dirty="0" err="1"/>
              <a:t>fyrirburi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ekki</a:t>
            </a:r>
          </a:p>
          <a:p>
            <a:pPr>
              <a:buClr>
                <a:schemeClr val="tx1"/>
              </a:buClr>
              <a:buNone/>
            </a:pPr>
            <a:endParaRPr lang="en-GB" dirty="0"/>
          </a:p>
          <a:p>
            <a:pPr>
              <a:buClr>
                <a:schemeClr val="tx1"/>
              </a:buClr>
              <a:buNone/>
            </a:pPr>
            <a:r>
              <a:rPr lang="en-GB" dirty="0"/>
              <a:t>• </a:t>
            </a:r>
            <a:r>
              <a:rPr lang="en-GB" dirty="0" err="1"/>
              <a:t>Nýburi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drekkur</a:t>
            </a:r>
            <a:r>
              <a:rPr lang="en-GB" dirty="0"/>
              <a:t> 180 ml/kg á </a:t>
            </a:r>
            <a:r>
              <a:rPr lang="en-GB" dirty="0" err="1"/>
              <a:t>sólarhring</a:t>
            </a:r>
            <a:r>
              <a:rPr lang="en-GB" dirty="0"/>
              <a:t> </a:t>
            </a:r>
            <a:r>
              <a:rPr lang="en-GB" dirty="0" err="1"/>
              <a:t>fær</a:t>
            </a:r>
            <a:r>
              <a:rPr lang="en-GB" dirty="0"/>
              <a:t> </a:t>
            </a:r>
            <a:r>
              <a:rPr lang="en-GB" dirty="0" err="1"/>
              <a:t>því</a:t>
            </a:r>
            <a:r>
              <a:rPr lang="en-GB" dirty="0"/>
              <a:t> um 120 kcal/kg á </a:t>
            </a:r>
            <a:r>
              <a:rPr lang="en-GB" dirty="0" err="1"/>
              <a:t>sólarhring</a:t>
            </a:r>
            <a:r>
              <a:rPr lang="en-GB" dirty="0"/>
              <a:t>, </a:t>
            </a:r>
            <a:r>
              <a:rPr lang="en-GB" dirty="0" err="1"/>
              <a:t>sem</a:t>
            </a:r>
            <a:r>
              <a:rPr lang="en-GB" dirty="0"/>
              <a:t> í </a:t>
            </a:r>
            <a:r>
              <a:rPr lang="en-GB" dirty="0" err="1"/>
              <a:t>flestum</a:t>
            </a:r>
            <a:r>
              <a:rPr lang="en-GB" dirty="0"/>
              <a:t> </a:t>
            </a:r>
            <a:r>
              <a:rPr lang="en-GB" dirty="0" err="1"/>
              <a:t>tilvikum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nægilegt</a:t>
            </a:r>
            <a:r>
              <a:rPr lang="en-GB" dirty="0"/>
              <a:t> </a:t>
            </a:r>
            <a:r>
              <a:rPr lang="en-GB" dirty="0" err="1"/>
              <a:t>magn</a:t>
            </a:r>
            <a:r>
              <a:rPr lang="en-GB" dirty="0"/>
              <a:t> </a:t>
            </a:r>
            <a:r>
              <a:rPr lang="en-GB" dirty="0" err="1"/>
              <a:t>hitaeininga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þess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barnið</a:t>
            </a:r>
            <a:r>
              <a:rPr lang="en-GB" dirty="0"/>
              <a:t> </a:t>
            </a:r>
            <a:r>
              <a:rPr lang="en-GB" dirty="0" err="1"/>
              <a:t>þyngist</a:t>
            </a:r>
            <a:r>
              <a:rPr lang="en-GB" dirty="0"/>
              <a:t> </a:t>
            </a:r>
            <a:r>
              <a:rPr lang="en-GB" dirty="0" err="1"/>
              <a:t>eðlilega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4800" dirty="0" err="1">
                <a:solidFill>
                  <a:schemeClr val="accent2"/>
                </a:solidFill>
                <a:latin typeface="Times New Roman" pitchFamily="18" charset="0"/>
              </a:rPr>
              <a:t>Hitaeiningar</a:t>
            </a:r>
            <a:endParaRPr lang="en-GB" sz="4800" dirty="0">
              <a:latin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772400" cy="4114800"/>
          </a:xfrm>
          <a:noFill/>
          <a:ln/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GB" dirty="0"/>
              <a:t>• </a:t>
            </a:r>
            <a:r>
              <a:rPr lang="en-GB" dirty="0" err="1"/>
              <a:t>Hitaeiningamagn</a:t>
            </a:r>
            <a:r>
              <a:rPr lang="en-GB" dirty="0"/>
              <a:t> í </a:t>
            </a:r>
            <a:r>
              <a:rPr lang="en-GB" dirty="0" err="1"/>
              <a:t>brjóstamjólkur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tilbúinnar</a:t>
            </a:r>
            <a:r>
              <a:rPr lang="en-GB" dirty="0"/>
              <a:t> </a:t>
            </a:r>
            <a:r>
              <a:rPr lang="en-GB" dirty="0" err="1"/>
              <a:t>mjólkur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nýbura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ungbörn</a:t>
            </a:r>
            <a:r>
              <a:rPr lang="en-GB" dirty="0"/>
              <a:t> er um 0,67 kcal/ml. </a:t>
            </a:r>
            <a:r>
              <a:rPr lang="en-GB" dirty="0" err="1"/>
              <a:t>Þó</a:t>
            </a:r>
            <a:r>
              <a:rPr lang="en-GB" dirty="0"/>
              <a:t> </a:t>
            </a:r>
            <a:r>
              <a:rPr lang="en-GB" dirty="0" err="1"/>
              <a:t>breytileiki</a:t>
            </a:r>
            <a:r>
              <a:rPr lang="en-GB" dirty="0"/>
              <a:t> milli </a:t>
            </a:r>
            <a:r>
              <a:rPr lang="en-GB" dirty="0" err="1"/>
              <a:t>mæðra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tíma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hvort</a:t>
            </a:r>
            <a:r>
              <a:rPr lang="en-GB" dirty="0"/>
              <a:t> </a:t>
            </a:r>
            <a:r>
              <a:rPr lang="en-GB" dirty="0" err="1"/>
              <a:t>barnið</a:t>
            </a:r>
            <a:r>
              <a:rPr lang="en-GB" dirty="0"/>
              <a:t> er </a:t>
            </a:r>
            <a:r>
              <a:rPr lang="en-GB" dirty="0" err="1"/>
              <a:t>fyrirburi</a:t>
            </a:r>
            <a:r>
              <a:rPr lang="en-GB" dirty="0"/>
              <a:t> </a:t>
            </a:r>
            <a:r>
              <a:rPr lang="en-GB" dirty="0" err="1"/>
              <a:t>eða</a:t>
            </a:r>
            <a:r>
              <a:rPr lang="en-GB" dirty="0"/>
              <a:t> ekki</a:t>
            </a:r>
          </a:p>
          <a:p>
            <a:pPr>
              <a:buClr>
                <a:schemeClr val="tx1"/>
              </a:buClr>
              <a:buNone/>
            </a:pPr>
            <a:endParaRPr lang="en-GB" dirty="0"/>
          </a:p>
          <a:p>
            <a:pPr>
              <a:buClr>
                <a:schemeClr val="tx1"/>
              </a:buClr>
              <a:buNone/>
            </a:pPr>
            <a:r>
              <a:rPr lang="en-GB" dirty="0"/>
              <a:t>• </a:t>
            </a:r>
            <a:r>
              <a:rPr lang="en-GB" dirty="0" err="1"/>
              <a:t>Nýburi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drekkur</a:t>
            </a:r>
            <a:r>
              <a:rPr lang="en-GB" dirty="0"/>
              <a:t> 180 ml/kg á </a:t>
            </a:r>
            <a:r>
              <a:rPr lang="en-GB" dirty="0" err="1"/>
              <a:t>sólarhring</a:t>
            </a:r>
            <a:r>
              <a:rPr lang="en-GB" dirty="0"/>
              <a:t> </a:t>
            </a:r>
            <a:r>
              <a:rPr lang="en-GB" dirty="0" err="1"/>
              <a:t>fær</a:t>
            </a:r>
            <a:r>
              <a:rPr lang="en-GB" dirty="0"/>
              <a:t> </a:t>
            </a:r>
            <a:r>
              <a:rPr lang="en-GB" dirty="0" err="1"/>
              <a:t>því</a:t>
            </a:r>
            <a:r>
              <a:rPr lang="en-GB" dirty="0"/>
              <a:t> um 120 kcal/kg á </a:t>
            </a:r>
            <a:r>
              <a:rPr lang="en-GB" dirty="0" err="1"/>
              <a:t>sólarhring</a:t>
            </a:r>
            <a:r>
              <a:rPr lang="en-GB" dirty="0"/>
              <a:t>, </a:t>
            </a:r>
            <a:r>
              <a:rPr lang="en-GB" dirty="0" err="1"/>
              <a:t>sem</a:t>
            </a:r>
            <a:r>
              <a:rPr lang="en-GB" dirty="0"/>
              <a:t> í </a:t>
            </a:r>
            <a:r>
              <a:rPr lang="en-GB" dirty="0" err="1"/>
              <a:t>flestum</a:t>
            </a:r>
            <a:r>
              <a:rPr lang="en-GB" dirty="0"/>
              <a:t> </a:t>
            </a:r>
            <a:r>
              <a:rPr lang="en-GB" dirty="0" err="1"/>
              <a:t>tilvikum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nægilegt</a:t>
            </a:r>
            <a:r>
              <a:rPr lang="en-GB" dirty="0"/>
              <a:t> </a:t>
            </a:r>
            <a:r>
              <a:rPr lang="en-GB" dirty="0" err="1"/>
              <a:t>magn</a:t>
            </a:r>
            <a:r>
              <a:rPr lang="en-GB" dirty="0"/>
              <a:t> </a:t>
            </a:r>
            <a:r>
              <a:rPr lang="en-GB" dirty="0" err="1"/>
              <a:t>hitaeininga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þess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barnið</a:t>
            </a:r>
            <a:r>
              <a:rPr lang="en-GB" dirty="0"/>
              <a:t> </a:t>
            </a:r>
            <a:r>
              <a:rPr lang="en-GB" dirty="0" err="1"/>
              <a:t>þyngist</a:t>
            </a:r>
            <a:r>
              <a:rPr lang="en-GB" dirty="0"/>
              <a:t> </a:t>
            </a:r>
            <a:r>
              <a:rPr lang="en-GB" dirty="0" err="1"/>
              <a:t>eðlilega</a:t>
            </a:r>
            <a:r>
              <a:rPr lang="en-GB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5868ED4-9F66-2149-B76C-800D3BD2D3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50154"/>
            <a:ext cx="1800200" cy="25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61812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Mjólk mæðra fyrirbura</a:t>
            </a:r>
            <a:endParaRPr lang="en-GB" sz="3200">
              <a:solidFill>
                <a:schemeClr val="accent2"/>
              </a:solidFill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315200" cy="4038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dirty="0"/>
              <a:t>• </a:t>
            </a:r>
            <a:r>
              <a:rPr lang="en-GB" dirty="0" err="1"/>
              <a:t>Inniheldur</a:t>
            </a:r>
            <a:r>
              <a:rPr lang="en-GB" dirty="0"/>
              <a:t> </a:t>
            </a:r>
            <a:r>
              <a:rPr lang="en-GB" dirty="0" err="1"/>
              <a:t>meira</a:t>
            </a:r>
            <a:r>
              <a:rPr lang="en-GB" dirty="0"/>
              <a:t> </a:t>
            </a:r>
            <a:r>
              <a:rPr lang="en-GB" dirty="0" err="1"/>
              <a:t>magn</a:t>
            </a:r>
            <a:r>
              <a:rPr lang="en-GB" dirty="0"/>
              <a:t> </a:t>
            </a:r>
            <a:r>
              <a:rPr lang="en-GB" u="sng" dirty="0" err="1"/>
              <a:t>próteina</a:t>
            </a:r>
            <a:r>
              <a:rPr lang="en-GB" dirty="0"/>
              <a:t> en </a:t>
            </a:r>
            <a:r>
              <a:rPr lang="en-GB" dirty="0" err="1"/>
              <a:t>mjólk</a:t>
            </a:r>
            <a:r>
              <a:rPr lang="en-GB" dirty="0"/>
              <a:t> </a:t>
            </a:r>
            <a:r>
              <a:rPr lang="en-GB" dirty="0" err="1"/>
              <a:t>mæðra</a:t>
            </a:r>
            <a:r>
              <a:rPr lang="en-GB" dirty="0"/>
              <a:t> </a:t>
            </a:r>
            <a:r>
              <a:rPr lang="en-GB" dirty="0" err="1"/>
              <a:t>fullburða</a:t>
            </a:r>
            <a:r>
              <a:rPr lang="en-GB" dirty="0"/>
              <a:t> </a:t>
            </a:r>
            <a:r>
              <a:rPr lang="en-GB" dirty="0" err="1"/>
              <a:t>barna</a:t>
            </a:r>
            <a:endParaRPr lang="en-GB" dirty="0"/>
          </a:p>
          <a:p>
            <a:pPr>
              <a:buFont typeface="Monotype Sorts" pitchFamily="2" charset="2"/>
              <a:buNone/>
            </a:pPr>
            <a:r>
              <a:rPr lang="en-GB" dirty="0"/>
              <a:t>	(</a:t>
            </a:r>
            <a:r>
              <a:rPr lang="en-GB" dirty="0" err="1"/>
              <a:t>samt</a:t>
            </a:r>
            <a:r>
              <a:rPr lang="en-GB" dirty="0"/>
              <a:t> </a:t>
            </a:r>
            <a:r>
              <a:rPr lang="en-GB" dirty="0" err="1"/>
              <a:t>ekki</a:t>
            </a:r>
            <a:r>
              <a:rPr lang="en-GB" dirty="0"/>
              <a:t> </a:t>
            </a:r>
            <a:r>
              <a:rPr lang="en-GB" dirty="0" err="1"/>
              <a:t>nóg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fyrirburann</a:t>
            </a:r>
            <a:r>
              <a:rPr lang="en-GB" dirty="0"/>
              <a:t> !!)</a:t>
            </a:r>
          </a:p>
          <a:p>
            <a:pPr>
              <a:buFont typeface="Monotype Sorts" pitchFamily="2" charset="2"/>
              <a:buNone/>
            </a:pPr>
            <a:endParaRPr lang="en-GB" sz="1000" dirty="0"/>
          </a:p>
          <a:p>
            <a:pPr>
              <a:buFont typeface="Monotype Sorts" pitchFamily="2" charset="2"/>
              <a:buNone/>
            </a:pPr>
            <a:r>
              <a:rPr lang="en-GB" dirty="0"/>
              <a:t>• </a:t>
            </a:r>
            <a:r>
              <a:rPr lang="en-GB" dirty="0" err="1"/>
              <a:t>Inniheldur</a:t>
            </a:r>
            <a:r>
              <a:rPr lang="en-GB" dirty="0"/>
              <a:t> </a:t>
            </a:r>
            <a:r>
              <a:rPr lang="en-GB" dirty="0" err="1"/>
              <a:t>meira</a:t>
            </a:r>
            <a:r>
              <a:rPr lang="en-GB" dirty="0"/>
              <a:t> </a:t>
            </a:r>
            <a:r>
              <a:rPr lang="en-GB" dirty="0" err="1"/>
              <a:t>magn</a:t>
            </a:r>
            <a:r>
              <a:rPr lang="en-GB" dirty="0"/>
              <a:t> </a:t>
            </a:r>
            <a:r>
              <a:rPr lang="en-GB" u="sng" dirty="0" err="1"/>
              <a:t>electrolyta</a:t>
            </a:r>
            <a:endParaRPr lang="en-GB" dirty="0"/>
          </a:p>
          <a:p>
            <a:pPr>
              <a:buFont typeface="Monotype Sorts" pitchFamily="2" charset="2"/>
              <a:buNone/>
            </a:pPr>
            <a:r>
              <a:rPr lang="en-GB" dirty="0"/>
              <a:t>	(Na, K, </a:t>
            </a:r>
            <a:r>
              <a:rPr lang="en-GB" dirty="0" err="1"/>
              <a:t>Cl</a:t>
            </a:r>
            <a:r>
              <a:rPr lang="en-GB" dirty="0"/>
              <a:t>)</a:t>
            </a:r>
          </a:p>
          <a:p>
            <a:pPr>
              <a:buFont typeface="Monotype Sorts" pitchFamily="2" charset="2"/>
              <a:buNone/>
            </a:pPr>
            <a:endParaRPr lang="en-GB" sz="1000" dirty="0"/>
          </a:p>
          <a:p>
            <a:pPr>
              <a:buFont typeface="Monotype Sorts" pitchFamily="2" charset="2"/>
              <a:buNone/>
            </a:pPr>
            <a:r>
              <a:rPr lang="en-GB" dirty="0"/>
              <a:t>• </a:t>
            </a:r>
            <a:r>
              <a:rPr lang="en-GB" dirty="0" err="1"/>
              <a:t>Inniheldur</a:t>
            </a:r>
            <a:r>
              <a:rPr lang="en-GB" dirty="0"/>
              <a:t> </a:t>
            </a:r>
            <a:r>
              <a:rPr lang="en-GB" dirty="0" err="1"/>
              <a:t>ónógt</a:t>
            </a:r>
            <a:r>
              <a:rPr lang="en-GB" dirty="0"/>
              <a:t> </a:t>
            </a:r>
            <a:r>
              <a:rPr lang="en-GB" dirty="0" err="1"/>
              <a:t>magn</a:t>
            </a:r>
            <a:r>
              <a:rPr lang="en-GB" dirty="0"/>
              <a:t> </a:t>
            </a:r>
            <a:r>
              <a:rPr lang="en-GB" u="sng" dirty="0"/>
              <a:t>calcium </a:t>
            </a:r>
            <a:r>
              <a:rPr lang="en-GB" u="sng" dirty="0" err="1"/>
              <a:t>og</a:t>
            </a:r>
            <a:r>
              <a:rPr lang="en-GB" u="sng" dirty="0"/>
              <a:t> </a:t>
            </a:r>
            <a:r>
              <a:rPr lang="en-GB" u="sng" dirty="0" err="1"/>
              <a:t>fosfór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fyrirburann</a:t>
            </a:r>
            <a:endParaRPr lang="en-GB" dirty="0"/>
          </a:p>
          <a:p>
            <a:pPr>
              <a:buFont typeface="Monotype Sorts" pitchFamily="2" charset="2"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chemeClr val="accent2"/>
                </a:solidFill>
              </a:rPr>
              <a:t>“Rickets of prematurity”</a:t>
            </a:r>
            <a:endParaRPr lang="en-GB" sz="3200">
              <a:solidFill>
                <a:schemeClr val="accent2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315200" cy="4038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altLang="is-IS"/>
              <a:t>• Óeðlilega lítil beinþéttni hjá fyrirburum vegna ónógrar calcium- og fosfórinntöku</a:t>
            </a:r>
          </a:p>
          <a:p>
            <a:pPr>
              <a:buFont typeface="Monotype Sorts" pitchFamily="2" charset="2"/>
              <a:buNone/>
            </a:pPr>
            <a:endParaRPr lang="en-GB" altLang="is-IS" sz="1000"/>
          </a:p>
          <a:p>
            <a:pPr>
              <a:buFont typeface="Monotype Sorts" pitchFamily="2" charset="2"/>
              <a:buNone/>
            </a:pPr>
            <a:r>
              <a:rPr lang="en-GB" altLang="is-IS"/>
              <a:t>• Eykur hættu á beinbrotum</a:t>
            </a:r>
          </a:p>
          <a:p>
            <a:pPr>
              <a:buFont typeface="Monotype Sorts" pitchFamily="2" charset="2"/>
              <a:buNone/>
            </a:pPr>
            <a:endParaRPr lang="en-GB" altLang="is-IS" sz="1000"/>
          </a:p>
          <a:p>
            <a:pPr>
              <a:buFont typeface="Monotype Sorts" pitchFamily="2" charset="2"/>
              <a:buNone/>
            </a:pPr>
            <a:r>
              <a:rPr lang="en-GB" altLang="is-IS"/>
              <a:t>	</a:t>
            </a:r>
          </a:p>
          <a:p>
            <a:pPr>
              <a:buFont typeface="Monotype Sorts" pitchFamily="2" charset="2"/>
              <a:buNone/>
            </a:pPr>
            <a:endParaRPr lang="en-GB" altLang="is-I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  <a:noFill/>
          <a:ln/>
        </p:spPr>
        <p:txBody>
          <a:bodyPr/>
          <a:lstStyle/>
          <a:p>
            <a:r>
              <a:rPr lang="en-GB">
                <a:solidFill>
                  <a:schemeClr val="accent2"/>
                </a:solidFill>
                <a:latin typeface="Times New Roman" pitchFamily="18" charset="0"/>
              </a:rPr>
              <a:t>Mjólkurblöndur </a:t>
            </a:r>
            <a:br>
              <a:rPr lang="en-GB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GB">
                <a:solidFill>
                  <a:schemeClr val="accent2"/>
                </a:solidFill>
                <a:latin typeface="Times New Roman" pitchFamily="18" charset="0"/>
              </a:rPr>
              <a:t>fyrir börn með sérþarfir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382000" cy="44640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u="sng" dirty="0" err="1"/>
              <a:t>Þurrmjólkurblöndur</a:t>
            </a:r>
            <a:r>
              <a:rPr lang="en-GB" u="sng" dirty="0"/>
              <a:t> </a:t>
            </a:r>
            <a:r>
              <a:rPr lang="en-GB" u="sng" dirty="0" err="1"/>
              <a:t>fyrir</a:t>
            </a:r>
            <a:r>
              <a:rPr lang="en-GB" u="sng" dirty="0"/>
              <a:t> </a:t>
            </a:r>
            <a:r>
              <a:rPr lang="en-GB" u="sng" dirty="0" err="1"/>
              <a:t>fyrirbura</a:t>
            </a:r>
            <a:endParaRPr lang="en-GB" u="sng" dirty="0"/>
          </a:p>
          <a:p>
            <a:pPr>
              <a:buFontTx/>
              <a:buNone/>
            </a:pPr>
            <a:r>
              <a:rPr lang="en-GB" dirty="0"/>
              <a:t>- </a:t>
            </a:r>
            <a:r>
              <a:rPr lang="en-GB" dirty="0" err="1"/>
              <a:t>Tilbúin</a:t>
            </a:r>
            <a:r>
              <a:rPr lang="en-GB" dirty="0"/>
              <a:t> </a:t>
            </a:r>
            <a:r>
              <a:rPr lang="en-GB" dirty="0" err="1"/>
              <a:t>mjókurblanda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ætluð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fyrirburum</a:t>
            </a:r>
            <a:r>
              <a:rPr lang="en-GB" dirty="0"/>
              <a:t>.</a:t>
            </a:r>
          </a:p>
          <a:p>
            <a:pPr>
              <a:buFontTx/>
              <a:buNone/>
            </a:pPr>
            <a:r>
              <a:rPr lang="en-GB" dirty="0"/>
              <a:t>- </a:t>
            </a:r>
            <a:r>
              <a:rPr lang="en-GB" dirty="0" err="1"/>
              <a:t>Inniheldur</a:t>
            </a:r>
            <a:r>
              <a:rPr lang="en-GB" dirty="0"/>
              <a:t> </a:t>
            </a:r>
            <a:r>
              <a:rPr lang="en-GB" dirty="0" err="1"/>
              <a:t>meira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hitaeiningum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próteinum</a:t>
            </a:r>
            <a:r>
              <a:rPr lang="en-GB" dirty="0"/>
              <a:t> en </a:t>
            </a:r>
            <a:r>
              <a:rPr lang="en-GB" dirty="0" err="1"/>
              <a:t>venjulegar</a:t>
            </a:r>
            <a:r>
              <a:rPr lang="en-GB" dirty="0"/>
              <a:t> </a:t>
            </a:r>
            <a:r>
              <a:rPr lang="en-GB" dirty="0" err="1"/>
              <a:t>kúamjókurblöndur</a:t>
            </a:r>
            <a:r>
              <a:rPr lang="en-GB" dirty="0"/>
              <a:t>. </a:t>
            </a:r>
            <a:r>
              <a:rPr lang="en-GB" dirty="0" err="1"/>
              <a:t>Einnig</a:t>
            </a:r>
            <a:r>
              <a:rPr lang="en-GB" dirty="0"/>
              <a:t> </a:t>
            </a:r>
            <a:r>
              <a:rPr lang="en-GB" dirty="0" err="1"/>
              <a:t>meira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próteinum</a:t>
            </a:r>
            <a:r>
              <a:rPr lang="en-GB" dirty="0"/>
              <a:t>, MCT </a:t>
            </a:r>
            <a:r>
              <a:rPr lang="en-GB" dirty="0" err="1"/>
              <a:t>fitu</a:t>
            </a:r>
            <a:r>
              <a:rPr lang="en-GB" dirty="0"/>
              <a:t>, Ca </a:t>
            </a:r>
            <a:r>
              <a:rPr lang="en-GB" dirty="0" err="1"/>
              <a:t>og</a:t>
            </a:r>
            <a:r>
              <a:rPr lang="en-GB" dirty="0"/>
              <a:t> P</a:t>
            </a:r>
            <a:r>
              <a:rPr lang="en-GB" sz="1000" dirty="0"/>
              <a:t>i</a:t>
            </a:r>
            <a:r>
              <a:rPr lang="en-GB" dirty="0"/>
              <a:t>.</a:t>
            </a:r>
          </a:p>
          <a:p>
            <a:pPr>
              <a:buFontTx/>
              <a:buNone/>
            </a:pPr>
            <a:r>
              <a:rPr lang="en-GB" u="sng" dirty="0" err="1"/>
              <a:t>Næringarduft</a:t>
            </a:r>
            <a:r>
              <a:rPr lang="en-GB" u="sng" dirty="0"/>
              <a:t> </a:t>
            </a:r>
            <a:r>
              <a:rPr lang="en-GB" u="sng" dirty="0" err="1"/>
              <a:t>til</a:t>
            </a:r>
            <a:r>
              <a:rPr lang="en-GB" u="sng" dirty="0"/>
              <a:t> </a:t>
            </a:r>
            <a:r>
              <a:rPr lang="en-GB" u="sng" dirty="0" err="1"/>
              <a:t>að</a:t>
            </a:r>
            <a:r>
              <a:rPr lang="en-GB" u="sng" dirty="0"/>
              <a:t> </a:t>
            </a:r>
            <a:r>
              <a:rPr lang="en-GB" u="sng" dirty="0" err="1"/>
              <a:t>bæta</a:t>
            </a:r>
            <a:r>
              <a:rPr lang="en-GB" u="sng" dirty="0"/>
              <a:t> í </a:t>
            </a:r>
            <a:r>
              <a:rPr lang="en-GB" u="sng" dirty="0" err="1"/>
              <a:t>brjóstamjólk</a:t>
            </a:r>
            <a:endParaRPr lang="en-GB" u="sng" dirty="0"/>
          </a:p>
          <a:p>
            <a:pPr>
              <a:buFontTx/>
              <a:buNone/>
            </a:pPr>
            <a:r>
              <a:rPr lang="en-GB" dirty="0"/>
              <a:t>- </a:t>
            </a:r>
            <a:r>
              <a:rPr lang="en-GB" dirty="0" err="1"/>
              <a:t>Notað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næringarbæta</a:t>
            </a:r>
            <a:r>
              <a:rPr lang="en-GB" dirty="0"/>
              <a:t> </a:t>
            </a:r>
            <a:r>
              <a:rPr lang="en-GB" dirty="0" err="1"/>
              <a:t>brjóstamjólk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gefin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fyrirburum</a:t>
            </a:r>
            <a:r>
              <a:rPr lang="en-GB" dirty="0"/>
              <a:t>.</a:t>
            </a:r>
          </a:p>
          <a:p>
            <a:pPr>
              <a:buFont typeface="Monotype Sorts" pitchFamily="2" charset="2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292899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066800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  <a:latin typeface="Times New Roman" pitchFamily="18" charset="0"/>
              </a:rPr>
              <a:t>Næringarinnihald mjólkurtegunda*</a:t>
            </a:r>
            <a:endParaRPr lang="en-GB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9154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800" dirty="0"/>
              <a:t>				</a:t>
            </a:r>
            <a:r>
              <a:rPr lang="en-GB" sz="2800" u="sng" dirty="0"/>
              <a:t>Cal</a:t>
            </a:r>
            <a:r>
              <a:rPr lang="en-GB" sz="2800" dirty="0"/>
              <a:t>.  </a:t>
            </a:r>
            <a:r>
              <a:rPr lang="en-GB" sz="2800" u="sng" dirty="0" err="1"/>
              <a:t>Prótein</a:t>
            </a:r>
            <a:r>
              <a:rPr lang="en-GB" sz="2800" dirty="0"/>
              <a:t>   </a:t>
            </a:r>
            <a:r>
              <a:rPr lang="en-GB" sz="2800" u="sng" dirty="0" err="1"/>
              <a:t>Fita</a:t>
            </a:r>
            <a:r>
              <a:rPr lang="en-GB" sz="2800" dirty="0"/>
              <a:t>	</a:t>
            </a:r>
            <a:r>
              <a:rPr lang="en-GB" sz="2800" u="sng" dirty="0" err="1"/>
              <a:t>Kolvetni</a:t>
            </a:r>
            <a:r>
              <a:rPr lang="en-GB" sz="2800" dirty="0"/>
              <a:t> </a:t>
            </a:r>
            <a:r>
              <a:rPr lang="en-GB" sz="2800" u="sng" dirty="0"/>
              <a:t>Ca</a:t>
            </a:r>
            <a:r>
              <a:rPr lang="en-GB" sz="2800" dirty="0"/>
              <a:t>	 </a:t>
            </a:r>
            <a:r>
              <a:rPr lang="en-GB" sz="2800" u="sng" dirty="0" err="1"/>
              <a:t>Fosfór</a:t>
            </a:r>
            <a:endParaRPr lang="en-GB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800" dirty="0"/>
              <a:t>BM / </a:t>
            </a:r>
            <a:r>
              <a:rPr lang="en-GB" sz="2800" dirty="0" err="1"/>
              <a:t>fullburða</a:t>
            </a:r>
            <a:r>
              <a:rPr lang="en-GB" sz="2800" dirty="0"/>
              <a:t>	690 	   9	   42	    73	    280	   147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800" dirty="0"/>
              <a:t>BM / </a:t>
            </a:r>
            <a:r>
              <a:rPr lang="en-GB" sz="2800" dirty="0" err="1"/>
              <a:t>fyrirbura</a:t>
            </a:r>
            <a:r>
              <a:rPr lang="en-GB" sz="2800" dirty="0"/>
              <a:t>	670  	 14	   39	    66	    248	   128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800" dirty="0" err="1"/>
              <a:t>BM+Enfamil</a:t>
            </a:r>
            <a:r>
              <a:rPr lang="en-GB" sz="2800" dirty="0"/>
              <a:t>**	740	 22	   39	    76	    568	   428	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800" dirty="0"/>
              <a:t>SMA			670	 15	   36	    72	    460	   330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800" dirty="0" err="1"/>
              <a:t>Enfalac</a:t>
            </a:r>
            <a:r>
              <a:rPr lang="en-GB" sz="2800" dirty="0"/>
              <a:t> </a:t>
            </a:r>
            <a:r>
              <a:rPr lang="en-GB" sz="2800" dirty="0" err="1"/>
              <a:t>premat</a:t>
            </a:r>
            <a:r>
              <a:rPr lang="en-GB" sz="2800" dirty="0"/>
              <a:t>	810  	 24	   41	    89      810   	   440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800" dirty="0"/>
              <a:t>BM: </a:t>
            </a:r>
            <a:r>
              <a:rPr lang="en-GB" sz="2800" dirty="0" err="1"/>
              <a:t>brjóstamjók</a:t>
            </a:r>
            <a:endParaRPr lang="en-GB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800" dirty="0"/>
              <a:t>* g/mg per </a:t>
            </a:r>
            <a:r>
              <a:rPr lang="en-GB" sz="2800" dirty="0" err="1"/>
              <a:t>lítra</a:t>
            </a:r>
            <a:endParaRPr lang="en-GB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 sz="2800" dirty="0"/>
              <a:t>** </a:t>
            </a:r>
            <a:r>
              <a:rPr lang="en-GB" sz="2800" dirty="0" err="1"/>
              <a:t>miðað</a:t>
            </a:r>
            <a:r>
              <a:rPr lang="en-GB" sz="2800" dirty="0"/>
              <a:t> </a:t>
            </a:r>
            <a:r>
              <a:rPr lang="en-GB" sz="2800" dirty="0" err="1"/>
              <a:t>við</a:t>
            </a:r>
            <a:r>
              <a:rPr lang="en-GB" sz="2800" dirty="0"/>
              <a:t> 4 </a:t>
            </a:r>
            <a:r>
              <a:rPr lang="en-GB" sz="2800" dirty="0" err="1"/>
              <a:t>bréf</a:t>
            </a:r>
            <a:r>
              <a:rPr lang="en-GB" sz="2800" dirty="0"/>
              <a:t> / 100 ml </a:t>
            </a:r>
            <a:r>
              <a:rPr lang="en-GB" sz="2800" dirty="0" err="1"/>
              <a:t>brjóstamjólk</a:t>
            </a:r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Vökvabúskapur nýbura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/>
              <a:t>• Þvagútskilnaður nýbura er mjög lítill fyrsta sólarhringinn vegna mikillar losunar á ADH (</a:t>
            </a:r>
            <a:r>
              <a:rPr lang="en-GB" u="sng"/>
              <a:t>A</a:t>
            </a:r>
            <a:r>
              <a:rPr lang="en-GB"/>
              <a:t>nti </a:t>
            </a:r>
            <a:r>
              <a:rPr lang="en-GB" u="sng"/>
              <a:t>D</a:t>
            </a:r>
            <a:r>
              <a:rPr lang="en-GB"/>
              <a:t>iuretic </a:t>
            </a:r>
            <a:r>
              <a:rPr lang="en-GB" u="sng"/>
              <a:t>H</a:t>
            </a:r>
            <a:r>
              <a:rPr lang="en-GB"/>
              <a:t>ormone) frá heiladingli í fæðingunni.</a:t>
            </a:r>
          </a:p>
          <a:p>
            <a:pPr>
              <a:lnSpc>
                <a:spcPct val="20000"/>
              </a:lnSpc>
              <a:buFont typeface="Monotype Sorts" pitchFamily="2" charset="2"/>
              <a:buNone/>
            </a:pPr>
            <a:endParaRPr lang="en-GB"/>
          </a:p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/>
              <a:t>• Aukin vökvaþörf næstu dagana endurspeglar aukinn þvagútskilnað.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  <a:noFill/>
          <a:ln/>
        </p:spPr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Stoðmjólk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382000" cy="446405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sz="3600"/>
              <a:t>- Ætluð fyrir börn frá 6 mán. til 2 ára.</a:t>
            </a:r>
          </a:p>
          <a:p>
            <a:pPr>
              <a:buFontTx/>
              <a:buNone/>
            </a:pPr>
            <a:r>
              <a:rPr lang="en-GB" sz="3600"/>
              <a:t>- Járnbætt og líkari brjóstamjólk en venjuleg kúamjólk.</a:t>
            </a:r>
          </a:p>
          <a:p>
            <a:pPr>
              <a:buFontTx/>
              <a:buNone/>
            </a:pPr>
            <a:r>
              <a:rPr lang="en-GB" sz="3600"/>
              <a:t>- Framleidd af Mjókursamsölunni.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is-IS">
                <a:solidFill>
                  <a:schemeClr val="accent2"/>
                </a:solidFill>
                <a:latin typeface="Times New Roman" pitchFamily="18" charset="0"/>
              </a:rPr>
              <a:t>Þróun járnbúskaps </a:t>
            </a:r>
            <a:br>
              <a:rPr lang="is-IS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is-IS">
                <a:solidFill>
                  <a:schemeClr val="accent2"/>
                </a:solidFill>
                <a:latin typeface="Times New Roman" pitchFamily="18" charset="0"/>
              </a:rPr>
              <a:t>meðal íslenskra barna</a:t>
            </a:r>
            <a:r>
              <a:rPr lang="en-GB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61795" name="Group 3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3250756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is-I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Járskorts-blóðleysi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Hgb &lt; 102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MCV &lt; 74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SF &lt; 12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Járnskortur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is-IS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MCV&lt;74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SF&lt;12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Lélegar járnbirgðir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is-I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is-I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SF&lt;12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1995-1996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2,7 %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29 %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41 %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2005*</a:t>
                      </a:r>
                      <a:endParaRPr kumimoji="0" lang="en-GB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0 %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1,4 %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is-I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5,8 %</a:t>
                      </a:r>
                      <a:endParaRPr kumimoji="0" lang="en-GB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539750" y="5373688"/>
            <a:ext cx="8156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is-IS" sz="1600">
                <a:latin typeface="Arial" charset="0"/>
              </a:rPr>
              <a:t>Hgb: Serum hemoglobin (g/L); MCV: Mean corpuscular volume; SF: Serum ferritin (</a:t>
            </a:r>
            <a:r>
              <a:rPr lang="en-US" sz="1600">
                <a:latin typeface="Arial" charset="0"/>
                <a:cs typeface="Arial" charset="0"/>
              </a:rPr>
              <a:t>µg/L</a:t>
            </a:r>
            <a:r>
              <a:rPr lang="is-IS" sz="1600">
                <a:latin typeface="Arial" charset="0"/>
              </a:rPr>
              <a:t>)</a:t>
            </a:r>
          </a:p>
          <a:p>
            <a:pPr eaLnBrk="1" hangingPunct="1"/>
            <a:r>
              <a:rPr lang="is-IS" sz="1600">
                <a:latin typeface="Arial" charset="0"/>
              </a:rPr>
              <a:t>* Eftir tilkomu stoðmjólkur, sem er járnbætt.</a:t>
            </a:r>
            <a:endParaRPr lang="en-GB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148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  <a:noFill/>
          <a:ln/>
        </p:spPr>
        <p:txBody>
          <a:bodyPr/>
          <a:lstStyle/>
          <a:p>
            <a:r>
              <a:rPr lang="en-GB" sz="4800" dirty="0">
                <a:solidFill>
                  <a:schemeClr val="accent2"/>
                </a:solidFill>
                <a:latin typeface="Times New Roman" pitchFamily="18" charset="0"/>
              </a:rPr>
              <a:t>D </a:t>
            </a:r>
            <a:r>
              <a:rPr lang="en-GB" sz="4800" dirty="0" err="1">
                <a:solidFill>
                  <a:schemeClr val="accent2"/>
                </a:solidFill>
                <a:latin typeface="Times New Roman" pitchFamily="18" charset="0"/>
              </a:rPr>
              <a:t>vítamín</a:t>
            </a:r>
            <a:endParaRPr lang="en-GB" sz="4800" dirty="0">
              <a:latin typeface="Times New Roman" pitchFamily="18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8382000" cy="446405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/>
              <a:t>- Börn þurfa aukalega D-vítamín fyrsta árið, annars er hætta á D-vítamín skorti.</a:t>
            </a:r>
          </a:p>
          <a:p>
            <a:pPr>
              <a:buFontTx/>
              <a:buNone/>
            </a:pPr>
            <a:r>
              <a:rPr lang="en-GB" i="1"/>
              <a:t>- Meira en fjórðungur ungbarna sem ekki fá      D-vítamín eða lýsi aukalega fá minna en ráðlagðan dagskamt af D-vítamíni.</a:t>
            </a:r>
          </a:p>
          <a:p>
            <a:pPr>
              <a:buFontTx/>
              <a:buNone/>
            </a:pPr>
            <a:r>
              <a:rPr lang="en-GB" i="1"/>
              <a:t>	(Læknablaðið 2005; 91:581-7)</a:t>
            </a:r>
          </a:p>
          <a:p>
            <a:pPr>
              <a:buFontTx/>
              <a:buNone/>
            </a:pPr>
            <a:r>
              <a:rPr lang="en-GB"/>
              <a:t>- Því mælt með að gefa börnum D-vítamín dropa eða lýsi daglega fyrsta æviárið.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Föst fæða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GB" sz="2800"/>
              <a:t>Amennt mælt með því að byrja að gefa ungbörnum fasta fæðu við 4 – 6 mánaða aldur.</a:t>
            </a:r>
          </a:p>
          <a:p>
            <a:pPr>
              <a:buFontTx/>
              <a:buNone/>
            </a:pPr>
            <a:endParaRPr lang="en-GB" sz="2800"/>
          </a:p>
          <a:p>
            <a:pPr>
              <a:buFontTx/>
              <a:buNone/>
            </a:pPr>
            <a:r>
              <a:rPr lang="en-GB" sz="2800"/>
              <a:t>- Byrja á grautum, síðan grænmeti og loks ávexti.</a:t>
            </a:r>
          </a:p>
        </p:txBody>
      </p:sp>
      <p:pic>
        <p:nvPicPr>
          <p:cNvPr id="108548" name="Picture 4" descr="buddabab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24450" y="2565400"/>
            <a:ext cx="4019550" cy="2679700"/>
          </a:xfrm>
          <a:noFill/>
          <a:ln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838" y="0"/>
            <a:ext cx="4160837" cy="61658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</p:pic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0" y="6431295"/>
            <a:ext cx="9144000" cy="40011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s-IS" sz="2000" dirty="0">
                <a:solidFill>
                  <a:schemeClr val="bg2"/>
                </a:solidFill>
              </a:rPr>
              <a:t>http://www.landlaeknir.is/servlet/file/store93/item11448/Naering_net.pdf</a:t>
            </a:r>
            <a:endParaRPr lang="is-I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Vökvaþörf nýbura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772400" cy="4114800"/>
          </a:xfrm>
          <a:noFill/>
          <a:ln/>
        </p:spPr>
        <p:txBody>
          <a:bodyPr/>
          <a:lstStyle/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dirty="0"/>
              <a:t>• </a:t>
            </a:r>
            <a:r>
              <a:rPr lang="en-GB" dirty="0" err="1"/>
              <a:t>Fyrsti</a:t>
            </a:r>
            <a:r>
              <a:rPr lang="en-GB" dirty="0"/>
              <a:t> </a:t>
            </a:r>
            <a:r>
              <a:rPr lang="en-GB" dirty="0" err="1"/>
              <a:t>sólarhringur</a:t>
            </a:r>
            <a:r>
              <a:rPr lang="en-GB" dirty="0"/>
              <a:t> 60 - 80 ml/kg/</a:t>
            </a:r>
            <a:r>
              <a:rPr lang="en-GB" dirty="0" err="1"/>
              <a:t>sól</a:t>
            </a:r>
            <a:r>
              <a:rPr lang="en-GB" dirty="0"/>
              <a:t>.</a:t>
            </a:r>
          </a:p>
          <a:p>
            <a:pPr>
              <a:buFont typeface="Monotype Sorts" pitchFamily="2" charset="2"/>
              <a:buNone/>
            </a:pPr>
            <a:endParaRPr lang="en-GB" dirty="0"/>
          </a:p>
          <a:p>
            <a:pPr>
              <a:buClr>
                <a:schemeClr val="tx1"/>
              </a:buClr>
              <a:buFont typeface="Monotype Sorts" pitchFamily="2" charset="2"/>
              <a:buNone/>
            </a:pPr>
            <a:r>
              <a:rPr lang="en-GB" dirty="0"/>
              <a:t>• </a:t>
            </a:r>
            <a:r>
              <a:rPr lang="en-GB" dirty="0" err="1"/>
              <a:t>Vökvaþörfin</a:t>
            </a:r>
            <a:r>
              <a:rPr lang="en-GB" dirty="0"/>
              <a:t> </a:t>
            </a:r>
            <a:r>
              <a:rPr lang="en-GB" dirty="0" err="1"/>
              <a:t>eykst</a:t>
            </a:r>
            <a:r>
              <a:rPr lang="en-GB" dirty="0"/>
              <a:t> </a:t>
            </a:r>
            <a:r>
              <a:rPr lang="en-GB" dirty="0" err="1"/>
              <a:t>síðan</a:t>
            </a:r>
            <a:r>
              <a:rPr lang="en-GB" dirty="0"/>
              <a:t> um 20 ml/kg/</a:t>
            </a:r>
            <a:r>
              <a:rPr lang="en-GB" dirty="0" err="1"/>
              <a:t>sól</a:t>
            </a:r>
            <a:r>
              <a:rPr lang="en-GB" dirty="0"/>
              <a:t> á dag, </a:t>
            </a:r>
            <a:r>
              <a:rPr lang="en-GB" dirty="0" err="1"/>
              <a:t>upp</a:t>
            </a:r>
            <a:r>
              <a:rPr lang="en-GB" dirty="0"/>
              <a:t> í 160 - 180 ml/kg/</a:t>
            </a:r>
            <a:r>
              <a:rPr lang="en-GB" dirty="0" err="1"/>
              <a:t>sól</a:t>
            </a:r>
            <a:r>
              <a:rPr lang="en-GB" dirty="0"/>
              <a:t>.</a:t>
            </a:r>
          </a:p>
          <a:p>
            <a:pPr>
              <a:buClr>
                <a:schemeClr val="tx1"/>
              </a:buClr>
              <a:buFont typeface="Monotype Sorts" pitchFamily="2" charset="2"/>
              <a:buNone/>
            </a:pPr>
            <a:endParaRPr lang="en-GB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8027988" cy="6853237"/>
          </a:xfrm>
          <a:prstGeom prst="rect">
            <a:avLst/>
          </a:prstGeom>
          <a:noFill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348038" y="0"/>
            <a:ext cx="3330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bg2"/>
                </a:solidFill>
                <a:latin typeface="Times" pitchFamily="18" charset="0"/>
              </a:rPr>
              <a:t>Vökvasamsetning líkams.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651625" y="814388"/>
            <a:ext cx="471488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bg2"/>
                </a:solidFill>
              </a:rPr>
              <a:t>an</a:t>
            </a:r>
            <a:endParaRPr lang="is-IS" sz="24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Þyngdartap nýbura.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3988" cy="4687888"/>
          </a:xfrm>
          <a:noFill/>
          <a:ln/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GB" sz="2400"/>
              <a:t>• Allir nýburar léttast fyrstu dagana eftir fæðingu.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en-GB" sz="2400"/>
              <a:t>________________________________________________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en-GB" sz="2400"/>
              <a:t>	Meðgöngulengd		            Þyndartap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en-GB" sz="2400" i="1"/>
              <a:t>	      	           			    % af fæðingarþyngd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en-GB" sz="2400" i="1"/>
              <a:t>________________________________________________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en-GB" sz="2400"/>
              <a:t>	       Fullburða			  5 – 10 %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en-GB" sz="2400"/>
              <a:t>		34 vikur			  8 – 10 %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en-GB" sz="2400"/>
              <a:t>		30 vikur			10 – 15 %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en-GB" sz="2400"/>
              <a:t>		26 vikur			15 – 20 %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en-GB" sz="2400"/>
              <a:t>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r>
              <a:rPr lang="en-GB" sz="2400"/>
              <a:t>		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None/>
            </a:pPr>
            <a:endParaRPr lang="en-GB" sz="24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Sykurmetabólismi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763000" cy="41148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GB" sz="2400"/>
              <a:t>Frásog sykurs		     Niðurbrot 			Niðurbrot</a:t>
            </a:r>
          </a:p>
          <a:p>
            <a:pPr>
              <a:buFont typeface="Monotype Sorts" pitchFamily="2" charset="2"/>
              <a:buNone/>
            </a:pPr>
            <a:r>
              <a:rPr lang="en-GB" sz="2400"/>
              <a:t>frá þörmum		     glycogens			próteina</a:t>
            </a:r>
          </a:p>
          <a:p>
            <a:pPr>
              <a:buFont typeface="Monotype Sorts" pitchFamily="2" charset="2"/>
              <a:buNone/>
            </a:pPr>
            <a:endParaRPr lang="en-GB" sz="2400"/>
          </a:p>
          <a:p>
            <a:pPr>
              <a:buFont typeface="Monotype Sorts" pitchFamily="2" charset="2"/>
              <a:buNone/>
            </a:pPr>
            <a:endParaRPr lang="en-GB" sz="2400"/>
          </a:p>
          <a:p>
            <a:pPr>
              <a:buFont typeface="Monotype Sorts" pitchFamily="2" charset="2"/>
              <a:buNone/>
            </a:pPr>
            <a:endParaRPr lang="en-GB" sz="2400"/>
          </a:p>
          <a:p>
            <a:pPr>
              <a:buFont typeface="Monotype Sorts" pitchFamily="2" charset="2"/>
              <a:buNone/>
            </a:pPr>
            <a:r>
              <a:rPr lang="en-GB" sz="2400"/>
              <a:t>		               	   </a:t>
            </a:r>
            <a:r>
              <a:rPr lang="en-GB" sz="2800">
                <a:solidFill>
                  <a:schemeClr val="accent2"/>
                </a:solidFill>
              </a:rPr>
              <a:t>Blóðsykur</a:t>
            </a:r>
            <a:endParaRPr lang="en-GB" sz="2400"/>
          </a:p>
          <a:p>
            <a:pPr>
              <a:buFont typeface="Monotype Sorts" pitchFamily="2" charset="2"/>
              <a:buNone/>
            </a:pPr>
            <a:endParaRPr lang="en-GB" sz="2400"/>
          </a:p>
          <a:p>
            <a:pPr>
              <a:buFont typeface="Monotype Sorts" pitchFamily="2" charset="2"/>
              <a:buNone/>
            </a:pPr>
            <a:r>
              <a:rPr lang="en-GB" sz="2400"/>
              <a:t>				    	   </a:t>
            </a:r>
            <a:r>
              <a:rPr lang="en-GB" sz="2400" i="1"/>
              <a:t>Insúlín</a:t>
            </a:r>
            <a:endParaRPr lang="en-GB" sz="2400"/>
          </a:p>
          <a:p>
            <a:pPr>
              <a:buFont typeface="Monotype Sorts" pitchFamily="2" charset="2"/>
              <a:buNone/>
            </a:pPr>
            <a:endParaRPr lang="en-GB" sz="2400"/>
          </a:p>
          <a:p>
            <a:pPr>
              <a:buFont typeface="Monotype Sorts" pitchFamily="2" charset="2"/>
              <a:buNone/>
            </a:pPr>
            <a:r>
              <a:rPr lang="en-GB" sz="2400"/>
              <a:t>			       Flutningur inn í frumur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1377950" y="2825750"/>
            <a:ext cx="2425700" cy="10541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4114800" y="2978150"/>
            <a:ext cx="0" cy="825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4413250" y="2901950"/>
            <a:ext cx="2222500" cy="9779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s-I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4114800" y="4730750"/>
            <a:ext cx="0" cy="12065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  <a:noFill/>
          <a:ln/>
        </p:spPr>
        <p:txBody>
          <a:bodyPr/>
          <a:lstStyle/>
          <a:p>
            <a:r>
              <a:rPr lang="en-GB" sz="4800">
                <a:solidFill>
                  <a:schemeClr val="accent2"/>
                </a:solidFill>
                <a:latin typeface="Times New Roman" pitchFamily="18" charset="0"/>
              </a:rPr>
              <a:t>Hypoglycemia</a:t>
            </a:r>
            <a:endParaRPr lang="en-GB" sz="480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627313" y="2411412"/>
            <a:ext cx="4533900" cy="3798887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sz="2800" u="sng" dirty="0" err="1"/>
              <a:t>Orsakir</a:t>
            </a:r>
            <a:r>
              <a:rPr lang="en-GB" sz="2800" u="sng" dirty="0"/>
              <a:t>:</a:t>
            </a:r>
            <a:endParaRPr lang="en-GB" sz="2800" dirty="0"/>
          </a:p>
          <a:p>
            <a:pPr>
              <a:buFont typeface="Monotype Sorts" pitchFamily="2" charset="2"/>
              <a:buNone/>
            </a:pPr>
            <a:r>
              <a:rPr lang="en-GB" sz="2800" dirty="0"/>
              <a:t>1) </a:t>
            </a:r>
            <a:r>
              <a:rPr lang="en-GB" sz="2800" dirty="0" err="1"/>
              <a:t>Fasta</a:t>
            </a:r>
            <a:endParaRPr lang="en-GB" sz="2800" dirty="0"/>
          </a:p>
          <a:p>
            <a:pPr>
              <a:buFont typeface="Monotype Sorts" pitchFamily="2" charset="2"/>
              <a:buNone/>
            </a:pPr>
            <a:r>
              <a:rPr lang="en-GB" sz="2800" dirty="0"/>
              <a:t>2) </a:t>
            </a:r>
            <a:r>
              <a:rPr lang="en-GB" sz="2800" dirty="0" err="1"/>
              <a:t>Minnkaður</a:t>
            </a:r>
            <a:r>
              <a:rPr lang="en-GB" sz="2800" dirty="0"/>
              <a:t> glycogen </a:t>
            </a:r>
            <a:r>
              <a:rPr lang="en-GB" sz="2800" dirty="0" err="1"/>
              <a:t>forði</a:t>
            </a:r>
            <a:endParaRPr lang="en-GB" sz="2800" dirty="0"/>
          </a:p>
          <a:p>
            <a:pPr lvl="1">
              <a:buFontTx/>
              <a:buNone/>
            </a:pPr>
            <a:r>
              <a:rPr lang="en-GB" dirty="0"/>
              <a:t>- </a:t>
            </a:r>
            <a:r>
              <a:rPr lang="en-GB" dirty="0" err="1"/>
              <a:t>léttburar</a:t>
            </a:r>
            <a:endParaRPr lang="en-GB" dirty="0"/>
          </a:p>
          <a:p>
            <a:pPr lvl="1">
              <a:buFontTx/>
              <a:buNone/>
            </a:pPr>
            <a:r>
              <a:rPr lang="en-GB" dirty="0"/>
              <a:t>- </a:t>
            </a:r>
            <a:r>
              <a:rPr lang="en-GB" dirty="0" err="1"/>
              <a:t>fyrirburar</a:t>
            </a:r>
            <a:endParaRPr lang="en-GB" dirty="0"/>
          </a:p>
          <a:p>
            <a:pPr lvl="1">
              <a:buFontTx/>
              <a:buNone/>
            </a:pPr>
            <a:r>
              <a:rPr lang="en-GB" dirty="0"/>
              <a:t>- </a:t>
            </a:r>
            <a:r>
              <a:rPr lang="en-GB" dirty="0" err="1"/>
              <a:t>fylgjuþurrð</a:t>
            </a:r>
            <a:endParaRPr lang="en-GB" dirty="0"/>
          </a:p>
          <a:p>
            <a:pPr>
              <a:buFont typeface="Monotype Sorts" pitchFamily="2" charset="2"/>
              <a:buNone/>
            </a:pPr>
            <a:r>
              <a:rPr lang="en-GB" sz="2800" dirty="0"/>
              <a:t>3) </a:t>
            </a:r>
            <a:r>
              <a:rPr lang="en-GB" sz="2800" dirty="0" err="1"/>
              <a:t>Aukin</a:t>
            </a:r>
            <a:r>
              <a:rPr lang="en-GB" sz="2800" dirty="0"/>
              <a:t> insulin </a:t>
            </a:r>
            <a:r>
              <a:rPr lang="en-GB" sz="2800" dirty="0" err="1"/>
              <a:t>framleiðsla</a:t>
            </a:r>
            <a:endParaRPr lang="en-GB" sz="2800" dirty="0"/>
          </a:p>
          <a:p>
            <a:pPr lvl="1">
              <a:buFontTx/>
              <a:buNone/>
            </a:pPr>
            <a:r>
              <a:rPr lang="en-GB" dirty="0"/>
              <a:t>- </a:t>
            </a:r>
            <a:r>
              <a:rPr lang="en-GB" dirty="0" err="1"/>
              <a:t>börn</a:t>
            </a:r>
            <a:r>
              <a:rPr lang="en-GB" dirty="0"/>
              <a:t> </a:t>
            </a:r>
            <a:r>
              <a:rPr lang="en-GB" dirty="0" err="1"/>
              <a:t>sykursjúkra</a:t>
            </a:r>
            <a:r>
              <a:rPr lang="en-GB" dirty="0"/>
              <a:t> </a:t>
            </a:r>
            <a:r>
              <a:rPr lang="en-GB" dirty="0" err="1"/>
              <a:t>mæðra</a:t>
            </a:r>
            <a:endParaRPr lang="en-GB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276600" y="1268413"/>
            <a:ext cx="4517455" cy="83099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err="1"/>
              <a:t>Blóðsykur</a:t>
            </a:r>
            <a:r>
              <a:rPr lang="en-GB" sz="2400" dirty="0"/>
              <a:t> &lt; 2.2 </a:t>
            </a:r>
            <a:r>
              <a:rPr lang="en-GB" sz="2400" dirty="0" err="1"/>
              <a:t>mmól</a:t>
            </a:r>
            <a:r>
              <a:rPr lang="en-GB" sz="2400" dirty="0"/>
              <a:t>/L</a:t>
            </a:r>
          </a:p>
          <a:p>
            <a:r>
              <a:rPr lang="en-GB" sz="2400" dirty="0"/>
              <a:t>Whipple´s triad (man </a:t>
            </a:r>
            <a:r>
              <a:rPr lang="en-GB" sz="2400" dirty="0" err="1"/>
              <a:t>einhver</a:t>
            </a:r>
            <a:r>
              <a:rPr lang="en-GB" sz="2400" dirty="0"/>
              <a:t> </a:t>
            </a:r>
            <a:r>
              <a:rPr lang="en-GB" sz="2400" dirty="0" err="1"/>
              <a:t>það</a:t>
            </a:r>
            <a:r>
              <a:rPr lang="en-GB" sz="2400" dirty="0"/>
              <a:t>?)</a:t>
            </a:r>
            <a:endParaRPr lang="is-IS" sz="2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4000">
                <a:solidFill>
                  <a:schemeClr val="accent2"/>
                </a:solidFill>
                <a:latin typeface="Times New Roman" pitchFamily="18" charset="0"/>
              </a:rPr>
              <a:t>Vandamál barna sykursjúkra mæðra</a:t>
            </a:r>
            <a:endParaRPr lang="en-GB" sz="4000">
              <a:latin typeface="Times New Roman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8305800" cy="42672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/>
              <a:t>Hár blóðsykur móður á meðgöngu </a:t>
            </a:r>
          </a:p>
          <a:p>
            <a:pPr lvl="1">
              <a:buFontTx/>
              <a:buNone/>
            </a:pPr>
            <a:r>
              <a:rPr lang="en-GB" sz="3200"/>
              <a:t>=&gt; Hár blóðsykur fósturs </a:t>
            </a:r>
          </a:p>
          <a:p>
            <a:pPr lvl="1">
              <a:buFontTx/>
              <a:buNone/>
            </a:pPr>
            <a:r>
              <a:rPr lang="en-GB" sz="3200"/>
              <a:t>=&gt; Aukin insulin framleiðsla fósturs</a:t>
            </a:r>
          </a:p>
          <a:p>
            <a:pPr lvl="1">
              <a:buFontTx/>
              <a:buNone/>
            </a:pPr>
            <a:r>
              <a:rPr lang="en-GB" sz="3200"/>
              <a:t>=&gt; 1) </a:t>
            </a:r>
            <a:r>
              <a:rPr lang="en-GB" sz="3200" u="sng"/>
              <a:t>Macrosomia </a:t>
            </a:r>
            <a:r>
              <a:rPr lang="en-GB" sz="3200"/>
              <a:t>hjá barni </a:t>
            </a:r>
          </a:p>
          <a:p>
            <a:pPr lvl="1">
              <a:buFontTx/>
              <a:buNone/>
            </a:pPr>
            <a:r>
              <a:rPr lang="en-GB" sz="3200"/>
              <a:t>			</a:t>
            </a:r>
            <a:r>
              <a:rPr lang="en-GB" sz="2400"/>
              <a:t>(Insulin er aðal vaxtarhormón fóstursins)</a:t>
            </a:r>
          </a:p>
          <a:p>
            <a:pPr lvl="1">
              <a:buFontTx/>
              <a:buNone/>
            </a:pPr>
            <a:r>
              <a:rPr lang="en-GB" sz="3200"/>
              <a:t>     2) </a:t>
            </a:r>
            <a:r>
              <a:rPr lang="en-GB" sz="3200" u="sng"/>
              <a:t>Hætta á of lágum blóðsykri</a:t>
            </a:r>
            <a:r>
              <a:rPr lang="en-GB" sz="3200"/>
              <a:t> hjá barni 		fljótlega eftir fæðingu</a:t>
            </a:r>
          </a:p>
          <a:p>
            <a:pPr lvl="1">
              <a:buFontTx/>
              <a:buNone/>
            </a:pPr>
            <a:endParaRPr lang="en-GB" sz="200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039AE5B700F47BCA56D04C13ED00F" ma:contentTypeVersion="0" ma:contentTypeDescription="Create a new document." ma:contentTypeScope="" ma:versionID="0f580401f9ff316d7e9ceba368bf34a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BCC0C28-B221-4966-B32D-F81686D289E6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8A1045F-439E-4C6A-8B98-A2EC9115D6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C6A8D8-CE1A-4930-8777-B4E4F8041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1472214890</TotalTime>
  <Pages>29</Pages>
  <Words>860</Words>
  <Application>Microsoft Office PowerPoint</Application>
  <PresentationFormat>On-screen Show (4:3)</PresentationFormat>
  <Paragraphs>191</Paragraphs>
  <Slides>34</Slides>
  <Notes>33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Næring nýbura og ungbarna   Kennsla í barnalæknisfræði v/ læknadeild Háskóla Íslands  Hrólfur Brynjarsson Barnaspítala Hringsins</vt:lpstr>
      <vt:lpstr>Vökvabúskapur nýbura</vt:lpstr>
      <vt:lpstr>Vökvabúskapur nýbura</vt:lpstr>
      <vt:lpstr>Vökvaþörf nýbura</vt:lpstr>
      <vt:lpstr>Slide 5</vt:lpstr>
      <vt:lpstr>Þyngdartap nýbura.</vt:lpstr>
      <vt:lpstr>Sykurmetabólismi</vt:lpstr>
      <vt:lpstr>Hypoglycemia</vt:lpstr>
      <vt:lpstr>Vandamál barna sykursjúkra mæðra</vt:lpstr>
      <vt:lpstr>Hypoglycemia</vt:lpstr>
      <vt:lpstr>Hypoglycemia</vt:lpstr>
      <vt:lpstr>Slide 12</vt:lpstr>
      <vt:lpstr>Brjóstamjólk</vt:lpstr>
      <vt:lpstr>Slide 14</vt:lpstr>
      <vt:lpstr>Samsetning brjóstamjólkur</vt:lpstr>
      <vt:lpstr>Samsetning brjóstamjólkur</vt:lpstr>
      <vt:lpstr>Kostir brjóstamjólkur</vt:lpstr>
      <vt:lpstr>Kostir brjóstamjólkur</vt:lpstr>
      <vt:lpstr>Tíðni brjóstagjafar hér á landi</vt:lpstr>
      <vt:lpstr>Kúamjólkurblöndur</vt:lpstr>
      <vt:lpstr>Mjólkurgjöf fyrstu 6 mánuðina</vt:lpstr>
      <vt:lpstr>Mjólkurblöndur  fyrir börn með sérþarfir</vt:lpstr>
      <vt:lpstr>Mjólkurblöndur  fyrir börn með sérþarfir</vt:lpstr>
      <vt:lpstr>Hitaeiningar</vt:lpstr>
      <vt:lpstr>Hitaeiningar</vt:lpstr>
      <vt:lpstr>Mjólk mæðra fyrirbura</vt:lpstr>
      <vt:lpstr>“Rickets of prematurity”</vt:lpstr>
      <vt:lpstr>Mjólkurblöndur  fyrir börn með sérþarfir</vt:lpstr>
      <vt:lpstr>Næringarinnihald mjólkurtegunda*</vt:lpstr>
      <vt:lpstr>Stoðmjólk</vt:lpstr>
      <vt:lpstr>Þróun járnbúskaps  meðal íslenskra barna </vt:lpstr>
      <vt:lpstr>D vítamín</vt:lpstr>
      <vt:lpstr>Föst fæða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Hitastj—rnun, vškva- og metab—l’skar truflanir  hj‡ nàburum</dc:title>
  <dc:subject/>
  <dc:creator>Neonatal Nurse Practitioner Service</dc:creator>
  <cp:keywords/>
  <dc:description/>
  <cp:lastModifiedBy>hrolfurb</cp:lastModifiedBy>
  <cp:revision>226</cp:revision>
  <cp:lastPrinted>2001-02-19T23:51:33Z</cp:lastPrinted>
  <dcterms:created xsi:type="dcterms:W3CDTF">1999-02-14T19:21:46Z</dcterms:created>
  <dcterms:modified xsi:type="dcterms:W3CDTF">2024-10-07T10:55:53Z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O:\My Documents\Þórður\Heimasíða\Kennsla\Ljósmæðranemar\Næring</vt:lpwstr>
  </property>
</Properties>
</file>