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504" r:id="rId3"/>
    <p:sldId id="493" r:id="rId4"/>
    <p:sldId id="492" r:id="rId5"/>
    <p:sldId id="307" r:id="rId6"/>
    <p:sldId id="495" r:id="rId7"/>
    <p:sldId id="497" r:id="rId8"/>
    <p:sldId id="528" r:id="rId9"/>
    <p:sldId id="478" r:id="rId10"/>
    <p:sldId id="267" r:id="rId11"/>
    <p:sldId id="291" r:id="rId12"/>
    <p:sldId id="479" r:id="rId13"/>
    <p:sldId id="447" r:id="rId14"/>
    <p:sldId id="446" r:id="rId15"/>
    <p:sldId id="450" r:id="rId16"/>
    <p:sldId id="451" r:id="rId17"/>
    <p:sldId id="535" r:id="rId18"/>
    <p:sldId id="536" r:id="rId19"/>
    <p:sldId id="537" r:id="rId20"/>
    <p:sldId id="290" r:id="rId21"/>
    <p:sldId id="529" r:id="rId22"/>
    <p:sldId id="561" r:id="rId23"/>
    <p:sldId id="452" r:id="rId24"/>
    <p:sldId id="562" r:id="rId25"/>
    <p:sldId id="453" r:id="rId26"/>
    <p:sldId id="472" r:id="rId27"/>
    <p:sldId id="563" r:id="rId28"/>
    <p:sldId id="564" r:id="rId29"/>
    <p:sldId id="541" r:id="rId30"/>
    <p:sldId id="463" r:id="rId31"/>
    <p:sldId id="519" r:id="rId32"/>
    <p:sldId id="480" r:id="rId33"/>
    <p:sldId id="455" r:id="rId34"/>
    <p:sldId id="465" r:id="rId35"/>
    <p:sldId id="565" r:id="rId36"/>
    <p:sldId id="280" r:id="rId37"/>
    <p:sldId id="282" r:id="rId38"/>
    <p:sldId id="283" r:id="rId39"/>
    <p:sldId id="284" r:id="rId40"/>
    <p:sldId id="367" r:id="rId41"/>
    <p:sldId id="368" r:id="rId42"/>
    <p:sldId id="557" r:id="rId43"/>
    <p:sldId id="289" r:id="rId44"/>
    <p:sldId id="551" r:id="rId45"/>
    <p:sldId id="546" r:id="rId4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AA51F0-E4FC-48F4-B2CB-D335270129CC}">
          <p14:sldIdLst>
            <p14:sldId id="256"/>
            <p14:sldId id="504"/>
            <p14:sldId id="493"/>
            <p14:sldId id="492"/>
            <p14:sldId id="307"/>
            <p14:sldId id="495"/>
            <p14:sldId id="497"/>
            <p14:sldId id="528"/>
            <p14:sldId id="478"/>
            <p14:sldId id="267"/>
            <p14:sldId id="291"/>
            <p14:sldId id="479"/>
            <p14:sldId id="447"/>
            <p14:sldId id="446"/>
            <p14:sldId id="450"/>
            <p14:sldId id="451"/>
            <p14:sldId id="535"/>
            <p14:sldId id="536"/>
            <p14:sldId id="537"/>
            <p14:sldId id="290"/>
            <p14:sldId id="529"/>
            <p14:sldId id="561"/>
            <p14:sldId id="452"/>
            <p14:sldId id="562"/>
            <p14:sldId id="453"/>
            <p14:sldId id="472"/>
            <p14:sldId id="563"/>
            <p14:sldId id="564"/>
            <p14:sldId id="541"/>
            <p14:sldId id="463"/>
            <p14:sldId id="519"/>
            <p14:sldId id="480"/>
            <p14:sldId id="455"/>
            <p14:sldId id="465"/>
            <p14:sldId id="565"/>
            <p14:sldId id="280"/>
            <p14:sldId id="282"/>
            <p14:sldId id="283"/>
            <p14:sldId id="284"/>
            <p14:sldId id="367"/>
            <p14:sldId id="368"/>
            <p14:sldId id="557"/>
            <p14:sldId id="289"/>
            <p14:sldId id="551"/>
            <p14:sldId id="5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2A9"/>
    <a:srgbClr val="1734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46CB5-8BD3-4B84-B9CF-4629F695446C}" v="18" dt="2024-09-17T16:13:58.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ðal stíl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jós stíll 3 - Áhersla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56419" autoAdjust="0"/>
  </p:normalViewPr>
  <p:slideViewPr>
    <p:cSldViewPr snapToGrid="0">
      <p:cViewPr varScale="1">
        <p:scale>
          <a:sx n="62" d="100"/>
          <a:sy n="62" d="100"/>
        </p:scale>
        <p:origin x="2472" y="84"/>
      </p:cViewPr>
      <p:guideLst/>
    </p:cSldViewPr>
  </p:slideViewPr>
  <p:notesTextViewPr>
    <p:cViewPr>
      <p:scale>
        <a:sx n="3" d="2"/>
        <a:sy n="3" d="2"/>
      </p:scale>
      <p:origin x="0" y="0"/>
    </p:cViewPr>
  </p:notesTextViewPr>
  <p:sorterViewPr>
    <p:cViewPr varScale="1">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veig Sigurðardóttir - RGR" userId="b183b773-9d4f-49bc-a4cd-5c4380beba9e" providerId="ADAL" clId="{00146CB5-8BD3-4B84-B9CF-4629F695446C}"/>
    <pc:docChg chg="custSel addSld delSld modSld sldOrd modSection">
      <pc:chgData name="Solveig Sigurðardóttir - RGR" userId="b183b773-9d4f-49bc-a4cd-5c4380beba9e" providerId="ADAL" clId="{00146CB5-8BD3-4B84-B9CF-4629F695446C}" dt="2024-09-17T16:17:53.354" v="48" actId="207"/>
      <pc:docMkLst>
        <pc:docMk/>
      </pc:docMkLst>
      <pc:sldChg chg="modSp mod">
        <pc:chgData name="Solveig Sigurðardóttir - RGR" userId="b183b773-9d4f-49bc-a4cd-5c4380beba9e" providerId="ADAL" clId="{00146CB5-8BD3-4B84-B9CF-4629F695446C}" dt="2024-09-17T16:17:53.354" v="48" actId="207"/>
        <pc:sldMkLst>
          <pc:docMk/>
          <pc:sldMk cId="3898650724" sldId="283"/>
        </pc:sldMkLst>
        <pc:spChg chg="mod">
          <ac:chgData name="Solveig Sigurðardóttir - RGR" userId="b183b773-9d4f-49bc-a4cd-5c4380beba9e" providerId="ADAL" clId="{00146CB5-8BD3-4B84-B9CF-4629F695446C}" dt="2024-09-17T16:17:53.354" v="48" actId="207"/>
          <ac:spMkLst>
            <pc:docMk/>
            <pc:sldMk cId="3898650724" sldId="283"/>
            <ac:spMk id="3" creationId="{C18323CE-4960-4E29-8A36-D24EE1CC15BC}"/>
          </ac:spMkLst>
        </pc:spChg>
      </pc:sldChg>
      <pc:sldChg chg="modSp mod ord">
        <pc:chgData name="Solveig Sigurðardóttir - RGR" userId="b183b773-9d4f-49bc-a4cd-5c4380beba9e" providerId="ADAL" clId="{00146CB5-8BD3-4B84-B9CF-4629F695446C}" dt="2024-09-17T16:13:34.791" v="45" actId="14100"/>
        <pc:sldMkLst>
          <pc:docMk/>
          <pc:sldMk cId="2013697213" sldId="290"/>
        </pc:sldMkLst>
        <pc:spChg chg="mod">
          <ac:chgData name="Solveig Sigurðardóttir - RGR" userId="b183b773-9d4f-49bc-a4cd-5c4380beba9e" providerId="ADAL" clId="{00146CB5-8BD3-4B84-B9CF-4629F695446C}" dt="2024-09-17T16:13:34.791" v="45" actId="14100"/>
          <ac:spMkLst>
            <pc:docMk/>
            <pc:sldMk cId="2013697213" sldId="290"/>
            <ac:spMk id="3" creationId="{B595A679-0F89-4F56-898D-DB24A7E1E527}"/>
          </ac:spMkLst>
        </pc:spChg>
      </pc:sldChg>
      <pc:sldChg chg="modSp mod">
        <pc:chgData name="Solveig Sigurðardóttir - RGR" userId="b183b773-9d4f-49bc-a4cd-5c4380beba9e" providerId="ADAL" clId="{00146CB5-8BD3-4B84-B9CF-4629F695446C}" dt="2024-09-17T16:14:01.011" v="47" actId="1076"/>
        <pc:sldMkLst>
          <pc:docMk/>
          <pc:sldMk cId="2433998886" sldId="453"/>
        </pc:sldMkLst>
        <pc:graphicFrameChg chg="mod">
          <ac:chgData name="Solveig Sigurðardóttir - RGR" userId="b183b773-9d4f-49bc-a4cd-5c4380beba9e" providerId="ADAL" clId="{00146CB5-8BD3-4B84-B9CF-4629F695446C}" dt="2024-09-17T16:14:01.011" v="47" actId="1076"/>
          <ac:graphicFrameMkLst>
            <pc:docMk/>
            <pc:sldMk cId="2433998886" sldId="453"/>
            <ac:graphicFrameMk id="74754" creationId="{00000000-0000-0000-0000-000000000000}"/>
          </ac:graphicFrameMkLst>
        </pc:graphicFrameChg>
      </pc:sldChg>
      <pc:sldChg chg="del">
        <pc:chgData name="Solveig Sigurðardóttir - RGR" userId="b183b773-9d4f-49bc-a4cd-5c4380beba9e" providerId="ADAL" clId="{00146CB5-8BD3-4B84-B9CF-4629F695446C}" dt="2024-09-17T16:12:41.634" v="42" actId="2696"/>
        <pc:sldMkLst>
          <pc:docMk/>
          <pc:sldMk cId="2330268598" sldId="507"/>
        </pc:sldMkLst>
      </pc:sldChg>
      <pc:sldChg chg="del">
        <pc:chgData name="Solveig Sigurðardóttir - RGR" userId="b183b773-9d4f-49bc-a4cd-5c4380beba9e" providerId="ADAL" clId="{00146CB5-8BD3-4B84-B9CF-4629F695446C}" dt="2024-09-17T15:37:26.491" v="0" actId="47"/>
        <pc:sldMkLst>
          <pc:docMk/>
          <pc:sldMk cId="3178123122" sldId="515"/>
        </pc:sldMkLst>
      </pc:sldChg>
      <pc:sldChg chg="del">
        <pc:chgData name="Solveig Sigurðardóttir - RGR" userId="b183b773-9d4f-49bc-a4cd-5c4380beba9e" providerId="ADAL" clId="{00146CB5-8BD3-4B84-B9CF-4629F695446C}" dt="2024-09-17T16:08:05.417" v="27" actId="2696"/>
        <pc:sldMkLst>
          <pc:docMk/>
          <pc:sldMk cId="3238878016" sldId="518"/>
        </pc:sldMkLst>
      </pc:sldChg>
      <pc:sldChg chg="del">
        <pc:chgData name="Solveig Sigurðardóttir - RGR" userId="b183b773-9d4f-49bc-a4cd-5c4380beba9e" providerId="ADAL" clId="{00146CB5-8BD3-4B84-B9CF-4629F695446C}" dt="2024-09-17T16:09:11.162" v="28" actId="2696"/>
        <pc:sldMkLst>
          <pc:docMk/>
          <pc:sldMk cId="643169910" sldId="534"/>
        </pc:sldMkLst>
      </pc:sldChg>
      <pc:sldChg chg="ord">
        <pc:chgData name="Solveig Sigurðardóttir - RGR" userId="b183b773-9d4f-49bc-a4cd-5c4380beba9e" providerId="ADAL" clId="{00146CB5-8BD3-4B84-B9CF-4629F695446C}" dt="2024-09-17T16:13:26.904" v="44"/>
        <pc:sldMkLst>
          <pc:docMk/>
          <pc:sldMk cId="4196774430" sldId="537"/>
        </pc:sldMkLst>
      </pc:sldChg>
      <pc:sldChg chg="del">
        <pc:chgData name="Solveig Sigurðardóttir - RGR" userId="b183b773-9d4f-49bc-a4cd-5c4380beba9e" providerId="ADAL" clId="{00146CB5-8BD3-4B84-B9CF-4629F695446C}" dt="2024-09-17T16:07:15.569" v="26" actId="2696"/>
        <pc:sldMkLst>
          <pc:docMk/>
          <pc:sldMk cId="666164787" sldId="538"/>
        </pc:sldMkLst>
      </pc:sldChg>
      <pc:sldChg chg="del">
        <pc:chgData name="Solveig Sigurðardóttir - RGR" userId="b183b773-9d4f-49bc-a4cd-5c4380beba9e" providerId="ADAL" clId="{00146CB5-8BD3-4B84-B9CF-4629F695446C}" dt="2024-09-17T16:04:26.503" v="23" actId="2696"/>
        <pc:sldMkLst>
          <pc:docMk/>
          <pc:sldMk cId="382428813" sldId="543"/>
        </pc:sldMkLst>
      </pc:sldChg>
      <pc:sldChg chg="del">
        <pc:chgData name="Solveig Sigurðardóttir - RGR" userId="b183b773-9d4f-49bc-a4cd-5c4380beba9e" providerId="ADAL" clId="{00146CB5-8BD3-4B84-B9CF-4629F695446C}" dt="2024-09-17T15:37:26.491" v="0" actId="47"/>
        <pc:sldMkLst>
          <pc:docMk/>
          <pc:sldMk cId="3736277747" sldId="544"/>
        </pc:sldMkLst>
      </pc:sldChg>
      <pc:sldChg chg="add del setBg">
        <pc:chgData name="Solveig Sigurðardóttir - RGR" userId="b183b773-9d4f-49bc-a4cd-5c4380beba9e" providerId="ADAL" clId="{00146CB5-8BD3-4B84-B9CF-4629F695446C}" dt="2024-09-17T15:49:34.252" v="18"/>
        <pc:sldMkLst>
          <pc:docMk/>
          <pc:sldMk cId="1960135659" sldId="546"/>
        </pc:sldMkLst>
      </pc:sldChg>
      <pc:sldChg chg="modSp">
        <pc:chgData name="Solveig Sigurðardóttir - RGR" userId="b183b773-9d4f-49bc-a4cd-5c4380beba9e" providerId="ADAL" clId="{00146CB5-8BD3-4B84-B9CF-4629F695446C}" dt="2024-09-17T15:47:51.356" v="17" actId="14100"/>
        <pc:sldMkLst>
          <pc:docMk/>
          <pc:sldMk cId="3106625846" sldId="551"/>
        </pc:sldMkLst>
        <pc:picChg chg="mod">
          <ac:chgData name="Solveig Sigurðardóttir - RGR" userId="b183b773-9d4f-49bc-a4cd-5c4380beba9e" providerId="ADAL" clId="{00146CB5-8BD3-4B84-B9CF-4629F695446C}" dt="2024-09-17T15:47:51.356" v="17" actId="14100"/>
          <ac:picMkLst>
            <pc:docMk/>
            <pc:sldMk cId="3106625846" sldId="551"/>
            <ac:picMk id="15362" creationId="{C423D704-221F-4E34-A1B3-560D7869EAA8}"/>
          </ac:picMkLst>
        </pc:picChg>
      </pc:sldChg>
      <pc:sldChg chg="del">
        <pc:chgData name="Solveig Sigurðardóttir - RGR" userId="b183b773-9d4f-49bc-a4cd-5c4380beba9e" providerId="ADAL" clId="{00146CB5-8BD3-4B84-B9CF-4629F695446C}" dt="2024-09-17T15:37:26.491" v="0" actId="47"/>
        <pc:sldMkLst>
          <pc:docMk/>
          <pc:sldMk cId="2532170876" sldId="558"/>
        </pc:sldMkLst>
      </pc:sldChg>
      <pc:sldChg chg="del">
        <pc:chgData name="Solveig Sigurðardóttir - RGR" userId="b183b773-9d4f-49bc-a4cd-5c4380beba9e" providerId="ADAL" clId="{00146CB5-8BD3-4B84-B9CF-4629F695446C}" dt="2024-09-17T15:37:26.491" v="0" actId="47"/>
        <pc:sldMkLst>
          <pc:docMk/>
          <pc:sldMk cId="744895000" sldId="559"/>
        </pc:sldMkLst>
      </pc:sldChg>
      <pc:sldChg chg="del">
        <pc:chgData name="Solveig Sigurðardóttir - RGR" userId="b183b773-9d4f-49bc-a4cd-5c4380beba9e" providerId="ADAL" clId="{00146CB5-8BD3-4B84-B9CF-4629F695446C}" dt="2024-09-17T15:49:38.239" v="19" actId="47"/>
        <pc:sldMkLst>
          <pc:docMk/>
          <pc:sldMk cId="2973674910" sldId="560"/>
        </pc:sldMkLst>
      </pc:sldChg>
      <pc:sldChg chg="addSp modSp new del mod setBg">
        <pc:chgData name="Solveig Sigurðardóttir - RGR" userId="b183b773-9d4f-49bc-a4cd-5c4380beba9e" providerId="ADAL" clId="{00146CB5-8BD3-4B84-B9CF-4629F695446C}" dt="2024-09-17T16:04:26.503" v="23" actId="2696"/>
        <pc:sldMkLst>
          <pc:docMk/>
          <pc:sldMk cId="2055199088" sldId="565"/>
        </pc:sldMkLst>
        <pc:spChg chg="add">
          <ac:chgData name="Solveig Sigurðardóttir - RGR" userId="b183b773-9d4f-49bc-a4cd-5c4380beba9e" providerId="ADAL" clId="{00146CB5-8BD3-4B84-B9CF-4629F695446C}" dt="2024-09-17T16:02:29.298" v="22" actId="26606"/>
          <ac:spMkLst>
            <pc:docMk/>
            <pc:sldMk cId="2055199088" sldId="565"/>
            <ac:spMk id="8" creationId="{86FF76B9-219D-4469-AF87-0236D29032F1}"/>
          </ac:spMkLst>
        </pc:spChg>
        <pc:spChg chg="add">
          <ac:chgData name="Solveig Sigurðardóttir - RGR" userId="b183b773-9d4f-49bc-a4cd-5c4380beba9e" providerId="ADAL" clId="{00146CB5-8BD3-4B84-B9CF-4629F695446C}" dt="2024-09-17T16:02:29.298" v="22" actId="26606"/>
          <ac:spMkLst>
            <pc:docMk/>
            <pc:sldMk cId="2055199088" sldId="565"/>
            <ac:spMk id="14" creationId="{2E80C965-DB6D-4F81-9E9E-B027384D0BD6}"/>
          </ac:spMkLst>
        </pc:spChg>
        <pc:spChg chg="add">
          <ac:chgData name="Solveig Sigurðardóttir - RGR" userId="b183b773-9d4f-49bc-a4cd-5c4380beba9e" providerId="ADAL" clId="{00146CB5-8BD3-4B84-B9CF-4629F695446C}" dt="2024-09-17T16:02:29.298" v="22" actId="26606"/>
          <ac:spMkLst>
            <pc:docMk/>
            <pc:sldMk cId="2055199088" sldId="565"/>
            <ac:spMk id="16" creationId="{633C5E46-DAC5-4661-9C87-22B08E2A512F}"/>
          </ac:spMkLst>
        </pc:spChg>
        <pc:grpChg chg="add">
          <ac:chgData name="Solveig Sigurðardóttir - RGR" userId="b183b773-9d4f-49bc-a4cd-5c4380beba9e" providerId="ADAL" clId="{00146CB5-8BD3-4B84-B9CF-4629F695446C}" dt="2024-09-17T16:02:29.298" v="22" actId="26606"/>
          <ac:grpSpMkLst>
            <pc:docMk/>
            <pc:sldMk cId="2055199088" sldId="565"/>
            <ac:grpSpMk id="10" creationId="{DB88BD78-87E1-424D-B479-C37D8E41B12E}"/>
          </ac:grpSpMkLst>
        </pc:grpChg>
        <pc:picChg chg="add mod">
          <ac:chgData name="Solveig Sigurðardóttir - RGR" userId="b183b773-9d4f-49bc-a4cd-5c4380beba9e" providerId="ADAL" clId="{00146CB5-8BD3-4B84-B9CF-4629F695446C}" dt="2024-09-17T16:02:29.298" v="22" actId="26606"/>
          <ac:picMkLst>
            <pc:docMk/>
            <pc:sldMk cId="2055199088" sldId="565"/>
            <ac:picMk id="3" creationId="{7C3FCD88-566B-5A84-1126-18C74FBE3C53}"/>
          </ac:picMkLst>
        </pc:picChg>
      </pc:sldChg>
      <pc:sldChg chg="addSp modSp new">
        <pc:chgData name="Solveig Sigurðardóttir - RGR" userId="b183b773-9d4f-49bc-a4cd-5c4380beba9e" providerId="ADAL" clId="{00146CB5-8BD3-4B84-B9CF-4629F695446C}" dt="2024-09-17T16:12:28.422" v="41" actId="14100"/>
        <pc:sldMkLst>
          <pc:docMk/>
          <pc:sldMk cId="2936628527" sldId="565"/>
        </pc:sldMkLst>
        <pc:picChg chg="add mod">
          <ac:chgData name="Solveig Sigurðardóttir - RGR" userId="b183b773-9d4f-49bc-a4cd-5c4380beba9e" providerId="ADAL" clId="{00146CB5-8BD3-4B84-B9CF-4629F695446C}" dt="2024-09-17T16:12:24.140" v="40" actId="1076"/>
          <ac:picMkLst>
            <pc:docMk/>
            <pc:sldMk cId="2936628527" sldId="565"/>
            <ac:picMk id="1026" creationId="{FDEAC222-DFCF-AD0F-852B-937F6DC9A41F}"/>
          </ac:picMkLst>
        </pc:picChg>
        <pc:picChg chg="add mod">
          <ac:chgData name="Solveig Sigurðardóttir - RGR" userId="b183b773-9d4f-49bc-a4cd-5c4380beba9e" providerId="ADAL" clId="{00146CB5-8BD3-4B84-B9CF-4629F695446C}" dt="2024-09-17T16:11:40.827" v="37" actId="1076"/>
          <ac:picMkLst>
            <pc:docMk/>
            <pc:sldMk cId="2936628527" sldId="565"/>
            <ac:picMk id="1028" creationId="{B9F2D96B-D07D-C6C2-421E-20D71EC120B7}"/>
          </ac:picMkLst>
        </pc:picChg>
        <pc:picChg chg="add mod">
          <ac:chgData name="Solveig Sigurðardóttir - RGR" userId="b183b773-9d4f-49bc-a4cd-5c4380beba9e" providerId="ADAL" clId="{00146CB5-8BD3-4B84-B9CF-4629F695446C}" dt="2024-09-17T16:12:28.422" v="41" actId="14100"/>
          <ac:picMkLst>
            <pc:docMk/>
            <pc:sldMk cId="2936628527" sldId="565"/>
            <ac:picMk id="1030" creationId="{9F6A61F0-B58D-DE84-CA17-68F3C2318A25}"/>
          </ac:picMkLst>
        </pc:picChg>
      </pc:sldChg>
      <pc:sldChg chg="addSp delSp modSp new del mod ord setBg">
        <pc:chgData name="Solveig Sigurðardóttir - RGR" userId="b183b773-9d4f-49bc-a4cd-5c4380beba9e" providerId="ADAL" clId="{00146CB5-8BD3-4B84-B9CF-4629F695446C}" dt="2024-09-17T15:43:06.234" v="15" actId="2696"/>
        <pc:sldMkLst>
          <pc:docMk/>
          <pc:sldMk cId="3769928268" sldId="565"/>
        </pc:sldMkLst>
        <pc:spChg chg="mod">
          <ac:chgData name="Solveig Sigurðardóttir - RGR" userId="b183b773-9d4f-49bc-a4cd-5c4380beba9e" providerId="ADAL" clId="{00146CB5-8BD3-4B84-B9CF-4629F695446C}" dt="2024-09-17T15:41:24.821" v="9" actId="26606"/>
          <ac:spMkLst>
            <pc:docMk/>
            <pc:sldMk cId="3769928268" sldId="565"/>
            <ac:spMk id="2" creationId="{754BF3AC-96EB-6B6A-B446-E65E944711B0}"/>
          </ac:spMkLst>
        </pc:spChg>
        <pc:spChg chg="add">
          <ac:chgData name="Solveig Sigurðardóttir - RGR" userId="b183b773-9d4f-49bc-a4cd-5c4380beba9e" providerId="ADAL" clId="{00146CB5-8BD3-4B84-B9CF-4629F695446C}" dt="2024-09-17T15:41:24.821" v="9" actId="26606"/>
          <ac:spMkLst>
            <pc:docMk/>
            <pc:sldMk cId="3769928268" sldId="565"/>
            <ac:spMk id="10" creationId="{AC477752-ACCA-41C1-9B1D-D0CED1F9CBDD}"/>
          </ac:spMkLst>
        </pc:spChg>
        <pc:picChg chg="add del mod">
          <ac:chgData name="Solveig Sigurðardóttir - RGR" userId="b183b773-9d4f-49bc-a4cd-5c4380beba9e" providerId="ADAL" clId="{00146CB5-8BD3-4B84-B9CF-4629F695446C}" dt="2024-09-17T15:40:45.788" v="3" actId="478"/>
          <ac:picMkLst>
            <pc:docMk/>
            <pc:sldMk cId="3769928268" sldId="565"/>
            <ac:picMk id="3" creationId="{7053497E-B39E-8F58-B853-30684E7E86E9}"/>
          </ac:picMkLst>
        </pc:picChg>
        <pc:picChg chg="add mod">
          <ac:chgData name="Solveig Sigurðardóttir - RGR" userId="b183b773-9d4f-49bc-a4cd-5c4380beba9e" providerId="ADAL" clId="{00146CB5-8BD3-4B84-B9CF-4629F695446C}" dt="2024-09-17T15:42:06.988" v="14" actId="1076"/>
          <ac:picMkLst>
            <pc:docMk/>
            <pc:sldMk cId="3769928268" sldId="565"/>
            <ac:picMk id="5" creationId="{B14E406E-7530-E1DA-F69B-9FBEAD9123F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10662254174749E-2"/>
          <c:y val="4.7464940668824167E-2"/>
          <c:w val="0.92668933774582529"/>
          <c:h val="0.5547558247526751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 árs 2019'!$F$50:$F$67</c:f>
              <c:strCache>
                <c:ptCount val="18"/>
                <c:pt idx="0">
                  <c:v>Ókunn orsök</c:v>
                </c:pt>
                <c:pt idx="1">
                  <c:v>Tilgreind stök orsök</c:v>
                </c:pt>
                <c:pt idx="2">
                  <c:v>Downs heilkenni</c:v>
                </c:pt>
                <c:pt idx="3">
                  <c:v>Flogaheilkenni</c:v>
                </c:pt>
                <c:pt idx="4">
                  <c:v>Fyrirburi</c:v>
                </c:pt>
                <c:pt idx="5">
                  <c:v>Súrefnisskortur</c:v>
                </c:pt>
                <c:pt idx="6">
                  <c:v>Vöðvarýrnun (DMD)</c:v>
                </c:pt>
                <c:pt idx="7">
                  <c:v>Hryggrauf</c:v>
                </c:pt>
                <c:pt idx="8">
                  <c:v>Myotonic dystrophy</c:v>
                </c:pt>
                <c:pt idx="9">
                  <c:v>Efnaskiptasjúkdómar</c:v>
                </c:pt>
                <c:pt idx="10">
                  <c:v>Angelman heilkenni</c:v>
                </c:pt>
                <c:pt idx="11">
                  <c:v>Spinal Muscular Atrophy</c:v>
                </c:pt>
                <c:pt idx="12">
                  <c:v>Fjölliðakreppa</c:v>
                </c:pt>
                <c:pt idx="13">
                  <c:v>Retts heilkenni</c:v>
                </c:pt>
                <c:pt idx="14">
                  <c:v>Brotgjarnt X heilkenni</c:v>
                </c:pt>
                <c:pt idx="15">
                  <c:v>Úttaugakvilli (CMT)</c:v>
                </c:pt>
                <c:pt idx="16">
                  <c:v>Cardiofaciocutaneous heilkenni</c:v>
                </c:pt>
                <c:pt idx="17">
                  <c:v>Williams heilkenni</c:v>
                </c:pt>
              </c:strCache>
            </c:strRef>
          </c:cat>
          <c:val>
            <c:numRef>
              <c:f>'Lok árs 2019'!$G$50:$G$67</c:f>
              <c:numCache>
                <c:formatCode>General</c:formatCode>
                <c:ptCount val="18"/>
                <c:pt idx="0">
                  <c:v>40</c:v>
                </c:pt>
                <c:pt idx="1">
                  <c:v>57</c:v>
                </c:pt>
                <c:pt idx="2">
                  <c:v>31</c:v>
                </c:pt>
                <c:pt idx="3">
                  <c:v>17</c:v>
                </c:pt>
                <c:pt idx="4">
                  <c:v>15</c:v>
                </c:pt>
                <c:pt idx="5">
                  <c:v>7</c:v>
                </c:pt>
                <c:pt idx="6">
                  <c:v>5</c:v>
                </c:pt>
                <c:pt idx="7">
                  <c:v>4</c:v>
                </c:pt>
                <c:pt idx="8">
                  <c:v>4</c:v>
                </c:pt>
                <c:pt idx="9">
                  <c:v>4</c:v>
                </c:pt>
                <c:pt idx="10">
                  <c:v>4</c:v>
                </c:pt>
                <c:pt idx="11">
                  <c:v>3</c:v>
                </c:pt>
                <c:pt idx="12">
                  <c:v>2</c:v>
                </c:pt>
                <c:pt idx="13">
                  <c:v>2</c:v>
                </c:pt>
                <c:pt idx="14">
                  <c:v>2</c:v>
                </c:pt>
                <c:pt idx="15">
                  <c:v>2</c:v>
                </c:pt>
                <c:pt idx="16">
                  <c:v>2</c:v>
                </c:pt>
                <c:pt idx="17">
                  <c:v>2</c:v>
                </c:pt>
              </c:numCache>
            </c:numRef>
          </c:val>
          <c:extLst>
            <c:ext xmlns:c16="http://schemas.microsoft.com/office/drawing/2014/chart" uri="{C3380CC4-5D6E-409C-BE32-E72D297353CC}">
              <c16:uniqueId val="{00000000-BCA5-473E-A976-AD12CD6016F4}"/>
            </c:ext>
          </c:extLst>
        </c:ser>
        <c:dLbls>
          <c:showLegendKey val="0"/>
          <c:showVal val="0"/>
          <c:showCatName val="0"/>
          <c:showSerName val="0"/>
          <c:showPercent val="0"/>
          <c:showBubbleSize val="0"/>
        </c:dLbls>
        <c:gapWidth val="219"/>
        <c:overlap val="-27"/>
        <c:axId val="544624184"/>
        <c:axId val="544625496"/>
      </c:barChart>
      <c:catAx>
        <c:axId val="54462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4625496"/>
        <c:crosses val="autoZero"/>
        <c:auto val="1"/>
        <c:lblAlgn val="ctr"/>
        <c:lblOffset val="100"/>
        <c:noMultiLvlLbl val="0"/>
      </c:catAx>
      <c:valAx>
        <c:axId val="544625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44624184"/>
        <c:crosses val="autoZero"/>
        <c:crossBetween val="between"/>
        <c:majorUnit val="20"/>
      </c:valAx>
      <c:spPr>
        <a:noFill/>
        <a:ln>
          <a:solidFill>
            <a:schemeClr val="bg1">
              <a:lumMod val="85000"/>
            </a:schemeClr>
          </a:solidFill>
        </a:ln>
        <a:effectLst/>
      </c:spPr>
    </c:plotArea>
    <c:plotVisOnly val="1"/>
    <c:dispBlanksAs val="gap"/>
    <c:showDLblsOverMax val="0"/>
  </c:chart>
  <c:spPr>
    <a:solidFill>
      <a:schemeClr val="bg1"/>
    </a:solidFill>
    <a:ln w="28575" cap="flat" cmpd="sng" algn="ctr">
      <a:solidFill>
        <a:schemeClr val="tx1">
          <a:lumMod val="15000"/>
          <a:lumOff val="85000"/>
        </a:schemeClr>
      </a:solidFill>
      <a:round/>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330B9-27AF-41CC-819D-D519F67ADF9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CEFE323-BA39-4DCA-873D-2EEC6A095079}">
      <dgm:prSet/>
      <dgm:spPr/>
      <dgm:t>
        <a:bodyPr/>
        <a:lstStyle/>
        <a:p>
          <a:r>
            <a:rPr lang="is-IS"/>
            <a:t>Klíniskt starf</a:t>
          </a:r>
          <a:endParaRPr lang="en-US"/>
        </a:p>
      </dgm:t>
    </dgm:pt>
    <dgm:pt modelId="{6B16A062-BBB7-468E-9D7B-C081E331A684}" type="parTrans" cxnId="{841BF760-D5DB-4180-A4D0-D06FAC2D1217}">
      <dgm:prSet/>
      <dgm:spPr/>
      <dgm:t>
        <a:bodyPr/>
        <a:lstStyle/>
        <a:p>
          <a:endParaRPr lang="en-US"/>
        </a:p>
      </dgm:t>
    </dgm:pt>
    <dgm:pt modelId="{7F45F4C4-55EA-4A4F-95D6-8907FA40AFA0}" type="sibTrans" cxnId="{841BF760-D5DB-4180-A4D0-D06FAC2D1217}">
      <dgm:prSet/>
      <dgm:spPr/>
      <dgm:t>
        <a:bodyPr/>
        <a:lstStyle/>
        <a:p>
          <a:endParaRPr lang="en-US"/>
        </a:p>
      </dgm:t>
    </dgm:pt>
    <dgm:pt modelId="{7617CEC7-3E5E-4E55-9430-18964FFE7B2D}">
      <dgm:prSet/>
      <dgm:spPr/>
      <dgm:t>
        <a:bodyPr/>
        <a:lstStyle/>
        <a:p>
          <a:r>
            <a:rPr lang="is-IS"/>
            <a:t>Athugun og greining á vanda barns</a:t>
          </a:r>
          <a:endParaRPr lang="en-US"/>
        </a:p>
      </dgm:t>
    </dgm:pt>
    <dgm:pt modelId="{98F897A5-418C-46D0-93FB-22C2F3300BDD}" type="parTrans" cxnId="{6DCAE3E0-0C86-41A3-B7CD-AEECDE821A3E}">
      <dgm:prSet/>
      <dgm:spPr/>
      <dgm:t>
        <a:bodyPr/>
        <a:lstStyle/>
        <a:p>
          <a:endParaRPr lang="en-US"/>
        </a:p>
      </dgm:t>
    </dgm:pt>
    <dgm:pt modelId="{0AFECAB8-13E3-4859-AE4E-E9FF9D2283E3}" type="sibTrans" cxnId="{6DCAE3E0-0C86-41A3-B7CD-AEECDE821A3E}">
      <dgm:prSet/>
      <dgm:spPr/>
      <dgm:t>
        <a:bodyPr/>
        <a:lstStyle/>
        <a:p>
          <a:endParaRPr lang="en-US"/>
        </a:p>
      </dgm:t>
    </dgm:pt>
    <dgm:pt modelId="{A7775229-3F82-48FD-9527-F80DE0CFE112}">
      <dgm:prSet/>
      <dgm:spPr/>
      <dgm:t>
        <a:bodyPr/>
        <a:lstStyle/>
        <a:p>
          <a:r>
            <a:rPr lang="is-IS"/>
            <a:t>Ráðgjöf um stuðning, þjálfun og íhlutun </a:t>
          </a:r>
          <a:endParaRPr lang="en-US"/>
        </a:p>
      </dgm:t>
    </dgm:pt>
    <dgm:pt modelId="{A90DC624-E1BE-4F37-A088-607AC28534C5}" type="parTrans" cxnId="{970539B4-44A3-4C55-B81F-2D40911FC4B7}">
      <dgm:prSet/>
      <dgm:spPr/>
      <dgm:t>
        <a:bodyPr/>
        <a:lstStyle/>
        <a:p>
          <a:endParaRPr lang="en-US"/>
        </a:p>
      </dgm:t>
    </dgm:pt>
    <dgm:pt modelId="{B413B6BB-FB44-4BE2-AF03-A62FF3237734}" type="sibTrans" cxnId="{970539B4-44A3-4C55-B81F-2D40911FC4B7}">
      <dgm:prSet/>
      <dgm:spPr/>
      <dgm:t>
        <a:bodyPr/>
        <a:lstStyle/>
        <a:p>
          <a:endParaRPr lang="en-US"/>
        </a:p>
      </dgm:t>
    </dgm:pt>
    <dgm:pt modelId="{C2E09068-774D-49EF-BF70-7E7B8B75ADBF}">
      <dgm:prSet/>
      <dgm:spPr/>
      <dgm:t>
        <a:bodyPr/>
        <a:lstStyle/>
        <a:p>
          <a:r>
            <a:rPr lang="is-IS"/>
            <a:t>Eftirfylgd fyrir börn með framsæknar, alvarlegar og/eða sjaldgæfar fatlanir fram að 18 ára aldri </a:t>
          </a:r>
          <a:endParaRPr lang="en-US"/>
        </a:p>
      </dgm:t>
    </dgm:pt>
    <dgm:pt modelId="{692718BE-1F86-4F90-8C94-11D43DA160C8}" type="parTrans" cxnId="{1133CCBB-E39B-4822-98F3-D55C9D014BD2}">
      <dgm:prSet/>
      <dgm:spPr/>
      <dgm:t>
        <a:bodyPr/>
        <a:lstStyle/>
        <a:p>
          <a:endParaRPr lang="en-US"/>
        </a:p>
      </dgm:t>
    </dgm:pt>
    <dgm:pt modelId="{420A16DD-77FA-4250-8E01-E7A597B2122C}" type="sibTrans" cxnId="{1133CCBB-E39B-4822-98F3-D55C9D014BD2}">
      <dgm:prSet/>
      <dgm:spPr/>
      <dgm:t>
        <a:bodyPr/>
        <a:lstStyle/>
        <a:p>
          <a:endParaRPr lang="en-US"/>
        </a:p>
      </dgm:t>
    </dgm:pt>
    <dgm:pt modelId="{E8F1A9A0-3515-4422-A006-723E0ADDBDA0}">
      <dgm:prSet/>
      <dgm:spPr/>
      <dgm:t>
        <a:bodyPr/>
        <a:lstStyle/>
        <a:p>
          <a:r>
            <a:rPr lang="is-IS"/>
            <a:t>Fræðsla</a:t>
          </a:r>
          <a:endParaRPr lang="en-US"/>
        </a:p>
      </dgm:t>
    </dgm:pt>
    <dgm:pt modelId="{341E272B-676F-415C-A8B4-6FC9B3AEFB4B}" type="parTrans" cxnId="{9AB9E25E-573F-4306-9F03-0D15D1426B28}">
      <dgm:prSet/>
      <dgm:spPr/>
      <dgm:t>
        <a:bodyPr/>
        <a:lstStyle/>
        <a:p>
          <a:endParaRPr lang="en-US"/>
        </a:p>
      </dgm:t>
    </dgm:pt>
    <dgm:pt modelId="{5DB79DBB-32AB-4B03-BF0D-482EE22BAFA1}" type="sibTrans" cxnId="{9AB9E25E-573F-4306-9F03-0D15D1426B28}">
      <dgm:prSet/>
      <dgm:spPr/>
      <dgm:t>
        <a:bodyPr/>
        <a:lstStyle/>
        <a:p>
          <a:endParaRPr lang="en-US"/>
        </a:p>
      </dgm:t>
    </dgm:pt>
    <dgm:pt modelId="{95862670-5574-4591-AB2A-A88135D921E4}">
      <dgm:prSet/>
      <dgm:spPr/>
      <dgm:t>
        <a:bodyPr/>
        <a:lstStyle/>
        <a:p>
          <a:r>
            <a:rPr lang="is-IS" dirty="0"/>
            <a:t>Fjölbreytt námskeið um hina ýmsu fötlunarhópa,         meðferðarleiðir o.fl.</a:t>
          </a:r>
          <a:endParaRPr lang="en-US" dirty="0"/>
        </a:p>
      </dgm:t>
    </dgm:pt>
    <dgm:pt modelId="{C8EAB974-3599-49C9-A670-C05B211D852A}" type="parTrans" cxnId="{323F5865-3821-4CBA-9636-68A8FF5AA169}">
      <dgm:prSet/>
      <dgm:spPr/>
      <dgm:t>
        <a:bodyPr/>
        <a:lstStyle/>
        <a:p>
          <a:endParaRPr lang="en-US"/>
        </a:p>
      </dgm:t>
    </dgm:pt>
    <dgm:pt modelId="{E599543A-2F2A-42E6-B5A1-C4AB1CA17F39}" type="sibTrans" cxnId="{323F5865-3821-4CBA-9636-68A8FF5AA169}">
      <dgm:prSet/>
      <dgm:spPr/>
      <dgm:t>
        <a:bodyPr/>
        <a:lstStyle/>
        <a:p>
          <a:endParaRPr lang="en-US"/>
        </a:p>
      </dgm:t>
    </dgm:pt>
    <dgm:pt modelId="{E5CFD946-1AAE-4887-94F7-244B405310CC}">
      <dgm:prSet/>
      <dgm:spPr/>
      <dgm:t>
        <a:bodyPr/>
        <a:lstStyle/>
        <a:p>
          <a:r>
            <a:rPr lang="is-IS"/>
            <a:t>Rannsóknir</a:t>
          </a:r>
          <a:endParaRPr lang="en-US"/>
        </a:p>
      </dgm:t>
    </dgm:pt>
    <dgm:pt modelId="{33508E92-24DC-406C-B848-6463513BD8E8}" type="parTrans" cxnId="{5E716F95-A09E-404C-99ED-58709F2A0708}">
      <dgm:prSet/>
      <dgm:spPr/>
      <dgm:t>
        <a:bodyPr/>
        <a:lstStyle/>
        <a:p>
          <a:endParaRPr lang="en-US"/>
        </a:p>
      </dgm:t>
    </dgm:pt>
    <dgm:pt modelId="{983CDE4A-68D0-47CE-9D32-9DF8863C80F1}" type="sibTrans" cxnId="{5E716F95-A09E-404C-99ED-58709F2A0708}">
      <dgm:prSet/>
      <dgm:spPr/>
      <dgm:t>
        <a:bodyPr/>
        <a:lstStyle/>
        <a:p>
          <a:endParaRPr lang="en-US"/>
        </a:p>
      </dgm:t>
    </dgm:pt>
    <dgm:pt modelId="{A576166C-0C4B-4AC1-B6C8-3AB79F4B03BF}">
      <dgm:prSet/>
      <dgm:spPr/>
      <dgm:t>
        <a:bodyPr/>
        <a:lstStyle/>
        <a:p>
          <a:r>
            <a:rPr lang="is-IS" dirty="0"/>
            <a:t>Vaxandi þáttur á undanförnum árum</a:t>
          </a:r>
          <a:endParaRPr lang="en-US" dirty="0"/>
        </a:p>
      </dgm:t>
    </dgm:pt>
    <dgm:pt modelId="{25454D0F-3CF0-4E01-91BD-EE3A330376AF}" type="parTrans" cxnId="{2B66DD1A-507A-4561-944C-918251B751E3}">
      <dgm:prSet/>
      <dgm:spPr/>
      <dgm:t>
        <a:bodyPr/>
        <a:lstStyle/>
        <a:p>
          <a:endParaRPr lang="en-US"/>
        </a:p>
      </dgm:t>
    </dgm:pt>
    <dgm:pt modelId="{CD2AF52A-07FE-4756-A466-DEEFD9DBBEC5}" type="sibTrans" cxnId="{2B66DD1A-507A-4561-944C-918251B751E3}">
      <dgm:prSet/>
      <dgm:spPr/>
      <dgm:t>
        <a:bodyPr/>
        <a:lstStyle/>
        <a:p>
          <a:endParaRPr lang="en-US"/>
        </a:p>
      </dgm:t>
    </dgm:pt>
    <dgm:pt modelId="{566A1D8C-D2A7-4FB3-A937-BA0A3BE3051F}">
      <dgm:prSet/>
      <dgm:spPr/>
      <dgm:t>
        <a:bodyPr/>
        <a:lstStyle/>
        <a:p>
          <a:r>
            <a:rPr lang="is-IS"/>
            <a:t>Doktorsverkefni um einhverfu og CP hafa verið unnin upp úr efnivið sem orðið hefur til í kliniska starfinu</a:t>
          </a:r>
          <a:endParaRPr lang="en-US"/>
        </a:p>
      </dgm:t>
    </dgm:pt>
    <dgm:pt modelId="{048003C4-05E6-4772-9AB0-B7DF1C431F41}" type="parTrans" cxnId="{947A690B-85AA-4E81-851D-7590CDAAA856}">
      <dgm:prSet/>
      <dgm:spPr/>
      <dgm:t>
        <a:bodyPr/>
        <a:lstStyle/>
        <a:p>
          <a:endParaRPr lang="en-US"/>
        </a:p>
      </dgm:t>
    </dgm:pt>
    <dgm:pt modelId="{68AB00D6-3C42-4277-B7B6-0ABB3A01D350}" type="sibTrans" cxnId="{947A690B-85AA-4E81-851D-7590CDAAA856}">
      <dgm:prSet/>
      <dgm:spPr/>
      <dgm:t>
        <a:bodyPr/>
        <a:lstStyle/>
        <a:p>
          <a:endParaRPr lang="en-US"/>
        </a:p>
      </dgm:t>
    </dgm:pt>
    <dgm:pt modelId="{FBAA84B9-81EC-44A0-84F6-C2AB7C811952}">
      <dgm:prSet/>
      <dgm:spPr/>
      <dgm:t>
        <a:bodyPr/>
        <a:lstStyle/>
        <a:p>
          <a:r>
            <a:rPr lang="is-IS" dirty="0"/>
            <a:t>Samstarf við HÍ og HR, bæði tengt rannsóknum og starfsþjálfun nemenda</a:t>
          </a:r>
          <a:endParaRPr lang="en-US" dirty="0"/>
        </a:p>
      </dgm:t>
    </dgm:pt>
    <dgm:pt modelId="{30672E86-3C05-43C3-8445-B9F61263A295}" type="parTrans" cxnId="{8D761408-6E65-4C9C-937F-4A03B496D880}">
      <dgm:prSet/>
      <dgm:spPr/>
      <dgm:t>
        <a:bodyPr/>
        <a:lstStyle/>
        <a:p>
          <a:endParaRPr lang="en-US"/>
        </a:p>
      </dgm:t>
    </dgm:pt>
    <dgm:pt modelId="{B9E3C60C-12E4-4F3E-8315-52D64644D7F1}" type="sibTrans" cxnId="{8D761408-6E65-4C9C-937F-4A03B496D880}">
      <dgm:prSet/>
      <dgm:spPr/>
      <dgm:t>
        <a:bodyPr/>
        <a:lstStyle/>
        <a:p>
          <a:endParaRPr lang="en-US"/>
        </a:p>
      </dgm:t>
    </dgm:pt>
    <dgm:pt modelId="{A3021804-782E-4BD3-8FFB-D543026370B8}" type="pres">
      <dgm:prSet presAssocID="{FC2330B9-27AF-41CC-819D-D519F67ADF9F}" presName="linear" presStyleCnt="0">
        <dgm:presLayoutVars>
          <dgm:dir/>
          <dgm:animLvl val="lvl"/>
          <dgm:resizeHandles val="exact"/>
        </dgm:presLayoutVars>
      </dgm:prSet>
      <dgm:spPr/>
    </dgm:pt>
    <dgm:pt modelId="{CFD3E397-9C0C-4672-8A07-C147F246816A}" type="pres">
      <dgm:prSet presAssocID="{4CEFE323-BA39-4DCA-873D-2EEC6A095079}" presName="parentLin" presStyleCnt="0"/>
      <dgm:spPr/>
    </dgm:pt>
    <dgm:pt modelId="{06C0FCD4-2E27-4C01-9BBF-09270226E9FD}" type="pres">
      <dgm:prSet presAssocID="{4CEFE323-BA39-4DCA-873D-2EEC6A095079}" presName="parentLeftMargin" presStyleLbl="node1" presStyleIdx="0" presStyleCnt="3"/>
      <dgm:spPr/>
    </dgm:pt>
    <dgm:pt modelId="{05CB967F-D964-44E5-AD91-367C487DE4F6}" type="pres">
      <dgm:prSet presAssocID="{4CEFE323-BA39-4DCA-873D-2EEC6A095079}" presName="parentText" presStyleLbl="node1" presStyleIdx="0" presStyleCnt="3">
        <dgm:presLayoutVars>
          <dgm:chMax val="0"/>
          <dgm:bulletEnabled val="1"/>
        </dgm:presLayoutVars>
      </dgm:prSet>
      <dgm:spPr/>
    </dgm:pt>
    <dgm:pt modelId="{CEEF827E-F4AD-4A30-AD7C-23FBF67D321A}" type="pres">
      <dgm:prSet presAssocID="{4CEFE323-BA39-4DCA-873D-2EEC6A095079}" presName="negativeSpace" presStyleCnt="0"/>
      <dgm:spPr/>
    </dgm:pt>
    <dgm:pt modelId="{28FCD307-E738-4DD8-B47E-2419C7CBDAB2}" type="pres">
      <dgm:prSet presAssocID="{4CEFE323-BA39-4DCA-873D-2EEC6A095079}" presName="childText" presStyleLbl="conFgAcc1" presStyleIdx="0" presStyleCnt="3">
        <dgm:presLayoutVars>
          <dgm:bulletEnabled val="1"/>
        </dgm:presLayoutVars>
      </dgm:prSet>
      <dgm:spPr/>
    </dgm:pt>
    <dgm:pt modelId="{1FF785DA-AF51-4648-9560-46490CDC7BE8}" type="pres">
      <dgm:prSet presAssocID="{7F45F4C4-55EA-4A4F-95D6-8907FA40AFA0}" presName="spaceBetweenRectangles" presStyleCnt="0"/>
      <dgm:spPr/>
    </dgm:pt>
    <dgm:pt modelId="{E93AB947-C333-48D4-B2BC-963BB6C3DDB4}" type="pres">
      <dgm:prSet presAssocID="{E8F1A9A0-3515-4422-A006-723E0ADDBDA0}" presName="parentLin" presStyleCnt="0"/>
      <dgm:spPr/>
    </dgm:pt>
    <dgm:pt modelId="{2DC03CE3-3BF6-4B95-A3F9-95162FBF9970}" type="pres">
      <dgm:prSet presAssocID="{E8F1A9A0-3515-4422-A006-723E0ADDBDA0}" presName="parentLeftMargin" presStyleLbl="node1" presStyleIdx="0" presStyleCnt="3"/>
      <dgm:spPr/>
    </dgm:pt>
    <dgm:pt modelId="{8F46976A-091E-4EE0-BF53-B0CFD15BE8C9}" type="pres">
      <dgm:prSet presAssocID="{E8F1A9A0-3515-4422-A006-723E0ADDBDA0}" presName="parentText" presStyleLbl="node1" presStyleIdx="1" presStyleCnt="3">
        <dgm:presLayoutVars>
          <dgm:chMax val="0"/>
          <dgm:bulletEnabled val="1"/>
        </dgm:presLayoutVars>
      </dgm:prSet>
      <dgm:spPr/>
    </dgm:pt>
    <dgm:pt modelId="{08578DE2-4E74-42CB-92B4-469F98DBCF38}" type="pres">
      <dgm:prSet presAssocID="{E8F1A9A0-3515-4422-A006-723E0ADDBDA0}" presName="negativeSpace" presStyleCnt="0"/>
      <dgm:spPr/>
    </dgm:pt>
    <dgm:pt modelId="{D13C7C82-A8CA-43B3-8DFA-590864897B97}" type="pres">
      <dgm:prSet presAssocID="{E8F1A9A0-3515-4422-A006-723E0ADDBDA0}" presName="childText" presStyleLbl="conFgAcc1" presStyleIdx="1" presStyleCnt="3">
        <dgm:presLayoutVars>
          <dgm:bulletEnabled val="1"/>
        </dgm:presLayoutVars>
      </dgm:prSet>
      <dgm:spPr/>
    </dgm:pt>
    <dgm:pt modelId="{D49E88A0-635B-4AF4-8FEC-C2518E7AD36F}" type="pres">
      <dgm:prSet presAssocID="{5DB79DBB-32AB-4B03-BF0D-482EE22BAFA1}" presName="spaceBetweenRectangles" presStyleCnt="0"/>
      <dgm:spPr/>
    </dgm:pt>
    <dgm:pt modelId="{1C9BE806-A9D0-4398-866E-E45678A62225}" type="pres">
      <dgm:prSet presAssocID="{E5CFD946-1AAE-4887-94F7-244B405310CC}" presName="parentLin" presStyleCnt="0"/>
      <dgm:spPr/>
    </dgm:pt>
    <dgm:pt modelId="{2292A8EB-FCE9-455A-9548-484957663B88}" type="pres">
      <dgm:prSet presAssocID="{E5CFD946-1AAE-4887-94F7-244B405310CC}" presName="parentLeftMargin" presStyleLbl="node1" presStyleIdx="1" presStyleCnt="3"/>
      <dgm:spPr/>
    </dgm:pt>
    <dgm:pt modelId="{5CF59437-EBC4-45EE-B7BC-0752A729C4CA}" type="pres">
      <dgm:prSet presAssocID="{E5CFD946-1AAE-4887-94F7-244B405310CC}" presName="parentText" presStyleLbl="node1" presStyleIdx="2" presStyleCnt="3">
        <dgm:presLayoutVars>
          <dgm:chMax val="0"/>
          <dgm:bulletEnabled val="1"/>
        </dgm:presLayoutVars>
      </dgm:prSet>
      <dgm:spPr/>
    </dgm:pt>
    <dgm:pt modelId="{29A6326F-006C-4DFA-AD0B-DD6A74256635}" type="pres">
      <dgm:prSet presAssocID="{E5CFD946-1AAE-4887-94F7-244B405310CC}" presName="negativeSpace" presStyleCnt="0"/>
      <dgm:spPr/>
    </dgm:pt>
    <dgm:pt modelId="{B697E0A0-1656-408E-9A82-F6CE9533DC81}" type="pres">
      <dgm:prSet presAssocID="{E5CFD946-1AAE-4887-94F7-244B405310CC}" presName="childText" presStyleLbl="conFgAcc1" presStyleIdx="2" presStyleCnt="3">
        <dgm:presLayoutVars>
          <dgm:bulletEnabled val="1"/>
        </dgm:presLayoutVars>
      </dgm:prSet>
      <dgm:spPr/>
    </dgm:pt>
  </dgm:ptLst>
  <dgm:cxnLst>
    <dgm:cxn modelId="{8D761408-6E65-4C9C-937F-4A03B496D880}" srcId="{E5CFD946-1AAE-4887-94F7-244B405310CC}" destId="{FBAA84B9-81EC-44A0-84F6-C2AB7C811952}" srcOrd="2" destOrd="0" parTransId="{30672E86-3C05-43C3-8445-B9F61263A295}" sibTransId="{B9E3C60C-12E4-4F3E-8315-52D64644D7F1}"/>
    <dgm:cxn modelId="{947A690B-85AA-4E81-851D-7590CDAAA856}" srcId="{E5CFD946-1AAE-4887-94F7-244B405310CC}" destId="{566A1D8C-D2A7-4FB3-A937-BA0A3BE3051F}" srcOrd="1" destOrd="0" parTransId="{048003C4-05E6-4772-9AB0-B7DF1C431F41}" sibTransId="{68AB00D6-3C42-4277-B7B6-0ABB3A01D350}"/>
    <dgm:cxn modelId="{2B66DD1A-507A-4561-944C-918251B751E3}" srcId="{E5CFD946-1AAE-4887-94F7-244B405310CC}" destId="{A576166C-0C4B-4AC1-B6C8-3AB79F4B03BF}" srcOrd="0" destOrd="0" parTransId="{25454D0F-3CF0-4E01-91BD-EE3A330376AF}" sibTransId="{CD2AF52A-07FE-4756-A466-DEEFD9DBBEC5}"/>
    <dgm:cxn modelId="{CA440F2E-F031-4BEE-B927-3DF947359FBC}" type="presOf" srcId="{A7775229-3F82-48FD-9527-F80DE0CFE112}" destId="{28FCD307-E738-4DD8-B47E-2419C7CBDAB2}" srcOrd="0" destOrd="1" presId="urn:microsoft.com/office/officeart/2005/8/layout/list1"/>
    <dgm:cxn modelId="{9AB9E25E-573F-4306-9F03-0D15D1426B28}" srcId="{FC2330B9-27AF-41CC-819D-D519F67ADF9F}" destId="{E8F1A9A0-3515-4422-A006-723E0ADDBDA0}" srcOrd="1" destOrd="0" parTransId="{341E272B-676F-415C-A8B4-6FC9B3AEFB4B}" sibTransId="{5DB79DBB-32AB-4B03-BF0D-482EE22BAFA1}"/>
    <dgm:cxn modelId="{841BF760-D5DB-4180-A4D0-D06FAC2D1217}" srcId="{FC2330B9-27AF-41CC-819D-D519F67ADF9F}" destId="{4CEFE323-BA39-4DCA-873D-2EEC6A095079}" srcOrd="0" destOrd="0" parTransId="{6B16A062-BBB7-468E-9D7B-C081E331A684}" sibTransId="{7F45F4C4-55EA-4A4F-95D6-8907FA40AFA0}"/>
    <dgm:cxn modelId="{323F5865-3821-4CBA-9636-68A8FF5AA169}" srcId="{E8F1A9A0-3515-4422-A006-723E0ADDBDA0}" destId="{95862670-5574-4591-AB2A-A88135D921E4}" srcOrd="0" destOrd="0" parTransId="{C8EAB974-3599-49C9-A670-C05B211D852A}" sibTransId="{E599543A-2F2A-42E6-B5A1-C4AB1CA17F39}"/>
    <dgm:cxn modelId="{384D7186-E797-4BC1-849B-1B01EED49AD2}" type="presOf" srcId="{E5CFD946-1AAE-4887-94F7-244B405310CC}" destId="{2292A8EB-FCE9-455A-9548-484957663B88}" srcOrd="0" destOrd="0" presId="urn:microsoft.com/office/officeart/2005/8/layout/list1"/>
    <dgm:cxn modelId="{3EEAC688-EF9E-4090-B896-DD634ECFCD6A}" type="presOf" srcId="{4CEFE323-BA39-4DCA-873D-2EEC6A095079}" destId="{05CB967F-D964-44E5-AD91-367C487DE4F6}" srcOrd="1" destOrd="0" presId="urn:microsoft.com/office/officeart/2005/8/layout/list1"/>
    <dgm:cxn modelId="{5E716F95-A09E-404C-99ED-58709F2A0708}" srcId="{FC2330B9-27AF-41CC-819D-D519F67ADF9F}" destId="{E5CFD946-1AAE-4887-94F7-244B405310CC}" srcOrd="2" destOrd="0" parTransId="{33508E92-24DC-406C-B848-6463513BD8E8}" sibTransId="{983CDE4A-68D0-47CE-9D32-9DF8863C80F1}"/>
    <dgm:cxn modelId="{0C56E49B-BE63-4C79-BDDB-6E41EF12C33A}" type="presOf" srcId="{95862670-5574-4591-AB2A-A88135D921E4}" destId="{D13C7C82-A8CA-43B3-8DFA-590864897B97}" srcOrd="0" destOrd="0" presId="urn:microsoft.com/office/officeart/2005/8/layout/list1"/>
    <dgm:cxn modelId="{86DE59A6-E138-4E12-B894-36B2C85D787F}" type="presOf" srcId="{7617CEC7-3E5E-4E55-9430-18964FFE7B2D}" destId="{28FCD307-E738-4DD8-B47E-2419C7CBDAB2}" srcOrd="0" destOrd="0" presId="urn:microsoft.com/office/officeart/2005/8/layout/list1"/>
    <dgm:cxn modelId="{970539B4-44A3-4C55-B81F-2D40911FC4B7}" srcId="{4CEFE323-BA39-4DCA-873D-2EEC6A095079}" destId="{A7775229-3F82-48FD-9527-F80DE0CFE112}" srcOrd="1" destOrd="0" parTransId="{A90DC624-E1BE-4F37-A088-607AC28534C5}" sibTransId="{B413B6BB-FB44-4BE2-AF03-A62FF3237734}"/>
    <dgm:cxn modelId="{2752D0B8-8FCB-4C1D-B554-5C1F16E422C5}" type="presOf" srcId="{FC2330B9-27AF-41CC-819D-D519F67ADF9F}" destId="{A3021804-782E-4BD3-8FFB-D543026370B8}" srcOrd="0" destOrd="0" presId="urn:microsoft.com/office/officeart/2005/8/layout/list1"/>
    <dgm:cxn modelId="{1133CCBB-E39B-4822-98F3-D55C9D014BD2}" srcId="{4CEFE323-BA39-4DCA-873D-2EEC6A095079}" destId="{C2E09068-774D-49EF-BF70-7E7B8B75ADBF}" srcOrd="2" destOrd="0" parTransId="{692718BE-1F86-4F90-8C94-11D43DA160C8}" sibTransId="{420A16DD-77FA-4250-8E01-E7A597B2122C}"/>
    <dgm:cxn modelId="{20D05DC0-62FB-4CE5-AF43-06FF490B5D55}" type="presOf" srcId="{E8F1A9A0-3515-4422-A006-723E0ADDBDA0}" destId="{2DC03CE3-3BF6-4B95-A3F9-95162FBF9970}" srcOrd="0" destOrd="0" presId="urn:microsoft.com/office/officeart/2005/8/layout/list1"/>
    <dgm:cxn modelId="{711292CB-0FDB-47CB-98DF-0B5E79179988}" type="presOf" srcId="{4CEFE323-BA39-4DCA-873D-2EEC6A095079}" destId="{06C0FCD4-2E27-4C01-9BBF-09270226E9FD}" srcOrd="0" destOrd="0" presId="urn:microsoft.com/office/officeart/2005/8/layout/list1"/>
    <dgm:cxn modelId="{1AE731D7-2C2C-4A63-97AA-8FF4424A188C}" type="presOf" srcId="{C2E09068-774D-49EF-BF70-7E7B8B75ADBF}" destId="{28FCD307-E738-4DD8-B47E-2419C7CBDAB2}" srcOrd="0" destOrd="2" presId="urn:microsoft.com/office/officeart/2005/8/layout/list1"/>
    <dgm:cxn modelId="{DE1AB0DC-311F-4D0C-B0B9-1D57BCBE66F7}" type="presOf" srcId="{A576166C-0C4B-4AC1-B6C8-3AB79F4B03BF}" destId="{B697E0A0-1656-408E-9A82-F6CE9533DC81}" srcOrd="0" destOrd="0" presId="urn:microsoft.com/office/officeart/2005/8/layout/list1"/>
    <dgm:cxn modelId="{84F7A3DD-3499-4966-A979-4FB7FD290BB6}" type="presOf" srcId="{566A1D8C-D2A7-4FB3-A937-BA0A3BE3051F}" destId="{B697E0A0-1656-408E-9A82-F6CE9533DC81}" srcOrd="0" destOrd="1" presId="urn:microsoft.com/office/officeart/2005/8/layout/list1"/>
    <dgm:cxn modelId="{6DCAE3E0-0C86-41A3-B7CD-AEECDE821A3E}" srcId="{4CEFE323-BA39-4DCA-873D-2EEC6A095079}" destId="{7617CEC7-3E5E-4E55-9430-18964FFE7B2D}" srcOrd="0" destOrd="0" parTransId="{98F897A5-418C-46D0-93FB-22C2F3300BDD}" sibTransId="{0AFECAB8-13E3-4859-AE4E-E9FF9D2283E3}"/>
    <dgm:cxn modelId="{80AAFEEB-1005-49C1-BE8B-16A2FB8D7635}" type="presOf" srcId="{E5CFD946-1AAE-4887-94F7-244B405310CC}" destId="{5CF59437-EBC4-45EE-B7BC-0752A729C4CA}" srcOrd="1" destOrd="0" presId="urn:microsoft.com/office/officeart/2005/8/layout/list1"/>
    <dgm:cxn modelId="{671FEDEC-3584-4747-AB6A-19D909009942}" type="presOf" srcId="{E8F1A9A0-3515-4422-A006-723E0ADDBDA0}" destId="{8F46976A-091E-4EE0-BF53-B0CFD15BE8C9}" srcOrd="1" destOrd="0" presId="urn:microsoft.com/office/officeart/2005/8/layout/list1"/>
    <dgm:cxn modelId="{D319D4FF-C62E-4324-A190-88C39EAADDF1}" type="presOf" srcId="{FBAA84B9-81EC-44A0-84F6-C2AB7C811952}" destId="{B697E0A0-1656-408E-9A82-F6CE9533DC81}" srcOrd="0" destOrd="2" presId="urn:microsoft.com/office/officeart/2005/8/layout/list1"/>
    <dgm:cxn modelId="{6C0B0E01-EEB1-423F-A147-7BEC7CBAD7FE}" type="presParOf" srcId="{A3021804-782E-4BD3-8FFB-D543026370B8}" destId="{CFD3E397-9C0C-4672-8A07-C147F246816A}" srcOrd="0" destOrd="0" presId="urn:microsoft.com/office/officeart/2005/8/layout/list1"/>
    <dgm:cxn modelId="{B1320222-4CF8-43D1-9169-D698A0B25C8B}" type="presParOf" srcId="{CFD3E397-9C0C-4672-8A07-C147F246816A}" destId="{06C0FCD4-2E27-4C01-9BBF-09270226E9FD}" srcOrd="0" destOrd="0" presId="urn:microsoft.com/office/officeart/2005/8/layout/list1"/>
    <dgm:cxn modelId="{682E93C4-E1DF-4702-9DB1-B57B9DD22DCB}" type="presParOf" srcId="{CFD3E397-9C0C-4672-8A07-C147F246816A}" destId="{05CB967F-D964-44E5-AD91-367C487DE4F6}" srcOrd="1" destOrd="0" presId="urn:microsoft.com/office/officeart/2005/8/layout/list1"/>
    <dgm:cxn modelId="{ECF274FA-1B52-4F4A-AAB7-98931208BD66}" type="presParOf" srcId="{A3021804-782E-4BD3-8FFB-D543026370B8}" destId="{CEEF827E-F4AD-4A30-AD7C-23FBF67D321A}" srcOrd="1" destOrd="0" presId="urn:microsoft.com/office/officeart/2005/8/layout/list1"/>
    <dgm:cxn modelId="{1152B2B0-688F-4A2C-BAD8-CBED6BCF67AB}" type="presParOf" srcId="{A3021804-782E-4BD3-8FFB-D543026370B8}" destId="{28FCD307-E738-4DD8-B47E-2419C7CBDAB2}" srcOrd="2" destOrd="0" presId="urn:microsoft.com/office/officeart/2005/8/layout/list1"/>
    <dgm:cxn modelId="{8E25FCD8-73D3-4330-9A00-625608BA3946}" type="presParOf" srcId="{A3021804-782E-4BD3-8FFB-D543026370B8}" destId="{1FF785DA-AF51-4648-9560-46490CDC7BE8}" srcOrd="3" destOrd="0" presId="urn:microsoft.com/office/officeart/2005/8/layout/list1"/>
    <dgm:cxn modelId="{26DF986E-5D36-4662-9394-7A80EEAC4710}" type="presParOf" srcId="{A3021804-782E-4BD3-8FFB-D543026370B8}" destId="{E93AB947-C333-48D4-B2BC-963BB6C3DDB4}" srcOrd="4" destOrd="0" presId="urn:microsoft.com/office/officeart/2005/8/layout/list1"/>
    <dgm:cxn modelId="{35A6507A-971B-4A1E-938B-BAF5E693EEF1}" type="presParOf" srcId="{E93AB947-C333-48D4-B2BC-963BB6C3DDB4}" destId="{2DC03CE3-3BF6-4B95-A3F9-95162FBF9970}" srcOrd="0" destOrd="0" presId="urn:microsoft.com/office/officeart/2005/8/layout/list1"/>
    <dgm:cxn modelId="{2D85085A-F0D1-480F-94E1-9B0157274364}" type="presParOf" srcId="{E93AB947-C333-48D4-B2BC-963BB6C3DDB4}" destId="{8F46976A-091E-4EE0-BF53-B0CFD15BE8C9}" srcOrd="1" destOrd="0" presId="urn:microsoft.com/office/officeart/2005/8/layout/list1"/>
    <dgm:cxn modelId="{E9BB362A-5C89-45F2-A36E-6C5042A2E7FB}" type="presParOf" srcId="{A3021804-782E-4BD3-8FFB-D543026370B8}" destId="{08578DE2-4E74-42CB-92B4-469F98DBCF38}" srcOrd="5" destOrd="0" presId="urn:microsoft.com/office/officeart/2005/8/layout/list1"/>
    <dgm:cxn modelId="{C0660F54-BB77-4798-A1AF-5F946EA2F006}" type="presParOf" srcId="{A3021804-782E-4BD3-8FFB-D543026370B8}" destId="{D13C7C82-A8CA-43B3-8DFA-590864897B97}" srcOrd="6" destOrd="0" presId="urn:microsoft.com/office/officeart/2005/8/layout/list1"/>
    <dgm:cxn modelId="{426E0B82-7BE8-40BB-B749-748BFA48DA36}" type="presParOf" srcId="{A3021804-782E-4BD3-8FFB-D543026370B8}" destId="{D49E88A0-635B-4AF4-8FEC-C2518E7AD36F}" srcOrd="7" destOrd="0" presId="urn:microsoft.com/office/officeart/2005/8/layout/list1"/>
    <dgm:cxn modelId="{0A2F9BF7-D939-4284-9902-D16B0C9B5E1D}" type="presParOf" srcId="{A3021804-782E-4BD3-8FFB-D543026370B8}" destId="{1C9BE806-A9D0-4398-866E-E45678A62225}" srcOrd="8" destOrd="0" presId="urn:microsoft.com/office/officeart/2005/8/layout/list1"/>
    <dgm:cxn modelId="{030700C0-B8C7-43FD-B8E3-C52933C73E3D}" type="presParOf" srcId="{1C9BE806-A9D0-4398-866E-E45678A62225}" destId="{2292A8EB-FCE9-455A-9548-484957663B88}" srcOrd="0" destOrd="0" presId="urn:microsoft.com/office/officeart/2005/8/layout/list1"/>
    <dgm:cxn modelId="{F553CE67-348E-4CD4-891D-38EDE04C7860}" type="presParOf" srcId="{1C9BE806-A9D0-4398-866E-E45678A62225}" destId="{5CF59437-EBC4-45EE-B7BC-0752A729C4CA}" srcOrd="1" destOrd="0" presId="urn:microsoft.com/office/officeart/2005/8/layout/list1"/>
    <dgm:cxn modelId="{9FBE829A-753B-4702-90B3-8104FFA1A603}" type="presParOf" srcId="{A3021804-782E-4BD3-8FFB-D543026370B8}" destId="{29A6326F-006C-4DFA-AD0B-DD6A74256635}" srcOrd="9" destOrd="0" presId="urn:microsoft.com/office/officeart/2005/8/layout/list1"/>
    <dgm:cxn modelId="{42639E94-1A95-4B7A-B159-9C380514CC6A}" type="presParOf" srcId="{A3021804-782E-4BD3-8FFB-D543026370B8}" destId="{B697E0A0-1656-408E-9A82-F6CE9533DC8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32645-594F-4ECB-996F-0093B2840F4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724DF34-2DF2-47A3-878E-04F92E4E6528}">
      <dgm:prSet/>
      <dgm:spPr/>
      <dgm:t>
        <a:bodyPr/>
        <a:lstStyle/>
        <a:p>
          <a:pPr>
            <a:lnSpc>
              <a:spcPct val="100000"/>
            </a:lnSpc>
          </a:pPr>
          <a:r>
            <a:rPr lang="en-GB"/>
            <a:t>Börn taka út mikinn þroska fyrstu árin</a:t>
          </a:r>
          <a:endParaRPr lang="en-US"/>
        </a:p>
      </dgm:t>
    </dgm:pt>
    <dgm:pt modelId="{A3C7CF47-AB71-4A1D-BF53-194A38B34E37}" type="parTrans" cxnId="{8EC68B21-1150-4077-A8FC-ACB137D53FF1}">
      <dgm:prSet/>
      <dgm:spPr/>
      <dgm:t>
        <a:bodyPr/>
        <a:lstStyle/>
        <a:p>
          <a:endParaRPr lang="en-US"/>
        </a:p>
      </dgm:t>
    </dgm:pt>
    <dgm:pt modelId="{E1DA8D95-51B9-4618-A545-6D2D963073F5}" type="sibTrans" cxnId="{8EC68B21-1150-4077-A8FC-ACB137D53FF1}">
      <dgm:prSet/>
      <dgm:spPr/>
      <dgm:t>
        <a:bodyPr/>
        <a:lstStyle/>
        <a:p>
          <a:endParaRPr lang="en-US"/>
        </a:p>
      </dgm:t>
    </dgm:pt>
    <dgm:pt modelId="{E97F00EF-66F7-41A0-8DDE-31E0DAABA652}">
      <dgm:prSet/>
      <dgm:spPr/>
      <dgm:t>
        <a:bodyPr/>
        <a:lstStyle/>
        <a:p>
          <a:pPr>
            <a:lnSpc>
              <a:spcPct val="100000"/>
            </a:lnSpc>
          </a:pPr>
          <a:r>
            <a:rPr lang="en-GB"/>
            <a:t>Sérstaklega eru fyrstu 5 árin mikilvæg</a:t>
          </a:r>
          <a:endParaRPr lang="en-US"/>
        </a:p>
      </dgm:t>
    </dgm:pt>
    <dgm:pt modelId="{38FE6F20-7BB3-442A-9FC4-8239D64776ED}" type="parTrans" cxnId="{E7EA045A-B216-4560-92A3-EA37ACBA16DD}">
      <dgm:prSet/>
      <dgm:spPr/>
      <dgm:t>
        <a:bodyPr/>
        <a:lstStyle/>
        <a:p>
          <a:endParaRPr lang="en-US"/>
        </a:p>
      </dgm:t>
    </dgm:pt>
    <dgm:pt modelId="{00F74C13-4F24-4F9C-A516-11EE4BB35DED}" type="sibTrans" cxnId="{E7EA045A-B216-4560-92A3-EA37ACBA16DD}">
      <dgm:prSet/>
      <dgm:spPr/>
      <dgm:t>
        <a:bodyPr/>
        <a:lstStyle/>
        <a:p>
          <a:endParaRPr lang="en-US"/>
        </a:p>
      </dgm:t>
    </dgm:pt>
    <dgm:pt modelId="{9F2608F0-1F44-499F-B5E1-25451A02C7F7}">
      <dgm:prSet/>
      <dgm:spPr/>
      <dgm:t>
        <a:bodyPr/>
        <a:lstStyle/>
        <a:p>
          <a:pPr>
            <a:lnSpc>
              <a:spcPct val="100000"/>
            </a:lnSpc>
          </a:pPr>
          <a:r>
            <a:rPr lang="en-GB" dirty="0" err="1"/>
            <a:t>Hraðar</a:t>
          </a:r>
          <a:r>
            <a:rPr lang="en-GB" dirty="0"/>
            <a:t> </a:t>
          </a:r>
          <a:r>
            <a:rPr lang="en-GB" dirty="0" err="1"/>
            <a:t>framfarir</a:t>
          </a:r>
          <a:r>
            <a:rPr lang="en-GB" dirty="0"/>
            <a:t> í </a:t>
          </a:r>
          <a:r>
            <a:rPr lang="en-GB" dirty="0" err="1"/>
            <a:t>hreyfingum</a:t>
          </a:r>
          <a:r>
            <a:rPr lang="en-GB" dirty="0"/>
            <a:t>, </a:t>
          </a:r>
          <a:r>
            <a:rPr lang="en-GB" dirty="0" err="1"/>
            <a:t>málþroska</a:t>
          </a:r>
          <a:r>
            <a:rPr lang="en-GB" dirty="0"/>
            <a:t>, </a:t>
          </a:r>
          <a:r>
            <a:rPr lang="en-GB" dirty="0" err="1"/>
            <a:t>samskiptum</a:t>
          </a:r>
          <a:r>
            <a:rPr lang="en-GB" dirty="0"/>
            <a:t> .. </a:t>
          </a:r>
          <a:r>
            <a:rPr lang="en-GB" dirty="0" err="1"/>
            <a:t>sjálfstæði</a:t>
          </a:r>
          <a:r>
            <a:rPr lang="en-GB" dirty="0"/>
            <a:t> </a:t>
          </a:r>
          <a:r>
            <a:rPr lang="en-GB" dirty="0" err="1"/>
            <a:t>barna</a:t>
          </a:r>
          <a:r>
            <a:rPr lang="en-GB" dirty="0"/>
            <a:t> vex </a:t>
          </a:r>
          <a:r>
            <a:rPr lang="en-GB" dirty="0" err="1"/>
            <a:t>smám</a:t>
          </a:r>
          <a:r>
            <a:rPr lang="en-GB" dirty="0"/>
            <a:t> </a:t>
          </a:r>
          <a:r>
            <a:rPr lang="en-GB" dirty="0" err="1"/>
            <a:t>saman</a:t>
          </a:r>
          <a:endParaRPr lang="en-US" dirty="0"/>
        </a:p>
      </dgm:t>
    </dgm:pt>
    <dgm:pt modelId="{2F9661F3-F09E-47E3-9FCF-D9E9DEE07AC3}" type="parTrans" cxnId="{C89D78D1-FCDC-43AA-815E-58C260E77FC9}">
      <dgm:prSet/>
      <dgm:spPr/>
      <dgm:t>
        <a:bodyPr/>
        <a:lstStyle/>
        <a:p>
          <a:endParaRPr lang="en-US"/>
        </a:p>
      </dgm:t>
    </dgm:pt>
    <dgm:pt modelId="{8BC4DDEB-1746-4FA7-93A4-F68E632C977A}" type="sibTrans" cxnId="{C89D78D1-FCDC-43AA-815E-58C260E77FC9}">
      <dgm:prSet/>
      <dgm:spPr/>
      <dgm:t>
        <a:bodyPr/>
        <a:lstStyle/>
        <a:p>
          <a:endParaRPr lang="en-US"/>
        </a:p>
      </dgm:t>
    </dgm:pt>
    <dgm:pt modelId="{BB781E8F-755D-4764-8AE4-7C821E226598}">
      <dgm:prSet/>
      <dgm:spPr/>
      <dgm:t>
        <a:bodyPr/>
        <a:lstStyle/>
        <a:p>
          <a:pPr>
            <a:lnSpc>
              <a:spcPct val="100000"/>
            </a:lnSpc>
          </a:pPr>
          <a:r>
            <a:rPr lang="en-GB"/>
            <a:t>Á grunnskólaárum mótast vitsmunaþroskinn</a:t>
          </a:r>
          <a:endParaRPr lang="en-US"/>
        </a:p>
      </dgm:t>
    </dgm:pt>
    <dgm:pt modelId="{FFD0D754-3B92-42B2-AAA7-A42295B1F565}" type="parTrans" cxnId="{0DB14D84-2372-45E3-BF0B-3A8E5A287DBD}">
      <dgm:prSet/>
      <dgm:spPr/>
      <dgm:t>
        <a:bodyPr/>
        <a:lstStyle/>
        <a:p>
          <a:endParaRPr lang="en-US"/>
        </a:p>
      </dgm:t>
    </dgm:pt>
    <dgm:pt modelId="{4D9C3013-327D-412A-A706-391DAACA46DF}" type="sibTrans" cxnId="{0DB14D84-2372-45E3-BF0B-3A8E5A287DBD}">
      <dgm:prSet/>
      <dgm:spPr/>
      <dgm:t>
        <a:bodyPr/>
        <a:lstStyle/>
        <a:p>
          <a:endParaRPr lang="en-US"/>
        </a:p>
      </dgm:t>
    </dgm:pt>
    <dgm:pt modelId="{506017F8-5435-4635-9402-4807D0118FEE}">
      <dgm:prSet/>
      <dgm:spPr/>
      <dgm:t>
        <a:bodyPr/>
        <a:lstStyle/>
        <a:p>
          <a:pPr>
            <a:lnSpc>
              <a:spcPct val="100000"/>
            </a:lnSpc>
          </a:pPr>
          <a:r>
            <a:rPr lang="en-GB"/>
            <a:t>Abstract hugsun kemur fram</a:t>
          </a:r>
          <a:endParaRPr lang="en-US"/>
        </a:p>
      </dgm:t>
    </dgm:pt>
    <dgm:pt modelId="{E9824FD6-D6A3-4AC1-8DCD-FB58D812B679}" type="parTrans" cxnId="{2F2928F9-C8B1-4291-931B-AEAF000F54C3}">
      <dgm:prSet/>
      <dgm:spPr/>
      <dgm:t>
        <a:bodyPr/>
        <a:lstStyle/>
        <a:p>
          <a:endParaRPr lang="en-US"/>
        </a:p>
      </dgm:t>
    </dgm:pt>
    <dgm:pt modelId="{0F1A5D74-B560-48AD-A138-31B4E511E066}" type="sibTrans" cxnId="{2F2928F9-C8B1-4291-931B-AEAF000F54C3}">
      <dgm:prSet/>
      <dgm:spPr/>
      <dgm:t>
        <a:bodyPr/>
        <a:lstStyle/>
        <a:p>
          <a:endParaRPr lang="en-US"/>
        </a:p>
      </dgm:t>
    </dgm:pt>
    <dgm:pt modelId="{21EC40CF-767B-4119-B74D-44C61B019361}">
      <dgm:prSet/>
      <dgm:spPr/>
      <dgm:t>
        <a:bodyPr/>
        <a:lstStyle/>
        <a:p>
          <a:pPr>
            <a:lnSpc>
              <a:spcPct val="100000"/>
            </a:lnSpc>
          </a:pPr>
          <a:r>
            <a:rPr lang="en-GB"/>
            <a:t>Þroski barna mótast bæði af erfðum og umhverfi</a:t>
          </a:r>
          <a:endParaRPr lang="en-US"/>
        </a:p>
      </dgm:t>
    </dgm:pt>
    <dgm:pt modelId="{B62CD4BB-5504-4183-9E3B-F39379B6CF1D}" type="parTrans" cxnId="{707D9C36-A745-410B-9E2C-09AF2105EE5F}">
      <dgm:prSet/>
      <dgm:spPr/>
      <dgm:t>
        <a:bodyPr/>
        <a:lstStyle/>
        <a:p>
          <a:endParaRPr lang="en-US"/>
        </a:p>
      </dgm:t>
    </dgm:pt>
    <dgm:pt modelId="{8EF49D0B-4E77-4EB6-9A1E-9C68B8B53BD0}" type="sibTrans" cxnId="{707D9C36-A745-410B-9E2C-09AF2105EE5F}">
      <dgm:prSet/>
      <dgm:spPr/>
      <dgm:t>
        <a:bodyPr/>
        <a:lstStyle/>
        <a:p>
          <a:endParaRPr lang="en-US"/>
        </a:p>
      </dgm:t>
    </dgm:pt>
    <dgm:pt modelId="{80A568B9-B872-4B7C-8D8A-9EBB57A22BDA}">
      <dgm:prSet/>
      <dgm:spPr/>
      <dgm:t>
        <a:bodyPr/>
        <a:lstStyle/>
        <a:p>
          <a:pPr>
            <a:lnSpc>
              <a:spcPct val="100000"/>
            </a:lnSpc>
          </a:pPr>
          <a:r>
            <a:rPr lang="en-GB" dirty="0" err="1"/>
            <a:t>Grunnurinn</a:t>
          </a:r>
          <a:r>
            <a:rPr lang="en-GB" dirty="0"/>
            <a:t> </a:t>
          </a:r>
          <a:r>
            <a:rPr lang="en-GB" dirty="0" err="1"/>
            <a:t>er</a:t>
          </a:r>
          <a:r>
            <a:rPr lang="en-GB" dirty="0"/>
            <a:t> </a:t>
          </a:r>
          <a:r>
            <a:rPr lang="en-GB" dirty="0" err="1"/>
            <a:t>fenginn</a:t>
          </a:r>
          <a:r>
            <a:rPr lang="en-GB" dirty="0"/>
            <a:t> </a:t>
          </a:r>
          <a:r>
            <a:rPr lang="en-GB" dirty="0" err="1"/>
            <a:t>að</a:t>
          </a:r>
          <a:r>
            <a:rPr lang="en-GB" dirty="0"/>
            <a:t> </a:t>
          </a:r>
          <a:r>
            <a:rPr lang="en-GB" dirty="0" err="1"/>
            <a:t>erfðum</a:t>
          </a:r>
          <a:r>
            <a:rPr lang="en-GB" dirty="0"/>
            <a:t> </a:t>
          </a:r>
          <a:r>
            <a:rPr lang="en-GB" dirty="0" err="1"/>
            <a:t>en</a:t>
          </a:r>
          <a:r>
            <a:rPr lang="en-GB" dirty="0"/>
            <a:t> </a:t>
          </a:r>
          <a:r>
            <a:rPr lang="en-GB" dirty="0" err="1"/>
            <a:t>umhverfi</a:t>
          </a:r>
          <a:r>
            <a:rPr lang="en-GB" dirty="0"/>
            <a:t> </a:t>
          </a:r>
          <a:r>
            <a:rPr lang="en-GB" dirty="0" err="1"/>
            <a:t>og</a:t>
          </a:r>
          <a:r>
            <a:rPr lang="en-GB" dirty="0"/>
            <a:t> </a:t>
          </a:r>
          <a:r>
            <a:rPr lang="en-GB" dirty="0" err="1"/>
            <a:t>atlæti</a:t>
          </a:r>
          <a:r>
            <a:rPr lang="en-GB" dirty="0"/>
            <a:t>/</a:t>
          </a:r>
          <a:r>
            <a:rPr lang="en-GB" dirty="0" err="1"/>
            <a:t>örvun</a:t>
          </a:r>
          <a:r>
            <a:rPr lang="en-GB" dirty="0"/>
            <a:t> í </a:t>
          </a:r>
          <a:r>
            <a:rPr lang="en-GB" dirty="0" err="1"/>
            <a:t>æsku</a:t>
          </a:r>
          <a:r>
            <a:rPr lang="en-GB" dirty="0"/>
            <a:t> </a:t>
          </a:r>
          <a:r>
            <a:rPr lang="en-GB" dirty="0" err="1"/>
            <a:t>mótar</a:t>
          </a:r>
          <a:r>
            <a:rPr lang="en-GB" dirty="0"/>
            <a:t> </a:t>
          </a:r>
          <a:r>
            <a:rPr lang="en-GB" dirty="0" err="1"/>
            <a:t>barnið</a:t>
          </a:r>
          <a:endParaRPr lang="en-US" dirty="0"/>
        </a:p>
      </dgm:t>
    </dgm:pt>
    <dgm:pt modelId="{B50A8199-BC72-425C-83A8-FF4D7385981C}" type="parTrans" cxnId="{099FEEDE-435D-4DE2-97F9-277C8AEA591C}">
      <dgm:prSet/>
      <dgm:spPr/>
      <dgm:t>
        <a:bodyPr/>
        <a:lstStyle/>
        <a:p>
          <a:endParaRPr lang="en-US"/>
        </a:p>
      </dgm:t>
    </dgm:pt>
    <dgm:pt modelId="{BEF680E0-82C0-4F83-8945-59218778863C}" type="sibTrans" cxnId="{099FEEDE-435D-4DE2-97F9-277C8AEA591C}">
      <dgm:prSet/>
      <dgm:spPr/>
      <dgm:t>
        <a:bodyPr/>
        <a:lstStyle/>
        <a:p>
          <a:endParaRPr lang="en-US"/>
        </a:p>
      </dgm:t>
    </dgm:pt>
    <dgm:pt modelId="{D0CD3D6B-0113-43C4-84FF-85A9DCBFBE24}" type="pres">
      <dgm:prSet presAssocID="{69D32645-594F-4ECB-996F-0093B2840F45}" presName="linear" presStyleCnt="0">
        <dgm:presLayoutVars>
          <dgm:animLvl val="lvl"/>
          <dgm:resizeHandles val="exact"/>
        </dgm:presLayoutVars>
      </dgm:prSet>
      <dgm:spPr/>
    </dgm:pt>
    <dgm:pt modelId="{EAD81D6B-A28E-4B27-90E5-D9959A9AF8C9}" type="pres">
      <dgm:prSet presAssocID="{6724DF34-2DF2-47A3-878E-04F92E4E6528}" presName="parentText" presStyleLbl="node1" presStyleIdx="0" presStyleCnt="3">
        <dgm:presLayoutVars>
          <dgm:chMax val="0"/>
          <dgm:bulletEnabled val="1"/>
        </dgm:presLayoutVars>
      </dgm:prSet>
      <dgm:spPr/>
    </dgm:pt>
    <dgm:pt modelId="{B9BD3A3D-B4EA-4C20-A57E-0AFF44356D00}" type="pres">
      <dgm:prSet presAssocID="{6724DF34-2DF2-47A3-878E-04F92E4E6528}" presName="childText" presStyleLbl="revTx" presStyleIdx="0" presStyleCnt="3">
        <dgm:presLayoutVars>
          <dgm:bulletEnabled val="1"/>
        </dgm:presLayoutVars>
      </dgm:prSet>
      <dgm:spPr/>
    </dgm:pt>
    <dgm:pt modelId="{3F056550-8A2E-4CF7-AC7A-FFE46F303370}" type="pres">
      <dgm:prSet presAssocID="{BB781E8F-755D-4764-8AE4-7C821E226598}" presName="parentText" presStyleLbl="node1" presStyleIdx="1" presStyleCnt="3">
        <dgm:presLayoutVars>
          <dgm:chMax val="0"/>
          <dgm:bulletEnabled val="1"/>
        </dgm:presLayoutVars>
      </dgm:prSet>
      <dgm:spPr/>
    </dgm:pt>
    <dgm:pt modelId="{F484D323-3494-4172-9FBA-41AA762597D2}" type="pres">
      <dgm:prSet presAssocID="{BB781E8F-755D-4764-8AE4-7C821E226598}" presName="childText" presStyleLbl="revTx" presStyleIdx="1" presStyleCnt="3">
        <dgm:presLayoutVars>
          <dgm:bulletEnabled val="1"/>
        </dgm:presLayoutVars>
      </dgm:prSet>
      <dgm:spPr/>
    </dgm:pt>
    <dgm:pt modelId="{DD1EB7A9-DB1E-4046-B166-652442549626}" type="pres">
      <dgm:prSet presAssocID="{21EC40CF-767B-4119-B74D-44C61B019361}" presName="parentText" presStyleLbl="node1" presStyleIdx="2" presStyleCnt="3">
        <dgm:presLayoutVars>
          <dgm:chMax val="0"/>
          <dgm:bulletEnabled val="1"/>
        </dgm:presLayoutVars>
      </dgm:prSet>
      <dgm:spPr/>
    </dgm:pt>
    <dgm:pt modelId="{36091685-4D76-4115-A60D-A5C62FF875CF}" type="pres">
      <dgm:prSet presAssocID="{21EC40CF-767B-4119-B74D-44C61B019361}" presName="childText" presStyleLbl="revTx" presStyleIdx="2" presStyleCnt="3">
        <dgm:presLayoutVars>
          <dgm:bulletEnabled val="1"/>
        </dgm:presLayoutVars>
      </dgm:prSet>
      <dgm:spPr/>
    </dgm:pt>
  </dgm:ptLst>
  <dgm:cxnLst>
    <dgm:cxn modelId="{965EF517-D34A-4047-AE4D-8B451D83624B}" type="presOf" srcId="{9F2608F0-1F44-499F-B5E1-25451A02C7F7}" destId="{B9BD3A3D-B4EA-4C20-A57E-0AFF44356D00}" srcOrd="0" destOrd="1" presId="urn:microsoft.com/office/officeart/2005/8/layout/vList2"/>
    <dgm:cxn modelId="{8EC68B21-1150-4077-A8FC-ACB137D53FF1}" srcId="{69D32645-594F-4ECB-996F-0093B2840F45}" destId="{6724DF34-2DF2-47A3-878E-04F92E4E6528}" srcOrd="0" destOrd="0" parTransId="{A3C7CF47-AB71-4A1D-BF53-194A38B34E37}" sibTransId="{E1DA8D95-51B9-4618-A545-6D2D963073F5}"/>
    <dgm:cxn modelId="{841CDB2B-0DBF-466C-B896-8E7C9AAA5178}" type="presOf" srcId="{6724DF34-2DF2-47A3-878E-04F92E4E6528}" destId="{EAD81D6B-A28E-4B27-90E5-D9959A9AF8C9}" srcOrd="0" destOrd="0" presId="urn:microsoft.com/office/officeart/2005/8/layout/vList2"/>
    <dgm:cxn modelId="{707D9C36-A745-410B-9E2C-09AF2105EE5F}" srcId="{69D32645-594F-4ECB-996F-0093B2840F45}" destId="{21EC40CF-767B-4119-B74D-44C61B019361}" srcOrd="2" destOrd="0" parTransId="{B62CD4BB-5504-4183-9E3B-F39379B6CF1D}" sibTransId="{8EF49D0B-4E77-4EB6-9A1E-9C68B8B53BD0}"/>
    <dgm:cxn modelId="{4DA50552-A4F5-4495-A9EA-B66031E47BEC}" type="presOf" srcId="{506017F8-5435-4635-9402-4807D0118FEE}" destId="{F484D323-3494-4172-9FBA-41AA762597D2}" srcOrd="0" destOrd="0" presId="urn:microsoft.com/office/officeart/2005/8/layout/vList2"/>
    <dgm:cxn modelId="{E7EA045A-B216-4560-92A3-EA37ACBA16DD}" srcId="{6724DF34-2DF2-47A3-878E-04F92E4E6528}" destId="{E97F00EF-66F7-41A0-8DDE-31E0DAABA652}" srcOrd="0" destOrd="0" parTransId="{38FE6F20-7BB3-442A-9FC4-8239D64776ED}" sibTransId="{00F74C13-4F24-4F9C-A516-11EE4BB35DED}"/>
    <dgm:cxn modelId="{0DB14D84-2372-45E3-BF0B-3A8E5A287DBD}" srcId="{69D32645-594F-4ECB-996F-0093B2840F45}" destId="{BB781E8F-755D-4764-8AE4-7C821E226598}" srcOrd="1" destOrd="0" parTransId="{FFD0D754-3B92-42B2-AAA7-A42295B1F565}" sibTransId="{4D9C3013-327D-412A-A706-391DAACA46DF}"/>
    <dgm:cxn modelId="{BCB9E686-7F32-410A-9168-7CCAA53C9E66}" type="presOf" srcId="{21EC40CF-767B-4119-B74D-44C61B019361}" destId="{DD1EB7A9-DB1E-4046-B166-652442549626}" srcOrd="0" destOrd="0" presId="urn:microsoft.com/office/officeart/2005/8/layout/vList2"/>
    <dgm:cxn modelId="{C89D78D1-FCDC-43AA-815E-58C260E77FC9}" srcId="{6724DF34-2DF2-47A3-878E-04F92E4E6528}" destId="{9F2608F0-1F44-499F-B5E1-25451A02C7F7}" srcOrd="1" destOrd="0" parTransId="{2F9661F3-F09E-47E3-9FCF-D9E9DEE07AC3}" sibTransId="{8BC4DDEB-1746-4FA7-93A4-F68E632C977A}"/>
    <dgm:cxn modelId="{D48E0CDC-84BE-4F8B-BCF5-A009D471A278}" type="presOf" srcId="{BB781E8F-755D-4764-8AE4-7C821E226598}" destId="{3F056550-8A2E-4CF7-AC7A-FFE46F303370}" srcOrd="0" destOrd="0" presId="urn:microsoft.com/office/officeart/2005/8/layout/vList2"/>
    <dgm:cxn modelId="{099FEEDE-435D-4DE2-97F9-277C8AEA591C}" srcId="{21EC40CF-767B-4119-B74D-44C61B019361}" destId="{80A568B9-B872-4B7C-8D8A-9EBB57A22BDA}" srcOrd="0" destOrd="0" parTransId="{B50A8199-BC72-425C-83A8-FF4D7385981C}" sibTransId="{BEF680E0-82C0-4F83-8945-59218778863C}"/>
    <dgm:cxn modelId="{7624B5E3-6868-424B-854E-62F199C9682A}" type="presOf" srcId="{69D32645-594F-4ECB-996F-0093B2840F45}" destId="{D0CD3D6B-0113-43C4-84FF-85A9DCBFBE24}" srcOrd="0" destOrd="0" presId="urn:microsoft.com/office/officeart/2005/8/layout/vList2"/>
    <dgm:cxn modelId="{0539C2E4-31B5-4022-9D91-FD4E6864282A}" type="presOf" srcId="{E97F00EF-66F7-41A0-8DDE-31E0DAABA652}" destId="{B9BD3A3D-B4EA-4C20-A57E-0AFF44356D00}" srcOrd="0" destOrd="0" presId="urn:microsoft.com/office/officeart/2005/8/layout/vList2"/>
    <dgm:cxn modelId="{BA97DBEB-14EC-4A1E-AB29-1804F2788361}" type="presOf" srcId="{80A568B9-B872-4B7C-8D8A-9EBB57A22BDA}" destId="{36091685-4D76-4115-A60D-A5C62FF875CF}" srcOrd="0" destOrd="0" presId="urn:microsoft.com/office/officeart/2005/8/layout/vList2"/>
    <dgm:cxn modelId="{2F2928F9-C8B1-4291-931B-AEAF000F54C3}" srcId="{BB781E8F-755D-4764-8AE4-7C821E226598}" destId="{506017F8-5435-4635-9402-4807D0118FEE}" srcOrd="0" destOrd="0" parTransId="{E9824FD6-D6A3-4AC1-8DCD-FB58D812B679}" sibTransId="{0F1A5D74-B560-48AD-A138-31B4E511E066}"/>
    <dgm:cxn modelId="{13675A8E-1431-487F-B164-E71E7A88F4CA}" type="presParOf" srcId="{D0CD3D6B-0113-43C4-84FF-85A9DCBFBE24}" destId="{EAD81D6B-A28E-4B27-90E5-D9959A9AF8C9}" srcOrd="0" destOrd="0" presId="urn:microsoft.com/office/officeart/2005/8/layout/vList2"/>
    <dgm:cxn modelId="{BD938101-5A5A-4510-879E-4640659622D9}" type="presParOf" srcId="{D0CD3D6B-0113-43C4-84FF-85A9DCBFBE24}" destId="{B9BD3A3D-B4EA-4C20-A57E-0AFF44356D00}" srcOrd="1" destOrd="0" presId="urn:microsoft.com/office/officeart/2005/8/layout/vList2"/>
    <dgm:cxn modelId="{B4298A25-6F21-4212-86E7-D33D5B8D31F5}" type="presParOf" srcId="{D0CD3D6B-0113-43C4-84FF-85A9DCBFBE24}" destId="{3F056550-8A2E-4CF7-AC7A-FFE46F303370}" srcOrd="2" destOrd="0" presId="urn:microsoft.com/office/officeart/2005/8/layout/vList2"/>
    <dgm:cxn modelId="{F6D21266-6BCD-442B-8302-4A1AF8AE95CD}" type="presParOf" srcId="{D0CD3D6B-0113-43C4-84FF-85A9DCBFBE24}" destId="{F484D323-3494-4172-9FBA-41AA762597D2}" srcOrd="3" destOrd="0" presId="urn:microsoft.com/office/officeart/2005/8/layout/vList2"/>
    <dgm:cxn modelId="{BD733C63-7346-4488-A696-3C7C4D7A3AED}" type="presParOf" srcId="{D0CD3D6B-0113-43C4-84FF-85A9DCBFBE24}" destId="{DD1EB7A9-DB1E-4046-B166-652442549626}" srcOrd="4" destOrd="0" presId="urn:microsoft.com/office/officeart/2005/8/layout/vList2"/>
    <dgm:cxn modelId="{F64729C7-8895-4914-9EDF-B46CA25F3BF8}" type="presParOf" srcId="{D0CD3D6B-0113-43C4-84FF-85A9DCBFBE24}" destId="{36091685-4D76-4115-A60D-A5C62FF875C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74713-E7A3-45F9-9351-5B2C7D62A301}" type="doc">
      <dgm:prSet loTypeId="urn:microsoft.com/office/officeart/2005/8/layout/radial3" loCatId="cycle" qsTypeId="urn:microsoft.com/office/officeart/2005/8/quickstyle/simple1" qsCatId="simple" csTypeId="urn:microsoft.com/office/officeart/2005/8/colors/accent6_2" csCatId="accent6" phldr="1"/>
      <dgm:spPr/>
      <dgm:t>
        <a:bodyPr/>
        <a:lstStyle/>
        <a:p>
          <a:endParaRPr lang="en-US"/>
        </a:p>
      </dgm:t>
    </dgm:pt>
    <dgm:pt modelId="{FA4D8A46-557C-43BB-B33D-8CAF6CCB1474}">
      <dgm:prSet phldrT="[Text]" custT="1"/>
      <dgm:spPr>
        <a:solidFill>
          <a:schemeClr val="accent1">
            <a:alpha val="50000"/>
          </a:schemeClr>
        </a:solidFill>
      </dgm:spPr>
      <dgm:t>
        <a:bodyPr/>
        <a:lstStyle/>
        <a:p>
          <a:r>
            <a:rPr lang="is-IS" sz="2400" dirty="0">
              <a:solidFill>
                <a:schemeClr val="bg1"/>
              </a:solidFill>
            </a:rPr>
            <a:t>Frávik í hreyfiþroska        og jafnvægi </a:t>
          </a:r>
          <a:endParaRPr lang="en-US" sz="2400" dirty="0">
            <a:solidFill>
              <a:schemeClr val="bg1"/>
            </a:solidFill>
          </a:endParaRPr>
        </a:p>
      </dgm:t>
    </dgm:pt>
    <dgm:pt modelId="{8FE96B7D-5380-48CD-9CD1-2B0C9CCB4BC6}" type="parTrans" cxnId="{AB8C963E-28FC-457E-B68A-438D14A9B1C6}">
      <dgm:prSet/>
      <dgm:spPr/>
      <dgm:t>
        <a:bodyPr/>
        <a:lstStyle/>
        <a:p>
          <a:endParaRPr lang="en-US"/>
        </a:p>
      </dgm:t>
    </dgm:pt>
    <dgm:pt modelId="{17C72DA5-2FB0-4C18-8381-AF57468BC9F2}" type="sibTrans" cxnId="{AB8C963E-28FC-457E-B68A-438D14A9B1C6}">
      <dgm:prSet/>
      <dgm:spPr/>
      <dgm:t>
        <a:bodyPr/>
        <a:lstStyle/>
        <a:p>
          <a:endParaRPr lang="en-US"/>
        </a:p>
      </dgm:t>
    </dgm:pt>
    <dgm:pt modelId="{7CEAF4F7-2330-4ADE-A4B6-656C1E71C2E6}">
      <dgm:prSet phldrT="[Text]" custT="1"/>
      <dgm:spPr>
        <a:solidFill>
          <a:schemeClr val="accent1">
            <a:alpha val="50000"/>
          </a:schemeClr>
        </a:solidFill>
      </dgm:spPr>
      <dgm:t>
        <a:bodyPr/>
        <a:lstStyle/>
        <a:p>
          <a:r>
            <a:rPr lang="is-IS" sz="1200" dirty="0">
              <a:solidFill>
                <a:schemeClr val="bg1"/>
              </a:solidFill>
            </a:rPr>
            <a:t>Vitsmunaþroski</a:t>
          </a:r>
          <a:endParaRPr lang="en-US" sz="1200" dirty="0">
            <a:solidFill>
              <a:schemeClr val="bg1"/>
            </a:solidFill>
          </a:endParaRPr>
        </a:p>
      </dgm:t>
    </dgm:pt>
    <dgm:pt modelId="{54B9B0B3-CBE8-4103-B68B-EDFD50214DA4}" type="parTrans" cxnId="{8A18D52A-425E-4483-A5B7-57C58DB014D2}">
      <dgm:prSet/>
      <dgm:spPr/>
      <dgm:t>
        <a:bodyPr/>
        <a:lstStyle/>
        <a:p>
          <a:endParaRPr lang="en-US"/>
        </a:p>
      </dgm:t>
    </dgm:pt>
    <dgm:pt modelId="{216D3527-118C-4744-9EED-EB5D006D0BA5}" type="sibTrans" cxnId="{8A18D52A-425E-4483-A5B7-57C58DB014D2}">
      <dgm:prSet/>
      <dgm:spPr/>
      <dgm:t>
        <a:bodyPr/>
        <a:lstStyle/>
        <a:p>
          <a:endParaRPr lang="en-US"/>
        </a:p>
      </dgm:t>
    </dgm:pt>
    <dgm:pt modelId="{C1F6E421-5FC6-45E2-AD3E-959338F8DAB8}">
      <dgm:prSet phldrT="[Text]" custT="1"/>
      <dgm:spPr>
        <a:solidFill>
          <a:schemeClr val="accent1">
            <a:alpha val="50000"/>
          </a:schemeClr>
        </a:solidFill>
      </dgm:spPr>
      <dgm:t>
        <a:bodyPr/>
        <a:lstStyle/>
        <a:p>
          <a:r>
            <a:rPr lang="is-IS" sz="1200" dirty="0">
              <a:solidFill>
                <a:schemeClr val="bg1"/>
              </a:solidFill>
            </a:rPr>
            <a:t>Málþroski og samskipti</a:t>
          </a:r>
          <a:endParaRPr lang="en-US" sz="1200" dirty="0">
            <a:solidFill>
              <a:schemeClr val="bg1"/>
            </a:solidFill>
          </a:endParaRPr>
        </a:p>
      </dgm:t>
    </dgm:pt>
    <dgm:pt modelId="{0C7A5A70-13EE-4755-AE39-30AF13ED59C3}" type="parTrans" cxnId="{181976AB-EA65-477C-A0B7-F0D029AD90CF}">
      <dgm:prSet/>
      <dgm:spPr/>
      <dgm:t>
        <a:bodyPr/>
        <a:lstStyle/>
        <a:p>
          <a:endParaRPr lang="en-US"/>
        </a:p>
      </dgm:t>
    </dgm:pt>
    <dgm:pt modelId="{91614F16-382C-403D-BD00-163CCE07E057}" type="sibTrans" cxnId="{181976AB-EA65-477C-A0B7-F0D029AD90CF}">
      <dgm:prSet/>
      <dgm:spPr/>
      <dgm:t>
        <a:bodyPr/>
        <a:lstStyle/>
        <a:p>
          <a:endParaRPr lang="en-US"/>
        </a:p>
      </dgm:t>
    </dgm:pt>
    <dgm:pt modelId="{B2AA9022-8C2F-4409-BA57-D31BA5F37358}">
      <dgm:prSet phldrT="[Text]" custT="1"/>
      <dgm:spPr>
        <a:solidFill>
          <a:schemeClr val="accent1">
            <a:alpha val="50000"/>
          </a:schemeClr>
        </a:solidFill>
      </dgm:spPr>
      <dgm:t>
        <a:bodyPr/>
        <a:lstStyle/>
        <a:p>
          <a:r>
            <a:rPr lang="is-IS" sz="1200" dirty="0">
              <a:solidFill>
                <a:schemeClr val="bg1"/>
              </a:solidFill>
            </a:rPr>
            <a:t>Hegðun og tilfinningaþroski</a:t>
          </a:r>
          <a:endParaRPr lang="en-US" sz="1200" dirty="0">
            <a:solidFill>
              <a:schemeClr val="bg1"/>
            </a:solidFill>
          </a:endParaRPr>
        </a:p>
      </dgm:t>
    </dgm:pt>
    <dgm:pt modelId="{BCB3E183-FFC1-48BB-A174-1543A80BFC27}" type="parTrans" cxnId="{0C8A6380-BC64-44D1-8C5F-09D899A4C53A}">
      <dgm:prSet/>
      <dgm:spPr/>
      <dgm:t>
        <a:bodyPr/>
        <a:lstStyle/>
        <a:p>
          <a:endParaRPr lang="en-US"/>
        </a:p>
      </dgm:t>
    </dgm:pt>
    <dgm:pt modelId="{1EF76419-F345-4DFE-847B-0BFFEE4671ED}" type="sibTrans" cxnId="{0C8A6380-BC64-44D1-8C5F-09D899A4C53A}">
      <dgm:prSet/>
      <dgm:spPr/>
      <dgm:t>
        <a:bodyPr/>
        <a:lstStyle/>
        <a:p>
          <a:endParaRPr lang="en-US"/>
        </a:p>
      </dgm:t>
    </dgm:pt>
    <dgm:pt modelId="{D7690606-939E-4ED0-B062-74D3956E16A5}">
      <dgm:prSet phldrT="[Text]"/>
      <dgm:spPr>
        <a:solidFill>
          <a:schemeClr val="accent1">
            <a:alpha val="50000"/>
          </a:schemeClr>
        </a:solidFill>
      </dgm:spPr>
      <dgm:t>
        <a:bodyPr/>
        <a:lstStyle/>
        <a:p>
          <a:r>
            <a:rPr lang="is-IS" dirty="0">
              <a:solidFill>
                <a:schemeClr val="bg1"/>
              </a:solidFill>
            </a:rPr>
            <a:t>Skynjun</a:t>
          </a:r>
        </a:p>
        <a:p>
          <a:r>
            <a:rPr lang="is-IS" dirty="0">
              <a:solidFill>
                <a:schemeClr val="bg1"/>
              </a:solidFill>
            </a:rPr>
            <a:t>Skynúrvinnsla</a:t>
          </a:r>
        </a:p>
        <a:p>
          <a:r>
            <a:rPr lang="is-IS" dirty="0">
              <a:solidFill>
                <a:schemeClr val="bg1"/>
              </a:solidFill>
            </a:rPr>
            <a:t>Flogaveiki</a:t>
          </a:r>
        </a:p>
      </dgm:t>
    </dgm:pt>
    <dgm:pt modelId="{C6708251-2616-40C1-B27B-29B73859FE65}" type="parTrans" cxnId="{68C3041D-C7EC-437E-AE8A-A452E19FC681}">
      <dgm:prSet/>
      <dgm:spPr/>
      <dgm:t>
        <a:bodyPr/>
        <a:lstStyle/>
        <a:p>
          <a:endParaRPr lang="en-US"/>
        </a:p>
      </dgm:t>
    </dgm:pt>
    <dgm:pt modelId="{BC5A4988-172D-4FAC-A392-DDB0C0F5E1FE}" type="sibTrans" cxnId="{68C3041D-C7EC-437E-AE8A-A452E19FC681}">
      <dgm:prSet/>
      <dgm:spPr/>
      <dgm:t>
        <a:bodyPr/>
        <a:lstStyle/>
        <a:p>
          <a:endParaRPr lang="en-US"/>
        </a:p>
      </dgm:t>
    </dgm:pt>
    <dgm:pt modelId="{4DA0B6C5-7118-434A-AA97-501FFB7A59D3}" type="pres">
      <dgm:prSet presAssocID="{02F74713-E7A3-45F9-9351-5B2C7D62A301}" presName="composite" presStyleCnt="0">
        <dgm:presLayoutVars>
          <dgm:chMax val="1"/>
          <dgm:dir/>
          <dgm:resizeHandles val="exact"/>
        </dgm:presLayoutVars>
      </dgm:prSet>
      <dgm:spPr/>
    </dgm:pt>
    <dgm:pt modelId="{CE1CE625-C092-4835-89DC-B69A49A0B4E3}" type="pres">
      <dgm:prSet presAssocID="{02F74713-E7A3-45F9-9351-5B2C7D62A301}" presName="radial" presStyleCnt="0">
        <dgm:presLayoutVars>
          <dgm:animLvl val="ctr"/>
        </dgm:presLayoutVars>
      </dgm:prSet>
      <dgm:spPr/>
    </dgm:pt>
    <dgm:pt modelId="{D04931F5-7A59-4D77-88D7-414AC284F1D9}" type="pres">
      <dgm:prSet presAssocID="{FA4D8A46-557C-43BB-B33D-8CAF6CCB1474}" presName="centerShape" presStyleLbl="vennNode1" presStyleIdx="0" presStyleCnt="5"/>
      <dgm:spPr/>
    </dgm:pt>
    <dgm:pt modelId="{96D9814C-C134-4F5B-AA84-906E28E15B96}" type="pres">
      <dgm:prSet presAssocID="{7CEAF4F7-2330-4ADE-A4B6-656C1E71C2E6}" presName="node" presStyleLbl="vennNode1" presStyleIdx="1" presStyleCnt="5" custScaleX="115129">
        <dgm:presLayoutVars>
          <dgm:bulletEnabled val="1"/>
        </dgm:presLayoutVars>
      </dgm:prSet>
      <dgm:spPr/>
    </dgm:pt>
    <dgm:pt modelId="{560E25FB-1997-4C3D-B8F1-B7DD8DAC4382}" type="pres">
      <dgm:prSet presAssocID="{C1F6E421-5FC6-45E2-AD3E-959338F8DAB8}" presName="node" presStyleLbl="vennNode1" presStyleIdx="2" presStyleCnt="5">
        <dgm:presLayoutVars>
          <dgm:bulletEnabled val="1"/>
        </dgm:presLayoutVars>
      </dgm:prSet>
      <dgm:spPr/>
    </dgm:pt>
    <dgm:pt modelId="{3AC703E3-1212-46E3-A467-FBDCB517F261}" type="pres">
      <dgm:prSet presAssocID="{B2AA9022-8C2F-4409-BA57-D31BA5F37358}" presName="node" presStyleLbl="vennNode1" presStyleIdx="3" presStyleCnt="5" custScaleX="115128">
        <dgm:presLayoutVars>
          <dgm:bulletEnabled val="1"/>
        </dgm:presLayoutVars>
      </dgm:prSet>
      <dgm:spPr/>
    </dgm:pt>
    <dgm:pt modelId="{C49AF106-A297-4C32-A3E0-2585407388AF}" type="pres">
      <dgm:prSet presAssocID="{D7690606-939E-4ED0-B062-74D3956E16A5}" presName="node" presStyleLbl="vennNode1" presStyleIdx="4" presStyleCnt="5">
        <dgm:presLayoutVars>
          <dgm:bulletEnabled val="1"/>
        </dgm:presLayoutVars>
      </dgm:prSet>
      <dgm:spPr/>
    </dgm:pt>
  </dgm:ptLst>
  <dgm:cxnLst>
    <dgm:cxn modelId="{68C3041D-C7EC-437E-AE8A-A452E19FC681}" srcId="{FA4D8A46-557C-43BB-B33D-8CAF6CCB1474}" destId="{D7690606-939E-4ED0-B062-74D3956E16A5}" srcOrd="3" destOrd="0" parTransId="{C6708251-2616-40C1-B27B-29B73859FE65}" sibTransId="{BC5A4988-172D-4FAC-A392-DDB0C0F5E1FE}"/>
    <dgm:cxn modelId="{D94E7828-9D01-4B6B-95DD-E20A442FFBE1}" type="presOf" srcId="{02F74713-E7A3-45F9-9351-5B2C7D62A301}" destId="{4DA0B6C5-7118-434A-AA97-501FFB7A59D3}" srcOrd="0" destOrd="0" presId="urn:microsoft.com/office/officeart/2005/8/layout/radial3"/>
    <dgm:cxn modelId="{8A18D52A-425E-4483-A5B7-57C58DB014D2}" srcId="{FA4D8A46-557C-43BB-B33D-8CAF6CCB1474}" destId="{7CEAF4F7-2330-4ADE-A4B6-656C1E71C2E6}" srcOrd="0" destOrd="0" parTransId="{54B9B0B3-CBE8-4103-B68B-EDFD50214DA4}" sibTransId="{216D3527-118C-4744-9EED-EB5D006D0BA5}"/>
    <dgm:cxn modelId="{A0791F34-0528-4FC2-832A-3CCE080A83EA}" type="presOf" srcId="{B2AA9022-8C2F-4409-BA57-D31BA5F37358}" destId="{3AC703E3-1212-46E3-A467-FBDCB517F261}" srcOrd="0" destOrd="0" presId="urn:microsoft.com/office/officeart/2005/8/layout/radial3"/>
    <dgm:cxn modelId="{AB8C963E-28FC-457E-B68A-438D14A9B1C6}" srcId="{02F74713-E7A3-45F9-9351-5B2C7D62A301}" destId="{FA4D8A46-557C-43BB-B33D-8CAF6CCB1474}" srcOrd="0" destOrd="0" parTransId="{8FE96B7D-5380-48CD-9CD1-2B0C9CCB4BC6}" sibTransId="{17C72DA5-2FB0-4C18-8381-AF57468BC9F2}"/>
    <dgm:cxn modelId="{41FA2464-D630-4A67-B609-19B5DCE809C8}" type="presOf" srcId="{D7690606-939E-4ED0-B062-74D3956E16A5}" destId="{C49AF106-A297-4C32-A3E0-2585407388AF}" srcOrd="0" destOrd="0" presId="urn:microsoft.com/office/officeart/2005/8/layout/radial3"/>
    <dgm:cxn modelId="{A491EB70-F4A6-4D93-B6AC-FB6C0EA23BAE}" type="presOf" srcId="{FA4D8A46-557C-43BB-B33D-8CAF6CCB1474}" destId="{D04931F5-7A59-4D77-88D7-414AC284F1D9}" srcOrd="0" destOrd="0" presId="urn:microsoft.com/office/officeart/2005/8/layout/radial3"/>
    <dgm:cxn modelId="{0C8A6380-BC64-44D1-8C5F-09D899A4C53A}" srcId="{FA4D8A46-557C-43BB-B33D-8CAF6CCB1474}" destId="{B2AA9022-8C2F-4409-BA57-D31BA5F37358}" srcOrd="2" destOrd="0" parTransId="{BCB3E183-FFC1-48BB-A174-1543A80BFC27}" sibTransId="{1EF76419-F345-4DFE-847B-0BFFEE4671ED}"/>
    <dgm:cxn modelId="{181976AB-EA65-477C-A0B7-F0D029AD90CF}" srcId="{FA4D8A46-557C-43BB-B33D-8CAF6CCB1474}" destId="{C1F6E421-5FC6-45E2-AD3E-959338F8DAB8}" srcOrd="1" destOrd="0" parTransId="{0C7A5A70-13EE-4755-AE39-30AF13ED59C3}" sibTransId="{91614F16-382C-403D-BD00-163CCE07E057}"/>
    <dgm:cxn modelId="{FE3D09AC-6840-47C3-944B-50B9A99F7CA7}" type="presOf" srcId="{C1F6E421-5FC6-45E2-AD3E-959338F8DAB8}" destId="{560E25FB-1997-4C3D-B8F1-B7DD8DAC4382}" srcOrd="0" destOrd="0" presId="urn:microsoft.com/office/officeart/2005/8/layout/radial3"/>
    <dgm:cxn modelId="{908A94C6-86AB-46D0-814E-3219A9EC9D96}" type="presOf" srcId="{7CEAF4F7-2330-4ADE-A4B6-656C1E71C2E6}" destId="{96D9814C-C134-4F5B-AA84-906E28E15B96}" srcOrd="0" destOrd="0" presId="urn:microsoft.com/office/officeart/2005/8/layout/radial3"/>
    <dgm:cxn modelId="{B13321CB-81F0-4ACF-A2D8-701F67146C30}" type="presParOf" srcId="{4DA0B6C5-7118-434A-AA97-501FFB7A59D3}" destId="{CE1CE625-C092-4835-89DC-B69A49A0B4E3}" srcOrd="0" destOrd="0" presId="urn:microsoft.com/office/officeart/2005/8/layout/radial3"/>
    <dgm:cxn modelId="{C6FFA928-7A08-47F0-A111-49C54732D587}" type="presParOf" srcId="{CE1CE625-C092-4835-89DC-B69A49A0B4E3}" destId="{D04931F5-7A59-4D77-88D7-414AC284F1D9}" srcOrd="0" destOrd="0" presId="urn:microsoft.com/office/officeart/2005/8/layout/radial3"/>
    <dgm:cxn modelId="{CC0F6350-A096-45AF-823C-DE6A0B841148}" type="presParOf" srcId="{CE1CE625-C092-4835-89DC-B69A49A0B4E3}" destId="{96D9814C-C134-4F5B-AA84-906E28E15B96}" srcOrd="1" destOrd="0" presId="urn:microsoft.com/office/officeart/2005/8/layout/radial3"/>
    <dgm:cxn modelId="{1E6BC5B1-F31E-4D9E-B64E-25F0C3266B6E}" type="presParOf" srcId="{CE1CE625-C092-4835-89DC-B69A49A0B4E3}" destId="{560E25FB-1997-4C3D-B8F1-B7DD8DAC4382}" srcOrd="2" destOrd="0" presId="urn:microsoft.com/office/officeart/2005/8/layout/radial3"/>
    <dgm:cxn modelId="{8F196C24-84A7-4364-B877-17C4F78F6B10}" type="presParOf" srcId="{CE1CE625-C092-4835-89DC-B69A49A0B4E3}" destId="{3AC703E3-1212-46E3-A467-FBDCB517F261}" srcOrd="3" destOrd="0" presId="urn:microsoft.com/office/officeart/2005/8/layout/radial3"/>
    <dgm:cxn modelId="{C8B4C667-1761-405A-A397-8B7BD230FEFB}" type="presParOf" srcId="{CE1CE625-C092-4835-89DC-B69A49A0B4E3}" destId="{C49AF106-A297-4C32-A3E0-2585407388AF}" srcOrd="4" destOrd="0" presId="urn:microsoft.com/office/officeart/2005/8/layout/radial3"/>
  </dgm:cxnLst>
  <dgm:bg/>
  <dgm:whole>
    <a:ln w="25400">
      <a:solidFill>
        <a:schemeClr val="bg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C9FC60-0533-4F4B-BD27-E8266141C85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72FAE41-5B8D-4258-B0FD-3CF7A9C23235}">
      <dgm:prSet/>
      <dgm:spPr/>
      <dgm:t>
        <a:bodyPr/>
        <a:lstStyle/>
        <a:p>
          <a:r>
            <a:rPr lang="en-US"/>
            <a:t>Tækið framkallar hljóðáhrif með því að örva heyrnartaugina með rafmagni</a:t>
          </a:r>
        </a:p>
      </dgm:t>
    </dgm:pt>
    <dgm:pt modelId="{D0C1560A-1A88-49A1-B47D-D608670DF3F7}" type="parTrans" cxnId="{5D37B0D8-4B79-4608-A241-7C262252E79B}">
      <dgm:prSet/>
      <dgm:spPr/>
      <dgm:t>
        <a:bodyPr/>
        <a:lstStyle/>
        <a:p>
          <a:endParaRPr lang="en-US"/>
        </a:p>
      </dgm:t>
    </dgm:pt>
    <dgm:pt modelId="{5559B6AF-2A9A-4418-9EF4-F713947A11E5}" type="sibTrans" cxnId="{5D37B0D8-4B79-4608-A241-7C262252E79B}">
      <dgm:prSet/>
      <dgm:spPr/>
      <dgm:t>
        <a:bodyPr/>
        <a:lstStyle/>
        <a:p>
          <a:endParaRPr lang="en-US"/>
        </a:p>
      </dgm:t>
    </dgm:pt>
    <dgm:pt modelId="{FCD58228-C885-42CE-940F-78C916F1E820}">
      <dgm:prSet/>
      <dgm:spPr/>
      <dgm:t>
        <a:bodyPr/>
        <a:lstStyle/>
        <a:p>
          <a:r>
            <a:rPr lang="en-US"/>
            <a:t>Tækið er samsett úr innri hluta, sem er græddur í eyrað, og ytri búnaði sem borinn er aftan við eyrað</a:t>
          </a:r>
        </a:p>
      </dgm:t>
    </dgm:pt>
    <dgm:pt modelId="{1F87EE4C-091D-4FF2-B4CD-0BFC6F23A518}" type="parTrans" cxnId="{46C82979-0146-4DAF-9B14-981FD2B93E61}">
      <dgm:prSet/>
      <dgm:spPr/>
      <dgm:t>
        <a:bodyPr/>
        <a:lstStyle/>
        <a:p>
          <a:endParaRPr lang="en-US"/>
        </a:p>
      </dgm:t>
    </dgm:pt>
    <dgm:pt modelId="{2792EDD0-883E-4383-A33B-935E53E99C3B}" type="sibTrans" cxnId="{46C82979-0146-4DAF-9B14-981FD2B93E61}">
      <dgm:prSet/>
      <dgm:spPr/>
      <dgm:t>
        <a:bodyPr/>
        <a:lstStyle/>
        <a:p>
          <a:endParaRPr lang="en-US"/>
        </a:p>
      </dgm:t>
    </dgm:pt>
    <dgm:pt modelId="{C365546A-E990-444F-9FFC-1A95BE6FE399}">
      <dgm:prSet/>
      <dgm:spPr/>
      <dgm:t>
        <a:bodyPr/>
        <a:lstStyle/>
        <a:p>
          <a:r>
            <a:rPr lang="en-US"/>
            <a:t>Stilla þarf tækið og veita barninu markvissa þjálfun í því að hlusta og tala</a:t>
          </a:r>
        </a:p>
      </dgm:t>
    </dgm:pt>
    <dgm:pt modelId="{93B3DD7A-A6DC-4947-897E-D2B5CE802266}" type="parTrans" cxnId="{8EEA3794-8D24-4735-B820-FCA54AB76B80}">
      <dgm:prSet/>
      <dgm:spPr/>
      <dgm:t>
        <a:bodyPr/>
        <a:lstStyle/>
        <a:p>
          <a:endParaRPr lang="en-US"/>
        </a:p>
      </dgm:t>
    </dgm:pt>
    <dgm:pt modelId="{F16D8F1C-E4B2-4DFE-81D4-DD604D4F400B}" type="sibTrans" cxnId="{8EEA3794-8D24-4735-B820-FCA54AB76B80}">
      <dgm:prSet/>
      <dgm:spPr/>
      <dgm:t>
        <a:bodyPr/>
        <a:lstStyle/>
        <a:p>
          <a:endParaRPr lang="en-US"/>
        </a:p>
      </dgm:t>
    </dgm:pt>
    <dgm:pt modelId="{88643116-D986-446B-BDCD-0BBEDBC89C6E}">
      <dgm:prSet/>
      <dgm:spPr/>
      <dgm:t>
        <a:bodyPr/>
        <a:lstStyle/>
        <a:p>
          <a:r>
            <a:rPr lang="en-US"/>
            <a:t>Árangur oftast góður </a:t>
          </a:r>
        </a:p>
      </dgm:t>
    </dgm:pt>
    <dgm:pt modelId="{1773A3D9-AD38-471F-9FEE-EEEB6541E3DD}" type="parTrans" cxnId="{28DCDBAF-05A9-44F5-87F0-0C7EEE47BC17}">
      <dgm:prSet/>
      <dgm:spPr/>
      <dgm:t>
        <a:bodyPr/>
        <a:lstStyle/>
        <a:p>
          <a:endParaRPr lang="en-US"/>
        </a:p>
      </dgm:t>
    </dgm:pt>
    <dgm:pt modelId="{5153897B-434C-4825-B497-42D9332FC98C}" type="sibTrans" cxnId="{28DCDBAF-05A9-44F5-87F0-0C7EEE47BC17}">
      <dgm:prSet/>
      <dgm:spPr/>
      <dgm:t>
        <a:bodyPr/>
        <a:lstStyle/>
        <a:p>
          <a:endParaRPr lang="en-US"/>
        </a:p>
      </dgm:t>
    </dgm:pt>
    <dgm:pt modelId="{5F7D5336-CC14-486D-8203-0617576E6434}" type="pres">
      <dgm:prSet presAssocID="{96C9FC60-0533-4F4B-BD27-E8266141C85A}" presName="linear" presStyleCnt="0">
        <dgm:presLayoutVars>
          <dgm:animLvl val="lvl"/>
          <dgm:resizeHandles val="exact"/>
        </dgm:presLayoutVars>
      </dgm:prSet>
      <dgm:spPr/>
    </dgm:pt>
    <dgm:pt modelId="{9293A5CC-3685-41D1-A766-A9B08D230F48}" type="pres">
      <dgm:prSet presAssocID="{572FAE41-5B8D-4258-B0FD-3CF7A9C23235}" presName="parentText" presStyleLbl="node1" presStyleIdx="0" presStyleCnt="4">
        <dgm:presLayoutVars>
          <dgm:chMax val="0"/>
          <dgm:bulletEnabled val="1"/>
        </dgm:presLayoutVars>
      </dgm:prSet>
      <dgm:spPr/>
    </dgm:pt>
    <dgm:pt modelId="{289CD2EA-A825-4B1E-BF97-846B2F00DAF2}" type="pres">
      <dgm:prSet presAssocID="{5559B6AF-2A9A-4418-9EF4-F713947A11E5}" presName="spacer" presStyleCnt="0"/>
      <dgm:spPr/>
    </dgm:pt>
    <dgm:pt modelId="{51E6C095-92B0-42C1-A08B-DE926BF3B30B}" type="pres">
      <dgm:prSet presAssocID="{FCD58228-C885-42CE-940F-78C916F1E820}" presName="parentText" presStyleLbl="node1" presStyleIdx="1" presStyleCnt="4">
        <dgm:presLayoutVars>
          <dgm:chMax val="0"/>
          <dgm:bulletEnabled val="1"/>
        </dgm:presLayoutVars>
      </dgm:prSet>
      <dgm:spPr/>
    </dgm:pt>
    <dgm:pt modelId="{A32FAB0F-44FD-4CC3-8E55-5D98623EBC65}" type="pres">
      <dgm:prSet presAssocID="{2792EDD0-883E-4383-A33B-935E53E99C3B}" presName="spacer" presStyleCnt="0"/>
      <dgm:spPr/>
    </dgm:pt>
    <dgm:pt modelId="{F57682E3-4B36-4B43-9057-2C31AEF0E681}" type="pres">
      <dgm:prSet presAssocID="{C365546A-E990-444F-9FFC-1A95BE6FE399}" presName="parentText" presStyleLbl="node1" presStyleIdx="2" presStyleCnt="4">
        <dgm:presLayoutVars>
          <dgm:chMax val="0"/>
          <dgm:bulletEnabled val="1"/>
        </dgm:presLayoutVars>
      </dgm:prSet>
      <dgm:spPr/>
    </dgm:pt>
    <dgm:pt modelId="{83CB7E0E-A0C7-45A3-A350-85BA97074C37}" type="pres">
      <dgm:prSet presAssocID="{F16D8F1C-E4B2-4DFE-81D4-DD604D4F400B}" presName="spacer" presStyleCnt="0"/>
      <dgm:spPr/>
    </dgm:pt>
    <dgm:pt modelId="{E503987B-259A-4098-8127-BC9842B23823}" type="pres">
      <dgm:prSet presAssocID="{88643116-D986-446B-BDCD-0BBEDBC89C6E}" presName="parentText" presStyleLbl="node1" presStyleIdx="3" presStyleCnt="4">
        <dgm:presLayoutVars>
          <dgm:chMax val="0"/>
          <dgm:bulletEnabled val="1"/>
        </dgm:presLayoutVars>
      </dgm:prSet>
      <dgm:spPr/>
    </dgm:pt>
  </dgm:ptLst>
  <dgm:cxnLst>
    <dgm:cxn modelId="{D2E7180D-2E5F-42A9-B623-CD14F096527F}" type="presOf" srcId="{572FAE41-5B8D-4258-B0FD-3CF7A9C23235}" destId="{9293A5CC-3685-41D1-A766-A9B08D230F48}" srcOrd="0" destOrd="0" presId="urn:microsoft.com/office/officeart/2005/8/layout/vList2"/>
    <dgm:cxn modelId="{CEA15410-8C61-4B11-9E5D-FE0979B22024}" type="presOf" srcId="{C365546A-E990-444F-9FFC-1A95BE6FE399}" destId="{F57682E3-4B36-4B43-9057-2C31AEF0E681}" srcOrd="0" destOrd="0" presId="urn:microsoft.com/office/officeart/2005/8/layout/vList2"/>
    <dgm:cxn modelId="{90DABC39-456D-4253-88AA-3EEF346CEF10}" type="presOf" srcId="{96C9FC60-0533-4F4B-BD27-E8266141C85A}" destId="{5F7D5336-CC14-486D-8203-0617576E6434}" srcOrd="0" destOrd="0" presId="urn:microsoft.com/office/officeart/2005/8/layout/vList2"/>
    <dgm:cxn modelId="{46C82979-0146-4DAF-9B14-981FD2B93E61}" srcId="{96C9FC60-0533-4F4B-BD27-E8266141C85A}" destId="{FCD58228-C885-42CE-940F-78C916F1E820}" srcOrd="1" destOrd="0" parTransId="{1F87EE4C-091D-4FF2-B4CD-0BFC6F23A518}" sibTransId="{2792EDD0-883E-4383-A33B-935E53E99C3B}"/>
    <dgm:cxn modelId="{8EEA3794-8D24-4735-B820-FCA54AB76B80}" srcId="{96C9FC60-0533-4F4B-BD27-E8266141C85A}" destId="{C365546A-E990-444F-9FFC-1A95BE6FE399}" srcOrd="2" destOrd="0" parTransId="{93B3DD7A-A6DC-4947-897E-D2B5CE802266}" sibTransId="{F16D8F1C-E4B2-4DFE-81D4-DD604D4F400B}"/>
    <dgm:cxn modelId="{FE4B2BA4-1E5C-4D98-9799-B030FD47028C}" type="presOf" srcId="{FCD58228-C885-42CE-940F-78C916F1E820}" destId="{51E6C095-92B0-42C1-A08B-DE926BF3B30B}" srcOrd="0" destOrd="0" presId="urn:microsoft.com/office/officeart/2005/8/layout/vList2"/>
    <dgm:cxn modelId="{28DCDBAF-05A9-44F5-87F0-0C7EEE47BC17}" srcId="{96C9FC60-0533-4F4B-BD27-E8266141C85A}" destId="{88643116-D986-446B-BDCD-0BBEDBC89C6E}" srcOrd="3" destOrd="0" parTransId="{1773A3D9-AD38-471F-9FEE-EEEB6541E3DD}" sibTransId="{5153897B-434C-4825-B497-42D9332FC98C}"/>
    <dgm:cxn modelId="{5D37B0D8-4B79-4608-A241-7C262252E79B}" srcId="{96C9FC60-0533-4F4B-BD27-E8266141C85A}" destId="{572FAE41-5B8D-4258-B0FD-3CF7A9C23235}" srcOrd="0" destOrd="0" parTransId="{D0C1560A-1A88-49A1-B47D-D608670DF3F7}" sibTransId="{5559B6AF-2A9A-4418-9EF4-F713947A11E5}"/>
    <dgm:cxn modelId="{8AC666E4-ABDB-46B1-A929-E37D6A956861}" type="presOf" srcId="{88643116-D986-446B-BDCD-0BBEDBC89C6E}" destId="{E503987B-259A-4098-8127-BC9842B23823}" srcOrd="0" destOrd="0" presId="urn:microsoft.com/office/officeart/2005/8/layout/vList2"/>
    <dgm:cxn modelId="{EAB597E6-1117-458B-8FF4-DE7C60F0CFE9}" type="presParOf" srcId="{5F7D5336-CC14-486D-8203-0617576E6434}" destId="{9293A5CC-3685-41D1-A766-A9B08D230F48}" srcOrd="0" destOrd="0" presId="urn:microsoft.com/office/officeart/2005/8/layout/vList2"/>
    <dgm:cxn modelId="{EAB206E3-54EE-4729-AC95-0F86FE4B7AA6}" type="presParOf" srcId="{5F7D5336-CC14-486D-8203-0617576E6434}" destId="{289CD2EA-A825-4B1E-BF97-846B2F00DAF2}" srcOrd="1" destOrd="0" presId="urn:microsoft.com/office/officeart/2005/8/layout/vList2"/>
    <dgm:cxn modelId="{9706B22D-2FE1-4C69-8CEF-1802B003F761}" type="presParOf" srcId="{5F7D5336-CC14-486D-8203-0617576E6434}" destId="{51E6C095-92B0-42C1-A08B-DE926BF3B30B}" srcOrd="2" destOrd="0" presId="urn:microsoft.com/office/officeart/2005/8/layout/vList2"/>
    <dgm:cxn modelId="{F31A71AD-7961-4944-9113-EB4BDA575F78}" type="presParOf" srcId="{5F7D5336-CC14-486D-8203-0617576E6434}" destId="{A32FAB0F-44FD-4CC3-8E55-5D98623EBC65}" srcOrd="3" destOrd="0" presId="urn:microsoft.com/office/officeart/2005/8/layout/vList2"/>
    <dgm:cxn modelId="{953329EF-F77A-4AB8-834A-112C78CCB047}" type="presParOf" srcId="{5F7D5336-CC14-486D-8203-0617576E6434}" destId="{F57682E3-4B36-4B43-9057-2C31AEF0E681}" srcOrd="4" destOrd="0" presId="urn:microsoft.com/office/officeart/2005/8/layout/vList2"/>
    <dgm:cxn modelId="{B3193939-BF94-4DB9-AF74-CB35DB95694A}" type="presParOf" srcId="{5F7D5336-CC14-486D-8203-0617576E6434}" destId="{83CB7E0E-A0C7-45A3-A350-85BA97074C37}" srcOrd="5" destOrd="0" presId="urn:microsoft.com/office/officeart/2005/8/layout/vList2"/>
    <dgm:cxn modelId="{AE33DA6A-BA02-490B-9515-F87D2BACFB84}" type="presParOf" srcId="{5F7D5336-CC14-486D-8203-0617576E6434}" destId="{E503987B-259A-4098-8127-BC9842B23823}"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FAA686-3638-41E8-9728-516A86160108}"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7DC35147-F2A0-4089-9705-DFE701985C9A}">
      <dgm:prSet/>
      <dgm:spPr/>
      <dgm:t>
        <a:bodyPr/>
        <a:lstStyle/>
        <a:p>
          <a:r>
            <a:rPr lang="is-IS" dirty="0"/>
            <a:t>Niðurstöður sjónmælinga eru gefnar sem hlutfall (almennt brot) þar sem fyrir ofan strik kemur mælingarfjarlægðin en fyrir neðan strik sú fjarlægð sem eðlilega sjáandi fólk greinir viðkomandi stafi í</a:t>
          </a:r>
          <a:endParaRPr lang="en-US" dirty="0"/>
        </a:p>
      </dgm:t>
    </dgm:pt>
    <dgm:pt modelId="{B5FB5371-A202-4241-AB2C-D8F0A2C5599F}" type="parTrans" cxnId="{51EFDE4D-EDF0-4EB8-8847-209BE3183A7C}">
      <dgm:prSet/>
      <dgm:spPr/>
      <dgm:t>
        <a:bodyPr/>
        <a:lstStyle/>
        <a:p>
          <a:endParaRPr lang="en-US"/>
        </a:p>
      </dgm:t>
    </dgm:pt>
    <dgm:pt modelId="{4FB4D671-9BE5-4AB9-AB3F-503805CA29B9}" type="sibTrans" cxnId="{51EFDE4D-EDF0-4EB8-8847-209BE3183A7C}">
      <dgm:prSet/>
      <dgm:spPr/>
      <dgm:t>
        <a:bodyPr/>
        <a:lstStyle/>
        <a:p>
          <a:endParaRPr lang="en-US"/>
        </a:p>
      </dgm:t>
    </dgm:pt>
    <dgm:pt modelId="{7B352DD7-8192-49D6-A4DA-18DFC15532BC}">
      <dgm:prSet/>
      <dgm:spPr/>
      <dgm:t>
        <a:bodyPr/>
        <a:lstStyle/>
        <a:p>
          <a:r>
            <a:rPr lang="is-IS" dirty="0"/>
            <a:t>Maður er blindur ef sjón mælist minni en 3/60 (5%) á betra auga með besta gleri eða ef sjónvídd er minni en 10°</a:t>
          </a:r>
          <a:endParaRPr lang="en-US" dirty="0"/>
        </a:p>
      </dgm:t>
    </dgm:pt>
    <dgm:pt modelId="{A1578AFA-443F-4D5E-B7C3-3A43F777BB9E}" type="parTrans" cxnId="{8E01EB37-26A1-4FEF-9045-245C9B51BF29}">
      <dgm:prSet/>
      <dgm:spPr/>
      <dgm:t>
        <a:bodyPr/>
        <a:lstStyle/>
        <a:p>
          <a:endParaRPr lang="en-US"/>
        </a:p>
      </dgm:t>
    </dgm:pt>
    <dgm:pt modelId="{E4C1022A-E074-4C08-990C-2068F4C6A88A}" type="sibTrans" cxnId="{8E01EB37-26A1-4FEF-9045-245C9B51BF29}">
      <dgm:prSet/>
      <dgm:spPr/>
      <dgm:t>
        <a:bodyPr/>
        <a:lstStyle/>
        <a:p>
          <a:endParaRPr lang="en-US"/>
        </a:p>
      </dgm:t>
    </dgm:pt>
    <dgm:pt modelId="{C61A7D57-1ACB-4DB6-873A-8600B2F729C4}">
      <dgm:prSet/>
      <dgm:spPr/>
      <dgm:t>
        <a:bodyPr/>
        <a:lstStyle/>
        <a:p>
          <a:r>
            <a:rPr lang="is-IS"/>
            <a:t>Sjónin er skert ef sjónskerpan er minni en 6/18 (33%) á betra auga með besta gleri eða sjónsvið þrengra en 20°</a:t>
          </a:r>
          <a:endParaRPr lang="en-US"/>
        </a:p>
      </dgm:t>
    </dgm:pt>
    <dgm:pt modelId="{49CE2072-4A9D-474E-A392-B486303F6FE1}" type="parTrans" cxnId="{81D8975A-C23D-46F7-A761-FD8416FE5D4A}">
      <dgm:prSet/>
      <dgm:spPr/>
      <dgm:t>
        <a:bodyPr/>
        <a:lstStyle/>
        <a:p>
          <a:endParaRPr lang="en-US"/>
        </a:p>
      </dgm:t>
    </dgm:pt>
    <dgm:pt modelId="{EA730C0B-F212-4362-BE84-7CFA76EF6BFF}" type="sibTrans" cxnId="{81D8975A-C23D-46F7-A761-FD8416FE5D4A}">
      <dgm:prSet/>
      <dgm:spPr/>
      <dgm:t>
        <a:bodyPr/>
        <a:lstStyle/>
        <a:p>
          <a:endParaRPr lang="en-US"/>
        </a:p>
      </dgm:t>
    </dgm:pt>
    <dgm:pt modelId="{E8080831-FD74-4C39-A5E3-B13F1DBC2C15}">
      <dgm:prSet/>
      <dgm:spPr/>
      <dgm:t>
        <a:bodyPr/>
        <a:lstStyle/>
        <a:p>
          <a:r>
            <a:rPr lang="is-IS"/>
            <a:t>Sjónskertir eiga í erfiðleikum með lestur venjulegs bókleturs þrátt fyrir bestu gleraugu</a:t>
          </a:r>
          <a:endParaRPr lang="en-US"/>
        </a:p>
      </dgm:t>
    </dgm:pt>
    <dgm:pt modelId="{E7F5E6D5-F8D6-440F-8BC2-C15233DAC6D0}" type="parTrans" cxnId="{CA68DEBF-7674-48E7-99E4-B23B78406975}">
      <dgm:prSet/>
      <dgm:spPr/>
      <dgm:t>
        <a:bodyPr/>
        <a:lstStyle/>
        <a:p>
          <a:endParaRPr lang="en-US"/>
        </a:p>
      </dgm:t>
    </dgm:pt>
    <dgm:pt modelId="{9ECB4DD9-CFE5-4E18-AE48-CC6D1C3BDF36}" type="sibTrans" cxnId="{CA68DEBF-7674-48E7-99E4-B23B78406975}">
      <dgm:prSet/>
      <dgm:spPr/>
      <dgm:t>
        <a:bodyPr/>
        <a:lstStyle/>
        <a:p>
          <a:endParaRPr lang="en-US"/>
        </a:p>
      </dgm:t>
    </dgm:pt>
    <dgm:pt modelId="{83E99A9D-7CBE-4185-B8AD-7965E7B17A18}" type="pres">
      <dgm:prSet presAssocID="{8EFAA686-3638-41E8-9728-516A86160108}" presName="linear" presStyleCnt="0">
        <dgm:presLayoutVars>
          <dgm:animLvl val="lvl"/>
          <dgm:resizeHandles val="exact"/>
        </dgm:presLayoutVars>
      </dgm:prSet>
      <dgm:spPr/>
    </dgm:pt>
    <dgm:pt modelId="{CD54F9C0-277B-401C-9A42-A39EECBB54E0}" type="pres">
      <dgm:prSet presAssocID="{7DC35147-F2A0-4089-9705-DFE701985C9A}" presName="parentText" presStyleLbl="node1" presStyleIdx="0" presStyleCnt="4">
        <dgm:presLayoutVars>
          <dgm:chMax val="0"/>
          <dgm:bulletEnabled val="1"/>
        </dgm:presLayoutVars>
      </dgm:prSet>
      <dgm:spPr/>
    </dgm:pt>
    <dgm:pt modelId="{7C2C606C-7374-461B-8586-44A25B62BB93}" type="pres">
      <dgm:prSet presAssocID="{4FB4D671-9BE5-4AB9-AB3F-503805CA29B9}" presName="spacer" presStyleCnt="0"/>
      <dgm:spPr/>
    </dgm:pt>
    <dgm:pt modelId="{6000D9C6-CDC7-4DCB-A545-7E33B72A4DCB}" type="pres">
      <dgm:prSet presAssocID="{7B352DD7-8192-49D6-A4DA-18DFC15532BC}" presName="parentText" presStyleLbl="node1" presStyleIdx="1" presStyleCnt="4">
        <dgm:presLayoutVars>
          <dgm:chMax val="0"/>
          <dgm:bulletEnabled val="1"/>
        </dgm:presLayoutVars>
      </dgm:prSet>
      <dgm:spPr/>
    </dgm:pt>
    <dgm:pt modelId="{48AB491B-2986-4FD6-A044-2C7CE4799E46}" type="pres">
      <dgm:prSet presAssocID="{E4C1022A-E074-4C08-990C-2068F4C6A88A}" presName="spacer" presStyleCnt="0"/>
      <dgm:spPr/>
    </dgm:pt>
    <dgm:pt modelId="{A325227C-D850-491C-8539-CB18CDC7607B}" type="pres">
      <dgm:prSet presAssocID="{C61A7D57-1ACB-4DB6-873A-8600B2F729C4}" presName="parentText" presStyleLbl="node1" presStyleIdx="2" presStyleCnt="4">
        <dgm:presLayoutVars>
          <dgm:chMax val="0"/>
          <dgm:bulletEnabled val="1"/>
        </dgm:presLayoutVars>
      </dgm:prSet>
      <dgm:spPr/>
    </dgm:pt>
    <dgm:pt modelId="{62DB9F3B-82DB-4398-AE88-12C6DDCFC6C6}" type="pres">
      <dgm:prSet presAssocID="{EA730C0B-F212-4362-BE84-7CFA76EF6BFF}" presName="spacer" presStyleCnt="0"/>
      <dgm:spPr/>
    </dgm:pt>
    <dgm:pt modelId="{99B7EBA7-E994-49BA-AE9F-B1BDBBCE867D}" type="pres">
      <dgm:prSet presAssocID="{E8080831-FD74-4C39-A5E3-B13F1DBC2C15}" presName="parentText" presStyleLbl="node1" presStyleIdx="3" presStyleCnt="4">
        <dgm:presLayoutVars>
          <dgm:chMax val="0"/>
          <dgm:bulletEnabled val="1"/>
        </dgm:presLayoutVars>
      </dgm:prSet>
      <dgm:spPr/>
    </dgm:pt>
  </dgm:ptLst>
  <dgm:cxnLst>
    <dgm:cxn modelId="{D0D3D501-7DBA-4ADA-946F-1BC43984AC04}" type="presOf" srcId="{7B352DD7-8192-49D6-A4DA-18DFC15532BC}" destId="{6000D9C6-CDC7-4DCB-A545-7E33B72A4DCB}" srcOrd="0" destOrd="0" presId="urn:microsoft.com/office/officeart/2005/8/layout/vList2"/>
    <dgm:cxn modelId="{4B4CFA08-D112-491E-A58D-2DCE782D9A97}" type="presOf" srcId="{7DC35147-F2A0-4089-9705-DFE701985C9A}" destId="{CD54F9C0-277B-401C-9A42-A39EECBB54E0}" srcOrd="0" destOrd="0" presId="urn:microsoft.com/office/officeart/2005/8/layout/vList2"/>
    <dgm:cxn modelId="{8E01EB37-26A1-4FEF-9045-245C9B51BF29}" srcId="{8EFAA686-3638-41E8-9728-516A86160108}" destId="{7B352DD7-8192-49D6-A4DA-18DFC15532BC}" srcOrd="1" destOrd="0" parTransId="{A1578AFA-443F-4D5E-B7C3-3A43F777BB9E}" sibTransId="{E4C1022A-E074-4C08-990C-2068F4C6A88A}"/>
    <dgm:cxn modelId="{3138153E-D460-4D0D-AFBB-D18C9E3F31A0}" type="presOf" srcId="{C61A7D57-1ACB-4DB6-873A-8600B2F729C4}" destId="{A325227C-D850-491C-8539-CB18CDC7607B}" srcOrd="0" destOrd="0" presId="urn:microsoft.com/office/officeart/2005/8/layout/vList2"/>
    <dgm:cxn modelId="{51EFDE4D-EDF0-4EB8-8847-209BE3183A7C}" srcId="{8EFAA686-3638-41E8-9728-516A86160108}" destId="{7DC35147-F2A0-4089-9705-DFE701985C9A}" srcOrd="0" destOrd="0" parTransId="{B5FB5371-A202-4241-AB2C-D8F0A2C5599F}" sibTransId="{4FB4D671-9BE5-4AB9-AB3F-503805CA29B9}"/>
    <dgm:cxn modelId="{81D8975A-C23D-46F7-A761-FD8416FE5D4A}" srcId="{8EFAA686-3638-41E8-9728-516A86160108}" destId="{C61A7D57-1ACB-4DB6-873A-8600B2F729C4}" srcOrd="2" destOrd="0" parTransId="{49CE2072-4A9D-474E-A392-B486303F6FE1}" sibTransId="{EA730C0B-F212-4362-BE84-7CFA76EF6BFF}"/>
    <dgm:cxn modelId="{3D153A7C-B97D-40E5-832F-FCB419D02DDE}" type="presOf" srcId="{8EFAA686-3638-41E8-9728-516A86160108}" destId="{83E99A9D-7CBE-4185-B8AD-7965E7B17A18}" srcOrd="0" destOrd="0" presId="urn:microsoft.com/office/officeart/2005/8/layout/vList2"/>
    <dgm:cxn modelId="{A41265A6-934D-4B10-B537-356A8E901A55}" type="presOf" srcId="{E8080831-FD74-4C39-A5E3-B13F1DBC2C15}" destId="{99B7EBA7-E994-49BA-AE9F-B1BDBBCE867D}" srcOrd="0" destOrd="0" presId="urn:microsoft.com/office/officeart/2005/8/layout/vList2"/>
    <dgm:cxn modelId="{CA68DEBF-7674-48E7-99E4-B23B78406975}" srcId="{8EFAA686-3638-41E8-9728-516A86160108}" destId="{E8080831-FD74-4C39-A5E3-B13F1DBC2C15}" srcOrd="3" destOrd="0" parTransId="{E7F5E6D5-F8D6-440F-8BC2-C15233DAC6D0}" sibTransId="{9ECB4DD9-CFE5-4E18-AE48-CC6D1C3BDF36}"/>
    <dgm:cxn modelId="{93172075-2A51-4657-A78C-F1E1E1B58E4D}" type="presParOf" srcId="{83E99A9D-7CBE-4185-B8AD-7965E7B17A18}" destId="{CD54F9C0-277B-401C-9A42-A39EECBB54E0}" srcOrd="0" destOrd="0" presId="urn:microsoft.com/office/officeart/2005/8/layout/vList2"/>
    <dgm:cxn modelId="{491C7C95-66BA-44C7-A7FF-97C7513EADDC}" type="presParOf" srcId="{83E99A9D-7CBE-4185-B8AD-7965E7B17A18}" destId="{7C2C606C-7374-461B-8586-44A25B62BB93}" srcOrd="1" destOrd="0" presId="urn:microsoft.com/office/officeart/2005/8/layout/vList2"/>
    <dgm:cxn modelId="{8E4E11E7-8F84-4E90-813F-C84F365365F2}" type="presParOf" srcId="{83E99A9D-7CBE-4185-B8AD-7965E7B17A18}" destId="{6000D9C6-CDC7-4DCB-A545-7E33B72A4DCB}" srcOrd="2" destOrd="0" presId="urn:microsoft.com/office/officeart/2005/8/layout/vList2"/>
    <dgm:cxn modelId="{DF4DAF54-488E-4D5B-B790-13DA2CA8279F}" type="presParOf" srcId="{83E99A9D-7CBE-4185-B8AD-7965E7B17A18}" destId="{48AB491B-2986-4FD6-A044-2C7CE4799E46}" srcOrd="3" destOrd="0" presId="urn:microsoft.com/office/officeart/2005/8/layout/vList2"/>
    <dgm:cxn modelId="{D0FA8A55-A2C1-4612-B66A-E0113BE973BD}" type="presParOf" srcId="{83E99A9D-7CBE-4185-B8AD-7965E7B17A18}" destId="{A325227C-D850-491C-8539-CB18CDC7607B}" srcOrd="4" destOrd="0" presId="urn:microsoft.com/office/officeart/2005/8/layout/vList2"/>
    <dgm:cxn modelId="{DF219BD7-95FC-4996-9AAC-51069C8F5E51}" type="presParOf" srcId="{83E99A9D-7CBE-4185-B8AD-7965E7B17A18}" destId="{62DB9F3B-82DB-4398-AE88-12C6DDCFC6C6}" srcOrd="5" destOrd="0" presId="urn:microsoft.com/office/officeart/2005/8/layout/vList2"/>
    <dgm:cxn modelId="{6752AD26-FAFB-425D-80B6-75D637DCC762}" type="presParOf" srcId="{83E99A9D-7CBE-4185-B8AD-7965E7B17A18}" destId="{99B7EBA7-E994-49BA-AE9F-B1BDBBCE867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CD307-E738-4DD8-B47E-2419C7CBDAB2}">
      <dsp:nvSpPr>
        <dsp:cNvPr id="0" name=""/>
        <dsp:cNvSpPr/>
      </dsp:nvSpPr>
      <dsp:spPr>
        <a:xfrm>
          <a:off x="0" y="320855"/>
          <a:ext cx="6513603" cy="17057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95732" rIns="505528" bIns="135128" numCol="1" spcCol="1270" anchor="t" anchorCtr="0">
          <a:noAutofit/>
        </a:bodyPr>
        <a:lstStyle/>
        <a:p>
          <a:pPr marL="171450" lvl="1" indent="-171450" algn="l" defTabSz="844550">
            <a:lnSpc>
              <a:spcPct val="90000"/>
            </a:lnSpc>
            <a:spcBef>
              <a:spcPct val="0"/>
            </a:spcBef>
            <a:spcAft>
              <a:spcPct val="15000"/>
            </a:spcAft>
            <a:buChar char="•"/>
          </a:pPr>
          <a:r>
            <a:rPr lang="is-IS" sz="1900" kern="1200"/>
            <a:t>Athugun og greining á vanda barns</a:t>
          </a:r>
          <a:endParaRPr lang="en-US" sz="1900" kern="1200"/>
        </a:p>
        <a:p>
          <a:pPr marL="171450" lvl="1" indent="-171450" algn="l" defTabSz="844550">
            <a:lnSpc>
              <a:spcPct val="90000"/>
            </a:lnSpc>
            <a:spcBef>
              <a:spcPct val="0"/>
            </a:spcBef>
            <a:spcAft>
              <a:spcPct val="15000"/>
            </a:spcAft>
            <a:buChar char="•"/>
          </a:pPr>
          <a:r>
            <a:rPr lang="is-IS" sz="1900" kern="1200"/>
            <a:t>Ráðgjöf um stuðning, þjálfun og íhlutun </a:t>
          </a:r>
          <a:endParaRPr lang="en-US" sz="1900" kern="1200"/>
        </a:p>
        <a:p>
          <a:pPr marL="171450" lvl="1" indent="-171450" algn="l" defTabSz="844550">
            <a:lnSpc>
              <a:spcPct val="90000"/>
            </a:lnSpc>
            <a:spcBef>
              <a:spcPct val="0"/>
            </a:spcBef>
            <a:spcAft>
              <a:spcPct val="15000"/>
            </a:spcAft>
            <a:buChar char="•"/>
          </a:pPr>
          <a:r>
            <a:rPr lang="is-IS" sz="1900" kern="1200"/>
            <a:t>Eftirfylgd fyrir börn með framsæknar, alvarlegar og/eða sjaldgæfar fatlanir fram að 18 ára aldri </a:t>
          </a:r>
          <a:endParaRPr lang="en-US" sz="1900" kern="1200"/>
        </a:p>
      </dsp:txBody>
      <dsp:txXfrm>
        <a:off x="0" y="320855"/>
        <a:ext cx="6513603" cy="1705725"/>
      </dsp:txXfrm>
    </dsp:sp>
    <dsp:sp modelId="{05CB967F-D964-44E5-AD91-367C487DE4F6}">
      <dsp:nvSpPr>
        <dsp:cNvPr id="0" name=""/>
        <dsp:cNvSpPr/>
      </dsp:nvSpPr>
      <dsp:spPr>
        <a:xfrm>
          <a:off x="325680" y="40415"/>
          <a:ext cx="4559522"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44550">
            <a:lnSpc>
              <a:spcPct val="90000"/>
            </a:lnSpc>
            <a:spcBef>
              <a:spcPct val="0"/>
            </a:spcBef>
            <a:spcAft>
              <a:spcPct val="35000"/>
            </a:spcAft>
            <a:buNone/>
          </a:pPr>
          <a:r>
            <a:rPr lang="is-IS" sz="1900" kern="1200"/>
            <a:t>Klíniskt starf</a:t>
          </a:r>
          <a:endParaRPr lang="en-US" sz="1900" kern="1200"/>
        </a:p>
      </dsp:txBody>
      <dsp:txXfrm>
        <a:off x="353060" y="67795"/>
        <a:ext cx="4504762" cy="506120"/>
      </dsp:txXfrm>
    </dsp:sp>
    <dsp:sp modelId="{D13C7C82-A8CA-43B3-8DFA-590864897B97}">
      <dsp:nvSpPr>
        <dsp:cNvPr id="0" name=""/>
        <dsp:cNvSpPr/>
      </dsp:nvSpPr>
      <dsp:spPr>
        <a:xfrm>
          <a:off x="0" y="2409620"/>
          <a:ext cx="6513603" cy="10773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95732" rIns="505528" bIns="135128" numCol="1" spcCol="1270" anchor="t" anchorCtr="0">
          <a:noAutofit/>
        </a:bodyPr>
        <a:lstStyle/>
        <a:p>
          <a:pPr marL="171450" lvl="1" indent="-171450" algn="l" defTabSz="844550">
            <a:lnSpc>
              <a:spcPct val="90000"/>
            </a:lnSpc>
            <a:spcBef>
              <a:spcPct val="0"/>
            </a:spcBef>
            <a:spcAft>
              <a:spcPct val="15000"/>
            </a:spcAft>
            <a:buChar char="•"/>
          </a:pPr>
          <a:r>
            <a:rPr lang="is-IS" sz="1900" kern="1200" dirty="0"/>
            <a:t>Fjölbreytt námskeið um hina ýmsu fötlunarhópa,         meðferðarleiðir o.fl.</a:t>
          </a:r>
          <a:endParaRPr lang="en-US" sz="1900" kern="1200" dirty="0"/>
        </a:p>
      </dsp:txBody>
      <dsp:txXfrm>
        <a:off x="0" y="2409620"/>
        <a:ext cx="6513603" cy="1077300"/>
      </dsp:txXfrm>
    </dsp:sp>
    <dsp:sp modelId="{8F46976A-091E-4EE0-BF53-B0CFD15BE8C9}">
      <dsp:nvSpPr>
        <dsp:cNvPr id="0" name=""/>
        <dsp:cNvSpPr/>
      </dsp:nvSpPr>
      <dsp:spPr>
        <a:xfrm>
          <a:off x="325680" y="2129180"/>
          <a:ext cx="4559522" cy="5608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44550">
            <a:lnSpc>
              <a:spcPct val="90000"/>
            </a:lnSpc>
            <a:spcBef>
              <a:spcPct val="0"/>
            </a:spcBef>
            <a:spcAft>
              <a:spcPct val="35000"/>
            </a:spcAft>
            <a:buNone/>
          </a:pPr>
          <a:r>
            <a:rPr lang="is-IS" sz="1900" kern="1200"/>
            <a:t>Fræðsla</a:t>
          </a:r>
          <a:endParaRPr lang="en-US" sz="1900" kern="1200"/>
        </a:p>
      </dsp:txBody>
      <dsp:txXfrm>
        <a:off x="353060" y="2156560"/>
        <a:ext cx="4504762" cy="506120"/>
      </dsp:txXfrm>
    </dsp:sp>
    <dsp:sp modelId="{B697E0A0-1656-408E-9A82-F6CE9533DC81}">
      <dsp:nvSpPr>
        <dsp:cNvPr id="0" name=""/>
        <dsp:cNvSpPr/>
      </dsp:nvSpPr>
      <dsp:spPr>
        <a:xfrm>
          <a:off x="0" y="3869960"/>
          <a:ext cx="6513603" cy="19750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95732" rIns="505528" bIns="135128" numCol="1" spcCol="1270" anchor="t" anchorCtr="0">
          <a:noAutofit/>
        </a:bodyPr>
        <a:lstStyle/>
        <a:p>
          <a:pPr marL="171450" lvl="1" indent="-171450" algn="l" defTabSz="844550">
            <a:lnSpc>
              <a:spcPct val="90000"/>
            </a:lnSpc>
            <a:spcBef>
              <a:spcPct val="0"/>
            </a:spcBef>
            <a:spcAft>
              <a:spcPct val="15000"/>
            </a:spcAft>
            <a:buChar char="•"/>
          </a:pPr>
          <a:r>
            <a:rPr lang="is-IS" sz="1900" kern="1200" dirty="0"/>
            <a:t>Vaxandi þáttur á undanförnum árum</a:t>
          </a:r>
          <a:endParaRPr lang="en-US" sz="1900" kern="1200" dirty="0"/>
        </a:p>
        <a:p>
          <a:pPr marL="171450" lvl="1" indent="-171450" algn="l" defTabSz="844550">
            <a:lnSpc>
              <a:spcPct val="90000"/>
            </a:lnSpc>
            <a:spcBef>
              <a:spcPct val="0"/>
            </a:spcBef>
            <a:spcAft>
              <a:spcPct val="15000"/>
            </a:spcAft>
            <a:buChar char="•"/>
          </a:pPr>
          <a:r>
            <a:rPr lang="is-IS" sz="1900" kern="1200"/>
            <a:t>Doktorsverkefni um einhverfu og CP hafa verið unnin upp úr efnivið sem orðið hefur til í kliniska starfinu</a:t>
          </a:r>
          <a:endParaRPr lang="en-US" sz="1900" kern="1200"/>
        </a:p>
        <a:p>
          <a:pPr marL="171450" lvl="1" indent="-171450" algn="l" defTabSz="844550">
            <a:lnSpc>
              <a:spcPct val="90000"/>
            </a:lnSpc>
            <a:spcBef>
              <a:spcPct val="0"/>
            </a:spcBef>
            <a:spcAft>
              <a:spcPct val="15000"/>
            </a:spcAft>
            <a:buChar char="•"/>
          </a:pPr>
          <a:r>
            <a:rPr lang="is-IS" sz="1900" kern="1200" dirty="0"/>
            <a:t>Samstarf við HÍ og HR, bæði tengt rannsóknum og starfsþjálfun nemenda</a:t>
          </a:r>
          <a:endParaRPr lang="en-US" sz="1900" kern="1200" dirty="0"/>
        </a:p>
      </dsp:txBody>
      <dsp:txXfrm>
        <a:off x="0" y="3869960"/>
        <a:ext cx="6513603" cy="1975050"/>
      </dsp:txXfrm>
    </dsp:sp>
    <dsp:sp modelId="{5CF59437-EBC4-45EE-B7BC-0752A729C4CA}">
      <dsp:nvSpPr>
        <dsp:cNvPr id="0" name=""/>
        <dsp:cNvSpPr/>
      </dsp:nvSpPr>
      <dsp:spPr>
        <a:xfrm>
          <a:off x="325680" y="3589520"/>
          <a:ext cx="4559522" cy="560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44550">
            <a:lnSpc>
              <a:spcPct val="90000"/>
            </a:lnSpc>
            <a:spcBef>
              <a:spcPct val="0"/>
            </a:spcBef>
            <a:spcAft>
              <a:spcPct val="35000"/>
            </a:spcAft>
            <a:buNone/>
          </a:pPr>
          <a:r>
            <a:rPr lang="is-IS" sz="1900" kern="1200"/>
            <a:t>Rannsóknir</a:t>
          </a:r>
          <a:endParaRPr lang="en-US" sz="1900" kern="1200"/>
        </a:p>
      </dsp:txBody>
      <dsp:txXfrm>
        <a:off x="353060" y="3616900"/>
        <a:ext cx="4504762"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81D6B-A28E-4B27-90E5-D9959A9AF8C9}">
      <dsp:nvSpPr>
        <dsp:cNvPr id="0" name=""/>
        <dsp:cNvSpPr/>
      </dsp:nvSpPr>
      <dsp:spPr>
        <a:xfrm>
          <a:off x="0" y="37799"/>
          <a:ext cx="6513603" cy="11727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GB" sz="2700" kern="1200"/>
            <a:t>Börn taka út mikinn þroska fyrstu árin</a:t>
          </a:r>
          <a:endParaRPr lang="en-US" sz="2700" kern="1200"/>
        </a:p>
      </dsp:txBody>
      <dsp:txXfrm>
        <a:off x="57250" y="95049"/>
        <a:ext cx="6399103" cy="1058278"/>
      </dsp:txXfrm>
    </dsp:sp>
    <dsp:sp modelId="{B9BD3A3D-B4EA-4C20-A57E-0AFF44356D00}">
      <dsp:nvSpPr>
        <dsp:cNvPr id="0" name=""/>
        <dsp:cNvSpPr/>
      </dsp:nvSpPr>
      <dsp:spPr>
        <a:xfrm>
          <a:off x="0" y="1210578"/>
          <a:ext cx="6513603" cy="1117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100000"/>
            </a:lnSpc>
            <a:spcBef>
              <a:spcPct val="0"/>
            </a:spcBef>
            <a:spcAft>
              <a:spcPct val="20000"/>
            </a:spcAft>
            <a:buChar char="•"/>
          </a:pPr>
          <a:r>
            <a:rPr lang="en-GB" sz="2100" kern="1200"/>
            <a:t>Sérstaklega eru fyrstu 5 árin mikilvæg</a:t>
          </a:r>
          <a:endParaRPr lang="en-US" sz="2100" kern="1200"/>
        </a:p>
        <a:p>
          <a:pPr marL="228600" lvl="1" indent="-228600" algn="l" defTabSz="933450">
            <a:lnSpc>
              <a:spcPct val="100000"/>
            </a:lnSpc>
            <a:spcBef>
              <a:spcPct val="0"/>
            </a:spcBef>
            <a:spcAft>
              <a:spcPct val="20000"/>
            </a:spcAft>
            <a:buChar char="•"/>
          </a:pPr>
          <a:r>
            <a:rPr lang="en-GB" sz="2100" kern="1200" dirty="0" err="1"/>
            <a:t>Hraðar</a:t>
          </a:r>
          <a:r>
            <a:rPr lang="en-GB" sz="2100" kern="1200" dirty="0"/>
            <a:t> </a:t>
          </a:r>
          <a:r>
            <a:rPr lang="en-GB" sz="2100" kern="1200" dirty="0" err="1"/>
            <a:t>framfarir</a:t>
          </a:r>
          <a:r>
            <a:rPr lang="en-GB" sz="2100" kern="1200" dirty="0"/>
            <a:t> í </a:t>
          </a:r>
          <a:r>
            <a:rPr lang="en-GB" sz="2100" kern="1200" dirty="0" err="1"/>
            <a:t>hreyfingum</a:t>
          </a:r>
          <a:r>
            <a:rPr lang="en-GB" sz="2100" kern="1200" dirty="0"/>
            <a:t>, </a:t>
          </a:r>
          <a:r>
            <a:rPr lang="en-GB" sz="2100" kern="1200" dirty="0" err="1"/>
            <a:t>málþroska</a:t>
          </a:r>
          <a:r>
            <a:rPr lang="en-GB" sz="2100" kern="1200" dirty="0"/>
            <a:t>, </a:t>
          </a:r>
          <a:r>
            <a:rPr lang="en-GB" sz="2100" kern="1200" dirty="0" err="1"/>
            <a:t>samskiptum</a:t>
          </a:r>
          <a:r>
            <a:rPr lang="en-GB" sz="2100" kern="1200" dirty="0"/>
            <a:t> .. </a:t>
          </a:r>
          <a:r>
            <a:rPr lang="en-GB" sz="2100" kern="1200" dirty="0" err="1"/>
            <a:t>sjálfstæði</a:t>
          </a:r>
          <a:r>
            <a:rPr lang="en-GB" sz="2100" kern="1200" dirty="0"/>
            <a:t> </a:t>
          </a:r>
          <a:r>
            <a:rPr lang="en-GB" sz="2100" kern="1200" dirty="0" err="1"/>
            <a:t>barna</a:t>
          </a:r>
          <a:r>
            <a:rPr lang="en-GB" sz="2100" kern="1200" dirty="0"/>
            <a:t> vex </a:t>
          </a:r>
          <a:r>
            <a:rPr lang="en-GB" sz="2100" kern="1200" dirty="0" err="1"/>
            <a:t>smám</a:t>
          </a:r>
          <a:r>
            <a:rPr lang="en-GB" sz="2100" kern="1200" dirty="0"/>
            <a:t> </a:t>
          </a:r>
          <a:r>
            <a:rPr lang="en-GB" sz="2100" kern="1200" dirty="0" err="1"/>
            <a:t>saman</a:t>
          </a:r>
          <a:endParaRPr lang="en-US" sz="2100" kern="1200" dirty="0"/>
        </a:p>
      </dsp:txBody>
      <dsp:txXfrm>
        <a:off x="0" y="1210578"/>
        <a:ext cx="6513603" cy="1117799"/>
      </dsp:txXfrm>
    </dsp:sp>
    <dsp:sp modelId="{3F056550-8A2E-4CF7-AC7A-FFE46F303370}">
      <dsp:nvSpPr>
        <dsp:cNvPr id="0" name=""/>
        <dsp:cNvSpPr/>
      </dsp:nvSpPr>
      <dsp:spPr>
        <a:xfrm>
          <a:off x="0" y="2328378"/>
          <a:ext cx="6513603" cy="11727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GB" sz="2700" kern="1200"/>
            <a:t>Á grunnskólaárum mótast vitsmunaþroskinn</a:t>
          </a:r>
          <a:endParaRPr lang="en-US" sz="2700" kern="1200"/>
        </a:p>
      </dsp:txBody>
      <dsp:txXfrm>
        <a:off x="57250" y="2385628"/>
        <a:ext cx="6399103" cy="1058278"/>
      </dsp:txXfrm>
    </dsp:sp>
    <dsp:sp modelId="{F484D323-3494-4172-9FBA-41AA762597D2}">
      <dsp:nvSpPr>
        <dsp:cNvPr id="0" name=""/>
        <dsp:cNvSpPr/>
      </dsp:nvSpPr>
      <dsp:spPr>
        <a:xfrm>
          <a:off x="0" y="3501157"/>
          <a:ext cx="6513603"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100000"/>
            </a:lnSpc>
            <a:spcBef>
              <a:spcPct val="0"/>
            </a:spcBef>
            <a:spcAft>
              <a:spcPct val="20000"/>
            </a:spcAft>
            <a:buChar char="•"/>
          </a:pPr>
          <a:r>
            <a:rPr lang="en-GB" sz="2100" kern="1200"/>
            <a:t>Abstract hugsun kemur fram</a:t>
          </a:r>
          <a:endParaRPr lang="en-US" sz="2100" kern="1200"/>
        </a:p>
      </dsp:txBody>
      <dsp:txXfrm>
        <a:off x="0" y="3501157"/>
        <a:ext cx="6513603" cy="447120"/>
      </dsp:txXfrm>
    </dsp:sp>
    <dsp:sp modelId="{DD1EB7A9-DB1E-4046-B166-652442549626}">
      <dsp:nvSpPr>
        <dsp:cNvPr id="0" name=""/>
        <dsp:cNvSpPr/>
      </dsp:nvSpPr>
      <dsp:spPr>
        <a:xfrm>
          <a:off x="0" y="3948277"/>
          <a:ext cx="6513603" cy="11727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GB" sz="2700" kern="1200"/>
            <a:t>Þroski barna mótast bæði af erfðum og umhverfi</a:t>
          </a:r>
          <a:endParaRPr lang="en-US" sz="2700" kern="1200"/>
        </a:p>
      </dsp:txBody>
      <dsp:txXfrm>
        <a:off x="57250" y="4005527"/>
        <a:ext cx="6399103" cy="1058278"/>
      </dsp:txXfrm>
    </dsp:sp>
    <dsp:sp modelId="{36091685-4D76-4115-A60D-A5C62FF875CF}">
      <dsp:nvSpPr>
        <dsp:cNvPr id="0" name=""/>
        <dsp:cNvSpPr/>
      </dsp:nvSpPr>
      <dsp:spPr>
        <a:xfrm>
          <a:off x="0" y="5121056"/>
          <a:ext cx="6513603"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100000"/>
            </a:lnSpc>
            <a:spcBef>
              <a:spcPct val="0"/>
            </a:spcBef>
            <a:spcAft>
              <a:spcPct val="20000"/>
            </a:spcAft>
            <a:buChar char="•"/>
          </a:pPr>
          <a:r>
            <a:rPr lang="en-GB" sz="2100" kern="1200" dirty="0" err="1"/>
            <a:t>Grunnurinn</a:t>
          </a:r>
          <a:r>
            <a:rPr lang="en-GB" sz="2100" kern="1200" dirty="0"/>
            <a:t> </a:t>
          </a:r>
          <a:r>
            <a:rPr lang="en-GB" sz="2100" kern="1200" dirty="0" err="1"/>
            <a:t>er</a:t>
          </a:r>
          <a:r>
            <a:rPr lang="en-GB" sz="2100" kern="1200" dirty="0"/>
            <a:t> </a:t>
          </a:r>
          <a:r>
            <a:rPr lang="en-GB" sz="2100" kern="1200" dirty="0" err="1"/>
            <a:t>fenginn</a:t>
          </a:r>
          <a:r>
            <a:rPr lang="en-GB" sz="2100" kern="1200" dirty="0"/>
            <a:t> </a:t>
          </a:r>
          <a:r>
            <a:rPr lang="en-GB" sz="2100" kern="1200" dirty="0" err="1"/>
            <a:t>að</a:t>
          </a:r>
          <a:r>
            <a:rPr lang="en-GB" sz="2100" kern="1200" dirty="0"/>
            <a:t> </a:t>
          </a:r>
          <a:r>
            <a:rPr lang="en-GB" sz="2100" kern="1200" dirty="0" err="1"/>
            <a:t>erfðum</a:t>
          </a:r>
          <a:r>
            <a:rPr lang="en-GB" sz="2100" kern="1200" dirty="0"/>
            <a:t> </a:t>
          </a:r>
          <a:r>
            <a:rPr lang="en-GB" sz="2100" kern="1200" dirty="0" err="1"/>
            <a:t>en</a:t>
          </a:r>
          <a:r>
            <a:rPr lang="en-GB" sz="2100" kern="1200" dirty="0"/>
            <a:t> </a:t>
          </a:r>
          <a:r>
            <a:rPr lang="en-GB" sz="2100" kern="1200" dirty="0" err="1"/>
            <a:t>umhverfi</a:t>
          </a:r>
          <a:r>
            <a:rPr lang="en-GB" sz="2100" kern="1200" dirty="0"/>
            <a:t> </a:t>
          </a:r>
          <a:r>
            <a:rPr lang="en-GB" sz="2100" kern="1200" dirty="0" err="1"/>
            <a:t>og</a:t>
          </a:r>
          <a:r>
            <a:rPr lang="en-GB" sz="2100" kern="1200" dirty="0"/>
            <a:t> </a:t>
          </a:r>
          <a:r>
            <a:rPr lang="en-GB" sz="2100" kern="1200" dirty="0" err="1"/>
            <a:t>atlæti</a:t>
          </a:r>
          <a:r>
            <a:rPr lang="en-GB" sz="2100" kern="1200" dirty="0"/>
            <a:t>/</a:t>
          </a:r>
          <a:r>
            <a:rPr lang="en-GB" sz="2100" kern="1200" dirty="0" err="1"/>
            <a:t>örvun</a:t>
          </a:r>
          <a:r>
            <a:rPr lang="en-GB" sz="2100" kern="1200" dirty="0"/>
            <a:t> í </a:t>
          </a:r>
          <a:r>
            <a:rPr lang="en-GB" sz="2100" kern="1200" dirty="0" err="1"/>
            <a:t>æsku</a:t>
          </a:r>
          <a:r>
            <a:rPr lang="en-GB" sz="2100" kern="1200" dirty="0"/>
            <a:t> </a:t>
          </a:r>
          <a:r>
            <a:rPr lang="en-GB" sz="2100" kern="1200" dirty="0" err="1"/>
            <a:t>mótar</a:t>
          </a:r>
          <a:r>
            <a:rPr lang="en-GB" sz="2100" kern="1200" dirty="0"/>
            <a:t> </a:t>
          </a:r>
          <a:r>
            <a:rPr lang="en-GB" sz="2100" kern="1200" dirty="0" err="1"/>
            <a:t>barnið</a:t>
          </a:r>
          <a:endParaRPr lang="en-US" sz="2100" kern="1200" dirty="0"/>
        </a:p>
      </dsp:txBody>
      <dsp:txXfrm>
        <a:off x="0" y="5121056"/>
        <a:ext cx="6513603" cy="726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931F5-7A59-4D77-88D7-414AC284F1D9}">
      <dsp:nvSpPr>
        <dsp:cNvPr id="0" name=""/>
        <dsp:cNvSpPr/>
      </dsp:nvSpPr>
      <dsp:spPr>
        <a:xfrm>
          <a:off x="1561539" y="1052334"/>
          <a:ext cx="2621606" cy="2621606"/>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s-IS" sz="2400" kern="1200" dirty="0">
              <a:solidFill>
                <a:schemeClr val="bg1"/>
              </a:solidFill>
            </a:rPr>
            <a:t>Frávik í hreyfiþroska        og jafnvægi </a:t>
          </a:r>
          <a:endParaRPr lang="en-US" sz="2400" kern="1200" dirty="0">
            <a:solidFill>
              <a:schemeClr val="bg1"/>
            </a:solidFill>
          </a:endParaRPr>
        </a:p>
      </dsp:txBody>
      <dsp:txXfrm>
        <a:off x="1945464" y="1436259"/>
        <a:ext cx="1853756" cy="1853756"/>
      </dsp:txXfrm>
    </dsp:sp>
    <dsp:sp modelId="{96D9814C-C134-4F5B-AA84-906E28E15B96}">
      <dsp:nvSpPr>
        <dsp:cNvPr id="0" name=""/>
        <dsp:cNvSpPr/>
      </dsp:nvSpPr>
      <dsp:spPr>
        <a:xfrm>
          <a:off x="2117785" y="467"/>
          <a:ext cx="1509114" cy="1310803"/>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s-IS" sz="1200" kern="1200" dirty="0">
              <a:solidFill>
                <a:schemeClr val="bg1"/>
              </a:solidFill>
            </a:rPr>
            <a:t>Vitsmunaþroski</a:t>
          </a:r>
          <a:endParaRPr lang="en-US" sz="1200" kern="1200" dirty="0">
            <a:solidFill>
              <a:schemeClr val="bg1"/>
            </a:solidFill>
          </a:endParaRPr>
        </a:p>
      </dsp:txBody>
      <dsp:txXfrm>
        <a:off x="2338790" y="192430"/>
        <a:ext cx="1067104" cy="926877"/>
      </dsp:txXfrm>
    </dsp:sp>
    <dsp:sp modelId="{560E25FB-1997-4C3D-B8F1-B7DD8DAC4382}">
      <dsp:nvSpPr>
        <dsp:cNvPr id="0" name=""/>
        <dsp:cNvSpPr/>
      </dsp:nvSpPr>
      <dsp:spPr>
        <a:xfrm>
          <a:off x="3924209" y="1707736"/>
          <a:ext cx="1310803" cy="1310803"/>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s-IS" sz="1200" kern="1200" dirty="0">
              <a:solidFill>
                <a:schemeClr val="bg1"/>
              </a:solidFill>
            </a:rPr>
            <a:t>Málþroski og samskipti</a:t>
          </a:r>
          <a:endParaRPr lang="en-US" sz="1200" kern="1200" dirty="0">
            <a:solidFill>
              <a:schemeClr val="bg1"/>
            </a:solidFill>
          </a:endParaRPr>
        </a:p>
      </dsp:txBody>
      <dsp:txXfrm>
        <a:off x="4116172" y="1899699"/>
        <a:ext cx="926877" cy="926877"/>
      </dsp:txXfrm>
    </dsp:sp>
    <dsp:sp modelId="{3AC703E3-1212-46E3-A467-FBDCB517F261}">
      <dsp:nvSpPr>
        <dsp:cNvPr id="0" name=""/>
        <dsp:cNvSpPr/>
      </dsp:nvSpPr>
      <dsp:spPr>
        <a:xfrm>
          <a:off x="2117791" y="3415004"/>
          <a:ext cx="1509101" cy="1310803"/>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s-IS" sz="1200" kern="1200" dirty="0">
              <a:solidFill>
                <a:schemeClr val="bg1"/>
              </a:solidFill>
            </a:rPr>
            <a:t>Hegðun og tilfinningaþroski</a:t>
          </a:r>
          <a:endParaRPr lang="en-US" sz="1200" kern="1200" dirty="0">
            <a:solidFill>
              <a:schemeClr val="bg1"/>
            </a:solidFill>
          </a:endParaRPr>
        </a:p>
      </dsp:txBody>
      <dsp:txXfrm>
        <a:off x="2338794" y="3606967"/>
        <a:ext cx="1067095" cy="926877"/>
      </dsp:txXfrm>
    </dsp:sp>
    <dsp:sp modelId="{C49AF106-A297-4C32-A3E0-2585407388AF}">
      <dsp:nvSpPr>
        <dsp:cNvPr id="0" name=""/>
        <dsp:cNvSpPr/>
      </dsp:nvSpPr>
      <dsp:spPr>
        <a:xfrm>
          <a:off x="509672" y="1707736"/>
          <a:ext cx="1310803" cy="1310803"/>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s-IS" sz="1200" kern="1200" dirty="0">
              <a:solidFill>
                <a:schemeClr val="bg1"/>
              </a:solidFill>
            </a:rPr>
            <a:t>Skynjun</a:t>
          </a:r>
        </a:p>
        <a:p>
          <a:pPr marL="0" lvl="0" indent="0" algn="ctr" defTabSz="533400">
            <a:lnSpc>
              <a:spcPct val="90000"/>
            </a:lnSpc>
            <a:spcBef>
              <a:spcPct val="0"/>
            </a:spcBef>
            <a:spcAft>
              <a:spcPct val="35000"/>
            </a:spcAft>
            <a:buNone/>
          </a:pPr>
          <a:r>
            <a:rPr lang="is-IS" sz="1200" kern="1200" dirty="0">
              <a:solidFill>
                <a:schemeClr val="bg1"/>
              </a:solidFill>
            </a:rPr>
            <a:t>Skynúrvinnsla</a:t>
          </a:r>
        </a:p>
        <a:p>
          <a:pPr marL="0" lvl="0" indent="0" algn="ctr" defTabSz="533400">
            <a:lnSpc>
              <a:spcPct val="90000"/>
            </a:lnSpc>
            <a:spcBef>
              <a:spcPct val="0"/>
            </a:spcBef>
            <a:spcAft>
              <a:spcPct val="35000"/>
            </a:spcAft>
            <a:buNone/>
          </a:pPr>
          <a:r>
            <a:rPr lang="is-IS" sz="1200" kern="1200" dirty="0">
              <a:solidFill>
                <a:schemeClr val="bg1"/>
              </a:solidFill>
            </a:rPr>
            <a:t>Flogaveiki</a:t>
          </a:r>
        </a:p>
      </dsp:txBody>
      <dsp:txXfrm>
        <a:off x="701635" y="1899699"/>
        <a:ext cx="926877" cy="926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3A5CC-3685-41D1-A766-A9B08D230F48}">
      <dsp:nvSpPr>
        <dsp:cNvPr id="0" name=""/>
        <dsp:cNvSpPr/>
      </dsp:nvSpPr>
      <dsp:spPr>
        <a:xfrm>
          <a:off x="0" y="51287"/>
          <a:ext cx="3515128"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Tækið framkallar hljóðáhrif með því að örva heyrnartaugina með rafmagni</a:t>
          </a:r>
        </a:p>
      </dsp:txBody>
      <dsp:txXfrm>
        <a:off x="61909" y="113196"/>
        <a:ext cx="3391310" cy="1144388"/>
      </dsp:txXfrm>
    </dsp:sp>
    <dsp:sp modelId="{51E6C095-92B0-42C1-A08B-DE926BF3B30B}">
      <dsp:nvSpPr>
        <dsp:cNvPr id="0" name=""/>
        <dsp:cNvSpPr/>
      </dsp:nvSpPr>
      <dsp:spPr>
        <a:xfrm>
          <a:off x="0" y="1371334"/>
          <a:ext cx="3515128"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Tækið er samsett úr innri hluta, sem er græddur í eyrað, og ytri búnaði sem borinn er aftan við eyrað</a:t>
          </a:r>
        </a:p>
      </dsp:txBody>
      <dsp:txXfrm>
        <a:off x="61909" y="1433243"/>
        <a:ext cx="3391310" cy="1144388"/>
      </dsp:txXfrm>
    </dsp:sp>
    <dsp:sp modelId="{F57682E3-4B36-4B43-9057-2C31AEF0E681}">
      <dsp:nvSpPr>
        <dsp:cNvPr id="0" name=""/>
        <dsp:cNvSpPr/>
      </dsp:nvSpPr>
      <dsp:spPr>
        <a:xfrm>
          <a:off x="0" y="2691381"/>
          <a:ext cx="3515128"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Stilla þarf tækið og veita barninu markvissa þjálfun í því að hlusta og tala</a:t>
          </a:r>
        </a:p>
      </dsp:txBody>
      <dsp:txXfrm>
        <a:off x="61909" y="2753290"/>
        <a:ext cx="3391310" cy="1144388"/>
      </dsp:txXfrm>
    </dsp:sp>
    <dsp:sp modelId="{E503987B-259A-4098-8127-BC9842B23823}">
      <dsp:nvSpPr>
        <dsp:cNvPr id="0" name=""/>
        <dsp:cNvSpPr/>
      </dsp:nvSpPr>
      <dsp:spPr>
        <a:xfrm>
          <a:off x="0" y="4011428"/>
          <a:ext cx="3515128" cy="1268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Árangur oftast góður </a:t>
          </a:r>
        </a:p>
      </dsp:txBody>
      <dsp:txXfrm>
        <a:off x="61909" y="4073337"/>
        <a:ext cx="3391310" cy="1144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4F9C0-277B-401C-9A42-A39EECBB54E0}">
      <dsp:nvSpPr>
        <dsp:cNvPr id="0" name=""/>
        <dsp:cNvSpPr/>
      </dsp:nvSpPr>
      <dsp:spPr>
        <a:xfrm>
          <a:off x="0" y="50558"/>
          <a:ext cx="6149595" cy="7698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s-IS" sz="1400" kern="1200" dirty="0"/>
            <a:t>Niðurstöður sjónmælinga eru gefnar sem hlutfall (almennt brot) þar sem fyrir ofan strik kemur mælingarfjarlægðin en fyrir neðan strik sú fjarlægð sem eðlilega sjáandi fólk greinir viðkomandi stafi í</a:t>
          </a:r>
          <a:endParaRPr lang="en-US" sz="1400" kern="1200" dirty="0"/>
        </a:p>
      </dsp:txBody>
      <dsp:txXfrm>
        <a:off x="37581" y="88139"/>
        <a:ext cx="6074433" cy="694697"/>
      </dsp:txXfrm>
    </dsp:sp>
    <dsp:sp modelId="{6000D9C6-CDC7-4DCB-A545-7E33B72A4DCB}">
      <dsp:nvSpPr>
        <dsp:cNvPr id="0" name=""/>
        <dsp:cNvSpPr/>
      </dsp:nvSpPr>
      <dsp:spPr>
        <a:xfrm>
          <a:off x="0" y="860738"/>
          <a:ext cx="6149595" cy="76985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s-IS" sz="1400" kern="1200" dirty="0"/>
            <a:t>Maður er blindur ef sjón mælist minni en 3/60 (5%) á betra auga með besta gleri eða ef sjónvídd er minni en 10°</a:t>
          </a:r>
          <a:endParaRPr lang="en-US" sz="1400" kern="1200" dirty="0"/>
        </a:p>
      </dsp:txBody>
      <dsp:txXfrm>
        <a:off x="37581" y="898319"/>
        <a:ext cx="6074433" cy="694697"/>
      </dsp:txXfrm>
    </dsp:sp>
    <dsp:sp modelId="{A325227C-D850-491C-8539-CB18CDC7607B}">
      <dsp:nvSpPr>
        <dsp:cNvPr id="0" name=""/>
        <dsp:cNvSpPr/>
      </dsp:nvSpPr>
      <dsp:spPr>
        <a:xfrm>
          <a:off x="0" y="1670918"/>
          <a:ext cx="6149595" cy="76985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s-IS" sz="1400" kern="1200"/>
            <a:t>Sjónin er skert ef sjónskerpan er minni en 6/18 (33%) á betra auga með besta gleri eða sjónsvið þrengra en 20°</a:t>
          </a:r>
          <a:endParaRPr lang="en-US" sz="1400" kern="1200"/>
        </a:p>
      </dsp:txBody>
      <dsp:txXfrm>
        <a:off x="37581" y="1708499"/>
        <a:ext cx="6074433" cy="694697"/>
      </dsp:txXfrm>
    </dsp:sp>
    <dsp:sp modelId="{99B7EBA7-E994-49BA-AE9F-B1BDBBCE867D}">
      <dsp:nvSpPr>
        <dsp:cNvPr id="0" name=""/>
        <dsp:cNvSpPr/>
      </dsp:nvSpPr>
      <dsp:spPr>
        <a:xfrm>
          <a:off x="0" y="2481098"/>
          <a:ext cx="6149595" cy="7698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s-IS" sz="1400" kern="1200"/>
            <a:t>Sjónskertir eiga í erfiðleikum með lestur venjulegs bókleturs þrátt fyrir bestu gleraugu</a:t>
          </a:r>
          <a:endParaRPr lang="en-US" sz="1400" kern="1200"/>
        </a:p>
      </dsp:txBody>
      <dsp:txXfrm>
        <a:off x="37581" y="2518679"/>
        <a:ext cx="6074433" cy="6946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FF546-C267-4B16-AF85-9BC38D9FE1E1}"/>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0BBF8C0-6A1E-4D6F-B98C-774B8DADC410}"/>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101491E-0C37-4538-8040-1C755B834AEC}" type="datetimeFigureOut">
              <a:rPr lang="en-GB" smtClean="0"/>
              <a:t>17/09/2024</a:t>
            </a:fld>
            <a:endParaRPr lang="en-GB"/>
          </a:p>
        </p:txBody>
      </p:sp>
      <p:sp>
        <p:nvSpPr>
          <p:cNvPr id="4" name="Footer Placeholder 3">
            <a:extLst>
              <a:ext uri="{FF2B5EF4-FFF2-40B4-BE49-F238E27FC236}">
                <a16:creationId xmlns:a16="http://schemas.microsoft.com/office/drawing/2014/main" id="{880860CF-5CFF-4AA1-9E38-C0AC9ED224A8}"/>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AE99D2-ED0E-463C-AE01-3C8A48A8EE80}"/>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D81E035-3DB8-4D18-A155-593074C026B7}" type="slidenum">
              <a:rPr lang="en-GB" smtClean="0"/>
              <a:t>‹#›</a:t>
            </a:fld>
            <a:endParaRPr lang="en-GB"/>
          </a:p>
        </p:txBody>
      </p:sp>
    </p:spTree>
    <p:extLst>
      <p:ext uri="{BB962C8B-B14F-4D97-AF65-F5344CB8AC3E}">
        <p14:creationId xmlns:p14="http://schemas.microsoft.com/office/powerpoint/2010/main" val="3431777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4B6234D-15C8-47A2-97F8-0E3ED5EA6909}" type="datetimeFigureOut">
              <a:rPr lang="en-GB" smtClean="0"/>
              <a:t>17/09/2024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675189B-C535-4931-B12F-563A4E8C88ED}" type="slidenum">
              <a:rPr lang="en-GB" smtClean="0"/>
              <a:t>‹#›</a:t>
            </a:fld>
            <a:endParaRPr lang="en-GB"/>
          </a:p>
        </p:txBody>
      </p:sp>
    </p:spTree>
    <p:extLst>
      <p:ext uri="{BB962C8B-B14F-4D97-AF65-F5344CB8AC3E}">
        <p14:creationId xmlns:p14="http://schemas.microsoft.com/office/powerpoint/2010/main" val="284495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1</a:t>
            </a:fld>
            <a:endParaRPr lang="en-GB"/>
          </a:p>
        </p:txBody>
      </p:sp>
    </p:spTree>
    <p:extLst>
      <p:ext uri="{BB962C8B-B14F-4D97-AF65-F5344CB8AC3E}">
        <p14:creationId xmlns:p14="http://schemas.microsoft.com/office/powerpoint/2010/main" val="1832194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675189B-C535-4931-B12F-563A4E8C88ED}" type="slidenum">
              <a:rPr lang="en-GB" smtClean="0"/>
              <a:t>14</a:t>
            </a:fld>
            <a:endParaRPr lang="en-GB"/>
          </a:p>
        </p:txBody>
      </p:sp>
    </p:spTree>
    <p:extLst>
      <p:ext uri="{BB962C8B-B14F-4D97-AF65-F5344CB8AC3E}">
        <p14:creationId xmlns:p14="http://schemas.microsoft.com/office/powerpoint/2010/main" val="387592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dirty="0"/>
          </a:p>
        </p:txBody>
      </p:sp>
      <p:sp>
        <p:nvSpPr>
          <p:cNvPr id="82948" name="Slide Number Placeholder 3"/>
          <p:cNvSpPr>
            <a:spLocks noGrp="1"/>
          </p:cNvSpPr>
          <p:nvPr>
            <p:ph type="sldNum" sz="quarter" idx="5"/>
          </p:nvPr>
        </p:nvSpPr>
        <p:spPr>
          <a:noFill/>
        </p:spPr>
        <p:txBody>
          <a:bodyPr/>
          <a:lstStyle/>
          <a:p>
            <a:fld id="{9635454C-78F5-478C-9BDB-E783E5533978}" type="slidenum">
              <a:rPr lang="is-IS" smtClean="0"/>
              <a:pPr/>
              <a:t>15</a:t>
            </a:fld>
            <a:endParaRPr lang="is-IS"/>
          </a:p>
        </p:txBody>
      </p:sp>
    </p:spTree>
    <p:extLst>
      <p:ext uri="{BB962C8B-B14F-4D97-AF65-F5344CB8AC3E}">
        <p14:creationId xmlns:p14="http://schemas.microsoft.com/office/powerpoint/2010/main" val="66151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is-IS" dirty="0"/>
          </a:p>
        </p:txBody>
      </p:sp>
      <p:sp>
        <p:nvSpPr>
          <p:cNvPr id="83972" name="Slide Number Placeholder 3"/>
          <p:cNvSpPr>
            <a:spLocks noGrp="1"/>
          </p:cNvSpPr>
          <p:nvPr>
            <p:ph type="sldNum" sz="quarter" idx="5"/>
          </p:nvPr>
        </p:nvSpPr>
        <p:spPr>
          <a:noFill/>
        </p:spPr>
        <p:txBody>
          <a:bodyPr/>
          <a:lstStyle/>
          <a:p>
            <a:fld id="{31B907CC-33FE-450C-AF0E-833A529B7894}" type="slidenum">
              <a:rPr lang="is-IS" smtClean="0"/>
              <a:pPr/>
              <a:t>16</a:t>
            </a:fld>
            <a:endParaRPr lang="is-IS"/>
          </a:p>
        </p:txBody>
      </p:sp>
    </p:spTree>
    <p:extLst>
      <p:ext uri="{BB962C8B-B14F-4D97-AF65-F5344CB8AC3E}">
        <p14:creationId xmlns:p14="http://schemas.microsoft.com/office/powerpoint/2010/main" val="1326793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18</a:t>
            </a:fld>
            <a:endParaRPr lang="en-GB"/>
          </a:p>
        </p:txBody>
      </p:sp>
    </p:spTree>
    <p:extLst>
      <p:ext uri="{BB962C8B-B14F-4D97-AF65-F5344CB8AC3E}">
        <p14:creationId xmlns:p14="http://schemas.microsoft.com/office/powerpoint/2010/main" val="2695158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19</a:t>
            </a:fld>
            <a:endParaRPr lang="en-GB"/>
          </a:p>
        </p:txBody>
      </p:sp>
    </p:spTree>
    <p:extLst>
      <p:ext uri="{BB962C8B-B14F-4D97-AF65-F5344CB8AC3E}">
        <p14:creationId xmlns:p14="http://schemas.microsoft.com/office/powerpoint/2010/main" val="4029096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675189B-C535-4931-B12F-563A4E8C88ED}" type="slidenum">
              <a:rPr lang="en-GB" smtClean="0"/>
              <a:t>20</a:t>
            </a:fld>
            <a:endParaRPr lang="en-GB"/>
          </a:p>
        </p:txBody>
      </p:sp>
    </p:spTree>
    <p:extLst>
      <p:ext uri="{BB962C8B-B14F-4D97-AF65-F5344CB8AC3E}">
        <p14:creationId xmlns:p14="http://schemas.microsoft.com/office/powerpoint/2010/main" val="265399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21</a:t>
            </a:fld>
            <a:endParaRPr lang="en-GB"/>
          </a:p>
        </p:txBody>
      </p:sp>
    </p:spTree>
    <p:extLst>
      <p:ext uri="{BB962C8B-B14F-4D97-AF65-F5344CB8AC3E}">
        <p14:creationId xmlns:p14="http://schemas.microsoft.com/office/powerpoint/2010/main" val="192842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Það er ekki bara einhverfa sem er algengari hjá drengjum, heldur eru það flestir taugaþroskalegir sjúkleikar sem virðast birtast oftast hjá drengjum, sem dæmi má</a:t>
            </a:r>
            <a:r>
              <a:rPr lang="is-IS" sz="1200" kern="1200" baseline="0" dirty="0">
                <a:solidFill>
                  <a:schemeClr val="tx1"/>
                </a:solidFill>
                <a:effectLst/>
                <a:latin typeface="+mn-lt"/>
                <a:ea typeface="+mn-ea"/>
                <a:cs typeface="+mn-cs"/>
              </a:rPr>
              <a:t> nefna </a:t>
            </a:r>
            <a:r>
              <a:rPr lang="is-IS" sz="1200" kern="1200" dirty="0">
                <a:solidFill>
                  <a:schemeClr val="tx1"/>
                </a:solidFill>
                <a:effectLst/>
                <a:latin typeface="+mn-lt"/>
                <a:ea typeface="+mn-ea"/>
                <a:cs typeface="+mn-cs"/>
              </a:rPr>
              <a:t>ADHD , þroskahömlun og málþroskaröskun. </a:t>
            </a:r>
          </a:p>
          <a:p>
            <a:pPr marL="0" marR="0" indent="0" algn="l" defTabSz="914400" rtl="0" eaLnBrk="1" fontAlgn="auto" latinLnBrk="0" hangingPunct="1">
              <a:lnSpc>
                <a:spcPct val="100000"/>
              </a:lnSpc>
              <a:spcBef>
                <a:spcPts val="0"/>
              </a:spcBef>
              <a:spcAft>
                <a:spcPts val="0"/>
              </a:spcAft>
              <a:buClrTx/>
              <a:buSzTx/>
              <a:buFontTx/>
              <a:buNone/>
              <a:tabLst/>
              <a:defRPr/>
            </a:pPr>
            <a:endParaRPr lang="is-I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s-I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244D48C-A98F-4538-9B95-D058C0AC3463}" type="slidenum">
              <a:rPr lang="is-IS" smtClean="0"/>
              <a:pPr/>
              <a:t>23</a:t>
            </a:fld>
            <a:endParaRPr lang="is-IS"/>
          </a:p>
        </p:txBody>
      </p:sp>
    </p:spTree>
    <p:extLst>
      <p:ext uri="{BB962C8B-B14F-4D97-AF65-F5344CB8AC3E}">
        <p14:creationId xmlns:p14="http://schemas.microsoft.com/office/powerpoint/2010/main" val="241173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is-IS" baseline="0" dirty="0"/>
              <a:t>Á enda rófsins, hvað er röskun og hvað er mannlegur breytileiki. Margir með einhver einhverfueinkenni.</a:t>
            </a:r>
            <a:endParaRPr lang="is-IS" dirty="0"/>
          </a:p>
        </p:txBody>
      </p:sp>
      <p:sp>
        <p:nvSpPr>
          <p:cNvPr id="4" name="Slide Number Placeholder 3"/>
          <p:cNvSpPr>
            <a:spLocks noGrp="1"/>
          </p:cNvSpPr>
          <p:nvPr>
            <p:ph type="sldNum" sz="quarter" idx="10"/>
          </p:nvPr>
        </p:nvSpPr>
        <p:spPr/>
        <p:txBody>
          <a:bodyPr/>
          <a:lstStyle/>
          <a:p>
            <a:fld id="{5244D48C-A98F-4538-9B95-D058C0AC3463}" type="slidenum">
              <a:rPr lang="is-IS" smtClean="0"/>
              <a:pPr/>
              <a:t>25</a:t>
            </a:fld>
            <a:endParaRPr lang="is-IS"/>
          </a:p>
        </p:txBody>
      </p:sp>
    </p:spTree>
    <p:extLst>
      <p:ext uri="{BB962C8B-B14F-4D97-AF65-F5344CB8AC3E}">
        <p14:creationId xmlns:p14="http://schemas.microsoft.com/office/powerpoint/2010/main" val="26978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6E16F9C-1FDE-465C-9FE3-DCFBEE595E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AA85F52-021D-4579-AF21-A55AB4703DF0}" type="slidenum">
              <a:rPr lang="en-GB" altLang="en-US">
                <a:latin typeface="Arial" panose="020B0604020202020204" pitchFamily="34" charset="0"/>
              </a:rPr>
              <a:pPr eaLnBrk="1" hangingPunct="1"/>
              <a:t>26</a:t>
            </a:fld>
            <a:endParaRPr lang="en-GB" altLang="en-US">
              <a:latin typeface="Arial" panose="020B0604020202020204" pitchFamily="34" charset="0"/>
            </a:endParaRPr>
          </a:p>
        </p:txBody>
      </p:sp>
      <p:sp>
        <p:nvSpPr>
          <p:cNvPr id="98307" name="Rectangle 2">
            <a:extLst>
              <a:ext uri="{FF2B5EF4-FFF2-40B4-BE49-F238E27FC236}">
                <a16:creationId xmlns:a16="http://schemas.microsoft.com/office/drawing/2014/main" id="{1789F6D2-3104-46B8-AF47-088AB1EAAE1B}"/>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2BE8BEA1-75A0-4067-B74B-C0D054DDE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s-IS" altLang="en-US" dirty="0">
                <a:latin typeface="Arial" panose="020B0604020202020204" pitchFamily="34" charset="0"/>
              </a:rPr>
              <a:t>Greining felst í því að leita að ákveðinni samsetningu og styrkleika einkenna, þess vegna telst einhverfa heilkenni eða ákveðið safn einkenna.</a:t>
            </a:r>
          </a:p>
          <a:p>
            <a:r>
              <a:rPr lang="is-IS" altLang="en-US" dirty="0">
                <a:latin typeface="Arial" panose="020B0604020202020204" pitchFamily="34" charset="0"/>
              </a:rPr>
              <a:t>Útiloka þarf heyrnarskerðingu, tauga- og </a:t>
            </a:r>
            <a:r>
              <a:rPr lang="is-IS" altLang="en-US" dirty="0" err="1">
                <a:latin typeface="Arial" panose="020B0604020202020204" pitchFamily="34" charset="0"/>
              </a:rPr>
              <a:t>efnaskiptasjúkd</a:t>
            </a:r>
            <a:r>
              <a:rPr lang="is-IS" altLang="en-US" dirty="0">
                <a:latin typeface="Arial" panose="020B0604020202020204" pitchFamily="34" charset="0"/>
              </a:rPr>
              <a:t>, </a:t>
            </a:r>
            <a:r>
              <a:rPr lang="is-IS" altLang="en-US" dirty="0" err="1">
                <a:latin typeface="Arial" panose="020B0604020202020204" pitchFamily="34" charset="0"/>
              </a:rPr>
              <a:t>litn</a:t>
            </a:r>
            <a:r>
              <a:rPr lang="is-IS" altLang="en-US" dirty="0">
                <a:latin typeface="Arial" panose="020B0604020202020204" pitchFamily="34" charset="0"/>
              </a:rPr>
              <a:t> galla og fleiri þætti sem skýrt geta einkennin</a:t>
            </a:r>
            <a:endParaRPr lang="en-GB" altLang="en-US" dirty="0">
              <a:latin typeface="Arial" panose="020B0604020202020204" pitchFamily="34" charset="0"/>
            </a:endParaRPr>
          </a:p>
        </p:txBody>
      </p:sp>
    </p:spTree>
    <p:extLst>
      <p:ext uri="{BB962C8B-B14F-4D97-AF65-F5344CB8AC3E}">
        <p14:creationId xmlns:p14="http://schemas.microsoft.com/office/powerpoint/2010/main" val="288341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B0E5528-6ED2-442B-97FC-A4031784C956}"/>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053D4FF3-5E32-404E-8B36-FB38D85B70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8AEF8AEF-3A84-4D0B-8CCA-0E87B43D4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41AF55C-4E2A-4226-85D0-67CCC33C3223}" type="slidenum">
              <a:rPr lang="is-IS" altLang="en-US">
                <a:latin typeface="Arial" panose="020B0604020202020204" pitchFamily="34" charset="0"/>
              </a:rPr>
              <a:pPr eaLnBrk="1" hangingPunct="1"/>
              <a:t>2</a:t>
            </a:fld>
            <a:endParaRPr lang="is-IS" altLang="en-US">
              <a:latin typeface="Arial" panose="020B0604020202020204" pitchFamily="34" charset="0"/>
            </a:endParaRPr>
          </a:p>
        </p:txBody>
      </p:sp>
    </p:spTree>
    <p:extLst>
      <p:ext uri="{BB962C8B-B14F-4D97-AF65-F5344CB8AC3E}">
        <p14:creationId xmlns:p14="http://schemas.microsoft.com/office/powerpoint/2010/main" val="2490318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29</a:t>
            </a:fld>
            <a:endParaRPr lang="en-GB"/>
          </a:p>
        </p:txBody>
      </p:sp>
    </p:spTree>
    <p:extLst>
      <p:ext uri="{BB962C8B-B14F-4D97-AF65-F5344CB8AC3E}">
        <p14:creationId xmlns:p14="http://schemas.microsoft.com/office/powerpoint/2010/main" val="779744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89DDB45F-452D-4166-9B3C-41C22A9703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0F09CCC-444A-42E7-A7C1-E7B34C40CBDC}" type="slidenum">
              <a:rPr lang="is-IS" altLang="en-US">
                <a:latin typeface="Arial" panose="020B0604020202020204" pitchFamily="34" charset="0"/>
              </a:rPr>
              <a:pPr eaLnBrk="1" hangingPunct="1"/>
              <a:t>30</a:t>
            </a:fld>
            <a:endParaRPr lang="is-IS" altLang="en-US">
              <a:latin typeface="Arial" panose="020B0604020202020204" pitchFamily="34" charset="0"/>
            </a:endParaRPr>
          </a:p>
        </p:txBody>
      </p:sp>
      <p:sp>
        <p:nvSpPr>
          <p:cNvPr id="88067" name="Rectangle 2">
            <a:extLst>
              <a:ext uri="{FF2B5EF4-FFF2-40B4-BE49-F238E27FC236}">
                <a16:creationId xmlns:a16="http://schemas.microsoft.com/office/drawing/2014/main" id="{16E23C1F-16C3-462B-8BED-4434F859938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2852A7B5-90A3-4544-8466-FDBCAE1FAD0D}"/>
              </a:ext>
            </a:extLst>
          </p:cNvPr>
          <p:cNvSpPr>
            <a:spLocks noGrp="1" noChangeArrowheads="1"/>
          </p:cNvSpPr>
          <p:nvPr>
            <p:ph type="body" idx="1"/>
          </p:nvPr>
        </p:nvSpPr>
        <p:spPr>
          <a:xfrm>
            <a:off x="906357" y="4715907"/>
            <a:ext cx="4984962"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s-IS" altLang="en-US">
                <a:latin typeface="Arial" panose="020B0604020202020204" pitchFamily="34" charset="0"/>
              </a:rPr>
              <a:t>Ekki sjúkdómur sem veldur áframhaldandi skemmdum</a:t>
            </a: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811681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675189B-C535-4931-B12F-563A4E8C88ED}" type="slidenum">
              <a:rPr lang="en-GB" smtClean="0"/>
              <a:t>31</a:t>
            </a:fld>
            <a:endParaRPr lang="en-GB"/>
          </a:p>
        </p:txBody>
      </p:sp>
    </p:spTree>
    <p:extLst>
      <p:ext uri="{BB962C8B-B14F-4D97-AF65-F5344CB8AC3E}">
        <p14:creationId xmlns:p14="http://schemas.microsoft.com/office/powerpoint/2010/main" val="627769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675189B-C535-4931-B12F-563A4E8C88ED}" type="slidenum">
              <a:rPr lang="en-GB" smtClean="0"/>
              <a:t>32</a:t>
            </a:fld>
            <a:endParaRPr lang="en-GB"/>
          </a:p>
        </p:txBody>
      </p:sp>
    </p:spTree>
    <p:extLst>
      <p:ext uri="{BB962C8B-B14F-4D97-AF65-F5344CB8AC3E}">
        <p14:creationId xmlns:p14="http://schemas.microsoft.com/office/powerpoint/2010/main" val="2644171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675189B-C535-4931-B12F-563A4E8C88ED}" type="slidenum">
              <a:rPr lang="en-GB" smtClean="0"/>
              <a:t>33</a:t>
            </a:fld>
            <a:endParaRPr lang="en-GB"/>
          </a:p>
        </p:txBody>
      </p:sp>
    </p:spTree>
    <p:extLst>
      <p:ext uri="{BB962C8B-B14F-4D97-AF65-F5344CB8AC3E}">
        <p14:creationId xmlns:p14="http://schemas.microsoft.com/office/powerpoint/2010/main" val="1871777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91EFB13-64EF-482A-A0B6-9E4CB1A74B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95E148DA-22B0-4EE6-9D6B-49B0CA3A19E9}" type="slidenum">
              <a:rPr lang="en-US" altLang="en-US">
                <a:latin typeface="Arial" panose="020B0604020202020204" pitchFamily="34" charset="0"/>
                <a:ea typeface="ＭＳ Ｐゴシック" panose="020B0600070205080204" pitchFamily="34" charset="-128"/>
              </a:rPr>
              <a:pPr eaLnBrk="1" hangingPunct="1"/>
              <a:t>34</a:t>
            </a:fld>
            <a:endParaRPr lang="en-US" altLang="en-US">
              <a:latin typeface="Arial" panose="020B0604020202020204" pitchFamily="34" charset="0"/>
              <a:ea typeface="ＭＳ Ｐゴシック" panose="020B0600070205080204" pitchFamily="34" charset="-128"/>
            </a:endParaRPr>
          </a:p>
        </p:txBody>
      </p:sp>
      <p:sp>
        <p:nvSpPr>
          <p:cNvPr id="90115" name="Rectangle 2">
            <a:extLst>
              <a:ext uri="{FF2B5EF4-FFF2-40B4-BE49-F238E27FC236}">
                <a16:creationId xmlns:a16="http://schemas.microsoft.com/office/drawing/2014/main" id="{D2FBC5D4-6E62-4D60-B9D8-CCBA03B2AF5A}"/>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F219119-59A1-4214-9D2F-B8DCBB8AF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a:latin typeface="Arial" panose="020B0604020202020204" pitchFamily="34" charset="0"/>
            </a:endParaRPr>
          </a:p>
        </p:txBody>
      </p:sp>
    </p:spTree>
    <p:extLst>
      <p:ext uri="{BB962C8B-B14F-4D97-AF65-F5344CB8AC3E}">
        <p14:creationId xmlns:p14="http://schemas.microsoft.com/office/powerpoint/2010/main" val="1760005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0" i="0" kern="1200" dirty="0">
                <a:solidFill>
                  <a:schemeClr val="tx1"/>
                </a:solidFill>
                <a:effectLst/>
                <a:latin typeface="+mn-lt"/>
                <a:ea typeface="+mn-ea"/>
                <a:cs typeface="+mn-cs"/>
              </a:rPr>
              <a:t>-„Venjulega gerum við aðgerðir um 1 árs aldur en allt niður í 5-6 mánaða gömul börn. Því fyrr sem hægt er að framkvæma ígræðsluna, þeim mun betri árangur næst. Heili allra nýfæddra barna, heyrnarlausra sem heyrandi, er móttækilegastur fyrir hljóðrænu áreiti fram að þriggja ára aldri, svo það er mikilvægt að missa ekki af lestinni. Við getum vissulega veitt heyrnarlausum börnum upp að fimm til sex ára aldri kuðungsígræðslur, en þá er þegar orðið afar erfitt að þjálfa heilann til heyrnar og talmáls. Það er talið tilgangslaust að reyna kuðungsígræðslu eftir 5-6 ára aldur ef barnið hefur verið heyrnarlaust frá fæðingu. Fullorðnum, sem fæddust heyrnarlausir, gagnast heldur ekki kuðungsígræðsla, en á hinn bóginn er öllum sem áður höfðu heyrn, en hafa nú misst hana, boðin kuðungsígræðsla og oftast með góðum árangri. Jafnvel einstaklingar með alvarlega heyrnarskerðingu og nota heyrnartæki geta notið góðs af kuðungsígræðslu“. </a:t>
            </a:r>
            <a:br>
              <a:rPr lang="is-IS" sz="1200" b="0" i="0" kern="1200" dirty="0">
                <a:solidFill>
                  <a:schemeClr val="tx1"/>
                </a:solidFill>
                <a:effectLst/>
                <a:latin typeface="+mn-lt"/>
                <a:ea typeface="+mn-ea"/>
                <a:cs typeface="+mn-cs"/>
              </a:rPr>
            </a:br>
            <a:br>
              <a:rPr lang="is-IS" sz="1200" b="1" i="0" kern="1200" dirty="0">
                <a:solidFill>
                  <a:schemeClr val="tx1"/>
                </a:solidFill>
                <a:effectLst/>
                <a:latin typeface="+mn-lt"/>
                <a:ea typeface="+mn-ea"/>
                <a:cs typeface="+mn-cs"/>
              </a:rPr>
            </a:br>
            <a:r>
              <a:rPr lang="is-IS" sz="1200" b="1" i="0" kern="1200" dirty="0">
                <a:solidFill>
                  <a:schemeClr val="tx1"/>
                </a:solidFill>
                <a:effectLst/>
                <a:latin typeface="+mn-lt"/>
                <a:ea typeface="+mn-ea"/>
                <a:cs typeface="+mn-cs"/>
              </a:rPr>
              <a:t>Kuðungsígræðslur á Íslandi</a:t>
            </a:r>
            <a:br>
              <a:rPr lang="is-IS" sz="1200" b="0" i="0" kern="1200" dirty="0">
                <a:solidFill>
                  <a:schemeClr val="tx1"/>
                </a:solidFill>
                <a:effectLst/>
                <a:latin typeface="+mn-lt"/>
                <a:ea typeface="+mn-ea"/>
                <a:cs typeface="+mn-cs"/>
              </a:rPr>
            </a:br>
            <a:r>
              <a:rPr lang="is-IS" sz="1200" b="0" i="0" kern="1200" dirty="0">
                <a:solidFill>
                  <a:schemeClr val="tx1"/>
                </a:solidFill>
                <a:effectLst/>
                <a:latin typeface="+mn-lt"/>
                <a:ea typeface="+mn-ea"/>
                <a:cs typeface="+mn-cs"/>
              </a:rPr>
              <a:t>Aðgerðir þessar hafa verið gerðar síðustu rúm 30 árin og með bættri tækni næst sífellt betri árangur. Eva segir að um aldamótin hafi örtölvutæknin nánast gerbylt tækninni sem notuð er og árangur og gæði þeirrar heyrnar sem vinnst sé í stöðugri framför.</a:t>
            </a:r>
          </a:p>
          <a:p>
            <a:r>
              <a:rPr lang="is-IS" sz="1200" b="0" i="0" kern="1200" dirty="0">
                <a:solidFill>
                  <a:schemeClr val="tx1"/>
                </a:solidFill>
                <a:effectLst/>
                <a:latin typeface="+mn-lt"/>
                <a:ea typeface="+mn-ea"/>
                <a:cs typeface="+mn-cs"/>
              </a:rPr>
              <a:t>Til þessa hafa 75 Íslendingar fengið kuðungsígræðslur og þar af 21 barn. Fyrstu árin voru aðgerðirnar framkvæmdar erlendis en hin siðari ár hafa erlendir sérfræðingar komið hingað og framkvæmt aðgerðirnar á Landspítalanum. Heyrnar- og talmeinastöð Íslands sér um allan undirbúning og framkvæmd aðgerðanna í góðri samvinnu við Háls-nef-og eyrnadeild LSP og Sjúkratryggingar Íslands.</a:t>
            </a:r>
          </a:p>
          <a:p>
            <a:endParaRPr lang="is-IS" dirty="0"/>
          </a:p>
        </p:txBody>
      </p:sp>
      <p:sp>
        <p:nvSpPr>
          <p:cNvPr id="4" name="Slide Number Placeholder 3"/>
          <p:cNvSpPr>
            <a:spLocks noGrp="1"/>
          </p:cNvSpPr>
          <p:nvPr>
            <p:ph type="sldNum" sz="quarter" idx="5"/>
          </p:nvPr>
        </p:nvSpPr>
        <p:spPr/>
        <p:txBody>
          <a:bodyPr/>
          <a:lstStyle/>
          <a:p>
            <a:fld id="{B675189B-C535-4931-B12F-563A4E8C88ED}" type="slidenum">
              <a:rPr lang="en-GB" smtClean="0"/>
              <a:t>36</a:t>
            </a:fld>
            <a:endParaRPr lang="en-GB"/>
          </a:p>
        </p:txBody>
      </p:sp>
    </p:spTree>
    <p:extLst>
      <p:ext uri="{BB962C8B-B14F-4D97-AF65-F5344CB8AC3E}">
        <p14:creationId xmlns:p14="http://schemas.microsoft.com/office/powerpoint/2010/main" val="4290004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sz="1200" b="0" i="0" u="none" strike="noStrike" kern="1200" baseline="0" dirty="0">
              <a:solidFill>
                <a:schemeClr val="tx1"/>
              </a:solidFill>
              <a:latin typeface="+mn-lt"/>
              <a:ea typeface="+mn-ea"/>
              <a:cs typeface="+mn-cs"/>
            </a:endParaRPr>
          </a:p>
          <a:p>
            <a:endParaRPr lang="is-IS" sz="1200" b="0" i="0" u="none" strike="noStrike" kern="1200" baseline="0" dirty="0">
              <a:solidFill>
                <a:schemeClr val="tx1"/>
              </a:solidFill>
              <a:latin typeface="+mn-lt"/>
              <a:ea typeface="+mn-ea"/>
              <a:cs typeface="+mn-cs"/>
            </a:endParaRPr>
          </a:p>
          <a:p>
            <a:r>
              <a:rPr lang="is-IS" sz="1200" b="0" i="0" u="none" strike="noStrike" kern="1200" baseline="0" dirty="0">
                <a:solidFill>
                  <a:schemeClr val="tx1"/>
                </a:solidFill>
                <a:latin typeface="+mn-lt"/>
                <a:ea typeface="+mn-ea"/>
                <a:cs typeface="+mn-cs"/>
              </a:rPr>
              <a:t>Landspítali 5 daga skoðun </a:t>
            </a:r>
          </a:p>
          <a:p>
            <a:r>
              <a:rPr lang="is-IS" sz="1200" b="0" i="0" u="none" strike="noStrike" kern="1200" baseline="0" dirty="0">
                <a:solidFill>
                  <a:schemeClr val="tx1"/>
                </a:solidFill>
                <a:latin typeface="+mn-lt"/>
                <a:ea typeface="+mn-ea"/>
                <a:cs typeface="+mn-cs"/>
              </a:rPr>
              <a:t>•Sjúkrahúsið Akureyri við útskrift af fæðingardeild </a:t>
            </a:r>
          </a:p>
          <a:p>
            <a:r>
              <a:rPr lang="nn-NO" sz="1200" b="0" i="0" u="none" strike="noStrike" kern="1200" baseline="0" dirty="0">
                <a:solidFill>
                  <a:schemeClr val="tx1"/>
                </a:solidFill>
                <a:latin typeface="+mn-lt"/>
                <a:ea typeface="+mn-ea"/>
                <a:cs typeface="+mn-cs"/>
              </a:rPr>
              <a:t>•Heyrnar og talmeinastöðin Reykjavík og Akureyri </a:t>
            </a:r>
          </a:p>
          <a:p>
            <a:r>
              <a:rPr lang="is-IS" sz="1200" b="0" i="0" u="none" strike="noStrike" kern="1200" baseline="0" dirty="0">
                <a:solidFill>
                  <a:schemeClr val="tx1"/>
                </a:solidFill>
                <a:latin typeface="+mn-lt"/>
                <a:ea typeface="+mn-ea"/>
                <a:cs typeface="+mn-cs"/>
              </a:rPr>
              <a:t>•Ferðir til að heyrnarmæla á nokkra þéttbýlisstaði á landsbyggðinni 1- 2 á ári </a:t>
            </a:r>
          </a:p>
          <a:p>
            <a:endParaRPr lang="is-IS" dirty="0"/>
          </a:p>
          <a:p>
            <a:r>
              <a:rPr lang="is-IS" dirty="0"/>
              <a:t>Rannsóknir hjá börnum þar sem grunur er um skerta heyrn - Vinnuferill (1) • Skimað fyrir heyrn hjá nýburum í 5 daga skoðun – Ef grunur um skerta heyrn =&gt; • Heyrnarmæling á HTÍ – Ef staðfestur grunur um skerta heyrn =&gt; • Læknisskoðun og heyrnarmæling HTÍ • Ef barn er heyrnarskert fær það heyrnartæki • Skoðun hjá hjartalækni • Heilastofnsmæling • Fjölskyldufundur</a:t>
            </a:r>
          </a:p>
        </p:txBody>
      </p:sp>
      <p:sp>
        <p:nvSpPr>
          <p:cNvPr id="4" name="Slide Number Placeholder 3"/>
          <p:cNvSpPr>
            <a:spLocks noGrp="1"/>
          </p:cNvSpPr>
          <p:nvPr>
            <p:ph type="sldNum" sz="quarter" idx="5"/>
          </p:nvPr>
        </p:nvSpPr>
        <p:spPr/>
        <p:txBody>
          <a:bodyPr/>
          <a:lstStyle/>
          <a:p>
            <a:fld id="{B675189B-C535-4931-B12F-563A4E8C88ED}" type="slidenum">
              <a:rPr lang="en-GB" smtClean="0"/>
              <a:t>37</a:t>
            </a:fld>
            <a:endParaRPr lang="en-GB"/>
          </a:p>
        </p:txBody>
      </p:sp>
    </p:spTree>
    <p:extLst>
      <p:ext uri="{BB962C8B-B14F-4D97-AF65-F5344CB8AC3E}">
        <p14:creationId xmlns:p14="http://schemas.microsoft.com/office/powerpoint/2010/main" val="1207328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5F71A0E-0E78-4E29-8598-BFC2DDEF2A87}"/>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1DF6CC59-A023-440D-849C-52B7E77CE9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s-IS" dirty="0"/>
              <a:t>Hverjir geta farið í kuðungsígræðslu? • Börn fædd heyrnarlaus – Bestur árangur af aðgerð ef yngri en 2 ára – Eftir 4 ára þroskast heyrn og tal ekki eins vel og árangur verður minni – Eftir 7 ára aldur er möguleiki á að þroska heyrn og tal mjög lítill, heyra líklega aðeins umhverfishljóð • Börn og fullorðnir sem hafa misst heyrn og verið heyrnarlausir í minna en 7 ár. – Mikilvægt að hafa alltaf notað heyrnartæki</a:t>
            </a:r>
          </a:p>
          <a:p>
            <a:endParaRPr lang="is-IS" altLang="en-US" dirty="0">
              <a:latin typeface="Arial" panose="020B0604020202020204" pitchFamily="34" charset="0"/>
            </a:endParaRPr>
          </a:p>
          <a:p>
            <a:r>
              <a:rPr lang="is-IS" dirty="0"/>
              <a:t>Hlustar- og talþjálfun • Í kjölfar fyrstu stillingar á tækinu • Samvinna fjölskyldu og talmeinafræðinga og heyrnarfræðinga • Sameiginleg markmið eru sett og fylgst er náið með framvindu • Samvinna við starfsfólk leikskóla</a:t>
            </a:r>
            <a:endParaRPr lang="en-US"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id="{B41E3DD8-6873-420E-BE31-385CCD9289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8F5C7B7-1E9F-473F-A417-2E7D5E482595}" type="slidenum">
              <a:rPr lang="en-US" altLang="en-US">
                <a:latin typeface="Arial" panose="020B0604020202020204" pitchFamily="34" charset="0"/>
              </a:rPr>
              <a:pPr eaLnBrk="1" hangingPunct="1"/>
              <a:t>38</a:t>
            </a:fld>
            <a:endParaRPr lang="en-US" altLang="en-US">
              <a:latin typeface="Arial" panose="020B0604020202020204" pitchFamily="34" charset="0"/>
            </a:endParaRPr>
          </a:p>
        </p:txBody>
      </p:sp>
    </p:spTree>
    <p:extLst>
      <p:ext uri="{BB962C8B-B14F-4D97-AF65-F5344CB8AC3E}">
        <p14:creationId xmlns:p14="http://schemas.microsoft.com/office/powerpoint/2010/main" val="1536562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A2F26BE-6B5E-471D-A0B9-321287C1D1EE}"/>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B5FD66C3-F96F-4542-ADFD-828CFAC709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s-IS" sz="1200" b="0" i="0" kern="1200" dirty="0">
                <a:solidFill>
                  <a:schemeClr val="tx1"/>
                </a:solidFill>
                <a:effectLst/>
                <a:latin typeface="+mn-lt"/>
                <a:ea typeface="+mn-ea"/>
                <a:cs typeface="+mn-cs"/>
              </a:rPr>
              <a:t>Kuðungsígræðslutæki (CI) er hjálpartæki sem gefur alvarlega heyrnarskertu og heyrnarlausu fólki möguleika á að heyra hljóð. Tækið framkallar hljóðáhrif með því að örva heyrnartaugina með rafmagni. Kuðungsígræðslutækið er samsett úr innri hluta, sem er græddur í eyrað með aðgerð, og ytri búnaði, sem borinn er aftan við eyrað. Hlutinn sem græddur er í eyrað er samsettur úr viðtæki og rafskauti með mörgum rásum, en ytri hlutinn úr hljóðnema, sendi og talgervli sem er stilltur fyrir hvern og einn notanda. Talgervillinn er annað hvort vasatæki eða staðsettur bak við eyrað, svipað og hefðbundin heyrnartæki.</a:t>
            </a:r>
            <a:br>
              <a:rPr lang="is-IS" dirty="0"/>
            </a:br>
            <a:r>
              <a:rPr lang="is-IS" sz="1200" b="1" i="0" kern="1200" dirty="0">
                <a:solidFill>
                  <a:schemeClr val="tx1"/>
                </a:solidFill>
                <a:effectLst/>
                <a:latin typeface="+mn-lt"/>
                <a:ea typeface="+mn-ea"/>
                <a:cs typeface="+mn-cs"/>
              </a:rPr>
              <a:t>Hvernig vinnur kuðungsígræðslutækið?</a:t>
            </a:r>
          </a:p>
          <a:p>
            <a:r>
              <a:rPr lang="is-IS" sz="1200" b="0" i="0" kern="1200" dirty="0">
                <a:solidFill>
                  <a:schemeClr val="tx1"/>
                </a:solidFill>
                <a:effectLst/>
                <a:latin typeface="+mn-lt"/>
                <a:ea typeface="+mn-ea"/>
                <a:cs typeface="+mn-cs"/>
              </a:rPr>
              <a:t>Kuðungsígræðslutækið vinnur þannig að hljóðneminn nemur hljóð og sendir það til talgervilsins sem greinir það og kóðar. Þaðan berst hið kóðaða hljóð til sendisins og flyst gegnum húðina til viðtækisins. Viðtækið breytir kóðanum í rafboð sem send eru til hinna ýmsu rafrása í rafskaut sem grætt er í kuðunginn. Rafboðin örva taugafrumur í kuðungi innra eyrans, sem og taugaenda heyrnartaugarinnar. Boðin sem berast eftir heyrnartauginni til heilans skynjar notandinn sem hljóð.</a:t>
            </a:r>
          </a:p>
          <a:p>
            <a:pPr>
              <a:lnSpc>
                <a:spcPct val="90000"/>
              </a:lnSpc>
              <a:defRPr/>
            </a:pPr>
            <a:r>
              <a:rPr lang="is-IS" dirty="0"/>
              <a:t>Elektróðu er komið fyrir í kuðungi innra eyrans</a:t>
            </a:r>
          </a:p>
          <a:p>
            <a:pPr>
              <a:lnSpc>
                <a:spcPct val="90000"/>
              </a:lnSpc>
              <a:defRPr/>
            </a:pPr>
            <a:r>
              <a:rPr lang="is-IS" dirty="0"/>
              <a:t>Tæki er sett utan á eyrað þar sem hljóði er breytt í rafboð sem berst til elektróðanna sem síðan virkja taugaenda í kuðungi</a:t>
            </a:r>
          </a:p>
          <a:p>
            <a:pPr>
              <a:lnSpc>
                <a:spcPct val="90000"/>
              </a:lnSpc>
              <a:defRPr/>
            </a:pPr>
            <a:r>
              <a:rPr lang="is-IS" dirty="0">
                <a:solidFill>
                  <a:srgbClr val="C00000"/>
                </a:solidFill>
              </a:rPr>
              <a:t>Þessi heyrn er ekki eins og náttúruleg heyrn en nýtist oftast vel</a:t>
            </a:r>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Hlustar- og talþjálfun • Í kjölfar fyrstu stillingar á tækinu • Samvinna fjölskyldu og talmeinafræðinga og heyrnarfræðinga • Sameiginleg markmið eru sett og fylgst er náið með framvindu • Samvinna við starfsfólk leikskóla</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6020" name="Slide Number Placeholder 3">
            <a:extLst>
              <a:ext uri="{FF2B5EF4-FFF2-40B4-BE49-F238E27FC236}">
                <a16:creationId xmlns:a16="http://schemas.microsoft.com/office/drawing/2014/main" id="{C17C303F-08BD-4FF0-91F8-C8588F8CC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AC8E2DC8-94CF-4F33-B28E-DBF54254D7CA}" type="slidenum">
              <a:rPr lang="en-US" altLang="en-US">
                <a:latin typeface="Arial" panose="020B0604020202020204" pitchFamily="34" charset="0"/>
              </a:rPr>
              <a:pPr eaLnBrk="1" hangingPunct="1"/>
              <a:t>39</a:t>
            </a:fld>
            <a:endParaRPr lang="en-US" altLang="en-US">
              <a:latin typeface="Arial" panose="020B0604020202020204" pitchFamily="34" charset="0"/>
            </a:endParaRPr>
          </a:p>
        </p:txBody>
      </p:sp>
    </p:spTree>
    <p:extLst>
      <p:ext uri="{BB962C8B-B14F-4D97-AF65-F5344CB8AC3E}">
        <p14:creationId xmlns:p14="http://schemas.microsoft.com/office/powerpoint/2010/main" val="306434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3</a:t>
            </a:fld>
            <a:endParaRPr lang="en-GB"/>
          </a:p>
        </p:txBody>
      </p:sp>
    </p:spTree>
    <p:extLst>
      <p:ext uri="{BB962C8B-B14F-4D97-AF65-F5344CB8AC3E}">
        <p14:creationId xmlns:p14="http://schemas.microsoft.com/office/powerpoint/2010/main" val="664139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5D3BD9B-4B24-4A34-93D2-BBB52CC3BF1F}"/>
              </a:ext>
            </a:extLst>
          </p:cNvPr>
          <p:cNvSpPr>
            <a:spLocks noGrp="1" noRot="1" noChangeAspect="1" noChangeArrowheads="1" noTextEdit="1"/>
          </p:cNvSpPr>
          <p:nvPr>
            <p:ph type="sldImg"/>
          </p:nvPr>
        </p:nvSpPr>
        <p:spPr>
          <a:xfrm>
            <a:off x="71438" y="762000"/>
            <a:ext cx="6638925" cy="3735388"/>
          </a:xfrm>
          <a:ln/>
        </p:spPr>
      </p:sp>
      <p:sp>
        <p:nvSpPr>
          <p:cNvPr id="94211" name="Rectangle 3">
            <a:extLst>
              <a:ext uri="{FF2B5EF4-FFF2-40B4-BE49-F238E27FC236}">
                <a16:creationId xmlns:a16="http://schemas.microsoft.com/office/drawing/2014/main" id="{2782AA9F-D2EA-4A3C-9C8D-A26A20CEB39B}"/>
              </a:ext>
            </a:extLst>
          </p:cNvPr>
          <p:cNvSpPr>
            <a:spLocks noGrp="1" noChangeArrowheads="1"/>
          </p:cNvSpPr>
          <p:nvPr>
            <p:ph type="body" idx="1"/>
          </p:nvPr>
        </p:nvSpPr>
        <p:spPr>
          <a:xfrm>
            <a:off x="914225" y="4724526"/>
            <a:ext cx="4953491" cy="44970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extLst>
      <p:ext uri="{BB962C8B-B14F-4D97-AF65-F5344CB8AC3E}">
        <p14:creationId xmlns:p14="http://schemas.microsoft.com/office/powerpoint/2010/main" val="767376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A803F2F7-0CF9-462D-BC98-4175C56BE00D}"/>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A3A48DF4-BD36-4A7A-A307-AC1B3F1A76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5236" name="Slide Number Placeholder 3">
            <a:extLst>
              <a:ext uri="{FF2B5EF4-FFF2-40B4-BE49-F238E27FC236}">
                <a16:creationId xmlns:a16="http://schemas.microsoft.com/office/drawing/2014/main" id="{A4381288-08D8-481E-88B3-A33E0F9BBD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E3B1506D-546E-4056-B997-610477214635}" type="slidenum">
              <a:rPr lang="is-IS" altLang="en-US">
                <a:latin typeface="Arial" panose="020B0604020202020204" pitchFamily="34" charset="0"/>
              </a:rPr>
              <a:pPr eaLnBrk="1" hangingPunct="1"/>
              <a:t>41</a:t>
            </a:fld>
            <a:endParaRPr lang="is-IS" altLang="en-US">
              <a:latin typeface="Arial" panose="020B0604020202020204" pitchFamily="34" charset="0"/>
            </a:endParaRPr>
          </a:p>
        </p:txBody>
      </p:sp>
    </p:spTree>
    <p:extLst>
      <p:ext uri="{BB962C8B-B14F-4D97-AF65-F5344CB8AC3E}">
        <p14:creationId xmlns:p14="http://schemas.microsoft.com/office/powerpoint/2010/main" val="3934110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5D3BD9B-4B24-4A34-93D2-BBB52CC3BF1F}"/>
              </a:ext>
            </a:extLst>
          </p:cNvPr>
          <p:cNvSpPr>
            <a:spLocks noGrp="1" noRot="1" noChangeAspect="1" noChangeArrowheads="1" noTextEdit="1"/>
          </p:cNvSpPr>
          <p:nvPr>
            <p:ph type="sldImg"/>
          </p:nvPr>
        </p:nvSpPr>
        <p:spPr>
          <a:xfrm>
            <a:off x="71438" y="762000"/>
            <a:ext cx="6638925" cy="3735388"/>
          </a:xfrm>
          <a:ln/>
        </p:spPr>
      </p:sp>
      <p:sp>
        <p:nvSpPr>
          <p:cNvPr id="94211" name="Rectangle 3">
            <a:extLst>
              <a:ext uri="{FF2B5EF4-FFF2-40B4-BE49-F238E27FC236}">
                <a16:creationId xmlns:a16="http://schemas.microsoft.com/office/drawing/2014/main" id="{2782AA9F-D2EA-4A3C-9C8D-A26A20CEB39B}"/>
              </a:ext>
            </a:extLst>
          </p:cNvPr>
          <p:cNvSpPr>
            <a:spLocks noGrp="1" noChangeArrowheads="1"/>
          </p:cNvSpPr>
          <p:nvPr>
            <p:ph type="body" idx="1"/>
          </p:nvPr>
        </p:nvSpPr>
        <p:spPr>
          <a:xfrm>
            <a:off x="914225" y="4724526"/>
            <a:ext cx="4953491" cy="44970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Tree>
    <p:extLst>
      <p:ext uri="{BB962C8B-B14F-4D97-AF65-F5344CB8AC3E}">
        <p14:creationId xmlns:p14="http://schemas.microsoft.com/office/powerpoint/2010/main" val="3345121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43</a:t>
            </a:fld>
            <a:endParaRPr lang="en-GB"/>
          </a:p>
        </p:txBody>
      </p:sp>
    </p:spTree>
    <p:extLst>
      <p:ext uri="{BB962C8B-B14F-4D97-AF65-F5344CB8AC3E}">
        <p14:creationId xmlns:p14="http://schemas.microsoft.com/office/powerpoint/2010/main" val="2127667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44</a:t>
            </a:fld>
            <a:endParaRPr lang="en-GB"/>
          </a:p>
        </p:txBody>
      </p:sp>
    </p:spTree>
    <p:extLst>
      <p:ext uri="{BB962C8B-B14F-4D97-AF65-F5344CB8AC3E}">
        <p14:creationId xmlns:p14="http://schemas.microsoft.com/office/powerpoint/2010/main" val="617312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45</a:t>
            </a:fld>
            <a:endParaRPr lang="en-GB"/>
          </a:p>
        </p:txBody>
      </p:sp>
    </p:spTree>
    <p:extLst>
      <p:ext uri="{BB962C8B-B14F-4D97-AF65-F5344CB8AC3E}">
        <p14:creationId xmlns:p14="http://schemas.microsoft.com/office/powerpoint/2010/main" val="349762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EC25F2C-C409-40FA-B7C7-E4322E34CB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0C0F87C-4AFB-43F3-9DCE-08E441C99E82}" type="slidenum">
              <a:rPr lang="is-IS" altLang="en-US">
                <a:latin typeface="Arial" panose="020B0604020202020204" pitchFamily="34" charset="0"/>
              </a:rPr>
              <a:pPr eaLnBrk="1" hangingPunct="1"/>
              <a:t>4</a:t>
            </a:fld>
            <a:endParaRPr lang="is-IS" altLang="en-US">
              <a:latin typeface="Arial" panose="020B0604020202020204" pitchFamily="34" charset="0"/>
            </a:endParaRPr>
          </a:p>
        </p:txBody>
      </p:sp>
      <p:sp>
        <p:nvSpPr>
          <p:cNvPr id="73731" name="Rectangle 2">
            <a:extLst>
              <a:ext uri="{FF2B5EF4-FFF2-40B4-BE49-F238E27FC236}">
                <a16:creationId xmlns:a16="http://schemas.microsoft.com/office/drawing/2014/main" id="{36FCB315-C0E9-450C-B0F5-348DFE43A62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77A368A1-7EA3-4DC4-A19C-60BE26292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s-IS" altLang="en-US" dirty="0">
                <a:latin typeface="Arial" panose="020B0604020202020204" pitchFamily="34" charset="0"/>
              </a:rPr>
              <a:t>Hlutverk GRR er að </a:t>
            </a:r>
            <a:r>
              <a:rPr lang="is-IS" altLang="en-US" b="1" dirty="0">
                <a:latin typeface="Arial" panose="020B0604020202020204" pitchFamily="34" charset="0"/>
              </a:rPr>
              <a:t>efla</a:t>
            </a:r>
            <a:r>
              <a:rPr lang="is-IS" altLang="en-US" dirty="0">
                <a:latin typeface="Arial" panose="020B0604020202020204" pitchFamily="34" charset="0"/>
              </a:rPr>
              <a:t> lífsgæði og </a:t>
            </a:r>
            <a:r>
              <a:rPr lang="is-IS" altLang="en-US" b="1" dirty="0">
                <a:latin typeface="Arial" panose="020B0604020202020204" pitchFamily="34" charset="0"/>
              </a:rPr>
              <a:t>bæta framtíð</a:t>
            </a:r>
            <a:r>
              <a:rPr lang="is-IS" altLang="en-US" dirty="0">
                <a:latin typeface="Arial" panose="020B0604020202020204" pitchFamily="34" charset="0"/>
              </a:rPr>
              <a:t> barna og unglinga með </a:t>
            </a:r>
            <a:r>
              <a:rPr lang="is-IS" altLang="en-US" dirty="0" err="1">
                <a:latin typeface="Arial" panose="020B0604020202020204" pitchFamily="34" charset="0"/>
              </a:rPr>
              <a:t>þroskaraskanir</a:t>
            </a:r>
            <a:r>
              <a:rPr lang="is-IS" altLang="en-US" dirty="0">
                <a:latin typeface="Arial" panose="020B0604020202020204" pitchFamily="34" charset="0"/>
              </a:rPr>
              <a:t> sem geta leitt til fötlunar.</a:t>
            </a:r>
          </a:p>
          <a:p>
            <a:pPr eaLnBrk="1" hangingPunct="1"/>
            <a:endParaRPr lang="is-IS" altLang="en-US" dirty="0">
              <a:latin typeface="Arial" panose="020B0604020202020204" pitchFamily="34" charset="0"/>
            </a:endParaRPr>
          </a:p>
          <a:p>
            <a:pPr eaLnBrk="1" hangingPunct="1"/>
            <a:endParaRPr lang="is-IS" altLang="en-US" dirty="0">
              <a:latin typeface="Arial" panose="020B0604020202020204" pitchFamily="34" charset="0"/>
            </a:endParaRPr>
          </a:p>
        </p:txBody>
      </p:sp>
    </p:spTree>
    <p:extLst>
      <p:ext uri="{BB962C8B-B14F-4D97-AF65-F5344CB8AC3E}">
        <p14:creationId xmlns:p14="http://schemas.microsoft.com/office/powerpoint/2010/main" val="4085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Á </a:t>
            </a:r>
            <a:r>
              <a:rPr lang="en-US" sz="1200" kern="1200" dirty="0" err="1">
                <a:solidFill>
                  <a:schemeClr val="tx1"/>
                </a:solidFill>
                <a:effectLst/>
                <a:latin typeface="+mn-lt"/>
                <a:ea typeface="+mn-ea"/>
                <a:cs typeface="+mn-cs"/>
              </a:rPr>
              <a:t>meðfylgjandi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mynd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skipurit</a:t>
            </a:r>
            <a:r>
              <a:rPr lang="en-US" sz="1200" kern="1200" dirty="0">
                <a:solidFill>
                  <a:schemeClr val="tx1"/>
                </a:solidFill>
                <a:effectLst/>
                <a:latin typeface="+mn-lt"/>
                <a:ea typeface="+mn-ea"/>
                <a:cs typeface="+mn-cs"/>
              </a:rPr>
              <a:t> GRR </a:t>
            </a:r>
            <a:r>
              <a:rPr lang="en-US" sz="1200" kern="1200" dirty="0" err="1">
                <a:solidFill>
                  <a:schemeClr val="tx1"/>
                </a:solidFill>
                <a:effectLst/>
                <a:latin typeface="+mn-lt"/>
                <a:ea typeface="+mn-ea"/>
                <a:cs typeface="+mn-cs"/>
              </a:rPr>
              <a:t>sem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gildi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tók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árið</a:t>
            </a:r>
            <a:r>
              <a:rPr lang="en-US" sz="1200" kern="1200" dirty="0">
                <a:solidFill>
                  <a:schemeClr val="tx1"/>
                </a:solidFill>
                <a:effectLst/>
                <a:latin typeface="+mn-lt"/>
                <a:ea typeface="+mn-ea"/>
                <a:cs typeface="+mn-cs"/>
              </a:rPr>
              <a:t> 2013. </a:t>
            </a:r>
            <a:r>
              <a:rPr lang="en-US" sz="1200" kern="1200" dirty="0" err="1">
                <a:solidFill>
                  <a:schemeClr val="tx1"/>
                </a:solidFill>
                <a:effectLst/>
                <a:latin typeface="+mn-lt"/>
                <a:ea typeface="+mn-ea"/>
                <a:cs typeface="+mn-cs"/>
              </a:rPr>
              <a:t>Þar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starfa</a:t>
            </a:r>
            <a:r>
              <a:rPr lang="en-US" sz="1200" kern="1200" dirty="0">
                <a:solidFill>
                  <a:schemeClr val="tx1"/>
                </a:solidFill>
                <a:effectLst/>
                <a:latin typeface="+mn-lt"/>
                <a:ea typeface="+mn-ea"/>
                <a:cs typeface="+mn-cs"/>
              </a:rPr>
              <a:t> um 60 </a:t>
            </a:r>
            <a:r>
              <a:rPr lang="en-US" sz="1200" kern="1200" dirty="0" err="1">
                <a:solidFill>
                  <a:schemeClr val="tx1"/>
                </a:solidFill>
                <a:effectLst/>
                <a:latin typeface="+mn-lt"/>
                <a:ea typeface="+mn-ea"/>
                <a:cs typeface="+mn-cs"/>
              </a:rPr>
              <a:t>manns</a:t>
            </a:r>
            <a:r>
              <a:rPr lang="en-US" sz="1200" kern="1200" dirty="0">
                <a:solidFill>
                  <a:schemeClr val="tx1"/>
                </a:solidFill>
                <a:effectLst/>
                <a:latin typeface="+mn-lt"/>
                <a:ea typeface="+mn-ea"/>
                <a:cs typeface="+mn-cs"/>
              </a:rPr>
              <a:t> í </a:t>
            </a:r>
            <a:r>
              <a:rPr lang="en-US" sz="1200" kern="1200" dirty="0" err="1">
                <a:solidFill>
                  <a:schemeClr val="tx1"/>
                </a:solidFill>
                <a:effectLst/>
                <a:latin typeface="+mn-lt"/>
                <a:ea typeface="+mn-ea"/>
                <a:cs typeface="+mn-cs"/>
              </a:rPr>
              <a:t>tæplega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fimmtíu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stöðugildum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Þar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eru</a:t>
            </a:r>
            <a:r>
              <a:rPr lang="en-US" sz="1200" kern="1200" dirty="0">
                <a:solidFill>
                  <a:schemeClr val="tx1"/>
                </a:solidFill>
                <a:effectLst/>
                <a:latin typeface="+mn-lt"/>
                <a:ea typeface="+mn-ea"/>
                <a:cs typeface="+mn-cs"/>
              </a:rPr>
              <a:t> 11 </a:t>
            </a:r>
            <a:r>
              <a:rPr lang="en-US" sz="1200" kern="1200" dirty="0" err="1">
                <a:solidFill>
                  <a:schemeClr val="tx1"/>
                </a:solidFill>
                <a:effectLst/>
                <a:latin typeface="+mn-lt"/>
                <a:ea typeface="+mn-ea"/>
                <a:cs typeface="+mn-cs"/>
              </a:rPr>
              <a:t>fagstéttir</a:t>
            </a:r>
            <a:r>
              <a:rPr lang="en-US" sz="1200" kern="1200" dirty="0">
                <a:solidFill>
                  <a:schemeClr val="tx1"/>
                </a:solidFill>
                <a:effectLst/>
                <a:latin typeface="+mn-lt"/>
                <a:ea typeface="+mn-ea"/>
                <a:cs typeface="+mn-cs"/>
              </a:rPr>
              <a:t> auk </a:t>
            </a:r>
            <a:r>
              <a:rPr lang="en-US" sz="1200" kern="1200" dirty="0" err="1">
                <a:solidFill>
                  <a:schemeClr val="tx1"/>
                </a:solidFill>
                <a:effectLst/>
                <a:latin typeface="+mn-lt"/>
                <a:ea typeface="+mn-ea"/>
                <a:cs typeface="+mn-cs"/>
              </a:rPr>
              <a:t>ritara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Fagsviðin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þrjú</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meginverkefni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tveggja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greining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ráðgjöf</a:t>
            </a:r>
            <a:r>
              <a:rPr lang="en-US" sz="1200" kern="1200" dirty="0">
                <a:solidFill>
                  <a:schemeClr val="tx1"/>
                </a:solidFill>
                <a:effectLst/>
                <a:latin typeface="+mn-lt"/>
                <a:ea typeface="+mn-ea"/>
                <a:cs typeface="+mn-cs"/>
              </a:rPr>
              <a:t> og </a:t>
            </a:r>
            <a:r>
              <a:rPr lang="en-US" sz="1200" kern="1200" dirty="0" err="1">
                <a:solidFill>
                  <a:schemeClr val="tx1"/>
                </a:solidFill>
                <a:effectLst/>
                <a:latin typeface="+mn-lt"/>
                <a:ea typeface="+mn-ea"/>
                <a:cs typeface="+mn-cs"/>
              </a:rPr>
              <a:t>eftirfylgd</a:t>
            </a:r>
            <a:r>
              <a:rPr lang="en-US" sz="1200" kern="1200" dirty="0">
                <a:solidFill>
                  <a:schemeClr val="tx1"/>
                </a:solidFill>
                <a:effectLst/>
                <a:latin typeface="+mn-lt"/>
                <a:ea typeface="+mn-ea"/>
                <a:cs typeface="+mn-cs"/>
              </a:rPr>
              <a:t> og </a:t>
            </a:r>
            <a:r>
              <a:rPr lang="en-US" sz="1200" kern="1200" dirty="0" err="1">
                <a:solidFill>
                  <a:schemeClr val="tx1"/>
                </a:solidFill>
                <a:effectLst/>
                <a:latin typeface="+mn-lt"/>
                <a:ea typeface="+mn-ea"/>
                <a:cs typeface="+mn-cs"/>
              </a:rPr>
              <a:t>tekur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starfsemi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þeirra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aldri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barnanna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Þriðja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fagsviðið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veitir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eftirfylgd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þeim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börnum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frá</a:t>
            </a:r>
            <a:r>
              <a:rPr lang="en-US" sz="1200" kern="1200" dirty="0">
                <a:solidFill>
                  <a:schemeClr val="tx1"/>
                </a:solidFill>
                <a:effectLst/>
                <a:latin typeface="+mn-lt"/>
                <a:ea typeface="+mn-ea"/>
                <a:cs typeface="+mn-cs"/>
              </a:rPr>
              <a:t> 2-18 </a:t>
            </a:r>
            <a:r>
              <a:rPr lang="en-US" sz="1200" kern="1200" dirty="0" err="1">
                <a:solidFill>
                  <a:schemeClr val="tx1"/>
                </a:solidFill>
                <a:effectLst/>
                <a:latin typeface="+mn-lt"/>
                <a:ea typeface="+mn-ea"/>
                <a:cs typeface="+mn-cs"/>
              </a:rPr>
              <a:t>ára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eru</a:t>
            </a:r>
            <a:r>
              <a:rPr lang="en-US" sz="1200" kern="1200" dirty="0">
                <a:solidFill>
                  <a:schemeClr val="tx1"/>
                </a:solidFill>
                <a:effectLst/>
                <a:latin typeface="+mn-lt"/>
                <a:ea typeface="+mn-ea"/>
                <a:cs typeface="+mn-cs"/>
              </a:rPr>
              <a:t> í </a:t>
            </a:r>
            <a:r>
              <a:rPr lang="en-US" sz="1200" kern="1200" dirty="0" err="1">
                <a:solidFill>
                  <a:schemeClr val="tx1"/>
                </a:solidFill>
                <a:effectLst/>
                <a:latin typeface="+mn-lt"/>
                <a:ea typeface="+mn-ea"/>
                <a:cs typeface="+mn-cs"/>
              </a:rPr>
              <a:t>þörf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fyrir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sérhæfða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eftirfylgd</a:t>
            </a:r>
            <a:r>
              <a:rPr lang="en-US" sz="1200" kern="1200" dirty="0">
                <a:solidFill>
                  <a:schemeClr val="tx1"/>
                </a:solidFill>
                <a:effectLst/>
                <a:latin typeface="+mn-lt"/>
                <a:ea typeface="+mn-ea"/>
                <a:cs typeface="+mn-cs"/>
              </a:rPr>
              <a:t>. Á </a:t>
            </a:r>
            <a:r>
              <a:rPr lang="en-US" sz="1200" kern="1200" dirty="0" err="1">
                <a:solidFill>
                  <a:schemeClr val="tx1"/>
                </a:solidFill>
                <a:effectLst/>
                <a:latin typeface="+mn-lt"/>
                <a:ea typeface="+mn-ea"/>
                <a:cs typeface="+mn-cs"/>
              </a:rPr>
              <a:t>árinu</a:t>
            </a:r>
            <a:r>
              <a:rPr lang="en-US" sz="1200" kern="1200" dirty="0">
                <a:solidFill>
                  <a:schemeClr val="tx1"/>
                </a:solidFill>
                <a:effectLst/>
                <a:latin typeface="+mn-lt"/>
                <a:ea typeface="+mn-ea"/>
                <a:cs typeface="+mn-cs"/>
              </a:rPr>
              <a:t> 2016 </a:t>
            </a:r>
            <a:r>
              <a:rPr lang="en-US" sz="1200" kern="1200" dirty="0" err="1">
                <a:solidFill>
                  <a:schemeClr val="tx1"/>
                </a:solidFill>
                <a:effectLst/>
                <a:latin typeface="+mn-lt"/>
                <a:ea typeface="+mn-ea"/>
                <a:cs typeface="+mn-cs"/>
              </a:rPr>
              <a:t>voru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framkvæmdar</a:t>
            </a:r>
            <a:r>
              <a:rPr lang="en-US" sz="1200" kern="1200" dirty="0">
                <a:solidFill>
                  <a:schemeClr val="tx1"/>
                </a:solidFill>
                <a:effectLst/>
                <a:latin typeface="+mn-lt"/>
                <a:ea typeface="+mn-ea"/>
                <a:cs typeface="+mn-cs"/>
              </a:rPr>
              <a:t> 320 </a:t>
            </a:r>
            <a:r>
              <a:rPr lang="en-US" sz="1200" kern="1200" dirty="0" err="1">
                <a:solidFill>
                  <a:schemeClr val="tx1"/>
                </a:solidFill>
                <a:effectLst/>
                <a:latin typeface="+mn-lt"/>
                <a:ea typeface="+mn-ea"/>
                <a:cs typeface="+mn-cs"/>
              </a:rPr>
              <a:t>þverfaglegar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greiningar</a:t>
            </a:r>
            <a:r>
              <a:rPr lang="en-US" sz="1200" kern="1200" dirty="0">
                <a:solidFill>
                  <a:schemeClr val="tx1"/>
                </a:solidFill>
                <a:effectLst/>
                <a:latin typeface="+mn-lt"/>
                <a:ea typeface="+mn-ea"/>
                <a:cs typeface="+mn-cs"/>
              </a:rPr>
              <a:t>  og </a:t>
            </a:r>
            <a:r>
              <a:rPr lang="en-US" sz="1200" kern="1200" dirty="0" err="1">
                <a:solidFill>
                  <a:schemeClr val="tx1"/>
                </a:solidFill>
                <a:effectLst/>
                <a:latin typeface="+mn-lt"/>
                <a:ea typeface="+mn-ea"/>
                <a:cs typeface="+mn-cs"/>
              </a:rPr>
              <a:t>tæplega</a:t>
            </a:r>
            <a:r>
              <a:rPr lang="en-US" sz="1200" kern="1200" dirty="0">
                <a:solidFill>
                  <a:schemeClr val="tx1"/>
                </a:solidFill>
                <a:effectLst/>
                <a:latin typeface="+mn-lt"/>
                <a:ea typeface="+mn-ea"/>
                <a:cs typeface="+mn-cs"/>
              </a:rPr>
              <a:t> 700 </a:t>
            </a:r>
            <a:r>
              <a:rPr lang="en-US" sz="1200" kern="1200" dirty="0" err="1">
                <a:solidFill>
                  <a:schemeClr val="tx1"/>
                </a:solidFill>
                <a:effectLst/>
                <a:latin typeface="+mn-lt"/>
                <a:ea typeface="+mn-ea"/>
                <a:cs typeface="+mn-cs"/>
              </a:rPr>
              <a:t>börn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eftirfylgdar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ráðgjafar</a:t>
            </a:r>
            <a:r>
              <a:rPr lang="en-US" sz="1200" kern="1200" dirty="0">
                <a:solidFill>
                  <a:schemeClr val="tx1"/>
                </a:solidFill>
                <a:effectLst/>
                <a:latin typeface="+mn-lt"/>
                <a:ea typeface="+mn-ea"/>
                <a:cs typeface="+mn-cs"/>
              </a:rPr>
              <a:t> og </a:t>
            </a:r>
            <a:r>
              <a:rPr lang="en-US" sz="1200" kern="1200" dirty="0" err="1">
                <a:solidFill>
                  <a:schemeClr val="tx1"/>
                </a:solidFill>
                <a:effectLst/>
                <a:latin typeface="+mn-lt"/>
                <a:ea typeface="+mn-ea"/>
                <a:cs typeface="+mn-cs"/>
              </a:rPr>
              <a:t>íhlutunar</a:t>
            </a:r>
            <a:r>
              <a:rPr lang="en-US" sz="1200" kern="1200" dirty="0">
                <a:solidFill>
                  <a:schemeClr val="tx1"/>
                </a:solidFill>
                <a:effectLst/>
                <a:latin typeface="+mn-lt"/>
                <a:ea typeface="+mn-ea"/>
                <a:cs typeface="+mn-cs"/>
              </a:rPr>
              <a:t> á </a:t>
            </a:r>
            <a:r>
              <a:rPr lang="en-US" sz="1200" kern="1200" dirty="0" err="1">
                <a:solidFill>
                  <a:schemeClr val="tx1"/>
                </a:solidFill>
                <a:effectLst/>
                <a:latin typeface="+mn-lt"/>
                <a:ea typeface="+mn-ea"/>
                <a:cs typeface="+mn-cs"/>
              </a:rPr>
              <a:t>vegum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fagsviðanna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Einhver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börn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tvítalin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í </a:t>
            </a:r>
            <a:r>
              <a:rPr lang="en-US" sz="1200" kern="1200" dirty="0" err="1">
                <a:solidFill>
                  <a:schemeClr val="tx1"/>
                </a:solidFill>
                <a:effectLst/>
                <a:latin typeface="+mn-lt"/>
                <a:ea typeface="+mn-ea"/>
                <a:cs typeface="+mn-cs"/>
              </a:rPr>
              <a:t>dag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eru</a:t>
            </a:r>
            <a:r>
              <a:rPr lang="en-US" sz="1200" kern="1200" dirty="0">
                <a:solidFill>
                  <a:schemeClr val="tx1"/>
                </a:solidFill>
                <a:effectLst/>
                <a:latin typeface="+mn-lt"/>
                <a:ea typeface="+mn-ea"/>
                <a:cs typeface="+mn-cs"/>
              </a:rPr>
              <a:t> um 920 </a:t>
            </a:r>
            <a:r>
              <a:rPr lang="en-US" sz="1200" kern="1200" dirty="0" err="1">
                <a:solidFill>
                  <a:schemeClr val="tx1"/>
                </a:solidFill>
                <a:effectLst/>
                <a:latin typeface="+mn-lt"/>
                <a:ea typeface="+mn-ea"/>
                <a:cs typeface="+mn-cs"/>
              </a:rPr>
              <a:t>börn</a:t>
            </a:r>
            <a:r>
              <a:rPr lang="en-US" sz="1200" kern="1200" dirty="0">
                <a:solidFill>
                  <a:schemeClr val="tx1"/>
                </a:solidFill>
                <a:effectLst/>
                <a:latin typeface="+mn-lt"/>
                <a:ea typeface="+mn-ea"/>
                <a:cs typeface="+mn-cs"/>
              </a:rPr>
              <a:t> í </a:t>
            </a:r>
            <a:r>
              <a:rPr lang="en-US" sz="1200" kern="1200" dirty="0" err="1">
                <a:solidFill>
                  <a:schemeClr val="tx1"/>
                </a:solidFill>
                <a:effectLst/>
                <a:latin typeface="+mn-lt"/>
                <a:ea typeface="+mn-ea"/>
                <a:cs typeface="+mn-cs"/>
              </a:rPr>
              <a:t>kerfinu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hjá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okkur</a:t>
            </a:r>
            <a:r>
              <a:rPr lang="en-US" sz="1200" kern="1200" dirty="0">
                <a:solidFill>
                  <a:schemeClr val="tx1"/>
                </a:solidFill>
                <a:effectLst/>
                <a:latin typeface="+mn-lt"/>
                <a:ea typeface="+mn-ea"/>
                <a:cs typeface="+mn-cs"/>
              </a:rPr>
              <a:t>. </a:t>
            </a:r>
            <a:endParaRPr lang="is-IS" dirty="0"/>
          </a:p>
        </p:txBody>
      </p:sp>
      <p:sp>
        <p:nvSpPr>
          <p:cNvPr id="4" name="Slide Number Placeholder 3"/>
          <p:cNvSpPr>
            <a:spLocks noGrp="1"/>
          </p:cNvSpPr>
          <p:nvPr>
            <p:ph type="sldNum" sz="quarter" idx="10"/>
          </p:nvPr>
        </p:nvSpPr>
        <p:spPr/>
        <p:txBody>
          <a:bodyPr/>
          <a:lstStyle/>
          <a:p>
            <a:fld id="{29646209-3473-49AB-B1B5-6E377F9A5CBD}" type="slidenum">
              <a:rPr lang="is-IS" smtClean="0"/>
              <a:t>5</a:t>
            </a:fld>
            <a:endParaRPr lang="is-IS"/>
          </a:p>
        </p:txBody>
      </p:sp>
    </p:spTree>
    <p:extLst>
      <p:ext uri="{BB962C8B-B14F-4D97-AF65-F5344CB8AC3E}">
        <p14:creationId xmlns:p14="http://schemas.microsoft.com/office/powerpoint/2010/main" val="2460207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79883B6-F95A-4301-8802-862400B760DB}"/>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D5C41CA9-2F72-4FF4-B4E6-439DA1BC09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s-IS" altLang="en-US" dirty="0">
                <a:latin typeface="Arial" panose="020B0604020202020204" pitchFamily="34" charset="0"/>
              </a:rPr>
              <a:t>Árið 2021 – rúmlega 1100 þátttakendur á 67 opnum námskeiðum</a:t>
            </a:r>
          </a:p>
          <a:p>
            <a:r>
              <a:rPr lang="is-IS" altLang="en-US" dirty="0">
                <a:latin typeface="Arial" panose="020B0604020202020204" pitchFamily="34" charset="0"/>
              </a:rPr>
              <a:t>2700 þátttakendur á sérhönnuðum námskeiðum og fræðslufundum</a:t>
            </a:r>
          </a:p>
          <a:p>
            <a:r>
              <a:rPr lang="is-IS" altLang="en-US" dirty="0">
                <a:latin typeface="Arial" panose="020B0604020202020204" pitchFamily="34" charset="0"/>
              </a:rPr>
              <a:t>311 á vorráðstefnu</a:t>
            </a:r>
          </a:p>
        </p:txBody>
      </p:sp>
      <p:sp>
        <p:nvSpPr>
          <p:cNvPr id="75780" name="Slide Number Placeholder 3">
            <a:extLst>
              <a:ext uri="{FF2B5EF4-FFF2-40B4-BE49-F238E27FC236}">
                <a16:creationId xmlns:a16="http://schemas.microsoft.com/office/drawing/2014/main" id="{AC6CBF9C-A079-4BD6-B228-380062F83A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68476FC-DD1F-4A2A-9559-8F52545F3176}" type="slidenum">
              <a:rPr lang="is-IS" altLang="en-US">
                <a:latin typeface="Arial" panose="020B0604020202020204" pitchFamily="34" charset="0"/>
              </a:rPr>
              <a:pPr eaLnBrk="1" hangingPunct="1"/>
              <a:t>7</a:t>
            </a:fld>
            <a:endParaRPr lang="is-IS" altLang="en-US">
              <a:latin typeface="Arial" panose="020B0604020202020204" pitchFamily="34" charset="0"/>
            </a:endParaRPr>
          </a:p>
        </p:txBody>
      </p:sp>
    </p:spTree>
    <p:extLst>
      <p:ext uri="{BB962C8B-B14F-4D97-AF65-F5344CB8AC3E}">
        <p14:creationId xmlns:p14="http://schemas.microsoft.com/office/powerpoint/2010/main" val="233271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8</a:t>
            </a:fld>
            <a:endParaRPr lang="en-GB"/>
          </a:p>
        </p:txBody>
      </p:sp>
    </p:spTree>
    <p:extLst>
      <p:ext uri="{BB962C8B-B14F-4D97-AF65-F5344CB8AC3E}">
        <p14:creationId xmlns:p14="http://schemas.microsoft.com/office/powerpoint/2010/main" val="107936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B675189B-C535-4931-B12F-563A4E8C88ED}" type="slidenum">
              <a:rPr lang="en-GB" smtClean="0"/>
              <a:t>11</a:t>
            </a:fld>
            <a:endParaRPr lang="en-GB"/>
          </a:p>
        </p:txBody>
      </p:sp>
    </p:spTree>
    <p:extLst>
      <p:ext uri="{BB962C8B-B14F-4D97-AF65-F5344CB8AC3E}">
        <p14:creationId xmlns:p14="http://schemas.microsoft.com/office/powerpoint/2010/main" val="426352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675189B-C535-4931-B12F-563A4E8C88ED}" type="slidenum">
              <a:rPr lang="en-GB" smtClean="0"/>
              <a:t>13</a:t>
            </a:fld>
            <a:endParaRPr lang="en-GB"/>
          </a:p>
        </p:txBody>
      </p:sp>
    </p:spTree>
    <p:extLst>
      <p:ext uri="{BB962C8B-B14F-4D97-AF65-F5344CB8AC3E}">
        <p14:creationId xmlns:p14="http://schemas.microsoft.com/office/powerpoint/2010/main" val="28094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82E7-CF6D-45FD-843A-2F6878C2AD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B1BB70-EC40-4D42-83E3-379B18A72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1D77FE-A2B0-4817-83A2-DD92FBFB2F53}"/>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5" name="Footer Placeholder 4">
            <a:extLst>
              <a:ext uri="{FF2B5EF4-FFF2-40B4-BE49-F238E27FC236}">
                <a16:creationId xmlns:a16="http://schemas.microsoft.com/office/drawing/2014/main" id="{DEAFF773-FB22-44D1-B5D7-C75798ACD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1A3E7-0B1F-46E6-B183-F8BD6C2D9C8A}"/>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205956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3299-7021-4F7A-8536-5C7C7E597F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AD2358-A54F-4DF4-AC1E-5B91B3F2FF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35274-8EBE-4796-9F63-CBD450EAC77F}"/>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5" name="Footer Placeholder 4">
            <a:extLst>
              <a:ext uri="{FF2B5EF4-FFF2-40B4-BE49-F238E27FC236}">
                <a16:creationId xmlns:a16="http://schemas.microsoft.com/office/drawing/2014/main" id="{9F5FB619-819B-4E42-B23F-BF04FE0660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4C1EEC-33B0-4180-9E66-594F2BF18143}"/>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28557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69AAC-68A0-48E1-BFA0-9592D3E9B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113B42-F6DB-49E2-96D0-ADF1164CA4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CA270F-123E-439E-A2D7-32054B3B7875}"/>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5" name="Footer Placeholder 4">
            <a:extLst>
              <a:ext uri="{FF2B5EF4-FFF2-40B4-BE49-F238E27FC236}">
                <a16:creationId xmlns:a16="http://schemas.microsoft.com/office/drawing/2014/main" id="{CD69691E-EF49-4384-ACE7-52AF9DE7C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A18E29-9CC2-4FCA-9285-B1937BB2B2DA}"/>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113433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5055-D01C-4BA6-992A-16B2617A9B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242AA8-5E58-4DC0-93F4-84BC72DDD7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5E858D-7E61-4CC2-BEA0-ABC3ADFC86A7}"/>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5" name="Footer Placeholder 4">
            <a:extLst>
              <a:ext uri="{FF2B5EF4-FFF2-40B4-BE49-F238E27FC236}">
                <a16:creationId xmlns:a16="http://schemas.microsoft.com/office/drawing/2014/main" id="{EE3E95B8-DA7E-44AB-BF26-44E8907225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A56E99-7DEF-4D6E-820E-CA849F8A89CD}"/>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51260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B35A-6D81-4B99-9260-C0FC3A1BA2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B59534-D7FF-4DC8-BE05-154A6D0AC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A94618-BE32-4F4A-80E4-80D2C6E52B67}"/>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5" name="Footer Placeholder 4">
            <a:extLst>
              <a:ext uri="{FF2B5EF4-FFF2-40B4-BE49-F238E27FC236}">
                <a16:creationId xmlns:a16="http://schemas.microsoft.com/office/drawing/2014/main" id="{A3B75E80-A809-401F-9C58-BE84883E21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AD3112-7374-492C-B94C-A9E0BA7177E6}"/>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164340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8F95-52A9-4C88-A3CB-2F44BAF728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85F445-6221-4E8D-9F1E-5A838CE42C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CF7B35-FEF0-43F2-A9F5-810E135400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5C8512-22B5-4034-87A1-384E1338CA61}"/>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6" name="Footer Placeholder 5">
            <a:extLst>
              <a:ext uri="{FF2B5EF4-FFF2-40B4-BE49-F238E27FC236}">
                <a16:creationId xmlns:a16="http://schemas.microsoft.com/office/drawing/2014/main" id="{70FAD27C-DEEB-4349-8DDD-C7CD3A18C4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34196-2AE4-4082-95A6-2A388E34763F}"/>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262401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D65D-145A-474A-8A3B-32D63A2DC8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0D3A18-F208-4FCB-B183-2EC5E7BD6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AC6903-FE31-4699-B088-0E12E81A0D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59FEDD-726D-423B-AE28-E0D2E4D88E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3CEB04-BCB3-4C8F-ACD0-36F448FE39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5A65B5-59B9-4937-9522-CA9E4D8D1211}"/>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8" name="Footer Placeholder 7">
            <a:extLst>
              <a:ext uri="{FF2B5EF4-FFF2-40B4-BE49-F238E27FC236}">
                <a16:creationId xmlns:a16="http://schemas.microsoft.com/office/drawing/2014/main" id="{DE25844E-C809-441C-904B-2A94C4736F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10B0AE-9042-495E-9A44-A15682929D5B}"/>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367127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6276-28CB-4F1D-B75A-F9566BAEC1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5A9194-4ED5-4A6D-A272-7E9AD84C42F8}"/>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4" name="Footer Placeholder 3">
            <a:extLst>
              <a:ext uri="{FF2B5EF4-FFF2-40B4-BE49-F238E27FC236}">
                <a16:creationId xmlns:a16="http://schemas.microsoft.com/office/drawing/2014/main" id="{793E24B0-FD78-452E-9808-D3D2A29A70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C59C44-4D1B-440C-9CDC-61B21EAC2B22}"/>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165772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8E748-9F57-422A-BDCA-79690F5D9622}"/>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3" name="Footer Placeholder 2">
            <a:extLst>
              <a:ext uri="{FF2B5EF4-FFF2-40B4-BE49-F238E27FC236}">
                <a16:creationId xmlns:a16="http://schemas.microsoft.com/office/drawing/2014/main" id="{9A562ED8-6A45-4355-96B9-0223455991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F636F9-3A48-4620-938D-C9F1C7A4EEA1}"/>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113396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7231-C77A-4EAF-A455-029E46BCD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3E37AB-7589-456A-8F35-646BD721D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776C64-A516-488F-B71E-3EA6C9C57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AA8847-A941-41B4-B520-9FB4C88B6C0A}"/>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6" name="Footer Placeholder 5">
            <a:extLst>
              <a:ext uri="{FF2B5EF4-FFF2-40B4-BE49-F238E27FC236}">
                <a16:creationId xmlns:a16="http://schemas.microsoft.com/office/drawing/2014/main" id="{F1E3D912-10AF-4FAF-A266-9A237B95B5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D53B5A-6E8F-4732-8B4C-948E621396E9}"/>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90317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43D6-A855-4756-9E60-81CA5A6AE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F9CC92-BA21-4A81-9309-3FE599DF1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1CAB39-BDE6-46CB-890E-4FA496C47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B1BBE1-F128-4833-B221-262E218C025D}"/>
              </a:ext>
            </a:extLst>
          </p:cNvPr>
          <p:cNvSpPr>
            <a:spLocks noGrp="1"/>
          </p:cNvSpPr>
          <p:nvPr>
            <p:ph type="dt" sz="half" idx="10"/>
          </p:nvPr>
        </p:nvSpPr>
        <p:spPr/>
        <p:txBody>
          <a:bodyPr/>
          <a:lstStyle/>
          <a:p>
            <a:fld id="{10A0846D-74F6-496A-9CAD-CDF146BF65F2}" type="datetimeFigureOut">
              <a:rPr lang="en-GB" smtClean="0"/>
              <a:t>17/09/2024</a:t>
            </a:fld>
            <a:endParaRPr lang="en-GB"/>
          </a:p>
        </p:txBody>
      </p:sp>
      <p:sp>
        <p:nvSpPr>
          <p:cNvPr id="6" name="Footer Placeholder 5">
            <a:extLst>
              <a:ext uri="{FF2B5EF4-FFF2-40B4-BE49-F238E27FC236}">
                <a16:creationId xmlns:a16="http://schemas.microsoft.com/office/drawing/2014/main" id="{BD2C8483-D946-4080-8BE6-F461CE8D7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6AABD0-8364-467E-B5A3-41E45FBE4876}"/>
              </a:ext>
            </a:extLst>
          </p:cNvPr>
          <p:cNvSpPr>
            <a:spLocks noGrp="1"/>
          </p:cNvSpPr>
          <p:nvPr>
            <p:ph type="sldNum" sz="quarter" idx="12"/>
          </p:nvPr>
        </p:nvSpPr>
        <p:spPr/>
        <p:txBody>
          <a:bodyPr/>
          <a:lstStyle/>
          <a:p>
            <a:fld id="{5EFDAC99-59BB-4020-8922-703DEB56781C}" type="slidenum">
              <a:rPr lang="en-GB" smtClean="0"/>
              <a:t>‹#›</a:t>
            </a:fld>
            <a:endParaRPr lang="en-GB"/>
          </a:p>
        </p:txBody>
      </p:sp>
    </p:spTree>
    <p:extLst>
      <p:ext uri="{BB962C8B-B14F-4D97-AF65-F5344CB8AC3E}">
        <p14:creationId xmlns:p14="http://schemas.microsoft.com/office/powerpoint/2010/main" val="322165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99329-C920-4997-AAEB-52410C9BD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F815EE-A9E0-45E3-B016-021E70D70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4F20C5-D1C1-4749-B744-5AB22CAFD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0846D-74F6-496A-9CAD-CDF146BF65F2}" type="datetimeFigureOut">
              <a:rPr lang="en-GB" smtClean="0"/>
              <a:t>17/09/2024</a:t>
            </a:fld>
            <a:endParaRPr lang="en-GB"/>
          </a:p>
        </p:txBody>
      </p:sp>
      <p:sp>
        <p:nvSpPr>
          <p:cNvPr id="5" name="Footer Placeholder 4">
            <a:extLst>
              <a:ext uri="{FF2B5EF4-FFF2-40B4-BE49-F238E27FC236}">
                <a16:creationId xmlns:a16="http://schemas.microsoft.com/office/drawing/2014/main" id="{1F1C9B62-54D9-4C89-9A3D-28A68B67D6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F598B3-7ACD-4848-B734-28EC89007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DAC99-59BB-4020-8922-703DEB56781C}" type="slidenum">
              <a:rPr lang="en-GB" smtClean="0"/>
              <a:t>‹#›</a:t>
            </a:fld>
            <a:endParaRPr lang="en-GB"/>
          </a:p>
        </p:txBody>
      </p:sp>
    </p:spTree>
    <p:extLst>
      <p:ext uri="{BB962C8B-B14F-4D97-AF65-F5344CB8AC3E}">
        <p14:creationId xmlns:p14="http://schemas.microsoft.com/office/powerpoint/2010/main" val="1542288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hrounarmidstod.is/svid-thih/ung-og-smabarnavern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ti.i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6.jpeg"/><Relationship Id="rId7" Type="http://schemas.openxmlformats.org/officeDocument/2006/relationships/diagramQuickStyle" Target="../diagrams/quickStyle4.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7.jpeg"/><Relationship Id="rId9" Type="http://schemas.microsoft.com/office/2007/relationships/diagramDrawing" Target="../diagrams/drawing4.xml"/></Relationships>
</file>

<file path=ppt/slides/_rels/slide4.xml.rels><?xml version="1.0" encoding="UTF-8" standalone="yes"?>
<Relationships xmlns="http://schemas.openxmlformats.org/package/2006/relationships"><Relationship Id="rId3" Type="http://schemas.openxmlformats.org/officeDocument/2006/relationships/hyperlink" Target="http://www.rgr.i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9.jpeg"/><Relationship Id="rId7" Type="http://schemas.openxmlformats.org/officeDocument/2006/relationships/diagramColors" Target="../diagrams/colors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E8386B-E384-4F2E-913F-C12981DA0554}"/>
              </a:ext>
            </a:extLst>
          </p:cNvPr>
          <p:cNvSpPr>
            <a:spLocks noGrp="1"/>
          </p:cNvSpPr>
          <p:nvPr>
            <p:ph type="ctrTitle"/>
          </p:nvPr>
        </p:nvSpPr>
        <p:spPr>
          <a:xfrm>
            <a:off x="475537" y="4544947"/>
            <a:ext cx="6801321" cy="1737360"/>
          </a:xfrm>
        </p:spPr>
        <p:txBody>
          <a:bodyPr anchor="ctr">
            <a:normAutofit/>
          </a:bodyPr>
          <a:lstStyle/>
          <a:p>
            <a:pPr algn="r"/>
            <a:r>
              <a:rPr lang="en-GB" dirty="0" err="1"/>
              <a:t>Fatlanir</a:t>
            </a:r>
            <a:r>
              <a:rPr lang="en-GB" dirty="0"/>
              <a:t> </a:t>
            </a:r>
            <a:r>
              <a:rPr lang="en-GB" dirty="0" err="1"/>
              <a:t>barna</a:t>
            </a:r>
            <a:endParaRPr lang="en-GB" dirty="0"/>
          </a:p>
        </p:txBody>
      </p:sp>
      <p:sp>
        <p:nvSpPr>
          <p:cNvPr id="3" name="Subtitle 2">
            <a:extLst>
              <a:ext uri="{FF2B5EF4-FFF2-40B4-BE49-F238E27FC236}">
                <a16:creationId xmlns:a16="http://schemas.microsoft.com/office/drawing/2014/main" id="{B54223CC-7AC2-4144-BCA0-1AAA41F1308F}"/>
              </a:ext>
            </a:extLst>
          </p:cNvPr>
          <p:cNvSpPr>
            <a:spLocks noGrp="1"/>
          </p:cNvSpPr>
          <p:nvPr>
            <p:ph type="subTitle" idx="1"/>
          </p:nvPr>
        </p:nvSpPr>
        <p:spPr>
          <a:xfrm>
            <a:off x="7752395" y="4525347"/>
            <a:ext cx="4241485" cy="1737360"/>
          </a:xfrm>
        </p:spPr>
        <p:txBody>
          <a:bodyPr anchor="ctr">
            <a:normAutofit/>
          </a:bodyPr>
          <a:lstStyle/>
          <a:p>
            <a:pPr algn="l"/>
            <a:r>
              <a:rPr lang="en-GB" dirty="0"/>
              <a:t>Solveig Sigurðardóttir </a:t>
            </a:r>
            <a:r>
              <a:rPr lang="en-GB" dirty="0" err="1"/>
              <a:t>læknir</a:t>
            </a:r>
            <a:r>
              <a:rPr lang="en-GB" dirty="0"/>
              <a:t>, PhD</a:t>
            </a:r>
          </a:p>
          <a:p>
            <a:pPr algn="l"/>
            <a:r>
              <a:rPr lang="en-GB" dirty="0" err="1"/>
              <a:t>Sérfræðingur</a:t>
            </a:r>
            <a:r>
              <a:rPr lang="en-GB" dirty="0"/>
              <a:t> í </a:t>
            </a:r>
            <a:r>
              <a:rPr lang="en-GB" dirty="0" err="1"/>
              <a:t>fötlunum</a:t>
            </a:r>
            <a:r>
              <a:rPr lang="en-GB" dirty="0"/>
              <a:t> </a:t>
            </a:r>
            <a:r>
              <a:rPr lang="en-GB" dirty="0" err="1"/>
              <a:t>barna</a:t>
            </a:r>
            <a:endParaRPr lang="en-GB" dirty="0"/>
          </a:p>
          <a:p>
            <a:pPr algn="l"/>
            <a:r>
              <a:rPr lang="en-GB" sz="2400" dirty="0"/>
              <a:t>solveig.sigurdardottir@rgr.is</a:t>
            </a:r>
          </a:p>
          <a:p>
            <a:pPr algn="l"/>
            <a:endParaRPr lang="en-GB" dirty="0"/>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35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51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Freeform: Shape 51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CC6A4CCF-1DD1-4661-8C9A-A795BC66CC5F}"/>
              </a:ext>
            </a:extLst>
          </p:cNvPr>
          <p:cNvSpPr>
            <a:spLocks noGrp="1"/>
          </p:cNvSpPr>
          <p:nvPr>
            <p:ph type="title"/>
          </p:nvPr>
        </p:nvSpPr>
        <p:spPr>
          <a:xfrm>
            <a:off x="686834" y="1153572"/>
            <a:ext cx="3200400" cy="4461163"/>
          </a:xfrm>
        </p:spPr>
        <p:txBody>
          <a:bodyPr>
            <a:normAutofit/>
          </a:bodyPr>
          <a:lstStyle/>
          <a:p>
            <a:pPr>
              <a:defRPr/>
            </a:pPr>
            <a:r>
              <a:rPr lang="is-IS">
                <a:solidFill>
                  <a:srgbClr val="FFFFFF"/>
                </a:solidFill>
              </a:rPr>
              <a:t>Þroski</a:t>
            </a:r>
          </a:p>
        </p:txBody>
      </p:sp>
      <p:sp>
        <p:nvSpPr>
          <p:cNvPr id="5136" name="Arc 51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23" name="Content Placeholder 2">
            <a:extLst>
              <a:ext uri="{FF2B5EF4-FFF2-40B4-BE49-F238E27FC236}">
                <a16:creationId xmlns:a16="http://schemas.microsoft.com/office/drawing/2014/main" id="{26F1CDB9-DE47-4B9D-8DD1-220F4B7A5621}"/>
              </a:ext>
            </a:extLst>
          </p:cNvPr>
          <p:cNvSpPr>
            <a:spLocks noGrp="1"/>
          </p:cNvSpPr>
          <p:nvPr>
            <p:ph idx="1"/>
          </p:nvPr>
        </p:nvSpPr>
        <p:spPr>
          <a:xfrm>
            <a:off x="4447308" y="591344"/>
            <a:ext cx="6906491" cy="5585619"/>
          </a:xfrm>
        </p:spPr>
        <p:txBody>
          <a:bodyPr anchor="ctr">
            <a:normAutofit/>
          </a:bodyPr>
          <a:lstStyle/>
          <a:p>
            <a:pPr>
              <a:defRPr/>
            </a:pPr>
            <a:r>
              <a:rPr lang="is-IS" dirty="0"/>
              <a:t>Langoftast fylgir þroski barna ákveðnu ferli</a:t>
            </a:r>
          </a:p>
          <a:p>
            <a:pPr>
              <a:defRPr/>
            </a:pPr>
            <a:r>
              <a:rPr lang="is-IS" dirty="0"/>
              <a:t>Á sama hátt og þekkt eru normalmörk fyrir þyngd og hæð eru einnig </a:t>
            </a:r>
            <a:r>
              <a:rPr lang="is-IS"/>
              <a:t>þekkt viðmið </a:t>
            </a:r>
            <a:r>
              <a:rPr lang="is-IS" dirty="0"/>
              <a:t>fyrir helstu þroskaáfangana</a:t>
            </a:r>
          </a:p>
          <a:p>
            <a:pPr>
              <a:defRPr/>
            </a:pPr>
            <a:r>
              <a:rPr lang="is-IS" dirty="0"/>
              <a:t>Seinkun eða skerðing á einu sviði þroskans getur haft áhrif á aðra færni</a:t>
            </a:r>
          </a:p>
          <a:p>
            <a:pPr lvl="1">
              <a:defRPr/>
            </a:pPr>
            <a:r>
              <a:rPr lang="is-IS" dirty="0"/>
              <a:t>Heyrnarskerðing getur haft áhrif á málþroska, boðskipti og hegðun barnsins</a:t>
            </a:r>
          </a:p>
          <a:p>
            <a:pPr lvl="1">
              <a:defRPr/>
            </a:pPr>
            <a:r>
              <a:rPr lang="is-IS" dirty="0"/>
              <a:t>Sjónskerðing hefur mikil áhrif á upplifun barns á umhverfinu, hreyfingar</a:t>
            </a:r>
          </a:p>
        </p:txBody>
      </p:sp>
    </p:spTree>
    <p:extLst>
      <p:ext uri="{BB962C8B-B14F-4D97-AF65-F5344CB8AC3E}">
        <p14:creationId xmlns:p14="http://schemas.microsoft.com/office/powerpoint/2010/main" val="285337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552E3-57EE-4158-AB69-D4ACAFEE5CD6}"/>
              </a:ext>
            </a:extLst>
          </p:cNvPr>
          <p:cNvSpPr>
            <a:spLocks noGrp="1"/>
          </p:cNvSpPr>
          <p:nvPr>
            <p:ph type="title"/>
          </p:nvPr>
        </p:nvSpPr>
        <p:spPr>
          <a:xfrm>
            <a:off x="686834" y="1153572"/>
            <a:ext cx="3200400" cy="4461163"/>
          </a:xfrm>
        </p:spPr>
        <p:txBody>
          <a:bodyPr>
            <a:normAutofit/>
          </a:bodyPr>
          <a:lstStyle/>
          <a:p>
            <a:r>
              <a:rPr lang="en-GB" sz="3700">
                <a:solidFill>
                  <a:srgbClr val="FFFFFF"/>
                </a:solidFill>
              </a:rPr>
              <a:t>Ung- og smábarnavernd</a:t>
            </a:r>
            <a:br>
              <a:rPr lang="en-GB" sz="3700">
                <a:solidFill>
                  <a:srgbClr val="FFFFFF"/>
                </a:solidFill>
              </a:rPr>
            </a:br>
            <a:br>
              <a:rPr lang="en-GB" sz="3700">
                <a:solidFill>
                  <a:srgbClr val="FFFFFF"/>
                </a:solidFill>
              </a:rPr>
            </a:br>
            <a:endParaRPr lang="en-GB" sz="3700">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415D474-814B-487C-ADFD-9D2C6E00A6EC}"/>
              </a:ext>
            </a:extLst>
          </p:cNvPr>
          <p:cNvSpPr>
            <a:spLocks noGrp="1"/>
          </p:cNvSpPr>
          <p:nvPr>
            <p:ph idx="1"/>
          </p:nvPr>
        </p:nvSpPr>
        <p:spPr>
          <a:xfrm>
            <a:off x="4447308" y="591344"/>
            <a:ext cx="6906491" cy="5585619"/>
          </a:xfrm>
        </p:spPr>
        <p:txBody>
          <a:bodyPr anchor="ctr">
            <a:normAutofit/>
          </a:bodyPr>
          <a:lstStyle/>
          <a:p>
            <a:r>
              <a:rPr lang="en-GB" dirty="0" err="1"/>
              <a:t>Eftirlit</a:t>
            </a:r>
            <a:r>
              <a:rPr lang="en-GB" dirty="0"/>
              <a:t> á </a:t>
            </a:r>
            <a:r>
              <a:rPr lang="en-GB" dirty="0" err="1"/>
              <a:t>heilsufari</a:t>
            </a:r>
            <a:r>
              <a:rPr lang="en-GB" dirty="0"/>
              <a:t>, </a:t>
            </a:r>
            <a:r>
              <a:rPr lang="en-GB" dirty="0" err="1"/>
              <a:t>vexti</a:t>
            </a:r>
            <a:r>
              <a:rPr lang="en-GB" dirty="0"/>
              <a:t> </a:t>
            </a:r>
            <a:r>
              <a:rPr lang="en-GB" dirty="0" err="1"/>
              <a:t>og</a:t>
            </a:r>
            <a:r>
              <a:rPr lang="en-GB" dirty="0"/>
              <a:t> </a:t>
            </a:r>
            <a:r>
              <a:rPr lang="en-GB" dirty="0" err="1"/>
              <a:t>þroska</a:t>
            </a:r>
            <a:r>
              <a:rPr lang="en-GB" dirty="0"/>
              <a:t> </a:t>
            </a:r>
            <a:r>
              <a:rPr lang="en-GB" dirty="0" err="1"/>
              <a:t>barna</a:t>
            </a:r>
            <a:endParaRPr lang="en-GB" dirty="0"/>
          </a:p>
          <a:p>
            <a:r>
              <a:rPr lang="en-GB" dirty="0" err="1"/>
              <a:t>Þróunarmiðstöð</a:t>
            </a:r>
            <a:r>
              <a:rPr lang="en-GB" dirty="0"/>
              <a:t> </a:t>
            </a:r>
            <a:r>
              <a:rPr lang="en-GB" dirty="0" err="1"/>
              <a:t>íslenskrar</a:t>
            </a:r>
            <a:r>
              <a:rPr lang="en-GB" dirty="0"/>
              <a:t> </a:t>
            </a:r>
            <a:r>
              <a:rPr lang="en-GB" dirty="0" err="1"/>
              <a:t>heilsugæslu</a:t>
            </a:r>
            <a:r>
              <a:rPr lang="en-GB" dirty="0"/>
              <a:t> </a:t>
            </a:r>
            <a:r>
              <a:rPr lang="en-GB" dirty="0" err="1"/>
              <a:t>veitir</a:t>
            </a:r>
            <a:r>
              <a:rPr lang="en-GB" dirty="0"/>
              <a:t> </a:t>
            </a:r>
            <a:r>
              <a:rPr lang="en-GB" dirty="0" err="1"/>
              <a:t>leiðbeiningar</a:t>
            </a:r>
            <a:r>
              <a:rPr lang="en-GB" dirty="0"/>
              <a:t> um </a:t>
            </a:r>
            <a:r>
              <a:rPr lang="en-GB" dirty="0" err="1"/>
              <a:t>þá</a:t>
            </a:r>
            <a:r>
              <a:rPr lang="en-GB" dirty="0"/>
              <a:t> </a:t>
            </a:r>
            <a:r>
              <a:rPr lang="en-GB" dirty="0" err="1"/>
              <a:t>þjónustu</a:t>
            </a:r>
            <a:endParaRPr lang="en-GB" dirty="0"/>
          </a:p>
          <a:p>
            <a:r>
              <a:rPr lang="en-GB" dirty="0">
                <a:hlinkClick r:id="rId3"/>
              </a:rPr>
              <a:t>http://throunarmidstod.is/svid-thih/ung-og-smabarnavernd/</a:t>
            </a:r>
            <a:endParaRPr lang="en-GB" dirty="0"/>
          </a:p>
          <a:p>
            <a:r>
              <a:rPr lang="is-IS" dirty="0"/>
              <a:t>Þroskamat gert við 12 mán, 18 mán, 2,5 ára og 4 ára skoðanir á heilsugæslu</a:t>
            </a:r>
          </a:p>
          <a:p>
            <a:r>
              <a:rPr lang="is-IS" dirty="0"/>
              <a:t>Í gangi er tilraunaverkefni þar sem skimað er fyrir einhverfu í 18 mánaða skoðun hjá börnum í áhættuhópi (þ.e. ef þau sýna merki um seinkun í málþroska/samskiptum)</a:t>
            </a:r>
          </a:p>
          <a:p>
            <a:pPr marL="0" indent="0">
              <a:buNone/>
            </a:pPr>
            <a:endParaRPr lang="en-GB" dirty="0"/>
          </a:p>
        </p:txBody>
      </p:sp>
    </p:spTree>
    <p:extLst>
      <p:ext uri="{BB962C8B-B14F-4D97-AF65-F5344CB8AC3E}">
        <p14:creationId xmlns:p14="http://schemas.microsoft.com/office/powerpoint/2010/main" val="9622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Freeform: Shape 820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BEF2FEF0-7326-4D79-BACC-D00EECA4FF2C}"/>
              </a:ext>
            </a:extLst>
          </p:cNvPr>
          <p:cNvSpPr>
            <a:spLocks noGrp="1" noChangeArrowheads="1"/>
          </p:cNvSpPr>
          <p:nvPr>
            <p:ph type="title"/>
          </p:nvPr>
        </p:nvSpPr>
        <p:spPr>
          <a:xfrm>
            <a:off x="686834" y="1153572"/>
            <a:ext cx="3200400" cy="4461163"/>
          </a:xfrm>
        </p:spPr>
        <p:txBody>
          <a:bodyPr>
            <a:normAutofit/>
          </a:bodyPr>
          <a:lstStyle/>
          <a:p>
            <a:r>
              <a:rPr lang="is-IS" altLang="en-US">
                <a:solidFill>
                  <a:srgbClr val="FFFFFF"/>
                </a:solidFill>
              </a:rPr>
              <a:t>Eftirlit á þroska</a:t>
            </a:r>
            <a:endParaRPr lang="en-US" altLang="en-US">
              <a:solidFill>
                <a:srgbClr val="FFFFFF"/>
              </a:solidFill>
            </a:endParaRPr>
          </a:p>
        </p:txBody>
      </p:sp>
      <p:sp>
        <p:nvSpPr>
          <p:cNvPr id="8204" name="Arc 820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95" name="Rectangle 3">
            <a:extLst>
              <a:ext uri="{FF2B5EF4-FFF2-40B4-BE49-F238E27FC236}">
                <a16:creationId xmlns:a16="http://schemas.microsoft.com/office/drawing/2014/main" id="{9D44B795-DEE0-43E2-A8A5-0ABA05C88E85}"/>
              </a:ext>
            </a:extLst>
          </p:cNvPr>
          <p:cNvSpPr>
            <a:spLocks noGrp="1" noChangeArrowheads="1"/>
          </p:cNvSpPr>
          <p:nvPr>
            <p:ph idx="1"/>
          </p:nvPr>
        </p:nvSpPr>
        <p:spPr>
          <a:xfrm>
            <a:off x="4447308" y="591344"/>
            <a:ext cx="6906491" cy="5585619"/>
          </a:xfrm>
        </p:spPr>
        <p:txBody>
          <a:bodyPr anchor="ctr">
            <a:normAutofit/>
          </a:bodyPr>
          <a:lstStyle/>
          <a:p>
            <a:r>
              <a:rPr lang="is-IS" altLang="en-US" dirty="0"/>
              <a:t>Megintilgangurinn er að fullvissa sig um að </a:t>
            </a:r>
            <a:r>
              <a:rPr lang="is-IS" altLang="en-US" dirty="0" err="1"/>
              <a:t>þroskinn</a:t>
            </a:r>
            <a:r>
              <a:rPr lang="is-IS" altLang="en-US" dirty="0"/>
              <a:t> fylgi eðlilegu ferli </a:t>
            </a:r>
          </a:p>
          <a:p>
            <a:r>
              <a:rPr lang="is-IS" altLang="en-US" dirty="0"/>
              <a:t>Ef seinkun kemur fram er barni vísað í frumgreiningu hjá t.d. barnalækni, sálfræðingi eða talmeinafræðingi</a:t>
            </a:r>
          </a:p>
          <a:p>
            <a:r>
              <a:rPr lang="is-IS" altLang="en-US" dirty="0"/>
              <a:t>Í framhaldi af því er tekin ákvörðun um hvort vísa þurfi barni á Ráðgjafar- og greiningarstöð</a:t>
            </a:r>
          </a:p>
        </p:txBody>
      </p:sp>
    </p:spTree>
    <p:extLst>
      <p:ext uri="{BB962C8B-B14F-4D97-AF65-F5344CB8AC3E}">
        <p14:creationId xmlns:p14="http://schemas.microsoft.com/office/powerpoint/2010/main" val="410199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17664CCB-5EA1-42B0-AC2E-6D476AE7D3C5}"/>
              </a:ext>
            </a:extLst>
          </p:cNvPr>
          <p:cNvSpPr>
            <a:spLocks noGrp="1"/>
          </p:cNvSpPr>
          <p:nvPr>
            <p:ph sz="half" idx="4294967295"/>
          </p:nvPr>
        </p:nvSpPr>
        <p:spPr>
          <a:xfrm>
            <a:off x="407852" y="345824"/>
            <a:ext cx="4057468" cy="3829935"/>
          </a:xfrm>
        </p:spPr>
        <p:txBody>
          <a:bodyPr vert="horz" lIns="91440" tIns="45720" rIns="91440" bIns="45720" rtlCol="0">
            <a:noAutofit/>
          </a:bodyPr>
          <a:lstStyle/>
          <a:p>
            <a:pPr marL="0" indent="0">
              <a:buNone/>
            </a:pPr>
            <a:r>
              <a:rPr lang="en-US"/>
              <a:t>Þroskamynstur barna með seinþroska getur verið mismunandi</a:t>
            </a:r>
          </a:p>
          <a:p>
            <a:pPr lvl="1"/>
            <a:r>
              <a:rPr lang="en-US" sz="2800"/>
              <a:t>Hægar en stöðugar framfarir</a:t>
            </a:r>
          </a:p>
          <a:p>
            <a:pPr lvl="1"/>
            <a:r>
              <a:rPr lang="en-US" sz="2800"/>
              <a:t>Stöðnun á þroska (plateau)</a:t>
            </a:r>
          </a:p>
          <a:p>
            <a:pPr lvl="1"/>
            <a:r>
              <a:rPr lang="en-US" sz="2800"/>
              <a:t>Afturför (regression)</a:t>
            </a:r>
          </a:p>
          <a:p>
            <a:pPr lvl="2">
              <a:buFont typeface="Courier New" panose="02070309020205020404" pitchFamily="49" charset="0"/>
              <a:buChar char="o"/>
            </a:pPr>
            <a:r>
              <a:rPr lang="en-US" sz="2800"/>
              <a:t>Acut t.d. í kjölfar heilaáverka</a:t>
            </a:r>
          </a:p>
          <a:p>
            <a:pPr lvl="2">
              <a:buFont typeface="Courier New" panose="02070309020205020404" pitchFamily="49" charset="0"/>
              <a:buChar char="o"/>
            </a:pPr>
            <a:r>
              <a:rPr lang="en-US" sz="2800"/>
              <a:t>Í tengslum við hrörnunarsjúkdóm í heila en þá er afturförin yfirleitt hæg</a:t>
            </a:r>
            <a:endParaRPr lang="en-US" sz="2800" dirty="0"/>
          </a:p>
        </p:txBody>
      </p:sp>
      <p:pic>
        <p:nvPicPr>
          <p:cNvPr id="5" name="Picture 4">
            <a:extLst>
              <a:ext uri="{FF2B5EF4-FFF2-40B4-BE49-F238E27FC236}">
                <a16:creationId xmlns:a16="http://schemas.microsoft.com/office/drawing/2014/main" id="{EB481850-DBD3-44DE-AB5E-B4AFD168FB36}"/>
              </a:ext>
            </a:extLst>
          </p:cNvPr>
          <p:cNvPicPr>
            <a:picLocks noChangeAspect="1"/>
          </p:cNvPicPr>
          <p:nvPr/>
        </p:nvPicPr>
        <p:blipFill>
          <a:blip r:embed="rId3"/>
          <a:stretch>
            <a:fillRect/>
          </a:stretch>
        </p:blipFill>
        <p:spPr>
          <a:xfrm>
            <a:off x="6191440" y="643467"/>
            <a:ext cx="4463414" cy="5410199"/>
          </a:xfrm>
          <a:prstGeom prst="rect">
            <a:avLst/>
          </a:prstGeom>
          <a:solidFill>
            <a:schemeClr val="tx2"/>
          </a:solidFill>
          <a:ln w="28575">
            <a:solidFill>
              <a:schemeClr val="tx2"/>
            </a:solidFill>
          </a:ln>
        </p:spPr>
      </p:pic>
      <p:sp>
        <p:nvSpPr>
          <p:cNvPr id="16" name="TextBox 15">
            <a:extLst>
              <a:ext uri="{FF2B5EF4-FFF2-40B4-BE49-F238E27FC236}">
                <a16:creationId xmlns:a16="http://schemas.microsoft.com/office/drawing/2014/main" id="{324C6E8C-0619-43A3-90D7-329AA07E006D}"/>
              </a:ext>
            </a:extLst>
          </p:cNvPr>
          <p:cNvSpPr txBox="1"/>
          <p:nvPr/>
        </p:nvSpPr>
        <p:spPr>
          <a:xfrm>
            <a:off x="5327123" y="6053666"/>
            <a:ext cx="6192047" cy="770693"/>
          </a:xfrm>
          <a:prstGeom prst="rect">
            <a:avLst/>
          </a:prstGeom>
          <a:noFill/>
          <a:ln w="19050">
            <a:solidFill>
              <a:schemeClr val="tx1"/>
            </a:solidFill>
          </a:ln>
        </p:spPr>
        <p:txBody>
          <a:bodyPr vert="horz" wrap="square" lIns="91440" tIns="45720" rIns="91440" bIns="45720" rtlCol="0" anchor="ctr">
            <a:normAutofit/>
          </a:bodyPr>
          <a:lstStyle/>
          <a:p>
            <a:pPr algn="ctr">
              <a:lnSpc>
                <a:spcPct val="90000"/>
              </a:lnSpc>
              <a:spcBef>
                <a:spcPct val="0"/>
              </a:spcBef>
              <a:spcAft>
                <a:spcPts val="600"/>
              </a:spcAft>
            </a:pPr>
            <a:r>
              <a:rPr lang="en-US" sz="1100">
                <a:solidFill>
                  <a:schemeClr val="bg1"/>
                </a:solidFill>
                <a:latin typeface="+mj-lt"/>
                <a:ea typeface="+mj-ea"/>
                <a:cs typeface="+mj-cs"/>
              </a:rPr>
              <a:t>Heimild:</a:t>
            </a:r>
            <a:r>
              <a:rPr lang="en-US" sz="1100" kern="1200">
                <a:solidFill>
                  <a:schemeClr val="bg1"/>
                </a:solidFill>
                <a:latin typeface="+mj-lt"/>
                <a:ea typeface="+mj-ea"/>
                <a:cs typeface="+mj-cs"/>
              </a:rPr>
              <a:t> Illustrated Textbook of Paediatrics, fifth edition</a:t>
            </a:r>
          </a:p>
          <a:p>
            <a:pPr algn="ctr">
              <a:lnSpc>
                <a:spcPct val="90000"/>
              </a:lnSpc>
              <a:spcBef>
                <a:spcPct val="0"/>
              </a:spcBef>
              <a:spcAft>
                <a:spcPts val="600"/>
              </a:spcAft>
            </a:pPr>
            <a:r>
              <a:rPr lang="en-US" sz="1100" kern="1200">
                <a:solidFill>
                  <a:schemeClr val="bg1"/>
                </a:solidFill>
                <a:latin typeface="+mj-lt"/>
                <a:ea typeface="+mj-ea"/>
                <a:cs typeface="+mj-cs"/>
              </a:rPr>
              <a:t>Tom Lissauer, Will Carroll</a:t>
            </a:r>
            <a:endParaRPr lang="en-US" sz="1100" kern="1200" dirty="0">
              <a:solidFill>
                <a:schemeClr val="bg1"/>
              </a:solidFill>
              <a:latin typeface="+mj-lt"/>
              <a:ea typeface="+mj-ea"/>
              <a:cs typeface="+mj-cs"/>
            </a:endParaRPr>
          </a:p>
        </p:txBody>
      </p:sp>
    </p:spTree>
    <p:extLst>
      <p:ext uri="{BB962C8B-B14F-4D97-AF65-F5344CB8AC3E}">
        <p14:creationId xmlns:p14="http://schemas.microsoft.com/office/powerpoint/2010/main" val="109451388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C8E47FD-B8E0-4A21-9503-B2ACEAEB16A4}"/>
              </a:ext>
            </a:extLst>
          </p:cNvPr>
          <p:cNvSpPr txBox="1"/>
          <p:nvPr/>
        </p:nvSpPr>
        <p:spPr>
          <a:xfrm>
            <a:off x="645161" y="1640754"/>
            <a:ext cx="3363974" cy="3415623"/>
          </a:xfrm>
          <a:prstGeom prst="rect">
            <a:avLst/>
          </a:prstGeom>
        </p:spPr>
        <p:txBody>
          <a:bodyPr vert="horz" lIns="91440" tIns="45720" rIns="91440" bIns="45720" rtlCol="0">
            <a:normAutofit/>
          </a:bodyPr>
          <a:lstStyle/>
          <a:p>
            <a:pPr>
              <a:lnSpc>
                <a:spcPct val="90000"/>
              </a:lnSpc>
              <a:spcAft>
                <a:spcPts val="600"/>
              </a:spcAft>
            </a:pPr>
            <a:r>
              <a:rPr lang="en-US" sz="3200" dirty="0" err="1"/>
              <a:t>Bilið</a:t>
            </a:r>
            <a:r>
              <a:rPr lang="en-US" sz="3200" dirty="0"/>
              <a:t> milli barns </a:t>
            </a:r>
            <a:r>
              <a:rPr lang="en-US" sz="3200" dirty="0" err="1"/>
              <a:t>með</a:t>
            </a:r>
            <a:r>
              <a:rPr lang="en-US" sz="3200" dirty="0"/>
              <a:t> </a:t>
            </a:r>
            <a:r>
              <a:rPr lang="en-US" sz="3200" dirty="0" err="1"/>
              <a:t>seinþroska</a:t>
            </a:r>
            <a:r>
              <a:rPr lang="en-US" sz="3200" dirty="0"/>
              <a:t> </a:t>
            </a:r>
            <a:r>
              <a:rPr lang="en-US" sz="3200" dirty="0" err="1"/>
              <a:t>og</a:t>
            </a:r>
            <a:r>
              <a:rPr lang="en-US" sz="3200" dirty="0"/>
              <a:t> </a:t>
            </a:r>
            <a:r>
              <a:rPr lang="en-US" sz="3200" dirty="0" err="1"/>
              <a:t>heilbrigðra</a:t>
            </a:r>
            <a:r>
              <a:rPr lang="en-US" sz="3200" dirty="0"/>
              <a:t> </a:t>
            </a:r>
            <a:r>
              <a:rPr lang="en-US" sz="3200" dirty="0" err="1"/>
              <a:t>jafnaldra</a:t>
            </a:r>
            <a:r>
              <a:rPr lang="en-US" sz="3200" dirty="0"/>
              <a:t> </a:t>
            </a:r>
            <a:r>
              <a:rPr lang="en-US" sz="3200" dirty="0" err="1"/>
              <a:t>breikkar</a:t>
            </a:r>
            <a:r>
              <a:rPr lang="en-US" sz="3200" dirty="0"/>
              <a:t> </a:t>
            </a:r>
            <a:r>
              <a:rPr lang="en-US" sz="3200" dirty="0" err="1"/>
              <a:t>gjarnan</a:t>
            </a:r>
            <a:r>
              <a:rPr lang="en-US" sz="3200" dirty="0"/>
              <a:t> </a:t>
            </a:r>
            <a:r>
              <a:rPr lang="en-US" sz="3200" dirty="0" err="1"/>
              <a:t>með</a:t>
            </a:r>
            <a:r>
              <a:rPr lang="en-US" sz="3200" dirty="0"/>
              <a:t> </a:t>
            </a:r>
            <a:r>
              <a:rPr lang="en-US" sz="3200" dirty="0" err="1"/>
              <a:t>árunum</a:t>
            </a:r>
            <a:endParaRPr lang="en-US" sz="3200" dirty="0"/>
          </a:p>
        </p:txBody>
      </p:sp>
      <p:pic>
        <p:nvPicPr>
          <p:cNvPr id="3" name="Picture 2">
            <a:extLst>
              <a:ext uri="{FF2B5EF4-FFF2-40B4-BE49-F238E27FC236}">
                <a16:creationId xmlns:a16="http://schemas.microsoft.com/office/drawing/2014/main" id="{5E27829C-77B7-44E9-B735-30F4EACE57EF}"/>
              </a:ext>
            </a:extLst>
          </p:cNvPr>
          <p:cNvPicPr>
            <a:picLocks noChangeAspect="1"/>
          </p:cNvPicPr>
          <p:nvPr/>
        </p:nvPicPr>
        <p:blipFill>
          <a:blip r:embed="rId3"/>
          <a:stretch>
            <a:fillRect/>
          </a:stretch>
        </p:blipFill>
        <p:spPr>
          <a:xfrm>
            <a:off x="6447476" y="643467"/>
            <a:ext cx="3951342" cy="5410199"/>
          </a:xfrm>
          <a:prstGeom prst="rect">
            <a:avLst/>
          </a:prstGeom>
        </p:spPr>
      </p:pic>
      <p:sp>
        <p:nvSpPr>
          <p:cNvPr id="6" name="TextBox 5">
            <a:extLst>
              <a:ext uri="{FF2B5EF4-FFF2-40B4-BE49-F238E27FC236}">
                <a16:creationId xmlns:a16="http://schemas.microsoft.com/office/drawing/2014/main" id="{FB6CD424-A7AB-4463-B954-73E818EF6E8C}"/>
              </a:ext>
            </a:extLst>
          </p:cNvPr>
          <p:cNvSpPr txBox="1"/>
          <p:nvPr/>
        </p:nvSpPr>
        <p:spPr>
          <a:xfrm>
            <a:off x="5327123" y="6053666"/>
            <a:ext cx="6192047" cy="770693"/>
          </a:xfrm>
          <a:prstGeom prst="rect">
            <a:avLst/>
          </a:prstGeom>
          <a:noFill/>
          <a:ln w="19050">
            <a:solidFill>
              <a:schemeClr val="tx1"/>
            </a:solidFill>
          </a:ln>
        </p:spPr>
        <p:txBody>
          <a:bodyPr vert="horz" wrap="square" lIns="91440" tIns="45720" rIns="91440" bIns="45720" rtlCol="0" anchor="ctr">
            <a:normAutofit/>
          </a:bodyPr>
          <a:lstStyle/>
          <a:p>
            <a:pPr algn="ctr">
              <a:lnSpc>
                <a:spcPct val="90000"/>
              </a:lnSpc>
              <a:spcBef>
                <a:spcPct val="0"/>
              </a:spcBef>
              <a:spcAft>
                <a:spcPts val="600"/>
              </a:spcAft>
            </a:pPr>
            <a:r>
              <a:rPr lang="en-US" sz="1100" dirty="0" err="1">
                <a:solidFill>
                  <a:schemeClr val="bg1"/>
                </a:solidFill>
                <a:latin typeface="+mj-lt"/>
                <a:ea typeface="+mj-ea"/>
                <a:cs typeface="+mj-cs"/>
              </a:rPr>
              <a:t>Heimild</a:t>
            </a:r>
            <a:r>
              <a:rPr lang="en-US" sz="1100" dirty="0">
                <a:solidFill>
                  <a:schemeClr val="bg1"/>
                </a:solidFill>
                <a:latin typeface="+mj-lt"/>
                <a:ea typeface="+mj-ea"/>
                <a:cs typeface="+mj-cs"/>
              </a:rPr>
              <a:t>:</a:t>
            </a:r>
            <a:r>
              <a:rPr lang="en-US" sz="1100" kern="1200" dirty="0">
                <a:solidFill>
                  <a:schemeClr val="bg1"/>
                </a:solidFill>
                <a:latin typeface="+mj-lt"/>
                <a:ea typeface="+mj-ea"/>
                <a:cs typeface="+mj-cs"/>
              </a:rPr>
              <a:t> Illustrated Textbook of </a:t>
            </a:r>
            <a:r>
              <a:rPr lang="en-US" sz="1100" kern="1200" dirty="0" err="1">
                <a:solidFill>
                  <a:schemeClr val="bg1"/>
                </a:solidFill>
                <a:latin typeface="+mj-lt"/>
                <a:ea typeface="+mj-ea"/>
                <a:cs typeface="+mj-cs"/>
              </a:rPr>
              <a:t>Paediatrics</a:t>
            </a:r>
            <a:r>
              <a:rPr lang="en-US" sz="1100" kern="1200" dirty="0">
                <a:solidFill>
                  <a:schemeClr val="bg1"/>
                </a:solidFill>
                <a:latin typeface="+mj-lt"/>
                <a:ea typeface="+mj-ea"/>
                <a:cs typeface="+mj-cs"/>
              </a:rPr>
              <a:t>, fifth edition</a:t>
            </a:r>
          </a:p>
          <a:p>
            <a:pPr algn="ctr">
              <a:lnSpc>
                <a:spcPct val="90000"/>
              </a:lnSpc>
              <a:spcBef>
                <a:spcPct val="0"/>
              </a:spcBef>
              <a:spcAft>
                <a:spcPts val="600"/>
              </a:spcAft>
            </a:pPr>
            <a:r>
              <a:rPr lang="en-US" sz="1100" kern="1200" dirty="0">
                <a:solidFill>
                  <a:schemeClr val="bg1"/>
                </a:solidFill>
                <a:latin typeface="+mj-lt"/>
                <a:ea typeface="+mj-ea"/>
                <a:cs typeface="+mj-cs"/>
              </a:rPr>
              <a:t>Tom Lissauer, Will Carroll</a:t>
            </a:r>
          </a:p>
        </p:txBody>
      </p:sp>
    </p:spTree>
    <p:extLst>
      <p:ext uri="{BB962C8B-B14F-4D97-AF65-F5344CB8AC3E}">
        <p14:creationId xmlns:p14="http://schemas.microsoft.com/office/powerpoint/2010/main" val="31373789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8" name="Freeform: Shape 2765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p:cNvSpPr>
            <a:spLocks noGrp="1"/>
          </p:cNvSpPr>
          <p:nvPr>
            <p:ph type="title"/>
          </p:nvPr>
        </p:nvSpPr>
        <p:spPr>
          <a:xfrm>
            <a:off x="686834" y="1153572"/>
            <a:ext cx="3200400" cy="4461163"/>
          </a:xfrm>
        </p:spPr>
        <p:txBody>
          <a:bodyPr vert="horz" lIns="91440" tIns="45720" rIns="91440" bIns="45720" rtlCol="0" anchor="ctr">
            <a:normAutofit/>
          </a:bodyPr>
          <a:lstStyle/>
          <a:p>
            <a:pPr>
              <a:defRPr/>
            </a:pPr>
            <a:r>
              <a:rPr lang="en-US" sz="4100" kern="1200">
                <a:solidFill>
                  <a:srgbClr val="FFFFFF"/>
                </a:solidFill>
                <a:latin typeface="+mj-lt"/>
                <a:ea typeface="+mj-ea"/>
                <a:cs typeface="+mj-cs"/>
              </a:rPr>
              <a:t>Þroskahömlun</a:t>
            </a:r>
          </a:p>
        </p:txBody>
      </p:sp>
      <p:sp>
        <p:nvSpPr>
          <p:cNvPr id="27660" name="Arc 2765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651" name="Content Placeholder 2"/>
          <p:cNvSpPr>
            <a:spLocks noGrp="1"/>
          </p:cNvSpPr>
          <p:nvPr>
            <p:ph idx="4294967295"/>
          </p:nvPr>
        </p:nvSpPr>
        <p:spPr>
          <a:xfrm>
            <a:off x="4447308" y="591344"/>
            <a:ext cx="6906491" cy="5585619"/>
          </a:xfrm>
        </p:spPr>
        <p:txBody>
          <a:bodyPr vert="horz" lIns="91440" tIns="45720" rIns="91440" bIns="45720" rtlCol="0" anchor="ctr">
            <a:normAutofit/>
          </a:bodyPr>
          <a:lstStyle/>
          <a:p>
            <a:pPr>
              <a:defRPr/>
            </a:pPr>
            <a:r>
              <a:rPr lang="en-US"/>
              <a:t>Samheiti yfir þann hóp fatlaðra sem býr fyrst og fremst við verulega skerta vitsmunalega og félagslega færni</a:t>
            </a:r>
          </a:p>
          <a:p>
            <a:pPr>
              <a:defRPr/>
            </a:pPr>
            <a:r>
              <a:rPr lang="en-US"/>
              <a:t>Frammistaða á greindarprófi &gt;2 staðalfrávikum neðan meðaltals</a:t>
            </a:r>
          </a:p>
          <a:p>
            <a:pPr>
              <a:defRPr/>
            </a:pPr>
            <a:r>
              <a:rPr lang="en-US"/>
              <a:t>Skert aðlögun og félagsleg færni  </a:t>
            </a:r>
          </a:p>
          <a:p>
            <a:pPr lvl="1">
              <a:defRPr/>
            </a:pPr>
            <a:r>
              <a:rPr lang="en-US"/>
              <a:t>Færni við framkvæmd daglegra athafna sem nauðsynlegar eru til að einstaklingurinn geti lifað sjálfstæðu og innihaldsríku lífi á fullorðinsárum</a:t>
            </a:r>
          </a:p>
          <a:p>
            <a:pPr lvl="2">
              <a:defRPr/>
            </a:pPr>
            <a:r>
              <a:rPr lang="en-US"/>
              <a:t>Hagnýt málfærni</a:t>
            </a:r>
          </a:p>
          <a:p>
            <a:pPr lvl="2">
              <a:defRPr/>
            </a:pPr>
            <a:r>
              <a:rPr lang="en-US"/>
              <a:t>Athafnir daglegs lífs</a:t>
            </a:r>
          </a:p>
          <a:p>
            <a:pPr lvl="2">
              <a:defRPr/>
            </a:pPr>
            <a:r>
              <a:rPr lang="en-US"/>
              <a:t>Félagsfærni</a:t>
            </a:r>
          </a:p>
          <a:p>
            <a:pPr>
              <a:defRPr/>
            </a:pPr>
            <a:endParaRPr lang="en-US"/>
          </a:p>
        </p:txBody>
      </p:sp>
    </p:spTree>
    <p:extLst>
      <p:ext uri="{BB962C8B-B14F-4D97-AF65-F5344CB8AC3E}">
        <p14:creationId xmlns:p14="http://schemas.microsoft.com/office/powerpoint/2010/main" val="398104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geniusdv.com/news_and_tutorials/2009/06/28/iq_bell_curve.gif"/>
          <p:cNvPicPr>
            <a:picLocks noChangeAspect="1" noChangeArrowheads="1"/>
          </p:cNvPicPr>
          <p:nvPr/>
        </p:nvPicPr>
        <p:blipFill>
          <a:blip r:embed="rId3" cstate="print"/>
          <a:srcRect/>
          <a:stretch>
            <a:fillRect/>
          </a:stretch>
        </p:blipFill>
        <p:spPr bwMode="auto">
          <a:xfrm>
            <a:off x="2423592" y="1484785"/>
            <a:ext cx="7848872" cy="4023953"/>
          </a:xfrm>
          <a:prstGeom prst="rect">
            <a:avLst/>
          </a:prstGeom>
          <a:noFill/>
          <a:ln w="9525">
            <a:solidFill>
              <a:schemeClr val="bg1">
                <a:lumMod val="50000"/>
              </a:schemeClr>
            </a:solidFill>
            <a:miter lim="800000"/>
            <a:headEnd/>
            <a:tailEnd/>
          </a:ln>
        </p:spPr>
      </p:pic>
      <p:sp>
        <p:nvSpPr>
          <p:cNvPr id="44035" name="TextBox 2"/>
          <p:cNvSpPr txBox="1">
            <a:spLocks noChangeArrowheads="1"/>
          </p:cNvSpPr>
          <p:nvPr/>
        </p:nvSpPr>
        <p:spPr bwMode="auto">
          <a:xfrm>
            <a:off x="4079777" y="260648"/>
            <a:ext cx="4588949" cy="892552"/>
          </a:xfrm>
          <a:prstGeom prst="rect">
            <a:avLst/>
          </a:prstGeom>
          <a:noFill/>
          <a:ln w="9525">
            <a:noFill/>
            <a:miter lim="800000"/>
            <a:headEnd/>
            <a:tailEnd/>
          </a:ln>
        </p:spPr>
        <p:txBody>
          <a:bodyPr wrap="none">
            <a:spAutoFit/>
          </a:bodyPr>
          <a:lstStyle/>
          <a:p>
            <a:pPr algn="ctr"/>
            <a:r>
              <a:rPr lang="is-IS" sz="2800" dirty="0">
                <a:latin typeface="Calibri" pitchFamily="34" charset="0"/>
              </a:rPr>
              <a:t>Normalkúrvan</a:t>
            </a:r>
          </a:p>
          <a:p>
            <a:pPr algn="ctr"/>
            <a:r>
              <a:rPr lang="is-IS" sz="2400" dirty="0">
                <a:latin typeface="Calibri" pitchFamily="34" charset="0"/>
              </a:rPr>
              <a:t>Sýnir dreifingu greindarvísitölunnar</a:t>
            </a:r>
          </a:p>
        </p:txBody>
      </p:sp>
      <p:sp>
        <p:nvSpPr>
          <p:cNvPr id="44036" name="TextBox 3"/>
          <p:cNvSpPr txBox="1">
            <a:spLocks noChangeArrowheads="1"/>
          </p:cNvSpPr>
          <p:nvPr/>
        </p:nvSpPr>
        <p:spPr bwMode="auto">
          <a:xfrm>
            <a:off x="3575721" y="3212977"/>
            <a:ext cx="1976247" cy="830997"/>
          </a:xfrm>
          <a:prstGeom prst="rect">
            <a:avLst/>
          </a:prstGeom>
          <a:noFill/>
          <a:ln w="9525">
            <a:noFill/>
            <a:miter lim="800000"/>
            <a:headEnd/>
            <a:tailEnd/>
          </a:ln>
        </p:spPr>
        <p:txBody>
          <a:bodyPr wrap="none">
            <a:spAutoFit/>
          </a:bodyPr>
          <a:lstStyle/>
          <a:p>
            <a:pPr algn="ctr"/>
            <a:r>
              <a:rPr lang="is-IS" sz="2400" dirty="0">
                <a:solidFill>
                  <a:srgbClr val="00B0F0"/>
                </a:solidFill>
              </a:rPr>
              <a:t>Væg </a:t>
            </a:r>
          </a:p>
          <a:p>
            <a:pPr algn="ctr"/>
            <a:r>
              <a:rPr lang="is-IS" sz="2400" dirty="0">
                <a:solidFill>
                  <a:srgbClr val="00B0F0"/>
                </a:solidFill>
              </a:rPr>
              <a:t>þroskahömlun</a:t>
            </a:r>
          </a:p>
        </p:txBody>
      </p:sp>
      <p:cxnSp>
        <p:nvCxnSpPr>
          <p:cNvPr id="6" name="Straight Arrow Connector 5"/>
          <p:cNvCxnSpPr>
            <a:stCxn id="44036" idx="2"/>
          </p:cNvCxnSpPr>
          <p:nvPr/>
        </p:nvCxnSpPr>
        <p:spPr>
          <a:xfrm>
            <a:off x="4563844" y="4043973"/>
            <a:ext cx="92542" cy="537428"/>
          </a:xfrm>
          <a:prstGeom prst="straightConnector1">
            <a:avLst/>
          </a:prstGeom>
          <a:ln w="412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4038" name="TextBox 14"/>
          <p:cNvSpPr txBox="1">
            <a:spLocks noChangeArrowheads="1"/>
          </p:cNvSpPr>
          <p:nvPr/>
        </p:nvSpPr>
        <p:spPr bwMode="auto">
          <a:xfrm>
            <a:off x="3863752" y="5661249"/>
            <a:ext cx="3744416" cy="461665"/>
          </a:xfrm>
          <a:prstGeom prst="rect">
            <a:avLst/>
          </a:prstGeom>
          <a:noFill/>
          <a:ln w="9525">
            <a:noFill/>
            <a:miter lim="800000"/>
            <a:headEnd/>
            <a:tailEnd/>
          </a:ln>
        </p:spPr>
        <p:txBody>
          <a:bodyPr wrap="square">
            <a:spAutoFit/>
          </a:bodyPr>
          <a:lstStyle/>
          <a:p>
            <a:pPr algn="ctr"/>
            <a:r>
              <a:rPr lang="is-IS" sz="2400" dirty="0">
                <a:solidFill>
                  <a:schemeClr val="accent6">
                    <a:lumMod val="75000"/>
                  </a:schemeClr>
                </a:solidFill>
              </a:rPr>
              <a:t>Almennir námserfiðleikar</a:t>
            </a:r>
          </a:p>
        </p:txBody>
      </p:sp>
      <p:cxnSp>
        <p:nvCxnSpPr>
          <p:cNvPr id="17" name="Straight Arrow Connector 16"/>
          <p:cNvCxnSpPr/>
          <p:nvPr/>
        </p:nvCxnSpPr>
        <p:spPr>
          <a:xfrm flipV="1">
            <a:off x="5663952" y="5013176"/>
            <a:ext cx="496" cy="576062"/>
          </a:xfrm>
          <a:prstGeom prst="straightConnector1">
            <a:avLst/>
          </a:prstGeom>
          <a:ln w="412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75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C187B166-3FC2-433C-91C0-6ABD6515383F}"/>
              </a:ext>
            </a:extLst>
          </p:cNvPr>
          <p:cNvSpPr>
            <a:spLocks noGrp="1"/>
          </p:cNvSpPr>
          <p:nvPr>
            <p:ph type="title"/>
          </p:nvPr>
        </p:nvSpPr>
        <p:spPr>
          <a:xfrm>
            <a:off x="556532" y="643467"/>
            <a:ext cx="11210925" cy="744836"/>
          </a:xfrm>
        </p:spPr>
        <p:txBody>
          <a:bodyPr>
            <a:normAutofit/>
          </a:bodyPr>
          <a:lstStyle/>
          <a:p>
            <a:pPr algn="ctr"/>
            <a:r>
              <a:rPr lang="is-IS" sz="3200" dirty="0">
                <a:solidFill>
                  <a:schemeClr val="bg1"/>
                </a:solidFill>
              </a:rPr>
              <a:t>Helstu einkenni </a:t>
            </a:r>
            <a:r>
              <a:rPr lang="is-IS" sz="3200" dirty="0" err="1">
                <a:solidFill>
                  <a:schemeClr val="bg1"/>
                </a:solidFill>
              </a:rPr>
              <a:t>þroskahömlunar</a:t>
            </a:r>
            <a:r>
              <a:rPr lang="is-IS" sz="3200" dirty="0">
                <a:solidFill>
                  <a:schemeClr val="bg1"/>
                </a:solidFill>
              </a:rPr>
              <a:t> hjá börnum</a:t>
            </a:r>
          </a:p>
        </p:txBody>
      </p:sp>
      <p:pic>
        <p:nvPicPr>
          <p:cNvPr id="17410" name="Picture 2" descr="Causes And Treatment Of Intellectual Disability | Stem Cell Research &amp;amp;  Treatment">
            <a:extLst>
              <a:ext uri="{FF2B5EF4-FFF2-40B4-BE49-F238E27FC236}">
                <a16:creationId xmlns:a16="http://schemas.microsoft.com/office/drawing/2014/main" id="{C24FFF69-2149-4AAF-934A-26F58DC726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1049" y="1675227"/>
            <a:ext cx="8369902" cy="43941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3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C18744E-6811-48F2-95C4-61757C2DD7B9}"/>
              </a:ext>
            </a:extLst>
          </p:cNvPr>
          <p:cNvSpPr>
            <a:spLocks noGrp="1"/>
          </p:cNvSpPr>
          <p:nvPr>
            <p:ph type="title"/>
          </p:nvPr>
        </p:nvSpPr>
        <p:spPr>
          <a:xfrm>
            <a:off x="717422" y="1967266"/>
            <a:ext cx="2940178" cy="2547257"/>
          </a:xfrm>
          <a:noFill/>
        </p:spPr>
        <p:txBody>
          <a:bodyPr anchor="ctr">
            <a:normAutofit fontScale="90000"/>
          </a:bodyPr>
          <a:lstStyle/>
          <a:p>
            <a:pPr algn="ctr"/>
            <a:r>
              <a:rPr lang="is-IS" sz="3600">
                <a:solidFill>
                  <a:srgbClr val="FFFFFF"/>
                </a:solidFill>
              </a:rPr>
              <a:t>Algengar birtingarmyndir  þroskahömlunar eftir aldri barns</a:t>
            </a:r>
            <a:endParaRPr lang="is-IS" sz="3600" dirty="0">
              <a:solidFill>
                <a:srgbClr val="FFFFFF"/>
              </a:solidFill>
            </a:endParaRPr>
          </a:p>
        </p:txBody>
      </p:sp>
      <p:pic>
        <p:nvPicPr>
          <p:cNvPr id="18434" name="Picture 2" descr="Intellectual Disorder | en1neuro">
            <a:extLst>
              <a:ext uri="{FF2B5EF4-FFF2-40B4-BE49-F238E27FC236}">
                <a16:creationId xmlns:a16="http://schemas.microsoft.com/office/drawing/2014/main" id="{3D2B50D7-A306-4394-A450-44B78B5025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6526" y="565785"/>
            <a:ext cx="7635240" cy="57264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0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9" name="Rectangle 2048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1" name="Freeform: Shape 2049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GB"/>
          </a:p>
        </p:txBody>
      </p:sp>
      <p:sp useBgFill="1">
        <p:nvSpPr>
          <p:cNvPr id="20493" name="Freeform: Shape 2049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0495" name="Freeform: Shape 2049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ill 1">
            <a:extLst>
              <a:ext uri="{FF2B5EF4-FFF2-40B4-BE49-F238E27FC236}">
                <a16:creationId xmlns:a16="http://schemas.microsoft.com/office/drawing/2014/main" id="{D7E7E3DD-719C-4247-A1F7-202C2C1C5CE3}"/>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3500" kern="1200">
                <a:solidFill>
                  <a:schemeClr val="tx1"/>
                </a:solidFill>
                <a:latin typeface="+mj-lt"/>
                <a:ea typeface="+mj-ea"/>
                <a:cs typeface="+mj-cs"/>
              </a:rPr>
              <a:t>Mismunandi stig þroskahömlunar   </a:t>
            </a:r>
            <a:br>
              <a:rPr lang="en-US" sz="3500" kern="1200">
                <a:solidFill>
                  <a:schemeClr val="tx1"/>
                </a:solidFill>
                <a:latin typeface="+mj-lt"/>
                <a:ea typeface="+mj-ea"/>
                <a:cs typeface="+mj-cs"/>
              </a:rPr>
            </a:br>
            <a:r>
              <a:rPr lang="en-US" sz="3500" kern="1200">
                <a:solidFill>
                  <a:schemeClr val="tx1"/>
                </a:solidFill>
                <a:latin typeface="+mj-lt"/>
                <a:ea typeface="+mj-ea"/>
                <a:cs typeface="+mj-cs"/>
              </a:rPr>
              <a:t>-------</a:t>
            </a:r>
            <a:br>
              <a:rPr lang="en-US" sz="3500" kern="1200">
                <a:solidFill>
                  <a:schemeClr val="tx1"/>
                </a:solidFill>
                <a:latin typeface="+mj-lt"/>
                <a:ea typeface="+mj-ea"/>
                <a:cs typeface="+mj-cs"/>
              </a:rPr>
            </a:br>
            <a:r>
              <a:rPr lang="en-US" sz="3500" kern="1200">
                <a:solidFill>
                  <a:schemeClr val="tx1"/>
                </a:solidFill>
                <a:latin typeface="+mj-lt"/>
                <a:ea typeface="+mj-ea"/>
                <a:cs typeface="+mj-cs"/>
              </a:rPr>
              <a:t>Væg</a:t>
            </a:r>
            <a:br>
              <a:rPr lang="en-US" sz="3500" kern="1200">
                <a:solidFill>
                  <a:schemeClr val="tx1"/>
                </a:solidFill>
                <a:latin typeface="+mj-lt"/>
                <a:ea typeface="+mj-ea"/>
                <a:cs typeface="+mj-cs"/>
              </a:rPr>
            </a:br>
            <a:r>
              <a:rPr lang="en-US" sz="3500" kern="1200">
                <a:solidFill>
                  <a:schemeClr val="tx1"/>
                </a:solidFill>
                <a:latin typeface="+mj-lt"/>
                <a:ea typeface="+mj-ea"/>
                <a:cs typeface="+mj-cs"/>
              </a:rPr>
              <a:t>Miðlungs</a:t>
            </a:r>
            <a:br>
              <a:rPr lang="en-US" sz="3500" kern="1200">
                <a:solidFill>
                  <a:schemeClr val="tx1"/>
                </a:solidFill>
                <a:latin typeface="+mj-lt"/>
                <a:ea typeface="+mj-ea"/>
                <a:cs typeface="+mj-cs"/>
              </a:rPr>
            </a:br>
            <a:r>
              <a:rPr lang="en-US" sz="3500" kern="1200">
                <a:solidFill>
                  <a:schemeClr val="tx1"/>
                </a:solidFill>
                <a:latin typeface="+mj-lt"/>
                <a:ea typeface="+mj-ea"/>
                <a:cs typeface="+mj-cs"/>
              </a:rPr>
              <a:t>Alvarleg</a:t>
            </a:r>
            <a:br>
              <a:rPr lang="en-US" sz="3500" kern="1200">
                <a:solidFill>
                  <a:schemeClr val="tx1"/>
                </a:solidFill>
                <a:latin typeface="+mj-lt"/>
                <a:ea typeface="+mj-ea"/>
                <a:cs typeface="+mj-cs"/>
              </a:rPr>
            </a:br>
            <a:r>
              <a:rPr lang="en-US" sz="3500" kern="1200">
                <a:solidFill>
                  <a:schemeClr val="tx1"/>
                </a:solidFill>
                <a:latin typeface="+mj-lt"/>
                <a:ea typeface="+mj-ea"/>
                <a:cs typeface="+mj-cs"/>
              </a:rPr>
              <a:t>Djúp</a:t>
            </a:r>
          </a:p>
        </p:txBody>
      </p:sp>
      <p:pic>
        <p:nvPicPr>
          <p:cNvPr id="20482" name="Picture 2" descr="General resources and information - Disabilities and Specific Needs">
            <a:extLst>
              <a:ext uri="{FF2B5EF4-FFF2-40B4-BE49-F238E27FC236}">
                <a16:creationId xmlns:a16="http://schemas.microsoft.com/office/drawing/2014/main" id="{2296792F-2BAD-4119-A6C3-0F30CE089F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16251" y="1580514"/>
            <a:ext cx="6631341" cy="369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7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8CB46-331D-4D71-BFD9-A83AEE1C151D}"/>
              </a:ext>
            </a:extLst>
          </p:cNvPr>
          <p:cNvSpPr>
            <a:spLocks noGrp="1"/>
          </p:cNvSpPr>
          <p:nvPr>
            <p:ph type="title"/>
          </p:nvPr>
        </p:nvSpPr>
        <p:spPr>
          <a:xfrm>
            <a:off x="686834" y="1153572"/>
            <a:ext cx="3200400" cy="4461163"/>
          </a:xfrm>
        </p:spPr>
        <p:txBody>
          <a:bodyPr>
            <a:normAutofit/>
          </a:bodyPr>
          <a:lstStyle/>
          <a:p>
            <a:pPr>
              <a:defRPr/>
            </a:pPr>
            <a:r>
              <a:rPr lang="is-IS">
                <a:solidFill>
                  <a:srgbClr val="FFFFFF"/>
                </a:solidFill>
              </a:rPr>
              <a:t>Efnistök</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2F3EAD-2266-4FC9-9CE6-E996231F1BF4}"/>
              </a:ext>
            </a:extLst>
          </p:cNvPr>
          <p:cNvSpPr>
            <a:spLocks noGrp="1"/>
          </p:cNvSpPr>
          <p:nvPr>
            <p:ph idx="1"/>
          </p:nvPr>
        </p:nvSpPr>
        <p:spPr>
          <a:xfrm>
            <a:off x="4447308" y="591344"/>
            <a:ext cx="6906491" cy="5585619"/>
          </a:xfrm>
        </p:spPr>
        <p:txBody>
          <a:bodyPr anchor="ctr">
            <a:normAutofit/>
          </a:bodyPr>
          <a:lstStyle/>
          <a:p>
            <a:pPr>
              <a:defRPr/>
            </a:pPr>
            <a:r>
              <a:rPr lang="is-IS"/>
              <a:t>Nokkur orð um Ráðgjafar- og greiningarstöð</a:t>
            </a:r>
          </a:p>
          <a:p>
            <a:pPr>
              <a:defRPr/>
            </a:pPr>
            <a:r>
              <a:rPr lang="is-IS"/>
              <a:t>Þroski barna</a:t>
            </a:r>
          </a:p>
          <a:p>
            <a:pPr>
              <a:defRPr/>
            </a:pPr>
            <a:r>
              <a:rPr lang="is-IS"/>
              <a:t>Fatlanir</a:t>
            </a:r>
          </a:p>
          <a:p>
            <a:pPr lvl="1">
              <a:defRPr/>
            </a:pPr>
            <a:r>
              <a:rPr lang="is-IS" dirty="0"/>
              <a:t>Þroskahömlun</a:t>
            </a:r>
          </a:p>
          <a:p>
            <a:pPr lvl="1">
              <a:defRPr/>
            </a:pPr>
            <a:r>
              <a:rPr lang="is-IS" dirty="0"/>
              <a:t>Einhverfurófsraskanir</a:t>
            </a:r>
          </a:p>
          <a:p>
            <a:pPr lvl="1">
              <a:defRPr/>
            </a:pPr>
            <a:r>
              <a:rPr lang="is-IS" dirty="0"/>
              <a:t>CP-hreyfihömlun</a:t>
            </a:r>
          </a:p>
          <a:p>
            <a:pPr lvl="1">
              <a:defRPr/>
            </a:pPr>
            <a:r>
              <a:rPr lang="is-IS" dirty="0"/>
              <a:t>Heyrnarleysi</a:t>
            </a:r>
          </a:p>
          <a:p>
            <a:pPr lvl="1">
              <a:defRPr/>
            </a:pPr>
            <a:r>
              <a:rPr lang="is-IS" dirty="0"/>
              <a:t>Blinda</a:t>
            </a:r>
          </a:p>
          <a:p>
            <a:pPr>
              <a:defRPr/>
            </a:pPr>
            <a:endParaRPr lang="is-IS"/>
          </a:p>
        </p:txBody>
      </p:sp>
    </p:spTree>
    <p:extLst>
      <p:ext uri="{BB962C8B-B14F-4D97-AF65-F5344CB8AC3E}">
        <p14:creationId xmlns:p14="http://schemas.microsoft.com/office/powerpoint/2010/main" val="280271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7C6401-556E-4916-A2CF-850A9F3234BB}"/>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400" kern="1200">
                <a:solidFill>
                  <a:srgbClr val="FFFFFF"/>
                </a:solidFill>
                <a:latin typeface="+mj-lt"/>
                <a:ea typeface="+mj-ea"/>
                <a:cs typeface="+mj-cs"/>
              </a:rPr>
              <a:t>Þroskahömlun, orsakarannsóknir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B595A679-0F89-4F56-898D-DB24A7E1E527}"/>
              </a:ext>
            </a:extLst>
          </p:cNvPr>
          <p:cNvSpPr txBox="1"/>
          <p:nvPr/>
        </p:nvSpPr>
        <p:spPr>
          <a:xfrm>
            <a:off x="4355024" y="427704"/>
            <a:ext cx="7278812" cy="6111208"/>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r>
              <a:rPr lang="en-US" sz="1900" dirty="0" err="1"/>
              <a:t>Litningarannsóknir</a:t>
            </a:r>
            <a:endParaRPr lang="en-US" sz="1900" dirty="0"/>
          </a:p>
          <a:p>
            <a:pPr indent="-228600">
              <a:lnSpc>
                <a:spcPct val="90000"/>
              </a:lnSpc>
              <a:spcAft>
                <a:spcPts val="600"/>
              </a:spcAft>
              <a:buFont typeface="Arial" panose="020B0604020202020204" pitchFamily="34" charset="0"/>
              <a:buChar char="•"/>
            </a:pPr>
            <a:r>
              <a:rPr lang="en-US" sz="1900" dirty="0" err="1"/>
              <a:t>Efnaskiptarannsóknir</a:t>
            </a:r>
            <a:endParaRPr lang="en-US" sz="1900" dirty="0"/>
          </a:p>
          <a:p>
            <a:pPr indent="-228600">
              <a:lnSpc>
                <a:spcPct val="90000"/>
              </a:lnSpc>
              <a:spcAft>
                <a:spcPts val="600"/>
              </a:spcAft>
              <a:buFont typeface="Arial" panose="020B0604020202020204" pitchFamily="34" charset="0"/>
              <a:buChar char="•"/>
            </a:pPr>
            <a:r>
              <a:rPr lang="en-US" sz="1900" dirty="0" err="1"/>
              <a:t>Leita</a:t>
            </a:r>
            <a:r>
              <a:rPr lang="en-US" sz="1900" dirty="0"/>
              <a:t> </a:t>
            </a:r>
            <a:r>
              <a:rPr lang="en-US" sz="1900" dirty="0" err="1"/>
              <a:t>að</a:t>
            </a:r>
            <a:r>
              <a:rPr lang="en-US" sz="1900" dirty="0"/>
              <a:t> </a:t>
            </a:r>
            <a:r>
              <a:rPr lang="en-US" sz="1900" dirty="0" err="1"/>
              <a:t>mögulegum</a:t>
            </a:r>
            <a:r>
              <a:rPr lang="en-US" sz="1900" dirty="0"/>
              <a:t> </a:t>
            </a:r>
            <a:r>
              <a:rPr lang="en-US" sz="1900" dirty="0" err="1"/>
              <a:t>sýkingum</a:t>
            </a:r>
            <a:endParaRPr lang="en-US" sz="1900" dirty="0"/>
          </a:p>
          <a:p>
            <a:pPr indent="-228600">
              <a:lnSpc>
                <a:spcPct val="90000"/>
              </a:lnSpc>
              <a:spcAft>
                <a:spcPts val="600"/>
              </a:spcAft>
              <a:buFont typeface="Arial" panose="020B0604020202020204" pitchFamily="34" charset="0"/>
              <a:buChar char="•"/>
            </a:pPr>
            <a:r>
              <a:rPr lang="en-US" sz="1900" dirty="0" err="1"/>
              <a:t>Myndataka</a:t>
            </a:r>
            <a:r>
              <a:rPr lang="en-US" sz="1900" dirty="0"/>
              <a:t> </a:t>
            </a:r>
            <a:r>
              <a:rPr lang="en-US" sz="1900" dirty="0" err="1"/>
              <a:t>af</a:t>
            </a:r>
            <a:r>
              <a:rPr lang="en-US" sz="1900" dirty="0"/>
              <a:t> </a:t>
            </a:r>
            <a:r>
              <a:rPr lang="en-US" sz="1900" dirty="0" err="1"/>
              <a:t>höfði</a:t>
            </a:r>
            <a:r>
              <a:rPr lang="en-US" sz="1900" dirty="0"/>
              <a:t> </a:t>
            </a:r>
          </a:p>
          <a:p>
            <a:pPr marL="571500" indent="-228600">
              <a:lnSpc>
                <a:spcPct val="90000"/>
              </a:lnSpc>
              <a:spcAft>
                <a:spcPts val="600"/>
              </a:spcAft>
              <a:buFont typeface="Arial" panose="020B0604020202020204" pitchFamily="34" charset="0"/>
              <a:buChar char="•"/>
            </a:pPr>
            <a:r>
              <a:rPr lang="en-US" sz="1900" dirty="0"/>
              <a:t>	</a:t>
            </a:r>
            <a:r>
              <a:rPr lang="en-US" sz="1900" dirty="0" err="1"/>
              <a:t>Ómskoðun</a:t>
            </a:r>
            <a:r>
              <a:rPr lang="en-US" sz="1900" dirty="0"/>
              <a:t> </a:t>
            </a:r>
            <a:r>
              <a:rPr lang="en-US" sz="1900" dirty="0" err="1"/>
              <a:t>af</a:t>
            </a:r>
            <a:r>
              <a:rPr lang="en-US" sz="1900" dirty="0"/>
              <a:t> </a:t>
            </a:r>
            <a:r>
              <a:rPr lang="en-US" sz="1900" dirty="0" err="1"/>
              <a:t>höfði</a:t>
            </a:r>
            <a:r>
              <a:rPr lang="en-US" sz="1900" dirty="0"/>
              <a:t> </a:t>
            </a:r>
            <a:r>
              <a:rPr lang="en-US" sz="1900" dirty="0" err="1"/>
              <a:t>fyrstu</a:t>
            </a:r>
            <a:r>
              <a:rPr lang="en-US" sz="1900" dirty="0"/>
              <a:t> </a:t>
            </a:r>
            <a:r>
              <a:rPr lang="en-US" sz="1900" dirty="0" err="1"/>
              <a:t>vikurnar</a:t>
            </a:r>
            <a:endParaRPr lang="en-US" sz="1900" dirty="0"/>
          </a:p>
          <a:p>
            <a:pPr marL="571500" indent="-228600">
              <a:lnSpc>
                <a:spcPct val="90000"/>
              </a:lnSpc>
              <a:spcAft>
                <a:spcPts val="600"/>
              </a:spcAft>
              <a:buFont typeface="Arial" panose="020B0604020202020204" pitchFamily="34" charset="0"/>
              <a:buChar char="•"/>
            </a:pPr>
            <a:r>
              <a:rPr lang="en-US" sz="1900" dirty="0"/>
              <a:t>	</a:t>
            </a:r>
            <a:r>
              <a:rPr lang="en-US" sz="1900" dirty="0" err="1"/>
              <a:t>Tölvusneiðmyndir</a:t>
            </a:r>
            <a:r>
              <a:rPr lang="en-US" sz="1900" dirty="0"/>
              <a:t>, </a:t>
            </a:r>
            <a:r>
              <a:rPr lang="en-US" sz="1900" dirty="0" err="1"/>
              <a:t>segulómun</a:t>
            </a:r>
            <a:endParaRPr lang="en-US" sz="1900" dirty="0"/>
          </a:p>
          <a:p>
            <a:pPr marL="571500" indent="-228600">
              <a:lnSpc>
                <a:spcPct val="90000"/>
              </a:lnSpc>
              <a:spcAft>
                <a:spcPts val="600"/>
              </a:spcAft>
              <a:buFont typeface="Arial" panose="020B0604020202020204" pitchFamily="34" charset="0"/>
              <a:buChar char="•"/>
            </a:pPr>
            <a:r>
              <a:rPr lang="en-US" sz="1900" dirty="0"/>
              <a:t>	</a:t>
            </a:r>
            <a:r>
              <a:rPr lang="en-US" sz="1900" dirty="0" err="1"/>
              <a:t>Rtg</a:t>
            </a:r>
            <a:r>
              <a:rPr lang="en-US" sz="1900" dirty="0"/>
              <a:t> </a:t>
            </a:r>
            <a:r>
              <a:rPr lang="en-US" sz="1900" dirty="0" err="1"/>
              <a:t>af</a:t>
            </a:r>
            <a:r>
              <a:rPr lang="en-US" sz="1900" dirty="0"/>
              <a:t> </a:t>
            </a:r>
            <a:r>
              <a:rPr lang="en-US" sz="1900" dirty="0" err="1"/>
              <a:t>beinum</a:t>
            </a:r>
            <a:r>
              <a:rPr lang="en-US" sz="1900" dirty="0"/>
              <a:t>, </a:t>
            </a:r>
            <a:r>
              <a:rPr lang="en-US" sz="1900" dirty="0" err="1"/>
              <a:t>beinaldur</a:t>
            </a:r>
            <a:endParaRPr lang="en-US" sz="1900" dirty="0"/>
          </a:p>
          <a:p>
            <a:pPr indent="-228600">
              <a:lnSpc>
                <a:spcPct val="90000"/>
              </a:lnSpc>
              <a:spcAft>
                <a:spcPts val="600"/>
              </a:spcAft>
              <a:buFont typeface="Arial" panose="020B0604020202020204" pitchFamily="34" charset="0"/>
              <a:buChar char="•"/>
            </a:pPr>
            <a:r>
              <a:rPr lang="en-US" sz="1900" dirty="0" err="1"/>
              <a:t>Heilalínurit</a:t>
            </a:r>
            <a:r>
              <a:rPr lang="en-US" sz="1900" dirty="0"/>
              <a:t> – </a:t>
            </a:r>
            <a:r>
              <a:rPr lang="en-US" sz="1900" dirty="0" err="1"/>
              <a:t>ef</a:t>
            </a:r>
            <a:r>
              <a:rPr lang="en-US" sz="1900" dirty="0"/>
              <a:t> </a:t>
            </a:r>
            <a:r>
              <a:rPr lang="en-US" sz="1900" dirty="0" err="1"/>
              <a:t>grunur</a:t>
            </a:r>
            <a:r>
              <a:rPr lang="en-US" sz="1900" dirty="0"/>
              <a:t> um flog</a:t>
            </a:r>
          </a:p>
          <a:p>
            <a:pPr indent="-228600">
              <a:lnSpc>
                <a:spcPct val="90000"/>
              </a:lnSpc>
              <a:spcAft>
                <a:spcPts val="600"/>
              </a:spcAft>
              <a:buFont typeface="Arial" panose="020B0604020202020204" pitchFamily="34" charset="0"/>
              <a:buChar char="•"/>
            </a:pPr>
            <a:r>
              <a:rPr lang="en-US" sz="1900" dirty="0" err="1"/>
              <a:t>Vefjasýni</a:t>
            </a:r>
            <a:r>
              <a:rPr lang="en-US" sz="1900" dirty="0"/>
              <a:t> – </a:t>
            </a:r>
            <a:r>
              <a:rPr lang="en-US" sz="1900" dirty="0" err="1"/>
              <a:t>úr</a:t>
            </a:r>
            <a:r>
              <a:rPr lang="en-US" sz="1900" dirty="0"/>
              <a:t> </a:t>
            </a:r>
            <a:r>
              <a:rPr lang="en-US" sz="1900" dirty="0" err="1"/>
              <a:t>taug</a:t>
            </a:r>
            <a:r>
              <a:rPr lang="en-US" sz="1900" dirty="0"/>
              <a:t>, </a:t>
            </a:r>
            <a:r>
              <a:rPr lang="en-US" sz="1900" dirty="0" err="1"/>
              <a:t>húð</a:t>
            </a:r>
            <a:r>
              <a:rPr lang="en-US" sz="1900" dirty="0"/>
              <a:t>, </a:t>
            </a:r>
            <a:r>
              <a:rPr lang="en-US" sz="1900" dirty="0" err="1"/>
              <a:t>vöðva</a:t>
            </a:r>
            <a:endParaRPr lang="en-US" sz="1900" dirty="0"/>
          </a:p>
          <a:p>
            <a:pPr indent="-228600">
              <a:lnSpc>
                <a:spcPct val="90000"/>
              </a:lnSpc>
              <a:spcAft>
                <a:spcPts val="600"/>
              </a:spcAft>
              <a:buFont typeface="Arial" panose="020B0604020202020204" pitchFamily="34" charset="0"/>
              <a:buChar char="•"/>
            </a:pPr>
            <a:r>
              <a:rPr lang="en-US" sz="1900" dirty="0" err="1"/>
              <a:t>Aðrar</a:t>
            </a:r>
            <a:r>
              <a:rPr lang="en-US" sz="1900" dirty="0"/>
              <a:t> </a:t>
            </a:r>
            <a:r>
              <a:rPr lang="en-US" sz="1900" dirty="0" err="1"/>
              <a:t>rannsóknir</a:t>
            </a:r>
            <a:endParaRPr lang="en-US" sz="1900" dirty="0"/>
          </a:p>
          <a:p>
            <a:pPr marL="571500" indent="-228600">
              <a:lnSpc>
                <a:spcPct val="90000"/>
              </a:lnSpc>
              <a:spcAft>
                <a:spcPts val="600"/>
              </a:spcAft>
              <a:buFont typeface="Arial" panose="020B0604020202020204" pitchFamily="34" charset="0"/>
              <a:buChar char="•"/>
            </a:pPr>
            <a:r>
              <a:rPr lang="en-US" sz="1900" dirty="0"/>
              <a:t>	</a:t>
            </a:r>
            <a:r>
              <a:rPr lang="en-US" sz="1900" dirty="0" err="1"/>
              <a:t>heyrnarmæling</a:t>
            </a:r>
            <a:endParaRPr lang="en-US" sz="1900" dirty="0"/>
          </a:p>
          <a:p>
            <a:pPr marL="571500" indent="-228600">
              <a:lnSpc>
                <a:spcPct val="90000"/>
              </a:lnSpc>
              <a:spcAft>
                <a:spcPts val="600"/>
              </a:spcAft>
              <a:buFont typeface="Arial" panose="020B0604020202020204" pitchFamily="34" charset="0"/>
              <a:buChar char="•"/>
            </a:pPr>
            <a:r>
              <a:rPr lang="en-US" sz="1900" dirty="0"/>
              <a:t>	</a:t>
            </a:r>
            <a:r>
              <a:rPr lang="en-US" sz="1900" dirty="0" err="1"/>
              <a:t>sjónskoðun</a:t>
            </a:r>
            <a:endParaRPr lang="en-US" sz="1900" dirty="0"/>
          </a:p>
          <a:p>
            <a:pPr marL="571500" indent="-228600">
              <a:lnSpc>
                <a:spcPct val="90000"/>
              </a:lnSpc>
              <a:spcAft>
                <a:spcPts val="600"/>
              </a:spcAft>
              <a:buFont typeface="Arial" panose="020B0604020202020204" pitchFamily="34" charset="0"/>
              <a:buChar char="•"/>
            </a:pPr>
            <a:r>
              <a:rPr lang="en-US" sz="1900" dirty="0"/>
              <a:t>	</a:t>
            </a:r>
            <a:r>
              <a:rPr lang="en-US" sz="1900" dirty="0" err="1"/>
              <a:t>nánari</a:t>
            </a:r>
            <a:r>
              <a:rPr lang="en-US" sz="1900" dirty="0"/>
              <a:t> </a:t>
            </a:r>
            <a:r>
              <a:rPr lang="en-US" sz="1900" dirty="0" err="1"/>
              <a:t>erfðafræðirannsóknir</a:t>
            </a:r>
            <a:endParaRPr lang="en-US" sz="1900" dirty="0"/>
          </a:p>
          <a:p>
            <a:pPr marL="571500" indent="-228600">
              <a:lnSpc>
                <a:spcPct val="90000"/>
              </a:lnSpc>
              <a:spcAft>
                <a:spcPts val="600"/>
              </a:spcAft>
              <a:buFont typeface="Arial" panose="020B0604020202020204" pitchFamily="34" charset="0"/>
              <a:buChar char="•"/>
            </a:pPr>
            <a:r>
              <a:rPr lang="en-US" sz="1900" dirty="0"/>
              <a:t>	mat á </a:t>
            </a:r>
            <a:r>
              <a:rPr lang="en-US" sz="1900" dirty="0" err="1"/>
              <a:t>vitsmunaþroska</a:t>
            </a:r>
            <a:r>
              <a:rPr lang="en-US" sz="1900" dirty="0"/>
              <a:t> og </a:t>
            </a:r>
            <a:r>
              <a:rPr lang="en-US" sz="1900" dirty="0" err="1"/>
              <a:t>hegðunarþáttum</a:t>
            </a:r>
            <a:endParaRPr lang="en-US" sz="1900" dirty="0"/>
          </a:p>
          <a:p>
            <a:pPr marL="571500" indent="-228600">
              <a:lnSpc>
                <a:spcPct val="90000"/>
              </a:lnSpc>
              <a:spcAft>
                <a:spcPts val="600"/>
              </a:spcAft>
              <a:buFont typeface="Arial" panose="020B0604020202020204" pitchFamily="34" charset="0"/>
              <a:buChar char="•"/>
            </a:pPr>
            <a:r>
              <a:rPr lang="en-US" sz="1900" dirty="0"/>
              <a:t>	mat á </a:t>
            </a:r>
            <a:r>
              <a:rPr lang="en-US" sz="1900" dirty="0" err="1"/>
              <a:t>þörf</a:t>
            </a:r>
            <a:r>
              <a:rPr lang="en-US" sz="1900" dirty="0"/>
              <a:t> </a:t>
            </a:r>
            <a:r>
              <a:rPr lang="en-US" sz="1900" dirty="0" err="1"/>
              <a:t>fyrir</a:t>
            </a:r>
            <a:r>
              <a:rPr lang="en-US" sz="1900" dirty="0"/>
              <a:t> </a:t>
            </a:r>
            <a:r>
              <a:rPr lang="en-US" sz="1900" dirty="0" err="1"/>
              <a:t>meðferð</a:t>
            </a:r>
            <a:r>
              <a:rPr lang="en-US" sz="1900" dirty="0"/>
              <a:t> </a:t>
            </a:r>
            <a:r>
              <a:rPr lang="en-US" sz="1900" dirty="0" err="1"/>
              <a:t>t.d.</a:t>
            </a:r>
            <a:r>
              <a:rPr lang="en-US" sz="1900" dirty="0"/>
              <a:t> </a:t>
            </a:r>
            <a:r>
              <a:rPr lang="en-US" sz="1900" dirty="0" err="1"/>
              <a:t>sjúkra</a:t>
            </a:r>
            <a:r>
              <a:rPr lang="en-US" sz="1900" dirty="0"/>
              <a:t>-, </a:t>
            </a:r>
            <a:r>
              <a:rPr lang="en-US" sz="1900" dirty="0" err="1"/>
              <a:t>iðju</a:t>
            </a:r>
            <a:r>
              <a:rPr lang="en-US" sz="1900" dirty="0"/>
              <a:t>- og </a:t>
            </a:r>
            <a:r>
              <a:rPr lang="en-US" sz="1900" dirty="0" err="1"/>
              <a:t>talþjálfun</a:t>
            </a:r>
            <a:endParaRPr lang="en-US" sz="1900" dirty="0"/>
          </a:p>
          <a:p>
            <a:pPr marL="571500" indent="-228600">
              <a:lnSpc>
                <a:spcPct val="90000"/>
              </a:lnSpc>
              <a:spcAft>
                <a:spcPts val="600"/>
              </a:spcAft>
              <a:buFont typeface="Arial" panose="020B0604020202020204" pitchFamily="34" charset="0"/>
              <a:buChar char="•"/>
            </a:pPr>
            <a:r>
              <a:rPr lang="en-US" sz="1900" dirty="0"/>
              <a:t>	</a:t>
            </a:r>
            <a:r>
              <a:rPr lang="en-US" sz="1900" dirty="0" err="1"/>
              <a:t>athugun</a:t>
            </a:r>
            <a:r>
              <a:rPr lang="en-US" sz="1900" dirty="0"/>
              <a:t> </a:t>
            </a:r>
            <a:r>
              <a:rPr lang="en-US" sz="1900" dirty="0" err="1"/>
              <a:t>hjá</a:t>
            </a:r>
            <a:r>
              <a:rPr lang="en-US" sz="1900" dirty="0"/>
              <a:t> </a:t>
            </a:r>
            <a:r>
              <a:rPr lang="en-US" sz="1900" dirty="0" err="1"/>
              <a:t>barnageðlækni</a:t>
            </a:r>
            <a:endParaRPr lang="en-US" sz="1900" dirty="0"/>
          </a:p>
          <a:p>
            <a:pPr marL="571500" indent="-228600">
              <a:lnSpc>
                <a:spcPct val="90000"/>
              </a:lnSpc>
              <a:spcAft>
                <a:spcPts val="600"/>
              </a:spcAft>
              <a:buFont typeface="Arial" panose="020B0604020202020204" pitchFamily="34" charset="0"/>
              <a:buChar char="•"/>
            </a:pPr>
            <a:r>
              <a:rPr lang="en-US" sz="1900" dirty="0"/>
              <a:t>	</a:t>
            </a:r>
            <a:r>
              <a:rPr lang="en-US" sz="1900" dirty="0" err="1"/>
              <a:t>næringarfræðingur</a:t>
            </a:r>
            <a:endParaRPr lang="en-US" sz="1900" dirty="0"/>
          </a:p>
          <a:p>
            <a:pPr marL="571500" indent="-228600">
              <a:lnSpc>
                <a:spcPct val="90000"/>
              </a:lnSpc>
              <a:spcAft>
                <a:spcPts val="600"/>
              </a:spcAft>
              <a:buFont typeface="Arial" panose="020B0604020202020204" pitchFamily="34" charset="0"/>
              <a:buChar char="•"/>
            </a:pPr>
            <a:r>
              <a:rPr lang="en-US" sz="1900" dirty="0"/>
              <a:t>	</a:t>
            </a:r>
            <a:r>
              <a:rPr lang="en-US" sz="1900" dirty="0" err="1"/>
              <a:t>upplýsingar</a:t>
            </a:r>
            <a:r>
              <a:rPr lang="en-US" sz="1900" dirty="0"/>
              <a:t> </a:t>
            </a:r>
            <a:r>
              <a:rPr lang="en-US" sz="1900" dirty="0" err="1"/>
              <a:t>frá</a:t>
            </a:r>
            <a:r>
              <a:rPr lang="en-US" sz="1900" dirty="0"/>
              <a:t> </a:t>
            </a:r>
            <a:r>
              <a:rPr lang="en-US" sz="1900" dirty="0" err="1"/>
              <a:t>leikskóla</a:t>
            </a:r>
            <a:r>
              <a:rPr lang="en-US" sz="1900" dirty="0"/>
              <a:t>/</a:t>
            </a:r>
            <a:r>
              <a:rPr lang="en-US" sz="1900" dirty="0" err="1"/>
              <a:t>skóla</a:t>
            </a:r>
            <a:endParaRPr lang="en-US" sz="1900" dirty="0"/>
          </a:p>
          <a:p>
            <a:pPr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201369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9" name="Freeform: Shape 10248">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GB"/>
          </a:p>
        </p:txBody>
      </p:sp>
      <p:sp useBgFill="1">
        <p:nvSpPr>
          <p:cNvPr id="10251" name="Freeform: Shape 10250">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0253" name="Freeform: Shape 10252">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ill 1">
            <a:extLst>
              <a:ext uri="{FF2B5EF4-FFF2-40B4-BE49-F238E27FC236}">
                <a16:creationId xmlns:a16="http://schemas.microsoft.com/office/drawing/2014/main" id="{31DE6BB6-BD3F-4E76-B4E2-3370A151BC5A}"/>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000" kern="1200">
                <a:solidFill>
                  <a:schemeClr val="tx1"/>
                </a:solidFill>
                <a:latin typeface="+mj-lt"/>
                <a:ea typeface="+mj-ea"/>
                <a:cs typeface="+mj-cs"/>
              </a:rPr>
              <a:t>Helstu orsakir fyrir þroskahömlun</a:t>
            </a:r>
          </a:p>
        </p:txBody>
      </p:sp>
      <p:pic>
        <p:nvPicPr>
          <p:cNvPr id="10242" name="Picture 2" descr="Table 1. Causes of Intellectual">
            <a:extLst>
              <a:ext uri="{FF2B5EF4-FFF2-40B4-BE49-F238E27FC236}">
                <a16:creationId xmlns:a16="http://schemas.microsoft.com/office/drawing/2014/main" id="{BB893E11-CAE6-4FB7-9525-F661242D7A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2050" y="293014"/>
            <a:ext cx="4440630" cy="634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737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135152-45EB-72E1-32BD-9BD54895BC1A}"/>
              </a:ext>
            </a:extLst>
          </p:cNvPr>
          <p:cNvPicPr>
            <a:picLocks noChangeAspect="1"/>
          </p:cNvPicPr>
          <p:nvPr/>
        </p:nvPicPr>
        <p:blipFill>
          <a:blip r:embed="rId2"/>
          <a:stretch>
            <a:fillRect/>
          </a:stretch>
        </p:blipFill>
        <p:spPr>
          <a:xfrm>
            <a:off x="2200759" y="427429"/>
            <a:ext cx="6431797" cy="5200176"/>
          </a:xfrm>
          <a:prstGeom prst="rect">
            <a:avLst/>
          </a:prstGeom>
          <a:ln>
            <a:solidFill>
              <a:schemeClr val="accent1"/>
            </a:solidFill>
          </a:ln>
        </p:spPr>
      </p:pic>
      <p:pic>
        <p:nvPicPr>
          <p:cNvPr id="4" name="Picture 3">
            <a:extLst>
              <a:ext uri="{FF2B5EF4-FFF2-40B4-BE49-F238E27FC236}">
                <a16:creationId xmlns:a16="http://schemas.microsoft.com/office/drawing/2014/main" id="{87E0D079-CFB2-12C4-521D-B878DEDEF190}"/>
              </a:ext>
            </a:extLst>
          </p:cNvPr>
          <p:cNvPicPr>
            <a:picLocks noChangeAspect="1"/>
          </p:cNvPicPr>
          <p:nvPr/>
        </p:nvPicPr>
        <p:blipFill>
          <a:blip r:embed="rId3"/>
          <a:stretch>
            <a:fillRect/>
          </a:stretch>
        </p:blipFill>
        <p:spPr>
          <a:xfrm>
            <a:off x="3068665" y="5750283"/>
            <a:ext cx="4186841" cy="994374"/>
          </a:xfrm>
          <a:prstGeom prst="rect">
            <a:avLst/>
          </a:prstGeom>
        </p:spPr>
      </p:pic>
    </p:spTree>
    <p:extLst>
      <p:ext uri="{BB962C8B-B14F-4D97-AF65-F5344CB8AC3E}">
        <p14:creationId xmlns:p14="http://schemas.microsoft.com/office/powerpoint/2010/main" val="3993931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Einhverfa</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4294967295"/>
          </p:nvPr>
        </p:nvSpPr>
        <p:spPr>
          <a:xfrm>
            <a:off x="4447308" y="591344"/>
            <a:ext cx="6906491" cy="5585619"/>
          </a:xfrm>
        </p:spPr>
        <p:txBody>
          <a:bodyPr vert="horz" lIns="91440" tIns="45720" rIns="91440" bIns="45720" rtlCol="0" anchor="ctr">
            <a:normAutofit/>
          </a:bodyPr>
          <a:lstStyle/>
          <a:p>
            <a:r>
              <a:rPr lang="en-US"/>
              <a:t>Einhverfa er fötlun sem skilgreind er út frá þroskamynstri og hegðun</a:t>
            </a:r>
          </a:p>
          <a:p>
            <a:r>
              <a:rPr lang="en-US"/>
              <a:t>Sameiginleg einkenni</a:t>
            </a:r>
          </a:p>
          <a:p>
            <a:pPr lvl="3"/>
            <a:r>
              <a:rPr lang="en-US"/>
              <a:t>Skertur hæfileiki til félagslegra samskipta</a:t>
            </a:r>
          </a:p>
          <a:p>
            <a:pPr lvl="3"/>
            <a:r>
              <a:rPr lang="en-US"/>
              <a:t>Skert geta í máli, öðrum tjáskiptum og leik</a:t>
            </a:r>
          </a:p>
          <a:p>
            <a:pPr lvl="3"/>
            <a:r>
              <a:rPr lang="en-US"/>
              <a:t>Tilhneiging til sérkennilegrar og  áráttukenndrar hegðunar</a:t>
            </a:r>
          </a:p>
          <a:p>
            <a:r>
              <a:rPr lang="en-US"/>
              <a:t>Einkenni mjög breytileg og hvert barn einstakt</a:t>
            </a:r>
          </a:p>
          <a:p>
            <a:r>
              <a:rPr lang="en-US"/>
              <a:t>Misstyrkur í þroska og mismunandi færni í mismunandi aðstæðum er áberandi </a:t>
            </a:r>
          </a:p>
          <a:p>
            <a:r>
              <a:rPr lang="en-US"/>
              <a:t>Fleiri drengir en stúlkur greinast, 3-4 drengir fyrir hverja stúlku</a:t>
            </a:r>
          </a:p>
          <a:p>
            <a:pPr marL="0"/>
            <a:endParaRPr lang="en-US"/>
          </a:p>
        </p:txBody>
      </p:sp>
    </p:spTree>
    <p:extLst>
      <p:ext uri="{BB962C8B-B14F-4D97-AF65-F5344CB8AC3E}">
        <p14:creationId xmlns:p14="http://schemas.microsoft.com/office/powerpoint/2010/main" val="380563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06ABD3-C6AC-C8C1-60AF-032A83FFF1D3}"/>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2500" b="1" kern="1200" dirty="0" err="1">
                <a:solidFill>
                  <a:schemeClr val="tx1"/>
                </a:solidFill>
                <a:latin typeface="+mj-lt"/>
                <a:ea typeface="+mj-ea"/>
                <a:cs typeface="+mj-cs"/>
              </a:rPr>
              <a:t>Einhverfa</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og</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einhverfuróf</a:t>
            </a:r>
            <a:br>
              <a:rPr lang="en-US" sz="2500" b="1" kern="1200" dirty="0">
                <a:solidFill>
                  <a:schemeClr val="tx1"/>
                </a:solidFill>
                <a:latin typeface="+mj-lt"/>
                <a:ea typeface="+mj-ea"/>
                <a:cs typeface="+mj-cs"/>
              </a:rPr>
            </a:br>
            <a:endParaRPr lang="en-US" sz="25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A3F6B67E-4CC1-76E4-79DD-B17A835DF24E}"/>
              </a:ext>
            </a:extLst>
          </p:cNvPr>
          <p:cNvPicPr>
            <a:picLocks noChangeAspect="1"/>
          </p:cNvPicPr>
          <p:nvPr/>
        </p:nvPicPr>
        <p:blipFill>
          <a:blip r:embed="rId2"/>
          <a:stretch>
            <a:fillRect/>
          </a:stretch>
        </p:blipFill>
        <p:spPr>
          <a:xfrm>
            <a:off x="704896" y="2050552"/>
            <a:ext cx="11027319" cy="4438496"/>
          </a:xfrm>
          <a:prstGeom prst="rect">
            <a:avLst/>
          </a:prstGeom>
        </p:spPr>
      </p:pic>
      <p:pic>
        <p:nvPicPr>
          <p:cNvPr id="8" name="Picture 7">
            <a:extLst>
              <a:ext uri="{FF2B5EF4-FFF2-40B4-BE49-F238E27FC236}">
                <a16:creationId xmlns:a16="http://schemas.microsoft.com/office/drawing/2014/main" id="{A4C6D19E-C91A-32AC-ABE6-544C3D1F6232}"/>
              </a:ext>
            </a:extLst>
          </p:cNvPr>
          <p:cNvPicPr>
            <a:picLocks noChangeAspect="1"/>
          </p:cNvPicPr>
          <p:nvPr/>
        </p:nvPicPr>
        <p:blipFill>
          <a:blip r:embed="rId3"/>
          <a:stretch>
            <a:fillRect/>
          </a:stretch>
        </p:blipFill>
        <p:spPr>
          <a:xfrm>
            <a:off x="1018932" y="1040436"/>
            <a:ext cx="9782175" cy="657225"/>
          </a:xfrm>
          <a:prstGeom prst="rect">
            <a:avLst/>
          </a:prstGeom>
        </p:spPr>
      </p:pic>
    </p:spTree>
    <p:extLst>
      <p:ext uri="{BB962C8B-B14F-4D97-AF65-F5344CB8AC3E}">
        <p14:creationId xmlns:p14="http://schemas.microsoft.com/office/powerpoint/2010/main" val="308491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B48F9-8217-4A6C-927A-929F45C83715}"/>
              </a:ext>
            </a:extLst>
          </p:cNvPr>
          <p:cNvSpPr>
            <a:spLocks noGrp="1"/>
          </p:cNvSpPr>
          <p:nvPr>
            <p:ph type="title"/>
          </p:nvPr>
        </p:nvSpPr>
        <p:spPr/>
        <p:txBody>
          <a:bodyPr/>
          <a:lstStyle/>
          <a:p>
            <a:endParaRPr lang="is-IS"/>
          </a:p>
        </p:txBody>
      </p:sp>
      <p:graphicFrame>
        <p:nvGraphicFramePr>
          <p:cNvPr id="74754" name="Object 2"/>
          <p:cNvGraphicFramePr>
            <a:graphicFrameLocks noChangeAspect="1"/>
          </p:cNvGraphicFramePr>
          <p:nvPr>
            <p:extLst>
              <p:ext uri="{D42A27DB-BD31-4B8C-83A1-F6EECF244321}">
                <p14:modId xmlns:p14="http://schemas.microsoft.com/office/powerpoint/2010/main" val="3505771838"/>
              </p:ext>
            </p:extLst>
          </p:nvPr>
        </p:nvGraphicFramePr>
        <p:xfrm>
          <a:off x="2208129" y="567575"/>
          <a:ext cx="6904875" cy="5722849"/>
        </p:xfrm>
        <a:graphic>
          <a:graphicData uri="http://schemas.openxmlformats.org/presentationml/2006/ole">
            <mc:AlternateContent xmlns:mc="http://schemas.openxmlformats.org/markup-compatibility/2006">
              <mc:Choice xmlns:v="urn:schemas-microsoft-com:vml" Requires="v">
                <p:oleObj name="Presentation" r:id="rId3" imgW="4570530" imgH="3427400" progId="PowerPoint.Show.12">
                  <p:embed/>
                </p:oleObj>
              </mc:Choice>
              <mc:Fallback>
                <p:oleObj name="Presentation" r:id="rId3" imgW="4570530" imgH="3427400" progId="PowerPoint.Show.12">
                  <p:embed/>
                  <p:pic>
                    <p:nvPicPr>
                      <p:cNvPr id="747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129" y="567575"/>
                        <a:ext cx="6904875" cy="572284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33998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Shape 410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Rectangle 2">
            <a:extLst>
              <a:ext uri="{FF2B5EF4-FFF2-40B4-BE49-F238E27FC236}">
                <a16:creationId xmlns:a16="http://schemas.microsoft.com/office/drawing/2014/main" id="{B81F66C5-2CE3-4629-B15F-B0B27595C267}"/>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is-IS">
                <a:solidFill>
                  <a:srgbClr val="FFFFFF"/>
                </a:solidFill>
              </a:rPr>
              <a:t>Greining einhverfu</a:t>
            </a:r>
            <a:endParaRPr lang="en-US">
              <a:solidFill>
                <a:srgbClr val="FFFFFF"/>
              </a:solidFill>
            </a:endParaRPr>
          </a:p>
        </p:txBody>
      </p:sp>
      <p:sp>
        <p:nvSpPr>
          <p:cNvPr id="4109" name="Arc 410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00" name="Rectangle 3">
            <a:extLst>
              <a:ext uri="{FF2B5EF4-FFF2-40B4-BE49-F238E27FC236}">
                <a16:creationId xmlns:a16="http://schemas.microsoft.com/office/drawing/2014/main" id="{F1FED3DA-49A4-4D5C-8D52-3108D3D44B9D}"/>
              </a:ext>
            </a:extLst>
          </p:cNvPr>
          <p:cNvSpPr>
            <a:spLocks noGrp="1" noChangeArrowheads="1"/>
          </p:cNvSpPr>
          <p:nvPr>
            <p:ph idx="1"/>
          </p:nvPr>
        </p:nvSpPr>
        <p:spPr>
          <a:xfrm>
            <a:off x="4447308" y="591344"/>
            <a:ext cx="6906491" cy="5585619"/>
          </a:xfrm>
        </p:spPr>
        <p:txBody>
          <a:bodyPr anchor="ctr">
            <a:normAutofit/>
          </a:bodyPr>
          <a:lstStyle/>
          <a:p>
            <a:pPr eaLnBrk="1" hangingPunct="1">
              <a:defRPr/>
            </a:pPr>
            <a:r>
              <a:rPr lang="is-IS"/>
              <a:t>Sjaldnast útlitssérkenni</a:t>
            </a:r>
          </a:p>
          <a:p>
            <a:pPr eaLnBrk="1" hangingPunct="1">
              <a:defRPr/>
            </a:pPr>
            <a:r>
              <a:rPr lang="is-IS"/>
              <a:t>Ekkert eitt líffræðilegt próf lagt til grundvallar </a:t>
            </a:r>
          </a:p>
          <a:p>
            <a:pPr eaLnBrk="1" hangingPunct="1">
              <a:defRPr/>
            </a:pPr>
            <a:r>
              <a:rPr lang="is-IS"/>
              <a:t>Greiningin er byggð á </a:t>
            </a:r>
          </a:p>
          <a:p>
            <a:pPr lvl="1" eaLnBrk="1" hangingPunct="1">
              <a:defRPr/>
            </a:pPr>
            <a:r>
              <a:rPr lang="is-IS" dirty="0"/>
              <a:t>Nákvæmri þroskasögu </a:t>
            </a:r>
          </a:p>
          <a:p>
            <a:pPr lvl="1" eaLnBrk="1" hangingPunct="1">
              <a:defRPr/>
            </a:pPr>
            <a:r>
              <a:rPr lang="is-IS" dirty="0"/>
              <a:t>Skoðun </a:t>
            </a:r>
          </a:p>
          <a:p>
            <a:pPr lvl="1" eaLnBrk="1" hangingPunct="1">
              <a:defRPr/>
            </a:pPr>
            <a:r>
              <a:rPr lang="is-IS" dirty="0"/>
              <a:t>Hegðunarathugun (ADOS, Autism Diagnostic Observation Schedule)</a:t>
            </a:r>
          </a:p>
          <a:p>
            <a:pPr lvl="1" eaLnBrk="1" hangingPunct="1">
              <a:defRPr/>
            </a:pPr>
            <a:r>
              <a:rPr lang="is-IS" dirty="0"/>
              <a:t>Greiningarviðtali fyrir einhverfu (ADI, Autism Diagnostic Interview)</a:t>
            </a:r>
          </a:p>
          <a:p>
            <a:pPr eaLnBrk="1" hangingPunct="1">
              <a:defRPr/>
            </a:pPr>
            <a:endParaRPr lang="en-US"/>
          </a:p>
        </p:txBody>
      </p:sp>
    </p:spTree>
    <p:extLst>
      <p:ext uri="{BB962C8B-B14F-4D97-AF65-F5344CB8AC3E}">
        <p14:creationId xmlns:p14="http://schemas.microsoft.com/office/powerpoint/2010/main" val="667722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35B82-8802-DB44-80F0-7AAB6E543E8B}"/>
              </a:ext>
            </a:extLst>
          </p:cNvPr>
          <p:cNvSpPr>
            <a:spLocks noGrp="1"/>
          </p:cNvSpPr>
          <p:nvPr>
            <p:ph type="title"/>
          </p:nvPr>
        </p:nvSpPr>
        <p:spPr>
          <a:xfrm>
            <a:off x="838200" y="184805"/>
            <a:ext cx="10515600" cy="1505883"/>
          </a:xfrm>
        </p:spPr>
        <p:txBody>
          <a:bodyPr anchor="ctr">
            <a:normAutofit/>
          </a:bodyPr>
          <a:lstStyle/>
          <a:p>
            <a:br>
              <a:rPr lang="en-GB" sz="2400" b="1" dirty="0"/>
            </a:br>
            <a:endParaRPr lang="en-GB" sz="5200" dirty="0"/>
          </a:p>
        </p:txBody>
      </p:sp>
      <p:pic>
        <p:nvPicPr>
          <p:cNvPr id="4" name="Picture 3">
            <a:extLst>
              <a:ext uri="{FF2B5EF4-FFF2-40B4-BE49-F238E27FC236}">
                <a16:creationId xmlns:a16="http://schemas.microsoft.com/office/drawing/2014/main" id="{89856A6B-EACB-4CD9-D35F-F26753B5E8E1}"/>
              </a:ext>
            </a:extLst>
          </p:cNvPr>
          <p:cNvPicPr>
            <a:picLocks noChangeAspect="1"/>
          </p:cNvPicPr>
          <p:nvPr/>
        </p:nvPicPr>
        <p:blipFill>
          <a:blip r:embed="rId2"/>
          <a:stretch>
            <a:fillRect/>
          </a:stretch>
        </p:blipFill>
        <p:spPr>
          <a:xfrm>
            <a:off x="0" y="2065884"/>
            <a:ext cx="12197254" cy="3758654"/>
          </a:xfrm>
          <a:prstGeom prst="rect">
            <a:avLst/>
          </a:prstGeom>
        </p:spPr>
      </p:pic>
      <p:sp>
        <p:nvSpPr>
          <p:cNvPr id="5" name="Title 1">
            <a:extLst>
              <a:ext uri="{FF2B5EF4-FFF2-40B4-BE49-F238E27FC236}">
                <a16:creationId xmlns:a16="http://schemas.microsoft.com/office/drawing/2014/main" id="{38C23345-4D56-62F8-CFCF-074BE67E2AFA}"/>
              </a:ext>
            </a:extLst>
          </p:cNvPr>
          <p:cNvSpPr txBox="1">
            <a:spLocks/>
          </p:cNvSpPr>
          <p:nvPr/>
        </p:nvSpPr>
        <p:spPr>
          <a:xfrm>
            <a:off x="828675" y="494414"/>
            <a:ext cx="10534650" cy="8174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err="1"/>
              <a:t>Einhverfa</a:t>
            </a:r>
            <a:r>
              <a:rPr lang="en-US" sz="2500" b="1" dirty="0"/>
              <a:t> </a:t>
            </a:r>
            <a:r>
              <a:rPr lang="en-US" sz="2500" b="1" dirty="0" err="1"/>
              <a:t>og</a:t>
            </a:r>
            <a:r>
              <a:rPr lang="en-US" sz="2500" b="1" dirty="0"/>
              <a:t> </a:t>
            </a:r>
            <a:r>
              <a:rPr lang="en-US" sz="2500" b="1" dirty="0" err="1"/>
              <a:t>einhverfuróf</a:t>
            </a:r>
            <a:br>
              <a:rPr lang="en-US" sz="2500" b="1" dirty="0"/>
            </a:br>
            <a:endParaRPr lang="en-US" sz="2500" dirty="0"/>
          </a:p>
        </p:txBody>
      </p:sp>
      <p:pic>
        <p:nvPicPr>
          <p:cNvPr id="6" name="Picture 5">
            <a:extLst>
              <a:ext uri="{FF2B5EF4-FFF2-40B4-BE49-F238E27FC236}">
                <a16:creationId xmlns:a16="http://schemas.microsoft.com/office/drawing/2014/main" id="{E4D1C33D-74CC-5C65-0B73-308A3D5DB90F}"/>
              </a:ext>
            </a:extLst>
          </p:cNvPr>
          <p:cNvPicPr>
            <a:picLocks noChangeAspect="1"/>
          </p:cNvPicPr>
          <p:nvPr/>
        </p:nvPicPr>
        <p:blipFill>
          <a:blip r:embed="rId3"/>
          <a:stretch>
            <a:fillRect/>
          </a:stretch>
        </p:blipFill>
        <p:spPr>
          <a:xfrm>
            <a:off x="1406389" y="1033463"/>
            <a:ext cx="9782175" cy="657225"/>
          </a:xfrm>
          <a:prstGeom prst="rect">
            <a:avLst/>
          </a:prstGeom>
        </p:spPr>
      </p:pic>
    </p:spTree>
    <p:extLst>
      <p:ext uri="{BB962C8B-B14F-4D97-AF65-F5344CB8AC3E}">
        <p14:creationId xmlns:p14="http://schemas.microsoft.com/office/powerpoint/2010/main" val="253694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8B0DE93-17D5-798B-1195-E0B921DCFBAD}"/>
              </a:ext>
            </a:extLst>
          </p:cNvPr>
          <p:cNvPicPr>
            <a:picLocks noChangeAspect="1"/>
          </p:cNvPicPr>
          <p:nvPr/>
        </p:nvPicPr>
        <p:blipFill>
          <a:blip r:embed="rId2"/>
          <a:stretch>
            <a:fillRect/>
          </a:stretch>
        </p:blipFill>
        <p:spPr>
          <a:xfrm>
            <a:off x="40690" y="2221849"/>
            <a:ext cx="12151310" cy="3523879"/>
          </a:xfrm>
          <a:prstGeom prst="rect">
            <a:avLst/>
          </a:prstGeom>
        </p:spPr>
      </p:pic>
      <p:sp>
        <p:nvSpPr>
          <p:cNvPr id="5" name="Title 1">
            <a:extLst>
              <a:ext uri="{FF2B5EF4-FFF2-40B4-BE49-F238E27FC236}">
                <a16:creationId xmlns:a16="http://schemas.microsoft.com/office/drawing/2014/main" id="{69437661-4E65-1079-6758-F43DA8F089D7}"/>
              </a:ext>
            </a:extLst>
          </p:cNvPr>
          <p:cNvSpPr txBox="1">
            <a:spLocks noGrp="1"/>
          </p:cNvSpPr>
          <p:nvPr>
            <p:ph type="title"/>
          </p:nvPr>
        </p:nvSpPr>
        <p:spPr>
          <a:xfrm>
            <a:off x="828675" y="493713"/>
            <a:ext cx="10534650" cy="817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err="1"/>
              <a:t>Einhverfa</a:t>
            </a:r>
            <a:r>
              <a:rPr lang="en-US" sz="2500" b="1" dirty="0"/>
              <a:t> </a:t>
            </a:r>
            <a:r>
              <a:rPr lang="en-US" sz="2500" b="1" dirty="0" err="1"/>
              <a:t>og</a:t>
            </a:r>
            <a:r>
              <a:rPr lang="en-US" sz="2500" b="1" dirty="0"/>
              <a:t> </a:t>
            </a:r>
            <a:r>
              <a:rPr lang="en-US" sz="2500" b="1" dirty="0" err="1"/>
              <a:t>einhverfuróf</a:t>
            </a:r>
            <a:br>
              <a:rPr lang="en-US" sz="2500" b="1" dirty="0"/>
            </a:br>
            <a:endParaRPr lang="en-US" sz="2500" dirty="0"/>
          </a:p>
        </p:txBody>
      </p:sp>
      <p:pic>
        <p:nvPicPr>
          <p:cNvPr id="6" name="Picture 5">
            <a:extLst>
              <a:ext uri="{FF2B5EF4-FFF2-40B4-BE49-F238E27FC236}">
                <a16:creationId xmlns:a16="http://schemas.microsoft.com/office/drawing/2014/main" id="{A20A524F-F3DA-3A23-4AF3-6A36D1031E9E}"/>
              </a:ext>
            </a:extLst>
          </p:cNvPr>
          <p:cNvPicPr>
            <a:picLocks noChangeAspect="1"/>
          </p:cNvPicPr>
          <p:nvPr/>
        </p:nvPicPr>
        <p:blipFill>
          <a:blip r:embed="rId3"/>
          <a:stretch>
            <a:fillRect/>
          </a:stretch>
        </p:blipFill>
        <p:spPr>
          <a:xfrm>
            <a:off x="1406389" y="1033463"/>
            <a:ext cx="9782175" cy="657225"/>
          </a:xfrm>
          <a:prstGeom prst="rect">
            <a:avLst/>
          </a:prstGeom>
        </p:spPr>
      </p:pic>
    </p:spTree>
    <p:extLst>
      <p:ext uri="{BB962C8B-B14F-4D97-AF65-F5344CB8AC3E}">
        <p14:creationId xmlns:p14="http://schemas.microsoft.com/office/powerpoint/2010/main" val="2801559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675C5D6-D708-4853-B6C5-0FDC0E72C94A}"/>
              </a:ext>
            </a:extLst>
          </p:cNvPr>
          <p:cNvSpPr>
            <a:spLocks noGrp="1"/>
          </p:cNvSpPr>
          <p:nvPr>
            <p:ph type="title"/>
          </p:nvPr>
        </p:nvSpPr>
        <p:spPr>
          <a:xfrm>
            <a:off x="838199" y="200233"/>
            <a:ext cx="10515600" cy="1325563"/>
          </a:xfrm>
          <a:ln>
            <a:solidFill>
              <a:srgbClr val="262626"/>
            </a:solidFill>
          </a:ln>
        </p:spPr>
        <p:txBody>
          <a:bodyPr>
            <a:normAutofit/>
          </a:bodyPr>
          <a:lstStyle/>
          <a:p>
            <a:pPr algn="ctr"/>
            <a:r>
              <a:rPr lang="is-IS" sz="3200" b="1" dirty="0">
                <a:solidFill>
                  <a:srgbClr val="1D52A9"/>
                </a:solidFill>
              </a:rPr>
              <a:t>Megineinkenni einhverfu</a:t>
            </a:r>
            <a:r>
              <a:rPr lang="is-IS" sz="3200" b="1" dirty="0"/>
              <a:t>, </a:t>
            </a:r>
            <a:r>
              <a:rPr lang="is-IS" sz="3200" b="1" dirty="0">
                <a:solidFill>
                  <a:srgbClr val="00B0F0"/>
                </a:solidFill>
              </a:rPr>
              <a:t>meðfylgjandi einkenni frá taugakerfi</a:t>
            </a:r>
            <a:r>
              <a:rPr lang="is-IS" sz="3200" b="1" dirty="0"/>
              <a:t>, </a:t>
            </a:r>
            <a:r>
              <a:rPr lang="is-IS" sz="3200" b="1" dirty="0">
                <a:solidFill>
                  <a:schemeClr val="bg2">
                    <a:lumMod val="50000"/>
                  </a:schemeClr>
                </a:solidFill>
              </a:rPr>
              <a:t>meðfylgjandi sjúkdómar </a:t>
            </a:r>
            <a:r>
              <a:rPr lang="is-IS" sz="3200" b="1" dirty="0"/>
              <a:t>og </a:t>
            </a:r>
            <a:r>
              <a:rPr lang="is-IS" sz="3200" b="1" dirty="0">
                <a:solidFill>
                  <a:schemeClr val="accent6">
                    <a:lumMod val="75000"/>
                  </a:schemeClr>
                </a:solidFill>
              </a:rPr>
              <a:t>tengdar raskanir  </a:t>
            </a:r>
          </a:p>
        </p:txBody>
      </p:sp>
      <p:pic>
        <p:nvPicPr>
          <p:cNvPr id="13314" name="Picture 2" descr="Symptoms or signs of Autism Spectrum Disorder | Hospital Clínic Barcelona">
            <a:extLst>
              <a:ext uri="{FF2B5EF4-FFF2-40B4-BE49-F238E27FC236}">
                <a16:creationId xmlns:a16="http://schemas.microsoft.com/office/drawing/2014/main" id="{BCA2F0EC-C2D3-4565-B822-A5514EA92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471" y="1568262"/>
            <a:ext cx="9059056" cy="5059153"/>
          </a:xfrm>
          <a:prstGeom prst="rect">
            <a:avLst/>
          </a:prstGeom>
          <a:noFill/>
          <a:ln>
            <a:solidFill>
              <a:srgbClr val="26262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73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5" name="Rectangle 23564">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574" name="Freeform: Shape 23566">
            <a:extLst>
              <a:ext uri="{FF2B5EF4-FFF2-40B4-BE49-F238E27FC236}">
                <a16:creationId xmlns:a16="http://schemas.microsoft.com/office/drawing/2014/main" id="{2587169E-2A0C-4EEA-BF70-71E2BC404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29686" cy="3469184"/>
          </a:xfrm>
          <a:custGeom>
            <a:avLst/>
            <a:gdLst>
              <a:gd name="connsiteX0" fmla="*/ 0 w 4229686"/>
              <a:gd name="connsiteY0" fmla="*/ 0 h 3469184"/>
              <a:gd name="connsiteX1" fmla="*/ 3937282 w 4229686"/>
              <a:gd name="connsiteY1" fmla="*/ 0 h 3469184"/>
              <a:gd name="connsiteX2" fmla="*/ 3947509 w 4229686"/>
              <a:gd name="connsiteY2" fmla="*/ 16834 h 3469184"/>
              <a:gd name="connsiteX3" fmla="*/ 4229686 w 4229686"/>
              <a:gd name="connsiteY3" fmla="*/ 1131238 h 3469184"/>
              <a:gd name="connsiteX4" fmla="*/ 1891740 w 4229686"/>
              <a:gd name="connsiteY4" fmla="*/ 3469184 h 3469184"/>
              <a:gd name="connsiteX5" fmla="*/ 87667 w 4229686"/>
              <a:gd name="connsiteY5" fmla="*/ 2618389 h 3469184"/>
              <a:gd name="connsiteX6" fmla="*/ 0 w 4229686"/>
              <a:gd name="connsiteY6" fmla="*/ 2501153 h 34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9686" h="3469184">
                <a:moveTo>
                  <a:pt x="0" y="0"/>
                </a:moveTo>
                <a:lnTo>
                  <a:pt x="3937282" y="0"/>
                </a:lnTo>
                <a:lnTo>
                  <a:pt x="3947509" y="16834"/>
                </a:lnTo>
                <a:cubicBezTo>
                  <a:pt x="4127466" y="348105"/>
                  <a:pt x="4229686" y="727734"/>
                  <a:pt x="4229686" y="1131238"/>
                </a:cubicBezTo>
                <a:cubicBezTo>
                  <a:pt x="4229686" y="2422450"/>
                  <a:pt x="3182952" y="3469184"/>
                  <a:pt x="1891740" y="3469184"/>
                </a:cubicBezTo>
                <a:cubicBezTo>
                  <a:pt x="1165433" y="3469184"/>
                  <a:pt x="516481" y="3137991"/>
                  <a:pt x="87667" y="2618389"/>
                </a:cubicBezTo>
                <a:lnTo>
                  <a:pt x="0" y="25011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75" name="Oval 23568">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1645" y="3853046"/>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576" name="Freeform: Shape 23570">
            <a:extLst>
              <a:ext uri="{FF2B5EF4-FFF2-40B4-BE49-F238E27FC236}">
                <a16:creationId xmlns:a16="http://schemas.microsoft.com/office/drawing/2014/main" id="{F6EB9B19-D8F1-4EB1-AA3B-A92D9BCE2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94561" y="2928977"/>
            <a:ext cx="5010226" cy="3929025"/>
          </a:xfrm>
          <a:custGeom>
            <a:avLst/>
            <a:gdLst>
              <a:gd name="connsiteX0" fmla="*/ 2505113 w 5010226"/>
              <a:gd name="connsiteY0" fmla="*/ 0 h 3929025"/>
              <a:gd name="connsiteX1" fmla="*/ 5010226 w 5010226"/>
              <a:gd name="connsiteY1" fmla="*/ 2505113 h 3929025"/>
              <a:gd name="connsiteX2" fmla="*/ 4582392 w 5010226"/>
              <a:gd name="connsiteY2" fmla="*/ 3905746 h 3929025"/>
              <a:gd name="connsiteX3" fmla="*/ 4564985 w 5010226"/>
              <a:gd name="connsiteY3" fmla="*/ 3929025 h 3929025"/>
              <a:gd name="connsiteX4" fmla="*/ 445242 w 5010226"/>
              <a:gd name="connsiteY4" fmla="*/ 3929025 h 3929025"/>
              <a:gd name="connsiteX5" fmla="*/ 427834 w 5010226"/>
              <a:gd name="connsiteY5" fmla="*/ 3905746 h 3929025"/>
              <a:gd name="connsiteX6" fmla="*/ 0 w 5010226"/>
              <a:gd name="connsiteY6" fmla="*/ 2505113 h 3929025"/>
              <a:gd name="connsiteX7" fmla="*/ 2505113 w 5010226"/>
              <a:gd name="connsiteY7" fmla="*/ 0 h 39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0226" h="3929025">
                <a:moveTo>
                  <a:pt x="2505113" y="0"/>
                </a:moveTo>
                <a:cubicBezTo>
                  <a:pt x="3888649" y="0"/>
                  <a:pt x="5010226" y="1121577"/>
                  <a:pt x="5010226" y="2505113"/>
                </a:cubicBezTo>
                <a:cubicBezTo>
                  <a:pt x="5010226" y="3023939"/>
                  <a:pt x="4852505" y="3505927"/>
                  <a:pt x="4582392" y="3905746"/>
                </a:cubicBezTo>
                <a:lnTo>
                  <a:pt x="4564985" y="3929025"/>
                </a:lnTo>
                <a:lnTo>
                  <a:pt x="445242" y="3929025"/>
                </a:lnTo>
                <a:lnTo>
                  <a:pt x="427834" y="3905746"/>
                </a:lnTo>
                <a:cubicBezTo>
                  <a:pt x="157722" y="3505927"/>
                  <a:pt x="0" y="3023939"/>
                  <a:pt x="0" y="2505113"/>
                </a:cubicBezTo>
                <a:cubicBezTo>
                  <a:pt x="0" y="1121577"/>
                  <a:pt x="1121577" y="0"/>
                  <a:pt x="2505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573" name="Arc 2357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915428">
            <a:off x="8549639" y="1895148"/>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F100FD-5C50-4F6B-AAB3-2EE120BF8035}"/>
              </a:ext>
            </a:extLst>
          </p:cNvPr>
          <p:cNvSpPr>
            <a:spLocks noGrp="1"/>
          </p:cNvSpPr>
          <p:nvPr>
            <p:ph type="title"/>
          </p:nvPr>
        </p:nvSpPr>
        <p:spPr>
          <a:xfrm>
            <a:off x="7104787" y="774936"/>
            <a:ext cx="4425551" cy="2387600"/>
          </a:xfrm>
        </p:spPr>
        <p:txBody>
          <a:bodyPr vert="horz" lIns="91440" tIns="45720" rIns="91440" bIns="45720" rtlCol="0" anchor="b">
            <a:normAutofit/>
          </a:bodyPr>
          <a:lstStyle/>
          <a:p>
            <a:pPr>
              <a:defRPr/>
            </a:pPr>
            <a:r>
              <a:rPr lang="en-US" sz="5600">
                <a:solidFill>
                  <a:srgbClr val="FFFFFF"/>
                </a:solidFill>
              </a:rPr>
              <a:t>Ráðgjafar- og greiningarstöð</a:t>
            </a:r>
          </a:p>
        </p:txBody>
      </p:sp>
      <p:sp>
        <p:nvSpPr>
          <p:cNvPr id="23560" name="Content Placeholder 23559">
            <a:extLst>
              <a:ext uri="{FF2B5EF4-FFF2-40B4-BE49-F238E27FC236}">
                <a16:creationId xmlns:a16="http://schemas.microsoft.com/office/drawing/2014/main" id="{194FD94B-1AC0-4A59-A1C7-E38F111B3859}"/>
              </a:ext>
            </a:extLst>
          </p:cNvPr>
          <p:cNvSpPr>
            <a:spLocks noGrp="1"/>
          </p:cNvSpPr>
          <p:nvPr>
            <p:ph idx="1"/>
          </p:nvPr>
        </p:nvSpPr>
        <p:spPr>
          <a:xfrm>
            <a:off x="7104787" y="3254610"/>
            <a:ext cx="4425551" cy="1881751"/>
          </a:xfrm>
        </p:spPr>
        <p:txBody>
          <a:bodyPr vert="horz" lIns="91440" tIns="45720" rIns="91440" bIns="45720" rtlCol="0">
            <a:normAutofit/>
          </a:bodyPr>
          <a:lstStyle/>
          <a:p>
            <a:pPr marL="0" indent="0">
              <a:buNone/>
            </a:pPr>
            <a:r>
              <a:rPr lang="en-US" altLang="en-US" sz="2400">
                <a:solidFill>
                  <a:srgbClr val="FFFFFF"/>
                </a:solidFill>
              </a:rPr>
              <a:t>Dalshrauni 1b í Hafnarfirði</a:t>
            </a:r>
          </a:p>
        </p:txBody>
      </p:sp>
      <p:pic>
        <p:nvPicPr>
          <p:cNvPr id="12" name="Graphic 1">
            <a:extLst>
              <a:ext uri="{FF2B5EF4-FFF2-40B4-BE49-F238E27FC236}">
                <a16:creationId xmlns:a16="http://schemas.microsoft.com/office/drawing/2014/main" id="{E7928AF5-2F24-A302-DE9E-B39925836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4575" y="274785"/>
            <a:ext cx="2492498" cy="2492498"/>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p:spPr>
      </p:pic>
      <p:pic>
        <p:nvPicPr>
          <p:cNvPr id="11" name="Mynd 10" descr="Mynd sem inniheldur gras, himinn, utandyra, bygging&#10;&#10;Lýsing sjálfkrafa búin til">
            <a:extLst>
              <a:ext uri="{FF2B5EF4-FFF2-40B4-BE49-F238E27FC236}">
                <a16:creationId xmlns:a16="http://schemas.microsoft.com/office/drawing/2014/main" id="{3957E414-9859-71E8-6DB0-4B10A2C34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010" y="3706463"/>
            <a:ext cx="3551545" cy="2876751"/>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Tree>
    <p:extLst>
      <p:ext uri="{BB962C8B-B14F-4D97-AF65-F5344CB8AC3E}">
        <p14:creationId xmlns:p14="http://schemas.microsoft.com/office/powerpoint/2010/main" val="3704314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6" name="Rectangle 3789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8" name="Freeform: Shape 3789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
            <a:extLst>
              <a:ext uri="{FF2B5EF4-FFF2-40B4-BE49-F238E27FC236}">
                <a16:creationId xmlns:a16="http://schemas.microsoft.com/office/drawing/2014/main" id="{FE9AB4E2-4F0D-431D-A254-9F571CE86887}"/>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is-IS">
                <a:solidFill>
                  <a:srgbClr val="FFFFFF"/>
                </a:solidFill>
              </a:rPr>
              <a:t>CP-hreyfhömlun</a:t>
            </a:r>
            <a:endParaRPr lang="en-US">
              <a:solidFill>
                <a:srgbClr val="FFFFFF"/>
              </a:solidFill>
            </a:endParaRPr>
          </a:p>
        </p:txBody>
      </p:sp>
      <p:sp>
        <p:nvSpPr>
          <p:cNvPr id="37900" name="Arc 3789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891" name="Rectangle 3">
            <a:extLst>
              <a:ext uri="{FF2B5EF4-FFF2-40B4-BE49-F238E27FC236}">
                <a16:creationId xmlns:a16="http://schemas.microsoft.com/office/drawing/2014/main" id="{878F91F0-836F-4D9A-BC05-50A4BBB72908}"/>
              </a:ext>
            </a:extLst>
          </p:cNvPr>
          <p:cNvSpPr>
            <a:spLocks noGrp="1" noChangeArrowheads="1"/>
          </p:cNvSpPr>
          <p:nvPr>
            <p:ph idx="1"/>
          </p:nvPr>
        </p:nvSpPr>
        <p:spPr>
          <a:xfrm>
            <a:off x="4447308" y="591344"/>
            <a:ext cx="6906491" cy="5585619"/>
          </a:xfrm>
        </p:spPr>
        <p:txBody>
          <a:bodyPr anchor="ctr">
            <a:normAutofit/>
          </a:bodyPr>
          <a:lstStyle/>
          <a:p>
            <a:pPr eaLnBrk="1" hangingPunct="1">
              <a:defRPr/>
            </a:pPr>
            <a:r>
              <a:rPr lang="is-IS"/>
              <a:t>Algengasta tegund hreyfihömlunar meðal barna </a:t>
            </a:r>
          </a:p>
          <a:p>
            <a:pPr eaLnBrk="1" hangingPunct="1">
              <a:defRPr/>
            </a:pPr>
            <a:r>
              <a:rPr lang="is-IS"/>
              <a:t>Orsökin er tengd skaða/áfalli á stjórnstöðvar hreyfinga í heila</a:t>
            </a:r>
          </a:p>
          <a:p>
            <a:pPr eaLnBrk="1" hangingPunct="1">
              <a:defRPr/>
            </a:pPr>
            <a:r>
              <a:rPr lang="is-IS"/>
              <a:t>Viðbótarfatlanir algengar</a:t>
            </a:r>
          </a:p>
          <a:p>
            <a:pPr eaLnBrk="1" hangingPunct="1">
              <a:defRPr/>
            </a:pPr>
            <a:r>
              <a:rPr lang="is-IS"/>
              <a:t>U.þ.b. helmingur barna með CP hafa fæðst fyrir tímann</a:t>
            </a:r>
            <a:endParaRPr lang="en-US"/>
          </a:p>
        </p:txBody>
      </p:sp>
    </p:spTree>
    <p:extLst>
      <p:ext uri="{BB962C8B-B14F-4D97-AF65-F5344CB8AC3E}">
        <p14:creationId xmlns:p14="http://schemas.microsoft.com/office/powerpoint/2010/main" val="244740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80304-CE33-49A1-B926-0F4D5629EB86}"/>
              </a:ext>
            </a:extLst>
          </p:cNvPr>
          <p:cNvSpPr>
            <a:spLocks noGrp="1"/>
          </p:cNvSpPr>
          <p:nvPr>
            <p:ph type="title"/>
          </p:nvPr>
        </p:nvSpPr>
        <p:spPr>
          <a:xfrm>
            <a:off x="464695" y="2074363"/>
            <a:ext cx="2927739" cy="2709275"/>
          </a:xfrm>
          <a:prstGeom prst="ellipse">
            <a:avLst/>
          </a:prstGeom>
          <a:solidFill>
            <a:srgbClr val="262626"/>
          </a:solidFill>
          <a:ln w="174625" cmpd="thinThick">
            <a:solidFill>
              <a:srgbClr val="262626"/>
            </a:solidFill>
          </a:ln>
        </p:spPr>
        <p:txBody>
          <a:bodyPr anchor="ctr">
            <a:normAutofit/>
          </a:bodyPr>
          <a:lstStyle/>
          <a:p>
            <a:pPr algn="ctr"/>
            <a:r>
              <a:rPr lang="is-IS" sz="2600" dirty="0">
                <a:solidFill>
                  <a:srgbClr val="FFFFFF"/>
                </a:solidFill>
              </a:rPr>
              <a:t>Áhættuþættir fyrir CP</a:t>
            </a:r>
          </a:p>
        </p:txBody>
      </p:sp>
      <p:pic>
        <p:nvPicPr>
          <p:cNvPr id="3" name="Picture 2">
            <a:extLst>
              <a:ext uri="{FF2B5EF4-FFF2-40B4-BE49-F238E27FC236}">
                <a16:creationId xmlns:a16="http://schemas.microsoft.com/office/drawing/2014/main" id="{695C6283-0D76-4601-9071-165136A0C28C}"/>
              </a:ext>
            </a:extLst>
          </p:cNvPr>
          <p:cNvPicPr>
            <a:picLocks noChangeAspect="1"/>
          </p:cNvPicPr>
          <p:nvPr/>
        </p:nvPicPr>
        <p:blipFill>
          <a:blip r:embed="rId3"/>
          <a:stretch>
            <a:fillRect/>
          </a:stretch>
        </p:blipFill>
        <p:spPr>
          <a:xfrm>
            <a:off x="3856005" y="614598"/>
            <a:ext cx="7621856" cy="5278202"/>
          </a:xfrm>
          <a:prstGeom prst="rect">
            <a:avLst/>
          </a:prstGeom>
          <a:ln>
            <a:solidFill>
              <a:schemeClr val="accent1"/>
            </a:solidFill>
          </a:ln>
        </p:spPr>
      </p:pic>
      <p:sp>
        <p:nvSpPr>
          <p:cNvPr id="4" name="Rectangle 3">
            <a:extLst>
              <a:ext uri="{FF2B5EF4-FFF2-40B4-BE49-F238E27FC236}">
                <a16:creationId xmlns:a16="http://schemas.microsoft.com/office/drawing/2014/main" id="{70C8CB15-EF53-448D-B062-589C1620488E}"/>
              </a:ext>
            </a:extLst>
          </p:cNvPr>
          <p:cNvSpPr/>
          <p:nvPr/>
        </p:nvSpPr>
        <p:spPr>
          <a:xfrm>
            <a:off x="3969224" y="5920236"/>
            <a:ext cx="7333360" cy="369332"/>
          </a:xfrm>
          <a:prstGeom prst="rect">
            <a:avLst/>
          </a:prstGeom>
        </p:spPr>
        <p:txBody>
          <a:bodyPr wrap="square">
            <a:spAutoFit/>
          </a:bodyPr>
          <a:lstStyle/>
          <a:p>
            <a:r>
              <a:rPr lang="en-GB" dirty="0"/>
              <a:t>FIGURE 1 | Underlying mechanisms leading to cerebral palsy (CP).</a:t>
            </a:r>
            <a:endParaRPr lang="is-IS" dirty="0"/>
          </a:p>
        </p:txBody>
      </p:sp>
      <p:sp>
        <p:nvSpPr>
          <p:cNvPr id="5" name="Rectangle 4">
            <a:extLst>
              <a:ext uri="{FF2B5EF4-FFF2-40B4-BE49-F238E27FC236}">
                <a16:creationId xmlns:a16="http://schemas.microsoft.com/office/drawing/2014/main" id="{E892899E-2C41-46C9-A53D-E611B6A2635D}"/>
              </a:ext>
            </a:extLst>
          </p:cNvPr>
          <p:cNvSpPr/>
          <p:nvPr/>
        </p:nvSpPr>
        <p:spPr>
          <a:xfrm>
            <a:off x="3969224" y="6197141"/>
            <a:ext cx="6096000" cy="553998"/>
          </a:xfrm>
          <a:prstGeom prst="rect">
            <a:avLst/>
          </a:prstGeom>
        </p:spPr>
        <p:txBody>
          <a:bodyPr>
            <a:spAutoFit/>
          </a:bodyPr>
          <a:lstStyle/>
          <a:p>
            <a:r>
              <a:rPr lang="is-IS" sz="1100" b="1" dirty="0">
                <a:solidFill>
                  <a:srgbClr val="000000"/>
                </a:solidFill>
                <a:latin typeface="HelveticaNeueLT Std"/>
              </a:rPr>
              <a:t>Cerebral Palsy—Trends in epidemiology and Recent Development in Prenatal Mechanisms of Disease, Treatment, and Prevention </a:t>
            </a:r>
            <a:r>
              <a:rPr lang="is-IS" sz="800" i="1" dirty="0">
                <a:solidFill>
                  <a:srgbClr val="000000"/>
                </a:solidFill>
                <a:latin typeface="HelveticaNeueLT Std Med"/>
              </a:rPr>
              <a:t>Moshe Stavsky</a:t>
            </a:r>
            <a:r>
              <a:rPr lang="is-IS" sz="300" i="1" dirty="0">
                <a:solidFill>
                  <a:srgbClr val="000000"/>
                </a:solidFill>
                <a:latin typeface="HelveticaNeueLT Std Med"/>
              </a:rPr>
              <a:t>1</a:t>
            </a:r>
            <a:r>
              <a:rPr lang="is-IS" sz="800" i="1" dirty="0">
                <a:solidFill>
                  <a:srgbClr val="000000"/>
                </a:solidFill>
                <a:latin typeface="HelveticaNeueLT Std Med"/>
              </a:rPr>
              <a:t>, Omer Mor</a:t>
            </a:r>
            <a:r>
              <a:rPr lang="is-IS" sz="300" i="1" dirty="0">
                <a:solidFill>
                  <a:srgbClr val="000000"/>
                </a:solidFill>
                <a:latin typeface="HelveticaNeueLT Std Med"/>
              </a:rPr>
              <a:t>1</a:t>
            </a:r>
            <a:r>
              <a:rPr lang="is-IS" sz="800" i="1" dirty="0">
                <a:solidFill>
                  <a:srgbClr val="000000"/>
                </a:solidFill>
                <a:latin typeface="HelveticaNeueLT Std Med"/>
              </a:rPr>
              <a:t>, Salvatore Andrea Mastrolia</a:t>
            </a:r>
            <a:r>
              <a:rPr lang="is-IS" sz="300" i="1" dirty="0">
                <a:solidFill>
                  <a:srgbClr val="000000"/>
                </a:solidFill>
                <a:latin typeface="HelveticaNeueLT Std Med"/>
              </a:rPr>
              <a:t>2</a:t>
            </a:r>
            <a:r>
              <a:rPr lang="is-IS" sz="800" i="1" dirty="0">
                <a:solidFill>
                  <a:srgbClr val="000000"/>
                </a:solidFill>
                <a:latin typeface="HelveticaNeueLT Std Med"/>
              </a:rPr>
              <a:t>, Shirley Greenbaum</a:t>
            </a:r>
            <a:r>
              <a:rPr lang="is-IS" sz="300" i="1" dirty="0">
                <a:solidFill>
                  <a:srgbClr val="000000"/>
                </a:solidFill>
                <a:latin typeface="HelveticaNeueLT Std Med"/>
              </a:rPr>
              <a:t>3</a:t>
            </a:r>
            <a:r>
              <a:rPr lang="is-IS" sz="800" i="1" dirty="0">
                <a:solidFill>
                  <a:srgbClr val="000000"/>
                </a:solidFill>
                <a:latin typeface="HelveticaNeueLT Std Med"/>
              </a:rPr>
              <a:t>, Nandor Gabor Than</a:t>
            </a:r>
            <a:r>
              <a:rPr lang="is-IS" sz="300" i="1" dirty="0">
                <a:solidFill>
                  <a:srgbClr val="000000"/>
                </a:solidFill>
                <a:latin typeface="HelveticaNeueLT Std Med"/>
              </a:rPr>
              <a:t>4,5,6 </a:t>
            </a:r>
            <a:r>
              <a:rPr lang="is-IS" sz="800" i="1" dirty="0">
                <a:solidFill>
                  <a:srgbClr val="000000"/>
                </a:solidFill>
                <a:latin typeface="HelveticaNeueLT Std Med"/>
              </a:rPr>
              <a:t>and Offer Erez</a:t>
            </a:r>
            <a:r>
              <a:rPr lang="is-IS" sz="300" i="1" dirty="0">
                <a:solidFill>
                  <a:srgbClr val="000000"/>
                </a:solidFill>
                <a:latin typeface="HelveticaNeueLT Std Med"/>
              </a:rPr>
              <a:t>7</a:t>
            </a:r>
            <a:r>
              <a:rPr lang="is-IS" sz="800" i="1" dirty="0">
                <a:solidFill>
                  <a:srgbClr val="000000"/>
                </a:solidFill>
                <a:latin typeface="HelveticaNeueLT Std Med"/>
              </a:rPr>
              <a:t>* </a:t>
            </a:r>
            <a:endParaRPr lang="is-IS" dirty="0"/>
          </a:p>
        </p:txBody>
      </p:sp>
      <p:sp>
        <p:nvSpPr>
          <p:cNvPr id="6" name="Rectangle 5">
            <a:extLst>
              <a:ext uri="{FF2B5EF4-FFF2-40B4-BE49-F238E27FC236}">
                <a16:creationId xmlns:a16="http://schemas.microsoft.com/office/drawing/2014/main" id="{A319253E-31CC-48EA-BDB6-80F4111196C0}"/>
              </a:ext>
            </a:extLst>
          </p:cNvPr>
          <p:cNvSpPr/>
          <p:nvPr/>
        </p:nvSpPr>
        <p:spPr>
          <a:xfrm>
            <a:off x="7376323" y="6529138"/>
            <a:ext cx="2116285" cy="215444"/>
          </a:xfrm>
          <a:prstGeom prst="rect">
            <a:avLst/>
          </a:prstGeom>
        </p:spPr>
        <p:txBody>
          <a:bodyPr wrap="none">
            <a:spAutoFit/>
          </a:bodyPr>
          <a:lstStyle/>
          <a:p>
            <a:r>
              <a:rPr lang="is-IS" sz="800" dirty="0">
                <a:solidFill>
                  <a:srgbClr val="000000"/>
                </a:solidFill>
                <a:latin typeface="HelveticaNeueLT Std Lt"/>
              </a:rPr>
              <a:t>Frontiers in Pediatrics | www.frontiersin.or </a:t>
            </a:r>
            <a:endParaRPr lang="is-IS" dirty="0"/>
          </a:p>
        </p:txBody>
      </p:sp>
      <p:sp>
        <p:nvSpPr>
          <p:cNvPr id="7" name="Rectangle 6">
            <a:extLst>
              <a:ext uri="{FF2B5EF4-FFF2-40B4-BE49-F238E27FC236}">
                <a16:creationId xmlns:a16="http://schemas.microsoft.com/office/drawing/2014/main" id="{9AA73B64-E83C-4B78-9C94-7DFEFD1AAD38}"/>
              </a:ext>
            </a:extLst>
          </p:cNvPr>
          <p:cNvSpPr/>
          <p:nvPr/>
        </p:nvSpPr>
        <p:spPr>
          <a:xfrm>
            <a:off x="9391173" y="6529138"/>
            <a:ext cx="1920719" cy="215444"/>
          </a:xfrm>
          <a:prstGeom prst="rect">
            <a:avLst/>
          </a:prstGeom>
        </p:spPr>
        <p:txBody>
          <a:bodyPr wrap="none">
            <a:spAutoFit/>
          </a:bodyPr>
          <a:lstStyle/>
          <a:p>
            <a:r>
              <a:rPr lang="is-IS" sz="800" dirty="0">
                <a:solidFill>
                  <a:srgbClr val="000000"/>
                </a:solidFill>
                <a:latin typeface="HelveticaNeueLT Std Lt"/>
              </a:rPr>
              <a:t>February 2017 | Volume 5 | Article 21 </a:t>
            </a:r>
            <a:endParaRPr lang="is-IS" dirty="0"/>
          </a:p>
        </p:txBody>
      </p:sp>
    </p:spTree>
    <p:extLst>
      <p:ext uri="{BB962C8B-B14F-4D97-AF65-F5344CB8AC3E}">
        <p14:creationId xmlns:p14="http://schemas.microsoft.com/office/powerpoint/2010/main" val="367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8CB38E-80F8-4506-B0CE-D80185F63EAA}"/>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err="1">
                <a:solidFill>
                  <a:schemeClr val="tx1"/>
                </a:solidFill>
                <a:latin typeface="+mj-lt"/>
                <a:ea typeface="+mj-ea"/>
                <a:cs typeface="+mj-cs"/>
              </a:rPr>
              <a:t>Helstu</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einkenni</a:t>
            </a:r>
            <a:endParaRPr lang="en-US" sz="28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0E7F36A1-D1F3-4159-8993-396B82207B64}"/>
              </a:ext>
            </a:extLst>
          </p:cNvPr>
          <p:cNvSpPr txBox="1"/>
          <p:nvPr/>
        </p:nvSpPr>
        <p:spPr>
          <a:xfrm>
            <a:off x="269823" y="2638043"/>
            <a:ext cx="4384473" cy="34156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dirty="0" err="1"/>
              <a:t>Hreyfiþroski</a:t>
            </a:r>
            <a:r>
              <a:rPr lang="en-US" sz="2800" dirty="0"/>
              <a:t> </a:t>
            </a:r>
            <a:r>
              <a:rPr lang="en-US" sz="2800" dirty="0" err="1"/>
              <a:t>seinkaður</a:t>
            </a:r>
            <a:endParaRPr lang="en-US" sz="2800" dirty="0"/>
          </a:p>
          <a:p>
            <a:pPr indent="-228600">
              <a:lnSpc>
                <a:spcPct val="90000"/>
              </a:lnSpc>
              <a:spcAft>
                <a:spcPts val="600"/>
              </a:spcAft>
              <a:buFont typeface="Arial" panose="020B0604020202020204" pitchFamily="34" charset="0"/>
              <a:buChar char="•"/>
            </a:pPr>
            <a:r>
              <a:rPr lang="en-US" sz="2800" dirty="0" err="1"/>
              <a:t>Ungbarnaviðbrögðin</a:t>
            </a:r>
            <a:r>
              <a:rPr lang="en-US" sz="2800" dirty="0"/>
              <a:t> (primitive reflexes) </a:t>
            </a:r>
            <a:r>
              <a:rPr lang="en-US" sz="2800" dirty="0" err="1"/>
              <a:t>vara</a:t>
            </a:r>
            <a:r>
              <a:rPr lang="en-US" sz="2800" dirty="0"/>
              <a:t> </a:t>
            </a:r>
            <a:r>
              <a:rPr lang="en-US" sz="2800" dirty="0" err="1"/>
              <a:t>lengi</a:t>
            </a:r>
            <a:endParaRPr lang="en-US" sz="2800" dirty="0"/>
          </a:p>
          <a:p>
            <a:pPr indent="-228600">
              <a:lnSpc>
                <a:spcPct val="90000"/>
              </a:lnSpc>
              <a:spcAft>
                <a:spcPts val="600"/>
              </a:spcAft>
              <a:buFont typeface="Arial" panose="020B0604020202020204" pitchFamily="34" charset="0"/>
              <a:buChar char="•"/>
            </a:pPr>
            <a:r>
              <a:rPr lang="en-US" sz="2800" dirty="0" err="1"/>
              <a:t>Mikil</a:t>
            </a:r>
            <a:r>
              <a:rPr lang="en-US" sz="2800" dirty="0"/>
              <a:t> </a:t>
            </a:r>
            <a:r>
              <a:rPr lang="en-US" sz="2800" dirty="0" err="1"/>
              <a:t>breidd</a:t>
            </a:r>
            <a:r>
              <a:rPr lang="en-US" sz="2800" dirty="0"/>
              <a:t> í </a:t>
            </a:r>
            <a:r>
              <a:rPr lang="en-US" sz="2800" dirty="0" err="1"/>
              <a:t>einkennum</a:t>
            </a:r>
            <a:r>
              <a:rPr lang="en-US" sz="2800" dirty="0"/>
              <a:t> og </a:t>
            </a:r>
            <a:r>
              <a:rPr lang="en-US" sz="2800" dirty="0" err="1"/>
              <a:t>útbreiðslu</a:t>
            </a:r>
            <a:r>
              <a:rPr lang="en-US" sz="2800" dirty="0"/>
              <a:t> </a:t>
            </a:r>
            <a:r>
              <a:rPr lang="en-US" sz="2800" dirty="0" err="1"/>
              <a:t>fötlunar</a:t>
            </a:r>
            <a:endParaRPr lang="en-US" sz="2800" dirty="0"/>
          </a:p>
          <a:p>
            <a:pPr indent="-228600">
              <a:lnSpc>
                <a:spcPct val="90000"/>
              </a:lnSpc>
              <a:spcAft>
                <a:spcPts val="600"/>
              </a:spcAft>
              <a:buFont typeface="Arial" panose="020B0604020202020204" pitchFamily="34" charset="0"/>
              <a:buChar char="•"/>
            </a:pPr>
            <a:endParaRPr lang="en-US" sz="2000" dirty="0"/>
          </a:p>
        </p:txBody>
      </p:sp>
      <p:pic>
        <p:nvPicPr>
          <p:cNvPr id="4" name="Content Placeholder 3">
            <a:extLst>
              <a:ext uri="{FF2B5EF4-FFF2-40B4-BE49-F238E27FC236}">
                <a16:creationId xmlns:a16="http://schemas.microsoft.com/office/drawing/2014/main" id="{E47711AE-6A81-4DDE-9B24-55D5806C0160}"/>
              </a:ext>
            </a:extLst>
          </p:cNvPr>
          <p:cNvPicPr>
            <a:picLocks noGrp="1" noChangeAspect="1"/>
          </p:cNvPicPr>
          <p:nvPr>
            <p:ph idx="1"/>
          </p:nvPr>
        </p:nvPicPr>
        <p:blipFill>
          <a:blip r:embed="rId3"/>
          <a:stretch>
            <a:fillRect/>
          </a:stretch>
        </p:blipFill>
        <p:spPr>
          <a:xfrm>
            <a:off x="6406247" y="643467"/>
            <a:ext cx="4033800" cy="5410199"/>
          </a:xfrm>
          <a:prstGeom prst="rect">
            <a:avLst/>
          </a:prstGeom>
        </p:spPr>
      </p:pic>
      <p:sp>
        <p:nvSpPr>
          <p:cNvPr id="9" name="TextBox 8">
            <a:extLst>
              <a:ext uri="{FF2B5EF4-FFF2-40B4-BE49-F238E27FC236}">
                <a16:creationId xmlns:a16="http://schemas.microsoft.com/office/drawing/2014/main" id="{6F63A023-87EF-4718-A609-E052FF602944}"/>
              </a:ext>
            </a:extLst>
          </p:cNvPr>
          <p:cNvSpPr txBox="1"/>
          <p:nvPr/>
        </p:nvSpPr>
        <p:spPr>
          <a:xfrm>
            <a:off x="5327123" y="6053666"/>
            <a:ext cx="6192047" cy="770693"/>
          </a:xfrm>
          <a:prstGeom prst="rect">
            <a:avLst/>
          </a:prstGeom>
          <a:noFill/>
          <a:ln w="19050">
            <a:solidFill>
              <a:schemeClr val="tx1"/>
            </a:solidFill>
          </a:ln>
        </p:spPr>
        <p:txBody>
          <a:bodyPr vert="horz" wrap="square" lIns="91440" tIns="45720" rIns="91440" bIns="45720" rtlCol="0" anchor="ctr">
            <a:normAutofit/>
          </a:bodyPr>
          <a:lstStyle/>
          <a:p>
            <a:pPr algn="ctr">
              <a:lnSpc>
                <a:spcPct val="90000"/>
              </a:lnSpc>
              <a:spcBef>
                <a:spcPct val="0"/>
              </a:spcBef>
              <a:spcAft>
                <a:spcPts val="600"/>
              </a:spcAft>
            </a:pPr>
            <a:r>
              <a:rPr lang="en-US" sz="1100" dirty="0" err="1">
                <a:solidFill>
                  <a:schemeClr val="bg1"/>
                </a:solidFill>
                <a:latin typeface="+mj-lt"/>
                <a:ea typeface="+mj-ea"/>
                <a:cs typeface="+mj-cs"/>
              </a:rPr>
              <a:t>Heimild</a:t>
            </a:r>
            <a:r>
              <a:rPr lang="en-US" sz="1100" dirty="0">
                <a:solidFill>
                  <a:schemeClr val="bg1"/>
                </a:solidFill>
                <a:latin typeface="+mj-lt"/>
                <a:ea typeface="+mj-ea"/>
                <a:cs typeface="+mj-cs"/>
              </a:rPr>
              <a:t>:</a:t>
            </a:r>
            <a:r>
              <a:rPr lang="en-US" sz="1100" kern="1200" dirty="0">
                <a:solidFill>
                  <a:schemeClr val="bg1"/>
                </a:solidFill>
                <a:latin typeface="+mj-lt"/>
                <a:ea typeface="+mj-ea"/>
                <a:cs typeface="+mj-cs"/>
              </a:rPr>
              <a:t> Illustrated Textbook of </a:t>
            </a:r>
            <a:r>
              <a:rPr lang="en-US" sz="1100" kern="1200" dirty="0" err="1">
                <a:solidFill>
                  <a:schemeClr val="bg1"/>
                </a:solidFill>
                <a:latin typeface="+mj-lt"/>
                <a:ea typeface="+mj-ea"/>
                <a:cs typeface="+mj-cs"/>
              </a:rPr>
              <a:t>Paediatrics</a:t>
            </a:r>
            <a:r>
              <a:rPr lang="en-US" sz="1100" kern="1200" dirty="0">
                <a:solidFill>
                  <a:schemeClr val="bg1"/>
                </a:solidFill>
                <a:latin typeface="+mj-lt"/>
                <a:ea typeface="+mj-ea"/>
                <a:cs typeface="+mj-cs"/>
              </a:rPr>
              <a:t>, fifth edition</a:t>
            </a:r>
          </a:p>
          <a:p>
            <a:pPr algn="ctr">
              <a:lnSpc>
                <a:spcPct val="90000"/>
              </a:lnSpc>
              <a:spcBef>
                <a:spcPct val="0"/>
              </a:spcBef>
              <a:spcAft>
                <a:spcPts val="600"/>
              </a:spcAft>
            </a:pPr>
            <a:r>
              <a:rPr lang="en-US" sz="1100" kern="1200" dirty="0">
                <a:solidFill>
                  <a:schemeClr val="bg1"/>
                </a:solidFill>
                <a:latin typeface="+mj-lt"/>
                <a:ea typeface="+mj-ea"/>
                <a:cs typeface="+mj-cs"/>
              </a:rPr>
              <a:t>Tom Lissauer, Will Carroll</a:t>
            </a:r>
          </a:p>
        </p:txBody>
      </p:sp>
    </p:spTree>
    <p:extLst>
      <p:ext uri="{BB962C8B-B14F-4D97-AF65-F5344CB8AC3E}">
        <p14:creationId xmlns:p14="http://schemas.microsoft.com/office/powerpoint/2010/main" val="189547861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GB"/>
          </a:p>
        </p:txBody>
      </p:sp>
      <p:sp useBgFill="1">
        <p:nvSpPr>
          <p:cNvPr id="45" name="Freeform: Shape 4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47" name="Freeform: Shape 4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57201" y="723406"/>
            <a:ext cx="3234018" cy="3826728"/>
          </a:xfrm>
        </p:spPr>
        <p:txBody>
          <a:bodyPr vert="horz" lIns="91440" tIns="45720" rIns="91440" bIns="45720" rtlCol="0" anchor="b">
            <a:normAutofit/>
          </a:bodyPr>
          <a:lstStyle/>
          <a:p>
            <a:pPr algn="ctr"/>
            <a:br>
              <a:rPr lang="en-US" sz="3500" kern="1200">
                <a:solidFill>
                  <a:schemeClr val="tx1"/>
                </a:solidFill>
                <a:latin typeface="+mj-lt"/>
                <a:ea typeface="+mj-ea"/>
                <a:cs typeface="+mj-cs"/>
              </a:rPr>
            </a:br>
            <a:r>
              <a:rPr lang="en-US" sz="3500" kern="1200">
                <a:solidFill>
                  <a:schemeClr val="tx1"/>
                </a:solidFill>
                <a:latin typeface="+mj-lt"/>
                <a:ea typeface="+mj-ea"/>
                <a:cs typeface="+mj-cs"/>
              </a:rPr>
              <a:t>CP</a:t>
            </a:r>
            <a:br>
              <a:rPr lang="en-US" sz="3500" kern="1200">
                <a:solidFill>
                  <a:schemeClr val="tx1"/>
                </a:solidFill>
                <a:latin typeface="+mj-lt"/>
                <a:ea typeface="+mj-ea"/>
                <a:cs typeface="+mj-cs"/>
              </a:rPr>
            </a:br>
            <a:r>
              <a:rPr lang="en-US" sz="3500" kern="1200">
                <a:solidFill>
                  <a:schemeClr val="tx1"/>
                </a:solidFill>
                <a:latin typeface="+mj-lt"/>
                <a:ea typeface="+mj-ea"/>
                <a:cs typeface="+mj-cs"/>
              </a:rPr>
              <a:t>-------</a:t>
            </a:r>
            <a:br>
              <a:rPr lang="en-US" sz="3500" kern="1200">
                <a:solidFill>
                  <a:schemeClr val="tx1"/>
                </a:solidFill>
                <a:latin typeface="+mj-lt"/>
                <a:ea typeface="+mj-ea"/>
                <a:cs typeface="+mj-cs"/>
              </a:rPr>
            </a:br>
            <a:r>
              <a:rPr lang="en-US" sz="3500" kern="1200">
                <a:solidFill>
                  <a:schemeClr val="tx1"/>
                </a:solidFill>
                <a:latin typeface="+mj-lt"/>
                <a:ea typeface="+mj-ea"/>
                <a:cs typeface="+mj-cs"/>
              </a:rPr>
              <a:t>Einkenni birtast frá mörgum þroskasviðum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25400435"/>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6A16F93E-AEEC-45AE-8D33-3577A6004D56}"/>
              </a:ext>
            </a:extLst>
          </p:cNvPr>
          <p:cNvSpPr>
            <a:spLocks noGrp="1" noChangeArrowheads="1"/>
          </p:cNvSpPr>
          <p:nvPr>
            <p:ph type="title"/>
          </p:nvPr>
        </p:nvSpPr>
        <p:spPr>
          <a:xfrm>
            <a:off x="2452688" y="1"/>
            <a:ext cx="7010400" cy="1458913"/>
          </a:xfrm>
        </p:spPr>
        <p:txBody>
          <a:bodyPr/>
          <a:lstStyle/>
          <a:p>
            <a:pPr eaLnBrk="1" hangingPunct="1">
              <a:defRPr/>
            </a:pPr>
            <a:r>
              <a:rPr lang="is-IS" sz="3600" dirty="0"/>
              <a:t>Flokkun CP-hreyfihömlunar</a:t>
            </a:r>
            <a:endParaRPr lang="en-GB" sz="3600" dirty="0"/>
          </a:p>
        </p:txBody>
      </p:sp>
      <p:graphicFrame>
        <p:nvGraphicFramePr>
          <p:cNvPr id="2050" name="Object 3">
            <a:extLst>
              <a:ext uri="{FF2B5EF4-FFF2-40B4-BE49-F238E27FC236}">
                <a16:creationId xmlns:a16="http://schemas.microsoft.com/office/drawing/2014/main" id="{B093CDDA-7E02-4131-8B34-D93DB8EC3D50}"/>
              </a:ext>
            </a:extLst>
          </p:cNvPr>
          <p:cNvGraphicFramePr>
            <a:graphicFrameLocks noChangeAspect="1"/>
          </p:cNvGraphicFramePr>
          <p:nvPr/>
        </p:nvGraphicFramePr>
        <p:xfrm>
          <a:off x="2024063" y="1214439"/>
          <a:ext cx="8069262" cy="4598987"/>
        </p:xfrm>
        <a:graphic>
          <a:graphicData uri="http://schemas.openxmlformats.org/presentationml/2006/ole">
            <mc:AlternateContent xmlns:mc="http://schemas.openxmlformats.org/markup-compatibility/2006">
              <mc:Choice xmlns:v="urn:schemas-microsoft-com:vml" Requires="v">
                <p:oleObj name="Bitmap Image" r:id="rId3" imgW="7535327" imgH="4839375" progId="Paint.Picture">
                  <p:embed/>
                </p:oleObj>
              </mc:Choice>
              <mc:Fallback>
                <p:oleObj name="Bitmap Image" r:id="rId3" imgW="7535327" imgH="4839375" progId="Paint.Picture">
                  <p:embed/>
                  <p:pic>
                    <p:nvPicPr>
                      <p:cNvPr id="2050" name="Object 3">
                        <a:extLst>
                          <a:ext uri="{FF2B5EF4-FFF2-40B4-BE49-F238E27FC236}">
                            <a16:creationId xmlns:a16="http://schemas.microsoft.com/office/drawing/2014/main" id="{B093CDDA-7E02-4131-8B34-D93DB8EC3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1214439"/>
                        <a:ext cx="8069262"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4">
            <a:extLst>
              <a:ext uri="{FF2B5EF4-FFF2-40B4-BE49-F238E27FC236}">
                <a16:creationId xmlns:a16="http://schemas.microsoft.com/office/drawing/2014/main" id="{367EA487-4BE8-45FD-A5D1-7905FC51D5BE}"/>
              </a:ext>
            </a:extLst>
          </p:cNvPr>
          <p:cNvSpPr txBox="1">
            <a:spLocks noChangeArrowheads="1"/>
          </p:cNvSpPr>
          <p:nvPr/>
        </p:nvSpPr>
        <p:spPr bwMode="auto">
          <a:xfrm>
            <a:off x="2095501" y="6000751"/>
            <a:ext cx="1171575" cy="646113"/>
          </a:xfrm>
          <a:prstGeom prst="rect">
            <a:avLst/>
          </a:prstGeom>
          <a:solidFill>
            <a:schemeClr val="bg1"/>
          </a:solidFill>
          <a:ln w="9525">
            <a:noFill/>
            <a:miter lim="800000"/>
            <a:headEnd/>
            <a:tailEnd/>
          </a:ln>
        </p:spPr>
        <p:txBody>
          <a:bodyPr>
            <a:spAutoFit/>
          </a:bodyPr>
          <a:lstStyle/>
          <a:p>
            <a:pPr>
              <a:defRPr/>
            </a:pPr>
            <a:r>
              <a:rPr lang="is-IS" dirty="0"/>
              <a:t>Helftar-lömun</a:t>
            </a:r>
            <a:endParaRPr lang="en-GB" dirty="0"/>
          </a:p>
        </p:txBody>
      </p:sp>
      <p:sp>
        <p:nvSpPr>
          <p:cNvPr id="1029" name="Text Box 5">
            <a:extLst>
              <a:ext uri="{FF2B5EF4-FFF2-40B4-BE49-F238E27FC236}">
                <a16:creationId xmlns:a16="http://schemas.microsoft.com/office/drawing/2014/main" id="{2EC05414-9434-460A-8D6C-D58E7D7C83C2}"/>
              </a:ext>
            </a:extLst>
          </p:cNvPr>
          <p:cNvSpPr txBox="1">
            <a:spLocks noChangeArrowheads="1"/>
          </p:cNvSpPr>
          <p:nvPr/>
        </p:nvSpPr>
        <p:spPr bwMode="auto">
          <a:xfrm>
            <a:off x="3238500" y="6000751"/>
            <a:ext cx="1238250" cy="646113"/>
          </a:xfrm>
          <a:prstGeom prst="rect">
            <a:avLst/>
          </a:prstGeom>
          <a:solidFill>
            <a:schemeClr val="bg1"/>
          </a:solidFill>
          <a:ln w="9525">
            <a:noFill/>
            <a:miter lim="800000"/>
            <a:headEnd/>
            <a:tailEnd/>
          </a:ln>
        </p:spPr>
        <p:txBody>
          <a:bodyPr>
            <a:spAutoFit/>
          </a:bodyPr>
          <a:lstStyle/>
          <a:p>
            <a:pPr>
              <a:defRPr/>
            </a:pPr>
            <a:r>
              <a:rPr lang="is-IS" dirty="0"/>
              <a:t>Tvenndar-lömun</a:t>
            </a:r>
            <a:endParaRPr lang="en-GB" dirty="0"/>
          </a:p>
        </p:txBody>
      </p:sp>
      <p:sp>
        <p:nvSpPr>
          <p:cNvPr id="1030" name="Text Box 6">
            <a:extLst>
              <a:ext uri="{FF2B5EF4-FFF2-40B4-BE49-F238E27FC236}">
                <a16:creationId xmlns:a16="http://schemas.microsoft.com/office/drawing/2014/main" id="{7BAA52CE-1052-45EC-899C-9D6A1866C683}"/>
              </a:ext>
            </a:extLst>
          </p:cNvPr>
          <p:cNvSpPr txBox="1">
            <a:spLocks noChangeArrowheads="1"/>
          </p:cNvSpPr>
          <p:nvPr/>
        </p:nvSpPr>
        <p:spPr bwMode="auto">
          <a:xfrm>
            <a:off x="4452938" y="6000751"/>
            <a:ext cx="995362" cy="646113"/>
          </a:xfrm>
          <a:prstGeom prst="rect">
            <a:avLst/>
          </a:prstGeom>
          <a:solidFill>
            <a:schemeClr val="bg1"/>
          </a:solidFill>
          <a:ln w="9525">
            <a:noFill/>
            <a:miter lim="800000"/>
            <a:headEnd/>
            <a:tailEnd/>
          </a:ln>
        </p:spPr>
        <p:txBody>
          <a:bodyPr>
            <a:spAutoFit/>
          </a:bodyPr>
          <a:lstStyle/>
          <a:p>
            <a:pPr>
              <a:defRPr/>
            </a:pPr>
            <a:r>
              <a:rPr lang="is-IS" dirty="0"/>
              <a:t>Fjór-</a:t>
            </a:r>
          </a:p>
          <a:p>
            <a:pPr>
              <a:defRPr/>
            </a:pPr>
            <a:r>
              <a:rPr lang="is-IS" dirty="0"/>
              <a:t>lömun</a:t>
            </a:r>
            <a:r>
              <a:rPr lang="is-IS" sz="1200" b="1" dirty="0"/>
              <a:t>      </a:t>
            </a:r>
            <a:endParaRPr lang="en-GB" sz="1200" b="1" dirty="0"/>
          </a:p>
        </p:txBody>
      </p:sp>
      <p:sp>
        <p:nvSpPr>
          <p:cNvPr id="1032" name="Text Box 8">
            <a:extLst>
              <a:ext uri="{FF2B5EF4-FFF2-40B4-BE49-F238E27FC236}">
                <a16:creationId xmlns:a16="http://schemas.microsoft.com/office/drawing/2014/main" id="{B53CF068-9FEF-4E1E-AEEE-65BC3E68C76C}"/>
              </a:ext>
            </a:extLst>
          </p:cNvPr>
          <p:cNvSpPr txBox="1">
            <a:spLocks noChangeArrowheads="1"/>
          </p:cNvSpPr>
          <p:nvPr/>
        </p:nvSpPr>
        <p:spPr bwMode="auto">
          <a:xfrm>
            <a:off x="5953126" y="6000750"/>
            <a:ext cx="2428875" cy="369888"/>
          </a:xfrm>
          <a:prstGeom prst="rect">
            <a:avLst/>
          </a:prstGeom>
          <a:solidFill>
            <a:schemeClr val="bg1"/>
          </a:solidFill>
          <a:ln w="9525">
            <a:noFill/>
            <a:miter lim="800000"/>
            <a:headEnd/>
            <a:tailEnd/>
          </a:ln>
        </p:spPr>
        <p:txBody>
          <a:bodyPr>
            <a:spAutoFit/>
          </a:bodyPr>
          <a:lstStyle/>
          <a:p>
            <a:pPr>
              <a:spcBef>
                <a:spcPct val="50000"/>
              </a:spcBef>
              <a:defRPr/>
            </a:pPr>
            <a:r>
              <a:rPr lang="is-IS" dirty="0">
                <a:latin typeface="+mj-lt"/>
              </a:rPr>
              <a:t>Ranghreyfingarlömun</a:t>
            </a:r>
            <a:endParaRPr lang="en-GB" dirty="0">
              <a:latin typeface="+mj-lt"/>
            </a:endParaRPr>
          </a:p>
        </p:txBody>
      </p:sp>
      <p:sp>
        <p:nvSpPr>
          <p:cNvPr id="1033" name="Text Box 9">
            <a:extLst>
              <a:ext uri="{FF2B5EF4-FFF2-40B4-BE49-F238E27FC236}">
                <a16:creationId xmlns:a16="http://schemas.microsoft.com/office/drawing/2014/main" id="{8AEAC4DD-FC67-41A9-B49D-164FFFB527F8}"/>
              </a:ext>
            </a:extLst>
          </p:cNvPr>
          <p:cNvSpPr txBox="1">
            <a:spLocks noChangeArrowheads="1"/>
          </p:cNvSpPr>
          <p:nvPr/>
        </p:nvSpPr>
        <p:spPr bwMode="auto">
          <a:xfrm>
            <a:off x="8739189" y="6000750"/>
            <a:ext cx="1639887" cy="369888"/>
          </a:xfrm>
          <a:prstGeom prst="rect">
            <a:avLst/>
          </a:prstGeom>
          <a:solidFill>
            <a:schemeClr val="bg1"/>
          </a:solidFill>
          <a:ln w="9525">
            <a:noFill/>
            <a:miter lim="800000"/>
            <a:headEnd/>
            <a:tailEnd/>
          </a:ln>
        </p:spPr>
        <p:txBody>
          <a:bodyPr>
            <a:spAutoFit/>
          </a:bodyPr>
          <a:lstStyle/>
          <a:p>
            <a:pPr>
              <a:defRPr/>
            </a:pPr>
            <a:r>
              <a:rPr lang="is-IS" dirty="0">
                <a:latin typeface="+mj-lt"/>
              </a:rPr>
              <a:t>Slingurlömun</a:t>
            </a:r>
            <a:endParaRPr lang="en-GB" dirty="0">
              <a:latin typeface="+mj-lt"/>
            </a:endParaRPr>
          </a:p>
        </p:txBody>
      </p:sp>
      <p:sp>
        <p:nvSpPr>
          <p:cNvPr id="9" name="Rounded Rectangle 8">
            <a:extLst>
              <a:ext uri="{FF2B5EF4-FFF2-40B4-BE49-F238E27FC236}">
                <a16:creationId xmlns:a16="http://schemas.microsoft.com/office/drawing/2014/main" id="{3889309B-8825-4EB4-8D3C-78CDF121F8EE}"/>
              </a:ext>
            </a:extLst>
          </p:cNvPr>
          <p:cNvSpPr/>
          <p:nvPr/>
        </p:nvSpPr>
        <p:spPr>
          <a:xfrm>
            <a:off x="2063750" y="1700213"/>
            <a:ext cx="3600450" cy="4176712"/>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s-IS"/>
          </a:p>
        </p:txBody>
      </p:sp>
    </p:spTree>
    <p:extLst>
      <p:ext uri="{BB962C8B-B14F-4D97-AF65-F5344CB8AC3E}">
        <p14:creationId xmlns:p14="http://schemas.microsoft.com/office/powerpoint/2010/main" val="865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sting Common Cerebral Palsy Myths | Gillette Children's">
            <a:extLst>
              <a:ext uri="{FF2B5EF4-FFF2-40B4-BE49-F238E27FC236}">
                <a16:creationId xmlns:a16="http://schemas.microsoft.com/office/drawing/2014/main" id="{FDEAC222-DFCF-AD0F-852B-937F6DC9A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631" y="0"/>
            <a:ext cx="5803714" cy="37092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rebral Palsy - Neurotherapy Punjab, Neurotherapist Punjab,">
            <a:extLst>
              <a:ext uri="{FF2B5EF4-FFF2-40B4-BE49-F238E27FC236}">
                <a16:creationId xmlns:a16="http://schemas.microsoft.com/office/drawing/2014/main" id="{B9F2D96B-D07D-C6C2-421E-20D71EC12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345" y="1677153"/>
            <a:ext cx="5255540" cy="35036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rebral palsy in children &amp; teens: guide | Raising Children ...">
            <a:extLst>
              <a:ext uri="{FF2B5EF4-FFF2-40B4-BE49-F238E27FC236}">
                <a16:creationId xmlns:a16="http://schemas.microsoft.com/office/drawing/2014/main" id="{9F6A61F0-B58D-DE84-CA17-68F3C2318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70508"/>
            <a:ext cx="4116656" cy="308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628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Freeform: Shape 820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8FE2A63A-EB0F-4077-AE19-9EA16024B88B}"/>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is-IS" sz="3400">
                <a:solidFill>
                  <a:srgbClr val="FFFFFF"/>
                </a:solidFill>
              </a:rPr>
              <a:t>Heyrnarskerðing </a:t>
            </a:r>
            <a:endParaRPr lang="en-GB" sz="3400">
              <a:solidFill>
                <a:srgbClr val="FFFFFF"/>
              </a:solidFill>
            </a:endParaRPr>
          </a:p>
        </p:txBody>
      </p:sp>
      <p:sp>
        <p:nvSpPr>
          <p:cNvPr id="8204" name="Arc 820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95" name="Rectangle 3">
            <a:extLst>
              <a:ext uri="{FF2B5EF4-FFF2-40B4-BE49-F238E27FC236}">
                <a16:creationId xmlns:a16="http://schemas.microsoft.com/office/drawing/2014/main" id="{48017D61-C376-49F6-8DFE-0E35B8017E2E}"/>
              </a:ext>
            </a:extLst>
          </p:cNvPr>
          <p:cNvSpPr>
            <a:spLocks noGrp="1" noChangeArrowheads="1"/>
          </p:cNvSpPr>
          <p:nvPr>
            <p:ph type="body" idx="1"/>
          </p:nvPr>
        </p:nvSpPr>
        <p:spPr>
          <a:xfrm>
            <a:off x="4447308" y="591344"/>
            <a:ext cx="6906491" cy="5585619"/>
          </a:xfrm>
        </p:spPr>
        <p:txBody>
          <a:bodyPr anchor="ctr">
            <a:normAutofit/>
          </a:bodyPr>
          <a:lstStyle/>
          <a:p>
            <a:pPr eaLnBrk="1" hangingPunct="1">
              <a:defRPr/>
            </a:pPr>
            <a:r>
              <a:rPr lang="is-IS"/>
              <a:t>Börn með meðfætt heyrnarleysi mynda hljóð á fyrstu vikunum, hjala, en málþroskinn þróast ekki yfir í babl og hljóðamyndunin er einhæf frá fimm mánaða aldri</a:t>
            </a:r>
          </a:p>
          <a:p>
            <a:pPr eaLnBrk="1" hangingPunct="1">
              <a:defRPr/>
            </a:pPr>
            <a:r>
              <a:rPr lang="is-IS"/>
              <a:t>Sé ekki skimað fyrir heyrnarleysi getur það dulist í marga mánuði</a:t>
            </a:r>
          </a:p>
          <a:p>
            <a:pPr>
              <a:defRPr/>
            </a:pPr>
            <a:r>
              <a:rPr lang="is-IS"/>
              <a:t>Á seinustu 10-20 árum hefur tvennt haft mikla þýðingu fyrir heyrnarlaus börn á Íslandi</a:t>
            </a:r>
          </a:p>
          <a:p>
            <a:pPr lvl="1">
              <a:defRPr/>
            </a:pPr>
            <a:r>
              <a:rPr lang="is-IS" dirty="0"/>
              <a:t>Skimun nýbura fyrir heyrnarleysi</a:t>
            </a:r>
          </a:p>
          <a:p>
            <a:pPr lvl="1">
              <a:defRPr/>
            </a:pPr>
            <a:r>
              <a:rPr lang="is-IS"/>
              <a:t>Kuðungsígrædd heyrnartæki</a:t>
            </a:r>
            <a:endParaRPr lang="en-US"/>
          </a:p>
          <a:p>
            <a:pPr eaLnBrk="1" hangingPunct="1">
              <a:defRPr/>
            </a:pPr>
            <a:endParaRPr lang="is-IS"/>
          </a:p>
          <a:p>
            <a:pPr eaLnBrk="1" hangingPunct="1">
              <a:buFont typeface="Wingdings" panose="05000000000000000000" pitchFamily="2" charset="2"/>
              <a:buNone/>
              <a:defRPr/>
            </a:pPr>
            <a:endParaRPr lang="en-GB"/>
          </a:p>
        </p:txBody>
      </p:sp>
    </p:spTree>
    <p:extLst>
      <p:ext uri="{BB962C8B-B14F-4D97-AF65-F5344CB8AC3E}">
        <p14:creationId xmlns:p14="http://schemas.microsoft.com/office/powerpoint/2010/main" val="1282346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4F17D2C5-5F47-49C7-A890-A293908A5529}"/>
              </a:ext>
            </a:extLst>
          </p:cNvPr>
          <p:cNvSpPr>
            <a:spLocks noGrp="1"/>
          </p:cNvSpPr>
          <p:nvPr>
            <p:ph type="title"/>
          </p:nvPr>
        </p:nvSpPr>
        <p:spPr>
          <a:xfrm>
            <a:off x="648929" y="612902"/>
            <a:ext cx="3505495" cy="1622321"/>
          </a:xfrm>
        </p:spPr>
        <p:txBody>
          <a:bodyPr vert="horz" lIns="91440" tIns="45720" rIns="91440" bIns="45720" rtlCol="0" anchor="ctr">
            <a:normAutofit/>
          </a:bodyPr>
          <a:lstStyle/>
          <a:p>
            <a:pPr>
              <a:defRPr/>
            </a:pPr>
            <a:r>
              <a:rPr lang="en-US" kern="1200" dirty="0" err="1">
                <a:solidFill>
                  <a:schemeClr val="tx1"/>
                </a:solidFill>
                <a:latin typeface="+mj-lt"/>
                <a:ea typeface="+mj-ea"/>
                <a:cs typeface="+mj-cs"/>
              </a:rPr>
              <a:t>Nýburamæling</a:t>
            </a:r>
            <a:endParaRPr lang="en-US" kern="1200" dirty="0">
              <a:solidFill>
                <a:schemeClr val="tx1"/>
              </a:solidFill>
              <a:latin typeface="+mj-lt"/>
              <a:ea typeface="+mj-ea"/>
              <a:cs typeface="+mj-cs"/>
            </a:endParaRPr>
          </a:p>
        </p:txBody>
      </p:sp>
      <p:sp>
        <p:nvSpPr>
          <p:cNvPr id="11267" name="Content Placeholder 6">
            <a:extLst>
              <a:ext uri="{FF2B5EF4-FFF2-40B4-BE49-F238E27FC236}">
                <a16:creationId xmlns:a16="http://schemas.microsoft.com/office/drawing/2014/main" id="{7726377D-A4BB-4167-A870-3B6E2618B4E8}"/>
              </a:ext>
            </a:extLst>
          </p:cNvPr>
          <p:cNvSpPr>
            <a:spLocks noGrp="1"/>
          </p:cNvSpPr>
          <p:nvPr>
            <p:ph sz="half" idx="1"/>
          </p:nvPr>
        </p:nvSpPr>
        <p:spPr>
          <a:xfrm>
            <a:off x="344774" y="1928735"/>
            <a:ext cx="4294282" cy="3785419"/>
          </a:xfrm>
        </p:spPr>
        <p:txBody>
          <a:bodyPr vert="horz" lIns="91440" tIns="45720" rIns="91440" bIns="45720" rtlCol="0">
            <a:noAutofit/>
          </a:bodyPr>
          <a:lstStyle/>
          <a:p>
            <a:pPr>
              <a:defRPr/>
            </a:pPr>
            <a:r>
              <a:rPr lang="en-US" sz="2400" dirty="0" err="1"/>
              <a:t>Skimað</a:t>
            </a:r>
            <a:r>
              <a:rPr lang="en-US" sz="2400" dirty="0"/>
              <a:t> </a:t>
            </a:r>
            <a:r>
              <a:rPr lang="en-US" sz="2400" dirty="0" err="1"/>
              <a:t>fyrir</a:t>
            </a:r>
            <a:r>
              <a:rPr lang="en-US" sz="2400" dirty="0"/>
              <a:t> </a:t>
            </a:r>
            <a:r>
              <a:rPr lang="en-US" sz="2400" dirty="0" err="1"/>
              <a:t>heyrn</a:t>
            </a:r>
            <a:r>
              <a:rPr lang="en-US" sz="2400" dirty="0"/>
              <a:t> í 5 </a:t>
            </a:r>
            <a:r>
              <a:rPr lang="en-US" sz="2400" dirty="0" err="1"/>
              <a:t>daga</a:t>
            </a:r>
            <a:r>
              <a:rPr lang="en-US" sz="2400" dirty="0"/>
              <a:t> </a:t>
            </a:r>
            <a:r>
              <a:rPr lang="en-US" sz="2400" dirty="0" err="1"/>
              <a:t>skoðun</a:t>
            </a:r>
            <a:r>
              <a:rPr lang="en-US" sz="2400" dirty="0"/>
              <a:t> </a:t>
            </a:r>
            <a:r>
              <a:rPr lang="en-US" sz="2400" dirty="0" err="1"/>
              <a:t>eða</a:t>
            </a:r>
            <a:r>
              <a:rPr lang="en-US" sz="2400" dirty="0"/>
              <a:t> </a:t>
            </a:r>
            <a:r>
              <a:rPr lang="en-US" sz="2400" dirty="0" err="1"/>
              <a:t>við</a:t>
            </a:r>
            <a:r>
              <a:rPr lang="en-US" sz="2400" dirty="0"/>
              <a:t> </a:t>
            </a:r>
            <a:r>
              <a:rPr lang="en-US" sz="2400" dirty="0" err="1"/>
              <a:t>útskrift</a:t>
            </a:r>
            <a:r>
              <a:rPr lang="en-US" sz="2400" dirty="0"/>
              <a:t> </a:t>
            </a:r>
            <a:r>
              <a:rPr lang="en-US" sz="2400" dirty="0" err="1"/>
              <a:t>af</a:t>
            </a:r>
            <a:r>
              <a:rPr lang="en-US" sz="2400" dirty="0"/>
              <a:t> </a:t>
            </a:r>
            <a:r>
              <a:rPr lang="en-US" sz="2400" dirty="0" err="1"/>
              <a:t>fæðingardeild</a:t>
            </a:r>
            <a:endParaRPr lang="en-US" sz="2400" dirty="0"/>
          </a:p>
          <a:p>
            <a:pPr>
              <a:defRPr/>
            </a:pPr>
            <a:r>
              <a:rPr lang="en-US" sz="2400" dirty="0" err="1"/>
              <a:t>Ef</a:t>
            </a:r>
            <a:r>
              <a:rPr lang="en-US" sz="2400" dirty="0"/>
              <a:t> </a:t>
            </a:r>
            <a:r>
              <a:rPr lang="en-US" sz="2400" dirty="0" err="1"/>
              <a:t>grunur</a:t>
            </a:r>
            <a:r>
              <a:rPr lang="en-US" sz="2400" dirty="0"/>
              <a:t> um </a:t>
            </a:r>
            <a:r>
              <a:rPr lang="en-US" sz="2400" dirty="0" err="1"/>
              <a:t>heyrnarskerðingu</a:t>
            </a:r>
            <a:r>
              <a:rPr lang="en-US" sz="2400" dirty="0"/>
              <a:t> =&gt; barn </a:t>
            </a:r>
            <a:r>
              <a:rPr lang="en-US" sz="2400" dirty="0" err="1"/>
              <a:t>fer</a:t>
            </a:r>
            <a:r>
              <a:rPr lang="en-US" sz="2400" dirty="0"/>
              <a:t> í </a:t>
            </a:r>
            <a:r>
              <a:rPr lang="en-US" sz="2400" dirty="0" err="1"/>
              <a:t>heyrnarmælingu</a:t>
            </a:r>
            <a:r>
              <a:rPr lang="en-US" sz="2400" dirty="0"/>
              <a:t> á </a:t>
            </a:r>
            <a:r>
              <a:rPr lang="en-US" sz="2400" dirty="0" err="1"/>
              <a:t>Heyrnar</a:t>
            </a:r>
            <a:r>
              <a:rPr lang="en-US" sz="2400" dirty="0"/>
              <a:t>- </a:t>
            </a:r>
            <a:r>
              <a:rPr lang="en-US" sz="2400" dirty="0" err="1"/>
              <a:t>og</a:t>
            </a:r>
            <a:r>
              <a:rPr lang="en-US" sz="2400" dirty="0"/>
              <a:t> </a:t>
            </a:r>
            <a:r>
              <a:rPr lang="en-US" sz="2400" dirty="0" err="1"/>
              <a:t>talmeinastöð</a:t>
            </a:r>
            <a:r>
              <a:rPr lang="en-US" sz="2400" dirty="0"/>
              <a:t> </a:t>
            </a:r>
            <a:r>
              <a:rPr lang="en-US" sz="2400" dirty="0" err="1"/>
              <a:t>Íslands</a:t>
            </a:r>
            <a:r>
              <a:rPr lang="en-US" sz="2400" dirty="0"/>
              <a:t> </a:t>
            </a:r>
            <a:r>
              <a:rPr lang="en-US" sz="2400" dirty="0">
                <a:hlinkClick r:id="rId3"/>
              </a:rPr>
              <a:t>www.hti.is</a:t>
            </a:r>
            <a:r>
              <a:rPr lang="en-US" sz="2400" dirty="0"/>
              <a:t> </a:t>
            </a:r>
          </a:p>
          <a:p>
            <a:pPr>
              <a:defRPr/>
            </a:pPr>
            <a:r>
              <a:rPr lang="en-US" sz="2400" dirty="0" err="1"/>
              <a:t>Barnið</a:t>
            </a:r>
            <a:r>
              <a:rPr lang="en-US" sz="2400" dirty="0"/>
              <a:t> </a:t>
            </a:r>
            <a:r>
              <a:rPr lang="en-US" sz="2400" dirty="0" err="1"/>
              <a:t>fær</a:t>
            </a:r>
            <a:r>
              <a:rPr lang="en-US" sz="2400" dirty="0"/>
              <a:t> </a:t>
            </a:r>
            <a:r>
              <a:rPr lang="en-US" sz="2400" dirty="0" err="1"/>
              <a:t>heyrnartæki</a:t>
            </a:r>
            <a:r>
              <a:rPr lang="en-US" sz="2400" dirty="0"/>
              <a:t> </a:t>
            </a:r>
            <a:r>
              <a:rPr lang="en-US" sz="2400" dirty="0" err="1"/>
              <a:t>ef</a:t>
            </a:r>
            <a:r>
              <a:rPr lang="en-US" sz="2400" dirty="0"/>
              <a:t> </a:t>
            </a:r>
            <a:r>
              <a:rPr lang="en-US" sz="2400" dirty="0" err="1"/>
              <a:t>staðfest</a:t>
            </a:r>
            <a:r>
              <a:rPr lang="en-US" sz="2400" dirty="0"/>
              <a:t> </a:t>
            </a:r>
            <a:r>
              <a:rPr lang="en-US" sz="2400" dirty="0" err="1"/>
              <a:t>heyrnarskerðing</a:t>
            </a:r>
            <a:endParaRPr lang="en-US" sz="2400" dirty="0"/>
          </a:p>
          <a:p>
            <a:pPr>
              <a:defRPr/>
            </a:pPr>
            <a:r>
              <a:rPr lang="en-US" sz="2400" dirty="0" err="1"/>
              <a:t>Kuðungsígræðsla</a:t>
            </a:r>
            <a:r>
              <a:rPr lang="en-US" sz="2400" dirty="0"/>
              <a:t> </a:t>
            </a:r>
            <a:r>
              <a:rPr lang="en-US" sz="2400" dirty="0" err="1"/>
              <a:t>kemur</a:t>
            </a:r>
            <a:r>
              <a:rPr lang="en-US" sz="2400" dirty="0"/>
              <a:t> </a:t>
            </a:r>
            <a:r>
              <a:rPr lang="en-US" sz="2400" dirty="0" err="1"/>
              <a:t>til</a:t>
            </a:r>
            <a:r>
              <a:rPr lang="en-US" sz="2400" dirty="0"/>
              <a:t> </a:t>
            </a:r>
            <a:r>
              <a:rPr lang="en-US" sz="2400" dirty="0" err="1"/>
              <a:t>greina</a:t>
            </a:r>
            <a:r>
              <a:rPr lang="en-US" sz="2400" dirty="0"/>
              <a:t> </a:t>
            </a:r>
            <a:r>
              <a:rPr lang="en-US" sz="2400" dirty="0" err="1"/>
              <a:t>ef</a:t>
            </a:r>
            <a:r>
              <a:rPr lang="en-US" sz="2400" dirty="0"/>
              <a:t> </a:t>
            </a:r>
            <a:r>
              <a:rPr lang="en-US" sz="2400" dirty="0" err="1"/>
              <a:t>heyrnarleysi</a:t>
            </a:r>
            <a:r>
              <a:rPr lang="en-US" sz="2400" dirty="0"/>
              <a:t> </a:t>
            </a:r>
            <a:r>
              <a:rPr lang="en-US" sz="2400" dirty="0" err="1"/>
              <a:t>er</a:t>
            </a:r>
            <a:r>
              <a:rPr lang="en-US" sz="2400" dirty="0"/>
              <a:t> á </a:t>
            </a:r>
            <a:r>
              <a:rPr lang="en-US" sz="2400" dirty="0" err="1"/>
              <a:t>báðum</a:t>
            </a:r>
            <a:r>
              <a:rPr lang="en-US" sz="2400" dirty="0"/>
              <a:t> </a:t>
            </a:r>
            <a:r>
              <a:rPr lang="en-US" sz="2400" dirty="0" err="1"/>
              <a:t>eyrum</a:t>
            </a:r>
            <a:endParaRPr lang="en-US" sz="2400" dirty="0"/>
          </a:p>
        </p:txBody>
      </p:sp>
      <p:sp>
        <p:nvSpPr>
          <p:cNvPr id="11270" name="Rectangle 7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4777AEA-6D83-497A-9424-0AF2D44CE71F}"/>
              </a:ext>
            </a:extLst>
          </p:cNvPr>
          <p:cNvPicPr>
            <a:picLocks noChangeAspect="1"/>
          </p:cNvPicPr>
          <p:nvPr/>
        </p:nvPicPr>
        <p:blipFill>
          <a:blip r:embed="rId4"/>
          <a:stretch>
            <a:fillRect/>
          </a:stretch>
        </p:blipFill>
        <p:spPr>
          <a:xfrm rot="5400000">
            <a:off x="6487409" y="544973"/>
            <a:ext cx="3856654" cy="5614835"/>
          </a:xfrm>
          <a:prstGeom prst="rect">
            <a:avLst/>
          </a:prstGeom>
          <a:effectLst/>
        </p:spPr>
      </p:pic>
    </p:spTree>
    <p:extLst>
      <p:ext uri="{BB962C8B-B14F-4D97-AF65-F5344CB8AC3E}">
        <p14:creationId xmlns:p14="http://schemas.microsoft.com/office/powerpoint/2010/main" val="135852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E28BF-F4D3-41C8-9214-317F4D44E490}"/>
              </a:ext>
            </a:extLst>
          </p:cNvPr>
          <p:cNvSpPr>
            <a:spLocks noGrp="1"/>
          </p:cNvSpPr>
          <p:nvPr>
            <p:ph type="title"/>
          </p:nvPr>
        </p:nvSpPr>
        <p:spPr>
          <a:xfrm>
            <a:off x="686834" y="1153572"/>
            <a:ext cx="3200400" cy="4461163"/>
          </a:xfrm>
        </p:spPr>
        <p:txBody>
          <a:bodyPr>
            <a:normAutofit/>
          </a:bodyPr>
          <a:lstStyle/>
          <a:p>
            <a:pPr>
              <a:defRPr/>
            </a:pPr>
            <a:r>
              <a:rPr lang="is-IS" sz="3400">
                <a:solidFill>
                  <a:srgbClr val="FFFFFF"/>
                </a:solidFill>
              </a:rPr>
              <a:t>Heyrnarleysi</a:t>
            </a:r>
            <a:br>
              <a:rPr lang="is-IS" sz="3400">
                <a:solidFill>
                  <a:srgbClr val="FFFFFF"/>
                </a:solidFill>
              </a:rPr>
            </a:br>
            <a:r>
              <a:rPr lang="is-IS" sz="3400">
                <a:solidFill>
                  <a:srgbClr val="FFFFFF"/>
                </a:solidFill>
              </a:rPr>
              <a:t>Kuðungsígræðsla</a:t>
            </a:r>
            <a:endParaRPr lang="en-US" sz="3400">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8323CE-4960-4E29-8A36-D24EE1CC15BC}"/>
              </a:ext>
            </a:extLst>
          </p:cNvPr>
          <p:cNvSpPr>
            <a:spLocks noGrp="1"/>
          </p:cNvSpPr>
          <p:nvPr>
            <p:ph idx="1"/>
          </p:nvPr>
        </p:nvSpPr>
        <p:spPr>
          <a:xfrm>
            <a:off x="4447308" y="591344"/>
            <a:ext cx="6906491" cy="5585619"/>
          </a:xfrm>
        </p:spPr>
        <p:txBody>
          <a:bodyPr anchor="ctr">
            <a:normAutofit/>
          </a:bodyPr>
          <a:lstStyle/>
          <a:p>
            <a:pPr>
              <a:defRPr/>
            </a:pPr>
            <a:r>
              <a:rPr lang="is-IS" dirty="0"/>
              <a:t>Áður en að kuðungsígræðslu kemur eru fengnar tölvusneiðmyndir og segulómun af innra eyranu </a:t>
            </a:r>
          </a:p>
          <a:p>
            <a:pPr>
              <a:defRPr/>
            </a:pPr>
            <a:r>
              <a:rPr lang="is-IS" dirty="0"/>
              <a:t>Grundvallaratriði er að heyrnartaug og heilasvæði heyrnar séu heilbrigð, þ.e. að skaðinn sé í innra verki kuðungs eyrans</a:t>
            </a:r>
          </a:p>
          <a:p>
            <a:pPr>
              <a:defRPr/>
            </a:pPr>
            <a:r>
              <a:rPr lang="is-IS" dirty="0">
                <a:solidFill>
                  <a:srgbClr val="FF0000"/>
                </a:solidFill>
              </a:rPr>
              <a:t>Bestur árangur af aðgerð hjá börnum &lt; 12 mánaða (</a:t>
            </a:r>
            <a:r>
              <a:rPr lang="is-IS" dirty="0" err="1">
                <a:solidFill>
                  <a:srgbClr val="FF0000"/>
                </a:solidFill>
              </a:rPr>
              <a:t>prelingual</a:t>
            </a:r>
            <a:r>
              <a:rPr lang="is-IS" dirty="0">
                <a:solidFill>
                  <a:srgbClr val="FF0000"/>
                </a:solidFill>
              </a:rPr>
              <a:t>)</a:t>
            </a:r>
          </a:p>
          <a:p>
            <a:pPr>
              <a:defRPr/>
            </a:pPr>
            <a:r>
              <a:rPr lang="is-IS" dirty="0"/>
              <a:t>Eftir 4 ára aldur (</a:t>
            </a:r>
            <a:r>
              <a:rPr lang="is-IS" dirty="0" err="1"/>
              <a:t>postlingual</a:t>
            </a:r>
            <a:r>
              <a:rPr lang="is-IS" dirty="0"/>
              <a:t>) þroskast heyrn og tal ekki eins vel og árangur verður minni</a:t>
            </a:r>
          </a:p>
          <a:p>
            <a:pPr>
              <a:defRPr/>
            </a:pPr>
            <a:r>
              <a:rPr lang="is-IS" dirty="0"/>
              <a:t>Í lok árs 2020 höfðu 27 börn á Íslandi fengið kuðungsígrædd tæki </a:t>
            </a:r>
          </a:p>
        </p:txBody>
      </p:sp>
    </p:spTree>
    <p:extLst>
      <p:ext uri="{BB962C8B-B14F-4D97-AF65-F5344CB8AC3E}">
        <p14:creationId xmlns:p14="http://schemas.microsoft.com/office/powerpoint/2010/main" val="3898650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7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0" name="Rectangle 2">
            <a:extLst>
              <a:ext uri="{FF2B5EF4-FFF2-40B4-BE49-F238E27FC236}">
                <a16:creationId xmlns:a16="http://schemas.microsoft.com/office/drawing/2014/main" id="{B39B7156-A19A-4EB3-841A-4F54163226FA}"/>
              </a:ext>
            </a:extLst>
          </p:cNvPr>
          <p:cNvSpPr>
            <a:spLocks noGrp="1" noChangeArrowheads="1"/>
          </p:cNvSpPr>
          <p:nvPr>
            <p:ph type="title"/>
          </p:nvPr>
        </p:nvSpPr>
        <p:spPr>
          <a:xfrm>
            <a:off x="524256" y="491260"/>
            <a:ext cx="6594189" cy="1625210"/>
          </a:xfrm>
        </p:spPr>
        <p:txBody>
          <a:bodyPr vert="horz" lIns="91440" tIns="45720" rIns="91440" bIns="45720" rtlCol="0" anchor="ctr">
            <a:normAutofit/>
          </a:bodyPr>
          <a:lstStyle/>
          <a:p>
            <a:pPr>
              <a:defRPr/>
            </a:pPr>
            <a:r>
              <a:rPr lang="en-US">
                <a:solidFill>
                  <a:srgbClr val="FFFFFF"/>
                </a:solidFill>
              </a:rPr>
              <a:t>Kuðungsígræðsla</a:t>
            </a:r>
          </a:p>
        </p:txBody>
      </p:sp>
      <p:sp>
        <p:nvSpPr>
          <p:cNvPr id="79" name="Rectangle 7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2068B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7" descr="cochlea1 jpg">
            <a:extLst>
              <a:ext uri="{FF2B5EF4-FFF2-40B4-BE49-F238E27FC236}">
                <a16:creationId xmlns:a16="http://schemas.microsoft.com/office/drawing/2014/main" id="{03BFDBC0-F21E-4FAA-9C17-2385AB05B5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690" y="2667954"/>
            <a:ext cx="2712487" cy="36352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8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2068BA">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0180" name="Picture 2" descr="Illustration of cochlear implant.">
            <a:extLst>
              <a:ext uri="{FF2B5EF4-FFF2-40B4-BE49-F238E27FC236}">
                <a16:creationId xmlns:a16="http://schemas.microsoft.com/office/drawing/2014/main" id="{0F3208FF-E527-4538-BEDE-B9C3CD7D4B4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4138970" y="2722751"/>
            <a:ext cx="3067358" cy="3525698"/>
          </a:xfrm>
          <a:prstGeom prst="rect">
            <a:avLst/>
          </a:prstGeom>
        </p:spPr>
      </p:pic>
      <p:sp>
        <p:nvSpPr>
          <p:cNvPr id="83" name="Rectangle 8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182" name="Rectangle 3">
            <a:extLst>
              <a:ext uri="{FF2B5EF4-FFF2-40B4-BE49-F238E27FC236}">
                <a16:creationId xmlns:a16="http://schemas.microsoft.com/office/drawing/2014/main" id="{8FD70575-6BCD-2126-EF7C-7B976F4C1CFE}"/>
              </a:ext>
            </a:extLst>
          </p:cNvPr>
          <p:cNvGraphicFramePr>
            <a:graphicFrameLocks noGrp="1"/>
          </p:cNvGraphicFramePr>
          <p:nvPr>
            <p:ph sz="half" idx="1"/>
          </p:nvPr>
        </p:nvGraphicFramePr>
        <p:xfrm>
          <a:off x="7956057" y="762983"/>
          <a:ext cx="3515128" cy="5330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Oval 4">
            <a:extLst>
              <a:ext uri="{FF2B5EF4-FFF2-40B4-BE49-F238E27FC236}">
                <a16:creationId xmlns:a16="http://schemas.microsoft.com/office/drawing/2014/main" id="{C5D968D5-2CBD-49E9-8DC2-F49BC1F259E6}"/>
              </a:ext>
            </a:extLst>
          </p:cNvPr>
          <p:cNvSpPr/>
          <p:nvPr/>
        </p:nvSpPr>
        <p:spPr>
          <a:xfrm>
            <a:off x="6321521" y="4596318"/>
            <a:ext cx="677002" cy="5602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9555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Freeform: Shape 112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15FB57FD-603F-490E-A1CD-2AB23EDA2596}"/>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is-IS" sz="4100">
                <a:solidFill>
                  <a:srgbClr val="FFFFFF"/>
                </a:solidFill>
              </a:rPr>
              <a:t>Ráðgjafar- og greiningarstöð </a:t>
            </a:r>
          </a:p>
        </p:txBody>
      </p:sp>
      <p:sp>
        <p:nvSpPr>
          <p:cNvPr id="11276" name="Arc 112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67" name="Rectangle 3">
            <a:extLst>
              <a:ext uri="{FF2B5EF4-FFF2-40B4-BE49-F238E27FC236}">
                <a16:creationId xmlns:a16="http://schemas.microsoft.com/office/drawing/2014/main" id="{DB55C747-1FF4-4E8D-B5B4-DFC259580AAC}"/>
              </a:ext>
            </a:extLst>
          </p:cNvPr>
          <p:cNvSpPr>
            <a:spLocks noGrp="1" noChangeArrowheads="1"/>
          </p:cNvSpPr>
          <p:nvPr>
            <p:ph idx="1"/>
          </p:nvPr>
        </p:nvSpPr>
        <p:spPr>
          <a:xfrm>
            <a:off x="4447308" y="591344"/>
            <a:ext cx="6906491" cy="5585619"/>
          </a:xfrm>
        </p:spPr>
        <p:txBody>
          <a:bodyPr anchor="ctr">
            <a:normAutofit/>
          </a:bodyPr>
          <a:lstStyle/>
          <a:p>
            <a:pPr eaLnBrk="1" hangingPunct="1">
              <a:defRPr/>
            </a:pPr>
            <a:r>
              <a:rPr lang="is-IS"/>
              <a:t>Hlutverk stöðvarinnar er að efla lífsgæði og bæta framtíð barna og unglinga með þroskaraskanir sem leitt geta til fötlunar </a:t>
            </a:r>
          </a:p>
          <a:p>
            <a:pPr eaLnBrk="1" hangingPunct="1">
              <a:defRPr/>
            </a:pPr>
            <a:r>
              <a:rPr lang="is-IS"/>
              <a:t>Á heimasíðunni </a:t>
            </a:r>
            <a:r>
              <a:rPr lang="is-IS">
                <a:hlinkClick r:id="rId3"/>
              </a:rPr>
              <a:t>www.rgr.is</a:t>
            </a:r>
            <a:r>
              <a:rPr lang="is-IS"/>
              <a:t> er að finna ýmsar gagnlegar upplýsingar um starfsemina og einnig fræðsluefni um fatlanir og ýmis heilkenni</a:t>
            </a:r>
          </a:p>
          <a:p>
            <a:pPr eaLnBrk="1" hangingPunct="1">
              <a:defRPr/>
            </a:pPr>
            <a:endParaRPr lang="is-IS"/>
          </a:p>
          <a:p>
            <a:pPr>
              <a:defRPr/>
            </a:pPr>
            <a:r>
              <a:rPr lang="is-IS"/>
              <a:t>Stofnunin tók til starfa 1. janúar 1986</a:t>
            </a:r>
          </a:p>
          <a:p>
            <a:pPr>
              <a:defRPr/>
            </a:pPr>
            <a:r>
              <a:rPr lang="is-IS"/>
              <a:t>Við störfum á landsvísu, þ.e. sinnum börnum og unglingum til 18 ára aldurs af öllu landinu</a:t>
            </a:r>
          </a:p>
          <a:p>
            <a:pPr eaLnBrk="1" hangingPunct="1">
              <a:defRPr/>
            </a:pPr>
            <a:endParaRPr lang="is-IS"/>
          </a:p>
        </p:txBody>
      </p:sp>
    </p:spTree>
    <p:extLst>
      <p:ext uri="{BB962C8B-B14F-4D97-AF65-F5344CB8AC3E}">
        <p14:creationId xmlns:p14="http://schemas.microsoft.com/office/powerpoint/2010/main" val="2587180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2" name="Freeform: Shape 133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655883B4-614F-4583-A427-D94052E03C28}"/>
              </a:ext>
            </a:extLst>
          </p:cNvPr>
          <p:cNvSpPr>
            <a:spLocks noGrp="1" noChangeArrowheads="1"/>
          </p:cNvSpPr>
          <p:nvPr>
            <p:ph type="title"/>
          </p:nvPr>
        </p:nvSpPr>
        <p:spPr>
          <a:xfrm>
            <a:off x="686834" y="1153572"/>
            <a:ext cx="3200400" cy="4461163"/>
          </a:xfrm>
        </p:spPr>
        <p:txBody>
          <a:bodyPr>
            <a:normAutofit/>
          </a:bodyPr>
          <a:lstStyle/>
          <a:p>
            <a:pPr>
              <a:defRPr/>
            </a:pPr>
            <a:r>
              <a:rPr lang="en-US">
                <a:solidFill>
                  <a:srgbClr val="FFFFFF"/>
                </a:solidFill>
              </a:rPr>
              <a:t>Mikilvægi sjónar</a:t>
            </a:r>
          </a:p>
        </p:txBody>
      </p:sp>
      <p:sp>
        <p:nvSpPr>
          <p:cNvPr id="13324" name="Arc 133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15" name="Rectangle 3">
            <a:extLst>
              <a:ext uri="{FF2B5EF4-FFF2-40B4-BE49-F238E27FC236}">
                <a16:creationId xmlns:a16="http://schemas.microsoft.com/office/drawing/2014/main" id="{BCE3FC1D-CF03-4724-88AE-ED6A21CD835F}"/>
              </a:ext>
            </a:extLst>
          </p:cNvPr>
          <p:cNvSpPr>
            <a:spLocks noGrp="1" noChangeArrowheads="1"/>
          </p:cNvSpPr>
          <p:nvPr>
            <p:ph type="body" idx="1"/>
          </p:nvPr>
        </p:nvSpPr>
        <p:spPr>
          <a:xfrm>
            <a:off x="4447308" y="591344"/>
            <a:ext cx="6906491" cy="5585619"/>
          </a:xfrm>
        </p:spPr>
        <p:txBody>
          <a:bodyPr anchor="ctr">
            <a:normAutofit/>
          </a:bodyPr>
          <a:lstStyle/>
          <a:p>
            <a:pPr>
              <a:defRPr/>
            </a:pPr>
            <a:r>
              <a:rPr lang="is-IS"/>
              <a:t>Greindarþroski barna er mótaður af upplýsingum frá skynfærunum</a:t>
            </a:r>
          </a:p>
          <a:p>
            <a:pPr>
              <a:defRPr/>
            </a:pPr>
            <a:r>
              <a:rPr lang="is-IS"/>
              <a:t>Talið er að allt að 80% af skynjun á fyrstu árum ævinnar fáist með sjóninni </a:t>
            </a:r>
          </a:p>
          <a:p>
            <a:pPr lvl="1">
              <a:defRPr/>
            </a:pPr>
            <a:r>
              <a:rPr lang="is-IS" dirty="0"/>
              <a:t>Samfelld skynjun </a:t>
            </a:r>
          </a:p>
          <a:p>
            <a:pPr lvl="1">
              <a:defRPr/>
            </a:pPr>
            <a:r>
              <a:rPr lang="is-IS" dirty="0"/>
              <a:t>Við skynjum hluti í heild sinni, afstöðu til annarra hluta</a:t>
            </a:r>
          </a:p>
          <a:p>
            <a:pPr lvl="1">
              <a:defRPr/>
            </a:pPr>
            <a:r>
              <a:rPr lang="is-IS" dirty="0"/>
              <a:t>Hjálpar okkur að tengja saman upplýsingar frá öðrum skynfærum</a:t>
            </a:r>
          </a:p>
        </p:txBody>
      </p:sp>
    </p:spTree>
    <p:extLst>
      <p:ext uri="{BB962C8B-B14F-4D97-AF65-F5344CB8AC3E}">
        <p14:creationId xmlns:p14="http://schemas.microsoft.com/office/powerpoint/2010/main" val="146820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03A39804-7707-4794-A1A0-2272C8D295B4}"/>
              </a:ext>
            </a:extLst>
          </p:cNvPr>
          <p:cNvSpPr txBox="1"/>
          <p:nvPr/>
        </p:nvSpPr>
        <p:spPr>
          <a:xfrm>
            <a:off x="1139635" y="2546161"/>
            <a:ext cx="3200451" cy="2985929"/>
          </a:xfrm>
          <a:prstGeom prst="rect">
            <a:avLst/>
          </a:prstGeom>
        </p:spPr>
        <p:txBody>
          <a:bodyPr vert="horz" lIns="91440" tIns="45720" rIns="91440" bIns="45720" rtlCol="0" anchor="t">
            <a:normAutofit/>
          </a:bodyPr>
          <a:lstStyle/>
          <a:p>
            <a:pPr>
              <a:lnSpc>
                <a:spcPct val="90000"/>
              </a:lnSpc>
              <a:spcAft>
                <a:spcPts val="600"/>
              </a:spcAft>
            </a:pPr>
            <a:r>
              <a:rPr lang="en-US" sz="3600" dirty="0" err="1">
                <a:solidFill>
                  <a:srgbClr val="FEFFFF"/>
                </a:solidFill>
              </a:rPr>
              <a:t>Sjónin</a:t>
            </a:r>
            <a:r>
              <a:rPr lang="en-US" sz="3600" dirty="0">
                <a:solidFill>
                  <a:srgbClr val="FEFFFF"/>
                </a:solidFill>
              </a:rPr>
              <a:t> </a:t>
            </a:r>
            <a:r>
              <a:rPr lang="en-US" sz="3600" dirty="0" err="1">
                <a:solidFill>
                  <a:srgbClr val="FEFFFF"/>
                </a:solidFill>
              </a:rPr>
              <a:t>þroskast</a:t>
            </a:r>
            <a:r>
              <a:rPr lang="en-US" sz="3600" dirty="0">
                <a:solidFill>
                  <a:srgbClr val="FEFFFF"/>
                </a:solidFill>
              </a:rPr>
              <a:t> </a:t>
            </a:r>
            <a:r>
              <a:rPr lang="en-US" sz="3600" dirty="0" err="1">
                <a:solidFill>
                  <a:srgbClr val="FEFFFF"/>
                </a:solidFill>
              </a:rPr>
              <a:t>hratt</a:t>
            </a:r>
            <a:r>
              <a:rPr lang="en-US" sz="3600" dirty="0">
                <a:solidFill>
                  <a:srgbClr val="FEFFFF"/>
                </a:solidFill>
              </a:rPr>
              <a:t> </a:t>
            </a:r>
            <a:r>
              <a:rPr lang="en-US" sz="3600" dirty="0" err="1">
                <a:solidFill>
                  <a:srgbClr val="FEFFFF"/>
                </a:solidFill>
              </a:rPr>
              <a:t>fyrstu</a:t>
            </a:r>
            <a:r>
              <a:rPr lang="en-US" sz="3600" dirty="0">
                <a:solidFill>
                  <a:srgbClr val="FEFFFF"/>
                </a:solidFill>
              </a:rPr>
              <a:t> </a:t>
            </a:r>
            <a:r>
              <a:rPr lang="en-US" sz="3600" dirty="0" err="1">
                <a:solidFill>
                  <a:srgbClr val="FEFFFF"/>
                </a:solidFill>
              </a:rPr>
              <a:t>misserin</a:t>
            </a:r>
            <a:endParaRPr lang="en-US" sz="3600" dirty="0">
              <a:solidFill>
                <a:srgbClr val="FEFFFF"/>
              </a:solidFill>
            </a:endParaRPr>
          </a:p>
          <a:p>
            <a:pPr indent="-228600">
              <a:lnSpc>
                <a:spcPct val="90000"/>
              </a:lnSpc>
              <a:spcAft>
                <a:spcPts val="600"/>
              </a:spcAft>
              <a:buFont typeface="Arial" panose="020B0604020202020204" pitchFamily="34" charset="0"/>
              <a:buChar char="•"/>
            </a:pPr>
            <a:endParaRPr lang="en-US" sz="2400" dirty="0">
              <a:solidFill>
                <a:srgbClr val="FEFFFF"/>
              </a:solidFill>
            </a:endParaRPr>
          </a:p>
          <a:p>
            <a:pPr indent="-228600">
              <a:lnSpc>
                <a:spcPct val="90000"/>
              </a:lnSpc>
              <a:spcAft>
                <a:spcPts val="600"/>
              </a:spcAft>
              <a:buFont typeface="Arial" panose="020B0604020202020204" pitchFamily="34" charset="0"/>
              <a:buChar char="•"/>
            </a:pPr>
            <a:endParaRPr lang="en-US" sz="2400" dirty="0">
              <a:solidFill>
                <a:srgbClr val="FEFFFF"/>
              </a:solidFill>
            </a:endParaRPr>
          </a:p>
          <a:p>
            <a:pPr>
              <a:lnSpc>
                <a:spcPct val="90000"/>
              </a:lnSpc>
              <a:spcAft>
                <a:spcPts val="600"/>
              </a:spcAft>
            </a:pPr>
            <a:r>
              <a:rPr lang="en-US" sz="2400" dirty="0" err="1">
                <a:solidFill>
                  <a:srgbClr val="FEFFFF"/>
                </a:solidFill>
              </a:rPr>
              <a:t>Sjá</a:t>
            </a:r>
            <a:r>
              <a:rPr lang="en-US" sz="2400" dirty="0">
                <a:solidFill>
                  <a:srgbClr val="FEFFFF"/>
                </a:solidFill>
              </a:rPr>
              <a:t> www.midstod.is  </a:t>
            </a:r>
          </a:p>
        </p:txBody>
      </p:sp>
      <p:graphicFrame>
        <p:nvGraphicFramePr>
          <p:cNvPr id="4" name="Content Placeholder 3">
            <a:extLst>
              <a:ext uri="{FF2B5EF4-FFF2-40B4-BE49-F238E27FC236}">
                <a16:creationId xmlns:a16="http://schemas.microsoft.com/office/drawing/2014/main" id="{423F18CA-7B90-4066-A1A5-8D1746968042}"/>
              </a:ext>
            </a:extLst>
          </p:cNvPr>
          <p:cNvGraphicFramePr>
            <a:graphicFrameLocks noGrp="1"/>
          </p:cNvGraphicFramePr>
          <p:nvPr>
            <p:ph idx="4294967295"/>
            <p:extLst>
              <p:ext uri="{D42A27DB-BD31-4B8C-83A1-F6EECF244321}">
                <p14:modId xmlns:p14="http://schemas.microsoft.com/office/powerpoint/2010/main" val="3483636906"/>
              </p:ext>
            </p:extLst>
          </p:nvPr>
        </p:nvGraphicFramePr>
        <p:xfrm>
          <a:off x="4998268" y="679338"/>
          <a:ext cx="6539076" cy="5179906"/>
        </p:xfrm>
        <a:graphic>
          <a:graphicData uri="http://schemas.openxmlformats.org/drawingml/2006/table">
            <a:tbl>
              <a:tblPr firstRow="1" bandRow="1">
                <a:tableStyleId>{69012ECD-51FC-41F1-AA8D-1B2483CD663E}</a:tableStyleId>
              </a:tblPr>
              <a:tblGrid>
                <a:gridCol w="1046218">
                  <a:extLst>
                    <a:ext uri="{9D8B030D-6E8A-4147-A177-3AD203B41FA5}">
                      <a16:colId xmlns:a16="http://schemas.microsoft.com/office/drawing/2014/main" val="20000"/>
                    </a:ext>
                  </a:extLst>
                </a:gridCol>
                <a:gridCol w="2751993">
                  <a:extLst>
                    <a:ext uri="{9D8B030D-6E8A-4147-A177-3AD203B41FA5}">
                      <a16:colId xmlns:a16="http://schemas.microsoft.com/office/drawing/2014/main" val="20001"/>
                    </a:ext>
                  </a:extLst>
                </a:gridCol>
                <a:gridCol w="2740865">
                  <a:extLst>
                    <a:ext uri="{9D8B030D-6E8A-4147-A177-3AD203B41FA5}">
                      <a16:colId xmlns:a16="http://schemas.microsoft.com/office/drawing/2014/main" val="20002"/>
                    </a:ext>
                  </a:extLst>
                </a:gridCol>
              </a:tblGrid>
              <a:tr h="380415">
                <a:tc>
                  <a:txBody>
                    <a:bodyPr/>
                    <a:lstStyle/>
                    <a:p>
                      <a:pPr algn="ctr"/>
                      <a:r>
                        <a:rPr lang="is-IS" sz="1800"/>
                        <a:t>ALDUR</a:t>
                      </a:r>
                      <a:endParaRPr lang="is-IS" sz="1800" b="0">
                        <a:solidFill>
                          <a:schemeClr val="tx1"/>
                        </a:solidFill>
                      </a:endParaRPr>
                    </a:p>
                  </a:txBody>
                  <a:tcPr marL="69084" marR="69084" marT="34541" marB="34541" anchor="ctr"/>
                </a:tc>
                <a:tc gridSpan="2">
                  <a:txBody>
                    <a:bodyPr/>
                    <a:lstStyle/>
                    <a:p>
                      <a:pPr algn="ctr"/>
                      <a:r>
                        <a:rPr lang="is-IS" sz="1800"/>
                        <a:t>ÞROSKI SJÓNAR</a:t>
                      </a:r>
                      <a:endParaRPr lang="is-IS" sz="1800" b="0"/>
                    </a:p>
                  </a:txBody>
                  <a:tcPr marL="69084" marR="69084" marT="34541" marB="34541" anchor="ctr"/>
                </a:tc>
                <a:tc hMerge="1">
                  <a:txBody>
                    <a:bodyPr/>
                    <a:lstStyle/>
                    <a:p>
                      <a:endParaRPr lang="is-IS"/>
                    </a:p>
                  </a:txBody>
                  <a:tcPr/>
                </a:tc>
                <a:extLst>
                  <a:ext uri="{0D108BD9-81ED-4DB2-BD59-A6C34878D82A}">
                    <a16:rowId xmlns:a16="http://schemas.microsoft.com/office/drawing/2014/main" val="10000"/>
                  </a:ext>
                </a:extLst>
              </a:tr>
              <a:tr h="533028">
                <a:tc>
                  <a:txBody>
                    <a:bodyPr/>
                    <a:lstStyle/>
                    <a:p>
                      <a:pPr algn="ctr"/>
                      <a:r>
                        <a:rPr lang="is-IS" sz="1400"/>
                        <a:t>Nýburar</a:t>
                      </a:r>
                      <a:endParaRPr lang="is-IS" sz="1400">
                        <a:solidFill>
                          <a:schemeClr val="tx1"/>
                        </a:solidFill>
                      </a:endParaRPr>
                    </a:p>
                  </a:txBody>
                  <a:tcPr marL="69084" marR="69084" marT="34541" marB="34541" anchor="ctr"/>
                </a:tc>
                <a:tc>
                  <a:txBody>
                    <a:bodyPr/>
                    <a:lstStyle/>
                    <a:p>
                      <a:pPr algn="ctr"/>
                      <a:r>
                        <a:rPr lang="is-IS" sz="1400"/>
                        <a:t>Þekkja mynstur með ljósum og dökkum flötum</a:t>
                      </a:r>
                    </a:p>
                  </a:txBody>
                  <a:tcPr marL="69084" marR="69084" marT="34541" marB="34541" anchor="ctr"/>
                </a:tc>
                <a:tc>
                  <a:txBody>
                    <a:bodyPr/>
                    <a:lstStyle/>
                    <a:p>
                      <a:pPr algn="ctr"/>
                      <a:r>
                        <a:rPr lang="is-IS" sz="1400"/>
                        <a:t>Fókusera á hluti, allt niður í 30 cm fjarlægð</a:t>
                      </a:r>
                    </a:p>
                  </a:txBody>
                  <a:tcPr marL="69084" marR="69084" marT="34541" marB="34541" anchor="ctr"/>
                </a:tc>
                <a:extLst>
                  <a:ext uri="{0D108BD9-81ED-4DB2-BD59-A6C34878D82A}">
                    <a16:rowId xmlns:a16="http://schemas.microsoft.com/office/drawing/2014/main" val="10001"/>
                  </a:ext>
                </a:extLst>
              </a:tr>
              <a:tr h="533028">
                <a:tc>
                  <a:txBody>
                    <a:bodyPr/>
                    <a:lstStyle/>
                    <a:p>
                      <a:pPr algn="ctr"/>
                      <a:r>
                        <a:rPr lang="is-IS" sz="1400"/>
                        <a:t>2 mán</a:t>
                      </a:r>
                      <a:endParaRPr lang="is-IS" sz="1400">
                        <a:solidFill>
                          <a:schemeClr val="tx1"/>
                        </a:solidFill>
                      </a:endParaRPr>
                    </a:p>
                  </a:txBody>
                  <a:tcPr marL="69084" marR="69084" marT="34541" marB="34541" anchor="ctr"/>
                </a:tc>
                <a:tc>
                  <a:txBody>
                    <a:bodyPr/>
                    <a:lstStyle/>
                    <a:p>
                      <a:pPr algn="ctr"/>
                      <a:r>
                        <a:rPr lang="is-IS" sz="1400"/>
                        <a:t>Barnið brosir til þeirra sem veita því athygli</a:t>
                      </a:r>
                    </a:p>
                  </a:txBody>
                  <a:tcPr marL="69084" marR="69084" marT="34541" marB="34541" anchor="ctr"/>
                </a:tc>
                <a:tc>
                  <a:txBody>
                    <a:bodyPr/>
                    <a:lstStyle/>
                    <a:p>
                      <a:pPr algn="ctr"/>
                      <a:r>
                        <a:rPr lang="is-IS" sz="1400"/>
                        <a:t>Velur að horfa á andlit frekar en annað sjónrænt áreiti</a:t>
                      </a:r>
                    </a:p>
                  </a:txBody>
                  <a:tcPr marL="69084" marR="69084" marT="34541" marB="34541" anchor="ctr"/>
                </a:tc>
                <a:extLst>
                  <a:ext uri="{0D108BD9-81ED-4DB2-BD59-A6C34878D82A}">
                    <a16:rowId xmlns:a16="http://schemas.microsoft.com/office/drawing/2014/main" val="10002"/>
                  </a:ext>
                </a:extLst>
              </a:tr>
              <a:tr h="746687">
                <a:tc>
                  <a:txBody>
                    <a:bodyPr/>
                    <a:lstStyle/>
                    <a:p>
                      <a:pPr algn="ctr"/>
                      <a:r>
                        <a:rPr lang="is-IS" sz="1400"/>
                        <a:t>3-4 mán</a:t>
                      </a:r>
                      <a:endParaRPr lang="is-IS" sz="1400">
                        <a:solidFill>
                          <a:schemeClr val="tx1"/>
                        </a:solidFill>
                      </a:endParaRPr>
                    </a:p>
                  </a:txBody>
                  <a:tcPr marL="69084" marR="69084" marT="34541" marB="34541" anchor="ctr"/>
                </a:tc>
                <a:tc>
                  <a:txBody>
                    <a:bodyPr/>
                    <a:lstStyle/>
                    <a:p>
                      <a:pPr algn="ctr"/>
                      <a:r>
                        <a:rPr lang="is-IS" sz="1400"/>
                        <a:t>Hefur áhuga</a:t>
                      </a:r>
                      <a:r>
                        <a:rPr lang="is-IS" sz="1400" baseline="0"/>
                        <a:t> á öllu sjónrænu, getur fylgt sjónrænu áreiti í allar áttir</a:t>
                      </a:r>
                      <a:endParaRPr lang="is-IS" sz="1400"/>
                    </a:p>
                  </a:txBody>
                  <a:tcPr marL="69084" marR="69084" marT="34541" marB="34541" anchor="ctr"/>
                </a:tc>
                <a:tc>
                  <a:txBody>
                    <a:bodyPr/>
                    <a:lstStyle/>
                    <a:p>
                      <a:pPr algn="ctr"/>
                      <a:r>
                        <a:rPr lang="is-IS" sz="1400"/>
                        <a:t>Lærir</a:t>
                      </a:r>
                      <a:r>
                        <a:rPr lang="is-IS" sz="1400" baseline="0"/>
                        <a:t> að nærstilla fókusinn þegar hlutir eru færðir nær og fjær þeim</a:t>
                      </a:r>
                      <a:endParaRPr lang="is-IS" sz="1400"/>
                    </a:p>
                  </a:txBody>
                  <a:tcPr marL="69084" marR="69084" marT="34541" marB="34541" anchor="ctr"/>
                </a:tc>
                <a:extLst>
                  <a:ext uri="{0D108BD9-81ED-4DB2-BD59-A6C34878D82A}">
                    <a16:rowId xmlns:a16="http://schemas.microsoft.com/office/drawing/2014/main" val="10003"/>
                  </a:ext>
                </a:extLst>
              </a:tr>
              <a:tr h="1387664">
                <a:tc>
                  <a:txBody>
                    <a:bodyPr/>
                    <a:lstStyle/>
                    <a:p>
                      <a:pPr algn="ctr"/>
                      <a:r>
                        <a:rPr lang="is-IS" sz="1400"/>
                        <a:t>5-7 mán</a:t>
                      </a:r>
                      <a:endParaRPr lang="is-IS" sz="1400">
                        <a:solidFill>
                          <a:schemeClr val="tx1"/>
                        </a:solidFill>
                      </a:endParaRPr>
                    </a:p>
                  </a:txBody>
                  <a:tcPr marL="69084" marR="69084" marT="34541" marB="34541" anchor="ctr"/>
                </a:tc>
                <a:tc>
                  <a:txBody>
                    <a:bodyPr/>
                    <a:lstStyle/>
                    <a:p>
                      <a:pPr algn="ctr"/>
                      <a:r>
                        <a:rPr lang="is-IS" sz="1400"/>
                        <a:t>Vaxandi</a:t>
                      </a:r>
                      <a:r>
                        <a:rPr lang="is-IS" sz="1400" baseline="0"/>
                        <a:t> samhæfing augnhreyfinga, kemur auga á hluti í umhverfinu sem hvetur barnið til hreyfinga</a:t>
                      </a:r>
                      <a:endParaRPr lang="is-IS" sz="1400"/>
                    </a:p>
                  </a:txBody>
                  <a:tcPr marL="69084" marR="69084" marT="34541" marB="34541" anchor="ctr"/>
                </a:tc>
                <a:tc>
                  <a:txBody>
                    <a:bodyPr/>
                    <a:lstStyle/>
                    <a:p>
                      <a:pPr algn="ctr"/>
                      <a:r>
                        <a:rPr lang="is-IS" sz="1400"/>
                        <a:t>Dýptar skilningur barnsins</a:t>
                      </a:r>
                      <a:r>
                        <a:rPr lang="is-IS" sz="1400" baseline="0"/>
                        <a:t> þroskast og einnig skilningur þess á samhengi í umhverfinu. Aukinn þroski verður á sjóninni þegar barn fer að ganga og hafa áhuga á hlutum í þrívídd.</a:t>
                      </a:r>
                      <a:endParaRPr lang="is-IS" sz="1400"/>
                    </a:p>
                  </a:txBody>
                  <a:tcPr marL="69084" marR="69084" marT="34541" marB="34541" anchor="ctr"/>
                </a:tc>
                <a:extLst>
                  <a:ext uri="{0D108BD9-81ED-4DB2-BD59-A6C34878D82A}">
                    <a16:rowId xmlns:a16="http://schemas.microsoft.com/office/drawing/2014/main" val="10004"/>
                  </a:ext>
                </a:extLst>
              </a:tr>
              <a:tr h="319369">
                <a:tc>
                  <a:txBody>
                    <a:bodyPr/>
                    <a:lstStyle/>
                    <a:p>
                      <a:pPr algn="ctr"/>
                      <a:r>
                        <a:rPr lang="is-IS" sz="1400"/>
                        <a:t>12 mán</a:t>
                      </a:r>
                      <a:endParaRPr lang="is-IS" sz="1400">
                        <a:solidFill>
                          <a:schemeClr val="tx1"/>
                        </a:solidFill>
                      </a:endParaRPr>
                    </a:p>
                  </a:txBody>
                  <a:tcPr marL="69084" marR="69084" marT="34541" marB="34541" anchor="ctr"/>
                </a:tc>
                <a:tc gridSpan="2">
                  <a:txBody>
                    <a:bodyPr/>
                    <a:lstStyle/>
                    <a:p>
                      <a:pPr algn="ctr"/>
                      <a:r>
                        <a:rPr lang="is-IS" sz="1400"/>
                        <a:t>Sjónskilningur og nýting sjónar vex jafnt og þétt</a:t>
                      </a:r>
                    </a:p>
                  </a:txBody>
                  <a:tcPr marL="69084" marR="69084" marT="34541" marB="34541" anchor="ctr"/>
                </a:tc>
                <a:tc hMerge="1">
                  <a:txBody>
                    <a:bodyPr/>
                    <a:lstStyle/>
                    <a:p>
                      <a:endParaRPr lang="is-IS"/>
                    </a:p>
                  </a:txBody>
                  <a:tcPr/>
                </a:tc>
                <a:extLst>
                  <a:ext uri="{0D108BD9-81ED-4DB2-BD59-A6C34878D82A}">
                    <a16:rowId xmlns:a16="http://schemas.microsoft.com/office/drawing/2014/main" val="10005"/>
                  </a:ext>
                </a:extLst>
              </a:tr>
              <a:tr h="533028">
                <a:tc>
                  <a:txBody>
                    <a:bodyPr/>
                    <a:lstStyle/>
                    <a:p>
                      <a:pPr algn="ctr"/>
                      <a:r>
                        <a:rPr lang="is-IS" sz="1400"/>
                        <a:t>18 mán</a:t>
                      </a:r>
                      <a:endParaRPr lang="is-IS" sz="1400">
                        <a:solidFill>
                          <a:schemeClr val="tx1"/>
                        </a:solidFill>
                      </a:endParaRPr>
                    </a:p>
                  </a:txBody>
                  <a:tcPr marL="69084" marR="69084" marT="34541" marB="34541" anchor="ctr"/>
                </a:tc>
                <a:tc gridSpan="2">
                  <a:txBody>
                    <a:bodyPr/>
                    <a:lstStyle/>
                    <a:p>
                      <a:pPr algn="ctr"/>
                      <a:r>
                        <a:rPr lang="is-IS" sz="1400" dirty="0"/>
                        <a:t>Eftir því sem hreyfifærni eykst vex áhugi barnsins á að</a:t>
                      </a:r>
                      <a:r>
                        <a:rPr lang="is-IS" sz="1400" baseline="0" dirty="0"/>
                        <a:t> skoða umhverfið </a:t>
                      </a:r>
                      <a:endParaRPr lang="is-IS" sz="1400" dirty="0"/>
                    </a:p>
                  </a:txBody>
                  <a:tcPr marL="69084" marR="69084" marT="34541" marB="34541" anchor="ctr"/>
                </a:tc>
                <a:tc hMerge="1">
                  <a:txBody>
                    <a:bodyPr/>
                    <a:lstStyle/>
                    <a:p>
                      <a:endParaRPr lang="is-IS"/>
                    </a:p>
                  </a:txBody>
                  <a:tcPr/>
                </a:tc>
                <a:extLst>
                  <a:ext uri="{0D108BD9-81ED-4DB2-BD59-A6C34878D82A}">
                    <a16:rowId xmlns:a16="http://schemas.microsoft.com/office/drawing/2014/main" val="10006"/>
                  </a:ext>
                </a:extLst>
              </a:tr>
              <a:tr h="746687">
                <a:tc>
                  <a:txBody>
                    <a:bodyPr/>
                    <a:lstStyle/>
                    <a:p>
                      <a:pPr algn="ctr"/>
                      <a:r>
                        <a:rPr lang="is-IS" sz="1400"/>
                        <a:t>Tveggja ára</a:t>
                      </a:r>
                      <a:endParaRPr lang="is-IS" sz="1400">
                        <a:solidFill>
                          <a:schemeClr val="tx1"/>
                        </a:solidFill>
                      </a:endParaRPr>
                    </a:p>
                  </a:txBody>
                  <a:tcPr marL="69084" marR="69084" marT="34541" marB="34541" anchor="ctr"/>
                </a:tc>
                <a:tc>
                  <a:txBody>
                    <a:bodyPr/>
                    <a:lstStyle/>
                    <a:p>
                      <a:pPr algn="ctr"/>
                      <a:r>
                        <a:rPr lang="is-IS" sz="1400"/>
                        <a:t>Barnið hefur þroskað með sér sjónminni í tengslum við hreyfingar</a:t>
                      </a:r>
                    </a:p>
                  </a:txBody>
                  <a:tcPr marL="69084" marR="69084" marT="34541" marB="34541" anchor="ctr"/>
                </a:tc>
                <a:tc>
                  <a:txBody>
                    <a:bodyPr/>
                    <a:lstStyle/>
                    <a:p>
                      <a:pPr algn="ctr"/>
                      <a:r>
                        <a:rPr lang="is-IS" sz="1400" dirty="0"/>
                        <a:t>Notagildi sjónarinnar</a:t>
                      </a:r>
                      <a:r>
                        <a:rPr lang="is-IS" sz="1400" baseline="0" dirty="0"/>
                        <a:t> í víðum skilningi og félagsfærni eykst</a:t>
                      </a:r>
                      <a:endParaRPr lang="is-IS" sz="1400" dirty="0"/>
                    </a:p>
                  </a:txBody>
                  <a:tcPr marL="69084" marR="69084" marT="34541" marB="34541"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73990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Shape 7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4" name="Rectangle 2">
            <a:extLst>
              <a:ext uri="{FF2B5EF4-FFF2-40B4-BE49-F238E27FC236}">
                <a16:creationId xmlns:a16="http://schemas.microsoft.com/office/drawing/2014/main" id="{655883B4-614F-4583-A427-D94052E03C28}"/>
              </a:ext>
            </a:extLst>
          </p:cNvPr>
          <p:cNvSpPr>
            <a:spLocks noGrp="1" noChangeArrowheads="1"/>
          </p:cNvSpPr>
          <p:nvPr>
            <p:ph type="title"/>
          </p:nvPr>
        </p:nvSpPr>
        <p:spPr>
          <a:xfrm>
            <a:off x="934872" y="982272"/>
            <a:ext cx="3388419" cy="4560970"/>
          </a:xfrm>
        </p:spPr>
        <p:txBody>
          <a:bodyPr vert="horz" lIns="91440" tIns="45720" rIns="91440" bIns="45720" rtlCol="0" anchor="ctr">
            <a:normAutofit/>
          </a:bodyPr>
          <a:lstStyle/>
          <a:p>
            <a:pPr>
              <a:defRPr/>
            </a:pPr>
            <a:r>
              <a:rPr lang="en-US" sz="3600" dirty="0" err="1">
                <a:solidFill>
                  <a:srgbClr val="FFFFFF"/>
                </a:solidFill>
              </a:rPr>
              <a:t>Skynjun</a:t>
            </a:r>
            <a:r>
              <a:rPr lang="en-US" sz="3600" dirty="0">
                <a:solidFill>
                  <a:srgbClr val="FFFFFF"/>
                </a:solidFill>
              </a:rPr>
              <a:t> </a:t>
            </a:r>
            <a:r>
              <a:rPr lang="en-US" sz="3600" dirty="0" err="1">
                <a:solidFill>
                  <a:srgbClr val="FFFFFF"/>
                </a:solidFill>
              </a:rPr>
              <a:t>blindra</a:t>
            </a:r>
            <a:r>
              <a:rPr lang="en-US" sz="3600" dirty="0">
                <a:solidFill>
                  <a:srgbClr val="FFFFFF"/>
                </a:solidFill>
              </a:rPr>
              <a:t> </a:t>
            </a:r>
            <a:r>
              <a:rPr lang="en-US" sz="3600" dirty="0" err="1">
                <a:solidFill>
                  <a:srgbClr val="FFFFFF"/>
                </a:solidFill>
              </a:rPr>
              <a:t>barna</a:t>
            </a:r>
            <a:endParaRPr lang="en-US" sz="3600" kern="1200" dirty="0">
              <a:solidFill>
                <a:srgbClr val="FFFFFF"/>
              </a:solidFill>
              <a:latin typeface="+mj-lt"/>
              <a:ea typeface="+mj-ea"/>
              <a:cs typeface="+mj-cs"/>
            </a:endParaRPr>
          </a:p>
        </p:txBody>
      </p:sp>
      <p:sp>
        <p:nvSpPr>
          <p:cNvPr id="7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taðgengill efnis 2">
            <a:extLst>
              <a:ext uri="{FF2B5EF4-FFF2-40B4-BE49-F238E27FC236}">
                <a16:creationId xmlns:a16="http://schemas.microsoft.com/office/drawing/2014/main" id="{FD0D2C66-60B5-49E7-8D3D-38F174686879}"/>
              </a:ext>
            </a:extLst>
          </p:cNvPr>
          <p:cNvSpPr>
            <a:spLocks noGrp="1"/>
          </p:cNvSpPr>
          <p:nvPr>
            <p:ph idx="1"/>
          </p:nvPr>
        </p:nvSpPr>
        <p:spPr>
          <a:xfrm>
            <a:off x="5221862" y="1719618"/>
            <a:ext cx="5948831" cy="4334629"/>
          </a:xfrm>
        </p:spPr>
        <p:txBody>
          <a:bodyPr vert="horz" lIns="91440" tIns="45720" rIns="91440" bIns="45720" rtlCol="0" anchor="ctr">
            <a:normAutofit/>
          </a:bodyPr>
          <a:lstStyle/>
          <a:p>
            <a:r>
              <a:rPr lang="en-US" altLang="is-IS" sz="2400" dirty="0" err="1">
                <a:solidFill>
                  <a:srgbClr val="FEFFFF"/>
                </a:solidFill>
              </a:rPr>
              <a:t>Byggð</a:t>
            </a:r>
            <a:r>
              <a:rPr lang="en-US" altLang="is-IS" sz="2400" dirty="0">
                <a:solidFill>
                  <a:srgbClr val="FEFFFF"/>
                </a:solidFill>
              </a:rPr>
              <a:t> á </a:t>
            </a:r>
            <a:r>
              <a:rPr lang="en-US" altLang="is-IS" sz="2400" dirty="0" err="1">
                <a:solidFill>
                  <a:srgbClr val="FEFFFF"/>
                </a:solidFill>
              </a:rPr>
              <a:t>heyrn</a:t>
            </a:r>
            <a:r>
              <a:rPr lang="en-US" altLang="is-IS" sz="2400" dirty="0">
                <a:solidFill>
                  <a:srgbClr val="FEFFFF"/>
                </a:solidFill>
              </a:rPr>
              <a:t>, </a:t>
            </a:r>
            <a:r>
              <a:rPr lang="en-US" altLang="is-IS" sz="2400" dirty="0" err="1">
                <a:solidFill>
                  <a:srgbClr val="FEFFFF"/>
                </a:solidFill>
              </a:rPr>
              <a:t>snertingu</a:t>
            </a:r>
            <a:r>
              <a:rPr lang="en-US" altLang="is-IS" sz="2400" dirty="0">
                <a:solidFill>
                  <a:srgbClr val="FEFFFF"/>
                </a:solidFill>
              </a:rPr>
              <a:t>, </a:t>
            </a:r>
            <a:r>
              <a:rPr lang="en-US" altLang="is-IS" sz="2400" dirty="0" err="1">
                <a:solidFill>
                  <a:srgbClr val="FEFFFF"/>
                </a:solidFill>
              </a:rPr>
              <a:t>bragði</a:t>
            </a:r>
            <a:r>
              <a:rPr lang="en-US" altLang="is-IS" sz="2400" dirty="0">
                <a:solidFill>
                  <a:srgbClr val="FEFFFF"/>
                </a:solidFill>
              </a:rPr>
              <a:t>, </a:t>
            </a:r>
            <a:r>
              <a:rPr lang="en-US" altLang="is-IS" sz="2400" dirty="0" err="1">
                <a:solidFill>
                  <a:srgbClr val="FEFFFF"/>
                </a:solidFill>
              </a:rPr>
              <a:t>lykt</a:t>
            </a:r>
            <a:endParaRPr lang="en-US" altLang="is-IS" sz="2400" dirty="0">
              <a:solidFill>
                <a:srgbClr val="FEFFFF"/>
              </a:solidFill>
            </a:endParaRPr>
          </a:p>
          <a:p>
            <a:r>
              <a:rPr lang="en-US" altLang="is-IS" sz="2400" dirty="0" err="1">
                <a:solidFill>
                  <a:srgbClr val="FEFFFF"/>
                </a:solidFill>
              </a:rPr>
              <a:t>Hljóð</a:t>
            </a:r>
            <a:r>
              <a:rPr lang="en-US" altLang="is-IS" sz="2400" dirty="0">
                <a:solidFill>
                  <a:srgbClr val="FEFFFF"/>
                </a:solidFill>
              </a:rPr>
              <a:t>, </a:t>
            </a:r>
            <a:r>
              <a:rPr lang="en-US" altLang="is-IS" sz="2400" dirty="0" err="1">
                <a:solidFill>
                  <a:srgbClr val="FEFFFF"/>
                </a:solidFill>
              </a:rPr>
              <a:t>koma</a:t>
            </a:r>
            <a:r>
              <a:rPr lang="en-US" altLang="is-IS" sz="2400" dirty="0">
                <a:solidFill>
                  <a:srgbClr val="FEFFFF"/>
                </a:solidFill>
              </a:rPr>
              <a:t> og </a:t>
            </a:r>
            <a:r>
              <a:rPr lang="en-US" altLang="is-IS" sz="2400" dirty="0" err="1">
                <a:solidFill>
                  <a:srgbClr val="FEFFFF"/>
                </a:solidFill>
              </a:rPr>
              <a:t>fara</a:t>
            </a:r>
            <a:r>
              <a:rPr lang="en-US" altLang="is-IS" sz="2400" dirty="0">
                <a:solidFill>
                  <a:srgbClr val="FEFFFF"/>
                </a:solidFill>
              </a:rPr>
              <a:t>, </a:t>
            </a:r>
            <a:r>
              <a:rPr lang="en-US" altLang="is-IS" sz="2400" dirty="0" err="1">
                <a:solidFill>
                  <a:srgbClr val="FEFFFF"/>
                </a:solidFill>
              </a:rPr>
              <a:t>veita</a:t>
            </a:r>
            <a:r>
              <a:rPr lang="en-US" altLang="is-IS" sz="2400" dirty="0">
                <a:solidFill>
                  <a:srgbClr val="FEFFFF"/>
                </a:solidFill>
              </a:rPr>
              <a:t> </a:t>
            </a:r>
            <a:r>
              <a:rPr lang="en-US" altLang="is-IS" sz="2400" dirty="0" err="1">
                <a:solidFill>
                  <a:srgbClr val="FEFFFF"/>
                </a:solidFill>
              </a:rPr>
              <a:t>takmarkaða</a:t>
            </a:r>
            <a:r>
              <a:rPr lang="en-US" altLang="is-IS" sz="2400" dirty="0">
                <a:solidFill>
                  <a:srgbClr val="FEFFFF"/>
                </a:solidFill>
              </a:rPr>
              <a:t> </a:t>
            </a:r>
            <a:r>
              <a:rPr lang="en-US" altLang="is-IS" sz="2400" dirty="0" err="1">
                <a:solidFill>
                  <a:srgbClr val="FEFFFF"/>
                </a:solidFill>
              </a:rPr>
              <a:t>vitneskju</a:t>
            </a:r>
            <a:r>
              <a:rPr lang="en-US" altLang="is-IS" sz="2400" dirty="0">
                <a:solidFill>
                  <a:srgbClr val="FEFFFF"/>
                </a:solidFill>
              </a:rPr>
              <a:t> </a:t>
            </a:r>
            <a:r>
              <a:rPr lang="en-US" altLang="is-IS" sz="2400" dirty="0" err="1">
                <a:solidFill>
                  <a:srgbClr val="FEFFFF"/>
                </a:solidFill>
              </a:rPr>
              <a:t>án</a:t>
            </a:r>
            <a:r>
              <a:rPr lang="en-US" altLang="is-IS" sz="2400" dirty="0">
                <a:solidFill>
                  <a:srgbClr val="FEFFFF"/>
                </a:solidFill>
              </a:rPr>
              <a:t> </a:t>
            </a:r>
            <a:r>
              <a:rPr lang="en-US" altLang="is-IS" sz="2400" dirty="0" err="1">
                <a:solidFill>
                  <a:srgbClr val="FEFFFF"/>
                </a:solidFill>
              </a:rPr>
              <a:t>sjónar</a:t>
            </a:r>
            <a:endParaRPr lang="en-US" altLang="is-IS" sz="2400" dirty="0">
              <a:solidFill>
                <a:srgbClr val="FEFFFF"/>
              </a:solidFill>
            </a:endParaRPr>
          </a:p>
          <a:p>
            <a:r>
              <a:rPr lang="en-US" altLang="is-IS" sz="2400" dirty="0" err="1">
                <a:solidFill>
                  <a:srgbClr val="FEFFFF"/>
                </a:solidFill>
              </a:rPr>
              <a:t>Snertiskyn</a:t>
            </a:r>
            <a:r>
              <a:rPr lang="en-US" altLang="is-IS" sz="2400" dirty="0">
                <a:solidFill>
                  <a:srgbClr val="FEFFFF"/>
                </a:solidFill>
              </a:rPr>
              <a:t>, </a:t>
            </a:r>
            <a:r>
              <a:rPr lang="en-US" altLang="is-IS" sz="2400" dirty="0" err="1">
                <a:solidFill>
                  <a:srgbClr val="FEFFFF"/>
                </a:solidFill>
              </a:rPr>
              <a:t>bragð</a:t>
            </a:r>
            <a:r>
              <a:rPr lang="en-US" altLang="is-IS" sz="2400" dirty="0">
                <a:solidFill>
                  <a:srgbClr val="FEFFFF"/>
                </a:solidFill>
              </a:rPr>
              <a:t>, </a:t>
            </a:r>
            <a:r>
              <a:rPr lang="en-US" altLang="is-IS" sz="2400" dirty="0" err="1">
                <a:solidFill>
                  <a:srgbClr val="FEFFFF"/>
                </a:solidFill>
              </a:rPr>
              <a:t>lykt</a:t>
            </a:r>
            <a:r>
              <a:rPr lang="en-US" altLang="is-IS" sz="2400" dirty="0">
                <a:solidFill>
                  <a:srgbClr val="FEFFFF"/>
                </a:solidFill>
              </a:rPr>
              <a:t> </a:t>
            </a:r>
            <a:r>
              <a:rPr lang="en-US" altLang="is-IS" sz="2400" dirty="0" err="1">
                <a:solidFill>
                  <a:srgbClr val="FEFFFF"/>
                </a:solidFill>
              </a:rPr>
              <a:t>krefst</a:t>
            </a:r>
            <a:r>
              <a:rPr lang="en-US" altLang="is-IS" sz="2400" dirty="0">
                <a:solidFill>
                  <a:srgbClr val="FEFFFF"/>
                </a:solidFill>
              </a:rPr>
              <a:t> </a:t>
            </a:r>
            <a:r>
              <a:rPr lang="en-US" altLang="is-IS" sz="2400" dirty="0" err="1">
                <a:solidFill>
                  <a:srgbClr val="FEFFFF"/>
                </a:solidFill>
              </a:rPr>
              <a:t>nálægðar</a:t>
            </a:r>
            <a:endParaRPr lang="en-US" altLang="is-IS" sz="2400" dirty="0">
              <a:solidFill>
                <a:srgbClr val="FEFFFF"/>
              </a:solidFill>
            </a:endParaRPr>
          </a:p>
          <a:p>
            <a:r>
              <a:rPr lang="en-US" altLang="is-IS" sz="2400" dirty="0" err="1">
                <a:solidFill>
                  <a:srgbClr val="FEFFFF"/>
                </a:solidFill>
              </a:rPr>
              <a:t>Þekking</a:t>
            </a:r>
            <a:r>
              <a:rPr lang="en-US" altLang="is-IS" sz="2400" dirty="0">
                <a:solidFill>
                  <a:srgbClr val="FEFFFF"/>
                </a:solidFill>
              </a:rPr>
              <a:t> </a:t>
            </a:r>
            <a:r>
              <a:rPr lang="en-US" altLang="is-IS" sz="2400" dirty="0" err="1">
                <a:solidFill>
                  <a:srgbClr val="FEFFFF"/>
                </a:solidFill>
              </a:rPr>
              <a:t>byggð</a:t>
            </a:r>
            <a:r>
              <a:rPr lang="en-US" altLang="is-IS" sz="2400" dirty="0">
                <a:solidFill>
                  <a:srgbClr val="FEFFFF"/>
                </a:solidFill>
              </a:rPr>
              <a:t> á </a:t>
            </a:r>
            <a:r>
              <a:rPr lang="en-US" altLang="is-IS" sz="2400" dirty="0" err="1">
                <a:solidFill>
                  <a:srgbClr val="FEFFFF"/>
                </a:solidFill>
              </a:rPr>
              <a:t>brotum</a:t>
            </a:r>
            <a:endParaRPr lang="en-US" altLang="is-IS" sz="2400" dirty="0">
              <a:solidFill>
                <a:srgbClr val="FEFFFF"/>
              </a:solidFill>
            </a:endParaRPr>
          </a:p>
          <a:p>
            <a:r>
              <a:rPr lang="en-US" altLang="is-IS" sz="2400" dirty="0">
                <a:solidFill>
                  <a:srgbClr val="FFFF00"/>
                </a:solidFill>
              </a:rPr>
              <a:t>Blind </a:t>
            </a:r>
            <a:r>
              <a:rPr lang="en-US" altLang="is-IS" sz="2400" dirty="0" err="1">
                <a:solidFill>
                  <a:srgbClr val="FFFF00"/>
                </a:solidFill>
              </a:rPr>
              <a:t>börn</a:t>
            </a:r>
            <a:r>
              <a:rPr lang="en-US" altLang="is-IS" sz="2400" dirty="0">
                <a:solidFill>
                  <a:srgbClr val="FFFF00"/>
                </a:solidFill>
              </a:rPr>
              <a:t> </a:t>
            </a:r>
            <a:r>
              <a:rPr lang="en-US" altLang="is-IS" sz="2400" dirty="0" err="1">
                <a:solidFill>
                  <a:srgbClr val="FFFF00"/>
                </a:solidFill>
              </a:rPr>
              <a:t>þurfa</a:t>
            </a:r>
            <a:r>
              <a:rPr lang="en-US" altLang="is-IS" sz="2400" dirty="0">
                <a:solidFill>
                  <a:srgbClr val="FFFF00"/>
                </a:solidFill>
              </a:rPr>
              <a:t> </a:t>
            </a:r>
            <a:r>
              <a:rPr lang="en-US" altLang="is-IS" sz="2400" dirty="0" err="1">
                <a:solidFill>
                  <a:srgbClr val="FFFF00"/>
                </a:solidFill>
              </a:rPr>
              <a:t>sérstaka</a:t>
            </a:r>
            <a:r>
              <a:rPr lang="en-US" altLang="is-IS" sz="2400" dirty="0">
                <a:solidFill>
                  <a:srgbClr val="FFFF00"/>
                </a:solidFill>
              </a:rPr>
              <a:t> </a:t>
            </a:r>
            <a:r>
              <a:rPr lang="en-US" altLang="is-IS" sz="2400" dirty="0" err="1">
                <a:solidFill>
                  <a:srgbClr val="FFFF00"/>
                </a:solidFill>
              </a:rPr>
              <a:t>kennslu</a:t>
            </a:r>
            <a:r>
              <a:rPr lang="en-US" altLang="is-IS" sz="2400" dirty="0">
                <a:solidFill>
                  <a:srgbClr val="FFFF00"/>
                </a:solidFill>
              </a:rPr>
              <a:t> og </a:t>
            </a:r>
            <a:r>
              <a:rPr lang="en-US" altLang="is-IS" sz="2400" dirty="0" err="1">
                <a:solidFill>
                  <a:srgbClr val="FFFF00"/>
                </a:solidFill>
              </a:rPr>
              <a:t>leiðbeiningar</a:t>
            </a:r>
            <a:r>
              <a:rPr lang="en-US" altLang="is-IS" sz="2400" dirty="0">
                <a:solidFill>
                  <a:srgbClr val="FFFF00"/>
                </a:solidFill>
              </a:rPr>
              <a:t> </a:t>
            </a:r>
            <a:r>
              <a:rPr lang="en-US" altLang="is-IS" sz="2400" dirty="0" err="1">
                <a:solidFill>
                  <a:srgbClr val="FFFF00"/>
                </a:solidFill>
              </a:rPr>
              <a:t>til</a:t>
            </a:r>
            <a:r>
              <a:rPr lang="en-US" altLang="is-IS" sz="2400" dirty="0">
                <a:solidFill>
                  <a:srgbClr val="FFFF00"/>
                </a:solidFill>
              </a:rPr>
              <a:t> </a:t>
            </a:r>
            <a:r>
              <a:rPr lang="en-US" altLang="is-IS" sz="2400" dirty="0" err="1">
                <a:solidFill>
                  <a:srgbClr val="FFFF00"/>
                </a:solidFill>
              </a:rPr>
              <a:t>þess</a:t>
            </a:r>
            <a:r>
              <a:rPr lang="en-US" altLang="is-IS" sz="2400" dirty="0">
                <a:solidFill>
                  <a:srgbClr val="FFFF00"/>
                </a:solidFill>
              </a:rPr>
              <a:t> </a:t>
            </a:r>
            <a:r>
              <a:rPr lang="en-US" altLang="is-IS" sz="2400" dirty="0" err="1">
                <a:solidFill>
                  <a:srgbClr val="FFFF00"/>
                </a:solidFill>
              </a:rPr>
              <a:t>að</a:t>
            </a:r>
            <a:r>
              <a:rPr lang="en-US" altLang="is-IS" sz="2400" dirty="0">
                <a:solidFill>
                  <a:srgbClr val="FFFF00"/>
                </a:solidFill>
              </a:rPr>
              <a:t> geta </a:t>
            </a:r>
            <a:r>
              <a:rPr lang="en-US" altLang="is-IS" sz="2400" dirty="0" err="1">
                <a:solidFill>
                  <a:srgbClr val="FFFF00"/>
                </a:solidFill>
              </a:rPr>
              <a:t>lært</a:t>
            </a:r>
            <a:r>
              <a:rPr lang="en-US" altLang="is-IS" sz="2400" dirty="0">
                <a:solidFill>
                  <a:srgbClr val="FFFF00"/>
                </a:solidFill>
              </a:rPr>
              <a:t> </a:t>
            </a:r>
            <a:r>
              <a:rPr lang="en-US" altLang="is-IS" sz="2400" dirty="0" err="1">
                <a:solidFill>
                  <a:srgbClr val="FFFF00"/>
                </a:solidFill>
              </a:rPr>
              <a:t>það</a:t>
            </a:r>
            <a:r>
              <a:rPr lang="en-US" altLang="is-IS" sz="2400" dirty="0">
                <a:solidFill>
                  <a:srgbClr val="FFFF00"/>
                </a:solidFill>
              </a:rPr>
              <a:t> </a:t>
            </a:r>
            <a:r>
              <a:rPr lang="en-US" altLang="is-IS" sz="2400" dirty="0" err="1">
                <a:solidFill>
                  <a:srgbClr val="FFFF00"/>
                </a:solidFill>
              </a:rPr>
              <a:t>sem</a:t>
            </a:r>
            <a:r>
              <a:rPr lang="en-US" altLang="is-IS" sz="2400" dirty="0">
                <a:solidFill>
                  <a:srgbClr val="FFFF00"/>
                </a:solidFill>
              </a:rPr>
              <a:t> </a:t>
            </a:r>
            <a:r>
              <a:rPr lang="en-US" altLang="is-IS" sz="2400" dirty="0" err="1">
                <a:solidFill>
                  <a:srgbClr val="FFFF00"/>
                </a:solidFill>
              </a:rPr>
              <a:t>jafnaldrar</a:t>
            </a:r>
            <a:r>
              <a:rPr lang="en-US" altLang="is-IS" sz="2400" dirty="0">
                <a:solidFill>
                  <a:srgbClr val="FFFF00"/>
                </a:solidFill>
              </a:rPr>
              <a:t> </a:t>
            </a:r>
            <a:r>
              <a:rPr lang="en-US" altLang="is-IS" sz="2400" dirty="0" err="1">
                <a:solidFill>
                  <a:srgbClr val="FFFF00"/>
                </a:solidFill>
              </a:rPr>
              <a:t>þeirra</a:t>
            </a:r>
            <a:r>
              <a:rPr lang="en-US" altLang="is-IS" sz="2400" dirty="0">
                <a:solidFill>
                  <a:srgbClr val="FFFF00"/>
                </a:solidFill>
              </a:rPr>
              <a:t> </a:t>
            </a:r>
            <a:r>
              <a:rPr lang="en-US" altLang="is-IS" sz="2400" dirty="0" err="1">
                <a:solidFill>
                  <a:srgbClr val="FFFF00"/>
                </a:solidFill>
              </a:rPr>
              <a:t>læra</a:t>
            </a:r>
            <a:r>
              <a:rPr lang="en-US" altLang="is-IS" sz="2400" dirty="0">
                <a:solidFill>
                  <a:srgbClr val="FFFF00"/>
                </a:solidFill>
              </a:rPr>
              <a:t> </a:t>
            </a:r>
            <a:r>
              <a:rPr lang="en-US" altLang="is-IS" sz="2400" dirty="0" err="1">
                <a:solidFill>
                  <a:srgbClr val="FFFF00"/>
                </a:solidFill>
              </a:rPr>
              <a:t>með</a:t>
            </a:r>
            <a:r>
              <a:rPr lang="en-US" altLang="is-IS" sz="2400" dirty="0">
                <a:solidFill>
                  <a:srgbClr val="FFFF00"/>
                </a:solidFill>
              </a:rPr>
              <a:t> </a:t>
            </a:r>
            <a:r>
              <a:rPr lang="en-US" altLang="is-IS" sz="2400" dirty="0" err="1">
                <a:solidFill>
                  <a:srgbClr val="FFFF00"/>
                </a:solidFill>
              </a:rPr>
              <a:t>því</a:t>
            </a:r>
            <a:r>
              <a:rPr lang="en-US" altLang="is-IS" sz="2400" dirty="0">
                <a:solidFill>
                  <a:srgbClr val="FFFF00"/>
                </a:solidFill>
              </a:rPr>
              <a:t> </a:t>
            </a:r>
            <a:r>
              <a:rPr lang="en-US" altLang="is-IS" sz="2400" dirty="0" err="1">
                <a:solidFill>
                  <a:srgbClr val="FFFF00"/>
                </a:solidFill>
              </a:rPr>
              <a:t>að</a:t>
            </a:r>
            <a:r>
              <a:rPr lang="en-US" altLang="is-IS" sz="2400" dirty="0">
                <a:solidFill>
                  <a:srgbClr val="FFFF00"/>
                </a:solidFill>
              </a:rPr>
              <a:t> </a:t>
            </a:r>
            <a:r>
              <a:rPr lang="en-US" altLang="is-IS" sz="2400" dirty="0" err="1">
                <a:solidFill>
                  <a:srgbClr val="FFFF00"/>
                </a:solidFill>
              </a:rPr>
              <a:t>horfa</a:t>
            </a:r>
            <a:r>
              <a:rPr lang="en-US" altLang="is-IS" sz="2400" dirty="0">
                <a:solidFill>
                  <a:srgbClr val="FFFF00"/>
                </a:solidFill>
              </a:rPr>
              <a:t> í </a:t>
            </a:r>
            <a:r>
              <a:rPr lang="en-US" altLang="is-IS" sz="2400" dirty="0" err="1">
                <a:solidFill>
                  <a:srgbClr val="FFFF00"/>
                </a:solidFill>
              </a:rPr>
              <a:t>kringum</a:t>
            </a:r>
            <a:r>
              <a:rPr lang="en-US" altLang="is-IS" sz="2400" dirty="0">
                <a:solidFill>
                  <a:srgbClr val="FFFF00"/>
                </a:solidFill>
              </a:rPr>
              <a:t> sig</a:t>
            </a:r>
          </a:p>
        </p:txBody>
      </p:sp>
      <p:graphicFrame>
        <p:nvGraphicFramePr>
          <p:cNvPr id="14" name="Object 4">
            <a:extLst>
              <a:ext uri="{FF2B5EF4-FFF2-40B4-BE49-F238E27FC236}">
                <a16:creationId xmlns:a16="http://schemas.microsoft.com/office/drawing/2014/main" id="{7FDA96DC-3F89-490C-B953-EDCB5E64E46D}"/>
              </a:ext>
            </a:extLst>
          </p:cNvPr>
          <p:cNvGraphicFramePr>
            <a:graphicFrameLocks/>
          </p:cNvGraphicFramePr>
          <p:nvPr>
            <p:extLst>
              <p:ext uri="{D42A27DB-BD31-4B8C-83A1-F6EECF244321}">
                <p14:modId xmlns:p14="http://schemas.microsoft.com/office/powerpoint/2010/main" val="3886698880"/>
              </p:ext>
            </p:extLst>
          </p:nvPr>
        </p:nvGraphicFramePr>
        <p:xfrm>
          <a:off x="1534578" y="3756296"/>
          <a:ext cx="1861673" cy="1560752"/>
        </p:xfrm>
        <a:graphic>
          <a:graphicData uri="http://schemas.openxmlformats.org/presentationml/2006/ole">
            <mc:AlternateContent xmlns:mc="http://schemas.openxmlformats.org/markup-compatibility/2006">
              <mc:Choice xmlns:v="urn:schemas-microsoft-com:vml" Requires="v">
                <p:oleObj name="ClipArt" r:id="rId3" imgW="3649320" imgH="3660480" progId="MS_ClipArt_Gallery.2">
                  <p:embed/>
                </p:oleObj>
              </mc:Choice>
              <mc:Fallback>
                <p:oleObj name="ClipArt" r:id="rId3" imgW="3649320" imgH="3660480" progId="MS_ClipArt_Gallery.2">
                  <p:embed/>
                  <p:pic>
                    <p:nvPicPr>
                      <p:cNvPr id="14" name="Object 4">
                        <a:extLst>
                          <a:ext uri="{FF2B5EF4-FFF2-40B4-BE49-F238E27FC236}">
                            <a16:creationId xmlns:a16="http://schemas.microsoft.com/office/drawing/2014/main" id="{7FDA96DC-3F89-490C-B953-EDCB5E64E46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578" y="3756296"/>
                        <a:ext cx="1861673" cy="156075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47997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2" name="Rectangle 78">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54"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55"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ill 2">
            <a:extLst>
              <a:ext uri="{FF2B5EF4-FFF2-40B4-BE49-F238E27FC236}">
                <a16:creationId xmlns:a16="http://schemas.microsoft.com/office/drawing/2014/main" id="{0F8B2239-8FFB-49A7-B524-FA2A3328EE0A}"/>
              </a:ext>
            </a:extLst>
          </p:cNvPr>
          <p:cNvSpPr>
            <a:spLocks noGrp="1"/>
          </p:cNvSpPr>
          <p:nvPr>
            <p:ph type="title"/>
          </p:nvPr>
        </p:nvSpPr>
        <p:spPr>
          <a:xfrm>
            <a:off x="804201" y="951273"/>
            <a:ext cx="6149595" cy="1190546"/>
          </a:xfrm>
        </p:spPr>
        <p:txBody>
          <a:bodyPr>
            <a:normAutofit/>
          </a:bodyPr>
          <a:lstStyle/>
          <a:p>
            <a:r>
              <a:rPr lang="is-IS" sz="3600" dirty="0">
                <a:solidFill>
                  <a:srgbClr val="FFFFFF"/>
                </a:solidFill>
              </a:rPr>
              <a:t>Blinda – Sjónskerðing  </a:t>
            </a:r>
          </a:p>
        </p:txBody>
      </p:sp>
      <p:pic>
        <p:nvPicPr>
          <p:cNvPr id="20" name="Picture 2" descr="Visual Acuity">
            <a:extLst>
              <a:ext uri="{FF2B5EF4-FFF2-40B4-BE49-F238E27FC236}">
                <a16:creationId xmlns:a16="http://schemas.microsoft.com/office/drawing/2014/main" id="{D5CBC7E6-D71B-451D-9E4F-35031414DD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26" r="-1" b="-1"/>
          <a:stretch/>
        </p:blipFill>
        <p:spPr bwMode="auto">
          <a:xfrm>
            <a:off x="7554137" y="1353980"/>
            <a:ext cx="4637558" cy="52577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0250" name="Content Placeholder 2">
            <a:extLst>
              <a:ext uri="{FF2B5EF4-FFF2-40B4-BE49-F238E27FC236}">
                <a16:creationId xmlns:a16="http://schemas.microsoft.com/office/drawing/2014/main" id="{74526D19-8129-4621-AC14-D80FAC8A3008}"/>
              </a:ext>
            </a:extLst>
          </p:cNvPr>
          <p:cNvGraphicFramePr>
            <a:graphicFrameLocks noGrp="1"/>
          </p:cNvGraphicFramePr>
          <p:nvPr>
            <p:ph idx="1"/>
            <p:extLst>
              <p:ext uri="{D42A27DB-BD31-4B8C-83A1-F6EECF244321}">
                <p14:modId xmlns:p14="http://schemas.microsoft.com/office/powerpoint/2010/main" val="1465763809"/>
              </p:ext>
            </p:extLst>
          </p:nvPr>
        </p:nvGraphicFramePr>
        <p:xfrm>
          <a:off x="811094" y="2232591"/>
          <a:ext cx="6149595" cy="3301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0" name="Rectangle 1536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72" name="Freeform: Shape 1537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GB"/>
          </a:p>
        </p:txBody>
      </p:sp>
      <p:sp useBgFill="1">
        <p:nvSpPr>
          <p:cNvPr id="15374" name="Freeform: Shape 1537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376" name="Freeform: Shape 1537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365" name="Titill 1">
            <a:extLst>
              <a:ext uri="{FF2B5EF4-FFF2-40B4-BE49-F238E27FC236}">
                <a16:creationId xmlns:a16="http://schemas.microsoft.com/office/drawing/2014/main" id="{D88B3C8C-386D-4445-9DC3-890CEE158920}"/>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500" kern="1200">
                <a:solidFill>
                  <a:schemeClr val="tx1"/>
                </a:solidFill>
                <a:latin typeface="+mj-lt"/>
                <a:ea typeface="+mj-ea"/>
                <a:cs typeface="+mj-cs"/>
              </a:rPr>
              <a:t>Sjónskerðing </a:t>
            </a:r>
            <a:br>
              <a:rPr lang="en-US" sz="4500" kern="1200">
                <a:solidFill>
                  <a:schemeClr val="tx1"/>
                </a:solidFill>
                <a:latin typeface="+mj-lt"/>
                <a:ea typeface="+mj-ea"/>
                <a:cs typeface="+mj-cs"/>
              </a:rPr>
            </a:br>
            <a:r>
              <a:rPr lang="en-US" sz="4500" kern="1200">
                <a:solidFill>
                  <a:schemeClr val="tx1"/>
                </a:solidFill>
                <a:latin typeface="+mj-lt"/>
                <a:ea typeface="+mj-ea"/>
                <a:cs typeface="+mj-cs"/>
              </a:rPr>
              <a:t>----- </a:t>
            </a:r>
            <a:br>
              <a:rPr lang="en-US" sz="4500" kern="1200">
                <a:solidFill>
                  <a:schemeClr val="tx1"/>
                </a:solidFill>
                <a:latin typeface="+mj-lt"/>
                <a:ea typeface="+mj-ea"/>
                <a:cs typeface="+mj-cs"/>
              </a:rPr>
            </a:br>
            <a:r>
              <a:rPr lang="en-US" sz="4500" kern="1200">
                <a:solidFill>
                  <a:schemeClr val="tx1"/>
                </a:solidFill>
                <a:latin typeface="+mj-lt"/>
                <a:ea typeface="+mj-ea"/>
                <a:cs typeface="+mj-cs"/>
              </a:rPr>
              <a:t>Algengi og orsakir</a:t>
            </a:r>
          </a:p>
        </p:txBody>
      </p:sp>
      <p:pic>
        <p:nvPicPr>
          <p:cNvPr id="15362" name="Picture 2" descr="Chapter 10 Blindness and Low Vision - ppt download">
            <a:extLst>
              <a:ext uri="{FF2B5EF4-FFF2-40B4-BE49-F238E27FC236}">
                <a16:creationId xmlns:a16="http://schemas.microsoft.com/office/drawing/2014/main" id="{C423D704-221F-4E34-A1B3-560D7869EA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17162" y="801842"/>
            <a:ext cx="7552059" cy="566404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25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idemiology, aetiology and management of visual impairment in children |  Archives of Disease in Childhood">
            <a:extLst>
              <a:ext uri="{FF2B5EF4-FFF2-40B4-BE49-F238E27FC236}">
                <a16:creationId xmlns:a16="http://schemas.microsoft.com/office/drawing/2014/main" id="{EA8A1081-34BF-443F-BA7F-C4E3D52264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10662" y="1042896"/>
            <a:ext cx="5208354" cy="5383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poraskja 1">
            <a:extLst>
              <a:ext uri="{FF2B5EF4-FFF2-40B4-BE49-F238E27FC236}">
                <a16:creationId xmlns:a16="http://schemas.microsoft.com/office/drawing/2014/main" id="{F719F998-2E15-43C3-9134-E0F0E4B690D9}"/>
              </a:ext>
            </a:extLst>
          </p:cNvPr>
          <p:cNvSpPr/>
          <p:nvPr/>
        </p:nvSpPr>
        <p:spPr>
          <a:xfrm>
            <a:off x="6835515" y="3410144"/>
            <a:ext cx="1334124" cy="14466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Textarammi 4">
            <a:extLst>
              <a:ext uri="{FF2B5EF4-FFF2-40B4-BE49-F238E27FC236}">
                <a16:creationId xmlns:a16="http://schemas.microsoft.com/office/drawing/2014/main" id="{3A61D302-9399-457D-BE7A-C465F27F54B2}"/>
              </a:ext>
            </a:extLst>
          </p:cNvPr>
          <p:cNvSpPr txBox="1"/>
          <p:nvPr/>
        </p:nvSpPr>
        <p:spPr>
          <a:xfrm>
            <a:off x="3387569" y="3404005"/>
            <a:ext cx="2843342" cy="1631216"/>
          </a:xfrm>
          <a:prstGeom prst="rect">
            <a:avLst/>
          </a:prstGeom>
          <a:noFill/>
          <a:ln w="19050">
            <a:solidFill>
              <a:srgbClr val="C00000"/>
            </a:solidFill>
          </a:ln>
        </p:spPr>
        <p:txBody>
          <a:bodyPr wrap="none" rtlCol="0">
            <a:spAutoFit/>
          </a:bodyPr>
          <a:lstStyle/>
          <a:p>
            <a:r>
              <a:rPr lang="is-IS" sz="2000" dirty="0"/>
              <a:t>Heilatengd sjónskerðing:</a:t>
            </a:r>
          </a:p>
          <a:p>
            <a:r>
              <a:rPr lang="is-IS" sz="2000" dirty="0"/>
              <a:t>Oft fylgja önnur einkenni</a:t>
            </a:r>
          </a:p>
          <a:p>
            <a:r>
              <a:rPr lang="is-IS" sz="2000" dirty="0"/>
              <a:t>frá taugakerfi, t.d.</a:t>
            </a:r>
          </a:p>
          <a:p>
            <a:r>
              <a:rPr lang="is-IS" sz="2000" dirty="0" err="1"/>
              <a:t>þroskahömlun</a:t>
            </a:r>
            <a:r>
              <a:rPr lang="is-IS" sz="2000" dirty="0"/>
              <a:t>, flogaveiki </a:t>
            </a:r>
          </a:p>
          <a:p>
            <a:r>
              <a:rPr lang="is-IS" sz="2000" dirty="0"/>
              <a:t>og einhverfa </a:t>
            </a:r>
          </a:p>
        </p:txBody>
      </p:sp>
      <p:sp>
        <p:nvSpPr>
          <p:cNvPr id="14" name="Titill 13">
            <a:extLst>
              <a:ext uri="{FF2B5EF4-FFF2-40B4-BE49-F238E27FC236}">
                <a16:creationId xmlns:a16="http://schemas.microsoft.com/office/drawing/2014/main" id="{24393D9A-F2DA-4B58-832D-71295F1B6025}"/>
              </a:ext>
            </a:extLst>
          </p:cNvPr>
          <p:cNvSpPr txBox="1">
            <a:spLocks noGrp="1"/>
          </p:cNvSpPr>
          <p:nvPr>
            <p:ph type="title"/>
          </p:nvPr>
        </p:nvSpPr>
        <p:spPr>
          <a:xfrm>
            <a:off x="26503" y="1042896"/>
            <a:ext cx="6303457" cy="867930"/>
          </a:xfrm>
          <a:prstGeom prst="rect">
            <a:avLst/>
          </a:prstGeom>
          <a:noFill/>
          <a:ln>
            <a:solidFill>
              <a:schemeClr val="tx1"/>
            </a:solidFill>
          </a:ln>
        </p:spPr>
        <p:txBody>
          <a:bodyPr wrap="none" rtlCol="0">
            <a:spAutoFit/>
          </a:bodyPr>
          <a:lstStyle/>
          <a:p>
            <a:r>
              <a:rPr lang="is-IS" sz="2800" dirty="0"/>
              <a:t>Helstu orsakir fyrir alvarlegri sjónskerðingu</a:t>
            </a:r>
          </a:p>
          <a:p>
            <a:r>
              <a:rPr lang="is-IS" sz="2800" dirty="0"/>
              <a:t>Tölur frá Bretlandi</a:t>
            </a:r>
          </a:p>
        </p:txBody>
      </p:sp>
      <p:pic>
        <p:nvPicPr>
          <p:cNvPr id="4" name="Mynd 3">
            <a:extLst>
              <a:ext uri="{FF2B5EF4-FFF2-40B4-BE49-F238E27FC236}">
                <a16:creationId xmlns:a16="http://schemas.microsoft.com/office/drawing/2014/main" id="{699957BF-D328-408F-BCCA-DA66C66B4690}"/>
              </a:ext>
            </a:extLst>
          </p:cNvPr>
          <p:cNvPicPr>
            <a:picLocks noChangeAspect="1"/>
          </p:cNvPicPr>
          <p:nvPr/>
        </p:nvPicPr>
        <p:blipFill>
          <a:blip r:embed="rId4"/>
          <a:stretch>
            <a:fillRect/>
          </a:stretch>
        </p:blipFill>
        <p:spPr>
          <a:xfrm>
            <a:off x="5888543" y="6528400"/>
            <a:ext cx="6303457" cy="319162"/>
          </a:xfrm>
          <a:prstGeom prst="rect">
            <a:avLst/>
          </a:prstGeom>
        </p:spPr>
      </p:pic>
    </p:spTree>
    <p:extLst>
      <p:ext uri="{BB962C8B-B14F-4D97-AF65-F5344CB8AC3E}">
        <p14:creationId xmlns:p14="http://schemas.microsoft.com/office/powerpoint/2010/main" val="196013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8E13B4-88CA-436B-AC9B-4ED066AA5BB1}"/>
              </a:ext>
            </a:extLst>
          </p:cNvPr>
          <p:cNvSpPr>
            <a:spLocks noGrp="1"/>
          </p:cNvSpPr>
          <p:nvPr>
            <p:ph type="title"/>
          </p:nvPr>
        </p:nvSpPr>
        <p:spPr>
          <a:xfrm>
            <a:off x="609600" y="997027"/>
            <a:ext cx="3321459" cy="1639037"/>
          </a:xfrm>
          <a:prstGeom prst="ellipse">
            <a:avLst/>
          </a:prstGeom>
          <a:noFill/>
          <a:ln w="19050">
            <a:solidFill>
              <a:schemeClr val="tx1"/>
            </a:solidFill>
          </a:ln>
        </p:spPr>
        <p:txBody>
          <a:bodyPr vert="horz" wrap="square" lIns="91440" tIns="45720" rIns="91440" bIns="45720" rtlCol="0" anchor="ctr">
            <a:normAutofit fontScale="90000"/>
          </a:bodyPr>
          <a:lstStyle/>
          <a:p>
            <a:pPr algn="ctr"/>
            <a:br>
              <a:rPr lang="en-US" sz="2400" kern="1200" dirty="0">
                <a:solidFill>
                  <a:schemeClr val="tx1"/>
                </a:solidFill>
                <a:latin typeface="+mj-lt"/>
                <a:ea typeface="+mj-ea"/>
                <a:cs typeface="+mj-cs"/>
              </a:rPr>
            </a:br>
            <a:r>
              <a:rPr lang="en-US" sz="2700" kern="1200" dirty="0" err="1">
                <a:solidFill>
                  <a:schemeClr val="tx1"/>
                </a:solidFill>
                <a:latin typeface="+mj-lt"/>
                <a:ea typeface="+mj-ea"/>
                <a:cs typeface="+mj-cs"/>
              </a:rPr>
              <a:t>Skipurit</a:t>
            </a:r>
            <a:r>
              <a:rPr lang="en-US" sz="2700" kern="1200" dirty="0">
                <a:solidFill>
                  <a:schemeClr val="tx1"/>
                </a:solidFill>
                <a:latin typeface="+mj-lt"/>
                <a:ea typeface="+mj-ea"/>
                <a:cs typeface="+mj-cs"/>
              </a:rPr>
              <a:t> og </a:t>
            </a:r>
            <a:r>
              <a:rPr lang="en-US" sz="2700" kern="1200" dirty="0" err="1">
                <a:solidFill>
                  <a:schemeClr val="tx1"/>
                </a:solidFill>
                <a:latin typeface="+mj-lt"/>
                <a:ea typeface="+mj-ea"/>
                <a:cs typeface="+mj-cs"/>
              </a:rPr>
              <a:t>umfang</a:t>
            </a:r>
            <a:r>
              <a:rPr lang="en-US" sz="2700" kern="1200" dirty="0">
                <a:solidFill>
                  <a:schemeClr val="tx1"/>
                </a:solidFill>
                <a:latin typeface="+mj-lt"/>
                <a:ea typeface="+mj-ea"/>
                <a:cs typeface="+mj-cs"/>
              </a:rPr>
              <a:t> </a:t>
            </a:r>
            <a:r>
              <a:rPr lang="en-US" sz="2700" kern="1200" dirty="0" err="1">
                <a:solidFill>
                  <a:schemeClr val="tx1"/>
                </a:solidFill>
                <a:latin typeface="+mj-lt"/>
                <a:ea typeface="+mj-ea"/>
                <a:cs typeface="+mj-cs"/>
              </a:rPr>
              <a:t>starfseminnar</a:t>
            </a:r>
            <a:br>
              <a:rPr lang="en-US" sz="2700" kern="1200" dirty="0">
                <a:solidFill>
                  <a:schemeClr val="tx1"/>
                </a:solidFill>
                <a:latin typeface="+mj-lt"/>
                <a:ea typeface="+mj-ea"/>
                <a:cs typeface="+mj-cs"/>
              </a:rPr>
            </a:br>
            <a:endParaRPr lang="en-US" sz="2700"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6BD30A21-6A7B-4647-9D0A-6885F47E13E3}"/>
              </a:ext>
            </a:extLst>
          </p:cNvPr>
          <p:cNvSpPr txBox="1"/>
          <p:nvPr/>
        </p:nvSpPr>
        <p:spPr>
          <a:xfrm>
            <a:off x="164892" y="2954122"/>
            <a:ext cx="3842550" cy="3415623"/>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400" dirty="0" err="1"/>
              <a:t>Rúmlega</a:t>
            </a:r>
            <a:r>
              <a:rPr lang="en-US" sz="2400" dirty="0"/>
              <a:t> 60 </a:t>
            </a:r>
            <a:r>
              <a:rPr lang="en-US" sz="2400" dirty="0" err="1"/>
              <a:t>starfsmenn</a:t>
            </a:r>
            <a:r>
              <a:rPr lang="en-US" sz="2400" dirty="0"/>
              <a:t> í 54 </a:t>
            </a:r>
            <a:r>
              <a:rPr lang="en-US" sz="2400" dirty="0" err="1"/>
              <a:t>stöðugildum</a:t>
            </a:r>
            <a:endParaRPr lang="en-US" sz="2400" dirty="0"/>
          </a:p>
          <a:p>
            <a:pPr marL="457200" indent="-228600">
              <a:lnSpc>
                <a:spcPct val="90000"/>
              </a:lnSpc>
              <a:spcAft>
                <a:spcPts val="600"/>
              </a:spcAft>
              <a:buFont typeface="Arial" panose="020B0604020202020204" pitchFamily="34" charset="0"/>
              <a:buChar char="•"/>
            </a:pPr>
            <a:r>
              <a:rPr lang="en-US" sz="2400" dirty="0"/>
              <a:t>11 </a:t>
            </a:r>
            <a:r>
              <a:rPr lang="en-US" sz="2400" dirty="0" err="1"/>
              <a:t>fagstéttir</a:t>
            </a:r>
            <a:r>
              <a:rPr lang="en-US" sz="2400" dirty="0"/>
              <a:t> auk </a:t>
            </a:r>
            <a:r>
              <a:rPr lang="en-US" sz="2400" dirty="0" err="1"/>
              <a:t>ritara</a:t>
            </a:r>
            <a:endParaRPr lang="en-US" sz="2400" dirty="0"/>
          </a:p>
          <a:p>
            <a:pPr marL="457200" indent="-228600">
              <a:lnSpc>
                <a:spcPct val="90000"/>
              </a:lnSpc>
              <a:spcAft>
                <a:spcPts val="600"/>
              </a:spcAft>
              <a:buFont typeface="Arial" panose="020B0604020202020204" pitchFamily="34" charset="0"/>
              <a:buChar char="•"/>
            </a:pPr>
            <a:r>
              <a:rPr lang="en-US" sz="2400" dirty="0"/>
              <a:t>360 - 380 </a:t>
            </a:r>
            <a:r>
              <a:rPr lang="en-US" sz="2400" dirty="0" err="1"/>
              <a:t>þverfaglegar</a:t>
            </a:r>
            <a:r>
              <a:rPr lang="en-US" sz="2400" dirty="0"/>
              <a:t> </a:t>
            </a:r>
            <a:r>
              <a:rPr lang="en-US" sz="2400" dirty="0" err="1"/>
              <a:t>athuganir</a:t>
            </a:r>
            <a:r>
              <a:rPr lang="en-US" sz="2400" dirty="0"/>
              <a:t>/</a:t>
            </a:r>
            <a:r>
              <a:rPr lang="en-US" sz="2400" dirty="0" err="1"/>
              <a:t>greiningar</a:t>
            </a:r>
            <a:r>
              <a:rPr lang="en-US" sz="2400" dirty="0"/>
              <a:t> </a:t>
            </a:r>
            <a:r>
              <a:rPr lang="en-US" sz="2400" dirty="0" err="1"/>
              <a:t>árlega</a:t>
            </a:r>
            <a:endParaRPr lang="en-US" sz="2400" dirty="0"/>
          </a:p>
          <a:p>
            <a:pPr marL="457200" indent="-228600">
              <a:lnSpc>
                <a:spcPct val="90000"/>
              </a:lnSpc>
              <a:spcAft>
                <a:spcPts val="600"/>
              </a:spcAft>
              <a:buFont typeface="Arial" panose="020B0604020202020204" pitchFamily="34" charset="0"/>
              <a:buChar char="•"/>
            </a:pPr>
            <a:r>
              <a:rPr lang="en-US" sz="2400" dirty="0"/>
              <a:t>800 </a:t>
            </a:r>
            <a:r>
              <a:rPr lang="en-US" sz="2400" dirty="0" err="1"/>
              <a:t>til</a:t>
            </a:r>
            <a:r>
              <a:rPr lang="en-US" sz="2400" dirty="0"/>
              <a:t> 900 </a:t>
            </a:r>
            <a:r>
              <a:rPr lang="en-US" sz="2400" dirty="0" err="1"/>
              <a:t>börn</a:t>
            </a:r>
            <a:r>
              <a:rPr lang="en-US" sz="2400" dirty="0"/>
              <a:t> </a:t>
            </a:r>
            <a:r>
              <a:rPr lang="en-US" sz="2400" dirty="0" err="1"/>
              <a:t>njóta</a:t>
            </a:r>
            <a:r>
              <a:rPr lang="en-US" sz="2400" dirty="0"/>
              <a:t> </a:t>
            </a:r>
            <a:r>
              <a:rPr lang="en-US" sz="2400" dirty="0" err="1"/>
              <a:t>eftirfylgdar</a:t>
            </a:r>
            <a:r>
              <a:rPr lang="en-US" sz="2400" dirty="0"/>
              <a:t>, </a:t>
            </a:r>
            <a:r>
              <a:rPr lang="en-US" sz="2400" dirty="0" err="1"/>
              <a:t>ráðgjafar</a:t>
            </a:r>
            <a:r>
              <a:rPr lang="en-US" sz="2400" dirty="0"/>
              <a:t> og </a:t>
            </a:r>
            <a:r>
              <a:rPr lang="en-US" sz="2400" dirty="0" err="1"/>
              <a:t>íhlutunar</a:t>
            </a:r>
            <a:r>
              <a:rPr lang="en-US" sz="2400" dirty="0"/>
              <a:t> á </a:t>
            </a:r>
            <a:r>
              <a:rPr lang="en-US" sz="2400" dirty="0" err="1"/>
              <a:t>hverju</a:t>
            </a:r>
            <a:r>
              <a:rPr lang="en-US" sz="2400" dirty="0"/>
              <a:t> </a:t>
            </a:r>
            <a:r>
              <a:rPr lang="en-US" sz="2400" dirty="0" err="1"/>
              <a:t>ári</a:t>
            </a:r>
            <a:endParaRPr lang="en-US" sz="2400" dirty="0"/>
          </a:p>
        </p:txBody>
      </p:sp>
      <p:sp>
        <p:nvSpPr>
          <p:cNvPr id="9" name="Rectangle 8">
            <a:extLst>
              <a:ext uri="{FF2B5EF4-FFF2-40B4-BE49-F238E27FC236}">
                <a16:creationId xmlns:a16="http://schemas.microsoft.com/office/drawing/2014/main" id="{7EE0B265-6B37-47DB-B4D2-E50F676E16A6}"/>
              </a:ext>
            </a:extLst>
          </p:cNvPr>
          <p:cNvSpPr/>
          <p:nvPr/>
        </p:nvSpPr>
        <p:spPr>
          <a:xfrm>
            <a:off x="4032515" y="738131"/>
            <a:ext cx="7427098" cy="4431983"/>
          </a:xfrm>
          <a:prstGeom prst="rect">
            <a:avLst/>
          </a:prstGeom>
        </p:spPr>
        <p:txBody>
          <a:bodyPr wrap="square">
            <a:spAutoFit/>
          </a:bodyPr>
          <a:lstStyle/>
          <a:p>
            <a:pPr marL="457200" indent="-457200">
              <a:spcAft>
                <a:spcPts val="600"/>
              </a:spcAft>
              <a:buFont typeface="Arial" panose="020B0604020202020204" pitchFamily="34" charset="0"/>
              <a:buChar char="•"/>
            </a:pPr>
            <a:endParaRPr lang="en-US" sz="2800"/>
          </a:p>
          <a:p>
            <a:pPr marL="457200" indent="-457200">
              <a:spcAft>
                <a:spcPts val="600"/>
              </a:spcAft>
              <a:buFont typeface="Arial" panose="020B0604020202020204" pitchFamily="34" charset="0"/>
              <a:buChar char="•"/>
            </a:pPr>
            <a:endParaRPr lang="en-US" sz="2800"/>
          </a:p>
          <a:p>
            <a:pPr>
              <a:spcAft>
                <a:spcPts val="600"/>
              </a:spcAft>
            </a:pPr>
            <a:endParaRPr lang="en-US" sz="2800"/>
          </a:p>
          <a:p>
            <a:pPr marL="457200" indent="-457200">
              <a:spcAft>
                <a:spcPts val="600"/>
              </a:spcAft>
              <a:buFont typeface="Arial" panose="020B0604020202020204" pitchFamily="34" charset="0"/>
              <a:buChar char="•"/>
            </a:pPr>
            <a:endParaRPr lang="en-US" sz="2800"/>
          </a:p>
          <a:p>
            <a:pPr marL="457200" indent="-457200">
              <a:spcAft>
                <a:spcPts val="600"/>
              </a:spcAft>
              <a:buFont typeface="Arial" panose="020B0604020202020204" pitchFamily="34" charset="0"/>
              <a:buChar char="•"/>
            </a:pPr>
            <a:endParaRPr lang="en-US" sz="2800"/>
          </a:p>
          <a:p>
            <a:pPr marL="457200" indent="-457200">
              <a:spcAft>
                <a:spcPts val="600"/>
              </a:spcAft>
              <a:buFont typeface="Arial" panose="020B0604020202020204" pitchFamily="34" charset="0"/>
              <a:buChar char="•"/>
            </a:pPr>
            <a:endParaRPr lang="en-US" sz="2800"/>
          </a:p>
          <a:p>
            <a:pPr marL="457200" indent="-457200">
              <a:spcAft>
                <a:spcPts val="600"/>
              </a:spcAft>
              <a:buFont typeface="Arial" panose="020B0604020202020204" pitchFamily="34" charset="0"/>
              <a:buChar char="•"/>
            </a:pPr>
            <a:endParaRPr lang="en-US" sz="2800"/>
          </a:p>
          <a:p>
            <a:pPr>
              <a:spcAft>
                <a:spcPts val="600"/>
              </a:spcAft>
            </a:pPr>
            <a:endParaRPr lang="en-US" sz="2800"/>
          </a:p>
          <a:p>
            <a:pPr>
              <a:spcAft>
                <a:spcPts val="600"/>
              </a:spcAft>
            </a:pPr>
            <a:endParaRPr lang="is-IS"/>
          </a:p>
        </p:txBody>
      </p:sp>
      <p:sp>
        <p:nvSpPr>
          <p:cNvPr id="4" name="Rectangle 2">
            <a:extLst>
              <a:ext uri="{FF2B5EF4-FFF2-40B4-BE49-F238E27FC236}">
                <a16:creationId xmlns:a16="http://schemas.microsoft.com/office/drawing/2014/main" id="{D1E1A06D-BC69-44EC-AF3F-45F690D18061}"/>
              </a:ext>
            </a:extLst>
          </p:cNvPr>
          <p:cNvSpPr>
            <a:spLocks noChangeArrowheads="1"/>
          </p:cNvSpPr>
          <p:nvPr/>
        </p:nvSpPr>
        <p:spPr bwMode="auto">
          <a:xfrm>
            <a:off x="3745735" y="5398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s-IS"/>
          </a:p>
        </p:txBody>
      </p:sp>
      <p:pic>
        <p:nvPicPr>
          <p:cNvPr id="1026" name="Picture 2">
            <a:extLst>
              <a:ext uri="{FF2B5EF4-FFF2-40B4-BE49-F238E27FC236}">
                <a16:creationId xmlns:a16="http://schemas.microsoft.com/office/drawing/2014/main" id="{CAA36FA9-6C45-8C48-7685-6355E642E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896" y="433622"/>
            <a:ext cx="6496825" cy="59361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363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4" name="Rectangle 1434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6" name="Freeform: Shape 1434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7A17CA6F-1AD6-4556-ABEB-F261C26AF018}"/>
              </a:ext>
            </a:extLst>
          </p:cNvPr>
          <p:cNvSpPr>
            <a:spLocks noGrp="1" noChangeArrowheads="1"/>
          </p:cNvSpPr>
          <p:nvPr>
            <p:ph type="title"/>
          </p:nvPr>
        </p:nvSpPr>
        <p:spPr>
          <a:xfrm>
            <a:off x="686834" y="1153572"/>
            <a:ext cx="3200400" cy="4461163"/>
          </a:xfrm>
        </p:spPr>
        <p:txBody>
          <a:bodyPr>
            <a:normAutofit/>
          </a:bodyPr>
          <a:lstStyle/>
          <a:p>
            <a:pPr eaLnBrk="1" hangingPunct="1">
              <a:defRPr/>
            </a:pPr>
            <a:r>
              <a:rPr lang="is-IS" sz="4100">
                <a:solidFill>
                  <a:srgbClr val="FFFFFF"/>
                </a:solidFill>
              </a:rPr>
              <a:t>Ráðgjafar- og greiningarstöð</a:t>
            </a:r>
          </a:p>
        </p:txBody>
      </p:sp>
      <p:sp>
        <p:nvSpPr>
          <p:cNvPr id="14348" name="Arc 1434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339" name="Rectangle 3">
            <a:extLst>
              <a:ext uri="{FF2B5EF4-FFF2-40B4-BE49-F238E27FC236}">
                <a16:creationId xmlns:a16="http://schemas.microsoft.com/office/drawing/2014/main" id="{AAB2A912-FC69-49E4-BCDD-58F2D2DF8CA4}"/>
              </a:ext>
            </a:extLst>
          </p:cNvPr>
          <p:cNvSpPr>
            <a:spLocks noGrp="1" noChangeArrowheads="1"/>
          </p:cNvSpPr>
          <p:nvPr>
            <p:ph idx="1"/>
          </p:nvPr>
        </p:nvSpPr>
        <p:spPr>
          <a:xfrm>
            <a:off x="4447308" y="591344"/>
            <a:ext cx="6906491" cy="5585619"/>
          </a:xfrm>
        </p:spPr>
        <p:txBody>
          <a:bodyPr anchor="ctr">
            <a:normAutofit/>
          </a:bodyPr>
          <a:lstStyle/>
          <a:p>
            <a:pPr eaLnBrk="1" hangingPunct="1">
              <a:defRPr/>
            </a:pPr>
            <a:r>
              <a:rPr lang="is-IS"/>
              <a:t>Börnum er vísað á stöðina ef grunur leikur á að þau séu með alvarleg frávik í þroska; </a:t>
            </a:r>
          </a:p>
          <a:p>
            <a:pPr lvl="1" eaLnBrk="1" hangingPunct="1">
              <a:defRPr/>
            </a:pPr>
            <a:r>
              <a:rPr lang="is-IS" dirty="0" err="1"/>
              <a:t>þroskahömlun</a:t>
            </a:r>
            <a:endParaRPr lang="is-IS" dirty="0"/>
          </a:p>
          <a:p>
            <a:pPr lvl="1" eaLnBrk="1" hangingPunct="1">
              <a:defRPr/>
            </a:pPr>
            <a:r>
              <a:rPr lang="is-IS" dirty="0" err="1"/>
              <a:t>þroskaröskun</a:t>
            </a:r>
            <a:r>
              <a:rPr lang="is-IS" dirty="0"/>
              <a:t> á </a:t>
            </a:r>
            <a:r>
              <a:rPr lang="is-IS" dirty="0" err="1"/>
              <a:t>einhverfurófi</a:t>
            </a:r>
            <a:r>
              <a:rPr lang="is-IS" dirty="0"/>
              <a:t> </a:t>
            </a:r>
          </a:p>
          <a:p>
            <a:pPr lvl="1" eaLnBrk="1" hangingPunct="1">
              <a:defRPr/>
            </a:pPr>
            <a:r>
              <a:rPr lang="is-IS" dirty="0"/>
              <a:t>alvarlega hreyfihömlun</a:t>
            </a:r>
          </a:p>
          <a:p>
            <a:pPr lvl="1" eaLnBrk="1" hangingPunct="1">
              <a:defRPr/>
            </a:pPr>
            <a:r>
              <a:rPr lang="is-IS" dirty="0"/>
              <a:t>blindu eða alvarlega sjónskerðingu (formlegt samstarf við Þjónustu- og þekkingarmiðstöð fyrir blinda og sjónskerta)</a:t>
            </a:r>
          </a:p>
          <a:p>
            <a:pPr lvl="1" eaLnBrk="1" hangingPunct="1">
              <a:defRPr/>
            </a:pPr>
            <a:r>
              <a:rPr lang="is-IS" dirty="0"/>
              <a:t>heyrnarleysi, aðallega ef grunur er um viðbótarraskanir (samstarf við Heyrnar- og talmeinastöð Íslands)</a:t>
            </a:r>
          </a:p>
          <a:p>
            <a:pPr eaLnBrk="1" hangingPunct="1">
              <a:defRPr/>
            </a:pPr>
            <a:endParaRPr lang="is-IS"/>
          </a:p>
        </p:txBody>
      </p:sp>
    </p:spTree>
    <p:extLst>
      <p:ext uri="{BB962C8B-B14F-4D97-AF65-F5344CB8AC3E}">
        <p14:creationId xmlns:p14="http://schemas.microsoft.com/office/powerpoint/2010/main" val="195309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5" name="Rectangle 1639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7" name="Freeform: Shape 1639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GB"/>
          </a:p>
        </p:txBody>
      </p:sp>
      <p:sp useBgFill="1">
        <p:nvSpPr>
          <p:cNvPr id="16399" name="Freeform: Shape 1639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401" name="Freeform: Shape 1640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86" name="Rectangle 2">
            <a:extLst>
              <a:ext uri="{FF2B5EF4-FFF2-40B4-BE49-F238E27FC236}">
                <a16:creationId xmlns:a16="http://schemas.microsoft.com/office/drawing/2014/main" id="{F26423B9-854E-49DF-96F7-A2682740FF46}"/>
              </a:ext>
            </a:extLst>
          </p:cNvPr>
          <p:cNvSpPr>
            <a:spLocks noGrp="1" noChangeArrowheads="1"/>
          </p:cNvSpPr>
          <p:nvPr>
            <p:ph type="title"/>
          </p:nvPr>
        </p:nvSpPr>
        <p:spPr>
          <a:xfrm>
            <a:off x="457201" y="723406"/>
            <a:ext cx="3234018" cy="3826728"/>
          </a:xfrm>
        </p:spPr>
        <p:txBody>
          <a:bodyPr vert="horz" lIns="91440" tIns="45720" rIns="91440" bIns="45720" rtlCol="0" anchor="b">
            <a:normAutofit/>
          </a:bodyPr>
          <a:lstStyle/>
          <a:p>
            <a:pPr algn="ctr">
              <a:defRPr/>
            </a:pPr>
            <a:r>
              <a:rPr lang="en-US" sz="4000" kern="1200" dirty="0">
                <a:solidFill>
                  <a:schemeClr val="tx1"/>
                </a:solidFill>
                <a:latin typeface="+mj-lt"/>
                <a:ea typeface="+mj-ea"/>
                <a:cs typeface="+mj-cs"/>
              </a:rPr>
              <a:t>Ráðgjafar- og greiningarstöð.</a:t>
            </a:r>
            <a:br>
              <a:rPr lang="en-US" sz="4000" kern="1200" dirty="0">
                <a:solidFill>
                  <a:schemeClr val="tx1"/>
                </a:solidFill>
                <a:latin typeface="+mj-lt"/>
                <a:ea typeface="+mj-ea"/>
                <a:cs typeface="+mj-cs"/>
              </a:rPr>
            </a:br>
            <a:r>
              <a:rPr lang="en-US" sz="4000" kern="1200" dirty="0" err="1">
                <a:solidFill>
                  <a:schemeClr val="tx1"/>
                </a:solidFill>
                <a:latin typeface="+mj-lt"/>
                <a:ea typeface="+mj-ea"/>
                <a:cs typeface="+mj-cs"/>
              </a:rPr>
              <a:t>Starfsemin</a:t>
            </a:r>
            <a:r>
              <a:rPr lang="en-US" sz="4000" kern="1200" dirty="0">
                <a:solidFill>
                  <a:schemeClr val="tx1"/>
                </a:solidFill>
                <a:latin typeface="+mj-lt"/>
                <a:ea typeface="+mj-ea"/>
                <a:cs typeface="+mj-cs"/>
              </a:rPr>
              <a:t>.</a:t>
            </a:r>
          </a:p>
        </p:txBody>
      </p:sp>
      <p:graphicFrame>
        <p:nvGraphicFramePr>
          <p:cNvPr id="16389" name="Rectangle 3">
            <a:extLst>
              <a:ext uri="{FF2B5EF4-FFF2-40B4-BE49-F238E27FC236}">
                <a16:creationId xmlns:a16="http://schemas.microsoft.com/office/drawing/2014/main" id="{1804D3BA-71D0-4E6E-8C8F-03BAFA418800}"/>
              </a:ext>
            </a:extLst>
          </p:cNvPr>
          <p:cNvGraphicFramePr>
            <a:graphicFrameLocks noGrp="1"/>
          </p:cNvGraphicFramePr>
          <p:nvPr>
            <p:ph idx="1"/>
            <p:extLst>
              <p:ext uri="{D42A27DB-BD31-4B8C-83A1-F6EECF244321}">
                <p14:modId xmlns:p14="http://schemas.microsoft.com/office/powerpoint/2010/main" val="7771538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563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ill 4">
            <a:extLst>
              <a:ext uri="{FF2B5EF4-FFF2-40B4-BE49-F238E27FC236}">
                <a16:creationId xmlns:a16="http://schemas.microsoft.com/office/drawing/2014/main" id="{76EAF0C7-95C9-40B2-83E6-F5265B381E08}"/>
              </a:ext>
            </a:extLst>
          </p:cNvPr>
          <p:cNvSpPr>
            <a:spLocks noGrp="1"/>
          </p:cNvSpPr>
          <p:nvPr>
            <p:ph type="title"/>
          </p:nvPr>
        </p:nvSpPr>
        <p:spPr/>
        <p:txBody>
          <a:bodyPr>
            <a:normAutofit/>
          </a:bodyPr>
          <a:lstStyle/>
          <a:p>
            <a:pPr algn="ctr"/>
            <a:r>
              <a:rPr lang="is-IS" sz="4000" dirty="0"/>
              <a:t>Yfirlit yfir helstu orsakagreiningar hjá börnum sem eru í langtímaeftirfylgd á RGR</a:t>
            </a:r>
          </a:p>
        </p:txBody>
      </p:sp>
      <p:graphicFrame>
        <p:nvGraphicFramePr>
          <p:cNvPr id="4" name="Chart 8">
            <a:extLst>
              <a:ext uri="{FF2B5EF4-FFF2-40B4-BE49-F238E27FC236}">
                <a16:creationId xmlns:a16="http://schemas.microsoft.com/office/drawing/2014/main" id="{F1481F63-9ED9-477E-8AAF-D12A94762D6E}"/>
              </a:ext>
            </a:extLst>
          </p:cNvPr>
          <p:cNvGraphicFramePr>
            <a:graphicFrameLocks noGrp="1"/>
          </p:cNvGraphicFramePr>
          <p:nvPr>
            <p:ph idx="4294967295"/>
            <p:extLst>
              <p:ext uri="{D42A27DB-BD31-4B8C-83A1-F6EECF244321}">
                <p14:modId xmlns:p14="http://schemas.microsoft.com/office/powerpoint/2010/main" val="539787188"/>
              </p:ext>
            </p:extLst>
          </p:nvPr>
        </p:nvGraphicFramePr>
        <p:xfrm>
          <a:off x="670560" y="19018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572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GB"/>
          </a:p>
        </p:txBody>
      </p:sp>
      <p:sp useBgFill="1">
        <p:nvSpPr>
          <p:cNvPr id="21" name="Freeform: Shape 20">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3" name="Freeform: Shape 22">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41612B9E-B967-4DBC-B49A-D2A8F5388820}"/>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a:solidFill>
                  <a:schemeClr val="tx1"/>
                </a:solidFill>
                <a:latin typeface="+mj-lt"/>
                <a:ea typeface="+mj-ea"/>
                <a:cs typeface="+mj-cs"/>
              </a:rPr>
              <a:t>Þroski barna</a:t>
            </a:r>
          </a:p>
        </p:txBody>
      </p:sp>
      <p:graphicFrame>
        <p:nvGraphicFramePr>
          <p:cNvPr id="7" name="Content Placeholder 4">
            <a:extLst>
              <a:ext uri="{FF2B5EF4-FFF2-40B4-BE49-F238E27FC236}">
                <a16:creationId xmlns:a16="http://schemas.microsoft.com/office/drawing/2014/main" id="{12156455-1843-43AA-9A16-82820CCD61F5}"/>
              </a:ext>
            </a:extLst>
          </p:cNvPr>
          <p:cNvGraphicFramePr>
            <a:graphicFrameLocks noGrp="1"/>
          </p:cNvGraphicFramePr>
          <p:nvPr>
            <p:ph idx="1"/>
            <p:extLst>
              <p:ext uri="{D42A27DB-BD31-4B8C-83A1-F6EECF244321}">
                <p14:modId xmlns:p14="http://schemas.microsoft.com/office/powerpoint/2010/main" val="20367850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972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2773</Words>
  <Application>Microsoft Office PowerPoint</Application>
  <PresentationFormat>Widescreen</PresentationFormat>
  <Paragraphs>311</Paragraphs>
  <Slides>45</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57" baseType="lpstr">
      <vt:lpstr>Arial</vt:lpstr>
      <vt:lpstr>Calibri</vt:lpstr>
      <vt:lpstr>Calibri Light</vt:lpstr>
      <vt:lpstr>Courier New</vt:lpstr>
      <vt:lpstr>HelveticaNeueLT Std</vt:lpstr>
      <vt:lpstr>HelveticaNeueLT Std Lt</vt:lpstr>
      <vt:lpstr>HelveticaNeueLT Std Med</vt:lpstr>
      <vt:lpstr>Wingdings</vt:lpstr>
      <vt:lpstr>Office Theme</vt:lpstr>
      <vt:lpstr>Presentation</vt:lpstr>
      <vt:lpstr>Bitmap Image</vt:lpstr>
      <vt:lpstr>ClipArt</vt:lpstr>
      <vt:lpstr>Fatlanir barna</vt:lpstr>
      <vt:lpstr>Efnistök</vt:lpstr>
      <vt:lpstr>Ráðgjafar- og greiningarstöð</vt:lpstr>
      <vt:lpstr>Ráðgjafar- og greiningarstöð </vt:lpstr>
      <vt:lpstr> Skipurit og umfang starfseminnar </vt:lpstr>
      <vt:lpstr>Ráðgjafar- og greiningarstöð</vt:lpstr>
      <vt:lpstr>Ráðgjafar- og greiningarstöð. Starfsemin.</vt:lpstr>
      <vt:lpstr>Yfirlit yfir helstu orsakagreiningar hjá börnum sem eru í langtímaeftirfylgd á RGR</vt:lpstr>
      <vt:lpstr>Þroski barna</vt:lpstr>
      <vt:lpstr>Þroski</vt:lpstr>
      <vt:lpstr>Ung- og smábarnavernd  </vt:lpstr>
      <vt:lpstr>Eftirlit á þroska</vt:lpstr>
      <vt:lpstr>PowerPoint Presentation</vt:lpstr>
      <vt:lpstr>PowerPoint Presentation</vt:lpstr>
      <vt:lpstr>Þroskahömlun</vt:lpstr>
      <vt:lpstr>PowerPoint Presentation</vt:lpstr>
      <vt:lpstr>Helstu einkenni þroskahömlunar hjá börnum</vt:lpstr>
      <vt:lpstr>Algengar birtingarmyndir  þroskahömlunar eftir aldri barns</vt:lpstr>
      <vt:lpstr>Mismunandi stig þroskahömlunar    ------- Væg Miðlungs Alvarleg Djúp</vt:lpstr>
      <vt:lpstr>Þroskahömlun, orsakarannsóknir</vt:lpstr>
      <vt:lpstr>Helstu orsakir fyrir þroskahömlun</vt:lpstr>
      <vt:lpstr>PowerPoint Presentation</vt:lpstr>
      <vt:lpstr>Einhverfa</vt:lpstr>
      <vt:lpstr>Einhverfa og einhverfuróf </vt:lpstr>
      <vt:lpstr>PowerPoint Presentation</vt:lpstr>
      <vt:lpstr>Greining einhverfu</vt:lpstr>
      <vt:lpstr> </vt:lpstr>
      <vt:lpstr>Einhverfa og einhverfuróf </vt:lpstr>
      <vt:lpstr>Megineinkenni einhverfu, meðfylgjandi einkenni frá taugakerfi, meðfylgjandi sjúkdómar og tengdar raskanir  </vt:lpstr>
      <vt:lpstr>CP-hreyfhömlun</vt:lpstr>
      <vt:lpstr>Áhættuþættir fyrir CP</vt:lpstr>
      <vt:lpstr>Helstu einkenni</vt:lpstr>
      <vt:lpstr> CP ------- Einkenni birtast frá mörgum þroskasviðum </vt:lpstr>
      <vt:lpstr>Flokkun CP-hreyfihömlunar</vt:lpstr>
      <vt:lpstr>PowerPoint Presentation</vt:lpstr>
      <vt:lpstr>Heyrnarskerðing </vt:lpstr>
      <vt:lpstr>Nýburamæling</vt:lpstr>
      <vt:lpstr>Heyrnarleysi Kuðungsígræðsla</vt:lpstr>
      <vt:lpstr>Kuðungsígræðsla</vt:lpstr>
      <vt:lpstr>Mikilvægi sjónar</vt:lpstr>
      <vt:lpstr>PowerPoint Presentation</vt:lpstr>
      <vt:lpstr>Skynjun blindra barna</vt:lpstr>
      <vt:lpstr>Blinda – Sjónskerðing  </vt:lpstr>
      <vt:lpstr>Sjónskerðing  -----  Algengi og orsakir</vt:lpstr>
      <vt:lpstr>Helstu orsakir fyrir alvarlegri sjónskerðingu Tölur frá Bretlandi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Fatlanir barna</dc:title>
  <dc:creator>Solveig Sigurðardóttir</dc:creator>
  <cp:lastModifiedBy>Solveig Sigurðardóttir - RGR</cp:lastModifiedBy>
  <cp:revision>44</cp:revision>
  <dcterms:created xsi:type="dcterms:W3CDTF">2020-09-17T12:23:29Z</dcterms:created>
  <dcterms:modified xsi:type="dcterms:W3CDTF">2024-09-17T16:17:56Z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80478f-11da-4717-908f-ce13ec08de93_Enabled">
    <vt:lpwstr>true</vt:lpwstr>
  </property>
  <property fmtid="{D5CDD505-2E9C-101B-9397-08002B2CF9AE}" pid="3" name="MSIP_Label_dc80478f-11da-4717-908f-ce13ec08de93_SetDate">
    <vt:lpwstr>2024-09-15T19:00:04Z</vt:lpwstr>
  </property>
  <property fmtid="{D5CDD505-2E9C-101B-9397-08002B2CF9AE}" pid="4" name="MSIP_Label_dc80478f-11da-4717-908f-ce13ec08de93_Method">
    <vt:lpwstr>Standard</vt:lpwstr>
  </property>
  <property fmtid="{D5CDD505-2E9C-101B-9397-08002B2CF9AE}" pid="5" name="MSIP_Label_dc80478f-11da-4717-908f-ce13ec08de93_Name">
    <vt:lpwstr>Varin</vt:lpwstr>
  </property>
  <property fmtid="{D5CDD505-2E9C-101B-9397-08002B2CF9AE}" pid="6" name="MSIP_Label_dc80478f-11da-4717-908f-ce13ec08de93_SiteId">
    <vt:lpwstr>764a306d-0a68-45ad-9f07-6f1804447cd4</vt:lpwstr>
  </property>
  <property fmtid="{D5CDD505-2E9C-101B-9397-08002B2CF9AE}" pid="7" name="MSIP_Label_dc80478f-11da-4717-908f-ce13ec08de93_ActionId">
    <vt:lpwstr>f940860f-d393-4642-be7d-61b361fed2ea</vt:lpwstr>
  </property>
  <property fmtid="{D5CDD505-2E9C-101B-9397-08002B2CF9AE}" pid="8" name="MSIP_Label_dc80478f-11da-4717-908f-ce13ec08de93_ContentBits">
    <vt:lpwstr>0</vt:lpwstr>
  </property>
</Properties>
</file>