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7" r:id="rId3"/>
    <p:sldId id="328" r:id="rId4"/>
    <p:sldId id="329" r:id="rId5"/>
    <p:sldId id="348" r:id="rId6"/>
    <p:sldId id="330" r:id="rId7"/>
    <p:sldId id="257" r:id="rId8"/>
    <p:sldId id="258" r:id="rId9"/>
    <p:sldId id="259" r:id="rId10"/>
    <p:sldId id="261" r:id="rId11"/>
    <p:sldId id="260" r:id="rId12"/>
    <p:sldId id="262" r:id="rId13"/>
    <p:sldId id="263" r:id="rId14"/>
    <p:sldId id="264" r:id="rId15"/>
    <p:sldId id="273" r:id="rId16"/>
    <p:sldId id="265" r:id="rId17"/>
    <p:sldId id="266" r:id="rId18"/>
    <p:sldId id="267" r:id="rId19"/>
    <p:sldId id="274" r:id="rId20"/>
    <p:sldId id="275" r:id="rId21"/>
    <p:sldId id="331" r:id="rId22"/>
    <p:sldId id="333" r:id="rId23"/>
    <p:sldId id="335" r:id="rId24"/>
    <p:sldId id="336" r:id="rId25"/>
    <p:sldId id="351" r:id="rId26"/>
    <p:sldId id="353" r:id="rId27"/>
    <p:sldId id="352" r:id="rId28"/>
    <p:sldId id="269" r:id="rId29"/>
    <p:sldId id="272" r:id="rId30"/>
    <p:sldId id="277" r:id="rId31"/>
    <p:sldId id="278" r:id="rId32"/>
    <p:sldId id="280" r:id="rId33"/>
    <p:sldId id="318" r:id="rId34"/>
    <p:sldId id="270" r:id="rId35"/>
    <p:sldId id="271" r:id="rId36"/>
    <p:sldId id="339" r:id="rId37"/>
    <p:sldId id="342" r:id="rId38"/>
    <p:sldId id="341" r:id="rId39"/>
    <p:sldId id="343" r:id="rId40"/>
    <p:sldId id="344" r:id="rId41"/>
    <p:sldId id="345" r:id="rId42"/>
    <p:sldId id="346" r:id="rId43"/>
    <p:sldId id="347" r:id="rId44"/>
    <p:sldId id="268" r:id="rId45"/>
    <p:sldId id="276" r:id="rId46"/>
    <p:sldId id="281" r:id="rId47"/>
    <p:sldId id="282" r:id="rId48"/>
    <p:sldId id="313" r:id="rId49"/>
    <p:sldId id="308" r:id="rId50"/>
    <p:sldId id="309" r:id="rId51"/>
    <p:sldId id="310" r:id="rId52"/>
    <p:sldId id="319" r:id="rId53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4:39:59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24575,'4'4'0,"5"1"0,2 4 0,2 4 0,-1 4 0,2 3 0,-2 2 0,1-2 0,2-5 0,7-1 0,0 0 0,-1-1 0,1 1 0,0-2 0,-3-3-8191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4:40:01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228 11 24575,'-4'-4'0,"-6"-1"0,-4 4 0,-4 6 0,-3 3 0,2 3 0,4 4 0,5 4 0,0 2 0,2 1 0,2 2 0,-2 0 0,-3 0 0,-4 0 0,-4-4 0,-2-10 0,3-6-8191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4:56:07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1 281 24575,'6'-8'0,"0"0"0,0-1 0,0 0 0,6-15 0,3-5 0,-8 17 0,1 0 0,1 1 0,-1-1 0,2 1 0,-1 1 0,2 0 0,-1 0 0,1 1 0,1 1 0,-1 0 0,2 0 0,-1 1 0,1 1 0,24-10 0,-28 13-227,0 0-1,0-1 1,-1 0-1,0 0 1,11-9-1,-4 1-6598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4:56:08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24575,'0'4'0,"4"1"0,2 4 0,3 4 0,0 5 0,7-2 0,0 5 0,6-2 0,-1 1 0,-4 0 0,-1 1 0,0 5 0,2-2 0,-2-1 0,0-5 0,-3-1 0,5 0 0,-1-2-8191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3F528-23C2-4976-955C-775279A7D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808C2E-6530-492E-94DB-5E1F30D8F8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2FF13-6E71-48E6-82DA-93C5A9C25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484-A74A-409C-A401-52C6F17E710F}" type="datetimeFigureOut">
              <a:rPr lang="is-IS" smtClean="0"/>
              <a:t>09.02.2024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D6DDB-778A-42FD-9745-9EF77260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6B9E0-A349-4A71-A82F-5CB495593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2066-E742-4870-82A7-86A8273BD4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1860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5BB05-CE3D-40BE-A717-30CB51A3B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7817FE-5482-4222-8230-D66A0C826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5A899-966F-4410-8136-D78836D1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484-A74A-409C-A401-52C6F17E710F}" type="datetimeFigureOut">
              <a:rPr lang="is-IS" smtClean="0"/>
              <a:t>09.02.2024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94BCC-FCB1-4FBB-A1F5-5B7F621F9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A69B2-2476-45F7-8860-D977BDF23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2066-E742-4870-82A7-86A8273BD4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6566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FB75B9-88C0-4380-A71A-6EFAC20E5C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58FDC-52D6-4E9C-9489-F97A47369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B0248-5AAB-4005-A8C0-F06DE58A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484-A74A-409C-A401-52C6F17E710F}" type="datetimeFigureOut">
              <a:rPr lang="is-IS" smtClean="0"/>
              <a:t>09.02.2024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7C9E-6076-4D9C-A71D-0F2FE7C1D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1DAB7-9A5F-4506-AF91-85885DEC4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2066-E742-4870-82A7-86A8273BD4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85793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3201" y="6477001"/>
            <a:ext cx="1051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Copyrights apply</a:t>
            </a:r>
          </a:p>
        </p:txBody>
      </p:sp>
    </p:spTree>
    <p:extLst>
      <p:ext uri="{BB962C8B-B14F-4D97-AF65-F5344CB8AC3E}">
        <p14:creationId xmlns:p14="http://schemas.microsoft.com/office/powerpoint/2010/main" val="127046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1286E-77FC-4F4D-B774-FCE937A6C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DBAFD-C137-4B0E-B610-22F931270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95CA7-7978-4274-B4CD-DC29CA2C1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484-A74A-409C-A401-52C6F17E710F}" type="datetimeFigureOut">
              <a:rPr lang="is-IS" smtClean="0"/>
              <a:t>09.02.2024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6751B-6A61-4690-B2D8-9CAAC7CF0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09C5E-C62F-4EC6-B63A-7C04CE06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2066-E742-4870-82A7-86A8273BD4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06506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ADF73-30D1-4672-9FE6-3618C36CA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681E1-F475-47CC-8629-15F8D0451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30BC5-E47A-42DE-8692-71B923432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484-A74A-409C-A401-52C6F17E710F}" type="datetimeFigureOut">
              <a:rPr lang="is-IS" smtClean="0"/>
              <a:t>09.02.2024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C3F64-68DB-4556-BB8E-5870EC2AE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9DC5C-3E43-4D11-90FE-F0CEE4F38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2066-E742-4870-82A7-86A8273BD4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0385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C692D-903A-4C23-A757-B791730EC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BAF59-8BC8-4225-B6DC-EA45B4EE0C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8DA80-1D15-4701-BC1C-A9F3ECF68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37D42-3531-4DEB-9161-B520B550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484-A74A-409C-A401-52C6F17E710F}" type="datetimeFigureOut">
              <a:rPr lang="is-IS" smtClean="0"/>
              <a:t>09.02.2024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EF6457-A94F-45FB-9A3D-18598F2DA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60F56-5F46-4D7B-A7F5-2B9399B9E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2066-E742-4870-82A7-86A8273BD4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1200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241CD-72A3-4AA1-9AC4-53C843F9E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A1E8E-AD4A-4759-A373-4DC913363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B0BDA-A1A3-448D-8C5D-9AACC1174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28DBBF-DF19-49FF-8404-883853E2F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1A903A-37CC-4A8B-8018-B0B21527C2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D075E0-2B4F-4BBA-90DD-3C2673B8D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484-A74A-409C-A401-52C6F17E710F}" type="datetimeFigureOut">
              <a:rPr lang="is-IS" smtClean="0"/>
              <a:t>09.02.2024</a:t>
            </a:fld>
            <a:endParaRPr 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1519C6-197A-4DCA-8145-B12E23E1F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AE984D-EAE4-4384-BFFA-10B14C8EA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2066-E742-4870-82A7-86A8273BD4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7744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5F760-9A8D-465E-B330-E5D81973B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A7A4B3-2B93-44CA-A9EE-C57A34406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484-A74A-409C-A401-52C6F17E710F}" type="datetimeFigureOut">
              <a:rPr lang="is-IS" smtClean="0"/>
              <a:t>09.02.2024</a:t>
            </a:fld>
            <a:endParaRPr lang="is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404CA6-5BD9-4824-82E0-380BDB9CB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A970E-5928-40EF-A7D5-0178421A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2066-E742-4870-82A7-86A8273BD4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8550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3377B6-66FE-4771-A10E-27952F291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484-A74A-409C-A401-52C6F17E710F}" type="datetimeFigureOut">
              <a:rPr lang="is-IS" smtClean="0"/>
              <a:t>09.02.2024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7B93CF-1AEB-4C0C-82C7-4B6ACE57B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41726-3E1F-43DE-A73A-79334E66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2066-E742-4870-82A7-86A8273BD4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6130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61661-F0B7-4989-940A-F174472D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23E45-C365-44BA-BAE6-F0B452152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4AD75E-CC82-4834-A922-FD7C6721A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C406D-B7EF-497D-8A3C-DA01BB109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484-A74A-409C-A401-52C6F17E710F}" type="datetimeFigureOut">
              <a:rPr lang="is-IS" smtClean="0"/>
              <a:t>09.02.2024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998927-D390-4786-9904-00CFA31CB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41282-7C8D-4D3F-A646-32F799C8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2066-E742-4870-82A7-86A8273BD4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6054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2CDB-C162-4259-AFBA-F11A50FE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F8DBD1-52B9-4886-91AD-36329090DB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66100D-BDC3-4D35-A94F-AB34B72AD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8405D-B6EF-42B2-98B7-8F2E78F49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484-A74A-409C-A401-52C6F17E710F}" type="datetimeFigureOut">
              <a:rPr lang="is-IS" smtClean="0"/>
              <a:t>09.02.2024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BF180-DB7D-44A4-921F-55E540169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CFF7E-7532-4EC3-A259-EE11D4CAD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2066-E742-4870-82A7-86A8273BD4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68882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0AB9C8-BAF8-4645-8A24-A8D94DB2F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C5ABE-EC9D-4180-BA88-EBF30378A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1F0B9-CB9B-4823-BF96-F05E454F0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93484-A74A-409C-A401-52C6F17E710F}" type="datetimeFigureOut">
              <a:rPr lang="is-IS" smtClean="0"/>
              <a:t>09.02.2024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91A0F-A8E2-4C0A-8283-2EB33B890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E7560-B759-4074-B383-B6E60555F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E2066-E742-4870-82A7-86A8273BD4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9788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4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894347-C9A9-4BFD-8A6D-05A2B0CDD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84ED281-4082-46F9-86EE-D78901367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"/>
            <a:ext cx="9379192" cy="4251280"/>
          </a:xfrm>
          <a:custGeom>
            <a:avLst/>
            <a:gdLst>
              <a:gd name="connsiteX0" fmla="*/ 9379192 w 9379192"/>
              <a:gd name="connsiteY0" fmla="*/ 3752527 h 3752527"/>
              <a:gd name="connsiteX1" fmla="*/ 3293459 w 9379192"/>
              <a:gd name="connsiteY1" fmla="*/ 3752527 h 3752527"/>
              <a:gd name="connsiteX2" fmla="*/ 3297156 w 9379192"/>
              <a:gd name="connsiteY2" fmla="*/ 3752055 h 3752527"/>
              <a:gd name="connsiteX3" fmla="*/ 3642095 w 9379192"/>
              <a:gd name="connsiteY3" fmla="*/ 3690141 h 3752527"/>
              <a:gd name="connsiteX4" fmla="*/ 2307659 w 9379192"/>
              <a:gd name="connsiteY4" fmla="*/ 3500267 h 3752527"/>
              <a:gd name="connsiteX5" fmla="*/ 2383194 w 9379192"/>
              <a:gd name="connsiteY5" fmla="*/ 3475501 h 3752527"/>
              <a:gd name="connsiteX6" fmla="*/ 2237161 w 9379192"/>
              <a:gd name="connsiteY6" fmla="*/ 3376437 h 3752527"/>
              <a:gd name="connsiteX7" fmla="*/ 1637924 w 9379192"/>
              <a:gd name="connsiteY7" fmla="*/ 3219585 h 3752527"/>
              <a:gd name="connsiteX8" fmla="*/ 2383194 w 9379192"/>
              <a:gd name="connsiteY8" fmla="*/ 2955415 h 3752527"/>
              <a:gd name="connsiteX9" fmla="*/ 1542249 w 9379192"/>
              <a:gd name="connsiteY9" fmla="*/ 2596307 h 3752527"/>
              <a:gd name="connsiteX10" fmla="*/ 1114221 w 9379192"/>
              <a:gd name="connsiteY10" fmla="*/ 2509625 h 3752527"/>
              <a:gd name="connsiteX11" fmla="*/ 2524191 w 9379192"/>
              <a:gd name="connsiteY11" fmla="*/ 2059708 h 3752527"/>
              <a:gd name="connsiteX12" fmla="*/ 238027 w 9379192"/>
              <a:gd name="connsiteY12" fmla="*/ 1836815 h 3752527"/>
              <a:gd name="connsiteX13" fmla="*/ 424343 w 9379192"/>
              <a:gd name="connsiteY13" fmla="*/ 1746006 h 3752527"/>
              <a:gd name="connsiteX14" fmla="*/ 1844384 w 9379192"/>
              <a:gd name="connsiteY14" fmla="*/ 1770772 h 3752527"/>
              <a:gd name="connsiteX15" fmla="*/ 2081058 w 9379192"/>
              <a:gd name="connsiteY15" fmla="*/ 1700602 h 3752527"/>
              <a:gd name="connsiteX16" fmla="*/ 1844384 w 9379192"/>
              <a:gd name="connsiteY16" fmla="*/ 1589154 h 3752527"/>
              <a:gd name="connsiteX17" fmla="*/ 922869 w 9379192"/>
              <a:gd name="connsiteY17" fmla="*/ 1506601 h 3752527"/>
              <a:gd name="connsiteX18" fmla="*/ 681160 w 9379192"/>
              <a:gd name="connsiteY18" fmla="*/ 1320855 h 3752527"/>
              <a:gd name="connsiteX19" fmla="*/ 273276 w 9379192"/>
              <a:gd name="connsiteY19" fmla="*/ 1106216 h 3752527"/>
              <a:gd name="connsiteX20" fmla="*/ 555269 w 9379192"/>
              <a:gd name="connsiteY20" fmla="*/ 928727 h 3752527"/>
              <a:gd name="connsiteX21" fmla="*/ 97029 w 9379192"/>
              <a:gd name="connsiteY21" fmla="*/ 664555 h 3752527"/>
              <a:gd name="connsiteX22" fmla="*/ 227955 w 9379192"/>
              <a:gd name="connsiteY22" fmla="*/ 317831 h 3752527"/>
              <a:gd name="connsiteX23" fmla="*/ 998402 w 9379192"/>
              <a:gd name="connsiteY23" fmla="*/ 235277 h 3752527"/>
              <a:gd name="connsiteX24" fmla="*/ 2030701 w 9379192"/>
              <a:gd name="connsiteY24" fmla="*/ 115575 h 3752527"/>
              <a:gd name="connsiteX25" fmla="*/ 3068036 w 9379192"/>
              <a:gd name="connsiteY25" fmla="*/ 12383 h 3752527"/>
              <a:gd name="connsiteX26" fmla="*/ 4105370 w 9379192"/>
              <a:gd name="connsiteY26" fmla="*/ 12383 h 3752527"/>
              <a:gd name="connsiteX27" fmla="*/ 4402472 w 9379192"/>
              <a:gd name="connsiteY27" fmla="*/ 20638 h 3752527"/>
              <a:gd name="connsiteX28" fmla="*/ 4407507 w 9379192"/>
              <a:gd name="connsiteY28" fmla="*/ 20638 h 3752527"/>
              <a:gd name="connsiteX29" fmla="*/ 5696622 w 9379192"/>
              <a:gd name="connsiteY29" fmla="*/ 57788 h 3752527"/>
              <a:gd name="connsiteX30" fmla="*/ 6175004 w 9379192"/>
              <a:gd name="connsiteY30" fmla="*/ 61915 h 3752527"/>
              <a:gd name="connsiteX31" fmla="*/ 7212339 w 9379192"/>
              <a:gd name="connsiteY31" fmla="*/ 66042 h 3752527"/>
              <a:gd name="connsiteX32" fmla="*/ 8244638 w 9379192"/>
              <a:gd name="connsiteY32" fmla="*/ 49532 h 3752527"/>
              <a:gd name="connsiteX33" fmla="*/ 9292044 w 9379192"/>
              <a:gd name="connsiteY33" fmla="*/ 0 h 3752527"/>
              <a:gd name="connsiteX34" fmla="*/ 9379192 w 9379192"/>
              <a:gd name="connsiteY34" fmla="*/ 2762 h 375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9192" h="3752527">
                <a:moveTo>
                  <a:pt x="9379192" y="3752527"/>
                </a:moveTo>
                <a:lnTo>
                  <a:pt x="3293459" y="3752527"/>
                </a:lnTo>
                <a:lnTo>
                  <a:pt x="3297156" y="3752055"/>
                </a:lnTo>
                <a:cubicBezTo>
                  <a:pt x="3412975" y="3736577"/>
                  <a:pt x="3551454" y="3714906"/>
                  <a:pt x="3642095" y="3690141"/>
                </a:cubicBezTo>
                <a:cubicBezTo>
                  <a:pt x="3380244" y="3686012"/>
                  <a:pt x="2347945" y="3529162"/>
                  <a:pt x="2307659" y="3500267"/>
                </a:cubicBezTo>
                <a:cubicBezTo>
                  <a:pt x="2327803" y="3492012"/>
                  <a:pt x="2358017" y="3483757"/>
                  <a:pt x="2383194" y="3475501"/>
                </a:cubicBezTo>
                <a:cubicBezTo>
                  <a:pt x="2327803" y="3450736"/>
                  <a:pt x="2282482" y="3421842"/>
                  <a:pt x="2237161" y="3376437"/>
                </a:cubicBezTo>
                <a:cubicBezTo>
                  <a:pt x="2091129" y="3223714"/>
                  <a:pt x="1844384" y="3277374"/>
                  <a:pt x="1637924" y="3219585"/>
                </a:cubicBezTo>
                <a:cubicBezTo>
                  <a:pt x="1768850" y="2897627"/>
                  <a:pt x="2116307" y="3017329"/>
                  <a:pt x="2383194" y="2955415"/>
                </a:cubicBezTo>
                <a:cubicBezTo>
                  <a:pt x="1683245" y="2765541"/>
                  <a:pt x="1819207" y="2666477"/>
                  <a:pt x="1542249" y="2596307"/>
                </a:cubicBezTo>
                <a:cubicBezTo>
                  <a:pt x="1194791" y="2509625"/>
                  <a:pt x="1114221" y="2509625"/>
                  <a:pt x="1114221" y="2509625"/>
                </a:cubicBezTo>
                <a:cubicBezTo>
                  <a:pt x="1522105" y="2245455"/>
                  <a:pt x="2010559" y="2530264"/>
                  <a:pt x="2524191" y="2059708"/>
                </a:cubicBezTo>
                <a:cubicBezTo>
                  <a:pt x="2030701" y="1993667"/>
                  <a:pt x="555269" y="1960645"/>
                  <a:pt x="238027" y="1836815"/>
                </a:cubicBezTo>
                <a:cubicBezTo>
                  <a:pt x="358880" y="1882219"/>
                  <a:pt x="368952" y="1746006"/>
                  <a:pt x="424343" y="1746006"/>
                </a:cubicBezTo>
                <a:cubicBezTo>
                  <a:pt x="892655" y="1741879"/>
                  <a:pt x="1371037" y="1820305"/>
                  <a:pt x="1844384" y="1770772"/>
                </a:cubicBezTo>
                <a:cubicBezTo>
                  <a:pt x="1929989" y="1766645"/>
                  <a:pt x="2065951" y="1803793"/>
                  <a:pt x="2081058" y="1700602"/>
                </a:cubicBezTo>
                <a:cubicBezTo>
                  <a:pt x="2096164" y="1572644"/>
                  <a:pt x="1919919" y="1601537"/>
                  <a:pt x="1844384" y="1589154"/>
                </a:cubicBezTo>
                <a:cubicBezTo>
                  <a:pt x="1537212" y="1547877"/>
                  <a:pt x="1235076" y="1531367"/>
                  <a:pt x="922869" y="1506601"/>
                </a:cubicBezTo>
                <a:cubicBezTo>
                  <a:pt x="791943" y="1494218"/>
                  <a:pt x="630804" y="1518984"/>
                  <a:pt x="681160" y="1320855"/>
                </a:cubicBezTo>
                <a:cubicBezTo>
                  <a:pt x="640874" y="1130983"/>
                  <a:pt x="399166" y="1197025"/>
                  <a:pt x="273276" y="1106216"/>
                </a:cubicBezTo>
                <a:cubicBezTo>
                  <a:pt x="333703" y="998897"/>
                  <a:pt x="504913" y="1073196"/>
                  <a:pt x="555269" y="928727"/>
                </a:cubicBezTo>
                <a:cubicBezTo>
                  <a:pt x="313560" y="974131"/>
                  <a:pt x="338738" y="660428"/>
                  <a:pt x="97029" y="664555"/>
                </a:cubicBezTo>
                <a:cubicBezTo>
                  <a:pt x="-104395" y="478810"/>
                  <a:pt x="41638" y="388001"/>
                  <a:pt x="227955" y="317831"/>
                </a:cubicBezTo>
                <a:cubicBezTo>
                  <a:pt x="469664" y="231150"/>
                  <a:pt x="736551" y="251788"/>
                  <a:pt x="998402" y="235277"/>
                </a:cubicBezTo>
                <a:cubicBezTo>
                  <a:pt x="1345860" y="198128"/>
                  <a:pt x="1678209" y="111447"/>
                  <a:pt x="2030701" y="115575"/>
                </a:cubicBezTo>
                <a:cubicBezTo>
                  <a:pt x="2363052" y="28893"/>
                  <a:pt x="2730650" y="123829"/>
                  <a:pt x="3068036" y="12383"/>
                </a:cubicBezTo>
                <a:cubicBezTo>
                  <a:pt x="3410457" y="12383"/>
                  <a:pt x="3757914" y="12383"/>
                  <a:pt x="4105370" y="12383"/>
                </a:cubicBezTo>
                <a:cubicBezTo>
                  <a:pt x="4206084" y="16510"/>
                  <a:pt x="4301759" y="16510"/>
                  <a:pt x="4402472" y="20638"/>
                </a:cubicBezTo>
                <a:cubicBezTo>
                  <a:pt x="4402472" y="20638"/>
                  <a:pt x="4407507" y="20638"/>
                  <a:pt x="4407507" y="20638"/>
                </a:cubicBezTo>
                <a:cubicBezTo>
                  <a:pt x="4840570" y="33022"/>
                  <a:pt x="5268596" y="41276"/>
                  <a:pt x="5696622" y="57788"/>
                </a:cubicBezTo>
                <a:cubicBezTo>
                  <a:pt x="5857761" y="57788"/>
                  <a:pt x="6013864" y="61915"/>
                  <a:pt x="6175004" y="61915"/>
                </a:cubicBezTo>
                <a:cubicBezTo>
                  <a:pt x="6517425" y="82553"/>
                  <a:pt x="6864883" y="94936"/>
                  <a:pt x="7212339" y="66042"/>
                </a:cubicBezTo>
                <a:cubicBezTo>
                  <a:pt x="7559796" y="90809"/>
                  <a:pt x="7897182" y="74298"/>
                  <a:pt x="8244638" y="49532"/>
                </a:cubicBezTo>
                <a:cubicBezTo>
                  <a:pt x="8597130" y="78426"/>
                  <a:pt x="8944587" y="37149"/>
                  <a:pt x="9292044" y="0"/>
                </a:cubicBezTo>
                <a:lnTo>
                  <a:pt x="9379192" y="2762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531D9B7-48AB-4407-A9E8-13391FCB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9902" flipV="1">
            <a:off x="5210629" y="4242714"/>
            <a:ext cx="7104297" cy="3137347"/>
          </a:xfrm>
          <a:custGeom>
            <a:avLst/>
            <a:gdLst>
              <a:gd name="connsiteX0" fmla="*/ 6772629 w 7104297"/>
              <a:gd name="connsiteY0" fmla="*/ 3137347 h 3137347"/>
              <a:gd name="connsiteX1" fmla="*/ 7104297 w 7104297"/>
              <a:gd name="connsiteY1" fmla="*/ 1081624 h 3137347"/>
              <a:gd name="connsiteX2" fmla="*/ 400225 w 7104297"/>
              <a:gd name="connsiteY2" fmla="*/ 0 h 3137347"/>
              <a:gd name="connsiteX3" fmla="*/ 277738 w 7104297"/>
              <a:gd name="connsiteY3" fmla="*/ 5048 h 3137347"/>
              <a:gd name="connsiteX4" fmla="*/ 0 w 7104297"/>
              <a:gd name="connsiteY4" fmla="*/ 23585 h 3137347"/>
              <a:gd name="connsiteX5" fmla="*/ 296410 w 7104297"/>
              <a:gd name="connsiteY5" fmla="*/ 136472 h 3137347"/>
              <a:gd name="connsiteX6" fmla="*/ 396403 w 7104297"/>
              <a:gd name="connsiteY6" fmla="*/ 445861 h 3137347"/>
              <a:gd name="connsiteX7" fmla="*/ 760665 w 7104297"/>
              <a:gd name="connsiteY7" fmla="*/ 621461 h 3137347"/>
              <a:gd name="connsiteX8" fmla="*/ 996368 w 7104297"/>
              <a:gd name="connsiteY8" fmla="*/ 684176 h 3137347"/>
              <a:gd name="connsiteX9" fmla="*/ 1535617 w 7104297"/>
              <a:gd name="connsiteY9" fmla="*/ 776157 h 3137347"/>
              <a:gd name="connsiteX10" fmla="*/ 1614185 w 7104297"/>
              <a:gd name="connsiteY10" fmla="*/ 926671 h 3137347"/>
              <a:gd name="connsiteX11" fmla="*/ 1682037 w 7104297"/>
              <a:gd name="connsiteY11" fmla="*/ 1093909 h 3137347"/>
              <a:gd name="connsiteX12" fmla="*/ 1824886 w 7104297"/>
              <a:gd name="connsiteY12" fmla="*/ 1202614 h 3137347"/>
              <a:gd name="connsiteX13" fmla="*/ 714243 w 7104297"/>
              <a:gd name="connsiteY13" fmla="*/ 1185890 h 3137347"/>
              <a:gd name="connsiteX14" fmla="*/ 1967733 w 7104297"/>
              <a:gd name="connsiteY14" fmla="*/ 1537090 h 3137347"/>
              <a:gd name="connsiteX15" fmla="*/ 1857026 w 7104297"/>
              <a:gd name="connsiteY15" fmla="*/ 1675062 h 3137347"/>
              <a:gd name="connsiteX16" fmla="*/ 2542697 w 7104297"/>
              <a:gd name="connsiteY16" fmla="*/ 1863205 h 3137347"/>
              <a:gd name="connsiteX17" fmla="*/ 2174863 w 7104297"/>
              <a:gd name="connsiteY17" fmla="*/ 1884109 h 3137347"/>
              <a:gd name="connsiteX18" fmla="*/ 4314015 w 7104297"/>
              <a:gd name="connsiteY18" fmla="*/ 2670128 h 3137347"/>
              <a:gd name="connsiteX19" fmla="*/ 5430784 w 7104297"/>
              <a:gd name="connsiteY19" fmla="*/ 2889725 h 3137347"/>
              <a:gd name="connsiteX20" fmla="*/ 6613344 w 7104297"/>
              <a:gd name="connsiteY20" fmla="*/ 3108822 h 3137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04297" h="3137347">
                <a:moveTo>
                  <a:pt x="6772629" y="3137347"/>
                </a:moveTo>
                <a:lnTo>
                  <a:pt x="7104297" y="1081624"/>
                </a:lnTo>
                <a:lnTo>
                  <a:pt x="400225" y="0"/>
                </a:lnTo>
                <a:lnTo>
                  <a:pt x="277738" y="5048"/>
                </a:lnTo>
                <a:cubicBezTo>
                  <a:pt x="185423" y="9801"/>
                  <a:pt x="92851" y="15745"/>
                  <a:pt x="0" y="23585"/>
                </a:cubicBezTo>
                <a:cubicBezTo>
                  <a:pt x="96424" y="149013"/>
                  <a:pt x="221416" y="44490"/>
                  <a:pt x="296410" y="136472"/>
                </a:cubicBezTo>
                <a:cubicBezTo>
                  <a:pt x="224986" y="328795"/>
                  <a:pt x="253557" y="433318"/>
                  <a:pt x="396403" y="445861"/>
                </a:cubicBezTo>
                <a:cubicBezTo>
                  <a:pt x="535682" y="458403"/>
                  <a:pt x="685672" y="391507"/>
                  <a:pt x="760665" y="621461"/>
                </a:cubicBezTo>
                <a:cubicBezTo>
                  <a:pt x="782093" y="692537"/>
                  <a:pt x="914229" y="671633"/>
                  <a:pt x="996368" y="684176"/>
                </a:cubicBezTo>
                <a:cubicBezTo>
                  <a:pt x="1174926" y="713442"/>
                  <a:pt x="1364202" y="684176"/>
                  <a:pt x="1535617" y="776157"/>
                </a:cubicBezTo>
                <a:cubicBezTo>
                  <a:pt x="1603471" y="809604"/>
                  <a:pt x="1649896" y="834690"/>
                  <a:pt x="1614185" y="926671"/>
                </a:cubicBezTo>
                <a:cubicBezTo>
                  <a:pt x="1578472" y="1022833"/>
                  <a:pt x="1624898" y="1056279"/>
                  <a:pt x="1682037" y="1093909"/>
                </a:cubicBezTo>
                <a:cubicBezTo>
                  <a:pt x="1724892" y="1123175"/>
                  <a:pt x="1789173" y="1114814"/>
                  <a:pt x="1824886" y="1202614"/>
                </a:cubicBezTo>
                <a:cubicBezTo>
                  <a:pt x="1449909" y="1190070"/>
                  <a:pt x="1085647" y="1118994"/>
                  <a:pt x="714243" y="1185890"/>
                </a:cubicBezTo>
                <a:cubicBezTo>
                  <a:pt x="1121358" y="1353128"/>
                  <a:pt x="1567759" y="1344765"/>
                  <a:pt x="1967733" y="1537090"/>
                </a:cubicBezTo>
                <a:cubicBezTo>
                  <a:pt x="1953448" y="1603986"/>
                  <a:pt x="1860597" y="1574718"/>
                  <a:pt x="1857026" y="1675062"/>
                </a:cubicBezTo>
                <a:cubicBezTo>
                  <a:pt x="2067727" y="1779586"/>
                  <a:pt x="2321284" y="1708508"/>
                  <a:pt x="2542697" y="1863205"/>
                </a:cubicBezTo>
                <a:cubicBezTo>
                  <a:pt x="2414134" y="1934281"/>
                  <a:pt x="2296285" y="1817213"/>
                  <a:pt x="2174863" y="1884109"/>
                </a:cubicBezTo>
                <a:cubicBezTo>
                  <a:pt x="2214147" y="1984452"/>
                  <a:pt x="3992607" y="2603233"/>
                  <a:pt x="4314015" y="2670128"/>
                </a:cubicBezTo>
                <a:cubicBezTo>
                  <a:pt x="4559090" y="2721868"/>
                  <a:pt x="4976921" y="2803592"/>
                  <a:pt x="5430784" y="2889725"/>
                </a:cubicBezTo>
                <a:cubicBezTo>
                  <a:pt x="5827914" y="2965093"/>
                  <a:pt x="6252633" y="3043836"/>
                  <a:pt x="6613344" y="3108822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E4418E-F400-49F2-8299-389D8FFB1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392" y="89121"/>
            <a:ext cx="6696453" cy="3643679"/>
          </a:xfrm>
        </p:spPr>
        <p:txBody>
          <a:bodyPr anchor="b">
            <a:normAutofit/>
          </a:bodyPr>
          <a:lstStyle/>
          <a:p>
            <a:pPr algn="l"/>
            <a:r>
              <a:rPr lang="is-IS" sz="5200" dirty="0" err="1"/>
              <a:t>Nýburagula</a:t>
            </a:r>
            <a:endParaRPr lang="is-IS" sz="5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F1162-08A5-4906-8FD1-1B4C5C292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2064" y="5041616"/>
            <a:ext cx="4471736" cy="1246472"/>
          </a:xfrm>
        </p:spPr>
        <p:txBody>
          <a:bodyPr anchor="ctr">
            <a:normAutofit/>
          </a:bodyPr>
          <a:lstStyle/>
          <a:p>
            <a:pPr algn="r"/>
            <a:r>
              <a:rPr lang="is-IS" dirty="0"/>
              <a:t>Þórður Þórarinn Þórðarson</a:t>
            </a:r>
          </a:p>
          <a:p>
            <a:pPr algn="r"/>
            <a:r>
              <a:rPr lang="is-IS" dirty="0" err="1"/>
              <a:t>Nýburalæknir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86336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CC4FA69-1C3E-4A3A-B3EE-A7FE55C19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Myndun bilirubins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976282-9DEF-4FAA-BA40-1341B1585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Fetalt</a:t>
            </a:r>
            <a:r>
              <a:rPr lang="en-US" sz="2200" dirty="0"/>
              <a:t> </a:t>
            </a:r>
            <a:r>
              <a:rPr lang="en-US" sz="2200" dirty="0" err="1"/>
              <a:t>hemoglóbín</a:t>
            </a:r>
            <a:r>
              <a:rPr lang="en-US" sz="2200" dirty="0"/>
              <a:t> </a:t>
            </a:r>
            <a:r>
              <a:rPr lang="en-US" sz="2200" dirty="0" err="1"/>
              <a:t>brotnar</a:t>
            </a:r>
            <a:r>
              <a:rPr lang="en-US" sz="2200" dirty="0"/>
              <a:t> </a:t>
            </a:r>
            <a:r>
              <a:rPr lang="en-US" sz="2200" dirty="0" err="1"/>
              <a:t>niður</a:t>
            </a:r>
            <a:r>
              <a:rPr lang="en-US" sz="2200" dirty="0"/>
              <a:t> í 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Járn</a:t>
            </a:r>
            <a:endParaRPr lang="en-US" sz="2200" dirty="0"/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200" dirty="0"/>
              <a:t>CO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200" dirty="0"/>
              <a:t>Biliverdin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/>
              <a:t>Biliverdin  &gt; Bilirubin</a:t>
            </a: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t="12151" r="1" b="3874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46445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F00896-2B5F-44EC-9AAA-A4B22153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is-IS" sz="5400"/>
              <a:t>Niðurbrot bilirubins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AB5580A-1DC6-1979-BFE4-99B6B2D73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Tekið</a:t>
            </a:r>
            <a:r>
              <a:rPr lang="en-US" sz="2200" dirty="0"/>
              <a:t> </a:t>
            </a:r>
            <a:r>
              <a:rPr lang="en-US" sz="2200"/>
              <a:t>upp</a:t>
            </a:r>
            <a:r>
              <a:rPr lang="en-US" sz="2200" dirty="0"/>
              <a:t> í </a:t>
            </a:r>
            <a:r>
              <a:rPr lang="en-US" sz="2200"/>
              <a:t>lifur</a:t>
            </a:r>
            <a:endParaRPr lang="en-US" sz="2200" dirty="0"/>
          </a:p>
          <a:p>
            <a:r>
              <a:rPr lang="en-US" sz="2200"/>
              <a:t>Konjugerað</a:t>
            </a:r>
            <a:r>
              <a:rPr lang="en-US" sz="2200" dirty="0"/>
              <a:t> (</a:t>
            </a:r>
            <a:r>
              <a:rPr lang="en-US" sz="2200"/>
              <a:t>tengt</a:t>
            </a:r>
            <a:r>
              <a:rPr lang="en-US" sz="2200" dirty="0"/>
              <a:t> glucuronic acid)</a:t>
            </a:r>
          </a:p>
          <a:p>
            <a:pPr lvl="1"/>
            <a:r>
              <a:rPr lang="en-US" sz="2200"/>
              <a:t>UGT1A1</a:t>
            </a:r>
          </a:p>
          <a:p>
            <a:r>
              <a:rPr lang="en-US" sz="2200"/>
              <a:t>Konjugerað</a:t>
            </a:r>
            <a:r>
              <a:rPr lang="en-US" sz="2200" dirty="0"/>
              <a:t> bilirubin er </a:t>
            </a:r>
            <a:r>
              <a:rPr lang="en-US" sz="2200"/>
              <a:t>seytt</a:t>
            </a:r>
            <a:r>
              <a:rPr lang="en-US" sz="2200" dirty="0"/>
              <a:t> </a:t>
            </a:r>
            <a:r>
              <a:rPr lang="en-US" sz="2200"/>
              <a:t>út</a:t>
            </a:r>
            <a:r>
              <a:rPr lang="en-US" sz="2200" dirty="0"/>
              <a:t> í </a:t>
            </a:r>
            <a:r>
              <a:rPr lang="en-US" sz="2200"/>
              <a:t>meltingarveg</a:t>
            </a:r>
            <a:endParaRPr lang="en-US" sz="2200" dirty="0"/>
          </a:p>
          <a:p>
            <a:pPr lvl="1"/>
            <a:r>
              <a:rPr lang="en-US" sz="2200"/>
              <a:t>Skilst að mestu leyti út um meltingarveg</a:t>
            </a:r>
          </a:p>
          <a:p>
            <a:pPr lvl="1"/>
            <a:endParaRPr lang="en-US" sz="220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2697CDE-9DE2-4714-8B5D-D9D3C57130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51" r="1" b="3874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70857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CA0B67-6E7F-4E85-885E-06B6E667E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is-IS" sz="3600"/>
              <a:t>Benign neonatal hyperbilrubinemia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DB6C4-0227-4086-8258-058B7CED6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is-IS" sz="2000" dirty="0" err="1"/>
              <a:t>Fysiologísk</a:t>
            </a:r>
            <a:r>
              <a:rPr lang="is-IS" sz="2000" dirty="0"/>
              <a:t> gula</a:t>
            </a:r>
          </a:p>
          <a:p>
            <a:r>
              <a:rPr lang="is-IS" sz="2000" dirty="0" err="1"/>
              <a:t>Transient</a:t>
            </a:r>
            <a:r>
              <a:rPr lang="is-IS" sz="2000" dirty="0"/>
              <a:t>, eðlileg hækkun á </a:t>
            </a:r>
            <a:r>
              <a:rPr lang="is-IS" sz="2000" dirty="0" err="1"/>
              <a:t>bilirubini</a:t>
            </a:r>
            <a:r>
              <a:rPr lang="is-IS" sz="2000" dirty="0"/>
              <a:t> hjá nánast öllum </a:t>
            </a:r>
            <a:r>
              <a:rPr lang="is-IS" sz="2000" dirty="0" err="1"/>
              <a:t>nýburum</a:t>
            </a:r>
            <a:endParaRPr lang="is-IS" sz="2000" dirty="0"/>
          </a:p>
          <a:p>
            <a:r>
              <a:rPr lang="is-IS" sz="2000" dirty="0"/>
              <a:t>Eðlilegt ferli þar sem rauð blóðkorn brotna niður og lifur nýfædda barnsins hefur ekki við að tengja (</a:t>
            </a:r>
            <a:r>
              <a:rPr lang="is-IS" sz="2000" dirty="0" err="1"/>
              <a:t>konjugera</a:t>
            </a:r>
            <a:r>
              <a:rPr lang="is-IS" sz="2000" dirty="0"/>
              <a:t>) </a:t>
            </a:r>
            <a:r>
              <a:rPr lang="is-IS" sz="2000" dirty="0" err="1"/>
              <a:t>bilirubinið</a:t>
            </a:r>
            <a:endParaRPr lang="is-IS" sz="2000" dirty="0"/>
          </a:p>
          <a:p>
            <a:r>
              <a:rPr lang="is-IS" sz="2000" dirty="0"/>
              <a:t>Hæsta meðalgildi hjá nýfæddum 120-155 </a:t>
            </a:r>
            <a:r>
              <a:rPr lang="is-IS" sz="2000" dirty="0" err="1"/>
              <a:t>míkrómól</a:t>
            </a:r>
            <a:r>
              <a:rPr lang="is-IS" sz="2000" dirty="0"/>
              <a:t>/L </a:t>
            </a:r>
          </a:p>
          <a:p>
            <a:pPr lvl="1"/>
            <a:endParaRPr lang="is-I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90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C57AB-8C5D-4FE6-AFD7-836BE2394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is-IS" sz="3600"/>
              <a:t>Benign neonatal hyperbilrubinemia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8BFE0-711C-43F5-A55B-E4662A2B8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is-IS" sz="2000"/>
              <a:t>Nýfædd börn eru með háa hematokrít 50-60%</a:t>
            </a:r>
          </a:p>
          <a:p>
            <a:r>
              <a:rPr lang="is-IS" sz="2000"/>
              <a:t>Fetal hemóglóbín er með styttri líftíma</a:t>
            </a:r>
          </a:p>
          <a:p>
            <a:r>
              <a:rPr lang="is-IS" sz="2000"/>
              <a:t>Aukið turnover eftir fæðingu &gt; bilirubin eykst hratt</a:t>
            </a:r>
          </a:p>
          <a:p>
            <a:r>
              <a:rPr lang="is-IS" sz="2000"/>
              <a:t>Takmörkuð geta til útlosunar (konjugering + excretion) aðallega vegna skorts/vanvirkni ensímsins UGT1A1</a:t>
            </a:r>
          </a:p>
          <a:p>
            <a:pPr lvl="1"/>
            <a:r>
              <a:rPr lang="is-IS" sz="2000"/>
              <a:t>Virkni UGT1A1 við 7daga aldur er aðeins 1% af virkni UG1A1 hjá fullorðnum einstakling</a:t>
            </a:r>
          </a:p>
          <a:p>
            <a:pPr lvl="2"/>
            <a:r>
              <a:rPr lang="is-IS" dirty="0"/>
              <a:t>Tekur 14 vikur að ná fullri virkni</a:t>
            </a:r>
          </a:p>
          <a:p>
            <a:r>
              <a:rPr lang="is-IS" sz="2000"/>
              <a:t>Aukin þarma-lifrar hringrás (enterohepatic cirkulation)</a:t>
            </a:r>
          </a:p>
          <a:p>
            <a:pPr lvl="1"/>
            <a:r>
              <a:rPr lang="is-IS" sz="2000"/>
              <a:t>Tengt bilirubin í görn hydroliserað í ótengt bilirubin sem er svo frásogað út í blóðrás &gt; þarf að endurvinna/tengja aftur</a:t>
            </a:r>
          </a:p>
          <a:p>
            <a:endParaRPr lang="is-I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99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FB12AE-71D1-47FD-9AC3-EE2C07424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41EB3-38B4-4372-8685-50784CE0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1792"/>
            <a:ext cx="4989890" cy="5413248"/>
          </a:xfrm>
        </p:spPr>
        <p:txBody>
          <a:bodyPr>
            <a:normAutofit/>
          </a:bodyPr>
          <a:lstStyle/>
          <a:p>
            <a:r>
              <a:rPr lang="is-IS" sz="3600"/>
              <a:t>Benign neonatal hyperbilrubinemia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4853C7E-3CBA-4464-865F-6044D94B1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338487" y="2994212"/>
            <a:ext cx="1345385" cy="668410"/>
          </a:xfrm>
          <a:custGeom>
            <a:avLst/>
            <a:gdLst>
              <a:gd name="connsiteX0" fmla="*/ 0 w 1345385"/>
              <a:gd name="connsiteY0" fmla="*/ 668410 h 668410"/>
              <a:gd name="connsiteX1" fmla="*/ 672692 w 1345385"/>
              <a:gd name="connsiteY1" fmla="*/ 0 h 668410"/>
              <a:gd name="connsiteX2" fmla="*/ 1345385 w 1345385"/>
              <a:gd name="connsiteY2" fmla="*/ 668410 h 66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5385" h="668410">
                <a:moveTo>
                  <a:pt x="0" y="668410"/>
                </a:moveTo>
                <a:lnTo>
                  <a:pt x="672692" y="0"/>
                </a:lnTo>
                <a:lnTo>
                  <a:pt x="1345385" y="668410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EFEC59-B929-4851-9DEF-9106F2797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3480" y="2760304"/>
            <a:ext cx="418137" cy="41813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132392-D5FF-4588-8FA1-5BAD77BF6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508836" y="4124955"/>
            <a:ext cx="635336" cy="63533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EAC045-695C-4E73-9B7C-AFD6FB22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36522" y="4621062"/>
            <a:ext cx="224347" cy="22434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404A7A3A-BEAE-4BC6-A163-5D0E5F8C4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10175676" y="5597890"/>
            <a:ext cx="2982940" cy="14819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ED3B7D-405D-4DFA-8608-B6DE74671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46240" y="5280494"/>
            <a:ext cx="841505" cy="84150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F3932-C593-4AA2-8615-5D8572921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643466"/>
            <a:ext cx="5452532" cy="5571065"/>
          </a:xfrm>
          <a:noFill/>
        </p:spPr>
        <p:txBody>
          <a:bodyPr anchor="ctr">
            <a:normAutofit/>
          </a:bodyPr>
          <a:lstStyle/>
          <a:p>
            <a:r>
              <a:rPr lang="is-IS" sz="2000"/>
              <a:t>Hæstu gildi eftir 48-96 klst</a:t>
            </a:r>
          </a:p>
          <a:p>
            <a:pPr lvl="1"/>
            <a:r>
              <a:rPr lang="is-IS" sz="2000"/>
              <a:t>Miðgildi 120-154</a:t>
            </a:r>
          </a:p>
          <a:p>
            <a:pPr lvl="1"/>
            <a:r>
              <a:rPr lang="is-IS" sz="2000"/>
              <a:t>95th percentil 222-308</a:t>
            </a:r>
          </a:p>
          <a:p>
            <a:pPr lvl="1"/>
            <a:r>
              <a:rPr lang="is-IS" sz="2000"/>
              <a:t>Börn frá austur asíu</a:t>
            </a:r>
          </a:p>
          <a:p>
            <a:pPr lvl="2"/>
            <a:r>
              <a:rPr lang="is-IS"/>
              <a:t>Geta </a:t>
            </a:r>
            <a:r>
              <a:rPr lang="is-IS" dirty="0"/>
              <a:t>fengið hærri gildi (meðalgildi 171-239)</a:t>
            </a:r>
          </a:p>
          <a:p>
            <a:pPr lvl="2"/>
            <a:r>
              <a:rPr lang="is-IS" dirty="0"/>
              <a:t>Toppa seinna </a:t>
            </a:r>
            <a:r>
              <a:rPr lang="is-IS"/>
              <a:t>72-120 klst</a:t>
            </a:r>
            <a:endParaRPr lang="is-IS" dirty="0"/>
          </a:p>
          <a:p>
            <a:r>
              <a:rPr lang="is-IS" sz="2000"/>
              <a:t>Sjánleg gula dvínar á 7-10 dögum</a:t>
            </a:r>
          </a:p>
          <a:p>
            <a:pPr lvl="1"/>
            <a:r>
              <a:rPr lang="is-IS" sz="2000"/>
              <a:t>1/3 er enn gulur eftir 3 vikur</a:t>
            </a:r>
          </a:p>
          <a:p>
            <a:pPr lvl="1"/>
            <a:r>
              <a:rPr lang="is-IS" sz="2000"/>
              <a:t>1/5 enn gult eftir 4 vikur</a:t>
            </a:r>
          </a:p>
        </p:txBody>
      </p:sp>
    </p:spTree>
    <p:extLst>
      <p:ext uri="{BB962C8B-B14F-4D97-AF65-F5344CB8AC3E}">
        <p14:creationId xmlns:p14="http://schemas.microsoft.com/office/powerpoint/2010/main" val="1597357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FB12AE-71D1-47FD-9AC3-EE2C07424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4054D0-5524-42FB-BE7C-1CA3628A1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1792"/>
            <a:ext cx="4989890" cy="5413248"/>
          </a:xfrm>
        </p:spPr>
        <p:txBody>
          <a:bodyPr>
            <a:normAutofit/>
          </a:bodyPr>
          <a:lstStyle/>
          <a:p>
            <a:pPr algn="ctr"/>
            <a:r>
              <a:rPr lang="is-IS" sz="3600" dirty="0" err="1"/>
              <a:t>Significant</a:t>
            </a:r>
            <a:r>
              <a:rPr lang="is-IS" sz="3600" dirty="0"/>
              <a:t> </a:t>
            </a:r>
            <a:r>
              <a:rPr lang="is-IS" sz="3600" dirty="0" err="1"/>
              <a:t>hyper-bilirubinemia</a:t>
            </a:r>
            <a:r>
              <a:rPr lang="is-IS" sz="3600" dirty="0"/>
              <a:t> – Ástæður</a:t>
            </a:r>
            <a:br>
              <a:rPr lang="is-IS" sz="3600" dirty="0"/>
            </a:br>
            <a:br>
              <a:rPr lang="is-IS" sz="3600" dirty="0"/>
            </a:br>
            <a:r>
              <a:rPr lang="is-IS" sz="3600" dirty="0" err="1"/>
              <a:t>Lactation</a:t>
            </a:r>
            <a:r>
              <a:rPr lang="is-IS" sz="3600" dirty="0"/>
              <a:t> </a:t>
            </a:r>
            <a:r>
              <a:rPr lang="is-IS" sz="3600" dirty="0" err="1"/>
              <a:t>failure</a:t>
            </a:r>
            <a:r>
              <a:rPr lang="is-IS" sz="3600" dirty="0"/>
              <a:t> </a:t>
            </a:r>
            <a:r>
              <a:rPr lang="is-IS" sz="3600" dirty="0" err="1"/>
              <a:t>jaundice</a:t>
            </a:r>
            <a:endParaRPr lang="is-IS" sz="36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4853C7E-3CBA-4464-865F-6044D94B1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338487" y="2994212"/>
            <a:ext cx="1345385" cy="668410"/>
          </a:xfrm>
          <a:custGeom>
            <a:avLst/>
            <a:gdLst>
              <a:gd name="connsiteX0" fmla="*/ 0 w 1345385"/>
              <a:gd name="connsiteY0" fmla="*/ 668410 h 668410"/>
              <a:gd name="connsiteX1" fmla="*/ 672692 w 1345385"/>
              <a:gd name="connsiteY1" fmla="*/ 0 h 668410"/>
              <a:gd name="connsiteX2" fmla="*/ 1345385 w 1345385"/>
              <a:gd name="connsiteY2" fmla="*/ 668410 h 66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5385" h="668410">
                <a:moveTo>
                  <a:pt x="0" y="668410"/>
                </a:moveTo>
                <a:lnTo>
                  <a:pt x="672692" y="0"/>
                </a:lnTo>
                <a:lnTo>
                  <a:pt x="1345385" y="668410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EFEC59-B929-4851-9DEF-9106F2797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3480" y="2760304"/>
            <a:ext cx="418137" cy="41813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132392-D5FF-4588-8FA1-5BAD77BF6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508836" y="4124955"/>
            <a:ext cx="635336" cy="63533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EAC045-695C-4E73-9B7C-AFD6FB22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36522" y="4621062"/>
            <a:ext cx="224347" cy="22434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404A7A3A-BEAE-4BC6-A163-5D0E5F8C4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10175676" y="5597890"/>
            <a:ext cx="2982940" cy="14819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ED3B7D-405D-4DFA-8608-B6DE74671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46240" y="5280494"/>
            <a:ext cx="841505" cy="84150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B6B8-8E51-49D7-B00E-68FFD70CA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643466"/>
            <a:ext cx="5452532" cy="5571065"/>
          </a:xfrm>
          <a:noFill/>
        </p:spPr>
        <p:txBody>
          <a:bodyPr anchor="ctr">
            <a:normAutofit/>
          </a:bodyPr>
          <a:lstStyle/>
          <a:p>
            <a:r>
              <a:rPr lang="is-IS" sz="2000"/>
              <a:t>Ónóg inntaka vökva og orku</a:t>
            </a:r>
          </a:p>
          <a:p>
            <a:pPr lvl="1"/>
            <a:r>
              <a:rPr lang="is-IS" sz="2000"/>
              <a:t>Leiðir til hypovolemiu og þyngdartaps</a:t>
            </a:r>
          </a:p>
          <a:p>
            <a:pPr lvl="1"/>
            <a:r>
              <a:rPr lang="is-IS" sz="2000"/>
              <a:t>Minnkuð bilirubin elimination</a:t>
            </a:r>
          </a:p>
          <a:p>
            <a:pPr lvl="1"/>
            <a:r>
              <a:rPr lang="is-IS" sz="2000"/>
              <a:t>Aukin enterohepatic cirkulation</a:t>
            </a:r>
          </a:p>
          <a:p>
            <a:pPr lvl="1"/>
            <a:endParaRPr lang="is-IS" sz="2000"/>
          </a:p>
          <a:p>
            <a:r>
              <a:rPr lang="is-IS" sz="2000"/>
              <a:t>Fyrirburar v34-36+6 í aukinni hættu</a:t>
            </a:r>
          </a:p>
        </p:txBody>
      </p:sp>
    </p:spTree>
    <p:extLst>
      <p:ext uri="{BB962C8B-B14F-4D97-AF65-F5344CB8AC3E}">
        <p14:creationId xmlns:p14="http://schemas.microsoft.com/office/powerpoint/2010/main" val="2712695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1A52D6-7EC3-4E6B-BA47-CE7DDC42C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is-IS" sz="3600" dirty="0" err="1"/>
              <a:t>Significant</a:t>
            </a:r>
            <a:r>
              <a:rPr lang="is-IS" sz="3600" dirty="0"/>
              <a:t> </a:t>
            </a:r>
            <a:r>
              <a:rPr lang="is-IS" sz="3600" dirty="0" err="1"/>
              <a:t>hyperbilirubinemia</a:t>
            </a:r>
            <a:r>
              <a:rPr lang="is-IS" sz="3600" dirty="0"/>
              <a:t> – Ástæður 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52C9A9-E5EB-4A16-997A-916A4A7D6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400" dirty="0" err="1"/>
              <a:t>Aukið</a:t>
            </a:r>
            <a:r>
              <a:rPr lang="en-US" sz="1400" dirty="0"/>
              <a:t> </a:t>
            </a:r>
            <a:r>
              <a:rPr lang="en-US" sz="1400" dirty="0" err="1"/>
              <a:t>niðurbrot</a:t>
            </a:r>
            <a:endParaRPr lang="en-US" sz="1400" dirty="0"/>
          </a:p>
          <a:p>
            <a:pPr lvl="1"/>
            <a:r>
              <a:rPr lang="en-US" sz="1400" dirty="0"/>
              <a:t>Rhesus </a:t>
            </a:r>
            <a:r>
              <a:rPr lang="en-US" sz="1400" dirty="0" err="1"/>
              <a:t>sjúkdómur</a:t>
            </a:r>
            <a:r>
              <a:rPr lang="en-US" sz="1400" dirty="0"/>
              <a:t> (</a:t>
            </a:r>
            <a:r>
              <a:rPr lang="en-US" sz="1400" dirty="0" err="1"/>
              <a:t>isoimmunie</a:t>
            </a:r>
            <a:r>
              <a:rPr lang="en-US" sz="1400" dirty="0"/>
              <a:t> hemolytic anemia)</a:t>
            </a:r>
          </a:p>
          <a:p>
            <a:pPr lvl="1"/>
            <a:r>
              <a:rPr lang="en-US" sz="1400" dirty="0"/>
              <a:t>ABO </a:t>
            </a:r>
            <a:r>
              <a:rPr lang="en-US" sz="1400" dirty="0" err="1"/>
              <a:t>misræmi</a:t>
            </a:r>
            <a:endParaRPr lang="en-US" sz="1400" dirty="0"/>
          </a:p>
          <a:p>
            <a:pPr lvl="1"/>
            <a:r>
              <a:rPr lang="en-US" sz="1400" dirty="0" err="1"/>
              <a:t>Annað</a:t>
            </a:r>
            <a:endParaRPr lang="en-US" sz="1400" dirty="0"/>
          </a:p>
          <a:p>
            <a:pPr lvl="2"/>
            <a:r>
              <a:rPr lang="en-US" sz="1400" dirty="0" err="1"/>
              <a:t>Ensímgallar</a:t>
            </a:r>
            <a:endParaRPr lang="en-US" sz="1400" dirty="0"/>
          </a:p>
          <a:p>
            <a:pPr lvl="3"/>
            <a:r>
              <a:rPr lang="en-US" sz="1400" dirty="0"/>
              <a:t>G6PD </a:t>
            </a:r>
            <a:r>
              <a:rPr lang="en-US" sz="1400" dirty="0" err="1"/>
              <a:t>skortur</a:t>
            </a:r>
            <a:endParaRPr lang="en-US" sz="1400" dirty="0"/>
          </a:p>
          <a:p>
            <a:pPr lvl="2"/>
            <a:r>
              <a:rPr lang="en-US" sz="1400" dirty="0" err="1"/>
              <a:t>Erfðagallar</a:t>
            </a:r>
            <a:r>
              <a:rPr lang="en-US" sz="1400" dirty="0"/>
              <a:t> í </a:t>
            </a:r>
            <a:r>
              <a:rPr lang="en-US" sz="1400" dirty="0" err="1"/>
              <a:t>himnu</a:t>
            </a:r>
            <a:r>
              <a:rPr lang="en-US" sz="1400" dirty="0"/>
              <a:t> </a:t>
            </a:r>
            <a:r>
              <a:rPr lang="en-US" sz="1400" dirty="0" err="1"/>
              <a:t>rauðkorna</a:t>
            </a:r>
            <a:endParaRPr lang="en-US" sz="1400" dirty="0"/>
          </a:p>
          <a:p>
            <a:pPr lvl="3"/>
            <a:r>
              <a:rPr lang="en-US" sz="1400" dirty="0"/>
              <a:t>Spherocytosis</a:t>
            </a:r>
          </a:p>
          <a:p>
            <a:pPr lvl="3"/>
            <a:r>
              <a:rPr lang="en-US" sz="1400" dirty="0"/>
              <a:t>Elliptocytosis</a:t>
            </a:r>
          </a:p>
          <a:p>
            <a:pPr lvl="2"/>
            <a:r>
              <a:rPr lang="en-US" sz="1400" dirty="0"/>
              <a:t>Sepsis</a:t>
            </a:r>
          </a:p>
          <a:p>
            <a:pPr lvl="3"/>
            <a:r>
              <a:rPr lang="en-US" sz="1400" dirty="0" err="1"/>
              <a:t>Óþekktur</a:t>
            </a:r>
            <a:r>
              <a:rPr lang="en-US" sz="1400" dirty="0"/>
              <a:t> </a:t>
            </a:r>
            <a:r>
              <a:rPr lang="en-US" sz="1400" dirty="0" err="1"/>
              <a:t>mekanismi</a:t>
            </a:r>
            <a:endParaRPr lang="en-US" sz="1400" dirty="0"/>
          </a:p>
          <a:p>
            <a:pPr lvl="2"/>
            <a:r>
              <a:rPr lang="en-US" sz="1400" dirty="0" err="1"/>
              <a:t>Polycytemia</a:t>
            </a:r>
            <a:endParaRPr lang="en-US" sz="1400" dirty="0"/>
          </a:p>
          <a:p>
            <a:pPr lvl="2"/>
            <a:r>
              <a:rPr lang="en-US" sz="1400" dirty="0" err="1"/>
              <a:t>Cephalhematom</a:t>
            </a:r>
            <a:endParaRPr lang="en-US" sz="1400" dirty="0"/>
          </a:p>
          <a:p>
            <a:pPr lvl="2"/>
            <a:r>
              <a:rPr lang="en-US" sz="1400" dirty="0"/>
              <a:t>Macrosomia</a:t>
            </a:r>
          </a:p>
          <a:p>
            <a:pPr lvl="3"/>
            <a:r>
              <a:rPr lang="en-US" sz="1400" dirty="0" err="1"/>
              <a:t>Polycytemia</a:t>
            </a:r>
            <a:endParaRPr lang="en-US" sz="1400" dirty="0"/>
          </a:p>
          <a:p>
            <a:pPr lvl="3"/>
            <a:r>
              <a:rPr lang="en-US" sz="1400" dirty="0"/>
              <a:t>Ineffective </a:t>
            </a:r>
            <a:r>
              <a:rPr lang="en-US" sz="1400" dirty="0" err="1"/>
              <a:t>erytropoesis</a:t>
            </a:r>
            <a:endParaRPr lang="en-US" sz="1400" dirty="0"/>
          </a:p>
          <a:p>
            <a:pPr lvl="2"/>
            <a:endParaRPr lang="en-US" sz="1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C7E8C4B-47F0-4794-A2B7-E5C99F8C184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602464" y="1321553"/>
            <a:ext cx="6083736" cy="5490572"/>
          </a:xfrm>
          <a:prstGeom prst="rect">
            <a:avLst/>
          </a:prstGeom>
          <a:noFill/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78767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5226DE-6E29-4D53-AAAD-C0F2BA0B6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is-IS" sz="3600" dirty="0" err="1"/>
              <a:t>Significant</a:t>
            </a:r>
            <a:r>
              <a:rPr lang="is-IS" sz="3600" dirty="0"/>
              <a:t> </a:t>
            </a:r>
            <a:r>
              <a:rPr lang="is-IS" sz="3600" dirty="0" err="1"/>
              <a:t>hyperbilirubinemia</a:t>
            </a:r>
            <a:r>
              <a:rPr lang="is-IS" sz="3600" dirty="0"/>
              <a:t> – Ástæður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3276D-57A5-4AAA-929A-5CACA40FA6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Minnkað</a:t>
            </a:r>
            <a:r>
              <a:rPr lang="en-US" sz="2000" dirty="0"/>
              <a:t> clearance</a:t>
            </a:r>
          </a:p>
          <a:p>
            <a:pPr lvl="1"/>
            <a:r>
              <a:rPr lang="en-US" sz="2000" dirty="0" err="1"/>
              <a:t>Crigler</a:t>
            </a:r>
            <a:r>
              <a:rPr lang="en-US" sz="2000" dirty="0"/>
              <a:t> Najjar</a:t>
            </a:r>
          </a:p>
          <a:p>
            <a:pPr lvl="2"/>
            <a:r>
              <a:rPr lang="en-US" dirty="0"/>
              <a:t>UGT1A1 </a:t>
            </a:r>
            <a:r>
              <a:rPr lang="en-US" dirty="0" err="1"/>
              <a:t>skortur</a:t>
            </a:r>
            <a:endParaRPr lang="en-US" dirty="0"/>
          </a:p>
          <a:p>
            <a:pPr lvl="1"/>
            <a:r>
              <a:rPr lang="en-US" sz="2000" dirty="0"/>
              <a:t>Gilbert syndrome</a:t>
            </a:r>
          </a:p>
          <a:p>
            <a:pPr lvl="2"/>
            <a:r>
              <a:rPr lang="en-US" dirty="0"/>
              <a:t>UGR1A1 </a:t>
            </a:r>
            <a:r>
              <a:rPr lang="en-US" dirty="0" err="1"/>
              <a:t>galli</a:t>
            </a:r>
            <a:endParaRPr lang="en-US" dirty="0"/>
          </a:p>
          <a:p>
            <a:pPr lvl="3"/>
            <a:r>
              <a:rPr lang="en-US" sz="2000" dirty="0"/>
              <a:t>9 % </a:t>
            </a:r>
            <a:r>
              <a:rPr lang="en-US" sz="2000" dirty="0" err="1"/>
              <a:t>homozygot</a:t>
            </a:r>
            <a:r>
              <a:rPr lang="en-US" sz="2000" dirty="0"/>
              <a:t> </a:t>
            </a:r>
          </a:p>
          <a:p>
            <a:pPr lvl="3"/>
            <a:r>
              <a:rPr lang="en-US" sz="2000" dirty="0"/>
              <a:t>42 % </a:t>
            </a:r>
            <a:r>
              <a:rPr lang="en-US" sz="2000" dirty="0" err="1"/>
              <a:t>heterozygot</a:t>
            </a:r>
            <a:endParaRPr lang="en-US" sz="2000" dirty="0"/>
          </a:p>
          <a:p>
            <a:pPr lvl="1"/>
            <a:r>
              <a:rPr lang="en-US" sz="2000" dirty="0"/>
              <a:t>DM </a:t>
            </a:r>
            <a:r>
              <a:rPr lang="en-US" sz="2000" dirty="0" err="1"/>
              <a:t>hjá</a:t>
            </a:r>
            <a:r>
              <a:rPr lang="en-US" sz="2000" dirty="0"/>
              <a:t> </a:t>
            </a:r>
            <a:r>
              <a:rPr lang="en-US" sz="2000" dirty="0" err="1"/>
              <a:t>móður</a:t>
            </a:r>
            <a:endParaRPr lang="en-US" sz="2000" dirty="0"/>
          </a:p>
          <a:p>
            <a:pPr lvl="1"/>
            <a:r>
              <a:rPr lang="en-US" sz="2000" dirty="0" err="1"/>
              <a:t>Meðfædd</a:t>
            </a:r>
            <a:r>
              <a:rPr lang="en-US" sz="2000" dirty="0"/>
              <a:t> </a:t>
            </a:r>
            <a:r>
              <a:rPr lang="en-US" sz="2000" dirty="0" err="1"/>
              <a:t>vanvirkni</a:t>
            </a:r>
            <a:r>
              <a:rPr lang="en-US" sz="2000" dirty="0"/>
              <a:t> </a:t>
            </a:r>
            <a:r>
              <a:rPr lang="en-US" sz="2000" dirty="0" err="1"/>
              <a:t>skjaldkirtils</a:t>
            </a:r>
            <a:r>
              <a:rPr lang="en-US" sz="2000" dirty="0"/>
              <a:t> </a:t>
            </a:r>
          </a:p>
          <a:p>
            <a:pPr lvl="1"/>
            <a:r>
              <a:rPr lang="en-US" sz="2000" dirty="0" err="1"/>
              <a:t>Panhypopituratism</a:t>
            </a:r>
            <a:endParaRPr lang="en-US" sz="2000" dirty="0"/>
          </a:p>
          <a:p>
            <a:pPr lvl="1"/>
            <a:r>
              <a:rPr lang="en-US" sz="2000" dirty="0"/>
              <a:t>Galactosemia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7A45E496-7B63-4443-BD68-469950D345B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36681" y="1278194"/>
            <a:ext cx="6144043" cy="5544999"/>
          </a:xfrm>
          <a:prstGeom prst="rect">
            <a:avLst/>
          </a:prstGeom>
          <a:noFill/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2291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2B9D66-4B04-45C3-89C7-C9CC4001E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is-IS" sz="3600" dirty="0" err="1"/>
              <a:t>Significant</a:t>
            </a:r>
            <a:r>
              <a:rPr lang="is-IS" sz="3600" dirty="0"/>
              <a:t> </a:t>
            </a:r>
            <a:r>
              <a:rPr lang="is-IS" sz="3600" dirty="0" err="1"/>
              <a:t>hyperbilirubinemia</a:t>
            </a:r>
            <a:r>
              <a:rPr lang="is-IS" sz="3600" dirty="0"/>
              <a:t> – Ástæður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F4618-A6BF-4A60-A0E9-524529D64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Aukin enterohepatic cirkulation</a:t>
            </a:r>
          </a:p>
          <a:p>
            <a:pPr lvl="1"/>
            <a:r>
              <a:rPr lang="en-US" sz="2000"/>
              <a:t>Starfræn (functional) þarmaobstruktion</a:t>
            </a:r>
          </a:p>
          <a:p>
            <a:pPr lvl="1"/>
            <a:r>
              <a:rPr lang="en-US" sz="2000"/>
              <a:t>Anatómísk obstruktion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18BD3DD6-685F-4777-B1DB-B2D0E787F61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77845" y="1325651"/>
            <a:ext cx="6130025" cy="5532348"/>
          </a:xfrm>
          <a:prstGeom prst="rect">
            <a:avLst/>
          </a:prstGeom>
          <a:noFill/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59760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046CB1-A764-406B-ADE2-40A1FF1BE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t">
            <a:normAutofit/>
          </a:bodyPr>
          <a:lstStyle/>
          <a:p>
            <a:r>
              <a:rPr lang="is-IS" sz="3600"/>
              <a:t>Áhættuþættir alvarlegrar gulu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1B2DE-33A7-4974-9ABE-3A78E7DD0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020" y="1698170"/>
            <a:ext cx="6478513" cy="4516361"/>
          </a:xfrm>
        </p:spPr>
        <p:txBody>
          <a:bodyPr>
            <a:normAutofit/>
          </a:bodyPr>
          <a:lstStyle/>
          <a:p>
            <a:r>
              <a:rPr lang="is-IS" sz="2000"/>
              <a:t>Gula á fyrstu 24klst</a:t>
            </a:r>
          </a:p>
          <a:p>
            <a:r>
              <a:rPr lang="is-IS" sz="2000"/>
              <a:t>Þekkt immunisering (Rh, ABO, önnur)</a:t>
            </a:r>
          </a:p>
          <a:p>
            <a:r>
              <a:rPr lang="is-IS" sz="2000"/>
              <a:t>Gula nálægt meðferðarmörkum (&gt;95th percentile fyrir aldur)</a:t>
            </a:r>
          </a:p>
          <a:p>
            <a:r>
              <a:rPr lang="is-IS" sz="2000"/>
              <a:t>Þekktir ensímgallar (G6PD)</a:t>
            </a:r>
          </a:p>
          <a:p>
            <a:r>
              <a:rPr lang="is-IS" sz="2000"/>
              <a:t>Fyrirburar</a:t>
            </a:r>
          </a:p>
          <a:p>
            <a:r>
              <a:rPr lang="is-IS" sz="2000"/>
              <a:t>Syskini sem hefur þurft ljósameðferð</a:t>
            </a:r>
          </a:p>
          <a:p>
            <a:r>
              <a:rPr lang="is-IS" sz="2000"/>
              <a:t>Cephalhematoma / mar eftir trauma við fæðingu</a:t>
            </a:r>
          </a:p>
          <a:p>
            <a:r>
              <a:rPr lang="is-IS" sz="2000"/>
              <a:t>Þyngdartap &gt;10% (brjóstagjöf/fæðugjöf gengur illa)</a:t>
            </a:r>
          </a:p>
          <a:p>
            <a:r>
              <a:rPr lang="is-IS" sz="2000"/>
              <a:t>Móðir af austur-asískum uppruna</a:t>
            </a:r>
          </a:p>
          <a:p>
            <a:pPr marL="0" indent="0">
              <a:buNone/>
            </a:pPr>
            <a:endParaRPr lang="is-IS" sz="200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8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D7FF96-6AB9-E21C-CEEE-A922B5A48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0F295-CCA3-BAA6-0904-FE9CB9B0D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is-IS" dirty="0"/>
              <a:t>Fullgengin stúlka 40+5, fæðingarþyngd </a:t>
            </a:r>
            <a:r>
              <a:rPr lang="is-IS" dirty="0" err="1"/>
              <a:t>eðl</a:t>
            </a:r>
            <a:endParaRPr lang="is-IS" dirty="0"/>
          </a:p>
          <a:p>
            <a:pPr lvl="1"/>
            <a:r>
              <a:rPr lang="is-IS" dirty="0"/>
              <a:t>Móðir hátt BMI, GDMA</a:t>
            </a:r>
          </a:p>
          <a:p>
            <a:r>
              <a:rPr lang="is-IS" dirty="0"/>
              <a:t>Bráðakeisari v. Fósturstreitu </a:t>
            </a:r>
          </a:p>
          <a:p>
            <a:pPr lvl="1"/>
            <a:r>
              <a:rPr lang="is-IS" dirty="0"/>
              <a:t>Spræk stúlka, grætur strax, </a:t>
            </a:r>
            <a:r>
              <a:rPr lang="is-IS" dirty="0" err="1"/>
              <a:t>apgar</a:t>
            </a:r>
            <a:r>
              <a:rPr lang="is-IS" dirty="0"/>
              <a:t> 9/10</a:t>
            </a:r>
          </a:p>
          <a:p>
            <a:pPr lvl="1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570335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9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1A590-CAC1-46A2-8ECC-84FE5E509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Aðrir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minniháttar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áhættuþættir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E6D38-522B-4BF3-A674-001A03ADA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Bilrubin í 75th til 95th percentili miðað við aldur</a:t>
            </a:r>
          </a:p>
          <a:p>
            <a:r>
              <a:rPr lang="en-US" sz="2000"/>
              <a:t>Sjáanleg gula fyrir útskrift</a:t>
            </a:r>
          </a:p>
          <a:p>
            <a:r>
              <a:rPr lang="en-US" sz="2000"/>
              <a:t>Stórt barn móður með diabetes</a:t>
            </a:r>
          </a:p>
          <a:p>
            <a:r>
              <a:rPr lang="en-US" sz="2000"/>
              <a:t>Polycytemia</a:t>
            </a:r>
          </a:p>
          <a:p>
            <a:r>
              <a:rPr lang="en-US" sz="2000"/>
              <a:t>Drengur</a:t>
            </a:r>
          </a:p>
          <a:p>
            <a:r>
              <a:rPr lang="en-US" sz="2000"/>
              <a:t>Móðir eldri en 25 ára</a:t>
            </a:r>
          </a:p>
          <a:p>
            <a:endParaRPr lang="en-US" sz="20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CC7F16-70A3-4858-8F66-14B3D5BFE2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71855" y="31462"/>
            <a:ext cx="4481944" cy="663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12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B0C3AC1-2832-C02D-73AA-ED7FC759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FCB22F-ADDA-1E5C-5902-114839EF8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is-IS" dirty="0"/>
              <a:t>Fullgengin stúlka 38v, fæðingarþyngd 3562g</a:t>
            </a:r>
          </a:p>
          <a:p>
            <a:pPr lvl="1"/>
            <a:r>
              <a:rPr lang="is-IS" dirty="0"/>
              <a:t>Á brjósti, sýgur vel</a:t>
            </a:r>
          </a:p>
          <a:p>
            <a:pPr lvl="1"/>
            <a:r>
              <a:rPr lang="is-IS" dirty="0"/>
              <a:t>Við 24klst &gt; sýnileg gula</a:t>
            </a:r>
          </a:p>
          <a:p>
            <a:pPr lvl="1"/>
            <a:endParaRPr lang="is-IS" dirty="0"/>
          </a:p>
          <a:p>
            <a:pPr lvl="1"/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600519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B0C3AC1-2832-C02D-73AA-ED7FC759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FCB22F-ADDA-1E5C-5902-114839EF8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is-IS" dirty="0"/>
              <a:t>Fullgengin stúlka 38v, fæðingarþyngd 3562g</a:t>
            </a:r>
          </a:p>
          <a:p>
            <a:pPr lvl="1"/>
            <a:r>
              <a:rPr lang="is-IS" dirty="0"/>
              <a:t>Á brjósti, sýgur vel</a:t>
            </a:r>
          </a:p>
          <a:p>
            <a:pPr lvl="1"/>
            <a:r>
              <a:rPr lang="is-IS" dirty="0"/>
              <a:t>Við 24klst &gt; sýnileg gula</a:t>
            </a:r>
          </a:p>
          <a:p>
            <a:pPr lvl="1"/>
            <a:r>
              <a:rPr lang="is-IS" dirty="0"/>
              <a:t>S-bili 223 </a:t>
            </a:r>
            <a:r>
              <a:rPr lang="is-IS" dirty="0" err="1"/>
              <a:t>míkrómól</a:t>
            </a:r>
            <a:r>
              <a:rPr lang="is-IS" dirty="0"/>
              <a:t>/L</a:t>
            </a:r>
          </a:p>
          <a:p>
            <a:pPr lvl="1"/>
            <a:endParaRPr lang="is-IS" dirty="0"/>
          </a:p>
          <a:p>
            <a:pPr lvl="1"/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713757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713B2-D915-449F-A143-955C1F19D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88EE2-0E86-4982-9FC6-6C33F43D0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60B3DD-75DA-45B5-A771-79F54A36F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756" y="0"/>
            <a:ext cx="9608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05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B0C3AC1-2832-C02D-73AA-ED7FC759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FCB22F-ADDA-1E5C-5902-114839EF8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is-IS" dirty="0"/>
              <a:t>Fullgengin stúlka 40v+1d, fæðingarþyngd 3430g</a:t>
            </a:r>
          </a:p>
          <a:p>
            <a:pPr lvl="1"/>
            <a:r>
              <a:rPr lang="is-IS" dirty="0"/>
              <a:t>Móðir með GDMA1</a:t>
            </a:r>
          </a:p>
          <a:p>
            <a:pPr lvl="1"/>
            <a:r>
              <a:rPr lang="is-IS" dirty="0"/>
              <a:t>Blóðflokkur O+</a:t>
            </a:r>
          </a:p>
          <a:p>
            <a:pPr lvl="1"/>
            <a:r>
              <a:rPr lang="is-IS" dirty="0"/>
              <a:t>Móðir frá Kína</a:t>
            </a:r>
          </a:p>
          <a:p>
            <a:pPr lvl="1"/>
            <a:r>
              <a:rPr lang="is-IS" dirty="0"/>
              <a:t>Blóðsykur eðlilegur og útskrifast heim rúmlega sólarhrings gömul</a:t>
            </a:r>
          </a:p>
          <a:p>
            <a:pPr lvl="1"/>
            <a:endParaRPr lang="is-IS" dirty="0"/>
          </a:p>
          <a:p>
            <a:pPr lvl="1"/>
            <a:r>
              <a:rPr lang="is-IS" dirty="0"/>
              <a:t>Heimaljósmóðir tekur eftir gulu á 4. degi</a:t>
            </a:r>
          </a:p>
          <a:p>
            <a:pPr lvl="2"/>
            <a:r>
              <a:rPr lang="is-IS" dirty="0"/>
              <a:t>Búin að léttast um 6,1% af fæðingarþyngd</a:t>
            </a:r>
          </a:p>
          <a:p>
            <a:pPr lvl="1"/>
            <a:endParaRPr lang="is-IS" dirty="0"/>
          </a:p>
          <a:p>
            <a:pPr lvl="1"/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69283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B0C3AC1-2832-C02D-73AA-ED7FC759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FCB22F-ADDA-1E5C-5902-114839EF8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is-IS" dirty="0"/>
              <a:t>Fullgengin stúlka 40v+1d, fæðingarþyngd 3430g</a:t>
            </a:r>
          </a:p>
          <a:p>
            <a:pPr lvl="1"/>
            <a:r>
              <a:rPr lang="is-IS" dirty="0"/>
              <a:t>Móðir með GDMA1</a:t>
            </a:r>
          </a:p>
          <a:p>
            <a:pPr lvl="1"/>
            <a:r>
              <a:rPr lang="is-IS" dirty="0"/>
              <a:t>Blóðflokkur O+</a:t>
            </a:r>
          </a:p>
          <a:p>
            <a:pPr lvl="1"/>
            <a:r>
              <a:rPr lang="is-IS" dirty="0"/>
              <a:t>Móðir frá Kína</a:t>
            </a:r>
          </a:p>
          <a:p>
            <a:pPr lvl="1"/>
            <a:r>
              <a:rPr lang="is-IS" dirty="0"/>
              <a:t>Blóðsykur eðlilegur og útskrifast heim rúmlega sólarhrings gömul</a:t>
            </a:r>
          </a:p>
          <a:p>
            <a:pPr lvl="1"/>
            <a:endParaRPr lang="is-IS" dirty="0"/>
          </a:p>
          <a:p>
            <a:pPr lvl="1"/>
            <a:r>
              <a:rPr lang="is-IS" dirty="0"/>
              <a:t>Heimaljósmóðir tekur eftir gulu á 4. degi</a:t>
            </a:r>
          </a:p>
          <a:p>
            <a:pPr lvl="2"/>
            <a:r>
              <a:rPr lang="is-IS" dirty="0"/>
              <a:t>Búin að léttast um 6,1% af fæðingarþyngd</a:t>
            </a:r>
          </a:p>
          <a:p>
            <a:pPr lvl="1"/>
            <a:endParaRPr lang="is-IS" dirty="0"/>
          </a:p>
          <a:p>
            <a:pPr lvl="1"/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784023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2BC23-7E08-ED4A-2EA1-E6CC1CEF2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597AC37B-1D5B-FBC6-DCED-43A3465A9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8" y="2304662"/>
            <a:ext cx="11971562" cy="3461656"/>
          </a:xfrm>
        </p:spPr>
      </p:pic>
    </p:spTree>
    <p:extLst>
      <p:ext uri="{BB962C8B-B14F-4D97-AF65-F5344CB8AC3E}">
        <p14:creationId xmlns:p14="http://schemas.microsoft.com/office/powerpoint/2010/main" val="4037828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DDA7F-9907-54F3-DC0A-E3615463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AE1AC9-56B8-115E-B077-7AAD05EB3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339" y="9565"/>
            <a:ext cx="10226180" cy="729887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BD6258A-76C7-5828-9535-2B727C4684A5}"/>
              </a:ext>
            </a:extLst>
          </p:cNvPr>
          <p:cNvGrpSpPr/>
          <p:nvPr/>
        </p:nvGrpSpPr>
        <p:grpSpPr>
          <a:xfrm>
            <a:off x="3984269" y="1778314"/>
            <a:ext cx="111960" cy="117360"/>
            <a:chOff x="3984269" y="1778314"/>
            <a:chExt cx="111960" cy="11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DE6D5F1-F184-2B0C-5BAE-F791B02DE119}"/>
                    </a:ext>
                  </a:extLst>
                </p14:cNvPr>
                <p14:cNvContentPartPr/>
                <p14:nvPr/>
              </p14:nvContentPartPr>
              <p14:xfrm>
                <a:off x="3984269" y="1794514"/>
                <a:ext cx="111960" cy="101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DE6D5F1-F184-2B0C-5BAE-F791B02DE11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975629" y="1785874"/>
                  <a:ext cx="129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799A5DE-9A80-50B7-013D-5E20855CA11F}"/>
                    </a:ext>
                  </a:extLst>
                </p14:cNvPr>
                <p14:cNvContentPartPr/>
                <p14:nvPr/>
              </p14:nvContentPartPr>
              <p14:xfrm>
                <a:off x="3992909" y="1778314"/>
                <a:ext cx="90000" cy="110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799A5DE-9A80-50B7-013D-5E20855CA11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83909" y="1769314"/>
                  <a:ext cx="107640" cy="128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90746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0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B37A15-B75B-47C8-B870-C7A6B31E3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71" y="1567832"/>
            <a:ext cx="3962061" cy="4516360"/>
          </a:xfrm>
        </p:spPr>
        <p:txBody>
          <a:bodyPr anchor="t">
            <a:normAutofit/>
          </a:bodyPr>
          <a:lstStyle/>
          <a:p>
            <a:pPr algn="ctr"/>
            <a:r>
              <a:rPr lang="is-IS" sz="3600" dirty="0" err="1"/>
              <a:t>Snemmtilkomin</a:t>
            </a:r>
            <a:r>
              <a:rPr lang="is-IS" sz="3600" dirty="0"/>
              <a:t> (&lt;24 </a:t>
            </a:r>
            <a:r>
              <a:rPr lang="is-IS" sz="3600" dirty="0" err="1"/>
              <a:t>klst</a:t>
            </a:r>
            <a:r>
              <a:rPr lang="is-IS" sz="3600" dirty="0"/>
              <a:t> aldur)</a:t>
            </a: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16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505709-AB0D-4FA8-9FAF-9D38F8BFA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020" y="1698170"/>
            <a:ext cx="6478513" cy="4516361"/>
          </a:xfrm>
        </p:spPr>
        <p:txBody>
          <a:bodyPr>
            <a:normAutofit/>
          </a:bodyPr>
          <a:lstStyle/>
          <a:p>
            <a:r>
              <a:rPr lang="is-IS" sz="2000"/>
              <a:t>Rauðkornarof (hemolysa)</a:t>
            </a:r>
          </a:p>
          <a:p>
            <a:pPr lvl="1"/>
            <a:r>
              <a:rPr lang="is-IS" sz="2000"/>
              <a:t>Rhesus sjúkdómur</a:t>
            </a:r>
          </a:p>
          <a:p>
            <a:pPr lvl="1"/>
            <a:r>
              <a:rPr lang="is-IS" sz="2000"/>
              <a:t>ABO misræmi</a:t>
            </a:r>
          </a:p>
          <a:p>
            <a:pPr lvl="1"/>
            <a:r>
              <a:rPr lang="is-IS" sz="2000"/>
              <a:t>erfðagallar í himnu RBK t.d. spherocytosis, elliptocytosis (nonimmune hemol. anemía)</a:t>
            </a:r>
          </a:p>
          <a:p>
            <a:pPr lvl="1"/>
            <a:r>
              <a:rPr lang="is-IS" sz="2000"/>
              <a:t>galli í/skortur á efnahvötum RBK t.d. G6PD skortur (nonimmune...)</a:t>
            </a:r>
          </a:p>
          <a:p>
            <a:pPr lvl="1"/>
            <a:endParaRPr lang="is-IS" sz="2000"/>
          </a:p>
          <a:p>
            <a:r>
              <a:rPr lang="is-IS" sz="2000"/>
              <a:t>Sýkingar</a:t>
            </a:r>
          </a:p>
          <a:p>
            <a:pPr lvl="1"/>
            <a:r>
              <a:rPr lang="is-IS" sz="2000"/>
              <a:t>Sýklasótt (sepsis)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02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485D6-5C1B-4E96-BD00-6A3C34C4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t">
            <a:normAutofit/>
          </a:bodyPr>
          <a:lstStyle/>
          <a:p>
            <a:pPr algn="ctr"/>
            <a:r>
              <a:rPr lang="is-IS" sz="3600" dirty="0" err="1"/>
              <a:t>Snemmtilkomin</a:t>
            </a:r>
            <a:r>
              <a:rPr lang="is-IS" sz="3600" dirty="0"/>
              <a:t> (&lt;24 </a:t>
            </a:r>
            <a:r>
              <a:rPr lang="is-IS" sz="3600" dirty="0" err="1"/>
              <a:t>klst</a:t>
            </a:r>
            <a:r>
              <a:rPr lang="is-IS" sz="3600" dirty="0"/>
              <a:t> aldur)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6F2DA-647D-48AC-B0CF-92CD11B64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020" y="1698170"/>
            <a:ext cx="6478513" cy="4516361"/>
          </a:xfrm>
        </p:spPr>
        <p:txBody>
          <a:bodyPr>
            <a:normAutofit/>
          </a:bodyPr>
          <a:lstStyle/>
          <a:p>
            <a:r>
              <a:rPr lang="is-IS" sz="2000"/>
              <a:t>Markverð gula strax á 1. sólarhring er oftast á grunni rauðkornarofs</a:t>
            </a:r>
          </a:p>
          <a:p>
            <a:r>
              <a:rPr lang="is-IS" sz="2000"/>
              <a:t>Beint Coombs próf þá jákvætt</a:t>
            </a:r>
          </a:p>
          <a:p>
            <a:r>
              <a:rPr lang="is-IS" sz="2000"/>
              <a:t>Hættulegt vegna þess að </a:t>
            </a:r>
          </a:p>
          <a:p>
            <a:pPr lvl="1"/>
            <a:r>
              <a:rPr lang="is-IS" sz="2000"/>
              <a:t>Ótengt bilirubin kemst yfir BBB</a:t>
            </a:r>
          </a:p>
          <a:p>
            <a:pPr lvl="1"/>
            <a:r>
              <a:rPr lang="is-IS" sz="2000"/>
              <a:t>Getur hækkað hratt upp í skaðleg gildi</a:t>
            </a:r>
          </a:p>
          <a:p>
            <a:endParaRPr lang="is-IS" sz="200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56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317EFE-242F-6E7F-DE7D-2605DAFC2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DFD2F-17A1-C412-25A6-F2A397F45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is-IS" dirty="0"/>
              <a:t>Fullgengin stúlka 40+5, fæðingarþyngd </a:t>
            </a:r>
            <a:r>
              <a:rPr lang="is-IS" dirty="0" err="1"/>
              <a:t>eðl</a:t>
            </a:r>
            <a:endParaRPr lang="is-IS" dirty="0"/>
          </a:p>
          <a:p>
            <a:pPr lvl="1"/>
            <a:r>
              <a:rPr lang="is-IS" dirty="0"/>
              <a:t>Móðir hátt BMI, GDMA</a:t>
            </a:r>
          </a:p>
          <a:p>
            <a:r>
              <a:rPr lang="is-IS" dirty="0"/>
              <a:t>Bráðakeisari v. Fósturstreitu </a:t>
            </a:r>
          </a:p>
          <a:p>
            <a:pPr lvl="1"/>
            <a:r>
              <a:rPr lang="is-IS" dirty="0"/>
              <a:t>Spræk stúlka, grætur strax, </a:t>
            </a:r>
            <a:r>
              <a:rPr lang="is-IS" dirty="0" err="1"/>
              <a:t>apgar</a:t>
            </a:r>
            <a:r>
              <a:rPr lang="is-IS" dirty="0"/>
              <a:t> 9/10</a:t>
            </a:r>
          </a:p>
          <a:p>
            <a:r>
              <a:rPr lang="is-IS" dirty="0"/>
              <a:t>Skoðun við um 48 </a:t>
            </a:r>
            <a:r>
              <a:rPr lang="is-IS" dirty="0" err="1"/>
              <a:t>klst</a:t>
            </a:r>
            <a:r>
              <a:rPr lang="is-IS" dirty="0"/>
              <a:t> aldur </a:t>
            </a:r>
            <a:r>
              <a:rPr lang="is-IS" dirty="0" err="1"/>
              <a:t>eðl</a:t>
            </a:r>
            <a:r>
              <a:rPr lang="is-IS" dirty="0"/>
              <a:t>. fyrir utan væga gulu</a:t>
            </a:r>
          </a:p>
        </p:txBody>
      </p:sp>
    </p:spTree>
    <p:extLst>
      <p:ext uri="{BB962C8B-B14F-4D97-AF65-F5344CB8AC3E}">
        <p14:creationId xmlns:p14="http://schemas.microsoft.com/office/powerpoint/2010/main" val="1448571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804DC0-E647-40B7-9EE2-504AA211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Rhesus sjúkdómur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AD109-DEA9-473E-9E81-0F63AF8C7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alvarlegasta form rauðkornarofs sjúkdóms, byrjar á fósturskeiði. móðir neikvæð fyrir Rh “D” antigeni (15% kvenna) og framleiðir mótefni gegn mótefnisvökum á yfirborði RBK fósturs</a:t>
            </a:r>
          </a:p>
          <a:p>
            <a:r>
              <a:rPr lang="en-US" sz="2000"/>
              <a:t>alvarlegur sjúkdómur sem getur valdið: blóðleysi, gulu og hydrops (bjúgur) hjá fóstri. venjulega greint fyrir fæðingu með blóðrannsókn hjá móður (mótefnatíter) og ómskoðun á fóstri</a:t>
            </a:r>
          </a:p>
          <a:p>
            <a:endParaRPr lang="en-US" sz="20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D6AEE34-227D-410D-9C11-1AFD392C1E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31848" y="1782981"/>
            <a:ext cx="4780156" cy="436189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82306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C59B0-41BF-4646-9713-643EB2BFA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is-IS" sz="3600"/>
              <a:t>Rhesus sjúkdómur – fyrirbyggjandi meðferð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E7120-5F08-4890-9858-FF534682B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is-IS" sz="2000"/>
              <a:t>Ekki lengur algengasta ástæða rauðkornarofs </a:t>
            </a:r>
          </a:p>
          <a:p>
            <a:r>
              <a:rPr lang="is-IS" sz="2000"/>
              <a:t>Skimun fyrir mótefnum við 25 vikur og Rh D flokkun fósturs</a:t>
            </a:r>
          </a:p>
          <a:p>
            <a:r>
              <a:rPr lang="is-IS" sz="2000"/>
              <a:t>Ef móðir er Rh D neikvæð þá er gefið anti Rh immunoglobulín (Rhophylac®) við 28 vikur</a:t>
            </a:r>
          </a:p>
          <a:p>
            <a:pPr lvl="1"/>
            <a:r>
              <a:rPr lang="is-IS" sz="2000"/>
              <a:t>IgG binst við Rh+ RBK fósturs sem sloppið hafa yfir í blóðrás móður og kemur í veg fyrir </a:t>
            </a:r>
            <a:r>
              <a:rPr lang="is-IS" sz="2000" dirty="0"/>
              <a:t>(</a:t>
            </a:r>
            <a:r>
              <a:rPr lang="is-IS" sz="2000"/>
              <a:t>blokkerar</a:t>
            </a:r>
            <a:r>
              <a:rPr lang="is-IS" sz="2000" dirty="0"/>
              <a:t>) </a:t>
            </a:r>
            <a:r>
              <a:rPr lang="is-IS" sz="2000"/>
              <a:t>virkjun B frumna móður og tilurð minnisfrumna</a:t>
            </a:r>
          </a:p>
          <a:p>
            <a:r>
              <a:rPr lang="is-IS" sz="2000"/>
              <a:t>Gjöf endurtekin á meðgöngu ef hætta á blæðingu til fósturs (legvatnsástunga, blæðing, slys) ef &gt; 4 vikur frá gjöf </a:t>
            </a:r>
          </a:p>
          <a:p>
            <a:r>
              <a:rPr lang="is-IS" sz="2000"/>
              <a:t>eftir fæðingu ef barn Rh+</a:t>
            </a:r>
          </a:p>
          <a:p>
            <a:endParaRPr lang="is-IS" sz="2000"/>
          </a:p>
          <a:p>
            <a:endParaRPr lang="is-I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63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AA02B-BFA4-4221-81C3-D48778C5A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t">
            <a:normAutofit/>
          </a:bodyPr>
          <a:lstStyle/>
          <a:p>
            <a:r>
              <a:rPr lang="is-IS" sz="3600"/>
              <a:t>ABO isoimmunisering</a:t>
            </a:r>
            <a:br>
              <a:rPr lang="is-IS" sz="3600"/>
            </a:br>
            <a:r>
              <a:rPr lang="is-IS" sz="3600"/>
              <a:t>ABO hemolytic disease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66C97-9E81-4E08-9C32-FB73ECB1A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020" y="1698170"/>
            <a:ext cx="6478513" cy="4516361"/>
          </a:xfrm>
        </p:spPr>
        <p:txBody>
          <a:bodyPr>
            <a:normAutofit/>
          </a:bodyPr>
          <a:lstStyle/>
          <a:p>
            <a:r>
              <a:rPr lang="is-IS" sz="2000"/>
              <a:t>Algengasta orsök isoimmuníseringar (samónæming) hjá nýburum</a:t>
            </a:r>
          </a:p>
          <a:p>
            <a:endParaRPr lang="is-IS" sz="2000"/>
          </a:p>
          <a:p>
            <a:r>
              <a:rPr lang="is-IS" sz="2000"/>
              <a:t>Mæður í blóðflokki 0 eignast í 15% tilvika barn af blóðflokki A eða B. þriðjungur þessara barna hefur jákvætt Coombs próf </a:t>
            </a:r>
            <a:r>
              <a:rPr lang="is-IS" sz="2000" dirty="0"/>
              <a:t>þ.e. </a:t>
            </a:r>
            <a:r>
              <a:rPr lang="is-IS" sz="2000"/>
              <a:t>anti A eða anti B mótefni (IgG) frá móður eru bundin við RBK barnsins	</a:t>
            </a:r>
          </a:p>
          <a:p>
            <a:endParaRPr lang="is-IS" sz="2000"/>
          </a:p>
          <a:p>
            <a:r>
              <a:rPr lang="is-IS" sz="2000"/>
              <a:t>Vægara en rhesus sjúkdómur, ekki áhrif á fósturskeiði, minnihluti þessara barna gulnar markvert </a:t>
            </a:r>
          </a:p>
          <a:p>
            <a:endParaRPr lang="is-IS" sz="200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87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EE258-4FCE-4020-81E7-DCE7DADAA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Og margt fleira…</a:t>
            </a:r>
            <a:endParaRPr lang="is-I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6F9624A-4885-40EA-9C9D-C2C6D096C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0"/>
            <a:ext cx="5777212" cy="861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984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20336-5ABF-4AB0-ADA7-B71802B2C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t">
            <a:normAutofit/>
          </a:bodyPr>
          <a:lstStyle/>
          <a:p>
            <a:r>
              <a:rPr lang="is-IS" sz="3600" dirty="0"/>
              <a:t>Síðtilkomin (24 klst-2 vikur)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0243-39E9-475F-A9D3-C2D4B28AE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020" y="1698170"/>
            <a:ext cx="6478513" cy="4516361"/>
          </a:xfrm>
        </p:spPr>
        <p:txBody>
          <a:bodyPr>
            <a:normAutofit/>
          </a:bodyPr>
          <a:lstStyle/>
          <a:p>
            <a:r>
              <a:rPr lang="is-IS" sz="2000"/>
              <a:t>Eðlislæg gula</a:t>
            </a:r>
          </a:p>
          <a:p>
            <a:r>
              <a:rPr lang="is-IS" sz="2000"/>
              <a:t>Brjóstamjólkurgula</a:t>
            </a:r>
          </a:p>
          <a:p>
            <a:r>
              <a:rPr lang="is-IS" sz="2000"/>
              <a:t>Rauðkornarof (hemolýsa)</a:t>
            </a:r>
          </a:p>
          <a:p>
            <a:r>
              <a:rPr lang="is-IS" sz="2000"/>
              <a:t>Sýking (sýklasótt, TORCH)</a:t>
            </a:r>
          </a:p>
          <a:p>
            <a:r>
              <a:rPr lang="is-IS" sz="2000"/>
              <a:t>Mar í húð</a:t>
            </a:r>
          </a:p>
          <a:p>
            <a:r>
              <a:rPr lang="is-IS" sz="2000"/>
              <a:t>Mikið blóðmagn (polycythemía)</a:t>
            </a:r>
          </a:p>
          <a:p>
            <a:r>
              <a:rPr lang="is-IS" sz="2000"/>
              <a:t>Stífla í meltingarvegi</a:t>
            </a:r>
          </a:p>
          <a:p>
            <a:r>
              <a:rPr lang="is-IS" sz="2000"/>
              <a:t>Efnaskiptagallar</a:t>
            </a:r>
          </a:p>
          <a:p>
            <a:r>
              <a:rPr lang="is-IS" sz="2000"/>
              <a:t>Lifrarensímgallar (Crigler-Najjar....)</a:t>
            </a:r>
          </a:p>
          <a:p>
            <a:endParaRPr lang="is-IS" sz="200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502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6A740-A5C7-4C4E-9035-34A829043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t">
            <a:normAutofit/>
          </a:bodyPr>
          <a:lstStyle/>
          <a:p>
            <a:r>
              <a:rPr lang="is-IS" sz="3600"/>
              <a:t>Langvarandi (&gt;3 vikna)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AD618-CC66-4624-BB41-230E03AAB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020" y="1698170"/>
            <a:ext cx="6478513" cy="4516361"/>
          </a:xfrm>
        </p:spPr>
        <p:txBody>
          <a:bodyPr>
            <a:normAutofit/>
          </a:bodyPr>
          <a:lstStyle/>
          <a:p>
            <a:r>
              <a:rPr lang="is-IS" sz="2000"/>
              <a:t>Ótengt bilirubín:</a:t>
            </a:r>
          </a:p>
          <a:p>
            <a:pPr lvl="1"/>
            <a:r>
              <a:rPr lang="is-IS" sz="2000"/>
              <a:t>Brjóstamjólkurgula</a:t>
            </a:r>
          </a:p>
          <a:p>
            <a:pPr lvl="1"/>
            <a:r>
              <a:rPr lang="is-IS" sz="2000"/>
              <a:t>Vanstarfsemi skjaldkirtils</a:t>
            </a:r>
          </a:p>
          <a:p>
            <a:endParaRPr lang="is-IS" sz="2000"/>
          </a:p>
          <a:p>
            <a:r>
              <a:rPr lang="is-IS" sz="2000"/>
              <a:t>Tengt bilirubín: (&gt; 20% af heildarmagni bilirubíns</a:t>
            </a:r>
          </a:p>
          <a:p>
            <a:pPr lvl="1"/>
            <a:r>
              <a:rPr lang="is-IS" sz="2000"/>
              <a:t>Gallgangalokun (biliary atresia) </a:t>
            </a:r>
          </a:p>
          <a:p>
            <a:pPr>
              <a:buNone/>
            </a:pPr>
            <a:r>
              <a:rPr lang="is-IS" sz="2000"/>
              <a:t>		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495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15ED7-1735-98FD-BE1E-FF01C9AEF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41A49-26C5-128D-9396-53EABA3C2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is-IS" dirty="0"/>
              <a:t>3ja vikna gömul stúlka kemur á bráðamóttöku vegna gulu</a:t>
            </a:r>
          </a:p>
        </p:txBody>
      </p:sp>
    </p:spTree>
    <p:extLst>
      <p:ext uri="{BB962C8B-B14F-4D97-AF65-F5344CB8AC3E}">
        <p14:creationId xmlns:p14="http://schemas.microsoft.com/office/powerpoint/2010/main" val="3825212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15ED7-1735-98FD-BE1E-FF01C9AEF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41A49-26C5-128D-9396-53EABA3C2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is-IS" dirty="0"/>
              <a:t>3ja vikna gömul stúlka kemur á bráðamóttöku vegna gulu</a:t>
            </a:r>
          </a:p>
          <a:p>
            <a:pPr lvl="1"/>
            <a:r>
              <a:rPr lang="is-IS" dirty="0"/>
              <a:t>Eðlileg fæðingarþyngd</a:t>
            </a:r>
          </a:p>
          <a:p>
            <a:pPr lvl="1"/>
            <a:r>
              <a:rPr lang="is-IS" dirty="0"/>
              <a:t>Þyngist eðlilega</a:t>
            </a:r>
          </a:p>
          <a:p>
            <a:pPr lvl="1"/>
            <a:r>
              <a:rPr lang="is-IS" dirty="0"/>
              <a:t>Á brjósti og borðar vel</a:t>
            </a:r>
          </a:p>
        </p:txBody>
      </p:sp>
    </p:spTree>
    <p:extLst>
      <p:ext uri="{BB962C8B-B14F-4D97-AF65-F5344CB8AC3E}">
        <p14:creationId xmlns:p14="http://schemas.microsoft.com/office/powerpoint/2010/main" val="28605173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15ED7-1735-98FD-BE1E-FF01C9AEF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41A49-26C5-128D-9396-53EABA3C2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is-IS" dirty="0"/>
              <a:t>3ja vikna gömul stúlka kemur á bráðamóttöku vegna gulu</a:t>
            </a:r>
          </a:p>
          <a:p>
            <a:pPr lvl="1"/>
            <a:r>
              <a:rPr lang="is-IS" dirty="0"/>
              <a:t>Eðlileg fæðingarþyngd</a:t>
            </a:r>
          </a:p>
          <a:p>
            <a:pPr lvl="1"/>
            <a:r>
              <a:rPr lang="is-IS" dirty="0"/>
              <a:t>Þyngist eðlilega</a:t>
            </a:r>
          </a:p>
          <a:p>
            <a:pPr lvl="1"/>
            <a:r>
              <a:rPr lang="is-IS" dirty="0"/>
              <a:t>Á brjósti og borðar vel</a:t>
            </a:r>
          </a:p>
          <a:p>
            <a:pPr lvl="1"/>
            <a:r>
              <a:rPr lang="is-IS" dirty="0"/>
              <a:t>Ekki ljósameðferð á fyrstu dögum</a:t>
            </a:r>
          </a:p>
          <a:p>
            <a:pPr lvl="1"/>
            <a:r>
              <a:rPr lang="is-IS" dirty="0" err="1"/>
              <a:t>Gulnað</a:t>
            </a:r>
            <a:r>
              <a:rPr lang="is-IS" dirty="0"/>
              <a:t> smám saman</a:t>
            </a:r>
          </a:p>
          <a:p>
            <a:pPr lvl="1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1541045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15ED7-1735-98FD-BE1E-FF01C9AEF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41A49-26C5-128D-9396-53EABA3C2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is-IS" dirty="0"/>
              <a:t>3ja vikna gömul stúlka kemur á bráðamóttöku vegna gulu</a:t>
            </a:r>
          </a:p>
          <a:p>
            <a:pPr lvl="1"/>
            <a:r>
              <a:rPr lang="is-IS" dirty="0"/>
              <a:t>Eðlileg fæðingarþyngd</a:t>
            </a:r>
          </a:p>
          <a:p>
            <a:pPr lvl="1"/>
            <a:r>
              <a:rPr lang="is-IS" dirty="0"/>
              <a:t>Þyngist eðlilega</a:t>
            </a:r>
          </a:p>
          <a:p>
            <a:pPr lvl="1"/>
            <a:r>
              <a:rPr lang="is-IS" dirty="0"/>
              <a:t>Á brjósti og borðar vel</a:t>
            </a:r>
          </a:p>
          <a:p>
            <a:pPr lvl="1"/>
            <a:r>
              <a:rPr lang="is-IS" dirty="0"/>
              <a:t>Ekki ljósameðferð á fyrstu dögum</a:t>
            </a:r>
          </a:p>
          <a:p>
            <a:pPr lvl="1"/>
            <a:r>
              <a:rPr lang="is-IS" dirty="0" err="1"/>
              <a:t>Gulnað</a:t>
            </a:r>
            <a:r>
              <a:rPr lang="is-IS" dirty="0"/>
              <a:t> smám saman</a:t>
            </a:r>
          </a:p>
          <a:p>
            <a:pPr lvl="1"/>
            <a:r>
              <a:rPr lang="is-IS" dirty="0"/>
              <a:t>Móðir og barn O+</a:t>
            </a:r>
          </a:p>
          <a:p>
            <a:pPr lvl="1"/>
            <a:r>
              <a:rPr lang="is-IS" dirty="0"/>
              <a:t>Þvag/hægðir </a:t>
            </a:r>
            <a:r>
              <a:rPr lang="is-IS" dirty="0" err="1"/>
              <a:t>eðl</a:t>
            </a:r>
            <a:endParaRPr lang="is-IS" dirty="0"/>
          </a:p>
          <a:p>
            <a:pPr lvl="1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27748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FE24D4-19AC-F649-4EAE-26768BA5F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3D3F4-0A35-308D-FA08-1E22C0679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is-IS" dirty="0"/>
              <a:t>Fullgengin stúlka 40+5, fæðingarþyngd </a:t>
            </a:r>
            <a:r>
              <a:rPr lang="is-IS" dirty="0" err="1"/>
              <a:t>eðl</a:t>
            </a:r>
            <a:endParaRPr lang="is-IS" dirty="0"/>
          </a:p>
          <a:p>
            <a:pPr lvl="1"/>
            <a:r>
              <a:rPr lang="is-IS" dirty="0"/>
              <a:t>Móðir hátt BMI, GDMA</a:t>
            </a:r>
          </a:p>
          <a:p>
            <a:r>
              <a:rPr lang="is-IS" dirty="0"/>
              <a:t>Bráðakeisari v. Fósturstreitu </a:t>
            </a:r>
          </a:p>
          <a:p>
            <a:pPr lvl="1"/>
            <a:r>
              <a:rPr lang="is-IS" dirty="0"/>
              <a:t>Spræk stúlka, grætur strax, </a:t>
            </a:r>
            <a:r>
              <a:rPr lang="is-IS" dirty="0" err="1"/>
              <a:t>apgar</a:t>
            </a:r>
            <a:r>
              <a:rPr lang="is-IS" dirty="0"/>
              <a:t> 9/10</a:t>
            </a:r>
          </a:p>
          <a:p>
            <a:r>
              <a:rPr lang="is-IS" dirty="0"/>
              <a:t>Skoðun við um 48 </a:t>
            </a:r>
            <a:r>
              <a:rPr lang="is-IS" dirty="0" err="1"/>
              <a:t>klst</a:t>
            </a:r>
            <a:r>
              <a:rPr lang="is-IS" dirty="0"/>
              <a:t> aldur </a:t>
            </a:r>
            <a:r>
              <a:rPr lang="is-IS" dirty="0" err="1"/>
              <a:t>eðl</a:t>
            </a:r>
            <a:r>
              <a:rPr lang="is-IS" dirty="0"/>
              <a:t>. fyrir utan væga gulu</a:t>
            </a:r>
          </a:p>
        </p:txBody>
      </p:sp>
    </p:spTree>
    <p:extLst>
      <p:ext uri="{BB962C8B-B14F-4D97-AF65-F5344CB8AC3E}">
        <p14:creationId xmlns:p14="http://schemas.microsoft.com/office/powerpoint/2010/main" val="16810642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518284-A6D1-2550-32AB-9680EE8A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4DD5D-A6B9-A198-CD80-59C4368C7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is-IS" dirty="0"/>
              <a:t>Við skoðun spræk</a:t>
            </a:r>
          </a:p>
          <a:p>
            <a:pPr lvl="1"/>
            <a:r>
              <a:rPr lang="is-IS" dirty="0"/>
              <a:t>Líkamsskoðun eðlileg fyrir utan sjáanlega gulu</a:t>
            </a:r>
          </a:p>
          <a:p>
            <a:r>
              <a:rPr lang="is-IS" dirty="0"/>
              <a:t>Rannsóknir?</a:t>
            </a:r>
          </a:p>
        </p:txBody>
      </p:sp>
    </p:spTree>
    <p:extLst>
      <p:ext uri="{BB962C8B-B14F-4D97-AF65-F5344CB8AC3E}">
        <p14:creationId xmlns:p14="http://schemas.microsoft.com/office/powerpoint/2010/main" val="25263787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518284-A6D1-2550-32AB-9680EE8A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4DD5D-A6B9-A198-CD80-59C4368C7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is-IS" dirty="0"/>
              <a:t>Við skoðun spræk</a:t>
            </a:r>
          </a:p>
          <a:p>
            <a:pPr lvl="1"/>
            <a:r>
              <a:rPr lang="is-IS" dirty="0"/>
              <a:t>Líkamsskoðun eðlileg fyrir utan sjáanlega gulu</a:t>
            </a:r>
          </a:p>
          <a:p>
            <a:r>
              <a:rPr lang="is-IS" dirty="0"/>
              <a:t>Rannsóknir?</a:t>
            </a:r>
          </a:p>
          <a:p>
            <a:pPr lvl="1"/>
            <a:r>
              <a:rPr lang="is-IS" dirty="0"/>
              <a:t>Status, flokkun, </a:t>
            </a:r>
            <a:r>
              <a:rPr lang="is-IS" dirty="0" err="1"/>
              <a:t>Coombs</a:t>
            </a:r>
            <a:endParaRPr lang="is-IS" dirty="0"/>
          </a:p>
          <a:p>
            <a:pPr lvl="1"/>
            <a:r>
              <a:rPr lang="is-IS" dirty="0"/>
              <a:t>S-bili ótengt og tengt</a:t>
            </a:r>
          </a:p>
          <a:p>
            <a:pPr lvl="1"/>
            <a:r>
              <a:rPr lang="is-IS" dirty="0"/>
              <a:t>Lifrarpróf </a:t>
            </a:r>
          </a:p>
          <a:p>
            <a:pPr lvl="2"/>
            <a:r>
              <a:rPr lang="is-IS" dirty="0"/>
              <a:t>ALAT/ASAT/</a:t>
            </a:r>
            <a:r>
              <a:rPr lang="is-IS" dirty="0" err="1"/>
              <a:t>gGT</a:t>
            </a:r>
            <a:endParaRPr lang="is-IS" dirty="0"/>
          </a:p>
          <a:p>
            <a:pPr lvl="1"/>
            <a:r>
              <a:rPr lang="is-IS" dirty="0" err="1"/>
              <a:t>Skjaldkirtilspróf</a:t>
            </a:r>
            <a:endParaRPr lang="is-IS" dirty="0"/>
          </a:p>
          <a:p>
            <a:pPr lvl="1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7159323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518284-A6D1-2550-32AB-9680EE8A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4DD5D-A6B9-A198-CD80-59C4368C7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is-IS" dirty="0"/>
              <a:t>Við skoðun spræk</a:t>
            </a:r>
          </a:p>
          <a:p>
            <a:pPr lvl="1"/>
            <a:r>
              <a:rPr lang="is-IS" dirty="0"/>
              <a:t>Líkamsskoðun eðlileg fyrir utan sjáanlega gulu</a:t>
            </a:r>
          </a:p>
          <a:p>
            <a:r>
              <a:rPr lang="is-IS" dirty="0"/>
              <a:t>Rannsóknir?</a:t>
            </a:r>
          </a:p>
          <a:p>
            <a:pPr lvl="1"/>
            <a:r>
              <a:rPr lang="is-IS" dirty="0"/>
              <a:t>Status, flokkun, </a:t>
            </a:r>
            <a:r>
              <a:rPr lang="is-IS" dirty="0" err="1"/>
              <a:t>Coombs</a:t>
            </a:r>
            <a:endParaRPr lang="is-IS" dirty="0"/>
          </a:p>
          <a:p>
            <a:pPr lvl="1"/>
            <a:r>
              <a:rPr lang="is-IS" dirty="0"/>
              <a:t>S-bili ótengt og tengt &gt; </a:t>
            </a:r>
            <a:r>
              <a:rPr lang="is-IS"/>
              <a:t>Ótengt = 185, tengt 15</a:t>
            </a:r>
          </a:p>
          <a:p>
            <a:pPr lvl="1"/>
            <a:r>
              <a:rPr lang="is-IS" dirty="0"/>
              <a:t>Lifrarpróf  &gt; </a:t>
            </a:r>
            <a:r>
              <a:rPr lang="is-IS" err="1"/>
              <a:t>eðl</a:t>
            </a:r>
            <a:endParaRPr lang="is-IS"/>
          </a:p>
          <a:p>
            <a:pPr lvl="2"/>
            <a:r>
              <a:rPr lang="is-IS" dirty="0"/>
              <a:t>ALAT/ASAT/</a:t>
            </a:r>
            <a:r>
              <a:rPr lang="is-IS" dirty="0" err="1"/>
              <a:t>gGT</a:t>
            </a:r>
            <a:endParaRPr lang="is-IS" dirty="0"/>
          </a:p>
          <a:p>
            <a:pPr lvl="1"/>
            <a:r>
              <a:rPr lang="is-IS" dirty="0" err="1"/>
              <a:t>Skjaldkirtilspróf</a:t>
            </a:r>
            <a:r>
              <a:rPr lang="is-IS" dirty="0"/>
              <a:t> &gt; </a:t>
            </a:r>
            <a:r>
              <a:rPr lang="is-IS" err="1"/>
              <a:t>eðl</a:t>
            </a:r>
            <a:endParaRPr lang="is-IS"/>
          </a:p>
          <a:p>
            <a:pPr lvl="1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885390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713B2-D915-449F-A143-955C1F19D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88EE2-0E86-4982-9FC6-6C33F43D0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60B3DD-75DA-45B5-A771-79F54A36F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756" y="0"/>
            <a:ext cx="9608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705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01527E-BA26-458B-BCCC-927561749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Brjóstamjólkurgula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6BC43-61A7-4345-881C-ED25E7638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/>
              <a:t>Kemur oftast fram eftir 3-5 daga</a:t>
            </a:r>
          </a:p>
          <a:p>
            <a:r>
              <a:rPr lang="en-US" sz="1700"/>
              <a:t>Toppar eftir 2-3 vikur</a:t>
            </a:r>
          </a:p>
          <a:p>
            <a:r>
              <a:rPr lang="en-US" sz="1700"/>
              <a:t>Óþekktur mekanismi</a:t>
            </a:r>
          </a:p>
          <a:p>
            <a:pPr lvl="1"/>
            <a:r>
              <a:rPr lang="en-US" sz="1700"/>
              <a:t>Efni í BM sem hamla virkni glúk. Transferasa</a:t>
            </a:r>
          </a:p>
          <a:p>
            <a:pPr lvl="1"/>
            <a:r>
              <a:rPr lang="en-US" sz="1700"/>
              <a:t>Aukið frásog bilirubin frá görn</a:t>
            </a:r>
          </a:p>
          <a:p>
            <a:r>
              <a:rPr lang="en-US" sz="1700"/>
              <a:t>Útiloka aðrar orsakir gulu </a:t>
            </a:r>
          </a:p>
          <a:p>
            <a:pPr lvl="1"/>
            <a:r>
              <a:rPr lang="en-US" sz="1700"/>
              <a:t>Aðallega útiloka konjugeraða hyperbilirubinemiu</a:t>
            </a:r>
          </a:p>
          <a:p>
            <a:pPr lvl="2"/>
            <a:r>
              <a:rPr lang="en-US" sz="1700"/>
              <a:t>&gt;20% af heildarmagni bilirubins</a:t>
            </a:r>
          </a:p>
          <a:p>
            <a:pPr lvl="3"/>
            <a:r>
              <a:rPr lang="en-US" sz="1700"/>
              <a:t>Gallgangalokun (biliary atresia)</a:t>
            </a:r>
          </a:p>
          <a:p>
            <a:r>
              <a:rPr lang="en-US" sz="1700"/>
              <a:t>Gengur yfir á 3-12 vikum</a:t>
            </a:r>
          </a:p>
          <a:p>
            <a:endParaRPr lang="en-US" sz="1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AD1E5E-6718-414B-B0F5-E53FBE75E1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95320" y="1882028"/>
            <a:ext cx="6253212" cy="416379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394690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B9C6F5-BFFB-4B2A-89CC-6ED506592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is-IS" sz="3600"/>
              <a:t>Greining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DCE53-D74C-4760-A4A2-233DA660E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is-IS" sz="2000"/>
              <a:t>Skimun  (AAP, NICE)</a:t>
            </a:r>
          </a:p>
          <a:p>
            <a:pPr lvl="1"/>
            <a:r>
              <a:rPr lang="is-IS" sz="2000"/>
              <a:t>Öll börn við 24-48 klst aldur</a:t>
            </a:r>
          </a:p>
          <a:p>
            <a:pPr marL="457200" lvl="1" indent="0">
              <a:buNone/>
            </a:pPr>
            <a:endParaRPr lang="is-IS" sz="2000"/>
          </a:p>
          <a:p>
            <a:r>
              <a:rPr lang="is-IS" sz="2000"/>
              <a:t>Selective (Ísland)</a:t>
            </a:r>
          </a:p>
          <a:p>
            <a:pPr lvl="1"/>
            <a:r>
              <a:rPr lang="is-IS" sz="2000"/>
              <a:t>Mat læknis</a:t>
            </a:r>
          </a:p>
          <a:p>
            <a:pPr lvl="1"/>
            <a:r>
              <a:rPr lang="is-IS" sz="2000"/>
              <a:t>Sjáanlega gult barn</a:t>
            </a:r>
          </a:p>
          <a:p>
            <a:pPr lvl="1"/>
            <a:r>
              <a:rPr lang="is-IS" sz="2000"/>
              <a:t>Áhættuþættir</a:t>
            </a:r>
          </a:p>
          <a:p>
            <a:pPr lvl="1"/>
            <a:endParaRPr lang="is-I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422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Rectangle 4608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is-IS" sz="2200">
                <a:solidFill>
                  <a:schemeClr val="bg1"/>
                </a:solidFill>
              </a:rPr>
              <a:t>Mat á gulu</a:t>
            </a:r>
            <a:br>
              <a:rPr lang="is-IS" sz="2200">
                <a:solidFill>
                  <a:schemeClr val="bg1"/>
                </a:solidFill>
              </a:rPr>
            </a:br>
            <a:r>
              <a:rPr lang="is-IS" sz="2200">
                <a:solidFill>
                  <a:schemeClr val="bg1"/>
                </a:solidFill>
              </a:rPr>
              <a:t>(ekki mjög nákvæmt, erfiðara hjá þeldökkum!)</a:t>
            </a:r>
            <a:endParaRPr lang="en-US" sz="2200">
              <a:solidFill>
                <a:schemeClr val="bg1"/>
              </a:solidFill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33486" y="1675227"/>
            <a:ext cx="10525028" cy="4394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9476BA-2994-42E8-A125-4F23C94ADA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</a:blip>
          <a:srcRect r="1" b="479"/>
          <a:stretch/>
        </p:blipFill>
        <p:spPr>
          <a:xfrm>
            <a:off x="-4243" y="10"/>
            <a:ext cx="12196243" cy="685799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Greining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/>
              <a:t>Mæling á bilirubíni: </a:t>
            </a:r>
          </a:p>
          <a:p>
            <a:pPr lvl="1"/>
            <a:r>
              <a:rPr lang="en-US" sz="1900"/>
              <a:t>húð  (transcutan mæling, bilicheck(blossi!)</a:t>
            </a:r>
          </a:p>
          <a:p>
            <a:pPr lvl="1"/>
            <a:r>
              <a:rPr lang="en-US" sz="1900"/>
              <a:t>Blóð </a:t>
            </a:r>
          </a:p>
          <a:p>
            <a:r>
              <a:rPr lang="en-US" sz="1900"/>
              <a:t>Ef markverð hækkun:</a:t>
            </a:r>
          </a:p>
          <a:p>
            <a:pPr lvl="1"/>
            <a:r>
              <a:rPr lang="en-US" sz="1900"/>
              <a:t>blóðflokkun og beint Coombs próf (m.t.t. rauðkornarofs)	</a:t>
            </a:r>
          </a:p>
          <a:p>
            <a:pPr lvl="1"/>
            <a:r>
              <a:rPr lang="en-US" sz="1900"/>
              <a:t>blóðstatus (blóðstrok, netfrumur)</a:t>
            </a:r>
          </a:p>
          <a:p>
            <a:r>
              <a:rPr lang="en-US" sz="1900"/>
              <a:t>Metið mtt </a:t>
            </a:r>
          </a:p>
          <a:p>
            <a:pPr lvl="1"/>
            <a:r>
              <a:rPr lang="en-US" sz="1900"/>
              <a:t>Meðgöngulengdar</a:t>
            </a:r>
          </a:p>
          <a:p>
            <a:pPr lvl="1"/>
            <a:r>
              <a:rPr lang="en-US" sz="1900"/>
              <a:t>Aldur barns (klst/dagar)</a:t>
            </a:r>
          </a:p>
          <a:p>
            <a:pPr lvl="1"/>
            <a:r>
              <a:rPr lang="en-US" sz="1900"/>
              <a:t>Áhættuþátta</a:t>
            </a:r>
          </a:p>
          <a:p>
            <a:pPr lvl="1"/>
            <a:r>
              <a:rPr lang="en-US" sz="1900"/>
              <a:t>Aðrir þættir sem geta haft áhrif á HBÞ</a:t>
            </a:r>
          </a:p>
          <a:p>
            <a:pPr lvl="2"/>
            <a:r>
              <a:rPr lang="en-US" sz="1900"/>
              <a:t>Sýkingar</a:t>
            </a:r>
          </a:p>
          <a:p>
            <a:pPr lvl="2"/>
            <a:r>
              <a:rPr lang="en-US" sz="1900"/>
              <a:t>Asfyxia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is-IS" sz="3600"/>
              <a:t>Meðferð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is-IS" sz="2000"/>
              <a:t>Þegar ákvörðun um að meðhöndla hefur verið tekin, er mikilvægt að ekki dragist að meðferð sé hafin</a:t>
            </a:r>
          </a:p>
          <a:p>
            <a:endParaRPr lang="is-IS" sz="2000"/>
          </a:p>
          <a:p>
            <a:r>
              <a:rPr lang="is-IS" sz="2000"/>
              <a:t>Við “hættulega“ há gildi (bilirubín ≥ 400-500 </a:t>
            </a:r>
            <a:r>
              <a:rPr lang="el-GR" sz="2000"/>
              <a:t>μ</a:t>
            </a:r>
            <a:r>
              <a:rPr lang="is-IS" sz="2000"/>
              <a:t>mol/L) geta skjót viðbrögð með viðeigandi meðferð skipt sköpum varðandi horfur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5EA840-8682-4C26-A7D5-6C9D5D8895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7605" r="-2" b="21415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Meðferð nýburagulu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056" y="2512611"/>
            <a:ext cx="4832803" cy="36643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Ljósameðferð</a:t>
            </a:r>
          </a:p>
          <a:p>
            <a:r>
              <a:rPr lang="en-US" sz="2000"/>
              <a:t>Fæði/vökvagjöf</a:t>
            </a:r>
          </a:p>
          <a:p>
            <a:r>
              <a:rPr lang="en-US" sz="2000"/>
              <a:t>Immunoglobulín G (IVIG)</a:t>
            </a:r>
          </a:p>
          <a:p>
            <a:pPr lvl="2"/>
            <a:r>
              <a:rPr lang="en-US"/>
              <a:t>(ef mótefni gegn RBK til staðar)</a:t>
            </a:r>
          </a:p>
          <a:p>
            <a:r>
              <a:rPr lang="en-US" sz="2000"/>
              <a:t>Blóðskipti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8055F2-D2FB-4FAA-9AA1-223683EBC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056" y="3364992"/>
            <a:ext cx="4819071" cy="34753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FE24D4-19AC-F649-4EAE-26768BA5F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3D3F4-0A35-308D-FA08-1E22C0679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is-IS" dirty="0"/>
              <a:t>Fullgengin stúlka 40+5, fæðingarþyngd </a:t>
            </a:r>
            <a:r>
              <a:rPr lang="is-IS" dirty="0" err="1"/>
              <a:t>eðl</a:t>
            </a:r>
            <a:endParaRPr lang="is-IS" dirty="0"/>
          </a:p>
          <a:p>
            <a:pPr lvl="1"/>
            <a:r>
              <a:rPr lang="is-IS" dirty="0"/>
              <a:t>Móðir hátt BMI, GDMA</a:t>
            </a:r>
          </a:p>
          <a:p>
            <a:r>
              <a:rPr lang="is-IS" dirty="0"/>
              <a:t>Bráðakeisari v. Fósturstreitu </a:t>
            </a:r>
          </a:p>
          <a:p>
            <a:pPr lvl="1"/>
            <a:r>
              <a:rPr lang="is-IS" dirty="0"/>
              <a:t>Spræk stúlka, grætur strax, </a:t>
            </a:r>
            <a:r>
              <a:rPr lang="is-IS" dirty="0" err="1"/>
              <a:t>apgar</a:t>
            </a:r>
            <a:r>
              <a:rPr lang="is-IS" dirty="0"/>
              <a:t> 9/10</a:t>
            </a:r>
          </a:p>
          <a:p>
            <a:r>
              <a:rPr lang="is-IS" dirty="0"/>
              <a:t>Skoðun við um 48 </a:t>
            </a:r>
            <a:r>
              <a:rPr lang="is-IS" dirty="0" err="1"/>
              <a:t>klst</a:t>
            </a:r>
            <a:r>
              <a:rPr lang="is-IS" dirty="0"/>
              <a:t> aldur </a:t>
            </a:r>
            <a:r>
              <a:rPr lang="is-IS" dirty="0" err="1"/>
              <a:t>eðl</a:t>
            </a:r>
            <a:r>
              <a:rPr lang="is-IS" dirty="0"/>
              <a:t>. fyrir utan væga gulu</a:t>
            </a:r>
          </a:p>
          <a:p>
            <a:pPr lvl="1"/>
            <a:r>
              <a:rPr lang="is-IS" dirty="0" err="1"/>
              <a:t>Bilicheck</a:t>
            </a:r>
            <a:r>
              <a:rPr lang="is-IS" dirty="0"/>
              <a:t> 240</a:t>
            </a:r>
          </a:p>
        </p:txBody>
      </p:sp>
    </p:spTree>
    <p:extLst>
      <p:ext uri="{BB962C8B-B14F-4D97-AF65-F5344CB8AC3E}">
        <p14:creationId xmlns:p14="http://schemas.microsoft.com/office/powerpoint/2010/main" val="36273183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3467" y="321734"/>
            <a:ext cx="4970877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Ljósameðferð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43468" y="1782981"/>
            <a:ext cx="4970877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Ljósalampi</a:t>
            </a:r>
            <a:r>
              <a:rPr lang="en-US" sz="2000" dirty="0"/>
              <a:t>/</a:t>
            </a:r>
            <a:r>
              <a:rPr lang="en-US" sz="2000" dirty="0" err="1"/>
              <a:t>lampar</a:t>
            </a:r>
            <a:r>
              <a:rPr lang="en-US" sz="2000" dirty="0"/>
              <a:t>, </a:t>
            </a:r>
            <a:r>
              <a:rPr lang="en-US" sz="2000" dirty="0" err="1"/>
              <a:t>blágrænt</a:t>
            </a:r>
            <a:r>
              <a:rPr lang="en-US" sz="2000" dirty="0"/>
              <a:t> </a:t>
            </a:r>
            <a:r>
              <a:rPr lang="en-US" sz="2000" dirty="0" err="1"/>
              <a:t>litróf</a:t>
            </a:r>
            <a:r>
              <a:rPr lang="en-US" sz="2000" dirty="0"/>
              <a:t> (um 450 nm)</a:t>
            </a:r>
          </a:p>
          <a:p>
            <a:r>
              <a:rPr lang="en-US" sz="2000" dirty="0" err="1"/>
              <a:t>Bilirubín</a:t>
            </a:r>
            <a:r>
              <a:rPr lang="en-US" sz="2000" dirty="0"/>
              <a:t> í </a:t>
            </a:r>
            <a:r>
              <a:rPr lang="en-US" sz="2000" dirty="0" err="1"/>
              <a:t>húð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undirhúð</a:t>
            </a:r>
            <a:r>
              <a:rPr lang="en-US" sz="2000" dirty="0"/>
              <a:t> </a:t>
            </a:r>
            <a:r>
              <a:rPr lang="en-US" sz="2000" dirty="0" err="1"/>
              <a:t>dregur</a:t>
            </a:r>
            <a:r>
              <a:rPr lang="en-US" sz="2000" dirty="0"/>
              <a:t> í sig </a:t>
            </a:r>
            <a:r>
              <a:rPr lang="en-US" sz="2000" dirty="0" err="1"/>
              <a:t>ljós</a:t>
            </a:r>
            <a:endParaRPr lang="en-US" sz="2000" dirty="0"/>
          </a:p>
          <a:p>
            <a:r>
              <a:rPr lang="en-US" sz="2000" dirty="0" err="1"/>
              <a:t>Ótengt</a:t>
            </a:r>
            <a:r>
              <a:rPr lang="en-US" sz="2000" dirty="0"/>
              <a:t> </a:t>
            </a:r>
            <a:r>
              <a:rPr lang="en-US" sz="2000" dirty="0" err="1"/>
              <a:t>bilirubín</a:t>
            </a:r>
            <a:r>
              <a:rPr lang="en-US" sz="2000" dirty="0"/>
              <a:t> </a:t>
            </a:r>
            <a:r>
              <a:rPr lang="en-US" sz="2000" dirty="0" err="1"/>
              <a:t>breytist</a:t>
            </a:r>
            <a:r>
              <a:rPr lang="en-US" sz="2000" dirty="0"/>
              <a:t> í </a:t>
            </a:r>
            <a:r>
              <a:rPr lang="en-US" sz="2000" dirty="0" err="1"/>
              <a:t>vatnsleysanlega</a:t>
            </a:r>
            <a:r>
              <a:rPr lang="en-US" sz="2000" dirty="0"/>
              <a:t> </a:t>
            </a:r>
            <a:r>
              <a:rPr lang="en-US" sz="2000" dirty="0" err="1"/>
              <a:t>skaðlausa</a:t>
            </a:r>
            <a:r>
              <a:rPr lang="en-US" sz="2000" dirty="0"/>
              <a:t> </a:t>
            </a:r>
            <a:r>
              <a:rPr lang="en-US" sz="2000" dirty="0" err="1"/>
              <a:t>ísomera</a:t>
            </a:r>
            <a:r>
              <a:rPr lang="en-US" sz="2000" dirty="0"/>
              <a:t> </a:t>
            </a:r>
            <a:r>
              <a:rPr lang="en-US" sz="2000" dirty="0" err="1"/>
              <a:t>sem</a:t>
            </a:r>
            <a:r>
              <a:rPr lang="en-US" sz="2000" dirty="0"/>
              <a:t> </a:t>
            </a:r>
            <a:r>
              <a:rPr lang="en-US" sz="2000" dirty="0" err="1"/>
              <a:t>skiljast</a:t>
            </a:r>
            <a:r>
              <a:rPr lang="en-US" sz="2000" dirty="0"/>
              <a:t> </a:t>
            </a:r>
            <a:r>
              <a:rPr lang="en-US" sz="2000" dirty="0" err="1"/>
              <a:t>út</a:t>
            </a:r>
            <a:r>
              <a:rPr lang="en-US" sz="2000" dirty="0"/>
              <a:t> </a:t>
            </a:r>
            <a:r>
              <a:rPr lang="en-US" sz="2000" dirty="0" err="1"/>
              <a:t>með</a:t>
            </a:r>
            <a:r>
              <a:rPr lang="en-US" sz="2000" dirty="0"/>
              <a:t> </a:t>
            </a:r>
            <a:r>
              <a:rPr lang="en-US" sz="2000" dirty="0" err="1"/>
              <a:t>saur</a:t>
            </a:r>
            <a:r>
              <a:rPr lang="en-US" sz="2000" dirty="0"/>
              <a:t> (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þvagi</a:t>
            </a:r>
            <a:r>
              <a:rPr lang="en-US" sz="2000" dirty="0"/>
              <a:t>) </a:t>
            </a:r>
            <a:r>
              <a:rPr lang="en-US" sz="2000" dirty="0" err="1"/>
              <a:t>án</a:t>
            </a:r>
            <a:r>
              <a:rPr lang="en-US" sz="2000" dirty="0"/>
              <a:t> </a:t>
            </a:r>
            <a:r>
              <a:rPr lang="en-US" sz="2000" dirty="0" err="1"/>
              <a:t>frekara</a:t>
            </a:r>
            <a:r>
              <a:rPr lang="en-US" sz="2000" dirty="0"/>
              <a:t> </a:t>
            </a:r>
            <a:r>
              <a:rPr lang="en-US" sz="2000" dirty="0" err="1"/>
              <a:t>umbrots</a:t>
            </a:r>
            <a:r>
              <a:rPr lang="en-US" sz="2000" dirty="0"/>
              <a:t> í </a:t>
            </a:r>
            <a:r>
              <a:rPr lang="en-US" sz="2000" dirty="0" err="1"/>
              <a:t>lifur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BB0549-F5FB-42B9-988F-B4D923982A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57813" y="1286258"/>
            <a:ext cx="5290720" cy="428548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9D0C815-E301-4CD1-B693-89E49CAA4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857" y="4111364"/>
            <a:ext cx="4096322" cy="2391109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Blóðskipti – Exchange transfusion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s-IS"/>
              <a:t>	</a:t>
            </a:r>
          </a:p>
          <a:p>
            <a:r>
              <a:rPr lang="is-IS"/>
              <a:t>Ef bilirubín er </a:t>
            </a:r>
          </a:p>
          <a:p>
            <a:pPr lvl="1"/>
            <a:r>
              <a:rPr lang="is-IS"/>
              <a:t>mjög hátt</a:t>
            </a:r>
            <a:endParaRPr lang="is-IS" sz="1600"/>
          </a:p>
          <a:p>
            <a:pPr lvl="1"/>
            <a:r>
              <a:rPr lang="is-IS"/>
              <a:t>hækkandi þrátt fyrir ljósameðferð</a:t>
            </a:r>
          </a:p>
          <a:p>
            <a:pPr lvl="1"/>
            <a:r>
              <a:rPr lang="is-IS"/>
              <a:t>ef markvert blóðleysi af völdum rauðkornarofs</a:t>
            </a:r>
            <a:endParaRPr lang="is-IS" sz="2800"/>
          </a:p>
          <a:p>
            <a:r>
              <a:rPr lang="is-IS"/>
              <a:t>Sjaldan þörf í dag</a:t>
            </a:r>
          </a:p>
          <a:p>
            <a:pPr lvl="1"/>
            <a:r>
              <a:rPr lang="is-IS"/>
              <a:t>Forvarnir hafa verulega dregið úr algengi rhesus sjúkdóm</a:t>
            </a:r>
          </a:p>
          <a:p>
            <a:pPr lvl="1"/>
            <a:r>
              <a:rPr lang="is-IS" sz="2800"/>
              <a:t>Bætt ljósameðferð</a:t>
            </a:r>
            <a:endParaRPr lang="en-US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DE19CC-0470-414B-AA7A-0F79B691BB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0F1122-F2C8-4B99-8EF6-88C4DF645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690688"/>
            <a:ext cx="5855066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713B2-D915-449F-A143-955C1F19D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88EE2-0E86-4982-9FC6-6C33F43D0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60B3DD-75DA-45B5-A771-79F54A36F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756" y="0"/>
            <a:ext cx="9608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23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713B2-D915-449F-A143-955C1F19D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88EE2-0E86-4982-9FC6-6C33F43D0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60B3DD-75DA-45B5-A771-79F54A36F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756" y="0"/>
            <a:ext cx="9608487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BFFB309-2D57-7DD7-0924-4F8F38127EC8}"/>
              </a:ext>
            </a:extLst>
          </p:cNvPr>
          <p:cNvGrpSpPr/>
          <p:nvPr/>
        </p:nvGrpSpPr>
        <p:grpSpPr>
          <a:xfrm>
            <a:off x="3206309" y="4081267"/>
            <a:ext cx="89640" cy="84960"/>
            <a:chOff x="3206309" y="4081267"/>
            <a:chExt cx="89640" cy="8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72D7F82-FAE0-8116-53FA-BFC6E20AF2EE}"/>
                    </a:ext>
                  </a:extLst>
                </p14:cNvPr>
                <p14:cNvContentPartPr/>
                <p14:nvPr/>
              </p14:nvContentPartPr>
              <p14:xfrm>
                <a:off x="3212429" y="4093507"/>
                <a:ext cx="83520" cy="72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72D7F82-FAE0-8116-53FA-BFC6E20AF2E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203789" y="4084867"/>
                  <a:ext cx="1011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321247E-FA7F-07E5-456E-E2785F7DB844}"/>
                    </a:ext>
                  </a:extLst>
                </p14:cNvPr>
                <p14:cNvContentPartPr/>
                <p14:nvPr/>
              </p14:nvContentPartPr>
              <p14:xfrm>
                <a:off x="3206309" y="4081267"/>
                <a:ext cx="82080" cy="83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321247E-FA7F-07E5-456E-E2785F7DB84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97669" y="4072627"/>
                  <a:ext cx="99720" cy="101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77289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65ABE-E9CE-4136-9187-B97EE93F3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Nýburagula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E1BCE-1E52-4BE9-9DA1-4D8A7C68CF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sz="2000" dirty="0" err="1"/>
              <a:t>Nánast</a:t>
            </a:r>
            <a:r>
              <a:rPr lang="en-US" sz="2000" dirty="0"/>
              <a:t> </a:t>
            </a:r>
            <a:r>
              <a:rPr lang="en-US" sz="2000" dirty="0" err="1"/>
              <a:t>allir</a:t>
            </a:r>
            <a:r>
              <a:rPr lang="en-US" sz="2000" dirty="0"/>
              <a:t> </a:t>
            </a:r>
            <a:r>
              <a:rPr lang="en-US" sz="2000" dirty="0" err="1"/>
              <a:t>nýburar</a:t>
            </a:r>
            <a:r>
              <a:rPr lang="en-US" sz="2000" dirty="0"/>
              <a:t> </a:t>
            </a:r>
            <a:r>
              <a:rPr lang="en-US" sz="2000" dirty="0" err="1"/>
              <a:t>fá</a:t>
            </a:r>
            <a:r>
              <a:rPr lang="en-US" sz="2000" dirty="0"/>
              <a:t> </a:t>
            </a:r>
            <a:r>
              <a:rPr lang="en-US" sz="2000" dirty="0" err="1"/>
              <a:t>nýburagulu</a:t>
            </a:r>
            <a:r>
              <a:rPr lang="en-US" sz="2000" dirty="0"/>
              <a:t> </a:t>
            </a:r>
            <a:r>
              <a:rPr lang="en-US" sz="2000" dirty="0" err="1"/>
              <a:t>að</a:t>
            </a:r>
            <a:r>
              <a:rPr lang="en-US" sz="2000" dirty="0"/>
              <a:t> </a:t>
            </a:r>
            <a:r>
              <a:rPr lang="en-US" sz="2000" dirty="0" err="1"/>
              <a:t>einhverju</a:t>
            </a:r>
            <a:r>
              <a:rPr lang="en-US" sz="2000" dirty="0"/>
              <a:t> </a:t>
            </a:r>
            <a:r>
              <a:rPr lang="en-US" sz="2000" dirty="0" err="1"/>
              <a:t>marki</a:t>
            </a:r>
            <a:endParaRPr lang="en-US" sz="2000" dirty="0"/>
          </a:p>
          <a:p>
            <a:r>
              <a:rPr lang="en-US" sz="2000" dirty="0" err="1"/>
              <a:t>Nýburar</a:t>
            </a:r>
            <a:r>
              <a:rPr lang="en-US" sz="2000" dirty="0"/>
              <a:t> </a:t>
            </a:r>
            <a:r>
              <a:rPr lang="en-US" sz="2000" dirty="0" err="1"/>
              <a:t>með</a:t>
            </a:r>
            <a:r>
              <a:rPr lang="en-US" sz="2000" dirty="0"/>
              <a:t> bilirubin </a:t>
            </a:r>
            <a:r>
              <a:rPr lang="en-US" sz="2000" dirty="0" err="1"/>
              <a:t>hærra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70-80 </a:t>
            </a:r>
            <a:r>
              <a:rPr lang="en-US" sz="2000" dirty="0" err="1"/>
              <a:t>míkrómól</a:t>
            </a:r>
            <a:r>
              <a:rPr lang="en-US" sz="2000" dirty="0"/>
              <a:t>/L </a:t>
            </a:r>
            <a:r>
              <a:rPr lang="en-US" sz="2000" dirty="0" err="1"/>
              <a:t>verða</a:t>
            </a:r>
            <a:r>
              <a:rPr lang="en-US" sz="2000" dirty="0"/>
              <a:t> </a:t>
            </a:r>
            <a:r>
              <a:rPr lang="en-US" sz="2000" dirty="0" err="1"/>
              <a:t>sjáanlega</a:t>
            </a:r>
            <a:r>
              <a:rPr lang="en-US" sz="2000" dirty="0"/>
              <a:t> </a:t>
            </a:r>
            <a:r>
              <a:rPr lang="en-US" sz="2000" dirty="0" err="1"/>
              <a:t>gulir</a:t>
            </a:r>
            <a:endParaRPr lang="en-US" sz="2000" dirty="0"/>
          </a:p>
          <a:p>
            <a:pPr lvl="1"/>
            <a:r>
              <a:rPr lang="en-US" sz="1600" dirty="0"/>
              <a:t>(</a:t>
            </a:r>
            <a:r>
              <a:rPr lang="en-US" sz="1600" dirty="0" err="1"/>
              <a:t>Fullorðnir</a:t>
            </a:r>
            <a:r>
              <a:rPr lang="en-US" sz="1600" dirty="0"/>
              <a:t> </a:t>
            </a:r>
            <a:r>
              <a:rPr lang="en-US" sz="1600" dirty="0" err="1"/>
              <a:t>eiga</a:t>
            </a:r>
            <a:r>
              <a:rPr lang="en-US" sz="1600" dirty="0"/>
              <a:t> ekki </a:t>
            </a:r>
            <a:r>
              <a:rPr lang="en-US" sz="1600" dirty="0" err="1"/>
              <a:t>að</a:t>
            </a:r>
            <a:r>
              <a:rPr lang="en-US" sz="1600" dirty="0"/>
              <a:t> </a:t>
            </a:r>
            <a:r>
              <a:rPr lang="en-US" sz="1600" dirty="0" err="1"/>
              <a:t>hafa</a:t>
            </a:r>
            <a:r>
              <a:rPr lang="en-US" sz="1600" dirty="0"/>
              <a:t> </a:t>
            </a:r>
            <a:r>
              <a:rPr lang="en-US" sz="1600" dirty="0" err="1"/>
              <a:t>hærra</a:t>
            </a:r>
            <a:r>
              <a:rPr lang="en-US" sz="1600" dirty="0"/>
              <a:t> bilirubin </a:t>
            </a:r>
            <a:r>
              <a:rPr lang="en-US" sz="1600" dirty="0" err="1"/>
              <a:t>en</a:t>
            </a:r>
            <a:r>
              <a:rPr lang="en-US" sz="1600" dirty="0"/>
              <a:t> 17 </a:t>
            </a:r>
            <a:r>
              <a:rPr lang="en-US" sz="1600" dirty="0" err="1"/>
              <a:t>míkrómól</a:t>
            </a:r>
            <a:r>
              <a:rPr lang="en-US" sz="1600" dirty="0"/>
              <a:t>/l)</a:t>
            </a:r>
          </a:p>
          <a:p>
            <a:r>
              <a:rPr lang="en-US" sz="2000" dirty="0" err="1"/>
              <a:t>Hættumörk</a:t>
            </a:r>
            <a:r>
              <a:rPr lang="en-US" sz="2000" dirty="0"/>
              <a:t> </a:t>
            </a:r>
            <a:r>
              <a:rPr lang="en-US" sz="2000" dirty="0" err="1"/>
              <a:t>eru</a:t>
            </a:r>
            <a:r>
              <a:rPr lang="en-US" sz="2000" dirty="0"/>
              <a:t> í </a:t>
            </a:r>
            <a:r>
              <a:rPr lang="en-US" sz="2000" dirty="0" err="1"/>
              <a:t>kringum</a:t>
            </a:r>
            <a:r>
              <a:rPr lang="en-US" sz="2000" dirty="0"/>
              <a:t> 430 </a:t>
            </a:r>
            <a:r>
              <a:rPr lang="en-US" sz="2000" dirty="0" err="1"/>
              <a:t>míkrómól</a:t>
            </a:r>
            <a:r>
              <a:rPr lang="en-US" sz="2000" dirty="0"/>
              <a:t>/L</a:t>
            </a:r>
          </a:p>
          <a:p>
            <a:pPr lvl="1"/>
            <a:r>
              <a:rPr lang="en-US" sz="2000" dirty="0"/>
              <a:t>BIND (Bilirubin-induced neurologic dysfunction -</a:t>
            </a:r>
            <a:r>
              <a:rPr lang="is-IS" sz="2000" b="1" dirty="0"/>
              <a:t> </a:t>
            </a:r>
            <a:r>
              <a:rPr lang="is-IS" sz="2000" dirty="0"/>
              <a:t>bráður </a:t>
            </a:r>
            <a:r>
              <a:rPr lang="is-IS" sz="2000" dirty="0" err="1"/>
              <a:t>bilirubínorsakaður</a:t>
            </a:r>
            <a:r>
              <a:rPr lang="is-IS" sz="2000" dirty="0"/>
              <a:t> </a:t>
            </a:r>
            <a:r>
              <a:rPr lang="is-IS" sz="2000" dirty="0" err="1"/>
              <a:t>heilakvilli</a:t>
            </a:r>
            <a:r>
              <a:rPr lang="en-US" sz="2000" dirty="0"/>
              <a:t>)</a:t>
            </a:r>
          </a:p>
          <a:p>
            <a:pPr lvl="2"/>
            <a:r>
              <a:rPr lang="en-US" b="1" dirty="0" err="1"/>
              <a:t>Ótengt</a:t>
            </a:r>
            <a:r>
              <a:rPr lang="en-US" dirty="0"/>
              <a:t> bilirubin </a:t>
            </a:r>
            <a:r>
              <a:rPr lang="en-US" dirty="0" err="1"/>
              <a:t>kemst</a:t>
            </a:r>
            <a:r>
              <a:rPr lang="en-US" dirty="0"/>
              <a:t> </a:t>
            </a:r>
            <a:r>
              <a:rPr lang="en-US" dirty="0" err="1"/>
              <a:t>yfir</a:t>
            </a:r>
            <a:r>
              <a:rPr lang="en-US" dirty="0"/>
              <a:t> BBB, </a:t>
            </a:r>
            <a:r>
              <a:rPr lang="en-US" dirty="0" err="1"/>
              <a:t>binst</a:t>
            </a:r>
            <a:r>
              <a:rPr lang="en-US" dirty="0"/>
              <a:t> </a:t>
            </a:r>
            <a:r>
              <a:rPr lang="en-US" dirty="0" err="1"/>
              <a:t>heilavef</a:t>
            </a:r>
            <a:r>
              <a:rPr lang="en-US" dirty="0"/>
              <a:t> </a:t>
            </a:r>
            <a:r>
              <a:rPr lang="en-US" dirty="0" err="1"/>
              <a:t>þar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það</a:t>
            </a:r>
            <a:r>
              <a:rPr lang="en-US" dirty="0"/>
              <a:t> er </a:t>
            </a:r>
            <a:r>
              <a:rPr lang="en-US" dirty="0" err="1"/>
              <a:t>neurotoxískt</a:t>
            </a:r>
            <a:endParaRPr lang="en-US" dirty="0"/>
          </a:p>
        </p:txBody>
      </p:sp>
      <p:grpSp>
        <p:nvGrpSpPr>
          <p:cNvPr id="20" name="Group 1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576AE2-3B4A-4D12-8A7D-0058437606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95320" y="1900577"/>
            <a:ext cx="6253212" cy="412669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6474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81876F-A243-4F5C-AA68-747235792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is-IS" sz="3600" dirty="0"/>
              <a:t>Skilgreiningar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3022E-0B83-4D9D-970A-A7B55679B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 lnSpcReduction="10000"/>
          </a:bodyPr>
          <a:lstStyle/>
          <a:p>
            <a:r>
              <a:rPr lang="is-IS" sz="2000" dirty="0"/>
              <a:t>Bening </a:t>
            </a:r>
            <a:r>
              <a:rPr lang="is-IS" sz="2000" dirty="0" err="1"/>
              <a:t>neonatal</a:t>
            </a:r>
            <a:r>
              <a:rPr lang="is-IS" sz="2000" dirty="0"/>
              <a:t> </a:t>
            </a:r>
            <a:r>
              <a:rPr lang="is-IS" sz="2000" dirty="0" err="1"/>
              <a:t>hyperbilirubinemia</a:t>
            </a:r>
            <a:endParaRPr lang="is-IS" sz="2000" dirty="0"/>
          </a:p>
          <a:p>
            <a:pPr lvl="1"/>
            <a:r>
              <a:rPr lang="is-IS" sz="2000" dirty="0" err="1"/>
              <a:t>Transient</a:t>
            </a:r>
            <a:r>
              <a:rPr lang="is-IS" sz="2000" dirty="0"/>
              <a:t>, eðlileg hækkun á </a:t>
            </a:r>
            <a:r>
              <a:rPr lang="is-IS" sz="2000" dirty="0" err="1"/>
              <a:t>bilirubini</a:t>
            </a:r>
            <a:r>
              <a:rPr lang="is-IS" sz="2000" dirty="0"/>
              <a:t> hjá nánast öllum </a:t>
            </a:r>
            <a:r>
              <a:rPr lang="is-IS" sz="2000" dirty="0" err="1"/>
              <a:t>nýburum</a:t>
            </a:r>
            <a:endParaRPr lang="is-IS" sz="2000" dirty="0"/>
          </a:p>
          <a:p>
            <a:pPr lvl="1"/>
            <a:r>
              <a:rPr lang="is-IS" sz="2000" dirty="0" err="1"/>
              <a:t>Fysiológísk</a:t>
            </a:r>
            <a:r>
              <a:rPr lang="is-IS" sz="2000" dirty="0"/>
              <a:t> gula</a:t>
            </a:r>
          </a:p>
          <a:p>
            <a:r>
              <a:rPr lang="is-IS" sz="2000" dirty="0" err="1"/>
              <a:t>Significant</a:t>
            </a:r>
            <a:r>
              <a:rPr lang="is-IS" sz="2000" dirty="0"/>
              <a:t> </a:t>
            </a:r>
            <a:r>
              <a:rPr lang="is-IS" sz="2000" dirty="0" err="1"/>
              <a:t>hyperbilirubinemia</a:t>
            </a:r>
            <a:endParaRPr lang="is-IS" sz="2000" dirty="0"/>
          </a:p>
          <a:p>
            <a:pPr lvl="1"/>
            <a:r>
              <a:rPr lang="is-IS" sz="2000" dirty="0"/>
              <a:t>Skilgreind  skv. </a:t>
            </a:r>
            <a:r>
              <a:rPr lang="is-IS" sz="2000" dirty="0" err="1"/>
              <a:t>UpToDate</a:t>
            </a:r>
            <a:r>
              <a:rPr lang="is-IS" sz="2000" dirty="0"/>
              <a:t> sem </a:t>
            </a:r>
            <a:r>
              <a:rPr lang="is-IS" sz="2000" dirty="0" err="1"/>
              <a:t>bilirubin</a:t>
            </a:r>
            <a:r>
              <a:rPr lang="is-IS" sz="2000" dirty="0"/>
              <a:t> yfir 95th </a:t>
            </a:r>
            <a:r>
              <a:rPr lang="is-IS" sz="2000" dirty="0" err="1"/>
              <a:t>percentili</a:t>
            </a:r>
            <a:r>
              <a:rPr lang="is-IS" sz="2000" dirty="0"/>
              <a:t> á </a:t>
            </a:r>
            <a:r>
              <a:rPr lang="is-IS" sz="2000" dirty="0" err="1"/>
              <a:t>kúrvu</a:t>
            </a:r>
            <a:r>
              <a:rPr lang="is-IS" sz="2000" dirty="0"/>
              <a:t> (</a:t>
            </a:r>
            <a:r>
              <a:rPr lang="is-IS" sz="2000" dirty="0" err="1"/>
              <a:t>hour</a:t>
            </a:r>
            <a:r>
              <a:rPr lang="is-IS" sz="2000" dirty="0"/>
              <a:t> </a:t>
            </a:r>
            <a:r>
              <a:rPr lang="is-IS" sz="2000" dirty="0" err="1"/>
              <a:t>specific</a:t>
            </a:r>
            <a:r>
              <a:rPr lang="is-IS" sz="2000" dirty="0"/>
              <a:t> </a:t>
            </a:r>
            <a:r>
              <a:rPr lang="is-IS" sz="2000" dirty="0" err="1"/>
              <a:t>Bhutani</a:t>
            </a:r>
            <a:r>
              <a:rPr lang="is-IS" sz="2000" dirty="0"/>
              <a:t> </a:t>
            </a:r>
            <a:r>
              <a:rPr lang="is-IS" sz="2000" dirty="0" err="1"/>
              <a:t>nomogram</a:t>
            </a:r>
            <a:r>
              <a:rPr lang="is-IS" sz="2000" dirty="0"/>
              <a:t>)</a:t>
            </a:r>
          </a:p>
          <a:p>
            <a:pPr lvl="1"/>
            <a:r>
              <a:rPr lang="is-IS" sz="2000" dirty="0"/>
              <a:t>Gula sem krefst meðhöndlunar</a:t>
            </a:r>
          </a:p>
          <a:p>
            <a:r>
              <a:rPr lang="is-IS" sz="2000" dirty="0" err="1"/>
              <a:t>Severe</a:t>
            </a:r>
            <a:r>
              <a:rPr lang="is-IS" sz="2000" dirty="0"/>
              <a:t> </a:t>
            </a:r>
            <a:r>
              <a:rPr lang="is-IS" sz="2000" dirty="0" err="1"/>
              <a:t>neonatal</a:t>
            </a:r>
            <a:r>
              <a:rPr lang="is-IS" sz="2000" dirty="0"/>
              <a:t> </a:t>
            </a:r>
            <a:r>
              <a:rPr lang="is-IS" sz="2000" dirty="0" err="1"/>
              <a:t>hyperbilirubinemia</a:t>
            </a:r>
            <a:endParaRPr lang="is-IS" sz="2000" dirty="0"/>
          </a:p>
          <a:p>
            <a:pPr lvl="1"/>
            <a:r>
              <a:rPr lang="is-IS" sz="2000" dirty="0" err="1"/>
              <a:t>Bilirubin</a:t>
            </a:r>
            <a:r>
              <a:rPr lang="is-IS" sz="2000" dirty="0"/>
              <a:t> yfir 428 </a:t>
            </a:r>
            <a:r>
              <a:rPr lang="is-IS" sz="2000" dirty="0" err="1"/>
              <a:t>míkrómólum</a:t>
            </a:r>
            <a:r>
              <a:rPr lang="is-IS" sz="2000" dirty="0"/>
              <a:t>/L</a:t>
            </a:r>
          </a:p>
          <a:p>
            <a:pPr lvl="2"/>
            <a:r>
              <a:rPr lang="is-IS" dirty="0"/>
              <a:t>Aukin hætta á BIND</a:t>
            </a:r>
          </a:p>
          <a:p>
            <a:r>
              <a:rPr lang="is-IS" sz="2000" dirty="0" err="1"/>
              <a:t>Extreme</a:t>
            </a:r>
            <a:r>
              <a:rPr lang="is-IS" sz="2000" dirty="0"/>
              <a:t> </a:t>
            </a:r>
            <a:r>
              <a:rPr lang="is-IS" sz="2000" dirty="0" err="1"/>
              <a:t>neonatal</a:t>
            </a:r>
            <a:r>
              <a:rPr lang="is-IS" sz="2000" dirty="0"/>
              <a:t> </a:t>
            </a:r>
            <a:r>
              <a:rPr lang="is-IS" sz="2000" dirty="0" err="1"/>
              <a:t>hyperbilirubinemia</a:t>
            </a:r>
            <a:endParaRPr lang="is-IS" sz="2000" dirty="0"/>
          </a:p>
          <a:p>
            <a:pPr lvl="1"/>
            <a:r>
              <a:rPr lang="is-IS" sz="2000" dirty="0" err="1"/>
              <a:t>Bilirubin</a:t>
            </a:r>
            <a:r>
              <a:rPr lang="is-IS" sz="2000" dirty="0"/>
              <a:t> yfir 513 </a:t>
            </a:r>
            <a:r>
              <a:rPr lang="is-IS" sz="2000" dirty="0" err="1"/>
              <a:t>míkrómólum</a:t>
            </a:r>
            <a:r>
              <a:rPr lang="is-IS" sz="2000" dirty="0"/>
              <a:t>/L</a:t>
            </a:r>
          </a:p>
          <a:p>
            <a:pPr lvl="2"/>
            <a:r>
              <a:rPr lang="is-IS" dirty="0"/>
              <a:t>Mikil hætta á BIND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6B02C4-57C0-4404-A6A1-0D6969AED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is-IS" sz="3600" dirty="0" err="1"/>
              <a:t>Bilirubin</a:t>
            </a:r>
            <a:r>
              <a:rPr lang="is-IS" sz="3600" dirty="0"/>
              <a:t> </a:t>
            </a:r>
            <a:r>
              <a:rPr lang="is-IS" sz="3600" dirty="0" err="1"/>
              <a:t>Induced</a:t>
            </a:r>
            <a:r>
              <a:rPr lang="is-IS" sz="3600" dirty="0"/>
              <a:t> </a:t>
            </a:r>
            <a:r>
              <a:rPr lang="is-IS" sz="3600" dirty="0" err="1"/>
              <a:t>Neurologic</a:t>
            </a:r>
            <a:r>
              <a:rPr lang="is-IS" sz="3600" dirty="0"/>
              <a:t> </a:t>
            </a:r>
            <a:r>
              <a:rPr lang="is-IS" sz="3600" dirty="0" err="1"/>
              <a:t>Dysfunction</a:t>
            </a:r>
            <a:br>
              <a:rPr lang="is-IS" sz="3600" dirty="0"/>
            </a:br>
            <a:r>
              <a:rPr lang="is-IS" sz="3600" dirty="0"/>
              <a:t>(</a:t>
            </a:r>
            <a:r>
              <a:rPr lang="is-IS" sz="3600" dirty="0" err="1"/>
              <a:t>bilirubínorsökuð</a:t>
            </a:r>
            <a:r>
              <a:rPr lang="is-IS" sz="3600" dirty="0"/>
              <a:t> taugakerfisröskun)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37C47-C60D-4DA1-9B3A-67DC05414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is-IS" sz="2000" dirty="0"/>
              <a:t>BIND</a:t>
            </a:r>
          </a:p>
          <a:p>
            <a:pPr lvl="2"/>
            <a:r>
              <a:rPr lang="is-IS" sz="1600" dirty="0"/>
              <a:t>Skemmdir á heilavef af völdum óbundins </a:t>
            </a:r>
            <a:r>
              <a:rPr lang="is-IS" sz="1600" dirty="0" err="1"/>
              <a:t>bilirubins</a:t>
            </a:r>
            <a:r>
              <a:rPr lang="is-IS" sz="1600" dirty="0"/>
              <a:t> sem fer yfir HBÞ, binst heilavef og veldur þar vefjaskemmdum</a:t>
            </a:r>
          </a:p>
          <a:p>
            <a:pPr lvl="2"/>
            <a:r>
              <a:rPr lang="is-IS" sz="1600" dirty="0"/>
              <a:t>Breytileg einkenni </a:t>
            </a:r>
          </a:p>
          <a:p>
            <a:pPr lvl="3"/>
            <a:r>
              <a:rPr lang="is-IS" sz="1400" dirty="0" err="1"/>
              <a:t>Mótorísk</a:t>
            </a:r>
            <a:r>
              <a:rPr lang="is-IS" sz="1400" dirty="0"/>
              <a:t> einkenni, vandamál með tal, heyrn, skynjun, sjón </a:t>
            </a:r>
            <a:r>
              <a:rPr lang="is-IS" sz="1400" dirty="0" err="1"/>
              <a:t>ofl</a:t>
            </a:r>
            <a:endParaRPr lang="is-IS" sz="1400" dirty="0"/>
          </a:p>
          <a:p>
            <a:pPr lvl="1"/>
            <a:r>
              <a:rPr lang="is-IS" sz="1600" dirty="0" err="1"/>
              <a:t>Acute</a:t>
            </a:r>
            <a:r>
              <a:rPr lang="is-IS" sz="1600" dirty="0"/>
              <a:t> </a:t>
            </a:r>
            <a:r>
              <a:rPr lang="is-IS" sz="1600" dirty="0" err="1"/>
              <a:t>Bilirubin</a:t>
            </a:r>
            <a:r>
              <a:rPr lang="is-IS" sz="1600" dirty="0"/>
              <a:t> </a:t>
            </a:r>
            <a:r>
              <a:rPr lang="is-IS" sz="1600" dirty="0" err="1"/>
              <a:t>Encephalopathy</a:t>
            </a:r>
            <a:endParaRPr lang="is-IS" sz="1600" dirty="0"/>
          </a:p>
          <a:p>
            <a:pPr lvl="2"/>
            <a:r>
              <a:rPr lang="is-IS" sz="1600" dirty="0" err="1"/>
              <a:t>Early</a:t>
            </a:r>
            <a:r>
              <a:rPr lang="is-IS" sz="1600" dirty="0"/>
              <a:t> </a:t>
            </a:r>
          </a:p>
          <a:p>
            <a:pPr lvl="3"/>
            <a:r>
              <a:rPr lang="is-IS" sz="1400" dirty="0"/>
              <a:t>Þreyta, </a:t>
            </a:r>
            <a:r>
              <a:rPr lang="is-IS" sz="1400" dirty="0" err="1"/>
              <a:t>hypotonia</a:t>
            </a:r>
            <a:r>
              <a:rPr lang="is-IS" sz="1400" dirty="0"/>
              <a:t>, skær grátur</a:t>
            </a:r>
          </a:p>
          <a:p>
            <a:pPr lvl="2"/>
            <a:r>
              <a:rPr lang="is-IS" sz="1600" dirty="0" err="1"/>
              <a:t>Intermediate</a:t>
            </a:r>
            <a:endParaRPr lang="is-IS" sz="1600" dirty="0"/>
          </a:p>
          <a:p>
            <a:pPr lvl="3"/>
            <a:r>
              <a:rPr lang="is-IS" sz="1400" dirty="0"/>
              <a:t>Hiti, þreyta, slappleiki (</a:t>
            </a:r>
            <a:r>
              <a:rPr lang="is-IS" sz="1400" dirty="0" err="1"/>
              <a:t>lethargia</a:t>
            </a:r>
            <a:r>
              <a:rPr lang="is-IS" sz="1400" dirty="0"/>
              <a:t>), órólegt barn, </a:t>
            </a:r>
            <a:r>
              <a:rPr lang="is-IS" sz="1400" dirty="0" err="1"/>
              <a:t>hypertonia</a:t>
            </a:r>
            <a:endParaRPr lang="is-IS" sz="1400" dirty="0"/>
          </a:p>
          <a:p>
            <a:pPr lvl="2"/>
            <a:r>
              <a:rPr lang="is-IS" sz="1600" dirty="0"/>
              <a:t>Advanced</a:t>
            </a:r>
          </a:p>
          <a:p>
            <a:pPr lvl="3"/>
            <a:r>
              <a:rPr lang="is-IS" sz="1400" dirty="0"/>
              <a:t>Öndunarhlé, hiti, flog, dá (</a:t>
            </a:r>
            <a:r>
              <a:rPr lang="is-IS" sz="1400" dirty="0" err="1"/>
              <a:t>coma</a:t>
            </a:r>
            <a:r>
              <a:rPr lang="is-IS" sz="1400" dirty="0"/>
              <a:t>)</a:t>
            </a:r>
          </a:p>
          <a:p>
            <a:pPr lvl="2"/>
            <a:endParaRPr lang="is-IS" sz="1600" dirty="0"/>
          </a:p>
          <a:p>
            <a:pPr lvl="1"/>
            <a:r>
              <a:rPr lang="is-IS" sz="1600" dirty="0" err="1"/>
              <a:t>Chronic</a:t>
            </a:r>
            <a:r>
              <a:rPr lang="is-IS" sz="1600" dirty="0"/>
              <a:t> </a:t>
            </a:r>
            <a:r>
              <a:rPr lang="is-IS" sz="1600" dirty="0" err="1"/>
              <a:t>Bilirubin</a:t>
            </a:r>
            <a:r>
              <a:rPr lang="is-IS" sz="1600" dirty="0"/>
              <a:t> </a:t>
            </a:r>
            <a:r>
              <a:rPr lang="is-IS" sz="1600" dirty="0" err="1"/>
              <a:t>Encephalopathy</a:t>
            </a:r>
            <a:r>
              <a:rPr lang="is-IS" sz="1600" dirty="0"/>
              <a:t> (langvinnur </a:t>
            </a:r>
            <a:r>
              <a:rPr lang="is-IS" sz="1600" dirty="0" err="1"/>
              <a:t>bilirubínorsakaður</a:t>
            </a:r>
            <a:r>
              <a:rPr lang="is-IS" sz="1600" dirty="0"/>
              <a:t> </a:t>
            </a:r>
            <a:r>
              <a:rPr lang="is-IS" sz="1600" dirty="0" err="1"/>
              <a:t>heilakvilli</a:t>
            </a:r>
            <a:r>
              <a:rPr lang="is-IS" sz="1600" dirty="0"/>
              <a:t>) - </a:t>
            </a:r>
            <a:r>
              <a:rPr lang="is-IS" sz="1600" dirty="0" err="1"/>
              <a:t>Kernikterus</a:t>
            </a:r>
            <a:endParaRPr lang="is-IS" sz="1600" dirty="0"/>
          </a:p>
          <a:p>
            <a:pPr lvl="2"/>
            <a:r>
              <a:rPr lang="is-IS" sz="1600" dirty="0"/>
              <a:t>Síðkomnar afleiðingar</a:t>
            </a:r>
          </a:p>
          <a:p>
            <a:pPr lvl="3"/>
            <a:r>
              <a:rPr lang="is-IS" sz="1400" dirty="0"/>
              <a:t>Heilalömun, heyrnarleysi, sjónskerðing </a:t>
            </a:r>
            <a:r>
              <a:rPr lang="is-IS" sz="1400" dirty="0" err="1"/>
              <a:t>ofl</a:t>
            </a:r>
            <a:endParaRPr lang="is-I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8FE8B5-320D-487A-BD83-584000349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206" y="2607082"/>
            <a:ext cx="3538932" cy="233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24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7354</TotalTime>
  <Words>1741</Words>
  <Application>Microsoft Office PowerPoint</Application>
  <PresentationFormat>Widescreen</PresentationFormat>
  <Paragraphs>324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Office Theme</vt:lpstr>
      <vt:lpstr>Nýburagula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Nýburagula</vt:lpstr>
      <vt:lpstr>Skilgreiningar</vt:lpstr>
      <vt:lpstr>Bilirubin Induced Neurologic Dysfunction (bilirubínorsökuð taugakerfisröskun) </vt:lpstr>
      <vt:lpstr>Myndun bilirubins</vt:lpstr>
      <vt:lpstr>Niðurbrot bilirubins</vt:lpstr>
      <vt:lpstr>Benign neonatal hyperbilrubinemia</vt:lpstr>
      <vt:lpstr>Benign neonatal hyperbilrubinemia</vt:lpstr>
      <vt:lpstr>Benign neonatal hyperbilrubinemia</vt:lpstr>
      <vt:lpstr>Significant hyper-bilirubinemia – Ástæður  Lactation failure jaundice</vt:lpstr>
      <vt:lpstr>Significant hyperbilirubinemia – Ástæður  </vt:lpstr>
      <vt:lpstr>Significant hyperbilirubinemia – Ástæður</vt:lpstr>
      <vt:lpstr>Significant hyperbilirubinemia – Ástæður</vt:lpstr>
      <vt:lpstr>Áhættuþættir alvarlegrar gulu</vt:lpstr>
      <vt:lpstr>Aðrir minniháttar áhættuþættir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Snemmtilkomin (&lt;24 klst aldur)</vt:lpstr>
      <vt:lpstr>Snemmtilkomin (&lt;24 klst aldur)</vt:lpstr>
      <vt:lpstr>Rhesus sjúkdómur </vt:lpstr>
      <vt:lpstr>Rhesus sjúkdómur – fyrirbyggjandi meðferð </vt:lpstr>
      <vt:lpstr>ABO isoimmunisering ABO hemolytic disease</vt:lpstr>
      <vt:lpstr>Og margt fleira…</vt:lpstr>
      <vt:lpstr>Síðtilkomin (24 klst-2 vikur)</vt:lpstr>
      <vt:lpstr>Langvarandi (&gt;3 vikna)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Brjóstamjólkurgula</vt:lpstr>
      <vt:lpstr>Greining</vt:lpstr>
      <vt:lpstr>Mat á gulu (ekki mjög nákvæmt, erfiðara hjá þeldökkum!)</vt:lpstr>
      <vt:lpstr>Greining</vt:lpstr>
      <vt:lpstr>Meðferð</vt:lpstr>
      <vt:lpstr>Meðferð nýburagulu</vt:lpstr>
      <vt:lpstr>Ljósameðferð</vt:lpstr>
      <vt:lpstr>Blóðskipti – Exchange transfusion</vt:lpstr>
      <vt:lpstr>PowerPoint Presentation</vt:lpstr>
    </vt:vector>
  </TitlesOfParts>
  <Company>LSH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Nýburagula</dc:title>
  <dc:creator>Þórður Þórarinn Þórðarson</dc:creator>
  <cp:lastModifiedBy>Þórður Þórarinn Þórðarson</cp:lastModifiedBy>
  <cp:revision>41</cp:revision>
  <dcterms:created xsi:type="dcterms:W3CDTF">2022-08-26T20:51:52Z</dcterms:created>
  <dcterms:modified xsi:type="dcterms:W3CDTF">2024-02-09T16:29:14Z</dcterms:modified>
</cp:coreProperties>
</file>