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9" r:id="rId3"/>
    <p:sldId id="258" r:id="rId4"/>
    <p:sldId id="270" r:id="rId5"/>
    <p:sldId id="335" r:id="rId6"/>
    <p:sldId id="267" r:id="rId7"/>
    <p:sldId id="271" r:id="rId8"/>
    <p:sldId id="272" r:id="rId9"/>
    <p:sldId id="277" r:id="rId10"/>
    <p:sldId id="273" r:id="rId11"/>
    <p:sldId id="278" r:id="rId12"/>
    <p:sldId id="396" r:id="rId13"/>
    <p:sldId id="281" r:id="rId14"/>
    <p:sldId id="285" r:id="rId15"/>
    <p:sldId id="393" r:id="rId16"/>
    <p:sldId id="394" r:id="rId17"/>
    <p:sldId id="286" r:id="rId18"/>
    <p:sldId id="287" r:id="rId19"/>
    <p:sldId id="392" r:id="rId20"/>
    <p:sldId id="288" r:id="rId21"/>
    <p:sldId id="397" r:id="rId22"/>
    <p:sldId id="289" r:id="rId23"/>
    <p:sldId id="257" r:id="rId24"/>
    <p:sldId id="260" r:id="rId25"/>
    <p:sldId id="385" r:id="rId26"/>
    <p:sldId id="261" r:id="rId27"/>
    <p:sldId id="262" r:id="rId28"/>
    <p:sldId id="263" r:id="rId29"/>
    <p:sldId id="264" r:id="rId30"/>
    <p:sldId id="265" r:id="rId31"/>
    <p:sldId id="266" r:id="rId32"/>
    <p:sldId id="292" r:id="rId33"/>
    <p:sldId id="290" r:id="rId34"/>
    <p:sldId id="395" r:id="rId35"/>
    <p:sldId id="291" r:id="rId36"/>
    <p:sldId id="293" r:id="rId37"/>
    <p:sldId id="294" r:id="rId38"/>
    <p:sldId id="349" r:id="rId39"/>
    <p:sldId id="361" r:id="rId40"/>
    <p:sldId id="363" r:id="rId41"/>
    <p:sldId id="364" r:id="rId42"/>
    <p:sldId id="365" r:id="rId43"/>
    <p:sldId id="366" r:id="rId44"/>
    <p:sldId id="367" r:id="rId45"/>
    <p:sldId id="362" r:id="rId46"/>
    <p:sldId id="368" r:id="rId47"/>
    <p:sldId id="369" r:id="rId48"/>
    <p:sldId id="384" r:id="rId49"/>
    <p:sldId id="370" r:id="rId50"/>
    <p:sldId id="382" r:id="rId51"/>
    <p:sldId id="383" r:id="rId52"/>
    <p:sldId id="389" r:id="rId53"/>
    <p:sldId id="390" r:id="rId54"/>
    <p:sldId id="391" r:id="rId55"/>
  </p:sldIdLst>
  <p:sldSz cx="10287000" cy="6858000" type="35mm"/>
  <p:notesSz cx="6858000" cy="99456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952"/>
  </p:normalViewPr>
  <p:slideViewPr>
    <p:cSldViewPr>
      <p:cViewPr varScale="1">
        <p:scale>
          <a:sx n="116" d="100"/>
          <a:sy n="116" d="100"/>
        </p:scale>
        <p:origin x="640" y="18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AE774D2-A919-E77C-5140-9E11389BEF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9" tIns="0" rIns="19129" bIns="0" numCol="1" anchor="t" anchorCtr="0" compatLnSpc="1">
            <a:prstTxWarp prst="textNoShape">
              <a:avLst/>
            </a:prstTxWarp>
          </a:bodyPr>
          <a:lstStyle>
            <a:lvl1pPr defTabSz="765154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EB9662A-812E-9CC5-F8D5-6110691F53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9" tIns="0" rIns="19129" bIns="0" numCol="1" anchor="t" anchorCtr="0" compatLnSpc="1">
            <a:prstTxWarp prst="textNoShape">
              <a:avLst/>
            </a:prstTxWarp>
          </a:bodyPr>
          <a:lstStyle>
            <a:lvl1pPr algn="r" defTabSz="765154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DC3A14D7-5B06-3A69-D494-D67A4806BB1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644525" y="755650"/>
            <a:ext cx="5568950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4D97FAE-BD46-EF6F-D6E5-57A670FFCE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6" tIns="46229" rIns="92456" bIns="462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B8BBEE9-083E-892B-E6F7-664F301312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9" tIns="0" rIns="19129" bIns="0" numCol="1" anchor="b" anchorCtr="0" compatLnSpc="1">
            <a:prstTxWarp prst="textNoShape">
              <a:avLst/>
            </a:prstTxWarp>
          </a:bodyPr>
          <a:lstStyle>
            <a:lvl1pPr defTabSz="765154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681E5DE-6763-A45C-78C0-B7A1ECE43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9" tIns="0" rIns="19129" bIns="0" numCol="1" anchor="b" anchorCtr="0" compatLnSpc="1">
            <a:prstTxWarp prst="textNoShape">
              <a:avLst/>
            </a:prstTxWarp>
          </a:bodyPr>
          <a:lstStyle>
            <a:lvl1pPr algn="r" defTabSz="763588">
              <a:defRPr sz="1000" i="1"/>
            </a:lvl1pPr>
          </a:lstStyle>
          <a:p>
            <a:fld id="{FEF377FC-65A5-0B49-A13B-8DDB0D967D48}" type="slidenum">
              <a:rPr lang="en-GB" altLang="en-IS"/>
              <a:pPr/>
              <a:t>‹#›</a:t>
            </a:fld>
            <a:endParaRPr lang="en-GB" altLang="en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F6D28CA9-1458-4124-8074-0095E4BB18D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6009" cy="3889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7C6FBA74-F35B-3A14-5221-E99A53E2C92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0"/>
              <a:ext cx="4346" cy="3889"/>
            </a:xfrm>
            <a:custGeom>
              <a:avLst/>
              <a:gdLst/>
              <a:ahLst/>
              <a:cxnLst>
                <a:cxn ang="0">
                  <a:pos x="4345" y="3418"/>
                </a:cxn>
                <a:cxn ang="0">
                  <a:pos x="514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818" y="3888"/>
                </a:cxn>
                <a:cxn ang="0">
                  <a:pos x="4345" y="3418"/>
                </a:cxn>
              </a:cxnLst>
              <a:rect l="0" t="0" r="r" b="b"/>
              <a:pathLst>
                <a:path w="4346" h="3889">
                  <a:moveTo>
                    <a:pt x="4345" y="3418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818" y="3888"/>
                  </a:lnTo>
                  <a:lnTo>
                    <a:pt x="4345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s-I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14EB71A-2694-D6BB-39FC-9CA8A8E74D5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68" y="0"/>
              <a:ext cx="3817" cy="3223"/>
            </a:xfrm>
            <a:custGeom>
              <a:avLst/>
              <a:gdLst/>
              <a:ahLst/>
              <a:cxnLst>
                <a:cxn ang="0">
                  <a:pos x="416" y="0"/>
                </a:cxn>
                <a:cxn ang="0">
                  <a:pos x="3816" y="3036"/>
                </a:cxn>
                <a:cxn ang="0">
                  <a:pos x="3607" y="3222"/>
                </a:cxn>
                <a:cxn ang="0">
                  <a:pos x="0" y="0"/>
                </a:cxn>
                <a:cxn ang="0">
                  <a:pos x="416" y="0"/>
                </a:cxn>
              </a:cxnLst>
              <a:rect l="0" t="0" r="r" b="b"/>
              <a:pathLst>
                <a:path w="3817" h="3223">
                  <a:moveTo>
                    <a:pt x="416" y="0"/>
                  </a:moveTo>
                  <a:lnTo>
                    <a:pt x="3816" y="3036"/>
                  </a:lnTo>
                  <a:lnTo>
                    <a:pt x="3607" y="3222"/>
                  </a:lnTo>
                  <a:lnTo>
                    <a:pt x="0" y="0"/>
                  </a:lnTo>
                  <a:lnTo>
                    <a:pt x="416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s-I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BDFF6FD-6F35-386C-18A9-F7C4CC3E0B0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460" y="0"/>
              <a:ext cx="3216" cy="2556"/>
            </a:xfrm>
            <a:custGeom>
              <a:avLst/>
              <a:gdLst/>
              <a:ahLst/>
              <a:cxnLst>
                <a:cxn ang="0">
                  <a:pos x="708" y="0"/>
                </a:cxn>
                <a:cxn ang="0">
                  <a:pos x="3215" y="2238"/>
                </a:cxn>
                <a:cxn ang="0">
                  <a:pos x="2860" y="2555"/>
                </a:cxn>
                <a:cxn ang="0">
                  <a:pos x="0" y="0"/>
                </a:cxn>
                <a:cxn ang="0">
                  <a:pos x="708" y="0"/>
                </a:cxn>
              </a:cxnLst>
              <a:rect l="0" t="0" r="r" b="b"/>
              <a:pathLst>
                <a:path w="3216" h="2556">
                  <a:moveTo>
                    <a:pt x="708" y="0"/>
                  </a:moveTo>
                  <a:lnTo>
                    <a:pt x="3215" y="2238"/>
                  </a:lnTo>
                  <a:lnTo>
                    <a:pt x="2860" y="2555"/>
                  </a:lnTo>
                  <a:lnTo>
                    <a:pt x="0" y="0"/>
                  </a:lnTo>
                  <a:lnTo>
                    <a:pt x="708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s-I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99D191C-06C1-5F1C-3180-AB76D2B0F5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37" y="0"/>
              <a:ext cx="2572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75" y="2120"/>
                </a:cxn>
                <a:cxn ang="0">
                  <a:pos x="2571" y="1945"/>
                </a:cxn>
                <a:cxn ang="0">
                  <a:pos x="391" y="0"/>
                </a:cxn>
                <a:cxn ang="0">
                  <a:pos x="0" y="0"/>
                </a:cxn>
              </a:cxnLst>
              <a:rect l="0" t="0" r="r" b="b"/>
              <a:pathLst>
                <a:path w="2572" h="2121">
                  <a:moveTo>
                    <a:pt x="0" y="0"/>
                  </a:moveTo>
                  <a:lnTo>
                    <a:pt x="2375" y="2120"/>
                  </a:lnTo>
                  <a:lnTo>
                    <a:pt x="2571" y="1945"/>
                  </a:lnTo>
                  <a:lnTo>
                    <a:pt x="3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s-I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143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65B8912-EEC3-E3E9-C132-8806B110D1D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1755418-AEF6-7E9E-5C73-8ED81ED30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F49E10A-5E26-BA62-A6BE-DACFEA617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A69E3-7AFB-5C4C-93BD-418419FDA885}" type="slidenum">
              <a:rPr lang="en-GB" altLang="en-IS"/>
              <a:pPr/>
              <a:t>‹#›</a:t>
            </a:fld>
            <a:endParaRPr lang="en-GB" altLang="en-IS"/>
          </a:p>
        </p:txBody>
      </p:sp>
    </p:spTree>
    <p:extLst>
      <p:ext uri="{BB962C8B-B14F-4D97-AF65-F5344CB8AC3E}">
        <p14:creationId xmlns:p14="http://schemas.microsoft.com/office/powerpoint/2010/main" val="68572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6FC617A-3DB7-1057-EFC9-46F802E08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2F24DA0-31E6-E84F-9AB5-FD2C5920B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2CCDE7A-5DD1-B2E3-F176-C9C050C88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9DDFB-8333-2E40-82F6-5A4D3B5324E4}" type="slidenum">
              <a:rPr lang="en-GB" altLang="en-IS"/>
              <a:pPr/>
              <a:t>‹#›</a:t>
            </a:fld>
            <a:endParaRPr lang="en-GB" altLang="en-IS"/>
          </a:p>
        </p:txBody>
      </p:sp>
    </p:spTree>
    <p:extLst>
      <p:ext uri="{BB962C8B-B14F-4D97-AF65-F5344CB8AC3E}">
        <p14:creationId xmlns:p14="http://schemas.microsoft.com/office/powerpoint/2010/main" val="51164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228600"/>
            <a:ext cx="218598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6405563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C0E971C-6C95-AD4F-7AED-8A4791FB7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0844E93-6A01-BE63-A9B6-64312CF46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AACA03D-B91D-16FD-1BCD-9393C2301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4FF66-7529-1F4D-B474-B830537535B2}" type="slidenum">
              <a:rPr lang="en-GB" altLang="en-IS"/>
              <a:pPr/>
              <a:t>‹#›</a:t>
            </a:fld>
            <a:endParaRPr lang="en-GB" altLang="en-IS"/>
          </a:p>
        </p:txBody>
      </p:sp>
    </p:spTree>
    <p:extLst>
      <p:ext uri="{BB962C8B-B14F-4D97-AF65-F5344CB8AC3E}">
        <p14:creationId xmlns:p14="http://schemas.microsoft.com/office/powerpoint/2010/main" val="118958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25C10F4-30C2-94C2-D3AA-6FA96B497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C5F6478-494E-E6D4-92D1-F6840F42A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4BF8053-418B-F28D-4D8C-CCE0D60EE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B43F7-A263-4847-8668-211030EC3750}" type="slidenum">
              <a:rPr lang="en-GB" altLang="en-IS"/>
              <a:pPr/>
              <a:t>‹#›</a:t>
            </a:fld>
            <a:endParaRPr lang="en-GB" altLang="en-IS"/>
          </a:p>
        </p:txBody>
      </p:sp>
    </p:spTree>
    <p:extLst>
      <p:ext uri="{BB962C8B-B14F-4D97-AF65-F5344CB8AC3E}">
        <p14:creationId xmlns:p14="http://schemas.microsoft.com/office/powerpoint/2010/main" val="290333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E7FF854-1586-00CD-1209-B5ED23C57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60D6EB5-CCB7-C234-A24C-E5C40EBEF7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130AAC3-1987-6EBD-B4E8-BE5D16D1F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F13D9-22EB-E34B-81B6-8748B6E36168}" type="slidenum">
              <a:rPr lang="en-GB" altLang="en-IS"/>
              <a:pPr/>
              <a:t>‹#›</a:t>
            </a:fld>
            <a:endParaRPr lang="en-GB" altLang="en-IS"/>
          </a:p>
        </p:txBody>
      </p:sp>
    </p:spTree>
    <p:extLst>
      <p:ext uri="{BB962C8B-B14F-4D97-AF65-F5344CB8AC3E}">
        <p14:creationId xmlns:p14="http://schemas.microsoft.com/office/powerpoint/2010/main" val="81126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43527E1-DA7C-DF94-74C0-ADFD1CC6B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9699EE5-7638-355A-B990-930D9D0E8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1100AF9-7D74-13CB-B708-92C4A8C5C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982E6-549B-C54F-AC56-EE045D055F99}" type="slidenum">
              <a:rPr lang="en-GB" altLang="en-IS"/>
              <a:pPr/>
              <a:t>‹#›</a:t>
            </a:fld>
            <a:endParaRPr lang="en-GB" altLang="en-IS"/>
          </a:p>
        </p:txBody>
      </p:sp>
    </p:spTree>
    <p:extLst>
      <p:ext uri="{BB962C8B-B14F-4D97-AF65-F5344CB8AC3E}">
        <p14:creationId xmlns:p14="http://schemas.microsoft.com/office/powerpoint/2010/main" val="426568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4D48E74-998D-6B9C-CB7F-7C15604B0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FFC6606-CFFB-1A30-B5C7-77BEF70AE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1C6BB28-BA72-F663-46A7-0DF9D7B0A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F682E-2D02-2B4B-B600-43895D27A834}" type="slidenum">
              <a:rPr lang="en-GB" altLang="en-IS"/>
              <a:pPr/>
              <a:t>‹#›</a:t>
            </a:fld>
            <a:endParaRPr lang="en-GB" altLang="en-IS"/>
          </a:p>
        </p:txBody>
      </p:sp>
    </p:spTree>
    <p:extLst>
      <p:ext uri="{BB962C8B-B14F-4D97-AF65-F5344CB8AC3E}">
        <p14:creationId xmlns:p14="http://schemas.microsoft.com/office/powerpoint/2010/main" val="414298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A1065B7-43B3-0B9A-E215-2C545A5D4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C9FC7A1-94C6-745A-B74D-285A2C82F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FC6431D-F369-1834-50C9-A23F2AE8D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0111D-5BC8-FD42-B609-A8F14E3989B6}" type="slidenum">
              <a:rPr lang="en-GB" altLang="en-IS"/>
              <a:pPr/>
              <a:t>‹#›</a:t>
            </a:fld>
            <a:endParaRPr lang="en-GB" altLang="en-IS"/>
          </a:p>
        </p:txBody>
      </p:sp>
    </p:spTree>
    <p:extLst>
      <p:ext uri="{BB962C8B-B14F-4D97-AF65-F5344CB8AC3E}">
        <p14:creationId xmlns:p14="http://schemas.microsoft.com/office/powerpoint/2010/main" val="104566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52DDA44E-BA87-7C73-B7F1-01AFE5119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8FD43CF-3AA7-2121-7F42-25320733B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ADBC6E8-1929-DA39-C3FF-E0F979460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B8DF3-0734-B142-8561-D8C31880645C}" type="slidenum">
              <a:rPr lang="en-GB" altLang="en-IS"/>
              <a:pPr/>
              <a:t>‹#›</a:t>
            </a:fld>
            <a:endParaRPr lang="en-GB" altLang="en-IS"/>
          </a:p>
        </p:txBody>
      </p:sp>
    </p:spTree>
    <p:extLst>
      <p:ext uri="{BB962C8B-B14F-4D97-AF65-F5344CB8AC3E}">
        <p14:creationId xmlns:p14="http://schemas.microsoft.com/office/powerpoint/2010/main" val="81466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52DD5FF-F411-FC75-20D5-414585062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0105AE4-19E9-135B-B5C2-CC1EC3BF8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6CFCC47-B449-1931-1CE5-17D60AC94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D6BB5-F88E-7C4F-AECB-0B8161BF6EEC}" type="slidenum">
              <a:rPr lang="en-GB" altLang="en-IS"/>
              <a:pPr/>
              <a:t>‹#›</a:t>
            </a:fld>
            <a:endParaRPr lang="en-GB" altLang="en-IS"/>
          </a:p>
        </p:txBody>
      </p:sp>
    </p:spTree>
    <p:extLst>
      <p:ext uri="{BB962C8B-B14F-4D97-AF65-F5344CB8AC3E}">
        <p14:creationId xmlns:p14="http://schemas.microsoft.com/office/powerpoint/2010/main" val="407561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30E9E86-41B8-2415-160E-F01F21E80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84EBE9A-FDB3-C35A-0B1B-F36C157C2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DA00101-E713-AA0E-031D-054D4D19F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4C781-0605-E04F-8B66-E316B7E2F78A}" type="slidenum">
              <a:rPr lang="en-GB" altLang="en-IS"/>
              <a:pPr/>
              <a:t>‹#›</a:t>
            </a:fld>
            <a:endParaRPr lang="en-GB" altLang="en-IS"/>
          </a:p>
        </p:txBody>
      </p:sp>
    </p:spTree>
    <p:extLst>
      <p:ext uri="{BB962C8B-B14F-4D97-AF65-F5344CB8AC3E}">
        <p14:creationId xmlns:p14="http://schemas.microsoft.com/office/powerpoint/2010/main" val="376088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>
            <a:extLst>
              <a:ext uri="{FF2B5EF4-FFF2-40B4-BE49-F238E27FC236}">
                <a16:creationId xmlns:a16="http://schemas.microsoft.com/office/drawing/2014/main" id="{5F3FD718-55D1-FA73-6657-724048AC723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6009" cy="3889"/>
          </a:xfrm>
        </p:grpSpPr>
        <p:sp>
          <p:nvSpPr>
            <p:cNvPr id="1026" name="Freeform 2">
              <a:extLst>
                <a:ext uri="{FF2B5EF4-FFF2-40B4-BE49-F238E27FC236}">
                  <a16:creationId xmlns:a16="http://schemas.microsoft.com/office/drawing/2014/main" id="{4225F403-C3B1-99F3-65F2-1F2893E722A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0"/>
              <a:ext cx="4346" cy="3889"/>
            </a:xfrm>
            <a:custGeom>
              <a:avLst/>
              <a:gdLst/>
              <a:ahLst/>
              <a:cxnLst>
                <a:cxn ang="0">
                  <a:pos x="4345" y="3418"/>
                </a:cxn>
                <a:cxn ang="0">
                  <a:pos x="514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818" y="3888"/>
                </a:cxn>
                <a:cxn ang="0">
                  <a:pos x="4345" y="3418"/>
                </a:cxn>
              </a:cxnLst>
              <a:rect l="0" t="0" r="r" b="b"/>
              <a:pathLst>
                <a:path w="4346" h="3889">
                  <a:moveTo>
                    <a:pt x="4345" y="3418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818" y="3888"/>
                  </a:lnTo>
                  <a:lnTo>
                    <a:pt x="4345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s-IS"/>
            </a:p>
          </p:txBody>
        </p:sp>
        <p:sp>
          <p:nvSpPr>
            <p:cNvPr id="1027" name="Freeform 3">
              <a:extLst>
                <a:ext uri="{FF2B5EF4-FFF2-40B4-BE49-F238E27FC236}">
                  <a16:creationId xmlns:a16="http://schemas.microsoft.com/office/drawing/2014/main" id="{51091B73-03BE-4DB1-11C2-9919FAF9D88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68" y="0"/>
              <a:ext cx="3817" cy="3223"/>
            </a:xfrm>
            <a:custGeom>
              <a:avLst/>
              <a:gdLst/>
              <a:ahLst/>
              <a:cxnLst>
                <a:cxn ang="0">
                  <a:pos x="416" y="0"/>
                </a:cxn>
                <a:cxn ang="0">
                  <a:pos x="3816" y="3036"/>
                </a:cxn>
                <a:cxn ang="0">
                  <a:pos x="3607" y="3222"/>
                </a:cxn>
                <a:cxn ang="0">
                  <a:pos x="0" y="0"/>
                </a:cxn>
                <a:cxn ang="0">
                  <a:pos x="416" y="0"/>
                </a:cxn>
              </a:cxnLst>
              <a:rect l="0" t="0" r="r" b="b"/>
              <a:pathLst>
                <a:path w="3817" h="3223">
                  <a:moveTo>
                    <a:pt x="416" y="0"/>
                  </a:moveTo>
                  <a:lnTo>
                    <a:pt x="3816" y="3036"/>
                  </a:lnTo>
                  <a:lnTo>
                    <a:pt x="3607" y="3222"/>
                  </a:lnTo>
                  <a:lnTo>
                    <a:pt x="0" y="0"/>
                  </a:lnTo>
                  <a:lnTo>
                    <a:pt x="416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s-IS"/>
            </a:p>
          </p:txBody>
        </p:sp>
        <p:sp>
          <p:nvSpPr>
            <p:cNvPr id="1028" name="Freeform 4">
              <a:extLst>
                <a:ext uri="{FF2B5EF4-FFF2-40B4-BE49-F238E27FC236}">
                  <a16:creationId xmlns:a16="http://schemas.microsoft.com/office/drawing/2014/main" id="{24554B8F-B88A-C38B-8418-AF046884D04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460" y="0"/>
              <a:ext cx="3216" cy="2556"/>
            </a:xfrm>
            <a:custGeom>
              <a:avLst/>
              <a:gdLst/>
              <a:ahLst/>
              <a:cxnLst>
                <a:cxn ang="0">
                  <a:pos x="708" y="0"/>
                </a:cxn>
                <a:cxn ang="0">
                  <a:pos x="3215" y="2238"/>
                </a:cxn>
                <a:cxn ang="0">
                  <a:pos x="2860" y="2555"/>
                </a:cxn>
                <a:cxn ang="0">
                  <a:pos x="0" y="0"/>
                </a:cxn>
                <a:cxn ang="0">
                  <a:pos x="708" y="0"/>
                </a:cxn>
              </a:cxnLst>
              <a:rect l="0" t="0" r="r" b="b"/>
              <a:pathLst>
                <a:path w="3216" h="2556">
                  <a:moveTo>
                    <a:pt x="708" y="0"/>
                  </a:moveTo>
                  <a:lnTo>
                    <a:pt x="3215" y="2238"/>
                  </a:lnTo>
                  <a:lnTo>
                    <a:pt x="2860" y="2555"/>
                  </a:lnTo>
                  <a:lnTo>
                    <a:pt x="0" y="0"/>
                  </a:lnTo>
                  <a:lnTo>
                    <a:pt x="708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s-IS"/>
            </a:p>
          </p:txBody>
        </p:sp>
        <p:sp>
          <p:nvSpPr>
            <p:cNvPr id="1029" name="Freeform 5">
              <a:extLst>
                <a:ext uri="{FF2B5EF4-FFF2-40B4-BE49-F238E27FC236}">
                  <a16:creationId xmlns:a16="http://schemas.microsoft.com/office/drawing/2014/main" id="{53A64F92-C4F4-0ACE-96BA-B09D0888FC4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37" y="0"/>
              <a:ext cx="2572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75" y="2120"/>
                </a:cxn>
                <a:cxn ang="0">
                  <a:pos x="2571" y="1945"/>
                </a:cxn>
                <a:cxn ang="0">
                  <a:pos x="391" y="0"/>
                </a:cxn>
                <a:cxn ang="0">
                  <a:pos x="0" y="0"/>
                </a:cxn>
              </a:cxnLst>
              <a:rect l="0" t="0" r="r" b="b"/>
              <a:pathLst>
                <a:path w="2572" h="2121">
                  <a:moveTo>
                    <a:pt x="0" y="0"/>
                  </a:moveTo>
                  <a:lnTo>
                    <a:pt x="2375" y="2120"/>
                  </a:lnTo>
                  <a:lnTo>
                    <a:pt x="2571" y="1945"/>
                  </a:lnTo>
                  <a:lnTo>
                    <a:pt x="3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s-IS"/>
            </a:p>
          </p:txBody>
        </p:sp>
      </p:grpSp>
      <p:sp>
        <p:nvSpPr>
          <p:cNvPr id="1031" name="Rectangle 7">
            <a:extLst>
              <a:ext uri="{FF2B5EF4-FFF2-40B4-BE49-F238E27FC236}">
                <a16:creationId xmlns:a16="http://schemas.microsoft.com/office/drawing/2014/main" id="{C0D1D23D-80C5-5227-84C7-8CC73E53F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DFB86A92-64FA-C918-E5ED-0591EBC4E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2AE6624D-E268-0CFA-7107-FC68BFCB51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488B1CD4-AF01-9D66-FEA3-167C5EEBBB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DE2053A0-BA32-3545-57D4-53357EFF5F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76295D-520C-DA49-A841-9B889F558419}" type="slidenum">
              <a:rPr lang="en-GB" altLang="en-IS"/>
              <a:pPr/>
              <a:t>‹#›</a:t>
            </a:fld>
            <a:endParaRPr lang="en-GB" altLang="en-I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88828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88828"/>
        </a:buClr>
        <a:buSzPct val="80000"/>
        <a:buFont typeface="Wingdings" pitchFamily="2" charset="2"/>
        <a:buChar char="v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88828"/>
        </a:buClr>
        <a:buSzPct val="8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88828"/>
        </a:buClr>
        <a:buSzPct val="65000"/>
        <a:buFont typeface="Wingdings" pitchFamily="2" charset="2"/>
        <a:buChar char="Ø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5FE9593-CBB9-BC5B-6E52-07E2551426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GB" sz="5400" b="1"/>
              <a:t>EITRANIR Í BÖRNUM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3EC2919-3D34-6F81-FC0B-98EC72B0C9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82738" y="3733800"/>
            <a:ext cx="7121525" cy="1752600"/>
          </a:xfrm>
        </p:spPr>
        <p:txBody>
          <a:bodyPr/>
          <a:lstStyle/>
          <a:p>
            <a:pPr>
              <a:defRPr/>
            </a:pPr>
            <a:r>
              <a:rPr lang="en-GB" sz="2400" b="1"/>
              <a:t>THEODÓR FRIÐRIKSSON </a:t>
            </a:r>
          </a:p>
          <a:p>
            <a:pPr>
              <a:defRPr/>
            </a:pPr>
            <a:r>
              <a:rPr lang="en-GB" sz="2400" b="1"/>
              <a:t>LÆKNIR</a:t>
            </a:r>
          </a:p>
          <a:p>
            <a:pPr>
              <a:defRPr/>
            </a:pPr>
            <a:r>
              <a:rPr lang="en-GB" sz="2400" b="1"/>
              <a:t>SLYSADEILD </a:t>
            </a:r>
            <a:r>
              <a:rPr lang="is-IS" sz="2400" b="1"/>
              <a:t>LANDSPÍTALA FOSSVOGI</a:t>
            </a:r>
            <a:endParaRPr lang="en-GB" sz="2400" b="1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F0476A7-3277-FD46-C01F-4157EB1F3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5FB621A-5A19-62F5-E680-D20924F1C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/>
              <a:t>Skoðun</a:t>
            </a:r>
          </a:p>
          <a:p>
            <a:pPr lvl="1">
              <a:defRPr/>
            </a:pPr>
            <a:r>
              <a:rPr lang="en-GB" sz="2500"/>
              <a:t>Almennt útlit</a:t>
            </a:r>
            <a:r>
              <a:rPr lang="is-IS" sz="2500"/>
              <a:t>, litarháttur</a:t>
            </a:r>
            <a:endParaRPr lang="en-GB" sz="2500"/>
          </a:p>
          <a:p>
            <a:pPr lvl="1">
              <a:defRPr/>
            </a:pPr>
            <a:r>
              <a:rPr lang="en-GB" sz="2500"/>
              <a:t>Lífsmörk</a:t>
            </a:r>
          </a:p>
          <a:p>
            <a:pPr lvl="1">
              <a:defRPr/>
            </a:pPr>
            <a:r>
              <a:rPr lang="en-GB" sz="2500"/>
              <a:t>GCS</a:t>
            </a:r>
          </a:p>
          <a:p>
            <a:pPr lvl="1">
              <a:defRPr/>
            </a:pPr>
            <a:r>
              <a:rPr lang="en-GB" sz="2500"/>
              <a:t>Áverkamerki</a:t>
            </a:r>
          </a:p>
          <a:p>
            <a:pPr lvl="1">
              <a:defRPr/>
            </a:pPr>
            <a:r>
              <a:rPr lang="en-GB" sz="2500"/>
              <a:t>Pupillusvörun</a:t>
            </a:r>
          </a:p>
          <a:p>
            <a:pPr>
              <a:defRPr/>
            </a:pPr>
            <a:r>
              <a:rPr lang="en-GB" sz="2800"/>
              <a:t>Ef breytt meðvitund hafa í huga aðrar ástæður ss trauma, encephalopathiur eða metabolisk vandamál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761FAB5-D25B-ADAF-0A21-C6315C77E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30F097A-97D4-02E5-7076-69CF69502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/>
              <a:t>Rannsóknir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Electrolytar, Blóðgös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EKG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Lungnamynd, yfirlitsmynd af kvið</a:t>
            </a:r>
          </a:p>
          <a:p>
            <a:pPr lvl="2">
              <a:lnSpc>
                <a:spcPct val="90000"/>
              </a:lnSpc>
              <a:defRPr/>
            </a:pPr>
            <a:r>
              <a:rPr lang="en-GB"/>
              <a:t>CHIPS - chloral hydrate, heavy metals, iron, phenothiazines, slow release (forðatöflur)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Lyfjamælingar</a:t>
            </a:r>
          </a:p>
          <a:p>
            <a:pPr lvl="2">
              <a:lnSpc>
                <a:spcPct val="90000"/>
              </a:lnSpc>
              <a:defRPr/>
            </a:pPr>
            <a:r>
              <a:rPr lang="en-GB"/>
              <a:t>Paracetamol, salicylate, methanol, ethylene glycol, járn, theophylline, lithium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903AC2-FF3D-9088-504E-95E2D8D93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16" y="439146"/>
            <a:ext cx="6583619" cy="59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7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CBAF76A-404C-3CC2-4C4B-9A1AD256D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BFDB04F-A762-F038-F8E4-1C12800AE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dirty="0" err="1"/>
              <a:t>Magaskol</a:t>
            </a:r>
            <a:endParaRPr lang="en-GB" dirty="0"/>
          </a:p>
          <a:p>
            <a:pPr lvl="1">
              <a:lnSpc>
                <a:spcPct val="90000"/>
              </a:lnSpc>
              <a:defRPr/>
            </a:pPr>
            <a:r>
              <a:rPr lang="en-GB" dirty="0"/>
              <a:t>Á </a:t>
            </a:r>
            <a:r>
              <a:rPr lang="en-GB" dirty="0" err="1"/>
              <a:t>fyrsta</a:t>
            </a:r>
            <a:r>
              <a:rPr lang="en-GB" dirty="0"/>
              <a:t> </a:t>
            </a:r>
            <a:r>
              <a:rPr lang="en-GB" dirty="0" err="1"/>
              <a:t>klukkutíma</a:t>
            </a:r>
            <a:endParaRPr lang="en-GB" dirty="0"/>
          </a:p>
          <a:p>
            <a:pPr lvl="1">
              <a:lnSpc>
                <a:spcPct val="90000"/>
              </a:lnSpc>
              <a:defRPr/>
            </a:pPr>
            <a:r>
              <a:rPr lang="en-GB" dirty="0" err="1"/>
              <a:t>Ef</a:t>
            </a:r>
            <a:r>
              <a:rPr lang="en-GB" dirty="0"/>
              <a:t> </a:t>
            </a:r>
            <a:r>
              <a:rPr lang="en-GB" dirty="0" err="1"/>
              <a:t>lífshættulegt</a:t>
            </a:r>
            <a:r>
              <a:rPr lang="en-GB" dirty="0"/>
              <a:t> </a:t>
            </a:r>
            <a:r>
              <a:rPr lang="en-GB" dirty="0" err="1"/>
              <a:t>magn</a:t>
            </a:r>
            <a:r>
              <a:rPr lang="en-GB" dirty="0"/>
              <a:t> </a:t>
            </a:r>
            <a:r>
              <a:rPr lang="en-GB" dirty="0" err="1"/>
              <a:t>verið</a:t>
            </a:r>
            <a:r>
              <a:rPr lang="en-GB" dirty="0"/>
              <a:t> </a:t>
            </a:r>
            <a:r>
              <a:rPr lang="en-GB" dirty="0" err="1"/>
              <a:t>innbyrt</a:t>
            </a:r>
            <a:endParaRPr lang="en-GB" dirty="0"/>
          </a:p>
          <a:p>
            <a:pPr lvl="1">
              <a:lnSpc>
                <a:spcPct val="90000"/>
              </a:lnSpc>
              <a:defRPr/>
            </a:pPr>
            <a:r>
              <a:rPr lang="en-GB" dirty="0" err="1"/>
              <a:t>Efni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ekki</a:t>
            </a:r>
            <a:r>
              <a:rPr lang="en-GB" dirty="0"/>
              <a:t> </a:t>
            </a:r>
            <a:r>
              <a:rPr lang="en-GB" dirty="0" err="1"/>
              <a:t>bindast</a:t>
            </a:r>
            <a:r>
              <a:rPr lang="en-GB" dirty="0"/>
              <a:t> </a:t>
            </a:r>
            <a:r>
              <a:rPr lang="en-GB" dirty="0" err="1"/>
              <a:t>lyfjakolum</a:t>
            </a:r>
            <a:r>
              <a:rPr lang="en-GB" dirty="0"/>
              <a:t> </a:t>
            </a:r>
            <a:r>
              <a:rPr lang="en-GB" dirty="0" err="1"/>
              <a:t>vel</a:t>
            </a:r>
            <a:endParaRPr lang="en-GB" dirty="0"/>
          </a:p>
          <a:p>
            <a:pPr lvl="2">
              <a:lnSpc>
                <a:spcPct val="90000"/>
              </a:lnSpc>
              <a:defRPr/>
            </a:pPr>
            <a:r>
              <a:rPr lang="en-GB" dirty="0" err="1"/>
              <a:t>Einfaldar</a:t>
            </a:r>
            <a:r>
              <a:rPr lang="en-GB" dirty="0"/>
              <a:t> </a:t>
            </a:r>
            <a:r>
              <a:rPr lang="en-GB" dirty="0" err="1"/>
              <a:t>jónir</a:t>
            </a:r>
            <a:r>
              <a:rPr lang="en-GB" dirty="0"/>
              <a:t> ( </a:t>
            </a:r>
            <a:r>
              <a:rPr lang="en-GB" dirty="0" err="1"/>
              <a:t>járn</a:t>
            </a:r>
            <a:r>
              <a:rPr lang="en-GB" dirty="0"/>
              <a:t>, lithium, cyanide)</a:t>
            </a:r>
          </a:p>
          <a:p>
            <a:pPr lvl="2">
              <a:lnSpc>
                <a:spcPct val="90000"/>
              </a:lnSpc>
              <a:defRPr/>
            </a:pPr>
            <a:r>
              <a:rPr lang="en-GB" dirty="0"/>
              <a:t>Alcohol</a:t>
            </a:r>
            <a:endParaRPr lang="is-IS" dirty="0"/>
          </a:p>
          <a:p>
            <a:pPr lvl="1">
              <a:lnSpc>
                <a:spcPct val="90000"/>
              </a:lnSpc>
              <a:defRPr/>
            </a:pPr>
            <a:r>
              <a:rPr lang="en-GB" dirty="0" err="1"/>
              <a:t>Magaskolun</a:t>
            </a:r>
            <a:r>
              <a:rPr lang="en-GB" dirty="0"/>
              <a:t> </a:t>
            </a:r>
            <a:r>
              <a:rPr lang="en-GB" dirty="0" err="1"/>
              <a:t>fjarlægir</a:t>
            </a:r>
            <a:r>
              <a:rPr lang="en-GB" dirty="0"/>
              <a:t> </a:t>
            </a:r>
            <a:r>
              <a:rPr lang="is-IS" dirty="0"/>
              <a:t> </a:t>
            </a:r>
            <a:r>
              <a:rPr lang="en-GB" dirty="0" err="1"/>
              <a:t>sennilega</a:t>
            </a:r>
            <a:r>
              <a:rPr lang="en-GB" dirty="0"/>
              <a:t> </a:t>
            </a:r>
            <a:r>
              <a:rPr lang="en-GB" dirty="0" err="1"/>
              <a:t>aldrei</a:t>
            </a:r>
            <a:r>
              <a:rPr lang="en-GB" dirty="0"/>
              <a:t> </a:t>
            </a:r>
            <a:r>
              <a:rPr lang="en-GB" dirty="0" err="1"/>
              <a:t>meira</a:t>
            </a:r>
            <a:r>
              <a:rPr lang="en-GB" dirty="0"/>
              <a:t> en 30 - 35 %</a:t>
            </a:r>
            <a:r>
              <a:rPr lang="is-IS" dirty="0"/>
              <a:t> töfluleifa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kemur</a:t>
            </a:r>
            <a:r>
              <a:rPr lang="en-GB" dirty="0"/>
              <a:t> </a:t>
            </a:r>
            <a:r>
              <a:rPr lang="en-GB" dirty="0" err="1"/>
              <a:t>trúlega</a:t>
            </a:r>
            <a:r>
              <a:rPr lang="en-GB" dirty="0"/>
              <a:t> </a:t>
            </a:r>
            <a:r>
              <a:rPr lang="en-GB" dirty="0" err="1"/>
              <a:t>ekki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gagni</a:t>
            </a:r>
            <a:r>
              <a:rPr lang="en-GB" dirty="0"/>
              <a:t> </a:t>
            </a:r>
            <a:r>
              <a:rPr lang="en-GB" dirty="0" err="1"/>
              <a:t>nema</a:t>
            </a:r>
            <a:r>
              <a:rPr lang="en-GB" dirty="0"/>
              <a:t> </a:t>
            </a:r>
            <a:r>
              <a:rPr lang="en-GB" dirty="0" err="1"/>
              <a:t>fyrsta</a:t>
            </a:r>
            <a:r>
              <a:rPr lang="en-GB" dirty="0"/>
              <a:t> </a:t>
            </a:r>
            <a:r>
              <a:rPr lang="en-GB" dirty="0" err="1"/>
              <a:t>klukkutímann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61783D7-8686-6BE5-F302-862968EB1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74B2456-8FC0-2B16-B2BA-128CD5AA3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Magaskol</a:t>
            </a:r>
          </a:p>
          <a:p>
            <a:pPr lvl="1">
              <a:defRPr/>
            </a:pPr>
            <a:r>
              <a:rPr lang="en-GB"/>
              <a:t>Ef minnkuð meðvitund eða upphafinn “gag reflex” electiv intubation</a:t>
            </a:r>
          </a:p>
          <a:p>
            <a:pPr lvl="1">
              <a:defRPr/>
            </a:pPr>
            <a:r>
              <a:rPr lang="en-GB"/>
              <a:t>Stór orogastric magasonda, má nota nasogastric sondu ef um er að ræða eitrun frá vökva</a:t>
            </a:r>
          </a:p>
          <a:p>
            <a:pPr lvl="1">
              <a:defRPr/>
            </a:pPr>
            <a:r>
              <a:rPr lang="en-GB"/>
              <a:t>Staðfesta að hún sé á réttum stað</a:t>
            </a:r>
          </a:p>
          <a:p>
            <a:pPr lvl="1">
              <a:defRPr/>
            </a:pPr>
            <a:r>
              <a:rPr lang="en-GB"/>
              <a:t>Trendelenburg eða hliðarlega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0341">
            <a:extLst>
              <a:ext uri="{FF2B5EF4-FFF2-40B4-BE49-F238E27FC236}">
                <a16:creationId xmlns:a16="http://schemas.microsoft.com/office/drawing/2014/main" id="{14002B91-6B76-14B5-D15D-6911E67D3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476250"/>
            <a:ext cx="777716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_0342">
            <a:extLst>
              <a:ext uri="{FF2B5EF4-FFF2-40B4-BE49-F238E27FC236}">
                <a16:creationId xmlns:a16="http://schemas.microsoft.com/office/drawing/2014/main" id="{7EDC0475-D643-9AF6-C2F2-C00AC5E17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620713"/>
            <a:ext cx="7775575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E8A6F84-EA88-2389-918A-B57BEDBBF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557DDDD-6F90-1DC1-7EC7-411A3B7B8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Magaskol</a:t>
            </a:r>
          </a:p>
          <a:p>
            <a:pPr lvl="1">
              <a:defRPr/>
            </a:pPr>
            <a:r>
              <a:rPr lang="en-GB"/>
              <a:t>Skola með saltvatni, 50 - 100 ml í einu í minni börnum, 150 - 200 ml í eldri börnum og unglingum uns skolið er hreint</a:t>
            </a:r>
          </a:p>
          <a:p>
            <a:pPr lvl="1">
              <a:defRPr/>
            </a:pPr>
            <a:r>
              <a:rPr lang="en-GB"/>
              <a:t>Gefa kol áður en túban er fjarlægð ef </a:t>
            </a:r>
            <a:r>
              <a:rPr lang="is-IS"/>
              <a:t>ábending</a:t>
            </a:r>
            <a:endParaRPr lang="en-GB"/>
          </a:p>
          <a:p>
            <a:pPr>
              <a:defRPr/>
            </a:pPr>
            <a:r>
              <a:rPr lang="en-GB"/>
              <a:t>Complicationir 3 %</a:t>
            </a:r>
          </a:p>
          <a:p>
            <a:pPr lvl="1">
              <a:defRPr/>
            </a:pPr>
            <a:r>
              <a:rPr lang="en-GB"/>
              <a:t>Aspiration</a:t>
            </a:r>
          </a:p>
          <a:p>
            <a:pPr lvl="1">
              <a:defRPr/>
            </a:pPr>
            <a:r>
              <a:rPr lang="en-GB"/>
              <a:t>Perforation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7CCBC58-2191-2AF5-52DE-A923619D3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6B37719-568F-D32C-41F5-B936D3BAE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Kol</a:t>
            </a:r>
            <a:r>
              <a:rPr lang="en-GB" dirty="0"/>
              <a:t> (activated charcoal)</a:t>
            </a:r>
          </a:p>
          <a:p>
            <a:pPr lvl="1">
              <a:defRPr/>
            </a:pPr>
            <a:r>
              <a:rPr lang="en-GB" dirty="0"/>
              <a:t>Taka </a:t>
            </a:r>
            <a:r>
              <a:rPr lang="en-GB" dirty="0" err="1"/>
              <a:t>upp</a:t>
            </a:r>
            <a:r>
              <a:rPr lang="en-GB" dirty="0"/>
              <a:t> </a:t>
            </a:r>
            <a:r>
              <a:rPr lang="en-GB" dirty="0" err="1"/>
              <a:t>ýmis</a:t>
            </a:r>
            <a:r>
              <a:rPr lang="en-GB" dirty="0"/>
              <a:t> </a:t>
            </a:r>
            <a:r>
              <a:rPr lang="en-GB" dirty="0" err="1"/>
              <a:t>lyf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eiturefni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koma</a:t>
            </a:r>
            <a:r>
              <a:rPr lang="en-GB" dirty="0"/>
              <a:t> </a:t>
            </a:r>
            <a:r>
              <a:rPr lang="en-GB" dirty="0" err="1"/>
              <a:t>þannig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veg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þau</a:t>
            </a:r>
            <a:r>
              <a:rPr lang="en-GB" dirty="0"/>
              <a:t> </a:t>
            </a:r>
            <a:r>
              <a:rPr lang="en-GB" dirty="0" err="1"/>
              <a:t>frásogist</a:t>
            </a:r>
            <a:r>
              <a:rPr lang="en-GB" dirty="0"/>
              <a:t> </a:t>
            </a:r>
            <a:r>
              <a:rPr lang="en-GB" dirty="0" err="1"/>
              <a:t>úr</a:t>
            </a:r>
            <a:r>
              <a:rPr lang="en-GB" dirty="0"/>
              <a:t> </a:t>
            </a:r>
            <a:r>
              <a:rPr lang="en-GB" dirty="0" err="1"/>
              <a:t>meltingarvegi</a:t>
            </a:r>
            <a:endParaRPr lang="en-GB" dirty="0"/>
          </a:p>
          <a:p>
            <a:pPr lvl="1">
              <a:defRPr/>
            </a:pPr>
            <a:r>
              <a:rPr lang="en-GB" dirty="0"/>
              <a:t>Geta </a:t>
            </a:r>
            <a:r>
              <a:rPr lang="en-GB" dirty="0" err="1"/>
              <a:t>valdið</a:t>
            </a:r>
            <a:r>
              <a:rPr lang="en-GB" dirty="0"/>
              <a:t> </a:t>
            </a:r>
            <a:r>
              <a:rPr lang="en-GB" dirty="0" err="1"/>
              <a:t>alvarlegum</a:t>
            </a:r>
            <a:r>
              <a:rPr lang="en-GB" dirty="0"/>
              <a:t> </a:t>
            </a:r>
            <a:r>
              <a:rPr lang="en-GB" dirty="0" err="1"/>
              <a:t>lungnabólgum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aspiration</a:t>
            </a:r>
          </a:p>
          <a:p>
            <a:pPr lvl="1">
              <a:defRPr/>
            </a:pPr>
            <a:r>
              <a:rPr lang="en-GB" dirty="0" err="1"/>
              <a:t>Alvarlegar</a:t>
            </a:r>
            <a:r>
              <a:rPr lang="en-GB" dirty="0"/>
              <a:t> </a:t>
            </a:r>
            <a:r>
              <a:rPr lang="en-GB" dirty="0" err="1"/>
              <a:t>eitranir</a:t>
            </a:r>
            <a:r>
              <a:rPr lang="en-GB" dirty="0"/>
              <a:t>, </a:t>
            </a:r>
            <a:r>
              <a:rPr lang="en-GB" dirty="0" err="1"/>
              <a:t>gera</a:t>
            </a:r>
            <a:r>
              <a:rPr lang="en-GB" dirty="0"/>
              <a:t> risk- benefit mat</a:t>
            </a:r>
          </a:p>
          <a:p>
            <a:pPr lvl="1">
              <a:buFont typeface="Wingdings" pitchFamily="2" charset="2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_0340">
            <a:extLst>
              <a:ext uri="{FF2B5EF4-FFF2-40B4-BE49-F238E27FC236}">
                <a16:creationId xmlns:a16="http://schemas.microsoft.com/office/drawing/2014/main" id="{57368683-33AA-BA64-74E5-9BC498F78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692150"/>
            <a:ext cx="7561263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C754EFC-168B-586A-821C-63DDD9AE0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Faraldsfræði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5DB056B-A31E-EC33-66A9-FE7B6839C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Rannsókn</a:t>
            </a:r>
            <a:r>
              <a:rPr lang="en-GB" dirty="0"/>
              <a:t> </a:t>
            </a:r>
            <a:r>
              <a:rPr lang="en-GB" dirty="0" err="1"/>
              <a:t>árið</a:t>
            </a:r>
            <a:r>
              <a:rPr lang="en-GB" dirty="0"/>
              <a:t> 2002 </a:t>
            </a:r>
          </a:p>
          <a:p>
            <a:pPr lvl="1">
              <a:defRPr/>
            </a:pPr>
            <a:r>
              <a:rPr lang="en-GB" dirty="0"/>
              <a:t>871 </a:t>
            </a:r>
            <a:r>
              <a:rPr lang="en-GB" dirty="0" err="1"/>
              <a:t>eitrun</a:t>
            </a:r>
            <a:r>
              <a:rPr lang="en-GB" dirty="0"/>
              <a:t> </a:t>
            </a:r>
            <a:r>
              <a:rPr lang="en-GB" dirty="0" err="1"/>
              <a:t>skráð</a:t>
            </a:r>
            <a:r>
              <a:rPr lang="en-GB" dirty="0"/>
              <a:t> í </a:t>
            </a:r>
            <a:r>
              <a:rPr lang="en-GB" dirty="0" err="1"/>
              <a:t>börnum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unglingum</a:t>
            </a:r>
            <a:r>
              <a:rPr lang="en-GB" dirty="0"/>
              <a:t> ( </a:t>
            </a:r>
            <a:r>
              <a:rPr lang="en-GB" dirty="0" err="1"/>
              <a:t>innan</a:t>
            </a:r>
            <a:r>
              <a:rPr lang="en-GB" dirty="0"/>
              <a:t> 18 </a:t>
            </a:r>
            <a:r>
              <a:rPr lang="en-GB" dirty="0" err="1"/>
              <a:t>ára</a:t>
            </a:r>
            <a:r>
              <a:rPr lang="en-GB" dirty="0"/>
              <a:t> )</a:t>
            </a:r>
          </a:p>
          <a:p>
            <a:pPr lvl="1">
              <a:defRPr/>
            </a:pPr>
            <a:r>
              <a:rPr lang="en-GB" dirty="0" err="1"/>
              <a:t>Þar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2/3 í </a:t>
            </a:r>
            <a:r>
              <a:rPr lang="en-GB" dirty="0" err="1"/>
              <a:t>börnum</a:t>
            </a:r>
            <a:r>
              <a:rPr lang="en-GB" dirty="0"/>
              <a:t> </a:t>
            </a:r>
            <a:r>
              <a:rPr lang="en-GB" dirty="0" err="1"/>
              <a:t>innan</a:t>
            </a:r>
            <a:r>
              <a:rPr lang="en-GB" dirty="0"/>
              <a:t> 3 </a:t>
            </a:r>
            <a:r>
              <a:rPr lang="en-GB" dirty="0" err="1"/>
              <a:t>ára</a:t>
            </a:r>
            <a:endParaRPr lang="en-GB" dirty="0"/>
          </a:p>
          <a:p>
            <a:pPr lvl="1">
              <a:defRPr/>
            </a:pPr>
            <a:r>
              <a:rPr lang="is-IS" dirty="0"/>
              <a:t>Óhapp í 82,3 % tilvika</a:t>
            </a:r>
          </a:p>
          <a:p>
            <a:pPr lvl="1">
              <a:defRPr/>
            </a:pPr>
            <a:r>
              <a:rPr lang="is-IS" dirty="0"/>
              <a:t>Sjálfsvígstilraun í 7,5 % tilvika</a:t>
            </a:r>
          </a:p>
          <a:p>
            <a:pPr lvl="1">
              <a:defRPr/>
            </a:pPr>
            <a:r>
              <a:rPr lang="is-IS" dirty="0"/>
              <a:t>14,5 % voru meðhöndluð á heilbrigðisstofnun</a:t>
            </a:r>
          </a:p>
          <a:p>
            <a:pPr lvl="1">
              <a:defRPr/>
            </a:pPr>
            <a:r>
              <a:rPr lang="is-IS" dirty="0"/>
              <a:t>7,7 % innlögð á sjúkrahús</a:t>
            </a:r>
          </a:p>
          <a:p>
            <a:pPr>
              <a:buFont typeface="Monotype Sorts" pitchFamily="2" charset="2"/>
              <a:buNone/>
              <a:defRPr/>
            </a:pPr>
            <a:endParaRPr lang="en-GB" dirty="0"/>
          </a:p>
          <a:p>
            <a:pPr lvl="1">
              <a:buFont typeface="Wingdings" pitchFamily="2" charset="2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DF70C49-908E-FF43-39AC-16A10F613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A50FAF3-6ADE-45C9-D6D2-3907F18B9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Kol</a:t>
            </a:r>
            <a:r>
              <a:rPr lang="en-GB" dirty="0"/>
              <a:t> (activated charcoal)</a:t>
            </a:r>
          </a:p>
          <a:p>
            <a:pPr lvl="1">
              <a:defRPr/>
            </a:pPr>
            <a:r>
              <a:rPr lang="en-GB" dirty="0" err="1"/>
              <a:t>Skammtur</a:t>
            </a:r>
            <a:endParaRPr lang="en-GB" dirty="0"/>
          </a:p>
          <a:p>
            <a:pPr lvl="2">
              <a:defRPr/>
            </a:pPr>
            <a:r>
              <a:rPr lang="en-GB" dirty="0"/>
              <a:t>25 - 50 </a:t>
            </a:r>
            <a:r>
              <a:rPr lang="en-GB" dirty="0" err="1"/>
              <a:t>gr</a:t>
            </a:r>
            <a:r>
              <a:rPr lang="en-GB" dirty="0"/>
              <a:t> í </a:t>
            </a:r>
            <a:r>
              <a:rPr lang="en-GB" dirty="0" err="1"/>
              <a:t>börnum</a:t>
            </a:r>
            <a:r>
              <a:rPr lang="en-GB" dirty="0"/>
              <a:t> &lt; 6ára</a:t>
            </a:r>
          </a:p>
          <a:p>
            <a:pPr lvl="2">
              <a:defRPr/>
            </a:pPr>
            <a:r>
              <a:rPr lang="en-GB" dirty="0"/>
              <a:t>50 - 100 </a:t>
            </a:r>
            <a:r>
              <a:rPr lang="en-GB" dirty="0" err="1"/>
              <a:t>gr</a:t>
            </a:r>
            <a:r>
              <a:rPr lang="en-GB" dirty="0"/>
              <a:t> í </a:t>
            </a:r>
            <a:r>
              <a:rPr lang="en-GB" dirty="0" err="1"/>
              <a:t>eldri</a:t>
            </a:r>
            <a:r>
              <a:rPr lang="en-GB" dirty="0"/>
              <a:t> </a:t>
            </a:r>
            <a:r>
              <a:rPr lang="en-GB" dirty="0" err="1"/>
              <a:t>börnum</a:t>
            </a:r>
            <a:endParaRPr lang="en-GB" dirty="0"/>
          </a:p>
          <a:p>
            <a:pPr lvl="2">
              <a:buFontTx/>
              <a:buNone/>
              <a:defRPr/>
            </a:pPr>
            <a:r>
              <a:rPr lang="en-GB" dirty="0"/>
              <a:t>                EÐA</a:t>
            </a:r>
          </a:p>
          <a:p>
            <a:pPr lvl="2">
              <a:defRPr/>
            </a:pPr>
            <a:r>
              <a:rPr lang="en-GB" dirty="0"/>
              <a:t>1 </a:t>
            </a:r>
            <a:r>
              <a:rPr lang="en-GB" dirty="0" err="1"/>
              <a:t>gr</a:t>
            </a:r>
            <a:r>
              <a:rPr lang="en-GB" dirty="0"/>
              <a:t>/kg ( </a:t>
            </a:r>
            <a:r>
              <a:rPr lang="en-GB" dirty="0" err="1"/>
              <a:t>lítill</a:t>
            </a:r>
            <a:r>
              <a:rPr lang="en-GB" dirty="0"/>
              <a:t> </a:t>
            </a:r>
            <a:r>
              <a:rPr lang="en-GB" dirty="0" err="1"/>
              <a:t>skamm</a:t>
            </a:r>
            <a:r>
              <a:rPr lang="is-IS" dirty="0"/>
              <a:t>tur ?)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C672C-9A03-4F89-5027-EAF261AED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44" y="372142"/>
            <a:ext cx="8352928" cy="622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10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A4ADDD1-6E3F-DECF-E775-C8B57AC74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C5B5135-2A11-18EF-3AB2-E35B434D8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Kol</a:t>
            </a:r>
            <a:r>
              <a:rPr lang="en-GB" dirty="0"/>
              <a:t> (activated charcoal)</a:t>
            </a:r>
          </a:p>
          <a:p>
            <a:pPr lvl="1">
              <a:defRPr/>
            </a:pPr>
            <a:r>
              <a:rPr lang="en-GB" dirty="0" err="1"/>
              <a:t>Þarf</a:t>
            </a:r>
            <a:r>
              <a:rPr lang="en-GB" dirty="0"/>
              <a:t> oft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gefa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magasondu</a:t>
            </a:r>
            <a:endParaRPr lang="en-GB" dirty="0"/>
          </a:p>
          <a:p>
            <a:pPr lvl="1">
              <a:defRPr/>
            </a:pPr>
            <a:r>
              <a:rPr lang="en-GB" dirty="0" err="1"/>
              <a:t>Tryggja</a:t>
            </a:r>
            <a:r>
              <a:rPr lang="en-GB" dirty="0"/>
              <a:t> </a:t>
            </a:r>
            <a:r>
              <a:rPr lang="en-GB" dirty="0" err="1"/>
              <a:t>öndunarveg</a:t>
            </a:r>
            <a:endParaRPr lang="en-GB" dirty="0"/>
          </a:p>
          <a:p>
            <a:pPr lvl="1">
              <a:defRPr/>
            </a:pPr>
            <a:r>
              <a:rPr lang="en-GB" dirty="0" err="1"/>
              <a:t>Stundum</a:t>
            </a:r>
            <a:r>
              <a:rPr lang="en-GB" dirty="0"/>
              <a:t> </a:t>
            </a:r>
            <a:r>
              <a:rPr lang="en-GB" dirty="0" err="1"/>
              <a:t>hægt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láta</a:t>
            </a:r>
            <a:r>
              <a:rPr lang="en-GB" dirty="0"/>
              <a:t> </a:t>
            </a:r>
            <a:r>
              <a:rPr lang="en-GB" dirty="0" err="1"/>
              <a:t>börn</a:t>
            </a:r>
            <a:r>
              <a:rPr lang="en-GB" dirty="0"/>
              <a:t> </a:t>
            </a:r>
            <a:r>
              <a:rPr lang="en-GB" dirty="0" err="1"/>
              <a:t>drekka</a:t>
            </a:r>
            <a:r>
              <a:rPr lang="en-GB" dirty="0"/>
              <a:t> </a:t>
            </a:r>
            <a:r>
              <a:rPr lang="en-GB" dirty="0" err="1"/>
              <a:t>kolin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sjálfsagt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reyna</a:t>
            </a:r>
            <a:r>
              <a:rPr lang="en-GB" dirty="0"/>
              <a:t> </a:t>
            </a:r>
            <a:r>
              <a:rPr lang="en-GB" dirty="0" err="1"/>
              <a:t>það</a:t>
            </a:r>
            <a:r>
              <a:rPr lang="en-GB" dirty="0"/>
              <a:t> </a:t>
            </a:r>
          </a:p>
          <a:p>
            <a:pPr lvl="1">
              <a:defRPr/>
            </a:pPr>
            <a:r>
              <a:rPr lang="en-GB" dirty="0"/>
              <a:t>https://</a:t>
            </a:r>
            <a:r>
              <a:rPr lang="en-GB" dirty="0" err="1"/>
              <a:t>www.rch.org.au</a:t>
            </a:r>
            <a:r>
              <a:rPr lang="en-GB" dirty="0"/>
              <a:t>/</a:t>
            </a:r>
            <a:r>
              <a:rPr lang="en-GB" dirty="0" err="1"/>
              <a:t>clinicalguide</a:t>
            </a:r>
            <a:r>
              <a:rPr lang="en-GB" dirty="0"/>
              <a:t>/</a:t>
            </a:r>
            <a:r>
              <a:rPr lang="en-GB" dirty="0" err="1"/>
              <a:t>guideline_index</a:t>
            </a:r>
            <a:r>
              <a:rPr lang="en-GB" dirty="0"/>
              <a:t>/</a:t>
            </a:r>
            <a:r>
              <a:rPr lang="en-GB" dirty="0" err="1"/>
              <a:t>Use_of_Activated_Charcoal_in_Poisonings</a:t>
            </a:r>
            <a:r>
              <a:rPr lang="en-GB" dirty="0"/>
              <a:t>/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66B1C06-B3CC-E41A-BA34-0AB280640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Paracetamol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2D940A3-B0D6-9589-A4A7-F0D43FB17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Algengasta lyfjaeitrun í öllum aldurshópum </a:t>
            </a:r>
          </a:p>
          <a:p>
            <a:pPr>
              <a:defRPr/>
            </a:pPr>
            <a:r>
              <a:rPr lang="en-GB"/>
              <a:t>Sjaldan banvænt</a:t>
            </a:r>
          </a:p>
          <a:p>
            <a:pPr lvl="1">
              <a:defRPr/>
            </a:pPr>
            <a:r>
              <a:rPr lang="en-GB"/>
              <a:t>Ung  börn taka yfirleitt of lítinn skammt til að valda eitrun</a:t>
            </a:r>
          </a:p>
          <a:p>
            <a:pPr lvl="1">
              <a:defRPr/>
            </a:pPr>
            <a:r>
              <a:rPr lang="en-GB"/>
              <a:t>Eitrunareinkenni koma seint fram og því nægur tími til að gefa andefni sem er mjög virkt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279ABE2-7AF5-1125-CDE6-F0DC2A45A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Paracetamol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3FF67F5-293B-6C0B-549A-EA83BE615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/>
              <a:t>Metabolismi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Frásogast fljótt frá meltingarvegi 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Hæsta serum þéttni yfirleitt innan 1.5 klst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90 % brotið niður í lifur, conjugerað við sulfite eða glucuronide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5% brotið niður </a:t>
            </a:r>
            <a:r>
              <a:rPr lang="is-IS"/>
              <a:t>a</a:t>
            </a:r>
            <a:r>
              <a:rPr lang="en-GB"/>
              <a:t>f Cytochrome P450 í lifrartoxist niðurbrotsefni (N-acetyl-benzoquinoneimine)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N-acetyl-benzoquinoneinemine er að öllu jöfnu breytt með glutathion í cystein oc mercapturic acid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7FB06D2B-AD71-A0F0-7A14-60E41BBED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304800"/>
          <a:ext cx="45720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7569200" imgH="10121900" progId="PhotoDeluxe.Image.2">
                  <p:embed/>
                </p:oleObj>
              </mc:Choice>
              <mc:Fallback>
                <p:oleObj name="Image" r:id="rId2" imgW="7569200" imgH="10121900" progId="PhotoDeluxe.Image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800"/>
                        <a:ext cx="45720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8E9DDC2-AF24-077E-0215-5E6185D11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Paracetamol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D699989-21E3-87AE-0444-86C72C876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Metabolismi</a:t>
            </a:r>
          </a:p>
          <a:p>
            <a:pPr lvl="1">
              <a:defRPr/>
            </a:pPr>
            <a:r>
              <a:rPr lang="en-GB"/>
              <a:t>Börn innan 12 ára nota aðallega sulfite pathway</a:t>
            </a:r>
          </a:p>
          <a:p>
            <a:pPr lvl="1">
              <a:defRPr/>
            </a:pPr>
            <a:r>
              <a:rPr lang="en-GB"/>
              <a:t>Glucuronide og sulfite pathway eru mettanleg niðurbrotsferli</a:t>
            </a:r>
          </a:p>
          <a:p>
            <a:pPr lvl="1">
              <a:defRPr/>
            </a:pPr>
            <a:r>
              <a:rPr lang="en-GB"/>
              <a:t>Við háa skammta af paracetamol er það í auknum mæli brotið niður af Cytchrome P450 og þá safnast N-acetyl-benzoquinoneinemine fyrir, binst við protein í lifrarfrumum og veldur lifrarnecrosu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861754-3BFE-A67F-3475-60D03F231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Paracetamol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98C8380-30F7-A6C5-BAC4-BF76F2986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Lifrartoxiskir</a:t>
            </a:r>
            <a:r>
              <a:rPr lang="en-GB" dirty="0"/>
              <a:t> </a:t>
            </a:r>
            <a:r>
              <a:rPr lang="en-GB" dirty="0" err="1"/>
              <a:t>skammtar</a:t>
            </a:r>
            <a:endParaRPr lang="en-GB" dirty="0"/>
          </a:p>
          <a:p>
            <a:pPr lvl="1">
              <a:defRPr/>
            </a:pPr>
            <a:r>
              <a:rPr lang="en-GB" dirty="0"/>
              <a:t>&gt; 150 mg/kg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börn</a:t>
            </a:r>
            <a:endParaRPr lang="en-GB" dirty="0"/>
          </a:p>
          <a:p>
            <a:pPr lvl="1">
              <a:defRPr/>
            </a:pPr>
            <a:r>
              <a:rPr lang="en-GB" dirty="0"/>
              <a:t>&gt; 7 </a:t>
            </a:r>
            <a:r>
              <a:rPr lang="en-GB" dirty="0" err="1"/>
              <a:t>gr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fullorðna</a:t>
            </a:r>
            <a:endParaRPr lang="en-GB" dirty="0"/>
          </a:p>
          <a:p>
            <a:pPr lvl="1">
              <a:defRPr/>
            </a:pPr>
            <a:r>
              <a:rPr lang="en-GB" dirty="0" err="1"/>
              <a:t>Chroniskir</a:t>
            </a:r>
            <a:r>
              <a:rPr lang="en-GB" dirty="0"/>
              <a:t> </a:t>
            </a:r>
            <a:r>
              <a:rPr lang="en-GB" dirty="0" err="1"/>
              <a:t>skammtar</a:t>
            </a:r>
            <a:r>
              <a:rPr lang="en-GB" dirty="0"/>
              <a:t> 100 mg/kg/dag í </a:t>
            </a:r>
            <a:r>
              <a:rPr lang="en-GB" dirty="0" err="1"/>
              <a:t>meira</a:t>
            </a:r>
            <a:r>
              <a:rPr lang="en-GB" dirty="0"/>
              <a:t> en 3 </a:t>
            </a:r>
            <a:r>
              <a:rPr lang="en-GB" dirty="0" err="1"/>
              <a:t>daga</a:t>
            </a:r>
            <a:r>
              <a:rPr lang="en-GB" dirty="0"/>
              <a:t>,  150 mg/kg/dag í </a:t>
            </a:r>
            <a:r>
              <a:rPr lang="en-GB" dirty="0" err="1"/>
              <a:t>tvo</a:t>
            </a:r>
            <a:r>
              <a:rPr lang="en-GB" dirty="0"/>
              <a:t> </a:t>
            </a:r>
            <a:r>
              <a:rPr lang="en-GB" dirty="0" err="1"/>
              <a:t>daga</a:t>
            </a:r>
            <a:r>
              <a:rPr lang="en-GB" dirty="0"/>
              <a:t> </a:t>
            </a:r>
            <a:r>
              <a:rPr lang="en-GB" dirty="0" err="1"/>
              <a:t>eða</a:t>
            </a:r>
            <a:r>
              <a:rPr lang="en-GB" dirty="0"/>
              <a:t> 200 mg/kg/dag í </a:t>
            </a:r>
            <a:r>
              <a:rPr lang="en-GB" dirty="0" err="1"/>
              <a:t>sólarhring</a:t>
            </a:r>
            <a:r>
              <a:rPr lang="en-GB" dirty="0"/>
              <a:t> </a:t>
            </a:r>
            <a:r>
              <a:rPr lang="en-GB" dirty="0" err="1"/>
              <a:t>hafa</a:t>
            </a:r>
            <a:r>
              <a:rPr lang="en-GB" dirty="0"/>
              <a:t> </a:t>
            </a:r>
            <a:r>
              <a:rPr lang="en-GB" dirty="0" err="1"/>
              <a:t>valdið</a:t>
            </a:r>
            <a:r>
              <a:rPr lang="en-GB" dirty="0"/>
              <a:t> </a:t>
            </a:r>
            <a:r>
              <a:rPr lang="en-GB" dirty="0" err="1"/>
              <a:t>lifrarskemmdum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2BE0E26-0BEF-174C-A82D-172FD614C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Paracetamol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9D640C4-B622-36AD-E8E9-8D7540255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Eitrunareinkenni</a:t>
            </a:r>
          </a:p>
          <a:p>
            <a:pPr lvl="1">
              <a:defRPr/>
            </a:pPr>
            <a:r>
              <a:rPr lang="en-GB"/>
              <a:t>Stig 1 (12 - 24 tímar)</a:t>
            </a:r>
          </a:p>
          <a:p>
            <a:pPr lvl="2">
              <a:defRPr/>
            </a:pPr>
            <a:r>
              <a:rPr lang="en-GB"/>
              <a:t>Lystarleysi</a:t>
            </a:r>
          </a:p>
          <a:p>
            <a:pPr lvl="2">
              <a:defRPr/>
            </a:pPr>
            <a:r>
              <a:rPr lang="en-GB"/>
              <a:t>Ógleði</a:t>
            </a:r>
          </a:p>
          <a:p>
            <a:pPr lvl="2">
              <a:defRPr/>
            </a:pPr>
            <a:r>
              <a:rPr lang="en-GB"/>
              <a:t>Uppköst</a:t>
            </a:r>
          </a:p>
          <a:p>
            <a:pPr lvl="2">
              <a:defRPr/>
            </a:pPr>
            <a:r>
              <a:rPr lang="en-GB"/>
              <a:t>Geta verið einkennalítil þrátt fyrir eitrunarskammt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DA38388-64B4-FD23-F09B-9031FCDB9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Paracetamol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464C8FF-5B83-5A70-7111-7CF6C2D69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Eitrunareinkenni</a:t>
            </a:r>
          </a:p>
          <a:p>
            <a:pPr lvl="1">
              <a:defRPr/>
            </a:pPr>
            <a:r>
              <a:rPr lang="en-GB"/>
              <a:t>Stig 2 ( 24 - 48 tímar )</a:t>
            </a:r>
          </a:p>
          <a:p>
            <a:pPr lvl="2">
              <a:defRPr/>
            </a:pPr>
            <a:r>
              <a:rPr lang="en-GB"/>
              <a:t>Hækkun á lifrarprófum sérstaklega PT</a:t>
            </a:r>
          </a:p>
          <a:p>
            <a:pPr lvl="2">
              <a:defRPr/>
            </a:pPr>
            <a:r>
              <a:rPr lang="en-GB"/>
              <a:t>Áframhaldandi eða versnandi einkenni frá meltingarvegi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63EDD08-3CD0-6625-46A2-8B0BA42E4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Faraldsfræði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FF10771-349A-406F-2065-5786E0A51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Börn skiptast í þrjá aldurshópa með tilliti til eitrana</a:t>
            </a:r>
          </a:p>
          <a:p>
            <a:pPr lvl="1">
              <a:defRPr/>
            </a:pPr>
            <a:r>
              <a:rPr lang="en-GB"/>
              <a:t>Börn yngri en 5 ára</a:t>
            </a:r>
          </a:p>
          <a:p>
            <a:pPr lvl="2">
              <a:defRPr/>
            </a:pPr>
            <a:r>
              <a:rPr lang="en-GB"/>
              <a:t>Stærstur hluti eitrunartilfella</a:t>
            </a:r>
          </a:p>
          <a:p>
            <a:pPr lvl="2">
              <a:defRPr/>
            </a:pPr>
            <a:r>
              <a:rPr lang="en-GB"/>
              <a:t>Setja uppí sig hluti af forvitni og taka því yfirleitt lítinn skammt og aðeins eitt efni</a:t>
            </a:r>
          </a:p>
          <a:p>
            <a:pPr lvl="2">
              <a:defRPr/>
            </a:pPr>
            <a:r>
              <a:rPr lang="en-GB"/>
              <a:t>Stundum gefið e-ð af eldra systkini</a:t>
            </a:r>
          </a:p>
          <a:p>
            <a:pPr lvl="2">
              <a:defRPr/>
            </a:pPr>
            <a:r>
              <a:rPr lang="en-GB"/>
              <a:t>Hafa í huga abuse í börnum sem ekki eru enn farin að ganga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D9DD17D-871C-C0A2-7633-60EE57B12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Paracetamol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84EA195-C841-A004-860F-E9889B405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Eitrunareinkenni</a:t>
            </a:r>
          </a:p>
          <a:p>
            <a:pPr lvl="1">
              <a:defRPr/>
            </a:pPr>
            <a:r>
              <a:rPr lang="en-GB"/>
              <a:t>Stig 3 (72 - 96 tímar)</a:t>
            </a:r>
          </a:p>
          <a:p>
            <a:pPr lvl="2">
              <a:defRPr/>
            </a:pPr>
            <a:r>
              <a:rPr lang="en-GB"/>
              <a:t>Mikil hækkun á lifrarensímum</a:t>
            </a:r>
          </a:p>
          <a:p>
            <a:pPr lvl="2">
              <a:defRPr/>
            </a:pPr>
            <a:r>
              <a:rPr lang="en-GB"/>
              <a:t>Hugsanlega hypoglycemia, metabolisk acidosa, encephalopathy eða blæðingar secundert við lifrarbilun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77E780D-EDBA-4DE3-622F-A64DACB22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Paracetamol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BF86F38-9950-15AE-A6DD-0375798FC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Eitrunareinkenni</a:t>
            </a:r>
          </a:p>
          <a:p>
            <a:pPr lvl="1">
              <a:defRPr/>
            </a:pPr>
            <a:r>
              <a:rPr lang="en-GB"/>
              <a:t>Stig 4 ( 7 - 8 dagar )</a:t>
            </a:r>
          </a:p>
          <a:p>
            <a:pPr lvl="2">
              <a:defRPr/>
            </a:pPr>
            <a:r>
              <a:rPr lang="en-GB"/>
              <a:t>Recovery</a:t>
            </a:r>
          </a:p>
          <a:p>
            <a:pPr lvl="2">
              <a:defRPr/>
            </a:pPr>
            <a:r>
              <a:rPr lang="en-GB"/>
              <a:t>End-organ failure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8C21802-AEEC-786A-7E1F-8EFE4A6E6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Paracetamol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EA48EC5-4A33-E65D-3823-BA5FA8F34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Rannsóknir</a:t>
            </a:r>
          </a:p>
          <a:p>
            <a:pPr lvl="1">
              <a:defRPr/>
            </a:pPr>
            <a:r>
              <a:rPr lang="en-GB"/>
              <a:t>Ef grunur um toxiskan skammt</a:t>
            </a:r>
          </a:p>
          <a:p>
            <a:pPr lvl="2">
              <a:defRPr/>
            </a:pPr>
            <a:r>
              <a:rPr lang="en-GB"/>
              <a:t>Serum paracetamol (&gt; fjórum tímum eftir inntöku)</a:t>
            </a:r>
          </a:p>
          <a:p>
            <a:pPr lvl="2">
              <a:defRPr/>
            </a:pPr>
            <a:r>
              <a:rPr lang="en-GB"/>
              <a:t>ASAT, ALAT, PT, amylase, lipase, bilrubin,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900CF55-AEB2-5A78-40EE-AB39DEDFE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Paracetamol</a:t>
            </a:r>
            <a:endParaRPr lang="en-GB" dirty="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EC69A1C-EF30-7639-A8C1-8F69EEF9D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Meðferð</a:t>
            </a:r>
            <a:r>
              <a:rPr lang="en-GB" dirty="0"/>
              <a:t> </a:t>
            </a:r>
          </a:p>
          <a:p>
            <a:pPr lvl="1">
              <a:defRPr/>
            </a:pPr>
            <a:r>
              <a:rPr lang="en-GB" dirty="0" err="1"/>
              <a:t>Lyfjakol</a:t>
            </a:r>
            <a:r>
              <a:rPr lang="en-GB" dirty="0"/>
              <a:t> </a:t>
            </a:r>
            <a:r>
              <a:rPr lang="en-GB" dirty="0" err="1"/>
              <a:t>ef</a:t>
            </a:r>
            <a:r>
              <a:rPr lang="en-GB" dirty="0"/>
              <a:t> </a:t>
            </a:r>
            <a:r>
              <a:rPr lang="en-GB" dirty="0" err="1"/>
              <a:t>sjúklingur</a:t>
            </a:r>
            <a:r>
              <a:rPr lang="en-GB" dirty="0"/>
              <a:t> </a:t>
            </a:r>
            <a:r>
              <a:rPr lang="en-GB" dirty="0" err="1"/>
              <a:t>kemur</a:t>
            </a:r>
            <a:r>
              <a:rPr lang="en-GB" dirty="0"/>
              <a:t> </a:t>
            </a:r>
            <a:r>
              <a:rPr lang="en-GB" dirty="0" err="1"/>
              <a:t>innan</a:t>
            </a:r>
            <a:r>
              <a:rPr lang="en-GB" dirty="0"/>
              <a:t> </a:t>
            </a:r>
            <a:r>
              <a:rPr lang="en-GB" dirty="0" err="1"/>
              <a:t>klukkutíma</a:t>
            </a:r>
            <a:endParaRPr lang="en-GB" dirty="0"/>
          </a:p>
          <a:p>
            <a:pPr lvl="1">
              <a:defRPr/>
            </a:pPr>
            <a:r>
              <a:rPr lang="en-GB" dirty="0" err="1"/>
              <a:t>Mæla</a:t>
            </a:r>
            <a:r>
              <a:rPr lang="en-GB" dirty="0"/>
              <a:t> í </a:t>
            </a:r>
            <a:r>
              <a:rPr lang="en-GB" dirty="0" err="1"/>
              <a:t>blóði</a:t>
            </a:r>
            <a:r>
              <a:rPr lang="en-GB" dirty="0"/>
              <a:t> 4 </a:t>
            </a:r>
            <a:r>
              <a:rPr lang="en-GB" dirty="0" err="1"/>
              <a:t>tímum</a:t>
            </a:r>
            <a:r>
              <a:rPr lang="en-GB" dirty="0"/>
              <a:t> </a:t>
            </a:r>
            <a:r>
              <a:rPr lang="en-GB" dirty="0" err="1"/>
              <a:t>eftir</a:t>
            </a:r>
            <a:r>
              <a:rPr lang="en-GB" dirty="0"/>
              <a:t> </a:t>
            </a:r>
            <a:r>
              <a:rPr lang="en-GB" dirty="0" err="1"/>
              <a:t>inntöku</a:t>
            </a:r>
            <a:r>
              <a:rPr lang="en-GB" dirty="0"/>
              <a:t>; </a:t>
            </a:r>
            <a:r>
              <a:rPr lang="en-GB" dirty="0" err="1"/>
              <a:t>Nomogram</a:t>
            </a:r>
            <a:endParaRPr lang="en-GB" dirty="0"/>
          </a:p>
          <a:p>
            <a:pPr lvl="1">
              <a:defRPr/>
            </a:pPr>
            <a:r>
              <a:rPr lang="en-GB" dirty="0" err="1"/>
              <a:t>Hefja</a:t>
            </a:r>
            <a:r>
              <a:rPr lang="en-GB" dirty="0"/>
              <a:t> </a:t>
            </a:r>
            <a:r>
              <a:rPr lang="en-GB" dirty="0" err="1"/>
              <a:t>meðferð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Acetylcystein</a:t>
            </a:r>
            <a:r>
              <a:rPr lang="en-GB" dirty="0"/>
              <a:t> </a:t>
            </a:r>
            <a:r>
              <a:rPr lang="en-GB" dirty="0" err="1"/>
              <a:t>ef</a:t>
            </a:r>
            <a:r>
              <a:rPr lang="en-GB" dirty="0"/>
              <a:t> :</a:t>
            </a:r>
          </a:p>
          <a:p>
            <a:pPr lvl="2">
              <a:defRPr/>
            </a:pPr>
            <a:r>
              <a:rPr lang="en-GB" dirty="0" err="1"/>
              <a:t>Paracetamol</a:t>
            </a:r>
            <a:r>
              <a:rPr lang="en-GB" dirty="0"/>
              <a:t> </a:t>
            </a:r>
            <a:r>
              <a:rPr lang="en-GB" dirty="0" err="1"/>
              <a:t>þéttni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ofan</a:t>
            </a:r>
            <a:r>
              <a:rPr lang="en-GB" dirty="0"/>
              <a:t> </a:t>
            </a:r>
            <a:r>
              <a:rPr lang="en-GB" dirty="0" err="1"/>
              <a:t>línu</a:t>
            </a:r>
            <a:endParaRPr lang="en-GB" dirty="0"/>
          </a:p>
          <a:p>
            <a:pPr lvl="2">
              <a:defRPr/>
            </a:pPr>
            <a:r>
              <a:rPr lang="en-GB" dirty="0" err="1"/>
              <a:t>Ef</a:t>
            </a:r>
            <a:r>
              <a:rPr lang="en-GB" dirty="0"/>
              <a:t> </a:t>
            </a:r>
            <a:r>
              <a:rPr lang="en-GB" dirty="0" err="1"/>
              <a:t>meira</a:t>
            </a:r>
            <a:r>
              <a:rPr lang="en-GB" dirty="0"/>
              <a:t> en 8 </a:t>
            </a:r>
            <a:r>
              <a:rPr lang="en-GB" dirty="0" err="1"/>
              <a:t>klst</a:t>
            </a:r>
            <a:r>
              <a:rPr lang="en-GB" dirty="0"/>
              <a:t> </a:t>
            </a:r>
            <a:r>
              <a:rPr lang="en-GB" dirty="0" err="1"/>
              <a:t>eru</a:t>
            </a:r>
            <a:r>
              <a:rPr lang="en-GB" dirty="0"/>
              <a:t> </a:t>
            </a:r>
            <a:r>
              <a:rPr lang="en-GB" dirty="0" err="1"/>
              <a:t>liðnar</a:t>
            </a:r>
            <a:r>
              <a:rPr lang="en-GB" dirty="0"/>
              <a:t> </a:t>
            </a:r>
            <a:r>
              <a:rPr lang="en-GB" dirty="0" err="1"/>
              <a:t>frá</a:t>
            </a:r>
            <a:r>
              <a:rPr lang="en-GB" dirty="0"/>
              <a:t> </a:t>
            </a:r>
            <a:r>
              <a:rPr lang="en-GB" dirty="0" err="1"/>
              <a:t>inntöku</a:t>
            </a:r>
            <a:r>
              <a:rPr lang="en-GB" dirty="0"/>
              <a:t> - </a:t>
            </a:r>
            <a:r>
              <a:rPr lang="en-GB" dirty="0" err="1"/>
              <a:t>Byrja</a:t>
            </a:r>
            <a:r>
              <a:rPr lang="en-GB" dirty="0"/>
              <a:t> </a:t>
            </a:r>
            <a:r>
              <a:rPr lang="en-GB" dirty="0" err="1"/>
              <a:t>meðferð</a:t>
            </a:r>
            <a:r>
              <a:rPr lang="en-GB" dirty="0"/>
              <a:t> </a:t>
            </a:r>
            <a:r>
              <a:rPr lang="en-GB" dirty="0" err="1"/>
              <a:t>strax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endurskoða</a:t>
            </a:r>
            <a:r>
              <a:rPr lang="en-GB" dirty="0"/>
              <a:t> </a:t>
            </a:r>
            <a:r>
              <a:rPr lang="en-GB" dirty="0" err="1"/>
              <a:t>þegar</a:t>
            </a:r>
            <a:r>
              <a:rPr lang="en-GB" dirty="0"/>
              <a:t> </a:t>
            </a:r>
            <a:r>
              <a:rPr lang="en-GB" dirty="0" err="1"/>
              <a:t>lyfjamæling</a:t>
            </a:r>
            <a:r>
              <a:rPr lang="en-GB" dirty="0"/>
              <a:t> </a:t>
            </a:r>
            <a:r>
              <a:rPr lang="en-GB" dirty="0" err="1"/>
              <a:t>liggur</a:t>
            </a:r>
            <a:r>
              <a:rPr lang="en-GB" dirty="0"/>
              <a:t> </a:t>
            </a:r>
            <a:r>
              <a:rPr lang="en-GB" dirty="0" err="1"/>
              <a:t>fyrir</a:t>
            </a:r>
            <a:endParaRPr lang="en-GB" dirty="0"/>
          </a:p>
          <a:p>
            <a:pPr lvl="2">
              <a:defRPr/>
            </a:pPr>
            <a:r>
              <a:rPr lang="en-GB" dirty="0" err="1"/>
              <a:t>Ef</a:t>
            </a:r>
            <a:r>
              <a:rPr lang="en-GB" dirty="0"/>
              <a:t> </a:t>
            </a:r>
            <a:r>
              <a:rPr lang="en-GB" dirty="0" err="1"/>
              <a:t>tímasetning</a:t>
            </a:r>
            <a:r>
              <a:rPr lang="en-GB" dirty="0"/>
              <a:t> </a:t>
            </a:r>
            <a:r>
              <a:rPr lang="en-GB" dirty="0" err="1"/>
              <a:t>inntöku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óviss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styrkur</a:t>
            </a:r>
            <a:r>
              <a:rPr lang="en-GB" dirty="0"/>
              <a:t> </a:t>
            </a:r>
            <a:r>
              <a:rPr lang="en-GB" dirty="0" err="1"/>
              <a:t>paracetamols</a:t>
            </a:r>
            <a:r>
              <a:rPr lang="en-GB" dirty="0"/>
              <a:t> &gt; 66 µmol/l </a:t>
            </a:r>
            <a:r>
              <a:rPr lang="en-GB" dirty="0" err="1"/>
              <a:t>hefja</a:t>
            </a:r>
            <a:r>
              <a:rPr lang="en-GB" dirty="0"/>
              <a:t> </a:t>
            </a:r>
            <a:r>
              <a:rPr lang="en-GB" dirty="0" err="1"/>
              <a:t>meðferð</a:t>
            </a:r>
            <a:endParaRPr lang="en-GB" dirty="0"/>
          </a:p>
          <a:p>
            <a:pPr lvl="2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paracetamol.gif">
            <a:extLst>
              <a:ext uri="{FF2B5EF4-FFF2-40B4-BE49-F238E27FC236}">
                <a16:creationId xmlns:a16="http://schemas.microsoft.com/office/drawing/2014/main" id="{D7DE76E4-D844-0A5E-007A-FF5581204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692150"/>
            <a:ext cx="82200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141C64E-391A-0830-3F70-7AE9C7E7C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Paracetamol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B95348A-6D4F-77E1-8BD6-73C6A9D76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 </a:t>
            </a:r>
          </a:p>
          <a:p>
            <a:pPr lvl="1">
              <a:defRPr/>
            </a:pPr>
            <a:r>
              <a:rPr lang="en-GB"/>
              <a:t>Acetylcystein </a:t>
            </a:r>
          </a:p>
          <a:p>
            <a:pPr lvl="2">
              <a:defRPr/>
            </a:pPr>
            <a:r>
              <a:rPr lang="en-GB"/>
              <a:t>Glutathione precursor, endurnýjar birgðir líkamans og flýtir þannig fyrir niðurbroti N-acetylbenzo-quinoneimine</a:t>
            </a:r>
          </a:p>
          <a:p>
            <a:pPr lvl="2">
              <a:defRPr/>
            </a:pPr>
            <a:r>
              <a:rPr lang="en-GB"/>
              <a:t>Þarf að hefja meðferð innan 8 tíma frá inntöku til að ná hámarks árangri </a:t>
            </a:r>
          </a:p>
          <a:p>
            <a:pPr lvl="2">
              <a:defRPr/>
            </a:pPr>
            <a:r>
              <a:rPr lang="en-GB"/>
              <a:t>Farið að skila litlum árangri eftir 16 tíma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321CE04-FF0F-FCF9-75D6-341FE5862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Paracetamol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9E3C4A9-59F1-68FF-EE07-8412A8CE0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  <a:p>
            <a:pPr lvl="1">
              <a:defRPr/>
            </a:pPr>
            <a:r>
              <a:rPr lang="en-GB"/>
              <a:t>Acetylcystein skammtar</a:t>
            </a:r>
          </a:p>
          <a:p>
            <a:pPr lvl="2">
              <a:defRPr/>
            </a:pPr>
            <a:r>
              <a:rPr lang="en-GB"/>
              <a:t>a) 150 mg/kg í 200 ml NaCl iv yfir 1 klst</a:t>
            </a:r>
          </a:p>
          <a:p>
            <a:pPr lvl="2">
              <a:defRPr/>
            </a:pPr>
            <a:r>
              <a:rPr lang="en-GB"/>
              <a:t>b) 50 mg/kg í 200 ml NaCl iv yfir 4 klst</a:t>
            </a:r>
          </a:p>
          <a:p>
            <a:pPr lvl="2">
              <a:defRPr/>
            </a:pPr>
            <a:r>
              <a:rPr lang="en-GB"/>
              <a:t>c) 100 mg/kg í 200 ml NaCl iv yfir 16 klst</a:t>
            </a:r>
          </a:p>
          <a:p>
            <a:pPr lvl="2">
              <a:buFontTx/>
              <a:buNone/>
              <a:defRPr/>
            </a:pPr>
            <a:r>
              <a:rPr lang="en-GB"/>
              <a:t>                     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EA0360C-6778-C009-09AC-6383D1C14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Paracetamol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1356702-45A5-F38F-45C0-0F2CB7915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Ef toxisk blóðþéttni þarf að fylgjast með lifrarprófum</a:t>
            </a:r>
          </a:p>
          <a:p>
            <a:pPr>
              <a:defRPr/>
            </a:pPr>
            <a:r>
              <a:rPr lang="en-GB"/>
              <a:t>Dánartíðni er um 3,5 % ef acetylcystein meðferð er ekki hafin innan 16 klst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C63937B-CE0D-1966-9985-93D72A05C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70C6B9A-8358-11C7-F39C-1C4DD2BA1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Algeng ástæða eitrana í börnum</a:t>
            </a:r>
          </a:p>
          <a:p>
            <a:pPr>
              <a:defRPr/>
            </a:pPr>
            <a:r>
              <a:rPr lang="en-GB"/>
              <a:t>Mjög oft til á heimilum, oft í fjölvítamíntöflum</a:t>
            </a:r>
          </a:p>
          <a:p>
            <a:pPr>
              <a:defRPr/>
            </a:pPr>
            <a:r>
              <a:rPr lang="en-GB"/>
              <a:t>Í eitrunartilfellum þarf að reikna hve mikið “elemental” járn var tekið</a:t>
            </a:r>
          </a:p>
          <a:p>
            <a:pPr lvl="1">
              <a:defRPr/>
            </a:pPr>
            <a:r>
              <a:rPr lang="en-GB"/>
              <a:t>Ferrous sulfate 20 % elem</a:t>
            </a:r>
            <a:r>
              <a:rPr lang="is-IS"/>
              <a:t>e</a:t>
            </a:r>
            <a:r>
              <a:rPr lang="en-GB"/>
              <a:t>ntal járn</a:t>
            </a:r>
          </a:p>
          <a:p>
            <a:pPr lvl="1">
              <a:defRPr/>
            </a:pPr>
            <a:r>
              <a:rPr lang="en-GB"/>
              <a:t>Ferrous fumarate 33 % elem</a:t>
            </a:r>
            <a:r>
              <a:rPr lang="is-IS"/>
              <a:t>e</a:t>
            </a:r>
            <a:r>
              <a:rPr lang="en-GB"/>
              <a:t>ntal járn</a:t>
            </a:r>
          </a:p>
          <a:p>
            <a:pPr lvl="1">
              <a:defRPr/>
            </a:pPr>
            <a:r>
              <a:rPr lang="en-GB"/>
              <a:t>Ferrous gluconate 12 % elem</a:t>
            </a:r>
            <a:r>
              <a:rPr lang="is-IS"/>
              <a:t>e</a:t>
            </a:r>
            <a:r>
              <a:rPr lang="en-GB"/>
              <a:t>ntal járn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E01F789-4138-919A-8DD2-154B1838C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2B8629D-C9DE-16E0-96F9-55754FC4F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/>
              <a:t>Hæsta serum þéttni 2 - 6 klst  eftir inntöku</a:t>
            </a:r>
          </a:p>
          <a:p>
            <a:pPr>
              <a:lnSpc>
                <a:spcPct val="90000"/>
              </a:lnSpc>
              <a:defRPr/>
            </a:pPr>
            <a:r>
              <a:rPr lang="en-GB"/>
              <a:t>Frítt járn mjög toxiskt fyrir vefi líkamans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Gastroitestinal corrosive/irritant - Ferrous (Fe</a:t>
            </a:r>
            <a:r>
              <a:rPr lang="en-GB" baseline="30000"/>
              <a:t>++</a:t>
            </a:r>
            <a:r>
              <a:rPr lang="en-GB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Cellular toxin - Ferric (Fe</a:t>
            </a:r>
            <a:r>
              <a:rPr lang="en-GB" baseline="30000"/>
              <a:t>+++</a:t>
            </a:r>
            <a:r>
              <a:rPr lang="en-GB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Enzymatic toxin - Ferric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Potent vasodilator - Ferric</a:t>
            </a:r>
          </a:p>
          <a:p>
            <a:pPr>
              <a:lnSpc>
                <a:spcPct val="90000"/>
              </a:lnSpc>
              <a:defRPr/>
            </a:pPr>
            <a:r>
              <a:rPr lang="en-GB"/>
              <a:t>Yfirleitt próteinbundið í líkamanum (ferritin, transferrin 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57F8CF6-C19E-5BB1-9C94-7A40EDCE6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Faraldsfræði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F887E40-F9A6-D2F8-D36B-DBCCA85F3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GB"/>
              <a:t>Unglingar</a:t>
            </a:r>
          </a:p>
          <a:p>
            <a:pPr lvl="2">
              <a:defRPr/>
            </a:pPr>
            <a:r>
              <a:rPr lang="en-GB"/>
              <a:t>Taka yfirleitt stóra skammta fleira en eitt lyf í tilraun til sjálfsvígs ( hærri dánartíðni )</a:t>
            </a:r>
          </a:p>
          <a:p>
            <a:pPr lvl="2">
              <a:defRPr/>
            </a:pPr>
            <a:r>
              <a:rPr lang="en-GB"/>
              <a:t>Eiturlyf</a:t>
            </a:r>
          </a:p>
          <a:p>
            <a:pPr lvl="1">
              <a:defRPr/>
            </a:pPr>
            <a:r>
              <a:rPr lang="en-GB"/>
              <a:t>Bráðar eitranir eru sjaldgæfar í aldurshópnum þar á milli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A352F71-27A2-74EE-52E9-00590DAF2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785ACFE-A3A3-CE3D-55BF-027DFF160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Skammtar</a:t>
            </a:r>
          </a:p>
          <a:p>
            <a:pPr lvl="1">
              <a:defRPr/>
            </a:pPr>
            <a:r>
              <a:rPr lang="en-GB"/>
              <a:t>&lt; 10 mg/kg eitrun ólíkleg nema væg einkenni frá meltingarvegi</a:t>
            </a:r>
          </a:p>
          <a:p>
            <a:pPr lvl="1">
              <a:defRPr/>
            </a:pPr>
            <a:r>
              <a:rPr lang="en-GB"/>
              <a:t>10 - 20 mg/kg GI einkenni en ekki systemisk</a:t>
            </a:r>
          </a:p>
          <a:p>
            <a:pPr lvl="1">
              <a:defRPr/>
            </a:pPr>
            <a:r>
              <a:rPr lang="en-GB"/>
              <a:t>&gt; 20 mg/kg þarfnast skoðunar</a:t>
            </a:r>
          </a:p>
          <a:p>
            <a:pPr lvl="1">
              <a:defRPr/>
            </a:pPr>
            <a:r>
              <a:rPr lang="en-GB"/>
              <a:t>&gt; 35 mg/kg systemisk einkenni líkleg</a:t>
            </a:r>
          </a:p>
          <a:p>
            <a:pPr lvl="1">
              <a:defRPr/>
            </a:pPr>
            <a:r>
              <a:rPr lang="en-GB"/>
              <a:t>&gt; 60mg/kg </a:t>
            </a:r>
            <a:r>
              <a:rPr lang="is-IS"/>
              <a:t>a</a:t>
            </a:r>
            <a:r>
              <a:rPr lang="en-GB"/>
              <a:t>lvarleg systemisk einkenni</a:t>
            </a:r>
          </a:p>
          <a:p>
            <a:pPr lvl="1">
              <a:defRPr/>
            </a:pPr>
            <a:r>
              <a:rPr lang="en-GB"/>
              <a:t>&gt; 100 mg/kg </a:t>
            </a:r>
            <a:r>
              <a:rPr lang="is-IS"/>
              <a:t>banvænn skammtur</a:t>
            </a:r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EE2AA6B-CE33-1585-7E84-4536ABBF6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0D75A0A-B379-25C3-815D-BCCF1BA66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Fjögur stig eitrunar</a:t>
            </a:r>
          </a:p>
          <a:p>
            <a:pPr lvl="1">
              <a:defRPr/>
            </a:pPr>
            <a:r>
              <a:rPr lang="en-GB"/>
              <a:t>Stig I - fer eftir magni (30 min - 4 klst)</a:t>
            </a:r>
          </a:p>
          <a:p>
            <a:pPr lvl="2">
              <a:defRPr/>
            </a:pPr>
            <a:r>
              <a:rPr lang="en-GB"/>
              <a:t>Væg - ógleði og uppköst</a:t>
            </a:r>
          </a:p>
          <a:p>
            <a:pPr lvl="2">
              <a:defRPr/>
            </a:pPr>
            <a:r>
              <a:rPr lang="en-GB"/>
              <a:t>Meðal - kviðverkir, niðurgangur, viðvarandi uppköst</a:t>
            </a:r>
          </a:p>
          <a:p>
            <a:pPr lvl="2">
              <a:defRPr/>
            </a:pPr>
            <a:r>
              <a:rPr lang="en-GB"/>
              <a:t>Alvarleg - blóðup</a:t>
            </a:r>
            <a:r>
              <a:rPr lang="is-IS"/>
              <a:t>p</a:t>
            </a:r>
            <a:r>
              <a:rPr lang="en-GB"/>
              <a:t>köst, blóðugur niðurgangur, hypovolemia, fölvi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17A212F-0F95-DC70-071A-422FB7FF8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0405B18-FAFF-1A39-0E9E-43FF24714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GB"/>
              <a:t>Stig II (4 - 12 klst )</a:t>
            </a:r>
          </a:p>
          <a:p>
            <a:pPr lvl="2">
              <a:defRPr/>
            </a:pPr>
            <a:r>
              <a:rPr lang="en-GB"/>
              <a:t>“Window period”</a:t>
            </a:r>
          </a:p>
          <a:p>
            <a:pPr lvl="2">
              <a:defRPr/>
            </a:pPr>
            <a:r>
              <a:rPr lang="en-GB"/>
              <a:t>Stundum asymptomatisk </a:t>
            </a:r>
          </a:p>
          <a:p>
            <a:pPr lvl="2">
              <a:defRPr/>
            </a:pPr>
            <a:r>
              <a:rPr lang="en-GB"/>
              <a:t>Við alvarlegri eitranir oftast viðvarandi GI einkenni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1E238C2-5CE0-C307-D3C9-B68948A93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26DF7A8-07F5-0F3A-F5EC-8C5A7CABB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GB"/>
              <a:t>Stig III (12 - 24 klst)</a:t>
            </a:r>
          </a:p>
          <a:p>
            <a:pPr lvl="2">
              <a:defRPr/>
            </a:pPr>
            <a:r>
              <a:rPr lang="en-GB"/>
              <a:t>Multiorgan failure</a:t>
            </a:r>
          </a:p>
          <a:p>
            <a:pPr lvl="2">
              <a:defRPr/>
            </a:pPr>
            <a:r>
              <a:rPr lang="en-GB"/>
              <a:t>Breytt meðvitund, krampar, coma</a:t>
            </a:r>
          </a:p>
          <a:p>
            <a:pPr lvl="2">
              <a:defRPr/>
            </a:pPr>
            <a:r>
              <a:rPr lang="is-IS"/>
              <a:t>Bráð nýrnabilun</a:t>
            </a:r>
            <a:r>
              <a:rPr lang="en-GB"/>
              <a:t>, oliguria, anuria</a:t>
            </a:r>
          </a:p>
          <a:p>
            <a:pPr lvl="2">
              <a:defRPr/>
            </a:pPr>
            <a:r>
              <a:rPr lang="is-IS"/>
              <a:t>Minnkað viðnám æðakerfis, blóðþrýstingsfall</a:t>
            </a:r>
            <a:r>
              <a:rPr lang="en-GB"/>
              <a:t>, cardiogenic shock</a:t>
            </a:r>
          </a:p>
          <a:p>
            <a:pPr lvl="2">
              <a:defRPr/>
            </a:pPr>
            <a:r>
              <a:rPr lang="en-GB"/>
              <a:t>Lactic acidosis, hypoglycemia, hyperpyrexia</a:t>
            </a:r>
          </a:p>
          <a:p>
            <a:pPr lvl="2">
              <a:defRPr/>
            </a:pPr>
            <a:r>
              <a:rPr lang="is-IS"/>
              <a:t>Bráð</a:t>
            </a:r>
            <a:r>
              <a:rPr lang="en-GB"/>
              <a:t> lifrarbilun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4A7F570-48AA-CBC0-B382-E0D39224F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5A37B99-1322-E897-DB47-02E57F367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GB"/>
              <a:t>Stig IV ( &gt; 2 vikur)</a:t>
            </a:r>
          </a:p>
          <a:p>
            <a:pPr lvl="2">
              <a:defRPr/>
            </a:pPr>
            <a:r>
              <a:rPr lang="en-GB"/>
              <a:t>Ef sj. lifir</a:t>
            </a:r>
          </a:p>
          <a:p>
            <a:pPr lvl="2">
              <a:defRPr/>
            </a:pPr>
            <a:r>
              <a:rPr lang="en-GB"/>
              <a:t>Fibrotisk örmyndun í meltingarvegi</a:t>
            </a:r>
          </a:p>
          <a:p>
            <a:pPr lvl="2">
              <a:defRPr/>
            </a:pPr>
            <a:r>
              <a:rPr lang="en-GB"/>
              <a:t>GI obstruction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1FDDA6E-AFEA-2B34-629A-AFB7868D7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E21A377-0788-FC39-86BE-D6430ECBA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Eðlileg blóðþéttni</a:t>
            </a:r>
            <a:r>
              <a:rPr lang="en-GB"/>
              <a:t> 10 - 30 mcmol/L</a:t>
            </a:r>
          </a:p>
          <a:p>
            <a:pPr lvl="1">
              <a:defRPr/>
            </a:pPr>
            <a:r>
              <a:rPr lang="en-GB"/>
              <a:t>30 - 60 mcmol/L significant eitrun ólíkleg</a:t>
            </a:r>
          </a:p>
          <a:p>
            <a:pPr lvl="1">
              <a:defRPr/>
            </a:pPr>
            <a:r>
              <a:rPr lang="en-GB"/>
              <a:t>60 - 90 mcmol/L hugsanleg eitrun meðhöndla með desferoxamine ef einkenni</a:t>
            </a:r>
          </a:p>
          <a:p>
            <a:pPr lvl="1">
              <a:defRPr/>
            </a:pPr>
            <a:r>
              <a:rPr lang="en-GB"/>
              <a:t>&gt; 90 mcmol/L meðhöndla með desferoxamine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8FC56D3-48E9-0EAD-4CA6-47B05F9F9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A45A124-2656-B2EE-CF7A-910C9E070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/>
              <a:t>Rannsóknir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Blóðstatus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Serum járn (serial levels)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Yfirlitsmynd af kvið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TIBC ?? ekki áræðanlegt í járneitrunum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Lifrarpróf, Storkupróf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Electrolytar, glucose, creatinine</a:t>
            </a:r>
          </a:p>
          <a:p>
            <a:pPr lvl="1">
              <a:lnSpc>
                <a:spcPct val="90000"/>
              </a:lnSpc>
              <a:defRPr/>
            </a:pPr>
            <a:r>
              <a:rPr lang="en-GB"/>
              <a:t>Þvagstatus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7D01AB43-0C1E-D576-F2CE-455BE071B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B6FC601-5419-42E1-9B7A-134EC6A1E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  <a:p>
            <a:pPr lvl="1">
              <a:defRPr/>
            </a:pPr>
            <a:r>
              <a:rPr lang="en-GB" sz="2500"/>
              <a:t>Almenn stuðningsmeðferð eftir því sem við á</a:t>
            </a:r>
          </a:p>
          <a:p>
            <a:pPr lvl="2">
              <a:defRPr/>
            </a:pPr>
            <a:r>
              <a:rPr lang="en-GB"/>
              <a:t>Hypotension</a:t>
            </a:r>
          </a:p>
          <a:p>
            <a:pPr lvl="2">
              <a:defRPr/>
            </a:pPr>
            <a:r>
              <a:rPr lang="is-IS"/>
              <a:t>Lost</a:t>
            </a:r>
            <a:endParaRPr lang="en-GB"/>
          </a:p>
          <a:p>
            <a:pPr lvl="2">
              <a:defRPr/>
            </a:pPr>
            <a:r>
              <a:rPr lang="en-GB"/>
              <a:t>Metabolic acidosis</a:t>
            </a:r>
          </a:p>
          <a:p>
            <a:pPr lvl="2">
              <a:defRPr/>
            </a:pPr>
            <a:r>
              <a:rPr lang="en-GB"/>
              <a:t>Hypoglycemia</a:t>
            </a:r>
          </a:p>
          <a:p>
            <a:pPr lvl="2">
              <a:defRPr/>
            </a:pPr>
            <a:r>
              <a:rPr lang="en-GB"/>
              <a:t>Storkutruflanir</a:t>
            </a:r>
          </a:p>
          <a:p>
            <a:pPr lvl="2">
              <a:defRPr/>
            </a:pPr>
            <a:r>
              <a:rPr lang="en-GB"/>
              <a:t>Bráð nýrnabilun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F820AE3-8DCA-91D5-0ADA-1FA006972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16421EF-04FE-ED8C-D7F5-03A628397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  <a:p>
            <a:pPr lvl="1">
              <a:defRPr/>
            </a:pPr>
            <a:r>
              <a:rPr lang="en-GB" sz="2500"/>
              <a:t>Magaskol ef meira en 20 mg/kg var tekið og á fyrst 3 klst.</a:t>
            </a:r>
          </a:p>
          <a:p>
            <a:pPr lvl="1">
              <a:defRPr/>
            </a:pPr>
            <a:r>
              <a:rPr lang="en-GB" sz="2500"/>
              <a:t>Kol hafa engin áhrif</a:t>
            </a:r>
          </a:p>
          <a:p>
            <a:pPr lvl="1">
              <a:defRPr/>
            </a:pPr>
            <a:r>
              <a:rPr lang="en-GB" sz="2500"/>
              <a:t>Whole bowel irrigation (golytely)</a:t>
            </a:r>
          </a:p>
          <a:p>
            <a:pPr lvl="1">
              <a:defRPr/>
            </a:pPr>
            <a:r>
              <a:rPr lang="en-GB" sz="2500"/>
              <a:t>Gastrotomy</a:t>
            </a:r>
          </a:p>
          <a:p>
            <a:pPr lvl="1">
              <a:defRPr/>
            </a:pPr>
            <a:r>
              <a:rPr lang="en-GB" sz="2500"/>
              <a:t>Blóðskipti</a:t>
            </a:r>
          </a:p>
          <a:p>
            <a:pPr lvl="1">
              <a:defRPr/>
            </a:pPr>
            <a:r>
              <a:rPr lang="en-GB" sz="2500"/>
              <a:t>Desferoxamin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38511B9-0453-32FD-C8D2-24B0E426E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5197368-BBFB-68B5-9125-28DF004D7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  <a:p>
            <a:pPr lvl="1">
              <a:defRPr/>
            </a:pPr>
            <a:r>
              <a:rPr lang="en-GB"/>
              <a:t>Desferoxamin (Desferal)</a:t>
            </a:r>
          </a:p>
          <a:p>
            <a:pPr lvl="2">
              <a:defRPr/>
            </a:pPr>
            <a:r>
              <a:rPr lang="en-GB"/>
              <a:t>Bindur frítt járn (Ferric - Fe</a:t>
            </a:r>
            <a:r>
              <a:rPr lang="en-GB" baseline="30000"/>
              <a:t>+++</a:t>
            </a:r>
            <a:r>
              <a:rPr lang="en-GB"/>
              <a:t>) </a:t>
            </a:r>
          </a:p>
          <a:p>
            <a:pPr lvl="2">
              <a:defRPr/>
            </a:pPr>
            <a:r>
              <a:rPr lang="en-GB"/>
              <a:t>Myndar ferroxamin - skilið út um nýru</a:t>
            </a:r>
          </a:p>
          <a:p>
            <a:pPr lvl="2">
              <a:defRPr/>
            </a:pPr>
            <a:r>
              <a:rPr lang="en-GB"/>
              <a:t>Fe jónir skiljast ekki út í dialysu en ferroxamin gerir það</a:t>
            </a:r>
          </a:p>
          <a:p>
            <a:pPr lvl="2">
              <a:defRPr/>
            </a:pPr>
            <a:r>
              <a:rPr lang="en-GB"/>
              <a:t>Skammtar</a:t>
            </a:r>
          </a:p>
          <a:p>
            <a:pPr lvl="3">
              <a:defRPr/>
            </a:pPr>
            <a:r>
              <a:rPr lang="en-GB"/>
              <a:t>20 - 60 mg/kg IM (</a:t>
            </a:r>
          </a:p>
          <a:p>
            <a:pPr lvl="3">
              <a:defRPr/>
            </a:pPr>
            <a:r>
              <a:rPr lang="en-GB"/>
              <a:t>6 - 25 mg/kg/klst IV má auka í 45 mg/kg/klst í alvarlegum eitrunum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E2CF31C-CE24-4E21-526B-F4B74A0F7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887FA1A-86ED-AA27-7CA8-9D989F0AD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Hvort eitthvað sé gert og þá hvað byggist á:</a:t>
            </a:r>
          </a:p>
          <a:p>
            <a:pPr lvl="1">
              <a:defRPr/>
            </a:pPr>
            <a:r>
              <a:rPr lang="en-GB"/>
              <a:t>Hvað var tekið</a:t>
            </a:r>
          </a:p>
          <a:p>
            <a:pPr lvl="1">
              <a:defRPr/>
            </a:pPr>
            <a:r>
              <a:rPr lang="en-GB"/>
              <a:t>Hve mikið</a:t>
            </a:r>
          </a:p>
          <a:p>
            <a:pPr lvl="1">
              <a:defRPr/>
            </a:pPr>
            <a:r>
              <a:rPr lang="en-GB"/>
              <a:t>Hvenær</a:t>
            </a:r>
          </a:p>
          <a:p>
            <a:pPr lvl="1">
              <a:defRPr/>
            </a:pPr>
            <a:r>
              <a:rPr lang="en-GB"/>
              <a:t>Kliniskt ástand sjúklings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3A03707-266F-8AC9-F613-E861898F5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26E2F51-1C3F-4F0C-822B-27DB84793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  <a:p>
            <a:pPr lvl="1">
              <a:defRPr/>
            </a:pPr>
            <a:r>
              <a:rPr lang="en-GB"/>
              <a:t>Ef væg einkenni og serum þéttni 60 - 90 má nota IM</a:t>
            </a:r>
          </a:p>
          <a:p>
            <a:pPr lvl="1">
              <a:defRPr/>
            </a:pPr>
            <a:r>
              <a:rPr lang="en-GB"/>
              <a:t>Ef serum þéttni &gt; 90 og/eða acidosis eða hypotension nota IV</a:t>
            </a:r>
          </a:p>
          <a:p>
            <a:pPr lvl="1">
              <a:defRPr/>
            </a:pPr>
            <a:r>
              <a:rPr lang="en-GB"/>
              <a:t>Aukaverkanir</a:t>
            </a:r>
          </a:p>
          <a:p>
            <a:pPr lvl="2">
              <a:defRPr/>
            </a:pPr>
            <a:r>
              <a:rPr lang="en-GB"/>
              <a:t>Anaphylaxis</a:t>
            </a:r>
          </a:p>
          <a:p>
            <a:pPr lvl="2">
              <a:defRPr/>
            </a:pPr>
            <a:r>
              <a:rPr lang="en-GB"/>
              <a:t>Hypotension</a:t>
            </a:r>
          </a:p>
          <a:p>
            <a:pPr lvl="2">
              <a:defRPr/>
            </a:pPr>
            <a:r>
              <a:rPr lang="en-GB"/>
              <a:t>ARDS ( yfir 24 klst 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C94A958-628F-F8C1-531F-0980EF9E3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Járn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93924D01-3482-6677-A054-C8AFAE983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Meðferð</a:t>
            </a:r>
            <a:endParaRPr lang="en-GB" dirty="0"/>
          </a:p>
          <a:p>
            <a:pPr lvl="1">
              <a:defRPr/>
            </a:pPr>
            <a:r>
              <a:rPr lang="en-GB" dirty="0" err="1"/>
              <a:t>Hemodialysis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desferoxamini</a:t>
            </a:r>
            <a:r>
              <a:rPr lang="en-GB" dirty="0"/>
              <a:t> </a:t>
            </a:r>
            <a:r>
              <a:rPr lang="en-GB" dirty="0" err="1"/>
              <a:t>ef</a:t>
            </a:r>
            <a:r>
              <a:rPr lang="en-GB" dirty="0"/>
              <a:t> </a:t>
            </a:r>
            <a:r>
              <a:rPr lang="en-GB" dirty="0" err="1"/>
              <a:t>nýrnabilun</a:t>
            </a:r>
            <a:endParaRPr lang="en-GB" dirty="0"/>
          </a:p>
          <a:p>
            <a:pPr lvl="1">
              <a:defRPr/>
            </a:pPr>
            <a:r>
              <a:rPr lang="en-GB" dirty="0" err="1"/>
              <a:t>Halda</a:t>
            </a:r>
            <a:r>
              <a:rPr lang="en-GB" dirty="0"/>
              <a:t> </a:t>
            </a:r>
            <a:r>
              <a:rPr lang="en-GB" dirty="0" err="1"/>
              <a:t>áfram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desferoxamin</a:t>
            </a:r>
            <a:r>
              <a:rPr lang="en-GB" dirty="0"/>
              <a:t> </a:t>
            </a:r>
            <a:r>
              <a:rPr lang="en-GB" dirty="0" err="1"/>
              <a:t>uns</a:t>
            </a:r>
            <a:r>
              <a:rPr lang="en-GB" dirty="0"/>
              <a:t> serum </a:t>
            </a:r>
            <a:r>
              <a:rPr lang="en-GB" dirty="0" err="1"/>
              <a:t>þéttni</a:t>
            </a:r>
            <a:r>
              <a:rPr lang="en-GB" dirty="0"/>
              <a:t> </a:t>
            </a:r>
            <a:r>
              <a:rPr lang="en-GB" dirty="0" err="1"/>
              <a:t>hefur</a:t>
            </a:r>
            <a:r>
              <a:rPr lang="en-GB" dirty="0"/>
              <a:t> </a:t>
            </a:r>
            <a:r>
              <a:rPr lang="en-GB" dirty="0" err="1"/>
              <a:t>fallið</a:t>
            </a:r>
            <a:r>
              <a:rPr lang="en-GB" dirty="0"/>
              <a:t> </a:t>
            </a:r>
            <a:r>
              <a:rPr lang="en-GB" dirty="0" err="1"/>
              <a:t>niður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35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66E682C6-8B13-FBC2-691C-93BB1C36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Ætandi efni</a:t>
            </a:r>
            <a:endParaRPr lang="en-GB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D3EE5439-D687-FE45-6F9E-FD45A1C8D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Basisk efni/sýrur</a:t>
            </a:r>
          </a:p>
          <a:p>
            <a:pPr lvl="1">
              <a:defRPr/>
            </a:pPr>
            <a:r>
              <a:rPr lang="is-IS" dirty="0"/>
              <a:t>Vítissódi, þvottaefni fyrir uppþvottavélar og í iðnaði, ofnahreinsir, efni til stíflulosunar ofl</a:t>
            </a:r>
          </a:p>
          <a:p>
            <a:pPr lvl="1">
              <a:defRPr/>
            </a:pPr>
            <a:r>
              <a:rPr lang="is-IS" dirty="0"/>
              <a:t>Valda bruna við pH &gt; 11,5</a:t>
            </a:r>
          </a:p>
          <a:p>
            <a:pPr lvl="1">
              <a:defRPr/>
            </a:pPr>
            <a:r>
              <a:rPr lang="is-IS" dirty="0"/>
              <a:t>Frábending fyrir gjöf lyfjakola og skolun</a:t>
            </a:r>
          </a:p>
          <a:p>
            <a:pPr lvl="1">
              <a:defRPr/>
            </a:pPr>
            <a:r>
              <a:rPr lang="is-IS" dirty="0"/>
              <a:t>Þynna með mjólk eða vatni, ekki meira en 250 ml í fullorðnum og 15 ml/kg í börnum</a:t>
            </a:r>
          </a:p>
          <a:p>
            <a:pPr lvl="1">
              <a:defRPr/>
            </a:pPr>
            <a:r>
              <a:rPr lang="is-IS" dirty="0"/>
              <a:t>Magaspeglun</a:t>
            </a:r>
            <a:endParaRPr lang="en-GB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539A4B99-0F4C-1A0D-511F-B3ED45410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Vetniskolefni (Hydrocarbon)</a:t>
            </a:r>
            <a:endParaRPr lang="en-GB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A2E02C98-69AE-BD92-66B4-6A60F439A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is-IS" sz="2800"/>
              <a:t>Flest olíuafleiður ss. Lampaolíur, leysiefni, smurefni, eldsneyti húsgagnabón, blettahreinsir ofl</a:t>
            </a:r>
          </a:p>
          <a:p>
            <a:pPr>
              <a:lnSpc>
                <a:spcPct val="90000"/>
              </a:lnSpc>
              <a:defRPr/>
            </a:pPr>
            <a:r>
              <a:rPr lang="is-IS" sz="2800"/>
              <a:t>Fyrst og fremst “aspirations” hætta</a:t>
            </a:r>
          </a:p>
          <a:p>
            <a:pPr lvl="1">
              <a:lnSpc>
                <a:spcPct val="90000"/>
              </a:lnSpc>
              <a:defRPr/>
            </a:pPr>
            <a:r>
              <a:rPr lang="is-IS" sz="2400"/>
              <a:t>Því minni seigja (viscosity) því meiri aspirationshætta</a:t>
            </a:r>
          </a:p>
          <a:p>
            <a:pPr>
              <a:lnSpc>
                <a:spcPct val="90000"/>
              </a:lnSpc>
              <a:defRPr/>
            </a:pPr>
            <a:r>
              <a:rPr lang="is-IS" sz="2800"/>
              <a:t>Einkenni</a:t>
            </a:r>
          </a:p>
          <a:p>
            <a:pPr lvl="1">
              <a:lnSpc>
                <a:spcPct val="90000"/>
              </a:lnSpc>
              <a:defRPr/>
            </a:pPr>
            <a:r>
              <a:rPr lang="is-IS" sz="2400"/>
              <a:t>Hósti, andnauð, slímhljóð, minnkuð öndunarhljóð, minnkuð súrefnismettun í blóði, blámi</a:t>
            </a:r>
          </a:p>
          <a:p>
            <a:pPr>
              <a:lnSpc>
                <a:spcPct val="90000"/>
              </a:lnSpc>
              <a:defRPr/>
            </a:pPr>
            <a:r>
              <a:rPr lang="is-IS" sz="2800"/>
              <a:t>Drekka sjaldnast nóg til að valda systemiskum einkennum (Sjá þó næstu skyggnu)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A1D21F8E-105B-C423-AF85-848B02E41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Vetniskolefni (Hydrocarbon)</a:t>
            </a:r>
            <a:endParaRPr lang="en-GB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4FCA078-5C01-5D0B-D210-3F9F7FABD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s-IS" sz="2800"/>
              <a:t>Inntaka á vetniskolefnum frábending fyrir magaskolun og kolun vegna hættu á “secondary aspiration” nema mikið magn eða eitrað efni</a:t>
            </a:r>
          </a:p>
          <a:p>
            <a:pPr>
              <a:defRPr/>
            </a:pPr>
            <a:r>
              <a:rPr lang="is-IS" sz="2800"/>
              <a:t>Meðferð beinist fyrst og fremst að svæsnum aspirations lungnabólgum</a:t>
            </a:r>
          </a:p>
          <a:p>
            <a:pPr>
              <a:defRPr/>
            </a:pPr>
            <a:r>
              <a:rPr lang="is-IS" sz="2800"/>
              <a:t>Sjúklingur sem er einkennalaus eftir 4 klst má útskrifa</a:t>
            </a:r>
            <a:endParaRPr lang="en-GB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8AF0BBF-1F12-90D8-821C-8069D3947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C4B951D-D7C4-A4A3-0B07-0A2404E79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 á flestum eitrunum er symptomatisk “meðhöndla sjúklinginn ekki efnið”</a:t>
            </a:r>
          </a:p>
          <a:p>
            <a:pPr lvl="1">
              <a:defRPr/>
            </a:pPr>
            <a:r>
              <a:rPr lang="en-GB"/>
              <a:t>A - Airway </a:t>
            </a:r>
          </a:p>
          <a:p>
            <a:pPr lvl="1">
              <a:defRPr/>
            </a:pPr>
            <a:r>
              <a:rPr lang="en-GB"/>
              <a:t>B - Breathing </a:t>
            </a:r>
          </a:p>
          <a:p>
            <a:pPr lvl="1">
              <a:defRPr/>
            </a:pPr>
            <a:r>
              <a:rPr lang="en-GB"/>
              <a:t>C - Circulation</a:t>
            </a:r>
          </a:p>
          <a:p>
            <a:pPr>
              <a:defRPr/>
            </a:pPr>
            <a:r>
              <a:rPr lang="en-GB"/>
              <a:t>Er sjúklingurinn í lífshættu ?</a:t>
            </a:r>
          </a:p>
          <a:p>
            <a:pPr>
              <a:defRPr/>
            </a:pPr>
            <a:r>
              <a:rPr lang="en-GB"/>
              <a:t>Þá grípa til viðeigandi ráðstafana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64843CF-EE7C-9732-899D-32C76EA6C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FA5D202-DAD9-24D7-5899-470D6D95F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800"/>
              <a:t>Ef meðvitundarleysi eða öndunardepression</a:t>
            </a:r>
            <a:r>
              <a:rPr lang="en-GB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500"/>
              <a:t>Tryggja öndunarveg til að forða aspiration</a:t>
            </a:r>
            <a:endParaRPr lang="en-GB"/>
          </a:p>
          <a:p>
            <a:pPr lvl="2">
              <a:lnSpc>
                <a:spcPct val="90000"/>
              </a:lnSpc>
              <a:defRPr/>
            </a:pPr>
            <a:r>
              <a:rPr lang="en-GB"/>
              <a:t>Súrefni</a:t>
            </a:r>
          </a:p>
          <a:p>
            <a:pPr lvl="2">
              <a:lnSpc>
                <a:spcPct val="90000"/>
              </a:lnSpc>
              <a:defRPr/>
            </a:pPr>
            <a:r>
              <a:rPr lang="en-GB"/>
              <a:t>Intubation</a:t>
            </a:r>
          </a:p>
          <a:p>
            <a:pPr>
              <a:lnSpc>
                <a:spcPct val="90000"/>
              </a:lnSpc>
              <a:defRPr/>
            </a:pPr>
            <a:r>
              <a:rPr lang="en-GB" sz="2800"/>
              <a:t>Ef ástæða er til 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500"/>
              <a:t>Stóran æðalegg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500"/>
              <a:t>Setja upp saltvatn eða RL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500"/>
              <a:t>Gefa bolus 20 ml/kg ef lost</a:t>
            </a:r>
            <a:endParaRPr lang="en-GB"/>
          </a:p>
          <a:p>
            <a:pPr>
              <a:lnSpc>
                <a:spcPct val="90000"/>
              </a:lnSpc>
              <a:defRPr/>
            </a:pPr>
            <a:r>
              <a:rPr lang="en-GB" sz="2800"/>
              <a:t>Monitor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9EF30C4-FFC5-0C13-8B09-2C3A42E15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4E7D758-0048-853F-A1F0-851E515E5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Meðvitundarskerðing</a:t>
            </a:r>
            <a:endParaRPr lang="en-GB" dirty="0"/>
          </a:p>
          <a:p>
            <a:pPr lvl="1">
              <a:defRPr/>
            </a:pPr>
            <a:r>
              <a:rPr lang="en-GB" dirty="0" err="1"/>
              <a:t>Gefa</a:t>
            </a:r>
            <a:r>
              <a:rPr lang="en-GB" dirty="0"/>
              <a:t> </a:t>
            </a:r>
            <a:r>
              <a:rPr lang="en-GB" dirty="0" err="1"/>
              <a:t>Naloxon</a:t>
            </a:r>
            <a:r>
              <a:rPr lang="en-GB" dirty="0"/>
              <a:t> ( 0,1 mg/kg)</a:t>
            </a:r>
          </a:p>
          <a:p>
            <a:pPr lvl="1">
              <a:defRPr/>
            </a:pPr>
            <a:r>
              <a:rPr lang="en-GB" dirty="0" err="1"/>
              <a:t>Ef</a:t>
            </a:r>
            <a:r>
              <a:rPr lang="en-GB" dirty="0"/>
              <a:t> </a:t>
            </a:r>
            <a:r>
              <a:rPr lang="en-GB" dirty="0" err="1"/>
              <a:t>hypoglycemia</a:t>
            </a:r>
            <a:r>
              <a:rPr lang="en-GB" dirty="0"/>
              <a:t>; Glucose </a:t>
            </a:r>
          </a:p>
          <a:p>
            <a:pPr lvl="2">
              <a:defRPr/>
            </a:pPr>
            <a:r>
              <a:rPr lang="en-GB" sz="2200" dirty="0"/>
              <a:t>0.5 - 1.0 g/kg  IV, IO  </a:t>
            </a:r>
          </a:p>
          <a:p>
            <a:pPr lvl="2">
              <a:defRPr/>
            </a:pPr>
            <a:r>
              <a:rPr lang="en-GB" sz="2200" dirty="0"/>
              <a:t>2 - 4 ml </a:t>
            </a:r>
            <a:r>
              <a:rPr lang="en-GB" sz="2200" dirty="0" err="1"/>
              <a:t>af</a:t>
            </a:r>
            <a:r>
              <a:rPr lang="en-GB" sz="2200" dirty="0"/>
              <a:t> 25 % </a:t>
            </a:r>
            <a:r>
              <a:rPr lang="en-GB" sz="2200" dirty="0" err="1"/>
              <a:t>glucosu</a:t>
            </a:r>
            <a:endParaRPr lang="en-GB" sz="2200" dirty="0"/>
          </a:p>
          <a:p>
            <a:pPr lvl="2">
              <a:defRPr/>
            </a:pPr>
            <a:r>
              <a:rPr lang="en-GB" sz="2200" dirty="0" err="1"/>
              <a:t>Ungbörn</a:t>
            </a:r>
            <a:r>
              <a:rPr lang="en-GB" sz="2200" dirty="0"/>
              <a:t> nota 12.5 % </a:t>
            </a:r>
            <a:r>
              <a:rPr lang="en-GB" sz="2200" dirty="0" err="1"/>
              <a:t>glucosu</a:t>
            </a:r>
            <a:r>
              <a:rPr lang="is-IS" sz="2200" dirty="0"/>
              <a:t> </a:t>
            </a:r>
            <a:r>
              <a:rPr lang="en-GB" sz="2200" dirty="0"/>
              <a:t> ( 4 - 8 ml/kg )</a:t>
            </a:r>
          </a:p>
          <a:p>
            <a:pPr lvl="1">
              <a:defRPr/>
            </a:pPr>
            <a:r>
              <a:rPr lang="en-GB" dirty="0" err="1"/>
              <a:t>Flumazenil</a:t>
            </a:r>
            <a:r>
              <a:rPr lang="en-GB" dirty="0"/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4F96A90-B0E9-32F5-D505-7E555BD04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Meðferð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6505927-15F3-CAC0-972A-6EDF9AE99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Saga</a:t>
            </a:r>
          </a:p>
          <a:p>
            <a:pPr lvl="1">
              <a:defRPr/>
            </a:pPr>
            <a:r>
              <a:rPr lang="en-GB"/>
              <a:t>Hvað var tekið</a:t>
            </a:r>
          </a:p>
          <a:p>
            <a:pPr lvl="1">
              <a:defRPr/>
            </a:pPr>
            <a:r>
              <a:rPr lang="en-GB"/>
              <a:t>Hve mikið </a:t>
            </a:r>
          </a:p>
          <a:p>
            <a:pPr lvl="1">
              <a:defRPr/>
            </a:pPr>
            <a:r>
              <a:rPr lang="en-GB"/>
              <a:t>Hvenær</a:t>
            </a:r>
          </a:p>
          <a:p>
            <a:pPr lvl="1">
              <a:defRPr/>
            </a:pPr>
            <a:r>
              <a:rPr lang="en-GB"/>
              <a:t>Aldur</a:t>
            </a:r>
          </a:p>
          <a:p>
            <a:pPr lvl="1">
              <a:defRPr/>
            </a:pPr>
            <a:r>
              <a:rPr lang="en-GB"/>
              <a:t>Þyngd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Diagonal 1">
    <a:dk1>
      <a:srgbClr val="000000"/>
    </a:dk1>
    <a:lt1>
      <a:srgbClr val="FFFFFF"/>
    </a:lt1>
    <a:dk2>
      <a:srgbClr val="0066FF"/>
    </a:dk2>
    <a:lt2>
      <a:srgbClr val="FFFF00"/>
    </a:lt2>
    <a:accent1>
      <a:srgbClr val="00CCCC"/>
    </a:accent1>
    <a:accent2>
      <a:srgbClr val="FF33CC"/>
    </a:accent2>
    <a:accent3>
      <a:srgbClr val="AAB8FF"/>
    </a:accent3>
    <a:accent4>
      <a:srgbClr val="DADADA"/>
    </a:accent4>
    <a:accent5>
      <a:srgbClr val="AAE2E2"/>
    </a:accent5>
    <a:accent6>
      <a:srgbClr val="E72DB9"/>
    </a:accent6>
    <a:hlink>
      <a:srgbClr val="FF0033"/>
    </a:hlink>
    <a:folHlink>
      <a:srgbClr val="33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1724</Words>
  <Application>Microsoft Macintosh PowerPoint</Application>
  <PresentationFormat>35 mm Slides</PresentationFormat>
  <Paragraphs>307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Times New Roman</vt:lpstr>
      <vt:lpstr>Arial</vt:lpstr>
      <vt:lpstr>Monotype Sorts</vt:lpstr>
      <vt:lpstr>Wingdings</vt:lpstr>
      <vt:lpstr>Blue Diagonal</vt:lpstr>
      <vt:lpstr>Adobe PhotoDeluxe Home Edition Image</vt:lpstr>
      <vt:lpstr>EITRANIR Í BÖRNUM</vt:lpstr>
      <vt:lpstr>Faraldsfræði</vt:lpstr>
      <vt:lpstr>Faraldsfræði</vt:lpstr>
      <vt:lpstr>Faraldsfræði</vt:lpstr>
      <vt:lpstr>Meðferð</vt:lpstr>
      <vt:lpstr>Meðferð</vt:lpstr>
      <vt:lpstr>Meðferð</vt:lpstr>
      <vt:lpstr>Meðferð</vt:lpstr>
      <vt:lpstr>Meðferð</vt:lpstr>
      <vt:lpstr>Meðferð</vt:lpstr>
      <vt:lpstr>Meðferð</vt:lpstr>
      <vt:lpstr>PowerPoint Presentation</vt:lpstr>
      <vt:lpstr>Meðferð</vt:lpstr>
      <vt:lpstr>Meðferð</vt:lpstr>
      <vt:lpstr>PowerPoint Presentation</vt:lpstr>
      <vt:lpstr>PowerPoint Presentation</vt:lpstr>
      <vt:lpstr>Meðferð</vt:lpstr>
      <vt:lpstr>Meðferð</vt:lpstr>
      <vt:lpstr>PowerPoint Presentation</vt:lpstr>
      <vt:lpstr>Meðferð</vt:lpstr>
      <vt:lpstr>PowerPoint Presentation</vt:lpstr>
      <vt:lpstr>Meðferð</vt:lpstr>
      <vt:lpstr>Paracetamol</vt:lpstr>
      <vt:lpstr>Paracetamol</vt:lpstr>
      <vt:lpstr>PowerPoint Presentation</vt:lpstr>
      <vt:lpstr>Paracetamol</vt:lpstr>
      <vt:lpstr>Paracetamol</vt:lpstr>
      <vt:lpstr>Paracetamol</vt:lpstr>
      <vt:lpstr>Paracetamol</vt:lpstr>
      <vt:lpstr>Paracetamol</vt:lpstr>
      <vt:lpstr>Paracetamol</vt:lpstr>
      <vt:lpstr>Paracetamol</vt:lpstr>
      <vt:lpstr>Paracetamol</vt:lpstr>
      <vt:lpstr>PowerPoint Presentation</vt:lpstr>
      <vt:lpstr>Paracetamol</vt:lpstr>
      <vt:lpstr>Paracetamol</vt:lpstr>
      <vt:lpstr>Paracetamol</vt:lpstr>
      <vt:lpstr>Járn</vt:lpstr>
      <vt:lpstr>Járn</vt:lpstr>
      <vt:lpstr>Járn</vt:lpstr>
      <vt:lpstr>Járn</vt:lpstr>
      <vt:lpstr>Járn</vt:lpstr>
      <vt:lpstr>Járn</vt:lpstr>
      <vt:lpstr>Járn</vt:lpstr>
      <vt:lpstr>Járn</vt:lpstr>
      <vt:lpstr>Járn</vt:lpstr>
      <vt:lpstr>Járn</vt:lpstr>
      <vt:lpstr>Járn</vt:lpstr>
      <vt:lpstr>Járn</vt:lpstr>
      <vt:lpstr>Járn</vt:lpstr>
      <vt:lpstr>Járn</vt:lpstr>
      <vt:lpstr>Ætandi efni</vt:lpstr>
      <vt:lpstr>Vetniskolefni (Hydrocarbon)</vt:lpstr>
      <vt:lpstr>Vetniskolefni (Hydrocarbon)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EITRANIR Í BÖRNUM</dc:title>
  <dc:creator>Theodor F</dc:creator>
  <cp:lastModifiedBy>Theodor Fridriksson</cp:lastModifiedBy>
  <cp:revision>20</cp:revision>
  <dcterms:modified xsi:type="dcterms:W3CDTF">2023-02-17T05:25:35Z</dcterms:modified>
</cp:coreProperties>
</file>