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86"/>
  </p:notesMasterIdLst>
  <p:sldIdLst>
    <p:sldId id="256" r:id="rId2"/>
    <p:sldId id="366" r:id="rId3"/>
    <p:sldId id="367" r:id="rId4"/>
    <p:sldId id="257" r:id="rId5"/>
    <p:sldId id="258" r:id="rId6"/>
    <p:sldId id="259" r:id="rId7"/>
    <p:sldId id="336" r:id="rId8"/>
    <p:sldId id="260" r:id="rId9"/>
    <p:sldId id="261" r:id="rId10"/>
    <p:sldId id="262" r:id="rId11"/>
    <p:sldId id="263" r:id="rId12"/>
    <p:sldId id="287" r:id="rId13"/>
    <p:sldId id="338" r:id="rId14"/>
    <p:sldId id="282" r:id="rId15"/>
    <p:sldId id="337" r:id="rId16"/>
    <p:sldId id="264" r:id="rId17"/>
    <p:sldId id="265" r:id="rId18"/>
    <p:sldId id="358" r:id="rId19"/>
    <p:sldId id="268" r:id="rId20"/>
    <p:sldId id="368" r:id="rId21"/>
    <p:sldId id="369" r:id="rId22"/>
    <p:sldId id="266" r:id="rId23"/>
    <p:sldId id="299" r:id="rId24"/>
    <p:sldId id="272" r:id="rId25"/>
    <p:sldId id="295" r:id="rId26"/>
    <p:sldId id="293" r:id="rId27"/>
    <p:sldId id="286" r:id="rId28"/>
    <p:sldId id="370" r:id="rId29"/>
    <p:sldId id="371" r:id="rId30"/>
    <p:sldId id="372" r:id="rId31"/>
    <p:sldId id="290" r:id="rId32"/>
    <p:sldId id="271" r:id="rId33"/>
    <p:sldId id="331" r:id="rId34"/>
    <p:sldId id="330" r:id="rId35"/>
    <p:sldId id="376" r:id="rId36"/>
    <p:sldId id="274" r:id="rId37"/>
    <p:sldId id="298" r:id="rId38"/>
    <p:sldId id="374" r:id="rId39"/>
    <p:sldId id="276" r:id="rId40"/>
    <p:sldId id="275" r:id="rId41"/>
    <p:sldId id="332" r:id="rId42"/>
    <p:sldId id="373" r:id="rId43"/>
    <p:sldId id="329" r:id="rId44"/>
    <p:sldId id="302" r:id="rId45"/>
    <p:sldId id="277" r:id="rId46"/>
    <p:sldId id="279" r:id="rId47"/>
    <p:sldId id="280" r:id="rId48"/>
    <p:sldId id="310" r:id="rId49"/>
    <p:sldId id="294" r:id="rId50"/>
    <p:sldId id="304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3" r:id="rId61"/>
    <p:sldId id="325" r:id="rId62"/>
    <p:sldId id="326" r:id="rId63"/>
    <p:sldId id="328" r:id="rId64"/>
    <p:sldId id="292" r:id="rId65"/>
    <p:sldId id="305" r:id="rId66"/>
    <p:sldId id="297" r:id="rId67"/>
    <p:sldId id="296" r:id="rId68"/>
    <p:sldId id="284" r:id="rId69"/>
    <p:sldId id="285" r:id="rId70"/>
    <p:sldId id="375" r:id="rId71"/>
    <p:sldId id="291" r:id="rId72"/>
    <p:sldId id="333" r:id="rId73"/>
    <p:sldId id="334" r:id="rId74"/>
    <p:sldId id="335" r:id="rId75"/>
    <p:sldId id="270" r:id="rId76"/>
    <p:sldId id="301" r:id="rId77"/>
    <p:sldId id="281" r:id="rId78"/>
    <p:sldId id="278" r:id="rId79"/>
    <p:sldId id="289" r:id="rId80"/>
    <p:sldId id="288" r:id="rId81"/>
    <p:sldId id="273" r:id="rId82"/>
    <p:sldId id="327" r:id="rId83"/>
    <p:sldId id="322" r:id="rId84"/>
    <p:sldId id="324" r:id="rId8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0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2AF2E8-F914-420A-820F-A6AC421F88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C9E2E-F0E8-42CE-98B8-17A40976036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117832-6209-44EE-B387-BCDA48BEBAEF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B5F1592-D7E4-45AB-9CE0-DF136DD946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97A1F6E-177E-4D99-82A1-F790D843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9696D-4D36-4DFE-9160-14F75C3125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9E2A8-E2B5-4A03-BADD-26FDC44B3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FE0DE16-D449-4F07-8171-AC3DBED0B15A}" type="slidenum">
              <a:rPr lang="en-US" altLang="is-IS"/>
              <a:pPr/>
              <a:t>‹#›</a:t>
            </a:fld>
            <a:endParaRPr lang="en-US" altLang="is-I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5F40132A-6E7E-49EB-900C-26431B68E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3C04AFBB-E7C4-4F11-8701-C1C7C0948E68}" type="slidenum">
              <a:rPr lang="en-US" altLang="is-IS"/>
              <a:pPr eaLnBrk="1" hangingPunct="1"/>
              <a:t>48</a:t>
            </a:fld>
            <a:endParaRPr lang="en-US" altLang="is-I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3E45372E-3B26-4B1C-AA00-2C7EBB7DA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DF967E8D-1433-422F-BC4D-A5CBE034E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5EFDFEFA-9F21-4D42-9054-B014A395FD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5C9592D6-63F5-4279-B733-99773BF593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8A28266A-6002-4CED-9667-C65F39B8A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364E2880-C459-45AE-9D6F-EF65574AF1D1}" type="slidenum">
              <a:rPr lang="en-US" altLang="is-IS"/>
              <a:pPr eaLnBrk="1" hangingPunct="1"/>
              <a:t>59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6856B414-0207-4333-B1DD-38050B0B0B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89BC2026-72B0-4499-AE85-416E5F9DAE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4349420D-1C84-4AB6-A184-47ECE8EC2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6094A4D7-D99D-4EAE-A078-1CFE3A4F517D}" type="slidenum">
              <a:rPr lang="en-US" altLang="is-IS"/>
              <a:pPr eaLnBrk="1" hangingPunct="1"/>
              <a:t>60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DE448977-4C1E-4BA6-A2FE-8E9F3E494B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115915CD-AD2B-40B3-8395-5F0931C5A8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3B9D7383-258D-42B4-9270-28C77D6B9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3FD891A2-965B-4A2E-82CA-4985DBD4FE5B}" type="slidenum">
              <a:rPr lang="en-US" altLang="is-IS"/>
              <a:pPr eaLnBrk="1" hangingPunct="1"/>
              <a:t>61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39F07946-8CE9-436A-AA93-B730239395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7E19547B-BBBC-42CB-8377-40494F723F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4C757177-31A6-4174-8616-B6390430F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4E70C47D-F468-4E8F-B060-BB757117949E}" type="slidenum">
              <a:rPr lang="en-US" altLang="is-IS"/>
              <a:pPr eaLnBrk="1" hangingPunct="1"/>
              <a:t>62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25B692FB-6C12-482D-9DFF-B7E26015C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59841EAC-81CA-48AE-A209-9614865178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43228B07-0AC1-4569-8345-78B41D949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4C1C515B-7F51-4BE7-A465-4D11090B8458}" type="slidenum">
              <a:rPr lang="en-US" altLang="is-IS"/>
              <a:pPr eaLnBrk="1" hangingPunct="1"/>
              <a:t>63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B0D98B68-A267-4FDE-BECE-D457790298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971CC672-2325-4351-B94A-FBA75C5B16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2BCCAAEB-1A00-452C-B06D-EFF3C236B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49D4C771-D80C-4BA0-8A8B-7A3B0C741D5C}" type="slidenum">
              <a:rPr lang="en-US" altLang="is-IS"/>
              <a:pPr eaLnBrk="1" hangingPunct="1"/>
              <a:t>82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DD2E7D9A-6128-483C-BF03-9EF965C912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ED9F990C-6586-4B0F-9CB8-BA6CB5B53C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8963B802-7C86-4351-AFFE-67A3B154C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D492916C-4BA0-41FC-940F-582A014B2BF0}" type="slidenum">
              <a:rPr lang="en-US" altLang="is-IS"/>
              <a:pPr eaLnBrk="1" hangingPunct="1"/>
              <a:t>83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B7E12972-103D-457A-A018-2FA7868C20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95583C93-2986-4E6B-BD89-818E033BF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8AAA184A-8603-413C-A6CA-F8FB0A68F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48137311-4044-4926-8E50-D5AA44E050CB}" type="slidenum">
              <a:rPr lang="en-US" altLang="is-IS"/>
              <a:pPr eaLnBrk="1" hangingPunct="1"/>
              <a:t>84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CAA6016E-CFAE-45F4-B5FC-CE7F851E9B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6C1B5A53-14F1-4715-8B5F-FCA6366B6640}" type="slidenum">
              <a:rPr lang="en-US" altLang="is-IS"/>
              <a:pPr eaLnBrk="1" hangingPunct="1"/>
              <a:t>51</a:t>
            </a:fld>
            <a:endParaRPr lang="en-US" altLang="is-IS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81E0854E-C397-405E-BFA0-F31B7C4A57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9C5B5BC1-25B3-4F1F-9D6A-8C71ABF861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35BB98E8-B7B9-462E-B169-88CE4E968C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58F3B534-B2CD-40C5-ACF7-FFB783C9F6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DC0552A0-38F3-4BCF-A8D1-5C1B5958F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9B82D6DA-81DA-430D-8AC3-21FF5495126B}" type="slidenum">
              <a:rPr lang="en-US" altLang="is-IS"/>
              <a:pPr eaLnBrk="1" hangingPunct="1"/>
              <a:t>52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104F237E-64CB-4B8A-A5D9-1E4DDB9C56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50B3EC7D-355E-4B96-9E32-0CB57EB86B9C}" type="slidenum">
              <a:rPr lang="en-US" altLang="is-IS"/>
              <a:pPr eaLnBrk="1" hangingPunct="1"/>
              <a:t>53</a:t>
            </a:fld>
            <a:endParaRPr lang="en-US" altLang="is-IS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1FE6700C-1C7B-4F24-A454-DA8EB48A6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DABAC326-15F0-4BF6-8FD8-7B1EFFD0D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2F79F0BA-0BEC-488F-9479-93C0F09CD6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8CA75865-F7B2-4B33-9A66-3BC47E3C35D6}" type="slidenum">
              <a:rPr lang="en-US" altLang="is-IS"/>
              <a:pPr eaLnBrk="1" hangingPunct="1"/>
              <a:t>54</a:t>
            </a:fld>
            <a:endParaRPr lang="en-US" altLang="is-IS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7EE6706F-33E7-4ABC-B636-F3D6913BFC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8B2B2714-A875-4C2C-8F22-D953CD8AB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349E417E-EE6D-4B67-A8EF-A16878A1D6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8D277B92-A1BA-43D4-8EF8-FD993BDECB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665128DE-0CA6-42CC-A713-86E6685B9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697FFD73-F635-4876-9114-C3C08F63A4B5}" type="slidenum">
              <a:rPr lang="en-US" altLang="is-IS"/>
              <a:pPr eaLnBrk="1" hangingPunct="1"/>
              <a:t>55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86490A79-0A5E-4AD1-B510-30EDC98512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49CC4D72-8E9E-45EA-94D3-C424DC7317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F4D811EA-3314-4497-A57A-B2DCEFB1E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135BE1F0-A9D6-4CAD-8170-F6B662193033}" type="slidenum">
              <a:rPr lang="en-US" altLang="is-IS"/>
              <a:pPr eaLnBrk="1" hangingPunct="1"/>
              <a:t>56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5E288751-E5A9-497F-BB74-8124BED594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B93C04E9-6336-41AB-B2EF-0F4491B62A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67CE800D-7453-4A12-B6F9-241F6A7F8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56DED8B2-622E-49FB-8FEE-D6AB443E71C5}" type="slidenum">
              <a:rPr lang="en-US" altLang="is-IS"/>
              <a:pPr eaLnBrk="1" hangingPunct="1"/>
              <a:t>57</a:t>
            </a:fld>
            <a:endParaRPr lang="en-US" altLang="is-I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675302E8-6649-423B-9C3A-645F77D51B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4C7ECA33-0A88-4C47-B4E9-E1F430866B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s-I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37423764-00D5-437E-977B-1E1AA3616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46B09856-28FE-4113-8B61-F2D2E322621F}" type="slidenum">
              <a:rPr lang="en-US" altLang="is-IS"/>
              <a:pPr eaLnBrk="1" hangingPunct="1"/>
              <a:t>58</a:t>
            </a:fld>
            <a:endParaRPr lang="en-US" altLang="is-I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984DA-2F28-421C-B92E-597F0FD5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9BFAE-973A-4384-B587-C0E9255F9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3DB30-FDD7-4BCA-9B3A-B2B0C3C83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898FC-5155-4801-BAEF-E4EA1F295B02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01385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0476B-4DCE-4999-B8CC-234C7EEF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EB4D1-34D4-4E4E-822E-4CDB0F3E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453BF-1269-4513-B044-BB33CF4F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CF6C5-3875-4614-8DCA-CD2FD31C3094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21182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8198B-4070-4ADF-94FE-6D635E8F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BA0D8-8053-4099-AB41-99D685B4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7EE40-2F34-415E-AFE7-6CD842486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D4A03-5388-4666-A2D3-519FDF35FE11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2061134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8CCE49E-80DA-445A-BAFD-FBB1764C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47FB47-C913-4F2E-8610-15111868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70FFEC-363A-461A-B7F0-ADA95FB7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64012-6313-43DB-9D2C-F99FC849C4D4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19018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55D633-0D79-4A36-BAC4-6114C0FC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3B078F-99A8-41B0-8FDF-B2FEEC3F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38FD52-1BA6-422A-B308-94CF90C8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19911-13B9-4E21-B49F-D900DE7D7B5D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955219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14B227D-AF02-4950-A53B-57E2DA349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B897750-B2CF-46D1-93F6-FF75C555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B624C8-00AC-4A55-8851-53D1A8D0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8FC8-33E8-44B9-B56F-F169DBC9987B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488842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04F5E82-D909-401B-960E-5E212F272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4AFF9A-640F-4012-8218-6B4F3C97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F45FAB-14CE-40EB-BC09-8FDA0175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CC86B-D167-4DE7-AD51-84AEF534EE12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428691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1645E7-0F8D-4F76-875A-6C8A1D9B0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7CE205-7BFD-445A-B55D-56A49E43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4FF212-9A76-40E0-B947-2CEB6955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7B373-7A64-41E2-A574-44778E53FE8F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32834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B276A-ED9F-40BB-AD41-BE70BDF2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A7A40-EDBD-437C-94D2-DB1EC24D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3D800-991C-40B9-94D9-898A41717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BC332-3972-4F09-BF25-E2F2925E2624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67269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F2B-50A1-4F1C-89F7-DAE18403C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45307-2567-4B7A-AB0D-CA26E3117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8866E-6435-4A0A-8F6F-6695E1101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D3331-472C-408D-A588-A8911D11E64E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96909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CDF49A-2097-4F16-A06F-034370AD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5F5D9C-BECC-45C0-924A-4C5AC725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5800FD-9B80-48BD-9D99-2ED1611B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80715-4449-4EBC-8B55-8F0BC59B7D06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86608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9CBFCB-AE2C-4851-8F0E-E1F0A019E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0AC1E25-0AD8-41B1-B13D-C3F8DA5FD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E3B09B-3EF8-487F-A2FE-B867C7F9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5F454-DC37-4BD9-BFF7-1D16798E4D93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96357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539CF9-BF01-485D-BAE6-1E54DF5D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A95709-D580-42CF-BD89-7203E765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AED873-C867-4CE6-A662-49C43456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2ABF2-B681-4223-BB17-C42FC209A8F6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86906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E304F3A-B799-43FE-AB48-94E83C7E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EFAB3E1-1D61-463E-80DA-445FD607C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B481BDA-4742-401F-9FE1-590BE736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2E085-48A8-4E74-93F7-77729C4A948A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72924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A66739-A47F-4E41-8866-4D4B8F1DD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D8FBF3-1342-458B-BFF9-0924657F4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A11BAC-5FA2-45C9-A6EE-AAD7C4BF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A4A59-36BE-4B43-AACC-9DAF9B745F3D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87868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B8EC7F-7061-4A09-8AFE-ACF675262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CD11CF-16D6-4361-969A-1AE39904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B45F41-F80A-42A2-AB16-515B594D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999AB-F7F2-4562-BBB5-999867AC9883}" type="slidenum">
              <a:rPr lang="en-GB" altLang="is-IS"/>
              <a:pPr/>
              <a:t>‹#›</a:t>
            </a:fld>
            <a:endParaRPr lang="en-GB" altLang="is-IS"/>
          </a:p>
        </p:txBody>
      </p:sp>
    </p:spTree>
    <p:extLst>
      <p:ext uri="{BB962C8B-B14F-4D97-AF65-F5344CB8AC3E}">
        <p14:creationId xmlns:p14="http://schemas.microsoft.com/office/powerpoint/2010/main" val="399807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4C66510-3C34-46D0-B8A8-F123191EE8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5C0E7DE-8C3C-4D24-8D1A-75C1257457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s-IS"/>
              <a:t>Click to edit Master text styles</a:t>
            </a:r>
          </a:p>
          <a:p>
            <a:pPr lvl="1"/>
            <a:r>
              <a:rPr lang="en-US" altLang="is-IS"/>
              <a:t>Second level</a:t>
            </a:r>
          </a:p>
          <a:p>
            <a:pPr lvl="2"/>
            <a:r>
              <a:rPr lang="en-US" altLang="is-IS"/>
              <a:t>Third level</a:t>
            </a:r>
          </a:p>
          <a:p>
            <a:pPr lvl="3"/>
            <a:r>
              <a:rPr lang="en-US" altLang="is-IS"/>
              <a:t>Fourth level</a:t>
            </a:r>
          </a:p>
          <a:p>
            <a:pPr lvl="4"/>
            <a:r>
              <a:rPr lang="en-US" altLang="is-I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F75B8-E570-432E-B203-36D629BAF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2CEB0-0049-422E-8EE8-721092449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A5D8F-4CE7-4102-986C-AC2375FC8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B513745-C526-435B-87EC-244D9C044AE3}" type="slidenum">
              <a:rPr lang="en-GB" altLang="is-IS"/>
              <a:pPr/>
              <a:t>‹#›</a:t>
            </a:fld>
            <a:endParaRPr lang="en-GB" altLang="is-I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\\Smsfs1cluster\SHL\gunnara\My%20Documents\My%20Music\unilateral.m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f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f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16FE9B1B-E527-4693-9DE7-CE8A86BA40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260350"/>
            <a:ext cx="7772400" cy="1920875"/>
          </a:xfrm>
        </p:spPr>
        <p:txBody>
          <a:bodyPr/>
          <a:lstStyle/>
          <a:p>
            <a:pPr eaLnBrk="1" hangingPunct="1"/>
            <a:r>
              <a:rPr lang="is-IS" altLang="is-IS"/>
              <a:t>Skarð í vör og góm</a:t>
            </a:r>
            <a:endParaRPr lang="en-GB" altLang="is-I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B5539068-25EE-4AC4-A890-04066BFB91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76375" y="51054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s-IS" dirty="0"/>
              <a:t>Gunnar Auðólfsson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s-IS" dirty="0"/>
              <a:t>Lýtaskurðdeild</a:t>
            </a:r>
            <a:endParaRPr lang="en-GB" dirty="0"/>
          </a:p>
        </p:txBody>
      </p:sp>
      <p:pic>
        <p:nvPicPr>
          <p:cNvPr id="2052" name="Picture 11" descr="Veau class IV, a complete bilateral cleft of the lip and alveolus (primary palate)">
            <a:extLst>
              <a:ext uri="{FF2B5EF4-FFF2-40B4-BE49-F238E27FC236}">
                <a16:creationId xmlns:a16="http://schemas.microsoft.com/office/drawing/2014/main" id="{3122B1E7-309B-4F4E-8B2E-11F0110D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27238"/>
            <a:ext cx="288766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D6D771D-BA13-4AC4-828E-B7DA1550E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11" y="5695730"/>
            <a:ext cx="2063202" cy="116227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43609B9-05C0-48DB-B1DB-40E0D0E4F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" y="5105400"/>
            <a:ext cx="1584176" cy="16637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8F9C5B5-ADC6-4378-923B-8B2B300EBAB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 sz="3200" dirty="0"/>
              <a:t>Skarð í gómi eingöngu</a:t>
            </a:r>
            <a:endParaRPr lang="en-GB" altLang="is-IS" sz="3200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3907C1F-7728-4C3B-9E52-77811E7D9D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s-IS" altLang="is-IS" dirty="0"/>
          </a:p>
          <a:p>
            <a:pPr eaLnBrk="1" hangingPunct="1"/>
            <a:endParaRPr lang="is-IS" altLang="is-IS" dirty="0"/>
          </a:p>
          <a:p>
            <a:pPr eaLnBrk="1" hangingPunct="1"/>
            <a:endParaRPr lang="is-IS" altLang="is-IS" dirty="0"/>
          </a:p>
          <a:p>
            <a:pPr eaLnBrk="1" hangingPunct="1"/>
            <a:r>
              <a:rPr lang="is-IS" altLang="is-IS" dirty="0"/>
              <a:t>x2 algengar hjá stúlkum</a:t>
            </a:r>
          </a:p>
          <a:p>
            <a:pPr eaLnBrk="1" hangingPunct="1"/>
            <a:r>
              <a:rPr lang="is-IS" altLang="is-IS" dirty="0"/>
              <a:t>Í um 60% tilvika tengsl við aðra galla eða heilkenni </a:t>
            </a:r>
          </a:p>
          <a:p>
            <a:pPr eaLnBrk="1" hangingPunct="1"/>
            <a:r>
              <a:rPr lang="is-IS" altLang="is-IS" dirty="0"/>
              <a:t>Virðist fremur tengjast </a:t>
            </a:r>
            <a:r>
              <a:rPr lang="is-IS" altLang="is-IS" u="sng" dirty="0" err="1"/>
              <a:t>umhvefisþáttum</a:t>
            </a:r>
            <a:endParaRPr lang="is-IS" altLang="is-IS" dirty="0"/>
          </a:p>
          <a:p>
            <a:pPr lvl="3" eaLnBrk="1" hangingPunct="1"/>
            <a:r>
              <a:rPr lang="is-IS" altLang="is-IS" dirty="0"/>
              <a:t>Sennilega margþætt; reykingar , alkóhól,  flogaveikilyf</a:t>
            </a:r>
          </a:p>
          <a:p>
            <a:pPr lvl="3" eaLnBrk="1" hangingPunct="1"/>
            <a:endParaRPr lang="is-IS" altLang="is-IS" u="sng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44A40F-AE57-4129-8BB2-83E510D64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0E7E1-1FF5-4100-8752-73364DE2E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6" y="2492896"/>
            <a:ext cx="3321033" cy="20867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95A7A34-CCDE-4E1D-BDA5-BC721FAD65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 dirty="0"/>
              <a:t>Myndun skarðs</a:t>
            </a:r>
            <a:br>
              <a:rPr lang="is-IS" altLang="is-IS" dirty="0"/>
            </a:br>
            <a:r>
              <a:rPr lang="is-IS" altLang="is-IS" dirty="0"/>
              <a:t>meðganga    vika 4 - 8</a:t>
            </a:r>
            <a:endParaRPr lang="en-GB" altLang="is-IS" dirty="0"/>
          </a:p>
        </p:txBody>
      </p:sp>
      <p:pic>
        <p:nvPicPr>
          <p:cNvPr id="9220" name="Picture 7" descr="Facial development in the embryo">
            <a:extLst>
              <a:ext uri="{FF2B5EF4-FFF2-40B4-BE49-F238E27FC236}">
                <a16:creationId xmlns:a16="http://schemas.microsoft.com/office/drawing/2014/main" id="{E1A45FDF-EC4E-4176-84FC-67DB71BB95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609"/>
            <a:ext cx="3096344" cy="4040728"/>
          </a:xfrm>
          <a:noFill/>
        </p:spPr>
      </p:pic>
      <p:sp>
        <p:nvSpPr>
          <p:cNvPr id="9221" name="Rectangle 3">
            <a:extLst>
              <a:ext uri="{FF2B5EF4-FFF2-40B4-BE49-F238E27FC236}">
                <a16:creationId xmlns:a16="http://schemas.microsoft.com/office/drawing/2014/main" id="{5C00DC7C-A588-4E8D-870B-071825B8E30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is-IS" altLang="is-IS" sz="2800" dirty="0"/>
          </a:p>
          <a:p>
            <a:pPr eaLnBrk="1" hangingPunct="1"/>
            <a:endParaRPr lang="is-IS" altLang="is-IS" sz="2800" dirty="0"/>
          </a:p>
          <a:p>
            <a:pPr eaLnBrk="1" hangingPunct="1"/>
            <a:r>
              <a:rPr lang="is-IS" altLang="is-IS" sz="2800" dirty="0" err="1"/>
              <a:t>Medial</a:t>
            </a:r>
            <a:r>
              <a:rPr lang="is-IS" altLang="is-IS" sz="2800" dirty="0"/>
              <a:t> nasal </a:t>
            </a:r>
            <a:r>
              <a:rPr lang="is-IS" altLang="is-IS" sz="2800" dirty="0" err="1"/>
              <a:t>process</a:t>
            </a:r>
            <a:r>
              <a:rPr lang="is-IS" altLang="is-IS" sz="2800" dirty="0"/>
              <a:t> og </a:t>
            </a:r>
            <a:r>
              <a:rPr lang="is-IS" altLang="is-IS" sz="2800" dirty="0" err="1"/>
              <a:t>processus</a:t>
            </a:r>
            <a:r>
              <a:rPr lang="is-IS" altLang="is-IS" sz="2800" dirty="0"/>
              <a:t> </a:t>
            </a:r>
            <a:r>
              <a:rPr lang="is-IS" altLang="is-IS" sz="2800" dirty="0" err="1"/>
              <a:t>maxillaris</a:t>
            </a:r>
            <a:r>
              <a:rPr lang="is-IS" altLang="is-IS" sz="2800" dirty="0"/>
              <a:t> renna/fléttast ekki saman</a:t>
            </a:r>
          </a:p>
          <a:p>
            <a:pPr eaLnBrk="1" hangingPunct="1"/>
            <a:r>
              <a:rPr lang="is-IS" altLang="is-IS" sz="2800" dirty="0" err="1"/>
              <a:t>Mesenchyme</a:t>
            </a:r>
            <a:r>
              <a:rPr lang="is-IS" altLang="is-IS" sz="2800" dirty="0"/>
              <a:t> myndast ekki eða rennur ekki inn milli </a:t>
            </a:r>
            <a:r>
              <a:rPr lang="is-IS" altLang="is-IS" sz="2800" dirty="0" err="1"/>
              <a:t>endo</a:t>
            </a:r>
            <a:r>
              <a:rPr lang="is-IS" altLang="is-IS" sz="2800" dirty="0"/>
              <a:t>- og </a:t>
            </a:r>
            <a:r>
              <a:rPr lang="is-IS" altLang="is-IS" sz="2800" dirty="0" err="1"/>
              <a:t>ectoderms</a:t>
            </a:r>
            <a:endParaRPr lang="is-IS" altLang="is-IS" sz="2800" dirty="0"/>
          </a:p>
          <a:p>
            <a:pPr eaLnBrk="1" hangingPunct="1"/>
            <a:endParaRPr lang="en-GB" altLang="is-I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ipseq~1">
            <a:extLst>
              <a:ext uri="{FF2B5EF4-FFF2-40B4-BE49-F238E27FC236}">
                <a16:creationId xmlns:a16="http://schemas.microsoft.com/office/drawing/2014/main" id="{31AA8287-1FFB-443E-90AD-F73D322C173A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6613" y="981075"/>
            <a:ext cx="4267200" cy="525621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shape&#10;&#10;Description automatically generated">
            <a:extLst>
              <a:ext uri="{FF2B5EF4-FFF2-40B4-BE49-F238E27FC236}">
                <a16:creationId xmlns:a16="http://schemas.microsoft.com/office/drawing/2014/main" id="{1EC3BD2D-70FB-438D-B497-C4705397E04F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62" y="1340768"/>
            <a:ext cx="5910875" cy="4362226"/>
          </a:xfrm>
        </p:spPr>
      </p:pic>
    </p:spTree>
    <p:extLst>
      <p:ext uri="{BB962C8B-B14F-4D97-AF65-F5344CB8AC3E}">
        <p14:creationId xmlns:p14="http://schemas.microsoft.com/office/powerpoint/2010/main" val="1916562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embryology cleft þroskaferlið 1mynd">
            <a:extLst>
              <a:ext uri="{FF2B5EF4-FFF2-40B4-BE49-F238E27FC236}">
                <a16:creationId xmlns:a16="http://schemas.microsoft.com/office/drawing/2014/main" id="{324C4624-D74B-43A2-9005-6E8CE479264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11188"/>
            <a:ext cx="8229600" cy="5178425"/>
          </a:xfrm>
          <a:noFill/>
        </p:spPr>
      </p:pic>
      <p:pic>
        <p:nvPicPr>
          <p:cNvPr id="11267" name="Picture 6" descr="fósturmynd 4v">
            <a:extLst>
              <a:ext uri="{FF2B5EF4-FFF2-40B4-BE49-F238E27FC236}">
                <a16:creationId xmlns:a16="http://schemas.microsoft.com/office/drawing/2014/main" id="{42FBA6FC-CB8B-410F-A8CE-0800D34D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13100"/>
            <a:ext cx="3810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4CFAFE42-7B44-40E9-8876-EBA61DB89A35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819150"/>
            <a:ext cx="3924300" cy="4762500"/>
          </a:xfrm>
        </p:spPr>
      </p:pic>
    </p:spTree>
    <p:extLst>
      <p:ext uri="{BB962C8B-B14F-4D97-AF65-F5344CB8AC3E}">
        <p14:creationId xmlns:p14="http://schemas.microsoft.com/office/powerpoint/2010/main" val="1909086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A5A3F7D-E541-4978-B497-834CC88A1AB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Anatomía: fullt skarð í vör</a:t>
            </a:r>
            <a:endParaRPr lang="en-GB" altLang="is-I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1F70204-60A0-41B6-9266-BA8CB5C978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is-IS" altLang="is-IS"/>
              <a:t>Rof í heild húðar og mjúkvefja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is-IS" altLang="is-IS"/>
              <a:t>Vantar mjúkvefi þeim megin sem skarðið er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is-IS" altLang="is-IS"/>
              <a:t>Óeðlileg festa vöðva vara við brún nasar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is-IS" altLang="is-IS"/>
              <a:t>Yfirleitt skarð í tanngarði á svæði augntannar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is-IS" altLang="is-IS"/>
              <a:t>Galli í harði gómi framan for. Incis.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is-IS" altLang="is-IS"/>
              <a:t>Brenglað form á nefi</a:t>
            </a:r>
            <a:endParaRPr lang="en-GB" altLang="is-I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F8312BD-6EDA-4DFD-8730-B790AD78C2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Anatómía ; Brenglað form nefs</a:t>
            </a:r>
            <a:endParaRPr lang="en-GB" altLang="is-IS"/>
          </a:p>
        </p:txBody>
      </p:sp>
      <p:pic>
        <p:nvPicPr>
          <p:cNvPr id="14339" name="Content Placeholder 9" descr="skarðanef teikn.jpg">
            <a:extLst>
              <a:ext uri="{FF2B5EF4-FFF2-40B4-BE49-F238E27FC236}">
                <a16:creationId xmlns:a16="http://schemas.microsoft.com/office/drawing/2014/main" id="{FEAEBF22-87A4-4D40-97BA-1B682EFC0D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628775"/>
            <a:ext cx="3078163" cy="2185988"/>
          </a:xfrm>
        </p:spPr>
      </p:pic>
      <p:pic>
        <p:nvPicPr>
          <p:cNvPr id="14340" name="Content Placeholder 10" descr="skarðanef skelett.jpg">
            <a:extLst>
              <a:ext uri="{FF2B5EF4-FFF2-40B4-BE49-F238E27FC236}">
                <a16:creationId xmlns:a16="http://schemas.microsoft.com/office/drawing/2014/main" id="{EA87FD97-69FD-4B88-AB72-D4CE09DF2C7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3938588"/>
            <a:ext cx="3079750" cy="2187575"/>
          </a:xfr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A9116C3-76C2-4F10-A4A2-85AFC2A94110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s-IS" dirty="0"/>
              <a:t>Sveigja frá skarði: </a:t>
            </a:r>
            <a:r>
              <a:rPr lang="is-IS" dirty="0" err="1"/>
              <a:t>spina</a:t>
            </a:r>
            <a:r>
              <a:rPr lang="is-IS" dirty="0"/>
              <a:t> nasi, </a:t>
            </a:r>
            <a:r>
              <a:rPr lang="is-IS" dirty="0" err="1"/>
              <a:t>columnella</a:t>
            </a:r>
            <a:r>
              <a:rPr lang="is-IS" dirty="0"/>
              <a:t>, </a:t>
            </a:r>
            <a:r>
              <a:rPr lang="is-IS" dirty="0" err="1"/>
              <a:t>septum</a:t>
            </a:r>
            <a:endParaRPr lang="is-I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s-IS" dirty="0"/>
              <a:t>Bil milli hvelfinga alarbrjósks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s-IS" dirty="0"/>
              <a:t>Aðrir gallar á brjóskhlutum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s-IS" dirty="0"/>
              <a:t>Mögulega galli forms eða stöðu beinhluta nefs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9C82F195-55AA-42C5-A6F0-B10E81A4F0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Skoðun</a:t>
            </a:r>
            <a:endParaRPr lang="en-GB" altLang="is-IS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F1AD307-3573-47BD-BE5F-19DECF3E4D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Grandskoða skarðið, þreifa og lýsa</a:t>
            </a:r>
          </a:p>
          <a:p>
            <a:pPr lvl="1" eaLnBrk="1" hangingPunct="1"/>
            <a:r>
              <a:rPr lang="is-IS" altLang="is-IS"/>
              <a:t>Hvar</a:t>
            </a:r>
          </a:p>
          <a:p>
            <a:pPr lvl="1" eaLnBrk="1" hangingPunct="1"/>
            <a:r>
              <a:rPr lang="is-IS" altLang="is-IS"/>
              <a:t>Hluta til eða að fullu</a:t>
            </a:r>
          </a:p>
          <a:p>
            <a:pPr eaLnBrk="1" hangingPunct="1"/>
            <a:r>
              <a:rPr lang="is-IS" altLang="is-IS"/>
              <a:t>Bifid uvula hugsanl. merki um submucous SG</a:t>
            </a:r>
          </a:p>
          <a:p>
            <a:pPr eaLnBrk="1" hangingPunct="1"/>
            <a:r>
              <a:rPr lang="is-IS" altLang="is-IS"/>
              <a:t>Auknar líkur á öndunarerfiðl. ef kjálki stuttur og afturstæð tunga </a:t>
            </a:r>
          </a:p>
          <a:p>
            <a:pPr eaLnBrk="1" hangingPunct="1"/>
            <a:r>
              <a:rPr lang="is-IS" altLang="is-IS"/>
              <a:t>Gefa gaum að öðrum hugsanlegum göllum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s-IS" altLang="is-IS"/>
          </a:p>
          <a:p>
            <a:pPr eaLnBrk="1" hangingPunct="1"/>
            <a:endParaRPr lang="en-GB" altLang="is-I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1CC539F-7C63-43AC-A908-FDEC61F9AC3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Fylgikvillar</a:t>
            </a:r>
            <a:endParaRPr lang="en-GB" altLang="is-I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98CB134-E7C8-44BF-9541-AC59FC1079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Öndur- eða næringarerfiðleikar</a:t>
            </a:r>
          </a:p>
          <a:p>
            <a:pPr eaLnBrk="1" hangingPunct="1"/>
            <a:r>
              <a:rPr lang="is-IS" altLang="is-IS"/>
              <a:t>Otitis media</a:t>
            </a:r>
          </a:p>
          <a:p>
            <a:pPr eaLnBrk="1" hangingPunct="1"/>
            <a:r>
              <a:rPr lang="is-IS" altLang="is-IS"/>
              <a:t>Talmein ; s.s. Hypernasalitet</a:t>
            </a:r>
          </a:p>
          <a:p>
            <a:pPr eaLnBrk="1" hangingPunct="1"/>
            <a:r>
              <a:rPr lang="is-IS" altLang="is-IS"/>
              <a:t>Aðrir meðfæddir gallar; (sbr. S.G.)</a:t>
            </a:r>
            <a:endParaRPr lang="en-GB" altLang="is-I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6FC639-391D-4B4F-9917-6199C2DE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s-IS" dirty="0"/>
              <a:t>Skarð :   </a:t>
            </a:r>
            <a:br>
              <a:rPr lang="is-IS" dirty="0"/>
            </a:br>
            <a:r>
              <a:rPr lang="is-IS" dirty="0"/>
              <a:t>Með ýmsu móti</a:t>
            </a:r>
          </a:p>
        </p:txBody>
      </p:sp>
      <p:pic>
        <p:nvPicPr>
          <p:cNvPr id="3075" name="Content Placeholder 5" descr="skarð í gómi Netter.jpg">
            <a:extLst>
              <a:ext uri="{FF2B5EF4-FFF2-40B4-BE49-F238E27FC236}">
                <a16:creationId xmlns:a16="http://schemas.microsoft.com/office/drawing/2014/main" id="{3984B0A9-0070-4500-9C47-026EA2E74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7788" y="1600200"/>
            <a:ext cx="3908425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8FEFE-2CED-4378-96B9-F18BAACA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D179D1C-3E24-4503-B516-DAF48159B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020094"/>
            <a:ext cx="4762500" cy="3686175"/>
          </a:xfrm>
        </p:spPr>
      </p:pic>
    </p:spTree>
    <p:extLst>
      <p:ext uri="{BB962C8B-B14F-4D97-AF65-F5344CB8AC3E}">
        <p14:creationId xmlns:p14="http://schemas.microsoft.com/office/powerpoint/2010/main" val="2738987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C6814-A101-4540-BCD6-524C0C28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F3AAD51-7C47-4C93-8674-B89ECC53C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2454759" cy="4525963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18D31F3-0BB2-47A5-84C2-A954E20E9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5532"/>
            <a:ext cx="45720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60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359A133-12FD-4063-BD2C-DD071FA6E54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Meðferðaráætlun</a:t>
            </a:r>
            <a:endParaRPr lang="en-GB" altLang="is-I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8E2B993-B81B-4E2F-AD39-430118E22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is-IS" altLang="is-IS" sz="2400" dirty="0"/>
          </a:p>
          <a:p>
            <a:pPr eaLnBrk="1" hangingPunct="1">
              <a:lnSpc>
                <a:spcPct val="90000"/>
              </a:lnSpc>
            </a:pPr>
            <a:r>
              <a:rPr lang="is-IS" altLang="is-IS" dirty="0"/>
              <a:t> “</a:t>
            </a:r>
            <a:r>
              <a:rPr lang="is-IS" altLang="is-IS" dirty="0" err="1"/>
              <a:t>Lip</a:t>
            </a:r>
            <a:r>
              <a:rPr lang="is-IS" altLang="is-IS" dirty="0"/>
              <a:t> </a:t>
            </a:r>
            <a:r>
              <a:rPr lang="is-IS" altLang="is-IS" dirty="0" err="1"/>
              <a:t>adhesion</a:t>
            </a:r>
            <a:r>
              <a:rPr lang="is-IS" altLang="is-IS" dirty="0"/>
              <a:t>” : 2-4v EÐA ….</a:t>
            </a:r>
            <a:r>
              <a:rPr lang="is-IS" altLang="is-IS" dirty="0" err="1"/>
              <a:t>Plástrun</a:t>
            </a:r>
            <a:endParaRPr lang="is-IS" altLang="is-IS" dirty="0"/>
          </a:p>
          <a:p>
            <a:pPr eaLnBrk="1" hangingPunct="1">
              <a:lnSpc>
                <a:spcPct val="90000"/>
              </a:lnSpc>
            </a:pPr>
            <a:r>
              <a:rPr lang="is-IS" altLang="is-IS" dirty="0"/>
              <a:t>Viðgerð á vör og harða gómi:  3-6 mánaða (5kg)</a:t>
            </a:r>
          </a:p>
          <a:p>
            <a:pPr eaLnBrk="1" hangingPunct="1">
              <a:lnSpc>
                <a:spcPct val="90000"/>
              </a:lnSpc>
            </a:pPr>
            <a:r>
              <a:rPr lang="is-IS" altLang="is-IS" dirty="0"/>
              <a:t>Viðgerð á mjúka gómi:  6-18 mánaða</a:t>
            </a:r>
          </a:p>
          <a:p>
            <a:pPr eaLnBrk="1" hangingPunct="1">
              <a:lnSpc>
                <a:spcPct val="90000"/>
              </a:lnSpc>
            </a:pPr>
            <a:r>
              <a:rPr lang="is-IS" altLang="is-IS" dirty="0"/>
              <a:t>Beinígræðsla:  8-10ára</a:t>
            </a:r>
          </a:p>
          <a:p>
            <a:pPr eaLnBrk="1" hangingPunct="1">
              <a:lnSpc>
                <a:spcPct val="90000"/>
              </a:lnSpc>
            </a:pPr>
            <a:r>
              <a:rPr lang="is-IS" altLang="is-IS" dirty="0"/>
              <a:t>í  frh. “</a:t>
            </a:r>
            <a:r>
              <a:rPr lang="is-IS" altLang="is-IS" dirty="0" err="1"/>
              <a:t>sekunder</a:t>
            </a:r>
            <a:r>
              <a:rPr lang="is-IS" altLang="is-IS" dirty="0"/>
              <a:t>” lagfæringar samhliða margþættri meðferð tannlækna, talmeinafræðinga, HNE-lækna</a:t>
            </a:r>
          </a:p>
          <a:p>
            <a:pPr eaLnBrk="1" hangingPunct="1">
              <a:lnSpc>
                <a:spcPct val="90000"/>
              </a:lnSpc>
            </a:pPr>
            <a:endParaRPr lang="is-IS" altLang="is-IS" dirty="0"/>
          </a:p>
          <a:p>
            <a:pPr eaLnBrk="1" hangingPunct="1">
              <a:lnSpc>
                <a:spcPct val="90000"/>
              </a:lnSpc>
            </a:pPr>
            <a:endParaRPr lang="en-GB" altLang="is-I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0519722-1F63-4D91-842F-84D69035E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Plástrun</a:t>
            </a:r>
            <a:endParaRPr lang="en-US" altLang="is-IS"/>
          </a:p>
        </p:txBody>
      </p:sp>
      <p:pic>
        <p:nvPicPr>
          <p:cNvPr id="17411" name="Content Placeholder 5" descr="dynacelft 3.jpg">
            <a:extLst>
              <a:ext uri="{FF2B5EF4-FFF2-40B4-BE49-F238E27FC236}">
                <a16:creationId xmlns:a16="http://schemas.microsoft.com/office/drawing/2014/main" id="{34994061-8B50-49D5-863B-0FAADC3CEF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060575"/>
            <a:ext cx="1985962" cy="3262313"/>
          </a:xfrm>
        </p:spPr>
      </p:pic>
      <p:pic>
        <p:nvPicPr>
          <p:cNvPr id="17412" name="Content Placeholder 9" descr="Dynacleft 1.jpg">
            <a:extLst>
              <a:ext uri="{FF2B5EF4-FFF2-40B4-BE49-F238E27FC236}">
                <a16:creationId xmlns:a16="http://schemas.microsoft.com/office/drawing/2014/main" id="{BAC75A66-F04A-43B5-A290-CA555AE1A9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2060575"/>
            <a:ext cx="5487987" cy="29527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983D866-7EE7-4E4D-BA58-4176EC969F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Lip adhesion</a:t>
            </a:r>
            <a:endParaRPr lang="en-GB" altLang="is-IS"/>
          </a:p>
        </p:txBody>
      </p:sp>
      <p:pic>
        <p:nvPicPr>
          <p:cNvPr id="18435" name="Picture 6" descr="Lip adhesion mynd">
            <a:extLst>
              <a:ext uri="{FF2B5EF4-FFF2-40B4-BE49-F238E27FC236}">
                <a16:creationId xmlns:a16="http://schemas.microsoft.com/office/drawing/2014/main" id="{6B472173-4D51-4369-A393-8041B5333A2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25638"/>
            <a:ext cx="4038600" cy="3875087"/>
          </a:xfrm>
          <a:noFill/>
        </p:spPr>
      </p:pic>
      <p:pic>
        <p:nvPicPr>
          <p:cNvPr id="18436" name="Picture 7" descr="bilat lipadhesion">
            <a:extLst>
              <a:ext uri="{FF2B5EF4-FFF2-40B4-BE49-F238E27FC236}">
                <a16:creationId xmlns:a16="http://schemas.microsoft.com/office/drawing/2014/main" id="{CCF07CDB-D809-4B78-A814-DD4124CFB8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2967038"/>
            <a:ext cx="1905000" cy="1790700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F7E726E1-E9AF-44B7-90F5-C1BCE0E8283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Skarð í vör</a:t>
            </a:r>
            <a:endParaRPr lang="en-GB" altLang="is-IS"/>
          </a:p>
        </p:txBody>
      </p:sp>
      <p:pic>
        <p:nvPicPr>
          <p:cNvPr id="26627" name="Picture 6">
            <a:extLst>
              <a:ext uri="{FF2B5EF4-FFF2-40B4-BE49-F238E27FC236}">
                <a16:creationId xmlns:a16="http://schemas.microsoft.com/office/drawing/2014/main" id="{16F9B088-01A0-4006-AC0A-4B36B613C7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" b="20370"/>
          <a:stretch>
            <a:fillRect/>
          </a:stretch>
        </p:blipFill>
        <p:spPr>
          <a:xfrm>
            <a:off x="250825" y="1916113"/>
            <a:ext cx="8605838" cy="3097212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B2019A81-9D7E-499C-944F-AAF0B77468A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Skarð í vör+góm (unilat.)</a:t>
            </a:r>
            <a:endParaRPr lang="en-GB" altLang="is-IS"/>
          </a:p>
        </p:txBody>
      </p:sp>
      <p:pic>
        <p:nvPicPr>
          <p:cNvPr id="27651" name="Picture 6">
            <a:extLst>
              <a:ext uri="{FF2B5EF4-FFF2-40B4-BE49-F238E27FC236}">
                <a16:creationId xmlns:a16="http://schemas.microsoft.com/office/drawing/2014/main" id="{B56B8ECA-B5C0-47C4-BF8C-70333EA9A5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" b="19879"/>
          <a:stretch>
            <a:fillRect/>
          </a:stretch>
        </p:blipFill>
        <p:spPr>
          <a:xfrm>
            <a:off x="395288" y="1719263"/>
            <a:ext cx="8208962" cy="3797300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unilateral.mpg">
            <a:hlinkClick r:id="" action="ppaction://media"/>
            <a:extLst>
              <a:ext uri="{FF2B5EF4-FFF2-40B4-BE49-F238E27FC236}">
                <a16:creationId xmlns:a16="http://schemas.microsoft.com/office/drawing/2014/main" id="{FCBD9C4D-D57F-46BE-A653-1537DBFABBC8}"/>
              </a:ext>
            </a:extLst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057400"/>
            <a:ext cx="3048000" cy="2286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" fill="hold"/>
                                        <p:tgtEl>
                                          <p:spTgt spid="67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8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71E6E9-F152-42D3-84D6-2C004B3B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Lokun skarðs í vör</a:t>
            </a:r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A3F2B36-A4C8-4ABC-A25E-BFCD885BC3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7732699" cy="2637978"/>
          </a:xfrm>
        </p:spPr>
      </p:pic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AA79FC93-248A-4692-A105-D6329BD15E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4784"/>
            <a:ext cx="4038600" cy="2835097"/>
          </a:xfrm>
        </p:spPr>
      </p:pic>
    </p:spTree>
    <p:extLst>
      <p:ext uri="{BB962C8B-B14F-4D97-AF65-F5344CB8AC3E}">
        <p14:creationId xmlns:p14="http://schemas.microsoft.com/office/powerpoint/2010/main" val="3166917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6EB7-2342-494D-9949-2E70815C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Að ýmsu að hyggja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81A16A8-8986-4707-850E-959E8CDDC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34" y="1600200"/>
            <a:ext cx="6272531" cy="4525963"/>
          </a:xfrm>
        </p:spPr>
      </p:pic>
    </p:spTree>
    <p:extLst>
      <p:ext uri="{BB962C8B-B14F-4D97-AF65-F5344CB8AC3E}">
        <p14:creationId xmlns:p14="http://schemas.microsoft.com/office/powerpoint/2010/main" val="1544251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D:\Ólafur\skan\haegri\h_004.jpg">
            <a:extLst>
              <a:ext uri="{FF2B5EF4-FFF2-40B4-BE49-F238E27FC236}">
                <a16:creationId xmlns:a16="http://schemas.microsoft.com/office/drawing/2014/main" id="{3D063C1F-975B-4300-B82C-C66A7C9B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2005013"/>
            <a:ext cx="63055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5">
            <a:extLst>
              <a:ext uri="{FF2B5EF4-FFF2-40B4-BE49-F238E27FC236}">
                <a16:creationId xmlns:a16="http://schemas.microsoft.com/office/drawing/2014/main" id="{B5CCA5EF-A0DC-424D-B26B-909B33F8AD1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57200"/>
            <a:ext cx="8382000" cy="16002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>
                <a:solidFill>
                  <a:srgbClr val="00B050"/>
                </a:solidFill>
              </a:rPr>
              <a:t>CP (cleft palate)</a:t>
            </a:r>
            <a:r>
              <a:rPr lang="en-GB" sz="2400" dirty="0"/>
              <a:t>			</a:t>
            </a:r>
            <a:r>
              <a:rPr lang="en-GB" sz="2400" dirty="0" err="1"/>
              <a:t>Klofinn</a:t>
            </a:r>
            <a:r>
              <a:rPr lang="en-GB" sz="2400" dirty="0"/>
              <a:t> </a:t>
            </a:r>
            <a:r>
              <a:rPr lang="en-GB" sz="2400" dirty="0" err="1"/>
              <a:t>gómur</a:t>
            </a:r>
            <a:endParaRPr lang="en-GB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>
                <a:solidFill>
                  <a:srgbClr val="00B050"/>
                </a:solidFill>
              </a:rPr>
              <a:t>CL (cleft lip)</a:t>
            </a:r>
            <a:r>
              <a:rPr lang="en-GB" sz="2400" dirty="0"/>
              <a:t>				</a:t>
            </a:r>
            <a:r>
              <a:rPr lang="en-GB" sz="2400" dirty="0" err="1"/>
              <a:t>Skarð</a:t>
            </a:r>
            <a:r>
              <a:rPr lang="en-GB" sz="2400" dirty="0"/>
              <a:t> í </a:t>
            </a:r>
            <a:r>
              <a:rPr lang="en-GB" sz="2400" dirty="0" err="1"/>
              <a:t>vör</a:t>
            </a:r>
            <a:r>
              <a:rPr lang="en-GB" sz="2400" dirty="0"/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>
                <a:solidFill>
                  <a:srgbClr val="00B050"/>
                </a:solidFill>
              </a:rPr>
              <a:t>CLP (cleft lip and palate)</a:t>
            </a:r>
            <a:r>
              <a:rPr lang="en-GB" sz="2400" dirty="0">
                <a:solidFill>
                  <a:srgbClr val="FFFF00"/>
                </a:solidFill>
              </a:rPr>
              <a:t>		</a:t>
            </a:r>
            <a:r>
              <a:rPr lang="en-GB" sz="2400" dirty="0" err="1"/>
              <a:t>Klofinn</a:t>
            </a:r>
            <a:r>
              <a:rPr lang="en-GB" sz="2400" dirty="0"/>
              <a:t> </a:t>
            </a:r>
            <a:r>
              <a:rPr lang="en-GB" sz="2400" dirty="0" err="1"/>
              <a:t>gómur</a:t>
            </a:r>
            <a:r>
              <a:rPr lang="en-GB" sz="2400" dirty="0"/>
              <a:t> </a:t>
            </a:r>
            <a:r>
              <a:rPr lang="en-GB" sz="2400" dirty="0" err="1"/>
              <a:t>og</a:t>
            </a:r>
            <a:r>
              <a:rPr lang="en-GB" sz="2400" dirty="0"/>
              <a:t> </a:t>
            </a:r>
            <a:r>
              <a:rPr lang="en-GB" sz="2400" dirty="0" err="1"/>
              <a:t>skarð</a:t>
            </a:r>
            <a:r>
              <a:rPr lang="en-GB" sz="2400" dirty="0"/>
              <a:t> í </a:t>
            </a:r>
            <a:r>
              <a:rPr lang="en-GB" sz="2400" dirty="0" err="1"/>
              <a:t>vör</a:t>
            </a:r>
            <a:endParaRPr lang="en-GB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CL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og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CLP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geta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verð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öðru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eða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báðum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megin</a:t>
            </a:r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00" name="Line 7">
            <a:extLst>
              <a:ext uri="{FF2B5EF4-FFF2-40B4-BE49-F238E27FC236}">
                <a16:creationId xmlns:a16="http://schemas.microsoft.com/office/drawing/2014/main" id="{CD281FD8-A6A9-49A5-ACDA-AC93FE02B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685800"/>
            <a:ext cx="24384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s-IS"/>
          </a:p>
        </p:txBody>
      </p:sp>
      <p:sp>
        <p:nvSpPr>
          <p:cNvPr id="4101" name="Line 8">
            <a:extLst>
              <a:ext uri="{FF2B5EF4-FFF2-40B4-BE49-F238E27FC236}">
                <a16:creationId xmlns:a16="http://schemas.microsoft.com/office/drawing/2014/main" id="{6AEC86C0-AC6D-47AD-A54B-48E8B1F20F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990600"/>
            <a:ext cx="28194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s-IS"/>
          </a:p>
        </p:txBody>
      </p:sp>
      <p:sp>
        <p:nvSpPr>
          <p:cNvPr id="4102" name="Line 9">
            <a:extLst>
              <a:ext uri="{FF2B5EF4-FFF2-40B4-BE49-F238E27FC236}">
                <a16:creationId xmlns:a16="http://schemas.microsoft.com/office/drawing/2014/main" id="{B4E66D6E-2F99-4689-B25E-9D394423E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295400"/>
            <a:ext cx="1447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s-I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21B2-826C-48AD-A359-01678974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A7858BE4-1259-4A80-883D-2C0B827BE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4"/>
          <a:stretch/>
        </p:blipFill>
        <p:spPr>
          <a:xfrm>
            <a:off x="457200" y="2343871"/>
            <a:ext cx="8229600" cy="2741313"/>
          </a:xfrm>
        </p:spPr>
      </p:pic>
    </p:spTree>
    <p:extLst>
      <p:ext uri="{BB962C8B-B14F-4D97-AF65-F5344CB8AC3E}">
        <p14:creationId xmlns:p14="http://schemas.microsoft.com/office/powerpoint/2010/main" val="2958647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BDB22FC9-D602-4CE2-9FE7-3EA1422802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Ýmsar aðferðir v. SV</a:t>
            </a:r>
            <a:endParaRPr lang="en-GB" altLang="is-IS"/>
          </a:p>
        </p:txBody>
      </p:sp>
      <p:pic>
        <p:nvPicPr>
          <p:cNvPr id="20483" name="Picture 7" descr="Variations of surgical repair of the unilateral cleft lip deformity">
            <a:extLst>
              <a:ext uri="{FF2B5EF4-FFF2-40B4-BE49-F238E27FC236}">
                <a16:creationId xmlns:a16="http://schemas.microsoft.com/office/drawing/2014/main" id="{93809527-6C0F-4C56-8E26-A20A4F57B41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0" y="1600200"/>
            <a:ext cx="1651000" cy="4525963"/>
          </a:xfrm>
          <a:noFill/>
        </p:spPr>
      </p:pic>
      <p:pic>
        <p:nvPicPr>
          <p:cNvPr id="20484" name="Picture 9">
            <a:extLst>
              <a:ext uri="{FF2B5EF4-FFF2-40B4-BE49-F238E27FC236}">
                <a16:creationId xmlns:a16="http://schemas.microsoft.com/office/drawing/2014/main" id="{08B5FC38-9C9A-4699-A79F-08AD45472A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4149725"/>
            <a:ext cx="4038600" cy="2014538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8233304C-9E62-486D-8758-1B028C7379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Skarð í vör (unilat.)</a:t>
            </a:r>
            <a:endParaRPr lang="en-GB" altLang="is-IS"/>
          </a:p>
        </p:txBody>
      </p:sp>
      <p:pic>
        <p:nvPicPr>
          <p:cNvPr id="21507" name="Picture 5" descr="cheiloplasty unilat cleft mynd">
            <a:extLst>
              <a:ext uri="{FF2B5EF4-FFF2-40B4-BE49-F238E27FC236}">
                <a16:creationId xmlns:a16="http://schemas.microsoft.com/office/drawing/2014/main" id="{3F07F4F2-939A-43FF-9DDC-96B8D2BE5B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1600200"/>
            <a:ext cx="7327900" cy="4525963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356A8235-38D4-4F3D-9B93-F72D47C07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/>
              <a:t>Skarð í vör; lokun</a:t>
            </a:r>
            <a:endParaRPr lang="en-US" altLang="is-IS"/>
          </a:p>
        </p:txBody>
      </p:sp>
      <p:pic>
        <p:nvPicPr>
          <p:cNvPr id="24579" name="Content Placeholder 4" descr="Unilat cleft repair aðgerð.jpg">
            <a:extLst>
              <a:ext uri="{FF2B5EF4-FFF2-40B4-BE49-F238E27FC236}">
                <a16:creationId xmlns:a16="http://schemas.microsoft.com/office/drawing/2014/main" id="{6C87784C-6046-42EA-B307-448B88BF2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363" y="1671638"/>
            <a:ext cx="7972425" cy="4494212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DB7E245-E5CD-40C6-8C90-4D4E2A95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/>
              <a:t>Lokun fr. hluta góms m vomer-flipa</a:t>
            </a:r>
            <a:endParaRPr lang="en-US" altLang="is-IS"/>
          </a:p>
        </p:txBody>
      </p:sp>
      <p:pic>
        <p:nvPicPr>
          <p:cNvPr id="25603" name="Content Placeholder 3" descr="lokun fr hl góms.jpg">
            <a:extLst>
              <a:ext uri="{FF2B5EF4-FFF2-40B4-BE49-F238E27FC236}">
                <a16:creationId xmlns:a16="http://schemas.microsoft.com/office/drawing/2014/main" id="{3F411448-3149-4E06-B6D3-A865A07BA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49438"/>
            <a:ext cx="8229600" cy="4027487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CB312C-6E6A-4BD1-BD8C-7A506DFF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Vomer</a:t>
            </a:r>
            <a:r>
              <a:rPr lang="is-IS" dirty="0"/>
              <a:t> flipi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466C68-C86B-4494-B885-91B62E1014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64" y="1988840"/>
            <a:ext cx="2862795" cy="3274992"/>
          </a:xfrm>
        </p:spPr>
      </p:pic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D7DD9E9F-83E8-4844-8362-8BBD9C15F0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1" t="8625" r="14391" b="29544"/>
          <a:stretch/>
        </p:blipFill>
        <p:spPr>
          <a:xfrm>
            <a:off x="4139953" y="2708920"/>
            <a:ext cx="4320480" cy="2064841"/>
          </a:xfrm>
        </p:spPr>
      </p:pic>
    </p:spTree>
    <p:extLst>
      <p:ext uri="{BB962C8B-B14F-4D97-AF65-F5344CB8AC3E}">
        <p14:creationId xmlns:p14="http://schemas.microsoft.com/office/powerpoint/2010/main" val="4088001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9C2F913-BF9B-48AA-BA6C-0452772A251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Skarð í vör (bilat.)</a:t>
            </a:r>
            <a:endParaRPr lang="en-GB" altLang="is-IS"/>
          </a:p>
        </p:txBody>
      </p:sp>
      <p:pic>
        <p:nvPicPr>
          <p:cNvPr id="28675" name="Picture 6" descr="bilat cleft repair">
            <a:extLst>
              <a:ext uri="{FF2B5EF4-FFF2-40B4-BE49-F238E27FC236}">
                <a16:creationId xmlns:a16="http://schemas.microsoft.com/office/drawing/2014/main" id="{5013D352-2343-41BB-A759-8A44A4E0A0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16113"/>
            <a:ext cx="4038600" cy="3894137"/>
          </a:xfrm>
          <a:noFill/>
        </p:spPr>
      </p:pic>
      <p:pic>
        <p:nvPicPr>
          <p:cNvPr id="28676" name="Picture 7" descr="bilat cleft repair intraoper">
            <a:extLst>
              <a:ext uri="{FF2B5EF4-FFF2-40B4-BE49-F238E27FC236}">
                <a16:creationId xmlns:a16="http://schemas.microsoft.com/office/drawing/2014/main" id="{E2F50BAC-B0A4-4DC8-A96D-7D6D2663C59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2925" y="1600200"/>
            <a:ext cx="2089150" cy="4525963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Repair of nonmolded bilateral cleft lip deformity">
            <a:extLst>
              <a:ext uri="{FF2B5EF4-FFF2-40B4-BE49-F238E27FC236}">
                <a16:creationId xmlns:a16="http://schemas.microsoft.com/office/drawing/2014/main" id="{A513415F-18DC-4B9D-BB3E-8D46E66A5A2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313" y="509588"/>
            <a:ext cx="5667375" cy="5381625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9FE3-552B-4B06-82DD-A9186FBF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Gómaðgerðir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DED224C-6291-4C06-B4C0-D95C88AD45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1997"/>
            <a:ext cx="4038600" cy="4182368"/>
          </a:xfrm>
        </p:spPr>
      </p:pic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CC76DA25-CE7A-4FB8-8DA4-3A552857EA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64881"/>
            <a:ext cx="3963929" cy="4089484"/>
          </a:xfrm>
        </p:spPr>
      </p:pic>
    </p:spTree>
    <p:extLst>
      <p:ext uri="{BB962C8B-B14F-4D97-AF65-F5344CB8AC3E}">
        <p14:creationId xmlns:p14="http://schemas.microsoft.com/office/powerpoint/2010/main" val="1437539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C6011E2-973A-48A6-96F1-338326F41C0E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Gómaðgerðir</a:t>
            </a:r>
            <a:endParaRPr lang="en-GB" altLang="is-IS"/>
          </a:p>
        </p:txBody>
      </p:sp>
      <p:pic>
        <p:nvPicPr>
          <p:cNvPr id="30723" name="Picture 13" descr="Double-opposing Z-plasties">
            <a:extLst>
              <a:ext uri="{FF2B5EF4-FFF2-40B4-BE49-F238E27FC236}">
                <a16:creationId xmlns:a16="http://schemas.microsoft.com/office/drawing/2014/main" id="{DDC2E087-5558-4ACE-9E58-27FACE795F7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628775"/>
            <a:ext cx="4038600" cy="1108075"/>
          </a:xfrm>
          <a:noFill/>
        </p:spPr>
      </p:pic>
      <p:pic>
        <p:nvPicPr>
          <p:cNvPr id="30724" name="Picture 9" descr="The von Langenbeck repair">
            <a:extLst>
              <a:ext uri="{FF2B5EF4-FFF2-40B4-BE49-F238E27FC236}">
                <a16:creationId xmlns:a16="http://schemas.microsoft.com/office/drawing/2014/main" id="{782956CB-57F2-4F60-A471-C8901CED7A5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341438"/>
            <a:ext cx="2276475" cy="2185987"/>
          </a:xfrm>
          <a:noFill/>
        </p:spPr>
      </p:pic>
      <p:pic>
        <p:nvPicPr>
          <p:cNvPr id="30725" name="Picture 11" descr="Two-flap palatoplasty (continued)">
            <a:extLst>
              <a:ext uri="{FF2B5EF4-FFF2-40B4-BE49-F238E27FC236}">
                <a16:creationId xmlns:a16="http://schemas.microsoft.com/office/drawing/2014/main" id="{653498B7-E71B-40DB-9167-88D609A81F1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2525" y="3938588"/>
            <a:ext cx="2647950" cy="2187575"/>
          </a:xfrm>
          <a:noFill/>
        </p:spPr>
      </p:pic>
      <p:pic>
        <p:nvPicPr>
          <p:cNvPr id="30726" name="Picture 10" descr="Two flap palatoplasty">
            <a:extLst>
              <a:ext uri="{FF2B5EF4-FFF2-40B4-BE49-F238E27FC236}">
                <a16:creationId xmlns:a16="http://schemas.microsoft.com/office/drawing/2014/main" id="{6C211DEF-3137-433B-B127-3EA1687B694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292600"/>
            <a:ext cx="4038600" cy="2159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AAFDA93-53BE-40FE-AAD4-76D7EA68D06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Skarð í vör</a:t>
            </a:r>
            <a:endParaRPr lang="en-GB" altLang="is-I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10B2109-C825-4BAB-8870-6CA0D8C2B82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s-IS" altLang="is-IS" sz="2800"/>
              <a:t>Meðfæddur galli í primer gómi</a:t>
            </a:r>
          </a:p>
          <a:p>
            <a:pPr eaLnBrk="1" hangingPunct="1">
              <a:lnSpc>
                <a:spcPct val="90000"/>
              </a:lnSpc>
            </a:pPr>
            <a:r>
              <a:rPr lang="is-IS" altLang="is-IS" sz="2800" b="1"/>
              <a:t>Prímer gómur</a:t>
            </a:r>
            <a:r>
              <a:rPr lang="is-IS" altLang="is-IS" sz="2800"/>
              <a:t>: framan foramen incisorum .......og samanstendur af:</a:t>
            </a:r>
          </a:p>
          <a:p>
            <a:pPr lvl="4" eaLnBrk="1" hangingPunct="1">
              <a:lnSpc>
                <a:spcPct val="90000"/>
              </a:lnSpc>
            </a:pPr>
            <a:r>
              <a:rPr lang="is-IS" altLang="is-IS" sz="2800" b="1"/>
              <a:t>Vör</a:t>
            </a:r>
          </a:p>
          <a:p>
            <a:pPr lvl="4" eaLnBrk="1" hangingPunct="1">
              <a:lnSpc>
                <a:spcPct val="90000"/>
              </a:lnSpc>
            </a:pPr>
            <a:r>
              <a:rPr lang="is-IS" altLang="is-IS" sz="2800" b="1"/>
              <a:t>Alveolus</a:t>
            </a:r>
          </a:p>
          <a:p>
            <a:pPr lvl="4" eaLnBrk="1" hangingPunct="1">
              <a:lnSpc>
                <a:spcPct val="90000"/>
              </a:lnSpc>
            </a:pPr>
            <a:r>
              <a:rPr lang="is-IS" altLang="is-IS" sz="2800" b="1"/>
              <a:t>Harða gómi</a:t>
            </a:r>
            <a:r>
              <a:rPr lang="is-IS" altLang="is-IS"/>
              <a:t> framan foramen incis.</a:t>
            </a:r>
          </a:p>
          <a:p>
            <a:pPr eaLnBrk="1" hangingPunct="1">
              <a:lnSpc>
                <a:spcPct val="90000"/>
              </a:lnSpc>
            </a:pPr>
            <a:endParaRPr lang="is-IS" altLang="is-IS" sz="2800"/>
          </a:p>
          <a:p>
            <a:pPr eaLnBrk="1" hangingPunct="1">
              <a:lnSpc>
                <a:spcPct val="90000"/>
              </a:lnSpc>
            </a:pPr>
            <a:endParaRPr lang="en-GB" altLang="is-IS" sz="2800"/>
          </a:p>
        </p:txBody>
      </p:sp>
      <p:pic>
        <p:nvPicPr>
          <p:cNvPr id="3076" name="Picture 5" descr="Anatomy of the palate">
            <a:extLst>
              <a:ext uri="{FF2B5EF4-FFF2-40B4-BE49-F238E27FC236}">
                <a16:creationId xmlns:a16="http://schemas.microsoft.com/office/drawing/2014/main" id="{7F6DB809-8981-402C-BE6F-619B64C680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06638"/>
            <a:ext cx="4038600" cy="3113087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BC99A05-2396-40D6-95ED-02956D6CD56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Skarð í gómi (unilat.)</a:t>
            </a:r>
            <a:endParaRPr lang="en-GB" altLang="is-IS"/>
          </a:p>
        </p:txBody>
      </p:sp>
      <p:pic>
        <p:nvPicPr>
          <p:cNvPr id="31747" name="Picture 6" descr="Bardach two-flap palatoplasty">
            <a:extLst>
              <a:ext uri="{FF2B5EF4-FFF2-40B4-BE49-F238E27FC236}">
                <a16:creationId xmlns:a16="http://schemas.microsoft.com/office/drawing/2014/main" id="{70E2D2A9-5EAA-489F-A890-4F0E04A638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600200"/>
            <a:ext cx="1425575" cy="4525963"/>
          </a:xfrm>
          <a:noFill/>
        </p:spPr>
      </p:pic>
      <p:pic>
        <p:nvPicPr>
          <p:cNvPr id="31748" name="Picture 9" descr="Veau class III, a complete unilateral cleft of the lip and alveolus (primary palate)">
            <a:extLst>
              <a:ext uri="{FF2B5EF4-FFF2-40B4-BE49-F238E27FC236}">
                <a16:creationId xmlns:a16="http://schemas.microsoft.com/office/drawing/2014/main" id="{FDF0A193-8FE1-49CF-B960-8062DBB592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732088"/>
            <a:ext cx="2895600" cy="2262187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9EBE3230-A727-487E-A3A9-FF3DBD8DDA9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/>
              <a:t>Vöðvar í mjúka gómi</a:t>
            </a:r>
            <a:endParaRPr lang="en-GB" altLang="is-IS"/>
          </a:p>
        </p:txBody>
      </p:sp>
      <p:pic>
        <p:nvPicPr>
          <p:cNvPr id="32771" name="Picture 6" descr="vöðvar í gómi">
            <a:extLst>
              <a:ext uri="{FF2B5EF4-FFF2-40B4-BE49-F238E27FC236}">
                <a16:creationId xmlns:a16="http://schemas.microsoft.com/office/drawing/2014/main" id="{C86984CF-D76C-47F3-8779-FA6248D161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614488"/>
            <a:ext cx="5040312" cy="4630737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72867-C732-4454-A6D5-1B7ED726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err="1"/>
              <a:t>Furlow</a:t>
            </a:r>
            <a:r>
              <a:rPr lang="is-IS" dirty="0"/>
              <a:t> aðferð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C74D374-89E8-41B7-A5D3-8CD168F50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47540"/>
            <a:ext cx="5112568" cy="4697446"/>
          </a:xfrm>
        </p:spPr>
      </p:pic>
    </p:spTree>
    <p:extLst>
      <p:ext uri="{BB962C8B-B14F-4D97-AF65-F5344CB8AC3E}">
        <p14:creationId xmlns:p14="http://schemas.microsoft.com/office/powerpoint/2010/main" val="3135106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6">
            <a:extLst>
              <a:ext uri="{FF2B5EF4-FFF2-40B4-BE49-F238E27FC236}">
                <a16:creationId xmlns:a16="http://schemas.microsoft.com/office/drawing/2014/main" id="{0FDB2CAA-DC76-4316-BBD0-C0E7F896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 dirty="0"/>
              <a:t>Aðferð </a:t>
            </a:r>
            <a:r>
              <a:rPr lang="is-IS" altLang="is-IS" dirty="0" err="1"/>
              <a:t>Sommerlad</a:t>
            </a:r>
            <a:endParaRPr lang="en-US" altLang="is-IS" dirty="0"/>
          </a:p>
        </p:txBody>
      </p:sp>
      <p:pic>
        <p:nvPicPr>
          <p:cNvPr id="34819" name="Content Placeholder 8" descr="Lokun kjúka góms Sommerlad.jpg">
            <a:extLst>
              <a:ext uri="{FF2B5EF4-FFF2-40B4-BE49-F238E27FC236}">
                <a16:creationId xmlns:a16="http://schemas.microsoft.com/office/drawing/2014/main" id="{5051D5B3-96C2-4C33-BABA-1655010A3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8335962" cy="4294187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15A7D8DC-FE76-4330-9B47-EE4651809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 dirty="0" err="1"/>
              <a:t>Gómplastík</a:t>
            </a:r>
            <a:r>
              <a:rPr lang="is-IS" altLang="is-IS" dirty="0"/>
              <a:t> </a:t>
            </a:r>
            <a:r>
              <a:rPr lang="is-IS" altLang="is-IS" dirty="0" err="1"/>
              <a:t>Sommerlad</a:t>
            </a:r>
            <a:endParaRPr lang="en-US" altLang="is-IS" dirty="0"/>
          </a:p>
        </p:txBody>
      </p:sp>
      <p:pic>
        <p:nvPicPr>
          <p:cNvPr id="33795" name="Content Placeholder 4" descr="Sommerlad radical musclepositioning technique for soft palate repair.jpg">
            <a:extLst>
              <a:ext uri="{FF2B5EF4-FFF2-40B4-BE49-F238E27FC236}">
                <a16:creationId xmlns:a16="http://schemas.microsoft.com/office/drawing/2014/main" id="{08FAB28F-677C-4402-AE3B-765D517BE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268413"/>
            <a:ext cx="6808788" cy="489108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C04C7DC2-886D-481B-A07B-FA273E8B263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Submucous skarð í gómi</a:t>
            </a:r>
            <a:endParaRPr lang="en-GB" altLang="is-IS"/>
          </a:p>
        </p:txBody>
      </p:sp>
      <p:pic>
        <p:nvPicPr>
          <p:cNvPr id="35843" name="Picture 6" descr="A submucous cleft of the soft palate;">
            <a:extLst>
              <a:ext uri="{FF2B5EF4-FFF2-40B4-BE49-F238E27FC236}">
                <a16:creationId xmlns:a16="http://schemas.microsoft.com/office/drawing/2014/main" id="{0CDBDFC3-C6AC-4280-97D5-C88787B913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001838"/>
            <a:ext cx="2895600" cy="3722687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9C1B734A-88BA-4BF9-9434-8000F7E0BD0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Bilat skarð í gómi</a:t>
            </a:r>
            <a:endParaRPr lang="en-GB" altLang="is-IS"/>
          </a:p>
        </p:txBody>
      </p:sp>
      <p:pic>
        <p:nvPicPr>
          <p:cNvPr id="36867" name="Picture 6" descr="Veau class IV, a complete bilateral cleft of the hard and soft palates">
            <a:extLst>
              <a:ext uri="{FF2B5EF4-FFF2-40B4-BE49-F238E27FC236}">
                <a16:creationId xmlns:a16="http://schemas.microsoft.com/office/drawing/2014/main" id="{37CE0D57-4AE7-4947-BBED-EFAD2844E6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2043113"/>
            <a:ext cx="2895600" cy="3640137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9B9F863-35BA-4131-8C59-133258CFDCF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Vomer flap</a:t>
            </a:r>
            <a:endParaRPr lang="en-GB" altLang="is-IS"/>
          </a:p>
        </p:txBody>
      </p:sp>
      <p:pic>
        <p:nvPicPr>
          <p:cNvPr id="37891" name="Picture 5" descr="The vomer flap">
            <a:extLst>
              <a:ext uri="{FF2B5EF4-FFF2-40B4-BE49-F238E27FC236}">
                <a16:creationId xmlns:a16="http://schemas.microsoft.com/office/drawing/2014/main" id="{033022B8-EA3A-4837-9036-84CCFFFB1C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0113" y="1600200"/>
            <a:ext cx="2263775" cy="4525963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9BF40F1-F8F4-41F8-884D-4D4802D111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is-IS"/>
              <a:t>Beinígræðsla</a:t>
            </a: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E63844A0-E43F-4D92-812B-61D526B6ECB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2438400"/>
            <a:ext cx="36607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>
            <a:extLst>
              <a:ext uri="{FF2B5EF4-FFF2-40B4-BE49-F238E27FC236}">
                <a16:creationId xmlns:a16="http://schemas.microsoft.com/office/drawing/2014/main" id="{F8E5A2C1-A0BA-4D90-B777-31131B124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6576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s-IS" sz="1400" b="1"/>
              <a:t>Gerðir labial og buccal mucoperiosteal flipar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E72A6CFE-FECD-4724-A31B-551857D330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 sz="3200"/>
              <a:t>Beinflutningur í tanngarð </a:t>
            </a:r>
            <a:br>
              <a:rPr lang="is-IS" altLang="is-IS" sz="3200"/>
            </a:br>
            <a:endParaRPr lang="en-GB" altLang="is-IS" sz="3200"/>
          </a:p>
        </p:txBody>
      </p:sp>
      <p:pic>
        <p:nvPicPr>
          <p:cNvPr id="38915" name="Picture 6">
            <a:extLst>
              <a:ext uri="{FF2B5EF4-FFF2-40B4-BE49-F238E27FC236}">
                <a16:creationId xmlns:a16="http://schemas.microsoft.com/office/drawing/2014/main" id="{55ADDE5A-CEA8-4274-95B9-D84F9B4C699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836863"/>
            <a:ext cx="4038600" cy="2052637"/>
          </a:xfrm>
          <a:noFill/>
        </p:spPr>
      </p:pic>
      <p:sp>
        <p:nvSpPr>
          <p:cNvPr id="38916" name="Text Placeholder 4">
            <a:extLst>
              <a:ext uri="{FF2B5EF4-FFF2-40B4-BE49-F238E27FC236}">
                <a16:creationId xmlns:a16="http://schemas.microsoft.com/office/drawing/2014/main" id="{09E5DE40-BC11-42F0-BA2D-3FC32F181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s-IS" altLang="is-IS"/>
              <a:t>Áður en en fullorðins augntönn kemur upp (rót um 1/2-2/3)</a:t>
            </a:r>
          </a:p>
          <a:p>
            <a:r>
              <a:rPr lang="is-IS" altLang="is-IS"/>
              <a:t>Fæst t.d. frá mjöðm</a:t>
            </a:r>
          </a:p>
          <a:p>
            <a:r>
              <a:rPr lang="is-IS" altLang="is-IS"/>
              <a:t>Oftast 8-10 ára</a:t>
            </a:r>
            <a:endParaRPr lang="en-US" altLang="is-I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4D6F4B5-589C-465D-98E9-A6A69DBFC18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Skarð í gómi</a:t>
            </a:r>
            <a:endParaRPr lang="en-GB" altLang="is-IS"/>
          </a:p>
        </p:txBody>
      </p:sp>
      <p:pic>
        <p:nvPicPr>
          <p:cNvPr id="4099" name="Picture 5" descr="Anatomy of the palate">
            <a:extLst>
              <a:ext uri="{FF2B5EF4-FFF2-40B4-BE49-F238E27FC236}">
                <a16:creationId xmlns:a16="http://schemas.microsoft.com/office/drawing/2014/main" id="{A2155114-F2B7-407B-8986-31D3509D6F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06638"/>
            <a:ext cx="4038600" cy="3113087"/>
          </a:xfrm>
          <a:noFill/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3BB6F2AC-4618-4071-956B-3FAF4F9C55B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s-IS" sz="2800"/>
              <a:t>Meðfæddur galli í secunder góm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s-IS" sz="2800" b="1"/>
              <a:t>Secunder gómur</a:t>
            </a:r>
            <a:r>
              <a:rPr lang="is-IS" sz="2800"/>
              <a:t>: aftan foramen incisorum .......og samanstendur af:</a:t>
            </a:r>
          </a:p>
          <a:p>
            <a:pPr lvl="4" eaLnBrk="1" fontAlgn="auto" hangingPunct="1">
              <a:spcAft>
                <a:spcPts val="0"/>
              </a:spcAft>
              <a:defRPr/>
            </a:pPr>
            <a:r>
              <a:rPr lang="is-IS" sz="2800" b="1"/>
              <a:t>Harða gómi</a:t>
            </a:r>
            <a:r>
              <a:rPr lang="is-IS"/>
              <a:t> aftan foramen incis.</a:t>
            </a:r>
            <a:endParaRPr lang="is-IS" sz="2800" b="1"/>
          </a:p>
          <a:p>
            <a:pPr lvl="4" eaLnBrk="1" fontAlgn="auto" hangingPunct="1">
              <a:spcAft>
                <a:spcPts val="0"/>
              </a:spcAft>
              <a:defRPr/>
            </a:pPr>
            <a:r>
              <a:rPr lang="is-IS" sz="2800" b="1"/>
              <a:t>Mjúka gómnum</a:t>
            </a:r>
          </a:p>
          <a:p>
            <a:pPr lvl="4" eaLnBrk="1" fontAlgn="auto" hangingPunct="1">
              <a:spcAft>
                <a:spcPts val="0"/>
              </a:spcAft>
              <a:defRPr/>
            </a:pPr>
            <a:endParaRPr lang="is-IS"/>
          </a:p>
          <a:p>
            <a:pPr eaLnBrk="1" fontAlgn="auto" hangingPunct="1">
              <a:spcAft>
                <a:spcPts val="0"/>
              </a:spcAft>
              <a:defRPr/>
            </a:pPr>
            <a:endParaRPr lang="en-GB" sz="2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68F04131-90B2-4D39-BE6B-0205F0CB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/>
              <a:t>Hlutverk beinígræðslu</a:t>
            </a:r>
            <a:endParaRPr lang="en-US" altLang="is-IS"/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316EB09E-8817-4A58-90BB-3A096FDE8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is-IS"/>
              <a:t>Skapa bein fyrir tanntöku og tannréttingar</a:t>
            </a:r>
          </a:p>
          <a:p>
            <a:r>
              <a:rPr lang="en-US" altLang="is-IS"/>
              <a:t>Lokun oro-nasal fistulu</a:t>
            </a:r>
          </a:p>
          <a:p>
            <a:r>
              <a:rPr lang="en-US" altLang="is-IS"/>
              <a:t>Lyfta nasavæng fram á við</a:t>
            </a:r>
          </a:p>
          <a:p>
            <a:r>
              <a:rPr lang="en-US" altLang="is-IS"/>
              <a:t>Stöðugleiki / festa pre-maxilla  bilateral tilfella</a:t>
            </a:r>
          </a:p>
          <a:p>
            <a:r>
              <a:rPr lang="en-US" altLang="is-IS"/>
              <a:t>Fá samfellu í tanngarð</a:t>
            </a:r>
          </a:p>
          <a:p>
            <a:endParaRPr lang="en-US" altLang="is-I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200D432-77EA-477E-9EB6-9DA4C4E6A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is-IS"/>
              <a:t>Beinígræðsla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44D6DFA3-72F4-4E89-81FF-BC4E1E7EA12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38400"/>
            <a:ext cx="41275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>
            <a:extLst>
              <a:ext uri="{FF2B5EF4-FFF2-40B4-BE49-F238E27FC236}">
                <a16:creationId xmlns:a16="http://schemas.microsoft.com/office/drawing/2014/main" id="{2E263566-63CE-4EA4-B8B4-5D00BE784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733800"/>
            <a:ext cx="22860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s-IS" sz="1400" b="1"/>
              <a:t>Lokun of nefbotns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s-IS" sz="1400" b="1"/>
              <a:t>mucosa ofar (</a:t>
            </a:r>
            <a:r>
              <a:rPr lang="en-US" altLang="is-IS" sz="1400" b="1">
                <a:solidFill>
                  <a:srgbClr val="FF0000"/>
                </a:solidFill>
              </a:rPr>
              <a:t>NF</a:t>
            </a:r>
            <a:r>
              <a:rPr lang="en-US" altLang="is-IS" sz="1400" b="1"/>
              <a:t>) and palatal mucosa (</a:t>
            </a:r>
            <a:r>
              <a:rPr lang="en-US" altLang="is-IS" sz="1400" b="1">
                <a:solidFill>
                  <a:srgbClr val="FF0000"/>
                </a:solidFill>
              </a:rPr>
              <a:t>PM</a:t>
            </a:r>
            <a:r>
              <a:rPr lang="en-US" altLang="is-IS" sz="1400" b="1"/>
              <a:t>) aftar</a:t>
            </a: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3CFA8158-DCD5-432C-9BB5-426B0A054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9624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NF</a:t>
            </a:r>
          </a:p>
        </p:txBody>
      </p:sp>
      <p:sp>
        <p:nvSpPr>
          <p:cNvPr id="47110" name="Text Box 6">
            <a:extLst>
              <a:ext uri="{FF2B5EF4-FFF2-40B4-BE49-F238E27FC236}">
                <a16:creationId xmlns:a16="http://schemas.microsoft.com/office/drawing/2014/main" id="{96A66366-540D-4BE0-83C2-7125640DA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724400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s-IS" sz="1600">
                <a:solidFill>
                  <a:srgbClr val="FF0000"/>
                </a:solidFill>
                <a:latin typeface="Arial Black" panose="020B0A04020102020204" pitchFamily="34" charset="0"/>
              </a:rPr>
              <a:t>PM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Q:\My Pictures\Cleft Bone Grafts\Cleft Bone Grafts\various alveolar cleft defects\DSCN1796.JPG">
            <a:extLst>
              <a:ext uri="{FF2B5EF4-FFF2-40B4-BE49-F238E27FC236}">
                <a16:creationId xmlns:a16="http://schemas.microsoft.com/office/drawing/2014/main" id="{5C22503A-6A55-4DA2-A8E5-D4C50B9F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670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CDE28139-48CF-4370-B1EC-A74DD9E0F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962400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s-IS" sz="1400" b="1"/>
              <a:t>Beinbútum komið fyrir</a:t>
            </a:r>
          </a:p>
        </p:txBody>
      </p:sp>
      <p:sp>
        <p:nvSpPr>
          <p:cNvPr id="48132" name="Line 4">
            <a:extLst>
              <a:ext uri="{FF2B5EF4-FFF2-40B4-BE49-F238E27FC236}">
                <a16:creationId xmlns:a16="http://schemas.microsoft.com/office/drawing/2014/main" id="{9CCF8EE9-050F-44C0-9FE6-4B62BB5EA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41910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s-IS"/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A660B4C8-D72D-4975-800C-D047A2EAA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838200"/>
            <a:ext cx="617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s-IS" sz="3600">
                <a:latin typeface="Calibri" panose="020F0502020204030204" pitchFamily="34" charset="0"/>
              </a:rPr>
              <a:t>Beinígræðsla</a:t>
            </a:r>
            <a:endParaRPr lang="en-US" altLang="is-IS" sz="3600" b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7A06376-42AC-470B-8D19-A480604773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is-IS"/>
              <a:t>Beinígræðsla</a:t>
            </a: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7AC8E531-5E10-4A74-A02A-272B2B95B92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766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Q:\My Pictures\Cleft Bone Grafts\Cleft Bone Grafts\various alveolar cleft defects\post graft clinical.JPG">
            <a:extLst>
              <a:ext uri="{FF2B5EF4-FFF2-40B4-BE49-F238E27FC236}">
                <a16:creationId xmlns:a16="http://schemas.microsoft.com/office/drawing/2014/main" id="{DA4824CB-C3E6-4BBB-9F48-EA3D60B64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E32B18C-DE72-4DCC-9DCD-D5F4D980BE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altLang="is-IS"/>
              <a:t>Beinígræðsla</a:t>
            </a: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BB1D6FA0-4045-4BF3-92CB-884F606301C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480060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65F19EF5-3091-457D-8DA4-EED064754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191000"/>
            <a:ext cx="28194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s-IS" sz="1400" b="1"/>
              <a:t>Annar möguleiki til lokunar: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is-IS" sz="1400" b="1"/>
              <a:t>Labial stilkaður “finger” flap</a:t>
            </a:r>
          </a:p>
        </p:txBody>
      </p:sp>
      <p:sp>
        <p:nvSpPr>
          <p:cNvPr id="50181" name="Line 5">
            <a:extLst>
              <a:ext uri="{FF2B5EF4-FFF2-40B4-BE49-F238E27FC236}">
                <a16:creationId xmlns:a16="http://schemas.microsoft.com/office/drawing/2014/main" id="{6400C52D-ECF4-4ABF-8695-B92D6E6501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4419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s-I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Aguilar, Tanya (2)">
            <a:extLst>
              <a:ext uri="{FF2B5EF4-FFF2-40B4-BE49-F238E27FC236}">
                <a16:creationId xmlns:a16="http://schemas.microsoft.com/office/drawing/2014/main" id="{B80FD629-E805-4FCD-9257-F6A4E72E5A7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1219200"/>
            <a:ext cx="3267075" cy="4343400"/>
          </a:xfrm>
          <a:noFill/>
        </p:spPr>
      </p:pic>
      <p:pic>
        <p:nvPicPr>
          <p:cNvPr id="51203" name="Picture 4" descr="Aguilar, Tanya (4)">
            <a:extLst>
              <a:ext uri="{FF2B5EF4-FFF2-40B4-BE49-F238E27FC236}">
                <a16:creationId xmlns:a16="http://schemas.microsoft.com/office/drawing/2014/main" id="{D2ED8E59-875E-4CE0-9B7B-B2C6D5078169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28800"/>
            <a:ext cx="4191000" cy="3230563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Aguilar, Tanya (6)">
            <a:extLst>
              <a:ext uri="{FF2B5EF4-FFF2-40B4-BE49-F238E27FC236}">
                <a16:creationId xmlns:a16="http://schemas.microsoft.com/office/drawing/2014/main" id="{033AD893-2C8F-41AA-B17B-1EA3C74B1077}"/>
              </a:ext>
            </a:extLst>
          </p:cNvPr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05000"/>
            <a:ext cx="4191000" cy="3017838"/>
          </a:xfrm>
          <a:noFill/>
        </p:spPr>
      </p:pic>
      <p:pic>
        <p:nvPicPr>
          <p:cNvPr id="52227" name="Picture 4" descr="Aguilar, Tanya (7)">
            <a:extLst>
              <a:ext uri="{FF2B5EF4-FFF2-40B4-BE49-F238E27FC236}">
                <a16:creationId xmlns:a16="http://schemas.microsoft.com/office/drawing/2014/main" id="{2B14CDB0-9BEA-4947-9734-13F63056CFAB}"/>
              </a:ext>
            </a:extLst>
          </p:cNvPr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4191000" cy="3352800"/>
          </a:xfr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Aguilar, Tanya (9)">
            <a:extLst>
              <a:ext uri="{FF2B5EF4-FFF2-40B4-BE49-F238E27FC236}">
                <a16:creationId xmlns:a16="http://schemas.microsoft.com/office/drawing/2014/main" id="{976C9FF7-D393-43A3-A044-BD8E25583555}"/>
              </a:ext>
            </a:extLst>
          </p:cNvPr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698500"/>
            <a:ext cx="8153400" cy="5473700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Aguilar, Tanya intraop (4)">
            <a:extLst>
              <a:ext uri="{FF2B5EF4-FFF2-40B4-BE49-F238E27FC236}">
                <a16:creationId xmlns:a16="http://schemas.microsoft.com/office/drawing/2014/main" id="{871CBB5C-7B23-4BEF-9165-439CFF2791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81013"/>
            <a:ext cx="7772400" cy="5919787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guilar, Tanya intraop (7)">
            <a:extLst>
              <a:ext uri="{FF2B5EF4-FFF2-40B4-BE49-F238E27FC236}">
                <a16:creationId xmlns:a16="http://schemas.microsoft.com/office/drawing/2014/main" id="{122B3F83-3976-4435-9539-6E0E62750021}"/>
              </a:ext>
            </a:extLst>
          </p:cNvPr>
          <p:cNvPicPr>
            <a:picLocks noGrp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09600"/>
            <a:ext cx="7467600" cy="5686425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D9CFAC4-D9AB-48FD-9481-A2902E11C90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Skarð í vör og skarð í gómi</a:t>
            </a:r>
            <a:endParaRPr lang="en-GB" altLang="is-IS"/>
          </a:p>
        </p:txBody>
      </p:sp>
      <p:pic>
        <p:nvPicPr>
          <p:cNvPr id="5123" name="Picture 5" descr="Cleft classification scheme used by the University of Iowa">
            <a:extLst>
              <a:ext uri="{FF2B5EF4-FFF2-40B4-BE49-F238E27FC236}">
                <a16:creationId xmlns:a16="http://schemas.microsoft.com/office/drawing/2014/main" id="{C5A4F006-7787-4F6C-A2B6-C480CB4EC6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412875"/>
            <a:ext cx="2500312" cy="3186113"/>
          </a:xfrm>
          <a:noFill/>
        </p:spPr>
      </p:pic>
      <p:sp>
        <p:nvSpPr>
          <p:cNvPr id="5124" name="Rectangle 3">
            <a:extLst>
              <a:ext uri="{FF2B5EF4-FFF2-40B4-BE49-F238E27FC236}">
                <a16:creationId xmlns:a16="http://schemas.microsoft.com/office/drawing/2014/main" id="{DC5C1EA2-BDBC-4193-8A46-874B2CD36F6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is-IS" altLang="is-IS" sz="2800"/>
              <a:t>Að fullu  </a:t>
            </a:r>
          </a:p>
          <a:p>
            <a:pPr eaLnBrk="1" hangingPunct="1"/>
            <a:r>
              <a:rPr lang="is-IS" altLang="is-IS" sz="2800"/>
              <a:t>Að hluta </a:t>
            </a:r>
          </a:p>
          <a:p>
            <a:pPr lvl="2" eaLnBrk="1" hangingPunct="1"/>
            <a:r>
              <a:rPr lang="is-IS" altLang="is-IS" sz="2000"/>
              <a:t>Vör:  einhver vefur skilur nös frá vör</a:t>
            </a:r>
          </a:p>
          <a:p>
            <a:pPr lvl="2" eaLnBrk="1" hangingPunct="1"/>
            <a:r>
              <a:rPr lang="is-IS" altLang="is-IS" sz="2000"/>
              <a:t>Gómur:  Slímhúð órofin, en undirlggjandi bein/vöðvar ekki</a:t>
            </a:r>
          </a:p>
          <a:p>
            <a:pPr eaLnBrk="1" hangingPunct="1"/>
            <a:r>
              <a:rPr lang="is-IS" altLang="is-IS" sz="2800"/>
              <a:t>Öðrum vs. báðum megin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s-IS" altLang="is-IS" sz="2800"/>
              <a:t> </a:t>
            </a:r>
            <a:endParaRPr lang="en-GB" altLang="is-IS" sz="2800"/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82023D90-B51D-4FAC-A565-6ECD6866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24400"/>
            <a:ext cx="4578350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Aguilar, Tanya intraop (11)">
            <a:extLst>
              <a:ext uri="{FF2B5EF4-FFF2-40B4-BE49-F238E27FC236}">
                <a16:creationId xmlns:a16="http://schemas.microsoft.com/office/drawing/2014/main" id="{C9E2DFB9-ADCD-40E7-812D-8A5EC33F6F33}"/>
              </a:ext>
            </a:extLst>
          </p:cNvPr>
          <p:cNvPicPr>
            <a:picLocks noGrp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609600"/>
            <a:ext cx="7467600" cy="5686425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Edwards, Spencer">
            <a:extLst>
              <a:ext uri="{FF2B5EF4-FFF2-40B4-BE49-F238E27FC236}">
                <a16:creationId xmlns:a16="http://schemas.microsoft.com/office/drawing/2014/main" id="{E3CF9B25-889B-4A7F-9191-3BB2081EBFE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35188"/>
            <a:ext cx="4191000" cy="2665412"/>
          </a:xfrm>
          <a:noFill/>
        </p:spPr>
      </p:pic>
      <p:pic>
        <p:nvPicPr>
          <p:cNvPr id="59395" name="Picture 4" descr="Edwards, Spencer (1)">
            <a:extLst>
              <a:ext uri="{FF2B5EF4-FFF2-40B4-BE49-F238E27FC236}">
                <a16:creationId xmlns:a16="http://schemas.microsoft.com/office/drawing/2014/main" id="{AD3B4E99-AF91-4984-ACDB-643A7DD0F4FD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05000"/>
            <a:ext cx="4114800" cy="2959100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dwards, Spencer (4)">
            <a:extLst>
              <a:ext uri="{FF2B5EF4-FFF2-40B4-BE49-F238E27FC236}">
                <a16:creationId xmlns:a16="http://schemas.microsoft.com/office/drawing/2014/main" id="{00666A20-B296-41C9-81E7-8048B2F970B2}"/>
              </a:ext>
            </a:extLst>
          </p:cNvPr>
          <p:cNvPicPr>
            <a:picLocks noGrp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35100"/>
            <a:ext cx="8229600" cy="4711700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6">
            <a:extLst>
              <a:ext uri="{FF2B5EF4-FFF2-40B4-BE49-F238E27FC236}">
                <a16:creationId xmlns:a16="http://schemas.microsoft.com/office/drawing/2014/main" id="{D751646E-558E-4D94-861E-2E93EE45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s-IS"/>
              <a:t>Beinígræðsla</a:t>
            </a:r>
          </a:p>
        </p:txBody>
      </p:sp>
      <p:pic>
        <p:nvPicPr>
          <p:cNvPr id="62467" name="Picture 4" descr="Edwards, Spencer preop (1)">
            <a:extLst>
              <a:ext uri="{FF2B5EF4-FFF2-40B4-BE49-F238E27FC236}">
                <a16:creationId xmlns:a16="http://schemas.microsoft.com/office/drawing/2014/main" id="{BD6490D6-21D6-4687-82EE-B5BBB4CCB79E}"/>
              </a:ext>
            </a:extLst>
          </p:cNvPr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205038"/>
            <a:ext cx="4038600" cy="3076575"/>
          </a:xfrm>
          <a:noFill/>
        </p:spPr>
      </p:pic>
      <p:pic>
        <p:nvPicPr>
          <p:cNvPr id="62468" name="Picture 3" descr="Edwards, Spencer postop (3)">
            <a:extLst>
              <a:ext uri="{FF2B5EF4-FFF2-40B4-BE49-F238E27FC236}">
                <a16:creationId xmlns:a16="http://schemas.microsoft.com/office/drawing/2014/main" id="{2FF98F94-0F0E-4611-846E-C6B3AE4AE1D2}"/>
              </a:ext>
            </a:extLst>
          </p:cNvPr>
          <p:cNvPicPr preferRelativeResize="0"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205038"/>
            <a:ext cx="4114800" cy="3086100"/>
          </a:xfrm>
          <a:noFill/>
        </p:spPr>
      </p:pic>
      <p:sp>
        <p:nvSpPr>
          <p:cNvPr id="62469" name="Text Box 5">
            <a:extLst>
              <a:ext uri="{FF2B5EF4-FFF2-40B4-BE49-F238E27FC236}">
                <a16:creationId xmlns:a16="http://schemas.microsoft.com/office/drawing/2014/main" id="{E806F7C1-3AF3-4140-A32B-D28A48999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864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s-IS"/>
              <a:t>Fyrir</a:t>
            </a:r>
          </a:p>
        </p:txBody>
      </p:sp>
      <p:sp>
        <p:nvSpPr>
          <p:cNvPr id="62470" name="Text Box 6">
            <a:extLst>
              <a:ext uri="{FF2B5EF4-FFF2-40B4-BE49-F238E27FC236}">
                <a16:creationId xmlns:a16="http://schemas.microsoft.com/office/drawing/2014/main" id="{46F6CACE-8245-44B9-936D-32910695E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4864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s-IS"/>
              <a:t>Eftir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4B60142-21BB-4D9E-B43C-1C9CC7C279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Meðferð frh.</a:t>
            </a:r>
            <a:endParaRPr lang="en-GB" altLang="is-IS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12C7059-44AF-48E3-A8C9-049F9885DE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Talmeinafræði</a:t>
            </a:r>
          </a:p>
          <a:p>
            <a:pPr eaLnBrk="1" hangingPunct="1"/>
            <a:r>
              <a:rPr lang="is-IS" altLang="is-IS"/>
              <a:t>Tannlækningar / </a:t>
            </a:r>
            <a:r>
              <a:rPr lang="is-IS" altLang="is-IS" u="sng"/>
              <a:t>Tannréttingar</a:t>
            </a:r>
          </a:p>
          <a:p>
            <a:pPr eaLnBrk="1" hangingPunct="1"/>
            <a:r>
              <a:rPr lang="is-IS" altLang="is-IS"/>
              <a:t>Kjálkaskurðlækningar</a:t>
            </a:r>
          </a:p>
          <a:p>
            <a:pPr eaLnBrk="1" hangingPunct="1"/>
            <a:r>
              <a:rPr lang="is-IS" altLang="is-IS"/>
              <a:t>Mögulega þarf að bæta lokun milli nefs og koks</a:t>
            </a:r>
          </a:p>
          <a:p>
            <a:pPr lvl="2" eaLnBrk="1" hangingPunct="1"/>
            <a:r>
              <a:rPr lang="is-IS" altLang="is-IS"/>
              <a:t>Flipaplastik</a:t>
            </a:r>
          </a:p>
          <a:p>
            <a:pPr lvl="2" eaLnBrk="1" hangingPunct="1"/>
            <a:r>
              <a:rPr lang="is-IS" altLang="is-IS"/>
              <a:t>Aukið rúmmál með inject./vefjaflutn. s.s. Fitu</a:t>
            </a:r>
          </a:p>
          <a:p>
            <a:pPr eaLnBrk="1" hangingPunct="1"/>
            <a:r>
              <a:rPr lang="is-IS" altLang="is-IS"/>
              <a:t>Laga ör</a:t>
            </a:r>
          </a:p>
          <a:p>
            <a:pPr eaLnBrk="1" hangingPunct="1"/>
            <a:r>
              <a:rPr lang="is-IS" altLang="is-IS"/>
              <a:t>Laga stöðu eða form nefs</a:t>
            </a:r>
            <a:endParaRPr lang="en-GB" altLang="is-I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4">
            <a:extLst>
              <a:ext uri="{FF2B5EF4-FFF2-40B4-BE49-F238E27FC236}">
                <a16:creationId xmlns:a16="http://schemas.microsoft.com/office/drawing/2014/main" id="{91962DCF-0435-448E-A970-1F41A529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/>
              <a:t>Hynes - pharyngoplastik</a:t>
            </a:r>
            <a:endParaRPr lang="en-US" altLang="is-IS"/>
          </a:p>
        </p:txBody>
      </p:sp>
      <p:pic>
        <p:nvPicPr>
          <p:cNvPr id="64515" name="Content Placeholder 3" descr="hynes plastik flipar.jpg">
            <a:extLst>
              <a:ext uri="{FF2B5EF4-FFF2-40B4-BE49-F238E27FC236}">
                <a16:creationId xmlns:a16="http://schemas.microsoft.com/office/drawing/2014/main" id="{5C528764-3621-4F90-8366-0D2269CFB6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668463"/>
            <a:ext cx="3952875" cy="4391025"/>
          </a:xfrm>
        </p:spPr>
      </p:pic>
      <p:pic>
        <p:nvPicPr>
          <p:cNvPr id="64516" name="Content Placeholder 6" descr="hynes plastik flipar saumaðir.jpg">
            <a:extLst>
              <a:ext uri="{FF2B5EF4-FFF2-40B4-BE49-F238E27FC236}">
                <a16:creationId xmlns:a16="http://schemas.microsoft.com/office/drawing/2014/main" id="{168330E2-409C-43A7-BA97-EE0D423F4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55763"/>
            <a:ext cx="4038600" cy="4414837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02F080D-5BBB-4DE1-B10D-2C7896A5B9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Pharyngeal flipi</a:t>
            </a:r>
            <a:endParaRPr lang="en-GB" altLang="is-IS"/>
          </a:p>
        </p:txBody>
      </p:sp>
      <p:pic>
        <p:nvPicPr>
          <p:cNvPr id="65539" name="Picture 5" descr="pharyngeal flipi">
            <a:extLst>
              <a:ext uri="{FF2B5EF4-FFF2-40B4-BE49-F238E27FC236}">
                <a16:creationId xmlns:a16="http://schemas.microsoft.com/office/drawing/2014/main" id="{FCF3660D-5D62-4D4F-801B-5487EABB9C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8563" y="1600200"/>
            <a:ext cx="4206875" cy="4525963"/>
          </a:xfr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>
            <a:extLst>
              <a:ext uri="{FF2B5EF4-FFF2-40B4-BE49-F238E27FC236}">
                <a16:creationId xmlns:a16="http://schemas.microsoft.com/office/drawing/2014/main" id="{949B76AB-4E73-44BF-9A22-F860124550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 sz="4000"/>
              <a:t>Tannréttingar </a:t>
            </a:r>
            <a:br>
              <a:rPr lang="is-IS" altLang="is-IS" sz="4000"/>
            </a:br>
            <a:r>
              <a:rPr lang="is-IS" altLang="is-IS" sz="3200"/>
              <a:t>(Byrjar oft um 7 ára, í hámarki 12-14 ára)</a:t>
            </a:r>
            <a:endParaRPr lang="en-GB" altLang="is-IS" sz="3200"/>
          </a:p>
        </p:txBody>
      </p:sp>
      <p:pic>
        <p:nvPicPr>
          <p:cNvPr id="66563" name="Picture 6">
            <a:extLst>
              <a:ext uri="{FF2B5EF4-FFF2-40B4-BE49-F238E27FC236}">
                <a16:creationId xmlns:a16="http://schemas.microsoft.com/office/drawing/2014/main" id="{8B5BCBDF-88FE-4768-B24C-ED5C19D6B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708275"/>
            <a:ext cx="8731250" cy="2368550"/>
          </a:xfr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>
            <a:extLst>
              <a:ext uri="{FF2B5EF4-FFF2-40B4-BE49-F238E27FC236}">
                <a16:creationId xmlns:a16="http://schemas.microsoft.com/office/drawing/2014/main" id="{3F9ECC21-B6BF-4EBD-8C6E-AD2FDE716A3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1789113"/>
            <a:ext cx="2879725" cy="2822575"/>
          </a:xfr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7548-E14D-46CD-8373-DC5B7105C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Kjálkaaðgerðir</a:t>
            </a:r>
          </a:p>
        </p:txBody>
      </p:sp>
      <p:pic>
        <p:nvPicPr>
          <p:cNvPr id="68610" name="Picture 5">
            <a:extLst>
              <a:ext uri="{FF2B5EF4-FFF2-40B4-BE49-F238E27FC236}">
                <a16:creationId xmlns:a16="http://schemas.microsoft.com/office/drawing/2014/main" id="{055E73FF-A302-4B5A-ADA6-2B8FB93789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37" y="1860688"/>
            <a:ext cx="3543925" cy="4004986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83C3-33C8-471B-907F-92136F62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75AC9B82-1540-441D-A70A-1CC26D9D7E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" b="12167"/>
          <a:stretch/>
        </p:blipFill>
        <p:spPr>
          <a:xfrm>
            <a:off x="475265" y="4437113"/>
            <a:ext cx="3729243" cy="201622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9CEF5-5931-4475-B60E-3A329BAB9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1D4949-39EA-4DA8-AD6B-F6704B931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88840"/>
            <a:ext cx="4943284" cy="3129211"/>
          </a:xfrm>
          <a:prstGeom prst="rect">
            <a:avLst/>
          </a:prstGeom>
        </p:spPr>
      </p:pic>
      <p:pic>
        <p:nvPicPr>
          <p:cNvPr id="12" name="Picture 11" descr="A picture containing baby, seat&#10;&#10;Description automatically generated">
            <a:extLst>
              <a:ext uri="{FF2B5EF4-FFF2-40B4-BE49-F238E27FC236}">
                <a16:creationId xmlns:a16="http://schemas.microsoft.com/office/drawing/2014/main" id="{FBFA1FA0-8243-4181-860A-C150EA9B5B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" b="5502"/>
          <a:stretch/>
        </p:blipFill>
        <p:spPr>
          <a:xfrm>
            <a:off x="475265" y="302183"/>
            <a:ext cx="372924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317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08A5-78D7-4AC2-A314-5D0EF7A6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Framfærsla efri kjálka</a:t>
            </a:r>
          </a:p>
        </p:txBody>
      </p:sp>
      <p:pic>
        <p:nvPicPr>
          <p:cNvPr id="5" name="Content Placeholder 4" descr="A picture containing person, person, wearing, hair&#10;&#10;Description automatically generated">
            <a:extLst>
              <a:ext uri="{FF2B5EF4-FFF2-40B4-BE49-F238E27FC236}">
                <a16:creationId xmlns:a16="http://schemas.microsoft.com/office/drawing/2014/main" id="{65BEB323-EC02-4EAB-BD01-FFB1A8BC5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25" y="2289280"/>
            <a:ext cx="6044750" cy="3147802"/>
          </a:xfrm>
        </p:spPr>
      </p:pic>
    </p:spTree>
    <p:extLst>
      <p:ext uri="{BB962C8B-B14F-4D97-AF65-F5344CB8AC3E}">
        <p14:creationId xmlns:p14="http://schemas.microsoft.com/office/powerpoint/2010/main" val="665192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>
            <a:extLst>
              <a:ext uri="{FF2B5EF4-FFF2-40B4-BE49-F238E27FC236}">
                <a16:creationId xmlns:a16="http://schemas.microsoft.com/office/drawing/2014/main" id="{7D638B64-A111-4936-B858-B0B76EE7E73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Lagað nef á unglingsaldri</a:t>
            </a:r>
            <a:endParaRPr lang="en-GB" altLang="is-IS"/>
          </a:p>
        </p:txBody>
      </p:sp>
      <p:pic>
        <p:nvPicPr>
          <p:cNvPr id="69635" name="Content Placeholder 6" descr="skarðanef skelett.jpg">
            <a:extLst>
              <a:ext uri="{FF2B5EF4-FFF2-40B4-BE49-F238E27FC236}">
                <a16:creationId xmlns:a16="http://schemas.microsoft.com/office/drawing/2014/main" id="{F211D9F4-D61B-4ADC-8531-A23C945665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66988"/>
            <a:ext cx="4038600" cy="2592387"/>
          </a:xfrm>
        </p:spPr>
      </p:pic>
      <p:pic>
        <p:nvPicPr>
          <p:cNvPr id="69636" name="Content Placeholder 11" descr="asymetrical%20nostrils%20image2.jpg">
            <a:extLst>
              <a:ext uri="{FF2B5EF4-FFF2-40B4-BE49-F238E27FC236}">
                <a16:creationId xmlns:a16="http://schemas.microsoft.com/office/drawing/2014/main" id="{5EDC1AD0-8726-42DF-A1EE-9CDD7AB0BA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4738" y="2089150"/>
            <a:ext cx="3565525" cy="3548063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ED86B968-93C7-4B4D-859F-7958F1B6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/>
              <a:t>Rhinoplastík: Opin aðferð</a:t>
            </a:r>
          </a:p>
        </p:txBody>
      </p:sp>
      <p:pic>
        <p:nvPicPr>
          <p:cNvPr id="70659" name="Content Placeholder 3" descr="Open Rhinoplasty access teikn.jpg">
            <a:extLst>
              <a:ext uri="{FF2B5EF4-FFF2-40B4-BE49-F238E27FC236}">
                <a16:creationId xmlns:a16="http://schemas.microsoft.com/office/drawing/2014/main" id="{5A1B99B0-AE84-4C78-87B7-3CD613279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060575"/>
            <a:ext cx="6192838" cy="3551238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716060B1-821B-4291-B21D-E8F2CB41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/>
              <a:t>Rhinoplastík:  Brjóskhlutar</a:t>
            </a:r>
          </a:p>
        </p:txBody>
      </p:sp>
      <p:pic>
        <p:nvPicPr>
          <p:cNvPr id="71683" name="Content Placeholder 4" descr="rhinoplasty brjosk.jpg">
            <a:extLst>
              <a:ext uri="{FF2B5EF4-FFF2-40B4-BE49-F238E27FC236}">
                <a16:creationId xmlns:a16="http://schemas.microsoft.com/office/drawing/2014/main" id="{084D80C6-CA62-4BFA-87AB-254E9A460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938" y="2319338"/>
            <a:ext cx="4810125" cy="30861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5CABCCE1-900B-400B-B536-EE135C2F9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/>
              <a:t>Rhinoplastík: Brjósk ígræði</a:t>
            </a:r>
          </a:p>
        </p:txBody>
      </p:sp>
      <p:pic>
        <p:nvPicPr>
          <p:cNvPr id="72707" name="Content Placeholder 3" descr="TipAndAalarAsymmeries_lagf m brjósk graft eyra.jpg">
            <a:extLst>
              <a:ext uri="{FF2B5EF4-FFF2-40B4-BE49-F238E27FC236}">
                <a16:creationId xmlns:a16="http://schemas.microsoft.com/office/drawing/2014/main" id="{852773A5-9765-4747-AC42-AC3D7C686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0" y="2325688"/>
            <a:ext cx="3429000" cy="307657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140C2A59-550A-4881-938D-5A53BD45391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Horfur</a:t>
            </a:r>
            <a:endParaRPr lang="en-GB" altLang="is-I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AA35B5F-9F0C-49C1-B1F8-B7360D83BA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s-IS" altLang="is-IS" dirty="0"/>
              <a:t>Góðar, þegar rétt staðið að meðferð með </a:t>
            </a:r>
            <a:r>
              <a:rPr lang="is-IS" altLang="is-IS" dirty="0" err="1"/>
              <a:t>þáttöku</a:t>
            </a:r>
            <a:r>
              <a:rPr lang="is-IS" altLang="is-IS" dirty="0"/>
              <a:t> allra viðkomandi greina </a:t>
            </a:r>
          </a:p>
          <a:p>
            <a:pPr eaLnBrk="1" hangingPunct="1"/>
            <a:endParaRPr lang="is-IS" altLang="is-IS" dirty="0"/>
          </a:p>
          <a:p>
            <a:pPr eaLnBrk="1" hangingPunct="1"/>
            <a:r>
              <a:rPr lang="is-IS" altLang="is-IS" dirty="0"/>
              <a:t>Lýtaskurðlæknar, HNE-læknar, barnalæknar, tannlæknar/</a:t>
            </a:r>
            <a:r>
              <a:rPr lang="is-IS" altLang="is-IS" dirty="0" err="1"/>
              <a:t>tannréttingar</a:t>
            </a:r>
            <a:r>
              <a:rPr lang="is-IS" altLang="is-IS" dirty="0"/>
              <a:t>-, talmeinafræðingar, sérhæfð </a:t>
            </a:r>
            <a:r>
              <a:rPr lang="is-IS" altLang="is-IS" dirty="0" err="1"/>
              <a:t>hjúkrun</a:t>
            </a:r>
            <a:r>
              <a:rPr lang="is-IS" altLang="is-IS" dirty="0"/>
              <a:t>, félagsráðgjafar, sálfræðingar</a:t>
            </a:r>
            <a:endParaRPr lang="en-GB" altLang="is-I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Content Placeholder 2" descr="Cleft_Lip Millard action.jpg">
            <a:extLst>
              <a:ext uri="{FF2B5EF4-FFF2-40B4-BE49-F238E27FC236}">
                <a16:creationId xmlns:a16="http://schemas.microsoft.com/office/drawing/2014/main" id="{E0CBAFCB-7686-46EF-A8EE-4D91CF71A8C0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260350"/>
            <a:ext cx="4621212" cy="6283325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9" descr="herman2008611230313 deyfing">
            <a:extLst>
              <a:ext uri="{FF2B5EF4-FFF2-40B4-BE49-F238E27FC236}">
                <a16:creationId xmlns:a16="http://schemas.microsoft.com/office/drawing/2014/main" id="{802DA119-B984-47A9-8296-B3B4F445C3F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447800"/>
            <a:ext cx="2857500" cy="3505200"/>
          </a:xfr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7489B74-521F-4B5B-B438-4DD46FEBA5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Viðgerð SV unilat.</a:t>
            </a:r>
            <a:endParaRPr lang="en-GB" altLang="is-IS"/>
          </a:p>
        </p:txBody>
      </p:sp>
      <p:pic>
        <p:nvPicPr>
          <p:cNvPr id="22531" name="Picture 6" descr="Unilat cleft repair mynd">
            <a:extLst>
              <a:ext uri="{FF2B5EF4-FFF2-40B4-BE49-F238E27FC236}">
                <a16:creationId xmlns:a16="http://schemas.microsoft.com/office/drawing/2014/main" id="{28439CB5-DE45-4710-B460-4AA4AD1DE1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8588" y="1600200"/>
            <a:ext cx="3806825" cy="4525963"/>
          </a:xfr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>
            <a:extLst>
              <a:ext uri="{FF2B5EF4-FFF2-40B4-BE49-F238E27FC236}">
                <a16:creationId xmlns:a16="http://schemas.microsoft.com/office/drawing/2014/main" id="{3D3374A5-5F5B-4471-B776-6EB45CAD2920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Erfið skörð</a:t>
            </a:r>
            <a:endParaRPr lang="en-GB" altLang="is-IS"/>
          </a:p>
        </p:txBody>
      </p:sp>
      <p:pic>
        <p:nvPicPr>
          <p:cNvPr id="77827" name="Picture 9" descr="image006">
            <a:extLst>
              <a:ext uri="{FF2B5EF4-FFF2-40B4-BE49-F238E27FC236}">
                <a16:creationId xmlns:a16="http://schemas.microsoft.com/office/drawing/2014/main" id="{7AC5ABDF-B075-47B9-96FC-32A785157C1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175" y="1600200"/>
            <a:ext cx="2914650" cy="2185988"/>
          </a:xfrm>
          <a:noFill/>
        </p:spPr>
      </p:pic>
      <p:pic>
        <p:nvPicPr>
          <p:cNvPr id="77828" name="Picture 10" descr="image007">
            <a:extLst>
              <a:ext uri="{FF2B5EF4-FFF2-40B4-BE49-F238E27FC236}">
                <a16:creationId xmlns:a16="http://schemas.microsoft.com/office/drawing/2014/main" id="{9ECB8337-B403-4FAF-8840-2DED0A68822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</p:spPr>
      </p:pic>
      <p:pic>
        <p:nvPicPr>
          <p:cNvPr id="77829" name="Picture 11" descr="image008">
            <a:extLst>
              <a:ext uri="{FF2B5EF4-FFF2-40B4-BE49-F238E27FC236}">
                <a16:creationId xmlns:a16="http://schemas.microsoft.com/office/drawing/2014/main" id="{663C5833-6EE8-4CD7-8E6A-588C1D958A1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588" y="3938588"/>
            <a:ext cx="2917825" cy="2187575"/>
          </a:xfrm>
          <a:noFill/>
        </p:spPr>
      </p:pic>
      <p:pic>
        <p:nvPicPr>
          <p:cNvPr id="77830" name="Picture 12" descr="image009">
            <a:extLst>
              <a:ext uri="{FF2B5EF4-FFF2-40B4-BE49-F238E27FC236}">
                <a16:creationId xmlns:a16="http://schemas.microsoft.com/office/drawing/2014/main" id="{35909AB1-C00B-48CC-9AB7-7C14C4EE1A7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2917825" cy="2187575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E5B9D20-1637-4377-8347-196987D58C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Helstu tölur</a:t>
            </a:r>
            <a:endParaRPr lang="en-GB" altLang="is-I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145B952-06E6-44BD-89C0-CD54EE1B54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“</a:t>
            </a:r>
            <a:r>
              <a:rPr lang="is-IS" altLang="is-IS" u="sng"/>
              <a:t>Evrópskir”  1:1000 lifandi fæddra</a:t>
            </a:r>
          </a:p>
          <a:p>
            <a:pPr eaLnBrk="1" hangingPunct="1"/>
            <a:r>
              <a:rPr lang="is-IS" altLang="is-IS"/>
              <a:t>Asískir           1:500</a:t>
            </a:r>
          </a:p>
          <a:p>
            <a:pPr eaLnBrk="1" hangingPunct="1"/>
            <a:r>
              <a:rPr lang="is-IS" altLang="is-IS"/>
              <a:t>Afrískir         0,4:1000</a:t>
            </a:r>
          </a:p>
          <a:p>
            <a:pPr eaLnBrk="1" hangingPunct="1"/>
            <a:r>
              <a:rPr lang="is-IS" altLang="is-IS"/>
              <a:t>Unilat skarð í vör + góm algengast : 45%</a:t>
            </a:r>
          </a:p>
          <a:p>
            <a:pPr eaLnBrk="1" hangingPunct="1"/>
            <a:r>
              <a:rPr lang="is-IS" altLang="is-IS"/>
              <a:t>-í gómi eingöngu:  30%</a:t>
            </a:r>
          </a:p>
          <a:p>
            <a:pPr eaLnBrk="1" hangingPunct="1"/>
            <a:r>
              <a:rPr lang="is-IS" altLang="is-IS"/>
              <a:t>-í vör eingöngu :    20%</a:t>
            </a:r>
          </a:p>
          <a:p>
            <a:pPr eaLnBrk="1" hangingPunct="1"/>
            <a:r>
              <a:rPr lang="is-IS" altLang="is-IS"/>
              <a:t>-Bilat. : 5%</a:t>
            </a:r>
          </a:p>
          <a:p>
            <a:pPr eaLnBrk="1" hangingPunct="1"/>
            <a:endParaRPr lang="is-IS" altLang="is-IS"/>
          </a:p>
          <a:p>
            <a:pPr eaLnBrk="1" hangingPunct="1"/>
            <a:endParaRPr lang="en-GB" altLang="is-I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D93A91E4-FB13-4A6C-A292-56136AD27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68863"/>
            <a:ext cx="1152525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F5310B0-B2B4-49F3-96F2-E31A97E19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11525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C90DD0F-58C3-408D-9FF1-A581BE875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412875"/>
            <a:ext cx="11588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69085D2B-32CA-4D6E-A570-408BAABB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924175"/>
            <a:ext cx="1152525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442068B-1A75-472B-8E22-3758A20FC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661025"/>
            <a:ext cx="13382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>
            <a:extLst>
              <a:ext uri="{FF2B5EF4-FFF2-40B4-BE49-F238E27FC236}">
                <a16:creationId xmlns:a16="http://schemas.microsoft.com/office/drawing/2014/main" id="{22FE1108-1F5F-4126-B7C1-214C7AF9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661025"/>
            <a:ext cx="11588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>
            <a:extLst>
              <a:ext uri="{FF2B5EF4-FFF2-40B4-BE49-F238E27FC236}">
                <a16:creationId xmlns:a16="http://schemas.microsoft.com/office/drawing/2014/main" id="{11793110-541C-49AE-9EDB-032FE245CA92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Erfið skörð</a:t>
            </a:r>
            <a:endParaRPr lang="en-GB" altLang="is-IS"/>
          </a:p>
        </p:txBody>
      </p:sp>
      <p:pic>
        <p:nvPicPr>
          <p:cNvPr id="78851" name="Picture 5" descr="slæmt skarð">
            <a:extLst>
              <a:ext uri="{FF2B5EF4-FFF2-40B4-BE49-F238E27FC236}">
                <a16:creationId xmlns:a16="http://schemas.microsoft.com/office/drawing/2014/main" id="{D2CE83D4-A229-4DBD-A4DF-3B306E34DE5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175" y="1600200"/>
            <a:ext cx="2914650" cy="2185988"/>
          </a:xfrm>
          <a:noFill/>
        </p:spPr>
      </p:pic>
      <p:pic>
        <p:nvPicPr>
          <p:cNvPr id="78852" name="Picture 10" descr="slæmt bilat skarð">
            <a:extLst>
              <a:ext uri="{FF2B5EF4-FFF2-40B4-BE49-F238E27FC236}">
                <a16:creationId xmlns:a16="http://schemas.microsoft.com/office/drawing/2014/main" id="{D95ED48D-E7BA-47DF-A4A6-64E65D902D6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</p:spPr>
      </p:pic>
      <p:pic>
        <p:nvPicPr>
          <p:cNvPr id="78853" name="Picture 11" descr="image003">
            <a:extLst>
              <a:ext uri="{FF2B5EF4-FFF2-40B4-BE49-F238E27FC236}">
                <a16:creationId xmlns:a16="http://schemas.microsoft.com/office/drawing/2014/main" id="{D4B49DAE-D47A-4973-AC68-F90F893DBF4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588" y="3938588"/>
            <a:ext cx="2917825" cy="2187575"/>
          </a:xfrm>
          <a:noFill/>
        </p:spPr>
      </p:pic>
      <p:pic>
        <p:nvPicPr>
          <p:cNvPr id="78854" name="Picture 14" descr="image010">
            <a:extLst>
              <a:ext uri="{FF2B5EF4-FFF2-40B4-BE49-F238E27FC236}">
                <a16:creationId xmlns:a16="http://schemas.microsoft.com/office/drawing/2014/main" id="{23BD42AE-6EB2-4AEC-8D59-5640FBF80A0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2917825" cy="2187575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0B3CD28D-187A-4F6D-BF29-A169CE50BBE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/>
              <a:t>Skarð í vör (unilat.)</a:t>
            </a:r>
            <a:endParaRPr lang="en-GB" altLang="is-IS"/>
          </a:p>
        </p:txBody>
      </p:sp>
      <p:pic>
        <p:nvPicPr>
          <p:cNvPr id="23555" name="Picture 6" descr="Unilat cleft repair intraop mynd">
            <a:extLst>
              <a:ext uri="{FF2B5EF4-FFF2-40B4-BE49-F238E27FC236}">
                <a16:creationId xmlns:a16="http://schemas.microsoft.com/office/drawing/2014/main" id="{DFD9B26C-1900-48F7-9A43-3204D08BE4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2450" y="1600200"/>
            <a:ext cx="5499100" cy="4525963"/>
          </a:xfr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Edwards, Spencer intraop">
            <a:extLst>
              <a:ext uri="{FF2B5EF4-FFF2-40B4-BE49-F238E27FC236}">
                <a16:creationId xmlns:a16="http://schemas.microsoft.com/office/drawing/2014/main" id="{02BC92E0-7FCC-4709-BF65-DEAF1F6E1442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90650"/>
            <a:ext cx="4114800" cy="4095750"/>
          </a:xfrm>
          <a:noFill/>
        </p:spPr>
      </p:pic>
      <p:pic>
        <p:nvPicPr>
          <p:cNvPr id="61443" name="Picture 4" descr="Edwards, Spencer intraop (3)">
            <a:extLst>
              <a:ext uri="{FF2B5EF4-FFF2-40B4-BE49-F238E27FC236}">
                <a16:creationId xmlns:a16="http://schemas.microsoft.com/office/drawing/2014/main" id="{5F3C37E4-C782-4C60-A0EB-9EFCA122D6C0}"/>
              </a:ext>
            </a:extLst>
          </p:cNvPr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38313"/>
            <a:ext cx="4419600" cy="3367087"/>
          </a:xfr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guilar, Tanya intraop (8)">
            <a:extLst>
              <a:ext uri="{FF2B5EF4-FFF2-40B4-BE49-F238E27FC236}">
                <a16:creationId xmlns:a16="http://schemas.microsoft.com/office/drawing/2014/main" id="{82CAF792-5724-4839-B27B-D5391B38E9C2}"/>
              </a:ext>
            </a:extLst>
          </p:cNvPr>
          <p:cNvPicPr>
            <a:picLocks noGrp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09600"/>
            <a:ext cx="7467600" cy="5686425"/>
          </a:xfr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guilar, Tanya intraop (14)">
            <a:extLst>
              <a:ext uri="{FF2B5EF4-FFF2-40B4-BE49-F238E27FC236}">
                <a16:creationId xmlns:a16="http://schemas.microsoft.com/office/drawing/2014/main" id="{5CFABFAC-D075-476C-A48B-389A902815D6}"/>
              </a:ext>
            </a:extLst>
          </p:cNvPr>
          <p:cNvPicPr>
            <a:picLocks noGrp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609600"/>
            <a:ext cx="7467600" cy="5686425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D945352-8817-4289-9192-2D4AEDBEC9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altLang="is-IS" sz="4000" dirty="0"/>
              <a:t>Skarð í vör / </a:t>
            </a:r>
            <a:r>
              <a:rPr lang="is-IS" altLang="is-IS" sz="4000" dirty="0" err="1"/>
              <a:t>vör+góm</a:t>
            </a:r>
            <a:endParaRPr lang="en-GB" altLang="is-IS" sz="4000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F6A8D66-5C36-4E84-B79C-D11EBABFA7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is-IS" altLang="is-IS" sz="2800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s-IS" altLang="is-IS" sz="28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is-IS" altLang="is-IS" sz="28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s-IS" altLang="is-IS" sz="1800" dirty="0"/>
              <a:t>x2 algengari hjá drengjum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is-IS" altLang="is-IS" sz="18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s-IS" altLang="is-IS" sz="1800" dirty="0"/>
              <a:t>Visst ættgengi sbr.:</a:t>
            </a:r>
          </a:p>
          <a:p>
            <a:pPr eaLnBrk="1" hangingPunct="1"/>
            <a:r>
              <a:rPr lang="is-IS" altLang="is-IS" sz="1800" b="1" u="sng" dirty="0" err="1"/>
              <a:t>Relative</a:t>
            </a:r>
            <a:r>
              <a:rPr lang="is-IS" altLang="is-IS" sz="1800" b="1" u="sng" dirty="0"/>
              <a:t> </a:t>
            </a:r>
            <a:r>
              <a:rPr lang="is-IS" altLang="is-IS" sz="1800" b="1" u="sng" dirty="0" err="1"/>
              <a:t>Risk</a:t>
            </a:r>
            <a:r>
              <a:rPr lang="is-IS" altLang="is-IS" sz="1800" b="1" u="sng" dirty="0"/>
              <a:t> :</a:t>
            </a:r>
          </a:p>
          <a:p>
            <a:pPr lvl="2" eaLnBrk="1" hangingPunct="1"/>
            <a:r>
              <a:rPr lang="is-IS" altLang="is-IS" sz="1800" dirty="0"/>
              <a:t>Engin ættarsaga:  0,1%</a:t>
            </a:r>
          </a:p>
          <a:p>
            <a:pPr lvl="2" eaLnBrk="1" hangingPunct="1"/>
            <a:r>
              <a:rPr lang="is-IS" altLang="is-IS" sz="1800" dirty="0"/>
              <a:t>1 systkini:  4%</a:t>
            </a:r>
          </a:p>
          <a:p>
            <a:pPr lvl="2" eaLnBrk="1" hangingPunct="1"/>
            <a:r>
              <a:rPr lang="is-IS" altLang="is-IS" sz="1800" dirty="0"/>
              <a:t>2 systkini:  9%</a:t>
            </a:r>
          </a:p>
          <a:p>
            <a:pPr lvl="2" eaLnBrk="1" hangingPunct="1"/>
            <a:r>
              <a:rPr lang="is-IS" altLang="is-IS" sz="1800" dirty="0"/>
              <a:t>1 foreldri+ 1 systkin: 17%</a:t>
            </a:r>
          </a:p>
          <a:p>
            <a:pPr eaLnBrk="1" hangingPunct="1"/>
            <a:endParaRPr lang="is-IS" altLang="is-IS" sz="1800" dirty="0"/>
          </a:p>
          <a:p>
            <a:pPr eaLnBrk="1" hangingPunct="1"/>
            <a:r>
              <a:rPr lang="is-IS" altLang="is-IS" sz="1800" dirty="0"/>
              <a:t>Sjaldnar með öðrum heilkennum en dæmi er</a:t>
            </a:r>
          </a:p>
          <a:p>
            <a:pPr lvl="2" eaLnBrk="1" hangingPunct="1"/>
            <a:r>
              <a:rPr lang="is-IS" altLang="is-IS" sz="1800" dirty="0"/>
              <a:t>Van der </a:t>
            </a:r>
            <a:r>
              <a:rPr lang="is-IS" altLang="is-IS" sz="1800" dirty="0" err="1"/>
              <a:t>Woude</a:t>
            </a:r>
            <a:r>
              <a:rPr lang="is-IS" altLang="is-IS" sz="1800" dirty="0"/>
              <a:t> </a:t>
            </a:r>
            <a:r>
              <a:rPr lang="is-IS" altLang="is-IS" sz="1800" dirty="0" err="1"/>
              <a:t>sx</a:t>
            </a:r>
            <a:r>
              <a:rPr lang="is-IS" altLang="is-IS" sz="1800" dirty="0"/>
              <a:t>.(</a:t>
            </a:r>
            <a:r>
              <a:rPr lang="is-IS" altLang="is-IS" sz="1800" dirty="0" err="1"/>
              <a:t>autos</a:t>
            </a:r>
            <a:r>
              <a:rPr lang="is-IS" altLang="is-IS" sz="1800" dirty="0"/>
              <a:t>. </a:t>
            </a:r>
            <a:r>
              <a:rPr lang="is-IS" altLang="is-IS" sz="1800" dirty="0" err="1"/>
              <a:t>dom</a:t>
            </a:r>
            <a:r>
              <a:rPr lang="is-IS" altLang="is-IS" sz="1800" dirty="0"/>
              <a:t>., dældir í vörum, vantar </a:t>
            </a:r>
            <a:r>
              <a:rPr lang="is-IS" altLang="is-IS" sz="1800" dirty="0" err="1"/>
              <a:t>premolar</a:t>
            </a:r>
            <a:r>
              <a:rPr lang="is-IS" altLang="is-IS" sz="1800" dirty="0"/>
              <a:t> tennur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50F2C-5AAC-4F5D-A104-A1B7D00FF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35100"/>
            <a:ext cx="2085013" cy="242032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20692-E433-48CD-A5FB-6C2695FBC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7" name="Picture 6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26584AA5-5FB2-4016-88DE-F8599A36B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8" b="8092"/>
          <a:stretch/>
        </p:blipFill>
        <p:spPr>
          <a:xfrm>
            <a:off x="611560" y="4365104"/>
            <a:ext cx="2592288" cy="16282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</TotalTime>
  <Words>819</Words>
  <Application>Microsoft Office PowerPoint</Application>
  <PresentationFormat>On-screen Show (4:3)</PresentationFormat>
  <Paragraphs>184</Paragraphs>
  <Slides>84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Arial Black</vt:lpstr>
      <vt:lpstr>Calibri</vt:lpstr>
      <vt:lpstr>Garamond</vt:lpstr>
      <vt:lpstr>Wingdings</vt:lpstr>
      <vt:lpstr>Office Theme</vt:lpstr>
      <vt:lpstr>Skarð í vör og góm</vt:lpstr>
      <vt:lpstr>Skarð :    Með ýmsu móti</vt:lpstr>
      <vt:lpstr>PowerPoint Presentation</vt:lpstr>
      <vt:lpstr>Skarð í vör</vt:lpstr>
      <vt:lpstr>Skarð í gómi</vt:lpstr>
      <vt:lpstr>Skarð í vör og skarð í gómi</vt:lpstr>
      <vt:lpstr>PowerPoint Presentation</vt:lpstr>
      <vt:lpstr>Helstu tölur</vt:lpstr>
      <vt:lpstr>Skarð í vör / vör+góm</vt:lpstr>
      <vt:lpstr>Skarð í gómi eingöngu</vt:lpstr>
      <vt:lpstr>Myndun skarðs meðganga    vika 4 - 8</vt:lpstr>
      <vt:lpstr>PowerPoint Presentation</vt:lpstr>
      <vt:lpstr>PowerPoint Presentation</vt:lpstr>
      <vt:lpstr>PowerPoint Presentation</vt:lpstr>
      <vt:lpstr>PowerPoint Presentation</vt:lpstr>
      <vt:lpstr>Anatomía: fullt skarð í vör</vt:lpstr>
      <vt:lpstr>Anatómía ; Brenglað form nefs</vt:lpstr>
      <vt:lpstr>Skoðun</vt:lpstr>
      <vt:lpstr>Fylgikvillar</vt:lpstr>
      <vt:lpstr>PowerPoint Presentation</vt:lpstr>
      <vt:lpstr>PowerPoint Presentation</vt:lpstr>
      <vt:lpstr>Meðferðaráætlun</vt:lpstr>
      <vt:lpstr>Plástrun</vt:lpstr>
      <vt:lpstr>Lip adhesion</vt:lpstr>
      <vt:lpstr>Skarð í vör</vt:lpstr>
      <vt:lpstr>Skarð í vör+góm (unilat.)</vt:lpstr>
      <vt:lpstr>PowerPoint Presentation</vt:lpstr>
      <vt:lpstr>Lokun skarðs í vör</vt:lpstr>
      <vt:lpstr>Að ýmsu að hyggja</vt:lpstr>
      <vt:lpstr>PowerPoint Presentation</vt:lpstr>
      <vt:lpstr>Ýmsar aðferðir v. SV</vt:lpstr>
      <vt:lpstr>Skarð í vör (unilat.)</vt:lpstr>
      <vt:lpstr>Skarð í vör; lokun</vt:lpstr>
      <vt:lpstr>Lokun fr. hluta góms m vomer-flipa</vt:lpstr>
      <vt:lpstr>Vomer flipi</vt:lpstr>
      <vt:lpstr>Skarð í vör (bilat.)</vt:lpstr>
      <vt:lpstr>PowerPoint Presentation</vt:lpstr>
      <vt:lpstr>Gómaðgerðir</vt:lpstr>
      <vt:lpstr>Gómaðgerðir</vt:lpstr>
      <vt:lpstr>Skarð í gómi (unilat.)</vt:lpstr>
      <vt:lpstr>Vöðvar í mjúka gómi</vt:lpstr>
      <vt:lpstr>Furlow aðferð</vt:lpstr>
      <vt:lpstr>Aðferð Sommerlad</vt:lpstr>
      <vt:lpstr>Gómplastík Sommerlad</vt:lpstr>
      <vt:lpstr>Submucous skarð í gómi</vt:lpstr>
      <vt:lpstr>Bilat skarð í gómi</vt:lpstr>
      <vt:lpstr>Vomer flap</vt:lpstr>
      <vt:lpstr>Beinígræðsla</vt:lpstr>
      <vt:lpstr>Beinflutningur í tanngarð  </vt:lpstr>
      <vt:lpstr>Hlutverk beinígræðslu</vt:lpstr>
      <vt:lpstr>Beinígræðsla</vt:lpstr>
      <vt:lpstr>PowerPoint Presentation</vt:lpstr>
      <vt:lpstr>Beinígræðsla</vt:lpstr>
      <vt:lpstr>Beinígræðsla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Beinígræðsla</vt:lpstr>
      <vt:lpstr>Meðferð frh.</vt:lpstr>
      <vt:lpstr>Hynes - pharyngoplastik</vt:lpstr>
      <vt:lpstr>Pharyngeal flipi</vt:lpstr>
      <vt:lpstr>Tannréttingar  (Byrjar oft um 7 ára, í hámarki 12-14 ára)</vt:lpstr>
      <vt:lpstr>PowerPoint Presentation</vt:lpstr>
      <vt:lpstr>Kjálkaaðgerðir</vt:lpstr>
      <vt:lpstr>Framfærsla efri kjálka</vt:lpstr>
      <vt:lpstr>Lagað nef á unglingsaldri</vt:lpstr>
      <vt:lpstr>Rhinoplastík: Opin aðferð</vt:lpstr>
      <vt:lpstr>Rhinoplastík:  Brjóskhlutar</vt:lpstr>
      <vt:lpstr>Rhinoplastík: Brjósk ígræði</vt:lpstr>
      <vt:lpstr>Horfur</vt:lpstr>
      <vt:lpstr>PowerPoint Presentation</vt:lpstr>
      <vt:lpstr>PowerPoint Presentation</vt:lpstr>
      <vt:lpstr>Viðgerð SV unilat.</vt:lpstr>
      <vt:lpstr>Erfið skörð</vt:lpstr>
      <vt:lpstr>Erfið skörð</vt:lpstr>
      <vt:lpstr>Skarð í vör (unilat.)</vt:lpstr>
      <vt:lpstr>PowerPoint Presentation</vt:lpstr>
      <vt:lpstr>PowerPoint Presentation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gunnara</dc:creator>
  <cp:lastModifiedBy>Ingibjörg M. Steinþórsdóttir</cp:lastModifiedBy>
  <cp:revision>49</cp:revision>
  <dcterms:created xsi:type="dcterms:W3CDTF">2008-09-30T13:32:15Z</dcterms:created>
  <dcterms:modified xsi:type="dcterms:W3CDTF">2022-09-19T14:09:27Z</dcterms:modified>
</cp:coreProperties>
</file>