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402" r:id="rId2"/>
    <p:sldId id="510" r:id="rId3"/>
    <p:sldId id="511" r:id="rId4"/>
    <p:sldId id="553" r:id="rId5"/>
    <p:sldId id="513" r:id="rId6"/>
    <p:sldId id="514" r:id="rId7"/>
    <p:sldId id="515" r:id="rId8"/>
    <p:sldId id="516" r:id="rId9"/>
    <p:sldId id="517" r:id="rId10"/>
    <p:sldId id="518" r:id="rId11"/>
    <p:sldId id="519" r:id="rId12"/>
    <p:sldId id="520" r:id="rId13"/>
    <p:sldId id="521" r:id="rId14"/>
    <p:sldId id="540" r:id="rId15"/>
    <p:sldId id="524" r:id="rId16"/>
    <p:sldId id="525" r:id="rId17"/>
    <p:sldId id="526" r:id="rId18"/>
    <p:sldId id="527" r:id="rId19"/>
    <p:sldId id="528" r:id="rId20"/>
    <p:sldId id="529" r:id="rId21"/>
    <p:sldId id="530" r:id="rId22"/>
    <p:sldId id="541" r:id="rId23"/>
    <p:sldId id="532" r:id="rId24"/>
    <p:sldId id="546" r:id="rId25"/>
    <p:sldId id="542" r:id="rId26"/>
    <p:sldId id="544" r:id="rId27"/>
    <p:sldId id="548" r:id="rId28"/>
    <p:sldId id="549" r:id="rId29"/>
    <p:sldId id="545" r:id="rId30"/>
    <p:sldId id="508" r:id="rId31"/>
    <p:sldId id="554" r:id="rId32"/>
    <p:sldId id="551" r:id="rId33"/>
    <p:sldId id="552" r:id="rId34"/>
    <p:sldId id="535" r:id="rId35"/>
    <p:sldId id="536" r:id="rId36"/>
    <p:sldId id="537" r:id="rId37"/>
    <p:sldId id="539" r:id="rId38"/>
    <p:sldId id="448" r:id="rId39"/>
  </p:sldIdLst>
  <p:sldSz cx="12192000" cy="6858000"/>
  <p:notesSz cx="6797675" cy="9926638"/>
  <p:custDataLst>
    <p:tags r:id="rId42"/>
  </p:custDataLst>
  <p:defaultTextStyle>
    <a:defPPr>
      <a:defRPr lang="en-US"/>
    </a:defPPr>
    <a:lvl1pPr algn="l" rtl="0" fontAlgn="base">
      <a:spcBef>
        <a:spcPct val="0"/>
      </a:spcBef>
      <a:spcAft>
        <a:spcPct val="0"/>
      </a:spcAft>
      <a:defRPr kern="1200">
        <a:solidFill>
          <a:schemeClr val="tx1"/>
        </a:solidFill>
        <a:latin typeface="Georgia" pitchFamily="18" charset="0"/>
        <a:ea typeface="MS PGothic" pitchFamily="34" charset="-128"/>
        <a:cs typeface="+mn-cs"/>
      </a:defRPr>
    </a:lvl1pPr>
    <a:lvl2pPr marL="457200" algn="l"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9315" autoAdjust="0"/>
  </p:normalViewPr>
  <p:slideViewPr>
    <p:cSldViewPr snapToGrid="0">
      <p:cViewPr varScale="1">
        <p:scale>
          <a:sx n="46" d="100"/>
          <a:sy n="46" d="100"/>
        </p:scale>
        <p:origin x="1432" y="44"/>
      </p:cViewPr>
      <p:guideLst>
        <p:guide orient="horz" pos="2160"/>
        <p:guide pos="3840"/>
      </p:guideLst>
    </p:cSldViewPr>
  </p:slideViewPr>
  <p:outlineViewPr>
    <p:cViewPr>
      <p:scale>
        <a:sx n="33" d="100"/>
        <a:sy n="33" d="100"/>
      </p:scale>
      <p:origin x="0" y="9072"/>
    </p:cViewPr>
  </p:outlineViewPr>
  <p:notesTextViewPr>
    <p:cViewPr>
      <p:scale>
        <a:sx n="100" d="100"/>
        <a:sy n="100" d="100"/>
      </p:scale>
      <p:origin x="0" y="0"/>
    </p:cViewPr>
  </p:notesTextViewPr>
  <p:sorterViewPr>
    <p:cViewPr>
      <p:scale>
        <a:sx n="66" d="100"/>
        <a:sy n="66" d="100"/>
      </p:scale>
      <p:origin x="0" y="673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Flokkur</c:v>
                </c:pt>
              </c:strCache>
            </c:strRef>
          </c:tx>
          <c:dLbls>
            <c:dLbl>
              <c:idx val="5"/>
              <c:tx>
                <c:rich>
                  <a:bodyPr/>
                  <a:lstStyle/>
                  <a:p>
                    <a:r>
                      <a:rPr lang="en-US"/>
                      <a:t>Festumeina-gigt 28%</a:t>
                    </a:r>
                  </a:p>
                </c:rich>
              </c:tx>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7BCF-45FE-8A82-931719FB9D6E}"/>
                </c:ext>
              </c:extLst>
            </c:dLbl>
            <c:spPr>
              <a:noFill/>
              <a:ln>
                <a:noFill/>
              </a:ln>
              <a:effectLst/>
            </c:spPr>
            <c:txPr>
              <a:bodyPr/>
              <a:lstStyle/>
              <a:p>
                <a:pPr>
                  <a:defRPr sz="1600"/>
                </a:pPr>
                <a:endParaRPr lang="en-US"/>
              </a:p>
            </c:txPr>
            <c:dLblPos val="bestFit"/>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Sheet1!$A$2:$A$8</c:f>
              <c:strCache>
                <c:ptCount val="7"/>
                <c:pt idx="0">
                  <c:v>Fáliðagigt</c:v>
                </c:pt>
                <c:pt idx="1">
                  <c:v>Fjölliðagigt Rf+</c:v>
                </c:pt>
                <c:pt idx="2">
                  <c:v>Fjölliðagigt Rf-</c:v>
                </c:pt>
                <c:pt idx="3">
                  <c:v>Sóragigt</c:v>
                </c:pt>
                <c:pt idx="4">
                  <c:v>Fjölkerfagigt</c:v>
                </c:pt>
                <c:pt idx="5">
                  <c:v>Festumeinagigt</c:v>
                </c:pt>
                <c:pt idx="6">
                  <c:v>Ótilgreind gigt</c:v>
                </c:pt>
              </c:strCache>
            </c:strRef>
          </c:cat>
          <c:val>
            <c:numRef>
              <c:f>Sheet1!$B$2:$B$8</c:f>
              <c:numCache>
                <c:formatCode>0%</c:formatCode>
                <c:ptCount val="7"/>
                <c:pt idx="0">
                  <c:v>0.31000000000000105</c:v>
                </c:pt>
                <c:pt idx="1">
                  <c:v>4.0000000000000084E-2</c:v>
                </c:pt>
                <c:pt idx="2">
                  <c:v>0.19000000000000014</c:v>
                </c:pt>
                <c:pt idx="3">
                  <c:v>9.0000000000000066E-2</c:v>
                </c:pt>
                <c:pt idx="4">
                  <c:v>5.0000000000000093E-2</c:v>
                </c:pt>
                <c:pt idx="5">
                  <c:v>0.28000000000000008</c:v>
                </c:pt>
                <c:pt idx="6">
                  <c:v>5.0000000000000093E-2</c:v>
                </c:pt>
              </c:numCache>
            </c:numRef>
          </c:val>
          <c:extLst>
            <c:ext xmlns:c16="http://schemas.microsoft.com/office/drawing/2014/chart" uri="{C3380CC4-5D6E-409C-BE32-E72D297353CC}">
              <c16:uniqueId val="{00000001-7BCF-45FE-8A82-931719FB9D6E}"/>
            </c:ext>
          </c:extLst>
        </c:ser>
        <c:dLbls>
          <c:showLegendKey val="0"/>
          <c:showVal val="0"/>
          <c:showCatName val="0"/>
          <c:showSerName val="0"/>
          <c:showPercent val="0"/>
          <c:showBubbleSize val="0"/>
          <c:showLeaderLines val="1"/>
        </c:dLbls>
        <c:firstSliceAng val="0"/>
      </c:pieChart>
    </c:plotArea>
    <c:legend>
      <c:legendPos val="l"/>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Flokkur</c:v>
                </c:pt>
              </c:strCache>
            </c:strRef>
          </c:tx>
          <c:dLbls>
            <c:dLbl>
              <c:idx val="5"/>
              <c:tx>
                <c:rich>
                  <a:bodyPr/>
                  <a:lstStyle/>
                  <a:p>
                    <a:r>
                      <a:rPr lang="en-US"/>
                      <a:t>Festumeina-gigt 14%</a:t>
                    </a:r>
                  </a:p>
                </c:rich>
              </c:tx>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7B21-4D6C-9FEF-1D6ADBFCDC64}"/>
                </c:ext>
              </c:extLst>
            </c:dLbl>
            <c:spPr>
              <a:noFill/>
              <a:ln>
                <a:noFill/>
              </a:ln>
              <a:effectLst/>
            </c:spPr>
            <c:txPr>
              <a:bodyPr/>
              <a:lstStyle/>
              <a:p>
                <a:pPr>
                  <a:defRPr sz="1600"/>
                </a:pPr>
                <a:endParaRPr lang="en-US"/>
              </a:p>
            </c:txPr>
            <c:dLblPos val="bestFit"/>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Sheet1!$A$2:$A$7</c:f>
              <c:strCache>
                <c:ptCount val="6"/>
                <c:pt idx="0">
                  <c:v>Fáliðagigt</c:v>
                </c:pt>
                <c:pt idx="1">
                  <c:v>Fjölliðagigt Rf+</c:v>
                </c:pt>
                <c:pt idx="2">
                  <c:v>Fjölliðagigt Rf-</c:v>
                </c:pt>
                <c:pt idx="3">
                  <c:v>Sóragigt</c:v>
                </c:pt>
                <c:pt idx="4">
                  <c:v>Fjölkerfagigt</c:v>
                </c:pt>
                <c:pt idx="5">
                  <c:v>Festumeinagigt</c:v>
                </c:pt>
              </c:strCache>
            </c:strRef>
          </c:cat>
          <c:val>
            <c:numRef>
              <c:f>Sheet1!$B$2:$B$7</c:f>
              <c:numCache>
                <c:formatCode>0%</c:formatCode>
                <c:ptCount val="6"/>
                <c:pt idx="0">
                  <c:v>0.66000000000000303</c:v>
                </c:pt>
                <c:pt idx="1">
                  <c:v>5.0000000000000114E-3</c:v>
                </c:pt>
                <c:pt idx="2">
                  <c:v>9.0000000000000024E-2</c:v>
                </c:pt>
                <c:pt idx="3">
                  <c:v>4.0000000000000022E-2</c:v>
                </c:pt>
                <c:pt idx="4">
                  <c:v>6.0000000000000032E-2</c:v>
                </c:pt>
                <c:pt idx="5">
                  <c:v>0.14000000000000001</c:v>
                </c:pt>
              </c:numCache>
            </c:numRef>
          </c:val>
          <c:extLst>
            <c:ext xmlns:c16="http://schemas.microsoft.com/office/drawing/2014/chart" uri="{C3380CC4-5D6E-409C-BE32-E72D297353CC}">
              <c16:uniqueId val="{00000001-7B21-4D6C-9FEF-1D6ADBFCDC64}"/>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F22D2-E419-4994-AA52-C2F558E75D0A}" type="doc">
      <dgm:prSet loTypeId="urn:microsoft.com/office/officeart/2005/8/layout/hierarchy6" loCatId="hierarchy" qsTypeId="urn:microsoft.com/office/officeart/2005/8/quickstyle/simple5" qsCatId="simple" csTypeId="urn:microsoft.com/office/officeart/2005/8/colors/accent1_2" csCatId="accent1" phldr="1"/>
      <dgm:spPr/>
      <dgm:t>
        <a:bodyPr/>
        <a:lstStyle/>
        <a:p>
          <a:endParaRPr lang="en-US"/>
        </a:p>
      </dgm:t>
    </dgm:pt>
    <dgm:pt modelId="{D86C346E-872D-476F-975F-C754B4EFB0B2}">
      <dgm:prSet phldrT="[Text]"/>
      <dgm:spPr>
        <a:solidFill>
          <a:schemeClr val="accent4">
            <a:lumMod val="75000"/>
          </a:schemeClr>
        </a:solidFill>
      </dgm:spPr>
      <dgm:t>
        <a:bodyPr/>
        <a:lstStyle/>
        <a:p>
          <a:r>
            <a:rPr lang="is-IS"/>
            <a:t>Fjölkerfagigt</a:t>
          </a:r>
          <a:endParaRPr lang="en-US"/>
        </a:p>
      </dgm:t>
    </dgm:pt>
    <dgm:pt modelId="{E673A918-1AB3-4B3B-8F6F-28B1F9766B63}" type="parTrans" cxnId="{4D19FC16-2054-499C-B35F-EDB90D3C65EC}">
      <dgm:prSet/>
      <dgm:spPr/>
      <dgm:t>
        <a:bodyPr/>
        <a:lstStyle/>
        <a:p>
          <a:endParaRPr lang="en-US"/>
        </a:p>
      </dgm:t>
    </dgm:pt>
    <dgm:pt modelId="{62E01137-BF66-4FC4-A109-29D76C06AFA7}" type="sibTrans" cxnId="{4D19FC16-2054-499C-B35F-EDB90D3C65EC}">
      <dgm:prSet/>
      <dgm:spPr/>
      <dgm:t>
        <a:bodyPr/>
        <a:lstStyle/>
        <a:p>
          <a:endParaRPr lang="en-US"/>
        </a:p>
      </dgm:t>
    </dgm:pt>
    <dgm:pt modelId="{E6F95436-64E2-46F1-89E0-ADAC73492A7C}">
      <dgm:prSet phldrT="[Text]"/>
      <dgm:spPr/>
      <dgm:t>
        <a:bodyPr/>
        <a:lstStyle/>
        <a:p>
          <a:r>
            <a:rPr lang="is-IS"/>
            <a:t>Alvarlegur lífshótandi sjúkdómur</a:t>
          </a:r>
          <a:endParaRPr lang="en-US"/>
        </a:p>
      </dgm:t>
    </dgm:pt>
    <dgm:pt modelId="{83E33DC7-08E5-4102-80EA-D0FD443C02DE}" type="parTrans" cxnId="{7823745D-0B69-4216-B1ED-4B258A15E649}">
      <dgm:prSet/>
      <dgm:spPr/>
      <dgm:t>
        <a:bodyPr/>
        <a:lstStyle/>
        <a:p>
          <a:endParaRPr lang="en-US"/>
        </a:p>
      </dgm:t>
    </dgm:pt>
    <dgm:pt modelId="{2C337CC2-0D0F-4BFE-BE52-0F1A957843B7}" type="sibTrans" cxnId="{7823745D-0B69-4216-B1ED-4B258A15E649}">
      <dgm:prSet/>
      <dgm:spPr/>
      <dgm:t>
        <a:bodyPr/>
        <a:lstStyle/>
        <a:p>
          <a:endParaRPr lang="en-US"/>
        </a:p>
      </dgm:t>
    </dgm:pt>
    <dgm:pt modelId="{32782973-3DD7-417D-BF6C-1ECD1DF364AB}">
      <dgm:prSet phldrT="[Text]"/>
      <dgm:spPr>
        <a:solidFill>
          <a:schemeClr val="accent3">
            <a:lumMod val="75000"/>
          </a:schemeClr>
        </a:solidFill>
      </dgm:spPr>
      <dgm:t>
        <a:bodyPr/>
        <a:lstStyle/>
        <a:p>
          <a:r>
            <a:rPr lang="is-IS"/>
            <a:t>Metylprednisolon eða</a:t>
          </a:r>
        </a:p>
        <a:p>
          <a:r>
            <a:rPr lang="is-IS"/>
            <a:t>Prednisolon</a:t>
          </a:r>
          <a:endParaRPr lang="en-US"/>
        </a:p>
      </dgm:t>
    </dgm:pt>
    <dgm:pt modelId="{336E1CFB-B357-4999-8BBD-24B39933402C}" type="parTrans" cxnId="{71A33685-FBFC-447A-9902-801A5C60E2C8}">
      <dgm:prSet/>
      <dgm:spPr/>
      <dgm:t>
        <a:bodyPr/>
        <a:lstStyle/>
        <a:p>
          <a:endParaRPr lang="en-US"/>
        </a:p>
      </dgm:t>
    </dgm:pt>
    <dgm:pt modelId="{00BD9973-D4E4-433F-AC1D-49F75C10F71C}" type="sibTrans" cxnId="{71A33685-FBFC-447A-9902-801A5C60E2C8}">
      <dgm:prSet/>
      <dgm:spPr/>
      <dgm:t>
        <a:bodyPr/>
        <a:lstStyle/>
        <a:p>
          <a:endParaRPr lang="en-US"/>
        </a:p>
      </dgm:t>
    </dgm:pt>
    <dgm:pt modelId="{68BB20E9-F09B-492A-8923-0A6647192290}">
      <dgm:prSet phldrT="[Text]"/>
      <dgm:spPr/>
      <dgm:t>
        <a:bodyPr/>
        <a:lstStyle/>
        <a:p>
          <a:r>
            <a:rPr lang="is-IS"/>
            <a:t>Mildari sjúkdómur</a:t>
          </a:r>
          <a:endParaRPr lang="en-US"/>
        </a:p>
      </dgm:t>
    </dgm:pt>
    <dgm:pt modelId="{B8D91B5F-C23C-4DFF-B995-49CA87A9166B}" type="parTrans" cxnId="{3C6AABC1-25E7-4E87-A602-5E9B079E8AB0}">
      <dgm:prSet/>
      <dgm:spPr/>
      <dgm:t>
        <a:bodyPr/>
        <a:lstStyle/>
        <a:p>
          <a:endParaRPr lang="en-US"/>
        </a:p>
      </dgm:t>
    </dgm:pt>
    <dgm:pt modelId="{5BBA969E-2CEE-4C3F-A7CA-47AB3955FBAD}" type="sibTrans" cxnId="{3C6AABC1-25E7-4E87-A602-5E9B079E8AB0}">
      <dgm:prSet/>
      <dgm:spPr/>
      <dgm:t>
        <a:bodyPr/>
        <a:lstStyle/>
        <a:p>
          <a:endParaRPr lang="en-US"/>
        </a:p>
      </dgm:t>
    </dgm:pt>
    <dgm:pt modelId="{0051AD22-3486-495F-A7CA-ECFFC4A41F6E}">
      <dgm:prSet phldrT="[Text]"/>
      <dgm:spPr>
        <a:solidFill>
          <a:schemeClr val="accent3">
            <a:lumMod val="75000"/>
          </a:schemeClr>
        </a:solidFill>
      </dgm:spPr>
      <dgm:t>
        <a:bodyPr/>
        <a:lstStyle/>
        <a:p>
          <a:r>
            <a:rPr lang="is-IS"/>
            <a:t>IL-1 blokki</a:t>
          </a:r>
        </a:p>
        <a:p>
          <a:r>
            <a:rPr lang="is-IS"/>
            <a:t>(anakinra)</a:t>
          </a:r>
          <a:endParaRPr lang="en-US"/>
        </a:p>
      </dgm:t>
    </dgm:pt>
    <dgm:pt modelId="{0271CF3A-AA95-4E55-AFC1-D938FD2D61BE}" type="parTrans" cxnId="{CA0302C7-C456-4D12-9373-E9D53C44499B}">
      <dgm:prSet/>
      <dgm:spPr/>
      <dgm:t>
        <a:bodyPr/>
        <a:lstStyle/>
        <a:p>
          <a:endParaRPr lang="en-US"/>
        </a:p>
      </dgm:t>
    </dgm:pt>
    <dgm:pt modelId="{60828887-91D9-4582-AB58-D92777D38C2C}" type="sibTrans" cxnId="{CA0302C7-C456-4D12-9373-E9D53C44499B}">
      <dgm:prSet/>
      <dgm:spPr/>
      <dgm:t>
        <a:bodyPr/>
        <a:lstStyle/>
        <a:p>
          <a:endParaRPr lang="en-US"/>
        </a:p>
      </dgm:t>
    </dgm:pt>
    <dgm:pt modelId="{C8778CBB-B2DF-49BE-8755-6DB57B8F446A}">
      <dgm:prSet/>
      <dgm:spPr>
        <a:solidFill>
          <a:schemeClr val="accent3">
            <a:lumMod val="75000"/>
          </a:schemeClr>
        </a:solidFill>
      </dgm:spPr>
      <dgm:t>
        <a:bodyPr/>
        <a:lstStyle/>
        <a:p>
          <a:r>
            <a:rPr lang="is-IS"/>
            <a:t>IL-6 blokki</a:t>
          </a:r>
        </a:p>
        <a:p>
          <a:r>
            <a:rPr lang="is-IS"/>
            <a:t>(tocilizumab)</a:t>
          </a:r>
          <a:endParaRPr lang="en-US"/>
        </a:p>
      </dgm:t>
    </dgm:pt>
    <dgm:pt modelId="{9B0489B0-A87F-4049-B932-7789FDEFB743}" type="parTrans" cxnId="{032CD088-FAF2-48C4-833C-710F4DEE7AC4}">
      <dgm:prSet/>
      <dgm:spPr/>
      <dgm:t>
        <a:bodyPr/>
        <a:lstStyle/>
        <a:p>
          <a:endParaRPr lang="en-US"/>
        </a:p>
      </dgm:t>
    </dgm:pt>
    <dgm:pt modelId="{A4792350-7A8C-491F-838E-E74A1BCA6E3F}" type="sibTrans" cxnId="{032CD088-FAF2-48C4-833C-710F4DEE7AC4}">
      <dgm:prSet/>
      <dgm:spPr/>
      <dgm:t>
        <a:bodyPr/>
        <a:lstStyle/>
        <a:p>
          <a:endParaRPr lang="en-US"/>
        </a:p>
      </dgm:t>
    </dgm:pt>
    <dgm:pt modelId="{B2A99060-3B9A-454B-A8F8-D8CF0BE99275}">
      <dgm:prSet/>
      <dgm:spPr/>
      <dgm:t>
        <a:bodyPr/>
        <a:lstStyle/>
        <a:p>
          <a:r>
            <a:rPr lang="is-IS"/>
            <a:t>CRP eðlilegt=</a:t>
          </a:r>
        </a:p>
        <a:p>
          <a:r>
            <a:rPr lang="is-IS"/>
            <a:t>Trappa út stera innan 3 mán</a:t>
          </a:r>
        </a:p>
        <a:p>
          <a:r>
            <a:rPr lang="is-IS"/>
            <a:t>Líftæknilyfin?</a:t>
          </a:r>
          <a:endParaRPr lang="en-US"/>
        </a:p>
      </dgm:t>
    </dgm:pt>
    <dgm:pt modelId="{F0C8EAED-FE33-4FBC-B93D-AAB1D1904715}" type="parTrans" cxnId="{70F32382-90FA-43C2-A892-1506E9FC16E2}">
      <dgm:prSet/>
      <dgm:spPr/>
      <dgm:t>
        <a:bodyPr/>
        <a:lstStyle/>
        <a:p>
          <a:endParaRPr lang="en-US"/>
        </a:p>
      </dgm:t>
    </dgm:pt>
    <dgm:pt modelId="{933DC3FD-38ED-4599-A8A4-387D35A3A694}" type="sibTrans" cxnId="{70F32382-90FA-43C2-A892-1506E9FC16E2}">
      <dgm:prSet/>
      <dgm:spPr/>
      <dgm:t>
        <a:bodyPr/>
        <a:lstStyle/>
        <a:p>
          <a:endParaRPr lang="en-US"/>
        </a:p>
      </dgm:t>
    </dgm:pt>
    <dgm:pt modelId="{1F7C3404-C2EE-4B7A-86D6-0055ADD317FB}" type="pres">
      <dgm:prSet presAssocID="{1CBF22D2-E419-4994-AA52-C2F558E75D0A}" presName="mainComposite" presStyleCnt="0">
        <dgm:presLayoutVars>
          <dgm:chPref val="1"/>
          <dgm:dir/>
          <dgm:animOne val="branch"/>
          <dgm:animLvl val="lvl"/>
          <dgm:resizeHandles val="exact"/>
        </dgm:presLayoutVars>
      </dgm:prSet>
      <dgm:spPr/>
    </dgm:pt>
    <dgm:pt modelId="{7800E4C5-0E78-44E1-9658-6270A88B6F36}" type="pres">
      <dgm:prSet presAssocID="{1CBF22D2-E419-4994-AA52-C2F558E75D0A}" presName="hierFlow" presStyleCnt="0"/>
      <dgm:spPr/>
    </dgm:pt>
    <dgm:pt modelId="{0DC1BD94-FBDC-4B6F-AFC6-F34F13BB08FA}" type="pres">
      <dgm:prSet presAssocID="{1CBF22D2-E419-4994-AA52-C2F558E75D0A}" presName="hierChild1" presStyleCnt="0">
        <dgm:presLayoutVars>
          <dgm:chPref val="1"/>
          <dgm:animOne val="branch"/>
          <dgm:animLvl val="lvl"/>
        </dgm:presLayoutVars>
      </dgm:prSet>
      <dgm:spPr/>
    </dgm:pt>
    <dgm:pt modelId="{18A17B9C-1A42-4E46-85AE-D5C4948016D1}" type="pres">
      <dgm:prSet presAssocID="{D86C346E-872D-476F-975F-C754B4EFB0B2}" presName="Name14" presStyleCnt="0"/>
      <dgm:spPr/>
    </dgm:pt>
    <dgm:pt modelId="{0F87A27E-3B82-43D0-BC67-11A7459FB30C}" type="pres">
      <dgm:prSet presAssocID="{D86C346E-872D-476F-975F-C754B4EFB0B2}" presName="level1Shape" presStyleLbl="node0" presStyleIdx="0" presStyleCnt="1" custLinFactNeighborX="-1152" custLinFactNeighborY="-94183">
        <dgm:presLayoutVars>
          <dgm:chPref val="3"/>
        </dgm:presLayoutVars>
      </dgm:prSet>
      <dgm:spPr/>
    </dgm:pt>
    <dgm:pt modelId="{4B0443D0-F90B-4668-A7FB-20D10FAB721C}" type="pres">
      <dgm:prSet presAssocID="{D86C346E-872D-476F-975F-C754B4EFB0B2}" presName="hierChild2" presStyleCnt="0"/>
      <dgm:spPr/>
    </dgm:pt>
    <dgm:pt modelId="{099887CB-33A5-4759-8638-83F93AEFC8A8}" type="pres">
      <dgm:prSet presAssocID="{83E33DC7-08E5-4102-80EA-D0FD443C02DE}" presName="Name19" presStyleLbl="parChTrans1D2" presStyleIdx="0" presStyleCnt="2"/>
      <dgm:spPr/>
    </dgm:pt>
    <dgm:pt modelId="{79A19851-5F7B-4D06-8A4D-7BFBC5AEE07B}" type="pres">
      <dgm:prSet presAssocID="{E6F95436-64E2-46F1-89E0-ADAC73492A7C}" presName="Name21" presStyleCnt="0"/>
      <dgm:spPr/>
    </dgm:pt>
    <dgm:pt modelId="{1268EAC6-942F-4F67-BB9D-3A743CC83AD7}" type="pres">
      <dgm:prSet presAssocID="{E6F95436-64E2-46F1-89E0-ADAC73492A7C}" presName="level2Shape" presStyleLbl="node2" presStyleIdx="0" presStyleCnt="2"/>
      <dgm:spPr/>
    </dgm:pt>
    <dgm:pt modelId="{69B256D7-D966-4230-A097-6AC185A885AA}" type="pres">
      <dgm:prSet presAssocID="{E6F95436-64E2-46F1-89E0-ADAC73492A7C}" presName="hierChild3" presStyleCnt="0"/>
      <dgm:spPr/>
    </dgm:pt>
    <dgm:pt modelId="{FC063B56-7AF1-42CC-8C38-8D337A21660A}" type="pres">
      <dgm:prSet presAssocID="{336E1CFB-B357-4999-8BBD-24B39933402C}" presName="Name19" presStyleLbl="parChTrans1D3" presStyleIdx="0" presStyleCnt="2"/>
      <dgm:spPr/>
    </dgm:pt>
    <dgm:pt modelId="{607F1A46-615E-4DB1-AE3A-A6BFD67B5E79}" type="pres">
      <dgm:prSet presAssocID="{32782973-3DD7-417D-BF6C-1ECD1DF364AB}" presName="Name21" presStyleCnt="0"/>
      <dgm:spPr/>
    </dgm:pt>
    <dgm:pt modelId="{8960432F-139D-4401-A039-346340E3F43F}" type="pres">
      <dgm:prSet presAssocID="{32782973-3DD7-417D-BF6C-1ECD1DF364AB}" presName="level2Shape" presStyleLbl="node3" presStyleIdx="0" presStyleCnt="2"/>
      <dgm:spPr/>
    </dgm:pt>
    <dgm:pt modelId="{19F08E27-0DF2-4CE7-BEF8-EA47EAC89498}" type="pres">
      <dgm:prSet presAssocID="{32782973-3DD7-417D-BF6C-1ECD1DF364AB}" presName="hierChild3" presStyleCnt="0"/>
      <dgm:spPr/>
    </dgm:pt>
    <dgm:pt modelId="{708CDA82-4DD2-4016-8AD9-6A0D51F633D8}" type="pres">
      <dgm:prSet presAssocID="{F0C8EAED-FE33-4FBC-B93D-AAB1D1904715}" presName="Name19" presStyleLbl="parChTrans1D4" presStyleIdx="0" presStyleCnt="2"/>
      <dgm:spPr/>
    </dgm:pt>
    <dgm:pt modelId="{26E2E94F-28A1-4319-8C74-06F0F924438E}" type="pres">
      <dgm:prSet presAssocID="{B2A99060-3B9A-454B-A8F8-D8CF0BE99275}" presName="Name21" presStyleCnt="0"/>
      <dgm:spPr/>
    </dgm:pt>
    <dgm:pt modelId="{3D5E758C-BC52-49A7-A96C-372AC206566E}" type="pres">
      <dgm:prSet presAssocID="{B2A99060-3B9A-454B-A8F8-D8CF0BE99275}" presName="level2Shape" presStyleLbl="node4" presStyleIdx="0" presStyleCnt="2"/>
      <dgm:spPr/>
    </dgm:pt>
    <dgm:pt modelId="{07C2698F-53E0-497C-B07A-158F5E62DB63}" type="pres">
      <dgm:prSet presAssocID="{B2A99060-3B9A-454B-A8F8-D8CF0BE99275}" presName="hierChild3" presStyleCnt="0"/>
      <dgm:spPr/>
    </dgm:pt>
    <dgm:pt modelId="{768BEE39-DDCA-4B48-BC7C-D4D93563867D}" type="pres">
      <dgm:prSet presAssocID="{B8D91B5F-C23C-4DFF-B995-49CA87A9166B}" presName="Name19" presStyleLbl="parChTrans1D2" presStyleIdx="1" presStyleCnt="2"/>
      <dgm:spPr/>
    </dgm:pt>
    <dgm:pt modelId="{F91BA5D9-6B61-45ED-B058-29334A121CCB}" type="pres">
      <dgm:prSet presAssocID="{68BB20E9-F09B-492A-8923-0A6647192290}" presName="Name21" presStyleCnt="0"/>
      <dgm:spPr/>
    </dgm:pt>
    <dgm:pt modelId="{5F4C9773-936C-4090-B0DA-A0D4F0D5EBF5}" type="pres">
      <dgm:prSet presAssocID="{68BB20E9-F09B-492A-8923-0A6647192290}" presName="level2Shape" presStyleLbl="node2" presStyleIdx="1" presStyleCnt="2"/>
      <dgm:spPr/>
    </dgm:pt>
    <dgm:pt modelId="{E8303285-0134-4812-8E7E-41719E815E60}" type="pres">
      <dgm:prSet presAssocID="{68BB20E9-F09B-492A-8923-0A6647192290}" presName="hierChild3" presStyleCnt="0"/>
      <dgm:spPr/>
    </dgm:pt>
    <dgm:pt modelId="{CB44F3EB-3063-4E0E-BFA3-0F6344D27C9E}" type="pres">
      <dgm:prSet presAssocID="{0271CF3A-AA95-4E55-AFC1-D938FD2D61BE}" presName="Name19" presStyleLbl="parChTrans1D3" presStyleIdx="1" presStyleCnt="2"/>
      <dgm:spPr/>
    </dgm:pt>
    <dgm:pt modelId="{ABC646DC-8128-496E-8350-5A9081AA09F0}" type="pres">
      <dgm:prSet presAssocID="{0051AD22-3486-495F-A7CA-ECFFC4A41F6E}" presName="Name21" presStyleCnt="0"/>
      <dgm:spPr/>
    </dgm:pt>
    <dgm:pt modelId="{75F67FB4-65CD-4CC4-A2E9-3FC264A2BE98}" type="pres">
      <dgm:prSet presAssocID="{0051AD22-3486-495F-A7CA-ECFFC4A41F6E}" presName="level2Shape" presStyleLbl="node3" presStyleIdx="1" presStyleCnt="2"/>
      <dgm:spPr/>
    </dgm:pt>
    <dgm:pt modelId="{F09376C6-DA85-44EB-9C84-1C95046D0C1E}" type="pres">
      <dgm:prSet presAssocID="{0051AD22-3486-495F-A7CA-ECFFC4A41F6E}" presName="hierChild3" presStyleCnt="0"/>
      <dgm:spPr/>
    </dgm:pt>
    <dgm:pt modelId="{E7EB4D5D-13DB-4792-A1B5-781577294F6B}" type="pres">
      <dgm:prSet presAssocID="{9B0489B0-A87F-4049-B932-7789FDEFB743}" presName="Name19" presStyleLbl="parChTrans1D4" presStyleIdx="1" presStyleCnt="2"/>
      <dgm:spPr/>
    </dgm:pt>
    <dgm:pt modelId="{0EE7D466-F00F-4A48-A44D-7AC403EAD0B6}" type="pres">
      <dgm:prSet presAssocID="{C8778CBB-B2DF-49BE-8755-6DB57B8F446A}" presName="Name21" presStyleCnt="0"/>
      <dgm:spPr/>
    </dgm:pt>
    <dgm:pt modelId="{2B72B953-1C77-4A15-8BDE-AB68FBCA4235}" type="pres">
      <dgm:prSet presAssocID="{C8778CBB-B2DF-49BE-8755-6DB57B8F446A}" presName="level2Shape" presStyleLbl="node4" presStyleIdx="1" presStyleCnt="2"/>
      <dgm:spPr/>
    </dgm:pt>
    <dgm:pt modelId="{41A8814A-2762-4460-98F1-513C42A82C0A}" type="pres">
      <dgm:prSet presAssocID="{C8778CBB-B2DF-49BE-8755-6DB57B8F446A}" presName="hierChild3" presStyleCnt="0"/>
      <dgm:spPr/>
    </dgm:pt>
    <dgm:pt modelId="{DD7507C9-DCB0-48D3-B589-5EA934634AAD}" type="pres">
      <dgm:prSet presAssocID="{1CBF22D2-E419-4994-AA52-C2F558E75D0A}" presName="bgShapesFlow" presStyleCnt="0"/>
      <dgm:spPr/>
    </dgm:pt>
  </dgm:ptLst>
  <dgm:cxnLst>
    <dgm:cxn modelId="{DCA8D015-F774-4449-922C-23A17D285C1C}" type="presOf" srcId="{B8D91B5F-C23C-4DFF-B995-49CA87A9166B}" destId="{768BEE39-DDCA-4B48-BC7C-D4D93563867D}" srcOrd="0" destOrd="0" presId="urn:microsoft.com/office/officeart/2005/8/layout/hierarchy6"/>
    <dgm:cxn modelId="{4D19FC16-2054-499C-B35F-EDB90D3C65EC}" srcId="{1CBF22D2-E419-4994-AA52-C2F558E75D0A}" destId="{D86C346E-872D-476F-975F-C754B4EFB0B2}" srcOrd="0" destOrd="0" parTransId="{E673A918-1AB3-4B3B-8F6F-28B1F9766B63}" sibTransId="{62E01137-BF66-4FC4-A109-29D76C06AFA7}"/>
    <dgm:cxn modelId="{F6373E32-9587-4811-934B-4F0F54DD3420}" type="presOf" srcId="{E6F95436-64E2-46F1-89E0-ADAC73492A7C}" destId="{1268EAC6-942F-4F67-BB9D-3A743CC83AD7}" srcOrd="0" destOrd="0" presId="urn:microsoft.com/office/officeart/2005/8/layout/hierarchy6"/>
    <dgm:cxn modelId="{7823745D-0B69-4216-B1ED-4B258A15E649}" srcId="{D86C346E-872D-476F-975F-C754B4EFB0B2}" destId="{E6F95436-64E2-46F1-89E0-ADAC73492A7C}" srcOrd="0" destOrd="0" parTransId="{83E33DC7-08E5-4102-80EA-D0FD443C02DE}" sibTransId="{2C337CC2-0D0F-4BFE-BE52-0F1A957843B7}"/>
    <dgm:cxn modelId="{21E8B541-7CDB-45EC-B619-4BABF79B22A4}" type="presOf" srcId="{C8778CBB-B2DF-49BE-8755-6DB57B8F446A}" destId="{2B72B953-1C77-4A15-8BDE-AB68FBCA4235}" srcOrd="0" destOrd="0" presId="urn:microsoft.com/office/officeart/2005/8/layout/hierarchy6"/>
    <dgm:cxn modelId="{94C3B357-F1D2-49DB-A48F-A416F178C2D2}" type="presOf" srcId="{83E33DC7-08E5-4102-80EA-D0FD443C02DE}" destId="{099887CB-33A5-4759-8638-83F93AEFC8A8}" srcOrd="0" destOrd="0" presId="urn:microsoft.com/office/officeart/2005/8/layout/hierarchy6"/>
    <dgm:cxn modelId="{4CC0477F-D66D-49CA-8649-ED2087A5928D}" type="presOf" srcId="{F0C8EAED-FE33-4FBC-B93D-AAB1D1904715}" destId="{708CDA82-4DD2-4016-8AD9-6A0D51F633D8}" srcOrd="0" destOrd="0" presId="urn:microsoft.com/office/officeart/2005/8/layout/hierarchy6"/>
    <dgm:cxn modelId="{70F32382-90FA-43C2-A892-1506E9FC16E2}" srcId="{32782973-3DD7-417D-BF6C-1ECD1DF364AB}" destId="{B2A99060-3B9A-454B-A8F8-D8CF0BE99275}" srcOrd="0" destOrd="0" parTransId="{F0C8EAED-FE33-4FBC-B93D-AAB1D1904715}" sibTransId="{933DC3FD-38ED-4599-A8A4-387D35A3A694}"/>
    <dgm:cxn modelId="{91418184-B64F-474F-A2DB-91CFC96A31CF}" type="presOf" srcId="{68BB20E9-F09B-492A-8923-0A6647192290}" destId="{5F4C9773-936C-4090-B0DA-A0D4F0D5EBF5}" srcOrd="0" destOrd="0" presId="urn:microsoft.com/office/officeart/2005/8/layout/hierarchy6"/>
    <dgm:cxn modelId="{71A33685-FBFC-447A-9902-801A5C60E2C8}" srcId="{E6F95436-64E2-46F1-89E0-ADAC73492A7C}" destId="{32782973-3DD7-417D-BF6C-1ECD1DF364AB}" srcOrd="0" destOrd="0" parTransId="{336E1CFB-B357-4999-8BBD-24B39933402C}" sibTransId="{00BD9973-D4E4-433F-AC1D-49F75C10F71C}"/>
    <dgm:cxn modelId="{032CD088-FAF2-48C4-833C-710F4DEE7AC4}" srcId="{0051AD22-3486-495F-A7CA-ECFFC4A41F6E}" destId="{C8778CBB-B2DF-49BE-8755-6DB57B8F446A}" srcOrd="0" destOrd="0" parTransId="{9B0489B0-A87F-4049-B932-7789FDEFB743}" sibTransId="{A4792350-7A8C-491F-838E-E74A1BCA6E3F}"/>
    <dgm:cxn modelId="{00009D92-FCE5-4B8B-AE08-4F86D7FD95FA}" type="presOf" srcId="{0271CF3A-AA95-4E55-AFC1-D938FD2D61BE}" destId="{CB44F3EB-3063-4E0E-BFA3-0F6344D27C9E}" srcOrd="0" destOrd="0" presId="urn:microsoft.com/office/officeart/2005/8/layout/hierarchy6"/>
    <dgm:cxn modelId="{5A79D996-42FC-4D7F-9458-BC79DA98E770}" type="presOf" srcId="{B2A99060-3B9A-454B-A8F8-D8CF0BE99275}" destId="{3D5E758C-BC52-49A7-A96C-372AC206566E}" srcOrd="0" destOrd="0" presId="urn:microsoft.com/office/officeart/2005/8/layout/hierarchy6"/>
    <dgm:cxn modelId="{8817BF9B-3D8B-40B5-A6BF-5DA2B8001396}" type="presOf" srcId="{32782973-3DD7-417D-BF6C-1ECD1DF364AB}" destId="{8960432F-139D-4401-A039-346340E3F43F}" srcOrd="0" destOrd="0" presId="urn:microsoft.com/office/officeart/2005/8/layout/hierarchy6"/>
    <dgm:cxn modelId="{B687D0A0-575A-4B5D-91D2-063C2C6E7A0A}" type="presOf" srcId="{1CBF22D2-E419-4994-AA52-C2F558E75D0A}" destId="{1F7C3404-C2EE-4B7A-86D6-0055ADD317FB}" srcOrd="0" destOrd="0" presId="urn:microsoft.com/office/officeart/2005/8/layout/hierarchy6"/>
    <dgm:cxn modelId="{037296AB-F4E5-4AB1-8D02-C23D146547A5}" type="presOf" srcId="{D86C346E-872D-476F-975F-C754B4EFB0B2}" destId="{0F87A27E-3B82-43D0-BC67-11A7459FB30C}" srcOrd="0" destOrd="0" presId="urn:microsoft.com/office/officeart/2005/8/layout/hierarchy6"/>
    <dgm:cxn modelId="{E8B934B3-7B16-4487-BDB9-AF246B0D4A0A}" type="presOf" srcId="{0051AD22-3486-495F-A7CA-ECFFC4A41F6E}" destId="{75F67FB4-65CD-4CC4-A2E9-3FC264A2BE98}" srcOrd="0" destOrd="0" presId="urn:microsoft.com/office/officeart/2005/8/layout/hierarchy6"/>
    <dgm:cxn modelId="{3C6AABC1-25E7-4E87-A602-5E9B079E8AB0}" srcId="{D86C346E-872D-476F-975F-C754B4EFB0B2}" destId="{68BB20E9-F09B-492A-8923-0A6647192290}" srcOrd="1" destOrd="0" parTransId="{B8D91B5F-C23C-4DFF-B995-49CA87A9166B}" sibTransId="{5BBA969E-2CEE-4C3F-A7CA-47AB3955FBAD}"/>
    <dgm:cxn modelId="{CA0302C7-C456-4D12-9373-E9D53C44499B}" srcId="{68BB20E9-F09B-492A-8923-0A6647192290}" destId="{0051AD22-3486-495F-A7CA-ECFFC4A41F6E}" srcOrd="0" destOrd="0" parTransId="{0271CF3A-AA95-4E55-AFC1-D938FD2D61BE}" sibTransId="{60828887-91D9-4582-AB58-D92777D38C2C}"/>
    <dgm:cxn modelId="{9B639FC7-3D6B-420C-971C-6F8B1BB13714}" type="presOf" srcId="{336E1CFB-B357-4999-8BBD-24B39933402C}" destId="{FC063B56-7AF1-42CC-8C38-8D337A21660A}" srcOrd="0" destOrd="0" presId="urn:microsoft.com/office/officeart/2005/8/layout/hierarchy6"/>
    <dgm:cxn modelId="{677B42CC-EB91-448A-AB60-E8B1BB5A3924}" type="presOf" srcId="{9B0489B0-A87F-4049-B932-7789FDEFB743}" destId="{E7EB4D5D-13DB-4792-A1B5-781577294F6B}" srcOrd="0" destOrd="0" presId="urn:microsoft.com/office/officeart/2005/8/layout/hierarchy6"/>
    <dgm:cxn modelId="{3EF2945D-E601-4086-A714-D4C6E1AFCEBD}" type="presParOf" srcId="{1F7C3404-C2EE-4B7A-86D6-0055ADD317FB}" destId="{7800E4C5-0E78-44E1-9658-6270A88B6F36}" srcOrd="0" destOrd="0" presId="urn:microsoft.com/office/officeart/2005/8/layout/hierarchy6"/>
    <dgm:cxn modelId="{6A51E4B0-6D87-4B17-81A0-AA26DD3A132B}" type="presParOf" srcId="{7800E4C5-0E78-44E1-9658-6270A88B6F36}" destId="{0DC1BD94-FBDC-4B6F-AFC6-F34F13BB08FA}" srcOrd="0" destOrd="0" presId="urn:microsoft.com/office/officeart/2005/8/layout/hierarchy6"/>
    <dgm:cxn modelId="{AB7481BA-3A99-4198-9E74-49F425643DC4}" type="presParOf" srcId="{0DC1BD94-FBDC-4B6F-AFC6-F34F13BB08FA}" destId="{18A17B9C-1A42-4E46-85AE-D5C4948016D1}" srcOrd="0" destOrd="0" presId="urn:microsoft.com/office/officeart/2005/8/layout/hierarchy6"/>
    <dgm:cxn modelId="{0FCB9568-CC72-4468-9137-CCE2A259AE0D}" type="presParOf" srcId="{18A17B9C-1A42-4E46-85AE-D5C4948016D1}" destId="{0F87A27E-3B82-43D0-BC67-11A7459FB30C}" srcOrd="0" destOrd="0" presId="urn:microsoft.com/office/officeart/2005/8/layout/hierarchy6"/>
    <dgm:cxn modelId="{EC7862B9-3F1B-436C-BF1E-AD600EFBCD15}" type="presParOf" srcId="{18A17B9C-1A42-4E46-85AE-D5C4948016D1}" destId="{4B0443D0-F90B-4668-A7FB-20D10FAB721C}" srcOrd="1" destOrd="0" presId="urn:microsoft.com/office/officeart/2005/8/layout/hierarchy6"/>
    <dgm:cxn modelId="{E07274EB-6EF2-46DC-A572-46E4E63EE283}" type="presParOf" srcId="{4B0443D0-F90B-4668-A7FB-20D10FAB721C}" destId="{099887CB-33A5-4759-8638-83F93AEFC8A8}" srcOrd="0" destOrd="0" presId="urn:microsoft.com/office/officeart/2005/8/layout/hierarchy6"/>
    <dgm:cxn modelId="{539795D8-6B8E-4ED6-A49C-8448923AA7D0}" type="presParOf" srcId="{4B0443D0-F90B-4668-A7FB-20D10FAB721C}" destId="{79A19851-5F7B-4D06-8A4D-7BFBC5AEE07B}" srcOrd="1" destOrd="0" presId="urn:microsoft.com/office/officeart/2005/8/layout/hierarchy6"/>
    <dgm:cxn modelId="{4F19855A-5CDA-4563-A198-21F5FCF260F8}" type="presParOf" srcId="{79A19851-5F7B-4D06-8A4D-7BFBC5AEE07B}" destId="{1268EAC6-942F-4F67-BB9D-3A743CC83AD7}" srcOrd="0" destOrd="0" presId="urn:microsoft.com/office/officeart/2005/8/layout/hierarchy6"/>
    <dgm:cxn modelId="{25C41A51-D901-49F3-94B8-97BF850F35B0}" type="presParOf" srcId="{79A19851-5F7B-4D06-8A4D-7BFBC5AEE07B}" destId="{69B256D7-D966-4230-A097-6AC185A885AA}" srcOrd="1" destOrd="0" presId="urn:microsoft.com/office/officeart/2005/8/layout/hierarchy6"/>
    <dgm:cxn modelId="{F76FDE79-4B87-4390-AC5C-3F2D1DAA6D0A}" type="presParOf" srcId="{69B256D7-D966-4230-A097-6AC185A885AA}" destId="{FC063B56-7AF1-42CC-8C38-8D337A21660A}" srcOrd="0" destOrd="0" presId="urn:microsoft.com/office/officeart/2005/8/layout/hierarchy6"/>
    <dgm:cxn modelId="{E78DF85A-C6AD-459B-B2AC-281081CFE5B6}" type="presParOf" srcId="{69B256D7-D966-4230-A097-6AC185A885AA}" destId="{607F1A46-615E-4DB1-AE3A-A6BFD67B5E79}" srcOrd="1" destOrd="0" presId="urn:microsoft.com/office/officeart/2005/8/layout/hierarchy6"/>
    <dgm:cxn modelId="{4DBE512F-F2E2-4253-AB59-B55FEC771394}" type="presParOf" srcId="{607F1A46-615E-4DB1-AE3A-A6BFD67B5E79}" destId="{8960432F-139D-4401-A039-346340E3F43F}" srcOrd="0" destOrd="0" presId="urn:microsoft.com/office/officeart/2005/8/layout/hierarchy6"/>
    <dgm:cxn modelId="{678A1CD8-2FBD-4090-BE11-8FB6C9D32D5F}" type="presParOf" srcId="{607F1A46-615E-4DB1-AE3A-A6BFD67B5E79}" destId="{19F08E27-0DF2-4CE7-BEF8-EA47EAC89498}" srcOrd="1" destOrd="0" presId="urn:microsoft.com/office/officeart/2005/8/layout/hierarchy6"/>
    <dgm:cxn modelId="{9FD50DA8-F971-41AA-B712-B0373EC1097A}" type="presParOf" srcId="{19F08E27-0DF2-4CE7-BEF8-EA47EAC89498}" destId="{708CDA82-4DD2-4016-8AD9-6A0D51F633D8}" srcOrd="0" destOrd="0" presId="urn:microsoft.com/office/officeart/2005/8/layout/hierarchy6"/>
    <dgm:cxn modelId="{C6F15D2F-B10E-4A3F-87D4-2B9EB490CE99}" type="presParOf" srcId="{19F08E27-0DF2-4CE7-BEF8-EA47EAC89498}" destId="{26E2E94F-28A1-4319-8C74-06F0F924438E}" srcOrd="1" destOrd="0" presId="urn:microsoft.com/office/officeart/2005/8/layout/hierarchy6"/>
    <dgm:cxn modelId="{1A0D877A-9494-41F6-93DE-51C84FD3FC02}" type="presParOf" srcId="{26E2E94F-28A1-4319-8C74-06F0F924438E}" destId="{3D5E758C-BC52-49A7-A96C-372AC206566E}" srcOrd="0" destOrd="0" presId="urn:microsoft.com/office/officeart/2005/8/layout/hierarchy6"/>
    <dgm:cxn modelId="{16385A02-0BF9-4D75-8FE0-B245C35A25E6}" type="presParOf" srcId="{26E2E94F-28A1-4319-8C74-06F0F924438E}" destId="{07C2698F-53E0-497C-B07A-158F5E62DB63}" srcOrd="1" destOrd="0" presId="urn:microsoft.com/office/officeart/2005/8/layout/hierarchy6"/>
    <dgm:cxn modelId="{1CEA6DA8-491C-428E-8D2D-1AED60AD97B4}" type="presParOf" srcId="{4B0443D0-F90B-4668-A7FB-20D10FAB721C}" destId="{768BEE39-DDCA-4B48-BC7C-D4D93563867D}" srcOrd="2" destOrd="0" presId="urn:microsoft.com/office/officeart/2005/8/layout/hierarchy6"/>
    <dgm:cxn modelId="{FC892767-6652-470F-9C85-FE48F423777E}" type="presParOf" srcId="{4B0443D0-F90B-4668-A7FB-20D10FAB721C}" destId="{F91BA5D9-6B61-45ED-B058-29334A121CCB}" srcOrd="3" destOrd="0" presId="urn:microsoft.com/office/officeart/2005/8/layout/hierarchy6"/>
    <dgm:cxn modelId="{E222C46B-1033-4693-A82F-6D72086C4608}" type="presParOf" srcId="{F91BA5D9-6B61-45ED-B058-29334A121CCB}" destId="{5F4C9773-936C-4090-B0DA-A0D4F0D5EBF5}" srcOrd="0" destOrd="0" presId="urn:microsoft.com/office/officeart/2005/8/layout/hierarchy6"/>
    <dgm:cxn modelId="{A9EA1040-C91D-4921-807B-962493C9F1BB}" type="presParOf" srcId="{F91BA5D9-6B61-45ED-B058-29334A121CCB}" destId="{E8303285-0134-4812-8E7E-41719E815E60}" srcOrd="1" destOrd="0" presId="urn:microsoft.com/office/officeart/2005/8/layout/hierarchy6"/>
    <dgm:cxn modelId="{298CC419-EA93-420B-8128-09B91279782E}" type="presParOf" srcId="{E8303285-0134-4812-8E7E-41719E815E60}" destId="{CB44F3EB-3063-4E0E-BFA3-0F6344D27C9E}" srcOrd="0" destOrd="0" presId="urn:microsoft.com/office/officeart/2005/8/layout/hierarchy6"/>
    <dgm:cxn modelId="{86C35990-C0B0-4318-8D1C-B8D2719CF560}" type="presParOf" srcId="{E8303285-0134-4812-8E7E-41719E815E60}" destId="{ABC646DC-8128-496E-8350-5A9081AA09F0}" srcOrd="1" destOrd="0" presId="urn:microsoft.com/office/officeart/2005/8/layout/hierarchy6"/>
    <dgm:cxn modelId="{BC6B8E06-E986-445E-A4FF-7B1B6AC89760}" type="presParOf" srcId="{ABC646DC-8128-496E-8350-5A9081AA09F0}" destId="{75F67FB4-65CD-4CC4-A2E9-3FC264A2BE98}" srcOrd="0" destOrd="0" presId="urn:microsoft.com/office/officeart/2005/8/layout/hierarchy6"/>
    <dgm:cxn modelId="{B3CF3437-19F7-4C01-A389-E7556E72F0B6}" type="presParOf" srcId="{ABC646DC-8128-496E-8350-5A9081AA09F0}" destId="{F09376C6-DA85-44EB-9C84-1C95046D0C1E}" srcOrd="1" destOrd="0" presId="urn:microsoft.com/office/officeart/2005/8/layout/hierarchy6"/>
    <dgm:cxn modelId="{DC434BA8-FE10-4D73-BC17-F99274B10DBE}" type="presParOf" srcId="{F09376C6-DA85-44EB-9C84-1C95046D0C1E}" destId="{E7EB4D5D-13DB-4792-A1B5-781577294F6B}" srcOrd="0" destOrd="0" presId="urn:microsoft.com/office/officeart/2005/8/layout/hierarchy6"/>
    <dgm:cxn modelId="{7E9B9336-D23F-4B0D-ABFA-7C0B739847AF}" type="presParOf" srcId="{F09376C6-DA85-44EB-9C84-1C95046D0C1E}" destId="{0EE7D466-F00F-4A48-A44D-7AC403EAD0B6}" srcOrd="1" destOrd="0" presId="urn:microsoft.com/office/officeart/2005/8/layout/hierarchy6"/>
    <dgm:cxn modelId="{A3FA8ABD-9708-4463-9C86-21395476A8BD}" type="presParOf" srcId="{0EE7D466-F00F-4A48-A44D-7AC403EAD0B6}" destId="{2B72B953-1C77-4A15-8BDE-AB68FBCA4235}" srcOrd="0" destOrd="0" presId="urn:microsoft.com/office/officeart/2005/8/layout/hierarchy6"/>
    <dgm:cxn modelId="{5AF38691-D476-425E-A704-15E0ED4B1153}" type="presParOf" srcId="{0EE7D466-F00F-4A48-A44D-7AC403EAD0B6}" destId="{41A8814A-2762-4460-98F1-513C42A82C0A}" srcOrd="1" destOrd="0" presId="urn:microsoft.com/office/officeart/2005/8/layout/hierarchy6"/>
    <dgm:cxn modelId="{216B3AA4-CFF0-4358-8877-4A6CA5ADEE32}" type="presParOf" srcId="{1F7C3404-C2EE-4B7A-86D6-0055ADD317FB}" destId="{DD7507C9-DCB0-48D3-B589-5EA934634AAD}"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7A27E-3B82-43D0-BC67-11A7459FB30C}">
      <dsp:nvSpPr>
        <dsp:cNvPr id="0" name=""/>
        <dsp:cNvSpPr/>
      </dsp:nvSpPr>
      <dsp:spPr>
        <a:xfrm>
          <a:off x="913061" y="0"/>
          <a:ext cx="1428797" cy="952531"/>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Fjölkerfagigt</a:t>
          </a:r>
          <a:endParaRPr lang="en-US" sz="1200" kern="1200"/>
        </a:p>
      </dsp:txBody>
      <dsp:txXfrm>
        <a:off x="940960" y="27899"/>
        <a:ext cx="1372999" cy="896733"/>
      </dsp:txXfrm>
    </dsp:sp>
    <dsp:sp modelId="{099887CB-33A5-4759-8638-83F93AEFC8A8}">
      <dsp:nvSpPr>
        <dsp:cNvPr id="0" name=""/>
        <dsp:cNvSpPr/>
      </dsp:nvSpPr>
      <dsp:spPr>
        <a:xfrm>
          <a:off x="715201" y="952531"/>
          <a:ext cx="912258" cy="632301"/>
        </a:xfrm>
        <a:custGeom>
          <a:avLst/>
          <a:gdLst/>
          <a:ahLst/>
          <a:cxnLst/>
          <a:rect l="0" t="0" r="0" b="0"/>
          <a:pathLst>
            <a:path>
              <a:moveTo>
                <a:pt x="912258" y="0"/>
              </a:moveTo>
              <a:lnTo>
                <a:pt x="912258" y="316150"/>
              </a:lnTo>
              <a:lnTo>
                <a:pt x="0" y="316150"/>
              </a:lnTo>
              <a:lnTo>
                <a:pt x="0" y="632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8EAC6-942F-4F67-BB9D-3A743CC83AD7}">
      <dsp:nvSpPr>
        <dsp:cNvPr id="0" name=""/>
        <dsp:cNvSpPr/>
      </dsp:nvSpPr>
      <dsp:spPr>
        <a:xfrm>
          <a:off x="802" y="1584832"/>
          <a:ext cx="1428797" cy="95253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Alvarlegur lífshótandi sjúkdómur</a:t>
          </a:r>
          <a:endParaRPr lang="en-US" sz="1200" kern="1200"/>
        </a:p>
      </dsp:txBody>
      <dsp:txXfrm>
        <a:off x="28701" y="1612731"/>
        <a:ext cx="1372999" cy="896733"/>
      </dsp:txXfrm>
    </dsp:sp>
    <dsp:sp modelId="{FC063B56-7AF1-42CC-8C38-8D337A21660A}">
      <dsp:nvSpPr>
        <dsp:cNvPr id="0" name=""/>
        <dsp:cNvSpPr/>
      </dsp:nvSpPr>
      <dsp:spPr>
        <a:xfrm>
          <a:off x="669481" y="2537364"/>
          <a:ext cx="91440" cy="381012"/>
        </a:xfrm>
        <a:custGeom>
          <a:avLst/>
          <a:gdLst/>
          <a:ahLst/>
          <a:cxnLst/>
          <a:rect l="0" t="0" r="0" b="0"/>
          <a:pathLst>
            <a:path>
              <a:moveTo>
                <a:pt x="45720" y="0"/>
              </a:moveTo>
              <a:lnTo>
                <a:pt x="45720" y="3810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0432F-139D-4401-A039-346340E3F43F}">
      <dsp:nvSpPr>
        <dsp:cNvPr id="0" name=""/>
        <dsp:cNvSpPr/>
      </dsp:nvSpPr>
      <dsp:spPr>
        <a:xfrm>
          <a:off x="802" y="2918376"/>
          <a:ext cx="1428797" cy="952531"/>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Metylprednisolon eða</a:t>
          </a:r>
        </a:p>
        <a:p>
          <a:pPr marL="0" lvl="0" indent="0" algn="ctr" defTabSz="533400">
            <a:lnSpc>
              <a:spcPct val="90000"/>
            </a:lnSpc>
            <a:spcBef>
              <a:spcPct val="0"/>
            </a:spcBef>
            <a:spcAft>
              <a:spcPct val="35000"/>
            </a:spcAft>
            <a:buNone/>
          </a:pPr>
          <a:r>
            <a:rPr lang="is-IS" sz="1200" kern="1200"/>
            <a:t>Prednisolon</a:t>
          </a:r>
          <a:endParaRPr lang="en-US" sz="1200" kern="1200"/>
        </a:p>
      </dsp:txBody>
      <dsp:txXfrm>
        <a:off x="28701" y="2946275"/>
        <a:ext cx="1372999" cy="896733"/>
      </dsp:txXfrm>
    </dsp:sp>
    <dsp:sp modelId="{708CDA82-4DD2-4016-8AD9-6A0D51F633D8}">
      <dsp:nvSpPr>
        <dsp:cNvPr id="0" name=""/>
        <dsp:cNvSpPr/>
      </dsp:nvSpPr>
      <dsp:spPr>
        <a:xfrm>
          <a:off x="669481" y="3870908"/>
          <a:ext cx="91440" cy="381012"/>
        </a:xfrm>
        <a:custGeom>
          <a:avLst/>
          <a:gdLst/>
          <a:ahLst/>
          <a:cxnLst/>
          <a:rect l="0" t="0" r="0" b="0"/>
          <a:pathLst>
            <a:path>
              <a:moveTo>
                <a:pt x="45720" y="0"/>
              </a:moveTo>
              <a:lnTo>
                <a:pt x="45720" y="3810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5E758C-BC52-49A7-A96C-372AC206566E}">
      <dsp:nvSpPr>
        <dsp:cNvPr id="0" name=""/>
        <dsp:cNvSpPr/>
      </dsp:nvSpPr>
      <dsp:spPr>
        <a:xfrm>
          <a:off x="802" y="4251920"/>
          <a:ext cx="1428797" cy="95253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CRP eðlilegt=</a:t>
          </a:r>
        </a:p>
        <a:p>
          <a:pPr marL="0" lvl="0" indent="0" algn="ctr" defTabSz="533400">
            <a:lnSpc>
              <a:spcPct val="90000"/>
            </a:lnSpc>
            <a:spcBef>
              <a:spcPct val="0"/>
            </a:spcBef>
            <a:spcAft>
              <a:spcPct val="35000"/>
            </a:spcAft>
            <a:buNone/>
          </a:pPr>
          <a:r>
            <a:rPr lang="is-IS" sz="1200" kern="1200"/>
            <a:t>Trappa út stera innan 3 mán</a:t>
          </a:r>
        </a:p>
        <a:p>
          <a:pPr marL="0" lvl="0" indent="0" algn="ctr" defTabSz="533400">
            <a:lnSpc>
              <a:spcPct val="90000"/>
            </a:lnSpc>
            <a:spcBef>
              <a:spcPct val="0"/>
            </a:spcBef>
            <a:spcAft>
              <a:spcPct val="35000"/>
            </a:spcAft>
            <a:buNone/>
          </a:pPr>
          <a:r>
            <a:rPr lang="is-IS" sz="1200" kern="1200"/>
            <a:t>Líftæknilyfin?</a:t>
          </a:r>
          <a:endParaRPr lang="en-US" sz="1200" kern="1200"/>
        </a:p>
      </dsp:txBody>
      <dsp:txXfrm>
        <a:off x="28701" y="4279819"/>
        <a:ext cx="1372999" cy="896733"/>
      </dsp:txXfrm>
    </dsp:sp>
    <dsp:sp modelId="{768BEE39-DDCA-4B48-BC7C-D4D93563867D}">
      <dsp:nvSpPr>
        <dsp:cNvPr id="0" name=""/>
        <dsp:cNvSpPr/>
      </dsp:nvSpPr>
      <dsp:spPr>
        <a:xfrm>
          <a:off x="1627459" y="952531"/>
          <a:ext cx="945177" cy="632301"/>
        </a:xfrm>
        <a:custGeom>
          <a:avLst/>
          <a:gdLst/>
          <a:ahLst/>
          <a:cxnLst/>
          <a:rect l="0" t="0" r="0" b="0"/>
          <a:pathLst>
            <a:path>
              <a:moveTo>
                <a:pt x="0" y="0"/>
              </a:moveTo>
              <a:lnTo>
                <a:pt x="0" y="316150"/>
              </a:lnTo>
              <a:lnTo>
                <a:pt x="945177" y="316150"/>
              </a:lnTo>
              <a:lnTo>
                <a:pt x="945177" y="632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C9773-936C-4090-B0DA-A0D4F0D5EBF5}">
      <dsp:nvSpPr>
        <dsp:cNvPr id="0" name=""/>
        <dsp:cNvSpPr/>
      </dsp:nvSpPr>
      <dsp:spPr>
        <a:xfrm>
          <a:off x="1858239" y="1584832"/>
          <a:ext cx="1428797" cy="95253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Mildari sjúkdómur</a:t>
          </a:r>
          <a:endParaRPr lang="en-US" sz="1200" kern="1200"/>
        </a:p>
      </dsp:txBody>
      <dsp:txXfrm>
        <a:off x="1886138" y="1612731"/>
        <a:ext cx="1372999" cy="896733"/>
      </dsp:txXfrm>
    </dsp:sp>
    <dsp:sp modelId="{CB44F3EB-3063-4E0E-BFA3-0F6344D27C9E}">
      <dsp:nvSpPr>
        <dsp:cNvPr id="0" name=""/>
        <dsp:cNvSpPr/>
      </dsp:nvSpPr>
      <dsp:spPr>
        <a:xfrm>
          <a:off x="2526917" y="2537364"/>
          <a:ext cx="91440" cy="381012"/>
        </a:xfrm>
        <a:custGeom>
          <a:avLst/>
          <a:gdLst/>
          <a:ahLst/>
          <a:cxnLst/>
          <a:rect l="0" t="0" r="0" b="0"/>
          <a:pathLst>
            <a:path>
              <a:moveTo>
                <a:pt x="45720" y="0"/>
              </a:moveTo>
              <a:lnTo>
                <a:pt x="45720" y="3810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F67FB4-65CD-4CC4-A2E9-3FC264A2BE98}">
      <dsp:nvSpPr>
        <dsp:cNvPr id="0" name=""/>
        <dsp:cNvSpPr/>
      </dsp:nvSpPr>
      <dsp:spPr>
        <a:xfrm>
          <a:off x="1858239" y="2918376"/>
          <a:ext cx="1428797" cy="952531"/>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IL-1 blokki</a:t>
          </a:r>
        </a:p>
        <a:p>
          <a:pPr marL="0" lvl="0" indent="0" algn="ctr" defTabSz="533400">
            <a:lnSpc>
              <a:spcPct val="90000"/>
            </a:lnSpc>
            <a:spcBef>
              <a:spcPct val="0"/>
            </a:spcBef>
            <a:spcAft>
              <a:spcPct val="35000"/>
            </a:spcAft>
            <a:buNone/>
          </a:pPr>
          <a:r>
            <a:rPr lang="is-IS" sz="1200" kern="1200"/>
            <a:t>(anakinra)</a:t>
          </a:r>
          <a:endParaRPr lang="en-US" sz="1200" kern="1200"/>
        </a:p>
      </dsp:txBody>
      <dsp:txXfrm>
        <a:off x="1886138" y="2946275"/>
        <a:ext cx="1372999" cy="896733"/>
      </dsp:txXfrm>
    </dsp:sp>
    <dsp:sp modelId="{E7EB4D5D-13DB-4792-A1B5-781577294F6B}">
      <dsp:nvSpPr>
        <dsp:cNvPr id="0" name=""/>
        <dsp:cNvSpPr/>
      </dsp:nvSpPr>
      <dsp:spPr>
        <a:xfrm>
          <a:off x="2526917" y="3870908"/>
          <a:ext cx="91440" cy="381012"/>
        </a:xfrm>
        <a:custGeom>
          <a:avLst/>
          <a:gdLst/>
          <a:ahLst/>
          <a:cxnLst/>
          <a:rect l="0" t="0" r="0" b="0"/>
          <a:pathLst>
            <a:path>
              <a:moveTo>
                <a:pt x="45720" y="0"/>
              </a:moveTo>
              <a:lnTo>
                <a:pt x="45720" y="3810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72B953-1C77-4A15-8BDE-AB68FBCA4235}">
      <dsp:nvSpPr>
        <dsp:cNvPr id="0" name=""/>
        <dsp:cNvSpPr/>
      </dsp:nvSpPr>
      <dsp:spPr>
        <a:xfrm>
          <a:off x="1858239" y="4251920"/>
          <a:ext cx="1428797" cy="952531"/>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s-IS" sz="1200" kern="1200"/>
            <a:t>IL-6 blokki</a:t>
          </a:r>
        </a:p>
        <a:p>
          <a:pPr marL="0" lvl="0" indent="0" algn="ctr" defTabSz="533400">
            <a:lnSpc>
              <a:spcPct val="90000"/>
            </a:lnSpc>
            <a:spcBef>
              <a:spcPct val="0"/>
            </a:spcBef>
            <a:spcAft>
              <a:spcPct val="35000"/>
            </a:spcAft>
            <a:buNone/>
          </a:pPr>
          <a:r>
            <a:rPr lang="is-IS" sz="1200" kern="1200"/>
            <a:t>(tocilizumab)</a:t>
          </a:r>
          <a:endParaRPr lang="en-US" sz="1200" kern="1200"/>
        </a:p>
      </dsp:txBody>
      <dsp:txXfrm>
        <a:off x="1886138" y="4279819"/>
        <a:ext cx="1372999" cy="8967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98D9252-598C-4A5B-BA44-B23A4809FF4C}" type="datetimeFigureOut">
              <a:rPr lang="en-US"/>
              <a:pPr/>
              <a:t>9/21/2020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B1CD632-50CE-4260-9AB8-3E1BE64E7F82}" type="slidenum">
              <a:rPr lang="en-US"/>
              <a:pPr/>
              <a:t>‹#›</a:t>
            </a:fld>
            <a:endParaRPr lang="en-US"/>
          </a:p>
        </p:txBody>
      </p:sp>
    </p:spTree>
    <p:extLst>
      <p:ext uri="{BB962C8B-B14F-4D97-AF65-F5344CB8AC3E}">
        <p14:creationId xmlns:p14="http://schemas.microsoft.com/office/powerpoint/2010/main" val="2790244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4-15T08:17:48.4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6519 12430 0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DFF0A4F-E52B-4C70-9C97-9CD587A7403F}" type="datetimeFigureOut">
              <a:rPr lang="en-US"/>
              <a:pPr/>
              <a:t>9/21/2020</a:t>
            </a:fld>
            <a:endParaRPr lang="en-US"/>
          </a:p>
        </p:txBody>
      </p:sp>
      <p:sp>
        <p:nvSpPr>
          <p:cNvPr id="4" name="Slide Image Placeholder 3"/>
          <p:cNvSpPr>
            <a:spLocks noGrp="1" noRot="1" noChangeAspect="1"/>
          </p:cNvSpPr>
          <p:nvPr>
            <p:ph type="sldImg" idx="2"/>
          </p:nvPr>
        </p:nvSpPr>
        <p:spPr>
          <a:xfrm>
            <a:off x="131763" y="628650"/>
            <a:ext cx="4795837" cy="2698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339884" y="3474323"/>
            <a:ext cx="6117908" cy="570781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FB08362-2E5B-410B-96DC-EC4A0C54B0F8}" type="slidenum">
              <a:rPr lang="en-US"/>
              <a:pPr/>
              <a:t>‹#›</a:t>
            </a:fld>
            <a:endParaRPr lang="en-US"/>
          </a:p>
        </p:txBody>
      </p:sp>
    </p:spTree>
    <p:extLst>
      <p:ext uri="{BB962C8B-B14F-4D97-AF65-F5344CB8AC3E}">
        <p14:creationId xmlns:p14="http://schemas.microsoft.com/office/powerpoint/2010/main" val="15094010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itchFamily="34" charset="-128"/>
        <a:cs typeface="+mn-cs"/>
      </a:defRPr>
    </a:lvl1pPr>
    <a:lvl2pPr marL="457200" algn="l" rtl="0" fontAlgn="base">
      <a:spcBef>
        <a:spcPct val="30000"/>
      </a:spcBef>
      <a:spcAft>
        <a:spcPct val="0"/>
      </a:spcAft>
      <a:defRPr sz="1200" kern="1200">
        <a:solidFill>
          <a:schemeClr val="tx1"/>
        </a:solidFill>
        <a:latin typeface="+mn-lt"/>
        <a:ea typeface="MS PGothic" pitchFamily="34" charset="-128"/>
        <a:cs typeface="+mn-cs"/>
      </a:defRPr>
    </a:lvl2pPr>
    <a:lvl3pPr marL="914400" algn="l" rtl="0" fontAlgn="base">
      <a:spcBef>
        <a:spcPct val="30000"/>
      </a:spcBef>
      <a:spcAft>
        <a:spcPct val="0"/>
      </a:spcAft>
      <a:defRPr sz="1200" kern="1200">
        <a:solidFill>
          <a:schemeClr val="tx1"/>
        </a:solidFill>
        <a:latin typeface="+mn-lt"/>
        <a:ea typeface="MS PGothic" pitchFamily="34" charset="-128"/>
        <a:cs typeface="+mn-cs"/>
      </a:defRPr>
    </a:lvl3pPr>
    <a:lvl4pPr marL="1371600" algn="l" rtl="0" fontAlgn="base">
      <a:spcBef>
        <a:spcPct val="30000"/>
      </a:spcBef>
      <a:spcAft>
        <a:spcPct val="0"/>
      </a:spcAft>
      <a:defRPr sz="1200" kern="1200">
        <a:solidFill>
          <a:schemeClr val="tx1"/>
        </a:solidFill>
        <a:latin typeface="+mn-lt"/>
        <a:ea typeface="MS PGothic" pitchFamily="34" charset="-128"/>
        <a:cs typeface="+mn-cs"/>
      </a:defRPr>
    </a:lvl4pPr>
    <a:lvl5pPr marL="1828800" algn="l"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enomemedicine.biomedcentral.com/articles/10.1186/s13073-018-0558-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1</a:t>
            </a:fld>
            <a:endParaRPr lang="en-US"/>
          </a:p>
        </p:txBody>
      </p:sp>
    </p:spTree>
    <p:extLst>
      <p:ext uri="{BB962C8B-B14F-4D97-AF65-F5344CB8AC3E}">
        <p14:creationId xmlns:p14="http://schemas.microsoft.com/office/powerpoint/2010/main" val="16079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dirty="0"/>
              <a:t>Gaman</a:t>
            </a:r>
            <a:r>
              <a:rPr lang="is-IS" baseline="0" dirty="0"/>
              <a:t> að hafa búið til svona en ekki mjög praktískt.....</a:t>
            </a:r>
          </a:p>
          <a:p>
            <a:pPr lvl="1"/>
            <a:r>
              <a:rPr lang="sv-SE" dirty="0"/>
              <a:t>Reaktív liðbólga með/eftir sýkingar</a:t>
            </a:r>
          </a:p>
          <a:p>
            <a:pPr lvl="1"/>
            <a:r>
              <a:rPr lang="sv-SE" dirty="0"/>
              <a:t>Streptokokkar, parvo, inflúensa, CMV, lifrarbólga, hlaupabóla, iðrabólgur</a:t>
            </a:r>
          </a:p>
          <a:p>
            <a:pPr lvl="1"/>
            <a:r>
              <a:rPr lang="sv-SE" dirty="0"/>
              <a:t>Borrelia / Lyme disease</a:t>
            </a:r>
          </a:p>
          <a:p>
            <a:pPr lvl="1"/>
            <a:r>
              <a:rPr lang="sv-SE" dirty="0"/>
              <a:t>Rheumatic fever</a:t>
            </a:r>
          </a:p>
          <a:p>
            <a:pPr lvl="2"/>
            <a:r>
              <a:rPr lang="sv-SE" dirty="0"/>
              <a:t>Liðbólga, hjartabólga, hiti, erythema marginatum</a:t>
            </a:r>
          </a:p>
          <a:p>
            <a:endParaRPr lang="en-US" dirty="0"/>
          </a:p>
        </p:txBody>
      </p:sp>
      <p:sp>
        <p:nvSpPr>
          <p:cNvPr id="4" name="Slide Number Placeholder 3"/>
          <p:cNvSpPr>
            <a:spLocks noGrp="1"/>
          </p:cNvSpPr>
          <p:nvPr>
            <p:ph type="sldNum" sz="quarter" idx="10"/>
          </p:nvPr>
        </p:nvSpPr>
        <p:spPr/>
        <p:txBody>
          <a:bodyPr/>
          <a:lstStyle/>
          <a:p>
            <a:fld id="{78085E1C-FC5D-428A-95D1-F9CCA2EA137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dirty="0"/>
              <a:t>Ástunga</a:t>
            </a:r>
            <a:r>
              <a:rPr lang="is-IS" baseline="0" dirty="0"/>
              <a:t> sjaldan </a:t>
            </a:r>
            <a:r>
              <a:rPr lang="is-IS" baseline="0"/>
              <a:t>nauðsynleg nema obs </a:t>
            </a:r>
            <a:r>
              <a:rPr lang="is-IS" baseline="0" dirty="0"/>
              <a:t>septiskur artrit</a:t>
            </a:r>
          </a:p>
          <a:p>
            <a:r>
              <a:rPr lang="is-IS" baseline="0"/>
              <a:t>Rtg á oft </a:t>
            </a:r>
            <a:r>
              <a:rPr lang="is-IS" baseline="0" dirty="0"/>
              <a:t>að gera – brot, periostitis, avascular necrosis, beinatumor, beinadysplasiur. Nota kontralateral lið til samanburðar</a:t>
            </a:r>
            <a:endParaRPr lang="en-US" dirty="0"/>
          </a:p>
        </p:txBody>
      </p:sp>
      <p:sp>
        <p:nvSpPr>
          <p:cNvPr id="4" name="Slide Number Placeholder 3"/>
          <p:cNvSpPr>
            <a:spLocks noGrp="1"/>
          </p:cNvSpPr>
          <p:nvPr>
            <p:ph type="sldNum" sz="quarter" idx="10"/>
          </p:nvPr>
        </p:nvSpPr>
        <p:spPr/>
        <p:txBody>
          <a:bodyPr/>
          <a:lstStyle/>
          <a:p>
            <a:fld id="{78085E1C-FC5D-428A-95D1-F9CCA2EA137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ILAR international league against rheumatism</a:t>
            </a:r>
          </a:p>
        </p:txBody>
      </p:sp>
      <p:sp>
        <p:nvSpPr>
          <p:cNvPr id="4" name="Slide Number Placeholder 3"/>
          <p:cNvSpPr>
            <a:spLocks noGrp="1"/>
          </p:cNvSpPr>
          <p:nvPr>
            <p:ph type="sldNum" sz="quarter" idx="10"/>
          </p:nvPr>
        </p:nvSpPr>
        <p:spPr/>
        <p:txBody>
          <a:bodyPr/>
          <a:lstStyle/>
          <a:p>
            <a:fld id="{70BFDE8B-C3E9-4AF7-ABC6-73DF3776E7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mn-lt"/>
                <a:ea typeface="+mn-ea"/>
                <a:cs typeface="+mn-cs"/>
              </a:rPr>
              <a:t>Know the natural course of your disease / </a:t>
            </a:r>
            <a:r>
              <a:rPr lang="en-US" sz="1200" b="0" kern="1200" dirty="0" err="1">
                <a:solidFill>
                  <a:schemeClr val="tx1"/>
                </a:solidFill>
                <a:latin typeface="+mn-lt"/>
                <a:ea typeface="+mn-ea"/>
                <a:cs typeface="+mn-cs"/>
              </a:rPr>
              <a:t>Þekktu</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náttúrulegan</a:t>
            </a:r>
            <a:r>
              <a:rPr lang="en-US" sz="1200" b="0" kern="1200" baseline="0" dirty="0">
                <a:solidFill>
                  <a:schemeClr val="tx1"/>
                </a:solidFill>
                <a:latin typeface="+mn-lt"/>
                <a:ea typeface="+mn-ea"/>
                <a:cs typeface="+mn-cs"/>
              </a:rPr>
              <a:t> gang </a:t>
            </a:r>
            <a:r>
              <a:rPr lang="en-US" sz="1200" b="0" kern="1200" baseline="0" dirty="0" err="1">
                <a:solidFill>
                  <a:schemeClr val="tx1"/>
                </a:solidFill>
                <a:latin typeface="+mn-lt"/>
                <a:ea typeface="+mn-ea"/>
                <a:cs typeface="+mn-cs"/>
              </a:rPr>
              <a:t>sjúkdómsins</a:t>
            </a:r>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Sandro</a:t>
            </a:r>
            <a:r>
              <a:rPr lang="en-US" sz="1200" b="0" kern="1200" dirty="0">
                <a:solidFill>
                  <a:schemeClr val="tx1"/>
                </a:solidFill>
                <a:latin typeface="+mn-lt"/>
                <a:ea typeface="+mn-ea"/>
                <a:cs typeface="+mn-cs"/>
              </a:rPr>
              <a:t> Botticelli, Portrait of a Youth, early 1480's, National Gallery of Art</a:t>
            </a:r>
            <a:endParaRPr lang="en-US"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a:t>Þýsk</a:t>
            </a:r>
            <a:r>
              <a:rPr lang="is-IS" baseline="0"/>
              <a:t> rannsókn 2008</a:t>
            </a:r>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14</a:t>
            </a:fld>
            <a:endParaRPr lang="en-US"/>
          </a:p>
        </p:txBody>
      </p:sp>
    </p:spTree>
    <p:extLst>
      <p:ext uri="{BB962C8B-B14F-4D97-AF65-F5344CB8AC3E}">
        <p14:creationId xmlns:p14="http://schemas.microsoft.com/office/powerpoint/2010/main" val="57995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Nýgengi </a:t>
            </a:r>
          </a:p>
          <a:p>
            <a:pPr lvl="1"/>
            <a:r>
              <a:rPr lang="sv-SE" dirty="0"/>
              <a:t>10-20/100 000/ár</a:t>
            </a:r>
          </a:p>
          <a:p>
            <a:r>
              <a:rPr lang="sv-SE" dirty="0"/>
              <a:t>Algengi</a:t>
            </a:r>
          </a:p>
          <a:p>
            <a:pPr lvl="1"/>
            <a:r>
              <a:rPr lang="sv-SE"/>
              <a:t>80-150/100 000/ár – eitt af hverjum þúsund</a:t>
            </a:r>
            <a:r>
              <a:rPr lang="sv-SE" baseline="0"/>
              <a:t> börnum...</a:t>
            </a:r>
          </a:p>
          <a:p>
            <a:pPr lvl="0"/>
            <a:r>
              <a:rPr lang="sv-SE" baseline="0"/>
              <a:t>OA: oligoarthritis</a:t>
            </a:r>
          </a:p>
          <a:p>
            <a:pPr lvl="0"/>
            <a:r>
              <a:rPr lang="sv-SE" baseline="0"/>
              <a:t>sJIA: systemic onset JIA</a:t>
            </a:r>
          </a:p>
          <a:p>
            <a:pPr lvl="0"/>
            <a:r>
              <a:rPr lang="sv-SE" baseline="0"/>
              <a:t>RF-PA: Rf neg polyarthritis</a:t>
            </a:r>
          </a:p>
          <a:p>
            <a:pPr lvl="0"/>
            <a:r>
              <a:rPr lang="sv-SE" baseline="0"/>
              <a:t>RF+PA: Rf pos polyarthritis</a:t>
            </a:r>
          </a:p>
          <a:p>
            <a:pPr lvl="0"/>
            <a:r>
              <a:rPr lang="sv-SE" baseline="0"/>
              <a:t>PsA: psoriatic arthritis</a:t>
            </a:r>
          </a:p>
          <a:p>
            <a:pPr lvl="0"/>
            <a:r>
              <a:rPr lang="sv-SE" baseline="0"/>
              <a:t>EAA: Enthesitis associated arthritis</a:t>
            </a:r>
          </a:p>
          <a:p>
            <a:pPr lvl="0"/>
            <a:endParaRPr lang="sv-SE" baseline="0"/>
          </a:p>
          <a:p>
            <a:pPr lvl="1"/>
            <a:endParaRPr lang="sv-SE" baseline="0"/>
          </a:p>
          <a:p>
            <a:pPr lvl="1"/>
            <a:r>
              <a:rPr lang="sv-SE" baseline="0"/>
              <a:t>				</a:t>
            </a:r>
            <a:endParaRPr lang="sv-SE" dirty="0"/>
          </a:p>
          <a:p>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Stóru liðirnir,</a:t>
            </a:r>
            <a:r>
              <a:rPr lang="sv-SE" baseline="0" dirty="0"/>
              <a:t> ekki gleyma olnbogum</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Í fullorðnum spondyloarthritis</a:t>
            </a:r>
            <a:r>
              <a:rPr lang="sv-SE" baseline="0" dirty="0"/>
              <a:t> sem inniheldur ankyloserandi spondylit, </a:t>
            </a:r>
            <a:r>
              <a:rPr lang="sv-SE" baseline="0"/>
              <a:t>seronegative entesopati </a:t>
            </a:r>
            <a:r>
              <a:rPr lang="sv-SE" baseline="0" dirty="0"/>
              <a:t>og artropati (”SEA” syndromið) og IBD tengdir artritar, sóragigt og reactive arthritis.  Þannig misræmi milli JIA yfir í fullorðinsskilgreiningar.</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ANA einnig í frískum börnum.</a:t>
            </a:r>
            <a:r>
              <a:rPr lang="sv-SE" baseline="0" dirty="0"/>
              <a:t> Jákvætt ANA =&gt; aukin hætta á </a:t>
            </a:r>
            <a:r>
              <a:rPr lang="sv-SE" baseline="0"/>
              <a:t>uveit.</a:t>
            </a:r>
          </a:p>
          <a:p>
            <a:r>
              <a:rPr lang="en-US"/>
              <a:t>ANA immunofluorescence patterns recognized by the EUROPattern Suite. Patterns of positive ANA IIF samples that can be identified by the EUROPattern Suite software include (a) homogeneous, (b) speckled, (c) nuclear dots, (d) nucleolar and (e) centromeres. Additionally, the following patterns of related antibodies can be recognized: (f) nuclear membranes and (g) cytoplasmic. Finally, negative and unspecific results (h) are recognized and selected in a different tab. ANA: antinuclear antibodies; IIF: indirect immunofluorescence. </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err="1"/>
              <a:t>Einstaklingur</a:t>
            </a:r>
            <a:r>
              <a:rPr lang="sv-SE" baseline="0" dirty="0"/>
              <a:t> </a:t>
            </a:r>
            <a:r>
              <a:rPr lang="sv-SE" baseline="0" dirty="0" err="1"/>
              <a:t>og</a:t>
            </a:r>
            <a:r>
              <a:rPr lang="sv-SE" baseline="0" dirty="0"/>
              <a:t> fjölskylda </a:t>
            </a:r>
            <a:r>
              <a:rPr lang="sv-SE" baseline="0" dirty="0" err="1"/>
              <a:t>með</a:t>
            </a:r>
            <a:r>
              <a:rPr lang="sv-SE" baseline="0" dirty="0"/>
              <a:t> </a:t>
            </a:r>
            <a:r>
              <a:rPr lang="sv-SE" baseline="0" dirty="0" err="1"/>
              <a:t>barnagigt</a:t>
            </a:r>
            <a:r>
              <a:rPr lang="sv-SE" baseline="0" dirty="0"/>
              <a:t> </a:t>
            </a:r>
            <a:r>
              <a:rPr lang="sv-SE" baseline="0" dirty="0" err="1"/>
              <a:t>verða</a:t>
            </a:r>
            <a:r>
              <a:rPr lang="sv-SE" baseline="0" dirty="0"/>
              <a:t> </a:t>
            </a:r>
            <a:r>
              <a:rPr lang="sv-SE" baseline="0" dirty="0" err="1"/>
              <a:t>fyrir</a:t>
            </a:r>
            <a:r>
              <a:rPr lang="sv-SE" baseline="0" dirty="0"/>
              <a:t> </a:t>
            </a:r>
            <a:r>
              <a:rPr lang="sv-SE" baseline="0" dirty="0" err="1"/>
              <a:t>áhrifum</a:t>
            </a:r>
            <a:r>
              <a:rPr lang="sv-SE" baseline="0" dirty="0"/>
              <a:t> </a:t>
            </a:r>
            <a:r>
              <a:rPr lang="sv-SE" baseline="0" dirty="0" err="1"/>
              <a:t>af</a:t>
            </a:r>
            <a:r>
              <a:rPr lang="sv-SE" baseline="0" dirty="0"/>
              <a:t> </a:t>
            </a:r>
            <a:r>
              <a:rPr lang="sv-SE" baseline="0" dirty="0" err="1"/>
              <a:t>sjúkdómnum</a:t>
            </a:r>
            <a:r>
              <a:rPr lang="sv-SE" baseline="0" dirty="0"/>
              <a:t>, </a:t>
            </a:r>
            <a:r>
              <a:rPr lang="sv-SE" baseline="0" dirty="0" err="1"/>
              <a:t>almenn</a:t>
            </a:r>
            <a:r>
              <a:rPr lang="sv-SE" baseline="0" dirty="0"/>
              <a:t> </a:t>
            </a:r>
            <a:r>
              <a:rPr lang="sv-SE" baseline="0" dirty="0" err="1"/>
              <a:t>heilsa</a:t>
            </a:r>
            <a:r>
              <a:rPr lang="sv-SE" baseline="0" dirty="0"/>
              <a:t>, </a:t>
            </a:r>
            <a:r>
              <a:rPr lang="sv-SE" baseline="0" dirty="0" err="1"/>
              <a:t>skóli</a:t>
            </a:r>
            <a:r>
              <a:rPr lang="sv-SE" baseline="0" dirty="0"/>
              <a:t>, </a:t>
            </a:r>
            <a:r>
              <a:rPr lang="sv-SE" baseline="0" dirty="0" err="1"/>
              <a:t>frístundir</a:t>
            </a:r>
            <a:r>
              <a:rPr lang="sv-SE" baseline="0" dirty="0"/>
              <a:t>, </a:t>
            </a:r>
            <a:r>
              <a:rPr lang="sv-SE" baseline="0" dirty="0" err="1"/>
              <a:t>íþróttir</a:t>
            </a:r>
            <a:r>
              <a:rPr lang="sv-SE" baseline="0" dirty="0"/>
              <a:t>, </a:t>
            </a:r>
            <a:r>
              <a:rPr lang="sv-SE" baseline="0" dirty="0" err="1"/>
              <a:t>sambönd</a:t>
            </a:r>
            <a:r>
              <a:rPr lang="sv-SE" baseline="0" dirty="0"/>
              <a:t>, </a:t>
            </a:r>
            <a:r>
              <a:rPr lang="sv-SE" baseline="0" dirty="0" err="1"/>
              <a:t>lyf</a:t>
            </a:r>
            <a:r>
              <a:rPr lang="sv-SE" baseline="0" dirty="0"/>
              <a:t>, </a:t>
            </a:r>
            <a:r>
              <a:rPr lang="sv-SE" baseline="0" dirty="0" err="1"/>
              <a:t>verkir</a:t>
            </a:r>
            <a:r>
              <a:rPr lang="sv-SE" baseline="0" dirty="0"/>
              <a:t>, </a:t>
            </a:r>
            <a:r>
              <a:rPr lang="sv-SE" baseline="0" dirty="0" err="1"/>
              <a:t>hreyfiskerðing</a:t>
            </a:r>
            <a:r>
              <a:rPr lang="sv-SE" baseline="0" dirty="0"/>
              <a:t> – </a:t>
            </a:r>
            <a:r>
              <a:rPr lang="sv-SE" baseline="0" dirty="0" err="1"/>
              <a:t>þess</a:t>
            </a:r>
            <a:r>
              <a:rPr lang="sv-SE" baseline="0" dirty="0"/>
              <a:t> </a:t>
            </a:r>
            <a:r>
              <a:rPr lang="sv-SE" baseline="0" dirty="0" err="1"/>
              <a:t>vegna</a:t>
            </a:r>
            <a:r>
              <a:rPr lang="sv-SE" baseline="0" dirty="0"/>
              <a:t> </a:t>
            </a:r>
            <a:r>
              <a:rPr lang="sv-SE" baseline="0" dirty="0" err="1"/>
              <a:t>þarf</a:t>
            </a:r>
            <a:r>
              <a:rPr lang="sv-SE" baseline="0" dirty="0"/>
              <a:t> alla </a:t>
            </a:r>
            <a:r>
              <a:rPr lang="sv-SE" baseline="0" dirty="0" err="1"/>
              <a:t>þessa</a:t>
            </a:r>
            <a:r>
              <a:rPr lang="sv-SE" baseline="0" dirty="0"/>
              <a:t>.  </a:t>
            </a:r>
            <a:r>
              <a:rPr lang="sv-SE" baseline="0" dirty="0" err="1"/>
              <a:t>Sniðið</a:t>
            </a:r>
            <a:r>
              <a:rPr lang="sv-SE" baseline="0" dirty="0"/>
              <a:t> </a:t>
            </a:r>
            <a:r>
              <a:rPr lang="sv-SE" baseline="0" dirty="0" err="1"/>
              <a:t>að</a:t>
            </a:r>
            <a:r>
              <a:rPr lang="sv-SE" baseline="0" dirty="0"/>
              <a:t> </a:t>
            </a:r>
            <a:r>
              <a:rPr lang="sv-SE" baseline="0" dirty="0" err="1"/>
              <a:t>þörfum</a:t>
            </a:r>
            <a:r>
              <a:rPr lang="sv-SE" baseline="0" dirty="0"/>
              <a:t> </a:t>
            </a:r>
            <a:r>
              <a:rPr lang="sv-SE" baseline="0" dirty="0" err="1"/>
              <a:t>einstaklingsins</a:t>
            </a:r>
            <a:r>
              <a:rPr lang="sv-SE" baseline="0" dirty="0"/>
              <a:t>.</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22</a:t>
            </a:fld>
            <a:endParaRPr lang="en-US"/>
          </a:p>
        </p:txBody>
      </p:sp>
    </p:spTree>
    <p:extLst>
      <p:ext uri="{BB962C8B-B14F-4D97-AF65-F5344CB8AC3E}">
        <p14:creationId xmlns:p14="http://schemas.microsoft.com/office/powerpoint/2010/main" val="20146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Remission = engin</a:t>
            </a:r>
            <a:r>
              <a:rPr lang="sv-SE" baseline="0" dirty="0"/>
              <a:t> sjúkdómsvirkni án lyfja í 1 ár.</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S PGothic" pitchFamily="34" charset="-128"/>
                <a:cs typeface="+mn-cs"/>
              </a:rPr>
              <a:t>Fig. 3. Blood Transcript Modules. Hierarchical clustering of blood transcription modules across disease sub-types. The heat map shows the mean PC1 scores for 247 BTM identified in [</a:t>
            </a:r>
            <a:r>
              <a:rPr lang="en-US" sz="1200" b="0" i="0" u="sng" kern="1200" dirty="0">
                <a:solidFill>
                  <a:schemeClr val="tx1"/>
                </a:solidFill>
                <a:effectLst/>
                <a:latin typeface="+mn-lt"/>
                <a:ea typeface="MS PGothic" pitchFamily="34" charset="-128"/>
                <a:cs typeface="+mn-cs"/>
                <a:hlinkClick r:id="rId3"/>
              </a:rPr>
              <a:t>45</a:t>
            </a:r>
            <a:r>
              <a:rPr lang="en-US" sz="1200" b="0" i="0" kern="1200" dirty="0">
                <a:solidFill>
                  <a:schemeClr val="tx1"/>
                </a:solidFill>
                <a:effectLst/>
                <a:latin typeface="+mn-lt"/>
                <a:ea typeface="MS PGothic" pitchFamily="34" charset="-128"/>
                <a:cs typeface="+mn-cs"/>
              </a:rPr>
              <a:t>], as well seven BIT axes. Note how the BTM form ~ 10 clusters, seven of which co-cluster with one orthogonally determined axis. See Additional file </a:t>
            </a:r>
            <a:r>
              <a:rPr lang="en-US" sz="1200" b="0" i="0" u="sng" kern="1200" dirty="0">
                <a:solidFill>
                  <a:schemeClr val="tx1"/>
                </a:solidFill>
                <a:effectLst/>
                <a:latin typeface="+mn-lt"/>
                <a:ea typeface="MS PGothic" pitchFamily="34" charset="-128"/>
                <a:cs typeface="+mn-cs"/>
                <a:hlinkClick r:id="rId3"/>
              </a:rPr>
              <a:t>2</a:t>
            </a:r>
            <a:r>
              <a:rPr lang="en-US" sz="1200" b="0" i="0" kern="1200" dirty="0">
                <a:solidFill>
                  <a:schemeClr val="tx1"/>
                </a:solidFill>
                <a:effectLst/>
                <a:latin typeface="+mn-lt"/>
                <a:ea typeface="MS PGothic" pitchFamily="34" charset="-128"/>
                <a:cs typeface="+mn-cs"/>
              </a:rPr>
              <a:t>: Table S3 for a complete listing of BTM scores in each disease sub-type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S PGothic"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S PGothic" pitchFamily="34" charset="-128"/>
              <a:cs typeface="+mn-cs"/>
            </a:endParaRPr>
          </a:p>
          <a:p>
            <a:endParaRPr lang="is-IS" dirty="0"/>
          </a:p>
        </p:txBody>
      </p:sp>
      <p:sp>
        <p:nvSpPr>
          <p:cNvPr id="4" name="Slide Number Placeholder 3"/>
          <p:cNvSpPr>
            <a:spLocks noGrp="1"/>
          </p:cNvSpPr>
          <p:nvPr>
            <p:ph type="sldNum" sz="quarter" idx="5"/>
          </p:nvPr>
        </p:nvSpPr>
        <p:spPr/>
        <p:txBody>
          <a:bodyPr/>
          <a:lstStyle/>
          <a:p>
            <a:fld id="{5FB08362-2E5B-410B-96DC-EC4A0C54B0F8}" type="slidenum">
              <a:rPr lang="en-US" smtClean="0"/>
              <a:pPr/>
              <a:t>28</a:t>
            </a:fld>
            <a:endParaRPr lang="en-US"/>
          </a:p>
        </p:txBody>
      </p:sp>
    </p:spTree>
    <p:extLst>
      <p:ext uri="{BB962C8B-B14F-4D97-AF65-F5344CB8AC3E}">
        <p14:creationId xmlns:p14="http://schemas.microsoft.com/office/powerpoint/2010/main" val="2076936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Útbrot</a:t>
            </a:r>
            <a:r>
              <a:rPr lang="en-US" dirty="0"/>
              <a:t> </a:t>
            </a:r>
            <a:r>
              <a:rPr lang="en-US" dirty="0" err="1"/>
              <a:t>sem</a:t>
            </a:r>
            <a:r>
              <a:rPr lang="en-US" dirty="0"/>
              <a:t> </a:t>
            </a:r>
            <a:r>
              <a:rPr lang="en-US" dirty="0" err="1"/>
              <a:t>hverfa</a:t>
            </a:r>
            <a:r>
              <a:rPr lang="en-US" dirty="0"/>
              <a:t>, </a:t>
            </a:r>
            <a:r>
              <a:rPr lang="en-US" dirty="0" err="1"/>
              <a:t>laxableik</a:t>
            </a:r>
            <a:r>
              <a:rPr lang="en-US" dirty="0"/>
              <a:t> </a:t>
            </a:r>
            <a:r>
              <a:rPr lang="en-US" dirty="0" err="1"/>
              <a:t>maculer</a:t>
            </a:r>
            <a:r>
              <a:rPr lang="en-US" dirty="0"/>
              <a:t>, </a:t>
            </a:r>
            <a:r>
              <a:rPr lang="en-US" dirty="0" err="1"/>
              <a:t>mest</a:t>
            </a:r>
            <a:r>
              <a:rPr lang="en-US" dirty="0"/>
              <a:t> á </a:t>
            </a:r>
            <a:r>
              <a:rPr lang="en-US" dirty="0" err="1"/>
              <a:t>bol</a:t>
            </a:r>
            <a:r>
              <a:rPr lang="en-US" dirty="0"/>
              <a:t> </a:t>
            </a:r>
            <a:r>
              <a:rPr lang="en-US" dirty="0" err="1"/>
              <a:t>og</a:t>
            </a:r>
            <a:r>
              <a:rPr lang="en-US" dirty="0"/>
              <a:t> </a:t>
            </a:r>
            <a:r>
              <a:rPr lang="en-US" dirty="0" err="1"/>
              <a:t>útlimum</a:t>
            </a:r>
            <a:r>
              <a:rPr lang="en-US" dirty="0"/>
              <a:t>, </a:t>
            </a:r>
            <a:r>
              <a:rPr lang="en-US" dirty="0" err="1"/>
              <a:t>koma</a:t>
            </a:r>
            <a:r>
              <a:rPr lang="en-US" dirty="0"/>
              <a:t> </a:t>
            </a:r>
            <a:r>
              <a:rPr lang="en-US" dirty="0" err="1"/>
              <a:t>fram</a:t>
            </a:r>
            <a:r>
              <a:rPr lang="en-US" dirty="0"/>
              <a:t> í </a:t>
            </a:r>
            <a:r>
              <a:rPr lang="en-US" dirty="0" err="1"/>
              <a:t>hitaköstum</a:t>
            </a:r>
            <a:r>
              <a:rPr lang="en-US" dirty="0"/>
              <a:t>, </a:t>
            </a:r>
            <a:r>
              <a:rPr lang="en-US" dirty="0" err="1"/>
              <a:t>sjaldan</a:t>
            </a:r>
            <a:r>
              <a:rPr lang="en-US" dirty="0"/>
              <a:t> </a:t>
            </a:r>
            <a:r>
              <a:rPr lang="en-US" dirty="0" err="1"/>
              <a:t>kláði</a:t>
            </a:r>
            <a:r>
              <a:rPr lang="en-US" dirty="0"/>
              <a:t>, um 80% </a:t>
            </a:r>
            <a:r>
              <a:rPr lang="en-US" dirty="0" err="1"/>
              <a:t>með</a:t>
            </a:r>
            <a:r>
              <a:rPr lang="en-US" dirty="0"/>
              <a:t> </a:t>
            </a:r>
            <a:r>
              <a:rPr lang="en-US" dirty="0" err="1"/>
              <a:t>útbrot</a:t>
            </a:r>
            <a:r>
              <a:rPr lang="en-US" dirty="0"/>
              <a:t>. </a:t>
            </a:r>
            <a:r>
              <a:rPr lang="en-US" dirty="0" err="1"/>
              <a:t>Histologia</a:t>
            </a:r>
            <a:r>
              <a:rPr lang="en-US" dirty="0"/>
              <a:t> </a:t>
            </a:r>
            <a:r>
              <a:rPr lang="en-US" dirty="0" err="1"/>
              <a:t>sýnir</a:t>
            </a:r>
            <a:r>
              <a:rPr lang="en-US" dirty="0"/>
              <a:t> </a:t>
            </a:r>
            <a:r>
              <a:rPr lang="en-US" sz="1200" b="0" i="0" kern="1200" dirty="0">
                <a:solidFill>
                  <a:schemeClr val="tx1"/>
                </a:solidFill>
                <a:effectLst/>
                <a:latin typeface="+mn-lt"/>
                <a:ea typeface="MS PGothic" pitchFamily="34" charset="-128"/>
                <a:cs typeface="+mn-cs"/>
              </a:rPr>
              <a:t>sparse perivascular infiltration of mononuclear cells and neutrophils, </a:t>
            </a:r>
            <a:r>
              <a:rPr lang="en-US" sz="1200" b="0" i="0" kern="1200" dirty="0" err="1">
                <a:solidFill>
                  <a:schemeClr val="tx1"/>
                </a:solidFill>
                <a:effectLst/>
                <a:latin typeface="+mn-lt"/>
                <a:ea typeface="MS PGothic" pitchFamily="34" charset="-128"/>
                <a:cs typeface="+mn-cs"/>
              </a:rPr>
              <a:t>eðl</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Þegar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útbrot</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hverfa</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Að</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auki</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sjást</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aktiveraðir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keratinocytar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sem</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tjá</a:t>
            </a:r>
            <a:r>
              <a:rPr lang="en-US" sz="1200" b="0" i="0" kern="1200" dirty="0">
                <a:solidFill>
                  <a:schemeClr val="tx1"/>
                </a:solidFill>
                <a:effectLst/>
                <a:latin typeface="+mn-lt"/>
                <a:ea typeface="MS PGothic" pitchFamily="34" charset="-128"/>
                <a:cs typeface="+mn-cs"/>
              </a:rPr>
              <a:t> proinflammatory S100 protein, </a:t>
            </a:r>
            <a:r>
              <a:rPr lang="en-US" sz="1200" b="0" i="0" kern="1200" dirty="0" err="1">
                <a:solidFill>
                  <a:schemeClr val="tx1"/>
                </a:solidFill>
                <a:effectLst/>
                <a:latin typeface="+mn-lt"/>
                <a:ea typeface="MS PGothic" pitchFamily="34" charset="-128"/>
                <a:cs typeface="+mn-cs"/>
              </a:rPr>
              <a:t>einnig</a:t>
            </a:r>
            <a:r>
              <a:rPr lang="en-US" sz="1200" b="0" i="0" kern="1200" dirty="0">
                <a:solidFill>
                  <a:schemeClr val="tx1"/>
                </a:solidFill>
                <a:effectLst/>
                <a:latin typeface="+mn-lt"/>
                <a:ea typeface="MS PGothic" pitchFamily="34" charset="-128"/>
                <a:cs typeface="+mn-cs"/>
              </a:rPr>
              <a:t> í </a:t>
            </a:r>
            <a:r>
              <a:rPr lang="en-US" sz="1200" b="0" i="0" kern="1200" dirty="0" err="1">
                <a:solidFill>
                  <a:schemeClr val="tx1"/>
                </a:solidFill>
                <a:effectLst/>
                <a:latin typeface="+mn-lt"/>
                <a:ea typeface="MS PGothic" pitchFamily="34" charset="-128"/>
                <a:cs typeface="+mn-cs"/>
              </a:rPr>
              <a:t>húð</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án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útbrota</a:t>
            </a:r>
            <a:r>
              <a:rPr lang="en-US" sz="1200" b="0" i="0" kern="1200" dirty="0">
                <a:solidFill>
                  <a:schemeClr val="tx1"/>
                </a:solidFill>
                <a:effectLst/>
                <a:latin typeface="+mn-lt"/>
                <a:ea typeface="MS PGothic" pitchFamily="34" charset="-128"/>
                <a:cs typeface="+mn-cs"/>
              </a:rPr>
              <a:t> milli </a:t>
            </a:r>
            <a:r>
              <a:rPr lang="en-US" sz="1200" b="0" i="0" kern="1200" dirty="0" err="1">
                <a:solidFill>
                  <a:schemeClr val="tx1"/>
                </a:solidFill>
                <a:effectLst/>
                <a:latin typeface="+mn-lt"/>
                <a:ea typeface="MS PGothic" pitchFamily="34" charset="-128"/>
                <a:cs typeface="+mn-cs"/>
              </a:rPr>
              <a:t>kasta</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Hverfur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við</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sjkd</a:t>
            </a:r>
            <a:r>
              <a:rPr lang="en-US" sz="1200" b="0" i="0" kern="1200">
                <a:solidFill>
                  <a:schemeClr val="tx1"/>
                </a:solidFill>
                <a:effectLst/>
                <a:latin typeface="+mn-lt"/>
                <a:ea typeface="MS PGothic" pitchFamily="34" charset="-128"/>
                <a:cs typeface="+mn-cs"/>
              </a:rPr>
              <a:t>. í remission. </a:t>
            </a:r>
            <a:endParaRPr lang="en-US" sz="1200" b="0" i="0" kern="1200" dirty="0">
              <a:solidFill>
                <a:schemeClr val="tx1"/>
              </a:solidFill>
              <a:effectLst/>
              <a:latin typeface="+mn-lt"/>
              <a:ea typeface="MS PGothic" pitchFamily="34" charset="-128"/>
              <a:cs typeface="+mn-cs"/>
            </a:endParaRPr>
          </a:p>
          <a:p>
            <a:endParaRPr lang="en-US" sz="1200" b="0" i="0" kern="1200" dirty="0">
              <a:solidFill>
                <a:schemeClr val="tx1"/>
              </a:solidFill>
              <a:effectLst/>
              <a:latin typeface="+mn-lt"/>
              <a:ea typeface="MS PGothic" pitchFamily="34" charset="-128"/>
              <a:cs typeface="+mn-cs"/>
            </a:endParaRPr>
          </a:p>
          <a:p>
            <a:r>
              <a:rPr lang="en-US" sz="1200" b="0" i="0" kern="1200" dirty="0" err="1">
                <a:solidFill>
                  <a:schemeClr val="tx1"/>
                </a:solidFill>
                <a:effectLst/>
                <a:latin typeface="+mn-lt"/>
                <a:ea typeface="MS PGothic" pitchFamily="34" charset="-128"/>
                <a:cs typeface="+mn-cs"/>
              </a:rPr>
              <a:t>Eitlastækkanir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hálssvæði</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axillur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Reaktívar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breytingar</a:t>
            </a:r>
            <a:r>
              <a:rPr lang="en-US" sz="1200" b="0" i="0" kern="1200" dirty="0">
                <a:solidFill>
                  <a:schemeClr val="tx1"/>
                </a:solidFill>
                <a:effectLst/>
                <a:latin typeface="+mn-lt"/>
                <a:ea typeface="MS PGothic" pitchFamily="34" charset="-128"/>
                <a:cs typeface="+mn-cs"/>
              </a:rPr>
              <a:t> á </a:t>
            </a:r>
            <a:r>
              <a:rPr lang="en-US" sz="1200" b="0" i="0" kern="1200" dirty="0" err="1">
                <a:solidFill>
                  <a:schemeClr val="tx1"/>
                </a:solidFill>
                <a:effectLst/>
                <a:latin typeface="+mn-lt"/>
                <a:ea typeface="MS PGothic" pitchFamily="34" charset="-128"/>
                <a:cs typeface="+mn-cs"/>
              </a:rPr>
              <a:t>histologiu</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Mesenterial</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eitlar</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kviðverkir</a:t>
            </a:r>
            <a:r>
              <a:rPr lang="en-US" sz="1200" b="0" i="0" kern="1200" dirty="0">
                <a:solidFill>
                  <a:schemeClr val="tx1"/>
                </a:solidFill>
                <a:effectLst/>
                <a:latin typeface="+mn-lt"/>
                <a:ea typeface="MS PGothic" pitchFamily="34" charset="-128"/>
                <a:cs typeface="+mn-cs"/>
              </a:rPr>
              <a:t>. Um 30% </a:t>
            </a:r>
            <a:r>
              <a:rPr lang="en-US" sz="1200" b="0" i="0" kern="1200" dirty="0" err="1">
                <a:solidFill>
                  <a:schemeClr val="tx1"/>
                </a:solidFill>
                <a:effectLst/>
                <a:latin typeface="+mn-lt"/>
                <a:ea typeface="MS PGothic" pitchFamily="34" charset="-128"/>
                <a:cs typeface="+mn-cs"/>
              </a:rPr>
              <a:t>með</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eitlastækkanir</a:t>
            </a:r>
            <a:r>
              <a:rPr lang="en-US" sz="1200" b="0" i="0" kern="1200" dirty="0">
                <a:solidFill>
                  <a:schemeClr val="tx1"/>
                </a:solidFill>
                <a:effectLst/>
                <a:latin typeface="+mn-lt"/>
                <a:ea typeface="MS PGothic" pitchFamily="34" charset="-128"/>
                <a:cs typeface="+mn-cs"/>
              </a:rPr>
              <a:t>.</a:t>
            </a:r>
          </a:p>
          <a:p>
            <a:endParaRPr lang="en-US" sz="1200" b="0" i="0" kern="1200" dirty="0">
              <a:solidFill>
                <a:schemeClr val="tx1"/>
              </a:solidFill>
              <a:effectLst/>
              <a:latin typeface="+mn-lt"/>
              <a:ea typeface="MS PGothic" pitchFamily="34" charset="-128"/>
              <a:cs typeface="+mn-cs"/>
            </a:endParaRPr>
          </a:p>
          <a:p>
            <a:r>
              <a:rPr lang="en-US" sz="1200" b="0" i="0" kern="1200" dirty="0" err="1">
                <a:solidFill>
                  <a:schemeClr val="tx1"/>
                </a:solidFill>
                <a:effectLst/>
                <a:latin typeface="+mn-lt"/>
                <a:ea typeface="MS PGothic" pitchFamily="34" charset="-128"/>
                <a:cs typeface="+mn-cs"/>
              </a:rPr>
              <a:t>Miltisstækkun</a:t>
            </a:r>
            <a:r>
              <a:rPr lang="en-US" sz="1200" b="0" i="0" kern="1200" dirty="0">
                <a:solidFill>
                  <a:schemeClr val="tx1"/>
                </a:solidFill>
                <a:effectLst/>
                <a:latin typeface="+mn-lt"/>
                <a:ea typeface="MS PGothic" pitchFamily="34" charset="-128"/>
                <a:cs typeface="+mn-cs"/>
              </a:rPr>
              <a:t> í 50%. </a:t>
            </a:r>
            <a:r>
              <a:rPr lang="en-US" sz="1200" b="0" i="0" kern="1200" dirty="0" err="1">
                <a:solidFill>
                  <a:schemeClr val="tx1"/>
                </a:solidFill>
                <a:effectLst/>
                <a:latin typeface="+mn-lt"/>
                <a:ea typeface="MS PGothic" pitchFamily="34" charset="-128"/>
                <a:cs typeface="+mn-cs"/>
              </a:rPr>
              <a:t>Lifrarstækkun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sjaldgæfari</a:t>
            </a:r>
            <a:r>
              <a:rPr lang="en-US" sz="1200" b="0" i="0" kern="1200" dirty="0">
                <a:solidFill>
                  <a:schemeClr val="tx1"/>
                </a:solidFill>
                <a:effectLst/>
                <a:latin typeface="+mn-lt"/>
                <a:ea typeface="MS PGothic" pitchFamily="34" charset="-128"/>
                <a:cs typeface="+mn-cs"/>
              </a:rPr>
              <a:t>, periportal </a:t>
            </a:r>
            <a:r>
              <a:rPr lang="en-US" sz="1200" b="0" i="0" kern="1200" dirty="0" err="1">
                <a:solidFill>
                  <a:schemeClr val="tx1"/>
                </a:solidFill>
                <a:effectLst/>
                <a:latin typeface="+mn-lt"/>
                <a:ea typeface="MS PGothic" pitchFamily="34" charset="-128"/>
                <a:cs typeface="+mn-cs"/>
              </a:rPr>
              <a:t>bólgufrumur</a:t>
            </a:r>
            <a:endParaRPr lang="en-US" sz="1200" b="0" i="0" kern="1200" dirty="0">
              <a:solidFill>
                <a:schemeClr val="tx1"/>
              </a:solidFill>
              <a:effectLst/>
              <a:latin typeface="+mn-lt"/>
              <a:ea typeface="MS PGothic" pitchFamily="34" charset="-128"/>
              <a:cs typeface="+mn-cs"/>
            </a:endParaRPr>
          </a:p>
          <a:p>
            <a:endParaRPr lang="en-US" sz="1200" b="0" i="0" kern="1200" dirty="0">
              <a:solidFill>
                <a:schemeClr val="tx1"/>
              </a:solidFill>
              <a:effectLst/>
              <a:latin typeface="+mn-lt"/>
              <a:ea typeface="MS PGothic" pitchFamily="34" charset="-128"/>
              <a:cs typeface="+mn-cs"/>
            </a:endParaRPr>
          </a:p>
          <a:p>
            <a:r>
              <a:rPr lang="en-US" sz="1200" b="0" i="0" kern="1200" dirty="0">
                <a:solidFill>
                  <a:schemeClr val="tx1"/>
                </a:solidFill>
                <a:effectLst/>
                <a:latin typeface="+mn-lt"/>
                <a:ea typeface="MS PGothic" pitchFamily="34" charset="-128"/>
                <a:cs typeface="+mn-cs"/>
              </a:rPr>
              <a:t>Serositis í 10-15%, </a:t>
            </a:r>
            <a:r>
              <a:rPr lang="en-US" sz="1200" b="0" i="0" kern="1200" dirty="0" err="1">
                <a:solidFill>
                  <a:schemeClr val="tx1"/>
                </a:solidFill>
                <a:effectLst/>
                <a:latin typeface="+mn-lt"/>
                <a:ea typeface="MS PGothic" pitchFamily="34" charset="-128"/>
                <a:cs typeface="+mn-cs"/>
              </a:rPr>
              <a:t>oftast</a:t>
            </a:r>
            <a:r>
              <a:rPr lang="en-US" sz="1200" b="0" i="0" kern="1200" dirty="0">
                <a:solidFill>
                  <a:schemeClr val="tx1"/>
                </a:solidFill>
                <a:effectLst/>
                <a:latin typeface="+mn-lt"/>
                <a:ea typeface="MS PGothic" pitchFamily="34" charset="-128"/>
                <a:cs typeface="+mn-cs"/>
              </a:rPr>
              <a:t> pericarditis, </a:t>
            </a:r>
            <a:r>
              <a:rPr lang="en-US" sz="1200" b="0" i="0" kern="1200" dirty="0" err="1">
                <a:solidFill>
                  <a:schemeClr val="tx1"/>
                </a:solidFill>
                <a:effectLst/>
                <a:latin typeface="+mn-lt"/>
                <a:ea typeface="MS PGothic" pitchFamily="34" charset="-128"/>
                <a:cs typeface="+mn-cs"/>
              </a:rPr>
              <a:t>oftast</a:t>
            </a:r>
            <a:r>
              <a:rPr lang="en-US" sz="1200" b="0" i="0" kern="1200" dirty="0">
                <a:solidFill>
                  <a:schemeClr val="tx1"/>
                </a:solidFill>
                <a:effectLst/>
                <a:latin typeface="+mn-lt"/>
                <a:ea typeface="MS PGothic" pitchFamily="34" charset="-128"/>
                <a:cs typeface="+mn-cs"/>
              </a:rPr>
              <a:t> recurrent </a:t>
            </a:r>
            <a:r>
              <a:rPr lang="en-US" sz="1200" b="0" i="0" kern="1200" dirty="0" err="1">
                <a:solidFill>
                  <a:schemeClr val="tx1"/>
                </a:solidFill>
                <a:effectLst/>
                <a:latin typeface="+mn-lt"/>
                <a:ea typeface="MS PGothic" pitchFamily="34" charset="-128"/>
                <a:cs typeface="+mn-cs"/>
              </a:rPr>
              <a:t>en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góðkynja</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ástand</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Myocardit</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sjaldgæfari</a:t>
            </a:r>
            <a:r>
              <a:rPr lang="en-US" sz="1200" b="0" i="0" kern="1200" dirty="0">
                <a:solidFill>
                  <a:schemeClr val="tx1"/>
                </a:solidFill>
                <a:effectLst/>
                <a:latin typeface="+mn-lt"/>
                <a:ea typeface="MS PGothic" pitchFamily="34" charset="-128"/>
                <a:cs typeface="+mn-cs"/>
              </a:rPr>
              <a:t> </a:t>
            </a:r>
            <a:r>
              <a:rPr lang="en-US" sz="1200" b="0" i="0" kern="1200" err="1">
                <a:solidFill>
                  <a:schemeClr val="tx1"/>
                </a:solidFill>
                <a:effectLst/>
                <a:latin typeface="+mn-lt"/>
                <a:ea typeface="MS PGothic" pitchFamily="34" charset="-128"/>
                <a:cs typeface="+mn-cs"/>
              </a:rPr>
              <a:t>en</a:t>
            </a:r>
            <a:r>
              <a:rPr lang="en-US" sz="1200" b="0" i="0" kern="1200">
                <a:solidFill>
                  <a:schemeClr val="tx1"/>
                </a:solidFill>
                <a:effectLst/>
                <a:latin typeface="+mn-lt"/>
                <a:ea typeface="MS PGothic" pitchFamily="34" charset="-128"/>
                <a:cs typeface="+mn-cs"/>
              </a:rPr>
              <a:t> alvarlegri.</a:t>
            </a:r>
            <a:endParaRPr lang="en-US" sz="1200" b="0" i="0" kern="1200" dirty="0">
              <a:solidFill>
                <a:schemeClr val="tx1"/>
              </a:solidFill>
              <a:effectLst/>
              <a:latin typeface="+mn-lt"/>
              <a:ea typeface="MS PGothic" pitchFamily="34" charset="-128"/>
              <a:cs typeface="+mn-cs"/>
            </a:endParaRPr>
          </a:p>
          <a:p>
            <a:endParaRPr lang="en-US" sz="1200" b="0" i="0" kern="1200" dirty="0">
              <a:solidFill>
                <a:schemeClr val="tx1"/>
              </a:solidFill>
              <a:effectLst/>
              <a:latin typeface="+mn-lt"/>
              <a:ea typeface="MS PGothic" pitchFamily="34" charset="-128"/>
              <a:cs typeface="+mn-cs"/>
            </a:endParaRPr>
          </a:p>
          <a:p>
            <a:r>
              <a:rPr lang="en-US" sz="1200" b="0" i="0" kern="1200" dirty="0" err="1">
                <a:solidFill>
                  <a:schemeClr val="tx1"/>
                </a:solidFill>
                <a:effectLst/>
                <a:latin typeface="+mn-lt"/>
                <a:ea typeface="MS PGothic" pitchFamily="34" charset="-128"/>
                <a:cs typeface="+mn-cs"/>
              </a:rPr>
              <a:t>Miðtaugakerfiseinkenni</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sjaldgæf</a:t>
            </a:r>
            <a:r>
              <a:rPr lang="en-US" sz="1200" b="0" i="0" kern="1200" dirty="0">
                <a:solidFill>
                  <a:schemeClr val="tx1"/>
                </a:solidFill>
                <a:effectLst/>
                <a:latin typeface="+mn-lt"/>
                <a:ea typeface="MS PGothic" pitchFamily="34" charset="-128"/>
                <a:cs typeface="+mn-cs"/>
              </a:rPr>
              <a:t>, flog, </a:t>
            </a:r>
            <a:r>
              <a:rPr lang="en-US" sz="1200" b="0" i="0" kern="1200" dirty="0" err="1">
                <a:solidFill>
                  <a:schemeClr val="tx1"/>
                </a:solidFill>
                <a:effectLst/>
                <a:latin typeface="+mn-lt"/>
                <a:ea typeface="MS PGothic" pitchFamily="34" charset="-128"/>
                <a:cs typeface="+mn-cs"/>
              </a:rPr>
              <a:t>skert</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meðvitund</a:t>
            </a:r>
            <a:r>
              <a:rPr lang="en-US" sz="1200" b="0" i="0" kern="1200">
                <a:solidFill>
                  <a:schemeClr val="tx1"/>
                </a:solidFill>
                <a:effectLst/>
                <a:latin typeface="+mn-lt"/>
                <a:ea typeface="MS PGothic" pitchFamily="34" charset="-128"/>
                <a:cs typeface="+mn-cs"/>
              </a:rPr>
              <a:t>, meningismus.</a:t>
            </a:r>
            <a:endParaRPr lang="en-US" sz="1200" b="0" i="0" kern="1200" dirty="0">
              <a:solidFill>
                <a:schemeClr val="tx1"/>
              </a:solidFill>
              <a:effectLst/>
              <a:latin typeface="+mn-lt"/>
              <a:ea typeface="MS PGothic" pitchFamily="34" charset="-128"/>
              <a:cs typeface="+mn-cs"/>
            </a:endParaRPr>
          </a:p>
          <a:p>
            <a:endParaRPr lang="en-US" sz="1200" b="0" i="0" kern="1200" dirty="0">
              <a:solidFill>
                <a:schemeClr val="tx1"/>
              </a:solidFill>
              <a:effectLst/>
              <a:latin typeface="+mn-lt"/>
              <a:ea typeface="MS PGothic" pitchFamily="34" charset="-128"/>
              <a:cs typeface="+mn-cs"/>
            </a:endParaRPr>
          </a:p>
          <a:p>
            <a:r>
              <a:rPr lang="en-US" sz="1200" b="0" i="0" kern="1200" dirty="0">
                <a:solidFill>
                  <a:schemeClr val="tx1"/>
                </a:solidFill>
                <a:effectLst/>
                <a:latin typeface="+mn-lt"/>
                <a:ea typeface="MS PGothic" pitchFamily="34" charset="-128"/>
                <a:cs typeface="+mn-cs"/>
              </a:rPr>
              <a:t>Uveitis </a:t>
            </a:r>
            <a:r>
              <a:rPr lang="en-US" sz="1200" b="0" i="0" kern="1200" dirty="0" err="1">
                <a:solidFill>
                  <a:schemeClr val="tx1"/>
                </a:solidFill>
                <a:effectLst/>
                <a:latin typeface="+mn-lt"/>
                <a:ea typeface="MS PGothic" pitchFamily="34" charset="-128"/>
                <a:cs typeface="+mn-cs"/>
              </a:rPr>
              <a:t>lýst</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en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sjaldan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Lungnaaffection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sjaldan</a:t>
            </a:r>
            <a:r>
              <a:rPr lang="en-US" sz="1200" b="0" i="0" kern="1200" dirty="0">
                <a:solidFill>
                  <a:schemeClr val="tx1"/>
                </a:solidFill>
                <a:effectLst/>
                <a:latin typeface="+mn-lt"/>
                <a:ea typeface="MS PGothic" pitchFamily="34" charset="-128"/>
                <a:cs typeface="+mn-cs"/>
              </a:rPr>
              <a:t> </a:t>
            </a:r>
            <a:r>
              <a:rPr lang="en-US" sz="1200" b="0" i="0" kern="1200" dirty="0" err="1">
                <a:solidFill>
                  <a:schemeClr val="tx1"/>
                </a:solidFill>
                <a:effectLst/>
                <a:latin typeface="+mn-lt"/>
                <a:ea typeface="MS PGothic" pitchFamily="34" charset="-128"/>
                <a:cs typeface="+mn-cs"/>
              </a:rPr>
              <a:t>lýst</a:t>
            </a:r>
            <a:r>
              <a:rPr lang="en-US" sz="1200" b="0" i="0" kern="1200" dirty="0">
                <a:solidFill>
                  <a:schemeClr val="tx1"/>
                </a:solidFill>
                <a:effectLst/>
                <a:latin typeface="+mn-lt"/>
                <a:ea typeface="MS PGothic" pitchFamily="34" charset="-128"/>
                <a:cs typeface="+mn-cs"/>
              </a:rPr>
              <a:t>.</a:t>
            </a:r>
            <a:endParaRPr lang="is-IS" dirty="0"/>
          </a:p>
        </p:txBody>
      </p:sp>
      <p:sp>
        <p:nvSpPr>
          <p:cNvPr id="4" name="Slide Number Placeholder 3"/>
          <p:cNvSpPr>
            <a:spLocks noGrp="1"/>
          </p:cNvSpPr>
          <p:nvPr>
            <p:ph type="sldNum" sz="quarter" idx="5"/>
          </p:nvPr>
        </p:nvSpPr>
        <p:spPr/>
        <p:txBody>
          <a:bodyPr/>
          <a:lstStyle/>
          <a:p>
            <a:fld id="{5FB08362-2E5B-410B-96DC-EC4A0C54B0F8}" type="slidenum">
              <a:rPr lang="en-US" smtClean="0"/>
              <a:pPr/>
              <a:t>29</a:t>
            </a:fld>
            <a:endParaRPr lang="en-US"/>
          </a:p>
        </p:txBody>
      </p:sp>
    </p:spTree>
    <p:extLst>
      <p:ext uri="{BB962C8B-B14F-4D97-AF65-F5344CB8AC3E}">
        <p14:creationId xmlns:p14="http://schemas.microsoft.com/office/powerpoint/2010/main" val="2338251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a:solidFill>
                  <a:schemeClr val="tx1"/>
                </a:solidFill>
                <a:effectLst/>
                <a:latin typeface="+mn-lt"/>
                <a:ea typeface="MS PGothic" pitchFamily="34" charset="-128"/>
                <a:cs typeface="+mn-cs"/>
              </a:rPr>
              <a:t>Binstadt BA, Levine JC, Nigrovic PA, et al. Coronary artery dilation among patients presenting with systemic-onset juvenile idiopathic arthritis. </a:t>
            </a:r>
            <a:r>
              <a:rPr lang="is-IS" sz="1200" b="0" i="1" kern="1200" dirty="0">
                <a:solidFill>
                  <a:schemeClr val="tx1"/>
                </a:solidFill>
                <a:effectLst/>
                <a:latin typeface="+mn-lt"/>
                <a:ea typeface="MS PGothic" pitchFamily="34" charset="-128"/>
                <a:cs typeface="+mn-cs"/>
              </a:rPr>
              <a:t>Pediatrics</a:t>
            </a:r>
            <a:r>
              <a:rPr lang="is-IS" sz="1200" b="0" i="0" kern="1200" dirty="0">
                <a:solidFill>
                  <a:schemeClr val="tx1"/>
                </a:solidFill>
                <a:effectLst/>
                <a:latin typeface="+mn-lt"/>
                <a:ea typeface="MS PGothic" pitchFamily="34" charset="-128"/>
                <a:cs typeface="+mn-cs"/>
              </a:rPr>
              <a:t>. 2005;116(1):e89–e93. </a:t>
            </a:r>
            <a:endParaRPr lang="is-IS" dirty="0"/>
          </a:p>
        </p:txBody>
      </p:sp>
      <p:sp>
        <p:nvSpPr>
          <p:cNvPr id="4" name="Slide Number Placeholder 3"/>
          <p:cNvSpPr>
            <a:spLocks noGrp="1"/>
          </p:cNvSpPr>
          <p:nvPr>
            <p:ph type="sldNum" sz="quarter" idx="5"/>
          </p:nvPr>
        </p:nvSpPr>
        <p:spPr/>
        <p:txBody>
          <a:bodyPr/>
          <a:lstStyle/>
          <a:p>
            <a:fld id="{5FB08362-2E5B-410B-96DC-EC4A0C54B0F8}" type="slidenum">
              <a:rPr lang="en-US" smtClean="0"/>
              <a:pPr/>
              <a:t>30</a:t>
            </a:fld>
            <a:endParaRPr lang="en-US"/>
          </a:p>
        </p:txBody>
      </p:sp>
    </p:spTree>
    <p:extLst>
      <p:ext uri="{BB962C8B-B14F-4D97-AF65-F5344CB8AC3E}">
        <p14:creationId xmlns:p14="http://schemas.microsoft.com/office/powerpoint/2010/main" val="3823350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Convergent pathways of the </a:t>
            </a:r>
            <a:r>
              <a:rPr lang="en-US" dirty="0" err="1"/>
              <a:t>hyperferritinemic</a:t>
            </a:r>
            <a:r>
              <a:rPr lang="en-US" dirty="0"/>
              <a:t> syndromes HLH and MAS. In a typical immune response, infectious (often viral) triggers induce activation and expansion of specific CD8+ cytotoxic T Lymphocytes (CTLs). Both CD8+ CTLs and NK cells receive signals from antigen-presenting cells (APCs), leading to enhanced </a:t>
            </a:r>
            <a:r>
              <a:rPr lang="en-US" dirty="0" err="1"/>
              <a:t>IFNγ</a:t>
            </a:r>
            <a:r>
              <a:rPr lang="en-US" dirty="0"/>
              <a:t> production and cytolytic killing (red arrows). Contraction and resolution of the immune response also depend upon NK cell killing of activated lymphocytes. In HLH, impaired CTL function leads an inability to kill target cells and excessive </a:t>
            </a:r>
            <a:r>
              <a:rPr lang="en-US" dirty="0" err="1"/>
              <a:t>IFNγ</a:t>
            </a:r>
            <a:r>
              <a:rPr lang="en-US" dirty="0"/>
              <a:t> production. </a:t>
            </a:r>
            <a:r>
              <a:rPr lang="en-US" dirty="0" err="1"/>
              <a:t>IFNγ</a:t>
            </a:r>
            <a:r>
              <a:rPr lang="en-US" dirty="0"/>
              <a:t> has essential roles in activating macrophages, which produce high levels of inflammatory cytokines and further enhance the CTL response. Absent NK cell cytotoxicity further leads to inability to contract the immune response. During MAS, innate immune activation including excessive IL-18 production, drives activation and expansion of CTLs to overproduce </a:t>
            </a:r>
            <a:r>
              <a:rPr lang="en-US" dirty="0" err="1"/>
              <a:t>IFNγ</a:t>
            </a:r>
            <a:r>
              <a:rPr lang="en-US" dirty="0"/>
              <a:t>, which further stimulating macrophages to produce inflammatory cytokines. Partial genetic or acquired CTL and NK cell defects may augment this </a:t>
            </a:r>
            <a:r>
              <a:rPr lang="en-US" dirty="0" err="1"/>
              <a:t>IFNγ</a:t>
            </a:r>
            <a:r>
              <a:rPr lang="en-US" dirty="0"/>
              <a:t> response and similarly impair resolution of inflammation. In both HLH and MAS, this overwhelming immune activation leads to a systemic cytokine storm.</a:t>
            </a:r>
          </a:p>
        </p:txBody>
      </p:sp>
      <p:sp>
        <p:nvSpPr>
          <p:cNvPr id="4" name="Slide Number Placeholder 3"/>
          <p:cNvSpPr>
            <a:spLocks noGrp="1"/>
          </p:cNvSpPr>
          <p:nvPr>
            <p:ph type="sldNum" sz="quarter" idx="10"/>
          </p:nvPr>
        </p:nvSpPr>
        <p:spPr/>
        <p:txBody>
          <a:bodyPr/>
          <a:lstStyle/>
          <a:p>
            <a:fld id="{5FB08362-2E5B-410B-96DC-EC4A0C54B0F8}"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aseline="0" dirty="0"/>
              <a:t>Tendinitis, fasciitis, apophysit... Vöðvabólga, vaxtarverkir, chronic pain syndrome, vefjagigt...</a:t>
            </a:r>
          </a:p>
          <a:p>
            <a:r>
              <a:rPr lang="sv-SE" baseline="0" dirty="0"/>
              <a:t>Iðrabólgur salmonella, shigella, campylobacter, yersinia</a:t>
            </a:r>
          </a:p>
          <a:p>
            <a:r>
              <a:rPr lang="sv-SE" baseline="0" dirty="0"/>
              <a:t>Rheumatic fever Strep. Pyogenes major Jones criteria carditis, polyarthritis, chorea, erythema marginatum, subcutaneous noduli, minor arthralgia, fever, high acute phase reactants plus evidence for S.p. Infection serology, culture, Streptest, scarlatina, EKG with prolonged PR interval.</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a:t>
            </a:r>
            <a:r>
              <a:rPr lang="en-US" dirty="0" err="1"/>
              <a:t>svara</a:t>
            </a:r>
            <a:r>
              <a:rPr lang="en-US" dirty="0"/>
              <a:t> IL-1 </a:t>
            </a:r>
            <a:r>
              <a:rPr lang="en-US" dirty="0" err="1"/>
              <a:t>blokka</a:t>
            </a:r>
            <a:r>
              <a:rPr lang="en-US" dirty="0"/>
              <a:t> </a:t>
            </a:r>
            <a:r>
              <a:rPr lang="en-US" dirty="0" err="1"/>
              <a:t>gróft</a:t>
            </a:r>
            <a:r>
              <a:rPr lang="en-US" dirty="0"/>
              <a:t> </a:t>
            </a:r>
            <a:r>
              <a:rPr lang="en-US" dirty="0" err="1"/>
              <a:t>séð</a:t>
            </a:r>
            <a:r>
              <a:rPr lang="en-US" dirty="0"/>
              <a:t>, </a:t>
            </a:r>
            <a:r>
              <a:rPr lang="en-US" dirty="0" err="1"/>
              <a:t>mismunandi</a:t>
            </a:r>
            <a:r>
              <a:rPr lang="en-US" dirty="0"/>
              <a:t> </a:t>
            </a:r>
            <a:r>
              <a:rPr lang="en-US" dirty="0" err="1"/>
              <a:t>rannsóknir</a:t>
            </a:r>
            <a:r>
              <a:rPr lang="en-US" dirty="0"/>
              <a:t>, </a:t>
            </a:r>
            <a:r>
              <a:rPr lang="en-US" dirty="0" err="1"/>
              <a:t>sama</a:t>
            </a:r>
            <a:r>
              <a:rPr lang="en-US" dirty="0"/>
              <a:t> </a:t>
            </a:r>
            <a:r>
              <a:rPr lang="en-US" dirty="0" err="1"/>
              <a:t>gildir</a:t>
            </a:r>
            <a:r>
              <a:rPr lang="en-US" dirty="0"/>
              <a:t> um IL-6 </a:t>
            </a:r>
            <a:r>
              <a:rPr lang="en-US" dirty="0" err="1"/>
              <a:t>blokka</a:t>
            </a:r>
            <a:r>
              <a:rPr lang="en-US" dirty="0"/>
              <a:t>. </a:t>
            </a:r>
            <a:r>
              <a:rPr lang="en-US" dirty="0" err="1"/>
              <a:t>TNFalfa</a:t>
            </a:r>
            <a:r>
              <a:rPr lang="en-US" dirty="0"/>
              <a:t> </a:t>
            </a:r>
            <a:r>
              <a:rPr lang="en-US" dirty="0" err="1"/>
              <a:t>blokkar</a:t>
            </a:r>
            <a:r>
              <a:rPr lang="en-US" dirty="0"/>
              <a:t> </a:t>
            </a:r>
            <a:r>
              <a:rPr lang="en-US" dirty="0" err="1"/>
              <a:t>hlutasvörun</a:t>
            </a:r>
            <a:r>
              <a:rPr lang="en-US" dirty="0"/>
              <a:t>, ekki remission</a:t>
            </a:r>
            <a:endParaRPr lang="is-IS" dirty="0"/>
          </a:p>
        </p:txBody>
      </p:sp>
      <p:sp>
        <p:nvSpPr>
          <p:cNvPr id="4" name="Slide Number Placeholder 3"/>
          <p:cNvSpPr>
            <a:spLocks noGrp="1"/>
          </p:cNvSpPr>
          <p:nvPr>
            <p:ph type="sldNum" sz="quarter" idx="5"/>
          </p:nvPr>
        </p:nvSpPr>
        <p:spPr/>
        <p:txBody>
          <a:bodyPr/>
          <a:lstStyle/>
          <a:p>
            <a:fld id="{5FB08362-2E5B-410B-96DC-EC4A0C54B0F8}" type="slidenum">
              <a:rPr lang="en-US" smtClean="0"/>
              <a:pPr/>
              <a:t>32</a:t>
            </a:fld>
            <a:endParaRPr lang="en-US"/>
          </a:p>
        </p:txBody>
      </p:sp>
    </p:spTree>
    <p:extLst>
      <p:ext uri="{BB962C8B-B14F-4D97-AF65-F5344CB8AC3E}">
        <p14:creationId xmlns:p14="http://schemas.microsoft.com/office/powerpoint/2010/main" val="2115968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FB08362-2E5B-410B-96DC-EC4A0C54B0F8}" type="slidenum">
              <a:rPr lang="en-US" smtClean="0"/>
              <a:pPr/>
              <a:t>33</a:t>
            </a:fld>
            <a:endParaRPr lang="en-US"/>
          </a:p>
        </p:txBody>
      </p:sp>
    </p:spTree>
    <p:extLst>
      <p:ext uri="{BB962C8B-B14F-4D97-AF65-F5344CB8AC3E}">
        <p14:creationId xmlns:p14="http://schemas.microsoft.com/office/powerpoint/2010/main" val="1850754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Familial mediterranean</a:t>
            </a:r>
            <a:r>
              <a:rPr lang="sv-SE" baseline="0" dirty="0"/>
              <a:t> fever, tumour necrosis factor receptor associated syndrome, cryopyrin associated periodic syndrome, hyper IgD with periodic fever, pyogen arthritis with pyoderma gangrenosum oand acne, Blaus granulomatous arthritis and uveitis</a:t>
            </a:r>
            <a:endParaRPr lang="sv-SE" dirty="0"/>
          </a:p>
        </p:txBody>
      </p:sp>
      <p:sp>
        <p:nvSpPr>
          <p:cNvPr id="4" name="Slide Number Placeholder 3"/>
          <p:cNvSpPr>
            <a:spLocks noGrp="1"/>
          </p:cNvSpPr>
          <p:nvPr>
            <p:ph type="sldNum" sz="quarter" idx="10"/>
          </p:nvPr>
        </p:nvSpPr>
        <p:spPr/>
        <p:txBody>
          <a:bodyPr/>
          <a:lstStyle/>
          <a:p>
            <a:fld id="{70BFDE8B-C3E9-4AF7-ABC6-73DF3776E70F}"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4</a:t>
            </a:fld>
            <a:endParaRPr lang="en-US"/>
          </a:p>
        </p:txBody>
      </p:sp>
    </p:spTree>
    <p:extLst>
      <p:ext uri="{BB962C8B-B14F-4D97-AF65-F5344CB8AC3E}">
        <p14:creationId xmlns:p14="http://schemas.microsoft.com/office/powerpoint/2010/main" val="204541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B08362-2E5B-410B-96DC-EC4A0C54B0F8}" type="slidenum">
              <a:rPr lang="en-US" smtClean="0"/>
              <a:pPr/>
              <a:t>5</a:t>
            </a:fld>
            <a:endParaRPr lang="en-US"/>
          </a:p>
        </p:txBody>
      </p:sp>
    </p:spTree>
    <p:extLst>
      <p:ext uri="{BB962C8B-B14F-4D97-AF65-F5344CB8AC3E}">
        <p14:creationId xmlns:p14="http://schemas.microsoft.com/office/powerpoint/2010/main" val="33335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70BFDE8B-C3E9-4AF7-ABC6-73DF3776E7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idx="10"/>
          </p:nvPr>
        </p:nvSpPr>
        <p:spPr/>
        <p:txBody>
          <a:bodyPr/>
          <a:lstStyle/>
          <a:p>
            <a:fld id="{3DB8634D-6861-4123-B33E-4A69BC3594D0}"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idx="10"/>
          </p:nvPr>
        </p:nvSpPr>
        <p:spPr/>
        <p:txBody>
          <a:bodyPr/>
          <a:lstStyle/>
          <a:p>
            <a:fld id="{3DB8634D-6861-4123-B33E-4A69BC3594D0}"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idx="10"/>
          </p:nvPr>
        </p:nvSpPr>
        <p:spPr/>
        <p:txBody>
          <a:bodyPr/>
          <a:lstStyle/>
          <a:p>
            <a:fld id="{3DB8634D-6861-4123-B33E-4A69BC3594D0}"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7.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8.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9088" y="4965700"/>
            <a:ext cx="8642350" cy="1573213"/>
          </a:xfrm>
          <a:prstGeom prst="rect">
            <a:avLst/>
          </a:prstGeom>
          <a:solidFill>
            <a:srgbClr val="948B8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19088" y="3448050"/>
            <a:ext cx="8642350" cy="1516063"/>
          </a:xfrm>
          <a:prstGeom prst="rect">
            <a:avLst/>
          </a:prstGeom>
          <a:solidFill>
            <a:srgbClr val="A29B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19088" y="311150"/>
            <a:ext cx="8642350" cy="3136900"/>
          </a:xfrm>
          <a:prstGeom prst="rect">
            <a:avLst/>
          </a:prstGeom>
          <a:solidFill>
            <a:srgbClr val="AAAAA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8961438" y="4965700"/>
            <a:ext cx="2897187" cy="1573213"/>
          </a:xfrm>
          <a:prstGeom prst="rect">
            <a:avLst/>
          </a:prstGeom>
          <a:solidFill>
            <a:srgbClr val="529BC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961438" y="3448050"/>
            <a:ext cx="2897187" cy="1517650"/>
          </a:xfrm>
          <a:prstGeom prst="rect">
            <a:avLst/>
          </a:prstGeom>
          <a:solidFill>
            <a:srgbClr val="77AEC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8961438" y="311150"/>
            <a:ext cx="2897187" cy="3136900"/>
          </a:xfrm>
          <a:prstGeom prst="rect">
            <a:avLst/>
          </a:prstGeom>
          <a:solidFill>
            <a:srgbClr val="98C2D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11" name="Picture 16" descr="LHS_isl_lit_landscape-01.png"/>
          <p:cNvPicPr>
            <a:picLocks noChangeAspect="1"/>
          </p:cNvPicPr>
          <p:nvPr/>
        </p:nvPicPr>
        <p:blipFill>
          <a:blip r:embed="rId3" cstate="print"/>
          <a:srcRect/>
          <a:stretch>
            <a:fillRect/>
          </a:stretch>
        </p:blipFill>
        <p:spPr bwMode="auto">
          <a:xfrm>
            <a:off x="10440988" y="395288"/>
            <a:ext cx="1335087" cy="395287"/>
          </a:xfrm>
          <a:prstGeom prst="rect">
            <a:avLst/>
          </a:prstGeom>
          <a:noFill/>
          <a:ln w="9525">
            <a:noFill/>
            <a:miter lim="800000"/>
            <a:headEnd/>
            <a:tailEnd/>
          </a:ln>
        </p:spPr>
      </p:pic>
      <p:sp>
        <p:nvSpPr>
          <p:cNvPr id="2" name="Title 1"/>
          <p:cNvSpPr>
            <a:spLocks noGrp="1"/>
          </p:cNvSpPr>
          <p:nvPr>
            <p:ph type="title"/>
          </p:nvPr>
        </p:nvSpPr>
        <p:spPr>
          <a:xfrm>
            <a:off x="1762724" y="3447289"/>
            <a:ext cx="7199026" cy="1517436"/>
          </a:xfrm>
        </p:spPr>
        <p:txBody>
          <a:bodyPr/>
          <a:lstStyle>
            <a:lvl1pPr>
              <a:defRPr sz="3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762724" y="5065308"/>
            <a:ext cx="7196328" cy="919567"/>
          </a:xfrm>
        </p:spPr>
        <p:txBody>
          <a:bodyPr>
            <a:normAutofit/>
          </a:bodyPr>
          <a:lstStyle>
            <a:lvl1pPr marL="0" indent="0">
              <a:spcBef>
                <a:spcPts val="20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Left Content with Dark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1"/>
          <p:cNvSpPr/>
          <p:nvPr/>
        </p:nvSpPr>
        <p:spPr>
          <a:xfrm>
            <a:off x="323850" y="312738"/>
            <a:ext cx="6545263" cy="6226175"/>
          </a:xfrm>
          <a:custGeom>
            <a:avLst/>
            <a:gdLst/>
            <a:ahLst/>
            <a:cxnLst/>
            <a:rect l="l" t="t" r="r" b="b"/>
            <a:pathLst>
              <a:path w="11547642" h="6225117">
                <a:moveTo>
                  <a:pt x="0" y="0"/>
                </a:moveTo>
                <a:lnTo>
                  <a:pt x="11547642" y="0"/>
                </a:lnTo>
                <a:lnTo>
                  <a:pt x="11547642" y="6225117"/>
                </a:lnTo>
                <a:lnTo>
                  <a:pt x="0" y="6225117"/>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6" name="Picture 10" descr="LHS_isl_lit_landscape-01.png"/>
          <p:cNvPicPr>
            <a:picLocks noChangeAspect="1"/>
          </p:cNvPicPr>
          <p:nvPr/>
        </p:nvPicPr>
        <p:blipFill>
          <a:blip r:embed="rId4" cstate="print"/>
          <a:srcRect/>
          <a:stretch>
            <a:fillRect/>
          </a:stretch>
        </p:blipFill>
        <p:spPr bwMode="auto">
          <a:xfrm>
            <a:off x="5411788" y="395288"/>
            <a:ext cx="1335087" cy="395287"/>
          </a:xfrm>
          <a:prstGeom prst="rect">
            <a:avLst/>
          </a:prstGeom>
          <a:noFill/>
          <a:ln w="9525">
            <a:noFill/>
            <a:miter lim="800000"/>
            <a:headEnd/>
            <a:tailEnd/>
          </a:ln>
        </p:spPr>
      </p:pic>
      <p:sp>
        <p:nvSpPr>
          <p:cNvPr id="2" name="Title 1"/>
          <p:cNvSpPr>
            <a:spLocks noGrp="1"/>
          </p:cNvSpPr>
          <p:nvPr>
            <p:ph type="title"/>
          </p:nvPr>
        </p:nvSpPr>
        <p:spPr>
          <a:xfrm>
            <a:off x="1119378" y="655784"/>
            <a:ext cx="4367022" cy="837557"/>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1119378" y="1962150"/>
            <a:ext cx="4976622"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7"/>
          <p:cNvSpPr>
            <a:spLocks noGrp="1"/>
          </p:cNvSpPr>
          <p:nvPr>
            <p:ph type="ftr" sz="quarter" idx="10"/>
          </p:nvPr>
        </p:nvSpPr>
        <p:spPr>
          <a:xfrm>
            <a:off x="1119188" y="6010275"/>
            <a:ext cx="4529137" cy="244475"/>
          </a:xfrm>
        </p:spPr>
        <p:txBody>
          <a:bodyPr/>
          <a:lstStyle>
            <a:lvl1pPr>
              <a:defRPr/>
            </a:lvl1pPr>
          </a:lstStyle>
          <a:p>
            <a:pPr>
              <a:defRPr/>
            </a:pPr>
            <a:endParaRPr lang="en-US"/>
          </a:p>
        </p:txBody>
      </p:sp>
      <p:sp>
        <p:nvSpPr>
          <p:cNvPr id="8" name="Slide Number Placeholder 18"/>
          <p:cNvSpPr>
            <a:spLocks noGrp="1"/>
          </p:cNvSpPr>
          <p:nvPr>
            <p:ph type="sldNum" sz="quarter" idx="11"/>
          </p:nvPr>
        </p:nvSpPr>
        <p:spPr>
          <a:xfrm>
            <a:off x="5638800" y="6010275"/>
            <a:ext cx="457200" cy="246063"/>
          </a:xfrm>
        </p:spPr>
        <p:txBody>
          <a:bodyPr/>
          <a:lstStyle>
            <a:lvl1pPr>
              <a:defRPr/>
            </a:lvl1pPr>
          </a:lstStyle>
          <a:p>
            <a:fld id="{6BC3B6D8-17BF-4F65-B357-1A0863D25D8B}"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36803" y="1681163"/>
            <a:ext cx="4297680" cy="586549"/>
          </a:xfrm>
        </p:spPr>
        <p:txBody>
          <a:bodyPr anchor="b">
            <a:no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36803" y="2313432"/>
            <a:ext cx="4297680" cy="367144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7520" y="1681163"/>
            <a:ext cx="4297680" cy="586549"/>
          </a:xfrm>
        </p:spPr>
        <p:txBody>
          <a:bodyPr anchor="b">
            <a:no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7520" y="2313432"/>
            <a:ext cx="4297680" cy="3671443"/>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p:nvPr>
        </p:nvSpPr>
        <p:spPr>
          <a:xfrm>
            <a:off x="1736803" y="655784"/>
            <a:ext cx="8718397" cy="837557"/>
          </a:xfrm>
        </p:spPr>
        <p:txBody>
          <a:bodyPr/>
          <a:lstStyle/>
          <a:p>
            <a:r>
              <a:rPr lang="en-US"/>
              <a:t>Click to edit Master title style</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9102FB90-BACB-44CC-97FC-0DE601E92E42}"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B44CE89D-4377-4E39-BF54-9E35DF6415C7}" type="slidenum">
              <a:rPr lang="en-US"/>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Light Picture with Blue Caption">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438" y="5516563"/>
            <a:ext cx="11547475" cy="1039812"/>
          </a:xfrm>
          <a:prstGeom prst="rect">
            <a:avLst/>
          </a:prstGeom>
          <a:solidFill>
            <a:srgbClr val="BDB7B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sp>
        <p:nvSpPr>
          <p:cNvPr id="2" name="Title 1"/>
          <p:cNvSpPr>
            <a:spLocks noGrp="1"/>
          </p:cNvSpPr>
          <p:nvPr>
            <p:ph type="title"/>
          </p:nvPr>
        </p:nvSpPr>
        <p:spPr>
          <a:xfrm>
            <a:off x="1769072" y="5530501"/>
            <a:ext cx="8718397" cy="1025573"/>
          </a:xfrm>
        </p:spPr>
        <p:txBody>
          <a:bodyPr anchor="ctr"/>
          <a:lstStyle>
            <a:lvl1pPr>
              <a:defRPr sz="200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Dark Picture with Blue Caption">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438" y="5516563"/>
            <a:ext cx="11547475" cy="1039812"/>
          </a:xfrm>
          <a:prstGeom prst="rect">
            <a:avLst/>
          </a:prstGeom>
          <a:solidFill>
            <a:srgbClr val="77AEC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sp>
        <p:nvSpPr>
          <p:cNvPr id="2" name="Title 1"/>
          <p:cNvSpPr>
            <a:spLocks noGrp="1"/>
          </p:cNvSpPr>
          <p:nvPr>
            <p:ph type="title"/>
          </p:nvPr>
        </p:nvSpPr>
        <p:spPr>
          <a:xfrm>
            <a:off x="1769072" y="5530501"/>
            <a:ext cx="8718397" cy="1025573"/>
          </a:xfrm>
        </p:spPr>
        <p:txBody>
          <a:bodyPr anchor="ctr"/>
          <a:lstStyle>
            <a:lvl1pPr>
              <a:defRPr sz="2000" baseline="0">
                <a:solidFill>
                  <a:schemeClr val="bg1"/>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8" descr="LHS_isl_lit_landscape-01.png"/>
          <p:cNvPicPr>
            <a:picLocks noChangeAspect="1"/>
          </p:cNvPicPr>
          <p:nvPr/>
        </p:nvPicPr>
        <p:blipFill>
          <a:blip r:embed="rId2" cstate="print"/>
          <a:srcRect/>
          <a:stretch>
            <a:fillRect/>
          </a:stretch>
        </p:blipFill>
        <p:spPr bwMode="auto">
          <a:xfrm>
            <a:off x="10440988" y="395288"/>
            <a:ext cx="1335087" cy="395287"/>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fld id="{11E16674-77CE-4F8D-A577-F83E2D1FC7F4}" type="slidenum">
              <a:rPr lang="en-US"/>
              <a:pPr/>
              <a:t>‹#›</a:t>
            </a:fld>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Blue Border">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0213332A-5645-4080-9E4F-8C9C756B1035}" type="slidenum">
              <a:rPr lang="en-US"/>
              <a:pPr/>
              <a:t>‹#›</a:t>
            </a:fld>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Dark Full-Frame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_Dark Full-Frame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3" name="Picture 9" descr="LHS_isl_lit_landscape-01.png"/>
          <p:cNvPicPr>
            <a:picLocks noChangeAspect="1"/>
          </p:cNvPicPr>
          <p:nvPr/>
        </p:nvPicPr>
        <p:blipFill>
          <a:blip r:embed="rId4" cstate="print"/>
          <a:srcRect/>
          <a:stretch>
            <a:fillRect/>
          </a:stretch>
        </p:blipFill>
        <p:spPr bwMode="auto">
          <a:xfrm>
            <a:off x="10440988" y="395288"/>
            <a:ext cx="1335087" cy="395287"/>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6802" y="655784"/>
            <a:ext cx="8718397" cy="837557"/>
          </a:xfrm>
        </p:spPr>
        <p:txBody>
          <a:bodyPr/>
          <a:lstStyle/>
          <a:p>
            <a:r>
              <a:rPr lang="en-US"/>
              <a:t>Click to edit Master title style</a:t>
            </a:r>
            <a:endParaRPr lang="en-US" dirty="0"/>
          </a:p>
        </p:txBody>
      </p:sp>
      <p:sp>
        <p:nvSpPr>
          <p:cNvPr id="3" name="Content Placeholder 2"/>
          <p:cNvSpPr>
            <a:spLocks noGrp="1"/>
          </p:cNvSpPr>
          <p:nvPr>
            <p:ph idx="1"/>
          </p:nvPr>
        </p:nvSpPr>
        <p:spPr>
          <a:xfrm>
            <a:off x="1734312" y="1962150"/>
            <a:ext cx="8723376" cy="402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BE1A9339-136E-465C-A5E3-3CA280A0FB04}" type="slidenum">
              <a:rPr lang="en-US"/>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_Dark Full-Frame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32"/>
          <p:cNvSpPr/>
          <p:nvPr/>
        </p:nvSpPr>
        <p:spPr>
          <a:xfrm>
            <a:off x="0" y="0"/>
            <a:ext cx="12188825" cy="6858000"/>
          </a:xfrm>
          <a:custGeom>
            <a:avLst/>
            <a:gdLst/>
            <a:ahLst/>
            <a:cxnLst/>
            <a:rect l="l" t="t" r="r" b="b"/>
            <a:pathLst>
              <a:path w="12188952" h="6858000">
                <a:moveTo>
                  <a:pt x="319535" y="313267"/>
                </a:moveTo>
                <a:lnTo>
                  <a:pt x="319535" y="6538384"/>
                </a:lnTo>
                <a:lnTo>
                  <a:pt x="11867177" y="6538384"/>
                </a:lnTo>
                <a:lnTo>
                  <a:pt x="11867177" y="313267"/>
                </a:lnTo>
                <a:close/>
                <a:moveTo>
                  <a:pt x="0" y="0"/>
                </a:moveTo>
                <a:lnTo>
                  <a:pt x="12188952" y="0"/>
                </a:lnTo>
                <a:lnTo>
                  <a:pt x="12188952" y="6858000"/>
                </a:lnTo>
                <a:lnTo>
                  <a:pt x="0" y="6858000"/>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3" name="Rectangle 2"/>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4" name="Picture 10" descr="LHS_isl_lit_landscape-01.png"/>
          <p:cNvPicPr>
            <a:picLocks noChangeAspect="1"/>
          </p:cNvPicPr>
          <p:nvPr/>
        </p:nvPicPr>
        <p:blipFill>
          <a:blip r:embed="rId4" cstate="print"/>
          <a:srcRect/>
          <a:stretch>
            <a:fillRect/>
          </a:stretch>
        </p:blipFill>
        <p:spPr bwMode="auto">
          <a:xfrm>
            <a:off x="10440988" y="395288"/>
            <a:ext cx="1335087" cy="395287"/>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6803" y="1962149"/>
            <a:ext cx="5755678" cy="402157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31038" y="1962149"/>
            <a:ext cx="2824162" cy="40227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p:cNvSpPr>
            <a:spLocks noGrp="1"/>
          </p:cNvSpPr>
          <p:nvPr>
            <p:ph type="title"/>
          </p:nvPr>
        </p:nvSpPr>
        <p:spPr>
          <a:xfrm>
            <a:off x="1736803" y="655784"/>
            <a:ext cx="8718397" cy="837557"/>
          </a:xfrm>
        </p:spPr>
        <p:txBody>
          <a:bodyPr/>
          <a:lstStyle/>
          <a:p>
            <a:r>
              <a:rPr lang="en-US"/>
              <a:t>Click to edit Master title style</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F8648248-FD97-42B1-9391-3EC9BF8D278A}" type="slidenum">
              <a:rPr lang="en-US"/>
              <a:pPr/>
              <a:t>‹#›</a:t>
            </a:fld>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734312" y="1724024"/>
            <a:ext cx="8723376" cy="4260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2C986EEF-6EF9-4DE5-8420-565A20E2B417}" type="slidenum">
              <a:rPr lang="en-US"/>
              <a:pPr/>
              <a:t>‹#›</a:t>
            </a:fld>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66749"/>
            <a:ext cx="1741488" cy="583882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44664" y="666749"/>
            <a:ext cx="6827836" cy="58388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a:xfrm rot="5400000">
            <a:off x="-1185068" y="3229768"/>
            <a:ext cx="5372100" cy="246063"/>
          </a:xfrm>
        </p:spPr>
        <p:txBody>
          <a:bodyPr/>
          <a:lstStyle>
            <a:lvl1pPr>
              <a:defRPr/>
            </a:lvl1pPr>
          </a:lstStyle>
          <a:p>
            <a:pPr>
              <a:defRPr/>
            </a:pPr>
            <a:endParaRPr lang="en-US"/>
          </a:p>
        </p:txBody>
      </p:sp>
      <p:sp>
        <p:nvSpPr>
          <p:cNvPr id="5" name="Slide Number Placeholder 5"/>
          <p:cNvSpPr>
            <a:spLocks noGrp="1"/>
          </p:cNvSpPr>
          <p:nvPr>
            <p:ph type="sldNum" sz="quarter" idx="11"/>
          </p:nvPr>
        </p:nvSpPr>
        <p:spPr>
          <a:xfrm rot="5400000">
            <a:off x="1272382" y="6153943"/>
            <a:ext cx="457200" cy="246063"/>
          </a:xfrm>
        </p:spPr>
        <p:txBody>
          <a:bodyPr/>
          <a:lstStyle>
            <a:lvl1pPr>
              <a:defRPr/>
            </a:lvl1pPr>
          </a:lstStyle>
          <a:p>
            <a:fld id="{0A5F3010-92A6-4288-96B8-F0DD2EE610F7}"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rey Title and Content">
    <p:bg bwMode="auto">
      <p:bgRef idx="1001">
        <a:schemeClr val="bg2"/>
      </p:bgRef>
    </p:bg>
    <p:spTree>
      <p:nvGrpSpPr>
        <p:cNvPr id="1" name=""/>
        <p:cNvGrpSpPr/>
        <p:nvPr/>
      </p:nvGrpSpPr>
      <p:grpSpPr>
        <a:xfrm>
          <a:off x="0" y="0"/>
          <a:ext cx="0" cy="0"/>
          <a:chOff x="0" y="0"/>
          <a:chExt cx="0" cy="0"/>
        </a:xfrm>
      </p:grpSpPr>
      <p:sp>
        <p:nvSpPr>
          <p:cNvPr id="4" name="Rectangle 32"/>
          <p:cNvSpPr/>
          <p:nvPr/>
        </p:nvSpPr>
        <p:spPr>
          <a:xfrm>
            <a:off x="0" y="0"/>
            <a:ext cx="12188825" cy="6858000"/>
          </a:xfrm>
          <a:custGeom>
            <a:avLst/>
            <a:gdLst/>
            <a:ahLst/>
            <a:cxnLst/>
            <a:rect l="l" t="t" r="r" b="b"/>
            <a:pathLst>
              <a:path w="12188952" h="6858000">
                <a:moveTo>
                  <a:pt x="319535" y="313267"/>
                </a:moveTo>
                <a:lnTo>
                  <a:pt x="319535" y="6538384"/>
                </a:lnTo>
                <a:lnTo>
                  <a:pt x="11867177" y="6538384"/>
                </a:lnTo>
                <a:lnTo>
                  <a:pt x="11867177" y="313267"/>
                </a:lnTo>
                <a:close/>
                <a:moveTo>
                  <a:pt x="0" y="0"/>
                </a:moveTo>
                <a:lnTo>
                  <a:pt x="12188952" y="0"/>
                </a:lnTo>
                <a:lnTo>
                  <a:pt x="12188952" y="6858000"/>
                </a:lnTo>
                <a:lnTo>
                  <a:pt x="0" y="6858000"/>
                </a:lnTo>
                <a:close/>
              </a:path>
            </a:pathLst>
          </a:custGeom>
          <a:solidFill>
            <a:schemeClr val="tx1"/>
          </a:solid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AC21DA5-88CB-42E2-B7DC-A76743B400D8}"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Grey Title and Content with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1"/>
          <p:cNvSpPr/>
          <p:nvPr/>
        </p:nvSpPr>
        <p:spPr>
          <a:xfrm>
            <a:off x="319088" y="312738"/>
            <a:ext cx="11547475" cy="6226175"/>
          </a:xfrm>
          <a:custGeom>
            <a:avLst/>
            <a:gdLst/>
            <a:ahLst/>
            <a:cxnLst/>
            <a:rect l="l" t="t" r="r" b="b"/>
            <a:pathLst>
              <a:path w="11547642" h="6225117">
                <a:moveTo>
                  <a:pt x="0" y="0"/>
                </a:moveTo>
                <a:lnTo>
                  <a:pt x="11547642" y="0"/>
                </a:lnTo>
                <a:lnTo>
                  <a:pt x="11547642" y="6225117"/>
                </a:lnTo>
                <a:lnTo>
                  <a:pt x="0" y="6225117"/>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6" name="Picture 10" descr="LHS_isl_lit_landscape-01.png"/>
          <p:cNvPicPr>
            <a:picLocks noChangeAspect="1"/>
          </p:cNvPicPr>
          <p:nvPr/>
        </p:nvPicPr>
        <p:blipFill>
          <a:blip r:embed="rId4" cstate="print"/>
          <a:srcRect/>
          <a:stretch>
            <a:fillRect/>
          </a:stretch>
        </p:blipFill>
        <p:spPr bwMode="auto">
          <a:xfrm>
            <a:off x="10440988" y="395288"/>
            <a:ext cx="1335087" cy="395287"/>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1D783163-2DC7-4524-9346-8C596D541CC2}"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White Title and Content with Pictur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
          <p:cNvSpPr/>
          <p:nvPr/>
        </p:nvSpPr>
        <p:spPr>
          <a:xfrm>
            <a:off x="319088" y="312738"/>
            <a:ext cx="11547475" cy="6226175"/>
          </a:xfrm>
          <a:custGeom>
            <a:avLst/>
            <a:gdLst/>
            <a:ahLst/>
            <a:cxnLst/>
            <a:rect l="l" t="t" r="r" b="b"/>
            <a:pathLst>
              <a:path w="11547642" h="6225117">
                <a:moveTo>
                  <a:pt x="0" y="0"/>
                </a:moveTo>
                <a:lnTo>
                  <a:pt x="11547642" y="0"/>
                </a:lnTo>
                <a:lnTo>
                  <a:pt x="11547642" y="6225117"/>
                </a:lnTo>
                <a:lnTo>
                  <a:pt x="0" y="6225117"/>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6" name="Picture 10" descr="LHS_isl_lit_landscape-01.png"/>
          <p:cNvPicPr>
            <a:picLocks noChangeAspect="1"/>
          </p:cNvPicPr>
          <p:nvPr/>
        </p:nvPicPr>
        <p:blipFill>
          <a:blip r:embed="rId3" cstate="print"/>
          <a:srcRect/>
          <a:stretch>
            <a:fillRect/>
          </a:stretch>
        </p:blipFill>
        <p:spPr bwMode="auto">
          <a:xfrm>
            <a:off x="10440988" y="395288"/>
            <a:ext cx="1335087" cy="395287"/>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smtClean="0"/>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5A6F8FBC-9B1F-41E1-9536-78CE357CE999}"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312" y="1962150"/>
            <a:ext cx="8723376" cy="402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36803" y="1513241"/>
            <a:ext cx="8723376" cy="448909"/>
          </a:xfrm>
        </p:spPr>
        <p:txBody>
          <a:bodyPr>
            <a:noAutofit/>
          </a:bodyPr>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a:t>Click to edit Master text styles</a:t>
            </a:r>
          </a:p>
        </p:txBody>
      </p:sp>
      <p:sp>
        <p:nvSpPr>
          <p:cNvPr id="7" name="Title 6"/>
          <p:cNvSpPr>
            <a:spLocks noGrp="1"/>
          </p:cNvSpPr>
          <p:nvPr>
            <p:ph type="title"/>
          </p:nvPr>
        </p:nvSpPr>
        <p:spPr>
          <a:xfrm>
            <a:off x="1736803" y="655784"/>
            <a:ext cx="8718397" cy="837557"/>
          </a:xfrm>
        </p:spPr>
        <p:txBody>
          <a:bodyPr/>
          <a:lstStyle/>
          <a:p>
            <a:r>
              <a:rPr lang="en-US"/>
              <a:t>Click to edit Master title style</a:t>
            </a:r>
            <a:endParaRPr lang="en-US"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C8D8B686-DC85-49F7-8958-D95F4047764D}"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Quot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9088" y="312738"/>
            <a:ext cx="11547475" cy="6226175"/>
          </a:xfrm>
          <a:prstGeom prst="rect">
            <a:avLst/>
          </a:prstGeom>
          <a:solidFill>
            <a:srgbClr val="948B8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6" name="Picture 10" descr="LHS_isl_lit_landscape-01.png"/>
          <p:cNvPicPr>
            <a:picLocks noChangeAspect="1"/>
          </p:cNvPicPr>
          <p:nvPr/>
        </p:nvPicPr>
        <p:blipFill>
          <a:blip r:embed="rId3" cstate="print"/>
          <a:srcRect/>
          <a:stretch>
            <a:fillRect/>
          </a:stretch>
        </p:blipFill>
        <p:spPr bwMode="auto">
          <a:xfrm>
            <a:off x="10440988" y="395288"/>
            <a:ext cx="1335087" cy="395287"/>
          </a:xfrm>
          <a:prstGeom prst="rect">
            <a:avLst/>
          </a:prstGeom>
          <a:noFill/>
          <a:ln w="9525">
            <a:noFill/>
            <a:miter lim="800000"/>
            <a:headEnd/>
            <a:tailEnd/>
          </a:ln>
        </p:spPr>
      </p:pic>
      <p:sp>
        <p:nvSpPr>
          <p:cNvPr id="2" name="Title 1"/>
          <p:cNvSpPr>
            <a:spLocks noGrp="1"/>
          </p:cNvSpPr>
          <p:nvPr>
            <p:ph type="ctrTitle"/>
          </p:nvPr>
        </p:nvSpPr>
        <p:spPr>
          <a:xfrm>
            <a:off x="1762724" y="666751"/>
            <a:ext cx="7199026" cy="3402522"/>
          </a:xfrm>
        </p:spPr>
        <p:txBody>
          <a:bodyPr/>
          <a:lstStyle>
            <a:lvl1pPr marL="228600" indent="-228600"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762724" y="4169855"/>
            <a:ext cx="7196328" cy="1815020"/>
          </a:xfrm>
        </p:spPr>
        <p:txBody>
          <a:bodyPr>
            <a:noAutofit/>
          </a:bodyPr>
          <a:lstStyle>
            <a:lvl1pPr marL="228600" indent="0" algn="l">
              <a:spcBef>
                <a:spcPts val="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36803" y="1962149"/>
            <a:ext cx="4297680"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7520" y="1962150"/>
            <a:ext cx="4297680" cy="4022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1736803" y="655784"/>
            <a:ext cx="8718397" cy="837557"/>
          </a:xfrm>
        </p:spPr>
        <p:txBody>
          <a:bodyPr/>
          <a:lstStyle/>
          <a:p>
            <a:r>
              <a:rPr lang="en-US"/>
              <a:t>Click to edit Master title style</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EF6B430A-6F17-4686-98E3-68AEC5447CA5}"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Right Content with Picture">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1"/>
          <p:cNvSpPr/>
          <p:nvPr/>
        </p:nvSpPr>
        <p:spPr>
          <a:xfrm>
            <a:off x="5321300" y="312738"/>
            <a:ext cx="6545263" cy="6226175"/>
          </a:xfrm>
          <a:custGeom>
            <a:avLst/>
            <a:gdLst/>
            <a:ahLst/>
            <a:cxnLst/>
            <a:rect l="l" t="t" r="r" b="b"/>
            <a:pathLst>
              <a:path w="11547642" h="6225117">
                <a:moveTo>
                  <a:pt x="0" y="0"/>
                </a:moveTo>
                <a:lnTo>
                  <a:pt x="11547642" y="0"/>
                </a:lnTo>
                <a:lnTo>
                  <a:pt x="11547642" y="6225117"/>
                </a:lnTo>
                <a:lnTo>
                  <a:pt x="0" y="6225117"/>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2266613" y="312738"/>
            <a:ext cx="2438400" cy="6192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a:lstStyle/>
          <a:p>
            <a:pPr fontAlgn="auto">
              <a:lnSpc>
                <a:spcPct val="90000"/>
              </a:lnSpc>
              <a:spcBef>
                <a:spcPts val="1200"/>
              </a:spcBef>
              <a:spcAft>
                <a:spcPts val="0"/>
              </a:spcAft>
              <a:defRPr/>
            </a:pPr>
            <a:r>
              <a:rPr lang="en-US"/>
              <a:t>To add a picture background:</a:t>
            </a:r>
          </a:p>
          <a:p>
            <a:pPr marL="228600" indent="-228600" fontAlgn="auto">
              <a:lnSpc>
                <a:spcPct val="90000"/>
              </a:lnSpc>
              <a:spcBef>
                <a:spcPts val="1200"/>
              </a:spcBef>
              <a:spcAft>
                <a:spcPts val="0"/>
              </a:spcAft>
              <a:buFont typeface="+mj-lt"/>
              <a:buAutoNum type="arabicPeriod"/>
              <a:defRPr/>
            </a:pPr>
            <a:r>
              <a:rPr lang="en-US" sz="1600"/>
              <a:t>From the Design tab, Background group, select Background Styles &gt; Format Background</a:t>
            </a:r>
          </a:p>
          <a:p>
            <a:pPr marL="228600" indent="-228600" fontAlgn="auto">
              <a:lnSpc>
                <a:spcPct val="90000"/>
              </a:lnSpc>
              <a:spcBef>
                <a:spcPts val="1200"/>
              </a:spcBef>
              <a:spcAft>
                <a:spcPts val="0"/>
              </a:spcAft>
              <a:buFont typeface="+mj-lt"/>
              <a:buAutoNum type="arabicPeriod"/>
              <a:defRPr/>
            </a:pPr>
            <a:r>
              <a:rPr lang="en-US" sz="1600"/>
              <a:t>In the Format Background dialog box, select Fill &gt; Picture or texture fill &gt; Insert from file</a:t>
            </a:r>
          </a:p>
          <a:p>
            <a:pPr marL="228600" indent="-228600" fontAlgn="auto">
              <a:lnSpc>
                <a:spcPct val="90000"/>
              </a:lnSpc>
              <a:spcBef>
                <a:spcPts val="1200"/>
              </a:spcBef>
              <a:spcAft>
                <a:spcPts val="0"/>
              </a:spcAft>
              <a:buFont typeface="+mj-lt"/>
              <a:buAutoNum type="arabicPeriod"/>
              <a:defRPr/>
            </a:pPr>
            <a:r>
              <a:rPr lang="en-US" sz="1600"/>
              <a:t>Choose a picture from your files and press Insert</a:t>
            </a:r>
          </a:p>
          <a:p>
            <a:pPr marL="228600" indent="-228600" fontAlgn="auto">
              <a:lnSpc>
                <a:spcPct val="90000"/>
              </a:lnSpc>
              <a:spcBef>
                <a:spcPts val="1200"/>
              </a:spcBef>
              <a:spcAft>
                <a:spcPts val="0"/>
              </a:spcAft>
              <a:buFont typeface="+mj-lt"/>
              <a:buAutoNum type="arabicPeriod"/>
              <a:defRPr/>
            </a:pPr>
            <a:r>
              <a:rPr lang="en-US" sz="1600"/>
              <a:t>Close the Format Background dialog box</a:t>
            </a:r>
          </a:p>
          <a:p>
            <a:pPr fontAlgn="auto">
              <a:lnSpc>
                <a:spcPct val="90000"/>
              </a:lnSpc>
              <a:spcBef>
                <a:spcPts val="1200"/>
              </a:spcBef>
              <a:spcAft>
                <a:spcPts val="0"/>
              </a:spcAft>
              <a:defRPr/>
            </a:pPr>
            <a:endParaRPr lang="en-US"/>
          </a:p>
          <a:p>
            <a:pPr fontAlgn="auto">
              <a:lnSpc>
                <a:spcPct val="90000"/>
              </a:lnSpc>
              <a:spcBef>
                <a:spcPts val="1200"/>
              </a:spcBef>
              <a:spcAft>
                <a:spcPts val="0"/>
              </a:spcAft>
              <a:defRPr/>
            </a:pPr>
            <a:endParaRPr lang="en-US"/>
          </a:p>
        </p:txBody>
      </p:sp>
      <p:pic>
        <p:nvPicPr>
          <p:cNvPr id="6" name="Picture 10" descr="LHS_isl_lit_landscape-01.png"/>
          <p:cNvPicPr>
            <a:picLocks noChangeAspect="1"/>
          </p:cNvPicPr>
          <p:nvPr/>
        </p:nvPicPr>
        <p:blipFill>
          <a:blip r:embed="rId4" cstate="print"/>
          <a:srcRect/>
          <a:stretch>
            <a:fillRect/>
          </a:stretch>
        </p:blipFill>
        <p:spPr bwMode="auto">
          <a:xfrm>
            <a:off x="10440988" y="395288"/>
            <a:ext cx="1335087" cy="395287"/>
          </a:xfrm>
          <a:prstGeom prst="rect">
            <a:avLst/>
          </a:prstGeom>
          <a:noFill/>
          <a:ln w="9525">
            <a:noFill/>
            <a:miter lim="800000"/>
            <a:headEnd/>
            <a:tailEnd/>
          </a:ln>
        </p:spPr>
      </p:pic>
      <p:sp>
        <p:nvSpPr>
          <p:cNvPr id="2" name="Title 1"/>
          <p:cNvSpPr>
            <a:spLocks noGrp="1"/>
          </p:cNvSpPr>
          <p:nvPr>
            <p:ph type="title"/>
          </p:nvPr>
        </p:nvSpPr>
        <p:spPr>
          <a:xfrm>
            <a:off x="6117337" y="655784"/>
            <a:ext cx="4349052" cy="837557"/>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117337" y="1962150"/>
            <a:ext cx="4349052"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0"/>
          <p:cNvSpPr>
            <a:spLocks noGrp="1"/>
          </p:cNvSpPr>
          <p:nvPr>
            <p:ph type="ftr" sz="quarter" idx="10"/>
          </p:nvPr>
        </p:nvSpPr>
        <p:spPr>
          <a:xfrm>
            <a:off x="6116638" y="6010275"/>
            <a:ext cx="3894137" cy="244475"/>
          </a:xfrm>
        </p:spPr>
        <p:txBody>
          <a:bodyPr/>
          <a:lstStyle>
            <a:lvl1pPr>
              <a:defRPr/>
            </a:lvl1pPr>
          </a:lstStyle>
          <a:p>
            <a:pPr>
              <a:defRPr/>
            </a:pPr>
            <a:endParaRPr lang="en-US"/>
          </a:p>
        </p:txBody>
      </p:sp>
      <p:sp>
        <p:nvSpPr>
          <p:cNvPr id="8" name="Slide Number Placeholder 21"/>
          <p:cNvSpPr>
            <a:spLocks noGrp="1"/>
          </p:cNvSpPr>
          <p:nvPr>
            <p:ph type="sldNum" sz="quarter" idx="11"/>
          </p:nvPr>
        </p:nvSpPr>
        <p:spPr/>
        <p:txBody>
          <a:bodyPr/>
          <a:lstStyle>
            <a:lvl1pPr>
              <a:defRPr/>
            </a:lvl1pPr>
          </a:lstStyle>
          <a:p>
            <a:fld id="{4CCED3EA-B3FB-4424-BBF4-8D738A3B5FB9}"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36725" y="655638"/>
            <a:ext cx="8718550" cy="838200"/>
          </a:xfrm>
          <a:prstGeom prst="rect">
            <a:avLst/>
          </a:prstGeom>
        </p:spPr>
        <p:txBody>
          <a:bodyPr vert="horz" lIns="0" tIns="0" rIns="0" bIns="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1733550" y="1962150"/>
            <a:ext cx="8724900" cy="40227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text or choose an icon below to insert a table, chart, SmartArt, picture, clip art or video</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33550" y="6010275"/>
            <a:ext cx="8256588" cy="244475"/>
          </a:xfrm>
          <a:prstGeom prst="rect">
            <a:avLst/>
          </a:prstGeom>
        </p:spPr>
        <p:txBody>
          <a:bodyPr vert="horz" lIns="0" tIns="0" rIns="0" bIns="0" rtlCol="0" anchor="b"/>
          <a:lstStyle>
            <a:lvl1pPr algn="l" fontAlgn="auto">
              <a:spcBef>
                <a:spcPts val="0"/>
              </a:spcBef>
              <a:spcAft>
                <a:spcPts val="0"/>
              </a:spcAft>
              <a:defRPr sz="1200" cap="none" baseline="0" dirty="0">
                <a:solidFill>
                  <a:schemeClr val="tx1"/>
                </a:solidFill>
                <a:latin typeface="+mn-lt"/>
                <a:ea typeface="+mn-ea"/>
              </a:defRPr>
            </a:lvl1pPr>
          </a:lstStyle>
          <a:p>
            <a:pPr>
              <a:defRPr/>
            </a:pPr>
            <a:endParaRPr lang="en-US"/>
          </a:p>
        </p:txBody>
      </p:sp>
      <p:sp>
        <p:nvSpPr>
          <p:cNvPr id="16" name="Rectangle 32"/>
          <p:cNvSpPr/>
          <p:nvPr/>
        </p:nvSpPr>
        <p:spPr>
          <a:xfrm>
            <a:off x="0" y="0"/>
            <a:ext cx="12188825" cy="6858000"/>
          </a:xfrm>
          <a:custGeom>
            <a:avLst/>
            <a:gdLst/>
            <a:ahLst/>
            <a:cxnLst/>
            <a:rect l="l" t="t" r="r" b="b"/>
            <a:pathLst>
              <a:path w="12188952" h="6858000">
                <a:moveTo>
                  <a:pt x="319535" y="313267"/>
                </a:moveTo>
                <a:lnTo>
                  <a:pt x="319535" y="6538384"/>
                </a:lnTo>
                <a:lnTo>
                  <a:pt x="11867177" y="6538384"/>
                </a:lnTo>
                <a:lnTo>
                  <a:pt x="11867177" y="313267"/>
                </a:lnTo>
                <a:close/>
                <a:moveTo>
                  <a:pt x="0" y="0"/>
                </a:moveTo>
                <a:lnTo>
                  <a:pt x="12188952" y="0"/>
                </a:lnTo>
                <a:lnTo>
                  <a:pt x="12188952" y="6858000"/>
                </a:lnTo>
                <a:lnTo>
                  <a:pt x="0" y="6858000"/>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10001250" y="6010275"/>
            <a:ext cx="457200" cy="246063"/>
          </a:xfrm>
          <a:prstGeom prst="rect">
            <a:avLst/>
          </a:prstGeom>
        </p:spPr>
        <p:txBody>
          <a:bodyPr vert="horz" wrap="square" lIns="0" tIns="0" rIns="0" bIns="0" numCol="1" anchor="b" anchorCtr="0" compatLnSpc="1">
            <a:prstTxWarp prst="textNoShape">
              <a:avLst/>
            </a:prstTxWarp>
          </a:bodyPr>
          <a:lstStyle>
            <a:lvl1pPr algn="r">
              <a:defRPr sz="800"/>
            </a:lvl1pPr>
          </a:lstStyle>
          <a:p>
            <a:fld id="{CC0441B5-B87A-49A6-8F06-491FF66EC679}" type="slidenum">
              <a:rPr lang="en-US"/>
              <a:pPr/>
              <a:t>‹#›</a:t>
            </a:fld>
            <a:endParaRPr lang="en-US"/>
          </a:p>
        </p:txBody>
      </p:sp>
      <p:pic>
        <p:nvPicPr>
          <p:cNvPr id="1031" name="Picture 7" descr="LHS_isl_lit_landscape-01.png"/>
          <p:cNvPicPr>
            <a:picLocks noChangeAspect="1"/>
          </p:cNvPicPr>
          <p:nvPr/>
        </p:nvPicPr>
        <p:blipFill>
          <a:blip r:embed="rId25" cstate="print"/>
          <a:srcRect/>
          <a:stretch>
            <a:fillRect/>
          </a:stretch>
        </p:blipFill>
        <p:spPr bwMode="auto">
          <a:xfrm>
            <a:off x="10440988" y="395288"/>
            <a:ext cx="1335087" cy="395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696" r:id="rId6"/>
    <p:sldLayoutId id="2147483708" r:id="rId7"/>
    <p:sldLayoutId id="2147483697" r:id="rId8"/>
    <p:sldLayoutId id="2147483709" r:id="rId9"/>
    <p:sldLayoutId id="2147483710" r:id="rId10"/>
    <p:sldLayoutId id="2147483698" r:id="rId11"/>
    <p:sldLayoutId id="2147483699" r:id="rId12"/>
    <p:sldLayoutId id="2147483711" r:id="rId13"/>
    <p:sldLayoutId id="2147483712" r:id="rId14"/>
    <p:sldLayoutId id="2147483713" r:id="rId15"/>
    <p:sldLayoutId id="2147483714" r:id="rId16"/>
    <p:sldLayoutId id="2147483700" r:id="rId17"/>
    <p:sldLayoutId id="2147483715" r:id="rId18"/>
    <p:sldLayoutId id="2147483716" r:id="rId19"/>
    <p:sldLayoutId id="2147483717" r:id="rId20"/>
    <p:sldLayoutId id="2147483701" r:id="rId21"/>
    <p:sldLayoutId id="2147483702" r:id="rId22"/>
    <p:sldLayoutId id="2147483718" r:id="rId23"/>
  </p:sldLayoutIdLst>
  <p:transition spd="med">
    <p:fade/>
  </p:transition>
  <p:hf hdr="0" dt="0"/>
  <p:txStyles>
    <p:titleStyle>
      <a:lvl1pPr algn="l" rtl="0" eaLnBrk="1" fontAlgn="base" hangingPunct="1">
        <a:lnSpc>
          <a:spcPct val="90000"/>
        </a:lnSpc>
        <a:spcBef>
          <a:spcPct val="0"/>
        </a:spcBef>
        <a:spcAft>
          <a:spcPct val="0"/>
        </a:spcAft>
        <a:defRPr sz="2400" b="1" kern="1200" cap="all">
          <a:solidFill>
            <a:schemeClr val="tx1"/>
          </a:solidFill>
          <a:latin typeface="+mj-lt"/>
          <a:ea typeface="MS PGothic" pitchFamily="34" charset="-128"/>
          <a:cs typeface="+mj-cs"/>
        </a:defRPr>
      </a:lvl1pPr>
      <a:lvl2pPr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2pPr>
      <a:lvl3pPr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3pPr>
      <a:lvl4pPr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4pPr>
      <a:lvl5pPr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5pPr>
      <a:lvl6pPr marL="457200"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6pPr>
      <a:lvl7pPr marL="914400"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7pPr>
      <a:lvl8pPr marL="1371600"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8pPr>
      <a:lvl9pPr marL="1828800" algn="l" rtl="0" eaLnBrk="1" fontAlgn="base" hangingPunct="1">
        <a:lnSpc>
          <a:spcPct val="90000"/>
        </a:lnSpc>
        <a:spcBef>
          <a:spcPct val="0"/>
        </a:spcBef>
        <a:spcAft>
          <a:spcPct val="0"/>
        </a:spcAft>
        <a:defRPr sz="2400" b="1">
          <a:solidFill>
            <a:schemeClr val="tx1"/>
          </a:solidFill>
          <a:latin typeface="Arial" pitchFamily="34" charset="0"/>
          <a:ea typeface="MS PGothic" pitchFamily="34" charset="-128"/>
        </a:defRPr>
      </a:lvl9pPr>
    </p:titleStyle>
    <p:bodyStyle>
      <a:lvl1pPr marL="228600" indent="-228600" algn="l" rtl="0" eaLnBrk="1" fontAlgn="base" hangingPunct="1">
        <a:lnSpc>
          <a:spcPct val="90000"/>
        </a:lnSpc>
        <a:spcBef>
          <a:spcPts val="1200"/>
        </a:spcBef>
        <a:spcAft>
          <a:spcPct val="0"/>
        </a:spcAft>
        <a:buFont typeface="Arial" pitchFamily="34" charset="0"/>
        <a:buChar char="•"/>
        <a:defRPr sz="2000" kern="1200">
          <a:solidFill>
            <a:schemeClr val="tx1"/>
          </a:solidFill>
          <a:latin typeface="+mn-lt"/>
          <a:ea typeface="MS PGothic" pitchFamily="34" charset="-128"/>
          <a:cs typeface="+mn-cs"/>
        </a:defRPr>
      </a:lvl1pPr>
      <a:lvl2pPr marL="685800" indent="-228600" algn="l" rtl="0" eaLnBrk="1" fontAlgn="base" hangingPunct="1">
        <a:lnSpc>
          <a:spcPct val="90000"/>
        </a:lnSpc>
        <a:spcBef>
          <a:spcPts val="800"/>
        </a:spcBef>
        <a:spcAft>
          <a:spcPct val="0"/>
        </a:spcAft>
        <a:buFont typeface="Arial" pitchFamily="34" charset="0"/>
        <a:buChar char="–"/>
        <a:defRPr kern="1200">
          <a:solidFill>
            <a:schemeClr val="tx1"/>
          </a:solidFill>
          <a:latin typeface="+mn-lt"/>
          <a:ea typeface="MS PGothic" pitchFamily="34" charset="-128"/>
          <a:cs typeface="+mn-cs"/>
        </a:defRPr>
      </a:lvl2pPr>
      <a:lvl3pPr marL="1096963" indent="-182563" algn="l" rtl="0" eaLnBrk="1" fontAlgn="base" hangingPunct="1">
        <a:lnSpc>
          <a:spcPct val="90000"/>
        </a:lnSpc>
        <a:spcBef>
          <a:spcPts val="500"/>
        </a:spcBef>
        <a:spcAft>
          <a:spcPct val="0"/>
        </a:spcAft>
        <a:buFont typeface="Arial" pitchFamily="34" charset="0"/>
        <a:buChar char="•"/>
        <a:defRPr sz="1600" kern="1200">
          <a:solidFill>
            <a:schemeClr val="tx1"/>
          </a:solidFill>
          <a:latin typeface="+mn-lt"/>
          <a:ea typeface="MS PGothic" pitchFamily="34" charset="-128"/>
          <a:cs typeface="+mn-cs"/>
        </a:defRPr>
      </a:lvl3pPr>
      <a:lvl4pPr marL="1600200" indent="-228600" algn="l" rtl="0" eaLnBrk="1" fontAlgn="base" hangingPunct="1">
        <a:lnSpc>
          <a:spcPct val="90000"/>
        </a:lnSpc>
        <a:spcBef>
          <a:spcPts val="500"/>
        </a:spcBef>
        <a:spcAft>
          <a:spcPct val="0"/>
        </a:spcAft>
        <a:buFont typeface="Arial" pitchFamily="34" charset="0"/>
        <a:buChar char="–"/>
        <a:defRPr sz="1400" kern="1200">
          <a:solidFill>
            <a:schemeClr val="tx1"/>
          </a:solidFill>
          <a:latin typeface="+mn-lt"/>
          <a:ea typeface="MS PGothic" pitchFamily="34" charset="-128"/>
          <a:cs typeface="+mn-cs"/>
        </a:defRPr>
      </a:lvl4pPr>
      <a:lvl5pPr marL="2011363" indent="-182563" algn="l" rtl="0" eaLnBrk="1" fontAlgn="base" hangingPunct="1">
        <a:lnSpc>
          <a:spcPct val="90000"/>
        </a:lnSpc>
        <a:spcBef>
          <a:spcPts val="500"/>
        </a:spcBef>
        <a:spcAft>
          <a:spcPct val="0"/>
        </a:spcAft>
        <a:buFont typeface="Arial" pitchFamily="34" charset="0"/>
        <a:buChar char="•"/>
        <a:defRPr sz="1400"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26080" indent="-18288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40480" indent="-18288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1.xml"/><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tags" Target="../tags/tag4.xml"/><Relationship Id="rId6" Type="http://schemas.openxmlformats.org/officeDocument/2006/relationships/image" Target="../media/image38.jpeg"/><Relationship Id="rId5" Type="http://schemas.openxmlformats.org/officeDocument/2006/relationships/notesSlide" Target="../notesSlides/notesSlide27.xml"/><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9.m4a"/><Relationship Id="rId7" Type="http://schemas.openxmlformats.org/officeDocument/2006/relationships/image" Target="../media/image39.emf"/><Relationship Id="rId2" Type="http://schemas.microsoft.com/office/2007/relationships/media" Target="../media/media29.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9.xml"/><Relationship Id="rId4"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0.xml"/><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7182" y="3335525"/>
            <a:ext cx="7199026" cy="1517436"/>
          </a:xfrm>
        </p:spPr>
        <p:txBody>
          <a:bodyPr/>
          <a:lstStyle/>
          <a:p>
            <a:pPr>
              <a:lnSpc>
                <a:spcPct val="100000"/>
              </a:lnSpc>
              <a:spcBef>
                <a:spcPts val="2400"/>
              </a:spcBef>
              <a:spcAft>
                <a:spcPts val="3000"/>
              </a:spcAft>
            </a:pPr>
            <a:r>
              <a:rPr lang="en-US" sz="4000" cap="none">
                <a:solidFill>
                  <a:schemeClr val="accent1">
                    <a:lumMod val="50000"/>
                  </a:schemeClr>
                </a:solidFill>
              </a:rPr>
              <a:t>Barnaspítali Hringsins</a:t>
            </a:r>
            <a:endParaRPr lang="en-US" sz="2400">
              <a:latin typeface="+mn-lt"/>
            </a:endParaRPr>
          </a:p>
        </p:txBody>
      </p:sp>
      <p:sp>
        <p:nvSpPr>
          <p:cNvPr id="3" name="Text Placeholder 2"/>
          <p:cNvSpPr>
            <a:spLocks noGrp="1"/>
          </p:cNvSpPr>
          <p:nvPr>
            <p:ph type="body" idx="1"/>
          </p:nvPr>
        </p:nvSpPr>
        <p:spPr>
          <a:xfrm>
            <a:off x="1031204" y="5166908"/>
            <a:ext cx="7196328" cy="919567"/>
          </a:xfrm>
        </p:spPr>
        <p:txBody>
          <a:bodyPr/>
          <a:lstStyle/>
          <a:p>
            <a:pPr lvl="0">
              <a:spcBef>
                <a:spcPct val="0"/>
              </a:spcBef>
              <a:defRPr/>
            </a:pPr>
            <a:r>
              <a:rPr lang="is-IS" b="1"/>
              <a:t>Judith Amalía Guðmundsdóttir</a:t>
            </a:r>
          </a:p>
          <a:p>
            <a:pPr lvl="0">
              <a:spcBef>
                <a:spcPct val="0"/>
              </a:spcBef>
              <a:defRPr/>
            </a:pPr>
            <a:r>
              <a:rPr lang="is-IS" b="1"/>
              <a:t>Barnalæknir</a:t>
            </a:r>
            <a:endParaRPr lang="en-US" b="1"/>
          </a:p>
          <a:p>
            <a:endParaRPr lang="en-US"/>
          </a:p>
        </p:txBody>
      </p:sp>
      <p:sp>
        <p:nvSpPr>
          <p:cNvPr id="4" name="TextBox 3"/>
          <p:cNvSpPr txBox="1"/>
          <p:nvPr/>
        </p:nvSpPr>
        <p:spPr>
          <a:xfrm>
            <a:off x="888274" y="1850571"/>
            <a:ext cx="10110652" cy="1015663"/>
          </a:xfrm>
          <a:prstGeom prst="rect">
            <a:avLst/>
          </a:prstGeom>
          <a:noFill/>
        </p:spPr>
        <p:txBody>
          <a:bodyPr wrap="square" rtlCol="0">
            <a:spAutoFit/>
          </a:bodyPr>
          <a:lstStyle/>
          <a:p>
            <a:pPr algn="ctr"/>
            <a:r>
              <a:rPr lang="is-IS" sz="6000">
                <a:solidFill>
                  <a:schemeClr val="bg1"/>
                </a:solidFill>
                <a:latin typeface="+mj-lt"/>
              </a:rPr>
              <a:t>Gigtsjúkdómar í börnum</a:t>
            </a:r>
            <a:endParaRPr lang="en-US" sz="6000" dirty="0" err="1">
              <a:solidFill>
                <a:schemeClr val="bg1"/>
              </a:solidFill>
              <a:latin typeface="+mj-lt"/>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CB2F391-E30B-46B6-A221-3CB3F0565A7F}"/>
                  </a:ext>
                </a:extLst>
              </p14:cNvPr>
              <p14:cNvContentPartPr/>
              <p14:nvPr/>
            </p14:nvContentPartPr>
            <p14:xfrm>
              <a:off x="2346840" y="4474800"/>
              <a:ext cx="360" cy="360"/>
            </p14:xfrm>
          </p:contentPart>
        </mc:Choice>
        <mc:Fallback xmlns="">
          <p:pic>
            <p:nvPicPr>
              <p:cNvPr id="5" name="Ink 4">
                <a:extLst>
                  <a:ext uri="{FF2B5EF4-FFF2-40B4-BE49-F238E27FC236}">
                    <a16:creationId xmlns:a16="http://schemas.microsoft.com/office/drawing/2014/main" id="{8CB2F391-E30B-46B6-A221-3CB3F0565A7F}"/>
                  </a:ext>
                </a:extLst>
              </p:cNvPr>
              <p:cNvPicPr/>
              <p:nvPr/>
            </p:nvPicPr>
            <p:blipFill>
              <a:blip r:embed="rId7"/>
              <a:stretch>
                <a:fillRect/>
              </a:stretch>
            </p:blipFill>
            <p:spPr>
              <a:xfrm>
                <a:off x="2331000" y="4411440"/>
                <a:ext cx="31680" cy="127080"/>
              </a:xfrm>
              <a:prstGeom prst="rect">
                <a:avLst/>
              </a:prstGeom>
            </p:spPr>
          </p:pic>
        </mc:Fallback>
      </mc:AlternateContent>
      <p:pic>
        <p:nvPicPr>
          <p:cNvPr id="8" name="Video 7">
            <a:hlinkClick r:id="" action="ppaction://media"/>
            <a:extLst>
              <a:ext uri="{FF2B5EF4-FFF2-40B4-BE49-F238E27FC236}">
                <a16:creationId xmlns:a16="http://schemas.microsoft.com/office/drawing/2014/main" id="{10A2F319-484F-4E33-8C20-9CDD944E9D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cSld>
  <p:clrMapOvr>
    <a:masterClrMapping/>
  </p:clrMapOvr>
  <p:transition spd="med" advTm="157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0086" y="579439"/>
            <a:ext cx="11329259" cy="911905"/>
          </a:xfrm>
        </p:spPr>
        <p:txBody>
          <a:bodyPr>
            <a:normAutofit/>
          </a:bodyPr>
          <a:lstStyle/>
          <a:p>
            <a:r>
              <a:rPr lang="is-IS" sz="3600"/>
              <a:t>Arthritis </a:t>
            </a:r>
            <a:r>
              <a:rPr lang="is-IS" sz="3600" dirty="0"/>
              <a:t>mnemonic</a:t>
            </a:r>
            <a:endParaRPr lang="en-US" sz="3600" dirty="0"/>
          </a:p>
        </p:txBody>
      </p:sp>
      <p:sp>
        <p:nvSpPr>
          <p:cNvPr id="5" name="Content Placeholder 4"/>
          <p:cNvSpPr>
            <a:spLocks noGrp="1"/>
          </p:cNvSpPr>
          <p:nvPr>
            <p:ph idx="1"/>
          </p:nvPr>
        </p:nvSpPr>
        <p:spPr/>
        <p:txBody>
          <a:bodyPr>
            <a:normAutofit/>
          </a:bodyPr>
          <a:lstStyle/>
          <a:p>
            <a:r>
              <a:rPr lang="en-US" b="1" dirty="0" err="1"/>
              <a:t>A</a:t>
            </a:r>
            <a:r>
              <a:rPr lang="en-US" dirty="0" err="1"/>
              <a:t>vascular</a:t>
            </a:r>
            <a:r>
              <a:rPr lang="en-US" dirty="0"/>
              <a:t> necrosis and </a:t>
            </a:r>
            <a:r>
              <a:rPr lang="en-US" dirty="0" err="1"/>
              <a:t>epiphyseal</a:t>
            </a:r>
            <a:r>
              <a:rPr lang="en-US" dirty="0"/>
              <a:t> disorders </a:t>
            </a:r>
          </a:p>
          <a:p>
            <a:r>
              <a:rPr lang="en-US" b="1" dirty="0"/>
              <a:t>R</a:t>
            </a:r>
            <a:r>
              <a:rPr lang="en-US" dirty="0"/>
              <a:t>eactive </a:t>
            </a:r>
          </a:p>
          <a:p>
            <a:r>
              <a:rPr lang="en-US" b="1" dirty="0"/>
              <a:t>T</a:t>
            </a:r>
            <a:r>
              <a:rPr lang="en-US" dirty="0"/>
              <a:t>rauma</a:t>
            </a:r>
          </a:p>
          <a:p>
            <a:r>
              <a:rPr lang="en-US" b="1" dirty="0"/>
              <a:t>H</a:t>
            </a:r>
            <a:r>
              <a:rPr lang="en-US" dirty="0"/>
              <a:t>ematologic</a:t>
            </a:r>
          </a:p>
          <a:p>
            <a:r>
              <a:rPr lang="en-US" b="1" dirty="0"/>
              <a:t>R</a:t>
            </a:r>
            <a:r>
              <a:rPr lang="en-US" dirty="0"/>
              <a:t>ickets, metabolic and endocrine disorders </a:t>
            </a:r>
          </a:p>
          <a:p>
            <a:r>
              <a:rPr lang="en-US" b="1" dirty="0"/>
              <a:t>I</a:t>
            </a:r>
            <a:r>
              <a:rPr lang="en-US" dirty="0"/>
              <a:t>nfection</a:t>
            </a:r>
          </a:p>
          <a:p>
            <a:r>
              <a:rPr lang="en-US" b="1" dirty="0"/>
              <a:t>T</a:t>
            </a:r>
            <a:r>
              <a:rPr lang="en-US" dirty="0"/>
              <a:t>umor </a:t>
            </a:r>
          </a:p>
          <a:p>
            <a:r>
              <a:rPr lang="en-US" b="1" dirty="0"/>
              <a:t>I</a:t>
            </a:r>
            <a:r>
              <a:rPr lang="en-US" dirty="0"/>
              <a:t>diopathic pain </a:t>
            </a:r>
          </a:p>
          <a:p>
            <a:r>
              <a:rPr lang="en-US" b="1" dirty="0"/>
              <a:t>S</a:t>
            </a:r>
            <a:r>
              <a:rPr lang="en-US" dirty="0"/>
              <a:t>ystemic rheumatologic diseases </a:t>
            </a:r>
          </a:p>
        </p:txBody>
      </p:sp>
      <p:pic>
        <p:nvPicPr>
          <p:cNvPr id="7" name="Audio 6">
            <a:hlinkClick r:id="" action="ppaction://media"/>
            <a:extLst>
              <a:ext uri="{FF2B5EF4-FFF2-40B4-BE49-F238E27FC236}">
                <a16:creationId xmlns:a16="http://schemas.microsoft.com/office/drawing/2014/main" id="{6DD8CB94-8679-497C-87C6-33E8E57C53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p:transition spd="med" advTm="46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20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20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20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20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7"/>
                </p:tgtEl>
              </p:cMediaNode>
            </p:audio>
          </p:childTnLst>
        </p:cTn>
      </p:par>
    </p:tnLst>
    <p:bldLst>
      <p:bldP spid="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Hverjar eru spurningarnar?</a:t>
            </a:r>
            <a:endParaRPr lang="en-US" dirty="0"/>
          </a:p>
        </p:txBody>
      </p:sp>
      <p:sp>
        <p:nvSpPr>
          <p:cNvPr id="3" name="Content Placeholder 2"/>
          <p:cNvSpPr>
            <a:spLocks noGrp="1"/>
          </p:cNvSpPr>
          <p:nvPr>
            <p:ph idx="1"/>
          </p:nvPr>
        </p:nvSpPr>
        <p:spPr/>
        <p:txBody>
          <a:bodyPr/>
          <a:lstStyle/>
          <a:p>
            <a:r>
              <a:rPr lang="is-IS" dirty="0"/>
              <a:t>Hvaða prufur á að taka?</a:t>
            </a:r>
          </a:p>
          <a:p>
            <a:r>
              <a:rPr lang="is-IS" dirty="0"/>
              <a:t>Á að gera röntgen?</a:t>
            </a:r>
          </a:p>
          <a:p>
            <a:r>
              <a:rPr lang="is-IS" dirty="0"/>
              <a:t>Á að gera MR?</a:t>
            </a:r>
          </a:p>
          <a:p>
            <a:r>
              <a:rPr lang="is-IS" dirty="0"/>
              <a:t>Á að stinga á liðnum?</a:t>
            </a:r>
          </a:p>
          <a:p>
            <a:r>
              <a:rPr lang="is-IS" dirty="0"/>
              <a:t>Á að meðhöndla með sýklalyfjum?</a:t>
            </a:r>
          </a:p>
        </p:txBody>
      </p:sp>
      <p:pic>
        <p:nvPicPr>
          <p:cNvPr id="4" name="Audio 3">
            <a:hlinkClick r:id="" action="ppaction://media"/>
            <a:extLst>
              <a:ext uri="{FF2B5EF4-FFF2-40B4-BE49-F238E27FC236}">
                <a16:creationId xmlns:a16="http://schemas.microsoft.com/office/drawing/2014/main" id="{D26BDA55-2FF8-42D2-A85F-3E62005DD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200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sv-SE" dirty="0"/>
              <a:t>Liðbólga</a:t>
            </a:r>
          </a:p>
          <a:p>
            <a:pPr lvl="1"/>
            <a:r>
              <a:rPr lang="sv-SE" dirty="0"/>
              <a:t> í einum eða fleiri liðum</a:t>
            </a:r>
          </a:p>
          <a:p>
            <a:pPr lvl="1"/>
            <a:r>
              <a:rPr lang="sv-SE" dirty="0"/>
              <a:t>hófst fyrir 16 ára aldur</a:t>
            </a:r>
          </a:p>
          <a:p>
            <a:pPr lvl="1"/>
            <a:r>
              <a:rPr lang="sv-SE" dirty="0"/>
              <a:t>Hefur staðið í &gt; 6 vikur</a:t>
            </a:r>
          </a:p>
          <a:p>
            <a:pPr lvl="1"/>
            <a:r>
              <a:rPr lang="sv-SE" dirty="0"/>
              <a:t>á sér ekki aðrar </a:t>
            </a:r>
            <a:r>
              <a:rPr lang="sv-SE"/>
              <a:t>þekktar orsakir</a:t>
            </a:r>
          </a:p>
          <a:p>
            <a:pPr lvl="1"/>
            <a:endParaRPr lang="sv-SE" dirty="0"/>
          </a:p>
          <a:p>
            <a:r>
              <a:rPr lang="sv-SE"/>
              <a:t>ILAR greiningarskilmerki</a:t>
            </a:r>
          </a:p>
          <a:p>
            <a:pPr lvl="1"/>
            <a:r>
              <a:rPr lang="sv-SE"/>
              <a:t>Sjö undirflokkar barnagigtar</a:t>
            </a:r>
            <a:endParaRPr lang="sv-SE" dirty="0"/>
          </a:p>
        </p:txBody>
      </p:sp>
      <p:sp>
        <p:nvSpPr>
          <p:cNvPr id="4" name="Content Placeholder 3"/>
          <p:cNvSpPr>
            <a:spLocks noGrp="1"/>
          </p:cNvSpPr>
          <p:nvPr>
            <p:ph sz="half" idx="2"/>
          </p:nvPr>
        </p:nvSpPr>
        <p:spPr/>
        <p:txBody>
          <a:bodyPr/>
          <a:lstStyle/>
          <a:p>
            <a:r>
              <a:rPr lang="sv-SE"/>
              <a:t>Skilgreining og flokkun</a:t>
            </a:r>
          </a:p>
          <a:p>
            <a:pPr lvl="1"/>
            <a:r>
              <a:rPr lang="sv-SE"/>
              <a:t>Annars vitum við ekkert um hvað við tölum</a:t>
            </a:r>
          </a:p>
          <a:p>
            <a:r>
              <a:rPr lang="sv-SE"/>
              <a:t>Hvernig gengur?</a:t>
            </a:r>
          </a:p>
          <a:p>
            <a:pPr lvl="1"/>
            <a:r>
              <a:rPr lang="sv-SE"/>
              <a:t>Tól og tæki til mælinga JADAS-27</a:t>
            </a:r>
          </a:p>
          <a:p>
            <a:pPr lvl="2"/>
            <a:r>
              <a:rPr lang="sv-SE"/>
              <a:t>Virkir liðir</a:t>
            </a:r>
          </a:p>
          <a:p>
            <a:pPr lvl="2"/>
            <a:r>
              <a:rPr lang="sv-SE"/>
              <a:t>Hreyfiskertir liðir</a:t>
            </a:r>
          </a:p>
          <a:p>
            <a:pPr lvl="2"/>
            <a:r>
              <a:rPr lang="sv-SE"/>
              <a:t>Almenn heilsa VAS 0-10</a:t>
            </a:r>
          </a:p>
          <a:p>
            <a:pPr lvl="2"/>
            <a:r>
              <a:rPr lang="sv-SE"/>
              <a:t>Mat læknis VAS 0-10</a:t>
            </a:r>
          </a:p>
          <a:p>
            <a:pPr lvl="2"/>
            <a:r>
              <a:rPr lang="sv-SE"/>
              <a:t>CHAQ - færnimat</a:t>
            </a:r>
          </a:p>
          <a:p>
            <a:pPr lvl="2"/>
            <a:r>
              <a:rPr lang="sv-SE"/>
              <a:t>Sökk</a:t>
            </a:r>
          </a:p>
          <a:p>
            <a:endParaRPr lang="en-US"/>
          </a:p>
        </p:txBody>
      </p:sp>
      <p:sp>
        <p:nvSpPr>
          <p:cNvPr id="2" name="Title 1"/>
          <p:cNvSpPr>
            <a:spLocks noGrp="1"/>
          </p:cNvSpPr>
          <p:nvPr>
            <p:ph type="title"/>
          </p:nvPr>
        </p:nvSpPr>
        <p:spPr/>
        <p:txBody>
          <a:bodyPr>
            <a:normAutofit/>
          </a:bodyPr>
          <a:lstStyle/>
          <a:p>
            <a:r>
              <a:rPr lang="sv-SE" dirty="0"/>
              <a:t>Barnagigt – juvenile idiopathic arthritis</a:t>
            </a:r>
          </a:p>
        </p:txBody>
      </p:sp>
      <p:pic>
        <p:nvPicPr>
          <p:cNvPr id="6" name="Audio 5">
            <a:hlinkClick r:id="" action="ppaction://media"/>
            <a:extLst>
              <a:ext uri="{FF2B5EF4-FFF2-40B4-BE49-F238E27FC236}">
                <a16:creationId xmlns:a16="http://schemas.microsoft.com/office/drawing/2014/main" id="{2C5E17BE-7F3F-4BFB-8F34-D537DBD004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p:transition spd="med" advTm="1171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2000"/>
                                        <p:tgtEl>
                                          <p:spTgt spid="4">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20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2000"/>
                                        <p:tgtEl>
                                          <p:spTgt spid="4">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2000"/>
                                        <p:tgtEl>
                                          <p:spTgt spid="4">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2000"/>
                                        <p:tgtEl>
                                          <p:spTgt spid="4">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2000"/>
                                        <p:tgtEl>
                                          <p:spTgt spid="4">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2000"/>
                                        <p:tgtEl>
                                          <p:spTgt spid="4">
                                            <p:txEl>
                                              <p:pRg st="6" end="6"/>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fade">
                                      <p:cBhvr>
                                        <p:cTn id="57" dur="2000"/>
                                        <p:tgtEl>
                                          <p:spTgt spid="4">
                                            <p:txEl>
                                              <p:pRg st="7" end="7"/>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fade">
                                      <p:cBhvr>
                                        <p:cTn id="60" dur="2000"/>
                                        <p:tgtEl>
                                          <p:spTgt spid="4">
                                            <p:txEl>
                                              <p:pRg st="8" end="8"/>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6"/>
                </p:tgtEl>
              </p:cMediaNode>
            </p:audio>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355803" y="677555"/>
            <a:ext cx="8718397" cy="837557"/>
          </a:xfrm>
        </p:spPr>
        <p:txBody>
          <a:bodyPr/>
          <a:lstStyle/>
          <a:p>
            <a:r>
              <a:rPr lang="en-US" dirty="0"/>
              <a:t>Sagan</a:t>
            </a:r>
          </a:p>
        </p:txBody>
      </p:sp>
      <p:pic>
        <p:nvPicPr>
          <p:cNvPr id="4" name="Content Placeholder 3" descr="botticelli.jpg"/>
          <p:cNvPicPr>
            <a:picLocks noGrp="1" noChangeAspect="1"/>
          </p:cNvPicPr>
          <p:nvPr>
            <p:ph sz="half" idx="1"/>
          </p:nvPr>
        </p:nvPicPr>
        <p:blipFill>
          <a:blip r:embed="rId3" cstate="print"/>
          <a:stretch>
            <a:fillRect/>
          </a:stretch>
        </p:blipFill>
        <p:spPr>
          <a:xfrm>
            <a:off x="1317055" y="1709058"/>
            <a:ext cx="3418231" cy="4460650"/>
          </a:xfrm>
        </p:spPr>
      </p:pic>
      <p:sp>
        <p:nvSpPr>
          <p:cNvPr id="6" name="Content Placeholder 5"/>
          <p:cNvSpPr>
            <a:spLocks noGrp="1"/>
          </p:cNvSpPr>
          <p:nvPr>
            <p:ph sz="half" idx="2"/>
          </p:nvPr>
        </p:nvSpPr>
        <p:spPr>
          <a:xfrm>
            <a:off x="6197600" y="1855366"/>
            <a:ext cx="5384800" cy="4525963"/>
          </a:xfrm>
        </p:spPr>
        <p:txBody>
          <a:bodyPr>
            <a:normAutofit fontScale="92500" lnSpcReduction="10000"/>
          </a:bodyPr>
          <a:lstStyle/>
          <a:p>
            <a:r>
              <a:rPr lang="is-IS" dirty="0"/>
              <a:t>Thomas Phaire (1510-1560) </a:t>
            </a:r>
          </a:p>
          <a:p>
            <a:pPr lvl="1"/>
            <a:r>
              <a:rPr lang="is-IS" dirty="0"/>
              <a:t>The book of Chyldren</a:t>
            </a:r>
          </a:p>
          <a:p>
            <a:pPr lvl="1"/>
            <a:r>
              <a:rPr lang="is-IS" dirty="0"/>
              <a:t>Stiffness of the limmes</a:t>
            </a:r>
          </a:p>
          <a:p>
            <a:r>
              <a:rPr lang="is-IS" dirty="0"/>
              <a:t>Garrod</a:t>
            </a:r>
          </a:p>
          <a:p>
            <a:pPr lvl="1"/>
            <a:r>
              <a:rPr lang="is-IS" dirty="0"/>
              <a:t>Gout and Rheumatic Gout 1876</a:t>
            </a:r>
          </a:p>
          <a:p>
            <a:pPr lvl="1"/>
            <a:r>
              <a:rPr lang="is-IS" dirty="0"/>
              <a:t>Langvinn fjölliðabólga í börnum</a:t>
            </a:r>
          </a:p>
          <a:p>
            <a:r>
              <a:rPr lang="is-IS" dirty="0"/>
              <a:t>Diamantberger Ph.D. 1891</a:t>
            </a:r>
          </a:p>
          <a:p>
            <a:pPr lvl="1"/>
            <a:r>
              <a:rPr lang="is-IS" dirty="0"/>
              <a:t>38 börn</a:t>
            </a:r>
          </a:p>
          <a:p>
            <a:pPr lvl="1"/>
            <a:r>
              <a:rPr lang="is-IS" dirty="0"/>
              <a:t>Heterogen, fleiri stelpur, augu</a:t>
            </a:r>
          </a:p>
          <a:p>
            <a:r>
              <a:rPr lang="is-IS" dirty="0"/>
              <a:t>Still</a:t>
            </a:r>
          </a:p>
          <a:p>
            <a:pPr lvl="1"/>
            <a:r>
              <a:rPr lang="is-IS" dirty="0"/>
              <a:t>On a form of joint disease in children 1896</a:t>
            </a:r>
          </a:p>
          <a:p>
            <a:pPr lvl="1"/>
            <a:r>
              <a:rPr lang="is-IS" dirty="0"/>
              <a:t>Systemic JIA/Stills disease</a:t>
            </a:r>
          </a:p>
          <a:p>
            <a:endParaRPr lang="is-IS" dirty="0"/>
          </a:p>
          <a:p>
            <a:pPr lvl="2">
              <a:buNone/>
            </a:pPr>
            <a:r>
              <a:rPr lang="is-IS" dirty="0"/>
              <a:t>				</a:t>
            </a:r>
            <a:endParaRPr lang="en-US"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nvPr>
        </p:nvGraphicFramePr>
        <p:xfrm>
          <a:off x="561157" y="1658983"/>
          <a:ext cx="6479721" cy="4201796"/>
        </p:xfrm>
        <a:graphic>
          <a:graphicData uri="http://schemas.openxmlformats.org/drawingml/2006/chart">
            <c:chart xmlns:c="http://schemas.openxmlformats.org/drawingml/2006/chart" xmlns:r="http://schemas.openxmlformats.org/officeDocument/2006/relationships" r:id="rId5"/>
          </a:graphicData>
        </a:graphic>
      </p:graphicFrame>
      <p:sp>
        <p:nvSpPr>
          <p:cNvPr id="10" name="Title 9"/>
          <p:cNvSpPr>
            <a:spLocks noGrp="1"/>
          </p:cNvSpPr>
          <p:nvPr>
            <p:ph type="title"/>
          </p:nvPr>
        </p:nvSpPr>
        <p:spPr>
          <a:xfrm>
            <a:off x="899917" y="664042"/>
            <a:ext cx="8718397" cy="598702"/>
          </a:xfrm>
        </p:spPr>
        <p:txBody>
          <a:bodyPr/>
          <a:lstStyle/>
          <a:p>
            <a:r>
              <a:rPr lang="is-IS" cap="none"/>
              <a:t>BARNAGIGT - UNDIRFLOKKAR</a:t>
            </a:r>
            <a:endParaRPr lang="en-US" cap="none"/>
          </a:p>
        </p:txBody>
      </p:sp>
      <p:sp>
        <p:nvSpPr>
          <p:cNvPr id="6" name="Slide Number Placeholder 5"/>
          <p:cNvSpPr>
            <a:spLocks noGrp="1"/>
          </p:cNvSpPr>
          <p:nvPr>
            <p:ph type="sldNum" sz="quarter" idx="15"/>
          </p:nvPr>
        </p:nvSpPr>
        <p:spPr/>
        <p:txBody>
          <a:bodyPr/>
          <a:lstStyle/>
          <a:p>
            <a:fld id="{EF6B430A-6F17-4686-98E3-68AEC5447CA5}" type="slidenum">
              <a:rPr lang="en-US" smtClean="0"/>
              <a:pPr/>
              <a:t>14</a:t>
            </a:fld>
            <a:endParaRPr lang="en-US"/>
          </a:p>
        </p:txBody>
      </p:sp>
      <p:sp>
        <p:nvSpPr>
          <p:cNvPr id="15" name="TextBox 14"/>
          <p:cNvSpPr txBox="1"/>
          <p:nvPr/>
        </p:nvSpPr>
        <p:spPr>
          <a:xfrm>
            <a:off x="3014742" y="5798409"/>
            <a:ext cx="3816424" cy="338554"/>
          </a:xfrm>
          <a:prstGeom prst="rect">
            <a:avLst/>
          </a:prstGeom>
          <a:noFill/>
        </p:spPr>
        <p:txBody>
          <a:bodyPr wrap="square" rtlCol="0">
            <a:spAutoFit/>
          </a:bodyPr>
          <a:lstStyle/>
          <a:p>
            <a:r>
              <a:rPr lang="sv-SE" sz="800" i="1"/>
              <a:t>Minden, Niewerth, Klinische Formen der juvenilen idiopathischen Arthritis und ihre Klassifikation, Z. Rheumatol. 2008 </a:t>
            </a:r>
          </a:p>
        </p:txBody>
      </p:sp>
      <p:graphicFrame>
        <p:nvGraphicFramePr>
          <p:cNvPr id="7" name="Content Placeholder 12"/>
          <p:cNvGraphicFramePr>
            <a:graphicFrameLocks/>
          </p:cNvGraphicFramePr>
          <p:nvPr/>
        </p:nvGraphicFramePr>
        <p:xfrm>
          <a:off x="6561909" y="1580606"/>
          <a:ext cx="6383382" cy="426711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7856707" y="5767929"/>
            <a:ext cx="3816424" cy="338554"/>
          </a:xfrm>
          <a:prstGeom prst="rect">
            <a:avLst/>
          </a:prstGeom>
          <a:noFill/>
        </p:spPr>
        <p:txBody>
          <a:bodyPr wrap="square" rtlCol="0">
            <a:spAutoFit/>
          </a:bodyPr>
          <a:lstStyle/>
          <a:p>
            <a:r>
              <a:rPr lang="is-IS" sz="800" i="1"/>
              <a:t>Jónsson, G.G. o.fl., Helstu gigtarsjúkdómar í íslenskum börnum, Heilbrigðisvísindasvið, Læknadeild Háskóla Íslands. 2012</a:t>
            </a:r>
            <a:endParaRPr lang="en-US" sz="800" i="1"/>
          </a:p>
        </p:txBody>
      </p:sp>
      <p:pic>
        <p:nvPicPr>
          <p:cNvPr id="2" name="Audio 1">
            <a:hlinkClick r:id="" action="ppaction://media"/>
            <a:extLst>
              <a:ext uri="{FF2B5EF4-FFF2-40B4-BE49-F238E27FC236}">
                <a16:creationId xmlns:a16="http://schemas.microsoft.com/office/drawing/2014/main" id="{DD4B7311-C18F-4B74-82E1-41154271BA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med" advTm="798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a:t>Barnagigt - Faraldsfræði</a:t>
            </a:r>
            <a:endParaRPr lang="sv-SE" dirty="0"/>
          </a:p>
        </p:txBody>
      </p:sp>
      <p:pic>
        <p:nvPicPr>
          <p:cNvPr id="3074" name="Picture 2"/>
          <p:cNvPicPr>
            <a:picLocks noGrp="1" noChangeAspect="1" noChangeArrowheads="1"/>
          </p:cNvPicPr>
          <p:nvPr>
            <p:ph sz="half" idx="1"/>
          </p:nvPr>
        </p:nvPicPr>
        <p:blipFill>
          <a:blip r:embed="rId5" cstate="print"/>
          <a:stretch>
            <a:fillRect/>
          </a:stretch>
        </p:blipFill>
        <p:spPr bwMode="auto">
          <a:xfrm>
            <a:off x="614281" y="2141238"/>
            <a:ext cx="6439662" cy="3094789"/>
          </a:xfrm>
          <a:prstGeom prst="rect">
            <a:avLst/>
          </a:prstGeom>
          <a:noFill/>
          <a:ln w="9525">
            <a:noFill/>
            <a:miter lim="800000"/>
            <a:headEnd/>
            <a:tailEnd/>
          </a:ln>
        </p:spPr>
      </p:pic>
      <p:sp>
        <p:nvSpPr>
          <p:cNvPr id="8" name="Content Placeholder 7"/>
          <p:cNvSpPr>
            <a:spLocks noGrp="1"/>
          </p:cNvSpPr>
          <p:nvPr>
            <p:ph sz="half" idx="2"/>
          </p:nvPr>
        </p:nvSpPr>
        <p:spPr>
          <a:xfrm>
            <a:off x="7794170" y="2160509"/>
            <a:ext cx="3559629" cy="4525963"/>
          </a:xfrm>
        </p:spPr>
        <p:txBody>
          <a:bodyPr/>
          <a:lstStyle/>
          <a:p>
            <a:r>
              <a:rPr lang="sv-SE" dirty="0"/>
              <a:t>&gt; 100 &lt; 200 börn á Íslandi með barnagigt</a:t>
            </a:r>
          </a:p>
          <a:p>
            <a:pPr lvl="1"/>
            <a:r>
              <a:rPr lang="sv-SE" dirty="0"/>
              <a:t>Greinast um 8 á ári</a:t>
            </a:r>
          </a:p>
          <a:p>
            <a:r>
              <a:rPr lang="sv-SE" dirty="0"/>
              <a:t>Fáliðaform algengast</a:t>
            </a:r>
          </a:p>
          <a:p>
            <a:pPr lvl="1"/>
            <a:r>
              <a:rPr lang="sv-SE" dirty="0"/>
              <a:t>3 stúlkur:1 drengur</a:t>
            </a:r>
          </a:p>
          <a:p>
            <a:endParaRPr lang="sv-SE" dirty="0"/>
          </a:p>
        </p:txBody>
      </p:sp>
      <p:sp>
        <p:nvSpPr>
          <p:cNvPr id="11" name="TextBox 10"/>
          <p:cNvSpPr txBox="1"/>
          <p:nvPr/>
        </p:nvSpPr>
        <p:spPr>
          <a:xfrm>
            <a:off x="579849" y="5288995"/>
            <a:ext cx="4704523" cy="553998"/>
          </a:xfrm>
          <a:prstGeom prst="rect">
            <a:avLst/>
          </a:prstGeom>
          <a:noFill/>
        </p:spPr>
        <p:txBody>
          <a:bodyPr wrap="square" rtlCol="0">
            <a:spAutoFit/>
          </a:bodyPr>
          <a:lstStyle/>
          <a:p>
            <a:r>
              <a:rPr lang="sv-SE" sz="1000" i="1" dirty="0"/>
              <a:t>Minden, Niewerth, Klinische Formen der juvenilen idiopathischen Arthritis und ihre Klassifikation, Z. Rheumatol. 2008 </a:t>
            </a:r>
          </a:p>
          <a:p>
            <a:endParaRPr lang="sv-SE" sz="1000" dirty="0"/>
          </a:p>
        </p:txBody>
      </p:sp>
      <p:pic>
        <p:nvPicPr>
          <p:cNvPr id="2" name="Audio 1">
            <a:hlinkClick r:id="" action="ppaction://media"/>
            <a:extLst>
              <a:ext uri="{FF2B5EF4-FFF2-40B4-BE49-F238E27FC236}">
                <a16:creationId xmlns:a16="http://schemas.microsoft.com/office/drawing/2014/main" id="{AC27CD5C-5720-4413-B13B-CEAEC9C777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56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s-IS" dirty="0"/>
              <a:t>Helstu einkenni barnagigtar</a:t>
            </a:r>
          </a:p>
        </p:txBody>
      </p:sp>
      <p:sp>
        <p:nvSpPr>
          <p:cNvPr id="6" name="Content Placeholder 5"/>
          <p:cNvSpPr>
            <a:spLocks noGrp="1"/>
          </p:cNvSpPr>
          <p:nvPr>
            <p:ph idx="1"/>
          </p:nvPr>
        </p:nvSpPr>
        <p:spPr/>
        <p:txBody>
          <a:bodyPr>
            <a:normAutofit/>
          </a:bodyPr>
          <a:lstStyle/>
          <a:p>
            <a:r>
              <a:rPr lang="is-IS" dirty="0">
                <a:ea typeface="ＭＳ Ｐゴシック" pitchFamily="34" charset="-128"/>
              </a:rPr>
              <a:t>Bólga í liðhimnu sem veldur lið- og beinskemmdum</a:t>
            </a:r>
          </a:p>
          <a:p>
            <a:r>
              <a:rPr lang="is-IS" dirty="0">
                <a:ea typeface="ＭＳ Ｐゴシック" pitchFamily="34" charset="-128"/>
              </a:rPr>
              <a:t>Morgunstirðleiki, helti, dettur oft</a:t>
            </a:r>
          </a:p>
          <a:p>
            <a:r>
              <a:rPr lang="is-IS" dirty="0">
                <a:ea typeface="ＭＳ Ｐゴシック" pitchFamily="34" charset="-128"/>
              </a:rPr>
              <a:t>Þreyta, orkuleysi</a:t>
            </a:r>
          </a:p>
          <a:p>
            <a:r>
              <a:rPr lang="is-IS" dirty="0">
                <a:ea typeface="ＭＳ Ｐゴシック" pitchFamily="34" charset="-128"/>
              </a:rPr>
              <a:t>Liðbólga – en ekki áberandi liðverkur</a:t>
            </a:r>
          </a:p>
          <a:p>
            <a:r>
              <a:rPr lang="is-IS" dirty="0">
                <a:ea typeface="ＭＳ Ｐゴシック" pitchFamily="34" charset="-128"/>
              </a:rPr>
              <a:t>Liður ekki rauður eða hvellaumur</a:t>
            </a:r>
          </a:p>
          <a:p>
            <a:r>
              <a:rPr lang="is-IS" dirty="0">
                <a:ea typeface="ＭＳ Ｐゴシック" pitchFamily="34" charset="-128"/>
              </a:rPr>
              <a:t>Hegðunarbreytingar – kyrrseta, íþróttir...</a:t>
            </a:r>
          </a:p>
          <a:p>
            <a:r>
              <a:rPr lang="is-IS" dirty="0">
                <a:ea typeface="ＭＳ Ｐゴシック" pitchFamily="34" charset="-128"/>
              </a:rPr>
              <a:t>Hreyfiskerðing</a:t>
            </a:r>
            <a:endParaRPr lang="is-IS" dirty="0"/>
          </a:p>
        </p:txBody>
      </p:sp>
      <p:pic>
        <p:nvPicPr>
          <p:cNvPr id="4" name="Audio 3">
            <a:hlinkClick r:id="" action="ppaction://media"/>
            <a:extLst>
              <a:ext uri="{FF2B5EF4-FFF2-40B4-BE49-F238E27FC236}">
                <a16:creationId xmlns:a16="http://schemas.microsoft.com/office/drawing/2014/main" id="{FA7A614C-D851-4D04-8EE9-CBDC3ADE2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574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Fáliðagigt</a:t>
            </a:r>
          </a:p>
        </p:txBody>
      </p:sp>
      <p:sp>
        <p:nvSpPr>
          <p:cNvPr id="3" name="Content Placeholder 2"/>
          <p:cNvSpPr>
            <a:spLocks noGrp="1"/>
          </p:cNvSpPr>
          <p:nvPr>
            <p:ph sz="half" idx="1"/>
          </p:nvPr>
        </p:nvSpPr>
        <p:spPr>
          <a:xfrm>
            <a:off x="925286" y="1772471"/>
            <a:ext cx="4321629" cy="4525963"/>
          </a:xfrm>
        </p:spPr>
        <p:txBody>
          <a:bodyPr/>
          <a:lstStyle/>
          <a:p>
            <a:r>
              <a:rPr lang="sv-SE" dirty="0"/>
              <a:t>4 eða færri liðir</a:t>
            </a:r>
          </a:p>
          <a:p>
            <a:pPr lvl="1"/>
            <a:r>
              <a:rPr lang="sv-SE"/>
              <a:t>Viðvarandi (e. persistent) </a:t>
            </a:r>
            <a:r>
              <a:rPr lang="sv-SE" dirty="0"/>
              <a:t>- betri horfur</a:t>
            </a:r>
          </a:p>
          <a:p>
            <a:pPr lvl="1"/>
            <a:r>
              <a:rPr lang="sv-SE"/>
              <a:t>Útbreidd (e. extended) </a:t>
            </a:r>
            <a:r>
              <a:rPr lang="sv-SE" dirty="0"/>
              <a:t>– fjöldi liða </a:t>
            </a:r>
            <a:r>
              <a:rPr lang="sv-SE"/>
              <a:t>eykst eftir 6 mánuði</a:t>
            </a:r>
            <a:endParaRPr lang="sv-SE" dirty="0"/>
          </a:p>
          <a:p>
            <a:r>
              <a:rPr lang="sv-SE" dirty="0"/>
              <a:t>Ungar stúlkur</a:t>
            </a:r>
          </a:p>
          <a:p>
            <a:r>
              <a:rPr lang="sv-SE" dirty="0"/>
              <a:t>Rannsóknir oft eðlilegar</a:t>
            </a:r>
          </a:p>
          <a:p>
            <a:r>
              <a:rPr lang="sv-SE" dirty="0"/>
              <a:t>ANA jákvæðni 1/2</a:t>
            </a:r>
          </a:p>
          <a:p>
            <a:pPr lvl="1"/>
            <a:r>
              <a:rPr lang="sv-SE" dirty="0"/>
              <a:t>Tengsl við  uveit</a:t>
            </a:r>
          </a:p>
        </p:txBody>
      </p:sp>
      <p:pic>
        <p:nvPicPr>
          <p:cNvPr id="5" name="Picture 2"/>
          <p:cNvPicPr>
            <a:picLocks noGrp="1" noChangeAspect="1" noChangeArrowheads="1"/>
          </p:cNvPicPr>
          <p:nvPr>
            <p:ph sz="half" idx="2"/>
          </p:nvPr>
        </p:nvPicPr>
        <p:blipFill>
          <a:blip r:embed="rId5" cstate="print"/>
          <a:srcRect t="5635" b="7800"/>
          <a:stretch>
            <a:fillRect/>
          </a:stretch>
        </p:blipFill>
        <p:spPr bwMode="auto">
          <a:xfrm>
            <a:off x="7440150" y="1783357"/>
            <a:ext cx="4134433" cy="4525963"/>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l="2742" t="5951" r="4029" b="22634"/>
          <a:stretch>
            <a:fillRect/>
          </a:stretch>
        </p:blipFill>
        <p:spPr bwMode="auto">
          <a:xfrm>
            <a:off x="5823696" y="5222507"/>
            <a:ext cx="2184540" cy="1156521"/>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5422436" y="680999"/>
            <a:ext cx="2646580" cy="2552058"/>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303C2A88-8365-4873-9A56-6FD3BCD4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p:transition spd="med" advTm="601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5" cstate="print"/>
          <a:srcRect/>
          <a:stretch>
            <a:fillRect/>
          </a:stretch>
        </p:blipFill>
        <p:spPr bwMode="auto">
          <a:xfrm>
            <a:off x="2112486" y="4993093"/>
            <a:ext cx="2950464" cy="1364162"/>
          </a:xfrm>
          <a:prstGeom prst="rect">
            <a:avLst/>
          </a:prstGeom>
          <a:noFill/>
          <a:ln w="9525">
            <a:noFill/>
            <a:miter lim="800000"/>
            <a:headEnd/>
            <a:tailEnd/>
          </a:ln>
        </p:spPr>
      </p:pic>
      <p:sp>
        <p:nvSpPr>
          <p:cNvPr id="5" name="Title 4"/>
          <p:cNvSpPr>
            <a:spLocks noGrp="1"/>
          </p:cNvSpPr>
          <p:nvPr>
            <p:ph type="title"/>
          </p:nvPr>
        </p:nvSpPr>
        <p:spPr/>
        <p:txBody>
          <a:bodyPr/>
          <a:lstStyle/>
          <a:p>
            <a:r>
              <a:rPr lang="sv-SE" dirty="0"/>
              <a:t>Fjölliðagigt</a:t>
            </a:r>
          </a:p>
        </p:txBody>
      </p:sp>
      <p:sp>
        <p:nvSpPr>
          <p:cNvPr id="6" name="Content Placeholder 5"/>
          <p:cNvSpPr>
            <a:spLocks noGrp="1"/>
          </p:cNvSpPr>
          <p:nvPr>
            <p:ph sz="half" idx="1"/>
          </p:nvPr>
        </p:nvSpPr>
        <p:spPr/>
        <p:txBody>
          <a:bodyPr/>
          <a:lstStyle/>
          <a:p>
            <a:r>
              <a:rPr lang="sv-SE" dirty="0"/>
              <a:t>5 eða fleiri liðir</a:t>
            </a:r>
          </a:p>
          <a:p>
            <a:pPr lvl="1"/>
            <a:r>
              <a:rPr lang="sv-SE" dirty="0"/>
              <a:t>RF neikvæð </a:t>
            </a:r>
            <a:r>
              <a:rPr lang="sv-SE"/>
              <a:t>– ? útbreidd </a:t>
            </a:r>
            <a:r>
              <a:rPr lang="sv-SE" dirty="0"/>
              <a:t>fáliðagigt</a:t>
            </a:r>
          </a:p>
          <a:p>
            <a:pPr lvl="1"/>
            <a:r>
              <a:rPr lang="sv-SE" dirty="0"/>
              <a:t>RF jákvæð – barnaformið af RA</a:t>
            </a:r>
          </a:p>
          <a:p>
            <a:pPr lvl="1"/>
            <a:r>
              <a:rPr lang="sv-SE" dirty="0"/>
              <a:t>Anti - CCP</a:t>
            </a:r>
          </a:p>
          <a:p>
            <a:r>
              <a:rPr lang="sv-SE" dirty="0"/>
              <a:t>Stórir og litlir liðir</a:t>
            </a:r>
          </a:p>
          <a:p>
            <a:endParaRPr lang="sv-SE" dirty="0"/>
          </a:p>
        </p:txBody>
      </p:sp>
      <p:pic>
        <p:nvPicPr>
          <p:cNvPr id="5122" name="Picture 2"/>
          <p:cNvPicPr>
            <a:picLocks noChangeAspect="1" noChangeArrowheads="1"/>
          </p:cNvPicPr>
          <p:nvPr/>
        </p:nvPicPr>
        <p:blipFill>
          <a:blip r:embed="rId6" cstate="print"/>
          <a:srcRect/>
          <a:stretch>
            <a:fillRect/>
          </a:stretch>
        </p:blipFill>
        <p:spPr bwMode="auto">
          <a:xfrm>
            <a:off x="6630751" y="1005070"/>
            <a:ext cx="2556792" cy="2345628"/>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7" cstate="print"/>
          <a:srcRect/>
          <a:stretch>
            <a:fillRect/>
          </a:stretch>
        </p:blipFill>
        <p:spPr bwMode="auto">
          <a:xfrm>
            <a:off x="4820410" y="4215184"/>
            <a:ext cx="3942590" cy="2053924"/>
          </a:xfrm>
          <a:prstGeom prst="rect">
            <a:avLst/>
          </a:prstGeom>
          <a:noFill/>
          <a:ln w="9525">
            <a:noFill/>
            <a:miter lim="800000"/>
            <a:headEnd/>
            <a:tailEnd/>
          </a:ln>
        </p:spPr>
      </p:pic>
      <p:grpSp>
        <p:nvGrpSpPr>
          <p:cNvPr id="2" name="Group 11"/>
          <p:cNvGrpSpPr/>
          <p:nvPr/>
        </p:nvGrpSpPr>
        <p:grpSpPr>
          <a:xfrm>
            <a:off x="8643258" y="3580722"/>
            <a:ext cx="2708515" cy="2592288"/>
            <a:chOff x="2048319" y="2132856"/>
            <a:chExt cx="2451673" cy="2880320"/>
          </a:xfrm>
        </p:grpSpPr>
        <p:pic>
          <p:nvPicPr>
            <p:cNvPr id="13" name="Picture 2" descr="TMJ involvement with growth failure&#10;of lower jaw&#10;17&#10; "/>
            <p:cNvPicPr>
              <a:picLocks noChangeAspect="1" noChangeArrowheads="1"/>
            </p:cNvPicPr>
            <p:nvPr/>
          </p:nvPicPr>
          <p:blipFill>
            <a:blip r:embed="rId8" cstate="print"/>
            <a:srcRect l="7054" t="25252" r="52602" b="11617"/>
            <a:stretch>
              <a:fillRect/>
            </a:stretch>
          </p:blipFill>
          <p:spPr bwMode="auto">
            <a:xfrm>
              <a:off x="2048319" y="2132856"/>
              <a:ext cx="2451673" cy="2880320"/>
            </a:xfrm>
            <a:prstGeom prst="rect">
              <a:avLst/>
            </a:prstGeom>
            <a:noFill/>
          </p:spPr>
        </p:pic>
        <p:sp>
          <p:nvSpPr>
            <p:cNvPr id="14" name="Rectangle 13"/>
            <p:cNvSpPr/>
            <p:nvPr/>
          </p:nvSpPr>
          <p:spPr>
            <a:xfrm>
              <a:off x="2051720" y="2564904"/>
              <a:ext cx="1800200"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 name="Audio 2">
            <a:hlinkClick r:id="" action="ppaction://media"/>
            <a:extLst>
              <a:ext uri="{FF2B5EF4-FFF2-40B4-BE49-F238E27FC236}">
                <a16:creationId xmlns:a16="http://schemas.microsoft.com/office/drawing/2014/main" id="{46657E22-5BAF-4247-A5E5-8AF26DC3C1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cSld>
  <p:clrMapOvr>
    <a:masterClrMapping/>
  </p:clrMapOvr>
  <p:transition spd="med" advTm="660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831638" y="908720"/>
            <a:ext cx="8256917" cy="4968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itle 8"/>
          <p:cNvSpPr>
            <a:spLocks noGrp="1"/>
          </p:cNvSpPr>
          <p:nvPr>
            <p:ph type="title"/>
          </p:nvPr>
        </p:nvSpPr>
        <p:spPr>
          <a:xfrm>
            <a:off x="4330011" y="1423661"/>
            <a:ext cx="7872875" cy="916767"/>
          </a:xfrm>
        </p:spPr>
        <p:txBody>
          <a:bodyPr>
            <a:normAutofit/>
          </a:bodyPr>
          <a:lstStyle/>
          <a:p>
            <a:r>
              <a:rPr lang="sv-SE" dirty="0"/>
              <a:t>Festumeinatengd</a:t>
            </a:r>
            <a:br>
              <a:rPr lang="sv-SE"/>
            </a:br>
            <a:r>
              <a:rPr lang="sv-SE"/>
              <a:t>barnagigt</a:t>
            </a:r>
            <a:endParaRPr lang="sv-SE" dirty="0"/>
          </a:p>
        </p:txBody>
      </p:sp>
      <p:sp>
        <p:nvSpPr>
          <p:cNvPr id="14" name="Oval 13"/>
          <p:cNvSpPr/>
          <p:nvPr/>
        </p:nvSpPr>
        <p:spPr>
          <a:xfrm>
            <a:off x="239349" y="2996952"/>
            <a:ext cx="3648405" cy="172819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Box 15"/>
          <p:cNvSpPr txBox="1"/>
          <p:nvPr/>
        </p:nvSpPr>
        <p:spPr>
          <a:xfrm>
            <a:off x="1076670" y="3468352"/>
            <a:ext cx="2592288" cy="584775"/>
          </a:xfrm>
          <a:prstGeom prst="rect">
            <a:avLst/>
          </a:prstGeom>
          <a:noFill/>
        </p:spPr>
        <p:txBody>
          <a:bodyPr wrap="square" rtlCol="0">
            <a:spAutoFit/>
          </a:bodyPr>
          <a:lstStyle/>
          <a:p>
            <a:r>
              <a:rPr lang="sv-SE" sz="3200" dirty="0"/>
              <a:t>Sóragigt</a:t>
            </a:r>
          </a:p>
        </p:txBody>
      </p:sp>
      <p:grpSp>
        <p:nvGrpSpPr>
          <p:cNvPr id="2" name="Group 25"/>
          <p:cNvGrpSpPr/>
          <p:nvPr/>
        </p:nvGrpSpPr>
        <p:grpSpPr>
          <a:xfrm>
            <a:off x="719403" y="4581128"/>
            <a:ext cx="3648405" cy="1728192"/>
            <a:chOff x="2195736" y="4005064"/>
            <a:chExt cx="2736304" cy="1728192"/>
          </a:xfrm>
        </p:grpSpPr>
        <p:sp>
          <p:nvSpPr>
            <p:cNvPr id="12" name="Oval 11"/>
            <p:cNvSpPr/>
            <p:nvPr/>
          </p:nvSpPr>
          <p:spPr>
            <a:xfrm>
              <a:off x="2195736" y="4005064"/>
              <a:ext cx="2736304" cy="172819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a:off x="2699792" y="4391068"/>
              <a:ext cx="1656184" cy="954107"/>
            </a:xfrm>
            <a:prstGeom prst="rect">
              <a:avLst/>
            </a:prstGeom>
            <a:noFill/>
          </p:spPr>
          <p:txBody>
            <a:bodyPr wrap="square" rtlCol="0">
              <a:spAutoFit/>
            </a:bodyPr>
            <a:lstStyle/>
            <a:p>
              <a:pPr algn="ctr"/>
              <a:r>
                <a:rPr lang="sv-SE" sz="2800" dirty="0"/>
                <a:t>Reactive arthritis</a:t>
              </a:r>
            </a:p>
          </p:txBody>
        </p:sp>
      </p:grpSp>
      <p:grpSp>
        <p:nvGrpSpPr>
          <p:cNvPr id="3" name="Group 29"/>
          <p:cNvGrpSpPr/>
          <p:nvPr/>
        </p:nvGrpSpPr>
        <p:grpSpPr>
          <a:xfrm>
            <a:off x="7152118" y="2708920"/>
            <a:ext cx="3648405" cy="1728192"/>
            <a:chOff x="5364088" y="3140968"/>
            <a:chExt cx="2736304" cy="1728192"/>
          </a:xfrm>
        </p:grpSpPr>
        <p:sp>
          <p:nvSpPr>
            <p:cNvPr id="15" name="Oval 14"/>
            <p:cNvSpPr/>
            <p:nvPr/>
          </p:nvSpPr>
          <p:spPr>
            <a:xfrm>
              <a:off x="5364088" y="3140968"/>
              <a:ext cx="2736304" cy="1728192"/>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Box 18"/>
            <p:cNvSpPr txBox="1"/>
            <p:nvPr/>
          </p:nvSpPr>
          <p:spPr>
            <a:xfrm>
              <a:off x="5724128" y="3483005"/>
              <a:ext cx="2016224" cy="954107"/>
            </a:xfrm>
            <a:prstGeom prst="rect">
              <a:avLst/>
            </a:prstGeom>
            <a:noFill/>
          </p:spPr>
          <p:txBody>
            <a:bodyPr wrap="square" rtlCol="0">
              <a:spAutoFit/>
            </a:bodyPr>
            <a:lstStyle/>
            <a:p>
              <a:pPr algn="ctr"/>
              <a:r>
                <a:rPr lang="sv-SE" sz="2800" dirty="0"/>
                <a:t>IBD arthropathy</a:t>
              </a:r>
            </a:p>
          </p:txBody>
        </p:sp>
      </p:grpSp>
      <p:grpSp>
        <p:nvGrpSpPr>
          <p:cNvPr id="4" name="Group 26"/>
          <p:cNvGrpSpPr/>
          <p:nvPr/>
        </p:nvGrpSpPr>
        <p:grpSpPr>
          <a:xfrm>
            <a:off x="3887755" y="2348880"/>
            <a:ext cx="2965685" cy="2152256"/>
            <a:chOff x="3347864" y="2132856"/>
            <a:chExt cx="2224264" cy="2152256"/>
          </a:xfrm>
        </p:grpSpPr>
        <p:sp>
          <p:nvSpPr>
            <p:cNvPr id="24" name="Quad Arrow Callout 23"/>
            <p:cNvSpPr/>
            <p:nvPr/>
          </p:nvSpPr>
          <p:spPr>
            <a:xfrm>
              <a:off x="3347864" y="2132856"/>
              <a:ext cx="2224264" cy="2152256"/>
            </a:xfrm>
            <a:prstGeom prst="quadArrow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Box 24"/>
            <p:cNvSpPr txBox="1"/>
            <p:nvPr/>
          </p:nvSpPr>
          <p:spPr>
            <a:xfrm>
              <a:off x="3923928" y="2996952"/>
              <a:ext cx="1152128" cy="400110"/>
            </a:xfrm>
            <a:prstGeom prst="rect">
              <a:avLst/>
            </a:prstGeom>
            <a:noFill/>
          </p:spPr>
          <p:txBody>
            <a:bodyPr wrap="square" rtlCol="0">
              <a:spAutoFit/>
            </a:bodyPr>
            <a:lstStyle/>
            <a:p>
              <a:r>
                <a:rPr lang="sv-SE" sz="2000" b="1" dirty="0"/>
                <a:t>HLA-B27</a:t>
              </a:r>
            </a:p>
          </p:txBody>
        </p:sp>
      </p:grpSp>
      <p:sp>
        <p:nvSpPr>
          <p:cNvPr id="28" name="Oval 27"/>
          <p:cNvSpPr/>
          <p:nvPr/>
        </p:nvSpPr>
        <p:spPr>
          <a:xfrm>
            <a:off x="5519936" y="4005064"/>
            <a:ext cx="3648405" cy="172819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Box 28"/>
          <p:cNvSpPr txBox="1"/>
          <p:nvPr/>
        </p:nvSpPr>
        <p:spPr>
          <a:xfrm>
            <a:off x="5999989" y="4149081"/>
            <a:ext cx="2688299" cy="1384995"/>
          </a:xfrm>
          <a:prstGeom prst="rect">
            <a:avLst/>
          </a:prstGeom>
          <a:noFill/>
        </p:spPr>
        <p:txBody>
          <a:bodyPr wrap="square" rtlCol="0">
            <a:spAutoFit/>
          </a:bodyPr>
          <a:lstStyle/>
          <a:p>
            <a:pPr algn="ctr"/>
            <a:r>
              <a:rPr lang="sv-SE" sz="2800" dirty="0"/>
              <a:t>Juvenile ankylosing spondylitis</a:t>
            </a:r>
          </a:p>
        </p:txBody>
      </p:sp>
      <p:pic>
        <p:nvPicPr>
          <p:cNvPr id="59394" name="Picture 2"/>
          <p:cNvPicPr>
            <a:picLocks noChangeAspect="1" noChangeArrowheads="1"/>
          </p:cNvPicPr>
          <p:nvPr/>
        </p:nvPicPr>
        <p:blipFill>
          <a:blip r:embed="rId5" cstate="print"/>
          <a:srcRect/>
          <a:stretch>
            <a:fillRect/>
          </a:stretch>
        </p:blipFill>
        <p:spPr bwMode="auto">
          <a:xfrm>
            <a:off x="616427" y="1719942"/>
            <a:ext cx="2022035" cy="1693455"/>
          </a:xfrm>
          <a:prstGeom prst="rect">
            <a:avLst/>
          </a:prstGeom>
          <a:noFill/>
          <a:ln w="9525">
            <a:solidFill>
              <a:schemeClr val="tx2">
                <a:lumMod val="50000"/>
              </a:schemeClr>
            </a:solidFill>
            <a:miter lim="800000"/>
            <a:headEnd/>
            <a:tailEnd/>
          </a:ln>
        </p:spPr>
      </p:pic>
      <p:pic>
        <p:nvPicPr>
          <p:cNvPr id="59395" name="Picture 3"/>
          <p:cNvPicPr>
            <a:picLocks noChangeAspect="1" noChangeArrowheads="1"/>
          </p:cNvPicPr>
          <p:nvPr/>
        </p:nvPicPr>
        <p:blipFill>
          <a:blip r:embed="rId6" cstate="print"/>
          <a:srcRect/>
          <a:stretch>
            <a:fillRect/>
          </a:stretch>
        </p:blipFill>
        <p:spPr bwMode="auto">
          <a:xfrm>
            <a:off x="9209314" y="794114"/>
            <a:ext cx="1817913" cy="1795415"/>
          </a:xfrm>
          <a:prstGeom prst="rect">
            <a:avLst/>
          </a:prstGeom>
          <a:noFill/>
          <a:ln w="9525">
            <a:solidFill>
              <a:schemeClr val="tx2">
                <a:lumMod val="75000"/>
              </a:schemeClr>
            </a:solidFill>
            <a:miter lim="800000"/>
            <a:headEnd/>
            <a:tailEnd/>
          </a:ln>
        </p:spPr>
      </p:pic>
      <p:pic>
        <p:nvPicPr>
          <p:cNvPr id="5" name="Audio 4">
            <a:hlinkClick r:id="" action="ppaction://media"/>
            <a:extLst>
              <a:ext uri="{FF2B5EF4-FFF2-40B4-BE49-F238E27FC236}">
                <a16:creationId xmlns:a16="http://schemas.microsoft.com/office/drawing/2014/main" id="{34259D38-5037-4EF9-8AF7-A99C526E4A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med" advTm="49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s-IS" dirty="0"/>
              <a:t>Efni dagsins</a:t>
            </a:r>
            <a:endParaRPr lang="en-US" dirty="0"/>
          </a:p>
        </p:txBody>
      </p:sp>
      <p:sp>
        <p:nvSpPr>
          <p:cNvPr id="5" name="Content Placeholder 4"/>
          <p:cNvSpPr>
            <a:spLocks noGrp="1"/>
          </p:cNvSpPr>
          <p:nvPr>
            <p:ph idx="1"/>
          </p:nvPr>
        </p:nvSpPr>
        <p:spPr/>
        <p:txBody>
          <a:bodyPr>
            <a:normAutofit/>
          </a:bodyPr>
          <a:lstStyle/>
          <a:p>
            <a:r>
              <a:rPr lang="is-IS" dirty="0"/>
              <a:t>Gigtsjúkdómar barna</a:t>
            </a:r>
          </a:p>
          <a:p>
            <a:pPr lvl="1"/>
            <a:r>
              <a:rPr lang="is-IS" dirty="0"/>
              <a:t>JIA (juvenile idiopathic arthritis)</a:t>
            </a:r>
          </a:p>
          <a:p>
            <a:pPr lvl="2"/>
            <a:r>
              <a:rPr lang="is-IS" dirty="0"/>
              <a:t>Almennir bólgusjúkdómar</a:t>
            </a:r>
          </a:p>
          <a:p>
            <a:pPr lvl="2"/>
            <a:r>
              <a:rPr lang="is-IS" dirty="0"/>
              <a:t>Æðabólgusjúkdómar</a:t>
            </a:r>
          </a:p>
          <a:p>
            <a:pPr lvl="2"/>
            <a:r>
              <a:rPr lang="is-IS" dirty="0"/>
              <a:t>Autoinflammatory diseases</a:t>
            </a:r>
          </a:p>
          <a:p>
            <a:r>
              <a:rPr lang="is-IS" dirty="0"/>
              <a:t>Liðbólga og liðverkir</a:t>
            </a:r>
          </a:p>
          <a:p>
            <a:r>
              <a:rPr lang="is-IS" dirty="0"/>
              <a:t>Liðskoðun</a:t>
            </a:r>
          </a:p>
          <a:p>
            <a:endParaRPr lang="is-IS" dirty="0"/>
          </a:p>
          <a:p>
            <a:endParaRPr lang="en-US" dirty="0"/>
          </a:p>
        </p:txBody>
      </p:sp>
      <p:pic>
        <p:nvPicPr>
          <p:cNvPr id="7" name="Audio 6">
            <a:hlinkClick r:id="" action="ppaction://media"/>
            <a:extLst>
              <a:ext uri="{FF2B5EF4-FFF2-40B4-BE49-F238E27FC236}">
                <a16:creationId xmlns:a16="http://schemas.microsoft.com/office/drawing/2014/main" id="{7CA99725-20FC-4216-B2F5-92457B0F23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391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Rannsóknir við barnagigt</a:t>
            </a:r>
          </a:p>
        </p:txBody>
      </p:sp>
      <p:sp>
        <p:nvSpPr>
          <p:cNvPr id="3" name="Content Placeholder 2"/>
          <p:cNvSpPr>
            <a:spLocks noGrp="1"/>
          </p:cNvSpPr>
          <p:nvPr>
            <p:ph idx="1"/>
          </p:nvPr>
        </p:nvSpPr>
        <p:spPr>
          <a:xfrm>
            <a:off x="1342427" y="1962150"/>
            <a:ext cx="8723376" cy="4022724"/>
          </a:xfrm>
        </p:spPr>
        <p:txBody>
          <a:bodyPr>
            <a:normAutofit/>
          </a:bodyPr>
          <a:lstStyle/>
          <a:p>
            <a:r>
              <a:rPr lang="sv-SE" dirty="0"/>
              <a:t>ANA</a:t>
            </a:r>
          </a:p>
          <a:p>
            <a:pPr lvl="1"/>
            <a:r>
              <a:rPr lang="sv-SE"/>
              <a:t>Jákvætt hjá helmingi </a:t>
            </a:r>
            <a:r>
              <a:rPr lang="sv-SE" dirty="0"/>
              <a:t>fáliðagigtar</a:t>
            </a:r>
          </a:p>
          <a:p>
            <a:pPr lvl="1"/>
            <a:r>
              <a:rPr lang="sv-SE" dirty="0"/>
              <a:t>SLE, aðrir fjölkerfasjúkdómar</a:t>
            </a:r>
          </a:p>
          <a:p>
            <a:r>
              <a:rPr lang="sv-SE" dirty="0"/>
              <a:t>RF, anti-CCP</a:t>
            </a:r>
          </a:p>
          <a:p>
            <a:pPr lvl="1"/>
            <a:r>
              <a:rPr lang="sv-SE" dirty="0"/>
              <a:t>Sjaldgæft</a:t>
            </a:r>
          </a:p>
          <a:p>
            <a:pPr lvl="1"/>
            <a:r>
              <a:rPr lang="sv-SE" dirty="0"/>
              <a:t>snemmgreind liðagigt/RA</a:t>
            </a:r>
          </a:p>
          <a:p>
            <a:r>
              <a:rPr lang="sv-SE" dirty="0"/>
              <a:t>Status, diff</a:t>
            </a:r>
          </a:p>
          <a:p>
            <a:pPr lvl="1"/>
            <a:r>
              <a:rPr lang="sv-SE" dirty="0"/>
              <a:t>ALL, anemia, thrombocytosis</a:t>
            </a:r>
          </a:p>
          <a:p>
            <a:r>
              <a:rPr lang="sv-SE" dirty="0"/>
              <a:t>Sökk og CRP</a:t>
            </a:r>
          </a:p>
          <a:p>
            <a:pPr lvl="1"/>
            <a:r>
              <a:rPr lang="sv-SE" dirty="0"/>
              <a:t>Oft eðlilegt</a:t>
            </a:r>
          </a:p>
        </p:txBody>
      </p:sp>
      <p:pic>
        <p:nvPicPr>
          <p:cNvPr id="29697" name="Picture 1" descr="C:\Users\judith\Downloads\DsDNA_antibodies.jpg"/>
          <p:cNvPicPr>
            <a:picLocks noChangeAspect="1" noChangeArrowheads="1"/>
          </p:cNvPicPr>
          <p:nvPr/>
        </p:nvPicPr>
        <p:blipFill>
          <a:blip r:embed="rId5" cstate="print"/>
          <a:stretch>
            <a:fillRect/>
          </a:stretch>
        </p:blipFill>
        <p:spPr bwMode="auto">
          <a:xfrm>
            <a:off x="6090530" y="2416629"/>
            <a:ext cx="5402821" cy="2764972"/>
          </a:xfrm>
          <a:prstGeom prst="rect">
            <a:avLst/>
          </a:prstGeom>
          <a:noFill/>
        </p:spPr>
      </p:pic>
      <p:sp>
        <p:nvSpPr>
          <p:cNvPr id="7" name="TextBox 6"/>
          <p:cNvSpPr txBox="1"/>
          <p:nvPr/>
        </p:nvSpPr>
        <p:spPr>
          <a:xfrm>
            <a:off x="6026088" y="5189782"/>
            <a:ext cx="3840427" cy="553998"/>
          </a:xfrm>
          <a:prstGeom prst="rect">
            <a:avLst/>
          </a:prstGeom>
          <a:noFill/>
        </p:spPr>
        <p:txBody>
          <a:bodyPr wrap="square" rtlCol="0">
            <a:spAutoFit/>
          </a:bodyPr>
          <a:lstStyle/>
          <a:p>
            <a:r>
              <a:rPr lang="en-GB" sz="1000"/>
              <a:t>Krause et al: EUROPattern Suite technology for computer-aidedimmunofluorescence microscopy in autoantibody diagnostics, Lupus, 2015</a:t>
            </a:r>
            <a:endParaRPr lang="sv-SE" sz="1000" dirty="0"/>
          </a:p>
        </p:txBody>
      </p:sp>
      <p:pic>
        <p:nvPicPr>
          <p:cNvPr id="4" name="Audio 3">
            <a:hlinkClick r:id="" action="ppaction://media"/>
            <a:extLst>
              <a:ext uri="{FF2B5EF4-FFF2-40B4-BE49-F238E27FC236}">
                <a16:creationId xmlns:a16="http://schemas.microsoft.com/office/drawing/2014/main" id="{313F7998-BE0C-4884-9221-4BBF30D9DD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871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Meðferð</a:t>
            </a:r>
          </a:p>
        </p:txBody>
      </p:sp>
      <p:sp>
        <p:nvSpPr>
          <p:cNvPr id="3" name="Content Placeholder 2"/>
          <p:cNvSpPr>
            <a:spLocks noGrp="1"/>
          </p:cNvSpPr>
          <p:nvPr>
            <p:ph idx="1"/>
          </p:nvPr>
        </p:nvSpPr>
        <p:spPr>
          <a:xfrm>
            <a:off x="770789" y="1793777"/>
            <a:ext cx="5564697" cy="3834138"/>
          </a:xfrm>
        </p:spPr>
        <p:txBody>
          <a:bodyPr>
            <a:normAutofit/>
          </a:bodyPr>
          <a:lstStyle/>
          <a:p>
            <a:r>
              <a:rPr lang="sv-SE" dirty="0"/>
              <a:t>NSAIDs</a:t>
            </a:r>
          </a:p>
          <a:p>
            <a:pPr lvl="1"/>
            <a:r>
              <a:rPr lang="sv-SE" dirty="0"/>
              <a:t>Ibuprofen, naproxen...</a:t>
            </a:r>
          </a:p>
          <a:p>
            <a:r>
              <a:rPr lang="sv-SE" dirty="0"/>
              <a:t>DMARDs</a:t>
            </a:r>
          </a:p>
          <a:p>
            <a:pPr lvl="1"/>
            <a:r>
              <a:rPr lang="sv-SE" dirty="0"/>
              <a:t>Disease modifying anti rheumatic drugs</a:t>
            </a:r>
          </a:p>
          <a:p>
            <a:pPr lvl="2"/>
            <a:r>
              <a:rPr lang="sv-SE" dirty="0"/>
              <a:t>Metótrexat fólsýruantagónisti</a:t>
            </a:r>
          </a:p>
          <a:p>
            <a:pPr lvl="2"/>
            <a:r>
              <a:rPr lang="sv-SE" dirty="0"/>
              <a:t>Sulfasalazin</a:t>
            </a:r>
          </a:p>
          <a:p>
            <a:pPr lvl="2"/>
            <a:r>
              <a:rPr lang="sv-SE"/>
              <a:t>Líftæknilyf - anti-TNF</a:t>
            </a:r>
            <a:endParaRPr lang="sv-SE" dirty="0"/>
          </a:p>
          <a:p>
            <a:pPr lvl="3"/>
            <a:r>
              <a:rPr lang="sv-SE" dirty="0"/>
              <a:t>Infliximab</a:t>
            </a:r>
            <a:r>
              <a:rPr lang="sv-SE"/>
              <a:t>, adalimumab, etanercept, golimumab, certrolizumabpegol...</a:t>
            </a:r>
            <a:endParaRPr lang="sv-SE" dirty="0"/>
          </a:p>
          <a:p>
            <a:r>
              <a:rPr lang="sv-SE"/>
              <a:t>Sterar</a:t>
            </a:r>
            <a:endParaRPr lang="sv-SE" dirty="0"/>
          </a:p>
          <a:p>
            <a:pPr lvl="1"/>
            <a:r>
              <a:rPr lang="sv-SE" dirty="0"/>
              <a:t>Liðinnspýtingar</a:t>
            </a:r>
          </a:p>
          <a:p>
            <a:pPr lvl="1"/>
            <a:r>
              <a:rPr lang="sv-SE" dirty="0"/>
              <a:t>Prednisolon </a:t>
            </a:r>
            <a:r>
              <a:rPr lang="sv-SE"/>
              <a:t>um munn </a:t>
            </a:r>
            <a:endParaRPr lang="sv-SE" dirty="0"/>
          </a:p>
          <a:p>
            <a:pPr lvl="2"/>
            <a:endParaRPr lang="sv-SE" dirty="0"/>
          </a:p>
          <a:p>
            <a:pPr lvl="1"/>
            <a:endParaRPr lang="sv-SE" dirty="0"/>
          </a:p>
        </p:txBody>
      </p:sp>
      <p:pic>
        <p:nvPicPr>
          <p:cNvPr id="60418" name="Picture 2"/>
          <p:cNvPicPr>
            <a:picLocks noChangeAspect="1" noChangeArrowheads="1"/>
          </p:cNvPicPr>
          <p:nvPr/>
        </p:nvPicPr>
        <p:blipFill>
          <a:blip r:embed="rId5" cstate="print"/>
          <a:srcRect/>
          <a:stretch>
            <a:fillRect/>
          </a:stretch>
        </p:blipFill>
        <p:spPr bwMode="auto">
          <a:xfrm>
            <a:off x="6749346" y="3599793"/>
            <a:ext cx="4346060" cy="2664296"/>
          </a:xfrm>
          <a:prstGeom prst="rect">
            <a:avLst/>
          </a:prstGeom>
          <a:noFill/>
          <a:ln w="9525">
            <a:noFill/>
            <a:miter lim="800000"/>
            <a:headEnd/>
            <a:tailEnd/>
          </a:ln>
        </p:spPr>
      </p:pic>
      <p:pic>
        <p:nvPicPr>
          <p:cNvPr id="5" name="Picture 4" descr="antiquewoodladder25.jpg"/>
          <p:cNvPicPr>
            <a:picLocks noChangeAspect="1"/>
          </p:cNvPicPr>
          <p:nvPr/>
        </p:nvPicPr>
        <p:blipFill>
          <a:blip r:embed="rId6" cstate="print"/>
          <a:stretch>
            <a:fillRect/>
          </a:stretch>
        </p:blipFill>
        <p:spPr>
          <a:xfrm>
            <a:off x="6744120" y="853886"/>
            <a:ext cx="1833824" cy="2445098"/>
          </a:xfrm>
          <a:prstGeom prst="rect">
            <a:avLst/>
          </a:prstGeom>
        </p:spPr>
      </p:pic>
      <p:pic>
        <p:nvPicPr>
          <p:cNvPr id="6" name="Audio 5">
            <a:hlinkClick r:id="" action="ppaction://media"/>
            <a:extLst>
              <a:ext uri="{FF2B5EF4-FFF2-40B4-BE49-F238E27FC236}">
                <a16:creationId xmlns:a16="http://schemas.microsoft.com/office/drawing/2014/main" id="{732E671E-6CE0-49C8-AAE0-FCC157ABA7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med" advTm="1366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989" y="689840"/>
            <a:ext cx="8718397" cy="837557"/>
          </a:xfrm>
        </p:spPr>
        <p:txBody>
          <a:bodyPr anchor="t"/>
          <a:lstStyle/>
          <a:p>
            <a:r>
              <a:rPr lang="sv-SE" sz="3200" cap="none"/>
              <a:t>Teymisvinna</a:t>
            </a:r>
            <a:endParaRPr lang="sv-SE" sz="3200" cap="none" dirty="0"/>
          </a:p>
        </p:txBody>
      </p:sp>
      <p:sp>
        <p:nvSpPr>
          <p:cNvPr id="4" name="Content Placeholder 3"/>
          <p:cNvSpPr>
            <a:spLocks noGrp="1"/>
          </p:cNvSpPr>
          <p:nvPr>
            <p:ph sz="half" idx="2"/>
          </p:nvPr>
        </p:nvSpPr>
        <p:spPr>
          <a:xfrm>
            <a:off x="1172308" y="1636254"/>
            <a:ext cx="3650064" cy="4067861"/>
          </a:xfrm>
        </p:spPr>
        <p:txBody>
          <a:bodyPr/>
          <a:lstStyle/>
          <a:p>
            <a:r>
              <a:rPr lang="sv-SE" dirty="0" err="1"/>
              <a:t>Hjúkrunarfræðingur</a:t>
            </a:r>
            <a:endParaRPr lang="sv-SE" dirty="0"/>
          </a:p>
          <a:p>
            <a:r>
              <a:rPr lang="sv-SE" dirty="0" err="1"/>
              <a:t>Sjúkraþjálfari</a:t>
            </a:r>
            <a:endParaRPr lang="sv-SE" dirty="0"/>
          </a:p>
          <a:p>
            <a:r>
              <a:rPr lang="sv-SE" dirty="0" err="1"/>
              <a:t>Sálfræðingur</a:t>
            </a:r>
            <a:endParaRPr lang="sv-SE" dirty="0"/>
          </a:p>
          <a:p>
            <a:r>
              <a:rPr lang="sv-SE" dirty="0" err="1"/>
              <a:t>Félagsráðgjafi</a:t>
            </a:r>
            <a:endParaRPr lang="sv-SE" dirty="0"/>
          </a:p>
          <a:p>
            <a:r>
              <a:rPr lang="sv-SE"/>
              <a:t>Iðjuþjálfi</a:t>
            </a:r>
          </a:p>
          <a:p>
            <a:endParaRPr lang="sv-SE" dirty="0"/>
          </a:p>
          <a:p>
            <a:r>
              <a:rPr lang="sv-SE"/>
              <a:t>Barnalæknir</a:t>
            </a:r>
          </a:p>
          <a:p>
            <a:r>
              <a:rPr lang="sv-SE"/>
              <a:t>Augnlæknir</a:t>
            </a:r>
          </a:p>
          <a:p>
            <a:r>
              <a:rPr lang="sv-SE"/>
              <a:t>Bæklunarlæknir</a:t>
            </a:r>
          </a:p>
          <a:p>
            <a:r>
              <a:rPr lang="sv-SE"/>
              <a:t>Handarskurðlæknir</a:t>
            </a:r>
          </a:p>
          <a:p>
            <a:r>
              <a:rPr lang="sv-SE"/>
              <a:t>Tannlæknir</a:t>
            </a:r>
          </a:p>
          <a:p>
            <a:endParaRPr lang="sv-SE" dirty="0"/>
          </a:p>
        </p:txBody>
      </p:sp>
      <p:pic>
        <p:nvPicPr>
          <p:cNvPr id="5" name="Content Placeholder 5" descr="teamwork_teamwork_A.jpg"/>
          <p:cNvPicPr>
            <a:picLocks noChangeAspect="1"/>
          </p:cNvPicPr>
          <p:nvPr/>
        </p:nvPicPr>
        <p:blipFill rotWithShape="1">
          <a:blip r:embed="rId5" cstate="print"/>
          <a:srcRect t="11137"/>
          <a:stretch/>
        </p:blipFill>
        <p:spPr bwMode="auto">
          <a:xfrm>
            <a:off x="5193415" y="3280224"/>
            <a:ext cx="5692298" cy="2933844"/>
          </a:xfrm>
          <a:prstGeom prst="rect">
            <a:avLst/>
          </a:prstGeom>
          <a:noFill/>
          <a:ln w="9525">
            <a:noFill/>
            <a:miter lim="800000"/>
            <a:headEnd/>
            <a:tailEnd/>
          </a:ln>
        </p:spPr>
      </p:pic>
      <p:pic>
        <p:nvPicPr>
          <p:cNvPr id="6" name="Content Placeholder 6" descr="6a00d83451bd8169e200e54f3b0f348834-800wi.jpg"/>
          <p:cNvPicPr>
            <a:picLocks noGrp="1" noChangeAspect="1"/>
          </p:cNvPicPr>
          <p:nvPr>
            <p:ph sz="half" idx="2"/>
          </p:nvPr>
        </p:nvPicPr>
        <p:blipFill>
          <a:blip r:embed="rId6" cstate="print"/>
          <a:stretch>
            <a:fillRect/>
          </a:stretch>
        </p:blipFill>
        <p:spPr>
          <a:xfrm>
            <a:off x="5105401" y="824491"/>
            <a:ext cx="2554246" cy="2318986"/>
          </a:xfrm>
        </p:spPr>
      </p:pic>
      <p:pic>
        <p:nvPicPr>
          <p:cNvPr id="3" name="Audio 2">
            <a:hlinkClick r:id="" action="ppaction://media"/>
            <a:extLst>
              <a:ext uri="{FF2B5EF4-FFF2-40B4-BE49-F238E27FC236}">
                <a16:creationId xmlns:a16="http://schemas.microsoft.com/office/drawing/2014/main" id="{A4247447-88B3-4C82-B254-52EEAF1327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med" advTm="1057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Horfur </a:t>
            </a:r>
            <a:br>
              <a:rPr lang="sv-SE" dirty="0"/>
            </a:br>
            <a:r>
              <a:rPr lang="sv-SE" dirty="0"/>
              <a:t>Vex ekkert endilega burt</a:t>
            </a:r>
          </a:p>
        </p:txBody>
      </p:sp>
      <p:sp>
        <p:nvSpPr>
          <p:cNvPr id="5" name="Content Placeholder 4"/>
          <p:cNvSpPr>
            <a:spLocks noGrp="1"/>
          </p:cNvSpPr>
          <p:nvPr>
            <p:ph sz="half" idx="1"/>
          </p:nvPr>
        </p:nvSpPr>
        <p:spPr>
          <a:xfrm>
            <a:off x="1508203" y="2179863"/>
            <a:ext cx="4297680" cy="4022725"/>
          </a:xfrm>
        </p:spPr>
        <p:txBody>
          <a:bodyPr>
            <a:normAutofit/>
          </a:bodyPr>
          <a:lstStyle/>
          <a:p>
            <a:r>
              <a:rPr lang="sv-SE" dirty="0"/>
              <a:t>Fáliðagigt</a:t>
            </a:r>
          </a:p>
          <a:p>
            <a:pPr lvl="1"/>
            <a:r>
              <a:rPr lang="sv-SE" dirty="0"/>
              <a:t>18 ára - &gt; ½ í remission</a:t>
            </a:r>
          </a:p>
          <a:p>
            <a:pPr lvl="1"/>
            <a:endParaRPr lang="sv-SE" dirty="0"/>
          </a:p>
          <a:p>
            <a:r>
              <a:rPr lang="sv-SE" dirty="0"/>
              <a:t>RF jákvæð fjölliðagigt -&gt; fáir ná langvinnri remission</a:t>
            </a:r>
          </a:p>
          <a:p>
            <a:r>
              <a:rPr lang="sv-SE" dirty="0"/>
              <a:t>RF neikvæð fjölliðagigt  -&gt; misjafnt</a:t>
            </a:r>
          </a:p>
          <a:p>
            <a:r>
              <a:rPr lang="sv-SE" dirty="0"/>
              <a:t>½ er áfram á DMARD við 18 ára aldur</a:t>
            </a:r>
          </a:p>
          <a:p>
            <a:endParaRPr lang="sv-SE" dirty="0"/>
          </a:p>
        </p:txBody>
      </p:sp>
      <p:sp>
        <p:nvSpPr>
          <p:cNvPr id="6" name="Content Placeholder 5"/>
          <p:cNvSpPr>
            <a:spLocks noGrp="1"/>
          </p:cNvSpPr>
          <p:nvPr>
            <p:ph sz="half" idx="2"/>
          </p:nvPr>
        </p:nvSpPr>
        <p:spPr>
          <a:xfrm>
            <a:off x="6286061" y="2143675"/>
            <a:ext cx="5384800" cy="3096344"/>
          </a:xfrm>
        </p:spPr>
        <p:txBody>
          <a:bodyPr>
            <a:normAutofit/>
          </a:bodyPr>
          <a:lstStyle/>
          <a:p>
            <a:r>
              <a:rPr lang="sv-SE">
                <a:ea typeface="ＭＳ Ｐゴシック" pitchFamily="34" charset="-128"/>
              </a:rPr>
              <a:t>Bertilsson et al, J. Rheum. 2013</a:t>
            </a:r>
          </a:p>
          <a:p>
            <a:pPr lvl="1"/>
            <a:r>
              <a:rPr lang="sv-SE">
                <a:ea typeface="ＭＳ Ｐゴシック" pitchFamily="34" charset="-128"/>
              </a:rPr>
              <a:t>86 </a:t>
            </a:r>
            <a:r>
              <a:rPr lang="sv-SE" dirty="0">
                <a:ea typeface="ＭＳ Ｐゴシック" pitchFamily="34" charset="-128"/>
              </a:rPr>
              <a:t>einstaklingar</a:t>
            </a:r>
          </a:p>
          <a:p>
            <a:pPr lvl="1"/>
            <a:r>
              <a:rPr lang="sv-SE" dirty="0">
                <a:ea typeface="ＭＳ Ｐゴシック" pitchFamily="34" charset="-128"/>
              </a:rPr>
              <a:t>60% voru áfram með sinn sjúkdóm</a:t>
            </a:r>
          </a:p>
          <a:p>
            <a:pPr lvl="1"/>
            <a:r>
              <a:rPr lang="sv-SE" dirty="0">
                <a:ea typeface="ＭＳ Ｐゴシック" pitchFamily="34" charset="-128"/>
              </a:rPr>
              <a:t>40% þeirra sem voru í remission við 5 ára eftirlit voru það ekki við 17 ára eftirlit</a:t>
            </a:r>
            <a:endParaRPr lang="sv-SE" sz="2200" dirty="0">
              <a:ea typeface="ＭＳ Ｐゴシック" pitchFamily="34" charset="-128"/>
            </a:endParaRPr>
          </a:p>
          <a:p>
            <a:endParaRPr lang="sv-SE" dirty="0"/>
          </a:p>
        </p:txBody>
      </p:sp>
      <p:pic>
        <p:nvPicPr>
          <p:cNvPr id="3" name="Audio 2">
            <a:hlinkClick r:id="" action="ppaction://media"/>
            <a:extLst>
              <a:ext uri="{FF2B5EF4-FFF2-40B4-BE49-F238E27FC236}">
                <a16:creationId xmlns:a16="http://schemas.microsoft.com/office/drawing/2014/main" id="{B62CB617-E46B-4224-A02E-3B757AD150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7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61937392-5300-4D7D-A025-BD4CE276336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16761" b="10323"/>
          <a:stretch/>
        </p:blipFill>
        <p:spPr>
          <a:xfrm>
            <a:off x="1962597" y="1177569"/>
            <a:ext cx="4362450" cy="4955737"/>
          </a:xfrm>
        </p:spPr>
      </p:pic>
      <p:pic>
        <p:nvPicPr>
          <p:cNvPr id="8" name="Content Placeholder 7">
            <a:extLst>
              <a:ext uri="{FF2B5EF4-FFF2-40B4-BE49-F238E27FC236}">
                <a16:creationId xmlns:a16="http://schemas.microsoft.com/office/drawing/2014/main" id="{22C88822-0FFC-4809-9DC3-011D4ABB98DF}"/>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t="11115" b="9900"/>
          <a:stretch/>
        </p:blipFill>
        <p:spPr>
          <a:xfrm>
            <a:off x="7551738" y="1264896"/>
            <a:ext cx="2438400" cy="2421925"/>
          </a:xfrm>
        </p:spPr>
      </p:pic>
      <p:sp>
        <p:nvSpPr>
          <p:cNvPr id="4" name="Title 3">
            <a:extLst>
              <a:ext uri="{FF2B5EF4-FFF2-40B4-BE49-F238E27FC236}">
                <a16:creationId xmlns:a16="http://schemas.microsoft.com/office/drawing/2014/main" id="{5166D1C8-C627-4A40-A241-DB1BB1A2DEC0}"/>
              </a:ext>
            </a:extLst>
          </p:cNvPr>
          <p:cNvSpPr>
            <a:spLocks noGrp="1"/>
          </p:cNvSpPr>
          <p:nvPr>
            <p:ph type="title"/>
          </p:nvPr>
        </p:nvSpPr>
        <p:spPr>
          <a:xfrm>
            <a:off x="735906" y="552818"/>
            <a:ext cx="8718397" cy="411009"/>
          </a:xfrm>
        </p:spPr>
        <p:txBody>
          <a:bodyPr/>
          <a:lstStyle/>
          <a:p>
            <a:r>
              <a:rPr lang="en-US" dirty="0" err="1"/>
              <a:t>Fyrsta</a:t>
            </a:r>
            <a:r>
              <a:rPr lang="en-US" dirty="0"/>
              <a:t> </a:t>
            </a:r>
            <a:r>
              <a:rPr lang="en-US" dirty="0" err="1"/>
              <a:t>greinin</a:t>
            </a:r>
            <a:r>
              <a:rPr lang="en-US" dirty="0"/>
              <a:t> 1896…</a:t>
            </a:r>
            <a:endParaRPr lang="is-IS" dirty="0"/>
          </a:p>
        </p:txBody>
      </p:sp>
      <p:sp>
        <p:nvSpPr>
          <p:cNvPr id="6" name="Slide Number Placeholder 5">
            <a:extLst>
              <a:ext uri="{FF2B5EF4-FFF2-40B4-BE49-F238E27FC236}">
                <a16:creationId xmlns:a16="http://schemas.microsoft.com/office/drawing/2014/main" id="{B08C0244-211D-4B0D-984C-51B62F2DEABA}"/>
              </a:ext>
            </a:extLst>
          </p:cNvPr>
          <p:cNvSpPr>
            <a:spLocks noGrp="1"/>
          </p:cNvSpPr>
          <p:nvPr>
            <p:ph type="sldNum" sz="quarter" idx="11"/>
          </p:nvPr>
        </p:nvSpPr>
        <p:spPr/>
        <p:txBody>
          <a:bodyPr/>
          <a:lstStyle/>
          <a:p>
            <a:fld id="{EF6B430A-6F17-4686-98E3-68AEC5447CA5}" type="slidenum">
              <a:rPr lang="en-US" smtClean="0"/>
              <a:pPr/>
              <a:t>24</a:t>
            </a:fld>
            <a:endParaRPr lang="en-US"/>
          </a:p>
        </p:txBody>
      </p:sp>
      <p:pic>
        <p:nvPicPr>
          <p:cNvPr id="12" name="Picture 11">
            <a:extLst>
              <a:ext uri="{FF2B5EF4-FFF2-40B4-BE49-F238E27FC236}">
                <a16:creationId xmlns:a16="http://schemas.microsoft.com/office/drawing/2014/main" id="{1C39D660-8A6B-4B21-AC5A-E7BF02A62C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738" y="3906128"/>
            <a:ext cx="2438400" cy="1980276"/>
          </a:xfrm>
          <a:prstGeom prst="rect">
            <a:avLst/>
          </a:prstGeom>
        </p:spPr>
      </p:pic>
      <p:pic>
        <p:nvPicPr>
          <p:cNvPr id="2" name="Audio 1">
            <a:hlinkClick r:id="" action="ppaction://media"/>
            <a:extLst>
              <a:ext uri="{FF2B5EF4-FFF2-40B4-BE49-F238E27FC236}">
                <a16:creationId xmlns:a16="http://schemas.microsoft.com/office/drawing/2014/main" id="{9CD6D08C-1C97-41DC-8D1A-CBA46B87F2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49062005"/>
      </p:ext>
    </p:extLst>
  </p:cSld>
  <p:clrMapOvr>
    <a:masterClrMapping/>
  </p:clrMapOvr>
  <p:transition spd="med" advTm="169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Fjölkerfagigt</a:t>
            </a:r>
            <a:endParaRPr lang="en-US"/>
          </a:p>
        </p:txBody>
      </p:sp>
      <p:sp>
        <p:nvSpPr>
          <p:cNvPr id="3" name="Content Placeholder 2"/>
          <p:cNvSpPr>
            <a:spLocks noGrp="1"/>
          </p:cNvSpPr>
          <p:nvPr>
            <p:ph idx="1"/>
          </p:nvPr>
        </p:nvSpPr>
        <p:spPr>
          <a:xfrm>
            <a:off x="689284" y="1918607"/>
            <a:ext cx="3969802" cy="4022724"/>
          </a:xfrm>
        </p:spPr>
        <p:txBody>
          <a:bodyPr/>
          <a:lstStyle/>
          <a:p>
            <a:r>
              <a:rPr lang="is-IS"/>
              <a:t>Toppóttur óútskýrður hiti í minnst 2 vikur</a:t>
            </a:r>
          </a:p>
          <a:p>
            <a:r>
              <a:rPr lang="is-IS"/>
              <a:t>Liðbólga í einum eða fleiri liðum</a:t>
            </a:r>
          </a:p>
          <a:p>
            <a:r>
              <a:rPr lang="is-IS"/>
              <a:t>Að minnsta kosti eitt þessara einkenna:</a:t>
            </a:r>
          </a:p>
          <a:p>
            <a:pPr lvl="1"/>
            <a:r>
              <a:rPr lang="is-IS"/>
              <a:t>Breytileg útbrot (e. evanescent – hverfa, hjaðna á stundum)</a:t>
            </a:r>
          </a:p>
          <a:p>
            <a:pPr lvl="1"/>
            <a:r>
              <a:rPr lang="is-IS"/>
              <a:t>Útbreiddar eitlastækkanir</a:t>
            </a:r>
          </a:p>
          <a:p>
            <a:pPr lvl="1"/>
            <a:r>
              <a:rPr lang="is-IS"/>
              <a:t>Lifrar- og/eða miltisstækkun</a:t>
            </a:r>
          </a:p>
          <a:p>
            <a:pPr lvl="1"/>
            <a:r>
              <a:rPr lang="is-IS"/>
              <a:t>Lífhimnubólgur (e. Serositis)</a:t>
            </a:r>
          </a:p>
          <a:p>
            <a:pPr lvl="1"/>
            <a:endParaRPr lang="en-US" dirty="0"/>
          </a:p>
        </p:txBody>
      </p:sp>
      <p:sp>
        <p:nvSpPr>
          <p:cNvPr id="5" name="Slide Number Placeholder 4"/>
          <p:cNvSpPr>
            <a:spLocks noGrp="1"/>
          </p:cNvSpPr>
          <p:nvPr>
            <p:ph type="sldNum" sz="quarter" idx="11"/>
          </p:nvPr>
        </p:nvSpPr>
        <p:spPr/>
        <p:txBody>
          <a:bodyPr/>
          <a:lstStyle/>
          <a:p>
            <a:fld id="{BE1A9339-136E-465C-A5E3-3CA280A0FB04}" type="slidenum">
              <a:rPr lang="en-US" smtClean="0"/>
              <a:pPr/>
              <a:t>25</a:t>
            </a:fld>
            <a:endParaRPr lang="en-US"/>
          </a:p>
        </p:txBody>
      </p:sp>
      <p:pic>
        <p:nvPicPr>
          <p:cNvPr id="8" name="Picture 7" descr="sojia old picture.jpg"/>
          <p:cNvPicPr>
            <a:picLocks noChangeAspect="1"/>
          </p:cNvPicPr>
          <p:nvPr/>
        </p:nvPicPr>
        <p:blipFill>
          <a:blip r:embed="rId5" cstate="print"/>
          <a:srcRect l="9762" r="3742" b="1379"/>
          <a:stretch>
            <a:fillRect/>
          </a:stretch>
        </p:blipFill>
        <p:spPr>
          <a:xfrm>
            <a:off x="8464732" y="913987"/>
            <a:ext cx="2704012" cy="5189764"/>
          </a:xfrm>
          <a:prstGeom prst="rect">
            <a:avLst/>
          </a:prstGeom>
        </p:spPr>
      </p:pic>
      <p:pic>
        <p:nvPicPr>
          <p:cNvPr id="11" name="Picture 10" descr="juvenile-rheumatoid-arthritis-rash.jpg"/>
          <p:cNvPicPr>
            <a:picLocks noChangeAspect="1"/>
          </p:cNvPicPr>
          <p:nvPr/>
        </p:nvPicPr>
        <p:blipFill>
          <a:blip r:embed="rId6" cstate="print"/>
          <a:stretch>
            <a:fillRect/>
          </a:stretch>
        </p:blipFill>
        <p:spPr>
          <a:xfrm>
            <a:off x="6442165" y="3644539"/>
            <a:ext cx="1489165" cy="1489165"/>
          </a:xfrm>
          <a:prstGeom prst="rect">
            <a:avLst/>
          </a:prstGeom>
        </p:spPr>
      </p:pic>
      <p:pic>
        <p:nvPicPr>
          <p:cNvPr id="9" name="Picture 8" descr="jsojia rash.jpg"/>
          <p:cNvPicPr>
            <a:picLocks noChangeAspect="1"/>
          </p:cNvPicPr>
          <p:nvPr/>
        </p:nvPicPr>
        <p:blipFill>
          <a:blip r:embed="rId7" cstate="print"/>
          <a:srcRect t="24381" r="3978"/>
          <a:stretch>
            <a:fillRect/>
          </a:stretch>
        </p:blipFill>
        <p:spPr>
          <a:xfrm>
            <a:off x="5127896" y="4415246"/>
            <a:ext cx="1743168" cy="1306285"/>
          </a:xfrm>
          <a:prstGeom prst="rect">
            <a:avLst/>
          </a:prstGeom>
        </p:spPr>
      </p:pic>
      <p:pic>
        <p:nvPicPr>
          <p:cNvPr id="13" name="Picture 12" descr="spiking fever.png"/>
          <p:cNvPicPr>
            <a:picLocks noChangeAspect="1"/>
          </p:cNvPicPr>
          <p:nvPr/>
        </p:nvPicPr>
        <p:blipFill>
          <a:blip r:embed="rId8" cstate="print"/>
          <a:stretch>
            <a:fillRect/>
          </a:stretch>
        </p:blipFill>
        <p:spPr>
          <a:xfrm>
            <a:off x="5029198" y="1240429"/>
            <a:ext cx="2790145" cy="1966256"/>
          </a:xfrm>
          <a:prstGeom prst="rect">
            <a:avLst/>
          </a:prstGeom>
        </p:spPr>
      </p:pic>
      <p:pic>
        <p:nvPicPr>
          <p:cNvPr id="4" name="Audio 3">
            <a:hlinkClick r:id="" action="ppaction://media"/>
            <a:extLst>
              <a:ext uri="{FF2B5EF4-FFF2-40B4-BE49-F238E27FC236}">
                <a16:creationId xmlns:a16="http://schemas.microsoft.com/office/drawing/2014/main" id="{2336CC9B-B010-4B93-A1EE-24CCCA6B3F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cSld>
  <p:clrMapOvr>
    <a:masterClrMapping/>
  </p:clrMapOvr>
  <p:transition spd="med" advTm="111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6803" y="655784"/>
            <a:ext cx="9562568" cy="572125"/>
          </a:xfrm>
        </p:spPr>
        <p:txBody>
          <a:bodyPr/>
          <a:lstStyle/>
          <a:p>
            <a:r>
              <a:rPr lang="is-IS"/>
              <a:t>Fjölkerfagigt – greiningarskilmerki framtíðarinnar</a:t>
            </a:r>
            <a:endParaRPr lang="en-US"/>
          </a:p>
        </p:txBody>
      </p:sp>
      <p:sp>
        <p:nvSpPr>
          <p:cNvPr id="6" name="Slide Number Placeholder 5"/>
          <p:cNvSpPr>
            <a:spLocks noGrp="1"/>
          </p:cNvSpPr>
          <p:nvPr>
            <p:ph type="sldNum" sz="quarter" idx="11"/>
          </p:nvPr>
        </p:nvSpPr>
        <p:spPr/>
        <p:txBody>
          <a:bodyPr/>
          <a:lstStyle/>
          <a:p>
            <a:fld id="{EF6B430A-6F17-4686-98E3-68AEC5447CA5}" type="slidenum">
              <a:rPr lang="en-US" smtClean="0"/>
              <a:pPr/>
              <a:t>26</a:t>
            </a:fld>
            <a:endParaRPr lang="en-US"/>
          </a:p>
        </p:txBody>
      </p:sp>
      <p:pic>
        <p:nvPicPr>
          <p:cNvPr id="8" name="Content Placeholder 6" descr="temporomandibular-joint-arthritis-in-pediatric-inflammatory-arthropathies-11-728.jpg"/>
          <p:cNvPicPr>
            <a:picLocks noChangeAspect="1"/>
          </p:cNvPicPr>
          <p:nvPr/>
        </p:nvPicPr>
        <p:blipFill>
          <a:blip r:embed="rId5" cstate="print"/>
          <a:srcRect l="22460" t="38577" r="21784" b="7489"/>
          <a:stretch>
            <a:fillRect/>
          </a:stretch>
        </p:blipFill>
        <p:spPr>
          <a:xfrm>
            <a:off x="6074780" y="1920241"/>
            <a:ext cx="4998698" cy="3626508"/>
          </a:xfrm>
          <a:prstGeom prst="rect">
            <a:avLst/>
          </a:prstGeom>
          <a:ln w="57150">
            <a:solidFill>
              <a:schemeClr val="accent1"/>
            </a:solidFill>
          </a:ln>
        </p:spPr>
      </p:pic>
      <p:sp>
        <p:nvSpPr>
          <p:cNvPr id="10" name="Content Placeholder 2"/>
          <p:cNvSpPr>
            <a:spLocks noGrp="1"/>
          </p:cNvSpPr>
          <p:nvPr>
            <p:ph sz="half" idx="1"/>
          </p:nvPr>
        </p:nvSpPr>
        <p:spPr>
          <a:xfrm>
            <a:off x="1109786" y="1557199"/>
            <a:ext cx="4297680" cy="4022725"/>
          </a:xfrm>
        </p:spPr>
        <p:txBody>
          <a:bodyPr/>
          <a:lstStyle/>
          <a:p>
            <a:r>
              <a:rPr lang="is-IS"/>
              <a:t>Toppóttur endurtekinn óútskýrður hiti í minnst 3 daga af 14</a:t>
            </a:r>
          </a:p>
          <a:p>
            <a:r>
              <a:rPr lang="is-IS"/>
              <a:t>Að minnsta kosti 2 major criteria eða 1 major ásamt 2 minor:</a:t>
            </a:r>
          </a:p>
          <a:p>
            <a:pPr lvl="1"/>
            <a:r>
              <a:rPr lang="is-IS"/>
              <a:t>Major criteria:</a:t>
            </a:r>
          </a:p>
          <a:p>
            <a:pPr lvl="2"/>
            <a:r>
              <a:rPr lang="is-IS"/>
              <a:t>Breytileg útbrot (e. evanescent – hverfa, hjaðna á stundum)</a:t>
            </a:r>
          </a:p>
          <a:p>
            <a:pPr lvl="2"/>
            <a:r>
              <a:rPr lang="is-IS"/>
              <a:t>Liðbólga</a:t>
            </a:r>
          </a:p>
          <a:p>
            <a:pPr lvl="1"/>
            <a:r>
              <a:rPr lang="is-IS"/>
              <a:t>Minor criteria:</a:t>
            </a:r>
          </a:p>
          <a:p>
            <a:pPr lvl="2"/>
            <a:r>
              <a:rPr lang="is-IS"/>
              <a:t>Útbreiddar eitlastækkanir og/eða lifrar- og/eða miltisstækkun</a:t>
            </a:r>
          </a:p>
          <a:p>
            <a:pPr lvl="2"/>
            <a:r>
              <a:rPr lang="is-IS"/>
              <a:t>Lífhimnubólgur (e. serositis)</a:t>
            </a:r>
          </a:p>
          <a:p>
            <a:pPr lvl="2"/>
            <a:r>
              <a:rPr lang="is-IS"/>
              <a:t>Liðverkir í ≥2 vikur án liðbólgu</a:t>
            </a:r>
          </a:p>
          <a:p>
            <a:pPr lvl="2"/>
            <a:r>
              <a:rPr lang="is-IS"/>
              <a:t>Leukocytosis &gt;15.000/</a:t>
            </a:r>
            <a:r>
              <a:rPr lang="el-GR"/>
              <a:t>μ</a:t>
            </a:r>
            <a:r>
              <a:rPr lang="is-IS"/>
              <a:t>L ásamt  neutrofilaaukningu</a:t>
            </a:r>
          </a:p>
          <a:p>
            <a:pPr lvl="1"/>
            <a:endParaRPr lang="en-US"/>
          </a:p>
        </p:txBody>
      </p:sp>
      <p:sp>
        <p:nvSpPr>
          <p:cNvPr id="11" name="TextBox 10"/>
          <p:cNvSpPr txBox="1"/>
          <p:nvPr/>
        </p:nvSpPr>
        <p:spPr>
          <a:xfrm>
            <a:off x="1238193" y="5943600"/>
            <a:ext cx="4509464" cy="461665"/>
          </a:xfrm>
          <a:prstGeom prst="rect">
            <a:avLst/>
          </a:prstGeom>
          <a:noFill/>
        </p:spPr>
        <p:txBody>
          <a:bodyPr wrap="square" rtlCol="0">
            <a:spAutoFit/>
          </a:bodyPr>
          <a:lstStyle/>
          <a:p>
            <a:r>
              <a:rPr lang="sv-SE" sz="800" i="1"/>
              <a:t>Martini et al, Toward New Classification Criteria for Juvenile Idiopathic Arthritis: First Steps, pediatric Rheumatology International Trials Organization international Consensus, The Journal of Rheumatology, 2018 </a:t>
            </a:r>
          </a:p>
        </p:txBody>
      </p:sp>
      <p:pic>
        <p:nvPicPr>
          <p:cNvPr id="2" name="Audio 1">
            <a:hlinkClick r:id="" action="ppaction://media"/>
            <a:extLst>
              <a:ext uri="{FF2B5EF4-FFF2-40B4-BE49-F238E27FC236}">
                <a16:creationId xmlns:a16="http://schemas.microsoft.com/office/drawing/2014/main" id="{0265E73E-17BB-4DAB-82BB-58AADDEBA0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422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13F60-F60E-4851-A0AF-49708FB23A64}"/>
              </a:ext>
            </a:extLst>
          </p:cNvPr>
          <p:cNvSpPr>
            <a:spLocks noGrp="1"/>
          </p:cNvSpPr>
          <p:nvPr>
            <p:ph sz="half" idx="1"/>
          </p:nvPr>
        </p:nvSpPr>
        <p:spPr>
          <a:xfrm>
            <a:off x="822403" y="1962149"/>
            <a:ext cx="4297680" cy="4022725"/>
          </a:xfrm>
        </p:spPr>
        <p:txBody>
          <a:bodyPr/>
          <a:lstStyle/>
          <a:p>
            <a:r>
              <a:rPr lang="en-US" dirty="0" err="1"/>
              <a:t>Algengara</a:t>
            </a:r>
            <a:r>
              <a:rPr lang="en-US" dirty="0"/>
              <a:t> í </a:t>
            </a:r>
            <a:r>
              <a:rPr lang="en-US" dirty="0" err="1"/>
              <a:t>yngri</a:t>
            </a:r>
            <a:r>
              <a:rPr lang="en-US" dirty="0"/>
              <a:t> </a:t>
            </a:r>
            <a:r>
              <a:rPr lang="en-US" dirty="0" err="1"/>
              <a:t>börnum</a:t>
            </a:r>
            <a:endParaRPr lang="en-US" dirty="0"/>
          </a:p>
          <a:p>
            <a:pPr lvl="1"/>
            <a:r>
              <a:rPr lang="en-US" dirty="0"/>
              <a:t>&gt; ½ </a:t>
            </a:r>
            <a:r>
              <a:rPr lang="en-US" dirty="0" err="1"/>
              <a:t>fyrir</a:t>
            </a:r>
            <a:r>
              <a:rPr lang="en-US" dirty="0"/>
              <a:t> 5 </a:t>
            </a:r>
            <a:r>
              <a:rPr lang="en-US" dirty="0" err="1"/>
              <a:t>ára</a:t>
            </a:r>
            <a:r>
              <a:rPr lang="en-US" dirty="0"/>
              <a:t> </a:t>
            </a:r>
          </a:p>
          <a:p>
            <a:r>
              <a:rPr lang="en-US" dirty="0" err="1"/>
              <a:t>Jöfn</a:t>
            </a:r>
            <a:r>
              <a:rPr lang="en-US" dirty="0"/>
              <a:t> </a:t>
            </a:r>
            <a:r>
              <a:rPr lang="en-US" dirty="0" err="1"/>
              <a:t>kynjadreifing</a:t>
            </a:r>
            <a:endParaRPr lang="en-US" dirty="0"/>
          </a:p>
          <a:p>
            <a:r>
              <a:rPr lang="en-US" dirty="0" err="1"/>
              <a:t>Nýgengi</a:t>
            </a:r>
            <a:r>
              <a:rPr lang="en-US" dirty="0"/>
              <a:t> 0,4-0,9/100.000</a:t>
            </a:r>
          </a:p>
          <a:p>
            <a:endParaRPr lang="en-US" dirty="0"/>
          </a:p>
          <a:p>
            <a:r>
              <a:rPr lang="en-US" dirty="0" err="1"/>
              <a:t>Af</a:t>
            </a:r>
            <a:r>
              <a:rPr lang="en-US" dirty="0"/>
              <a:t> </a:t>
            </a:r>
            <a:r>
              <a:rPr lang="en-US" dirty="0" err="1"/>
              <a:t>öðrum</a:t>
            </a:r>
            <a:r>
              <a:rPr lang="en-US" dirty="0"/>
              <a:t> toga</a:t>
            </a:r>
          </a:p>
          <a:p>
            <a:pPr lvl="1"/>
            <a:r>
              <a:rPr lang="en-US" dirty="0"/>
              <a:t>Cytokine dysregulation</a:t>
            </a:r>
          </a:p>
          <a:p>
            <a:pPr lvl="1"/>
            <a:r>
              <a:rPr lang="en-US" dirty="0"/>
              <a:t>Innate immune abnormalities</a:t>
            </a:r>
          </a:p>
          <a:p>
            <a:pPr lvl="1"/>
            <a:r>
              <a:rPr lang="en-US" dirty="0"/>
              <a:t>Autoinflammatory disease</a:t>
            </a:r>
            <a:endParaRPr lang="is-IS" dirty="0"/>
          </a:p>
        </p:txBody>
      </p:sp>
      <p:pic>
        <p:nvPicPr>
          <p:cNvPr id="7" name="Content Placeholder 6">
            <a:extLst>
              <a:ext uri="{FF2B5EF4-FFF2-40B4-BE49-F238E27FC236}">
                <a16:creationId xmlns:a16="http://schemas.microsoft.com/office/drawing/2014/main" id="{06413AFC-56A9-41C3-BBB5-AC24604E6925}"/>
              </a:ext>
            </a:extLst>
          </p:cNvPr>
          <p:cNvPicPr>
            <a:picLocks noGrp="1" noChangeAspect="1"/>
          </p:cNvPicPr>
          <p:nvPr>
            <p:ph sz="half" idx="2"/>
          </p:nvPr>
        </p:nvPicPr>
        <p:blipFill rotWithShape="1">
          <a:blip r:embed="rId4" cstate="print"/>
          <a:srcRect l="12896" t="13563" r="14515" b="18245"/>
          <a:stretch/>
        </p:blipFill>
        <p:spPr>
          <a:xfrm>
            <a:off x="5263978" y="1962149"/>
            <a:ext cx="6271750" cy="3314186"/>
          </a:xfrm>
          <a:prstGeom prst="rect">
            <a:avLst/>
          </a:prstGeom>
        </p:spPr>
      </p:pic>
      <p:sp>
        <p:nvSpPr>
          <p:cNvPr id="4" name="Title 3">
            <a:extLst>
              <a:ext uri="{FF2B5EF4-FFF2-40B4-BE49-F238E27FC236}">
                <a16:creationId xmlns:a16="http://schemas.microsoft.com/office/drawing/2014/main" id="{BE8029B7-29FE-4AF7-8A11-D004112E3CB1}"/>
              </a:ext>
            </a:extLst>
          </p:cNvPr>
          <p:cNvSpPr>
            <a:spLocks noGrp="1"/>
          </p:cNvSpPr>
          <p:nvPr>
            <p:ph type="title"/>
          </p:nvPr>
        </p:nvSpPr>
        <p:spPr>
          <a:xfrm>
            <a:off x="822403" y="631071"/>
            <a:ext cx="8718397" cy="837557"/>
          </a:xfrm>
        </p:spPr>
        <p:txBody>
          <a:bodyPr/>
          <a:lstStyle/>
          <a:p>
            <a:r>
              <a:rPr lang="en-US" dirty="0" err="1"/>
              <a:t>Fjölkerfagigt</a:t>
            </a:r>
            <a:endParaRPr lang="is-IS" dirty="0"/>
          </a:p>
        </p:txBody>
      </p:sp>
      <p:sp>
        <p:nvSpPr>
          <p:cNvPr id="6" name="Slide Number Placeholder 5">
            <a:extLst>
              <a:ext uri="{FF2B5EF4-FFF2-40B4-BE49-F238E27FC236}">
                <a16:creationId xmlns:a16="http://schemas.microsoft.com/office/drawing/2014/main" id="{9788033D-8B34-4710-82C4-2CBA0CA567A8}"/>
              </a:ext>
            </a:extLst>
          </p:cNvPr>
          <p:cNvSpPr>
            <a:spLocks noGrp="1"/>
          </p:cNvSpPr>
          <p:nvPr>
            <p:ph type="sldNum" sz="quarter" idx="11"/>
          </p:nvPr>
        </p:nvSpPr>
        <p:spPr/>
        <p:txBody>
          <a:bodyPr/>
          <a:lstStyle/>
          <a:p>
            <a:fld id="{EF6B430A-6F17-4686-98E3-68AEC5447CA5}" type="slidenum">
              <a:rPr lang="en-US" smtClean="0"/>
              <a:pPr/>
              <a:t>27</a:t>
            </a:fld>
            <a:endParaRPr lang="en-US"/>
          </a:p>
        </p:txBody>
      </p:sp>
      <p:pic>
        <p:nvPicPr>
          <p:cNvPr id="3" name="Audio 2">
            <a:hlinkClick r:id="" action="ppaction://media"/>
            <a:extLst>
              <a:ext uri="{FF2B5EF4-FFF2-40B4-BE49-F238E27FC236}">
                <a16:creationId xmlns:a16="http://schemas.microsoft.com/office/drawing/2014/main" id="{B0CF85F4-4D2C-45DC-9332-91183E7DC8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7798046"/>
      </p:ext>
    </p:extLst>
  </p:cSld>
  <p:clrMapOvr>
    <a:masterClrMapping/>
  </p:clrMapOvr>
  <p:transition spd="med" advTm="469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3C626CA-6411-400B-A3F9-F70D5C1189F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33550" y="2245121"/>
            <a:ext cx="8724900" cy="3456782"/>
          </a:xfrm>
        </p:spPr>
      </p:pic>
      <p:sp>
        <p:nvSpPr>
          <p:cNvPr id="12" name="Text Placeholder 11">
            <a:extLst>
              <a:ext uri="{FF2B5EF4-FFF2-40B4-BE49-F238E27FC236}">
                <a16:creationId xmlns:a16="http://schemas.microsoft.com/office/drawing/2014/main" id="{F2069199-E27F-4CBB-B843-E9596C210366}"/>
              </a:ext>
            </a:extLst>
          </p:cNvPr>
          <p:cNvSpPr>
            <a:spLocks noGrp="1"/>
          </p:cNvSpPr>
          <p:nvPr>
            <p:ph type="body" sz="quarter" idx="13"/>
          </p:nvPr>
        </p:nvSpPr>
        <p:spPr>
          <a:xfrm>
            <a:off x="1282853" y="1667427"/>
            <a:ext cx="8723376" cy="448909"/>
          </a:xfrm>
        </p:spPr>
        <p:txBody>
          <a:bodyPr/>
          <a:lstStyle/>
          <a:p>
            <a:r>
              <a:rPr lang="en-US" sz="2000" dirty="0"/>
              <a:t>Heat map of gene expression using blood transcript modules</a:t>
            </a:r>
          </a:p>
          <a:p>
            <a:endParaRPr lang="is-IS" sz="2000" dirty="0"/>
          </a:p>
        </p:txBody>
      </p:sp>
      <p:sp>
        <p:nvSpPr>
          <p:cNvPr id="7" name="Title 6">
            <a:extLst>
              <a:ext uri="{FF2B5EF4-FFF2-40B4-BE49-F238E27FC236}">
                <a16:creationId xmlns:a16="http://schemas.microsoft.com/office/drawing/2014/main" id="{A391AA27-251E-46A0-A6CD-0043A4BCD759}"/>
              </a:ext>
            </a:extLst>
          </p:cNvPr>
          <p:cNvSpPr>
            <a:spLocks noGrp="1"/>
          </p:cNvSpPr>
          <p:nvPr>
            <p:ph type="title"/>
          </p:nvPr>
        </p:nvSpPr>
        <p:spPr>
          <a:xfrm>
            <a:off x="1285342" y="601662"/>
            <a:ext cx="8718397" cy="837557"/>
          </a:xfrm>
        </p:spPr>
        <p:txBody>
          <a:bodyPr/>
          <a:lstStyle/>
          <a:p>
            <a:r>
              <a:rPr lang="en-US"/>
              <a:t> Barnagigt </a:t>
            </a:r>
            <a:r>
              <a:rPr lang="en-US" dirty="0" err="1"/>
              <a:t>og</a:t>
            </a:r>
            <a:r>
              <a:rPr lang="en-US" dirty="0"/>
              <a:t> </a:t>
            </a:r>
            <a:r>
              <a:rPr lang="en-US" dirty="0" err="1"/>
              <a:t>Bólgusjúkdómar</a:t>
            </a:r>
            <a:r>
              <a:rPr lang="en-US" dirty="0"/>
              <a:t> í </a:t>
            </a:r>
            <a:r>
              <a:rPr lang="en-US" dirty="0" err="1"/>
              <a:t>þörmum</a:t>
            </a:r>
            <a:endParaRPr lang="is-IS" dirty="0"/>
          </a:p>
        </p:txBody>
      </p:sp>
      <p:sp>
        <p:nvSpPr>
          <p:cNvPr id="6" name="Slide Number Placeholder 5">
            <a:extLst>
              <a:ext uri="{FF2B5EF4-FFF2-40B4-BE49-F238E27FC236}">
                <a16:creationId xmlns:a16="http://schemas.microsoft.com/office/drawing/2014/main" id="{BF227FD1-ACFC-4E9B-86FC-FB62A28496EE}"/>
              </a:ext>
            </a:extLst>
          </p:cNvPr>
          <p:cNvSpPr>
            <a:spLocks noGrp="1"/>
          </p:cNvSpPr>
          <p:nvPr>
            <p:ph type="sldNum" sz="quarter" idx="15"/>
          </p:nvPr>
        </p:nvSpPr>
        <p:spPr/>
        <p:txBody>
          <a:bodyPr/>
          <a:lstStyle/>
          <a:p>
            <a:fld id="{EF6B430A-6F17-4686-98E3-68AEC5447CA5}" type="slidenum">
              <a:rPr lang="en-US" smtClean="0"/>
              <a:pPr/>
              <a:t>28</a:t>
            </a:fld>
            <a:endParaRPr lang="en-US"/>
          </a:p>
        </p:txBody>
      </p:sp>
      <p:sp>
        <p:nvSpPr>
          <p:cNvPr id="11" name="Footer Placeholder 4">
            <a:extLst>
              <a:ext uri="{FF2B5EF4-FFF2-40B4-BE49-F238E27FC236}">
                <a16:creationId xmlns:a16="http://schemas.microsoft.com/office/drawing/2014/main" id="{58F65D6F-9641-49A8-9E2B-35534360ACAC}"/>
              </a:ext>
            </a:extLst>
          </p:cNvPr>
          <p:cNvSpPr txBox="1">
            <a:spLocks/>
          </p:cNvSpPr>
          <p:nvPr/>
        </p:nvSpPr>
        <p:spPr>
          <a:xfrm>
            <a:off x="1733550" y="6092027"/>
            <a:ext cx="8256588" cy="244475"/>
          </a:xfrm>
          <a:prstGeom prst="rect">
            <a:avLst/>
          </a:prstGeom>
        </p:spPr>
        <p:txBody>
          <a:bodyPr vert="horz" lIns="0" tIns="0" rIns="0" bIns="0" rtlCol="0" anchor="b"/>
          <a:lstStyle>
            <a:defPPr>
              <a:defRPr lang="en-US"/>
            </a:defPPr>
            <a:lvl1pPr algn="l" rtl="0" fontAlgn="auto">
              <a:spcBef>
                <a:spcPts val="0"/>
              </a:spcBef>
              <a:spcAft>
                <a:spcPts val="0"/>
              </a:spcAft>
              <a:defRPr sz="1200" kern="1200" cap="none" baseline="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a:lstStyle>
          <a:p>
            <a:pPr>
              <a:defRPr/>
            </a:pPr>
            <a:r>
              <a:rPr lang="en-US" sz="1400" i="1" dirty="0"/>
              <a:t>Mo et al, Disease-specific regulation of gene expression in a comparative analysis of juvenile idiopathic arthritis and inflammatory bowel disease, Genome Medicine, 2018</a:t>
            </a:r>
          </a:p>
        </p:txBody>
      </p:sp>
      <p:pic>
        <p:nvPicPr>
          <p:cNvPr id="2" name="Audio 1">
            <a:hlinkClick r:id="" action="ppaction://media"/>
            <a:extLst>
              <a:ext uri="{FF2B5EF4-FFF2-40B4-BE49-F238E27FC236}">
                <a16:creationId xmlns:a16="http://schemas.microsoft.com/office/drawing/2014/main" id="{40F7DD47-2119-484B-9596-C75738D2A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358291"/>
      </p:ext>
    </p:extLst>
  </p:cSld>
  <p:clrMapOvr>
    <a:masterClrMapping/>
  </p:clrMapOvr>
  <p:transition spd="med" advTm="318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DAC5460-E1B6-4E7E-9B3C-40487F2318D6}"/>
              </a:ext>
            </a:extLst>
          </p:cNvPr>
          <p:cNvSpPr>
            <a:spLocks noGrp="1"/>
          </p:cNvSpPr>
          <p:nvPr>
            <p:ph sz="half" idx="1"/>
          </p:nvPr>
        </p:nvSpPr>
        <p:spPr>
          <a:xfrm>
            <a:off x="1168393" y="1962150"/>
            <a:ext cx="4297680" cy="4022725"/>
          </a:xfrm>
        </p:spPr>
        <p:txBody>
          <a:bodyPr/>
          <a:lstStyle/>
          <a:p>
            <a:r>
              <a:rPr lang="en-US" dirty="0" err="1"/>
              <a:t>Hiti</a:t>
            </a:r>
            <a:endParaRPr lang="en-US" dirty="0"/>
          </a:p>
          <a:p>
            <a:pPr lvl="1"/>
            <a:r>
              <a:rPr lang="en-US" dirty="0" err="1"/>
              <a:t>Stundum</a:t>
            </a:r>
            <a:r>
              <a:rPr lang="en-US" dirty="0"/>
              <a:t> </a:t>
            </a:r>
            <a:r>
              <a:rPr lang="en-US" dirty="0" err="1"/>
              <a:t>toppóttur</a:t>
            </a:r>
            <a:endParaRPr lang="en-US" dirty="0"/>
          </a:p>
          <a:p>
            <a:r>
              <a:rPr lang="en-US" dirty="0" err="1"/>
              <a:t>Útbrot</a:t>
            </a:r>
            <a:endParaRPr lang="en-US" dirty="0"/>
          </a:p>
          <a:p>
            <a:r>
              <a:rPr lang="en-US" dirty="0" err="1"/>
              <a:t>Liðbólgur</a:t>
            </a:r>
            <a:r>
              <a:rPr lang="en-US" dirty="0"/>
              <a:t>?</a:t>
            </a:r>
          </a:p>
          <a:p>
            <a:pPr lvl="1"/>
            <a:r>
              <a:rPr lang="en-US" dirty="0" err="1"/>
              <a:t>Úlnliðir</a:t>
            </a:r>
            <a:r>
              <a:rPr lang="en-US" dirty="0"/>
              <a:t>, </a:t>
            </a:r>
            <a:r>
              <a:rPr lang="en-US" dirty="0" err="1"/>
              <a:t>hné</a:t>
            </a:r>
            <a:r>
              <a:rPr lang="en-US" dirty="0"/>
              <a:t>, </a:t>
            </a:r>
            <a:r>
              <a:rPr lang="en-US" dirty="0" err="1"/>
              <a:t>ökklar</a:t>
            </a:r>
            <a:endParaRPr lang="en-US" dirty="0"/>
          </a:p>
          <a:p>
            <a:r>
              <a:rPr lang="en-US" dirty="0" err="1"/>
              <a:t>Eitlastækkanir</a:t>
            </a:r>
            <a:endParaRPr lang="en-US" dirty="0"/>
          </a:p>
          <a:p>
            <a:r>
              <a:rPr lang="en-US" dirty="0" err="1"/>
              <a:t>Lifrar</a:t>
            </a:r>
            <a:r>
              <a:rPr lang="en-US" dirty="0"/>
              <a:t>- </a:t>
            </a:r>
            <a:r>
              <a:rPr lang="en-US" dirty="0" err="1"/>
              <a:t>og</a:t>
            </a:r>
            <a:r>
              <a:rPr lang="en-US" dirty="0"/>
              <a:t> </a:t>
            </a:r>
            <a:r>
              <a:rPr lang="en-US" dirty="0" err="1"/>
              <a:t>miltisstækkun</a:t>
            </a:r>
            <a:endParaRPr lang="en-US" dirty="0"/>
          </a:p>
          <a:p>
            <a:r>
              <a:rPr lang="en-US" dirty="0" err="1"/>
              <a:t>Gollurshúsbólga</a:t>
            </a:r>
            <a:endParaRPr lang="en-US" dirty="0"/>
          </a:p>
          <a:p>
            <a:pPr marL="0" indent="0">
              <a:buNone/>
            </a:pPr>
            <a:endParaRPr lang="is-IS" dirty="0"/>
          </a:p>
        </p:txBody>
      </p:sp>
      <p:sp>
        <p:nvSpPr>
          <p:cNvPr id="9" name="Content Placeholder 8">
            <a:extLst>
              <a:ext uri="{FF2B5EF4-FFF2-40B4-BE49-F238E27FC236}">
                <a16:creationId xmlns:a16="http://schemas.microsoft.com/office/drawing/2014/main" id="{AC2E720C-9C2F-4BB2-AA45-BADDE4D8BBBA}"/>
              </a:ext>
            </a:extLst>
          </p:cNvPr>
          <p:cNvSpPr>
            <a:spLocks noGrp="1"/>
          </p:cNvSpPr>
          <p:nvPr>
            <p:ph sz="half" idx="2"/>
          </p:nvPr>
        </p:nvSpPr>
        <p:spPr>
          <a:xfrm>
            <a:off x="4577089" y="1962150"/>
            <a:ext cx="4297680" cy="4022726"/>
          </a:xfrm>
        </p:spPr>
        <p:txBody>
          <a:bodyPr/>
          <a:lstStyle/>
          <a:p>
            <a:r>
              <a:rPr lang="en-US" dirty="0"/>
              <a:t>Leukocytosis</a:t>
            </a:r>
          </a:p>
          <a:p>
            <a:r>
              <a:rPr lang="en-US" dirty="0"/>
              <a:t>Thrombocytosis</a:t>
            </a:r>
          </a:p>
          <a:p>
            <a:r>
              <a:rPr lang="en-US" dirty="0"/>
              <a:t>Anemia</a:t>
            </a:r>
          </a:p>
          <a:p>
            <a:r>
              <a:rPr lang="en-US" dirty="0" err="1"/>
              <a:t>Hækkun</a:t>
            </a:r>
            <a:r>
              <a:rPr lang="en-US" dirty="0"/>
              <a:t> </a:t>
            </a:r>
            <a:r>
              <a:rPr lang="en-US" dirty="0" err="1"/>
              <a:t>bólguparametra</a:t>
            </a:r>
            <a:endParaRPr lang="en-US" dirty="0"/>
          </a:p>
          <a:p>
            <a:pPr lvl="1"/>
            <a:r>
              <a:rPr lang="en-US" dirty="0" err="1"/>
              <a:t>Sökk</a:t>
            </a:r>
            <a:r>
              <a:rPr lang="en-US" dirty="0"/>
              <a:t>, </a:t>
            </a:r>
            <a:r>
              <a:rPr lang="en-US" dirty="0" err="1"/>
              <a:t>crp</a:t>
            </a:r>
            <a:r>
              <a:rPr lang="en-US" dirty="0"/>
              <a:t>, ferritin</a:t>
            </a:r>
          </a:p>
          <a:p>
            <a:r>
              <a:rPr lang="en-US" dirty="0" err="1"/>
              <a:t>Transaminasahækkun</a:t>
            </a:r>
            <a:endParaRPr lang="is-IS" dirty="0"/>
          </a:p>
        </p:txBody>
      </p:sp>
      <p:sp>
        <p:nvSpPr>
          <p:cNvPr id="7" name="Title 6">
            <a:extLst>
              <a:ext uri="{FF2B5EF4-FFF2-40B4-BE49-F238E27FC236}">
                <a16:creationId xmlns:a16="http://schemas.microsoft.com/office/drawing/2014/main" id="{4C2D7E21-20B0-4770-B85F-051D3E205E68}"/>
              </a:ext>
            </a:extLst>
          </p:cNvPr>
          <p:cNvSpPr>
            <a:spLocks noGrp="1"/>
          </p:cNvSpPr>
          <p:nvPr>
            <p:ph type="title"/>
          </p:nvPr>
        </p:nvSpPr>
        <p:spPr>
          <a:xfrm>
            <a:off x="971259" y="634647"/>
            <a:ext cx="8718397" cy="837557"/>
          </a:xfrm>
        </p:spPr>
        <p:txBody>
          <a:bodyPr/>
          <a:lstStyle/>
          <a:p>
            <a:r>
              <a:rPr lang="en-US" dirty="0" err="1"/>
              <a:t>Einkenni</a:t>
            </a:r>
            <a:r>
              <a:rPr lang="en-US" dirty="0"/>
              <a:t> </a:t>
            </a:r>
            <a:r>
              <a:rPr lang="en-US" dirty="0" err="1"/>
              <a:t>og</a:t>
            </a:r>
            <a:r>
              <a:rPr lang="en-US" dirty="0"/>
              <a:t> </a:t>
            </a:r>
            <a:r>
              <a:rPr lang="en-US" dirty="0" err="1"/>
              <a:t>blóðrannsóknir</a:t>
            </a:r>
            <a:endParaRPr lang="is-IS" dirty="0"/>
          </a:p>
        </p:txBody>
      </p:sp>
      <p:sp>
        <p:nvSpPr>
          <p:cNvPr id="6" name="Slide Number Placeholder 5">
            <a:extLst>
              <a:ext uri="{FF2B5EF4-FFF2-40B4-BE49-F238E27FC236}">
                <a16:creationId xmlns:a16="http://schemas.microsoft.com/office/drawing/2014/main" id="{70B23189-6F3E-4AEC-8683-E0E0BE1D2491}"/>
              </a:ext>
            </a:extLst>
          </p:cNvPr>
          <p:cNvSpPr>
            <a:spLocks noGrp="1"/>
          </p:cNvSpPr>
          <p:nvPr>
            <p:ph type="sldNum" sz="quarter" idx="11"/>
          </p:nvPr>
        </p:nvSpPr>
        <p:spPr/>
        <p:txBody>
          <a:bodyPr/>
          <a:lstStyle/>
          <a:p>
            <a:fld id="{C8D8B686-DC85-49F7-8958-D95F4047764D}" type="slidenum">
              <a:rPr lang="en-US" smtClean="0"/>
              <a:pPr/>
              <a:t>29</a:t>
            </a:fld>
            <a:endParaRPr lang="en-US"/>
          </a:p>
        </p:txBody>
      </p:sp>
      <p:sp>
        <p:nvSpPr>
          <p:cNvPr id="10" name="TextBox 9">
            <a:extLst>
              <a:ext uri="{FF2B5EF4-FFF2-40B4-BE49-F238E27FC236}">
                <a16:creationId xmlns:a16="http://schemas.microsoft.com/office/drawing/2014/main" id="{8820E918-BE1A-404A-B40C-627C43466DDE}"/>
              </a:ext>
            </a:extLst>
          </p:cNvPr>
          <p:cNvSpPr txBox="1"/>
          <p:nvPr/>
        </p:nvSpPr>
        <p:spPr>
          <a:xfrm flipH="1">
            <a:off x="2275908" y="5434790"/>
            <a:ext cx="7640184" cy="457200"/>
          </a:xfrm>
          <a:prstGeom prst="rect">
            <a:avLst/>
          </a:prstGeom>
          <a:solidFill>
            <a:schemeClr val="accent2">
              <a:lumMod val="40000"/>
              <a:lumOff val="60000"/>
            </a:schemeClr>
          </a:solidFill>
          <a:ln w="76200">
            <a:solidFill>
              <a:srgbClr val="77AEC9"/>
            </a:solidFill>
          </a:ln>
        </p:spPr>
        <p:txBody>
          <a:bodyPr wrap="square" rtlCol="0">
            <a:spAutoFit/>
          </a:bodyPr>
          <a:lstStyle/>
          <a:p>
            <a:pPr algn="dist">
              <a:spcBef>
                <a:spcPts val="1800"/>
              </a:spcBef>
              <a:spcAft>
                <a:spcPts val="1800"/>
              </a:spcAft>
            </a:pPr>
            <a:r>
              <a:rPr lang="en-US" sz="2400" dirty="0" err="1"/>
              <a:t>Þau</a:t>
            </a:r>
            <a:r>
              <a:rPr lang="en-US" sz="2400" dirty="0"/>
              <a:t> </a:t>
            </a:r>
            <a:r>
              <a:rPr lang="en-US" sz="2400" dirty="0" err="1"/>
              <a:t>líta</a:t>
            </a:r>
            <a:r>
              <a:rPr lang="en-US" sz="2400" dirty="0"/>
              <a:t> bara oft </a:t>
            </a:r>
            <a:r>
              <a:rPr lang="en-US" sz="2400" dirty="0" err="1"/>
              <a:t>út</a:t>
            </a:r>
            <a:r>
              <a:rPr lang="en-US" sz="2400" dirty="0"/>
              <a:t> </a:t>
            </a:r>
            <a:r>
              <a:rPr lang="en-US" sz="2400" dirty="0" err="1"/>
              <a:t>eins</a:t>
            </a:r>
            <a:r>
              <a:rPr lang="en-US" sz="2400" dirty="0"/>
              <a:t> </a:t>
            </a:r>
            <a:r>
              <a:rPr lang="en-US" sz="2400" dirty="0" err="1"/>
              <a:t>og</a:t>
            </a:r>
            <a:r>
              <a:rPr lang="en-US" sz="2400" dirty="0"/>
              <a:t> </a:t>
            </a:r>
            <a:r>
              <a:rPr lang="en-US" sz="2400" dirty="0" err="1"/>
              <a:t>hvert</a:t>
            </a:r>
            <a:r>
              <a:rPr lang="en-US" sz="2400" dirty="0"/>
              <a:t> </a:t>
            </a:r>
            <a:r>
              <a:rPr lang="en-US" sz="2400" dirty="0" err="1"/>
              <a:t>annað</a:t>
            </a:r>
            <a:r>
              <a:rPr lang="en-US" sz="2400" dirty="0"/>
              <a:t> barn </a:t>
            </a:r>
            <a:r>
              <a:rPr lang="en-US" sz="2400" dirty="0" err="1"/>
              <a:t>með</a:t>
            </a:r>
            <a:r>
              <a:rPr lang="en-US" sz="2400" dirty="0"/>
              <a:t> </a:t>
            </a:r>
            <a:r>
              <a:rPr lang="en-US" sz="2400" dirty="0" err="1"/>
              <a:t>hita</a:t>
            </a:r>
            <a:r>
              <a:rPr lang="en-US" sz="2400" dirty="0"/>
              <a:t>…</a:t>
            </a:r>
            <a:endParaRPr lang="is-IS" sz="2400" dirty="0" err="1"/>
          </a:p>
        </p:txBody>
      </p:sp>
      <p:pic>
        <p:nvPicPr>
          <p:cNvPr id="11" name="Content Placeholder 9" descr="sojia.jpg">
            <a:extLst>
              <a:ext uri="{FF2B5EF4-FFF2-40B4-BE49-F238E27FC236}">
                <a16:creationId xmlns:a16="http://schemas.microsoft.com/office/drawing/2014/main" id="{05F24E36-6B60-434C-A80B-EA2C447A3857}"/>
              </a:ext>
            </a:extLst>
          </p:cNvPr>
          <p:cNvPicPr>
            <a:picLocks noChangeAspect="1"/>
          </p:cNvPicPr>
          <p:nvPr/>
        </p:nvPicPr>
        <p:blipFill>
          <a:blip r:embed="rId6" cstate="print"/>
          <a:stretch>
            <a:fillRect/>
          </a:stretch>
        </p:blipFill>
        <p:spPr bwMode="auto">
          <a:xfrm>
            <a:off x="8233899" y="1633279"/>
            <a:ext cx="2712506" cy="2997035"/>
          </a:xfrm>
          <a:prstGeom prst="rect">
            <a:avLst/>
          </a:prstGeom>
          <a:noFill/>
          <a:ln w="9525">
            <a:noFill/>
            <a:miter lim="800000"/>
            <a:headEnd/>
            <a:tailEnd/>
          </a:ln>
        </p:spPr>
      </p:pic>
      <p:sp>
        <p:nvSpPr>
          <p:cNvPr id="12" name="Multiplication Sign 11">
            <a:extLst>
              <a:ext uri="{FF2B5EF4-FFF2-40B4-BE49-F238E27FC236}">
                <a16:creationId xmlns:a16="http://schemas.microsoft.com/office/drawing/2014/main" id="{D50E2170-1D18-4806-8DF0-8B5DEFBF8ED1}"/>
              </a:ext>
            </a:extLst>
          </p:cNvPr>
          <p:cNvSpPr/>
          <p:nvPr/>
        </p:nvSpPr>
        <p:spPr>
          <a:xfrm>
            <a:off x="8312068" y="1633279"/>
            <a:ext cx="2556167" cy="2755558"/>
          </a:xfrm>
          <a:prstGeom prst="mathMultiply">
            <a:avLst/>
          </a:prstGeom>
          <a:solidFill>
            <a:schemeClr val="accent2">
              <a:lumMod val="60000"/>
              <a:lumOff val="4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err="1">
              <a:solidFill>
                <a:schemeClr val="accent2">
                  <a:lumMod val="40000"/>
                  <a:lumOff val="60000"/>
                </a:schemeClr>
              </a:solidFill>
            </a:endParaRPr>
          </a:p>
        </p:txBody>
      </p:sp>
      <p:pic>
        <p:nvPicPr>
          <p:cNvPr id="2" name="Audio 1">
            <a:hlinkClick r:id="" action="ppaction://media"/>
            <a:extLst>
              <a:ext uri="{FF2B5EF4-FFF2-40B4-BE49-F238E27FC236}">
                <a16:creationId xmlns:a16="http://schemas.microsoft.com/office/drawing/2014/main" id="{C42368CC-5F1D-41E8-BB18-735A772550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90967588"/>
      </p:ext>
    </p:extLst>
  </p:cSld>
  <p:clrMapOvr>
    <a:masterClrMapping/>
  </p:clrMapOvr>
  <p:transition spd="med" advTm="717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a:t>Liðverkir vs liðbólgur</a:t>
            </a:r>
          </a:p>
        </p:txBody>
      </p:sp>
      <p:sp>
        <p:nvSpPr>
          <p:cNvPr id="6" name="Content Placeholder 5"/>
          <p:cNvSpPr>
            <a:spLocks noGrp="1"/>
          </p:cNvSpPr>
          <p:nvPr>
            <p:ph sz="half" idx="1"/>
          </p:nvPr>
        </p:nvSpPr>
        <p:spPr/>
        <p:txBody>
          <a:bodyPr/>
          <a:lstStyle/>
          <a:p>
            <a:r>
              <a:rPr lang="sv-SE" dirty="0"/>
              <a:t>Stoðkerfisverkir</a:t>
            </a:r>
          </a:p>
          <a:p>
            <a:pPr lvl="1"/>
            <a:r>
              <a:rPr lang="sv-SE" dirty="0"/>
              <a:t>Algengir </a:t>
            </a:r>
          </a:p>
          <a:p>
            <a:pPr lvl="1"/>
            <a:r>
              <a:rPr lang="sv-SE" dirty="0"/>
              <a:t>Fjöldi greininga</a:t>
            </a:r>
          </a:p>
          <a:p>
            <a:pPr lvl="1"/>
            <a:r>
              <a:rPr lang="sv-SE" dirty="0"/>
              <a:t>meira eða minna þekkt etiologia</a:t>
            </a:r>
          </a:p>
          <a:p>
            <a:pPr lvl="1"/>
            <a:endParaRPr lang="sv-SE" dirty="0"/>
          </a:p>
          <a:p>
            <a:pPr lvl="1"/>
            <a:r>
              <a:rPr lang="sv-SE" dirty="0"/>
              <a:t>Betri horfur í börnum</a:t>
            </a:r>
          </a:p>
          <a:p>
            <a:pPr lvl="1"/>
            <a:endParaRPr lang="sv-SE" dirty="0"/>
          </a:p>
        </p:txBody>
      </p:sp>
      <p:sp>
        <p:nvSpPr>
          <p:cNvPr id="7" name="Text Placeholder 6"/>
          <p:cNvSpPr>
            <a:spLocks noGrp="1"/>
          </p:cNvSpPr>
          <p:nvPr>
            <p:ph sz="half" idx="2"/>
          </p:nvPr>
        </p:nvSpPr>
        <p:spPr/>
        <p:txBody>
          <a:bodyPr/>
          <a:lstStyle/>
          <a:p>
            <a:r>
              <a:rPr lang="sv-SE" dirty="0"/>
              <a:t>Liðbólgur</a:t>
            </a:r>
          </a:p>
          <a:p>
            <a:pPr lvl="1"/>
            <a:r>
              <a:rPr lang="sv-SE" dirty="0"/>
              <a:t>Sjaldgæfari</a:t>
            </a:r>
          </a:p>
          <a:p>
            <a:pPr lvl="1"/>
            <a:r>
              <a:rPr lang="sv-SE" dirty="0"/>
              <a:t>Mismunagreiningar margar</a:t>
            </a:r>
          </a:p>
          <a:p>
            <a:pPr lvl="1"/>
            <a:endParaRPr lang="sv-SE" dirty="0"/>
          </a:p>
          <a:p>
            <a:pPr lvl="1"/>
            <a:r>
              <a:rPr lang="sv-SE" dirty="0"/>
              <a:t>Klínísk greining</a:t>
            </a:r>
          </a:p>
        </p:txBody>
      </p:sp>
      <p:pic>
        <p:nvPicPr>
          <p:cNvPr id="8" name="Content Placeholder 8" descr="one out of five.jpg"/>
          <p:cNvPicPr>
            <a:picLocks noChangeAspect="1"/>
          </p:cNvPicPr>
          <p:nvPr/>
        </p:nvPicPr>
        <p:blipFill>
          <a:blip r:embed="rId5" cstate="print"/>
          <a:srcRect l="4233" t="22545" r="3088" b="30800"/>
          <a:stretch>
            <a:fillRect/>
          </a:stretch>
        </p:blipFill>
        <p:spPr>
          <a:xfrm>
            <a:off x="1300267" y="4461892"/>
            <a:ext cx="4501819" cy="1475520"/>
          </a:xfrm>
          <a:prstGeom prst="rect">
            <a:avLst/>
          </a:prstGeom>
          <a:ln w="12700">
            <a:solidFill>
              <a:schemeClr val="accent1"/>
            </a:solidFill>
          </a:ln>
        </p:spPr>
      </p:pic>
      <p:pic>
        <p:nvPicPr>
          <p:cNvPr id="136194" name="Picture 2" descr="https://28oa9i1t08037ue3m1l0i861-wpengine.netdna-ssl.com/wp-content/uploads/2014/11/1000-dots1.png"/>
          <p:cNvPicPr>
            <a:picLocks noChangeAspect="1" noChangeArrowheads="1"/>
          </p:cNvPicPr>
          <p:nvPr/>
        </p:nvPicPr>
        <p:blipFill>
          <a:blip r:embed="rId6" cstate="print"/>
          <a:srcRect l="3897" t="34456" r="2373"/>
          <a:stretch>
            <a:fillRect/>
          </a:stretch>
        </p:blipFill>
        <p:spPr bwMode="auto">
          <a:xfrm>
            <a:off x="6248400" y="4256314"/>
            <a:ext cx="5229128" cy="1894115"/>
          </a:xfrm>
          <a:prstGeom prst="rect">
            <a:avLst/>
          </a:prstGeom>
          <a:noFill/>
        </p:spPr>
      </p:pic>
      <p:sp>
        <p:nvSpPr>
          <p:cNvPr id="9" name="Oval 8"/>
          <p:cNvSpPr/>
          <p:nvPr/>
        </p:nvSpPr>
        <p:spPr>
          <a:xfrm>
            <a:off x="7184593" y="5072754"/>
            <a:ext cx="67491" cy="76201"/>
          </a:xfrm>
          <a:prstGeom prst="ellipse">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0000"/>
              </a:solidFill>
            </a:endParaRPr>
          </a:p>
        </p:txBody>
      </p:sp>
      <p:pic>
        <p:nvPicPr>
          <p:cNvPr id="3" name="Audio 2">
            <a:hlinkClick r:id="" action="ppaction://media"/>
            <a:extLst>
              <a:ext uri="{FF2B5EF4-FFF2-40B4-BE49-F238E27FC236}">
                <a16:creationId xmlns:a16="http://schemas.microsoft.com/office/drawing/2014/main" id="{F46B31E7-0320-44C1-BFDE-2AE5AEACD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med" advTm="664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BA8CEA-ED38-4D7D-8D33-4E58A89620D7}"/>
              </a:ext>
            </a:extLst>
          </p:cNvPr>
          <p:cNvSpPr>
            <a:spLocks noGrp="1"/>
          </p:cNvSpPr>
          <p:nvPr>
            <p:ph type="body" idx="1"/>
          </p:nvPr>
        </p:nvSpPr>
        <p:spPr>
          <a:xfrm>
            <a:off x="1637949" y="680265"/>
            <a:ext cx="4297680" cy="586549"/>
          </a:xfrm>
        </p:spPr>
        <p:txBody>
          <a:bodyPr/>
          <a:lstStyle/>
          <a:p>
            <a:r>
              <a:rPr lang="en-US" dirty="0" err="1"/>
              <a:t>Fjölkerfagigt</a:t>
            </a:r>
            <a:endParaRPr lang="is-IS" dirty="0"/>
          </a:p>
        </p:txBody>
      </p:sp>
      <p:sp>
        <p:nvSpPr>
          <p:cNvPr id="9" name="Content Placeholder 8">
            <a:extLst>
              <a:ext uri="{FF2B5EF4-FFF2-40B4-BE49-F238E27FC236}">
                <a16:creationId xmlns:a16="http://schemas.microsoft.com/office/drawing/2014/main" id="{A5DA7EE2-08AA-4083-8D73-1FB0181E1E05}"/>
              </a:ext>
            </a:extLst>
          </p:cNvPr>
          <p:cNvSpPr>
            <a:spLocks noGrp="1"/>
          </p:cNvSpPr>
          <p:nvPr>
            <p:ph sz="half" idx="2"/>
          </p:nvPr>
        </p:nvSpPr>
        <p:spPr>
          <a:xfrm>
            <a:off x="1637949" y="1312534"/>
            <a:ext cx="4297680" cy="3671443"/>
          </a:xfrm>
        </p:spPr>
        <p:txBody>
          <a:bodyPr/>
          <a:lstStyle/>
          <a:p>
            <a:r>
              <a:rPr lang="en-US" dirty="0"/>
              <a:t>H</a:t>
            </a:r>
            <a:r>
              <a:rPr lang="is-IS" dirty="0"/>
              <a:t>iti 2 vikur</a:t>
            </a:r>
          </a:p>
          <a:p>
            <a:r>
              <a:rPr lang="is-IS" dirty="0"/>
              <a:t>Liðbólga (sem oft er ekki til staðar...)</a:t>
            </a:r>
          </a:p>
          <a:p>
            <a:r>
              <a:rPr lang="is-IS" dirty="0"/>
              <a:t>Að minnsta kosti 1</a:t>
            </a:r>
          </a:p>
          <a:p>
            <a:pPr lvl="1"/>
            <a:r>
              <a:rPr lang="en-US" dirty="0"/>
              <a:t>Ú</a:t>
            </a:r>
            <a:r>
              <a:rPr lang="is-IS" dirty="0"/>
              <a:t>tbrot (80%)</a:t>
            </a:r>
          </a:p>
          <a:p>
            <a:pPr lvl="1"/>
            <a:r>
              <a:rPr lang="is-IS" dirty="0"/>
              <a:t>Eitlastækkanir (30%)</a:t>
            </a:r>
          </a:p>
          <a:p>
            <a:pPr lvl="1"/>
            <a:r>
              <a:rPr lang="is-IS" dirty="0"/>
              <a:t>Lifrar- og/eða miltisstækkun (50%)</a:t>
            </a:r>
          </a:p>
          <a:p>
            <a:pPr lvl="1"/>
            <a:r>
              <a:rPr lang="en-US" dirty="0"/>
              <a:t>S</a:t>
            </a:r>
            <a:r>
              <a:rPr lang="is-IS" dirty="0"/>
              <a:t>erositis (10-15%)</a:t>
            </a:r>
          </a:p>
          <a:p>
            <a:pPr lvl="1"/>
            <a:endParaRPr lang="en-US" dirty="0"/>
          </a:p>
          <a:p>
            <a:endParaRPr lang="is-IS" dirty="0"/>
          </a:p>
        </p:txBody>
      </p:sp>
      <p:sp>
        <p:nvSpPr>
          <p:cNvPr id="10" name="Text Placeholder 9">
            <a:extLst>
              <a:ext uri="{FF2B5EF4-FFF2-40B4-BE49-F238E27FC236}">
                <a16:creationId xmlns:a16="http://schemas.microsoft.com/office/drawing/2014/main" id="{D1C129AF-CEA8-4AAA-A179-BBCE9EB2F3A2}"/>
              </a:ext>
            </a:extLst>
          </p:cNvPr>
          <p:cNvSpPr>
            <a:spLocks noGrp="1"/>
          </p:cNvSpPr>
          <p:nvPr>
            <p:ph type="body" sz="quarter" idx="3"/>
          </p:nvPr>
        </p:nvSpPr>
        <p:spPr>
          <a:xfrm>
            <a:off x="6058666" y="680265"/>
            <a:ext cx="4297680" cy="586549"/>
          </a:xfrm>
        </p:spPr>
        <p:txBody>
          <a:bodyPr/>
          <a:lstStyle/>
          <a:p>
            <a:r>
              <a:rPr lang="en-US" dirty="0"/>
              <a:t>Kawasaki</a:t>
            </a:r>
            <a:endParaRPr lang="is-IS" dirty="0"/>
          </a:p>
        </p:txBody>
      </p:sp>
      <p:sp>
        <p:nvSpPr>
          <p:cNvPr id="11" name="Content Placeholder 10">
            <a:extLst>
              <a:ext uri="{FF2B5EF4-FFF2-40B4-BE49-F238E27FC236}">
                <a16:creationId xmlns:a16="http://schemas.microsoft.com/office/drawing/2014/main" id="{2B7A6BBE-0A5C-4296-9EBD-6D1A9E060AA5}"/>
              </a:ext>
            </a:extLst>
          </p:cNvPr>
          <p:cNvSpPr>
            <a:spLocks noGrp="1"/>
          </p:cNvSpPr>
          <p:nvPr>
            <p:ph sz="quarter" idx="4"/>
          </p:nvPr>
        </p:nvSpPr>
        <p:spPr>
          <a:xfrm>
            <a:off x="6058666" y="1312534"/>
            <a:ext cx="4297680" cy="3671443"/>
          </a:xfrm>
        </p:spPr>
        <p:txBody>
          <a:bodyPr/>
          <a:lstStyle/>
          <a:p>
            <a:r>
              <a:rPr lang="en-US" dirty="0" err="1"/>
              <a:t>Hiti</a:t>
            </a:r>
            <a:r>
              <a:rPr lang="en-US" dirty="0"/>
              <a:t> 5 </a:t>
            </a:r>
            <a:r>
              <a:rPr lang="en-US" dirty="0" err="1"/>
              <a:t>daga</a:t>
            </a:r>
            <a:endParaRPr lang="en-US" dirty="0"/>
          </a:p>
          <a:p>
            <a:r>
              <a:rPr lang="en-US" dirty="0" err="1"/>
              <a:t>Að</a:t>
            </a:r>
            <a:r>
              <a:rPr lang="en-US" dirty="0"/>
              <a:t> </a:t>
            </a:r>
            <a:r>
              <a:rPr lang="en-US" dirty="0" err="1"/>
              <a:t>minnsta</a:t>
            </a:r>
            <a:r>
              <a:rPr lang="en-US" dirty="0"/>
              <a:t> </a:t>
            </a:r>
            <a:r>
              <a:rPr lang="en-US" dirty="0" err="1"/>
              <a:t>kosti</a:t>
            </a:r>
            <a:r>
              <a:rPr lang="en-US" dirty="0"/>
              <a:t> 4/5</a:t>
            </a:r>
          </a:p>
          <a:p>
            <a:pPr lvl="1"/>
            <a:r>
              <a:rPr lang="en-US" dirty="0" err="1"/>
              <a:t>Útbrot</a:t>
            </a:r>
            <a:endParaRPr lang="en-US" dirty="0"/>
          </a:p>
          <a:p>
            <a:pPr lvl="1"/>
            <a:r>
              <a:rPr lang="en-US" dirty="0" err="1"/>
              <a:t>Eitlastækkanir</a:t>
            </a:r>
            <a:endParaRPr lang="en-US" dirty="0"/>
          </a:p>
          <a:p>
            <a:pPr lvl="1"/>
            <a:r>
              <a:rPr lang="en-US" dirty="0" err="1"/>
              <a:t>Þroti</a:t>
            </a:r>
            <a:r>
              <a:rPr lang="en-US" dirty="0"/>
              <a:t>/</a:t>
            </a:r>
            <a:r>
              <a:rPr lang="en-US" dirty="0" err="1"/>
              <a:t>roði</a:t>
            </a:r>
            <a:r>
              <a:rPr lang="en-US" dirty="0"/>
              <a:t> á </a:t>
            </a:r>
            <a:r>
              <a:rPr lang="en-US" dirty="0" err="1"/>
              <a:t>höndum</a:t>
            </a:r>
            <a:r>
              <a:rPr lang="en-US" dirty="0"/>
              <a:t> </a:t>
            </a:r>
            <a:r>
              <a:rPr lang="en-US" dirty="0" err="1"/>
              <a:t>og</a:t>
            </a:r>
            <a:r>
              <a:rPr lang="en-US" dirty="0"/>
              <a:t> </a:t>
            </a:r>
            <a:r>
              <a:rPr lang="en-US" dirty="0" err="1"/>
              <a:t>fótum</a:t>
            </a:r>
            <a:endParaRPr lang="en-US" dirty="0"/>
          </a:p>
          <a:p>
            <a:pPr lvl="1"/>
            <a:r>
              <a:rPr lang="en-US" dirty="0" err="1"/>
              <a:t>Slímhúð</a:t>
            </a:r>
            <a:r>
              <a:rPr lang="en-US" dirty="0"/>
              <a:t> í </a:t>
            </a:r>
            <a:r>
              <a:rPr lang="en-US" dirty="0" err="1"/>
              <a:t>munni</a:t>
            </a:r>
            <a:r>
              <a:rPr lang="en-US" dirty="0"/>
              <a:t> </a:t>
            </a:r>
            <a:r>
              <a:rPr lang="en-US" dirty="0" err="1"/>
              <a:t>rauð</a:t>
            </a:r>
            <a:r>
              <a:rPr lang="en-US" dirty="0"/>
              <a:t>, </a:t>
            </a:r>
            <a:r>
              <a:rPr lang="en-US" dirty="0" err="1"/>
              <a:t>sár</a:t>
            </a:r>
            <a:endParaRPr lang="en-US" dirty="0"/>
          </a:p>
          <a:p>
            <a:pPr lvl="1"/>
            <a:r>
              <a:rPr lang="en-US" dirty="0"/>
              <a:t>Conjunctivitis</a:t>
            </a:r>
          </a:p>
          <a:p>
            <a:pPr lvl="1"/>
            <a:endParaRPr lang="en-US" dirty="0"/>
          </a:p>
          <a:p>
            <a:r>
              <a:rPr lang="en-US" dirty="0" err="1"/>
              <a:t>Litlu</a:t>
            </a:r>
            <a:r>
              <a:rPr lang="en-US" dirty="0"/>
              <a:t> </a:t>
            </a:r>
            <a:r>
              <a:rPr lang="en-US" dirty="0" err="1"/>
              <a:t>börnin</a:t>
            </a:r>
            <a:r>
              <a:rPr lang="en-US" dirty="0"/>
              <a:t> </a:t>
            </a:r>
            <a:r>
              <a:rPr lang="en-US" dirty="0" err="1"/>
              <a:t>og</a:t>
            </a:r>
            <a:r>
              <a:rPr lang="en-US" dirty="0"/>
              <a:t> </a:t>
            </a:r>
            <a:r>
              <a:rPr lang="en-US" dirty="0" err="1"/>
              <a:t>ódæmigerð</a:t>
            </a:r>
            <a:r>
              <a:rPr lang="en-US" dirty="0"/>
              <a:t> </a:t>
            </a:r>
            <a:r>
              <a:rPr lang="en-US" dirty="0" err="1"/>
              <a:t>birting</a:t>
            </a:r>
            <a:r>
              <a:rPr lang="en-US" dirty="0"/>
              <a:t> </a:t>
            </a:r>
            <a:r>
              <a:rPr lang="en-US" dirty="0" err="1"/>
              <a:t>sjúkdóms</a:t>
            </a:r>
            <a:endParaRPr lang="is-IS" dirty="0"/>
          </a:p>
        </p:txBody>
      </p:sp>
      <p:sp>
        <p:nvSpPr>
          <p:cNvPr id="6" name="Slide Number Placeholder 5">
            <a:extLst>
              <a:ext uri="{FF2B5EF4-FFF2-40B4-BE49-F238E27FC236}">
                <a16:creationId xmlns:a16="http://schemas.microsoft.com/office/drawing/2014/main" id="{C93C2018-53A2-4D95-93E7-4FFBD69492A1}"/>
              </a:ext>
            </a:extLst>
          </p:cNvPr>
          <p:cNvSpPr>
            <a:spLocks noGrp="1"/>
          </p:cNvSpPr>
          <p:nvPr>
            <p:ph type="sldNum" sz="quarter" idx="11"/>
          </p:nvPr>
        </p:nvSpPr>
        <p:spPr>
          <a:xfrm>
            <a:off x="10915650" y="6010274"/>
            <a:ext cx="457200" cy="246063"/>
          </a:xfrm>
        </p:spPr>
        <p:txBody>
          <a:bodyPr/>
          <a:lstStyle/>
          <a:p>
            <a:fld id="{EF6B430A-6F17-4686-98E3-68AEC5447CA5}" type="slidenum">
              <a:rPr lang="en-US" smtClean="0"/>
              <a:pPr/>
              <a:t>30</a:t>
            </a:fld>
            <a:endParaRPr lang="en-US"/>
          </a:p>
        </p:txBody>
      </p:sp>
      <p:sp>
        <p:nvSpPr>
          <p:cNvPr id="12" name="TextBox 11">
            <a:extLst>
              <a:ext uri="{FF2B5EF4-FFF2-40B4-BE49-F238E27FC236}">
                <a16:creationId xmlns:a16="http://schemas.microsoft.com/office/drawing/2014/main" id="{96103B22-3AE7-4293-A55F-7F31E3C0435B}"/>
              </a:ext>
            </a:extLst>
          </p:cNvPr>
          <p:cNvSpPr txBox="1"/>
          <p:nvPr/>
        </p:nvSpPr>
        <p:spPr>
          <a:xfrm>
            <a:off x="1637949" y="5363943"/>
            <a:ext cx="8328454" cy="646331"/>
          </a:xfrm>
          <a:prstGeom prst="rect">
            <a:avLst/>
          </a:prstGeom>
          <a:noFill/>
        </p:spPr>
        <p:txBody>
          <a:bodyPr wrap="square" rtlCol="0">
            <a:spAutoFit/>
          </a:bodyPr>
          <a:lstStyle/>
          <a:p>
            <a:r>
              <a:rPr lang="en-US" dirty="0" err="1"/>
              <a:t>Binstadt</a:t>
            </a:r>
            <a:r>
              <a:rPr lang="en-US" dirty="0"/>
              <a:t> et al: 5/12 </a:t>
            </a:r>
            <a:r>
              <a:rPr lang="en-US" dirty="0" err="1"/>
              <a:t>greind</a:t>
            </a:r>
            <a:r>
              <a:rPr lang="en-US" dirty="0"/>
              <a:t> </a:t>
            </a:r>
            <a:r>
              <a:rPr lang="en-US" dirty="0" err="1"/>
              <a:t>með</a:t>
            </a:r>
            <a:r>
              <a:rPr lang="en-US" dirty="0"/>
              <a:t> </a:t>
            </a:r>
            <a:r>
              <a:rPr lang="en-US" dirty="0" err="1"/>
              <a:t>fjölkerfagigt</a:t>
            </a:r>
            <a:r>
              <a:rPr lang="en-US" dirty="0"/>
              <a:t> </a:t>
            </a:r>
            <a:r>
              <a:rPr lang="en-US" dirty="0" err="1"/>
              <a:t>voru</a:t>
            </a:r>
            <a:r>
              <a:rPr lang="en-US" dirty="0"/>
              <a:t> </a:t>
            </a:r>
            <a:r>
              <a:rPr lang="en-US" dirty="0" err="1"/>
              <a:t>með</a:t>
            </a:r>
            <a:r>
              <a:rPr lang="en-US" dirty="0"/>
              <a:t> </a:t>
            </a:r>
            <a:r>
              <a:rPr lang="en-US" dirty="0" err="1"/>
              <a:t>kransæðavíkkun</a:t>
            </a:r>
            <a:r>
              <a:rPr lang="en-US" dirty="0"/>
              <a:t>, </a:t>
            </a:r>
            <a:r>
              <a:rPr lang="en-US" dirty="0" err="1"/>
              <a:t>af</a:t>
            </a:r>
            <a:r>
              <a:rPr lang="en-US" dirty="0"/>
              <a:t> </a:t>
            </a:r>
            <a:r>
              <a:rPr lang="en-US" dirty="0" err="1"/>
              <a:t>þeim</a:t>
            </a:r>
            <a:r>
              <a:rPr lang="en-US" dirty="0"/>
              <a:t> </a:t>
            </a:r>
            <a:r>
              <a:rPr lang="en-US" dirty="0" err="1"/>
              <a:t>höfðu</a:t>
            </a:r>
            <a:r>
              <a:rPr lang="en-US" dirty="0"/>
              <a:t> 2 </a:t>
            </a:r>
            <a:r>
              <a:rPr lang="en-US" dirty="0" err="1"/>
              <a:t>uppfyllt</a:t>
            </a:r>
            <a:r>
              <a:rPr lang="en-US" dirty="0"/>
              <a:t> </a:t>
            </a:r>
            <a:r>
              <a:rPr lang="en-US" dirty="0" err="1"/>
              <a:t>greiningarskilmerki</a:t>
            </a:r>
            <a:r>
              <a:rPr lang="en-US" dirty="0"/>
              <a:t> Kawasaki</a:t>
            </a:r>
            <a:endParaRPr lang="is-IS" dirty="0" err="1"/>
          </a:p>
        </p:txBody>
      </p:sp>
    </p:spTree>
    <p:extLst>
      <p:ext uri="{BB962C8B-B14F-4D97-AF65-F5344CB8AC3E}">
        <p14:creationId xmlns:p14="http://schemas.microsoft.com/office/powerpoint/2010/main" val="418177141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1344917" y="1864178"/>
            <a:ext cx="4297680" cy="4022725"/>
          </a:xfrm>
        </p:spPr>
        <p:txBody>
          <a:bodyPr/>
          <a:lstStyle/>
          <a:p>
            <a:r>
              <a:rPr lang="en-US"/>
              <a:t>HLH/MAS</a:t>
            </a:r>
          </a:p>
          <a:p>
            <a:pPr lvl="1"/>
            <a:r>
              <a:rPr lang="en-US"/>
              <a:t>Hiti, útbrot, eitlastækkanir, cytopeniur, lifrartruflun, storkubrenglun, taugakerfiseinkenni</a:t>
            </a:r>
          </a:p>
          <a:p>
            <a:pPr lvl="1"/>
            <a:r>
              <a:rPr lang="en-US"/>
              <a:t>Erfið greining – svipuð einkenni</a:t>
            </a:r>
          </a:p>
          <a:p>
            <a:pPr lvl="1"/>
            <a:r>
              <a:rPr lang="en-US"/>
              <a:t>10% fá, 10% deyja</a:t>
            </a:r>
          </a:p>
          <a:p>
            <a:r>
              <a:rPr lang="is-IS"/>
              <a:t>Amyloidosis</a:t>
            </a:r>
          </a:p>
          <a:p>
            <a:pPr lvl="1"/>
            <a:r>
              <a:rPr lang="en-US"/>
              <a:t>Nýru, lifur, hjarta, meltingarvegur</a:t>
            </a:r>
          </a:p>
          <a:p>
            <a:pPr lvl="1"/>
            <a:r>
              <a:rPr lang="en-US"/>
              <a:t>Sárasjaldgæft nú til dags</a:t>
            </a:r>
          </a:p>
          <a:p>
            <a:pPr lvl="1">
              <a:buNone/>
            </a:pPr>
            <a:endParaRPr lang="en-US"/>
          </a:p>
          <a:p>
            <a:endParaRPr lang="en-US"/>
          </a:p>
        </p:txBody>
      </p:sp>
      <p:sp>
        <p:nvSpPr>
          <p:cNvPr id="10" name="Title 9"/>
          <p:cNvSpPr>
            <a:spLocks noGrp="1"/>
          </p:cNvSpPr>
          <p:nvPr>
            <p:ph type="title"/>
          </p:nvPr>
        </p:nvSpPr>
        <p:spPr>
          <a:xfrm>
            <a:off x="1279603" y="644898"/>
            <a:ext cx="8718397" cy="837557"/>
          </a:xfrm>
        </p:spPr>
        <p:txBody>
          <a:bodyPr/>
          <a:lstStyle/>
          <a:p>
            <a:r>
              <a:rPr lang="en-US"/>
              <a:t>Fylgikvillar</a:t>
            </a:r>
          </a:p>
        </p:txBody>
      </p:sp>
      <p:sp>
        <p:nvSpPr>
          <p:cNvPr id="6" name="Slide Number Placeholder 5"/>
          <p:cNvSpPr>
            <a:spLocks noGrp="1"/>
          </p:cNvSpPr>
          <p:nvPr>
            <p:ph type="sldNum" sz="quarter" idx="11"/>
          </p:nvPr>
        </p:nvSpPr>
        <p:spPr/>
        <p:txBody>
          <a:bodyPr/>
          <a:lstStyle/>
          <a:p>
            <a:fld id="{EF6B430A-6F17-4686-98E3-68AEC5447CA5}" type="slidenum">
              <a:rPr lang="en-US" smtClean="0"/>
              <a:pPr/>
              <a:t>31</a:t>
            </a:fld>
            <a:endParaRPr lang="en-US"/>
          </a:p>
        </p:txBody>
      </p:sp>
      <p:graphicFrame>
        <p:nvGraphicFramePr>
          <p:cNvPr id="1026" name="Object 2"/>
          <p:cNvGraphicFramePr>
            <a:graphicFrameLocks noChangeAspect="1"/>
          </p:cNvGraphicFramePr>
          <p:nvPr/>
        </p:nvGraphicFramePr>
        <p:xfrm>
          <a:off x="5562601" y="1632859"/>
          <a:ext cx="5784916" cy="4338185"/>
        </p:xfrm>
        <a:graphic>
          <a:graphicData uri="http://schemas.openxmlformats.org/presentationml/2006/ole">
            <mc:AlternateContent xmlns:mc="http://schemas.openxmlformats.org/markup-compatibility/2006">
              <mc:Choice xmlns:v="urn:schemas-microsoft-com:vml" Requires="v">
                <p:oleObj spid="_x0000_s87041" name="Presentation" r:id="rId6" imgW="4570530" imgH="3427616" progId="">
                  <p:embed/>
                </p:oleObj>
              </mc:Choice>
              <mc:Fallback>
                <p:oleObj name="Presentation" r:id="rId6" imgW="4570530" imgH="3427616" progId="">
                  <p:embed/>
                  <p:pic>
                    <p:nvPicPr>
                      <p:cNvPr id="1026"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1" y="1632859"/>
                        <a:ext cx="5784916" cy="433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Audio 3">
            <a:hlinkClick r:id="" action="ppaction://media"/>
            <a:extLst>
              <a:ext uri="{FF2B5EF4-FFF2-40B4-BE49-F238E27FC236}">
                <a16:creationId xmlns:a16="http://schemas.microsoft.com/office/drawing/2014/main" id="{0DC93CEE-F422-492E-8E45-CE518BF042C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Sld>
  <p:clrMapOvr>
    <a:masterClrMapping/>
  </p:clrMapOvr>
  <p:transition spd="med" advTm="851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80A61-977B-4D5F-8A19-DAB8CCE6E64A}"/>
              </a:ext>
            </a:extLst>
          </p:cNvPr>
          <p:cNvSpPr>
            <a:spLocks noGrp="1"/>
          </p:cNvSpPr>
          <p:nvPr>
            <p:ph sz="half" idx="1"/>
          </p:nvPr>
        </p:nvSpPr>
        <p:spPr>
          <a:xfrm>
            <a:off x="1134376" y="1693208"/>
            <a:ext cx="4297680" cy="4022725"/>
          </a:xfrm>
        </p:spPr>
        <p:txBody>
          <a:bodyPr/>
          <a:lstStyle/>
          <a:p>
            <a:r>
              <a:rPr lang="en-US" sz="1600" b="1" dirty="0"/>
              <a:t>NSAIDS</a:t>
            </a:r>
          </a:p>
          <a:p>
            <a:r>
              <a:rPr lang="en-US" sz="1600" b="1" dirty="0" err="1"/>
              <a:t>Sterar</a:t>
            </a:r>
            <a:endParaRPr lang="en-US" sz="1600" b="1" dirty="0"/>
          </a:p>
          <a:p>
            <a:pPr lvl="1"/>
            <a:r>
              <a:rPr lang="en-US" sz="1600" dirty="0"/>
              <a:t>Iv </a:t>
            </a:r>
            <a:r>
              <a:rPr lang="en-US" sz="1600" dirty="0" err="1"/>
              <a:t>púlsar</a:t>
            </a:r>
            <a:r>
              <a:rPr lang="en-US" sz="1600" dirty="0"/>
              <a:t>, po</a:t>
            </a:r>
          </a:p>
          <a:p>
            <a:r>
              <a:rPr lang="en-US" sz="1600" dirty="0"/>
              <a:t>(Cyclophosphamide)</a:t>
            </a:r>
          </a:p>
          <a:p>
            <a:r>
              <a:rPr lang="en-US" sz="1600" b="1" dirty="0"/>
              <a:t>IL-1 </a:t>
            </a:r>
            <a:r>
              <a:rPr lang="en-US" sz="1600" b="1" dirty="0" err="1"/>
              <a:t>blokkar</a:t>
            </a:r>
            <a:r>
              <a:rPr lang="en-US" sz="1600" dirty="0"/>
              <a:t>: Anakinra, Rilonacept </a:t>
            </a:r>
            <a:r>
              <a:rPr lang="en-US" sz="1600" dirty="0" err="1"/>
              <a:t>og</a:t>
            </a:r>
            <a:r>
              <a:rPr lang="en-US" sz="1600" dirty="0"/>
              <a:t> Canakinumab</a:t>
            </a:r>
          </a:p>
          <a:p>
            <a:r>
              <a:rPr lang="en-US" sz="1600" b="1" dirty="0"/>
              <a:t>IL-6 </a:t>
            </a:r>
            <a:r>
              <a:rPr lang="en-US" sz="1600" b="1" dirty="0" err="1"/>
              <a:t>blokkar</a:t>
            </a:r>
            <a:r>
              <a:rPr lang="en-US" sz="1600" dirty="0"/>
              <a:t>: Tocilizumab</a:t>
            </a:r>
          </a:p>
          <a:p>
            <a:r>
              <a:rPr lang="en-US" sz="1600" dirty="0"/>
              <a:t>CD80/CD86-CD28 </a:t>
            </a:r>
            <a:r>
              <a:rPr lang="en-US" sz="1600" dirty="0" err="1"/>
              <a:t>blokkar</a:t>
            </a:r>
            <a:r>
              <a:rPr lang="en-US" sz="1600" dirty="0"/>
              <a:t>: Abatacept (</a:t>
            </a:r>
            <a:r>
              <a:rPr lang="en-US" sz="1600" dirty="0" err="1"/>
              <a:t>Ræsing</a:t>
            </a:r>
            <a:r>
              <a:rPr lang="en-US" sz="1600" dirty="0"/>
              <a:t> T </a:t>
            </a:r>
            <a:r>
              <a:rPr lang="en-US" sz="1600" err="1"/>
              <a:t>fruma</a:t>
            </a:r>
            <a:r>
              <a:rPr lang="en-US" sz="1600"/>
              <a:t>)</a:t>
            </a:r>
          </a:p>
          <a:p>
            <a:r>
              <a:rPr lang="is-IS" sz="1600"/>
              <a:t>Metotrexat</a:t>
            </a:r>
            <a:endParaRPr lang="en-US" sz="1600" dirty="0"/>
          </a:p>
          <a:p>
            <a:r>
              <a:rPr lang="en-US" sz="1600"/>
              <a:t>TNF-alfa </a:t>
            </a:r>
            <a:r>
              <a:rPr lang="en-US" sz="1600" dirty="0" err="1"/>
              <a:t>blokkar</a:t>
            </a:r>
            <a:r>
              <a:rPr lang="en-US" sz="1600" dirty="0"/>
              <a:t>: infliximab, etanercept, adalimumab, golimumab</a:t>
            </a:r>
          </a:p>
          <a:p>
            <a:r>
              <a:rPr lang="en-US" sz="1600" dirty="0"/>
              <a:t>CD20 </a:t>
            </a:r>
            <a:r>
              <a:rPr lang="en-US" sz="1600" dirty="0" err="1"/>
              <a:t>blokkar</a:t>
            </a:r>
            <a:r>
              <a:rPr lang="en-US" sz="1600" dirty="0"/>
              <a:t>: rituximab</a:t>
            </a:r>
          </a:p>
          <a:p>
            <a:r>
              <a:rPr lang="en-US" sz="1600" dirty="0"/>
              <a:t>Cyclosporin, thalidomide</a:t>
            </a:r>
            <a:endParaRPr lang="is-IS" sz="1600" dirty="0"/>
          </a:p>
        </p:txBody>
      </p:sp>
      <p:graphicFrame>
        <p:nvGraphicFramePr>
          <p:cNvPr id="7" name="Content Placeholder 6"/>
          <p:cNvGraphicFramePr>
            <a:graphicFrameLocks noGrp="1"/>
          </p:cNvGraphicFramePr>
          <p:nvPr>
            <p:ph sz="half" idx="2"/>
          </p:nvPr>
        </p:nvGraphicFramePr>
        <p:xfrm>
          <a:off x="6825425" y="768096"/>
          <a:ext cx="3287839" cy="5455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D3FDC748-E7AF-42DF-A920-040D380CF83A}"/>
              </a:ext>
            </a:extLst>
          </p:cNvPr>
          <p:cNvSpPr>
            <a:spLocks noGrp="1"/>
          </p:cNvSpPr>
          <p:nvPr>
            <p:ph type="title"/>
          </p:nvPr>
        </p:nvSpPr>
        <p:spPr>
          <a:xfrm>
            <a:off x="1360285" y="817150"/>
            <a:ext cx="8718397" cy="506042"/>
          </a:xfrm>
        </p:spPr>
        <p:txBody>
          <a:bodyPr/>
          <a:lstStyle/>
          <a:p>
            <a:r>
              <a:rPr lang="en-US" dirty="0" err="1"/>
              <a:t>Meðferð</a:t>
            </a:r>
            <a:endParaRPr lang="is-IS" dirty="0"/>
          </a:p>
        </p:txBody>
      </p:sp>
      <p:sp>
        <p:nvSpPr>
          <p:cNvPr id="5" name="Slide Number Placeholder 4">
            <a:extLst>
              <a:ext uri="{FF2B5EF4-FFF2-40B4-BE49-F238E27FC236}">
                <a16:creationId xmlns:a16="http://schemas.microsoft.com/office/drawing/2014/main" id="{1611A0D9-8FF1-4171-AF5F-F84350242E5F}"/>
              </a:ext>
            </a:extLst>
          </p:cNvPr>
          <p:cNvSpPr>
            <a:spLocks noGrp="1"/>
          </p:cNvSpPr>
          <p:nvPr>
            <p:ph type="sldNum" sz="quarter" idx="11"/>
          </p:nvPr>
        </p:nvSpPr>
        <p:spPr/>
        <p:txBody>
          <a:bodyPr/>
          <a:lstStyle/>
          <a:p>
            <a:fld id="{BE1A9339-136E-465C-A5E3-3CA280A0FB04}" type="slidenum">
              <a:rPr lang="en-US" smtClean="0"/>
              <a:pPr/>
              <a:t>32</a:t>
            </a:fld>
            <a:endParaRPr lang="en-US"/>
          </a:p>
        </p:txBody>
      </p:sp>
      <p:sp>
        <p:nvSpPr>
          <p:cNvPr id="8" name="Left-Right Arrow 7"/>
          <p:cNvSpPr/>
          <p:nvPr/>
        </p:nvSpPr>
        <p:spPr>
          <a:xfrm>
            <a:off x="8266176" y="4023360"/>
            <a:ext cx="374904" cy="256032"/>
          </a:xfrm>
          <a:prstGeom prst="leftRightArrow">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Left-Right Arrow 9"/>
          <p:cNvSpPr/>
          <p:nvPr/>
        </p:nvSpPr>
        <p:spPr>
          <a:xfrm rot="2591809">
            <a:off x="8225844" y="4660641"/>
            <a:ext cx="539332" cy="269338"/>
          </a:xfrm>
          <a:prstGeom prst="leftRightArrow">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4" name="Audio 3">
            <a:hlinkClick r:id="" action="ppaction://media"/>
            <a:extLst>
              <a:ext uri="{FF2B5EF4-FFF2-40B4-BE49-F238E27FC236}">
                <a16:creationId xmlns:a16="http://schemas.microsoft.com/office/drawing/2014/main" id="{9B23FC29-CC32-462F-96EE-45CA34D663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4664496"/>
      </p:ext>
    </p:extLst>
  </p:cSld>
  <p:clrMapOvr>
    <a:masterClrMapping/>
  </p:clrMapOvr>
  <p:transition spd="med" advTm="776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0CE6D-ED13-4EB0-A310-2E56B5E3E00F}"/>
              </a:ext>
            </a:extLst>
          </p:cNvPr>
          <p:cNvSpPr>
            <a:spLocks noGrp="1"/>
          </p:cNvSpPr>
          <p:nvPr>
            <p:ph type="title"/>
          </p:nvPr>
        </p:nvSpPr>
        <p:spPr/>
        <p:txBody>
          <a:bodyPr/>
          <a:lstStyle/>
          <a:p>
            <a:r>
              <a:rPr lang="en-US" dirty="0" err="1"/>
              <a:t>Horfur</a:t>
            </a:r>
            <a:endParaRPr lang="is-IS" dirty="0"/>
          </a:p>
        </p:txBody>
      </p:sp>
      <p:pic>
        <p:nvPicPr>
          <p:cNvPr id="10" name="Content Placeholder 9">
            <a:extLst>
              <a:ext uri="{FF2B5EF4-FFF2-40B4-BE49-F238E27FC236}">
                <a16:creationId xmlns:a16="http://schemas.microsoft.com/office/drawing/2014/main" id="{0DA994C3-EFF4-4F68-A382-C37192F6B8E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294841" y="1841412"/>
            <a:ext cx="5602317" cy="3524791"/>
          </a:xfrm>
        </p:spPr>
      </p:pic>
      <p:sp>
        <p:nvSpPr>
          <p:cNvPr id="6" name="Slide Number Placeholder 5">
            <a:extLst>
              <a:ext uri="{FF2B5EF4-FFF2-40B4-BE49-F238E27FC236}">
                <a16:creationId xmlns:a16="http://schemas.microsoft.com/office/drawing/2014/main" id="{7AA61DC4-7227-42AC-A2B8-18DEA3EEC47F}"/>
              </a:ext>
            </a:extLst>
          </p:cNvPr>
          <p:cNvSpPr>
            <a:spLocks noGrp="1"/>
          </p:cNvSpPr>
          <p:nvPr>
            <p:ph type="sldNum" sz="quarter" idx="11"/>
          </p:nvPr>
        </p:nvSpPr>
        <p:spPr/>
        <p:txBody>
          <a:bodyPr/>
          <a:lstStyle/>
          <a:p>
            <a:fld id="{EF6B430A-6F17-4686-98E3-68AEC5447CA5}" type="slidenum">
              <a:rPr lang="en-US" smtClean="0"/>
              <a:pPr/>
              <a:t>33</a:t>
            </a:fld>
            <a:endParaRPr lang="en-US"/>
          </a:p>
        </p:txBody>
      </p:sp>
      <p:sp>
        <p:nvSpPr>
          <p:cNvPr id="11" name="Footer Placeholder 4">
            <a:extLst>
              <a:ext uri="{FF2B5EF4-FFF2-40B4-BE49-F238E27FC236}">
                <a16:creationId xmlns:a16="http://schemas.microsoft.com/office/drawing/2014/main" id="{C84A19F3-BD54-419D-AAF7-D1CACAEBF14A}"/>
              </a:ext>
            </a:extLst>
          </p:cNvPr>
          <p:cNvSpPr>
            <a:spLocks noGrp="1"/>
          </p:cNvSpPr>
          <p:nvPr>
            <p:ph type="ftr" sz="quarter" idx="10"/>
          </p:nvPr>
        </p:nvSpPr>
        <p:spPr>
          <a:xfrm>
            <a:off x="3294841" y="5366203"/>
            <a:ext cx="6306359" cy="975883"/>
          </a:xfrm>
        </p:spPr>
        <p:txBody>
          <a:bodyPr/>
          <a:lstStyle/>
          <a:p>
            <a:pPr>
              <a:defRPr/>
            </a:pPr>
            <a:r>
              <a:rPr lang="en-US" sz="1400" i="1" dirty="0" err="1"/>
              <a:t>Hügle</a:t>
            </a:r>
            <a:r>
              <a:rPr lang="en-US" sz="1400" i="1" dirty="0"/>
              <a:t> et al, Development of positive antinuclear antibodies and rheumatoid factor in systemic juvenile idiopathic arthritis points toward an autoimmune phenotype later in the disease course, Pediatric Rheumatology 2014</a:t>
            </a:r>
          </a:p>
          <a:p>
            <a:pPr>
              <a:defRPr/>
            </a:pPr>
            <a:endParaRPr lang="en-US" sz="1400" dirty="0"/>
          </a:p>
        </p:txBody>
      </p:sp>
      <p:pic>
        <p:nvPicPr>
          <p:cNvPr id="2" name="Audio 1">
            <a:hlinkClick r:id="" action="ppaction://media"/>
            <a:extLst>
              <a:ext uri="{FF2B5EF4-FFF2-40B4-BE49-F238E27FC236}">
                <a16:creationId xmlns:a16="http://schemas.microsoft.com/office/drawing/2014/main" id="{72FF2E87-9CF4-46AA-8B5E-9628D0E3D5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5301669"/>
      </p:ext>
    </p:extLst>
  </p:cSld>
  <p:clrMapOvr>
    <a:masterClrMapping/>
  </p:clrMapOvr>
  <p:transition spd="med" advTm="339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Autoinflammatory diseases</a:t>
            </a:r>
          </a:p>
        </p:txBody>
      </p:sp>
      <p:sp>
        <p:nvSpPr>
          <p:cNvPr id="3" name="Content Placeholder 2"/>
          <p:cNvSpPr>
            <a:spLocks noGrp="1"/>
          </p:cNvSpPr>
          <p:nvPr>
            <p:ph idx="1"/>
          </p:nvPr>
        </p:nvSpPr>
        <p:spPr/>
        <p:txBody>
          <a:bodyPr/>
          <a:lstStyle/>
          <a:p>
            <a:r>
              <a:rPr lang="sv-SE" dirty="0"/>
              <a:t>Sjaldgæfir</a:t>
            </a:r>
          </a:p>
          <a:p>
            <a:pPr lvl="1"/>
            <a:r>
              <a:rPr lang="sv-SE" dirty="0"/>
              <a:t>FMF, TRAPS, CAPS, HIDS, PAPA, Blaus syndrome</a:t>
            </a:r>
          </a:p>
          <a:p>
            <a:r>
              <a:rPr lang="sv-SE" dirty="0"/>
              <a:t>PFAPA</a:t>
            </a:r>
          </a:p>
          <a:p>
            <a:pPr lvl="1"/>
            <a:r>
              <a:rPr lang="sv-SE" dirty="0"/>
              <a:t>Periodic</a:t>
            </a:r>
          </a:p>
          <a:p>
            <a:pPr lvl="1"/>
            <a:r>
              <a:rPr lang="sv-SE" dirty="0"/>
              <a:t>Fever</a:t>
            </a:r>
          </a:p>
          <a:p>
            <a:pPr lvl="1"/>
            <a:r>
              <a:rPr lang="sv-SE" dirty="0"/>
              <a:t>Aphthous stomatitis</a:t>
            </a:r>
          </a:p>
          <a:p>
            <a:pPr lvl="1"/>
            <a:r>
              <a:rPr lang="sv-SE" dirty="0"/>
              <a:t>Pharyngitis</a:t>
            </a:r>
          </a:p>
          <a:p>
            <a:pPr lvl="1"/>
            <a:r>
              <a:rPr lang="sv-SE" dirty="0"/>
              <a:t>Adenitis (cervical)</a:t>
            </a:r>
          </a:p>
        </p:txBody>
      </p:sp>
      <p:pic>
        <p:nvPicPr>
          <p:cNvPr id="8" name="Audio 7">
            <a:hlinkClick r:id="" action="ppaction://media"/>
            <a:extLst>
              <a:ext uri="{FF2B5EF4-FFF2-40B4-BE49-F238E27FC236}">
                <a16:creationId xmlns:a16="http://schemas.microsoft.com/office/drawing/2014/main" id="{EFD01FF4-5484-44E3-8B49-90D649080A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346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Acute Rheumatic fever</a:t>
            </a:r>
            <a:br>
              <a:rPr lang="sv-SE" dirty="0"/>
            </a:br>
            <a:r>
              <a:rPr lang="sv-SE" i="1" dirty="0"/>
              <a:t>Jones criteria </a:t>
            </a:r>
          </a:p>
        </p:txBody>
      </p:sp>
      <p:sp>
        <p:nvSpPr>
          <p:cNvPr id="4" name="Text Placeholder 3"/>
          <p:cNvSpPr>
            <a:spLocks noGrp="1"/>
          </p:cNvSpPr>
          <p:nvPr>
            <p:ph type="body" idx="1"/>
          </p:nvPr>
        </p:nvSpPr>
        <p:spPr/>
        <p:txBody>
          <a:bodyPr/>
          <a:lstStyle/>
          <a:p>
            <a:r>
              <a:rPr lang="sv-SE" dirty="0"/>
              <a:t>Major criteria (1-2 )</a:t>
            </a:r>
          </a:p>
        </p:txBody>
      </p:sp>
      <p:sp>
        <p:nvSpPr>
          <p:cNvPr id="5" name="Content Placeholder 4"/>
          <p:cNvSpPr>
            <a:spLocks noGrp="1"/>
          </p:cNvSpPr>
          <p:nvPr>
            <p:ph sz="half" idx="2"/>
          </p:nvPr>
        </p:nvSpPr>
        <p:spPr/>
        <p:txBody>
          <a:bodyPr/>
          <a:lstStyle/>
          <a:p>
            <a:r>
              <a:rPr lang="sv-SE" dirty="0">
                <a:cs typeface="Arial" charset="0"/>
              </a:rPr>
              <a:t>Carditis</a:t>
            </a:r>
          </a:p>
          <a:p>
            <a:r>
              <a:rPr lang="sv-SE" dirty="0">
                <a:cs typeface="Arial" charset="0"/>
              </a:rPr>
              <a:t>Polyarthritis</a:t>
            </a:r>
          </a:p>
          <a:p>
            <a:r>
              <a:rPr lang="sv-SE" dirty="0">
                <a:cs typeface="Arial" charset="0"/>
              </a:rPr>
              <a:t>Chorea</a:t>
            </a:r>
          </a:p>
          <a:p>
            <a:r>
              <a:rPr lang="sv-SE" dirty="0">
                <a:cs typeface="Arial" charset="0"/>
              </a:rPr>
              <a:t>Erythema marginatum</a:t>
            </a:r>
          </a:p>
          <a:p>
            <a:r>
              <a:rPr lang="sv-SE" dirty="0">
                <a:cs typeface="Arial" charset="0"/>
              </a:rPr>
              <a:t>Subcutaneous nodules</a:t>
            </a:r>
            <a:endParaRPr lang="en-GB" dirty="0">
              <a:cs typeface="Arial" charset="0"/>
            </a:endParaRPr>
          </a:p>
        </p:txBody>
      </p:sp>
      <p:sp>
        <p:nvSpPr>
          <p:cNvPr id="6" name="Text Placeholder 5"/>
          <p:cNvSpPr>
            <a:spLocks noGrp="1"/>
          </p:cNvSpPr>
          <p:nvPr>
            <p:ph type="body" sz="quarter" idx="3"/>
          </p:nvPr>
        </p:nvSpPr>
        <p:spPr/>
        <p:txBody>
          <a:bodyPr/>
          <a:lstStyle/>
          <a:p>
            <a:r>
              <a:rPr lang="sv-SE" dirty="0"/>
              <a:t>Minor criteria (2)</a:t>
            </a:r>
          </a:p>
        </p:txBody>
      </p:sp>
      <p:sp>
        <p:nvSpPr>
          <p:cNvPr id="7" name="Content Placeholder 6"/>
          <p:cNvSpPr>
            <a:spLocks noGrp="1"/>
          </p:cNvSpPr>
          <p:nvPr>
            <p:ph sz="quarter" idx="4"/>
          </p:nvPr>
        </p:nvSpPr>
        <p:spPr/>
        <p:txBody>
          <a:bodyPr>
            <a:normAutofit/>
          </a:bodyPr>
          <a:lstStyle/>
          <a:p>
            <a:r>
              <a:rPr lang="sv-SE" dirty="0"/>
              <a:t>Áður RF</a:t>
            </a:r>
          </a:p>
          <a:p>
            <a:r>
              <a:rPr lang="sv-SE" dirty="0"/>
              <a:t>Liðverkir</a:t>
            </a:r>
          </a:p>
          <a:p>
            <a:r>
              <a:rPr lang="sv-SE" dirty="0"/>
              <a:t>Hiti</a:t>
            </a:r>
          </a:p>
          <a:p>
            <a:r>
              <a:rPr lang="sv-SE" dirty="0"/>
              <a:t>Hækkun bólguparametra</a:t>
            </a:r>
          </a:p>
          <a:p>
            <a:r>
              <a:rPr lang="sv-SE" dirty="0"/>
              <a:t>Lengt PR bil</a:t>
            </a:r>
          </a:p>
        </p:txBody>
      </p:sp>
      <p:sp>
        <p:nvSpPr>
          <p:cNvPr id="8" name="TextBox 7"/>
          <p:cNvSpPr txBox="1"/>
          <p:nvPr/>
        </p:nvSpPr>
        <p:spPr>
          <a:xfrm>
            <a:off x="1967541" y="4869160"/>
            <a:ext cx="7200800" cy="738664"/>
          </a:xfrm>
          <a:prstGeom prst="rect">
            <a:avLst/>
          </a:prstGeom>
          <a:noFill/>
        </p:spPr>
        <p:txBody>
          <a:bodyPr wrap="square" rtlCol="0">
            <a:spAutoFit/>
          </a:bodyPr>
          <a:lstStyle/>
          <a:p>
            <a:pPr algn="ctr">
              <a:lnSpc>
                <a:spcPct val="150000"/>
              </a:lnSpc>
              <a:buFont typeface="Arial" pitchFamily="34" charset="0"/>
              <a:buChar char="•"/>
            </a:pPr>
            <a:r>
              <a:rPr lang="sv-SE" sz="2800" dirty="0"/>
              <a:t>   Sannreynd streptokokkasýking</a:t>
            </a:r>
          </a:p>
        </p:txBody>
      </p:sp>
      <p:pic>
        <p:nvPicPr>
          <p:cNvPr id="9" name="Audio 8">
            <a:hlinkClick r:id="" action="ppaction://media"/>
            <a:extLst>
              <a:ext uri="{FF2B5EF4-FFF2-40B4-BE49-F238E27FC236}">
                <a16:creationId xmlns:a16="http://schemas.microsoft.com/office/drawing/2014/main" id="{795F31F5-0156-42C3-811E-3C2BC6A05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35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587174" y="2228156"/>
            <a:ext cx="4297680" cy="4022725"/>
          </a:xfrm>
        </p:spPr>
        <p:txBody>
          <a:bodyPr/>
          <a:lstStyle/>
          <a:p>
            <a:r>
              <a:rPr lang="sv-SE" dirty="0"/>
              <a:t>Systemic Lupus erythematosus</a:t>
            </a:r>
          </a:p>
          <a:p>
            <a:pPr lvl="1"/>
            <a:r>
              <a:rPr lang="sv-SE" dirty="0"/>
              <a:t>Neonatal </a:t>
            </a:r>
            <a:r>
              <a:rPr lang="sv-SE"/>
              <a:t>lupus erythematosus</a:t>
            </a:r>
          </a:p>
          <a:p>
            <a:pPr lvl="1"/>
            <a:r>
              <a:rPr lang="sv-SE"/>
              <a:t>AV blokk</a:t>
            </a:r>
            <a:endParaRPr lang="sv-SE" dirty="0"/>
          </a:p>
          <a:p>
            <a:r>
              <a:rPr lang="sv-SE" dirty="0"/>
              <a:t>Dermatomyositis / Myositis</a:t>
            </a:r>
          </a:p>
          <a:p>
            <a:r>
              <a:rPr lang="sv-SE" dirty="0"/>
              <a:t>Systemic sclerosis</a:t>
            </a:r>
          </a:p>
          <a:p>
            <a:r>
              <a:rPr lang="sv-SE" dirty="0"/>
              <a:t>Localized scleroderma</a:t>
            </a:r>
          </a:p>
          <a:p>
            <a:r>
              <a:rPr lang="sv-SE" dirty="0"/>
              <a:t>Sjögrens syndrome</a:t>
            </a:r>
          </a:p>
          <a:p>
            <a:r>
              <a:rPr lang="sv-SE" dirty="0"/>
              <a:t>Mixed connective tissue disease</a:t>
            </a:r>
          </a:p>
        </p:txBody>
      </p:sp>
      <p:sp>
        <p:nvSpPr>
          <p:cNvPr id="7" name="Title 6"/>
          <p:cNvSpPr>
            <a:spLocks noGrp="1"/>
          </p:cNvSpPr>
          <p:nvPr>
            <p:ph type="title"/>
          </p:nvPr>
        </p:nvSpPr>
        <p:spPr/>
        <p:txBody>
          <a:bodyPr>
            <a:normAutofit/>
          </a:bodyPr>
          <a:lstStyle/>
          <a:p>
            <a:r>
              <a:rPr lang="sv-SE" dirty="0"/>
              <a:t>Almennir bólgusjúkdómar</a:t>
            </a:r>
            <a:br>
              <a:rPr lang="sv-SE" dirty="0"/>
            </a:br>
            <a:r>
              <a:rPr lang="sv-SE" dirty="0"/>
              <a:t>Juvenile -</a:t>
            </a:r>
          </a:p>
        </p:txBody>
      </p:sp>
      <p:pic>
        <p:nvPicPr>
          <p:cNvPr id="5" name="Picture 2"/>
          <p:cNvPicPr>
            <a:picLocks noGrp="1" noChangeAspect="1"/>
          </p:cNvPicPr>
          <p:nvPr>
            <p:ph sz="half" idx="2"/>
          </p:nvPr>
        </p:nvPicPr>
        <p:blipFill>
          <a:blip r:embed="rId5" cstate="print"/>
          <a:stretch>
            <a:fillRect/>
          </a:stretch>
        </p:blipFill>
        <p:spPr>
          <a:xfrm>
            <a:off x="6191164" y="2199800"/>
            <a:ext cx="4297362" cy="3514174"/>
          </a:xfrm>
          <a:prstGeom prst="rect">
            <a:avLst/>
          </a:prstGeom>
        </p:spPr>
      </p:pic>
      <p:pic>
        <p:nvPicPr>
          <p:cNvPr id="3" name="Audio 2">
            <a:hlinkClick r:id="" action="ppaction://media"/>
            <a:extLst>
              <a:ext uri="{FF2B5EF4-FFF2-40B4-BE49-F238E27FC236}">
                <a16:creationId xmlns:a16="http://schemas.microsoft.com/office/drawing/2014/main" id="{D886C5A7-4456-43A6-9909-402CEF4D1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265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s-IS" dirty="0"/>
              <a:t>Efni dagsins</a:t>
            </a:r>
            <a:endParaRPr lang="en-US" dirty="0"/>
          </a:p>
        </p:txBody>
      </p:sp>
      <p:sp>
        <p:nvSpPr>
          <p:cNvPr id="5" name="Content Placeholder 4"/>
          <p:cNvSpPr>
            <a:spLocks noGrp="1"/>
          </p:cNvSpPr>
          <p:nvPr>
            <p:ph idx="1"/>
          </p:nvPr>
        </p:nvSpPr>
        <p:spPr/>
        <p:txBody>
          <a:bodyPr>
            <a:normAutofit/>
          </a:bodyPr>
          <a:lstStyle/>
          <a:p>
            <a:r>
              <a:rPr lang="is-IS" dirty="0"/>
              <a:t>Gigtsjúkdómar barna</a:t>
            </a:r>
          </a:p>
          <a:p>
            <a:pPr lvl="1"/>
            <a:r>
              <a:rPr lang="is-IS" dirty="0"/>
              <a:t>JIA (juvenile idiopathic arthritis)</a:t>
            </a:r>
          </a:p>
          <a:p>
            <a:pPr lvl="2"/>
            <a:r>
              <a:rPr lang="is-IS" dirty="0"/>
              <a:t>Almennir bólgusjúkdómar</a:t>
            </a:r>
          </a:p>
          <a:p>
            <a:pPr lvl="2"/>
            <a:r>
              <a:rPr lang="is-IS" dirty="0"/>
              <a:t>Æðabólgusjúkdómar</a:t>
            </a:r>
          </a:p>
          <a:p>
            <a:pPr lvl="2"/>
            <a:r>
              <a:rPr lang="is-IS" dirty="0"/>
              <a:t>Autoinflammatory diseases</a:t>
            </a:r>
          </a:p>
          <a:p>
            <a:r>
              <a:rPr lang="is-IS" dirty="0"/>
              <a:t>Liðbólga og liðverkir</a:t>
            </a:r>
          </a:p>
          <a:p>
            <a:r>
              <a:rPr lang="is-IS" dirty="0"/>
              <a:t>Liðskoðun</a:t>
            </a:r>
          </a:p>
          <a:p>
            <a:endParaRPr lang="is-IS" dirty="0"/>
          </a:p>
          <a:p>
            <a:endParaRPr lang="en-US" dirty="0"/>
          </a:p>
        </p:txBody>
      </p:sp>
      <p:pic>
        <p:nvPicPr>
          <p:cNvPr id="3" name="Audio 2">
            <a:hlinkClick r:id="" action="ppaction://media"/>
            <a:extLst>
              <a:ext uri="{FF2B5EF4-FFF2-40B4-BE49-F238E27FC236}">
                <a16:creationId xmlns:a16="http://schemas.microsoft.com/office/drawing/2014/main" id="{ACFC92CB-024C-4168-9C5E-AA756F0F0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90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is-IS" cap="none"/>
              <a:t>Lok</a:t>
            </a:r>
            <a:endParaRPr lang="en-US" cap="none"/>
          </a:p>
        </p:txBody>
      </p:sp>
      <p:pic>
        <p:nvPicPr>
          <p:cNvPr id="3" name="Audio 2">
            <a:hlinkClick r:id="" action="ppaction://media"/>
            <a:extLst>
              <a:ext uri="{FF2B5EF4-FFF2-40B4-BE49-F238E27FC236}">
                <a16:creationId xmlns:a16="http://schemas.microsoft.com/office/drawing/2014/main" id="{6EA3F803-53B4-41AF-863A-6FB64FE45F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6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ardrop 6"/>
          <p:cNvSpPr/>
          <p:nvPr/>
        </p:nvSpPr>
        <p:spPr>
          <a:xfrm>
            <a:off x="984736" y="1898854"/>
            <a:ext cx="4315327" cy="3962400"/>
          </a:xfrm>
          <a:prstGeom prst="teardrop">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 name="Content Placeholder 2"/>
          <p:cNvSpPr>
            <a:spLocks noGrp="1"/>
          </p:cNvSpPr>
          <p:nvPr>
            <p:ph sz="half" idx="1"/>
          </p:nvPr>
        </p:nvSpPr>
        <p:spPr>
          <a:xfrm>
            <a:off x="6780038" y="1493341"/>
            <a:ext cx="4297680" cy="4022725"/>
          </a:xfrm>
        </p:spPr>
        <p:txBody>
          <a:bodyPr/>
          <a:lstStyle/>
          <a:p>
            <a:r>
              <a:rPr lang="is-IS" sz="2800" dirty="0"/>
              <a:t>Bráð bólga</a:t>
            </a:r>
          </a:p>
          <a:p>
            <a:pPr lvl="1"/>
            <a:r>
              <a:rPr lang="is-IS" sz="2000"/>
              <a:t>Liðsýking/Beinsýking</a:t>
            </a:r>
            <a:endParaRPr lang="is-IS" sz="2000" dirty="0"/>
          </a:p>
          <a:p>
            <a:pPr lvl="1"/>
            <a:r>
              <a:rPr lang="is-IS" sz="2000"/>
              <a:t>Reactive – fylgiliðagigt</a:t>
            </a:r>
          </a:p>
          <a:p>
            <a:pPr lvl="1"/>
            <a:r>
              <a:rPr lang="is-IS" sz="2000"/>
              <a:t>Tengt veirusýkingum</a:t>
            </a:r>
            <a:endParaRPr lang="is-IS" sz="2000" dirty="0"/>
          </a:p>
          <a:p>
            <a:pPr lvl="1"/>
            <a:r>
              <a:rPr lang="is-IS" sz="2000" dirty="0"/>
              <a:t>Acute rheumatic fever</a:t>
            </a:r>
          </a:p>
          <a:p>
            <a:pPr lvl="1"/>
            <a:r>
              <a:rPr lang="is-IS" sz="2000" dirty="0"/>
              <a:t>HSP/Kawasaki / vasculitis</a:t>
            </a:r>
          </a:p>
          <a:p>
            <a:pPr lvl="1"/>
            <a:r>
              <a:rPr lang="is-IS" sz="2000" dirty="0"/>
              <a:t>Illkynja sjúkdómur</a:t>
            </a:r>
          </a:p>
          <a:p>
            <a:r>
              <a:rPr lang="is-IS" sz="2800" dirty="0"/>
              <a:t>Langvinn bólga</a:t>
            </a:r>
          </a:p>
          <a:p>
            <a:pPr lvl="1"/>
            <a:r>
              <a:rPr lang="is-IS" sz="2000" dirty="0"/>
              <a:t>Barnagigt</a:t>
            </a:r>
          </a:p>
          <a:p>
            <a:pPr lvl="1"/>
            <a:r>
              <a:rPr lang="is-IS" sz="2000" dirty="0"/>
              <a:t>Systemic lupus erythematosus</a:t>
            </a:r>
          </a:p>
          <a:p>
            <a:pPr lvl="1"/>
            <a:r>
              <a:rPr lang="is-IS" sz="2000" dirty="0"/>
              <a:t>Inflammatory bowel disease</a:t>
            </a:r>
            <a:endParaRPr lang="en-US" sz="2000" dirty="0"/>
          </a:p>
          <a:p>
            <a:endParaRPr lang="en-US" sz="2200" dirty="0"/>
          </a:p>
        </p:txBody>
      </p:sp>
      <p:sp>
        <p:nvSpPr>
          <p:cNvPr id="6" name="Content Placeholder 5"/>
          <p:cNvSpPr>
            <a:spLocks noGrp="1"/>
          </p:cNvSpPr>
          <p:nvPr>
            <p:ph sz="half" idx="2"/>
          </p:nvPr>
        </p:nvSpPr>
        <p:spPr>
          <a:xfrm>
            <a:off x="1463351" y="3026814"/>
            <a:ext cx="3756501" cy="4022726"/>
          </a:xfrm>
        </p:spPr>
        <p:txBody>
          <a:bodyPr/>
          <a:lstStyle/>
          <a:p>
            <a:r>
              <a:rPr lang="sv-SE"/>
              <a:t>Bólga + hiti, verkur og hreyfiskerðing</a:t>
            </a:r>
          </a:p>
          <a:p>
            <a:r>
              <a:rPr lang="sv-SE"/>
              <a:t>Ef ekki bólga þá 2/3</a:t>
            </a:r>
          </a:p>
          <a:p>
            <a:pPr lvl="1"/>
            <a:r>
              <a:rPr lang="sv-SE"/>
              <a:t>Verkur við passíva hreyfingu</a:t>
            </a:r>
          </a:p>
          <a:p>
            <a:pPr lvl="1"/>
            <a:r>
              <a:rPr lang="sv-SE"/>
              <a:t>Hitaaukning</a:t>
            </a:r>
          </a:p>
          <a:p>
            <a:pPr lvl="1"/>
            <a:r>
              <a:rPr lang="sv-SE"/>
              <a:t>Hreyfiskerðing</a:t>
            </a:r>
            <a:endParaRPr lang="en-US"/>
          </a:p>
        </p:txBody>
      </p:sp>
      <p:sp>
        <p:nvSpPr>
          <p:cNvPr id="2" name="Title 1"/>
          <p:cNvSpPr>
            <a:spLocks noGrp="1"/>
          </p:cNvSpPr>
          <p:nvPr>
            <p:ph type="title"/>
          </p:nvPr>
        </p:nvSpPr>
        <p:spPr/>
        <p:txBody>
          <a:bodyPr/>
          <a:lstStyle/>
          <a:p>
            <a:r>
              <a:rPr lang="is-IS" sz="3200" cap="none"/>
              <a:t>Liðbólga</a:t>
            </a:r>
            <a:endParaRPr lang="en-US" sz="3200" cap="none"/>
          </a:p>
        </p:txBody>
      </p:sp>
      <p:sp>
        <p:nvSpPr>
          <p:cNvPr id="5" name="Slide Number Placeholder 4"/>
          <p:cNvSpPr>
            <a:spLocks noGrp="1"/>
          </p:cNvSpPr>
          <p:nvPr>
            <p:ph type="sldNum" sz="quarter" idx="11"/>
          </p:nvPr>
        </p:nvSpPr>
        <p:spPr/>
        <p:txBody>
          <a:bodyPr/>
          <a:lstStyle/>
          <a:p>
            <a:fld id="{BE1A9339-136E-465C-A5E3-3CA280A0FB04}" type="slidenum">
              <a:rPr lang="en-US" smtClean="0"/>
              <a:pPr/>
              <a:t>4</a:t>
            </a:fld>
            <a:endParaRPr lang="en-US"/>
          </a:p>
        </p:txBody>
      </p:sp>
      <p:pic>
        <p:nvPicPr>
          <p:cNvPr id="4" name="Audio 3">
            <a:hlinkClick r:id="" action="ppaction://media"/>
            <a:extLst>
              <a:ext uri="{FF2B5EF4-FFF2-40B4-BE49-F238E27FC236}">
                <a16:creationId xmlns:a16="http://schemas.microsoft.com/office/drawing/2014/main" id="{262CB8F7-CCBC-4D9F-93D5-40981F766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1003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315327" y="3449055"/>
            <a:ext cx="1620253" cy="786063"/>
          </a:xfrm>
          <a:prstGeom prst="ellipse">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Oval 7"/>
          <p:cNvSpPr/>
          <p:nvPr/>
        </p:nvSpPr>
        <p:spPr>
          <a:xfrm>
            <a:off x="9276280" y="2302044"/>
            <a:ext cx="1620253" cy="786063"/>
          </a:xfrm>
          <a:prstGeom prst="ellipse">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p:nvPr>
        </p:nvSpPr>
        <p:spPr>
          <a:xfrm>
            <a:off x="1736803" y="655785"/>
            <a:ext cx="8718397" cy="579458"/>
          </a:xfrm>
        </p:spPr>
        <p:txBody>
          <a:bodyPr/>
          <a:lstStyle/>
          <a:p>
            <a:r>
              <a:rPr lang="is-IS" sz="3200" cap="none"/>
              <a:t>Náum áttum…</a:t>
            </a:r>
            <a:endParaRPr lang="en-US" sz="3200" cap="none"/>
          </a:p>
        </p:txBody>
      </p:sp>
      <p:sp>
        <p:nvSpPr>
          <p:cNvPr id="9" name="Oval 8"/>
          <p:cNvSpPr/>
          <p:nvPr/>
        </p:nvSpPr>
        <p:spPr>
          <a:xfrm>
            <a:off x="9107499" y="5518401"/>
            <a:ext cx="2077067" cy="999630"/>
          </a:xfrm>
          <a:prstGeom prst="ellipse">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51173578"/>
              </p:ext>
            </p:extLst>
          </p:nvPr>
        </p:nvGraphicFramePr>
        <p:xfrm>
          <a:off x="1487488" y="1628800"/>
          <a:ext cx="9963540" cy="4771706"/>
        </p:xfrm>
        <a:graphic>
          <a:graphicData uri="http://schemas.openxmlformats.org/drawingml/2006/table">
            <a:tbl>
              <a:tblPr firstRow="1" bandRow="1">
                <a:tableStyleId>{68D230F3-CF80-4859-8CE7-A43EE81993B5}</a:tableStyleId>
              </a:tblPr>
              <a:tblGrid>
                <a:gridCol w="2490885">
                  <a:extLst>
                    <a:ext uri="{9D8B030D-6E8A-4147-A177-3AD203B41FA5}">
                      <a16:colId xmlns:a16="http://schemas.microsoft.com/office/drawing/2014/main" val="20000"/>
                    </a:ext>
                  </a:extLst>
                </a:gridCol>
                <a:gridCol w="2490885">
                  <a:extLst>
                    <a:ext uri="{9D8B030D-6E8A-4147-A177-3AD203B41FA5}">
                      <a16:colId xmlns:a16="http://schemas.microsoft.com/office/drawing/2014/main" val="20001"/>
                    </a:ext>
                  </a:extLst>
                </a:gridCol>
                <a:gridCol w="2490885">
                  <a:extLst>
                    <a:ext uri="{9D8B030D-6E8A-4147-A177-3AD203B41FA5}">
                      <a16:colId xmlns:a16="http://schemas.microsoft.com/office/drawing/2014/main" val="20002"/>
                    </a:ext>
                  </a:extLst>
                </a:gridCol>
                <a:gridCol w="2490885">
                  <a:extLst>
                    <a:ext uri="{9D8B030D-6E8A-4147-A177-3AD203B41FA5}">
                      <a16:colId xmlns:a16="http://schemas.microsoft.com/office/drawing/2014/main" val="20003"/>
                    </a:ext>
                  </a:extLst>
                </a:gridCol>
              </a:tblGrid>
              <a:tr h="655619">
                <a:tc>
                  <a:txBody>
                    <a:bodyPr/>
                    <a:lstStyle/>
                    <a:p>
                      <a:pPr algn="ctr"/>
                      <a:endParaRPr lang="en-US" sz="20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altLang="en-US" sz="2000" err="1"/>
                        <a:t>Bólga</a:t>
                      </a:r>
                      <a:endParaRPr lang="en-GB" altLang="en-US" sz="2000"/>
                    </a:p>
                    <a:p>
                      <a:pPr algn="ctr"/>
                      <a:endParaRPr lang="en-US" sz="2000"/>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altLang="en-US" sz="2000" dirty="0" err="1"/>
                        <a:t>Mekanískt</a:t>
                      </a:r>
                      <a:endParaRPr lang="en-GB" altLang="en-US" sz="2000" dirty="0"/>
                    </a:p>
                    <a:p>
                      <a:pPr algn="ctr"/>
                      <a:endParaRPr lang="en-US" sz="2000" dirty="0"/>
                    </a:p>
                  </a:txBody>
                  <a:tcPr>
                    <a:lnL>
                      <a:noFill/>
                    </a:lnL>
                    <a:lnR>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lvl="1" algn="l"/>
                      <a:r>
                        <a:rPr lang="en-GB" altLang="en-US" sz="2000" err="1"/>
                        <a:t>Geðvefrænt</a:t>
                      </a:r>
                      <a:endParaRPr lang="en-GB" altLang="en-US" sz="2000"/>
                    </a:p>
                  </a:txBody>
                  <a:tcPr>
                    <a:lnL>
                      <a:noFill/>
                    </a:lnL>
                    <a:lnR>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625158">
                <a:tc>
                  <a:txBody>
                    <a:bodyPr/>
                    <a:lstStyle/>
                    <a:p>
                      <a:r>
                        <a:rPr lang="is-IS" b="1"/>
                        <a:t>Verkur</a:t>
                      </a:r>
                      <a:endParaRPr lang="en-US" b="1"/>
                    </a:p>
                  </a:txBody>
                  <a:tcP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FF3300"/>
                          </a:solidFill>
                          <a:effectLst/>
                          <a:latin typeface="Times New Roman" charset="0"/>
                        </a:rPr>
                        <a:t>+/-</a:t>
                      </a:r>
                      <a:endParaRPr kumimoji="0" lang="en-US" sz="2800" b="1" i="0" u="none" strike="noStrike" cap="none" normalizeH="0" baseline="0">
                        <a:ln>
                          <a:noFill/>
                        </a:ln>
                        <a:solidFill>
                          <a:srgbClr val="FF3300"/>
                        </a:solidFill>
                        <a:effectLst/>
                        <a:latin typeface="Times New Roman" charset="0"/>
                      </a:endParaRPr>
                    </a:p>
                  </a:txBody>
                  <a:tcPr marT="45718" marB="45718" horzOverflow="overflow">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Times New Roman" charset="0"/>
                        </a:rPr>
                        <a:t>+++</a:t>
                      </a:r>
                      <a:endParaRPr kumimoji="0" lang="en-US" sz="2800" b="1" i="0" u="none" strike="noStrike" cap="none" normalizeH="0" baseline="0" dirty="0">
                        <a:ln>
                          <a:noFill/>
                        </a:ln>
                        <a:solidFill>
                          <a:schemeClr val="tx1"/>
                        </a:solidFill>
                        <a:effectLst/>
                        <a:latin typeface="Times New Roman" charset="0"/>
                      </a:endParaRPr>
                    </a:p>
                  </a:txBody>
                  <a:tcPr marT="45718" marB="45718" horzOverflow="overflow">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5158">
                <a:tc>
                  <a:txBody>
                    <a:bodyPr/>
                    <a:lstStyle/>
                    <a:p>
                      <a:r>
                        <a:rPr lang="is-IS" b="1"/>
                        <a:t>Stirðleiki</a:t>
                      </a:r>
                      <a:endParaRPr lang="en-US" b="1"/>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FF3300"/>
                          </a:solidFill>
                          <a:effectLst/>
                          <a:latin typeface="Times New Roman" charset="0"/>
                        </a:rPr>
                        <a:t>++</a:t>
                      </a:r>
                      <a:endParaRPr kumimoji="0" lang="en-US" sz="2800" b="1" i="0" u="none" strike="noStrike" cap="none" normalizeH="0" baseline="0" dirty="0">
                        <a:ln>
                          <a:noFill/>
                        </a:ln>
                        <a:solidFill>
                          <a:srgbClr val="FF3300"/>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charset="0"/>
                        </a:rPr>
                        <a:t>+</a:t>
                      </a:r>
                      <a:endParaRPr kumimoji="0" lang="en-US" sz="2800" b="1" i="0" u="none" strike="noStrike" cap="none" normalizeH="0" baseline="0">
                        <a:ln>
                          <a:noFill/>
                        </a:ln>
                        <a:solidFill>
                          <a:schemeClr val="tx1"/>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5158">
                <a:tc>
                  <a:txBody>
                    <a:bodyPr/>
                    <a:lstStyle/>
                    <a:p>
                      <a:r>
                        <a:rPr lang="is-IS" b="1"/>
                        <a:t>Bólga</a:t>
                      </a:r>
                      <a:endParaRPr lang="en-US" b="1"/>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FF3300"/>
                          </a:solidFill>
                          <a:effectLst/>
                          <a:latin typeface="Times New Roman" charset="0"/>
                        </a:rPr>
                        <a:t>+++</a:t>
                      </a:r>
                      <a:endParaRPr kumimoji="0" lang="en-US" sz="2800" b="1" i="0" u="none" strike="noStrike" cap="none" normalizeH="0" baseline="0" dirty="0">
                        <a:ln>
                          <a:noFill/>
                        </a:ln>
                        <a:solidFill>
                          <a:srgbClr val="FF3300"/>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charset="0"/>
                        </a:rPr>
                        <a:t>+/-</a:t>
                      </a:r>
                      <a:endParaRPr kumimoji="0" lang="en-US" sz="2800" b="1" i="0" u="none" strike="noStrike" cap="none" normalizeH="0" baseline="0">
                        <a:ln>
                          <a:noFill/>
                        </a:ln>
                        <a:solidFill>
                          <a:schemeClr val="tx1"/>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5158">
                <a:tc>
                  <a:txBody>
                    <a:bodyPr/>
                    <a:lstStyle/>
                    <a:p>
                      <a:r>
                        <a:rPr lang="is-IS" b="1"/>
                        <a:t>Svefntruflun</a:t>
                      </a:r>
                      <a:endParaRPr lang="en-US" b="1"/>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FF3300"/>
                          </a:solidFill>
                          <a:effectLst/>
                          <a:latin typeface="Times New Roman" charset="0"/>
                        </a:rPr>
                        <a:t>+/-</a:t>
                      </a:r>
                      <a:endParaRPr kumimoji="0" lang="en-US" sz="2800" b="1" i="0" u="none" strike="noStrike" cap="none" normalizeH="0" baseline="0" dirty="0">
                        <a:ln>
                          <a:noFill/>
                        </a:ln>
                        <a:solidFill>
                          <a:srgbClr val="FF3300"/>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charset="0"/>
                        </a:rPr>
                        <a:t>++</a:t>
                      </a:r>
                      <a:endParaRPr kumimoji="0" lang="en-US" sz="2800" b="1" i="0" u="none" strike="noStrike" cap="none" normalizeH="0" baseline="0">
                        <a:ln>
                          <a:noFill/>
                        </a:ln>
                        <a:solidFill>
                          <a:schemeClr val="tx1"/>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25158">
                <a:tc>
                  <a:txBody>
                    <a:bodyPr/>
                    <a:lstStyle/>
                    <a:p>
                      <a:r>
                        <a:rPr lang="is-IS" b="1" err="1"/>
                        <a:t>Liðóstöðugleiki</a:t>
                      </a:r>
                      <a:endParaRPr lang="en-US" b="1"/>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FF3300"/>
                          </a:solidFill>
                          <a:effectLst/>
                          <a:latin typeface="Times New Roman" charset="0"/>
                        </a:rPr>
                        <a:t>+/-</a:t>
                      </a:r>
                      <a:endParaRPr kumimoji="0" lang="en-US" sz="2800" b="1" i="0" u="none" strike="noStrike" cap="none" normalizeH="0" baseline="0">
                        <a:ln>
                          <a:noFill/>
                        </a:ln>
                        <a:solidFill>
                          <a:srgbClr val="FF3300"/>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Times New Roman" charset="0"/>
                        </a:rPr>
                        <a:t>+/-</a:t>
                      </a:r>
                      <a:endParaRPr kumimoji="0" lang="en-US" sz="2800" b="1" i="0" u="none" strike="noStrike" cap="none" normalizeH="0" baseline="0">
                        <a:ln>
                          <a:noFill/>
                        </a:ln>
                        <a:solidFill>
                          <a:schemeClr val="tx1"/>
                        </a:solidFill>
                        <a:effectLst/>
                        <a:latin typeface="Times New Roman" charset="0"/>
                      </a:endParaRPr>
                    </a:p>
                  </a:txBody>
                  <a:tcPr marT="45718" marB="45718" horzOverflow="overflow">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25158">
                <a:tc>
                  <a:txBody>
                    <a:bodyPr/>
                    <a:lstStyle/>
                    <a:p>
                      <a:r>
                        <a:rPr lang="is-IS" b="1"/>
                        <a:t>Líkamleg einkenni</a:t>
                      </a:r>
                      <a:endParaRPr lang="en-US" b="1"/>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FF3300"/>
                          </a:solidFill>
                          <a:effectLst/>
                          <a:latin typeface="Times New Roman" charset="0"/>
                        </a:rPr>
                        <a:t>++</a:t>
                      </a:r>
                      <a:endParaRPr kumimoji="0" lang="en-US" sz="2800" b="1" i="0" u="none" strike="noStrike" cap="none" normalizeH="0" baseline="0">
                        <a:ln>
                          <a:noFill/>
                        </a:ln>
                        <a:solidFill>
                          <a:srgbClr val="FF3300"/>
                        </a:solidFill>
                        <a:effectLst/>
                        <a:latin typeface="Times New Roman" charset="0"/>
                      </a:endParaRPr>
                    </a:p>
                  </a:txBody>
                  <a:tcPr marT="45718" marB="45718" horzOverflow="overflow">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rgbClr val="33CC33"/>
                          </a:solidFill>
                          <a:effectLst/>
                          <a:latin typeface="Times New Roman" charset="0"/>
                        </a:rPr>
                        <a:t>+</a:t>
                      </a:r>
                      <a:endParaRPr kumimoji="0" lang="en-US" sz="2800" b="1" i="0" u="none" strike="noStrike" cap="none" normalizeH="0" baseline="0">
                        <a:ln>
                          <a:noFill/>
                        </a:ln>
                        <a:solidFill>
                          <a:srgbClr val="33CC33"/>
                        </a:solidFill>
                        <a:effectLst/>
                        <a:latin typeface="Times New Roman" charset="0"/>
                      </a:endParaRPr>
                    </a:p>
                  </a:txBody>
                  <a:tcPr marT="45718" marB="45718" horzOverflow="overflow">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2800" b="1" i="0" u="none" strike="noStrike" cap="none" normalizeH="0" baseline="0" dirty="0">
                          <a:ln>
                            <a:noFill/>
                          </a:ln>
                          <a:solidFill>
                            <a:schemeClr val="tx1"/>
                          </a:solidFill>
                          <a:effectLst/>
                          <a:latin typeface="Times New Roman" charset="0"/>
                        </a:rPr>
                        <a:t>+/-</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GB" sz="2800" b="1" i="0" u="none" strike="noStrike" cap="none" normalizeH="0" baseline="0" dirty="0">
                          <a:ln>
                            <a:noFill/>
                          </a:ln>
                          <a:solidFill>
                            <a:schemeClr val="tx1"/>
                          </a:solidFill>
                          <a:effectLst/>
                          <a:latin typeface="Times New Roman" charset="0"/>
                        </a:rPr>
                        <a:t>(or ++++)</a:t>
                      </a:r>
                      <a:endParaRPr kumimoji="0" lang="en-US" sz="2800" b="1" i="0" u="none" strike="noStrike" cap="none" normalizeH="0" baseline="0" dirty="0">
                        <a:ln>
                          <a:noFill/>
                        </a:ln>
                        <a:solidFill>
                          <a:schemeClr val="tx1"/>
                        </a:solidFill>
                        <a:effectLst/>
                        <a:latin typeface="Times New Roman" charset="0"/>
                      </a:endParaRPr>
                    </a:p>
                  </a:txBody>
                  <a:tcPr marT="45718" marB="45718" horzOverflow="overflow">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1"/>
          </p:nvPr>
        </p:nvSpPr>
        <p:spPr>
          <a:xfrm>
            <a:off x="11188365" y="6106530"/>
            <a:ext cx="457200" cy="246063"/>
          </a:xfrm>
        </p:spPr>
        <p:txBody>
          <a:bodyPr/>
          <a:lstStyle/>
          <a:p>
            <a:fld id="{BE1A9339-136E-465C-A5E3-3CA280A0FB04}" type="slidenum">
              <a:rPr lang="en-US" smtClean="0"/>
              <a:pPr/>
              <a:t>5</a:t>
            </a:fld>
            <a:endParaRPr lang="en-US"/>
          </a:p>
        </p:txBody>
      </p:sp>
      <p:pic>
        <p:nvPicPr>
          <p:cNvPr id="3" name="Audio 2">
            <a:hlinkClick r:id="" action="ppaction://media"/>
            <a:extLst>
              <a:ext uri="{FF2B5EF4-FFF2-40B4-BE49-F238E27FC236}">
                <a16:creationId xmlns:a16="http://schemas.microsoft.com/office/drawing/2014/main" id="{464D8B6C-C007-4E6B-93AC-3AB4597F8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1003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srcRect/>
          <a:stretch>
            <a:fillRect/>
          </a:stretch>
        </p:blipFill>
        <p:spPr bwMode="auto">
          <a:xfrm>
            <a:off x="438291" y="2219326"/>
            <a:ext cx="11078796" cy="2577827"/>
          </a:xfrm>
          <a:prstGeom prst="rect">
            <a:avLst/>
          </a:prstGeom>
          <a:noFill/>
          <a:ln w="9525">
            <a:noFill/>
            <a:miter lim="800000"/>
            <a:headEnd/>
            <a:tailEnd/>
          </a:ln>
        </p:spPr>
      </p:pic>
      <p:sp>
        <p:nvSpPr>
          <p:cNvPr id="7" name="Title 6"/>
          <p:cNvSpPr>
            <a:spLocks noGrp="1"/>
          </p:cNvSpPr>
          <p:nvPr>
            <p:ph type="title"/>
          </p:nvPr>
        </p:nvSpPr>
        <p:spPr/>
        <p:txBody>
          <a:bodyPr/>
          <a:lstStyle/>
          <a:p>
            <a:r>
              <a:rPr lang="sv-SE" dirty="0"/>
              <a:t>p-GALS</a:t>
            </a:r>
          </a:p>
        </p:txBody>
      </p:sp>
      <p:pic>
        <p:nvPicPr>
          <p:cNvPr id="2" name="Audio 1">
            <a:hlinkClick r:id="" action="ppaction://media"/>
            <a:extLst>
              <a:ext uri="{FF2B5EF4-FFF2-40B4-BE49-F238E27FC236}">
                <a16:creationId xmlns:a16="http://schemas.microsoft.com/office/drawing/2014/main" id="{CFDC61E2-6D84-4CDC-9F1A-384A869C1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35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sh.is\gogn\notendur\judithgu\Desktop\pGALS1.jpg"/>
          <p:cNvPicPr>
            <a:picLocks noChangeAspect="1" noChangeArrowheads="1"/>
          </p:cNvPicPr>
          <p:nvPr/>
        </p:nvPicPr>
        <p:blipFill>
          <a:blip r:embed="rId5" cstate="print"/>
          <a:srcRect/>
          <a:stretch>
            <a:fillRect/>
          </a:stretch>
        </p:blipFill>
        <p:spPr bwMode="auto">
          <a:xfrm>
            <a:off x="2960760" y="228107"/>
            <a:ext cx="5644800" cy="6454758"/>
          </a:xfrm>
          <a:prstGeom prst="rect">
            <a:avLst/>
          </a:prstGeom>
          <a:noFill/>
        </p:spPr>
      </p:pic>
      <p:pic>
        <p:nvPicPr>
          <p:cNvPr id="5" name="Audio 4">
            <a:hlinkClick r:id="" action="ppaction://media"/>
            <a:extLst>
              <a:ext uri="{FF2B5EF4-FFF2-40B4-BE49-F238E27FC236}">
                <a16:creationId xmlns:a16="http://schemas.microsoft.com/office/drawing/2014/main" id="{444460E5-4313-4E95-B406-35D558EF5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249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sh.is\gogn\notendur\judithgu\Desktop\pGALS2.jpg"/>
          <p:cNvPicPr>
            <a:picLocks noChangeAspect="1" noChangeArrowheads="1"/>
          </p:cNvPicPr>
          <p:nvPr/>
        </p:nvPicPr>
        <p:blipFill>
          <a:blip r:embed="rId5" cstate="print"/>
          <a:srcRect/>
          <a:stretch>
            <a:fillRect/>
          </a:stretch>
        </p:blipFill>
        <p:spPr bwMode="auto">
          <a:xfrm>
            <a:off x="3134940" y="228107"/>
            <a:ext cx="5679360" cy="6437476"/>
          </a:xfrm>
          <a:prstGeom prst="rect">
            <a:avLst/>
          </a:prstGeom>
          <a:noFill/>
        </p:spPr>
      </p:pic>
      <p:pic>
        <p:nvPicPr>
          <p:cNvPr id="2" name="Audio 1">
            <a:hlinkClick r:id="" action="ppaction://media"/>
            <a:extLst>
              <a:ext uri="{FF2B5EF4-FFF2-40B4-BE49-F238E27FC236}">
                <a16:creationId xmlns:a16="http://schemas.microsoft.com/office/drawing/2014/main" id="{4A6E877A-BC36-4B37-A20F-E8F9A30E3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251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sh.is\gogn\notendur\judithgu\Desktop\pGALS3.jpg"/>
          <p:cNvPicPr>
            <a:picLocks noChangeAspect="1" noChangeArrowheads="1"/>
          </p:cNvPicPr>
          <p:nvPr/>
        </p:nvPicPr>
        <p:blipFill>
          <a:blip r:embed="rId5" cstate="print"/>
          <a:srcRect/>
          <a:stretch>
            <a:fillRect/>
          </a:stretch>
        </p:blipFill>
        <p:spPr bwMode="auto">
          <a:xfrm>
            <a:off x="3222029" y="325474"/>
            <a:ext cx="5667840" cy="6532527"/>
          </a:xfrm>
          <a:prstGeom prst="rect">
            <a:avLst/>
          </a:prstGeom>
          <a:noFill/>
        </p:spPr>
      </p:pic>
      <p:pic>
        <p:nvPicPr>
          <p:cNvPr id="2" name="Audio 1">
            <a:hlinkClick r:id="" action="ppaction://media"/>
            <a:extLst>
              <a:ext uri="{FF2B5EF4-FFF2-40B4-BE49-F238E27FC236}">
                <a16:creationId xmlns:a16="http://schemas.microsoft.com/office/drawing/2014/main" id="{79412DF6-3B08-4599-8790-C13BFEDA1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advTm="364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1.5|31.7|22.6"/>
</p:tagLst>
</file>

<file path=ppt/tags/tag4.xml><?xml version="1.0" encoding="utf-8"?>
<p:tagLst xmlns:a="http://schemas.openxmlformats.org/drawingml/2006/main" xmlns:r="http://schemas.openxmlformats.org/officeDocument/2006/relationships" xmlns:p="http://schemas.openxmlformats.org/presentationml/2006/main">
  <p:tag name="TIMING" val="|57.1"/>
</p:tagLst>
</file>

<file path=ppt/theme/theme1.xml><?xml version="1.0" encoding="utf-8"?>
<a:theme xmlns:a="http://schemas.openxmlformats.org/drawingml/2006/main" name="~5778786">
  <a:themeElements>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fontScheme name="Landspitali">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defPPr>
      </a:lstStyle>
    </a:txDef>
  </a:objectDefaults>
  <a:extraClrSchemeLst/>
  <a:custClrLst>
    <a:custClr name="82 | 155 | 202">
      <a:srgbClr val="529BCA"/>
    </a:custClr>
    <a:custClr name="119 | 174 | 201">
      <a:srgbClr val="77AEC9"/>
    </a:custClr>
    <a:custClr name="152 | 194 | 215">
      <a:srgbClr val="98C2D7"/>
    </a:custClr>
    <a:custClr name="162 | 155 | 149">
      <a:srgbClr val="A29B95"/>
    </a:custClr>
    <a:custClr name="170 | 170 | 164">
      <a:srgbClr val="AAAAA4"/>
    </a:custClr>
    <a:custClr name="189 | 183 | 178">
      <a:srgbClr val="BDB7B2"/>
    </a:custClr>
    <a:custClr name="169 | 86 | 151">
      <a:srgbClr val="A95697"/>
    </a:custClr>
    <a:custClr name="233 | 103 | 93">
      <a:srgbClr val="E9675D"/>
    </a:custClr>
    <a:custClr name="243 | 205 | 105">
      <a:srgbClr val="F3CD69"/>
    </a:custClr>
    <a:custClr name="111 | 50 | 21">
      <a:srgbClr val="6F3215"/>
    </a:custClr>
    <a:custClr name="87 | 155 | 120">
      <a:srgbClr val="579B78"/>
    </a:custClr>
    <a:custClr name="126 | 180 | 151">
      <a:srgbClr val="7EB497"/>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fontScheme name="Landspitali">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fontScheme name="Landspitali">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2.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3.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4.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5.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6.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7.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ppt/theme/themeOverride8.xml><?xml version="1.0" encoding="utf-8"?>
<a:themeOverride xmlns:a="http://schemas.openxmlformats.org/drawingml/2006/main">
  <a:clrScheme name="Landspitali">
    <a:dk1>
      <a:sysClr val="windowText" lastClr="000000"/>
    </a:dk1>
    <a:lt1>
      <a:sysClr val="window" lastClr="FFFFFF"/>
    </a:lt1>
    <a:dk2>
      <a:srgbClr val="A29B95"/>
    </a:dk2>
    <a:lt2>
      <a:srgbClr val="FFFFFF"/>
    </a:lt2>
    <a:accent1>
      <a:srgbClr val="77AEC9"/>
    </a:accent1>
    <a:accent2>
      <a:srgbClr val="E9675D"/>
    </a:accent2>
    <a:accent3>
      <a:srgbClr val="579B78"/>
    </a:accent3>
    <a:accent4>
      <a:srgbClr val="A95697"/>
    </a:accent4>
    <a:accent5>
      <a:srgbClr val="F3CD69"/>
    </a:accent5>
    <a:accent6>
      <a:srgbClr val="A29B95"/>
    </a:accent6>
    <a:hlink>
      <a:srgbClr val="77AEC9"/>
    </a:hlink>
    <a:folHlink>
      <a:srgbClr val="A29B95"/>
    </a:folHlink>
  </a:clrScheme>
</a:themeOverride>
</file>

<file path=docProps/app.xml><?xml version="1.0" encoding="utf-8"?>
<Properties xmlns="http://schemas.openxmlformats.org/officeDocument/2006/extended-properties" xmlns:vt="http://schemas.openxmlformats.org/officeDocument/2006/docPropsVTypes">
  <Template/>
  <TotalTime>5985</TotalTime>
  <Words>2237</Words>
  <Application>Microsoft Office PowerPoint</Application>
  <PresentationFormat>Widescreen</PresentationFormat>
  <Paragraphs>451</Paragraphs>
  <Slides>38</Slides>
  <Notes>36</Notes>
  <HiddenSlides>2</HiddenSlides>
  <MMClips>36</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~5778786</vt:lpstr>
      <vt:lpstr>Barnaspítali Hringsins</vt:lpstr>
      <vt:lpstr>Efni dagsins</vt:lpstr>
      <vt:lpstr>Liðverkir vs liðbólgur</vt:lpstr>
      <vt:lpstr>Liðbólga</vt:lpstr>
      <vt:lpstr>Náum áttum…</vt:lpstr>
      <vt:lpstr>p-GALS</vt:lpstr>
      <vt:lpstr>PowerPoint Presentation</vt:lpstr>
      <vt:lpstr>PowerPoint Presentation</vt:lpstr>
      <vt:lpstr>PowerPoint Presentation</vt:lpstr>
      <vt:lpstr>Arthritis mnemonic</vt:lpstr>
      <vt:lpstr>Hverjar eru spurningarnar?</vt:lpstr>
      <vt:lpstr>Barnagigt – juvenile idiopathic arthritis</vt:lpstr>
      <vt:lpstr>Sagan</vt:lpstr>
      <vt:lpstr>BARNAGIGT - UNDIRFLOKKAR</vt:lpstr>
      <vt:lpstr>Barnagigt - Faraldsfræði</vt:lpstr>
      <vt:lpstr>Helstu einkenni barnagigtar</vt:lpstr>
      <vt:lpstr>Fáliðagigt</vt:lpstr>
      <vt:lpstr>Fjölliðagigt</vt:lpstr>
      <vt:lpstr>Festumeinatengd barnagigt</vt:lpstr>
      <vt:lpstr>Rannsóknir við barnagigt</vt:lpstr>
      <vt:lpstr>Meðferð</vt:lpstr>
      <vt:lpstr>Teymisvinna</vt:lpstr>
      <vt:lpstr>Horfur  Vex ekkert endilega burt</vt:lpstr>
      <vt:lpstr>Fyrsta greinin 1896…</vt:lpstr>
      <vt:lpstr>Fjölkerfagigt</vt:lpstr>
      <vt:lpstr>Fjölkerfagigt – greiningarskilmerki framtíðarinnar</vt:lpstr>
      <vt:lpstr>Fjölkerfagigt</vt:lpstr>
      <vt:lpstr> Barnagigt og Bólgusjúkdómar í þörmum</vt:lpstr>
      <vt:lpstr>Einkenni og blóðrannsóknir</vt:lpstr>
      <vt:lpstr>PowerPoint Presentation</vt:lpstr>
      <vt:lpstr>Fylgikvillar</vt:lpstr>
      <vt:lpstr>Meðferð</vt:lpstr>
      <vt:lpstr>Horfur</vt:lpstr>
      <vt:lpstr>Autoinflammatory diseases</vt:lpstr>
      <vt:lpstr>Acute Rheumatic fever Jones criteria </vt:lpstr>
      <vt:lpstr>Almennir bólgusjúkdómar Juvenile -</vt:lpstr>
      <vt:lpstr>Efni dagsins</vt:lpstr>
      <vt:lpstr>Lok</vt:lpstr>
    </vt:vector>
  </TitlesOfParts>
  <Company>LSH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Elísabet Guðmundsdóttir</dc:creator>
  <cp:lastModifiedBy>Judith Amalía Guðmundsdóttir</cp:lastModifiedBy>
  <cp:revision>553</cp:revision>
  <dcterms:created xsi:type="dcterms:W3CDTF">2014-11-04T10:06:03Z</dcterms:created>
  <dcterms:modified xsi:type="dcterms:W3CDTF">2020-09-21T10:42:10Z</dcterms:modified>
</cp:coreProperties>
</file>