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tableStyles.xml" ContentType="application/vnd.openxmlformats-officedocument.presentationml.tableStyles+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diagrams/drawing3.xml" ContentType="application/vnd.ms-office.drawingml.diagramDrawing+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diagrams/data7.xml" ContentType="application/vnd.openxmlformats-officedocument.drawingml.diagramData+xml"/>
  <Override PartName="/ppt/slides/slide119.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Masters/slideMaster6.xml" ContentType="application/vnd.openxmlformats-officedocument.presentationml.slideMaster+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slides/slide98.xml" ContentType="application/vnd.openxmlformats-officedocument.presentationml.slide+xml"/>
  <Override PartName="/ppt/slides/slide117.xml" ContentType="application/vnd.openxmlformats-officedocument.presentationml.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slides/slide118.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slideLayouts/slideLayout58.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08" r:id="rId3"/>
    <p:sldMasterId id="2147483773" r:id="rId4"/>
    <p:sldMasterId id="2147483785" r:id="rId5"/>
    <p:sldMasterId id="2147483797" r:id="rId6"/>
  </p:sldMasterIdLst>
  <p:notesMasterIdLst>
    <p:notesMasterId r:id="rId134"/>
  </p:notesMasterIdLst>
  <p:sldIdLst>
    <p:sldId id="335" r:id="rId7"/>
    <p:sldId id="336" r:id="rId8"/>
    <p:sldId id="337" r:id="rId9"/>
    <p:sldId id="339" r:id="rId10"/>
    <p:sldId id="340" r:id="rId11"/>
    <p:sldId id="341" r:id="rId12"/>
    <p:sldId id="342" r:id="rId13"/>
    <p:sldId id="343" r:id="rId14"/>
    <p:sldId id="345" r:id="rId15"/>
    <p:sldId id="346" r:id="rId16"/>
    <p:sldId id="347" r:id="rId17"/>
    <p:sldId id="348" r:id="rId18"/>
    <p:sldId id="349" r:id="rId19"/>
    <p:sldId id="351" r:id="rId20"/>
    <p:sldId id="353" r:id="rId21"/>
    <p:sldId id="354" r:id="rId22"/>
    <p:sldId id="359" r:id="rId23"/>
    <p:sldId id="360" r:id="rId24"/>
    <p:sldId id="363" r:id="rId25"/>
    <p:sldId id="364" r:id="rId26"/>
    <p:sldId id="365" r:id="rId27"/>
    <p:sldId id="366" r:id="rId28"/>
    <p:sldId id="367" r:id="rId29"/>
    <p:sldId id="369" r:id="rId30"/>
    <p:sldId id="370" r:id="rId31"/>
    <p:sldId id="371" r:id="rId32"/>
    <p:sldId id="372" r:id="rId33"/>
    <p:sldId id="373" r:id="rId34"/>
    <p:sldId id="374" r:id="rId35"/>
    <p:sldId id="375" r:id="rId36"/>
    <p:sldId id="390" r:id="rId37"/>
    <p:sldId id="380" r:id="rId38"/>
    <p:sldId id="385" r:id="rId39"/>
    <p:sldId id="505" r:id="rId40"/>
    <p:sldId id="473" r:id="rId41"/>
    <p:sldId id="474" r:id="rId42"/>
    <p:sldId id="475" r:id="rId43"/>
    <p:sldId id="476" r:id="rId44"/>
    <p:sldId id="479" r:id="rId45"/>
    <p:sldId id="482" r:id="rId46"/>
    <p:sldId id="480" r:id="rId47"/>
    <p:sldId id="477" r:id="rId48"/>
    <p:sldId id="489" r:id="rId49"/>
    <p:sldId id="478" r:id="rId50"/>
    <p:sldId id="483" r:id="rId51"/>
    <p:sldId id="486" r:id="rId52"/>
    <p:sldId id="485" r:id="rId53"/>
    <p:sldId id="488" r:id="rId54"/>
    <p:sldId id="487" r:id="rId55"/>
    <p:sldId id="439" r:id="rId56"/>
    <p:sldId id="440" r:id="rId57"/>
    <p:sldId id="441" r:id="rId58"/>
    <p:sldId id="442" r:id="rId59"/>
    <p:sldId id="443" r:id="rId60"/>
    <p:sldId id="444" r:id="rId61"/>
    <p:sldId id="445" r:id="rId62"/>
    <p:sldId id="446" r:id="rId63"/>
    <p:sldId id="447" r:id="rId64"/>
    <p:sldId id="448" r:id="rId65"/>
    <p:sldId id="449" r:id="rId66"/>
    <p:sldId id="451" r:id="rId67"/>
    <p:sldId id="452" r:id="rId68"/>
    <p:sldId id="453" r:id="rId69"/>
    <p:sldId id="454" r:id="rId70"/>
    <p:sldId id="456" r:id="rId71"/>
    <p:sldId id="457" r:id="rId72"/>
    <p:sldId id="458" r:id="rId73"/>
    <p:sldId id="459" r:id="rId74"/>
    <p:sldId id="460" r:id="rId75"/>
    <p:sldId id="461" r:id="rId76"/>
    <p:sldId id="493" r:id="rId77"/>
    <p:sldId id="490" r:id="rId78"/>
    <p:sldId id="491" r:id="rId79"/>
    <p:sldId id="492" r:id="rId80"/>
    <p:sldId id="287" r:id="rId81"/>
    <p:sldId id="288" r:id="rId82"/>
    <p:sldId id="298" r:id="rId83"/>
    <p:sldId id="304" r:id="rId84"/>
    <p:sldId id="279" r:id="rId85"/>
    <p:sldId id="320" r:id="rId86"/>
    <p:sldId id="302" r:id="rId87"/>
    <p:sldId id="290" r:id="rId88"/>
    <p:sldId id="327" r:id="rId89"/>
    <p:sldId id="295" r:id="rId90"/>
    <p:sldId id="262" r:id="rId91"/>
    <p:sldId id="307" r:id="rId92"/>
    <p:sldId id="311" r:id="rId93"/>
    <p:sldId id="308" r:id="rId94"/>
    <p:sldId id="310" r:id="rId95"/>
    <p:sldId id="285" r:id="rId96"/>
    <p:sldId id="286" r:id="rId97"/>
    <p:sldId id="328" r:id="rId98"/>
    <p:sldId id="270" r:id="rId99"/>
    <p:sldId id="312" r:id="rId100"/>
    <p:sldId id="305" r:id="rId101"/>
    <p:sldId id="322" r:id="rId102"/>
    <p:sldId id="313" r:id="rId103"/>
    <p:sldId id="332" r:id="rId104"/>
    <p:sldId id="324" r:id="rId105"/>
    <p:sldId id="506" r:id="rId106"/>
    <p:sldId id="494" r:id="rId107"/>
    <p:sldId id="495" r:id="rId108"/>
    <p:sldId id="496" r:id="rId109"/>
    <p:sldId id="497" r:id="rId110"/>
    <p:sldId id="498" r:id="rId111"/>
    <p:sldId id="499" r:id="rId112"/>
    <p:sldId id="500" r:id="rId113"/>
    <p:sldId id="501" r:id="rId114"/>
    <p:sldId id="502" r:id="rId115"/>
    <p:sldId id="503" r:id="rId116"/>
    <p:sldId id="504" r:id="rId117"/>
    <p:sldId id="391" r:id="rId118"/>
    <p:sldId id="392" r:id="rId119"/>
    <p:sldId id="394" r:id="rId120"/>
    <p:sldId id="395" r:id="rId121"/>
    <p:sldId id="396" r:id="rId122"/>
    <p:sldId id="401" r:id="rId123"/>
    <p:sldId id="402" r:id="rId124"/>
    <p:sldId id="403" r:id="rId125"/>
    <p:sldId id="404" r:id="rId126"/>
    <p:sldId id="406" r:id="rId127"/>
    <p:sldId id="412" r:id="rId128"/>
    <p:sldId id="420" r:id="rId129"/>
    <p:sldId id="389" r:id="rId130"/>
    <p:sldId id="315" r:id="rId131"/>
    <p:sldId id="471" r:id="rId132"/>
    <p:sldId id="438" r:id="rId133"/>
  </p:sldIdLst>
  <p:sldSz cx="9144000" cy="6858000" type="screen4x3"/>
  <p:notesSz cx="6858000" cy="9144000"/>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1DB9D41C-2091-4245-8B75-D2793393B522}">
          <p14:sldIdLst>
            <p14:sldId id="335"/>
            <p14:sldId id="336"/>
            <p14:sldId id="337"/>
            <p14:sldId id="339"/>
            <p14:sldId id="340"/>
            <p14:sldId id="341"/>
            <p14:sldId id="342"/>
            <p14:sldId id="343"/>
            <p14:sldId id="345"/>
            <p14:sldId id="346"/>
            <p14:sldId id="347"/>
            <p14:sldId id="348"/>
            <p14:sldId id="349"/>
            <p14:sldId id="351"/>
            <p14:sldId id="353"/>
            <p14:sldId id="354"/>
            <p14:sldId id="359"/>
            <p14:sldId id="360"/>
            <p14:sldId id="361"/>
            <p14:sldId id="363"/>
            <p14:sldId id="364"/>
            <p14:sldId id="365"/>
            <p14:sldId id="366"/>
            <p14:sldId id="367"/>
            <p14:sldId id="369"/>
            <p14:sldId id="370"/>
            <p14:sldId id="371"/>
            <p14:sldId id="372"/>
            <p14:sldId id="373"/>
            <p14:sldId id="374"/>
            <p14:sldId id="375"/>
            <p14:sldId id="390"/>
            <p14:sldId id="380"/>
            <p14:sldId id="385"/>
            <p14:sldId id="473"/>
            <p14:sldId id="474"/>
            <p14:sldId id="475"/>
            <p14:sldId id="476"/>
            <p14:sldId id="479"/>
            <p14:sldId id="482"/>
            <p14:sldId id="480"/>
            <p14:sldId id="477"/>
            <p14:sldId id="489"/>
            <p14:sldId id="478"/>
            <p14:sldId id="483"/>
            <p14:sldId id="486"/>
            <p14:sldId id="485"/>
            <p14:sldId id="488"/>
            <p14:sldId id="487"/>
          </p14:sldIdLst>
        </p14:section>
        <p14:section name="Untitled Section" id="{D091D35D-68CE-43BA-9E4C-57E53BE85674}">
          <p14:sldIdLst>
            <p14:sldId id="439"/>
            <p14:sldId id="440"/>
            <p14:sldId id="441"/>
            <p14:sldId id="442"/>
            <p14:sldId id="443"/>
            <p14:sldId id="444"/>
            <p14:sldId id="445"/>
            <p14:sldId id="446"/>
            <p14:sldId id="447"/>
            <p14:sldId id="448"/>
            <p14:sldId id="449"/>
            <p14:sldId id="451"/>
            <p14:sldId id="452"/>
            <p14:sldId id="453"/>
            <p14:sldId id="454"/>
            <p14:sldId id="456"/>
            <p14:sldId id="457"/>
            <p14:sldId id="458"/>
            <p14:sldId id="459"/>
            <p14:sldId id="460"/>
            <p14:sldId id="461"/>
            <p14:sldId id="287"/>
            <p14:sldId id="288"/>
            <p14:sldId id="298"/>
            <p14:sldId id="304"/>
            <p14:sldId id="279"/>
            <p14:sldId id="320"/>
            <p14:sldId id="302"/>
            <p14:sldId id="290"/>
            <p14:sldId id="327"/>
            <p14:sldId id="295"/>
            <p14:sldId id="262"/>
            <p14:sldId id="307"/>
            <p14:sldId id="311"/>
            <p14:sldId id="308"/>
            <p14:sldId id="310"/>
            <p14:sldId id="285"/>
            <p14:sldId id="286"/>
            <p14:sldId id="328"/>
            <p14:sldId id="270"/>
            <p14:sldId id="312"/>
            <p14:sldId id="305"/>
            <p14:sldId id="322"/>
            <p14:sldId id="313"/>
            <p14:sldId id="330"/>
            <p14:sldId id="331"/>
            <p14:sldId id="332"/>
            <p14:sldId id="324"/>
            <p14:sldId id="391"/>
            <p14:sldId id="392"/>
            <p14:sldId id="393"/>
            <p14:sldId id="394"/>
            <p14:sldId id="395"/>
            <p14:sldId id="396"/>
            <p14:sldId id="397"/>
            <p14:sldId id="398"/>
            <p14:sldId id="399"/>
            <p14:sldId id="401"/>
            <p14:sldId id="402"/>
            <p14:sldId id="403"/>
            <p14:sldId id="404"/>
            <p14:sldId id="406"/>
            <p14:sldId id="412"/>
            <p14:sldId id="420"/>
            <p14:sldId id="389"/>
            <p14:sldId id="315"/>
            <p14:sldId id="471"/>
            <p14:sldId id="438"/>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838" autoAdjust="0"/>
    <p:restoredTop sz="94713" autoAdjust="0"/>
  </p:normalViewPr>
  <p:slideViewPr>
    <p:cSldViewPr>
      <p:cViewPr varScale="1">
        <p:scale>
          <a:sx n="110" d="100"/>
          <a:sy n="110" d="100"/>
        </p:scale>
        <p:origin x="-1662" y="-90"/>
      </p:cViewPr>
      <p:guideLst>
        <p:guide orient="horz" pos="2160"/>
        <p:guide pos="2880"/>
      </p:guideLst>
    </p:cSldViewPr>
  </p:slideViewPr>
  <p:outlineViewPr>
    <p:cViewPr>
      <p:scale>
        <a:sx n="33" d="100"/>
        <a:sy n="33" d="100"/>
      </p:scale>
      <p:origin x="0" y="2302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38" Type="http://schemas.openxmlformats.org/officeDocument/2006/relationships/tableStyles" Target="tableStyles.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slide" Target="slides/slide107.xml"/><Relationship Id="rId118" Type="http://schemas.openxmlformats.org/officeDocument/2006/relationships/slide" Target="slides/slide112.xml"/><Relationship Id="rId126" Type="http://schemas.openxmlformats.org/officeDocument/2006/relationships/slide" Target="slides/slide120.xml"/><Relationship Id="rId134"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schemas.openxmlformats.org/officeDocument/2006/relationships/slide" Target="slides/slide123.xml"/><Relationship Id="rId13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slide" Target="slides/slide1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slide" Target="slides/slide124.xml"/><Relationship Id="rId13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viewProps" Target="viewProp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s>
</file>

<file path=ppt/diagrams/_rels/data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svg"/><Relationship Id="rId1" Type="http://schemas.openxmlformats.org/officeDocument/2006/relationships/image" Target="../media/image9.png"/><Relationship Id="rId4" Type="http://schemas.openxmlformats.org/officeDocument/2006/relationships/image" Target="../media/image1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8.svg"/><Relationship Id="rId1" Type="http://schemas.openxmlformats.org/officeDocument/2006/relationships/image" Target="../media/image7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B534B3-2EE6-4717-9F64-E615B6C5C09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9DAACA6-DD8F-48AA-B480-76773B797C47}">
      <dgm:prSet/>
      <dgm:spPr/>
      <dgm:t>
        <a:bodyPr/>
        <a:lstStyle/>
        <a:p>
          <a:r>
            <a:rPr lang="is-IS"/>
            <a:t>Kviðverkir</a:t>
          </a:r>
          <a:endParaRPr lang="en-US"/>
        </a:p>
      </dgm:t>
    </dgm:pt>
    <dgm:pt modelId="{3FE5033D-18D8-42E0-9DB5-97EC927F9577}" type="parTrans" cxnId="{CF3FBEFE-2672-4655-8D52-9B1BE269F522}">
      <dgm:prSet/>
      <dgm:spPr/>
      <dgm:t>
        <a:bodyPr/>
        <a:lstStyle/>
        <a:p>
          <a:endParaRPr lang="en-US"/>
        </a:p>
      </dgm:t>
    </dgm:pt>
    <dgm:pt modelId="{E2989244-8E90-4925-913F-585A31E36979}" type="sibTrans" cxnId="{CF3FBEFE-2672-4655-8D52-9B1BE269F522}">
      <dgm:prSet/>
      <dgm:spPr/>
      <dgm:t>
        <a:bodyPr/>
        <a:lstStyle/>
        <a:p>
          <a:endParaRPr lang="en-US"/>
        </a:p>
      </dgm:t>
    </dgm:pt>
    <dgm:pt modelId="{C171CE1F-0456-4518-8212-25ED962EC318}">
      <dgm:prSet/>
      <dgm:spPr/>
      <dgm:t>
        <a:bodyPr/>
        <a:lstStyle/>
        <a:p>
          <a:r>
            <a:rPr lang="is-IS" dirty="0"/>
            <a:t>Starfrænir </a:t>
          </a:r>
          <a:r>
            <a:rPr lang="is-IS" dirty="0" err="1"/>
            <a:t>kvillar</a:t>
          </a:r>
          <a:r>
            <a:rPr lang="is-IS" dirty="0"/>
            <a:t> (kviðverkir, </a:t>
          </a:r>
          <a:r>
            <a:rPr lang="is-IS" dirty="0" err="1"/>
            <a:t>dyspepsia</a:t>
          </a:r>
          <a:r>
            <a:rPr lang="is-IS" dirty="0"/>
            <a:t>, IBS, magamígreni)</a:t>
          </a:r>
          <a:endParaRPr lang="en-US" dirty="0"/>
        </a:p>
      </dgm:t>
    </dgm:pt>
    <dgm:pt modelId="{178CA556-5BD1-448A-BB39-CED51DB250F8}" type="parTrans" cxnId="{FCA83359-7CBE-4206-A0BC-6D220961E471}">
      <dgm:prSet/>
      <dgm:spPr/>
      <dgm:t>
        <a:bodyPr/>
        <a:lstStyle/>
        <a:p>
          <a:endParaRPr lang="en-US"/>
        </a:p>
      </dgm:t>
    </dgm:pt>
    <dgm:pt modelId="{9E5F4F04-F4E5-432C-88ED-1532A9010C95}" type="sibTrans" cxnId="{FCA83359-7CBE-4206-A0BC-6D220961E471}">
      <dgm:prSet/>
      <dgm:spPr/>
      <dgm:t>
        <a:bodyPr/>
        <a:lstStyle/>
        <a:p>
          <a:endParaRPr lang="en-US"/>
        </a:p>
      </dgm:t>
    </dgm:pt>
    <dgm:pt modelId="{BD1C5573-531B-42EB-81D5-763AD7017995}">
      <dgm:prSet/>
      <dgm:spPr/>
      <dgm:t>
        <a:bodyPr/>
        <a:lstStyle/>
        <a:p>
          <a:r>
            <a:rPr lang="is-IS"/>
            <a:t>Niðurgangur</a:t>
          </a:r>
          <a:endParaRPr lang="en-US"/>
        </a:p>
      </dgm:t>
    </dgm:pt>
    <dgm:pt modelId="{CB136620-0DDE-422A-8319-6722135FDD00}" type="parTrans" cxnId="{470794FE-3827-4591-922D-84B931F93D4D}">
      <dgm:prSet/>
      <dgm:spPr/>
      <dgm:t>
        <a:bodyPr/>
        <a:lstStyle/>
        <a:p>
          <a:endParaRPr lang="en-US"/>
        </a:p>
      </dgm:t>
    </dgm:pt>
    <dgm:pt modelId="{5AA56CE1-6B85-4365-BCDD-FEC2CD01C384}" type="sibTrans" cxnId="{470794FE-3827-4591-922D-84B931F93D4D}">
      <dgm:prSet/>
      <dgm:spPr/>
      <dgm:t>
        <a:bodyPr/>
        <a:lstStyle/>
        <a:p>
          <a:endParaRPr lang="en-US"/>
        </a:p>
      </dgm:t>
    </dgm:pt>
    <dgm:pt modelId="{E8D73639-8F7D-4C04-B3E6-CDEEA1ED4781}">
      <dgm:prSet/>
      <dgm:spPr/>
      <dgm:t>
        <a:bodyPr/>
        <a:lstStyle/>
        <a:p>
          <a:r>
            <a:rPr lang="is-IS" dirty="0" err="1"/>
            <a:t>Celiac</a:t>
          </a:r>
          <a:r>
            <a:rPr lang="is-IS" dirty="0"/>
            <a:t> sjúkdómur</a:t>
          </a:r>
          <a:endParaRPr lang="en-US" dirty="0"/>
        </a:p>
      </dgm:t>
    </dgm:pt>
    <dgm:pt modelId="{8AC95361-4843-4456-9FC5-D3D62878635F}" type="parTrans" cxnId="{023A33B2-771C-4EB3-A40D-33C20E62DC13}">
      <dgm:prSet/>
      <dgm:spPr/>
      <dgm:t>
        <a:bodyPr/>
        <a:lstStyle/>
        <a:p>
          <a:endParaRPr lang="en-US"/>
        </a:p>
      </dgm:t>
    </dgm:pt>
    <dgm:pt modelId="{3736E284-9F72-405E-AD25-B31000888A40}" type="sibTrans" cxnId="{023A33B2-771C-4EB3-A40D-33C20E62DC13}">
      <dgm:prSet/>
      <dgm:spPr/>
      <dgm:t>
        <a:bodyPr/>
        <a:lstStyle/>
        <a:p>
          <a:endParaRPr lang="en-US"/>
        </a:p>
      </dgm:t>
    </dgm:pt>
    <dgm:pt modelId="{B0EBF14C-7737-4A88-B093-FE596388213A}">
      <dgm:prSet/>
      <dgm:spPr/>
      <dgm:t>
        <a:bodyPr/>
        <a:lstStyle/>
        <a:p>
          <a:r>
            <a:rPr lang="is-IS" dirty="0" err="1"/>
            <a:t>Toddler´s</a:t>
          </a:r>
          <a:r>
            <a:rPr lang="is-IS" dirty="0"/>
            <a:t> </a:t>
          </a:r>
          <a:r>
            <a:rPr lang="is-IS" dirty="0" err="1"/>
            <a:t>diarrhea</a:t>
          </a:r>
          <a:endParaRPr lang="en-US" dirty="0"/>
        </a:p>
      </dgm:t>
    </dgm:pt>
    <dgm:pt modelId="{499D612C-550E-4174-BBF6-281CCC126D95}" type="parTrans" cxnId="{310F822D-AA9E-48C4-BE8B-2425C012E9EF}">
      <dgm:prSet/>
      <dgm:spPr/>
      <dgm:t>
        <a:bodyPr/>
        <a:lstStyle/>
        <a:p>
          <a:endParaRPr lang="en-US"/>
        </a:p>
      </dgm:t>
    </dgm:pt>
    <dgm:pt modelId="{43572CFD-9AFF-4F3B-84EF-FE972150688D}" type="sibTrans" cxnId="{310F822D-AA9E-48C4-BE8B-2425C012E9EF}">
      <dgm:prSet/>
      <dgm:spPr/>
      <dgm:t>
        <a:bodyPr/>
        <a:lstStyle/>
        <a:p>
          <a:endParaRPr lang="en-US"/>
        </a:p>
      </dgm:t>
    </dgm:pt>
    <dgm:pt modelId="{3AD6CF84-CF3A-4EF3-9764-B03248225967}">
      <dgm:prSet/>
      <dgm:spPr/>
      <dgm:t>
        <a:bodyPr/>
        <a:lstStyle/>
        <a:p>
          <a:r>
            <a:rPr lang="is-IS"/>
            <a:t>Bakflæði</a:t>
          </a:r>
          <a:endParaRPr lang="en-US"/>
        </a:p>
      </dgm:t>
    </dgm:pt>
    <dgm:pt modelId="{6FDBC91F-31D3-4D61-97B2-FE3387009021}" type="parTrans" cxnId="{2B7FA2C6-61EC-4381-9DDE-0EBE756A0262}">
      <dgm:prSet/>
      <dgm:spPr/>
      <dgm:t>
        <a:bodyPr/>
        <a:lstStyle/>
        <a:p>
          <a:endParaRPr lang="en-US"/>
        </a:p>
      </dgm:t>
    </dgm:pt>
    <dgm:pt modelId="{1B6FAC37-A27A-4516-B353-8B661D34B591}" type="sibTrans" cxnId="{2B7FA2C6-61EC-4381-9DDE-0EBE756A0262}">
      <dgm:prSet/>
      <dgm:spPr/>
      <dgm:t>
        <a:bodyPr/>
        <a:lstStyle/>
        <a:p>
          <a:endParaRPr lang="en-US"/>
        </a:p>
      </dgm:t>
    </dgm:pt>
    <dgm:pt modelId="{DE1AEA7C-519C-4373-9D59-D699C5946870}">
      <dgm:prSet/>
      <dgm:spPr/>
      <dgm:t>
        <a:bodyPr/>
        <a:lstStyle/>
        <a:p>
          <a:r>
            <a:rPr lang="is-IS"/>
            <a:t>Einkenni eða sjúkdómur</a:t>
          </a:r>
          <a:endParaRPr lang="en-US"/>
        </a:p>
      </dgm:t>
    </dgm:pt>
    <dgm:pt modelId="{087C3DC6-110A-4C48-B69E-118B5B28CDAC}" type="parTrans" cxnId="{E3D81BB1-8944-4311-88FC-EF239D471EB4}">
      <dgm:prSet/>
      <dgm:spPr/>
      <dgm:t>
        <a:bodyPr/>
        <a:lstStyle/>
        <a:p>
          <a:endParaRPr lang="en-US"/>
        </a:p>
      </dgm:t>
    </dgm:pt>
    <dgm:pt modelId="{0DF30D67-98C0-4F28-B78F-9B0C4D4CBD13}" type="sibTrans" cxnId="{E3D81BB1-8944-4311-88FC-EF239D471EB4}">
      <dgm:prSet/>
      <dgm:spPr/>
      <dgm:t>
        <a:bodyPr/>
        <a:lstStyle/>
        <a:p>
          <a:endParaRPr lang="en-US"/>
        </a:p>
      </dgm:t>
    </dgm:pt>
    <dgm:pt modelId="{40D40B82-7D54-4608-A796-8142972BE3EF}">
      <dgm:prSet/>
      <dgm:spPr/>
      <dgm:t>
        <a:bodyPr/>
        <a:lstStyle/>
        <a:p>
          <a:r>
            <a:rPr lang="is-IS"/>
            <a:t>Eosinophilic esophagitis</a:t>
          </a:r>
          <a:endParaRPr lang="en-US"/>
        </a:p>
      </dgm:t>
    </dgm:pt>
    <dgm:pt modelId="{FE330146-7C2C-4D6F-8A00-78570D4E6385}" type="parTrans" cxnId="{4326582F-2EFD-406F-86C6-42D83FB941A9}">
      <dgm:prSet/>
      <dgm:spPr/>
      <dgm:t>
        <a:bodyPr/>
        <a:lstStyle/>
        <a:p>
          <a:endParaRPr lang="en-US"/>
        </a:p>
      </dgm:t>
    </dgm:pt>
    <dgm:pt modelId="{FA32B7D0-1379-477C-A55B-CCEA6FA6636C}" type="sibTrans" cxnId="{4326582F-2EFD-406F-86C6-42D83FB941A9}">
      <dgm:prSet/>
      <dgm:spPr/>
      <dgm:t>
        <a:bodyPr/>
        <a:lstStyle/>
        <a:p>
          <a:endParaRPr lang="en-US"/>
        </a:p>
      </dgm:t>
    </dgm:pt>
    <dgm:pt modelId="{711BAC0B-94BF-4155-A2B1-D6ECA098D5CD}">
      <dgm:prSet/>
      <dgm:spPr/>
      <dgm:t>
        <a:bodyPr/>
        <a:lstStyle/>
        <a:p>
          <a:r>
            <a:rPr lang="is-IS" dirty="0"/>
            <a:t>IBD</a:t>
          </a:r>
          <a:endParaRPr lang="en-US" dirty="0"/>
        </a:p>
      </dgm:t>
    </dgm:pt>
    <dgm:pt modelId="{96AB7AF2-7C5F-4FB3-BE7B-7C3C1462FBCF}" type="parTrans" cxnId="{8AA8EF6B-BA7F-42BB-94AC-CFA197AF1D63}">
      <dgm:prSet/>
      <dgm:spPr/>
      <dgm:t>
        <a:bodyPr/>
        <a:lstStyle/>
        <a:p>
          <a:endParaRPr lang="en-US"/>
        </a:p>
      </dgm:t>
    </dgm:pt>
    <dgm:pt modelId="{0DF22C22-5D2A-4A37-B556-40DA65AB6F10}" type="sibTrans" cxnId="{8AA8EF6B-BA7F-42BB-94AC-CFA197AF1D63}">
      <dgm:prSet/>
      <dgm:spPr/>
      <dgm:t>
        <a:bodyPr/>
        <a:lstStyle/>
        <a:p>
          <a:endParaRPr lang="en-US"/>
        </a:p>
      </dgm:t>
    </dgm:pt>
    <dgm:pt modelId="{5D100406-C5C7-41D4-AC7C-0FB38DC3B0D1}">
      <dgm:prSet/>
      <dgm:spPr/>
      <dgm:t>
        <a:bodyPr/>
        <a:lstStyle/>
        <a:p>
          <a:r>
            <a:rPr lang="is-IS" dirty="0" err="1"/>
            <a:t>Hægðatregða</a:t>
          </a:r>
          <a:endParaRPr lang="en-US" dirty="0"/>
        </a:p>
      </dgm:t>
    </dgm:pt>
    <dgm:pt modelId="{B37402C8-CAFB-418D-B7A5-A1041011767E}" type="parTrans" cxnId="{2FC908A6-1DB4-47FB-9063-FC410D3FE098}">
      <dgm:prSet/>
      <dgm:spPr/>
    </dgm:pt>
    <dgm:pt modelId="{6E97B92B-73A6-45B3-B2F7-A522FF2C2D35}" type="sibTrans" cxnId="{2FC908A6-1DB4-47FB-9063-FC410D3FE098}">
      <dgm:prSet/>
      <dgm:spPr/>
    </dgm:pt>
    <dgm:pt modelId="{CBBD489C-7128-4A97-A8B5-B0E18EA3F930}" type="pres">
      <dgm:prSet presAssocID="{CFB534B3-2EE6-4717-9F64-E615B6C5C09C}" presName="linear" presStyleCnt="0">
        <dgm:presLayoutVars>
          <dgm:animLvl val="lvl"/>
          <dgm:resizeHandles val="exact"/>
        </dgm:presLayoutVars>
      </dgm:prSet>
      <dgm:spPr/>
      <dgm:t>
        <a:bodyPr/>
        <a:lstStyle/>
        <a:p>
          <a:endParaRPr lang="is-IS"/>
        </a:p>
      </dgm:t>
    </dgm:pt>
    <dgm:pt modelId="{A93555DC-DC63-48EC-8C47-85EB52AC3CDC}" type="pres">
      <dgm:prSet presAssocID="{E9DAACA6-DD8F-48AA-B480-76773B797C47}" presName="parentText" presStyleLbl="node1" presStyleIdx="0" presStyleCnt="4">
        <dgm:presLayoutVars>
          <dgm:chMax val="0"/>
          <dgm:bulletEnabled val="1"/>
        </dgm:presLayoutVars>
      </dgm:prSet>
      <dgm:spPr/>
      <dgm:t>
        <a:bodyPr/>
        <a:lstStyle/>
        <a:p>
          <a:endParaRPr lang="is-IS"/>
        </a:p>
      </dgm:t>
    </dgm:pt>
    <dgm:pt modelId="{9D63081B-1100-4A7E-86FC-A618F9888356}" type="pres">
      <dgm:prSet presAssocID="{E9DAACA6-DD8F-48AA-B480-76773B797C47}" presName="childText" presStyleLbl="revTx" presStyleIdx="0" presStyleCnt="3">
        <dgm:presLayoutVars>
          <dgm:bulletEnabled val="1"/>
        </dgm:presLayoutVars>
      </dgm:prSet>
      <dgm:spPr/>
      <dgm:t>
        <a:bodyPr/>
        <a:lstStyle/>
        <a:p>
          <a:endParaRPr lang="is-IS"/>
        </a:p>
      </dgm:t>
    </dgm:pt>
    <dgm:pt modelId="{B101E6D4-AB6C-4A94-9F88-0228A152BF0A}" type="pres">
      <dgm:prSet presAssocID="{BD1C5573-531B-42EB-81D5-763AD7017995}" presName="parentText" presStyleLbl="node1" presStyleIdx="1" presStyleCnt="4">
        <dgm:presLayoutVars>
          <dgm:chMax val="0"/>
          <dgm:bulletEnabled val="1"/>
        </dgm:presLayoutVars>
      </dgm:prSet>
      <dgm:spPr/>
      <dgm:t>
        <a:bodyPr/>
        <a:lstStyle/>
        <a:p>
          <a:endParaRPr lang="is-IS"/>
        </a:p>
      </dgm:t>
    </dgm:pt>
    <dgm:pt modelId="{B8B995CA-185C-4959-91F5-9B577F0C9A8C}" type="pres">
      <dgm:prSet presAssocID="{BD1C5573-531B-42EB-81D5-763AD7017995}" presName="childText" presStyleLbl="revTx" presStyleIdx="1" presStyleCnt="3">
        <dgm:presLayoutVars>
          <dgm:bulletEnabled val="1"/>
        </dgm:presLayoutVars>
      </dgm:prSet>
      <dgm:spPr/>
      <dgm:t>
        <a:bodyPr/>
        <a:lstStyle/>
        <a:p>
          <a:endParaRPr lang="is-IS"/>
        </a:p>
      </dgm:t>
    </dgm:pt>
    <dgm:pt modelId="{567013A7-47BE-467B-A331-8778EA4F06CE}" type="pres">
      <dgm:prSet presAssocID="{5D100406-C5C7-41D4-AC7C-0FB38DC3B0D1}" presName="parentText" presStyleLbl="node1" presStyleIdx="2" presStyleCnt="4">
        <dgm:presLayoutVars>
          <dgm:chMax val="0"/>
          <dgm:bulletEnabled val="1"/>
        </dgm:presLayoutVars>
      </dgm:prSet>
      <dgm:spPr/>
      <dgm:t>
        <a:bodyPr/>
        <a:lstStyle/>
        <a:p>
          <a:endParaRPr lang="is-IS"/>
        </a:p>
      </dgm:t>
    </dgm:pt>
    <dgm:pt modelId="{2028B68E-1B10-40E2-95FB-E2FFD23F6E7C}" type="pres">
      <dgm:prSet presAssocID="{6E97B92B-73A6-45B3-B2F7-A522FF2C2D35}" presName="spacer" presStyleCnt="0"/>
      <dgm:spPr/>
    </dgm:pt>
    <dgm:pt modelId="{6B9C488F-4595-407E-A437-BABAAB36B28A}" type="pres">
      <dgm:prSet presAssocID="{3AD6CF84-CF3A-4EF3-9764-B03248225967}" presName="parentText" presStyleLbl="node1" presStyleIdx="3" presStyleCnt="4">
        <dgm:presLayoutVars>
          <dgm:chMax val="0"/>
          <dgm:bulletEnabled val="1"/>
        </dgm:presLayoutVars>
      </dgm:prSet>
      <dgm:spPr/>
      <dgm:t>
        <a:bodyPr/>
        <a:lstStyle/>
        <a:p>
          <a:endParaRPr lang="is-IS"/>
        </a:p>
      </dgm:t>
    </dgm:pt>
    <dgm:pt modelId="{EEFDDB66-B25E-4877-B979-3B3504B5DF78}" type="pres">
      <dgm:prSet presAssocID="{3AD6CF84-CF3A-4EF3-9764-B03248225967}" presName="childText" presStyleLbl="revTx" presStyleIdx="2" presStyleCnt="3">
        <dgm:presLayoutVars>
          <dgm:bulletEnabled val="1"/>
        </dgm:presLayoutVars>
      </dgm:prSet>
      <dgm:spPr/>
      <dgm:t>
        <a:bodyPr/>
        <a:lstStyle/>
        <a:p>
          <a:endParaRPr lang="is-IS"/>
        </a:p>
      </dgm:t>
    </dgm:pt>
  </dgm:ptLst>
  <dgm:cxnLst>
    <dgm:cxn modelId="{023A33B2-771C-4EB3-A40D-33C20E62DC13}" srcId="{BD1C5573-531B-42EB-81D5-763AD7017995}" destId="{E8D73639-8F7D-4C04-B3E6-CDEEA1ED4781}" srcOrd="0" destOrd="0" parTransId="{8AC95361-4843-4456-9FC5-D3D62878635F}" sibTransId="{3736E284-9F72-405E-AD25-B31000888A40}"/>
    <dgm:cxn modelId="{470794FE-3827-4591-922D-84B931F93D4D}" srcId="{CFB534B3-2EE6-4717-9F64-E615B6C5C09C}" destId="{BD1C5573-531B-42EB-81D5-763AD7017995}" srcOrd="1" destOrd="0" parTransId="{CB136620-0DDE-422A-8319-6722135FDD00}" sibTransId="{5AA56CE1-6B85-4365-BCDD-FEC2CD01C384}"/>
    <dgm:cxn modelId="{FAF8B3F6-3764-471D-B571-610A7CDF2157}" type="presOf" srcId="{40D40B82-7D54-4608-A796-8142972BE3EF}" destId="{EEFDDB66-B25E-4877-B979-3B3504B5DF78}" srcOrd="0" destOrd="1" presId="urn:microsoft.com/office/officeart/2005/8/layout/vList2"/>
    <dgm:cxn modelId="{59515E79-AA24-4AB3-BA60-FA550B929317}" type="presOf" srcId="{CFB534B3-2EE6-4717-9F64-E615B6C5C09C}" destId="{CBBD489C-7128-4A97-A8B5-B0E18EA3F930}" srcOrd="0" destOrd="0" presId="urn:microsoft.com/office/officeart/2005/8/layout/vList2"/>
    <dgm:cxn modelId="{3A0AEA2D-3D28-408B-A5D9-25EE4585A73B}" type="presOf" srcId="{E9DAACA6-DD8F-48AA-B480-76773B797C47}" destId="{A93555DC-DC63-48EC-8C47-85EB52AC3CDC}" srcOrd="0" destOrd="0" presId="urn:microsoft.com/office/officeart/2005/8/layout/vList2"/>
    <dgm:cxn modelId="{20CB1BA7-248A-41E7-8E97-C34513BE1113}" type="presOf" srcId="{DE1AEA7C-519C-4373-9D59-D699C5946870}" destId="{EEFDDB66-B25E-4877-B979-3B3504B5DF78}" srcOrd="0" destOrd="0" presId="urn:microsoft.com/office/officeart/2005/8/layout/vList2"/>
    <dgm:cxn modelId="{E3D81BB1-8944-4311-88FC-EF239D471EB4}" srcId="{3AD6CF84-CF3A-4EF3-9764-B03248225967}" destId="{DE1AEA7C-519C-4373-9D59-D699C5946870}" srcOrd="0" destOrd="0" parTransId="{087C3DC6-110A-4C48-B69E-118B5B28CDAC}" sibTransId="{0DF30D67-98C0-4F28-B78F-9B0C4D4CBD13}"/>
    <dgm:cxn modelId="{3A4FF629-3091-4949-B248-23A60F3DC852}" type="presOf" srcId="{BD1C5573-531B-42EB-81D5-763AD7017995}" destId="{B101E6D4-AB6C-4A94-9F88-0228A152BF0A}" srcOrd="0" destOrd="0" presId="urn:microsoft.com/office/officeart/2005/8/layout/vList2"/>
    <dgm:cxn modelId="{7BA73C12-DC75-43F8-94F6-948F2E6273B3}" type="presOf" srcId="{E8D73639-8F7D-4C04-B3E6-CDEEA1ED4781}" destId="{B8B995CA-185C-4959-91F5-9B577F0C9A8C}" srcOrd="0" destOrd="0" presId="urn:microsoft.com/office/officeart/2005/8/layout/vList2"/>
    <dgm:cxn modelId="{4326582F-2EFD-406F-86C6-42D83FB941A9}" srcId="{3AD6CF84-CF3A-4EF3-9764-B03248225967}" destId="{40D40B82-7D54-4608-A796-8142972BE3EF}" srcOrd="1" destOrd="0" parTransId="{FE330146-7C2C-4D6F-8A00-78570D4E6385}" sibTransId="{FA32B7D0-1379-477C-A55B-CCEA6FA6636C}"/>
    <dgm:cxn modelId="{310F822D-AA9E-48C4-BE8B-2425C012E9EF}" srcId="{BD1C5573-531B-42EB-81D5-763AD7017995}" destId="{B0EBF14C-7737-4A88-B093-FE596388213A}" srcOrd="2" destOrd="0" parTransId="{499D612C-550E-4174-BBF6-281CCC126D95}" sibTransId="{43572CFD-9AFF-4F3B-84EF-FE972150688D}"/>
    <dgm:cxn modelId="{3D4DD0FD-5DFB-4F72-87C7-179A998F8CA2}" type="presOf" srcId="{3AD6CF84-CF3A-4EF3-9764-B03248225967}" destId="{6B9C488F-4595-407E-A437-BABAAB36B28A}" srcOrd="0" destOrd="0" presId="urn:microsoft.com/office/officeart/2005/8/layout/vList2"/>
    <dgm:cxn modelId="{8AA8EF6B-BA7F-42BB-94AC-CFA197AF1D63}" srcId="{BD1C5573-531B-42EB-81D5-763AD7017995}" destId="{711BAC0B-94BF-4155-A2B1-D6ECA098D5CD}" srcOrd="1" destOrd="0" parTransId="{96AB7AF2-7C5F-4FB3-BE7B-7C3C1462FBCF}" sibTransId="{0DF22C22-5D2A-4A37-B556-40DA65AB6F10}"/>
    <dgm:cxn modelId="{2FC908A6-1DB4-47FB-9063-FC410D3FE098}" srcId="{CFB534B3-2EE6-4717-9F64-E615B6C5C09C}" destId="{5D100406-C5C7-41D4-AC7C-0FB38DC3B0D1}" srcOrd="2" destOrd="0" parTransId="{B37402C8-CAFB-418D-B7A5-A1041011767E}" sibTransId="{6E97B92B-73A6-45B3-B2F7-A522FF2C2D35}"/>
    <dgm:cxn modelId="{EA7851C6-413D-4F6D-BAC2-42E245221E67}" type="presOf" srcId="{C171CE1F-0456-4518-8212-25ED962EC318}" destId="{9D63081B-1100-4A7E-86FC-A618F9888356}" srcOrd="0" destOrd="0" presId="urn:microsoft.com/office/officeart/2005/8/layout/vList2"/>
    <dgm:cxn modelId="{70E78C8B-2635-44B9-8A95-4F8529F12885}" type="presOf" srcId="{B0EBF14C-7737-4A88-B093-FE596388213A}" destId="{B8B995CA-185C-4959-91F5-9B577F0C9A8C}" srcOrd="0" destOrd="2" presId="urn:microsoft.com/office/officeart/2005/8/layout/vList2"/>
    <dgm:cxn modelId="{FCA83359-7CBE-4206-A0BC-6D220961E471}" srcId="{E9DAACA6-DD8F-48AA-B480-76773B797C47}" destId="{C171CE1F-0456-4518-8212-25ED962EC318}" srcOrd="0" destOrd="0" parTransId="{178CA556-5BD1-448A-BB39-CED51DB250F8}" sibTransId="{9E5F4F04-F4E5-432C-88ED-1532A9010C95}"/>
    <dgm:cxn modelId="{F01C8204-60E1-4EC5-8467-B293486E91E0}" type="presOf" srcId="{5D100406-C5C7-41D4-AC7C-0FB38DC3B0D1}" destId="{567013A7-47BE-467B-A331-8778EA4F06CE}" srcOrd="0" destOrd="0" presId="urn:microsoft.com/office/officeart/2005/8/layout/vList2"/>
    <dgm:cxn modelId="{D2A3AEC9-AE54-457D-9080-97B0003A80E5}" type="presOf" srcId="{711BAC0B-94BF-4155-A2B1-D6ECA098D5CD}" destId="{B8B995CA-185C-4959-91F5-9B577F0C9A8C}" srcOrd="0" destOrd="1" presId="urn:microsoft.com/office/officeart/2005/8/layout/vList2"/>
    <dgm:cxn modelId="{2B7FA2C6-61EC-4381-9DDE-0EBE756A0262}" srcId="{CFB534B3-2EE6-4717-9F64-E615B6C5C09C}" destId="{3AD6CF84-CF3A-4EF3-9764-B03248225967}" srcOrd="3" destOrd="0" parTransId="{6FDBC91F-31D3-4D61-97B2-FE3387009021}" sibTransId="{1B6FAC37-A27A-4516-B353-8B661D34B591}"/>
    <dgm:cxn modelId="{CF3FBEFE-2672-4655-8D52-9B1BE269F522}" srcId="{CFB534B3-2EE6-4717-9F64-E615B6C5C09C}" destId="{E9DAACA6-DD8F-48AA-B480-76773B797C47}" srcOrd="0" destOrd="0" parTransId="{3FE5033D-18D8-42E0-9DB5-97EC927F9577}" sibTransId="{E2989244-8E90-4925-913F-585A31E36979}"/>
    <dgm:cxn modelId="{F4F739D0-9080-4CD0-9EC7-7A5B098C44CB}" type="presParOf" srcId="{CBBD489C-7128-4A97-A8B5-B0E18EA3F930}" destId="{A93555DC-DC63-48EC-8C47-85EB52AC3CDC}" srcOrd="0" destOrd="0" presId="urn:microsoft.com/office/officeart/2005/8/layout/vList2"/>
    <dgm:cxn modelId="{4980AC0B-C35C-43D5-BBCC-7AF272982B52}" type="presParOf" srcId="{CBBD489C-7128-4A97-A8B5-B0E18EA3F930}" destId="{9D63081B-1100-4A7E-86FC-A618F9888356}" srcOrd="1" destOrd="0" presId="urn:microsoft.com/office/officeart/2005/8/layout/vList2"/>
    <dgm:cxn modelId="{A700E28C-F4E2-4CB8-BDF9-73D6A7EE2C4E}" type="presParOf" srcId="{CBBD489C-7128-4A97-A8B5-B0E18EA3F930}" destId="{B101E6D4-AB6C-4A94-9F88-0228A152BF0A}" srcOrd="2" destOrd="0" presId="urn:microsoft.com/office/officeart/2005/8/layout/vList2"/>
    <dgm:cxn modelId="{36EF0F41-E42F-444B-AA90-3928E99936DF}" type="presParOf" srcId="{CBBD489C-7128-4A97-A8B5-B0E18EA3F930}" destId="{B8B995CA-185C-4959-91F5-9B577F0C9A8C}" srcOrd="3" destOrd="0" presId="urn:microsoft.com/office/officeart/2005/8/layout/vList2"/>
    <dgm:cxn modelId="{D0DDF278-E5A6-4031-9E79-8CC30961B807}" type="presParOf" srcId="{CBBD489C-7128-4A97-A8B5-B0E18EA3F930}" destId="{567013A7-47BE-467B-A331-8778EA4F06CE}" srcOrd="4" destOrd="0" presId="urn:microsoft.com/office/officeart/2005/8/layout/vList2"/>
    <dgm:cxn modelId="{AEF8DA72-ECBD-4E73-86D2-052950D5AFA8}" type="presParOf" srcId="{CBBD489C-7128-4A97-A8B5-B0E18EA3F930}" destId="{2028B68E-1B10-40E2-95FB-E2FFD23F6E7C}" srcOrd="5" destOrd="0" presId="urn:microsoft.com/office/officeart/2005/8/layout/vList2"/>
    <dgm:cxn modelId="{6CF456A7-E7CA-4B2D-A5D9-3A12BDFCDF13}" type="presParOf" srcId="{CBBD489C-7128-4A97-A8B5-B0E18EA3F930}" destId="{6B9C488F-4595-407E-A437-BABAAB36B28A}" srcOrd="6" destOrd="0" presId="urn:microsoft.com/office/officeart/2005/8/layout/vList2"/>
    <dgm:cxn modelId="{CA5B3FFA-5630-486B-B676-7257854C477B}" type="presParOf" srcId="{CBBD489C-7128-4A97-A8B5-B0E18EA3F930}" destId="{EEFDDB66-B25E-4877-B979-3B3504B5DF78}" srcOrd="7"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F8C639-40DA-4BC7-8E7D-3FA22BEF0C02}"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5359087D-64F5-45D5-BFDD-DE4695C0D6F6}">
      <dgm:prSet custT="1"/>
      <dgm:spPr/>
      <dgm:t>
        <a:bodyPr/>
        <a:lstStyle/>
        <a:p>
          <a:r>
            <a:rPr lang="is-IS" sz="4400" dirty="0"/>
            <a:t>Saga</a:t>
          </a:r>
          <a:endParaRPr lang="en-US" sz="4400" dirty="0"/>
        </a:p>
      </dgm:t>
    </dgm:pt>
    <dgm:pt modelId="{1560621A-6CA2-47DA-9110-0EA765E15054}" type="parTrans" cxnId="{4EB2EEEA-D887-44FC-9901-4EB644322CFC}">
      <dgm:prSet/>
      <dgm:spPr/>
      <dgm:t>
        <a:bodyPr/>
        <a:lstStyle/>
        <a:p>
          <a:endParaRPr lang="en-US"/>
        </a:p>
      </dgm:t>
    </dgm:pt>
    <dgm:pt modelId="{AAB7147B-AE67-4618-89E9-6DE96C307C58}" type="sibTrans" cxnId="{4EB2EEEA-D887-44FC-9901-4EB644322CFC}">
      <dgm:prSet/>
      <dgm:spPr/>
      <dgm:t>
        <a:bodyPr/>
        <a:lstStyle/>
        <a:p>
          <a:endParaRPr lang="en-US"/>
        </a:p>
      </dgm:t>
    </dgm:pt>
    <dgm:pt modelId="{AEBAC166-F1B8-4B7F-97A5-786589808706}">
      <dgm:prSet custT="1"/>
      <dgm:spPr/>
      <dgm:t>
        <a:bodyPr/>
        <a:lstStyle/>
        <a:p>
          <a:r>
            <a:rPr lang="is-IS" sz="4400" dirty="0"/>
            <a:t>Uppvinnsla</a:t>
          </a:r>
          <a:endParaRPr lang="en-US" sz="4400" dirty="0"/>
        </a:p>
      </dgm:t>
    </dgm:pt>
    <dgm:pt modelId="{86363FC9-1FBF-47E9-9FF2-E20BBC50E875}" type="parTrans" cxnId="{A97B65D7-DA48-4A5F-A01A-16476B0247A8}">
      <dgm:prSet/>
      <dgm:spPr/>
      <dgm:t>
        <a:bodyPr/>
        <a:lstStyle/>
        <a:p>
          <a:endParaRPr lang="en-US"/>
        </a:p>
      </dgm:t>
    </dgm:pt>
    <dgm:pt modelId="{99DE08F0-E6EA-4E78-8068-EFE050651BC0}" type="sibTrans" cxnId="{A97B65D7-DA48-4A5F-A01A-16476B0247A8}">
      <dgm:prSet/>
      <dgm:spPr/>
      <dgm:t>
        <a:bodyPr/>
        <a:lstStyle/>
        <a:p>
          <a:endParaRPr lang="en-US"/>
        </a:p>
      </dgm:t>
    </dgm:pt>
    <dgm:pt modelId="{774A2FC2-6E97-4867-B12B-94E1C9BD2126}">
      <dgm:prSet/>
      <dgm:spPr/>
      <dgm:t>
        <a:bodyPr/>
        <a:lstStyle/>
        <a:p>
          <a:r>
            <a:rPr lang="is-IS" dirty="0" smtClean="0"/>
            <a:t>Skoðun</a:t>
          </a:r>
          <a:endParaRPr lang="is-IS" dirty="0"/>
        </a:p>
      </dgm:t>
    </dgm:pt>
    <dgm:pt modelId="{6964FC0B-2C17-4B7B-815C-33C735D33CA4}" type="parTrans" cxnId="{83A1F87A-B3AF-4655-BA2A-A9CC32BA85AA}">
      <dgm:prSet/>
      <dgm:spPr/>
    </dgm:pt>
    <dgm:pt modelId="{3AA2FDF6-FCD8-44EC-83D9-F4B8104BD718}" type="sibTrans" cxnId="{83A1F87A-B3AF-4655-BA2A-A9CC32BA85AA}">
      <dgm:prSet/>
      <dgm:spPr/>
      <dgm:t>
        <a:bodyPr/>
        <a:lstStyle/>
        <a:p>
          <a:endParaRPr lang="is-IS"/>
        </a:p>
      </dgm:t>
    </dgm:pt>
    <dgm:pt modelId="{324C50D4-AEB7-4063-A0B9-4FE047E9756F}" type="pres">
      <dgm:prSet presAssocID="{21F8C639-40DA-4BC7-8E7D-3FA22BEF0C02}" presName="outerComposite" presStyleCnt="0">
        <dgm:presLayoutVars>
          <dgm:chMax val="5"/>
          <dgm:dir/>
          <dgm:resizeHandles val="exact"/>
        </dgm:presLayoutVars>
      </dgm:prSet>
      <dgm:spPr/>
      <dgm:t>
        <a:bodyPr/>
        <a:lstStyle/>
        <a:p>
          <a:endParaRPr lang="is-IS"/>
        </a:p>
      </dgm:t>
    </dgm:pt>
    <dgm:pt modelId="{22FA9AF9-E4AD-409C-AF80-C181A1AC4018}" type="pres">
      <dgm:prSet presAssocID="{21F8C639-40DA-4BC7-8E7D-3FA22BEF0C02}" presName="dummyMaxCanvas" presStyleCnt="0">
        <dgm:presLayoutVars/>
      </dgm:prSet>
      <dgm:spPr/>
    </dgm:pt>
    <dgm:pt modelId="{93F91C4C-5606-4C2F-B139-D688AE00F6E3}" type="pres">
      <dgm:prSet presAssocID="{21F8C639-40DA-4BC7-8E7D-3FA22BEF0C02}" presName="ThreeNodes_1" presStyleLbl="node1" presStyleIdx="0" presStyleCnt="3">
        <dgm:presLayoutVars>
          <dgm:bulletEnabled val="1"/>
        </dgm:presLayoutVars>
      </dgm:prSet>
      <dgm:spPr/>
      <dgm:t>
        <a:bodyPr/>
        <a:lstStyle/>
        <a:p>
          <a:endParaRPr lang="is-IS"/>
        </a:p>
      </dgm:t>
    </dgm:pt>
    <dgm:pt modelId="{5B64A5F4-1CD0-4CD9-B3CF-9F9B9CF3ED2E}" type="pres">
      <dgm:prSet presAssocID="{21F8C639-40DA-4BC7-8E7D-3FA22BEF0C02}" presName="ThreeNodes_2" presStyleLbl="node1" presStyleIdx="1" presStyleCnt="3">
        <dgm:presLayoutVars>
          <dgm:bulletEnabled val="1"/>
        </dgm:presLayoutVars>
      </dgm:prSet>
      <dgm:spPr/>
    </dgm:pt>
    <dgm:pt modelId="{FF08E891-83D8-4A94-AEA9-51DDEDE2C136}" type="pres">
      <dgm:prSet presAssocID="{21F8C639-40DA-4BC7-8E7D-3FA22BEF0C02}" presName="ThreeNodes_3" presStyleLbl="node1" presStyleIdx="2" presStyleCnt="3">
        <dgm:presLayoutVars>
          <dgm:bulletEnabled val="1"/>
        </dgm:presLayoutVars>
      </dgm:prSet>
      <dgm:spPr/>
      <dgm:t>
        <a:bodyPr/>
        <a:lstStyle/>
        <a:p>
          <a:endParaRPr lang="is-IS"/>
        </a:p>
      </dgm:t>
    </dgm:pt>
    <dgm:pt modelId="{E4C70533-81EA-40E7-8EBF-9EAD24A1A216}" type="pres">
      <dgm:prSet presAssocID="{21F8C639-40DA-4BC7-8E7D-3FA22BEF0C02}" presName="ThreeConn_1-2" presStyleLbl="fgAccFollowNode1" presStyleIdx="0" presStyleCnt="2">
        <dgm:presLayoutVars>
          <dgm:bulletEnabled val="1"/>
        </dgm:presLayoutVars>
      </dgm:prSet>
      <dgm:spPr/>
      <dgm:t>
        <a:bodyPr/>
        <a:lstStyle/>
        <a:p>
          <a:endParaRPr lang="is-IS"/>
        </a:p>
      </dgm:t>
    </dgm:pt>
    <dgm:pt modelId="{8D9E6038-8A87-400C-A759-7912F64738B2}" type="pres">
      <dgm:prSet presAssocID="{21F8C639-40DA-4BC7-8E7D-3FA22BEF0C02}" presName="ThreeConn_2-3" presStyleLbl="fgAccFollowNode1" presStyleIdx="1" presStyleCnt="2">
        <dgm:presLayoutVars>
          <dgm:bulletEnabled val="1"/>
        </dgm:presLayoutVars>
      </dgm:prSet>
      <dgm:spPr/>
    </dgm:pt>
    <dgm:pt modelId="{BEFEB159-CFCA-4B80-B9D2-ACE115DAC43E}" type="pres">
      <dgm:prSet presAssocID="{21F8C639-40DA-4BC7-8E7D-3FA22BEF0C02}" presName="ThreeNodes_1_text" presStyleLbl="node1" presStyleIdx="2" presStyleCnt="3">
        <dgm:presLayoutVars>
          <dgm:bulletEnabled val="1"/>
        </dgm:presLayoutVars>
      </dgm:prSet>
      <dgm:spPr/>
      <dgm:t>
        <a:bodyPr/>
        <a:lstStyle/>
        <a:p>
          <a:endParaRPr lang="is-IS"/>
        </a:p>
      </dgm:t>
    </dgm:pt>
    <dgm:pt modelId="{D017CF46-8887-4ED5-86BD-F11D27E46625}" type="pres">
      <dgm:prSet presAssocID="{21F8C639-40DA-4BC7-8E7D-3FA22BEF0C02}" presName="ThreeNodes_2_text" presStyleLbl="node1" presStyleIdx="2" presStyleCnt="3">
        <dgm:presLayoutVars>
          <dgm:bulletEnabled val="1"/>
        </dgm:presLayoutVars>
      </dgm:prSet>
      <dgm:spPr/>
    </dgm:pt>
    <dgm:pt modelId="{81C07E0E-FFEC-4F4C-BC69-12E71C1B011A}" type="pres">
      <dgm:prSet presAssocID="{21F8C639-40DA-4BC7-8E7D-3FA22BEF0C02}" presName="ThreeNodes_3_text" presStyleLbl="node1" presStyleIdx="2" presStyleCnt="3">
        <dgm:presLayoutVars>
          <dgm:bulletEnabled val="1"/>
        </dgm:presLayoutVars>
      </dgm:prSet>
      <dgm:spPr/>
      <dgm:t>
        <a:bodyPr/>
        <a:lstStyle/>
        <a:p>
          <a:endParaRPr lang="is-IS"/>
        </a:p>
      </dgm:t>
    </dgm:pt>
  </dgm:ptLst>
  <dgm:cxnLst>
    <dgm:cxn modelId="{3C3A8341-984C-4963-994B-355953F39369}" type="presOf" srcId="{21F8C639-40DA-4BC7-8E7D-3FA22BEF0C02}" destId="{324C50D4-AEB7-4063-A0B9-4FE047E9756F}" srcOrd="0" destOrd="0" presId="urn:microsoft.com/office/officeart/2005/8/layout/vProcess5"/>
    <dgm:cxn modelId="{3BD129F4-23EF-4A36-BE36-6CFF5AC81767}" type="presOf" srcId="{5359087D-64F5-45D5-BFDD-DE4695C0D6F6}" destId="{BEFEB159-CFCA-4B80-B9D2-ACE115DAC43E}" srcOrd="1" destOrd="0" presId="urn:microsoft.com/office/officeart/2005/8/layout/vProcess5"/>
    <dgm:cxn modelId="{69C4A682-5749-455A-8B57-2AA00C8CC0A4}" type="presOf" srcId="{774A2FC2-6E97-4867-B12B-94E1C9BD2126}" destId="{D017CF46-8887-4ED5-86BD-F11D27E46625}" srcOrd="1" destOrd="0" presId="urn:microsoft.com/office/officeart/2005/8/layout/vProcess5"/>
    <dgm:cxn modelId="{4EB2EEEA-D887-44FC-9901-4EB644322CFC}" srcId="{21F8C639-40DA-4BC7-8E7D-3FA22BEF0C02}" destId="{5359087D-64F5-45D5-BFDD-DE4695C0D6F6}" srcOrd="0" destOrd="0" parTransId="{1560621A-6CA2-47DA-9110-0EA765E15054}" sibTransId="{AAB7147B-AE67-4618-89E9-6DE96C307C58}"/>
    <dgm:cxn modelId="{5CF11792-4E88-45AC-8193-1DF440E63912}" type="presOf" srcId="{3AA2FDF6-FCD8-44EC-83D9-F4B8104BD718}" destId="{8D9E6038-8A87-400C-A759-7912F64738B2}" srcOrd="0" destOrd="0" presId="urn:microsoft.com/office/officeart/2005/8/layout/vProcess5"/>
    <dgm:cxn modelId="{83A1F87A-B3AF-4655-BA2A-A9CC32BA85AA}" srcId="{21F8C639-40DA-4BC7-8E7D-3FA22BEF0C02}" destId="{774A2FC2-6E97-4867-B12B-94E1C9BD2126}" srcOrd="1" destOrd="0" parTransId="{6964FC0B-2C17-4B7B-815C-33C735D33CA4}" sibTransId="{3AA2FDF6-FCD8-44EC-83D9-F4B8104BD718}"/>
    <dgm:cxn modelId="{A97B65D7-DA48-4A5F-A01A-16476B0247A8}" srcId="{21F8C639-40DA-4BC7-8E7D-3FA22BEF0C02}" destId="{AEBAC166-F1B8-4B7F-97A5-786589808706}" srcOrd="2" destOrd="0" parTransId="{86363FC9-1FBF-47E9-9FF2-E20BBC50E875}" sibTransId="{99DE08F0-E6EA-4E78-8068-EFE050651BC0}"/>
    <dgm:cxn modelId="{FD592380-A3DE-4AB9-99E3-9A56E56B28BF}" type="presOf" srcId="{AEBAC166-F1B8-4B7F-97A5-786589808706}" destId="{FF08E891-83D8-4A94-AEA9-51DDEDE2C136}" srcOrd="0" destOrd="0" presId="urn:microsoft.com/office/officeart/2005/8/layout/vProcess5"/>
    <dgm:cxn modelId="{839492C9-C4B4-4323-954E-C61461B6E17C}" type="presOf" srcId="{AEBAC166-F1B8-4B7F-97A5-786589808706}" destId="{81C07E0E-FFEC-4F4C-BC69-12E71C1B011A}" srcOrd="1" destOrd="0" presId="urn:microsoft.com/office/officeart/2005/8/layout/vProcess5"/>
    <dgm:cxn modelId="{ED79E011-97B9-48B2-B146-16904E913915}" type="presOf" srcId="{AAB7147B-AE67-4618-89E9-6DE96C307C58}" destId="{E4C70533-81EA-40E7-8EBF-9EAD24A1A216}" srcOrd="0" destOrd="0" presId="urn:microsoft.com/office/officeart/2005/8/layout/vProcess5"/>
    <dgm:cxn modelId="{84FC6D7B-DC28-4F34-BB9F-296FEFB57C5D}" type="presOf" srcId="{5359087D-64F5-45D5-BFDD-DE4695C0D6F6}" destId="{93F91C4C-5606-4C2F-B139-D688AE00F6E3}" srcOrd="0" destOrd="0" presId="urn:microsoft.com/office/officeart/2005/8/layout/vProcess5"/>
    <dgm:cxn modelId="{E78FAE5C-16B3-4800-97E0-2AA8A3A93704}" type="presOf" srcId="{774A2FC2-6E97-4867-B12B-94E1C9BD2126}" destId="{5B64A5F4-1CD0-4CD9-B3CF-9F9B9CF3ED2E}" srcOrd="0" destOrd="0" presId="urn:microsoft.com/office/officeart/2005/8/layout/vProcess5"/>
    <dgm:cxn modelId="{CAE15AA2-3B95-4703-B01F-70E3F2733979}" type="presParOf" srcId="{324C50D4-AEB7-4063-A0B9-4FE047E9756F}" destId="{22FA9AF9-E4AD-409C-AF80-C181A1AC4018}" srcOrd="0" destOrd="0" presId="urn:microsoft.com/office/officeart/2005/8/layout/vProcess5"/>
    <dgm:cxn modelId="{EB40E800-2813-4637-90F5-09C8B192FDCF}" type="presParOf" srcId="{324C50D4-AEB7-4063-A0B9-4FE047E9756F}" destId="{93F91C4C-5606-4C2F-B139-D688AE00F6E3}" srcOrd="1" destOrd="0" presId="urn:microsoft.com/office/officeart/2005/8/layout/vProcess5"/>
    <dgm:cxn modelId="{C9A6B271-7477-491E-B454-571CF83CBB40}" type="presParOf" srcId="{324C50D4-AEB7-4063-A0B9-4FE047E9756F}" destId="{5B64A5F4-1CD0-4CD9-B3CF-9F9B9CF3ED2E}" srcOrd="2" destOrd="0" presId="urn:microsoft.com/office/officeart/2005/8/layout/vProcess5"/>
    <dgm:cxn modelId="{6A457B1D-CE08-4413-9A59-5BE33333A7F9}" type="presParOf" srcId="{324C50D4-AEB7-4063-A0B9-4FE047E9756F}" destId="{FF08E891-83D8-4A94-AEA9-51DDEDE2C136}" srcOrd="3" destOrd="0" presId="urn:microsoft.com/office/officeart/2005/8/layout/vProcess5"/>
    <dgm:cxn modelId="{CA98A91B-D0E4-4416-BDFA-49096C98A233}" type="presParOf" srcId="{324C50D4-AEB7-4063-A0B9-4FE047E9756F}" destId="{E4C70533-81EA-40E7-8EBF-9EAD24A1A216}" srcOrd="4" destOrd="0" presId="urn:microsoft.com/office/officeart/2005/8/layout/vProcess5"/>
    <dgm:cxn modelId="{602DAC49-9A7B-463D-A612-E1413AD383EC}" type="presParOf" srcId="{324C50D4-AEB7-4063-A0B9-4FE047E9756F}" destId="{8D9E6038-8A87-400C-A759-7912F64738B2}" srcOrd="5" destOrd="0" presId="urn:microsoft.com/office/officeart/2005/8/layout/vProcess5"/>
    <dgm:cxn modelId="{BCACE256-BF05-4E31-864E-D3CEB3143989}" type="presParOf" srcId="{324C50D4-AEB7-4063-A0B9-4FE047E9756F}" destId="{BEFEB159-CFCA-4B80-B9D2-ACE115DAC43E}" srcOrd="6" destOrd="0" presId="urn:microsoft.com/office/officeart/2005/8/layout/vProcess5"/>
    <dgm:cxn modelId="{A785C550-CA5B-4CDF-AEC9-2FC5F654ABF5}" type="presParOf" srcId="{324C50D4-AEB7-4063-A0B9-4FE047E9756F}" destId="{D017CF46-8887-4ED5-86BD-F11D27E46625}" srcOrd="7" destOrd="0" presId="urn:microsoft.com/office/officeart/2005/8/layout/vProcess5"/>
    <dgm:cxn modelId="{CD168371-F2D7-4C31-A7C3-2DFBD1D580BE}" type="presParOf" srcId="{324C50D4-AEB7-4063-A0B9-4FE047E9756F}" destId="{81C07E0E-FFEC-4F4C-BC69-12E71C1B011A}"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A3CF82-1EBC-4FCB-920F-034C29B85E1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44B37A8-6EAF-4BB8-A196-478D3EC52ACC}">
      <dgm:prSet/>
      <dgm:spPr/>
      <dgm:t>
        <a:bodyPr/>
        <a:lstStyle/>
        <a:p>
          <a:r>
            <a:rPr lang="is-IS"/>
            <a:t>Aukinn áhugi á að skýra vandann frekar</a:t>
          </a:r>
          <a:endParaRPr lang="en-US"/>
        </a:p>
      </dgm:t>
    </dgm:pt>
    <dgm:pt modelId="{F3F8DBAD-81FF-49AC-BBA4-4C14EF07997D}" type="parTrans" cxnId="{D4B9DD38-8AC1-4F09-9A9D-3AFDE8FB7518}">
      <dgm:prSet/>
      <dgm:spPr/>
      <dgm:t>
        <a:bodyPr/>
        <a:lstStyle/>
        <a:p>
          <a:endParaRPr lang="en-US"/>
        </a:p>
      </dgm:t>
    </dgm:pt>
    <dgm:pt modelId="{A485CD84-43E6-4716-9FE6-5207AF8A70D9}" type="sibTrans" cxnId="{D4B9DD38-8AC1-4F09-9A9D-3AFDE8FB7518}">
      <dgm:prSet/>
      <dgm:spPr/>
      <dgm:t>
        <a:bodyPr/>
        <a:lstStyle/>
        <a:p>
          <a:endParaRPr lang="en-US"/>
        </a:p>
      </dgm:t>
    </dgm:pt>
    <dgm:pt modelId="{7B37D8AA-DF37-49CC-A484-C960BC615028}">
      <dgm:prSet/>
      <dgm:spPr/>
      <dgm:t>
        <a:bodyPr/>
        <a:lstStyle/>
        <a:p>
          <a:r>
            <a:rPr lang="is-IS"/>
            <a:t>Starfrænir kvillar eru ekki fyllilega útskýrðir </a:t>
          </a:r>
          <a:endParaRPr lang="en-US"/>
        </a:p>
      </dgm:t>
    </dgm:pt>
    <dgm:pt modelId="{56105FAC-1B3A-4B03-9D71-23A989972A74}" type="parTrans" cxnId="{8027F14B-86A8-4945-ABD5-9A78E1A63C7E}">
      <dgm:prSet/>
      <dgm:spPr/>
      <dgm:t>
        <a:bodyPr/>
        <a:lstStyle/>
        <a:p>
          <a:endParaRPr lang="en-US"/>
        </a:p>
      </dgm:t>
    </dgm:pt>
    <dgm:pt modelId="{70496B52-4855-4376-AF8E-6AD48E027502}" type="sibTrans" cxnId="{8027F14B-86A8-4945-ABD5-9A78E1A63C7E}">
      <dgm:prSet/>
      <dgm:spPr/>
      <dgm:t>
        <a:bodyPr/>
        <a:lstStyle/>
        <a:p>
          <a:endParaRPr lang="en-US"/>
        </a:p>
      </dgm:t>
    </dgm:pt>
    <dgm:pt modelId="{E62CEEDD-4D6E-427A-B71D-049420692CE6}">
      <dgm:prSet/>
      <dgm:spPr/>
      <dgm:t>
        <a:bodyPr/>
        <a:lstStyle/>
        <a:p>
          <a:r>
            <a:rPr lang="is-IS"/>
            <a:t>Margþætt vandamál</a:t>
          </a:r>
          <a:endParaRPr lang="en-US"/>
        </a:p>
      </dgm:t>
    </dgm:pt>
    <dgm:pt modelId="{D3C46D8B-FF46-40D3-BB95-365209BCCE93}" type="parTrans" cxnId="{06EF7081-3592-45E5-A493-682D81F7B8C6}">
      <dgm:prSet/>
      <dgm:spPr/>
      <dgm:t>
        <a:bodyPr/>
        <a:lstStyle/>
        <a:p>
          <a:endParaRPr lang="en-US"/>
        </a:p>
      </dgm:t>
    </dgm:pt>
    <dgm:pt modelId="{2CF05D17-41B8-4591-B798-9A1A5204A39B}" type="sibTrans" cxnId="{06EF7081-3592-45E5-A493-682D81F7B8C6}">
      <dgm:prSet/>
      <dgm:spPr/>
      <dgm:t>
        <a:bodyPr/>
        <a:lstStyle/>
        <a:p>
          <a:endParaRPr lang="en-US"/>
        </a:p>
      </dgm:t>
    </dgm:pt>
    <dgm:pt modelId="{8F478A1C-068E-4174-BD60-9EECAA4F5A06}">
      <dgm:prSet/>
      <dgm:spPr/>
      <dgm:t>
        <a:bodyPr/>
        <a:lstStyle/>
        <a:p>
          <a:r>
            <a:rPr lang="is-IS" dirty="0"/>
            <a:t>Miðlæg úrvinnslu taugakerfis á fyrirbærinu og áhrif annarra þátta</a:t>
          </a:r>
          <a:endParaRPr lang="en-US" dirty="0"/>
        </a:p>
      </dgm:t>
    </dgm:pt>
    <dgm:pt modelId="{F0477E94-1DEF-4F8E-A23D-DFB353F67B23}" type="parTrans" cxnId="{98EE09CB-DD00-4943-9226-CE26B85AB72A}">
      <dgm:prSet/>
      <dgm:spPr/>
      <dgm:t>
        <a:bodyPr/>
        <a:lstStyle/>
        <a:p>
          <a:endParaRPr lang="en-US"/>
        </a:p>
      </dgm:t>
    </dgm:pt>
    <dgm:pt modelId="{CC148984-92F0-4A37-A37F-2A01990BB9F1}" type="sibTrans" cxnId="{98EE09CB-DD00-4943-9226-CE26B85AB72A}">
      <dgm:prSet/>
      <dgm:spPr/>
      <dgm:t>
        <a:bodyPr/>
        <a:lstStyle/>
        <a:p>
          <a:endParaRPr lang="en-US"/>
        </a:p>
      </dgm:t>
    </dgm:pt>
    <dgm:pt modelId="{04F3653B-EE57-4F2A-803E-73B895AD8456}">
      <dgm:prSet/>
      <dgm:spPr/>
      <dgm:t>
        <a:bodyPr/>
        <a:lstStyle/>
        <a:p>
          <a:r>
            <a:rPr lang="is-IS" i="1" dirty="0"/>
            <a:t>erfða</a:t>
          </a:r>
          <a:endParaRPr lang="en-US" i="1" dirty="0"/>
        </a:p>
      </dgm:t>
    </dgm:pt>
    <dgm:pt modelId="{432D5613-2A6B-49EA-8780-16C2B5C84440}" type="parTrans" cxnId="{21A882B5-0D16-4B23-97BD-957B687E8BDD}">
      <dgm:prSet/>
      <dgm:spPr/>
      <dgm:t>
        <a:bodyPr/>
        <a:lstStyle/>
        <a:p>
          <a:endParaRPr lang="en-US"/>
        </a:p>
      </dgm:t>
    </dgm:pt>
    <dgm:pt modelId="{0088EB5C-7DF9-452B-8FD7-F866E7FDEEB3}" type="sibTrans" cxnId="{21A882B5-0D16-4B23-97BD-957B687E8BDD}">
      <dgm:prSet/>
      <dgm:spPr/>
      <dgm:t>
        <a:bodyPr/>
        <a:lstStyle/>
        <a:p>
          <a:endParaRPr lang="en-US"/>
        </a:p>
      </dgm:t>
    </dgm:pt>
    <dgm:pt modelId="{CB9F2EB9-DB60-4ED7-8165-091148A78631}">
      <dgm:prSet/>
      <dgm:spPr/>
      <dgm:t>
        <a:bodyPr/>
        <a:lstStyle/>
        <a:p>
          <a:r>
            <a:rPr lang="is-IS" i="1"/>
            <a:t>lífeðlisfræði</a:t>
          </a:r>
          <a:endParaRPr lang="en-US" i="1"/>
        </a:p>
      </dgm:t>
    </dgm:pt>
    <dgm:pt modelId="{8328327D-A4B6-44FE-A2BE-375938AF995C}" type="parTrans" cxnId="{4CE9D4CB-2B59-45A4-B373-FCDB7518B657}">
      <dgm:prSet/>
      <dgm:spPr/>
      <dgm:t>
        <a:bodyPr/>
        <a:lstStyle/>
        <a:p>
          <a:endParaRPr lang="en-US"/>
        </a:p>
      </dgm:t>
    </dgm:pt>
    <dgm:pt modelId="{9D6CB598-A918-4E9A-87E9-B7A3919FC771}" type="sibTrans" cxnId="{4CE9D4CB-2B59-45A4-B373-FCDB7518B657}">
      <dgm:prSet/>
      <dgm:spPr/>
      <dgm:t>
        <a:bodyPr/>
        <a:lstStyle/>
        <a:p>
          <a:endParaRPr lang="en-US"/>
        </a:p>
      </dgm:t>
    </dgm:pt>
    <dgm:pt modelId="{4805BDE5-F94C-4386-9085-F30507E3BD26}">
      <dgm:prSet/>
      <dgm:spPr/>
      <dgm:t>
        <a:bodyPr/>
        <a:lstStyle/>
        <a:p>
          <a:r>
            <a:rPr lang="is-IS" i="1" dirty="0"/>
            <a:t>sálrænna viðbragða</a:t>
          </a:r>
          <a:endParaRPr lang="en-US" i="1" dirty="0"/>
        </a:p>
      </dgm:t>
    </dgm:pt>
    <dgm:pt modelId="{7A684824-AB62-47A7-8E01-E34682017C5E}" type="parTrans" cxnId="{5358BAC7-EFC6-4D30-BB7B-AA51EE4B28BF}">
      <dgm:prSet/>
      <dgm:spPr/>
      <dgm:t>
        <a:bodyPr/>
        <a:lstStyle/>
        <a:p>
          <a:endParaRPr lang="en-US"/>
        </a:p>
      </dgm:t>
    </dgm:pt>
    <dgm:pt modelId="{10DB162A-46FA-4546-A60C-94EDDEC9559D}" type="sibTrans" cxnId="{5358BAC7-EFC6-4D30-BB7B-AA51EE4B28BF}">
      <dgm:prSet/>
      <dgm:spPr/>
      <dgm:t>
        <a:bodyPr/>
        <a:lstStyle/>
        <a:p>
          <a:endParaRPr lang="en-US"/>
        </a:p>
      </dgm:t>
    </dgm:pt>
    <dgm:pt modelId="{98E9A555-E458-4B87-A17C-F6BFFAC4B550}">
      <dgm:prSet/>
      <dgm:spPr/>
      <dgm:t>
        <a:bodyPr/>
        <a:lstStyle/>
        <a:p>
          <a:r>
            <a:rPr lang="is-IS" i="1" dirty="0"/>
            <a:t>félagsaðstæðna og umhverfis</a:t>
          </a:r>
          <a:endParaRPr lang="en-US" i="1" dirty="0"/>
        </a:p>
      </dgm:t>
    </dgm:pt>
    <dgm:pt modelId="{E78A0941-8A28-4156-A3F1-B2052F45DA0B}" type="parTrans" cxnId="{D5C0945C-481E-406F-923A-DC1C23151F83}">
      <dgm:prSet/>
      <dgm:spPr/>
      <dgm:t>
        <a:bodyPr/>
        <a:lstStyle/>
        <a:p>
          <a:endParaRPr lang="en-US"/>
        </a:p>
      </dgm:t>
    </dgm:pt>
    <dgm:pt modelId="{2CBCAEB3-CBBB-4814-A4B8-12696EB31883}" type="sibTrans" cxnId="{D5C0945C-481E-406F-923A-DC1C23151F83}">
      <dgm:prSet/>
      <dgm:spPr/>
      <dgm:t>
        <a:bodyPr/>
        <a:lstStyle/>
        <a:p>
          <a:endParaRPr lang="en-US"/>
        </a:p>
      </dgm:t>
    </dgm:pt>
    <dgm:pt modelId="{D19831DC-4DDF-4D06-B1F7-444042A098E7}">
      <dgm:prSet/>
      <dgm:spPr/>
      <dgm:t>
        <a:bodyPr/>
        <a:lstStyle/>
        <a:p>
          <a:r>
            <a:rPr lang="is-IS" i="1" dirty="0"/>
            <a:t>varnarviðbragða einstaklings</a:t>
          </a:r>
          <a:endParaRPr lang="en-US" i="1" dirty="0"/>
        </a:p>
      </dgm:t>
    </dgm:pt>
    <dgm:pt modelId="{F5929FE6-ABAC-4B7E-98FC-40598C552250}" type="parTrans" cxnId="{EE87E33A-E97A-4DEC-96AF-5353EE3F63B3}">
      <dgm:prSet/>
      <dgm:spPr/>
      <dgm:t>
        <a:bodyPr/>
        <a:lstStyle/>
        <a:p>
          <a:endParaRPr lang="en-US"/>
        </a:p>
      </dgm:t>
    </dgm:pt>
    <dgm:pt modelId="{D0054701-F6CE-423E-8394-276E46641AA8}" type="sibTrans" cxnId="{EE87E33A-E97A-4DEC-96AF-5353EE3F63B3}">
      <dgm:prSet/>
      <dgm:spPr/>
      <dgm:t>
        <a:bodyPr/>
        <a:lstStyle/>
        <a:p>
          <a:endParaRPr lang="en-US"/>
        </a:p>
      </dgm:t>
    </dgm:pt>
    <dgm:pt modelId="{40E62912-B6B9-460D-B44A-6968EB70B649}" type="pres">
      <dgm:prSet presAssocID="{1AA3CF82-1EBC-4FCB-920F-034C29B85E1E}" presName="linear" presStyleCnt="0">
        <dgm:presLayoutVars>
          <dgm:animLvl val="lvl"/>
          <dgm:resizeHandles val="exact"/>
        </dgm:presLayoutVars>
      </dgm:prSet>
      <dgm:spPr/>
      <dgm:t>
        <a:bodyPr/>
        <a:lstStyle/>
        <a:p>
          <a:endParaRPr lang="is-IS"/>
        </a:p>
      </dgm:t>
    </dgm:pt>
    <dgm:pt modelId="{0BF4350F-4714-4C5A-B8FF-DB117C8A654D}" type="pres">
      <dgm:prSet presAssocID="{444B37A8-6EAF-4BB8-A196-478D3EC52ACC}" presName="parentText" presStyleLbl="node1" presStyleIdx="0" presStyleCnt="3">
        <dgm:presLayoutVars>
          <dgm:chMax val="0"/>
          <dgm:bulletEnabled val="1"/>
        </dgm:presLayoutVars>
      </dgm:prSet>
      <dgm:spPr/>
      <dgm:t>
        <a:bodyPr/>
        <a:lstStyle/>
        <a:p>
          <a:endParaRPr lang="is-IS"/>
        </a:p>
      </dgm:t>
    </dgm:pt>
    <dgm:pt modelId="{661ED338-EE69-4187-B625-F807827015C2}" type="pres">
      <dgm:prSet presAssocID="{A485CD84-43E6-4716-9FE6-5207AF8A70D9}" presName="spacer" presStyleCnt="0"/>
      <dgm:spPr/>
    </dgm:pt>
    <dgm:pt modelId="{DEF02FEB-C0AD-4341-824E-4A4ECD5D5F9D}" type="pres">
      <dgm:prSet presAssocID="{7B37D8AA-DF37-49CC-A484-C960BC615028}" presName="parentText" presStyleLbl="node1" presStyleIdx="1" presStyleCnt="3">
        <dgm:presLayoutVars>
          <dgm:chMax val="0"/>
          <dgm:bulletEnabled val="1"/>
        </dgm:presLayoutVars>
      </dgm:prSet>
      <dgm:spPr/>
      <dgm:t>
        <a:bodyPr/>
        <a:lstStyle/>
        <a:p>
          <a:endParaRPr lang="is-IS"/>
        </a:p>
      </dgm:t>
    </dgm:pt>
    <dgm:pt modelId="{B5BED862-F42D-4F4B-9753-B599E734B14C}" type="pres">
      <dgm:prSet presAssocID="{70496B52-4855-4376-AF8E-6AD48E027502}" presName="spacer" presStyleCnt="0"/>
      <dgm:spPr/>
    </dgm:pt>
    <dgm:pt modelId="{D7B62876-9947-4565-B5F4-C6A1105BF56A}" type="pres">
      <dgm:prSet presAssocID="{E62CEEDD-4D6E-427A-B71D-049420692CE6}" presName="parentText" presStyleLbl="node1" presStyleIdx="2" presStyleCnt="3">
        <dgm:presLayoutVars>
          <dgm:chMax val="0"/>
          <dgm:bulletEnabled val="1"/>
        </dgm:presLayoutVars>
      </dgm:prSet>
      <dgm:spPr/>
      <dgm:t>
        <a:bodyPr/>
        <a:lstStyle/>
        <a:p>
          <a:endParaRPr lang="is-IS"/>
        </a:p>
      </dgm:t>
    </dgm:pt>
    <dgm:pt modelId="{F748417E-78F1-47CB-A10E-339D67006E86}" type="pres">
      <dgm:prSet presAssocID="{E62CEEDD-4D6E-427A-B71D-049420692CE6}" presName="childText" presStyleLbl="revTx" presStyleIdx="0" presStyleCnt="1">
        <dgm:presLayoutVars>
          <dgm:bulletEnabled val="1"/>
        </dgm:presLayoutVars>
      </dgm:prSet>
      <dgm:spPr/>
      <dgm:t>
        <a:bodyPr/>
        <a:lstStyle/>
        <a:p>
          <a:endParaRPr lang="is-IS"/>
        </a:p>
      </dgm:t>
    </dgm:pt>
  </dgm:ptLst>
  <dgm:cxnLst>
    <dgm:cxn modelId="{F3B5649E-E00E-47AB-BCF9-1486E4DEFC08}" type="presOf" srcId="{4805BDE5-F94C-4386-9085-F30507E3BD26}" destId="{F748417E-78F1-47CB-A10E-339D67006E86}" srcOrd="0" destOrd="3" presId="urn:microsoft.com/office/officeart/2005/8/layout/vList2"/>
    <dgm:cxn modelId="{B3890865-F19B-4351-AFE1-0C564637DD89}" type="presOf" srcId="{E62CEEDD-4D6E-427A-B71D-049420692CE6}" destId="{D7B62876-9947-4565-B5F4-C6A1105BF56A}" srcOrd="0" destOrd="0" presId="urn:microsoft.com/office/officeart/2005/8/layout/vList2"/>
    <dgm:cxn modelId="{4C0DF139-C351-4C1B-8BB4-C08B23833166}" type="presOf" srcId="{98E9A555-E458-4B87-A17C-F6BFFAC4B550}" destId="{F748417E-78F1-47CB-A10E-339D67006E86}" srcOrd="0" destOrd="4" presId="urn:microsoft.com/office/officeart/2005/8/layout/vList2"/>
    <dgm:cxn modelId="{8027F14B-86A8-4945-ABD5-9A78E1A63C7E}" srcId="{1AA3CF82-1EBC-4FCB-920F-034C29B85E1E}" destId="{7B37D8AA-DF37-49CC-A484-C960BC615028}" srcOrd="1" destOrd="0" parTransId="{56105FAC-1B3A-4B03-9D71-23A989972A74}" sibTransId="{70496B52-4855-4376-AF8E-6AD48E027502}"/>
    <dgm:cxn modelId="{CCC56AE3-A620-44AA-9BC1-D83C4496FADC}" type="presOf" srcId="{CB9F2EB9-DB60-4ED7-8165-091148A78631}" destId="{F748417E-78F1-47CB-A10E-339D67006E86}" srcOrd="0" destOrd="2" presId="urn:microsoft.com/office/officeart/2005/8/layout/vList2"/>
    <dgm:cxn modelId="{21A882B5-0D16-4B23-97BD-957B687E8BDD}" srcId="{8F478A1C-068E-4174-BD60-9EECAA4F5A06}" destId="{04F3653B-EE57-4F2A-803E-73B895AD8456}" srcOrd="0" destOrd="0" parTransId="{432D5613-2A6B-49EA-8780-16C2B5C84440}" sibTransId="{0088EB5C-7DF9-452B-8FD7-F866E7FDEEB3}"/>
    <dgm:cxn modelId="{F45675B7-08E5-44E5-8D90-026A3BB38D46}" type="presOf" srcId="{444B37A8-6EAF-4BB8-A196-478D3EC52ACC}" destId="{0BF4350F-4714-4C5A-B8FF-DB117C8A654D}" srcOrd="0" destOrd="0" presId="urn:microsoft.com/office/officeart/2005/8/layout/vList2"/>
    <dgm:cxn modelId="{EE87E33A-E97A-4DEC-96AF-5353EE3F63B3}" srcId="{8F478A1C-068E-4174-BD60-9EECAA4F5A06}" destId="{D19831DC-4DDF-4D06-B1F7-444042A098E7}" srcOrd="4" destOrd="0" parTransId="{F5929FE6-ABAC-4B7E-98FC-40598C552250}" sibTransId="{D0054701-F6CE-423E-8394-276E46641AA8}"/>
    <dgm:cxn modelId="{D5C0945C-481E-406F-923A-DC1C23151F83}" srcId="{8F478A1C-068E-4174-BD60-9EECAA4F5A06}" destId="{98E9A555-E458-4B87-A17C-F6BFFAC4B550}" srcOrd="3" destOrd="0" parTransId="{E78A0941-8A28-4156-A3F1-B2052F45DA0B}" sibTransId="{2CBCAEB3-CBBB-4814-A4B8-12696EB31883}"/>
    <dgm:cxn modelId="{724C71BC-AF73-4C03-98CE-6FF0579C2D12}" type="presOf" srcId="{04F3653B-EE57-4F2A-803E-73B895AD8456}" destId="{F748417E-78F1-47CB-A10E-339D67006E86}" srcOrd="0" destOrd="1" presId="urn:microsoft.com/office/officeart/2005/8/layout/vList2"/>
    <dgm:cxn modelId="{D4B9DD38-8AC1-4F09-9A9D-3AFDE8FB7518}" srcId="{1AA3CF82-1EBC-4FCB-920F-034C29B85E1E}" destId="{444B37A8-6EAF-4BB8-A196-478D3EC52ACC}" srcOrd="0" destOrd="0" parTransId="{F3F8DBAD-81FF-49AC-BBA4-4C14EF07997D}" sibTransId="{A485CD84-43E6-4716-9FE6-5207AF8A70D9}"/>
    <dgm:cxn modelId="{98EE09CB-DD00-4943-9226-CE26B85AB72A}" srcId="{E62CEEDD-4D6E-427A-B71D-049420692CE6}" destId="{8F478A1C-068E-4174-BD60-9EECAA4F5A06}" srcOrd="0" destOrd="0" parTransId="{F0477E94-1DEF-4F8E-A23D-DFB353F67B23}" sibTransId="{CC148984-92F0-4A37-A37F-2A01990BB9F1}"/>
    <dgm:cxn modelId="{AD56BB95-D84E-4ECA-BC39-EEF1D511404F}" type="presOf" srcId="{8F478A1C-068E-4174-BD60-9EECAA4F5A06}" destId="{F748417E-78F1-47CB-A10E-339D67006E86}" srcOrd="0" destOrd="0" presId="urn:microsoft.com/office/officeart/2005/8/layout/vList2"/>
    <dgm:cxn modelId="{CD68DE37-9579-4F10-81CC-B190FC26EBA1}" type="presOf" srcId="{7B37D8AA-DF37-49CC-A484-C960BC615028}" destId="{DEF02FEB-C0AD-4341-824E-4A4ECD5D5F9D}" srcOrd="0" destOrd="0" presId="urn:microsoft.com/office/officeart/2005/8/layout/vList2"/>
    <dgm:cxn modelId="{AB34BA20-F8B7-4209-A94B-2C0D229026FC}" type="presOf" srcId="{D19831DC-4DDF-4D06-B1F7-444042A098E7}" destId="{F748417E-78F1-47CB-A10E-339D67006E86}" srcOrd="0" destOrd="5" presId="urn:microsoft.com/office/officeart/2005/8/layout/vList2"/>
    <dgm:cxn modelId="{06EF7081-3592-45E5-A493-682D81F7B8C6}" srcId="{1AA3CF82-1EBC-4FCB-920F-034C29B85E1E}" destId="{E62CEEDD-4D6E-427A-B71D-049420692CE6}" srcOrd="2" destOrd="0" parTransId="{D3C46D8B-FF46-40D3-BB95-365209BCCE93}" sibTransId="{2CF05D17-41B8-4591-B798-9A1A5204A39B}"/>
    <dgm:cxn modelId="{5358BAC7-EFC6-4D30-BB7B-AA51EE4B28BF}" srcId="{8F478A1C-068E-4174-BD60-9EECAA4F5A06}" destId="{4805BDE5-F94C-4386-9085-F30507E3BD26}" srcOrd="2" destOrd="0" parTransId="{7A684824-AB62-47A7-8E01-E34682017C5E}" sibTransId="{10DB162A-46FA-4546-A60C-94EDDEC9559D}"/>
    <dgm:cxn modelId="{DD675E87-A678-4038-A3A5-5B9BBDB6CF48}" type="presOf" srcId="{1AA3CF82-1EBC-4FCB-920F-034C29B85E1E}" destId="{40E62912-B6B9-460D-B44A-6968EB70B649}" srcOrd="0" destOrd="0" presId="urn:microsoft.com/office/officeart/2005/8/layout/vList2"/>
    <dgm:cxn modelId="{4CE9D4CB-2B59-45A4-B373-FCDB7518B657}" srcId="{8F478A1C-068E-4174-BD60-9EECAA4F5A06}" destId="{CB9F2EB9-DB60-4ED7-8165-091148A78631}" srcOrd="1" destOrd="0" parTransId="{8328327D-A4B6-44FE-A2BE-375938AF995C}" sibTransId="{9D6CB598-A918-4E9A-87E9-B7A3919FC771}"/>
    <dgm:cxn modelId="{16EAC6B9-A6E5-4788-B17D-15CE56E7564E}" type="presParOf" srcId="{40E62912-B6B9-460D-B44A-6968EB70B649}" destId="{0BF4350F-4714-4C5A-B8FF-DB117C8A654D}" srcOrd="0" destOrd="0" presId="urn:microsoft.com/office/officeart/2005/8/layout/vList2"/>
    <dgm:cxn modelId="{DED9BDB1-18A3-4A27-8403-AE7BCCD68CAB}" type="presParOf" srcId="{40E62912-B6B9-460D-B44A-6968EB70B649}" destId="{661ED338-EE69-4187-B625-F807827015C2}" srcOrd="1" destOrd="0" presId="urn:microsoft.com/office/officeart/2005/8/layout/vList2"/>
    <dgm:cxn modelId="{2CDFBAB7-39C3-4234-B186-96C8708C9273}" type="presParOf" srcId="{40E62912-B6B9-460D-B44A-6968EB70B649}" destId="{DEF02FEB-C0AD-4341-824E-4A4ECD5D5F9D}" srcOrd="2" destOrd="0" presId="urn:microsoft.com/office/officeart/2005/8/layout/vList2"/>
    <dgm:cxn modelId="{493A6221-DDC8-4EA4-AEBC-E21E51FB40EE}" type="presParOf" srcId="{40E62912-B6B9-460D-B44A-6968EB70B649}" destId="{B5BED862-F42D-4F4B-9753-B599E734B14C}" srcOrd="3" destOrd="0" presId="urn:microsoft.com/office/officeart/2005/8/layout/vList2"/>
    <dgm:cxn modelId="{34142A07-2889-44FF-8C8E-E4B15BDE6994}" type="presParOf" srcId="{40E62912-B6B9-460D-B44A-6968EB70B649}" destId="{D7B62876-9947-4565-B5F4-C6A1105BF56A}" srcOrd="4" destOrd="0" presId="urn:microsoft.com/office/officeart/2005/8/layout/vList2"/>
    <dgm:cxn modelId="{3419DE2E-C5C5-406D-A211-FB7703E45DDE}" type="presParOf" srcId="{40E62912-B6B9-460D-B44A-6968EB70B649}" destId="{F748417E-78F1-47CB-A10E-339D67006E86}" srcOrd="5"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64E94E-2A2A-4D98-83AC-308328B739E8}" type="doc">
      <dgm:prSet loTypeId="urn:microsoft.com/office/officeart/2005/8/layout/vList2" loCatId="list" qsTypeId="urn:microsoft.com/office/officeart/2005/8/quickstyle/simple4" qsCatId="simple" csTypeId="urn:microsoft.com/office/officeart/2005/8/colors/colorful1#1" csCatId="colorful" phldr="1"/>
      <dgm:spPr/>
      <dgm:t>
        <a:bodyPr/>
        <a:lstStyle/>
        <a:p>
          <a:endParaRPr lang="en-US"/>
        </a:p>
      </dgm:t>
    </dgm:pt>
    <dgm:pt modelId="{70FD4012-0E9A-4204-B60B-70CCEDEAFB75}">
      <dgm:prSet/>
      <dgm:spPr/>
      <dgm:t>
        <a:bodyPr/>
        <a:lstStyle/>
        <a:p>
          <a:r>
            <a:rPr lang="is-IS" b="0" i="0"/>
            <a:t>5 HT (hydroxytryptan) Serotonin</a:t>
          </a:r>
          <a:endParaRPr lang="en-US"/>
        </a:p>
      </dgm:t>
    </dgm:pt>
    <dgm:pt modelId="{2D6F87C7-E2BD-456C-A0C2-65ACDCDA3B1A}" type="parTrans" cxnId="{C52D842B-CC1F-436C-8CBB-53E74D456BA5}">
      <dgm:prSet/>
      <dgm:spPr/>
      <dgm:t>
        <a:bodyPr/>
        <a:lstStyle/>
        <a:p>
          <a:endParaRPr lang="en-US"/>
        </a:p>
      </dgm:t>
    </dgm:pt>
    <dgm:pt modelId="{25D1F730-394A-4B41-8BF9-E070D3E268EC}" type="sibTrans" cxnId="{C52D842B-CC1F-436C-8CBB-53E74D456BA5}">
      <dgm:prSet/>
      <dgm:spPr/>
      <dgm:t>
        <a:bodyPr/>
        <a:lstStyle/>
        <a:p>
          <a:endParaRPr lang="en-US"/>
        </a:p>
      </dgm:t>
    </dgm:pt>
    <dgm:pt modelId="{D7114CAA-5152-4B57-89ED-B1BC4626904C}">
      <dgm:prSet/>
      <dgm:spPr/>
      <dgm:t>
        <a:bodyPr/>
        <a:lstStyle/>
        <a:p>
          <a:r>
            <a:rPr lang="is-IS" b="0" i="0"/>
            <a:t>Lykilboðefni í meltingarvegi</a:t>
          </a:r>
          <a:endParaRPr lang="en-US"/>
        </a:p>
      </dgm:t>
    </dgm:pt>
    <dgm:pt modelId="{F284267D-F918-4F5E-A1D6-DF045C5B8111}" type="parTrans" cxnId="{9BDDADD4-E925-4042-8FCD-3BA3D9153580}">
      <dgm:prSet/>
      <dgm:spPr/>
      <dgm:t>
        <a:bodyPr/>
        <a:lstStyle/>
        <a:p>
          <a:endParaRPr lang="en-US"/>
        </a:p>
      </dgm:t>
    </dgm:pt>
    <dgm:pt modelId="{793130A1-698A-4C00-BF4D-E9D230D82C3D}" type="sibTrans" cxnId="{9BDDADD4-E925-4042-8FCD-3BA3D9153580}">
      <dgm:prSet/>
      <dgm:spPr/>
      <dgm:t>
        <a:bodyPr/>
        <a:lstStyle/>
        <a:p>
          <a:endParaRPr lang="en-US"/>
        </a:p>
      </dgm:t>
    </dgm:pt>
    <dgm:pt modelId="{11FFCFB8-5DCB-4ABF-8914-3449FCDF0C41}">
      <dgm:prSet/>
      <dgm:spPr/>
      <dgm:t>
        <a:bodyPr/>
        <a:lstStyle/>
        <a:p>
          <a:r>
            <a:rPr lang="is-IS" b="0" i="0" dirty="0"/>
            <a:t>Losað frá </a:t>
          </a:r>
          <a:r>
            <a:rPr lang="is-IS" b="0" i="0" dirty="0" err="1"/>
            <a:t>enterochromaffin</a:t>
          </a:r>
          <a:r>
            <a:rPr lang="is-IS" b="0" i="0" dirty="0"/>
            <a:t> frumum í slímhúð</a:t>
          </a:r>
        </a:p>
      </dgm:t>
    </dgm:pt>
    <dgm:pt modelId="{257213F5-7257-44C9-B6E8-B067CC798A5A}" type="parTrans" cxnId="{7FFAEE25-9DF5-4D62-ADE1-8AF3196E3B76}">
      <dgm:prSet/>
      <dgm:spPr/>
      <dgm:t>
        <a:bodyPr/>
        <a:lstStyle/>
        <a:p>
          <a:endParaRPr lang="en-US"/>
        </a:p>
      </dgm:t>
    </dgm:pt>
    <dgm:pt modelId="{34AB0E8E-768A-4307-BC94-EF77EE413D1B}" type="sibTrans" cxnId="{7FFAEE25-9DF5-4D62-ADE1-8AF3196E3B76}">
      <dgm:prSet/>
      <dgm:spPr/>
      <dgm:t>
        <a:bodyPr/>
        <a:lstStyle/>
        <a:p>
          <a:endParaRPr lang="en-US"/>
        </a:p>
      </dgm:t>
    </dgm:pt>
    <dgm:pt modelId="{1E1FD1DB-3A70-4EFC-ABFF-10F8D617891C}">
      <dgm:prSet/>
      <dgm:spPr/>
      <dgm:t>
        <a:bodyPr/>
        <a:lstStyle/>
        <a:p>
          <a:r>
            <a:rPr lang="is-IS" b="0" i="0"/>
            <a:t>Hæsta hlutfall serotonin í líkamanum er í meltingarvegi</a:t>
          </a:r>
          <a:endParaRPr lang="en-US"/>
        </a:p>
      </dgm:t>
    </dgm:pt>
    <dgm:pt modelId="{58F16CA4-9DEF-431B-9FA4-E6C530BE7764}" type="parTrans" cxnId="{E845E621-C602-4D65-BD0B-33BCB5DB7B3C}">
      <dgm:prSet/>
      <dgm:spPr/>
      <dgm:t>
        <a:bodyPr/>
        <a:lstStyle/>
        <a:p>
          <a:endParaRPr lang="en-US"/>
        </a:p>
      </dgm:t>
    </dgm:pt>
    <dgm:pt modelId="{0150EA2B-A2E5-4EB1-80CB-036B876C9AAA}" type="sibTrans" cxnId="{E845E621-C602-4D65-BD0B-33BCB5DB7B3C}">
      <dgm:prSet/>
      <dgm:spPr/>
      <dgm:t>
        <a:bodyPr/>
        <a:lstStyle/>
        <a:p>
          <a:endParaRPr lang="en-US"/>
        </a:p>
      </dgm:t>
    </dgm:pt>
    <dgm:pt modelId="{0721979B-1CD7-4CD3-880C-CC4FDF71BB0C}">
      <dgm:prSet/>
      <dgm:spPr/>
      <dgm:t>
        <a:bodyPr/>
        <a:lstStyle/>
        <a:p>
          <a:r>
            <a:rPr lang="is-IS" b="0" i="0" dirty="0"/>
            <a:t>Virkjar taugaviðbrögð </a:t>
          </a:r>
          <a:endParaRPr lang="en-US" dirty="0"/>
        </a:p>
      </dgm:t>
    </dgm:pt>
    <dgm:pt modelId="{1557E74E-BC98-4224-A9AD-E2FDCD94DA79}" type="parTrans" cxnId="{5B6EC1E3-85F9-46A2-BDC3-6B7BD1547D24}">
      <dgm:prSet/>
      <dgm:spPr/>
      <dgm:t>
        <a:bodyPr/>
        <a:lstStyle/>
        <a:p>
          <a:endParaRPr lang="en-US"/>
        </a:p>
      </dgm:t>
    </dgm:pt>
    <dgm:pt modelId="{EE7D2D03-892D-4CE0-A31B-907B49CA034A}" type="sibTrans" cxnId="{5B6EC1E3-85F9-46A2-BDC3-6B7BD1547D24}">
      <dgm:prSet/>
      <dgm:spPr/>
      <dgm:t>
        <a:bodyPr/>
        <a:lstStyle/>
        <a:p>
          <a:endParaRPr lang="en-US"/>
        </a:p>
      </dgm:t>
    </dgm:pt>
    <dgm:pt modelId="{7A790FC6-4470-4EE1-BEA0-B6B1765282F9}">
      <dgm:prSet/>
      <dgm:spPr/>
      <dgm:t>
        <a:bodyPr/>
        <a:lstStyle/>
        <a:p>
          <a:r>
            <a:rPr lang="is-IS" b="0" i="0"/>
            <a:t>þarmahreyfingar</a:t>
          </a:r>
          <a:endParaRPr lang="en-US"/>
        </a:p>
      </dgm:t>
    </dgm:pt>
    <dgm:pt modelId="{4ED506D9-11B8-47C2-BC82-0308A65A3F81}" type="parTrans" cxnId="{721BDD36-520E-44AA-A145-92747EF51C3E}">
      <dgm:prSet/>
      <dgm:spPr/>
      <dgm:t>
        <a:bodyPr/>
        <a:lstStyle/>
        <a:p>
          <a:endParaRPr lang="en-US"/>
        </a:p>
      </dgm:t>
    </dgm:pt>
    <dgm:pt modelId="{4F0C5AAE-D081-4B86-87CA-785A00A77BFA}" type="sibTrans" cxnId="{721BDD36-520E-44AA-A145-92747EF51C3E}">
      <dgm:prSet/>
      <dgm:spPr/>
      <dgm:t>
        <a:bodyPr/>
        <a:lstStyle/>
        <a:p>
          <a:endParaRPr lang="en-US"/>
        </a:p>
      </dgm:t>
    </dgm:pt>
    <dgm:pt modelId="{7895FDF2-99D4-42A6-A8E0-73EB3CBB3803}">
      <dgm:prSet/>
      <dgm:spPr/>
      <dgm:t>
        <a:bodyPr/>
        <a:lstStyle/>
        <a:p>
          <a:r>
            <a:rPr lang="is-IS" b="0" i="0"/>
            <a:t>æðagegndræpi</a:t>
          </a:r>
          <a:endParaRPr lang="en-US"/>
        </a:p>
      </dgm:t>
    </dgm:pt>
    <dgm:pt modelId="{D2621A3A-532F-4E55-91FF-42557B9E2881}" type="parTrans" cxnId="{03AF4115-DA44-411E-A536-07EBD9F40CFD}">
      <dgm:prSet/>
      <dgm:spPr/>
      <dgm:t>
        <a:bodyPr/>
        <a:lstStyle/>
        <a:p>
          <a:endParaRPr lang="en-US"/>
        </a:p>
      </dgm:t>
    </dgm:pt>
    <dgm:pt modelId="{798A71C9-570B-4F50-B95B-5DD2FF4EC094}" type="sibTrans" cxnId="{03AF4115-DA44-411E-A536-07EBD9F40CFD}">
      <dgm:prSet/>
      <dgm:spPr/>
      <dgm:t>
        <a:bodyPr/>
        <a:lstStyle/>
        <a:p>
          <a:endParaRPr lang="en-US"/>
        </a:p>
      </dgm:t>
    </dgm:pt>
    <dgm:pt modelId="{D3D8F8DB-16DB-4364-9783-161E44BC9ADE}">
      <dgm:prSet/>
      <dgm:spPr/>
      <dgm:t>
        <a:bodyPr/>
        <a:lstStyle/>
        <a:p>
          <a:r>
            <a:rPr lang="is-IS" b="0" i="0"/>
            <a:t>seyti </a:t>
          </a:r>
          <a:endParaRPr lang="en-US"/>
        </a:p>
      </dgm:t>
    </dgm:pt>
    <dgm:pt modelId="{F2ED88B7-B2BF-4044-9E26-CAF53DC57473}" type="parTrans" cxnId="{C5244B09-1D2A-4C40-B8BE-2FD6C3D92E51}">
      <dgm:prSet/>
      <dgm:spPr/>
      <dgm:t>
        <a:bodyPr/>
        <a:lstStyle/>
        <a:p>
          <a:endParaRPr lang="en-US"/>
        </a:p>
      </dgm:t>
    </dgm:pt>
    <dgm:pt modelId="{BC5B476B-B7F6-452A-8215-6A9D68CF72E7}" type="sibTrans" cxnId="{C5244B09-1D2A-4C40-B8BE-2FD6C3D92E51}">
      <dgm:prSet/>
      <dgm:spPr/>
      <dgm:t>
        <a:bodyPr/>
        <a:lstStyle/>
        <a:p>
          <a:endParaRPr lang="en-US"/>
        </a:p>
      </dgm:t>
    </dgm:pt>
    <dgm:pt modelId="{E8056DCE-03EB-4ACC-AC02-B7386757E0D3}">
      <dgm:prSet/>
      <dgm:spPr/>
      <dgm:t>
        <a:bodyPr/>
        <a:lstStyle/>
        <a:p>
          <a:r>
            <a:rPr lang="is-IS" b="0" i="0"/>
            <a:t>skynjun</a:t>
          </a:r>
          <a:endParaRPr lang="en-US"/>
        </a:p>
      </dgm:t>
    </dgm:pt>
    <dgm:pt modelId="{D860CA4D-E183-4B88-9436-84F23CE73896}" type="parTrans" cxnId="{BA531352-D6B8-4EF2-89D2-17371648BB0C}">
      <dgm:prSet/>
      <dgm:spPr/>
      <dgm:t>
        <a:bodyPr/>
        <a:lstStyle/>
        <a:p>
          <a:endParaRPr lang="en-US"/>
        </a:p>
      </dgm:t>
    </dgm:pt>
    <dgm:pt modelId="{45683A16-1C0A-486C-ADEF-28BD254924D6}" type="sibTrans" cxnId="{BA531352-D6B8-4EF2-89D2-17371648BB0C}">
      <dgm:prSet/>
      <dgm:spPr/>
      <dgm:t>
        <a:bodyPr/>
        <a:lstStyle/>
        <a:p>
          <a:endParaRPr lang="en-US"/>
        </a:p>
      </dgm:t>
    </dgm:pt>
    <dgm:pt modelId="{401F9E6A-750A-4CD2-B454-52FDC8212B93}" type="pres">
      <dgm:prSet presAssocID="{0364E94E-2A2A-4D98-83AC-308328B739E8}" presName="linear" presStyleCnt="0">
        <dgm:presLayoutVars>
          <dgm:animLvl val="lvl"/>
          <dgm:resizeHandles val="exact"/>
        </dgm:presLayoutVars>
      </dgm:prSet>
      <dgm:spPr/>
      <dgm:t>
        <a:bodyPr/>
        <a:lstStyle/>
        <a:p>
          <a:endParaRPr lang="is-IS"/>
        </a:p>
      </dgm:t>
    </dgm:pt>
    <dgm:pt modelId="{0FCA2073-C388-4042-BF85-D3F8C15F3B13}" type="pres">
      <dgm:prSet presAssocID="{70FD4012-0E9A-4204-B60B-70CCEDEAFB75}" presName="parentText" presStyleLbl="node1" presStyleIdx="0" presStyleCnt="5">
        <dgm:presLayoutVars>
          <dgm:chMax val="0"/>
          <dgm:bulletEnabled val="1"/>
        </dgm:presLayoutVars>
      </dgm:prSet>
      <dgm:spPr/>
      <dgm:t>
        <a:bodyPr/>
        <a:lstStyle/>
        <a:p>
          <a:endParaRPr lang="is-IS"/>
        </a:p>
      </dgm:t>
    </dgm:pt>
    <dgm:pt modelId="{519F1BA3-E561-4DA3-8FDC-A1E0B5E6344A}" type="pres">
      <dgm:prSet presAssocID="{25D1F730-394A-4B41-8BF9-E070D3E268EC}" presName="spacer" presStyleCnt="0"/>
      <dgm:spPr/>
    </dgm:pt>
    <dgm:pt modelId="{9153C06C-32AB-4434-B8B8-300BFE1A5283}" type="pres">
      <dgm:prSet presAssocID="{D7114CAA-5152-4B57-89ED-B1BC4626904C}" presName="parentText" presStyleLbl="node1" presStyleIdx="1" presStyleCnt="5">
        <dgm:presLayoutVars>
          <dgm:chMax val="0"/>
          <dgm:bulletEnabled val="1"/>
        </dgm:presLayoutVars>
      </dgm:prSet>
      <dgm:spPr/>
      <dgm:t>
        <a:bodyPr/>
        <a:lstStyle/>
        <a:p>
          <a:endParaRPr lang="is-IS"/>
        </a:p>
      </dgm:t>
    </dgm:pt>
    <dgm:pt modelId="{A6A44C04-253D-4524-9FBA-13D9FEB3709E}" type="pres">
      <dgm:prSet presAssocID="{793130A1-698A-4C00-BF4D-E9D230D82C3D}" presName="spacer" presStyleCnt="0"/>
      <dgm:spPr/>
    </dgm:pt>
    <dgm:pt modelId="{0880CAF5-FFBD-4E5C-A596-4E33FDF1F981}" type="pres">
      <dgm:prSet presAssocID="{11FFCFB8-5DCB-4ABF-8914-3449FCDF0C41}" presName="parentText" presStyleLbl="node1" presStyleIdx="2" presStyleCnt="5">
        <dgm:presLayoutVars>
          <dgm:chMax val="0"/>
          <dgm:bulletEnabled val="1"/>
        </dgm:presLayoutVars>
      </dgm:prSet>
      <dgm:spPr/>
      <dgm:t>
        <a:bodyPr/>
        <a:lstStyle/>
        <a:p>
          <a:endParaRPr lang="is-IS"/>
        </a:p>
      </dgm:t>
    </dgm:pt>
    <dgm:pt modelId="{E1A6AB17-0497-4F23-A23C-8DB1DB5B1473}" type="pres">
      <dgm:prSet presAssocID="{34AB0E8E-768A-4307-BC94-EF77EE413D1B}" presName="spacer" presStyleCnt="0"/>
      <dgm:spPr/>
    </dgm:pt>
    <dgm:pt modelId="{1DAFD09C-6449-4735-B342-D553DD212D2B}" type="pres">
      <dgm:prSet presAssocID="{1E1FD1DB-3A70-4EFC-ABFF-10F8D617891C}" presName="parentText" presStyleLbl="node1" presStyleIdx="3" presStyleCnt="5">
        <dgm:presLayoutVars>
          <dgm:chMax val="0"/>
          <dgm:bulletEnabled val="1"/>
        </dgm:presLayoutVars>
      </dgm:prSet>
      <dgm:spPr/>
      <dgm:t>
        <a:bodyPr/>
        <a:lstStyle/>
        <a:p>
          <a:endParaRPr lang="is-IS"/>
        </a:p>
      </dgm:t>
    </dgm:pt>
    <dgm:pt modelId="{6D3B4C67-DBB1-4775-977D-7B3D64547B3E}" type="pres">
      <dgm:prSet presAssocID="{0150EA2B-A2E5-4EB1-80CB-036B876C9AAA}" presName="spacer" presStyleCnt="0"/>
      <dgm:spPr/>
    </dgm:pt>
    <dgm:pt modelId="{07D42EA0-BF1C-4B2F-988F-36FDC1626FBD}" type="pres">
      <dgm:prSet presAssocID="{0721979B-1CD7-4CD3-880C-CC4FDF71BB0C}" presName="parentText" presStyleLbl="node1" presStyleIdx="4" presStyleCnt="5">
        <dgm:presLayoutVars>
          <dgm:chMax val="0"/>
          <dgm:bulletEnabled val="1"/>
        </dgm:presLayoutVars>
      </dgm:prSet>
      <dgm:spPr/>
      <dgm:t>
        <a:bodyPr/>
        <a:lstStyle/>
        <a:p>
          <a:endParaRPr lang="is-IS"/>
        </a:p>
      </dgm:t>
    </dgm:pt>
    <dgm:pt modelId="{BA4996E1-CEC4-44B9-9BF1-DC0CBCCFEDB3}" type="pres">
      <dgm:prSet presAssocID="{0721979B-1CD7-4CD3-880C-CC4FDF71BB0C}" presName="childText" presStyleLbl="revTx" presStyleIdx="0" presStyleCnt="1">
        <dgm:presLayoutVars>
          <dgm:bulletEnabled val="1"/>
        </dgm:presLayoutVars>
      </dgm:prSet>
      <dgm:spPr/>
      <dgm:t>
        <a:bodyPr/>
        <a:lstStyle/>
        <a:p>
          <a:endParaRPr lang="is-IS"/>
        </a:p>
      </dgm:t>
    </dgm:pt>
  </dgm:ptLst>
  <dgm:cxnLst>
    <dgm:cxn modelId="{C5244B09-1D2A-4C40-B8BE-2FD6C3D92E51}" srcId="{0721979B-1CD7-4CD3-880C-CC4FDF71BB0C}" destId="{D3D8F8DB-16DB-4364-9783-161E44BC9ADE}" srcOrd="2" destOrd="0" parTransId="{F2ED88B7-B2BF-4044-9E26-CAF53DC57473}" sibTransId="{BC5B476B-B7F6-452A-8215-6A9D68CF72E7}"/>
    <dgm:cxn modelId="{7FFAEE25-9DF5-4D62-ADE1-8AF3196E3B76}" srcId="{0364E94E-2A2A-4D98-83AC-308328B739E8}" destId="{11FFCFB8-5DCB-4ABF-8914-3449FCDF0C41}" srcOrd="2" destOrd="0" parTransId="{257213F5-7257-44C9-B6E8-B067CC798A5A}" sibTransId="{34AB0E8E-768A-4307-BC94-EF77EE413D1B}"/>
    <dgm:cxn modelId="{5FD65193-5279-4CDF-ACE2-971344D73665}" type="presOf" srcId="{7895FDF2-99D4-42A6-A8E0-73EB3CBB3803}" destId="{BA4996E1-CEC4-44B9-9BF1-DC0CBCCFEDB3}" srcOrd="0" destOrd="1" presId="urn:microsoft.com/office/officeart/2005/8/layout/vList2"/>
    <dgm:cxn modelId="{96EF1AE4-721F-4020-A439-5BC99E6D298C}" type="presOf" srcId="{1E1FD1DB-3A70-4EFC-ABFF-10F8D617891C}" destId="{1DAFD09C-6449-4735-B342-D553DD212D2B}" srcOrd="0" destOrd="0" presId="urn:microsoft.com/office/officeart/2005/8/layout/vList2"/>
    <dgm:cxn modelId="{03AF4115-DA44-411E-A536-07EBD9F40CFD}" srcId="{0721979B-1CD7-4CD3-880C-CC4FDF71BB0C}" destId="{7895FDF2-99D4-42A6-A8E0-73EB3CBB3803}" srcOrd="1" destOrd="0" parTransId="{D2621A3A-532F-4E55-91FF-42557B9E2881}" sibTransId="{798A71C9-570B-4F50-B95B-5DD2FF4EC094}"/>
    <dgm:cxn modelId="{5B6EC1E3-85F9-46A2-BDC3-6B7BD1547D24}" srcId="{0364E94E-2A2A-4D98-83AC-308328B739E8}" destId="{0721979B-1CD7-4CD3-880C-CC4FDF71BB0C}" srcOrd="4" destOrd="0" parTransId="{1557E74E-BC98-4224-A9AD-E2FDCD94DA79}" sibTransId="{EE7D2D03-892D-4CE0-A31B-907B49CA034A}"/>
    <dgm:cxn modelId="{5848D84A-32CE-4599-803B-89E3499ACA28}" type="presOf" srcId="{11FFCFB8-5DCB-4ABF-8914-3449FCDF0C41}" destId="{0880CAF5-FFBD-4E5C-A596-4E33FDF1F981}" srcOrd="0" destOrd="0" presId="urn:microsoft.com/office/officeart/2005/8/layout/vList2"/>
    <dgm:cxn modelId="{767AD0A8-E9C2-4EBB-809A-C68750E44D4D}" type="presOf" srcId="{D3D8F8DB-16DB-4364-9783-161E44BC9ADE}" destId="{BA4996E1-CEC4-44B9-9BF1-DC0CBCCFEDB3}" srcOrd="0" destOrd="2" presId="urn:microsoft.com/office/officeart/2005/8/layout/vList2"/>
    <dgm:cxn modelId="{721BDD36-520E-44AA-A145-92747EF51C3E}" srcId="{0721979B-1CD7-4CD3-880C-CC4FDF71BB0C}" destId="{7A790FC6-4470-4EE1-BEA0-B6B1765282F9}" srcOrd="0" destOrd="0" parTransId="{4ED506D9-11B8-47C2-BC82-0308A65A3F81}" sibTransId="{4F0C5AAE-D081-4B86-87CA-785A00A77BFA}"/>
    <dgm:cxn modelId="{FF8AABEE-D9A6-47E4-B4B7-FC0F59E51125}" type="presOf" srcId="{0364E94E-2A2A-4D98-83AC-308328B739E8}" destId="{401F9E6A-750A-4CD2-B454-52FDC8212B93}" srcOrd="0" destOrd="0" presId="urn:microsoft.com/office/officeart/2005/8/layout/vList2"/>
    <dgm:cxn modelId="{BA531352-D6B8-4EF2-89D2-17371648BB0C}" srcId="{0721979B-1CD7-4CD3-880C-CC4FDF71BB0C}" destId="{E8056DCE-03EB-4ACC-AC02-B7386757E0D3}" srcOrd="3" destOrd="0" parTransId="{D860CA4D-E183-4B88-9436-84F23CE73896}" sibTransId="{45683A16-1C0A-486C-ADEF-28BD254924D6}"/>
    <dgm:cxn modelId="{77BD1BEA-56E4-4FD2-96F4-8B030D7605A3}" type="presOf" srcId="{D7114CAA-5152-4B57-89ED-B1BC4626904C}" destId="{9153C06C-32AB-4434-B8B8-300BFE1A5283}" srcOrd="0" destOrd="0" presId="urn:microsoft.com/office/officeart/2005/8/layout/vList2"/>
    <dgm:cxn modelId="{E845E621-C602-4D65-BD0B-33BCB5DB7B3C}" srcId="{0364E94E-2A2A-4D98-83AC-308328B739E8}" destId="{1E1FD1DB-3A70-4EFC-ABFF-10F8D617891C}" srcOrd="3" destOrd="0" parTransId="{58F16CA4-9DEF-431B-9FA4-E6C530BE7764}" sibTransId="{0150EA2B-A2E5-4EB1-80CB-036B876C9AAA}"/>
    <dgm:cxn modelId="{FC7124AA-CFB5-4679-B908-F2CEB7B6163B}" type="presOf" srcId="{E8056DCE-03EB-4ACC-AC02-B7386757E0D3}" destId="{BA4996E1-CEC4-44B9-9BF1-DC0CBCCFEDB3}" srcOrd="0" destOrd="3" presId="urn:microsoft.com/office/officeart/2005/8/layout/vList2"/>
    <dgm:cxn modelId="{C52D842B-CC1F-436C-8CBB-53E74D456BA5}" srcId="{0364E94E-2A2A-4D98-83AC-308328B739E8}" destId="{70FD4012-0E9A-4204-B60B-70CCEDEAFB75}" srcOrd="0" destOrd="0" parTransId="{2D6F87C7-E2BD-456C-A0C2-65ACDCDA3B1A}" sibTransId="{25D1F730-394A-4B41-8BF9-E070D3E268EC}"/>
    <dgm:cxn modelId="{8537E2C1-FBC6-4F94-8A0D-744428B99A9E}" type="presOf" srcId="{7A790FC6-4470-4EE1-BEA0-B6B1765282F9}" destId="{BA4996E1-CEC4-44B9-9BF1-DC0CBCCFEDB3}" srcOrd="0" destOrd="0" presId="urn:microsoft.com/office/officeart/2005/8/layout/vList2"/>
    <dgm:cxn modelId="{9BDDADD4-E925-4042-8FCD-3BA3D9153580}" srcId="{0364E94E-2A2A-4D98-83AC-308328B739E8}" destId="{D7114CAA-5152-4B57-89ED-B1BC4626904C}" srcOrd="1" destOrd="0" parTransId="{F284267D-F918-4F5E-A1D6-DF045C5B8111}" sibTransId="{793130A1-698A-4C00-BF4D-E9D230D82C3D}"/>
    <dgm:cxn modelId="{88522FB5-91D7-4D37-93B7-34C10C903A39}" type="presOf" srcId="{0721979B-1CD7-4CD3-880C-CC4FDF71BB0C}" destId="{07D42EA0-BF1C-4B2F-988F-36FDC1626FBD}" srcOrd="0" destOrd="0" presId="urn:microsoft.com/office/officeart/2005/8/layout/vList2"/>
    <dgm:cxn modelId="{1614F122-D6FB-4BE2-B060-22DB39F0C0CA}" type="presOf" srcId="{70FD4012-0E9A-4204-B60B-70CCEDEAFB75}" destId="{0FCA2073-C388-4042-BF85-D3F8C15F3B13}" srcOrd="0" destOrd="0" presId="urn:microsoft.com/office/officeart/2005/8/layout/vList2"/>
    <dgm:cxn modelId="{BC175242-BB1A-4499-9A38-8BD5FDB59F4E}" type="presParOf" srcId="{401F9E6A-750A-4CD2-B454-52FDC8212B93}" destId="{0FCA2073-C388-4042-BF85-D3F8C15F3B13}" srcOrd="0" destOrd="0" presId="urn:microsoft.com/office/officeart/2005/8/layout/vList2"/>
    <dgm:cxn modelId="{F0FE6081-EFBB-4B76-998B-6962C7123823}" type="presParOf" srcId="{401F9E6A-750A-4CD2-B454-52FDC8212B93}" destId="{519F1BA3-E561-4DA3-8FDC-A1E0B5E6344A}" srcOrd="1" destOrd="0" presId="urn:microsoft.com/office/officeart/2005/8/layout/vList2"/>
    <dgm:cxn modelId="{60F34D78-B847-4B62-BD18-342F1333E2B3}" type="presParOf" srcId="{401F9E6A-750A-4CD2-B454-52FDC8212B93}" destId="{9153C06C-32AB-4434-B8B8-300BFE1A5283}" srcOrd="2" destOrd="0" presId="urn:microsoft.com/office/officeart/2005/8/layout/vList2"/>
    <dgm:cxn modelId="{13FFC790-F48D-4F36-9F12-96CB0F33EC13}" type="presParOf" srcId="{401F9E6A-750A-4CD2-B454-52FDC8212B93}" destId="{A6A44C04-253D-4524-9FBA-13D9FEB3709E}" srcOrd="3" destOrd="0" presId="urn:microsoft.com/office/officeart/2005/8/layout/vList2"/>
    <dgm:cxn modelId="{177DE7CE-F2C1-4D29-B48C-AD695544C070}" type="presParOf" srcId="{401F9E6A-750A-4CD2-B454-52FDC8212B93}" destId="{0880CAF5-FFBD-4E5C-A596-4E33FDF1F981}" srcOrd="4" destOrd="0" presId="urn:microsoft.com/office/officeart/2005/8/layout/vList2"/>
    <dgm:cxn modelId="{00B3AD2A-A495-4980-B8F8-CC1349FED8E1}" type="presParOf" srcId="{401F9E6A-750A-4CD2-B454-52FDC8212B93}" destId="{E1A6AB17-0497-4F23-A23C-8DB1DB5B1473}" srcOrd="5" destOrd="0" presId="urn:microsoft.com/office/officeart/2005/8/layout/vList2"/>
    <dgm:cxn modelId="{EDDE1644-30B0-41D7-B195-D937B77471BA}" type="presParOf" srcId="{401F9E6A-750A-4CD2-B454-52FDC8212B93}" destId="{1DAFD09C-6449-4735-B342-D553DD212D2B}" srcOrd="6" destOrd="0" presId="urn:microsoft.com/office/officeart/2005/8/layout/vList2"/>
    <dgm:cxn modelId="{3C8A12F8-0EB6-4C3D-A6A8-9DD2AFEC0548}" type="presParOf" srcId="{401F9E6A-750A-4CD2-B454-52FDC8212B93}" destId="{6D3B4C67-DBB1-4775-977D-7B3D64547B3E}" srcOrd="7" destOrd="0" presId="urn:microsoft.com/office/officeart/2005/8/layout/vList2"/>
    <dgm:cxn modelId="{0A1AAD7A-E80E-4E11-9E0D-14A699A053EF}" type="presParOf" srcId="{401F9E6A-750A-4CD2-B454-52FDC8212B93}" destId="{07D42EA0-BF1C-4B2F-988F-36FDC1626FBD}" srcOrd="8" destOrd="0" presId="urn:microsoft.com/office/officeart/2005/8/layout/vList2"/>
    <dgm:cxn modelId="{76281727-BBCB-430B-AABA-EDD5ADD660E1}" type="presParOf" srcId="{401F9E6A-750A-4CD2-B454-52FDC8212B93}" destId="{BA4996E1-CEC4-44B9-9BF1-DC0CBCCFEDB3}" srcOrd="9"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B534B3-2EE6-4717-9F64-E615B6C5C09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9DAACA6-DD8F-48AA-B480-76773B797C47}">
      <dgm:prSet/>
      <dgm:spPr/>
      <dgm:t>
        <a:bodyPr/>
        <a:lstStyle/>
        <a:p>
          <a:r>
            <a:rPr lang="is-IS" dirty="0"/>
            <a:t>Kviðverkir</a:t>
          </a:r>
          <a:endParaRPr lang="en-US" dirty="0"/>
        </a:p>
      </dgm:t>
    </dgm:pt>
    <dgm:pt modelId="{3FE5033D-18D8-42E0-9DB5-97EC927F9577}" type="parTrans" cxnId="{CF3FBEFE-2672-4655-8D52-9B1BE269F522}">
      <dgm:prSet/>
      <dgm:spPr/>
      <dgm:t>
        <a:bodyPr/>
        <a:lstStyle/>
        <a:p>
          <a:endParaRPr lang="en-US"/>
        </a:p>
      </dgm:t>
    </dgm:pt>
    <dgm:pt modelId="{E2989244-8E90-4925-913F-585A31E36979}" type="sibTrans" cxnId="{CF3FBEFE-2672-4655-8D52-9B1BE269F522}">
      <dgm:prSet/>
      <dgm:spPr/>
      <dgm:t>
        <a:bodyPr/>
        <a:lstStyle/>
        <a:p>
          <a:endParaRPr lang="en-US"/>
        </a:p>
      </dgm:t>
    </dgm:pt>
    <dgm:pt modelId="{C171CE1F-0456-4518-8212-25ED962EC318}">
      <dgm:prSet/>
      <dgm:spPr/>
      <dgm:t>
        <a:bodyPr/>
        <a:lstStyle/>
        <a:p>
          <a:r>
            <a:rPr lang="is-IS" dirty="0"/>
            <a:t>Starfrænir </a:t>
          </a:r>
          <a:r>
            <a:rPr lang="is-IS" dirty="0" err="1"/>
            <a:t>kvillar</a:t>
          </a:r>
          <a:r>
            <a:rPr lang="is-IS" dirty="0"/>
            <a:t> (kviðverkir, </a:t>
          </a:r>
          <a:r>
            <a:rPr lang="is-IS" dirty="0" err="1"/>
            <a:t>dyspepsia</a:t>
          </a:r>
          <a:r>
            <a:rPr lang="is-IS" dirty="0"/>
            <a:t>, IBS, magamígreni)</a:t>
          </a:r>
          <a:endParaRPr lang="en-US" dirty="0"/>
        </a:p>
      </dgm:t>
    </dgm:pt>
    <dgm:pt modelId="{178CA556-5BD1-448A-BB39-CED51DB250F8}" type="parTrans" cxnId="{FCA83359-7CBE-4206-A0BC-6D220961E471}">
      <dgm:prSet/>
      <dgm:spPr/>
      <dgm:t>
        <a:bodyPr/>
        <a:lstStyle/>
        <a:p>
          <a:endParaRPr lang="en-US"/>
        </a:p>
      </dgm:t>
    </dgm:pt>
    <dgm:pt modelId="{9E5F4F04-F4E5-432C-88ED-1532A9010C95}" type="sibTrans" cxnId="{FCA83359-7CBE-4206-A0BC-6D220961E471}">
      <dgm:prSet/>
      <dgm:spPr/>
      <dgm:t>
        <a:bodyPr/>
        <a:lstStyle/>
        <a:p>
          <a:endParaRPr lang="en-US"/>
        </a:p>
      </dgm:t>
    </dgm:pt>
    <dgm:pt modelId="{BD1C5573-531B-42EB-81D5-763AD7017995}">
      <dgm:prSet/>
      <dgm:spPr/>
      <dgm:t>
        <a:bodyPr/>
        <a:lstStyle/>
        <a:p>
          <a:r>
            <a:rPr lang="is-IS" dirty="0"/>
            <a:t>Niðurgangur</a:t>
          </a:r>
          <a:endParaRPr lang="en-US" dirty="0"/>
        </a:p>
      </dgm:t>
    </dgm:pt>
    <dgm:pt modelId="{CB136620-0DDE-422A-8319-6722135FDD00}" type="parTrans" cxnId="{470794FE-3827-4591-922D-84B931F93D4D}">
      <dgm:prSet/>
      <dgm:spPr/>
      <dgm:t>
        <a:bodyPr/>
        <a:lstStyle/>
        <a:p>
          <a:endParaRPr lang="en-US"/>
        </a:p>
      </dgm:t>
    </dgm:pt>
    <dgm:pt modelId="{5AA56CE1-6B85-4365-BCDD-FEC2CD01C384}" type="sibTrans" cxnId="{470794FE-3827-4591-922D-84B931F93D4D}">
      <dgm:prSet/>
      <dgm:spPr/>
      <dgm:t>
        <a:bodyPr/>
        <a:lstStyle/>
        <a:p>
          <a:endParaRPr lang="en-US"/>
        </a:p>
      </dgm:t>
    </dgm:pt>
    <dgm:pt modelId="{E8D73639-8F7D-4C04-B3E6-CDEEA1ED4781}">
      <dgm:prSet/>
      <dgm:spPr/>
      <dgm:t>
        <a:bodyPr/>
        <a:lstStyle/>
        <a:p>
          <a:r>
            <a:rPr lang="is-IS" dirty="0" err="1"/>
            <a:t>Celiac</a:t>
          </a:r>
          <a:r>
            <a:rPr lang="is-IS" dirty="0"/>
            <a:t> sjúkdómur</a:t>
          </a:r>
          <a:endParaRPr lang="en-US" dirty="0"/>
        </a:p>
      </dgm:t>
    </dgm:pt>
    <dgm:pt modelId="{8AC95361-4843-4456-9FC5-D3D62878635F}" type="parTrans" cxnId="{023A33B2-771C-4EB3-A40D-33C20E62DC13}">
      <dgm:prSet/>
      <dgm:spPr/>
      <dgm:t>
        <a:bodyPr/>
        <a:lstStyle/>
        <a:p>
          <a:endParaRPr lang="en-US"/>
        </a:p>
      </dgm:t>
    </dgm:pt>
    <dgm:pt modelId="{3736E284-9F72-405E-AD25-B31000888A40}" type="sibTrans" cxnId="{023A33B2-771C-4EB3-A40D-33C20E62DC13}">
      <dgm:prSet/>
      <dgm:spPr/>
      <dgm:t>
        <a:bodyPr/>
        <a:lstStyle/>
        <a:p>
          <a:endParaRPr lang="en-US"/>
        </a:p>
      </dgm:t>
    </dgm:pt>
    <dgm:pt modelId="{B0EBF14C-7737-4A88-B093-FE596388213A}">
      <dgm:prSet/>
      <dgm:spPr/>
      <dgm:t>
        <a:bodyPr/>
        <a:lstStyle/>
        <a:p>
          <a:r>
            <a:rPr lang="is-IS" dirty="0" err="1"/>
            <a:t>Toddler´s</a:t>
          </a:r>
          <a:r>
            <a:rPr lang="is-IS" dirty="0"/>
            <a:t> </a:t>
          </a:r>
          <a:r>
            <a:rPr lang="is-IS" dirty="0" err="1"/>
            <a:t>diarrhea</a:t>
          </a:r>
          <a:endParaRPr lang="en-US" dirty="0"/>
        </a:p>
      </dgm:t>
    </dgm:pt>
    <dgm:pt modelId="{499D612C-550E-4174-BBF6-281CCC126D95}" type="parTrans" cxnId="{310F822D-AA9E-48C4-BE8B-2425C012E9EF}">
      <dgm:prSet/>
      <dgm:spPr/>
      <dgm:t>
        <a:bodyPr/>
        <a:lstStyle/>
        <a:p>
          <a:endParaRPr lang="en-US"/>
        </a:p>
      </dgm:t>
    </dgm:pt>
    <dgm:pt modelId="{43572CFD-9AFF-4F3B-84EF-FE972150688D}" type="sibTrans" cxnId="{310F822D-AA9E-48C4-BE8B-2425C012E9EF}">
      <dgm:prSet/>
      <dgm:spPr/>
      <dgm:t>
        <a:bodyPr/>
        <a:lstStyle/>
        <a:p>
          <a:endParaRPr lang="en-US"/>
        </a:p>
      </dgm:t>
    </dgm:pt>
    <dgm:pt modelId="{3AD6CF84-CF3A-4EF3-9764-B03248225967}">
      <dgm:prSet/>
      <dgm:spPr/>
      <dgm:t>
        <a:bodyPr/>
        <a:lstStyle/>
        <a:p>
          <a:r>
            <a:rPr lang="is-IS" dirty="0"/>
            <a:t>Bakflæði</a:t>
          </a:r>
          <a:endParaRPr lang="en-US" dirty="0"/>
        </a:p>
      </dgm:t>
    </dgm:pt>
    <dgm:pt modelId="{6FDBC91F-31D3-4D61-97B2-FE3387009021}" type="parTrans" cxnId="{2B7FA2C6-61EC-4381-9DDE-0EBE756A0262}">
      <dgm:prSet/>
      <dgm:spPr/>
      <dgm:t>
        <a:bodyPr/>
        <a:lstStyle/>
        <a:p>
          <a:endParaRPr lang="en-US"/>
        </a:p>
      </dgm:t>
    </dgm:pt>
    <dgm:pt modelId="{1B6FAC37-A27A-4516-B353-8B661D34B591}" type="sibTrans" cxnId="{2B7FA2C6-61EC-4381-9DDE-0EBE756A0262}">
      <dgm:prSet/>
      <dgm:spPr/>
      <dgm:t>
        <a:bodyPr/>
        <a:lstStyle/>
        <a:p>
          <a:endParaRPr lang="en-US"/>
        </a:p>
      </dgm:t>
    </dgm:pt>
    <dgm:pt modelId="{DE1AEA7C-519C-4373-9D59-D699C5946870}">
      <dgm:prSet/>
      <dgm:spPr/>
      <dgm:t>
        <a:bodyPr/>
        <a:lstStyle/>
        <a:p>
          <a:r>
            <a:rPr lang="is-IS" dirty="0"/>
            <a:t>Einkenni eða sjúkdómur</a:t>
          </a:r>
          <a:endParaRPr lang="en-US" dirty="0"/>
        </a:p>
      </dgm:t>
    </dgm:pt>
    <dgm:pt modelId="{087C3DC6-110A-4C48-B69E-118B5B28CDAC}" type="parTrans" cxnId="{E3D81BB1-8944-4311-88FC-EF239D471EB4}">
      <dgm:prSet/>
      <dgm:spPr/>
      <dgm:t>
        <a:bodyPr/>
        <a:lstStyle/>
        <a:p>
          <a:endParaRPr lang="en-US"/>
        </a:p>
      </dgm:t>
    </dgm:pt>
    <dgm:pt modelId="{0DF30D67-98C0-4F28-B78F-9B0C4D4CBD13}" type="sibTrans" cxnId="{E3D81BB1-8944-4311-88FC-EF239D471EB4}">
      <dgm:prSet/>
      <dgm:spPr/>
      <dgm:t>
        <a:bodyPr/>
        <a:lstStyle/>
        <a:p>
          <a:endParaRPr lang="en-US"/>
        </a:p>
      </dgm:t>
    </dgm:pt>
    <dgm:pt modelId="{40D40B82-7D54-4608-A796-8142972BE3EF}">
      <dgm:prSet/>
      <dgm:spPr/>
      <dgm:t>
        <a:bodyPr/>
        <a:lstStyle/>
        <a:p>
          <a:r>
            <a:rPr lang="is-IS" dirty="0" err="1"/>
            <a:t>Eosinophilic</a:t>
          </a:r>
          <a:r>
            <a:rPr lang="is-IS" dirty="0"/>
            <a:t> </a:t>
          </a:r>
          <a:r>
            <a:rPr lang="is-IS" dirty="0" err="1"/>
            <a:t>esophagitis</a:t>
          </a:r>
          <a:endParaRPr lang="en-US" dirty="0"/>
        </a:p>
      </dgm:t>
    </dgm:pt>
    <dgm:pt modelId="{FE330146-7C2C-4D6F-8A00-78570D4E6385}" type="parTrans" cxnId="{4326582F-2EFD-406F-86C6-42D83FB941A9}">
      <dgm:prSet/>
      <dgm:spPr/>
      <dgm:t>
        <a:bodyPr/>
        <a:lstStyle/>
        <a:p>
          <a:endParaRPr lang="en-US"/>
        </a:p>
      </dgm:t>
    </dgm:pt>
    <dgm:pt modelId="{FA32B7D0-1379-477C-A55B-CCEA6FA6636C}" type="sibTrans" cxnId="{4326582F-2EFD-406F-86C6-42D83FB941A9}">
      <dgm:prSet/>
      <dgm:spPr/>
      <dgm:t>
        <a:bodyPr/>
        <a:lstStyle/>
        <a:p>
          <a:endParaRPr lang="en-US"/>
        </a:p>
      </dgm:t>
    </dgm:pt>
    <dgm:pt modelId="{711BAC0B-94BF-4155-A2B1-D6ECA098D5CD}">
      <dgm:prSet/>
      <dgm:spPr/>
      <dgm:t>
        <a:bodyPr/>
        <a:lstStyle/>
        <a:p>
          <a:r>
            <a:rPr lang="is-IS" dirty="0"/>
            <a:t>IBD</a:t>
          </a:r>
          <a:endParaRPr lang="en-US" dirty="0"/>
        </a:p>
      </dgm:t>
    </dgm:pt>
    <dgm:pt modelId="{96AB7AF2-7C5F-4FB3-BE7B-7C3C1462FBCF}" type="parTrans" cxnId="{8AA8EF6B-BA7F-42BB-94AC-CFA197AF1D63}">
      <dgm:prSet/>
      <dgm:spPr/>
      <dgm:t>
        <a:bodyPr/>
        <a:lstStyle/>
        <a:p>
          <a:endParaRPr lang="en-US"/>
        </a:p>
      </dgm:t>
    </dgm:pt>
    <dgm:pt modelId="{0DF22C22-5D2A-4A37-B556-40DA65AB6F10}" type="sibTrans" cxnId="{8AA8EF6B-BA7F-42BB-94AC-CFA197AF1D63}">
      <dgm:prSet/>
      <dgm:spPr/>
      <dgm:t>
        <a:bodyPr/>
        <a:lstStyle/>
        <a:p>
          <a:endParaRPr lang="en-US"/>
        </a:p>
      </dgm:t>
    </dgm:pt>
    <dgm:pt modelId="{5D100406-C5C7-41D4-AC7C-0FB38DC3B0D1}">
      <dgm:prSet/>
      <dgm:spPr/>
      <dgm:t>
        <a:bodyPr/>
        <a:lstStyle/>
        <a:p>
          <a:r>
            <a:rPr lang="is-IS" dirty="0" err="1"/>
            <a:t>Hægðatregða</a:t>
          </a:r>
          <a:endParaRPr lang="en-US" dirty="0"/>
        </a:p>
      </dgm:t>
    </dgm:pt>
    <dgm:pt modelId="{B37402C8-CAFB-418D-B7A5-A1041011767E}" type="parTrans" cxnId="{2FC908A6-1DB4-47FB-9063-FC410D3FE098}">
      <dgm:prSet/>
      <dgm:spPr/>
    </dgm:pt>
    <dgm:pt modelId="{6E97B92B-73A6-45B3-B2F7-A522FF2C2D35}" type="sibTrans" cxnId="{2FC908A6-1DB4-47FB-9063-FC410D3FE098}">
      <dgm:prSet/>
      <dgm:spPr/>
    </dgm:pt>
    <dgm:pt modelId="{CBBD489C-7128-4A97-A8B5-B0E18EA3F930}" type="pres">
      <dgm:prSet presAssocID="{CFB534B3-2EE6-4717-9F64-E615B6C5C09C}" presName="linear" presStyleCnt="0">
        <dgm:presLayoutVars>
          <dgm:animLvl val="lvl"/>
          <dgm:resizeHandles val="exact"/>
        </dgm:presLayoutVars>
      </dgm:prSet>
      <dgm:spPr/>
      <dgm:t>
        <a:bodyPr/>
        <a:lstStyle/>
        <a:p>
          <a:endParaRPr lang="is-IS"/>
        </a:p>
      </dgm:t>
    </dgm:pt>
    <dgm:pt modelId="{A93555DC-DC63-48EC-8C47-85EB52AC3CDC}" type="pres">
      <dgm:prSet presAssocID="{E9DAACA6-DD8F-48AA-B480-76773B797C47}" presName="parentText" presStyleLbl="node1" presStyleIdx="0" presStyleCnt="4">
        <dgm:presLayoutVars>
          <dgm:chMax val="0"/>
          <dgm:bulletEnabled val="1"/>
        </dgm:presLayoutVars>
      </dgm:prSet>
      <dgm:spPr/>
      <dgm:t>
        <a:bodyPr/>
        <a:lstStyle/>
        <a:p>
          <a:endParaRPr lang="is-IS"/>
        </a:p>
      </dgm:t>
    </dgm:pt>
    <dgm:pt modelId="{9D63081B-1100-4A7E-86FC-A618F9888356}" type="pres">
      <dgm:prSet presAssocID="{E9DAACA6-DD8F-48AA-B480-76773B797C47}" presName="childText" presStyleLbl="revTx" presStyleIdx="0" presStyleCnt="3">
        <dgm:presLayoutVars>
          <dgm:bulletEnabled val="1"/>
        </dgm:presLayoutVars>
      </dgm:prSet>
      <dgm:spPr/>
      <dgm:t>
        <a:bodyPr/>
        <a:lstStyle/>
        <a:p>
          <a:endParaRPr lang="is-IS"/>
        </a:p>
      </dgm:t>
    </dgm:pt>
    <dgm:pt modelId="{B101E6D4-AB6C-4A94-9F88-0228A152BF0A}" type="pres">
      <dgm:prSet presAssocID="{BD1C5573-531B-42EB-81D5-763AD7017995}" presName="parentText" presStyleLbl="node1" presStyleIdx="1" presStyleCnt="4">
        <dgm:presLayoutVars>
          <dgm:chMax val="0"/>
          <dgm:bulletEnabled val="1"/>
        </dgm:presLayoutVars>
      </dgm:prSet>
      <dgm:spPr/>
      <dgm:t>
        <a:bodyPr/>
        <a:lstStyle/>
        <a:p>
          <a:endParaRPr lang="is-IS"/>
        </a:p>
      </dgm:t>
    </dgm:pt>
    <dgm:pt modelId="{B8B995CA-185C-4959-91F5-9B577F0C9A8C}" type="pres">
      <dgm:prSet presAssocID="{BD1C5573-531B-42EB-81D5-763AD7017995}" presName="childText" presStyleLbl="revTx" presStyleIdx="1" presStyleCnt="3">
        <dgm:presLayoutVars>
          <dgm:bulletEnabled val="1"/>
        </dgm:presLayoutVars>
      </dgm:prSet>
      <dgm:spPr/>
      <dgm:t>
        <a:bodyPr/>
        <a:lstStyle/>
        <a:p>
          <a:endParaRPr lang="is-IS"/>
        </a:p>
      </dgm:t>
    </dgm:pt>
    <dgm:pt modelId="{567013A7-47BE-467B-A331-8778EA4F06CE}" type="pres">
      <dgm:prSet presAssocID="{5D100406-C5C7-41D4-AC7C-0FB38DC3B0D1}" presName="parentText" presStyleLbl="node1" presStyleIdx="2" presStyleCnt="4">
        <dgm:presLayoutVars>
          <dgm:chMax val="0"/>
          <dgm:bulletEnabled val="1"/>
        </dgm:presLayoutVars>
      </dgm:prSet>
      <dgm:spPr/>
      <dgm:t>
        <a:bodyPr/>
        <a:lstStyle/>
        <a:p>
          <a:endParaRPr lang="is-IS"/>
        </a:p>
      </dgm:t>
    </dgm:pt>
    <dgm:pt modelId="{2028B68E-1B10-40E2-95FB-E2FFD23F6E7C}" type="pres">
      <dgm:prSet presAssocID="{6E97B92B-73A6-45B3-B2F7-A522FF2C2D35}" presName="spacer" presStyleCnt="0"/>
      <dgm:spPr/>
    </dgm:pt>
    <dgm:pt modelId="{6B9C488F-4595-407E-A437-BABAAB36B28A}" type="pres">
      <dgm:prSet presAssocID="{3AD6CF84-CF3A-4EF3-9764-B03248225967}" presName="parentText" presStyleLbl="node1" presStyleIdx="3" presStyleCnt="4">
        <dgm:presLayoutVars>
          <dgm:chMax val="0"/>
          <dgm:bulletEnabled val="1"/>
        </dgm:presLayoutVars>
      </dgm:prSet>
      <dgm:spPr/>
      <dgm:t>
        <a:bodyPr/>
        <a:lstStyle/>
        <a:p>
          <a:endParaRPr lang="is-IS"/>
        </a:p>
      </dgm:t>
    </dgm:pt>
    <dgm:pt modelId="{EEFDDB66-B25E-4877-B979-3B3504B5DF78}" type="pres">
      <dgm:prSet presAssocID="{3AD6CF84-CF3A-4EF3-9764-B03248225967}" presName="childText" presStyleLbl="revTx" presStyleIdx="2" presStyleCnt="3">
        <dgm:presLayoutVars>
          <dgm:bulletEnabled val="1"/>
        </dgm:presLayoutVars>
      </dgm:prSet>
      <dgm:spPr/>
      <dgm:t>
        <a:bodyPr/>
        <a:lstStyle/>
        <a:p>
          <a:endParaRPr lang="is-IS"/>
        </a:p>
      </dgm:t>
    </dgm:pt>
  </dgm:ptLst>
  <dgm:cxnLst>
    <dgm:cxn modelId="{023A33B2-771C-4EB3-A40D-33C20E62DC13}" srcId="{BD1C5573-531B-42EB-81D5-763AD7017995}" destId="{E8D73639-8F7D-4C04-B3E6-CDEEA1ED4781}" srcOrd="0" destOrd="0" parTransId="{8AC95361-4843-4456-9FC5-D3D62878635F}" sibTransId="{3736E284-9F72-405E-AD25-B31000888A40}"/>
    <dgm:cxn modelId="{470794FE-3827-4591-922D-84B931F93D4D}" srcId="{CFB534B3-2EE6-4717-9F64-E615B6C5C09C}" destId="{BD1C5573-531B-42EB-81D5-763AD7017995}" srcOrd="1" destOrd="0" parTransId="{CB136620-0DDE-422A-8319-6722135FDD00}" sibTransId="{5AA56CE1-6B85-4365-BCDD-FEC2CD01C384}"/>
    <dgm:cxn modelId="{93F6EC5A-8827-435F-BB04-7293F9E6C7D5}" type="presOf" srcId="{BD1C5573-531B-42EB-81D5-763AD7017995}" destId="{B101E6D4-AB6C-4A94-9F88-0228A152BF0A}" srcOrd="0" destOrd="0" presId="urn:microsoft.com/office/officeart/2005/8/layout/vList2"/>
    <dgm:cxn modelId="{9E1BDD6F-F18C-476D-AB80-C0DF939D5839}" type="presOf" srcId="{E8D73639-8F7D-4C04-B3E6-CDEEA1ED4781}" destId="{B8B995CA-185C-4959-91F5-9B577F0C9A8C}" srcOrd="0" destOrd="0" presId="urn:microsoft.com/office/officeart/2005/8/layout/vList2"/>
    <dgm:cxn modelId="{2B526BAF-EF51-420F-9F70-F86597F3320D}" type="presOf" srcId="{C171CE1F-0456-4518-8212-25ED962EC318}" destId="{9D63081B-1100-4A7E-86FC-A618F9888356}" srcOrd="0" destOrd="0" presId="urn:microsoft.com/office/officeart/2005/8/layout/vList2"/>
    <dgm:cxn modelId="{BDE11B7C-1A16-49D4-A159-93608503232E}" type="presOf" srcId="{711BAC0B-94BF-4155-A2B1-D6ECA098D5CD}" destId="{B8B995CA-185C-4959-91F5-9B577F0C9A8C}" srcOrd="0" destOrd="1" presId="urn:microsoft.com/office/officeart/2005/8/layout/vList2"/>
    <dgm:cxn modelId="{B467A2AB-9CD2-4042-8316-22217D0A81D8}" type="presOf" srcId="{5D100406-C5C7-41D4-AC7C-0FB38DC3B0D1}" destId="{567013A7-47BE-467B-A331-8778EA4F06CE}" srcOrd="0" destOrd="0" presId="urn:microsoft.com/office/officeart/2005/8/layout/vList2"/>
    <dgm:cxn modelId="{870A1740-03BA-43EA-85A3-476A2853E950}" type="presOf" srcId="{3AD6CF84-CF3A-4EF3-9764-B03248225967}" destId="{6B9C488F-4595-407E-A437-BABAAB36B28A}" srcOrd="0" destOrd="0" presId="urn:microsoft.com/office/officeart/2005/8/layout/vList2"/>
    <dgm:cxn modelId="{E3D81BB1-8944-4311-88FC-EF239D471EB4}" srcId="{3AD6CF84-CF3A-4EF3-9764-B03248225967}" destId="{DE1AEA7C-519C-4373-9D59-D699C5946870}" srcOrd="0" destOrd="0" parTransId="{087C3DC6-110A-4C48-B69E-118B5B28CDAC}" sibTransId="{0DF30D67-98C0-4F28-B78F-9B0C4D4CBD13}"/>
    <dgm:cxn modelId="{775D59B4-E81B-4FB5-A24C-FB970FA566D0}" type="presOf" srcId="{DE1AEA7C-519C-4373-9D59-D699C5946870}" destId="{EEFDDB66-B25E-4877-B979-3B3504B5DF78}" srcOrd="0" destOrd="0" presId="urn:microsoft.com/office/officeart/2005/8/layout/vList2"/>
    <dgm:cxn modelId="{4326582F-2EFD-406F-86C6-42D83FB941A9}" srcId="{3AD6CF84-CF3A-4EF3-9764-B03248225967}" destId="{40D40B82-7D54-4608-A796-8142972BE3EF}" srcOrd="1" destOrd="0" parTransId="{FE330146-7C2C-4D6F-8A00-78570D4E6385}" sibTransId="{FA32B7D0-1379-477C-A55B-CCEA6FA6636C}"/>
    <dgm:cxn modelId="{BB617BC8-89B7-440A-BFB8-A4304937981D}" type="presOf" srcId="{40D40B82-7D54-4608-A796-8142972BE3EF}" destId="{EEFDDB66-B25E-4877-B979-3B3504B5DF78}" srcOrd="0" destOrd="1" presId="urn:microsoft.com/office/officeart/2005/8/layout/vList2"/>
    <dgm:cxn modelId="{310F822D-AA9E-48C4-BE8B-2425C012E9EF}" srcId="{BD1C5573-531B-42EB-81D5-763AD7017995}" destId="{B0EBF14C-7737-4A88-B093-FE596388213A}" srcOrd="2" destOrd="0" parTransId="{499D612C-550E-4174-BBF6-281CCC126D95}" sibTransId="{43572CFD-9AFF-4F3B-84EF-FE972150688D}"/>
    <dgm:cxn modelId="{8AA8EF6B-BA7F-42BB-94AC-CFA197AF1D63}" srcId="{BD1C5573-531B-42EB-81D5-763AD7017995}" destId="{711BAC0B-94BF-4155-A2B1-D6ECA098D5CD}" srcOrd="1" destOrd="0" parTransId="{96AB7AF2-7C5F-4FB3-BE7B-7C3C1462FBCF}" sibTransId="{0DF22C22-5D2A-4A37-B556-40DA65AB6F10}"/>
    <dgm:cxn modelId="{8AAAC6C4-FFAD-4AEA-A611-8F7A11676841}" type="presOf" srcId="{E9DAACA6-DD8F-48AA-B480-76773B797C47}" destId="{A93555DC-DC63-48EC-8C47-85EB52AC3CDC}" srcOrd="0" destOrd="0" presId="urn:microsoft.com/office/officeart/2005/8/layout/vList2"/>
    <dgm:cxn modelId="{2FC908A6-1DB4-47FB-9063-FC410D3FE098}" srcId="{CFB534B3-2EE6-4717-9F64-E615B6C5C09C}" destId="{5D100406-C5C7-41D4-AC7C-0FB38DC3B0D1}" srcOrd="2" destOrd="0" parTransId="{B37402C8-CAFB-418D-B7A5-A1041011767E}" sibTransId="{6E97B92B-73A6-45B3-B2F7-A522FF2C2D35}"/>
    <dgm:cxn modelId="{FCA83359-7CBE-4206-A0BC-6D220961E471}" srcId="{E9DAACA6-DD8F-48AA-B480-76773B797C47}" destId="{C171CE1F-0456-4518-8212-25ED962EC318}" srcOrd="0" destOrd="0" parTransId="{178CA556-5BD1-448A-BB39-CED51DB250F8}" sibTransId="{9E5F4F04-F4E5-432C-88ED-1532A9010C95}"/>
    <dgm:cxn modelId="{5F69D8F2-3EB6-4742-95BD-5541F0689038}" type="presOf" srcId="{B0EBF14C-7737-4A88-B093-FE596388213A}" destId="{B8B995CA-185C-4959-91F5-9B577F0C9A8C}" srcOrd="0" destOrd="2" presId="urn:microsoft.com/office/officeart/2005/8/layout/vList2"/>
    <dgm:cxn modelId="{A789BDDC-A724-4B9F-95BC-8072975DF3BE}" type="presOf" srcId="{CFB534B3-2EE6-4717-9F64-E615B6C5C09C}" destId="{CBBD489C-7128-4A97-A8B5-B0E18EA3F930}" srcOrd="0" destOrd="0" presId="urn:microsoft.com/office/officeart/2005/8/layout/vList2"/>
    <dgm:cxn modelId="{2B7FA2C6-61EC-4381-9DDE-0EBE756A0262}" srcId="{CFB534B3-2EE6-4717-9F64-E615B6C5C09C}" destId="{3AD6CF84-CF3A-4EF3-9764-B03248225967}" srcOrd="3" destOrd="0" parTransId="{6FDBC91F-31D3-4D61-97B2-FE3387009021}" sibTransId="{1B6FAC37-A27A-4516-B353-8B661D34B591}"/>
    <dgm:cxn modelId="{CF3FBEFE-2672-4655-8D52-9B1BE269F522}" srcId="{CFB534B3-2EE6-4717-9F64-E615B6C5C09C}" destId="{E9DAACA6-DD8F-48AA-B480-76773B797C47}" srcOrd="0" destOrd="0" parTransId="{3FE5033D-18D8-42E0-9DB5-97EC927F9577}" sibTransId="{E2989244-8E90-4925-913F-585A31E36979}"/>
    <dgm:cxn modelId="{73B2AACB-8472-4EA8-9615-64FEB86D8DDE}" type="presParOf" srcId="{CBBD489C-7128-4A97-A8B5-B0E18EA3F930}" destId="{A93555DC-DC63-48EC-8C47-85EB52AC3CDC}" srcOrd="0" destOrd="0" presId="urn:microsoft.com/office/officeart/2005/8/layout/vList2"/>
    <dgm:cxn modelId="{1A73DA2F-15BC-4907-8392-36B7086F15EF}" type="presParOf" srcId="{CBBD489C-7128-4A97-A8B5-B0E18EA3F930}" destId="{9D63081B-1100-4A7E-86FC-A618F9888356}" srcOrd="1" destOrd="0" presId="urn:microsoft.com/office/officeart/2005/8/layout/vList2"/>
    <dgm:cxn modelId="{E5B03E11-0DA8-4E72-B446-81207C44CAB1}" type="presParOf" srcId="{CBBD489C-7128-4A97-A8B5-B0E18EA3F930}" destId="{B101E6D4-AB6C-4A94-9F88-0228A152BF0A}" srcOrd="2" destOrd="0" presId="urn:microsoft.com/office/officeart/2005/8/layout/vList2"/>
    <dgm:cxn modelId="{A0704CFB-5224-47A1-89AB-376F61565555}" type="presParOf" srcId="{CBBD489C-7128-4A97-A8B5-B0E18EA3F930}" destId="{B8B995CA-185C-4959-91F5-9B577F0C9A8C}" srcOrd="3" destOrd="0" presId="urn:microsoft.com/office/officeart/2005/8/layout/vList2"/>
    <dgm:cxn modelId="{EC6D5464-B375-4B3F-9760-9A753AC117AC}" type="presParOf" srcId="{CBBD489C-7128-4A97-A8B5-B0E18EA3F930}" destId="{567013A7-47BE-467B-A331-8778EA4F06CE}" srcOrd="4" destOrd="0" presId="urn:microsoft.com/office/officeart/2005/8/layout/vList2"/>
    <dgm:cxn modelId="{9C13DD9C-23BA-4CFB-9242-667D04B3B384}" type="presParOf" srcId="{CBBD489C-7128-4A97-A8B5-B0E18EA3F930}" destId="{2028B68E-1B10-40E2-95FB-E2FFD23F6E7C}" srcOrd="5" destOrd="0" presId="urn:microsoft.com/office/officeart/2005/8/layout/vList2"/>
    <dgm:cxn modelId="{44449EE1-29E2-4F80-8F2B-ECED65835C73}" type="presParOf" srcId="{CBBD489C-7128-4A97-A8B5-B0E18EA3F930}" destId="{6B9C488F-4595-407E-A437-BABAAB36B28A}" srcOrd="6" destOrd="0" presId="urn:microsoft.com/office/officeart/2005/8/layout/vList2"/>
    <dgm:cxn modelId="{4F981EBC-7575-45FE-BCCB-6A65774F88F3}" type="presParOf" srcId="{CBBD489C-7128-4A97-A8B5-B0E18EA3F930}" destId="{EEFDDB66-B25E-4877-B979-3B3504B5DF78}" srcOrd="7" destOrd="0" presId="urn:microsoft.com/office/officeart/2005/8/layout/vList2"/>
  </dgm:cxnLst>
  <dgm:bg/>
  <dgm:whole/>
</dgm:dataModel>
</file>

<file path=ppt/diagrams/data6.xml><?xml version="1.0" encoding="utf-8"?>
<dgm:dataModel xmlns:dgm="http://schemas.openxmlformats.org/drawingml/2006/diagram" xmlns:a="http://schemas.openxmlformats.org/drawingml/2006/main">
  <dgm:ptLst>
    <dgm:pt modelId="{700573B4-8B96-452A-9C3C-E8FAB9EDA6F0}"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928CAB07-1F26-418A-93D6-7CC955360D7C}">
      <dgm:prSet/>
      <dgm:spPr/>
      <dgm:t>
        <a:bodyPr/>
        <a:lstStyle/>
        <a:p>
          <a:pPr>
            <a:lnSpc>
              <a:spcPct val="100000"/>
            </a:lnSpc>
            <a:defRPr b="1"/>
          </a:pPr>
          <a:r>
            <a:rPr lang="en-US" b="0" i="0"/>
            <a:t>Merki um skert frásog</a:t>
          </a:r>
          <a:endParaRPr lang="en-US"/>
        </a:p>
      </dgm:t>
    </dgm:pt>
    <dgm:pt modelId="{B12CD29B-6FAF-4243-B5C9-4A445534165B}" type="parTrans" cxnId="{25C5A178-0550-4A59-900B-5FFBB342CB60}">
      <dgm:prSet/>
      <dgm:spPr/>
      <dgm:t>
        <a:bodyPr/>
        <a:lstStyle/>
        <a:p>
          <a:endParaRPr lang="en-US"/>
        </a:p>
      </dgm:t>
    </dgm:pt>
    <dgm:pt modelId="{8561907A-9A88-40AA-B459-F63C858A2D2A}" type="sibTrans" cxnId="{25C5A178-0550-4A59-900B-5FFBB342CB60}">
      <dgm:prSet/>
      <dgm:spPr/>
      <dgm:t>
        <a:bodyPr/>
        <a:lstStyle/>
        <a:p>
          <a:endParaRPr lang="en-US"/>
        </a:p>
      </dgm:t>
    </dgm:pt>
    <dgm:pt modelId="{AD4456B6-A2D8-456A-88D5-6B820125549B}">
      <dgm:prSet/>
      <dgm:spPr/>
      <dgm:t>
        <a:bodyPr/>
        <a:lstStyle/>
        <a:p>
          <a:pPr>
            <a:lnSpc>
              <a:spcPct val="100000"/>
            </a:lnSpc>
          </a:pPr>
          <a:r>
            <a:rPr lang="en-US" sz="1300" b="0" i="0" dirty="0"/>
            <a:t>Steatorrhea</a:t>
          </a:r>
          <a:endParaRPr lang="en-US" sz="1300" dirty="0"/>
        </a:p>
      </dgm:t>
    </dgm:pt>
    <dgm:pt modelId="{B4990154-CB92-4E75-92D8-9DE075CA7744}" type="parTrans" cxnId="{E96FDD68-A094-4C7B-A294-2430E78A20A3}">
      <dgm:prSet/>
      <dgm:spPr/>
      <dgm:t>
        <a:bodyPr/>
        <a:lstStyle/>
        <a:p>
          <a:endParaRPr lang="en-US"/>
        </a:p>
      </dgm:t>
    </dgm:pt>
    <dgm:pt modelId="{8642563E-F562-4C53-B203-BE760F737A57}" type="sibTrans" cxnId="{E96FDD68-A094-4C7B-A294-2430E78A20A3}">
      <dgm:prSet/>
      <dgm:spPr/>
      <dgm:t>
        <a:bodyPr/>
        <a:lstStyle/>
        <a:p>
          <a:endParaRPr lang="en-US"/>
        </a:p>
      </dgm:t>
    </dgm:pt>
    <dgm:pt modelId="{53B22236-FBFD-4CAB-8ACE-990206B38704}">
      <dgm:prSet/>
      <dgm:spPr/>
      <dgm:t>
        <a:bodyPr/>
        <a:lstStyle/>
        <a:p>
          <a:pPr>
            <a:lnSpc>
              <a:spcPct val="100000"/>
            </a:lnSpc>
          </a:pPr>
          <a:r>
            <a:rPr lang="en-US" sz="1300" b="0" i="0"/>
            <a:t>Þyngdartap</a:t>
          </a:r>
          <a:endParaRPr lang="en-US" sz="1300"/>
        </a:p>
      </dgm:t>
    </dgm:pt>
    <dgm:pt modelId="{8B47E0B7-AE9C-423E-B26D-CD4E4C27738F}" type="parTrans" cxnId="{A36A4D03-13C3-4925-BDF0-844D5C18BD58}">
      <dgm:prSet/>
      <dgm:spPr/>
      <dgm:t>
        <a:bodyPr/>
        <a:lstStyle/>
        <a:p>
          <a:endParaRPr lang="en-US"/>
        </a:p>
      </dgm:t>
    </dgm:pt>
    <dgm:pt modelId="{59C793C8-AC24-4DB8-AFEF-486B97F0E12E}" type="sibTrans" cxnId="{A36A4D03-13C3-4925-BDF0-844D5C18BD58}">
      <dgm:prSet/>
      <dgm:spPr/>
      <dgm:t>
        <a:bodyPr/>
        <a:lstStyle/>
        <a:p>
          <a:endParaRPr lang="en-US"/>
        </a:p>
      </dgm:t>
    </dgm:pt>
    <dgm:pt modelId="{CB6A9220-C5DF-4F2F-9F0B-20F17B5F5B16}">
      <dgm:prSet custT="1"/>
      <dgm:spPr/>
      <dgm:t>
        <a:bodyPr/>
        <a:lstStyle/>
        <a:p>
          <a:pPr>
            <a:lnSpc>
              <a:spcPct val="100000"/>
            </a:lnSpc>
          </a:pPr>
          <a:r>
            <a:rPr lang="en-US" sz="1300" b="0" i="0" dirty="0" err="1"/>
            <a:t>Járnskortur</a:t>
          </a:r>
          <a:r>
            <a:rPr lang="en-US" sz="1300" b="0" i="0" dirty="0"/>
            <a:t>, </a:t>
          </a:r>
          <a:r>
            <a:rPr lang="en-US" sz="1300" b="0" i="0" dirty="0" err="1"/>
            <a:t>vítamínskortur</a:t>
          </a:r>
          <a:endParaRPr lang="en-US" sz="1300" b="0" i="0" dirty="0"/>
        </a:p>
        <a:p>
          <a:pPr>
            <a:lnSpc>
              <a:spcPct val="100000"/>
            </a:lnSpc>
          </a:pPr>
          <a:endParaRPr lang="en-US" sz="1300" b="0" i="0" dirty="0"/>
        </a:p>
        <a:p>
          <a:pPr>
            <a:lnSpc>
              <a:spcPct val="100000"/>
            </a:lnSpc>
          </a:pPr>
          <a:r>
            <a:rPr lang="en-US" sz="1600" b="0" i="0" dirty="0" err="1"/>
            <a:t>Önnur</a:t>
          </a:r>
          <a:r>
            <a:rPr lang="en-US" sz="1600" b="0" i="0" dirty="0"/>
            <a:t> </a:t>
          </a:r>
          <a:r>
            <a:rPr lang="en-US" sz="1600" b="0" i="0" dirty="0" err="1"/>
            <a:t>meltingareinkenn</a:t>
          </a:r>
          <a:r>
            <a:rPr lang="en-US" sz="1300" b="0" i="0" dirty="0" err="1"/>
            <a:t>i</a:t>
          </a:r>
          <a:endParaRPr lang="en-US" sz="1300" b="0" i="0" dirty="0"/>
        </a:p>
        <a:p>
          <a:pPr>
            <a:lnSpc>
              <a:spcPct val="100000"/>
            </a:lnSpc>
          </a:pPr>
          <a:r>
            <a:rPr lang="en-US" sz="1300" b="0" i="0" dirty="0" err="1"/>
            <a:t>Hægðatregða</a:t>
          </a:r>
          <a:endParaRPr lang="en-US" sz="1300" b="0" i="0" dirty="0"/>
        </a:p>
        <a:p>
          <a:pPr>
            <a:lnSpc>
              <a:spcPct val="100000"/>
            </a:lnSpc>
          </a:pPr>
          <a:r>
            <a:rPr lang="en-US" sz="1300" b="0" i="0" dirty="0" err="1"/>
            <a:t>Kviðverkir</a:t>
          </a:r>
          <a:endParaRPr lang="en-US" sz="1300" dirty="0"/>
        </a:p>
      </dgm:t>
    </dgm:pt>
    <dgm:pt modelId="{AA2011BE-386A-40D4-9C91-96A0030E6930}" type="parTrans" cxnId="{B96FB7B9-5769-4B1C-A82A-AB6C0E841A60}">
      <dgm:prSet/>
      <dgm:spPr/>
      <dgm:t>
        <a:bodyPr/>
        <a:lstStyle/>
        <a:p>
          <a:endParaRPr lang="en-US"/>
        </a:p>
      </dgm:t>
    </dgm:pt>
    <dgm:pt modelId="{36406022-F095-448C-867B-14694C7458A0}" type="sibTrans" cxnId="{B96FB7B9-5769-4B1C-A82A-AB6C0E841A60}">
      <dgm:prSet/>
      <dgm:spPr/>
      <dgm:t>
        <a:bodyPr/>
        <a:lstStyle/>
        <a:p>
          <a:endParaRPr lang="en-US"/>
        </a:p>
      </dgm:t>
    </dgm:pt>
    <dgm:pt modelId="{F18F1AFE-3F73-41D5-A82D-B83731C8F039}">
      <dgm:prSet/>
      <dgm:spPr/>
      <dgm:t>
        <a:bodyPr/>
        <a:lstStyle/>
        <a:p>
          <a:pPr>
            <a:lnSpc>
              <a:spcPct val="100000"/>
            </a:lnSpc>
            <a:defRPr b="1"/>
          </a:pPr>
          <a:r>
            <a:rPr lang="en-US" b="0" i="0"/>
            <a:t>Önnur einkenni</a:t>
          </a:r>
          <a:endParaRPr lang="en-US"/>
        </a:p>
      </dgm:t>
    </dgm:pt>
    <dgm:pt modelId="{314AD285-AA41-4CEB-B19F-6F2D704ED1FD}" type="parTrans" cxnId="{B4C75663-E99A-460D-A18A-9673BBC131BC}">
      <dgm:prSet/>
      <dgm:spPr/>
      <dgm:t>
        <a:bodyPr/>
        <a:lstStyle/>
        <a:p>
          <a:endParaRPr lang="en-US"/>
        </a:p>
      </dgm:t>
    </dgm:pt>
    <dgm:pt modelId="{EF1D51E5-D2C4-4431-9C07-C81E6C288369}" type="sibTrans" cxnId="{B4C75663-E99A-460D-A18A-9673BBC131BC}">
      <dgm:prSet/>
      <dgm:spPr/>
      <dgm:t>
        <a:bodyPr/>
        <a:lstStyle/>
        <a:p>
          <a:endParaRPr lang="en-US"/>
        </a:p>
      </dgm:t>
    </dgm:pt>
    <dgm:pt modelId="{F02676E0-B2E8-4CA5-B865-077402CFF93E}">
      <dgm:prSet/>
      <dgm:spPr/>
      <dgm:t>
        <a:bodyPr/>
        <a:lstStyle/>
        <a:p>
          <a:pPr>
            <a:lnSpc>
              <a:spcPct val="100000"/>
            </a:lnSpc>
          </a:pPr>
          <a:r>
            <a:rPr lang="en-US" b="0" i="0" dirty="0" err="1"/>
            <a:t>Vöxtur</a:t>
          </a:r>
          <a:r>
            <a:rPr lang="en-US" b="0" i="0" dirty="0"/>
            <a:t> og </a:t>
          </a:r>
          <a:r>
            <a:rPr lang="en-US" b="0" i="0" dirty="0" err="1"/>
            <a:t>þroski</a:t>
          </a:r>
          <a:endParaRPr lang="en-US" dirty="0"/>
        </a:p>
      </dgm:t>
    </dgm:pt>
    <dgm:pt modelId="{C4116E18-7531-4B37-B9F8-E4A53899065E}" type="parTrans" cxnId="{B03143D8-5EE5-4937-AA25-7B7907971194}">
      <dgm:prSet/>
      <dgm:spPr/>
      <dgm:t>
        <a:bodyPr/>
        <a:lstStyle/>
        <a:p>
          <a:endParaRPr lang="en-US"/>
        </a:p>
      </dgm:t>
    </dgm:pt>
    <dgm:pt modelId="{08A6161F-F375-4765-A4A6-E85EEE8717F9}" type="sibTrans" cxnId="{B03143D8-5EE5-4937-AA25-7B7907971194}">
      <dgm:prSet/>
      <dgm:spPr/>
      <dgm:t>
        <a:bodyPr/>
        <a:lstStyle/>
        <a:p>
          <a:endParaRPr lang="en-US"/>
        </a:p>
      </dgm:t>
    </dgm:pt>
    <dgm:pt modelId="{52E09369-CDD0-40E8-A249-47955AFDB4D0}">
      <dgm:prSet/>
      <dgm:spPr/>
      <dgm:t>
        <a:bodyPr/>
        <a:lstStyle/>
        <a:p>
          <a:pPr>
            <a:lnSpc>
              <a:spcPct val="100000"/>
            </a:lnSpc>
          </a:pPr>
          <a:r>
            <a:rPr lang="en-US" b="0" i="0" dirty="0" err="1"/>
            <a:t>Taugakerfiseinkenni</a:t>
          </a:r>
          <a:endParaRPr lang="en-US" b="0" i="0" dirty="0"/>
        </a:p>
      </dgm:t>
    </dgm:pt>
    <dgm:pt modelId="{84832A96-761F-4500-BF02-6237638C24A8}" type="parTrans" cxnId="{055E3985-4D3F-436C-B645-E16D25A4D510}">
      <dgm:prSet/>
      <dgm:spPr/>
      <dgm:t>
        <a:bodyPr/>
        <a:lstStyle/>
        <a:p>
          <a:endParaRPr lang="en-US"/>
        </a:p>
      </dgm:t>
    </dgm:pt>
    <dgm:pt modelId="{42594A9B-DD33-4D79-A392-CDCB786F3B24}" type="sibTrans" cxnId="{055E3985-4D3F-436C-B645-E16D25A4D510}">
      <dgm:prSet/>
      <dgm:spPr/>
      <dgm:t>
        <a:bodyPr/>
        <a:lstStyle/>
        <a:p>
          <a:endParaRPr lang="en-US"/>
        </a:p>
      </dgm:t>
    </dgm:pt>
    <dgm:pt modelId="{F42B87FA-8942-4793-A32E-A09934D9B512}">
      <dgm:prSet/>
      <dgm:spPr/>
      <dgm:t>
        <a:bodyPr/>
        <a:lstStyle/>
        <a:p>
          <a:pPr>
            <a:lnSpc>
              <a:spcPct val="100000"/>
            </a:lnSpc>
          </a:pPr>
          <a:r>
            <a:rPr lang="en-US" b="0" i="0" dirty="0" err="1"/>
            <a:t>Lifrarsjúkdómur</a:t>
          </a:r>
          <a:endParaRPr lang="en-US" b="0" i="0" dirty="0"/>
        </a:p>
        <a:p>
          <a:pPr>
            <a:lnSpc>
              <a:spcPct val="100000"/>
            </a:lnSpc>
          </a:pPr>
          <a:r>
            <a:rPr lang="en-US" b="0" i="0" dirty="0" err="1"/>
            <a:t>Útbrot</a:t>
          </a:r>
          <a:endParaRPr lang="en-US" b="0" i="0" dirty="0"/>
        </a:p>
        <a:p>
          <a:pPr>
            <a:lnSpc>
              <a:spcPct val="100000"/>
            </a:lnSpc>
          </a:pPr>
          <a:r>
            <a:rPr lang="en-US" b="0" i="0" dirty="0"/>
            <a:t>Dermatitis herpetiformis</a:t>
          </a:r>
          <a:endParaRPr lang="en-US" dirty="0"/>
        </a:p>
      </dgm:t>
    </dgm:pt>
    <dgm:pt modelId="{A46984FC-3AC4-4958-9486-D8C39B88396D}" type="parTrans" cxnId="{E0EDE9B7-8C45-4636-B2F0-9D29346B36CA}">
      <dgm:prSet/>
      <dgm:spPr/>
      <dgm:t>
        <a:bodyPr/>
        <a:lstStyle/>
        <a:p>
          <a:endParaRPr lang="en-US"/>
        </a:p>
      </dgm:t>
    </dgm:pt>
    <dgm:pt modelId="{3935B329-435A-44AA-A53B-E5DEEBDE6D77}" type="sibTrans" cxnId="{E0EDE9B7-8C45-4636-B2F0-9D29346B36CA}">
      <dgm:prSet/>
      <dgm:spPr/>
      <dgm:t>
        <a:bodyPr/>
        <a:lstStyle/>
        <a:p>
          <a:endParaRPr lang="en-US"/>
        </a:p>
      </dgm:t>
    </dgm:pt>
    <dgm:pt modelId="{8FB09948-F1D2-4E49-91AB-71930F29607E}">
      <dgm:prSet/>
      <dgm:spPr/>
      <dgm:t>
        <a:bodyPr/>
        <a:lstStyle/>
        <a:p>
          <a:pPr>
            <a:lnSpc>
              <a:spcPct val="100000"/>
            </a:lnSpc>
          </a:pPr>
          <a:r>
            <a:rPr lang="en-US" b="0" i="0" dirty="0" err="1"/>
            <a:t>Glerungsgallar</a:t>
          </a:r>
          <a:r>
            <a:rPr lang="en-US" b="0" i="0" dirty="0"/>
            <a:t> í </a:t>
          </a:r>
          <a:r>
            <a:rPr lang="en-US" b="0" i="0" dirty="0" err="1"/>
            <a:t>fullorðinstönnum</a:t>
          </a:r>
          <a:r>
            <a:rPr lang="en-US" b="0" i="0" dirty="0"/>
            <a:t> </a:t>
          </a:r>
          <a:endParaRPr lang="en-US" dirty="0"/>
        </a:p>
      </dgm:t>
    </dgm:pt>
    <dgm:pt modelId="{26C5662C-B791-4277-9DF0-C1EA85F621BC}" type="parTrans" cxnId="{DF65CFF8-C383-423B-AEBA-D03D4674BE7A}">
      <dgm:prSet/>
      <dgm:spPr/>
      <dgm:t>
        <a:bodyPr/>
        <a:lstStyle/>
        <a:p>
          <a:endParaRPr lang="en-US"/>
        </a:p>
      </dgm:t>
    </dgm:pt>
    <dgm:pt modelId="{C3BC24E0-070E-45E5-9D60-321069879B91}" type="sibTrans" cxnId="{DF65CFF8-C383-423B-AEBA-D03D4674BE7A}">
      <dgm:prSet/>
      <dgm:spPr/>
      <dgm:t>
        <a:bodyPr/>
        <a:lstStyle/>
        <a:p>
          <a:endParaRPr lang="en-US"/>
        </a:p>
      </dgm:t>
    </dgm:pt>
    <dgm:pt modelId="{6108B0A1-E0E5-4E04-9224-B330C0950E86}">
      <dgm:prSet/>
      <dgm:spPr/>
      <dgm:t>
        <a:bodyPr/>
        <a:lstStyle/>
        <a:p>
          <a:pPr>
            <a:lnSpc>
              <a:spcPct val="100000"/>
            </a:lnSpc>
          </a:pPr>
          <a:r>
            <a:rPr lang="en-US" b="0" i="0" dirty="0"/>
            <a:t>Metabolic bone disease</a:t>
          </a:r>
          <a:endParaRPr lang="en-US" dirty="0"/>
        </a:p>
      </dgm:t>
    </dgm:pt>
    <dgm:pt modelId="{B90EEB6B-632D-488E-B4C9-5F8B20E4F48D}" type="parTrans" cxnId="{3B49E528-988D-4879-9F78-D18356515A87}">
      <dgm:prSet/>
      <dgm:spPr/>
      <dgm:t>
        <a:bodyPr/>
        <a:lstStyle/>
        <a:p>
          <a:endParaRPr lang="en-US"/>
        </a:p>
      </dgm:t>
    </dgm:pt>
    <dgm:pt modelId="{829CD4C7-BC99-4699-94BD-001017F9C248}" type="sibTrans" cxnId="{3B49E528-988D-4879-9F78-D18356515A87}">
      <dgm:prSet/>
      <dgm:spPr/>
      <dgm:t>
        <a:bodyPr/>
        <a:lstStyle/>
        <a:p>
          <a:endParaRPr lang="en-US"/>
        </a:p>
      </dgm:t>
    </dgm:pt>
    <dgm:pt modelId="{27F39E9E-4971-4025-8E6A-4415541A2DFD}">
      <dgm:prSet/>
      <dgm:spPr/>
      <dgm:t>
        <a:bodyPr/>
        <a:lstStyle/>
        <a:p>
          <a:pPr>
            <a:lnSpc>
              <a:spcPct val="100000"/>
            </a:lnSpc>
          </a:pPr>
          <a:r>
            <a:rPr lang="en-US" b="0" i="0"/>
            <a:t>Liðbólgur, liðverkir</a:t>
          </a:r>
          <a:endParaRPr lang="en-US"/>
        </a:p>
      </dgm:t>
    </dgm:pt>
    <dgm:pt modelId="{26086A64-5A5F-4860-A291-F7D5E18D4018}" type="parTrans" cxnId="{1B69F8BC-57E3-4E49-BA93-47321A0AFD99}">
      <dgm:prSet/>
      <dgm:spPr/>
      <dgm:t>
        <a:bodyPr/>
        <a:lstStyle/>
        <a:p>
          <a:endParaRPr lang="en-US"/>
        </a:p>
      </dgm:t>
    </dgm:pt>
    <dgm:pt modelId="{5C6BA91E-5856-4D40-A108-34734EBDAAF5}" type="sibTrans" cxnId="{1B69F8BC-57E3-4E49-BA93-47321A0AFD99}">
      <dgm:prSet/>
      <dgm:spPr/>
      <dgm:t>
        <a:bodyPr/>
        <a:lstStyle/>
        <a:p>
          <a:endParaRPr lang="en-US"/>
        </a:p>
      </dgm:t>
    </dgm:pt>
    <dgm:pt modelId="{AD2561FA-BD40-435B-BDE2-D531F355A2B2}">
      <dgm:prSet/>
      <dgm:spPr/>
      <dgm:t>
        <a:bodyPr/>
        <a:lstStyle/>
        <a:p>
          <a:pPr>
            <a:lnSpc>
              <a:spcPct val="100000"/>
            </a:lnSpc>
          </a:pPr>
          <a:r>
            <a:rPr lang="en-US" b="0" i="0" dirty="0"/>
            <a:t>Cardiomyopathy </a:t>
          </a:r>
          <a:endParaRPr lang="en-US" dirty="0"/>
        </a:p>
      </dgm:t>
    </dgm:pt>
    <dgm:pt modelId="{A7FCF842-D9F8-4082-B016-6F4DA1F272C9}" type="parTrans" cxnId="{983DCAD7-59C6-4638-A60C-831285B49EC1}">
      <dgm:prSet/>
      <dgm:spPr/>
      <dgm:t>
        <a:bodyPr/>
        <a:lstStyle/>
        <a:p>
          <a:endParaRPr lang="en-US"/>
        </a:p>
      </dgm:t>
    </dgm:pt>
    <dgm:pt modelId="{8651C525-A25B-457B-BDA7-CE8B64BF7A4A}" type="sibTrans" cxnId="{983DCAD7-59C6-4638-A60C-831285B49EC1}">
      <dgm:prSet/>
      <dgm:spPr/>
      <dgm:t>
        <a:bodyPr/>
        <a:lstStyle/>
        <a:p>
          <a:endParaRPr lang="en-US"/>
        </a:p>
      </dgm:t>
    </dgm:pt>
    <dgm:pt modelId="{42E639F2-5B36-4776-AA8C-6B567F0B6ED4}" type="pres">
      <dgm:prSet presAssocID="{700573B4-8B96-452A-9C3C-E8FAB9EDA6F0}" presName="root" presStyleCnt="0">
        <dgm:presLayoutVars>
          <dgm:dir/>
          <dgm:resizeHandles val="exact"/>
        </dgm:presLayoutVars>
      </dgm:prSet>
      <dgm:spPr/>
      <dgm:t>
        <a:bodyPr/>
        <a:lstStyle/>
        <a:p>
          <a:endParaRPr lang="is-IS"/>
        </a:p>
      </dgm:t>
    </dgm:pt>
    <dgm:pt modelId="{F2BF9732-11E8-49FE-BD2F-4F3BFCDF1DAF}" type="pres">
      <dgm:prSet presAssocID="{928CAB07-1F26-418A-93D6-7CC955360D7C}" presName="compNode" presStyleCnt="0"/>
      <dgm:spPr/>
    </dgm:pt>
    <dgm:pt modelId="{88A7AAD8-9F36-4460-9DF5-FDBD91137F24}" type="pres">
      <dgm:prSet presAssocID="{928CAB07-1F26-418A-93D6-7CC955360D7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Fortune Cookie"/>
        </a:ext>
      </dgm:extLst>
    </dgm:pt>
    <dgm:pt modelId="{265FE666-0A8B-435D-8E64-74B6AFC696A3}" type="pres">
      <dgm:prSet presAssocID="{928CAB07-1F26-418A-93D6-7CC955360D7C}" presName="iconSpace" presStyleCnt="0"/>
      <dgm:spPr/>
    </dgm:pt>
    <dgm:pt modelId="{D1447DAF-E483-4C4C-BC89-C7A5CDE74D66}" type="pres">
      <dgm:prSet presAssocID="{928CAB07-1F26-418A-93D6-7CC955360D7C}" presName="parTx" presStyleLbl="revTx" presStyleIdx="0" presStyleCnt="4">
        <dgm:presLayoutVars>
          <dgm:chMax val="0"/>
          <dgm:chPref val="0"/>
        </dgm:presLayoutVars>
      </dgm:prSet>
      <dgm:spPr/>
      <dgm:t>
        <a:bodyPr/>
        <a:lstStyle/>
        <a:p>
          <a:endParaRPr lang="is-IS"/>
        </a:p>
      </dgm:t>
    </dgm:pt>
    <dgm:pt modelId="{48A6BBCA-529B-47A3-B374-7312CC379027}" type="pres">
      <dgm:prSet presAssocID="{928CAB07-1F26-418A-93D6-7CC955360D7C}" presName="txSpace" presStyleCnt="0"/>
      <dgm:spPr/>
    </dgm:pt>
    <dgm:pt modelId="{9500D0C7-7174-44FE-8864-2E0E784B1F5A}" type="pres">
      <dgm:prSet presAssocID="{928CAB07-1F26-418A-93D6-7CC955360D7C}" presName="desTx" presStyleLbl="revTx" presStyleIdx="1" presStyleCnt="4">
        <dgm:presLayoutVars/>
      </dgm:prSet>
      <dgm:spPr/>
      <dgm:t>
        <a:bodyPr/>
        <a:lstStyle/>
        <a:p>
          <a:endParaRPr lang="is-IS"/>
        </a:p>
      </dgm:t>
    </dgm:pt>
    <dgm:pt modelId="{69F98C12-3911-4543-93CF-4B31DE0C0962}" type="pres">
      <dgm:prSet presAssocID="{8561907A-9A88-40AA-B459-F63C858A2D2A}" presName="sibTrans" presStyleCnt="0"/>
      <dgm:spPr/>
    </dgm:pt>
    <dgm:pt modelId="{1FABE3A2-FC21-480A-8B28-F814C65ECFD0}" type="pres">
      <dgm:prSet presAssocID="{F18F1AFE-3F73-41D5-A82D-B83731C8F039}" presName="compNode" presStyleCnt="0"/>
      <dgm:spPr/>
    </dgm:pt>
    <dgm:pt modelId="{1B8A6485-4803-4CB1-9B68-4ECA3CFF0E5B}" type="pres">
      <dgm:prSet presAssocID="{F18F1AFE-3F73-41D5-A82D-B83731C8F03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Brain"/>
        </a:ext>
      </dgm:extLst>
    </dgm:pt>
    <dgm:pt modelId="{C8B69E61-DA7D-4E8F-9FB2-A19B6CF9F983}" type="pres">
      <dgm:prSet presAssocID="{F18F1AFE-3F73-41D5-A82D-B83731C8F039}" presName="iconSpace" presStyleCnt="0"/>
      <dgm:spPr/>
    </dgm:pt>
    <dgm:pt modelId="{2BAC37BF-97DA-4CC6-982B-DCBA7DEC1784}" type="pres">
      <dgm:prSet presAssocID="{F18F1AFE-3F73-41D5-A82D-B83731C8F039}" presName="parTx" presStyleLbl="revTx" presStyleIdx="2" presStyleCnt="4">
        <dgm:presLayoutVars>
          <dgm:chMax val="0"/>
          <dgm:chPref val="0"/>
        </dgm:presLayoutVars>
      </dgm:prSet>
      <dgm:spPr/>
      <dgm:t>
        <a:bodyPr/>
        <a:lstStyle/>
        <a:p>
          <a:endParaRPr lang="is-IS"/>
        </a:p>
      </dgm:t>
    </dgm:pt>
    <dgm:pt modelId="{EA61E1BB-6DC9-4F3F-A6F6-F2DEFBE92E72}" type="pres">
      <dgm:prSet presAssocID="{F18F1AFE-3F73-41D5-A82D-B83731C8F039}" presName="txSpace" presStyleCnt="0"/>
      <dgm:spPr/>
    </dgm:pt>
    <dgm:pt modelId="{1E2F37C7-0A1A-4D4A-87BB-B69F83347935}" type="pres">
      <dgm:prSet presAssocID="{F18F1AFE-3F73-41D5-A82D-B83731C8F039}" presName="desTx" presStyleLbl="revTx" presStyleIdx="3" presStyleCnt="4">
        <dgm:presLayoutVars/>
      </dgm:prSet>
      <dgm:spPr/>
      <dgm:t>
        <a:bodyPr/>
        <a:lstStyle/>
        <a:p>
          <a:endParaRPr lang="is-IS"/>
        </a:p>
      </dgm:t>
    </dgm:pt>
  </dgm:ptLst>
  <dgm:cxnLst>
    <dgm:cxn modelId="{A36A4D03-13C3-4925-BDF0-844D5C18BD58}" srcId="{928CAB07-1F26-418A-93D6-7CC955360D7C}" destId="{53B22236-FBFD-4CAB-8ACE-990206B38704}" srcOrd="1" destOrd="0" parTransId="{8B47E0B7-AE9C-423E-B26D-CD4E4C27738F}" sibTransId="{59C793C8-AC24-4DB8-AFEF-486B97F0E12E}"/>
    <dgm:cxn modelId="{B4C75663-E99A-460D-A18A-9673BBC131BC}" srcId="{700573B4-8B96-452A-9C3C-E8FAB9EDA6F0}" destId="{F18F1AFE-3F73-41D5-A82D-B83731C8F039}" srcOrd="1" destOrd="0" parTransId="{314AD285-AA41-4CEB-B19F-6F2D704ED1FD}" sibTransId="{EF1D51E5-D2C4-4431-9C07-C81E6C288369}"/>
    <dgm:cxn modelId="{B96FB7B9-5769-4B1C-A82A-AB6C0E841A60}" srcId="{928CAB07-1F26-418A-93D6-7CC955360D7C}" destId="{CB6A9220-C5DF-4F2F-9F0B-20F17B5F5B16}" srcOrd="2" destOrd="0" parTransId="{AA2011BE-386A-40D4-9C91-96A0030E6930}" sibTransId="{36406022-F095-448C-867B-14694C7458A0}"/>
    <dgm:cxn modelId="{E96FDD68-A094-4C7B-A294-2430E78A20A3}" srcId="{928CAB07-1F26-418A-93D6-7CC955360D7C}" destId="{AD4456B6-A2D8-456A-88D5-6B820125549B}" srcOrd="0" destOrd="0" parTransId="{B4990154-CB92-4E75-92D8-9DE075CA7744}" sibTransId="{8642563E-F562-4C53-B203-BE760F737A57}"/>
    <dgm:cxn modelId="{25C5A178-0550-4A59-900B-5FFBB342CB60}" srcId="{700573B4-8B96-452A-9C3C-E8FAB9EDA6F0}" destId="{928CAB07-1F26-418A-93D6-7CC955360D7C}" srcOrd="0" destOrd="0" parTransId="{B12CD29B-6FAF-4243-B5C9-4A445534165B}" sibTransId="{8561907A-9A88-40AA-B459-F63C858A2D2A}"/>
    <dgm:cxn modelId="{08B89764-D7D4-4879-B04F-B643783797BF}" type="presOf" srcId="{F42B87FA-8942-4793-A32E-A09934D9B512}" destId="{1E2F37C7-0A1A-4D4A-87BB-B69F83347935}" srcOrd="0" destOrd="2" presId="urn:microsoft.com/office/officeart/2018/5/layout/CenteredIconLabelDescriptionList"/>
    <dgm:cxn modelId="{3A5F5107-8758-4454-B2E9-BACF9A17D1DC}" type="presOf" srcId="{52E09369-CDD0-40E8-A249-47955AFDB4D0}" destId="{1E2F37C7-0A1A-4D4A-87BB-B69F83347935}" srcOrd="0" destOrd="1" presId="urn:microsoft.com/office/officeart/2018/5/layout/CenteredIconLabelDescriptionList"/>
    <dgm:cxn modelId="{3FF6A779-AEBA-410F-89C7-9F39C012DF52}" type="presOf" srcId="{53B22236-FBFD-4CAB-8ACE-990206B38704}" destId="{9500D0C7-7174-44FE-8864-2E0E784B1F5A}" srcOrd="0" destOrd="1" presId="urn:microsoft.com/office/officeart/2018/5/layout/CenteredIconLabelDescriptionList"/>
    <dgm:cxn modelId="{939DD9F9-B7F9-4D63-B7E6-06BC60CB09C5}" type="presOf" srcId="{F18F1AFE-3F73-41D5-A82D-B83731C8F039}" destId="{2BAC37BF-97DA-4CC6-982B-DCBA7DEC1784}" srcOrd="0" destOrd="0" presId="urn:microsoft.com/office/officeart/2018/5/layout/CenteredIconLabelDescriptionList"/>
    <dgm:cxn modelId="{D5EB5A55-AD3E-4B88-95D1-EF13B7FE8F5B}" type="presOf" srcId="{8FB09948-F1D2-4E49-91AB-71930F29607E}" destId="{1E2F37C7-0A1A-4D4A-87BB-B69F83347935}" srcOrd="0" destOrd="3" presId="urn:microsoft.com/office/officeart/2018/5/layout/CenteredIconLabelDescriptionList"/>
    <dgm:cxn modelId="{055E3985-4D3F-436C-B645-E16D25A4D510}" srcId="{F18F1AFE-3F73-41D5-A82D-B83731C8F039}" destId="{52E09369-CDD0-40E8-A249-47955AFDB4D0}" srcOrd="1" destOrd="0" parTransId="{84832A96-761F-4500-BF02-6237638C24A8}" sibTransId="{42594A9B-DD33-4D79-A392-CDCB786F3B24}"/>
    <dgm:cxn modelId="{9CDBDF04-5A27-44E8-AD17-8E365620F117}" type="presOf" srcId="{27F39E9E-4971-4025-8E6A-4415541A2DFD}" destId="{1E2F37C7-0A1A-4D4A-87BB-B69F83347935}" srcOrd="0" destOrd="5" presId="urn:microsoft.com/office/officeart/2018/5/layout/CenteredIconLabelDescriptionList"/>
    <dgm:cxn modelId="{328300BA-197E-41FB-A167-956641EE4438}" type="presOf" srcId="{700573B4-8B96-452A-9C3C-E8FAB9EDA6F0}" destId="{42E639F2-5B36-4776-AA8C-6B567F0B6ED4}" srcOrd="0" destOrd="0" presId="urn:microsoft.com/office/officeart/2018/5/layout/CenteredIconLabelDescriptionList"/>
    <dgm:cxn modelId="{34CF2724-84F9-4C3C-8DA6-25EC00D4DE62}" type="presOf" srcId="{CB6A9220-C5DF-4F2F-9F0B-20F17B5F5B16}" destId="{9500D0C7-7174-44FE-8864-2E0E784B1F5A}" srcOrd="0" destOrd="2" presId="urn:microsoft.com/office/officeart/2018/5/layout/CenteredIconLabelDescriptionList"/>
    <dgm:cxn modelId="{87082092-8FE0-44D1-8CBF-B83E425C9788}" type="presOf" srcId="{928CAB07-1F26-418A-93D6-7CC955360D7C}" destId="{D1447DAF-E483-4C4C-BC89-C7A5CDE74D66}" srcOrd="0" destOrd="0" presId="urn:microsoft.com/office/officeart/2018/5/layout/CenteredIconLabelDescriptionList"/>
    <dgm:cxn modelId="{983DCAD7-59C6-4638-A60C-831285B49EC1}" srcId="{F18F1AFE-3F73-41D5-A82D-B83731C8F039}" destId="{AD2561FA-BD40-435B-BDE2-D531F355A2B2}" srcOrd="6" destOrd="0" parTransId="{A7FCF842-D9F8-4082-B016-6F4DA1F272C9}" sibTransId="{8651C525-A25B-457B-BDA7-CE8B64BF7A4A}"/>
    <dgm:cxn modelId="{1B69F8BC-57E3-4E49-BA93-47321A0AFD99}" srcId="{F18F1AFE-3F73-41D5-A82D-B83731C8F039}" destId="{27F39E9E-4971-4025-8E6A-4415541A2DFD}" srcOrd="5" destOrd="0" parTransId="{26086A64-5A5F-4860-A291-F7D5E18D4018}" sibTransId="{5C6BA91E-5856-4D40-A108-34734EBDAAF5}"/>
    <dgm:cxn modelId="{B68DECD7-DA53-4A28-88D0-B4EECAB84531}" type="presOf" srcId="{AD2561FA-BD40-435B-BDE2-D531F355A2B2}" destId="{1E2F37C7-0A1A-4D4A-87BB-B69F83347935}" srcOrd="0" destOrd="6" presId="urn:microsoft.com/office/officeart/2018/5/layout/CenteredIconLabelDescriptionList"/>
    <dgm:cxn modelId="{E0EDE9B7-8C45-4636-B2F0-9D29346B36CA}" srcId="{F18F1AFE-3F73-41D5-A82D-B83731C8F039}" destId="{F42B87FA-8942-4793-A32E-A09934D9B512}" srcOrd="2" destOrd="0" parTransId="{A46984FC-3AC4-4958-9486-D8C39B88396D}" sibTransId="{3935B329-435A-44AA-A53B-E5DEEBDE6D77}"/>
    <dgm:cxn modelId="{4E2BF16F-0CFF-499D-BD44-406C2B43C77F}" type="presOf" srcId="{AD4456B6-A2D8-456A-88D5-6B820125549B}" destId="{9500D0C7-7174-44FE-8864-2E0E784B1F5A}" srcOrd="0" destOrd="0" presId="urn:microsoft.com/office/officeart/2018/5/layout/CenteredIconLabelDescriptionList"/>
    <dgm:cxn modelId="{B03143D8-5EE5-4937-AA25-7B7907971194}" srcId="{F18F1AFE-3F73-41D5-A82D-B83731C8F039}" destId="{F02676E0-B2E8-4CA5-B865-077402CFF93E}" srcOrd="0" destOrd="0" parTransId="{C4116E18-7531-4B37-B9F8-E4A53899065E}" sibTransId="{08A6161F-F375-4765-A4A6-E85EEE8717F9}"/>
    <dgm:cxn modelId="{DF65CFF8-C383-423B-AEBA-D03D4674BE7A}" srcId="{F18F1AFE-3F73-41D5-A82D-B83731C8F039}" destId="{8FB09948-F1D2-4E49-91AB-71930F29607E}" srcOrd="3" destOrd="0" parTransId="{26C5662C-B791-4277-9DF0-C1EA85F621BC}" sibTransId="{C3BC24E0-070E-45E5-9D60-321069879B91}"/>
    <dgm:cxn modelId="{3B49E528-988D-4879-9F78-D18356515A87}" srcId="{F18F1AFE-3F73-41D5-A82D-B83731C8F039}" destId="{6108B0A1-E0E5-4E04-9224-B330C0950E86}" srcOrd="4" destOrd="0" parTransId="{B90EEB6B-632D-488E-B4C9-5F8B20E4F48D}" sibTransId="{829CD4C7-BC99-4699-94BD-001017F9C248}"/>
    <dgm:cxn modelId="{045C9BD3-6E4F-4960-9433-79C7AB07E870}" type="presOf" srcId="{6108B0A1-E0E5-4E04-9224-B330C0950E86}" destId="{1E2F37C7-0A1A-4D4A-87BB-B69F83347935}" srcOrd="0" destOrd="4" presId="urn:microsoft.com/office/officeart/2018/5/layout/CenteredIconLabelDescriptionList"/>
    <dgm:cxn modelId="{3E60E7D8-B9D9-429A-81A9-7FA0971C5FE4}" type="presOf" srcId="{F02676E0-B2E8-4CA5-B865-077402CFF93E}" destId="{1E2F37C7-0A1A-4D4A-87BB-B69F83347935}" srcOrd="0" destOrd="0" presId="urn:microsoft.com/office/officeart/2018/5/layout/CenteredIconLabelDescriptionList"/>
    <dgm:cxn modelId="{0498F598-C7F3-40CA-AA01-CFC91BD2E8BE}" type="presParOf" srcId="{42E639F2-5B36-4776-AA8C-6B567F0B6ED4}" destId="{F2BF9732-11E8-49FE-BD2F-4F3BFCDF1DAF}" srcOrd="0" destOrd="0" presId="urn:microsoft.com/office/officeart/2018/5/layout/CenteredIconLabelDescriptionList"/>
    <dgm:cxn modelId="{C5B9C01D-D75E-4318-B06E-911DC54F2633}" type="presParOf" srcId="{F2BF9732-11E8-49FE-BD2F-4F3BFCDF1DAF}" destId="{88A7AAD8-9F36-4460-9DF5-FDBD91137F24}" srcOrd="0" destOrd="0" presId="urn:microsoft.com/office/officeart/2018/5/layout/CenteredIconLabelDescriptionList"/>
    <dgm:cxn modelId="{DC68A1A9-C668-4AD9-B69E-B85E4AA2D737}" type="presParOf" srcId="{F2BF9732-11E8-49FE-BD2F-4F3BFCDF1DAF}" destId="{265FE666-0A8B-435D-8E64-74B6AFC696A3}" srcOrd="1" destOrd="0" presId="urn:microsoft.com/office/officeart/2018/5/layout/CenteredIconLabelDescriptionList"/>
    <dgm:cxn modelId="{AAF42AD6-1179-4F83-B1C1-D43263726075}" type="presParOf" srcId="{F2BF9732-11E8-49FE-BD2F-4F3BFCDF1DAF}" destId="{D1447DAF-E483-4C4C-BC89-C7A5CDE74D66}" srcOrd="2" destOrd="0" presId="urn:microsoft.com/office/officeart/2018/5/layout/CenteredIconLabelDescriptionList"/>
    <dgm:cxn modelId="{35B0DBEC-AEEB-4411-9561-D7C4584D3870}" type="presParOf" srcId="{F2BF9732-11E8-49FE-BD2F-4F3BFCDF1DAF}" destId="{48A6BBCA-529B-47A3-B374-7312CC379027}" srcOrd="3" destOrd="0" presId="urn:microsoft.com/office/officeart/2018/5/layout/CenteredIconLabelDescriptionList"/>
    <dgm:cxn modelId="{E645950B-5BD6-4F48-9E21-85FB6373096D}" type="presParOf" srcId="{F2BF9732-11E8-49FE-BD2F-4F3BFCDF1DAF}" destId="{9500D0C7-7174-44FE-8864-2E0E784B1F5A}" srcOrd="4" destOrd="0" presId="urn:microsoft.com/office/officeart/2018/5/layout/CenteredIconLabelDescriptionList"/>
    <dgm:cxn modelId="{7247EB80-A2AF-48FA-B6B1-A3A6974D6597}" type="presParOf" srcId="{42E639F2-5B36-4776-AA8C-6B567F0B6ED4}" destId="{69F98C12-3911-4543-93CF-4B31DE0C0962}" srcOrd="1" destOrd="0" presId="urn:microsoft.com/office/officeart/2018/5/layout/CenteredIconLabelDescriptionList"/>
    <dgm:cxn modelId="{2B2D68CA-AEF2-4E43-B4EC-B174BB465720}" type="presParOf" srcId="{42E639F2-5B36-4776-AA8C-6B567F0B6ED4}" destId="{1FABE3A2-FC21-480A-8B28-F814C65ECFD0}" srcOrd="2" destOrd="0" presId="urn:microsoft.com/office/officeart/2018/5/layout/CenteredIconLabelDescriptionList"/>
    <dgm:cxn modelId="{80CEA4E7-24AA-4E8B-880C-7CB95463BEBC}" type="presParOf" srcId="{1FABE3A2-FC21-480A-8B28-F814C65ECFD0}" destId="{1B8A6485-4803-4CB1-9B68-4ECA3CFF0E5B}" srcOrd="0" destOrd="0" presId="urn:microsoft.com/office/officeart/2018/5/layout/CenteredIconLabelDescriptionList"/>
    <dgm:cxn modelId="{02678BA8-47E7-4916-9219-C326EF956B08}" type="presParOf" srcId="{1FABE3A2-FC21-480A-8B28-F814C65ECFD0}" destId="{C8B69E61-DA7D-4E8F-9FB2-A19B6CF9F983}" srcOrd="1" destOrd="0" presId="urn:microsoft.com/office/officeart/2018/5/layout/CenteredIconLabelDescriptionList"/>
    <dgm:cxn modelId="{4A5ABC82-337B-4E4A-9B53-73EDA300FD7C}" type="presParOf" srcId="{1FABE3A2-FC21-480A-8B28-F814C65ECFD0}" destId="{2BAC37BF-97DA-4CC6-982B-DCBA7DEC1784}" srcOrd="2" destOrd="0" presId="urn:microsoft.com/office/officeart/2018/5/layout/CenteredIconLabelDescriptionList"/>
    <dgm:cxn modelId="{98A0A53D-753F-4B85-A085-BAD22565CF30}" type="presParOf" srcId="{1FABE3A2-FC21-480A-8B28-F814C65ECFD0}" destId="{EA61E1BB-6DC9-4F3F-A6F6-F2DEFBE92E72}" srcOrd="3" destOrd="0" presId="urn:microsoft.com/office/officeart/2018/5/layout/CenteredIconLabelDescriptionList"/>
    <dgm:cxn modelId="{1590B7CB-D367-4CD3-80C6-8B9A088B9416}" type="presParOf" srcId="{1FABE3A2-FC21-480A-8B28-F814C65ECFD0}" destId="{1E2F37C7-0A1A-4D4A-87BB-B69F83347935}" srcOrd="4" destOrd="0" presId="urn:microsoft.com/office/officeart/2018/5/layout/CenteredIconLabelDescription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149F76-9579-4F04-AD6D-6CE2D56F21AB}"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CC2A3AC8-7EF2-42D2-B2A1-F98B9ECA175D}">
      <dgm:prSet/>
      <dgm:spPr/>
      <dgm:t>
        <a:bodyPr/>
        <a:lstStyle/>
        <a:p>
          <a:r>
            <a:rPr lang="en-US" dirty="0" err="1"/>
            <a:t>Nýgengi</a:t>
          </a:r>
          <a:r>
            <a:rPr lang="en-US" dirty="0"/>
            <a:t> Crohn’s </a:t>
          </a:r>
          <a:r>
            <a:rPr lang="en-US" dirty="0" err="1"/>
            <a:t>sjúkdóms</a:t>
          </a:r>
          <a:r>
            <a:rPr lang="en-US" dirty="0"/>
            <a:t> fer </a:t>
          </a:r>
          <a:r>
            <a:rPr lang="en-US" dirty="0" err="1"/>
            <a:t>hækkandi</a:t>
          </a:r>
          <a:r>
            <a:rPr lang="en-US" dirty="0"/>
            <a:t>: 4-5/100.000</a:t>
          </a:r>
        </a:p>
      </dgm:t>
    </dgm:pt>
    <dgm:pt modelId="{321197A5-54FE-460A-BE3D-317136F554AF}" type="parTrans" cxnId="{209BB557-B05D-4E27-88BC-0AA6440F8850}">
      <dgm:prSet/>
      <dgm:spPr/>
      <dgm:t>
        <a:bodyPr/>
        <a:lstStyle/>
        <a:p>
          <a:endParaRPr lang="en-US"/>
        </a:p>
      </dgm:t>
    </dgm:pt>
    <dgm:pt modelId="{941709BC-7E44-4343-907C-A88D6BD27FCB}" type="sibTrans" cxnId="{209BB557-B05D-4E27-88BC-0AA6440F8850}">
      <dgm:prSet/>
      <dgm:spPr/>
      <dgm:t>
        <a:bodyPr/>
        <a:lstStyle/>
        <a:p>
          <a:endParaRPr lang="en-US"/>
        </a:p>
      </dgm:t>
    </dgm:pt>
    <dgm:pt modelId="{960723CD-E76D-4A75-BA76-17985EA13ABF}">
      <dgm:prSet/>
      <dgm:spPr/>
      <dgm:t>
        <a:bodyPr/>
        <a:lstStyle/>
        <a:p>
          <a:r>
            <a:rPr lang="en-US"/>
            <a:t>Algengari b</a:t>
          </a:r>
          <a:r>
            <a:rPr lang="is-IS"/>
            <a:t>ólgusjúkdómur meðal barna</a:t>
          </a:r>
          <a:endParaRPr lang="en-US"/>
        </a:p>
      </dgm:t>
    </dgm:pt>
    <dgm:pt modelId="{9C3CB6DE-5DCA-45F6-B714-2C2A7C83F24E}" type="parTrans" cxnId="{023F79DE-FEBF-45DF-B048-7AA2DE484FD2}">
      <dgm:prSet/>
      <dgm:spPr/>
      <dgm:t>
        <a:bodyPr/>
        <a:lstStyle/>
        <a:p>
          <a:endParaRPr lang="en-US"/>
        </a:p>
      </dgm:t>
    </dgm:pt>
    <dgm:pt modelId="{D2C8A143-49CB-4278-828C-1455149CE530}" type="sibTrans" cxnId="{023F79DE-FEBF-45DF-B048-7AA2DE484FD2}">
      <dgm:prSet/>
      <dgm:spPr/>
      <dgm:t>
        <a:bodyPr/>
        <a:lstStyle/>
        <a:p>
          <a:endParaRPr lang="en-US"/>
        </a:p>
      </dgm:t>
    </dgm:pt>
    <dgm:pt modelId="{BC25CDD4-A736-4611-BE48-8401A42DD161}">
      <dgm:prSet/>
      <dgm:spPr/>
      <dgm:t>
        <a:bodyPr/>
        <a:lstStyle/>
        <a:p>
          <a:r>
            <a:rPr lang="en-US"/>
            <a:t>Greinilegur norður-suður fallandi á norðurhveli jarðar</a:t>
          </a:r>
        </a:p>
      </dgm:t>
    </dgm:pt>
    <dgm:pt modelId="{83120109-A586-4A7C-95AF-FB1067ADD5D5}" type="parTrans" cxnId="{DEACAFF8-EAB7-48DA-A8F6-9EED55EA773A}">
      <dgm:prSet/>
      <dgm:spPr/>
      <dgm:t>
        <a:bodyPr/>
        <a:lstStyle/>
        <a:p>
          <a:endParaRPr lang="en-US"/>
        </a:p>
      </dgm:t>
    </dgm:pt>
    <dgm:pt modelId="{35CBE665-7E4D-4BFC-9F9F-DF4457D45EE3}" type="sibTrans" cxnId="{DEACAFF8-EAB7-48DA-A8F6-9EED55EA773A}">
      <dgm:prSet/>
      <dgm:spPr/>
      <dgm:t>
        <a:bodyPr/>
        <a:lstStyle/>
        <a:p>
          <a:endParaRPr lang="en-US"/>
        </a:p>
      </dgm:t>
    </dgm:pt>
    <dgm:pt modelId="{23FCA5D4-8C64-452C-897D-A4704DD60888}">
      <dgm:prSet/>
      <dgm:spPr/>
      <dgm:t>
        <a:bodyPr/>
        <a:lstStyle/>
        <a:p>
          <a:r>
            <a:rPr lang="en-US"/>
            <a:t>Örlítið algengari meðal kvenkyns einstaklinga</a:t>
          </a:r>
        </a:p>
      </dgm:t>
    </dgm:pt>
    <dgm:pt modelId="{44DCCA02-1D1E-4690-8FE6-825FECA9946A}" type="parTrans" cxnId="{8654DB5A-7E5B-4023-88DE-CE2A1CB8F200}">
      <dgm:prSet/>
      <dgm:spPr/>
      <dgm:t>
        <a:bodyPr/>
        <a:lstStyle/>
        <a:p>
          <a:endParaRPr lang="en-US"/>
        </a:p>
      </dgm:t>
    </dgm:pt>
    <dgm:pt modelId="{EF08272A-08A6-4553-A20A-D75087188D54}" type="sibTrans" cxnId="{8654DB5A-7E5B-4023-88DE-CE2A1CB8F200}">
      <dgm:prSet/>
      <dgm:spPr/>
      <dgm:t>
        <a:bodyPr/>
        <a:lstStyle/>
        <a:p>
          <a:endParaRPr lang="en-US"/>
        </a:p>
      </dgm:t>
    </dgm:pt>
    <dgm:pt modelId="{4344E505-E3C4-43A5-BC23-61F87962ECC7}">
      <dgm:prSet/>
      <dgm:spPr/>
      <dgm:t>
        <a:bodyPr/>
        <a:lstStyle/>
        <a:p>
          <a:r>
            <a:rPr lang="en-US"/>
            <a:t>Bimodal aldursdreifing (tvítugs- og þrítugsaldur, sextugs- og sjötugsaldur) </a:t>
          </a:r>
        </a:p>
      </dgm:t>
    </dgm:pt>
    <dgm:pt modelId="{87BE6729-FA08-4C92-8B80-B7FFB538CE4C}" type="parTrans" cxnId="{69168C2E-780B-4598-8A4E-9EC2B6F3D7BA}">
      <dgm:prSet/>
      <dgm:spPr/>
      <dgm:t>
        <a:bodyPr/>
        <a:lstStyle/>
        <a:p>
          <a:endParaRPr lang="en-US"/>
        </a:p>
      </dgm:t>
    </dgm:pt>
    <dgm:pt modelId="{24BB41DC-5120-4D80-BB85-D22062992F6E}" type="sibTrans" cxnId="{69168C2E-780B-4598-8A4E-9EC2B6F3D7BA}">
      <dgm:prSet/>
      <dgm:spPr/>
      <dgm:t>
        <a:bodyPr/>
        <a:lstStyle/>
        <a:p>
          <a:endParaRPr lang="en-US"/>
        </a:p>
      </dgm:t>
    </dgm:pt>
    <dgm:pt modelId="{58BBA4F0-2B50-46D6-84D0-3B5BEB74B011}">
      <dgm:prSet/>
      <dgm:spPr/>
      <dgm:t>
        <a:bodyPr/>
        <a:lstStyle/>
        <a:p>
          <a:r>
            <a:rPr lang="en-US"/>
            <a:t>Flest b</a:t>
          </a:r>
          <a:r>
            <a:rPr lang="is-IS"/>
            <a:t>örn eru greind á aldrinum 11</a:t>
          </a:r>
          <a:r>
            <a:rPr lang="en-US"/>
            <a:t>-</a:t>
          </a:r>
          <a:r>
            <a:rPr lang="is-IS"/>
            <a:t>12 ára</a:t>
          </a:r>
          <a:endParaRPr lang="en-US"/>
        </a:p>
      </dgm:t>
    </dgm:pt>
    <dgm:pt modelId="{123D0085-0531-4D52-A61D-7DEA2F5D9541}" type="parTrans" cxnId="{7384C06D-EBCB-4D49-91C7-38F138D984C7}">
      <dgm:prSet/>
      <dgm:spPr/>
      <dgm:t>
        <a:bodyPr/>
        <a:lstStyle/>
        <a:p>
          <a:endParaRPr lang="en-US"/>
        </a:p>
      </dgm:t>
    </dgm:pt>
    <dgm:pt modelId="{89645316-FDED-475C-9A65-28D9201ABD20}" type="sibTrans" cxnId="{7384C06D-EBCB-4D49-91C7-38F138D984C7}">
      <dgm:prSet/>
      <dgm:spPr/>
      <dgm:t>
        <a:bodyPr/>
        <a:lstStyle/>
        <a:p>
          <a:endParaRPr lang="en-US"/>
        </a:p>
      </dgm:t>
    </dgm:pt>
    <dgm:pt modelId="{33500C32-4131-452D-80DC-89DD44B41AAC}">
      <dgm:prSet/>
      <dgm:spPr/>
      <dgm:t>
        <a:bodyPr/>
        <a:lstStyle/>
        <a:p>
          <a:r>
            <a:rPr lang="en-US" dirty="0" err="1"/>
            <a:t>Nýgengi</a:t>
          </a:r>
          <a:r>
            <a:rPr lang="en-US" dirty="0"/>
            <a:t> </a:t>
          </a:r>
          <a:r>
            <a:rPr lang="en-US" dirty="0" err="1"/>
            <a:t>sáraristilbólgu</a:t>
          </a:r>
          <a:r>
            <a:rPr lang="en-US" dirty="0"/>
            <a:t> </a:t>
          </a:r>
          <a:r>
            <a:rPr lang="en-US" dirty="0" err="1"/>
            <a:t>stendur</a:t>
          </a:r>
          <a:r>
            <a:rPr lang="en-US" dirty="0"/>
            <a:t> í </a:t>
          </a:r>
          <a:r>
            <a:rPr lang="en-US" dirty="0" err="1"/>
            <a:t>stað</a:t>
          </a:r>
          <a:r>
            <a:rPr lang="en-US" dirty="0"/>
            <a:t>: 2.2/100.000</a:t>
          </a:r>
        </a:p>
      </dgm:t>
    </dgm:pt>
    <dgm:pt modelId="{EEB471F3-0E46-4CA9-A84B-D25D68236366}" type="parTrans" cxnId="{ECF7031E-3199-4340-9DC7-91321419009C}">
      <dgm:prSet/>
      <dgm:spPr/>
      <dgm:t>
        <a:bodyPr/>
        <a:lstStyle/>
        <a:p>
          <a:endParaRPr lang="en-US"/>
        </a:p>
      </dgm:t>
    </dgm:pt>
    <dgm:pt modelId="{1B0E9688-DC09-4CA0-9CFF-B1F74971BCE2}" type="sibTrans" cxnId="{ECF7031E-3199-4340-9DC7-91321419009C}">
      <dgm:prSet/>
      <dgm:spPr/>
      <dgm:t>
        <a:bodyPr/>
        <a:lstStyle/>
        <a:p>
          <a:endParaRPr lang="en-US"/>
        </a:p>
      </dgm:t>
    </dgm:pt>
    <dgm:pt modelId="{121DCDF6-7968-420A-9632-F769DA1A29EF}">
      <dgm:prSet/>
      <dgm:spPr/>
      <dgm:t>
        <a:bodyPr/>
        <a:lstStyle/>
        <a:p>
          <a:r>
            <a:rPr lang="en-US"/>
            <a:t>Algengari bólgusjúkdómur meðal fullorðinna</a:t>
          </a:r>
        </a:p>
      </dgm:t>
    </dgm:pt>
    <dgm:pt modelId="{DD4FDEAD-7BA1-4FBA-BC6B-E5F25800936A}" type="parTrans" cxnId="{6E53D0AD-276E-4440-8C65-27A4B14DE5C5}">
      <dgm:prSet/>
      <dgm:spPr/>
      <dgm:t>
        <a:bodyPr/>
        <a:lstStyle/>
        <a:p>
          <a:endParaRPr lang="en-US"/>
        </a:p>
      </dgm:t>
    </dgm:pt>
    <dgm:pt modelId="{39807B37-D80D-4C34-AF2F-E115DC311356}" type="sibTrans" cxnId="{6E53D0AD-276E-4440-8C65-27A4B14DE5C5}">
      <dgm:prSet/>
      <dgm:spPr/>
      <dgm:t>
        <a:bodyPr/>
        <a:lstStyle/>
        <a:p>
          <a:endParaRPr lang="en-US"/>
        </a:p>
      </dgm:t>
    </dgm:pt>
    <dgm:pt modelId="{0E0780D2-901F-4F0A-8C57-8940AA667384}">
      <dgm:prSet/>
      <dgm:spPr/>
      <dgm:t>
        <a:bodyPr/>
        <a:lstStyle/>
        <a:p>
          <a:r>
            <a:rPr lang="en-US"/>
            <a:t>Algengi jafnt meðal karlkyns og kvenkyns</a:t>
          </a:r>
        </a:p>
      </dgm:t>
    </dgm:pt>
    <dgm:pt modelId="{9CAABDF3-82E1-46D4-9CDE-7137E365F41F}" type="parTrans" cxnId="{E2F84277-C8A4-41F9-A106-3E8B3B1F885C}">
      <dgm:prSet/>
      <dgm:spPr/>
      <dgm:t>
        <a:bodyPr/>
        <a:lstStyle/>
        <a:p>
          <a:endParaRPr lang="en-US"/>
        </a:p>
      </dgm:t>
    </dgm:pt>
    <dgm:pt modelId="{6EC9A3A6-89E3-4A52-B6CF-EA57913AE7B1}" type="sibTrans" cxnId="{E2F84277-C8A4-41F9-A106-3E8B3B1F885C}">
      <dgm:prSet/>
      <dgm:spPr/>
      <dgm:t>
        <a:bodyPr/>
        <a:lstStyle/>
        <a:p>
          <a:endParaRPr lang="en-US"/>
        </a:p>
      </dgm:t>
    </dgm:pt>
    <dgm:pt modelId="{3A4AFD5B-2362-4910-8689-1098F2ED4258}">
      <dgm:prSet/>
      <dgm:spPr/>
      <dgm:t>
        <a:bodyPr/>
        <a:lstStyle/>
        <a:p>
          <a:r>
            <a:rPr lang="en-US"/>
            <a:t>Flest b</a:t>
          </a:r>
          <a:r>
            <a:rPr lang="is-IS"/>
            <a:t>örn greinast á unglingsárum</a:t>
          </a:r>
          <a:endParaRPr lang="en-US"/>
        </a:p>
      </dgm:t>
    </dgm:pt>
    <dgm:pt modelId="{6200DB9E-EF71-4C79-8BCE-AD173725FB0D}" type="parTrans" cxnId="{6E3814BA-A2E1-4290-A527-41C33FFD192B}">
      <dgm:prSet/>
      <dgm:spPr/>
      <dgm:t>
        <a:bodyPr/>
        <a:lstStyle/>
        <a:p>
          <a:endParaRPr lang="en-US"/>
        </a:p>
      </dgm:t>
    </dgm:pt>
    <dgm:pt modelId="{7678CDBC-DD5F-4A23-809D-174769776997}" type="sibTrans" cxnId="{6E3814BA-A2E1-4290-A527-41C33FFD192B}">
      <dgm:prSet/>
      <dgm:spPr/>
      <dgm:t>
        <a:bodyPr/>
        <a:lstStyle/>
        <a:p>
          <a:endParaRPr lang="en-US"/>
        </a:p>
      </dgm:t>
    </dgm:pt>
    <dgm:pt modelId="{33AACF6E-6A4F-4D3C-821D-86CCC0E4E5B5}">
      <dgm:prSet/>
      <dgm:spPr/>
      <dgm:t>
        <a:bodyPr/>
        <a:lstStyle/>
        <a:p>
          <a:r>
            <a:rPr lang="en-US"/>
            <a:t>Vel þekkt að afar ung börn greinist með sáraristilbólgu</a:t>
          </a:r>
        </a:p>
      </dgm:t>
    </dgm:pt>
    <dgm:pt modelId="{15DBF388-47A1-499E-97CE-39C588834405}" type="parTrans" cxnId="{70930EC4-D268-4C78-A910-8D0E6099C6A7}">
      <dgm:prSet/>
      <dgm:spPr/>
      <dgm:t>
        <a:bodyPr/>
        <a:lstStyle/>
        <a:p>
          <a:endParaRPr lang="en-US"/>
        </a:p>
      </dgm:t>
    </dgm:pt>
    <dgm:pt modelId="{42FC26CC-FD23-4F75-9443-72EEB5C83CE7}" type="sibTrans" cxnId="{70930EC4-D268-4C78-A910-8D0E6099C6A7}">
      <dgm:prSet/>
      <dgm:spPr/>
      <dgm:t>
        <a:bodyPr/>
        <a:lstStyle/>
        <a:p>
          <a:endParaRPr lang="en-US"/>
        </a:p>
      </dgm:t>
    </dgm:pt>
    <dgm:pt modelId="{0E7104F1-2948-4437-A9B4-7C1915DB7788}" type="pres">
      <dgm:prSet presAssocID="{5E149F76-9579-4F04-AD6D-6CE2D56F21AB}" presName="linear" presStyleCnt="0">
        <dgm:presLayoutVars>
          <dgm:dir/>
          <dgm:animLvl val="lvl"/>
          <dgm:resizeHandles val="exact"/>
        </dgm:presLayoutVars>
      </dgm:prSet>
      <dgm:spPr/>
      <dgm:t>
        <a:bodyPr/>
        <a:lstStyle/>
        <a:p>
          <a:endParaRPr lang="is-IS"/>
        </a:p>
      </dgm:t>
    </dgm:pt>
    <dgm:pt modelId="{54F7CDBF-A3A8-492F-BD72-8E84D209E3F2}" type="pres">
      <dgm:prSet presAssocID="{CC2A3AC8-7EF2-42D2-B2A1-F98B9ECA175D}" presName="parentLin" presStyleCnt="0"/>
      <dgm:spPr/>
    </dgm:pt>
    <dgm:pt modelId="{C2B9BD49-3567-4C35-90B5-F2894227CD0F}" type="pres">
      <dgm:prSet presAssocID="{CC2A3AC8-7EF2-42D2-B2A1-F98B9ECA175D}" presName="parentLeftMargin" presStyleLbl="node1" presStyleIdx="0" presStyleCnt="2"/>
      <dgm:spPr/>
      <dgm:t>
        <a:bodyPr/>
        <a:lstStyle/>
        <a:p>
          <a:endParaRPr lang="is-IS"/>
        </a:p>
      </dgm:t>
    </dgm:pt>
    <dgm:pt modelId="{80A4592E-17DA-4206-BDE1-D539BFA2BA4A}" type="pres">
      <dgm:prSet presAssocID="{CC2A3AC8-7EF2-42D2-B2A1-F98B9ECA175D}" presName="parentText" presStyleLbl="node1" presStyleIdx="0" presStyleCnt="2" custScaleX="113570">
        <dgm:presLayoutVars>
          <dgm:chMax val="0"/>
          <dgm:bulletEnabled val="1"/>
        </dgm:presLayoutVars>
      </dgm:prSet>
      <dgm:spPr/>
      <dgm:t>
        <a:bodyPr/>
        <a:lstStyle/>
        <a:p>
          <a:endParaRPr lang="is-IS"/>
        </a:p>
      </dgm:t>
    </dgm:pt>
    <dgm:pt modelId="{29B94357-3C74-4912-97FD-441312EED7BA}" type="pres">
      <dgm:prSet presAssocID="{CC2A3AC8-7EF2-42D2-B2A1-F98B9ECA175D}" presName="negativeSpace" presStyleCnt="0"/>
      <dgm:spPr/>
    </dgm:pt>
    <dgm:pt modelId="{C0833148-4CE6-4D46-830D-89B395E9ABC4}" type="pres">
      <dgm:prSet presAssocID="{CC2A3AC8-7EF2-42D2-B2A1-F98B9ECA175D}" presName="childText" presStyleLbl="conFgAcc1" presStyleIdx="0" presStyleCnt="2">
        <dgm:presLayoutVars>
          <dgm:bulletEnabled val="1"/>
        </dgm:presLayoutVars>
      </dgm:prSet>
      <dgm:spPr/>
      <dgm:t>
        <a:bodyPr/>
        <a:lstStyle/>
        <a:p>
          <a:endParaRPr lang="is-IS"/>
        </a:p>
      </dgm:t>
    </dgm:pt>
    <dgm:pt modelId="{CF705319-B110-4101-836E-1CA60A9D5E0A}" type="pres">
      <dgm:prSet presAssocID="{941709BC-7E44-4343-907C-A88D6BD27FCB}" presName="spaceBetweenRectangles" presStyleCnt="0"/>
      <dgm:spPr/>
    </dgm:pt>
    <dgm:pt modelId="{8AF7BF16-BED6-4B34-B3B1-4E5A9889A22B}" type="pres">
      <dgm:prSet presAssocID="{33500C32-4131-452D-80DC-89DD44B41AAC}" presName="parentLin" presStyleCnt="0"/>
      <dgm:spPr/>
    </dgm:pt>
    <dgm:pt modelId="{28B554CC-6E9A-46FA-A3DA-2902BBACBCBA}" type="pres">
      <dgm:prSet presAssocID="{33500C32-4131-452D-80DC-89DD44B41AAC}" presName="parentLeftMargin" presStyleLbl="node1" presStyleIdx="0" presStyleCnt="2"/>
      <dgm:spPr/>
      <dgm:t>
        <a:bodyPr/>
        <a:lstStyle/>
        <a:p>
          <a:endParaRPr lang="is-IS"/>
        </a:p>
      </dgm:t>
    </dgm:pt>
    <dgm:pt modelId="{79F024F9-9BAA-4042-B1C4-668AF382CC3B}" type="pres">
      <dgm:prSet presAssocID="{33500C32-4131-452D-80DC-89DD44B41AAC}" presName="parentText" presStyleLbl="node1" presStyleIdx="1" presStyleCnt="2" custScaleX="123570">
        <dgm:presLayoutVars>
          <dgm:chMax val="0"/>
          <dgm:bulletEnabled val="1"/>
        </dgm:presLayoutVars>
      </dgm:prSet>
      <dgm:spPr/>
      <dgm:t>
        <a:bodyPr/>
        <a:lstStyle/>
        <a:p>
          <a:endParaRPr lang="is-IS"/>
        </a:p>
      </dgm:t>
    </dgm:pt>
    <dgm:pt modelId="{DDB9CE75-638A-4F11-BCD7-F6E500E765B1}" type="pres">
      <dgm:prSet presAssocID="{33500C32-4131-452D-80DC-89DD44B41AAC}" presName="negativeSpace" presStyleCnt="0"/>
      <dgm:spPr/>
    </dgm:pt>
    <dgm:pt modelId="{E0E43918-549C-4EF2-A678-3EF21D6FF756}" type="pres">
      <dgm:prSet presAssocID="{33500C32-4131-452D-80DC-89DD44B41AAC}" presName="childText" presStyleLbl="conFgAcc1" presStyleIdx="1" presStyleCnt="2">
        <dgm:presLayoutVars>
          <dgm:bulletEnabled val="1"/>
        </dgm:presLayoutVars>
      </dgm:prSet>
      <dgm:spPr/>
      <dgm:t>
        <a:bodyPr/>
        <a:lstStyle/>
        <a:p>
          <a:endParaRPr lang="is-IS"/>
        </a:p>
      </dgm:t>
    </dgm:pt>
  </dgm:ptLst>
  <dgm:cxnLst>
    <dgm:cxn modelId="{ECF7031E-3199-4340-9DC7-91321419009C}" srcId="{5E149F76-9579-4F04-AD6D-6CE2D56F21AB}" destId="{33500C32-4131-452D-80DC-89DD44B41AAC}" srcOrd="1" destOrd="0" parTransId="{EEB471F3-0E46-4CA9-A84B-D25D68236366}" sibTransId="{1B0E9688-DC09-4CA0-9CFF-B1F74971BCE2}"/>
    <dgm:cxn modelId="{5A12C26E-ED89-42A4-84C7-DB7478685F96}" type="presOf" srcId="{5E149F76-9579-4F04-AD6D-6CE2D56F21AB}" destId="{0E7104F1-2948-4437-A9B4-7C1915DB7788}" srcOrd="0" destOrd="0" presId="urn:microsoft.com/office/officeart/2005/8/layout/list1"/>
    <dgm:cxn modelId="{A06D060C-BCE2-416A-832B-1BCF02F4869F}" type="presOf" srcId="{960723CD-E76D-4A75-BA76-17985EA13ABF}" destId="{C0833148-4CE6-4D46-830D-89B395E9ABC4}" srcOrd="0" destOrd="0" presId="urn:microsoft.com/office/officeart/2005/8/layout/list1"/>
    <dgm:cxn modelId="{E2F84277-C8A4-41F9-A106-3E8B3B1F885C}" srcId="{33500C32-4131-452D-80DC-89DD44B41AAC}" destId="{0E0780D2-901F-4F0A-8C57-8940AA667384}" srcOrd="1" destOrd="0" parTransId="{9CAABDF3-82E1-46D4-9CDE-7137E365F41F}" sibTransId="{6EC9A3A6-89E3-4A52-B6CF-EA57913AE7B1}"/>
    <dgm:cxn modelId="{5F9FADCE-76F6-4560-B46E-80D1C3589180}" type="presOf" srcId="{CC2A3AC8-7EF2-42D2-B2A1-F98B9ECA175D}" destId="{C2B9BD49-3567-4C35-90B5-F2894227CD0F}" srcOrd="0" destOrd="0" presId="urn:microsoft.com/office/officeart/2005/8/layout/list1"/>
    <dgm:cxn modelId="{E492AC2D-53A4-41B0-AFFA-4A17EC64C3A2}" type="presOf" srcId="{121DCDF6-7968-420A-9632-F769DA1A29EF}" destId="{E0E43918-549C-4EF2-A678-3EF21D6FF756}" srcOrd="0" destOrd="0" presId="urn:microsoft.com/office/officeart/2005/8/layout/list1"/>
    <dgm:cxn modelId="{20CC4F4A-39E9-4BE7-A6DD-EE4F6B9002FE}" type="presOf" srcId="{33500C32-4131-452D-80DC-89DD44B41AAC}" destId="{28B554CC-6E9A-46FA-A3DA-2902BBACBCBA}" srcOrd="0" destOrd="0" presId="urn:microsoft.com/office/officeart/2005/8/layout/list1"/>
    <dgm:cxn modelId="{372B1E14-765B-4D01-AD8A-280CE494DB67}" type="presOf" srcId="{BC25CDD4-A736-4611-BE48-8401A42DD161}" destId="{C0833148-4CE6-4D46-830D-89B395E9ABC4}" srcOrd="0" destOrd="1" presId="urn:microsoft.com/office/officeart/2005/8/layout/list1"/>
    <dgm:cxn modelId="{6E53D0AD-276E-4440-8C65-27A4B14DE5C5}" srcId="{33500C32-4131-452D-80DC-89DD44B41AAC}" destId="{121DCDF6-7968-420A-9632-F769DA1A29EF}" srcOrd="0" destOrd="0" parTransId="{DD4FDEAD-7BA1-4FBA-BC6B-E5F25800936A}" sibTransId="{39807B37-D80D-4C34-AF2F-E115DC311356}"/>
    <dgm:cxn modelId="{7384C06D-EBCB-4D49-91C7-38F138D984C7}" srcId="{CC2A3AC8-7EF2-42D2-B2A1-F98B9ECA175D}" destId="{58BBA4F0-2B50-46D6-84D0-3B5BEB74B011}" srcOrd="4" destOrd="0" parTransId="{123D0085-0531-4D52-A61D-7DEA2F5D9541}" sibTransId="{89645316-FDED-475C-9A65-28D9201ABD20}"/>
    <dgm:cxn modelId="{023F79DE-FEBF-45DF-B048-7AA2DE484FD2}" srcId="{CC2A3AC8-7EF2-42D2-B2A1-F98B9ECA175D}" destId="{960723CD-E76D-4A75-BA76-17985EA13ABF}" srcOrd="0" destOrd="0" parTransId="{9C3CB6DE-5DCA-45F6-B714-2C2A7C83F24E}" sibTransId="{D2C8A143-49CB-4278-828C-1455149CE530}"/>
    <dgm:cxn modelId="{70930EC4-D268-4C78-A910-8D0E6099C6A7}" srcId="{33500C32-4131-452D-80DC-89DD44B41AAC}" destId="{33AACF6E-6A4F-4D3C-821D-86CCC0E4E5B5}" srcOrd="3" destOrd="0" parTransId="{15DBF388-47A1-499E-97CE-39C588834405}" sibTransId="{42FC26CC-FD23-4F75-9443-72EEB5C83CE7}"/>
    <dgm:cxn modelId="{3E9105B5-063B-41D6-B115-B84BD405EFC5}" type="presOf" srcId="{CC2A3AC8-7EF2-42D2-B2A1-F98B9ECA175D}" destId="{80A4592E-17DA-4206-BDE1-D539BFA2BA4A}" srcOrd="1" destOrd="0" presId="urn:microsoft.com/office/officeart/2005/8/layout/list1"/>
    <dgm:cxn modelId="{858D3028-7451-4A3C-8CDB-30A3D5420CF8}" type="presOf" srcId="{23FCA5D4-8C64-452C-897D-A4704DD60888}" destId="{C0833148-4CE6-4D46-830D-89B395E9ABC4}" srcOrd="0" destOrd="2" presId="urn:microsoft.com/office/officeart/2005/8/layout/list1"/>
    <dgm:cxn modelId="{2D33E8A5-A7AE-4593-A06A-16231C1EA042}" type="presOf" srcId="{33500C32-4131-452D-80DC-89DD44B41AAC}" destId="{79F024F9-9BAA-4042-B1C4-668AF382CC3B}" srcOrd="1" destOrd="0" presId="urn:microsoft.com/office/officeart/2005/8/layout/list1"/>
    <dgm:cxn modelId="{6A80D102-B550-4B3D-AB33-95F25B7E70AA}" type="presOf" srcId="{4344E505-E3C4-43A5-BC23-61F87962ECC7}" destId="{C0833148-4CE6-4D46-830D-89B395E9ABC4}" srcOrd="0" destOrd="3" presId="urn:microsoft.com/office/officeart/2005/8/layout/list1"/>
    <dgm:cxn modelId="{20121C13-24C9-4B12-8BC2-8DB9FDBEBDD0}" type="presOf" srcId="{58BBA4F0-2B50-46D6-84D0-3B5BEB74B011}" destId="{C0833148-4CE6-4D46-830D-89B395E9ABC4}" srcOrd="0" destOrd="4" presId="urn:microsoft.com/office/officeart/2005/8/layout/list1"/>
    <dgm:cxn modelId="{058ACA78-50C9-401B-B236-8F17E77F40C1}" type="presOf" srcId="{0E0780D2-901F-4F0A-8C57-8940AA667384}" destId="{E0E43918-549C-4EF2-A678-3EF21D6FF756}" srcOrd="0" destOrd="1" presId="urn:microsoft.com/office/officeart/2005/8/layout/list1"/>
    <dgm:cxn modelId="{D3DCFF6C-C8F2-4705-9C4F-1C0C21376DEF}" type="presOf" srcId="{3A4AFD5B-2362-4910-8689-1098F2ED4258}" destId="{E0E43918-549C-4EF2-A678-3EF21D6FF756}" srcOrd="0" destOrd="2" presId="urn:microsoft.com/office/officeart/2005/8/layout/list1"/>
    <dgm:cxn modelId="{8654DB5A-7E5B-4023-88DE-CE2A1CB8F200}" srcId="{CC2A3AC8-7EF2-42D2-B2A1-F98B9ECA175D}" destId="{23FCA5D4-8C64-452C-897D-A4704DD60888}" srcOrd="2" destOrd="0" parTransId="{44DCCA02-1D1E-4690-8FE6-825FECA9946A}" sibTransId="{EF08272A-08A6-4553-A20A-D75087188D54}"/>
    <dgm:cxn modelId="{209BB557-B05D-4E27-88BC-0AA6440F8850}" srcId="{5E149F76-9579-4F04-AD6D-6CE2D56F21AB}" destId="{CC2A3AC8-7EF2-42D2-B2A1-F98B9ECA175D}" srcOrd="0" destOrd="0" parTransId="{321197A5-54FE-460A-BE3D-317136F554AF}" sibTransId="{941709BC-7E44-4343-907C-A88D6BD27FCB}"/>
    <dgm:cxn modelId="{771FA993-D6FB-41E5-8C13-95C86A56EF4C}" type="presOf" srcId="{33AACF6E-6A4F-4D3C-821D-86CCC0E4E5B5}" destId="{E0E43918-549C-4EF2-A678-3EF21D6FF756}" srcOrd="0" destOrd="3" presId="urn:microsoft.com/office/officeart/2005/8/layout/list1"/>
    <dgm:cxn modelId="{DEACAFF8-EAB7-48DA-A8F6-9EED55EA773A}" srcId="{CC2A3AC8-7EF2-42D2-B2A1-F98B9ECA175D}" destId="{BC25CDD4-A736-4611-BE48-8401A42DD161}" srcOrd="1" destOrd="0" parTransId="{83120109-A586-4A7C-95AF-FB1067ADD5D5}" sibTransId="{35CBE665-7E4D-4BFC-9F9F-DF4457D45EE3}"/>
    <dgm:cxn modelId="{69168C2E-780B-4598-8A4E-9EC2B6F3D7BA}" srcId="{CC2A3AC8-7EF2-42D2-B2A1-F98B9ECA175D}" destId="{4344E505-E3C4-43A5-BC23-61F87962ECC7}" srcOrd="3" destOrd="0" parTransId="{87BE6729-FA08-4C92-8B80-B7FFB538CE4C}" sibTransId="{24BB41DC-5120-4D80-BB85-D22062992F6E}"/>
    <dgm:cxn modelId="{6E3814BA-A2E1-4290-A527-41C33FFD192B}" srcId="{33500C32-4131-452D-80DC-89DD44B41AAC}" destId="{3A4AFD5B-2362-4910-8689-1098F2ED4258}" srcOrd="2" destOrd="0" parTransId="{6200DB9E-EF71-4C79-8BCE-AD173725FB0D}" sibTransId="{7678CDBC-DD5F-4A23-809D-174769776997}"/>
    <dgm:cxn modelId="{312226CA-789D-4BB8-8648-E5B1FAEF8FD7}" type="presParOf" srcId="{0E7104F1-2948-4437-A9B4-7C1915DB7788}" destId="{54F7CDBF-A3A8-492F-BD72-8E84D209E3F2}" srcOrd="0" destOrd="0" presId="urn:microsoft.com/office/officeart/2005/8/layout/list1"/>
    <dgm:cxn modelId="{1A6F196F-022E-4253-BEBE-CE2F0F18BCA6}" type="presParOf" srcId="{54F7CDBF-A3A8-492F-BD72-8E84D209E3F2}" destId="{C2B9BD49-3567-4C35-90B5-F2894227CD0F}" srcOrd="0" destOrd="0" presId="urn:microsoft.com/office/officeart/2005/8/layout/list1"/>
    <dgm:cxn modelId="{F0E91A2D-6818-4ADA-AB24-D75718755B0E}" type="presParOf" srcId="{54F7CDBF-A3A8-492F-BD72-8E84D209E3F2}" destId="{80A4592E-17DA-4206-BDE1-D539BFA2BA4A}" srcOrd="1" destOrd="0" presId="urn:microsoft.com/office/officeart/2005/8/layout/list1"/>
    <dgm:cxn modelId="{B598B2AF-D39E-4878-8DAE-5CE865AF0DB2}" type="presParOf" srcId="{0E7104F1-2948-4437-A9B4-7C1915DB7788}" destId="{29B94357-3C74-4912-97FD-441312EED7BA}" srcOrd="1" destOrd="0" presId="urn:microsoft.com/office/officeart/2005/8/layout/list1"/>
    <dgm:cxn modelId="{894F246E-1ABD-4AFA-8B67-834C558F0BC3}" type="presParOf" srcId="{0E7104F1-2948-4437-A9B4-7C1915DB7788}" destId="{C0833148-4CE6-4D46-830D-89B395E9ABC4}" srcOrd="2" destOrd="0" presId="urn:microsoft.com/office/officeart/2005/8/layout/list1"/>
    <dgm:cxn modelId="{FF60CD6E-A835-42F3-B94B-E9BC1F53BF2A}" type="presParOf" srcId="{0E7104F1-2948-4437-A9B4-7C1915DB7788}" destId="{CF705319-B110-4101-836E-1CA60A9D5E0A}" srcOrd="3" destOrd="0" presId="urn:microsoft.com/office/officeart/2005/8/layout/list1"/>
    <dgm:cxn modelId="{0E48670C-3190-4E95-BB7F-7C661405F2B4}" type="presParOf" srcId="{0E7104F1-2948-4437-A9B4-7C1915DB7788}" destId="{8AF7BF16-BED6-4B34-B3B1-4E5A9889A22B}" srcOrd="4" destOrd="0" presId="urn:microsoft.com/office/officeart/2005/8/layout/list1"/>
    <dgm:cxn modelId="{5000F899-6779-4A3F-9004-BEF28967048E}" type="presParOf" srcId="{8AF7BF16-BED6-4B34-B3B1-4E5A9889A22B}" destId="{28B554CC-6E9A-46FA-A3DA-2902BBACBCBA}" srcOrd="0" destOrd="0" presId="urn:microsoft.com/office/officeart/2005/8/layout/list1"/>
    <dgm:cxn modelId="{F2DD69C9-D2AA-4B1F-8727-3CDEE65470F8}" type="presParOf" srcId="{8AF7BF16-BED6-4B34-B3B1-4E5A9889A22B}" destId="{79F024F9-9BAA-4042-B1C4-668AF382CC3B}" srcOrd="1" destOrd="0" presId="urn:microsoft.com/office/officeart/2005/8/layout/list1"/>
    <dgm:cxn modelId="{A7E4EFBF-74B6-47C8-AFBA-26ADE2362D60}" type="presParOf" srcId="{0E7104F1-2948-4437-A9B4-7C1915DB7788}" destId="{DDB9CE75-638A-4F11-BCD7-F6E500E765B1}" srcOrd="5" destOrd="0" presId="urn:microsoft.com/office/officeart/2005/8/layout/list1"/>
    <dgm:cxn modelId="{2D72E5AC-0E15-4DD7-A626-75871D1089FA}" type="presParOf" srcId="{0E7104F1-2948-4437-A9B4-7C1915DB7788}" destId="{E0E43918-549C-4EF2-A678-3EF21D6FF756}"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555DC-DC63-48EC-8C47-85EB52AC3CDC}">
      <dsp:nvSpPr>
        <dsp:cNvPr id="0" name=""/>
        <dsp:cNvSpPr/>
      </dsp:nvSpPr>
      <dsp:spPr>
        <a:xfrm>
          <a:off x="0" y="87197"/>
          <a:ext cx="8195871" cy="52767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s-IS" sz="2200" kern="1200"/>
            <a:t>Kviðverkir</a:t>
          </a:r>
          <a:endParaRPr lang="en-US" sz="2200" kern="1200"/>
        </a:p>
      </dsp:txBody>
      <dsp:txXfrm>
        <a:off x="25759" y="112956"/>
        <a:ext cx="8144353" cy="476152"/>
      </dsp:txXfrm>
    </dsp:sp>
    <dsp:sp modelId="{9D63081B-1100-4A7E-86FC-A618F9888356}">
      <dsp:nvSpPr>
        <dsp:cNvPr id="0" name=""/>
        <dsp:cNvSpPr/>
      </dsp:nvSpPr>
      <dsp:spPr>
        <a:xfrm>
          <a:off x="0" y="614867"/>
          <a:ext cx="8195871"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219"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is-IS" sz="1700" kern="1200" dirty="0"/>
            <a:t>Starfrænir </a:t>
          </a:r>
          <a:r>
            <a:rPr lang="is-IS" sz="1700" kern="1200" dirty="0" err="1"/>
            <a:t>kvillar</a:t>
          </a:r>
          <a:r>
            <a:rPr lang="is-IS" sz="1700" kern="1200" dirty="0"/>
            <a:t> (kviðverkir, </a:t>
          </a:r>
          <a:r>
            <a:rPr lang="is-IS" sz="1700" kern="1200" dirty="0" err="1"/>
            <a:t>dyspepsia</a:t>
          </a:r>
          <a:r>
            <a:rPr lang="is-IS" sz="1700" kern="1200" dirty="0"/>
            <a:t>, IBS, magamígreni)</a:t>
          </a:r>
          <a:endParaRPr lang="en-US" sz="1700" kern="1200" dirty="0"/>
        </a:p>
      </dsp:txBody>
      <dsp:txXfrm>
        <a:off x="0" y="614867"/>
        <a:ext cx="8195871" cy="364320"/>
      </dsp:txXfrm>
    </dsp:sp>
    <dsp:sp modelId="{B101E6D4-AB6C-4A94-9F88-0228A152BF0A}">
      <dsp:nvSpPr>
        <dsp:cNvPr id="0" name=""/>
        <dsp:cNvSpPr/>
      </dsp:nvSpPr>
      <dsp:spPr>
        <a:xfrm>
          <a:off x="0" y="979187"/>
          <a:ext cx="8195871" cy="527670"/>
        </a:xfrm>
        <a:prstGeom prst="roundRect">
          <a:avLst/>
        </a:prstGeom>
        <a:solidFill>
          <a:schemeClr val="accent2">
            <a:hueOff val="-508499"/>
            <a:satOff val="0"/>
            <a:lumOff val="-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s-IS" sz="2200" kern="1200"/>
            <a:t>Niðurgangur</a:t>
          </a:r>
          <a:endParaRPr lang="en-US" sz="2200" kern="1200"/>
        </a:p>
      </dsp:txBody>
      <dsp:txXfrm>
        <a:off x="25759" y="1004946"/>
        <a:ext cx="8144353" cy="476152"/>
      </dsp:txXfrm>
    </dsp:sp>
    <dsp:sp modelId="{B8B995CA-185C-4959-91F5-9B577F0C9A8C}">
      <dsp:nvSpPr>
        <dsp:cNvPr id="0" name=""/>
        <dsp:cNvSpPr/>
      </dsp:nvSpPr>
      <dsp:spPr>
        <a:xfrm>
          <a:off x="0" y="1506857"/>
          <a:ext cx="8195871"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219"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is-IS" sz="1700" kern="1200" dirty="0" err="1"/>
            <a:t>Celiac</a:t>
          </a:r>
          <a:r>
            <a:rPr lang="is-IS" sz="1700" kern="1200" dirty="0"/>
            <a:t> sjúkdómur</a:t>
          </a:r>
          <a:endParaRPr lang="en-US" sz="1700" kern="1200" dirty="0"/>
        </a:p>
        <a:p>
          <a:pPr marL="171450" lvl="1" indent="-171450" algn="l" defTabSz="755650">
            <a:lnSpc>
              <a:spcPct val="90000"/>
            </a:lnSpc>
            <a:spcBef>
              <a:spcPct val="0"/>
            </a:spcBef>
            <a:spcAft>
              <a:spcPct val="20000"/>
            </a:spcAft>
            <a:buChar char="•"/>
          </a:pPr>
          <a:r>
            <a:rPr lang="is-IS" sz="1700" kern="1200" dirty="0"/>
            <a:t>IBD</a:t>
          </a:r>
          <a:endParaRPr lang="en-US" sz="1700" kern="1200" dirty="0"/>
        </a:p>
        <a:p>
          <a:pPr marL="171450" lvl="1" indent="-171450" algn="l" defTabSz="755650">
            <a:lnSpc>
              <a:spcPct val="90000"/>
            </a:lnSpc>
            <a:spcBef>
              <a:spcPct val="0"/>
            </a:spcBef>
            <a:spcAft>
              <a:spcPct val="20000"/>
            </a:spcAft>
            <a:buChar char="•"/>
          </a:pPr>
          <a:r>
            <a:rPr lang="is-IS" sz="1700" kern="1200" dirty="0" err="1"/>
            <a:t>Toddler´s</a:t>
          </a:r>
          <a:r>
            <a:rPr lang="is-IS" sz="1700" kern="1200" dirty="0"/>
            <a:t> </a:t>
          </a:r>
          <a:r>
            <a:rPr lang="is-IS" sz="1700" kern="1200" dirty="0" err="1"/>
            <a:t>diarrhea</a:t>
          </a:r>
          <a:endParaRPr lang="en-US" sz="1700" kern="1200" dirty="0"/>
        </a:p>
      </dsp:txBody>
      <dsp:txXfrm>
        <a:off x="0" y="1506857"/>
        <a:ext cx="8195871" cy="888030"/>
      </dsp:txXfrm>
    </dsp:sp>
    <dsp:sp modelId="{567013A7-47BE-467B-A331-8778EA4F06CE}">
      <dsp:nvSpPr>
        <dsp:cNvPr id="0" name=""/>
        <dsp:cNvSpPr/>
      </dsp:nvSpPr>
      <dsp:spPr>
        <a:xfrm>
          <a:off x="0" y="2394887"/>
          <a:ext cx="8195871" cy="527670"/>
        </a:xfrm>
        <a:prstGeom prst="roundRect">
          <a:avLst/>
        </a:prstGeom>
        <a:solidFill>
          <a:schemeClr val="accent2">
            <a:hueOff val="-1016998"/>
            <a:satOff val="0"/>
            <a:lumOff val="-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s-IS" sz="2200" kern="1200" dirty="0" err="1"/>
            <a:t>Hægðatregða</a:t>
          </a:r>
          <a:endParaRPr lang="en-US" sz="2200" kern="1200" dirty="0"/>
        </a:p>
      </dsp:txBody>
      <dsp:txXfrm>
        <a:off x="25759" y="2420646"/>
        <a:ext cx="8144353" cy="476152"/>
      </dsp:txXfrm>
    </dsp:sp>
    <dsp:sp modelId="{6B9C488F-4595-407E-A437-BABAAB36B28A}">
      <dsp:nvSpPr>
        <dsp:cNvPr id="0" name=""/>
        <dsp:cNvSpPr/>
      </dsp:nvSpPr>
      <dsp:spPr>
        <a:xfrm>
          <a:off x="0" y="2985917"/>
          <a:ext cx="8195871" cy="527670"/>
        </a:xfrm>
        <a:prstGeom prst="roundRect">
          <a:avLst/>
        </a:prstGeom>
        <a:solidFill>
          <a:schemeClr val="accent2">
            <a:hueOff val="-1525497"/>
            <a:satOff val="0"/>
            <a:lumOff val="-1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s-IS" sz="2200" kern="1200"/>
            <a:t>Bakflæði</a:t>
          </a:r>
          <a:endParaRPr lang="en-US" sz="2200" kern="1200"/>
        </a:p>
      </dsp:txBody>
      <dsp:txXfrm>
        <a:off x="25759" y="3011676"/>
        <a:ext cx="8144353" cy="476152"/>
      </dsp:txXfrm>
    </dsp:sp>
    <dsp:sp modelId="{EEFDDB66-B25E-4877-B979-3B3504B5DF78}">
      <dsp:nvSpPr>
        <dsp:cNvPr id="0" name=""/>
        <dsp:cNvSpPr/>
      </dsp:nvSpPr>
      <dsp:spPr>
        <a:xfrm>
          <a:off x="0" y="3513587"/>
          <a:ext cx="8195871"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219"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is-IS" sz="1700" kern="1200"/>
            <a:t>Einkenni eða sjúkdómur</a:t>
          </a:r>
          <a:endParaRPr lang="en-US" sz="1700" kern="1200"/>
        </a:p>
        <a:p>
          <a:pPr marL="171450" lvl="1" indent="-171450" algn="l" defTabSz="755650">
            <a:lnSpc>
              <a:spcPct val="90000"/>
            </a:lnSpc>
            <a:spcBef>
              <a:spcPct val="0"/>
            </a:spcBef>
            <a:spcAft>
              <a:spcPct val="20000"/>
            </a:spcAft>
            <a:buChar char="•"/>
          </a:pPr>
          <a:r>
            <a:rPr lang="is-IS" sz="1700" kern="1200"/>
            <a:t>Eosinophilic esophagitis</a:t>
          </a:r>
          <a:endParaRPr lang="en-US" sz="1700" kern="1200"/>
        </a:p>
      </dsp:txBody>
      <dsp:txXfrm>
        <a:off x="0" y="3513587"/>
        <a:ext cx="8195871" cy="5920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5FDDA-965B-47C0-8295-19EC2D462B30}">
      <dsp:nvSpPr>
        <dsp:cNvPr id="0" name=""/>
        <dsp:cNvSpPr/>
      </dsp:nvSpPr>
      <dsp:spPr>
        <a:xfrm>
          <a:off x="0" y="0"/>
          <a:ext cx="6966490" cy="166023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is-IS" sz="4400" kern="1200" dirty="0"/>
            <a:t>Saga</a:t>
          </a:r>
          <a:endParaRPr lang="en-US" sz="4400" kern="1200" dirty="0"/>
        </a:p>
      </dsp:txBody>
      <dsp:txXfrm>
        <a:off x="48627" y="48627"/>
        <a:ext cx="5250509" cy="1562978"/>
      </dsp:txXfrm>
    </dsp:sp>
    <dsp:sp modelId="{89E3C159-2E15-4E15-A857-2E515C13A3CA}">
      <dsp:nvSpPr>
        <dsp:cNvPr id="0" name=""/>
        <dsp:cNvSpPr/>
      </dsp:nvSpPr>
      <dsp:spPr>
        <a:xfrm>
          <a:off x="1229380" y="2029172"/>
          <a:ext cx="6966490" cy="1660232"/>
        </a:xfrm>
        <a:prstGeom prst="roundRect">
          <a:avLst>
            <a:gd name="adj" fmla="val 10000"/>
          </a:avLst>
        </a:prstGeom>
        <a:solidFill>
          <a:schemeClr val="accent2">
            <a:hueOff val="-1525497"/>
            <a:satOff val="0"/>
            <a:lumOff val="-1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is-IS" sz="4400" kern="1200" dirty="0"/>
            <a:t>Uppvinnsla</a:t>
          </a:r>
          <a:endParaRPr lang="en-US" sz="4400" kern="1200" dirty="0"/>
        </a:p>
      </dsp:txBody>
      <dsp:txXfrm>
        <a:off x="1278007" y="2077799"/>
        <a:ext cx="4560704" cy="1562978"/>
      </dsp:txXfrm>
    </dsp:sp>
    <dsp:sp modelId="{A11F674A-2F6D-4A5C-8FA4-6703E3EBEA31}">
      <dsp:nvSpPr>
        <dsp:cNvPr id="0" name=""/>
        <dsp:cNvSpPr/>
      </dsp:nvSpPr>
      <dsp:spPr>
        <a:xfrm>
          <a:off x="5887339" y="1305127"/>
          <a:ext cx="1079150" cy="1079150"/>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130148" y="1305127"/>
        <a:ext cx="593532" cy="8120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4350F-4714-4C5A-B8FF-DB117C8A654D}">
      <dsp:nvSpPr>
        <dsp:cNvPr id="0" name=""/>
        <dsp:cNvSpPr/>
      </dsp:nvSpPr>
      <dsp:spPr>
        <a:xfrm>
          <a:off x="0" y="4343"/>
          <a:ext cx="4793456" cy="95471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s-IS" sz="2400" kern="1200"/>
            <a:t>Aukinn áhugi á að skýra vandann frekar</a:t>
          </a:r>
          <a:endParaRPr lang="en-US" sz="2400" kern="1200"/>
        </a:p>
      </dsp:txBody>
      <dsp:txXfrm>
        <a:off x="46606" y="50949"/>
        <a:ext cx="4700244" cy="861507"/>
      </dsp:txXfrm>
    </dsp:sp>
    <dsp:sp modelId="{DEF02FEB-C0AD-4341-824E-4A4ECD5D5F9D}">
      <dsp:nvSpPr>
        <dsp:cNvPr id="0" name=""/>
        <dsp:cNvSpPr/>
      </dsp:nvSpPr>
      <dsp:spPr>
        <a:xfrm>
          <a:off x="0" y="1028183"/>
          <a:ext cx="4793456" cy="954719"/>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s-IS" sz="2400" kern="1200"/>
            <a:t>Starfrænir kvillar eru ekki fyllilega útskýrðir </a:t>
          </a:r>
          <a:endParaRPr lang="en-US" sz="2400" kern="1200"/>
        </a:p>
      </dsp:txBody>
      <dsp:txXfrm>
        <a:off x="46606" y="1074789"/>
        <a:ext cx="4700244" cy="861507"/>
      </dsp:txXfrm>
    </dsp:sp>
    <dsp:sp modelId="{D7B62876-9947-4565-B5F4-C6A1105BF56A}">
      <dsp:nvSpPr>
        <dsp:cNvPr id="0" name=""/>
        <dsp:cNvSpPr/>
      </dsp:nvSpPr>
      <dsp:spPr>
        <a:xfrm>
          <a:off x="0" y="2052023"/>
          <a:ext cx="4793456" cy="954719"/>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s-IS" sz="2400" kern="1200"/>
            <a:t>Margþætt vandamál</a:t>
          </a:r>
          <a:endParaRPr lang="en-US" sz="2400" kern="1200"/>
        </a:p>
      </dsp:txBody>
      <dsp:txXfrm>
        <a:off x="46606" y="2098629"/>
        <a:ext cx="4700244" cy="861507"/>
      </dsp:txXfrm>
    </dsp:sp>
    <dsp:sp modelId="{F748417E-78F1-47CB-A10E-339D67006E86}">
      <dsp:nvSpPr>
        <dsp:cNvPr id="0" name=""/>
        <dsp:cNvSpPr/>
      </dsp:nvSpPr>
      <dsp:spPr>
        <a:xfrm>
          <a:off x="0" y="3006743"/>
          <a:ext cx="4793456" cy="223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9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is-IS" sz="1900" kern="1200" dirty="0"/>
            <a:t>Miðlæg úrvinnslu taugakerfis á fyrirbærinu og áhrif annarra þátta</a:t>
          </a:r>
          <a:endParaRPr lang="en-US" sz="1900" kern="1200" dirty="0"/>
        </a:p>
        <a:p>
          <a:pPr marL="342900" lvl="2" indent="-171450" algn="l" defTabSz="844550">
            <a:lnSpc>
              <a:spcPct val="90000"/>
            </a:lnSpc>
            <a:spcBef>
              <a:spcPct val="0"/>
            </a:spcBef>
            <a:spcAft>
              <a:spcPct val="20000"/>
            </a:spcAft>
            <a:buChar char="•"/>
          </a:pPr>
          <a:r>
            <a:rPr lang="is-IS" sz="1900" i="1" kern="1200" dirty="0"/>
            <a:t>erfða</a:t>
          </a:r>
          <a:endParaRPr lang="en-US" sz="1900" i="1" kern="1200" dirty="0"/>
        </a:p>
        <a:p>
          <a:pPr marL="342900" lvl="2" indent="-171450" algn="l" defTabSz="844550">
            <a:lnSpc>
              <a:spcPct val="90000"/>
            </a:lnSpc>
            <a:spcBef>
              <a:spcPct val="0"/>
            </a:spcBef>
            <a:spcAft>
              <a:spcPct val="20000"/>
            </a:spcAft>
            <a:buChar char="•"/>
          </a:pPr>
          <a:r>
            <a:rPr lang="is-IS" sz="1900" i="1" kern="1200"/>
            <a:t>lífeðlisfræði</a:t>
          </a:r>
          <a:endParaRPr lang="en-US" sz="1900" i="1" kern="1200"/>
        </a:p>
        <a:p>
          <a:pPr marL="342900" lvl="2" indent="-171450" algn="l" defTabSz="844550">
            <a:lnSpc>
              <a:spcPct val="90000"/>
            </a:lnSpc>
            <a:spcBef>
              <a:spcPct val="0"/>
            </a:spcBef>
            <a:spcAft>
              <a:spcPct val="20000"/>
            </a:spcAft>
            <a:buChar char="•"/>
          </a:pPr>
          <a:r>
            <a:rPr lang="is-IS" sz="1900" i="1" kern="1200" dirty="0"/>
            <a:t>sálrænna viðbragða</a:t>
          </a:r>
          <a:endParaRPr lang="en-US" sz="1900" i="1" kern="1200" dirty="0"/>
        </a:p>
        <a:p>
          <a:pPr marL="342900" lvl="2" indent="-171450" algn="l" defTabSz="844550">
            <a:lnSpc>
              <a:spcPct val="90000"/>
            </a:lnSpc>
            <a:spcBef>
              <a:spcPct val="0"/>
            </a:spcBef>
            <a:spcAft>
              <a:spcPct val="20000"/>
            </a:spcAft>
            <a:buChar char="•"/>
          </a:pPr>
          <a:r>
            <a:rPr lang="is-IS" sz="1900" i="1" kern="1200" dirty="0"/>
            <a:t>félagsaðstæðna og umhverfis</a:t>
          </a:r>
          <a:endParaRPr lang="en-US" sz="1900" i="1" kern="1200" dirty="0"/>
        </a:p>
        <a:p>
          <a:pPr marL="342900" lvl="2" indent="-171450" algn="l" defTabSz="844550">
            <a:lnSpc>
              <a:spcPct val="90000"/>
            </a:lnSpc>
            <a:spcBef>
              <a:spcPct val="0"/>
            </a:spcBef>
            <a:spcAft>
              <a:spcPct val="20000"/>
            </a:spcAft>
            <a:buChar char="•"/>
          </a:pPr>
          <a:r>
            <a:rPr lang="is-IS" sz="1900" i="1" kern="1200" dirty="0"/>
            <a:t>varnarviðbragða einstaklings</a:t>
          </a:r>
          <a:endParaRPr lang="en-US" sz="1900" i="1" kern="1200" dirty="0"/>
        </a:p>
      </dsp:txBody>
      <dsp:txXfrm>
        <a:off x="0" y="3006743"/>
        <a:ext cx="4793456" cy="2235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A2073-C388-4042-BF85-D3F8C15F3B13}">
      <dsp:nvSpPr>
        <dsp:cNvPr id="0" name=""/>
        <dsp:cNvSpPr/>
      </dsp:nvSpPr>
      <dsp:spPr>
        <a:xfrm>
          <a:off x="0" y="98660"/>
          <a:ext cx="7219037" cy="503685"/>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s-IS" sz="2100" b="0" i="0" kern="1200"/>
            <a:t>5 HT (hydroxytryptan) Serotonin</a:t>
          </a:r>
          <a:endParaRPr lang="en-US" sz="2100" kern="1200"/>
        </a:p>
      </dsp:txBody>
      <dsp:txXfrm>
        <a:off x="24588" y="123248"/>
        <a:ext cx="7169861" cy="454509"/>
      </dsp:txXfrm>
    </dsp:sp>
    <dsp:sp modelId="{9153C06C-32AB-4434-B8B8-300BFE1A5283}">
      <dsp:nvSpPr>
        <dsp:cNvPr id="0" name=""/>
        <dsp:cNvSpPr/>
      </dsp:nvSpPr>
      <dsp:spPr>
        <a:xfrm>
          <a:off x="0" y="662825"/>
          <a:ext cx="7219037" cy="503685"/>
        </a:xfrm>
        <a:prstGeom prst="round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s-IS" sz="2100" b="0" i="0" kern="1200"/>
            <a:t>Lykilboðefni í meltingarvegi</a:t>
          </a:r>
          <a:endParaRPr lang="en-US" sz="2100" kern="1200"/>
        </a:p>
      </dsp:txBody>
      <dsp:txXfrm>
        <a:off x="24588" y="687413"/>
        <a:ext cx="7169861" cy="454509"/>
      </dsp:txXfrm>
    </dsp:sp>
    <dsp:sp modelId="{0880CAF5-FFBD-4E5C-A596-4E33FDF1F981}">
      <dsp:nvSpPr>
        <dsp:cNvPr id="0" name=""/>
        <dsp:cNvSpPr/>
      </dsp:nvSpPr>
      <dsp:spPr>
        <a:xfrm>
          <a:off x="0" y="1226990"/>
          <a:ext cx="7219037" cy="503685"/>
        </a:xfrm>
        <a:prstGeom prst="round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s-IS" sz="2100" b="0" i="0" kern="1200" dirty="0"/>
            <a:t>Losað frá </a:t>
          </a:r>
          <a:r>
            <a:rPr lang="is-IS" sz="2100" b="0" i="0" kern="1200" dirty="0" err="1"/>
            <a:t>enterochromaffin</a:t>
          </a:r>
          <a:r>
            <a:rPr lang="is-IS" sz="2100" b="0" i="0" kern="1200" dirty="0"/>
            <a:t> frumum í slímhúð</a:t>
          </a:r>
        </a:p>
      </dsp:txBody>
      <dsp:txXfrm>
        <a:off x="24588" y="1251578"/>
        <a:ext cx="7169861" cy="454509"/>
      </dsp:txXfrm>
    </dsp:sp>
    <dsp:sp modelId="{1DAFD09C-6449-4735-B342-D553DD212D2B}">
      <dsp:nvSpPr>
        <dsp:cNvPr id="0" name=""/>
        <dsp:cNvSpPr/>
      </dsp:nvSpPr>
      <dsp:spPr>
        <a:xfrm>
          <a:off x="0" y="1791155"/>
          <a:ext cx="7219037" cy="503685"/>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s-IS" sz="2100" b="0" i="0" kern="1200"/>
            <a:t>Hæsta hlutfall serotonin í líkamanum er í meltingarvegi</a:t>
          </a:r>
          <a:endParaRPr lang="en-US" sz="2100" kern="1200"/>
        </a:p>
      </dsp:txBody>
      <dsp:txXfrm>
        <a:off x="24588" y="1815743"/>
        <a:ext cx="7169861" cy="454509"/>
      </dsp:txXfrm>
    </dsp:sp>
    <dsp:sp modelId="{07D42EA0-BF1C-4B2F-988F-36FDC1626FBD}">
      <dsp:nvSpPr>
        <dsp:cNvPr id="0" name=""/>
        <dsp:cNvSpPr/>
      </dsp:nvSpPr>
      <dsp:spPr>
        <a:xfrm>
          <a:off x="0" y="2355320"/>
          <a:ext cx="7219037" cy="503685"/>
        </a:xfrm>
        <a:prstGeom prst="round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s-IS" sz="2100" b="0" i="0" kern="1200" dirty="0"/>
            <a:t>Virkjar taugaviðbrögð </a:t>
          </a:r>
          <a:endParaRPr lang="en-US" sz="2100" kern="1200" dirty="0"/>
        </a:p>
      </dsp:txBody>
      <dsp:txXfrm>
        <a:off x="24588" y="2379908"/>
        <a:ext cx="7169861" cy="454509"/>
      </dsp:txXfrm>
    </dsp:sp>
    <dsp:sp modelId="{BA4996E1-CEC4-44B9-9BF1-DC0CBCCFEDB3}">
      <dsp:nvSpPr>
        <dsp:cNvPr id="0" name=""/>
        <dsp:cNvSpPr/>
      </dsp:nvSpPr>
      <dsp:spPr>
        <a:xfrm>
          <a:off x="0" y="2859005"/>
          <a:ext cx="7219037" cy="110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20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is-IS" sz="1600" b="0" i="0" kern="1200"/>
            <a:t>þarmahreyfingar</a:t>
          </a:r>
          <a:endParaRPr lang="en-US" sz="1600" kern="1200"/>
        </a:p>
        <a:p>
          <a:pPr marL="171450" lvl="1" indent="-171450" algn="l" defTabSz="711200">
            <a:lnSpc>
              <a:spcPct val="90000"/>
            </a:lnSpc>
            <a:spcBef>
              <a:spcPct val="0"/>
            </a:spcBef>
            <a:spcAft>
              <a:spcPct val="20000"/>
            </a:spcAft>
            <a:buChar char="•"/>
          </a:pPr>
          <a:r>
            <a:rPr lang="is-IS" sz="1600" b="0" i="0" kern="1200"/>
            <a:t>æðagegndræpi</a:t>
          </a:r>
          <a:endParaRPr lang="en-US" sz="1600" kern="1200"/>
        </a:p>
        <a:p>
          <a:pPr marL="171450" lvl="1" indent="-171450" algn="l" defTabSz="711200">
            <a:lnSpc>
              <a:spcPct val="90000"/>
            </a:lnSpc>
            <a:spcBef>
              <a:spcPct val="0"/>
            </a:spcBef>
            <a:spcAft>
              <a:spcPct val="20000"/>
            </a:spcAft>
            <a:buChar char="•"/>
          </a:pPr>
          <a:r>
            <a:rPr lang="is-IS" sz="1600" b="0" i="0" kern="1200"/>
            <a:t>seyti </a:t>
          </a:r>
          <a:endParaRPr lang="en-US" sz="1600" kern="1200"/>
        </a:p>
        <a:p>
          <a:pPr marL="171450" lvl="1" indent="-171450" algn="l" defTabSz="711200">
            <a:lnSpc>
              <a:spcPct val="90000"/>
            </a:lnSpc>
            <a:spcBef>
              <a:spcPct val="0"/>
            </a:spcBef>
            <a:spcAft>
              <a:spcPct val="20000"/>
            </a:spcAft>
            <a:buChar char="•"/>
          </a:pPr>
          <a:r>
            <a:rPr lang="is-IS" sz="1600" b="0" i="0" kern="1200"/>
            <a:t>skynjun</a:t>
          </a:r>
          <a:endParaRPr lang="en-US" sz="1600" kern="1200"/>
        </a:p>
      </dsp:txBody>
      <dsp:txXfrm>
        <a:off x="0" y="2859005"/>
        <a:ext cx="7219037" cy="11084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7AAD8-9F36-4460-9DF5-FDBD91137F24}">
      <dsp:nvSpPr>
        <dsp:cNvPr id="0" name=""/>
        <dsp:cNvSpPr/>
      </dsp:nvSpPr>
      <dsp:spPr>
        <a:xfrm>
          <a:off x="719199" y="636826"/>
          <a:ext cx="770012" cy="7700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1447DAF-E483-4C4C-BC89-C7A5CDE74D66}">
      <dsp:nvSpPr>
        <dsp:cNvPr id="0" name=""/>
        <dsp:cNvSpPr/>
      </dsp:nvSpPr>
      <dsp:spPr>
        <a:xfrm>
          <a:off x="4187" y="1577679"/>
          <a:ext cx="2200036" cy="330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en-US" sz="1700" b="0" i="0" kern="1200"/>
            <a:t>Merki um skert frásog</a:t>
          </a:r>
          <a:endParaRPr lang="en-US" sz="1700" kern="1200"/>
        </a:p>
      </dsp:txBody>
      <dsp:txXfrm>
        <a:off x="4187" y="1577679"/>
        <a:ext cx="2200036" cy="330005"/>
      </dsp:txXfrm>
    </dsp:sp>
    <dsp:sp modelId="{9500D0C7-7174-44FE-8864-2E0E784B1F5A}">
      <dsp:nvSpPr>
        <dsp:cNvPr id="0" name=""/>
        <dsp:cNvSpPr/>
      </dsp:nvSpPr>
      <dsp:spPr>
        <a:xfrm>
          <a:off x="4187" y="1987145"/>
          <a:ext cx="2200036" cy="2622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b="0" i="0" kern="1200" dirty="0"/>
            <a:t>Steatorrhea</a:t>
          </a:r>
          <a:endParaRPr lang="en-US" sz="1300" kern="1200" dirty="0"/>
        </a:p>
        <a:p>
          <a:pPr marL="0" lvl="0" indent="0" algn="ctr" defTabSz="577850">
            <a:lnSpc>
              <a:spcPct val="100000"/>
            </a:lnSpc>
            <a:spcBef>
              <a:spcPct val="0"/>
            </a:spcBef>
            <a:spcAft>
              <a:spcPct val="35000"/>
            </a:spcAft>
            <a:buNone/>
          </a:pPr>
          <a:r>
            <a:rPr lang="en-US" sz="1300" b="0" i="0" kern="1200"/>
            <a:t>Þyngdartap</a:t>
          </a:r>
          <a:endParaRPr lang="en-US" sz="1300" kern="1200"/>
        </a:p>
        <a:p>
          <a:pPr marL="0" lvl="0" indent="0" algn="ctr" defTabSz="577850">
            <a:lnSpc>
              <a:spcPct val="100000"/>
            </a:lnSpc>
            <a:spcBef>
              <a:spcPct val="0"/>
            </a:spcBef>
            <a:spcAft>
              <a:spcPct val="35000"/>
            </a:spcAft>
            <a:buNone/>
          </a:pPr>
          <a:r>
            <a:rPr lang="en-US" sz="1300" b="0" i="0" kern="1200" dirty="0" err="1"/>
            <a:t>Járnskortur</a:t>
          </a:r>
          <a:r>
            <a:rPr lang="en-US" sz="1300" b="0" i="0" kern="1200" dirty="0"/>
            <a:t>, </a:t>
          </a:r>
          <a:r>
            <a:rPr lang="en-US" sz="1300" b="0" i="0" kern="1200" dirty="0" err="1"/>
            <a:t>vítamínskortur</a:t>
          </a:r>
          <a:endParaRPr lang="en-US" sz="1300" b="0" i="0" kern="1200" dirty="0"/>
        </a:p>
        <a:p>
          <a:pPr marL="0" lvl="0" indent="0" algn="ctr" defTabSz="577850">
            <a:lnSpc>
              <a:spcPct val="100000"/>
            </a:lnSpc>
            <a:spcBef>
              <a:spcPct val="0"/>
            </a:spcBef>
            <a:spcAft>
              <a:spcPct val="35000"/>
            </a:spcAft>
            <a:buNone/>
          </a:pPr>
          <a:endParaRPr lang="en-US" sz="1300" b="0" i="0" kern="1200" dirty="0"/>
        </a:p>
        <a:p>
          <a:pPr marL="0" lvl="0" indent="0" algn="ctr" defTabSz="577850">
            <a:lnSpc>
              <a:spcPct val="100000"/>
            </a:lnSpc>
            <a:spcBef>
              <a:spcPct val="0"/>
            </a:spcBef>
            <a:spcAft>
              <a:spcPct val="35000"/>
            </a:spcAft>
            <a:buNone/>
          </a:pPr>
          <a:r>
            <a:rPr lang="en-US" sz="1600" b="0" i="0" kern="1200" dirty="0" err="1"/>
            <a:t>Önnur</a:t>
          </a:r>
          <a:r>
            <a:rPr lang="en-US" sz="1600" b="0" i="0" kern="1200" dirty="0"/>
            <a:t> </a:t>
          </a:r>
          <a:r>
            <a:rPr lang="en-US" sz="1600" b="0" i="0" kern="1200" dirty="0" err="1"/>
            <a:t>meltingareinkenn</a:t>
          </a:r>
          <a:r>
            <a:rPr lang="en-US" sz="1300" b="0" i="0" kern="1200" dirty="0" err="1"/>
            <a:t>i</a:t>
          </a:r>
          <a:endParaRPr lang="en-US" sz="1300" b="0" i="0" kern="1200" dirty="0"/>
        </a:p>
        <a:p>
          <a:pPr marL="0" lvl="0" indent="0" algn="ctr" defTabSz="577850">
            <a:lnSpc>
              <a:spcPct val="100000"/>
            </a:lnSpc>
            <a:spcBef>
              <a:spcPct val="0"/>
            </a:spcBef>
            <a:spcAft>
              <a:spcPct val="35000"/>
            </a:spcAft>
            <a:buNone/>
          </a:pPr>
          <a:r>
            <a:rPr lang="en-US" sz="1300" b="0" i="0" kern="1200" dirty="0" err="1"/>
            <a:t>Hægðatregða</a:t>
          </a:r>
          <a:endParaRPr lang="en-US" sz="1300" b="0" i="0" kern="1200" dirty="0"/>
        </a:p>
        <a:p>
          <a:pPr marL="0" lvl="0" indent="0" algn="ctr" defTabSz="577850">
            <a:lnSpc>
              <a:spcPct val="100000"/>
            </a:lnSpc>
            <a:spcBef>
              <a:spcPct val="0"/>
            </a:spcBef>
            <a:spcAft>
              <a:spcPct val="35000"/>
            </a:spcAft>
            <a:buNone/>
          </a:pPr>
          <a:r>
            <a:rPr lang="en-US" sz="1300" b="0" i="0" kern="1200" dirty="0" err="1"/>
            <a:t>Kviðverkir</a:t>
          </a:r>
          <a:endParaRPr lang="en-US" sz="1300" kern="1200" dirty="0"/>
        </a:p>
      </dsp:txBody>
      <dsp:txXfrm>
        <a:off x="4187" y="1987145"/>
        <a:ext cx="2200036" cy="2622715"/>
      </dsp:txXfrm>
    </dsp:sp>
    <dsp:sp modelId="{1B8A6485-4803-4CB1-9B68-4ECA3CFF0E5B}">
      <dsp:nvSpPr>
        <dsp:cNvPr id="0" name=""/>
        <dsp:cNvSpPr/>
      </dsp:nvSpPr>
      <dsp:spPr>
        <a:xfrm>
          <a:off x="3304243" y="636826"/>
          <a:ext cx="770012" cy="7700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BAC37BF-97DA-4CC6-982B-DCBA7DEC1784}">
      <dsp:nvSpPr>
        <dsp:cNvPr id="0" name=""/>
        <dsp:cNvSpPr/>
      </dsp:nvSpPr>
      <dsp:spPr>
        <a:xfrm>
          <a:off x="2589231" y="1577679"/>
          <a:ext cx="2200036" cy="330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en-US" sz="1700" b="0" i="0" kern="1200"/>
            <a:t>Önnur einkenni</a:t>
          </a:r>
          <a:endParaRPr lang="en-US" sz="1700" kern="1200"/>
        </a:p>
      </dsp:txBody>
      <dsp:txXfrm>
        <a:off x="2589231" y="1577679"/>
        <a:ext cx="2200036" cy="330005"/>
      </dsp:txXfrm>
    </dsp:sp>
    <dsp:sp modelId="{1E2F37C7-0A1A-4D4A-87BB-B69F83347935}">
      <dsp:nvSpPr>
        <dsp:cNvPr id="0" name=""/>
        <dsp:cNvSpPr/>
      </dsp:nvSpPr>
      <dsp:spPr>
        <a:xfrm>
          <a:off x="2589231" y="1987145"/>
          <a:ext cx="2200036" cy="2622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b="0" i="0" kern="1200" dirty="0" err="1"/>
            <a:t>Vöxtur</a:t>
          </a:r>
          <a:r>
            <a:rPr lang="en-US" sz="1300" b="0" i="0" kern="1200" dirty="0"/>
            <a:t> og </a:t>
          </a:r>
          <a:r>
            <a:rPr lang="en-US" sz="1300" b="0" i="0" kern="1200" dirty="0" err="1"/>
            <a:t>þroski</a:t>
          </a:r>
          <a:endParaRPr lang="en-US" sz="1300" kern="1200" dirty="0"/>
        </a:p>
        <a:p>
          <a:pPr marL="0" lvl="0" indent="0" algn="ctr" defTabSz="577850">
            <a:lnSpc>
              <a:spcPct val="100000"/>
            </a:lnSpc>
            <a:spcBef>
              <a:spcPct val="0"/>
            </a:spcBef>
            <a:spcAft>
              <a:spcPct val="35000"/>
            </a:spcAft>
            <a:buNone/>
          </a:pPr>
          <a:r>
            <a:rPr lang="en-US" sz="1300" b="0" i="0" kern="1200" dirty="0" err="1"/>
            <a:t>Taugakerfiseinkenni</a:t>
          </a:r>
          <a:endParaRPr lang="en-US" sz="1300" b="0" i="0" kern="1200" dirty="0"/>
        </a:p>
        <a:p>
          <a:pPr marL="0" lvl="0" indent="0" algn="ctr" defTabSz="577850">
            <a:lnSpc>
              <a:spcPct val="100000"/>
            </a:lnSpc>
            <a:spcBef>
              <a:spcPct val="0"/>
            </a:spcBef>
            <a:spcAft>
              <a:spcPct val="35000"/>
            </a:spcAft>
            <a:buNone/>
          </a:pPr>
          <a:r>
            <a:rPr lang="en-US" sz="1300" b="0" i="0" kern="1200" dirty="0" err="1"/>
            <a:t>Lifrarsjúkdómur</a:t>
          </a:r>
          <a:endParaRPr lang="en-US" sz="1300" b="0" i="0" kern="1200" dirty="0"/>
        </a:p>
        <a:p>
          <a:pPr marL="0" lvl="0" indent="0" algn="ctr" defTabSz="577850">
            <a:lnSpc>
              <a:spcPct val="100000"/>
            </a:lnSpc>
            <a:spcBef>
              <a:spcPct val="0"/>
            </a:spcBef>
            <a:spcAft>
              <a:spcPct val="35000"/>
            </a:spcAft>
            <a:buNone/>
          </a:pPr>
          <a:r>
            <a:rPr lang="en-US" sz="1300" b="0" i="0" kern="1200" dirty="0" err="1"/>
            <a:t>Útbrot</a:t>
          </a:r>
          <a:endParaRPr lang="en-US" sz="1300" b="0" i="0" kern="1200" dirty="0"/>
        </a:p>
        <a:p>
          <a:pPr marL="0" lvl="0" indent="0" algn="ctr" defTabSz="577850">
            <a:lnSpc>
              <a:spcPct val="100000"/>
            </a:lnSpc>
            <a:spcBef>
              <a:spcPct val="0"/>
            </a:spcBef>
            <a:spcAft>
              <a:spcPct val="35000"/>
            </a:spcAft>
            <a:buNone/>
          </a:pPr>
          <a:r>
            <a:rPr lang="en-US" sz="1300" b="0" i="0" kern="1200" dirty="0"/>
            <a:t>Dermatitis herpetiformis</a:t>
          </a:r>
          <a:endParaRPr lang="en-US" sz="1300" kern="1200" dirty="0"/>
        </a:p>
        <a:p>
          <a:pPr marL="0" lvl="0" indent="0" algn="ctr" defTabSz="577850">
            <a:lnSpc>
              <a:spcPct val="100000"/>
            </a:lnSpc>
            <a:spcBef>
              <a:spcPct val="0"/>
            </a:spcBef>
            <a:spcAft>
              <a:spcPct val="35000"/>
            </a:spcAft>
            <a:buNone/>
          </a:pPr>
          <a:r>
            <a:rPr lang="en-US" sz="1300" b="0" i="0" kern="1200" dirty="0" err="1"/>
            <a:t>Glerungsgallar</a:t>
          </a:r>
          <a:r>
            <a:rPr lang="en-US" sz="1300" b="0" i="0" kern="1200" dirty="0"/>
            <a:t> í </a:t>
          </a:r>
          <a:r>
            <a:rPr lang="en-US" sz="1300" b="0" i="0" kern="1200" dirty="0" err="1"/>
            <a:t>fullorðinstönnum</a:t>
          </a:r>
          <a:r>
            <a:rPr lang="en-US" sz="1300" b="0" i="0" kern="1200" dirty="0"/>
            <a:t> </a:t>
          </a:r>
          <a:endParaRPr lang="en-US" sz="1300" kern="1200" dirty="0"/>
        </a:p>
        <a:p>
          <a:pPr marL="0" lvl="0" indent="0" algn="ctr" defTabSz="577850">
            <a:lnSpc>
              <a:spcPct val="100000"/>
            </a:lnSpc>
            <a:spcBef>
              <a:spcPct val="0"/>
            </a:spcBef>
            <a:spcAft>
              <a:spcPct val="35000"/>
            </a:spcAft>
            <a:buNone/>
          </a:pPr>
          <a:r>
            <a:rPr lang="en-US" sz="1300" b="0" i="0" kern="1200" dirty="0"/>
            <a:t>Metabolic bone disease</a:t>
          </a:r>
          <a:endParaRPr lang="en-US" sz="1300" kern="1200" dirty="0"/>
        </a:p>
        <a:p>
          <a:pPr marL="0" lvl="0" indent="0" algn="ctr" defTabSz="577850">
            <a:lnSpc>
              <a:spcPct val="100000"/>
            </a:lnSpc>
            <a:spcBef>
              <a:spcPct val="0"/>
            </a:spcBef>
            <a:spcAft>
              <a:spcPct val="35000"/>
            </a:spcAft>
            <a:buNone/>
          </a:pPr>
          <a:r>
            <a:rPr lang="en-US" sz="1300" b="0" i="0" kern="1200"/>
            <a:t>Liðbólgur, liðverkir</a:t>
          </a:r>
          <a:endParaRPr lang="en-US" sz="1300" kern="1200"/>
        </a:p>
        <a:p>
          <a:pPr marL="0" lvl="0" indent="0" algn="ctr" defTabSz="577850">
            <a:lnSpc>
              <a:spcPct val="100000"/>
            </a:lnSpc>
            <a:spcBef>
              <a:spcPct val="0"/>
            </a:spcBef>
            <a:spcAft>
              <a:spcPct val="35000"/>
            </a:spcAft>
            <a:buNone/>
          </a:pPr>
          <a:r>
            <a:rPr lang="en-US" sz="1300" b="0" i="0" kern="1200" dirty="0"/>
            <a:t>Cardiomyopathy </a:t>
          </a:r>
          <a:endParaRPr lang="en-US" sz="1300" kern="1200" dirty="0"/>
        </a:p>
      </dsp:txBody>
      <dsp:txXfrm>
        <a:off x="2589231" y="1987145"/>
        <a:ext cx="2200036" cy="26227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33148-4CE6-4D46-830D-89B395E9ABC4}">
      <dsp:nvSpPr>
        <dsp:cNvPr id="0" name=""/>
        <dsp:cNvSpPr/>
      </dsp:nvSpPr>
      <dsp:spPr>
        <a:xfrm>
          <a:off x="0" y="326406"/>
          <a:ext cx="8229600" cy="2154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95732" rIns="63870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Algengari b</a:t>
          </a:r>
          <a:r>
            <a:rPr lang="is-IS" sz="1900" kern="1200"/>
            <a:t>ólgusjúkdómur meðal barna</a:t>
          </a:r>
          <a:endParaRPr lang="en-US" sz="1900" kern="1200"/>
        </a:p>
        <a:p>
          <a:pPr marL="171450" lvl="1" indent="-171450" algn="l" defTabSz="844550">
            <a:lnSpc>
              <a:spcPct val="90000"/>
            </a:lnSpc>
            <a:spcBef>
              <a:spcPct val="0"/>
            </a:spcBef>
            <a:spcAft>
              <a:spcPct val="15000"/>
            </a:spcAft>
            <a:buChar char="•"/>
          </a:pPr>
          <a:r>
            <a:rPr lang="en-US" sz="1900" kern="1200"/>
            <a:t>Greinilegur norður-suður fallandi á norðurhveli jarðar</a:t>
          </a:r>
        </a:p>
        <a:p>
          <a:pPr marL="171450" lvl="1" indent="-171450" algn="l" defTabSz="844550">
            <a:lnSpc>
              <a:spcPct val="90000"/>
            </a:lnSpc>
            <a:spcBef>
              <a:spcPct val="0"/>
            </a:spcBef>
            <a:spcAft>
              <a:spcPct val="15000"/>
            </a:spcAft>
            <a:buChar char="•"/>
          </a:pPr>
          <a:r>
            <a:rPr lang="en-US" sz="1900" kern="1200"/>
            <a:t>Örlítið algengari meðal kvenkyns einstaklinga</a:t>
          </a:r>
        </a:p>
        <a:p>
          <a:pPr marL="171450" lvl="1" indent="-171450" algn="l" defTabSz="844550">
            <a:lnSpc>
              <a:spcPct val="90000"/>
            </a:lnSpc>
            <a:spcBef>
              <a:spcPct val="0"/>
            </a:spcBef>
            <a:spcAft>
              <a:spcPct val="15000"/>
            </a:spcAft>
            <a:buChar char="•"/>
          </a:pPr>
          <a:r>
            <a:rPr lang="en-US" sz="1900" kern="1200"/>
            <a:t>Bimodal aldursdreifing (tvítugs- og þrítugsaldur, sextugs- og sjötugsaldur) </a:t>
          </a:r>
        </a:p>
        <a:p>
          <a:pPr marL="171450" lvl="1" indent="-171450" algn="l" defTabSz="844550">
            <a:lnSpc>
              <a:spcPct val="90000"/>
            </a:lnSpc>
            <a:spcBef>
              <a:spcPct val="0"/>
            </a:spcBef>
            <a:spcAft>
              <a:spcPct val="15000"/>
            </a:spcAft>
            <a:buChar char="•"/>
          </a:pPr>
          <a:r>
            <a:rPr lang="en-US" sz="1900" kern="1200"/>
            <a:t>Flest b</a:t>
          </a:r>
          <a:r>
            <a:rPr lang="is-IS" sz="1900" kern="1200"/>
            <a:t>örn eru greind á aldrinum 11</a:t>
          </a:r>
          <a:r>
            <a:rPr lang="en-US" sz="1900" kern="1200"/>
            <a:t>-</a:t>
          </a:r>
          <a:r>
            <a:rPr lang="is-IS" sz="1900" kern="1200"/>
            <a:t>12 ára</a:t>
          </a:r>
          <a:endParaRPr lang="en-US" sz="1900" kern="1200"/>
        </a:p>
      </dsp:txBody>
      <dsp:txXfrm>
        <a:off x="0" y="326406"/>
        <a:ext cx="8229600" cy="2154600"/>
      </dsp:txXfrm>
    </dsp:sp>
    <dsp:sp modelId="{80A4592E-17DA-4206-BDE1-D539BFA2BA4A}">
      <dsp:nvSpPr>
        <dsp:cNvPr id="0" name=""/>
        <dsp:cNvSpPr/>
      </dsp:nvSpPr>
      <dsp:spPr>
        <a:xfrm>
          <a:off x="411480" y="45966"/>
          <a:ext cx="6542449" cy="56088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accent1">
              <a:hueOff val="0"/>
              <a:satOff val="0"/>
              <a:lumOff val="0"/>
              <a:alphaOff val="0"/>
              <a:shade val="65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44550">
            <a:lnSpc>
              <a:spcPct val="90000"/>
            </a:lnSpc>
            <a:spcBef>
              <a:spcPct val="0"/>
            </a:spcBef>
            <a:spcAft>
              <a:spcPct val="35000"/>
            </a:spcAft>
            <a:buNone/>
          </a:pPr>
          <a:r>
            <a:rPr lang="en-US" sz="1900" kern="1200" dirty="0" err="1"/>
            <a:t>Nýgengi</a:t>
          </a:r>
          <a:r>
            <a:rPr lang="en-US" sz="1900" kern="1200" dirty="0"/>
            <a:t> Crohn’s </a:t>
          </a:r>
          <a:r>
            <a:rPr lang="en-US" sz="1900" kern="1200" dirty="0" err="1"/>
            <a:t>sjúkdóms</a:t>
          </a:r>
          <a:r>
            <a:rPr lang="en-US" sz="1900" kern="1200" dirty="0"/>
            <a:t> fer </a:t>
          </a:r>
          <a:r>
            <a:rPr lang="en-US" sz="1900" kern="1200" dirty="0" err="1"/>
            <a:t>hækkandi</a:t>
          </a:r>
          <a:r>
            <a:rPr lang="en-US" sz="1900" kern="1200" dirty="0"/>
            <a:t>: 4-5/100.000</a:t>
          </a:r>
        </a:p>
      </dsp:txBody>
      <dsp:txXfrm>
        <a:off x="438860" y="73346"/>
        <a:ext cx="6487689" cy="506120"/>
      </dsp:txXfrm>
    </dsp:sp>
    <dsp:sp modelId="{E0E43918-549C-4EF2-A678-3EF21D6FF756}">
      <dsp:nvSpPr>
        <dsp:cNvPr id="0" name=""/>
        <dsp:cNvSpPr/>
      </dsp:nvSpPr>
      <dsp:spPr>
        <a:xfrm>
          <a:off x="0" y="2864046"/>
          <a:ext cx="8229600" cy="16159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95732" rIns="63870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Algengari bólgusjúkdómur meðal fullorðinna</a:t>
          </a:r>
        </a:p>
        <a:p>
          <a:pPr marL="171450" lvl="1" indent="-171450" algn="l" defTabSz="844550">
            <a:lnSpc>
              <a:spcPct val="90000"/>
            </a:lnSpc>
            <a:spcBef>
              <a:spcPct val="0"/>
            </a:spcBef>
            <a:spcAft>
              <a:spcPct val="15000"/>
            </a:spcAft>
            <a:buChar char="•"/>
          </a:pPr>
          <a:r>
            <a:rPr lang="en-US" sz="1900" kern="1200"/>
            <a:t>Algengi jafnt meðal karlkyns og kvenkyns</a:t>
          </a:r>
        </a:p>
        <a:p>
          <a:pPr marL="171450" lvl="1" indent="-171450" algn="l" defTabSz="844550">
            <a:lnSpc>
              <a:spcPct val="90000"/>
            </a:lnSpc>
            <a:spcBef>
              <a:spcPct val="0"/>
            </a:spcBef>
            <a:spcAft>
              <a:spcPct val="15000"/>
            </a:spcAft>
            <a:buChar char="•"/>
          </a:pPr>
          <a:r>
            <a:rPr lang="en-US" sz="1900" kern="1200"/>
            <a:t>Flest b</a:t>
          </a:r>
          <a:r>
            <a:rPr lang="is-IS" sz="1900" kern="1200"/>
            <a:t>örn greinast á unglingsárum</a:t>
          </a:r>
          <a:endParaRPr lang="en-US" sz="1900" kern="1200"/>
        </a:p>
        <a:p>
          <a:pPr marL="171450" lvl="1" indent="-171450" algn="l" defTabSz="844550">
            <a:lnSpc>
              <a:spcPct val="90000"/>
            </a:lnSpc>
            <a:spcBef>
              <a:spcPct val="0"/>
            </a:spcBef>
            <a:spcAft>
              <a:spcPct val="15000"/>
            </a:spcAft>
            <a:buChar char="•"/>
          </a:pPr>
          <a:r>
            <a:rPr lang="en-US" sz="1900" kern="1200"/>
            <a:t>Vel þekkt að afar ung börn greinist með sáraristilbólgu</a:t>
          </a:r>
        </a:p>
      </dsp:txBody>
      <dsp:txXfrm>
        <a:off x="0" y="2864046"/>
        <a:ext cx="8229600" cy="1615950"/>
      </dsp:txXfrm>
    </dsp:sp>
    <dsp:sp modelId="{79F024F9-9BAA-4042-B1C4-668AF382CC3B}">
      <dsp:nvSpPr>
        <dsp:cNvPr id="0" name=""/>
        <dsp:cNvSpPr/>
      </dsp:nvSpPr>
      <dsp:spPr>
        <a:xfrm>
          <a:off x="411480" y="2583606"/>
          <a:ext cx="7118521" cy="56088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accent1">
              <a:hueOff val="0"/>
              <a:satOff val="0"/>
              <a:lumOff val="0"/>
              <a:alphaOff val="0"/>
              <a:shade val="65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44550">
            <a:lnSpc>
              <a:spcPct val="90000"/>
            </a:lnSpc>
            <a:spcBef>
              <a:spcPct val="0"/>
            </a:spcBef>
            <a:spcAft>
              <a:spcPct val="35000"/>
            </a:spcAft>
            <a:buNone/>
          </a:pPr>
          <a:r>
            <a:rPr lang="en-US" sz="1900" kern="1200" dirty="0" err="1"/>
            <a:t>Nýgengi</a:t>
          </a:r>
          <a:r>
            <a:rPr lang="en-US" sz="1900" kern="1200" dirty="0"/>
            <a:t> </a:t>
          </a:r>
          <a:r>
            <a:rPr lang="en-US" sz="1900" kern="1200" dirty="0" err="1"/>
            <a:t>sáraristilbólgu</a:t>
          </a:r>
          <a:r>
            <a:rPr lang="en-US" sz="1900" kern="1200" dirty="0"/>
            <a:t> </a:t>
          </a:r>
          <a:r>
            <a:rPr lang="en-US" sz="1900" kern="1200" dirty="0" err="1"/>
            <a:t>stendur</a:t>
          </a:r>
          <a:r>
            <a:rPr lang="en-US" sz="1900" kern="1200" dirty="0"/>
            <a:t> í </a:t>
          </a:r>
          <a:r>
            <a:rPr lang="en-US" sz="1900" kern="1200" dirty="0" err="1"/>
            <a:t>stað</a:t>
          </a:r>
          <a:r>
            <a:rPr lang="en-US" sz="1900" kern="1200" dirty="0"/>
            <a:t>: 2.2/100.000</a:t>
          </a:r>
        </a:p>
      </dsp:txBody>
      <dsp:txXfrm>
        <a:off x="438860" y="2610986"/>
        <a:ext cx="7063761"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2E95B5-D8F0-436E-8787-9B9D56DBC944}" type="datetimeFigureOut">
              <a:rPr lang="en-US" smtClean="0"/>
              <a:pPr/>
              <a:t>10/7/2021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92A0F1-61AE-41C3-9D86-5BF0BD72DA95}" type="slidenum">
              <a:rPr lang="en-US" smtClean="0"/>
              <a:pPr/>
              <a:t>‹#›</a:t>
            </a:fld>
            <a:endParaRPr lang="en-US"/>
          </a:p>
        </p:txBody>
      </p:sp>
    </p:spTree>
    <p:extLst>
      <p:ext uri="{BB962C8B-B14F-4D97-AF65-F5344CB8AC3E}">
        <p14:creationId xmlns:p14="http://schemas.microsoft.com/office/powerpoint/2010/main" xmlns="" val="901079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92A0F1-61AE-41C3-9D86-5BF0BD72DA95}" type="slidenum">
              <a:rPr lang="en-US" smtClean="0"/>
              <a:pPr/>
              <a:t>79</a:t>
            </a:fld>
            <a:endParaRPr lang="en-US"/>
          </a:p>
        </p:txBody>
      </p:sp>
    </p:spTree>
    <p:extLst>
      <p:ext uri="{BB962C8B-B14F-4D97-AF65-F5344CB8AC3E}">
        <p14:creationId xmlns:p14="http://schemas.microsoft.com/office/powerpoint/2010/main" xmlns="" val="369099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s-I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s-IS"/>
          </a:p>
        </p:txBody>
      </p:sp>
      <p:sp>
        <p:nvSpPr>
          <p:cNvPr id="4" name="Date Placeholder 3"/>
          <p:cNvSpPr>
            <a:spLocks noGrp="1"/>
          </p:cNvSpPr>
          <p:nvPr>
            <p:ph type="dt" sz="half" idx="10"/>
          </p:nvPr>
        </p:nvSpPr>
        <p:spPr/>
        <p:txBody>
          <a:bodyPr/>
          <a:lstStyle/>
          <a:p>
            <a:fld id="{1CB8986A-EDC7-44E3-8C6B-D2D75A7F3239}" type="datetimeFigureOut">
              <a:rPr lang="is-IS" smtClean="0"/>
              <a:pPr/>
              <a:t>07.10.2021</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17323A77-E016-484D-86A5-6DBCCDC9B0C1}" type="slidenum">
              <a:rPr lang="is-IS" smtClean="0"/>
              <a:pPr/>
              <a:t>‹#›</a:t>
            </a:fld>
            <a:endParaRPr lang="is-I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p:cNvSpPr>
            <a:spLocks noGrp="1"/>
          </p:cNvSpPr>
          <p:nvPr>
            <p:ph type="dt" sz="half" idx="10"/>
          </p:nvPr>
        </p:nvSpPr>
        <p:spPr/>
        <p:txBody>
          <a:bodyPr/>
          <a:lstStyle/>
          <a:p>
            <a:fld id="{1CB8986A-EDC7-44E3-8C6B-D2D75A7F3239}" type="datetimeFigureOut">
              <a:rPr lang="is-IS" smtClean="0"/>
              <a:pPr/>
              <a:t>07.10.2021</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17323A77-E016-484D-86A5-6DBCCDC9B0C1}" type="slidenum">
              <a:rPr lang="is-IS" smtClean="0"/>
              <a:pPr/>
              <a:t>‹#›</a:t>
            </a:fld>
            <a:endParaRPr lang="is-I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s-I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p:cNvSpPr>
            <a:spLocks noGrp="1"/>
          </p:cNvSpPr>
          <p:nvPr>
            <p:ph type="dt" sz="half" idx="10"/>
          </p:nvPr>
        </p:nvSpPr>
        <p:spPr/>
        <p:txBody>
          <a:bodyPr/>
          <a:lstStyle/>
          <a:p>
            <a:fld id="{1CB8986A-EDC7-44E3-8C6B-D2D75A7F3239}" type="datetimeFigureOut">
              <a:rPr lang="is-IS" smtClean="0"/>
              <a:pPr/>
              <a:t>07.10.2021</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17323A77-E016-484D-86A5-6DBCCDC9B0C1}" type="slidenum">
              <a:rPr lang="is-IS" smtClean="0"/>
              <a:pPr/>
              <a:t>‹#›</a:t>
            </a:fld>
            <a:endParaRPr lang="is-I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4AC55AE5-12C0-453C-913F-20E9063BEDDD}" type="datetimeFigureOut">
              <a:rPr lang="is-IS" smtClean="0"/>
              <a:pPr/>
              <a:t>07.10.2021</a:t>
            </a:fld>
            <a:endParaRPr lang="is-I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is-I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AD15A9D-DC5B-46F3-86B6-D12FB8F781E6}" type="slidenum">
              <a:rPr lang="is-IS" smtClean="0"/>
              <a:pPr/>
              <a:t>‹#›</a:t>
            </a:fld>
            <a:endParaRPr lang="is-IS"/>
          </a:p>
        </p:txBody>
      </p:sp>
    </p:spTree>
    <p:extLst>
      <p:ext uri="{BB962C8B-B14F-4D97-AF65-F5344CB8AC3E}">
        <p14:creationId xmlns:p14="http://schemas.microsoft.com/office/powerpoint/2010/main" xmlns="" val="3475170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C55AE5-12C0-453C-913F-20E9063BEDDD}" type="datetimeFigureOut">
              <a:rPr lang="is-IS" smtClean="0"/>
              <a:pPr/>
              <a:t>07.10.2021</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AD15A9D-DC5B-46F3-86B6-D12FB8F781E6}" type="slidenum">
              <a:rPr lang="is-IS" smtClean="0"/>
              <a:pPr/>
              <a:t>‹#›</a:t>
            </a:fld>
            <a:endParaRPr lang="is-IS"/>
          </a:p>
        </p:txBody>
      </p:sp>
    </p:spTree>
    <p:extLst>
      <p:ext uri="{BB962C8B-B14F-4D97-AF65-F5344CB8AC3E}">
        <p14:creationId xmlns:p14="http://schemas.microsoft.com/office/powerpoint/2010/main" xmlns="" val="3004213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C55AE5-12C0-453C-913F-20E9063BEDDD}" type="datetimeFigureOut">
              <a:rPr lang="is-IS" smtClean="0"/>
              <a:pPr/>
              <a:t>07.10.2021</a:t>
            </a:fld>
            <a:endParaRPr lang="is-IS"/>
          </a:p>
        </p:txBody>
      </p:sp>
      <p:sp>
        <p:nvSpPr>
          <p:cNvPr id="5" name="Footer Placeholder 4"/>
          <p:cNvSpPr>
            <a:spLocks noGrp="1"/>
          </p:cNvSpPr>
          <p:nvPr>
            <p:ph type="ftr" sz="quarter" idx="11"/>
          </p:nvPr>
        </p:nvSpPr>
        <p:spPr/>
        <p:txBody>
          <a:bodyPr/>
          <a:lstStyle/>
          <a:p>
            <a:endParaRPr lang="is-I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AD15A9D-DC5B-46F3-86B6-D12FB8F781E6}" type="slidenum">
              <a:rPr lang="is-IS" smtClean="0"/>
              <a:pPr/>
              <a:t>‹#›</a:t>
            </a:fld>
            <a:endParaRPr lang="is-IS"/>
          </a:p>
        </p:txBody>
      </p:sp>
    </p:spTree>
    <p:extLst>
      <p:ext uri="{BB962C8B-B14F-4D97-AF65-F5344CB8AC3E}">
        <p14:creationId xmlns:p14="http://schemas.microsoft.com/office/powerpoint/2010/main" xmlns="" val="1888585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C55AE5-12C0-453C-913F-20E9063BEDDD}" type="datetimeFigureOut">
              <a:rPr lang="is-IS" smtClean="0"/>
              <a:pPr/>
              <a:t>07.10.2021</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AD15A9D-DC5B-46F3-86B6-D12FB8F781E6}" type="slidenum">
              <a:rPr lang="is-IS" smtClean="0"/>
              <a:pPr/>
              <a:t>‹#›</a:t>
            </a:fld>
            <a:endParaRPr lang="is-IS"/>
          </a:p>
        </p:txBody>
      </p:sp>
    </p:spTree>
    <p:extLst>
      <p:ext uri="{BB962C8B-B14F-4D97-AF65-F5344CB8AC3E}">
        <p14:creationId xmlns:p14="http://schemas.microsoft.com/office/powerpoint/2010/main" xmlns="" val="3863025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C55AE5-12C0-453C-913F-20E9063BEDDD}" type="datetimeFigureOut">
              <a:rPr lang="is-IS" smtClean="0"/>
              <a:pPr/>
              <a:t>07.10.2021</a:t>
            </a:fld>
            <a:endParaRPr lang="is-IS"/>
          </a:p>
        </p:txBody>
      </p:sp>
      <p:sp>
        <p:nvSpPr>
          <p:cNvPr id="8" name="Footer Placeholder 7"/>
          <p:cNvSpPr>
            <a:spLocks noGrp="1"/>
          </p:cNvSpPr>
          <p:nvPr>
            <p:ph type="ftr" sz="quarter" idx="11"/>
          </p:nvPr>
        </p:nvSpPr>
        <p:spPr/>
        <p:txBody>
          <a:bodyPr/>
          <a:lstStyle/>
          <a:p>
            <a:endParaRPr lang="is-I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AD15A9D-DC5B-46F3-86B6-D12FB8F781E6}" type="slidenum">
              <a:rPr lang="is-IS" smtClean="0"/>
              <a:pPr/>
              <a:t>‹#›</a:t>
            </a:fld>
            <a:endParaRPr lang="is-IS"/>
          </a:p>
        </p:txBody>
      </p:sp>
    </p:spTree>
    <p:extLst>
      <p:ext uri="{BB962C8B-B14F-4D97-AF65-F5344CB8AC3E}">
        <p14:creationId xmlns:p14="http://schemas.microsoft.com/office/powerpoint/2010/main" xmlns="" val="4276459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C55AE5-12C0-453C-913F-20E9063BEDDD}" type="datetimeFigureOut">
              <a:rPr lang="is-IS" smtClean="0"/>
              <a:pPr/>
              <a:t>07.10.2021</a:t>
            </a:fld>
            <a:endParaRPr lang="is-IS"/>
          </a:p>
        </p:txBody>
      </p:sp>
      <p:sp>
        <p:nvSpPr>
          <p:cNvPr id="4" name="Footer Placeholder 3"/>
          <p:cNvSpPr>
            <a:spLocks noGrp="1"/>
          </p:cNvSpPr>
          <p:nvPr>
            <p:ph type="ftr" sz="quarter" idx="11"/>
          </p:nvPr>
        </p:nvSpPr>
        <p:spPr/>
        <p:txBody>
          <a:bodyPr/>
          <a:lstStyle/>
          <a:p>
            <a:endParaRPr lang="is-I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AD15A9D-DC5B-46F3-86B6-D12FB8F781E6}" type="slidenum">
              <a:rPr lang="is-IS" smtClean="0"/>
              <a:pPr/>
              <a:t>‹#›</a:t>
            </a:fld>
            <a:endParaRPr lang="is-IS"/>
          </a:p>
        </p:txBody>
      </p:sp>
    </p:spTree>
    <p:extLst>
      <p:ext uri="{BB962C8B-B14F-4D97-AF65-F5344CB8AC3E}">
        <p14:creationId xmlns:p14="http://schemas.microsoft.com/office/powerpoint/2010/main" xmlns="" val="3011714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4AC55AE5-12C0-453C-913F-20E9063BEDDD}" type="datetimeFigureOut">
              <a:rPr lang="is-IS" smtClean="0"/>
              <a:pPr/>
              <a:t>07.10.2021</a:t>
            </a:fld>
            <a:endParaRPr lang="is-IS"/>
          </a:p>
        </p:txBody>
      </p:sp>
      <p:sp>
        <p:nvSpPr>
          <p:cNvPr id="3" name="Footer Placeholder 2"/>
          <p:cNvSpPr>
            <a:spLocks noGrp="1"/>
          </p:cNvSpPr>
          <p:nvPr>
            <p:ph type="ftr" sz="quarter" idx="11"/>
          </p:nvPr>
        </p:nvSpPr>
        <p:spPr/>
        <p:txBody>
          <a:bodyPr/>
          <a:lstStyle/>
          <a:p>
            <a:endParaRPr lang="is-I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CAD15A9D-DC5B-46F3-86B6-D12FB8F781E6}" type="slidenum">
              <a:rPr lang="is-IS" smtClean="0"/>
              <a:pPr/>
              <a:t>‹#›</a:t>
            </a:fld>
            <a:endParaRPr lang="is-IS"/>
          </a:p>
        </p:txBody>
      </p:sp>
    </p:spTree>
    <p:extLst>
      <p:ext uri="{BB962C8B-B14F-4D97-AF65-F5344CB8AC3E}">
        <p14:creationId xmlns:p14="http://schemas.microsoft.com/office/powerpoint/2010/main" xmlns="" val="581293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C55AE5-12C0-453C-913F-20E9063BEDDD}" type="datetimeFigureOut">
              <a:rPr lang="is-IS" smtClean="0"/>
              <a:pPr/>
              <a:t>07.10.2021</a:t>
            </a:fld>
            <a:endParaRPr lang="is-IS"/>
          </a:p>
        </p:txBody>
      </p:sp>
      <p:sp>
        <p:nvSpPr>
          <p:cNvPr id="6" name="Footer Placeholder 5"/>
          <p:cNvSpPr>
            <a:spLocks noGrp="1"/>
          </p:cNvSpPr>
          <p:nvPr>
            <p:ph type="ftr" sz="quarter" idx="11"/>
          </p:nvPr>
        </p:nvSpPr>
        <p:spPr/>
        <p:txBody>
          <a:bodyPr/>
          <a:lstStyle/>
          <a:p>
            <a:endParaRPr lang="is-I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AD15A9D-DC5B-46F3-86B6-D12FB8F781E6}" type="slidenum">
              <a:rPr lang="is-IS" smtClean="0"/>
              <a:pPr/>
              <a:t>‹#›</a:t>
            </a:fld>
            <a:endParaRPr lang="is-IS"/>
          </a:p>
        </p:txBody>
      </p:sp>
    </p:spTree>
    <p:extLst>
      <p:ext uri="{BB962C8B-B14F-4D97-AF65-F5344CB8AC3E}">
        <p14:creationId xmlns:p14="http://schemas.microsoft.com/office/powerpoint/2010/main" xmlns="" val="3536589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p:cNvSpPr>
            <a:spLocks noGrp="1"/>
          </p:cNvSpPr>
          <p:nvPr>
            <p:ph type="dt" sz="half" idx="10"/>
          </p:nvPr>
        </p:nvSpPr>
        <p:spPr/>
        <p:txBody>
          <a:bodyPr/>
          <a:lstStyle/>
          <a:p>
            <a:fld id="{1CB8986A-EDC7-44E3-8C6B-D2D75A7F3239}" type="datetimeFigureOut">
              <a:rPr lang="is-IS" smtClean="0"/>
              <a:pPr/>
              <a:t>07.10.2021</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17323A77-E016-484D-86A5-6DBCCDC9B0C1}" type="slidenum">
              <a:rPr lang="is-IS" smtClean="0"/>
              <a:pPr/>
              <a:t>‹#›</a:t>
            </a:fld>
            <a:endParaRPr lang="is-I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C55AE5-12C0-453C-913F-20E9063BEDDD}" type="datetimeFigureOut">
              <a:rPr lang="is-IS" smtClean="0"/>
              <a:pPr/>
              <a:t>07.10.2021</a:t>
            </a:fld>
            <a:endParaRPr lang="is-IS"/>
          </a:p>
        </p:txBody>
      </p:sp>
      <p:sp>
        <p:nvSpPr>
          <p:cNvPr id="6" name="Footer Placeholder 5"/>
          <p:cNvSpPr>
            <a:spLocks noGrp="1"/>
          </p:cNvSpPr>
          <p:nvPr>
            <p:ph type="ftr" sz="quarter" idx="11"/>
          </p:nvPr>
        </p:nvSpPr>
        <p:spPr/>
        <p:txBody>
          <a:bodyPr/>
          <a:lstStyle/>
          <a:p>
            <a:endParaRPr lang="is-I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AD15A9D-DC5B-46F3-86B6-D12FB8F781E6}" type="slidenum">
              <a:rPr lang="is-IS" smtClean="0"/>
              <a:pPr/>
              <a:t>‹#›</a:t>
            </a:fld>
            <a:endParaRPr lang="is-IS"/>
          </a:p>
        </p:txBody>
      </p:sp>
    </p:spTree>
    <p:extLst>
      <p:ext uri="{BB962C8B-B14F-4D97-AF65-F5344CB8AC3E}">
        <p14:creationId xmlns:p14="http://schemas.microsoft.com/office/powerpoint/2010/main" xmlns="" val="3143261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C55AE5-12C0-453C-913F-20E9063BEDDD}" type="datetimeFigureOut">
              <a:rPr lang="is-IS" smtClean="0"/>
              <a:pPr/>
              <a:t>07.10.2021</a:t>
            </a:fld>
            <a:endParaRPr lang="is-IS"/>
          </a:p>
        </p:txBody>
      </p:sp>
      <p:sp>
        <p:nvSpPr>
          <p:cNvPr id="6" name="Footer Placeholder 5"/>
          <p:cNvSpPr>
            <a:spLocks noGrp="1"/>
          </p:cNvSpPr>
          <p:nvPr>
            <p:ph type="ftr" sz="quarter" idx="11"/>
          </p:nvPr>
        </p:nvSpPr>
        <p:spPr/>
        <p:txBody>
          <a:bodyPr/>
          <a:lstStyle/>
          <a:p>
            <a:endParaRPr lang="is-I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AD15A9D-DC5B-46F3-86B6-D12FB8F781E6}" type="slidenum">
              <a:rPr lang="is-IS" smtClean="0"/>
              <a:pPr/>
              <a:t>‹#›</a:t>
            </a:fld>
            <a:endParaRPr lang="is-IS"/>
          </a:p>
        </p:txBody>
      </p:sp>
    </p:spTree>
    <p:extLst>
      <p:ext uri="{BB962C8B-B14F-4D97-AF65-F5344CB8AC3E}">
        <p14:creationId xmlns:p14="http://schemas.microsoft.com/office/powerpoint/2010/main" xmlns="" val="1137823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AC55AE5-12C0-453C-913F-20E9063BEDDD}" type="datetimeFigureOut">
              <a:rPr lang="is-IS" smtClean="0"/>
              <a:pPr/>
              <a:t>07.10.2021</a:t>
            </a:fld>
            <a:endParaRPr lang="is-IS"/>
          </a:p>
        </p:txBody>
      </p:sp>
      <p:sp>
        <p:nvSpPr>
          <p:cNvPr id="5" name="Footer Placeholder 4"/>
          <p:cNvSpPr>
            <a:spLocks noGrp="1"/>
          </p:cNvSpPr>
          <p:nvPr>
            <p:ph type="ftr" sz="quarter" idx="11"/>
          </p:nvPr>
        </p:nvSpPr>
        <p:spPr/>
        <p:txBody>
          <a:bodyPr/>
          <a:lstStyle/>
          <a:p>
            <a:endParaRPr lang="is-I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AD15A9D-DC5B-46F3-86B6-D12FB8F781E6}" type="slidenum">
              <a:rPr lang="is-IS" smtClean="0"/>
              <a:pPr/>
              <a:t>‹#›</a:t>
            </a:fld>
            <a:endParaRPr lang="is-IS"/>
          </a:p>
        </p:txBody>
      </p:sp>
    </p:spTree>
    <p:extLst>
      <p:ext uri="{BB962C8B-B14F-4D97-AF65-F5344CB8AC3E}">
        <p14:creationId xmlns:p14="http://schemas.microsoft.com/office/powerpoint/2010/main" xmlns="" val="1136107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AC55AE5-12C0-453C-913F-20E9063BEDDD}" type="datetimeFigureOut">
              <a:rPr lang="is-IS" smtClean="0"/>
              <a:pPr/>
              <a:t>07.10.2021</a:t>
            </a:fld>
            <a:endParaRPr lang="is-IS"/>
          </a:p>
        </p:txBody>
      </p:sp>
      <p:sp>
        <p:nvSpPr>
          <p:cNvPr id="5" name="Footer Placeholder 4"/>
          <p:cNvSpPr>
            <a:spLocks noGrp="1"/>
          </p:cNvSpPr>
          <p:nvPr>
            <p:ph type="ftr" sz="quarter" idx="11"/>
          </p:nvPr>
        </p:nvSpPr>
        <p:spPr/>
        <p:txBody>
          <a:bodyPr/>
          <a:lstStyle/>
          <a:p>
            <a:endParaRPr lang="is-I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AD15A9D-DC5B-46F3-86B6-D12FB8F781E6}" type="slidenum">
              <a:rPr lang="is-IS" smtClean="0"/>
              <a:pPr/>
              <a:t>‹#›</a:t>
            </a:fld>
            <a:endParaRPr lang="is-IS"/>
          </a:p>
        </p:txBody>
      </p:sp>
    </p:spTree>
    <p:extLst>
      <p:ext uri="{BB962C8B-B14F-4D97-AF65-F5344CB8AC3E}">
        <p14:creationId xmlns:p14="http://schemas.microsoft.com/office/powerpoint/2010/main" xmlns="" val="29134851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C55AE5-12C0-453C-913F-20E9063BEDDD}" type="datetimeFigureOut">
              <a:rPr lang="is-IS" smtClean="0"/>
              <a:pPr/>
              <a:t>07.10.2021</a:t>
            </a:fld>
            <a:endParaRPr lang="is-IS"/>
          </a:p>
        </p:txBody>
      </p:sp>
      <p:sp>
        <p:nvSpPr>
          <p:cNvPr id="5" name="Footer Placeholder 4"/>
          <p:cNvSpPr>
            <a:spLocks noGrp="1"/>
          </p:cNvSpPr>
          <p:nvPr>
            <p:ph type="ftr" sz="quarter" idx="11"/>
          </p:nvPr>
        </p:nvSpPr>
        <p:spPr/>
        <p:txBody>
          <a:bodyPr/>
          <a:lstStyle/>
          <a:p>
            <a:endParaRPr lang="is-I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AD15A9D-DC5B-46F3-86B6-D12FB8F781E6}" type="slidenum">
              <a:rPr lang="is-IS" smtClean="0"/>
              <a:pPr/>
              <a:t>‹#›</a:t>
            </a:fld>
            <a:endParaRPr lang="is-IS"/>
          </a:p>
        </p:txBody>
      </p:sp>
    </p:spTree>
    <p:extLst>
      <p:ext uri="{BB962C8B-B14F-4D97-AF65-F5344CB8AC3E}">
        <p14:creationId xmlns:p14="http://schemas.microsoft.com/office/powerpoint/2010/main" xmlns="" val="28616539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AC55AE5-12C0-453C-913F-20E9063BEDDD}" type="datetimeFigureOut">
              <a:rPr lang="is-IS" smtClean="0"/>
              <a:pPr/>
              <a:t>07.10.2021</a:t>
            </a:fld>
            <a:endParaRPr lang="is-IS"/>
          </a:p>
        </p:txBody>
      </p:sp>
      <p:sp>
        <p:nvSpPr>
          <p:cNvPr id="8" name="Footer Placeholder 7"/>
          <p:cNvSpPr>
            <a:spLocks noGrp="1"/>
          </p:cNvSpPr>
          <p:nvPr>
            <p:ph type="ftr" sz="quarter" idx="11"/>
          </p:nvPr>
        </p:nvSpPr>
        <p:spPr/>
        <p:txBody>
          <a:bodyPr/>
          <a:lstStyle/>
          <a:p>
            <a:endParaRPr lang="is-I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CAD15A9D-DC5B-46F3-86B6-D12FB8F781E6}" type="slidenum">
              <a:rPr lang="is-IS" smtClean="0"/>
              <a:pPr/>
              <a:t>‹#›</a:t>
            </a:fld>
            <a:endParaRPr lang="is-IS"/>
          </a:p>
        </p:txBody>
      </p:sp>
    </p:spTree>
    <p:extLst>
      <p:ext uri="{BB962C8B-B14F-4D97-AF65-F5344CB8AC3E}">
        <p14:creationId xmlns:p14="http://schemas.microsoft.com/office/powerpoint/2010/main" xmlns="" val="3084128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AC55AE5-12C0-453C-913F-20E9063BEDDD}" type="datetimeFigureOut">
              <a:rPr lang="is-IS" smtClean="0"/>
              <a:pPr/>
              <a:t>07.10.2021</a:t>
            </a:fld>
            <a:endParaRPr lang="is-IS"/>
          </a:p>
        </p:txBody>
      </p:sp>
      <p:sp>
        <p:nvSpPr>
          <p:cNvPr id="8" name="Footer Placeholder 7"/>
          <p:cNvSpPr>
            <a:spLocks noGrp="1"/>
          </p:cNvSpPr>
          <p:nvPr>
            <p:ph type="ftr" sz="quarter" idx="11"/>
          </p:nvPr>
        </p:nvSpPr>
        <p:spPr/>
        <p:txBody>
          <a:bodyPr/>
          <a:lstStyle/>
          <a:p>
            <a:endParaRPr lang="is-I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CAD15A9D-DC5B-46F3-86B6-D12FB8F781E6}" type="slidenum">
              <a:rPr lang="is-IS" smtClean="0"/>
              <a:pPr/>
              <a:t>‹#›</a:t>
            </a:fld>
            <a:endParaRPr lang="is-IS"/>
          </a:p>
        </p:txBody>
      </p:sp>
    </p:spTree>
    <p:extLst>
      <p:ext uri="{BB962C8B-B14F-4D97-AF65-F5344CB8AC3E}">
        <p14:creationId xmlns:p14="http://schemas.microsoft.com/office/powerpoint/2010/main" xmlns="" val="2807262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4AC55AE5-12C0-453C-913F-20E9063BEDDD}" type="datetimeFigureOut">
              <a:rPr lang="is-IS" smtClean="0"/>
              <a:pPr/>
              <a:t>07.10.2021</a:t>
            </a:fld>
            <a:endParaRPr lang="is-IS"/>
          </a:p>
        </p:txBody>
      </p:sp>
      <p:sp>
        <p:nvSpPr>
          <p:cNvPr id="5" name="Footer Placeholder 4"/>
          <p:cNvSpPr>
            <a:spLocks noGrp="1"/>
          </p:cNvSpPr>
          <p:nvPr>
            <p:ph type="ftr" sz="quarter" idx="11"/>
          </p:nvPr>
        </p:nvSpPr>
        <p:spPr>
          <a:xfrm>
            <a:off x="516133" y="6387910"/>
            <a:ext cx="3859795" cy="228660"/>
          </a:xfrm>
        </p:spPr>
        <p:txBody>
          <a:bodyPr/>
          <a:lstStyle/>
          <a:p>
            <a:endParaRPr lang="is-I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AD15A9D-DC5B-46F3-86B6-D12FB8F781E6}" type="slidenum">
              <a:rPr lang="is-IS" smtClean="0"/>
              <a:pPr/>
              <a:t>‹#›</a:t>
            </a:fld>
            <a:endParaRPr lang="is-IS"/>
          </a:p>
        </p:txBody>
      </p:sp>
    </p:spTree>
    <p:extLst>
      <p:ext uri="{BB962C8B-B14F-4D97-AF65-F5344CB8AC3E}">
        <p14:creationId xmlns:p14="http://schemas.microsoft.com/office/powerpoint/2010/main" xmlns="" val="3591010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C55AE5-12C0-453C-913F-20E9063BEDDD}" type="datetimeFigureOut">
              <a:rPr lang="is-IS" smtClean="0"/>
              <a:pPr/>
              <a:t>07.10.2021</a:t>
            </a:fld>
            <a:endParaRPr lang="is-IS"/>
          </a:p>
        </p:txBody>
      </p:sp>
      <p:sp>
        <p:nvSpPr>
          <p:cNvPr id="5" name="Footer Placeholder 4"/>
          <p:cNvSpPr>
            <a:spLocks noGrp="1"/>
          </p:cNvSpPr>
          <p:nvPr>
            <p:ph type="ftr" sz="quarter" idx="11"/>
          </p:nvPr>
        </p:nvSpPr>
        <p:spPr>
          <a:xfrm>
            <a:off x="538546" y="6365498"/>
            <a:ext cx="3859795" cy="228660"/>
          </a:xfrm>
        </p:spPr>
        <p:txBody>
          <a:bodyPr/>
          <a:lstStyle/>
          <a:p>
            <a:endParaRPr lang="is-I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AD15A9D-DC5B-46F3-86B6-D12FB8F781E6}" type="slidenum">
              <a:rPr lang="is-IS" smtClean="0"/>
              <a:pPr/>
              <a:t>‹#›</a:t>
            </a:fld>
            <a:endParaRPr lang="is-IS"/>
          </a:p>
        </p:txBody>
      </p:sp>
    </p:spTree>
    <p:extLst>
      <p:ext uri="{BB962C8B-B14F-4D97-AF65-F5344CB8AC3E}">
        <p14:creationId xmlns:p14="http://schemas.microsoft.com/office/powerpoint/2010/main" xmlns="" val="16489458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90D375-9D37-467E-AD08-6D91E7C2136E}" type="datetimeFigureOut">
              <a:rPr lang="en-US" smtClean="0"/>
              <a:pPr/>
              <a:t>10/7/2021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6FD520-BCDD-479E-869F-8D3D31411CFD}" type="slidenum">
              <a:rPr lang="en-US" smtClean="0"/>
              <a:pPr/>
              <a:t>‹#›</a:t>
            </a:fld>
            <a:endParaRPr lang="en-US"/>
          </a:p>
        </p:txBody>
      </p:sp>
    </p:spTree>
    <p:extLst>
      <p:ext uri="{BB962C8B-B14F-4D97-AF65-F5344CB8AC3E}">
        <p14:creationId xmlns:p14="http://schemas.microsoft.com/office/powerpoint/2010/main" xmlns="" val="4173466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s-I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B8986A-EDC7-44E3-8C6B-D2D75A7F3239}" type="datetimeFigureOut">
              <a:rPr lang="is-IS" smtClean="0"/>
              <a:pPr/>
              <a:t>07.10.2021</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17323A77-E016-484D-86A5-6DBCCDC9B0C1}" type="slidenum">
              <a:rPr lang="is-IS" smtClean="0"/>
              <a:pPr/>
              <a:t>‹#›</a:t>
            </a:fld>
            <a:endParaRPr lang="is-I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960120" y="2211494"/>
            <a:ext cx="4594860" cy="3931920"/>
          </a:xfrm>
          <a:solidFill>
            <a:schemeClr val="tx2">
              <a:lumMod val="60000"/>
              <a:lumOff val="40000"/>
            </a:schemeClr>
          </a:solidFill>
        </p:spPr>
        <p:txBody>
          <a:bodyPr tIns="365760" anchor="t"/>
          <a:lstStyle>
            <a:lvl1pPr marL="0" indent="0" algn="ctr">
              <a:buNone/>
              <a:defRPr sz="2400">
                <a:solidFill>
                  <a:schemeClr val="tx1">
                    <a:lumMod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843016" y="2150621"/>
            <a:ext cx="2400300" cy="3429000"/>
          </a:xfrm>
        </p:spPr>
        <p:txBody>
          <a:bodyPr>
            <a:normAutofit/>
          </a:bodyPr>
          <a:lstStyle>
            <a:lvl1pPr marL="0" indent="0">
              <a:lnSpc>
                <a:spcPct val="95000"/>
              </a:lnSpc>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990D375-9D37-467E-AD08-6D91E7C2136E}" type="datetimeFigureOut">
              <a:rPr lang="en-US" smtClean="0"/>
              <a:pPr/>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FD520-BCDD-479E-869F-8D3D31411CFD}" type="slidenum">
              <a:rPr lang="en-US" smtClean="0"/>
              <a:pPr/>
              <a:t>‹#›</a:t>
            </a:fld>
            <a:endParaRPr lang="en-US"/>
          </a:p>
        </p:txBody>
      </p:sp>
    </p:spTree>
    <p:extLst>
      <p:ext uri="{BB962C8B-B14F-4D97-AF65-F5344CB8AC3E}">
        <p14:creationId xmlns:p14="http://schemas.microsoft.com/office/powerpoint/2010/main" xmlns="" val="24345811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90D375-9D37-467E-AD08-6D91E7C2136E}"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FD520-BCDD-479E-869F-8D3D31411CFD}" type="slidenum">
              <a:rPr lang="en-US" smtClean="0"/>
              <a:pPr/>
              <a:t>‹#›</a:t>
            </a:fld>
            <a:endParaRPr lang="en-US"/>
          </a:p>
        </p:txBody>
      </p:sp>
    </p:spTree>
    <p:extLst>
      <p:ext uri="{BB962C8B-B14F-4D97-AF65-F5344CB8AC3E}">
        <p14:creationId xmlns:p14="http://schemas.microsoft.com/office/powerpoint/2010/main" xmlns="" val="29640369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20" y="2166365"/>
            <a:ext cx="8603674" cy="1739347"/>
          </a:xfrm>
        </p:spPr>
        <p:txBody>
          <a:bodyPr tIns="45720" bIns="45720" anchor="ctr">
            <a:normAutofit/>
          </a:bodyPr>
          <a:lstStyle>
            <a:lvl1pPr algn="ctr">
              <a:lnSpc>
                <a:spcPct val="80000"/>
              </a:lnSpc>
              <a:defRPr sz="4500" spc="113" baseline="0"/>
            </a:lvl1pPr>
          </a:lstStyle>
          <a:p>
            <a:r>
              <a:rPr lang="en-US"/>
              <a:t>Click to edit Master title style</a:t>
            </a:r>
            <a:endParaRPr lang="en-US" dirty="0"/>
          </a:p>
        </p:txBody>
      </p:sp>
      <p:sp>
        <p:nvSpPr>
          <p:cNvPr id="3" name="Subtitle 2"/>
          <p:cNvSpPr>
            <a:spLocks noGrp="1"/>
          </p:cNvSpPr>
          <p:nvPr>
            <p:ph type="subTitle" idx="1"/>
          </p:nvPr>
        </p:nvSpPr>
        <p:spPr>
          <a:xfrm>
            <a:off x="1143000" y="3996251"/>
            <a:ext cx="6858000" cy="1309255"/>
          </a:xfrm>
        </p:spPr>
        <p:txBody>
          <a:bodyPr>
            <a:normAutofit/>
          </a:bodyPr>
          <a:lstStyle>
            <a:lvl1pPr marL="0" indent="0" algn="ctr">
              <a:buNone/>
              <a:defRPr sz="1500"/>
            </a:lvl1pPr>
            <a:lvl2pPr marL="342900" indent="0" algn="ctr">
              <a:buNone/>
              <a:defRPr sz="1500"/>
            </a:lvl2pPr>
            <a:lvl3pPr marL="685800" indent="0" algn="ctr">
              <a:buNone/>
              <a:defRPr sz="15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90D375-9D37-467E-AD08-6D91E7C2136E}"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FD520-BCDD-479E-869F-8D3D31411CFD}" type="slidenum">
              <a:rPr lang="en-US" smtClean="0"/>
              <a:pPr/>
              <a:t>‹#›</a:t>
            </a:fld>
            <a:endParaRPr lang="en-US"/>
          </a:p>
        </p:txBody>
      </p:sp>
    </p:spTree>
    <p:extLst>
      <p:ext uri="{BB962C8B-B14F-4D97-AF65-F5344CB8AC3E}">
        <p14:creationId xmlns:p14="http://schemas.microsoft.com/office/powerpoint/2010/main" xmlns="" val="2250118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B6A92A8C-75E9-489E-88F0-B3468F4338A7}" type="datetimeFigureOut">
              <a:rPr lang="en-US" smtClean="0"/>
              <a:pPr>
                <a:defRPr/>
              </a:pPr>
              <a:t>10/7/2021</a:t>
            </a:fld>
            <a:endParaRPr lang="en-US" dirty="0">
              <a:solidFill>
                <a:schemeClr val="tx2">
                  <a:shade val="90000"/>
                </a:schemeClr>
              </a:solidFill>
            </a:endParaRPr>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64D4ED65-2020-443F-AEA8-14CF6729C4BB}" type="slidenum">
              <a:rPr lang="en-US" smtClean="0"/>
              <a:pPr>
                <a:defRPr/>
              </a:pPr>
              <a:t>‹#›</a:t>
            </a:fld>
            <a:endParaRPr lang="en-US" dirty="0">
              <a:solidFill>
                <a:schemeClr val="tx2">
                  <a:shade val="90000"/>
                </a:scheme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739EC069-ADFF-45A7-A8D9-7A019D589BFB}" type="datetimeFigureOut">
              <a:rPr lang="en-US" smtClean="0"/>
              <a:pPr>
                <a:defRPr/>
              </a:pPr>
              <a:t>10/7/2021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32FA800-2521-4F75-B79F-B3E253A9F81A}" type="slidenum">
              <a:rPr lang="en-US" smtClean="0"/>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03189C3F-734A-4CC3-8757-F13DEA7183D8}" type="datetimeFigureOut">
              <a:rPr lang="en-US" smtClean="0"/>
              <a:pPr>
                <a:defRPr/>
              </a:pPr>
              <a:t>10/7/2021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E29C1B-A03C-4DC2-A3A7-1B1A5AE87BF6}"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E172929B-5D54-4720-9E0A-63E8862D314C}" type="datetimeFigureOut">
              <a:rPr lang="en-US" smtClean="0"/>
              <a:pPr>
                <a:defRPr/>
              </a:pPr>
              <a:t>10/7/2021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33D5F36-D5BB-483A-8020-20516E05BECA}" type="slidenum">
              <a:rPr lang="en-US" smtClean="0"/>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B6A92A8C-75E9-489E-88F0-B3468F4338A7}" type="datetimeFigureOut">
              <a:rPr lang="en-US" smtClean="0"/>
              <a:pPr>
                <a:defRPr/>
              </a:pPr>
              <a:t>10/7/2021</a:t>
            </a:fld>
            <a:endParaRPr lang="en-US" dirty="0">
              <a:solidFill>
                <a:schemeClr val="tx2">
                  <a:shade val="90000"/>
                </a:schemeClr>
              </a:solidFill>
            </a:endParaRPr>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4D4ED65-2020-443F-AEA8-14CF6729C4BB}" type="slidenum">
              <a:rPr lang="en-US" smtClean="0"/>
              <a:pPr>
                <a:defRPr/>
              </a:pPr>
              <a:t>‹#›</a:t>
            </a:fld>
            <a:endParaRPr lang="en-US" dirty="0">
              <a:solidFill>
                <a:schemeClr val="tx2">
                  <a:shade val="90000"/>
                </a:scheme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B6A92A8C-75E9-489E-88F0-B3468F4338A7}" type="datetimeFigureOut">
              <a:rPr lang="en-US" smtClean="0"/>
              <a:pPr>
                <a:defRPr/>
              </a:pPr>
              <a:t>10/7/2021</a:t>
            </a:fld>
            <a:endParaRPr lang="en-US" dirty="0">
              <a:solidFill>
                <a:schemeClr val="tx2">
                  <a:shade val="90000"/>
                </a:schemeClr>
              </a:solidFill>
            </a:endParaRPr>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4D4ED65-2020-443F-AEA8-14CF6729C4BB}" type="slidenum">
              <a:rPr lang="en-US" smtClean="0"/>
              <a:pPr>
                <a:defRPr/>
              </a:pPr>
              <a:t>‹#›</a:t>
            </a:fld>
            <a:endParaRPr lang="en-US" dirty="0">
              <a:solidFill>
                <a:schemeClr val="tx2">
                  <a:shade val="90000"/>
                </a:scheme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0B29664-B5FF-4D7D-A7AC-8A40D5650769}" type="datetimeFigureOut">
              <a:rPr lang="en-US" smtClean="0"/>
              <a:pPr>
                <a:defRPr/>
              </a:pPr>
              <a:t>10/7/2021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30D46CA-F71E-4C42-8216-E9DBA3C07F1E}"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Date Placeholder 4"/>
          <p:cNvSpPr>
            <a:spLocks noGrp="1"/>
          </p:cNvSpPr>
          <p:nvPr>
            <p:ph type="dt" sz="half" idx="10"/>
          </p:nvPr>
        </p:nvSpPr>
        <p:spPr/>
        <p:txBody>
          <a:bodyPr/>
          <a:lstStyle/>
          <a:p>
            <a:fld id="{1CB8986A-EDC7-44E3-8C6B-D2D75A7F3239}" type="datetimeFigureOut">
              <a:rPr lang="is-IS" smtClean="0"/>
              <a:pPr/>
              <a:t>07.10.2021</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17323A77-E016-484D-86A5-6DBCCDC9B0C1}" type="slidenum">
              <a:rPr lang="is-IS" smtClean="0"/>
              <a:pPr/>
              <a:t>‹#›</a:t>
            </a:fld>
            <a:endParaRPr lang="is-I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43AD16DF-317C-4F25-B71F-749657A433C4}" type="datetimeFigureOut">
              <a:rPr lang="en-US" smtClean="0"/>
              <a:pPr>
                <a:defRPr/>
              </a:pPr>
              <a:t>10/7/2021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C3D4BB2-067D-4E31-AB39-34C17757AFA8}" type="slidenum">
              <a:rPr lang="en-US" smtClean="0"/>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B6A92A8C-75E9-489E-88F0-B3468F4338A7}" type="datetimeFigureOut">
              <a:rPr lang="en-US" smtClean="0"/>
              <a:pPr>
                <a:defRPr/>
              </a:pPr>
              <a:t>10/7/2021</a:t>
            </a:fld>
            <a:endParaRPr lang="en-US" dirty="0">
              <a:solidFill>
                <a:schemeClr val="tx2">
                  <a:shade val="90000"/>
                </a:schemeClr>
              </a:solidFill>
            </a:endParaRP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64D4ED65-2020-443F-AEA8-14CF6729C4BB}" type="slidenum">
              <a:rPr lang="en-US" smtClean="0"/>
              <a:pPr>
                <a:defRPr/>
              </a:pPr>
              <a:t>‹#›</a:t>
            </a:fld>
            <a:endParaRPr lang="en-US" dirty="0">
              <a:solidFill>
                <a:schemeClr val="tx2">
                  <a:shade val="90000"/>
                </a:scheme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6A92A8C-75E9-489E-88F0-B3468F4338A7}" type="datetimeFigureOut">
              <a:rPr lang="en-US" smtClean="0"/>
              <a:pPr>
                <a:defRPr/>
              </a:pPr>
              <a:t>10/7/2021</a:t>
            </a:fld>
            <a:endParaRPr lang="en-US" dirty="0">
              <a:solidFill>
                <a:schemeClr val="tx2">
                  <a:shade val="90000"/>
                </a:schemeClr>
              </a:solidFill>
            </a:endParaRP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4D4ED65-2020-443F-AEA8-14CF6729C4BB}" type="slidenum">
              <a:rPr lang="en-US" smtClean="0"/>
              <a:pPr>
                <a:defRPr/>
              </a:pPr>
              <a:t>‹#›</a:t>
            </a:fld>
            <a:endParaRPr lang="en-US" dirty="0">
              <a:solidFill>
                <a:schemeClr val="tx2">
                  <a:shade val="90000"/>
                </a:scheme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6A92A8C-75E9-489E-88F0-B3468F4338A7}" type="datetimeFigureOut">
              <a:rPr lang="en-US" smtClean="0"/>
              <a:pPr>
                <a:defRPr/>
              </a:pPr>
              <a:t>10/7/2021</a:t>
            </a:fld>
            <a:endParaRPr lang="en-US" dirty="0">
              <a:solidFill>
                <a:schemeClr val="tx2">
                  <a:shade val="90000"/>
                </a:schemeClr>
              </a:solidFill>
            </a:endParaRP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4D4ED65-2020-443F-AEA8-14CF6729C4BB}" type="slidenum">
              <a:rPr lang="en-US" smtClean="0"/>
              <a:pPr>
                <a:defRPr/>
              </a:pPr>
              <a:t>‹#›</a:t>
            </a:fld>
            <a:endParaRPr lang="en-US" dirty="0">
              <a:solidFill>
                <a:schemeClr val="tx2">
                  <a:shade val="90000"/>
                </a:scheme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1CB8986A-EDC7-44E3-8C6B-D2D75A7F3239}" type="datetimeFigureOut">
              <a:rPr lang="is-IS" smtClean="0"/>
              <a:pPr/>
              <a:t>07.10.2021</a:t>
            </a:fld>
            <a:endParaRPr lang="is-IS"/>
          </a:p>
        </p:txBody>
      </p:sp>
      <p:sp>
        <p:nvSpPr>
          <p:cNvPr id="17" name="Footer Placeholder 16"/>
          <p:cNvSpPr>
            <a:spLocks noGrp="1"/>
          </p:cNvSpPr>
          <p:nvPr>
            <p:ph type="ftr" sz="quarter" idx="11"/>
          </p:nvPr>
        </p:nvSpPr>
        <p:spPr>
          <a:xfrm>
            <a:off x="2898648" y="6355080"/>
            <a:ext cx="3474720" cy="365760"/>
          </a:xfrm>
        </p:spPr>
        <p:txBody>
          <a:bodyPr/>
          <a:lstStyle/>
          <a:p>
            <a:endParaRPr lang="is-IS"/>
          </a:p>
        </p:txBody>
      </p:sp>
      <p:sp>
        <p:nvSpPr>
          <p:cNvPr id="29" name="Slide Number Placeholder 28"/>
          <p:cNvSpPr>
            <a:spLocks noGrp="1"/>
          </p:cNvSpPr>
          <p:nvPr>
            <p:ph type="sldNum" sz="quarter" idx="12"/>
          </p:nvPr>
        </p:nvSpPr>
        <p:spPr>
          <a:xfrm>
            <a:off x="1216152" y="6355080"/>
            <a:ext cx="1219200" cy="365760"/>
          </a:xfrm>
        </p:spPr>
        <p:txBody>
          <a:bodyPr/>
          <a:lstStyle/>
          <a:p>
            <a:fld id="{17323A77-E016-484D-86A5-6DBCCDC9B0C1}" type="slidenum">
              <a:rPr lang="is-IS" smtClean="0"/>
              <a:pPr/>
              <a:t>‹#›</a:t>
            </a:fld>
            <a:endParaRPr lang="is-I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CB8986A-EDC7-44E3-8C6B-D2D75A7F3239}" type="datetimeFigureOut">
              <a:rPr lang="is-IS" smtClean="0"/>
              <a:pPr/>
              <a:t>07.10.2021</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17323A77-E016-484D-86A5-6DBCCDC9B0C1}" type="slidenum">
              <a:rPr lang="is-IS" smtClean="0"/>
              <a:pPr/>
              <a:t>‹#›</a:t>
            </a:fld>
            <a:endParaRPr lang="is-I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1CB8986A-EDC7-44E3-8C6B-D2D75A7F3239}" type="datetimeFigureOut">
              <a:rPr lang="is-IS" smtClean="0"/>
              <a:pPr/>
              <a:t>07.10.2021</a:t>
            </a:fld>
            <a:endParaRPr lang="is-IS"/>
          </a:p>
        </p:txBody>
      </p:sp>
      <p:sp>
        <p:nvSpPr>
          <p:cNvPr id="5" name="Footer Placeholder 4"/>
          <p:cNvSpPr>
            <a:spLocks noGrp="1"/>
          </p:cNvSpPr>
          <p:nvPr>
            <p:ph type="ftr" sz="quarter" idx="11"/>
          </p:nvPr>
        </p:nvSpPr>
        <p:spPr>
          <a:xfrm>
            <a:off x="2898648" y="6355080"/>
            <a:ext cx="3474720" cy="365760"/>
          </a:xfrm>
        </p:spPr>
        <p:txBody>
          <a:bodyPr/>
          <a:lstStyle/>
          <a:p>
            <a:endParaRPr lang="is-IS"/>
          </a:p>
        </p:txBody>
      </p:sp>
      <p:sp>
        <p:nvSpPr>
          <p:cNvPr id="6" name="Slide Number Placeholder 5"/>
          <p:cNvSpPr>
            <a:spLocks noGrp="1"/>
          </p:cNvSpPr>
          <p:nvPr>
            <p:ph type="sldNum" sz="quarter" idx="12"/>
          </p:nvPr>
        </p:nvSpPr>
        <p:spPr>
          <a:xfrm>
            <a:off x="1069848" y="6355080"/>
            <a:ext cx="1520952" cy="365760"/>
          </a:xfrm>
        </p:spPr>
        <p:txBody>
          <a:bodyPr/>
          <a:lstStyle/>
          <a:p>
            <a:fld id="{17323A77-E016-484D-86A5-6DBCCDC9B0C1}" type="slidenum">
              <a:rPr lang="is-IS" smtClean="0"/>
              <a:pPr/>
              <a:t>‹#›</a:t>
            </a:fld>
            <a:endParaRPr lang="is-I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CB8986A-EDC7-44E3-8C6B-D2D75A7F3239}" type="datetimeFigureOut">
              <a:rPr lang="is-IS" smtClean="0"/>
              <a:pPr/>
              <a:t>07.10.2021</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17323A77-E016-484D-86A5-6DBCCDC9B0C1}" type="slidenum">
              <a:rPr lang="is-IS" smtClean="0"/>
              <a:pPr/>
              <a:t>‹#›</a:t>
            </a:fld>
            <a:endParaRPr lang="is-I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CB8986A-EDC7-44E3-8C6B-D2D75A7F3239}" type="datetimeFigureOut">
              <a:rPr lang="is-IS" smtClean="0"/>
              <a:pPr/>
              <a:t>07.10.2021</a:t>
            </a:fld>
            <a:endParaRPr lang="is-IS"/>
          </a:p>
        </p:txBody>
      </p:sp>
      <p:sp>
        <p:nvSpPr>
          <p:cNvPr id="8" name="Footer Placeholder 7"/>
          <p:cNvSpPr>
            <a:spLocks noGrp="1"/>
          </p:cNvSpPr>
          <p:nvPr>
            <p:ph type="ftr" sz="quarter" idx="11"/>
          </p:nvPr>
        </p:nvSpPr>
        <p:spPr/>
        <p:txBody>
          <a:bodyPr/>
          <a:lstStyle/>
          <a:p>
            <a:endParaRPr lang="is-IS"/>
          </a:p>
        </p:txBody>
      </p:sp>
      <p:sp>
        <p:nvSpPr>
          <p:cNvPr id="9" name="Slide Number Placeholder 8"/>
          <p:cNvSpPr>
            <a:spLocks noGrp="1"/>
          </p:cNvSpPr>
          <p:nvPr>
            <p:ph type="sldNum" sz="quarter" idx="12"/>
          </p:nvPr>
        </p:nvSpPr>
        <p:spPr/>
        <p:txBody>
          <a:bodyPr/>
          <a:lstStyle/>
          <a:p>
            <a:fld id="{17323A77-E016-484D-86A5-6DBCCDC9B0C1}" type="slidenum">
              <a:rPr lang="is-IS" smtClean="0"/>
              <a:pPr/>
              <a:t>‹#›</a:t>
            </a:fld>
            <a:endParaRPr lang="is-I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CB8986A-EDC7-44E3-8C6B-D2D75A7F3239}" type="datetimeFigureOut">
              <a:rPr lang="is-IS" smtClean="0"/>
              <a:pPr/>
              <a:t>07.10.2021</a:t>
            </a:fld>
            <a:endParaRPr lang="is-IS"/>
          </a:p>
        </p:txBody>
      </p:sp>
      <p:sp>
        <p:nvSpPr>
          <p:cNvPr id="4" name="Footer Placeholder 3"/>
          <p:cNvSpPr>
            <a:spLocks noGrp="1"/>
          </p:cNvSpPr>
          <p:nvPr>
            <p:ph type="ftr" sz="quarter" idx="11"/>
          </p:nvPr>
        </p:nvSpPr>
        <p:spPr/>
        <p:txBody>
          <a:bodyPr/>
          <a:lstStyle/>
          <a:p>
            <a:endParaRPr lang="is-IS"/>
          </a:p>
        </p:txBody>
      </p:sp>
      <p:sp>
        <p:nvSpPr>
          <p:cNvPr id="5" name="Slide Number Placeholder 4"/>
          <p:cNvSpPr>
            <a:spLocks noGrp="1"/>
          </p:cNvSpPr>
          <p:nvPr>
            <p:ph type="sldNum" sz="quarter" idx="12"/>
          </p:nvPr>
        </p:nvSpPr>
        <p:spPr/>
        <p:txBody>
          <a:bodyPr/>
          <a:lstStyle/>
          <a:p>
            <a:fld id="{17323A77-E016-484D-86A5-6DBCCDC9B0C1}" type="slidenum">
              <a:rPr lang="is-IS" smtClean="0"/>
              <a:pPr/>
              <a:t>‹#›</a:t>
            </a:fld>
            <a:endParaRPr lang="is-I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s-I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7" name="Date Placeholder 6"/>
          <p:cNvSpPr>
            <a:spLocks noGrp="1"/>
          </p:cNvSpPr>
          <p:nvPr>
            <p:ph type="dt" sz="half" idx="10"/>
          </p:nvPr>
        </p:nvSpPr>
        <p:spPr/>
        <p:txBody>
          <a:bodyPr/>
          <a:lstStyle/>
          <a:p>
            <a:fld id="{1CB8986A-EDC7-44E3-8C6B-D2D75A7F3239}" type="datetimeFigureOut">
              <a:rPr lang="is-IS" smtClean="0"/>
              <a:pPr/>
              <a:t>07.10.2021</a:t>
            </a:fld>
            <a:endParaRPr lang="is-IS"/>
          </a:p>
        </p:txBody>
      </p:sp>
      <p:sp>
        <p:nvSpPr>
          <p:cNvPr id="8" name="Footer Placeholder 7"/>
          <p:cNvSpPr>
            <a:spLocks noGrp="1"/>
          </p:cNvSpPr>
          <p:nvPr>
            <p:ph type="ftr" sz="quarter" idx="11"/>
          </p:nvPr>
        </p:nvSpPr>
        <p:spPr/>
        <p:txBody>
          <a:bodyPr/>
          <a:lstStyle/>
          <a:p>
            <a:endParaRPr lang="is-IS"/>
          </a:p>
        </p:txBody>
      </p:sp>
      <p:sp>
        <p:nvSpPr>
          <p:cNvPr id="9" name="Slide Number Placeholder 8"/>
          <p:cNvSpPr>
            <a:spLocks noGrp="1"/>
          </p:cNvSpPr>
          <p:nvPr>
            <p:ph type="sldNum" sz="quarter" idx="12"/>
          </p:nvPr>
        </p:nvSpPr>
        <p:spPr/>
        <p:txBody>
          <a:bodyPr/>
          <a:lstStyle/>
          <a:p>
            <a:fld id="{17323A77-E016-484D-86A5-6DBCCDC9B0C1}" type="slidenum">
              <a:rPr lang="is-IS" smtClean="0"/>
              <a:pPr/>
              <a:t>‹#›</a:t>
            </a:fld>
            <a:endParaRPr lang="is-I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B8986A-EDC7-44E3-8C6B-D2D75A7F3239}" type="datetimeFigureOut">
              <a:rPr lang="is-IS" smtClean="0"/>
              <a:pPr/>
              <a:t>07.10.2021</a:t>
            </a:fld>
            <a:endParaRPr lang="is-IS"/>
          </a:p>
        </p:txBody>
      </p:sp>
      <p:sp>
        <p:nvSpPr>
          <p:cNvPr id="3" name="Footer Placeholder 2"/>
          <p:cNvSpPr>
            <a:spLocks noGrp="1"/>
          </p:cNvSpPr>
          <p:nvPr>
            <p:ph type="ftr" sz="quarter" idx="11"/>
          </p:nvPr>
        </p:nvSpPr>
        <p:spPr/>
        <p:txBody>
          <a:bodyPr/>
          <a:lstStyle/>
          <a:p>
            <a:endParaRPr lang="is-IS"/>
          </a:p>
        </p:txBody>
      </p:sp>
      <p:sp>
        <p:nvSpPr>
          <p:cNvPr id="4" name="Slide Number Placeholder 3"/>
          <p:cNvSpPr>
            <a:spLocks noGrp="1"/>
          </p:cNvSpPr>
          <p:nvPr>
            <p:ph type="sldNum" sz="quarter" idx="12"/>
          </p:nvPr>
        </p:nvSpPr>
        <p:spPr/>
        <p:txBody>
          <a:bodyPr/>
          <a:lstStyle/>
          <a:p>
            <a:fld id="{17323A77-E016-484D-86A5-6DBCCDC9B0C1}" type="slidenum">
              <a:rPr lang="is-IS" smtClean="0"/>
              <a:pPr/>
              <a:t>‹#›</a:t>
            </a:fld>
            <a:endParaRPr lang="is-I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CB8986A-EDC7-44E3-8C6B-D2D75A7F3239}" type="datetimeFigureOut">
              <a:rPr lang="is-IS" smtClean="0"/>
              <a:pPr/>
              <a:t>07.10.2021</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17323A77-E016-484D-86A5-6DBCCDC9B0C1}" type="slidenum">
              <a:rPr lang="is-IS" smtClean="0"/>
              <a:pPr/>
              <a:t>‹#›</a:t>
            </a:fld>
            <a:endParaRPr lang="is-I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CB8986A-EDC7-44E3-8C6B-D2D75A7F3239}" type="datetimeFigureOut">
              <a:rPr lang="is-IS" smtClean="0"/>
              <a:pPr/>
              <a:t>07.10.2021</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17323A77-E016-484D-86A5-6DBCCDC9B0C1}" type="slidenum">
              <a:rPr lang="is-IS" smtClean="0"/>
              <a:pPr/>
              <a:t>‹#›</a:t>
            </a:fld>
            <a:endParaRPr lang="is-I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B8986A-EDC7-44E3-8C6B-D2D75A7F3239}" type="datetimeFigureOut">
              <a:rPr lang="is-IS" smtClean="0"/>
              <a:pPr/>
              <a:t>07.10.2021</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17323A77-E016-484D-86A5-6DBCCDC9B0C1}" type="slidenum">
              <a:rPr lang="is-IS" smtClean="0"/>
              <a:pPr/>
              <a:t>‹#›</a:t>
            </a:fld>
            <a:endParaRPr lang="is-I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B8986A-EDC7-44E3-8C6B-D2D75A7F3239}" type="datetimeFigureOut">
              <a:rPr lang="is-IS" smtClean="0"/>
              <a:pPr/>
              <a:t>07.10.2021</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17323A77-E016-484D-86A5-6DBCCDC9B0C1}" type="slidenum">
              <a:rPr lang="is-IS" smtClean="0"/>
              <a:pPr/>
              <a:t>‹#›</a:t>
            </a:fld>
            <a:endParaRPr lang="is-I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s-I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s-IS"/>
          </a:p>
        </p:txBody>
      </p:sp>
      <p:sp>
        <p:nvSpPr>
          <p:cNvPr id="4" name="Date Placeholder 3"/>
          <p:cNvSpPr>
            <a:spLocks noGrp="1"/>
          </p:cNvSpPr>
          <p:nvPr>
            <p:ph type="dt" sz="half" idx="10"/>
          </p:nvPr>
        </p:nvSpPr>
        <p:spPr/>
        <p:txBody>
          <a:bodyPr/>
          <a:lstStyle/>
          <a:p>
            <a:fld id="{4AC55AE5-12C0-453C-913F-20E9063BEDDD}" type="datetimeFigureOut">
              <a:rPr lang="is-IS" smtClean="0"/>
              <a:pPr/>
              <a:t>07.10.2021</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CAD15A9D-DC5B-46F3-86B6-D12FB8F781E6}" type="slidenum">
              <a:rPr lang="is-IS" smtClean="0"/>
              <a:pPr/>
              <a:t>‹#›</a:t>
            </a:fld>
            <a:endParaRPr lang="is-I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4AC55AE5-12C0-453C-913F-20E9063BEDDD}" type="datetimeFigureOut">
              <a:rPr lang="is-IS" smtClean="0"/>
              <a:pPr/>
              <a:t>07.10.2021</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CAD15A9D-DC5B-46F3-86B6-D12FB8F781E6}" type="slidenum">
              <a:rPr lang="is-IS" smtClean="0"/>
              <a:pPr/>
              <a:t>‹#›</a:t>
            </a:fld>
            <a:endParaRPr lang="is-I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s-I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C55AE5-12C0-453C-913F-20E9063BEDDD}" type="datetimeFigureOut">
              <a:rPr lang="is-IS" smtClean="0"/>
              <a:pPr/>
              <a:t>07.10.2021</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CAD15A9D-DC5B-46F3-86B6-D12FB8F781E6}" type="slidenum">
              <a:rPr lang="is-IS" smtClean="0"/>
              <a:pPr/>
              <a:t>‹#›</a:t>
            </a:fld>
            <a:endParaRPr lang="is-I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Date Placeholder 4"/>
          <p:cNvSpPr>
            <a:spLocks noGrp="1"/>
          </p:cNvSpPr>
          <p:nvPr>
            <p:ph type="dt" sz="half" idx="10"/>
          </p:nvPr>
        </p:nvSpPr>
        <p:spPr/>
        <p:txBody>
          <a:bodyPr/>
          <a:lstStyle/>
          <a:p>
            <a:fld id="{4AC55AE5-12C0-453C-913F-20E9063BEDDD}" type="datetimeFigureOut">
              <a:rPr lang="is-IS" smtClean="0"/>
              <a:pPr/>
              <a:t>07.10.2021</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CAD15A9D-DC5B-46F3-86B6-D12FB8F781E6}" type="slidenum">
              <a:rPr lang="is-IS" smtClean="0"/>
              <a:pPr/>
              <a:t>‹#›</a:t>
            </a:fld>
            <a:endParaRPr lang="is-I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s-I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7" name="Date Placeholder 6"/>
          <p:cNvSpPr>
            <a:spLocks noGrp="1"/>
          </p:cNvSpPr>
          <p:nvPr>
            <p:ph type="dt" sz="half" idx="10"/>
          </p:nvPr>
        </p:nvSpPr>
        <p:spPr/>
        <p:txBody>
          <a:bodyPr/>
          <a:lstStyle/>
          <a:p>
            <a:fld id="{4AC55AE5-12C0-453C-913F-20E9063BEDDD}" type="datetimeFigureOut">
              <a:rPr lang="is-IS" smtClean="0"/>
              <a:pPr/>
              <a:t>07.10.2021</a:t>
            </a:fld>
            <a:endParaRPr lang="is-IS"/>
          </a:p>
        </p:txBody>
      </p:sp>
      <p:sp>
        <p:nvSpPr>
          <p:cNvPr id="8" name="Footer Placeholder 7"/>
          <p:cNvSpPr>
            <a:spLocks noGrp="1"/>
          </p:cNvSpPr>
          <p:nvPr>
            <p:ph type="ftr" sz="quarter" idx="11"/>
          </p:nvPr>
        </p:nvSpPr>
        <p:spPr/>
        <p:txBody>
          <a:bodyPr/>
          <a:lstStyle/>
          <a:p>
            <a:endParaRPr lang="is-IS"/>
          </a:p>
        </p:txBody>
      </p:sp>
      <p:sp>
        <p:nvSpPr>
          <p:cNvPr id="9" name="Slide Number Placeholder 8"/>
          <p:cNvSpPr>
            <a:spLocks noGrp="1"/>
          </p:cNvSpPr>
          <p:nvPr>
            <p:ph type="sldNum" sz="quarter" idx="12"/>
          </p:nvPr>
        </p:nvSpPr>
        <p:spPr/>
        <p:txBody>
          <a:bodyPr/>
          <a:lstStyle/>
          <a:p>
            <a:fld id="{CAD15A9D-DC5B-46F3-86B6-D12FB8F781E6}" type="slidenum">
              <a:rPr lang="is-IS" smtClean="0"/>
              <a:pPr/>
              <a:t>‹#›</a:t>
            </a:fld>
            <a:endParaRPr lang="is-I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Date Placeholder 2"/>
          <p:cNvSpPr>
            <a:spLocks noGrp="1"/>
          </p:cNvSpPr>
          <p:nvPr>
            <p:ph type="dt" sz="half" idx="10"/>
          </p:nvPr>
        </p:nvSpPr>
        <p:spPr/>
        <p:txBody>
          <a:bodyPr/>
          <a:lstStyle/>
          <a:p>
            <a:fld id="{1CB8986A-EDC7-44E3-8C6B-D2D75A7F3239}" type="datetimeFigureOut">
              <a:rPr lang="is-IS" smtClean="0"/>
              <a:pPr/>
              <a:t>07.10.2021</a:t>
            </a:fld>
            <a:endParaRPr lang="is-IS"/>
          </a:p>
        </p:txBody>
      </p:sp>
      <p:sp>
        <p:nvSpPr>
          <p:cNvPr id="4" name="Footer Placeholder 3"/>
          <p:cNvSpPr>
            <a:spLocks noGrp="1"/>
          </p:cNvSpPr>
          <p:nvPr>
            <p:ph type="ftr" sz="quarter" idx="11"/>
          </p:nvPr>
        </p:nvSpPr>
        <p:spPr/>
        <p:txBody>
          <a:bodyPr/>
          <a:lstStyle/>
          <a:p>
            <a:endParaRPr lang="is-IS"/>
          </a:p>
        </p:txBody>
      </p:sp>
      <p:sp>
        <p:nvSpPr>
          <p:cNvPr id="5" name="Slide Number Placeholder 4"/>
          <p:cNvSpPr>
            <a:spLocks noGrp="1"/>
          </p:cNvSpPr>
          <p:nvPr>
            <p:ph type="sldNum" sz="quarter" idx="12"/>
          </p:nvPr>
        </p:nvSpPr>
        <p:spPr/>
        <p:txBody>
          <a:bodyPr/>
          <a:lstStyle/>
          <a:p>
            <a:fld id="{17323A77-E016-484D-86A5-6DBCCDC9B0C1}" type="slidenum">
              <a:rPr lang="is-IS" smtClean="0"/>
              <a:pPr/>
              <a:t>‹#›</a:t>
            </a:fld>
            <a:endParaRPr lang="is-I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Date Placeholder 2"/>
          <p:cNvSpPr>
            <a:spLocks noGrp="1"/>
          </p:cNvSpPr>
          <p:nvPr>
            <p:ph type="dt" sz="half" idx="10"/>
          </p:nvPr>
        </p:nvSpPr>
        <p:spPr/>
        <p:txBody>
          <a:bodyPr/>
          <a:lstStyle/>
          <a:p>
            <a:fld id="{4AC55AE5-12C0-453C-913F-20E9063BEDDD}" type="datetimeFigureOut">
              <a:rPr lang="is-IS" smtClean="0"/>
              <a:pPr/>
              <a:t>07.10.2021</a:t>
            </a:fld>
            <a:endParaRPr lang="is-IS"/>
          </a:p>
        </p:txBody>
      </p:sp>
      <p:sp>
        <p:nvSpPr>
          <p:cNvPr id="4" name="Footer Placeholder 3"/>
          <p:cNvSpPr>
            <a:spLocks noGrp="1"/>
          </p:cNvSpPr>
          <p:nvPr>
            <p:ph type="ftr" sz="quarter" idx="11"/>
          </p:nvPr>
        </p:nvSpPr>
        <p:spPr/>
        <p:txBody>
          <a:bodyPr/>
          <a:lstStyle/>
          <a:p>
            <a:endParaRPr lang="is-IS"/>
          </a:p>
        </p:txBody>
      </p:sp>
      <p:sp>
        <p:nvSpPr>
          <p:cNvPr id="5" name="Slide Number Placeholder 4"/>
          <p:cNvSpPr>
            <a:spLocks noGrp="1"/>
          </p:cNvSpPr>
          <p:nvPr>
            <p:ph type="sldNum" sz="quarter" idx="12"/>
          </p:nvPr>
        </p:nvSpPr>
        <p:spPr/>
        <p:txBody>
          <a:bodyPr/>
          <a:lstStyle/>
          <a:p>
            <a:fld id="{CAD15A9D-DC5B-46F3-86B6-D12FB8F781E6}" type="slidenum">
              <a:rPr lang="is-IS" smtClean="0"/>
              <a:pPr/>
              <a:t>‹#›</a:t>
            </a:fld>
            <a:endParaRPr lang="is-I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55AE5-12C0-453C-913F-20E9063BEDDD}" type="datetimeFigureOut">
              <a:rPr lang="is-IS" smtClean="0"/>
              <a:pPr/>
              <a:t>07.10.2021</a:t>
            </a:fld>
            <a:endParaRPr lang="is-IS"/>
          </a:p>
        </p:txBody>
      </p:sp>
      <p:sp>
        <p:nvSpPr>
          <p:cNvPr id="3" name="Footer Placeholder 2"/>
          <p:cNvSpPr>
            <a:spLocks noGrp="1"/>
          </p:cNvSpPr>
          <p:nvPr>
            <p:ph type="ftr" sz="quarter" idx="11"/>
          </p:nvPr>
        </p:nvSpPr>
        <p:spPr/>
        <p:txBody>
          <a:bodyPr/>
          <a:lstStyle/>
          <a:p>
            <a:endParaRPr lang="is-IS"/>
          </a:p>
        </p:txBody>
      </p:sp>
      <p:sp>
        <p:nvSpPr>
          <p:cNvPr id="4" name="Slide Number Placeholder 3"/>
          <p:cNvSpPr>
            <a:spLocks noGrp="1"/>
          </p:cNvSpPr>
          <p:nvPr>
            <p:ph type="sldNum" sz="quarter" idx="12"/>
          </p:nvPr>
        </p:nvSpPr>
        <p:spPr/>
        <p:txBody>
          <a:bodyPr/>
          <a:lstStyle/>
          <a:p>
            <a:fld id="{CAD15A9D-DC5B-46F3-86B6-D12FB8F781E6}" type="slidenum">
              <a:rPr lang="is-IS" smtClean="0"/>
              <a:pPr/>
              <a:t>‹#›</a:t>
            </a:fld>
            <a:endParaRPr lang="is-I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s-I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C55AE5-12C0-453C-913F-20E9063BEDDD}" type="datetimeFigureOut">
              <a:rPr lang="is-IS" smtClean="0"/>
              <a:pPr/>
              <a:t>07.10.2021</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CAD15A9D-DC5B-46F3-86B6-D12FB8F781E6}" type="slidenum">
              <a:rPr lang="is-IS" smtClean="0"/>
              <a:pPr/>
              <a:t>‹#›</a:t>
            </a:fld>
            <a:endParaRPr lang="is-I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s-I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C55AE5-12C0-453C-913F-20E9063BEDDD}" type="datetimeFigureOut">
              <a:rPr lang="is-IS" smtClean="0"/>
              <a:pPr/>
              <a:t>07.10.2021</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CAD15A9D-DC5B-46F3-86B6-D12FB8F781E6}" type="slidenum">
              <a:rPr lang="is-IS" smtClean="0"/>
              <a:pPr/>
              <a:t>‹#›</a:t>
            </a:fld>
            <a:endParaRPr lang="is-I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4AC55AE5-12C0-453C-913F-20E9063BEDDD}" type="datetimeFigureOut">
              <a:rPr lang="is-IS" smtClean="0"/>
              <a:pPr/>
              <a:t>07.10.2021</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CAD15A9D-DC5B-46F3-86B6-D12FB8F781E6}" type="slidenum">
              <a:rPr lang="is-IS" smtClean="0"/>
              <a:pPr/>
              <a:t>‹#›</a:t>
            </a:fld>
            <a:endParaRPr lang="is-I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s-I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4AC55AE5-12C0-453C-913F-20E9063BEDDD}" type="datetimeFigureOut">
              <a:rPr lang="is-IS" smtClean="0"/>
              <a:pPr/>
              <a:t>07.10.2021</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CAD15A9D-DC5B-46F3-86B6-D12FB8F781E6}" type="slidenum">
              <a:rPr lang="is-IS" smtClean="0"/>
              <a:pPr/>
              <a:t>‹#›</a:t>
            </a:fld>
            <a:endParaRPr lang="is-I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B8986A-EDC7-44E3-8C6B-D2D75A7F3239}" type="datetimeFigureOut">
              <a:rPr lang="is-IS" smtClean="0"/>
              <a:pPr/>
              <a:t>07.10.2021</a:t>
            </a:fld>
            <a:endParaRPr lang="is-IS"/>
          </a:p>
        </p:txBody>
      </p:sp>
      <p:sp>
        <p:nvSpPr>
          <p:cNvPr id="3" name="Footer Placeholder 2"/>
          <p:cNvSpPr>
            <a:spLocks noGrp="1"/>
          </p:cNvSpPr>
          <p:nvPr>
            <p:ph type="ftr" sz="quarter" idx="11"/>
          </p:nvPr>
        </p:nvSpPr>
        <p:spPr/>
        <p:txBody>
          <a:bodyPr/>
          <a:lstStyle/>
          <a:p>
            <a:endParaRPr lang="is-IS"/>
          </a:p>
        </p:txBody>
      </p:sp>
      <p:sp>
        <p:nvSpPr>
          <p:cNvPr id="4" name="Slide Number Placeholder 3"/>
          <p:cNvSpPr>
            <a:spLocks noGrp="1"/>
          </p:cNvSpPr>
          <p:nvPr>
            <p:ph type="sldNum" sz="quarter" idx="12"/>
          </p:nvPr>
        </p:nvSpPr>
        <p:spPr/>
        <p:txBody>
          <a:bodyPr/>
          <a:lstStyle/>
          <a:p>
            <a:fld id="{17323A77-E016-484D-86A5-6DBCCDC9B0C1}" type="slidenum">
              <a:rPr lang="is-IS" smtClean="0"/>
              <a:pPr/>
              <a:t>‹#›</a:t>
            </a:fld>
            <a:endParaRPr lang="is-I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s-I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B8986A-EDC7-44E3-8C6B-D2D75A7F3239}" type="datetimeFigureOut">
              <a:rPr lang="is-IS" smtClean="0"/>
              <a:pPr/>
              <a:t>07.10.2021</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17323A77-E016-484D-86A5-6DBCCDC9B0C1}" type="slidenum">
              <a:rPr lang="is-IS" smtClean="0"/>
              <a:pPr/>
              <a:t>‹#›</a:t>
            </a:fld>
            <a:endParaRPr lang="is-I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s-I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B8986A-EDC7-44E3-8C6B-D2D75A7F3239}" type="datetimeFigureOut">
              <a:rPr lang="is-IS" smtClean="0"/>
              <a:pPr/>
              <a:t>07.10.2021</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17323A77-E016-484D-86A5-6DBCCDC9B0C1}" type="slidenum">
              <a:rPr lang="is-IS" smtClean="0"/>
              <a:pPr/>
              <a:t>‹#›</a:t>
            </a:fld>
            <a:endParaRPr lang="is-I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theme" Target="../theme/theme3.xml"/><Relationship Id="rId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s-I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B8986A-EDC7-44E3-8C6B-D2D75A7F3239}" type="datetimeFigureOut">
              <a:rPr lang="is-IS" smtClean="0"/>
              <a:pPr/>
              <a:t>07.10.2021</a:t>
            </a:fld>
            <a:endParaRPr lang="is-I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23A77-E016-484D-86A5-6DBCCDC9B0C1}" type="slidenum">
              <a:rPr lang="is-IS" smtClean="0"/>
              <a:pPr/>
              <a:t>‹#›</a:t>
            </a:fld>
            <a:endParaRPr lang="is-I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4AC55AE5-12C0-453C-913F-20E9063BEDDD}" type="datetimeFigureOut">
              <a:rPr lang="is-IS" smtClean="0"/>
              <a:pPr/>
              <a:t>07.10.2021</a:t>
            </a:fld>
            <a:endParaRPr lang="is-I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is-I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CAD15A9D-DC5B-46F3-86B6-D12FB8F781E6}" type="slidenum">
              <a:rPr lang="is-IS" smtClean="0"/>
              <a:pPr/>
              <a:t>‹#›</a:t>
            </a:fld>
            <a:endParaRPr lang="is-IS"/>
          </a:p>
        </p:txBody>
      </p:sp>
    </p:spTree>
    <p:extLst>
      <p:ext uri="{BB962C8B-B14F-4D97-AF65-F5344CB8AC3E}">
        <p14:creationId xmlns:p14="http://schemas.microsoft.com/office/powerpoint/2010/main" xmlns="" val="21687793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2189" y="284176"/>
            <a:ext cx="733806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02189" y="2011680"/>
            <a:ext cx="733806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01699" y="6422855"/>
            <a:ext cx="2250671" cy="365125"/>
          </a:xfrm>
          <a:prstGeom prst="rect">
            <a:avLst/>
          </a:prstGeom>
        </p:spPr>
        <p:txBody>
          <a:bodyPr vert="horz" lIns="91440" tIns="45720" rIns="45720" bIns="45720" rtlCol="0" anchor="ctr"/>
          <a:lstStyle>
            <a:lvl1pPr algn="l">
              <a:defRPr sz="788">
                <a:solidFill>
                  <a:schemeClr val="tx1"/>
                </a:solidFill>
              </a:defRPr>
            </a:lvl1pPr>
          </a:lstStyle>
          <a:p>
            <a:fld id="{0990D375-9D37-467E-AD08-6D91E7C2136E}" type="datetimeFigureOut">
              <a:rPr lang="en-US" smtClean="0"/>
              <a:pPr/>
              <a:t>10/7/2021</a:t>
            </a:fld>
            <a:endParaRPr lang="en-US"/>
          </a:p>
        </p:txBody>
      </p:sp>
      <p:sp>
        <p:nvSpPr>
          <p:cNvPr id="5" name="Footer Placeholder 4"/>
          <p:cNvSpPr>
            <a:spLocks noGrp="1"/>
          </p:cNvSpPr>
          <p:nvPr>
            <p:ph type="ftr" sz="quarter" idx="3"/>
          </p:nvPr>
        </p:nvSpPr>
        <p:spPr>
          <a:xfrm>
            <a:off x="4197353" y="6422855"/>
            <a:ext cx="3783330" cy="365125"/>
          </a:xfrm>
          <a:prstGeom prst="rect">
            <a:avLst/>
          </a:prstGeom>
        </p:spPr>
        <p:txBody>
          <a:bodyPr vert="horz" lIns="91440" tIns="45720" rIns="91440" bIns="45720" rtlCol="0" anchor="ctr"/>
          <a:lstStyle>
            <a:lvl1pPr algn="r">
              <a:defRPr sz="788">
                <a:solidFill>
                  <a:schemeClr val="tx1"/>
                </a:solidFill>
              </a:defRPr>
            </a:lvl1pPr>
          </a:lstStyle>
          <a:p>
            <a:endParaRPr lang="en-US"/>
          </a:p>
        </p:txBody>
      </p:sp>
      <p:sp>
        <p:nvSpPr>
          <p:cNvPr id="6" name="Slide Number Placeholder 5"/>
          <p:cNvSpPr>
            <a:spLocks noGrp="1"/>
          </p:cNvSpPr>
          <p:nvPr>
            <p:ph type="sldNum" sz="quarter" idx="4"/>
          </p:nvPr>
        </p:nvSpPr>
        <p:spPr>
          <a:xfrm>
            <a:off x="7994195" y="6422855"/>
            <a:ext cx="709698" cy="365125"/>
          </a:xfrm>
          <a:prstGeom prst="rect">
            <a:avLst/>
          </a:prstGeom>
        </p:spPr>
        <p:txBody>
          <a:bodyPr vert="horz" lIns="45720" tIns="45720" rIns="91440" bIns="45720" rtlCol="0" anchor="ctr"/>
          <a:lstStyle>
            <a:lvl1pPr algn="l">
              <a:defRPr sz="900" b="0">
                <a:solidFill>
                  <a:schemeClr val="tx1"/>
                </a:solidFill>
              </a:defRPr>
            </a:lvl1pPr>
          </a:lstStyle>
          <a:p>
            <a:fld id="{826FD520-BCDD-479E-869F-8D3D31411CFD}" type="slidenum">
              <a:rPr lang="en-US" smtClean="0"/>
              <a:pPr/>
              <a:t>‹#›</a:t>
            </a:fld>
            <a:endParaRPr lang="en-US"/>
          </a:p>
        </p:txBody>
      </p:sp>
    </p:spTree>
    <p:extLst>
      <p:ext uri="{BB962C8B-B14F-4D97-AF65-F5344CB8AC3E}">
        <p14:creationId xmlns:p14="http://schemas.microsoft.com/office/powerpoint/2010/main" xmlns="" val="3621129402"/>
      </p:ext>
    </p:extLst>
  </p:cSld>
  <p:clrMap bg1="dk1" tx1="lt1" bg2="dk2" tx2="lt2" accent1="accent1" accent2="accent2" accent3="accent3" accent4="accent4" accent5="accent5" accent6="accent6" hlink="hlink" folHlink="folHlink"/>
  <p:sldLayoutIdLst>
    <p:sldLayoutId id="2147483715" r:id="rId1"/>
    <p:sldLayoutId id="2147483717" r:id="rId2"/>
    <p:sldLayoutId id="2147483710" r:id="rId3"/>
    <p:sldLayoutId id="2147483709" r:id="rId4"/>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CB8986A-EDC7-44E3-8C6B-D2D75A7F3239}" type="datetimeFigureOut">
              <a:rPr lang="is-IS" smtClean="0"/>
              <a:pPr/>
              <a:t>07.10.2021</a:t>
            </a:fld>
            <a:endParaRPr lang="is-I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s-I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7323A77-E016-484D-86A5-6DBCCDC9B0C1}" type="slidenum">
              <a:rPr lang="is-IS" smtClean="0"/>
              <a:pPr/>
              <a:t>‹#›</a:t>
            </a:fld>
            <a:endParaRPr lang="is-I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CB8986A-EDC7-44E3-8C6B-D2D75A7F3239}" type="datetimeFigureOut">
              <a:rPr lang="is-IS" smtClean="0"/>
              <a:pPr/>
              <a:t>07.10.2021</a:t>
            </a:fld>
            <a:endParaRPr lang="is-I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is-I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17323A77-E016-484D-86A5-6DBCCDC9B0C1}" type="slidenum">
              <a:rPr lang="is-IS" smtClean="0"/>
              <a:pPr/>
              <a:t>‹#›</a:t>
            </a:fld>
            <a:endParaRPr lang="is-I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s-I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B8986A-EDC7-44E3-8C6B-D2D75A7F3239}" type="datetimeFigureOut">
              <a:rPr lang="is-IS" smtClean="0"/>
              <a:pPr/>
              <a:t>07.10.2021</a:t>
            </a:fld>
            <a:endParaRPr lang="is-I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23A77-E016-484D-86A5-6DBCCDC9B0C1}" type="slidenum">
              <a:rPr lang="is-IS" smtClean="0"/>
              <a:pPr/>
              <a:t>‹#›</a:t>
            </a:fld>
            <a:endParaRPr lang="is-IS"/>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1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0.xml"/></Relationships>
</file>

<file path=ppt/slides/_rels/slide12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2.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2.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6.xml"/><Relationship Id="rId6" Type="http://schemas.microsoft.com/office/2007/relationships/diagramDrawing" Target="../diagrams/drawing6.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8">
            <a:extLst>
              <a:ext uri="{FF2B5EF4-FFF2-40B4-BE49-F238E27FC236}">
                <a16:creationId xmlns:a16="http://schemas.microsoft.com/office/drawing/2014/main" xmlns="" id="{43C48B49-6135-48B6-AC0F-97E5D8D1F0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B187D96-83B8-4974-8632-83FDBF64A1C4}"/>
              </a:ext>
            </a:extLst>
          </p:cNvPr>
          <p:cNvSpPr>
            <a:spLocks noGrp="1"/>
          </p:cNvSpPr>
          <p:nvPr>
            <p:ph type="ctrTitle"/>
          </p:nvPr>
        </p:nvSpPr>
        <p:spPr>
          <a:xfrm>
            <a:off x="997324" y="1146412"/>
            <a:ext cx="6760761" cy="2402006"/>
          </a:xfrm>
        </p:spPr>
        <p:txBody>
          <a:bodyPr anchor="b">
            <a:normAutofit/>
          </a:bodyPr>
          <a:lstStyle/>
          <a:p>
            <a:pPr algn="l"/>
            <a:r>
              <a:rPr lang="is-IS" sz="4200" dirty="0"/>
              <a:t>Næringar- og meltingarsjúkdómar barna</a:t>
            </a:r>
            <a:endParaRPr lang="en-US" sz="4200" dirty="0"/>
          </a:p>
        </p:txBody>
      </p:sp>
      <p:sp>
        <p:nvSpPr>
          <p:cNvPr id="32" name="Rectangle 20">
            <a:extLst>
              <a:ext uri="{FF2B5EF4-FFF2-40B4-BE49-F238E27FC236}">
                <a16:creationId xmlns:a16="http://schemas.microsoft.com/office/drawing/2014/main" xmlns="" id="{9715DAF0-AE1B-46C9-8A6B-DB2AA05AB9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6" y="4374554"/>
            <a:ext cx="9144005"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2">
            <a:extLst>
              <a:ext uri="{FF2B5EF4-FFF2-40B4-BE49-F238E27FC236}">
                <a16:creationId xmlns:a16="http://schemas.microsoft.com/office/drawing/2014/main" xmlns="" id="{DC631C0B-6DA6-4E57-8231-CE32B3434A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6105491" y="4374554"/>
            <a:ext cx="3038508"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4">
            <a:extLst>
              <a:ext uri="{FF2B5EF4-FFF2-40B4-BE49-F238E27FC236}">
                <a16:creationId xmlns:a16="http://schemas.microsoft.com/office/drawing/2014/main" xmlns="" id="{F256AC18-FB41-4977-8B0C-F5082335AB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4379429"/>
            <a:ext cx="9143988"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6">
            <a:extLst>
              <a:ext uri="{FF2B5EF4-FFF2-40B4-BE49-F238E27FC236}">
                <a16:creationId xmlns:a16="http://schemas.microsoft.com/office/drawing/2014/main" xmlns="" id="{AFF4A713-7B75-4B21-90D7-5AB19547C7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4380927"/>
            <a:ext cx="9144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xmlns="" id="{D62B17AF-4D79-40BE-B89F-E2D2BB39CC91}"/>
              </a:ext>
            </a:extLst>
          </p:cNvPr>
          <p:cNvSpPr>
            <a:spLocks noGrp="1"/>
          </p:cNvSpPr>
          <p:nvPr>
            <p:ph type="subTitle" idx="1"/>
          </p:nvPr>
        </p:nvSpPr>
        <p:spPr>
          <a:xfrm>
            <a:off x="997323" y="4892722"/>
            <a:ext cx="4790367" cy="1078173"/>
          </a:xfrm>
        </p:spPr>
        <p:txBody>
          <a:bodyPr anchor="ctr">
            <a:normAutofit/>
          </a:bodyPr>
          <a:lstStyle/>
          <a:p>
            <a:pPr algn="l">
              <a:lnSpc>
                <a:spcPct val="90000"/>
              </a:lnSpc>
            </a:pPr>
            <a:r>
              <a:rPr lang="is-IS" sz="2200">
                <a:solidFill>
                  <a:srgbClr val="FFFFFF"/>
                </a:solidFill>
              </a:rPr>
              <a:t>Fyrirlestrar 5. árs læknanema við Læknadeild Háskóla Íslands</a:t>
            </a:r>
          </a:p>
          <a:p>
            <a:pPr algn="l">
              <a:lnSpc>
                <a:spcPct val="90000"/>
              </a:lnSpc>
            </a:pPr>
            <a:r>
              <a:rPr lang="is-IS" sz="2200">
                <a:solidFill>
                  <a:srgbClr val="FFFFFF"/>
                </a:solidFill>
              </a:rPr>
              <a:t>Jóhanna Guðrún Pálmadóttir</a:t>
            </a:r>
          </a:p>
          <a:p>
            <a:pPr algn="l">
              <a:lnSpc>
                <a:spcPct val="90000"/>
              </a:lnSpc>
            </a:pPr>
            <a:endParaRPr lang="en-US" sz="2200">
              <a:solidFill>
                <a:srgbClr val="FFFFFF"/>
              </a:solidFill>
            </a:endParaRPr>
          </a:p>
        </p:txBody>
      </p:sp>
    </p:spTree>
    <p:extLst>
      <p:ext uri="{BB962C8B-B14F-4D97-AF65-F5344CB8AC3E}">
        <p14:creationId xmlns:p14="http://schemas.microsoft.com/office/powerpoint/2010/main" xmlns="" val="2422936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a:blip r:embed="rId2"/>
          <a:srcRect/>
          <a:stretch>
            <a:fillRect/>
          </a:stretch>
        </p:blipFill>
        <p:spPr bwMode="auto">
          <a:xfrm>
            <a:off x="467544" y="214313"/>
            <a:ext cx="8676456" cy="4572000"/>
          </a:xfrm>
          <a:prstGeom prst="rect">
            <a:avLst/>
          </a:prstGeom>
          <a:noFill/>
          <a:ln w="9525">
            <a:noFill/>
            <a:miter lim="800000"/>
            <a:headEnd/>
            <a:tailEnd/>
          </a:ln>
          <a:effectLst/>
        </p:spPr>
      </p:pic>
      <p:sp>
        <p:nvSpPr>
          <p:cNvPr id="5" name="TextBox 4"/>
          <p:cNvSpPr txBox="1"/>
          <p:nvPr/>
        </p:nvSpPr>
        <p:spPr>
          <a:xfrm>
            <a:off x="571472" y="4929198"/>
            <a:ext cx="8001056" cy="1692771"/>
          </a:xfrm>
          <a:prstGeom prst="rect">
            <a:avLst/>
          </a:prstGeom>
          <a:noFill/>
        </p:spPr>
        <p:txBody>
          <a:bodyPr wrap="square" rtlCol="0">
            <a:spAutoFit/>
          </a:bodyPr>
          <a:lstStyle/>
          <a:p>
            <a:r>
              <a:rPr lang="is-IS" b="1" dirty="0" err="1"/>
              <a:t>Pathophysiology</a:t>
            </a:r>
            <a:r>
              <a:rPr lang="is-IS" b="1" dirty="0"/>
              <a:t> of </a:t>
            </a:r>
            <a:r>
              <a:rPr lang="is-IS" b="1" dirty="0" err="1"/>
              <a:t>functional</a:t>
            </a:r>
            <a:r>
              <a:rPr lang="is-IS" b="1" dirty="0"/>
              <a:t> </a:t>
            </a:r>
            <a:r>
              <a:rPr lang="is-IS" b="1" dirty="0" err="1"/>
              <a:t>abdominal</a:t>
            </a:r>
            <a:r>
              <a:rPr lang="is-IS" b="1" dirty="0"/>
              <a:t> </a:t>
            </a:r>
            <a:r>
              <a:rPr lang="is-IS" b="1" dirty="0" err="1"/>
              <a:t>pain</a:t>
            </a:r>
            <a:r>
              <a:rPr lang="is-IS" b="1" dirty="0"/>
              <a:t> </a:t>
            </a:r>
            <a:r>
              <a:rPr lang="is-IS" b="1" dirty="0" err="1"/>
              <a:t>disorders</a:t>
            </a:r>
            <a:r>
              <a:rPr lang="is-IS" b="1" dirty="0"/>
              <a:t>. </a:t>
            </a:r>
          </a:p>
          <a:p>
            <a:r>
              <a:rPr lang="is-IS" dirty="0" err="1"/>
              <a:t>Visceral</a:t>
            </a:r>
            <a:r>
              <a:rPr lang="is-IS" dirty="0"/>
              <a:t> </a:t>
            </a:r>
            <a:r>
              <a:rPr lang="is-IS" dirty="0" err="1"/>
              <a:t>hyperalgesia</a:t>
            </a:r>
            <a:r>
              <a:rPr lang="is-IS" dirty="0"/>
              <a:t> </a:t>
            </a:r>
            <a:r>
              <a:rPr lang="is-IS" dirty="0" err="1"/>
              <a:t>leading</a:t>
            </a:r>
            <a:r>
              <a:rPr lang="is-IS" dirty="0"/>
              <a:t> </a:t>
            </a:r>
            <a:r>
              <a:rPr lang="is-IS" dirty="0" err="1"/>
              <a:t>to</a:t>
            </a:r>
            <a:r>
              <a:rPr lang="is-IS" dirty="0"/>
              <a:t> </a:t>
            </a:r>
            <a:r>
              <a:rPr lang="en-US" dirty="0"/>
              <a:t>disability is shown as the </a:t>
            </a:r>
            <a:r>
              <a:rPr lang="is-IS" dirty="0" err="1"/>
              <a:t>final</a:t>
            </a:r>
            <a:r>
              <a:rPr lang="is-IS" dirty="0"/>
              <a:t> </a:t>
            </a:r>
            <a:r>
              <a:rPr lang="is-IS" dirty="0" err="1"/>
              <a:t>outcome</a:t>
            </a:r>
            <a:r>
              <a:rPr lang="is-IS" dirty="0"/>
              <a:t> of </a:t>
            </a:r>
            <a:r>
              <a:rPr lang="is-IS" dirty="0" err="1"/>
              <a:t>sensitizing</a:t>
            </a:r>
            <a:r>
              <a:rPr lang="is-IS" dirty="0"/>
              <a:t> </a:t>
            </a:r>
            <a:r>
              <a:rPr lang="is-IS" dirty="0" err="1"/>
              <a:t>medical</a:t>
            </a:r>
            <a:r>
              <a:rPr lang="is-IS" dirty="0"/>
              <a:t> </a:t>
            </a:r>
            <a:r>
              <a:rPr lang="is-IS" dirty="0" err="1"/>
              <a:t>factors</a:t>
            </a:r>
            <a:r>
              <a:rPr lang="is-IS" dirty="0"/>
              <a:t> that are </a:t>
            </a:r>
            <a:r>
              <a:rPr lang="is-IS" dirty="0" err="1"/>
              <a:t>superimposed</a:t>
            </a:r>
            <a:r>
              <a:rPr lang="is-IS" dirty="0"/>
              <a:t> on a </a:t>
            </a:r>
            <a:r>
              <a:rPr lang="is-IS" dirty="0" err="1"/>
              <a:t>background</a:t>
            </a:r>
            <a:r>
              <a:rPr lang="is-IS" dirty="0"/>
              <a:t> of </a:t>
            </a:r>
            <a:r>
              <a:rPr lang="is-IS" dirty="0" err="1"/>
              <a:t>genetic</a:t>
            </a:r>
            <a:r>
              <a:rPr lang="is-IS" dirty="0"/>
              <a:t> </a:t>
            </a:r>
            <a:r>
              <a:rPr lang="is-IS" dirty="0" err="1"/>
              <a:t>predisposition</a:t>
            </a:r>
            <a:r>
              <a:rPr lang="is-IS" dirty="0"/>
              <a:t> and </a:t>
            </a:r>
            <a:r>
              <a:rPr lang="is-IS" dirty="0" err="1"/>
              <a:t>early</a:t>
            </a:r>
            <a:r>
              <a:rPr lang="is-IS" dirty="0"/>
              <a:t> </a:t>
            </a:r>
            <a:r>
              <a:rPr lang="is-IS" dirty="0" err="1"/>
              <a:t>life</a:t>
            </a:r>
            <a:r>
              <a:rPr lang="is-IS" dirty="0"/>
              <a:t> </a:t>
            </a:r>
            <a:r>
              <a:rPr lang="is-IS" dirty="0" err="1"/>
              <a:t>events</a:t>
            </a:r>
            <a:r>
              <a:rPr lang="is-IS" dirty="0"/>
              <a:t>.</a:t>
            </a:r>
          </a:p>
          <a:p>
            <a:r>
              <a:rPr lang="is-IS" dirty="0"/>
              <a:t/>
            </a:r>
            <a:br>
              <a:rPr lang="is-IS" dirty="0"/>
            </a:br>
            <a:r>
              <a:rPr lang="en-US" sz="1400" dirty="0"/>
              <a:t>May 2016 FGIDs in Children and Adolescents 1461</a:t>
            </a:r>
            <a:r>
              <a:rPr lang="is-IS" sz="1400" dirty="0"/>
              <a:t>CHILD/ADOLESCENT</a:t>
            </a:r>
          </a:p>
        </p:txBody>
      </p:sp>
    </p:spTree>
    <p:extLst>
      <p:ext uri="{BB962C8B-B14F-4D97-AF65-F5344CB8AC3E}">
        <p14:creationId xmlns:p14="http://schemas.microsoft.com/office/powerpoint/2010/main" xmlns="" val="202724621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is-IS" dirty="0" smtClean="0"/>
              <a:t>Vélindabakflæði</a:t>
            </a:r>
            <a:endParaRPr lang="is-IS" dirty="0"/>
          </a:p>
        </p:txBody>
      </p:sp>
      <p:sp>
        <p:nvSpPr>
          <p:cNvPr id="5" name="Subtitle 4"/>
          <p:cNvSpPr>
            <a:spLocks noGrp="1"/>
          </p:cNvSpPr>
          <p:nvPr>
            <p:ph type="subTitle" idx="1"/>
          </p:nvPr>
        </p:nvSpPr>
        <p:spPr/>
        <p:txBody>
          <a:bodyPr/>
          <a:lstStyle/>
          <a:p>
            <a:endParaRPr lang="is-I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Vélindabakflæði</a:t>
            </a:r>
            <a:endParaRPr lang="is-IS" dirty="0"/>
          </a:p>
        </p:txBody>
      </p:sp>
      <p:sp>
        <p:nvSpPr>
          <p:cNvPr id="3" name="Content Placeholder 2"/>
          <p:cNvSpPr>
            <a:spLocks noGrp="1"/>
          </p:cNvSpPr>
          <p:nvPr>
            <p:ph sz="quarter" idx="1"/>
          </p:nvPr>
        </p:nvSpPr>
        <p:spPr/>
        <p:txBody>
          <a:bodyPr>
            <a:normAutofit/>
          </a:bodyPr>
          <a:lstStyle/>
          <a:p>
            <a:r>
              <a:rPr lang="en-US" sz="2000" dirty="0" err="1" smtClean="0"/>
              <a:t>Bakflæði</a:t>
            </a:r>
            <a:r>
              <a:rPr lang="en-US" sz="2000" dirty="0" smtClean="0"/>
              <a:t> </a:t>
            </a:r>
            <a:r>
              <a:rPr lang="en-US" sz="2000" dirty="0" err="1" smtClean="0"/>
              <a:t>magainnihalds</a:t>
            </a:r>
            <a:r>
              <a:rPr lang="en-US" sz="2000" dirty="0" smtClean="0"/>
              <a:t> </a:t>
            </a:r>
            <a:r>
              <a:rPr lang="en-US" sz="2000" dirty="0" err="1" smtClean="0"/>
              <a:t>upp</a:t>
            </a:r>
            <a:r>
              <a:rPr lang="en-US" sz="2000" dirty="0" smtClean="0"/>
              <a:t> í </a:t>
            </a:r>
            <a:r>
              <a:rPr lang="en-US" sz="2000" dirty="0" err="1" smtClean="0"/>
              <a:t>vélinda</a:t>
            </a:r>
            <a:endParaRPr lang="en-US" sz="2000" dirty="0" smtClean="0"/>
          </a:p>
          <a:p>
            <a:pPr>
              <a:buNone/>
            </a:pPr>
            <a:endParaRPr lang="en-US" sz="2000" dirty="0" smtClean="0"/>
          </a:p>
          <a:p>
            <a:r>
              <a:rPr lang="en-US" sz="2000" dirty="0" err="1" smtClean="0"/>
              <a:t>Eðlilegur</a:t>
            </a:r>
            <a:r>
              <a:rPr lang="en-US" sz="2000" dirty="0" smtClean="0"/>
              <a:t> </a:t>
            </a:r>
            <a:r>
              <a:rPr lang="en-US" sz="2000" dirty="0" err="1" smtClean="0"/>
              <a:t>atburður</a:t>
            </a:r>
            <a:r>
              <a:rPr lang="en-US" sz="2000" dirty="0" smtClean="0"/>
              <a:t> </a:t>
            </a:r>
            <a:r>
              <a:rPr lang="en-US" sz="2000" dirty="0" err="1" smtClean="0"/>
              <a:t>meðal</a:t>
            </a:r>
            <a:r>
              <a:rPr lang="en-US" sz="2000" dirty="0" smtClean="0"/>
              <a:t> </a:t>
            </a:r>
            <a:r>
              <a:rPr lang="en-US" sz="2000" dirty="0" err="1" smtClean="0"/>
              <a:t>heilbrigðra</a:t>
            </a:r>
            <a:r>
              <a:rPr lang="en-US" sz="2000" dirty="0" smtClean="0"/>
              <a:t> </a:t>
            </a:r>
            <a:r>
              <a:rPr lang="en-US" sz="2000" dirty="0" err="1" smtClean="0"/>
              <a:t>ungbarna</a:t>
            </a:r>
            <a:r>
              <a:rPr lang="en-US" sz="2000" dirty="0" smtClean="0"/>
              <a:t>, </a:t>
            </a:r>
            <a:r>
              <a:rPr lang="en-US" sz="2000" dirty="0" err="1" smtClean="0"/>
              <a:t>eldri</a:t>
            </a:r>
            <a:r>
              <a:rPr lang="en-US" sz="2000" dirty="0" smtClean="0"/>
              <a:t> </a:t>
            </a:r>
            <a:r>
              <a:rPr lang="en-US" sz="2000" dirty="0" err="1" smtClean="0"/>
              <a:t>barna</a:t>
            </a:r>
            <a:r>
              <a:rPr lang="en-US" sz="2000" dirty="0" smtClean="0"/>
              <a:t> </a:t>
            </a:r>
            <a:r>
              <a:rPr lang="en-US" sz="2000" dirty="0" err="1" smtClean="0"/>
              <a:t>og</a:t>
            </a:r>
            <a:r>
              <a:rPr lang="en-US" sz="2000" dirty="0" smtClean="0"/>
              <a:t> </a:t>
            </a:r>
            <a:r>
              <a:rPr lang="en-US" sz="2000" dirty="0" err="1" smtClean="0"/>
              <a:t>fullorðinna</a:t>
            </a:r>
            <a:endParaRPr lang="en-US" sz="2000" dirty="0" smtClean="0"/>
          </a:p>
          <a:p>
            <a:pPr>
              <a:buNone/>
            </a:pPr>
            <a:endParaRPr lang="en-US" sz="2000" dirty="0" smtClean="0"/>
          </a:p>
          <a:p>
            <a:r>
              <a:rPr lang="en-US" sz="2000" dirty="0" err="1" smtClean="0"/>
              <a:t>Yfirleitt</a:t>
            </a:r>
            <a:r>
              <a:rPr lang="en-US" sz="2000" dirty="0" smtClean="0"/>
              <a:t> </a:t>
            </a:r>
            <a:r>
              <a:rPr lang="en-US" sz="2000" dirty="0" err="1" smtClean="0"/>
              <a:t>skammvinnt</a:t>
            </a:r>
            <a:endParaRPr lang="en-US" sz="2000" dirty="0" smtClean="0"/>
          </a:p>
          <a:p>
            <a:pPr lvl="1"/>
            <a:r>
              <a:rPr lang="en-US" sz="1700" dirty="0" err="1" smtClean="0"/>
              <a:t>V</a:t>
            </a:r>
            <a:r>
              <a:rPr lang="en-US" sz="1700" dirty="0" err="1" smtClean="0"/>
              <a:t>eldur</a:t>
            </a:r>
            <a:r>
              <a:rPr lang="en-US" sz="1700" dirty="0" smtClean="0"/>
              <a:t> </a:t>
            </a:r>
            <a:r>
              <a:rPr lang="en-US" sz="1700" dirty="0" err="1" smtClean="0"/>
              <a:t>ekki</a:t>
            </a:r>
            <a:r>
              <a:rPr lang="en-US" sz="1700" dirty="0" smtClean="0"/>
              <a:t> </a:t>
            </a:r>
            <a:r>
              <a:rPr lang="en-US" sz="1700" dirty="0" err="1" smtClean="0"/>
              <a:t>einkennum</a:t>
            </a:r>
            <a:r>
              <a:rPr lang="en-US" sz="1700" dirty="0" smtClean="0"/>
              <a:t> </a:t>
            </a:r>
            <a:r>
              <a:rPr lang="en-US" sz="1700" dirty="0" err="1" smtClean="0"/>
              <a:t>eða</a:t>
            </a:r>
            <a:r>
              <a:rPr lang="en-US" sz="1700" dirty="0" smtClean="0"/>
              <a:t> </a:t>
            </a:r>
            <a:r>
              <a:rPr lang="en-US" sz="1700" dirty="0" err="1" smtClean="0"/>
              <a:t>skaða</a:t>
            </a:r>
            <a:r>
              <a:rPr lang="en-US" sz="1700" dirty="0" smtClean="0"/>
              <a:t> á </a:t>
            </a:r>
            <a:r>
              <a:rPr lang="en-US" sz="1700" dirty="0" err="1" smtClean="0"/>
              <a:t>vélindaslímhúð</a:t>
            </a:r>
            <a:endParaRPr lang="en-US" sz="1700" dirty="0" smtClean="0"/>
          </a:p>
          <a:p>
            <a:pPr>
              <a:buNone/>
            </a:pPr>
            <a:endParaRPr lang="en-US" dirty="0" smtClean="0"/>
          </a:p>
          <a:p>
            <a:r>
              <a:rPr lang="en-US" sz="2000" dirty="0" err="1" smtClean="0"/>
              <a:t>Bakflæðissjúkdómur</a:t>
            </a:r>
            <a:r>
              <a:rPr lang="en-US" sz="2000" dirty="0" smtClean="0"/>
              <a:t> (</a:t>
            </a:r>
            <a:r>
              <a:rPr lang="en-US" sz="2000" dirty="0" err="1" smtClean="0"/>
              <a:t>gastroesophageal</a:t>
            </a:r>
            <a:r>
              <a:rPr lang="en-US" sz="2000" dirty="0" smtClean="0"/>
              <a:t> </a:t>
            </a:r>
            <a:r>
              <a:rPr lang="en-US" sz="2000" dirty="0" smtClean="0"/>
              <a:t>reflux </a:t>
            </a:r>
            <a:r>
              <a:rPr lang="en-US" sz="2000" dirty="0" smtClean="0"/>
              <a:t>disease, GERD</a:t>
            </a:r>
            <a:r>
              <a:rPr lang="en-US" sz="2000" dirty="0" smtClean="0"/>
              <a:t>) </a:t>
            </a:r>
            <a:endParaRPr lang="en-US" sz="2000" dirty="0" smtClean="0"/>
          </a:p>
          <a:p>
            <a:pPr lvl="1"/>
            <a:r>
              <a:rPr lang="en-US" dirty="0" err="1" smtClean="0"/>
              <a:t>B</a:t>
            </a:r>
            <a:r>
              <a:rPr lang="en-US" dirty="0" err="1" smtClean="0"/>
              <a:t>akflæði</a:t>
            </a:r>
            <a:r>
              <a:rPr lang="en-US" dirty="0" smtClean="0"/>
              <a:t> </a:t>
            </a:r>
            <a:r>
              <a:rPr lang="en-US" dirty="0" err="1" smtClean="0"/>
              <a:t>sem</a:t>
            </a:r>
            <a:r>
              <a:rPr lang="en-US" dirty="0" smtClean="0"/>
              <a:t> </a:t>
            </a:r>
            <a:r>
              <a:rPr lang="en-US" dirty="0" err="1" smtClean="0"/>
              <a:t>hefur</a:t>
            </a:r>
            <a:r>
              <a:rPr lang="en-US" dirty="0" smtClean="0"/>
              <a:t> í </a:t>
            </a:r>
            <a:r>
              <a:rPr lang="en-US" dirty="0" err="1" smtClean="0"/>
              <a:t>för</a:t>
            </a:r>
            <a:r>
              <a:rPr lang="en-US" dirty="0" smtClean="0"/>
              <a:t> </a:t>
            </a:r>
            <a:r>
              <a:rPr lang="en-US" dirty="0" err="1" smtClean="0"/>
              <a:t>með</a:t>
            </a:r>
            <a:r>
              <a:rPr lang="en-US" dirty="0" smtClean="0"/>
              <a:t> </a:t>
            </a:r>
            <a:r>
              <a:rPr lang="en-US" dirty="0" err="1" smtClean="0"/>
              <a:t>sér</a:t>
            </a:r>
            <a:r>
              <a:rPr lang="en-US" dirty="0" smtClean="0"/>
              <a:t> </a:t>
            </a:r>
            <a:r>
              <a:rPr lang="en-US" dirty="0" err="1" smtClean="0"/>
              <a:t>fylgikvilla</a:t>
            </a:r>
            <a:r>
              <a:rPr lang="en-US" dirty="0" smtClean="0"/>
              <a:t> </a:t>
            </a:r>
            <a:r>
              <a:rPr lang="en-US" dirty="0" err="1" smtClean="0"/>
              <a:t>eins</a:t>
            </a:r>
            <a:r>
              <a:rPr lang="en-US" dirty="0" smtClean="0"/>
              <a:t> </a:t>
            </a:r>
            <a:r>
              <a:rPr lang="en-US" dirty="0" err="1" smtClean="0"/>
              <a:t>og</a:t>
            </a:r>
            <a:r>
              <a:rPr lang="en-US" dirty="0" smtClean="0"/>
              <a:t> </a:t>
            </a:r>
            <a:r>
              <a:rPr lang="en-US" dirty="0" err="1" smtClean="0"/>
              <a:t>vélindabólgur</a:t>
            </a:r>
            <a:r>
              <a:rPr lang="en-US" dirty="0" smtClean="0"/>
              <a:t> </a:t>
            </a:r>
            <a:r>
              <a:rPr lang="en-US" dirty="0" err="1" smtClean="0"/>
              <a:t>og</a:t>
            </a:r>
            <a:r>
              <a:rPr lang="en-US" dirty="0" smtClean="0"/>
              <a:t> </a:t>
            </a:r>
            <a:r>
              <a:rPr lang="en-US" dirty="0" err="1" smtClean="0"/>
              <a:t>vanþrif</a:t>
            </a:r>
            <a:endParaRPr lang="en-US" dirty="0" smtClean="0"/>
          </a:p>
          <a:p>
            <a:pPr>
              <a:buNone/>
            </a:pPr>
            <a:endParaRPr lang="is-I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Hugtök</a:t>
            </a:r>
            <a:endParaRPr lang="is-IS" dirty="0"/>
          </a:p>
        </p:txBody>
      </p:sp>
      <p:sp>
        <p:nvSpPr>
          <p:cNvPr id="3" name="Content Placeholder 2"/>
          <p:cNvSpPr>
            <a:spLocks noGrp="1"/>
          </p:cNvSpPr>
          <p:nvPr>
            <p:ph sz="quarter" idx="1"/>
          </p:nvPr>
        </p:nvSpPr>
        <p:spPr/>
        <p:txBody>
          <a:bodyPr>
            <a:normAutofit/>
          </a:bodyPr>
          <a:lstStyle/>
          <a:p>
            <a:r>
              <a:rPr lang="en-US" b="1" dirty="0" smtClean="0"/>
              <a:t>Regurgitation</a:t>
            </a:r>
            <a:r>
              <a:rPr lang="en-US" dirty="0" smtClean="0"/>
              <a:t> – </a:t>
            </a:r>
            <a:endParaRPr lang="en-US" dirty="0" smtClean="0"/>
          </a:p>
          <a:p>
            <a:pPr lvl="1"/>
            <a:r>
              <a:rPr lang="en-US" dirty="0" err="1" smtClean="0"/>
              <a:t>Áreynslulaust</a:t>
            </a:r>
            <a:r>
              <a:rPr lang="en-US" dirty="0" smtClean="0"/>
              <a:t> </a:t>
            </a:r>
            <a:r>
              <a:rPr lang="en-US" dirty="0" err="1" smtClean="0"/>
              <a:t>bakflæði</a:t>
            </a:r>
            <a:r>
              <a:rPr lang="en-US" dirty="0" smtClean="0"/>
              <a:t> </a:t>
            </a:r>
            <a:r>
              <a:rPr lang="en-US" dirty="0" err="1" smtClean="0"/>
              <a:t>upp</a:t>
            </a:r>
            <a:r>
              <a:rPr lang="en-US" dirty="0" smtClean="0"/>
              <a:t> í </a:t>
            </a:r>
            <a:r>
              <a:rPr lang="en-US" dirty="0" err="1" smtClean="0"/>
              <a:t>oropharynx</a:t>
            </a:r>
            <a:r>
              <a:rPr lang="en-US" dirty="0" smtClean="0"/>
              <a:t> </a:t>
            </a:r>
            <a:r>
              <a:rPr lang="en-US" dirty="0" err="1" smtClean="0"/>
              <a:t>eða</a:t>
            </a:r>
            <a:r>
              <a:rPr lang="en-US" dirty="0" smtClean="0"/>
              <a:t> </a:t>
            </a:r>
            <a:r>
              <a:rPr lang="en-US" dirty="0" err="1" smtClean="0"/>
              <a:t>lengra</a:t>
            </a:r>
            <a:endParaRPr lang="en-US" dirty="0" smtClean="0"/>
          </a:p>
          <a:p>
            <a:endParaRPr lang="en-US" dirty="0" smtClean="0"/>
          </a:p>
          <a:p>
            <a:r>
              <a:rPr lang="en-US" b="1" dirty="0" smtClean="0"/>
              <a:t>Vomiting</a:t>
            </a:r>
            <a:r>
              <a:rPr lang="en-US" dirty="0" smtClean="0"/>
              <a:t> </a:t>
            </a:r>
          </a:p>
          <a:p>
            <a:pPr lvl="1"/>
            <a:r>
              <a:rPr lang="en-US" dirty="0" err="1" smtClean="0"/>
              <a:t>Kröftug</a:t>
            </a:r>
            <a:r>
              <a:rPr lang="en-US" dirty="0" smtClean="0"/>
              <a:t> </a:t>
            </a:r>
            <a:r>
              <a:rPr lang="en-US" dirty="0" err="1" smtClean="0"/>
              <a:t>uppköst</a:t>
            </a:r>
            <a:r>
              <a:rPr lang="en-US" dirty="0" smtClean="0"/>
              <a:t> </a:t>
            </a:r>
            <a:r>
              <a:rPr lang="en-US" dirty="0" err="1" smtClean="0"/>
              <a:t>bakflæðis</a:t>
            </a:r>
            <a:r>
              <a:rPr lang="en-US" dirty="0" smtClean="0"/>
              <a:t> </a:t>
            </a:r>
            <a:r>
              <a:rPr lang="en-US" dirty="0" err="1" smtClean="0"/>
              <a:t>með</a:t>
            </a:r>
            <a:r>
              <a:rPr lang="en-US" dirty="0" smtClean="0"/>
              <a:t> </a:t>
            </a:r>
            <a:r>
              <a:rPr lang="en-US" dirty="0" err="1" smtClean="0"/>
              <a:t>hjálp</a:t>
            </a:r>
            <a:r>
              <a:rPr lang="en-US" dirty="0" smtClean="0"/>
              <a:t> </a:t>
            </a:r>
            <a:r>
              <a:rPr lang="en-US" dirty="0" err="1" smtClean="0"/>
              <a:t>kviðvöðva</a:t>
            </a:r>
            <a:r>
              <a:rPr lang="en-US" dirty="0" smtClean="0"/>
              <a:t> </a:t>
            </a:r>
            <a:r>
              <a:rPr lang="en-US" dirty="0" err="1" smtClean="0"/>
              <a:t>og</a:t>
            </a:r>
            <a:r>
              <a:rPr lang="en-US" dirty="0" smtClean="0"/>
              <a:t> </a:t>
            </a:r>
            <a:r>
              <a:rPr lang="en-US" dirty="0" err="1" smtClean="0"/>
              <a:t>þindar</a:t>
            </a:r>
            <a:endParaRPr lang="en-US" dirty="0" smtClean="0"/>
          </a:p>
          <a:p>
            <a:endParaRPr lang="en-US" dirty="0" smtClean="0"/>
          </a:p>
          <a:p>
            <a:r>
              <a:rPr lang="en-US" b="1" dirty="0" smtClean="0"/>
              <a:t>Rumination</a:t>
            </a:r>
            <a:r>
              <a:rPr lang="en-US" dirty="0" smtClean="0"/>
              <a:t> </a:t>
            </a:r>
          </a:p>
          <a:p>
            <a:pPr lvl="1"/>
            <a:r>
              <a:rPr lang="en-US" dirty="0" err="1" smtClean="0"/>
              <a:t>Viljastýrð</a:t>
            </a:r>
            <a:r>
              <a:rPr lang="en-US" dirty="0" smtClean="0"/>
              <a:t> </a:t>
            </a:r>
            <a:r>
              <a:rPr lang="en-US" dirty="0" smtClean="0"/>
              <a:t>regurgitation </a:t>
            </a:r>
            <a:r>
              <a:rPr lang="en-US" dirty="0" err="1" smtClean="0"/>
              <a:t>magainnihalds</a:t>
            </a:r>
            <a:r>
              <a:rPr lang="en-US" dirty="0" smtClean="0"/>
              <a:t> </a:t>
            </a:r>
            <a:r>
              <a:rPr lang="en-US" dirty="0" err="1" smtClean="0"/>
              <a:t>upp</a:t>
            </a:r>
            <a:r>
              <a:rPr lang="en-US" dirty="0" smtClean="0"/>
              <a:t> í </a:t>
            </a:r>
            <a:r>
              <a:rPr lang="en-US" dirty="0" err="1" smtClean="0"/>
              <a:t>munn</a:t>
            </a:r>
            <a:r>
              <a:rPr lang="en-US" dirty="0" smtClean="0"/>
              <a:t> </a:t>
            </a:r>
            <a:r>
              <a:rPr lang="en-US" dirty="0" err="1" smtClean="0"/>
              <a:t>sem</a:t>
            </a:r>
            <a:r>
              <a:rPr lang="en-US" dirty="0" smtClean="0"/>
              <a:t> </a:t>
            </a:r>
            <a:r>
              <a:rPr lang="en-US" dirty="0" err="1" smtClean="0"/>
              <a:t>veldur</a:t>
            </a:r>
            <a:r>
              <a:rPr lang="en-US" dirty="0" smtClean="0"/>
              <a:t> </a:t>
            </a:r>
            <a:r>
              <a:rPr lang="en-US" dirty="0" err="1" smtClean="0"/>
              <a:t>fremur</a:t>
            </a:r>
            <a:r>
              <a:rPr lang="en-US" dirty="0" smtClean="0"/>
              <a:t> </a:t>
            </a:r>
            <a:r>
              <a:rPr lang="en-US" dirty="0" err="1" smtClean="0"/>
              <a:t>góðri</a:t>
            </a:r>
            <a:r>
              <a:rPr lang="en-US" dirty="0" smtClean="0"/>
              <a:t> </a:t>
            </a:r>
            <a:r>
              <a:rPr lang="en-US" dirty="0" err="1" smtClean="0"/>
              <a:t>upplifun</a:t>
            </a:r>
            <a:r>
              <a:rPr lang="en-US" dirty="0" smtClean="0"/>
              <a:t> en </a:t>
            </a:r>
            <a:r>
              <a:rPr lang="en-US" dirty="0" err="1" smtClean="0"/>
              <a:t>óþægindum</a:t>
            </a:r>
            <a:endParaRPr lang="en-US" dirty="0" smtClean="0"/>
          </a:p>
          <a:p>
            <a:pPr>
              <a:buNone/>
            </a:pPr>
            <a:endParaRPr lang="is-I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Rauðu flöggin</a:t>
            </a:r>
            <a:endParaRPr lang="is-IS" dirty="0"/>
          </a:p>
        </p:txBody>
      </p:sp>
      <p:sp>
        <p:nvSpPr>
          <p:cNvPr id="3" name="Content Placeholder 2"/>
          <p:cNvSpPr>
            <a:spLocks noGrp="1"/>
          </p:cNvSpPr>
          <p:nvPr>
            <p:ph sz="quarter" idx="1"/>
          </p:nvPr>
        </p:nvSpPr>
        <p:spPr/>
        <p:txBody>
          <a:bodyPr>
            <a:normAutofit fontScale="47500" lnSpcReduction="20000"/>
          </a:bodyPr>
          <a:lstStyle/>
          <a:p>
            <a:r>
              <a:rPr lang="is-IS" dirty="0" smtClean="0"/>
              <a:t>Einkenni sem benda til </a:t>
            </a:r>
            <a:r>
              <a:rPr lang="is-IS" dirty="0" err="1" smtClean="0"/>
              <a:t>obstruction</a:t>
            </a:r>
            <a:endParaRPr lang="is-IS" dirty="0" smtClean="0"/>
          </a:p>
          <a:p>
            <a:pPr lvl="1"/>
            <a:r>
              <a:rPr lang="is-IS" dirty="0" smtClean="0"/>
              <a:t>Galllituð uppköst</a:t>
            </a:r>
          </a:p>
          <a:p>
            <a:pPr lvl="1"/>
            <a:r>
              <a:rPr lang="is-IS" dirty="0" smtClean="0"/>
              <a:t>Blæðing (</a:t>
            </a:r>
            <a:r>
              <a:rPr lang="is-IS" dirty="0" err="1" smtClean="0"/>
              <a:t>hematemesis</a:t>
            </a:r>
            <a:r>
              <a:rPr lang="is-IS" dirty="0" smtClean="0"/>
              <a:t>, </a:t>
            </a:r>
            <a:r>
              <a:rPr lang="is-IS" dirty="0" err="1" smtClean="0"/>
              <a:t>melena</a:t>
            </a:r>
            <a:r>
              <a:rPr lang="is-IS" dirty="0" smtClean="0"/>
              <a:t>)</a:t>
            </a:r>
          </a:p>
          <a:p>
            <a:pPr lvl="1"/>
            <a:r>
              <a:rPr lang="is-IS" dirty="0" smtClean="0"/>
              <a:t>Stöðug kröftug uppköst </a:t>
            </a:r>
          </a:p>
          <a:p>
            <a:pPr lvl="1"/>
            <a:r>
              <a:rPr lang="is-IS" dirty="0" smtClean="0"/>
              <a:t>Uppköst sem hefjast eftir 6 mánaða aldur (geta tengst </a:t>
            </a:r>
            <a:r>
              <a:rPr lang="is-IS" dirty="0" err="1" smtClean="0"/>
              <a:t>bakflæðissjúkdómi</a:t>
            </a:r>
            <a:r>
              <a:rPr lang="is-IS" dirty="0" smtClean="0"/>
              <a:t>)</a:t>
            </a:r>
          </a:p>
          <a:p>
            <a:pPr lvl="1"/>
            <a:r>
              <a:rPr lang="is-IS" dirty="0" smtClean="0"/>
              <a:t>Hægðatregða </a:t>
            </a:r>
            <a:r>
              <a:rPr lang="is-IS" smtClean="0"/>
              <a:t>eða niðurgangur</a:t>
            </a:r>
          </a:p>
          <a:p>
            <a:pPr lvl="1"/>
            <a:r>
              <a:rPr lang="is-IS" smtClean="0"/>
              <a:t>Þensla eða eymsli í kvið</a:t>
            </a:r>
          </a:p>
          <a:p>
            <a:pPr lvl="1"/>
            <a:r>
              <a:rPr lang="is-IS" smtClean="0"/>
              <a:t>Endurtekin lungnabólga eða aspiration</a:t>
            </a:r>
            <a:endParaRPr lang="is-IS" dirty="0" smtClean="0"/>
          </a:p>
          <a:p>
            <a:r>
              <a:rPr lang="is-IS" dirty="0" smtClean="0"/>
              <a:t>•</a:t>
            </a:r>
            <a:endParaRPr lang="is-IS" dirty="0" smtClean="0"/>
          </a:p>
          <a:p>
            <a:r>
              <a:rPr lang="is-IS" smtClean="0"/>
              <a:t>Einkenni sem gete tengst system sjúkdómi eða taugakerfissjúkdómi</a:t>
            </a:r>
          </a:p>
          <a:p>
            <a:pPr lvl="1"/>
            <a:r>
              <a:rPr lang="is-IS" smtClean="0"/>
              <a:t>Hepatosplenomegaly</a:t>
            </a:r>
          </a:p>
          <a:p>
            <a:pPr lvl="1"/>
            <a:r>
              <a:rPr lang="is-IS" smtClean="0"/>
              <a:t>Útbungandi fontanella, höfuðverkir</a:t>
            </a:r>
          </a:p>
          <a:p>
            <a:pPr lvl="1"/>
            <a:r>
              <a:rPr lang="is-IS" smtClean="0"/>
              <a:t>Macrocephaly, microcephaly</a:t>
            </a:r>
          </a:p>
          <a:p>
            <a:pPr lvl="1"/>
            <a:r>
              <a:rPr lang="is-IS" smtClean="0"/>
              <a:t>Krampar</a:t>
            </a:r>
          </a:p>
          <a:p>
            <a:pPr lvl="1"/>
            <a:r>
              <a:rPr lang="is-IS" smtClean="0"/>
              <a:t>Hypotonia, hypertonia</a:t>
            </a:r>
          </a:p>
          <a:p>
            <a:pPr lvl="1"/>
            <a:r>
              <a:rPr lang="is-IS" smtClean="0"/>
              <a:t>Dysmorphic útlitseinkenni</a:t>
            </a:r>
          </a:p>
          <a:p>
            <a:pPr lvl="1"/>
            <a:r>
              <a:rPr lang="is-IS" smtClean="0"/>
              <a:t>Endurteknar sýkingar (ónæmisbæling)</a:t>
            </a:r>
          </a:p>
          <a:p>
            <a:pPr lvl="1"/>
            <a:endParaRPr lang="is-IS" dirty="0" smtClean="0"/>
          </a:p>
          <a:p>
            <a:r>
              <a:rPr lang="is-IS" smtClean="0"/>
              <a:t>Önnur einkenni</a:t>
            </a:r>
          </a:p>
          <a:p>
            <a:pPr lvl="1"/>
            <a:r>
              <a:rPr lang="is-IS" smtClean="0"/>
              <a:t>Hiti</a:t>
            </a:r>
          </a:p>
          <a:p>
            <a:pPr lvl="1"/>
            <a:r>
              <a:rPr lang="is-IS" smtClean="0"/>
              <a:t>Lungnabólga</a:t>
            </a:r>
          </a:p>
          <a:p>
            <a:pPr lvl="1"/>
            <a:r>
              <a:rPr lang="is-IS" smtClean="0"/>
              <a:t>Slappleiki</a:t>
            </a:r>
          </a:p>
          <a:p>
            <a:pPr lvl="1"/>
            <a:r>
              <a:rPr lang="is-IS" smtClean="0"/>
              <a:t>Vanþrif</a:t>
            </a:r>
            <a:endParaRPr lang="is-IS" dirty="0" smtClean="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Ungbörn</a:t>
            </a:r>
            <a:endParaRPr lang="is-IS" dirty="0"/>
          </a:p>
        </p:txBody>
      </p:sp>
      <p:sp>
        <p:nvSpPr>
          <p:cNvPr id="3" name="Content Placeholder 2"/>
          <p:cNvSpPr>
            <a:spLocks noGrp="1"/>
          </p:cNvSpPr>
          <p:nvPr>
            <p:ph sz="quarter" idx="1"/>
          </p:nvPr>
        </p:nvSpPr>
        <p:spPr/>
        <p:txBody>
          <a:bodyPr>
            <a:normAutofit fontScale="85000" lnSpcReduction="20000"/>
          </a:bodyPr>
          <a:lstStyle/>
          <a:p>
            <a:r>
              <a:rPr lang="en-US" dirty="0" err="1" smtClean="0"/>
              <a:t>Bakflæði</a:t>
            </a:r>
            <a:r>
              <a:rPr lang="en-US" dirty="0" smtClean="0"/>
              <a:t> </a:t>
            </a:r>
            <a:r>
              <a:rPr lang="en-US" dirty="0" err="1" smtClean="0"/>
              <a:t>er</a:t>
            </a:r>
            <a:r>
              <a:rPr lang="en-US" dirty="0" smtClean="0"/>
              <a:t> </a:t>
            </a:r>
            <a:r>
              <a:rPr lang="en-US" dirty="0" err="1" smtClean="0"/>
              <a:t>mjög</a:t>
            </a:r>
            <a:r>
              <a:rPr lang="en-US" dirty="0" smtClean="0"/>
              <a:t> </a:t>
            </a:r>
            <a:r>
              <a:rPr lang="en-US" dirty="0" err="1" smtClean="0"/>
              <a:t>algengt</a:t>
            </a:r>
            <a:r>
              <a:rPr lang="en-US" dirty="0" smtClean="0"/>
              <a:t> </a:t>
            </a:r>
            <a:r>
              <a:rPr lang="en-US" dirty="0" err="1" smtClean="0"/>
              <a:t>meðal</a:t>
            </a:r>
            <a:r>
              <a:rPr lang="en-US" dirty="0" smtClean="0"/>
              <a:t> </a:t>
            </a:r>
            <a:r>
              <a:rPr lang="en-US" dirty="0" err="1" smtClean="0"/>
              <a:t>ungbarna</a:t>
            </a:r>
            <a:endParaRPr lang="en-US" dirty="0" smtClean="0"/>
          </a:p>
          <a:p>
            <a:pPr>
              <a:buNone/>
            </a:pPr>
            <a:endParaRPr lang="en-US" dirty="0" smtClean="0"/>
          </a:p>
          <a:p>
            <a:r>
              <a:rPr lang="en-US" dirty="0" smtClean="0"/>
              <a:t>Um </a:t>
            </a:r>
            <a:r>
              <a:rPr lang="en-US" dirty="0" err="1" smtClean="0"/>
              <a:t>helmingur</a:t>
            </a:r>
            <a:r>
              <a:rPr lang="en-US" dirty="0" smtClean="0"/>
              <a:t> </a:t>
            </a:r>
            <a:r>
              <a:rPr lang="en-US" dirty="0" err="1" smtClean="0"/>
              <a:t>ungbarna</a:t>
            </a:r>
            <a:r>
              <a:rPr lang="en-US" dirty="0" smtClean="0"/>
              <a:t> </a:t>
            </a:r>
            <a:r>
              <a:rPr lang="en-US" dirty="0" err="1" smtClean="0"/>
              <a:t>undir</a:t>
            </a:r>
            <a:r>
              <a:rPr lang="en-US" dirty="0" smtClean="0"/>
              <a:t> 3 </a:t>
            </a:r>
            <a:r>
              <a:rPr lang="en-US" dirty="0" err="1" smtClean="0"/>
              <a:t>mánaða</a:t>
            </a:r>
            <a:r>
              <a:rPr lang="en-US" dirty="0" smtClean="0"/>
              <a:t> </a:t>
            </a:r>
            <a:r>
              <a:rPr lang="en-US" dirty="0" err="1" smtClean="0"/>
              <a:t>aldri</a:t>
            </a:r>
            <a:r>
              <a:rPr lang="en-US" dirty="0" smtClean="0"/>
              <a:t> </a:t>
            </a:r>
            <a:r>
              <a:rPr lang="en-US" dirty="0" err="1" smtClean="0"/>
              <a:t>hefur</a:t>
            </a:r>
            <a:r>
              <a:rPr lang="en-US" dirty="0" smtClean="0"/>
              <a:t> </a:t>
            </a:r>
            <a:r>
              <a:rPr lang="en-US" dirty="0" err="1" smtClean="0"/>
              <a:t>bakflæði</a:t>
            </a:r>
            <a:endParaRPr lang="en-US" dirty="0" smtClean="0"/>
          </a:p>
          <a:p>
            <a:pPr lvl="1"/>
            <a:r>
              <a:rPr lang="en-US" dirty="0" err="1" smtClean="0"/>
              <a:t>Tíðni</a:t>
            </a:r>
            <a:r>
              <a:rPr lang="en-US" dirty="0" smtClean="0"/>
              <a:t> </a:t>
            </a:r>
            <a:r>
              <a:rPr lang="en-US" dirty="0" err="1" smtClean="0"/>
              <a:t>minnkar</a:t>
            </a:r>
            <a:r>
              <a:rPr lang="en-US" dirty="0" smtClean="0"/>
              <a:t> </a:t>
            </a:r>
            <a:r>
              <a:rPr lang="en-US" dirty="0" err="1" smtClean="0"/>
              <a:t>með</a:t>
            </a:r>
            <a:r>
              <a:rPr lang="en-US" dirty="0" smtClean="0"/>
              <a:t> </a:t>
            </a:r>
            <a:r>
              <a:rPr lang="en-US" dirty="0" err="1" smtClean="0"/>
              <a:t>aldri</a:t>
            </a:r>
            <a:r>
              <a:rPr lang="en-US" dirty="0" smtClean="0"/>
              <a:t> </a:t>
            </a:r>
          </a:p>
          <a:p>
            <a:pPr lvl="1"/>
            <a:r>
              <a:rPr lang="en-US" dirty="0" err="1" smtClean="0"/>
              <a:t>B</a:t>
            </a:r>
            <a:r>
              <a:rPr lang="en-US" dirty="0" err="1" smtClean="0"/>
              <a:t>akflæði</a:t>
            </a:r>
            <a:r>
              <a:rPr lang="en-US" dirty="0" smtClean="0"/>
              <a:t> </a:t>
            </a:r>
            <a:r>
              <a:rPr lang="en-US" dirty="0" err="1" smtClean="0"/>
              <a:t>minnkar</a:t>
            </a:r>
            <a:r>
              <a:rPr lang="en-US" dirty="0" smtClean="0"/>
              <a:t> </a:t>
            </a:r>
            <a:r>
              <a:rPr lang="en-US" dirty="0" err="1" smtClean="0"/>
              <a:t>mjög</a:t>
            </a:r>
            <a:r>
              <a:rPr lang="en-US" dirty="0" smtClean="0"/>
              <a:t> </a:t>
            </a:r>
            <a:r>
              <a:rPr lang="en-US" dirty="0" err="1" smtClean="0"/>
              <a:t>undir</a:t>
            </a:r>
            <a:r>
              <a:rPr lang="en-US" dirty="0" smtClean="0"/>
              <a:t> </a:t>
            </a:r>
            <a:r>
              <a:rPr lang="en-US" dirty="0" err="1" smtClean="0"/>
              <a:t>lok</a:t>
            </a:r>
            <a:r>
              <a:rPr lang="en-US" dirty="0" smtClean="0"/>
              <a:t> </a:t>
            </a:r>
            <a:r>
              <a:rPr lang="en-US" dirty="0" err="1" smtClean="0"/>
              <a:t>fyrsta</a:t>
            </a:r>
            <a:r>
              <a:rPr lang="en-US" dirty="0" smtClean="0"/>
              <a:t> </a:t>
            </a:r>
            <a:r>
              <a:rPr lang="en-US" dirty="0" err="1" smtClean="0"/>
              <a:t>árs</a:t>
            </a:r>
            <a:r>
              <a:rPr lang="en-US" dirty="0" smtClean="0"/>
              <a:t> </a:t>
            </a:r>
            <a:r>
              <a:rPr lang="en-US" dirty="0" err="1" smtClean="0"/>
              <a:t>þegar</a:t>
            </a:r>
            <a:r>
              <a:rPr lang="en-US" dirty="0" smtClean="0"/>
              <a:t> </a:t>
            </a:r>
            <a:r>
              <a:rPr lang="en-US" dirty="0" err="1" smtClean="0"/>
              <a:t>einungis</a:t>
            </a:r>
            <a:r>
              <a:rPr lang="en-US" dirty="0" smtClean="0"/>
              <a:t> 5% </a:t>
            </a:r>
            <a:r>
              <a:rPr lang="en-US" dirty="0" err="1" smtClean="0"/>
              <a:t>barna</a:t>
            </a:r>
            <a:r>
              <a:rPr lang="en-US" dirty="0" smtClean="0"/>
              <a:t> </a:t>
            </a:r>
            <a:r>
              <a:rPr lang="en-US" dirty="0" err="1" smtClean="0"/>
              <a:t>hafa</a:t>
            </a:r>
            <a:r>
              <a:rPr lang="en-US" dirty="0" smtClean="0"/>
              <a:t> </a:t>
            </a:r>
            <a:r>
              <a:rPr lang="en-US" dirty="0" err="1" smtClean="0"/>
              <a:t>bakflæði</a:t>
            </a:r>
            <a:endParaRPr lang="en-US" dirty="0" smtClean="0"/>
          </a:p>
          <a:p>
            <a:pPr lvl="1"/>
            <a:r>
              <a:rPr lang="en-US" dirty="0" err="1" smtClean="0"/>
              <a:t>S</a:t>
            </a:r>
            <a:r>
              <a:rPr lang="en-US" dirty="0" err="1" smtClean="0"/>
              <a:t>jaldgæft</a:t>
            </a:r>
            <a:r>
              <a:rPr lang="en-US" dirty="0" smtClean="0"/>
              <a:t> </a:t>
            </a:r>
            <a:r>
              <a:rPr lang="en-US" dirty="0" err="1" smtClean="0"/>
              <a:t>eftir</a:t>
            </a:r>
            <a:r>
              <a:rPr lang="en-US" dirty="0" smtClean="0"/>
              <a:t> 18 </a:t>
            </a:r>
            <a:r>
              <a:rPr lang="en-US" dirty="0" err="1" smtClean="0"/>
              <a:t>mánaða</a:t>
            </a:r>
            <a:r>
              <a:rPr lang="en-US" dirty="0" smtClean="0"/>
              <a:t> </a:t>
            </a:r>
            <a:r>
              <a:rPr lang="en-US" dirty="0" err="1" smtClean="0"/>
              <a:t>aldur</a:t>
            </a:r>
            <a:endParaRPr lang="en-US" dirty="0" smtClean="0"/>
          </a:p>
          <a:p>
            <a:pPr lvl="1">
              <a:buNone/>
            </a:pPr>
            <a:endParaRPr lang="en-US" dirty="0" smtClean="0"/>
          </a:p>
          <a:p>
            <a:r>
              <a:rPr lang="en-US" dirty="0" err="1" smtClean="0">
                <a:latin typeface="Calibri" pitchFamily="34" charset="0"/>
                <a:cs typeface="Calibri" pitchFamily="34" charset="0"/>
              </a:rPr>
              <a:t>Hluti</a:t>
            </a:r>
            <a:r>
              <a:rPr lang="en-US" dirty="0" smtClean="0">
                <a:latin typeface="Calibri" pitchFamily="34" charset="0"/>
                <a:cs typeface="Calibri" pitchFamily="34" charset="0"/>
              </a:rPr>
              <a:t> </a:t>
            </a:r>
            <a:r>
              <a:rPr lang="en-US" dirty="0" err="1" smtClean="0">
                <a:latin typeface="Calibri" pitchFamily="34" charset="0"/>
                <a:cs typeface="Calibri" pitchFamily="34" charset="0"/>
              </a:rPr>
              <a:t>barna</a:t>
            </a:r>
            <a:r>
              <a:rPr lang="en-US" dirty="0" smtClean="0">
                <a:latin typeface="Calibri" pitchFamily="34" charset="0"/>
                <a:cs typeface="Calibri" pitchFamily="34" charset="0"/>
              </a:rPr>
              <a:t> </a:t>
            </a:r>
            <a:r>
              <a:rPr lang="en-US" dirty="0" err="1" smtClean="0">
                <a:latin typeface="Calibri" pitchFamily="34" charset="0"/>
                <a:cs typeface="Calibri" pitchFamily="34" charset="0"/>
              </a:rPr>
              <a:t>með</a:t>
            </a:r>
            <a:r>
              <a:rPr lang="en-US" dirty="0" smtClean="0">
                <a:latin typeface="Calibri" pitchFamily="34" charset="0"/>
                <a:cs typeface="Calibri" pitchFamily="34" charset="0"/>
              </a:rPr>
              <a:t> </a:t>
            </a:r>
            <a:r>
              <a:rPr lang="en-US" dirty="0" err="1" smtClean="0">
                <a:latin typeface="Calibri" pitchFamily="34" charset="0"/>
                <a:cs typeface="Calibri" pitchFamily="34" charset="0"/>
              </a:rPr>
              <a:t>mikið</a:t>
            </a:r>
            <a:r>
              <a:rPr lang="en-US" dirty="0" smtClean="0">
                <a:latin typeface="Calibri" pitchFamily="34" charset="0"/>
                <a:cs typeface="Calibri" pitchFamily="34" charset="0"/>
              </a:rPr>
              <a:t> </a:t>
            </a:r>
            <a:r>
              <a:rPr lang="en-US" dirty="0" err="1" smtClean="0">
                <a:latin typeface="Calibri" pitchFamily="34" charset="0"/>
                <a:cs typeface="Calibri" pitchFamily="34" charset="0"/>
              </a:rPr>
              <a:t>bakflæði</a:t>
            </a:r>
            <a:r>
              <a:rPr lang="en-US" dirty="0" smtClean="0">
                <a:latin typeface="Calibri" pitchFamily="34" charset="0"/>
                <a:cs typeface="Calibri" pitchFamily="34" charset="0"/>
              </a:rPr>
              <a:t> á </a:t>
            </a:r>
            <a:r>
              <a:rPr lang="en-US" dirty="0" err="1" smtClean="0">
                <a:latin typeface="Calibri" pitchFamily="34" charset="0"/>
                <a:cs typeface="Calibri" pitchFamily="34" charset="0"/>
              </a:rPr>
              <a:t>ungbarnaskeiði</a:t>
            </a:r>
            <a:r>
              <a:rPr lang="en-US" dirty="0" smtClean="0">
                <a:latin typeface="Calibri" pitchFamily="34" charset="0"/>
                <a:cs typeface="Calibri" pitchFamily="34" charset="0"/>
              </a:rPr>
              <a:t> </a:t>
            </a:r>
            <a:r>
              <a:rPr lang="en-US" dirty="0" err="1" smtClean="0">
                <a:latin typeface="Calibri" pitchFamily="34" charset="0"/>
                <a:cs typeface="Calibri" pitchFamily="34" charset="0"/>
              </a:rPr>
              <a:t>hefur</a:t>
            </a:r>
            <a:r>
              <a:rPr lang="en-US" dirty="0" smtClean="0">
                <a:latin typeface="Calibri" pitchFamily="34" charset="0"/>
                <a:cs typeface="Calibri" pitchFamily="34" charset="0"/>
              </a:rPr>
              <a:t> </a:t>
            </a:r>
            <a:r>
              <a:rPr lang="en-US" dirty="0" err="1" smtClean="0">
                <a:latin typeface="Calibri" pitchFamily="34" charset="0"/>
                <a:cs typeface="Calibri" pitchFamily="34" charset="0"/>
              </a:rPr>
              <a:t>bakflæði</a:t>
            </a:r>
            <a:r>
              <a:rPr lang="en-US" dirty="0" smtClean="0">
                <a:latin typeface="Calibri" pitchFamily="34" charset="0"/>
                <a:cs typeface="Calibri" pitchFamily="34" charset="0"/>
              </a:rPr>
              <a:t> </a:t>
            </a:r>
            <a:r>
              <a:rPr lang="en-US" dirty="0" err="1" smtClean="0">
                <a:latin typeface="Calibri" pitchFamily="34" charset="0"/>
                <a:cs typeface="Calibri" pitchFamily="34" charset="0"/>
              </a:rPr>
              <a:t>þegar</a:t>
            </a:r>
            <a:r>
              <a:rPr lang="en-US" dirty="0" smtClean="0">
                <a:latin typeface="Calibri" pitchFamily="34" charset="0"/>
                <a:cs typeface="Calibri" pitchFamily="34" charset="0"/>
              </a:rPr>
              <a:t> </a:t>
            </a:r>
            <a:r>
              <a:rPr lang="en-US" dirty="0" err="1" smtClean="0">
                <a:latin typeface="Calibri" pitchFamily="34" charset="0"/>
                <a:cs typeface="Calibri" pitchFamily="34" charset="0"/>
              </a:rPr>
              <a:t>þau</a:t>
            </a:r>
            <a:r>
              <a:rPr lang="en-US" dirty="0" smtClean="0">
                <a:latin typeface="Calibri" pitchFamily="34" charset="0"/>
                <a:cs typeface="Calibri" pitchFamily="34" charset="0"/>
              </a:rPr>
              <a:t> </a:t>
            </a:r>
            <a:r>
              <a:rPr lang="en-US" dirty="0" err="1" smtClean="0">
                <a:latin typeface="Calibri" pitchFamily="34" charset="0"/>
                <a:cs typeface="Calibri" pitchFamily="34" charset="0"/>
              </a:rPr>
              <a:t>eru</a:t>
            </a:r>
            <a:r>
              <a:rPr lang="en-US" dirty="0" smtClean="0">
                <a:latin typeface="Calibri" pitchFamily="34" charset="0"/>
                <a:cs typeface="Calibri" pitchFamily="34" charset="0"/>
              </a:rPr>
              <a:t> </a:t>
            </a:r>
            <a:r>
              <a:rPr lang="en-US" dirty="0" err="1" smtClean="0">
                <a:latin typeface="Calibri" pitchFamily="34" charset="0"/>
                <a:cs typeface="Calibri" pitchFamily="34" charset="0"/>
              </a:rPr>
              <a:t>eldri</a:t>
            </a:r>
            <a:endParaRPr lang="en-US" dirty="0" smtClean="0">
              <a:latin typeface="Calibri" pitchFamily="34" charset="0"/>
              <a:cs typeface="Calibri" pitchFamily="34" charset="0"/>
            </a:endParaRPr>
          </a:p>
          <a:p>
            <a:pPr>
              <a:buNone/>
            </a:pPr>
            <a:endParaRPr lang="en-US" dirty="0" smtClean="0">
              <a:latin typeface="Calibri" pitchFamily="34" charset="0"/>
              <a:cs typeface="Calibri" pitchFamily="34" charset="0"/>
            </a:endParaRPr>
          </a:p>
          <a:p>
            <a:r>
              <a:rPr lang="en-US" dirty="0" err="1" smtClean="0">
                <a:latin typeface="Calibri" pitchFamily="34" charset="0"/>
                <a:cs typeface="Calibri" pitchFamily="34" charset="0"/>
              </a:rPr>
              <a:t>Bakflæðisjúkdómur</a:t>
            </a:r>
            <a:r>
              <a:rPr lang="en-US" dirty="0" smtClean="0">
                <a:latin typeface="Calibri" pitchFamily="34" charset="0"/>
                <a:cs typeface="Calibri" pitchFamily="34" charset="0"/>
              </a:rPr>
              <a:t> (GERD) </a:t>
            </a:r>
            <a:r>
              <a:rPr lang="en-US" dirty="0" err="1" smtClean="0">
                <a:latin typeface="Calibri" pitchFamily="34" charset="0"/>
                <a:cs typeface="Calibri" pitchFamily="34" charset="0"/>
              </a:rPr>
              <a:t>leiðir</a:t>
            </a:r>
            <a:r>
              <a:rPr lang="en-US" dirty="0" smtClean="0">
                <a:latin typeface="Calibri" pitchFamily="34" charset="0"/>
                <a:cs typeface="Calibri" pitchFamily="34" charset="0"/>
              </a:rPr>
              <a:t> í </a:t>
            </a:r>
            <a:r>
              <a:rPr lang="en-US" dirty="0" err="1" smtClean="0">
                <a:latin typeface="Calibri" pitchFamily="34" charset="0"/>
                <a:cs typeface="Calibri" pitchFamily="34" charset="0"/>
              </a:rPr>
              <a:t>fáum</a:t>
            </a:r>
            <a:r>
              <a:rPr lang="en-US" dirty="0" smtClean="0">
                <a:latin typeface="Calibri" pitchFamily="34" charset="0"/>
                <a:cs typeface="Calibri" pitchFamily="34" charset="0"/>
              </a:rPr>
              <a:t> </a:t>
            </a:r>
            <a:r>
              <a:rPr lang="en-US" dirty="0" err="1" smtClean="0">
                <a:latin typeface="Calibri" pitchFamily="34" charset="0"/>
                <a:cs typeface="Calibri" pitchFamily="34" charset="0"/>
              </a:rPr>
              <a:t>tilfellum</a:t>
            </a:r>
            <a:r>
              <a:rPr lang="en-US" dirty="0" smtClean="0">
                <a:latin typeface="Calibri" pitchFamily="34" charset="0"/>
                <a:cs typeface="Calibri" pitchFamily="34" charset="0"/>
              </a:rPr>
              <a:t> </a:t>
            </a:r>
            <a:r>
              <a:rPr lang="en-US" dirty="0" err="1" smtClean="0">
                <a:latin typeface="Calibri" pitchFamily="34" charset="0"/>
                <a:cs typeface="Calibri" pitchFamily="34" charset="0"/>
              </a:rPr>
              <a:t>til</a:t>
            </a:r>
            <a:r>
              <a:rPr lang="en-US" dirty="0" smtClean="0">
                <a:latin typeface="Calibri" pitchFamily="34" charset="0"/>
                <a:cs typeface="Calibri" pitchFamily="34" charset="0"/>
              </a:rPr>
              <a:t> </a:t>
            </a:r>
            <a:r>
              <a:rPr lang="en-US" dirty="0" err="1" smtClean="0">
                <a:latin typeface="Calibri" pitchFamily="34" charset="0"/>
                <a:cs typeface="Calibri" pitchFamily="34" charset="0"/>
              </a:rPr>
              <a:t>öndunarfærasjúkdóma</a:t>
            </a:r>
            <a:r>
              <a:rPr lang="en-US" dirty="0" smtClean="0">
                <a:latin typeface="Calibri" pitchFamily="34" charset="0"/>
                <a:cs typeface="Calibri" pitchFamily="34" charset="0"/>
              </a:rPr>
              <a:t>, esophageal stricture </a:t>
            </a:r>
            <a:r>
              <a:rPr lang="en-US" dirty="0" err="1" smtClean="0">
                <a:latin typeface="Calibri" pitchFamily="34" charset="0"/>
                <a:cs typeface="Calibri" pitchFamily="34" charset="0"/>
              </a:rPr>
              <a:t>eða</a:t>
            </a:r>
            <a:r>
              <a:rPr lang="en-US" dirty="0" smtClean="0">
                <a:latin typeface="Calibri" pitchFamily="34" charset="0"/>
                <a:cs typeface="Calibri" pitchFamily="34" charset="0"/>
              </a:rPr>
              <a:t> Barrett esophagus</a:t>
            </a:r>
          </a:p>
          <a:p>
            <a:pPr lvl="1"/>
            <a:r>
              <a:rPr lang="en-US" dirty="0" err="1" smtClean="0">
                <a:latin typeface="Calibri" pitchFamily="34" charset="0"/>
                <a:cs typeface="Calibri" pitchFamily="34" charset="0"/>
              </a:rPr>
              <a:t>Yfirleitt</a:t>
            </a:r>
            <a:r>
              <a:rPr lang="en-US" dirty="0" smtClean="0">
                <a:latin typeface="Calibri" pitchFamily="34" charset="0"/>
                <a:cs typeface="Calibri" pitchFamily="34" charset="0"/>
              </a:rPr>
              <a:t> </a:t>
            </a:r>
            <a:r>
              <a:rPr lang="en-US" dirty="0" err="1" smtClean="0">
                <a:latin typeface="Calibri" pitchFamily="34" charset="0"/>
                <a:cs typeface="Calibri" pitchFamily="34" charset="0"/>
              </a:rPr>
              <a:t>meðal</a:t>
            </a:r>
            <a:r>
              <a:rPr lang="en-US" dirty="0" smtClean="0">
                <a:latin typeface="Calibri" pitchFamily="34" charset="0"/>
                <a:cs typeface="Calibri" pitchFamily="34" charset="0"/>
              </a:rPr>
              <a:t> </a:t>
            </a:r>
            <a:r>
              <a:rPr lang="en-US" dirty="0" err="1" smtClean="0">
                <a:latin typeface="Calibri" pitchFamily="34" charset="0"/>
                <a:cs typeface="Calibri" pitchFamily="34" charset="0"/>
              </a:rPr>
              <a:t>barna</a:t>
            </a:r>
            <a:r>
              <a:rPr lang="en-US" dirty="0" smtClean="0">
                <a:latin typeface="Calibri" pitchFamily="34" charset="0"/>
                <a:cs typeface="Calibri" pitchFamily="34" charset="0"/>
              </a:rPr>
              <a:t> </a:t>
            </a:r>
            <a:r>
              <a:rPr lang="en-US" dirty="0" err="1" smtClean="0">
                <a:latin typeface="Calibri" pitchFamily="34" charset="0"/>
                <a:cs typeface="Calibri" pitchFamily="34" charset="0"/>
              </a:rPr>
              <a:t>með</a:t>
            </a:r>
            <a:r>
              <a:rPr lang="en-US" dirty="0" smtClean="0">
                <a:latin typeface="Calibri" pitchFamily="34" charset="0"/>
                <a:cs typeface="Calibri" pitchFamily="34" charset="0"/>
              </a:rPr>
              <a:t> </a:t>
            </a:r>
            <a:r>
              <a:rPr lang="en-US" dirty="0" err="1" smtClean="0">
                <a:latin typeface="Calibri" pitchFamily="34" charset="0"/>
                <a:cs typeface="Calibri" pitchFamily="34" charset="0"/>
              </a:rPr>
              <a:t>undirliggjandi</a:t>
            </a:r>
            <a:r>
              <a:rPr lang="en-US" dirty="0" smtClean="0">
                <a:latin typeface="Calibri" pitchFamily="34" charset="0"/>
                <a:cs typeface="Calibri" pitchFamily="34" charset="0"/>
              </a:rPr>
              <a:t> </a:t>
            </a:r>
            <a:r>
              <a:rPr lang="en-US" dirty="0" err="1" smtClean="0">
                <a:latin typeface="Calibri" pitchFamily="34" charset="0"/>
                <a:cs typeface="Calibri" pitchFamily="34" charset="0"/>
              </a:rPr>
              <a:t>taugasjúkdóm</a:t>
            </a:r>
            <a:r>
              <a:rPr lang="en-US" dirty="0" smtClean="0">
                <a:latin typeface="Calibri" pitchFamily="34" charset="0"/>
                <a:cs typeface="Calibri" pitchFamily="34" charset="0"/>
              </a:rPr>
              <a:t>, esophageal </a:t>
            </a:r>
            <a:r>
              <a:rPr lang="en-US" dirty="0" err="1" smtClean="0">
                <a:latin typeface="Calibri" pitchFamily="34" charset="0"/>
                <a:cs typeface="Calibri" pitchFamily="34" charset="0"/>
              </a:rPr>
              <a:t>dysmotility</a:t>
            </a:r>
            <a:r>
              <a:rPr lang="en-US" dirty="0" smtClean="0">
                <a:latin typeface="Calibri" pitchFamily="34" charset="0"/>
                <a:cs typeface="Calibri" pitchFamily="34" charset="0"/>
              </a:rPr>
              <a:t> </a:t>
            </a:r>
            <a:r>
              <a:rPr lang="en-US" dirty="0" err="1" smtClean="0">
                <a:latin typeface="Calibri" pitchFamily="34" charset="0"/>
                <a:cs typeface="Calibri" pitchFamily="34" charset="0"/>
              </a:rPr>
              <a:t>eða</a:t>
            </a:r>
            <a:r>
              <a:rPr lang="en-US" dirty="0" smtClean="0">
                <a:latin typeface="Calibri" pitchFamily="34" charset="0"/>
                <a:cs typeface="Calibri" pitchFamily="34" charset="0"/>
              </a:rPr>
              <a:t> cystic fibrosis</a:t>
            </a:r>
            <a:endParaRPr lang="en-US" dirty="0" smtClean="0"/>
          </a:p>
          <a:p>
            <a:endParaRPr lang="is-I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Ungbörn - meðferð</a:t>
            </a:r>
            <a:endParaRPr lang="is-IS" dirty="0"/>
          </a:p>
        </p:txBody>
      </p:sp>
      <p:sp>
        <p:nvSpPr>
          <p:cNvPr id="3" name="Content Placeholder 2"/>
          <p:cNvSpPr>
            <a:spLocks noGrp="1"/>
          </p:cNvSpPr>
          <p:nvPr>
            <p:ph sz="quarter" idx="1"/>
          </p:nvPr>
        </p:nvSpPr>
        <p:spPr/>
        <p:txBody>
          <a:bodyPr>
            <a:normAutofit fontScale="47500" lnSpcReduction="20000"/>
          </a:bodyPr>
          <a:lstStyle/>
          <a:p>
            <a:r>
              <a:rPr lang="en-US" b="1" dirty="0" err="1" smtClean="0"/>
              <a:t>Hvetja</a:t>
            </a:r>
            <a:r>
              <a:rPr lang="en-US" b="1" dirty="0" smtClean="0"/>
              <a:t> </a:t>
            </a:r>
            <a:r>
              <a:rPr lang="en-US" b="1" dirty="0" err="1" smtClean="0"/>
              <a:t>til</a:t>
            </a:r>
            <a:r>
              <a:rPr lang="en-US" b="1" dirty="0" smtClean="0"/>
              <a:t> </a:t>
            </a:r>
            <a:r>
              <a:rPr lang="en-US" b="1" dirty="0" err="1" smtClean="0"/>
              <a:t>áframhaldandi</a:t>
            </a:r>
            <a:r>
              <a:rPr lang="en-US" b="1" dirty="0" smtClean="0"/>
              <a:t> </a:t>
            </a:r>
            <a:r>
              <a:rPr lang="en-US" b="1" err="1" smtClean="0"/>
              <a:t>brjóstagjafar</a:t>
            </a:r>
            <a:r>
              <a:rPr lang="en-US" b="1" smtClean="0"/>
              <a:t> </a:t>
            </a:r>
          </a:p>
          <a:p>
            <a:pPr lvl="1"/>
            <a:r>
              <a:rPr lang="en-US" b="1" smtClean="0"/>
              <a:t>Brjóstamjólk </a:t>
            </a:r>
            <a:r>
              <a:rPr lang="en-US" b="1" dirty="0" err="1" smtClean="0"/>
              <a:t>hefur</a:t>
            </a:r>
            <a:r>
              <a:rPr lang="en-US" b="1" dirty="0" smtClean="0"/>
              <a:t> </a:t>
            </a:r>
            <a:r>
              <a:rPr lang="en-US" b="1" dirty="0" err="1" smtClean="0"/>
              <a:t>líklega</a:t>
            </a:r>
            <a:r>
              <a:rPr lang="en-US" b="1" dirty="0" smtClean="0"/>
              <a:t> </a:t>
            </a:r>
            <a:r>
              <a:rPr lang="en-US" b="1" dirty="0" err="1" smtClean="0"/>
              <a:t>jákvæð</a:t>
            </a:r>
            <a:r>
              <a:rPr lang="en-US" b="1" dirty="0" smtClean="0"/>
              <a:t> </a:t>
            </a:r>
            <a:r>
              <a:rPr lang="en-US" b="1" dirty="0" err="1" smtClean="0"/>
              <a:t>áhrif</a:t>
            </a:r>
            <a:r>
              <a:rPr lang="en-US" b="1" dirty="0" smtClean="0"/>
              <a:t> á </a:t>
            </a:r>
            <a:r>
              <a:rPr lang="en-US" b="1" dirty="0" err="1" smtClean="0"/>
              <a:t>magatæmingu</a:t>
            </a:r>
            <a:r>
              <a:rPr lang="en-US" b="1" dirty="0" smtClean="0"/>
              <a:t> </a:t>
            </a:r>
            <a:r>
              <a:rPr lang="en-US" b="1" err="1" smtClean="0"/>
              <a:t>og</a:t>
            </a:r>
            <a:r>
              <a:rPr lang="en-US" b="1" smtClean="0"/>
              <a:t> áhrif kúamjólkurpróteins eru mögulega minni en meðal barna sem fá formúlu</a:t>
            </a:r>
          </a:p>
          <a:p>
            <a:endParaRPr lang="en-US" dirty="0" smtClean="0"/>
          </a:p>
          <a:p>
            <a:r>
              <a:rPr lang="en-US" b="1" smtClean="0"/>
              <a:t>Forðast að gefa barninu of mikið að drekka </a:t>
            </a:r>
          </a:p>
          <a:p>
            <a:pPr lvl="1"/>
            <a:r>
              <a:rPr lang="en-US" b="1" smtClean="0"/>
              <a:t>Hefur áhrif á tíðni og magn bakflæðis</a:t>
            </a:r>
          </a:p>
          <a:p>
            <a:pPr lvl="1"/>
            <a:endParaRPr lang="en-US" b="1" smtClean="0"/>
          </a:p>
          <a:p>
            <a:r>
              <a:rPr lang="en-US" b="1" smtClean="0"/>
              <a:t>Forðast tóbaksreyk</a:t>
            </a:r>
          </a:p>
          <a:p>
            <a:pPr lvl="1"/>
            <a:r>
              <a:rPr lang="en-US" b="1" smtClean="0"/>
              <a:t>Lækkar lower esophageal sphincter </a:t>
            </a:r>
            <a:r>
              <a:rPr lang="en-US" b="1" smtClean="0"/>
              <a:t>þrýsting </a:t>
            </a:r>
            <a:r>
              <a:rPr lang="en-US" b="1" smtClean="0"/>
              <a:t> og er skaðlegur af öðrum ástæðum</a:t>
            </a:r>
            <a:endParaRPr lang="en-US" b="1" smtClean="0"/>
          </a:p>
          <a:p>
            <a:pPr lvl="1">
              <a:buNone/>
            </a:pPr>
            <a:endParaRPr lang="en-US" b="1" smtClean="0"/>
          </a:p>
          <a:p>
            <a:r>
              <a:rPr lang="en-US" b="1" smtClean="0"/>
              <a:t>Reyna fæði án kúamjólkurpróteins og sojapróteins</a:t>
            </a:r>
          </a:p>
          <a:p>
            <a:pPr lvl="1"/>
            <a:r>
              <a:rPr lang="en-US" b="1" smtClean="0"/>
              <a:t>Einkum ef blóð í hægðum og eczema eða einungis ef bakflæðiseinkenni eru mikil</a:t>
            </a:r>
            <a:endParaRPr lang="en-US" dirty="0" smtClean="0"/>
          </a:p>
          <a:p>
            <a:r>
              <a:rPr lang="en-US" b="1" smtClean="0"/>
              <a:t>Þykkja gjafir úr pela með grautardufti</a:t>
            </a:r>
          </a:p>
          <a:p>
            <a:pPr lvl="1"/>
            <a:r>
              <a:rPr lang="en-US" b="1" smtClean="0"/>
              <a:t>Getur dregiið úr bakflæði</a:t>
            </a:r>
          </a:p>
          <a:p>
            <a:r>
              <a:rPr lang="en-US" b="1" smtClean="0"/>
              <a:t>Upprétt staða </a:t>
            </a:r>
          </a:p>
          <a:p>
            <a:pPr lvl="1"/>
            <a:r>
              <a:rPr lang="en-US" b="1" smtClean="0"/>
              <a:t>30 mínútur eftir gjafir</a:t>
            </a:r>
          </a:p>
          <a:p>
            <a:pPr lvl="1"/>
            <a:r>
              <a:rPr lang="en-US" b="1" smtClean="0"/>
              <a:t>Upprétt staða t.d. í barnastól getur gert bakflæði verra</a:t>
            </a:r>
          </a:p>
          <a:p>
            <a:r>
              <a:rPr lang="en-US" b="1" smtClean="0"/>
              <a:t>Öll börn eiga að sofa á bakinu</a:t>
            </a:r>
          </a:p>
          <a:p>
            <a:pPr lvl="1"/>
            <a:r>
              <a:rPr lang="en-US" b="1" smtClean="0"/>
              <a:t>Lega á grúfu með hærra undir höfði getur hjálpað en er einungis gert þegar bakflæði er alvarlegt og barn erundir stöðugu eftirliti</a:t>
            </a:r>
          </a:p>
          <a:p>
            <a:pPr lvl="1"/>
            <a:r>
              <a:rPr lang="en-US" b="1" smtClean="0"/>
              <a:t>Hliðarlega eykur hættu á ungbarnadauða (</a:t>
            </a:r>
            <a:r>
              <a:rPr lang="en-US" b="1" smtClean="0"/>
              <a:t>SIDS</a:t>
            </a:r>
            <a:r>
              <a:rPr lang="en-US" b="1" smtClean="0"/>
              <a:t>)</a:t>
            </a:r>
          </a:p>
          <a:p>
            <a:r>
              <a:rPr lang="en-US" b="1" smtClean="0"/>
              <a:t>Lyf gefa takmarkaðan árangur en má reyna í völdum tilfellum</a:t>
            </a:r>
          </a:p>
          <a:p>
            <a:endParaRPr lang="is-I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Eldri börn</a:t>
            </a:r>
            <a:endParaRPr lang="is-IS" dirty="0"/>
          </a:p>
        </p:txBody>
      </p:sp>
      <p:sp>
        <p:nvSpPr>
          <p:cNvPr id="3" name="Content Placeholder 2"/>
          <p:cNvSpPr>
            <a:spLocks noGrp="1"/>
          </p:cNvSpPr>
          <p:nvPr>
            <p:ph sz="quarter" idx="1"/>
          </p:nvPr>
        </p:nvSpPr>
        <p:spPr/>
        <p:txBody>
          <a:bodyPr>
            <a:normAutofit/>
          </a:bodyPr>
          <a:lstStyle/>
          <a:p>
            <a:r>
              <a:rPr lang="en-US" dirty="0" err="1" smtClean="0"/>
              <a:t>Algengi</a:t>
            </a:r>
            <a:r>
              <a:rPr lang="en-US" dirty="0" smtClean="0"/>
              <a:t> í </a:t>
            </a:r>
            <a:r>
              <a:rPr lang="en-US" dirty="0" err="1" smtClean="0"/>
              <a:t>Bandaríkjunum</a:t>
            </a:r>
            <a:r>
              <a:rPr lang="en-US" dirty="0" smtClean="0"/>
              <a:t> </a:t>
            </a:r>
            <a:r>
              <a:rPr lang="en-US" dirty="0" err="1" smtClean="0"/>
              <a:t>kringum</a:t>
            </a:r>
            <a:r>
              <a:rPr lang="en-US" dirty="0" smtClean="0"/>
              <a:t> 5%</a:t>
            </a:r>
          </a:p>
          <a:p>
            <a:pPr>
              <a:buNone/>
            </a:pPr>
            <a:endParaRPr lang="en-US" dirty="0" smtClean="0"/>
          </a:p>
          <a:p>
            <a:r>
              <a:rPr lang="en-US" dirty="0" err="1" smtClean="0"/>
              <a:t>Algengi</a:t>
            </a:r>
            <a:r>
              <a:rPr lang="en-US" dirty="0" smtClean="0"/>
              <a:t> </a:t>
            </a:r>
            <a:r>
              <a:rPr lang="en-US" dirty="0" err="1" smtClean="0"/>
              <a:t>fer</a:t>
            </a:r>
            <a:r>
              <a:rPr lang="en-US" dirty="0" smtClean="0"/>
              <a:t> </a:t>
            </a:r>
            <a:r>
              <a:rPr lang="en-US" dirty="0" err="1" smtClean="0"/>
              <a:t>vaxandi</a:t>
            </a:r>
            <a:r>
              <a:rPr lang="en-US" dirty="0" smtClean="0"/>
              <a:t> </a:t>
            </a:r>
          </a:p>
          <a:p>
            <a:pPr lvl="1"/>
            <a:r>
              <a:rPr lang="en-US" dirty="0" err="1" smtClean="0"/>
              <a:t>Aukin</a:t>
            </a:r>
            <a:r>
              <a:rPr lang="en-US" dirty="0" smtClean="0"/>
              <a:t> </a:t>
            </a:r>
            <a:r>
              <a:rPr lang="en-US" dirty="0" err="1" smtClean="0"/>
              <a:t>vitund</a:t>
            </a:r>
            <a:r>
              <a:rPr lang="en-US" dirty="0" smtClean="0"/>
              <a:t> </a:t>
            </a:r>
            <a:r>
              <a:rPr lang="en-US" dirty="0" err="1" smtClean="0"/>
              <a:t>og</a:t>
            </a:r>
            <a:r>
              <a:rPr lang="en-US" dirty="0" smtClean="0"/>
              <a:t> </a:t>
            </a:r>
            <a:r>
              <a:rPr lang="en-US" dirty="0" err="1" smtClean="0"/>
              <a:t>greining</a:t>
            </a:r>
            <a:endParaRPr lang="en-US" dirty="0" smtClean="0"/>
          </a:p>
          <a:p>
            <a:pPr lvl="1"/>
            <a:r>
              <a:rPr lang="en-US" dirty="0" err="1" smtClean="0"/>
              <a:t>Aukið</a:t>
            </a:r>
            <a:r>
              <a:rPr lang="en-US" dirty="0" smtClean="0"/>
              <a:t> </a:t>
            </a:r>
            <a:r>
              <a:rPr lang="en-US" dirty="0" err="1" smtClean="0"/>
              <a:t>algengi</a:t>
            </a:r>
            <a:r>
              <a:rPr lang="en-US" dirty="0" smtClean="0"/>
              <a:t> </a:t>
            </a:r>
            <a:r>
              <a:rPr lang="en-US" dirty="0" err="1" smtClean="0"/>
              <a:t>offitu</a:t>
            </a:r>
            <a:r>
              <a:rPr lang="en-US" dirty="0" smtClean="0"/>
              <a:t> </a:t>
            </a:r>
            <a:r>
              <a:rPr lang="en-US" dirty="0" err="1" smtClean="0"/>
              <a:t>og</a:t>
            </a:r>
            <a:r>
              <a:rPr lang="en-US" dirty="0" smtClean="0"/>
              <a:t> </a:t>
            </a:r>
            <a:r>
              <a:rPr lang="en-US" dirty="0" err="1" smtClean="0"/>
              <a:t>mataræði</a:t>
            </a:r>
            <a:endParaRPr lang="en-US" dirty="0" smtClean="0"/>
          </a:p>
          <a:p>
            <a:pPr lvl="1">
              <a:buNone/>
            </a:pPr>
            <a:endParaRPr lang="en-US" dirty="0" smtClean="0"/>
          </a:p>
          <a:p>
            <a:r>
              <a:rPr lang="en-US" dirty="0" err="1" smtClean="0"/>
              <a:t>Algengara</a:t>
            </a:r>
            <a:r>
              <a:rPr lang="en-US" dirty="0" smtClean="0"/>
              <a:t> </a:t>
            </a:r>
            <a:r>
              <a:rPr lang="en-US" dirty="0" err="1" smtClean="0"/>
              <a:t>meðal</a:t>
            </a:r>
            <a:r>
              <a:rPr lang="en-US" dirty="0" smtClean="0"/>
              <a:t> </a:t>
            </a:r>
            <a:r>
              <a:rPr lang="en-US" dirty="0" err="1" smtClean="0"/>
              <a:t>barna</a:t>
            </a:r>
            <a:r>
              <a:rPr lang="en-US" dirty="0" smtClean="0"/>
              <a:t> </a:t>
            </a:r>
            <a:r>
              <a:rPr lang="en-US" dirty="0" err="1" smtClean="0"/>
              <a:t>með</a:t>
            </a:r>
            <a:r>
              <a:rPr lang="en-US" dirty="0" smtClean="0"/>
              <a:t> </a:t>
            </a:r>
            <a:r>
              <a:rPr lang="en-US" dirty="0" err="1" smtClean="0"/>
              <a:t>undirliggjandi</a:t>
            </a:r>
            <a:r>
              <a:rPr lang="en-US" dirty="0" smtClean="0"/>
              <a:t> </a:t>
            </a:r>
            <a:r>
              <a:rPr lang="en-US" dirty="0" err="1" smtClean="0"/>
              <a:t>sjúkdóma</a:t>
            </a:r>
            <a:endParaRPr lang="en-US" dirty="0" smtClean="0"/>
          </a:p>
          <a:p>
            <a:pPr lvl="1"/>
            <a:r>
              <a:rPr lang="en-US" dirty="0" err="1" smtClean="0"/>
              <a:t>Fyrirburar</a:t>
            </a:r>
            <a:r>
              <a:rPr lang="en-US" dirty="0" smtClean="0"/>
              <a:t>, </a:t>
            </a:r>
            <a:r>
              <a:rPr lang="en-US" dirty="0" err="1" smtClean="0"/>
              <a:t>þroskafrávik</a:t>
            </a:r>
            <a:r>
              <a:rPr lang="en-US" dirty="0" smtClean="0"/>
              <a:t> </a:t>
            </a:r>
            <a:r>
              <a:rPr lang="en-US" dirty="0" err="1" smtClean="0"/>
              <a:t>og</a:t>
            </a:r>
            <a:r>
              <a:rPr lang="en-US" dirty="0" smtClean="0"/>
              <a:t> </a:t>
            </a:r>
            <a:r>
              <a:rPr lang="en-US" dirty="0" err="1" smtClean="0"/>
              <a:t>taugasjúkdómar</a:t>
            </a:r>
            <a:r>
              <a:rPr lang="en-US" dirty="0" smtClean="0"/>
              <a:t>, cystic fibrosis</a:t>
            </a:r>
          </a:p>
          <a:p>
            <a:pPr lvl="1"/>
            <a:r>
              <a:rPr lang="en-US" dirty="0" err="1" smtClean="0"/>
              <a:t>Ö</a:t>
            </a:r>
            <a:r>
              <a:rPr lang="en-US" dirty="0" err="1" smtClean="0"/>
              <a:t>ndunarfæraeinkenni</a:t>
            </a:r>
            <a:r>
              <a:rPr lang="en-US" dirty="0" smtClean="0"/>
              <a:t> </a:t>
            </a:r>
            <a:r>
              <a:rPr lang="en-US" dirty="0" err="1" smtClean="0"/>
              <a:t>talin</a:t>
            </a:r>
            <a:r>
              <a:rPr lang="en-US" dirty="0" smtClean="0"/>
              <a:t> </a:t>
            </a:r>
            <a:r>
              <a:rPr lang="en-US" dirty="0" err="1" smtClean="0"/>
              <a:t>tengd</a:t>
            </a:r>
            <a:r>
              <a:rPr lang="en-US" dirty="0" smtClean="0"/>
              <a:t> </a:t>
            </a:r>
            <a:r>
              <a:rPr lang="en-US" dirty="0" err="1" smtClean="0"/>
              <a:t>bakflæði</a:t>
            </a:r>
            <a:endParaRPr lang="en-US" dirty="0" smtClean="0"/>
          </a:p>
          <a:p>
            <a:pPr lvl="1"/>
            <a:r>
              <a:rPr lang="en-US" dirty="0" err="1" smtClean="0"/>
              <a:t>Offita</a:t>
            </a:r>
            <a:endParaRPr lang="en-US" dirty="0" smtClean="0"/>
          </a:p>
          <a:p>
            <a:pPr lvl="1">
              <a:buNone/>
            </a:pPr>
            <a:endParaRPr lang="en-US" dirty="0" smtClean="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Eldri börn - einkenni</a:t>
            </a:r>
            <a:endParaRPr lang="is-IS" dirty="0"/>
          </a:p>
        </p:txBody>
      </p:sp>
      <p:sp>
        <p:nvSpPr>
          <p:cNvPr id="3" name="Content Placeholder 2"/>
          <p:cNvSpPr>
            <a:spLocks noGrp="1"/>
          </p:cNvSpPr>
          <p:nvPr>
            <p:ph sz="quarter" idx="1"/>
          </p:nvPr>
        </p:nvSpPr>
        <p:spPr/>
        <p:txBody>
          <a:bodyPr>
            <a:normAutofit fontScale="92500" lnSpcReduction="10000"/>
          </a:bodyPr>
          <a:lstStyle/>
          <a:p>
            <a:r>
              <a:rPr lang="en-US" dirty="0" smtClean="0"/>
              <a:t>Regurgitation </a:t>
            </a:r>
            <a:r>
              <a:rPr lang="en-US" dirty="0" err="1" smtClean="0"/>
              <a:t>af</a:t>
            </a:r>
            <a:r>
              <a:rPr lang="en-US" dirty="0" smtClean="0"/>
              <a:t> </a:t>
            </a:r>
            <a:r>
              <a:rPr lang="en-US" dirty="0" err="1" smtClean="0"/>
              <a:t>og</a:t>
            </a:r>
            <a:r>
              <a:rPr lang="en-US" dirty="0" smtClean="0"/>
              <a:t> </a:t>
            </a:r>
            <a:r>
              <a:rPr lang="en-US" dirty="0" err="1" smtClean="0"/>
              <a:t>til</a:t>
            </a:r>
            <a:endParaRPr lang="en-US" dirty="0" smtClean="0"/>
          </a:p>
          <a:p>
            <a:pPr>
              <a:buNone/>
            </a:pPr>
            <a:endParaRPr lang="en-US" dirty="0" smtClean="0"/>
          </a:p>
          <a:p>
            <a:r>
              <a:rPr lang="en-US" dirty="0" err="1" smtClean="0"/>
              <a:t>Hvæsiöndun</a:t>
            </a:r>
            <a:r>
              <a:rPr lang="en-US" dirty="0" smtClean="0"/>
              <a:t> </a:t>
            </a:r>
            <a:r>
              <a:rPr lang="en-US" dirty="0" err="1" smtClean="0"/>
              <a:t>sjaldgæf</a:t>
            </a:r>
            <a:endParaRPr lang="en-US" dirty="0" smtClean="0"/>
          </a:p>
          <a:p>
            <a:pPr>
              <a:buNone/>
            </a:pPr>
            <a:endParaRPr lang="en-US" dirty="0" smtClean="0"/>
          </a:p>
          <a:p>
            <a:r>
              <a:rPr lang="en-US" dirty="0" err="1" smtClean="0"/>
              <a:t>Minnkuð</a:t>
            </a:r>
            <a:r>
              <a:rPr lang="en-US" dirty="0" smtClean="0"/>
              <a:t> </a:t>
            </a:r>
            <a:r>
              <a:rPr lang="en-US" dirty="0" err="1" smtClean="0"/>
              <a:t>inntaka</a:t>
            </a:r>
            <a:r>
              <a:rPr lang="en-US" dirty="0" smtClean="0"/>
              <a:t> </a:t>
            </a:r>
            <a:r>
              <a:rPr lang="en-US" dirty="0" err="1" smtClean="0"/>
              <a:t>og</a:t>
            </a:r>
            <a:r>
              <a:rPr lang="en-US" dirty="0" smtClean="0"/>
              <a:t> </a:t>
            </a:r>
            <a:r>
              <a:rPr lang="en-US" dirty="0" err="1" smtClean="0"/>
              <a:t>vanþrif</a:t>
            </a:r>
            <a:r>
              <a:rPr lang="en-US" dirty="0" smtClean="0"/>
              <a:t> </a:t>
            </a:r>
            <a:r>
              <a:rPr lang="en-US" dirty="0" err="1" smtClean="0"/>
              <a:t>og</a:t>
            </a:r>
            <a:r>
              <a:rPr lang="en-US" dirty="0" smtClean="0"/>
              <a:t> </a:t>
            </a:r>
            <a:r>
              <a:rPr lang="en-US" dirty="0" err="1" smtClean="0"/>
              <a:t>jafnvel</a:t>
            </a:r>
            <a:r>
              <a:rPr lang="en-US" dirty="0" smtClean="0"/>
              <a:t> </a:t>
            </a:r>
            <a:r>
              <a:rPr lang="en-US" dirty="0" err="1" smtClean="0"/>
              <a:t>fæðuneitun</a:t>
            </a:r>
            <a:endParaRPr lang="en-US" dirty="0" smtClean="0"/>
          </a:p>
          <a:p>
            <a:pPr>
              <a:buNone/>
            </a:pPr>
            <a:endParaRPr lang="en-US" dirty="0" smtClean="0"/>
          </a:p>
          <a:p>
            <a:r>
              <a:rPr lang="en-US" dirty="0" err="1" smtClean="0"/>
              <a:t>Sandifer</a:t>
            </a:r>
            <a:r>
              <a:rPr lang="en-US" dirty="0" smtClean="0"/>
              <a:t> syndrome</a:t>
            </a:r>
          </a:p>
          <a:p>
            <a:pPr lvl="1"/>
            <a:r>
              <a:rPr lang="en-US" dirty="0" err="1" smtClean="0"/>
              <a:t>Óeðlilegar</a:t>
            </a:r>
            <a:r>
              <a:rPr lang="en-US" dirty="0" smtClean="0"/>
              <a:t> </a:t>
            </a:r>
            <a:r>
              <a:rPr lang="en-US" dirty="0" err="1" smtClean="0"/>
              <a:t>hreyfingar</a:t>
            </a:r>
            <a:r>
              <a:rPr lang="en-US" dirty="0" smtClean="0"/>
              <a:t> </a:t>
            </a:r>
            <a:r>
              <a:rPr lang="en-US" dirty="0" err="1" smtClean="0"/>
              <a:t>eða</a:t>
            </a:r>
            <a:r>
              <a:rPr lang="en-US" dirty="0" smtClean="0"/>
              <a:t> </a:t>
            </a:r>
            <a:r>
              <a:rPr lang="en-US" dirty="0" err="1" smtClean="0"/>
              <a:t>staða</a:t>
            </a:r>
            <a:endParaRPr lang="en-US" dirty="0" smtClean="0"/>
          </a:p>
          <a:p>
            <a:pPr lvl="1"/>
            <a:r>
              <a:rPr lang="en-US" dirty="0" smtClean="0"/>
              <a:t>Barn </a:t>
            </a:r>
            <a:r>
              <a:rPr lang="en-US" dirty="0" err="1" smtClean="0"/>
              <a:t>reigir</a:t>
            </a:r>
            <a:r>
              <a:rPr lang="en-US" dirty="0" smtClean="0"/>
              <a:t> sig </a:t>
            </a:r>
            <a:r>
              <a:rPr lang="en-US" dirty="0" err="1" smtClean="0"/>
              <a:t>aftur</a:t>
            </a:r>
            <a:r>
              <a:rPr lang="en-US" dirty="0" smtClean="0"/>
              <a:t> </a:t>
            </a:r>
            <a:r>
              <a:rPr lang="en-US" dirty="0" err="1" smtClean="0"/>
              <a:t>og</a:t>
            </a:r>
            <a:r>
              <a:rPr lang="en-US" dirty="0" smtClean="0"/>
              <a:t> </a:t>
            </a:r>
            <a:r>
              <a:rPr lang="en-US" dirty="0" err="1" smtClean="0"/>
              <a:t>snýr</a:t>
            </a:r>
            <a:r>
              <a:rPr lang="en-US" dirty="0" smtClean="0"/>
              <a:t> </a:t>
            </a:r>
            <a:r>
              <a:rPr lang="en-US" dirty="0" err="1" smtClean="0"/>
              <a:t>höfði</a:t>
            </a:r>
            <a:r>
              <a:rPr lang="en-US" dirty="0" smtClean="0"/>
              <a:t> </a:t>
            </a:r>
            <a:r>
              <a:rPr lang="en-US" dirty="0" err="1" smtClean="0"/>
              <a:t>til</a:t>
            </a:r>
            <a:r>
              <a:rPr lang="en-US" dirty="0" smtClean="0"/>
              <a:t> </a:t>
            </a:r>
            <a:r>
              <a:rPr lang="en-US" dirty="0" err="1" smtClean="0"/>
              <a:t>hliðar</a:t>
            </a:r>
            <a:r>
              <a:rPr lang="en-US" dirty="0" smtClean="0"/>
              <a:t> </a:t>
            </a:r>
            <a:r>
              <a:rPr lang="en-US" dirty="0" err="1" smtClean="0"/>
              <a:t>ásamt</a:t>
            </a:r>
            <a:r>
              <a:rPr lang="en-US" dirty="0" smtClean="0"/>
              <a:t> </a:t>
            </a:r>
            <a:r>
              <a:rPr lang="en-US" dirty="0" err="1" smtClean="0"/>
              <a:t>því</a:t>
            </a:r>
            <a:r>
              <a:rPr lang="en-US" dirty="0" smtClean="0"/>
              <a:t> </a:t>
            </a:r>
            <a:r>
              <a:rPr lang="en-US" dirty="0" err="1" smtClean="0"/>
              <a:t>að</a:t>
            </a:r>
            <a:r>
              <a:rPr lang="en-US" dirty="0" smtClean="0"/>
              <a:t> </a:t>
            </a:r>
            <a:r>
              <a:rPr lang="en-US" dirty="0" err="1" smtClean="0"/>
              <a:t>lyfta</a:t>
            </a:r>
            <a:r>
              <a:rPr lang="en-US" dirty="0" smtClean="0"/>
              <a:t> </a:t>
            </a:r>
            <a:r>
              <a:rPr lang="en-US" dirty="0" err="1" smtClean="0"/>
              <a:t>höku</a:t>
            </a:r>
            <a:endParaRPr lang="en-US" dirty="0" smtClean="0"/>
          </a:p>
          <a:p>
            <a:pPr lvl="1"/>
            <a:r>
              <a:rPr lang="en-US" dirty="0" err="1" smtClean="0"/>
              <a:t>Verður</a:t>
            </a:r>
            <a:r>
              <a:rPr lang="en-US" dirty="0" smtClean="0"/>
              <a:t> </a:t>
            </a:r>
            <a:r>
              <a:rPr lang="en-US" dirty="0" err="1" smtClean="0"/>
              <a:t>meðal</a:t>
            </a:r>
            <a:r>
              <a:rPr lang="en-US" dirty="0" smtClean="0"/>
              <a:t> </a:t>
            </a:r>
            <a:r>
              <a:rPr lang="en-US" dirty="0" err="1" smtClean="0"/>
              <a:t>barna</a:t>
            </a:r>
            <a:r>
              <a:rPr lang="en-US" dirty="0" smtClean="0"/>
              <a:t> </a:t>
            </a:r>
            <a:r>
              <a:rPr lang="en-US" dirty="0" err="1" smtClean="0"/>
              <a:t>með</a:t>
            </a:r>
            <a:r>
              <a:rPr lang="en-US" dirty="0" smtClean="0"/>
              <a:t> </a:t>
            </a:r>
            <a:r>
              <a:rPr lang="en-US" dirty="0" err="1" smtClean="0"/>
              <a:t>eðlilegan</a:t>
            </a:r>
            <a:r>
              <a:rPr lang="en-US" dirty="0" smtClean="0"/>
              <a:t> </a:t>
            </a:r>
            <a:r>
              <a:rPr lang="en-US" dirty="0" err="1" smtClean="0"/>
              <a:t>þroska</a:t>
            </a:r>
            <a:r>
              <a:rPr lang="en-US" dirty="0" smtClean="0"/>
              <a:t> </a:t>
            </a:r>
            <a:r>
              <a:rPr lang="en-US" dirty="0" err="1" smtClean="0"/>
              <a:t>og</a:t>
            </a:r>
            <a:r>
              <a:rPr lang="en-US" dirty="0" smtClean="0"/>
              <a:t> </a:t>
            </a:r>
            <a:r>
              <a:rPr lang="en-US" dirty="0" err="1" smtClean="0"/>
              <a:t>barna</a:t>
            </a:r>
            <a:r>
              <a:rPr lang="en-US" dirty="0" smtClean="0"/>
              <a:t> </a:t>
            </a:r>
            <a:r>
              <a:rPr lang="en-US" dirty="0" err="1" smtClean="0"/>
              <a:t>með</a:t>
            </a:r>
            <a:r>
              <a:rPr lang="en-US" dirty="0" smtClean="0"/>
              <a:t> </a:t>
            </a:r>
            <a:r>
              <a:rPr lang="en-US" dirty="0" err="1" smtClean="0"/>
              <a:t>þroskaseinkun</a:t>
            </a:r>
            <a:endParaRPr lang="en-US" dirty="0" smtClean="0"/>
          </a:p>
          <a:p>
            <a:pPr lvl="1"/>
            <a:r>
              <a:rPr lang="en-US" dirty="0" err="1" smtClean="0"/>
              <a:t>Lagast</a:t>
            </a:r>
            <a:r>
              <a:rPr lang="en-US" dirty="0" smtClean="0"/>
              <a:t> </a:t>
            </a:r>
            <a:r>
              <a:rPr lang="en-US" dirty="0" err="1" smtClean="0"/>
              <a:t>venjulega</a:t>
            </a:r>
            <a:r>
              <a:rPr lang="en-US" dirty="0" smtClean="0"/>
              <a:t> </a:t>
            </a:r>
            <a:r>
              <a:rPr lang="en-US" dirty="0" err="1" smtClean="0"/>
              <a:t>við</a:t>
            </a:r>
            <a:r>
              <a:rPr lang="en-US" dirty="0" smtClean="0"/>
              <a:t> </a:t>
            </a:r>
            <a:r>
              <a:rPr lang="en-US" dirty="0" err="1" smtClean="0"/>
              <a:t>meðferð</a:t>
            </a:r>
            <a:r>
              <a:rPr lang="en-US" dirty="0" smtClean="0"/>
              <a:t> </a:t>
            </a:r>
            <a:r>
              <a:rPr lang="en-US" dirty="0" err="1" smtClean="0"/>
              <a:t>bakflæðis</a:t>
            </a:r>
            <a:endParaRPr lang="en-US" dirty="0" smtClean="0"/>
          </a:p>
          <a:p>
            <a:endParaRPr lang="is-I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Unglingar</a:t>
            </a:r>
            <a:endParaRPr lang="is-IS" dirty="0"/>
          </a:p>
        </p:txBody>
      </p:sp>
      <p:sp>
        <p:nvSpPr>
          <p:cNvPr id="3" name="Content Placeholder 2"/>
          <p:cNvSpPr>
            <a:spLocks noGrp="1"/>
          </p:cNvSpPr>
          <p:nvPr>
            <p:ph sz="quarter" idx="1"/>
          </p:nvPr>
        </p:nvSpPr>
        <p:spPr/>
        <p:txBody>
          <a:bodyPr>
            <a:normAutofit fontScale="92500" lnSpcReduction="10000"/>
          </a:bodyPr>
          <a:lstStyle/>
          <a:p>
            <a:r>
              <a:rPr lang="en-US" dirty="0" err="1" smtClean="0"/>
              <a:t>Brjóstsviði</a:t>
            </a:r>
            <a:r>
              <a:rPr lang="en-US" dirty="0" smtClean="0"/>
              <a:t> </a:t>
            </a:r>
            <a:r>
              <a:rPr lang="en-US" dirty="0" err="1" smtClean="0"/>
              <a:t>og</a:t>
            </a:r>
            <a:r>
              <a:rPr lang="en-US" dirty="0" smtClean="0"/>
              <a:t>/</a:t>
            </a:r>
            <a:r>
              <a:rPr lang="en-US" dirty="0" err="1" smtClean="0"/>
              <a:t>eða</a:t>
            </a:r>
            <a:r>
              <a:rPr lang="en-US" dirty="0" smtClean="0"/>
              <a:t> regurgitation</a:t>
            </a:r>
          </a:p>
          <a:p>
            <a:r>
              <a:rPr lang="en-US" dirty="0" err="1" smtClean="0"/>
              <a:t>Verkur</a:t>
            </a:r>
            <a:r>
              <a:rPr lang="en-US" dirty="0" smtClean="0"/>
              <a:t> </a:t>
            </a:r>
            <a:r>
              <a:rPr lang="en-US" dirty="0" err="1" smtClean="0"/>
              <a:t>fyrir</a:t>
            </a:r>
            <a:r>
              <a:rPr lang="en-US" dirty="0" smtClean="0"/>
              <a:t> </a:t>
            </a:r>
            <a:r>
              <a:rPr lang="en-US" dirty="0" err="1" smtClean="0"/>
              <a:t>brjósti</a:t>
            </a:r>
            <a:r>
              <a:rPr lang="en-US" dirty="0" smtClean="0"/>
              <a:t> </a:t>
            </a:r>
            <a:endParaRPr lang="en-US" dirty="0" smtClean="0"/>
          </a:p>
          <a:p>
            <a:r>
              <a:rPr lang="en-US" dirty="0" err="1" smtClean="0"/>
              <a:t>Ógleði</a:t>
            </a:r>
            <a:endParaRPr lang="en-US" dirty="0" smtClean="0"/>
          </a:p>
          <a:p>
            <a:r>
              <a:rPr lang="en-US" dirty="0" err="1" smtClean="0"/>
              <a:t>Kyngingarörðugleikar</a:t>
            </a:r>
            <a:endParaRPr lang="en-US" dirty="0" smtClean="0"/>
          </a:p>
          <a:p>
            <a:r>
              <a:rPr lang="en-US" dirty="0" err="1" smtClean="0"/>
              <a:t>Epigastric</a:t>
            </a:r>
            <a:r>
              <a:rPr lang="en-US" dirty="0" smtClean="0"/>
              <a:t> </a:t>
            </a:r>
            <a:r>
              <a:rPr lang="en-US" dirty="0" err="1" smtClean="0"/>
              <a:t>verkur</a:t>
            </a:r>
            <a:r>
              <a:rPr lang="en-US" dirty="0" smtClean="0"/>
              <a:t> </a:t>
            </a:r>
            <a:r>
              <a:rPr lang="en-US" dirty="0" err="1" smtClean="0"/>
              <a:t>eða</a:t>
            </a:r>
            <a:r>
              <a:rPr lang="en-US" dirty="0" smtClean="0"/>
              <a:t> </a:t>
            </a:r>
            <a:r>
              <a:rPr lang="en-US" dirty="0" err="1" smtClean="0"/>
              <a:t>dreifður</a:t>
            </a:r>
            <a:endParaRPr lang="en-US" dirty="0" smtClean="0"/>
          </a:p>
          <a:p>
            <a:r>
              <a:rPr lang="en-US" dirty="0" err="1" smtClean="0"/>
              <a:t>Einkenni</a:t>
            </a:r>
            <a:r>
              <a:rPr lang="en-US" dirty="0" smtClean="0"/>
              <a:t> </a:t>
            </a:r>
            <a:r>
              <a:rPr lang="en-US" dirty="0" err="1" smtClean="0"/>
              <a:t>verst</a:t>
            </a:r>
            <a:r>
              <a:rPr lang="en-US" dirty="0" smtClean="0"/>
              <a:t> </a:t>
            </a:r>
            <a:r>
              <a:rPr lang="en-US" dirty="0" err="1" smtClean="0"/>
              <a:t>eftir</a:t>
            </a:r>
            <a:r>
              <a:rPr lang="en-US" dirty="0" smtClean="0"/>
              <a:t> </a:t>
            </a:r>
            <a:r>
              <a:rPr lang="en-US" dirty="0" err="1" smtClean="0"/>
              <a:t>máltíðir</a:t>
            </a:r>
            <a:r>
              <a:rPr lang="en-US" dirty="0" smtClean="0"/>
              <a:t>, í </a:t>
            </a:r>
            <a:r>
              <a:rPr lang="en-US" dirty="0" err="1" smtClean="0"/>
              <a:t>útafliggjandi</a:t>
            </a:r>
            <a:r>
              <a:rPr lang="en-US" dirty="0" smtClean="0"/>
              <a:t> </a:t>
            </a:r>
            <a:r>
              <a:rPr lang="en-US" dirty="0" err="1" smtClean="0"/>
              <a:t>stöðu</a:t>
            </a:r>
            <a:r>
              <a:rPr lang="en-US" dirty="0" smtClean="0"/>
              <a:t>, </a:t>
            </a:r>
            <a:r>
              <a:rPr lang="en-US" dirty="0" err="1" smtClean="0"/>
              <a:t>tengt</a:t>
            </a:r>
            <a:r>
              <a:rPr lang="en-US" dirty="0" smtClean="0"/>
              <a:t> </a:t>
            </a:r>
            <a:r>
              <a:rPr lang="en-US" dirty="0" err="1" smtClean="0"/>
              <a:t>álagi</a:t>
            </a:r>
            <a:endParaRPr lang="en-US" dirty="0" smtClean="0"/>
          </a:p>
          <a:p>
            <a:endParaRPr lang="en-US" dirty="0" smtClean="0"/>
          </a:p>
          <a:p>
            <a:r>
              <a:rPr lang="en-US" dirty="0" err="1" smtClean="0"/>
              <a:t>Börn</a:t>
            </a:r>
            <a:r>
              <a:rPr lang="en-US" dirty="0" smtClean="0"/>
              <a:t> </a:t>
            </a:r>
            <a:r>
              <a:rPr lang="en-US" dirty="0" err="1" smtClean="0"/>
              <a:t>sem</a:t>
            </a:r>
            <a:r>
              <a:rPr lang="en-US" dirty="0" smtClean="0"/>
              <a:t> </a:t>
            </a:r>
            <a:r>
              <a:rPr lang="en-US" dirty="0" err="1" smtClean="0"/>
              <a:t>ekki</a:t>
            </a:r>
            <a:r>
              <a:rPr lang="en-US" dirty="0" smtClean="0"/>
              <a:t> </a:t>
            </a:r>
            <a:r>
              <a:rPr lang="en-US" dirty="0" err="1" smtClean="0"/>
              <a:t>geta</a:t>
            </a:r>
            <a:r>
              <a:rPr lang="en-US" dirty="0" smtClean="0"/>
              <a:t> </a:t>
            </a:r>
            <a:r>
              <a:rPr lang="en-US" dirty="0" err="1" smtClean="0"/>
              <a:t>tjáð</a:t>
            </a:r>
            <a:r>
              <a:rPr lang="en-US" dirty="0" smtClean="0"/>
              <a:t> sig</a:t>
            </a:r>
          </a:p>
          <a:p>
            <a:pPr lvl="1"/>
            <a:r>
              <a:rPr lang="en-US" dirty="0" err="1" smtClean="0"/>
              <a:t>Nudda</a:t>
            </a:r>
            <a:r>
              <a:rPr lang="en-US" dirty="0" smtClean="0"/>
              <a:t> </a:t>
            </a:r>
            <a:r>
              <a:rPr lang="en-US" dirty="0" err="1" smtClean="0"/>
              <a:t>bringu</a:t>
            </a:r>
            <a:endParaRPr lang="en-US" dirty="0" smtClean="0"/>
          </a:p>
          <a:p>
            <a:pPr lvl="1"/>
            <a:r>
              <a:rPr lang="en-US" dirty="0" err="1" smtClean="0"/>
              <a:t>Pirringur</a:t>
            </a:r>
            <a:endParaRPr lang="en-US" dirty="0" smtClean="0"/>
          </a:p>
          <a:p>
            <a:pPr lvl="1"/>
            <a:r>
              <a:rPr lang="en-US" dirty="0" err="1" smtClean="0"/>
              <a:t>Sjálfskaðandi</a:t>
            </a:r>
            <a:r>
              <a:rPr lang="en-US" dirty="0" smtClean="0"/>
              <a:t> </a:t>
            </a:r>
            <a:r>
              <a:rPr lang="en-US" dirty="0" err="1" smtClean="0"/>
              <a:t>hegðun</a:t>
            </a:r>
            <a:r>
              <a:rPr lang="en-US" dirty="0" smtClean="0"/>
              <a:t> </a:t>
            </a:r>
            <a:r>
              <a:rPr lang="en-US" dirty="0" err="1" smtClean="0"/>
              <a:t>t.d</a:t>
            </a:r>
            <a:r>
              <a:rPr lang="en-US" dirty="0" smtClean="0"/>
              <a:t>. </a:t>
            </a:r>
            <a:r>
              <a:rPr lang="en-US" dirty="0" err="1" smtClean="0"/>
              <a:t>meðal</a:t>
            </a:r>
            <a:r>
              <a:rPr lang="en-US" dirty="0" smtClean="0"/>
              <a:t> </a:t>
            </a:r>
            <a:r>
              <a:rPr lang="en-US" dirty="0" err="1" smtClean="0"/>
              <a:t>einhverfra</a:t>
            </a:r>
            <a:endParaRPr lang="en-US" dirty="0" smtClean="0"/>
          </a:p>
          <a:p>
            <a:pPr>
              <a:buNone/>
            </a:pPr>
            <a:endParaRPr lang="is-I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sz="2800" dirty="0" smtClean="0"/>
              <a:t>Mismunagreining fyrir eldri börn og unglinga</a:t>
            </a:r>
            <a:endParaRPr lang="is-IS" sz="2800" dirty="0"/>
          </a:p>
        </p:txBody>
      </p:sp>
      <p:sp>
        <p:nvSpPr>
          <p:cNvPr id="3" name="Content Placeholder 2"/>
          <p:cNvSpPr>
            <a:spLocks noGrp="1"/>
          </p:cNvSpPr>
          <p:nvPr>
            <p:ph sz="quarter" idx="1"/>
          </p:nvPr>
        </p:nvSpPr>
        <p:spPr/>
        <p:txBody>
          <a:bodyPr>
            <a:normAutofit fontScale="92500" lnSpcReduction="10000"/>
          </a:bodyPr>
          <a:lstStyle/>
          <a:p>
            <a:r>
              <a:rPr lang="en-US" dirty="0" smtClean="0"/>
              <a:t>Rumination syndrome</a:t>
            </a:r>
          </a:p>
          <a:p>
            <a:r>
              <a:rPr lang="en-US" dirty="0" err="1" smtClean="0"/>
              <a:t>Sálrænt</a:t>
            </a:r>
            <a:r>
              <a:rPr lang="en-US" dirty="0" smtClean="0"/>
              <a:t> </a:t>
            </a:r>
            <a:r>
              <a:rPr lang="en-US" dirty="0" err="1" smtClean="0"/>
              <a:t>álag</a:t>
            </a:r>
            <a:endParaRPr lang="en-US" dirty="0" smtClean="0"/>
          </a:p>
          <a:p>
            <a:r>
              <a:rPr lang="en-US" dirty="0" err="1" smtClean="0"/>
              <a:t>Gastroparesis</a:t>
            </a:r>
            <a:endParaRPr lang="en-US" dirty="0" smtClean="0"/>
          </a:p>
          <a:p>
            <a:r>
              <a:rPr lang="en-US" dirty="0" err="1" smtClean="0"/>
              <a:t>Asthmi</a:t>
            </a:r>
            <a:r>
              <a:rPr lang="en-US" dirty="0" smtClean="0"/>
              <a:t> </a:t>
            </a:r>
            <a:r>
              <a:rPr lang="en-US" dirty="0" err="1" smtClean="0"/>
              <a:t>sem</a:t>
            </a:r>
            <a:r>
              <a:rPr lang="en-US" dirty="0" smtClean="0"/>
              <a:t> </a:t>
            </a:r>
            <a:r>
              <a:rPr lang="en-US" dirty="0" err="1" smtClean="0"/>
              <a:t>orsök</a:t>
            </a:r>
            <a:r>
              <a:rPr lang="en-US" dirty="0" smtClean="0"/>
              <a:t> </a:t>
            </a:r>
            <a:r>
              <a:rPr lang="en-US" dirty="0" err="1" smtClean="0"/>
              <a:t>bakflæðis</a:t>
            </a:r>
            <a:endParaRPr lang="en-US" dirty="0" smtClean="0"/>
          </a:p>
          <a:p>
            <a:r>
              <a:rPr lang="en-US" dirty="0" err="1" smtClean="0"/>
              <a:t>Eosinophilic</a:t>
            </a:r>
            <a:r>
              <a:rPr lang="en-US" dirty="0" smtClean="0"/>
              <a:t> </a:t>
            </a:r>
            <a:r>
              <a:rPr lang="en-US" dirty="0" err="1" smtClean="0"/>
              <a:t>esophagitis</a:t>
            </a:r>
            <a:endParaRPr lang="en-US" dirty="0" smtClean="0"/>
          </a:p>
          <a:p>
            <a:r>
              <a:rPr lang="en-US" dirty="0" smtClean="0"/>
              <a:t>Pill </a:t>
            </a:r>
            <a:r>
              <a:rPr lang="en-US" dirty="0" err="1" smtClean="0"/>
              <a:t>esophagitis</a:t>
            </a:r>
            <a:endParaRPr lang="en-US" dirty="0" smtClean="0"/>
          </a:p>
          <a:p>
            <a:r>
              <a:rPr lang="en-US" dirty="0" smtClean="0"/>
              <a:t>Candida </a:t>
            </a:r>
            <a:r>
              <a:rPr lang="en-US" dirty="0" err="1" smtClean="0"/>
              <a:t>sýking</a:t>
            </a:r>
            <a:endParaRPr lang="en-US" dirty="0" smtClean="0"/>
          </a:p>
          <a:p>
            <a:r>
              <a:rPr lang="en-US" dirty="0" smtClean="0"/>
              <a:t>Herpes </a:t>
            </a:r>
            <a:r>
              <a:rPr lang="en-US" dirty="0" err="1" smtClean="0"/>
              <a:t>veirusýking</a:t>
            </a:r>
            <a:endParaRPr lang="en-US" dirty="0" smtClean="0"/>
          </a:p>
          <a:p>
            <a:r>
              <a:rPr lang="en-US" dirty="0" err="1" smtClean="0"/>
              <a:t>Crohn´s</a:t>
            </a:r>
            <a:r>
              <a:rPr lang="en-US" dirty="0" smtClean="0"/>
              <a:t> </a:t>
            </a:r>
            <a:r>
              <a:rPr lang="en-US" dirty="0" err="1" smtClean="0"/>
              <a:t>sjúkdómur</a:t>
            </a:r>
            <a:endParaRPr lang="en-US" dirty="0" smtClean="0"/>
          </a:p>
          <a:p>
            <a:r>
              <a:rPr lang="en-US" dirty="0" smtClean="0"/>
              <a:t>Helicobacter pylori </a:t>
            </a:r>
            <a:r>
              <a:rPr lang="en-US" dirty="0" err="1" smtClean="0"/>
              <a:t>sýking</a:t>
            </a:r>
            <a:endParaRPr lang="en-US" dirty="0" smtClean="0"/>
          </a:p>
          <a:p>
            <a:r>
              <a:rPr lang="en-US" dirty="0" err="1" smtClean="0"/>
              <a:t>Þungun</a:t>
            </a:r>
            <a:r>
              <a:rPr lang="en-US" dirty="0" smtClean="0"/>
              <a:t> </a:t>
            </a:r>
            <a:endParaRPr lang="en-US" dirty="0" smtClean="0"/>
          </a:p>
          <a:p>
            <a:r>
              <a:rPr lang="en-US" dirty="0" smtClean="0"/>
              <a:t>Cannabis induced </a:t>
            </a:r>
            <a:r>
              <a:rPr lang="en-US" dirty="0" err="1" smtClean="0"/>
              <a:t>hyperemesis</a:t>
            </a:r>
            <a:endParaRPr lang="en-US" dirty="0" smtClean="0"/>
          </a:p>
          <a:p>
            <a:endParaRPr lang="is-I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334D09-4CCC-4793-8502-FB68A35C3005}"/>
              </a:ext>
            </a:extLst>
          </p:cNvPr>
          <p:cNvSpPr>
            <a:spLocks noGrp="1"/>
          </p:cNvSpPr>
          <p:nvPr>
            <p:ph type="title"/>
          </p:nvPr>
        </p:nvSpPr>
        <p:spPr/>
        <p:txBody>
          <a:bodyPr/>
          <a:lstStyle/>
          <a:p>
            <a:r>
              <a:rPr lang="is-IS" dirty="0"/>
              <a:t>Erfðir og umhverfi</a:t>
            </a:r>
            <a:endParaRPr lang="en-US" dirty="0"/>
          </a:p>
        </p:txBody>
      </p:sp>
      <p:sp>
        <p:nvSpPr>
          <p:cNvPr id="3" name="Content Placeholder 2">
            <a:extLst>
              <a:ext uri="{FF2B5EF4-FFF2-40B4-BE49-F238E27FC236}">
                <a16:creationId xmlns:a16="http://schemas.microsoft.com/office/drawing/2014/main" xmlns="" id="{AA19B1BE-1C02-4044-B5AC-EF11D22D041B}"/>
              </a:ext>
            </a:extLst>
          </p:cNvPr>
          <p:cNvSpPr>
            <a:spLocks noGrp="1"/>
          </p:cNvSpPr>
          <p:nvPr>
            <p:ph idx="1"/>
          </p:nvPr>
        </p:nvSpPr>
        <p:spPr/>
        <p:txBody>
          <a:bodyPr>
            <a:normAutofit/>
          </a:bodyPr>
          <a:lstStyle/>
          <a:p>
            <a:r>
              <a:rPr lang="is-IS" dirty="0" smtClean="0"/>
              <a:t>Áhrif </a:t>
            </a:r>
            <a:r>
              <a:rPr lang="is-IS" dirty="0"/>
              <a:t>erfða talin fremur væg</a:t>
            </a:r>
          </a:p>
          <a:p>
            <a:r>
              <a:rPr lang="is-IS" dirty="0"/>
              <a:t>Lært atferli getur spilað jafnstórt eða stærra hlutverk en erfðir</a:t>
            </a:r>
          </a:p>
          <a:p>
            <a:r>
              <a:rPr lang="is-IS" dirty="0"/>
              <a:t>Aukið algengi í vissum fjölskyldum </a:t>
            </a:r>
          </a:p>
          <a:p>
            <a:pPr lvl="1"/>
            <a:r>
              <a:rPr lang="is-IS" dirty="0"/>
              <a:t>Umhverfi, uppeldi, mataræði, </a:t>
            </a:r>
            <a:r>
              <a:rPr lang="is-IS" dirty="0" err="1"/>
              <a:t>microbiome</a:t>
            </a:r>
            <a:r>
              <a:rPr lang="is-IS" dirty="0"/>
              <a:t>, áföll</a:t>
            </a:r>
          </a:p>
          <a:p>
            <a:pPr lvl="1"/>
            <a:r>
              <a:rPr lang="is-IS" dirty="0"/>
              <a:t>Lærð viðbrögð við einkennum og hegðun í veikindum</a:t>
            </a:r>
            <a:endParaRPr lang="en-US" dirty="0"/>
          </a:p>
        </p:txBody>
      </p:sp>
    </p:spTree>
    <p:extLst>
      <p:ext uri="{BB962C8B-B14F-4D97-AF65-F5344CB8AC3E}">
        <p14:creationId xmlns:p14="http://schemas.microsoft.com/office/powerpoint/2010/main" xmlns="" val="282605029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Meðferð eldri barna og unglinga</a:t>
            </a:r>
            <a:endParaRPr lang="is-IS" dirty="0"/>
          </a:p>
        </p:txBody>
      </p:sp>
      <p:sp>
        <p:nvSpPr>
          <p:cNvPr id="3" name="Content Placeholder 2"/>
          <p:cNvSpPr>
            <a:spLocks noGrp="1"/>
          </p:cNvSpPr>
          <p:nvPr>
            <p:ph sz="quarter" idx="1"/>
          </p:nvPr>
        </p:nvSpPr>
        <p:spPr/>
        <p:txBody>
          <a:bodyPr>
            <a:normAutofit fontScale="77500" lnSpcReduction="20000"/>
          </a:bodyPr>
          <a:lstStyle/>
          <a:p>
            <a:r>
              <a:rPr lang="en-US" dirty="0" err="1" smtClean="0">
                <a:latin typeface="Calibri" pitchFamily="34" charset="0"/>
                <a:cs typeface="Calibri" pitchFamily="34" charset="0"/>
              </a:rPr>
              <a:t>Lífstílssbreytingar</a:t>
            </a:r>
            <a:r>
              <a:rPr lang="en-US" dirty="0" smtClean="0">
                <a:latin typeface="Calibri" pitchFamily="34" charset="0"/>
                <a:cs typeface="Calibri" pitchFamily="34" charset="0"/>
              </a:rPr>
              <a:t> </a:t>
            </a:r>
          </a:p>
          <a:p>
            <a:endParaRPr lang="en-US" dirty="0" smtClean="0">
              <a:latin typeface="Calibri" pitchFamily="34" charset="0"/>
              <a:cs typeface="Calibri" pitchFamily="34" charset="0"/>
            </a:endParaRPr>
          </a:p>
          <a:p>
            <a:pPr lvl="1"/>
            <a:r>
              <a:rPr lang="en-US" dirty="0" err="1" smtClean="0">
                <a:latin typeface="Calibri" pitchFamily="34" charset="0"/>
                <a:cs typeface="Calibri" pitchFamily="34" charset="0"/>
              </a:rPr>
              <a:t>Þyngdartap</a:t>
            </a:r>
            <a:endParaRPr lang="en-US" dirty="0" smtClean="0">
              <a:latin typeface="Calibri" pitchFamily="34" charset="0"/>
              <a:cs typeface="Calibri" pitchFamily="34" charset="0"/>
            </a:endParaRPr>
          </a:p>
          <a:p>
            <a:pPr lvl="1"/>
            <a:endParaRPr lang="en-US" dirty="0" smtClean="0">
              <a:latin typeface="Calibri" pitchFamily="34" charset="0"/>
              <a:cs typeface="Calibri" pitchFamily="34" charset="0"/>
            </a:endParaRPr>
          </a:p>
          <a:p>
            <a:pPr lvl="1"/>
            <a:r>
              <a:rPr lang="en-US" dirty="0" err="1" smtClean="0">
                <a:latin typeface="Calibri" pitchFamily="34" charset="0"/>
                <a:cs typeface="Calibri" pitchFamily="34" charset="0"/>
              </a:rPr>
              <a:t>Hærra</a:t>
            </a:r>
            <a:r>
              <a:rPr lang="en-US" dirty="0" smtClean="0">
                <a:latin typeface="Calibri" pitchFamily="34" charset="0"/>
                <a:cs typeface="Calibri" pitchFamily="34" charset="0"/>
              </a:rPr>
              <a:t> </a:t>
            </a:r>
            <a:r>
              <a:rPr lang="en-US" dirty="0" err="1" smtClean="0">
                <a:latin typeface="Calibri" pitchFamily="34" charset="0"/>
                <a:cs typeface="Calibri" pitchFamily="34" charset="0"/>
              </a:rPr>
              <a:t>undir</a:t>
            </a:r>
            <a:r>
              <a:rPr lang="en-US" dirty="0" smtClean="0">
                <a:latin typeface="Calibri" pitchFamily="34" charset="0"/>
                <a:cs typeface="Calibri" pitchFamily="34" charset="0"/>
              </a:rPr>
              <a:t> </a:t>
            </a:r>
            <a:r>
              <a:rPr lang="en-US" dirty="0" err="1" smtClean="0">
                <a:latin typeface="Calibri" pitchFamily="34" charset="0"/>
                <a:cs typeface="Calibri" pitchFamily="34" charset="0"/>
              </a:rPr>
              <a:t>höfði</a:t>
            </a:r>
            <a:r>
              <a:rPr lang="en-US" dirty="0" smtClean="0">
                <a:latin typeface="Calibri" pitchFamily="34" charset="0"/>
                <a:cs typeface="Calibri" pitchFamily="34" charset="0"/>
              </a:rPr>
              <a:t> </a:t>
            </a:r>
            <a:r>
              <a:rPr lang="en-US" dirty="0" err="1" smtClean="0">
                <a:latin typeface="Calibri" pitchFamily="34" charset="0"/>
                <a:cs typeface="Calibri" pitchFamily="34" charset="0"/>
              </a:rPr>
              <a:t>og</a:t>
            </a:r>
            <a:r>
              <a:rPr lang="en-US" dirty="0" smtClean="0">
                <a:latin typeface="Calibri" pitchFamily="34" charset="0"/>
                <a:cs typeface="Calibri" pitchFamily="34" charset="0"/>
              </a:rPr>
              <a:t> </a:t>
            </a:r>
            <a:r>
              <a:rPr lang="en-US" dirty="0" err="1" smtClean="0">
                <a:latin typeface="Calibri" pitchFamily="34" charset="0"/>
                <a:cs typeface="Calibri" pitchFamily="34" charset="0"/>
              </a:rPr>
              <a:t>lega</a:t>
            </a:r>
            <a:r>
              <a:rPr lang="en-US" dirty="0" smtClean="0">
                <a:latin typeface="Calibri" pitchFamily="34" charset="0"/>
                <a:cs typeface="Calibri" pitchFamily="34" charset="0"/>
              </a:rPr>
              <a:t> á </a:t>
            </a:r>
            <a:r>
              <a:rPr lang="en-US" dirty="0" err="1" smtClean="0">
                <a:latin typeface="Calibri" pitchFamily="34" charset="0"/>
                <a:cs typeface="Calibri" pitchFamily="34" charset="0"/>
              </a:rPr>
              <a:t>vinstri</a:t>
            </a:r>
            <a:r>
              <a:rPr lang="en-US" dirty="0" smtClean="0">
                <a:latin typeface="Calibri" pitchFamily="34" charset="0"/>
                <a:cs typeface="Calibri" pitchFamily="34" charset="0"/>
              </a:rPr>
              <a:t> </a:t>
            </a:r>
            <a:r>
              <a:rPr lang="en-US" dirty="0" err="1" smtClean="0">
                <a:latin typeface="Calibri" pitchFamily="34" charset="0"/>
                <a:cs typeface="Calibri" pitchFamily="34" charset="0"/>
              </a:rPr>
              <a:t>hlið</a:t>
            </a:r>
            <a:r>
              <a:rPr lang="en-US" dirty="0" smtClean="0">
                <a:latin typeface="Calibri" pitchFamily="34" charset="0"/>
                <a:cs typeface="Calibri" pitchFamily="34" charset="0"/>
              </a:rPr>
              <a:t> </a:t>
            </a:r>
            <a:r>
              <a:rPr lang="en-US" dirty="0" err="1" smtClean="0">
                <a:latin typeface="Calibri" pitchFamily="34" charset="0"/>
                <a:cs typeface="Calibri" pitchFamily="34" charset="0"/>
              </a:rPr>
              <a:t>ef</a:t>
            </a:r>
            <a:r>
              <a:rPr lang="en-US" dirty="0" smtClean="0">
                <a:latin typeface="Calibri" pitchFamily="34" charset="0"/>
                <a:cs typeface="Calibri" pitchFamily="34" charset="0"/>
              </a:rPr>
              <a:t> </a:t>
            </a:r>
            <a:r>
              <a:rPr lang="en-US" dirty="0" err="1" smtClean="0">
                <a:latin typeface="Calibri" pitchFamily="34" charset="0"/>
                <a:cs typeface="Calibri" pitchFamily="34" charset="0"/>
              </a:rPr>
              <a:t>mikil</a:t>
            </a:r>
            <a:r>
              <a:rPr lang="en-US" dirty="0" smtClean="0">
                <a:latin typeface="Calibri" pitchFamily="34" charset="0"/>
                <a:cs typeface="Calibri" pitchFamily="34" charset="0"/>
              </a:rPr>
              <a:t> </a:t>
            </a:r>
            <a:r>
              <a:rPr lang="en-US" dirty="0" err="1" smtClean="0">
                <a:latin typeface="Calibri" pitchFamily="34" charset="0"/>
                <a:cs typeface="Calibri" pitchFamily="34" charset="0"/>
              </a:rPr>
              <a:t>nætureinkenni</a:t>
            </a:r>
            <a:endParaRPr lang="en-US" dirty="0" smtClean="0">
              <a:latin typeface="Calibri" pitchFamily="34" charset="0"/>
              <a:cs typeface="Calibri" pitchFamily="34" charset="0"/>
            </a:endParaRPr>
          </a:p>
          <a:p>
            <a:pPr lvl="1"/>
            <a:endParaRPr lang="en-US" dirty="0" smtClean="0">
              <a:latin typeface="Calibri" pitchFamily="34" charset="0"/>
              <a:cs typeface="Calibri" pitchFamily="34" charset="0"/>
            </a:endParaRPr>
          </a:p>
          <a:p>
            <a:pPr lvl="1"/>
            <a:r>
              <a:rPr lang="en-US" dirty="0" err="1" smtClean="0">
                <a:latin typeface="Calibri" pitchFamily="34" charset="0"/>
                <a:cs typeface="Calibri" pitchFamily="34" charset="0"/>
              </a:rPr>
              <a:t>Mataræði</a:t>
            </a:r>
            <a:endParaRPr lang="en-US" dirty="0" smtClean="0">
              <a:latin typeface="Calibri" pitchFamily="34" charset="0"/>
              <a:cs typeface="Calibri" pitchFamily="34" charset="0"/>
            </a:endParaRPr>
          </a:p>
          <a:p>
            <a:pPr lvl="2"/>
            <a:r>
              <a:rPr lang="en-US" dirty="0" err="1" smtClean="0">
                <a:latin typeface="Calibri" pitchFamily="34" charset="0"/>
                <a:cs typeface="Calibri" pitchFamily="34" charset="0"/>
              </a:rPr>
              <a:t>Súkkulaði</a:t>
            </a:r>
            <a:r>
              <a:rPr lang="en-US" dirty="0" smtClean="0">
                <a:latin typeface="Calibri" pitchFamily="34" charset="0"/>
                <a:cs typeface="Calibri" pitchFamily="34" charset="0"/>
              </a:rPr>
              <a:t>, </a:t>
            </a:r>
            <a:r>
              <a:rPr lang="en-US" dirty="0" err="1" smtClean="0">
                <a:latin typeface="Calibri" pitchFamily="34" charset="0"/>
                <a:cs typeface="Calibri" pitchFamily="34" charset="0"/>
              </a:rPr>
              <a:t>piparmynta</a:t>
            </a:r>
            <a:r>
              <a:rPr lang="en-US" dirty="0" smtClean="0">
                <a:latin typeface="Calibri" pitchFamily="34" charset="0"/>
                <a:cs typeface="Calibri" pitchFamily="34" charset="0"/>
              </a:rPr>
              <a:t> </a:t>
            </a:r>
            <a:r>
              <a:rPr lang="en-US" dirty="0" err="1" smtClean="0">
                <a:latin typeface="Calibri" pitchFamily="34" charset="0"/>
                <a:cs typeface="Calibri" pitchFamily="34" charset="0"/>
              </a:rPr>
              <a:t>og</a:t>
            </a:r>
            <a:r>
              <a:rPr lang="en-US" dirty="0" smtClean="0">
                <a:latin typeface="Calibri" pitchFamily="34" charset="0"/>
                <a:cs typeface="Calibri" pitchFamily="34" charset="0"/>
              </a:rPr>
              <a:t> </a:t>
            </a:r>
            <a:r>
              <a:rPr lang="en-US" dirty="0" err="1" smtClean="0">
                <a:latin typeface="Calibri" pitchFamily="34" charset="0"/>
                <a:cs typeface="Calibri" pitchFamily="34" charset="0"/>
              </a:rPr>
              <a:t>koffín</a:t>
            </a:r>
            <a:r>
              <a:rPr lang="en-US" dirty="0" smtClean="0">
                <a:latin typeface="Calibri" pitchFamily="34" charset="0"/>
                <a:cs typeface="Calibri" pitchFamily="34" charset="0"/>
              </a:rPr>
              <a:t> </a:t>
            </a:r>
            <a:r>
              <a:rPr lang="en-US" dirty="0" err="1" smtClean="0">
                <a:latin typeface="Calibri" pitchFamily="34" charset="0"/>
                <a:cs typeface="Calibri" pitchFamily="34" charset="0"/>
              </a:rPr>
              <a:t>slaka</a:t>
            </a:r>
            <a:r>
              <a:rPr lang="en-US" dirty="0" smtClean="0">
                <a:latin typeface="Calibri" pitchFamily="34" charset="0"/>
                <a:cs typeface="Calibri" pitchFamily="34" charset="0"/>
              </a:rPr>
              <a:t> á LES</a:t>
            </a:r>
          </a:p>
          <a:p>
            <a:pPr lvl="2"/>
            <a:r>
              <a:rPr lang="en-US" dirty="0" err="1" smtClean="0">
                <a:latin typeface="Calibri" pitchFamily="34" charset="0"/>
                <a:cs typeface="Calibri" pitchFamily="34" charset="0"/>
              </a:rPr>
              <a:t>Súr</a:t>
            </a:r>
            <a:r>
              <a:rPr lang="en-US" dirty="0" smtClean="0">
                <a:latin typeface="Calibri" pitchFamily="34" charset="0"/>
                <a:cs typeface="Calibri" pitchFamily="34" charset="0"/>
              </a:rPr>
              <a:t> </a:t>
            </a:r>
            <a:r>
              <a:rPr lang="en-US" dirty="0" err="1" smtClean="0">
                <a:latin typeface="Calibri" pitchFamily="34" charset="0"/>
                <a:cs typeface="Calibri" pitchFamily="34" charset="0"/>
              </a:rPr>
              <a:t>fæða</a:t>
            </a:r>
            <a:r>
              <a:rPr lang="en-US" dirty="0" smtClean="0">
                <a:latin typeface="Calibri" pitchFamily="34" charset="0"/>
                <a:cs typeface="Calibri" pitchFamily="34" charset="0"/>
              </a:rPr>
              <a:t> </a:t>
            </a:r>
            <a:r>
              <a:rPr lang="en-US" dirty="0" err="1" smtClean="0">
                <a:latin typeface="Calibri" pitchFamily="34" charset="0"/>
                <a:cs typeface="Calibri" pitchFamily="34" charset="0"/>
              </a:rPr>
              <a:t>og</a:t>
            </a:r>
            <a:r>
              <a:rPr lang="en-US" dirty="0" smtClean="0">
                <a:latin typeface="Calibri" pitchFamily="34" charset="0"/>
                <a:cs typeface="Calibri" pitchFamily="34" charset="0"/>
              </a:rPr>
              <a:t> </a:t>
            </a:r>
            <a:r>
              <a:rPr lang="en-US" dirty="0" err="1" smtClean="0">
                <a:latin typeface="Calibri" pitchFamily="34" charset="0"/>
                <a:cs typeface="Calibri" pitchFamily="34" charset="0"/>
              </a:rPr>
              <a:t>drykkir</a:t>
            </a:r>
            <a:endParaRPr lang="en-US" dirty="0" smtClean="0">
              <a:latin typeface="Calibri" pitchFamily="34" charset="0"/>
              <a:cs typeface="Calibri" pitchFamily="34" charset="0"/>
            </a:endParaRPr>
          </a:p>
          <a:p>
            <a:pPr lvl="2"/>
            <a:r>
              <a:rPr lang="en-US" dirty="0" err="1" smtClean="0">
                <a:latin typeface="Calibri" pitchFamily="34" charset="0"/>
                <a:cs typeface="Calibri" pitchFamily="34" charset="0"/>
              </a:rPr>
              <a:t>Fituríkar</a:t>
            </a:r>
            <a:r>
              <a:rPr lang="en-US" dirty="0" smtClean="0">
                <a:latin typeface="Calibri" pitchFamily="34" charset="0"/>
                <a:cs typeface="Calibri" pitchFamily="34" charset="0"/>
              </a:rPr>
              <a:t> </a:t>
            </a:r>
            <a:r>
              <a:rPr lang="en-US" dirty="0" err="1" smtClean="0">
                <a:latin typeface="Calibri" pitchFamily="34" charset="0"/>
                <a:cs typeface="Calibri" pitchFamily="34" charset="0"/>
              </a:rPr>
              <a:t>máltíðir</a:t>
            </a:r>
            <a:r>
              <a:rPr lang="en-US" dirty="0" smtClean="0">
                <a:latin typeface="Calibri" pitchFamily="34" charset="0"/>
                <a:cs typeface="Calibri" pitchFamily="34" charset="0"/>
              </a:rPr>
              <a:t> </a:t>
            </a:r>
            <a:r>
              <a:rPr lang="en-US" dirty="0" err="1" smtClean="0">
                <a:latin typeface="Calibri" pitchFamily="34" charset="0"/>
                <a:cs typeface="Calibri" pitchFamily="34" charset="0"/>
              </a:rPr>
              <a:t>hægja</a:t>
            </a:r>
            <a:r>
              <a:rPr lang="en-US" dirty="0" smtClean="0">
                <a:latin typeface="Calibri" pitchFamily="34" charset="0"/>
                <a:cs typeface="Calibri" pitchFamily="34" charset="0"/>
              </a:rPr>
              <a:t> á </a:t>
            </a:r>
            <a:r>
              <a:rPr lang="en-US" dirty="0" err="1" smtClean="0">
                <a:latin typeface="Calibri" pitchFamily="34" charset="0"/>
                <a:cs typeface="Calibri" pitchFamily="34" charset="0"/>
              </a:rPr>
              <a:t>magatæmingu</a:t>
            </a:r>
            <a:endParaRPr lang="en-US" dirty="0" smtClean="0">
              <a:latin typeface="Calibri" pitchFamily="34" charset="0"/>
              <a:cs typeface="Calibri" pitchFamily="34" charset="0"/>
            </a:endParaRPr>
          </a:p>
          <a:p>
            <a:pPr lvl="2">
              <a:buNone/>
            </a:pPr>
            <a:endParaRPr lang="en-US" dirty="0" smtClean="0">
              <a:latin typeface="Calibri" pitchFamily="34" charset="0"/>
              <a:cs typeface="Calibri" pitchFamily="34" charset="0"/>
            </a:endParaRPr>
          </a:p>
          <a:p>
            <a:pPr lvl="1"/>
            <a:r>
              <a:rPr lang="en-US" dirty="0" err="1" smtClean="0">
                <a:latin typeface="Calibri" pitchFamily="34" charset="0"/>
                <a:cs typeface="Calibri" pitchFamily="34" charset="0"/>
              </a:rPr>
              <a:t>Upprétt</a:t>
            </a:r>
            <a:r>
              <a:rPr lang="en-US" dirty="0" smtClean="0">
                <a:latin typeface="Calibri" pitchFamily="34" charset="0"/>
                <a:cs typeface="Calibri" pitchFamily="34" charset="0"/>
              </a:rPr>
              <a:t> </a:t>
            </a:r>
            <a:r>
              <a:rPr lang="en-US" dirty="0" err="1" smtClean="0">
                <a:latin typeface="Calibri" pitchFamily="34" charset="0"/>
                <a:cs typeface="Calibri" pitchFamily="34" charset="0"/>
              </a:rPr>
              <a:t>staða</a:t>
            </a:r>
            <a:r>
              <a:rPr lang="en-US" dirty="0" smtClean="0">
                <a:latin typeface="Calibri" pitchFamily="34" charset="0"/>
                <a:cs typeface="Calibri" pitchFamily="34" charset="0"/>
              </a:rPr>
              <a:t> </a:t>
            </a:r>
            <a:r>
              <a:rPr lang="en-US" dirty="0" err="1" smtClean="0">
                <a:latin typeface="Calibri" pitchFamily="34" charset="0"/>
                <a:cs typeface="Calibri" pitchFamily="34" charset="0"/>
              </a:rPr>
              <a:t>eftir</a:t>
            </a:r>
            <a:r>
              <a:rPr lang="en-US" dirty="0" smtClean="0">
                <a:latin typeface="Calibri" pitchFamily="34" charset="0"/>
                <a:cs typeface="Calibri" pitchFamily="34" charset="0"/>
              </a:rPr>
              <a:t> </a:t>
            </a:r>
            <a:r>
              <a:rPr lang="en-US" dirty="0" err="1" smtClean="0">
                <a:latin typeface="Calibri" pitchFamily="34" charset="0"/>
                <a:cs typeface="Calibri" pitchFamily="34" charset="0"/>
              </a:rPr>
              <a:t>máltíðir</a:t>
            </a:r>
            <a:endParaRPr lang="en-US" dirty="0" smtClean="0">
              <a:latin typeface="Calibri" pitchFamily="34" charset="0"/>
              <a:cs typeface="Calibri" pitchFamily="34" charset="0"/>
            </a:endParaRPr>
          </a:p>
          <a:p>
            <a:pPr lvl="1">
              <a:buNone/>
            </a:pPr>
            <a:endParaRPr lang="en-US" dirty="0" smtClean="0">
              <a:latin typeface="Calibri" pitchFamily="34" charset="0"/>
              <a:cs typeface="Calibri" pitchFamily="34" charset="0"/>
            </a:endParaRPr>
          </a:p>
          <a:p>
            <a:pPr lvl="1"/>
            <a:r>
              <a:rPr lang="en-US" dirty="0" err="1" smtClean="0">
                <a:latin typeface="Calibri" pitchFamily="34" charset="0"/>
                <a:cs typeface="Calibri" pitchFamily="34" charset="0"/>
              </a:rPr>
              <a:t>Auka</a:t>
            </a:r>
            <a:r>
              <a:rPr lang="en-US" dirty="0" smtClean="0">
                <a:latin typeface="Calibri" pitchFamily="34" charset="0"/>
                <a:cs typeface="Calibri" pitchFamily="34" charset="0"/>
              </a:rPr>
              <a:t> </a:t>
            </a:r>
            <a:r>
              <a:rPr lang="en-US" dirty="0" err="1" smtClean="0">
                <a:latin typeface="Calibri" pitchFamily="34" charset="0"/>
                <a:cs typeface="Calibri" pitchFamily="34" charset="0"/>
              </a:rPr>
              <a:t>munnvatnsframleiðslu</a:t>
            </a:r>
            <a:r>
              <a:rPr lang="en-US" dirty="0" smtClean="0">
                <a:latin typeface="Calibri" pitchFamily="34" charset="0"/>
                <a:cs typeface="Calibri" pitchFamily="34" charset="0"/>
              </a:rPr>
              <a:t> </a:t>
            </a:r>
            <a:r>
              <a:rPr lang="en-US" dirty="0" err="1" smtClean="0">
                <a:latin typeface="Calibri" pitchFamily="34" charset="0"/>
                <a:cs typeface="Calibri" pitchFamily="34" charset="0"/>
              </a:rPr>
              <a:t>með</a:t>
            </a:r>
            <a:r>
              <a:rPr lang="en-US" dirty="0" smtClean="0">
                <a:latin typeface="Calibri" pitchFamily="34" charset="0"/>
                <a:cs typeface="Calibri" pitchFamily="34" charset="0"/>
              </a:rPr>
              <a:t> </a:t>
            </a:r>
            <a:r>
              <a:rPr lang="en-US" dirty="0" err="1" smtClean="0">
                <a:latin typeface="Calibri" pitchFamily="34" charset="0"/>
                <a:cs typeface="Calibri" pitchFamily="34" charset="0"/>
              </a:rPr>
              <a:t>því</a:t>
            </a:r>
            <a:r>
              <a:rPr lang="en-US" dirty="0" smtClean="0">
                <a:latin typeface="Calibri" pitchFamily="34" charset="0"/>
                <a:cs typeface="Calibri" pitchFamily="34" charset="0"/>
              </a:rPr>
              <a:t> </a:t>
            </a:r>
            <a:r>
              <a:rPr lang="en-US" dirty="0" err="1" smtClean="0">
                <a:latin typeface="Calibri" pitchFamily="34" charset="0"/>
                <a:cs typeface="Calibri" pitchFamily="34" charset="0"/>
              </a:rPr>
              <a:t>að</a:t>
            </a:r>
            <a:r>
              <a:rPr lang="en-US" dirty="0" smtClean="0">
                <a:latin typeface="Calibri" pitchFamily="34" charset="0"/>
                <a:cs typeface="Calibri" pitchFamily="34" charset="0"/>
              </a:rPr>
              <a:t> </a:t>
            </a:r>
            <a:r>
              <a:rPr lang="en-US" dirty="0" err="1" smtClean="0">
                <a:latin typeface="Calibri" pitchFamily="34" charset="0"/>
                <a:cs typeface="Calibri" pitchFamily="34" charset="0"/>
              </a:rPr>
              <a:t>tyggja</a:t>
            </a:r>
            <a:r>
              <a:rPr lang="en-US" dirty="0" smtClean="0">
                <a:latin typeface="Calibri" pitchFamily="34" charset="0"/>
                <a:cs typeface="Calibri" pitchFamily="34" charset="0"/>
              </a:rPr>
              <a:t> </a:t>
            </a:r>
            <a:r>
              <a:rPr lang="en-US" dirty="0" err="1" smtClean="0">
                <a:latin typeface="Calibri" pitchFamily="34" charset="0"/>
                <a:cs typeface="Calibri" pitchFamily="34" charset="0"/>
              </a:rPr>
              <a:t>tyggjó</a:t>
            </a:r>
            <a:r>
              <a:rPr lang="en-US" dirty="0" smtClean="0">
                <a:latin typeface="Calibri" pitchFamily="34" charset="0"/>
                <a:cs typeface="Calibri" pitchFamily="34" charset="0"/>
              </a:rPr>
              <a:t> </a:t>
            </a:r>
            <a:r>
              <a:rPr lang="en-US" dirty="0" err="1" smtClean="0">
                <a:latin typeface="Calibri" pitchFamily="34" charset="0"/>
                <a:cs typeface="Calibri" pitchFamily="34" charset="0"/>
              </a:rPr>
              <a:t>eða</a:t>
            </a:r>
            <a:r>
              <a:rPr lang="en-US" dirty="0" smtClean="0">
                <a:latin typeface="Calibri" pitchFamily="34" charset="0"/>
                <a:cs typeface="Calibri" pitchFamily="34" charset="0"/>
              </a:rPr>
              <a:t> </a:t>
            </a:r>
            <a:r>
              <a:rPr lang="en-US" dirty="0" err="1" smtClean="0">
                <a:latin typeface="Calibri" pitchFamily="34" charset="0"/>
                <a:cs typeface="Calibri" pitchFamily="34" charset="0"/>
              </a:rPr>
              <a:t>sjúga</a:t>
            </a:r>
            <a:r>
              <a:rPr lang="en-US" dirty="0" smtClean="0">
                <a:latin typeface="Calibri" pitchFamily="34" charset="0"/>
                <a:cs typeface="Calibri" pitchFamily="34" charset="0"/>
              </a:rPr>
              <a:t> </a:t>
            </a:r>
            <a:r>
              <a:rPr lang="en-US" dirty="0" err="1" smtClean="0">
                <a:latin typeface="Calibri" pitchFamily="34" charset="0"/>
                <a:cs typeface="Calibri" pitchFamily="34" charset="0"/>
              </a:rPr>
              <a:t>brjóstsykur</a:t>
            </a:r>
            <a:endParaRPr lang="en-US" dirty="0" smtClean="0">
              <a:latin typeface="Calibri" pitchFamily="34" charset="0"/>
              <a:cs typeface="Calibri" pitchFamily="34" charset="0"/>
            </a:endParaRPr>
          </a:p>
          <a:p>
            <a:pPr lvl="1">
              <a:buNone/>
            </a:pPr>
            <a:endParaRPr lang="en-US" dirty="0" smtClean="0">
              <a:latin typeface="Calibri" pitchFamily="34" charset="0"/>
              <a:cs typeface="Calibri" pitchFamily="34" charset="0"/>
            </a:endParaRPr>
          </a:p>
          <a:p>
            <a:pPr lvl="1"/>
            <a:r>
              <a:rPr lang="en-US" dirty="0" err="1" smtClean="0">
                <a:latin typeface="Calibri" pitchFamily="34" charset="0"/>
                <a:cs typeface="Calibri" pitchFamily="34" charset="0"/>
              </a:rPr>
              <a:t>Forðast</a:t>
            </a:r>
            <a:r>
              <a:rPr lang="en-US" dirty="0" smtClean="0">
                <a:latin typeface="Calibri" pitchFamily="34" charset="0"/>
                <a:cs typeface="Calibri" pitchFamily="34" charset="0"/>
              </a:rPr>
              <a:t> </a:t>
            </a:r>
            <a:r>
              <a:rPr lang="en-US" dirty="0" err="1" smtClean="0">
                <a:latin typeface="Calibri" pitchFamily="34" charset="0"/>
                <a:cs typeface="Calibri" pitchFamily="34" charset="0"/>
              </a:rPr>
              <a:t>áfengi</a:t>
            </a:r>
            <a:r>
              <a:rPr lang="en-US" dirty="0" smtClean="0">
                <a:latin typeface="Calibri" pitchFamily="34" charset="0"/>
                <a:cs typeface="Calibri" pitchFamily="34" charset="0"/>
              </a:rPr>
              <a:t> </a:t>
            </a:r>
            <a:r>
              <a:rPr lang="en-US" dirty="0" err="1" smtClean="0">
                <a:latin typeface="Calibri" pitchFamily="34" charset="0"/>
                <a:cs typeface="Calibri" pitchFamily="34" charset="0"/>
              </a:rPr>
              <a:t>og</a:t>
            </a:r>
            <a:r>
              <a:rPr lang="en-US" dirty="0" smtClean="0">
                <a:latin typeface="Calibri" pitchFamily="34" charset="0"/>
                <a:cs typeface="Calibri" pitchFamily="34" charset="0"/>
              </a:rPr>
              <a:t> </a:t>
            </a:r>
            <a:r>
              <a:rPr lang="en-US" dirty="0" err="1" smtClean="0">
                <a:latin typeface="Calibri" pitchFamily="34" charset="0"/>
                <a:cs typeface="Calibri" pitchFamily="34" charset="0"/>
              </a:rPr>
              <a:t>tóbak</a:t>
            </a:r>
            <a:r>
              <a:rPr lang="en-US" dirty="0" smtClean="0">
                <a:latin typeface="Calibri" pitchFamily="34" charset="0"/>
                <a:cs typeface="Calibri" pitchFamily="34" charset="0"/>
              </a:rPr>
              <a:t>/</a:t>
            </a:r>
            <a:r>
              <a:rPr lang="en-US" dirty="0" err="1" smtClean="0">
                <a:latin typeface="Calibri" pitchFamily="34" charset="0"/>
                <a:cs typeface="Calibri" pitchFamily="34" charset="0"/>
              </a:rPr>
              <a:t>útsetningu</a:t>
            </a:r>
            <a:r>
              <a:rPr lang="en-US" dirty="0" smtClean="0">
                <a:latin typeface="Calibri" pitchFamily="34" charset="0"/>
                <a:cs typeface="Calibri" pitchFamily="34" charset="0"/>
              </a:rPr>
              <a:t> </a:t>
            </a:r>
            <a:r>
              <a:rPr lang="en-US" dirty="0" err="1" smtClean="0">
                <a:latin typeface="Calibri" pitchFamily="34" charset="0"/>
                <a:cs typeface="Calibri" pitchFamily="34" charset="0"/>
              </a:rPr>
              <a:t>fyrir</a:t>
            </a:r>
            <a:r>
              <a:rPr lang="en-US" dirty="0" smtClean="0">
                <a:latin typeface="Calibri" pitchFamily="34" charset="0"/>
                <a:cs typeface="Calibri" pitchFamily="34" charset="0"/>
              </a:rPr>
              <a:t> </a:t>
            </a:r>
            <a:r>
              <a:rPr lang="en-US" dirty="0" err="1" smtClean="0">
                <a:latin typeface="Calibri" pitchFamily="34" charset="0"/>
                <a:cs typeface="Calibri" pitchFamily="34" charset="0"/>
              </a:rPr>
              <a:t>tóbaksreyk</a:t>
            </a:r>
            <a:endParaRPr lang="en-US" dirty="0" smtClean="0">
              <a:latin typeface="Calibri" pitchFamily="34" charset="0"/>
              <a:cs typeface="Calibri" pitchFamily="34" charset="0"/>
            </a:endParaRPr>
          </a:p>
          <a:p>
            <a:endParaRPr lang="is-I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Meðferð eldri barna og unglinga</a:t>
            </a:r>
            <a:endParaRPr lang="is-IS" dirty="0"/>
          </a:p>
        </p:txBody>
      </p:sp>
      <p:sp>
        <p:nvSpPr>
          <p:cNvPr id="3" name="Content Placeholder 2"/>
          <p:cNvSpPr>
            <a:spLocks noGrp="1"/>
          </p:cNvSpPr>
          <p:nvPr>
            <p:ph sz="quarter" idx="1"/>
          </p:nvPr>
        </p:nvSpPr>
        <p:spPr/>
        <p:txBody>
          <a:bodyPr>
            <a:normAutofit fontScale="47500" lnSpcReduction="20000"/>
          </a:bodyPr>
          <a:lstStyle/>
          <a:p>
            <a:r>
              <a:rPr lang="is-IS" smtClean="0"/>
              <a:t>PPI</a:t>
            </a:r>
          </a:p>
          <a:p>
            <a:pPr lvl="2"/>
            <a:r>
              <a:rPr lang="en-US" sz="2500" smtClean="0">
                <a:latin typeface="Calibri" pitchFamily="34" charset="0"/>
                <a:cs typeface="Calibri" pitchFamily="34" charset="0"/>
              </a:rPr>
              <a:t>Esophagitis og alvarleg einkenni</a:t>
            </a:r>
          </a:p>
          <a:p>
            <a:pPr lvl="2"/>
            <a:r>
              <a:rPr lang="en-US" sz="2500" smtClean="0">
                <a:latin typeface="Calibri" pitchFamily="34" charset="0"/>
                <a:cs typeface="Calibri" pitchFamily="34" charset="0"/>
              </a:rPr>
              <a:t>Asthmi</a:t>
            </a:r>
          </a:p>
          <a:p>
            <a:pPr lvl="2"/>
            <a:r>
              <a:rPr lang="en-US" sz="2500" smtClean="0">
                <a:latin typeface="Calibri" pitchFamily="34" charset="0"/>
                <a:cs typeface="Calibri" pitchFamily="34" charset="0"/>
              </a:rPr>
              <a:t>Aukaverkanir</a:t>
            </a:r>
          </a:p>
          <a:p>
            <a:pPr lvl="2">
              <a:buNone/>
            </a:pPr>
            <a:r>
              <a:rPr lang="en-US" sz="2500" smtClean="0">
                <a:latin typeface="Calibri" pitchFamily="34" charset="0"/>
                <a:cs typeface="Calibri" pitchFamily="34" charset="0"/>
              </a:rPr>
              <a:t>		Aukin tíðni sýkinga - necrotizing enterocolitis, lungnabólga, efri loftvegasýkingar, </a:t>
            </a:r>
            <a:r>
              <a:rPr lang="en-US" sz="2500" i="1" smtClean="0">
                <a:latin typeface="Calibri" pitchFamily="34" charset="0"/>
                <a:cs typeface="Calibri" pitchFamily="34" charset="0"/>
              </a:rPr>
              <a:t>Clostridium</a:t>
            </a:r>
            <a:r>
              <a:rPr lang="en-US" sz="2500" smtClean="0">
                <a:latin typeface="Calibri" pitchFamily="34" charset="0"/>
                <a:cs typeface="Calibri" pitchFamily="34" charset="0"/>
              </a:rPr>
              <a:t> </a:t>
            </a:r>
            <a:r>
              <a:rPr lang="en-US" sz="2500" i="1" smtClean="0">
                <a:latin typeface="Calibri" pitchFamily="34" charset="0"/>
                <a:cs typeface="Calibri" pitchFamily="34" charset="0"/>
              </a:rPr>
              <a:t>difficile</a:t>
            </a:r>
          </a:p>
          <a:p>
            <a:pPr lvl="2">
              <a:buNone/>
            </a:pPr>
            <a:r>
              <a:rPr lang="en-US" sz="2500" i="1" smtClean="0">
                <a:latin typeface="Calibri" pitchFamily="34" charset="0"/>
                <a:cs typeface="Calibri" pitchFamily="34" charset="0"/>
              </a:rPr>
              <a:t>		</a:t>
            </a:r>
            <a:r>
              <a:rPr lang="en-US" sz="2500" smtClean="0">
                <a:latin typeface="Calibri" pitchFamily="34" charset="0"/>
                <a:cs typeface="Calibri" pitchFamily="34" charset="0"/>
              </a:rPr>
              <a:t>Metabolic bone disease vegna skerts frásogs </a:t>
            </a:r>
            <a:r>
              <a:rPr lang="en-US" sz="2500" smtClean="0">
                <a:latin typeface="Calibri" pitchFamily="34" charset="0"/>
                <a:cs typeface="Calibri" pitchFamily="34" charset="0"/>
              </a:rPr>
              <a:t>á </a:t>
            </a:r>
            <a:r>
              <a:rPr lang="en-US" sz="2500" smtClean="0">
                <a:latin typeface="Calibri" pitchFamily="34" charset="0"/>
                <a:cs typeface="Calibri" pitchFamily="34" charset="0"/>
              </a:rPr>
              <a:t>magnesíum</a:t>
            </a:r>
            <a:endParaRPr lang="en-US" smtClean="0"/>
          </a:p>
          <a:p>
            <a:endParaRPr lang="is-IS" smtClean="0"/>
          </a:p>
          <a:p>
            <a:r>
              <a:rPr lang="en-US" smtClean="0"/>
              <a:t>Histamín 2 antagonistar</a:t>
            </a:r>
          </a:p>
          <a:p>
            <a:pPr lvl="1"/>
            <a:r>
              <a:rPr lang="en-US" smtClean="0"/>
              <a:t>Gagnlegir fyrir vægari einkenni</a:t>
            </a:r>
          </a:p>
          <a:p>
            <a:pPr lvl="1"/>
            <a:r>
              <a:rPr lang="en-US" smtClean="0"/>
              <a:t>Ranitidine tekið af markaði vegna gruns um tengsl við illkynja sjúkdóma</a:t>
            </a:r>
          </a:p>
          <a:p>
            <a:pPr lvl="1">
              <a:buNone/>
            </a:pPr>
            <a:endParaRPr lang="en-US" dirty="0" smtClean="0"/>
          </a:p>
          <a:p>
            <a:r>
              <a:rPr lang="en-US" smtClean="0"/>
              <a:t>Antacid til hlutleysingar á sýru</a:t>
            </a:r>
          </a:p>
          <a:p>
            <a:pPr lvl="1"/>
            <a:r>
              <a:rPr lang="en-US" smtClean="0"/>
              <a:t>Skammtímaávinningur við einkennum sem verða sjaldan</a:t>
            </a:r>
          </a:p>
          <a:p>
            <a:pPr lvl="1"/>
            <a:endParaRPr lang="en-US" dirty="0" smtClean="0"/>
          </a:p>
          <a:p>
            <a:r>
              <a:rPr lang="en-US" smtClean="0"/>
              <a:t>Yfirborðsmeðferð slímhúðar</a:t>
            </a:r>
          </a:p>
          <a:p>
            <a:pPr lvl="1"/>
            <a:r>
              <a:rPr lang="en-US" smtClean="0"/>
              <a:t>Sucralfate til skamms tíma </a:t>
            </a:r>
          </a:p>
          <a:p>
            <a:pPr lvl="1">
              <a:buNone/>
            </a:pPr>
            <a:endParaRPr lang="en-US" dirty="0" smtClean="0"/>
          </a:p>
          <a:p>
            <a:r>
              <a:rPr lang="en-US" smtClean="0"/>
              <a:t>Prokinetics yfirleitt ekki notuð vegna aukaverkana</a:t>
            </a:r>
          </a:p>
          <a:p>
            <a:pPr lvl="1"/>
            <a:r>
              <a:rPr lang="en-US" smtClean="0"/>
              <a:t>Metoclopramide, erythromycin, baclofen</a:t>
            </a:r>
          </a:p>
          <a:p>
            <a:pPr lvl="1">
              <a:buNone/>
            </a:pPr>
            <a:endParaRPr lang="en-US" smtClean="0"/>
          </a:p>
          <a:p>
            <a:r>
              <a:rPr lang="en-US" smtClean="0"/>
              <a:t>Jurtalyf eða alternative medicine</a:t>
            </a:r>
          </a:p>
          <a:p>
            <a:pPr lvl="1"/>
            <a:r>
              <a:rPr lang="en-US" smtClean="0"/>
              <a:t>Kamilla, engifer</a:t>
            </a:r>
          </a:p>
          <a:p>
            <a:pPr lvl="1"/>
            <a:r>
              <a:rPr lang="en-US" smtClean="0"/>
              <a:t>Edik – ekki mælt með</a:t>
            </a:r>
          </a:p>
          <a:p>
            <a:endParaRPr lang="is-I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Eosinophilic Esophagitis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 val="190760008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SJÚKDÓmurinn</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err="1"/>
              <a:t>Langvinn</a:t>
            </a:r>
            <a:r>
              <a:rPr lang="en-US" dirty="0"/>
              <a:t> </a:t>
            </a:r>
            <a:r>
              <a:rPr lang="en-US" dirty="0" err="1"/>
              <a:t>staðbundin</a:t>
            </a:r>
            <a:r>
              <a:rPr lang="en-US" dirty="0"/>
              <a:t> </a:t>
            </a:r>
            <a:r>
              <a:rPr lang="en-US" dirty="0" err="1"/>
              <a:t>bólga</a:t>
            </a:r>
            <a:r>
              <a:rPr lang="en-US" dirty="0"/>
              <a:t> í </a:t>
            </a:r>
            <a:r>
              <a:rPr lang="en-US" dirty="0" err="1"/>
              <a:t>vélinda</a:t>
            </a:r>
            <a:r>
              <a:rPr lang="en-US" dirty="0"/>
              <a:t> </a:t>
            </a:r>
            <a:r>
              <a:rPr lang="en-US" dirty="0" err="1"/>
              <a:t>sem</a:t>
            </a:r>
            <a:r>
              <a:rPr lang="en-US" dirty="0"/>
              <a:t> </a:t>
            </a:r>
            <a:r>
              <a:rPr lang="en-US" dirty="0" err="1"/>
              <a:t>stafar</a:t>
            </a:r>
            <a:r>
              <a:rPr lang="en-US" dirty="0"/>
              <a:t> </a:t>
            </a:r>
            <a:r>
              <a:rPr lang="en-US" dirty="0" err="1"/>
              <a:t>af</a:t>
            </a:r>
            <a:r>
              <a:rPr lang="en-US" dirty="0"/>
              <a:t>  </a:t>
            </a:r>
            <a:r>
              <a:rPr lang="en-US" dirty="0" err="1"/>
              <a:t>ræsingu</a:t>
            </a:r>
            <a:r>
              <a:rPr lang="en-US" dirty="0"/>
              <a:t> </a:t>
            </a:r>
            <a:r>
              <a:rPr lang="en-US" dirty="0" err="1"/>
              <a:t>ónæmiskerfisins</a:t>
            </a:r>
            <a:endParaRPr lang="en-US" dirty="0"/>
          </a:p>
          <a:p>
            <a:pPr lvl="1"/>
            <a:r>
              <a:rPr lang="en-US" dirty="0" err="1">
                <a:solidFill>
                  <a:srgbClr val="FF3399"/>
                </a:solidFill>
              </a:rPr>
              <a:t>Einkennist</a:t>
            </a:r>
            <a:r>
              <a:rPr lang="en-US" dirty="0">
                <a:solidFill>
                  <a:srgbClr val="FF3399"/>
                </a:solidFill>
              </a:rPr>
              <a:t> </a:t>
            </a:r>
            <a:r>
              <a:rPr lang="en-US" dirty="0" err="1">
                <a:solidFill>
                  <a:srgbClr val="FF3399"/>
                </a:solidFill>
              </a:rPr>
              <a:t>klínískt</a:t>
            </a:r>
            <a:r>
              <a:rPr lang="en-US" dirty="0">
                <a:solidFill>
                  <a:srgbClr val="FF3399"/>
                </a:solidFill>
              </a:rPr>
              <a:t> </a:t>
            </a:r>
            <a:r>
              <a:rPr lang="en-US" dirty="0" err="1">
                <a:solidFill>
                  <a:srgbClr val="FF3399"/>
                </a:solidFill>
              </a:rPr>
              <a:t>af</a:t>
            </a:r>
            <a:r>
              <a:rPr lang="en-US" dirty="0">
                <a:solidFill>
                  <a:srgbClr val="FF3399"/>
                </a:solidFill>
              </a:rPr>
              <a:t> </a:t>
            </a:r>
            <a:r>
              <a:rPr lang="en-US" dirty="0" err="1">
                <a:solidFill>
                  <a:srgbClr val="FF3399"/>
                </a:solidFill>
              </a:rPr>
              <a:t>einkennum</a:t>
            </a:r>
            <a:r>
              <a:rPr lang="en-US" dirty="0">
                <a:solidFill>
                  <a:srgbClr val="FF3399"/>
                </a:solidFill>
              </a:rPr>
              <a:t> </a:t>
            </a:r>
            <a:r>
              <a:rPr lang="en-US" dirty="0" err="1">
                <a:solidFill>
                  <a:srgbClr val="FF3399"/>
                </a:solidFill>
              </a:rPr>
              <a:t>tengt</a:t>
            </a:r>
            <a:r>
              <a:rPr lang="en-US" dirty="0">
                <a:solidFill>
                  <a:srgbClr val="FF3399"/>
                </a:solidFill>
              </a:rPr>
              <a:t> </a:t>
            </a:r>
            <a:r>
              <a:rPr lang="en-US" dirty="0" err="1">
                <a:solidFill>
                  <a:srgbClr val="FF3399"/>
                </a:solidFill>
              </a:rPr>
              <a:t>truflun</a:t>
            </a:r>
            <a:r>
              <a:rPr lang="en-US" dirty="0">
                <a:solidFill>
                  <a:srgbClr val="FF3399"/>
                </a:solidFill>
              </a:rPr>
              <a:t> á </a:t>
            </a:r>
            <a:r>
              <a:rPr lang="en-US" dirty="0" err="1">
                <a:solidFill>
                  <a:srgbClr val="FF3399"/>
                </a:solidFill>
              </a:rPr>
              <a:t>starfsemi</a:t>
            </a:r>
            <a:r>
              <a:rPr lang="en-US" dirty="0">
                <a:solidFill>
                  <a:srgbClr val="FF3399"/>
                </a:solidFill>
              </a:rPr>
              <a:t> </a:t>
            </a:r>
            <a:r>
              <a:rPr lang="en-US" dirty="0" err="1">
                <a:solidFill>
                  <a:srgbClr val="FF3399"/>
                </a:solidFill>
              </a:rPr>
              <a:t>vélinda</a:t>
            </a:r>
            <a:endParaRPr lang="en-US" dirty="0">
              <a:solidFill>
                <a:srgbClr val="FF3399"/>
              </a:solidFill>
            </a:endParaRPr>
          </a:p>
          <a:p>
            <a:pPr lvl="1"/>
            <a:r>
              <a:rPr lang="en-US" dirty="0" err="1">
                <a:solidFill>
                  <a:srgbClr val="FF3399"/>
                </a:solidFill>
              </a:rPr>
              <a:t>Einkennist</a:t>
            </a:r>
            <a:r>
              <a:rPr lang="en-US" dirty="0">
                <a:solidFill>
                  <a:srgbClr val="FF3399"/>
                </a:solidFill>
              </a:rPr>
              <a:t> </a:t>
            </a:r>
            <a:r>
              <a:rPr lang="en-US" dirty="0" err="1">
                <a:solidFill>
                  <a:srgbClr val="FF3399"/>
                </a:solidFill>
              </a:rPr>
              <a:t>vefjafræðilega</a:t>
            </a:r>
            <a:r>
              <a:rPr lang="en-US" dirty="0">
                <a:solidFill>
                  <a:srgbClr val="FF3399"/>
                </a:solidFill>
              </a:rPr>
              <a:t> </a:t>
            </a:r>
            <a:r>
              <a:rPr lang="en-US" dirty="0" err="1">
                <a:solidFill>
                  <a:srgbClr val="FF3399"/>
                </a:solidFill>
              </a:rPr>
              <a:t>af</a:t>
            </a:r>
            <a:r>
              <a:rPr lang="en-US" dirty="0">
                <a:solidFill>
                  <a:srgbClr val="FF3399"/>
                </a:solidFill>
              </a:rPr>
              <a:t> eosinophil </a:t>
            </a:r>
            <a:r>
              <a:rPr lang="en-US" dirty="0" err="1">
                <a:solidFill>
                  <a:srgbClr val="FF3399"/>
                </a:solidFill>
              </a:rPr>
              <a:t>bólgu</a:t>
            </a:r>
            <a:endParaRPr lang="en-US" dirty="0">
              <a:solidFill>
                <a:srgbClr val="FF3399"/>
              </a:solidFill>
            </a:endParaRPr>
          </a:p>
          <a:p>
            <a:r>
              <a:rPr lang="en-US" dirty="0" err="1"/>
              <a:t>Næstalgengasta</a:t>
            </a:r>
            <a:r>
              <a:rPr lang="en-US" dirty="0"/>
              <a:t>   </a:t>
            </a:r>
            <a:r>
              <a:rPr lang="en-US" dirty="0" err="1"/>
              <a:t>vélindabólgu</a:t>
            </a:r>
            <a:r>
              <a:rPr lang="en-US" dirty="0"/>
              <a:t> á </a:t>
            </a:r>
            <a:r>
              <a:rPr lang="en-US" dirty="0" err="1"/>
              <a:t>eftir</a:t>
            </a:r>
            <a:r>
              <a:rPr lang="en-US" dirty="0"/>
              <a:t> </a:t>
            </a:r>
            <a:r>
              <a:rPr lang="en-US" dirty="0" err="1"/>
              <a:t>bakflæðissjúkdómi</a:t>
            </a:r>
            <a:endParaRPr lang="en-US" dirty="0"/>
          </a:p>
          <a:p>
            <a:r>
              <a:rPr lang="en-US" dirty="0" err="1"/>
              <a:t>Algengasta</a:t>
            </a:r>
            <a:r>
              <a:rPr lang="en-US" dirty="0"/>
              <a:t> </a:t>
            </a:r>
            <a:r>
              <a:rPr lang="en-US" dirty="0" err="1"/>
              <a:t>ástæða</a:t>
            </a:r>
            <a:r>
              <a:rPr lang="en-US" dirty="0"/>
              <a:t> </a:t>
            </a:r>
            <a:r>
              <a:rPr lang="en-US" dirty="0" err="1"/>
              <a:t>kyngingarörðugleika</a:t>
            </a:r>
            <a:r>
              <a:rPr lang="en-US" dirty="0"/>
              <a:t> og </a:t>
            </a:r>
            <a:r>
              <a:rPr lang="en-US" dirty="0" err="1"/>
              <a:t>og</a:t>
            </a:r>
            <a:r>
              <a:rPr lang="en-US" dirty="0"/>
              <a:t> </a:t>
            </a:r>
            <a:r>
              <a:rPr lang="en-US" dirty="0" err="1"/>
              <a:t>þess</a:t>
            </a:r>
            <a:r>
              <a:rPr lang="en-US" dirty="0"/>
              <a:t> </a:t>
            </a:r>
            <a:r>
              <a:rPr lang="en-US" dirty="0" err="1"/>
              <a:t>að</a:t>
            </a:r>
            <a:r>
              <a:rPr lang="en-US" dirty="0"/>
              <a:t> </a:t>
            </a:r>
            <a:r>
              <a:rPr lang="en-US" dirty="0" err="1"/>
              <a:t>fæða</a:t>
            </a:r>
            <a:r>
              <a:rPr lang="en-US" dirty="0"/>
              <a:t> </a:t>
            </a:r>
            <a:r>
              <a:rPr lang="en-US" dirty="0" err="1"/>
              <a:t>festist</a:t>
            </a:r>
            <a:r>
              <a:rPr lang="en-US" dirty="0"/>
              <a:t> í </a:t>
            </a:r>
            <a:r>
              <a:rPr lang="en-US" dirty="0" err="1"/>
              <a:t>vélinda</a:t>
            </a:r>
            <a:r>
              <a:rPr lang="en-US" dirty="0"/>
              <a:t> </a:t>
            </a:r>
            <a:r>
              <a:rPr lang="en-US" dirty="0" err="1"/>
              <a:t>meðal</a:t>
            </a:r>
            <a:r>
              <a:rPr lang="en-US" dirty="0"/>
              <a:t> </a:t>
            </a:r>
            <a:r>
              <a:rPr lang="en-US" dirty="0" err="1"/>
              <a:t>barna</a:t>
            </a:r>
            <a:r>
              <a:rPr lang="en-US" dirty="0"/>
              <a:t> og </a:t>
            </a:r>
            <a:r>
              <a:rPr lang="en-US" dirty="0" err="1"/>
              <a:t>yngri</a:t>
            </a:r>
            <a:r>
              <a:rPr lang="en-US" dirty="0"/>
              <a:t> </a:t>
            </a:r>
            <a:r>
              <a:rPr lang="en-US" dirty="0" err="1"/>
              <a:t>fullorðinna</a:t>
            </a:r>
            <a:endParaRPr lang="en-US" dirty="0"/>
          </a:p>
          <a:p>
            <a:r>
              <a:rPr lang="en-US" dirty="0" err="1"/>
              <a:t>Fyrstu</a:t>
            </a:r>
            <a:r>
              <a:rPr lang="en-US" dirty="0"/>
              <a:t> </a:t>
            </a:r>
            <a:r>
              <a:rPr lang="en-US" dirty="0" err="1"/>
              <a:t>tilfellum</a:t>
            </a:r>
            <a:r>
              <a:rPr lang="en-US" dirty="0"/>
              <a:t> </a:t>
            </a:r>
            <a:r>
              <a:rPr lang="en-US" dirty="0" err="1"/>
              <a:t>lýst</a:t>
            </a:r>
            <a:r>
              <a:rPr lang="en-US" dirty="0"/>
              <a:t> í </a:t>
            </a:r>
            <a:r>
              <a:rPr lang="en-US" dirty="0" err="1"/>
              <a:t>lok</a:t>
            </a:r>
            <a:r>
              <a:rPr lang="en-US" dirty="0"/>
              <a:t> 8. </a:t>
            </a:r>
            <a:r>
              <a:rPr lang="en-US" dirty="0" err="1"/>
              <a:t>áratugarins</a:t>
            </a:r>
            <a:endParaRPr lang="en-US" dirty="0"/>
          </a:p>
          <a:p>
            <a:r>
              <a:rPr lang="en-US" dirty="0"/>
              <a:t>Eosinophilic esophagitis (</a:t>
            </a:r>
            <a:r>
              <a:rPr lang="en-US" dirty="0" err="1"/>
              <a:t>EoE</a:t>
            </a:r>
            <a:r>
              <a:rPr lang="en-US" dirty="0"/>
              <a:t>)var </a:t>
            </a:r>
            <a:r>
              <a:rPr lang="en-US" dirty="0" err="1"/>
              <a:t>fyrst</a:t>
            </a:r>
            <a:r>
              <a:rPr lang="en-US" dirty="0"/>
              <a:t> </a:t>
            </a:r>
            <a:r>
              <a:rPr lang="en-US" dirty="0" err="1"/>
              <a:t>skilgreindur</a:t>
            </a:r>
            <a:r>
              <a:rPr lang="en-US" dirty="0"/>
              <a:t> </a:t>
            </a:r>
            <a:r>
              <a:rPr lang="en-US" dirty="0" err="1"/>
              <a:t>sjúkdómur</a:t>
            </a:r>
            <a:r>
              <a:rPr lang="en-US" dirty="0"/>
              <a:t> </a:t>
            </a:r>
            <a:r>
              <a:rPr lang="en-US" dirty="0" err="1"/>
              <a:t>upp</a:t>
            </a:r>
            <a:r>
              <a:rPr lang="en-US" dirty="0"/>
              <a:t> </a:t>
            </a:r>
            <a:r>
              <a:rPr lang="en-US" dirty="0" err="1"/>
              <a:t>úr</a:t>
            </a:r>
            <a:r>
              <a:rPr lang="en-US" dirty="0"/>
              <a:t> 1990</a:t>
            </a:r>
          </a:p>
        </p:txBody>
      </p:sp>
    </p:spTree>
    <p:extLst>
      <p:ext uri="{BB962C8B-B14F-4D97-AF65-F5344CB8AC3E}">
        <p14:creationId xmlns:p14="http://schemas.microsoft.com/office/powerpoint/2010/main" xmlns="" val="336602024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Faraldsfræði</a:t>
            </a:r>
            <a:endParaRPr lang="en-US" dirty="0"/>
          </a:p>
        </p:txBody>
      </p:sp>
      <p:sp>
        <p:nvSpPr>
          <p:cNvPr id="3" name="Content Placeholder 2"/>
          <p:cNvSpPr>
            <a:spLocks noGrp="1"/>
          </p:cNvSpPr>
          <p:nvPr>
            <p:ph idx="1"/>
          </p:nvPr>
        </p:nvSpPr>
        <p:spPr/>
        <p:txBody>
          <a:bodyPr>
            <a:normAutofit/>
          </a:bodyPr>
          <a:lstStyle/>
          <a:p>
            <a:r>
              <a:rPr lang="en-US" dirty="0" err="1"/>
              <a:t>Vaxandi</a:t>
            </a:r>
            <a:r>
              <a:rPr lang="en-US" dirty="0"/>
              <a:t> </a:t>
            </a:r>
            <a:r>
              <a:rPr lang="en-US" dirty="0" err="1"/>
              <a:t>nýgengi</a:t>
            </a:r>
            <a:r>
              <a:rPr lang="en-US" dirty="0"/>
              <a:t> </a:t>
            </a:r>
            <a:r>
              <a:rPr lang="en-US" dirty="0" err="1"/>
              <a:t>meðal</a:t>
            </a:r>
            <a:r>
              <a:rPr lang="en-US" dirty="0"/>
              <a:t> </a:t>
            </a:r>
            <a:r>
              <a:rPr lang="en-US" dirty="0" err="1"/>
              <a:t>barna</a:t>
            </a:r>
            <a:r>
              <a:rPr lang="en-US" dirty="0"/>
              <a:t> með </a:t>
            </a:r>
            <a:r>
              <a:rPr lang="en-US" dirty="0" err="1"/>
              <a:t>hækkandi</a:t>
            </a:r>
            <a:r>
              <a:rPr lang="en-US" dirty="0"/>
              <a:t> </a:t>
            </a:r>
            <a:r>
              <a:rPr lang="en-US" dirty="0" err="1"/>
              <a:t>aldri</a:t>
            </a:r>
            <a:endParaRPr lang="en-US" dirty="0"/>
          </a:p>
          <a:p>
            <a:pPr marL="0" indent="0">
              <a:buNone/>
            </a:pPr>
            <a:endParaRPr lang="en-US" dirty="0"/>
          </a:p>
          <a:p>
            <a:r>
              <a:rPr lang="en-US" dirty="0" err="1"/>
              <a:t>Nýgengi</a:t>
            </a:r>
            <a:r>
              <a:rPr lang="en-US" dirty="0"/>
              <a:t> er </a:t>
            </a:r>
            <a:r>
              <a:rPr lang="en-US" dirty="0" err="1"/>
              <a:t>hæst</a:t>
            </a:r>
            <a:r>
              <a:rPr lang="en-US" dirty="0"/>
              <a:t> </a:t>
            </a:r>
            <a:r>
              <a:rPr lang="en-US" dirty="0" err="1"/>
              <a:t>meðal</a:t>
            </a:r>
            <a:r>
              <a:rPr lang="en-US" dirty="0"/>
              <a:t> </a:t>
            </a:r>
            <a:r>
              <a:rPr lang="en-US" dirty="0" err="1"/>
              <a:t>fullorðinna</a:t>
            </a:r>
            <a:r>
              <a:rPr lang="en-US" dirty="0"/>
              <a:t> á </a:t>
            </a:r>
            <a:r>
              <a:rPr lang="en-US" dirty="0" err="1"/>
              <a:t>aldrinum</a:t>
            </a:r>
            <a:r>
              <a:rPr lang="en-US" dirty="0"/>
              <a:t> 30 </a:t>
            </a:r>
            <a:r>
              <a:rPr lang="en-US" dirty="0" err="1"/>
              <a:t>til</a:t>
            </a:r>
            <a:r>
              <a:rPr lang="en-US" dirty="0"/>
              <a:t> 50 </a:t>
            </a:r>
            <a:r>
              <a:rPr lang="en-US" dirty="0" err="1"/>
              <a:t>ára</a:t>
            </a:r>
            <a:endParaRPr lang="en-US" dirty="0"/>
          </a:p>
          <a:p>
            <a:pPr marL="0" indent="0">
              <a:buNone/>
            </a:pPr>
            <a:endParaRPr lang="en-US" dirty="0"/>
          </a:p>
          <a:p>
            <a:r>
              <a:rPr lang="en-US" dirty="0" err="1"/>
              <a:t>Karlkyn</a:t>
            </a:r>
            <a:r>
              <a:rPr lang="en-US" dirty="0"/>
              <a:t> er </a:t>
            </a:r>
            <a:r>
              <a:rPr lang="en-US" dirty="0" err="1"/>
              <a:t>sterkur</a:t>
            </a:r>
            <a:r>
              <a:rPr lang="en-US" dirty="0"/>
              <a:t> </a:t>
            </a:r>
            <a:r>
              <a:rPr lang="en-US" dirty="0" err="1"/>
              <a:t>áhættuþáttur</a:t>
            </a:r>
            <a:r>
              <a:rPr lang="en-US" dirty="0"/>
              <a:t> </a:t>
            </a:r>
          </a:p>
          <a:p>
            <a:pPr lvl="1"/>
            <a:r>
              <a:rPr lang="en-US" dirty="0" err="1"/>
              <a:t>Tvöfalt</a:t>
            </a:r>
            <a:r>
              <a:rPr lang="en-US" dirty="0"/>
              <a:t> </a:t>
            </a:r>
            <a:r>
              <a:rPr lang="en-US" dirty="0" err="1"/>
              <a:t>til</a:t>
            </a:r>
            <a:r>
              <a:rPr lang="en-US" dirty="0"/>
              <a:t> </a:t>
            </a:r>
            <a:r>
              <a:rPr lang="en-US" dirty="0" err="1"/>
              <a:t>þrefalt</a:t>
            </a:r>
            <a:r>
              <a:rPr lang="en-US" dirty="0"/>
              <a:t> </a:t>
            </a:r>
            <a:r>
              <a:rPr lang="en-US" dirty="0" err="1"/>
              <a:t>aukin</a:t>
            </a:r>
            <a:r>
              <a:rPr lang="en-US" dirty="0"/>
              <a:t> </a:t>
            </a:r>
            <a:r>
              <a:rPr lang="en-US" dirty="0" err="1"/>
              <a:t>áhætta</a:t>
            </a:r>
            <a:r>
              <a:rPr lang="en-US" dirty="0"/>
              <a:t> </a:t>
            </a:r>
            <a:r>
              <a:rPr lang="en-US" dirty="0" err="1"/>
              <a:t>fyrir</a:t>
            </a:r>
            <a:r>
              <a:rPr lang="en-US" dirty="0"/>
              <a:t> </a:t>
            </a:r>
            <a:r>
              <a:rPr lang="en-US" dirty="0" err="1"/>
              <a:t>karkyn</a:t>
            </a:r>
            <a:endParaRPr lang="en-US" dirty="0"/>
          </a:p>
          <a:p>
            <a:pPr marL="0" indent="0">
              <a:buNone/>
            </a:pPr>
            <a:endParaRPr lang="en-US" dirty="0"/>
          </a:p>
        </p:txBody>
      </p:sp>
    </p:spTree>
    <p:extLst>
      <p:ext uri="{BB962C8B-B14F-4D97-AF65-F5344CB8AC3E}">
        <p14:creationId xmlns:p14="http://schemas.microsoft.com/office/powerpoint/2010/main" xmlns="" val="29868083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Faraldsfræði</a:t>
            </a:r>
            <a:endParaRPr lang="en-US" dirty="0"/>
          </a:p>
        </p:txBody>
      </p:sp>
      <p:sp>
        <p:nvSpPr>
          <p:cNvPr id="3" name="Content Placeholder 2"/>
          <p:cNvSpPr>
            <a:spLocks noGrp="1"/>
          </p:cNvSpPr>
          <p:nvPr>
            <p:ph idx="1"/>
          </p:nvPr>
        </p:nvSpPr>
        <p:spPr/>
        <p:txBody>
          <a:bodyPr/>
          <a:lstStyle/>
          <a:p>
            <a:r>
              <a:rPr lang="en-US" dirty="0" err="1"/>
              <a:t>Ósannað</a:t>
            </a:r>
            <a:r>
              <a:rPr lang="en-US" dirty="0"/>
              <a:t> </a:t>
            </a:r>
            <a:r>
              <a:rPr lang="en-US" dirty="0" err="1"/>
              <a:t>hvort</a:t>
            </a:r>
            <a:r>
              <a:rPr lang="en-US" dirty="0"/>
              <a:t> atopy </a:t>
            </a:r>
            <a:r>
              <a:rPr lang="en-US" dirty="0" err="1"/>
              <a:t>útsetur</a:t>
            </a:r>
            <a:r>
              <a:rPr lang="en-US" dirty="0"/>
              <a:t> </a:t>
            </a:r>
            <a:r>
              <a:rPr lang="en-US" dirty="0" err="1"/>
              <a:t>einstaklinga</a:t>
            </a:r>
            <a:r>
              <a:rPr lang="en-US" dirty="0"/>
              <a:t> </a:t>
            </a:r>
            <a:r>
              <a:rPr lang="en-US" dirty="0" err="1"/>
              <a:t>fyrir</a:t>
            </a:r>
            <a:r>
              <a:rPr lang="en-US" dirty="0"/>
              <a:t> eosinophilic esophagitis</a:t>
            </a:r>
          </a:p>
          <a:p>
            <a:pPr marL="0" indent="0">
              <a:buNone/>
            </a:pPr>
            <a:endParaRPr lang="en-US" dirty="0"/>
          </a:p>
          <a:p>
            <a:pPr lvl="1"/>
            <a:r>
              <a:rPr lang="en-US" dirty="0"/>
              <a:t>Rhinitis, asthma og eczema </a:t>
            </a:r>
            <a:r>
              <a:rPr lang="en-US" dirty="0" err="1"/>
              <a:t>eru</a:t>
            </a:r>
            <a:r>
              <a:rPr lang="en-US" dirty="0"/>
              <a:t> </a:t>
            </a:r>
            <a:r>
              <a:rPr lang="en-US" dirty="0" err="1"/>
              <a:t>algengari</a:t>
            </a:r>
            <a:r>
              <a:rPr lang="en-US" dirty="0"/>
              <a:t> </a:t>
            </a:r>
            <a:r>
              <a:rPr lang="en-US" dirty="0" err="1"/>
              <a:t>meðal</a:t>
            </a:r>
            <a:r>
              <a:rPr lang="en-US" dirty="0"/>
              <a:t> </a:t>
            </a:r>
            <a:r>
              <a:rPr lang="en-US" dirty="0" err="1"/>
              <a:t>einstaklinga</a:t>
            </a:r>
            <a:r>
              <a:rPr lang="en-US" dirty="0"/>
              <a:t>  með eosinophilic esophagitis </a:t>
            </a:r>
            <a:r>
              <a:rPr lang="en-US" dirty="0" err="1"/>
              <a:t>en</a:t>
            </a:r>
            <a:r>
              <a:rPr lang="en-US" dirty="0"/>
              <a:t> </a:t>
            </a:r>
            <a:r>
              <a:rPr lang="en-US" dirty="0" err="1"/>
              <a:t>meðal</a:t>
            </a:r>
            <a:r>
              <a:rPr lang="en-US" dirty="0"/>
              <a:t> </a:t>
            </a:r>
            <a:r>
              <a:rPr lang="en-US" dirty="0" err="1"/>
              <a:t>heilbrigðra</a:t>
            </a:r>
            <a:r>
              <a:rPr lang="en-US" dirty="0"/>
              <a:t> </a:t>
            </a:r>
            <a:r>
              <a:rPr lang="en-US" dirty="0" err="1"/>
              <a:t>almennt</a:t>
            </a:r>
            <a:endParaRPr lang="en-US" dirty="0"/>
          </a:p>
          <a:p>
            <a:pPr marL="171450" lvl="1" indent="0">
              <a:buNone/>
            </a:pPr>
            <a:endParaRPr lang="en-US" dirty="0"/>
          </a:p>
          <a:p>
            <a:pPr lvl="1"/>
            <a:r>
              <a:rPr lang="en-US" dirty="0"/>
              <a:t>Saga um atopy </a:t>
            </a:r>
            <a:r>
              <a:rPr lang="en-US" dirty="0" err="1"/>
              <a:t>þekkt</a:t>
            </a:r>
            <a:r>
              <a:rPr lang="en-US" dirty="0"/>
              <a:t> í 50 </a:t>
            </a:r>
            <a:r>
              <a:rPr lang="en-US" dirty="0" err="1"/>
              <a:t>til</a:t>
            </a:r>
            <a:r>
              <a:rPr lang="en-US" dirty="0"/>
              <a:t> 60% </a:t>
            </a:r>
            <a:r>
              <a:rPr lang="en-US" dirty="0" err="1"/>
              <a:t>tilfella</a:t>
            </a:r>
            <a:r>
              <a:rPr lang="en-US" dirty="0"/>
              <a:t> </a:t>
            </a:r>
            <a:r>
              <a:rPr lang="en-US" dirty="0" err="1"/>
              <a:t>fyrir</a:t>
            </a:r>
            <a:r>
              <a:rPr lang="en-US" dirty="0"/>
              <a:t> </a:t>
            </a:r>
            <a:r>
              <a:rPr lang="en-US" dirty="0" err="1"/>
              <a:t>greiningu</a:t>
            </a:r>
            <a:r>
              <a:rPr lang="en-US" dirty="0"/>
              <a:t> eosinophilic esophagitis</a:t>
            </a:r>
          </a:p>
          <a:p>
            <a:pPr marL="228600" lvl="1" indent="0">
              <a:buNone/>
            </a:pPr>
            <a:endParaRPr lang="en-US" dirty="0"/>
          </a:p>
          <a:p>
            <a:pPr lvl="1"/>
            <a:r>
              <a:rPr lang="en-US" dirty="0" err="1"/>
              <a:t>Lítið</a:t>
            </a:r>
            <a:r>
              <a:rPr lang="en-US" dirty="0"/>
              <a:t> </a:t>
            </a:r>
            <a:r>
              <a:rPr lang="en-US" dirty="0" err="1"/>
              <a:t>hlutfall</a:t>
            </a:r>
            <a:r>
              <a:rPr lang="en-US" dirty="0"/>
              <a:t> </a:t>
            </a:r>
            <a:r>
              <a:rPr lang="en-US" dirty="0" err="1"/>
              <a:t>sjúklinga</a:t>
            </a:r>
            <a:r>
              <a:rPr lang="en-US" dirty="0"/>
              <a:t> með eosinophilic esophagitis </a:t>
            </a:r>
            <a:r>
              <a:rPr lang="en-US" dirty="0" err="1"/>
              <a:t>hafa</a:t>
            </a:r>
            <a:r>
              <a:rPr lang="en-US" dirty="0"/>
              <a:t> ekki </a:t>
            </a:r>
            <a:r>
              <a:rPr lang="en-US" dirty="0" err="1"/>
              <a:t>þekkta</a:t>
            </a:r>
            <a:r>
              <a:rPr lang="en-US" dirty="0"/>
              <a:t> atopy</a:t>
            </a:r>
          </a:p>
        </p:txBody>
      </p:sp>
    </p:spTree>
    <p:extLst>
      <p:ext uri="{BB962C8B-B14F-4D97-AF65-F5344CB8AC3E}">
        <p14:creationId xmlns:p14="http://schemas.microsoft.com/office/powerpoint/2010/main" xmlns="" val="308215500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Eosinophilic esophagitis og </a:t>
            </a:r>
            <a:r>
              <a:rPr lang="en-US" sz="2400" dirty="0" err="1"/>
              <a:t>fæðuofnæmi</a:t>
            </a:r>
            <a:endParaRPr lang="en-US" sz="2400" dirty="0"/>
          </a:p>
        </p:txBody>
      </p:sp>
      <p:sp>
        <p:nvSpPr>
          <p:cNvPr id="3" name="Content Placeholder 2"/>
          <p:cNvSpPr>
            <a:spLocks noGrp="1"/>
          </p:cNvSpPr>
          <p:nvPr>
            <p:ph idx="1"/>
          </p:nvPr>
        </p:nvSpPr>
        <p:spPr/>
        <p:txBody>
          <a:bodyPr>
            <a:normAutofit/>
          </a:bodyPr>
          <a:lstStyle/>
          <a:p>
            <a:r>
              <a:rPr lang="en-US" dirty="0" err="1"/>
              <a:t>EoE</a:t>
            </a:r>
            <a:r>
              <a:rPr lang="en-US" dirty="0"/>
              <a:t> er </a:t>
            </a:r>
            <a:r>
              <a:rPr lang="en-US" dirty="0" err="1"/>
              <a:t>afmarkað</a:t>
            </a:r>
            <a:r>
              <a:rPr lang="en-US" dirty="0"/>
              <a:t> form </a:t>
            </a:r>
            <a:r>
              <a:rPr lang="en-US" dirty="0" err="1"/>
              <a:t>af</a:t>
            </a:r>
            <a:r>
              <a:rPr lang="en-US" dirty="0"/>
              <a:t> </a:t>
            </a:r>
            <a:r>
              <a:rPr lang="en-US" dirty="0" err="1"/>
              <a:t>fæðuofnæmi</a:t>
            </a:r>
            <a:endParaRPr lang="en-US" dirty="0"/>
          </a:p>
          <a:p>
            <a:pPr marL="0" indent="0">
              <a:buNone/>
            </a:pPr>
            <a:endParaRPr lang="en-US" dirty="0"/>
          </a:p>
          <a:p>
            <a:r>
              <a:rPr lang="en-US" dirty="0"/>
              <a:t> </a:t>
            </a:r>
            <a:r>
              <a:rPr lang="en-US" dirty="0" err="1"/>
              <a:t>IgE</a:t>
            </a:r>
            <a:r>
              <a:rPr lang="en-US" dirty="0"/>
              <a:t> </a:t>
            </a:r>
            <a:r>
              <a:rPr lang="en-US" dirty="0" err="1"/>
              <a:t>miðlað</a:t>
            </a:r>
            <a:r>
              <a:rPr lang="en-US" dirty="0"/>
              <a:t> </a:t>
            </a:r>
            <a:r>
              <a:rPr lang="en-US" dirty="0" err="1"/>
              <a:t>ofnæmi</a:t>
            </a:r>
            <a:r>
              <a:rPr lang="en-US" dirty="0"/>
              <a:t> er </a:t>
            </a:r>
            <a:r>
              <a:rPr lang="en-US" dirty="0" err="1"/>
              <a:t>algengt</a:t>
            </a:r>
            <a:r>
              <a:rPr lang="en-US" dirty="0"/>
              <a:t> </a:t>
            </a:r>
            <a:r>
              <a:rPr lang="en-US" dirty="0" err="1"/>
              <a:t>meðal</a:t>
            </a:r>
            <a:r>
              <a:rPr lang="en-US" dirty="0"/>
              <a:t> </a:t>
            </a:r>
            <a:r>
              <a:rPr lang="en-US" dirty="0" err="1"/>
              <a:t>sjúklinga</a:t>
            </a:r>
            <a:r>
              <a:rPr lang="en-US" dirty="0"/>
              <a:t> með </a:t>
            </a:r>
            <a:r>
              <a:rPr lang="en-US" dirty="0" err="1"/>
              <a:t>EoE</a:t>
            </a:r>
            <a:endParaRPr lang="en-US" dirty="0"/>
          </a:p>
          <a:p>
            <a:pPr marL="171450" lvl="1" indent="0">
              <a:buNone/>
            </a:pPr>
            <a:endParaRPr lang="en-US" dirty="0"/>
          </a:p>
          <a:p>
            <a:pPr lvl="1"/>
            <a:r>
              <a:rPr lang="en-US" dirty="0" err="1"/>
              <a:t>Tilgáta</a:t>
            </a:r>
            <a:r>
              <a:rPr lang="en-US" dirty="0"/>
              <a:t> </a:t>
            </a:r>
            <a:r>
              <a:rPr lang="en-US" dirty="0" err="1"/>
              <a:t>að</a:t>
            </a:r>
            <a:r>
              <a:rPr lang="en-US" dirty="0"/>
              <a:t> </a:t>
            </a:r>
            <a:r>
              <a:rPr lang="en-US" dirty="0" err="1"/>
              <a:t>IgE</a:t>
            </a:r>
            <a:r>
              <a:rPr lang="en-US" dirty="0"/>
              <a:t> </a:t>
            </a:r>
            <a:r>
              <a:rPr lang="en-US" dirty="0" err="1"/>
              <a:t>miðlað</a:t>
            </a:r>
            <a:r>
              <a:rPr lang="en-US" dirty="0"/>
              <a:t> </a:t>
            </a:r>
            <a:r>
              <a:rPr lang="en-US" dirty="0" err="1"/>
              <a:t>ofnæmi</a:t>
            </a:r>
            <a:r>
              <a:rPr lang="en-US" dirty="0"/>
              <a:t> </a:t>
            </a:r>
            <a:r>
              <a:rPr lang="en-US" dirty="0" err="1"/>
              <a:t>spái</a:t>
            </a:r>
            <a:r>
              <a:rPr lang="en-US" dirty="0"/>
              <a:t> </a:t>
            </a:r>
            <a:r>
              <a:rPr lang="en-US" dirty="0" err="1"/>
              <a:t>fyrir</a:t>
            </a:r>
            <a:r>
              <a:rPr lang="en-US" dirty="0"/>
              <a:t> um </a:t>
            </a:r>
            <a:r>
              <a:rPr lang="en-US" dirty="0" err="1"/>
              <a:t>að</a:t>
            </a:r>
            <a:r>
              <a:rPr lang="en-US" dirty="0"/>
              <a:t> </a:t>
            </a:r>
            <a:r>
              <a:rPr lang="en-US" dirty="0" err="1"/>
              <a:t>einstaklingur</a:t>
            </a:r>
            <a:r>
              <a:rPr lang="en-US" dirty="0"/>
              <a:t> </a:t>
            </a:r>
            <a:r>
              <a:rPr lang="en-US" dirty="0" err="1"/>
              <a:t>fái</a:t>
            </a:r>
            <a:r>
              <a:rPr lang="en-US" dirty="0"/>
              <a:t> </a:t>
            </a:r>
            <a:r>
              <a:rPr lang="en-US" dirty="0" err="1"/>
              <a:t>EoE</a:t>
            </a:r>
            <a:endParaRPr lang="en-US" dirty="0"/>
          </a:p>
          <a:p>
            <a:pPr marL="171450" lvl="1" indent="0">
              <a:buNone/>
            </a:pPr>
            <a:endParaRPr lang="en-US" dirty="0"/>
          </a:p>
          <a:p>
            <a:pPr lvl="1"/>
            <a:r>
              <a:rPr lang="en-US" dirty="0" err="1"/>
              <a:t>EoE</a:t>
            </a:r>
            <a:r>
              <a:rPr lang="en-US" dirty="0"/>
              <a:t> </a:t>
            </a:r>
            <a:r>
              <a:rPr lang="en-US" dirty="0" err="1"/>
              <a:t>hefur</a:t>
            </a:r>
            <a:r>
              <a:rPr lang="en-US" dirty="0"/>
              <a:t> </a:t>
            </a:r>
            <a:r>
              <a:rPr lang="en-US" dirty="0" err="1"/>
              <a:t>fyrir</a:t>
            </a:r>
            <a:r>
              <a:rPr lang="en-US" dirty="0"/>
              <a:t> </a:t>
            </a:r>
            <a:r>
              <a:rPr lang="en-US" dirty="0" err="1"/>
              <a:t>slysni</a:t>
            </a:r>
            <a:r>
              <a:rPr lang="en-US" dirty="0"/>
              <a:t> </a:t>
            </a:r>
            <a:r>
              <a:rPr lang="en-US" dirty="0" err="1"/>
              <a:t>þróast</a:t>
            </a:r>
            <a:r>
              <a:rPr lang="en-US" dirty="0"/>
              <a:t> </a:t>
            </a:r>
            <a:r>
              <a:rPr lang="en-US" dirty="0" err="1"/>
              <a:t>meðal</a:t>
            </a:r>
            <a:r>
              <a:rPr lang="en-US" dirty="0"/>
              <a:t> </a:t>
            </a:r>
            <a:r>
              <a:rPr lang="en-US" dirty="0" err="1"/>
              <a:t>einstaklinga</a:t>
            </a:r>
            <a:r>
              <a:rPr lang="en-US" dirty="0"/>
              <a:t> á </a:t>
            </a:r>
            <a:r>
              <a:rPr lang="en-US" dirty="0" err="1"/>
              <a:t>afnæmingarmeðferð</a:t>
            </a:r>
            <a:r>
              <a:rPr lang="en-US" dirty="0"/>
              <a:t> </a:t>
            </a:r>
            <a:r>
              <a:rPr lang="en-US" dirty="0" err="1"/>
              <a:t>gegn</a:t>
            </a:r>
            <a:r>
              <a:rPr lang="en-US" dirty="0"/>
              <a:t> </a:t>
            </a:r>
            <a:r>
              <a:rPr lang="en-US" dirty="0" err="1"/>
              <a:t>ofnæmi</a:t>
            </a:r>
            <a:endParaRPr lang="en-US" dirty="0"/>
          </a:p>
          <a:p>
            <a:endParaRPr lang="en-US" dirty="0"/>
          </a:p>
        </p:txBody>
      </p:sp>
    </p:spTree>
    <p:extLst>
      <p:ext uri="{BB962C8B-B14F-4D97-AF65-F5344CB8AC3E}">
        <p14:creationId xmlns:p14="http://schemas.microsoft.com/office/powerpoint/2010/main" xmlns="" val="314830323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Greining</a:t>
            </a:r>
            <a:r>
              <a:rPr lang="en-US" dirty="0"/>
              <a:t> – </a:t>
            </a:r>
            <a:r>
              <a:rPr lang="en-US" dirty="0" err="1"/>
              <a:t>Einkenni</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a:t>Algengustu</a:t>
            </a:r>
            <a:r>
              <a:rPr lang="en-US" dirty="0"/>
              <a:t> </a:t>
            </a:r>
            <a:r>
              <a:rPr lang="en-US" dirty="0" err="1"/>
              <a:t>einkenni</a:t>
            </a:r>
            <a:r>
              <a:rPr lang="en-US" dirty="0"/>
              <a:t> </a:t>
            </a:r>
            <a:r>
              <a:rPr lang="en-US" dirty="0" err="1"/>
              <a:t>sem</a:t>
            </a:r>
            <a:r>
              <a:rPr lang="en-US" dirty="0"/>
              <a:t> </a:t>
            </a:r>
            <a:r>
              <a:rPr lang="en-US" dirty="0" err="1"/>
              <a:t>vekja</a:t>
            </a:r>
            <a:r>
              <a:rPr lang="en-US" dirty="0"/>
              <a:t> </a:t>
            </a:r>
            <a:r>
              <a:rPr lang="en-US" dirty="0" err="1"/>
              <a:t>grun</a:t>
            </a:r>
            <a:r>
              <a:rPr lang="en-US" dirty="0"/>
              <a:t> um </a:t>
            </a:r>
            <a:r>
              <a:rPr lang="en-US" dirty="0" err="1"/>
              <a:t>EoE</a:t>
            </a:r>
            <a:endParaRPr lang="en-US" dirty="0"/>
          </a:p>
          <a:p>
            <a:endParaRPr lang="en-US" dirty="0"/>
          </a:p>
          <a:p>
            <a:pPr lvl="1"/>
            <a:r>
              <a:rPr lang="en-US" dirty="0" err="1">
                <a:solidFill>
                  <a:srgbClr val="FF3399"/>
                </a:solidFill>
              </a:rPr>
              <a:t>Eldri</a:t>
            </a:r>
            <a:r>
              <a:rPr lang="en-US" dirty="0">
                <a:solidFill>
                  <a:srgbClr val="FF3399"/>
                </a:solidFill>
              </a:rPr>
              <a:t> </a:t>
            </a:r>
            <a:r>
              <a:rPr lang="en-US" dirty="0" err="1">
                <a:solidFill>
                  <a:srgbClr val="FF3399"/>
                </a:solidFill>
              </a:rPr>
              <a:t>börn</a:t>
            </a:r>
            <a:r>
              <a:rPr lang="en-US" dirty="0">
                <a:solidFill>
                  <a:srgbClr val="FF3399"/>
                </a:solidFill>
              </a:rPr>
              <a:t> (&gt; 10 </a:t>
            </a:r>
            <a:r>
              <a:rPr lang="is-IS" dirty="0">
                <a:solidFill>
                  <a:srgbClr val="FF3399"/>
                </a:solidFill>
              </a:rPr>
              <a:t>ára) </a:t>
            </a:r>
            <a:r>
              <a:rPr lang="en-US" dirty="0">
                <a:solidFill>
                  <a:srgbClr val="FF3399"/>
                </a:solidFill>
              </a:rPr>
              <a:t>og </a:t>
            </a:r>
            <a:r>
              <a:rPr lang="en-US" dirty="0" err="1">
                <a:solidFill>
                  <a:srgbClr val="FF3399"/>
                </a:solidFill>
              </a:rPr>
              <a:t>fullorðnir</a:t>
            </a:r>
            <a:r>
              <a:rPr lang="en-US" dirty="0">
                <a:solidFill>
                  <a:srgbClr val="FF3399"/>
                </a:solidFill>
              </a:rPr>
              <a:t> </a:t>
            </a:r>
          </a:p>
          <a:p>
            <a:pPr lvl="2"/>
            <a:r>
              <a:rPr lang="en-US" dirty="0" err="1"/>
              <a:t>Kyngingarörðugleikar</a:t>
            </a:r>
            <a:r>
              <a:rPr lang="en-US" dirty="0"/>
              <a:t> með </a:t>
            </a:r>
            <a:r>
              <a:rPr lang="en-US" dirty="0" err="1"/>
              <a:t>fasta</a:t>
            </a:r>
            <a:r>
              <a:rPr lang="en-US" dirty="0"/>
              <a:t> </a:t>
            </a:r>
            <a:r>
              <a:rPr lang="en-US" dirty="0" err="1"/>
              <a:t>fæðu</a:t>
            </a:r>
            <a:r>
              <a:rPr lang="en-US" dirty="0"/>
              <a:t> </a:t>
            </a:r>
          </a:p>
          <a:p>
            <a:pPr lvl="2"/>
            <a:r>
              <a:rPr lang="en-US" dirty="0" err="1"/>
              <a:t>Fæða</a:t>
            </a:r>
            <a:r>
              <a:rPr lang="en-US" dirty="0"/>
              <a:t> </a:t>
            </a:r>
            <a:r>
              <a:rPr lang="en-US" dirty="0" err="1"/>
              <a:t>festist</a:t>
            </a:r>
            <a:r>
              <a:rPr lang="en-US" dirty="0"/>
              <a:t> í </a:t>
            </a:r>
            <a:r>
              <a:rPr lang="en-US" dirty="0" err="1"/>
              <a:t>vélinda</a:t>
            </a:r>
            <a:endParaRPr lang="en-US" dirty="0"/>
          </a:p>
          <a:p>
            <a:pPr lvl="2"/>
            <a:r>
              <a:rPr lang="en-US" dirty="0" err="1"/>
              <a:t>Verkur</a:t>
            </a:r>
            <a:r>
              <a:rPr lang="en-US" dirty="0"/>
              <a:t> </a:t>
            </a:r>
            <a:r>
              <a:rPr lang="en-US" dirty="0" err="1"/>
              <a:t>fyrir</a:t>
            </a:r>
            <a:r>
              <a:rPr lang="en-US" dirty="0"/>
              <a:t> </a:t>
            </a:r>
            <a:r>
              <a:rPr lang="en-US" dirty="0" err="1"/>
              <a:t>brjósti</a:t>
            </a:r>
            <a:r>
              <a:rPr lang="en-US" dirty="0"/>
              <a:t> </a:t>
            </a:r>
            <a:r>
              <a:rPr lang="en-US" dirty="0" err="1"/>
              <a:t>ótengt</a:t>
            </a:r>
            <a:r>
              <a:rPr lang="en-US" dirty="0"/>
              <a:t> </a:t>
            </a:r>
            <a:r>
              <a:rPr lang="en-US" dirty="0" err="1"/>
              <a:t>kyngingu</a:t>
            </a:r>
            <a:r>
              <a:rPr lang="en-US" dirty="0"/>
              <a:t> </a:t>
            </a:r>
          </a:p>
          <a:p>
            <a:pPr lvl="2"/>
            <a:r>
              <a:rPr lang="en-US" dirty="0" err="1"/>
              <a:t>Önnur</a:t>
            </a:r>
            <a:r>
              <a:rPr lang="en-US" dirty="0"/>
              <a:t> </a:t>
            </a:r>
            <a:r>
              <a:rPr lang="en-US" dirty="0" err="1"/>
              <a:t>einkenni</a:t>
            </a:r>
            <a:endParaRPr lang="en-US" dirty="0"/>
          </a:p>
          <a:p>
            <a:pPr lvl="3"/>
            <a:r>
              <a:rPr lang="en-US" dirty="0" err="1"/>
              <a:t>Brjóstsviði</a:t>
            </a:r>
            <a:r>
              <a:rPr lang="en-US" dirty="0"/>
              <a:t>, regurgitation, </a:t>
            </a:r>
            <a:r>
              <a:rPr lang="en-US" dirty="0" err="1"/>
              <a:t>óþægindi</a:t>
            </a:r>
            <a:r>
              <a:rPr lang="en-US" dirty="0"/>
              <a:t> </a:t>
            </a:r>
            <a:r>
              <a:rPr lang="en-US" dirty="0" err="1"/>
              <a:t>fyrir</a:t>
            </a:r>
            <a:r>
              <a:rPr lang="en-US" dirty="0"/>
              <a:t> </a:t>
            </a:r>
            <a:r>
              <a:rPr lang="en-US" dirty="0" err="1"/>
              <a:t>brjósti</a:t>
            </a:r>
            <a:r>
              <a:rPr lang="en-US" dirty="0"/>
              <a:t>, </a:t>
            </a:r>
            <a:r>
              <a:rPr lang="en-US" dirty="0" err="1"/>
              <a:t>verkur</a:t>
            </a:r>
            <a:r>
              <a:rPr lang="en-US" dirty="0"/>
              <a:t> </a:t>
            </a:r>
            <a:r>
              <a:rPr lang="en-US" dirty="0" err="1"/>
              <a:t>fyrir</a:t>
            </a:r>
            <a:r>
              <a:rPr lang="en-US" dirty="0"/>
              <a:t> </a:t>
            </a:r>
            <a:r>
              <a:rPr lang="en-US" dirty="0" err="1"/>
              <a:t>brjósti</a:t>
            </a:r>
            <a:r>
              <a:rPr lang="en-US" dirty="0"/>
              <a:t> </a:t>
            </a:r>
            <a:r>
              <a:rPr lang="en-US" dirty="0" err="1"/>
              <a:t>tengdur</a:t>
            </a:r>
            <a:r>
              <a:rPr lang="en-US" dirty="0"/>
              <a:t> </a:t>
            </a:r>
            <a:r>
              <a:rPr lang="en-US" dirty="0" err="1"/>
              <a:t>áreynslu</a:t>
            </a:r>
            <a:r>
              <a:rPr lang="en-US" dirty="0"/>
              <a:t> </a:t>
            </a:r>
          </a:p>
          <a:p>
            <a:pPr marL="342900" lvl="2" indent="0">
              <a:buNone/>
            </a:pPr>
            <a:endParaRPr lang="en-US" dirty="0"/>
          </a:p>
          <a:p>
            <a:pPr lvl="1"/>
            <a:r>
              <a:rPr lang="en-US" dirty="0" err="1">
                <a:solidFill>
                  <a:srgbClr val="FF3399"/>
                </a:solidFill>
              </a:rPr>
              <a:t>Yngri</a:t>
            </a:r>
            <a:r>
              <a:rPr lang="en-US" dirty="0">
                <a:solidFill>
                  <a:srgbClr val="FF3399"/>
                </a:solidFill>
              </a:rPr>
              <a:t> </a:t>
            </a:r>
            <a:r>
              <a:rPr lang="en-US" dirty="0" err="1">
                <a:solidFill>
                  <a:srgbClr val="FF3399"/>
                </a:solidFill>
              </a:rPr>
              <a:t>börn</a:t>
            </a:r>
            <a:r>
              <a:rPr lang="en-US" dirty="0">
                <a:solidFill>
                  <a:srgbClr val="FF3399"/>
                </a:solidFill>
              </a:rPr>
              <a:t> og </a:t>
            </a:r>
            <a:r>
              <a:rPr lang="en-US" dirty="0" err="1">
                <a:solidFill>
                  <a:srgbClr val="FF3399"/>
                </a:solidFill>
              </a:rPr>
              <a:t>ungbörn</a:t>
            </a:r>
            <a:endParaRPr lang="en-US" dirty="0">
              <a:solidFill>
                <a:srgbClr val="FF3399"/>
              </a:solidFill>
            </a:endParaRPr>
          </a:p>
          <a:p>
            <a:pPr lvl="2"/>
            <a:r>
              <a:rPr lang="en-US" dirty="0" err="1"/>
              <a:t>Bakflæði</a:t>
            </a:r>
            <a:r>
              <a:rPr lang="en-US" dirty="0"/>
              <a:t> –</a:t>
            </a:r>
            <a:r>
              <a:rPr lang="en-US" dirty="0" err="1"/>
              <a:t>lík</a:t>
            </a:r>
            <a:r>
              <a:rPr lang="en-US" dirty="0"/>
              <a:t>  </a:t>
            </a:r>
            <a:r>
              <a:rPr lang="en-US" dirty="0" err="1"/>
              <a:t>einkenni</a:t>
            </a:r>
            <a:endParaRPr lang="en-US" dirty="0"/>
          </a:p>
          <a:p>
            <a:pPr lvl="2"/>
            <a:r>
              <a:rPr lang="en-US" dirty="0" err="1"/>
              <a:t>Uppköst</a:t>
            </a:r>
            <a:endParaRPr lang="en-US" dirty="0"/>
          </a:p>
          <a:p>
            <a:pPr lvl="2"/>
            <a:r>
              <a:rPr lang="en-US" dirty="0" err="1"/>
              <a:t>Kviðverkir</a:t>
            </a:r>
            <a:endParaRPr lang="en-US" dirty="0"/>
          </a:p>
          <a:p>
            <a:pPr lvl="2"/>
            <a:r>
              <a:rPr lang="en-US" dirty="0"/>
              <a:t>Barn </a:t>
            </a:r>
            <a:r>
              <a:rPr lang="en-US" dirty="0" err="1"/>
              <a:t>neitar</a:t>
            </a:r>
            <a:r>
              <a:rPr lang="en-US" dirty="0"/>
              <a:t> </a:t>
            </a:r>
            <a:r>
              <a:rPr lang="en-US" dirty="0" err="1"/>
              <a:t>að</a:t>
            </a:r>
            <a:r>
              <a:rPr lang="en-US" dirty="0"/>
              <a:t> </a:t>
            </a:r>
            <a:r>
              <a:rPr lang="en-US" dirty="0" err="1"/>
              <a:t>borða</a:t>
            </a:r>
            <a:endParaRPr lang="en-US" dirty="0"/>
          </a:p>
          <a:p>
            <a:pPr lvl="2"/>
            <a:r>
              <a:rPr lang="en-US" dirty="0" err="1"/>
              <a:t>Vanþrif</a:t>
            </a:r>
            <a:endParaRPr lang="en-US" dirty="0"/>
          </a:p>
          <a:p>
            <a:pPr lvl="2"/>
            <a:endParaRPr lang="en-US" dirty="0"/>
          </a:p>
        </p:txBody>
      </p:sp>
    </p:spTree>
    <p:extLst>
      <p:ext uri="{BB962C8B-B14F-4D97-AF65-F5344CB8AC3E}">
        <p14:creationId xmlns:p14="http://schemas.microsoft.com/office/powerpoint/2010/main" xmlns="" val="13875089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Speglun</a:t>
            </a:r>
            <a:endParaRPr lang="en-US" dirty="0"/>
          </a:p>
        </p:txBody>
      </p:sp>
      <p:pic>
        <p:nvPicPr>
          <p:cNvPr id="4" name="Content Placeholder 3"/>
          <p:cNvPicPr>
            <a:picLocks noGrp="1" noChangeAspect="1"/>
          </p:cNvPicPr>
          <p:nvPr>
            <p:ph type="pic" idx="1"/>
          </p:nvPr>
        </p:nvPicPr>
        <p:blipFill>
          <a:blip r:embed="rId2"/>
          <a:srcRect t="22347" b="22347"/>
          <a:stretch>
            <a:fillRect/>
          </a:stretch>
        </p:blipFill>
        <p:spPr>
          <a:xfrm>
            <a:off x="1194117" y="2666048"/>
            <a:ext cx="3873574" cy="2486025"/>
          </a:xfrm>
          <a:prstGeom prst="rect">
            <a:avLst/>
          </a:prstGeom>
        </p:spPr>
      </p:pic>
      <p:sp>
        <p:nvSpPr>
          <p:cNvPr id="6" name="Text Placeholder 5"/>
          <p:cNvSpPr>
            <a:spLocks noGrp="1"/>
          </p:cNvSpPr>
          <p:nvPr>
            <p:ph type="body" sz="half" idx="2"/>
          </p:nvPr>
        </p:nvSpPr>
        <p:spPr/>
        <p:txBody>
          <a:bodyPr>
            <a:normAutofit fontScale="85000" lnSpcReduction="20000"/>
          </a:bodyPr>
          <a:lstStyle/>
          <a:p>
            <a:r>
              <a:rPr lang="en-US" sz="2100" b="1" dirty="0" err="1"/>
              <a:t>Rákir</a:t>
            </a:r>
            <a:endParaRPr lang="en-US" sz="2100" b="1" dirty="0"/>
          </a:p>
          <a:p>
            <a:r>
              <a:rPr lang="en-US" sz="2100" b="1" dirty="0" err="1"/>
              <a:t>Trachealization</a:t>
            </a:r>
            <a:r>
              <a:rPr lang="en-US" sz="2100" b="1" dirty="0"/>
              <a:t> / </a:t>
            </a:r>
            <a:r>
              <a:rPr lang="en-US" sz="2100" b="1" dirty="0" err="1"/>
              <a:t>Hringir</a:t>
            </a:r>
            <a:endParaRPr lang="en-US" sz="2100" b="1" dirty="0"/>
          </a:p>
          <a:p>
            <a:endParaRPr lang="en-US" sz="1800" b="1" dirty="0"/>
          </a:p>
          <a:p>
            <a:endParaRPr lang="en-US" dirty="0"/>
          </a:p>
          <a:p>
            <a:endParaRPr lang="en-US" dirty="0"/>
          </a:p>
          <a:p>
            <a:endParaRPr lang="en-US" dirty="0"/>
          </a:p>
          <a:p>
            <a:endParaRPr lang="en-US" dirty="0"/>
          </a:p>
          <a:p>
            <a:endParaRPr lang="en-US" dirty="0"/>
          </a:p>
          <a:p>
            <a:r>
              <a:rPr lang="en-US" sz="1950" dirty="0"/>
              <a:t>Reference: NASPGHAN Online Toolbox /JPGN</a:t>
            </a:r>
          </a:p>
          <a:p>
            <a:endParaRPr lang="en-US" dirty="0"/>
          </a:p>
        </p:txBody>
      </p:sp>
    </p:spTree>
    <p:extLst>
      <p:ext uri="{BB962C8B-B14F-4D97-AF65-F5344CB8AC3E}">
        <p14:creationId xmlns:p14="http://schemas.microsoft.com/office/powerpoint/2010/main" xmlns="" val="287091190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SPeglun</a:t>
            </a:r>
            <a:endParaRPr lang="en-US" dirty="0"/>
          </a:p>
        </p:txBody>
      </p:sp>
      <p:pic>
        <p:nvPicPr>
          <p:cNvPr id="4" name="Content Placeholder 3"/>
          <p:cNvPicPr>
            <a:picLocks noGrp="1" noChangeAspect="1"/>
          </p:cNvPicPr>
          <p:nvPr>
            <p:ph type="pic" idx="1"/>
          </p:nvPr>
        </p:nvPicPr>
        <p:blipFill>
          <a:blip r:embed="rId2"/>
          <a:srcRect t="20864" b="20864"/>
          <a:stretch>
            <a:fillRect/>
          </a:stretch>
        </p:blipFill>
        <p:spPr>
          <a:xfrm>
            <a:off x="1354455" y="2515871"/>
            <a:ext cx="4080857" cy="2619057"/>
          </a:xfrm>
          <a:prstGeom prst="rect">
            <a:avLst/>
          </a:prstGeom>
        </p:spPr>
      </p:pic>
      <p:sp>
        <p:nvSpPr>
          <p:cNvPr id="5" name="Text Placeholder 4"/>
          <p:cNvSpPr>
            <a:spLocks noGrp="1"/>
          </p:cNvSpPr>
          <p:nvPr>
            <p:ph type="body" sz="half" idx="2"/>
          </p:nvPr>
        </p:nvSpPr>
        <p:spPr/>
        <p:txBody>
          <a:bodyPr>
            <a:normAutofit/>
          </a:bodyPr>
          <a:lstStyle/>
          <a:p>
            <a:r>
              <a:rPr lang="en-US" sz="1800" b="1" dirty="0"/>
              <a:t>Eosinophilic abscesses</a:t>
            </a:r>
          </a:p>
          <a:p>
            <a:endParaRPr lang="en-US" dirty="0"/>
          </a:p>
          <a:p>
            <a:endParaRPr lang="en-US" dirty="0"/>
          </a:p>
          <a:p>
            <a:endParaRPr lang="en-US" dirty="0"/>
          </a:p>
          <a:p>
            <a:endParaRPr lang="en-US" dirty="0"/>
          </a:p>
          <a:p>
            <a:endParaRPr lang="en-US" dirty="0"/>
          </a:p>
          <a:p>
            <a:r>
              <a:rPr lang="en-US" sz="1200" dirty="0"/>
              <a:t>Reference: NASPGHAN Online Toolbox /JPGN</a:t>
            </a:r>
          </a:p>
          <a:p>
            <a:endParaRPr lang="en-US" dirty="0"/>
          </a:p>
        </p:txBody>
      </p:sp>
    </p:spTree>
    <p:extLst>
      <p:ext uri="{BB962C8B-B14F-4D97-AF65-F5344CB8AC3E}">
        <p14:creationId xmlns:p14="http://schemas.microsoft.com/office/powerpoint/2010/main" xmlns="" val="3501373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4B9A8B-C396-41FE-9FE9-1A1096BE547A}"/>
              </a:ext>
            </a:extLst>
          </p:cNvPr>
          <p:cNvSpPr>
            <a:spLocks noGrp="1"/>
          </p:cNvSpPr>
          <p:nvPr>
            <p:ph type="title"/>
          </p:nvPr>
        </p:nvSpPr>
        <p:spPr/>
        <p:txBody>
          <a:bodyPr anchor="ctr">
            <a:normAutofit/>
          </a:bodyPr>
          <a:lstStyle/>
          <a:p>
            <a:r>
              <a:rPr lang="is-IS" sz="2800">
                <a:solidFill>
                  <a:srgbClr val="EBEBEB"/>
                </a:solidFill>
              </a:rPr>
              <a:t>Uppeldi og umhverfi</a:t>
            </a:r>
            <a:endParaRPr lang="en-US" sz="2800">
              <a:solidFill>
                <a:srgbClr val="EBEBEB"/>
              </a:solidFill>
            </a:endParaRPr>
          </a:p>
        </p:txBody>
      </p:sp>
      <p:sp>
        <p:nvSpPr>
          <p:cNvPr id="3" name="Content Placeholder 2">
            <a:extLst>
              <a:ext uri="{FF2B5EF4-FFF2-40B4-BE49-F238E27FC236}">
                <a16:creationId xmlns:a16="http://schemas.microsoft.com/office/drawing/2014/main" xmlns="" id="{E39920D1-A4D9-4DE5-AB86-12AB42FBBEC4}"/>
              </a:ext>
            </a:extLst>
          </p:cNvPr>
          <p:cNvSpPr>
            <a:spLocks noGrp="1"/>
          </p:cNvSpPr>
          <p:nvPr>
            <p:ph idx="1"/>
          </p:nvPr>
        </p:nvSpPr>
        <p:spPr/>
        <p:txBody>
          <a:bodyPr anchor="ctr">
            <a:normAutofit fontScale="92500" lnSpcReduction="20000"/>
          </a:bodyPr>
          <a:lstStyle/>
          <a:p>
            <a:r>
              <a:rPr lang="is-IS" sz="1700" dirty="0"/>
              <a:t>Börn fólks með IBS og börn sem koma úr fjölskyldum með aukna tíðni veikinda </a:t>
            </a:r>
          </a:p>
          <a:p>
            <a:pPr lvl="1"/>
            <a:r>
              <a:rPr lang="is-IS" sz="1700" dirty="0"/>
              <a:t>Almennt meiri einkenni frá </a:t>
            </a:r>
            <a:r>
              <a:rPr lang="is-IS" sz="1700" dirty="0" err="1"/>
              <a:t>meltingarfærum</a:t>
            </a:r>
            <a:r>
              <a:rPr lang="is-IS" sz="1700" dirty="0"/>
              <a:t> og utan </a:t>
            </a:r>
            <a:r>
              <a:rPr lang="is-IS" sz="1700" dirty="0" err="1"/>
              <a:t>meltingarvegar</a:t>
            </a:r>
            <a:endParaRPr lang="is-IS" sz="1700" dirty="0"/>
          </a:p>
          <a:p>
            <a:pPr lvl="1"/>
            <a:r>
              <a:rPr lang="is-IS" sz="1700" dirty="0"/>
              <a:t>Fleiri veikindadagar og læknisheimsóknir</a:t>
            </a:r>
          </a:p>
          <a:p>
            <a:r>
              <a:rPr lang="is-IS" sz="1700" dirty="0"/>
              <a:t>Viðbrögð foreldra eru jákvæð styrking við veikindahegðun</a:t>
            </a:r>
          </a:p>
          <a:p>
            <a:pPr lvl="1"/>
            <a:r>
              <a:rPr lang="is-IS" sz="1700" dirty="0"/>
              <a:t>Tíðar spurningar um líðan</a:t>
            </a:r>
          </a:p>
          <a:p>
            <a:pPr lvl="1"/>
            <a:r>
              <a:rPr lang="is-IS" sz="1700" dirty="0"/>
              <a:t>Aukin athygli</a:t>
            </a:r>
          </a:p>
          <a:p>
            <a:pPr lvl="1"/>
            <a:r>
              <a:rPr lang="is-IS" sz="1700" dirty="0"/>
              <a:t>Leyfi til að sleppa skóla og tómstundum</a:t>
            </a:r>
          </a:p>
          <a:p>
            <a:r>
              <a:rPr lang="is-IS" sz="1700" dirty="0"/>
              <a:t>Ótti foreldra eykur áhyggjur barna vegna eðlilegra líkamlegra </a:t>
            </a:r>
            <a:r>
              <a:rPr lang="is-IS" sz="1700" dirty="0" err="1"/>
              <a:t>skynjana</a:t>
            </a:r>
            <a:r>
              <a:rPr lang="is-IS" sz="1700" dirty="0"/>
              <a:t> eða smávægilegra einkenna sem leiðir til </a:t>
            </a:r>
            <a:r>
              <a:rPr lang="is-IS" sz="1700" dirty="0" err="1"/>
              <a:t>versnunar</a:t>
            </a:r>
            <a:r>
              <a:rPr lang="is-IS" sz="1700" dirty="0"/>
              <a:t> á einkennum</a:t>
            </a:r>
            <a:endParaRPr lang="en-US" sz="1700" dirty="0"/>
          </a:p>
        </p:txBody>
      </p:sp>
    </p:spTree>
    <p:extLst>
      <p:ext uri="{BB962C8B-B14F-4D97-AF65-F5344CB8AC3E}">
        <p14:creationId xmlns:p14="http://schemas.microsoft.com/office/powerpoint/2010/main" xmlns="" val="339351307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SPEGLUN</a:t>
            </a:r>
          </a:p>
        </p:txBody>
      </p:sp>
      <p:pic>
        <p:nvPicPr>
          <p:cNvPr id="4" name="Content Placeholder 3"/>
          <p:cNvPicPr>
            <a:picLocks noGrp="1" noChangeAspect="1"/>
          </p:cNvPicPr>
          <p:nvPr>
            <p:ph type="pic" idx="1"/>
          </p:nvPr>
        </p:nvPicPr>
        <p:blipFill>
          <a:blip r:embed="rId2"/>
          <a:srcRect t="16426" b="16426"/>
          <a:stretch>
            <a:fillRect/>
          </a:stretch>
        </p:blipFill>
        <p:spPr>
          <a:prstGeom prst="rect">
            <a:avLst/>
          </a:prstGeom>
        </p:spPr>
      </p:pic>
      <p:sp>
        <p:nvSpPr>
          <p:cNvPr id="5" name="Text Placeholder 4"/>
          <p:cNvSpPr>
            <a:spLocks noGrp="1"/>
          </p:cNvSpPr>
          <p:nvPr>
            <p:ph type="body" sz="half" idx="2"/>
          </p:nvPr>
        </p:nvSpPr>
        <p:spPr/>
        <p:txBody>
          <a:bodyPr/>
          <a:lstStyle/>
          <a:p>
            <a:r>
              <a:rPr lang="en-US" sz="1800" b="1" dirty="0"/>
              <a:t>Esophageal stricture</a:t>
            </a:r>
          </a:p>
          <a:p>
            <a:endParaRPr lang="en-US" dirty="0"/>
          </a:p>
          <a:p>
            <a:endParaRPr lang="en-US" dirty="0"/>
          </a:p>
          <a:p>
            <a:endParaRPr lang="en-US" dirty="0"/>
          </a:p>
          <a:p>
            <a:endParaRPr lang="en-US" dirty="0"/>
          </a:p>
          <a:p>
            <a:endParaRPr lang="en-US" dirty="0"/>
          </a:p>
          <a:p>
            <a:r>
              <a:rPr lang="en-US" sz="1200" dirty="0"/>
              <a:t>Reference: NASPGHAN Online Toolbox /JPGN</a:t>
            </a:r>
          </a:p>
          <a:p>
            <a:endParaRPr lang="en-US" dirty="0"/>
          </a:p>
        </p:txBody>
      </p:sp>
    </p:spTree>
    <p:extLst>
      <p:ext uri="{BB962C8B-B14F-4D97-AF65-F5344CB8AC3E}">
        <p14:creationId xmlns:p14="http://schemas.microsoft.com/office/powerpoint/2010/main" xmlns="" val="231419310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VEFJAmeinafræði</a:t>
            </a:r>
            <a:endParaRPr lang="en-US" dirty="0"/>
          </a:p>
        </p:txBody>
      </p:sp>
      <p:sp>
        <p:nvSpPr>
          <p:cNvPr id="3" name="Content Placeholder 2"/>
          <p:cNvSpPr>
            <a:spLocks noGrp="1"/>
          </p:cNvSpPr>
          <p:nvPr>
            <p:ph idx="1"/>
          </p:nvPr>
        </p:nvSpPr>
        <p:spPr/>
        <p:txBody>
          <a:bodyPr/>
          <a:lstStyle/>
          <a:p>
            <a:pPr marL="0" indent="0">
              <a:buNone/>
            </a:pPr>
            <a:r>
              <a:rPr lang="en-US" dirty="0"/>
              <a:t>Eosinophilia H&amp;E </a:t>
            </a:r>
            <a:r>
              <a:rPr lang="en-US" dirty="0" err="1"/>
              <a:t>litun</a:t>
            </a:r>
            <a:endParaRPr lang="en-US" dirty="0"/>
          </a:p>
        </p:txBody>
      </p:sp>
      <p:pic>
        <p:nvPicPr>
          <p:cNvPr id="5" name="Picture 4"/>
          <p:cNvPicPr>
            <a:picLocks noChangeAspect="1"/>
          </p:cNvPicPr>
          <p:nvPr/>
        </p:nvPicPr>
        <p:blipFill>
          <a:blip r:embed="rId2"/>
          <a:stretch>
            <a:fillRect/>
          </a:stretch>
        </p:blipFill>
        <p:spPr>
          <a:xfrm>
            <a:off x="2593994" y="2366010"/>
            <a:ext cx="4186854" cy="3119150"/>
          </a:xfrm>
          <a:prstGeom prst="rect">
            <a:avLst/>
          </a:prstGeom>
        </p:spPr>
      </p:pic>
      <p:sp>
        <p:nvSpPr>
          <p:cNvPr id="6" name="TextBox 5"/>
          <p:cNvSpPr txBox="1"/>
          <p:nvPr/>
        </p:nvSpPr>
        <p:spPr>
          <a:xfrm>
            <a:off x="6900862" y="5186363"/>
            <a:ext cx="2065973" cy="507831"/>
          </a:xfrm>
          <a:prstGeom prst="rect">
            <a:avLst/>
          </a:prstGeom>
          <a:noFill/>
        </p:spPr>
        <p:txBody>
          <a:bodyPr wrap="square" rtlCol="0">
            <a:spAutoFit/>
          </a:bodyPr>
          <a:lstStyle/>
          <a:p>
            <a:r>
              <a:rPr lang="en-US" sz="1350"/>
              <a:t>Source:</a:t>
            </a:r>
          </a:p>
          <a:p>
            <a:r>
              <a:rPr lang="en-US" sz="1350"/>
              <a:t>NASPGHAN foundation</a:t>
            </a:r>
            <a:endParaRPr lang="en-US" sz="1350" dirty="0"/>
          </a:p>
        </p:txBody>
      </p:sp>
    </p:spTree>
    <p:extLst>
      <p:ext uri="{BB962C8B-B14F-4D97-AF65-F5344CB8AC3E}">
        <p14:creationId xmlns:p14="http://schemas.microsoft.com/office/powerpoint/2010/main" xmlns="" val="348042398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Eosinophilia í </a:t>
            </a:r>
            <a:r>
              <a:rPr lang="en-US" dirty="0" err="1"/>
              <a:t>vélinda</a:t>
            </a:r>
            <a:r>
              <a:rPr lang="en-US" dirty="0"/>
              <a:t> </a:t>
            </a:r>
            <a:br>
              <a:rPr lang="en-US" dirty="0"/>
            </a:br>
            <a:r>
              <a:rPr lang="en-US" dirty="0"/>
              <a:t>-</a:t>
            </a:r>
            <a:r>
              <a:rPr lang="en-US" dirty="0" err="1"/>
              <a:t>mismunagreining</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a:p>
          <a:p>
            <a:r>
              <a:rPr lang="en-US" dirty="0" err="1"/>
              <a:t>Bakflæðissjúkdómur</a:t>
            </a:r>
            <a:endParaRPr lang="en-US" dirty="0"/>
          </a:p>
          <a:p>
            <a:r>
              <a:rPr lang="en-US" dirty="0"/>
              <a:t>Celiac </a:t>
            </a:r>
            <a:r>
              <a:rPr lang="en-US" dirty="0" err="1"/>
              <a:t>sjúkdómur</a:t>
            </a:r>
            <a:endParaRPr lang="en-US" dirty="0"/>
          </a:p>
          <a:p>
            <a:r>
              <a:rPr lang="en-US" dirty="0"/>
              <a:t>Eosinophilic gastroenteritis </a:t>
            </a:r>
          </a:p>
          <a:p>
            <a:r>
              <a:rPr lang="en-US" dirty="0"/>
              <a:t>Crohn’s </a:t>
            </a:r>
            <a:r>
              <a:rPr lang="en-US" dirty="0" err="1"/>
              <a:t>sjúkdómur</a:t>
            </a:r>
            <a:endParaRPr lang="en-US" dirty="0"/>
          </a:p>
          <a:p>
            <a:r>
              <a:rPr lang="en-US" dirty="0" err="1"/>
              <a:t>Hypereosinophilic</a:t>
            </a:r>
            <a:r>
              <a:rPr lang="en-US" dirty="0"/>
              <a:t> syndrome </a:t>
            </a:r>
          </a:p>
          <a:p>
            <a:r>
              <a:rPr lang="en-US" dirty="0"/>
              <a:t>Achalasia </a:t>
            </a:r>
          </a:p>
          <a:p>
            <a:r>
              <a:rPr lang="en-US" dirty="0"/>
              <a:t>Vasculitis, pemphigus, connective tissue disease </a:t>
            </a:r>
          </a:p>
          <a:p>
            <a:r>
              <a:rPr lang="en-US" dirty="0" err="1"/>
              <a:t>Sýking</a:t>
            </a:r>
            <a:endParaRPr lang="en-US" dirty="0"/>
          </a:p>
          <a:p>
            <a:r>
              <a:rPr lang="en-US" dirty="0"/>
              <a:t>Graft Versus Host Disease</a:t>
            </a:r>
          </a:p>
          <a:p>
            <a:endParaRPr lang="en-US" dirty="0"/>
          </a:p>
        </p:txBody>
      </p:sp>
    </p:spTree>
    <p:extLst>
      <p:ext uri="{BB962C8B-B14F-4D97-AF65-F5344CB8AC3E}">
        <p14:creationId xmlns:p14="http://schemas.microsoft.com/office/powerpoint/2010/main" xmlns="" val="71373652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Meðferð</a:t>
            </a:r>
            <a:endParaRPr lang="en-US" dirty="0"/>
          </a:p>
        </p:txBody>
      </p:sp>
      <p:sp>
        <p:nvSpPr>
          <p:cNvPr id="3" name="Content Placeholder 2"/>
          <p:cNvSpPr>
            <a:spLocks noGrp="1"/>
          </p:cNvSpPr>
          <p:nvPr>
            <p:ph idx="1"/>
          </p:nvPr>
        </p:nvSpPr>
        <p:spPr/>
        <p:txBody>
          <a:bodyPr>
            <a:normAutofit/>
          </a:bodyPr>
          <a:lstStyle/>
          <a:p>
            <a:pPr lvl="1"/>
            <a:r>
              <a:rPr lang="en-US" dirty="0"/>
              <a:t>PPI </a:t>
            </a:r>
          </a:p>
          <a:p>
            <a:pPr lvl="2"/>
            <a:r>
              <a:rPr lang="en-US" dirty="0"/>
              <a:t>omeprazole 20-40 mg </a:t>
            </a:r>
            <a:r>
              <a:rPr lang="en-US" dirty="0" err="1"/>
              <a:t>daglega</a:t>
            </a:r>
            <a:r>
              <a:rPr lang="en-US" dirty="0"/>
              <a:t> </a:t>
            </a:r>
            <a:r>
              <a:rPr lang="en-US" dirty="0" err="1"/>
              <a:t>eða</a:t>
            </a:r>
            <a:r>
              <a:rPr lang="en-US" dirty="0"/>
              <a:t> </a:t>
            </a:r>
            <a:r>
              <a:rPr lang="en-US" dirty="0" err="1"/>
              <a:t>annað</a:t>
            </a:r>
            <a:r>
              <a:rPr lang="en-US" dirty="0"/>
              <a:t> </a:t>
            </a:r>
            <a:r>
              <a:rPr lang="en-US" dirty="0" err="1"/>
              <a:t>sambærilegt</a:t>
            </a:r>
            <a:endParaRPr lang="en-US" dirty="0"/>
          </a:p>
          <a:p>
            <a:pPr lvl="2"/>
            <a:r>
              <a:rPr lang="en-US" dirty="0"/>
              <a:t>1 </a:t>
            </a:r>
            <a:r>
              <a:rPr lang="en-US" dirty="0" err="1"/>
              <a:t>til</a:t>
            </a:r>
            <a:r>
              <a:rPr lang="en-US" dirty="0"/>
              <a:t> 2 mg/kg </a:t>
            </a:r>
            <a:r>
              <a:rPr lang="en-US" dirty="0" err="1"/>
              <a:t>daglega</a:t>
            </a:r>
            <a:r>
              <a:rPr lang="en-US" dirty="0"/>
              <a:t> </a:t>
            </a:r>
            <a:r>
              <a:rPr lang="en-US" dirty="0" err="1"/>
              <a:t>fyrir</a:t>
            </a:r>
            <a:r>
              <a:rPr lang="en-US" dirty="0"/>
              <a:t> </a:t>
            </a:r>
            <a:r>
              <a:rPr lang="en-US" dirty="0" err="1"/>
              <a:t>börn</a:t>
            </a:r>
            <a:endParaRPr lang="en-US" dirty="0"/>
          </a:p>
          <a:p>
            <a:pPr lvl="1"/>
            <a:r>
              <a:rPr lang="en-US" dirty="0"/>
              <a:t>Recommended PPI dose in children is 1-2 mg/kg or equivalent</a:t>
            </a:r>
          </a:p>
          <a:p>
            <a:pPr lvl="1"/>
            <a:r>
              <a:rPr lang="en-US" dirty="0" err="1"/>
              <a:t>Staðbundin</a:t>
            </a:r>
            <a:r>
              <a:rPr lang="en-US" dirty="0"/>
              <a:t> </a:t>
            </a:r>
            <a:r>
              <a:rPr lang="en-US" dirty="0" err="1"/>
              <a:t>sterameðferð</a:t>
            </a:r>
            <a:endParaRPr lang="en-US" dirty="0"/>
          </a:p>
          <a:p>
            <a:pPr lvl="2"/>
            <a:r>
              <a:rPr lang="en-US" dirty="0"/>
              <a:t>Budesonide slurry, fluticasone </a:t>
            </a:r>
            <a:r>
              <a:rPr lang="en-US" dirty="0" err="1"/>
              <a:t>úða</a:t>
            </a:r>
            <a:r>
              <a:rPr lang="en-US" dirty="0"/>
              <a:t> </a:t>
            </a:r>
            <a:r>
              <a:rPr lang="en-US" dirty="0" err="1"/>
              <a:t>kyngt</a:t>
            </a:r>
            <a:r>
              <a:rPr lang="en-US" dirty="0"/>
              <a:t>, </a:t>
            </a:r>
            <a:r>
              <a:rPr lang="en-US" dirty="0" err="1"/>
              <a:t>tafla</a:t>
            </a:r>
            <a:r>
              <a:rPr lang="en-US" dirty="0"/>
              <a:t> </a:t>
            </a:r>
            <a:r>
              <a:rPr lang="en-US" dirty="0" err="1"/>
              <a:t>sem</a:t>
            </a:r>
            <a:r>
              <a:rPr lang="en-US" dirty="0"/>
              <a:t> </a:t>
            </a:r>
            <a:r>
              <a:rPr lang="en-US" dirty="0" err="1"/>
              <a:t>leysist</a:t>
            </a:r>
            <a:r>
              <a:rPr lang="en-US" dirty="0"/>
              <a:t> í </a:t>
            </a:r>
            <a:r>
              <a:rPr lang="en-US" dirty="0" err="1"/>
              <a:t>vélinda</a:t>
            </a:r>
            <a:endParaRPr lang="en-US" dirty="0"/>
          </a:p>
          <a:p>
            <a:pPr lvl="1"/>
            <a:r>
              <a:rPr lang="en-US" dirty="0"/>
              <a:t>Elemental </a:t>
            </a:r>
            <a:r>
              <a:rPr lang="en-US" dirty="0" err="1"/>
              <a:t>næring</a:t>
            </a:r>
            <a:endParaRPr lang="en-US" dirty="0"/>
          </a:p>
          <a:p>
            <a:pPr lvl="1"/>
            <a:r>
              <a:rPr lang="en-US" dirty="0"/>
              <a:t>Six food elimination diet </a:t>
            </a:r>
          </a:p>
          <a:p>
            <a:pPr lvl="2"/>
            <a:r>
              <a:rPr lang="en-US" dirty="0" err="1">
                <a:solidFill>
                  <a:srgbClr val="FF3399"/>
                </a:solidFill>
              </a:rPr>
              <a:t>Börn</a:t>
            </a:r>
            <a:r>
              <a:rPr lang="en-US" dirty="0">
                <a:solidFill>
                  <a:srgbClr val="FF3399"/>
                </a:solidFill>
              </a:rPr>
              <a:t>: </a:t>
            </a:r>
            <a:r>
              <a:rPr lang="en-US" dirty="0" err="1"/>
              <a:t>Mjólkurprótein</a:t>
            </a:r>
            <a:r>
              <a:rPr lang="en-US" dirty="0"/>
              <a:t>, egg, </a:t>
            </a:r>
            <a:r>
              <a:rPr lang="en-US" dirty="0" err="1"/>
              <a:t>hveiti</a:t>
            </a:r>
            <a:r>
              <a:rPr lang="en-US" dirty="0"/>
              <a:t>, soja, </a:t>
            </a:r>
            <a:r>
              <a:rPr lang="en-US" dirty="0" err="1"/>
              <a:t>jarðhnetur</a:t>
            </a:r>
            <a:r>
              <a:rPr lang="en-US" dirty="0"/>
              <a:t> / </a:t>
            </a:r>
            <a:r>
              <a:rPr lang="en-US" dirty="0" err="1"/>
              <a:t>trjáhnetur</a:t>
            </a:r>
            <a:r>
              <a:rPr lang="en-US" dirty="0"/>
              <a:t>, </a:t>
            </a:r>
            <a:r>
              <a:rPr lang="en-US" dirty="0" err="1"/>
              <a:t>fiskur</a:t>
            </a:r>
            <a:endParaRPr lang="en-US" dirty="0"/>
          </a:p>
          <a:p>
            <a:pPr lvl="2"/>
            <a:r>
              <a:rPr lang="en-US" dirty="0" err="1">
                <a:solidFill>
                  <a:srgbClr val="FF3399"/>
                </a:solidFill>
              </a:rPr>
              <a:t>Fullorðnir</a:t>
            </a:r>
            <a:r>
              <a:rPr lang="en-US" dirty="0">
                <a:solidFill>
                  <a:srgbClr val="FF3399"/>
                </a:solidFill>
              </a:rPr>
              <a:t>: </a:t>
            </a:r>
            <a:r>
              <a:rPr lang="en-US" dirty="0" err="1"/>
              <a:t>Hveiti</a:t>
            </a:r>
            <a:r>
              <a:rPr lang="en-US" dirty="0"/>
              <a:t>,  </a:t>
            </a:r>
            <a:r>
              <a:rPr lang="en-US" dirty="0" err="1"/>
              <a:t>mjólkurprótein</a:t>
            </a:r>
            <a:r>
              <a:rPr lang="en-US" dirty="0"/>
              <a:t>, soja, </a:t>
            </a:r>
            <a:r>
              <a:rPr lang="en-US" dirty="0" err="1"/>
              <a:t>jarðhnetur</a:t>
            </a:r>
            <a:r>
              <a:rPr lang="en-US" dirty="0"/>
              <a:t> / </a:t>
            </a:r>
            <a:r>
              <a:rPr lang="en-US" dirty="0" err="1"/>
              <a:t>trjáhnetur,egg</a:t>
            </a:r>
            <a:r>
              <a:rPr lang="en-US" dirty="0"/>
              <a:t>, </a:t>
            </a:r>
            <a:r>
              <a:rPr lang="en-US" dirty="0" err="1"/>
              <a:t>fiskur</a:t>
            </a:r>
            <a:r>
              <a:rPr lang="en-US" dirty="0"/>
              <a:t>  </a:t>
            </a:r>
          </a:p>
          <a:p>
            <a:pPr lvl="1"/>
            <a:r>
              <a:rPr lang="en-US" dirty="0" err="1"/>
              <a:t>Líftæknilyf</a:t>
            </a:r>
            <a:r>
              <a:rPr lang="en-US" dirty="0"/>
              <a:t> </a:t>
            </a:r>
            <a:r>
              <a:rPr lang="en-US" dirty="0" err="1"/>
              <a:t>til</a:t>
            </a:r>
            <a:r>
              <a:rPr lang="en-US" dirty="0"/>
              <a:t> </a:t>
            </a:r>
            <a:r>
              <a:rPr lang="en-US" dirty="0" err="1"/>
              <a:t>rannsókna</a:t>
            </a:r>
            <a:endParaRPr lang="en-US" dirty="0"/>
          </a:p>
          <a:p>
            <a:endParaRPr lang="en-US" dirty="0"/>
          </a:p>
        </p:txBody>
      </p:sp>
    </p:spTree>
    <p:extLst>
      <p:ext uri="{BB962C8B-B14F-4D97-AF65-F5344CB8AC3E}">
        <p14:creationId xmlns:p14="http://schemas.microsoft.com/office/powerpoint/2010/main" xmlns="" val="382746532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B7CF6B-D3CA-44A5-BB7A-5420B1ED6067}"/>
              </a:ext>
            </a:extLst>
          </p:cNvPr>
          <p:cNvSpPr>
            <a:spLocks noGrp="1"/>
          </p:cNvSpPr>
          <p:nvPr>
            <p:ph type="title"/>
          </p:nvPr>
        </p:nvSpPr>
        <p:spPr/>
        <p:txBody>
          <a:bodyPr/>
          <a:lstStyle/>
          <a:p>
            <a:r>
              <a:rPr lang="is-IS" dirty="0"/>
              <a:t>Heimildir</a:t>
            </a:r>
            <a:endParaRPr lang="en-US" dirty="0"/>
          </a:p>
        </p:txBody>
      </p:sp>
      <p:sp>
        <p:nvSpPr>
          <p:cNvPr id="3" name="Content Placeholder 2">
            <a:extLst>
              <a:ext uri="{FF2B5EF4-FFF2-40B4-BE49-F238E27FC236}">
                <a16:creationId xmlns:a16="http://schemas.microsoft.com/office/drawing/2014/main" xmlns="" id="{85389282-A852-440F-AF19-2FC86FD3A56F}"/>
              </a:ext>
            </a:extLst>
          </p:cNvPr>
          <p:cNvSpPr>
            <a:spLocks noGrp="1"/>
          </p:cNvSpPr>
          <p:nvPr>
            <p:ph idx="1"/>
          </p:nvPr>
        </p:nvSpPr>
        <p:spPr/>
        <p:txBody>
          <a:bodyPr>
            <a:normAutofit/>
          </a:bodyPr>
          <a:lstStyle/>
          <a:p>
            <a:r>
              <a:rPr lang="en-US" sz="1400" dirty="0"/>
              <a:t>Jeffrey S. </a:t>
            </a:r>
            <a:r>
              <a:rPr lang="en-US" sz="1400" dirty="0" err="1"/>
              <a:t>Hyams</a:t>
            </a:r>
            <a:r>
              <a:rPr lang="en-US" sz="1400" dirty="0"/>
              <a:t>, Carlo Di Lorenzo, Miguel Saps, Robert J. Shulman, Annamaria </a:t>
            </a:r>
            <a:r>
              <a:rPr lang="en-US" sz="1400" dirty="0" err="1"/>
              <a:t>Staiano</a:t>
            </a:r>
            <a:r>
              <a:rPr lang="en-US" sz="1400" dirty="0"/>
              <a:t> and Miranda van Tilburg. </a:t>
            </a:r>
            <a:r>
              <a:rPr lang="en-US" sz="1400" u="sng" dirty="0"/>
              <a:t>Childhood Functional Gastrointestinal Disorders: Child/ Adolescent</a:t>
            </a:r>
            <a:r>
              <a:rPr lang="en-US" sz="1400" i="1" u="sng" dirty="0"/>
              <a:t>. </a:t>
            </a:r>
            <a:r>
              <a:rPr lang="en-US" sz="1400" i="1" dirty="0"/>
              <a:t>Gastroenterology 2016;150:1456–1468.</a:t>
            </a:r>
          </a:p>
          <a:p>
            <a:r>
              <a:rPr lang="en-US" sz="1400" i="1" dirty="0" err="1"/>
              <a:t>Hyams</a:t>
            </a:r>
            <a:r>
              <a:rPr lang="en-US" sz="1400" i="1" dirty="0"/>
              <a:t>, Jeffrey S., Wyllie, Robert., Kay, Marsha., Pediatric Gastroenterology and Liver Disease. 5</a:t>
            </a:r>
            <a:r>
              <a:rPr lang="en-US" sz="1400" i="1" baseline="30000" dirty="0"/>
              <a:t>th</a:t>
            </a:r>
            <a:r>
              <a:rPr lang="en-US" sz="1400" i="1" dirty="0"/>
              <a:t> edition. 2016. </a:t>
            </a:r>
          </a:p>
          <a:p>
            <a:r>
              <a:rPr lang="en-US" sz="1400" i="1" dirty="0"/>
              <a:t>Theromefoundation.org</a:t>
            </a:r>
          </a:p>
          <a:p>
            <a:r>
              <a:rPr lang="en-US" sz="1400" dirty="0"/>
              <a:t>Bonilla, Silvana; </a:t>
            </a:r>
            <a:r>
              <a:rPr lang="en-US" sz="1400" dirty="0" err="1"/>
              <a:t>Nurko</a:t>
            </a:r>
            <a:r>
              <a:rPr lang="en-US" sz="1400" dirty="0"/>
              <a:t>, Samuel. </a:t>
            </a:r>
            <a:r>
              <a:rPr lang="en-US" sz="1400" u="sng" dirty="0"/>
              <a:t>Focus on the use of antidepressants to treat pediatric functional abdominal pain: current perspectives.</a:t>
            </a:r>
            <a:r>
              <a:rPr lang="en-US" sz="1400" dirty="0"/>
              <a:t> </a:t>
            </a:r>
            <a:r>
              <a:rPr lang="en-US" sz="1400" i="1" dirty="0"/>
              <a:t>Clin. Exp. Gastroenterol. </a:t>
            </a:r>
            <a:r>
              <a:rPr lang="en-US" sz="1400" dirty="0"/>
              <a:t>2018: 11; 365-372.</a:t>
            </a:r>
          </a:p>
          <a:p>
            <a:endParaRPr lang="en-US" sz="1200" i="1" dirty="0"/>
          </a:p>
        </p:txBody>
      </p:sp>
    </p:spTree>
    <p:extLst>
      <p:ext uri="{BB962C8B-B14F-4D97-AF65-F5344CB8AC3E}">
        <p14:creationId xmlns:p14="http://schemas.microsoft.com/office/powerpoint/2010/main" xmlns="" val="90662480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Heimildir</a:t>
            </a:r>
          </a:p>
        </p:txBody>
      </p:sp>
      <p:sp>
        <p:nvSpPr>
          <p:cNvPr id="3" name="Content Placeholder 2"/>
          <p:cNvSpPr>
            <a:spLocks noGrp="1"/>
          </p:cNvSpPr>
          <p:nvPr>
            <p:ph idx="1"/>
          </p:nvPr>
        </p:nvSpPr>
        <p:spPr/>
        <p:txBody>
          <a:bodyPr>
            <a:normAutofit/>
          </a:bodyPr>
          <a:lstStyle/>
          <a:p>
            <a:pPr marL="0" indent="0"/>
            <a:r>
              <a:rPr lang="is-IS" sz="1800" dirty="0" err="1" smtClean="0"/>
              <a:t>Croffie</a:t>
            </a:r>
            <a:r>
              <a:rPr lang="is-IS" sz="1800" dirty="0" smtClean="0"/>
              <a:t> </a:t>
            </a:r>
            <a:r>
              <a:rPr lang="is-IS" sz="1800" dirty="0"/>
              <a:t>JM.  </a:t>
            </a:r>
            <a:r>
              <a:rPr lang="is-IS" sz="1800" dirty="0" err="1"/>
              <a:t>Pediatric</a:t>
            </a:r>
            <a:r>
              <a:rPr lang="is-IS" sz="1800" dirty="0"/>
              <a:t> </a:t>
            </a:r>
            <a:r>
              <a:rPr lang="is-IS" sz="1800" dirty="0" err="1"/>
              <a:t>Gastrointestinal</a:t>
            </a:r>
            <a:r>
              <a:rPr lang="is-IS" sz="1800" dirty="0"/>
              <a:t> </a:t>
            </a:r>
            <a:r>
              <a:rPr lang="is-IS" sz="1800" dirty="0" err="1"/>
              <a:t>Disease</a:t>
            </a:r>
            <a:r>
              <a:rPr lang="is-IS" sz="1800" dirty="0"/>
              <a:t>. </a:t>
            </a:r>
            <a:r>
              <a:rPr lang="is-IS" sz="1800" dirty="0" err="1"/>
              <a:t>Fourth</a:t>
            </a:r>
            <a:r>
              <a:rPr lang="is-IS" sz="1800" dirty="0"/>
              <a:t> </a:t>
            </a:r>
            <a:r>
              <a:rPr lang="is-IS" sz="1800" dirty="0" err="1"/>
              <a:t>ed</a:t>
            </a:r>
            <a:r>
              <a:rPr lang="is-IS" sz="1800" dirty="0"/>
              <a:t>; 2004. </a:t>
            </a:r>
          </a:p>
          <a:p>
            <a:pPr marL="0" indent="0"/>
            <a:r>
              <a:rPr lang="en-US" sz="1800" dirty="0" err="1" smtClean="0"/>
              <a:t>Mugie</a:t>
            </a:r>
            <a:r>
              <a:rPr lang="en-US" sz="1800" dirty="0" smtClean="0"/>
              <a:t> </a:t>
            </a:r>
            <a:r>
              <a:rPr lang="en-US" sz="1800" dirty="0"/>
              <a:t>SM, </a:t>
            </a:r>
            <a:r>
              <a:rPr lang="en-US" sz="1800" dirty="0" err="1"/>
              <a:t>Benninga</a:t>
            </a:r>
            <a:r>
              <a:rPr lang="en-US" sz="1800" dirty="0"/>
              <a:t> MA, Lorenzo CD. Epidemiology of constipation in children and adults: a systematic review. Best </a:t>
            </a:r>
            <a:r>
              <a:rPr lang="en-US" sz="1800" dirty="0" err="1"/>
              <a:t>Pract</a:t>
            </a:r>
            <a:r>
              <a:rPr lang="en-US" sz="1800" dirty="0"/>
              <a:t> Res Clin Gastroenterol, 25 (2011).</a:t>
            </a:r>
            <a:endParaRPr lang="is-IS" sz="1800" dirty="0"/>
          </a:p>
          <a:p>
            <a:pPr marL="0" indent="0"/>
            <a:r>
              <a:rPr lang="is-IS" sz="1800" dirty="0" err="1" smtClean="0"/>
              <a:t>Turco</a:t>
            </a:r>
            <a:r>
              <a:rPr lang="is-IS" sz="1800" dirty="0" smtClean="0"/>
              <a:t> </a:t>
            </a:r>
            <a:r>
              <a:rPr lang="is-IS" sz="1800" dirty="0"/>
              <a:t>R, </a:t>
            </a:r>
            <a:r>
              <a:rPr lang="is-IS" sz="1800" dirty="0" err="1"/>
              <a:t>Miele</a:t>
            </a:r>
            <a:r>
              <a:rPr lang="is-IS" sz="1800" dirty="0"/>
              <a:t> E, </a:t>
            </a:r>
            <a:r>
              <a:rPr lang="is-IS" sz="1800" dirty="0" err="1"/>
              <a:t>Russo</a:t>
            </a:r>
            <a:r>
              <a:rPr lang="is-IS" sz="1800" dirty="0"/>
              <a:t> M, </a:t>
            </a:r>
            <a:r>
              <a:rPr lang="is-IS" sz="1800" i="1" dirty="0"/>
              <a:t>et </a:t>
            </a:r>
            <a:r>
              <a:rPr lang="is-IS" sz="1800" i="1" dirty="0" err="1"/>
              <a:t>al.</a:t>
            </a:r>
            <a:r>
              <a:rPr lang="is-IS" sz="1800" dirty="0" err="1"/>
              <a:t>Early-life</a:t>
            </a:r>
            <a:r>
              <a:rPr lang="is-IS" sz="1800" dirty="0"/>
              <a:t> </a:t>
            </a:r>
            <a:r>
              <a:rPr lang="is-IS" sz="1800" dirty="0" err="1"/>
              <a:t>factors</a:t>
            </a:r>
            <a:r>
              <a:rPr lang="is-IS" sz="1800" dirty="0"/>
              <a:t> </a:t>
            </a:r>
            <a:r>
              <a:rPr lang="is-IS" sz="1800" dirty="0" err="1"/>
              <a:t>associated</a:t>
            </a:r>
            <a:r>
              <a:rPr lang="is-IS" sz="1800" dirty="0"/>
              <a:t> with </a:t>
            </a:r>
            <a:r>
              <a:rPr lang="is-IS" sz="1800" dirty="0" err="1"/>
              <a:t>pediatric</a:t>
            </a:r>
            <a:r>
              <a:rPr lang="is-IS" sz="1800" dirty="0"/>
              <a:t> </a:t>
            </a:r>
            <a:r>
              <a:rPr lang="is-IS" sz="1800" dirty="0" err="1"/>
              <a:t>functional</a:t>
            </a:r>
            <a:r>
              <a:rPr lang="is-IS" sz="1800" dirty="0"/>
              <a:t> </a:t>
            </a:r>
            <a:r>
              <a:rPr lang="is-IS" sz="1800" dirty="0" err="1"/>
              <a:t>constipation</a:t>
            </a:r>
            <a:r>
              <a:rPr lang="is-IS" sz="1800" dirty="0"/>
              <a:t>. J </a:t>
            </a:r>
            <a:r>
              <a:rPr lang="is-IS" sz="1800" dirty="0" err="1"/>
              <a:t>Pediatr</a:t>
            </a:r>
            <a:r>
              <a:rPr lang="is-IS" sz="1800" dirty="0"/>
              <a:t> </a:t>
            </a:r>
            <a:r>
              <a:rPr lang="is-IS" sz="1800" dirty="0" err="1"/>
              <a:t>Gastroenterol</a:t>
            </a:r>
            <a:r>
              <a:rPr lang="is-IS" sz="1800" dirty="0"/>
              <a:t> </a:t>
            </a:r>
            <a:r>
              <a:rPr lang="is-IS" sz="1800" dirty="0" err="1"/>
              <a:t>Nutr</a:t>
            </a:r>
            <a:r>
              <a:rPr lang="is-IS" sz="1800" dirty="0"/>
              <a:t>, 58 (2014).</a:t>
            </a:r>
          </a:p>
          <a:p>
            <a:pPr marL="0" indent="0"/>
            <a:r>
              <a:rPr lang="is-IS" sz="1800" dirty="0" err="1" smtClean="0"/>
              <a:t>Benige</a:t>
            </a:r>
            <a:r>
              <a:rPr lang="is-IS" sz="1800" dirty="0" smtClean="0"/>
              <a:t> </a:t>
            </a:r>
            <a:r>
              <a:rPr lang="is-IS" sz="1800" dirty="0"/>
              <a:t>MA, </a:t>
            </a:r>
            <a:r>
              <a:rPr lang="is-IS" sz="1800" dirty="0" err="1"/>
              <a:t>Nurco</a:t>
            </a:r>
            <a:r>
              <a:rPr lang="is-IS" sz="1800" dirty="0"/>
              <a:t> S et al. </a:t>
            </a:r>
            <a:r>
              <a:rPr lang="is-IS" sz="1800" dirty="0" err="1"/>
              <a:t>Childhood</a:t>
            </a:r>
            <a:r>
              <a:rPr lang="is-IS" sz="1800" dirty="0"/>
              <a:t> </a:t>
            </a:r>
            <a:r>
              <a:rPr lang="is-IS" sz="1800" dirty="0" err="1"/>
              <a:t>functional</a:t>
            </a:r>
            <a:r>
              <a:rPr lang="is-IS" sz="1800" dirty="0"/>
              <a:t> </a:t>
            </a:r>
            <a:r>
              <a:rPr lang="is-IS" sz="1800" dirty="0" err="1"/>
              <a:t>gastrointestinal</a:t>
            </a:r>
            <a:r>
              <a:rPr lang="is-IS" sz="1800" dirty="0"/>
              <a:t> </a:t>
            </a:r>
            <a:r>
              <a:rPr lang="is-IS" sz="1800" dirty="0" err="1"/>
              <a:t>disorders</a:t>
            </a:r>
            <a:r>
              <a:rPr lang="is-IS" sz="1800" dirty="0"/>
              <a:t>: </a:t>
            </a:r>
            <a:r>
              <a:rPr lang="is-IS" sz="1800" dirty="0" err="1"/>
              <a:t>Neonates</a:t>
            </a:r>
            <a:r>
              <a:rPr lang="is-IS" sz="1800" dirty="0"/>
              <a:t> and </a:t>
            </a:r>
            <a:r>
              <a:rPr lang="is-IS" sz="1800" dirty="0" err="1"/>
              <a:t>toddlers</a:t>
            </a:r>
            <a:r>
              <a:rPr lang="is-IS" sz="1800" dirty="0"/>
              <a:t>. </a:t>
            </a:r>
            <a:r>
              <a:rPr lang="is-IS" sz="1800" dirty="0" err="1"/>
              <a:t>Gastroenterology</a:t>
            </a:r>
            <a:r>
              <a:rPr lang="is-IS" sz="1800" dirty="0"/>
              <a:t>, 150 (2016).</a:t>
            </a:r>
          </a:p>
          <a:p>
            <a:pPr marL="0" indent="0"/>
            <a:r>
              <a:rPr lang="is-IS" sz="1800" dirty="0" err="1" smtClean="0"/>
              <a:t>Hyams</a:t>
            </a:r>
            <a:r>
              <a:rPr lang="is-IS" sz="1800" dirty="0" smtClean="0"/>
              <a:t> </a:t>
            </a:r>
            <a:r>
              <a:rPr lang="is-IS" sz="1800" dirty="0"/>
              <a:t>JS, </a:t>
            </a:r>
            <a:r>
              <a:rPr lang="is-IS" sz="1800" dirty="0" err="1"/>
              <a:t>Di</a:t>
            </a:r>
            <a:r>
              <a:rPr lang="is-IS" sz="1800" dirty="0"/>
              <a:t> </a:t>
            </a:r>
            <a:r>
              <a:rPr lang="is-IS" sz="1800" dirty="0" err="1"/>
              <a:t>Lorenzo</a:t>
            </a:r>
            <a:r>
              <a:rPr lang="is-IS" sz="1800" dirty="0"/>
              <a:t> C et al. </a:t>
            </a:r>
            <a:r>
              <a:rPr lang="is-IS" sz="1800" dirty="0" err="1"/>
              <a:t>Childhood</a:t>
            </a:r>
            <a:r>
              <a:rPr lang="is-IS" sz="1800" dirty="0"/>
              <a:t> </a:t>
            </a:r>
            <a:r>
              <a:rPr lang="is-IS" sz="1800" dirty="0" err="1"/>
              <a:t>functional</a:t>
            </a:r>
            <a:r>
              <a:rPr lang="is-IS" sz="1800" dirty="0"/>
              <a:t> </a:t>
            </a:r>
            <a:r>
              <a:rPr lang="is-IS" sz="1800" dirty="0" err="1"/>
              <a:t>gastrointestinal</a:t>
            </a:r>
            <a:r>
              <a:rPr lang="is-IS" sz="1800" dirty="0"/>
              <a:t> </a:t>
            </a:r>
            <a:r>
              <a:rPr lang="is-IS" sz="1800" dirty="0" err="1"/>
              <a:t>disorders</a:t>
            </a:r>
            <a:r>
              <a:rPr lang="is-IS" sz="1800" dirty="0"/>
              <a:t>: </a:t>
            </a:r>
            <a:r>
              <a:rPr lang="is-IS" sz="1800" dirty="0" err="1"/>
              <a:t>Children</a:t>
            </a:r>
            <a:r>
              <a:rPr lang="is-IS" sz="1800" dirty="0"/>
              <a:t>/</a:t>
            </a:r>
            <a:r>
              <a:rPr lang="is-IS" sz="1800" dirty="0" err="1"/>
              <a:t>Adolescents</a:t>
            </a:r>
            <a:r>
              <a:rPr lang="is-IS" sz="1800" dirty="0"/>
              <a:t>. </a:t>
            </a:r>
            <a:r>
              <a:rPr lang="is-IS" sz="1800" dirty="0" err="1"/>
              <a:t>Gastroenterology</a:t>
            </a:r>
            <a:r>
              <a:rPr lang="is-IS" sz="1800" dirty="0"/>
              <a:t>, 150 (2016).</a:t>
            </a:r>
          </a:p>
          <a:p>
            <a:pPr marL="0" indent="0">
              <a:buNone/>
            </a:pPr>
            <a:endParaRPr lang="is-IS" dirty="0"/>
          </a:p>
          <a:p>
            <a:endParaRPr lang="is-IS"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Heimildir</a:t>
            </a:r>
            <a:endParaRPr lang="en-US" dirty="0"/>
          </a:p>
        </p:txBody>
      </p:sp>
      <p:sp>
        <p:nvSpPr>
          <p:cNvPr id="3" name="Content Placeholder 2"/>
          <p:cNvSpPr>
            <a:spLocks noGrp="1"/>
          </p:cNvSpPr>
          <p:nvPr>
            <p:ph idx="1"/>
          </p:nvPr>
        </p:nvSpPr>
        <p:spPr/>
        <p:txBody>
          <a:bodyPr>
            <a:normAutofit fontScale="92500" lnSpcReduction="20000"/>
          </a:bodyPr>
          <a:lstStyle/>
          <a:p>
            <a:r>
              <a:rPr lang="en-US" sz="2000" dirty="0"/>
              <a:t>Wyllie R, </a:t>
            </a:r>
            <a:r>
              <a:rPr lang="en-US" sz="2000" dirty="0" err="1"/>
              <a:t>Hyams</a:t>
            </a:r>
            <a:r>
              <a:rPr lang="en-US" sz="2000" dirty="0"/>
              <a:t> JS, Kay M. </a:t>
            </a:r>
            <a:r>
              <a:rPr lang="en-US" sz="2000" u="sng" dirty="0"/>
              <a:t>Pediatric Gastrointestinal and Liver Disease</a:t>
            </a:r>
            <a:r>
              <a:rPr lang="en-US" sz="2000" dirty="0"/>
              <a:t>. 5</a:t>
            </a:r>
            <a:r>
              <a:rPr lang="en-US" sz="2000" baseline="30000" dirty="0"/>
              <a:t>th</a:t>
            </a:r>
            <a:r>
              <a:rPr lang="en-US" sz="2000" dirty="0"/>
              <a:t> </a:t>
            </a:r>
            <a:r>
              <a:rPr lang="en-US" sz="2000" dirty="0" err="1"/>
              <a:t>ed</a:t>
            </a:r>
            <a:r>
              <a:rPr lang="en-US" sz="2000" dirty="0"/>
              <a:t> 2016.</a:t>
            </a:r>
          </a:p>
          <a:p>
            <a:r>
              <a:rPr lang="en-US" sz="2000" dirty="0"/>
              <a:t>Burnham JM, </a:t>
            </a:r>
            <a:r>
              <a:rPr lang="en-US" sz="2000" dirty="0" err="1"/>
              <a:t>Shults</a:t>
            </a:r>
            <a:r>
              <a:rPr lang="en-US" sz="2000" dirty="0"/>
              <a:t> J, </a:t>
            </a:r>
            <a:r>
              <a:rPr lang="en-US" sz="2000" dirty="0" err="1"/>
              <a:t>Semeao</a:t>
            </a:r>
            <a:r>
              <a:rPr lang="en-US" sz="2000" dirty="0"/>
              <a:t> E. et al. </a:t>
            </a:r>
            <a:r>
              <a:rPr lang="en-US" sz="2000" u="sng" dirty="0"/>
              <a:t>Whole Body BMC in </a:t>
            </a:r>
            <a:r>
              <a:rPr lang="en-US" sz="2000" u="sng" dirty="0" err="1"/>
              <a:t>Pediatirc</a:t>
            </a:r>
            <a:r>
              <a:rPr lang="en-US" sz="2000" u="sng" dirty="0"/>
              <a:t> </a:t>
            </a:r>
            <a:r>
              <a:rPr lang="en-US" sz="2000" u="sng" dirty="0" err="1"/>
              <a:t>Crohn’s</a:t>
            </a:r>
            <a:r>
              <a:rPr lang="en-US" sz="2000" u="sng" dirty="0"/>
              <a:t> Disease: Independent Effects of Altered Growth, Maturation, and Body Composition. </a:t>
            </a:r>
            <a:r>
              <a:rPr lang="en-US" sz="2000" i="1" dirty="0"/>
              <a:t>J of Bone and </a:t>
            </a:r>
            <a:r>
              <a:rPr lang="en-US" sz="2000" i="1" dirty="0" err="1"/>
              <a:t>Minereal</a:t>
            </a:r>
            <a:r>
              <a:rPr lang="en-US" sz="2000" i="1" dirty="0"/>
              <a:t> Research</a:t>
            </a:r>
            <a:r>
              <a:rPr lang="en-US" sz="2000" dirty="0"/>
              <a:t> 2004, </a:t>
            </a:r>
            <a:r>
              <a:rPr lang="en-US" sz="2000" dirty="0" err="1"/>
              <a:t>vol</a:t>
            </a:r>
            <a:r>
              <a:rPr lang="en-US" sz="2000" dirty="0"/>
              <a:t> 19:1961.</a:t>
            </a:r>
          </a:p>
          <a:p>
            <a:r>
              <a:rPr lang="en-US" sz="2000" dirty="0" err="1"/>
              <a:t>Hyams</a:t>
            </a:r>
            <a:r>
              <a:rPr lang="en-US" sz="2000" dirty="0"/>
              <a:t> J. et al. </a:t>
            </a:r>
            <a:r>
              <a:rPr lang="en-US" sz="2000" u="sng" dirty="0"/>
              <a:t>Safety and moderate-to-severe </a:t>
            </a:r>
            <a:r>
              <a:rPr lang="en-US" sz="2000" u="sng" dirty="0" err="1"/>
              <a:t>Crohn’s</a:t>
            </a:r>
            <a:r>
              <a:rPr lang="en-US" sz="2000" u="sng" dirty="0"/>
              <a:t> disease in children: REACH open-label extension</a:t>
            </a:r>
            <a:r>
              <a:rPr lang="en-US" sz="2000" dirty="0"/>
              <a:t>. </a:t>
            </a:r>
            <a:r>
              <a:rPr lang="en-US" sz="2000" i="1" dirty="0"/>
              <a:t>Current Medical Research &amp; </a:t>
            </a:r>
            <a:r>
              <a:rPr lang="en-US" sz="2000" i="1" dirty="0" err="1"/>
              <a:t>Oppinion</a:t>
            </a:r>
            <a:r>
              <a:rPr lang="en-US" sz="2000" dirty="0"/>
              <a:t>, </a:t>
            </a:r>
            <a:r>
              <a:rPr lang="en-US" sz="2000" dirty="0" err="1"/>
              <a:t>vol</a:t>
            </a:r>
            <a:r>
              <a:rPr lang="en-US" sz="2000" dirty="0"/>
              <a:t> 27 No 3, 2011:651-662.</a:t>
            </a:r>
          </a:p>
          <a:p>
            <a:r>
              <a:rPr lang="en-US" sz="2000" dirty="0" err="1"/>
              <a:t>Teitelbaum</a:t>
            </a:r>
            <a:r>
              <a:rPr lang="en-US" sz="2000" dirty="0"/>
              <a:t> JE. </a:t>
            </a:r>
            <a:r>
              <a:rPr lang="en-US" sz="2000" u="sng" dirty="0"/>
              <a:t>Growth failure and poor weight gain in children with inflammatory bowel disease</a:t>
            </a:r>
            <a:r>
              <a:rPr lang="en-US" sz="2000" dirty="0"/>
              <a:t>. </a:t>
            </a:r>
            <a:r>
              <a:rPr lang="en-US" sz="2000" i="1" dirty="0"/>
              <a:t>Up To Date, </a:t>
            </a:r>
            <a:r>
              <a:rPr lang="en-US" sz="2000" dirty="0"/>
              <a:t>2012.</a:t>
            </a:r>
          </a:p>
          <a:p>
            <a:r>
              <a:rPr lang="en-US" sz="2000" dirty="0" err="1"/>
              <a:t>Pappa</a:t>
            </a:r>
            <a:r>
              <a:rPr lang="en-US" sz="2000" dirty="0"/>
              <a:t> H, </a:t>
            </a:r>
            <a:r>
              <a:rPr lang="en-US" sz="2000" dirty="0" err="1"/>
              <a:t>Thayu</a:t>
            </a:r>
            <a:r>
              <a:rPr lang="en-US" sz="2000" dirty="0"/>
              <a:t> M, Sylvester F, Leonard M, </a:t>
            </a:r>
            <a:r>
              <a:rPr lang="en-US" sz="2000" dirty="0" err="1"/>
              <a:t>Zemel</a:t>
            </a:r>
            <a:r>
              <a:rPr lang="en-US" sz="2000" dirty="0"/>
              <a:t> B, Gordon C. </a:t>
            </a:r>
            <a:r>
              <a:rPr lang="en-US" sz="2000" u="sng" dirty="0"/>
              <a:t>Skeletal Health of Children and Adolescents with Inflammatory Bowel Disease</a:t>
            </a:r>
            <a:r>
              <a:rPr lang="en-US" sz="2000" dirty="0"/>
              <a:t>. </a:t>
            </a:r>
            <a:r>
              <a:rPr lang="en-US" sz="2000" i="1" dirty="0"/>
              <a:t>JPGN </a:t>
            </a:r>
            <a:r>
              <a:rPr lang="en-US" sz="2000" dirty="0" err="1"/>
              <a:t>vol</a:t>
            </a:r>
            <a:r>
              <a:rPr lang="en-US" sz="2000" dirty="0"/>
              <a:t> 53 No 1, 2011.</a:t>
            </a:r>
          </a:p>
          <a:p>
            <a:r>
              <a:rPr lang="en-US" sz="2000" dirty="0" err="1"/>
              <a:t>Thayu</a:t>
            </a:r>
            <a:r>
              <a:rPr lang="en-US" sz="2000" dirty="0"/>
              <a:t> M, Leonard MB, </a:t>
            </a:r>
            <a:r>
              <a:rPr lang="en-US" sz="2000" dirty="0" err="1"/>
              <a:t>Hyams</a:t>
            </a:r>
            <a:r>
              <a:rPr lang="en-US" sz="2000" dirty="0"/>
              <a:t> JS, et al. </a:t>
            </a:r>
            <a:r>
              <a:rPr lang="en-US" sz="2000" u="sng" dirty="0"/>
              <a:t>Improvement in biomarkers of bone formation during infliximab therapy in pediatric </a:t>
            </a:r>
            <a:r>
              <a:rPr lang="en-US" sz="2000" u="sng" dirty="0" err="1"/>
              <a:t>Crohn's</a:t>
            </a:r>
            <a:r>
              <a:rPr lang="en-US" sz="2000" u="sng" dirty="0"/>
              <a:t> disease: results of the REACH study</a:t>
            </a:r>
            <a:r>
              <a:rPr lang="en-US" sz="2000" dirty="0"/>
              <a:t>. </a:t>
            </a:r>
            <a:r>
              <a:rPr lang="en-US" sz="2000" dirty="0" err="1"/>
              <a:t>Clin</a:t>
            </a:r>
            <a:r>
              <a:rPr lang="en-US" sz="2000" dirty="0"/>
              <a:t> </a:t>
            </a:r>
            <a:r>
              <a:rPr lang="en-US" sz="2000" dirty="0" err="1"/>
              <a:t>Gastroenterol</a:t>
            </a:r>
            <a:r>
              <a:rPr lang="en-US" sz="2000" dirty="0"/>
              <a:t> </a:t>
            </a:r>
            <a:r>
              <a:rPr lang="en-US" sz="2000" dirty="0" err="1"/>
              <a:t>Hepatol</a:t>
            </a:r>
            <a:r>
              <a:rPr lang="en-US" sz="2000" dirty="0"/>
              <a:t>. 2008;6(12):1378–84.</a:t>
            </a:r>
          </a:p>
        </p:txBody>
      </p:sp>
    </p:spTree>
    <p:extLst>
      <p:ext uri="{BB962C8B-B14F-4D97-AF65-F5344CB8AC3E}">
        <p14:creationId xmlns:p14="http://schemas.microsoft.com/office/powerpoint/2010/main" xmlns="" val="226472094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Heimildir</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dirty="0" err="1"/>
              <a:t>Lucendo</a:t>
            </a:r>
            <a:r>
              <a:rPr lang="en-US" dirty="0"/>
              <a:t>, AJ, et al. Guidelines on eosinophilic esophagitis: evidence-based statements and </a:t>
            </a:r>
            <a:r>
              <a:rPr lang="en-US" dirty="0" err="1"/>
              <a:t>recommnedations</a:t>
            </a:r>
            <a:r>
              <a:rPr lang="en-US" dirty="0"/>
              <a:t> for diagnosis and management  in children and adults. </a:t>
            </a:r>
            <a:r>
              <a:rPr lang="en-US" i="1" dirty="0"/>
              <a:t>United </a:t>
            </a:r>
            <a:r>
              <a:rPr lang="en-US" i="1" dirty="0" err="1"/>
              <a:t>Euopean</a:t>
            </a:r>
            <a:r>
              <a:rPr lang="en-US" i="1" dirty="0"/>
              <a:t> Gastroenterology journal 2017</a:t>
            </a:r>
            <a:r>
              <a:rPr lang="en-US" dirty="0"/>
              <a:t>, Vol. 5(3) 335-358.</a:t>
            </a:r>
          </a:p>
          <a:p>
            <a:r>
              <a:rPr lang="en-US" dirty="0" err="1"/>
              <a:t>Dellon</a:t>
            </a:r>
            <a:r>
              <a:rPr lang="en-US" dirty="0"/>
              <a:t>, ES, </a:t>
            </a:r>
            <a:r>
              <a:rPr lang="en-US" dirty="0" err="1"/>
              <a:t>Liacouras</a:t>
            </a:r>
            <a:r>
              <a:rPr lang="en-US" dirty="0"/>
              <a:t>, CA, Molina-</a:t>
            </a:r>
            <a:r>
              <a:rPr lang="en-US" dirty="0" err="1"/>
              <a:t>ifnate</a:t>
            </a:r>
            <a:r>
              <a:rPr lang="en-US" dirty="0"/>
              <a:t>, J, </a:t>
            </a:r>
            <a:r>
              <a:rPr lang="en-US" dirty="0" err="1"/>
              <a:t>Furuta</a:t>
            </a:r>
            <a:r>
              <a:rPr lang="en-US" dirty="0"/>
              <a:t>, GT, et al. Updated International Consensus Diagnostic Criteria for Eosinophilic Esophagitis: Proceedings of the AGREE Conference. </a:t>
            </a:r>
            <a:r>
              <a:rPr lang="en-US" i="1" dirty="0"/>
              <a:t>Gastroenterology 2018</a:t>
            </a:r>
            <a:r>
              <a:rPr lang="en-US" dirty="0"/>
              <a:t>: 155:1022-1033.</a:t>
            </a:r>
          </a:p>
          <a:p>
            <a:r>
              <a:rPr lang="en-US" dirty="0"/>
              <a:t>NASPGHAN foundation</a:t>
            </a:r>
          </a:p>
          <a:p>
            <a:r>
              <a:rPr lang="en-US" dirty="0"/>
              <a:t>The NASPGHAN Fellows Concise Review of </a:t>
            </a:r>
            <a:r>
              <a:rPr lang="en-US" i="1" dirty="0"/>
              <a:t>Pediatric Gastroenterology, Hepatology and Nutrition</a:t>
            </a:r>
            <a:r>
              <a:rPr lang="en-US" dirty="0"/>
              <a:t>, 2</a:t>
            </a:r>
            <a:r>
              <a:rPr lang="en-US" baseline="30000" dirty="0"/>
              <a:t>nd</a:t>
            </a:r>
            <a:r>
              <a:rPr lang="en-US" dirty="0"/>
              <a:t> </a:t>
            </a:r>
            <a:r>
              <a:rPr lang="en-US" dirty="0" err="1"/>
              <a:t>editidion</a:t>
            </a:r>
            <a:r>
              <a:rPr lang="en-US" dirty="0"/>
              <a:t>. 2017. </a:t>
            </a:r>
          </a:p>
        </p:txBody>
      </p:sp>
    </p:spTree>
    <p:extLst>
      <p:ext uri="{BB962C8B-B14F-4D97-AF65-F5344CB8AC3E}">
        <p14:creationId xmlns:p14="http://schemas.microsoft.com/office/powerpoint/2010/main" xmlns="" val="383011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67B9A0-2091-48FD-B246-176E7380622F}"/>
              </a:ext>
            </a:extLst>
          </p:cNvPr>
          <p:cNvSpPr>
            <a:spLocks noGrp="1"/>
          </p:cNvSpPr>
          <p:nvPr>
            <p:ph type="title"/>
          </p:nvPr>
        </p:nvSpPr>
        <p:spPr/>
        <p:txBody>
          <a:bodyPr/>
          <a:lstStyle/>
          <a:p>
            <a:r>
              <a:rPr lang="is-IS" dirty="0"/>
              <a:t>Geðraskanir </a:t>
            </a:r>
            <a:endParaRPr lang="en-US" dirty="0"/>
          </a:p>
        </p:txBody>
      </p:sp>
      <p:sp>
        <p:nvSpPr>
          <p:cNvPr id="3" name="Content Placeholder 2">
            <a:extLst>
              <a:ext uri="{FF2B5EF4-FFF2-40B4-BE49-F238E27FC236}">
                <a16:creationId xmlns:a16="http://schemas.microsoft.com/office/drawing/2014/main" xmlns="" id="{DAD3EDCB-8BC2-4151-A7D3-3FDE7330520F}"/>
              </a:ext>
            </a:extLst>
          </p:cNvPr>
          <p:cNvSpPr>
            <a:spLocks noGrp="1"/>
          </p:cNvSpPr>
          <p:nvPr>
            <p:ph idx="1"/>
          </p:nvPr>
        </p:nvSpPr>
        <p:spPr/>
        <p:txBody>
          <a:bodyPr/>
          <a:lstStyle/>
          <a:p>
            <a:r>
              <a:rPr lang="is-IS" dirty="0"/>
              <a:t>Klínískar rannsóknir sýna fram á tengsl kvíða og þunglyndis við starfræna kvilla í </a:t>
            </a:r>
            <a:r>
              <a:rPr lang="is-IS" dirty="0" err="1"/>
              <a:t>meltingarvegi</a:t>
            </a:r>
            <a:r>
              <a:rPr lang="is-IS" dirty="0"/>
              <a:t> </a:t>
            </a:r>
          </a:p>
          <a:p>
            <a:r>
              <a:rPr lang="is-IS" dirty="0"/>
              <a:t>Alvarlegri kvíði og þunglyndi leiðir til þess að einkenni vara lengur</a:t>
            </a:r>
          </a:p>
          <a:p>
            <a:r>
              <a:rPr lang="is-IS" dirty="0"/>
              <a:t>Kvíði kann að vera til staðar á undan kviðverk en beinir frekari athygli að verknum og getur leitt til erfiðleika við að takast á við verkinn</a:t>
            </a:r>
          </a:p>
          <a:p>
            <a:r>
              <a:rPr lang="is-IS" dirty="0"/>
              <a:t>Þunglyndiseinkenni koma mögulega frekar í kjölfar verkja</a:t>
            </a:r>
            <a:endParaRPr lang="en-US" dirty="0"/>
          </a:p>
        </p:txBody>
      </p:sp>
    </p:spTree>
    <p:extLst>
      <p:ext uri="{BB962C8B-B14F-4D97-AF65-F5344CB8AC3E}">
        <p14:creationId xmlns:p14="http://schemas.microsoft.com/office/powerpoint/2010/main" xmlns="" val="818568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7785AC-82AA-46FF-8753-575995AD8714}"/>
              </a:ext>
            </a:extLst>
          </p:cNvPr>
          <p:cNvSpPr>
            <a:spLocks noGrp="1"/>
          </p:cNvSpPr>
          <p:nvPr>
            <p:ph type="title"/>
          </p:nvPr>
        </p:nvSpPr>
        <p:spPr/>
        <p:txBody>
          <a:bodyPr/>
          <a:lstStyle/>
          <a:p>
            <a:r>
              <a:rPr lang="is-IS" dirty="0"/>
              <a:t>Atburðir snemma á lífsleið</a:t>
            </a:r>
            <a:endParaRPr lang="en-US" dirty="0"/>
          </a:p>
        </p:txBody>
      </p:sp>
      <p:sp>
        <p:nvSpPr>
          <p:cNvPr id="3" name="Content Placeholder 2">
            <a:extLst>
              <a:ext uri="{FF2B5EF4-FFF2-40B4-BE49-F238E27FC236}">
                <a16:creationId xmlns:a16="http://schemas.microsoft.com/office/drawing/2014/main" xmlns="" id="{AB7C93B6-C1FE-428B-95AD-E247009ABEA4}"/>
              </a:ext>
            </a:extLst>
          </p:cNvPr>
          <p:cNvSpPr>
            <a:spLocks noGrp="1"/>
          </p:cNvSpPr>
          <p:nvPr>
            <p:ph idx="1"/>
          </p:nvPr>
        </p:nvSpPr>
        <p:spPr/>
        <p:txBody>
          <a:bodyPr>
            <a:normAutofit/>
          </a:bodyPr>
          <a:lstStyle/>
          <a:p>
            <a:r>
              <a:rPr lang="is-IS" dirty="0"/>
              <a:t>Óþroskað taugakerfi í mótun viðkvæmt fyrir áreiti og áföllum</a:t>
            </a:r>
          </a:p>
          <a:p>
            <a:r>
              <a:rPr lang="is-IS" dirty="0"/>
              <a:t>Líkamleg og sálræn streita snemma á ævinni</a:t>
            </a:r>
          </a:p>
          <a:p>
            <a:pPr lvl="1"/>
            <a:r>
              <a:rPr lang="is-IS" dirty="0"/>
              <a:t>Langvinn áhrif á þroska miðtaugakerfis, viðbrögð við streituvöldum og sársaukaskyn</a:t>
            </a:r>
          </a:p>
          <a:p>
            <a:pPr lvl="1"/>
            <a:r>
              <a:rPr lang="is-IS" dirty="0"/>
              <a:t>Getur varað fram á fullorðinsár</a:t>
            </a:r>
          </a:p>
          <a:p>
            <a:pPr lvl="1"/>
            <a:r>
              <a:rPr lang="is-IS" dirty="0" err="1"/>
              <a:t>Fyrirburar</a:t>
            </a:r>
            <a:r>
              <a:rPr lang="is-IS" dirty="0"/>
              <a:t> og veikir </a:t>
            </a:r>
            <a:r>
              <a:rPr lang="is-IS" dirty="0" err="1"/>
              <a:t>nýburar</a:t>
            </a:r>
            <a:r>
              <a:rPr lang="is-IS" dirty="0"/>
              <a:t> áhættuhópur</a:t>
            </a:r>
          </a:p>
          <a:p>
            <a:r>
              <a:rPr lang="is-IS" dirty="0" err="1"/>
              <a:t>Hyperalgesia</a:t>
            </a:r>
            <a:endParaRPr lang="is-IS" dirty="0"/>
          </a:p>
          <a:p>
            <a:r>
              <a:rPr lang="is-IS" dirty="0" err="1"/>
              <a:t>Allodynia</a:t>
            </a:r>
            <a:endParaRPr lang="is-IS" dirty="0"/>
          </a:p>
        </p:txBody>
      </p:sp>
    </p:spTree>
    <p:extLst>
      <p:ext uri="{BB962C8B-B14F-4D97-AF65-F5344CB8AC3E}">
        <p14:creationId xmlns:p14="http://schemas.microsoft.com/office/powerpoint/2010/main" xmlns="" val="1192758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9F9259-4915-4CCB-88D3-31EE4F32166B}"/>
              </a:ext>
            </a:extLst>
          </p:cNvPr>
          <p:cNvSpPr>
            <a:spLocks noGrp="1"/>
          </p:cNvSpPr>
          <p:nvPr>
            <p:ph type="title"/>
          </p:nvPr>
        </p:nvSpPr>
        <p:spPr/>
        <p:txBody>
          <a:bodyPr/>
          <a:lstStyle/>
          <a:p>
            <a:r>
              <a:rPr lang="is-IS" dirty="0"/>
              <a:t>Hlutverk sýkinga</a:t>
            </a:r>
            <a:endParaRPr lang="en-US" dirty="0"/>
          </a:p>
        </p:txBody>
      </p:sp>
      <p:sp>
        <p:nvSpPr>
          <p:cNvPr id="3" name="Content Placeholder 2">
            <a:extLst>
              <a:ext uri="{FF2B5EF4-FFF2-40B4-BE49-F238E27FC236}">
                <a16:creationId xmlns:a16="http://schemas.microsoft.com/office/drawing/2014/main" xmlns="" id="{4E8F5807-D35B-4E34-8F91-687A7044690B}"/>
              </a:ext>
            </a:extLst>
          </p:cNvPr>
          <p:cNvSpPr>
            <a:spLocks noGrp="1"/>
          </p:cNvSpPr>
          <p:nvPr>
            <p:ph idx="1"/>
          </p:nvPr>
        </p:nvSpPr>
        <p:spPr/>
        <p:txBody>
          <a:bodyPr/>
          <a:lstStyle/>
          <a:p>
            <a:r>
              <a:rPr lang="is-IS" dirty="0"/>
              <a:t>Stór hluti tilfella </a:t>
            </a:r>
            <a:r>
              <a:rPr lang="is-IS" dirty="0" err="1"/>
              <a:t>Irritable</a:t>
            </a:r>
            <a:r>
              <a:rPr lang="is-IS" dirty="0"/>
              <a:t> </a:t>
            </a:r>
            <a:r>
              <a:rPr lang="is-IS" dirty="0" err="1"/>
              <a:t>Bowel</a:t>
            </a:r>
            <a:r>
              <a:rPr lang="is-IS" dirty="0"/>
              <a:t> </a:t>
            </a:r>
            <a:r>
              <a:rPr lang="is-IS" dirty="0" err="1"/>
              <a:t>Syndrome</a:t>
            </a:r>
            <a:r>
              <a:rPr lang="is-IS" dirty="0"/>
              <a:t> kemur í kjölfar </a:t>
            </a:r>
            <a:r>
              <a:rPr lang="is-IS" dirty="0" err="1"/>
              <a:t>acute</a:t>
            </a:r>
            <a:r>
              <a:rPr lang="is-IS" dirty="0"/>
              <a:t> </a:t>
            </a:r>
            <a:r>
              <a:rPr lang="is-IS" dirty="0" err="1"/>
              <a:t>gastroenteritis</a:t>
            </a:r>
            <a:endParaRPr lang="is-IS" dirty="0"/>
          </a:p>
          <a:p>
            <a:r>
              <a:rPr lang="is-IS" dirty="0"/>
              <a:t>Bólga, </a:t>
            </a:r>
            <a:r>
              <a:rPr lang="is-IS" dirty="0" err="1"/>
              <a:t>gegndræpi</a:t>
            </a:r>
            <a:r>
              <a:rPr lang="is-IS" dirty="0"/>
              <a:t>, breytingar á </a:t>
            </a:r>
            <a:r>
              <a:rPr lang="is-IS" dirty="0" err="1"/>
              <a:t>þarmaflóru</a:t>
            </a:r>
            <a:endParaRPr lang="is-IS" dirty="0"/>
          </a:p>
          <a:p>
            <a:r>
              <a:rPr lang="is-IS" dirty="0"/>
              <a:t>Bakteríusýkingar best rannsakaðar</a:t>
            </a:r>
          </a:p>
          <a:p>
            <a:r>
              <a:rPr lang="is-IS" dirty="0"/>
              <a:t>Sníkjudýr, veirur og </a:t>
            </a:r>
            <a:r>
              <a:rPr lang="is-IS" dirty="0" err="1"/>
              <a:t>amöbusýkingar</a:t>
            </a:r>
            <a:r>
              <a:rPr lang="is-IS" dirty="0"/>
              <a:t> einnig líklegar orsakir</a:t>
            </a:r>
          </a:p>
          <a:p>
            <a:r>
              <a:rPr lang="is-IS" dirty="0"/>
              <a:t>Algengara meðal stúlkna en drengja</a:t>
            </a:r>
          </a:p>
          <a:p>
            <a:r>
              <a:rPr lang="is-IS" dirty="0"/>
              <a:t>Óskýrt hvers vegna svæði með mismunandi tíðni sýkinga hafa svipaða tíðni starfrænna verkja</a:t>
            </a:r>
            <a:endParaRPr lang="en-US" dirty="0"/>
          </a:p>
        </p:txBody>
      </p:sp>
    </p:spTree>
    <p:extLst>
      <p:ext uri="{BB962C8B-B14F-4D97-AF65-F5344CB8AC3E}">
        <p14:creationId xmlns:p14="http://schemas.microsoft.com/office/powerpoint/2010/main" xmlns="" val="851026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9FAC2E-B383-4A9B-8D77-F2886EC59434}"/>
              </a:ext>
            </a:extLst>
          </p:cNvPr>
          <p:cNvSpPr>
            <a:spLocks noGrp="1"/>
          </p:cNvSpPr>
          <p:nvPr>
            <p:ph type="title"/>
          </p:nvPr>
        </p:nvSpPr>
        <p:spPr/>
        <p:txBody>
          <a:bodyPr/>
          <a:lstStyle/>
          <a:p>
            <a:r>
              <a:rPr lang="is-IS" dirty="0" err="1"/>
              <a:t>Visceral</a:t>
            </a:r>
            <a:r>
              <a:rPr lang="is-IS" dirty="0"/>
              <a:t> </a:t>
            </a:r>
            <a:r>
              <a:rPr lang="is-IS" dirty="0" err="1"/>
              <a:t>hypersensitivity</a:t>
            </a:r>
            <a:endParaRPr lang="en-US" dirty="0"/>
          </a:p>
        </p:txBody>
      </p:sp>
      <p:sp>
        <p:nvSpPr>
          <p:cNvPr id="3" name="Content Placeholder 2">
            <a:extLst>
              <a:ext uri="{FF2B5EF4-FFF2-40B4-BE49-F238E27FC236}">
                <a16:creationId xmlns:a16="http://schemas.microsoft.com/office/drawing/2014/main" xmlns="" id="{0DC42AC9-1244-49ED-B28F-3E8512A9EAA6}"/>
              </a:ext>
            </a:extLst>
          </p:cNvPr>
          <p:cNvSpPr>
            <a:spLocks noGrp="1"/>
          </p:cNvSpPr>
          <p:nvPr>
            <p:ph idx="1"/>
          </p:nvPr>
        </p:nvSpPr>
        <p:spPr/>
        <p:txBody>
          <a:bodyPr/>
          <a:lstStyle/>
          <a:p>
            <a:r>
              <a:rPr lang="is-IS" dirty="0"/>
              <a:t>Aukin eða óeðlileg upplifun verkja</a:t>
            </a:r>
          </a:p>
          <a:p>
            <a:r>
              <a:rPr lang="is-IS" dirty="0" err="1"/>
              <a:t>Visceral</a:t>
            </a:r>
            <a:r>
              <a:rPr lang="is-IS" dirty="0"/>
              <a:t> verkur </a:t>
            </a:r>
            <a:r>
              <a:rPr lang="is-IS" dirty="0" err="1"/>
              <a:t>vs</a:t>
            </a:r>
            <a:r>
              <a:rPr lang="is-IS" dirty="0"/>
              <a:t>. húðsvæði tengd líffærunum sem eiga í hlut</a:t>
            </a:r>
          </a:p>
          <a:p>
            <a:r>
              <a:rPr lang="is-IS" dirty="0" err="1"/>
              <a:t>Enteric</a:t>
            </a:r>
            <a:r>
              <a:rPr lang="is-IS" dirty="0"/>
              <a:t> </a:t>
            </a:r>
            <a:r>
              <a:rPr lang="is-IS" dirty="0" err="1"/>
              <a:t>neurons</a:t>
            </a:r>
            <a:r>
              <a:rPr lang="is-IS" dirty="0"/>
              <a:t>, </a:t>
            </a:r>
            <a:r>
              <a:rPr lang="is-IS" dirty="0" err="1"/>
              <a:t>spinal</a:t>
            </a:r>
            <a:r>
              <a:rPr lang="is-IS" dirty="0"/>
              <a:t> </a:t>
            </a:r>
            <a:r>
              <a:rPr lang="is-IS" dirty="0" err="1"/>
              <a:t>cord</a:t>
            </a:r>
            <a:r>
              <a:rPr lang="is-IS" dirty="0"/>
              <a:t>, </a:t>
            </a:r>
            <a:r>
              <a:rPr lang="is-IS" dirty="0" err="1"/>
              <a:t>ascending</a:t>
            </a:r>
            <a:r>
              <a:rPr lang="is-IS" dirty="0"/>
              <a:t> </a:t>
            </a:r>
            <a:r>
              <a:rPr lang="is-IS" dirty="0" err="1"/>
              <a:t>pathways</a:t>
            </a:r>
            <a:r>
              <a:rPr lang="is-IS" dirty="0"/>
              <a:t>, </a:t>
            </a:r>
            <a:r>
              <a:rPr lang="is-IS" dirty="0" err="1"/>
              <a:t>cortical</a:t>
            </a:r>
            <a:r>
              <a:rPr lang="is-IS" dirty="0"/>
              <a:t> </a:t>
            </a:r>
            <a:r>
              <a:rPr lang="is-IS" dirty="0" err="1"/>
              <a:t>level</a:t>
            </a:r>
            <a:r>
              <a:rPr lang="is-IS" dirty="0"/>
              <a:t>, </a:t>
            </a:r>
            <a:r>
              <a:rPr lang="is-IS" dirty="0" err="1"/>
              <a:t>inhibitory</a:t>
            </a:r>
            <a:r>
              <a:rPr lang="is-IS" dirty="0"/>
              <a:t> </a:t>
            </a:r>
            <a:r>
              <a:rPr lang="is-IS" dirty="0" err="1"/>
              <a:t>descending</a:t>
            </a:r>
            <a:r>
              <a:rPr lang="is-IS" dirty="0"/>
              <a:t> </a:t>
            </a:r>
            <a:r>
              <a:rPr lang="is-IS" dirty="0" err="1"/>
              <a:t>pathways</a:t>
            </a:r>
            <a:endParaRPr lang="en-US" dirty="0"/>
          </a:p>
        </p:txBody>
      </p:sp>
    </p:spTree>
    <p:extLst>
      <p:ext uri="{BB962C8B-B14F-4D97-AF65-F5344CB8AC3E}">
        <p14:creationId xmlns:p14="http://schemas.microsoft.com/office/powerpoint/2010/main" xmlns="" val="85428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ED2E5A-FB9A-46CE-8C6C-462F5EAFF137}"/>
              </a:ext>
            </a:extLst>
          </p:cNvPr>
          <p:cNvSpPr>
            <a:spLocks noGrp="1"/>
          </p:cNvSpPr>
          <p:nvPr>
            <p:ph type="title"/>
          </p:nvPr>
        </p:nvSpPr>
        <p:spPr/>
        <p:txBody>
          <a:bodyPr/>
          <a:lstStyle/>
          <a:p>
            <a:r>
              <a:rPr lang="is-IS" dirty="0"/>
              <a:t>Mataræði</a:t>
            </a:r>
            <a:endParaRPr lang="en-US" dirty="0"/>
          </a:p>
        </p:txBody>
      </p:sp>
      <p:sp>
        <p:nvSpPr>
          <p:cNvPr id="3" name="Content Placeholder 2">
            <a:extLst>
              <a:ext uri="{FF2B5EF4-FFF2-40B4-BE49-F238E27FC236}">
                <a16:creationId xmlns:a16="http://schemas.microsoft.com/office/drawing/2014/main" xmlns="" id="{E15D4B19-A529-4D8C-BBA8-5332CE1D7EFE}"/>
              </a:ext>
            </a:extLst>
          </p:cNvPr>
          <p:cNvSpPr>
            <a:spLocks noGrp="1"/>
          </p:cNvSpPr>
          <p:nvPr>
            <p:ph idx="1"/>
          </p:nvPr>
        </p:nvSpPr>
        <p:spPr/>
        <p:txBody>
          <a:bodyPr>
            <a:normAutofit fontScale="92500" lnSpcReduction="10000"/>
          </a:bodyPr>
          <a:lstStyle/>
          <a:p>
            <a:r>
              <a:rPr lang="is-IS" dirty="0"/>
              <a:t>Einkenni í vissum starfrænum kvillum tengjast máltíðum</a:t>
            </a:r>
          </a:p>
          <a:p>
            <a:r>
              <a:rPr lang="is-IS" dirty="0"/>
              <a:t>Sjálfgreint fæðuóþol</a:t>
            </a:r>
          </a:p>
          <a:p>
            <a:pPr lvl="1"/>
            <a:r>
              <a:rPr lang="is-IS" dirty="0"/>
              <a:t>Tengt verri einkennum og verri lífsgæðum</a:t>
            </a:r>
          </a:p>
          <a:p>
            <a:r>
              <a:rPr lang="is-IS" dirty="0"/>
              <a:t>Mjólkurvörur</a:t>
            </a:r>
          </a:p>
          <a:p>
            <a:pPr lvl="1"/>
            <a:r>
              <a:rPr lang="is-IS" dirty="0" err="1"/>
              <a:t>Laktósaóþol</a:t>
            </a:r>
            <a:r>
              <a:rPr lang="is-IS" dirty="0"/>
              <a:t> eða ofnæmi ekki alltaf ástæða einkenna</a:t>
            </a:r>
          </a:p>
          <a:p>
            <a:r>
              <a:rPr lang="is-IS" dirty="0"/>
              <a:t>Kolvetnarík fæða</a:t>
            </a:r>
          </a:p>
          <a:p>
            <a:pPr lvl="1"/>
            <a:r>
              <a:rPr lang="is-IS" dirty="0"/>
              <a:t>FODMAPS (</a:t>
            </a:r>
            <a:r>
              <a:rPr lang="is-IS" dirty="0" err="1"/>
              <a:t>Fermentable</a:t>
            </a:r>
            <a:r>
              <a:rPr lang="is-IS" dirty="0"/>
              <a:t> </a:t>
            </a:r>
            <a:r>
              <a:rPr lang="is-IS" dirty="0" err="1"/>
              <a:t>Oligosaccharides</a:t>
            </a:r>
            <a:r>
              <a:rPr lang="is-IS" dirty="0"/>
              <a:t>, </a:t>
            </a:r>
            <a:r>
              <a:rPr lang="is-IS" dirty="0" err="1"/>
              <a:t>Disacharides</a:t>
            </a:r>
            <a:r>
              <a:rPr lang="is-IS" dirty="0"/>
              <a:t>, </a:t>
            </a:r>
            <a:r>
              <a:rPr lang="is-IS" dirty="0" err="1"/>
              <a:t>Monosaccharides</a:t>
            </a:r>
            <a:r>
              <a:rPr lang="is-IS" dirty="0"/>
              <a:t> and </a:t>
            </a:r>
            <a:r>
              <a:rPr lang="is-IS" dirty="0" err="1"/>
              <a:t>Polyols</a:t>
            </a:r>
            <a:r>
              <a:rPr lang="is-IS" dirty="0" smtClean="0"/>
              <a:t>)</a:t>
            </a:r>
          </a:p>
          <a:p>
            <a:pPr lvl="1"/>
            <a:r>
              <a:rPr lang="is-IS" dirty="0" smtClean="0"/>
              <a:t>Sjá </a:t>
            </a:r>
            <a:r>
              <a:rPr lang="is-IS" dirty="0" err="1" smtClean="0"/>
              <a:t>ibsdiets.org</a:t>
            </a:r>
            <a:endParaRPr lang="is-IS" dirty="0"/>
          </a:p>
          <a:p>
            <a:r>
              <a:rPr lang="is-IS" dirty="0"/>
              <a:t>Fiturík fæða</a:t>
            </a:r>
            <a:endParaRPr lang="en-US" dirty="0"/>
          </a:p>
        </p:txBody>
      </p:sp>
    </p:spTree>
    <p:extLst>
      <p:ext uri="{BB962C8B-B14F-4D97-AF65-F5344CB8AC3E}">
        <p14:creationId xmlns:p14="http://schemas.microsoft.com/office/powerpoint/2010/main" xmlns="" val="2926359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xmlns=""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xmlns=""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xmlns=""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745565" y="1130603"/>
            <a:ext cx="2506831" cy="4596794"/>
          </a:xfrm>
        </p:spPr>
        <p:txBody>
          <a:bodyPr anchor="ctr">
            <a:normAutofit/>
          </a:bodyPr>
          <a:lstStyle/>
          <a:p>
            <a:r>
              <a:rPr lang="is-IS" sz="2800" dirty="0">
                <a:solidFill>
                  <a:srgbClr val="EBEBEB"/>
                </a:solidFill>
              </a:rPr>
              <a:t>The </a:t>
            </a:r>
            <a:r>
              <a:rPr lang="is-IS" sz="2800" dirty="0" err="1">
                <a:solidFill>
                  <a:srgbClr val="EBEBEB"/>
                </a:solidFill>
              </a:rPr>
              <a:t>Rome</a:t>
            </a:r>
            <a:r>
              <a:rPr lang="is-IS" sz="2800" dirty="0">
                <a:solidFill>
                  <a:srgbClr val="EBEBEB"/>
                </a:solidFill>
              </a:rPr>
              <a:t> Foundation</a:t>
            </a:r>
          </a:p>
        </p:txBody>
      </p:sp>
      <p:sp>
        <p:nvSpPr>
          <p:cNvPr id="3" name="Content Placeholder 2"/>
          <p:cNvSpPr>
            <a:spLocks noGrp="1"/>
          </p:cNvSpPr>
          <p:nvPr>
            <p:ph idx="1"/>
          </p:nvPr>
        </p:nvSpPr>
        <p:spPr>
          <a:xfrm>
            <a:off x="3967557" y="437513"/>
            <a:ext cx="4126961" cy="5954325"/>
          </a:xfrm>
        </p:spPr>
        <p:txBody>
          <a:bodyPr anchor="ctr">
            <a:normAutofit/>
          </a:bodyPr>
          <a:lstStyle/>
          <a:p>
            <a:r>
              <a:rPr lang="is-IS" sz="1700"/>
              <a:t>Skilgreiningar gerðar af hópi sérfræðinga</a:t>
            </a:r>
          </a:p>
          <a:p>
            <a:pPr lvl="1"/>
            <a:r>
              <a:rPr lang="is-IS" sz="1700"/>
              <a:t>byggt á rannsóknum þar sem þær eru til </a:t>
            </a:r>
          </a:p>
          <a:p>
            <a:pPr lvl="1"/>
            <a:r>
              <a:rPr lang="is-IS" sz="1700"/>
              <a:t>byggt á áralangri reynslu margra sérfræðinga</a:t>
            </a:r>
          </a:p>
          <a:p>
            <a:pPr lvl="1">
              <a:buNone/>
            </a:pPr>
            <a:endParaRPr lang="is-IS" sz="1700"/>
          </a:p>
          <a:p>
            <a:r>
              <a:rPr lang="is-IS" sz="1700"/>
              <a:t>Áður var starfrænn kvilli greindur þegar undirliggjandi sjúkdómar sem orsök einkenna höfðu verið útilokaðir</a:t>
            </a:r>
          </a:p>
          <a:p>
            <a:pPr>
              <a:buNone/>
            </a:pPr>
            <a:endParaRPr lang="is-IS" sz="1700"/>
          </a:p>
          <a:p>
            <a:r>
              <a:rPr lang="is-IS" sz="1700"/>
              <a:t>Nú hægt að styðjast við rannsóknir og greina starfræna kvilla samkvæmt einkennum</a:t>
            </a:r>
          </a:p>
        </p:txBody>
      </p:sp>
    </p:spTree>
    <p:extLst>
      <p:ext uri="{BB962C8B-B14F-4D97-AF65-F5344CB8AC3E}">
        <p14:creationId xmlns:p14="http://schemas.microsoft.com/office/powerpoint/2010/main" xmlns="" val="683123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B219AE65-9B94-44EA-BEF3-EF4BFA169C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F0C81A57-9CD5-461B-8FFE-4A8CB6CFBE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xmlns="" id="{3086C462-37F4-494D-8292-CCB95221CC1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9144000" cy="6858000"/>
            <a:chOff x="0" y="0"/>
            <a:chExt cx="12192000" cy="6858000"/>
          </a:xfrm>
          <a:solidFill>
            <a:srgbClr val="FFFFFF"/>
          </a:solidFill>
        </p:grpSpPr>
        <p:sp>
          <p:nvSpPr>
            <p:cNvPr id="13" name="Rectangle 12">
              <a:extLst>
                <a:ext uri="{FF2B5EF4-FFF2-40B4-BE49-F238E27FC236}">
                  <a16:creationId xmlns:a16="http://schemas.microsoft.com/office/drawing/2014/main" xmlns="" id="{2C7D2D64-353F-4802-AA48-A70CE6020B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xmlns="" id="{30A6328F-CAA3-4052-BF4C-14BD47706E6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p:cNvSpPr>
            <a:spLocks noGrp="1"/>
          </p:cNvSpPr>
          <p:nvPr>
            <p:ph type="title"/>
          </p:nvPr>
        </p:nvSpPr>
        <p:spPr>
          <a:xfrm>
            <a:off x="750279" y="1209957"/>
            <a:ext cx="2275935" cy="4438087"/>
          </a:xfrm>
        </p:spPr>
        <p:txBody>
          <a:bodyPr anchor="ctr">
            <a:normAutofit/>
          </a:bodyPr>
          <a:lstStyle/>
          <a:p>
            <a:pPr algn="r"/>
            <a:r>
              <a:rPr lang="is-IS" sz="2800">
                <a:solidFill>
                  <a:schemeClr val="tx1"/>
                </a:solidFill>
              </a:rPr>
              <a:t>Sjaldan er ein báran stök</a:t>
            </a:r>
          </a:p>
        </p:txBody>
      </p:sp>
      <p:cxnSp>
        <p:nvCxnSpPr>
          <p:cNvPr id="16" name="Straight Connector 15">
            <a:extLst>
              <a:ext uri="{FF2B5EF4-FFF2-40B4-BE49-F238E27FC236}">
                <a16:creationId xmlns:a16="http://schemas.microsoft.com/office/drawing/2014/main" xmlns="" id="{AD23B2CD-009B-425A-9616-1E1AD1D5AB4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267515"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508818" y="1059025"/>
            <a:ext cx="3976641" cy="4739950"/>
          </a:xfrm>
        </p:spPr>
        <p:txBody>
          <a:bodyPr anchor="ctr">
            <a:normAutofit/>
          </a:bodyPr>
          <a:lstStyle/>
          <a:p>
            <a:r>
              <a:rPr lang="is-IS">
                <a:solidFill>
                  <a:schemeClr val="tx1"/>
                </a:solidFill>
              </a:rPr>
              <a:t>Starfrænir kvillar geta verið til staðar hjá einstaklingi með aðra kvilla í meltingarvegi sem ekki eru af starfrænum toga</a:t>
            </a:r>
          </a:p>
          <a:p>
            <a:pPr>
              <a:buNone/>
            </a:pPr>
            <a:endParaRPr lang="is-IS">
              <a:solidFill>
                <a:schemeClr val="tx1"/>
              </a:solidFill>
            </a:endParaRPr>
          </a:p>
          <a:p>
            <a:r>
              <a:rPr lang="is-IS">
                <a:solidFill>
                  <a:schemeClr val="tx1"/>
                </a:solidFill>
              </a:rPr>
              <a:t>Mismunandi starfrænir kvillar geta verið til staðar hjá sama einstaklingi</a:t>
            </a:r>
          </a:p>
          <a:p>
            <a:endParaRPr lang="is-IS">
              <a:solidFill>
                <a:schemeClr val="tx1"/>
              </a:solidFill>
            </a:endParaRPr>
          </a:p>
        </p:txBody>
      </p:sp>
    </p:spTree>
    <p:extLst>
      <p:ext uri="{BB962C8B-B14F-4D97-AF65-F5344CB8AC3E}">
        <p14:creationId xmlns:p14="http://schemas.microsoft.com/office/powerpoint/2010/main" xmlns="" val="1732611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F68B3F68-107C-434F-AA38-110D5EA91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AAD0DBB9-1A4B-4391-81D4-CB19F9AB9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063BBA22-50EA-4C4D-BE05-F1CE4E63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DCF2107F-0CAF-4A72-80EE-A964694A4C74}"/>
              </a:ext>
            </a:extLst>
          </p:cNvPr>
          <p:cNvSpPr>
            <a:spLocks noGrp="1"/>
          </p:cNvSpPr>
          <p:nvPr>
            <p:ph type="title"/>
          </p:nvPr>
        </p:nvSpPr>
        <p:spPr>
          <a:xfrm>
            <a:off x="1028697" y="348865"/>
            <a:ext cx="7533018" cy="877729"/>
          </a:xfrm>
        </p:spPr>
        <p:txBody>
          <a:bodyPr anchor="ctr">
            <a:normAutofit/>
          </a:bodyPr>
          <a:lstStyle/>
          <a:p>
            <a:r>
              <a:rPr lang="is-IS" sz="3500">
                <a:solidFill>
                  <a:srgbClr val="FFFFFF"/>
                </a:solidFill>
              </a:rPr>
              <a:t>Algeng vandamál</a:t>
            </a:r>
            <a:endParaRPr lang="en-US" sz="3500">
              <a:solidFill>
                <a:srgbClr val="FFFFFF"/>
              </a:solidFill>
            </a:endParaRPr>
          </a:p>
        </p:txBody>
      </p:sp>
      <p:graphicFrame>
        <p:nvGraphicFramePr>
          <p:cNvPr id="5" name="Content Placeholder 2">
            <a:extLst>
              <a:ext uri="{FF2B5EF4-FFF2-40B4-BE49-F238E27FC236}">
                <a16:creationId xmlns:a16="http://schemas.microsoft.com/office/drawing/2014/main" xmlns="" id="{5F4DBDB3-D810-41C7-A3D1-D91CB90D402E}"/>
              </a:ext>
            </a:extLst>
          </p:cNvPr>
          <p:cNvGraphicFramePr>
            <a:graphicFrameLocks noGrp="1"/>
          </p:cNvGraphicFramePr>
          <p:nvPr>
            <p:ph idx="1"/>
            <p:extLst>
              <p:ext uri="{D42A27DB-BD31-4B8C-83A1-F6EECF244321}">
                <p14:modId xmlns:p14="http://schemas.microsoft.com/office/powerpoint/2010/main" xmlns="" val="3146288273"/>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549119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xmlns=""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xmlns=""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xmlns=""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745565" y="1130603"/>
            <a:ext cx="2506831" cy="4596794"/>
          </a:xfrm>
        </p:spPr>
        <p:txBody>
          <a:bodyPr anchor="ctr">
            <a:normAutofit/>
          </a:bodyPr>
          <a:lstStyle/>
          <a:p>
            <a:r>
              <a:rPr lang="en-US" sz="2400">
                <a:solidFill>
                  <a:srgbClr val="EBEBEB"/>
                </a:solidFill>
              </a:rPr>
              <a:t>Functional Gastrointestinal Disorders in Neonates and Toddlers</a:t>
            </a:r>
            <a:endParaRPr lang="is-IS" sz="2400">
              <a:solidFill>
                <a:srgbClr val="EBEBEB"/>
              </a:solidFill>
            </a:endParaRPr>
          </a:p>
        </p:txBody>
      </p:sp>
      <p:sp>
        <p:nvSpPr>
          <p:cNvPr id="3" name="Content Placeholder 2"/>
          <p:cNvSpPr>
            <a:spLocks noGrp="1"/>
          </p:cNvSpPr>
          <p:nvPr>
            <p:ph idx="1"/>
          </p:nvPr>
        </p:nvSpPr>
        <p:spPr>
          <a:xfrm>
            <a:off x="3967557" y="437513"/>
            <a:ext cx="4126961" cy="5954325"/>
          </a:xfrm>
        </p:spPr>
        <p:txBody>
          <a:bodyPr anchor="ctr">
            <a:normAutofit/>
          </a:bodyPr>
          <a:lstStyle/>
          <a:p>
            <a:r>
              <a:rPr lang="is-IS" sz="1700" dirty="0"/>
              <a:t>G1. </a:t>
            </a:r>
            <a:r>
              <a:rPr lang="is-IS" sz="1700"/>
              <a:t>Infant</a:t>
            </a:r>
            <a:r>
              <a:rPr lang="is-IS" sz="1700" dirty="0"/>
              <a:t> </a:t>
            </a:r>
            <a:r>
              <a:rPr lang="is-IS" sz="1700"/>
              <a:t>regurgitation</a:t>
            </a:r>
            <a:r>
              <a:rPr lang="is-IS" sz="1700" dirty="0"/>
              <a:t> </a:t>
            </a:r>
            <a:r>
              <a:rPr lang="en-US" sz="1700" dirty="0"/>
              <a:t>disorders</a:t>
            </a:r>
            <a:endParaRPr lang="is-IS" sz="1700" dirty="0"/>
          </a:p>
          <a:p>
            <a:r>
              <a:rPr lang="is-IS" sz="1700" dirty="0"/>
              <a:t>G2. </a:t>
            </a:r>
            <a:r>
              <a:rPr lang="is-IS" sz="1700"/>
              <a:t>Infant</a:t>
            </a:r>
            <a:r>
              <a:rPr lang="is-IS" sz="1700" dirty="0"/>
              <a:t> </a:t>
            </a:r>
            <a:r>
              <a:rPr lang="is-IS" sz="1700"/>
              <a:t>rumination</a:t>
            </a:r>
            <a:r>
              <a:rPr lang="is-IS" sz="1700" dirty="0"/>
              <a:t> </a:t>
            </a:r>
            <a:r>
              <a:rPr lang="is-IS" sz="1700"/>
              <a:t>syndrome</a:t>
            </a:r>
            <a:endParaRPr lang="is-IS" sz="1700" dirty="0"/>
          </a:p>
          <a:p>
            <a:r>
              <a:rPr lang="is-IS" sz="1700" dirty="0"/>
              <a:t>G3. </a:t>
            </a:r>
            <a:r>
              <a:rPr lang="is-IS" sz="1700"/>
              <a:t>Cyclic</a:t>
            </a:r>
            <a:r>
              <a:rPr lang="is-IS" sz="1700" dirty="0"/>
              <a:t> </a:t>
            </a:r>
            <a:r>
              <a:rPr lang="is-IS" sz="1700"/>
              <a:t>vomiting</a:t>
            </a:r>
            <a:r>
              <a:rPr lang="is-IS" sz="1700" dirty="0"/>
              <a:t> </a:t>
            </a:r>
            <a:r>
              <a:rPr lang="is-IS" sz="1700"/>
              <a:t>syndrome</a:t>
            </a:r>
            <a:endParaRPr lang="is-IS" sz="1700" dirty="0"/>
          </a:p>
          <a:p>
            <a:r>
              <a:rPr lang="is-IS" sz="1700" dirty="0"/>
              <a:t>G4. </a:t>
            </a:r>
            <a:r>
              <a:rPr lang="is-IS" sz="1700"/>
              <a:t>Infant</a:t>
            </a:r>
            <a:r>
              <a:rPr lang="is-IS" sz="1700" dirty="0"/>
              <a:t> </a:t>
            </a:r>
            <a:r>
              <a:rPr lang="is-IS" sz="1700"/>
              <a:t>colic</a:t>
            </a:r>
            <a:endParaRPr lang="is-IS" sz="1700" dirty="0"/>
          </a:p>
          <a:p>
            <a:r>
              <a:rPr lang="is-IS" sz="1700" dirty="0"/>
              <a:t>G5. </a:t>
            </a:r>
            <a:r>
              <a:rPr lang="is-IS" sz="1700"/>
              <a:t>Functional</a:t>
            </a:r>
            <a:r>
              <a:rPr lang="is-IS" sz="1700" dirty="0"/>
              <a:t> </a:t>
            </a:r>
            <a:r>
              <a:rPr lang="is-IS" sz="1700"/>
              <a:t>diarrhea</a:t>
            </a:r>
            <a:endParaRPr lang="is-IS" sz="1700" dirty="0"/>
          </a:p>
          <a:p>
            <a:r>
              <a:rPr lang="is-IS" sz="1700" dirty="0"/>
              <a:t>G6. </a:t>
            </a:r>
            <a:r>
              <a:rPr lang="is-IS" sz="1700"/>
              <a:t>Infant</a:t>
            </a:r>
            <a:r>
              <a:rPr lang="is-IS" sz="1700" dirty="0"/>
              <a:t> </a:t>
            </a:r>
            <a:r>
              <a:rPr lang="is-IS" sz="1700"/>
              <a:t>dyschezia</a:t>
            </a:r>
            <a:endParaRPr lang="is-IS" sz="1700" dirty="0"/>
          </a:p>
          <a:p>
            <a:r>
              <a:rPr lang="is-IS" sz="1700" dirty="0"/>
              <a:t>G7. </a:t>
            </a:r>
            <a:r>
              <a:rPr lang="is-IS" sz="1700"/>
              <a:t>Functional</a:t>
            </a:r>
            <a:r>
              <a:rPr lang="is-IS" sz="1700" dirty="0"/>
              <a:t> </a:t>
            </a:r>
            <a:r>
              <a:rPr lang="is-IS" sz="1700"/>
              <a:t>constipation</a:t>
            </a:r>
            <a:endParaRPr lang="is-IS" sz="1700" dirty="0"/>
          </a:p>
        </p:txBody>
      </p:sp>
    </p:spTree>
    <p:extLst>
      <p:ext uri="{BB962C8B-B14F-4D97-AF65-F5344CB8AC3E}">
        <p14:creationId xmlns:p14="http://schemas.microsoft.com/office/powerpoint/2010/main" xmlns="" val="978147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xmlns=""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xmlns=""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xmlns=""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745565" y="1130603"/>
            <a:ext cx="2506831" cy="4596794"/>
          </a:xfrm>
        </p:spPr>
        <p:txBody>
          <a:bodyPr anchor="ctr">
            <a:normAutofit/>
          </a:bodyPr>
          <a:lstStyle/>
          <a:p>
            <a:r>
              <a:rPr lang="en-US" sz="2400">
                <a:solidFill>
                  <a:srgbClr val="EBEBEB"/>
                </a:solidFill>
              </a:rPr>
              <a:t>Functional Gastrointestinal Disorders -Children and </a:t>
            </a:r>
            <a:r>
              <a:rPr lang="is-IS" sz="2400">
                <a:solidFill>
                  <a:srgbClr val="EBEBEB"/>
                </a:solidFill>
              </a:rPr>
              <a:t>Adolescents</a:t>
            </a:r>
          </a:p>
        </p:txBody>
      </p:sp>
      <p:sp>
        <p:nvSpPr>
          <p:cNvPr id="3" name="Content Placeholder 2"/>
          <p:cNvSpPr>
            <a:spLocks noGrp="1"/>
          </p:cNvSpPr>
          <p:nvPr>
            <p:ph idx="1"/>
          </p:nvPr>
        </p:nvSpPr>
        <p:spPr>
          <a:xfrm>
            <a:off x="3967557" y="437513"/>
            <a:ext cx="4126961" cy="5954325"/>
          </a:xfrm>
        </p:spPr>
        <p:txBody>
          <a:bodyPr anchor="ctr">
            <a:normAutofit/>
          </a:bodyPr>
          <a:lstStyle/>
          <a:p>
            <a:pPr>
              <a:lnSpc>
                <a:spcPct val="90000"/>
              </a:lnSpc>
            </a:pPr>
            <a:r>
              <a:rPr lang="en-US" sz="1600" dirty="0"/>
              <a:t>H1. Functional nausea and vomiting disorders</a:t>
            </a:r>
          </a:p>
          <a:p>
            <a:pPr lvl="1">
              <a:lnSpc>
                <a:spcPct val="90000"/>
              </a:lnSpc>
            </a:pPr>
            <a:r>
              <a:rPr lang="is-IS" dirty="0"/>
              <a:t>H1a. </a:t>
            </a:r>
            <a:r>
              <a:rPr lang="is-IS"/>
              <a:t>Cyclic</a:t>
            </a:r>
            <a:r>
              <a:rPr lang="is-IS" dirty="0"/>
              <a:t> </a:t>
            </a:r>
            <a:r>
              <a:rPr lang="is-IS"/>
              <a:t>vomiting</a:t>
            </a:r>
            <a:r>
              <a:rPr lang="is-IS" dirty="0"/>
              <a:t> </a:t>
            </a:r>
            <a:r>
              <a:rPr lang="is-IS"/>
              <a:t>syndrome</a:t>
            </a:r>
            <a:endParaRPr lang="is-IS" dirty="0"/>
          </a:p>
          <a:p>
            <a:pPr lvl="1">
              <a:lnSpc>
                <a:spcPct val="90000"/>
              </a:lnSpc>
            </a:pPr>
            <a:r>
              <a:rPr lang="en-US" dirty="0"/>
              <a:t>H1b. Functional nausea and functional vomiting</a:t>
            </a:r>
          </a:p>
          <a:p>
            <a:pPr lvl="1">
              <a:lnSpc>
                <a:spcPct val="90000"/>
              </a:lnSpc>
            </a:pPr>
            <a:r>
              <a:rPr lang="is-IS" dirty="0"/>
              <a:t>H1c. </a:t>
            </a:r>
            <a:r>
              <a:rPr lang="is-IS"/>
              <a:t>Rumination</a:t>
            </a:r>
            <a:r>
              <a:rPr lang="is-IS" dirty="0"/>
              <a:t> </a:t>
            </a:r>
            <a:r>
              <a:rPr lang="is-IS"/>
              <a:t>syndrome</a:t>
            </a:r>
            <a:endParaRPr lang="is-IS" dirty="0"/>
          </a:p>
          <a:p>
            <a:pPr lvl="1">
              <a:lnSpc>
                <a:spcPct val="90000"/>
              </a:lnSpc>
            </a:pPr>
            <a:r>
              <a:rPr lang="is-IS" dirty="0"/>
              <a:t>H1d. </a:t>
            </a:r>
            <a:r>
              <a:rPr lang="is-IS"/>
              <a:t>Aerophagia</a:t>
            </a:r>
            <a:endParaRPr lang="is-IS" dirty="0"/>
          </a:p>
          <a:p>
            <a:pPr>
              <a:lnSpc>
                <a:spcPct val="90000"/>
              </a:lnSpc>
            </a:pPr>
            <a:r>
              <a:rPr lang="en-US" sz="1600" dirty="0"/>
              <a:t>H2. Functional abdominal pain disorders</a:t>
            </a:r>
          </a:p>
          <a:p>
            <a:pPr lvl="1">
              <a:lnSpc>
                <a:spcPct val="90000"/>
              </a:lnSpc>
            </a:pPr>
            <a:r>
              <a:rPr lang="is-IS" dirty="0"/>
              <a:t>H2a. </a:t>
            </a:r>
            <a:r>
              <a:rPr lang="is-IS"/>
              <a:t>Functional</a:t>
            </a:r>
            <a:r>
              <a:rPr lang="is-IS" dirty="0"/>
              <a:t> </a:t>
            </a:r>
            <a:r>
              <a:rPr lang="is-IS"/>
              <a:t>dyspepsia</a:t>
            </a:r>
            <a:endParaRPr lang="is-IS" dirty="0"/>
          </a:p>
          <a:p>
            <a:pPr lvl="1">
              <a:lnSpc>
                <a:spcPct val="90000"/>
              </a:lnSpc>
            </a:pPr>
            <a:r>
              <a:rPr lang="is-IS" dirty="0"/>
              <a:t>H2b. </a:t>
            </a:r>
            <a:r>
              <a:rPr lang="is-IS"/>
              <a:t>Irritable</a:t>
            </a:r>
            <a:r>
              <a:rPr lang="is-IS" dirty="0"/>
              <a:t> </a:t>
            </a:r>
            <a:r>
              <a:rPr lang="is-IS"/>
              <a:t>bowel</a:t>
            </a:r>
            <a:r>
              <a:rPr lang="is-IS" dirty="0"/>
              <a:t> </a:t>
            </a:r>
            <a:r>
              <a:rPr lang="is-IS"/>
              <a:t>syndrome</a:t>
            </a:r>
            <a:endParaRPr lang="is-IS" dirty="0"/>
          </a:p>
          <a:p>
            <a:pPr lvl="1">
              <a:lnSpc>
                <a:spcPct val="90000"/>
              </a:lnSpc>
            </a:pPr>
            <a:r>
              <a:rPr lang="is-IS" dirty="0"/>
              <a:t>H2c. </a:t>
            </a:r>
            <a:r>
              <a:rPr lang="is-IS"/>
              <a:t>Abdominal</a:t>
            </a:r>
            <a:r>
              <a:rPr lang="is-IS" dirty="0"/>
              <a:t> </a:t>
            </a:r>
            <a:r>
              <a:rPr lang="is-IS"/>
              <a:t>migraine</a:t>
            </a:r>
            <a:endParaRPr lang="is-IS" dirty="0"/>
          </a:p>
          <a:p>
            <a:pPr lvl="1">
              <a:lnSpc>
                <a:spcPct val="90000"/>
              </a:lnSpc>
            </a:pPr>
            <a:r>
              <a:rPr lang="en-US" dirty="0"/>
              <a:t>H2d. Functional abdominal pain not otherwise specified</a:t>
            </a:r>
          </a:p>
          <a:p>
            <a:pPr>
              <a:lnSpc>
                <a:spcPct val="90000"/>
              </a:lnSpc>
            </a:pPr>
            <a:r>
              <a:rPr lang="is-IS" sz="1600" dirty="0"/>
              <a:t>H3. </a:t>
            </a:r>
            <a:r>
              <a:rPr lang="is-IS" sz="1600"/>
              <a:t>Functional</a:t>
            </a:r>
            <a:r>
              <a:rPr lang="is-IS" sz="1600" dirty="0"/>
              <a:t> </a:t>
            </a:r>
            <a:r>
              <a:rPr lang="is-IS" sz="1600"/>
              <a:t>defecation</a:t>
            </a:r>
            <a:r>
              <a:rPr lang="is-IS" sz="1600" dirty="0"/>
              <a:t> </a:t>
            </a:r>
            <a:r>
              <a:rPr lang="is-IS" sz="1600"/>
              <a:t>disorders</a:t>
            </a:r>
            <a:endParaRPr lang="is-IS" sz="1600" dirty="0"/>
          </a:p>
          <a:p>
            <a:pPr lvl="1">
              <a:lnSpc>
                <a:spcPct val="90000"/>
              </a:lnSpc>
            </a:pPr>
            <a:r>
              <a:rPr lang="is-IS" dirty="0"/>
              <a:t>H3a. </a:t>
            </a:r>
            <a:r>
              <a:rPr lang="is-IS"/>
              <a:t>Functional</a:t>
            </a:r>
            <a:r>
              <a:rPr lang="is-IS" dirty="0"/>
              <a:t> </a:t>
            </a:r>
            <a:r>
              <a:rPr lang="is-IS"/>
              <a:t>constipation</a:t>
            </a:r>
            <a:endParaRPr lang="is-IS" dirty="0"/>
          </a:p>
          <a:p>
            <a:pPr lvl="1">
              <a:lnSpc>
                <a:spcPct val="90000"/>
              </a:lnSpc>
            </a:pPr>
            <a:r>
              <a:rPr lang="is-IS" dirty="0"/>
              <a:t>H3b. </a:t>
            </a:r>
            <a:r>
              <a:rPr lang="is-IS"/>
              <a:t>Nonretentive</a:t>
            </a:r>
            <a:r>
              <a:rPr lang="is-IS" dirty="0"/>
              <a:t> </a:t>
            </a:r>
            <a:r>
              <a:rPr lang="is-IS"/>
              <a:t>fecal</a:t>
            </a:r>
            <a:r>
              <a:rPr lang="is-IS" dirty="0"/>
              <a:t> </a:t>
            </a:r>
            <a:r>
              <a:rPr lang="is-IS"/>
              <a:t>incontinence</a:t>
            </a:r>
            <a:endParaRPr lang="is-IS" dirty="0"/>
          </a:p>
        </p:txBody>
      </p:sp>
    </p:spTree>
    <p:extLst>
      <p:ext uri="{BB962C8B-B14F-4D97-AF65-F5344CB8AC3E}">
        <p14:creationId xmlns:p14="http://schemas.microsoft.com/office/powerpoint/2010/main" xmlns="" val="690673323"/>
      </p:ext>
    </p:extLst>
  </p:cSld>
  <p:clrMapOvr>
    <a:masterClrMapping/>
  </p:clrMapOvr>
  <p:transition>
    <p:pull dir="rd"/>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xmlns=""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xmlns=""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xmlns=""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745565" y="1130603"/>
            <a:ext cx="2506831" cy="4596794"/>
          </a:xfrm>
        </p:spPr>
        <p:txBody>
          <a:bodyPr anchor="ctr">
            <a:normAutofit/>
          </a:bodyPr>
          <a:lstStyle/>
          <a:p>
            <a:r>
              <a:rPr lang="is-IS" sz="2800">
                <a:solidFill>
                  <a:srgbClr val="EBEBEB"/>
                </a:solidFill>
              </a:rPr>
              <a:t>Ábending fyrir frekari uppvinnslu</a:t>
            </a:r>
          </a:p>
        </p:txBody>
      </p:sp>
      <p:sp>
        <p:nvSpPr>
          <p:cNvPr id="3" name="Content Placeholder 2"/>
          <p:cNvSpPr>
            <a:spLocks noGrp="1"/>
          </p:cNvSpPr>
          <p:nvPr>
            <p:ph idx="1"/>
          </p:nvPr>
        </p:nvSpPr>
        <p:spPr>
          <a:xfrm>
            <a:off x="3967557" y="437513"/>
            <a:ext cx="4126961" cy="5954325"/>
          </a:xfrm>
        </p:spPr>
        <p:txBody>
          <a:bodyPr anchor="ctr">
            <a:normAutofit/>
          </a:bodyPr>
          <a:lstStyle/>
          <a:p>
            <a:r>
              <a:rPr lang="en-US" sz="1600"/>
              <a:t>Fjölskyldusaga um IBD, Celiac sjúkdóm, maga- eða skeifugarnarsár </a:t>
            </a:r>
          </a:p>
          <a:p>
            <a:r>
              <a:rPr lang="en-US" sz="1600"/>
              <a:t>Viðvarandi verkur í hægri efri fjórðungi eða hægri neðri fjórðungi</a:t>
            </a:r>
          </a:p>
          <a:p>
            <a:r>
              <a:rPr lang="is-IS" sz="1600"/>
              <a:t>Kyngingarörðugleikar</a:t>
            </a:r>
          </a:p>
          <a:p>
            <a:pPr lvl="1"/>
            <a:r>
              <a:rPr lang="is-IS"/>
              <a:t>Dysphagia</a:t>
            </a:r>
          </a:p>
          <a:p>
            <a:pPr lvl="1"/>
            <a:r>
              <a:rPr lang="is-IS"/>
              <a:t>Odynophagia</a:t>
            </a:r>
          </a:p>
          <a:p>
            <a:r>
              <a:rPr lang="is-IS" sz="1600"/>
              <a:t>Viðvarandi endurtekin uppköst</a:t>
            </a:r>
          </a:p>
          <a:p>
            <a:r>
              <a:rPr lang="is-IS" sz="1600"/>
              <a:t>Grunur um blæðingu frá meltingarvegi</a:t>
            </a:r>
          </a:p>
          <a:p>
            <a:r>
              <a:rPr lang="is-IS" sz="1600"/>
              <a:t>Niðurgangur að næturlagi</a:t>
            </a:r>
          </a:p>
          <a:p>
            <a:r>
              <a:rPr lang="is-IS" sz="1600"/>
              <a:t>Liðbólgur</a:t>
            </a:r>
          </a:p>
          <a:p>
            <a:r>
              <a:rPr lang="is-IS" sz="1600"/>
              <a:t>Sjúkdómur við endaþarm</a:t>
            </a:r>
          </a:p>
          <a:p>
            <a:r>
              <a:rPr lang="is-IS" sz="1600"/>
              <a:t>Óútskýrt þyngdartap</a:t>
            </a:r>
          </a:p>
          <a:p>
            <a:r>
              <a:rPr lang="is-IS" sz="1600"/>
              <a:t>Truflun á vexti</a:t>
            </a:r>
          </a:p>
          <a:p>
            <a:r>
              <a:rPr lang="is-IS" sz="1600"/>
              <a:t>Seinkun á kynþroska</a:t>
            </a:r>
          </a:p>
          <a:p>
            <a:r>
              <a:rPr lang="is-IS" sz="1600"/>
              <a:t>Hiti af óþekktri orsök</a:t>
            </a:r>
            <a:endParaRPr lang="is-IS" sz="1600" dirty="0"/>
          </a:p>
        </p:txBody>
      </p:sp>
    </p:spTree>
    <p:extLst>
      <p:ext uri="{BB962C8B-B14F-4D97-AF65-F5344CB8AC3E}">
        <p14:creationId xmlns:p14="http://schemas.microsoft.com/office/powerpoint/2010/main" xmlns="" val="3785246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314C310-850D-4491-AA52-C75BEA68B6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D4EC3799-3F52-48CE-85CC-83AED368EB4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9144000" cy="6858000"/>
            <a:chOff x="0" y="0"/>
            <a:chExt cx="12192000" cy="6858000"/>
          </a:xfrm>
        </p:grpSpPr>
        <p:sp>
          <p:nvSpPr>
            <p:cNvPr id="11" name="Rectangle 10">
              <a:extLst>
                <a:ext uri="{FF2B5EF4-FFF2-40B4-BE49-F238E27FC236}">
                  <a16:creationId xmlns:a16="http://schemas.microsoft.com/office/drawing/2014/main" xmlns="" id="{F3FC2939-BF10-4CBC-904B-74A17D4B9C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xmlns="" id="{266B6D5D-11B6-40A6-9CEF-F0B0D104C5C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itle 1"/>
          <p:cNvSpPr>
            <a:spLocks noGrp="1"/>
          </p:cNvSpPr>
          <p:nvPr>
            <p:ph type="title"/>
          </p:nvPr>
        </p:nvSpPr>
        <p:spPr>
          <a:xfrm>
            <a:off x="627185" y="1085549"/>
            <a:ext cx="2573210" cy="4686903"/>
          </a:xfrm>
        </p:spPr>
        <p:txBody>
          <a:bodyPr anchor="ctr">
            <a:normAutofit/>
          </a:bodyPr>
          <a:lstStyle/>
          <a:p>
            <a:pPr algn="r"/>
            <a:r>
              <a:rPr lang="is-IS">
                <a:solidFill>
                  <a:schemeClr val="tx1"/>
                </a:solidFill>
              </a:rPr>
              <a:t>Functional dyspepsia</a:t>
            </a:r>
          </a:p>
        </p:txBody>
      </p:sp>
      <p:cxnSp>
        <p:nvCxnSpPr>
          <p:cNvPr id="14" name="Straight Connector 13">
            <a:extLst>
              <a:ext uri="{FF2B5EF4-FFF2-40B4-BE49-F238E27FC236}">
                <a16:creationId xmlns:a16="http://schemas.microsoft.com/office/drawing/2014/main" xmlns="" id="{789E20C7-BB50-4317-93C7-90C8ED80B2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0722"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81049" y="1085549"/>
            <a:ext cx="4184780" cy="4686903"/>
          </a:xfrm>
        </p:spPr>
        <p:txBody>
          <a:bodyPr anchor="ctr">
            <a:normAutofit/>
          </a:bodyPr>
          <a:lstStyle/>
          <a:p>
            <a:pPr>
              <a:lnSpc>
                <a:spcPct val="90000"/>
              </a:lnSpc>
            </a:pPr>
            <a:r>
              <a:rPr lang="en-US" sz="1700" dirty="0" err="1">
                <a:solidFill>
                  <a:schemeClr val="accent5">
                    <a:lumMod val="60000"/>
                    <a:lumOff val="40000"/>
                  </a:schemeClr>
                </a:solidFill>
              </a:rPr>
              <a:t>Verður</a:t>
            </a:r>
            <a:r>
              <a:rPr lang="en-US" sz="1700" dirty="0">
                <a:solidFill>
                  <a:schemeClr val="accent5">
                    <a:lumMod val="60000"/>
                    <a:lumOff val="40000"/>
                  </a:schemeClr>
                </a:solidFill>
              </a:rPr>
              <a:t> </a:t>
            </a:r>
            <a:r>
              <a:rPr lang="en-US" sz="1700" dirty="0" err="1">
                <a:solidFill>
                  <a:schemeClr val="accent5">
                    <a:lumMod val="60000"/>
                    <a:lumOff val="40000"/>
                  </a:schemeClr>
                </a:solidFill>
              </a:rPr>
              <a:t>að</a:t>
            </a:r>
            <a:r>
              <a:rPr lang="en-US" sz="1700" dirty="0">
                <a:solidFill>
                  <a:schemeClr val="accent5">
                    <a:lumMod val="60000"/>
                    <a:lumOff val="40000"/>
                  </a:schemeClr>
                </a:solidFill>
              </a:rPr>
              <a:t> </a:t>
            </a:r>
            <a:r>
              <a:rPr lang="en-US" sz="1700" dirty="0" err="1">
                <a:solidFill>
                  <a:schemeClr val="accent5">
                    <a:lumMod val="60000"/>
                    <a:lumOff val="40000"/>
                  </a:schemeClr>
                </a:solidFill>
              </a:rPr>
              <a:t>uppfylla</a:t>
            </a:r>
            <a:r>
              <a:rPr lang="en-US" sz="1700" dirty="0">
                <a:solidFill>
                  <a:schemeClr val="accent5">
                    <a:lumMod val="60000"/>
                    <a:lumOff val="40000"/>
                  </a:schemeClr>
                </a:solidFill>
              </a:rPr>
              <a:t> 1 </a:t>
            </a:r>
            <a:r>
              <a:rPr lang="en-US" sz="1700" dirty="0" err="1">
                <a:solidFill>
                  <a:schemeClr val="accent5">
                    <a:lumMod val="60000"/>
                    <a:lumOff val="40000"/>
                  </a:schemeClr>
                </a:solidFill>
              </a:rPr>
              <a:t>eða</a:t>
            </a:r>
            <a:r>
              <a:rPr lang="en-US" sz="1700" dirty="0">
                <a:solidFill>
                  <a:schemeClr val="accent5">
                    <a:lumMod val="60000"/>
                    <a:lumOff val="40000"/>
                  </a:schemeClr>
                </a:solidFill>
              </a:rPr>
              <a:t> </a:t>
            </a:r>
            <a:r>
              <a:rPr lang="en-US" sz="1700" dirty="0" err="1">
                <a:solidFill>
                  <a:schemeClr val="accent5">
                    <a:lumMod val="60000"/>
                    <a:lumOff val="40000"/>
                  </a:schemeClr>
                </a:solidFill>
              </a:rPr>
              <a:t>fleiri</a:t>
            </a:r>
            <a:r>
              <a:rPr lang="en-US" sz="1700" dirty="0">
                <a:solidFill>
                  <a:schemeClr val="accent5">
                    <a:lumMod val="60000"/>
                    <a:lumOff val="40000"/>
                  </a:schemeClr>
                </a:solidFill>
              </a:rPr>
              <a:t> </a:t>
            </a:r>
            <a:r>
              <a:rPr lang="en-US" sz="1700" dirty="0" err="1">
                <a:solidFill>
                  <a:schemeClr val="accent5">
                    <a:lumMod val="60000"/>
                    <a:lumOff val="40000"/>
                  </a:schemeClr>
                </a:solidFill>
              </a:rPr>
              <a:t>truflandi</a:t>
            </a:r>
            <a:r>
              <a:rPr lang="en-US" sz="1700" dirty="0">
                <a:solidFill>
                  <a:schemeClr val="accent5">
                    <a:lumMod val="60000"/>
                    <a:lumOff val="40000"/>
                  </a:schemeClr>
                </a:solidFill>
              </a:rPr>
              <a:t> </a:t>
            </a:r>
            <a:r>
              <a:rPr lang="en-US" sz="1700" dirty="0" err="1">
                <a:solidFill>
                  <a:schemeClr val="accent5">
                    <a:lumMod val="60000"/>
                    <a:lumOff val="40000"/>
                  </a:schemeClr>
                </a:solidFill>
              </a:rPr>
              <a:t>einkenni</a:t>
            </a:r>
            <a:r>
              <a:rPr lang="en-US" sz="1700" dirty="0">
                <a:solidFill>
                  <a:schemeClr val="accent5">
                    <a:lumMod val="60000"/>
                    <a:lumOff val="40000"/>
                  </a:schemeClr>
                </a:solidFill>
              </a:rPr>
              <a:t> </a:t>
            </a:r>
            <a:r>
              <a:rPr lang="en-US" sz="1700" dirty="0" err="1">
                <a:solidFill>
                  <a:schemeClr val="accent5">
                    <a:lumMod val="60000"/>
                    <a:lumOff val="40000"/>
                  </a:schemeClr>
                </a:solidFill>
              </a:rPr>
              <a:t>að</a:t>
            </a:r>
            <a:r>
              <a:rPr lang="en-US" sz="1700" dirty="0">
                <a:solidFill>
                  <a:schemeClr val="accent5">
                    <a:lumMod val="60000"/>
                    <a:lumOff val="40000"/>
                  </a:schemeClr>
                </a:solidFill>
              </a:rPr>
              <a:t> </a:t>
            </a:r>
            <a:r>
              <a:rPr lang="en-US" sz="1700" dirty="0" err="1">
                <a:solidFill>
                  <a:schemeClr val="accent5">
                    <a:lumMod val="60000"/>
                    <a:lumOff val="40000"/>
                  </a:schemeClr>
                </a:solidFill>
              </a:rPr>
              <a:t>minnsta</a:t>
            </a:r>
            <a:r>
              <a:rPr lang="en-US" sz="1700" dirty="0">
                <a:solidFill>
                  <a:schemeClr val="accent5">
                    <a:lumMod val="60000"/>
                    <a:lumOff val="40000"/>
                  </a:schemeClr>
                </a:solidFill>
              </a:rPr>
              <a:t> </a:t>
            </a:r>
            <a:r>
              <a:rPr lang="en-US" sz="1700" dirty="0" err="1">
                <a:solidFill>
                  <a:schemeClr val="accent5">
                    <a:lumMod val="60000"/>
                    <a:lumOff val="40000"/>
                  </a:schemeClr>
                </a:solidFill>
              </a:rPr>
              <a:t>kosti</a:t>
            </a:r>
            <a:r>
              <a:rPr lang="en-US" sz="1700" dirty="0">
                <a:solidFill>
                  <a:schemeClr val="accent5">
                    <a:lumMod val="60000"/>
                    <a:lumOff val="40000"/>
                  </a:schemeClr>
                </a:solidFill>
              </a:rPr>
              <a:t> 4 </a:t>
            </a:r>
            <a:r>
              <a:rPr lang="en-US" sz="1700" dirty="0" err="1">
                <a:solidFill>
                  <a:schemeClr val="accent5">
                    <a:lumMod val="60000"/>
                    <a:lumOff val="40000"/>
                  </a:schemeClr>
                </a:solidFill>
              </a:rPr>
              <a:t>sinnum</a:t>
            </a:r>
            <a:r>
              <a:rPr lang="en-US" sz="1700" dirty="0">
                <a:solidFill>
                  <a:schemeClr val="accent5">
                    <a:lumMod val="60000"/>
                    <a:lumOff val="40000"/>
                  </a:schemeClr>
                </a:solidFill>
              </a:rPr>
              <a:t> í </a:t>
            </a:r>
            <a:r>
              <a:rPr lang="en-US" sz="1700" dirty="0" err="1">
                <a:solidFill>
                  <a:schemeClr val="accent5">
                    <a:lumMod val="60000"/>
                    <a:lumOff val="40000"/>
                  </a:schemeClr>
                </a:solidFill>
              </a:rPr>
              <a:t>mánuði</a:t>
            </a:r>
            <a:r>
              <a:rPr lang="en-US" sz="1700" dirty="0">
                <a:solidFill>
                  <a:schemeClr val="accent5">
                    <a:lumMod val="60000"/>
                    <a:lumOff val="40000"/>
                  </a:schemeClr>
                </a:solidFill>
              </a:rPr>
              <a:t>: </a:t>
            </a:r>
          </a:p>
          <a:p>
            <a:pPr>
              <a:lnSpc>
                <a:spcPct val="90000"/>
              </a:lnSpc>
              <a:buNone/>
            </a:pPr>
            <a:endParaRPr lang="en-US" sz="1700" dirty="0">
              <a:solidFill>
                <a:schemeClr val="tx1"/>
              </a:solidFill>
            </a:endParaRPr>
          </a:p>
          <a:p>
            <a:pPr>
              <a:lnSpc>
                <a:spcPct val="90000"/>
              </a:lnSpc>
            </a:pPr>
            <a:r>
              <a:rPr lang="is-IS" sz="1700" dirty="0">
                <a:solidFill>
                  <a:schemeClr val="tx1"/>
                </a:solidFill>
              </a:rPr>
              <a:t>1. </a:t>
            </a:r>
            <a:r>
              <a:rPr lang="is-IS" sz="1700" dirty="0" err="1">
                <a:solidFill>
                  <a:schemeClr val="tx1"/>
                </a:solidFill>
              </a:rPr>
              <a:t>Mettunartilfinning</a:t>
            </a:r>
            <a:r>
              <a:rPr lang="is-IS" sz="1700" dirty="0">
                <a:solidFill>
                  <a:schemeClr val="tx1"/>
                </a:solidFill>
              </a:rPr>
              <a:t> eftir máltíðir</a:t>
            </a:r>
          </a:p>
          <a:p>
            <a:pPr>
              <a:lnSpc>
                <a:spcPct val="90000"/>
              </a:lnSpc>
            </a:pPr>
            <a:r>
              <a:rPr lang="is-IS" sz="1700" dirty="0">
                <a:solidFill>
                  <a:schemeClr val="tx1"/>
                </a:solidFill>
              </a:rPr>
              <a:t>2. </a:t>
            </a:r>
            <a:r>
              <a:rPr lang="is-IS" sz="1700" dirty="0" err="1">
                <a:solidFill>
                  <a:schemeClr val="tx1"/>
                </a:solidFill>
              </a:rPr>
              <a:t>Snemmkomin</a:t>
            </a:r>
            <a:r>
              <a:rPr lang="is-IS" sz="1700" dirty="0">
                <a:solidFill>
                  <a:schemeClr val="tx1"/>
                </a:solidFill>
              </a:rPr>
              <a:t> </a:t>
            </a:r>
            <a:r>
              <a:rPr lang="is-IS" sz="1700" dirty="0" err="1">
                <a:solidFill>
                  <a:schemeClr val="tx1"/>
                </a:solidFill>
              </a:rPr>
              <a:t>sedda</a:t>
            </a:r>
            <a:r>
              <a:rPr lang="is-IS" sz="1700" dirty="0">
                <a:solidFill>
                  <a:schemeClr val="tx1"/>
                </a:solidFill>
              </a:rPr>
              <a:t> </a:t>
            </a:r>
          </a:p>
          <a:p>
            <a:pPr>
              <a:lnSpc>
                <a:spcPct val="90000"/>
              </a:lnSpc>
            </a:pPr>
            <a:r>
              <a:rPr lang="en-US" sz="1700" dirty="0">
                <a:solidFill>
                  <a:schemeClr val="tx1"/>
                </a:solidFill>
              </a:rPr>
              <a:t>3. </a:t>
            </a:r>
            <a:r>
              <a:rPr lang="en-US" sz="1700" dirty="0" err="1">
                <a:solidFill>
                  <a:schemeClr val="tx1"/>
                </a:solidFill>
              </a:rPr>
              <a:t>Verkur</a:t>
            </a:r>
            <a:r>
              <a:rPr lang="en-US" sz="1700" dirty="0">
                <a:solidFill>
                  <a:schemeClr val="tx1"/>
                </a:solidFill>
              </a:rPr>
              <a:t> </a:t>
            </a:r>
            <a:r>
              <a:rPr lang="en-US" sz="1700" dirty="0" err="1">
                <a:solidFill>
                  <a:schemeClr val="tx1"/>
                </a:solidFill>
              </a:rPr>
              <a:t>eða</a:t>
            </a:r>
            <a:r>
              <a:rPr lang="en-US" sz="1700" dirty="0">
                <a:solidFill>
                  <a:schemeClr val="tx1"/>
                </a:solidFill>
              </a:rPr>
              <a:t> </a:t>
            </a:r>
            <a:r>
              <a:rPr lang="en-US" sz="1700" dirty="0" err="1">
                <a:solidFill>
                  <a:schemeClr val="tx1"/>
                </a:solidFill>
              </a:rPr>
              <a:t>sviði</a:t>
            </a:r>
            <a:r>
              <a:rPr lang="en-US" sz="1700" dirty="0">
                <a:solidFill>
                  <a:schemeClr val="tx1"/>
                </a:solidFill>
              </a:rPr>
              <a:t> í </a:t>
            </a:r>
            <a:r>
              <a:rPr lang="en-US" sz="1700" dirty="0" err="1">
                <a:solidFill>
                  <a:schemeClr val="tx1"/>
                </a:solidFill>
              </a:rPr>
              <a:t>efri</a:t>
            </a:r>
            <a:r>
              <a:rPr lang="en-US" sz="1700" dirty="0">
                <a:solidFill>
                  <a:schemeClr val="tx1"/>
                </a:solidFill>
              </a:rPr>
              <a:t> </a:t>
            </a:r>
            <a:r>
              <a:rPr lang="en-US" sz="1700" dirty="0" err="1">
                <a:solidFill>
                  <a:schemeClr val="tx1"/>
                </a:solidFill>
              </a:rPr>
              <a:t>hluta</a:t>
            </a:r>
            <a:r>
              <a:rPr lang="en-US" sz="1700" dirty="0">
                <a:solidFill>
                  <a:schemeClr val="tx1"/>
                </a:solidFill>
              </a:rPr>
              <a:t> </a:t>
            </a:r>
            <a:r>
              <a:rPr lang="en-US" sz="1700" dirty="0" err="1">
                <a:solidFill>
                  <a:schemeClr val="tx1"/>
                </a:solidFill>
              </a:rPr>
              <a:t>kviðar</a:t>
            </a:r>
            <a:r>
              <a:rPr lang="en-US" sz="1700" dirty="0">
                <a:solidFill>
                  <a:schemeClr val="tx1"/>
                </a:solidFill>
              </a:rPr>
              <a:t> </a:t>
            </a:r>
            <a:r>
              <a:rPr lang="en-US" sz="1700" dirty="0" err="1">
                <a:solidFill>
                  <a:schemeClr val="tx1"/>
                </a:solidFill>
              </a:rPr>
              <a:t>sem</a:t>
            </a:r>
            <a:r>
              <a:rPr lang="en-US" sz="1700" dirty="0">
                <a:solidFill>
                  <a:schemeClr val="tx1"/>
                </a:solidFill>
              </a:rPr>
              <a:t> ekki </a:t>
            </a:r>
            <a:r>
              <a:rPr lang="en-US" sz="1700" dirty="0" err="1">
                <a:solidFill>
                  <a:schemeClr val="tx1"/>
                </a:solidFill>
              </a:rPr>
              <a:t>tengist</a:t>
            </a:r>
            <a:r>
              <a:rPr lang="en-US" sz="1700" dirty="0">
                <a:solidFill>
                  <a:schemeClr val="tx1"/>
                </a:solidFill>
              </a:rPr>
              <a:t> </a:t>
            </a:r>
            <a:r>
              <a:rPr lang="en-US" sz="1700" dirty="0" err="1">
                <a:solidFill>
                  <a:schemeClr val="tx1"/>
                </a:solidFill>
              </a:rPr>
              <a:t>hægðalosun</a:t>
            </a:r>
            <a:r>
              <a:rPr lang="en-US" sz="1700" dirty="0">
                <a:solidFill>
                  <a:schemeClr val="tx1"/>
                </a:solidFill>
              </a:rPr>
              <a:t> </a:t>
            </a:r>
          </a:p>
          <a:p>
            <a:pPr>
              <a:lnSpc>
                <a:spcPct val="90000"/>
              </a:lnSpc>
            </a:pPr>
            <a:r>
              <a:rPr lang="en-US" sz="1700" dirty="0">
                <a:solidFill>
                  <a:schemeClr val="tx1"/>
                </a:solidFill>
              </a:rPr>
              <a:t>4. </a:t>
            </a:r>
            <a:r>
              <a:rPr lang="en-US" sz="1700" dirty="0" err="1">
                <a:solidFill>
                  <a:schemeClr val="tx1"/>
                </a:solidFill>
              </a:rPr>
              <a:t>Eftir</a:t>
            </a:r>
            <a:r>
              <a:rPr lang="en-US" sz="1700" dirty="0">
                <a:solidFill>
                  <a:schemeClr val="tx1"/>
                </a:solidFill>
              </a:rPr>
              <a:t> </a:t>
            </a:r>
            <a:r>
              <a:rPr lang="en-US" sz="1700" dirty="0" err="1">
                <a:solidFill>
                  <a:schemeClr val="tx1"/>
                </a:solidFill>
              </a:rPr>
              <a:t>viðeigandi</a:t>
            </a:r>
            <a:r>
              <a:rPr lang="en-US" sz="1700" dirty="0">
                <a:solidFill>
                  <a:schemeClr val="tx1"/>
                </a:solidFill>
              </a:rPr>
              <a:t> mat og </a:t>
            </a:r>
            <a:r>
              <a:rPr lang="en-US" sz="1700" dirty="0" err="1">
                <a:solidFill>
                  <a:schemeClr val="tx1"/>
                </a:solidFill>
              </a:rPr>
              <a:t>uppvinnslu</a:t>
            </a:r>
            <a:r>
              <a:rPr lang="en-US" sz="1700" dirty="0">
                <a:solidFill>
                  <a:schemeClr val="tx1"/>
                </a:solidFill>
              </a:rPr>
              <a:t> </a:t>
            </a:r>
            <a:r>
              <a:rPr lang="en-US" sz="1700" dirty="0" err="1">
                <a:solidFill>
                  <a:schemeClr val="tx1"/>
                </a:solidFill>
              </a:rPr>
              <a:t>verða</a:t>
            </a:r>
            <a:r>
              <a:rPr lang="en-US" sz="1700" dirty="0">
                <a:solidFill>
                  <a:schemeClr val="tx1"/>
                </a:solidFill>
              </a:rPr>
              <a:t> </a:t>
            </a:r>
            <a:r>
              <a:rPr lang="en-US" sz="1700" dirty="0" err="1">
                <a:solidFill>
                  <a:schemeClr val="tx1"/>
                </a:solidFill>
              </a:rPr>
              <a:t>einkenni</a:t>
            </a:r>
            <a:r>
              <a:rPr lang="en-US" sz="1700" dirty="0">
                <a:solidFill>
                  <a:schemeClr val="tx1"/>
                </a:solidFill>
              </a:rPr>
              <a:t> ekki </a:t>
            </a:r>
            <a:r>
              <a:rPr lang="en-US" sz="1700" dirty="0" err="1">
                <a:solidFill>
                  <a:schemeClr val="tx1"/>
                </a:solidFill>
              </a:rPr>
              <a:t>skýrð</a:t>
            </a:r>
            <a:r>
              <a:rPr lang="en-US" sz="1700" dirty="0">
                <a:solidFill>
                  <a:schemeClr val="tx1"/>
                </a:solidFill>
              </a:rPr>
              <a:t> </a:t>
            </a:r>
            <a:r>
              <a:rPr lang="en-US" sz="1700" dirty="0" err="1">
                <a:solidFill>
                  <a:schemeClr val="tx1"/>
                </a:solidFill>
              </a:rPr>
              <a:t>fyllilega</a:t>
            </a:r>
            <a:r>
              <a:rPr lang="en-US" sz="1700" dirty="0">
                <a:solidFill>
                  <a:schemeClr val="tx1"/>
                </a:solidFill>
              </a:rPr>
              <a:t> </a:t>
            </a:r>
            <a:r>
              <a:rPr lang="en-US" sz="1700" dirty="0" err="1">
                <a:solidFill>
                  <a:schemeClr val="tx1"/>
                </a:solidFill>
              </a:rPr>
              <a:t>af</a:t>
            </a:r>
            <a:r>
              <a:rPr lang="en-US" sz="1700" dirty="0">
                <a:solidFill>
                  <a:schemeClr val="tx1"/>
                </a:solidFill>
              </a:rPr>
              <a:t> </a:t>
            </a:r>
            <a:r>
              <a:rPr lang="en-US" sz="1700" dirty="0" err="1">
                <a:solidFill>
                  <a:schemeClr val="tx1"/>
                </a:solidFill>
              </a:rPr>
              <a:t>öðru</a:t>
            </a:r>
            <a:r>
              <a:rPr lang="en-US" sz="1700" dirty="0">
                <a:solidFill>
                  <a:schemeClr val="tx1"/>
                </a:solidFill>
              </a:rPr>
              <a:t> </a:t>
            </a:r>
            <a:r>
              <a:rPr lang="en-US" sz="1700" dirty="0" err="1">
                <a:solidFill>
                  <a:schemeClr val="tx1"/>
                </a:solidFill>
              </a:rPr>
              <a:t>undirliggjandi</a:t>
            </a:r>
            <a:r>
              <a:rPr lang="en-US" sz="1700" dirty="0">
                <a:solidFill>
                  <a:schemeClr val="tx1"/>
                </a:solidFill>
              </a:rPr>
              <a:t> </a:t>
            </a:r>
            <a:r>
              <a:rPr lang="is-IS" sz="1700" dirty="0">
                <a:solidFill>
                  <a:schemeClr val="tx1"/>
                </a:solidFill>
              </a:rPr>
              <a:t>vandamáli</a:t>
            </a:r>
          </a:p>
          <a:p>
            <a:pPr>
              <a:lnSpc>
                <a:spcPct val="90000"/>
              </a:lnSpc>
              <a:buNone/>
            </a:pPr>
            <a:endParaRPr lang="is-IS" sz="1700" dirty="0">
              <a:solidFill>
                <a:schemeClr val="tx1"/>
              </a:solidFill>
            </a:endParaRPr>
          </a:p>
          <a:p>
            <a:pPr>
              <a:lnSpc>
                <a:spcPct val="90000"/>
              </a:lnSpc>
            </a:pPr>
            <a:r>
              <a:rPr lang="en-US" sz="1700" dirty="0" err="1">
                <a:solidFill>
                  <a:srgbClr val="99FF99"/>
                </a:solidFill>
              </a:rPr>
              <a:t>Þarf</a:t>
            </a:r>
            <a:r>
              <a:rPr lang="en-US" sz="1700" dirty="0">
                <a:solidFill>
                  <a:srgbClr val="99FF99"/>
                </a:solidFill>
              </a:rPr>
              <a:t> </a:t>
            </a:r>
            <a:r>
              <a:rPr lang="en-US" sz="1700" dirty="0" err="1">
                <a:solidFill>
                  <a:srgbClr val="99FF99"/>
                </a:solidFill>
              </a:rPr>
              <a:t>að</a:t>
            </a:r>
            <a:r>
              <a:rPr lang="en-US" sz="1700" dirty="0">
                <a:solidFill>
                  <a:srgbClr val="99FF99"/>
                </a:solidFill>
              </a:rPr>
              <a:t> </a:t>
            </a:r>
            <a:r>
              <a:rPr lang="en-US" sz="1700" dirty="0" err="1">
                <a:solidFill>
                  <a:srgbClr val="99FF99"/>
                </a:solidFill>
              </a:rPr>
              <a:t>uppfylla</a:t>
            </a:r>
            <a:r>
              <a:rPr lang="en-US" sz="1700" dirty="0">
                <a:solidFill>
                  <a:srgbClr val="99FF99"/>
                </a:solidFill>
              </a:rPr>
              <a:t> </a:t>
            </a:r>
            <a:r>
              <a:rPr lang="en-US" sz="1700" dirty="0" err="1">
                <a:solidFill>
                  <a:srgbClr val="99FF99"/>
                </a:solidFill>
              </a:rPr>
              <a:t>skilmerki</a:t>
            </a:r>
            <a:r>
              <a:rPr lang="en-US" sz="1700" dirty="0">
                <a:solidFill>
                  <a:srgbClr val="99FF99"/>
                </a:solidFill>
              </a:rPr>
              <a:t> í 2 </a:t>
            </a:r>
            <a:r>
              <a:rPr lang="en-US" sz="1700" dirty="0" err="1">
                <a:solidFill>
                  <a:srgbClr val="99FF99"/>
                </a:solidFill>
              </a:rPr>
              <a:t>mánuði</a:t>
            </a:r>
            <a:r>
              <a:rPr lang="en-US" sz="1700" dirty="0">
                <a:solidFill>
                  <a:srgbClr val="99FF99"/>
                </a:solidFill>
              </a:rPr>
              <a:t> </a:t>
            </a:r>
            <a:r>
              <a:rPr lang="en-US" sz="1700" dirty="0" err="1">
                <a:solidFill>
                  <a:srgbClr val="99FF99"/>
                </a:solidFill>
              </a:rPr>
              <a:t>fyrir</a:t>
            </a:r>
            <a:r>
              <a:rPr lang="en-US" sz="1700" dirty="0">
                <a:solidFill>
                  <a:srgbClr val="99FF99"/>
                </a:solidFill>
              </a:rPr>
              <a:t> </a:t>
            </a:r>
            <a:r>
              <a:rPr lang="en-US" sz="1700" dirty="0" err="1">
                <a:solidFill>
                  <a:srgbClr val="99FF99"/>
                </a:solidFill>
              </a:rPr>
              <a:t>greiningu</a:t>
            </a:r>
            <a:r>
              <a:rPr lang="en-US" sz="1700" dirty="0">
                <a:solidFill>
                  <a:srgbClr val="99FF99"/>
                </a:solidFill>
              </a:rPr>
              <a:t>. </a:t>
            </a:r>
            <a:endParaRPr lang="is-IS" sz="1700" dirty="0">
              <a:solidFill>
                <a:srgbClr val="99FF99"/>
              </a:solidFill>
            </a:endParaRPr>
          </a:p>
        </p:txBody>
      </p:sp>
    </p:spTree>
    <p:extLst>
      <p:ext uri="{BB962C8B-B14F-4D97-AF65-F5344CB8AC3E}">
        <p14:creationId xmlns:p14="http://schemas.microsoft.com/office/powerpoint/2010/main" xmlns="" val="874615686"/>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314C310-850D-4491-AA52-C75BEA68B6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D4EC3799-3F52-48CE-85CC-83AED368EB4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9144000" cy="6858000"/>
            <a:chOff x="0" y="0"/>
            <a:chExt cx="12192000" cy="6858000"/>
          </a:xfrm>
        </p:grpSpPr>
        <p:sp>
          <p:nvSpPr>
            <p:cNvPr id="11" name="Rectangle 10">
              <a:extLst>
                <a:ext uri="{FF2B5EF4-FFF2-40B4-BE49-F238E27FC236}">
                  <a16:creationId xmlns:a16="http://schemas.microsoft.com/office/drawing/2014/main" xmlns="" id="{F3FC2939-BF10-4CBC-904B-74A17D4B9C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xmlns="" id="{266B6D5D-11B6-40A6-9CEF-F0B0D104C5C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itle 1"/>
          <p:cNvSpPr>
            <a:spLocks noGrp="1"/>
          </p:cNvSpPr>
          <p:nvPr>
            <p:ph type="title"/>
          </p:nvPr>
        </p:nvSpPr>
        <p:spPr>
          <a:xfrm>
            <a:off x="627185" y="1085549"/>
            <a:ext cx="2573210" cy="4686903"/>
          </a:xfrm>
        </p:spPr>
        <p:txBody>
          <a:bodyPr anchor="ctr">
            <a:normAutofit/>
          </a:bodyPr>
          <a:lstStyle/>
          <a:p>
            <a:pPr algn="r"/>
            <a:r>
              <a:rPr lang="is-IS">
                <a:solidFill>
                  <a:schemeClr val="tx1"/>
                </a:solidFill>
              </a:rPr>
              <a:t>Irritable Bowel Syndrome</a:t>
            </a:r>
          </a:p>
        </p:txBody>
      </p:sp>
      <p:cxnSp>
        <p:nvCxnSpPr>
          <p:cNvPr id="14" name="Straight Connector 13">
            <a:extLst>
              <a:ext uri="{FF2B5EF4-FFF2-40B4-BE49-F238E27FC236}">
                <a16:creationId xmlns:a16="http://schemas.microsoft.com/office/drawing/2014/main" xmlns="" id="{789E20C7-BB50-4317-93C7-90C8ED80B2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0722"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81049" y="1085549"/>
            <a:ext cx="4184780" cy="4686903"/>
          </a:xfrm>
        </p:spPr>
        <p:txBody>
          <a:bodyPr anchor="ctr">
            <a:normAutofit/>
          </a:bodyPr>
          <a:lstStyle/>
          <a:p>
            <a:pPr>
              <a:lnSpc>
                <a:spcPct val="90000"/>
              </a:lnSpc>
            </a:pPr>
            <a:r>
              <a:rPr lang="en-US" sz="1500" dirty="0" err="1">
                <a:solidFill>
                  <a:schemeClr val="accent5">
                    <a:lumMod val="60000"/>
                    <a:lumOff val="40000"/>
                  </a:schemeClr>
                </a:solidFill>
              </a:rPr>
              <a:t>Verður</a:t>
            </a:r>
            <a:r>
              <a:rPr lang="en-US" sz="1500" dirty="0">
                <a:solidFill>
                  <a:schemeClr val="accent5">
                    <a:lumMod val="60000"/>
                    <a:lumOff val="40000"/>
                  </a:schemeClr>
                </a:solidFill>
              </a:rPr>
              <a:t> </a:t>
            </a:r>
            <a:r>
              <a:rPr lang="en-US" sz="1500" dirty="0" err="1">
                <a:solidFill>
                  <a:schemeClr val="accent5">
                    <a:lumMod val="60000"/>
                    <a:lumOff val="40000"/>
                  </a:schemeClr>
                </a:solidFill>
              </a:rPr>
              <a:t>að</a:t>
            </a:r>
            <a:r>
              <a:rPr lang="en-US" sz="1500" dirty="0">
                <a:solidFill>
                  <a:schemeClr val="accent5">
                    <a:lumMod val="60000"/>
                    <a:lumOff val="40000"/>
                  </a:schemeClr>
                </a:solidFill>
              </a:rPr>
              <a:t> </a:t>
            </a:r>
            <a:r>
              <a:rPr lang="en-US" sz="1500" dirty="0" err="1">
                <a:solidFill>
                  <a:schemeClr val="accent5">
                    <a:lumMod val="60000"/>
                    <a:lumOff val="40000"/>
                  </a:schemeClr>
                </a:solidFill>
              </a:rPr>
              <a:t>uppfylla</a:t>
            </a:r>
            <a:r>
              <a:rPr lang="en-US" sz="1500" dirty="0">
                <a:solidFill>
                  <a:schemeClr val="accent5">
                    <a:lumMod val="60000"/>
                    <a:lumOff val="40000"/>
                  </a:schemeClr>
                </a:solidFill>
              </a:rPr>
              <a:t> </a:t>
            </a:r>
            <a:r>
              <a:rPr lang="en-US" sz="1500" dirty="0" err="1">
                <a:solidFill>
                  <a:schemeClr val="accent5">
                    <a:lumMod val="60000"/>
                    <a:lumOff val="40000"/>
                  </a:schemeClr>
                </a:solidFill>
              </a:rPr>
              <a:t>öll</a:t>
            </a:r>
            <a:r>
              <a:rPr lang="en-US" sz="1500" dirty="0">
                <a:solidFill>
                  <a:schemeClr val="accent5">
                    <a:lumMod val="60000"/>
                    <a:lumOff val="40000"/>
                  </a:schemeClr>
                </a:solidFill>
              </a:rPr>
              <a:t> </a:t>
            </a:r>
            <a:r>
              <a:rPr lang="en-US" sz="1500" dirty="0" err="1">
                <a:solidFill>
                  <a:schemeClr val="accent5">
                    <a:lumMod val="60000"/>
                    <a:lumOff val="40000"/>
                  </a:schemeClr>
                </a:solidFill>
              </a:rPr>
              <a:t>skilyrði</a:t>
            </a:r>
            <a:r>
              <a:rPr lang="en-US" sz="1500" dirty="0">
                <a:solidFill>
                  <a:schemeClr val="accent5">
                    <a:lumMod val="60000"/>
                    <a:lumOff val="40000"/>
                  </a:schemeClr>
                </a:solidFill>
              </a:rPr>
              <a:t>:</a:t>
            </a:r>
          </a:p>
          <a:p>
            <a:pPr>
              <a:lnSpc>
                <a:spcPct val="90000"/>
              </a:lnSpc>
              <a:buNone/>
            </a:pPr>
            <a:endParaRPr lang="en-US" sz="1500" dirty="0">
              <a:solidFill>
                <a:schemeClr val="tx1"/>
              </a:solidFill>
            </a:endParaRPr>
          </a:p>
          <a:p>
            <a:pPr>
              <a:lnSpc>
                <a:spcPct val="90000"/>
              </a:lnSpc>
            </a:pPr>
            <a:r>
              <a:rPr lang="en-US" sz="1500" dirty="0">
                <a:solidFill>
                  <a:schemeClr val="tx1"/>
                </a:solidFill>
              </a:rPr>
              <a:t>1. </a:t>
            </a:r>
            <a:r>
              <a:rPr lang="en-US" sz="1500" dirty="0" err="1">
                <a:solidFill>
                  <a:schemeClr val="tx1"/>
                </a:solidFill>
              </a:rPr>
              <a:t>Kviðverkur</a:t>
            </a:r>
            <a:r>
              <a:rPr lang="en-US" sz="1500" dirty="0">
                <a:solidFill>
                  <a:schemeClr val="tx1"/>
                </a:solidFill>
              </a:rPr>
              <a:t> </a:t>
            </a:r>
            <a:r>
              <a:rPr lang="en-US" sz="1500" dirty="0" err="1">
                <a:solidFill>
                  <a:schemeClr val="tx1"/>
                </a:solidFill>
              </a:rPr>
              <a:t>minnst</a:t>
            </a:r>
            <a:r>
              <a:rPr lang="en-US" sz="1500" dirty="0">
                <a:solidFill>
                  <a:schemeClr val="tx1"/>
                </a:solidFill>
              </a:rPr>
              <a:t> 4 </a:t>
            </a:r>
            <a:r>
              <a:rPr lang="en-US" sz="1500" dirty="0" err="1">
                <a:solidFill>
                  <a:schemeClr val="tx1"/>
                </a:solidFill>
              </a:rPr>
              <a:t>daga</a:t>
            </a:r>
            <a:r>
              <a:rPr lang="en-US" sz="1500" dirty="0">
                <a:solidFill>
                  <a:schemeClr val="tx1"/>
                </a:solidFill>
              </a:rPr>
              <a:t> í </a:t>
            </a:r>
            <a:r>
              <a:rPr lang="en-US" sz="1500" dirty="0" err="1">
                <a:solidFill>
                  <a:schemeClr val="tx1"/>
                </a:solidFill>
              </a:rPr>
              <a:t>mánuði</a:t>
            </a:r>
            <a:r>
              <a:rPr lang="en-US" sz="1500" dirty="0">
                <a:solidFill>
                  <a:schemeClr val="tx1"/>
                </a:solidFill>
              </a:rPr>
              <a:t> </a:t>
            </a:r>
            <a:r>
              <a:rPr lang="en-US" sz="1500" dirty="0" err="1">
                <a:solidFill>
                  <a:schemeClr val="tx1"/>
                </a:solidFill>
              </a:rPr>
              <a:t>sem</a:t>
            </a:r>
            <a:r>
              <a:rPr lang="en-US" sz="1500" dirty="0">
                <a:solidFill>
                  <a:schemeClr val="tx1"/>
                </a:solidFill>
              </a:rPr>
              <a:t> </a:t>
            </a:r>
            <a:r>
              <a:rPr lang="en-US" sz="1500" dirty="0" err="1">
                <a:solidFill>
                  <a:schemeClr val="tx1"/>
                </a:solidFill>
              </a:rPr>
              <a:t>tengist</a:t>
            </a:r>
            <a:r>
              <a:rPr lang="en-US" sz="1500" dirty="0">
                <a:solidFill>
                  <a:schemeClr val="tx1"/>
                </a:solidFill>
              </a:rPr>
              <a:t> </a:t>
            </a:r>
            <a:r>
              <a:rPr lang="en-US" sz="1500" dirty="0" err="1">
                <a:solidFill>
                  <a:schemeClr val="tx1"/>
                </a:solidFill>
              </a:rPr>
              <a:t>einu</a:t>
            </a:r>
            <a:r>
              <a:rPr lang="en-US" sz="1500" dirty="0">
                <a:solidFill>
                  <a:schemeClr val="tx1"/>
                </a:solidFill>
              </a:rPr>
              <a:t> </a:t>
            </a:r>
            <a:r>
              <a:rPr lang="en-US" sz="1500" dirty="0" err="1">
                <a:solidFill>
                  <a:schemeClr val="tx1"/>
                </a:solidFill>
              </a:rPr>
              <a:t>af</a:t>
            </a:r>
            <a:r>
              <a:rPr lang="en-US" sz="1500" dirty="0">
                <a:solidFill>
                  <a:schemeClr val="tx1"/>
                </a:solidFill>
              </a:rPr>
              <a:t> </a:t>
            </a:r>
            <a:r>
              <a:rPr lang="en-US" sz="1500" dirty="0" err="1">
                <a:solidFill>
                  <a:schemeClr val="tx1"/>
                </a:solidFill>
              </a:rPr>
              <a:t>eftir</a:t>
            </a:r>
            <a:r>
              <a:rPr lang="en-US" sz="1500" dirty="0">
                <a:solidFill>
                  <a:schemeClr val="tx1"/>
                </a:solidFill>
              </a:rPr>
              <a:t> </a:t>
            </a:r>
            <a:r>
              <a:rPr lang="en-US" sz="1500" dirty="0" err="1">
                <a:solidFill>
                  <a:schemeClr val="tx1"/>
                </a:solidFill>
              </a:rPr>
              <a:t>farandi</a:t>
            </a:r>
            <a:endParaRPr lang="en-US" sz="1500" dirty="0">
              <a:solidFill>
                <a:schemeClr val="tx1"/>
              </a:solidFill>
            </a:endParaRPr>
          </a:p>
          <a:p>
            <a:pPr lvl="1">
              <a:lnSpc>
                <a:spcPct val="90000"/>
              </a:lnSpc>
            </a:pPr>
            <a:r>
              <a:rPr lang="is-IS" sz="1500" dirty="0">
                <a:solidFill>
                  <a:schemeClr val="tx1"/>
                </a:solidFill>
              </a:rPr>
              <a:t>a. </a:t>
            </a:r>
            <a:r>
              <a:rPr lang="is-IS" sz="1500" dirty="0" err="1">
                <a:solidFill>
                  <a:schemeClr val="tx1"/>
                </a:solidFill>
              </a:rPr>
              <a:t>Hægðalosun</a:t>
            </a:r>
            <a:endParaRPr lang="is-IS" sz="1500" dirty="0">
              <a:solidFill>
                <a:schemeClr val="tx1"/>
              </a:solidFill>
            </a:endParaRPr>
          </a:p>
          <a:p>
            <a:pPr lvl="1">
              <a:lnSpc>
                <a:spcPct val="90000"/>
              </a:lnSpc>
            </a:pPr>
            <a:r>
              <a:rPr lang="en-US" sz="1500" dirty="0">
                <a:solidFill>
                  <a:schemeClr val="tx1"/>
                </a:solidFill>
              </a:rPr>
              <a:t>b. </a:t>
            </a:r>
            <a:r>
              <a:rPr lang="en-US" sz="1500" dirty="0" err="1">
                <a:solidFill>
                  <a:schemeClr val="tx1"/>
                </a:solidFill>
              </a:rPr>
              <a:t>Breytingu</a:t>
            </a:r>
            <a:r>
              <a:rPr lang="en-US" sz="1500" dirty="0">
                <a:solidFill>
                  <a:schemeClr val="tx1"/>
                </a:solidFill>
              </a:rPr>
              <a:t> á </a:t>
            </a:r>
            <a:r>
              <a:rPr lang="en-US" sz="1500" dirty="0" err="1">
                <a:solidFill>
                  <a:schemeClr val="tx1"/>
                </a:solidFill>
              </a:rPr>
              <a:t>tíðni</a:t>
            </a:r>
            <a:r>
              <a:rPr lang="en-US" sz="1500" dirty="0">
                <a:solidFill>
                  <a:schemeClr val="tx1"/>
                </a:solidFill>
              </a:rPr>
              <a:t> </a:t>
            </a:r>
            <a:r>
              <a:rPr lang="en-US" sz="1500" dirty="0" err="1">
                <a:solidFill>
                  <a:schemeClr val="tx1"/>
                </a:solidFill>
              </a:rPr>
              <a:t>hægðalosunar</a:t>
            </a:r>
            <a:endParaRPr lang="en-US" sz="1500" dirty="0">
              <a:solidFill>
                <a:schemeClr val="tx1"/>
              </a:solidFill>
            </a:endParaRPr>
          </a:p>
          <a:p>
            <a:pPr lvl="1">
              <a:lnSpc>
                <a:spcPct val="90000"/>
              </a:lnSpc>
            </a:pPr>
            <a:r>
              <a:rPr lang="en-US" sz="1500" dirty="0">
                <a:solidFill>
                  <a:schemeClr val="tx1"/>
                </a:solidFill>
              </a:rPr>
              <a:t>c. </a:t>
            </a:r>
            <a:r>
              <a:rPr lang="en-US" sz="1500" dirty="0" err="1">
                <a:solidFill>
                  <a:schemeClr val="tx1"/>
                </a:solidFill>
              </a:rPr>
              <a:t>Breytingu</a:t>
            </a:r>
            <a:r>
              <a:rPr lang="en-US" sz="1500" dirty="0">
                <a:solidFill>
                  <a:schemeClr val="tx1"/>
                </a:solidFill>
              </a:rPr>
              <a:t> á </a:t>
            </a:r>
            <a:r>
              <a:rPr lang="en-US" sz="1500" dirty="0" err="1">
                <a:solidFill>
                  <a:schemeClr val="tx1"/>
                </a:solidFill>
              </a:rPr>
              <a:t>formi</a:t>
            </a:r>
            <a:r>
              <a:rPr lang="en-US" sz="1500" dirty="0">
                <a:solidFill>
                  <a:schemeClr val="tx1"/>
                </a:solidFill>
              </a:rPr>
              <a:t> </a:t>
            </a:r>
            <a:r>
              <a:rPr lang="en-US" sz="1500" dirty="0" err="1">
                <a:solidFill>
                  <a:schemeClr val="tx1"/>
                </a:solidFill>
              </a:rPr>
              <a:t>hægða</a:t>
            </a:r>
            <a:endParaRPr lang="en-US" sz="1500" dirty="0">
              <a:solidFill>
                <a:schemeClr val="tx1"/>
              </a:solidFill>
            </a:endParaRPr>
          </a:p>
          <a:p>
            <a:pPr>
              <a:lnSpc>
                <a:spcPct val="90000"/>
              </a:lnSpc>
            </a:pPr>
            <a:r>
              <a:rPr lang="en-US" sz="1500" dirty="0">
                <a:solidFill>
                  <a:schemeClr val="tx1"/>
                </a:solidFill>
              </a:rPr>
              <a:t>2. </a:t>
            </a:r>
            <a:r>
              <a:rPr lang="en-US" sz="1500" dirty="0" err="1">
                <a:solidFill>
                  <a:schemeClr val="tx1"/>
                </a:solidFill>
              </a:rPr>
              <a:t>Hjá</a:t>
            </a:r>
            <a:r>
              <a:rPr lang="en-US" sz="1500" dirty="0">
                <a:solidFill>
                  <a:schemeClr val="tx1"/>
                </a:solidFill>
              </a:rPr>
              <a:t> </a:t>
            </a:r>
            <a:r>
              <a:rPr lang="en-US" sz="1500" dirty="0" err="1">
                <a:solidFill>
                  <a:schemeClr val="tx1"/>
                </a:solidFill>
              </a:rPr>
              <a:t>börnum</a:t>
            </a:r>
            <a:r>
              <a:rPr lang="en-US" sz="1500" dirty="0">
                <a:solidFill>
                  <a:schemeClr val="tx1"/>
                </a:solidFill>
              </a:rPr>
              <a:t> með </a:t>
            </a:r>
            <a:r>
              <a:rPr lang="en-US" sz="1500" dirty="0" err="1">
                <a:solidFill>
                  <a:schemeClr val="tx1"/>
                </a:solidFill>
              </a:rPr>
              <a:t>hægðatregðu</a:t>
            </a:r>
            <a:r>
              <a:rPr lang="en-US" sz="1500" dirty="0">
                <a:solidFill>
                  <a:schemeClr val="tx1"/>
                </a:solidFill>
              </a:rPr>
              <a:t> </a:t>
            </a:r>
            <a:r>
              <a:rPr lang="en-US" sz="1500" dirty="0" err="1">
                <a:solidFill>
                  <a:schemeClr val="tx1"/>
                </a:solidFill>
              </a:rPr>
              <a:t>batnar</a:t>
            </a:r>
            <a:r>
              <a:rPr lang="en-US" sz="1500" dirty="0">
                <a:solidFill>
                  <a:schemeClr val="tx1"/>
                </a:solidFill>
              </a:rPr>
              <a:t> </a:t>
            </a:r>
            <a:r>
              <a:rPr lang="en-US" sz="1500" dirty="0" err="1">
                <a:solidFill>
                  <a:schemeClr val="tx1"/>
                </a:solidFill>
              </a:rPr>
              <a:t>verkurinn</a:t>
            </a:r>
            <a:r>
              <a:rPr lang="en-US" sz="1500" dirty="0">
                <a:solidFill>
                  <a:schemeClr val="tx1"/>
                </a:solidFill>
              </a:rPr>
              <a:t> ekki </a:t>
            </a:r>
            <a:r>
              <a:rPr lang="en-US" sz="1500" dirty="0" err="1">
                <a:solidFill>
                  <a:schemeClr val="tx1"/>
                </a:solidFill>
              </a:rPr>
              <a:t>þó</a:t>
            </a:r>
            <a:r>
              <a:rPr lang="en-US" sz="1500" dirty="0">
                <a:solidFill>
                  <a:schemeClr val="tx1"/>
                </a:solidFill>
              </a:rPr>
              <a:t> </a:t>
            </a:r>
            <a:r>
              <a:rPr lang="en-US" sz="1500" dirty="0" err="1">
                <a:solidFill>
                  <a:schemeClr val="tx1"/>
                </a:solidFill>
              </a:rPr>
              <a:t>hægðatregða</a:t>
            </a:r>
            <a:r>
              <a:rPr lang="en-US" sz="1500" dirty="0">
                <a:solidFill>
                  <a:schemeClr val="tx1"/>
                </a:solidFill>
              </a:rPr>
              <a:t> </a:t>
            </a:r>
            <a:r>
              <a:rPr lang="en-US" sz="1500" dirty="0" err="1">
                <a:solidFill>
                  <a:schemeClr val="tx1"/>
                </a:solidFill>
              </a:rPr>
              <a:t>sé</a:t>
            </a:r>
            <a:r>
              <a:rPr lang="en-US" sz="1500" dirty="0">
                <a:solidFill>
                  <a:schemeClr val="tx1"/>
                </a:solidFill>
              </a:rPr>
              <a:t> </a:t>
            </a:r>
            <a:r>
              <a:rPr lang="en-US" sz="1500" dirty="0" err="1">
                <a:solidFill>
                  <a:schemeClr val="tx1"/>
                </a:solidFill>
              </a:rPr>
              <a:t>meðhöndluð</a:t>
            </a:r>
            <a:endParaRPr lang="is-IS" sz="1500" dirty="0">
              <a:solidFill>
                <a:schemeClr val="tx1"/>
              </a:solidFill>
            </a:endParaRPr>
          </a:p>
          <a:p>
            <a:pPr>
              <a:lnSpc>
                <a:spcPct val="90000"/>
              </a:lnSpc>
            </a:pPr>
            <a:r>
              <a:rPr lang="en-US" sz="1500" dirty="0">
                <a:solidFill>
                  <a:schemeClr val="tx1"/>
                </a:solidFill>
              </a:rPr>
              <a:t>3. </a:t>
            </a:r>
            <a:r>
              <a:rPr lang="en-US" sz="1500" dirty="0" err="1">
                <a:solidFill>
                  <a:schemeClr val="tx1"/>
                </a:solidFill>
              </a:rPr>
              <a:t>Eftir</a:t>
            </a:r>
            <a:r>
              <a:rPr lang="en-US" sz="1500" dirty="0">
                <a:solidFill>
                  <a:schemeClr val="tx1"/>
                </a:solidFill>
              </a:rPr>
              <a:t> </a:t>
            </a:r>
            <a:r>
              <a:rPr lang="en-US" sz="1500" dirty="0" err="1">
                <a:solidFill>
                  <a:schemeClr val="tx1"/>
                </a:solidFill>
              </a:rPr>
              <a:t>viðeigandi</a:t>
            </a:r>
            <a:r>
              <a:rPr lang="en-US" sz="1500" dirty="0">
                <a:solidFill>
                  <a:schemeClr val="tx1"/>
                </a:solidFill>
              </a:rPr>
              <a:t> mat og </a:t>
            </a:r>
            <a:r>
              <a:rPr lang="en-US" sz="1500" dirty="0" err="1">
                <a:solidFill>
                  <a:schemeClr val="tx1"/>
                </a:solidFill>
              </a:rPr>
              <a:t>uppvinnslu</a:t>
            </a:r>
            <a:r>
              <a:rPr lang="en-US" sz="1500" dirty="0">
                <a:solidFill>
                  <a:schemeClr val="tx1"/>
                </a:solidFill>
              </a:rPr>
              <a:t> </a:t>
            </a:r>
            <a:r>
              <a:rPr lang="en-US" sz="1500" dirty="0" err="1">
                <a:solidFill>
                  <a:schemeClr val="tx1"/>
                </a:solidFill>
              </a:rPr>
              <a:t>verða</a:t>
            </a:r>
            <a:r>
              <a:rPr lang="en-US" sz="1500" dirty="0">
                <a:solidFill>
                  <a:schemeClr val="tx1"/>
                </a:solidFill>
              </a:rPr>
              <a:t> </a:t>
            </a:r>
            <a:r>
              <a:rPr lang="en-US" sz="1500" dirty="0" err="1">
                <a:solidFill>
                  <a:schemeClr val="tx1"/>
                </a:solidFill>
              </a:rPr>
              <a:t>einkenni</a:t>
            </a:r>
            <a:r>
              <a:rPr lang="en-US" sz="1500" dirty="0">
                <a:solidFill>
                  <a:schemeClr val="tx1"/>
                </a:solidFill>
              </a:rPr>
              <a:t> ekki </a:t>
            </a:r>
            <a:r>
              <a:rPr lang="en-US" sz="1500" dirty="0" err="1">
                <a:solidFill>
                  <a:schemeClr val="tx1"/>
                </a:solidFill>
              </a:rPr>
              <a:t>skýrð</a:t>
            </a:r>
            <a:r>
              <a:rPr lang="en-US" sz="1500" dirty="0">
                <a:solidFill>
                  <a:schemeClr val="tx1"/>
                </a:solidFill>
              </a:rPr>
              <a:t> </a:t>
            </a:r>
            <a:r>
              <a:rPr lang="en-US" sz="1500" dirty="0" err="1">
                <a:solidFill>
                  <a:schemeClr val="tx1"/>
                </a:solidFill>
              </a:rPr>
              <a:t>fyllilega</a:t>
            </a:r>
            <a:r>
              <a:rPr lang="en-US" sz="1500" dirty="0">
                <a:solidFill>
                  <a:schemeClr val="tx1"/>
                </a:solidFill>
              </a:rPr>
              <a:t> </a:t>
            </a:r>
            <a:r>
              <a:rPr lang="en-US" sz="1500" dirty="0" err="1">
                <a:solidFill>
                  <a:schemeClr val="tx1"/>
                </a:solidFill>
              </a:rPr>
              <a:t>af</a:t>
            </a:r>
            <a:r>
              <a:rPr lang="en-US" sz="1500" dirty="0">
                <a:solidFill>
                  <a:schemeClr val="tx1"/>
                </a:solidFill>
              </a:rPr>
              <a:t> </a:t>
            </a:r>
            <a:r>
              <a:rPr lang="en-US" sz="1500" dirty="0" err="1">
                <a:solidFill>
                  <a:schemeClr val="tx1"/>
                </a:solidFill>
              </a:rPr>
              <a:t>öðru</a:t>
            </a:r>
            <a:r>
              <a:rPr lang="en-US" sz="1500" dirty="0">
                <a:solidFill>
                  <a:schemeClr val="tx1"/>
                </a:solidFill>
              </a:rPr>
              <a:t> </a:t>
            </a:r>
            <a:r>
              <a:rPr lang="en-US" sz="1500" dirty="0" err="1">
                <a:solidFill>
                  <a:schemeClr val="tx1"/>
                </a:solidFill>
              </a:rPr>
              <a:t>undirliggjandi</a:t>
            </a:r>
            <a:r>
              <a:rPr lang="en-US" sz="1500" dirty="0">
                <a:solidFill>
                  <a:schemeClr val="tx1"/>
                </a:solidFill>
              </a:rPr>
              <a:t> </a:t>
            </a:r>
            <a:r>
              <a:rPr lang="is-IS" sz="1500" dirty="0">
                <a:solidFill>
                  <a:schemeClr val="tx1"/>
                </a:solidFill>
              </a:rPr>
              <a:t>vandamáli</a:t>
            </a:r>
            <a:endParaRPr lang="en-US" sz="1500" dirty="0">
              <a:solidFill>
                <a:schemeClr val="tx1"/>
              </a:solidFill>
            </a:endParaRPr>
          </a:p>
          <a:p>
            <a:pPr>
              <a:lnSpc>
                <a:spcPct val="90000"/>
              </a:lnSpc>
              <a:buNone/>
            </a:pPr>
            <a:endParaRPr lang="en-US" sz="1500" dirty="0">
              <a:solidFill>
                <a:schemeClr val="tx1"/>
              </a:solidFill>
            </a:endParaRPr>
          </a:p>
          <a:p>
            <a:pPr>
              <a:lnSpc>
                <a:spcPct val="90000"/>
              </a:lnSpc>
            </a:pPr>
            <a:r>
              <a:rPr lang="en-US" sz="1500" dirty="0" err="1">
                <a:solidFill>
                  <a:srgbClr val="99FF99"/>
                </a:solidFill>
              </a:rPr>
              <a:t>Þarf</a:t>
            </a:r>
            <a:r>
              <a:rPr lang="en-US" sz="1500" dirty="0">
                <a:solidFill>
                  <a:srgbClr val="99FF99"/>
                </a:solidFill>
              </a:rPr>
              <a:t> </a:t>
            </a:r>
            <a:r>
              <a:rPr lang="en-US" sz="1500" dirty="0" err="1">
                <a:solidFill>
                  <a:srgbClr val="99FF99"/>
                </a:solidFill>
              </a:rPr>
              <a:t>að</a:t>
            </a:r>
            <a:r>
              <a:rPr lang="en-US" sz="1500" dirty="0">
                <a:solidFill>
                  <a:srgbClr val="99FF99"/>
                </a:solidFill>
              </a:rPr>
              <a:t> </a:t>
            </a:r>
            <a:r>
              <a:rPr lang="en-US" sz="1500" dirty="0" err="1">
                <a:solidFill>
                  <a:srgbClr val="99FF99"/>
                </a:solidFill>
              </a:rPr>
              <a:t>uppfylla</a:t>
            </a:r>
            <a:r>
              <a:rPr lang="en-US" sz="1500" dirty="0">
                <a:solidFill>
                  <a:srgbClr val="99FF99"/>
                </a:solidFill>
              </a:rPr>
              <a:t> </a:t>
            </a:r>
            <a:r>
              <a:rPr lang="en-US" sz="1500" dirty="0" err="1">
                <a:solidFill>
                  <a:srgbClr val="99FF99"/>
                </a:solidFill>
              </a:rPr>
              <a:t>skilmerki</a:t>
            </a:r>
            <a:r>
              <a:rPr lang="en-US" sz="1500" dirty="0">
                <a:solidFill>
                  <a:srgbClr val="99FF99"/>
                </a:solidFill>
              </a:rPr>
              <a:t> í 2 </a:t>
            </a:r>
            <a:r>
              <a:rPr lang="en-US" sz="1500" dirty="0" err="1">
                <a:solidFill>
                  <a:srgbClr val="99FF99"/>
                </a:solidFill>
              </a:rPr>
              <a:t>mánuði</a:t>
            </a:r>
            <a:r>
              <a:rPr lang="en-US" sz="1500" dirty="0">
                <a:solidFill>
                  <a:srgbClr val="99FF99"/>
                </a:solidFill>
              </a:rPr>
              <a:t> </a:t>
            </a:r>
            <a:r>
              <a:rPr lang="en-US" sz="1500" dirty="0" err="1">
                <a:solidFill>
                  <a:srgbClr val="99FF99"/>
                </a:solidFill>
              </a:rPr>
              <a:t>fyrir</a:t>
            </a:r>
            <a:r>
              <a:rPr lang="en-US" sz="1500" dirty="0">
                <a:solidFill>
                  <a:srgbClr val="99FF99"/>
                </a:solidFill>
              </a:rPr>
              <a:t> </a:t>
            </a:r>
            <a:r>
              <a:rPr lang="en-US" sz="1500" dirty="0" err="1">
                <a:solidFill>
                  <a:srgbClr val="99FF99"/>
                </a:solidFill>
              </a:rPr>
              <a:t>greiningu</a:t>
            </a:r>
            <a:r>
              <a:rPr lang="en-US" sz="1500" dirty="0">
                <a:solidFill>
                  <a:srgbClr val="99FF99"/>
                </a:solidFill>
              </a:rPr>
              <a:t>. </a:t>
            </a:r>
            <a:endParaRPr lang="is-IS" sz="1500" dirty="0">
              <a:solidFill>
                <a:srgbClr val="99FF99"/>
              </a:solidFill>
            </a:endParaRPr>
          </a:p>
          <a:p>
            <a:pPr>
              <a:lnSpc>
                <a:spcPct val="90000"/>
              </a:lnSpc>
            </a:pPr>
            <a:endParaRPr lang="is-IS" sz="1500" dirty="0">
              <a:solidFill>
                <a:schemeClr val="tx1"/>
              </a:solidFill>
            </a:endParaRPr>
          </a:p>
        </p:txBody>
      </p:sp>
    </p:spTree>
    <p:extLst>
      <p:ext uri="{BB962C8B-B14F-4D97-AF65-F5344CB8AC3E}">
        <p14:creationId xmlns:p14="http://schemas.microsoft.com/office/powerpoint/2010/main" xmlns="" val="2171171683"/>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B219AE65-9B94-44EA-BEF3-EF4BFA169C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F0C81A57-9CD5-461B-8FFE-4A8CB6CFBE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263154" y="467397"/>
            <a:ext cx="521872" cy="5919116"/>
          </a:xfrm>
          <a:prstGeom prst="rect">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xmlns="" id="{3086C462-37F4-494D-8292-CCB95221CC1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9144000" cy="6858000"/>
            <a:chOff x="0" y="0"/>
            <a:chExt cx="12192000" cy="6858000"/>
          </a:xfrm>
          <a:solidFill>
            <a:srgbClr val="FFFFFF"/>
          </a:solidFill>
        </p:grpSpPr>
        <p:sp>
          <p:nvSpPr>
            <p:cNvPr id="13" name="Rectangle 12">
              <a:extLst>
                <a:ext uri="{FF2B5EF4-FFF2-40B4-BE49-F238E27FC236}">
                  <a16:creationId xmlns:a16="http://schemas.microsoft.com/office/drawing/2014/main" xmlns="" id="{2C7D2D64-353F-4802-AA48-A70CE6020B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xmlns="" id="{30A6328F-CAA3-4052-BF4C-14BD47706E6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p:cNvSpPr>
            <a:spLocks noGrp="1"/>
          </p:cNvSpPr>
          <p:nvPr>
            <p:ph type="title"/>
          </p:nvPr>
        </p:nvSpPr>
        <p:spPr>
          <a:xfrm>
            <a:off x="866215" y="855481"/>
            <a:ext cx="6571060" cy="898674"/>
          </a:xfrm>
        </p:spPr>
        <p:txBody>
          <a:bodyPr anchor="b">
            <a:normAutofit/>
          </a:bodyPr>
          <a:lstStyle/>
          <a:p>
            <a:pPr>
              <a:lnSpc>
                <a:spcPct val="90000"/>
              </a:lnSpc>
            </a:pPr>
            <a:r>
              <a:rPr lang="is-IS" sz="2700">
                <a:solidFill>
                  <a:schemeClr val="tx1"/>
                </a:solidFill>
              </a:rPr>
              <a:t>Irritable Bowel Syndrome</a:t>
            </a:r>
            <a:br>
              <a:rPr lang="is-IS" sz="2700">
                <a:solidFill>
                  <a:schemeClr val="tx1"/>
                </a:solidFill>
              </a:rPr>
            </a:br>
            <a:r>
              <a:rPr lang="is-IS" sz="2700">
                <a:solidFill>
                  <a:schemeClr val="tx1"/>
                </a:solidFill>
              </a:rPr>
              <a:t>-undirflokkar</a:t>
            </a:r>
          </a:p>
        </p:txBody>
      </p:sp>
      <p:sp>
        <p:nvSpPr>
          <p:cNvPr id="3" name="Content Placeholder 2"/>
          <p:cNvSpPr>
            <a:spLocks noGrp="1"/>
          </p:cNvSpPr>
          <p:nvPr>
            <p:ph idx="1"/>
          </p:nvPr>
        </p:nvSpPr>
        <p:spPr>
          <a:xfrm>
            <a:off x="866215" y="2079173"/>
            <a:ext cx="6136643" cy="3730689"/>
          </a:xfrm>
        </p:spPr>
        <p:txBody>
          <a:bodyPr anchor="ctr">
            <a:normAutofit/>
          </a:bodyPr>
          <a:lstStyle/>
          <a:p>
            <a:r>
              <a:rPr lang="is-IS">
                <a:solidFill>
                  <a:schemeClr val="tx1"/>
                </a:solidFill>
              </a:rPr>
              <a:t>Tengt hægðamynstri</a:t>
            </a:r>
          </a:p>
          <a:p>
            <a:pPr lvl="1"/>
            <a:r>
              <a:rPr lang="is-IS">
                <a:solidFill>
                  <a:schemeClr val="tx1"/>
                </a:solidFill>
              </a:rPr>
              <a:t>IBS með hægðatregðu</a:t>
            </a:r>
          </a:p>
          <a:p>
            <a:pPr lvl="1"/>
            <a:r>
              <a:rPr lang="is-IS">
                <a:solidFill>
                  <a:schemeClr val="tx1"/>
                </a:solidFill>
              </a:rPr>
              <a:t>IBS með niðurgangi</a:t>
            </a:r>
          </a:p>
          <a:p>
            <a:pPr lvl="1"/>
            <a:r>
              <a:rPr lang="is-IS">
                <a:solidFill>
                  <a:schemeClr val="tx1"/>
                </a:solidFill>
              </a:rPr>
              <a:t>IBS með hægðatregðu og niðurgangi</a:t>
            </a:r>
          </a:p>
          <a:p>
            <a:pPr lvl="1"/>
            <a:r>
              <a:rPr lang="is-IS">
                <a:solidFill>
                  <a:schemeClr val="tx1"/>
                </a:solidFill>
              </a:rPr>
              <a:t>IBS ótilgreint</a:t>
            </a:r>
          </a:p>
        </p:txBody>
      </p:sp>
    </p:spTree>
    <p:extLst>
      <p:ext uri="{BB962C8B-B14F-4D97-AF65-F5344CB8AC3E}">
        <p14:creationId xmlns:p14="http://schemas.microsoft.com/office/powerpoint/2010/main" xmlns="" val="424500498"/>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1109B5D-BC35-4376-98A2-F53B03E4E1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xmlns="" id="{94D90C11-98A3-40E3-B04C-A3025D6458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p:cNvSpPr>
            <a:spLocks noGrp="1"/>
          </p:cNvSpPr>
          <p:nvPr>
            <p:ph type="title"/>
          </p:nvPr>
        </p:nvSpPr>
        <p:spPr>
          <a:xfrm>
            <a:off x="725843" y="1449324"/>
            <a:ext cx="1966300" cy="4391640"/>
          </a:xfrm>
        </p:spPr>
        <p:txBody>
          <a:bodyPr anchor="t">
            <a:normAutofit/>
          </a:bodyPr>
          <a:lstStyle/>
          <a:p>
            <a:r>
              <a:rPr lang="is-IS" sz="2400">
                <a:solidFill>
                  <a:schemeClr val="tx1"/>
                </a:solidFill>
              </a:rPr>
              <a:t/>
            </a:r>
            <a:br>
              <a:rPr lang="is-IS" sz="2400">
                <a:solidFill>
                  <a:schemeClr val="tx1"/>
                </a:solidFill>
              </a:rPr>
            </a:br>
            <a:r>
              <a:rPr lang="is-IS" sz="2400">
                <a:solidFill>
                  <a:schemeClr val="tx1"/>
                </a:solidFill>
              </a:rPr>
              <a:t/>
            </a:r>
            <a:br>
              <a:rPr lang="is-IS" sz="2400">
                <a:solidFill>
                  <a:schemeClr val="tx1"/>
                </a:solidFill>
              </a:rPr>
            </a:br>
            <a:r>
              <a:rPr lang="is-IS" sz="2400">
                <a:solidFill>
                  <a:schemeClr val="tx1"/>
                </a:solidFill>
              </a:rPr>
              <a:t/>
            </a:r>
            <a:br>
              <a:rPr lang="is-IS" sz="2400">
                <a:solidFill>
                  <a:schemeClr val="tx1"/>
                </a:solidFill>
              </a:rPr>
            </a:br>
            <a:r>
              <a:rPr lang="is-IS" sz="2400">
                <a:solidFill>
                  <a:schemeClr val="tx1"/>
                </a:solidFill>
              </a:rPr>
              <a:t/>
            </a:r>
            <a:br>
              <a:rPr lang="is-IS" sz="2400">
                <a:solidFill>
                  <a:schemeClr val="tx1"/>
                </a:solidFill>
              </a:rPr>
            </a:br>
            <a:r>
              <a:rPr lang="is-IS" sz="2400">
                <a:solidFill>
                  <a:schemeClr val="tx1"/>
                </a:solidFill>
              </a:rPr>
              <a:t>Abdominal migraine</a:t>
            </a:r>
            <a:endParaRPr lang="is-IS" sz="2400" dirty="0">
              <a:solidFill>
                <a:schemeClr val="tx1"/>
              </a:solidFill>
            </a:endParaRPr>
          </a:p>
        </p:txBody>
      </p:sp>
      <p:sp>
        <p:nvSpPr>
          <p:cNvPr id="12" name="Rectangle 11">
            <a:extLst>
              <a:ext uri="{FF2B5EF4-FFF2-40B4-BE49-F238E27FC236}">
                <a16:creationId xmlns:a16="http://schemas.microsoft.com/office/drawing/2014/main" xmlns="" id="{A3B28FB1-97C9-4A9E-A45B-356508C2C3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2692142" y="548680"/>
            <a:ext cx="5840297" cy="5688632"/>
          </a:xfrm>
        </p:spPr>
        <p:txBody>
          <a:bodyPr>
            <a:noAutofit/>
          </a:bodyPr>
          <a:lstStyle/>
          <a:p>
            <a:pPr>
              <a:lnSpc>
                <a:spcPct val="90000"/>
              </a:lnSpc>
            </a:pPr>
            <a:r>
              <a:rPr lang="en-US" sz="1300" dirty="0" err="1">
                <a:solidFill>
                  <a:schemeClr val="accent5">
                    <a:lumMod val="60000"/>
                    <a:lumOff val="40000"/>
                  </a:schemeClr>
                </a:solidFill>
              </a:rPr>
              <a:t>Verður</a:t>
            </a:r>
            <a:r>
              <a:rPr lang="en-US" sz="1300" dirty="0">
                <a:solidFill>
                  <a:schemeClr val="accent5">
                    <a:lumMod val="60000"/>
                    <a:lumOff val="40000"/>
                  </a:schemeClr>
                </a:solidFill>
              </a:rPr>
              <a:t> </a:t>
            </a:r>
            <a:r>
              <a:rPr lang="en-US" sz="1300" dirty="0" err="1">
                <a:solidFill>
                  <a:schemeClr val="accent5">
                    <a:lumMod val="60000"/>
                    <a:lumOff val="40000"/>
                  </a:schemeClr>
                </a:solidFill>
              </a:rPr>
              <a:t>að</a:t>
            </a:r>
            <a:r>
              <a:rPr lang="en-US" sz="1300" dirty="0">
                <a:solidFill>
                  <a:schemeClr val="accent5">
                    <a:lumMod val="60000"/>
                    <a:lumOff val="40000"/>
                  </a:schemeClr>
                </a:solidFill>
              </a:rPr>
              <a:t> </a:t>
            </a:r>
            <a:r>
              <a:rPr lang="en-US" sz="1300" dirty="0" err="1">
                <a:solidFill>
                  <a:schemeClr val="accent5">
                    <a:lumMod val="60000"/>
                    <a:lumOff val="40000"/>
                  </a:schemeClr>
                </a:solidFill>
              </a:rPr>
              <a:t>uppfylla</a:t>
            </a:r>
            <a:r>
              <a:rPr lang="en-US" sz="1300" dirty="0">
                <a:solidFill>
                  <a:schemeClr val="accent5">
                    <a:lumMod val="60000"/>
                    <a:lumOff val="40000"/>
                  </a:schemeClr>
                </a:solidFill>
              </a:rPr>
              <a:t> </a:t>
            </a:r>
            <a:r>
              <a:rPr lang="en-US" sz="1300" dirty="0" err="1">
                <a:solidFill>
                  <a:schemeClr val="accent5">
                    <a:lumMod val="60000"/>
                    <a:lumOff val="40000"/>
                  </a:schemeClr>
                </a:solidFill>
              </a:rPr>
              <a:t>öll</a:t>
            </a:r>
            <a:r>
              <a:rPr lang="en-US" sz="1300" dirty="0">
                <a:solidFill>
                  <a:schemeClr val="accent5">
                    <a:lumMod val="60000"/>
                    <a:lumOff val="40000"/>
                  </a:schemeClr>
                </a:solidFill>
              </a:rPr>
              <a:t> </a:t>
            </a:r>
            <a:r>
              <a:rPr lang="en-US" sz="1300" dirty="0" err="1">
                <a:solidFill>
                  <a:schemeClr val="accent5">
                    <a:lumMod val="60000"/>
                    <a:lumOff val="40000"/>
                  </a:schemeClr>
                </a:solidFill>
              </a:rPr>
              <a:t>greiningarskilmerki</a:t>
            </a:r>
            <a:r>
              <a:rPr lang="en-US" sz="1300" dirty="0">
                <a:solidFill>
                  <a:schemeClr val="accent5">
                    <a:lumMod val="60000"/>
                    <a:lumOff val="40000"/>
                  </a:schemeClr>
                </a:solidFill>
              </a:rPr>
              <a:t> í </a:t>
            </a:r>
            <a:r>
              <a:rPr lang="en-US" sz="1300" dirty="0" err="1">
                <a:solidFill>
                  <a:schemeClr val="accent5">
                    <a:lumMod val="60000"/>
                    <a:lumOff val="40000"/>
                  </a:schemeClr>
                </a:solidFill>
              </a:rPr>
              <a:t>minnst</a:t>
            </a:r>
            <a:r>
              <a:rPr lang="en-US" sz="1300" dirty="0">
                <a:solidFill>
                  <a:schemeClr val="accent5">
                    <a:lumMod val="60000"/>
                    <a:lumOff val="40000"/>
                  </a:schemeClr>
                </a:solidFill>
              </a:rPr>
              <a:t> </a:t>
            </a:r>
            <a:r>
              <a:rPr lang="en-US" sz="1300" dirty="0" err="1">
                <a:solidFill>
                  <a:schemeClr val="accent5">
                    <a:lumMod val="60000"/>
                    <a:lumOff val="40000"/>
                  </a:schemeClr>
                </a:solidFill>
              </a:rPr>
              <a:t>tvö</a:t>
            </a:r>
            <a:r>
              <a:rPr lang="en-US" sz="1300" dirty="0">
                <a:solidFill>
                  <a:schemeClr val="accent5">
                    <a:lumMod val="60000"/>
                    <a:lumOff val="40000"/>
                  </a:schemeClr>
                </a:solidFill>
              </a:rPr>
              <a:t> </a:t>
            </a:r>
            <a:r>
              <a:rPr lang="en-US" sz="1300" dirty="0" err="1">
                <a:solidFill>
                  <a:schemeClr val="accent5">
                    <a:lumMod val="60000"/>
                    <a:lumOff val="40000"/>
                  </a:schemeClr>
                </a:solidFill>
              </a:rPr>
              <a:t>aðskilin</a:t>
            </a:r>
            <a:r>
              <a:rPr lang="en-US" sz="1300" dirty="0">
                <a:solidFill>
                  <a:schemeClr val="accent5">
                    <a:lumMod val="60000"/>
                    <a:lumOff val="40000"/>
                  </a:schemeClr>
                </a:solidFill>
              </a:rPr>
              <a:t> </a:t>
            </a:r>
            <a:r>
              <a:rPr lang="en-US" sz="1300" dirty="0" err="1">
                <a:solidFill>
                  <a:schemeClr val="accent5">
                    <a:lumMod val="60000"/>
                    <a:lumOff val="40000"/>
                  </a:schemeClr>
                </a:solidFill>
              </a:rPr>
              <a:t>skipti</a:t>
            </a:r>
            <a:r>
              <a:rPr lang="en-US" sz="1300" dirty="0">
                <a:solidFill>
                  <a:schemeClr val="accent5">
                    <a:lumMod val="60000"/>
                    <a:lumOff val="40000"/>
                  </a:schemeClr>
                </a:solidFill>
              </a:rPr>
              <a:t>:</a:t>
            </a:r>
          </a:p>
          <a:p>
            <a:pPr marL="0" indent="0">
              <a:lnSpc>
                <a:spcPct val="90000"/>
              </a:lnSpc>
              <a:buNone/>
            </a:pPr>
            <a:endParaRPr lang="en-US" sz="1300" dirty="0">
              <a:solidFill>
                <a:schemeClr val="tx1"/>
              </a:solidFill>
            </a:endParaRPr>
          </a:p>
          <a:p>
            <a:pPr>
              <a:lnSpc>
                <a:spcPct val="90000"/>
              </a:lnSpc>
            </a:pPr>
            <a:r>
              <a:rPr lang="en-US" sz="1300" dirty="0">
                <a:solidFill>
                  <a:schemeClr val="tx1"/>
                </a:solidFill>
              </a:rPr>
              <a:t>1. </a:t>
            </a:r>
            <a:r>
              <a:rPr lang="en-US" sz="1300" dirty="0" err="1">
                <a:solidFill>
                  <a:schemeClr val="tx1"/>
                </a:solidFill>
              </a:rPr>
              <a:t>Skyndileg</a:t>
            </a:r>
            <a:r>
              <a:rPr lang="en-US" sz="1300" dirty="0">
                <a:solidFill>
                  <a:schemeClr val="tx1"/>
                </a:solidFill>
              </a:rPr>
              <a:t> og </a:t>
            </a:r>
            <a:r>
              <a:rPr lang="en-US" sz="1300" dirty="0" err="1">
                <a:solidFill>
                  <a:schemeClr val="tx1"/>
                </a:solidFill>
              </a:rPr>
              <a:t>endurtekin</a:t>
            </a:r>
            <a:r>
              <a:rPr lang="en-US" sz="1300" dirty="0">
                <a:solidFill>
                  <a:schemeClr val="tx1"/>
                </a:solidFill>
              </a:rPr>
              <a:t> </a:t>
            </a:r>
            <a:r>
              <a:rPr lang="en-US" sz="1300" dirty="0" err="1">
                <a:solidFill>
                  <a:schemeClr val="tx1"/>
                </a:solidFill>
              </a:rPr>
              <a:t>köst</a:t>
            </a:r>
            <a:r>
              <a:rPr lang="en-US" sz="1300" dirty="0">
                <a:solidFill>
                  <a:schemeClr val="tx1"/>
                </a:solidFill>
              </a:rPr>
              <a:t> með </a:t>
            </a:r>
            <a:r>
              <a:rPr lang="en-US" sz="1300" dirty="0" err="1">
                <a:solidFill>
                  <a:schemeClr val="tx1"/>
                </a:solidFill>
              </a:rPr>
              <a:t>svæsnum</a:t>
            </a:r>
            <a:r>
              <a:rPr lang="en-US" sz="1300" dirty="0">
                <a:solidFill>
                  <a:schemeClr val="tx1"/>
                </a:solidFill>
              </a:rPr>
              <a:t> </a:t>
            </a:r>
            <a:r>
              <a:rPr lang="en-US" sz="1300" dirty="0" err="1">
                <a:solidFill>
                  <a:schemeClr val="tx1"/>
                </a:solidFill>
              </a:rPr>
              <a:t>verk</a:t>
            </a:r>
            <a:r>
              <a:rPr lang="en-US" sz="1300" dirty="0">
                <a:solidFill>
                  <a:schemeClr val="tx1"/>
                </a:solidFill>
              </a:rPr>
              <a:t> </a:t>
            </a:r>
            <a:r>
              <a:rPr lang="en-US" sz="1300" dirty="0" err="1">
                <a:solidFill>
                  <a:schemeClr val="tx1"/>
                </a:solidFill>
              </a:rPr>
              <a:t>sem</a:t>
            </a:r>
            <a:r>
              <a:rPr lang="en-US" sz="1300" dirty="0">
                <a:solidFill>
                  <a:schemeClr val="tx1"/>
                </a:solidFill>
              </a:rPr>
              <a:t> </a:t>
            </a:r>
            <a:r>
              <a:rPr lang="en-US" sz="1300" dirty="0" err="1">
                <a:solidFill>
                  <a:schemeClr val="tx1"/>
                </a:solidFill>
              </a:rPr>
              <a:t>er</a:t>
            </a:r>
            <a:r>
              <a:rPr lang="en-US" sz="1300" dirty="0">
                <a:solidFill>
                  <a:schemeClr val="tx1"/>
                </a:solidFill>
              </a:rPr>
              <a:t> periumbilical, í </a:t>
            </a:r>
            <a:r>
              <a:rPr lang="en-US" sz="1300" dirty="0" err="1">
                <a:solidFill>
                  <a:schemeClr val="tx1"/>
                </a:solidFill>
              </a:rPr>
              <a:t>miðlínu</a:t>
            </a:r>
            <a:r>
              <a:rPr lang="en-US" sz="1300" dirty="0">
                <a:solidFill>
                  <a:schemeClr val="tx1"/>
                </a:solidFill>
              </a:rPr>
              <a:t> </a:t>
            </a:r>
            <a:r>
              <a:rPr lang="en-US" sz="1300" dirty="0" err="1">
                <a:solidFill>
                  <a:schemeClr val="tx1"/>
                </a:solidFill>
              </a:rPr>
              <a:t>eða</a:t>
            </a:r>
            <a:r>
              <a:rPr lang="en-US" sz="1300" dirty="0">
                <a:solidFill>
                  <a:schemeClr val="tx1"/>
                </a:solidFill>
              </a:rPr>
              <a:t> </a:t>
            </a:r>
            <a:r>
              <a:rPr lang="en-US" sz="1300" dirty="0" err="1">
                <a:solidFill>
                  <a:schemeClr val="tx1"/>
                </a:solidFill>
              </a:rPr>
              <a:t>dreifður</a:t>
            </a:r>
            <a:r>
              <a:rPr lang="en-US" sz="1300" dirty="0">
                <a:solidFill>
                  <a:schemeClr val="tx1"/>
                </a:solidFill>
              </a:rPr>
              <a:t>, og </a:t>
            </a:r>
            <a:r>
              <a:rPr lang="en-US" sz="1300" dirty="0" err="1">
                <a:solidFill>
                  <a:schemeClr val="tx1"/>
                </a:solidFill>
              </a:rPr>
              <a:t>varir</a:t>
            </a:r>
            <a:r>
              <a:rPr lang="en-US" sz="1300" dirty="0">
                <a:solidFill>
                  <a:schemeClr val="tx1"/>
                </a:solidFill>
              </a:rPr>
              <a:t> 1 </a:t>
            </a:r>
            <a:r>
              <a:rPr lang="en-US" sz="1300" dirty="0" err="1">
                <a:solidFill>
                  <a:schemeClr val="tx1"/>
                </a:solidFill>
              </a:rPr>
              <a:t>klst</a:t>
            </a:r>
            <a:r>
              <a:rPr lang="en-US" sz="1300" dirty="0">
                <a:solidFill>
                  <a:schemeClr val="tx1"/>
                </a:solidFill>
              </a:rPr>
              <a:t>. </a:t>
            </a:r>
            <a:r>
              <a:rPr lang="en-US" sz="1300" dirty="0" err="1">
                <a:solidFill>
                  <a:schemeClr val="tx1"/>
                </a:solidFill>
              </a:rPr>
              <a:t>eða</a:t>
            </a:r>
            <a:r>
              <a:rPr lang="en-US" sz="1300" dirty="0">
                <a:solidFill>
                  <a:schemeClr val="tx1"/>
                </a:solidFill>
              </a:rPr>
              <a:t> </a:t>
            </a:r>
            <a:r>
              <a:rPr lang="en-US" sz="1300" dirty="0" err="1">
                <a:solidFill>
                  <a:schemeClr val="tx1"/>
                </a:solidFill>
              </a:rPr>
              <a:t>lengur</a:t>
            </a:r>
            <a:r>
              <a:rPr lang="en-US" sz="1300" dirty="0">
                <a:solidFill>
                  <a:schemeClr val="tx1"/>
                </a:solidFill>
              </a:rPr>
              <a:t> (</a:t>
            </a:r>
            <a:r>
              <a:rPr lang="en-US" sz="1300" dirty="0" err="1">
                <a:solidFill>
                  <a:schemeClr val="tx1"/>
                </a:solidFill>
              </a:rPr>
              <a:t>verkur</a:t>
            </a:r>
            <a:r>
              <a:rPr lang="en-US" sz="1300" dirty="0">
                <a:solidFill>
                  <a:schemeClr val="tx1"/>
                </a:solidFill>
              </a:rPr>
              <a:t> </a:t>
            </a:r>
            <a:r>
              <a:rPr lang="en-US" sz="1300" dirty="0" err="1">
                <a:solidFill>
                  <a:schemeClr val="tx1"/>
                </a:solidFill>
              </a:rPr>
              <a:t>er</a:t>
            </a:r>
            <a:r>
              <a:rPr lang="en-US" sz="1300" dirty="0">
                <a:solidFill>
                  <a:schemeClr val="tx1"/>
                </a:solidFill>
              </a:rPr>
              <a:t> </a:t>
            </a:r>
            <a:r>
              <a:rPr lang="en-US" sz="1300" dirty="0" err="1">
                <a:solidFill>
                  <a:schemeClr val="tx1"/>
                </a:solidFill>
              </a:rPr>
              <a:t>alvarlegasta</a:t>
            </a:r>
            <a:r>
              <a:rPr lang="en-US" sz="1300" dirty="0">
                <a:solidFill>
                  <a:schemeClr val="tx1"/>
                </a:solidFill>
              </a:rPr>
              <a:t> </a:t>
            </a:r>
            <a:r>
              <a:rPr lang="en-US" sz="1300" dirty="0" err="1">
                <a:solidFill>
                  <a:schemeClr val="tx1"/>
                </a:solidFill>
              </a:rPr>
              <a:t>einkennið</a:t>
            </a:r>
            <a:r>
              <a:rPr lang="en-US" sz="1300" dirty="0">
                <a:solidFill>
                  <a:schemeClr val="tx1"/>
                </a:solidFill>
              </a:rPr>
              <a:t>)</a:t>
            </a:r>
          </a:p>
          <a:p>
            <a:pPr>
              <a:lnSpc>
                <a:spcPct val="90000"/>
              </a:lnSpc>
            </a:pPr>
            <a:r>
              <a:rPr lang="en-US" sz="1300" dirty="0">
                <a:solidFill>
                  <a:schemeClr val="tx1"/>
                </a:solidFill>
              </a:rPr>
              <a:t>2. </a:t>
            </a:r>
            <a:r>
              <a:rPr lang="en-US" sz="1300" dirty="0" err="1">
                <a:solidFill>
                  <a:schemeClr val="tx1"/>
                </a:solidFill>
              </a:rPr>
              <a:t>Vikur</a:t>
            </a:r>
            <a:r>
              <a:rPr lang="en-US" sz="1300" dirty="0">
                <a:solidFill>
                  <a:schemeClr val="tx1"/>
                </a:solidFill>
              </a:rPr>
              <a:t> </a:t>
            </a:r>
            <a:r>
              <a:rPr lang="en-US" sz="1300" dirty="0" err="1">
                <a:solidFill>
                  <a:schemeClr val="tx1"/>
                </a:solidFill>
              </a:rPr>
              <a:t>eða</a:t>
            </a:r>
            <a:r>
              <a:rPr lang="en-US" sz="1300" dirty="0">
                <a:solidFill>
                  <a:schemeClr val="tx1"/>
                </a:solidFill>
              </a:rPr>
              <a:t> </a:t>
            </a:r>
            <a:r>
              <a:rPr lang="en-US" sz="1300" dirty="0" err="1">
                <a:solidFill>
                  <a:schemeClr val="tx1"/>
                </a:solidFill>
              </a:rPr>
              <a:t>mánuðir</a:t>
            </a:r>
            <a:r>
              <a:rPr lang="en-US" sz="1300" dirty="0">
                <a:solidFill>
                  <a:schemeClr val="tx1"/>
                </a:solidFill>
              </a:rPr>
              <a:t> </a:t>
            </a:r>
            <a:r>
              <a:rPr lang="en-US" sz="1300" dirty="0" err="1">
                <a:solidFill>
                  <a:schemeClr val="tx1"/>
                </a:solidFill>
              </a:rPr>
              <a:t>líða</a:t>
            </a:r>
            <a:r>
              <a:rPr lang="en-US" sz="1300" dirty="0">
                <a:solidFill>
                  <a:schemeClr val="tx1"/>
                </a:solidFill>
              </a:rPr>
              <a:t> á milli </a:t>
            </a:r>
            <a:r>
              <a:rPr lang="en-US" sz="1300" dirty="0" err="1">
                <a:solidFill>
                  <a:schemeClr val="tx1"/>
                </a:solidFill>
              </a:rPr>
              <a:t>kasta</a:t>
            </a:r>
            <a:endParaRPr lang="en-US" sz="1300" dirty="0">
              <a:solidFill>
                <a:schemeClr val="tx1"/>
              </a:solidFill>
            </a:endParaRPr>
          </a:p>
          <a:p>
            <a:pPr>
              <a:lnSpc>
                <a:spcPct val="90000"/>
              </a:lnSpc>
            </a:pPr>
            <a:r>
              <a:rPr lang="en-US" sz="1300" dirty="0">
                <a:solidFill>
                  <a:schemeClr val="tx1"/>
                </a:solidFill>
              </a:rPr>
              <a:t>3. </a:t>
            </a:r>
            <a:r>
              <a:rPr lang="en-US" sz="1300" dirty="0" err="1">
                <a:solidFill>
                  <a:schemeClr val="tx1"/>
                </a:solidFill>
              </a:rPr>
              <a:t>Verkurinn</a:t>
            </a:r>
            <a:r>
              <a:rPr lang="en-US" sz="1300" dirty="0">
                <a:solidFill>
                  <a:schemeClr val="tx1"/>
                </a:solidFill>
              </a:rPr>
              <a:t> </a:t>
            </a:r>
            <a:r>
              <a:rPr lang="en-US" sz="1300" dirty="0" err="1">
                <a:solidFill>
                  <a:schemeClr val="tx1"/>
                </a:solidFill>
              </a:rPr>
              <a:t>er</a:t>
            </a:r>
            <a:r>
              <a:rPr lang="en-US" sz="1300" dirty="0">
                <a:solidFill>
                  <a:schemeClr val="tx1"/>
                </a:solidFill>
              </a:rPr>
              <a:t> </a:t>
            </a:r>
            <a:r>
              <a:rPr lang="en-US" sz="1300" dirty="0" err="1">
                <a:solidFill>
                  <a:schemeClr val="tx1"/>
                </a:solidFill>
              </a:rPr>
              <a:t>verulega</a:t>
            </a:r>
            <a:r>
              <a:rPr lang="en-US" sz="1300" dirty="0">
                <a:solidFill>
                  <a:schemeClr val="tx1"/>
                </a:solidFill>
              </a:rPr>
              <a:t> </a:t>
            </a:r>
            <a:r>
              <a:rPr lang="en-US" sz="1300" dirty="0" err="1">
                <a:solidFill>
                  <a:schemeClr val="tx1"/>
                </a:solidFill>
              </a:rPr>
              <a:t>hamlandi</a:t>
            </a:r>
            <a:r>
              <a:rPr lang="en-US" sz="1300" dirty="0">
                <a:solidFill>
                  <a:schemeClr val="tx1"/>
                </a:solidFill>
              </a:rPr>
              <a:t> og </a:t>
            </a:r>
            <a:r>
              <a:rPr lang="en-US" sz="1300" dirty="0" err="1">
                <a:solidFill>
                  <a:schemeClr val="tx1"/>
                </a:solidFill>
              </a:rPr>
              <a:t>kemur</a:t>
            </a:r>
            <a:r>
              <a:rPr lang="en-US" sz="1300" dirty="0">
                <a:solidFill>
                  <a:schemeClr val="tx1"/>
                </a:solidFill>
              </a:rPr>
              <a:t> í veg </a:t>
            </a:r>
            <a:r>
              <a:rPr lang="en-US" sz="1300" dirty="0" err="1">
                <a:solidFill>
                  <a:schemeClr val="tx1"/>
                </a:solidFill>
              </a:rPr>
              <a:t>fyrir</a:t>
            </a:r>
            <a:r>
              <a:rPr lang="en-US" sz="1300" dirty="0">
                <a:solidFill>
                  <a:schemeClr val="tx1"/>
                </a:solidFill>
              </a:rPr>
              <a:t> </a:t>
            </a:r>
            <a:r>
              <a:rPr lang="en-US" sz="1300" dirty="0" err="1">
                <a:solidFill>
                  <a:schemeClr val="tx1"/>
                </a:solidFill>
              </a:rPr>
              <a:t>að</a:t>
            </a:r>
            <a:r>
              <a:rPr lang="en-US" sz="1300" dirty="0">
                <a:solidFill>
                  <a:schemeClr val="tx1"/>
                </a:solidFill>
              </a:rPr>
              <a:t> </a:t>
            </a:r>
            <a:r>
              <a:rPr lang="en-US" sz="1300" dirty="0" err="1">
                <a:solidFill>
                  <a:schemeClr val="tx1"/>
                </a:solidFill>
              </a:rPr>
              <a:t>barnið</a:t>
            </a:r>
            <a:r>
              <a:rPr lang="en-US" sz="1300" dirty="0">
                <a:solidFill>
                  <a:schemeClr val="tx1"/>
                </a:solidFill>
              </a:rPr>
              <a:t> </a:t>
            </a:r>
            <a:r>
              <a:rPr lang="en-US" sz="1300" dirty="0" err="1">
                <a:solidFill>
                  <a:schemeClr val="tx1"/>
                </a:solidFill>
              </a:rPr>
              <a:t>sinni</a:t>
            </a:r>
            <a:r>
              <a:rPr lang="en-US" sz="1300" dirty="0">
                <a:solidFill>
                  <a:schemeClr val="tx1"/>
                </a:solidFill>
              </a:rPr>
              <a:t> </a:t>
            </a:r>
            <a:r>
              <a:rPr lang="en-US" sz="1300" dirty="0" err="1">
                <a:solidFill>
                  <a:schemeClr val="tx1"/>
                </a:solidFill>
              </a:rPr>
              <a:t>athöfnum</a:t>
            </a:r>
            <a:r>
              <a:rPr lang="en-US" sz="1300" dirty="0">
                <a:solidFill>
                  <a:schemeClr val="tx1"/>
                </a:solidFill>
              </a:rPr>
              <a:t> </a:t>
            </a:r>
            <a:r>
              <a:rPr lang="en-US" sz="1300" dirty="0" err="1">
                <a:solidFill>
                  <a:schemeClr val="tx1"/>
                </a:solidFill>
              </a:rPr>
              <a:t>daglegs</a:t>
            </a:r>
            <a:r>
              <a:rPr lang="en-US" sz="1300" dirty="0">
                <a:solidFill>
                  <a:schemeClr val="tx1"/>
                </a:solidFill>
              </a:rPr>
              <a:t> </a:t>
            </a:r>
            <a:r>
              <a:rPr lang="en-US" sz="1300" dirty="0" err="1">
                <a:solidFill>
                  <a:schemeClr val="tx1"/>
                </a:solidFill>
              </a:rPr>
              <a:t>lífs</a:t>
            </a:r>
            <a:r>
              <a:rPr lang="en-US" sz="1300" dirty="0">
                <a:solidFill>
                  <a:schemeClr val="tx1"/>
                </a:solidFill>
              </a:rPr>
              <a:t> </a:t>
            </a:r>
          </a:p>
          <a:p>
            <a:pPr>
              <a:lnSpc>
                <a:spcPct val="90000"/>
              </a:lnSpc>
            </a:pPr>
            <a:r>
              <a:rPr lang="en-US" sz="1300" dirty="0">
                <a:solidFill>
                  <a:schemeClr val="tx1"/>
                </a:solidFill>
              </a:rPr>
              <a:t>4. </a:t>
            </a:r>
            <a:r>
              <a:rPr lang="en-US" sz="1300" dirty="0" err="1">
                <a:solidFill>
                  <a:schemeClr val="tx1"/>
                </a:solidFill>
              </a:rPr>
              <a:t>Hver</a:t>
            </a:r>
            <a:r>
              <a:rPr lang="en-US" sz="1300" dirty="0">
                <a:solidFill>
                  <a:schemeClr val="tx1"/>
                </a:solidFill>
              </a:rPr>
              <a:t> </a:t>
            </a:r>
            <a:r>
              <a:rPr lang="en-US" sz="1300" dirty="0" err="1">
                <a:solidFill>
                  <a:schemeClr val="tx1"/>
                </a:solidFill>
              </a:rPr>
              <a:t>sjúklingur</a:t>
            </a:r>
            <a:r>
              <a:rPr lang="en-US" sz="1300" dirty="0">
                <a:solidFill>
                  <a:schemeClr val="tx1"/>
                </a:solidFill>
              </a:rPr>
              <a:t> </a:t>
            </a:r>
            <a:r>
              <a:rPr lang="en-US" sz="1300" dirty="0" err="1">
                <a:solidFill>
                  <a:schemeClr val="tx1"/>
                </a:solidFill>
              </a:rPr>
              <a:t>sýnir</a:t>
            </a:r>
            <a:r>
              <a:rPr lang="en-US" sz="1300" dirty="0">
                <a:solidFill>
                  <a:schemeClr val="tx1"/>
                </a:solidFill>
              </a:rPr>
              <a:t> </a:t>
            </a:r>
            <a:r>
              <a:rPr lang="en-US" sz="1300" dirty="0" err="1">
                <a:solidFill>
                  <a:schemeClr val="tx1"/>
                </a:solidFill>
              </a:rPr>
              <a:t>dæmigert</a:t>
            </a:r>
            <a:r>
              <a:rPr lang="en-US" sz="1300" dirty="0">
                <a:solidFill>
                  <a:schemeClr val="tx1"/>
                </a:solidFill>
              </a:rPr>
              <a:t> </a:t>
            </a:r>
            <a:r>
              <a:rPr lang="en-US" sz="1300" dirty="0" err="1">
                <a:solidFill>
                  <a:schemeClr val="tx1"/>
                </a:solidFill>
              </a:rPr>
              <a:t>mynstur</a:t>
            </a:r>
            <a:r>
              <a:rPr lang="en-US" sz="1300" dirty="0">
                <a:solidFill>
                  <a:schemeClr val="tx1"/>
                </a:solidFill>
              </a:rPr>
              <a:t> </a:t>
            </a:r>
            <a:r>
              <a:rPr lang="en-US" sz="1300" dirty="0" err="1">
                <a:solidFill>
                  <a:schemeClr val="tx1"/>
                </a:solidFill>
              </a:rPr>
              <a:t>fyrirboða</a:t>
            </a:r>
            <a:r>
              <a:rPr lang="en-US" sz="1300" dirty="0">
                <a:solidFill>
                  <a:schemeClr val="tx1"/>
                </a:solidFill>
              </a:rPr>
              <a:t> og </a:t>
            </a:r>
            <a:r>
              <a:rPr lang="en-US" sz="1300" dirty="0" err="1">
                <a:solidFill>
                  <a:schemeClr val="tx1"/>
                </a:solidFill>
              </a:rPr>
              <a:t>einkenna</a:t>
            </a:r>
            <a:r>
              <a:rPr lang="en-US" sz="1300" dirty="0">
                <a:solidFill>
                  <a:schemeClr val="tx1"/>
                </a:solidFill>
              </a:rPr>
              <a:t> </a:t>
            </a:r>
            <a:r>
              <a:rPr lang="is-IS" sz="1300" dirty="0">
                <a:solidFill>
                  <a:schemeClr val="tx1"/>
                </a:solidFill>
              </a:rPr>
              <a:t> sem geta verið ólík því sem gerist hjá öðrum</a:t>
            </a:r>
          </a:p>
          <a:p>
            <a:pPr>
              <a:lnSpc>
                <a:spcPct val="90000"/>
              </a:lnSpc>
            </a:pPr>
            <a:r>
              <a:rPr lang="en-US" sz="1300" dirty="0">
                <a:solidFill>
                  <a:schemeClr val="tx1"/>
                </a:solidFill>
              </a:rPr>
              <a:t>5. </a:t>
            </a:r>
            <a:r>
              <a:rPr lang="is-IS" sz="1300" dirty="0">
                <a:solidFill>
                  <a:schemeClr val="tx1"/>
                </a:solidFill>
              </a:rPr>
              <a:t>Önnur einkenni sem tengjast kviðverkjum:</a:t>
            </a:r>
          </a:p>
          <a:p>
            <a:pPr lvl="1">
              <a:lnSpc>
                <a:spcPct val="90000"/>
              </a:lnSpc>
            </a:pPr>
            <a:r>
              <a:rPr lang="is-IS" sz="1300" dirty="0">
                <a:solidFill>
                  <a:schemeClr val="tx1"/>
                </a:solidFill>
              </a:rPr>
              <a:t>a. </a:t>
            </a:r>
            <a:r>
              <a:rPr lang="is-IS" sz="1300" dirty="0" err="1">
                <a:solidFill>
                  <a:schemeClr val="tx1"/>
                </a:solidFill>
              </a:rPr>
              <a:t>Anorexia</a:t>
            </a:r>
            <a:endParaRPr lang="is-IS" sz="1300" dirty="0">
              <a:solidFill>
                <a:schemeClr val="tx1"/>
              </a:solidFill>
            </a:endParaRPr>
          </a:p>
          <a:p>
            <a:pPr lvl="1">
              <a:lnSpc>
                <a:spcPct val="90000"/>
              </a:lnSpc>
            </a:pPr>
            <a:r>
              <a:rPr lang="is-IS" sz="1300" dirty="0">
                <a:solidFill>
                  <a:schemeClr val="tx1"/>
                </a:solidFill>
              </a:rPr>
              <a:t>b. Ógleði</a:t>
            </a:r>
          </a:p>
          <a:p>
            <a:pPr lvl="1">
              <a:lnSpc>
                <a:spcPct val="90000"/>
              </a:lnSpc>
            </a:pPr>
            <a:r>
              <a:rPr lang="is-IS" sz="1300" dirty="0">
                <a:solidFill>
                  <a:schemeClr val="tx1"/>
                </a:solidFill>
              </a:rPr>
              <a:t>c. Uppköst</a:t>
            </a:r>
          </a:p>
          <a:p>
            <a:pPr lvl="1">
              <a:lnSpc>
                <a:spcPct val="90000"/>
              </a:lnSpc>
            </a:pPr>
            <a:r>
              <a:rPr lang="is-IS" sz="1300" dirty="0">
                <a:solidFill>
                  <a:schemeClr val="tx1"/>
                </a:solidFill>
              </a:rPr>
              <a:t>d. Höfuðverkur</a:t>
            </a:r>
          </a:p>
          <a:p>
            <a:pPr lvl="1">
              <a:lnSpc>
                <a:spcPct val="90000"/>
              </a:lnSpc>
            </a:pPr>
            <a:r>
              <a:rPr lang="is-IS" sz="1300" dirty="0">
                <a:solidFill>
                  <a:schemeClr val="tx1"/>
                </a:solidFill>
              </a:rPr>
              <a:t>e. Ljósfælni</a:t>
            </a:r>
          </a:p>
          <a:p>
            <a:pPr lvl="1">
              <a:lnSpc>
                <a:spcPct val="90000"/>
              </a:lnSpc>
            </a:pPr>
            <a:r>
              <a:rPr lang="is-IS" sz="1300" dirty="0">
                <a:solidFill>
                  <a:schemeClr val="tx1"/>
                </a:solidFill>
              </a:rPr>
              <a:t>f. </a:t>
            </a:r>
            <a:r>
              <a:rPr lang="is-IS" sz="1300" dirty="0" err="1">
                <a:solidFill>
                  <a:schemeClr val="tx1"/>
                </a:solidFill>
              </a:rPr>
              <a:t>Fölvi</a:t>
            </a:r>
            <a:endParaRPr lang="is-IS" sz="1300" dirty="0">
              <a:solidFill>
                <a:schemeClr val="tx1"/>
              </a:solidFill>
            </a:endParaRPr>
          </a:p>
          <a:p>
            <a:pPr>
              <a:lnSpc>
                <a:spcPct val="90000"/>
              </a:lnSpc>
            </a:pPr>
            <a:r>
              <a:rPr lang="en-US" sz="1300" dirty="0">
                <a:solidFill>
                  <a:schemeClr val="tx1"/>
                </a:solidFill>
              </a:rPr>
              <a:t>6. </a:t>
            </a:r>
            <a:r>
              <a:rPr lang="en-US" sz="1300" dirty="0" err="1">
                <a:solidFill>
                  <a:schemeClr val="tx1"/>
                </a:solidFill>
              </a:rPr>
              <a:t>Eftir</a:t>
            </a:r>
            <a:r>
              <a:rPr lang="en-US" sz="1300" dirty="0">
                <a:solidFill>
                  <a:schemeClr val="tx1"/>
                </a:solidFill>
              </a:rPr>
              <a:t> </a:t>
            </a:r>
            <a:r>
              <a:rPr lang="en-US" sz="1300" dirty="0" err="1">
                <a:solidFill>
                  <a:schemeClr val="tx1"/>
                </a:solidFill>
              </a:rPr>
              <a:t>viðeigandi</a:t>
            </a:r>
            <a:r>
              <a:rPr lang="en-US" sz="1300" dirty="0">
                <a:solidFill>
                  <a:schemeClr val="tx1"/>
                </a:solidFill>
              </a:rPr>
              <a:t> mat og </a:t>
            </a:r>
            <a:r>
              <a:rPr lang="en-US" sz="1300" dirty="0" err="1">
                <a:solidFill>
                  <a:schemeClr val="tx1"/>
                </a:solidFill>
              </a:rPr>
              <a:t>uppvinnslu</a:t>
            </a:r>
            <a:r>
              <a:rPr lang="en-US" sz="1300" dirty="0">
                <a:solidFill>
                  <a:schemeClr val="tx1"/>
                </a:solidFill>
              </a:rPr>
              <a:t> </a:t>
            </a:r>
            <a:r>
              <a:rPr lang="en-US" sz="1300" dirty="0" err="1">
                <a:solidFill>
                  <a:schemeClr val="tx1"/>
                </a:solidFill>
              </a:rPr>
              <a:t>verða</a:t>
            </a:r>
            <a:r>
              <a:rPr lang="en-US" sz="1300" dirty="0">
                <a:solidFill>
                  <a:schemeClr val="tx1"/>
                </a:solidFill>
              </a:rPr>
              <a:t> </a:t>
            </a:r>
            <a:r>
              <a:rPr lang="en-US" sz="1300" dirty="0" err="1">
                <a:solidFill>
                  <a:schemeClr val="tx1"/>
                </a:solidFill>
              </a:rPr>
              <a:t>einkenni</a:t>
            </a:r>
            <a:r>
              <a:rPr lang="en-US" sz="1300" dirty="0">
                <a:solidFill>
                  <a:schemeClr val="tx1"/>
                </a:solidFill>
              </a:rPr>
              <a:t> ekki </a:t>
            </a:r>
            <a:r>
              <a:rPr lang="en-US" sz="1300" dirty="0" err="1">
                <a:solidFill>
                  <a:schemeClr val="tx1"/>
                </a:solidFill>
              </a:rPr>
              <a:t>skýrð</a:t>
            </a:r>
            <a:r>
              <a:rPr lang="en-US" sz="1300" dirty="0">
                <a:solidFill>
                  <a:schemeClr val="tx1"/>
                </a:solidFill>
              </a:rPr>
              <a:t> </a:t>
            </a:r>
            <a:r>
              <a:rPr lang="en-US" sz="1300" dirty="0" err="1">
                <a:solidFill>
                  <a:schemeClr val="tx1"/>
                </a:solidFill>
              </a:rPr>
              <a:t>fyllilega</a:t>
            </a:r>
            <a:r>
              <a:rPr lang="en-US" sz="1300" dirty="0">
                <a:solidFill>
                  <a:schemeClr val="tx1"/>
                </a:solidFill>
              </a:rPr>
              <a:t> </a:t>
            </a:r>
            <a:r>
              <a:rPr lang="en-US" sz="1300" dirty="0" err="1">
                <a:solidFill>
                  <a:schemeClr val="tx1"/>
                </a:solidFill>
              </a:rPr>
              <a:t>af</a:t>
            </a:r>
            <a:r>
              <a:rPr lang="en-US" sz="1300" dirty="0">
                <a:solidFill>
                  <a:schemeClr val="tx1"/>
                </a:solidFill>
              </a:rPr>
              <a:t> </a:t>
            </a:r>
            <a:r>
              <a:rPr lang="en-US" sz="1300" dirty="0" err="1">
                <a:solidFill>
                  <a:schemeClr val="tx1"/>
                </a:solidFill>
              </a:rPr>
              <a:t>öðru</a:t>
            </a:r>
            <a:r>
              <a:rPr lang="en-US" sz="1300" dirty="0">
                <a:solidFill>
                  <a:schemeClr val="tx1"/>
                </a:solidFill>
              </a:rPr>
              <a:t> </a:t>
            </a:r>
            <a:r>
              <a:rPr lang="en-US" sz="1300" dirty="0" err="1">
                <a:solidFill>
                  <a:schemeClr val="tx1"/>
                </a:solidFill>
              </a:rPr>
              <a:t>undirliggjandi</a:t>
            </a:r>
            <a:r>
              <a:rPr lang="en-US" sz="1300" dirty="0">
                <a:solidFill>
                  <a:schemeClr val="tx1"/>
                </a:solidFill>
              </a:rPr>
              <a:t> </a:t>
            </a:r>
            <a:r>
              <a:rPr lang="is-IS" sz="1300" dirty="0">
                <a:solidFill>
                  <a:schemeClr val="tx1"/>
                </a:solidFill>
              </a:rPr>
              <a:t>vandamáli </a:t>
            </a:r>
          </a:p>
          <a:p>
            <a:pPr marL="0" indent="0">
              <a:lnSpc>
                <a:spcPct val="90000"/>
              </a:lnSpc>
              <a:buNone/>
            </a:pPr>
            <a:endParaRPr lang="is-IS" sz="1300" dirty="0">
              <a:solidFill>
                <a:schemeClr val="tx1"/>
              </a:solidFill>
            </a:endParaRPr>
          </a:p>
          <a:p>
            <a:pPr>
              <a:lnSpc>
                <a:spcPct val="90000"/>
              </a:lnSpc>
            </a:pPr>
            <a:r>
              <a:rPr lang="en-US" sz="1300" dirty="0" err="1">
                <a:solidFill>
                  <a:srgbClr val="99FF99"/>
                </a:solidFill>
              </a:rPr>
              <a:t>Þarf</a:t>
            </a:r>
            <a:r>
              <a:rPr lang="en-US" sz="1300" dirty="0">
                <a:solidFill>
                  <a:srgbClr val="99FF99"/>
                </a:solidFill>
              </a:rPr>
              <a:t> </a:t>
            </a:r>
            <a:r>
              <a:rPr lang="en-US" sz="1300" dirty="0" err="1">
                <a:solidFill>
                  <a:srgbClr val="99FF99"/>
                </a:solidFill>
              </a:rPr>
              <a:t>að</a:t>
            </a:r>
            <a:r>
              <a:rPr lang="en-US" sz="1300" dirty="0">
                <a:solidFill>
                  <a:srgbClr val="99FF99"/>
                </a:solidFill>
              </a:rPr>
              <a:t> </a:t>
            </a:r>
            <a:r>
              <a:rPr lang="en-US" sz="1300" dirty="0" err="1">
                <a:solidFill>
                  <a:srgbClr val="99FF99"/>
                </a:solidFill>
              </a:rPr>
              <a:t>uppfylla</a:t>
            </a:r>
            <a:r>
              <a:rPr lang="en-US" sz="1300" dirty="0">
                <a:solidFill>
                  <a:srgbClr val="99FF99"/>
                </a:solidFill>
              </a:rPr>
              <a:t> </a:t>
            </a:r>
            <a:r>
              <a:rPr lang="en-US" sz="1300" dirty="0" err="1">
                <a:solidFill>
                  <a:srgbClr val="99FF99"/>
                </a:solidFill>
              </a:rPr>
              <a:t>skilmerki</a:t>
            </a:r>
            <a:r>
              <a:rPr lang="en-US" sz="1300" dirty="0">
                <a:solidFill>
                  <a:srgbClr val="99FF99"/>
                </a:solidFill>
              </a:rPr>
              <a:t> í 6 </a:t>
            </a:r>
            <a:r>
              <a:rPr lang="en-US" sz="1300" dirty="0" err="1">
                <a:solidFill>
                  <a:srgbClr val="99FF99"/>
                </a:solidFill>
              </a:rPr>
              <a:t>mánuði</a:t>
            </a:r>
            <a:r>
              <a:rPr lang="en-US" sz="1300" dirty="0">
                <a:solidFill>
                  <a:srgbClr val="99FF99"/>
                </a:solidFill>
              </a:rPr>
              <a:t> </a:t>
            </a:r>
            <a:r>
              <a:rPr lang="en-US" sz="1300" dirty="0" err="1">
                <a:solidFill>
                  <a:srgbClr val="99FF99"/>
                </a:solidFill>
              </a:rPr>
              <a:t>fyrir</a:t>
            </a:r>
            <a:r>
              <a:rPr lang="en-US" sz="1300" dirty="0">
                <a:solidFill>
                  <a:srgbClr val="99FF99"/>
                </a:solidFill>
              </a:rPr>
              <a:t> </a:t>
            </a:r>
            <a:r>
              <a:rPr lang="en-US" sz="1300" dirty="0" err="1">
                <a:solidFill>
                  <a:srgbClr val="99FF99"/>
                </a:solidFill>
              </a:rPr>
              <a:t>greiningu</a:t>
            </a:r>
            <a:endParaRPr lang="is-IS" sz="1300" dirty="0">
              <a:solidFill>
                <a:srgbClr val="99FF99"/>
              </a:solidFill>
            </a:endParaRPr>
          </a:p>
        </p:txBody>
      </p:sp>
    </p:spTree>
    <p:extLst>
      <p:ext uri="{BB962C8B-B14F-4D97-AF65-F5344CB8AC3E}">
        <p14:creationId xmlns:p14="http://schemas.microsoft.com/office/powerpoint/2010/main" xmlns="" val="3613022918"/>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B219AE65-9B94-44EA-BEF3-EF4BFA169C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F0C81A57-9CD5-461B-8FFE-4A8CB6CFBE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xmlns="" id="{3086C462-37F4-494D-8292-CCB95221CC1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9144000" cy="6858000"/>
            <a:chOff x="0" y="0"/>
            <a:chExt cx="12192000" cy="6858000"/>
          </a:xfrm>
          <a:solidFill>
            <a:srgbClr val="FFFFFF"/>
          </a:solidFill>
        </p:grpSpPr>
        <p:sp>
          <p:nvSpPr>
            <p:cNvPr id="13" name="Rectangle 12">
              <a:extLst>
                <a:ext uri="{FF2B5EF4-FFF2-40B4-BE49-F238E27FC236}">
                  <a16:creationId xmlns:a16="http://schemas.microsoft.com/office/drawing/2014/main" xmlns="" id="{2C7D2D64-353F-4802-AA48-A70CE6020B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xmlns="" id="{30A6328F-CAA3-4052-BF4C-14BD47706E6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p:cNvSpPr>
            <a:spLocks noGrp="1"/>
          </p:cNvSpPr>
          <p:nvPr>
            <p:ph type="title"/>
          </p:nvPr>
        </p:nvSpPr>
        <p:spPr>
          <a:xfrm>
            <a:off x="750279" y="1209957"/>
            <a:ext cx="2275935" cy="4438087"/>
          </a:xfrm>
        </p:spPr>
        <p:txBody>
          <a:bodyPr anchor="ctr">
            <a:normAutofit/>
          </a:bodyPr>
          <a:lstStyle/>
          <a:p>
            <a:pPr algn="r"/>
            <a:r>
              <a:rPr lang="is-IS" sz="2000">
                <a:solidFill>
                  <a:schemeClr val="tx1"/>
                </a:solidFill>
              </a:rPr>
              <a:t>Pathophysiology</a:t>
            </a:r>
            <a:br>
              <a:rPr lang="is-IS" sz="2000">
                <a:solidFill>
                  <a:schemeClr val="tx1"/>
                </a:solidFill>
              </a:rPr>
            </a:br>
            <a:r>
              <a:rPr lang="is-IS" sz="2000">
                <a:solidFill>
                  <a:schemeClr val="tx1"/>
                </a:solidFill>
              </a:rPr>
              <a:t>-abdominal migraine</a:t>
            </a:r>
          </a:p>
        </p:txBody>
      </p:sp>
      <p:cxnSp>
        <p:nvCxnSpPr>
          <p:cNvPr id="23" name="Straight Connector 15">
            <a:extLst>
              <a:ext uri="{FF2B5EF4-FFF2-40B4-BE49-F238E27FC236}">
                <a16:creationId xmlns:a16="http://schemas.microsoft.com/office/drawing/2014/main" xmlns="" id="{AD23B2CD-009B-425A-9616-1E1AD1D5AB4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267515"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67515" y="620688"/>
            <a:ext cx="4754323" cy="5616624"/>
          </a:xfrm>
        </p:spPr>
        <p:txBody>
          <a:bodyPr anchor="ctr">
            <a:normAutofit/>
          </a:bodyPr>
          <a:lstStyle/>
          <a:p>
            <a:pPr>
              <a:lnSpc>
                <a:spcPct val="90000"/>
              </a:lnSpc>
            </a:pPr>
            <a:r>
              <a:rPr lang="is-IS" sz="1400" dirty="0" err="1">
                <a:solidFill>
                  <a:schemeClr val="tx1"/>
                </a:solidFill>
              </a:rPr>
              <a:t>Abdominal</a:t>
            </a:r>
            <a:r>
              <a:rPr lang="is-IS" sz="1400" dirty="0">
                <a:solidFill>
                  <a:schemeClr val="tx1"/>
                </a:solidFill>
              </a:rPr>
              <a:t> </a:t>
            </a:r>
            <a:r>
              <a:rPr lang="is-IS" sz="1400" dirty="0" err="1">
                <a:solidFill>
                  <a:schemeClr val="tx1"/>
                </a:solidFill>
              </a:rPr>
              <a:t>migraine</a:t>
            </a:r>
            <a:r>
              <a:rPr lang="is-IS" sz="1400" dirty="0">
                <a:solidFill>
                  <a:schemeClr val="tx1"/>
                </a:solidFill>
              </a:rPr>
              <a:t>, </a:t>
            </a:r>
            <a:r>
              <a:rPr lang="en-US" sz="1400" dirty="0">
                <a:solidFill>
                  <a:schemeClr val="tx1"/>
                </a:solidFill>
              </a:rPr>
              <a:t>Cyclic Vomiting Syndrome og </a:t>
            </a:r>
            <a:r>
              <a:rPr lang="en-US" sz="1400" dirty="0" err="1">
                <a:solidFill>
                  <a:schemeClr val="tx1"/>
                </a:solidFill>
              </a:rPr>
              <a:t>mígren</a:t>
            </a:r>
            <a:r>
              <a:rPr lang="en-US" sz="1400" dirty="0">
                <a:solidFill>
                  <a:schemeClr val="tx1"/>
                </a:solidFill>
              </a:rPr>
              <a:t> </a:t>
            </a:r>
            <a:r>
              <a:rPr lang="en-US" sz="1400" dirty="0" err="1">
                <a:solidFill>
                  <a:schemeClr val="tx1"/>
                </a:solidFill>
              </a:rPr>
              <a:t>höfuðverkir</a:t>
            </a:r>
            <a:r>
              <a:rPr lang="en-US" sz="1400" dirty="0">
                <a:solidFill>
                  <a:schemeClr val="tx1"/>
                </a:solidFill>
              </a:rPr>
              <a:t> </a:t>
            </a:r>
            <a:r>
              <a:rPr lang="en-US" sz="1400" dirty="0" err="1">
                <a:solidFill>
                  <a:schemeClr val="tx1"/>
                </a:solidFill>
              </a:rPr>
              <a:t>hafa</a:t>
            </a:r>
            <a:r>
              <a:rPr lang="en-US" sz="1400" dirty="0">
                <a:solidFill>
                  <a:schemeClr val="tx1"/>
                </a:solidFill>
              </a:rPr>
              <a:t> </a:t>
            </a:r>
            <a:r>
              <a:rPr lang="en-US" sz="1400" dirty="0" err="1">
                <a:solidFill>
                  <a:schemeClr val="tx1"/>
                </a:solidFill>
              </a:rPr>
              <a:t>líklega</a:t>
            </a:r>
            <a:r>
              <a:rPr lang="en-US" sz="1400" dirty="0">
                <a:solidFill>
                  <a:schemeClr val="tx1"/>
                </a:solidFill>
              </a:rPr>
              <a:t> </a:t>
            </a:r>
            <a:r>
              <a:rPr lang="en-US" sz="1400" dirty="0" err="1">
                <a:solidFill>
                  <a:schemeClr val="tx1"/>
                </a:solidFill>
              </a:rPr>
              <a:t>sömu</a:t>
            </a:r>
            <a:r>
              <a:rPr lang="en-US" sz="1400" dirty="0">
                <a:solidFill>
                  <a:schemeClr val="tx1"/>
                </a:solidFill>
              </a:rPr>
              <a:t> </a:t>
            </a:r>
            <a:r>
              <a:rPr lang="en-US" sz="1400" dirty="0" err="1">
                <a:solidFill>
                  <a:schemeClr val="tx1"/>
                </a:solidFill>
              </a:rPr>
              <a:t>undirliggjandi</a:t>
            </a:r>
            <a:r>
              <a:rPr lang="en-US" sz="1400" dirty="0">
                <a:solidFill>
                  <a:schemeClr val="tx1"/>
                </a:solidFill>
              </a:rPr>
              <a:t> pathophysiology  </a:t>
            </a:r>
          </a:p>
          <a:p>
            <a:pPr lvl="1">
              <a:lnSpc>
                <a:spcPct val="90000"/>
              </a:lnSpc>
            </a:pPr>
            <a:r>
              <a:rPr lang="en-US" sz="1400" dirty="0" err="1">
                <a:solidFill>
                  <a:schemeClr val="tx1"/>
                </a:solidFill>
              </a:rPr>
              <a:t>Tímabundin</a:t>
            </a:r>
            <a:r>
              <a:rPr lang="en-US" sz="1400" dirty="0">
                <a:solidFill>
                  <a:schemeClr val="tx1"/>
                </a:solidFill>
              </a:rPr>
              <a:t> </a:t>
            </a:r>
            <a:r>
              <a:rPr lang="en-US" sz="1400" dirty="0" err="1">
                <a:solidFill>
                  <a:schemeClr val="tx1"/>
                </a:solidFill>
              </a:rPr>
              <a:t>einkenni</a:t>
            </a:r>
            <a:r>
              <a:rPr lang="en-US" sz="1400" dirty="0">
                <a:solidFill>
                  <a:schemeClr val="tx1"/>
                </a:solidFill>
              </a:rPr>
              <a:t>  </a:t>
            </a:r>
            <a:r>
              <a:rPr lang="en-US" sz="1400" dirty="0" err="1">
                <a:solidFill>
                  <a:schemeClr val="tx1"/>
                </a:solidFill>
              </a:rPr>
              <a:t>sem</a:t>
            </a:r>
            <a:r>
              <a:rPr lang="en-US" sz="1400" dirty="0">
                <a:solidFill>
                  <a:schemeClr val="tx1"/>
                </a:solidFill>
              </a:rPr>
              <a:t> </a:t>
            </a:r>
            <a:r>
              <a:rPr lang="en-US" sz="1400" dirty="0" err="1">
                <a:solidFill>
                  <a:schemeClr val="tx1"/>
                </a:solidFill>
              </a:rPr>
              <a:t>vara</a:t>
            </a:r>
            <a:r>
              <a:rPr lang="en-US" sz="1400" dirty="0">
                <a:solidFill>
                  <a:schemeClr val="tx1"/>
                </a:solidFill>
              </a:rPr>
              <a:t> </a:t>
            </a:r>
            <a:r>
              <a:rPr lang="en-US" sz="1400" dirty="0" err="1">
                <a:solidFill>
                  <a:schemeClr val="tx1"/>
                </a:solidFill>
              </a:rPr>
              <a:t>ákveðinn</a:t>
            </a:r>
            <a:r>
              <a:rPr lang="en-US" sz="1400" dirty="0">
                <a:solidFill>
                  <a:schemeClr val="tx1"/>
                </a:solidFill>
              </a:rPr>
              <a:t> </a:t>
            </a:r>
            <a:r>
              <a:rPr lang="en-US" sz="1400" dirty="0" err="1">
                <a:solidFill>
                  <a:schemeClr val="tx1"/>
                </a:solidFill>
              </a:rPr>
              <a:t>tíma</a:t>
            </a:r>
            <a:r>
              <a:rPr lang="en-US" sz="1400" dirty="0">
                <a:solidFill>
                  <a:schemeClr val="tx1"/>
                </a:solidFill>
              </a:rPr>
              <a:t>, </a:t>
            </a:r>
            <a:r>
              <a:rPr lang="en-US" sz="1400" dirty="0" err="1">
                <a:solidFill>
                  <a:schemeClr val="tx1"/>
                </a:solidFill>
              </a:rPr>
              <a:t>dæmigerð</a:t>
            </a:r>
            <a:r>
              <a:rPr lang="en-US" sz="1400" dirty="0">
                <a:solidFill>
                  <a:schemeClr val="tx1"/>
                </a:solidFill>
              </a:rPr>
              <a:t> </a:t>
            </a:r>
            <a:r>
              <a:rPr lang="en-US" sz="1400" dirty="0" err="1">
                <a:solidFill>
                  <a:schemeClr val="tx1"/>
                </a:solidFill>
              </a:rPr>
              <a:t>einkenni</a:t>
            </a:r>
            <a:r>
              <a:rPr lang="en-US" sz="1400" dirty="0">
                <a:solidFill>
                  <a:schemeClr val="tx1"/>
                </a:solidFill>
              </a:rPr>
              <a:t> </a:t>
            </a:r>
            <a:r>
              <a:rPr lang="en-US" sz="1400" dirty="0" err="1">
                <a:solidFill>
                  <a:schemeClr val="tx1"/>
                </a:solidFill>
              </a:rPr>
              <a:t>fyrir</a:t>
            </a:r>
            <a:r>
              <a:rPr lang="en-US" sz="1400" dirty="0">
                <a:solidFill>
                  <a:schemeClr val="tx1"/>
                </a:solidFill>
              </a:rPr>
              <a:t> </a:t>
            </a:r>
            <a:r>
              <a:rPr lang="en-US" sz="1400" dirty="0" err="1">
                <a:solidFill>
                  <a:schemeClr val="tx1"/>
                </a:solidFill>
              </a:rPr>
              <a:t>hvern</a:t>
            </a:r>
            <a:r>
              <a:rPr lang="en-US" sz="1400" dirty="0">
                <a:solidFill>
                  <a:schemeClr val="tx1"/>
                </a:solidFill>
              </a:rPr>
              <a:t> </a:t>
            </a:r>
            <a:r>
              <a:rPr lang="en-US" sz="1400" dirty="0" err="1">
                <a:solidFill>
                  <a:schemeClr val="tx1"/>
                </a:solidFill>
              </a:rPr>
              <a:t>sjúkling</a:t>
            </a:r>
            <a:r>
              <a:rPr lang="en-US" sz="1400" dirty="0">
                <a:solidFill>
                  <a:schemeClr val="tx1"/>
                </a:solidFill>
              </a:rPr>
              <a:t>, </a:t>
            </a:r>
            <a:r>
              <a:rPr lang="en-US" sz="1400" dirty="0" err="1">
                <a:solidFill>
                  <a:schemeClr val="tx1"/>
                </a:solidFill>
              </a:rPr>
              <a:t>einkennalaus</a:t>
            </a:r>
            <a:r>
              <a:rPr lang="en-US" sz="1400" dirty="0">
                <a:solidFill>
                  <a:schemeClr val="tx1"/>
                </a:solidFill>
              </a:rPr>
              <a:t> </a:t>
            </a:r>
            <a:r>
              <a:rPr lang="en-US" sz="1400" dirty="0" err="1">
                <a:solidFill>
                  <a:schemeClr val="tx1"/>
                </a:solidFill>
              </a:rPr>
              <a:t>tími</a:t>
            </a:r>
            <a:r>
              <a:rPr lang="en-US" sz="1400" dirty="0">
                <a:solidFill>
                  <a:schemeClr val="tx1"/>
                </a:solidFill>
              </a:rPr>
              <a:t> í </a:t>
            </a:r>
            <a:r>
              <a:rPr lang="en-US" sz="1400" dirty="0" err="1">
                <a:solidFill>
                  <a:schemeClr val="tx1"/>
                </a:solidFill>
              </a:rPr>
              <a:t>lengri</a:t>
            </a:r>
            <a:r>
              <a:rPr lang="en-US" sz="1400" dirty="0">
                <a:solidFill>
                  <a:schemeClr val="tx1"/>
                </a:solidFill>
              </a:rPr>
              <a:t> </a:t>
            </a:r>
            <a:r>
              <a:rPr lang="en-US" sz="1400" dirty="0" err="1">
                <a:solidFill>
                  <a:schemeClr val="tx1"/>
                </a:solidFill>
              </a:rPr>
              <a:t>tíma</a:t>
            </a:r>
            <a:r>
              <a:rPr lang="en-US" sz="1400" dirty="0">
                <a:solidFill>
                  <a:schemeClr val="tx1"/>
                </a:solidFill>
              </a:rPr>
              <a:t> </a:t>
            </a:r>
          </a:p>
          <a:p>
            <a:pPr>
              <a:lnSpc>
                <a:spcPct val="90000"/>
              </a:lnSpc>
            </a:pPr>
            <a:r>
              <a:rPr lang="en-US" sz="1400" dirty="0" err="1">
                <a:solidFill>
                  <a:schemeClr val="tx1"/>
                </a:solidFill>
              </a:rPr>
              <a:t>Börn</a:t>
            </a:r>
            <a:r>
              <a:rPr lang="en-US" sz="1400" dirty="0">
                <a:solidFill>
                  <a:schemeClr val="tx1"/>
                </a:solidFill>
              </a:rPr>
              <a:t> með </a:t>
            </a:r>
            <a:r>
              <a:rPr lang="en-US" sz="1400" dirty="0" err="1">
                <a:solidFill>
                  <a:schemeClr val="tx1"/>
                </a:solidFill>
              </a:rPr>
              <a:t>magamígreni</a:t>
            </a:r>
            <a:r>
              <a:rPr lang="en-US" sz="1400" dirty="0">
                <a:solidFill>
                  <a:schemeClr val="tx1"/>
                </a:solidFill>
              </a:rPr>
              <a:t> og </a:t>
            </a:r>
            <a:r>
              <a:rPr lang="en-US" sz="1400" dirty="0" err="1">
                <a:solidFill>
                  <a:schemeClr val="tx1"/>
                </a:solidFill>
              </a:rPr>
              <a:t>mígren</a:t>
            </a:r>
            <a:r>
              <a:rPr lang="en-US" sz="1400" dirty="0">
                <a:solidFill>
                  <a:schemeClr val="tx1"/>
                </a:solidFill>
              </a:rPr>
              <a:t> </a:t>
            </a:r>
            <a:r>
              <a:rPr lang="en-US" sz="1400" dirty="0" err="1">
                <a:solidFill>
                  <a:schemeClr val="tx1"/>
                </a:solidFill>
              </a:rPr>
              <a:t>höfuðverki</a:t>
            </a:r>
            <a:r>
              <a:rPr lang="en-US" sz="1400" dirty="0">
                <a:solidFill>
                  <a:schemeClr val="tx1"/>
                </a:solidFill>
              </a:rPr>
              <a:t> </a:t>
            </a:r>
            <a:r>
              <a:rPr lang="en-US" sz="1400" dirty="0" err="1">
                <a:solidFill>
                  <a:schemeClr val="tx1"/>
                </a:solidFill>
              </a:rPr>
              <a:t>hafa</a:t>
            </a:r>
            <a:r>
              <a:rPr lang="en-US" sz="1400" dirty="0">
                <a:solidFill>
                  <a:schemeClr val="tx1"/>
                </a:solidFill>
              </a:rPr>
              <a:t> </a:t>
            </a:r>
            <a:r>
              <a:rPr lang="en-US" sz="1400" dirty="0" err="1">
                <a:solidFill>
                  <a:schemeClr val="tx1"/>
                </a:solidFill>
              </a:rPr>
              <a:t>svipaða</a:t>
            </a:r>
            <a:r>
              <a:rPr lang="en-US" sz="1400" dirty="0">
                <a:solidFill>
                  <a:schemeClr val="tx1"/>
                </a:solidFill>
              </a:rPr>
              <a:t> </a:t>
            </a:r>
            <a:r>
              <a:rPr lang="en-US" sz="1400" dirty="0" err="1">
                <a:solidFill>
                  <a:schemeClr val="tx1"/>
                </a:solidFill>
              </a:rPr>
              <a:t>útleysandi</a:t>
            </a:r>
            <a:r>
              <a:rPr lang="en-US" sz="1400" dirty="0">
                <a:solidFill>
                  <a:schemeClr val="tx1"/>
                </a:solidFill>
              </a:rPr>
              <a:t> </a:t>
            </a:r>
            <a:r>
              <a:rPr lang="en-US" sz="1400" dirty="0" err="1">
                <a:solidFill>
                  <a:schemeClr val="tx1"/>
                </a:solidFill>
              </a:rPr>
              <a:t>þætti</a:t>
            </a:r>
            <a:r>
              <a:rPr lang="en-US" sz="1400" dirty="0">
                <a:solidFill>
                  <a:schemeClr val="tx1"/>
                </a:solidFill>
              </a:rPr>
              <a:t>, </a:t>
            </a:r>
            <a:r>
              <a:rPr lang="en-US" sz="1400" dirty="0" err="1">
                <a:solidFill>
                  <a:schemeClr val="tx1"/>
                </a:solidFill>
              </a:rPr>
              <a:t>einkenni</a:t>
            </a:r>
            <a:r>
              <a:rPr lang="en-US" sz="1400" dirty="0">
                <a:solidFill>
                  <a:schemeClr val="tx1"/>
                </a:solidFill>
              </a:rPr>
              <a:t> </a:t>
            </a:r>
            <a:r>
              <a:rPr lang="en-US" sz="1400" dirty="0" err="1">
                <a:solidFill>
                  <a:schemeClr val="tx1"/>
                </a:solidFill>
              </a:rPr>
              <a:t>tengd</a:t>
            </a:r>
            <a:r>
              <a:rPr lang="en-US" sz="1400" dirty="0">
                <a:solidFill>
                  <a:schemeClr val="tx1"/>
                </a:solidFill>
              </a:rPr>
              <a:t> </a:t>
            </a:r>
            <a:r>
              <a:rPr lang="en-US" sz="1400" dirty="0" err="1">
                <a:solidFill>
                  <a:schemeClr val="tx1"/>
                </a:solidFill>
              </a:rPr>
              <a:t>verknum</a:t>
            </a:r>
            <a:r>
              <a:rPr lang="en-US" sz="1400" dirty="0">
                <a:solidFill>
                  <a:schemeClr val="tx1"/>
                </a:solidFill>
              </a:rPr>
              <a:t> og </a:t>
            </a:r>
            <a:r>
              <a:rPr lang="en-US" sz="1400" dirty="0" err="1">
                <a:solidFill>
                  <a:schemeClr val="tx1"/>
                </a:solidFill>
              </a:rPr>
              <a:t>það</a:t>
            </a:r>
            <a:r>
              <a:rPr lang="en-US" sz="1400" dirty="0">
                <a:solidFill>
                  <a:schemeClr val="tx1"/>
                </a:solidFill>
              </a:rPr>
              <a:t> </a:t>
            </a:r>
            <a:r>
              <a:rPr lang="en-US" sz="1400" dirty="0" err="1">
                <a:solidFill>
                  <a:schemeClr val="tx1"/>
                </a:solidFill>
              </a:rPr>
              <a:t>sem</a:t>
            </a:r>
            <a:r>
              <a:rPr lang="en-US" sz="1400" dirty="0">
                <a:solidFill>
                  <a:schemeClr val="tx1"/>
                </a:solidFill>
              </a:rPr>
              <a:t> </a:t>
            </a:r>
            <a:r>
              <a:rPr lang="en-US" sz="1400" dirty="0" err="1">
                <a:solidFill>
                  <a:schemeClr val="tx1"/>
                </a:solidFill>
              </a:rPr>
              <a:t>linar</a:t>
            </a:r>
            <a:r>
              <a:rPr lang="en-US" sz="1400" dirty="0">
                <a:solidFill>
                  <a:schemeClr val="tx1"/>
                </a:solidFill>
              </a:rPr>
              <a:t> </a:t>
            </a:r>
            <a:r>
              <a:rPr lang="en-US" sz="1400" dirty="0" err="1">
                <a:solidFill>
                  <a:schemeClr val="tx1"/>
                </a:solidFill>
              </a:rPr>
              <a:t>einkenni</a:t>
            </a:r>
            <a:r>
              <a:rPr lang="en-US" sz="1400" dirty="0">
                <a:solidFill>
                  <a:schemeClr val="tx1"/>
                </a:solidFill>
              </a:rPr>
              <a:t> </a:t>
            </a:r>
          </a:p>
          <a:p>
            <a:pPr lvl="1">
              <a:lnSpc>
                <a:spcPct val="90000"/>
              </a:lnSpc>
            </a:pPr>
            <a:r>
              <a:rPr lang="en-US" sz="1400" dirty="0" err="1">
                <a:solidFill>
                  <a:schemeClr val="tx1"/>
                </a:solidFill>
              </a:rPr>
              <a:t>Streita</a:t>
            </a:r>
            <a:r>
              <a:rPr lang="en-US" sz="1400" dirty="0">
                <a:solidFill>
                  <a:schemeClr val="tx1"/>
                </a:solidFill>
              </a:rPr>
              <a:t>, </a:t>
            </a:r>
            <a:r>
              <a:rPr lang="en-US" sz="1400" dirty="0" err="1">
                <a:solidFill>
                  <a:schemeClr val="tx1"/>
                </a:solidFill>
              </a:rPr>
              <a:t>þreyta</a:t>
            </a:r>
            <a:r>
              <a:rPr lang="en-US" sz="1400" dirty="0">
                <a:solidFill>
                  <a:schemeClr val="tx1"/>
                </a:solidFill>
              </a:rPr>
              <a:t>, </a:t>
            </a:r>
            <a:r>
              <a:rPr lang="en-US" sz="1400" dirty="0" err="1">
                <a:solidFill>
                  <a:schemeClr val="tx1"/>
                </a:solidFill>
              </a:rPr>
              <a:t>ferðalög</a:t>
            </a:r>
            <a:r>
              <a:rPr lang="en-US" sz="1400" dirty="0">
                <a:solidFill>
                  <a:schemeClr val="tx1"/>
                </a:solidFill>
              </a:rPr>
              <a:t> </a:t>
            </a:r>
          </a:p>
          <a:p>
            <a:pPr lvl="1">
              <a:lnSpc>
                <a:spcPct val="90000"/>
              </a:lnSpc>
            </a:pPr>
            <a:r>
              <a:rPr lang="en-US" sz="1400" dirty="0">
                <a:solidFill>
                  <a:schemeClr val="tx1"/>
                </a:solidFill>
              </a:rPr>
              <a:t>Anorexia, </a:t>
            </a:r>
            <a:r>
              <a:rPr lang="en-US" sz="1400" dirty="0" err="1">
                <a:solidFill>
                  <a:schemeClr val="tx1"/>
                </a:solidFill>
              </a:rPr>
              <a:t>ógleði</a:t>
            </a:r>
            <a:r>
              <a:rPr lang="en-US" sz="1400" dirty="0">
                <a:solidFill>
                  <a:schemeClr val="tx1"/>
                </a:solidFill>
              </a:rPr>
              <a:t>, </a:t>
            </a:r>
            <a:r>
              <a:rPr lang="en-US" sz="1400" dirty="0" err="1">
                <a:solidFill>
                  <a:schemeClr val="tx1"/>
                </a:solidFill>
              </a:rPr>
              <a:t>uppköst</a:t>
            </a:r>
            <a:r>
              <a:rPr lang="en-US" sz="1400" dirty="0">
                <a:solidFill>
                  <a:schemeClr val="tx1"/>
                </a:solidFill>
              </a:rPr>
              <a:t> </a:t>
            </a:r>
          </a:p>
          <a:p>
            <a:pPr lvl="1">
              <a:lnSpc>
                <a:spcPct val="90000"/>
              </a:lnSpc>
            </a:pPr>
            <a:r>
              <a:rPr lang="en-US" sz="1400" dirty="0" err="1">
                <a:solidFill>
                  <a:schemeClr val="tx1"/>
                </a:solidFill>
              </a:rPr>
              <a:t>Hvíld</a:t>
            </a:r>
            <a:r>
              <a:rPr lang="en-US" sz="1400" dirty="0">
                <a:solidFill>
                  <a:schemeClr val="tx1"/>
                </a:solidFill>
              </a:rPr>
              <a:t>, </a:t>
            </a:r>
            <a:r>
              <a:rPr lang="en-US" sz="1400" dirty="0" err="1">
                <a:solidFill>
                  <a:schemeClr val="tx1"/>
                </a:solidFill>
              </a:rPr>
              <a:t>svefn</a:t>
            </a:r>
            <a:endParaRPr lang="en-US" sz="1400" dirty="0">
              <a:solidFill>
                <a:schemeClr val="tx1"/>
              </a:solidFill>
            </a:endParaRPr>
          </a:p>
          <a:p>
            <a:pPr>
              <a:lnSpc>
                <a:spcPct val="90000"/>
              </a:lnSpc>
            </a:pPr>
            <a:r>
              <a:rPr lang="en-US" sz="1400" dirty="0" err="1">
                <a:solidFill>
                  <a:schemeClr val="tx1"/>
                </a:solidFill>
              </a:rPr>
              <a:t>Bæði</a:t>
            </a:r>
            <a:r>
              <a:rPr lang="en-US" sz="1400" dirty="0">
                <a:solidFill>
                  <a:schemeClr val="tx1"/>
                </a:solidFill>
              </a:rPr>
              <a:t> </a:t>
            </a:r>
            <a:r>
              <a:rPr lang="en-US" sz="1400" dirty="0" err="1">
                <a:solidFill>
                  <a:schemeClr val="tx1"/>
                </a:solidFill>
              </a:rPr>
              <a:t>magamígreni</a:t>
            </a:r>
            <a:r>
              <a:rPr lang="en-US" sz="1400" dirty="0">
                <a:solidFill>
                  <a:schemeClr val="tx1"/>
                </a:solidFill>
              </a:rPr>
              <a:t> og Cyclic Vomiting Syndrome geta </a:t>
            </a:r>
            <a:r>
              <a:rPr lang="en-US" sz="1400" dirty="0" err="1">
                <a:solidFill>
                  <a:schemeClr val="tx1"/>
                </a:solidFill>
              </a:rPr>
              <a:t>þróast</a:t>
            </a:r>
            <a:r>
              <a:rPr lang="en-US" sz="1400" dirty="0">
                <a:solidFill>
                  <a:schemeClr val="tx1"/>
                </a:solidFill>
              </a:rPr>
              <a:t> </a:t>
            </a:r>
            <a:r>
              <a:rPr lang="en-US" sz="1400" dirty="0" err="1">
                <a:solidFill>
                  <a:schemeClr val="tx1"/>
                </a:solidFill>
              </a:rPr>
              <a:t>yfir</a:t>
            </a:r>
            <a:r>
              <a:rPr lang="en-US" sz="1400" dirty="0">
                <a:solidFill>
                  <a:schemeClr val="tx1"/>
                </a:solidFill>
              </a:rPr>
              <a:t> í </a:t>
            </a:r>
            <a:r>
              <a:rPr lang="en-US" sz="1400" dirty="0" err="1">
                <a:solidFill>
                  <a:schemeClr val="tx1"/>
                </a:solidFill>
              </a:rPr>
              <a:t>mígrenhöfuðverki</a:t>
            </a:r>
            <a:r>
              <a:rPr lang="en-US" sz="1400" dirty="0">
                <a:solidFill>
                  <a:schemeClr val="tx1"/>
                </a:solidFill>
              </a:rPr>
              <a:t> </a:t>
            </a:r>
            <a:r>
              <a:rPr lang="en-US" sz="1400" dirty="0" err="1">
                <a:solidFill>
                  <a:schemeClr val="tx1"/>
                </a:solidFill>
              </a:rPr>
              <a:t>þegar</a:t>
            </a:r>
            <a:r>
              <a:rPr lang="en-US" sz="1400" dirty="0">
                <a:solidFill>
                  <a:schemeClr val="tx1"/>
                </a:solidFill>
              </a:rPr>
              <a:t> </a:t>
            </a:r>
            <a:r>
              <a:rPr lang="en-US" sz="1400" dirty="0" err="1">
                <a:solidFill>
                  <a:schemeClr val="tx1"/>
                </a:solidFill>
              </a:rPr>
              <a:t>börnin</a:t>
            </a:r>
            <a:r>
              <a:rPr lang="en-US" sz="1400" dirty="0">
                <a:solidFill>
                  <a:schemeClr val="tx1"/>
                </a:solidFill>
              </a:rPr>
              <a:t> </a:t>
            </a:r>
            <a:r>
              <a:rPr lang="en-US" sz="1400" dirty="0" err="1">
                <a:solidFill>
                  <a:schemeClr val="tx1"/>
                </a:solidFill>
              </a:rPr>
              <a:t>eldast</a:t>
            </a:r>
            <a:endParaRPr lang="en-US" sz="1400" dirty="0">
              <a:solidFill>
                <a:schemeClr val="tx1"/>
              </a:solidFill>
            </a:endParaRPr>
          </a:p>
          <a:p>
            <a:pPr>
              <a:lnSpc>
                <a:spcPct val="90000"/>
              </a:lnSpc>
            </a:pPr>
            <a:r>
              <a:rPr lang="en-US" sz="1400" dirty="0" err="1">
                <a:solidFill>
                  <a:schemeClr val="tx1"/>
                </a:solidFill>
              </a:rPr>
              <a:t>Aukin</a:t>
            </a:r>
            <a:r>
              <a:rPr lang="en-US" sz="1400" dirty="0">
                <a:solidFill>
                  <a:schemeClr val="tx1"/>
                </a:solidFill>
              </a:rPr>
              <a:t> </a:t>
            </a:r>
            <a:r>
              <a:rPr lang="en-US" sz="1400" dirty="0" err="1">
                <a:solidFill>
                  <a:schemeClr val="tx1"/>
                </a:solidFill>
              </a:rPr>
              <a:t>virkni</a:t>
            </a:r>
            <a:r>
              <a:rPr lang="en-US" sz="1400" dirty="0">
                <a:solidFill>
                  <a:schemeClr val="tx1"/>
                </a:solidFill>
              </a:rPr>
              <a:t> excitatory amino acids </a:t>
            </a:r>
            <a:r>
              <a:rPr lang="en-US" sz="1400" dirty="0" err="1">
                <a:solidFill>
                  <a:schemeClr val="tx1"/>
                </a:solidFill>
              </a:rPr>
              <a:t>til</a:t>
            </a:r>
            <a:r>
              <a:rPr lang="en-US" sz="1400" dirty="0">
                <a:solidFill>
                  <a:schemeClr val="tx1"/>
                </a:solidFill>
              </a:rPr>
              <a:t> </a:t>
            </a:r>
            <a:r>
              <a:rPr lang="en-US" sz="1400" dirty="0" err="1">
                <a:solidFill>
                  <a:schemeClr val="tx1"/>
                </a:solidFill>
              </a:rPr>
              <a:t>staðar</a:t>
            </a:r>
            <a:r>
              <a:rPr lang="en-US" sz="1400" dirty="0">
                <a:solidFill>
                  <a:schemeClr val="tx1"/>
                </a:solidFill>
              </a:rPr>
              <a:t> </a:t>
            </a:r>
            <a:r>
              <a:rPr lang="en-US" sz="1400" dirty="0" err="1">
                <a:solidFill>
                  <a:schemeClr val="tx1"/>
                </a:solidFill>
              </a:rPr>
              <a:t>hjá</a:t>
            </a:r>
            <a:r>
              <a:rPr lang="en-US" sz="1400" dirty="0">
                <a:solidFill>
                  <a:schemeClr val="tx1"/>
                </a:solidFill>
              </a:rPr>
              <a:t> </a:t>
            </a:r>
            <a:r>
              <a:rPr lang="en-US" sz="1400" dirty="0" err="1">
                <a:solidFill>
                  <a:schemeClr val="tx1"/>
                </a:solidFill>
              </a:rPr>
              <a:t>fólki</a:t>
            </a:r>
            <a:r>
              <a:rPr lang="en-US" sz="1400" dirty="0">
                <a:solidFill>
                  <a:schemeClr val="tx1"/>
                </a:solidFill>
              </a:rPr>
              <a:t> með </a:t>
            </a:r>
            <a:r>
              <a:rPr lang="en-US" sz="1400" dirty="0" err="1">
                <a:solidFill>
                  <a:schemeClr val="tx1"/>
                </a:solidFill>
              </a:rPr>
              <a:t>mígren</a:t>
            </a:r>
            <a:r>
              <a:rPr lang="en-US" sz="1400" dirty="0">
                <a:solidFill>
                  <a:schemeClr val="tx1"/>
                </a:solidFill>
              </a:rPr>
              <a:t> </a:t>
            </a:r>
            <a:r>
              <a:rPr lang="en-US" sz="1400" dirty="0" err="1">
                <a:solidFill>
                  <a:schemeClr val="tx1"/>
                </a:solidFill>
              </a:rPr>
              <a:t>höfuðverki</a:t>
            </a:r>
            <a:r>
              <a:rPr lang="en-US" sz="1400" dirty="0">
                <a:solidFill>
                  <a:schemeClr val="tx1"/>
                </a:solidFill>
              </a:rPr>
              <a:t> </a:t>
            </a:r>
            <a:r>
              <a:rPr lang="en-US" sz="1400" dirty="0" err="1">
                <a:solidFill>
                  <a:schemeClr val="tx1"/>
                </a:solidFill>
              </a:rPr>
              <a:t>sem</a:t>
            </a:r>
            <a:r>
              <a:rPr lang="en-US" sz="1400" dirty="0">
                <a:solidFill>
                  <a:schemeClr val="tx1"/>
                </a:solidFill>
              </a:rPr>
              <a:t> </a:t>
            </a:r>
            <a:r>
              <a:rPr lang="en-US" sz="1400" dirty="0" err="1">
                <a:solidFill>
                  <a:schemeClr val="tx1"/>
                </a:solidFill>
              </a:rPr>
              <a:t>getur</a:t>
            </a:r>
            <a:r>
              <a:rPr lang="en-US" sz="1400" dirty="0">
                <a:solidFill>
                  <a:schemeClr val="tx1"/>
                </a:solidFill>
              </a:rPr>
              <a:t> </a:t>
            </a:r>
            <a:r>
              <a:rPr lang="en-US" sz="1400" dirty="0" err="1">
                <a:solidFill>
                  <a:schemeClr val="tx1"/>
                </a:solidFill>
              </a:rPr>
              <a:t>skýrt</a:t>
            </a:r>
            <a:r>
              <a:rPr lang="en-US" sz="1400" dirty="0">
                <a:solidFill>
                  <a:schemeClr val="tx1"/>
                </a:solidFill>
              </a:rPr>
              <a:t> </a:t>
            </a:r>
            <a:r>
              <a:rPr lang="en-US" sz="1400" dirty="0" err="1">
                <a:solidFill>
                  <a:schemeClr val="tx1"/>
                </a:solidFill>
              </a:rPr>
              <a:t>hvers</a:t>
            </a:r>
            <a:r>
              <a:rPr lang="en-US" sz="1400" dirty="0">
                <a:solidFill>
                  <a:schemeClr val="tx1"/>
                </a:solidFill>
              </a:rPr>
              <a:t> </a:t>
            </a:r>
            <a:r>
              <a:rPr lang="en-US" sz="1400" dirty="0" err="1">
                <a:solidFill>
                  <a:schemeClr val="tx1"/>
                </a:solidFill>
              </a:rPr>
              <a:t>vegna</a:t>
            </a:r>
            <a:r>
              <a:rPr lang="en-US" sz="1400" dirty="0">
                <a:solidFill>
                  <a:schemeClr val="tx1"/>
                </a:solidFill>
              </a:rPr>
              <a:t> </a:t>
            </a:r>
            <a:r>
              <a:rPr lang="en-US" sz="1400" dirty="0" err="1">
                <a:solidFill>
                  <a:schemeClr val="tx1"/>
                </a:solidFill>
              </a:rPr>
              <a:t>lyf</a:t>
            </a:r>
            <a:r>
              <a:rPr lang="en-US" sz="1400" dirty="0">
                <a:solidFill>
                  <a:schemeClr val="tx1"/>
                </a:solidFill>
              </a:rPr>
              <a:t> </a:t>
            </a:r>
            <a:r>
              <a:rPr lang="en-US" sz="1400" dirty="0" err="1">
                <a:solidFill>
                  <a:schemeClr val="tx1"/>
                </a:solidFill>
              </a:rPr>
              <a:t>sem</a:t>
            </a:r>
            <a:r>
              <a:rPr lang="en-US" sz="1400" dirty="0">
                <a:solidFill>
                  <a:schemeClr val="tx1"/>
                </a:solidFill>
              </a:rPr>
              <a:t> </a:t>
            </a:r>
            <a:r>
              <a:rPr lang="en-US" sz="1400" dirty="0" err="1">
                <a:solidFill>
                  <a:schemeClr val="tx1"/>
                </a:solidFill>
              </a:rPr>
              <a:t>auka</a:t>
            </a:r>
            <a:r>
              <a:rPr lang="en-US" sz="1400" dirty="0">
                <a:solidFill>
                  <a:schemeClr val="tx1"/>
                </a:solidFill>
              </a:rPr>
              <a:t> </a:t>
            </a:r>
            <a:r>
              <a:rPr lang="en-US" sz="1400" dirty="0" err="1">
                <a:solidFill>
                  <a:schemeClr val="tx1"/>
                </a:solidFill>
              </a:rPr>
              <a:t>magn</a:t>
            </a:r>
            <a:r>
              <a:rPr lang="en-US" sz="1400" dirty="0">
                <a:solidFill>
                  <a:schemeClr val="tx1"/>
                </a:solidFill>
              </a:rPr>
              <a:t> </a:t>
            </a:r>
            <a:r>
              <a:rPr lang="is-IS" sz="1400" dirty="0">
                <a:solidFill>
                  <a:schemeClr val="tx1"/>
                </a:solidFill>
              </a:rPr>
              <a:t>g-</a:t>
            </a:r>
            <a:r>
              <a:rPr lang="is-IS" sz="1400" dirty="0" err="1">
                <a:solidFill>
                  <a:schemeClr val="tx1"/>
                </a:solidFill>
              </a:rPr>
              <a:t>aminobutyric</a:t>
            </a:r>
            <a:r>
              <a:rPr lang="is-IS" sz="1400" dirty="0">
                <a:solidFill>
                  <a:schemeClr val="tx1"/>
                </a:solidFill>
              </a:rPr>
              <a:t> </a:t>
            </a:r>
            <a:r>
              <a:rPr lang="is-IS" sz="1400" dirty="0" err="1">
                <a:solidFill>
                  <a:schemeClr val="tx1"/>
                </a:solidFill>
              </a:rPr>
              <a:t>acid</a:t>
            </a:r>
            <a:r>
              <a:rPr lang="is-IS" sz="1400" dirty="0">
                <a:solidFill>
                  <a:schemeClr val="tx1"/>
                </a:solidFill>
              </a:rPr>
              <a:t> hjálpa (</a:t>
            </a:r>
            <a:r>
              <a:rPr lang="is-IS" sz="1400" dirty="0" err="1">
                <a:solidFill>
                  <a:schemeClr val="tx1"/>
                </a:solidFill>
              </a:rPr>
              <a:t>antiepileptic</a:t>
            </a:r>
            <a:r>
              <a:rPr lang="is-IS" sz="1400" dirty="0">
                <a:solidFill>
                  <a:schemeClr val="tx1"/>
                </a:solidFill>
              </a:rPr>
              <a:t>)</a:t>
            </a:r>
          </a:p>
        </p:txBody>
      </p:sp>
    </p:spTree>
    <p:extLst>
      <p:ext uri="{BB962C8B-B14F-4D97-AF65-F5344CB8AC3E}">
        <p14:creationId xmlns:p14="http://schemas.microsoft.com/office/powerpoint/2010/main" xmlns="" val="1887303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xmlns=""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xmlns=""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xmlns=""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745565" y="1130603"/>
            <a:ext cx="2506831" cy="4596794"/>
          </a:xfrm>
        </p:spPr>
        <p:txBody>
          <a:bodyPr anchor="ctr">
            <a:normAutofit/>
          </a:bodyPr>
          <a:lstStyle/>
          <a:p>
            <a:r>
              <a:rPr lang="is-IS" sz="2600">
                <a:solidFill>
                  <a:srgbClr val="EBEBEB"/>
                </a:solidFill>
              </a:rPr>
              <a:t>Frekara mat til greiningar á magamígreni</a:t>
            </a:r>
          </a:p>
        </p:txBody>
      </p:sp>
      <p:sp>
        <p:nvSpPr>
          <p:cNvPr id="3" name="Content Placeholder 2"/>
          <p:cNvSpPr>
            <a:spLocks noGrp="1"/>
          </p:cNvSpPr>
          <p:nvPr>
            <p:ph idx="1"/>
          </p:nvPr>
        </p:nvSpPr>
        <p:spPr>
          <a:xfrm>
            <a:off x="3967557" y="437513"/>
            <a:ext cx="4126961" cy="5954325"/>
          </a:xfrm>
        </p:spPr>
        <p:txBody>
          <a:bodyPr anchor="ctr">
            <a:normAutofit/>
          </a:bodyPr>
          <a:lstStyle/>
          <a:p>
            <a:r>
              <a:rPr lang="is-IS" sz="1700" dirty="0"/>
              <a:t>Tengsl vissra fyrirboðaeinkenna og virkni lyfja sem hjálpa </a:t>
            </a:r>
            <a:r>
              <a:rPr lang="is-IS" sz="1700" dirty="0" err="1"/>
              <a:t>mígrenhöfuðverk</a:t>
            </a:r>
            <a:r>
              <a:rPr lang="is-IS" sz="1700" dirty="0"/>
              <a:t> styður greiningu</a:t>
            </a:r>
          </a:p>
          <a:p>
            <a:r>
              <a:rPr lang="is-IS" sz="1700" dirty="0"/>
              <a:t>Þarf að útiloka sjúkdóma sem geta birst með </a:t>
            </a:r>
            <a:r>
              <a:rPr lang="is-IS" sz="1700" dirty="0" err="1"/>
              <a:t>svæsnum</a:t>
            </a:r>
            <a:r>
              <a:rPr lang="is-IS" sz="1700" dirty="0"/>
              <a:t> kviðverkjaköstum </a:t>
            </a:r>
          </a:p>
          <a:p>
            <a:pPr lvl="1"/>
            <a:r>
              <a:rPr lang="is-IS" sz="1700" dirty="0" err="1"/>
              <a:t>Intermittent</a:t>
            </a:r>
            <a:r>
              <a:rPr lang="is-IS" sz="1700" dirty="0"/>
              <a:t> small </a:t>
            </a:r>
            <a:r>
              <a:rPr lang="is-IS" sz="1700" dirty="0" err="1"/>
              <a:t>bowel</a:t>
            </a:r>
            <a:r>
              <a:rPr lang="is-IS" sz="1700" dirty="0"/>
              <a:t> </a:t>
            </a:r>
            <a:r>
              <a:rPr lang="is-IS" sz="1700" dirty="0" err="1"/>
              <a:t>obstruction</a:t>
            </a:r>
            <a:r>
              <a:rPr lang="is-IS" sz="1700" dirty="0"/>
              <a:t> (</a:t>
            </a:r>
            <a:r>
              <a:rPr lang="is-IS" sz="1700" dirty="0" err="1"/>
              <a:t>intussusception</a:t>
            </a:r>
            <a:r>
              <a:rPr lang="is-IS" sz="1700" dirty="0"/>
              <a:t>)</a:t>
            </a:r>
          </a:p>
          <a:p>
            <a:pPr lvl="1"/>
            <a:r>
              <a:rPr lang="is-IS" sz="1700" dirty="0" err="1"/>
              <a:t>Obstructive</a:t>
            </a:r>
            <a:r>
              <a:rPr lang="is-IS" sz="1700" dirty="0"/>
              <a:t> </a:t>
            </a:r>
            <a:r>
              <a:rPr lang="is-IS" sz="1700" dirty="0" err="1"/>
              <a:t>uropathy</a:t>
            </a:r>
            <a:endParaRPr lang="is-IS" sz="1700" dirty="0"/>
          </a:p>
          <a:p>
            <a:pPr lvl="1"/>
            <a:r>
              <a:rPr lang="is-IS" sz="1700" dirty="0"/>
              <a:t>Endurtekin </a:t>
            </a:r>
            <a:r>
              <a:rPr lang="is-IS" sz="1700" dirty="0" err="1"/>
              <a:t>brisbólga</a:t>
            </a:r>
            <a:endParaRPr lang="is-IS" sz="1700" dirty="0"/>
          </a:p>
          <a:p>
            <a:pPr lvl="1"/>
            <a:r>
              <a:rPr lang="is-IS" sz="1700" dirty="0"/>
              <a:t>Gallvegasjúkdómur</a:t>
            </a:r>
          </a:p>
          <a:p>
            <a:pPr lvl="1"/>
            <a:r>
              <a:rPr lang="is-IS" sz="1700" dirty="0" err="1"/>
              <a:t>Familial</a:t>
            </a:r>
            <a:r>
              <a:rPr lang="is-IS" sz="1700" dirty="0"/>
              <a:t> </a:t>
            </a:r>
            <a:r>
              <a:rPr lang="is-IS" sz="1700" dirty="0" err="1"/>
              <a:t>Mediterranian</a:t>
            </a:r>
            <a:r>
              <a:rPr lang="is-IS" sz="1700" dirty="0"/>
              <a:t> </a:t>
            </a:r>
            <a:r>
              <a:rPr lang="is-IS" sz="1700" dirty="0" err="1"/>
              <a:t>Fever</a:t>
            </a:r>
            <a:endParaRPr lang="is-IS" sz="1700" dirty="0"/>
          </a:p>
          <a:p>
            <a:pPr lvl="1"/>
            <a:r>
              <a:rPr lang="is-IS" sz="1700" dirty="0"/>
              <a:t>Efnaskiptasjúkdómar eins og </a:t>
            </a:r>
            <a:r>
              <a:rPr lang="is-IS" sz="1700" dirty="0" err="1"/>
              <a:t>acute</a:t>
            </a:r>
            <a:r>
              <a:rPr lang="is-IS" sz="1700" dirty="0"/>
              <a:t> </a:t>
            </a:r>
            <a:r>
              <a:rPr lang="is-IS" sz="1700" dirty="0" err="1"/>
              <a:t>intermittent</a:t>
            </a:r>
            <a:r>
              <a:rPr lang="is-IS" sz="1700" dirty="0"/>
              <a:t> </a:t>
            </a:r>
            <a:r>
              <a:rPr lang="is-IS" sz="1700" dirty="0" err="1"/>
              <a:t>porphyria</a:t>
            </a:r>
            <a:endParaRPr lang="is-IS" sz="1700" dirty="0"/>
          </a:p>
          <a:p>
            <a:pPr lvl="1"/>
            <a:r>
              <a:rPr lang="is-IS" sz="1700" dirty="0"/>
              <a:t>Geðræn vandamál</a:t>
            </a:r>
          </a:p>
        </p:txBody>
      </p:sp>
    </p:spTree>
    <p:extLst>
      <p:ext uri="{BB962C8B-B14F-4D97-AF65-F5344CB8AC3E}">
        <p14:creationId xmlns:p14="http://schemas.microsoft.com/office/powerpoint/2010/main" xmlns="" val="1022943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B219AE65-9B94-44EA-BEF3-EF4BFA169C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F0C81A57-9CD5-461B-8FFE-4A8CB6CFBE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263154" y="467397"/>
            <a:ext cx="521872" cy="5919116"/>
          </a:xfrm>
          <a:prstGeom prst="rect">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xmlns="" id="{3086C462-37F4-494D-8292-CCB95221CC1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9144000" cy="6858000"/>
            <a:chOff x="0" y="0"/>
            <a:chExt cx="12192000" cy="6858000"/>
          </a:xfrm>
          <a:solidFill>
            <a:srgbClr val="FFFFFF"/>
          </a:solidFill>
        </p:grpSpPr>
        <p:sp>
          <p:nvSpPr>
            <p:cNvPr id="13" name="Rectangle 12">
              <a:extLst>
                <a:ext uri="{FF2B5EF4-FFF2-40B4-BE49-F238E27FC236}">
                  <a16:creationId xmlns:a16="http://schemas.microsoft.com/office/drawing/2014/main" xmlns="" id="{2C7D2D64-353F-4802-AA48-A70CE6020B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xmlns="" id="{30A6328F-CAA3-4052-BF4C-14BD47706E6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p:cNvSpPr>
            <a:spLocks noGrp="1"/>
          </p:cNvSpPr>
          <p:nvPr>
            <p:ph type="title"/>
          </p:nvPr>
        </p:nvSpPr>
        <p:spPr>
          <a:xfrm>
            <a:off x="866215" y="855482"/>
            <a:ext cx="6571060" cy="898674"/>
          </a:xfrm>
        </p:spPr>
        <p:txBody>
          <a:bodyPr anchor="b">
            <a:normAutofit/>
          </a:bodyPr>
          <a:lstStyle/>
          <a:p>
            <a:r>
              <a:rPr lang="is-IS">
                <a:solidFill>
                  <a:schemeClr val="tx1"/>
                </a:solidFill>
              </a:rPr>
              <a:t>Meðferð magamígrenis</a:t>
            </a:r>
          </a:p>
        </p:txBody>
      </p:sp>
      <p:sp>
        <p:nvSpPr>
          <p:cNvPr id="3" name="Content Placeholder 2"/>
          <p:cNvSpPr>
            <a:spLocks noGrp="1"/>
          </p:cNvSpPr>
          <p:nvPr>
            <p:ph idx="1"/>
          </p:nvPr>
        </p:nvSpPr>
        <p:spPr>
          <a:xfrm>
            <a:off x="866215" y="2079173"/>
            <a:ext cx="6136643" cy="3730689"/>
          </a:xfrm>
        </p:spPr>
        <p:txBody>
          <a:bodyPr anchor="ctr">
            <a:normAutofit/>
          </a:bodyPr>
          <a:lstStyle/>
          <a:p>
            <a:r>
              <a:rPr lang="en-US" dirty="0" err="1">
                <a:solidFill>
                  <a:schemeClr val="tx1"/>
                </a:solidFill>
              </a:rPr>
              <a:t>Ákvarðast</a:t>
            </a:r>
            <a:r>
              <a:rPr lang="en-US" dirty="0">
                <a:solidFill>
                  <a:schemeClr val="tx1"/>
                </a:solidFill>
              </a:rPr>
              <a:t> </a:t>
            </a:r>
            <a:r>
              <a:rPr lang="en-US" dirty="0" err="1">
                <a:solidFill>
                  <a:schemeClr val="tx1"/>
                </a:solidFill>
              </a:rPr>
              <a:t>af</a:t>
            </a:r>
            <a:r>
              <a:rPr lang="en-US" dirty="0">
                <a:solidFill>
                  <a:schemeClr val="tx1"/>
                </a:solidFill>
              </a:rPr>
              <a:t> </a:t>
            </a:r>
            <a:r>
              <a:rPr lang="en-US" dirty="0" err="1">
                <a:solidFill>
                  <a:schemeClr val="tx1"/>
                </a:solidFill>
              </a:rPr>
              <a:t>tíðni</a:t>
            </a:r>
            <a:r>
              <a:rPr lang="en-US" dirty="0">
                <a:solidFill>
                  <a:schemeClr val="tx1"/>
                </a:solidFill>
              </a:rPr>
              <a:t> og </a:t>
            </a:r>
            <a:r>
              <a:rPr lang="en-US" dirty="0" err="1">
                <a:solidFill>
                  <a:schemeClr val="tx1"/>
                </a:solidFill>
              </a:rPr>
              <a:t>alvarleika</a:t>
            </a:r>
            <a:r>
              <a:rPr lang="en-US" dirty="0">
                <a:solidFill>
                  <a:schemeClr val="tx1"/>
                </a:solidFill>
              </a:rPr>
              <a:t> </a:t>
            </a:r>
            <a:r>
              <a:rPr lang="en-US" dirty="0" err="1">
                <a:solidFill>
                  <a:schemeClr val="tx1"/>
                </a:solidFill>
              </a:rPr>
              <a:t>kasta</a:t>
            </a:r>
            <a:r>
              <a:rPr lang="en-US" dirty="0">
                <a:solidFill>
                  <a:schemeClr val="tx1"/>
                </a:solidFill>
              </a:rPr>
              <a:t> og </a:t>
            </a:r>
            <a:r>
              <a:rPr lang="en-US" dirty="0" err="1">
                <a:solidFill>
                  <a:schemeClr val="tx1"/>
                </a:solidFill>
              </a:rPr>
              <a:t>þeim</a:t>
            </a:r>
            <a:r>
              <a:rPr lang="en-US" dirty="0">
                <a:solidFill>
                  <a:schemeClr val="tx1"/>
                </a:solidFill>
              </a:rPr>
              <a:t> </a:t>
            </a:r>
            <a:r>
              <a:rPr lang="en-US" dirty="0" err="1">
                <a:solidFill>
                  <a:schemeClr val="tx1"/>
                </a:solidFill>
              </a:rPr>
              <a:t>áhrifum</a:t>
            </a:r>
            <a:r>
              <a:rPr lang="en-US" dirty="0">
                <a:solidFill>
                  <a:schemeClr val="tx1"/>
                </a:solidFill>
              </a:rPr>
              <a:t> </a:t>
            </a:r>
            <a:r>
              <a:rPr lang="en-US" dirty="0" err="1">
                <a:solidFill>
                  <a:schemeClr val="tx1"/>
                </a:solidFill>
              </a:rPr>
              <a:t>sem</a:t>
            </a:r>
            <a:r>
              <a:rPr lang="en-US" dirty="0">
                <a:solidFill>
                  <a:schemeClr val="tx1"/>
                </a:solidFill>
              </a:rPr>
              <a:t> </a:t>
            </a:r>
            <a:r>
              <a:rPr lang="en-US" dirty="0" err="1">
                <a:solidFill>
                  <a:schemeClr val="tx1"/>
                </a:solidFill>
              </a:rPr>
              <a:t>þau</a:t>
            </a:r>
            <a:r>
              <a:rPr lang="en-US" dirty="0">
                <a:solidFill>
                  <a:schemeClr val="tx1"/>
                </a:solidFill>
              </a:rPr>
              <a:t> </a:t>
            </a:r>
            <a:r>
              <a:rPr lang="en-US" dirty="0" err="1">
                <a:solidFill>
                  <a:schemeClr val="tx1"/>
                </a:solidFill>
              </a:rPr>
              <a:t>hafa</a:t>
            </a:r>
            <a:r>
              <a:rPr lang="en-US" dirty="0">
                <a:solidFill>
                  <a:schemeClr val="tx1"/>
                </a:solidFill>
              </a:rPr>
              <a:t> á </a:t>
            </a:r>
            <a:r>
              <a:rPr lang="en-US" dirty="0" err="1">
                <a:solidFill>
                  <a:schemeClr val="tx1"/>
                </a:solidFill>
              </a:rPr>
              <a:t>barnið</a:t>
            </a:r>
            <a:r>
              <a:rPr lang="en-US" dirty="0">
                <a:solidFill>
                  <a:schemeClr val="tx1"/>
                </a:solidFill>
              </a:rPr>
              <a:t> og </a:t>
            </a:r>
            <a:r>
              <a:rPr lang="en-US" dirty="0" err="1">
                <a:solidFill>
                  <a:schemeClr val="tx1"/>
                </a:solidFill>
              </a:rPr>
              <a:t>fjölskyldulífið</a:t>
            </a:r>
            <a:r>
              <a:rPr lang="en-US" dirty="0">
                <a:solidFill>
                  <a:schemeClr val="tx1"/>
                </a:solidFill>
              </a:rPr>
              <a:t> </a:t>
            </a:r>
          </a:p>
          <a:p>
            <a:r>
              <a:rPr lang="en-US" dirty="0" err="1">
                <a:solidFill>
                  <a:schemeClr val="tx1"/>
                </a:solidFill>
              </a:rPr>
              <a:t>Einkennameðferð</a:t>
            </a:r>
            <a:endParaRPr lang="en-US" dirty="0">
              <a:solidFill>
                <a:schemeClr val="tx1"/>
              </a:solidFill>
            </a:endParaRPr>
          </a:p>
          <a:p>
            <a:pPr lvl="1"/>
            <a:r>
              <a:rPr lang="en-US" dirty="0" err="1">
                <a:solidFill>
                  <a:schemeClr val="tx1"/>
                </a:solidFill>
              </a:rPr>
              <a:t>Verkjalyf</a:t>
            </a:r>
            <a:r>
              <a:rPr lang="en-US" dirty="0">
                <a:solidFill>
                  <a:schemeClr val="tx1"/>
                </a:solidFill>
              </a:rPr>
              <a:t>, </a:t>
            </a:r>
            <a:r>
              <a:rPr lang="en-US" dirty="0" err="1">
                <a:solidFill>
                  <a:schemeClr val="tx1"/>
                </a:solidFill>
              </a:rPr>
              <a:t>ógleðilyf</a:t>
            </a:r>
            <a:r>
              <a:rPr lang="en-US" dirty="0">
                <a:solidFill>
                  <a:schemeClr val="tx1"/>
                </a:solidFill>
              </a:rPr>
              <a:t> </a:t>
            </a:r>
            <a:r>
              <a:rPr lang="en-US" dirty="0" err="1">
                <a:solidFill>
                  <a:schemeClr val="tx1"/>
                </a:solidFill>
              </a:rPr>
              <a:t>eftir</a:t>
            </a:r>
            <a:r>
              <a:rPr lang="en-US" dirty="0">
                <a:solidFill>
                  <a:schemeClr val="tx1"/>
                </a:solidFill>
              </a:rPr>
              <a:t> </a:t>
            </a:r>
            <a:r>
              <a:rPr lang="en-US" dirty="0" err="1">
                <a:solidFill>
                  <a:schemeClr val="tx1"/>
                </a:solidFill>
              </a:rPr>
              <a:t>þörfum</a:t>
            </a:r>
            <a:r>
              <a:rPr lang="en-US" dirty="0">
                <a:solidFill>
                  <a:schemeClr val="tx1"/>
                </a:solidFill>
              </a:rPr>
              <a:t>, </a:t>
            </a:r>
            <a:r>
              <a:rPr lang="en-US" dirty="0" err="1">
                <a:solidFill>
                  <a:schemeClr val="tx1"/>
                </a:solidFill>
              </a:rPr>
              <a:t>hvíld</a:t>
            </a:r>
            <a:endParaRPr lang="en-US" dirty="0">
              <a:solidFill>
                <a:schemeClr val="tx1"/>
              </a:solidFill>
            </a:endParaRPr>
          </a:p>
          <a:p>
            <a:r>
              <a:rPr lang="en-US" dirty="0" err="1">
                <a:solidFill>
                  <a:schemeClr val="tx1"/>
                </a:solidFill>
              </a:rPr>
              <a:t>Fyrirbyggjandi</a:t>
            </a:r>
            <a:r>
              <a:rPr lang="en-US" dirty="0">
                <a:solidFill>
                  <a:schemeClr val="tx1"/>
                </a:solidFill>
              </a:rPr>
              <a:t> </a:t>
            </a:r>
            <a:r>
              <a:rPr lang="en-US" dirty="0" err="1">
                <a:solidFill>
                  <a:schemeClr val="tx1"/>
                </a:solidFill>
              </a:rPr>
              <a:t>meðferð</a:t>
            </a:r>
            <a:endParaRPr lang="en-US" dirty="0">
              <a:solidFill>
                <a:schemeClr val="tx1"/>
              </a:solidFill>
            </a:endParaRPr>
          </a:p>
          <a:p>
            <a:pPr lvl="1"/>
            <a:r>
              <a:rPr lang="en-US" dirty="0">
                <a:solidFill>
                  <a:schemeClr val="tx1"/>
                </a:solidFill>
              </a:rPr>
              <a:t>Amitriptyline, propranolol, cyproheptadine, antiepileptics, coenzyme Q10, levocarnitine.</a:t>
            </a:r>
          </a:p>
        </p:txBody>
      </p:sp>
    </p:spTree>
    <p:extLst>
      <p:ext uri="{BB962C8B-B14F-4D97-AF65-F5344CB8AC3E}">
        <p14:creationId xmlns:p14="http://schemas.microsoft.com/office/powerpoint/2010/main" xmlns="" val="27530861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F68B3F68-107C-434F-AA38-110D5EA91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AAD0DBB9-1A4B-4391-81D4-CB19F9AB9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063BBA22-50EA-4C4D-BE05-F1CE4E63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2C93B67-1D14-4D29-9102-A292DF9D0160}"/>
              </a:ext>
            </a:extLst>
          </p:cNvPr>
          <p:cNvSpPr>
            <a:spLocks noGrp="1"/>
          </p:cNvSpPr>
          <p:nvPr>
            <p:ph type="title"/>
          </p:nvPr>
        </p:nvSpPr>
        <p:spPr>
          <a:xfrm>
            <a:off x="1037673" y="348865"/>
            <a:ext cx="7288583" cy="1576446"/>
          </a:xfrm>
        </p:spPr>
        <p:txBody>
          <a:bodyPr anchor="ctr">
            <a:normAutofit/>
          </a:bodyPr>
          <a:lstStyle/>
          <a:p>
            <a:r>
              <a:rPr lang="is-IS" sz="3500" dirty="0">
                <a:solidFill>
                  <a:srgbClr val="FFFFFF"/>
                </a:solidFill>
              </a:rPr>
              <a:t>Mikilvæg fyrstu skref</a:t>
            </a:r>
            <a:endParaRPr lang="en-US" sz="3500" dirty="0">
              <a:solidFill>
                <a:srgbClr val="FFFFFF"/>
              </a:solidFill>
            </a:endParaRPr>
          </a:p>
        </p:txBody>
      </p:sp>
      <p:graphicFrame>
        <p:nvGraphicFramePr>
          <p:cNvPr id="5" name="Content Placeholder 2">
            <a:extLst>
              <a:ext uri="{FF2B5EF4-FFF2-40B4-BE49-F238E27FC236}">
                <a16:creationId xmlns:a16="http://schemas.microsoft.com/office/drawing/2014/main" xmlns="" id="{059742E9-1943-49A6-9519-73FB0BD34F0D}"/>
              </a:ext>
            </a:extLst>
          </p:cNvPr>
          <p:cNvGraphicFramePr>
            <a:graphicFrameLocks noGrp="1"/>
          </p:cNvGraphicFramePr>
          <p:nvPr>
            <p:ph idx="1"/>
            <p:extLst>
              <p:ext uri="{D42A27DB-BD31-4B8C-83A1-F6EECF244321}">
                <p14:modId xmlns:p14="http://schemas.microsoft.com/office/powerpoint/2010/main" xmlns="" val="2650309608"/>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757653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xmlns="" id="{C314C310-850D-4491-AA52-C75BEA68B6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9">
            <a:extLst>
              <a:ext uri="{FF2B5EF4-FFF2-40B4-BE49-F238E27FC236}">
                <a16:creationId xmlns:a16="http://schemas.microsoft.com/office/drawing/2014/main" xmlns="" id="{D4EC3799-3F52-48CE-85CC-83AED368EB4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9144000" cy="6858000"/>
            <a:chOff x="0" y="0"/>
            <a:chExt cx="12192000" cy="6858000"/>
          </a:xfrm>
        </p:grpSpPr>
        <p:sp>
          <p:nvSpPr>
            <p:cNvPr id="11" name="Rectangle 10">
              <a:extLst>
                <a:ext uri="{FF2B5EF4-FFF2-40B4-BE49-F238E27FC236}">
                  <a16:creationId xmlns:a16="http://schemas.microsoft.com/office/drawing/2014/main" xmlns="" id="{F3FC2939-BF10-4CBC-904B-74A17D4B9C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Freeform 5">
              <a:extLst>
                <a:ext uri="{FF2B5EF4-FFF2-40B4-BE49-F238E27FC236}">
                  <a16:creationId xmlns:a16="http://schemas.microsoft.com/office/drawing/2014/main" xmlns="" id="{266B6D5D-11B6-40A6-9CEF-F0B0D104C5C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itle 1"/>
          <p:cNvSpPr>
            <a:spLocks noGrp="1"/>
          </p:cNvSpPr>
          <p:nvPr>
            <p:ph type="title"/>
          </p:nvPr>
        </p:nvSpPr>
        <p:spPr>
          <a:xfrm>
            <a:off x="627185" y="1085549"/>
            <a:ext cx="2573210" cy="4686903"/>
          </a:xfrm>
        </p:spPr>
        <p:txBody>
          <a:bodyPr anchor="ctr">
            <a:normAutofit/>
          </a:bodyPr>
          <a:lstStyle/>
          <a:p>
            <a:pPr algn="r"/>
            <a:r>
              <a:rPr lang="is-IS">
                <a:solidFill>
                  <a:schemeClr val="tx1"/>
                </a:solidFill>
              </a:rPr>
              <a:t>Functional abdominal pain not otherwise specified</a:t>
            </a:r>
          </a:p>
        </p:txBody>
      </p:sp>
      <p:cxnSp>
        <p:nvCxnSpPr>
          <p:cNvPr id="21" name="Straight Connector 13">
            <a:extLst>
              <a:ext uri="{FF2B5EF4-FFF2-40B4-BE49-F238E27FC236}">
                <a16:creationId xmlns:a16="http://schemas.microsoft.com/office/drawing/2014/main" xmlns="" id="{789E20C7-BB50-4317-93C7-90C8ED80B2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0722"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81049" y="1085549"/>
            <a:ext cx="4184780" cy="4686903"/>
          </a:xfrm>
        </p:spPr>
        <p:txBody>
          <a:bodyPr anchor="ctr">
            <a:normAutofit/>
          </a:bodyPr>
          <a:lstStyle/>
          <a:p>
            <a:pPr>
              <a:lnSpc>
                <a:spcPct val="90000"/>
              </a:lnSpc>
            </a:pPr>
            <a:r>
              <a:rPr lang="en-US" sz="1500" dirty="0" err="1">
                <a:solidFill>
                  <a:schemeClr val="accent5">
                    <a:lumMod val="60000"/>
                    <a:lumOff val="40000"/>
                  </a:schemeClr>
                </a:solidFill>
              </a:rPr>
              <a:t>Verður</a:t>
            </a:r>
            <a:r>
              <a:rPr lang="en-US" sz="1500" dirty="0">
                <a:solidFill>
                  <a:schemeClr val="accent5">
                    <a:lumMod val="60000"/>
                    <a:lumOff val="40000"/>
                  </a:schemeClr>
                </a:solidFill>
              </a:rPr>
              <a:t> </a:t>
            </a:r>
            <a:r>
              <a:rPr lang="en-US" sz="1500" dirty="0" err="1">
                <a:solidFill>
                  <a:schemeClr val="accent5">
                    <a:lumMod val="60000"/>
                    <a:lumOff val="40000"/>
                  </a:schemeClr>
                </a:solidFill>
              </a:rPr>
              <a:t>að</a:t>
            </a:r>
            <a:r>
              <a:rPr lang="en-US" sz="1500" dirty="0">
                <a:solidFill>
                  <a:schemeClr val="accent5">
                    <a:lumMod val="60000"/>
                    <a:lumOff val="40000"/>
                  </a:schemeClr>
                </a:solidFill>
              </a:rPr>
              <a:t> </a:t>
            </a:r>
            <a:r>
              <a:rPr lang="en-US" sz="1500" dirty="0" err="1">
                <a:solidFill>
                  <a:schemeClr val="accent5">
                    <a:lumMod val="60000"/>
                    <a:lumOff val="40000"/>
                  </a:schemeClr>
                </a:solidFill>
              </a:rPr>
              <a:t>uppfylla</a:t>
            </a:r>
            <a:r>
              <a:rPr lang="en-US" sz="1500" dirty="0">
                <a:solidFill>
                  <a:schemeClr val="accent5">
                    <a:lumMod val="60000"/>
                    <a:lumOff val="40000"/>
                  </a:schemeClr>
                </a:solidFill>
              </a:rPr>
              <a:t> </a:t>
            </a:r>
            <a:r>
              <a:rPr lang="en-US" sz="1500" dirty="0" err="1">
                <a:solidFill>
                  <a:schemeClr val="accent5">
                    <a:lumMod val="60000"/>
                    <a:lumOff val="40000"/>
                  </a:schemeClr>
                </a:solidFill>
              </a:rPr>
              <a:t>öll</a:t>
            </a:r>
            <a:r>
              <a:rPr lang="en-US" sz="1500" dirty="0">
                <a:solidFill>
                  <a:schemeClr val="accent5">
                    <a:lumMod val="60000"/>
                    <a:lumOff val="40000"/>
                  </a:schemeClr>
                </a:solidFill>
              </a:rPr>
              <a:t> </a:t>
            </a:r>
            <a:r>
              <a:rPr lang="en-US" sz="1500" dirty="0" err="1">
                <a:solidFill>
                  <a:schemeClr val="accent5">
                    <a:lumMod val="60000"/>
                    <a:lumOff val="40000"/>
                  </a:schemeClr>
                </a:solidFill>
              </a:rPr>
              <a:t>skilyrði</a:t>
            </a:r>
            <a:r>
              <a:rPr lang="en-US" sz="1500" dirty="0">
                <a:solidFill>
                  <a:schemeClr val="accent5">
                    <a:lumMod val="60000"/>
                    <a:lumOff val="40000"/>
                  </a:schemeClr>
                </a:solidFill>
              </a:rPr>
              <a:t> </a:t>
            </a:r>
            <a:r>
              <a:rPr lang="en-US" sz="1500" dirty="0" err="1">
                <a:solidFill>
                  <a:schemeClr val="accent5">
                    <a:lumMod val="60000"/>
                    <a:lumOff val="40000"/>
                  </a:schemeClr>
                </a:solidFill>
              </a:rPr>
              <a:t>að</a:t>
            </a:r>
            <a:r>
              <a:rPr lang="en-US" sz="1500" dirty="0">
                <a:solidFill>
                  <a:schemeClr val="accent5">
                    <a:lumMod val="60000"/>
                    <a:lumOff val="40000"/>
                  </a:schemeClr>
                </a:solidFill>
              </a:rPr>
              <a:t> </a:t>
            </a:r>
            <a:r>
              <a:rPr lang="en-US" sz="1500" dirty="0" err="1">
                <a:solidFill>
                  <a:schemeClr val="accent5">
                    <a:lumMod val="60000"/>
                    <a:lumOff val="40000"/>
                  </a:schemeClr>
                </a:solidFill>
              </a:rPr>
              <a:t>minnsta</a:t>
            </a:r>
            <a:r>
              <a:rPr lang="en-US" sz="1500" dirty="0">
                <a:solidFill>
                  <a:schemeClr val="accent5">
                    <a:lumMod val="60000"/>
                    <a:lumOff val="40000"/>
                  </a:schemeClr>
                </a:solidFill>
              </a:rPr>
              <a:t> </a:t>
            </a:r>
            <a:r>
              <a:rPr lang="en-US" sz="1500" dirty="0" err="1">
                <a:solidFill>
                  <a:schemeClr val="accent5">
                    <a:lumMod val="60000"/>
                    <a:lumOff val="40000"/>
                  </a:schemeClr>
                </a:solidFill>
              </a:rPr>
              <a:t>kosti</a:t>
            </a:r>
            <a:r>
              <a:rPr lang="en-US" sz="1500" dirty="0">
                <a:solidFill>
                  <a:schemeClr val="accent5">
                    <a:lumMod val="60000"/>
                    <a:lumOff val="40000"/>
                  </a:schemeClr>
                </a:solidFill>
              </a:rPr>
              <a:t> 4 </a:t>
            </a:r>
            <a:r>
              <a:rPr lang="en-US" sz="1500" dirty="0" err="1">
                <a:solidFill>
                  <a:schemeClr val="accent5">
                    <a:lumMod val="60000"/>
                    <a:lumOff val="40000"/>
                  </a:schemeClr>
                </a:solidFill>
              </a:rPr>
              <a:t>sinnum</a:t>
            </a:r>
            <a:r>
              <a:rPr lang="en-US" sz="1500" dirty="0">
                <a:solidFill>
                  <a:schemeClr val="accent5">
                    <a:lumMod val="60000"/>
                    <a:lumOff val="40000"/>
                  </a:schemeClr>
                </a:solidFill>
              </a:rPr>
              <a:t> í </a:t>
            </a:r>
            <a:r>
              <a:rPr lang="en-US" sz="1500" dirty="0" err="1">
                <a:solidFill>
                  <a:schemeClr val="accent5">
                    <a:lumMod val="60000"/>
                    <a:lumOff val="40000"/>
                  </a:schemeClr>
                </a:solidFill>
              </a:rPr>
              <a:t>mánuði</a:t>
            </a:r>
            <a:r>
              <a:rPr lang="en-US" sz="1500" dirty="0">
                <a:solidFill>
                  <a:schemeClr val="accent5">
                    <a:lumMod val="60000"/>
                    <a:lumOff val="40000"/>
                  </a:schemeClr>
                </a:solidFill>
              </a:rPr>
              <a:t>: </a:t>
            </a:r>
          </a:p>
          <a:p>
            <a:pPr>
              <a:lnSpc>
                <a:spcPct val="90000"/>
              </a:lnSpc>
              <a:buNone/>
            </a:pPr>
            <a:endParaRPr lang="en-US" sz="1500" dirty="0">
              <a:solidFill>
                <a:schemeClr val="accent5">
                  <a:lumMod val="60000"/>
                  <a:lumOff val="40000"/>
                </a:schemeClr>
              </a:solidFill>
            </a:endParaRPr>
          </a:p>
          <a:p>
            <a:pPr>
              <a:lnSpc>
                <a:spcPct val="90000"/>
              </a:lnSpc>
            </a:pPr>
            <a:r>
              <a:rPr lang="en-US" sz="1500" dirty="0">
                <a:solidFill>
                  <a:schemeClr val="tx1"/>
                </a:solidFill>
              </a:rPr>
              <a:t>1. </a:t>
            </a:r>
            <a:r>
              <a:rPr lang="en-US" sz="1500" dirty="0" err="1">
                <a:solidFill>
                  <a:schemeClr val="tx1"/>
                </a:solidFill>
              </a:rPr>
              <a:t>Kviðverkjaköst</a:t>
            </a:r>
            <a:r>
              <a:rPr lang="en-US" sz="1500" dirty="0">
                <a:solidFill>
                  <a:schemeClr val="tx1"/>
                </a:solidFill>
              </a:rPr>
              <a:t> </a:t>
            </a:r>
            <a:r>
              <a:rPr lang="en-US" sz="1500" dirty="0" err="1">
                <a:solidFill>
                  <a:schemeClr val="tx1"/>
                </a:solidFill>
              </a:rPr>
              <a:t>eða</a:t>
            </a:r>
            <a:r>
              <a:rPr lang="en-US" sz="1500" dirty="0">
                <a:solidFill>
                  <a:schemeClr val="tx1"/>
                </a:solidFill>
              </a:rPr>
              <a:t> </a:t>
            </a:r>
            <a:r>
              <a:rPr lang="en-US" sz="1500" dirty="0" err="1">
                <a:solidFill>
                  <a:schemeClr val="tx1"/>
                </a:solidFill>
              </a:rPr>
              <a:t>samfelldir</a:t>
            </a:r>
            <a:r>
              <a:rPr lang="en-US" sz="1500" dirty="0">
                <a:solidFill>
                  <a:schemeClr val="tx1"/>
                </a:solidFill>
              </a:rPr>
              <a:t> </a:t>
            </a:r>
            <a:r>
              <a:rPr lang="en-US" sz="1500" dirty="0" err="1">
                <a:solidFill>
                  <a:schemeClr val="tx1"/>
                </a:solidFill>
              </a:rPr>
              <a:t>kviðverkir</a:t>
            </a:r>
            <a:r>
              <a:rPr lang="en-US" sz="1500" dirty="0">
                <a:solidFill>
                  <a:schemeClr val="tx1"/>
                </a:solidFill>
              </a:rPr>
              <a:t> </a:t>
            </a:r>
            <a:r>
              <a:rPr lang="en-US" sz="1500" dirty="0" err="1">
                <a:solidFill>
                  <a:schemeClr val="tx1"/>
                </a:solidFill>
              </a:rPr>
              <a:t>sem</a:t>
            </a:r>
            <a:r>
              <a:rPr lang="en-US" sz="1500" dirty="0">
                <a:solidFill>
                  <a:schemeClr val="tx1"/>
                </a:solidFill>
              </a:rPr>
              <a:t> ekki </a:t>
            </a:r>
            <a:r>
              <a:rPr lang="en-US" sz="1500" dirty="0" err="1">
                <a:solidFill>
                  <a:schemeClr val="tx1"/>
                </a:solidFill>
              </a:rPr>
              <a:t>eiga</a:t>
            </a:r>
            <a:r>
              <a:rPr lang="en-US" sz="1500" dirty="0">
                <a:solidFill>
                  <a:schemeClr val="tx1"/>
                </a:solidFill>
              </a:rPr>
              <a:t> </a:t>
            </a:r>
            <a:r>
              <a:rPr lang="en-US" sz="1500" dirty="0" err="1">
                <a:solidFill>
                  <a:schemeClr val="tx1"/>
                </a:solidFill>
              </a:rPr>
              <a:t>sér</a:t>
            </a:r>
            <a:r>
              <a:rPr lang="en-US" sz="1500" dirty="0">
                <a:solidFill>
                  <a:schemeClr val="tx1"/>
                </a:solidFill>
              </a:rPr>
              <a:t> </a:t>
            </a:r>
            <a:r>
              <a:rPr lang="en-US" sz="1500" dirty="0" err="1">
                <a:solidFill>
                  <a:schemeClr val="tx1"/>
                </a:solidFill>
              </a:rPr>
              <a:t>eingöngu</a:t>
            </a:r>
            <a:r>
              <a:rPr lang="en-US" sz="1500" dirty="0">
                <a:solidFill>
                  <a:schemeClr val="tx1"/>
                </a:solidFill>
              </a:rPr>
              <a:t> </a:t>
            </a:r>
            <a:r>
              <a:rPr lang="en-US" sz="1500" dirty="0" err="1">
                <a:solidFill>
                  <a:schemeClr val="tx1"/>
                </a:solidFill>
              </a:rPr>
              <a:t>stað</a:t>
            </a:r>
            <a:r>
              <a:rPr lang="en-US" sz="1500" dirty="0">
                <a:solidFill>
                  <a:schemeClr val="tx1"/>
                </a:solidFill>
              </a:rPr>
              <a:t> í </a:t>
            </a:r>
            <a:r>
              <a:rPr lang="en-US" sz="1500" dirty="0" err="1">
                <a:solidFill>
                  <a:schemeClr val="tx1"/>
                </a:solidFill>
              </a:rPr>
              <a:t>tengslum</a:t>
            </a:r>
            <a:r>
              <a:rPr lang="en-US" sz="1500" dirty="0">
                <a:solidFill>
                  <a:schemeClr val="tx1"/>
                </a:solidFill>
              </a:rPr>
              <a:t> </a:t>
            </a:r>
            <a:r>
              <a:rPr lang="en-US" sz="1500" dirty="0" err="1">
                <a:solidFill>
                  <a:schemeClr val="tx1"/>
                </a:solidFill>
              </a:rPr>
              <a:t>við</a:t>
            </a:r>
            <a:r>
              <a:rPr lang="en-US" sz="1500" dirty="0">
                <a:solidFill>
                  <a:schemeClr val="tx1"/>
                </a:solidFill>
              </a:rPr>
              <a:t> </a:t>
            </a:r>
            <a:r>
              <a:rPr lang="en-US" sz="1500" dirty="0" err="1">
                <a:solidFill>
                  <a:schemeClr val="tx1"/>
                </a:solidFill>
              </a:rPr>
              <a:t>aðra</a:t>
            </a:r>
            <a:r>
              <a:rPr lang="en-US" sz="1500" dirty="0">
                <a:solidFill>
                  <a:schemeClr val="tx1"/>
                </a:solidFill>
              </a:rPr>
              <a:t> </a:t>
            </a:r>
            <a:r>
              <a:rPr lang="en-US" sz="1500" dirty="0" err="1">
                <a:solidFill>
                  <a:schemeClr val="tx1"/>
                </a:solidFill>
              </a:rPr>
              <a:t>atburði</a:t>
            </a:r>
            <a:r>
              <a:rPr lang="en-US" sz="1500" dirty="0">
                <a:solidFill>
                  <a:schemeClr val="tx1"/>
                </a:solidFill>
              </a:rPr>
              <a:t> (</a:t>
            </a:r>
            <a:r>
              <a:rPr lang="en-US" sz="1500" dirty="0" err="1">
                <a:solidFill>
                  <a:schemeClr val="tx1"/>
                </a:solidFill>
              </a:rPr>
              <a:t>t.d.</a:t>
            </a:r>
            <a:r>
              <a:rPr lang="en-US" sz="1500" dirty="0">
                <a:solidFill>
                  <a:schemeClr val="tx1"/>
                </a:solidFill>
              </a:rPr>
              <a:t> </a:t>
            </a:r>
            <a:r>
              <a:rPr lang="en-US" sz="1500" dirty="0" err="1">
                <a:solidFill>
                  <a:schemeClr val="tx1"/>
                </a:solidFill>
              </a:rPr>
              <a:t>máltíðir</a:t>
            </a:r>
            <a:r>
              <a:rPr lang="en-US" sz="1500" dirty="0">
                <a:solidFill>
                  <a:schemeClr val="tx1"/>
                </a:solidFill>
              </a:rPr>
              <a:t>, menses)</a:t>
            </a:r>
          </a:p>
          <a:p>
            <a:pPr>
              <a:lnSpc>
                <a:spcPct val="90000"/>
              </a:lnSpc>
            </a:pPr>
            <a:r>
              <a:rPr lang="fr-FR" sz="1500" dirty="0">
                <a:solidFill>
                  <a:schemeClr val="tx1"/>
                </a:solidFill>
              </a:rPr>
              <a:t>2. </a:t>
            </a:r>
            <a:r>
              <a:rPr lang="fr-FR" sz="1500" dirty="0" err="1">
                <a:solidFill>
                  <a:schemeClr val="tx1"/>
                </a:solidFill>
              </a:rPr>
              <a:t>Uppfyllir</a:t>
            </a:r>
            <a:r>
              <a:rPr lang="fr-FR" sz="1500" dirty="0">
                <a:solidFill>
                  <a:schemeClr val="tx1"/>
                </a:solidFill>
              </a:rPr>
              <a:t> </a:t>
            </a:r>
            <a:r>
              <a:rPr lang="fr-FR" sz="1500" dirty="0" err="1">
                <a:solidFill>
                  <a:schemeClr val="tx1"/>
                </a:solidFill>
              </a:rPr>
              <a:t>ekki</a:t>
            </a:r>
            <a:r>
              <a:rPr lang="fr-FR" sz="1500" dirty="0">
                <a:solidFill>
                  <a:schemeClr val="tx1"/>
                </a:solidFill>
              </a:rPr>
              <a:t> </a:t>
            </a:r>
            <a:r>
              <a:rPr lang="fr-FR" sz="1500" dirty="0" err="1">
                <a:solidFill>
                  <a:schemeClr val="tx1"/>
                </a:solidFill>
              </a:rPr>
              <a:t>greiningarskilmerki</a:t>
            </a:r>
            <a:r>
              <a:rPr lang="fr-FR" sz="1500" dirty="0">
                <a:solidFill>
                  <a:schemeClr val="tx1"/>
                </a:solidFill>
              </a:rPr>
              <a:t> </a:t>
            </a:r>
            <a:r>
              <a:rPr lang="fr-FR" sz="1500" dirty="0" err="1">
                <a:solidFill>
                  <a:schemeClr val="tx1"/>
                </a:solidFill>
              </a:rPr>
              <a:t>fyrir</a:t>
            </a:r>
            <a:r>
              <a:rPr lang="fr-FR" sz="1500" dirty="0">
                <a:solidFill>
                  <a:schemeClr val="tx1"/>
                </a:solidFill>
              </a:rPr>
              <a:t> Irritable </a:t>
            </a:r>
            <a:r>
              <a:rPr lang="fr-FR" sz="1500" dirty="0" err="1">
                <a:solidFill>
                  <a:schemeClr val="tx1"/>
                </a:solidFill>
              </a:rPr>
              <a:t>Bowel</a:t>
            </a:r>
            <a:r>
              <a:rPr lang="fr-FR" sz="1500" dirty="0">
                <a:solidFill>
                  <a:schemeClr val="tx1"/>
                </a:solidFill>
              </a:rPr>
              <a:t> Syndrome, </a:t>
            </a:r>
            <a:r>
              <a:rPr lang="en-US" sz="1500" dirty="0">
                <a:solidFill>
                  <a:schemeClr val="tx1"/>
                </a:solidFill>
              </a:rPr>
              <a:t>functional dyspepsia </a:t>
            </a:r>
            <a:r>
              <a:rPr lang="en-US" sz="1500" dirty="0" err="1">
                <a:solidFill>
                  <a:schemeClr val="tx1"/>
                </a:solidFill>
              </a:rPr>
              <a:t>eða</a:t>
            </a:r>
            <a:r>
              <a:rPr lang="en-US" sz="1500" dirty="0">
                <a:solidFill>
                  <a:schemeClr val="tx1"/>
                </a:solidFill>
              </a:rPr>
              <a:t> abdominal migraine</a:t>
            </a:r>
          </a:p>
          <a:p>
            <a:pPr>
              <a:lnSpc>
                <a:spcPct val="90000"/>
              </a:lnSpc>
            </a:pPr>
            <a:r>
              <a:rPr lang="en-US" sz="1500" dirty="0">
                <a:solidFill>
                  <a:schemeClr val="tx1"/>
                </a:solidFill>
              </a:rPr>
              <a:t>3. </a:t>
            </a:r>
            <a:r>
              <a:rPr lang="en-US" sz="1500" dirty="0" err="1">
                <a:solidFill>
                  <a:schemeClr val="tx1"/>
                </a:solidFill>
              </a:rPr>
              <a:t>Eftir</a:t>
            </a:r>
            <a:r>
              <a:rPr lang="en-US" sz="1500" dirty="0">
                <a:solidFill>
                  <a:schemeClr val="tx1"/>
                </a:solidFill>
              </a:rPr>
              <a:t> </a:t>
            </a:r>
            <a:r>
              <a:rPr lang="en-US" sz="1500" dirty="0" err="1">
                <a:solidFill>
                  <a:schemeClr val="tx1"/>
                </a:solidFill>
              </a:rPr>
              <a:t>viðeigandi</a:t>
            </a:r>
            <a:r>
              <a:rPr lang="en-US" sz="1500" dirty="0">
                <a:solidFill>
                  <a:schemeClr val="tx1"/>
                </a:solidFill>
              </a:rPr>
              <a:t> mat og </a:t>
            </a:r>
            <a:r>
              <a:rPr lang="en-US" sz="1500" dirty="0" err="1">
                <a:solidFill>
                  <a:schemeClr val="tx1"/>
                </a:solidFill>
              </a:rPr>
              <a:t>uppvinnslu</a:t>
            </a:r>
            <a:r>
              <a:rPr lang="en-US" sz="1500" dirty="0">
                <a:solidFill>
                  <a:schemeClr val="tx1"/>
                </a:solidFill>
              </a:rPr>
              <a:t> </a:t>
            </a:r>
            <a:r>
              <a:rPr lang="en-US" sz="1500" dirty="0" err="1">
                <a:solidFill>
                  <a:schemeClr val="tx1"/>
                </a:solidFill>
              </a:rPr>
              <a:t>verða</a:t>
            </a:r>
            <a:r>
              <a:rPr lang="en-US" sz="1500" dirty="0">
                <a:solidFill>
                  <a:schemeClr val="tx1"/>
                </a:solidFill>
              </a:rPr>
              <a:t> </a:t>
            </a:r>
            <a:r>
              <a:rPr lang="en-US" sz="1500" dirty="0" err="1">
                <a:solidFill>
                  <a:schemeClr val="tx1"/>
                </a:solidFill>
              </a:rPr>
              <a:t>einkenni</a:t>
            </a:r>
            <a:r>
              <a:rPr lang="en-US" sz="1500" dirty="0">
                <a:solidFill>
                  <a:schemeClr val="tx1"/>
                </a:solidFill>
              </a:rPr>
              <a:t> ekki </a:t>
            </a:r>
            <a:r>
              <a:rPr lang="en-US" sz="1500" dirty="0" err="1">
                <a:solidFill>
                  <a:schemeClr val="tx1"/>
                </a:solidFill>
              </a:rPr>
              <a:t>skýrð</a:t>
            </a:r>
            <a:r>
              <a:rPr lang="en-US" sz="1500" dirty="0">
                <a:solidFill>
                  <a:schemeClr val="tx1"/>
                </a:solidFill>
              </a:rPr>
              <a:t> </a:t>
            </a:r>
            <a:r>
              <a:rPr lang="en-US" sz="1500" dirty="0" err="1">
                <a:solidFill>
                  <a:schemeClr val="tx1"/>
                </a:solidFill>
              </a:rPr>
              <a:t>fyllilega</a:t>
            </a:r>
            <a:r>
              <a:rPr lang="en-US" sz="1500" dirty="0">
                <a:solidFill>
                  <a:schemeClr val="tx1"/>
                </a:solidFill>
              </a:rPr>
              <a:t> </a:t>
            </a:r>
            <a:r>
              <a:rPr lang="en-US" sz="1500" dirty="0" err="1">
                <a:solidFill>
                  <a:schemeClr val="tx1"/>
                </a:solidFill>
              </a:rPr>
              <a:t>af</a:t>
            </a:r>
            <a:r>
              <a:rPr lang="en-US" sz="1500" dirty="0">
                <a:solidFill>
                  <a:schemeClr val="tx1"/>
                </a:solidFill>
              </a:rPr>
              <a:t> </a:t>
            </a:r>
            <a:r>
              <a:rPr lang="en-US" sz="1500" dirty="0" err="1">
                <a:solidFill>
                  <a:schemeClr val="tx1"/>
                </a:solidFill>
              </a:rPr>
              <a:t>öðru</a:t>
            </a:r>
            <a:r>
              <a:rPr lang="en-US" sz="1500" dirty="0">
                <a:solidFill>
                  <a:schemeClr val="tx1"/>
                </a:solidFill>
              </a:rPr>
              <a:t> </a:t>
            </a:r>
            <a:r>
              <a:rPr lang="en-US" sz="1500" dirty="0" err="1">
                <a:solidFill>
                  <a:schemeClr val="tx1"/>
                </a:solidFill>
              </a:rPr>
              <a:t>undirliggjandi</a:t>
            </a:r>
            <a:r>
              <a:rPr lang="en-US" sz="1500" dirty="0">
                <a:solidFill>
                  <a:schemeClr val="tx1"/>
                </a:solidFill>
              </a:rPr>
              <a:t> </a:t>
            </a:r>
            <a:r>
              <a:rPr lang="is-IS" sz="1500" dirty="0">
                <a:solidFill>
                  <a:schemeClr val="tx1"/>
                </a:solidFill>
              </a:rPr>
              <a:t>vandamáli</a:t>
            </a:r>
          </a:p>
          <a:p>
            <a:pPr>
              <a:lnSpc>
                <a:spcPct val="90000"/>
              </a:lnSpc>
              <a:buNone/>
            </a:pPr>
            <a:endParaRPr lang="is-IS" sz="1500" dirty="0">
              <a:solidFill>
                <a:schemeClr val="tx1"/>
              </a:solidFill>
            </a:endParaRPr>
          </a:p>
          <a:p>
            <a:pPr>
              <a:lnSpc>
                <a:spcPct val="90000"/>
              </a:lnSpc>
            </a:pPr>
            <a:r>
              <a:rPr lang="en-US" sz="1500" dirty="0" err="1">
                <a:solidFill>
                  <a:srgbClr val="99FF99"/>
                </a:solidFill>
              </a:rPr>
              <a:t>Þarf</a:t>
            </a:r>
            <a:r>
              <a:rPr lang="en-US" sz="1500" dirty="0">
                <a:solidFill>
                  <a:srgbClr val="99FF99"/>
                </a:solidFill>
              </a:rPr>
              <a:t> </a:t>
            </a:r>
            <a:r>
              <a:rPr lang="en-US" sz="1500" dirty="0" err="1">
                <a:solidFill>
                  <a:srgbClr val="99FF99"/>
                </a:solidFill>
              </a:rPr>
              <a:t>að</a:t>
            </a:r>
            <a:r>
              <a:rPr lang="en-US" sz="1500" dirty="0">
                <a:solidFill>
                  <a:srgbClr val="99FF99"/>
                </a:solidFill>
              </a:rPr>
              <a:t> </a:t>
            </a:r>
            <a:r>
              <a:rPr lang="en-US" sz="1500" dirty="0" err="1">
                <a:solidFill>
                  <a:srgbClr val="99FF99"/>
                </a:solidFill>
              </a:rPr>
              <a:t>uppfylla</a:t>
            </a:r>
            <a:r>
              <a:rPr lang="en-US" sz="1500" dirty="0">
                <a:solidFill>
                  <a:srgbClr val="99FF99"/>
                </a:solidFill>
              </a:rPr>
              <a:t> </a:t>
            </a:r>
            <a:r>
              <a:rPr lang="en-US" sz="1500" dirty="0" err="1">
                <a:solidFill>
                  <a:srgbClr val="99FF99"/>
                </a:solidFill>
              </a:rPr>
              <a:t>skilmerki</a:t>
            </a:r>
            <a:r>
              <a:rPr lang="en-US" sz="1500" dirty="0">
                <a:solidFill>
                  <a:srgbClr val="99FF99"/>
                </a:solidFill>
              </a:rPr>
              <a:t> í 2 </a:t>
            </a:r>
            <a:r>
              <a:rPr lang="en-US" sz="1500" dirty="0" err="1">
                <a:solidFill>
                  <a:srgbClr val="99FF99"/>
                </a:solidFill>
              </a:rPr>
              <a:t>mánuði</a:t>
            </a:r>
            <a:r>
              <a:rPr lang="en-US" sz="1500" dirty="0">
                <a:solidFill>
                  <a:srgbClr val="99FF99"/>
                </a:solidFill>
              </a:rPr>
              <a:t> </a:t>
            </a:r>
            <a:r>
              <a:rPr lang="en-US" sz="1500" dirty="0" err="1">
                <a:solidFill>
                  <a:srgbClr val="99FF99"/>
                </a:solidFill>
              </a:rPr>
              <a:t>fyrir</a:t>
            </a:r>
            <a:r>
              <a:rPr lang="en-US" sz="1500" dirty="0">
                <a:solidFill>
                  <a:srgbClr val="99FF99"/>
                </a:solidFill>
              </a:rPr>
              <a:t> </a:t>
            </a:r>
            <a:r>
              <a:rPr lang="en-US" sz="1500" dirty="0" err="1">
                <a:solidFill>
                  <a:srgbClr val="99FF99"/>
                </a:solidFill>
              </a:rPr>
              <a:t>greiningu</a:t>
            </a:r>
            <a:r>
              <a:rPr lang="en-US" sz="1500" dirty="0">
                <a:solidFill>
                  <a:srgbClr val="99FF99"/>
                </a:solidFill>
              </a:rPr>
              <a:t>. </a:t>
            </a:r>
            <a:endParaRPr lang="is-IS" sz="1500" dirty="0">
              <a:solidFill>
                <a:srgbClr val="99FF99"/>
              </a:solidFill>
            </a:endParaRPr>
          </a:p>
        </p:txBody>
      </p:sp>
    </p:spTree>
    <p:extLst>
      <p:ext uri="{BB962C8B-B14F-4D97-AF65-F5344CB8AC3E}">
        <p14:creationId xmlns:p14="http://schemas.microsoft.com/office/powerpoint/2010/main" xmlns="" val="146617293"/>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6D17D0-7545-4138-8281-3465D031C96C}"/>
              </a:ext>
            </a:extLst>
          </p:cNvPr>
          <p:cNvSpPr>
            <a:spLocks noGrp="1"/>
          </p:cNvSpPr>
          <p:nvPr>
            <p:ph type="title"/>
          </p:nvPr>
        </p:nvSpPr>
        <p:spPr/>
        <p:txBody>
          <a:bodyPr/>
          <a:lstStyle/>
          <a:p>
            <a:r>
              <a:rPr lang="is-IS" dirty="0"/>
              <a:t>Meðferð</a:t>
            </a:r>
            <a:endParaRPr lang="en-US" dirty="0"/>
          </a:p>
        </p:txBody>
      </p:sp>
      <p:sp>
        <p:nvSpPr>
          <p:cNvPr id="3" name="Content Placeholder 2">
            <a:extLst>
              <a:ext uri="{FF2B5EF4-FFF2-40B4-BE49-F238E27FC236}">
                <a16:creationId xmlns:a16="http://schemas.microsoft.com/office/drawing/2014/main" xmlns="" id="{79D52712-995F-4798-8CCC-EDFEE0240130}"/>
              </a:ext>
            </a:extLst>
          </p:cNvPr>
          <p:cNvSpPr>
            <a:spLocks noGrp="1"/>
          </p:cNvSpPr>
          <p:nvPr>
            <p:ph idx="1"/>
          </p:nvPr>
        </p:nvSpPr>
        <p:spPr/>
        <p:txBody>
          <a:bodyPr/>
          <a:lstStyle/>
          <a:p>
            <a:r>
              <a:rPr lang="en-US" dirty="0" err="1">
                <a:solidFill>
                  <a:schemeClr val="tx1"/>
                </a:solidFill>
              </a:rPr>
              <a:t>Sýruhamlandi</a:t>
            </a:r>
            <a:r>
              <a:rPr lang="en-US" dirty="0">
                <a:solidFill>
                  <a:schemeClr val="tx1"/>
                </a:solidFill>
              </a:rPr>
              <a:t> </a:t>
            </a:r>
            <a:r>
              <a:rPr lang="en-US" dirty="0" err="1">
                <a:solidFill>
                  <a:schemeClr val="tx1"/>
                </a:solidFill>
              </a:rPr>
              <a:t>lyf</a:t>
            </a:r>
            <a:r>
              <a:rPr lang="en-US" dirty="0">
                <a:solidFill>
                  <a:schemeClr val="tx1"/>
                </a:solidFill>
              </a:rPr>
              <a:t> í dyspepsia</a:t>
            </a:r>
          </a:p>
          <a:p>
            <a:r>
              <a:rPr lang="is-IS" dirty="0" err="1"/>
              <a:t>Spasmalosandi</a:t>
            </a:r>
            <a:r>
              <a:rPr lang="is-IS" dirty="0"/>
              <a:t> lyf í IBS</a:t>
            </a:r>
          </a:p>
          <a:p>
            <a:r>
              <a:rPr lang="is-IS" dirty="0"/>
              <a:t>Piparmyntuolía í IBS</a:t>
            </a:r>
          </a:p>
          <a:p>
            <a:r>
              <a:rPr lang="is-IS" dirty="0" err="1">
                <a:solidFill>
                  <a:schemeClr val="tx2"/>
                </a:solidFill>
              </a:rPr>
              <a:t>Tricyclic</a:t>
            </a:r>
            <a:r>
              <a:rPr lang="is-IS" dirty="0">
                <a:solidFill>
                  <a:schemeClr val="tx2"/>
                </a:solidFill>
              </a:rPr>
              <a:t> </a:t>
            </a:r>
            <a:r>
              <a:rPr lang="is-IS" dirty="0" err="1">
                <a:solidFill>
                  <a:schemeClr val="tx2"/>
                </a:solidFill>
              </a:rPr>
              <a:t>antidepressants</a:t>
            </a:r>
            <a:r>
              <a:rPr lang="is-IS" dirty="0">
                <a:solidFill>
                  <a:schemeClr val="tx2"/>
                </a:solidFill>
              </a:rPr>
              <a:t> (kviðverkir, IBS, mígreni)</a:t>
            </a:r>
          </a:p>
          <a:p>
            <a:r>
              <a:rPr lang="is-IS" sz="1800" dirty="0" err="1">
                <a:solidFill>
                  <a:schemeClr val="tx2"/>
                </a:solidFill>
              </a:rPr>
              <a:t>Selective</a:t>
            </a:r>
            <a:r>
              <a:rPr lang="is-IS" sz="1800" dirty="0">
                <a:solidFill>
                  <a:schemeClr val="tx2"/>
                </a:solidFill>
              </a:rPr>
              <a:t> </a:t>
            </a:r>
            <a:r>
              <a:rPr lang="is-IS" sz="1800" dirty="0" err="1">
                <a:solidFill>
                  <a:schemeClr val="tx2"/>
                </a:solidFill>
              </a:rPr>
              <a:t>serotonine</a:t>
            </a:r>
            <a:r>
              <a:rPr lang="is-IS" sz="1800" dirty="0">
                <a:solidFill>
                  <a:schemeClr val="tx2"/>
                </a:solidFill>
              </a:rPr>
              <a:t> </a:t>
            </a:r>
            <a:r>
              <a:rPr lang="is-IS" sz="1800" dirty="0" err="1">
                <a:solidFill>
                  <a:schemeClr val="tx2"/>
                </a:solidFill>
              </a:rPr>
              <a:t>reuptake</a:t>
            </a:r>
            <a:r>
              <a:rPr lang="is-IS" sz="1800" dirty="0">
                <a:solidFill>
                  <a:schemeClr val="tx2"/>
                </a:solidFill>
              </a:rPr>
              <a:t> </a:t>
            </a:r>
            <a:r>
              <a:rPr lang="is-IS" sz="1800" dirty="0" err="1">
                <a:solidFill>
                  <a:schemeClr val="tx2"/>
                </a:solidFill>
              </a:rPr>
              <a:t>inhibitors</a:t>
            </a:r>
            <a:r>
              <a:rPr lang="is-IS" sz="1800" dirty="0">
                <a:solidFill>
                  <a:schemeClr val="tx2"/>
                </a:solidFill>
              </a:rPr>
              <a:t> (</a:t>
            </a:r>
            <a:r>
              <a:rPr lang="is-IS" dirty="0">
                <a:solidFill>
                  <a:schemeClr val="tx2"/>
                </a:solidFill>
              </a:rPr>
              <a:t>kviðverkir, IBS</a:t>
            </a:r>
            <a:r>
              <a:rPr lang="is-IS" sz="1800" dirty="0">
                <a:solidFill>
                  <a:schemeClr val="tx2"/>
                </a:solidFill>
              </a:rPr>
              <a:t>)</a:t>
            </a:r>
          </a:p>
          <a:p>
            <a:r>
              <a:rPr lang="is-IS" dirty="0" err="1">
                <a:solidFill>
                  <a:schemeClr val="tx2"/>
                </a:solidFill>
              </a:rPr>
              <a:t>Probiotica</a:t>
            </a:r>
            <a:endParaRPr lang="is-IS" dirty="0">
              <a:solidFill>
                <a:schemeClr val="tx2"/>
              </a:solidFill>
            </a:endParaRPr>
          </a:p>
          <a:p>
            <a:r>
              <a:rPr lang="is-IS" dirty="0">
                <a:solidFill>
                  <a:schemeClr val="tx2"/>
                </a:solidFill>
              </a:rPr>
              <a:t>Mataræði</a:t>
            </a:r>
          </a:p>
          <a:p>
            <a:r>
              <a:rPr lang="is-IS" dirty="0">
                <a:solidFill>
                  <a:schemeClr val="tx2"/>
                </a:solidFill>
              </a:rPr>
              <a:t>Sálfræðimeðferð</a:t>
            </a:r>
            <a:endParaRPr lang="en-US" dirty="0"/>
          </a:p>
        </p:txBody>
      </p:sp>
    </p:spTree>
    <p:extLst>
      <p:ext uri="{BB962C8B-B14F-4D97-AF65-F5344CB8AC3E}">
        <p14:creationId xmlns:p14="http://schemas.microsoft.com/office/powerpoint/2010/main" xmlns="" val="634848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2F448CB3-7B4F-45D7-B7C0-DF553DF6145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9144000" cy="6858000"/>
            <a:chOff x="0" y="0"/>
            <a:chExt cx="12192000" cy="6858000"/>
          </a:xfrm>
        </p:grpSpPr>
        <p:sp>
          <p:nvSpPr>
            <p:cNvPr id="11" name="Rectangle 10">
              <a:extLst>
                <a:ext uri="{FF2B5EF4-FFF2-40B4-BE49-F238E27FC236}">
                  <a16:creationId xmlns:a16="http://schemas.microsoft.com/office/drawing/2014/main" xmlns="" id="{5C5305EA-7A88-413D-BE8A-47A02476F0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xmlns="" id="{FCA94DB5-FE56-4A3D-BC48-31B5595197F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xmlns="" id="{9F0F9167-FC4C-465F-ADD7-0A5FF2D952F5}"/>
              </a:ext>
            </a:extLst>
          </p:cNvPr>
          <p:cNvSpPr>
            <a:spLocks noGrp="1"/>
          </p:cNvSpPr>
          <p:nvPr>
            <p:ph type="title"/>
          </p:nvPr>
        </p:nvSpPr>
        <p:spPr>
          <a:xfrm>
            <a:off x="866215" y="973668"/>
            <a:ext cx="6571060" cy="706964"/>
          </a:xfrm>
        </p:spPr>
        <p:txBody>
          <a:bodyPr>
            <a:normAutofit/>
          </a:bodyPr>
          <a:lstStyle/>
          <a:p>
            <a:r>
              <a:rPr lang="is-IS">
                <a:solidFill>
                  <a:srgbClr val="FFFFFF"/>
                </a:solidFill>
              </a:rPr>
              <a:t>Boðefni</a:t>
            </a:r>
            <a:endParaRPr lang="en-US">
              <a:solidFill>
                <a:srgbClr val="FFFFFF"/>
              </a:solidFill>
            </a:endParaRPr>
          </a:p>
        </p:txBody>
      </p:sp>
      <p:sp>
        <p:nvSpPr>
          <p:cNvPr id="14" name="Rectangle 13">
            <a:extLst>
              <a:ext uri="{FF2B5EF4-FFF2-40B4-BE49-F238E27FC236}">
                <a16:creationId xmlns:a16="http://schemas.microsoft.com/office/drawing/2014/main" xmlns="" id="{F9ED434F-8767-46CC-B26B-5AF62FF01E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xmlns="" id="{963BD67F-0531-432B-BA8E-4973B8231419}"/>
              </a:ext>
            </a:extLst>
          </p:cNvPr>
          <p:cNvGraphicFramePr>
            <a:graphicFrameLocks noGrp="1"/>
          </p:cNvGraphicFramePr>
          <p:nvPr>
            <p:ph idx="1"/>
          </p:nvPr>
        </p:nvGraphicFramePr>
        <p:xfrm>
          <a:off x="965200" y="1680632"/>
          <a:ext cx="7219037" cy="4066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685590411"/>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4294967295"/>
          </p:nvPr>
        </p:nvPicPr>
        <p:blipFill>
          <a:blip r:embed="rId2"/>
          <a:srcRect/>
          <a:stretch>
            <a:fillRect/>
          </a:stretch>
        </p:blipFill>
        <p:spPr bwMode="auto">
          <a:xfrm>
            <a:off x="179512" y="1"/>
            <a:ext cx="8964488" cy="4470400"/>
          </a:xfrm>
          <a:prstGeom prst="rect">
            <a:avLst/>
          </a:prstGeom>
          <a:noFill/>
          <a:ln w="9525">
            <a:noFill/>
            <a:miter lim="800000"/>
            <a:headEnd/>
            <a:tailEnd/>
          </a:ln>
          <a:effectLst/>
        </p:spPr>
      </p:pic>
      <p:sp>
        <p:nvSpPr>
          <p:cNvPr id="5" name="TextBox 4"/>
          <p:cNvSpPr txBox="1"/>
          <p:nvPr/>
        </p:nvSpPr>
        <p:spPr>
          <a:xfrm>
            <a:off x="500034" y="4643446"/>
            <a:ext cx="8143932" cy="1754326"/>
          </a:xfrm>
          <a:prstGeom prst="rect">
            <a:avLst/>
          </a:prstGeom>
          <a:noFill/>
        </p:spPr>
        <p:txBody>
          <a:bodyPr wrap="square" rtlCol="0">
            <a:spAutoFit/>
          </a:bodyPr>
          <a:lstStyle/>
          <a:p>
            <a:r>
              <a:rPr lang="en-US" dirty="0"/>
              <a:t>The appraisal of any pain episode experienced by a child may have significant impact on the child’s ability to cope effectively and accommodate to the pain, and consequently his or her normal function and development. In the presence of risk factors or when protective factors are less effective, the child may develop a maladaptive response leading to a state of chronic pain. </a:t>
            </a:r>
            <a:endParaRPr lang="is-IS" dirty="0"/>
          </a:p>
        </p:txBody>
      </p:sp>
    </p:spTree>
    <p:extLst>
      <p:ext uri="{BB962C8B-B14F-4D97-AF65-F5344CB8AC3E}">
        <p14:creationId xmlns:p14="http://schemas.microsoft.com/office/powerpoint/2010/main" xmlns="" val="3567366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F68B3F68-107C-434F-AA38-110D5EA91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AAD0DBB9-1A4B-4391-81D4-CB19F9AB9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063BBA22-50EA-4C4D-BE05-F1CE4E63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DCF2107F-0CAF-4A72-80EE-A964694A4C74}"/>
              </a:ext>
            </a:extLst>
          </p:cNvPr>
          <p:cNvSpPr>
            <a:spLocks noGrp="1"/>
          </p:cNvSpPr>
          <p:nvPr>
            <p:ph type="title"/>
          </p:nvPr>
        </p:nvSpPr>
        <p:spPr>
          <a:xfrm>
            <a:off x="1028697" y="348865"/>
            <a:ext cx="7533018" cy="877729"/>
          </a:xfrm>
        </p:spPr>
        <p:txBody>
          <a:bodyPr anchor="ctr">
            <a:normAutofit/>
          </a:bodyPr>
          <a:lstStyle/>
          <a:p>
            <a:r>
              <a:rPr lang="is-IS" sz="3500">
                <a:solidFill>
                  <a:srgbClr val="FFFFFF"/>
                </a:solidFill>
              </a:rPr>
              <a:t>Algeng vandamál</a:t>
            </a:r>
            <a:endParaRPr lang="en-US" sz="3500">
              <a:solidFill>
                <a:srgbClr val="FFFFFF"/>
              </a:solidFill>
            </a:endParaRPr>
          </a:p>
        </p:txBody>
      </p:sp>
      <p:graphicFrame>
        <p:nvGraphicFramePr>
          <p:cNvPr id="5" name="Content Placeholder 2">
            <a:extLst>
              <a:ext uri="{FF2B5EF4-FFF2-40B4-BE49-F238E27FC236}">
                <a16:creationId xmlns:a16="http://schemas.microsoft.com/office/drawing/2014/main" xmlns="" id="{5F4DBDB3-D810-41C7-A3D1-D91CB90D402E}"/>
              </a:ext>
            </a:extLst>
          </p:cNvPr>
          <p:cNvGraphicFramePr>
            <a:graphicFrameLocks noGrp="1"/>
          </p:cNvGraphicFramePr>
          <p:nvPr>
            <p:ph idx="1"/>
            <p:extLst>
              <p:ext uri="{D42A27DB-BD31-4B8C-83A1-F6EECF244321}">
                <p14:modId xmlns:p14="http://schemas.microsoft.com/office/powerpoint/2010/main" xmlns="" val="3146288273"/>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549119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xmlns="" id="{6503EB0F-2257-4A3E-A73B-E1DE769B459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9144000" cy="6858000"/>
            <a:chOff x="0" y="0"/>
            <a:chExt cx="12192000" cy="6858000"/>
          </a:xfrm>
        </p:grpSpPr>
        <p:sp>
          <p:nvSpPr>
            <p:cNvPr id="24" name="Rectangle 23">
              <a:extLst>
                <a:ext uri="{FF2B5EF4-FFF2-40B4-BE49-F238E27FC236}">
                  <a16:creationId xmlns:a16="http://schemas.microsoft.com/office/drawing/2014/main" xmlns="" id="{77012B2A-0D78-433A-8C68-8889D3DCDD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Freeform 5">
              <a:extLst>
                <a:ext uri="{FF2B5EF4-FFF2-40B4-BE49-F238E27FC236}">
                  <a16:creationId xmlns:a16="http://schemas.microsoft.com/office/drawing/2014/main" xmlns="" id="{119D0202-ED3F-47CC-90E9-4E963BCDAB9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7" name="Rectangle 26">
            <a:extLst>
              <a:ext uri="{FF2B5EF4-FFF2-40B4-BE49-F238E27FC236}">
                <a16:creationId xmlns:a16="http://schemas.microsoft.com/office/drawing/2014/main" xmlns="" id="{670D6F2B-93AF-47D6-9378-5E54BE0AC6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xmlns="" id="{AADD6535-6E44-4F30-A1FC-3D0AEAB55160}"/>
              </a:ext>
            </a:extLst>
          </p:cNvPr>
          <p:cNvPicPr>
            <a:picLocks noChangeAspect="1"/>
          </p:cNvPicPr>
          <p:nvPr/>
        </p:nvPicPr>
        <p:blipFill rotWithShape="1">
          <a:blip r:embed="rId3"/>
          <a:srcRect t="13028" r="-2" b="4409"/>
          <a:stretch/>
        </p:blipFill>
        <p:spPr>
          <a:xfrm>
            <a:off x="20" y="-5"/>
            <a:ext cx="9143752"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29" name="Freeform: Shape 28">
            <a:extLst>
              <a:ext uri="{FF2B5EF4-FFF2-40B4-BE49-F238E27FC236}">
                <a16:creationId xmlns:a16="http://schemas.microsoft.com/office/drawing/2014/main" xmlns="" id="{D36F3EEA-55D4-4677-80E7-92D00B8F34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55533"/>
            <a:ext cx="9144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1" name="Freeform 5">
            <a:extLst>
              <a:ext uri="{FF2B5EF4-FFF2-40B4-BE49-F238E27FC236}">
                <a16:creationId xmlns:a16="http://schemas.microsoft.com/office/drawing/2014/main" xmlns="" id="{C91E93A7-6C7F-4F77-9CB0-280D958EF4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xmlns="" id="{ABBB1089-5F68-43E0-BAFD-6FF1CBC4AD60}"/>
              </a:ext>
            </a:extLst>
          </p:cNvPr>
          <p:cNvSpPr>
            <a:spLocks noGrp="1"/>
          </p:cNvSpPr>
          <p:nvPr>
            <p:ph type="title"/>
          </p:nvPr>
        </p:nvSpPr>
        <p:spPr>
          <a:xfrm>
            <a:off x="669149" y="4854346"/>
            <a:ext cx="7805701" cy="868026"/>
          </a:xfrm>
        </p:spPr>
        <p:txBody>
          <a:bodyPr vert="horz" lIns="91440" tIns="45720" rIns="91440" bIns="45720" rtlCol="0" anchor="b">
            <a:normAutofit/>
          </a:bodyPr>
          <a:lstStyle/>
          <a:p>
            <a:pPr algn="ctr"/>
            <a:r>
              <a:rPr lang="en-US" sz="3800" dirty="0">
                <a:solidFill>
                  <a:srgbClr val="EBEBEB"/>
                </a:solidFill>
              </a:rPr>
              <a:t>Celiac </a:t>
            </a:r>
            <a:r>
              <a:rPr lang="en-US" sz="3800" dirty="0" err="1">
                <a:solidFill>
                  <a:srgbClr val="EBEBEB"/>
                </a:solidFill>
              </a:rPr>
              <a:t>sjúkdómur</a:t>
            </a:r>
            <a:endParaRPr lang="en-US" sz="3800" dirty="0">
              <a:solidFill>
                <a:srgbClr val="EBEBEB"/>
              </a:solidFill>
            </a:endParaRPr>
          </a:p>
        </p:txBody>
      </p:sp>
      <p:sp>
        <p:nvSpPr>
          <p:cNvPr id="33" name="Freeform 16">
            <a:extLst>
              <a:ext uri="{FF2B5EF4-FFF2-40B4-BE49-F238E27FC236}">
                <a16:creationId xmlns:a16="http://schemas.microsoft.com/office/drawing/2014/main" xmlns="" id="{E4F17063-EDA4-417B-946F-BA357F3B39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82142" y="3785499"/>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55214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Celiac </a:t>
            </a:r>
            <a:r>
              <a:rPr lang="en-US" dirty="0" err="1"/>
              <a:t>sjúkdómur</a:t>
            </a:r>
            <a:r>
              <a:rPr lang="en-US" dirty="0"/>
              <a:t/>
            </a:r>
            <a:br>
              <a:rPr lang="en-US" dirty="0"/>
            </a:br>
            <a:endParaRPr lang="is-IS" dirty="0"/>
          </a:p>
        </p:txBody>
      </p:sp>
      <p:sp>
        <p:nvSpPr>
          <p:cNvPr id="3" name="Content Placeholder 2"/>
          <p:cNvSpPr>
            <a:spLocks noGrp="1"/>
          </p:cNvSpPr>
          <p:nvPr>
            <p:ph idx="1"/>
          </p:nvPr>
        </p:nvSpPr>
        <p:spPr/>
        <p:txBody>
          <a:bodyPr>
            <a:normAutofit/>
          </a:bodyPr>
          <a:lstStyle/>
          <a:p>
            <a:r>
              <a:rPr lang="en-US" dirty="0"/>
              <a:t>Gluten-sensitive enteropathy</a:t>
            </a:r>
          </a:p>
          <a:p>
            <a:r>
              <a:rPr lang="en-US" dirty="0" err="1"/>
              <a:t>Algengur</a:t>
            </a:r>
            <a:r>
              <a:rPr lang="en-US" dirty="0"/>
              <a:t> </a:t>
            </a:r>
            <a:r>
              <a:rPr lang="en-US" dirty="0" err="1"/>
              <a:t>bólgusjúkdómur</a:t>
            </a:r>
            <a:r>
              <a:rPr lang="en-US" dirty="0"/>
              <a:t> í </a:t>
            </a:r>
            <a:r>
              <a:rPr lang="en-US" dirty="0" err="1"/>
              <a:t>þörmum</a:t>
            </a:r>
            <a:r>
              <a:rPr lang="en-US" dirty="0"/>
              <a:t> </a:t>
            </a:r>
            <a:r>
              <a:rPr lang="en-US" dirty="0" err="1"/>
              <a:t>sem</a:t>
            </a:r>
            <a:r>
              <a:rPr lang="en-US" dirty="0"/>
              <a:t> </a:t>
            </a:r>
            <a:r>
              <a:rPr lang="en-US" dirty="0" err="1"/>
              <a:t>miðlað</a:t>
            </a:r>
            <a:r>
              <a:rPr lang="en-US" dirty="0"/>
              <a:t> er </a:t>
            </a:r>
            <a:r>
              <a:rPr lang="en-US" dirty="0" err="1"/>
              <a:t>af</a:t>
            </a:r>
            <a:r>
              <a:rPr lang="en-US" dirty="0"/>
              <a:t> </a:t>
            </a:r>
            <a:r>
              <a:rPr lang="en-US" dirty="0" err="1"/>
              <a:t>ónæmissvari</a:t>
            </a:r>
            <a:r>
              <a:rPr lang="en-US" dirty="0"/>
              <a:t> í </a:t>
            </a:r>
            <a:r>
              <a:rPr lang="en-US" dirty="0" err="1"/>
              <a:t>erfðafræðilega</a:t>
            </a:r>
            <a:r>
              <a:rPr lang="en-US" dirty="0"/>
              <a:t> </a:t>
            </a:r>
            <a:r>
              <a:rPr lang="en-US" dirty="0" err="1"/>
              <a:t>útsettum</a:t>
            </a:r>
            <a:r>
              <a:rPr lang="en-US" dirty="0"/>
              <a:t> </a:t>
            </a:r>
            <a:r>
              <a:rPr lang="en-US" dirty="0" err="1"/>
              <a:t>einstaklingum</a:t>
            </a:r>
            <a:endParaRPr lang="en-US" dirty="0"/>
          </a:p>
          <a:p>
            <a:r>
              <a:rPr lang="en-US" dirty="0" err="1"/>
              <a:t>Óþol</a:t>
            </a:r>
            <a:r>
              <a:rPr lang="en-US" dirty="0"/>
              <a:t> </a:t>
            </a:r>
            <a:r>
              <a:rPr lang="en-US" dirty="0" err="1"/>
              <a:t>fyrir</a:t>
            </a:r>
            <a:r>
              <a:rPr lang="en-US" dirty="0"/>
              <a:t> </a:t>
            </a:r>
            <a:r>
              <a:rPr lang="en-US" dirty="0" err="1"/>
              <a:t>gluteni</a:t>
            </a:r>
            <a:r>
              <a:rPr lang="en-US" dirty="0"/>
              <a:t> og </a:t>
            </a:r>
            <a:r>
              <a:rPr lang="en-US" dirty="0" err="1"/>
              <a:t>skyldum</a:t>
            </a:r>
            <a:r>
              <a:rPr lang="en-US" dirty="0"/>
              <a:t> </a:t>
            </a:r>
            <a:r>
              <a:rPr lang="en-US" dirty="0" err="1"/>
              <a:t>próteinum</a:t>
            </a:r>
            <a:r>
              <a:rPr lang="en-US" dirty="0"/>
              <a:t>, </a:t>
            </a:r>
            <a:r>
              <a:rPr lang="en-US" dirty="0" err="1"/>
              <a:t>einkum</a:t>
            </a:r>
            <a:r>
              <a:rPr lang="en-US" dirty="0"/>
              <a:t> </a:t>
            </a:r>
            <a:r>
              <a:rPr lang="en-US" dirty="0" err="1"/>
              <a:t>rúg</a:t>
            </a:r>
            <a:r>
              <a:rPr lang="en-US" dirty="0"/>
              <a:t> og </a:t>
            </a:r>
            <a:r>
              <a:rPr lang="en-US" dirty="0" err="1"/>
              <a:t>byggi</a:t>
            </a:r>
            <a:r>
              <a:rPr lang="en-US" dirty="0"/>
              <a:t>, </a:t>
            </a:r>
            <a:r>
              <a:rPr lang="en-US" dirty="0" err="1"/>
              <a:t>meðal</a:t>
            </a:r>
            <a:r>
              <a:rPr lang="en-US" dirty="0"/>
              <a:t> </a:t>
            </a:r>
            <a:r>
              <a:rPr lang="en-US" dirty="0" err="1"/>
              <a:t>erfðafræðilega</a:t>
            </a:r>
            <a:r>
              <a:rPr lang="en-US" dirty="0"/>
              <a:t> </a:t>
            </a:r>
            <a:r>
              <a:rPr lang="en-US" dirty="0" err="1"/>
              <a:t>útsettra</a:t>
            </a:r>
            <a:r>
              <a:rPr lang="en-US" dirty="0"/>
              <a:t> </a:t>
            </a:r>
            <a:r>
              <a:rPr lang="en-US" dirty="0" err="1"/>
              <a:t>einstaklinga</a:t>
            </a:r>
            <a:r>
              <a:rPr lang="en-US" dirty="0"/>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Faraldsfræði</a:t>
            </a:r>
          </a:p>
        </p:txBody>
      </p:sp>
      <p:sp>
        <p:nvSpPr>
          <p:cNvPr id="3" name="Content Placeholder 2"/>
          <p:cNvSpPr>
            <a:spLocks noGrp="1"/>
          </p:cNvSpPr>
          <p:nvPr>
            <p:ph idx="1"/>
          </p:nvPr>
        </p:nvSpPr>
        <p:spPr/>
        <p:txBody>
          <a:bodyPr>
            <a:normAutofit fontScale="92500" lnSpcReduction="10000"/>
          </a:bodyPr>
          <a:lstStyle/>
          <a:p>
            <a:r>
              <a:rPr lang="en-US" dirty="0" err="1"/>
              <a:t>Algengur</a:t>
            </a:r>
            <a:r>
              <a:rPr lang="en-US" dirty="0"/>
              <a:t> </a:t>
            </a:r>
            <a:r>
              <a:rPr lang="en-US" dirty="0" err="1"/>
              <a:t>sjúkdómur</a:t>
            </a:r>
            <a:endParaRPr lang="en-US" dirty="0"/>
          </a:p>
          <a:p>
            <a:r>
              <a:rPr lang="en-US" dirty="0"/>
              <a:t>0.5-1% </a:t>
            </a:r>
            <a:r>
              <a:rPr lang="en-US" dirty="0" err="1"/>
              <a:t>fólks</a:t>
            </a:r>
            <a:r>
              <a:rPr lang="en-US" dirty="0"/>
              <a:t> í </a:t>
            </a:r>
            <a:r>
              <a:rPr lang="en-US" dirty="0" err="1"/>
              <a:t>vissum</a:t>
            </a:r>
            <a:r>
              <a:rPr lang="en-US" dirty="0"/>
              <a:t> </a:t>
            </a:r>
            <a:r>
              <a:rPr lang="en-US" dirty="0" err="1"/>
              <a:t>heimshlutum</a:t>
            </a:r>
            <a:r>
              <a:rPr lang="en-US" dirty="0"/>
              <a:t> </a:t>
            </a:r>
            <a:r>
              <a:rPr lang="en-US" dirty="0" err="1"/>
              <a:t>hafa</a:t>
            </a:r>
            <a:r>
              <a:rPr lang="en-US" dirty="0"/>
              <a:t> Celiac </a:t>
            </a:r>
            <a:r>
              <a:rPr lang="en-US" dirty="0" err="1"/>
              <a:t>sjúkdóm</a:t>
            </a:r>
            <a:r>
              <a:rPr lang="en-US" dirty="0"/>
              <a:t> </a:t>
            </a:r>
          </a:p>
          <a:p>
            <a:r>
              <a:rPr lang="en-US" dirty="0" err="1"/>
              <a:t>Algengur</a:t>
            </a:r>
            <a:r>
              <a:rPr lang="en-US" dirty="0"/>
              <a:t> í </a:t>
            </a:r>
            <a:r>
              <a:rPr lang="en-US" dirty="0" err="1"/>
              <a:t>Evrópu</a:t>
            </a:r>
            <a:r>
              <a:rPr lang="en-US" dirty="0"/>
              <a:t> og </a:t>
            </a:r>
            <a:r>
              <a:rPr lang="en-US" dirty="0" err="1"/>
              <a:t>Bandaríkjunum</a:t>
            </a:r>
            <a:endParaRPr lang="en-US" dirty="0"/>
          </a:p>
          <a:p>
            <a:pPr lvl="1"/>
            <a:r>
              <a:rPr lang="en-US" dirty="0" err="1"/>
              <a:t>Algengi</a:t>
            </a:r>
            <a:r>
              <a:rPr lang="en-US" dirty="0"/>
              <a:t> </a:t>
            </a:r>
            <a:r>
              <a:rPr lang="en-US" dirty="0" err="1"/>
              <a:t>meðal</a:t>
            </a:r>
            <a:r>
              <a:rPr lang="en-US" dirty="0"/>
              <a:t> </a:t>
            </a:r>
            <a:r>
              <a:rPr lang="en-US" dirty="0" err="1"/>
              <a:t>barna</a:t>
            </a:r>
            <a:r>
              <a:rPr lang="en-US" dirty="0"/>
              <a:t> er 1:80 </a:t>
            </a:r>
            <a:r>
              <a:rPr lang="en-US" dirty="0" err="1"/>
              <a:t>til</a:t>
            </a:r>
            <a:r>
              <a:rPr lang="en-US" dirty="0"/>
              <a:t> 1:300 </a:t>
            </a:r>
            <a:r>
              <a:rPr lang="en-US" dirty="0" err="1"/>
              <a:t>börnum</a:t>
            </a:r>
            <a:r>
              <a:rPr lang="en-US" dirty="0"/>
              <a:t> </a:t>
            </a:r>
          </a:p>
          <a:p>
            <a:r>
              <a:rPr lang="en-US" dirty="0" err="1"/>
              <a:t>Kvenkyns</a:t>
            </a:r>
            <a:r>
              <a:rPr lang="en-US" dirty="0"/>
              <a:t> </a:t>
            </a:r>
            <a:r>
              <a:rPr lang="en-US" dirty="0" err="1"/>
              <a:t>einstaklingar</a:t>
            </a:r>
            <a:r>
              <a:rPr lang="en-US" dirty="0"/>
              <a:t> um </a:t>
            </a:r>
            <a:r>
              <a:rPr lang="en-US" dirty="0" err="1"/>
              <a:t>tvöfalt</a:t>
            </a:r>
            <a:r>
              <a:rPr lang="en-US" dirty="0"/>
              <a:t> </a:t>
            </a:r>
            <a:r>
              <a:rPr lang="en-US" dirty="0" err="1"/>
              <a:t>líklegri</a:t>
            </a:r>
            <a:r>
              <a:rPr lang="en-US" dirty="0"/>
              <a:t> en </a:t>
            </a:r>
            <a:r>
              <a:rPr lang="en-US" dirty="0" err="1"/>
              <a:t>karlkyns</a:t>
            </a:r>
            <a:r>
              <a:rPr lang="en-US" dirty="0"/>
              <a:t> </a:t>
            </a:r>
            <a:r>
              <a:rPr lang="en-US" dirty="0" err="1"/>
              <a:t>einstaklingar</a:t>
            </a:r>
            <a:r>
              <a:rPr lang="en-US" dirty="0"/>
              <a:t> </a:t>
            </a:r>
            <a:r>
              <a:rPr lang="en-US" dirty="0" err="1"/>
              <a:t>að</a:t>
            </a:r>
            <a:r>
              <a:rPr lang="en-US" dirty="0"/>
              <a:t> </a:t>
            </a:r>
            <a:r>
              <a:rPr lang="en-US" dirty="0" err="1"/>
              <a:t>fá</a:t>
            </a:r>
            <a:r>
              <a:rPr lang="en-US" dirty="0"/>
              <a:t> </a:t>
            </a:r>
            <a:r>
              <a:rPr lang="en-US" dirty="0" err="1"/>
              <a:t>sjúkdóminn</a:t>
            </a:r>
            <a:endParaRPr lang="en-US" dirty="0"/>
          </a:p>
          <a:p>
            <a:r>
              <a:rPr lang="en-US" dirty="0"/>
              <a:t>Celiac </a:t>
            </a:r>
            <a:r>
              <a:rPr lang="en-US" dirty="0" err="1"/>
              <a:t>sjúkdómur</a:t>
            </a:r>
            <a:r>
              <a:rPr lang="en-US" dirty="0"/>
              <a:t> </a:t>
            </a:r>
            <a:r>
              <a:rPr lang="en-US" dirty="0" err="1"/>
              <a:t>er</a:t>
            </a:r>
            <a:r>
              <a:rPr lang="en-US" dirty="0"/>
              <a:t> </a:t>
            </a:r>
            <a:r>
              <a:rPr lang="en-US" dirty="0" err="1"/>
              <a:t>einnig</a:t>
            </a:r>
            <a:r>
              <a:rPr lang="en-US" dirty="0"/>
              <a:t> </a:t>
            </a:r>
            <a:r>
              <a:rPr lang="en-US" dirty="0" err="1"/>
              <a:t>algengur</a:t>
            </a:r>
            <a:r>
              <a:rPr lang="en-US" dirty="0"/>
              <a:t> </a:t>
            </a:r>
            <a:r>
              <a:rPr lang="en-US" dirty="0" err="1"/>
              <a:t>meðal</a:t>
            </a:r>
            <a:r>
              <a:rPr lang="en-US" dirty="0"/>
              <a:t> </a:t>
            </a:r>
            <a:r>
              <a:rPr lang="en-US" dirty="0" err="1"/>
              <a:t>fólks</a:t>
            </a:r>
            <a:r>
              <a:rPr lang="en-US" dirty="0"/>
              <a:t> </a:t>
            </a:r>
            <a:r>
              <a:rPr lang="en-US" dirty="0" err="1"/>
              <a:t>sem</a:t>
            </a:r>
            <a:r>
              <a:rPr lang="en-US" dirty="0"/>
              <a:t> </a:t>
            </a:r>
            <a:r>
              <a:rPr lang="en-US" dirty="0" err="1"/>
              <a:t>ekki</a:t>
            </a:r>
            <a:r>
              <a:rPr lang="en-US" dirty="0"/>
              <a:t> </a:t>
            </a:r>
            <a:r>
              <a:rPr lang="en-US" dirty="0" err="1"/>
              <a:t>er</a:t>
            </a:r>
            <a:r>
              <a:rPr lang="en-US" dirty="0"/>
              <a:t> </a:t>
            </a:r>
            <a:r>
              <a:rPr lang="en-US" dirty="0" err="1"/>
              <a:t>af</a:t>
            </a:r>
            <a:r>
              <a:rPr lang="en-US" dirty="0"/>
              <a:t> </a:t>
            </a:r>
            <a:r>
              <a:rPr lang="en-US" dirty="0" err="1"/>
              <a:t>Evrópskum</a:t>
            </a:r>
            <a:r>
              <a:rPr lang="en-US" dirty="0"/>
              <a:t> </a:t>
            </a:r>
            <a:r>
              <a:rPr lang="en-US" dirty="0" err="1"/>
              <a:t>uppruna</a:t>
            </a:r>
            <a:r>
              <a:rPr lang="en-US" dirty="0"/>
              <a:t> </a:t>
            </a:r>
            <a:r>
              <a:rPr lang="en-US" dirty="0" err="1"/>
              <a:t>þ.m.t</a:t>
            </a:r>
            <a:r>
              <a:rPr lang="en-US" dirty="0"/>
              <a:t>. N-</a:t>
            </a:r>
            <a:r>
              <a:rPr lang="en-US" dirty="0" err="1"/>
              <a:t>Afríku</a:t>
            </a:r>
            <a:r>
              <a:rPr lang="en-US" dirty="0"/>
              <a:t>, </a:t>
            </a:r>
            <a:r>
              <a:rPr lang="en-US" dirty="0" err="1"/>
              <a:t>Mið-Austurlöndum</a:t>
            </a:r>
            <a:r>
              <a:rPr lang="en-US" dirty="0"/>
              <a:t> </a:t>
            </a:r>
            <a:r>
              <a:rPr lang="en-US" dirty="0" err="1"/>
              <a:t>og</a:t>
            </a:r>
            <a:r>
              <a:rPr lang="en-US" dirty="0"/>
              <a:t> S-</a:t>
            </a:r>
            <a:r>
              <a:rPr lang="en-US" dirty="0" err="1"/>
              <a:t>Asíu</a:t>
            </a:r>
            <a:r>
              <a:rPr lang="en-US" dirty="0"/>
              <a:t> </a:t>
            </a:r>
          </a:p>
          <a:p>
            <a:r>
              <a:rPr lang="en-US" dirty="0"/>
              <a:t>Human Leukocyte Antigen (HLA) </a:t>
            </a:r>
            <a:r>
              <a:rPr lang="en-US" dirty="0" err="1"/>
              <a:t>genotýpur</a:t>
            </a:r>
            <a:r>
              <a:rPr lang="en-US" dirty="0"/>
              <a:t> </a:t>
            </a:r>
            <a:r>
              <a:rPr lang="en-US" dirty="0" err="1"/>
              <a:t>útsetja</a:t>
            </a:r>
            <a:r>
              <a:rPr lang="en-US" dirty="0"/>
              <a:t> </a:t>
            </a:r>
            <a:r>
              <a:rPr lang="en-US" dirty="0" err="1"/>
              <a:t>fyrir</a:t>
            </a:r>
            <a:r>
              <a:rPr lang="en-US" dirty="0"/>
              <a:t> </a:t>
            </a:r>
            <a:r>
              <a:rPr lang="en-US" dirty="0" err="1"/>
              <a:t>sjúkdómi</a:t>
            </a:r>
            <a:r>
              <a:rPr lang="en-US" dirty="0"/>
              <a:t> </a:t>
            </a:r>
            <a:r>
              <a:rPr lang="en-US" dirty="0" err="1"/>
              <a:t>meðal</a:t>
            </a:r>
            <a:r>
              <a:rPr lang="en-US" dirty="0"/>
              <a:t> </a:t>
            </a:r>
            <a:r>
              <a:rPr lang="en-US" dirty="0" err="1"/>
              <a:t>þeirra</a:t>
            </a:r>
            <a:r>
              <a:rPr lang="en-US" dirty="0"/>
              <a:t> </a:t>
            </a:r>
            <a:r>
              <a:rPr lang="en-US" dirty="0" err="1"/>
              <a:t>sem</a:t>
            </a:r>
            <a:r>
              <a:rPr lang="en-US" dirty="0"/>
              <a:t> </a:t>
            </a:r>
            <a:r>
              <a:rPr lang="en-US" dirty="0" err="1"/>
              <a:t>eru</a:t>
            </a:r>
            <a:r>
              <a:rPr lang="en-US" dirty="0"/>
              <a:t> </a:t>
            </a:r>
            <a:r>
              <a:rPr lang="en-US" dirty="0" err="1"/>
              <a:t>útsettir</a:t>
            </a:r>
            <a:r>
              <a:rPr lang="en-US" dirty="0"/>
              <a:t> </a:t>
            </a:r>
            <a:r>
              <a:rPr lang="en-US" dirty="0" err="1"/>
              <a:t>fyrir</a:t>
            </a:r>
            <a:r>
              <a:rPr lang="en-US" dirty="0"/>
              <a:t> </a:t>
            </a:r>
            <a:r>
              <a:rPr lang="en-US" dirty="0" err="1"/>
              <a:t>gluteni</a:t>
            </a:r>
            <a:endParaRPr lang="en-US" dirty="0"/>
          </a:p>
          <a:p>
            <a:endParaRPr lang="is-I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Áhættuhópar </a:t>
            </a:r>
          </a:p>
        </p:txBody>
      </p:sp>
      <p:sp>
        <p:nvSpPr>
          <p:cNvPr id="3" name="Content Placeholder 2"/>
          <p:cNvSpPr>
            <a:spLocks noGrp="1"/>
          </p:cNvSpPr>
          <p:nvPr>
            <p:ph idx="1"/>
          </p:nvPr>
        </p:nvSpPr>
        <p:spPr/>
        <p:txBody>
          <a:bodyPr>
            <a:normAutofit fontScale="92500" lnSpcReduction="10000"/>
          </a:bodyPr>
          <a:lstStyle/>
          <a:p>
            <a:r>
              <a:rPr lang="is-IS" dirty="0"/>
              <a:t>1. og 2. gráðu ættingjar einstaklings með </a:t>
            </a:r>
            <a:r>
              <a:rPr lang="is-IS" dirty="0" err="1"/>
              <a:t>celiac</a:t>
            </a:r>
            <a:r>
              <a:rPr lang="is-IS" dirty="0"/>
              <a:t> sjúkdóm</a:t>
            </a:r>
          </a:p>
          <a:p>
            <a:r>
              <a:rPr lang="is-IS" dirty="0" err="1"/>
              <a:t>Down</a:t>
            </a:r>
            <a:r>
              <a:rPr lang="is-IS" dirty="0"/>
              <a:t> </a:t>
            </a:r>
            <a:r>
              <a:rPr lang="is-IS" dirty="0" err="1"/>
              <a:t>syndrome</a:t>
            </a:r>
            <a:endParaRPr lang="is-IS" dirty="0"/>
          </a:p>
          <a:p>
            <a:r>
              <a:rPr lang="is-IS" dirty="0"/>
              <a:t>DM týpa 1</a:t>
            </a:r>
          </a:p>
          <a:p>
            <a:r>
              <a:rPr lang="is-IS" dirty="0" err="1"/>
              <a:t>Immunoglobulin</a:t>
            </a:r>
            <a:r>
              <a:rPr lang="is-IS" dirty="0"/>
              <a:t> A (</a:t>
            </a:r>
            <a:r>
              <a:rPr lang="is-IS" dirty="0" err="1"/>
              <a:t>IgA</a:t>
            </a:r>
            <a:r>
              <a:rPr lang="is-IS" dirty="0"/>
              <a:t>) skortur</a:t>
            </a:r>
          </a:p>
          <a:p>
            <a:r>
              <a:rPr lang="is-IS" dirty="0" err="1"/>
              <a:t>Autoimmune</a:t>
            </a:r>
            <a:r>
              <a:rPr lang="is-IS" dirty="0"/>
              <a:t> </a:t>
            </a:r>
            <a:r>
              <a:rPr lang="is-IS" dirty="0" err="1"/>
              <a:t>thyroiditis</a:t>
            </a:r>
            <a:endParaRPr lang="is-IS" dirty="0"/>
          </a:p>
          <a:p>
            <a:r>
              <a:rPr lang="is-IS" dirty="0" err="1"/>
              <a:t>Turner</a:t>
            </a:r>
            <a:r>
              <a:rPr lang="is-IS" dirty="0"/>
              <a:t> </a:t>
            </a:r>
            <a:r>
              <a:rPr lang="is-IS" dirty="0" err="1"/>
              <a:t>syndrome</a:t>
            </a:r>
            <a:endParaRPr lang="is-IS" dirty="0"/>
          </a:p>
          <a:p>
            <a:r>
              <a:rPr lang="is-IS" dirty="0"/>
              <a:t>Williams </a:t>
            </a:r>
            <a:r>
              <a:rPr lang="is-IS" dirty="0" err="1"/>
              <a:t>syndrome</a:t>
            </a:r>
            <a:endParaRPr lang="is-IS" dirty="0"/>
          </a:p>
          <a:p>
            <a:r>
              <a:rPr lang="is-IS" dirty="0" err="1"/>
              <a:t>Juvenile</a:t>
            </a:r>
            <a:r>
              <a:rPr lang="is-IS" dirty="0"/>
              <a:t> </a:t>
            </a:r>
            <a:r>
              <a:rPr lang="is-IS" dirty="0" err="1"/>
              <a:t>chronic</a:t>
            </a:r>
            <a:r>
              <a:rPr lang="is-IS" dirty="0"/>
              <a:t> </a:t>
            </a:r>
            <a:r>
              <a:rPr lang="is-IS" dirty="0" err="1"/>
              <a:t>arthritis</a:t>
            </a:r>
            <a:endParaRPr lang="is-IS" dirty="0"/>
          </a:p>
          <a:p>
            <a:r>
              <a:rPr lang="is-IS" dirty="0"/>
              <a:t>Áhætta aukin um 3-10 falt sbr. við fólk almennt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Vefjaflokkun og erfðir</a:t>
            </a:r>
          </a:p>
        </p:txBody>
      </p:sp>
      <p:sp>
        <p:nvSpPr>
          <p:cNvPr id="3" name="Content Placeholder 2"/>
          <p:cNvSpPr>
            <a:spLocks noGrp="1"/>
          </p:cNvSpPr>
          <p:nvPr>
            <p:ph idx="1"/>
          </p:nvPr>
        </p:nvSpPr>
        <p:spPr/>
        <p:txBody>
          <a:bodyPr>
            <a:normAutofit/>
          </a:bodyPr>
          <a:lstStyle/>
          <a:p>
            <a:r>
              <a:rPr lang="en-US" dirty="0" err="1"/>
              <a:t>Yfir</a:t>
            </a:r>
            <a:r>
              <a:rPr lang="en-US" dirty="0"/>
              <a:t> 99 % </a:t>
            </a:r>
            <a:r>
              <a:rPr lang="en-US" dirty="0" err="1"/>
              <a:t>einstaklinga</a:t>
            </a:r>
            <a:r>
              <a:rPr lang="en-US" dirty="0"/>
              <a:t> með celiac </a:t>
            </a:r>
            <a:r>
              <a:rPr lang="en-US" dirty="0" err="1"/>
              <a:t>sjúkdóm</a:t>
            </a:r>
            <a:r>
              <a:rPr lang="en-US" dirty="0"/>
              <a:t> </a:t>
            </a:r>
            <a:r>
              <a:rPr lang="en-US" dirty="0" err="1"/>
              <a:t>hafa</a:t>
            </a:r>
            <a:r>
              <a:rPr lang="en-US" dirty="0"/>
              <a:t> HLA DR3-DQ2 og/e</a:t>
            </a:r>
            <a:r>
              <a:rPr lang="is-IS" dirty="0" err="1"/>
              <a:t>ða</a:t>
            </a:r>
            <a:r>
              <a:rPr lang="is-IS" dirty="0"/>
              <a:t> </a:t>
            </a:r>
            <a:r>
              <a:rPr lang="en-US" dirty="0"/>
              <a:t>DR4-DQ8 </a:t>
            </a:r>
            <a:r>
              <a:rPr lang="en-US" dirty="0" err="1"/>
              <a:t>vefjaflokkun</a:t>
            </a:r>
            <a:endParaRPr lang="en-US" dirty="0"/>
          </a:p>
          <a:p>
            <a:r>
              <a:rPr lang="en-US" dirty="0"/>
              <a:t>Um 40 % </a:t>
            </a:r>
            <a:r>
              <a:rPr lang="en-US" dirty="0" err="1"/>
              <a:t>af</a:t>
            </a:r>
            <a:r>
              <a:rPr lang="en-US" dirty="0"/>
              <a:t> </a:t>
            </a:r>
            <a:r>
              <a:rPr lang="en-US" dirty="0" err="1"/>
              <a:t>fólki</a:t>
            </a:r>
            <a:r>
              <a:rPr lang="en-US" dirty="0"/>
              <a:t> </a:t>
            </a:r>
            <a:r>
              <a:rPr lang="en-US" dirty="0" err="1"/>
              <a:t>almennt</a:t>
            </a:r>
            <a:r>
              <a:rPr lang="en-US" dirty="0"/>
              <a:t> </a:t>
            </a:r>
            <a:r>
              <a:rPr lang="en-US" dirty="0" err="1"/>
              <a:t>hefur</a:t>
            </a:r>
            <a:r>
              <a:rPr lang="en-US" dirty="0"/>
              <a:t> DR3-DQ2 og/e</a:t>
            </a:r>
            <a:r>
              <a:rPr lang="is-IS" dirty="0" err="1"/>
              <a:t>ða</a:t>
            </a:r>
            <a:r>
              <a:rPr lang="is-IS" dirty="0"/>
              <a:t> </a:t>
            </a:r>
            <a:r>
              <a:rPr lang="en-US" dirty="0"/>
              <a:t>DR4-DQ8 </a:t>
            </a:r>
            <a:r>
              <a:rPr lang="en-US" dirty="0" err="1"/>
              <a:t>vefjaflokkun</a:t>
            </a:r>
            <a:endParaRPr lang="en-US" dirty="0"/>
          </a:p>
          <a:p>
            <a:r>
              <a:rPr lang="en-US" dirty="0"/>
              <a:t> Homozygote </a:t>
            </a:r>
            <a:r>
              <a:rPr lang="en-US" dirty="0" err="1"/>
              <a:t>einstaklingar</a:t>
            </a:r>
            <a:r>
              <a:rPr lang="en-US" dirty="0"/>
              <a:t> </a:t>
            </a:r>
            <a:r>
              <a:rPr lang="en-US" dirty="0" err="1"/>
              <a:t>fyrir</a:t>
            </a:r>
            <a:r>
              <a:rPr lang="en-US" dirty="0"/>
              <a:t> DR3-DQ2 </a:t>
            </a:r>
            <a:r>
              <a:rPr lang="en-US" dirty="0" err="1"/>
              <a:t>eru</a:t>
            </a:r>
            <a:r>
              <a:rPr lang="en-US" dirty="0"/>
              <a:t> í </a:t>
            </a:r>
            <a:r>
              <a:rPr lang="en-US" dirty="0" err="1"/>
              <a:t>mestri</a:t>
            </a:r>
            <a:r>
              <a:rPr lang="en-US" dirty="0"/>
              <a:t> </a:t>
            </a:r>
            <a:r>
              <a:rPr lang="en-US" dirty="0" err="1"/>
              <a:t>áhættu</a:t>
            </a:r>
            <a:r>
              <a:rPr lang="en-US" dirty="0"/>
              <a:t> á </a:t>
            </a:r>
            <a:r>
              <a:rPr lang="en-US" dirty="0" err="1"/>
              <a:t>að</a:t>
            </a:r>
            <a:r>
              <a:rPr lang="en-US" dirty="0"/>
              <a:t> </a:t>
            </a:r>
            <a:r>
              <a:rPr lang="en-US" dirty="0" err="1"/>
              <a:t>fá</a:t>
            </a:r>
            <a:r>
              <a:rPr lang="en-US" dirty="0"/>
              <a:t> celiac </a:t>
            </a:r>
            <a:r>
              <a:rPr lang="en-US" dirty="0" err="1"/>
              <a:t>sjúkdóm</a:t>
            </a:r>
            <a:r>
              <a:rPr lang="en-US" dirty="0"/>
              <a:t> </a:t>
            </a:r>
          </a:p>
          <a:p>
            <a:r>
              <a:rPr lang="en-US" dirty="0" err="1"/>
              <a:t>Nauðsynlegt</a:t>
            </a:r>
            <a:r>
              <a:rPr lang="en-US" dirty="0"/>
              <a:t> </a:t>
            </a:r>
            <a:r>
              <a:rPr lang="en-US" dirty="0" err="1"/>
              <a:t>að</a:t>
            </a:r>
            <a:r>
              <a:rPr lang="en-US" dirty="0"/>
              <a:t> </a:t>
            </a:r>
            <a:r>
              <a:rPr lang="en-US" dirty="0" err="1"/>
              <a:t>hafa</a:t>
            </a:r>
            <a:r>
              <a:rPr lang="en-US" dirty="0"/>
              <a:t> </a:t>
            </a:r>
            <a:r>
              <a:rPr lang="en-US" dirty="0" err="1"/>
              <a:t>annað</a:t>
            </a:r>
            <a:r>
              <a:rPr lang="en-US" dirty="0"/>
              <a:t> </a:t>
            </a:r>
            <a:r>
              <a:rPr lang="en-US" dirty="0" err="1"/>
              <a:t>hvort</a:t>
            </a:r>
            <a:r>
              <a:rPr lang="en-US" dirty="0"/>
              <a:t> HLA-DQ2 </a:t>
            </a:r>
            <a:r>
              <a:rPr lang="en-US" dirty="0" err="1"/>
              <a:t>eða</a:t>
            </a:r>
            <a:r>
              <a:rPr lang="en-US" dirty="0"/>
              <a:t> DQ8 </a:t>
            </a:r>
            <a:r>
              <a:rPr lang="en-US" dirty="0" err="1"/>
              <a:t>genotýpu</a:t>
            </a:r>
            <a:r>
              <a:rPr lang="en-US" dirty="0"/>
              <a:t> </a:t>
            </a:r>
            <a:r>
              <a:rPr lang="en-US" dirty="0" err="1"/>
              <a:t>til</a:t>
            </a:r>
            <a:r>
              <a:rPr lang="en-US" dirty="0"/>
              <a:t> </a:t>
            </a:r>
            <a:r>
              <a:rPr lang="en-US" dirty="0" err="1"/>
              <a:t>þess</a:t>
            </a:r>
            <a:r>
              <a:rPr lang="en-US" dirty="0"/>
              <a:t> </a:t>
            </a:r>
            <a:r>
              <a:rPr lang="en-US" dirty="0" err="1"/>
              <a:t>að</a:t>
            </a:r>
            <a:r>
              <a:rPr lang="en-US" dirty="0"/>
              <a:t> </a:t>
            </a:r>
            <a:r>
              <a:rPr lang="en-US" dirty="0" err="1"/>
              <a:t>fá</a:t>
            </a:r>
            <a:r>
              <a:rPr lang="en-US" dirty="0"/>
              <a:t> celiac </a:t>
            </a:r>
            <a:r>
              <a:rPr lang="en-US" dirty="0" err="1"/>
              <a:t>sjúkdóm</a:t>
            </a:r>
            <a:r>
              <a:rPr lang="en-US" dirty="0"/>
              <a:t> </a:t>
            </a:r>
            <a:r>
              <a:rPr lang="en-US" dirty="0" err="1"/>
              <a:t>en</a:t>
            </a:r>
            <a:r>
              <a:rPr lang="en-US" dirty="0"/>
              <a:t> ekki </a:t>
            </a:r>
            <a:r>
              <a:rPr lang="en-US" dirty="0" err="1"/>
              <a:t>gefið</a:t>
            </a:r>
            <a:r>
              <a:rPr lang="en-US" dirty="0"/>
              <a:t> </a:t>
            </a:r>
            <a:r>
              <a:rPr lang="en-US" dirty="0" err="1"/>
              <a:t>að</a:t>
            </a:r>
            <a:r>
              <a:rPr lang="en-US" dirty="0"/>
              <a:t> </a:t>
            </a:r>
            <a:r>
              <a:rPr lang="en-US" dirty="0" err="1"/>
              <a:t>viðkomandi</a:t>
            </a:r>
            <a:r>
              <a:rPr lang="en-US" dirty="0"/>
              <a:t> </a:t>
            </a:r>
            <a:r>
              <a:rPr lang="en-US" dirty="0" err="1"/>
              <a:t>fái</a:t>
            </a:r>
            <a:r>
              <a:rPr lang="en-US" dirty="0"/>
              <a:t> </a:t>
            </a:r>
            <a:r>
              <a:rPr lang="en-US" dirty="0" err="1"/>
              <a:t>sjúkdóminn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2378" y="1169773"/>
            <a:ext cx="6619243" cy="2870161"/>
          </a:xfrm>
        </p:spPr>
        <p:txBody>
          <a:bodyPr anchor="b">
            <a:normAutofit/>
          </a:bodyPr>
          <a:lstStyle/>
          <a:p>
            <a:pPr algn="ctr"/>
            <a:r>
              <a:rPr lang="is-IS" dirty="0">
                <a:solidFill>
                  <a:schemeClr val="tx1"/>
                </a:solidFill>
              </a:rPr>
              <a:t>Starfrænir </a:t>
            </a:r>
            <a:r>
              <a:rPr lang="is-IS" dirty="0" err="1">
                <a:solidFill>
                  <a:schemeClr val="tx1"/>
                </a:solidFill>
              </a:rPr>
              <a:t>verkjakvillar</a:t>
            </a:r>
            <a:r>
              <a:rPr lang="is-IS" dirty="0">
                <a:solidFill>
                  <a:schemeClr val="tx1"/>
                </a:solidFill>
              </a:rPr>
              <a:t> í </a:t>
            </a:r>
            <a:r>
              <a:rPr lang="is-IS" dirty="0" err="1">
                <a:solidFill>
                  <a:schemeClr val="tx1"/>
                </a:solidFill>
              </a:rPr>
              <a:t>meltingarvegi</a:t>
            </a:r>
            <a:endParaRPr lang="is-IS" dirty="0">
              <a:solidFill>
                <a:schemeClr val="tx1"/>
              </a:solidFill>
            </a:endParaRPr>
          </a:p>
        </p:txBody>
      </p:sp>
      <p:sp>
        <p:nvSpPr>
          <p:cNvPr id="3" name="Subtitle 2"/>
          <p:cNvSpPr>
            <a:spLocks noGrp="1"/>
          </p:cNvSpPr>
          <p:nvPr>
            <p:ph type="subTitle" idx="1"/>
          </p:nvPr>
        </p:nvSpPr>
        <p:spPr>
          <a:xfrm>
            <a:off x="1262378" y="4293441"/>
            <a:ext cx="6619243" cy="1234148"/>
          </a:xfrm>
        </p:spPr>
        <p:txBody>
          <a:bodyPr>
            <a:normAutofit/>
          </a:bodyPr>
          <a:lstStyle/>
          <a:p>
            <a:pPr algn="ctr"/>
            <a:endParaRPr lang="is-IS" sz="1700" dirty="0"/>
          </a:p>
        </p:txBody>
      </p:sp>
    </p:spTree>
    <p:extLst>
      <p:ext uri="{BB962C8B-B14F-4D97-AF65-F5344CB8AC3E}">
        <p14:creationId xmlns:p14="http://schemas.microsoft.com/office/powerpoint/2010/main" xmlns="" val="831536335"/>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2E3733-5C52-48DF-BD8A-A72C512B4A7D}"/>
              </a:ext>
            </a:extLst>
          </p:cNvPr>
          <p:cNvSpPr>
            <a:spLocks noGrp="1"/>
          </p:cNvSpPr>
          <p:nvPr>
            <p:ph type="title"/>
          </p:nvPr>
        </p:nvSpPr>
        <p:spPr/>
        <p:txBody>
          <a:bodyPr/>
          <a:lstStyle/>
          <a:p>
            <a:r>
              <a:rPr lang="is-IS" dirty="0"/>
              <a:t>Aðrir mikilvægir þættir</a:t>
            </a:r>
            <a:endParaRPr lang="en-US" dirty="0"/>
          </a:p>
        </p:txBody>
      </p:sp>
      <p:sp>
        <p:nvSpPr>
          <p:cNvPr id="3" name="Content Placeholder 2">
            <a:extLst>
              <a:ext uri="{FF2B5EF4-FFF2-40B4-BE49-F238E27FC236}">
                <a16:creationId xmlns:a16="http://schemas.microsoft.com/office/drawing/2014/main" xmlns="" id="{035E52F7-DC9B-4513-90B2-4AE9B5AF4239}"/>
              </a:ext>
            </a:extLst>
          </p:cNvPr>
          <p:cNvSpPr>
            <a:spLocks noGrp="1"/>
          </p:cNvSpPr>
          <p:nvPr>
            <p:ph idx="1"/>
          </p:nvPr>
        </p:nvSpPr>
        <p:spPr/>
        <p:txBody>
          <a:bodyPr/>
          <a:lstStyle/>
          <a:p>
            <a:r>
              <a:rPr lang="en-US" dirty="0" err="1"/>
              <a:t>Önnur</a:t>
            </a:r>
            <a:r>
              <a:rPr lang="en-US" dirty="0"/>
              <a:t> gen </a:t>
            </a:r>
            <a:r>
              <a:rPr lang="en-US" dirty="0" err="1"/>
              <a:t>talin</a:t>
            </a:r>
            <a:r>
              <a:rPr lang="en-US" dirty="0"/>
              <a:t> </a:t>
            </a:r>
            <a:r>
              <a:rPr lang="en-US" dirty="0" err="1"/>
              <a:t>skipta</a:t>
            </a:r>
            <a:r>
              <a:rPr lang="en-US" dirty="0"/>
              <a:t> </a:t>
            </a:r>
            <a:r>
              <a:rPr lang="en-US" dirty="0" err="1"/>
              <a:t>máli</a:t>
            </a:r>
            <a:endParaRPr lang="en-US" dirty="0"/>
          </a:p>
          <a:p>
            <a:pPr marL="0" indent="0">
              <a:buNone/>
            </a:pPr>
            <a:endParaRPr lang="en-US" dirty="0"/>
          </a:p>
          <a:p>
            <a:r>
              <a:rPr lang="en-US" dirty="0" err="1"/>
              <a:t>Áreiti</a:t>
            </a:r>
            <a:r>
              <a:rPr lang="en-US" dirty="0"/>
              <a:t> í </a:t>
            </a:r>
            <a:r>
              <a:rPr lang="en-US" dirty="0" err="1"/>
              <a:t>umhverfinu</a:t>
            </a:r>
            <a:r>
              <a:rPr lang="en-US" dirty="0"/>
              <a:t> </a:t>
            </a:r>
            <a:r>
              <a:rPr lang="en-US" dirty="0" err="1"/>
              <a:t>getur</a:t>
            </a:r>
            <a:r>
              <a:rPr lang="en-US" dirty="0"/>
              <a:t> </a:t>
            </a:r>
            <a:r>
              <a:rPr lang="en-US" dirty="0" err="1"/>
              <a:t>komið</a:t>
            </a:r>
            <a:r>
              <a:rPr lang="en-US" dirty="0"/>
              <a:t> </a:t>
            </a:r>
            <a:r>
              <a:rPr lang="en-US" dirty="0" err="1"/>
              <a:t>sjáfsónæmisviðbragði</a:t>
            </a:r>
            <a:r>
              <a:rPr lang="en-US" dirty="0"/>
              <a:t> </a:t>
            </a:r>
            <a:r>
              <a:rPr lang="en-US" dirty="0" err="1"/>
              <a:t>af</a:t>
            </a:r>
            <a:r>
              <a:rPr lang="en-US" dirty="0"/>
              <a:t> </a:t>
            </a:r>
            <a:r>
              <a:rPr lang="en-US" dirty="0" err="1"/>
              <a:t>stað</a:t>
            </a:r>
            <a:endParaRPr lang="en-US" dirty="0"/>
          </a:p>
          <a:p>
            <a:pPr lvl="1"/>
            <a:r>
              <a:rPr lang="en-US" dirty="0" err="1"/>
              <a:t>Fyrri</a:t>
            </a:r>
            <a:r>
              <a:rPr lang="en-US" dirty="0"/>
              <a:t> </a:t>
            </a:r>
            <a:r>
              <a:rPr lang="en-US" dirty="0" err="1"/>
              <a:t>iðrasýking</a:t>
            </a:r>
            <a:endParaRPr lang="en-US" dirty="0"/>
          </a:p>
          <a:p>
            <a:pPr lvl="2"/>
            <a:r>
              <a:rPr lang="en-US" dirty="0" err="1"/>
              <a:t>Rotaveira</a:t>
            </a:r>
            <a:endParaRPr lang="en-US" dirty="0"/>
          </a:p>
          <a:p>
            <a:pPr lvl="2"/>
            <a:r>
              <a:rPr lang="en-US" dirty="0" err="1"/>
              <a:t>Enteroveira</a:t>
            </a:r>
            <a:endParaRPr lang="en-US" dirty="0"/>
          </a:p>
          <a:p>
            <a:endParaRPr lang="en-US" dirty="0"/>
          </a:p>
          <a:p>
            <a:endParaRPr lang="en-US" dirty="0"/>
          </a:p>
        </p:txBody>
      </p:sp>
    </p:spTree>
    <p:extLst>
      <p:ext uri="{BB962C8B-B14F-4D97-AF65-F5344CB8AC3E}">
        <p14:creationId xmlns:p14="http://schemas.microsoft.com/office/powerpoint/2010/main" xmlns="" val="2572925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114500-D01A-404A-BC55-63C7BB89F264}"/>
              </a:ext>
            </a:extLst>
          </p:cNvPr>
          <p:cNvSpPr>
            <a:spLocks noGrp="1"/>
          </p:cNvSpPr>
          <p:nvPr>
            <p:ph type="title"/>
          </p:nvPr>
        </p:nvSpPr>
        <p:spPr/>
        <p:txBody>
          <a:bodyPr/>
          <a:lstStyle/>
          <a:p>
            <a:r>
              <a:rPr lang="is-IS" dirty="0"/>
              <a:t>Næring ungbarna</a:t>
            </a:r>
            <a:endParaRPr lang="en-US" dirty="0"/>
          </a:p>
        </p:txBody>
      </p:sp>
      <p:sp>
        <p:nvSpPr>
          <p:cNvPr id="3" name="Content Placeholder 2">
            <a:extLst>
              <a:ext uri="{FF2B5EF4-FFF2-40B4-BE49-F238E27FC236}">
                <a16:creationId xmlns:a16="http://schemas.microsoft.com/office/drawing/2014/main" xmlns="" id="{3F6B0F4D-98C6-4FA2-A8A3-C2051B364E8B}"/>
              </a:ext>
            </a:extLst>
          </p:cNvPr>
          <p:cNvSpPr>
            <a:spLocks noGrp="1"/>
          </p:cNvSpPr>
          <p:nvPr>
            <p:ph idx="1"/>
          </p:nvPr>
        </p:nvSpPr>
        <p:spPr/>
        <p:txBody>
          <a:bodyPr/>
          <a:lstStyle/>
          <a:p>
            <a:r>
              <a:rPr lang="is-IS" dirty="0"/>
              <a:t>Tímasetning á innleiðingu </a:t>
            </a:r>
            <a:r>
              <a:rPr lang="is-IS" dirty="0" err="1"/>
              <a:t>glutens</a:t>
            </a:r>
            <a:endParaRPr lang="is-IS" dirty="0"/>
          </a:p>
          <a:p>
            <a:pPr lvl="1"/>
            <a:r>
              <a:rPr lang="is-IS" dirty="0"/>
              <a:t>Æskilegt að gefa ekki </a:t>
            </a:r>
            <a:r>
              <a:rPr lang="is-IS" dirty="0" err="1"/>
              <a:t>gluten</a:t>
            </a:r>
            <a:r>
              <a:rPr lang="is-IS" dirty="0"/>
              <a:t> fyrir 4ra mánaða aldur eða mikið seinna en eftir 7 mánaða aldur</a:t>
            </a:r>
          </a:p>
          <a:p>
            <a:pPr lvl="1"/>
            <a:r>
              <a:rPr lang="is-IS" dirty="0"/>
              <a:t>Magn </a:t>
            </a:r>
            <a:r>
              <a:rPr lang="is-IS" dirty="0" err="1"/>
              <a:t>glutens</a:t>
            </a:r>
            <a:r>
              <a:rPr lang="is-IS" dirty="0"/>
              <a:t> getur skipt máli</a:t>
            </a:r>
          </a:p>
          <a:p>
            <a:pPr lvl="2"/>
            <a:r>
              <a:rPr lang="is-IS" dirty="0"/>
              <a:t>Því meira magn í fyrstu því meiri áhætta hjá erfðafræðilega </a:t>
            </a:r>
            <a:r>
              <a:rPr lang="is-IS" dirty="0" err="1"/>
              <a:t>útsettu</a:t>
            </a:r>
            <a:r>
              <a:rPr lang="is-IS" dirty="0"/>
              <a:t> barni</a:t>
            </a:r>
            <a:endParaRPr lang="en-US" dirty="0"/>
          </a:p>
        </p:txBody>
      </p:sp>
    </p:spTree>
    <p:extLst>
      <p:ext uri="{BB962C8B-B14F-4D97-AF65-F5344CB8AC3E}">
        <p14:creationId xmlns:p14="http://schemas.microsoft.com/office/powerpoint/2010/main" xmlns="" val="32802304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Áhrif á </a:t>
            </a:r>
            <a:r>
              <a:rPr lang="is-IS" dirty="0" err="1"/>
              <a:t>meltingarveg</a:t>
            </a:r>
            <a:endParaRPr lang="is-IS" dirty="0"/>
          </a:p>
        </p:txBody>
      </p:sp>
      <p:sp>
        <p:nvSpPr>
          <p:cNvPr id="3" name="Content Placeholder 2"/>
          <p:cNvSpPr>
            <a:spLocks noGrp="1"/>
          </p:cNvSpPr>
          <p:nvPr>
            <p:ph idx="1"/>
          </p:nvPr>
        </p:nvSpPr>
        <p:spPr/>
        <p:txBody>
          <a:bodyPr>
            <a:normAutofit/>
          </a:bodyPr>
          <a:lstStyle/>
          <a:p>
            <a:r>
              <a:rPr lang="is-IS" dirty="0"/>
              <a:t>Bólga í slímhúð </a:t>
            </a:r>
            <a:r>
              <a:rPr lang="is-IS" dirty="0" err="1"/>
              <a:t>proximal</a:t>
            </a:r>
            <a:r>
              <a:rPr lang="is-IS" dirty="0"/>
              <a:t> hluta smágirnis sem miðlað er af ónæmissvari gegnum </a:t>
            </a:r>
            <a:r>
              <a:rPr lang="is-IS" dirty="0" err="1"/>
              <a:t>gliadin-reactive</a:t>
            </a:r>
            <a:r>
              <a:rPr lang="is-IS" dirty="0"/>
              <a:t> </a:t>
            </a:r>
            <a:r>
              <a:rPr lang="is-IS" dirty="0" err="1"/>
              <a:t>T-frumur</a:t>
            </a:r>
            <a:endParaRPr lang="is-IS" dirty="0"/>
          </a:p>
          <a:p>
            <a:r>
              <a:rPr lang="is-IS" dirty="0" err="1"/>
              <a:t>Villous</a:t>
            </a:r>
            <a:r>
              <a:rPr lang="is-IS" dirty="0"/>
              <a:t> </a:t>
            </a:r>
            <a:r>
              <a:rPr lang="is-IS" dirty="0" err="1"/>
              <a:t>atrophy</a:t>
            </a:r>
            <a:endParaRPr lang="is-IS" dirty="0"/>
          </a:p>
          <a:p>
            <a:r>
              <a:rPr lang="is-IS" dirty="0" err="1"/>
              <a:t>Crypt</a:t>
            </a:r>
            <a:r>
              <a:rPr lang="is-IS" dirty="0"/>
              <a:t> </a:t>
            </a:r>
            <a:r>
              <a:rPr lang="is-IS" dirty="0" err="1"/>
              <a:t>hyperplasia</a:t>
            </a:r>
            <a:endParaRPr lang="is-IS" dirty="0"/>
          </a:p>
          <a:p>
            <a:endParaRPr lang="is-IS" dirty="0"/>
          </a:p>
          <a:p>
            <a:r>
              <a:rPr lang="is-IS" dirty="0"/>
              <a:t>Skert frásog </a:t>
            </a:r>
          </a:p>
          <a:p>
            <a:r>
              <a:rPr lang="is-IS" dirty="0"/>
              <a:t>Meltingaróþægindi</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BAB937-C29F-4E83-9E56-9F1C515DD5A7}"/>
              </a:ext>
            </a:extLst>
          </p:cNvPr>
          <p:cNvSpPr>
            <a:spLocks noGrp="1"/>
          </p:cNvSpPr>
          <p:nvPr>
            <p:ph type="title"/>
          </p:nvPr>
        </p:nvSpPr>
        <p:spPr/>
        <p:txBody>
          <a:bodyPr/>
          <a:lstStyle/>
          <a:p>
            <a:r>
              <a:rPr lang="is-IS" dirty="0"/>
              <a:t>Greining</a:t>
            </a:r>
            <a:endParaRPr lang="en-US" dirty="0"/>
          </a:p>
        </p:txBody>
      </p:sp>
      <p:sp>
        <p:nvSpPr>
          <p:cNvPr id="3" name="Content Placeholder 2">
            <a:extLst>
              <a:ext uri="{FF2B5EF4-FFF2-40B4-BE49-F238E27FC236}">
                <a16:creationId xmlns:a16="http://schemas.microsoft.com/office/drawing/2014/main" xmlns="" id="{51B9FB84-6989-4CCC-B001-74ED6C894839}"/>
              </a:ext>
            </a:extLst>
          </p:cNvPr>
          <p:cNvSpPr>
            <a:spLocks noGrp="1"/>
          </p:cNvSpPr>
          <p:nvPr>
            <p:ph idx="1"/>
          </p:nvPr>
        </p:nvSpPr>
        <p:spPr/>
        <p:txBody>
          <a:bodyPr/>
          <a:lstStyle/>
          <a:p>
            <a:r>
              <a:rPr lang="is-IS" dirty="0" err="1"/>
              <a:t>Celiac</a:t>
            </a:r>
            <a:r>
              <a:rPr lang="is-IS" dirty="0"/>
              <a:t> </a:t>
            </a:r>
            <a:r>
              <a:rPr lang="is-IS" dirty="0" err="1"/>
              <a:t>serology</a:t>
            </a:r>
            <a:endParaRPr lang="is-IS" dirty="0"/>
          </a:p>
          <a:p>
            <a:pPr lvl="1"/>
            <a:r>
              <a:rPr lang="is-IS" dirty="0"/>
              <a:t>Total </a:t>
            </a:r>
            <a:r>
              <a:rPr lang="is-IS" dirty="0" err="1"/>
              <a:t>IgA</a:t>
            </a:r>
            <a:r>
              <a:rPr lang="is-IS" dirty="0"/>
              <a:t> og </a:t>
            </a:r>
            <a:r>
              <a:rPr lang="is-IS" dirty="0" err="1"/>
              <a:t>Tissue</a:t>
            </a:r>
            <a:r>
              <a:rPr lang="is-IS" dirty="0"/>
              <a:t> </a:t>
            </a:r>
            <a:r>
              <a:rPr lang="is-IS" dirty="0" err="1"/>
              <a:t>Transglutaminase</a:t>
            </a:r>
            <a:r>
              <a:rPr lang="is-IS" dirty="0"/>
              <a:t> </a:t>
            </a:r>
            <a:r>
              <a:rPr lang="is-IS" dirty="0" err="1"/>
              <a:t>IgA</a:t>
            </a:r>
            <a:r>
              <a:rPr lang="is-IS" dirty="0"/>
              <a:t> æskilegt </a:t>
            </a:r>
            <a:r>
              <a:rPr lang="is-IS" dirty="0" err="1"/>
              <a:t>skimpróf</a:t>
            </a:r>
            <a:endParaRPr lang="is-IS" dirty="0"/>
          </a:p>
          <a:p>
            <a:pPr lvl="1"/>
            <a:r>
              <a:rPr lang="is-IS" dirty="0"/>
              <a:t>Önnur próf </a:t>
            </a:r>
          </a:p>
          <a:p>
            <a:pPr lvl="2"/>
            <a:r>
              <a:rPr lang="is-IS" dirty="0" err="1"/>
              <a:t>Endomyseal</a:t>
            </a:r>
            <a:r>
              <a:rPr lang="is-IS" dirty="0"/>
              <a:t> </a:t>
            </a:r>
            <a:r>
              <a:rPr lang="is-IS" dirty="0" err="1"/>
              <a:t>antibody</a:t>
            </a:r>
            <a:r>
              <a:rPr lang="is-IS" dirty="0"/>
              <a:t>, </a:t>
            </a:r>
            <a:r>
              <a:rPr lang="is-IS" dirty="0" err="1"/>
              <a:t>deamidated</a:t>
            </a:r>
            <a:r>
              <a:rPr lang="is-IS" dirty="0"/>
              <a:t> </a:t>
            </a:r>
            <a:r>
              <a:rPr lang="is-IS" dirty="0" err="1"/>
              <a:t>gliadin</a:t>
            </a:r>
            <a:r>
              <a:rPr lang="is-IS" dirty="0"/>
              <a:t> </a:t>
            </a:r>
            <a:r>
              <a:rPr lang="is-IS" dirty="0" err="1"/>
              <a:t>antibody</a:t>
            </a:r>
            <a:endParaRPr lang="is-IS" dirty="0"/>
          </a:p>
          <a:p>
            <a:pPr lvl="1"/>
            <a:r>
              <a:rPr lang="is-IS" dirty="0" err="1"/>
              <a:t>Títer</a:t>
            </a:r>
            <a:r>
              <a:rPr lang="is-IS" dirty="0"/>
              <a:t> sem byggir á </a:t>
            </a:r>
            <a:r>
              <a:rPr lang="is-IS" dirty="0" err="1"/>
              <a:t>IgG</a:t>
            </a:r>
            <a:r>
              <a:rPr lang="is-IS" dirty="0"/>
              <a:t> einungis notaður þegar </a:t>
            </a:r>
            <a:r>
              <a:rPr lang="is-IS" dirty="0" err="1"/>
              <a:t>IgA</a:t>
            </a:r>
            <a:r>
              <a:rPr lang="is-IS" dirty="0"/>
              <a:t> er undir viðmiðunarmörkum og </a:t>
            </a:r>
            <a:r>
              <a:rPr lang="is-IS" dirty="0" err="1"/>
              <a:t>IgA</a:t>
            </a:r>
            <a:r>
              <a:rPr lang="is-IS" dirty="0"/>
              <a:t> </a:t>
            </a:r>
            <a:r>
              <a:rPr lang="is-IS" dirty="0" err="1"/>
              <a:t>títer</a:t>
            </a:r>
            <a:r>
              <a:rPr lang="is-IS" dirty="0"/>
              <a:t> getur ekki hækkað</a:t>
            </a:r>
          </a:p>
          <a:p>
            <a:r>
              <a:rPr lang="is-IS" dirty="0"/>
              <a:t>Speglun efri hluta </a:t>
            </a:r>
            <a:r>
              <a:rPr lang="is-IS" dirty="0" err="1"/>
              <a:t>meltingarvegar</a:t>
            </a:r>
            <a:r>
              <a:rPr lang="is-IS" dirty="0"/>
              <a:t> með sýnatöku</a:t>
            </a:r>
          </a:p>
          <a:p>
            <a:pPr lvl="1"/>
            <a:r>
              <a:rPr lang="is-IS" dirty="0"/>
              <a:t>Má sleppa ef TTG </a:t>
            </a:r>
            <a:r>
              <a:rPr lang="is-IS" dirty="0" err="1"/>
              <a:t>IgA</a:t>
            </a:r>
            <a:r>
              <a:rPr lang="is-IS" dirty="0"/>
              <a:t> er verulega hár </a:t>
            </a:r>
            <a:endParaRPr lang="en-US" dirty="0"/>
          </a:p>
        </p:txBody>
      </p:sp>
    </p:spTree>
    <p:extLst>
      <p:ext uri="{BB962C8B-B14F-4D97-AF65-F5344CB8AC3E}">
        <p14:creationId xmlns:p14="http://schemas.microsoft.com/office/powerpoint/2010/main" xmlns="" val="35550536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useef Ali MD, FACG AGAF FACP ⚕ on Twitter: &amp;quot;#giboardreview Which Marsh  classification will confirm the diagnosis of celiac disease in a patient  with positive celiac serology?… https://t.co/2nzybdZQRB&amp;quot;"/>
          <p:cNvPicPr>
            <a:picLocks noChangeAspect="1" noChangeArrowheads="1"/>
          </p:cNvPicPr>
          <p:nvPr/>
        </p:nvPicPr>
        <p:blipFill>
          <a:blip r:embed="rId2"/>
          <a:srcRect/>
          <a:stretch>
            <a:fillRect/>
          </a:stretch>
        </p:blipFill>
        <p:spPr bwMode="auto">
          <a:xfrm>
            <a:off x="428596" y="2214554"/>
            <a:ext cx="8351022" cy="3643338"/>
          </a:xfrm>
          <a:prstGeom prst="rect">
            <a:avLst/>
          </a:prstGeom>
          <a:noFill/>
        </p:spPr>
      </p:pic>
      <p:sp>
        <p:nvSpPr>
          <p:cNvPr id="2" name="Title 1">
            <a:extLst>
              <a:ext uri="{FF2B5EF4-FFF2-40B4-BE49-F238E27FC236}">
                <a16:creationId xmlns:a16="http://schemas.microsoft.com/office/drawing/2014/main" xmlns="" id="{A90C1F3A-251C-4DDF-B266-82376F0B246B}"/>
              </a:ext>
            </a:extLst>
          </p:cNvPr>
          <p:cNvSpPr>
            <a:spLocks noGrp="1"/>
          </p:cNvSpPr>
          <p:nvPr>
            <p:ph type="title"/>
          </p:nvPr>
        </p:nvSpPr>
        <p:spPr/>
        <p:txBody>
          <a:bodyPr/>
          <a:lstStyle/>
          <a:p>
            <a:r>
              <a:rPr lang="is-IS" dirty="0"/>
              <a:t>Marsh </a:t>
            </a:r>
            <a:r>
              <a:rPr lang="is-IS" dirty="0" err="1"/>
              <a:t>classification</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 name="Group 8">
            <a:extLst>
              <a:ext uri="{FF2B5EF4-FFF2-40B4-BE49-F238E27FC236}">
                <a16:creationId xmlns:a16="http://schemas.microsoft.com/office/drawing/2014/main" xmlns="" id="{08BCF048-8940-4354-B9EC-5AD74E283CE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9144000" cy="6858000"/>
            <a:chOff x="0" y="0"/>
            <a:chExt cx="12192000" cy="6858000"/>
          </a:xfrm>
        </p:grpSpPr>
        <p:sp>
          <p:nvSpPr>
            <p:cNvPr id="10" name="Rectangle 9">
              <a:extLst>
                <a:ext uri="{FF2B5EF4-FFF2-40B4-BE49-F238E27FC236}">
                  <a16:creationId xmlns:a16="http://schemas.microsoft.com/office/drawing/2014/main" xmlns="" id="{D024C14A-78BD-44B0-82BE-6A0D0A2706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xmlns="" id="{809F3D29-EDB1-4F1C-A0E0-36F28CE171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xmlns="" id="{5282F4AB-C7B8-4A86-9927-AA106AA27B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xmlns="" id="{60B26874-5AFA-4D1E-94A9-53AF9790D7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xmlns="" id="{A1DA6C95-40F8-4305-89F6-17F6167C0B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xmlns="" id="{A2FA2D29-AEEE-4FFA-B233-94FBE84C9B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xmlns="" id="{6DA5143E-FA8E-4EC1-99F7-35AE5AD4E37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xmlns="" id="{E8537F57-6DC7-4D66-A17E-5259BE27C3A8}"/>
              </a:ext>
            </a:extLst>
          </p:cNvPr>
          <p:cNvSpPr>
            <a:spLocks noGrp="1"/>
          </p:cNvSpPr>
          <p:nvPr>
            <p:ph type="title"/>
          </p:nvPr>
        </p:nvSpPr>
        <p:spPr>
          <a:xfrm>
            <a:off x="866216" y="973667"/>
            <a:ext cx="2206657" cy="4833745"/>
          </a:xfrm>
        </p:spPr>
        <p:txBody>
          <a:bodyPr>
            <a:normAutofit/>
          </a:bodyPr>
          <a:lstStyle/>
          <a:p>
            <a:r>
              <a:rPr lang="is-IS" sz="2700" dirty="0">
                <a:solidFill>
                  <a:srgbClr val="EBEBEB"/>
                </a:solidFill>
              </a:rPr>
              <a:t>Einkenni </a:t>
            </a:r>
            <a:r>
              <a:rPr lang="is-IS" sz="2700" dirty="0" err="1">
                <a:solidFill>
                  <a:srgbClr val="EBEBEB"/>
                </a:solidFill>
              </a:rPr>
              <a:t>celiac</a:t>
            </a:r>
            <a:r>
              <a:rPr lang="is-IS" sz="2700" dirty="0">
                <a:solidFill>
                  <a:srgbClr val="EBEBEB"/>
                </a:solidFill>
              </a:rPr>
              <a:t> sjúkdóms</a:t>
            </a:r>
            <a:endParaRPr lang="en-US" sz="2700" dirty="0">
              <a:solidFill>
                <a:srgbClr val="EBEBEB"/>
              </a:solidFill>
            </a:endParaRPr>
          </a:p>
        </p:txBody>
      </p:sp>
      <p:sp>
        <p:nvSpPr>
          <p:cNvPr id="21" name="Rectangle 17">
            <a:extLst>
              <a:ext uri="{FF2B5EF4-FFF2-40B4-BE49-F238E27FC236}">
                <a16:creationId xmlns:a16="http://schemas.microsoft.com/office/drawing/2014/main" xmlns="" id="{CC28BCC9-4093-4FD5-83EB-7EC297F513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2" name="Content Placeholder 2">
            <a:extLst>
              <a:ext uri="{FF2B5EF4-FFF2-40B4-BE49-F238E27FC236}">
                <a16:creationId xmlns:a16="http://schemas.microsoft.com/office/drawing/2014/main" xmlns="" id="{D84EC129-A5F3-45D7-A14B-2DF48C2D086B}"/>
              </a:ext>
            </a:extLst>
          </p:cNvPr>
          <p:cNvGraphicFramePr>
            <a:graphicFrameLocks noGrp="1"/>
          </p:cNvGraphicFramePr>
          <p:nvPr>
            <p:ph idx="1"/>
            <p:extLst>
              <p:ext uri="{D42A27DB-BD31-4B8C-83A1-F6EECF244321}">
                <p14:modId xmlns:p14="http://schemas.microsoft.com/office/powerpoint/2010/main" xmlns="" val="3173028268"/>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7623977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xmlns="" id="{4091D54B-59AB-4A5E-8E9E-0421BD66D4F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9144000" cy="6858000"/>
            <a:chOff x="0" y="0"/>
            <a:chExt cx="12192000" cy="6858000"/>
          </a:xfrm>
        </p:grpSpPr>
        <p:sp>
          <p:nvSpPr>
            <p:cNvPr id="72" name="Rectangle 71">
              <a:extLst>
                <a:ext uri="{FF2B5EF4-FFF2-40B4-BE49-F238E27FC236}">
                  <a16:creationId xmlns:a16="http://schemas.microsoft.com/office/drawing/2014/main" xmlns="" id="{547CE62E-FFFD-4A1F-BA78-C3B89C36FC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Freeform 5">
              <a:extLst>
                <a:ext uri="{FF2B5EF4-FFF2-40B4-BE49-F238E27FC236}">
                  <a16:creationId xmlns:a16="http://schemas.microsoft.com/office/drawing/2014/main" xmlns="" id="{AE51FD27-6B6A-4D21-BF22-245DA9BD0B3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5" name="Rectangle 74">
            <a:extLst>
              <a:ext uri="{FF2B5EF4-FFF2-40B4-BE49-F238E27FC236}">
                <a16:creationId xmlns:a16="http://schemas.microsoft.com/office/drawing/2014/main" xmlns="" id="{B8144315-1C5A-4185-A952-25D98D303D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3CFD3D6A-BA3C-4D1B-B8CD-296F516561E7}"/>
              </a:ext>
            </a:extLst>
          </p:cNvPr>
          <p:cNvSpPr>
            <a:spLocks noGrp="1"/>
          </p:cNvSpPr>
          <p:nvPr>
            <p:ph type="title"/>
          </p:nvPr>
        </p:nvSpPr>
        <p:spPr>
          <a:xfrm>
            <a:off x="4271295" y="1241266"/>
            <a:ext cx="4071414" cy="3153753"/>
          </a:xfrm>
        </p:spPr>
        <p:txBody>
          <a:bodyPr vert="horz" lIns="91440" tIns="45720" rIns="91440" bIns="45720" rtlCol="0" anchor="b">
            <a:normAutofit fontScale="90000"/>
          </a:bodyPr>
          <a:lstStyle/>
          <a:p>
            <a:r>
              <a:rPr lang="is-IS" sz="2800" b="0" i="0" kern="1200" dirty="0">
                <a:solidFill>
                  <a:srgbClr val="EBEBEB"/>
                </a:solidFill>
                <a:latin typeface="+mj-lt"/>
                <a:ea typeface="+mj-ea"/>
                <a:cs typeface="+mj-cs"/>
              </a:rPr>
              <a:t>Skert </a:t>
            </a:r>
            <a:r>
              <a:rPr lang="is-IS" sz="2800" b="0" i="0" kern="1200" dirty="0" err="1">
                <a:solidFill>
                  <a:srgbClr val="EBEBEB"/>
                </a:solidFill>
                <a:latin typeface="+mj-lt"/>
                <a:ea typeface="+mj-ea"/>
                <a:cs typeface="+mj-cs"/>
              </a:rPr>
              <a:t>frásog</a:t>
            </a:r>
            <a:r>
              <a:rPr lang="is-IS" sz="2800" b="0" i="0" kern="1200" dirty="0">
                <a:solidFill>
                  <a:srgbClr val="EBEBEB"/>
                </a:solidFill>
                <a:latin typeface="+mj-lt"/>
                <a:ea typeface="+mj-ea"/>
                <a:cs typeface="+mj-cs"/>
              </a:rPr>
              <a:t/>
            </a:r>
            <a:br>
              <a:rPr lang="is-IS" sz="2800" b="0" i="0" kern="1200" dirty="0">
                <a:solidFill>
                  <a:srgbClr val="EBEBEB"/>
                </a:solidFill>
                <a:latin typeface="+mj-lt"/>
                <a:ea typeface="+mj-ea"/>
                <a:cs typeface="+mj-cs"/>
              </a:rPr>
            </a:br>
            <a:r>
              <a:rPr lang="is-IS" sz="2800" b="0" i="0" kern="1200" dirty="0">
                <a:solidFill>
                  <a:srgbClr val="EBEBEB"/>
                </a:solidFill>
                <a:latin typeface="+mj-lt"/>
                <a:ea typeface="+mj-ea"/>
                <a:cs typeface="+mj-cs"/>
              </a:rPr>
              <a:t/>
            </a:r>
            <a:br>
              <a:rPr lang="is-IS" sz="2800" b="0" i="0" kern="1200" dirty="0">
                <a:solidFill>
                  <a:srgbClr val="EBEBEB"/>
                </a:solidFill>
                <a:latin typeface="+mj-lt"/>
                <a:ea typeface="+mj-ea"/>
                <a:cs typeface="+mj-cs"/>
              </a:rPr>
            </a:br>
            <a:r>
              <a:rPr lang="is-IS" sz="2800" b="0" i="0" kern="1200" dirty="0">
                <a:solidFill>
                  <a:srgbClr val="EBEBEB"/>
                </a:solidFill>
                <a:latin typeface="+mj-lt"/>
                <a:ea typeface="+mj-ea"/>
                <a:cs typeface="+mj-cs"/>
              </a:rPr>
              <a:t>Tímabundinn </a:t>
            </a:r>
            <a:r>
              <a:rPr lang="is-IS" sz="2800" b="0" i="0" kern="1200" dirty="0" err="1">
                <a:solidFill>
                  <a:srgbClr val="EBEBEB"/>
                </a:solidFill>
                <a:latin typeface="+mj-lt"/>
                <a:ea typeface="+mj-ea"/>
                <a:cs typeface="+mj-cs"/>
              </a:rPr>
              <a:t>ensímskortur</a:t>
            </a:r>
            <a:r>
              <a:rPr lang="is-IS" sz="2800" b="0" i="0" kern="1200" dirty="0">
                <a:solidFill>
                  <a:srgbClr val="EBEBEB"/>
                </a:solidFill>
                <a:latin typeface="+mj-lt"/>
                <a:ea typeface="+mj-ea"/>
                <a:cs typeface="+mj-cs"/>
              </a:rPr>
              <a:t/>
            </a:r>
            <a:br>
              <a:rPr lang="is-IS" sz="2800" b="0" i="0" kern="1200" dirty="0">
                <a:solidFill>
                  <a:srgbClr val="EBEBEB"/>
                </a:solidFill>
                <a:latin typeface="+mj-lt"/>
                <a:ea typeface="+mj-ea"/>
                <a:cs typeface="+mj-cs"/>
              </a:rPr>
            </a:br>
            <a:r>
              <a:rPr lang="is-IS" sz="2800" b="0" i="0" kern="1200" dirty="0">
                <a:solidFill>
                  <a:srgbClr val="EBEBEB"/>
                </a:solidFill>
                <a:latin typeface="+mj-lt"/>
                <a:ea typeface="+mj-ea"/>
                <a:cs typeface="+mj-cs"/>
              </a:rPr>
              <a:t/>
            </a:r>
            <a:br>
              <a:rPr lang="is-IS" sz="2800" b="0" i="0" kern="1200" dirty="0">
                <a:solidFill>
                  <a:srgbClr val="EBEBEB"/>
                </a:solidFill>
                <a:latin typeface="+mj-lt"/>
                <a:ea typeface="+mj-ea"/>
                <a:cs typeface="+mj-cs"/>
              </a:rPr>
            </a:br>
            <a:r>
              <a:rPr lang="is-IS" sz="2800" b="0" i="0" kern="1200" dirty="0">
                <a:solidFill>
                  <a:srgbClr val="EBEBEB"/>
                </a:solidFill>
                <a:latin typeface="+mj-lt"/>
                <a:ea typeface="+mj-ea"/>
                <a:cs typeface="+mj-cs"/>
              </a:rPr>
              <a:t>Þaninn kviður</a:t>
            </a:r>
            <a:br>
              <a:rPr lang="is-IS" sz="2800" b="0" i="0" kern="1200" dirty="0">
                <a:solidFill>
                  <a:srgbClr val="EBEBEB"/>
                </a:solidFill>
                <a:latin typeface="+mj-lt"/>
                <a:ea typeface="+mj-ea"/>
                <a:cs typeface="+mj-cs"/>
              </a:rPr>
            </a:br>
            <a:r>
              <a:rPr lang="is-IS" sz="2800" b="0" i="0" kern="1200" dirty="0">
                <a:solidFill>
                  <a:srgbClr val="EBEBEB"/>
                </a:solidFill>
                <a:latin typeface="+mj-lt"/>
                <a:ea typeface="+mj-ea"/>
                <a:cs typeface="+mj-cs"/>
              </a:rPr>
              <a:t/>
            </a:r>
            <a:br>
              <a:rPr lang="is-IS" sz="2800" b="0" i="0" kern="1200" dirty="0">
                <a:solidFill>
                  <a:srgbClr val="EBEBEB"/>
                </a:solidFill>
                <a:latin typeface="+mj-lt"/>
                <a:ea typeface="+mj-ea"/>
                <a:cs typeface="+mj-cs"/>
              </a:rPr>
            </a:br>
            <a:r>
              <a:rPr lang="is-IS" sz="2800" b="0" i="0" kern="1200" dirty="0" err="1">
                <a:solidFill>
                  <a:srgbClr val="EBEBEB"/>
                </a:solidFill>
                <a:latin typeface="+mj-lt"/>
                <a:ea typeface="+mj-ea"/>
                <a:cs typeface="+mj-cs"/>
              </a:rPr>
              <a:t>Gluteal</a:t>
            </a:r>
            <a:r>
              <a:rPr lang="is-IS" sz="2800" b="0" i="0" kern="1200" dirty="0">
                <a:solidFill>
                  <a:srgbClr val="EBEBEB"/>
                </a:solidFill>
                <a:latin typeface="+mj-lt"/>
                <a:ea typeface="+mj-ea"/>
                <a:cs typeface="+mj-cs"/>
              </a:rPr>
              <a:t> </a:t>
            </a:r>
            <a:r>
              <a:rPr lang="is-IS" sz="2800" b="0" i="0" kern="1200" dirty="0" err="1">
                <a:solidFill>
                  <a:srgbClr val="EBEBEB"/>
                </a:solidFill>
                <a:latin typeface="+mj-lt"/>
                <a:ea typeface="+mj-ea"/>
                <a:cs typeface="+mj-cs"/>
              </a:rPr>
              <a:t>wasting</a:t>
            </a:r>
            <a:endParaRPr lang="en-US" sz="2800" b="0" i="0" kern="1200" dirty="0">
              <a:solidFill>
                <a:srgbClr val="EBEBEB"/>
              </a:solidFill>
              <a:latin typeface="+mj-lt"/>
              <a:ea typeface="+mj-ea"/>
              <a:cs typeface="+mj-cs"/>
            </a:endParaRPr>
          </a:p>
        </p:txBody>
      </p:sp>
      <p:grpSp>
        <p:nvGrpSpPr>
          <p:cNvPr id="77" name="Group 76">
            <a:extLst>
              <a:ext uri="{FF2B5EF4-FFF2-40B4-BE49-F238E27FC236}">
                <a16:creationId xmlns:a16="http://schemas.microsoft.com/office/drawing/2014/main" xmlns="" id="{F41F5BDA-0140-462B-933C-538752EEADC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317499" y="396836"/>
            <a:ext cx="3744119" cy="6058999"/>
            <a:chOff x="6776508" y="396836"/>
            <a:chExt cx="4992157" cy="6058999"/>
          </a:xfrm>
        </p:grpSpPr>
        <p:sp>
          <p:nvSpPr>
            <p:cNvPr id="78" name="Rectangle 77">
              <a:extLst>
                <a:ext uri="{FF2B5EF4-FFF2-40B4-BE49-F238E27FC236}">
                  <a16:creationId xmlns:a16="http://schemas.microsoft.com/office/drawing/2014/main" xmlns="" id="{28AE763C-C631-453B-A3A7-09499D0DBD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xmlns="" id="{C0C2E541-1E75-440D-A59A-C2B3AB867C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16200000">
              <a:off x="4436158"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0" name="Freeform 5">
              <a:extLst>
                <a:ext uri="{FF2B5EF4-FFF2-40B4-BE49-F238E27FC236}">
                  <a16:creationId xmlns:a16="http://schemas.microsoft.com/office/drawing/2014/main" xmlns="" id="{481FF14D-53DC-4EA3-8425-26F1B0F08F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15922489">
              <a:off x="5347266"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3074" name="Picture 2">
            <a:extLst>
              <a:ext uri="{FF2B5EF4-FFF2-40B4-BE49-F238E27FC236}">
                <a16:creationId xmlns:a16="http://schemas.microsoft.com/office/drawing/2014/main" xmlns="" id="{67D8DBD1-E014-4652-BCA6-1BEBA9042434}"/>
              </a:ext>
            </a:extLst>
          </p:cNvPr>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1078478" y="1114621"/>
            <a:ext cx="2152372" cy="462875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a:extLst>
              <a:ext uri="{FF2B5EF4-FFF2-40B4-BE49-F238E27FC236}">
                <a16:creationId xmlns:a16="http://schemas.microsoft.com/office/drawing/2014/main" xmlns="" id="{E923F99F-95B3-41C7-8273-B4E0DF18D092}"/>
              </a:ext>
            </a:extLst>
          </p:cNvPr>
          <p:cNvSpPr/>
          <p:nvPr/>
        </p:nvSpPr>
        <p:spPr>
          <a:xfrm>
            <a:off x="1691680" y="3861048"/>
            <a:ext cx="504056" cy="5339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4825810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7218E-3B45-4278-8435-F9C510C8BCF7}"/>
              </a:ext>
            </a:extLst>
          </p:cNvPr>
          <p:cNvSpPr>
            <a:spLocks noGrp="1"/>
          </p:cNvSpPr>
          <p:nvPr>
            <p:ph type="title"/>
          </p:nvPr>
        </p:nvSpPr>
        <p:spPr/>
        <p:txBody>
          <a:bodyPr/>
          <a:lstStyle/>
          <a:p>
            <a:r>
              <a:rPr lang="is-IS" dirty="0" err="1"/>
              <a:t>Dermatitis</a:t>
            </a:r>
            <a:r>
              <a:rPr lang="is-IS" dirty="0"/>
              <a:t> </a:t>
            </a:r>
            <a:r>
              <a:rPr lang="is-IS" dirty="0" err="1"/>
              <a:t>herpetiformis</a:t>
            </a:r>
            <a:endParaRPr lang="en-US" dirty="0"/>
          </a:p>
        </p:txBody>
      </p:sp>
      <p:pic>
        <p:nvPicPr>
          <p:cNvPr id="2050" name="Picture 2" descr="Dermatitis Herpetiformis - Still a Medical Mystery">
            <a:extLst>
              <a:ext uri="{FF2B5EF4-FFF2-40B4-BE49-F238E27FC236}">
                <a16:creationId xmlns:a16="http://schemas.microsoft.com/office/drawing/2014/main" xmlns="" id="{B2919B8A-4F97-49BA-A9B4-5E11293B4E5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0034" y="2214554"/>
            <a:ext cx="5072098" cy="2659158"/>
          </a:xfrm>
          <a:prstGeom prst="rect">
            <a:avLst/>
          </a:prstGeom>
          <a:noFill/>
          <a:extLst>
            <a:ext uri="{909E8E84-426E-40DD-AFC4-6F175D3DCCD1}">
              <a14:hiddenFill xmlns:a14="http://schemas.microsoft.com/office/drawing/2010/main" xmlns="">
                <a:solidFill>
                  <a:srgbClr val="FFFFFF"/>
                </a:solidFill>
              </a14:hiddenFill>
            </a:ext>
          </a:extLst>
        </p:spPr>
      </p:pic>
      <p:pic>
        <p:nvPicPr>
          <p:cNvPr id="114690" name="Picture 2" descr="Dermatitis Herpetiformis - Dermatologic Disorders - MSD Manual Professional  Edition"/>
          <p:cNvPicPr>
            <a:picLocks noChangeAspect="1" noChangeArrowheads="1"/>
          </p:cNvPicPr>
          <p:nvPr/>
        </p:nvPicPr>
        <p:blipFill>
          <a:blip r:embed="rId3"/>
          <a:srcRect/>
          <a:stretch>
            <a:fillRect/>
          </a:stretch>
        </p:blipFill>
        <p:spPr bwMode="auto">
          <a:xfrm>
            <a:off x="4857752" y="3555396"/>
            <a:ext cx="4143404" cy="3111367"/>
          </a:xfrm>
          <a:prstGeom prst="rect">
            <a:avLst/>
          </a:prstGeom>
          <a:noFill/>
        </p:spPr>
      </p:pic>
    </p:spTree>
    <p:extLst>
      <p:ext uri="{BB962C8B-B14F-4D97-AF65-F5344CB8AC3E}">
        <p14:creationId xmlns:p14="http://schemas.microsoft.com/office/powerpoint/2010/main" xmlns="" val="4361082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8806C2-A705-4E43-9AEE-99A517B57467}"/>
              </a:ext>
            </a:extLst>
          </p:cNvPr>
          <p:cNvSpPr>
            <a:spLocks noGrp="1"/>
          </p:cNvSpPr>
          <p:nvPr>
            <p:ph type="title"/>
          </p:nvPr>
        </p:nvSpPr>
        <p:spPr/>
        <p:txBody>
          <a:bodyPr/>
          <a:lstStyle/>
          <a:p>
            <a:r>
              <a:rPr lang="is-IS" dirty="0"/>
              <a:t>Meðferð</a:t>
            </a:r>
            <a:endParaRPr lang="en-US" dirty="0"/>
          </a:p>
        </p:txBody>
      </p:sp>
      <p:sp>
        <p:nvSpPr>
          <p:cNvPr id="3" name="Content Placeholder 2">
            <a:extLst>
              <a:ext uri="{FF2B5EF4-FFF2-40B4-BE49-F238E27FC236}">
                <a16:creationId xmlns:a16="http://schemas.microsoft.com/office/drawing/2014/main" xmlns="" id="{C10FD88E-1340-4F8C-8322-FCED1075B2E1}"/>
              </a:ext>
            </a:extLst>
          </p:cNvPr>
          <p:cNvSpPr>
            <a:spLocks noGrp="1"/>
          </p:cNvSpPr>
          <p:nvPr>
            <p:ph idx="1"/>
          </p:nvPr>
        </p:nvSpPr>
        <p:spPr/>
        <p:txBody>
          <a:bodyPr/>
          <a:lstStyle/>
          <a:p>
            <a:r>
              <a:rPr lang="en-US" dirty="0"/>
              <a:t>Gluten </a:t>
            </a:r>
            <a:r>
              <a:rPr lang="en-US" dirty="0" err="1"/>
              <a:t>frítt</a:t>
            </a:r>
            <a:r>
              <a:rPr lang="en-US" dirty="0"/>
              <a:t> </a:t>
            </a:r>
            <a:r>
              <a:rPr lang="en-US" dirty="0" err="1"/>
              <a:t>fæði</a:t>
            </a:r>
            <a:r>
              <a:rPr lang="en-US" dirty="0"/>
              <a:t> </a:t>
            </a:r>
            <a:r>
              <a:rPr lang="en-US" dirty="0" err="1" smtClean="0"/>
              <a:t>ævilangt</a:t>
            </a:r>
            <a:r>
              <a:rPr lang="en-US" dirty="0" smtClean="0"/>
              <a:t> </a:t>
            </a:r>
            <a:r>
              <a:rPr lang="en-US" dirty="0" err="1" smtClean="0"/>
              <a:t>og</a:t>
            </a:r>
            <a:r>
              <a:rPr lang="en-US" dirty="0" smtClean="0"/>
              <a:t> gluten </a:t>
            </a:r>
            <a:r>
              <a:rPr lang="en-US" dirty="0" err="1" smtClean="0"/>
              <a:t>frír</a:t>
            </a:r>
            <a:r>
              <a:rPr lang="en-US" dirty="0" smtClean="0"/>
              <a:t> </a:t>
            </a:r>
            <a:r>
              <a:rPr lang="en-US" dirty="0" err="1" smtClean="0"/>
              <a:t>lífsstíll</a:t>
            </a:r>
            <a:endParaRPr lang="en-US" dirty="0"/>
          </a:p>
          <a:p>
            <a:pPr lvl="1"/>
            <a:r>
              <a:rPr lang="en-US" dirty="0" err="1"/>
              <a:t>Leiðir</a:t>
            </a:r>
            <a:r>
              <a:rPr lang="en-US" dirty="0"/>
              <a:t> </a:t>
            </a:r>
            <a:r>
              <a:rPr lang="en-US" dirty="0" err="1"/>
              <a:t>til</a:t>
            </a:r>
            <a:r>
              <a:rPr lang="en-US" dirty="0"/>
              <a:t> </a:t>
            </a:r>
            <a:r>
              <a:rPr lang="en-US" dirty="0" err="1"/>
              <a:t>þess</a:t>
            </a:r>
            <a:r>
              <a:rPr lang="en-US" dirty="0"/>
              <a:t> </a:t>
            </a:r>
            <a:r>
              <a:rPr lang="en-US" dirty="0" err="1"/>
              <a:t>að</a:t>
            </a:r>
            <a:r>
              <a:rPr lang="en-US" dirty="0"/>
              <a:t> </a:t>
            </a:r>
            <a:r>
              <a:rPr lang="en-US" dirty="0" err="1"/>
              <a:t>einkenni</a:t>
            </a:r>
            <a:r>
              <a:rPr lang="en-US" dirty="0"/>
              <a:t> ganga </a:t>
            </a:r>
            <a:r>
              <a:rPr lang="en-US" dirty="0" err="1"/>
              <a:t>til</a:t>
            </a:r>
            <a:r>
              <a:rPr lang="en-US" dirty="0"/>
              <a:t> </a:t>
            </a:r>
            <a:r>
              <a:rPr lang="en-US" dirty="0" err="1"/>
              <a:t>baka</a:t>
            </a:r>
            <a:endParaRPr lang="en-US" dirty="0"/>
          </a:p>
          <a:p>
            <a:pPr lvl="1"/>
            <a:r>
              <a:rPr lang="en-US" dirty="0" err="1"/>
              <a:t>Endurnýjun</a:t>
            </a:r>
            <a:r>
              <a:rPr lang="en-US" dirty="0"/>
              <a:t> </a:t>
            </a:r>
            <a:r>
              <a:rPr lang="en-US" dirty="0" err="1"/>
              <a:t>heilbrigðrar</a:t>
            </a:r>
            <a:r>
              <a:rPr lang="en-US" dirty="0"/>
              <a:t> </a:t>
            </a:r>
            <a:r>
              <a:rPr lang="en-US" dirty="0" err="1"/>
              <a:t>slímhúðar</a:t>
            </a:r>
            <a:endParaRPr lang="en-US" dirty="0"/>
          </a:p>
          <a:p>
            <a:pPr lvl="1"/>
            <a:r>
              <a:rPr lang="en-US" dirty="0" err="1"/>
              <a:t>Dregur</a:t>
            </a:r>
            <a:r>
              <a:rPr lang="en-US" dirty="0"/>
              <a:t> </a:t>
            </a:r>
            <a:r>
              <a:rPr lang="en-US" dirty="0" err="1"/>
              <a:t>úr</a:t>
            </a:r>
            <a:r>
              <a:rPr lang="en-US" dirty="0"/>
              <a:t> </a:t>
            </a:r>
            <a:r>
              <a:rPr lang="en-US" dirty="0" err="1"/>
              <a:t>áhættu</a:t>
            </a:r>
            <a:r>
              <a:rPr lang="en-US" dirty="0"/>
              <a:t> á </a:t>
            </a:r>
            <a:r>
              <a:rPr lang="en-US" dirty="0" err="1"/>
              <a:t>langtíma</a:t>
            </a:r>
            <a:r>
              <a:rPr lang="en-US" dirty="0"/>
              <a:t> </a:t>
            </a:r>
            <a:r>
              <a:rPr lang="en-US" dirty="0" err="1"/>
              <a:t>fylgikvillum</a:t>
            </a:r>
            <a:r>
              <a:rPr lang="en-US" dirty="0"/>
              <a:t> </a:t>
            </a:r>
            <a:r>
              <a:rPr lang="en-US" dirty="0" err="1"/>
              <a:t>eins</a:t>
            </a:r>
            <a:r>
              <a:rPr lang="en-US" dirty="0"/>
              <a:t> og intestinal lymphoma</a:t>
            </a:r>
          </a:p>
          <a:p>
            <a:endParaRPr lang="en-US" dirty="0"/>
          </a:p>
        </p:txBody>
      </p:sp>
    </p:spTree>
    <p:extLst>
      <p:ext uri="{BB962C8B-B14F-4D97-AF65-F5344CB8AC3E}">
        <p14:creationId xmlns:p14="http://schemas.microsoft.com/office/powerpoint/2010/main" xmlns="" val="19387680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709D31-AD4B-4036-A4F6-DFE389B20683}"/>
              </a:ext>
            </a:extLst>
          </p:cNvPr>
          <p:cNvSpPr>
            <a:spLocks noGrp="1"/>
          </p:cNvSpPr>
          <p:nvPr>
            <p:ph type="title"/>
          </p:nvPr>
        </p:nvSpPr>
        <p:spPr/>
        <p:txBody>
          <a:bodyPr/>
          <a:lstStyle/>
          <a:p>
            <a:r>
              <a:rPr lang="en-US" sz="2400" b="0" i="0" dirty="0">
                <a:effectLst/>
                <a:latin typeface="+mn-lt"/>
              </a:rPr>
              <a:t>Non-celiac gluten sensitivity (NCGS)</a:t>
            </a:r>
            <a:endParaRPr lang="en-US" sz="2400" dirty="0">
              <a:latin typeface="+mn-lt"/>
            </a:endParaRPr>
          </a:p>
        </p:txBody>
      </p:sp>
      <p:sp>
        <p:nvSpPr>
          <p:cNvPr id="3" name="Content Placeholder 2">
            <a:extLst>
              <a:ext uri="{FF2B5EF4-FFF2-40B4-BE49-F238E27FC236}">
                <a16:creationId xmlns:a16="http://schemas.microsoft.com/office/drawing/2014/main" xmlns="" id="{9D34DA3C-706E-4CB0-94BB-AA5862B9C8A5}"/>
              </a:ext>
            </a:extLst>
          </p:cNvPr>
          <p:cNvSpPr>
            <a:spLocks noGrp="1"/>
          </p:cNvSpPr>
          <p:nvPr>
            <p:ph idx="1"/>
          </p:nvPr>
        </p:nvSpPr>
        <p:spPr/>
        <p:txBody>
          <a:bodyPr/>
          <a:lstStyle/>
          <a:p>
            <a:r>
              <a:rPr lang="en-US" b="0" i="0" dirty="0" err="1">
                <a:solidFill>
                  <a:srgbClr val="232323"/>
                </a:solidFill>
                <a:effectLst/>
                <a:cs typeface="Calibri" pitchFamily="34" charset="0"/>
              </a:rPr>
              <a:t>Einkenni</a:t>
            </a:r>
            <a:r>
              <a:rPr lang="en-US" b="0" i="0" dirty="0">
                <a:solidFill>
                  <a:srgbClr val="232323"/>
                </a:solidFill>
                <a:effectLst/>
                <a:cs typeface="Calibri" pitchFamily="34" charset="0"/>
              </a:rPr>
              <a:t> </a:t>
            </a:r>
            <a:r>
              <a:rPr lang="en-US" b="0" i="0" dirty="0" err="1">
                <a:solidFill>
                  <a:srgbClr val="232323"/>
                </a:solidFill>
                <a:effectLst/>
                <a:cs typeface="Calibri" pitchFamily="34" charset="0"/>
              </a:rPr>
              <a:t>sem</a:t>
            </a:r>
            <a:r>
              <a:rPr lang="en-US" b="0" i="0" dirty="0">
                <a:solidFill>
                  <a:srgbClr val="232323"/>
                </a:solidFill>
                <a:effectLst/>
                <a:cs typeface="Calibri" pitchFamily="34" charset="0"/>
              </a:rPr>
              <a:t> </a:t>
            </a:r>
            <a:r>
              <a:rPr lang="en-US" b="0" i="0" dirty="0" err="1">
                <a:solidFill>
                  <a:srgbClr val="232323"/>
                </a:solidFill>
                <a:effectLst/>
                <a:cs typeface="Calibri" pitchFamily="34" charset="0"/>
              </a:rPr>
              <a:t>einstaklingur</a:t>
            </a:r>
            <a:r>
              <a:rPr lang="en-US" b="0" i="0" dirty="0">
                <a:solidFill>
                  <a:srgbClr val="232323"/>
                </a:solidFill>
                <a:effectLst/>
                <a:cs typeface="Calibri" pitchFamily="34" charset="0"/>
              </a:rPr>
              <a:t> </a:t>
            </a:r>
            <a:r>
              <a:rPr lang="en-US" b="0" i="0" dirty="0" err="1">
                <a:solidFill>
                  <a:srgbClr val="232323"/>
                </a:solidFill>
                <a:effectLst/>
                <a:cs typeface="Calibri" pitchFamily="34" charset="0"/>
              </a:rPr>
              <a:t>tengir</a:t>
            </a:r>
            <a:r>
              <a:rPr lang="en-US" b="0" i="0" dirty="0">
                <a:solidFill>
                  <a:srgbClr val="232323"/>
                </a:solidFill>
                <a:effectLst/>
                <a:cs typeface="Calibri" pitchFamily="34" charset="0"/>
              </a:rPr>
              <a:t> </a:t>
            </a:r>
            <a:r>
              <a:rPr lang="en-US" b="0" i="0" dirty="0" err="1">
                <a:solidFill>
                  <a:srgbClr val="232323"/>
                </a:solidFill>
                <a:effectLst/>
                <a:cs typeface="Calibri" pitchFamily="34" charset="0"/>
              </a:rPr>
              <a:t>inntöku</a:t>
            </a:r>
            <a:r>
              <a:rPr lang="en-US" b="0" i="0" dirty="0">
                <a:solidFill>
                  <a:srgbClr val="232323"/>
                </a:solidFill>
                <a:effectLst/>
                <a:cs typeface="Calibri" pitchFamily="34" charset="0"/>
              </a:rPr>
              <a:t> glutens</a:t>
            </a:r>
          </a:p>
          <a:p>
            <a:r>
              <a:rPr lang="en-US" b="0" i="0" dirty="0" err="1">
                <a:solidFill>
                  <a:srgbClr val="232323"/>
                </a:solidFill>
                <a:effectLst/>
                <a:cs typeface="Calibri" pitchFamily="34" charset="0"/>
              </a:rPr>
              <a:t>Serologia</a:t>
            </a:r>
            <a:r>
              <a:rPr lang="en-US" b="0" i="0" dirty="0">
                <a:solidFill>
                  <a:srgbClr val="232323"/>
                </a:solidFill>
                <a:effectLst/>
                <a:cs typeface="Calibri" pitchFamily="34" charset="0"/>
              </a:rPr>
              <a:t> og </a:t>
            </a:r>
            <a:r>
              <a:rPr lang="en-US" b="0" i="0" dirty="0" err="1">
                <a:solidFill>
                  <a:srgbClr val="232323"/>
                </a:solidFill>
                <a:effectLst/>
                <a:cs typeface="Calibri" pitchFamily="34" charset="0"/>
              </a:rPr>
              <a:t>histologia</a:t>
            </a:r>
            <a:r>
              <a:rPr lang="en-US" b="0" i="0" dirty="0">
                <a:solidFill>
                  <a:srgbClr val="232323"/>
                </a:solidFill>
                <a:effectLst/>
                <a:cs typeface="Calibri" pitchFamily="34" charset="0"/>
              </a:rPr>
              <a:t> </a:t>
            </a:r>
            <a:r>
              <a:rPr lang="en-US" b="0" i="0" dirty="0" err="1">
                <a:solidFill>
                  <a:srgbClr val="232323"/>
                </a:solidFill>
                <a:effectLst/>
                <a:cs typeface="Calibri" pitchFamily="34" charset="0"/>
              </a:rPr>
              <a:t>sýna</a:t>
            </a:r>
            <a:r>
              <a:rPr lang="en-US" b="0" i="0" dirty="0">
                <a:solidFill>
                  <a:srgbClr val="232323"/>
                </a:solidFill>
                <a:effectLst/>
                <a:cs typeface="Calibri" pitchFamily="34" charset="0"/>
              </a:rPr>
              <a:t> </a:t>
            </a:r>
            <a:r>
              <a:rPr lang="en-US" b="0" i="0" dirty="0" err="1">
                <a:solidFill>
                  <a:srgbClr val="232323"/>
                </a:solidFill>
                <a:effectLst/>
                <a:cs typeface="Calibri" pitchFamily="34" charset="0"/>
              </a:rPr>
              <a:t>engin</a:t>
            </a:r>
            <a:r>
              <a:rPr lang="en-US" b="0" i="0" dirty="0">
                <a:solidFill>
                  <a:srgbClr val="232323"/>
                </a:solidFill>
                <a:effectLst/>
                <a:cs typeface="Calibri" pitchFamily="34" charset="0"/>
              </a:rPr>
              <a:t> </a:t>
            </a:r>
            <a:r>
              <a:rPr lang="en-US" b="0" i="0" dirty="0" err="1">
                <a:solidFill>
                  <a:srgbClr val="232323"/>
                </a:solidFill>
                <a:effectLst/>
                <a:cs typeface="Calibri" pitchFamily="34" charset="0"/>
              </a:rPr>
              <a:t>merki</a:t>
            </a:r>
            <a:r>
              <a:rPr lang="en-US" b="0" i="0" dirty="0">
                <a:solidFill>
                  <a:srgbClr val="232323"/>
                </a:solidFill>
                <a:effectLst/>
                <a:cs typeface="Calibri" pitchFamily="34" charset="0"/>
              </a:rPr>
              <a:t> um celiac </a:t>
            </a:r>
            <a:r>
              <a:rPr lang="en-US" b="0" i="0" dirty="0" err="1">
                <a:solidFill>
                  <a:srgbClr val="232323"/>
                </a:solidFill>
                <a:effectLst/>
                <a:cs typeface="Calibri" pitchFamily="34" charset="0"/>
              </a:rPr>
              <a:t>sjúkdóm</a:t>
            </a:r>
            <a:endParaRPr lang="en-US" b="0" i="0" dirty="0">
              <a:solidFill>
                <a:srgbClr val="232323"/>
              </a:solidFill>
              <a:effectLst/>
              <a:cs typeface="Calibri" pitchFamily="34" charset="0"/>
            </a:endParaRPr>
          </a:p>
          <a:p>
            <a:r>
              <a:rPr lang="en-US" dirty="0" err="1">
                <a:solidFill>
                  <a:srgbClr val="232323"/>
                </a:solidFill>
                <a:cs typeface="Calibri" pitchFamily="34" charset="0"/>
              </a:rPr>
              <a:t>Einkenni</a:t>
            </a:r>
            <a:r>
              <a:rPr lang="en-US" dirty="0">
                <a:solidFill>
                  <a:srgbClr val="232323"/>
                </a:solidFill>
                <a:cs typeface="Calibri" pitchFamily="34" charset="0"/>
              </a:rPr>
              <a:t> ekki </a:t>
            </a:r>
            <a:r>
              <a:rPr lang="en-US" dirty="0" err="1">
                <a:solidFill>
                  <a:srgbClr val="232323"/>
                </a:solidFill>
                <a:cs typeface="Calibri" pitchFamily="34" charset="0"/>
              </a:rPr>
              <a:t>alltaf</a:t>
            </a:r>
            <a:r>
              <a:rPr lang="en-US" dirty="0">
                <a:solidFill>
                  <a:srgbClr val="232323"/>
                </a:solidFill>
                <a:cs typeface="Calibri" pitchFamily="34" charset="0"/>
              </a:rPr>
              <a:t> </a:t>
            </a:r>
            <a:r>
              <a:rPr lang="en-US" dirty="0" err="1">
                <a:solidFill>
                  <a:srgbClr val="232323"/>
                </a:solidFill>
                <a:cs typeface="Calibri" pitchFamily="34" charset="0"/>
              </a:rPr>
              <a:t>augljóslega</a:t>
            </a:r>
            <a:r>
              <a:rPr lang="en-US" dirty="0">
                <a:solidFill>
                  <a:srgbClr val="232323"/>
                </a:solidFill>
                <a:cs typeface="Calibri" pitchFamily="34" charset="0"/>
              </a:rPr>
              <a:t> </a:t>
            </a:r>
            <a:r>
              <a:rPr lang="en-US" dirty="0" err="1">
                <a:solidFill>
                  <a:srgbClr val="232323"/>
                </a:solidFill>
                <a:cs typeface="Calibri" pitchFamily="34" charset="0"/>
              </a:rPr>
              <a:t>tengd</a:t>
            </a:r>
            <a:r>
              <a:rPr lang="en-US" dirty="0">
                <a:solidFill>
                  <a:srgbClr val="232323"/>
                </a:solidFill>
                <a:cs typeface="Calibri" pitchFamily="34" charset="0"/>
              </a:rPr>
              <a:t> </a:t>
            </a:r>
            <a:r>
              <a:rPr lang="en-US" dirty="0" err="1">
                <a:solidFill>
                  <a:srgbClr val="232323"/>
                </a:solidFill>
                <a:cs typeface="Calibri" pitchFamily="34" charset="0"/>
              </a:rPr>
              <a:t>gluteni</a:t>
            </a:r>
            <a:r>
              <a:rPr lang="en-US" dirty="0">
                <a:solidFill>
                  <a:srgbClr val="232323"/>
                </a:solidFill>
                <a:cs typeface="Calibri" pitchFamily="34" charset="0"/>
              </a:rPr>
              <a:t> </a:t>
            </a:r>
            <a:r>
              <a:rPr lang="en-US" dirty="0" err="1">
                <a:solidFill>
                  <a:srgbClr val="232323"/>
                </a:solidFill>
                <a:cs typeface="Calibri" pitchFamily="34" charset="0"/>
              </a:rPr>
              <a:t>eingöngu</a:t>
            </a:r>
            <a:endParaRPr lang="en-US" b="0" i="0" dirty="0">
              <a:solidFill>
                <a:srgbClr val="232323"/>
              </a:solidFill>
              <a:effectLst/>
              <a:cs typeface="Calibri" pitchFamily="34" charset="0"/>
            </a:endParaRPr>
          </a:p>
        </p:txBody>
      </p:sp>
    </p:spTree>
    <p:extLst>
      <p:ext uri="{BB962C8B-B14F-4D97-AF65-F5344CB8AC3E}">
        <p14:creationId xmlns:p14="http://schemas.microsoft.com/office/powerpoint/2010/main" xmlns="" val="1636260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D554C8-512B-4C23-A7B4-10625A7675F7}"/>
              </a:ext>
            </a:extLst>
          </p:cNvPr>
          <p:cNvSpPr>
            <a:spLocks noGrp="1"/>
          </p:cNvSpPr>
          <p:nvPr>
            <p:ph type="title"/>
          </p:nvPr>
        </p:nvSpPr>
        <p:spPr/>
        <p:txBody>
          <a:bodyPr/>
          <a:lstStyle/>
          <a:p>
            <a:r>
              <a:rPr lang="en-US" dirty="0"/>
              <a:t>Biomedical model</a:t>
            </a:r>
          </a:p>
        </p:txBody>
      </p:sp>
      <p:sp>
        <p:nvSpPr>
          <p:cNvPr id="3" name="Content Placeholder 2">
            <a:extLst>
              <a:ext uri="{FF2B5EF4-FFF2-40B4-BE49-F238E27FC236}">
                <a16:creationId xmlns:a16="http://schemas.microsoft.com/office/drawing/2014/main" xmlns="" id="{6C922A5E-96E2-4E2B-8DAC-8DB6092ACE29}"/>
              </a:ext>
            </a:extLst>
          </p:cNvPr>
          <p:cNvSpPr>
            <a:spLocks noGrp="1"/>
          </p:cNvSpPr>
          <p:nvPr>
            <p:ph idx="1"/>
          </p:nvPr>
        </p:nvSpPr>
        <p:spPr/>
        <p:txBody>
          <a:bodyPr/>
          <a:lstStyle/>
          <a:p>
            <a:r>
              <a:rPr lang="is-IS" dirty="0"/>
              <a:t>R</a:t>
            </a:r>
            <a:r>
              <a:rPr lang="en-US" dirty="0" err="1"/>
              <a:t>íkjandi</a:t>
            </a:r>
            <a:r>
              <a:rPr lang="en-US" dirty="0"/>
              <a:t> </a:t>
            </a:r>
            <a:r>
              <a:rPr lang="en-US" dirty="0" err="1"/>
              <a:t>nálgun</a:t>
            </a:r>
            <a:r>
              <a:rPr lang="en-US" dirty="0"/>
              <a:t> </a:t>
            </a:r>
            <a:r>
              <a:rPr lang="en-US" dirty="0" err="1"/>
              <a:t>til</a:t>
            </a:r>
            <a:r>
              <a:rPr lang="en-US" dirty="0"/>
              <a:t> </a:t>
            </a:r>
            <a:r>
              <a:rPr lang="en-US" dirty="0" err="1"/>
              <a:t>skilnings</a:t>
            </a:r>
            <a:r>
              <a:rPr lang="en-US" dirty="0"/>
              <a:t> á </a:t>
            </a:r>
            <a:r>
              <a:rPr lang="en-US" dirty="0" err="1"/>
              <a:t>veikindum</a:t>
            </a:r>
            <a:endParaRPr lang="en-US" dirty="0"/>
          </a:p>
          <a:p>
            <a:r>
              <a:rPr lang="en-US" dirty="0" err="1"/>
              <a:t>Tvíþætt</a:t>
            </a:r>
            <a:r>
              <a:rPr lang="en-US" dirty="0"/>
              <a:t> </a:t>
            </a:r>
            <a:r>
              <a:rPr lang="en-US" dirty="0" err="1"/>
              <a:t>ályktun</a:t>
            </a:r>
            <a:endParaRPr lang="en-US" dirty="0"/>
          </a:p>
          <a:p>
            <a:pPr lvl="1"/>
            <a:r>
              <a:rPr lang="en-US" dirty="0" err="1"/>
              <a:t>Sérhvert</a:t>
            </a:r>
            <a:r>
              <a:rPr lang="en-US" dirty="0"/>
              <a:t> </a:t>
            </a:r>
            <a:r>
              <a:rPr lang="en-US" dirty="0" err="1"/>
              <a:t>einkenni</a:t>
            </a:r>
            <a:r>
              <a:rPr lang="en-US" dirty="0"/>
              <a:t> </a:t>
            </a:r>
            <a:r>
              <a:rPr lang="en-US" dirty="0" err="1"/>
              <a:t>má</a:t>
            </a:r>
            <a:r>
              <a:rPr lang="en-US" dirty="0"/>
              <a:t> </a:t>
            </a:r>
            <a:r>
              <a:rPr lang="en-US" dirty="0" err="1"/>
              <a:t>rekja</a:t>
            </a:r>
            <a:r>
              <a:rPr lang="en-US" dirty="0"/>
              <a:t> </a:t>
            </a:r>
            <a:r>
              <a:rPr lang="en-US" dirty="0" err="1"/>
              <a:t>til</a:t>
            </a:r>
            <a:r>
              <a:rPr lang="en-US" dirty="0"/>
              <a:t> </a:t>
            </a:r>
            <a:r>
              <a:rPr lang="en-US" dirty="0" err="1"/>
              <a:t>einnar</a:t>
            </a:r>
            <a:r>
              <a:rPr lang="en-US" dirty="0"/>
              <a:t> </a:t>
            </a:r>
            <a:r>
              <a:rPr lang="en-US" dirty="0" err="1"/>
              <a:t>orsakar</a:t>
            </a:r>
            <a:endParaRPr lang="en-US" dirty="0"/>
          </a:p>
          <a:p>
            <a:pPr lvl="1"/>
            <a:r>
              <a:rPr lang="en-US" dirty="0" err="1"/>
              <a:t>Sérhvert</a:t>
            </a:r>
            <a:r>
              <a:rPr lang="en-US" dirty="0"/>
              <a:t> </a:t>
            </a:r>
            <a:r>
              <a:rPr lang="en-US" dirty="0" err="1"/>
              <a:t>einkenni</a:t>
            </a:r>
            <a:r>
              <a:rPr lang="en-US" dirty="0"/>
              <a:t> </a:t>
            </a:r>
            <a:r>
              <a:rPr lang="en-US" dirty="0" err="1"/>
              <a:t>er</a:t>
            </a:r>
            <a:r>
              <a:rPr lang="en-US" dirty="0"/>
              <a:t> </a:t>
            </a:r>
            <a:r>
              <a:rPr lang="en-US" dirty="0" err="1"/>
              <a:t>annaðhvort</a:t>
            </a:r>
            <a:r>
              <a:rPr lang="en-US" dirty="0"/>
              <a:t> </a:t>
            </a:r>
            <a:r>
              <a:rPr lang="en-US" dirty="0" err="1"/>
              <a:t>af</a:t>
            </a:r>
            <a:r>
              <a:rPr lang="en-US" dirty="0"/>
              <a:t> </a:t>
            </a:r>
            <a:r>
              <a:rPr lang="en-US" dirty="0" err="1"/>
              <a:t>organískri</a:t>
            </a:r>
            <a:r>
              <a:rPr lang="en-US" dirty="0"/>
              <a:t> </a:t>
            </a:r>
            <a:r>
              <a:rPr lang="en-US" dirty="0" err="1"/>
              <a:t>orsök</a:t>
            </a:r>
            <a:r>
              <a:rPr lang="en-US" dirty="0"/>
              <a:t> (</a:t>
            </a:r>
            <a:r>
              <a:rPr lang="en-US" dirty="0" err="1"/>
              <a:t>sýnilegt</a:t>
            </a:r>
            <a:r>
              <a:rPr lang="en-US" dirty="0"/>
              <a:t>, </a:t>
            </a:r>
            <a:r>
              <a:rPr lang="en-US" dirty="0" err="1"/>
              <a:t>mælanlegt</a:t>
            </a:r>
            <a:r>
              <a:rPr lang="en-US" dirty="0"/>
              <a:t>) </a:t>
            </a:r>
            <a:r>
              <a:rPr lang="en-US" dirty="0" err="1"/>
              <a:t>eða</a:t>
            </a:r>
            <a:r>
              <a:rPr lang="en-US" dirty="0"/>
              <a:t> </a:t>
            </a:r>
            <a:r>
              <a:rPr lang="en-US" dirty="0" err="1"/>
              <a:t>af</a:t>
            </a:r>
            <a:r>
              <a:rPr lang="en-US" dirty="0"/>
              <a:t> </a:t>
            </a:r>
            <a:r>
              <a:rPr lang="en-US" dirty="0" err="1"/>
              <a:t>starfrænum</a:t>
            </a:r>
            <a:r>
              <a:rPr lang="en-US" dirty="0"/>
              <a:t> toga (</a:t>
            </a:r>
            <a:r>
              <a:rPr lang="en-US" dirty="0" err="1"/>
              <a:t>ósýnilegt</a:t>
            </a:r>
            <a:r>
              <a:rPr lang="en-US" dirty="0"/>
              <a:t>, </a:t>
            </a:r>
            <a:r>
              <a:rPr lang="en-US" dirty="0" err="1"/>
              <a:t>ómælanlegt</a:t>
            </a:r>
            <a:r>
              <a:rPr lang="en-US" dirty="0"/>
              <a:t>)</a:t>
            </a:r>
          </a:p>
          <a:p>
            <a:r>
              <a:rPr lang="en-US" dirty="0" err="1"/>
              <a:t>Mælanlegur</a:t>
            </a:r>
            <a:r>
              <a:rPr lang="en-US" dirty="0"/>
              <a:t> </a:t>
            </a:r>
            <a:r>
              <a:rPr lang="en-US" dirty="0" err="1"/>
              <a:t>sjúkdómur</a:t>
            </a:r>
            <a:r>
              <a:rPr lang="en-US" dirty="0"/>
              <a:t> í </a:t>
            </a:r>
            <a:r>
              <a:rPr lang="en-US" dirty="0" err="1"/>
              <a:t>hávegum</a:t>
            </a:r>
            <a:r>
              <a:rPr lang="en-US" dirty="0"/>
              <a:t> </a:t>
            </a:r>
            <a:r>
              <a:rPr lang="en-US" dirty="0" err="1"/>
              <a:t>hafður</a:t>
            </a:r>
            <a:endParaRPr lang="en-US" dirty="0"/>
          </a:p>
          <a:p>
            <a:r>
              <a:rPr lang="en-US" dirty="0" err="1"/>
              <a:t>Starfrænn</a:t>
            </a:r>
            <a:r>
              <a:rPr lang="en-US" dirty="0"/>
              <a:t> </a:t>
            </a:r>
            <a:r>
              <a:rPr lang="en-US" dirty="0" err="1"/>
              <a:t>sjúkdómur</a:t>
            </a:r>
            <a:r>
              <a:rPr lang="en-US" dirty="0"/>
              <a:t> </a:t>
            </a:r>
            <a:r>
              <a:rPr lang="en-US" dirty="0" err="1"/>
              <a:t>talinn</a:t>
            </a:r>
            <a:r>
              <a:rPr lang="en-US" dirty="0"/>
              <a:t> </a:t>
            </a:r>
            <a:r>
              <a:rPr lang="en-US" dirty="0" err="1"/>
              <a:t>léttvægari</a:t>
            </a:r>
            <a:endParaRPr lang="en-US" dirty="0"/>
          </a:p>
        </p:txBody>
      </p:sp>
    </p:spTree>
    <p:extLst>
      <p:ext uri="{BB962C8B-B14F-4D97-AF65-F5344CB8AC3E}">
        <p14:creationId xmlns:p14="http://schemas.microsoft.com/office/powerpoint/2010/main" xmlns="" val="660447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fontAlgn="auto" hangingPunct="1">
              <a:spcAft>
                <a:spcPts val="0"/>
              </a:spcAft>
              <a:defRPr/>
            </a:pPr>
            <a:r>
              <a:rPr lang="en-US" dirty="0" err="1">
                <a:latin typeface="Calibri" pitchFamily="34" charset="0"/>
              </a:rPr>
              <a:t>Langvinnir</a:t>
            </a:r>
            <a:r>
              <a:rPr lang="en-US" dirty="0">
                <a:latin typeface="Calibri" pitchFamily="34" charset="0"/>
              </a:rPr>
              <a:t> </a:t>
            </a:r>
            <a:r>
              <a:rPr lang="en-US" dirty="0" err="1">
                <a:latin typeface="Calibri" pitchFamily="34" charset="0"/>
              </a:rPr>
              <a:t>bólgusjúkdómar</a:t>
            </a:r>
            <a:r>
              <a:rPr lang="en-US" dirty="0">
                <a:latin typeface="Calibri" pitchFamily="34" charset="0"/>
              </a:rPr>
              <a:t> í </a:t>
            </a:r>
            <a:r>
              <a:rPr lang="en-US" dirty="0" err="1">
                <a:latin typeface="Calibri" pitchFamily="34" charset="0"/>
              </a:rPr>
              <a:t>meltingarvegi</a:t>
            </a:r>
            <a:endParaRPr lang="en-US" sz="2200" dirty="0">
              <a:latin typeface="Calibri" pitchFamily="34" charset="0"/>
            </a:endParaRPr>
          </a:p>
        </p:txBody>
      </p:sp>
      <p:sp>
        <p:nvSpPr>
          <p:cNvPr id="13315" name="Subtitle 2"/>
          <p:cNvSpPr>
            <a:spLocks noGrp="1"/>
          </p:cNvSpPr>
          <p:nvPr>
            <p:ph type="body" idx="1"/>
          </p:nvPr>
        </p:nvSpPr>
        <p:spPr/>
        <p:txBody>
          <a:bodyPr>
            <a:noAutofit/>
          </a:bodyPr>
          <a:lstStyle/>
          <a:p>
            <a:pPr algn="ctr" eaLnBrk="1" hangingPunct="1"/>
            <a:r>
              <a:rPr lang="en-US" sz="1600" dirty="0">
                <a:latin typeface="Calibri" pitchFamily="34" charset="0"/>
              </a:rPr>
              <a:t>Inflammatory Bowel Disease</a:t>
            </a:r>
          </a:p>
        </p:txBody>
      </p:sp>
    </p:spTree>
    <p:extLst>
      <p:ext uri="{BB962C8B-B14F-4D97-AF65-F5344CB8AC3E}">
        <p14:creationId xmlns:p14="http://schemas.microsoft.com/office/powerpoint/2010/main" xmlns="" val="16318914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dirty="0" err="1"/>
              <a:t>Mikilvægt</a:t>
            </a:r>
            <a:r>
              <a:rPr lang="en-US" dirty="0"/>
              <a:t> </a:t>
            </a:r>
            <a:r>
              <a:rPr lang="en-US" dirty="0" err="1"/>
              <a:t>atriði</a:t>
            </a:r>
            <a:endParaRPr lang="en-US" dirty="0"/>
          </a:p>
        </p:txBody>
      </p:sp>
      <p:sp>
        <p:nvSpPr>
          <p:cNvPr id="3" name="Content Placeholder 2"/>
          <p:cNvSpPr>
            <a:spLocks noGrp="1"/>
          </p:cNvSpPr>
          <p:nvPr>
            <p:ph sz="half" idx="1"/>
          </p:nvPr>
        </p:nvSpPr>
        <p:spPr>
          <a:xfrm>
            <a:off x="457200" y="908720"/>
            <a:ext cx="4038600" cy="5688632"/>
          </a:xfrm>
        </p:spPr>
        <p:txBody>
          <a:bodyPr>
            <a:normAutofit fontScale="32500" lnSpcReduction="20000"/>
          </a:bodyPr>
          <a:lstStyle/>
          <a:p>
            <a:pPr marL="0" indent="0">
              <a:buNone/>
            </a:pPr>
            <a:endParaRPr lang="en-US" b="1" dirty="0"/>
          </a:p>
          <a:p>
            <a:r>
              <a:rPr lang="en-US" sz="7400" dirty="0" err="1"/>
              <a:t>Klínísk</a:t>
            </a:r>
            <a:r>
              <a:rPr lang="en-US" sz="7400" dirty="0"/>
              <a:t> </a:t>
            </a:r>
            <a:r>
              <a:rPr lang="en-US" sz="7400" dirty="0" err="1"/>
              <a:t>einkenni</a:t>
            </a:r>
            <a:r>
              <a:rPr lang="en-US" sz="7400" dirty="0"/>
              <a:t> Crohn´s </a:t>
            </a:r>
            <a:r>
              <a:rPr lang="en-US" sz="7400" dirty="0" err="1"/>
              <a:t>sjúkdóms</a:t>
            </a:r>
            <a:endParaRPr lang="en-US" sz="7400" dirty="0"/>
          </a:p>
          <a:p>
            <a:r>
              <a:rPr lang="en-US" sz="7400" dirty="0" err="1"/>
              <a:t>Langvinn</a:t>
            </a:r>
            <a:r>
              <a:rPr lang="en-US" sz="7400" dirty="0"/>
              <a:t> perianal </a:t>
            </a:r>
            <a:r>
              <a:rPr lang="en-US" sz="7400" dirty="0" err="1"/>
              <a:t>einkenni</a:t>
            </a:r>
            <a:r>
              <a:rPr lang="en-US" sz="7400" dirty="0"/>
              <a:t> geta </a:t>
            </a:r>
            <a:r>
              <a:rPr lang="en-US" sz="7400" dirty="0" err="1"/>
              <a:t>verið</a:t>
            </a:r>
            <a:r>
              <a:rPr lang="en-US" sz="7400" dirty="0"/>
              <a:t> </a:t>
            </a:r>
            <a:r>
              <a:rPr lang="en-US" sz="7400" dirty="0" err="1"/>
              <a:t>snemmkomin</a:t>
            </a:r>
            <a:r>
              <a:rPr lang="en-US" sz="7400" dirty="0"/>
              <a:t> </a:t>
            </a:r>
            <a:r>
              <a:rPr lang="en-US" sz="7400" dirty="0" err="1"/>
              <a:t>merki</a:t>
            </a:r>
            <a:r>
              <a:rPr lang="en-US" sz="7400" dirty="0"/>
              <a:t> um Crohn´s </a:t>
            </a:r>
            <a:r>
              <a:rPr lang="en-US" sz="7400" dirty="0" err="1"/>
              <a:t>sjúkdóm</a:t>
            </a:r>
            <a:r>
              <a:rPr lang="en-US" sz="7400" dirty="0"/>
              <a:t> </a:t>
            </a:r>
          </a:p>
          <a:p>
            <a:r>
              <a:rPr lang="en-US" sz="7400" dirty="0" err="1"/>
              <a:t>Ófullnægjandi</a:t>
            </a:r>
            <a:r>
              <a:rPr lang="en-US" sz="7400" dirty="0"/>
              <a:t> </a:t>
            </a:r>
            <a:r>
              <a:rPr lang="en-US" sz="7400" dirty="0" err="1"/>
              <a:t>vöxtur</a:t>
            </a:r>
            <a:r>
              <a:rPr lang="en-US" sz="7400" dirty="0"/>
              <a:t> barns </a:t>
            </a:r>
            <a:r>
              <a:rPr lang="en-US" sz="7400" dirty="0" err="1"/>
              <a:t>án</a:t>
            </a:r>
            <a:r>
              <a:rPr lang="en-US" sz="7400" dirty="0"/>
              <a:t> </a:t>
            </a:r>
            <a:r>
              <a:rPr lang="en-US" sz="7400" dirty="0" err="1"/>
              <a:t>annarra</a:t>
            </a:r>
            <a:r>
              <a:rPr lang="en-US" sz="7400" dirty="0"/>
              <a:t> </a:t>
            </a:r>
            <a:r>
              <a:rPr lang="en-US" sz="7400" dirty="0" err="1"/>
              <a:t>einkenna</a:t>
            </a:r>
            <a:r>
              <a:rPr lang="en-US" sz="7400" dirty="0"/>
              <a:t> </a:t>
            </a:r>
            <a:r>
              <a:rPr lang="en-US" sz="7400" dirty="0" err="1"/>
              <a:t>getur</a:t>
            </a:r>
            <a:r>
              <a:rPr lang="en-US" sz="7400" dirty="0"/>
              <a:t> </a:t>
            </a:r>
            <a:r>
              <a:rPr lang="en-US" sz="7400" dirty="0" err="1"/>
              <a:t>verið</a:t>
            </a:r>
            <a:r>
              <a:rPr lang="en-US" sz="7400" dirty="0"/>
              <a:t> </a:t>
            </a:r>
            <a:r>
              <a:rPr lang="en-US" sz="7400" dirty="0" err="1"/>
              <a:t>merki</a:t>
            </a:r>
            <a:r>
              <a:rPr lang="en-US" sz="7400" dirty="0"/>
              <a:t> um Crohn´s </a:t>
            </a:r>
            <a:r>
              <a:rPr lang="en-US" sz="7400" dirty="0" err="1"/>
              <a:t>sjúkdóm</a:t>
            </a:r>
            <a:endParaRPr lang="en-US" sz="7400" dirty="0"/>
          </a:p>
          <a:p>
            <a:r>
              <a:rPr lang="en-US" sz="7400" dirty="0" err="1"/>
              <a:t>Endurtekin</a:t>
            </a:r>
            <a:r>
              <a:rPr lang="en-US" sz="7400" dirty="0"/>
              <a:t> </a:t>
            </a:r>
            <a:r>
              <a:rPr lang="en-US" sz="7400" dirty="0" err="1"/>
              <a:t>munnsár</a:t>
            </a:r>
            <a:r>
              <a:rPr lang="en-US" sz="7400" dirty="0"/>
              <a:t> geta </a:t>
            </a:r>
            <a:r>
              <a:rPr lang="en-US" sz="7400" dirty="0" err="1"/>
              <a:t>verið</a:t>
            </a:r>
            <a:r>
              <a:rPr lang="en-US" sz="7400" dirty="0"/>
              <a:t> </a:t>
            </a:r>
            <a:r>
              <a:rPr lang="en-US" sz="7400" dirty="0" err="1"/>
              <a:t>einkenni</a:t>
            </a:r>
            <a:r>
              <a:rPr lang="en-US" sz="7400" dirty="0"/>
              <a:t> Crohn´s </a:t>
            </a:r>
            <a:r>
              <a:rPr lang="en-US" sz="7400" dirty="0" err="1"/>
              <a:t>sjúkdóms</a:t>
            </a:r>
            <a:endParaRPr lang="en-US" sz="7400" dirty="0"/>
          </a:p>
          <a:p>
            <a:pPr lvl="0">
              <a:buClr>
                <a:srgbClr val="4E67C8">
                  <a:lumMod val="60000"/>
                  <a:lumOff val="40000"/>
                </a:srgbClr>
              </a:buClr>
            </a:pPr>
            <a:r>
              <a:rPr lang="en-US" sz="7400" dirty="0" err="1"/>
              <a:t>Skilja</a:t>
            </a:r>
            <a:r>
              <a:rPr lang="en-US" sz="7400" dirty="0"/>
              <a:t> </a:t>
            </a:r>
            <a:r>
              <a:rPr lang="en-US" sz="7400" dirty="0" err="1"/>
              <a:t>áhættuþætti</a:t>
            </a:r>
            <a:r>
              <a:rPr lang="en-US" sz="7400" dirty="0"/>
              <a:t> </a:t>
            </a:r>
            <a:r>
              <a:rPr lang="en-US" sz="7400" dirty="0" err="1"/>
              <a:t>fyrir</a:t>
            </a:r>
            <a:r>
              <a:rPr lang="en-US" sz="7400" dirty="0"/>
              <a:t> IBD (</a:t>
            </a:r>
            <a:r>
              <a:rPr lang="en-US" sz="7400" dirty="0" err="1"/>
              <a:t>uppruni</a:t>
            </a:r>
            <a:r>
              <a:rPr lang="en-US" sz="7400" dirty="0"/>
              <a:t>, </a:t>
            </a:r>
            <a:r>
              <a:rPr lang="en-US" sz="7400" dirty="0" err="1"/>
              <a:t>ættarsaga</a:t>
            </a:r>
            <a:r>
              <a:rPr lang="en-US" sz="6400" dirty="0"/>
              <a:t>)</a:t>
            </a:r>
          </a:p>
          <a:p>
            <a:pPr marL="0" lvl="0" indent="0">
              <a:buClr>
                <a:srgbClr val="4E67C8">
                  <a:lumMod val="60000"/>
                  <a:lumOff val="40000"/>
                </a:srgbClr>
              </a:buClr>
              <a:buNone/>
            </a:pPr>
            <a:endParaRPr lang="en-US" dirty="0">
              <a:solidFill>
                <a:srgbClr val="B4DCFA"/>
              </a:solidFill>
            </a:endParaRPr>
          </a:p>
          <a:p>
            <a:pPr lvl="0">
              <a:buClr>
                <a:srgbClr val="4E67C8">
                  <a:lumMod val="60000"/>
                  <a:lumOff val="40000"/>
                </a:srgbClr>
              </a:buClr>
            </a:pPr>
            <a:endParaRPr lang="en-US" sz="2700" dirty="0">
              <a:solidFill>
                <a:srgbClr val="B4DCFA"/>
              </a:solidFill>
            </a:endParaRPr>
          </a:p>
          <a:p>
            <a:pPr lvl="0">
              <a:buClr>
                <a:srgbClr val="4E67C8">
                  <a:lumMod val="60000"/>
                  <a:lumOff val="40000"/>
                </a:srgbClr>
              </a:buClr>
            </a:pPr>
            <a:endParaRPr lang="en-US" sz="2700" dirty="0">
              <a:solidFill>
                <a:srgbClr val="B4DCFA"/>
              </a:solidFill>
            </a:endParaRPr>
          </a:p>
          <a:p>
            <a:pPr marL="0" indent="0">
              <a:buNone/>
            </a:pPr>
            <a:endParaRPr lang="en-US" dirty="0"/>
          </a:p>
          <a:p>
            <a:endParaRPr lang="en-US" dirty="0"/>
          </a:p>
          <a:p>
            <a:pPr marL="0" indent="0">
              <a:buNone/>
            </a:pPr>
            <a:endParaRPr lang="en-US" dirty="0"/>
          </a:p>
        </p:txBody>
      </p:sp>
      <p:sp>
        <p:nvSpPr>
          <p:cNvPr id="4" name="Content Placeholder 3"/>
          <p:cNvSpPr>
            <a:spLocks noGrp="1"/>
          </p:cNvSpPr>
          <p:nvPr>
            <p:ph sz="half" idx="2"/>
          </p:nvPr>
        </p:nvSpPr>
        <p:spPr>
          <a:xfrm>
            <a:off x="4648200" y="908720"/>
            <a:ext cx="4038600" cy="5688632"/>
          </a:xfrm>
        </p:spPr>
        <p:txBody>
          <a:bodyPr>
            <a:normAutofit fontScale="32500" lnSpcReduction="20000"/>
          </a:bodyPr>
          <a:lstStyle/>
          <a:p>
            <a:endParaRPr lang="en-US" dirty="0"/>
          </a:p>
          <a:p>
            <a:r>
              <a:rPr lang="en-US" sz="7400" dirty="0" err="1"/>
              <a:t>Þekkja</a:t>
            </a:r>
            <a:r>
              <a:rPr lang="en-US" sz="7400" dirty="0"/>
              <a:t> </a:t>
            </a:r>
            <a:r>
              <a:rPr lang="en-US" sz="7400" dirty="0" err="1"/>
              <a:t>áhættuþætti</a:t>
            </a:r>
            <a:r>
              <a:rPr lang="en-US" sz="7400" dirty="0"/>
              <a:t> </a:t>
            </a:r>
            <a:r>
              <a:rPr lang="en-US" sz="7400" dirty="0" err="1"/>
              <a:t>fyrir</a:t>
            </a:r>
            <a:r>
              <a:rPr lang="en-US" sz="7400" dirty="0"/>
              <a:t> </a:t>
            </a:r>
            <a:r>
              <a:rPr lang="en-US" sz="7400" dirty="0" err="1"/>
              <a:t>ristilkrabbameini</a:t>
            </a:r>
            <a:r>
              <a:rPr lang="en-US" sz="7400" dirty="0"/>
              <a:t> </a:t>
            </a:r>
            <a:r>
              <a:rPr lang="en-US" sz="7400" dirty="0" err="1"/>
              <a:t>meðal</a:t>
            </a:r>
            <a:r>
              <a:rPr lang="en-US" sz="7400" dirty="0"/>
              <a:t> </a:t>
            </a:r>
            <a:r>
              <a:rPr lang="en-US" sz="7400" dirty="0" err="1"/>
              <a:t>sjúklinga</a:t>
            </a:r>
            <a:r>
              <a:rPr lang="en-US" sz="7400" dirty="0"/>
              <a:t> með </a:t>
            </a:r>
            <a:r>
              <a:rPr lang="en-US" sz="7400" dirty="0" err="1"/>
              <a:t>sáraristilbólgu</a:t>
            </a:r>
            <a:r>
              <a:rPr lang="en-US" sz="7400" dirty="0"/>
              <a:t> </a:t>
            </a:r>
          </a:p>
          <a:p>
            <a:r>
              <a:rPr lang="en-US" sz="7400" dirty="0" err="1"/>
              <a:t>Langvinnir</a:t>
            </a:r>
            <a:r>
              <a:rPr lang="en-US" sz="7400" dirty="0"/>
              <a:t> </a:t>
            </a:r>
            <a:r>
              <a:rPr lang="en-US" sz="7400" dirty="0" err="1"/>
              <a:t>lifrarsjúkdómar</a:t>
            </a:r>
            <a:r>
              <a:rPr lang="en-US" sz="7400" dirty="0"/>
              <a:t> geta </a:t>
            </a:r>
            <a:r>
              <a:rPr lang="en-US" sz="7400" dirty="0" err="1"/>
              <a:t>verið</a:t>
            </a:r>
            <a:r>
              <a:rPr lang="en-US" sz="7400" dirty="0"/>
              <a:t> </a:t>
            </a:r>
            <a:r>
              <a:rPr lang="en-US" sz="7400" dirty="0" err="1"/>
              <a:t>til</a:t>
            </a:r>
            <a:r>
              <a:rPr lang="en-US" sz="7400" dirty="0"/>
              <a:t> </a:t>
            </a:r>
            <a:r>
              <a:rPr lang="en-US" sz="7400" dirty="0" err="1"/>
              <a:t>staðar</a:t>
            </a:r>
            <a:r>
              <a:rPr lang="en-US" sz="7400" dirty="0"/>
              <a:t> í </a:t>
            </a:r>
            <a:r>
              <a:rPr lang="en-US" sz="7400" dirty="0" err="1"/>
              <a:t>sáraristilbólgu</a:t>
            </a:r>
            <a:endParaRPr lang="en-US" sz="7400" dirty="0"/>
          </a:p>
          <a:p>
            <a:endParaRPr lang="en-US" sz="4300"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xmlns="" val="23076665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err="1"/>
              <a:t>Bólgusjúkdómar</a:t>
            </a:r>
            <a:r>
              <a:rPr lang="en-US" dirty="0"/>
              <a:t> í </a:t>
            </a:r>
            <a:r>
              <a:rPr lang="en-US" dirty="0" err="1"/>
              <a:t>þörmum</a:t>
            </a:r>
            <a:r>
              <a:rPr lang="en-US" dirty="0"/>
              <a:t> og </a:t>
            </a:r>
            <a:r>
              <a:rPr lang="en-US" dirty="0" err="1"/>
              <a:t>ristli</a:t>
            </a:r>
            <a:endParaRPr lang="en-US" sz="2400" dirty="0">
              <a:solidFill>
                <a:schemeClr val="tx2">
                  <a:lumMod val="50000"/>
                </a:schemeClr>
              </a:solidFill>
            </a:endParaRPr>
          </a:p>
        </p:txBody>
      </p:sp>
      <p:sp>
        <p:nvSpPr>
          <p:cNvPr id="14339" name="Content Placeholder 2"/>
          <p:cNvSpPr>
            <a:spLocks noGrp="1"/>
          </p:cNvSpPr>
          <p:nvPr>
            <p:ph sz="half" idx="1"/>
          </p:nvPr>
        </p:nvSpPr>
        <p:spPr/>
        <p:txBody>
          <a:bodyPr>
            <a:normAutofit fontScale="85000" lnSpcReduction="20000"/>
          </a:bodyPr>
          <a:lstStyle/>
          <a:p>
            <a:pPr eaLnBrk="1" hangingPunct="1"/>
            <a:r>
              <a:rPr lang="en-US" i="1" dirty="0">
                <a:solidFill>
                  <a:srgbClr val="00B0F0"/>
                </a:solidFill>
              </a:rPr>
              <a:t>Crohn’s </a:t>
            </a:r>
            <a:r>
              <a:rPr lang="en-US" i="1" dirty="0" err="1">
                <a:solidFill>
                  <a:srgbClr val="00B0F0"/>
                </a:solidFill>
              </a:rPr>
              <a:t>sjúkdómur</a:t>
            </a:r>
            <a:endParaRPr lang="en-US" i="1" dirty="0">
              <a:solidFill>
                <a:srgbClr val="00B0F0"/>
              </a:solidFill>
            </a:endParaRPr>
          </a:p>
          <a:p>
            <a:pPr eaLnBrk="1" hangingPunct="1"/>
            <a:r>
              <a:rPr lang="en-US" dirty="0" err="1"/>
              <a:t>Allur</a:t>
            </a:r>
            <a:r>
              <a:rPr lang="en-US" dirty="0"/>
              <a:t> </a:t>
            </a:r>
            <a:r>
              <a:rPr lang="en-US" dirty="0" err="1"/>
              <a:t>meltingarvegurinn</a:t>
            </a:r>
            <a:endParaRPr lang="en-US" dirty="0"/>
          </a:p>
          <a:p>
            <a:pPr eaLnBrk="1" hangingPunct="1"/>
            <a:r>
              <a:rPr lang="en-US" dirty="0"/>
              <a:t>Transmural granulomatous </a:t>
            </a:r>
            <a:r>
              <a:rPr lang="en-US" dirty="0" err="1"/>
              <a:t>bólga</a:t>
            </a:r>
            <a:endParaRPr lang="en-US" dirty="0"/>
          </a:p>
          <a:p>
            <a:pPr eaLnBrk="1" hangingPunct="1"/>
            <a:r>
              <a:rPr lang="en-US" dirty="0"/>
              <a:t>Ekki </a:t>
            </a:r>
            <a:r>
              <a:rPr lang="en-US" dirty="0" err="1"/>
              <a:t>alltaf</a:t>
            </a:r>
            <a:r>
              <a:rPr lang="en-US" dirty="0"/>
              <a:t> </a:t>
            </a:r>
            <a:r>
              <a:rPr lang="en-US" dirty="0" err="1"/>
              <a:t>samfelld</a:t>
            </a:r>
            <a:r>
              <a:rPr lang="en-US" dirty="0"/>
              <a:t> </a:t>
            </a:r>
            <a:r>
              <a:rPr lang="en-US" dirty="0" err="1"/>
              <a:t>bólga</a:t>
            </a:r>
            <a:endParaRPr lang="en-US" dirty="0"/>
          </a:p>
          <a:p>
            <a:pPr eaLnBrk="1" hangingPunct="1"/>
            <a:r>
              <a:rPr lang="en-US" dirty="0" err="1"/>
              <a:t>Dreifing</a:t>
            </a:r>
            <a:endParaRPr lang="en-US" dirty="0"/>
          </a:p>
          <a:p>
            <a:pPr lvl="1"/>
            <a:r>
              <a:rPr lang="en-US" dirty="0" err="1"/>
              <a:t>Ileocolitis</a:t>
            </a:r>
            <a:endParaRPr lang="en-US" dirty="0"/>
          </a:p>
          <a:p>
            <a:pPr lvl="1"/>
            <a:r>
              <a:rPr lang="en-US" dirty="0" err="1"/>
              <a:t>Smágirni</a:t>
            </a:r>
            <a:endParaRPr lang="en-US" dirty="0"/>
          </a:p>
          <a:p>
            <a:pPr lvl="1"/>
            <a:r>
              <a:rPr lang="en-US" dirty="0" err="1"/>
              <a:t>Ristill</a:t>
            </a:r>
            <a:r>
              <a:rPr lang="en-US" dirty="0"/>
              <a:t> </a:t>
            </a:r>
            <a:r>
              <a:rPr lang="en-US" dirty="0" err="1"/>
              <a:t>eingöngu</a:t>
            </a:r>
            <a:endParaRPr lang="en-US" dirty="0"/>
          </a:p>
          <a:p>
            <a:pPr lvl="1"/>
            <a:r>
              <a:rPr lang="en-US" dirty="0"/>
              <a:t>Magi og </a:t>
            </a:r>
            <a:r>
              <a:rPr lang="en-US" dirty="0" err="1"/>
              <a:t>skeifugörn</a:t>
            </a:r>
            <a:endParaRPr lang="en-US" dirty="0"/>
          </a:p>
        </p:txBody>
      </p:sp>
      <p:sp>
        <p:nvSpPr>
          <p:cNvPr id="14340" name="Content Placeholder 3"/>
          <p:cNvSpPr>
            <a:spLocks noGrp="1"/>
          </p:cNvSpPr>
          <p:nvPr>
            <p:ph sz="half" idx="2"/>
          </p:nvPr>
        </p:nvSpPr>
        <p:spPr/>
        <p:txBody>
          <a:bodyPr>
            <a:normAutofit fontScale="85000" lnSpcReduction="20000"/>
          </a:bodyPr>
          <a:lstStyle/>
          <a:p>
            <a:pPr eaLnBrk="1" hangingPunct="1"/>
            <a:r>
              <a:rPr lang="en-US" i="1" dirty="0" err="1">
                <a:solidFill>
                  <a:srgbClr val="00B0F0"/>
                </a:solidFill>
              </a:rPr>
              <a:t>Sáraristilbólga</a:t>
            </a:r>
            <a:endParaRPr lang="en-US" i="1" dirty="0">
              <a:solidFill>
                <a:srgbClr val="00B0F0"/>
              </a:solidFill>
            </a:endParaRPr>
          </a:p>
          <a:p>
            <a:r>
              <a:rPr lang="en-US" dirty="0" err="1"/>
              <a:t>Eingöngu</a:t>
            </a:r>
            <a:r>
              <a:rPr lang="en-US" dirty="0"/>
              <a:t> </a:t>
            </a:r>
            <a:r>
              <a:rPr lang="en-US" dirty="0" err="1"/>
              <a:t>ristill</a:t>
            </a:r>
            <a:endParaRPr lang="en-US" dirty="0"/>
          </a:p>
          <a:p>
            <a:r>
              <a:rPr lang="en-US" dirty="0" err="1"/>
              <a:t>Yfirborðslæg</a:t>
            </a:r>
            <a:r>
              <a:rPr lang="en-US" dirty="0"/>
              <a:t> </a:t>
            </a:r>
            <a:r>
              <a:rPr lang="en-US" dirty="0" err="1"/>
              <a:t>sár</a:t>
            </a:r>
            <a:endParaRPr lang="en-US" dirty="0"/>
          </a:p>
          <a:p>
            <a:r>
              <a:rPr lang="en-US" dirty="0" err="1"/>
              <a:t>Dreifing</a:t>
            </a:r>
            <a:endParaRPr lang="en-US" dirty="0"/>
          </a:p>
          <a:p>
            <a:pPr lvl="1"/>
            <a:r>
              <a:rPr lang="en-US" dirty="0"/>
              <a:t>Distal </a:t>
            </a:r>
            <a:r>
              <a:rPr lang="en-US" dirty="0">
                <a:sym typeface="Wingdings" pitchFamily="2" charset="2"/>
              </a:rPr>
              <a:t></a:t>
            </a:r>
            <a:r>
              <a:rPr lang="en-US" dirty="0"/>
              <a:t> proximal </a:t>
            </a:r>
          </a:p>
          <a:p>
            <a:pPr lvl="1"/>
            <a:r>
              <a:rPr lang="en-US" dirty="0" err="1"/>
              <a:t>Endaþarmur</a:t>
            </a:r>
            <a:r>
              <a:rPr lang="en-US" dirty="0"/>
              <a:t> </a:t>
            </a:r>
            <a:r>
              <a:rPr lang="en-US" dirty="0">
                <a:sym typeface="Wingdings" pitchFamily="2" charset="2"/>
              </a:rPr>
              <a:t> </a:t>
            </a:r>
            <a:r>
              <a:rPr lang="en-US" dirty="0" err="1">
                <a:sym typeface="Wingdings" pitchFamily="2" charset="2"/>
              </a:rPr>
              <a:t>Allur</a:t>
            </a:r>
            <a:r>
              <a:rPr lang="en-US" dirty="0">
                <a:sym typeface="Wingdings" pitchFamily="2" charset="2"/>
              </a:rPr>
              <a:t> </a:t>
            </a:r>
            <a:r>
              <a:rPr lang="en-US" dirty="0" err="1">
                <a:sym typeface="Wingdings" pitchFamily="2" charset="2"/>
              </a:rPr>
              <a:t>ristill</a:t>
            </a:r>
            <a:endParaRPr lang="en-US" dirty="0">
              <a:sym typeface="Wingdings" pitchFamily="2" charset="2"/>
            </a:endParaRPr>
          </a:p>
          <a:p>
            <a:pPr marL="365760" lvl="1" indent="0">
              <a:buNone/>
            </a:pPr>
            <a:endParaRPr lang="en-US" i="1" dirty="0">
              <a:solidFill>
                <a:srgbClr val="00B0F0"/>
              </a:solidFill>
            </a:endParaRPr>
          </a:p>
          <a:p>
            <a:pPr eaLnBrk="1" hangingPunct="1"/>
            <a:r>
              <a:rPr lang="en-US" i="1" dirty="0" err="1">
                <a:solidFill>
                  <a:srgbClr val="00B0F0"/>
                </a:solidFill>
              </a:rPr>
              <a:t>Ótilgreindur</a:t>
            </a:r>
            <a:r>
              <a:rPr lang="en-US" i="1" dirty="0">
                <a:solidFill>
                  <a:srgbClr val="00B0F0"/>
                </a:solidFill>
              </a:rPr>
              <a:t> </a:t>
            </a:r>
            <a:r>
              <a:rPr lang="en-US" i="1" dirty="0" err="1">
                <a:solidFill>
                  <a:srgbClr val="00B0F0"/>
                </a:solidFill>
              </a:rPr>
              <a:t>bólgusjúkdómur</a:t>
            </a:r>
            <a:endParaRPr lang="en-US" i="1" dirty="0">
              <a:solidFill>
                <a:srgbClr val="00B0F0"/>
              </a:solidFill>
            </a:endParaRPr>
          </a:p>
          <a:p>
            <a:pPr eaLnBrk="1" hangingPunct="1"/>
            <a:r>
              <a:rPr lang="en-US" i="1" dirty="0"/>
              <a:t>IBD unclassified</a:t>
            </a:r>
          </a:p>
          <a:p>
            <a:r>
              <a:rPr lang="en-US" dirty="0" err="1"/>
              <a:t>Langvinnur</a:t>
            </a:r>
            <a:r>
              <a:rPr lang="en-US" dirty="0"/>
              <a:t> </a:t>
            </a:r>
            <a:r>
              <a:rPr lang="en-US" dirty="0" err="1"/>
              <a:t>bólgusjúkdómur</a:t>
            </a:r>
            <a:endParaRPr lang="en-US" dirty="0"/>
          </a:p>
          <a:p>
            <a:pPr lvl="1"/>
            <a:r>
              <a:rPr lang="en-US" dirty="0" err="1">
                <a:sym typeface="Wingdings" pitchFamily="2" charset="2"/>
              </a:rPr>
              <a:t>Hvorki</a:t>
            </a:r>
            <a:r>
              <a:rPr lang="en-US" dirty="0">
                <a:sym typeface="Wingdings" pitchFamily="2" charset="2"/>
              </a:rPr>
              <a:t> Crohn´s né </a:t>
            </a:r>
            <a:r>
              <a:rPr lang="en-US" dirty="0" err="1">
                <a:sym typeface="Wingdings" pitchFamily="2" charset="2"/>
              </a:rPr>
              <a:t>sáraristilbólga</a:t>
            </a:r>
            <a:endParaRPr lang="en-US" dirty="0">
              <a:sym typeface="Wingdings" pitchFamily="2" charset="2"/>
            </a:endParaRPr>
          </a:p>
          <a:p>
            <a:pPr lvl="1"/>
            <a:endParaRPr lang="en-US" i="1" dirty="0">
              <a:solidFill>
                <a:srgbClr val="00B0F0"/>
              </a:solidFill>
            </a:endParaRPr>
          </a:p>
        </p:txBody>
      </p:sp>
    </p:spTree>
    <p:extLst>
      <p:ext uri="{BB962C8B-B14F-4D97-AF65-F5344CB8AC3E}">
        <p14:creationId xmlns:p14="http://schemas.microsoft.com/office/powerpoint/2010/main" xmlns="" val="30030963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Dreifing</a:t>
            </a:r>
            <a:r>
              <a:rPr lang="en-US" dirty="0"/>
              <a:t> </a:t>
            </a:r>
            <a:r>
              <a:rPr lang="en-US" dirty="0" err="1"/>
              <a:t>sjúkdóms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131840" y="1628800"/>
            <a:ext cx="5112568" cy="3240360"/>
          </a:xfrm>
        </p:spPr>
      </p:pic>
      <p:sp>
        <p:nvSpPr>
          <p:cNvPr id="4" name="Text Placeholder 3"/>
          <p:cNvSpPr>
            <a:spLocks noGrp="1"/>
          </p:cNvSpPr>
          <p:nvPr>
            <p:ph type="body" sz="half" idx="2"/>
          </p:nvPr>
        </p:nvSpPr>
        <p:spPr/>
        <p:txBody>
          <a:bodyPr/>
          <a:lstStyle/>
          <a:p>
            <a:r>
              <a:rPr lang="en-US" dirty="0"/>
              <a:t>Ulcerative colitis (UC)</a:t>
            </a:r>
          </a:p>
          <a:p>
            <a:r>
              <a:rPr lang="en-US" dirty="0" err="1"/>
              <a:t>Crohn’s</a:t>
            </a:r>
            <a:r>
              <a:rPr lang="en-US" dirty="0"/>
              <a:t> disease (CD)</a:t>
            </a:r>
          </a:p>
        </p:txBody>
      </p:sp>
    </p:spTree>
    <p:extLst>
      <p:ext uri="{BB962C8B-B14F-4D97-AF65-F5344CB8AC3E}">
        <p14:creationId xmlns:p14="http://schemas.microsoft.com/office/powerpoint/2010/main" xmlns="" val="30362710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8462" r="21236" b="-2"/>
          <a:stretch/>
        </p:blipFill>
        <p:spPr bwMode="auto">
          <a:xfrm>
            <a:off x="3200400" y="273050"/>
            <a:ext cx="5486400" cy="5853113"/>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itle 2"/>
          <p:cNvSpPr>
            <a:spLocks noGrp="1"/>
          </p:cNvSpPr>
          <p:nvPr>
            <p:ph type="title"/>
          </p:nvPr>
        </p:nvSpPr>
        <p:spPr/>
        <p:txBody>
          <a:bodyPr anchor="b">
            <a:normAutofit/>
          </a:bodyPr>
          <a:lstStyle/>
          <a:p>
            <a:r>
              <a:rPr lang="en-US" dirty="0" err="1"/>
              <a:t>Eðlileg</a:t>
            </a:r>
            <a:r>
              <a:rPr lang="en-US" dirty="0"/>
              <a:t> </a:t>
            </a:r>
            <a:r>
              <a:rPr lang="en-US" dirty="0" err="1"/>
              <a:t>slímhúð</a:t>
            </a:r>
            <a:r>
              <a:rPr lang="en-US" dirty="0"/>
              <a:t> </a:t>
            </a:r>
            <a:r>
              <a:rPr lang="en-US" dirty="0" err="1"/>
              <a:t>ristils</a:t>
            </a:r>
            <a:endParaRPr lang="en-US" dirty="0"/>
          </a:p>
        </p:txBody>
      </p:sp>
      <p:sp>
        <p:nvSpPr>
          <p:cNvPr id="71" name="Text Placeholder 3">
            <a:extLst>
              <a:ext uri="{FF2B5EF4-FFF2-40B4-BE49-F238E27FC236}">
                <a16:creationId xmlns:a16="http://schemas.microsoft.com/office/drawing/2014/main" xmlns="" id="{8B769A4D-4EE6-4EEC-BCC7-354D6DDB2B21}"/>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xmlns="" val="29852875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7760" r="18501" b="1"/>
          <a:stretch/>
        </p:blipFill>
        <p:spPr bwMode="auto">
          <a:xfrm>
            <a:off x="3200400" y="273050"/>
            <a:ext cx="5486400" cy="5853113"/>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itle 2"/>
          <p:cNvSpPr>
            <a:spLocks noGrp="1"/>
          </p:cNvSpPr>
          <p:nvPr>
            <p:ph type="title"/>
          </p:nvPr>
        </p:nvSpPr>
        <p:spPr/>
        <p:txBody>
          <a:bodyPr anchor="b">
            <a:normAutofit/>
          </a:bodyPr>
          <a:lstStyle/>
          <a:p>
            <a:r>
              <a:rPr lang="en-US" dirty="0" err="1"/>
              <a:t>Sáraristilbólga</a:t>
            </a:r>
            <a:endParaRPr lang="en-US" dirty="0"/>
          </a:p>
        </p:txBody>
      </p:sp>
      <p:sp>
        <p:nvSpPr>
          <p:cNvPr id="4" name="Text Placeholder 3"/>
          <p:cNvSpPr>
            <a:spLocks noGrp="1"/>
          </p:cNvSpPr>
          <p:nvPr>
            <p:ph type="body" sz="half" idx="2"/>
          </p:nvPr>
        </p:nvSpPr>
        <p:spPr/>
        <p:txBody>
          <a:bodyPr>
            <a:normAutofit/>
          </a:bodyPr>
          <a:lstStyle/>
          <a:p>
            <a:r>
              <a:rPr lang="en-US" dirty="0" err="1"/>
              <a:t>Yfirborðslæg</a:t>
            </a:r>
            <a:r>
              <a:rPr lang="en-US" dirty="0"/>
              <a:t> </a:t>
            </a:r>
            <a:r>
              <a:rPr lang="en-US" dirty="0" err="1"/>
              <a:t>sár</a:t>
            </a:r>
            <a:endParaRPr lang="en-US" dirty="0"/>
          </a:p>
        </p:txBody>
      </p:sp>
    </p:spTree>
    <p:extLst>
      <p:ext uri="{BB962C8B-B14F-4D97-AF65-F5344CB8AC3E}">
        <p14:creationId xmlns:p14="http://schemas.microsoft.com/office/powerpoint/2010/main" xmlns="" val="22576990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b">
            <a:normAutofit/>
          </a:bodyPr>
          <a:lstStyle/>
          <a:p>
            <a:r>
              <a:rPr lang="en-US" dirty="0"/>
              <a:t>Crohn’s </a:t>
            </a:r>
            <a:r>
              <a:rPr lang="en-US" dirty="0" err="1"/>
              <a:t>sjúkdómur</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xmlns="" val="0"/>
              </a:ext>
            </a:extLst>
          </a:blip>
          <a:stretch/>
        </p:blipFill>
        <p:spPr>
          <a:xfrm>
            <a:off x="3816322" y="1465426"/>
            <a:ext cx="3395691" cy="3320896"/>
          </a:xfrm>
          <a:noFill/>
        </p:spPr>
      </p:pic>
      <p:sp>
        <p:nvSpPr>
          <p:cNvPr id="4" name="Text Placeholder 3"/>
          <p:cNvSpPr>
            <a:spLocks noGrp="1"/>
          </p:cNvSpPr>
          <p:nvPr>
            <p:ph type="body" sz="half" idx="2"/>
          </p:nvPr>
        </p:nvSpPr>
        <p:spPr/>
        <p:txBody>
          <a:bodyPr>
            <a:normAutofit/>
          </a:bodyPr>
          <a:lstStyle/>
          <a:p>
            <a:r>
              <a:rPr lang="en-US" dirty="0"/>
              <a:t>Transmural </a:t>
            </a:r>
            <a:r>
              <a:rPr lang="en-US" dirty="0" err="1"/>
              <a:t>bólga</a:t>
            </a:r>
            <a:endParaRPr lang="en-US" dirty="0"/>
          </a:p>
        </p:txBody>
      </p:sp>
    </p:spTree>
    <p:extLst>
      <p:ext uri="{BB962C8B-B14F-4D97-AF65-F5344CB8AC3E}">
        <p14:creationId xmlns:p14="http://schemas.microsoft.com/office/powerpoint/2010/main" xmlns="" val="69209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dirty="0" err="1"/>
              <a:t>Faraldsfræði</a:t>
            </a:r>
            <a:endParaRPr lang="en-US" dirty="0"/>
          </a:p>
        </p:txBody>
      </p:sp>
      <p:graphicFrame>
        <p:nvGraphicFramePr>
          <p:cNvPr id="5" name="Content Placeholder 2">
            <a:extLst>
              <a:ext uri="{FF2B5EF4-FFF2-40B4-BE49-F238E27FC236}">
                <a16:creationId xmlns:a16="http://schemas.microsoft.com/office/drawing/2014/main" xmlns="" id="{48A4B671-E01B-4EBE-8D4E-549717CE41DB}"/>
              </a:ext>
            </a:extLst>
          </p:cNvPr>
          <p:cNvGraphicFramePr>
            <a:graphicFrameLocks noGrp="1"/>
          </p:cNvGraphicFramePr>
          <p:nvPr>
            <p:ph idx="1"/>
            <p:extLst>
              <p:ext uri="{D42A27DB-BD31-4B8C-83A1-F6EECF244321}">
                <p14:modId xmlns:p14="http://schemas.microsoft.com/office/powerpoint/2010/main" xmlns="" val="216551406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855729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Orsakir</a:t>
            </a:r>
            <a:r>
              <a:rPr lang="en-US" dirty="0"/>
              <a:t> - </a:t>
            </a:r>
            <a:r>
              <a:rPr lang="en-US" dirty="0" err="1">
                <a:solidFill>
                  <a:schemeClr val="tx2"/>
                </a:solidFill>
              </a:rPr>
              <a:t>Erfðir</a:t>
            </a:r>
            <a:endParaRPr lang="en-US" dirty="0">
              <a:solidFill>
                <a:schemeClr val="tx2"/>
              </a:solidFill>
            </a:endParaRPr>
          </a:p>
        </p:txBody>
      </p:sp>
      <p:sp>
        <p:nvSpPr>
          <p:cNvPr id="3" name="Content Placeholder 2"/>
          <p:cNvSpPr>
            <a:spLocks noGrp="1"/>
          </p:cNvSpPr>
          <p:nvPr>
            <p:ph idx="1"/>
          </p:nvPr>
        </p:nvSpPr>
        <p:spPr/>
        <p:txBody>
          <a:bodyPr>
            <a:noAutofit/>
          </a:bodyPr>
          <a:lstStyle/>
          <a:p>
            <a:pPr lvl="1"/>
            <a:r>
              <a:rPr lang="en-US" sz="2400" dirty="0" err="1"/>
              <a:t>Sterkari</a:t>
            </a:r>
            <a:r>
              <a:rPr lang="en-US" sz="2400" dirty="0"/>
              <a:t> </a:t>
            </a:r>
            <a:r>
              <a:rPr lang="en-US" sz="2400" dirty="0" err="1"/>
              <a:t>þáttur</a:t>
            </a:r>
            <a:r>
              <a:rPr lang="en-US" sz="2400" dirty="0"/>
              <a:t> í Crohn´s </a:t>
            </a:r>
            <a:r>
              <a:rPr lang="en-US" sz="2400" dirty="0" err="1"/>
              <a:t>sjúkdómi</a:t>
            </a:r>
            <a:r>
              <a:rPr lang="en-US" sz="2400" dirty="0"/>
              <a:t> </a:t>
            </a:r>
            <a:r>
              <a:rPr lang="en-US" sz="2400" dirty="0" err="1"/>
              <a:t>en</a:t>
            </a:r>
            <a:r>
              <a:rPr lang="en-US" sz="2400" dirty="0"/>
              <a:t> </a:t>
            </a:r>
            <a:r>
              <a:rPr lang="en-US" sz="2400" dirty="0" err="1"/>
              <a:t>sáraristilbólgu</a:t>
            </a:r>
            <a:endParaRPr lang="en-US" sz="2400" dirty="0"/>
          </a:p>
          <a:p>
            <a:pPr lvl="1"/>
            <a:r>
              <a:rPr lang="en-US" sz="2400" dirty="0" err="1"/>
              <a:t>Hundru</a:t>
            </a:r>
            <a:r>
              <a:rPr lang="is-IS" sz="2400" dirty="0"/>
              <a:t>ð</a:t>
            </a:r>
            <a:r>
              <a:rPr lang="en-US" sz="2400" dirty="0"/>
              <a:t> </a:t>
            </a:r>
            <a:r>
              <a:rPr lang="en-US" sz="2400" dirty="0" err="1"/>
              <a:t>genaafbrigða</a:t>
            </a:r>
            <a:endParaRPr lang="en-US" sz="2400" dirty="0"/>
          </a:p>
          <a:p>
            <a:pPr lvl="2"/>
            <a:r>
              <a:rPr lang="en-US" sz="2400" dirty="0"/>
              <a:t>autophagy, </a:t>
            </a:r>
            <a:r>
              <a:rPr lang="en-US" sz="2400" dirty="0" err="1"/>
              <a:t>adaptiveimmunity</a:t>
            </a:r>
            <a:r>
              <a:rPr lang="en-US" sz="2400" dirty="0"/>
              <a:t>, innate immunity</a:t>
            </a:r>
          </a:p>
          <a:p>
            <a:pPr lvl="1"/>
            <a:r>
              <a:rPr lang="en-US" sz="2400" dirty="0" err="1"/>
              <a:t>Að</a:t>
            </a:r>
            <a:r>
              <a:rPr lang="en-US" sz="2400" dirty="0"/>
              <a:t> </a:t>
            </a:r>
            <a:r>
              <a:rPr lang="en-US" sz="2400" dirty="0" err="1"/>
              <a:t>eiga</a:t>
            </a:r>
            <a:r>
              <a:rPr lang="en-US" sz="2400" dirty="0"/>
              <a:t> 1. </a:t>
            </a:r>
            <a:r>
              <a:rPr lang="en-US" sz="2400" dirty="0" err="1"/>
              <a:t>gráðu</a:t>
            </a:r>
            <a:r>
              <a:rPr lang="en-US" sz="2400" dirty="0"/>
              <a:t> </a:t>
            </a:r>
            <a:r>
              <a:rPr lang="en-US" sz="2400" dirty="0" err="1"/>
              <a:t>ættingja</a:t>
            </a:r>
            <a:r>
              <a:rPr lang="en-US" sz="2400" dirty="0"/>
              <a:t> með IBD </a:t>
            </a:r>
            <a:r>
              <a:rPr lang="en-US" sz="2400" dirty="0" err="1"/>
              <a:t>eykur</a:t>
            </a:r>
            <a:r>
              <a:rPr lang="en-US" sz="2400" dirty="0"/>
              <a:t> </a:t>
            </a:r>
            <a:r>
              <a:rPr lang="en-US" sz="2400" dirty="0" err="1"/>
              <a:t>líkur</a:t>
            </a:r>
            <a:r>
              <a:rPr lang="en-US" sz="2400" dirty="0"/>
              <a:t> á </a:t>
            </a:r>
            <a:r>
              <a:rPr lang="en-US" sz="2400" dirty="0" err="1"/>
              <a:t>að</a:t>
            </a:r>
            <a:r>
              <a:rPr lang="en-US" sz="2400" dirty="0"/>
              <a:t> </a:t>
            </a:r>
            <a:r>
              <a:rPr lang="en-US" sz="2400" dirty="0" err="1"/>
              <a:t>fá</a:t>
            </a:r>
            <a:r>
              <a:rPr lang="en-US" sz="2400" dirty="0"/>
              <a:t> </a:t>
            </a:r>
            <a:r>
              <a:rPr lang="en-US" sz="2400" dirty="0" err="1"/>
              <a:t>sjúkdóminn</a:t>
            </a:r>
            <a:r>
              <a:rPr lang="en-US" sz="2400" dirty="0"/>
              <a:t> um 30-100 </a:t>
            </a:r>
            <a:r>
              <a:rPr lang="en-US" sz="2400" dirty="0" err="1"/>
              <a:t>falt</a:t>
            </a:r>
            <a:r>
              <a:rPr lang="en-US" sz="2400" dirty="0"/>
              <a:t> </a:t>
            </a:r>
            <a:r>
              <a:rPr lang="en-US" sz="2400" dirty="0" err="1"/>
              <a:t>miðað</a:t>
            </a:r>
            <a:r>
              <a:rPr lang="en-US" sz="2400" dirty="0"/>
              <a:t> </a:t>
            </a:r>
            <a:r>
              <a:rPr lang="en-US" sz="2400" dirty="0" err="1"/>
              <a:t>við</a:t>
            </a:r>
            <a:r>
              <a:rPr lang="en-US" sz="2400" dirty="0"/>
              <a:t> </a:t>
            </a:r>
            <a:r>
              <a:rPr lang="en-US" sz="2400" dirty="0" err="1"/>
              <a:t>áhættu</a:t>
            </a:r>
            <a:r>
              <a:rPr lang="en-US" sz="2400" dirty="0"/>
              <a:t> </a:t>
            </a:r>
            <a:r>
              <a:rPr lang="en-US" sz="2400" dirty="0" err="1"/>
              <a:t>almennt</a:t>
            </a:r>
            <a:r>
              <a:rPr lang="en-US" sz="2400" dirty="0"/>
              <a:t> </a:t>
            </a:r>
            <a:r>
              <a:rPr lang="en-US" sz="2400" dirty="0" err="1"/>
              <a:t>Afkvæmi</a:t>
            </a:r>
            <a:r>
              <a:rPr lang="en-US" sz="2400" dirty="0"/>
              <a:t> </a:t>
            </a:r>
            <a:r>
              <a:rPr lang="en-US" sz="2400" dirty="0" err="1"/>
              <a:t>tveggja</a:t>
            </a:r>
            <a:r>
              <a:rPr lang="en-US" sz="2400" dirty="0"/>
              <a:t> </a:t>
            </a:r>
            <a:r>
              <a:rPr lang="en-US" sz="2400" dirty="0" err="1"/>
              <a:t>einstaklinga</a:t>
            </a:r>
            <a:r>
              <a:rPr lang="en-US" sz="2400" dirty="0"/>
              <a:t> með IBD </a:t>
            </a:r>
            <a:r>
              <a:rPr lang="en-US" sz="2400" dirty="0" err="1"/>
              <a:t>hefur</a:t>
            </a:r>
            <a:r>
              <a:rPr lang="en-US" sz="2400" dirty="0"/>
              <a:t> 33% </a:t>
            </a:r>
            <a:r>
              <a:rPr lang="en-US" sz="2400" dirty="0" err="1"/>
              <a:t>líkur</a:t>
            </a:r>
            <a:r>
              <a:rPr lang="en-US" sz="2400" dirty="0"/>
              <a:t> á </a:t>
            </a:r>
            <a:r>
              <a:rPr lang="en-US" sz="2400" dirty="0" err="1"/>
              <a:t>að</a:t>
            </a:r>
            <a:r>
              <a:rPr lang="en-US" sz="2400" dirty="0"/>
              <a:t> </a:t>
            </a:r>
            <a:r>
              <a:rPr lang="en-US" sz="2400" dirty="0" err="1"/>
              <a:t>greinast</a:t>
            </a:r>
            <a:r>
              <a:rPr lang="en-US" sz="2400" dirty="0"/>
              <a:t> með </a:t>
            </a:r>
            <a:r>
              <a:rPr lang="en-US" sz="2400" dirty="0" err="1"/>
              <a:t>sjúkdóminn</a:t>
            </a:r>
            <a:r>
              <a:rPr lang="en-US" sz="2400" dirty="0"/>
              <a:t> </a:t>
            </a:r>
            <a:r>
              <a:rPr lang="en-US" sz="2400" dirty="0" err="1"/>
              <a:t>fyrir</a:t>
            </a:r>
            <a:r>
              <a:rPr lang="en-US" sz="2400" dirty="0"/>
              <a:t> 28 </a:t>
            </a:r>
            <a:r>
              <a:rPr lang="en-US" sz="2400" dirty="0" err="1"/>
              <a:t>ára</a:t>
            </a:r>
            <a:r>
              <a:rPr lang="en-US" sz="2400" dirty="0"/>
              <a:t> </a:t>
            </a:r>
            <a:r>
              <a:rPr lang="en-US" sz="2400" dirty="0" err="1"/>
              <a:t>aldur</a:t>
            </a:r>
            <a:r>
              <a:rPr lang="en-US" sz="2400" dirty="0"/>
              <a:t> </a:t>
            </a:r>
          </a:p>
          <a:p>
            <a:pPr lvl="1"/>
            <a:r>
              <a:rPr lang="en-US" sz="2400" dirty="0" err="1"/>
              <a:t>Systkini</a:t>
            </a:r>
            <a:r>
              <a:rPr lang="en-US" sz="2400" dirty="0"/>
              <a:t> </a:t>
            </a:r>
            <a:r>
              <a:rPr lang="en-US" sz="2400" dirty="0" err="1"/>
              <a:t>einstaklings</a:t>
            </a:r>
            <a:r>
              <a:rPr lang="en-US" sz="2400" dirty="0"/>
              <a:t> með IBD </a:t>
            </a:r>
            <a:r>
              <a:rPr lang="en-US" sz="2400" dirty="0" err="1"/>
              <a:t>hefur</a:t>
            </a:r>
            <a:r>
              <a:rPr lang="en-US" sz="2400" dirty="0"/>
              <a:t> 5-10% </a:t>
            </a:r>
            <a:r>
              <a:rPr lang="en-US" sz="2400" dirty="0" err="1"/>
              <a:t>líkur</a:t>
            </a:r>
            <a:r>
              <a:rPr lang="en-US" sz="2400" dirty="0"/>
              <a:t> á </a:t>
            </a:r>
            <a:r>
              <a:rPr lang="en-US" sz="2400" dirty="0" err="1"/>
              <a:t>að</a:t>
            </a:r>
            <a:r>
              <a:rPr lang="en-US" sz="2400" dirty="0"/>
              <a:t> </a:t>
            </a:r>
            <a:r>
              <a:rPr lang="en-US" sz="2400" dirty="0" err="1"/>
              <a:t>greinast</a:t>
            </a:r>
            <a:r>
              <a:rPr lang="en-US" sz="2400" dirty="0"/>
              <a:t> með IBD á </a:t>
            </a:r>
            <a:r>
              <a:rPr lang="en-US" sz="2400" dirty="0" err="1"/>
              <a:t>lífsleiðinni</a:t>
            </a:r>
            <a:r>
              <a:rPr lang="en-US" sz="2400" dirty="0"/>
              <a:t> </a:t>
            </a:r>
          </a:p>
          <a:p>
            <a:pPr lvl="1"/>
            <a:r>
              <a:rPr lang="en-US" sz="2400" dirty="0" err="1"/>
              <a:t>Mestar</a:t>
            </a:r>
            <a:r>
              <a:rPr lang="en-US" sz="2400" dirty="0"/>
              <a:t> </a:t>
            </a:r>
            <a:r>
              <a:rPr lang="en-US" sz="2400" dirty="0" err="1"/>
              <a:t>líkur</a:t>
            </a:r>
            <a:r>
              <a:rPr lang="en-US" sz="2400" dirty="0"/>
              <a:t> milli </a:t>
            </a:r>
            <a:r>
              <a:rPr lang="en-US" sz="2400" dirty="0" err="1"/>
              <a:t>eineggja</a:t>
            </a:r>
            <a:r>
              <a:rPr lang="en-US" sz="2400" dirty="0"/>
              <a:t> </a:t>
            </a:r>
            <a:r>
              <a:rPr lang="en-US" sz="2400" dirty="0" err="1"/>
              <a:t>tvíbura</a:t>
            </a:r>
            <a:endParaRPr lang="en-US" sz="2400" dirty="0"/>
          </a:p>
        </p:txBody>
      </p:sp>
    </p:spTree>
    <p:extLst>
      <p:ext uri="{BB962C8B-B14F-4D97-AF65-F5344CB8AC3E}">
        <p14:creationId xmlns:p14="http://schemas.microsoft.com/office/powerpoint/2010/main" xmlns="" val="35008594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Orsakir</a:t>
            </a:r>
            <a:r>
              <a:rPr lang="en-US" dirty="0"/>
              <a:t> – </a:t>
            </a:r>
            <a:r>
              <a:rPr lang="en-US" dirty="0">
                <a:solidFill>
                  <a:schemeClr val="tx2"/>
                </a:solidFill>
              </a:rPr>
              <a:t>Host immune response</a:t>
            </a:r>
          </a:p>
        </p:txBody>
      </p:sp>
      <p:sp>
        <p:nvSpPr>
          <p:cNvPr id="3" name="Content Placeholder 2"/>
          <p:cNvSpPr>
            <a:spLocks noGrp="1"/>
          </p:cNvSpPr>
          <p:nvPr>
            <p:ph idx="1"/>
          </p:nvPr>
        </p:nvSpPr>
        <p:spPr/>
        <p:txBody>
          <a:bodyPr>
            <a:normAutofit fontScale="85000" lnSpcReduction="10000"/>
          </a:bodyPr>
          <a:lstStyle/>
          <a:p>
            <a:r>
              <a:rPr lang="en-US" dirty="0" err="1">
                <a:solidFill>
                  <a:srgbClr val="FB1D2D"/>
                </a:solidFill>
              </a:rPr>
              <a:t>Þekja</a:t>
            </a:r>
            <a:r>
              <a:rPr lang="en-US" dirty="0">
                <a:solidFill>
                  <a:srgbClr val="FB1D2D"/>
                </a:solidFill>
              </a:rPr>
              <a:t> í </a:t>
            </a:r>
            <a:r>
              <a:rPr lang="en-US" dirty="0" err="1">
                <a:solidFill>
                  <a:srgbClr val="FB1D2D"/>
                </a:solidFill>
              </a:rPr>
              <a:t>þörmum</a:t>
            </a:r>
            <a:r>
              <a:rPr lang="en-US" dirty="0">
                <a:solidFill>
                  <a:srgbClr val="FB1D2D"/>
                </a:solidFill>
              </a:rPr>
              <a:t> og enteric immune system</a:t>
            </a:r>
          </a:p>
          <a:p>
            <a:endParaRPr lang="en-US" dirty="0">
              <a:solidFill>
                <a:srgbClr val="FB1D2D"/>
              </a:solidFill>
            </a:endParaRPr>
          </a:p>
          <a:p>
            <a:r>
              <a:rPr lang="en-US" dirty="0" err="1">
                <a:solidFill>
                  <a:srgbClr val="2BF543"/>
                </a:solidFill>
              </a:rPr>
              <a:t>Þarmaflóra</a:t>
            </a:r>
            <a:r>
              <a:rPr lang="en-US" dirty="0">
                <a:solidFill>
                  <a:srgbClr val="2BF543"/>
                </a:solidFill>
              </a:rPr>
              <a:t>, </a:t>
            </a:r>
            <a:r>
              <a:rPr lang="en-US" dirty="0" err="1">
                <a:solidFill>
                  <a:srgbClr val="2BF543"/>
                </a:solidFill>
              </a:rPr>
              <a:t>önnur</a:t>
            </a:r>
            <a:r>
              <a:rPr lang="en-US" dirty="0">
                <a:solidFill>
                  <a:srgbClr val="2BF543"/>
                </a:solidFill>
              </a:rPr>
              <a:t> antigen og </a:t>
            </a:r>
            <a:r>
              <a:rPr lang="en-US" dirty="0" err="1">
                <a:solidFill>
                  <a:srgbClr val="2BF543"/>
                </a:solidFill>
              </a:rPr>
              <a:t>skaðleg</a:t>
            </a:r>
            <a:r>
              <a:rPr lang="en-US" dirty="0">
                <a:solidFill>
                  <a:srgbClr val="2BF543"/>
                </a:solidFill>
              </a:rPr>
              <a:t> </a:t>
            </a:r>
            <a:r>
              <a:rPr lang="en-US" dirty="0" err="1">
                <a:solidFill>
                  <a:srgbClr val="2BF543"/>
                </a:solidFill>
              </a:rPr>
              <a:t>efnasambönd</a:t>
            </a:r>
            <a:endParaRPr lang="en-US" dirty="0">
              <a:solidFill>
                <a:srgbClr val="2BF543"/>
              </a:solidFill>
            </a:endParaRPr>
          </a:p>
          <a:p>
            <a:endParaRPr lang="en-US" dirty="0">
              <a:solidFill>
                <a:srgbClr val="2BF543"/>
              </a:solidFill>
            </a:endParaRPr>
          </a:p>
          <a:p>
            <a:r>
              <a:rPr lang="en-US" sz="2000" dirty="0" err="1">
                <a:solidFill>
                  <a:schemeClr val="tx2">
                    <a:lumMod val="75000"/>
                  </a:schemeClr>
                </a:solidFill>
              </a:rPr>
              <a:t>Viðeigandi</a:t>
            </a:r>
            <a:r>
              <a:rPr lang="en-US" sz="2000" dirty="0">
                <a:solidFill>
                  <a:schemeClr val="tx2">
                    <a:lumMod val="75000"/>
                  </a:schemeClr>
                </a:solidFill>
              </a:rPr>
              <a:t> </a:t>
            </a:r>
            <a:r>
              <a:rPr lang="en-US" sz="2000" dirty="0" err="1">
                <a:solidFill>
                  <a:schemeClr val="tx2">
                    <a:lumMod val="75000"/>
                  </a:schemeClr>
                </a:solidFill>
              </a:rPr>
              <a:t>ónæmisviðbragð</a:t>
            </a:r>
            <a:r>
              <a:rPr lang="en-US" sz="2000" dirty="0">
                <a:solidFill>
                  <a:schemeClr val="tx2">
                    <a:lumMod val="75000"/>
                  </a:schemeClr>
                </a:solidFill>
              </a:rPr>
              <a:t> </a:t>
            </a:r>
            <a:r>
              <a:rPr lang="en-US" sz="2000" dirty="0">
                <a:solidFill>
                  <a:schemeClr val="tx2">
                    <a:lumMod val="75000"/>
                  </a:schemeClr>
                </a:solidFill>
                <a:cs typeface="Arial"/>
              </a:rPr>
              <a:t>↔ </a:t>
            </a:r>
            <a:r>
              <a:rPr lang="en-US" sz="2000" dirty="0" err="1">
                <a:solidFill>
                  <a:schemeClr val="tx2">
                    <a:lumMod val="75000"/>
                  </a:schemeClr>
                </a:solidFill>
                <a:cs typeface="Arial"/>
              </a:rPr>
              <a:t>Ófullnægjandi</a:t>
            </a:r>
            <a:r>
              <a:rPr lang="en-US" sz="2000" dirty="0">
                <a:solidFill>
                  <a:schemeClr val="tx2">
                    <a:lumMod val="75000"/>
                  </a:schemeClr>
                </a:solidFill>
                <a:cs typeface="Arial"/>
              </a:rPr>
              <a:t> </a:t>
            </a:r>
            <a:r>
              <a:rPr lang="en-US" sz="2000" dirty="0" err="1">
                <a:solidFill>
                  <a:schemeClr val="tx2">
                    <a:lumMod val="75000"/>
                  </a:schemeClr>
                </a:solidFill>
                <a:cs typeface="Arial"/>
              </a:rPr>
              <a:t>ónæmisviðbragð</a:t>
            </a:r>
            <a:endParaRPr lang="en-US" sz="2000" dirty="0">
              <a:solidFill>
                <a:schemeClr val="tx2">
                  <a:lumMod val="75000"/>
                </a:schemeClr>
              </a:solidFill>
            </a:endParaRPr>
          </a:p>
          <a:p>
            <a:pPr lvl="1"/>
            <a:r>
              <a:rPr lang="en-US" dirty="0" err="1">
                <a:solidFill>
                  <a:schemeClr val="tx2">
                    <a:lumMod val="75000"/>
                  </a:schemeClr>
                </a:solidFill>
              </a:rPr>
              <a:t>Jafnvægi</a:t>
            </a:r>
            <a:r>
              <a:rPr lang="en-US" dirty="0">
                <a:solidFill>
                  <a:schemeClr val="tx2">
                    <a:lumMod val="75000"/>
                  </a:schemeClr>
                </a:solidFill>
              </a:rPr>
              <a:t> milli physiologic </a:t>
            </a:r>
            <a:r>
              <a:rPr lang="en-US" dirty="0" err="1">
                <a:solidFill>
                  <a:schemeClr val="tx2">
                    <a:lumMod val="75000"/>
                  </a:schemeClr>
                </a:solidFill>
              </a:rPr>
              <a:t>bólgu</a:t>
            </a:r>
            <a:r>
              <a:rPr lang="en-US" dirty="0">
                <a:solidFill>
                  <a:schemeClr val="tx2">
                    <a:lumMod val="75000"/>
                  </a:schemeClr>
                </a:solidFill>
              </a:rPr>
              <a:t> og </a:t>
            </a:r>
            <a:r>
              <a:rPr lang="en-US" dirty="0" err="1">
                <a:solidFill>
                  <a:schemeClr val="tx2">
                    <a:lumMod val="75000"/>
                  </a:schemeClr>
                </a:solidFill>
              </a:rPr>
              <a:t>yfirþyrmandi</a:t>
            </a:r>
            <a:r>
              <a:rPr lang="en-US" dirty="0">
                <a:solidFill>
                  <a:schemeClr val="tx2">
                    <a:lumMod val="75000"/>
                  </a:schemeClr>
                </a:solidFill>
              </a:rPr>
              <a:t> </a:t>
            </a:r>
            <a:r>
              <a:rPr lang="en-US" dirty="0" err="1">
                <a:solidFill>
                  <a:schemeClr val="tx2">
                    <a:lumMod val="75000"/>
                  </a:schemeClr>
                </a:solidFill>
              </a:rPr>
              <a:t>viðbragða</a:t>
            </a:r>
            <a:endParaRPr lang="en-US" dirty="0">
              <a:solidFill>
                <a:schemeClr val="tx2">
                  <a:lumMod val="75000"/>
                </a:schemeClr>
              </a:solidFill>
            </a:endParaRPr>
          </a:p>
          <a:p>
            <a:pPr marL="365760" lvl="1" indent="0">
              <a:buNone/>
            </a:pPr>
            <a:endParaRPr lang="en-US" dirty="0">
              <a:solidFill>
                <a:srgbClr val="EFF33F"/>
              </a:solidFill>
            </a:endParaRPr>
          </a:p>
          <a:p>
            <a:r>
              <a:rPr lang="en-US" dirty="0">
                <a:solidFill>
                  <a:schemeClr val="accent2">
                    <a:lumMod val="75000"/>
                  </a:schemeClr>
                </a:solidFill>
              </a:rPr>
              <a:t>Galli í </a:t>
            </a:r>
            <a:r>
              <a:rPr lang="en-US" dirty="0" err="1">
                <a:solidFill>
                  <a:schemeClr val="accent2">
                    <a:lumMod val="75000"/>
                  </a:schemeClr>
                </a:solidFill>
              </a:rPr>
              <a:t>heilleika</a:t>
            </a:r>
            <a:r>
              <a:rPr lang="en-US" dirty="0">
                <a:solidFill>
                  <a:schemeClr val="accent2">
                    <a:lumMod val="75000"/>
                  </a:schemeClr>
                </a:solidFill>
              </a:rPr>
              <a:t> </a:t>
            </a:r>
            <a:r>
              <a:rPr lang="en-US" dirty="0" err="1">
                <a:solidFill>
                  <a:schemeClr val="accent2">
                    <a:lumMod val="75000"/>
                  </a:schemeClr>
                </a:solidFill>
              </a:rPr>
              <a:t>slímhúðar</a:t>
            </a:r>
            <a:r>
              <a:rPr lang="en-US" dirty="0">
                <a:solidFill>
                  <a:schemeClr val="accent2">
                    <a:lumMod val="75000"/>
                  </a:schemeClr>
                </a:solidFill>
              </a:rPr>
              <a:t> (</a:t>
            </a:r>
            <a:r>
              <a:rPr lang="en-US" dirty="0" err="1">
                <a:solidFill>
                  <a:schemeClr val="accent2">
                    <a:lumMod val="75000"/>
                  </a:schemeClr>
                </a:solidFill>
              </a:rPr>
              <a:t>erfðir</a:t>
            </a:r>
            <a:r>
              <a:rPr lang="en-US" dirty="0">
                <a:solidFill>
                  <a:schemeClr val="accent2">
                    <a:lumMod val="75000"/>
                  </a:schemeClr>
                </a:solidFill>
              </a:rPr>
              <a:t> </a:t>
            </a:r>
            <a:r>
              <a:rPr lang="en-US" dirty="0" err="1">
                <a:solidFill>
                  <a:schemeClr val="accent2">
                    <a:lumMod val="75000"/>
                  </a:schemeClr>
                </a:solidFill>
              </a:rPr>
              <a:t>eða</a:t>
            </a:r>
            <a:r>
              <a:rPr lang="en-US" dirty="0">
                <a:solidFill>
                  <a:schemeClr val="accent2">
                    <a:lumMod val="75000"/>
                  </a:schemeClr>
                </a:solidFill>
              </a:rPr>
              <a:t> </a:t>
            </a:r>
            <a:r>
              <a:rPr lang="en-US" dirty="0" err="1">
                <a:solidFill>
                  <a:schemeClr val="accent2">
                    <a:lumMod val="75000"/>
                  </a:schemeClr>
                </a:solidFill>
              </a:rPr>
              <a:t>áunnið</a:t>
            </a:r>
            <a:r>
              <a:rPr lang="en-US" dirty="0">
                <a:solidFill>
                  <a:schemeClr val="accent2">
                    <a:lumMod val="75000"/>
                  </a:schemeClr>
                </a:solidFill>
              </a:rPr>
              <a:t>)</a:t>
            </a:r>
          </a:p>
          <a:p>
            <a:pPr lvl="1"/>
            <a:r>
              <a:rPr lang="en-US" dirty="0" err="1">
                <a:solidFill>
                  <a:schemeClr val="accent2">
                    <a:lumMod val="75000"/>
                  </a:schemeClr>
                </a:solidFill>
              </a:rPr>
              <a:t>Aukið</a:t>
            </a:r>
            <a:r>
              <a:rPr lang="en-US" dirty="0">
                <a:solidFill>
                  <a:schemeClr val="accent2">
                    <a:lumMod val="75000"/>
                  </a:schemeClr>
                </a:solidFill>
              </a:rPr>
              <a:t> </a:t>
            </a:r>
            <a:r>
              <a:rPr lang="en-US" dirty="0" err="1">
                <a:solidFill>
                  <a:schemeClr val="accent2">
                    <a:lumMod val="75000"/>
                  </a:schemeClr>
                </a:solidFill>
              </a:rPr>
              <a:t>gegndræpi</a:t>
            </a:r>
            <a:r>
              <a:rPr lang="en-US" dirty="0">
                <a:solidFill>
                  <a:schemeClr val="accent2">
                    <a:lumMod val="75000"/>
                  </a:schemeClr>
                </a:solidFill>
              </a:rPr>
              <a:t> og </a:t>
            </a:r>
            <a:r>
              <a:rPr lang="en-US" dirty="0" err="1">
                <a:solidFill>
                  <a:schemeClr val="accent2">
                    <a:lumMod val="75000"/>
                  </a:schemeClr>
                </a:solidFill>
              </a:rPr>
              <a:t>óhindruð</a:t>
            </a:r>
            <a:r>
              <a:rPr lang="en-US" dirty="0">
                <a:solidFill>
                  <a:schemeClr val="accent2">
                    <a:lumMod val="75000"/>
                  </a:schemeClr>
                </a:solidFill>
              </a:rPr>
              <a:t> </a:t>
            </a:r>
            <a:r>
              <a:rPr lang="en-US" dirty="0" err="1">
                <a:solidFill>
                  <a:schemeClr val="accent2">
                    <a:lumMod val="75000"/>
                  </a:schemeClr>
                </a:solidFill>
              </a:rPr>
              <a:t>örvun</a:t>
            </a:r>
            <a:r>
              <a:rPr lang="en-US" dirty="0">
                <a:solidFill>
                  <a:schemeClr val="accent2">
                    <a:lumMod val="75000"/>
                  </a:schemeClr>
                </a:solidFill>
              </a:rPr>
              <a:t> </a:t>
            </a:r>
            <a:r>
              <a:rPr lang="en-US" dirty="0" err="1">
                <a:solidFill>
                  <a:schemeClr val="accent2">
                    <a:lumMod val="75000"/>
                  </a:schemeClr>
                </a:solidFill>
              </a:rPr>
              <a:t>staðbundinna</a:t>
            </a:r>
            <a:r>
              <a:rPr lang="en-US" dirty="0">
                <a:solidFill>
                  <a:schemeClr val="accent2">
                    <a:lumMod val="75000"/>
                  </a:schemeClr>
                </a:solidFill>
              </a:rPr>
              <a:t> </a:t>
            </a:r>
            <a:r>
              <a:rPr lang="en-US" dirty="0" err="1">
                <a:solidFill>
                  <a:schemeClr val="accent2">
                    <a:lumMod val="75000"/>
                  </a:schemeClr>
                </a:solidFill>
              </a:rPr>
              <a:t>frumna</a:t>
            </a:r>
            <a:r>
              <a:rPr lang="en-US" dirty="0">
                <a:solidFill>
                  <a:schemeClr val="accent2">
                    <a:lumMod val="75000"/>
                  </a:schemeClr>
                </a:solidFill>
              </a:rPr>
              <a:t>  </a:t>
            </a:r>
            <a:r>
              <a:rPr lang="en-US" dirty="0" err="1">
                <a:solidFill>
                  <a:schemeClr val="accent2">
                    <a:lumMod val="75000"/>
                  </a:schemeClr>
                </a:solidFill>
              </a:rPr>
              <a:t>ónæmiskerfisins</a:t>
            </a:r>
            <a:endParaRPr lang="en-US" dirty="0">
              <a:solidFill>
                <a:schemeClr val="accent2">
                  <a:lumMod val="75000"/>
                </a:schemeClr>
              </a:solidFill>
            </a:endParaRPr>
          </a:p>
        </p:txBody>
      </p:sp>
    </p:spTree>
    <p:extLst>
      <p:ext uri="{BB962C8B-B14F-4D97-AF65-F5344CB8AC3E}">
        <p14:creationId xmlns:p14="http://schemas.microsoft.com/office/powerpoint/2010/main" xmlns="" val="2148820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C04468-3328-401A-ACA4-0333B12FF542}"/>
              </a:ext>
            </a:extLst>
          </p:cNvPr>
          <p:cNvSpPr>
            <a:spLocks noGrp="1"/>
          </p:cNvSpPr>
          <p:nvPr>
            <p:ph type="title"/>
          </p:nvPr>
        </p:nvSpPr>
        <p:spPr/>
        <p:txBody>
          <a:bodyPr/>
          <a:lstStyle/>
          <a:p>
            <a:r>
              <a:rPr lang="is-IS" dirty="0" err="1"/>
              <a:t>Biopsychosocial</a:t>
            </a:r>
            <a:r>
              <a:rPr lang="is-IS" dirty="0"/>
              <a:t> </a:t>
            </a:r>
            <a:r>
              <a:rPr lang="is-IS" dirty="0" err="1"/>
              <a:t>model</a:t>
            </a:r>
            <a:endParaRPr lang="en-US" dirty="0"/>
          </a:p>
        </p:txBody>
      </p:sp>
      <p:sp>
        <p:nvSpPr>
          <p:cNvPr id="3" name="Content Placeholder 2">
            <a:extLst>
              <a:ext uri="{FF2B5EF4-FFF2-40B4-BE49-F238E27FC236}">
                <a16:creationId xmlns:a16="http://schemas.microsoft.com/office/drawing/2014/main" xmlns="" id="{E43E94F4-609F-4BC9-BF98-B07D4AAAD682}"/>
              </a:ext>
            </a:extLst>
          </p:cNvPr>
          <p:cNvSpPr>
            <a:spLocks noGrp="1"/>
          </p:cNvSpPr>
          <p:nvPr>
            <p:ph idx="1"/>
          </p:nvPr>
        </p:nvSpPr>
        <p:spPr/>
        <p:txBody>
          <a:bodyPr/>
          <a:lstStyle/>
          <a:p>
            <a:r>
              <a:rPr lang="is-IS" dirty="0"/>
              <a:t>Kynnt á 8. áratugnum</a:t>
            </a:r>
          </a:p>
          <a:p>
            <a:r>
              <a:rPr lang="is-IS" dirty="0"/>
              <a:t>Markmið að skilja og meðhöndla </a:t>
            </a:r>
            <a:r>
              <a:rPr lang="is-IS" dirty="0" err="1"/>
              <a:t>vanheilsu</a:t>
            </a:r>
            <a:r>
              <a:rPr lang="is-IS" dirty="0"/>
              <a:t> frekar en markmið sé að greina ákveðinn sjúkdóm</a:t>
            </a:r>
          </a:p>
          <a:p>
            <a:r>
              <a:rPr lang="is-IS" dirty="0"/>
              <a:t>Einkenni talin þróast af margþættum orsökum en ekki vegna ákveðins sjúkdóms</a:t>
            </a:r>
          </a:p>
          <a:p>
            <a:r>
              <a:rPr lang="is-IS" dirty="0"/>
              <a:t>Einkenni geta tengst eðlilegu ástandi eða </a:t>
            </a:r>
            <a:r>
              <a:rPr lang="is-IS" dirty="0" err="1"/>
              <a:t>þroskastigi</a:t>
            </a:r>
            <a:r>
              <a:rPr lang="is-IS" dirty="0"/>
              <a:t>, geðröskunum, starfrænum kvilla, félagslegum aðstæðum.</a:t>
            </a:r>
            <a:endParaRPr lang="en-US" dirty="0"/>
          </a:p>
        </p:txBody>
      </p:sp>
    </p:spTree>
    <p:extLst>
      <p:ext uri="{BB962C8B-B14F-4D97-AF65-F5344CB8AC3E}">
        <p14:creationId xmlns:p14="http://schemas.microsoft.com/office/powerpoint/2010/main" xmlns="" val="20851977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Orsakir</a:t>
            </a:r>
            <a:r>
              <a:rPr lang="en-US" dirty="0"/>
              <a:t> – </a:t>
            </a:r>
            <a:r>
              <a:rPr lang="en-US" dirty="0">
                <a:solidFill>
                  <a:schemeClr val="tx2"/>
                </a:solidFill>
              </a:rPr>
              <a:t>Host immune response</a:t>
            </a:r>
            <a:endParaRPr lang="en-US" dirty="0"/>
          </a:p>
        </p:txBody>
      </p:sp>
      <p:sp>
        <p:nvSpPr>
          <p:cNvPr id="3" name="Content Placeholder 2"/>
          <p:cNvSpPr>
            <a:spLocks noGrp="1"/>
          </p:cNvSpPr>
          <p:nvPr>
            <p:ph idx="1"/>
          </p:nvPr>
        </p:nvSpPr>
        <p:spPr/>
        <p:txBody>
          <a:bodyPr>
            <a:normAutofit fontScale="85000" lnSpcReduction="10000"/>
          </a:bodyPr>
          <a:lstStyle/>
          <a:p>
            <a:r>
              <a:rPr lang="en-US" dirty="0">
                <a:solidFill>
                  <a:srgbClr val="2BF543"/>
                </a:solidFill>
              </a:rPr>
              <a:t>Crohn’s </a:t>
            </a:r>
            <a:r>
              <a:rPr lang="en-US" dirty="0" err="1">
                <a:solidFill>
                  <a:srgbClr val="2BF543"/>
                </a:solidFill>
              </a:rPr>
              <a:t>sjúkdómur</a:t>
            </a:r>
            <a:r>
              <a:rPr lang="en-US" dirty="0">
                <a:solidFill>
                  <a:srgbClr val="2BF543"/>
                </a:solidFill>
              </a:rPr>
              <a:t> – </a:t>
            </a:r>
            <a:r>
              <a:rPr lang="en-US" dirty="0" err="1">
                <a:solidFill>
                  <a:srgbClr val="2BF543"/>
                </a:solidFill>
              </a:rPr>
              <a:t>Einkum</a:t>
            </a:r>
            <a:r>
              <a:rPr lang="en-US" dirty="0">
                <a:solidFill>
                  <a:srgbClr val="2BF543"/>
                </a:solidFill>
              </a:rPr>
              <a:t> </a:t>
            </a:r>
            <a:r>
              <a:rPr lang="en-US" dirty="0" err="1">
                <a:solidFill>
                  <a:srgbClr val="2BF543"/>
                </a:solidFill>
              </a:rPr>
              <a:t>frumumiðlað</a:t>
            </a:r>
            <a:r>
              <a:rPr lang="en-US" dirty="0">
                <a:solidFill>
                  <a:srgbClr val="2BF543"/>
                </a:solidFill>
              </a:rPr>
              <a:t> </a:t>
            </a:r>
            <a:r>
              <a:rPr lang="en-US" dirty="0" err="1">
                <a:solidFill>
                  <a:srgbClr val="2BF543"/>
                </a:solidFill>
              </a:rPr>
              <a:t>viðbragð</a:t>
            </a:r>
            <a:endParaRPr lang="en-US" dirty="0">
              <a:solidFill>
                <a:srgbClr val="2BF543"/>
              </a:solidFill>
            </a:endParaRPr>
          </a:p>
          <a:p>
            <a:pPr lvl="2"/>
            <a:r>
              <a:rPr lang="en-US" dirty="0"/>
              <a:t>T helper cells</a:t>
            </a:r>
          </a:p>
          <a:p>
            <a:pPr lvl="2"/>
            <a:r>
              <a:rPr lang="en-US" dirty="0"/>
              <a:t>T regulatory pathways</a:t>
            </a:r>
          </a:p>
          <a:p>
            <a:r>
              <a:rPr lang="en-US" dirty="0" err="1"/>
              <a:t>Ónæmisgalli</a:t>
            </a:r>
            <a:r>
              <a:rPr lang="en-US" dirty="0"/>
              <a:t> </a:t>
            </a:r>
            <a:r>
              <a:rPr lang="en-US" dirty="0" err="1"/>
              <a:t>einnig</a:t>
            </a:r>
            <a:r>
              <a:rPr lang="en-US" dirty="0"/>
              <a:t> </a:t>
            </a:r>
            <a:r>
              <a:rPr lang="en-US" dirty="0" err="1"/>
              <a:t>talinn</a:t>
            </a:r>
            <a:r>
              <a:rPr lang="en-US" dirty="0"/>
              <a:t> </a:t>
            </a:r>
            <a:r>
              <a:rPr lang="en-US" dirty="0" err="1"/>
              <a:t>orsök</a:t>
            </a:r>
            <a:endParaRPr lang="en-US" dirty="0"/>
          </a:p>
          <a:p>
            <a:pPr marL="0" indent="0">
              <a:buNone/>
            </a:pPr>
            <a:endParaRPr lang="en-US" dirty="0"/>
          </a:p>
          <a:p>
            <a:r>
              <a:rPr lang="en-US" dirty="0">
                <a:solidFill>
                  <a:srgbClr val="FB1D2D"/>
                </a:solidFill>
              </a:rPr>
              <a:t>Ulcerative colitis – </a:t>
            </a:r>
            <a:r>
              <a:rPr lang="en-US" dirty="0" err="1">
                <a:solidFill>
                  <a:srgbClr val="FB1D2D"/>
                </a:solidFill>
              </a:rPr>
              <a:t>Einkum</a:t>
            </a:r>
            <a:r>
              <a:rPr lang="en-US" dirty="0">
                <a:solidFill>
                  <a:srgbClr val="FB1D2D"/>
                </a:solidFill>
              </a:rPr>
              <a:t> humoral </a:t>
            </a:r>
            <a:r>
              <a:rPr lang="en-US" dirty="0" err="1">
                <a:solidFill>
                  <a:srgbClr val="FB1D2D"/>
                </a:solidFill>
              </a:rPr>
              <a:t>viðbragð</a:t>
            </a:r>
            <a:endParaRPr lang="en-US" dirty="0">
              <a:solidFill>
                <a:srgbClr val="FB1D2D"/>
              </a:solidFill>
            </a:endParaRPr>
          </a:p>
          <a:p>
            <a:r>
              <a:rPr lang="en-US" dirty="0" err="1"/>
              <a:t>Mikil</a:t>
            </a:r>
            <a:r>
              <a:rPr lang="en-US" dirty="0"/>
              <a:t> </a:t>
            </a:r>
            <a:r>
              <a:rPr lang="en-US" dirty="0" err="1"/>
              <a:t>offramleiðsla</a:t>
            </a:r>
            <a:r>
              <a:rPr lang="en-US" dirty="0"/>
              <a:t> IgG 1</a:t>
            </a:r>
          </a:p>
          <a:p>
            <a:r>
              <a:rPr lang="en-US" dirty="0" err="1"/>
              <a:t>Sjálfsmótefni</a:t>
            </a:r>
            <a:r>
              <a:rPr lang="en-US" dirty="0"/>
              <a:t> </a:t>
            </a:r>
            <a:r>
              <a:rPr lang="en-US" dirty="0" err="1"/>
              <a:t>gegn</a:t>
            </a:r>
            <a:r>
              <a:rPr lang="en-US" dirty="0"/>
              <a:t> </a:t>
            </a:r>
            <a:r>
              <a:rPr lang="en-US" dirty="0" err="1"/>
              <a:t>próteinum</a:t>
            </a:r>
            <a:r>
              <a:rPr lang="en-US" dirty="0"/>
              <a:t> í </a:t>
            </a:r>
            <a:r>
              <a:rPr lang="en-US" dirty="0" err="1"/>
              <a:t>þekjufrumum</a:t>
            </a:r>
            <a:r>
              <a:rPr lang="en-US" dirty="0"/>
              <a:t> </a:t>
            </a:r>
            <a:r>
              <a:rPr lang="en-US" dirty="0" err="1"/>
              <a:t>ristilslímhúðar</a:t>
            </a:r>
            <a:r>
              <a:rPr lang="en-US" dirty="0"/>
              <a:t> </a:t>
            </a:r>
          </a:p>
          <a:p>
            <a:r>
              <a:rPr lang="en-US" dirty="0" err="1"/>
              <a:t>Erfðafrávik</a:t>
            </a:r>
            <a:r>
              <a:rPr lang="en-US" dirty="0"/>
              <a:t> í </a:t>
            </a:r>
            <a:r>
              <a:rPr lang="en-US" dirty="0" err="1"/>
              <a:t>stýringu</a:t>
            </a:r>
            <a:r>
              <a:rPr lang="en-US" dirty="0"/>
              <a:t> </a:t>
            </a:r>
            <a:r>
              <a:rPr lang="en-US" dirty="0" err="1"/>
              <a:t>ónæmisviðbragðs</a:t>
            </a:r>
            <a:endParaRPr lang="en-US" dirty="0"/>
          </a:p>
          <a:p>
            <a:endParaRPr lang="en-US" dirty="0"/>
          </a:p>
        </p:txBody>
      </p:sp>
    </p:spTree>
    <p:extLst>
      <p:ext uri="{BB962C8B-B14F-4D97-AF65-F5344CB8AC3E}">
        <p14:creationId xmlns:p14="http://schemas.microsoft.com/office/powerpoint/2010/main" xmlns="" val="8484408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Orsakir</a:t>
            </a:r>
            <a:r>
              <a:rPr lang="en-US" dirty="0"/>
              <a:t> – </a:t>
            </a:r>
            <a:r>
              <a:rPr lang="en-US" dirty="0">
                <a:solidFill>
                  <a:schemeClr val="tx2"/>
                </a:solidFill>
              </a:rPr>
              <a:t>Microbial factors</a:t>
            </a:r>
          </a:p>
        </p:txBody>
      </p:sp>
      <p:sp>
        <p:nvSpPr>
          <p:cNvPr id="3" name="Content Placeholder 2"/>
          <p:cNvSpPr>
            <a:spLocks noGrp="1"/>
          </p:cNvSpPr>
          <p:nvPr>
            <p:ph idx="1"/>
          </p:nvPr>
        </p:nvSpPr>
        <p:spPr/>
        <p:txBody>
          <a:bodyPr>
            <a:normAutofit fontScale="62500" lnSpcReduction="20000"/>
          </a:bodyPr>
          <a:lstStyle/>
          <a:p>
            <a:r>
              <a:rPr lang="en-US" dirty="0" err="1">
                <a:solidFill>
                  <a:schemeClr val="tx2"/>
                </a:solidFill>
              </a:rPr>
              <a:t>Viðeigandi</a:t>
            </a:r>
            <a:r>
              <a:rPr lang="en-US" dirty="0">
                <a:solidFill>
                  <a:schemeClr val="tx2"/>
                </a:solidFill>
              </a:rPr>
              <a:t> </a:t>
            </a:r>
            <a:r>
              <a:rPr lang="en-US" dirty="0" err="1">
                <a:solidFill>
                  <a:schemeClr val="tx2"/>
                </a:solidFill>
              </a:rPr>
              <a:t>viðbragð</a:t>
            </a:r>
            <a:r>
              <a:rPr lang="en-US" dirty="0">
                <a:solidFill>
                  <a:schemeClr val="tx2"/>
                </a:solidFill>
              </a:rPr>
              <a:t>  </a:t>
            </a:r>
            <a:r>
              <a:rPr lang="en-US" dirty="0" err="1"/>
              <a:t>gegn</a:t>
            </a:r>
            <a:r>
              <a:rPr lang="en-US" dirty="0"/>
              <a:t> </a:t>
            </a:r>
            <a:r>
              <a:rPr lang="en-US" dirty="0" err="1"/>
              <a:t>viðvarandi</a:t>
            </a:r>
            <a:r>
              <a:rPr lang="en-US" dirty="0"/>
              <a:t> </a:t>
            </a:r>
            <a:r>
              <a:rPr lang="en-US" dirty="0" err="1"/>
              <a:t>sýkingu</a:t>
            </a:r>
            <a:endParaRPr lang="en-US" dirty="0"/>
          </a:p>
          <a:p>
            <a:r>
              <a:rPr lang="en-US" dirty="0" err="1">
                <a:solidFill>
                  <a:srgbClr val="FF0000"/>
                </a:solidFill>
              </a:rPr>
              <a:t>Óviðeigandi</a:t>
            </a:r>
            <a:r>
              <a:rPr lang="en-US" dirty="0">
                <a:solidFill>
                  <a:srgbClr val="FF0000"/>
                </a:solidFill>
              </a:rPr>
              <a:t> </a:t>
            </a:r>
            <a:r>
              <a:rPr lang="en-US" dirty="0" err="1">
                <a:solidFill>
                  <a:srgbClr val="FF0000"/>
                </a:solidFill>
              </a:rPr>
              <a:t>viðbragð</a:t>
            </a:r>
            <a:r>
              <a:rPr lang="en-US" dirty="0"/>
              <a:t> </a:t>
            </a:r>
            <a:r>
              <a:rPr lang="en-US" dirty="0" err="1"/>
              <a:t>við</a:t>
            </a:r>
            <a:r>
              <a:rPr lang="en-US" dirty="0"/>
              <a:t> </a:t>
            </a:r>
            <a:r>
              <a:rPr lang="en-US" dirty="0" err="1"/>
              <a:t>eðlilegri</a:t>
            </a:r>
            <a:r>
              <a:rPr lang="en-US" dirty="0"/>
              <a:t> </a:t>
            </a:r>
            <a:r>
              <a:rPr lang="en-US" dirty="0" err="1"/>
              <a:t>flóru</a:t>
            </a:r>
            <a:r>
              <a:rPr lang="en-US" dirty="0"/>
              <a:t> </a:t>
            </a:r>
            <a:r>
              <a:rPr lang="en-US" dirty="0" err="1"/>
              <a:t>tengt</a:t>
            </a:r>
            <a:r>
              <a:rPr lang="en-US" dirty="0"/>
              <a:t> </a:t>
            </a:r>
            <a:r>
              <a:rPr lang="en-US" dirty="0" err="1"/>
              <a:t>galla</a:t>
            </a:r>
            <a:r>
              <a:rPr lang="en-US" dirty="0"/>
              <a:t> í </a:t>
            </a:r>
            <a:r>
              <a:rPr lang="en-US" dirty="0" err="1"/>
              <a:t>yfirborðsvörnum</a:t>
            </a:r>
            <a:endParaRPr lang="en-US" dirty="0"/>
          </a:p>
          <a:p>
            <a:endParaRPr lang="en-US" dirty="0"/>
          </a:p>
          <a:p>
            <a:r>
              <a:rPr lang="en-US" dirty="0"/>
              <a:t>Microbiome </a:t>
            </a:r>
            <a:r>
              <a:rPr lang="en-US" dirty="0" err="1"/>
              <a:t>sjúklings</a:t>
            </a:r>
            <a:r>
              <a:rPr lang="en-US" dirty="0"/>
              <a:t> með Crohn’s </a:t>
            </a:r>
            <a:r>
              <a:rPr lang="en-US" dirty="0" err="1"/>
              <a:t>sjúkdóm</a:t>
            </a:r>
            <a:r>
              <a:rPr lang="en-US" dirty="0"/>
              <a:t> </a:t>
            </a:r>
            <a:r>
              <a:rPr lang="en-US" dirty="0" err="1"/>
              <a:t>einkennist</a:t>
            </a:r>
            <a:r>
              <a:rPr lang="en-US" dirty="0"/>
              <a:t> </a:t>
            </a:r>
            <a:r>
              <a:rPr lang="en-US" dirty="0" err="1"/>
              <a:t>af</a:t>
            </a:r>
            <a:r>
              <a:rPr lang="en-US" dirty="0"/>
              <a:t> dysbiosis</a:t>
            </a:r>
          </a:p>
          <a:p>
            <a:pPr lvl="1"/>
            <a:r>
              <a:rPr lang="en-US" dirty="0" err="1"/>
              <a:t>Minni</a:t>
            </a:r>
            <a:r>
              <a:rPr lang="en-US" dirty="0"/>
              <a:t> </a:t>
            </a:r>
            <a:r>
              <a:rPr lang="en-US" dirty="0" err="1"/>
              <a:t>fjölbreytni</a:t>
            </a:r>
            <a:r>
              <a:rPr lang="en-US" dirty="0"/>
              <a:t> </a:t>
            </a:r>
            <a:r>
              <a:rPr lang="en-US" dirty="0" err="1"/>
              <a:t>en</a:t>
            </a:r>
            <a:r>
              <a:rPr lang="en-US" dirty="0"/>
              <a:t> </a:t>
            </a:r>
            <a:r>
              <a:rPr lang="en-US" dirty="0" err="1"/>
              <a:t>aukið</a:t>
            </a:r>
            <a:r>
              <a:rPr lang="en-US" dirty="0"/>
              <a:t> </a:t>
            </a:r>
            <a:r>
              <a:rPr lang="en-US" dirty="0" err="1"/>
              <a:t>heildarmagn</a:t>
            </a:r>
            <a:r>
              <a:rPr lang="en-US" dirty="0"/>
              <a:t> </a:t>
            </a:r>
            <a:r>
              <a:rPr lang="en-US" dirty="0" err="1"/>
              <a:t>af</a:t>
            </a:r>
            <a:r>
              <a:rPr lang="en-US" dirty="0"/>
              <a:t> </a:t>
            </a:r>
            <a:r>
              <a:rPr lang="en-US" dirty="0" err="1"/>
              <a:t>bakteríum</a:t>
            </a:r>
            <a:endParaRPr lang="en-US" dirty="0"/>
          </a:p>
          <a:p>
            <a:pPr marL="0" indent="0">
              <a:buNone/>
            </a:pPr>
            <a:endParaRPr lang="en-US" dirty="0"/>
          </a:p>
          <a:p>
            <a:r>
              <a:rPr lang="en-US" dirty="0" err="1"/>
              <a:t>Engin</a:t>
            </a:r>
            <a:r>
              <a:rPr lang="en-US" dirty="0"/>
              <a:t> </a:t>
            </a:r>
            <a:r>
              <a:rPr lang="en-US" dirty="0" err="1"/>
              <a:t>baktería</a:t>
            </a:r>
            <a:r>
              <a:rPr lang="en-US" dirty="0"/>
              <a:t> </a:t>
            </a:r>
            <a:r>
              <a:rPr lang="en-US" dirty="0" err="1"/>
              <a:t>sem</a:t>
            </a:r>
            <a:r>
              <a:rPr lang="en-US" dirty="0"/>
              <a:t> </a:t>
            </a:r>
            <a:r>
              <a:rPr lang="en-US" dirty="0" err="1"/>
              <a:t>sýnt</a:t>
            </a:r>
            <a:r>
              <a:rPr lang="en-US" dirty="0"/>
              <a:t> er </a:t>
            </a:r>
            <a:r>
              <a:rPr lang="en-US" dirty="0" err="1"/>
              <a:t>fram</a:t>
            </a:r>
            <a:r>
              <a:rPr lang="en-US" dirty="0"/>
              <a:t> á </a:t>
            </a:r>
            <a:r>
              <a:rPr lang="en-US" dirty="0" err="1"/>
              <a:t>að</a:t>
            </a:r>
            <a:r>
              <a:rPr lang="en-US" dirty="0"/>
              <a:t> </a:t>
            </a:r>
            <a:r>
              <a:rPr lang="en-US" dirty="0" err="1"/>
              <a:t>sé</a:t>
            </a:r>
            <a:r>
              <a:rPr lang="en-US" dirty="0"/>
              <a:t> </a:t>
            </a:r>
            <a:r>
              <a:rPr lang="en-US" dirty="0" err="1"/>
              <a:t>orsakavaldur</a:t>
            </a:r>
            <a:r>
              <a:rPr lang="en-US" dirty="0"/>
              <a:t> </a:t>
            </a:r>
            <a:r>
              <a:rPr lang="en-US" dirty="0" err="1"/>
              <a:t>en</a:t>
            </a:r>
            <a:r>
              <a:rPr lang="en-US" dirty="0"/>
              <a:t> </a:t>
            </a:r>
            <a:r>
              <a:rPr lang="en-US" dirty="0" err="1"/>
              <a:t>grunur</a:t>
            </a:r>
            <a:r>
              <a:rPr lang="en-US" dirty="0"/>
              <a:t> um </a:t>
            </a:r>
            <a:r>
              <a:rPr lang="en-US" dirty="0" err="1"/>
              <a:t>að</a:t>
            </a:r>
            <a:r>
              <a:rPr lang="en-US" dirty="0"/>
              <a:t> </a:t>
            </a:r>
            <a:r>
              <a:rPr lang="en-US" dirty="0" err="1"/>
              <a:t>undirtýpa</a:t>
            </a:r>
            <a:r>
              <a:rPr lang="en-US" dirty="0"/>
              <a:t> E coli </a:t>
            </a:r>
            <a:r>
              <a:rPr lang="en-US" dirty="0" err="1"/>
              <a:t>sé</a:t>
            </a:r>
            <a:r>
              <a:rPr lang="en-US" dirty="0"/>
              <a:t> </a:t>
            </a:r>
            <a:r>
              <a:rPr lang="en-US" dirty="0" err="1"/>
              <a:t>orsök</a:t>
            </a:r>
            <a:r>
              <a:rPr lang="en-US" dirty="0"/>
              <a:t> í </a:t>
            </a:r>
            <a:r>
              <a:rPr lang="en-US" dirty="0" err="1"/>
              <a:t>vissum</a:t>
            </a:r>
            <a:r>
              <a:rPr lang="en-US" dirty="0"/>
              <a:t> </a:t>
            </a:r>
            <a:r>
              <a:rPr lang="en-US" dirty="0" err="1"/>
              <a:t>tilfellum</a:t>
            </a:r>
            <a:endParaRPr lang="en-US" dirty="0"/>
          </a:p>
          <a:p>
            <a:endParaRPr lang="en-US" dirty="0"/>
          </a:p>
          <a:p>
            <a:r>
              <a:rPr lang="en-US" dirty="0" err="1"/>
              <a:t>Lítill</a:t>
            </a:r>
            <a:r>
              <a:rPr lang="en-US" dirty="0"/>
              <a:t> </a:t>
            </a:r>
            <a:r>
              <a:rPr lang="en-US" dirty="0" err="1"/>
              <a:t>afmarkaður</a:t>
            </a:r>
            <a:r>
              <a:rPr lang="en-US" dirty="0"/>
              <a:t> </a:t>
            </a:r>
            <a:r>
              <a:rPr lang="en-US" dirty="0" err="1"/>
              <a:t>hópur</a:t>
            </a:r>
            <a:r>
              <a:rPr lang="en-US" dirty="0"/>
              <a:t> </a:t>
            </a:r>
            <a:r>
              <a:rPr lang="en-US" dirty="0" err="1"/>
              <a:t>sjúklinga</a:t>
            </a:r>
            <a:r>
              <a:rPr lang="en-US" dirty="0"/>
              <a:t> </a:t>
            </a:r>
            <a:r>
              <a:rPr lang="en-US" dirty="0" err="1"/>
              <a:t>hafa</a:t>
            </a:r>
            <a:r>
              <a:rPr lang="en-US" dirty="0"/>
              <a:t> </a:t>
            </a:r>
            <a:r>
              <a:rPr lang="en-US" dirty="0" err="1"/>
              <a:t>greinst</a:t>
            </a:r>
            <a:r>
              <a:rPr lang="en-US" dirty="0"/>
              <a:t> með IBD í </a:t>
            </a:r>
            <a:r>
              <a:rPr lang="en-US" dirty="0" err="1"/>
              <a:t>kjölfar</a:t>
            </a:r>
            <a:r>
              <a:rPr lang="en-US" dirty="0"/>
              <a:t> </a:t>
            </a:r>
            <a:r>
              <a:rPr lang="en-US" dirty="0" err="1"/>
              <a:t>iðrasýkingar</a:t>
            </a:r>
            <a:endParaRPr lang="en-US" dirty="0"/>
          </a:p>
          <a:p>
            <a:endParaRPr lang="en-US" dirty="0"/>
          </a:p>
          <a:p>
            <a:r>
              <a:rPr lang="en-US" dirty="0" err="1"/>
              <a:t>Sýkingar</a:t>
            </a:r>
            <a:r>
              <a:rPr lang="en-US" dirty="0"/>
              <a:t> geta </a:t>
            </a:r>
            <a:r>
              <a:rPr lang="en-US" dirty="0" err="1"/>
              <a:t>einnig</a:t>
            </a:r>
            <a:r>
              <a:rPr lang="en-US" dirty="0"/>
              <a:t> </a:t>
            </a:r>
            <a:r>
              <a:rPr lang="en-US" dirty="0" err="1"/>
              <a:t>valdið</a:t>
            </a:r>
            <a:r>
              <a:rPr lang="en-US" dirty="0"/>
              <a:t> </a:t>
            </a:r>
            <a:r>
              <a:rPr lang="en-US" dirty="0" err="1"/>
              <a:t>versnun</a:t>
            </a:r>
            <a:r>
              <a:rPr lang="en-US" dirty="0"/>
              <a:t> á IBD </a:t>
            </a:r>
            <a:r>
              <a:rPr lang="en-US" dirty="0" err="1"/>
              <a:t>sjúkdómi</a:t>
            </a:r>
            <a:r>
              <a:rPr lang="en-US" dirty="0"/>
              <a:t> </a:t>
            </a:r>
            <a:r>
              <a:rPr lang="en-US" dirty="0" err="1"/>
              <a:t>sem</a:t>
            </a:r>
            <a:r>
              <a:rPr lang="en-US" dirty="0"/>
              <a:t> var </a:t>
            </a:r>
            <a:r>
              <a:rPr lang="en-US" dirty="0" err="1"/>
              <a:t>til</a:t>
            </a:r>
            <a:r>
              <a:rPr lang="en-US" dirty="0"/>
              <a:t> </a:t>
            </a:r>
            <a:r>
              <a:rPr lang="en-US" dirty="0" err="1"/>
              <a:t>staðar</a:t>
            </a:r>
            <a:r>
              <a:rPr lang="en-US" dirty="0"/>
              <a:t> </a:t>
            </a:r>
            <a:r>
              <a:rPr lang="en-US" dirty="0" err="1"/>
              <a:t>áður</a:t>
            </a:r>
            <a:endParaRPr lang="en-US" dirty="0"/>
          </a:p>
          <a:p>
            <a:pPr marL="0" indent="0">
              <a:buNone/>
            </a:pPr>
            <a:endParaRPr lang="en-US" dirty="0"/>
          </a:p>
          <a:p>
            <a:r>
              <a:rPr lang="en-US" dirty="0" err="1"/>
              <a:t>Bætt</a:t>
            </a:r>
            <a:r>
              <a:rPr lang="en-US" dirty="0"/>
              <a:t> </a:t>
            </a:r>
            <a:r>
              <a:rPr lang="en-US" dirty="0" err="1"/>
              <a:t>líffskilyrði</a:t>
            </a:r>
            <a:r>
              <a:rPr lang="en-US" dirty="0"/>
              <a:t> og </a:t>
            </a:r>
            <a:r>
              <a:rPr lang="en-US" dirty="0" err="1"/>
              <a:t>hreinlæti</a:t>
            </a:r>
            <a:r>
              <a:rPr lang="en-US" dirty="0"/>
              <a:t> </a:t>
            </a:r>
            <a:r>
              <a:rPr lang="en-US" dirty="0" err="1"/>
              <a:t>snemma</a:t>
            </a:r>
            <a:r>
              <a:rPr lang="en-US" dirty="0"/>
              <a:t> á </a:t>
            </a:r>
            <a:r>
              <a:rPr lang="en-US" dirty="0" err="1"/>
              <a:t>lífsleiðinni</a:t>
            </a:r>
            <a:r>
              <a:rPr lang="en-US" dirty="0"/>
              <a:t> </a:t>
            </a:r>
            <a:r>
              <a:rPr lang="en-US" dirty="0" err="1"/>
              <a:t>hafa</a:t>
            </a:r>
            <a:r>
              <a:rPr lang="en-US" dirty="0"/>
              <a:t> </a:t>
            </a:r>
            <a:r>
              <a:rPr lang="en-US" dirty="0" err="1"/>
              <a:t>aukið</a:t>
            </a:r>
            <a:r>
              <a:rPr lang="en-US" dirty="0"/>
              <a:t> </a:t>
            </a:r>
            <a:r>
              <a:rPr lang="en-US" dirty="0" err="1"/>
              <a:t>líkur</a:t>
            </a:r>
            <a:r>
              <a:rPr lang="en-US" dirty="0"/>
              <a:t> á IBD</a:t>
            </a:r>
          </a:p>
          <a:p>
            <a:pPr marL="0" indent="0">
              <a:buNone/>
            </a:pPr>
            <a:endParaRPr lang="en-US" dirty="0"/>
          </a:p>
          <a:p>
            <a:endParaRPr lang="en-US" dirty="0"/>
          </a:p>
        </p:txBody>
      </p:sp>
    </p:spTree>
    <p:extLst>
      <p:ext uri="{BB962C8B-B14F-4D97-AF65-F5344CB8AC3E}">
        <p14:creationId xmlns:p14="http://schemas.microsoft.com/office/powerpoint/2010/main" xmlns="" val="28790744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Orsakir</a:t>
            </a:r>
            <a:r>
              <a:rPr lang="en-US" dirty="0"/>
              <a:t> - </a:t>
            </a:r>
            <a:r>
              <a:rPr lang="en-US" dirty="0" err="1">
                <a:solidFill>
                  <a:schemeClr val="tx2"/>
                </a:solidFill>
              </a:rPr>
              <a:t>Umhverfisþættir</a:t>
            </a:r>
            <a:endParaRPr lang="en-US" dirty="0">
              <a:solidFill>
                <a:schemeClr val="tx2"/>
              </a:solidFill>
            </a:endParaRPr>
          </a:p>
        </p:txBody>
      </p:sp>
      <p:sp>
        <p:nvSpPr>
          <p:cNvPr id="3" name="Content Placeholder 2"/>
          <p:cNvSpPr>
            <a:spLocks noGrp="1"/>
          </p:cNvSpPr>
          <p:nvPr>
            <p:ph idx="1"/>
          </p:nvPr>
        </p:nvSpPr>
        <p:spPr/>
        <p:txBody>
          <a:bodyPr>
            <a:normAutofit lnSpcReduction="10000"/>
          </a:bodyPr>
          <a:lstStyle/>
          <a:p>
            <a:r>
              <a:rPr lang="en-US" sz="2000" dirty="0" err="1"/>
              <a:t>Mataræði</a:t>
            </a:r>
            <a:r>
              <a:rPr lang="en-US" sz="2000" dirty="0"/>
              <a:t>: </a:t>
            </a:r>
            <a:r>
              <a:rPr lang="en-US" sz="2000" dirty="0" err="1"/>
              <a:t>Lágt</a:t>
            </a:r>
            <a:r>
              <a:rPr lang="en-US" sz="2000" dirty="0"/>
              <a:t> </a:t>
            </a:r>
            <a:r>
              <a:rPr lang="en-US" sz="2000" dirty="0" err="1"/>
              <a:t>trefjainnihald</a:t>
            </a:r>
            <a:r>
              <a:rPr lang="en-US" sz="2000" dirty="0"/>
              <a:t>, </a:t>
            </a:r>
            <a:r>
              <a:rPr lang="en-US" sz="2000" dirty="0" err="1"/>
              <a:t>hátt</a:t>
            </a:r>
            <a:r>
              <a:rPr lang="en-US" sz="2000" dirty="0"/>
              <a:t> </a:t>
            </a:r>
            <a:r>
              <a:rPr lang="en-US" sz="2000" dirty="0" err="1"/>
              <a:t>sykurinnihald</a:t>
            </a:r>
            <a:r>
              <a:rPr lang="en-US" sz="2000" dirty="0"/>
              <a:t>, </a:t>
            </a:r>
            <a:r>
              <a:rPr lang="en-US" sz="2000" dirty="0" err="1"/>
              <a:t>aukið</a:t>
            </a:r>
            <a:r>
              <a:rPr lang="en-US" sz="2000" dirty="0"/>
              <a:t> </a:t>
            </a:r>
            <a:r>
              <a:rPr lang="en-US" sz="2000" dirty="0" err="1"/>
              <a:t>algengi</a:t>
            </a:r>
            <a:r>
              <a:rPr lang="en-US" sz="2000" dirty="0"/>
              <a:t> </a:t>
            </a:r>
            <a:r>
              <a:rPr lang="en-US" sz="2000" dirty="0" err="1"/>
              <a:t>offitu</a:t>
            </a:r>
            <a:endParaRPr lang="en-US" sz="2000" dirty="0"/>
          </a:p>
          <a:p>
            <a:endParaRPr lang="en-US" sz="2000" dirty="0"/>
          </a:p>
          <a:p>
            <a:r>
              <a:rPr lang="en-US" sz="2000" dirty="0" err="1"/>
              <a:t>Mikil</a:t>
            </a:r>
            <a:r>
              <a:rPr lang="en-US" sz="2000" dirty="0"/>
              <a:t> </a:t>
            </a:r>
            <a:r>
              <a:rPr lang="en-US" sz="2000" dirty="0" err="1"/>
              <a:t>neysla</a:t>
            </a:r>
            <a:r>
              <a:rPr lang="en-US" sz="2000" dirty="0"/>
              <a:t> omega-6 </a:t>
            </a:r>
            <a:r>
              <a:rPr lang="en-US" sz="2000" dirty="0" err="1"/>
              <a:t>eykur</a:t>
            </a:r>
            <a:r>
              <a:rPr lang="en-US" sz="2000" dirty="0"/>
              <a:t> </a:t>
            </a:r>
            <a:r>
              <a:rPr lang="en-US" sz="2000" dirty="0" err="1"/>
              <a:t>áhættu</a:t>
            </a:r>
            <a:r>
              <a:rPr lang="en-US" sz="2000" dirty="0"/>
              <a:t> á </a:t>
            </a:r>
            <a:r>
              <a:rPr lang="en-US" sz="2000" dirty="0" err="1"/>
              <a:t>sáraristilbólgu</a:t>
            </a:r>
            <a:r>
              <a:rPr lang="en-US" sz="2000" dirty="0"/>
              <a:t> (pro-inflammatory) og </a:t>
            </a:r>
            <a:r>
              <a:rPr lang="en-US" sz="2000" dirty="0" err="1"/>
              <a:t>mikil</a:t>
            </a:r>
            <a:r>
              <a:rPr lang="en-US" sz="2000" dirty="0"/>
              <a:t> </a:t>
            </a:r>
            <a:r>
              <a:rPr lang="en-US" sz="2000" dirty="0" err="1"/>
              <a:t>neysla</a:t>
            </a:r>
            <a:r>
              <a:rPr lang="en-US" sz="2000" dirty="0"/>
              <a:t> á omega-3 </a:t>
            </a:r>
            <a:r>
              <a:rPr lang="en-US" sz="2000" dirty="0" err="1"/>
              <a:t>minnkar</a:t>
            </a:r>
            <a:r>
              <a:rPr lang="en-US" sz="2000" dirty="0"/>
              <a:t> </a:t>
            </a:r>
            <a:r>
              <a:rPr lang="en-US" sz="2000" dirty="0" err="1"/>
              <a:t>líkur</a:t>
            </a:r>
            <a:r>
              <a:rPr lang="en-US" sz="2000" dirty="0"/>
              <a:t> (anti-inflammatory)</a:t>
            </a:r>
          </a:p>
          <a:p>
            <a:endParaRPr lang="en-US" sz="2000" dirty="0"/>
          </a:p>
          <a:p>
            <a:r>
              <a:rPr lang="en-US" sz="2000" dirty="0"/>
              <a:t>Cold chain hypothesis: </a:t>
            </a:r>
            <a:r>
              <a:rPr lang="en-US" sz="2000" dirty="0" err="1"/>
              <a:t>Bakteríur</a:t>
            </a:r>
            <a:r>
              <a:rPr lang="en-US" sz="2000" dirty="0"/>
              <a:t> </a:t>
            </a:r>
            <a:r>
              <a:rPr lang="en-US" sz="2000" dirty="0" err="1"/>
              <a:t>sem</a:t>
            </a:r>
            <a:r>
              <a:rPr lang="en-US" sz="2000" dirty="0"/>
              <a:t> </a:t>
            </a:r>
            <a:r>
              <a:rPr lang="en-US" sz="2000" dirty="0" err="1"/>
              <a:t>þrífast</a:t>
            </a:r>
            <a:r>
              <a:rPr lang="en-US" sz="2000" dirty="0"/>
              <a:t> best </a:t>
            </a:r>
            <a:r>
              <a:rPr lang="en-US" sz="2000" dirty="0" err="1"/>
              <a:t>við</a:t>
            </a:r>
            <a:r>
              <a:rPr lang="en-US" sz="2000" dirty="0"/>
              <a:t> </a:t>
            </a:r>
            <a:r>
              <a:rPr lang="en-US" sz="2000" dirty="0" err="1"/>
              <a:t>lægra</a:t>
            </a:r>
            <a:r>
              <a:rPr lang="en-US" sz="2000" dirty="0"/>
              <a:t> </a:t>
            </a:r>
            <a:r>
              <a:rPr lang="en-US" sz="2000" dirty="0" err="1"/>
              <a:t>hitastig</a:t>
            </a:r>
            <a:r>
              <a:rPr lang="en-US" sz="2000" dirty="0"/>
              <a:t> </a:t>
            </a:r>
            <a:r>
              <a:rPr lang="en-US" sz="2000" dirty="0" err="1"/>
              <a:t>sem</a:t>
            </a:r>
            <a:r>
              <a:rPr lang="en-US" sz="2000" dirty="0"/>
              <a:t> </a:t>
            </a:r>
            <a:r>
              <a:rPr lang="en-US" sz="2000" dirty="0" err="1"/>
              <a:t>möguleg</a:t>
            </a:r>
            <a:r>
              <a:rPr lang="en-US" sz="2000" dirty="0"/>
              <a:t> </a:t>
            </a:r>
            <a:r>
              <a:rPr lang="en-US" sz="2000" dirty="0" err="1"/>
              <a:t>orsök</a:t>
            </a:r>
            <a:r>
              <a:rPr lang="en-US" sz="2000" dirty="0"/>
              <a:t> Crohn´s </a:t>
            </a:r>
            <a:r>
              <a:rPr lang="en-US" sz="2000" dirty="0" err="1"/>
              <a:t>sjúkdóms</a:t>
            </a:r>
            <a:r>
              <a:rPr lang="en-US" sz="2000" dirty="0"/>
              <a:t> </a:t>
            </a:r>
            <a:r>
              <a:rPr lang="en-US" sz="2000" dirty="0" err="1"/>
              <a:t>meðal</a:t>
            </a:r>
            <a:r>
              <a:rPr lang="en-US" sz="2000" dirty="0"/>
              <a:t> </a:t>
            </a:r>
            <a:r>
              <a:rPr lang="en-US" sz="2000" dirty="0" err="1"/>
              <a:t>erfðafræðilega</a:t>
            </a:r>
            <a:r>
              <a:rPr lang="en-US" sz="2000" dirty="0"/>
              <a:t> </a:t>
            </a:r>
            <a:r>
              <a:rPr lang="en-US" sz="2000" dirty="0" err="1"/>
              <a:t>útsettra</a:t>
            </a:r>
            <a:r>
              <a:rPr lang="en-US" sz="2000" dirty="0"/>
              <a:t> </a:t>
            </a:r>
            <a:r>
              <a:rPr lang="en-US" sz="2000" dirty="0" err="1"/>
              <a:t>einstaklinga</a:t>
            </a:r>
            <a:endParaRPr lang="en-US" sz="2000" dirty="0"/>
          </a:p>
          <a:p>
            <a:endParaRPr lang="en-US" sz="2000" dirty="0"/>
          </a:p>
          <a:p>
            <a:r>
              <a:rPr lang="en-US" sz="2000" dirty="0"/>
              <a:t>Hygiene hypothesis: </a:t>
            </a:r>
            <a:r>
              <a:rPr lang="en-US" sz="2000" dirty="0" err="1"/>
              <a:t>Hreint</a:t>
            </a:r>
            <a:r>
              <a:rPr lang="en-US" sz="2000" dirty="0"/>
              <a:t> </a:t>
            </a:r>
            <a:r>
              <a:rPr lang="en-US" sz="2000" dirty="0" err="1"/>
              <a:t>vatn</a:t>
            </a:r>
            <a:r>
              <a:rPr lang="en-US" sz="2000" dirty="0"/>
              <a:t>, </a:t>
            </a:r>
            <a:r>
              <a:rPr lang="en-US" sz="2000" dirty="0" err="1"/>
              <a:t>færra</a:t>
            </a:r>
            <a:r>
              <a:rPr lang="en-US" sz="2000" dirty="0"/>
              <a:t> </a:t>
            </a:r>
            <a:r>
              <a:rPr lang="en-US" sz="2000" dirty="0" err="1"/>
              <a:t>heimilisfólk</a:t>
            </a:r>
            <a:r>
              <a:rPr lang="en-US" sz="2000" dirty="0"/>
              <a:t>, </a:t>
            </a:r>
            <a:r>
              <a:rPr lang="en-US" sz="2000" dirty="0" err="1"/>
              <a:t>hreinni</a:t>
            </a:r>
            <a:r>
              <a:rPr lang="en-US" sz="2000" dirty="0"/>
              <a:t> </a:t>
            </a:r>
            <a:r>
              <a:rPr lang="en-US" sz="2000" dirty="0" err="1"/>
              <a:t>fæða</a:t>
            </a:r>
            <a:r>
              <a:rPr lang="en-US" sz="2000" dirty="0"/>
              <a:t>, </a:t>
            </a:r>
            <a:r>
              <a:rPr lang="en-US" sz="2000" dirty="0" err="1"/>
              <a:t>tannkrem</a:t>
            </a:r>
            <a:r>
              <a:rPr lang="en-US" sz="2000" dirty="0"/>
              <a:t> </a:t>
            </a:r>
            <a:r>
              <a:rPr lang="en-US" sz="2000" dirty="0" err="1"/>
              <a:t>leiðir</a:t>
            </a:r>
            <a:r>
              <a:rPr lang="en-US" sz="2000" dirty="0"/>
              <a:t> </a:t>
            </a:r>
            <a:r>
              <a:rPr lang="en-US" sz="2000" dirty="0" err="1"/>
              <a:t>til</a:t>
            </a:r>
            <a:r>
              <a:rPr lang="en-US" sz="2000" dirty="0"/>
              <a:t> </a:t>
            </a:r>
            <a:r>
              <a:rPr lang="en-US" sz="2000" dirty="0" err="1"/>
              <a:t>minni</a:t>
            </a:r>
            <a:r>
              <a:rPr lang="en-US" sz="2000" dirty="0"/>
              <a:t> </a:t>
            </a:r>
            <a:r>
              <a:rPr lang="en-US" sz="2000" dirty="0" err="1"/>
              <a:t>útsetningar</a:t>
            </a:r>
            <a:r>
              <a:rPr lang="en-US" sz="2000" dirty="0"/>
              <a:t> </a:t>
            </a:r>
            <a:r>
              <a:rPr lang="en-US" sz="2000" dirty="0" err="1"/>
              <a:t>af</a:t>
            </a:r>
            <a:r>
              <a:rPr lang="en-US" sz="2000" dirty="0"/>
              <a:t> </a:t>
            </a:r>
            <a:r>
              <a:rPr lang="en-US" sz="2000" dirty="0" err="1"/>
              <a:t>völdum</a:t>
            </a:r>
            <a:r>
              <a:rPr lang="en-US" sz="2000" dirty="0"/>
              <a:t> </a:t>
            </a:r>
            <a:r>
              <a:rPr lang="en-US" sz="2000" dirty="0" err="1"/>
              <a:t>baktería</a:t>
            </a:r>
            <a:r>
              <a:rPr lang="en-US" sz="2000" dirty="0"/>
              <a:t> og </a:t>
            </a:r>
            <a:r>
              <a:rPr lang="en-US" sz="2000" dirty="0" err="1"/>
              <a:t>skertra</a:t>
            </a:r>
            <a:r>
              <a:rPr lang="en-US" sz="2000" dirty="0"/>
              <a:t> varna</a:t>
            </a:r>
          </a:p>
          <a:p>
            <a:endParaRPr lang="en-US" sz="2000" dirty="0"/>
          </a:p>
          <a:p>
            <a:r>
              <a:rPr lang="en-US" sz="2000" dirty="0" err="1"/>
              <a:t>Sýklalyfjanotkun</a:t>
            </a:r>
            <a:r>
              <a:rPr lang="en-US" sz="2000" dirty="0"/>
              <a:t> </a:t>
            </a:r>
            <a:r>
              <a:rPr lang="en-US" sz="2000" dirty="0" err="1"/>
              <a:t>snemma</a:t>
            </a:r>
            <a:r>
              <a:rPr lang="en-US" sz="2000" dirty="0"/>
              <a:t> á </a:t>
            </a:r>
            <a:r>
              <a:rPr lang="en-US" sz="2000" dirty="0" err="1"/>
              <a:t>ævinni</a:t>
            </a:r>
            <a:endParaRPr lang="en-US" sz="2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xmlns="" val="1880078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Einkenni</a:t>
            </a:r>
            <a:r>
              <a:rPr lang="en-US" dirty="0"/>
              <a:t> um IBD</a:t>
            </a:r>
          </a:p>
        </p:txBody>
      </p:sp>
      <p:sp>
        <p:nvSpPr>
          <p:cNvPr id="3" name="Content Placeholder 2"/>
          <p:cNvSpPr>
            <a:spLocks noGrp="1"/>
          </p:cNvSpPr>
          <p:nvPr>
            <p:ph sz="half" idx="1"/>
          </p:nvPr>
        </p:nvSpPr>
        <p:spPr/>
        <p:txBody>
          <a:bodyPr>
            <a:normAutofit fontScale="77500" lnSpcReduction="20000"/>
          </a:bodyPr>
          <a:lstStyle/>
          <a:p>
            <a:r>
              <a:rPr lang="en-US" sz="3100" dirty="0" err="1"/>
              <a:t>Kviðverkir</a:t>
            </a:r>
            <a:endParaRPr lang="en-US" sz="3100" dirty="0"/>
          </a:p>
          <a:p>
            <a:r>
              <a:rPr lang="en-US" sz="3100" dirty="0" err="1"/>
              <a:t>Niðurgangur</a:t>
            </a:r>
            <a:r>
              <a:rPr lang="en-US" sz="3100" dirty="0"/>
              <a:t> (</a:t>
            </a:r>
            <a:r>
              <a:rPr lang="en-US" sz="3100" dirty="0" err="1"/>
              <a:t>nætureinkenni</a:t>
            </a:r>
            <a:r>
              <a:rPr lang="en-US" sz="3100" dirty="0"/>
              <a:t>)</a:t>
            </a:r>
          </a:p>
          <a:p>
            <a:r>
              <a:rPr lang="en-US" sz="3100" dirty="0" err="1"/>
              <a:t>Lystarleysi</a:t>
            </a:r>
            <a:endParaRPr lang="en-US" sz="3100" dirty="0"/>
          </a:p>
          <a:p>
            <a:r>
              <a:rPr lang="en-US" sz="3100" dirty="0" err="1"/>
              <a:t>Þyngdartap</a:t>
            </a:r>
            <a:endParaRPr lang="en-US" sz="3100" dirty="0"/>
          </a:p>
          <a:p>
            <a:r>
              <a:rPr lang="en-US" sz="3100" dirty="0" err="1"/>
              <a:t>Ógleði</a:t>
            </a:r>
            <a:r>
              <a:rPr lang="en-US" sz="3100" dirty="0"/>
              <a:t> og </a:t>
            </a:r>
            <a:r>
              <a:rPr lang="en-US" sz="3100" dirty="0" err="1"/>
              <a:t>uppköst</a:t>
            </a:r>
            <a:endParaRPr lang="en-US" sz="3100" dirty="0"/>
          </a:p>
          <a:p>
            <a:r>
              <a:rPr lang="en-US" sz="3100" dirty="0" err="1"/>
              <a:t>Skertur</a:t>
            </a:r>
            <a:r>
              <a:rPr lang="en-US" sz="3100" dirty="0"/>
              <a:t> </a:t>
            </a:r>
            <a:r>
              <a:rPr lang="en-US" sz="3100" dirty="0" err="1"/>
              <a:t>lengdarvöxtur</a:t>
            </a:r>
            <a:endParaRPr lang="en-US" sz="3100" dirty="0"/>
          </a:p>
          <a:p>
            <a:r>
              <a:rPr lang="en-US" sz="3100" dirty="0"/>
              <a:t>Perianal </a:t>
            </a:r>
            <a:r>
              <a:rPr lang="en-US" sz="3100" dirty="0" err="1"/>
              <a:t>sjúkdómur</a:t>
            </a:r>
            <a:endParaRPr lang="en-US" sz="3100" dirty="0"/>
          </a:p>
          <a:p>
            <a:r>
              <a:rPr lang="en-US" sz="3100" dirty="0" err="1"/>
              <a:t>Blæðing</a:t>
            </a:r>
            <a:r>
              <a:rPr lang="en-US" sz="3100" dirty="0"/>
              <a:t> </a:t>
            </a:r>
            <a:r>
              <a:rPr lang="en-US" sz="3100" dirty="0" err="1"/>
              <a:t>frá</a:t>
            </a:r>
            <a:r>
              <a:rPr lang="en-US" sz="3100" dirty="0"/>
              <a:t> </a:t>
            </a:r>
            <a:r>
              <a:rPr lang="en-US" sz="3100" dirty="0" err="1"/>
              <a:t>endaþarmi</a:t>
            </a:r>
            <a:endParaRPr lang="en-US" sz="3100" dirty="0"/>
          </a:p>
          <a:p>
            <a:r>
              <a:rPr lang="en-US" sz="3100" dirty="0" err="1"/>
              <a:t>Endurtekin</a:t>
            </a:r>
            <a:r>
              <a:rPr lang="en-US" sz="3100" dirty="0"/>
              <a:t> </a:t>
            </a:r>
            <a:r>
              <a:rPr lang="en-US" sz="3100" dirty="0" err="1"/>
              <a:t>apthous</a:t>
            </a:r>
            <a:r>
              <a:rPr lang="en-US" sz="3100" dirty="0"/>
              <a:t> </a:t>
            </a:r>
            <a:r>
              <a:rPr lang="en-US" sz="3100" dirty="0" err="1"/>
              <a:t>sár</a:t>
            </a:r>
            <a:endParaRPr lang="en-US" sz="3100" dirty="0"/>
          </a:p>
          <a:p>
            <a:r>
              <a:rPr lang="en-US" sz="3100" dirty="0"/>
              <a:t>Dysphagia</a:t>
            </a:r>
          </a:p>
          <a:p>
            <a:r>
              <a:rPr lang="en-US" sz="3100" dirty="0" err="1"/>
              <a:t>Hiti</a:t>
            </a:r>
            <a:endParaRPr lang="en-US" sz="3100" dirty="0"/>
          </a:p>
          <a:p>
            <a:endParaRPr lang="en-US" dirty="0"/>
          </a:p>
        </p:txBody>
      </p:sp>
      <p:sp>
        <p:nvSpPr>
          <p:cNvPr id="4" name="Content Placeholder 3"/>
          <p:cNvSpPr>
            <a:spLocks noGrp="1"/>
          </p:cNvSpPr>
          <p:nvPr>
            <p:ph sz="half" idx="2"/>
          </p:nvPr>
        </p:nvSpPr>
        <p:spPr/>
        <p:txBody>
          <a:bodyPr>
            <a:normAutofit fontScale="77500" lnSpcReduction="20000"/>
          </a:bodyPr>
          <a:lstStyle/>
          <a:p>
            <a:r>
              <a:rPr lang="en-US" sz="3100" dirty="0">
                <a:solidFill>
                  <a:srgbClr val="FF0000"/>
                </a:solidFill>
              </a:rPr>
              <a:t>Extraintestinal </a:t>
            </a:r>
            <a:r>
              <a:rPr lang="en-US" sz="3100" dirty="0" err="1">
                <a:solidFill>
                  <a:srgbClr val="FF0000"/>
                </a:solidFill>
              </a:rPr>
              <a:t>einkenni</a:t>
            </a:r>
            <a:endParaRPr lang="en-US" sz="3100" dirty="0">
              <a:solidFill>
                <a:srgbClr val="FF0000"/>
              </a:solidFill>
            </a:endParaRPr>
          </a:p>
          <a:p>
            <a:pPr lvl="1"/>
            <a:r>
              <a:rPr lang="en-US" sz="3100" dirty="0" err="1"/>
              <a:t>Lifur</a:t>
            </a:r>
            <a:r>
              <a:rPr lang="en-US" sz="3100" dirty="0"/>
              <a:t>, </a:t>
            </a:r>
            <a:r>
              <a:rPr lang="en-US" sz="3100" dirty="0" err="1"/>
              <a:t>gallvegir</a:t>
            </a:r>
            <a:endParaRPr lang="en-US" sz="3100" dirty="0"/>
          </a:p>
          <a:p>
            <a:pPr lvl="1"/>
            <a:r>
              <a:rPr lang="en-US" sz="3100" dirty="0"/>
              <a:t>Bris</a:t>
            </a:r>
          </a:p>
          <a:p>
            <a:pPr lvl="1"/>
            <a:r>
              <a:rPr lang="en-US" sz="3100" dirty="0" err="1"/>
              <a:t>Húð</a:t>
            </a:r>
            <a:endParaRPr lang="en-US" sz="3100" dirty="0"/>
          </a:p>
          <a:p>
            <a:pPr lvl="1"/>
            <a:r>
              <a:rPr lang="en-US" sz="3100" dirty="0" err="1"/>
              <a:t>Liðir</a:t>
            </a:r>
            <a:endParaRPr lang="en-US" sz="3100" dirty="0"/>
          </a:p>
          <a:p>
            <a:pPr lvl="1"/>
            <a:r>
              <a:rPr lang="en-US" sz="3100" dirty="0" err="1"/>
              <a:t>Augu</a:t>
            </a:r>
            <a:endParaRPr lang="en-US" sz="3100" dirty="0"/>
          </a:p>
          <a:p>
            <a:pPr lvl="1"/>
            <a:r>
              <a:rPr lang="en-US" sz="3100" dirty="0" err="1"/>
              <a:t>Nýru</a:t>
            </a:r>
            <a:endParaRPr lang="en-US" sz="3100" dirty="0"/>
          </a:p>
          <a:p>
            <a:pPr lvl="1"/>
            <a:r>
              <a:rPr lang="en-US" sz="3100" dirty="0" err="1"/>
              <a:t>Æðakerfi</a:t>
            </a:r>
            <a:endParaRPr lang="en-US" sz="3100" dirty="0"/>
          </a:p>
          <a:p>
            <a:pPr lvl="1"/>
            <a:r>
              <a:rPr lang="en-US" sz="3100" dirty="0" err="1"/>
              <a:t>Blóðmynd</a:t>
            </a:r>
            <a:endParaRPr lang="en-US" sz="3100" dirty="0"/>
          </a:p>
          <a:p>
            <a:pPr lvl="1"/>
            <a:r>
              <a:rPr lang="en-US" sz="3100" dirty="0" err="1"/>
              <a:t>Bein</a:t>
            </a:r>
            <a:endParaRPr lang="en-US" sz="3100" dirty="0"/>
          </a:p>
          <a:p>
            <a:pPr lvl="1"/>
            <a:r>
              <a:rPr lang="en-US" sz="3100" dirty="0" err="1"/>
              <a:t>Vöðvar</a:t>
            </a:r>
            <a:endParaRPr lang="en-US" sz="3100" dirty="0"/>
          </a:p>
          <a:p>
            <a:endParaRPr lang="en-US" dirty="0"/>
          </a:p>
        </p:txBody>
      </p:sp>
    </p:spTree>
    <p:extLst>
      <p:ext uri="{BB962C8B-B14F-4D97-AF65-F5344CB8AC3E}">
        <p14:creationId xmlns:p14="http://schemas.microsoft.com/office/powerpoint/2010/main" xmlns="" val="15113344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Uppvinnsla</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err="1"/>
              <a:t>Blóðprufur</a:t>
            </a:r>
            <a:endParaRPr lang="en-US" dirty="0"/>
          </a:p>
          <a:p>
            <a:pPr lvl="1"/>
            <a:r>
              <a:rPr lang="en-US" dirty="0" err="1"/>
              <a:t>Blóðhagur</a:t>
            </a:r>
            <a:r>
              <a:rPr lang="en-US" dirty="0"/>
              <a:t> </a:t>
            </a:r>
          </a:p>
          <a:p>
            <a:pPr lvl="1"/>
            <a:r>
              <a:rPr lang="en-US" dirty="0"/>
              <a:t>CRP, </a:t>
            </a:r>
            <a:r>
              <a:rPr lang="en-US" dirty="0" err="1"/>
              <a:t>sökk</a:t>
            </a:r>
            <a:r>
              <a:rPr lang="en-US" dirty="0"/>
              <a:t> </a:t>
            </a:r>
          </a:p>
          <a:p>
            <a:pPr lvl="1"/>
            <a:r>
              <a:rPr lang="en-US" dirty="0" err="1"/>
              <a:t>Transaminasar</a:t>
            </a:r>
            <a:r>
              <a:rPr lang="en-US" dirty="0"/>
              <a:t>, GGT</a:t>
            </a:r>
          </a:p>
          <a:p>
            <a:pPr lvl="1"/>
            <a:r>
              <a:rPr lang="en-US" dirty="0"/>
              <a:t>Albumin</a:t>
            </a:r>
          </a:p>
          <a:p>
            <a:pPr lvl="1"/>
            <a:r>
              <a:rPr lang="en-US" dirty="0" err="1"/>
              <a:t>Ónæmisfræðileg</a:t>
            </a:r>
            <a:r>
              <a:rPr lang="en-US" dirty="0"/>
              <a:t> </a:t>
            </a:r>
            <a:r>
              <a:rPr lang="en-US" dirty="0" err="1"/>
              <a:t>uppvinnsla</a:t>
            </a:r>
            <a:r>
              <a:rPr lang="en-US" dirty="0"/>
              <a:t> </a:t>
            </a:r>
            <a:r>
              <a:rPr lang="en-US" dirty="0" err="1"/>
              <a:t>meðal</a:t>
            </a:r>
            <a:r>
              <a:rPr lang="en-US" dirty="0"/>
              <a:t> </a:t>
            </a:r>
            <a:r>
              <a:rPr lang="en-US" dirty="0" err="1"/>
              <a:t>barna</a:t>
            </a:r>
            <a:r>
              <a:rPr lang="en-US" dirty="0"/>
              <a:t> &lt;2 </a:t>
            </a:r>
            <a:r>
              <a:rPr lang="en-US" dirty="0" err="1"/>
              <a:t>ára</a:t>
            </a:r>
            <a:r>
              <a:rPr lang="en-US" dirty="0"/>
              <a:t> </a:t>
            </a:r>
            <a:r>
              <a:rPr lang="en-US" dirty="0" err="1"/>
              <a:t>aldri</a:t>
            </a:r>
            <a:endParaRPr lang="en-US" dirty="0"/>
          </a:p>
          <a:p>
            <a:r>
              <a:rPr lang="en-US" dirty="0" err="1"/>
              <a:t>Saursýni</a:t>
            </a:r>
            <a:endParaRPr lang="en-US" dirty="0"/>
          </a:p>
          <a:p>
            <a:pPr lvl="1"/>
            <a:r>
              <a:rPr lang="en-US" dirty="0" err="1"/>
              <a:t>Ræktanir</a:t>
            </a:r>
            <a:r>
              <a:rPr lang="en-US" dirty="0"/>
              <a:t>, C diff toxin</a:t>
            </a:r>
          </a:p>
          <a:p>
            <a:pPr lvl="1"/>
            <a:r>
              <a:rPr lang="en-US" dirty="0"/>
              <a:t>Calprotectin</a:t>
            </a:r>
          </a:p>
          <a:p>
            <a:pPr lvl="1"/>
            <a:r>
              <a:rPr lang="en-US" dirty="0"/>
              <a:t>Hemoccult </a:t>
            </a:r>
          </a:p>
        </p:txBody>
      </p:sp>
      <p:sp>
        <p:nvSpPr>
          <p:cNvPr id="4" name="Content Placeholder 3"/>
          <p:cNvSpPr>
            <a:spLocks noGrp="1"/>
          </p:cNvSpPr>
          <p:nvPr>
            <p:ph sz="half" idx="2"/>
          </p:nvPr>
        </p:nvSpPr>
        <p:spPr/>
        <p:txBody>
          <a:bodyPr>
            <a:normAutofit fontScale="92500" lnSpcReduction="10000"/>
          </a:bodyPr>
          <a:lstStyle/>
          <a:p>
            <a:r>
              <a:rPr lang="en-US" dirty="0" err="1"/>
              <a:t>Myndgreining</a:t>
            </a:r>
            <a:endParaRPr lang="en-US" dirty="0"/>
          </a:p>
          <a:p>
            <a:pPr lvl="1"/>
            <a:r>
              <a:rPr lang="en-US" dirty="0" err="1"/>
              <a:t>Röntgenyfirlit</a:t>
            </a:r>
            <a:r>
              <a:rPr lang="en-US" dirty="0"/>
              <a:t> (2 view, obstructive)</a:t>
            </a:r>
          </a:p>
          <a:p>
            <a:pPr lvl="1"/>
            <a:r>
              <a:rPr lang="en-US" dirty="0"/>
              <a:t>MRI </a:t>
            </a:r>
            <a:r>
              <a:rPr lang="en-US" dirty="0" err="1"/>
              <a:t>mjógirni</a:t>
            </a:r>
            <a:r>
              <a:rPr lang="en-US" dirty="0"/>
              <a:t> </a:t>
            </a:r>
            <a:r>
              <a:rPr lang="en-US" dirty="0" err="1"/>
              <a:t>eða</a:t>
            </a:r>
            <a:r>
              <a:rPr lang="en-US" dirty="0"/>
              <a:t> perianal</a:t>
            </a:r>
          </a:p>
          <a:p>
            <a:pPr lvl="1"/>
            <a:r>
              <a:rPr lang="en-US" dirty="0" err="1"/>
              <a:t>Ómskoðun</a:t>
            </a:r>
            <a:endParaRPr lang="en-US" dirty="0"/>
          </a:p>
          <a:p>
            <a:pPr lvl="1"/>
            <a:r>
              <a:rPr lang="en-US" dirty="0"/>
              <a:t>(</a:t>
            </a:r>
            <a:r>
              <a:rPr lang="en-US" dirty="0" err="1"/>
              <a:t>Skuggaefnisrannsókn</a:t>
            </a:r>
            <a:r>
              <a:rPr lang="en-US" dirty="0"/>
              <a:t>)</a:t>
            </a:r>
          </a:p>
          <a:p>
            <a:pPr lvl="1"/>
            <a:r>
              <a:rPr lang="en-US" dirty="0"/>
              <a:t>(CT)</a:t>
            </a:r>
          </a:p>
          <a:p>
            <a:r>
              <a:rPr lang="en-US" dirty="0" err="1"/>
              <a:t>Speglanir</a:t>
            </a:r>
            <a:endParaRPr lang="en-US" dirty="0"/>
          </a:p>
          <a:p>
            <a:pPr lvl="1"/>
            <a:r>
              <a:rPr lang="en-US" dirty="0"/>
              <a:t>Maga- og </a:t>
            </a:r>
            <a:r>
              <a:rPr lang="en-US" dirty="0" err="1"/>
              <a:t>ristilspeglun</a:t>
            </a:r>
            <a:endParaRPr lang="en-US" dirty="0"/>
          </a:p>
          <a:p>
            <a:pPr lvl="1"/>
            <a:r>
              <a:rPr lang="en-US" dirty="0"/>
              <a:t>Capsule endoscopy</a:t>
            </a:r>
          </a:p>
          <a:p>
            <a:pPr lvl="1"/>
            <a:endParaRPr lang="en-US" dirty="0"/>
          </a:p>
        </p:txBody>
      </p:sp>
    </p:spTree>
    <p:extLst>
      <p:ext uri="{BB962C8B-B14F-4D97-AF65-F5344CB8AC3E}">
        <p14:creationId xmlns:p14="http://schemas.microsoft.com/office/powerpoint/2010/main" xmlns="" val="34846993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Markmi</a:t>
            </a:r>
            <a:r>
              <a:rPr lang="is-IS" dirty="0"/>
              <a:t>ð meðferðar</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a:t>Næring</a:t>
            </a:r>
            <a:endParaRPr lang="en-US" dirty="0"/>
          </a:p>
          <a:p>
            <a:pPr lvl="1"/>
            <a:r>
              <a:rPr lang="en-US" dirty="0" err="1"/>
              <a:t>Viðbótarnæring</a:t>
            </a:r>
            <a:endParaRPr lang="en-US" dirty="0"/>
          </a:p>
          <a:p>
            <a:pPr lvl="1"/>
            <a:r>
              <a:rPr lang="en-US" dirty="0" err="1"/>
              <a:t>Sérhæfð</a:t>
            </a:r>
            <a:r>
              <a:rPr lang="en-US" dirty="0"/>
              <a:t> </a:t>
            </a:r>
            <a:r>
              <a:rPr lang="en-US" dirty="0" err="1"/>
              <a:t>næringarmeðferð</a:t>
            </a:r>
            <a:endParaRPr lang="en-US" dirty="0"/>
          </a:p>
          <a:p>
            <a:r>
              <a:rPr lang="en-US" dirty="0" err="1"/>
              <a:t>Lyf</a:t>
            </a:r>
            <a:endParaRPr lang="en-US" dirty="0"/>
          </a:p>
          <a:p>
            <a:pPr lvl="1"/>
            <a:r>
              <a:rPr lang="en-US" dirty="0" err="1"/>
              <a:t>Innleiðing</a:t>
            </a:r>
            <a:r>
              <a:rPr lang="en-US" dirty="0"/>
              <a:t> </a:t>
            </a:r>
            <a:r>
              <a:rPr lang="en-US" dirty="0" err="1"/>
              <a:t>til</a:t>
            </a:r>
            <a:r>
              <a:rPr lang="en-US" dirty="0"/>
              <a:t> </a:t>
            </a:r>
            <a:r>
              <a:rPr lang="en-US" dirty="0" err="1"/>
              <a:t>að</a:t>
            </a:r>
            <a:r>
              <a:rPr lang="en-US" dirty="0"/>
              <a:t> </a:t>
            </a:r>
            <a:r>
              <a:rPr lang="en-US" dirty="0" err="1"/>
              <a:t>koma</a:t>
            </a:r>
            <a:r>
              <a:rPr lang="en-US" dirty="0"/>
              <a:t> </a:t>
            </a:r>
            <a:r>
              <a:rPr lang="en-US" dirty="0" err="1"/>
              <a:t>sjúkdómi</a:t>
            </a:r>
            <a:r>
              <a:rPr lang="en-US" dirty="0"/>
              <a:t> í </a:t>
            </a:r>
            <a:r>
              <a:rPr lang="en-US" dirty="0" err="1"/>
              <a:t>rénun</a:t>
            </a:r>
            <a:r>
              <a:rPr lang="en-US" dirty="0"/>
              <a:t> </a:t>
            </a:r>
          </a:p>
          <a:p>
            <a:pPr lvl="1"/>
            <a:r>
              <a:rPr lang="en-US" dirty="0" err="1"/>
              <a:t>Forðast</a:t>
            </a:r>
            <a:r>
              <a:rPr lang="en-US" dirty="0"/>
              <a:t> </a:t>
            </a:r>
            <a:r>
              <a:rPr lang="en-US" dirty="0" err="1"/>
              <a:t>fylgikvilla</a:t>
            </a:r>
            <a:endParaRPr lang="en-US" dirty="0"/>
          </a:p>
          <a:p>
            <a:pPr lvl="1"/>
            <a:r>
              <a:rPr lang="en-US" dirty="0" err="1"/>
              <a:t>Viðhaldsmeðferð</a:t>
            </a:r>
            <a:endParaRPr lang="en-US" dirty="0"/>
          </a:p>
          <a:p>
            <a:pPr marL="365760" lvl="1" indent="0">
              <a:buNone/>
            </a:pPr>
            <a:endParaRPr lang="en-US" dirty="0"/>
          </a:p>
          <a:p>
            <a:r>
              <a:rPr lang="en-US" dirty="0" err="1"/>
              <a:t>Langtímamarkmið</a:t>
            </a:r>
            <a:endParaRPr lang="en-US" dirty="0"/>
          </a:p>
          <a:p>
            <a:pPr lvl="1"/>
            <a:r>
              <a:rPr lang="en-US" dirty="0" err="1"/>
              <a:t>Styðja</a:t>
            </a:r>
            <a:r>
              <a:rPr lang="en-US" dirty="0"/>
              <a:t> </a:t>
            </a:r>
            <a:r>
              <a:rPr lang="en-US" dirty="0" err="1"/>
              <a:t>við</a:t>
            </a:r>
            <a:r>
              <a:rPr lang="en-US" dirty="0"/>
              <a:t> </a:t>
            </a:r>
            <a:r>
              <a:rPr lang="en-US" dirty="0" err="1"/>
              <a:t>eðlilegan</a:t>
            </a:r>
            <a:r>
              <a:rPr lang="en-US" dirty="0"/>
              <a:t> </a:t>
            </a:r>
            <a:r>
              <a:rPr lang="en-US" dirty="0" err="1"/>
              <a:t>vöxt</a:t>
            </a:r>
            <a:r>
              <a:rPr lang="en-US" dirty="0"/>
              <a:t> og </a:t>
            </a:r>
            <a:r>
              <a:rPr lang="en-US" dirty="0" err="1"/>
              <a:t>þroska</a:t>
            </a:r>
            <a:r>
              <a:rPr lang="en-US" dirty="0"/>
              <a:t> (þ.m.t. </a:t>
            </a:r>
            <a:r>
              <a:rPr lang="en-US" dirty="0" err="1"/>
              <a:t>kynþroska</a:t>
            </a:r>
            <a:r>
              <a:rPr lang="en-US" dirty="0"/>
              <a:t>)</a:t>
            </a:r>
          </a:p>
          <a:p>
            <a:pPr lvl="1"/>
            <a:r>
              <a:rPr lang="en-US" dirty="0" err="1"/>
              <a:t>Eðlilegur</a:t>
            </a:r>
            <a:r>
              <a:rPr lang="en-US" dirty="0"/>
              <a:t> </a:t>
            </a:r>
            <a:r>
              <a:rPr lang="en-US" dirty="0" err="1"/>
              <a:t>lífsstíll</a:t>
            </a:r>
            <a:r>
              <a:rPr lang="en-US" dirty="0"/>
              <a:t> og </a:t>
            </a:r>
            <a:r>
              <a:rPr lang="en-US" dirty="0" err="1"/>
              <a:t>daglegt</a:t>
            </a:r>
            <a:r>
              <a:rPr lang="en-US" dirty="0"/>
              <a:t> </a:t>
            </a:r>
            <a:r>
              <a:rPr lang="en-US" dirty="0" err="1"/>
              <a:t>líf</a:t>
            </a:r>
            <a:endParaRPr lang="en-US" dirty="0"/>
          </a:p>
          <a:p>
            <a:pPr lvl="1"/>
            <a:r>
              <a:rPr lang="en-US" dirty="0" err="1"/>
              <a:t>Styðja</a:t>
            </a:r>
            <a:r>
              <a:rPr lang="en-US" dirty="0"/>
              <a:t> </a:t>
            </a:r>
            <a:r>
              <a:rPr lang="en-US" dirty="0" err="1"/>
              <a:t>við</a:t>
            </a:r>
            <a:r>
              <a:rPr lang="en-US" dirty="0"/>
              <a:t> </a:t>
            </a:r>
            <a:r>
              <a:rPr lang="en-US" dirty="0" err="1"/>
              <a:t>fullkominn</a:t>
            </a:r>
            <a:r>
              <a:rPr lang="en-US" dirty="0"/>
              <a:t> </a:t>
            </a:r>
            <a:r>
              <a:rPr lang="en-US" dirty="0" err="1"/>
              <a:t>bata</a:t>
            </a:r>
            <a:r>
              <a:rPr lang="en-US" dirty="0"/>
              <a:t> </a:t>
            </a:r>
            <a:r>
              <a:rPr lang="en-US" dirty="0" err="1"/>
              <a:t>slímhúðar</a:t>
            </a:r>
            <a:r>
              <a:rPr lang="en-US" dirty="0"/>
              <a:t> og </a:t>
            </a:r>
            <a:r>
              <a:rPr lang="en-US" dirty="0" err="1"/>
              <a:t>forða</a:t>
            </a:r>
            <a:r>
              <a:rPr lang="en-US" dirty="0"/>
              <a:t> </a:t>
            </a:r>
            <a:r>
              <a:rPr lang="en-US" dirty="0" err="1"/>
              <a:t>frekari</a:t>
            </a:r>
            <a:r>
              <a:rPr lang="en-US" dirty="0"/>
              <a:t> </a:t>
            </a:r>
            <a:r>
              <a:rPr lang="en-US" dirty="0" err="1"/>
              <a:t>skaða</a:t>
            </a:r>
            <a:endParaRPr lang="en-US" dirty="0"/>
          </a:p>
          <a:p>
            <a:pPr lvl="1"/>
            <a:endParaRPr lang="en-US" dirty="0"/>
          </a:p>
          <a:p>
            <a:pPr marL="365760" lvl="1" indent="0">
              <a:buNone/>
            </a:pPr>
            <a:r>
              <a:rPr lang="en-US" dirty="0"/>
              <a:t> </a:t>
            </a:r>
          </a:p>
          <a:p>
            <a:endParaRPr lang="en-US" dirty="0"/>
          </a:p>
        </p:txBody>
      </p:sp>
    </p:spTree>
    <p:extLst>
      <p:ext uri="{BB962C8B-B14F-4D97-AF65-F5344CB8AC3E}">
        <p14:creationId xmlns:p14="http://schemas.microsoft.com/office/powerpoint/2010/main" xmlns="" val="15631623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Lyfjameðferð</a:t>
            </a:r>
            <a:endParaRPr lang="en-US" dirty="0"/>
          </a:p>
        </p:txBody>
      </p:sp>
      <p:sp>
        <p:nvSpPr>
          <p:cNvPr id="3" name="Content Placeholder 2"/>
          <p:cNvSpPr>
            <a:spLocks noGrp="1"/>
          </p:cNvSpPr>
          <p:nvPr>
            <p:ph sz="half" idx="1"/>
          </p:nvPr>
        </p:nvSpPr>
        <p:spPr/>
        <p:txBody>
          <a:bodyPr>
            <a:normAutofit fontScale="92500"/>
          </a:bodyPr>
          <a:lstStyle/>
          <a:p>
            <a:r>
              <a:rPr lang="en-US" dirty="0" err="1"/>
              <a:t>Innleiðing</a:t>
            </a:r>
            <a:endParaRPr lang="en-US" dirty="0"/>
          </a:p>
          <a:p>
            <a:pPr lvl="1"/>
            <a:r>
              <a:rPr lang="en-US" dirty="0" err="1"/>
              <a:t>Aminosalicylates</a:t>
            </a:r>
            <a:endParaRPr lang="en-US" dirty="0"/>
          </a:p>
          <a:p>
            <a:pPr lvl="2"/>
            <a:r>
              <a:rPr lang="en-US" dirty="0"/>
              <a:t>Sulfasalazine</a:t>
            </a:r>
          </a:p>
          <a:p>
            <a:pPr lvl="2"/>
            <a:r>
              <a:rPr lang="en-US" dirty="0"/>
              <a:t>Mesalamine </a:t>
            </a:r>
          </a:p>
          <a:p>
            <a:pPr lvl="1"/>
            <a:r>
              <a:rPr lang="en-US" dirty="0" err="1"/>
              <a:t>Sýklalyf</a:t>
            </a:r>
            <a:endParaRPr lang="en-US" dirty="0"/>
          </a:p>
          <a:p>
            <a:pPr lvl="1"/>
            <a:r>
              <a:rPr lang="en-US" dirty="0"/>
              <a:t>Exclusive enteral nutrition</a:t>
            </a:r>
          </a:p>
          <a:p>
            <a:pPr lvl="1"/>
            <a:r>
              <a:rPr lang="en-US" dirty="0" err="1"/>
              <a:t>Sterar</a:t>
            </a:r>
            <a:endParaRPr lang="en-US" dirty="0"/>
          </a:p>
          <a:p>
            <a:pPr lvl="2"/>
            <a:r>
              <a:rPr lang="en-US" dirty="0"/>
              <a:t>Prednisone</a:t>
            </a:r>
          </a:p>
          <a:p>
            <a:pPr lvl="2"/>
            <a:r>
              <a:rPr lang="en-US" dirty="0"/>
              <a:t>Budesonide</a:t>
            </a:r>
          </a:p>
          <a:p>
            <a:pPr lvl="1"/>
            <a:r>
              <a:rPr lang="en-US" dirty="0" err="1"/>
              <a:t>Líftæknilyf</a:t>
            </a:r>
            <a:r>
              <a:rPr lang="en-US" dirty="0"/>
              <a:t> (anti-TNF </a:t>
            </a:r>
            <a:r>
              <a:rPr lang="en-US" dirty="0" err="1"/>
              <a:t>lyf</a:t>
            </a:r>
            <a:r>
              <a:rPr lang="en-US" dirty="0"/>
              <a:t>)</a:t>
            </a:r>
          </a:p>
          <a:p>
            <a:pPr lvl="1"/>
            <a:r>
              <a:rPr lang="en-US" dirty="0"/>
              <a:t>Fecal transplant</a:t>
            </a:r>
          </a:p>
        </p:txBody>
      </p:sp>
      <p:sp>
        <p:nvSpPr>
          <p:cNvPr id="4" name="Content Placeholder 3"/>
          <p:cNvSpPr>
            <a:spLocks noGrp="1"/>
          </p:cNvSpPr>
          <p:nvPr>
            <p:ph sz="half" idx="2"/>
          </p:nvPr>
        </p:nvSpPr>
        <p:spPr/>
        <p:txBody>
          <a:bodyPr>
            <a:normAutofit fontScale="92500"/>
          </a:bodyPr>
          <a:lstStyle/>
          <a:p>
            <a:r>
              <a:rPr lang="en-US" dirty="0" err="1"/>
              <a:t>Viðhaldsmeðferð</a:t>
            </a:r>
            <a:endParaRPr lang="en-US" dirty="0"/>
          </a:p>
          <a:p>
            <a:pPr lvl="1"/>
            <a:r>
              <a:rPr lang="en-US" dirty="0" err="1"/>
              <a:t>Aminosalicylates</a:t>
            </a:r>
            <a:r>
              <a:rPr lang="en-US" dirty="0"/>
              <a:t> </a:t>
            </a:r>
          </a:p>
          <a:p>
            <a:pPr lvl="1"/>
            <a:r>
              <a:rPr lang="en-US" dirty="0"/>
              <a:t>Exclusive enteral nutrition</a:t>
            </a:r>
          </a:p>
          <a:p>
            <a:pPr lvl="1"/>
            <a:r>
              <a:rPr lang="en-US" dirty="0" err="1"/>
              <a:t>Ónæmisbæling</a:t>
            </a:r>
            <a:endParaRPr lang="en-US" dirty="0"/>
          </a:p>
          <a:p>
            <a:pPr lvl="2"/>
            <a:r>
              <a:rPr lang="en-US" dirty="0"/>
              <a:t>Methotrexate</a:t>
            </a:r>
          </a:p>
          <a:p>
            <a:pPr lvl="2"/>
            <a:r>
              <a:rPr lang="en-US" dirty="0" err="1"/>
              <a:t>Thiopurines</a:t>
            </a:r>
            <a:endParaRPr lang="en-US" dirty="0"/>
          </a:p>
          <a:p>
            <a:pPr lvl="1"/>
            <a:r>
              <a:rPr lang="en-US" dirty="0" err="1"/>
              <a:t>Líftæknilyf</a:t>
            </a:r>
            <a:r>
              <a:rPr lang="en-US" dirty="0"/>
              <a:t> (anti TNF og </a:t>
            </a:r>
            <a:r>
              <a:rPr lang="en-US" dirty="0" err="1"/>
              <a:t>önnur</a:t>
            </a:r>
            <a:r>
              <a:rPr lang="en-US" dirty="0"/>
              <a:t> </a:t>
            </a:r>
            <a:r>
              <a:rPr lang="en-US" dirty="0" err="1"/>
              <a:t>lyf</a:t>
            </a:r>
            <a:r>
              <a:rPr lang="en-US" dirty="0"/>
              <a:t>)</a:t>
            </a:r>
          </a:p>
          <a:p>
            <a:pPr lvl="1"/>
            <a:endParaRPr lang="en-US" dirty="0"/>
          </a:p>
        </p:txBody>
      </p:sp>
    </p:spTree>
    <p:extLst>
      <p:ext uri="{BB962C8B-B14F-4D97-AF65-F5344CB8AC3E}">
        <p14:creationId xmlns:p14="http://schemas.microsoft.com/office/powerpoint/2010/main" xmlns="" val="32975942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Skurðaðgerð</a:t>
            </a:r>
            <a:endParaRPr lang="en-US" dirty="0"/>
          </a:p>
        </p:txBody>
      </p:sp>
      <p:sp>
        <p:nvSpPr>
          <p:cNvPr id="3" name="Content Placeholder 2"/>
          <p:cNvSpPr>
            <a:spLocks noGrp="1"/>
          </p:cNvSpPr>
          <p:nvPr>
            <p:ph idx="1"/>
          </p:nvPr>
        </p:nvSpPr>
        <p:spPr/>
        <p:txBody>
          <a:bodyPr>
            <a:normAutofit fontScale="85000" lnSpcReduction="20000"/>
          </a:bodyPr>
          <a:lstStyle/>
          <a:p>
            <a:r>
              <a:rPr lang="en-US" dirty="0"/>
              <a:t>Abscess</a:t>
            </a:r>
          </a:p>
          <a:p>
            <a:r>
              <a:rPr lang="en-US" dirty="0"/>
              <a:t>Stricture</a:t>
            </a:r>
          </a:p>
          <a:p>
            <a:r>
              <a:rPr lang="en-US" dirty="0"/>
              <a:t>Fistula</a:t>
            </a:r>
          </a:p>
          <a:p>
            <a:r>
              <a:rPr lang="en-US" dirty="0"/>
              <a:t>Diversion ostomy</a:t>
            </a:r>
          </a:p>
          <a:p>
            <a:r>
              <a:rPr lang="en-US" dirty="0"/>
              <a:t>Colectomy</a:t>
            </a:r>
          </a:p>
          <a:p>
            <a:endParaRPr lang="en-US" dirty="0"/>
          </a:p>
          <a:p>
            <a:r>
              <a:rPr lang="en-US" dirty="0" err="1"/>
              <a:t>Samlegðaráhætta</a:t>
            </a:r>
            <a:r>
              <a:rPr lang="en-US" dirty="0"/>
              <a:t> </a:t>
            </a:r>
            <a:r>
              <a:rPr lang="en-US" dirty="0" err="1"/>
              <a:t>yfir</a:t>
            </a:r>
            <a:r>
              <a:rPr lang="en-US" dirty="0"/>
              <a:t> </a:t>
            </a:r>
            <a:r>
              <a:rPr lang="en-US" dirty="0" err="1"/>
              <a:t>lengri</a:t>
            </a:r>
            <a:r>
              <a:rPr lang="en-US" dirty="0"/>
              <a:t> </a:t>
            </a:r>
            <a:r>
              <a:rPr lang="en-US" dirty="0" err="1"/>
              <a:t>tíma</a:t>
            </a:r>
            <a:r>
              <a:rPr lang="en-US" dirty="0"/>
              <a:t> </a:t>
            </a:r>
            <a:r>
              <a:rPr lang="en-US" dirty="0" err="1"/>
              <a:t>meðal</a:t>
            </a:r>
            <a:r>
              <a:rPr lang="en-US" dirty="0"/>
              <a:t> </a:t>
            </a:r>
            <a:r>
              <a:rPr lang="en-US" dirty="0" err="1"/>
              <a:t>barna</a:t>
            </a:r>
            <a:endParaRPr lang="en-US" dirty="0"/>
          </a:p>
          <a:p>
            <a:r>
              <a:rPr lang="en-US" dirty="0" err="1"/>
              <a:t>Fylgikvillar</a:t>
            </a:r>
            <a:r>
              <a:rPr lang="en-US" dirty="0"/>
              <a:t> </a:t>
            </a:r>
            <a:r>
              <a:rPr lang="en-US" dirty="0" err="1"/>
              <a:t>eru</a:t>
            </a:r>
            <a:r>
              <a:rPr lang="en-US" dirty="0"/>
              <a:t> </a:t>
            </a:r>
            <a:r>
              <a:rPr lang="en-US" dirty="0" err="1"/>
              <a:t>algengir</a:t>
            </a:r>
            <a:endParaRPr lang="en-US" dirty="0"/>
          </a:p>
          <a:p>
            <a:r>
              <a:rPr lang="en-US" dirty="0" err="1"/>
              <a:t>Há</a:t>
            </a:r>
            <a:r>
              <a:rPr lang="en-US" dirty="0"/>
              <a:t> </a:t>
            </a:r>
            <a:r>
              <a:rPr lang="en-US" dirty="0" err="1"/>
              <a:t>endurkomutíðni</a:t>
            </a:r>
            <a:r>
              <a:rPr lang="en-US" dirty="0"/>
              <a:t> </a:t>
            </a:r>
            <a:r>
              <a:rPr lang="en-US" dirty="0" err="1"/>
              <a:t>fylgikvilla</a:t>
            </a:r>
            <a:endParaRPr lang="en-US" dirty="0"/>
          </a:p>
          <a:p>
            <a:r>
              <a:rPr lang="en-US" dirty="0" err="1"/>
              <a:t>Minnkuð</a:t>
            </a:r>
            <a:r>
              <a:rPr lang="en-US" dirty="0"/>
              <a:t> </a:t>
            </a:r>
            <a:r>
              <a:rPr lang="en-US" dirty="0" err="1"/>
              <a:t>lífsgæði</a:t>
            </a:r>
            <a:r>
              <a:rPr lang="en-US" dirty="0"/>
              <a:t> </a:t>
            </a:r>
            <a:r>
              <a:rPr lang="en-US" dirty="0" err="1"/>
              <a:t>meðal</a:t>
            </a:r>
            <a:r>
              <a:rPr lang="en-US" dirty="0"/>
              <a:t> </a:t>
            </a:r>
            <a:r>
              <a:rPr lang="en-US" dirty="0" err="1"/>
              <a:t>barna</a:t>
            </a:r>
            <a:r>
              <a:rPr lang="en-US" dirty="0"/>
              <a:t> </a:t>
            </a:r>
            <a:r>
              <a:rPr lang="en-US" dirty="0" err="1"/>
              <a:t>sem</a:t>
            </a:r>
            <a:r>
              <a:rPr lang="en-US" dirty="0"/>
              <a:t> </a:t>
            </a:r>
            <a:r>
              <a:rPr lang="en-US" dirty="0" err="1"/>
              <a:t>þarfnast</a:t>
            </a:r>
            <a:r>
              <a:rPr lang="en-US" dirty="0"/>
              <a:t> </a:t>
            </a:r>
            <a:r>
              <a:rPr lang="en-US" dirty="0" err="1"/>
              <a:t>skurðaðgerðar</a:t>
            </a:r>
            <a:endParaRPr lang="en-US" dirty="0"/>
          </a:p>
        </p:txBody>
      </p:sp>
    </p:spTree>
    <p:extLst>
      <p:ext uri="{BB962C8B-B14F-4D97-AF65-F5344CB8AC3E}">
        <p14:creationId xmlns:p14="http://schemas.microsoft.com/office/powerpoint/2010/main" xmlns="" val="26944410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Viðbótarmeðferð</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endParaRPr lang="en-US" dirty="0"/>
          </a:p>
          <a:p>
            <a:r>
              <a:rPr lang="en-US" dirty="0"/>
              <a:t> </a:t>
            </a:r>
            <a:r>
              <a:rPr lang="en-US" dirty="0" err="1"/>
              <a:t>Einkenni</a:t>
            </a:r>
            <a:r>
              <a:rPr lang="en-US" dirty="0"/>
              <a:t> Irritable Bowel Syndrome</a:t>
            </a:r>
          </a:p>
          <a:p>
            <a:endParaRPr lang="en-US" dirty="0"/>
          </a:p>
          <a:p>
            <a:r>
              <a:rPr lang="en-US" dirty="0" err="1"/>
              <a:t>Næring</a:t>
            </a:r>
            <a:endParaRPr lang="en-US" dirty="0"/>
          </a:p>
          <a:p>
            <a:pPr lvl="1"/>
            <a:r>
              <a:rPr lang="en-US" dirty="0" err="1"/>
              <a:t>járn</a:t>
            </a:r>
            <a:r>
              <a:rPr lang="en-US" dirty="0"/>
              <a:t>, </a:t>
            </a:r>
            <a:r>
              <a:rPr lang="en-US" dirty="0" err="1"/>
              <a:t>fólat</a:t>
            </a:r>
            <a:r>
              <a:rPr lang="en-US" dirty="0"/>
              <a:t>, B</a:t>
            </a:r>
            <a:r>
              <a:rPr lang="en-US" baseline="-25000" dirty="0"/>
              <a:t>12</a:t>
            </a:r>
          </a:p>
          <a:p>
            <a:pPr lvl="1"/>
            <a:endParaRPr lang="en-US" dirty="0"/>
          </a:p>
          <a:p>
            <a:pPr lvl="1"/>
            <a:r>
              <a:rPr lang="en-US" dirty="0"/>
              <a:t>D-</a:t>
            </a:r>
            <a:r>
              <a:rPr lang="en-US" dirty="0" err="1"/>
              <a:t>vítamín</a:t>
            </a:r>
            <a:r>
              <a:rPr lang="en-US" dirty="0"/>
              <a:t> og </a:t>
            </a:r>
            <a:r>
              <a:rPr lang="is-IS" dirty="0"/>
              <a:t>önnur </a:t>
            </a:r>
            <a:r>
              <a:rPr lang="is-IS" dirty="0" err="1"/>
              <a:t>fituleysanleg</a:t>
            </a:r>
            <a:r>
              <a:rPr lang="is-IS" dirty="0"/>
              <a:t> vítamín </a:t>
            </a:r>
          </a:p>
          <a:p>
            <a:pPr lvl="1"/>
            <a:r>
              <a:rPr lang="en-US" dirty="0" err="1"/>
              <a:t>Kalsíum</a:t>
            </a:r>
            <a:endParaRPr lang="en-US" dirty="0"/>
          </a:p>
          <a:p>
            <a:pPr lvl="1"/>
            <a:r>
              <a:rPr lang="en-US" dirty="0"/>
              <a:t>Sink</a:t>
            </a:r>
          </a:p>
          <a:p>
            <a:pPr marL="365760" lvl="1" indent="0">
              <a:buNone/>
            </a:pPr>
            <a:endParaRPr lang="en-US" dirty="0"/>
          </a:p>
          <a:p>
            <a:r>
              <a:rPr lang="en-US" dirty="0" err="1"/>
              <a:t>Probiotica</a:t>
            </a:r>
            <a:endParaRPr lang="en-US" dirty="0"/>
          </a:p>
          <a:p>
            <a:endParaRPr lang="en-US" dirty="0"/>
          </a:p>
          <a:p>
            <a:r>
              <a:rPr lang="en-US" dirty="0" err="1"/>
              <a:t>Sálræn</a:t>
            </a:r>
            <a:r>
              <a:rPr lang="en-US" dirty="0"/>
              <a:t> og </a:t>
            </a:r>
            <a:r>
              <a:rPr lang="en-US" dirty="0" err="1"/>
              <a:t>félagsleg</a:t>
            </a:r>
            <a:r>
              <a:rPr lang="en-US" dirty="0"/>
              <a:t> </a:t>
            </a:r>
            <a:r>
              <a:rPr lang="en-US" dirty="0" err="1"/>
              <a:t>aðstoð</a:t>
            </a:r>
            <a:r>
              <a:rPr lang="en-US" dirty="0"/>
              <a:t> </a:t>
            </a:r>
          </a:p>
          <a:p>
            <a:pPr marL="0" indent="0">
              <a:buNone/>
            </a:pPr>
            <a:endParaRPr lang="en-US" dirty="0"/>
          </a:p>
          <a:p>
            <a:endParaRPr lang="en-US" dirty="0"/>
          </a:p>
        </p:txBody>
      </p:sp>
    </p:spTree>
    <p:extLst>
      <p:ext uri="{BB962C8B-B14F-4D97-AF65-F5344CB8AC3E}">
        <p14:creationId xmlns:p14="http://schemas.microsoft.com/office/powerpoint/2010/main" xmlns="" val="519621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Hætta</a:t>
            </a:r>
            <a:r>
              <a:rPr lang="en-US" dirty="0"/>
              <a:t> á </a:t>
            </a:r>
            <a:r>
              <a:rPr lang="en-US" dirty="0" err="1"/>
              <a:t>illkynja</a:t>
            </a:r>
            <a:r>
              <a:rPr lang="en-US" dirty="0"/>
              <a:t> </a:t>
            </a:r>
            <a:r>
              <a:rPr lang="en-US" dirty="0" err="1"/>
              <a:t>sjúkdómum</a:t>
            </a:r>
            <a:endParaRPr lang="en-US" dirty="0"/>
          </a:p>
        </p:txBody>
      </p:sp>
      <p:sp>
        <p:nvSpPr>
          <p:cNvPr id="3" name="Content Placeholder 2"/>
          <p:cNvSpPr>
            <a:spLocks noGrp="1"/>
          </p:cNvSpPr>
          <p:nvPr>
            <p:ph idx="1"/>
          </p:nvPr>
        </p:nvSpPr>
        <p:spPr/>
        <p:txBody>
          <a:bodyPr>
            <a:normAutofit fontScale="70000" lnSpcReduction="20000"/>
          </a:bodyPr>
          <a:lstStyle/>
          <a:p>
            <a:r>
              <a:rPr lang="en-US" dirty="0"/>
              <a:t>Crohn’s </a:t>
            </a:r>
            <a:r>
              <a:rPr lang="en-US" dirty="0" err="1"/>
              <a:t>sjúkdómur</a:t>
            </a:r>
            <a:endParaRPr lang="en-US" dirty="0"/>
          </a:p>
          <a:p>
            <a:pPr lvl="1"/>
            <a:r>
              <a:rPr lang="en-US" dirty="0" err="1"/>
              <a:t>Aukin</a:t>
            </a:r>
            <a:r>
              <a:rPr lang="en-US" dirty="0"/>
              <a:t> </a:t>
            </a:r>
            <a:r>
              <a:rPr lang="en-US" dirty="0" err="1"/>
              <a:t>áhætta</a:t>
            </a:r>
            <a:r>
              <a:rPr lang="en-US" dirty="0"/>
              <a:t> á </a:t>
            </a:r>
            <a:r>
              <a:rPr lang="en-US" dirty="0" err="1"/>
              <a:t>illkynja</a:t>
            </a:r>
            <a:r>
              <a:rPr lang="en-US" dirty="0"/>
              <a:t> </a:t>
            </a:r>
            <a:r>
              <a:rPr lang="en-US" dirty="0" err="1"/>
              <a:t>sjúkdómum</a:t>
            </a:r>
            <a:r>
              <a:rPr lang="en-US" dirty="0"/>
              <a:t> saman </a:t>
            </a:r>
            <a:r>
              <a:rPr lang="en-US" dirty="0" err="1"/>
              <a:t>borið</a:t>
            </a:r>
            <a:r>
              <a:rPr lang="en-US" dirty="0"/>
              <a:t> </a:t>
            </a:r>
            <a:r>
              <a:rPr lang="en-US" dirty="0" err="1"/>
              <a:t>við</a:t>
            </a:r>
            <a:r>
              <a:rPr lang="en-US" dirty="0"/>
              <a:t> </a:t>
            </a:r>
            <a:r>
              <a:rPr lang="en-US" dirty="0" err="1"/>
              <a:t>heilbrigð</a:t>
            </a:r>
            <a:r>
              <a:rPr lang="en-US" dirty="0"/>
              <a:t> </a:t>
            </a:r>
            <a:r>
              <a:rPr lang="en-US" dirty="0" err="1"/>
              <a:t>börn</a:t>
            </a:r>
            <a:endParaRPr lang="en-US" dirty="0"/>
          </a:p>
          <a:p>
            <a:pPr lvl="1"/>
            <a:r>
              <a:rPr lang="en-US" dirty="0" err="1"/>
              <a:t>Tengt</a:t>
            </a:r>
            <a:r>
              <a:rPr lang="en-US" dirty="0"/>
              <a:t> </a:t>
            </a:r>
            <a:r>
              <a:rPr lang="en-US" dirty="0" err="1"/>
              <a:t>sjúkdómnum</a:t>
            </a:r>
            <a:r>
              <a:rPr lang="en-US" dirty="0"/>
              <a:t> </a:t>
            </a:r>
            <a:r>
              <a:rPr lang="en-US" dirty="0" err="1"/>
              <a:t>beint</a:t>
            </a:r>
            <a:r>
              <a:rPr lang="en-US" dirty="0"/>
              <a:t> (adenoma í </a:t>
            </a:r>
            <a:r>
              <a:rPr lang="en-US" dirty="0" err="1"/>
              <a:t>smágirni</a:t>
            </a:r>
            <a:r>
              <a:rPr lang="en-US" dirty="0"/>
              <a:t> </a:t>
            </a:r>
            <a:r>
              <a:rPr lang="en-US" dirty="0" err="1"/>
              <a:t>eða</a:t>
            </a:r>
            <a:r>
              <a:rPr lang="en-US" dirty="0"/>
              <a:t> </a:t>
            </a:r>
            <a:r>
              <a:rPr lang="en-US" dirty="0" err="1"/>
              <a:t>ristli</a:t>
            </a:r>
            <a:r>
              <a:rPr lang="en-US" dirty="0"/>
              <a:t>)</a:t>
            </a:r>
          </a:p>
          <a:p>
            <a:pPr lvl="1"/>
            <a:r>
              <a:rPr lang="en-US" dirty="0" err="1"/>
              <a:t>Tengt</a:t>
            </a:r>
            <a:r>
              <a:rPr lang="en-US" dirty="0"/>
              <a:t> </a:t>
            </a:r>
            <a:r>
              <a:rPr lang="en-US" dirty="0" err="1"/>
              <a:t>meðferðinni</a:t>
            </a:r>
            <a:r>
              <a:rPr lang="en-US" dirty="0"/>
              <a:t> (lymphoproliferative </a:t>
            </a:r>
            <a:r>
              <a:rPr lang="en-US" dirty="0" err="1"/>
              <a:t>sjúkdómar</a:t>
            </a:r>
            <a:r>
              <a:rPr lang="en-US" dirty="0"/>
              <a:t>, non-melanoma </a:t>
            </a:r>
            <a:r>
              <a:rPr lang="en-US" dirty="0" err="1"/>
              <a:t>húðkrabbamenin</a:t>
            </a:r>
            <a:r>
              <a:rPr lang="en-US" dirty="0"/>
              <a:t>, </a:t>
            </a:r>
            <a:r>
              <a:rPr lang="en-US" dirty="0" err="1"/>
              <a:t>leghálskrabbamein</a:t>
            </a:r>
            <a:r>
              <a:rPr lang="en-US" dirty="0"/>
              <a:t>, AML) </a:t>
            </a:r>
          </a:p>
          <a:p>
            <a:pPr marL="365760" lvl="1" indent="0">
              <a:buNone/>
            </a:pPr>
            <a:endParaRPr lang="en-US" dirty="0"/>
          </a:p>
          <a:p>
            <a:r>
              <a:rPr lang="en-US" dirty="0" err="1"/>
              <a:t>Sáraristilbólga</a:t>
            </a:r>
            <a:endParaRPr lang="en-US" dirty="0"/>
          </a:p>
          <a:p>
            <a:pPr lvl="1"/>
            <a:r>
              <a:rPr lang="en-US" dirty="0" err="1"/>
              <a:t>Verulega</a:t>
            </a:r>
            <a:r>
              <a:rPr lang="en-US" dirty="0"/>
              <a:t> </a:t>
            </a:r>
            <a:r>
              <a:rPr lang="en-US" dirty="0" err="1"/>
              <a:t>aukin</a:t>
            </a:r>
            <a:r>
              <a:rPr lang="en-US" dirty="0"/>
              <a:t> </a:t>
            </a:r>
            <a:r>
              <a:rPr lang="en-US" dirty="0" err="1"/>
              <a:t>áhætta</a:t>
            </a:r>
            <a:r>
              <a:rPr lang="en-US" dirty="0"/>
              <a:t> 10 </a:t>
            </a:r>
            <a:r>
              <a:rPr lang="en-US" dirty="0" err="1"/>
              <a:t>árum</a:t>
            </a:r>
            <a:r>
              <a:rPr lang="en-US" dirty="0"/>
              <a:t> </a:t>
            </a:r>
            <a:r>
              <a:rPr lang="en-US" dirty="0" err="1"/>
              <a:t>frá</a:t>
            </a:r>
            <a:r>
              <a:rPr lang="en-US" dirty="0"/>
              <a:t> </a:t>
            </a:r>
            <a:r>
              <a:rPr lang="en-US" dirty="0" err="1"/>
              <a:t>greiningu</a:t>
            </a:r>
            <a:r>
              <a:rPr lang="en-US" dirty="0"/>
              <a:t> </a:t>
            </a:r>
            <a:r>
              <a:rPr lang="en-US" dirty="0" err="1"/>
              <a:t>þegar</a:t>
            </a:r>
            <a:r>
              <a:rPr lang="en-US" dirty="0"/>
              <a:t> </a:t>
            </a:r>
            <a:r>
              <a:rPr lang="en-US" dirty="0" err="1"/>
              <a:t>sjúkdómur</a:t>
            </a:r>
            <a:r>
              <a:rPr lang="en-US" dirty="0"/>
              <a:t> er </a:t>
            </a:r>
            <a:r>
              <a:rPr lang="en-US" dirty="0" err="1"/>
              <a:t>alvarlegur</a:t>
            </a:r>
            <a:r>
              <a:rPr lang="en-US" dirty="0"/>
              <a:t> og </a:t>
            </a:r>
            <a:r>
              <a:rPr lang="en-US" dirty="0" err="1"/>
              <a:t>vanmeðhöndlaður</a:t>
            </a:r>
            <a:r>
              <a:rPr lang="en-US" dirty="0"/>
              <a:t> </a:t>
            </a:r>
          </a:p>
          <a:p>
            <a:pPr lvl="1"/>
            <a:r>
              <a:rPr lang="en-US" dirty="0" err="1"/>
              <a:t>Áhætta</a:t>
            </a:r>
            <a:r>
              <a:rPr lang="en-US" dirty="0"/>
              <a:t> á </a:t>
            </a:r>
            <a:r>
              <a:rPr lang="en-US" dirty="0" err="1"/>
              <a:t>illkynja</a:t>
            </a:r>
            <a:r>
              <a:rPr lang="en-US" dirty="0"/>
              <a:t> </a:t>
            </a:r>
            <a:r>
              <a:rPr lang="en-US" dirty="0" err="1"/>
              <a:t>sjúkdómi</a:t>
            </a:r>
            <a:r>
              <a:rPr lang="en-US" dirty="0"/>
              <a:t> </a:t>
            </a:r>
            <a:r>
              <a:rPr lang="en-US" dirty="0" err="1"/>
              <a:t>tengt</a:t>
            </a:r>
            <a:r>
              <a:rPr lang="en-US" dirty="0"/>
              <a:t> </a:t>
            </a:r>
            <a:r>
              <a:rPr lang="en-US" dirty="0" err="1"/>
              <a:t>greiningu</a:t>
            </a:r>
            <a:r>
              <a:rPr lang="en-US" dirty="0"/>
              <a:t> primary sclerosing cholangitis</a:t>
            </a:r>
          </a:p>
          <a:p>
            <a:pPr lvl="1"/>
            <a:r>
              <a:rPr lang="en-US" dirty="0" err="1"/>
              <a:t>Aukin</a:t>
            </a:r>
            <a:r>
              <a:rPr lang="en-US" dirty="0"/>
              <a:t> </a:t>
            </a:r>
            <a:r>
              <a:rPr lang="en-US" dirty="0" err="1"/>
              <a:t>hætta</a:t>
            </a:r>
            <a:r>
              <a:rPr lang="en-US" dirty="0"/>
              <a:t> á colorectal dysplasia og </a:t>
            </a:r>
            <a:r>
              <a:rPr lang="en-US" dirty="0" err="1"/>
              <a:t>krabbameini</a:t>
            </a:r>
            <a:r>
              <a:rPr lang="en-US" dirty="0"/>
              <a:t> </a:t>
            </a:r>
            <a:r>
              <a:rPr lang="en-US" dirty="0" err="1"/>
              <a:t>meðal</a:t>
            </a:r>
            <a:r>
              <a:rPr lang="en-US" dirty="0"/>
              <a:t> </a:t>
            </a:r>
            <a:r>
              <a:rPr lang="en-US" dirty="0" err="1"/>
              <a:t>sjúklinga</a:t>
            </a:r>
            <a:r>
              <a:rPr lang="en-US" dirty="0"/>
              <a:t> með PSC</a:t>
            </a:r>
          </a:p>
          <a:p>
            <a:pPr lvl="1"/>
            <a:r>
              <a:rPr lang="en-US" dirty="0"/>
              <a:t>PSC og </a:t>
            </a:r>
            <a:r>
              <a:rPr lang="en-US" dirty="0" err="1"/>
              <a:t>sáraristilbólga</a:t>
            </a:r>
            <a:r>
              <a:rPr lang="en-US" dirty="0"/>
              <a:t> </a:t>
            </a:r>
            <a:r>
              <a:rPr lang="en-US" dirty="0" err="1"/>
              <a:t>ásamt</a:t>
            </a:r>
            <a:r>
              <a:rPr lang="en-US" dirty="0"/>
              <a:t> colorectal carcinoma </a:t>
            </a:r>
            <a:r>
              <a:rPr lang="en-US" dirty="0" err="1"/>
              <a:t>eykur</a:t>
            </a:r>
            <a:r>
              <a:rPr lang="en-US" dirty="0"/>
              <a:t> </a:t>
            </a:r>
            <a:r>
              <a:rPr lang="en-US" dirty="0" err="1"/>
              <a:t>áhættu</a:t>
            </a:r>
            <a:r>
              <a:rPr lang="en-US" dirty="0"/>
              <a:t> á  cholangiocarcinoma</a:t>
            </a:r>
          </a:p>
        </p:txBody>
      </p:sp>
    </p:spTree>
    <p:extLst>
      <p:ext uri="{BB962C8B-B14F-4D97-AF65-F5344CB8AC3E}">
        <p14:creationId xmlns:p14="http://schemas.microsoft.com/office/powerpoint/2010/main" xmlns="" val="1426152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4D1B2E-AB9B-4CF9-8AAD-069B7EB5760C}"/>
              </a:ext>
            </a:extLst>
          </p:cNvPr>
          <p:cNvSpPr>
            <a:spLocks noGrp="1"/>
          </p:cNvSpPr>
          <p:nvPr>
            <p:ph type="title"/>
          </p:nvPr>
        </p:nvSpPr>
        <p:spPr/>
        <p:txBody>
          <a:bodyPr/>
          <a:lstStyle/>
          <a:p>
            <a:r>
              <a:rPr lang="en-US" dirty="0" err="1"/>
              <a:t>Kvi</a:t>
            </a:r>
            <a:r>
              <a:rPr lang="is-IS" dirty="0" err="1"/>
              <a:t>ðverkir</a:t>
            </a:r>
            <a:r>
              <a:rPr lang="is-IS" dirty="0"/>
              <a:t> hjá börnum</a:t>
            </a:r>
            <a:endParaRPr lang="en-US" dirty="0"/>
          </a:p>
        </p:txBody>
      </p:sp>
      <p:sp>
        <p:nvSpPr>
          <p:cNvPr id="3" name="Content Placeholder 2">
            <a:extLst>
              <a:ext uri="{FF2B5EF4-FFF2-40B4-BE49-F238E27FC236}">
                <a16:creationId xmlns:a16="http://schemas.microsoft.com/office/drawing/2014/main" xmlns="" id="{BE17A319-AF37-4310-B6E5-BC3E2633E2BA}"/>
              </a:ext>
            </a:extLst>
          </p:cNvPr>
          <p:cNvSpPr>
            <a:spLocks noGrp="1"/>
          </p:cNvSpPr>
          <p:nvPr>
            <p:ph idx="1"/>
          </p:nvPr>
        </p:nvSpPr>
        <p:spPr/>
        <p:txBody>
          <a:bodyPr>
            <a:normAutofit/>
          </a:bodyPr>
          <a:lstStyle/>
          <a:p>
            <a:r>
              <a:rPr lang="is-IS" dirty="0"/>
              <a:t>Algengi svipað milli landfræðilega og félagslega ólíkra svæða í heiminum</a:t>
            </a:r>
          </a:p>
          <a:p>
            <a:r>
              <a:rPr lang="is-IS" dirty="0"/>
              <a:t>Allt að 35% barna á skólaaldri hafa kviðverki í hverri viku</a:t>
            </a:r>
          </a:p>
          <a:p>
            <a:pPr lvl="1"/>
            <a:r>
              <a:rPr lang="is-IS" dirty="0"/>
              <a:t>Um þriðjungur uppfyllir </a:t>
            </a:r>
            <a:r>
              <a:rPr lang="is-IS" dirty="0" err="1"/>
              <a:t>greiningarskilmerki</a:t>
            </a:r>
            <a:r>
              <a:rPr lang="is-IS" dirty="0"/>
              <a:t> fyrir starfrænan verkjakvilla</a:t>
            </a:r>
          </a:p>
        </p:txBody>
      </p:sp>
    </p:spTree>
    <p:extLst>
      <p:ext uri="{BB962C8B-B14F-4D97-AF65-F5344CB8AC3E}">
        <p14:creationId xmlns:p14="http://schemas.microsoft.com/office/powerpoint/2010/main" xmlns="" val="11792086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Osteopenia</a:t>
            </a:r>
          </a:p>
        </p:txBody>
      </p:sp>
      <p:sp>
        <p:nvSpPr>
          <p:cNvPr id="20483" name="Content Placeholder 2"/>
          <p:cNvSpPr>
            <a:spLocks noGrp="1"/>
          </p:cNvSpPr>
          <p:nvPr>
            <p:ph idx="1"/>
          </p:nvPr>
        </p:nvSpPr>
        <p:spPr/>
        <p:txBody>
          <a:bodyPr>
            <a:normAutofit fontScale="77500" lnSpcReduction="20000"/>
          </a:bodyPr>
          <a:lstStyle/>
          <a:p>
            <a:pPr eaLnBrk="1" hangingPunct="1"/>
            <a:r>
              <a:rPr lang="en-US" dirty="0" err="1"/>
              <a:t>Getur</a:t>
            </a:r>
            <a:r>
              <a:rPr lang="en-US" dirty="0"/>
              <a:t> </a:t>
            </a:r>
            <a:r>
              <a:rPr lang="en-US" dirty="0" err="1"/>
              <a:t>verið</a:t>
            </a:r>
            <a:r>
              <a:rPr lang="en-US" dirty="0"/>
              <a:t> </a:t>
            </a:r>
            <a:r>
              <a:rPr lang="en-US" dirty="0" err="1"/>
              <a:t>til</a:t>
            </a:r>
            <a:r>
              <a:rPr lang="en-US" dirty="0"/>
              <a:t> </a:t>
            </a:r>
            <a:r>
              <a:rPr lang="en-US" dirty="0" err="1"/>
              <a:t>staðar</a:t>
            </a:r>
            <a:r>
              <a:rPr lang="en-US" dirty="0"/>
              <a:t> </a:t>
            </a:r>
            <a:r>
              <a:rPr lang="en-US" dirty="0" err="1"/>
              <a:t>fyrir</a:t>
            </a:r>
            <a:r>
              <a:rPr lang="en-US" dirty="0"/>
              <a:t> </a:t>
            </a:r>
            <a:r>
              <a:rPr lang="en-US" dirty="0" err="1"/>
              <a:t>greiningu</a:t>
            </a:r>
            <a:r>
              <a:rPr lang="en-US" dirty="0"/>
              <a:t> </a:t>
            </a:r>
            <a:r>
              <a:rPr lang="en-US" dirty="0" err="1"/>
              <a:t>eða</a:t>
            </a:r>
            <a:r>
              <a:rPr lang="en-US" dirty="0"/>
              <a:t> á </a:t>
            </a:r>
            <a:r>
              <a:rPr lang="en-US" dirty="0" err="1"/>
              <a:t>þeim</a:t>
            </a:r>
            <a:r>
              <a:rPr lang="en-US" dirty="0"/>
              <a:t> </a:t>
            </a:r>
            <a:r>
              <a:rPr lang="en-US" dirty="0" err="1"/>
              <a:t>tíma</a:t>
            </a:r>
            <a:r>
              <a:rPr lang="en-US" dirty="0"/>
              <a:t> </a:t>
            </a:r>
            <a:r>
              <a:rPr lang="en-US" dirty="0" err="1"/>
              <a:t>sem</a:t>
            </a:r>
            <a:r>
              <a:rPr lang="en-US" dirty="0"/>
              <a:t> </a:t>
            </a:r>
            <a:r>
              <a:rPr lang="en-US" dirty="0" err="1"/>
              <a:t>barnið</a:t>
            </a:r>
            <a:r>
              <a:rPr lang="en-US" dirty="0"/>
              <a:t> </a:t>
            </a:r>
            <a:r>
              <a:rPr lang="en-US" dirty="0" err="1"/>
              <a:t>greinist</a:t>
            </a:r>
            <a:endParaRPr lang="en-US" dirty="0"/>
          </a:p>
          <a:p>
            <a:pPr eaLnBrk="1" hangingPunct="1">
              <a:buFont typeface="Wingdings 2" pitchFamily="18" charset="2"/>
              <a:buNone/>
            </a:pPr>
            <a:endParaRPr lang="en-US" dirty="0"/>
          </a:p>
          <a:p>
            <a:pPr eaLnBrk="1" hangingPunct="1"/>
            <a:r>
              <a:rPr lang="en-US" dirty="0" err="1"/>
              <a:t>Vannæring</a:t>
            </a:r>
            <a:endParaRPr lang="en-US" dirty="0"/>
          </a:p>
          <a:p>
            <a:pPr eaLnBrk="1" hangingPunct="1"/>
            <a:r>
              <a:rPr lang="en-US" dirty="0" err="1"/>
              <a:t>Skert</a:t>
            </a:r>
            <a:r>
              <a:rPr lang="en-US" dirty="0"/>
              <a:t> </a:t>
            </a:r>
            <a:r>
              <a:rPr lang="en-US" dirty="0" err="1"/>
              <a:t>frásog</a:t>
            </a:r>
            <a:r>
              <a:rPr lang="en-US" dirty="0"/>
              <a:t> </a:t>
            </a:r>
            <a:r>
              <a:rPr lang="en-US" dirty="0" err="1"/>
              <a:t>kalsíum</a:t>
            </a:r>
            <a:endParaRPr lang="en-US" dirty="0"/>
          </a:p>
          <a:p>
            <a:pPr eaLnBrk="1" hangingPunct="1"/>
            <a:r>
              <a:rPr lang="en-US" dirty="0"/>
              <a:t>D-</a:t>
            </a:r>
            <a:r>
              <a:rPr lang="en-US" dirty="0" err="1"/>
              <a:t>vítamínskortur</a:t>
            </a:r>
            <a:endParaRPr lang="en-US" dirty="0"/>
          </a:p>
          <a:p>
            <a:pPr eaLnBrk="1" hangingPunct="1"/>
            <a:r>
              <a:rPr lang="en-US" dirty="0" err="1"/>
              <a:t>Hreyfingarleysi</a:t>
            </a:r>
            <a:endParaRPr lang="en-US" dirty="0"/>
          </a:p>
          <a:p>
            <a:pPr eaLnBrk="1" hangingPunct="1"/>
            <a:r>
              <a:rPr lang="en-US" dirty="0" err="1"/>
              <a:t>Breytt</a:t>
            </a:r>
            <a:r>
              <a:rPr lang="en-US" dirty="0"/>
              <a:t> </a:t>
            </a:r>
            <a:r>
              <a:rPr lang="en-US" dirty="0" err="1"/>
              <a:t>líkamssamsetning</a:t>
            </a:r>
            <a:r>
              <a:rPr lang="en-US" dirty="0"/>
              <a:t>, tap á </a:t>
            </a:r>
            <a:r>
              <a:rPr lang="en-US" dirty="0" err="1"/>
              <a:t>fitu</a:t>
            </a:r>
            <a:r>
              <a:rPr lang="en-US" dirty="0"/>
              <a:t> og </a:t>
            </a:r>
            <a:r>
              <a:rPr lang="en-US" dirty="0" err="1"/>
              <a:t>grönnum</a:t>
            </a:r>
            <a:r>
              <a:rPr lang="en-US" dirty="0"/>
              <a:t> </a:t>
            </a:r>
            <a:r>
              <a:rPr lang="en-US" dirty="0" err="1"/>
              <a:t>líkamsmassa</a:t>
            </a:r>
            <a:endParaRPr lang="en-US" dirty="0"/>
          </a:p>
          <a:p>
            <a:pPr eaLnBrk="1" hangingPunct="1"/>
            <a:r>
              <a:rPr lang="en-US" dirty="0"/>
              <a:t>Proinflammatory cytokine</a:t>
            </a:r>
          </a:p>
          <a:p>
            <a:pPr eaLnBrk="1" hangingPunct="1">
              <a:buFont typeface="Wingdings 2" pitchFamily="18" charset="2"/>
              <a:buNone/>
            </a:pPr>
            <a:endParaRPr lang="en-US" dirty="0"/>
          </a:p>
          <a:p>
            <a:pPr eaLnBrk="1" hangingPunct="1"/>
            <a:r>
              <a:rPr lang="en-US" dirty="0" err="1"/>
              <a:t>Sterame</a:t>
            </a:r>
            <a:r>
              <a:rPr lang="is-IS" dirty="0" err="1"/>
              <a:t>ðferð</a:t>
            </a:r>
            <a:endParaRPr lang="en-US" dirty="0"/>
          </a:p>
        </p:txBody>
      </p:sp>
    </p:spTree>
    <p:extLst>
      <p:ext uri="{BB962C8B-B14F-4D97-AF65-F5344CB8AC3E}">
        <p14:creationId xmlns:p14="http://schemas.microsoft.com/office/powerpoint/2010/main" xmlns="" val="9535771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is-IS" dirty="0" err="1" smtClean="0"/>
              <a:t>Toddler</a:t>
            </a:r>
            <a:r>
              <a:rPr lang="is-IS" dirty="0" smtClean="0"/>
              <a:t>´s </a:t>
            </a:r>
            <a:r>
              <a:rPr lang="is-IS" dirty="0" err="1" smtClean="0"/>
              <a:t>diarrhea</a:t>
            </a:r>
            <a:endParaRPr lang="is-IS" dirty="0"/>
          </a:p>
        </p:txBody>
      </p:sp>
      <p:sp>
        <p:nvSpPr>
          <p:cNvPr id="5" name="Subtitle 4"/>
          <p:cNvSpPr>
            <a:spLocks noGrp="1"/>
          </p:cNvSpPr>
          <p:nvPr>
            <p:ph type="subTitle" idx="1"/>
          </p:nvPr>
        </p:nvSpPr>
        <p:spPr/>
        <p:txBody>
          <a:bodyPr/>
          <a:lstStyle/>
          <a:p>
            <a:r>
              <a:rPr lang="is-IS" dirty="0" smtClean="0">
                <a:latin typeface="Calibri" pitchFamily="34" charset="0"/>
                <a:cs typeface="Calibri" pitchFamily="34" charset="0"/>
              </a:rPr>
              <a:t>Starfrænn niðurgangur meðal ungra barna</a:t>
            </a:r>
            <a:endParaRPr lang="is-IS" dirty="0">
              <a:latin typeface="Calibri" pitchFamily="34" charset="0"/>
              <a:cs typeface="Calibri"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Skilgreining</a:t>
            </a:r>
            <a:endParaRPr lang="is-IS" dirty="0"/>
          </a:p>
        </p:txBody>
      </p:sp>
      <p:sp>
        <p:nvSpPr>
          <p:cNvPr id="3" name="Content Placeholder 2"/>
          <p:cNvSpPr>
            <a:spLocks noGrp="1"/>
          </p:cNvSpPr>
          <p:nvPr>
            <p:ph idx="1"/>
          </p:nvPr>
        </p:nvSpPr>
        <p:spPr/>
        <p:txBody>
          <a:bodyPr>
            <a:normAutofit/>
          </a:bodyPr>
          <a:lstStyle/>
          <a:p>
            <a:r>
              <a:rPr lang="en-US" smtClean="0">
                <a:latin typeface="Calibri" pitchFamily="34" charset="0"/>
                <a:cs typeface="Calibri" pitchFamily="34" charset="0"/>
              </a:rPr>
              <a:t>Langvinnur niðurgangur eða lausar hægðir hjá annars heilbrigðu barni</a:t>
            </a:r>
          </a:p>
          <a:p>
            <a:r>
              <a:rPr lang="en-US" smtClean="0">
                <a:latin typeface="Calibri" pitchFamily="34" charset="0"/>
                <a:cs typeface="Calibri" pitchFamily="34" charset="0"/>
              </a:rPr>
              <a:t>Algengur </a:t>
            </a:r>
            <a:r>
              <a:rPr lang="en-US" smtClean="0">
                <a:latin typeface="Calibri" pitchFamily="34" charset="0"/>
                <a:cs typeface="Calibri" pitchFamily="34" charset="0"/>
              </a:rPr>
              <a:t>kvilli</a:t>
            </a:r>
          </a:p>
          <a:p>
            <a:pPr lvl="1"/>
            <a:r>
              <a:rPr lang="en-US" smtClean="0">
                <a:latin typeface="Calibri" pitchFamily="34" charset="0"/>
                <a:cs typeface="Calibri" pitchFamily="34" charset="0"/>
              </a:rPr>
              <a:t>Algengi frá 1-6 %</a:t>
            </a:r>
          </a:p>
          <a:p>
            <a:pPr lvl="1"/>
            <a:r>
              <a:rPr lang="en-US" smtClean="0">
                <a:latin typeface="Calibri" pitchFamily="34" charset="0"/>
                <a:cs typeface="Calibri" pitchFamily="34" charset="0"/>
              </a:rPr>
              <a:t>Mögulega ofmetin tala vegna þess að börn uppfylla ekki greiningarskilmerki</a:t>
            </a:r>
          </a:p>
          <a:p>
            <a:endParaRPr lang="en-US" dirty="0" smtClean="0">
              <a:latin typeface="Calibri" pitchFamily="34" charset="0"/>
              <a:cs typeface="Calibri" pitchFamily="34" charset="0"/>
            </a:endParaRPr>
          </a:p>
          <a:p>
            <a:endParaRPr lang="en-US" smtClean="0"/>
          </a:p>
          <a:p>
            <a:endParaRPr lang="is-I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s-IS" dirty="0" smtClean="0"/>
              <a:t>Einkenni</a:t>
            </a:r>
            <a:endParaRPr lang="is-IS" dirty="0"/>
          </a:p>
        </p:txBody>
      </p:sp>
      <p:sp>
        <p:nvSpPr>
          <p:cNvPr id="5" name="Content Placeholder 4"/>
          <p:cNvSpPr>
            <a:spLocks noGrp="1"/>
          </p:cNvSpPr>
          <p:nvPr>
            <p:ph idx="1"/>
          </p:nvPr>
        </p:nvSpPr>
        <p:spPr/>
        <p:txBody>
          <a:bodyPr/>
          <a:lstStyle/>
          <a:p>
            <a:r>
              <a:rPr lang="en-US" dirty="0" err="1" smtClean="0">
                <a:latin typeface="Calibri" pitchFamily="34" charset="0"/>
                <a:cs typeface="Calibri" pitchFamily="34" charset="0"/>
              </a:rPr>
              <a:t>Kemur</a:t>
            </a:r>
            <a:r>
              <a:rPr lang="en-US" dirty="0" smtClean="0">
                <a:latin typeface="Calibri" pitchFamily="34" charset="0"/>
                <a:cs typeface="Calibri" pitchFamily="34" charset="0"/>
              </a:rPr>
              <a:t> </a:t>
            </a:r>
            <a:r>
              <a:rPr lang="en-US" dirty="0" err="1" smtClean="0">
                <a:latin typeface="Calibri" pitchFamily="34" charset="0"/>
                <a:cs typeface="Calibri" pitchFamily="34" charset="0"/>
              </a:rPr>
              <a:t>fram</a:t>
            </a:r>
            <a:r>
              <a:rPr lang="en-US" dirty="0" smtClean="0">
                <a:latin typeface="Calibri" pitchFamily="34" charset="0"/>
                <a:cs typeface="Calibri" pitchFamily="34" charset="0"/>
              </a:rPr>
              <a:t> </a:t>
            </a:r>
            <a:r>
              <a:rPr lang="en-US" dirty="0" err="1" smtClean="0">
                <a:latin typeface="Calibri" pitchFamily="34" charset="0"/>
                <a:cs typeface="Calibri" pitchFamily="34" charset="0"/>
              </a:rPr>
              <a:t>frá</a:t>
            </a:r>
            <a:r>
              <a:rPr lang="en-US" dirty="0" smtClean="0">
                <a:latin typeface="Calibri" pitchFamily="34" charset="0"/>
                <a:cs typeface="Calibri" pitchFamily="34" charset="0"/>
              </a:rPr>
              <a:t> 6 </a:t>
            </a:r>
            <a:r>
              <a:rPr lang="en-US" dirty="0" err="1" smtClean="0">
                <a:latin typeface="Calibri" pitchFamily="34" charset="0"/>
                <a:cs typeface="Calibri" pitchFamily="34" charset="0"/>
              </a:rPr>
              <a:t>mánaða</a:t>
            </a:r>
            <a:r>
              <a:rPr lang="en-US" dirty="0" smtClean="0">
                <a:latin typeface="Calibri" pitchFamily="34" charset="0"/>
                <a:cs typeface="Calibri" pitchFamily="34" charset="0"/>
              </a:rPr>
              <a:t> </a:t>
            </a:r>
            <a:r>
              <a:rPr lang="en-US" dirty="0" err="1" smtClean="0">
                <a:latin typeface="Calibri" pitchFamily="34" charset="0"/>
                <a:cs typeface="Calibri" pitchFamily="34" charset="0"/>
              </a:rPr>
              <a:t>aldri</a:t>
            </a:r>
            <a:r>
              <a:rPr lang="en-US" dirty="0" smtClean="0">
                <a:latin typeface="Calibri" pitchFamily="34" charset="0"/>
                <a:cs typeface="Calibri" pitchFamily="34" charset="0"/>
              </a:rPr>
              <a:t> </a:t>
            </a:r>
            <a:r>
              <a:rPr lang="en-US" dirty="0" err="1" smtClean="0">
                <a:latin typeface="Calibri" pitchFamily="34" charset="0"/>
                <a:cs typeface="Calibri" pitchFamily="34" charset="0"/>
              </a:rPr>
              <a:t>og</a:t>
            </a:r>
            <a:r>
              <a:rPr lang="en-US" dirty="0" smtClean="0">
                <a:latin typeface="Calibri" pitchFamily="34" charset="0"/>
                <a:cs typeface="Calibri" pitchFamily="34" charset="0"/>
              </a:rPr>
              <a:t> </a:t>
            </a:r>
            <a:r>
              <a:rPr lang="en-US" dirty="0" err="1" smtClean="0">
                <a:latin typeface="Calibri" pitchFamily="34" charset="0"/>
                <a:cs typeface="Calibri" pitchFamily="34" charset="0"/>
              </a:rPr>
              <a:t>lagast</a:t>
            </a:r>
            <a:r>
              <a:rPr lang="en-US" dirty="0" smtClean="0">
                <a:latin typeface="Calibri" pitchFamily="34" charset="0"/>
                <a:cs typeface="Calibri" pitchFamily="34" charset="0"/>
              </a:rPr>
              <a:t> um 4-5 </a:t>
            </a:r>
            <a:r>
              <a:rPr lang="en-US" dirty="0" err="1" smtClean="0">
                <a:latin typeface="Calibri" pitchFamily="34" charset="0"/>
                <a:cs typeface="Calibri" pitchFamily="34" charset="0"/>
              </a:rPr>
              <a:t>ára</a:t>
            </a:r>
            <a:r>
              <a:rPr lang="en-US" dirty="0" smtClean="0">
                <a:latin typeface="Calibri" pitchFamily="34" charset="0"/>
                <a:cs typeface="Calibri" pitchFamily="34" charset="0"/>
              </a:rPr>
              <a:t> </a:t>
            </a:r>
          </a:p>
          <a:p>
            <a:pPr lvl="1"/>
            <a:r>
              <a:rPr lang="en-US" dirty="0" err="1" smtClean="0">
                <a:latin typeface="Calibri" pitchFamily="34" charset="0"/>
                <a:cs typeface="Calibri" pitchFamily="34" charset="0"/>
              </a:rPr>
              <a:t>Hægðalosun</a:t>
            </a:r>
            <a:r>
              <a:rPr lang="en-US" dirty="0" smtClean="0">
                <a:latin typeface="Calibri" pitchFamily="34" charset="0"/>
                <a:cs typeface="Calibri" pitchFamily="34" charset="0"/>
              </a:rPr>
              <a:t> </a:t>
            </a:r>
            <a:r>
              <a:rPr lang="en-US" dirty="0" err="1" smtClean="0">
                <a:latin typeface="Calibri" pitchFamily="34" charset="0"/>
                <a:cs typeface="Calibri" pitchFamily="34" charset="0"/>
              </a:rPr>
              <a:t>án</a:t>
            </a:r>
            <a:r>
              <a:rPr lang="en-US" dirty="0" smtClean="0">
                <a:latin typeface="Calibri" pitchFamily="34" charset="0"/>
                <a:cs typeface="Calibri" pitchFamily="34" charset="0"/>
              </a:rPr>
              <a:t> </a:t>
            </a:r>
            <a:r>
              <a:rPr lang="en-US" dirty="0" err="1" smtClean="0">
                <a:latin typeface="Calibri" pitchFamily="34" charset="0"/>
                <a:cs typeface="Calibri" pitchFamily="34" charset="0"/>
              </a:rPr>
              <a:t>verkja</a:t>
            </a:r>
            <a:r>
              <a:rPr lang="en-US" dirty="0" smtClean="0">
                <a:latin typeface="Calibri" pitchFamily="34" charset="0"/>
                <a:cs typeface="Calibri" pitchFamily="34" charset="0"/>
              </a:rPr>
              <a:t> </a:t>
            </a:r>
            <a:r>
              <a:rPr lang="en-US" dirty="0" err="1" smtClean="0">
                <a:latin typeface="Calibri" pitchFamily="34" charset="0"/>
                <a:cs typeface="Calibri" pitchFamily="34" charset="0"/>
              </a:rPr>
              <a:t>fjórum</a:t>
            </a:r>
            <a:r>
              <a:rPr lang="en-US" dirty="0" smtClean="0">
                <a:latin typeface="Calibri" pitchFamily="34" charset="0"/>
                <a:cs typeface="Calibri" pitchFamily="34" charset="0"/>
              </a:rPr>
              <a:t> </a:t>
            </a:r>
            <a:r>
              <a:rPr lang="en-US" dirty="0" err="1" smtClean="0">
                <a:latin typeface="Calibri" pitchFamily="34" charset="0"/>
                <a:cs typeface="Calibri" pitchFamily="34" charset="0"/>
              </a:rPr>
              <a:t>sinnum</a:t>
            </a:r>
            <a:r>
              <a:rPr lang="en-US" dirty="0" smtClean="0">
                <a:latin typeface="Calibri" pitchFamily="34" charset="0"/>
                <a:cs typeface="Calibri" pitchFamily="34" charset="0"/>
              </a:rPr>
              <a:t> á dag</a:t>
            </a:r>
          </a:p>
          <a:p>
            <a:pPr lvl="1"/>
            <a:r>
              <a:rPr lang="en-US" dirty="0" err="1" smtClean="0">
                <a:latin typeface="Calibri" pitchFamily="34" charset="0"/>
                <a:cs typeface="Calibri" pitchFamily="34" charset="0"/>
              </a:rPr>
              <a:t>Linar</a:t>
            </a:r>
            <a:r>
              <a:rPr lang="en-US" dirty="0" smtClean="0">
                <a:latin typeface="Calibri" pitchFamily="34" charset="0"/>
                <a:cs typeface="Calibri" pitchFamily="34" charset="0"/>
              </a:rPr>
              <a:t> </a:t>
            </a:r>
            <a:r>
              <a:rPr lang="en-US" dirty="0" err="1" smtClean="0">
                <a:latin typeface="Calibri" pitchFamily="34" charset="0"/>
                <a:cs typeface="Calibri" pitchFamily="34" charset="0"/>
              </a:rPr>
              <a:t>hægðir</a:t>
            </a:r>
            <a:r>
              <a:rPr lang="en-US" dirty="0" smtClean="0">
                <a:latin typeface="Calibri" pitchFamily="34" charset="0"/>
                <a:cs typeface="Calibri" pitchFamily="34" charset="0"/>
              </a:rPr>
              <a:t> </a:t>
            </a:r>
            <a:r>
              <a:rPr lang="en-US" dirty="0" err="1" smtClean="0">
                <a:latin typeface="Calibri" pitchFamily="34" charset="0"/>
                <a:cs typeface="Calibri" pitchFamily="34" charset="0"/>
              </a:rPr>
              <a:t>að</a:t>
            </a:r>
            <a:r>
              <a:rPr lang="en-US" dirty="0" smtClean="0">
                <a:latin typeface="Calibri" pitchFamily="34" charset="0"/>
                <a:cs typeface="Calibri" pitchFamily="34" charset="0"/>
              </a:rPr>
              <a:t> </a:t>
            </a:r>
            <a:r>
              <a:rPr lang="en-US" dirty="0" err="1" smtClean="0">
                <a:latin typeface="Calibri" pitchFamily="34" charset="0"/>
                <a:cs typeface="Calibri" pitchFamily="34" charset="0"/>
              </a:rPr>
              <a:t>morgni</a:t>
            </a:r>
            <a:r>
              <a:rPr lang="en-US" dirty="0" smtClean="0">
                <a:latin typeface="Calibri" pitchFamily="34" charset="0"/>
                <a:cs typeface="Calibri" pitchFamily="34" charset="0"/>
              </a:rPr>
              <a:t> </a:t>
            </a:r>
            <a:r>
              <a:rPr lang="en-US" dirty="0" err="1" smtClean="0">
                <a:latin typeface="Calibri" pitchFamily="34" charset="0"/>
                <a:cs typeface="Calibri" pitchFamily="34" charset="0"/>
              </a:rPr>
              <a:t>og</a:t>
            </a:r>
            <a:r>
              <a:rPr lang="en-US" dirty="0" smtClean="0">
                <a:latin typeface="Calibri" pitchFamily="34" charset="0"/>
                <a:cs typeface="Calibri" pitchFamily="34" charset="0"/>
              </a:rPr>
              <a:t> </a:t>
            </a:r>
            <a:r>
              <a:rPr lang="en-US" dirty="0" err="1" smtClean="0">
                <a:latin typeface="Calibri" pitchFamily="34" charset="0"/>
                <a:cs typeface="Calibri" pitchFamily="34" charset="0"/>
              </a:rPr>
              <a:t>verða</a:t>
            </a:r>
            <a:r>
              <a:rPr lang="en-US" dirty="0" smtClean="0">
                <a:latin typeface="Calibri" pitchFamily="34" charset="0"/>
                <a:cs typeface="Calibri" pitchFamily="34" charset="0"/>
              </a:rPr>
              <a:t> </a:t>
            </a:r>
            <a:r>
              <a:rPr lang="en-US" dirty="0" err="1" smtClean="0">
                <a:latin typeface="Calibri" pitchFamily="34" charset="0"/>
                <a:cs typeface="Calibri" pitchFamily="34" charset="0"/>
              </a:rPr>
              <a:t>lausari</a:t>
            </a:r>
            <a:r>
              <a:rPr lang="en-US" dirty="0" smtClean="0">
                <a:latin typeface="Calibri" pitchFamily="34" charset="0"/>
                <a:cs typeface="Calibri" pitchFamily="34" charset="0"/>
              </a:rPr>
              <a:t> </a:t>
            </a:r>
            <a:r>
              <a:rPr lang="en-US" dirty="0" err="1" smtClean="0">
                <a:latin typeface="Calibri" pitchFamily="34" charset="0"/>
                <a:cs typeface="Calibri" pitchFamily="34" charset="0"/>
              </a:rPr>
              <a:t>eftir</a:t>
            </a:r>
            <a:r>
              <a:rPr lang="en-US" dirty="0" smtClean="0">
                <a:latin typeface="Calibri" pitchFamily="34" charset="0"/>
                <a:cs typeface="Calibri" pitchFamily="34" charset="0"/>
              </a:rPr>
              <a:t> </a:t>
            </a:r>
            <a:r>
              <a:rPr lang="en-US" dirty="0" err="1" smtClean="0">
                <a:latin typeface="Calibri" pitchFamily="34" charset="0"/>
                <a:cs typeface="Calibri" pitchFamily="34" charset="0"/>
              </a:rPr>
              <a:t>því</a:t>
            </a:r>
            <a:r>
              <a:rPr lang="en-US" dirty="0" smtClean="0">
                <a:latin typeface="Calibri" pitchFamily="34" charset="0"/>
                <a:cs typeface="Calibri" pitchFamily="34" charset="0"/>
              </a:rPr>
              <a:t> </a:t>
            </a:r>
            <a:r>
              <a:rPr lang="en-US" dirty="0" err="1" smtClean="0">
                <a:latin typeface="Calibri" pitchFamily="34" charset="0"/>
                <a:cs typeface="Calibri" pitchFamily="34" charset="0"/>
              </a:rPr>
              <a:t>sem</a:t>
            </a:r>
            <a:r>
              <a:rPr lang="en-US" dirty="0" smtClean="0">
                <a:latin typeface="Calibri" pitchFamily="34" charset="0"/>
                <a:cs typeface="Calibri" pitchFamily="34" charset="0"/>
              </a:rPr>
              <a:t> </a:t>
            </a:r>
            <a:r>
              <a:rPr lang="en-US" dirty="0" err="1" smtClean="0">
                <a:latin typeface="Calibri" pitchFamily="34" charset="0"/>
                <a:cs typeface="Calibri" pitchFamily="34" charset="0"/>
              </a:rPr>
              <a:t>líður</a:t>
            </a:r>
            <a:r>
              <a:rPr lang="en-US" dirty="0" smtClean="0">
                <a:latin typeface="Calibri" pitchFamily="34" charset="0"/>
                <a:cs typeface="Calibri" pitchFamily="34" charset="0"/>
              </a:rPr>
              <a:t> á </a:t>
            </a:r>
            <a:r>
              <a:rPr lang="en-US" dirty="0" err="1" smtClean="0">
                <a:latin typeface="Calibri" pitchFamily="34" charset="0"/>
                <a:cs typeface="Calibri" pitchFamily="34" charset="0"/>
              </a:rPr>
              <a:t>daginn</a:t>
            </a:r>
            <a:r>
              <a:rPr lang="en-US" dirty="0" smtClean="0">
                <a:latin typeface="Calibri" pitchFamily="34" charset="0"/>
                <a:cs typeface="Calibri" pitchFamily="34" charset="0"/>
              </a:rPr>
              <a:t> </a:t>
            </a:r>
          </a:p>
          <a:p>
            <a:pPr lvl="1"/>
            <a:r>
              <a:rPr lang="en-US" dirty="0" err="1" smtClean="0">
                <a:latin typeface="Calibri" pitchFamily="34" charset="0"/>
                <a:cs typeface="Calibri" pitchFamily="34" charset="0"/>
              </a:rPr>
              <a:t>Hægðir</a:t>
            </a:r>
            <a:r>
              <a:rPr lang="en-US" dirty="0" smtClean="0">
                <a:latin typeface="Calibri" pitchFamily="34" charset="0"/>
                <a:cs typeface="Calibri" pitchFamily="34" charset="0"/>
              </a:rPr>
              <a:t> </a:t>
            </a:r>
            <a:r>
              <a:rPr lang="en-US" dirty="0" err="1" smtClean="0">
                <a:latin typeface="Calibri" pitchFamily="34" charset="0"/>
                <a:cs typeface="Calibri" pitchFamily="34" charset="0"/>
              </a:rPr>
              <a:t>geta</a:t>
            </a:r>
            <a:r>
              <a:rPr lang="en-US" dirty="0" smtClean="0">
                <a:latin typeface="Calibri" pitchFamily="34" charset="0"/>
                <a:cs typeface="Calibri" pitchFamily="34" charset="0"/>
              </a:rPr>
              <a:t> </a:t>
            </a:r>
            <a:r>
              <a:rPr lang="en-US" dirty="0" err="1" smtClean="0">
                <a:latin typeface="Calibri" pitchFamily="34" charset="0"/>
                <a:cs typeface="Calibri" pitchFamily="34" charset="0"/>
              </a:rPr>
              <a:t>innihaldið</a:t>
            </a:r>
            <a:r>
              <a:rPr lang="en-US" dirty="0" smtClean="0">
                <a:latin typeface="Calibri" pitchFamily="34" charset="0"/>
                <a:cs typeface="Calibri" pitchFamily="34" charset="0"/>
              </a:rPr>
              <a:t> </a:t>
            </a:r>
            <a:r>
              <a:rPr lang="en-US" dirty="0" err="1" smtClean="0">
                <a:latin typeface="Calibri" pitchFamily="34" charset="0"/>
                <a:cs typeface="Calibri" pitchFamily="34" charset="0"/>
              </a:rPr>
              <a:t>lítið</a:t>
            </a:r>
            <a:r>
              <a:rPr lang="en-US" dirty="0" smtClean="0">
                <a:latin typeface="Calibri" pitchFamily="34" charset="0"/>
                <a:cs typeface="Calibri" pitchFamily="34" charset="0"/>
              </a:rPr>
              <a:t> </a:t>
            </a:r>
            <a:r>
              <a:rPr lang="en-US" dirty="0" err="1" smtClean="0">
                <a:latin typeface="Calibri" pitchFamily="34" charset="0"/>
                <a:cs typeface="Calibri" pitchFamily="34" charset="0"/>
              </a:rPr>
              <a:t>melta</a:t>
            </a:r>
            <a:r>
              <a:rPr lang="en-US" dirty="0" smtClean="0">
                <a:latin typeface="Calibri" pitchFamily="34" charset="0"/>
                <a:cs typeface="Calibri" pitchFamily="34" charset="0"/>
              </a:rPr>
              <a:t> </a:t>
            </a:r>
            <a:r>
              <a:rPr lang="en-US" dirty="0" err="1" smtClean="0">
                <a:latin typeface="Calibri" pitchFamily="34" charset="0"/>
                <a:cs typeface="Calibri" pitchFamily="34" charset="0"/>
              </a:rPr>
              <a:t>fæðu</a:t>
            </a:r>
            <a:r>
              <a:rPr lang="en-US" dirty="0" smtClean="0">
                <a:latin typeface="Calibri" pitchFamily="34" charset="0"/>
                <a:cs typeface="Calibri" pitchFamily="34" charset="0"/>
              </a:rPr>
              <a:t> </a:t>
            </a:r>
            <a:r>
              <a:rPr lang="en-US" dirty="0" err="1" smtClean="0">
                <a:latin typeface="Calibri" pitchFamily="34" charset="0"/>
                <a:cs typeface="Calibri" pitchFamily="34" charset="0"/>
              </a:rPr>
              <a:t>og</a:t>
            </a:r>
            <a:r>
              <a:rPr lang="en-US" dirty="0" smtClean="0">
                <a:latin typeface="Calibri" pitchFamily="34" charset="0"/>
                <a:cs typeface="Calibri" pitchFamily="34" charset="0"/>
              </a:rPr>
              <a:t> </a:t>
            </a:r>
            <a:r>
              <a:rPr lang="en-US" dirty="0" err="1" smtClean="0">
                <a:latin typeface="Calibri" pitchFamily="34" charset="0"/>
                <a:cs typeface="Calibri" pitchFamily="34" charset="0"/>
              </a:rPr>
              <a:t>verið</a:t>
            </a:r>
            <a:r>
              <a:rPr lang="en-US" dirty="0" smtClean="0">
                <a:latin typeface="Calibri" pitchFamily="34" charset="0"/>
                <a:cs typeface="Calibri" pitchFamily="34" charset="0"/>
              </a:rPr>
              <a:t> </a:t>
            </a:r>
            <a:r>
              <a:rPr lang="en-US" dirty="0" err="1" smtClean="0">
                <a:latin typeface="Calibri" pitchFamily="34" charset="0"/>
                <a:cs typeface="Calibri" pitchFamily="34" charset="0"/>
              </a:rPr>
              <a:t>vatnskenndar</a:t>
            </a:r>
            <a:endParaRPr lang="en-US" dirty="0" smtClean="0">
              <a:latin typeface="Calibri" pitchFamily="34" charset="0"/>
              <a:cs typeface="Calibri" pitchFamily="34" charset="0"/>
            </a:endParaRPr>
          </a:p>
          <a:p>
            <a:r>
              <a:rPr lang="en-US" dirty="0" err="1" smtClean="0">
                <a:latin typeface="Calibri" pitchFamily="34" charset="0"/>
                <a:cs typeface="Calibri" pitchFamily="34" charset="0"/>
              </a:rPr>
              <a:t>Versnun</a:t>
            </a:r>
            <a:r>
              <a:rPr lang="en-US" dirty="0" smtClean="0">
                <a:latin typeface="Calibri" pitchFamily="34" charset="0"/>
                <a:cs typeface="Calibri" pitchFamily="34" charset="0"/>
              </a:rPr>
              <a:t> </a:t>
            </a:r>
            <a:r>
              <a:rPr lang="en-US" dirty="0" err="1" smtClean="0">
                <a:latin typeface="Calibri" pitchFamily="34" charset="0"/>
                <a:cs typeface="Calibri" pitchFamily="34" charset="0"/>
              </a:rPr>
              <a:t>einkenna</a:t>
            </a:r>
            <a:r>
              <a:rPr lang="en-US" dirty="0" smtClean="0">
                <a:latin typeface="Calibri" pitchFamily="34" charset="0"/>
                <a:cs typeface="Calibri" pitchFamily="34" charset="0"/>
              </a:rPr>
              <a:t> </a:t>
            </a:r>
            <a:r>
              <a:rPr lang="en-US" dirty="0" err="1" smtClean="0">
                <a:latin typeface="Calibri" pitchFamily="34" charset="0"/>
                <a:cs typeface="Calibri" pitchFamily="34" charset="0"/>
              </a:rPr>
              <a:t>er</a:t>
            </a:r>
            <a:r>
              <a:rPr lang="en-US" dirty="0" smtClean="0">
                <a:latin typeface="Calibri" pitchFamily="34" charset="0"/>
                <a:cs typeface="Calibri" pitchFamily="34" charset="0"/>
              </a:rPr>
              <a:t> </a:t>
            </a:r>
            <a:r>
              <a:rPr lang="en-US" dirty="0" err="1" smtClean="0">
                <a:latin typeface="Calibri" pitchFamily="34" charset="0"/>
                <a:cs typeface="Calibri" pitchFamily="34" charset="0"/>
              </a:rPr>
              <a:t>stundum</a:t>
            </a:r>
            <a:r>
              <a:rPr lang="en-US" dirty="0" smtClean="0">
                <a:latin typeface="Calibri" pitchFamily="34" charset="0"/>
                <a:cs typeface="Calibri" pitchFamily="34" charset="0"/>
              </a:rPr>
              <a:t> </a:t>
            </a:r>
            <a:r>
              <a:rPr lang="en-US" dirty="0" err="1" smtClean="0">
                <a:latin typeface="Calibri" pitchFamily="34" charset="0"/>
                <a:cs typeface="Calibri" pitchFamily="34" charset="0"/>
              </a:rPr>
              <a:t>tengd</a:t>
            </a:r>
            <a:r>
              <a:rPr lang="en-US" dirty="0" smtClean="0">
                <a:latin typeface="Calibri" pitchFamily="34" charset="0"/>
                <a:cs typeface="Calibri" pitchFamily="34" charset="0"/>
              </a:rPr>
              <a:t> </a:t>
            </a:r>
            <a:r>
              <a:rPr lang="en-US" dirty="0" err="1" smtClean="0">
                <a:latin typeface="Calibri" pitchFamily="34" charset="0"/>
                <a:cs typeface="Calibri" pitchFamily="34" charset="0"/>
              </a:rPr>
              <a:t>veikindum</a:t>
            </a:r>
            <a:r>
              <a:rPr lang="en-US" dirty="0" smtClean="0">
                <a:latin typeface="Calibri" pitchFamily="34" charset="0"/>
                <a:cs typeface="Calibri" pitchFamily="34" charset="0"/>
              </a:rPr>
              <a:t> </a:t>
            </a:r>
            <a:r>
              <a:rPr lang="en-US" dirty="0" err="1" smtClean="0">
                <a:latin typeface="Calibri" pitchFamily="34" charset="0"/>
                <a:cs typeface="Calibri" pitchFamily="34" charset="0"/>
              </a:rPr>
              <a:t>eða</a:t>
            </a:r>
            <a:r>
              <a:rPr lang="en-US" dirty="0" smtClean="0">
                <a:latin typeface="Calibri" pitchFamily="34" charset="0"/>
                <a:cs typeface="Calibri" pitchFamily="34" charset="0"/>
              </a:rPr>
              <a:t> </a:t>
            </a:r>
            <a:r>
              <a:rPr lang="en-US" dirty="0" err="1" smtClean="0">
                <a:latin typeface="Calibri" pitchFamily="34" charset="0"/>
                <a:cs typeface="Calibri" pitchFamily="34" charset="0"/>
              </a:rPr>
              <a:t>álagi</a:t>
            </a:r>
            <a:r>
              <a:rPr lang="en-US" dirty="0" smtClean="0">
                <a:latin typeface="Calibri" pitchFamily="34" charset="0"/>
                <a:cs typeface="Calibri" pitchFamily="34" charset="0"/>
              </a:rPr>
              <a:t> </a:t>
            </a:r>
          </a:p>
          <a:p>
            <a:r>
              <a:rPr lang="en-US" dirty="0" err="1" smtClean="0">
                <a:latin typeface="Calibri" pitchFamily="34" charset="0"/>
                <a:cs typeface="Calibri" pitchFamily="34" charset="0"/>
              </a:rPr>
              <a:t>Ekki</a:t>
            </a:r>
            <a:r>
              <a:rPr lang="en-US" dirty="0" smtClean="0">
                <a:latin typeface="Calibri" pitchFamily="34" charset="0"/>
                <a:cs typeface="Calibri" pitchFamily="34" charset="0"/>
              </a:rPr>
              <a:t> </a:t>
            </a:r>
            <a:r>
              <a:rPr lang="en-US" dirty="0" err="1" smtClean="0">
                <a:latin typeface="Calibri" pitchFamily="34" charset="0"/>
                <a:cs typeface="Calibri" pitchFamily="34" charset="0"/>
              </a:rPr>
              <a:t>hætta</a:t>
            </a:r>
            <a:r>
              <a:rPr lang="en-US" dirty="0" smtClean="0">
                <a:latin typeface="Calibri" pitchFamily="34" charset="0"/>
                <a:cs typeface="Calibri" pitchFamily="34" charset="0"/>
              </a:rPr>
              <a:t> á </a:t>
            </a:r>
            <a:r>
              <a:rPr lang="en-US" dirty="0" err="1" smtClean="0">
                <a:latin typeface="Calibri" pitchFamily="34" charset="0"/>
                <a:cs typeface="Calibri" pitchFamily="34" charset="0"/>
              </a:rPr>
              <a:t>þurrki</a:t>
            </a:r>
            <a:r>
              <a:rPr lang="en-US" dirty="0" smtClean="0">
                <a:latin typeface="Calibri" pitchFamily="34" charset="0"/>
                <a:cs typeface="Calibri" pitchFamily="34" charset="0"/>
              </a:rPr>
              <a:t> </a:t>
            </a:r>
            <a:r>
              <a:rPr lang="en-US" dirty="0" err="1" smtClean="0">
                <a:latin typeface="Calibri" pitchFamily="34" charset="0"/>
                <a:cs typeface="Calibri" pitchFamily="34" charset="0"/>
              </a:rPr>
              <a:t>eða</a:t>
            </a:r>
            <a:r>
              <a:rPr lang="en-US" dirty="0" smtClean="0">
                <a:latin typeface="Calibri" pitchFamily="34" charset="0"/>
                <a:cs typeface="Calibri" pitchFamily="34" charset="0"/>
              </a:rPr>
              <a:t> </a:t>
            </a:r>
            <a:r>
              <a:rPr lang="en-US" dirty="0" err="1" smtClean="0">
                <a:latin typeface="Calibri" pitchFamily="34" charset="0"/>
                <a:cs typeface="Calibri" pitchFamily="34" charset="0"/>
              </a:rPr>
              <a:t>vanþrifum</a:t>
            </a:r>
            <a:endParaRPr lang="en-US" dirty="0" smtClean="0">
              <a:latin typeface="Calibri" pitchFamily="34" charset="0"/>
              <a:cs typeface="Calibri" pitchFamily="34" charset="0"/>
            </a:endParaRPr>
          </a:p>
          <a:p>
            <a:endParaRPr lang="is-I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Meðferð</a:t>
            </a:r>
            <a:endParaRPr lang="is-IS" dirty="0"/>
          </a:p>
        </p:txBody>
      </p:sp>
      <p:sp>
        <p:nvSpPr>
          <p:cNvPr id="3" name="Content Placeholder 2"/>
          <p:cNvSpPr>
            <a:spLocks noGrp="1"/>
          </p:cNvSpPr>
          <p:nvPr>
            <p:ph idx="1"/>
          </p:nvPr>
        </p:nvSpPr>
        <p:spPr/>
        <p:txBody>
          <a:bodyPr/>
          <a:lstStyle/>
          <a:p>
            <a:r>
              <a:rPr lang="en-US" dirty="0" err="1" smtClean="0">
                <a:latin typeface="Calibri" pitchFamily="34" charset="0"/>
                <a:cs typeface="Calibri" pitchFamily="34" charset="0"/>
              </a:rPr>
              <a:t>Fæði</a:t>
            </a:r>
            <a:r>
              <a:rPr lang="en-US" dirty="0" smtClean="0">
                <a:latin typeface="Calibri" pitchFamily="34" charset="0"/>
                <a:cs typeface="Calibri" pitchFamily="34" charset="0"/>
              </a:rPr>
              <a:t> </a:t>
            </a:r>
            <a:r>
              <a:rPr lang="en-US" dirty="0" err="1" smtClean="0">
                <a:latin typeface="Calibri" pitchFamily="34" charset="0"/>
                <a:cs typeface="Calibri" pitchFamily="34" charset="0"/>
              </a:rPr>
              <a:t>sem</a:t>
            </a:r>
            <a:r>
              <a:rPr lang="en-US" dirty="0" smtClean="0">
                <a:latin typeface="Calibri" pitchFamily="34" charset="0"/>
                <a:cs typeface="Calibri" pitchFamily="34" charset="0"/>
              </a:rPr>
              <a:t> </a:t>
            </a:r>
            <a:r>
              <a:rPr lang="en-US" dirty="0" err="1" smtClean="0">
                <a:latin typeface="Calibri" pitchFamily="34" charset="0"/>
                <a:cs typeface="Calibri" pitchFamily="34" charset="0"/>
              </a:rPr>
              <a:t>inniheldur</a:t>
            </a:r>
            <a:r>
              <a:rPr lang="en-US" dirty="0" smtClean="0">
                <a:latin typeface="Calibri" pitchFamily="34" charset="0"/>
                <a:cs typeface="Calibri" pitchFamily="34" charset="0"/>
              </a:rPr>
              <a:t> </a:t>
            </a:r>
            <a:r>
              <a:rPr lang="en-US" dirty="0" err="1" smtClean="0">
                <a:latin typeface="Calibri" pitchFamily="34" charset="0"/>
                <a:cs typeface="Calibri" pitchFamily="34" charset="0"/>
              </a:rPr>
              <a:t>mikið</a:t>
            </a:r>
            <a:r>
              <a:rPr lang="en-US" dirty="0" smtClean="0">
                <a:latin typeface="Calibri" pitchFamily="34" charset="0"/>
                <a:cs typeface="Calibri" pitchFamily="34" charset="0"/>
              </a:rPr>
              <a:t> </a:t>
            </a:r>
            <a:r>
              <a:rPr lang="en-US" dirty="0" err="1" smtClean="0">
                <a:latin typeface="Calibri" pitchFamily="34" charset="0"/>
                <a:cs typeface="Calibri" pitchFamily="34" charset="0"/>
              </a:rPr>
              <a:t>magn</a:t>
            </a:r>
            <a:r>
              <a:rPr lang="en-US" dirty="0" smtClean="0">
                <a:latin typeface="Calibri" pitchFamily="34" charset="0"/>
                <a:cs typeface="Calibri" pitchFamily="34" charset="0"/>
              </a:rPr>
              <a:t> </a:t>
            </a:r>
            <a:r>
              <a:rPr lang="en-US" dirty="0" err="1" smtClean="0">
                <a:latin typeface="Calibri" pitchFamily="34" charset="0"/>
                <a:cs typeface="Calibri" pitchFamily="34" charset="0"/>
              </a:rPr>
              <a:t>sykra</a:t>
            </a:r>
            <a:r>
              <a:rPr lang="en-US" dirty="0" smtClean="0">
                <a:latin typeface="Calibri" pitchFamily="34" charset="0"/>
                <a:cs typeface="Calibri" pitchFamily="34" charset="0"/>
              </a:rPr>
              <a:t> </a:t>
            </a:r>
            <a:r>
              <a:rPr lang="en-US" dirty="0" err="1" smtClean="0">
                <a:latin typeface="Calibri" pitchFamily="34" charset="0"/>
                <a:cs typeface="Calibri" pitchFamily="34" charset="0"/>
              </a:rPr>
              <a:t>eða</a:t>
            </a:r>
            <a:r>
              <a:rPr lang="en-US" dirty="0" smtClean="0">
                <a:latin typeface="Calibri" pitchFamily="34" charset="0"/>
                <a:cs typeface="Calibri" pitchFamily="34" charset="0"/>
              </a:rPr>
              <a:t> </a:t>
            </a:r>
            <a:r>
              <a:rPr lang="en-US" dirty="0" err="1" smtClean="0">
                <a:latin typeface="Calibri" pitchFamily="34" charset="0"/>
                <a:cs typeface="Calibri" pitchFamily="34" charset="0"/>
              </a:rPr>
              <a:t>annarra</a:t>
            </a:r>
            <a:r>
              <a:rPr lang="en-US" dirty="0" smtClean="0">
                <a:latin typeface="Calibri" pitchFamily="34" charset="0"/>
                <a:cs typeface="Calibri" pitchFamily="34" charset="0"/>
              </a:rPr>
              <a:t> </a:t>
            </a:r>
            <a:r>
              <a:rPr lang="en-US" dirty="0" err="1" smtClean="0">
                <a:latin typeface="Calibri" pitchFamily="34" charset="0"/>
                <a:cs typeface="Calibri" pitchFamily="34" charset="0"/>
              </a:rPr>
              <a:t>kolvetna</a:t>
            </a:r>
            <a:r>
              <a:rPr lang="en-US" dirty="0" smtClean="0">
                <a:latin typeface="Calibri" pitchFamily="34" charset="0"/>
                <a:cs typeface="Calibri" pitchFamily="34" charset="0"/>
              </a:rPr>
              <a:t> </a:t>
            </a:r>
            <a:r>
              <a:rPr lang="en-US" dirty="0" err="1" smtClean="0">
                <a:latin typeface="Calibri" pitchFamily="34" charset="0"/>
                <a:cs typeface="Calibri" pitchFamily="34" charset="0"/>
              </a:rPr>
              <a:t>getur</a:t>
            </a:r>
            <a:r>
              <a:rPr lang="en-US" dirty="0" smtClean="0">
                <a:latin typeface="Calibri" pitchFamily="34" charset="0"/>
                <a:cs typeface="Calibri" pitchFamily="34" charset="0"/>
              </a:rPr>
              <a:t> </a:t>
            </a:r>
            <a:r>
              <a:rPr lang="en-US" dirty="0" err="1" smtClean="0">
                <a:latin typeface="Calibri" pitchFamily="34" charset="0"/>
                <a:cs typeface="Calibri" pitchFamily="34" charset="0"/>
              </a:rPr>
              <a:t>verið</a:t>
            </a:r>
            <a:r>
              <a:rPr lang="en-US" dirty="0" smtClean="0">
                <a:latin typeface="Calibri" pitchFamily="34" charset="0"/>
                <a:cs typeface="Calibri" pitchFamily="34" charset="0"/>
              </a:rPr>
              <a:t> </a:t>
            </a:r>
            <a:r>
              <a:rPr lang="en-US" dirty="0" err="1" smtClean="0">
                <a:latin typeface="Calibri" pitchFamily="34" charset="0"/>
                <a:cs typeface="Calibri" pitchFamily="34" charset="0"/>
              </a:rPr>
              <a:t>orsök</a:t>
            </a:r>
            <a:r>
              <a:rPr lang="en-US" dirty="0" smtClean="0">
                <a:latin typeface="Calibri" pitchFamily="34" charset="0"/>
                <a:cs typeface="Calibri" pitchFamily="34" charset="0"/>
              </a:rPr>
              <a:t> (</a:t>
            </a:r>
            <a:r>
              <a:rPr lang="en-US" dirty="0" err="1" smtClean="0">
                <a:latin typeface="Calibri" pitchFamily="34" charset="0"/>
                <a:cs typeface="Calibri" pitchFamily="34" charset="0"/>
              </a:rPr>
              <a:t>osmótísk</a:t>
            </a:r>
            <a:r>
              <a:rPr lang="en-US" dirty="0" smtClean="0">
                <a:latin typeface="Calibri" pitchFamily="34" charset="0"/>
                <a:cs typeface="Calibri" pitchFamily="34" charset="0"/>
              </a:rPr>
              <a:t> </a:t>
            </a:r>
            <a:r>
              <a:rPr lang="en-US" dirty="0" err="1" smtClean="0">
                <a:latin typeface="Calibri" pitchFamily="34" charset="0"/>
                <a:cs typeface="Calibri" pitchFamily="34" charset="0"/>
              </a:rPr>
              <a:t>áhrif</a:t>
            </a:r>
            <a:r>
              <a:rPr lang="en-US" dirty="0" smtClean="0">
                <a:latin typeface="Calibri" pitchFamily="34" charset="0"/>
                <a:cs typeface="Calibri" pitchFamily="34" charset="0"/>
              </a:rPr>
              <a:t>)</a:t>
            </a:r>
            <a:endParaRPr lang="en-US" dirty="0" smtClean="0">
              <a:latin typeface="Calibri" pitchFamily="34" charset="0"/>
              <a:cs typeface="Calibri" pitchFamily="34" charset="0"/>
            </a:endParaRPr>
          </a:p>
          <a:p>
            <a:r>
              <a:rPr lang="en-US" dirty="0" err="1" smtClean="0">
                <a:latin typeface="Calibri" pitchFamily="34" charset="0"/>
                <a:cs typeface="Calibri" pitchFamily="34" charset="0"/>
              </a:rPr>
              <a:t>Önnur</a:t>
            </a:r>
            <a:r>
              <a:rPr lang="en-US" dirty="0" smtClean="0">
                <a:latin typeface="Calibri" pitchFamily="34" charset="0"/>
                <a:cs typeface="Calibri" pitchFamily="34" charset="0"/>
              </a:rPr>
              <a:t> </a:t>
            </a:r>
            <a:r>
              <a:rPr lang="en-US" dirty="0" err="1" smtClean="0">
                <a:latin typeface="Calibri" pitchFamily="34" charset="0"/>
                <a:cs typeface="Calibri" pitchFamily="34" charset="0"/>
              </a:rPr>
              <a:t>tilfelli</a:t>
            </a:r>
            <a:r>
              <a:rPr lang="en-US" dirty="0" smtClean="0">
                <a:latin typeface="Calibri" pitchFamily="34" charset="0"/>
                <a:cs typeface="Calibri" pitchFamily="34" charset="0"/>
              </a:rPr>
              <a:t> </a:t>
            </a:r>
            <a:r>
              <a:rPr lang="en-US" dirty="0" err="1" smtClean="0">
                <a:latin typeface="Calibri" pitchFamily="34" charset="0"/>
                <a:cs typeface="Calibri" pitchFamily="34" charset="0"/>
              </a:rPr>
              <a:t>svara</a:t>
            </a:r>
            <a:r>
              <a:rPr lang="en-US" dirty="0" smtClean="0">
                <a:latin typeface="Calibri" pitchFamily="34" charset="0"/>
                <a:cs typeface="Calibri" pitchFamily="34" charset="0"/>
              </a:rPr>
              <a:t> </a:t>
            </a:r>
            <a:r>
              <a:rPr lang="en-US" dirty="0" err="1" smtClean="0">
                <a:latin typeface="Calibri" pitchFamily="34" charset="0"/>
                <a:cs typeface="Calibri" pitchFamily="34" charset="0"/>
              </a:rPr>
              <a:t>ekki</a:t>
            </a:r>
            <a:r>
              <a:rPr lang="en-US" dirty="0" smtClean="0">
                <a:latin typeface="Calibri" pitchFamily="34" charset="0"/>
                <a:cs typeface="Calibri" pitchFamily="34" charset="0"/>
              </a:rPr>
              <a:t> </a:t>
            </a:r>
            <a:r>
              <a:rPr lang="en-US" dirty="0" err="1" smtClean="0">
                <a:latin typeface="Calibri" pitchFamily="34" charset="0"/>
                <a:cs typeface="Calibri" pitchFamily="34" charset="0"/>
              </a:rPr>
              <a:t>mataræðisbreytingum</a:t>
            </a:r>
            <a:endParaRPr lang="en-US" dirty="0" smtClean="0">
              <a:latin typeface="Calibri" pitchFamily="34" charset="0"/>
              <a:cs typeface="Calibri" pitchFamily="34" charset="0"/>
            </a:endParaRPr>
          </a:p>
          <a:p>
            <a:r>
              <a:rPr lang="en-US" dirty="0" err="1" smtClean="0">
                <a:latin typeface="Calibri" pitchFamily="34" charset="0"/>
                <a:cs typeface="Calibri" pitchFamily="34" charset="0"/>
              </a:rPr>
              <a:t>Ekki</a:t>
            </a:r>
            <a:r>
              <a:rPr lang="en-US" dirty="0" smtClean="0">
                <a:latin typeface="Calibri" pitchFamily="34" charset="0"/>
                <a:cs typeface="Calibri" pitchFamily="34" charset="0"/>
              </a:rPr>
              <a:t> </a:t>
            </a:r>
            <a:r>
              <a:rPr lang="en-US" dirty="0" err="1" smtClean="0">
                <a:latin typeface="Calibri" pitchFamily="34" charset="0"/>
                <a:cs typeface="Calibri" pitchFamily="34" charset="0"/>
              </a:rPr>
              <a:t>þörf</a:t>
            </a:r>
            <a:r>
              <a:rPr lang="en-US" dirty="0" smtClean="0">
                <a:latin typeface="Calibri" pitchFamily="34" charset="0"/>
                <a:cs typeface="Calibri" pitchFamily="34" charset="0"/>
              </a:rPr>
              <a:t> á </a:t>
            </a:r>
            <a:r>
              <a:rPr lang="en-US" dirty="0" err="1" smtClean="0">
                <a:latin typeface="Calibri" pitchFamily="34" charset="0"/>
                <a:cs typeface="Calibri" pitchFamily="34" charset="0"/>
              </a:rPr>
              <a:t>uppvinnslu</a:t>
            </a:r>
            <a:r>
              <a:rPr lang="en-US" dirty="0" smtClean="0">
                <a:latin typeface="Calibri" pitchFamily="34" charset="0"/>
                <a:cs typeface="Calibri" pitchFamily="34" charset="0"/>
              </a:rPr>
              <a:t> </a:t>
            </a:r>
            <a:r>
              <a:rPr lang="en-US" dirty="0" err="1" smtClean="0">
                <a:latin typeface="Calibri" pitchFamily="34" charset="0"/>
                <a:cs typeface="Calibri" pitchFamily="34" charset="0"/>
              </a:rPr>
              <a:t>ef</a:t>
            </a:r>
            <a:r>
              <a:rPr lang="en-US" dirty="0" smtClean="0">
                <a:latin typeface="Calibri" pitchFamily="34" charset="0"/>
                <a:cs typeface="Calibri" pitchFamily="34" charset="0"/>
              </a:rPr>
              <a:t> barn vex </a:t>
            </a:r>
            <a:r>
              <a:rPr lang="en-US" dirty="0" err="1" smtClean="0">
                <a:latin typeface="Calibri" pitchFamily="34" charset="0"/>
                <a:cs typeface="Calibri" pitchFamily="34" charset="0"/>
              </a:rPr>
              <a:t>og</a:t>
            </a:r>
            <a:r>
              <a:rPr lang="en-US" dirty="0" smtClean="0">
                <a:latin typeface="Calibri" pitchFamily="34" charset="0"/>
                <a:cs typeface="Calibri" pitchFamily="34" charset="0"/>
              </a:rPr>
              <a:t> </a:t>
            </a:r>
            <a:r>
              <a:rPr lang="en-US" dirty="0" err="1" smtClean="0">
                <a:latin typeface="Calibri" pitchFamily="34" charset="0"/>
                <a:cs typeface="Calibri" pitchFamily="34" charset="0"/>
              </a:rPr>
              <a:t>þrífst</a:t>
            </a:r>
            <a:r>
              <a:rPr lang="en-US" dirty="0" smtClean="0">
                <a:latin typeface="Calibri" pitchFamily="34" charset="0"/>
                <a:cs typeface="Calibri" pitchFamily="34" charset="0"/>
              </a:rPr>
              <a:t> </a:t>
            </a:r>
            <a:r>
              <a:rPr lang="en-US" dirty="0" err="1" smtClean="0">
                <a:latin typeface="Calibri" pitchFamily="34" charset="0"/>
                <a:cs typeface="Calibri" pitchFamily="34" charset="0"/>
              </a:rPr>
              <a:t>vel</a:t>
            </a:r>
            <a:r>
              <a:rPr lang="en-US" dirty="0" smtClean="0">
                <a:latin typeface="Calibri" pitchFamily="34" charset="0"/>
                <a:cs typeface="Calibri" pitchFamily="34" charset="0"/>
              </a:rPr>
              <a:t> </a:t>
            </a:r>
            <a:r>
              <a:rPr lang="en-US" dirty="0" err="1" smtClean="0">
                <a:latin typeface="Calibri" pitchFamily="34" charset="0"/>
                <a:cs typeface="Calibri" pitchFamily="34" charset="0"/>
              </a:rPr>
              <a:t>og</a:t>
            </a:r>
            <a:r>
              <a:rPr lang="en-US" dirty="0" smtClean="0">
                <a:latin typeface="Calibri" pitchFamily="34" charset="0"/>
                <a:cs typeface="Calibri" pitchFamily="34" charset="0"/>
              </a:rPr>
              <a:t> </a:t>
            </a:r>
            <a:r>
              <a:rPr lang="en-US" dirty="0" err="1" smtClean="0">
                <a:latin typeface="Calibri" pitchFamily="34" charset="0"/>
                <a:cs typeface="Calibri" pitchFamily="34" charset="0"/>
              </a:rPr>
              <a:t>er</a:t>
            </a:r>
            <a:r>
              <a:rPr lang="en-US" dirty="0" smtClean="0">
                <a:latin typeface="Calibri" pitchFamily="34" charset="0"/>
                <a:cs typeface="Calibri" pitchFamily="34" charset="0"/>
              </a:rPr>
              <a:t> </a:t>
            </a:r>
            <a:r>
              <a:rPr lang="en-US" dirty="0" err="1" smtClean="0">
                <a:latin typeface="Calibri" pitchFamily="34" charset="0"/>
                <a:cs typeface="Calibri" pitchFamily="34" charset="0"/>
              </a:rPr>
              <a:t>almennt</a:t>
            </a:r>
            <a:r>
              <a:rPr lang="en-US" dirty="0" smtClean="0">
                <a:latin typeface="Calibri" pitchFamily="34" charset="0"/>
                <a:cs typeface="Calibri" pitchFamily="34" charset="0"/>
              </a:rPr>
              <a:t> </a:t>
            </a:r>
            <a:r>
              <a:rPr lang="en-US" dirty="0" err="1" smtClean="0">
                <a:latin typeface="Calibri" pitchFamily="34" charset="0"/>
                <a:cs typeface="Calibri" pitchFamily="34" charset="0"/>
              </a:rPr>
              <a:t>hraust</a:t>
            </a:r>
            <a:endParaRPr lang="en-US" dirty="0" smtClean="0">
              <a:latin typeface="Calibri" pitchFamily="34" charset="0"/>
              <a:cs typeface="Calibri" pitchFamily="34" charset="0"/>
            </a:endParaRPr>
          </a:p>
          <a:p>
            <a:pPr lvl="1"/>
            <a:r>
              <a:rPr lang="en-US" dirty="0" err="1" smtClean="0">
                <a:latin typeface="Calibri" pitchFamily="34" charset="0"/>
                <a:cs typeface="Calibri" pitchFamily="34" charset="0"/>
              </a:rPr>
              <a:t>Ekki</a:t>
            </a:r>
            <a:r>
              <a:rPr lang="en-US" dirty="0" smtClean="0">
                <a:latin typeface="Calibri" pitchFamily="34" charset="0"/>
                <a:cs typeface="Calibri" pitchFamily="34" charset="0"/>
              </a:rPr>
              <a:t> </a:t>
            </a:r>
            <a:r>
              <a:rPr lang="en-US" dirty="0" err="1" smtClean="0">
                <a:latin typeface="Calibri" pitchFamily="34" charset="0"/>
                <a:cs typeface="Calibri" pitchFamily="34" charset="0"/>
              </a:rPr>
              <a:t>sterk</a:t>
            </a:r>
            <a:r>
              <a:rPr lang="en-US" dirty="0" smtClean="0">
                <a:latin typeface="Calibri" pitchFamily="34" charset="0"/>
                <a:cs typeface="Calibri" pitchFamily="34" charset="0"/>
              </a:rPr>
              <a:t> </a:t>
            </a:r>
            <a:r>
              <a:rPr lang="en-US" dirty="0" err="1" smtClean="0">
                <a:latin typeface="Calibri" pitchFamily="34" charset="0"/>
                <a:cs typeface="Calibri" pitchFamily="34" charset="0"/>
              </a:rPr>
              <a:t>ábending</a:t>
            </a:r>
            <a:r>
              <a:rPr lang="en-US" dirty="0" smtClean="0">
                <a:latin typeface="Calibri" pitchFamily="34" charset="0"/>
                <a:cs typeface="Calibri" pitchFamily="34" charset="0"/>
              </a:rPr>
              <a:t> </a:t>
            </a:r>
            <a:r>
              <a:rPr lang="en-US" dirty="0" err="1" smtClean="0">
                <a:latin typeface="Calibri" pitchFamily="34" charset="0"/>
                <a:cs typeface="Calibri" pitchFamily="34" charset="0"/>
              </a:rPr>
              <a:t>fyrir</a:t>
            </a:r>
            <a:r>
              <a:rPr lang="en-US" dirty="0" smtClean="0">
                <a:latin typeface="Calibri" pitchFamily="34" charset="0"/>
                <a:cs typeface="Calibri" pitchFamily="34" charset="0"/>
              </a:rPr>
              <a:t> </a:t>
            </a:r>
            <a:r>
              <a:rPr lang="en-US" dirty="0" err="1" smtClean="0">
                <a:latin typeface="Calibri" pitchFamily="34" charset="0"/>
                <a:cs typeface="Calibri" pitchFamily="34" charset="0"/>
              </a:rPr>
              <a:t>breytingum</a:t>
            </a:r>
            <a:r>
              <a:rPr lang="en-US" dirty="0" smtClean="0">
                <a:latin typeface="Calibri" pitchFamily="34" charset="0"/>
                <a:cs typeface="Calibri" pitchFamily="34" charset="0"/>
              </a:rPr>
              <a:t> á </a:t>
            </a:r>
            <a:r>
              <a:rPr lang="en-US" dirty="0" err="1" smtClean="0">
                <a:latin typeface="Calibri" pitchFamily="34" charset="0"/>
                <a:cs typeface="Calibri" pitchFamily="34" charset="0"/>
              </a:rPr>
              <a:t>mataræði</a:t>
            </a:r>
            <a:endParaRPr lang="en-US" dirty="0" smtClean="0">
              <a:latin typeface="Calibri" pitchFamily="34" charset="0"/>
              <a:cs typeface="Calibri" pitchFamily="34" charset="0"/>
            </a:endParaRPr>
          </a:p>
          <a:p>
            <a:pPr lvl="1"/>
            <a:r>
              <a:rPr lang="en-US" dirty="0" err="1" smtClean="0">
                <a:latin typeface="Calibri" pitchFamily="34" charset="0"/>
                <a:cs typeface="Calibri" pitchFamily="34" charset="0"/>
              </a:rPr>
              <a:t>Þarf</a:t>
            </a:r>
            <a:r>
              <a:rPr lang="en-US" dirty="0" smtClean="0">
                <a:latin typeface="Calibri" pitchFamily="34" charset="0"/>
                <a:cs typeface="Calibri" pitchFamily="34" charset="0"/>
              </a:rPr>
              <a:t> </a:t>
            </a:r>
            <a:r>
              <a:rPr lang="en-US" dirty="0" err="1" smtClean="0">
                <a:latin typeface="Calibri" pitchFamily="34" charset="0"/>
                <a:cs typeface="Calibri" pitchFamily="34" charset="0"/>
              </a:rPr>
              <a:t>að</a:t>
            </a:r>
            <a:r>
              <a:rPr lang="en-US" dirty="0" smtClean="0">
                <a:latin typeface="Calibri" pitchFamily="34" charset="0"/>
                <a:cs typeface="Calibri" pitchFamily="34" charset="0"/>
              </a:rPr>
              <a:t> </a:t>
            </a:r>
            <a:r>
              <a:rPr lang="en-US" dirty="0" err="1" smtClean="0">
                <a:latin typeface="Calibri" pitchFamily="34" charset="0"/>
                <a:cs typeface="Calibri" pitchFamily="34" charset="0"/>
              </a:rPr>
              <a:t>hughreysta</a:t>
            </a:r>
            <a:r>
              <a:rPr lang="en-US" dirty="0" smtClean="0">
                <a:latin typeface="Calibri" pitchFamily="34" charset="0"/>
                <a:cs typeface="Calibri" pitchFamily="34" charset="0"/>
              </a:rPr>
              <a:t> </a:t>
            </a:r>
            <a:r>
              <a:rPr lang="en-US" dirty="0" err="1" smtClean="0">
                <a:latin typeface="Calibri" pitchFamily="34" charset="0"/>
                <a:cs typeface="Calibri" pitchFamily="34" charset="0"/>
              </a:rPr>
              <a:t>foreldra</a:t>
            </a:r>
            <a:r>
              <a:rPr lang="en-US" dirty="0" smtClean="0">
                <a:latin typeface="Calibri" pitchFamily="34" charset="0"/>
                <a:cs typeface="Calibri" pitchFamily="34" charset="0"/>
              </a:rPr>
              <a:t> </a:t>
            </a:r>
            <a:endParaRPr lang="en-US" dirty="0" smtClean="0">
              <a:latin typeface="Calibri" pitchFamily="34" charset="0"/>
              <a:cs typeface="Calibri" pitchFamily="34" charset="0"/>
            </a:endParaRPr>
          </a:p>
          <a:p>
            <a:pPr lvl="1"/>
            <a:r>
              <a:rPr lang="en-US" dirty="0" err="1" smtClean="0">
                <a:latin typeface="Calibri" pitchFamily="34" charset="0"/>
                <a:cs typeface="Calibri" pitchFamily="34" charset="0"/>
              </a:rPr>
              <a:t>Ú</a:t>
            </a:r>
            <a:r>
              <a:rPr lang="en-US" dirty="0" err="1" smtClean="0">
                <a:latin typeface="Calibri" pitchFamily="34" charset="0"/>
                <a:cs typeface="Calibri" pitchFamily="34" charset="0"/>
              </a:rPr>
              <a:t>tskýra</a:t>
            </a:r>
            <a:r>
              <a:rPr lang="en-US" dirty="0" smtClean="0">
                <a:latin typeface="Calibri" pitchFamily="34" charset="0"/>
                <a:cs typeface="Calibri" pitchFamily="34" charset="0"/>
              </a:rPr>
              <a:t> </a:t>
            </a:r>
            <a:r>
              <a:rPr lang="en-US" dirty="0" err="1" smtClean="0">
                <a:latin typeface="Calibri" pitchFamily="34" charset="0"/>
                <a:cs typeface="Calibri" pitchFamily="34" charset="0"/>
              </a:rPr>
              <a:t>eðlilegan</a:t>
            </a:r>
            <a:r>
              <a:rPr lang="en-US" dirty="0" smtClean="0">
                <a:latin typeface="Calibri" pitchFamily="34" charset="0"/>
                <a:cs typeface="Calibri" pitchFamily="34" charset="0"/>
              </a:rPr>
              <a:t> </a:t>
            </a:r>
            <a:r>
              <a:rPr lang="en-US" dirty="0" err="1" smtClean="0">
                <a:latin typeface="Calibri" pitchFamily="34" charset="0"/>
                <a:cs typeface="Calibri" pitchFamily="34" charset="0"/>
              </a:rPr>
              <a:t>sjúkdómsgang</a:t>
            </a:r>
            <a:endParaRPr lang="en-US" dirty="0" smtClean="0">
              <a:latin typeface="Calibri" pitchFamily="34" charset="0"/>
              <a:cs typeface="Calibri" pitchFamily="34" charset="0"/>
            </a:endParaRPr>
          </a:p>
          <a:p>
            <a:endParaRPr lang="is-I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err="1"/>
              <a:t>Hægðatregða</a:t>
            </a:r>
            <a:r>
              <a:rPr lang="is-IS" dirty="0"/>
              <a:t> </a:t>
            </a:r>
            <a:r>
              <a:rPr lang="en-US" dirty="0"/>
              <a:t>- </a:t>
            </a:r>
            <a:r>
              <a:rPr lang="is-IS" dirty="0"/>
              <a:t>Yfirlit</a:t>
            </a:r>
          </a:p>
        </p:txBody>
      </p:sp>
      <p:sp>
        <p:nvSpPr>
          <p:cNvPr id="3" name="Content Placeholder 2"/>
          <p:cNvSpPr>
            <a:spLocks noGrp="1"/>
          </p:cNvSpPr>
          <p:nvPr>
            <p:ph idx="1"/>
          </p:nvPr>
        </p:nvSpPr>
        <p:spPr/>
        <p:txBody>
          <a:bodyPr>
            <a:normAutofit lnSpcReduction="10000"/>
          </a:bodyPr>
          <a:lstStyle/>
          <a:p>
            <a:r>
              <a:rPr lang="en-US" dirty="0" err="1"/>
              <a:t>Faraldsfræði</a:t>
            </a:r>
            <a:endParaRPr lang="en-US" dirty="0"/>
          </a:p>
          <a:p>
            <a:pPr>
              <a:buNone/>
            </a:pPr>
            <a:endParaRPr lang="en-US" dirty="0"/>
          </a:p>
          <a:p>
            <a:r>
              <a:rPr lang="en-US" dirty="0" err="1"/>
              <a:t>Mismunagreining</a:t>
            </a:r>
            <a:endParaRPr lang="en-US" dirty="0"/>
          </a:p>
          <a:p>
            <a:pPr lvl="1"/>
            <a:r>
              <a:rPr lang="en-US" dirty="0" err="1"/>
              <a:t>Starfrænn</a:t>
            </a:r>
            <a:r>
              <a:rPr lang="en-US" dirty="0"/>
              <a:t> </a:t>
            </a:r>
            <a:r>
              <a:rPr lang="en-US" dirty="0" err="1"/>
              <a:t>kvilli</a:t>
            </a:r>
            <a:r>
              <a:rPr lang="en-US" dirty="0"/>
              <a:t> </a:t>
            </a:r>
          </a:p>
          <a:p>
            <a:pPr lvl="1"/>
            <a:r>
              <a:rPr lang="en-US" dirty="0" err="1"/>
              <a:t>Undirliggjandi</a:t>
            </a:r>
            <a:r>
              <a:rPr lang="en-US" dirty="0"/>
              <a:t> </a:t>
            </a:r>
            <a:r>
              <a:rPr lang="en-US" dirty="0" err="1"/>
              <a:t>vandamál</a:t>
            </a:r>
            <a:endParaRPr lang="en-US" dirty="0"/>
          </a:p>
          <a:p>
            <a:pPr lvl="1">
              <a:buNone/>
            </a:pPr>
            <a:endParaRPr lang="en-US" dirty="0"/>
          </a:p>
          <a:p>
            <a:r>
              <a:rPr lang="en-US" dirty="0" err="1"/>
              <a:t>Starfræn</a:t>
            </a:r>
            <a:r>
              <a:rPr lang="en-US" dirty="0"/>
              <a:t> </a:t>
            </a:r>
            <a:r>
              <a:rPr lang="en-US" dirty="0" err="1"/>
              <a:t>hægðatregða</a:t>
            </a:r>
            <a:endParaRPr lang="en-US" dirty="0"/>
          </a:p>
          <a:p>
            <a:pPr lvl="1"/>
            <a:r>
              <a:rPr lang="en-US" dirty="0" err="1"/>
              <a:t>Greiningarskilmerki</a:t>
            </a:r>
            <a:endParaRPr lang="en-US" dirty="0"/>
          </a:p>
          <a:p>
            <a:pPr lvl="1"/>
            <a:r>
              <a:rPr lang="en-US" dirty="0" err="1"/>
              <a:t>Meðferð</a:t>
            </a:r>
            <a:endParaRPr lang="en-US" dirty="0"/>
          </a:p>
          <a:p>
            <a:endParaRPr lang="is-I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sz="3200" dirty="0"/>
              <a:t>Algengar ástæður starfrænnar </a:t>
            </a:r>
            <a:r>
              <a:rPr lang="is-IS" sz="3200" dirty="0" smtClean="0"/>
              <a:t>hægðatregðu</a:t>
            </a:r>
            <a:endParaRPr lang="is-IS" sz="3200" dirty="0"/>
          </a:p>
        </p:txBody>
      </p:sp>
      <p:sp>
        <p:nvSpPr>
          <p:cNvPr id="3" name="Content Placeholder 2"/>
          <p:cNvSpPr>
            <a:spLocks noGrp="1"/>
          </p:cNvSpPr>
          <p:nvPr>
            <p:ph idx="1"/>
          </p:nvPr>
        </p:nvSpPr>
        <p:spPr/>
        <p:txBody>
          <a:bodyPr>
            <a:normAutofit/>
          </a:bodyPr>
          <a:lstStyle/>
          <a:p>
            <a:r>
              <a:rPr lang="is-IS" dirty="0"/>
              <a:t>Breytingar á mataræði</a:t>
            </a:r>
          </a:p>
          <a:p>
            <a:pPr lvl="1"/>
            <a:r>
              <a:rPr lang="is-IS" sz="2400" dirty="0"/>
              <a:t>Brjóstamjólk, formúla, kúamjólk og föst fæða</a:t>
            </a:r>
          </a:p>
          <a:p>
            <a:r>
              <a:rPr lang="is-IS" dirty="0" err="1"/>
              <a:t>Þroskaáfangar</a:t>
            </a:r>
            <a:endParaRPr lang="is-IS" dirty="0"/>
          </a:p>
          <a:p>
            <a:pPr lvl="1"/>
            <a:r>
              <a:rPr lang="is-IS" sz="2400" dirty="0"/>
              <a:t>Koppaþjálfun </a:t>
            </a:r>
          </a:p>
          <a:p>
            <a:pPr lvl="1"/>
            <a:r>
              <a:rPr lang="is-IS" sz="2400" dirty="0"/>
              <a:t>Aukið sjálfstæði</a:t>
            </a:r>
          </a:p>
          <a:p>
            <a:r>
              <a:rPr lang="is-IS" dirty="0"/>
              <a:t>Félagslegt umhverfi</a:t>
            </a:r>
            <a:endParaRPr lang="is-IS" sz="2400" dirty="0"/>
          </a:p>
          <a:p>
            <a:pPr lvl="1"/>
            <a:r>
              <a:rPr lang="is-IS" sz="2400" dirty="0"/>
              <a:t>Mismunandi skólastig</a:t>
            </a:r>
          </a:p>
          <a:p>
            <a:pPr lvl="1"/>
            <a:r>
              <a:rPr lang="is-IS" sz="2400" dirty="0"/>
              <a:t>Áreiti, misnotkun</a:t>
            </a:r>
          </a:p>
          <a:p>
            <a:pPr lvl="1">
              <a:buNone/>
            </a:pPr>
            <a:endParaRPr lang="is-IS" dirty="0"/>
          </a:p>
          <a:p>
            <a:endParaRPr lang="is-I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Faraldsfræði</a:t>
            </a:r>
          </a:p>
        </p:txBody>
      </p:sp>
      <p:sp>
        <p:nvSpPr>
          <p:cNvPr id="3" name="Content Placeholder 2"/>
          <p:cNvSpPr>
            <a:spLocks noGrp="1"/>
          </p:cNvSpPr>
          <p:nvPr>
            <p:ph idx="1"/>
          </p:nvPr>
        </p:nvSpPr>
        <p:spPr/>
        <p:txBody>
          <a:bodyPr>
            <a:normAutofit fontScale="47500" lnSpcReduction="20000"/>
          </a:bodyPr>
          <a:lstStyle/>
          <a:p>
            <a:pPr lvl="1">
              <a:buNone/>
            </a:pPr>
            <a:endParaRPr lang="is-IS" dirty="0"/>
          </a:p>
          <a:p>
            <a:r>
              <a:rPr lang="en-US" sz="7000" dirty="0" err="1"/>
              <a:t>Samantektarrannsóknir</a:t>
            </a:r>
            <a:endParaRPr lang="en-US" sz="7000" dirty="0"/>
          </a:p>
          <a:p>
            <a:pPr lvl="1"/>
            <a:r>
              <a:rPr lang="en-US" sz="5000" dirty="0" err="1"/>
              <a:t>Algengi</a:t>
            </a:r>
            <a:r>
              <a:rPr lang="en-US" sz="5000" dirty="0"/>
              <a:t> </a:t>
            </a:r>
            <a:r>
              <a:rPr lang="en-US" sz="5000" dirty="0" err="1"/>
              <a:t>starfrænnar</a:t>
            </a:r>
            <a:r>
              <a:rPr lang="en-US" sz="5000" dirty="0"/>
              <a:t> </a:t>
            </a:r>
            <a:r>
              <a:rPr lang="en-US" sz="5000" dirty="0" err="1"/>
              <a:t>hægðatregðu</a:t>
            </a:r>
            <a:r>
              <a:rPr lang="en-US" sz="5000" dirty="0"/>
              <a:t> </a:t>
            </a:r>
            <a:r>
              <a:rPr lang="en-US" sz="5000" dirty="0" err="1"/>
              <a:t>almennt</a:t>
            </a:r>
            <a:r>
              <a:rPr lang="en-US" sz="5000" dirty="0"/>
              <a:t> 12 </a:t>
            </a:r>
            <a:r>
              <a:rPr lang="en-US" sz="5000" dirty="0" err="1"/>
              <a:t>til</a:t>
            </a:r>
            <a:r>
              <a:rPr lang="en-US" sz="5000" dirty="0"/>
              <a:t> 14 % </a:t>
            </a:r>
            <a:r>
              <a:rPr lang="en-US" sz="5000" dirty="0" err="1"/>
              <a:t>fyrir</a:t>
            </a:r>
            <a:r>
              <a:rPr lang="en-US" sz="5000" dirty="0"/>
              <a:t> </a:t>
            </a:r>
            <a:r>
              <a:rPr lang="en-US" sz="5000" dirty="0" err="1"/>
              <a:t>allan</a:t>
            </a:r>
            <a:r>
              <a:rPr lang="en-US" sz="5000" dirty="0"/>
              <a:t> </a:t>
            </a:r>
            <a:r>
              <a:rPr lang="en-US" sz="5000" dirty="0" err="1"/>
              <a:t>aldur</a:t>
            </a:r>
            <a:endParaRPr lang="en-US" sz="5000" dirty="0"/>
          </a:p>
          <a:p>
            <a:pPr lvl="1"/>
            <a:r>
              <a:rPr lang="en-US" sz="5000" dirty="0" err="1"/>
              <a:t>Algengi</a:t>
            </a:r>
            <a:r>
              <a:rPr lang="en-US" sz="5000" dirty="0"/>
              <a:t> </a:t>
            </a:r>
            <a:r>
              <a:rPr lang="en-US" sz="5000" dirty="0" err="1"/>
              <a:t>starfrænnar</a:t>
            </a:r>
            <a:r>
              <a:rPr lang="en-US" sz="5000" dirty="0"/>
              <a:t> </a:t>
            </a:r>
            <a:r>
              <a:rPr lang="en-US" sz="5000" dirty="0" err="1"/>
              <a:t>hægðatregðu</a:t>
            </a:r>
            <a:r>
              <a:rPr lang="en-US" sz="5000" dirty="0"/>
              <a:t> á </a:t>
            </a:r>
            <a:r>
              <a:rPr lang="en-US" sz="5000" dirty="0" err="1"/>
              <a:t>fyrsta</a:t>
            </a:r>
            <a:r>
              <a:rPr lang="en-US" sz="5000" dirty="0"/>
              <a:t> </a:t>
            </a:r>
            <a:r>
              <a:rPr lang="en-US" sz="5000" dirty="0" err="1"/>
              <a:t>ári</a:t>
            </a:r>
            <a:r>
              <a:rPr lang="en-US" sz="5000" dirty="0"/>
              <a:t> </a:t>
            </a:r>
            <a:r>
              <a:rPr lang="en-US" sz="5000" dirty="0" err="1"/>
              <a:t>er</a:t>
            </a:r>
            <a:r>
              <a:rPr lang="en-US" sz="5000" dirty="0"/>
              <a:t> 2.9% og </a:t>
            </a:r>
            <a:r>
              <a:rPr lang="en-US" sz="5000" dirty="0" err="1"/>
              <a:t>eykst</a:t>
            </a:r>
            <a:r>
              <a:rPr lang="en-US" sz="5000" dirty="0"/>
              <a:t> í 10.1% á </a:t>
            </a:r>
            <a:r>
              <a:rPr lang="en-US" sz="5000" dirty="0" err="1"/>
              <a:t>öðru</a:t>
            </a:r>
            <a:r>
              <a:rPr lang="en-US" sz="5000" dirty="0"/>
              <a:t> </a:t>
            </a:r>
            <a:r>
              <a:rPr lang="en-US" sz="5000" dirty="0" err="1"/>
              <a:t>æviári</a:t>
            </a:r>
            <a:endParaRPr lang="en-US" sz="5000" dirty="0"/>
          </a:p>
          <a:p>
            <a:pPr lvl="1"/>
            <a:r>
              <a:rPr lang="en-US" sz="5000" dirty="0" err="1"/>
              <a:t>Algengi</a:t>
            </a:r>
            <a:r>
              <a:rPr lang="en-US" sz="5000" dirty="0"/>
              <a:t> í </a:t>
            </a:r>
            <a:r>
              <a:rPr lang="en-US" sz="5000" dirty="0" err="1"/>
              <a:t>hámarki</a:t>
            </a:r>
            <a:r>
              <a:rPr lang="en-US" sz="5000" dirty="0"/>
              <a:t> </a:t>
            </a:r>
            <a:r>
              <a:rPr lang="en-US" sz="5000" dirty="0" err="1"/>
              <a:t>meðal</a:t>
            </a:r>
            <a:r>
              <a:rPr lang="en-US" sz="5000" dirty="0"/>
              <a:t> </a:t>
            </a:r>
            <a:r>
              <a:rPr lang="en-US" sz="5000" dirty="0" err="1"/>
              <a:t>barna</a:t>
            </a:r>
            <a:r>
              <a:rPr lang="en-US" sz="5000" dirty="0"/>
              <a:t> </a:t>
            </a:r>
            <a:r>
              <a:rPr lang="en-US" sz="5000" dirty="0" err="1"/>
              <a:t>sem</a:t>
            </a:r>
            <a:r>
              <a:rPr lang="en-US" sz="5000" dirty="0"/>
              <a:t> </a:t>
            </a:r>
            <a:r>
              <a:rPr lang="en-US" sz="5000" dirty="0" err="1"/>
              <a:t>er</a:t>
            </a:r>
            <a:r>
              <a:rPr lang="en-US" sz="5000" dirty="0"/>
              <a:t> </a:t>
            </a:r>
            <a:r>
              <a:rPr lang="en-US" sz="5000" dirty="0" err="1"/>
              <a:t>verið</a:t>
            </a:r>
            <a:r>
              <a:rPr lang="en-US" sz="5000" dirty="0"/>
              <a:t> </a:t>
            </a:r>
            <a:r>
              <a:rPr lang="en-US" sz="5000" dirty="0" err="1"/>
              <a:t>að</a:t>
            </a:r>
            <a:r>
              <a:rPr lang="en-US" sz="5000" dirty="0"/>
              <a:t> </a:t>
            </a:r>
            <a:r>
              <a:rPr lang="en-US" sz="5000" dirty="0" err="1"/>
              <a:t>venja</a:t>
            </a:r>
            <a:r>
              <a:rPr lang="en-US" sz="5000" dirty="0"/>
              <a:t> </a:t>
            </a:r>
            <a:r>
              <a:rPr lang="en-US" sz="5000" dirty="0" err="1"/>
              <a:t>af</a:t>
            </a:r>
            <a:r>
              <a:rPr lang="en-US" sz="5000" dirty="0"/>
              <a:t> </a:t>
            </a:r>
            <a:r>
              <a:rPr lang="en-US" sz="5000" dirty="0" err="1"/>
              <a:t>bleiu</a:t>
            </a:r>
            <a:endParaRPr lang="en-US" sz="5000" dirty="0"/>
          </a:p>
          <a:p>
            <a:pPr marL="457200" lvl="1" indent="0">
              <a:buNone/>
            </a:pPr>
            <a:endParaRPr lang="en-US" sz="5000" dirty="0"/>
          </a:p>
          <a:p>
            <a:pPr lvl="1">
              <a:buNone/>
            </a:pPr>
            <a:endParaRPr lang="en-US" sz="4000" dirty="0"/>
          </a:p>
          <a:p>
            <a:pPr lvl="1">
              <a:buNone/>
            </a:pPr>
            <a:endParaRPr lang="en-US" sz="4000" dirty="0"/>
          </a:p>
          <a:p>
            <a:pPr marL="0" indent="0">
              <a:buNone/>
            </a:pPr>
            <a:r>
              <a:rPr lang="is-IS" sz="2300" dirty="0" err="1"/>
              <a:t>Croffie</a:t>
            </a:r>
            <a:r>
              <a:rPr lang="is-IS" sz="2300" dirty="0"/>
              <a:t> JM.  </a:t>
            </a:r>
            <a:r>
              <a:rPr lang="is-IS" sz="2300" dirty="0" err="1"/>
              <a:t>Pediatric</a:t>
            </a:r>
            <a:r>
              <a:rPr lang="is-IS" sz="2300" dirty="0"/>
              <a:t> </a:t>
            </a:r>
            <a:r>
              <a:rPr lang="is-IS" sz="2300" dirty="0" err="1"/>
              <a:t>Gastrointestinal</a:t>
            </a:r>
            <a:r>
              <a:rPr lang="is-IS" sz="2300" dirty="0"/>
              <a:t> </a:t>
            </a:r>
            <a:r>
              <a:rPr lang="is-IS" sz="2300" dirty="0" err="1"/>
              <a:t>Disease</a:t>
            </a:r>
            <a:r>
              <a:rPr lang="is-IS" sz="2300" dirty="0"/>
              <a:t>. </a:t>
            </a:r>
            <a:r>
              <a:rPr lang="is-IS" sz="2300" dirty="0" err="1"/>
              <a:t>Fourth</a:t>
            </a:r>
            <a:r>
              <a:rPr lang="is-IS" sz="2300" dirty="0"/>
              <a:t> </a:t>
            </a:r>
            <a:r>
              <a:rPr lang="is-IS" sz="2300" dirty="0" err="1"/>
              <a:t>ed</a:t>
            </a:r>
            <a:r>
              <a:rPr lang="is-IS" sz="2300" dirty="0"/>
              <a:t>; 2004. </a:t>
            </a:r>
          </a:p>
          <a:p>
            <a:pPr marL="0" indent="0">
              <a:buNone/>
            </a:pPr>
            <a:r>
              <a:rPr lang="en-US" sz="2300" dirty="0" err="1"/>
              <a:t>Mugie</a:t>
            </a:r>
            <a:r>
              <a:rPr lang="en-US" sz="2300" dirty="0"/>
              <a:t> SM, </a:t>
            </a:r>
            <a:r>
              <a:rPr lang="en-US" sz="2300" dirty="0" err="1"/>
              <a:t>Benninga</a:t>
            </a:r>
            <a:r>
              <a:rPr lang="en-US" sz="2300" dirty="0"/>
              <a:t> MA, Lorenzo CD. Epidemiology of constipation in children and adults: a systematic review. Best </a:t>
            </a:r>
            <a:r>
              <a:rPr lang="en-US" sz="2300" dirty="0" err="1"/>
              <a:t>Pract</a:t>
            </a:r>
            <a:r>
              <a:rPr lang="en-US" sz="2300" dirty="0"/>
              <a:t> Res </a:t>
            </a:r>
            <a:r>
              <a:rPr lang="en-US" sz="2300" dirty="0" err="1"/>
              <a:t>Clin</a:t>
            </a:r>
            <a:r>
              <a:rPr lang="en-US" sz="2300" dirty="0"/>
              <a:t> </a:t>
            </a:r>
            <a:r>
              <a:rPr lang="en-US" sz="2300" dirty="0" err="1"/>
              <a:t>Gastroenterol</a:t>
            </a:r>
            <a:r>
              <a:rPr lang="en-US" sz="2300" dirty="0"/>
              <a:t>, 25 (2011).</a:t>
            </a:r>
            <a:endParaRPr lang="is-IS" sz="2300" dirty="0"/>
          </a:p>
          <a:p>
            <a:pPr marL="0" indent="0">
              <a:buNone/>
            </a:pPr>
            <a:r>
              <a:rPr lang="is-IS" sz="2300" dirty="0" err="1"/>
              <a:t>Turco</a:t>
            </a:r>
            <a:r>
              <a:rPr lang="is-IS" sz="2300" dirty="0"/>
              <a:t> R, </a:t>
            </a:r>
            <a:r>
              <a:rPr lang="is-IS" sz="2300" dirty="0" err="1"/>
              <a:t>Miele</a:t>
            </a:r>
            <a:r>
              <a:rPr lang="is-IS" sz="2300" dirty="0"/>
              <a:t> E, </a:t>
            </a:r>
            <a:r>
              <a:rPr lang="is-IS" sz="2300" dirty="0" err="1"/>
              <a:t>Russo</a:t>
            </a:r>
            <a:r>
              <a:rPr lang="is-IS" sz="2300" dirty="0"/>
              <a:t> M, </a:t>
            </a:r>
            <a:r>
              <a:rPr lang="is-IS" sz="2300" i="1" dirty="0"/>
              <a:t>et </a:t>
            </a:r>
            <a:r>
              <a:rPr lang="is-IS" sz="2300" i="1" dirty="0" err="1"/>
              <a:t>al.</a:t>
            </a:r>
            <a:r>
              <a:rPr lang="is-IS" sz="2300" dirty="0" err="1"/>
              <a:t>Early-life</a:t>
            </a:r>
            <a:r>
              <a:rPr lang="is-IS" sz="2300" dirty="0"/>
              <a:t> </a:t>
            </a:r>
            <a:r>
              <a:rPr lang="is-IS" sz="2300" dirty="0" err="1"/>
              <a:t>factors</a:t>
            </a:r>
            <a:r>
              <a:rPr lang="is-IS" sz="2300" dirty="0"/>
              <a:t> </a:t>
            </a:r>
            <a:r>
              <a:rPr lang="is-IS" sz="2300" dirty="0" err="1"/>
              <a:t>associated</a:t>
            </a:r>
            <a:r>
              <a:rPr lang="is-IS" sz="2300" dirty="0"/>
              <a:t> </a:t>
            </a:r>
            <a:r>
              <a:rPr lang="is-IS" sz="2300" dirty="0" err="1"/>
              <a:t>with</a:t>
            </a:r>
            <a:r>
              <a:rPr lang="is-IS" sz="2300" dirty="0"/>
              <a:t> </a:t>
            </a:r>
            <a:r>
              <a:rPr lang="is-IS" sz="2300" dirty="0" err="1"/>
              <a:t>pediatric</a:t>
            </a:r>
            <a:r>
              <a:rPr lang="is-IS" sz="2300" dirty="0"/>
              <a:t> </a:t>
            </a:r>
            <a:r>
              <a:rPr lang="is-IS" sz="2300" dirty="0" err="1"/>
              <a:t>functional</a:t>
            </a:r>
            <a:r>
              <a:rPr lang="is-IS" sz="2300" dirty="0"/>
              <a:t> </a:t>
            </a:r>
            <a:r>
              <a:rPr lang="is-IS" sz="2300" dirty="0" err="1"/>
              <a:t>constipation</a:t>
            </a:r>
            <a:r>
              <a:rPr lang="is-IS" sz="2300" dirty="0"/>
              <a:t>. J </a:t>
            </a:r>
            <a:r>
              <a:rPr lang="is-IS" sz="2300" dirty="0" err="1"/>
              <a:t>Pediatr</a:t>
            </a:r>
            <a:r>
              <a:rPr lang="is-IS" sz="2300" dirty="0"/>
              <a:t> </a:t>
            </a:r>
            <a:r>
              <a:rPr lang="is-IS" sz="2300" dirty="0" err="1"/>
              <a:t>Gastroenterol</a:t>
            </a:r>
            <a:r>
              <a:rPr lang="is-IS" sz="2300" dirty="0"/>
              <a:t> </a:t>
            </a:r>
            <a:r>
              <a:rPr lang="is-IS" sz="2300" dirty="0" err="1"/>
              <a:t>Nutr</a:t>
            </a:r>
            <a:r>
              <a:rPr lang="is-IS" sz="2300" dirty="0"/>
              <a:t>, 58 (2014).</a:t>
            </a:r>
          </a:p>
          <a:p>
            <a:pPr>
              <a:buNone/>
            </a:pPr>
            <a:endParaRPr lang="is-I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Faraldsfræði</a:t>
            </a:r>
            <a:endParaRPr lang="en-US" dirty="0"/>
          </a:p>
        </p:txBody>
      </p:sp>
      <p:sp>
        <p:nvSpPr>
          <p:cNvPr id="3" name="Content Placeholder 2"/>
          <p:cNvSpPr>
            <a:spLocks noGrp="1"/>
          </p:cNvSpPr>
          <p:nvPr>
            <p:ph idx="1"/>
          </p:nvPr>
        </p:nvSpPr>
        <p:spPr/>
        <p:txBody>
          <a:bodyPr>
            <a:normAutofit/>
          </a:bodyPr>
          <a:lstStyle/>
          <a:p>
            <a:r>
              <a:rPr lang="en-US" sz="2800" dirty="0" err="1"/>
              <a:t>Starfr</a:t>
            </a:r>
            <a:r>
              <a:rPr lang="is-IS" sz="2800" dirty="0" err="1"/>
              <a:t>ænn</a:t>
            </a:r>
            <a:r>
              <a:rPr lang="is-IS" sz="2800" dirty="0"/>
              <a:t> </a:t>
            </a:r>
            <a:r>
              <a:rPr lang="is-IS" sz="2800" dirty="0" err="1"/>
              <a:t>kvilli</a:t>
            </a:r>
            <a:r>
              <a:rPr lang="is-IS" sz="2800" dirty="0"/>
              <a:t> í yfir 90</a:t>
            </a:r>
            <a:r>
              <a:rPr lang="en-US" sz="2800" dirty="0"/>
              <a:t>-</a:t>
            </a:r>
            <a:r>
              <a:rPr lang="is-IS" sz="2800" dirty="0"/>
              <a:t>95% tilfella</a:t>
            </a:r>
          </a:p>
          <a:p>
            <a:pPr>
              <a:buNone/>
            </a:pPr>
            <a:endParaRPr lang="en-US" sz="2400" dirty="0"/>
          </a:p>
          <a:p>
            <a:r>
              <a:rPr lang="is-IS" sz="2800" dirty="0"/>
              <a:t>Jöfn dreifing meðal barna</a:t>
            </a:r>
          </a:p>
          <a:p>
            <a:pPr lvl="1"/>
            <a:r>
              <a:rPr lang="is-IS" sz="2000" dirty="0"/>
              <a:t>óháð kyni, félagslegum bakgrunni, fjölskyldustærð, röð í barnahóp, aldri foreldra</a:t>
            </a:r>
          </a:p>
          <a:p>
            <a:pPr>
              <a:buNone/>
            </a:pPr>
            <a:endParaRPr lang="is-IS" sz="2400" dirty="0"/>
          </a:p>
          <a:p>
            <a:r>
              <a:rPr lang="is-IS" sz="2800" dirty="0"/>
              <a:t>Drengir hafa hærri tíðni </a:t>
            </a:r>
            <a:r>
              <a:rPr lang="is-IS" sz="2800" dirty="0" err="1"/>
              <a:t>encopresis</a:t>
            </a:r>
            <a:endParaRPr lang="en-US" sz="2800" dirty="0"/>
          </a:p>
          <a:p>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dirty="0"/>
              <a:t>Undirliggjandi sjúkdómar</a:t>
            </a:r>
          </a:p>
        </p:txBody>
      </p:sp>
      <p:sp>
        <p:nvSpPr>
          <p:cNvPr id="3" name="Content Placeholder 2"/>
          <p:cNvSpPr>
            <a:spLocks noGrp="1"/>
          </p:cNvSpPr>
          <p:nvPr>
            <p:ph idx="1"/>
          </p:nvPr>
        </p:nvSpPr>
        <p:spPr>
          <a:xfrm>
            <a:off x="457200" y="1600200"/>
            <a:ext cx="8229600" cy="4781128"/>
          </a:xfrm>
        </p:spPr>
        <p:txBody>
          <a:bodyPr>
            <a:normAutofit fontScale="70000" lnSpcReduction="20000"/>
          </a:bodyPr>
          <a:lstStyle/>
          <a:p>
            <a:r>
              <a:rPr lang="is-IS" dirty="0">
                <a:solidFill>
                  <a:schemeClr val="accent5">
                    <a:lumMod val="75000"/>
                  </a:schemeClr>
                </a:solidFill>
              </a:rPr>
              <a:t>Meðfædd missmíð á ristli eða endaþarmi</a:t>
            </a:r>
          </a:p>
          <a:p>
            <a:pPr lvl="1"/>
            <a:r>
              <a:rPr lang="is-IS" dirty="0" err="1"/>
              <a:t>Hirschsprung</a:t>
            </a:r>
            <a:r>
              <a:rPr lang="is-IS" dirty="0"/>
              <a:t>‘s sjúkdómur (</a:t>
            </a:r>
            <a:r>
              <a:rPr lang="is-IS" dirty="0" err="1"/>
              <a:t>ítaugun</a:t>
            </a:r>
            <a:r>
              <a:rPr lang="is-IS" dirty="0"/>
              <a:t>)</a:t>
            </a:r>
          </a:p>
          <a:p>
            <a:pPr lvl="1"/>
            <a:r>
              <a:rPr lang="is-IS" dirty="0"/>
              <a:t>Anal </a:t>
            </a:r>
            <a:r>
              <a:rPr lang="is-IS" dirty="0" err="1"/>
              <a:t>stenosis</a:t>
            </a:r>
            <a:r>
              <a:rPr lang="is-IS" dirty="0"/>
              <a:t>, anal </a:t>
            </a:r>
            <a:r>
              <a:rPr lang="is-IS" dirty="0" err="1"/>
              <a:t>atresia</a:t>
            </a:r>
            <a:r>
              <a:rPr lang="is-IS" dirty="0"/>
              <a:t>, </a:t>
            </a:r>
            <a:r>
              <a:rPr lang="is-IS" dirty="0" err="1"/>
              <a:t>ectopic</a:t>
            </a:r>
            <a:r>
              <a:rPr lang="is-IS" dirty="0"/>
              <a:t> </a:t>
            </a:r>
            <a:r>
              <a:rPr lang="is-IS" dirty="0" err="1"/>
              <a:t>anus</a:t>
            </a:r>
            <a:endParaRPr lang="is-IS" dirty="0"/>
          </a:p>
          <a:p>
            <a:r>
              <a:rPr lang="is-IS" dirty="0">
                <a:solidFill>
                  <a:schemeClr val="accent5">
                    <a:lumMod val="75000"/>
                  </a:schemeClr>
                </a:solidFill>
              </a:rPr>
              <a:t>Áunnin þrengsli í ristli eða endaþarmi (NEC, IBD)</a:t>
            </a:r>
          </a:p>
          <a:p>
            <a:r>
              <a:rPr lang="is-IS" dirty="0">
                <a:solidFill>
                  <a:schemeClr val="accent5">
                    <a:lumMod val="75000"/>
                  </a:schemeClr>
                </a:solidFill>
              </a:rPr>
              <a:t>Meðfæddir gallar á mænu</a:t>
            </a:r>
          </a:p>
          <a:p>
            <a:pPr lvl="1"/>
            <a:r>
              <a:rPr lang="is-IS" dirty="0" err="1"/>
              <a:t>Spina</a:t>
            </a:r>
            <a:r>
              <a:rPr lang="is-IS" dirty="0"/>
              <a:t> </a:t>
            </a:r>
            <a:r>
              <a:rPr lang="is-IS" dirty="0" err="1"/>
              <a:t>bifida</a:t>
            </a:r>
            <a:r>
              <a:rPr lang="is-IS" dirty="0"/>
              <a:t>, </a:t>
            </a:r>
            <a:r>
              <a:rPr lang="is-IS" dirty="0" err="1"/>
              <a:t>meningomyelocele</a:t>
            </a:r>
            <a:r>
              <a:rPr lang="is-IS" dirty="0"/>
              <a:t>, </a:t>
            </a:r>
            <a:r>
              <a:rPr lang="is-IS" dirty="0" err="1"/>
              <a:t>sacral</a:t>
            </a:r>
            <a:r>
              <a:rPr lang="is-IS" dirty="0"/>
              <a:t> </a:t>
            </a:r>
            <a:r>
              <a:rPr lang="is-IS" dirty="0" err="1"/>
              <a:t>agenesis</a:t>
            </a:r>
            <a:r>
              <a:rPr lang="is-IS" dirty="0"/>
              <a:t>, </a:t>
            </a:r>
            <a:r>
              <a:rPr lang="is-IS" dirty="0" err="1"/>
              <a:t>tjóðurmæna</a:t>
            </a:r>
            <a:endParaRPr lang="is-IS" dirty="0"/>
          </a:p>
          <a:p>
            <a:r>
              <a:rPr lang="is-IS" dirty="0">
                <a:solidFill>
                  <a:schemeClr val="accent5">
                    <a:lumMod val="75000"/>
                  </a:schemeClr>
                </a:solidFill>
              </a:rPr>
              <a:t>Taugasjúkdómar</a:t>
            </a:r>
          </a:p>
          <a:p>
            <a:r>
              <a:rPr lang="is-IS" dirty="0">
                <a:solidFill>
                  <a:schemeClr val="accent5">
                    <a:lumMod val="75000"/>
                  </a:schemeClr>
                </a:solidFill>
              </a:rPr>
              <a:t>Efnaskiptasjúkdómar</a:t>
            </a:r>
          </a:p>
          <a:p>
            <a:pPr lvl="1"/>
            <a:r>
              <a:rPr lang="is-IS" dirty="0"/>
              <a:t>Skjaldkirtilssjúkdómar</a:t>
            </a:r>
          </a:p>
          <a:p>
            <a:pPr lvl="1"/>
            <a:r>
              <a:rPr lang="is-IS" dirty="0"/>
              <a:t>Hypercalcemia</a:t>
            </a:r>
          </a:p>
          <a:p>
            <a:r>
              <a:rPr lang="is-IS" dirty="0" err="1">
                <a:solidFill>
                  <a:schemeClr val="accent5">
                    <a:lumMod val="75000"/>
                  </a:schemeClr>
                </a:solidFill>
              </a:rPr>
              <a:t>System</a:t>
            </a:r>
            <a:r>
              <a:rPr lang="is-IS" dirty="0">
                <a:solidFill>
                  <a:schemeClr val="accent5">
                    <a:lumMod val="75000"/>
                  </a:schemeClr>
                </a:solidFill>
              </a:rPr>
              <a:t> sjúkdómar</a:t>
            </a:r>
          </a:p>
          <a:p>
            <a:pPr lvl="1"/>
            <a:r>
              <a:rPr lang="is-IS" dirty="0" err="1"/>
              <a:t>Cystic</a:t>
            </a:r>
            <a:r>
              <a:rPr lang="is-IS" dirty="0"/>
              <a:t> </a:t>
            </a:r>
            <a:r>
              <a:rPr lang="is-IS" dirty="0" err="1"/>
              <a:t>fibrosis</a:t>
            </a:r>
            <a:endParaRPr lang="is-IS" dirty="0"/>
          </a:p>
          <a:p>
            <a:pPr lvl="1"/>
            <a:r>
              <a:rPr lang="is-IS" dirty="0" err="1"/>
              <a:t>Celiac</a:t>
            </a:r>
            <a:r>
              <a:rPr lang="is-IS" dirty="0"/>
              <a:t> sjúkdómur</a:t>
            </a:r>
          </a:p>
          <a:p>
            <a:r>
              <a:rPr lang="is-IS" dirty="0">
                <a:solidFill>
                  <a:schemeClr val="accent5">
                    <a:lumMod val="75000"/>
                  </a:schemeClr>
                </a:solidFill>
              </a:rPr>
              <a:t>Lyf</a:t>
            </a:r>
          </a:p>
          <a:p>
            <a:pPr>
              <a:buNone/>
            </a:pPr>
            <a:r>
              <a:rPr lang="is-IS" sz="1900" dirty="0"/>
              <a:t>				</a:t>
            </a:r>
            <a:endParaRPr lang="is-IS" sz="1600" dirty="0"/>
          </a:p>
          <a:p>
            <a:endParaRPr lang="is-IS" dirty="0"/>
          </a:p>
        </p:txBody>
      </p:sp>
      <p:pic>
        <p:nvPicPr>
          <p:cNvPr id="4" name="Picture 2" descr="Sjá upprunalegu myndina">
            <a:extLst>
              <a:ext uri="{FF2B5EF4-FFF2-40B4-BE49-F238E27FC236}">
                <a16:creationId xmlns:a16="http://schemas.microsoft.com/office/drawing/2014/main" xmlns="" id="{6FD72845-B4FE-4856-A7AD-E3F6BFFF845B}"/>
              </a:ext>
            </a:extLst>
          </p:cNvPr>
          <p:cNvPicPr>
            <a:picLocks noChangeAspect="1" noChangeArrowheads="1"/>
          </p:cNvPicPr>
          <p:nvPr/>
        </p:nvPicPr>
        <p:blipFill>
          <a:blip r:embed="rId3" cstate="print"/>
          <a:srcRect/>
          <a:stretch>
            <a:fillRect/>
          </a:stretch>
        </p:blipFill>
        <p:spPr bwMode="auto">
          <a:xfrm>
            <a:off x="7072330" y="4000504"/>
            <a:ext cx="1928794" cy="2723004"/>
          </a:xfrm>
          <a:prstGeom prst="ellipse">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377425-C97A-4B9A-8AD4-0552B05CE7B1}"/>
              </a:ext>
            </a:extLst>
          </p:cNvPr>
          <p:cNvSpPr>
            <a:spLocks noGrp="1"/>
          </p:cNvSpPr>
          <p:nvPr>
            <p:ph type="title"/>
          </p:nvPr>
        </p:nvSpPr>
        <p:spPr/>
        <p:txBody>
          <a:bodyPr/>
          <a:lstStyle/>
          <a:p>
            <a:r>
              <a:rPr lang="is-IS" sz="2800" dirty="0"/>
              <a:t>Almenn líðan barna með kviðverki</a:t>
            </a:r>
            <a:endParaRPr lang="en-US" sz="2800" dirty="0"/>
          </a:p>
        </p:txBody>
      </p:sp>
      <p:sp>
        <p:nvSpPr>
          <p:cNvPr id="3" name="Content Placeholder 2">
            <a:extLst>
              <a:ext uri="{FF2B5EF4-FFF2-40B4-BE49-F238E27FC236}">
                <a16:creationId xmlns:a16="http://schemas.microsoft.com/office/drawing/2014/main" xmlns="" id="{5E0AF599-883E-4EF7-BD31-CA63DB0D4F70}"/>
              </a:ext>
            </a:extLst>
          </p:cNvPr>
          <p:cNvSpPr>
            <a:spLocks noGrp="1"/>
          </p:cNvSpPr>
          <p:nvPr>
            <p:ph idx="1"/>
          </p:nvPr>
        </p:nvSpPr>
        <p:spPr/>
        <p:txBody>
          <a:bodyPr/>
          <a:lstStyle/>
          <a:p>
            <a:r>
              <a:rPr lang="is-IS" dirty="0"/>
              <a:t>Kviðverkir oft tengdir kvíða og þunglyndi</a:t>
            </a:r>
          </a:p>
          <a:p>
            <a:pPr marL="0" indent="0">
              <a:buNone/>
            </a:pPr>
            <a:endParaRPr lang="is-IS" dirty="0"/>
          </a:p>
          <a:p>
            <a:r>
              <a:rPr lang="is-IS" dirty="0"/>
              <a:t>Kviðverkir draga verulega úr lífsgæðum</a:t>
            </a:r>
          </a:p>
          <a:p>
            <a:pPr lvl="1"/>
            <a:r>
              <a:rPr lang="is-IS" dirty="0"/>
              <a:t>Svipar til áhrifa bólgusjúkdóma í </a:t>
            </a:r>
            <a:r>
              <a:rPr lang="is-IS" dirty="0" err="1"/>
              <a:t>þörmum</a:t>
            </a:r>
            <a:r>
              <a:rPr lang="is-IS" dirty="0"/>
              <a:t> og ristli á lífsgæði barna</a:t>
            </a:r>
            <a:endParaRPr lang="en-US" dirty="0"/>
          </a:p>
        </p:txBody>
      </p:sp>
    </p:spTree>
    <p:extLst>
      <p:ext uri="{BB962C8B-B14F-4D97-AF65-F5344CB8AC3E}">
        <p14:creationId xmlns:p14="http://schemas.microsoft.com/office/powerpoint/2010/main" xmlns="" val="30182604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is-IS" sz="4400" dirty="0" err="1">
                <a:latin typeface="+mj-lt"/>
              </a:rPr>
              <a:t>Hirschsprung</a:t>
            </a:r>
            <a:r>
              <a:rPr lang="is-IS" sz="4400" dirty="0">
                <a:latin typeface="+mj-lt"/>
              </a:rPr>
              <a:t>‘s sjúkdómur </a:t>
            </a:r>
            <a:br>
              <a:rPr lang="is-IS" sz="4400" dirty="0">
                <a:latin typeface="+mj-lt"/>
              </a:rPr>
            </a:br>
            <a:endParaRPr lang="is-IS" sz="4400" dirty="0">
              <a:latin typeface="+mj-lt"/>
            </a:endParaRPr>
          </a:p>
        </p:txBody>
      </p:sp>
      <p:sp>
        <p:nvSpPr>
          <p:cNvPr id="3" name="Content Placeholder 2"/>
          <p:cNvSpPr>
            <a:spLocks noGrp="1"/>
          </p:cNvSpPr>
          <p:nvPr>
            <p:ph idx="1"/>
          </p:nvPr>
        </p:nvSpPr>
        <p:spPr/>
        <p:txBody>
          <a:bodyPr>
            <a:normAutofit fontScale="47500" lnSpcReduction="20000"/>
          </a:bodyPr>
          <a:lstStyle/>
          <a:p>
            <a:r>
              <a:rPr lang="is-IS" sz="3800" dirty="0" err="1"/>
              <a:t>Segmental</a:t>
            </a:r>
            <a:r>
              <a:rPr lang="is-IS" sz="3800" dirty="0"/>
              <a:t> </a:t>
            </a:r>
            <a:r>
              <a:rPr lang="is-IS" sz="3800" dirty="0" err="1"/>
              <a:t>colonic</a:t>
            </a:r>
            <a:r>
              <a:rPr lang="is-IS" sz="3800" dirty="0"/>
              <a:t> </a:t>
            </a:r>
            <a:r>
              <a:rPr lang="is-IS" sz="3800" dirty="0" err="1"/>
              <a:t>aganglionosis</a:t>
            </a:r>
            <a:r>
              <a:rPr lang="is-IS" sz="3800" dirty="0"/>
              <a:t> </a:t>
            </a:r>
          </a:p>
          <a:p>
            <a:pPr lvl="1"/>
            <a:r>
              <a:rPr lang="is-IS" sz="3800" dirty="0" err="1"/>
              <a:t>Ganglion</a:t>
            </a:r>
            <a:r>
              <a:rPr lang="is-IS" sz="3800" dirty="0"/>
              <a:t> frumur ekki til staðar í </a:t>
            </a:r>
            <a:r>
              <a:rPr lang="is-IS" sz="3800" dirty="0" err="1"/>
              <a:t>su</a:t>
            </a:r>
            <a:r>
              <a:rPr lang="en-US" sz="3800" dirty="0" err="1"/>
              <a:t>bmucosal</a:t>
            </a:r>
            <a:r>
              <a:rPr lang="en-US" sz="3800" dirty="0"/>
              <a:t> (Meissner) og myenteric (Auerbach) plexus í distal colon (og </a:t>
            </a:r>
            <a:r>
              <a:rPr lang="en-US" sz="3800" dirty="0" err="1"/>
              <a:t>meira</a:t>
            </a:r>
            <a:r>
              <a:rPr lang="en-US" sz="3800" dirty="0"/>
              <a:t> </a:t>
            </a:r>
            <a:r>
              <a:rPr lang="en-US" sz="3800" dirty="0" err="1"/>
              <a:t>proximalt</a:t>
            </a:r>
            <a:r>
              <a:rPr lang="en-US" sz="3800" dirty="0"/>
              <a:t>)</a:t>
            </a:r>
          </a:p>
          <a:p>
            <a:pPr lvl="1"/>
            <a:r>
              <a:rPr lang="en-US" sz="3800" dirty="0" err="1"/>
              <a:t>Slaknar</a:t>
            </a:r>
            <a:r>
              <a:rPr lang="en-US" sz="3800" dirty="0"/>
              <a:t> ekki á </a:t>
            </a:r>
            <a:r>
              <a:rPr lang="en-US" sz="3800" dirty="0" err="1"/>
              <a:t>samdrætti</a:t>
            </a:r>
            <a:endParaRPr lang="en-US" sz="3800" dirty="0"/>
          </a:p>
          <a:p>
            <a:r>
              <a:rPr lang="en-US" sz="3800" dirty="0" err="1"/>
              <a:t>Nýgengi</a:t>
            </a:r>
            <a:r>
              <a:rPr lang="en-US" sz="3800" dirty="0"/>
              <a:t> 1 </a:t>
            </a:r>
            <a:r>
              <a:rPr lang="en-US" sz="3800" dirty="0" err="1"/>
              <a:t>af</a:t>
            </a:r>
            <a:r>
              <a:rPr lang="en-US" sz="3800" dirty="0"/>
              <a:t> </a:t>
            </a:r>
            <a:r>
              <a:rPr lang="en-US" sz="3800" dirty="0" err="1"/>
              <a:t>hverjum</a:t>
            </a:r>
            <a:r>
              <a:rPr lang="en-US" sz="3800" dirty="0"/>
              <a:t> 5000 </a:t>
            </a:r>
            <a:r>
              <a:rPr lang="en-US" sz="3800" dirty="0" err="1"/>
              <a:t>lifandi</a:t>
            </a:r>
            <a:r>
              <a:rPr lang="en-US" sz="3800" dirty="0"/>
              <a:t> </a:t>
            </a:r>
            <a:r>
              <a:rPr lang="en-US" sz="3800" dirty="0" err="1"/>
              <a:t>fæðingum</a:t>
            </a:r>
            <a:endParaRPr lang="en-US" sz="3800" dirty="0"/>
          </a:p>
          <a:p>
            <a:pPr lvl="1"/>
            <a:r>
              <a:rPr lang="en-US" sz="3800" dirty="0" err="1"/>
              <a:t>Drengir:stúlkur</a:t>
            </a:r>
            <a:r>
              <a:rPr lang="en-US" sz="3800" dirty="0"/>
              <a:t> 4:1</a:t>
            </a:r>
          </a:p>
          <a:p>
            <a:r>
              <a:rPr lang="en-US" sz="3800" dirty="0" err="1"/>
              <a:t>Tengsl</a:t>
            </a:r>
            <a:r>
              <a:rPr lang="en-US" sz="3800" dirty="0"/>
              <a:t> </a:t>
            </a:r>
            <a:r>
              <a:rPr lang="en-US" sz="3800" dirty="0" err="1"/>
              <a:t>við</a:t>
            </a:r>
            <a:r>
              <a:rPr lang="en-US" sz="3800" dirty="0"/>
              <a:t> trisomy 21 og </a:t>
            </a:r>
            <a:r>
              <a:rPr lang="en-US" sz="3800" dirty="0" err="1"/>
              <a:t>önnur</a:t>
            </a:r>
            <a:r>
              <a:rPr lang="en-US" sz="3800" dirty="0"/>
              <a:t> </a:t>
            </a:r>
            <a:r>
              <a:rPr lang="en-US" sz="3800" dirty="0" err="1"/>
              <a:t>litningafrávik</a:t>
            </a:r>
            <a:endParaRPr lang="en-US" sz="3800" dirty="0"/>
          </a:p>
          <a:p>
            <a:r>
              <a:rPr lang="is-IS" sz="3800" dirty="0"/>
              <a:t>Mismunandi birting:</a:t>
            </a:r>
          </a:p>
          <a:p>
            <a:r>
              <a:rPr lang="is-IS" sz="3800" dirty="0"/>
              <a:t>– Alvarleg veikindi, </a:t>
            </a:r>
            <a:r>
              <a:rPr lang="is-IS" sz="3800" dirty="0" err="1"/>
              <a:t>enterocolitis</a:t>
            </a:r>
            <a:r>
              <a:rPr lang="is-IS" sz="3800" dirty="0"/>
              <a:t> hjá ungbarni</a:t>
            </a:r>
          </a:p>
          <a:p>
            <a:r>
              <a:rPr lang="is-IS" sz="3800" dirty="0"/>
              <a:t>– Þensla á kvið, erfiðleikar við inntöku, merki um </a:t>
            </a:r>
            <a:r>
              <a:rPr lang="is-IS" sz="3800" dirty="0" err="1"/>
              <a:t>obstruction</a:t>
            </a:r>
            <a:endParaRPr lang="is-IS" sz="3800" dirty="0"/>
          </a:p>
          <a:p>
            <a:r>
              <a:rPr lang="is-IS" sz="3800" dirty="0"/>
              <a:t>– </a:t>
            </a:r>
            <a:r>
              <a:rPr lang="is-IS" sz="3800" dirty="0" err="1"/>
              <a:t>Fecal</a:t>
            </a:r>
            <a:r>
              <a:rPr lang="is-IS" sz="3800" dirty="0"/>
              <a:t> </a:t>
            </a:r>
            <a:r>
              <a:rPr lang="is-IS" sz="3800" dirty="0" err="1"/>
              <a:t>impaction</a:t>
            </a:r>
            <a:r>
              <a:rPr lang="is-IS" sz="3800" dirty="0"/>
              <a:t>, vanþrif</a:t>
            </a:r>
          </a:p>
          <a:p>
            <a:r>
              <a:rPr lang="en-US" sz="3800" dirty="0" err="1"/>
              <a:t>Skoðun</a:t>
            </a:r>
            <a:r>
              <a:rPr lang="en-US" sz="3800" dirty="0"/>
              <a:t> </a:t>
            </a:r>
            <a:r>
              <a:rPr lang="en-US" sz="3800" dirty="0" err="1"/>
              <a:t>leiðir</a:t>
            </a:r>
            <a:r>
              <a:rPr lang="en-US" sz="3800" dirty="0"/>
              <a:t> í </a:t>
            </a:r>
            <a:r>
              <a:rPr lang="en-US" sz="3800" dirty="0" err="1"/>
              <a:t>ljós</a:t>
            </a:r>
            <a:r>
              <a:rPr lang="en-US" sz="3800" dirty="0"/>
              <a:t> </a:t>
            </a:r>
            <a:r>
              <a:rPr lang="en-US" sz="3800" dirty="0" err="1"/>
              <a:t>tóma</a:t>
            </a:r>
            <a:r>
              <a:rPr lang="en-US" sz="3800" dirty="0"/>
              <a:t> rectal </a:t>
            </a:r>
            <a:r>
              <a:rPr lang="en-US" sz="3800" dirty="0" err="1"/>
              <a:t>ampulla</a:t>
            </a:r>
            <a:r>
              <a:rPr lang="en-US" sz="3800" dirty="0"/>
              <a:t> en </a:t>
            </a:r>
            <a:r>
              <a:rPr lang="en-US" sz="3800" dirty="0" err="1"/>
              <a:t>síðan</a:t>
            </a:r>
            <a:r>
              <a:rPr lang="en-US" sz="3800" dirty="0"/>
              <a:t> </a:t>
            </a:r>
            <a:r>
              <a:rPr lang="en-US" sz="3800" dirty="0" err="1"/>
              <a:t>losnar</a:t>
            </a:r>
            <a:r>
              <a:rPr lang="en-US" sz="3800" dirty="0"/>
              <a:t> loft </a:t>
            </a:r>
            <a:r>
              <a:rPr lang="en-US" sz="3800" dirty="0" err="1"/>
              <a:t>eða</a:t>
            </a:r>
            <a:r>
              <a:rPr lang="en-US" sz="3800" dirty="0"/>
              <a:t> </a:t>
            </a:r>
            <a:r>
              <a:rPr lang="en-US" sz="3800" dirty="0" err="1"/>
              <a:t>fljótandi</a:t>
            </a:r>
            <a:r>
              <a:rPr lang="en-US" sz="3800" dirty="0"/>
              <a:t> </a:t>
            </a:r>
            <a:r>
              <a:rPr lang="en-US" sz="3800" dirty="0" err="1"/>
              <a:t>hægðir</a:t>
            </a:r>
            <a:r>
              <a:rPr lang="en-US" sz="3800" dirty="0"/>
              <a:t>  </a:t>
            </a:r>
            <a:r>
              <a:rPr lang="en-US" sz="3800" dirty="0" err="1"/>
              <a:t>undir</a:t>
            </a:r>
            <a:r>
              <a:rPr lang="en-US" sz="3800" dirty="0"/>
              <a:t> </a:t>
            </a:r>
            <a:r>
              <a:rPr lang="en-US" sz="3800" dirty="0" err="1"/>
              <a:t>þrýstingi</a:t>
            </a:r>
            <a:endParaRPr lang="en-US" sz="3800" dirty="0"/>
          </a:p>
          <a:p>
            <a:r>
              <a:rPr lang="en-US" sz="3800" dirty="0" err="1"/>
              <a:t>Stutt</a:t>
            </a:r>
            <a:r>
              <a:rPr lang="en-US" sz="3800" dirty="0"/>
              <a:t> segment </a:t>
            </a:r>
            <a:r>
              <a:rPr lang="en-US" sz="3800" dirty="0" err="1"/>
              <a:t>eða</a:t>
            </a:r>
            <a:r>
              <a:rPr lang="en-US" sz="3800" dirty="0"/>
              <a:t> ultra short segment </a:t>
            </a:r>
            <a:r>
              <a:rPr lang="en-US" sz="3800" dirty="0" err="1"/>
              <a:t>Hirschprung´s</a:t>
            </a:r>
            <a:r>
              <a:rPr lang="en-US" sz="3800" dirty="0"/>
              <a:t> </a:t>
            </a:r>
            <a:r>
              <a:rPr lang="en-US" sz="3800" dirty="0" err="1"/>
              <a:t>sjúkdómur</a:t>
            </a:r>
            <a:r>
              <a:rPr lang="en-US" sz="3800" dirty="0"/>
              <a:t> oft </a:t>
            </a:r>
            <a:r>
              <a:rPr lang="en-US" sz="3800" dirty="0" err="1"/>
              <a:t>ekki</a:t>
            </a:r>
            <a:r>
              <a:rPr lang="en-US" sz="3800" dirty="0"/>
              <a:t> </a:t>
            </a:r>
            <a:r>
              <a:rPr lang="en-US" sz="3800" dirty="0" err="1"/>
              <a:t>greindur</a:t>
            </a:r>
            <a:r>
              <a:rPr lang="en-US" sz="3800" dirty="0"/>
              <a:t> </a:t>
            </a:r>
            <a:r>
              <a:rPr lang="en-US" sz="3800" dirty="0" err="1"/>
              <a:t>fyrr</a:t>
            </a:r>
            <a:r>
              <a:rPr lang="en-US" sz="3800" dirty="0"/>
              <a:t> en </a:t>
            </a:r>
            <a:r>
              <a:rPr lang="en-US" sz="3800" dirty="0" err="1"/>
              <a:t>seinna</a:t>
            </a:r>
            <a:r>
              <a:rPr lang="en-US" sz="3800" dirty="0"/>
              <a:t> á </a:t>
            </a:r>
            <a:r>
              <a:rPr lang="en-US" sz="3800" dirty="0" err="1"/>
              <a:t>lífsleiðinni</a:t>
            </a:r>
            <a:r>
              <a:rPr lang="en-US" sz="3800" dirty="0"/>
              <a:t> </a:t>
            </a:r>
          </a:p>
          <a:p>
            <a:pPr>
              <a:buNone/>
            </a:pPr>
            <a:endParaRPr lang="is-IS" sz="1500" dirty="0"/>
          </a:p>
          <a:p>
            <a:pPr>
              <a:buNone/>
            </a:pPr>
            <a:r>
              <a:rPr lang="is-IS" sz="1500" dirty="0"/>
              <a:t>				</a:t>
            </a:r>
          </a:p>
          <a:p>
            <a:pPr>
              <a:buNone/>
            </a:pPr>
            <a:endParaRPr lang="is-IS" sz="1500" dirty="0"/>
          </a:p>
          <a:p>
            <a:pPr>
              <a:buNone/>
            </a:pPr>
            <a:r>
              <a:rPr lang="is-IS" sz="1500" dirty="0"/>
              <a:t>				http://uvahealth.com/services/childrens-hospital/conditions-treatments/22828</a:t>
            </a:r>
          </a:p>
        </p:txBody>
      </p:sp>
      <p:pic>
        <p:nvPicPr>
          <p:cNvPr id="4" name="Picture 3">
            <a:extLst>
              <a:ext uri="{FF2B5EF4-FFF2-40B4-BE49-F238E27FC236}">
                <a16:creationId xmlns:a16="http://schemas.microsoft.com/office/drawing/2014/main" xmlns="" id="{ED156220-B2D6-40A6-9285-80ADD76EE52C}"/>
              </a:ext>
            </a:extLst>
          </p:cNvPr>
          <p:cNvPicPr>
            <a:picLocks noChangeAspect="1"/>
          </p:cNvPicPr>
          <p:nvPr/>
        </p:nvPicPr>
        <p:blipFill>
          <a:blip r:embed="rId2" cstate="print"/>
          <a:stretch>
            <a:fillRect/>
          </a:stretch>
        </p:blipFill>
        <p:spPr>
          <a:xfrm>
            <a:off x="6643702" y="2172400"/>
            <a:ext cx="2357454" cy="1874272"/>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Áhyggjuefni</a:t>
            </a:r>
          </a:p>
        </p:txBody>
      </p:sp>
      <p:sp>
        <p:nvSpPr>
          <p:cNvPr id="3" name="Text Placeholder 2"/>
          <p:cNvSpPr>
            <a:spLocks noGrp="1"/>
          </p:cNvSpPr>
          <p:nvPr>
            <p:ph type="body" idx="1"/>
          </p:nvPr>
        </p:nvSpPr>
        <p:spPr/>
        <p:txBody>
          <a:bodyPr/>
          <a:lstStyle/>
          <a:p>
            <a:r>
              <a:rPr lang="is-IS" dirty="0"/>
              <a:t>Saga</a:t>
            </a:r>
          </a:p>
        </p:txBody>
      </p:sp>
      <p:sp>
        <p:nvSpPr>
          <p:cNvPr id="4" name="Content Placeholder 3"/>
          <p:cNvSpPr>
            <a:spLocks noGrp="1"/>
          </p:cNvSpPr>
          <p:nvPr>
            <p:ph sz="half" idx="2"/>
          </p:nvPr>
        </p:nvSpPr>
        <p:spPr/>
        <p:txBody>
          <a:bodyPr>
            <a:normAutofit fontScale="85000" lnSpcReduction="10000"/>
          </a:bodyPr>
          <a:lstStyle/>
          <a:p>
            <a:r>
              <a:rPr lang="en-US" dirty="0" err="1"/>
              <a:t>Fósturhægðum</a:t>
            </a:r>
            <a:r>
              <a:rPr lang="en-US" dirty="0"/>
              <a:t> </a:t>
            </a:r>
            <a:r>
              <a:rPr lang="en-US" dirty="0" err="1"/>
              <a:t>ekki</a:t>
            </a:r>
            <a:r>
              <a:rPr lang="en-US" dirty="0"/>
              <a:t> </a:t>
            </a:r>
            <a:r>
              <a:rPr lang="en-US" dirty="0" err="1"/>
              <a:t>skilað</a:t>
            </a:r>
            <a:r>
              <a:rPr lang="en-US" dirty="0"/>
              <a:t> </a:t>
            </a:r>
            <a:r>
              <a:rPr lang="en-US" dirty="0" err="1"/>
              <a:t>innan</a:t>
            </a:r>
            <a:r>
              <a:rPr lang="en-US" dirty="0"/>
              <a:t>  48 </a:t>
            </a:r>
            <a:r>
              <a:rPr lang="en-US" dirty="0" err="1"/>
              <a:t>klst</a:t>
            </a:r>
            <a:r>
              <a:rPr lang="en-US" dirty="0"/>
              <a:t>.</a:t>
            </a:r>
          </a:p>
          <a:p>
            <a:r>
              <a:rPr lang="en-US" dirty="0" err="1"/>
              <a:t>Hægðatregða</a:t>
            </a:r>
            <a:r>
              <a:rPr lang="en-US" dirty="0"/>
              <a:t> á </a:t>
            </a:r>
            <a:r>
              <a:rPr lang="en-US" dirty="0" err="1"/>
              <a:t>fyrsta</a:t>
            </a:r>
            <a:r>
              <a:rPr lang="en-US" dirty="0"/>
              <a:t> </a:t>
            </a:r>
            <a:r>
              <a:rPr lang="en-US" dirty="0" err="1"/>
              <a:t>mánuði</a:t>
            </a:r>
            <a:r>
              <a:rPr lang="en-US" dirty="0"/>
              <a:t> </a:t>
            </a:r>
            <a:r>
              <a:rPr lang="en-US" dirty="0" err="1"/>
              <a:t>eftir</a:t>
            </a:r>
            <a:r>
              <a:rPr lang="en-US" dirty="0"/>
              <a:t> </a:t>
            </a:r>
            <a:r>
              <a:rPr lang="en-US" dirty="0" err="1"/>
              <a:t>fæðingu</a:t>
            </a:r>
            <a:endParaRPr lang="en-US" dirty="0"/>
          </a:p>
          <a:p>
            <a:r>
              <a:rPr lang="en-US" dirty="0" err="1"/>
              <a:t>Litningagalli</a:t>
            </a:r>
            <a:endParaRPr lang="en-US" dirty="0"/>
          </a:p>
          <a:p>
            <a:r>
              <a:rPr lang="en-US" dirty="0" err="1"/>
              <a:t>Fjölskyldusaga</a:t>
            </a:r>
            <a:r>
              <a:rPr lang="en-US" dirty="0"/>
              <a:t> um </a:t>
            </a:r>
            <a:r>
              <a:rPr lang="en-US" dirty="0" err="1"/>
              <a:t>Hirschprung´s</a:t>
            </a:r>
            <a:r>
              <a:rPr lang="en-US" dirty="0"/>
              <a:t> </a:t>
            </a:r>
            <a:r>
              <a:rPr lang="en-US" dirty="0" err="1"/>
              <a:t>sjúkdóm</a:t>
            </a:r>
            <a:r>
              <a:rPr lang="en-US" dirty="0"/>
              <a:t> (non-syndromic)</a:t>
            </a:r>
          </a:p>
          <a:p>
            <a:r>
              <a:rPr lang="en-US" dirty="0" err="1"/>
              <a:t>Mjóar</a:t>
            </a:r>
            <a:r>
              <a:rPr lang="en-US" dirty="0"/>
              <a:t> </a:t>
            </a:r>
            <a:r>
              <a:rPr lang="en-US" dirty="0" err="1"/>
              <a:t>hægðir</a:t>
            </a:r>
            <a:endParaRPr lang="en-US" dirty="0"/>
          </a:p>
          <a:p>
            <a:r>
              <a:rPr lang="en-US" dirty="0" err="1"/>
              <a:t>Blóð</a:t>
            </a:r>
            <a:r>
              <a:rPr lang="en-US" dirty="0"/>
              <a:t> í </a:t>
            </a:r>
            <a:r>
              <a:rPr lang="en-US" dirty="0" err="1"/>
              <a:t>hægðum</a:t>
            </a:r>
            <a:r>
              <a:rPr lang="en-US" dirty="0"/>
              <a:t> </a:t>
            </a:r>
            <a:r>
              <a:rPr lang="en-US" dirty="0" err="1"/>
              <a:t>án</a:t>
            </a:r>
            <a:r>
              <a:rPr lang="en-US" dirty="0"/>
              <a:t> anal fissure</a:t>
            </a:r>
          </a:p>
          <a:p>
            <a:r>
              <a:rPr lang="en-US" dirty="0" err="1"/>
              <a:t>Vanþrif</a:t>
            </a:r>
            <a:endParaRPr lang="en-US" dirty="0"/>
          </a:p>
          <a:p>
            <a:r>
              <a:rPr lang="en-US" dirty="0" err="1"/>
              <a:t>Galluppköst</a:t>
            </a:r>
            <a:endParaRPr lang="en-US" dirty="0"/>
          </a:p>
          <a:p>
            <a:r>
              <a:rPr lang="en-US" dirty="0" err="1"/>
              <a:t>Hiti</a:t>
            </a:r>
            <a:endParaRPr lang="en-US" dirty="0"/>
          </a:p>
          <a:p>
            <a:endParaRPr lang="is-IS" dirty="0"/>
          </a:p>
        </p:txBody>
      </p:sp>
      <p:sp>
        <p:nvSpPr>
          <p:cNvPr id="5" name="Text Placeholder 4"/>
          <p:cNvSpPr>
            <a:spLocks noGrp="1"/>
          </p:cNvSpPr>
          <p:nvPr>
            <p:ph type="body" sz="quarter" idx="3"/>
          </p:nvPr>
        </p:nvSpPr>
        <p:spPr/>
        <p:txBody>
          <a:bodyPr/>
          <a:lstStyle/>
          <a:p>
            <a:r>
              <a:rPr lang="is-IS" dirty="0"/>
              <a:t>Skoðun</a:t>
            </a:r>
          </a:p>
        </p:txBody>
      </p:sp>
      <p:sp>
        <p:nvSpPr>
          <p:cNvPr id="6" name="Content Placeholder 5"/>
          <p:cNvSpPr>
            <a:spLocks noGrp="1"/>
          </p:cNvSpPr>
          <p:nvPr>
            <p:ph sz="quarter" idx="4"/>
          </p:nvPr>
        </p:nvSpPr>
        <p:spPr/>
        <p:txBody>
          <a:bodyPr>
            <a:normAutofit fontScale="77500" lnSpcReduction="20000"/>
          </a:bodyPr>
          <a:lstStyle/>
          <a:p>
            <a:r>
              <a:rPr lang="en-US" dirty="0" err="1"/>
              <a:t>Þaninn</a:t>
            </a:r>
            <a:r>
              <a:rPr lang="en-US" dirty="0"/>
              <a:t> </a:t>
            </a:r>
            <a:r>
              <a:rPr lang="en-US" dirty="0" err="1"/>
              <a:t>kviður</a:t>
            </a:r>
            <a:endParaRPr lang="en-US" dirty="0"/>
          </a:p>
          <a:p>
            <a:r>
              <a:rPr lang="en-US" dirty="0"/>
              <a:t>Ectopic anus</a:t>
            </a:r>
          </a:p>
          <a:p>
            <a:r>
              <a:rPr lang="en-US" dirty="0" err="1"/>
              <a:t>Óeðlilegur</a:t>
            </a:r>
            <a:r>
              <a:rPr lang="en-US" dirty="0"/>
              <a:t> anal sphincter</a:t>
            </a:r>
          </a:p>
          <a:p>
            <a:r>
              <a:rPr lang="en-US" dirty="0"/>
              <a:t>Anal reflex </a:t>
            </a:r>
            <a:r>
              <a:rPr lang="en-US" dirty="0" err="1"/>
              <a:t>eða</a:t>
            </a:r>
            <a:r>
              <a:rPr lang="en-US" dirty="0"/>
              <a:t> </a:t>
            </a:r>
            <a:r>
              <a:rPr lang="en-US" dirty="0" err="1"/>
              <a:t>cremasteric</a:t>
            </a:r>
            <a:r>
              <a:rPr lang="en-US" dirty="0"/>
              <a:t> reflex </a:t>
            </a:r>
            <a:r>
              <a:rPr lang="en-US" dirty="0" err="1"/>
              <a:t>ekki</a:t>
            </a:r>
            <a:r>
              <a:rPr lang="en-US" dirty="0"/>
              <a:t> </a:t>
            </a:r>
            <a:r>
              <a:rPr lang="en-US" dirty="0" err="1"/>
              <a:t>til</a:t>
            </a:r>
            <a:r>
              <a:rPr lang="en-US" dirty="0"/>
              <a:t> </a:t>
            </a:r>
            <a:r>
              <a:rPr lang="en-US" dirty="0" err="1"/>
              <a:t>staðar</a:t>
            </a:r>
            <a:endParaRPr lang="en-US" dirty="0"/>
          </a:p>
          <a:p>
            <a:r>
              <a:rPr lang="en-US" dirty="0" err="1"/>
              <a:t>Máttminnkun</a:t>
            </a:r>
            <a:r>
              <a:rPr lang="en-US" dirty="0"/>
              <a:t>, </a:t>
            </a:r>
            <a:r>
              <a:rPr lang="en-US" dirty="0" err="1"/>
              <a:t>lág</a:t>
            </a:r>
            <a:r>
              <a:rPr lang="en-US" dirty="0"/>
              <a:t> </a:t>
            </a:r>
            <a:r>
              <a:rPr lang="en-US" dirty="0" err="1"/>
              <a:t>vöðvaspenna</a:t>
            </a:r>
            <a:r>
              <a:rPr lang="en-US" dirty="0"/>
              <a:t> </a:t>
            </a:r>
            <a:r>
              <a:rPr lang="en-US" dirty="0" err="1"/>
              <a:t>eða</a:t>
            </a:r>
            <a:r>
              <a:rPr lang="en-US" dirty="0"/>
              <a:t> </a:t>
            </a:r>
            <a:r>
              <a:rPr lang="en-US" dirty="0" err="1"/>
              <a:t>minnkaðir</a:t>
            </a:r>
            <a:r>
              <a:rPr lang="en-US" dirty="0"/>
              <a:t> </a:t>
            </a:r>
            <a:r>
              <a:rPr lang="en-US" dirty="0" err="1"/>
              <a:t>reflexar</a:t>
            </a:r>
            <a:r>
              <a:rPr lang="en-US" dirty="0"/>
              <a:t> í </a:t>
            </a:r>
            <a:r>
              <a:rPr lang="en-US" dirty="0" err="1"/>
              <a:t>neðri</a:t>
            </a:r>
            <a:r>
              <a:rPr lang="en-US" dirty="0"/>
              <a:t> </a:t>
            </a:r>
            <a:r>
              <a:rPr lang="en-US" dirty="0" err="1"/>
              <a:t>útlimum</a:t>
            </a:r>
            <a:endParaRPr lang="en-US" dirty="0"/>
          </a:p>
          <a:p>
            <a:r>
              <a:rPr lang="en-US" dirty="0"/>
              <a:t>Sacral dimple</a:t>
            </a:r>
          </a:p>
          <a:p>
            <a:r>
              <a:rPr lang="en-US" dirty="0" err="1"/>
              <a:t>Hárbrúskur</a:t>
            </a:r>
            <a:r>
              <a:rPr lang="en-US" dirty="0"/>
              <a:t> </a:t>
            </a:r>
            <a:r>
              <a:rPr lang="en-US" dirty="0" err="1"/>
              <a:t>yfir</a:t>
            </a:r>
            <a:r>
              <a:rPr lang="en-US" dirty="0"/>
              <a:t> </a:t>
            </a:r>
            <a:r>
              <a:rPr lang="en-US" dirty="0" err="1"/>
              <a:t>hryggsúlu</a:t>
            </a:r>
            <a:endParaRPr lang="en-US" dirty="0"/>
          </a:p>
          <a:p>
            <a:r>
              <a:rPr lang="en-US" dirty="0" err="1"/>
              <a:t>Gluteal</a:t>
            </a:r>
            <a:r>
              <a:rPr lang="en-US" dirty="0"/>
              <a:t> cleft </a:t>
            </a:r>
            <a:r>
              <a:rPr lang="en-US" dirty="0" err="1"/>
              <a:t>óregla</a:t>
            </a:r>
            <a:endParaRPr lang="en-US" dirty="0"/>
          </a:p>
          <a:p>
            <a:r>
              <a:rPr lang="en-US" dirty="0" err="1"/>
              <a:t>Ör</a:t>
            </a:r>
            <a:r>
              <a:rPr lang="en-US" dirty="0"/>
              <a:t> </a:t>
            </a:r>
            <a:r>
              <a:rPr lang="en-US" dirty="0" err="1"/>
              <a:t>við</a:t>
            </a:r>
            <a:r>
              <a:rPr lang="en-US" dirty="0"/>
              <a:t> </a:t>
            </a:r>
            <a:r>
              <a:rPr lang="en-US" dirty="0" err="1"/>
              <a:t>endaþarm</a:t>
            </a:r>
            <a:r>
              <a:rPr lang="en-US" dirty="0"/>
              <a:t> </a:t>
            </a:r>
            <a:r>
              <a:rPr lang="en-US" dirty="0" err="1"/>
              <a:t>eða</a:t>
            </a:r>
            <a:r>
              <a:rPr lang="en-US" dirty="0"/>
              <a:t> </a:t>
            </a:r>
            <a:r>
              <a:rPr lang="en-US" dirty="0" err="1"/>
              <a:t>merki</a:t>
            </a:r>
            <a:r>
              <a:rPr lang="en-US" dirty="0"/>
              <a:t> um </a:t>
            </a:r>
            <a:r>
              <a:rPr lang="en-US" dirty="0" err="1"/>
              <a:t>áverka</a:t>
            </a:r>
            <a:endParaRPr lang="en-US" dirty="0"/>
          </a:p>
          <a:p>
            <a:r>
              <a:rPr lang="en-US" dirty="0" err="1"/>
              <a:t>Skjaldkirtill</a:t>
            </a:r>
            <a:r>
              <a:rPr lang="en-US" dirty="0"/>
              <a:t> </a:t>
            </a:r>
            <a:r>
              <a:rPr lang="en-US" dirty="0" err="1"/>
              <a:t>óeðlilegur</a:t>
            </a:r>
            <a:r>
              <a:rPr lang="en-US" dirty="0"/>
              <a:t> </a:t>
            </a:r>
            <a:r>
              <a:rPr lang="en-US" dirty="0" err="1"/>
              <a:t>við</a:t>
            </a:r>
            <a:r>
              <a:rPr lang="en-US" dirty="0"/>
              <a:t> </a:t>
            </a:r>
            <a:r>
              <a:rPr lang="en-US" dirty="0" err="1"/>
              <a:t>skoðun</a:t>
            </a:r>
            <a:endParaRPr lang="en-US" dirty="0"/>
          </a:p>
          <a:p>
            <a:endParaRPr lang="is-IS" dirty="0"/>
          </a:p>
        </p:txBody>
      </p:sp>
      <p:pic>
        <p:nvPicPr>
          <p:cNvPr id="7" name="Picture 6" descr="red flag.jpg"/>
          <p:cNvPicPr>
            <a:picLocks noChangeAspect="1"/>
          </p:cNvPicPr>
          <p:nvPr/>
        </p:nvPicPr>
        <p:blipFill>
          <a:blip r:embed="rId2" cstate="print"/>
          <a:stretch>
            <a:fillRect/>
          </a:stretch>
        </p:blipFill>
        <p:spPr>
          <a:xfrm>
            <a:off x="714348" y="102937"/>
            <a:ext cx="928694" cy="1374760"/>
          </a:xfrm>
          <a:prstGeom prst="ellipse">
            <a:avLst/>
          </a:prstGeom>
          <a:ln>
            <a:noFill/>
          </a:ln>
          <a:effectLst>
            <a:softEdge rad="112500"/>
          </a:effectLst>
        </p:spPr>
      </p:pic>
      <p:pic>
        <p:nvPicPr>
          <p:cNvPr id="8" name="Picture 7" descr="red flag.jpg"/>
          <p:cNvPicPr>
            <a:picLocks noChangeAspect="1"/>
          </p:cNvPicPr>
          <p:nvPr/>
        </p:nvPicPr>
        <p:blipFill>
          <a:blip r:embed="rId2" cstate="print"/>
          <a:stretch>
            <a:fillRect/>
          </a:stretch>
        </p:blipFill>
        <p:spPr>
          <a:xfrm>
            <a:off x="7500958" y="142852"/>
            <a:ext cx="928694" cy="1374760"/>
          </a:xfrm>
          <a:prstGeom prst="ellipse">
            <a:avLst/>
          </a:prstGeom>
          <a:ln>
            <a:noFill/>
          </a:ln>
          <a:effectLst>
            <a:softEdge rad="112500"/>
          </a:effec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Uppvinnsla</a:t>
            </a:r>
          </a:p>
        </p:txBody>
      </p:sp>
      <p:sp>
        <p:nvSpPr>
          <p:cNvPr id="3" name="Content Placeholder 2"/>
          <p:cNvSpPr>
            <a:spLocks noGrp="1"/>
          </p:cNvSpPr>
          <p:nvPr>
            <p:ph idx="1"/>
          </p:nvPr>
        </p:nvSpPr>
        <p:spPr/>
        <p:txBody>
          <a:bodyPr>
            <a:normAutofit fontScale="77500" lnSpcReduction="20000"/>
          </a:bodyPr>
          <a:lstStyle/>
          <a:p>
            <a:r>
              <a:rPr lang="is-IS" dirty="0"/>
              <a:t>Saga og skoðun</a:t>
            </a:r>
          </a:p>
          <a:p>
            <a:r>
              <a:rPr lang="is-IS" dirty="0"/>
              <a:t>Blóðrannsóknir</a:t>
            </a:r>
          </a:p>
          <a:p>
            <a:pPr lvl="1"/>
            <a:r>
              <a:rPr lang="is-IS" dirty="0"/>
              <a:t>Blóðhagur</a:t>
            </a:r>
          </a:p>
          <a:p>
            <a:pPr lvl="1"/>
            <a:r>
              <a:rPr lang="is-IS" dirty="0" err="1"/>
              <a:t>Calcium</a:t>
            </a:r>
            <a:endParaRPr lang="is-IS" dirty="0"/>
          </a:p>
          <a:p>
            <a:pPr lvl="1"/>
            <a:r>
              <a:rPr lang="is-IS" dirty="0"/>
              <a:t>TSH/fT4</a:t>
            </a:r>
          </a:p>
          <a:p>
            <a:pPr lvl="1"/>
            <a:r>
              <a:rPr lang="is-IS" dirty="0" err="1"/>
              <a:t>Celiac</a:t>
            </a:r>
            <a:r>
              <a:rPr lang="is-IS" dirty="0"/>
              <a:t> skimun (</a:t>
            </a:r>
            <a:r>
              <a:rPr lang="is-IS" dirty="0" err="1"/>
              <a:t>total</a:t>
            </a:r>
            <a:r>
              <a:rPr lang="is-IS" dirty="0"/>
              <a:t> </a:t>
            </a:r>
            <a:r>
              <a:rPr lang="is-IS" dirty="0" err="1"/>
              <a:t>IgA</a:t>
            </a:r>
            <a:r>
              <a:rPr lang="is-IS" dirty="0"/>
              <a:t> og </a:t>
            </a:r>
            <a:r>
              <a:rPr lang="is-IS" dirty="0" err="1"/>
              <a:t>tissue</a:t>
            </a:r>
            <a:r>
              <a:rPr lang="is-IS" dirty="0"/>
              <a:t> </a:t>
            </a:r>
            <a:r>
              <a:rPr lang="is-IS" dirty="0" err="1"/>
              <a:t>transglutaminase</a:t>
            </a:r>
            <a:r>
              <a:rPr lang="is-IS" dirty="0"/>
              <a:t> </a:t>
            </a:r>
            <a:r>
              <a:rPr lang="is-IS" dirty="0" err="1"/>
              <a:t>IgA</a:t>
            </a:r>
            <a:r>
              <a:rPr lang="is-IS" dirty="0"/>
              <a:t>)</a:t>
            </a:r>
          </a:p>
          <a:p>
            <a:r>
              <a:rPr lang="is-IS" dirty="0"/>
              <a:t>Myndgreining</a:t>
            </a:r>
          </a:p>
          <a:p>
            <a:pPr lvl="1"/>
            <a:r>
              <a:rPr lang="is-IS" dirty="0"/>
              <a:t>Röntgen yfirlit</a:t>
            </a:r>
          </a:p>
          <a:p>
            <a:pPr lvl="1"/>
            <a:r>
              <a:rPr lang="is-IS" dirty="0"/>
              <a:t>Skuggaefnisinnhelling (án úthreinsunar)</a:t>
            </a:r>
          </a:p>
          <a:p>
            <a:pPr lvl="1"/>
            <a:r>
              <a:rPr lang="is-IS" dirty="0"/>
              <a:t>MRI </a:t>
            </a:r>
            <a:r>
              <a:rPr lang="is-IS" dirty="0" err="1"/>
              <a:t>lumbosacral</a:t>
            </a:r>
            <a:r>
              <a:rPr lang="is-IS" dirty="0"/>
              <a:t> hryggur</a:t>
            </a:r>
          </a:p>
          <a:p>
            <a:pPr lvl="1"/>
            <a:r>
              <a:rPr lang="is-IS" dirty="0"/>
              <a:t>Röntgen </a:t>
            </a:r>
            <a:r>
              <a:rPr lang="is-IS" dirty="0" err="1"/>
              <a:t>transit</a:t>
            </a:r>
            <a:r>
              <a:rPr lang="is-IS" dirty="0"/>
              <a:t> rannsókn</a:t>
            </a:r>
          </a:p>
          <a:p>
            <a:r>
              <a:rPr lang="is-IS" dirty="0" err="1"/>
              <a:t>Manometry</a:t>
            </a:r>
            <a:r>
              <a:rPr lang="is-IS" dirty="0"/>
              <a:t> </a:t>
            </a:r>
          </a:p>
          <a:p>
            <a:pPr lvl="2"/>
            <a:r>
              <a:rPr lang="is-IS" dirty="0"/>
              <a:t>Þrýstingur og skyn</a:t>
            </a:r>
          </a:p>
          <a:p>
            <a:endParaRPr lang="is-I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CDEC23-E95D-4284-95F8-84EF2C02A6CB}"/>
              </a:ext>
            </a:extLst>
          </p:cNvPr>
          <p:cNvSpPr>
            <a:spLocks noGrp="1"/>
          </p:cNvSpPr>
          <p:nvPr>
            <p:ph type="title"/>
          </p:nvPr>
        </p:nvSpPr>
        <p:spPr/>
        <p:txBody>
          <a:bodyPr>
            <a:normAutofit/>
          </a:bodyPr>
          <a:lstStyle/>
          <a:p>
            <a:r>
              <a:rPr lang="is-IS" sz="2800" b="0" dirty="0" err="1"/>
              <a:t>Transit</a:t>
            </a:r>
            <a:r>
              <a:rPr lang="is-IS" sz="2800" b="0" dirty="0"/>
              <a:t> rannsókn - flæðismæling</a:t>
            </a:r>
            <a:endParaRPr lang="en-US" sz="2800" b="0" dirty="0"/>
          </a:p>
        </p:txBody>
      </p:sp>
      <p:pic>
        <p:nvPicPr>
          <p:cNvPr id="5" name="Content Placeholder 4">
            <a:extLst>
              <a:ext uri="{FF2B5EF4-FFF2-40B4-BE49-F238E27FC236}">
                <a16:creationId xmlns:a16="http://schemas.microsoft.com/office/drawing/2014/main" xmlns="" id="{E14BFCE1-F911-45F4-93F3-EB8DA8BB515D}"/>
              </a:ext>
            </a:extLst>
          </p:cNvPr>
          <p:cNvPicPr>
            <a:picLocks noGrp="1" noChangeAspect="1"/>
          </p:cNvPicPr>
          <p:nvPr>
            <p:ph idx="1"/>
          </p:nvPr>
        </p:nvPicPr>
        <p:blipFill>
          <a:blip r:embed="rId2"/>
          <a:stretch>
            <a:fillRect/>
          </a:stretch>
        </p:blipFill>
        <p:spPr>
          <a:xfrm>
            <a:off x="3501002" y="2030960"/>
            <a:ext cx="5535494" cy="2271756"/>
          </a:xfrm>
          <a:prstGeom prst="rect">
            <a:avLst/>
          </a:prstGeom>
        </p:spPr>
      </p:pic>
      <p:sp>
        <p:nvSpPr>
          <p:cNvPr id="4" name="Text Placeholder 3">
            <a:extLst>
              <a:ext uri="{FF2B5EF4-FFF2-40B4-BE49-F238E27FC236}">
                <a16:creationId xmlns:a16="http://schemas.microsoft.com/office/drawing/2014/main" xmlns="" id="{233E2086-FA2D-423E-A9ED-3BC4163AFDB1}"/>
              </a:ext>
            </a:extLst>
          </p:cNvPr>
          <p:cNvSpPr>
            <a:spLocks noGrp="1"/>
          </p:cNvSpPr>
          <p:nvPr>
            <p:ph type="body" sz="half" idx="2"/>
          </p:nvPr>
        </p:nvSpPr>
        <p:spPr>
          <a:xfrm>
            <a:off x="233164" y="1465779"/>
            <a:ext cx="3456384" cy="4691063"/>
          </a:xfrm>
        </p:spPr>
        <p:txBody>
          <a:bodyPr>
            <a:normAutofit fontScale="92500" lnSpcReduction="10000"/>
          </a:bodyPr>
          <a:lstStyle/>
          <a:p>
            <a:r>
              <a:rPr lang="en-US" sz="2000" dirty="0"/>
              <a:t>-</a:t>
            </a:r>
            <a:r>
              <a:rPr lang="en-US" sz="2400" dirty="0" err="1"/>
              <a:t>Röntgenþéttir</a:t>
            </a:r>
            <a:r>
              <a:rPr lang="en-US" sz="2400" dirty="0"/>
              <a:t> </a:t>
            </a:r>
            <a:r>
              <a:rPr lang="en-US" sz="2400" dirty="0" err="1"/>
              <a:t>hringir</a:t>
            </a:r>
            <a:r>
              <a:rPr lang="en-US" sz="2400" dirty="0"/>
              <a:t> </a:t>
            </a:r>
            <a:r>
              <a:rPr lang="en-US" sz="2400" dirty="0" err="1"/>
              <a:t>gleyptir</a:t>
            </a:r>
            <a:r>
              <a:rPr lang="en-US" sz="2400" dirty="0"/>
              <a:t> </a:t>
            </a:r>
            <a:r>
              <a:rPr lang="en-US" sz="2400" dirty="0" err="1"/>
              <a:t>daglega</a:t>
            </a:r>
            <a:r>
              <a:rPr lang="en-US" sz="2400" dirty="0"/>
              <a:t> í 6 </a:t>
            </a:r>
            <a:r>
              <a:rPr lang="en-US" sz="2400" dirty="0" err="1"/>
              <a:t>daga</a:t>
            </a:r>
            <a:endParaRPr lang="en-US" sz="2400" dirty="0"/>
          </a:p>
          <a:p>
            <a:r>
              <a:rPr lang="en-US" sz="2400" dirty="0"/>
              <a:t>-</a:t>
            </a:r>
            <a:r>
              <a:rPr lang="en-US" sz="2400" dirty="0" err="1"/>
              <a:t>Röntgenmynd</a:t>
            </a:r>
            <a:r>
              <a:rPr lang="en-US" sz="2400" dirty="0"/>
              <a:t> á </a:t>
            </a:r>
            <a:r>
              <a:rPr lang="en-US" sz="2400" dirty="0" err="1"/>
              <a:t>degi</a:t>
            </a:r>
            <a:r>
              <a:rPr lang="en-US" sz="2400" dirty="0"/>
              <a:t> 7 </a:t>
            </a:r>
            <a:r>
              <a:rPr lang="en-US" sz="2400" dirty="0" err="1"/>
              <a:t>metur</a:t>
            </a:r>
            <a:r>
              <a:rPr lang="en-US" sz="2400" dirty="0"/>
              <a:t> </a:t>
            </a:r>
            <a:r>
              <a:rPr lang="en-US" sz="2400" dirty="0" err="1"/>
              <a:t>flæði</a:t>
            </a:r>
            <a:r>
              <a:rPr lang="en-US" sz="2400" dirty="0"/>
              <a:t> um </a:t>
            </a:r>
            <a:r>
              <a:rPr lang="en-US" sz="2400" dirty="0" err="1"/>
              <a:t>ristil</a:t>
            </a:r>
            <a:endParaRPr lang="en-US" sz="2400" dirty="0"/>
          </a:p>
          <a:p>
            <a:r>
              <a:rPr lang="en-US" sz="2400" dirty="0"/>
              <a:t>-</a:t>
            </a:r>
            <a:r>
              <a:rPr lang="en-US" sz="2400" dirty="0" err="1"/>
              <a:t>Eðlilegt</a:t>
            </a:r>
            <a:r>
              <a:rPr lang="en-US" sz="2400" dirty="0"/>
              <a:t> </a:t>
            </a:r>
            <a:r>
              <a:rPr lang="en-US" sz="2400" dirty="0" err="1"/>
              <a:t>að</a:t>
            </a:r>
            <a:r>
              <a:rPr lang="en-US" sz="2400" dirty="0"/>
              <a:t> 80% </a:t>
            </a:r>
            <a:r>
              <a:rPr lang="en-US" sz="2400" dirty="0" err="1"/>
              <a:t>hafi</a:t>
            </a:r>
            <a:r>
              <a:rPr lang="en-US" sz="2400" dirty="0"/>
              <a:t> </a:t>
            </a:r>
            <a:r>
              <a:rPr lang="en-US" sz="2400" dirty="0" err="1"/>
              <a:t>skilað</a:t>
            </a:r>
            <a:r>
              <a:rPr lang="en-US" sz="2400" dirty="0"/>
              <a:t> </a:t>
            </a:r>
            <a:r>
              <a:rPr lang="en-US" sz="2400" dirty="0" err="1"/>
              <a:t>sér</a:t>
            </a:r>
            <a:r>
              <a:rPr lang="en-US" sz="2400" dirty="0"/>
              <a:t> </a:t>
            </a:r>
            <a:r>
              <a:rPr lang="en-US" sz="2400" dirty="0" err="1"/>
              <a:t>út</a:t>
            </a:r>
            <a:r>
              <a:rPr lang="en-US" sz="2400" dirty="0"/>
              <a:t> á </a:t>
            </a:r>
            <a:r>
              <a:rPr lang="en-US" sz="2400" dirty="0" err="1"/>
              <a:t>degi</a:t>
            </a:r>
            <a:r>
              <a:rPr lang="en-US" sz="2400" dirty="0"/>
              <a:t> 7</a:t>
            </a:r>
          </a:p>
          <a:p>
            <a:r>
              <a:rPr lang="en-US" sz="2400" dirty="0"/>
              <a:t>-</a:t>
            </a:r>
            <a:r>
              <a:rPr lang="en-US" sz="2400" dirty="0" err="1"/>
              <a:t>Hringir</a:t>
            </a:r>
            <a:r>
              <a:rPr lang="en-US" sz="2400" dirty="0"/>
              <a:t> </a:t>
            </a:r>
            <a:r>
              <a:rPr lang="en-US" sz="2400" dirty="0" err="1"/>
              <a:t>dreifðir</a:t>
            </a:r>
            <a:r>
              <a:rPr lang="en-US" sz="2400" dirty="0"/>
              <a:t> </a:t>
            </a:r>
            <a:r>
              <a:rPr lang="en-US" sz="2400" dirty="0" err="1"/>
              <a:t>jafnt</a:t>
            </a:r>
            <a:r>
              <a:rPr lang="en-US" sz="2400" dirty="0"/>
              <a:t> um </a:t>
            </a:r>
            <a:r>
              <a:rPr lang="en-US" sz="2400" dirty="0" err="1"/>
              <a:t>ristil</a:t>
            </a:r>
            <a:endParaRPr lang="en-US" sz="2400" dirty="0"/>
          </a:p>
          <a:p>
            <a:r>
              <a:rPr lang="en-US" sz="2400" dirty="0">
                <a:sym typeface="Wingdings" panose="05000000000000000000" pitchFamily="2" charset="2"/>
              </a:rPr>
              <a:t></a:t>
            </a:r>
            <a:r>
              <a:rPr lang="en-US" sz="2400" dirty="0"/>
              <a:t>colonic inertia</a:t>
            </a:r>
          </a:p>
          <a:p>
            <a:r>
              <a:rPr lang="en-US" sz="2400" dirty="0" err="1"/>
              <a:t>Hringir</a:t>
            </a:r>
            <a:r>
              <a:rPr lang="en-US" sz="2400" dirty="0"/>
              <a:t> </a:t>
            </a:r>
            <a:r>
              <a:rPr lang="en-US" sz="2400" dirty="0" err="1"/>
              <a:t>safnast</a:t>
            </a:r>
            <a:r>
              <a:rPr lang="en-US" sz="2400" dirty="0"/>
              <a:t> </a:t>
            </a:r>
            <a:r>
              <a:rPr lang="en-US" sz="2400" dirty="0" err="1"/>
              <a:t>fyrir</a:t>
            </a:r>
            <a:r>
              <a:rPr lang="en-US" sz="2400" dirty="0"/>
              <a:t> í </a:t>
            </a:r>
            <a:r>
              <a:rPr lang="en-US" sz="2400" dirty="0" err="1"/>
              <a:t>endaþarmi</a:t>
            </a:r>
            <a:r>
              <a:rPr lang="en-US" sz="2400" dirty="0"/>
              <a:t> </a:t>
            </a:r>
          </a:p>
          <a:p>
            <a:r>
              <a:rPr lang="en-US" sz="2400" dirty="0">
                <a:sym typeface="Wingdings" panose="05000000000000000000" pitchFamily="2" charset="2"/>
              </a:rPr>
              <a:t></a:t>
            </a:r>
            <a:r>
              <a:rPr lang="en-US" sz="2400" dirty="0" err="1"/>
              <a:t>vandamál</a:t>
            </a:r>
            <a:r>
              <a:rPr lang="en-US" sz="2400" dirty="0"/>
              <a:t> </a:t>
            </a:r>
            <a:r>
              <a:rPr lang="en-US" sz="2400" dirty="0" err="1"/>
              <a:t>tengt</a:t>
            </a:r>
            <a:r>
              <a:rPr lang="en-US" sz="2400" dirty="0"/>
              <a:t> </a:t>
            </a:r>
            <a:r>
              <a:rPr lang="en-US" sz="2400" dirty="0" err="1"/>
              <a:t>hægðalosun</a:t>
            </a:r>
            <a:endParaRPr lang="en-US" sz="2400" dirty="0"/>
          </a:p>
          <a:p>
            <a:endParaRPr lang="en-US" dirty="0"/>
          </a:p>
        </p:txBody>
      </p:sp>
    </p:spTree>
    <p:extLst>
      <p:ext uri="{BB962C8B-B14F-4D97-AF65-F5344CB8AC3E}">
        <p14:creationId xmlns:p14="http://schemas.microsoft.com/office/powerpoint/2010/main" xmlns="" val="8444601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Eðlileg tíðni hægðalosunar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725564226"/>
              </p:ext>
            </p:extLst>
          </p:nvPr>
        </p:nvGraphicFramePr>
        <p:xfrm>
          <a:off x="107504" y="2348880"/>
          <a:ext cx="8928992" cy="2194560"/>
        </p:xfrm>
        <a:graphic>
          <a:graphicData uri="http://schemas.openxmlformats.org/drawingml/2006/table">
            <a:tbl>
              <a:tblPr firstRow="1" bandRow="1">
                <a:tableStyleId>{5C22544A-7EE6-4342-B048-85BDC9FD1C3A}</a:tableStyleId>
              </a:tblPr>
              <a:tblGrid>
                <a:gridCol w="4464496">
                  <a:extLst>
                    <a:ext uri="{9D8B030D-6E8A-4147-A177-3AD203B41FA5}">
                      <a16:colId xmlns:a16="http://schemas.microsoft.com/office/drawing/2014/main" xmlns="" val="20000"/>
                    </a:ext>
                  </a:extLst>
                </a:gridCol>
                <a:gridCol w="4464496">
                  <a:extLst>
                    <a:ext uri="{9D8B030D-6E8A-4147-A177-3AD203B41FA5}">
                      <a16:colId xmlns:a16="http://schemas.microsoft.com/office/drawing/2014/main" xmlns="" val="20001"/>
                    </a:ext>
                  </a:extLst>
                </a:gridCol>
              </a:tblGrid>
              <a:tr h="361910">
                <a:tc>
                  <a:txBody>
                    <a:bodyPr/>
                    <a:lstStyle/>
                    <a:p>
                      <a:r>
                        <a:rPr lang="is-IS" sz="2400" dirty="0"/>
                        <a:t>Aldur</a:t>
                      </a:r>
                    </a:p>
                  </a:txBody>
                  <a:tcPr/>
                </a:tc>
                <a:tc>
                  <a:txBody>
                    <a:bodyPr/>
                    <a:lstStyle/>
                    <a:p>
                      <a:r>
                        <a:rPr lang="is-IS" sz="2400" dirty="0"/>
                        <a:t>Tíðni</a:t>
                      </a:r>
                    </a:p>
                  </a:txBody>
                  <a:tcPr/>
                </a:tc>
                <a:extLst>
                  <a:ext uri="{0D108BD9-81ED-4DB2-BD59-A6C34878D82A}">
                    <a16:rowId xmlns:a16="http://schemas.microsoft.com/office/drawing/2014/main" xmlns="" val="10000"/>
                  </a:ext>
                </a:extLst>
              </a:tr>
              <a:tr h="361910">
                <a:tc>
                  <a:txBody>
                    <a:bodyPr/>
                    <a:lstStyle/>
                    <a:p>
                      <a:r>
                        <a:rPr lang="is-IS" sz="2400" dirty="0"/>
                        <a:t>Ungbörn</a:t>
                      </a:r>
                    </a:p>
                  </a:txBody>
                  <a:tcPr/>
                </a:tc>
                <a:tc>
                  <a:txBody>
                    <a:bodyPr/>
                    <a:lstStyle/>
                    <a:p>
                      <a:r>
                        <a:rPr lang="is-IS" sz="2400" dirty="0"/>
                        <a:t>4 sinnum á dag (1-7</a:t>
                      </a:r>
                      <a:r>
                        <a:rPr lang="is-IS" sz="2400" baseline="0" dirty="0"/>
                        <a:t> sinnum á dag)</a:t>
                      </a:r>
                      <a:endParaRPr lang="is-IS" sz="2400" dirty="0"/>
                    </a:p>
                  </a:txBody>
                  <a:tcPr/>
                </a:tc>
                <a:extLst>
                  <a:ext uri="{0D108BD9-81ED-4DB2-BD59-A6C34878D82A}">
                    <a16:rowId xmlns:a16="http://schemas.microsoft.com/office/drawing/2014/main" xmlns="" val="10001"/>
                  </a:ext>
                </a:extLst>
              </a:tr>
              <a:tr h="361910">
                <a:tc>
                  <a:txBody>
                    <a:bodyPr/>
                    <a:lstStyle/>
                    <a:p>
                      <a:r>
                        <a:rPr lang="is-IS" sz="2400" dirty="0"/>
                        <a:t>2ja ára börn</a:t>
                      </a:r>
                    </a:p>
                  </a:txBody>
                  <a:tcPr/>
                </a:tc>
                <a:tc>
                  <a:txBody>
                    <a:bodyPr/>
                    <a:lstStyle/>
                    <a:p>
                      <a:r>
                        <a:rPr lang="is-IS" sz="2400" dirty="0"/>
                        <a:t>1.2 – 2 sinnum á dag</a:t>
                      </a:r>
                    </a:p>
                  </a:txBody>
                  <a:tcPr/>
                </a:tc>
                <a:extLst>
                  <a:ext uri="{0D108BD9-81ED-4DB2-BD59-A6C34878D82A}">
                    <a16:rowId xmlns:a16="http://schemas.microsoft.com/office/drawing/2014/main" xmlns="" val="10002"/>
                  </a:ext>
                </a:extLst>
              </a:tr>
              <a:tr h="633343">
                <a:tc>
                  <a:txBody>
                    <a:bodyPr/>
                    <a:lstStyle/>
                    <a:p>
                      <a:r>
                        <a:rPr lang="is-IS" sz="2400" dirty="0"/>
                        <a:t>Börn frá 4ra ára aldri og fullorðnir</a:t>
                      </a:r>
                    </a:p>
                  </a:txBody>
                  <a:tcPr/>
                </a:tc>
                <a:tc>
                  <a:txBody>
                    <a:bodyPr/>
                    <a:lstStyle/>
                    <a:p>
                      <a:r>
                        <a:rPr lang="is-IS" sz="2400" dirty="0"/>
                        <a:t>3 sinnum í viku til 3 sinnum á dag</a:t>
                      </a:r>
                    </a:p>
                    <a:p>
                      <a:endParaRPr lang="is-IS" sz="2400" dirty="0"/>
                    </a:p>
                  </a:txBody>
                  <a:tcPr/>
                </a:tc>
                <a:extLst>
                  <a:ext uri="{0D108BD9-81ED-4DB2-BD59-A6C34878D82A}">
                    <a16:rowId xmlns:a16="http://schemas.microsoft.com/office/drawing/2014/main" xmlns="" val="10003"/>
                  </a:ext>
                </a:extLst>
              </a:tr>
            </a:tbl>
          </a:graphicData>
        </a:graphic>
      </p:graphicFrame>
      <p:sp>
        <p:nvSpPr>
          <p:cNvPr id="5" name="TextBox 4"/>
          <p:cNvSpPr txBox="1"/>
          <p:nvPr/>
        </p:nvSpPr>
        <p:spPr>
          <a:xfrm>
            <a:off x="4286248" y="5786454"/>
            <a:ext cx="4214842" cy="276999"/>
          </a:xfrm>
          <a:prstGeom prst="rect">
            <a:avLst/>
          </a:prstGeom>
          <a:noFill/>
        </p:spPr>
        <p:txBody>
          <a:bodyPr wrap="square" rtlCol="0">
            <a:spAutoFit/>
          </a:bodyPr>
          <a:lstStyle/>
          <a:p>
            <a:r>
              <a:rPr lang="is-IS" sz="1200" dirty="0" err="1"/>
              <a:t>Croffie</a:t>
            </a:r>
            <a:r>
              <a:rPr lang="is-IS" sz="1200" dirty="0"/>
              <a:t> JM.  </a:t>
            </a:r>
            <a:r>
              <a:rPr lang="is-IS" sz="1200" dirty="0" err="1"/>
              <a:t>Pediatric</a:t>
            </a:r>
            <a:r>
              <a:rPr lang="is-IS" sz="1200" dirty="0"/>
              <a:t> </a:t>
            </a:r>
            <a:r>
              <a:rPr lang="is-IS" sz="1200" dirty="0" err="1"/>
              <a:t>Gastrointestinal</a:t>
            </a:r>
            <a:r>
              <a:rPr lang="is-IS" sz="1200" dirty="0"/>
              <a:t> </a:t>
            </a:r>
            <a:r>
              <a:rPr lang="is-IS" sz="1200" dirty="0" err="1"/>
              <a:t>Disease</a:t>
            </a:r>
            <a:r>
              <a:rPr lang="is-IS" sz="1200" dirty="0"/>
              <a:t>. </a:t>
            </a:r>
            <a:r>
              <a:rPr lang="is-IS" sz="1200" dirty="0" err="1"/>
              <a:t>Fourth</a:t>
            </a:r>
            <a:r>
              <a:rPr lang="is-IS" sz="1200" dirty="0"/>
              <a:t> </a:t>
            </a:r>
            <a:r>
              <a:rPr lang="is-IS" sz="1200" dirty="0" err="1"/>
              <a:t>ed</a:t>
            </a:r>
            <a:r>
              <a:rPr lang="is-IS" sz="1200" dirty="0"/>
              <a:t>; 2004</a:t>
            </a:r>
          </a:p>
        </p:txBody>
      </p:sp>
    </p:spTree>
  </p:cSld>
  <p:clrMapOvr>
    <a:masterClrMapping/>
  </p:clrMapOvr>
  <p:transition advClick="0" advTm="1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Starfræn hægðatregða</a:t>
            </a:r>
          </a:p>
        </p:txBody>
      </p:sp>
      <p:sp>
        <p:nvSpPr>
          <p:cNvPr id="3" name="Content Placeholder 2"/>
          <p:cNvSpPr>
            <a:spLocks noGrp="1"/>
          </p:cNvSpPr>
          <p:nvPr>
            <p:ph idx="1"/>
          </p:nvPr>
        </p:nvSpPr>
        <p:spPr>
          <a:xfrm>
            <a:off x="457200" y="1340768"/>
            <a:ext cx="8229600" cy="5242594"/>
          </a:xfrm>
        </p:spPr>
        <p:txBody>
          <a:bodyPr>
            <a:normAutofit fontScale="40000" lnSpcReduction="20000"/>
          </a:bodyPr>
          <a:lstStyle/>
          <a:p>
            <a:r>
              <a:rPr lang="is-IS" sz="6000" dirty="0"/>
              <a:t>Þroski</a:t>
            </a:r>
          </a:p>
          <a:p>
            <a:pPr lvl="1"/>
            <a:r>
              <a:rPr lang="is-IS" sz="4900" dirty="0" err="1"/>
              <a:t>Infant</a:t>
            </a:r>
            <a:r>
              <a:rPr lang="is-IS" sz="4900" dirty="0"/>
              <a:t> </a:t>
            </a:r>
            <a:r>
              <a:rPr lang="is-IS" sz="4900" dirty="0" err="1"/>
              <a:t>dyschezia</a:t>
            </a:r>
            <a:endParaRPr lang="is-IS" sz="4900" dirty="0"/>
          </a:p>
          <a:p>
            <a:pPr lvl="1"/>
            <a:r>
              <a:rPr lang="is-IS" sz="4900" dirty="0"/>
              <a:t>Frávik í þroska og </a:t>
            </a:r>
            <a:r>
              <a:rPr lang="is-IS" sz="4900" dirty="0" err="1"/>
              <a:t>he</a:t>
            </a:r>
            <a:r>
              <a:rPr lang="en-US" sz="4900" dirty="0"/>
              <a:t>g</a:t>
            </a:r>
            <a:r>
              <a:rPr lang="is-IS" sz="4900" dirty="0" err="1"/>
              <a:t>ðun</a:t>
            </a:r>
            <a:endParaRPr lang="is-IS" sz="4900" dirty="0"/>
          </a:p>
          <a:p>
            <a:pPr lvl="1">
              <a:buNone/>
            </a:pPr>
            <a:endParaRPr lang="is-IS" sz="2400" dirty="0"/>
          </a:p>
          <a:p>
            <a:r>
              <a:rPr lang="is-IS" sz="6000" dirty="0"/>
              <a:t>Aðstæður</a:t>
            </a:r>
          </a:p>
          <a:p>
            <a:pPr lvl="1"/>
            <a:r>
              <a:rPr lang="is-IS" sz="4900" dirty="0"/>
              <a:t>Koppaþjálfun og salernisfælni</a:t>
            </a:r>
          </a:p>
          <a:p>
            <a:pPr lvl="1"/>
            <a:r>
              <a:rPr lang="is-IS" sz="4900" dirty="0"/>
              <a:t>Kynferðisleg misnotkun</a:t>
            </a:r>
          </a:p>
          <a:p>
            <a:pPr lvl="1">
              <a:buNone/>
            </a:pPr>
            <a:endParaRPr lang="is-IS" sz="2400" dirty="0"/>
          </a:p>
          <a:p>
            <a:r>
              <a:rPr lang="is-IS" sz="6200" dirty="0"/>
              <a:t>Eðlislæg</a:t>
            </a:r>
          </a:p>
          <a:p>
            <a:pPr lvl="1"/>
            <a:r>
              <a:rPr lang="is-IS" sz="4900" dirty="0" err="1"/>
              <a:t>Colonic</a:t>
            </a:r>
            <a:r>
              <a:rPr lang="is-IS" sz="4900" dirty="0"/>
              <a:t> </a:t>
            </a:r>
            <a:r>
              <a:rPr lang="is-IS" sz="4900" dirty="0" err="1"/>
              <a:t>inertia</a:t>
            </a:r>
            <a:r>
              <a:rPr lang="is-IS" sz="4900" dirty="0"/>
              <a:t>  eða “latur ristill”</a:t>
            </a:r>
          </a:p>
          <a:p>
            <a:pPr lvl="1"/>
            <a:r>
              <a:rPr lang="is-IS" sz="4900" dirty="0"/>
              <a:t> Erfðir</a:t>
            </a:r>
          </a:p>
          <a:p>
            <a:pPr lvl="1">
              <a:buNone/>
            </a:pPr>
            <a:endParaRPr lang="is-IS" sz="2400" dirty="0"/>
          </a:p>
          <a:p>
            <a:r>
              <a:rPr lang="is-IS" sz="6200" dirty="0"/>
              <a:t>Litlar og þurrar hægðir</a:t>
            </a:r>
          </a:p>
          <a:p>
            <a:pPr lvl="1"/>
            <a:r>
              <a:rPr lang="is-IS" sz="4900" dirty="0"/>
              <a:t>Of lítil vökvainntaka</a:t>
            </a:r>
          </a:p>
          <a:p>
            <a:pPr lvl="1"/>
            <a:r>
              <a:rPr lang="is-IS" sz="4900" dirty="0"/>
              <a:t>Trefjasnautt mataræði</a:t>
            </a:r>
          </a:p>
          <a:p>
            <a:pPr lvl="1"/>
            <a:r>
              <a:rPr lang="is-IS" sz="4900" dirty="0"/>
              <a:t>Ónóg inntaka fæðu, vannæring</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Starfræn hægðatregða</a:t>
            </a:r>
            <a:endParaRPr lang="en-US" dirty="0"/>
          </a:p>
        </p:txBody>
      </p:sp>
      <p:sp>
        <p:nvSpPr>
          <p:cNvPr id="3" name="Content Placeholder 2"/>
          <p:cNvSpPr>
            <a:spLocks noGrp="1"/>
          </p:cNvSpPr>
          <p:nvPr>
            <p:ph idx="1"/>
          </p:nvPr>
        </p:nvSpPr>
        <p:spPr/>
        <p:txBody>
          <a:bodyPr>
            <a:normAutofit/>
          </a:bodyPr>
          <a:lstStyle/>
          <a:p>
            <a:r>
              <a:rPr lang="en-US" sz="2800" dirty="0" err="1"/>
              <a:t>Virðist</a:t>
            </a:r>
            <a:r>
              <a:rPr lang="en-US" sz="2800" dirty="0"/>
              <a:t> </a:t>
            </a:r>
            <a:r>
              <a:rPr lang="en-US" sz="2800" dirty="0" err="1"/>
              <a:t>óháð</a:t>
            </a:r>
            <a:endParaRPr lang="en-US" sz="2800" dirty="0"/>
          </a:p>
          <a:p>
            <a:pPr lvl="1"/>
            <a:r>
              <a:rPr lang="en-US" sz="2400" dirty="0" err="1"/>
              <a:t>kyni</a:t>
            </a:r>
            <a:endParaRPr lang="en-US" sz="2400" dirty="0"/>
          </a:p>
          <a:p>
            <a:pPr lvl="1"/>
            <a:r>
              <a:rPr lang="en-US" sz="2400" dirty="0" err="1"/>
              <a:t>félagslegum</a:t>
            </a:r>
            <a:r>
              <a:rPr lang="en-US" sz="2400" dirty="0"/>
              <a:t> </a:t>
            </a:r>
            <a:r>
              <a:rPr lang="en-US" sz="2400" dirty="0" err="1"/>
              <a:t>aðstæðum</a:t>
            </a:r>
            <a:endParaRPr lang="en-US" sz="2400" dirty="0"/>
          </a:p>
          <a:p>
            <a:pPr lvl="1"/>
            <a:r>
              <a:rPr lang="en-US" sz="2400" dirty="0" err="1"/>
              <a:t>mataræði</a:t>
            </a:r>
            <a:r>
              <a:rPr lang="en-US" sz="2400" dirty="0"/>
              <a:t> á </a:t>
            </a:r>
            <a:r>
              <a:rPr lang="en-US" sz="2400" dirty="0" err="1"/>
              <a:t>ólíkum</a:t>
            </a:r>
            <a:r>
              <a:rPr lang="en-US" sz="2400" dirty="0"/>
              <a:t> </a:t>
            </a:r>
            <a:r>
              <a:rPr lang="en-US" sz="2400" dirty="0" err="1"/>
              <a:t>svæðum</a:t>
            </a:r>
            <a:endParaRPr lang="en-US" sz="2400" dirty="0"/>
          </a:p>
          <a:p>
            <a:pPr lvl="1"/>
            <a:r>
              <a:rPr lang="en-US" sz="2400" dirty="0" err="1"/>
              <a:t>menningaráhrifum</a:t>
            </a:r>
            <a:endParaRPr lang="en-US" sz="2400" dirty="0"/>
          </a:p>
          <a:p>
            <a:pPr marL="457200" lvl="1" indent="0">
              <a:buNone/>
            </a:pPr>
            <a:endParaRPr lang="en-US" sz="2400" dirty="0"/>
          </a:p>
          <a:p>
            <a:r>
              <a:rPr lang="en-US" sz="2800" dirty="0" err="1"/>
              <a:t>Líkleg</a:t>
            </a:r>
            <a:r>
              <a:rPr lang="en-US" sz="2800" dirty="0"/>
              <a:t> </a:t>
            </a:r>
            <a:r>
              <a:rPr lang="en-US" sz="2800" dirty="0" err="1"/>
              <a:t>orsök</a:t>
            </a:r>
            <a:endParaRPr lang="en-US" sz="2800" dirty="0"/>
          </a:p>
          <a:p>
            <a:pPr lvl="1"/>
            <a:r>
              <a:rPr lang="en-US" sz="2400" dirty="0" err="1"/>
              <a:t>Almenn</a:t>
            </a:r>
            <a:r>
              <a:rPr lang="en-US" sz="2400" dirty="0"/>
              <a:t> </a:t>
            </a:r>
            <a:r>
              <a:rPr lang="en-US" sz="2400" dirty="0" err="1"/>
              <a:t>tilhneiging</a:t>
            </a:r>
            <a:r>
              <a:rPr lang="en-US" sz="2400" dirty="0"/>
              <a:t> </a:t>
            </a:r>
            <a:r>
              <a:rPr lang="en-US" sz="2400" dirty="0" err="1"/>
              <a:t>til</a:t>
            </a:r>
            <a:r>
              <a:rPr lang="en-US" sz="2400" dirty="0"/>
              <a:t> </a:t>
            </a:r>
            <a:r>
              <a:rPr lang="en-US" sz="2400" dirty="0" err="1"/>
              <a:t>að</a:t>
            </a:r>
            <a:r>
              <a:rPr lang="en-US" sz="2400" dirty="0"/>
              <a:t> </a:t>
            </a:r>
            <a:r>
              <a:rPr lang="en-US" sz="2400" dirty="0" err="1"/>
              <a:t>forðast</a:t>
            </a:r>
            <a:r>
              <a:rPr lang="en-US" sz="2400" dirty="0"/>
              <a:t> </a:t>
            </a:r>
            <a:r>
              <a:rPr lang="en-US" sz="2400" dirty="0" err="1"/>
              <a:t>hægðalosun</a:t>
            </a:r>
            <a:r>
              <a:rPr lang="en-US" sz="2400" dirty="0"/>
              <a:t> </a:t>
            </a:r>
            <a:r>
              <a:rPr lang="en-US" sz="2400" dirty="0" err="1"/>
              <a:t>af</a:t>
            </a:r>
            <a:r>
              <a:rPr lang="en-US" sz="2400" dirty="0"/>
              <a:t> </a:t>
            </a:r>
            <a:r>
              <a:rPr lang="en-US" sz="2400" dirty="0" err="1"/>
              <a:t>ótta</a:t>
            </a:r>
            <a:r>
              <a:rPr lang="en-US" sz="2400" dirty="0"/>
              <a:t> </a:t>
            </a:r>
            <a:r>
              <a:rPr lang="en-US" sz="2400" dirty="0" err="1"/>
              <a:t>við</a:t>
            </a:r>
            <a:r>
              <a:rPr lang="en-US" sz="2400" dirty="0"/>
              <a:t> </a:t>
            </a:r>
            <a:r>
              <a:rPr lang="en-US" sz="2400" dirty="0" err="1"/>
              <a:t>sársauka</a:t>
            </a:r>
            <a:r>
              <a:rPr lang="en-US" sz="2400" dirty="0"/>
              <a:t> </a:t>
            </a:r>
            <a:r>
              <a:rPr lang="en-US" sz="2400" dirty="0" err="1"/>
              <a:t>eða</a:t>
            </a:r>
            <a:r>
              <a:rPr lang="en-US" sz="2400" dirty="0"/>
              <a:t> </a:t>
            </a:r>
            <a:r>
              <a:rPr lang="en-US" sz="2400" dirty="0" err="1"/>
              <a:t>sérstakar</a:t>
            </a:r>
            <a:r>
              <a:rPr lang="en-US" sz="2400" dirty="0"/>
              <a:t> </a:t>
            </a:r>
            <a:r>
              <a:rPr lang="en-US" sz="2400" dirty="0" err="1"/>
              <a:t>aðstæður</a:t>
            </a:r>
            <a:endParaRPr lang="en-US" sz="24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BA1E3F-3D73-4AF7-A778-89B30B07CEB1}"/>
              </a:ext>
            </a:extLst>
          </p:cNvPr>
          <p:cNvSpPr>
            <a:spLocks noGrp="1"/>
          </p:cNvSpPr>
          <p:nvPr>
            <p:ph type="title"/>
          </p:nvPr>
        </p:nvSpPr>
        <p:spPr/>
        <p:txBody>
          <a:bodyPr/>
          <a:lstStyle/>
          <a:p>
            <a:r>
              <a:rPr lang="is-IS" dirty="0"/>
              <a:t>Stjórnun </a:t>
            </a:r>
            <a:r>
              <a:rPr lang="is-IS" dirty="0" err="1"/>
              <a:t>hægðalosunar</a:t>
            </a:r>
            <a:endParaRPr lang="en-US" dirty="0"/>
          </a:p>
        </p:txBody>
      </p:sp>
      <p:sp>
        <p:nvSpPr>
          <p:cNvPr id="3" name="Content Placeholder 2">
            <a:extLst>
              <a:ext uri="{FF2B5EF4-FFF2-40B4-BE49-F238E27FC236}">
                <a16:creationId xmlns:a16="http://schemas.microsoft.com/office/drawing/2014/main" xmlns="" id="{556B5EFF-18EB-4985-813B-7409DAA3FB28}"/>
              </a:ext>
            </a:extLst>
          </p:cNvPr>
          <p:cNvSpPr>
            <a:spLocks noGrp="1"/>
          </p:cNvSpPr>
          <p:nvPr>
            <p:ph idx="1"/>
          </p:nvPr>
        </p:nvSpPr>
        <p:spPr/>
        <p:txBody>
          <a:bodyPr>
            <a:normAutofit/>
          </a:bodyPr>
          <a:lstStyle/>
          <a:p>
            <a:r>
              <a:rPr lang="is-IS" dirty="0"/>
              <a:t>Hægðir í endaþarmi  </a:t>
            </a:r>
          </a:p>
          <a:p>
            <a:pPr marL="457200" lvl="1" indent="0">
              <a:buNone/>
            </a:pPr>
            <a:r>
              <a:rPr lang="en-US" dirty="0">
                <a:sym typeface="Wingdings" panose="05000000000000000000" pitchFamily="2" charset="2"/>
              </a:rPr>
              <a:t> </a:t>
            </a:r>
            <a:r>
              <a:rPr lang="en-US" dirty="0" err="1">
                <a:sym typeface="Wingdings" panose="05000000000000000000" pitchFamily="2" charset="2"/>
              </a:rPr>
              <a:t>Slaknar</a:t>
            </a:r>
            <a:r>
              <a:rPr lang="en-US" dirty="0">
                <a:sym typeface="Wingdings" panose="05000000000000000000" pitchFamily="2" charset="2"/>
              </a:rPr>
              <a:t> </a:t>
            </a:r>
            <a:r>
              <a:rPr lang="is-IS" dirty="0">
                <a:sym typeface="Wingdings" panose="05000000000000000000" pitchFamily="2" charset="2"/>
              </a:rPr>
              <a:t>á </a:t>
            </a:r>
            <a:r>
              <a:rPr lang="is-IS" dirty="0" err="1">
                <a:sym typeface="Wingdings" panose="05000000000000000000" pitchFamily="2" charset="2"/>
              </a:rPr>
              <a:t>internal</a:t>
            </a:r>
            <a:r>
              <a:rPr lang="is-IS" dirty="0">
                <a:sym typeface="Wingdings" panose="05000000000000000000" pitchFamily="2" charset="2"/>
              </a:rPr>
              <a:t> </a:t>
            </a:r>
            <a:r>
              <a:rPr lang="is-IS" dirty="0" err="1">
                <a:sym typeface="Wingdings" panose="05000000000000000000" pitchFamily="2" charset="2"/>
              </a:rPr>
              <a:t>anal</a:t>
            </a:r>
            <a:r>
              <a:rPr lang="is-IS" dirty="0">
                <a:sym typeface="Wingdings" panose="05000000000000000000" pitchFamily="2" charset="2"/>
              </a:rPr>
              <a:t> </a:t>
            </a:r>
            <a:r>
              <a:rPr lang="is-IS" dirty="0" err="1">
                <a:sym typeface="Wingdings" panose="05000000000000000000" pitchFamily="2" charset="2"/>
              </a:rPr>
              <a:t>sphincter</a:t>
            </a:r>
            <a:endParaRPr lang="is-IS" dirty="0">
              <a:sym typeface="Wingdings" panose="05000000000000000000" pitchFamily="2" charset="2"/>
            </a:endParaRPr>
          </a:p>
          <a:p>
            <a:r>
              <a:rPr lang="is-IS" dirty="0">
                <a:solidFill>
                  <a:schemeClr val="accent5">
                    <a:lumMod val="75000"/>
                  </a:schemeClr>
                </a:solidFill>
              </a:rPr>
              <a:t>Ákvörðun</a:t>
            </a:r>
          </a:p>
          <a:p>
            <a:pPr lvl="1"/>
            <a:r>
              <a:rPr lang="is-IS" dirty="0">
                <a:solidFill>
                  <a:schemeClr val="accent3">
                    <a:lumMod val="60000"/>
                    <a:lumOff val="40000"/>
                  </a:schemeClr>
                </a:solidFill>
                <a:latin typeface="Viner Hand ITC" panose="03070502030502020203" pitchFamily="66" charset="0"/>
              </a:rPr>
              <a:t>Losa hægðir</a:t>
            </a:r>
            <a:r>
              <a:rPr lang="en-US" dirty="0">
                <a:solidFill>
                  <a:schemeClr val="accent3">
                    <a:lumMod val="60000"/>
                    <a:lumOff val="40000"/>
                  </a:schemeClr>
                </a:solidFill>
                <a:latin typeface="Viner Hand ITC" panose="03070502030502020203" pitchFamily="66" charset="0"/>
              </a:rPr>
              <a:t>?</a:t>
            </a:r>
          </a:p>
          <a:p>
            <a:pPr lvl="1"/>
            <a:r>
              <a:rPr lang="is-IS" dirty="0">
                <a:solidFill>
                  <a:schemeClr val="accent3">
                    <a:lumMod val="60000"/>
                    <a:lumOff val="40000"/>
                  </a:schemeClr>
                </a:solidFill>
                <a:latin typeface="Viner Hand ITC" panose="03070502030502020203" pitchFamily="66" charset="0"/>
              </a:rPr>
              <a:t>Halda í sér</a:t>
            </a:r>
            <a:r>
              <a:rPr lang="en-US" dirty="0">
                <a:solidFill>
                  <a:schemeClr val="accent3">
                    <a:lumMod val="60000"/>
                    <a:lumOff val="40000"/>
                  </a:schemeClr>
                </a:solidFill>
                <a:latin typeface="Viner Hand ITC" panose="03070502030502020203" pitchFamily="66" charset="0"/>
              </a:rPr>
              <a:t>?</a:t>
            </a:r>
            <a:endParaRPr lang="is-IS" dirty="0">
              <a:solidFill>
                <a:schemeClr val="accent3">
                  <a:lumMod val="60000"/>
                  <a:lumOff val="40000"/>
                </a:schemeClr>
              </a:solidFill>
              <a:latin typeface="Viner Hand ITC" panose="03070502030502020203" pitchFamily="66" charset="0"/>
            </a:endParaRPr>
          </a:p>
          <a:p>
            <a:r>
              <a:rPr lang="is-IS" dirty="0"/>
              <a:t>Viljastýrð slökun</a:t>
            </a:r>
          </a:p>
          <a:p>
            <a:pPr marL="457200" lvl="1" indent="0">
              <a:buNone/>
            </a:pPr>
            <a:r>
              <a:rPr lang="en-US" dirty="0">
                <a:sym typeface="Wingdings" panose="05000000000000000000" pitchFamily="2" charset="2"/>
              </a:rPr>
              <a:t> </a:t>
            </a:r>
            <a:r>
              <a:rPr lang="is-IS" dirty="0" err="1"/>
              <a:t>Puborectalis</a:t>
            </a:r>
            <a:r>
              <a:rPr lang="is-IS" dirty="0"/>
              <a:t> </a:t>
            </a:r>
          </a:p>
          <a:p>
            <a:pPr marL="457200" lvl="1" indent="0">
              <a:buNone/>
            </a:pPr>
            <a:r>
              <a:rPr lang="en-US" dirty="0">
                <a:sym typeface="Wingdings" panose="05000000000000000000" pitchFamily="2" charset="2"/>
              </a:rPr>
              <a:t> </a:t>
            </a:r>
            <a:r>
              <a:rPr lang="is-IS" dirty="0" err="1"/>
              <a:t>External</a:t>
            </a:r>
            <a:r>
              <a:rPr lang="is-IS" dirty="0"/>
              <a:t> </a:t>
            </a:r>
            <a:r>
              <a:rPr lang="is-IS" dirty="0" err="1"/>
              <a:t>anal</a:t>
            </a:r>
            <a:r>
              <a:rPr lang="is-IS" dirty="0"/>
              <a:t> </a:t>
            </a:r>
            <a:r>
              <a:rPr lang="is-IS" dirty="0" err="1"/>
              <a:t>sphincter</a:t>
            </a:r>
            <a:endParaRPr lang="is-IS" dirty="0"/>
          </a:p>
          <a:p>
            <a:pPr marL="457200" lvl="1" indent="0">
              <a:buNone/>
            </a:pPr>
            <a:endParaRPr lang="is-IS" dirty="0"/>
          </a:p>
        </p:txBody>
      </p:sp>
      <p:pic>
        <p:nvPicPr>
          <p:cNvPr id="11265" name="Picture 1"/>
          <p:cNvPicPr>
            <a:picLocks noChangeAspect="1" noChangeArrowheads="1"/>
          </p:cNvPicPr>
          <p:nvPr/>
        </p:nvPicPr>
        <p:blipFill>
          <a:blip r:embed="rId2"/>
          <a:srcRect/>
          <a:stretch>
            <a:fillRect/>
          </a:stretch>
        </p:blipFill>
        <p:spPr bwMode="auto">
          <a:xfrm>
            <a:off x="4857752" y="2786058"/>
            <a:ext cx="4081102" cy="3286148"/>
          </a:xfrm>
          <a:prstGeom prst="rect">
            <a:avLst/>
          </a:prstGeom>
          <a:noFill/>
          <a:ln w="9525">
            <a:noFill/>
            <a:miter lim="800000"/>
            <a:headEnd/>
            <a:tailEnd/>
          </a:ln>
          <a:effectLst/>
        </p:spPr>
      </p:pic>
    </p:spTree>
    <p:extLst>
      <p:ext uri="{BB962C8B-B14F-4D97-AF65-F5344CB8AC3E}">
        <p14:creationId xmlns:p14="http://schemas.microsoft.com/office/powerpoint/2010/main" xmlns="" val="23914129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Þegar barn heldur í sér</a:t>
            </a:r>
            <a:endParaRPr lang="en-US" dirty="0"/>
          </a:p>
        </p:txBody>
      </p:sp>
      <p:sp>
        <p:nvSpPr>
          <p:cNvPr id="3" name="Content Placeholder 2"/>
          <p:cNvSpPr>
            <a:spLocks noGrp="1"/>
          </p:cNvSpPr>
          <p:nvPr>
            <p:ph idx="1"/>
          </p:nvPr>
        </p:nvSpPr>
        <p:spPr>
          <a:xfrm>
            <a:off x="457200" y="1600200"/>
            <a:ext cx="8229600" cy="5069160"/>
          </a:xfrm>
        </p:spPr>
        <p:txBody>
          <a:bodyPr>
            <a:normAutofit fontScale="77500" lnSpcReduction="20000"/>
          </a:bodyPr>
          <a:lstStyle/>
          <a:p>
            <a:r>
              <a:rPr lang="en-US" dirty="0" err="1"/>
              <a:t>Slímhúð</a:t>
            </a:r>
            <a:r>
              <a:rPr lang="en-US" dirty="0"/>
              <a:t> </a:t>
            </a:r>
            <a:r>
              <a:rPr lang="en-US" dirty="0" err="1"/>
              <a:t>ristils</a:t>
            </a:r>
            <a:r>
              <a:rPr lang="en-US" dirty="0"/>
              <a:t> </a:t>
            </a:r>
            <a:r>
              <a:rPr lang="en-US" dirty="0" err="1"/>
              <a:t>frásogar</a:t>
            </a:r>
            <a:r>
              <a:rPr lang="en-US" dirty="0"/>
              <a:t> </a:t>
            </a:r>
            <a:r>
              <a:rPr lang="en-US" dirty="0" err="1"/>
              <a:t>meira</a:t>
            </a:r>
            <a:r>
              <a:rPr lang="en-US" dirty="0"/>
              <a:t> </a:t>
            </a:r>
            <a:r>
              <a:rPr lang="en-US" dirty="0" err="1"/>
              <a:t>vatn</a:t>
            </a:r>
            <a:r>
              <a:rPr lang="en-US" dirty="0"/>
              <a:t> </a:t>
            </a:r>
            <a:r>
              <a:rPr lang="en-US" dirty="0" err="1"/>
              <a:t>úr</a:t>
            </a:r>
            <a:r>
              <a:rPr lang="en-US" dirty="0"/>
              <a:t> </a:t>
            </a:r>
            <a:r>
              <a:rPr lang="en-US" dirty="0" err="1"/>
              <a:t>hægðum</a:t>
            </a:r>
            <a:endParaRPr lang="en-US" dirty="0"/>
          </a:p>
          <a:p>
            <a:pPr>
              <a:buNone/>
            </a:pPr>
            <a:endParaRPr lang="en-US" dirty="0"/>
          </a:p>
          <a:p>
            <a:r>
              <a:rPr lang="en-US" dirty="0" err="1"/>
              <a:t>Erfiðara</a:t>
            </a:r>
            <a:r>
              <a:rPr lang="en-US" dirty="0"/>
              <a:t> </a:t>
            </a:r>
            <a:r>
              <a:rPr lang="en-US" dirty="0" err="1"/>
              <a:t>verður</a:t>
            </a:r>
            <a:r>
              <a:rPr lang="en-US" dirty="0"/>
              <a:t> </a:t>
            </a:r>
            <a:r>
              <a:rPr lang="en-US" dirty="0" err="1"/>
              <a:t>að</a:t>
            </a:r>
            <a:r>
              <a:rPr lang="en-US" dirty="0"/>
              <a:t> </a:t>
            </a:r>
            <a:r>
              <a:rPr lang="en-US" dirty="0" err="1"/>
              <a:t>losa</a:t>
            </a:r>
            <a:r>
              <a:rPr lang="en-US" dirty="0"/>
              <a:t> </a:t>
            </a:r>
            <a:r>
              <a:rPr lang="en-US" dirty="0" err="1"/>
              <a:t>hægðir</a:t>
            </a:r>
            <a:endParaRPr lang="en-US" dirty="0"/>
          </a:p>
          <a:p>
            <a:pPr>
              <a:buNone/>
            </a:pPr>
            <a:endParaRPr lang="en-US" dirty="0"/>
          </a:p>
          <a:p>
            <a:r>
              <a:rPr lang="en-US" dirty="0" err="1"/>
              <a:t>Vítahringur</a:t>
            </a:r>
            <a:endParaRPr lang="en-US" dirty="0"/>
          </a:p>
          <a:p>
            <a:pPr lvl="1"/>
            <a:r>
              <a:rPr lang="en-US" dirty="0" err="1">
                <a:solidFill>
                  <a:schemeClr val="accent5">
                    <a:lumMod val="75000"/>
                  </a:schemeClr>
                </a:solidFill>
              </a:rPr>
              <a:t>Vaxandi</a:t>
            </a:r>
            <a:r>
              <a:rPr lang="en-US" dirty="0">
                <a:solidFill>
                  <a:schemeClr val="accent5">
                    <a:lumMod val="75000"/>
                  </a:schemeClr>
                </a:solidFill>
              </a:rPr>
              <a:t> </a:t>
            </a:r>
            <a:r>
              <a:rPr lang="en-US" dirty="0" err="1">
                <a:solidFill>
                  <a:schemeClr val="accent5">
                    <a:lumMod val="75000"/>
                  </a:schemeClr>
                </a:solidFill>
              </a:rPr>
              <a:t>þensla</a:t>
            </a:r>
            <a:r>
              <a:rPr lang="en-US" dirty="0">
                <a:solidFill>
                  <a:schemeClr val="accent5">
                    <a:lumMod val="75000"/>
                  </a:schemeClr>
                </a:solidFill>
              </a:rPr>
              <a:t> á </a:t>
            </a:r>
            <a:r>
              <a:rPr lang="en-US" dirty="0" err="1">
                <a:solidFill>
                  <a:schemeClr val="accent5">
                    <a:lumMod val="75000"/>
                  </a:schemeClr>
                </a:solidFill>
              </a:rPr>
              <a:t>endaþarmi</a:t>
            </a:r>
            <a:endParaRPr lang="en-US" dirty="0">
              <a:solidFill>
                <a:schemeClr val="accent5">
                  <a:lumMod val="75000"/>
                </a:schemeClr>
              </a:solidFill>
            </a:endParaRPr>
          </a:p>
          <a:p>
            <a:pPr lvl="1"/>
            <a:r>
              <a:rPr lang="en-US" dirty="0" err="1">
                <a:solidFill>
                  <a:schemeClr val="accent5">
                    <a:lumMod val="75000"/>
                  </a:schemeClr>
                </a:solidFill>
              </a:rPr>
              <a:t>Yfirflæði</a:t>
            </a:r>
            <a:r>
              <a:rPr lang="en-US" dirty="0">
                <a:solidFill>
                  <a:schemeClr val="accent5">
                    <a:lumMod val="75000"/>
                  </a:schemeClr>
                </a:solidFill>
              </a:rPr>
              <a:t> </a:t>
            </a:r>
            <a:r>
              <a:rPr lang="en-US" dirty="0" err="1">
                <a:solidFill>
                  <a:schemeClr val="accent5">
                    <a:lumMod val="75000"/>
                  </a:schemeClr>
                </a:solidFill>
              </a:rPr>
              <a:t>og</a:t>
            </a:r>
            <a:r>
              <a:rPr lang="en-US" dirty="0">
                <a:solidFill>
                  <a:schemeClr val="accent5">
                    <a:lumMod val="75000"/>
                  </a:schemeClr>
                </a:solidFill>
              </a:rPr>
              <a:t> </a:t>
            </a:r>
            <a:r>
              <a:rPr lang="en-US" dirty="0" err="1">
                <a:solidFill>
                  <a:schemeClr val="accent5">
                    <a:lumMod val="75000"/>
                  </a:schemeClr>
                </a:solidFill>
              </a:rPr>
              <a:t>hægðaleki</a:t>
            </a:r>
            <a:endParaRPr lang="en-US" dirty="0">
              <a:solidFill>
                <a:schemeClr val="accent5">
                  <a:lumMod val="75000"/>
                </a:schemeClr>
              </a:solidFill>
            </a:endParaRPr>
          </a:p>
          <a:p>
            <a:pPr lvl="1"/>
            <a:r>
              <a:rPr lang="en-US" dirty="0">
                <a:solidFill>
                  <a:schemeClr val="accent5">
                    <a:lumMod val="75000"/>
                  </a:schemeClr>
                </a:solidFill>
              </a:rPr>
              <a:t>Tap á </a:t>
            </a:r>
            <a:r>
              <a:rPr lang="en-US" dirty="0" err="1">
                <a:solidFill>
                  <a:schemeClr val="accent5">
                    <a:lumMod val="75000"/>
                  </a:schemeClr>
                </a:solidFill>
              </a:rPr>
              <a:t>skyni</a:t>
            </a:r>
            <a:r>
              <a:rPr lang="en-US" dirty="0">
                <a:solidFill>
                  <a:schemeClr val="accent5">
                    <a:lumMod val="75000"/>
                  </a:schemeClr>
                </a:solidFill>
              </a:rPr>
              <a:t> í </a:t>
            </a:r>
            <a:r>
              <a:rPr lang="en-US" dirty="0" err="1">
                <a:solidFill>
                  <a:schemeClr val="accent5">
                    <a:lumMod val="75000"/>
                  </a:schemeClr>
                </a:solidFill>
              </a:rPr>
              <a:t>endaþarmi</a:t>
            </a:r>
            <a:endParaRPr lang="en-US" dirty="0">
              <a:solidFill>
                <a:schemeClr val="accent5">
                  <a:lumMod val="75000"/>
                </a:schemeClr>
              </a:solidFill>
            </a:endParaRPr>
          </a:p>
          <a:p>
            <a:pPr lvl="1"/>
            <a:r>
              <a:rPr lang="en-US" dirty="0">
                <a:solidFill>
                  <a:schemeClr val="accent5">
                    <a:lumMod val="75000"/>
                  </a:schemeClr>
                </a:solidFill>
              </a:rPr>
              <a:t>Tap á </a:t>
            </a:r>
            <a:r>
              <a:rPr lang="en-US" dirty="0" err="1">
                <a:solidFill>
                  <a:schemeClr val="accent5">
                    <a:lumMod val="75000"/>
                  </a:schemeClr>
                </a:solidFill>
              </a:rPr>
              <a:t>eðlilegri</a:t>
            </a:r>
            <a:r>
              <a:rPr lang="en-US" dirty="0">
                <a:solidFill>
                  <a:schemeClr val="accent5">
                    <a:lumMod val="75000"/>
                  </a:schemeClr>
                </a:solidFill>
              </a:rPr>
              <a:t> </a:t>
            </a:r>
            <a:r>
              <a:rPr lang="en-US" dirty="0" err="1">
                <a:solidFill>
                  <a:schemeClr val="accent5">
                    <a:lumMod val="75000"/>
                  </a:schemeClr>
                </a:solidFill>
              </a:rPr>
              <a:t>tilfinningu</a:t>
            </a:r>
            <a:r>
              <a:rPr lang="en-US" dirty="0">
                <a:solidFill>
                  <a:schemeClr val="accent5">
                    <a:lumMod val="75000"/>
                  </a:schemeClr>
                </a:solidFill>
              </a:rPr>
              <a:t> </a:t>
            </a:r>
            <a:r>
              <a:rPr lang="en-US" dirty="0" err="1">
                <a:solidFill>
                  <a:schemeClr val="accent5">
                    <a:lumMod val="75000"/>
                  </a:schemeClr>
                </a:solidFill>
              </a:rPr>
              <a:t>og</a:t>
            </a:r>
            <a:r>
              <a:rPr lang="en-US" dirty="0">
                <a:solidFill>
                  <a:schemeClr val="accent5">
                    <a:lumMod val="75000"/>
                  </a:schemeClr>
                </a:solidFill>
              </a:rPr>
              <a:t> </a:t>
            </a:r>
            <a:r>
              <a:rPr lang="en-US" dirty="0" err="1">
                <a:solidFill>
                  <a:schemeClr val="accent5">
                    <a:lumMod val="75000"/>
                  </a:schemeClr>
                </a:solidFill>
              </a:rPr>
              <a:t>þörf</a:t>
            </a:r>
            <a:r>
              <a:rPr lang="en-US" dirty="0">
                <a:solidFill>
                  <a:schemeClr val="accent5">
                    <a:lumMod val="75000"/>
                  </a:schemeClr>
                </a:solidFill>
              </a:rPr>
              <a:t> </a:t>
            </a:r>
            <a:r>
              <a:rPr lang="en-US" dirty="0" err="1">
                <a:solidFill>
                  <a:schemeClr val="accent5">
                    <a:lumMod val="75000"/>
                  </a:schemeClr>
                </a:solidFill>
              </a:rPr>
              <a:t>til</a:t>
            </a:r>
            <a:r>
              <a:rPr lang="en-US" dirty="0">
                <a:solidFill>
                  <a:schemeClr val="accent5">
                    <a:lumMod val="75000"/>
                  </a:schemeClr>
                </a:solidFill>
              </a:rPr>
              <a:t> </a:t>
            </a:r>
            <a:r>
              <a:rPr lang="en-US" dirty="0" err="1">
                <a:solidFill>
                  <a:schemeClr val="accent5">
                    <a:lumMod val="75000"/>
                  </a:schemeClr>
                </a:solidFill>
              </a:rPr>
              <a:t>hægðalosunar</a:t>
            </a:r>
            <a:endParaRPr lang="en-US" dirty="0">
              <a:solidFill>
                <a:schemeClr val="accent5">
                  <a:lumMod val="75000"/>
                </a:schemeClr>
              </a:solidFill>
            </a:endParaRPr>
          </a:p>
          <a:p>
            <a:pPr lvl="1"/>
            <a:r>
              <a:rPr lang="en-US" dirty="0" err="1">
                <a:solidFill>
                  <a:schemeClr val="accent5">
                    <a:lumMod val="75000"/>
                  </a:schemeClr>
                </a:solidFill>
              </a:rPr>
              <a:t>Hægðasöfnun</a:t>
            </a:r>
            <a:r>
              <a:rPr lang="en-US" dirty="0">
                <a:solidFill>
                  <a:schemeClr val="accent5">
                    <a:lumMod val="75000"/>
                  </a:schemeClr>
                </a:solidFill>
              </a:rPr>
              <a:t> í </a:t>
            </a:r>
            <a:r>
              <a:rPr lang="en-US" dirty="0" err="1">
                <a:solidFill>
                  <a:schemeClr val="accent5">
                    <a:lumMod val="75000"/>
                  </a:schemeClr>
                </a:solidFill>
              </a:rPr>
              <a:t>endaþarm</a:t>
            </a:r>
            <a:r>
              <a:rPr lang="en-US" dirty="0">
                <a:solidFill>
                  <a:schemeClr val="accent5">
                    <a:lumMod val="75000"/>
                  </a:schemeClr>
                </a:solidFill>
              </a:rPr>
              <a:t> </a:t>
            </a:r>
            <a:r>
              <a:rPr lang="en-US" dirty="0" err="1">
                <a:solidFill>
                  <a:schemeClr val="accent5">
                    <a:lumMod val="75000"/>
                  </a:schemeClr>
                </a:solidFill>
              </a:rPr>
              <a:t>hægir</a:t>
            </a:r>
            <a:r>
              <a:rPr lang="en-US" dirty="0">
                <a:solidFill>
                  <a:schemeClr val="accent5">
                    <a:lumMod val="75000"/>
                  </a:schemeClr>
                </a:solidFill>
              </a:rPr>
              <a:t> á </a:t>
            </a:r>
            <a:r>
              <a:rPr lang="en-US" dirty="0" err="1">
                <a:solidFill>
                  <a:schemeClr val="accent5">
                    <a:lumMod val="75000"/>
                  </a:schemeClr>
                </a:solidFill>
              </a:rPr>
              <a:t>hreyfingum</a:t>
            </a:r>
            <a:r>
              <a:rPr lang="en-US" dirty="0">
                <a:solidFill>
                  <a:schemeClr val="accent5">
                    <a:lumMod val="75000"/>
                  </a:schemeClr>
                </a:solidFill>
              </a:rPr>
              <a:t> í </a:t>
            </a:r>
            <a:r>
              <a:rPr lang="en-US" dirty="0" err="1">
                <a:solidFill>
                  <a:schemeClr val="accent5">
                    <a:lumMod val="75000"/>
                  </a:schemeClr>
                </a:solidFill>
              </a:rPr>
              <a:t>efri</a:t>
            </a:r>
            <a:r>
              <a:rPr lang="en-US" dirty="0">
                <a:solidFill>
                  <a:schemeClr val="accent5">
                    <a:lumMod val="75000"/>
                  </a:schemeClr>
                </a:solidFill>
              </a:rPr>
              <a:t> </a:t>
            </a:r>
            <a:r>
              <a:rPr lang="en-US" dirty="0" err="1">
                <a:solidFill>
                  <a:schemeClr val="accent5">
                    <a:lumMod val="75000"/>
                  </a:schemeClr>
                </a:solidFill>
              </a:rPr>
              <a:t>hluta</a:t>
            </a:r>
            <a:r>
              <a:rPr lang="en-US" dirty="0">
                <a:solidFill>
                  <a:schemeClr val="accent5">
                    <a:lumMod val="75000"/>
                  </a:schemeClr>
                </a:solidFill>
              </a:rPr>
              <a:t> </a:t>
            </a:r>
            <a:r>
              <a:rPr lang="en-US" dirty="0" err="1">
                <a:solidFill>
                  <a:schemeClr val="accent5">
                    <a:lumMod val="75000"/>
                  </a:schemeClr>
                </a:solidFill>
              </a:rPr>
              <a:t>meltingarvegar</a:t>
            </a:r>
            <a:endParaRPr lang="en-US" dirty="0">
              <a:solidFill>
                <a:schemeClr val="accent5">
                  <a:lumMod val="75000"/>
                </a:schemeClr>
              </a:solidFill>
            </a:endParaRPr>
          </a:p>
          <a:p>
            <a:pPr lvl="2"/>
            <a:r>
              <a:rPr lang="en-US" dirty="0" err="1">
                <a:solidFill>
                  <a:schemeClr val="accent5">
                    <a:lumMod val="75000"/>
                  </a:schemeClr>
                </a:solidFill>
              </a:rPr>
              <a:t>Lystarleysi</a:t>
            </a:r>
            <a:endParaRPr lang="en-US" dirty="0">
              <a:solidFill>
                <a:schemeClr val="accent5">
                  <a:lumMod val="75000"/>
                </a:schemeClr>
              </a:solidFill>
            </a:endParaRPr>
          </a:p>
          <a:p>
            <a:pPr lvl="2"/>
            <a:r>
              <a:rPr lang="en-US" dirty="0" err="1">
                <a:solidFill>
                  <a:schemeClr val="accent5">
                    <a:lumMod val="75000"/>
                  </a:schemeClr>
                </a:solidFill>
              </a:rPr>
              <a:t>Þensla</a:t>
            </a:r>
            <a:r>
              <a:rPr lang="en-US" dirty="0">
                <a:solidFill>
                  <a:schemeClr val="accent5">
                    <a:lumMod val="75000"/>
                  </a:schemeClr>
                </a:solidFill>
              </a:rPr>
              <a:t> á </a:t>
            </a:r>
            <a:r>
              <a:rPr lang="en-US" dirty="0" err="1">
                <a:solidFill>
                  <a:schemeClr val="accent5">
                    <a:lumMod val="75000"/>
                  </a:schemeClr>
                </a:solidFill>
              </a:rPr>
              <a:t>kvið</a:t>
            </a:r>
            <a:endParaRPr lang="en-US" dirty="0">
              <a:solidFill>
                <a:schemeClr val="accent5">
                  <a:lumMod val="75000"/>
                </a:schemeClr>
              </a:solidFill>
            </a:endParaRPr>
          </a:p>
          <a:p>
            <a:pPr lvl="2"/>
            <a:r>
              <a:rPr lang="en-US" dirty="0" err="1">
                <a:solidFill>
                  <a:schemeClr val="accent5">
                    <a:lumMod val="75000"/>
                  </a:schemeClr>
                </a:solidFill>
              </a:rPr>
              <a:t>Kviðverkir</a:t>
            </a:r>
            <a:endParaRPr lang="en-US" dirty="0">
              <a:solidFill>
                <a:schemeClr val="accent5">
                  <a:lumMod val="75000"/>
                </a:schemeClr>
              </a:solidFill>
            </a:endParaRPr>
          </a:p>
          <a:p>
            <a:endParaRPr lang="en-US" dirty="0"/>
          </a:p>
          <a:p>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5283F7-958F-41C8-B4FB-856218FC09B9}"/>
              </a:ext>
            </a:extLst>
          </p:cNvPr>
          <p:cNvSpPr>
            <a:spLocks noGrp="1"/>
          </p:cNvSpPr>
          <p:nvPr>
            <p:ph type="title"/>
          </p:nvPr>
        </p:nvSpPr>
        <p:spPr/>
        <p:txBody>
          <a:bodyPr/>
          <a:lstStyle/>
          <a:p>
            <a:r>
              <a:rPr lang="is-IS" dirty="0" err="1"/>
              <a:t>Encopresis</a:t>
            </a:r>
            <a:endParaRPr lang="en-US" dirty="0"/>
          </a:p>
        </p:txBody>
      </p:sp>
      <p:sp>
        <p:nvSpPr>
          <p:cNvPr id="3" name="Content Placeholder 2">
            <a:extLst>
              <a:ext uri="{FF2B5EF4-FFF2-40B4-BE49-F238E27FC236}">
                <a16:creationId xmlns:a16="http://schemas.microsoft.com/office/drawing/2014/main" xmlns="" id="{BD235BFA-C53A-49D6-8982-D5A2344ABABF}"/>
              </a:ext>
            </a:extLst>
          </p:cNvPr>
          <p:cNvSpPr>
            <a:spLocks noGrp="1"/>
          </p:cNvSpPr>
          <p:nvPr>
            <p:ph idx="1"/>
          </p:nvPr>
        </p:nvSpPr>
        <p:spPr/>
        <p:txBody>
          <a:bodyPr>
            <a:normAutofit/>
          </a:bodyPr>
          <a:lstStyle/>
          <a:p>
            <a:r>
              <a:rPr lang="en-US" dirty="0"/>
              <a:t>Barn 4ra </a:t>
            </a:r>
            <a:r>
              <a:rPr lang="en-US" dirty="0" err="1"/>
              <a:t>ára</a:t>
            </a:r>
            <a:r>
              <a:rPr lang="en-US" dirty="0"/>
              <a:t> </a:t>
            </a:r>
            <a:r>
              <a:rPr lang="en-US" dirty="0" err="1"/>
              <a:t>eða</a:t>
            </a:r>
            <a:r>
              <a:rPr lang="en-US" dirty="0"/>
              <a:t> </a:t>
            </a:r>
            <a:r>
              <a:rPr lang="en-US" dirty="0" err="1"/>
              <a:t>eldra</a:t>
            </a:r>
            <a:r>
              <a:rPr lang="en-US" dirty="0"/>
              <a:t> </a:t>
            </a:r>
            <a:r>
              <a:rPr lang="en-US" dirty="0" err="1"/>
              <a:t>með</a:t>
            </a:r>
            <a:r>
              <a:rPr lang="en-US" dirty="0"/>
              <a:t> </a:t>
            </a:r>
            <a:r>
              <a:rPr lang="en-US" dirty="0" err="1"/>
              <a:t>endurtekna</a:t>
            </a:r>
            <a:r>
              <a:rPr lang="en-US" dirty="0"/>
              <a:t> </a:t>
            </a:r>
            <a:r>
              <a:rPr lang="en-US" dirty="0" err="1"/>
              <a:t>hægðalosun</a:t>
            </a:r>
            <a:r>
              <a:rPr lang="en-US" dirty="0"/>
              <a:t>  í </a:t>
            </a:r>
            <a:r>
              <a:rPr lang="en-US" dirty="0" err="1"/>
              <a:t>buxurnar</a:t>
            </a:r>
            <a:r>
              <a:rPr lang="en-US" dirty="0"/>
              <a:t>, </a:t>
            </a:r>
            <a:r>
              <a:rPr lang="en-US" dirty="0" err="1"/>
              <a:t>viljastýrt</a:t>
            </a:r>
            <a:r>
              <a:rPr lang="en-US" dirty="0"/>
              <a:t> </a:t>
            </a:r>
            <a:r>
              <a:rPr lang="en-US" dirty="0" err="1"/>
              <a:t>eða</a:t>
            </a:r>
            <a:r>
              <a:rPr lang="en-US" dirty="0"/>
              <a:t> </a:t>
            </a:r>
            <a:r>
              <a:rPr lang="en-US" dirty="0" err="1"/>
              <a:t>óviljastýrt</a:t>
            </a:r>
            <a:r>
              <a:rPr lang="en-US" dirty="0"/>
              <a:t>, </a:t>
            </a:r>
            <a:r>
              <a:rPr lang="en-US" dirty="0" err="1"/>
              <a:t>þegar</a:t>
            </a:r>
            <a:r>
              <a:rPr lang="en-US" dirty="0"/>
              <a:t> </a:t>
            </a:r>
            <a:r>
              <a:rPr lang="en-US" dirty="0" err="1"/>
              <a:t>búist</a:t>
            </a:r>
            <a:r>
              <a:rPr lang="en-US" dirty="0"/>
              <a:t> </a:t>
            </a:r>
            <a:r>
              <a:rPr lang="en-US" dirty="0" err="1"/>
              <a:t>væri</a:t>
            </a:r>
            <a:r>
              <a:rPr lang="en-US" dirty="0"/>
              <a:t> </a:t>
            </a:r>
            <a:r>
              <a:rPr lang="en-US" dirty="0" err="1"/>
              <a:t>við</a:t>
            </a:r>
            <a:r>
              <a:rPr lang="en-US" dirty="0"/>
              <a:t> </a:t>
            </a:r>
            <a:r>
              <a:rPr lang="en-US" dirty="0" err="1"/>
              <a:t>að</a:t>
            </a:r>
            <a:r>
              <a:rPr lang="en-US" dirty="0"/>
              <a:t> </a:t>
            </a:r>
            <a:r>
              <a:rPr lang="en-US" dirty="0" err="1"/>
              <a:t>barnið</a:t>
            </a:r>
            <a:r>
              <a:rPr lang="en-US" dirty="0"/>
              <a:t> </a:t>
            </a:r>
            <a:r>
              <a:rPr lang="en-US" dirty="0" err="1"/>
              <a:t>ætti</a:t>
            </a:r>
            <a:r>
              <a:rPr lang="en-US" dirty="0"/>
              <a:t> </a:t>
            </a:r>
            <a:r>
              <a:rPr lang="en-US" dirty="0" err="1"/>
              <a:t>að</a:t>
            </a:r>
            <a:r>
              <a:rPr lang="en-US" dirty="0"/>
              <a:t> nota </a:t>
            </a:r>
            <a:r>
              <a:rPr lang="en-US" dirty="0" err="1"/>
              <a:t>salerni</a:t>
            </a:r>
            <a:endParaRPr lang="en-US" dirty="0"/>
          </a:p>
          <a:p>
            <a:r>
              <a:rPr lang="en-US" dirty="0" err="1"/>
              <a:t>Oftast</a:t>
            </a:r>
            <a:r>
              <a:rPr lang="en-US" dirty="0"/>
              <a:t> </a:t>
            </a:r>
            <a:r>
              <a:rPr lang="en-US" dirty="0" err="1"/>
              <a:t>tengt</a:t>
            </a:r>
            <a:r>
              <a:rPr lang="en-US" dirty="0"/>
              <a:t> </a:t>
            </a:r>
            <a:r>
              <a:rPr lang="en-US" dirty="0" err="1"/>
              <a:t>langvinnri</a:t>
            </a:r>
            <a:r>
              <a:rPr lang="en-US" dirty="0"/>
              <a:t> </a:t>
            </a:r>
            <a:r>
              <a:rPr lang="en-US" dirty="0" err="1"/>
              <a:t>starfrænni</a:t>
            </a:r>
            <a:r>
              <a:rPr lang="en-US" dirty="0"/>
              <a:t> </a:t>
            </a:r>
            <a:r>
              <a:rPr lang="en-US" dirty="0" err="1"/>
              <a:t>hægðatregðu</a:t>
            </a:r>
            <a:r>
              <a:rPr lang="en-US" dirty="0"/>
              <a:t> og </a:t>
            </a:r>
            <a:r>
              <a:rPr lang="en-US" dirty="0" err="1"/>
              <a:t>því</a:t>
            </a:r>
            <a:r>
              <a:rPr lang="en-US" dirty="0"/>
              <a:t> </a:t>
            </a:r>
            <a:r>
              <a:rPr lang="en-US" dirty="0" err="1"/>
              <a:t>að</a:t>
            </a:r>
            <a:r>
              <a:rPr lang="en-US" dirty="0"/>
              <a:t> </a:t>
            </a:r>
            <a:r>
              <a:rPr lang="en-US" dirty="0" err="1"/>
              <a:t>barnið</a:t>
            </a:r>
            <a:r>
              <a:rPr lang="en-US" dirty="0"/>
              <a:t> </a:t>
            </a:r>
            <a:r>
              <a:rPr lang="en-US" dirty="0" err="1"/>
              <a:t>heldur</a:t>
            </a:r>
            <a:r>
              <a:rPr lang="en-US" dirty="0"/>
              <a:t> í </a:t>
            </a:r>
            <a:r>
              <a:rPr lang="en-US" dirty="0" err="1"/>
              <a:t>sér</a:t>
            </a:r>
            <a:endParaRPr lang="en-US" dirty="0"/>
          </a:p>
          <a:p>
            <a:r>
              <a:rPr lang="en-US" dirty="0" err="1"/>
              <a:t>Erfitt</a:t>
            </a:r>
            <a:r>
              <a:rPr lang="en-US" dirty="0"/>
              <a:t> </a:t>
            </a:r>
            <a:r>
              <a:rPr lang="en-US" dirty="0" err="1"/>
              <a:t>viðureignar</a:t>
            </a:r>
            <a:r>
              <a:rPr lang="en-US" dirty="0"/>
              <a:t> </a:t>
            </a:r>
            <a:r>
              <a:rPr lang="en-US" dirty="0" err="1"/>
              <a:t>fyrir</a:t>
            </a:r>
            <a:r>
              <a:rPr lang="en-US" dirty="0"/>
              <a:t> </a:t>
            </a:r>
            <a:r>
              <a:rPr lang="en-US" dirty="0" err="1"/>
              <a:t>fjölskyldur</a:t>
            </a:r>
            <a:endParaRPr lang="en-US" dirty="0"/>
          </a:p>
          <a:p>
            <a:endParaRPr lang="en-US" dirty="0"/>
          </a:p>
        </p:txBody>
      </p:sp>
    </p:spTree>
    <p:extLst>
      <p:ext uri="{BB962C8B-B14F-4D97-AF65-F5344CB8AC3E}">
        <p14:creationId xmlns:p14="http://schemas.microsoft.com/office/powerpoint/2010/main" xmlns="" val="3971976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xmlns="" id="{08BCF048-8940-4354-B9EC-5AD74E283CE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9144000" cy="6858000"/>
            <a:chOff x="0" y="0"/>
            <a:chExt cx="12192000" cy="6858000"/>
          </a:xfrm>
        </p:grpSpPr>
        <p:sp>
          <p:nvSpPr>
            <p:cNvPr id="41" name="Rectangle 40">
              <a:extLst>
                <a:ext uri="{FF2B5EF4-FFF2-40B4-BE49-F238E27FC236}">
                  <a16:creationId xmlns:a16="http://schemas.microsoft.com/office/drawing/2014/main" xmlns="" id="{D024C14A-78BD-44B0-82BE-6A0D0A2706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Oval 41">
              <a:extLst>
                <a:ext uri="{FF2B5EF4-FFF2-40B4-BE49-F238E27FC236}">
                  <a16:creationId xmlns:a16="http://schemas.microsoft.com/office/drawing/2014/main" xmlns="" id="{809F3D29-EDB1-4F1C-A0E0-36F28CE171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3" name="Oval 42">
              <a:extLst>
                <a:ext uri="{FF2B5EF4-FFF2-40B4-BE49-F238E27FC236}">
                  <a16:creationId xmlns:a16="http://schemas.microsoft.com/office/drawing/2014/main" xmlns="" id="{5282F4AB-C7B8-4A86-9927-AA106AA27B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4" name="Rectangle 43">
              <a:extLst>
                <a:ext uri="{FF2B5EF4-FFF2-40B4-BE49-F238E27FC236}">
                  <a16:creationId xmlns:a16="http://schemas.microsoft.com/office/drawing/2014/main" xmlns="" id="{60B26874-5AFA-4D1E-94A9-53AF9790D7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5" name="Freeform 5">
              <a:extLst>
                <a:ext uri="{FF2B5EF4-FFF2-40B4-BE49-F238E27FC236}">
                  <a16:creationId xmlns:a16="http://schemas.microsoft.com/office/drawing/2014/main" xmlns="" id="{A1DA6C95-40F8-4305-89F6-17F6167C0B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6" name="Freeform 5">
              <a:extLst>
                <a:ext uri="{FF2B5EF4-FFF2-40B4-BE49-F238E27FC236}">
                  <a16:creationId xmlns:a16="http://schemas.microsoft.com/office/drawing/2014/main" xmlns="" id="{A2FA2D29-AEEE-4FFA-B233-94FBE84C9B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7" name="Freeform 5">
              <a:extLst>
                <a:ext uri="{FF2B5EF4-FFF2-40B4-BE49-F238E27FC236}">
                  <a16:creationId xmlns:a16="http://schemas.microsoft.com/office/drawing/2014/main" xmlns="" id="{6DA5143E-FA8E-4EC1-99F7-35AE5AD4E37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xmlns="" id="{8E2D6426-2C57-4D93-899F-226B4DD6D19C}"/>
              </a:ext>
            </a:extLst>
          </p:cNvPr>
          <p:cNvSpPr>
            <a:spLocks noGrp="1"/>
          </p:cNvSpPr>
          <p:nvPr>
            <p:ph type="title"/>
          </p:nvPr>
        </p:nvSpPr>
        <p:spPr>
          <a:xfrm>
            <a:off x="866216" y="973667"/>
            <a:ext cx="2206657" cy="4833745"/>
          </a:xfrm>
        </p:spPr>
        <p:txBody>
          <a:bodyPr>
            <a:normAutofit/>
          </a:bodyPr>
          <a:lstStyle/>
          <a:p>
            <a:r>
              <a:rPr lang="is-IS" sz="3000">
                <a:solidFill>
                  <a:srgbClr val="EBEBEB"/>
                </a:solidFill>
              </a:rPr>
              <a:t>Stórt vandamál</a:t>
            </a:r>
            <a:endParaRPr lang="en-US" sz="3000">
              <a:solidFill>
                <a:srgbClr val="EBEBEB"/>
              </a:solidFill>
            </a:endParaRPr>
          </a:p>
        </p:txBody>
      </p:sp>
      <p:sp>
        <p:nvSpPr>
          <p:cNvPr id="49" name="Rectangle 48">
            <a:extLst>
              <a:ext uri="{FF2B5EF4-FFF2-40B4-BE49-F238E27FC236}">
                <a16:creationId xmlns:a16="http://schemas.microsoft.com/office/drawing/2014/main" xmlns="" id="{CC28BCC9-4093-4FD5-83EB-7EC297F513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5" name="Content Placeholder 2">
            <a:extLst>
              <a:ext uri="{FF2B5EF4-FFF2-40B4-BE49-F238E27FC236}">
                <a16:creationId xmlns:a16="http://schemas.microsoft.com/office/drawing/2014/main" xmlns="" id="{B1D03C52-4EC2-425D-A02B-344802EE55D8}"/>
              </a:ext>
            </a:extLst>
          </p:cNvPr>
          <p:cNvGraphicFramePr>
            <a:graphicFrameLocks noGrp="1"/>
          </p:cNvGraphicFramePr>
          <p:nvPr>
            <p:ph idx="1"/>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1073604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4D4467-1745-4695-8324-98791B1F604F}"/>
              </a:ext>
            </a:extLst>
          </p:cNvPr>
          <p:cNvSpPr>
            <a:spLocks noGrp="1"/>
          </p:cNvSpPr>
          <p:nvPr>
            <p:ph type="title"/>
          </p:nvPr>
        </p:nvSpPr>
        <p:spPr>
          <a:xfrm>
            <a:off x="457200" y="274638"/>
            <a:ext cx="8229600" cy="1143000"/>
          </a:xfrm>
        </p:spPr>
        <p:txBody>
          <a:bodyPr>
            <a:noAutofit/>
          </a:bodyPr>
          <a:lstStyle/>
          <a:p>
            <a:r>
              <a:rPr lang="is-IS" sz="3600" dirty="0" err="1"/>
              <a:t>Rome</a:t>
            </a:r>
            <a:r>
              <a:rPr lang="is-IS" sz="3600" dirty="0"/>
              <a:t> IV </a:t>
            </a:r>
            <a:r>
              <a:rPr lang="is-IS" sz="3600" dirty="0" err="1"/>
              <a:t>greiningarskilmerki</a:t>
            </a:r>
            <a:r>
              <a:rPr lang="is-IS" sz="3600" dirty="0"/>
              <a:t> starfrænnar </a:t>
            </a:r>
            <a:r>
              <a:rPr lang="is-IS" sz="3600" dirty="0" err="1"/>
              <a:t>hægðatregðu</a:t>
            </a:r>
            <a:r>
              <a:rPr lang="is-IS" sz="3600" dirty="0"/>
              <a:t> fyrir börn </a:t>
            </a:r>
            <a:r>
              <a:rPr lang="en-US" sz="3600" dirty="0"/>
              <a:t>&lt; 4ra </a:t>
            </a:r>
            <a:r>
              <a:rPr lang="is-IS" sz="3600" dirty="0"/>
              <a:t>ára</a:t>
            </a:r>
            <a:endParaRPr lang="en-US" sz="3600" dirty="0"/>
          </a:p>
        </p:txBody>
      </p:sp>
      <p:sp>
        <p:nvSpPr>
          <p:cNvPr id="3" name="Content Placeholder 2">
            <a:extLst>
              <a:ext uri="{FF2B5EF4-FFF2-40B4-BE49-F238E27FC236}">
                <a16:creationId xmlns:a16="http://schemas.microsoft.com/office/drawing/2014/main" xmlns="" id="{11FCC8B9-02EE-4B8A-A224-232D241121CB}"/>
              </a:ext>
            </a:extLst>
          </p:cNvPr>
          <p:cNvSpPr>
            <a:spLocks noGrp="1"/>
          </p:cNvSpPr>
          <p:nvPr>
            <p:ph idx="1"/>
          </p:nvPr>
        </p:nvSpPr>
        <p:spPr/>
        <p:txBody>
          <a:bodyPr>
            <a:normAutofit fontScale="92500" lnSpcReduction="10000"/>
          </a:bodyPr>
          <a:lstStyle/>
          <a:p>
            <a:pPr marL="0" lvl="0" indent="0" eaLnBrk="0" fontAlgn="base" hangingPunct="0">
              <a:spcBef>
                <a:spcPct val="0"/>
              </a:spcBef>
              <a:spcAft>
                <a:spcPct val="0"/>
              </a:spcAft>
              <a:buNone/>
            </a:pPr>
            <a:endParaRPr lang="en-US" altLang="en-US" sz="1300" dirty="0">
              <a:solidFill>
                <a:srgbClr val="2E2E2E"/>
              </a:solidFill>
              <a:latin typeface="NexusSerif"/>
            </a:endParaRPr>
          </a:p>
          <a:p>
            <a:pPr marL="0" lvl="0" indent="0" eaLnBrk="0" fontAlgn="base" hangingPunct="0">
              <a:spcBef>
                <a:spcPct val="0"/>
              </a:spcBef>
              <a:spcAft>
                <a:spcPct val="0"/>
              </a:spcAft>
              <a:buNone/>
            </a:pPr>
            <a:r>
              <a:rPr lang="en-US" altLang="en-US" sz="2800" i="1" dirty="0" err="1">
                <a:latin typeface="Arial" panose="020B0604020202020204" pitchFamily="34" charset="0"/>
              </a:rPr>
              <a:t>Að</a:t>
            </a:r>
            <a:r>
              <a:rPr lang="en-US" altLang="en-US" sz="2800" i="1" dirty="0">
                <a:latin typeface="Arial" panose="020B0604020202020204" pitchFamily="34" charset="0"/>
              </a:rPr>
              <a:t> </a:t>
            </a:r>
            <a:r>
              <a:rPr lang="en-US" altLang="en-US" sz="2800" i="1" dirty="0" err="1">
                <a:latin typeface="Arial" panose="020B0604020202020204" pitchFamily="34" charset="0"/>
              </a:rPr>
              <a:t>minnsta</a:t>
            </a:r>
            <a:r>
              <a:rPr lang="en-US" altLang="en-US" sz="2800" i="1" dirty="0">
                <a:latin typeface="Arial" panose="020B0604020202020204" pitchFamily="34" charset="0"/>
              </a:rPr>
              <a:t> </a:t>
            </a:r>
            <a:r>
              <a:rPr lang="en-US" altLang="en-US" sz="2800" i="1" dirty="0" err="1">
                <a:latin typeface="Arial" panose="020B0604020202020204" pitchFamily="34" charset="0"/>
              </a:rPr>
              <a:t>kosti</a:t>
            </a:r>
            <a:r>
              <a:rPr lang="en-US" altLang="en-US" sz="2800" i="1" dirty="0">
                <a:latin typeface="Arial" panose="020B0604020202020204" pitchFamily="34" charset="0"/>
              </a:rPr>
              <a:t> 2 </a:t>
            </a:r>
            <a:r>
              <a:rPr lang="en-US" altLang="en-US" sz="2800" i="1" dirty="0" err="1">
                <a:latin typeface="Arial" panose="020B0604020202020204" pitchFamily="34" charset="0"/>
              </a:rPr>
              <a:t>skilyr</a:t>
            </a:r>
            <a:r>
              <a:rPr lang="is-IS" altLang="en-US" sz="2800" i="1" dirty="0" err="1">
                <a:latin typeface="Arial" panose="020B0604020202020204" pitchFamily="34" charset="0"/>
              </a:rPr>
              <a:t>ði</a:t>
            </a:r>
            <a:r>
              <a:rPr lang="is-IS" altLang="en-US" sz="2800" i="1" dirty="0">
                <a:latin typeface="Arial" panose="020B0604020202020204" pitchFamily="34" charset="0"/>
              </a:rPr>
              <a:t> uppfyllt í minnst 1 mánuð</a:t>
            </a:r>
            <a:endParaRPr lang="en-US" altLang="en-US" sz="2800" i="1" dirty="0">
              <a:latin typeface="Arial" panose="020B0604020202020204" pitchFamily="34" charset="0"/>
            </a:endParaRPr>
          </a:p>
          <a:p>
            <a:r>
              <a:rPr lang="en-US" sz="2800" dirty="0" err="1"/>
              <a:t>Hægðalosun</a:t>
            </a:r>
            <a:r>
              <a:rPr lang="en-US" sz="2800" dirty="0"/>
              <a:t> </a:t>
            </a:r>
            <a:r>
              <a:rPr lang="en-US" sz="2800" dirty="0" err="1"/>
              <a:t>tvisvar</a:t>
            </a:r>
            <a:r>
              <a:rPr lang="en-US" sz="2800" dirty="0"/>
              <a:t> </a:t>
            </a:r>
            <a:r>
              <a:rPr lang="en-US" sz="2800" dirty="0" err="1"/>
              <a:t>sinnum</a:t>
            </a:r>
            <a:r>
              <a:rPr lang="en-US" sz="2800" dirty="0"/>
              <a:t> </a:t>
            </a:r>
            <a:r>
              <a:rPr lang="en-US" sz="2800" dirty="0" err="1"/>
              <a:t>eða</a:t>
            </a:r>
            <a:r>
              <a:rPr lang="en-US" sz="2800" dirty="0"/>
              <a:t> </a:t>
            </a:r>
            <a:r>
              <a:rPr lang="en-US" sz="2800" dirty="0" err="1"/>
              <a:t>sjaldnar</a:t>
            </a:r>
            <a:r>
              <a:rPr lang="en-US" sz="2800" dirty="0"/>
              <a:t> í </a:t>
            </a:r>
            <a:r>
              <a:rPr lang="en-US" sz="2800" dirty="0" err="1"/>
              <a:t>viku</a:t>
            </a:r>
            <a:endParaRPr lang="en-US" sz="2800" dirty="0"/>
          </a:p>
          <a:p>
            <a:r>
              <a:rPr lang="en-US" sz="2800" dirty="0"/>
              <a:t>Saga um </a:t>
            </a:r>
            <a:r>
              <a:rPr lang="en-US" sz="2800" dirty="0" err="1"/>
              <a:t>að</a:t>
            </a:r>
            <a:r>
              <a:rPr lang="en-US" sz="2800" dirty="0"/>
              <a:t> </a:t>
            </a:r>
            <a:r>
              <a:rPr lang="en-US" sz="2800" dirty="0" err="1"/>
              <a:t>halda</a:t>
            </a:r>
            <a:r>
              <a:rPr lang="en-US" sz="2800" dirty="0"/>
              <a:t> í </a:t>
            </a:r>
            <a:r>
              <a:rPr lang="en-US" sz="2800" dirty="0" err="1"/>
              <a:t>sér</a:t>
            </a:r>
            <a:endParaRPr lang="en-US" sz="2800" dirty="0"/>
          </a:p>
          <a:p>
            <a:r>
              <a:rPr lang="en-US" sz="2800" dirty="0"/>
              <a:t>Saga um </a:t>
            </a:r>
            <a:r>
              <a:rPr lang="en-US" sz="2800" dirty="0" err="1"/>
              <a:t>sársaukafulla</a:t>
            </a:r>
            <a:r>
              <a:rPr lang="en-US" sz="2800" dirty="0"/>
              <a:t> </a:t>
            </a:r>
            <a:r>
              <a:rPr lang="en-US" sz="2800" dirty="0" err="1"/>
              <a:t>hægðalosun</a:t>
            </a:r>
            <a:r>
              <a:rPr lang="en-US" sz="2800" dirty="0"/>
              <a:t> </a:t>
            </a:r>
            <a:r>
              <a:rPr lang="en-US" sz="2800" dirty="0" err="1"/>
              <a:t>eða</a:t>
            </a:r>
            <a:r>
              <a:rPr lang="en-US" sz="2800" dirty="0"/>
              <a:t> </a:t>
            </a:r>
            <a:r>
              <a:rPr lang="en-US" sz="2800" dirty="0" err="1"/>
              <a:t>harðar</a:t>
            </a:r>
            <a:r>
              <a:rPr lang="en-US" sz="2800" dirty="0"/>
              <a:t> </a:t>
            </a:r>
            <a:r>
              <a:rPr lang="en-US" sz="2800" dirty="0" err="1"/>
              <a:t>hægðir</a:t>
            </a:r>
            <a:endParaRPr lang="en-US" sz="2800" dirty="0"/>
          </a:p>
          <a:p>
            <a:r>
              <a:rPr lang="en-US" sz="2800" dirty="0"/>
              <a:t>Saga um </a:t>
            </a:r>
            <a:r>
              <a:rPr lang="en-US" sz="2800" dirty="0" err="1"/>
              <a:t>stórar</a:t>
            </a:r>
            <a:r>
              <a:rPr lang="en-US" sz="2800" dirty="0"/>
              <a:t> </a:t>
            </a:r>
            <a:r>
              <a:rPr lang="en-US" sz="2800" dirty="0" err="1"/>
              <a:t>eða</a:t>
            </a:r>
            <a:r>
              <a:rPr lang="en-US" sz="2800" dirty="0"/>
              <a:t> </a:t>
            </a:r>
            <a:r>
              <a:rPr lang="en-US" sz="2800" dirty="0" err="1"/>
              <a:t>sverar</a:t>
            </a:r>
            <a:r>
              <a:rPr lang="en-US" sz="2800" dirty="0"/>
              <a:t> </a:t>
            </a:r>
            <a:r>
              <a:rPr lang="en-US" sz="2800" dirty="0" err="1"/>
              <a:t>hægðir</a:t>
            </a:r>
            <a:endParaRPr lang="en-US" sz="2800" dirty="0"/>
          </a:p>
          <a:p>
            <a:r>
              <a:rPr lang="en-US" sz="2800" dirty="0" err="1"/>
              <a:t>Mikið</a:t>
            </a:r>
            <a:r>
              <a:rPr lang="en-US" sz="2800" dirty="0"/>
              <a:t> </a:t>
            </a:r>
            <a:r>
              <a:rPr lang="en-US" sz="2800" dirty="0" err="1"/>
              <a:t>hægðainnihald</a:t>
            </a:r>
            <a:r>
              <a:rPr lang="en-US" sz="2800" dirty="0"/>
              <a:t> í </a:t>
            </a:r>
            <a:r>
              <a:rPr lang="en-US" sz="2800" dirty="0" err="1"/>
              <a:t>endaþarmi</a:t>
            </a:r>
            <a:r>
              <a:rPr lang="en-US" sz="2800" dirty="0"/>
              <a:t> (</a:t>
            </a:r>
            <a:r>
              <a:rPr lang="en-US" sz="2800" dirty="0" err="1"/>
              <a:t>þreifing</a:t>
            </a:r>
            <a:r>
              <a:rPr lang="en-US" sz="2800" dirty="0"/>
              <a:t>, </a:t>
            </a:r>
            <a:r>
              <a:rPr lang="en-US" sz="2800" dirty="0" err="1"/>
              <a:t>myndrannsókn</a:t>
            </a:r>
            <a:r>
              <a:rPr lang="en-US" sz="2800" dirty="0"/>
              <a:t>)</a:t>
            </a:r>
          </a:p>
          <a:p>
            <a:r>
              <a:rPr lang="en-US" sz="2800" dirty="0" err="1"/>
              <a:t>Ef</a:t>
            </a:r>
            <a:r>
              <a:rPr lang="en-US" sz="2800" dirty="0"/>
              <a:t> barn </a:t>
            </a:r>
            <a:r>
              <a:rPr lang="en-US" sz="2800" dirty="0" err="1"/>
              <a:t>er</a:t>
            </a:r>
            <a:r>
              <a:rPr lang="en-US" sz="2800" dirty="0"/>
              <a:t> </a:t>
            </a:r>
            <a:r>
              <a:rPr lang="en-US" sz="2800" dirty="0" err="1"/>
              <a:t>hætt</a:t>
            </a:r>
            <a:r>
              <a:rPr lang="en-US" sz="2800" dirty="0"/>
              <a:t> </a:t>
            </a:r>
            <a:r>
              <a:rPr lang="en-US" sz="2800" dirty="0" err="1"/>
              <a:t>að</a:t>
            </a:r>
            <a:r>
              <a:rPr lang="en-US" sz="2800" dirty="0"/>
              <a:t> nota </a:t>
            </a:r>
            <a:r>
              <a:rPr lang="en-US" sz="2800" dirty="0" err="1"/>
              <a:t>bleiu</a:t>
            </a:r>
            <a:endParaRPr lang="en-US" sz="2800" dirty="0"/>
          </a:p>
          <a:p>
            <a:pPr lvl="1"/>
            <a:r>
              <a:rPr lang="en-US" dirty="0"/>
              <a:t>Barn </a:t>
            </a:r>
            <a:r>
              <a:rPr lang="en-US" dirty="0" err="1"/>
              <a:t>missir</a:t>
            </a:r>
            <a:r>
              <a:rPr lang="en-US" dirty="0"/>
              <a:t> </a:t>
            </a:r>
            <a:r>
              <a:rPr lang="en-US" dirty="0" err="1"/>
              <a:t>hægðir</a:t>
            </a:r>
            <a:r>
              <a:rPr lang="en-US" dirty="0"/>
              <a:t> </a:t>
            </a:r>
            <a:r>
              <a:rPr lang="en-US" dirty="0" err="1"/>
              <a:t>að</a:t>
            </a:r>
            <a:r>
              <a:rPr lang="en-US" dirty="0"/>
              <a:t> </a:t>
            </a:r>
            <a:r>
              <a:rPr lang="en-US" dirty="0" err="1"/>
              <a:t>minnsta</a:t>
            </a:r>
            <a:r>
              <a:rPr lang="en-US" dirty="0"/>
              <a:t> </a:t>
            </a:r>
            <a:r>
              <a:rPr lang="en-US" dirty="0" err="1"/>
              <a:t>kosti</a:t>
            </a:r>
            <a:r>
              <a:rPr lang="en-US" dirty="0"/>
              <a:t> </a:t>
            </a:r>
            <a:r>
              <a:rPr lang="en-US" dirty="0" err="1"/>
              <a:t>einu</a:t>
            </a:r>
            <a:r>
              <a:rPr lang="en-US" dirty="0"/>
              <a:t> </a:t>
            </a:r>
            <a:r>
              <a:rPr lang="en-US" dirty="0" err="1"/>
              <a:t>sinni</a:t>
            </a:r>
            <a:r>
              <a:rPr lang="en-US" dirty="0"/>
              <a:t> </a:t>
            </a:r>
            <a:r>
              <a:rPr lang="is-IS" dirty="0"/>
              <a:t>í </a:t>
            </a:r>
            <a:r>
              <a:rPr lang="en-US" dirty="0" err="1"/>
              <a:t>viku</a:t>
            </a:r>
            <a:endParaRPr lang="en-US" dirty="0"/>
          </a:p>
          <a:p>
            <a:pPr lvl="1"/>
            <a:r>
              <a:rPr lang="en-US" dirty="0"/>
              <a:t>Saga um </a:t>
            </a:r>
            <a:r>
              <a:rPr lang="en-US" dirty="0" err="1"/>
              <a:t>sverar</a:t>
            </a:r>
            <a:r>
              <a:rPr lang="en-US" dirty="0"/>
              <a:t> </a:t>
            </a:r>
            <a:r>
              <a:rPr lang="en-US" dirty="0" err="1"/>
              <a:t>hægðir</a:t>
            </a:r>
            <a:r>
              <a:rPr lang="en-US" dirty="0"/>
              <a:t> </a:t>
            </a:r>
            <a:r>
              <a:rPr lang="en-US" dirty="0" err="1"/>
              <a:t>sem</a:t>
            </a:r>
            <a:r>
              <a:rPr lang="en-US" dirty="0"/>
              <a:t> </a:t>
            </a:r>
            <a:r>
              <a:rPr lang="en-US" dirty="0" err="1"/>
              <a:t>geta</a:t>
            </a:r>
            <a:r>
              <a:rPr lang="en-US" dirty="0"/>
              <a:t> </a:t>
            </a:r>
            <a:r>
              <a:rPr lang="en-US" dirty="0" err="1"/>
              <a:t>stíflað</a:t>
            </a:r>
            <a:r>
              <a:rPr lang="en-US" dirty="0"/>
              <a:t> </a:t>
            </a:r>
            <a:r>
              <a:rPr lang="en-US" dirty="0" err="1"/>
              <a:t>klósett</a:t>
            </a:r>
            <a:endParaRPr lang="en-US" dirty="0"/>
          </a:p>
          <a:p>
            <a:pPr lvl="1"/>
            <a:endParaRPr lang="en-US" dirty="0"/>
          </a:p>
          <a:p>
            <a:pPr lvl="1"/>
            <a:endParaRPr lang="en-US" dirty="0"/>
          </a:p>
        </p:txBody>
      </p:sp>
    </p:spTree>
    <p:extLst>
      <p:ext uri="{BB962C8B-B14F-4D97-AF65-F5344CB8AC3E}">
        <p14:creationId xmlns:p14="http://schemas.microsoft.com/office/powerpoint/2010/main" xmlns="" val="15935351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D35A25-E9B9-432E-88FE-6212AE279A02}"/>
              </a:ext>
            </a:extLst>
          </p:cNvPr>
          <p:cNvSpPr>
            <a:spLocks noGrp="1"/>
          </p:cNvSpPr>
          <p:nvPr>
            <p:ph type="title"/>
          </p:nvPr>
        </p:nvSpPr>
        <p:spPr/>
        <p:txBody>
          <a:bodyPr>
            <a:noAutofit/>
          </a:bodyPr>
          <a:lstStyle/>
          <a:p>
            <a:r>
              <a:rPr lang="is-IS" sz="3600" dirty="0" err="1"/>
              <a:t>Rome</a:t>
            </a:r>
            <a:r>
              <a:rPr lang="is-IS" sz="3600" dirty="0"/>
              <a:t> IV </a:t>
            </a:r>
            <a:r>
              <a:rPr lang="is-IS" sz="3600" dirty="0" err="1"/>
              <a:t>greiningarskilmerki</a:t>
            </a:r>
            <a:r>
              <a:rPr lang="is-IS" sz="3600" dirty="0"/>
              <a:t> starfrænnar </a:t>
            </a:r>
            <a:r>
              <a:rPr lang="is-IS" sz="3600" dirty="0" err="1"/>
              <a:t>hægðatregðu</a:t>
            </a:r>
            <a:r>
              <a:rPr lang="is-IS" sz="3600" dirty="0"/>
              <a:t> fyrir börn </a:t>
            </a:r>
            <a:r>
              <a:rPr lang="en-US" sz="3600" dirty="0"/>
              <a:t>&gt; 4ra </a:t>
            </a:r>
            <a:r>
              <a:rPr lang="is-IS" sz="3600" dirty="0"/>
              <a:t>ára aldri</a:t>
            </a:r>
            <a:endParaRPr lang="en-US" sz="3600" dirty="0"/>
          </a:p>
        </p:txBody>
      </p:sp>
      <p:sp>
        <p:nvSpPr>
          <p:cNvPr id="3" name="Content Placeholder 2">
            <a:extLst>
              <a:ext uri="{FF2B5EF4-FFF2-40B4-BE49-F238E27FC236}">
                <a16:creationId xmlns:a16="http://schemas.microsoft.com/office/drawing/2014/main" xmlns="" id="{4763EA6B-1A81-410D-B7BD-0366D885A513}"/>
              </a:ext>
            </a:extLst>
          </p:cNvPr>
          <p:cNvSpPr>
            <a:spLocks noGrp="1"/>
          </p:cNvSpPr>
          <p:nvPr>
            <p:ph idx="1"/>
          </p:nvPr>
        </p:nvSpPr>
        <p:spPr/>
        <p:txBody>
          <a:bodyPr>
            <a:normAutofit fontScale="55000" lnSpcReduction="20000"/>
          </a:bodyPr>
          <a:lstStyle/>
          <a:p>
            <a:pPr marL="0" indent="0">
              <a:buNone/>
            </a:pPr>
            <a:r>
              <a:rPr lang="en-US" altLang="en-US" sz="3600" i="1" dirty="0" err="1">
                <a:latin typeface="Arial" panose="020B0604020202020204" pitchFamily="34" charset="0"/>
              </a:rPr>
              <a:t>Að</a:t>
            </a:r>
            <a:r>
              <a:rPr lang="en-US" altLang="en-US" sz="3600" i="1" dirty="0">
                <a:latin typeface="Arial" panose="020B0604020202020204" pitchFamily="34" charset="0"/>
              </a:rPr>
              <a:t> </a:t>
            </a:r>
            <a:r>
              <a:rPr lang="en-US" altLang="en-US" sz="3600" i="1" dirty="0" err="1">
                <a:latin typeface="Arial" panose="020B0604020202020204" pitchFamily="34" charset="0"/>
              </a:rPr>
              <a:t>minnsta</a:t>
            </a:r>
            <a:r>
              <a:rPr lang="en-US" altLang="en-US" sz="3600" i="1" dirty="0">
                <a:latin typeface="Arial" panose="020B0604020202020204" pitchFamily="34" charset="0"/>
              </a:rPr>
              <a:t> </a:t>
            </a:r>
            <a:r>
              <a:rPr lang="en-US" altLang="en-US" sz="3600" i="1" dirty="0" err="1">
                <a:latin typeface="Arial" panose="020B0604020202020204" pitchFamily="34" charset="0"/>
              </a:rPr>
              <a:t>kosti</a:t>
            </a:r>
            <a:r>
              <a:rPr lang="en-US" altLang="en-US" sz="3600" i="1" dirty="0">
                <a:latin typeface="Arial" panose="020B0604020202020204" pitchFamily="34" charset="0"/>
              </a:rPr>
              <a:t> 2 </a:t>
            </a:r>
            <a:r>
              <a:rPr lang="en-US" altLang="en-US" sz="3600" i="1" dirty="0" err="1">
                <a:latin typeface="Arial" panose="020B0604020202020204" pitchFamily="34" charset="0"/>
              </a:rPr>
              <a:t>skilyr</a:t>
            </a:r>
            <a:r>
              <a:rPr lang="is-IS" altLang="en-US" sz="3600" i="1" dirty="0" err="1">
                <a:latin typeface="Arial" panose="020B0604020202020204" pitchFamily="34" charset="0"/>
              </a:rPr>
              <a:t>ði</a:t>
            </a:r>
            <a:r>
              <a:rPr lang="is-IS" altLang="en-US" sz="3600" i="1" dirty="0">
                <a:latin typeface="Arial" panose="020B0604020202020204" pitchFamily="34" charset="0"/>
              </a:rPr>
              <a:t> uppfyllt að minnsta kosti einu sinni í viku í minnst 1 mánuð með ófullnægjandi </a:t>
            </a:r>
            <a:r>
              <a:rPr lang="is-IS" altLang="en-US" sz="3600" i="1" dirty="0" err="1">
                <a:latin typeface="Arial" panose="020B0604020202020204" pitchFamily="34" charset="0"/>
              </a:rPr>
              <a:t>skilmerkjum</a:t>
            </a:r>
            <a:r>
              <a:rPr lang="is-IS" altLang="en-US" sz="3600" i="1" dirty="0">
                <a:latin typeface="Arial" panose="020B0604020202020204" pitchFamily="34" charset="0"/>
              </a:rPr>
              <a:t> til greiningar á </a:t>
            </a:r>
            <a:r>
              <a:rPr lang="is-IS" altLang="en-US" sz="3600" i="1" dirty="0" err="1">
                <a:latin typeface="Arial" panose="020B0604020202020204" pitchFamily="34" charset="0"/>
              </a:rPr>
              <a:t>Irritable</a:t>
            </a:r>
            <a:r>
              <a:rPr lang="is-IS" altLang="en-US" sz="3600" i="1" dirty="0">
                <a:latin typeface="Arial" panose="020B0604020202020204" pitchFamily="34" charset="0"/>
              </a:rPr>
              <a:t> </a:t>
            </a:r>
            <a:r>
              <a:rPr lang="is-IS" altLang="en-US" sz="3600" i="1" dirty="0" err="1">
                <a:latin typeface="Arial" panose="020B0604020202020204" pitchFamily="34" charset="0"/>
              </a:rPr>
              <a:t>Bowel</a:t>
            </a:r>
            <a:r>
              <a:rPr lang="is-IS" altLang="en-US" sz="3600" i="1" dirty="0">
                <a:latin typeface="Arial" panose="020B0604020202020204" pitchFamily="34" charset="0"/>
              </a:rPr>
              <a:t> </a:t>
            </a:r>
            <a:r>
              <a:rPr lang="is-IS" altLang="en-US" sz="3600" i="1" dirty="0" err="1">
                <a:latin typeface="Arial" panose="020B0604020202020204" pitchFamily="34" charset="0"/>
              </a:rPr>
              <a:t>Syndrome</a:t>
            </a:r>
            <a:r>
              <a:rPr lang="is-IS" altLang="en-US" sz="3600" i="1" dirty="0">
                <a:latin typeface="Arial" panose="020B0604020202020204" pitchFamily="34" charset="0"/>
              </a:rPr>
              <a:t>.</a:t>
            </a:r>
          </a:p>
          <a:p>
            <a:pPr marL="0" indent="0">
              <a:buNone/>
            </a:pPr>
            <a:endParaRPr lang="is-IS" dirty="0"/>
          </a:p>
          <a:p>
            <a:r>
              <a:rPr lang="en-US" sz="3800" dirty="0" err="1"/>
              <a:t>Hægðalosun</a:t>
            </a:r>
            <a:r>
              <a:rPr lang="en-US" sz="3800" dirty="0"/>
              <a:t> í </a:t>
            </a:r>
            <a:r>
              <a:rPr lang="en-US" sz="3800" dirty="0" err="1"/>
              <a:t>klósett</a:t>
            </a:r>
            <a:r>
              <a:rPr lang="en-US" sz="3800" dirty="0"/>
              <a:t> </a:t>
            </a:r>
            <a:r>
              <a:rPr lang="en-US" sz="3800" dirty="0" err="1"/>
              <a:t>tvisvar</a:t>
            </a:r>
            <a:r>
              <a:rPr lang="en-US" sz="3800" dirty="0"/>
              <a:t> </a:t>
            </a:r>
            <a:r>
              <a:rPr lang="en-US" sz="3800" dirty="0" err="1"/>
              <a:t>sinnum</a:t>
            </a:r>
            <a:r>
              <a:rPr lang="en-US" sz="3800" dirty="0"/>
              <a:t> í </a:t>
            </a:r>
            <a:r>
              <a:rPr lang="en-US" sz="3800" dirty="0" err="1"/>
              <a:t>viku</a:t>
            </a:r>
            <a:r>
              <a:rPr lang="en-US" sz="3800" dirty="0"/>
              <a:t> </a:t>
            </a:r>
            <a:r>
              <a:rPr lang="en-US" sz="3800" dirty="0" err="1"/>
              <a:t>eða</a:t>
            </a:r>
            <a:r>
              <a:rPr lang="en-US" sz="3800" dirty="0"/>
              <a:t> </a:t>
            </a:r>
            <a:r>
              <a:rPr lang="en-US" sz="3800" dirty="0" err="1"/>
              <a:t>sjaldnar</a:t>
            </a:r>
            <a:r>
              <a:rPr lang="en-US" sz="3800" dirty="0"/>
              <a:t> </a:t>
            </a:r>
            <a:r>
              <a:rPr lang="en-US" sz="3800" dirty="0" err="1"/>
              <a:t>hjá</a:t>
            </a:r>
            <a:r>
              <a:rPr lang="en-US" sz="3800" dirty="0"/>
              <a:t> </a:t>
            </a:r>
            <a:r>
              <a:rPr lang="en-US" sz="3800" dirty="0" err="1"/>
              <a:t>barni</a:t>
            </a:r>
            <a:r>
              <a:rPr lang="en-US" sz="3800" dirty="0"/>
              <a:t> </a:t>
            </a:r>
            <a:r>
              <a:rPr lang="en-US" sz="3800" dirty="0" err="1"/>
              <a:t>með</a:t>
            </a:r>
            <a:r>
              <a:rPr lang="en-US" sz="3800" dirty="0"/>
              <a:t> </a:t>
            </a:r>
            <a:r>
              <a:rPr lang="en-US" sz="3800" dirty="0" err="1"/>
              <a:t>þroska</a:t>
            </a:r>
            <a:r>
              <a:rPr lang="en-US" sz="3800" dirty="0"/>
              <a:t> á </a:t>
            </a:r>
            <a:r>
              <a:rPr lang="en-US" sz="3800" dirty="0" err="1"/>
              <a:t>við</a:t>
            </a:r>
            <a:r>
              <a:rPr lang="en-US" sz="3800" dirty="0"/>
              <a:t> 4ra </a:t>
            </a:r>
            <a:r>
              <a:rPr lang="en-US" sz="3800" dirty="0" err="1"/>
              <a:t>ára</a:t>
            </a:r>
            <a:r>
              <a:rPr lang="en-US" sz="3800" dirty="0"/>
              <a:t> </a:t>
            </a:r>
            <a:r>
              <a:rPr lang="en-US" sz="3800" dirty="0" err="1"/>
              <a:t>eða</a:t>
            </a:r>
            <a:r>
              <a:rPr lang="en-US" sz="3800" dirty="0"/>
              <a:t> </a:t>
            </a:r>
            <a:r>
              <a:rPr lang="en-US" sz="3800" dirty="0" err="1"/>
              <a:t>eldri</a:t>
            </a:r>
            <a:endParaRPr lang="en-US" sz="3800" dirty="0"/>
          </a:p>
          <a:p>
            <a:r>
              <a:rPr lang="en-US" sz="3800" dirty="0"/>
              <a:t>Barn </a:t>
            </a:r>
            <a:r>
              <a:rPr lang="en-US" sz="3800" dirty="0" err="1"/>
              <a:t>missir</a:t>
            </a:r>
            <a:r>
              <a:rPr lang="en-US" sz="3800" dirty="0"/>
              <a:t> </a:t>
            </a:r>
            <a:r>
              <a:rPr lang="en-US" sz="3800" dirty="0" err="1"/>
              <a:t>hægðir</a:t>
            </a:r>
            <a:r>
              <a:rPr lang="en-US" sz="3800" dirty="0"/>
              <a:t> </a:t>
            </a:r>
            <a:r>
              <a:rPr lang="en-US" sz="3800" dirty="0" err="1"/>
              <a:t>að</a:t>
            </a:r>
            <a:r>
              <a:rPr lang="en-US" sz="3800" dirty="0"/>
              <a:t> </a:t>
            </a:r>
            <a:r>
              <a:rPr lang="en-US" sz="3800" dirty="0" err="1"/>
              <a:t>minnsta</a:t>
            </a:r>
            <a:r>
              <a:rPr lang="en-US" sz="3800" dirty="0"/>
              <a:t> </a:t>
            </a:r>
            <a:r>
              <a:rPr lang="en-US" sz="3800" dirty="0" err="1"/>
              <a:t>kosti</a:t>
            </a:r>
            <a:r>
              <a:rPr lang="en-US" sz="3800" dirty="0"/>
              <a:t> </a:t>
            </a:r>
            <a:r>
              <a:rPr lang="en-US" sz="3800" dirty="0" err="1"/>
              <a:t>einu</a:t>
            </a:r>
            <a:r>
              <a:rPr lang="en-US" sz="3800" dirty="0"/>
              <a:t> </a:t>
            </a:r>
            <a:r>
              <a:rPr lang="en-US" sz="3800" dirty="0" err="1"/>
              <a:t>sinni</a:t>
            </a:r>
            <a:r>
              <a:rPr lang="en-US" sz="3800" dirty="0"/>
              <a:t> </a:t>
            </a:r>
            <a:r>
              <a:rPr lang="is-IS" sz="3800" dirty="0"/>
              <a:t>í </a:t>
            </a:r>
            <a:r>
              <a:rPr lang="en-US" sz="3800" dirty="0" err="1"/>
              <a:t>viku</a:t>
            </a:r>
            <a:endParaRPr lang="en-US" sz="3800" dirty="0"/>
          </a:p>
          <a:p>
            <a:r>
              <a:rPr lang="en-US" sz="3800" dirty="0"/>
              <a:t>Saga um </a:t>
            </a:r>
            <a:r>
              <a:rPr lang="en-US" sz="3800" dirty="0" err="1"/>
              <a:t>ákveðna</a:t>
            </a:r>
            <a:r>
              <a:rPr lang="en-US" sz="3800" dirty="0"/>
              <a:t> </a:t>
            </a:r>
            <a:r>
              <a:rPr lang="en-US" sz="3800" dirty="0" err="1"/>
              <a:t>líkamsbeitingu</a:t>
            </a:r>
            <a:r>
              <a:rPr lang="en-US" sz="3800" dirty="0"/>
              <a:t> og </a:t>
            </a:r>
            <a:r>
              <a:rPr lang="en-US" sz="3800" dirty="0" err="1"/>
              <a:t>ákafan</a:t>
            </a:r>
            <a:r>
              <a:rPr lang="en-US" sz="3800" dirty="0"/>
              <a:t> </a:t>
            </a:r>
            <a:r>
              <a:rPr lang="en-US" sz="3800" dirty="0" err="1"/>
              <a:t>vilja</a:t>
            </a:r>
            <a:r>
              <a:rPr lang="en-US" sz="3800" dirty="0"/>
              <a:t> </a:t>
            </a:r>
            <a:r>
              <a:rPr lang="en-US" sz="3800" dirty="0" err="1"/>
              <a:t>til</a:t>
            </a:r>
            <a:r>
              <a:rPr lang="en-US" sz="3800" dirty="0"/>
              <a:t> </a:t>
            </a:r>
            <a:r>
              <a:rPr lang="en-US" sz="3800" dirty="0" err="1"/>
              <a:t>þess</a:t>
            </a:r>
            <a:r>
              <a:rPr lang="en-US" sz="3800" dirty="0"/>
              <a:t> </a:t>
            </a:r>
            <a:r>
              <a:rPr lang="en-US" sz="3800" dirty="0" err="1"/>
              <a:t>að</a:t>
            </a:r>
            <a:r>
              <a:rPr lang="en-US" sz="3800" dirty="0"/>
              <a:t> </a:t>
            </a:r>
            <a:r>
              <a:rPr lang="en-US" sz="3800" dirty="0" err="1"/>
              <a:t>halda</a:t>
            </a:r>
            <a:r>
              <a:rPr lang="en-US" sz="3800" dirty="0"/>
              <a:t> í </a:t>
            </a:r>
            <a:r>
              <a:rPr lang="en-US" sz="3800" dirty="0" err="1"/>
              <a:t>sér</a:t>
            </a:r>
            <a:endParaRPr lang="en-US" sz="3800" dirty="0"/>
          </a:p>
          <a:p>
            <a:r>
              <a:rPr lang="en-US" sz="3800" dirty="0"/>
              <a:t>Saga um </a:t>
            </a:r>
            <a:r>
              <a:rPr lang="en-US" sz="3800" dirty="0" err="1"/>
              <a:t>harðar</a:t>
            </a:r>
            <a:r>
              <a:rPr lang="en-US" sz="3800" dirty="0"/>
              <a:t> </a:t>
            </a:r>
            <a:r>
              <a:rPr lang="en-US" sz="3800" dirty="0" err="1"/>
              <a:t>hægðir</a:t>
            </a:r>
            <a:r>
              <a:rPr lang="en-US" sz="3800" dirty="0"/>
              <a:t> </a:t>
            </a:r>
            <a:r>
              <a:rPr lang="en-US" sz="3800" dirty="0" err="1"/>
              <a:t>eða</a:t>
            </a:r>
            <a:r>
              <a:rPr lang="en-US" sz="3800" dirty="0"/>
              <a:t> </a:t>
            </a:r>
            <a:r>
              <a:rPr lang="en-US" sz="3800" dirty="0" err="1"/>
              <a:t>sársaukafulla</a:t>
            </a:r>
            <a:r>
              <a:rPr lang="en-US" sz="3800" dirty="0"/>
              <a:t> </a:t>
            </a:r>
            <a:r>
              <a:rPr lang="en-US" sz="3800" dirty="0" err="1"/>
              <a:t>hægðalosun</a:t>
            </a:r>
            <a:endParaRPr lang="en-US" sz="3800" dirty="0"/>
          </a:p>
          <a:p>
            <a:r>
              <a:rPr lang="en-US" sz="3800" dirty="0" err="1"/>
              <a:t>Mikið</a:t>
            </a:r>
            <a:r>
              <a:rPr lang="en-US" sz="3800" dirty="0"/>
              <a:t> </a:t>
            </a:r>
            <a:r>
              <a:rPr lang="en-US" sz="3800" dirty="0" err="1"/>
              <a:t>magn</a:t>
            </a:r>
            <a:r>
              <a:rPr lang="en-US" sz="3800" dirty="0"/>
              <a:t> </a:t>
            </a:r>
            <a:r>
              <a:rPr lang="en-US" sz="3800" dirty="0" err="1"/>
              <a:t>hægða</a:t>
            </a:r>
            <a:r>
              <a:rPr lang="en-US" sz="3800" dirty="0"/>
              <a:t> í </a:t>
            </a:r>
            <a:r>
              <a:rPr lang="en-US" sz="3800" dirty="0" err="1"/>
              <a:t>endaþarmi</a:t>
            </a:r>
            <a:r>
              <a:rPr lang="en-US" sz="3800" dirty="0"/>
              <a:t> (</a:t>
            </a:r>
            <a:r>
              <a:rPr lang="en-US" sz="3800" dirty="0" err="1"/>
              <a:t>þreifing</a:t>
            </a:r>
            <a:r>
              <a:rPr lang="en-US" sz="3800" dirty="0"/>
              <a:t>, </a:t>
            </a:r>
            <a:r>
              <a:rPr lang="en-US" sz="3800" dirty="0" err="1"/>
              <a:t>myndgreining</a:t>
            </a:r>
            <a:r>
              <a:rPr lang="en-US" sz="3800" dirty="0"/>
              <a:t>)</a:t>
            </a:r>
          </a:p>
          <a:p>
            <a:r>
              <a:rPr lang="en-US" sz="3800" dirty="0"/>
              <a:t>Saga um </a:t>
            </a:r>
            <a:r>
              <a:rPr lang="en-US" sz="3800" dirty="0" err="1"/>
              <a:t>stórar</a:t>
            </a:r>
            <a:r>
              <a:rPr lang="en-US" sz="3800" dirty="0"/>
              <a:t> </a:t>
            </a:r>
            <a:r>
              <a:rPr lang="en-US" sz="3800" dirty="0" err="1"/>
              <a:t>eða</a:t>
            </a:r>
            <a:r>
              <a:rPr lang="en-US" sz="3800" dirty="0"/>
              <a:t> </a:t>
            </a:r>
            <a:r>
              <a:rPr lang="en-US" sz="3800" dirty="0" err="1"/>
              <a:t>sverar</a:t>
            </a:r>
            <a:r>
              <a:rPr lang="en-US" sz="3800" dirty="0"/>
              <a:t> </a:t>
            </a:r>
            <a:r>
              <a:rPr lang="en-US" sz="3800" dirty="0" err="1"/>
              <a:t>hægðir</a:t>
            </a:r>
            <a:r>
              <a:rPr lang="en-US" sz="3800" dirty="0"/>
              <a:t> </a:t>
            </a:r>
            <a:r>
              <a:rPr lang="en-US" sz="3800" dirty="0" err="1"/>
              <a:t>sem</a:t>
            </a:r>
            <a:r>
              <a:rPr lang="en-US" sz="3800" dirty="0"/>
              <a:t> </a:t>
            </a:r>
            <a:r>
              <a:rPr lang="en-US" sz="3800" dirty="0" err="1"/>
              <a:t>geta</a:t>
            </a:r>
            <a:r>
              <a:rPr lang="en-US" sz="3800" dirty="0"/>
              <a:t> </a:t>
            </a:r>
            <a:r>
              <a:rPr lang="en-US" sz="3800" dirty="0" err="1"/>
              <a:t>stíflað</a:t>
            </a:r>
            <a:r>
              <a:rPr lang="en-US" sz="3800" dirty="0"/>
              <a:t> </a:t>
            </a:r>
            <a:r>
              <a:rPr lang="en-US" sz="3800" dirty="0" err="1"/>
              <a:t>klósett</a:t>
            </a:r>
            <a:endParaRPr lang="en-US" sz="3800" dirty="0"/>
          </a:p>
          <a:p>
            <a:pPr marL="0" indent="0">
              <a:buNone/>
            </a:pPr>
            <a:endParaRPr lang="en-US" sz="3100" dirty="0"/>
          </a:p>
          <a:p>
            <a:pPr marL="0" indent="0">
              <a:buNone/>
            </a:pPr>
            <a:r>
              <a:rPr lang="en-US" sz="3600" i="1" dirty="0" err="1"/>
              <a:t>Eftir</a:t>
            </a:r>
            <a:r>
              <a:rPr lang="en-US" sz="3600" i="1" dirty="0"/>
              <a:t> </a:t>
            </a:r>
            <a:r>
              <a:rPr lang="en-US" sz="3600" i="1" dirty="0" err="1"/>
              <a:t>viðeigandi</a:t>
            </a:r>
            <a:r>
              <a:rPr lang="en-US" sz="3600" i="1" dirty="0"/>
              <a:t> </a:t>
            </a:r>
            <a:r>
              <a:rPr lang="en-US" sz="3600" i="1" dirty="0" err="1"/>
              <a:t>klínískt</a:t>
            </a:r>
            <a:r>
              <a:rPr lang="en-US" sz="3600" i="1" dirty="0"/>
              <a:t> mat og </a:t>
            </a:r>
            <a:r>
              <a:rPr lang="en-US" sz="3600" i="1" dirty="0" err="1"/>
              <a:t>uppvinnslu</a:t>
            </a:r>
            <a:r>
              <a:rPr lang="en-US" sz="3600" i="1" dirty="0"/>
              <a:t> </a:t>
            </a:r>
            <a:r>
              <a:rPr lang="en-US" sz="3600" i="1" dirty="0" err="1"/>
              <a:t>verða</a:t>
            </a:r>
            <a:r>
              <a:rPr lang="en-US" sz="3600" i="1" dirty="0"/>
              <a:t> </a:t>
            </a:r>
            <a:r>
              <a:rPr lang="en-US" sz="3600" i="1" dirty="0" err="1"/>
              <a:t>einkenni</a:t>
            </a:r>
            <a:r>
              <a:rPr lang="en-US" sz="3600" i="1" dirty="0"/>
              <a:t> ekki </a:t>
            </a:r>
            <a:r>
              <a:rPr lang="en-US" sz="3600" i="1" dirty="0" err="1"/>
              <a:t>skýrð</a:t>
            </a:r>
            <a:r>
              <a:rPr lang="en-US" sz="3600" i="1" dirty="0"/>
              <a:t> </a:t>
            </a:r>
            <a:r>
              <a:rPr lang="en-US" sz="3600" i="1" dirty="0" err="1"/>
              <a:t>af</a:t>
            </a:r>
            <a:r>
              <a:rPr lang="en-US" sz="3600" i="1" dirty="0"/>
              <a:t> </a:t>
            </a:r>
            <a:r>
              <a:rPr lang="en-US" sz="3600" i="1" dirty="0" err="1"/>
              <a:t>öðru</a:t>
            </a:r>
            <a:r>
              <a:rPr lang="en-US" sz="3600" i="1" dirty="0"/>
              <a:t> </a:t>
            </a:r>
            <a:r>
              <a:rPr lang="en-US" sz="3600" i="1" dirty="0" err="1"/>
              <a:t>undirliggjandi</a:t>
            </a:r>
            <a:r>
              <a:rPr lang="en-US" sz="3600" i="1" dirty="0"/>
              <a:t> </a:t>
            </a:r>
            <a:r>
              <a:rPr lang="en-US" sz="3600" i="1" dirty="0" err="1"/>
              <a:t>ástandi</a:t>
            </a:r>
            <a:r>
              <a:rPr lang="en-US" sz="3600" i="1" dirty="0"/>
              <a:t>.</a:t>
            </a:r>
          </a:p>
        </p:txBody>
      </p:sp>
    </p:spTree>
    <p:extLst>
      <p:ext uri="{BB962C8B-B14F-4D97-AF65-F5344CB8AC3E}">
        <p14:creationId xmlns:p14="http://schemas.microsoft.com/office/powerpoint/2010/main" xmlns="" val="266602339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893A58D-7D50-4618-B0F8-066B4A21B8D8}"/>
              </a:ext>
            </a:extLst>
          </p:cNvPr>
          <p:cNvPicPr>
            <a:picLocks noChangeAspect="1"/>
          </p:cNvPicPr>
          <p:nvPr/>
        </p:nvPicPr>
        <p:blipFill>
          <a:blip r:embed="rId2"/>
          <a:stretch>
            <a:fillRect/>
          </a:stretch>
        </p:blipFill>
        <p:spPr>
          <a:xfrm>
            <a:off x="611560" y="1196752"/>
            <a:ext cx="7920880" cy="4464496"/>
          </a:xfrm>
          <a:prstGeom prst="rect">
            <a:avLst/>
          </a:prstGeom>
        </p:spPr>
      </p:pic>
    </p:spTree>
    <p:extLst>
      <p:ext uri="{BB962C8B-B14F-4D97-AF65-F5344CB8AC3E}">
        <p14:creationId xmlns:p14="http://schemas.microsoft.com/office/powerpoint/2010/main" xmlns="" val="31849676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1B48A2-1A1A-4360-B8F6-79D98E640875}"/>
              </a:ext>
            </a:extLst>
          </p:cNvPr>
          <p:cNvSpPr>
            <a:spLocks noGrp="1"/>
          </p:cNvSpPr>
          <p:nvPr>
            <p:ph type="title"/>
          </p:nvPr>
        </p:nvSpPr>
        <p:spPr/>
        <p:txBody>
          <a:bodyPr/>
          <a:lstStyle/>
          <a:p>
            <a:r>
              <a:rPr lang="en-US" dirty="0"/>
              <a:t>Me</a:t>
            </a:r>
            <a:r>
              <a:rPr lang="is-IS" dirty="0" err="1"/>
              <a:t>ðferð</a:t>
            </a:r>
            <a:endParaRPr lang="en-US" dirty="0"/>
          </a:p>
        </p:txBody>
      </p:sp>
      <p:sp>
        <p:nvSpPr>
          <p:cNvPr id="3" name="Content Placeholder 2">
            <a:extLst>
              <a:ext uri="{FF2B5EF4-FFF2-40B4-BE49-F238E27FC236}">
                <a16:creationId xmlns:a16="http://schemas.microsoft.com/office/drawing/2014/main" xmlns="" id="{829B76AD-5D7D-4F92-B7B7-32FDC7CF236E}"/>
              </a:ext>
            </a:extLst>
          </p:cNvPr>
          <p:cNvSpPr>
            <a:spLocks noGrp="1"/>
          </p:cNvSpPr>
          <p:nvPr>
            <p:ph idx="1"/>
          </p:nvPr>
        </p:nvSpPr>
        <p:spPr/>
        <p:txBody>
          <a:bodyPr>
            <a:normAutofit/>
          </a:bodyPr>
          <a:lstStyle/>
          <a:p>
            <a:r>
              <a:rPr lang="is-IS" dirty="0"/>
              <a:t>Ú</a:t>
            </a:r>
            <a:r>
              <a:rPr lang="en-US" dirty="0" err="1"/>
              <a:t>threinsun</a:t>
            </a:r>
            <a:r>
              <a:rPr lang="en-US" dirty="0"/>
              <a:t> í </a:t>
            </a:r>
            <a:r>
              <a:rPr lang="en-US" dirty="0" err="1"/>
              <a:t>upphafi</a:t>
            </a:r>
            <a:r>
              <a:rPr lang="en-US" dirty="0"/>
              <a:t> </a:t>
            </a:r>
          </a:p>
          <a:p>
            <a:r>
              <a:rPr lang="en-US" dirty="0" err="1"/>
              <a:t>Viðhaldsmeðferð</a:t>
            </a:r>
            <a:endParaRPr lang="en-US" dirty="0"/>
          </a:p>
          <a:p>
            <a:pPr lvl="1"/>
            <a:r>
              <a:rPr lang="en-US" dirty="0" err="1"/>
              <a:t>Hægðamýkjandi</a:t>
            </a:r>
            <a:r>
              <a:rPr lang="en-US" dirty="0"/>
              <a:t> </a:t>
            </a:r>
            <a:r>
              <a:rPr lang="en-US" dirty="0" err="1"/>
              <a:t>lyf</a:t>
            </a:r>
            <a:r>
              <a:rPr lang="en-US" dirty="0"/>
              <a:t> </a:t>
            </a:r>
            <a:r>
              <a:rPr lang="en-US" dirty="0" err="1"/>
              <a:t>mikilvægust</a:t>
            </a:r>
            <a:endParaRPr lang="en-US" dirty="0"/>
          </a:p>
          <a:p>
            <a:pPr lvl="1"/>
            <a:r>
              <a:rPr lang="en-US" dirty="0"/>
              <a:t>Stimulant laxative </a:t>
            </a:r>
            <a:r>
              <a:rPr lang="en-US" dirty="0" err="1"/>
              <a:t>sem</a:t>
            </a:r>
            <a:r>
              <a:rPr lang="en-US" dirty="0"/>
              <a:t> </a:t>
            </a:r>
            <a:r>
              <a:rPr lang="en-US" dirty="0" err="1"/>
              <a:t>viðbótarmeðferð</a:t>
            </a:r>
            <a:endParaRPr lang="en-US" dirty="0"/>
          </a:p>
          <a:p>
            <a:pPr lvl="1"/>
            <a:r>
              <a:rPr lang="en-US" dirty="0" err="1"/>
              <a:t>Reglulegar</a:t>
            </a:r>
            <a:r>
              <a:rPr lang="en-US" dirty="0"/>
              <a:t> </a:t>
            </a:r>
            <a:r>
              <a:rPr lang="en-US" dirty="0" err="1"/>
              <a:t>salernisferðir</a:t>
            </a:r>
            <a:r>
              <a:rPr lang="en-US" dirty="0"/>
              <a:t> </a:t>
            </a:r>
            <a:r>
              <a:rPr lang="en-US" dirty="0" err="1"/>
              <a:t>og</a:t>
            </a:r>
            <a:r>
              <a:rPr lang="en-US" dirty="0"/>
              <a:t> </a:t>
            </a:r>
            <a:r>
              <a:rPr lang="en-US" dirty="0" err="1"/>
              <a:t>svara</a:t>
            </a:r>
            <a:r>
              <a:rPr lang="en-US" dirty="0"/>
              <a:t> </a:t>
            </a:r>
            <a:r>
              <a:rPr lang="en-US" dirty="0" err="1"/>
              <a:t>kalli</a:t>
            </a:r>
            <a:r>
              <a:rPr lang="en-US" dirty="0"/>
              <a:t> </a:t>
            </a:r>
            <a:r>
              <a:rPr lang="en-US" dirty="0" err="1"/>
              <a:t>náttúrunnar</a:t>
            </a:r>
            <a:endParaRPr lang="en-US" dirty="0"/>
          </a:p>
          <a:p>
            <a:pPr lvl="1"/>
            <a:r>
              <a:rPr lang="en-US" dirty="0" err="1"/>
              <a:t>Mataræði</a:t>
            </a:r>
            <a:endParaRPr lang="en-US" dirty="0"/>
          </a:p>
          <a:p>
            <a:r>
              <a:rPr lang="en-US" dirty="0" err="1"/>
              <a:t>Markmið</a:t>
            </a:r>
            <a:r>
              <a:rPr lang="en-US" dirty="0"/>
              <a:t> </a:t>
            </a:r>
            <a:r>
              <a:rPr lang="en-US" dirty="0" err="1"/>
              <a:t>að</a:t>
            </a:r>
            <a:r>
              <a:rPr lang="en-US" dirty="0"/>
              <a:t> </a:t>
            </a:r>
            <a:r>
              <a:rPr lang="en-US" dirty="0" err="1"/>
              <a:t>hægðalosun</a:t>
            </a:r>
            <a:r>
              <a:rPr lang="en-US" dirty="0"/>
              <a:t> </a:t>
            </a:r>
            <a:r>
              <a:rPr lang="en-US" dirty="0" err="1"/>
              <a:t>verði</a:t>
            </a:r>
            <a:r>
              <a:rPr lang="en-US" dirty="0"/>
              <a:t> </a:t>
            </a:r>
            <a:r>
              <a:rPr lang="en-US" dirty="0" err="1"/>
              <a:t>sársaukalaus</a:t>
            </a:r>
            <a:endParaRPr lang="en-US" dirty="0"/>
          </a:p>
          <a:p>
            <a:r>
              <a:rPr lang="is-IS" dirty="0"/>
              <a:t>Meðferð varir mánuði eða ár</a:t>
            </a:r>
            <a:endParaRPr lang="en-US" dirty="0"/>
          </a:p>
        </p:txBody>
      </p:sp>
    </p:spTree>
    <p:extLst>
      <p:ext uri="{BB962C8B-B14F-4D97-AF65-F5344CB8AC3E}">
        <p14:creationId xmlns:p14="http://schemas.microsoft.com/office/powerpoint/2010/main" xmlns="" val="42012670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3C9891-BD06-42A5-9840-69AD9C927F05}"/>
              </a:ext>
            </a:extLst>
          </p:cNvPr>
          <p:cNvSpPr>
            <a:spLocks noGrp="1"/>
          </p:cNvSpPr>
          <p:nvPr>
            <p:ph type="title"/>
          </p:nvPr>
        </p:nvSpPr>
        <p:spPr/>
        <p:txBody>
          <a:bodyPr/>
          <a:lstStyle/>
          <a:p>
            <a:r>
              <a:rPr lang="is-IS" dirty="0"/>
              <a:t>Úthreinsun</a:t>
            </a:r>
            <a:endParaRPr lang="en-US" dirty="0"/>
          </a:p>
        </p:txBody>
      </p:sp>
      <p:sp>
        <p:nvSpPr>
          <p:cNvPr id="3" name="Content Placeholder 2">
            <a:extLst>
              <a:ext uri="{FF2B5EF4-FFF2-40B4-BE49-F238E27FC236}">
                <a16:creationId xmlns:a16="http://schemas.microsoft.com/office/drawing/2014/main" xmlns="" id="{60ECE389-5FE2-4A78-8EEC-72A1043CAE44}"/>
              </a:ext>
            </a:extLst>
          </p:cNvPr>
          <p:cNvSpPr>
            <a:spLocks noGrp="1"/>
          </p:cNvSpPr>
          <p:nvPr>
            <p:ph idx="1"/>
          </p:nvPr>
        </p:nvSpPr>
        <p:spPr/>
        <p:txBody>
          <a:bodyPr>
            <a:normAutofit fontScale="92500" lnSpcReduction="10000"/>
          </a:bodyPr>
          <a:lstStyle/>
          <a:p>
            <a:r>
              <a:rPr lang="is-IS" sz="3000" dirty="0" err="1"/>
              <a:t>Polyethylene</a:t>
            </a:r>
            <a:r>
              <a:rPr lang="is-IS" sz="3000" dirty="0"/>
              <a:t> </a:t>
            </a:r>
            <a:r>
              <a:rPr lang="is-IS" sz="3000" dirty="0" err="1"/>
              <a:t>glycol</a:t>
            </a:r>
            <a:r>
              <a:rPr lang="is-IS" sz="3000" dirty="0"/>
              <a:t> um munn og </a:t>
            </a:r>
            <a:r>
              <a:rPr lang="is-IS" sz="3000" dirty="0" err="1"/>
              <a:t>rectal</a:t>
            </a:r>
            <a:r>
              <a:rPr lang="is-IS" sz="3000" dirty="0"/>
              <a:t> innhelling vökva eða lyfja jafnvirk til úthreinsunar</a:t>
            </a:r>
          </a:p>
          <a:p>
            <a:r>
              <a:rPr lang="is-IS" sz="2800" dirty="0"/>
              <a:t>Meðferð um munn æskileg</a:t>
            </a:r>
          </a:p>
          <a:p>
            <a:pPr lvl="1"/>
            <a:r>
              <a:rPr lang="is-IS" sz="2400" dirty="0"/>
              <a:t>PEG 1 til 1.5 g</a:t>
            </a:r>
            <a:r>
              <a:rPr lang="en-US" sz="2400" dirty="0"/>
              <a:t>/kg/</a:t>
            </a:r>
            <a:r>
              <a:rPr lang="en-US" sz="2400" dirty="0" err="1"/>
              <a:t>dag</a:t>
            </a:r>
            <a:r>
              <a:rPr lang="en-US" sz="2400" dirty="0"/>
              <a:t> </a:t>
            </a:r>
            <a:r>
              <a:rPr lang="is-IS" sz="2400" dirty="0"/>
              <a:t>í allt að 6 daga</a:t>
            </a:r>
          </a:p>
          <a:p>
            <a:r>
              <a:rPr lang="is-IS" sz="2800" dirty="0" err="1"/>
              <a:t>Rectal</a:t>
            </a:r>
            <a:r>
              <a:rPr lang="is-IS" sz="2800" dirty="0"/>
              <a:t> meðferð nauðsynleg í völdum tilvikum</a:t>
            </a:r>
          </a:p>
          <a:p>
            <a:pPr lvl="1"/>
            <a:r>
              <a:rPr lang="is-IS" sz="2400" dirty="0" err="1"/>
              <a:t>Saline</a:t>
            </a:r>
            <a:endParaRPr lang="is-IS" sz="2400" dirty="0"/>
          </a:p>
          <a:p>
            <a:pPr lvl="1"/>
            <a:r>
              <a:rPr lang="is-IS" sz="2400" dirty="0" err="1"/>
              <a:t>Mineral</a:t>
            </a:r>
            <a:r>
              <a:rPr lang="is-IS" sz="2400" dirty="0"/>
              <a:t> </a:t>
            </a:r>
            <a:r>
              <a:rPr lang="is-IS" sz="2400" dirty="0" err="1"/>
              <a:t>oil</a:t>
            </a:r>
            <a:endParaRPr lang="is-IS" sz="2400" dirty="0"/>
          </a:p>
          <a:p>
            <a:pPr lvl="1"/>
            <a:r>
              <a:rPr lang="is-IS" sz="2400" dirty="0" err="1"/>
              <a:t>Phosphate</a:t>
            </a:r>
            <a:r>
              <a:rPr lang="is-IS" sz="2400" dirty="0"/>
              <a:t> </a:t>
            </a:r>
            <a:r>
              <a:rPr lang="is-IS" sz="2400" dirty="0" err="1"/>
              <a:t>soda</a:t>
            </a:r>
            <a:endParaRPr lang="is-IS" sz="2400" dirty="0"/>
          </a:p>
          <a:p>
            <a:pPr lvl="1"/>
            <a:r>
              <a:rPr lang="is-IS" sz="2400" dirty="0" err="1"/>
              <a:t>Klyx</a:t>
            </a:r>
            <a:r>
              <a:rPr lang="is-IS" sz="2400" dirty="0"/>
              <a:t> (</a:t>
            </a:r>
            <a:r>
              <a:rPr lang="is-IS" sz="2400" dirty="0" err="1"/>
              <a:t>dókúsatnatríum</a:t>
            </a:r>
            <a:r>
              <a:rPr lang="is-IS" sz="2400" dirty="0"/>
              <a:t> og </a:t>
            </a:r>
            <a:r>
              <a:rPr lang="is-IS" sz="2400" dirty="0" err="1"/>
              <a:t>sorbitol</a:t>
            </a:r>
            <a:r>
              <a:rPr lang="is-IS" sz="2400" dirty="0"/>
              <a:t>)</a:t>
            </a:r>
          </a:p>
          <a:p>
            <a:pPr lvl="1"/>
            <a:r>
              <a:rPr lang="is-IS" sz="2400" dirty="0" err="1"/>
              <a:t>Glycerine</a:t>
            </a:r>
            <a:r>
              <a:rPr lang="is-IS" sz="2400" dirty="0"/>
              <a:t> (ungbörn)</a:t>
            </a:r>
          </a:p>
          <a:p>
            <a:pPr lvl="1"/>
            <a:r>
              <a:rPr lang="is-IS" sz="2400" dirty="0"/>
              <a:t>SMOG </a:t>
            </a:r>
            <a:r>
              <a:rPr lang="is-IS" sz="2400" dirty="0" err="1"/>
              <a:t>enema</a:t>
            </a:r>
            <a:r>
              <a:rPr lang="is-IS" sz="2400" dirty="0"/>
              <a:t> (</a:t>
            </a:r>
            <a:r>
              <a:rPr lang="is-IS" sz="2400" dirty="0" err="1"/>
              <a:t>saline</a:t>
            </a:r>
            <a:r>
              <a:rPr lang="is-IS" sz="2400" dirty="0"/>
              <a:t>, </a:t>
            </a:r>
            <a:r>
              <a:rPr lang="is-IS" sz="2400" dirty="0" err="1"/>
              <a:t>mineral</a:t>
            </a:r>
            <a:r>
              <a:rPr lang="is-IS" sz="2400" dirty="0"/>
              <a:t> </a:t>
            </a:r>
            <a:r>
              <a:rPr lang="is-IS" sz="2400" dirty="0" err="1"/>
              <a:t>oil</a:t>
            </a:r>
            <a:r>
              <a:rPr lang="is-IS" sz="2400" dirty="0"/>
              <a:t>, </a:t>
            </a:r>
            <a:r>
              <a:rPr lang="is-IS" sz="2400" dirty="0" err="1"/>
              <a:t>glycerine</a:t>
            </a:r>
            <a:r>
              <a:rPr lang="is-IS" sz="2400" dirty="0"/>
              <a:t>)</a:t>
            </a:r>
          </a:p>
          <a:p>
            <a:endParaRPr lang="en-US" dirty="0"/>
          </a:p>
        </p:txBody>
      </p:sp>
    </p:spTree>
    <p:extLst>
      <p:ext uri="{BB962C8B-B14F-4D97-AF65-F5344CB8AC3E}">
        <p14:creationId xmlns:p14="http://schemas.microsoft.com/office/powerpoint/2010/main" xmlns="" val="34802968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Hægðamýkjandi lyf</a:t>
            </a:r>
            <a:endParaRPr lang="en-US" dirty="0"/>
          </a:p>
        </p:txBody>
      </p:sp>
      <p:sp>
        <p:nvSpPr>
          <p:cNvPr id="3" name="Content Placeholder 2"/>
          <p:cNvSpPr>
            <a:spLocks noGrp="1"/>
          </p:cNvSpPr>
          <p:nvPr>
            <p:ph idx="1"/>
          </p:nvPr>
        </p:nvSpPr>
        <p:spPr/>
        <p:txBody>
          <a:bodyPr>
            <a:normAutofit lnSpcReduction="10000"/>
          </a:bodyPr>
          <a:lstStyle/>
          <a:p>
            <a:r>
              <a:rPr lang="is-IS" dirty="0" err="1"/>
              <a:t>Osmótísk</a:t>
            </a:r>
            <a:r>
              <a:rPr lang="is-IS" dirty="0"/>
              <a:t> virkni</a:t>
            </a:r>
          </a:p>
          <a:p>
            <a:pPr lvl="1"/>
            <a:r>
              <a:rPr lang="is-IS" dirty="0" err="1">
                <a:solidFill>
                  <a:schemeClr val="accent4">
                    <a:lumMod val="60000"/>
                    <a:lumOff val="40000"/>
                  </a:schemeClr>
                </a:solidFill>
              </a:rPr>
              <a:t>Polyethylene</a:t>
            </a:r>
            <a:r>
              <a:rPr lang="is-IS" dirty="0">
                <a:solidFill>
                  <a:schemeClr val="accent4">
                    <a:lumMod val="60000"/>
                    <a:lumOff val="40000"/>
                  </a:schemeClr>
                </a:solidFill>
              </a:rPr>
              <a:t> </a:t>
            </a:r>
            <a:r>
              <a:rPr lang="is-IS" dirty="0" err="1">
                <a:solidFill>
                  <a:schemeClr val="accent4">
                    <a:lumMod val="60000"/>
                    <a:lumOff val="40000"/>
                  </a:schemeClr>
                </a:solidFill>
              </a:rPr>
              <a:t>glycol</a:t>
            </a:r>
            <a:r>
              <a:rPr lang="is-IS" dirty="0">
                <a:solidFill>
                  <a:schemeClr val="accent4">
                    <a:lumMod val="60000"/>
                    <a:lumOff val="40000"/>
                  </a:schemeClr>
                </a:solidFill>
              </a:rPr>
              <a:t> (</a:t>
            </a:r>
            <a:r>
              <a:rPr lang="is-IS" dirty="0" err="1">
                <a:solidFill>
                  <a:schemeClr val="accent4">
                    <a:lumMod val="60000"/>
                    <a:lumOff val="40000"/>
                  </a:schemeClr>
                </a:solidFill>
              </a:rPr>
              <a:t>Miralax</a:t>
            </a:r>
            <a:r>
              <a:rPr lang="is-IS" dirty="0">
                <a:solidFill>
                  <a:schemeClr val="accent4">
                    <a:lumMod val="60000"/>
                    <a:lumOff val="40000"/>
                  </a:schemeClr>
                </a:solidFill>
              </a:rPr>
              <a:t>, </a:t>
            </a:r>
            <a:r>
              <a:rPr lang="is-IS" dirty="0" err="1">
                <a:solidFill>
                  <a:schemeClr val="accent4">
                    <a:lumMod val="60000"/>
                    <a:lumOff val="40000"/>
                  </a:schemeClr>
                </a:solidFill>
              </a:rPr>
              <a:t>Movicol</a:t>
            </a:r>
            <a:r>
              <a:rPr lang="is-IS" dirty="0">
                <a:solidFill>
                  <a:schemeClr val="accent4">
                    <a:lumMod val="60000"/>
                    <a:lumOff val="40000"/>
                  </a:schemeClr>
                </a:solidFill>
              </a:rPr>
              <a:t>)</a:t>
            </a:r>
          </a:p>
          <a:p>
            <a:pPr lvl="1"/>
            <a:r>
              <a:rPr lang="is-IS" dirty="0" err="1">
                <a:solidFill>
                  <a:schemeClr val="accent6">
                    <a:lumMod val="60000"/>
                    <a:lumOff val="40000"/>
                  </a:schemeClr>
                </a:solidFill>
              </a:rPr>
              <a:t>Lactulose</a:t>
            </a:r>
            <a:r>
              <a:rPr lang="is-IS" dirty="0">
                <a:solidFill>
                  <a:schemeClr val="accent6">
                    <a:lumMod val="60000"/>
                    <a:lumOff val="40000"/>
                  </a:schemeClr>
                </a:solidFill>
              </a:rPr>
              <a:t> (</a:t>
            </a:r>
            <a:r>
              <a:rPr lang="is-IS" dirty="0" err="1">
                <a:solidFill>
                  <a:schemeClr val="accent6">
                    <a:lumMod val="60000"/>
                    <a:lumOff val="40000"/>
                  </a:schemeClr>
                </a:solidFill>
              </a:rPr>
              <a:t>Medilax</a:t>
            </a:r>
            <a:r>
              <a:rPr lang="is-IS" dirty="0">
                <a:solidFill>
                  <a:schemeClr val="accent6">
                    <a:lumMod val="60000"/>
                    <a:lumOff val="40000"/>
                  </a:schemeClr>
                </a:solidFill>
              </a:rPr>
              <a:t>)</a:t>
            </a:r>
          </a:p>
          <a:p>
            <a:pPr lvl="1"/>
            <a:r>
              <a:rPr lang="is-IS" dirty="0" err="1"/>
              <a:t>Sorbitol</a:t>
            </a:r>
            <a:endParaRPr lang="is-IS" dirty="0"/>
          </a:p>
          <a:p>
            <a:pPr lvl="1"/>
            <a:r>
              <a:rPr lang="is-IS" dirty="0" err="1"/>
              <a:t>Magnesium</a:t>
            </a:r>
            <a:endParaRPr lang="is-IS" dirty="0"/>
          </a:p>
          <a:p>
            <a:r>
              <a:rPr lang="is-IS" dirty="0"/>
              <a:t>Lyfin mýkja hægðamassa þar til hann minnkar og barn ákveður að losa hægðir dögum eða vikum seinna</a:t>
            </a:r>
          </a:p>
          <a:p>
            <a:r>
              <a:rPr lang="is-IS" dirty="0"/>
              <a:t>Viðhalda mjúkum hægðum í viðhaldsmeðferð</a:t>
            </a:r>
          </a:p>
          <a:p>
            <a:endParaRPr lang="is-IS" dirty="0"/>
          </a:p>
          <a:p>
            <a:pPr lvl="1"/>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err="1"/>
              <a:t>Stimulant</a:t>
            </a:r>
            <a:r>
              <a:rPr lang="is-IS" dirty="0"/>
              <a:t> </a:t>
            </a:r>
            <a:r>
              <a:rPr lang="is-IS" dirty="0" err="1"/>
              <a:t>laxative</a:t>
            </a:r>
            <a:endParaRPr lang="is-IS" dirty="0"/>
          </a:p>
        </p:txBody>
      </p:sp>
      <p:sp>
        <p:nvSpPr>
          <p:cNvPr id="3" name="Content Placeholder 2"/>
          <p:cNvSpPr>
            <a:spLocks noGrp="1"/>
          </p:cNvSpPr>
          <p:nvPr>
            <p:ph idx="1"/>
          </p:nvPr>
        </p:nvSpPr>
        <p:spPr/>
        <p:txBody>
          <a:bodyPr/>
          <a:lstStyle/>
          <a:p>
            <a:r>
              <a:rPr lang="is-IS" dirty="0"/>
              <a:t>Leiða til samdráttar og flýta för</a:t>
            </a:r>
          </a:p>
          <a:p>
            <a:pPr lvl="1"/>
            <a:r>
              <a:rPr lang="is-IS" dirty="0"/>
              <a:t>Senna (</a:t>
            </a:r>
            <a:r>
              <a:rPr lang="is-IS" dirty="0" err="1"/>
              <a:t>Senokot</a:t>
            </a:r>
            <a:r>
              <a:rPr lang="is-IS" dirty="0"/>
              <a:t>)</a:t>
            </a:r>
          </a:p>
          <a:p>
            <a:pPr lvl="1"/>
            <a:r>
              <a:rPr lang="is-IS" dirty="0" err="1"/>
              <a:t>Bisacodyl</a:t>
            </a:r>
            <a:r>
              <a:rPr lang="is-IS" dirty="0"/>
              <a:t> (</a:t>
            </a:r>
            <a:r>
              <a:rPr lang="is-IS" dirty="0" err="1"/>
              <a:t>Dulcolax</a:t>
            </a:r>
            <a:r>
              <a:rPr lang="is-IS" dirty="0"/>
              <a:t>)</a:t>
            </a:r>
          </a:p>
          <a:p>
            <a:r>
              <a:rPr lang="is-IS" dirty="0"/>
              <a:t>Geta hentað í vel völdum tilvikum sem viðbótarmeðferð</a:t>
            </a:r>
          </a:p>
          <a:p>
            <a:r>
              <a:rPr lang="is-IS" dirty="0" err="1"/>
              <a:t>Tachyphylaxis</a:t>
            </a:r>
            <a:endParaRPr lang="is-I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957600-2CD1-4CE9-990C-88C652FBED23}"/>
              </a:ext>
            </a:extLst>
          </p:cNvPr>
          <p:cNvSpPr>
            <a:spLocks noGrp="1"/>
          </p:cNvSpPr>
          <p:nvPr>
            <p:ph type="title"/>
          </p:nvPr>
        </p:nvSpPr>
        <p:spPr/>
        <p:txBody>
          <a:bodyPr/>
          <a:lstStyle/>
          <a:p>
            <a:r>
              <a:rPr lang="is-IS" dirty="0"/>
              <a:t>Mataræði</a:t>
            </a:r>
            <a:endParaRPr lang="en-US" dirty="0"/>
          </a:p>
        </p:txBody>
      </p:sp>
      <p:sp>
        <p:nvSpPr>
          <p:cNvPr id="3" name="Content Placeholder 2">
            <a:extLst>
              <a:ext uri="{FF2B5EF4-FFF2-40B4-BE49-F238E27FC236}">
                <a16:creationId xmlns:a16="http://schemas.microsoft.com/office/drawing/2014/main" xmlns="" id="{7E348585-9B21-4720-97EF-AF5285814B85}"/>
              </a:ext>
            </a:extLst>
          </p:cNvPr>
          <p:cNvSpPr>
            <a:spLocks noGrp="1"/>
          </p:cNvSpPr>
          <p:nvPr>
            <p:ph idx="1"/>
          </p:nvPr>
        </p:nvSpPr>
        <p:spPr/>
        <p:txBody>
          <a:bodyPr>
            <a:normAutofit lnSpcReduction="10000"/>
          </a:bodyPr>
          <a:lstStyle/>
          <a:p>
            <a:r>
              <a:rPr lang="is-IS" dirty="0"/>
              <a:t>Eðlileg inntaka vökva og trefja</a:t>
            </a:r>
          </a:p>
          <a:p>
            <a:pPr lvl="1"/>
            <a:r>
              <a:rPr lang="is-IS" dirty="0"/>
              <a:t>Ekki sýnt fram á gagnsemi þess að auka magn trefja og vökva umfram ráðlagðan dagskammt</a:t>
            </a:r>
          </a:p>
          <a:p>
            <a:r>
              <a:rPr lang="is-IS" dirty="0"/>
              <a:t>Mjólk</a:t>
            </a:r>
          </a:p>
          <a:p>
            <a:pPr lvl="1"/>
            <a:r>
              <a:rPr lang="is-IS" dirty="0"/>
              <a:t>Má reyna að taka út hjá börnum með </a:t>
            </a:r>
            <a:r>
              <a:rPr lang="is-IS" dirty="0" err="1"/>
              <a:t>atopy</a:t>
            </a:r>
            <a:r>
              <a:rPr lang="is-IS" dirty="0"/>
              <a:t> sem ekki svara meðferð</a:t>
            </a:r>
          </a:p>
          <a:p>
            <a:r>
              <a:rPr lang="is-IS" dirty="0" err="1"/>
              <a:t>Prebiotics</a:t>
            </a:r>
            <a:r>
              <a:rPr lang="is-IS" dirty="0"/>
              <a:t> og </a:t>
            </a:r>
            <a:r>
              <a:rPr lang="is-IS" dirty="0" err="1"/>
              <a:t>probiotic</a:t>
            </a:r>
            <a:endParaRPr lang="is-IS" dirty="0"/>
          </a:p>
          <a:p>
            <a:pPr lvl="1"/>
            <a:r>
              <a:rPr lang="is-IS" dirty="0"/>
              <a:t>Ekki sýnt fram á nægjanlegan árangur til þess að hægt sé að mæla með þessu</a:t>
            </a:r>
          </a:p>
          <a:p>
            <a:pPr lvl="1"/>
            <a:endParaRPr lang="en-US" dirty="0"/>
          </a:p>
        </p:txBody>
      </p:sp>
    </p:spTree>
    <p:extLst>
      <p:ext uri="{BB962C8B-B14F-4D97-AF65-F5344CB8AC3E}">
        <p14:creationId xmlns:p14="http://schemas.microsoft.com/office/powerpoint/2010/main" xmlns="" val="41041186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5D829F-C4AE-46DB-8A53-39E754233DC1}"/>
              </a:ext>
            </a:extLst>
          </p:cNvPr>
          <p:cNvSpPr>
            <a:spLocks noGrp="1"/>
          </p:cNvSpPr>
          <p:nvPr>
            <p:ph type="title"/>
          </p:nvPr>
        </p:nvSpPr>
        <p:spPr/>
        <p:txBody>
          <a:bodyPr/>
          <a:lstStyle/>
          <a:p>
            <a:r>
              <a:rPr lang="is-IS" dirty="0"/>
              <a:t>Trefjar frh.</a:t>
            </a:r>
            <a:endParaRPr lang="en-US" dirty="0"/>
          </a:p>
        </p:txBody>
      </p:sp>
      <p:sp>
        <p:nvSpPr>
          <p:cNvPr id="3" name="Content Placeholder 2">
            <a:extLst>
              <a:ext uri="{FF2B5EF4-FFF2-40B4-BE49-F238E27FC236}">
                <a16:creationId xmlns:a16="http://schemas.microsoft.com/office/drawing/2014/main" xmlns="" id="{2E201485-FCDC-455A-89C0-4DB72B300BF9}"/>
              </a:ext>
            </a:extLst>
          </p:cNvPr>
          <p:cNvSpPr>
            <a:spLocks noGrp="1"/>
          </p:cNvSpPr>
          <p:nvPr>
            <p:ph idx="1"/>
          </p:nvPr>
        </p:nvSpPr>
        <p:spPr/>
        <p:txBody>
          <a:bodyPr>
            <a:normAutofit/>
          </a:bodyPr>
          <a:lstStyle/>
          <a:p>
            <a:r>
              <a:rPr lang="is-IS" dirty="0"/>
              <a:t>Fræðilega séð ætti trefjaríkt mataræði að koma í veg fyrir og meðhöndla </a:t>
            </a:r>
            <a:r>
              <a:rPr lang="is-IS" dirty="0" err="1"/>
              <a:t>hægðatregðu</a:t>
            </a:r>
            <a:endParaRPr lang="is-IS" dirty="0"/>
          </a:p>
          <a:p>
            <a:r>
              <a:rPr lang="is-IS" dirty="0"/>
              <a:t>Gildir ekki fyrir alla</a:t>
            </a:r>
          </a:p>
          <a:p>
            <a:r>
              <a:rPr lang="is-IS" dirty="0"/>
              <a:t>Ástæða </a:t>
            </a:r>
            <a:r>
              <a:rPr lang="is-IS" dirty="0" err="1"/>
              <a:t>hægðatregðu</a:t>
            </a:r>
            <a:r>
              <a:rPr lang="is-IS" dirty="0"/>
              <a:t> skiptir máli</a:t>
            </a:r>
          </a:p>
          <a:p>
            <a:r>
              <a:rPr lang="en-US" dirty="0" err="1"/>
              <a:t>Trefjar</a:t>
            </a:r>
            <a:r>
              <a:rPr lang="en-US" dirty="0"/>
              <a:t> </a:t>
            </a:r>
            <a:r>
              <a:rPr lang="en-US" dirty="0" err="1"/>
              <a:t>geta</a:t>
            </a:r>
            <a:r>
              <a:rPr lang="en-US" dirty="0"/>
              <a:t> </a:t>
            </a:r>
            <a:r>
              <a:rPr lang="en-US" dirty="0" err="1"/>
              <a:t>aukið</a:t>
            </a:r>
            <a:r>
              <a:rPr lang="en-US" dirty="0"/>
              <a:t> </a:t>
            </a:r>
            <a:r>
              <a:rPr lang="en-US" dirty="0" err="1"/>
              <a:t>tíðni</a:t>
            </a:r>
            <a:r>
              <a:rPr lang="en-US" dirty="0"/>
              <a:t> </a:t>
            </a:r>
            <a:r>
              <a:rPr lang="en-US" dirty="0" err="1"/>
              <a:t>hægðalosunar</a:t>
            </a:r>
            <a:r>
              <a:rPr lang="en-US" dirty="0"/>
              <a:t> </a:t>
            </a:r>
            <a:r>
              <a:rPr lang="en-US" dirty="0" err="1"/>
              <a:t>án</a:t>
            </a:r>
            <a:r>
              <a:rPr lang="en-US" dirty="0"/>
              <a:t> </a:t>
            </a:r>
            <a:r>
              <a:rPr lang="en-US" dirty="0" err="1"/>
              <a:t>þess</a:t>
            </a:r>
            <a:r>
              <a:rPr lang="en-US" dirty="0"/>
              <a:t> </a:t>
            </a:r>
            <a:r>
              <a:rPr lang="en-US" dirty="0" err="1"/>
              <a:t>að</a:t>
            </a:r>
            <a:r>
              <a:rPr lang="en-US" dirty="0"/>
              <a:t> </a:t>
            </a:r>
            <a:r>
              <a:rPr lang="en-US" dirty="0" err="1"/>
              <a:t>hjálpa</a:t>
            </a:r>
            <a:r>
              <a:rPr lang="en-US" dirty="0"/>
              <a:t> </a:t>
            </a:r>
            <a:r>
              <a:rPr lang="en-US" dirty="0" err="1"/>
              <a:t>öðrum</a:t>
            </a:r>
            <a:r>
              <a:rPr lang="en-US" dirty="0"/>
              <a:t> </a:t>
            </a:r>
            <a:r>
              <a:rPr lang="en-US" dirty="0" err="1"/>
              <a:t>einkennum</a:t>
            </a:r>
            <a:r>
              <a:rPr lang="en-US" dirty="0"/>
              <a:t> </a:t>
            </a:r>
            <a:r>
              <a:rPr lang="en-US" dirty="0" err="1"/>
              <a:t>tengt</a:t>
            </a:r>
            <a:r>
              <a:rPr lang="en-US" dirty="0"/>
              <a:t> </a:t>
            </a:r>
            <a:r>
              <a:rPr lang="en-US" dirty="0" err="1"/>
              <a:t>hægðatregðu</a:t>
            </a:r>
            <a:r>
              <a:rPr lang="en-US" dirty="0"/>
              <a:t> </a:t>
            </a:r>
            <a:r>
              <a:rPr lang="en-US" dirty="0" err="1"/>
              <a:t>eins</a:t>
            </a:r>
            <a:r>
              <a:rPr lang="en-US" dirty="0"/>
              <a:t> og </a:t>
            </a:r>
            <a:r>
              <a:rPr lang="en-US" dirty="0" err="1"/>
              <a:t>verkjum</a:t>
            </a:r>
            <a:r>
              <a:rPr lang="en-US" dirty="0"/>
              <a:t>, </a:t>
            </a:r>
            <a:r>
              <a:rPr lang="en-US" dirty="0" err="1"/>
              <a:t>þenslu</a:t>
            </a:r>
            <a:r>
              <a:rPr lang="en-US" dirty="0"/>
              <a:t> og </a:t>
            </a:r>
            <a:r>
              <a:rPr lang="en-US" dirty="0" err="1"/>
              <a:t>vindgangi</a:t>
            </a:r>
            <a:endParaRPr lang="en-US" dirty="0"/>
          </a:p>
        </p:txBody>
      </p:sp>
    </p:spTree>
    <p:extLst>
      <p:ext uri="{BB962C8B-B14F-4D97-AF65-F5344CB8AC3E}">
        <p14:creationId xmlns:p14="http://schemas.microsoft.com/office/powerpoint/2010/main" xmlns="" val="389640317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Hegðun og atferli</a:t>
            </a:r>
          </a:p>
        </p:txBody>
      </p:sp>
      <p:sp>
        <p:nvSpPr>
          <p:cNvPr id="3" name="Content Placeholder 2"/>
          <p:cNvSpPr>
            <a:spLocks noGrp="1"/>
          </p:cNvSpPr>
          <p:nvPr>
            <p:ph idx="1"/>
          </p:nvPr>
        </p:nvSpPr>
        <p:spPr/>
        <p:txBody>
          <a:bodyPr>
            <a:normAutofit lnSpcReduction="10000"/>
          </a:bodyPr>
          <a:lstStyle/>
          <a:p>
            <a:r>
              <a:rPr lang="is-IS" dirty="0"/>
              <a:t>Reglulegar salernisferðir</a:t>
            </a:r>
          </a:p>
          <a:p>
            <a:pPr lvl="1"/>
            <a:r>
              <a:rPr lang="is-IS" dirty="0"/>
              <a:t>Ekki of langar í hvert sinn</a:t>
            </a:r>
          </a:p>
          <a:p>
            <a:r>
              <a:rPr lang="is-IS" dirty="0"/>
              <a:t>Mestar líkur á hægðalosun að morgni eða eftir máltíðir</a:t>
            </a:r>
          </a:p>
          <a:p>
            <a:r>
              <a:rPr lang="is-IS" dirty="0"/>
              <a:t>Stuðningur undir fætur ef þeir ná ekki niður á gólf</a:t>
            </a:r>
          </a:p>
          <a:p>
            <a:pPr lvl="1"/>
            <a:r>
              <a:rPr lang="is-IS" dirty="0"/>
              <a:t>Meiri stuðningur til að hækka undir hnjám </a:t>
            </a:r>
          </a:p>
          <a:p>
            <a:r>
              <a:rPr lang="is-IS" dirty="0"/>
              <a:t>Slökun grindarbotnsvöðva</a:t>
            </a:r>
          </a:p>
          <a:p>
            <a:pPr lvl="1"/>
            <a:r>
              <a:rPr lang="is-IS" dirty="0"/>
              <a:t>Blása sápukúlur eða blása á þar til gert leikfang</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Custom 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3.xml><?xml version="1.0" encoding="utf-8"?>
<a:theme xmlns:a="http://schemas.openxmlformats.org/drawingml/2006/main" name="Banded">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Banded" id="{98DFF888-2449-4D28-977C-6306C017633E}" vid="{9792607F-9579-4224-82FF-9C88C3E1E53D}"/>
    </a:ext>
  </a:extLst>
</a:theme>
</file>

<file path=ppt/theme/theme4.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rigin">
  <a:themeElements>
    <a:clrScheme name="Custom 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1233</TotalTime>
  <Words>5735</Words>
  <Application>Microsoft Office PowerPoint</Application>
  <PresentationFormat>On-screen Show (4:3)</PresentationFormat>
  <Paragraphs>1145</Paragraphs>
  <Slides>127</Slides>
  <Notes>1</Notes>
  <HiddenSlides>0</HiddenSlides>
  <MMClips>0</MMClips>
  <ScaleCrop>false</ScaleCrop>
  <HeadingPairs>
    <vt:vector size="4" baseType="variant">
      <vt:variant>
        <vt:lpstr>Theme</vt:lpstr>
      </vt:variant>
      <vt:variant>
        <vt:i4>6</vt:i4>
      </vt:variant>
      <vt:variant>
        <vt:lpstr>Slide Titles</vt:lpstr>
      </vt:variant>
      <vt:variant>
        <vt:i4>127</vt:i4>
      </vt:variant>
    </vt:vector>
  </HeadingPairs>
  <TitlesOfParts>
    <vt:vector size="133" baseType="lpstr">
      <vt:lpstr>Office Theme</vt:lpstr>
      <vt:lpstr>Ion Boardroom</vt:lpstr>
      <vt:lpstr>Banded</vt:lpstr>
      <vt:lpstr>Flow</vt:lpstr>
      <vt:lpstr>Origin</vt:lpstr>
      <vt:lpstr>1_Office Theme</vt:lpstr>
      <vt:lpstr>Næringar- og meltingarsjúkdómar barna</vt:lpstr>
      <vt:lpstr>Algeng vandamál</vt:lpstr>
      <vt:lpstr>Mikilvæg fyrstu skref</vt:lpstr>
      <vt:lpstr>Starfrænir verkjakvillar í meltingarvegi</vt:lpstr>
      <vt:lpstr>Biomedical model</vt:lpstr>
      <vt:lpstr>Biopsychosocial model</vt:lpstr>
      <vt:lpstr>Kviðverkir hjá börnum</vt:lpstr>
      <vt:lpstr>Almenn líðan barna með kviðverki</vt:lpstr>
      <vt:lpstr>Stórt vandamál</vt:lpstr>
      <vt:lpstr>Slide 10</vt:lpstr>
      <vt:lpstr>Erfðir og umhverfi</vt:lpstr>
      <vt:lpstr>Uppeldi og umhverfi</vt:lpstr>
      <vt:lpstr>Geðraskanir </vt:lpstr>
      <vt:lpstr>Atburðir snemma á lífsleið</vt:lpstr>
      <vt:lpstr>Hlutverk sýkinga</vt:lpstr>
      <vt:lpstr>Visceral hypersensitivity</vt:lpstr>
      <vt:lpstr>Mataræði</vt:lpstr>
      <vt:lpstr>The Rome Foundation</vt:lpstr>
      <vt:lpstr>Sjaldan er ein báran stök</vt:lpstr>
      <vt:lpstr>Functional Gastrointestinal Disorders in Neonates and Toddlers</vt:lpstr>
      <vt:lpstr>Functional Gastrointestinal Disorders -Children and Adolescents</vt:lpstr>
      <vt:lpstr>Ábending fyrir frekari uppvinnslu</vt:lpstr>
      <vt:lpstr>Functional dyspepsia</vt:lpstr>
      <vt:lpstr>Irritable Bowel Syndrome</vt:lpstr>
      <vt:lpstr>Irritable Bowel Syndrome -undirflokkar</vt:lpstr>
      <vt:lpstr>    Abdominal migraine</vt:lpstr>
      <vt:lpstr>Pathophysiology -abdominal migraine</vt:lpstr>
      <vt:lpstr>Frekara mat til greiningar á magamígreni</vt:lpstr>
      <vt:lpstr>Meðferð magamígrenis</vt:lpstr>
      <vt:lpstr>Functional abdominal pain not otherwise specified</vt:lpstr>
      <vt:lpstr>Meðferð</vt:lpstr>
      <vt:lpstr>Boðefni</vt:lpstr>
      <vt:lpstr>Slide 33</vt:lpstr>
      <vt:lpstr>Algeng vandamál</vt:lpstr>
      <vt:lpstr>Celiac sjúkdómur</vt:lpstr>
      <vt:lpstr>Celiac sjúkdómur </vt:lpstr>
      <vt:lpstr>Faraldsfræði</vt:lpstr>
      <vt:lpstr>Áhættuhópar </vt:lpstr>
      <vt:lpstr>Vefjaflokkun og erfðir</vt:lpstr>
      <vt:lpstr>Aðrir mikilvægir þættir</vt:lpstr>
      <vt:lpstr>Næring ungbarna</vt:lpstr>
      <vt:lpstr>Áhrif á meltingarveg</vt:lpstr>
      <vt:lpstr>Greining</vt:lpstr>
      <vt:lpstr>Marsh classification</vt:lpstr>
      <vt:lpstr>Einkenni celiac sjúkdóms</vt:lpstr>
      <vt:lpstr>Skert frásog  Tímabundinn ensímskortur  Þaninn kviður  Gluteal wasting</vt:lpstr>
      <vt:lpstr>Dermatitis herpetiformis</vt:lpstr>
      <vt:lpstr>Meðferð</vt:lpstr>
      <vt:lpstr>Non-celiac gluten sensitivity (NCGS)</vt:lpstr>
      <vt:lpstr>Langvinnir bólgusjúkdómar í meltingarvegi</vt:lpstr>
      <vt:lpstr>Mikilvægt atriði</vt:lpstr>
      <vt:lpstr>Bólgusjúkdómar í þörmum og ristli</vt:lpstr>
      <vt:lpstr>Dreifing sjúkdóms</vt:lpstr>
      <vt:lpstr>Eðlileg slímhúð ristils</vt:lpstr>
      <vt:lpstr>Sáraristilbólga</vt:lpstr>
      <vt:lpstr>Crohn’s sjúkdómur</vt:lpstr>
      <vt:lpstr>Faraldsfræði</vt:lpstr>
      <vt:lpstr>Orsakir - Erfðir</vt:lpstr>
      <vt:lpstr>Orsakir – Host immune response</vt:lpstr>
      <vt:lpstr>Orsakir – Host immune response</vt:lpstr>
      <vt:lpstr>Orsakir – Microbial factors</vt:lpstr>
      <vt:lpstr>Orsakir - Umhverfisþættir</vt:lpstr>
      <vt:lpstr>Einkenni um IBD</vt:lpstr>
      <vt:lpstr>Uppvinnsla</vt:lpstr>
      <vt:lpstr>Markmið meðferðar</vt:lpstr>
      <vt:lpstr>Lyfjameðferð</vt:lpstr>
      <vt:lpstr>Skurðaðgerð</vt:lpstr>
      <vt:lpstr>Viðbótarmeðferð</vt:lpstr>
      <vt:lpstr>Hætta á illkynja sjúkdómum</vt:lpstr>
      <vt:lpstr>Osteopenia</vt:lpstr>
      <vt:lpstr>Toddler´s diarrhea</vt:lpstr>
      <vt:lpstr>Skilgreining</vt:lpstr>
      <vt:lpstr>Einkenni</vt:lpstr>
      <vt:lpstr>Meðferð</vt:lpstr>
      <vt:lpstr>Hægðatregða - Yfirlit</vt:lpstr>
      <vt:lpstr>Algengar ástæður starfrænnar hægðatregðu</vt:lpstr>
      <vt:lpstr>Faraldsfræði</vt:lpstr>
      <vt:lpstr>Faraldsfræði</vt:lpstr>
      <vt:lpstr>Undirliggjandi sjúkdómar</vt:lpstr>
      <vt:lpstr>Hirschsprung‘s sjúkdómur  </vt:lpstr>
      <vt:lpstr>Áhyggjuefni</vt:lpstr>
      <vt:lpstr>Uppvinnsla</vt:lpstr>
      <vt:lpstr>Transit rannsókn - flæðismæling</vt:lpstr>
      <vt:lpstr>Eðlileg tíðni hægðalosunar</vt:lpstr>
      <vt:lpstr>Starfræn hægðatregða</vt:lpstr>
      <vt:lpstr>Starfræn hægðatregða</vt:lpstr>
      <vt:lpstr>Stjórnun hægðalosunar</vt:lpstr>
      <vt:lpstr>Þegar barn heldur í sér</vt:lpstr>
      <vt:lpstr>Encopresis</vt:lpstr>
      <vt:lpstr>Rome IV greiningarskilmerki starfrænnar hægðatregðu fyrir börn &lt; 4ra ára</vt:lpstr>
      <vt:lpstr>Rome IV greiningarskilmerki starfrænnar hægðatregðu fyrir börn &gt; 4ra ára aldri</vt:lpstr>
      <vt:lpstr>Slide 92</vt:lpstr>
      <vt:lpstr>Meðferð</vt:lpstr>
      <vt:lpstr>Úthreinsun</vt:lpstr>
      <vt:lpstr>Hægðamýkjandi lyf</vt:lpstr>
      <vt:lpstr>Stimulant laxative</vt:lpstr>
      <vt:lpstr>Mataræði</vt:lpstr>
      <vt:lpstr>Trefjar frh.</vt:lpstr>
      <vt:lpstr>Hegðun og atferli</vt:lpstr>
      <vt:lpstr>Vélindabakflæði</vt:lpstr>
      <vt:lpstr>Vélindabakflæði</vt:lpstr>
      <vt:lpstr>Hugtök</vt:lpstr>
      <vt:lpstr>Rauðu flöggin</vt:lpstr>
      <vt:lpstr>Ungbörn</vt:lpstr>
      <vt:lpstr>Ungbörn - meðferð</vt:lpstr>
      <vt:lpstr>Eldri börn</vt:lpstr>
      <vt:lpstr>Eldri börn - einkenni</vt:lpstr>
      <vt:lpstr>Unglingar</vt:lpstr>
      <vt:lpstr>Mismunagreining fyrir eldri börn og unglinga</vt:lpstr>
      <vt:lpstr>Meðferð eldri barna og unglinga</vt:lpstr>
      <vt:lpstr>Meðferð eldri barna og unglinga</vt:lpstr>
      <vt:lpstr>Eosinophilic Esophagitis</vt:lpstr>
      <vt:lpstr>SJÚKDÓmurinn </vt:lpstr>
      <vt:lpstr>Faraldsfræði</vt:lpstr>
      <vt:lpstr>Faraldsfræði</vt:lpstr>
      <vt:lpstr>Eosinophilic esophagitis og fæðuofnæmi</vt:lpstr>
      <vt:lpstr>Greining – Einkenni</vt:lpstr>
      <vt:lpstr>Speglun</vt:lpstr>
      <vt:lpstr>SPeglun</vt:lpstr>
      <vt:lpstr>SPEGLUN</vt:lpstr>
      <vt:lpstr>VEFJAmeinafræði</vt:lpstr>
      <vt:lpstr>Eosinophilia í vélinda  -mismunagreining</vt:lpstr>
      <vt:lpstr>Meðferð</vt:lpstr>
      <vt:lpstr>Heimildir</vt:lpstr>
      <vt:lpstr>Heimildir</vt:lpstr>
      <vt:lpstr>Heimildir</vt:lpstr>
      <vt:lpstr>Heimildir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Tína má gull úr grjóti Hagnýtar hugleiðingar um hægðatregðu</dc:title>
  <dc:creator>Thor Magnusson</dc:creator>
  <cp:lastModifiedBy>johannap</cp:lastModifiedBy>
  <cp:revision>105</cp:revision>
  <dcterms:created xsi:type="dcterms:W3CDTF">2020-02-12T20:56:33Z</dcterms:created>
  <dcterms:modified xsi:type="dcterms:W3CDTF">2021-10-07T12:45:36Z</dcterms:modified>
</cp:coreProperties>
</file>