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43"/>
  </p:notesMasterIdLst>
  <p:sldIdLst>
    <p:sldId id="295" r:id="rId2"/>
    <p:sldId id="309" r:id="rId3"/>
    <p:sldId id="301" r:id="rId4"/>
    <p:sldId id="262" r:id="rId5"/>
    <p:sldId id="269" r:id="rId6"/>
    <p:sldId id="312" r:id="rId7"/>
    <p:sldId id="275" r:id="rId8"/>
    <p:sldId id="298" r:id="rId9"/>
    <p:sldId id="336" r:id="rId10"/>
    <p:sldId id="286" r:id="rId11"/>
    <p:sldId id="289" r:id="rId12"/>
    <p:sldId id="299" r:id="rId13"/>
    <p:sldId id="310" r:id="rId14"/>
    <p:sldId id="294" r:id="rId15"/>
    <p:sldId id="263" r:id="rId16"/>
    <p:sldId id="278" r:id="rId17"/>
    <p:sldId id="334" r:id="rId18"/>
    <p:sldId id="335" r:id="rId19"/>
    <p:sldId id="300" r:id="rId20"/>
    <p:sldId id="326" r:id="rId21"/>
    <p:sldId id="314" r:id="rId22"/>
    <p:sldId id="327" r:id="rId23"/>
    <p:sldId id="316" r:id="rId24"/>
    <p:sldId id="332" r:id="rId25"/>
    <p:sldId id="328" r:id="rId26"/>
    <p:sldId id="329" r:id="rId27"/>
    <p:sldId id="330" r:id="rId28"/>
    <p:sldId id="321" r:id="rId29"/>
    <p:sldId id="333" r:id="rId30"/>
    <p:sldId id="277" r:id="rId31"/>
    <p:sldId id="308" r:id="rId32"/>
    <p:sldId id="292" r:id="rId33"/>
    <p:sldId id="293" r:id="rId34"/>
    <p:sldId id="305" r:id="rId35"/>
    <p:sldId id="307" r:id="rId36"/>
    <p:sldId id="281" r:id="rId37"/>
    <p:sldId id="304" r:id="rId38"/>
    <p:sldId id="324" r:id="rId39"/>
    <p:sldId id="303" r:id="rId40"/>
    <p:sldId id="282" r:id="rId41"/>
    <p:sldId id="331" r:id="rId42"/>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99FF"/>
    <a:srgbClr val="FFFF66"/>
    <a:srgbClr val="FF0066"/>
    <a:srgbClr val="333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781" autoAdjust="0"/>
  </p:normalViewPr>
  <p:slideViewPr>
    <p:cSldViewPr>
      <p:cViewPr>
        <p:scale>
          <a:sx n="90" d="100"/>
          <a:sy n="90" d="100"/>
        </p:scale>
        <p:origin x="-22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70"/>
    </p:cViewPr>
  </p:sorterViewPr>
  <p:notesViewPr>
    <p:cSldViewPr>
      <p:cViewPr>
        <p:scale>
          <a:sx n="66" d="100"/>
          <a:sy n="66" d="100"/>
        </p:scale>
        <p:origin x="-1518"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06/relationships/legacyDocTextInfo" Target="legacyDocTextInfo.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8" Type="http://schemas.microsoft.com/office/2006/relationships/legacyDiagramText" Target="legacyDiagramText8.bin"/><Relationship Id="rId3" Type="http://schemas.microsoft.com/office/2006/relationships/legacyDiagramText" Target="legacyDiagramText3.bin"/><Relationship Id="rId7" Type="http://schemas.microsoft.com/office/2006/relationships/legacyDiagramText" Target="legacyDiagramText7.bin"/><Relationship Id="rId12" Type="http://schemas.microsoft.com/office/2006/relationships/legacyDiagramText" Target="legacyDiagramText12.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11" Type="http://schemas.microsoft.com/office/2006/relationships/legacyDiagramText" Target="legacyDiagramText11.bin"/><Relationship Id="rId5" Type="http://schemas.microsoft.com/office/2006/relationships/legacyDiagramText" Target="legacyDiagramText5.bin"/><Relationship Id="rId10" Type="http://schemas.microsoft.com/office/2006/relationships/legacyDiagramText" Target="legacyDiagramText10.bin"/><Relationship Id="rId4" Type="http://schemas.microsoft.com/office/2006/relationships/legacyDiagramText" Target="legacyDiagramText4.bin"/><Relationship Id="rId9" Type="http://schemas.microsoft.com/office/2006/relationships/legacyDiagramText" Target="legacyDiagramText9.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s-I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s-IS"/>
          </a:p>
        </p:txBody>
      </p:sp>
      <p:sp>
        <p:nvSpPr>
          <p:cNvPr id="3686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s-I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E53496B-AF86-4C2D-BB54-29C13A1673A0}" type="slidenum">
              <a:rPr lang="is-IS"/>
              <a:pPr/>
              <a:t>‹#›</a:t>
            </a:fld>
            <a:endParaRPr lang="is-I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4268748/table/T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cbi.nlm.nih.gov/pmc/articles/PMC4268748/"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426874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cbi.nlm.nih.gov/pmc/articles/PMC4268748/table/T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Cardiovascular_anomalies" TargetMode="External"/><Relationship Id="rId3" Type="http://schemas.openxmlformats.org/officeDocument/2006/relationships/hyperlink" Target="https://en.wikipedia.org/wiki/Birth_defect" TargetMode="External"/><Relationship Id="rId7" Type="http://schemas.openxmlformats.org/officeDocument/2006/relationships/hyperlink" Target="https://en.wikipedia.org/wiki/Anorectal_malformations" TargetMode="External"/><Relationship Id="rId12" Type="http://schemas.openxmlformats.org/officeDocument/2006/relationships/hyperlink" Target="https://en.wikipedia.org/wiki/Radius_(bon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Vertebral_anomalies" TargetMode="External"/><Relationship Id="rId11" Type="http://schemas.openxmlformats.org/officeDocument/2006/relationships/hyperlink" Target="https://en.wikipedia.org/wiki/Kidney" TargetMode="External"/><Relationship Id="rId5" Type="http://schemas.openxmlformats.org/officeDocument/2006/relationships/hyperlink" Target="https://en.wikipedia.org/wiki/Syndrome" TargetMode="External"/><Relationship Id="rId10" Type="http://schemas.openxmlformats.org/officeDocument/2006/relationships/hyperlink" Target="https://en.wikipedia.org/wiki/Esophageal_atresia" TargetMode="External"/><Relationship Id="rId4" Type="http://schemas.openxmlformats.org/officeDocument/2006/relationships/hyperlink" Target="https://en.wikipedia.org/wiki/VACTERL_association" TargetMode="External"/><Relationship Id="rId9" Type="http://schemas.openxmlformats.org/officeDocument/2006/relationships/hyperlink" Target="https://en.wikipedia.org/wiki/Tracheoesophageal_fistul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426874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268748/"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cbi.nlm.nih.gov/pmc/articles/PMC4268748/table/T3/" TargetMode="External"/><Relationship Id="rId5" Type="http://schemas.openxmlformats.org/officeDocument/2006/relationships/hyperlink" Target="https://www.ncbi.nlm.nih.gov/pmc/articles/PMC4268748/table/T2/" TargetMode="External"/><Relationship Id="rId4" Type="http://schemas.openxmlformats.org/officeDocument/2006/relationships/hyperlink" Target="https://www.ncbi.nlm.nih.gov/pmc/articles/PMC4268748/table/T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1</a:t>
            </a:fld>
            <a:endParaRPr lang="is-I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BF5FCD57-0C5B-4D06-AD3E-6B2C01FA761B}" type="slidenum">
              <a:rPr lang="is-IS"/>
              <a:pPr/>
              <a:t>16</a:t>
            </a:fld>
            <a:endParaRPr lang="is-IS"/>
          </a:p>
        </p:txBody>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according to the level of the arrest of rectal descent and patient's sex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latin typeface="Times New Roman" pitchFamily="18" charset="0"/>
                <a:ea typeface="+mn-ea"/>
                <a:cs typeface="+mn-cs"/>
              </a:rPr>
              <a:t>Peña</a:t>
            </a:r>
            <a:r>
              <a:rPr lang="en-US" sz="1200" b="0" i="0" kern="1200" dirty="0" smtClean="0">
                <a:solidFill>
                  <a:schemeClr val="tx1"/>
                </a:solidFill>
                <a:latin typeface="Times New Roman" pitchFamily="18" charset="0"/>
                <a:ea typeface="+mn-ea"/>
                <a:cs typeface="+mn-cs"/>
              </a:rPr>
              <a:t> proposed a classification in 1995 based on the presence and position of the fistula as a result of his experience with the posterior </a:t>
            </a:r>
            <a:r>
              <a:rPr lang="en-US" sz="1200" b="0" i="0" kern="1200" dirty="0" err="1" smtClean="0">
                <a:solidFill>
                  <a:schemeClr val="tx1"/>
                </a:solidFill>
                <a:latin typeface="Times New Roman" pitchFamily="18" charset="0"/>
                <a:ea typeface="+mn-ea"/>
                <a:cs typeface="+mn-cs"/>
              </a:rPr>
              <a:t>sagital</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anorectoplasty</a:t>
            </a:r>
            <a:r>
              <a:rPr lang="en-US" sz="1200" b="0" i="0" kern="1200" dirty="0" smtClean="0">
                <a:solidFill>
                  <a:schemeClr val="tx1"/>
                </a:solidFill>
                <a:latin typeface="Times New Roman" pitchFamily="18" charset="0"/>
                <a:ea typeface="+mn-ea"/>
                <a:cs typeface="+mn-cs"/>
              </a:rPr>
              <a:t> (PSARP) [</a:t>
            </a:r>
            <a:r>
              <a:rPr lang="en-US" sz="1200" b="0" i="0" kern="1200" dirty="0" smtClean="0">
                <a:solidFill>
                  <a:schemeClr val="tx1"/>
                </a:solidFill>
                <a:latin typeface="Times New Roman" pitchFamily="18" charset="0"/>
                <a:ea typeface="+mn-ea"/>
                <a:cs typeface="+mn-cs"/>
                <a:hlinkClick r:id="rId3"/>
              </a:rPr>
              <a:t>Table 2</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4"/>
              </a:rPr>
              <a:t>7</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4"/>
              </a:rPr>
              <a:t>8</a:t>
            </a:r>
            <a:r>
              <a:rPr lang="en-US" sz="1200" b="0" i="0" kern="1200" dirty="0" smtClean="0">
                <a:solidFill>
                  <a:schemeClr val="tx1"/>
                </a:solidFill>
                <a:latin typeface="Times New Roman" pitchFamily="18" charset="0"/>
                <a:ea typeface="+mn-ea"/>
                <a:cs typeface="+mn-cs"/>
              </a:rPr>
              <a:t>] The position of the fistula was used to determine operative management</a:t>
            </a:r>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17</a:t>
            </a:fld>
            <a:endParaRPr lang="is-I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latin typeface="Times New Roman" pitchFamily="18" charset="0"/>
                <a:ea typeface="+mn-ea"/>
                <a:cs typeface="+mn-cs"/>
              </a:rPr>
              <a:t>To standardize the methodology for evaluation of outcome of patients with ARM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group came with their classification.[</a:t>
            </a:r>
            <a:r>
              <a:rPr lang="en-US" sz="1200" b="0" i="0" kern="1200" dirty="0" smtClean="0">
                <a:solidFill>
                  <a:schemeClr val="tx1"/>
                </a:solidFill>
                <a:latin typeface="Times New Roman" pitchFamily="18" charset="0"/>
                <a:ea typeface="+mn-ea"/>
                <a:cs typeface="+mn-cs"/>
                <a:hlinkClick r:id="rId3"/>
              </a:rPr>
              <a:t>10</a:t>
            </a:r>
            <a:r>
              <a:rPr lang="en-US" sz="1200" b="0" i="0" kern="1200" dirty="0" smtClean="0">
                <a:solidFill>
                  <a:schemeClr val="tx1"/>
                </a:solidFill>
                <a:latin typeface="Times New Roman" pitchFamily="18" charset="0"/>
                <a:ea typeface="+mn-ea"/>
                <a:cs typeface="+mn-cs"/>
              </a:rPr>
              <a:t>] The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classification system incorporated criteria from the Wingspread and </a:t>
            </a:r>
            <a:r>
              <a:rPr lang="en-US" sz="1200" b="0" i="0" kern="1200" dirty="0" err="1" smtClean="0">
                <a:solidFill>
                  <a:schemeClr val="tx1"/>
                </a:solidFill>
                <a:latin typeface="Times New Roman" pitchFamily="18" charset="0"/>
                <a:ea typeface="+mn-ea"/>
                <a:cs typeface="+mn-cs"/>
              </a:rPr>
              <a:t>Peña's</a:t>
            </a:r>
            <a:r>
              <a:rPr lang="en-US" sz="1200" b="0" i="0" kern="1200" dirty="0" smtClean="0">
                <a:solidFill>
                  <a:schemeClr val="tx1"/>
                </a:solidFill>
                <a:latin typeface="Times New Roman" pitchFamily="18" charset="0"/>
                <a:ea typeface="+mn-ea"/>
                <a:cs typeface="+mn-cs"/>
              </a:rPr>
              <a:t> classification. It comprised of three distinct elements: A diagnostic category, a surgical procedure category, and a category documenting functional outcome criteria [Tables </a:t>
            </a:r>
            <a:r>
              <a:rPr lang="en-US" sz="1200" b="0" i="0" u="none" strike="noStrike" kern="1200" dirty="0" smtClean="0">
                <a:solidFill>
                  <a:schemeClr val="tx1"/>
                </a:solidFill>
                <a:latin typeface="Times New Roman" pitchFamily="18" charset="0"/>
                <a:ea typeface="+mn-ea"/>
                <a:cs typeface="+mn-cs"/>
                <a:hlinkClick r:id="rId4"/>
              </a:rPr>
              <a:t>​[Tables3a</a:t>
            </a:r>
            <a:r>
              <a:rPr lang="en-US" sz="1200" b="0" i="0" kern="1200" dirty="0" smtClean="0">
                <a:solidFill>
                  <a:schemeClr val="tx1"/>
                </a:solidFill>
                <a:latin typeface="Times New Roman" pitchFamily="18" charset="0"/>
                <a:ea typeface="+mn-ea"/>
                <a:cs typeface="+mn-cs"/>
                <a:hlinkClick r:id="rId4"/>
              </a:rPr>
              <a:t>3a</a:t>
            </a:r>
            <a:r>
              <a:rPr lang="en-US" sz="1200" b="0" i="0" kern="1200" dirty="0" smtClean="0">
                <a:solidFill>
                  <a:schemeClr val="tx1"/>
                </a:solidFill>
                <a:latin typeface="Times New Roman" pitchFamily="18" charset="0"/>
                <a:ea typeface="+mn-ea"/>
                <a:cs typeface="+mn-cs"/>
              </a:rPr>
              <a:t>-</a:t>
            </a:r>
            <a:r>
              <a:rPr lang="en-US" sz="1200" b="0" i="0" u="none" strike="noStrike" kern="1200" dirty="0" smtClean="0">
                <a:solidFill>
                  <a:schemeClr val="tx1"/>
                </a:solidFill>
                <a:latin typeface="Times New Roman" pitchFamily="18" charset="0"/>
                <a:ea typeface="+mn-ea"/>
                <a:cs typeface="+mn-cs"/>
                <a:hlinkClick r:id="rId4"/>
              </a:rPr>
              <a:t>​-c].</a:t>
            </a:r>
            <a:r>
              <a:rPr lang="en-US" sz="1200" b="0" i="0" kern="1200" dirty="0" smtClean="0">
                <a:solidFill>
                  <a:schemeClr val="tx1"/>
                </a:solidFill>
                <a:latin typeface="Times New Roman" pitchFamily="18" charset="0"/>
                <a:ea typeface="+mn-ea"/>
                <a:cs typeface="+mn-cs"/>
                <a:hlinkClick r:id="rId4"/>
              </a:rPr>
              <a:t>c</a:t>
            </a:r>
            <a:r>
              <a:rPr lang="en-US" sz="1200" b="0" i="0" kern="1200" dirty="0" smtClean="0">
                <a:solidFill>
                  <a:schemeClr val="tx1"/>
                </a:solidFill>
                <a:latin typeface="Times New Roman" pitchFamily="18" charset="0"/>
                <a:ea typeface="+mn-ea"/>
                <a:cs typeface="+mn-cs"/>
              </a:rPr>
              <a:t>]. The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classification also gave equal emphasis to both constipation and soiling compared with previous scoring systems which hardly took constipation into account.</a:t>
            </a:r>
            <a:endParaRPr lang="en-US" dirty="0" smtClean="0"/>
          </a:p>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18</a:t>
            </a:fld>
            <a:endParaRPr lang="is-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kern="1200" dirty="0" smtClean="0">
                <a:solidFill>
                  <a:schemeClr val="tx1"/>
                </a:solidFill>
                <a:latin typeface="Times New Roman" pitchFamily="18" charset="0"/>
                <a:ea typeface="+mn-ea"/>
                <a:cs typeface="+mn-cs"/>
              </a:rPr>
              <a:t>Imperforate anus was historically classified based on the position of the distal-most aspect of the colon in relation to the </a:t>
            </a:r>
            <a:r>
              <a:rPr lang="en-US" sz="1200" kern="1200" dirty="0" err="1" smtClean="0">
                <a:solidFill>
                  <a:schemeClr val="tx1"/>
                </a:solidFill>
                <a:latin typeface="Times New Roman" pitchFamily="18" charset="0"/>
                <a:ea typeface="+mn-ea"/>
                <a:cs typeface="+mn-cs"/>
              </a:rPr>
              <a:t>levator</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ani</a:t>
            </a:r>
            <a:r>
              <a:rPr lang="en-US" sz="1200" kern="1200" dirty="0" smtClean="0">
                <a:solidFill>
                  <a:schemeClr val="tx1"/>
                </a:solidFill>
                <a:latin typeface="Times New Roman" pitchFamily="18" charset="0"/>
                <a:ea typeface="+mn-ea"/>
                <a:cs typeface="+mn-cs"/>
              </a:rPr>
              <a:t> muscles. Malformations at or above the </a:t>
            </a:r>
            <a:r>
              <a:rPr lang="en-US" sz="1200" kern="1200" dirty="0" err="1" smtClean="0">
                <a:solidFill>
                  <a:schemeClr val="tx1"/>
                </a:solidFill>
                <a:latin typeface="Times New Roman" pitchFamily="18" charset="0"/>
                <a:ea typeface="+mn-ea"/>
                <a:cs typeface="+mn-cs"/>
              </a:rPr>
              <a:t>levator</a:t>
            </a:r>
            <a:r>
              <a:rPr lang="en-US" sz="1200" kern="1200" dirty="0" smtClean="0">
                <a:solidFill>
                  <a:schemeClr val="tx1"/>
                </a:solidFill>
                <a:latin typeface="Times New Roman" pitchFamily="18" charset="0"/>
                <a:ea typeface="+mn-ea"/>
                <a:cs typeface="+mn-cs"/>
              </a:rPr>
              <a:t> muscle complex were defined as high anomalies. </a:t>
            </a:r>
            <a:r>
              <a:rPr lang="en-US" sz="1200" kern="1200" dirty="0" err="1" smtClean="0">
                <a:solidFill>
                  <a:schemeClr val="tx1"/>
                </a:solidFill>
                <a:latin typeface="Times New Roman" pitchFamily="18" charset="0"/>
                <a:ea typeface="+mn-ea"/>
                <a:cs typeface="+mn-cs"/>
              </a:rPr>
              <a:t>Infralevator</a:t>
            </a:r>
            <a:r>
              <a:rPr lang="en-US" sz="1200" kern="1200" dirty="0" smtClean="0">
                <a:solidFill>
                  <a:schemeClr val="tx1"/>
                </a:solidFill>
                <a:latin typeface="Times New Roman" pitchFamily="18" charset="0"/>
                <a:ea typeface="+mn-ea"/>
                <a:cs typeface="+mn-cs"/>
              </a:rPr>
              <a:t> lesions were termed low and were considered simpler and were associated with better prognosis. This system was based on the now obsolete Wingspread classification. </a:t>
            </a:r>
            <a:endParaRPr lang="en-US" sz="11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Information obtained from the posterior </a:t>
            </a:r>
            <a:r>
              <a:rPr lang="en-US" sz="1200" kern="1200" dirty="0" err="1" smtClean="0">
                <a:solidFill>
                  <a:schemeClr val="tx1"/>
                </a:solidFill>
                <a:latin typeface="Times New Roman" pitchFamily="18" charset="0"/>
                <a:ea typeface="+mn-ea"/>
                <a:cs typeface="+mn-cs"/>
              </a:rPr>
              <a:t>sagittal</a:t>
            </a:r>
            <a:r>
              <a:rPr lang="en-US" sz="1200" kern="1200" dirty="0" smtClean="0">
                <a:solidFill>
                  <a:schemeClr val="tx1"/>
                </a:solidFill>
                <a:latin typeface="Times New Roman" pitchFamily="18" charset="0"/>
                <a:ea typeface="+mn-ea"/>
                <a:cs typeface="+mn-cs"/>
              </a:rPr>
              <a:t> approach has led to an anatomic classification that lists malformations based on their specific anatomy. The following is a list of the most common malformations:</a:t>
            </a:r>
            <a:endParaRPr lang="en-US" sz="1100" kern="1200" dirty="0" smtClean="0">
              <a:solidFill>
                <a:schemeClr val="tx1"/>
              </a:solidFill>
              <a:latin typeface="Times New Roman" pitchFamily="18" charset="0"/>
              <a:ea typeface="+mn-ea"/>
              <a:cs typeface="+mn-cs"/>
            </a:endParaRPr>
          </a:p>
          <a:p>
            <a:pPr lvl="0"/>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is associated with good prognosis, occurs in either sex, and involves a closed anus with a small connection opening on the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body.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Some babies with this malformation have a small loop of skin at the anal opening that resembles a bucket-handle. This is </a:t>
            </a:r>
            <a:r>
              <a:rPr lang="en-US" sz="1200" kern="1200" dirty="0" err="1" smtClean="0">
                <a:solidFill>
                  <a:schemeClr val="tx1"/>
                </a:solidFill>
                <a:latin typeface="Times New Roman" pitchFamily="18" charset="0"/>
                <a:ea typeface="+mn-ea"/>
                <a:cs typeface="+mn-cs"/>
              </a:rPr>
              <a:t>pathognomonic</a:t>
            </a:r>
            <a:r>
              <a:rPr lang="en-US" sz="1200" kern="1200" dirty="0" smtClean="0">
                <a:solidFill>
                  <a:schemeClr val="tx1"/>
                </a:solidFill>
                <a:latin typeface="Times New Roman" pitchFamily="18" charset="0"/>
                <a:ea typeface="+mn-ea"/>
                <a:cs typeface="+mn-cs"/>
              </a:rPr>
              <a:t> for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Some boys may have no visible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opening but may accumulate mucous or </a:t>
            </a:r>
            <a:r>
              <a:rPr lang="en-US" sz="1200" kern="1200" dirty="0" err="1" smtClean="0">
                <a:solidFill>
                  <a:schemeClr val="tx1"/>
                </a:solidFill>
                <a:latin typeface="Times New Roman" pitchFamily="18" charset="0"/>
                <a:ea typeface="+mn-ea"/>
                <a:cs typeface="+mn-cs"/>
              </a:rPr>
              <a:t>meconium</a:t>
            </a:r>
            <a:r>
              <a:rPr lang="en-US" sz="1200" kern="1200" dirty="0" smtClean="0">
                <a:solidFill>
                  <a:schemeClr val="tx1"/>
                </a:solidFill>
                <a:latin typeface="Times New Roman" pitchFamily="18" charset="0"/>
                <a:ea typeface="+mn-ea"/>
                <a:cs typeface="+mn-cs"/>
              </a:rPr>
              <a:t> in the fistula, which can extend up the median </a:t>
            </a:r>
            <a:r>
              <a:rPr lang="en-US" sz="1200" kern="1200" dirty="0" err="1" smtClean="0">
                <a:solidFill>
                  <a:schemeClr val="tx1"/>
                </a:solidFill>
                <a:latin typeface="Times New Roman" pitchFamily="18" charset="0"/>
                <a:ea typeface="+mn-ea"/>
                <a:cs typeface="+mn-cs"/>
              </a:rPr>
              <a:t>raphe</a:t>
            </a:r>
            <a:r>
              <a:rPr lang="en-US" sz="1200" kern="1200" dirty="0" smtClean="0">
                <a:solidFill>
                  <a:schemeClr val="tx1"/>
                </a:solidFill>
                <a:latin typeface="Times New Roman" pitchFamily="18" charset="0"/>
                <a:ea typeface="+mn-ea"/>
                <a:cs typeface="+mn-cs"/>
              </a:rPr>
              <a:t> of the scrotum and resembles a black cord (</a:t>
            </a:r>
            <a:r>
              <a:rPr lang="en-US" sz="1200" kern="1200" dirty="0" err="1" smtClean="0">
                <a:solidFill>
                  <a:schemeClr val="tx1"/>
                </a:solidFill>
                <a:latin typeface="Times New Roman" pitchFamily="18" charset="0"/>
                <a:ea typeface="+mn-ea"/>
                <a:cs typeface="+mn-cs"/>
              </a:rPr>
              <a:t>meconium</a:t>
            </a:r>
            <a:r>
              <a:rPr lang="en-US" sz="1200" kern="1200" dirty="0" smtClean="0">
                <a:solidFill>
                  <a:schemeClr val="tx1"/>
                </a:solidFill>
                <a:latin typeface="Times New Roman" pitchFamily="18" charset="0"/>
                <a:ea typeface="+mn-ea"/>
                <a:cs typeface="+mn-cs"/>
              </a:rPr>
              <a:t>) or a string of pearls (mucous).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is amenable to primary neonatal pull-through.</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Healthy girls who have normal-sized anal openings and small-appearing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bodies do not have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fistula. This is easily determined by measuring the size of the anus using </a:t>
            </a:r>
            <a:r>
              <a:rPr lang="en-US" sz="1200" kern="1200" dirty="0" err="1" smtClean="0">
                <a:solidFill>
                  <a:schemeClr val="tx1"/>
                </a:solidFill>
                <a:latin typeface="Times New Roman" pitchFamily="18" charset="0"/>
                <a:ea typeface="+mn-ea"/>
                <a:cs typeface="+mn-cs"/>
              </a:rPr>
              <a:t>Hegar</a:t>
            </a:r>
            <a:r>
              <a:rPr lang="en-US" sz="1200" kern="1200" dirty="0" smtClean="0">
                <a:solidFill>
                  <a:schemeClr val="tx1"/>
                </a:solidFill>
                <a:latin typeface="Times New Roman" pitchFamily="18" charset="0"/>
                <a:ea typeface="+mn-ea"/>
                <a:cs typeface="+mn-cs"/>
              </a:rPr>
              <a:t> dilators. The anus of an average-term newborn should be approximately 12 mm but varies with the size of the child. The "correct" size of the perineum is largely a matter of experience. </a:t>
            </a:r>
            <a:endParaRPr lang="en-US" sz="11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Vestibular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is associated with good prognosis and is easily diagnosed upon physical examination based on the appearance of a small opening at the posterior aspect of the vestibule. The opening is external to the hymen and is, therefore, not vaginal.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The term vaginal fistula was commonly and incorrectly used to describe vestibular fistula. True solitary congenital </a:t>
            </a:r>
            <a:r>
              <a:rPr lang="en-US" sz="1200" kern="1200" dirty="0" err="1" smtClean="0">
                <a:solidFill>
                  <a:schemeClr val="tx1"/>
                </a:solidFill>
                <a:latin typeface="Times New Roman" pitchFamily="18" charset="0"/>
                <a:ea typeface="+mn-ea"/>
                <a:cs typeface="+mn-cs"/>
              </a:rPr>
              <a:t>rectovaginal</a:t>
            </a:r>
            <a:r>
              <a:rPr lang="en-US" sz="1200" kern="1200" dirty="0" smtClean="0">
                <a:solidFill>
                  <a:schemeClr val="tx1"/>
                </a:solidFill>
                <a:latin typeface="Times New Roman" pitchFamily="18" charset="0"/>
                <a:ea typeface="+mn-ea"/>
                <a:cs typeface="+mn-cs"/>
              </a:rPr>
              <a:t> fistula is exceedingly rare.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Vestibular fistula is safely treated with diverting colostomy, although some pediatric colorectal surgeons repair this malformation primarily in the newborn period without using colostomy. </a:t>
            </a:r>
            <a:endParaRPr lang="en-US" sz="1100" kern="1200" dirty="0" smtClean="0">
              <a:solidFill>
                <a:schemeClr val="tx1"/>
              </a:solidFill>
              <a:latin typeface="Times New Roman" pitchFamily="18" charset="0"/>
              <a:ea typeface="+mn-ea"/>
              <a:cs typeface="+mn-cs"/>
            </a:endParaRPr>
          </a:p>
          <a:p>
            <a:pPr lvl="0"/>
            <a:r>
              <a:rPr lang="en-US" sz="1200" kern="1200" dirty="0" err="1" smtClean="0">
                <a:solidFill>
                  <a:schemeClr val="tx1"/>
                </a:solidFill>
                <a:latin typeface="Times New Roman" pitchFamily="18" charset="0"/>
                <a:ea typeface="+mn-ea"/>
                <a:cs typeface="+mn-cs"/>
              </a:rPr>
              <a:t>Cloaca</a:t>
            </a:r>
            <a:r>
              <a:rPr lang="en-US" sz="1200" kern="1200" dirty="0" smtClean="0">
                <a:solidFill>
                  <a:schemeClr val="tx1"/>
                </a:solidFill>
                <a:latin typeface="Times New Roman" pitchFamily="18" charset="0"/>
                <a:ea typeface="+mn-ea"/>
                <a:cs typeface="+mn-cs"/>
              </a:rPr>
              <a:t>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Persistent </a:t>
            </a:r>
            <a:r>
              <a:rPr lang="en-US" sz="1200" kern="1200" dirty="0" err="1" smtClean="0">
                <a:solidFill>
                  <a:schemeClr val="tx1"/>
                </a:solidFill>
                <a:latin typeface="Times New Roman" pitchFamily="18" charset="0"/>
                <a:ea typeface="+mn-ea"/>
                <a:cs typeface="+mn-cs"/>
              </a:rPr>
              <a:t>cloaca</a:t>
            </a:r>
            <a:r>
              <a:rPr lang="en-US" sz="1200" kern="1200" dirty="0" smtClean="0">
                <a:solidFill>
                  <a:schemeClr val="tx1"/>
                </a:solidFill>
                <a:latin typeface="Times New Roman" pitchFamily="18" charset="0"/>
                <a:ea typeface="+mn-ea"/>
                <a:cs typeface="+mn-cs"/>
              </a:rPr>
              <a:t> is a malformation in females that encompasses a spectrum of defects, including the presence of a common channel that incorporates the urethra, vagina, and rectum.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The length of the common channel correlates with complexity and prognosis. Shorter channels (&lt; 3 cm) have fewer associated malformations and carry a better prognosis. Longer channels have more complex malformations and poorer prognosis.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One half of all girls with this malformation have 2 </a:t>
            </a:r>
            <a:r>
              <a:rPr lang="en-US" sz="1200" kern="1200" dirty="0" err="1" smtClean="0">
                <a:solidFill>
                  <a:schemeClr val="tx1"/>
                </a:solidFill>
                <a:latin typeface="Times New Roman" pitchFamily="18" charset="0"/>
                <a:ea typeface="+mn-ea"/>
                <a:cs typeface="+mn-cs"/>
              </a:rPr>
              <a:t>hemivaginas</a:t>
            </a:r>
            <a:r>
              <a:rPr lang="en-US" sz="1200" kern="1200" dirty="0" smtClean="0">
                <a:solidFill>
                  <a:schemeClr val="tx1"/>
                </a:solidFill>
                <a:latin typeface="Times New Roman" pitchFamily="18" charset="0"/>
                <a:ea typeface="+mn-ea"/>
                <a:cs typeface="+mn-cs"/>
              </a:rPr>
              <a:t> and many have </a:t>
            </a:r>
            <a:r>
              <a:rPr lang="en-US" sz="1200" kern="1200" dirty="0" err="1" smtClean="0">
                <a:solidFill>
                  <a:schemeClr val="tx1"/>
                </a:solidFill>
                <a:latin typeface="Times New Roman" pitchFamily="18" charset="0"/>
                <a:ea typeface="+mn-ea"/>
                <a:cs typeface="+mn-cs"/>
              </a:rPr>
              <a:t>hydrocolpos</a:t>
            </a:r>
            <a:r>
              <a:rPr lang="en-US" sz="1200" kern="1200" dirty="0" smtClean="0">
                <a:solidFill>
                  <a:schemeClr val="tx1"/>
                </a:solidFill>
                <a:latin typeface="Times New Roman" pitchFamily="18" charset="0"/>
                <a:ea typeface="+mn-ea"/>
                <a:cs typeface="+mn-cs"/>
              </a:rPr>
              <a:t>.</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is easily diagnosed upon physical examination based on the presence of a solitary </a:t>
            </a:r>
            <a:r>
              <a:rPr lang="en-US" sz="1200" kern="1200" dirty="0" err="1" smtClean="0">
                <a:solidFill>
                  <a:schemeClr val="tx1"/>
                </a:solidFill>
                <a:latin typeface="Times New Roman" pitchFamily="18" charset="0"/>
                <a:ea typeface="+mn-ea"/>
                <a:cs typeface="+mn-cs"/>
              </a:rPr>
              <a:t>perineal</a:t>
            </a:r>
            <a:r>
              <a:rPr lang="en-US" sz="1200" kern="1200" dirty="0" smtClean="0">
                <a:solidFill>
                  <a:schemeClr val="tx1"/>
                </a:solidFill>
                <a:latin typeface="Times New Roman" pitchFamily="18" charset="0"/>
                <a:ea typeface="+mn-ea"/>
                <a:cs typeface="+mn-cs"/>
              </a:rPr>
              <a:t> orifice. Females with this malformation often have very small-appearing labia.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All children with cloacae should undergo colostomy shortly after birth.</a:t>
            </a:r>
            <a:endParaRPr lang="en-US" sz="11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Bulbar urethral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observed in boys is relatively common.</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No fistula is observed upon physical examination, and urinalysis often shows </a:t>
            </a:r>
            <a:r>
              <a:rPr lang="en-US" sz="1200" kern="1200" dirty="0" err="1" smtClean="0">
                <a:solidFill>
                  <a:schemeClr val="tx1"/>
                </a:solidFill>
                <a:latin typeface="Times New Roman" pitchFamily="18" charset="0"/>
                <a:ea typeface="+mn-ea"/>
                <a:cs typeface="+mn-cs"/>
              </a:rPr>
              <a:t>meconium</a:t>
            </a:r>
            <a:r>
              <a:rPr lang="en-US" sz="1200" kern="1200" dirty="0" smtClean="0">
                <a:solidFill>
                  <a:schemeClr val="tx1"/>
                </a:solidFill>
                <a:latin typeface="Times New Roman" pitchFamily="18" charset="0"/>
                <a:ea typeface="+mn-ea"/>
                <a:cs typeface="+mn-cs"/>
              </a:rPr>
              <a:t>.</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Colostomy is essential to relieve obstruction, prevent urinary soiling, and to allow for distal </a:t>
            </a:r>
            <a:r>
              <a:rPr lang="en-US" sz="1200" kern="1200" dirty="0" err="1" smtClean="0">
                <a:solidFill>
                  <a:schemeClr val="tx1"/>
                </a:solidFill>
                <a:latin typeface="Times New Roman" pitchFamily="18" charset="0"/>
                <a:ea typeface="+mn-ea"/>
                <a:cs typeface="+mn-cs"/>
              </a:rPr>
              <a:t>colostography</a:t>
            </a:r>
            <a:r>
              <a:rPr lang="en-US" sz="1200" kern="1200" dirty="0" smtClean="0">
                <a:solidFill>
                  <a:schemeClr val="tx1"/>
                </a:solidFill>
                <a:latin typeface="Times New Roman" pitchFamily="18" charset="0"/>
                <a:ea typeface="+mn-ea"/>
                <a:cs typeface="+mn-cs"/>
              </a:rPr>
              <a:t>, which clarifies the malformation for definitive surgical repair. </a:t>
            </a:r>
            <a:endParaRPr lang="en-US" sz="11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Prostatic urethral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observed in boys is rarer than bulbar fistula and carries a poorer prognosis.</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The diagnosis and treatment algorithm are identical to those of bulbar fistula, although the surgical procedures used differ.</a:t>
            </a:r>
            <a:endParaRPr lang="en-US" sz="11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Bladder-neck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rare malformation observed in males (10% of all malformations in males) carries a very poor prognosis.</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Most patients with bladder-neck fistula require bowel-management regimens.</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The diagnosis and treatment algorithm are identical to those of bulbar and prostatic fistulas, although the surgical procedures used differ.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fistula is best approached abdominally.</a:t>
            </a:r>
            <a:endParaRPr lang="en-US" sz="11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Absent fistula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malformation can occur in either sex, is somewhat rare, and is associated with a good prognosis. It is commonly associated with </a:t>
            </a:r>
            <a:r>
              <a:rPr lang="en-US" sz="1200" kern="1200" dirty="0" err="1" smtClean="0">
                <a:solidFill>
                  <a:schemeClr val="tx1"/>
                </a:solidFill>
                <a:latin typeface="Times New Roman" pitchFamily="18" charset="0"/>
                <a:ea typeface="+mn-ea"/>
                <a:cs typeface="+mn-cs"/>
              </a:rPr>
              <a:t>trisomy</a:t>
            </a:r>
            <a:r>
              <a:rPr lang="en-US" sz="1200" kern="1200" dirty="0" smtClean="0">
                <a:solidFill>
                  <a:schemeClr val="tx1"/>
                </a:solidFill>
                <a:latin typeface="Times New Roman" pitchFamily="18" charset="0"/>
                <a:ea typeface="+mn-ea"/>
                <a:cs typeface="+mn-cs"/>
              </a:rPr>
              <a:t> 21.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Diagnosis is primarily by exclusion.</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Lateral pelvic radiography is performed in babies who have no external evidence of fistula, who pass no </a:t>
            </a:r>
            <a:r>
              <a:rPr lang="en-US" sz="1200" kern="1200" dirty="0" err="1" smtClean="0">
                <a:solidFill>
                  <a:schemeClr val="tx1"/>
                </a:solidFill>
                <a:latin typeface="Times New Roman" pitchFamily="18" charset="0"/>
                <a:ea typeface="+mn-ea"/>
                <a:cs typeface="+mn-cs"/>
              </a:rPr>
              <a:t>meconium</a:t>
            </a:r>
            <a:r>
              <a:rPr lang="en-US" sz="1200" kern="1200" dirty="0" smtClean="0">
                <a:solidFill>
                  <a:schemeClr val="tx1"/>
                </a:solidFill>
                <a:latin typeface="Times New Roman" pitchFamily="18" charset="0"/>
                <a:ea typeface="+mn-ea"/>
                <a:cs typeface="+mn-cs"/>
              </a:rPr>
              <a:t> after 24 hours, and who have no </a:t>
            </a:r>
            <a:r>
              <a:rPr lang="en-US" sz="1200" kern="1200" dirty="0" err="1" smtClean="0">
                <a:solidFill>
                  <a:schemeClr val="tx1"/>
                </a:solidFill>
                <a:latin typeface="Times New Roman" pitchFamily="18" charset="0"/>
                <a:ea typeface="+mn-ea"/>
                <a:cs typeface="+mn-cs"/>
              </a:rPr>
              <a:t>meconium</a:t>
            </a:r>
            <a:r>
              <a:rPr lang="en-US" sz="1200" kern="1200" dirty="0" smtClean="0">
                <a:solidFill>
                  <a:schemeClr val="tx1"/>
                </a:solidFill>
                <a:latin typeface="Times New Roman" pitchFamily="18" charset="0"/>
                <a:ea typeface="+mn-ea"/>
                <a:cs typeface="+mn-cs"/>
              </a:rPr>
              <a:t> in the urine.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If the pelvic rectal pouch is within 1 cm of the anal dimple, a primary pull-through may be performed. In these instances, a fistula is unlikely but should be definitely excluded using the proper surgical technique.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If the surgeon opts for colostomy, the absence of a fistula is confirmed using distal </a:t>
            </a:r>
            <a:r>
              <a:rPr lang="en-US" sz="1200" kern="1200" dirty="0" err="1" smtClean="0">
                <a:solidFill>
                  <a:schemeClr val="tx1"/>
                </a:solidFill>
                <a:latin typeface="Times New Roman" pitchFamily="18" charset="0"/>
                <a:ea typeface="+mn-ea"/>
                <a:cs typeface="+mn-cs"/>
              </a:rPr>
              <a:t>colostography</a:t>
            </a:r>
            <a:r>
              <a:rPr lang="en-US" sz="1200" kern="1200" dirty="0" smtClean="0">
                <a:solidFill>
                  <a:schemeClr val="tx1"/>
                </a:solidFill>
                <a:latin typeface="Times New Roman" pitchFamily="18" charset="0"/>
                <a:ea typeface="+mn-ea"/>
                <a:cs typeface="+mn-cs"/>
              </a:rPr>
              <a:t>.</a:t>
            </a:r>
            <a:endParaRPr lang="en-US" sz="1100" kern="1200" dirty="0" smtClean="0">
              <a:solidFill>
                <a:schemeClr val="tx1"/>
              </a:solidFill>
              <a:latin typeface="Times New Roman" pitchFamily="18" charset="0"/>
              <a:ea typeface="+mn-ea"/>
              <a:cs typeface="+mn-cs"/>
            </a:endParaRPr>
          </a:p>
          <a:p>
            <a:pPr lvl="0"/>
            <a:r>
              <a:rPr lang="en-US" sz="1200" kern="1200" dirty="0" err="1" smtClean="0">
                <a:solidFill>
                  <a:schemeClr val="tx1"/>
                </a:solidFill>
                <a:latin typeface="Times New Roman" pitchFamily="18" charset="0"/>
                <a:ea typeface="+mn-ea"/>
                <a:cs typeface="+mn-cs"/>
              </a:rPr>
              <a:t>Cloacal</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exstrophy</a:t>
            </a:r>
            <a:r>
              <a:rPr lang="en-US" sz="1200" kern="1200" dirty="0" smtClean="0">
                <a:solidFill>
                  <a:schemeClr val="tx1"/>
                </a:solidFill>
                <a:latin typeface="Times New Roman" pitchFamily="18" charset="0"/>
                <a:ea typeface="+mn-ea"/>
                <a:cs typeface="+mn-cs"/>
              </a:rPr>
              <a:t>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This extremely rare malformation can occur in either sex but is most common in boys. It encompasses a spectrum that includes variant forms of covered </a:t>
            </a:r>
            <a:r>
              <a:rPr lang="en-US" sz="1200" kern="1200" dirty="0" err="1" smtClean="0">
                <a:solidFill>
                  <a:schemeClr val="tx1"/>
                </a:solidFill>
                <a:latin typeface="Times New Roman" pitchFamily="18" charset="0"/>
                <a:ea typeface="+mn-ea"/>
                <a:cs typeface="+mn-cs"/>
              </a:rPr>
              <a:t>exstrophy</a:t>
            </a:r>
            <a:r>
              <a:rPr lang="en-US" sz="1200" kern="1200" dirty="0" smtClean="0">
                <a:solidFill>
                  <a:schemeClr val="tx1"/>
                </a:solidFill>
                <a:latin typeface="Times New Roman" pitchFamily="18" charset="0"/>
                <a:ea typeface="+mn-ea"/>
                <a:cs typeface="+mn-cs"/>
              </a:rPr>
              <a:t>. The classic form is devastatingly complex.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Affected children have an </a:t>
            </a:r>
            <a:r>
              <a:rPr lang="en-US" sz="1200" kern="1200" dirty="0" err="1" smtClean="0">
                <a:solidFill>
                  <a:schemeClr val="tx1"/>
                </a:solidFill>
                <a:latin typeface="Times New Roman" pitchFamily="18" charset="0"/>
                <a:ea typeface="+mn-ea"/>
                <a:cs typeface="+mn-cs"/>
              </a:rPr>
              <a:t>omphalocele</a:t>
            </a:r>
            <a:r>
              <a:rPr lang="en-US" sz="1200" kern="1200" dirty="0" smtClean="0">
                <a:solidFill>
                  <a:schemeClr val="tx1"/>
                </a:solidFill>
                <a:latin typeface="Times New Roman" pitchFamily="18" charset="0"/>
                <a:ea typeface="+mn-ea"/>
                <a:cs typeface="+mn-cs"/>
              </a:rPr>
              <a:t> and a large </a:t>
            </a:r>
            <a:r>
              <a:rPr lang="en-US" sz="1200" kern="1200" dirty="0" err="1" smtClean="0">
                <a:solidFill>
                  <a:schemeClr val="tx1"/>
                </a:solidFill>
                <a:latin typeface="Times New Roman" pitchFamily="18" charset="0"/>
                <a:ea typeface="+mn-ea"/>
                <a:cs typeface="+mn-cs"/>
              </a:rPr>
              <a:t>extrophied</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cloacal</a:t>
            </a:r>
            <a:r>
              <a:rPr lang="en-US" sz="1200" kern="1200" dirty="0" smtClean="0">
                <a:solidFill>
                  <a:schemeClr val="tx1"/>
                </a:solidFill>
                <a:latin typeface="Times New Roman" pitchFamily="18" charset="0"/>
                <a:ea typeface="+mn-ea"/>
                <a:cs typeface="+mn-cs"/>
              </a:rPr>
              <a:t> plate on their lower abdominal wall. They have 2 </a:t>
            </a:r>
            <a:r>
              <a:rPr lang="en-US" sz="1200" kern="1200" dirty="0" err="1" smtClean="0">
                <a:solidFill>
                  <a:schemeClr val="tx1"/>
                </a:solidFill>
                <a:latin typeface="Times New Roman" pitchFamily="18" charset="0"/>
                <a:ea typeface="+mn-ea"/>
                <a:cs typeface="+mn-cs"/>
              </a:rPr>
              <a:t>hemibladders</a:t>
            </a:r>
            <a:r>
              <a:rPr lang="en-US" sz="1200" kern="1200" dirty="0" smtClean="0">
                <a:solidFill>
                  <a:schemeClr val="tx1"/>
                </a:solidFill>
                <a:latin typeface="Times New Roman" pitchFamily="18" charset="0"/>
                <a:ea typeface="+mn-ea"/>
                <a:cs typeface="+mn-cs"/>
              </a:rPr>
              <a:t> separated by an intestinal plate, often with prolapsed terminal ileum that proceeds distally to include an </a:t>
            </a:r>
            <a:r>
              <a:rPr lang="en-US" sz="1200" kern="1200" dirty="0" err="1" smtClean="0">
                <a:solidFill>
                  <a:schemeClr val="tx1"/>
                </a:solidFill>
                <a:latin typeface="Times New Roman" pitchFamily="18" charset="0"/>
                <a:ea typeface="+mn-ea"/>
                <a:cs typeface="+mn-cs"/>
              </a:rPr>
              <a:t>extrophied</a:t>
            </a:r>
            <a:r>
              <a:rPr lang="en-US" sz="1200" kern="1200" dirty="0" smtClean="0">
                <a:solidFill>
                  <a:schemeClr val="tx1"/>
                </a:solidFill>
                <a:latin typeface="Times New Roman" pitchFamily="18" charset="0"/>
                <a:ea typeface="+mn-ea"/>
                <a:cs typeface="+mn-cs"/>
              </a:rPr>
              <a:t> urethral plate flanked by 2 </a:t>
            </a:r>
            <a:r>
              <a:rPr lang="en-US" sz="1200" kern="1200" dirty="0" err="1" smtClean="0">
                <a:solidFill>
                  <a:schemeClr val="tx1"/>
                </a:solidFill>
                <a:latin typeface="Times New Roman" pitchFamily="18" charset="0"/>
                <a:ea typeface="+mn-ea"/>
                <a:cs typeface="+mn-cs"/>
              </a:rPr>
              <a:t>hemiphallic</a:t>
            </a:r>
            <a:r>
              <a:rPr lang="en-US" sz="1200" kern="1200" dirty="0" smtClean="0">
                <a:solidFill>
                  <a:schemeClr val="tx1"/>
                </a:solidFill>
                <a:latin typeface="Times New Roman" pitchFamily="18" charset="0"/>
                <a:ea typeface="+mn-ea"/>
                <a:cs typeface="+mn-cs"/>
              </a:rPr>
              <a:t> or </a:t>
            </a:r>
            <a:r>
              <a:rPr lang="en-US" sz="1200" kern="1200" dirty="0" err="1" smtClean="0">
                <a:solidFill>
                  <a:schemeClr val="tx1"/>
                </a:solidFill>
                <a:latin typeface="Times New Roman" pitchFamily="18" charset="0"/>
                <a:ea typeface="+mn-ea"/>
                <a:cs typeface="+mn-cs"/>
              </a:rPr>
              <a:t>hemiclitoral</a:t>
            </a:r>
            <a:r>
              <a:rPr lang="en-US" sz="1200" kern="1200" dirty="0" smtClean="0">
                <a:solidFill>
                  <a:schemeClr val="tx1"/>
                </a:solidFill>
                <a:latin typeface="Times New Roman" pitchFamily="18" charset="0"/>
                <a:ea typeface="+mn-ea"/>
                <a:cs typeface="+mn-cs"/>
              </a:rPr>
              <a:t> structures.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All children with </a:t>
            </a:r>
            <a:r>
              <a:rPr lang="en-US" sz="1200" kern="1200" dirty="0" err="1" smtClean="0">
                <a:solidFill>
                  <a:schemeClr val="tx1"/>
                </a:solidFill>
                <a:latin typeface="Times New Roman" pitchFamily="18" charset="0"/>
                <a:ea typeface="+mn-ea"/>
                <a:cs typeface="+mn-cs"/>
              </a:rPr>
              <a:t>cloacal</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exstrophy</a:t>
            </a:r>
            <a:r>
              <a:rPr lang="en-US" sz="1200" kern="1200" dirty="0" smtClean="0">
                <a:solidFill>
                  <a:schemeClr val="tx1"/>
                </a:solidFill>
                <a:latin typeface="Times New Roman" pitchFamily="18" charset="0"/>
                <a:ea typeface="+mn-ea"/>
                <a:cs typeface="+mn-cs"/>
              </a:rPr>
              <a:t> have some degree of pubic </a:t>
            </a:r>
            <a:r>
              <a:rPr lang="en-US" sz="1200" kern="1200" dirty="0" err="1" smtClean="0">
                <a:solidFill>
                  <a:schemeClr val="tx1"/>
                </a:solidFill>
                <a:latin typeface="Times New Roman" pitchFamily="18" charset="0"/>
                <a:ea typeface="+mn-ea"/>
                <a:cs typeface="+mn-cs"/>
              </a:rPr>
              <a:t>symphysis</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diastasis</a:t>
            </a:r>
            <a:r>
              <a:rPr lang="en-US" sz="1200" kern="1200" dirty="0" smtClean="0">
                <a:solidFill>
                  <a:schemeClr val="tx1"/>
                </a:solidFill>
                <a:latin typeface="Times New Roman" pitchFamily="18" charset="0"/>
                <a:ea typeface="+mn-ea"/>
                <a:cs typeface="+mn-cs"/>
              </a:rPr>
              <a:t> and may have a spinal malformation, most commonly </a:t>
            </a:r>
            <a:r>
              <a:rPr lang="en-US" sz="1200" kern="1200" dirty="0" err="1" smtClean="0">
                <a:solidFill>
                  <a:schemeClr val="tx1"/>
                </a:solidFill>
                <a:latin typeface="Times New Roman" pitchFamily="18" charset="0"/>
                <a:ea typeface="+mn-ea"/>
                <a:cs typeface="+mn-cs"/>
              </a:rPr>
              <a:t>myelocystocele</a:t>
            </a:r>
            <a:r>
              <a:rPr lang="en-US" sz="1200" kern="1200" dirty="0" smtClean="0">
                <a:solidFill>
                  <a:schemeClr val="tx1"/>
                </a:solidFill>
                <a:latin typeface="Times New Roman" pitchFamily="18" charset="0"/>
                <a:ea typeface="+mn-ea"/>
                <a:cs typeface="+mn-cs"/>
              </a:rPr>
              <a:t>. </a:t>
            </a:r>
            <a:endParaRPr lang="en-US" sz="1100" kern="1200" dirty="0" smtClean="0">
              <a:solidFill>
                <a:schemeClr val="tx1"/>
              </a:solidFill>
              <a:latin typeface="Times New Roman" pitchFamily="18" charset="0"/>
              <a:ea typeface="+mn-ea"/>
              <a:cs typeface="+mn-cs"/>
            </a:endParaRPr>
          </a:p>
          <a:p>
            <a:pPr lvl="1"/>
            <a:r>
              <a:rPr lang="en-US" sz="1200" kern="1200" dirty="0" smtClean="0">
                <a:solidFill>
                  <a:schemeClr val="tx1"/>
                </a:solidFill>
                <a:latin typeface="Times New Roman" pitchFamily="18" charset="0"/>
                <a:ea typeface="+mn-ea"/>
                <a:cs typeface="+mn-cs"/>
              </a:rPr>
              <a:t>Thankfully, this complex malformation is rare but it has devastating implications on quality of life.</a:t>
            </a:r>
            <a:endParaRPr lang="en-US" sz="1100" kern="1200" dirty="0" smtClean="0">
              <a:solidFill>
                <a:schemeClr val="tx1"/>
              </a:solidFill>
              <a:latin typeface="Times New Roman" pitchFamily="18" charset="0"/>
              <a:ea typeface="+mn-ea"/>
              <a:cs typeface="+mn-cs"/>
            </a:endParaRPr>
          </a:p>
          <a:p>
            <a:r>
              <a:rPr lang="is-IS" sz="1200" kern="1200" dirty="0" smtClean="0">
                <a:solidFill>
                  <a:schemeClr val="tx1"/>
                </a:solidFill>
                <a:latin typeface="Times New Roman" pitchFamily="18" charset="0"/>
                <a:ea typeface="+mn-ea"/>
                <a:cs typeface="+mn-cs"/>
              </a:rPr>
              <a:t> </a:t>
            </a:r>
            <a:endParaRPr lang="en-US" sz="1200" kern="1200" dirty="0" smtClean="0">
              <a:solidFill>
                <a:schemeClr val="tx1"/>
              </a:solidFill>
              <a:latin typeface="Times New Roman" pitchFamily="18" charset="0"/>
              <a:ea typeface="+mn-ea"/>
              <a:cs typeface="+mn-cs"/>
            </a:endParaRPr>
          </a:p>
          <a:p>
            <a:endParaRPr lang="is-I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19</a:t>
            </a:fld>
            <a:endParaRPr lang="is-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20</a:t>
            </a:fld>
            <a:endParaRPr lang="is-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22</a:t>
            </a:fld>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29</a:t>
            </a:fld>
            <a:endParaRPr lang="is-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88B9E2C-E9BD-45A9-A6EA-A1BCC76FA37B}" type="slidenum">
              <a:rPr lang="is-IS"/>
              <a:pPr/>
              <a:t>30</a:t>
            </a:fld>
            <a:endParaRPr lang="is-I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is-IS" dirty="0"/>
              <a:t>Samband milli </a:t>
            </a:r>
            <a:r>
              <a:rPr lang="is-IS" dirty="0" err="1"/>
              <a:t>imperforate</a:t>
            </a:r>
            <a:r>
              <a:rPr lang="is-IS" dirty="0"/>
              <a:t> </a:t>
            </a:r>
            <a:r>
              <a:rPr lang="is-IS" dirty="0" err="1"/>
              <a:t>anus</a:t>
            </a:r>
            <a:r>
              <a:rPr lang="is-IS" dirty="0"/>
              <a:t> og galla í </a:t>
            </a:r>
            <a:r>
              <a:rPr lang="is-IS" dirty="0" err="1"/>
              <a:t>genitourinary</a:t>
            </a:r>
            <a:r>
              <a:rPr lang="is-IS" dirty="0"/>
              <a:t> kerfinu er skv. rannsóknum 26-35%.  Því hærri sem </a:t>
            </a:r>
            <a:r>
              <a:rPr lang="is-IS" dirty="0" err="1"/>
              <a:t>lesionin</a:t>
            </a:r>
            <a:r>
              <a:rPr lang="is-IS" dirty="0"/>
              <a:t> er þeim mun meiri líkur er á </a:t>
            </a:r>
            <a:r>
              <a:rPr lang="is-IS" dirty="0" err="1"/>
              <a:t>genitourinary</a:t>
            </a:r>
            <a:r>
              <a:rPr lang="is-IS" dirty="0"/>
              <a:t> göllum.</a:t>
            </a:r>
          </a:p>
          <a:p>
            <a:r>
              <a:rPr lang="is-IS" dirty="0"/>
              <a:t>Mynd.</a:t>
            </a:r>
          </a:p>
          <a:p>
            <a:r>
              <a:rPr lang="is-IS" dirty="0" err="1"/>
              <a:t>Spinal</a:t>
            </a:r>
            <a:r>
              <a:rPr lang="is-IS" dirty="0"/>
              <a:t> </a:t>
            </a:r>
            <a:r>
              <a:rPr lang="is-IS" dirty="0" err="1"/>
              <a:t>anomaliur</a:t>
            </a:r>
            <a:r>
              <a:rPr lang="is-IS" dirty="0"/>
              <a:t> skiptast í 2 tegundir þ.e. bein (30-44%)- og tauga (18-36%) </a:t>
            </a:r>
            <a:r>
              <a:rPr lang="is-IS" dirty="0" err="1"/>
              <a:t>anomaliur</a:t>
            </a:r>
            <a:r>
              <a:rPr lang="is-IS" dirty="0"/>
              <a:t>.  Það getur t.d. vantað heil </a:t>
            </a:r>
            <a:r>
              <a:rPr lang="is-IS" dirty="0" err="1"/>
              <a:t>segment</a:t>
            </a:r>
            <a:r>
              <a:rPr lang="is-IS" dirty="0"/>
              <a:t> í </a:t>
            </a:r>
            <a:r>
              <a:rPr lang="is-IS" dirty="0" err="1"/>
              <a:t>sacrum</a:t>
            </a:r>
            <a:r>
              <a:rPr lang="is-IS" dirty="0"/>
              <a:t>.  Þá getur mænan verið </a:t>
            </a:r>
            <a:r>
              <a:rPr lang="is-IS" dirty="0" err="1" smtClean="0"/>
              <a:t>adherent</a:t>
            </a:r>
            <a:r>
              <a:rPr lang="is-IS" dirty="0" smtClean="0"/>
              <a:t> (</a:t>
            </a:r>
            <a:r>
              <a:rPr lang="is-IS" dirty="0" err="1"/>
              <a:t>tethered</a:t>
            </a:r>
            <a:r>
              <a:rPr lang="is-IS" dirty="0"/>
              <a:t>) á slíkum stað.  Þetta getur svo hindrað </a:t>
            </a:r>
            <a:r>
              <a:rPr lang="is-IS" dirty="0" err="1"/>
              <a:t>retraction</a:t>
            </a:r>
            <a:r>
              <a:rPr lang="is-IS" dirty="0"/>
              <a:t> mænunnar þegar einstaklingurinn vex.  Rannsóknir eru </a:t>
            </a:r>
            <a:r>
              <a:rPr lang="is-IS" dirty="0" err="1"/>
              <a:t>spinal</a:t>
            </a:r>
            <a:r>
              <a:rPr lang="is-IS" dirty="0"/>
              <a:t> sónarskoðun eða MRI á eldri börnunum.</a:t>
            </a:r>
          </a:p>
          <a:p>
            <a:endParaRPr lang="is-IS" dirty="0"/>
          </a:p>
          <a:p>
            <a:endParaRPr lang="is-I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The </a:t>
            </a:r>
            <a:r>
              <a:rPr lang="en-US" sz="1200" b="1" i="0" kern="1200" dirty="0" smtClean="0">
                <a:solidFill>
                  <a:schemeClr val="tx1"/>
                </a:solidFill>
                <a:latin typeface="Times New Roman" pitchFamily="18" charset="0"/>
                <a:ea typeface="+mn-ea"/>
                <a:cs typeface="+mn-cs"/>
              </a:rPr>
              <a:t>VACTERL association</a:t>
            </a:r>
            <a:r>
              <a:rPr lang="en-US" sz="1200" b="0" i="0" kern="1200" dirty="0" smtClean="0">
                <a:solidFill>
                  <a:schemeClr val="tx1"/>
                </a:solidFill>
                <a:latin typeface="Times New Roman" pitchFamily="18" charset="0"/>
                <a:ea typeface="+mn-ea"/>
                <a:cs typeface="+mn-cs"/>
              </a:rPr>
              <a:t> (also </a:t>
            </a:r>
            <a:r>
              <a:rPr lang="en-US" sz="1200" b="1" i="0" kern="1200" dirty="0" smtClean="0">
                <a:solidFill>
                  <a:schemeClr val="tx1"/>
                </a:solidFill>
                <a:latin typeface="Times New Roman" pitchFamily="18" charset="0"/>
                <a:ea typeface="+mn-ea"/>
                <a:cs typeface="+mn-cs"/>
              </a:rPr>
              <a:t>VATER association</a:t>
            </a:r>
            <a:r>
              <a:rPr lang="en-US" sz="1200" b="0" i="0" kern="1200" dirty="0" smtClean="0">
                <a:solidFill>
                  <a:schemeClr val="tx1"/>
                </a:solidFill>
                <a:latin typeface="Times New Roman" pitchFamily="18" charset="0"/>
                <a:ea typeface="+mn-ea"/>
                <a:cs typeface="+mn-cs"/>
              </a:rPr>
              <a:t>) refers to a recognized group of </a:t>
            </a:r>
            <a:r>
              <a:rPr lang="en-US" sz="1200" b="0" i="0" u="none" strike="noStrike" kern="1200" dirty="0" smtClean="0">
                <a:solidFill>
                  <a:schemeClr val="tx1"/>
                </a:solidFill>
                <a:latin typeface="Times New Roman" pitchFamily="18" charset="0"/>
                <a:ea typeface="+mn-ea"/>
                <a:cs typeface="+mn-cs"/>
                <a:hlinkClick r:id="rId3" tooltip="Birth defect"/>
              </a:rPr>
              <a:t>birth defects</a:t>
            </a:r>
            <a:r>
              <a:rPr lang="en-US" sz="1200" b="0" i="0" kern="1200" dirty="0" smtClean="0">
                <a:solidFill>
                  <a:schemeClr val="tx1"/>
                </a:solidFill>
                <a:latin typeface="Times New Roman" pitchFamily="18" charset="0"/>
                <a:ea typeface="+mn-ea"/>
                <a:cs typeface="+mn-cs"/>
              </a:rPr>
              <a:t> which tend to have a non-random occurrence (see </a:t>
            </a:r>
            <a:r>
              <a:rPr lang="en-US" sz="1200" b="0" i="0" u="none" strike="noStrike" kern="1200" dirty="0" smtClean="0">
                <a:solidFill>
                  <a:schemeClr val="tx1"/>
                </a:solidFill>
                <a:latin typeface="Times New Roman" pitchFamily="18" charset="0"/>
                <a:ea typeface="+mn-ea"/>
                <a:cs typeface="+mn-cs"/>
                <a:hlinkClick r:id="rId4" tooltip="VACTERL association"/>
              </a:rPr>
              <a:t>below</a:t>
            </a:r>
            <a:r>
              <a:rPr lang="en-US" sz="1200" b="0" i="0" kern="1200" dirty="0" smtClean="0">
                <a:solidFill>
                  <a:schemeClr val="tx1"/>
                </a:solidFill>
                <a:latin typeface="Times New Roman" pitchFamily="18" charset="0"/>
                <a:ea typeface="+mn-ea"/>
                <a:cs typeface="+mn-cs"/>
              </a:rPr>
              <a:t>). Note that this pattern is a recognized association, as opposed to a </a:t>
            </a:r>
            <a:r>
              <a:rPr lang="en-US" sz="1200" b="0" i="0" u="none" strike="noStrike" kern="1200" dirty="0" smtClean="0">
                <a:solidFill>
                  <a:schemeClr val="tx1"/>
                </a:solidFill>
                <a:latin typeface="Times New Roman" pitchFamily="18" charset="0"/>
                <a:ea typeface="+mn-ea"/>
                <a:cs typeface="+mn-cs"/>
                <a:hlinkClick r:id="rId5" tooltip="Syndrome"/>
              </a:rPr>
              <a:t>syndrome</a:t>
            </a:r>
            <a:r>
              <a:rPr lang="en-US" sz="1200" b="0" i="0" kern="1200" dirty="0" smtClean="0">
                <a:solidFill>
                  <a:schemeClr val="tx1"/>
                </a:solidFill>
                <a:latin typeface="Times New Roman" pitchFamily="18" charset="0"/>
                <a:ea typeface="+mn-ea"/>
                <a:cs typeface="+mn-cs"/>
              </a:rPr>
              <a:t>, because there is no known </a:t>
            </a:r>
            <a:r>
              <a:rPr lang="en-US" sz="1200" b="0" i="0" kern="1200" dirty="0" err="1" smtClean="0">
                <a:solidFill>
                  <a:schemeClr val="tx1"/>
                </a:solidFill>
                <a:latin typeface="Times New Roman" pitchFamily="18" charset="0"/>
                <a:ea typeface="+mn-ea"/>
                <a:cs typeface="+mn-cs"/>
              </a:rPr>
              <a:t>pathogenetic</a:t>
            </a:r>
            <a:r>
              <a:rPr lang="en-US" sz="1200" b="0" i="0" kern="1200" dirty="0" smtClean="0">
                <a:solidFill>
                  <a:schemeClr val="tx1"/>
                </a:solidFill>
                <a:latin typeface="Times New Roman" pitchFamily="18" charset="0"/>
                <a:ea typeface="+mn-ea"/>
                <a:cs typeface="+mn-cs"/>
              </a:rPr>
              <a:t> cause to explain the grouped </a:t>
            </a:r>
            <a:r>
              <a:rPr lang="en-US" sz="1200" b="0" i="0" kern="1200" dirty="0" err="1" smtClean="0">
                <a:solidFill>
                  <a:schemeClr val="tx1"/>
                </a:solidFill>
                <a:latin typeface="Times New Roman" pitchFamily="18" charset="0"/>
                <a:ea typeface="+mn-ea"/>
                <a:cs typeface="+mn-cs"/>
              </a:rPr>
              <a:t>incidenc</a:t>
            </a:r>
            <a:r>
              <a:rPr lang="en-US" sz="1200" b="0" i="0" kern="1200" dirty="0" smtClean="0">
                <a:solidFill>
                  <a:schemeClr val="tx1"/>
                </a:solidFill>
                <a:latin typeface="Times New Roman" pitchFamily="18" charset="0"/>
                <a:ea typeface="+mn-ea"/>
                <a:cs typeface="+mn-cs"/>
              </a:rPr>
              <a:t>.</a:t>
            </a:r>
          </a:p>
          <a:p>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V - </a:t>
            </a:r>
            <a:r>
              <a:rPr lang="en-US" sz="1200" b="0" i="0" u="none" strike="noStrike" kern="1200" dirty="0" smtClean="0">
                <a:solidFill>
                  <a:schemeClr val="tx1"/>
                </a:solidFill>
                <a:latin typeface="Times New Roman" pitchFamily="18" charset="0"/>
                <a:ea typeface="+mn-ea"/>
                <a:cs typeface="+mn-cs"/>
                <a:hlinkClick r:id="rId6" tooltip="Vertebral anomalies"/>
              </a:rPr>
              <a:t>Vertebral anomalies</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A - </a:t>
            </a:r>
            <a:r>
              <a:rPr lang="en-US" sz="1200" b="0" i="0" u="none" strike="noStrike" kern="1200" dirty="0" smtClean="0">
                <a:solidFill>
                  <a:schemeClr val="tx1"/>
                </a:solidFill>
                <a:latin typeface="Times New Roman" pitchFamily="18" charset="0"/>
                <a:ea typeface="+mn-ea"/>
                <a:cs typeface="+mn-cs"/>
                <a:hlinkClick r:id="rId7" tooltip="Anorectal malformations"/>
              </a:rPr>
              <a:t>Anorectal malformations</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C - </a:t>
            </a:r>
            <a:r>
              <a:rPr lang="en-US" sz="1200" b="0" i="0" u="none" strike="noStrike" kern="1200" dirty="0" smtClean="0">
                <a:solidFill>
                  <a:schemeClr val="tx1"/>
                </a:solidFill>
                <a:latin typeface="Times New Roman" pitchFamily="18" charset="0"/>
                <a:ea typeface="+mn-ea"/>
                <a:cs typeface="+mn-cs"/>
                <a:hlinkClick r:id="rId8" tooltip="Cardiovascular anomalies"/>
              </a:rPr>
              <a:t>Cardiovascular anomalies</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T - </a:t>
            </a:r>
            <a:r>
              <a:rPr lang="en-US" sz="1200" b="0" i="0" u="none" strike="noStrike" kern="1200" dirty="0" err="1" smtClean="0">
                <a:solidFill>
                  <a:schemeClr val="tx1"/>
                </a:solidFill>
                <a:latin typeface="Times New Roman" pitchFamily="18" charset="0"/>
                <a:ea typeface="+mn-ea"/>
                <a:cs typeface="+mn-cs"/>
                <a:hlinkClick r:id="rId9" tooltip="Tracheoesophageal fistula"/>
              </a:rPr>
              <a:t>Tracheoesophageal</a:t>
            </a:r>
            <a:r>
              <a:rPr lang="en-US" sz="1200" b="0" i="0" u="none" strike="noStrike" kern="1200" dirty="0" smtClean="0">
                <a:solidFill>
                  <a:schemeClr val="tx1"/>
                </a:solidFill>
                <a:latin typeface="Times New Roman" pitchFamily="18" charset="0"/>
                <a:ea typeface="+mn-ea"/>
                <a:cs typeface="+mn-cs"/>
                <a:hlinkClick r:id="rId9" tooltip="Tracheoesophageal fistula"/>
              </a:rPr>
              <a:t> fistula</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E - </a:t>
            </a:r>
            <a:r>
              <a:rPr lang="en-US" sz="1200" b="0" i="0" u="none" strike="noStrike" kern="1200" dirty="0" smtClean="0">
                <a:solidFill>
                  <a:schemeClr val="tx1"/>
                </a:solidFill>
                <a:latin typeface="Times New Roman" pitchFamily="18" charset="0"/>
                <a:ea typeface="+mn-ea"/>
                <a:cs typeface="+mn-cs"/>
                <a:hlinkClick r:id="rId10" tooltip="Esophageal atresia"/>
              </a:rPr>
              <a:t>Esophageal </a:t>
            </a:r>
            <a:r>
              <a:rPr lang="en-US" sz="1200" b="0" i="0" u="none" strike="noStrike" kern="1200" dirty="0" err="1" smtClean="0">
                <a:solidFill>
                  <a:schemeClr val="tx1"/>
                </a:solidFill>
                <a:latin typeface="Times New Roman" pitchFamily="18" charset="0"/>
                <a:ea typeface="+mn-ea"/>
                <a:cs typeface="+mn-cs"/>
                <a:hlinkClick r:id="rId10" tooltip="Esophageal atresia"/>
              </a:rPr>
              <a:t>atresia</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R - </a:t>
            </a:r>
            <a:r>
              <a:rPr lang="en-US" sz="1200" b="0" i="0" u="none" strike="noStrike" kern="1200" dirty="0" smtClean="0">
                <a:solidFill>
                  <a:schemeClr val="tx1"/>
                </a:solidFill>
                <a:latin typeface="Times New Roman" pitchFamily="18" charset="0"/>
                <a:ea typeface="+mn-ea"/>
                <a:cs typeface="+mn-cs"/>
                <a:hlinkClick r:id="rId11" tooltip="Kidney"/>
              </a:rPr>
              <a:t>Renal (Kidney)</a:t>
            </a:r>
            <a:r>
              <a:rPr lang="en-US" sz="1200" b="0" i="0" kern="1200" dirty="0" smtClean="0">
                <a:solidFill>
                  <a:schemeClr val="tx1"/>
                </a:solidFill>
                <a:latin typeface="Times New Roman" pitchFamily="18" charset="0"/>
                <a:ea typeface="+mn-ea"/>
                <a:cs typeface="+mn-cs"/>
              </a:rPr>
              <a:t> and/or </a:t>
            </a:r>
            <a:r>
              <a:rPr lang="en-US" sz="1200" b="0" i="0" u="none" strike="noStrike" kern="1200" dirty="0" smtClean="0">
                <a:solidFill>
                  <a:schemeClr val="tx1"/>
                </a:solidFill>
                <a:latin typeface="Times New Roman" pitchFamily="18" charset="0"/>
                <a:ea typeface="+mn-ea"/>
                <a:cs typeface="+mn-cs"/>
                <a:hlinkClick r:id="rId12" tooltip="Radius (bone)"/>
              </a:rPr>
              <a:t>radial</a:t>
            </a:r>
            <a:r>
              <a:rPr lang="en-US" sz="1200" b="0" i="0" kern="1200" dirty="0" smtClean="0">
                <a:solidFill>
                  <a:schemeClr val="tx1"/>
                </a:solidFill>
                <a:latin typeface="Times New Roman" pitchFamily="18" charset="0"/>
                <a:ea typeface="+mn-ea"/>
                <a:cs typeface="+mn-cs"/>
              </a:rPr>
              <a:t> anomalies</a:t>
            </a:r>
          </a:p>
          <a:p>
            <a:r>
              <a:rPr lang="en-US" sz="1200" b="0" i="0" kern="1200" dirty="0" smtClean="0">
                <a:solidFill>
                  <a:schemeClr val="tx1"/>
                </a:solidFill>
                <a:latin typeface="Times New Roman" pitchFamily="18" charset="0"/>
                <a:ea typeface="+mn-ea"/>
                <a:cs typeface="+mn-cs"/>
              </a:rPr>
              <a:t>L - Limb defects</a:t>
            </a:r>
          </a:p>
          <a:p>
            <a:endParaRPr lang="is-I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31</a:t>
            </a:fld>
            <a:endParaRPr lang="is-I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An USS of the abdomen and urinary tract is particularly important in </a:t>
            </a:r>
            <a:r>
              <a:rPr lang="en-US" sz="1200" kern="1200" baseline="0" dirty="0" err="1" smtClean="0">
                <a:solidFill>
                  <a:schemeClr val="tx1"/>
                </a:solidFill>
                <a:latin typeface="Times New Roman" pitchFamily="18" charset="0"/>
                <a:ea typeface="+mn-ea"/>
                <a:cs typeface="+mn-cs"/>
              </a:rPr>
              <a:t>cloaca</a:t>
            </a:r>
            <a:r>
              <a:rPr lang="en-US" sz="1200" kern="1200" baseline="0" dirty="0" smtClean="0">
                <a:solidFill>
                  <a:schemeClr val="tx1"/>
                </a:solidFill>
                <a:latin typeface="Times New Roman" pitchFamily="18" charset="0"/>
                <a:ea typeface="+mn-ea"/>
                <a:cs typeface="+mn-cs"/>
              </a:rPr>
              <a:t> due</a:t>
            </a:r>
          </a:p>
          <a:p>
            <a:r>
              <a:rPr lang="en-US" sz="1200" kern="1200" baseline="0" dirty="0" smtClean="0">
                <a:solidFill>
                  <a:schemeClr val="tx1"/>
                </a:solidFill>
                <a:latin typeface="Times New Roman" pitchFamily="18" charset="0"/>
                <a:ea typeface="+mn-ea"/>
                <a:cs typeface="+mn-cs"/>
              </a:rPr>
              <a:t>to the high incidence of </a:t>
            </a:r>
            <a:r>
              <a:rPr lang="en-US" sz="1200" kern="1200" baseline="0" dirty="0" err="1" smtClean="0">
                <a:solidFill>
                  <a:schemeClr val="tx1"/>
                </a:solidFill>
                <a:latin typeface="Times New Roman" pitchFamily="18" charset="0"/>
                <a:ea typeface="+mn-ea"/>
                <a:cs typeface="+mn-cs"/>
              </a:rPr>
              <a:t>hydrocolpos</a:t>
            </a:r>
            <a:r>
              <a:rPr lang="en-US" sz="1200" kern="1200" baseline="0" dirty="0" smtClean="0">
                <a:solidFill>
                  <a:schemeClr val="tx1"/>
                </a:solidFill>
                <a:latin typeface="Times New Roman" pitchFamily="18" charset="0"/>
                <a:ea typeface="+mn-ea"/>
                <a:cs typeface="+mn-cs"/>
              </a:rPr>
              <a:t> and the potential for urinary tract</a:t>
            </a:r>
          </a:p>
          <a:p>
            <a:r>
              <a:rPr lang="en-US" sz="1200" kern="1200" baseline="0" dirty="0" smtClean="0">
                <a:solidFill>
                  <a:schemeClr val="tx1"/>
                </a:solidFill>
                <a:latin typeface="Times New Roman" pitchFamily="18" charset="0"/>
                <a:ea typeface="+mn-ea"/>
                <a:cs typeface="+mn-cs"/>
              </a:rPr>
              <a:t>obstruction, and associated urinary tract abnormalities</a:t>
            </a:r>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34</a:t>
            </a:fld>
            <a:endParaRPr lang="is-I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3</a:t>
            </a:fld>
            <a:endParaRPr lang="is-I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36</a:t>
            </a:fld>
            <a:endParaRPr lang="is-I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Times New Roman" pitchFamily="18" charset="0"/>
                <a:ea typeface="+mn-ea"/>
                <a:cs typeface="+mn-cs"/>
              </a:rPr>
              <a:t>PSARP involves:</a:t>
            </a:r>
          </a:p>
          <a:p>
            <a:r>
              <a:rPr lang="en-US" sz="1200" kern="1200" baseline="0" dirty="0" smtClean="0">
                <a:solidFill>
                  <a:schemeClr val="tx1"/>
                </a:solidFill>
                <a:latin typeface="Times New Roman" pitchFamily="18" charset="0"/>
                <a:ea typeface="+mn-ea"/>
                <a:cs typeface="+mn-cs"/>
              </a:rPr>
              <a:t>• Stimulation of muscles to demonstrate the midline and sphincter</a:t>
            </a:r>
          </a:p>
          <a:p>
            <a:r>
              <a:rPr lang="en-US" sz="1200" kern="1200" baseline="0" dirty="0" smtClean="0">
                <a:solidFill>
                  <a:schemeClr val="tx1"/>
                </a:solidFill>
                <a:latin typeface="Times New Roman" pitchFamily="18" charset="0"/>
                <a:ea typeface="+mn-ea"/>
                <a:cs typeface="+mn-cs"/>
              </a:rPr>
              <a:t>• Posterior </a:t>
            </a:r>
            <a:r>
              <a:rPr lang="en-US" sz="1200" kern="1200" baseline="0" dirty="0" err="1" smtClean="0">
                <a:solidFill>
                  <a:schemeClr val="tx1"/>
                </a:solidFill>
                <a:latin typeface="Times New Roman" pitchFamily="18" charset="0"/>
                <a:ea typeface="+mn-ea"/>
                <a:cs typeface="+mn-cs"/>
              </a:rPr>
              <a:t>sagittal</a:t>
            </a:r>
            <a:r>
              <a:rPr lang="en-US" sz="1200" kern="1200" baseline="0" dirty="0" smtClean="0">
                <a:solidFill>
                  <a:schemeClr val="tx1"/>
                </a:solidFill>
                <a:latin typeface="Times New Roman" pitchFamily="18" charset="0"/>
                <a:ea typeface="+mn-ea"/>
                <a:cs typeface="+mn-cs"/>
              </a:rPr>
              <a:t> incision - length depends on severity of abnormality and</a:t>
            </a:r>
          </a:p>
          <a:p>
            <a:r>
              <a:rPr lang="en-US" sz="1200" kern="1200" baseline="0" dirty="0" smtClean="0">
                <a:solidFill>
                  <a:schemeClr val="tx1"/>
                </a:solidFill>
                <a:latin typeface="Times New Roman" pitchFamily="18" charset="0"/>
                <a:ea typeface="+mn-ea"/>
                <a:cs typeface="+mn-cs"/>
              </a:rPr>
              <a:t>required extent of dissection</a:t>
            </a:r>
          </a:p>
          <a:p>
            <a:r>
              <a:rPr lang="en-US" sz="1200" kern="1200" baseline="0" dirty="0" smtClean="0">
                <a:solidFill>
                  <a:schemeClr val="tx1"/>
                </a:solidFill>
                <a:latin typeface="Times New Roman" pitchFamily="18" charset="0"/>
                <a:ea typeface="+mn-ea"/>
                <a:cs typeface="+mn-cs"/>
              </a:rPr>
              <a:t>• Rectum identified. Abdominal approach may be required in addition in 10% of</a:t>
            </a:r>
          </a:p>
          <a:p>
            <a:r>
              <a:rPr lang="en-US" sz="1200" kern="1200" baseline="0" dirty="0" smtClean="0">
                <a:solidFill>
                  <a:schemeClr val="tx1"/>
                </a:solidFill>
                <a:latin typeface="Times New Roman" pitchFamily="18" charset="0"/>
                <a:ea typeface="+mn-ea"/>
                <a:cs typeface="+mn-cs"/>
              </a:rPr>
              <a:t>males and 40% of cloacae</a:t>
            </a:r>
          </a:p>
          <a:p>
            <a:r>
              <a:rPr lang="en-US" sz="1200" kern="1200" baseline="0" dirty="0" smtClean="0">
                <a:solidFill>
                  <a:schemeClr val="tx1"/>
                </a:solidFill>
                <a:latin typeface="Times New Roman" pitchFamily="18" charset="0"/>
                <a:ea typeface="+mn-ea"/>
                <a:cs typeface="+mn-cs"/>
              </a:rPr>
              <a:t>• Rectum dissected</a:t>
            </a:r>
          </a:p>
          <a:p>
            <a:r>
              <a:rPr lang="en-US" sz="1200" kern="1200" baseline="0" dirty="0" smtClean="0">
                <a:solidFill>
                  <a:schemeClr val="tx1"/>
                </a:solidFill>
                <a:latin typeface="Times New Roman" pitchFamily="18" charset="0"/>
                <a:ea typeface="+mn-ea"/>
                <a:cs typeface="+mn-cs"/>
              </a:rPr>
              <a:t>• Separation from genitourinary tract - often the most difficult part</a:t>
            </a:r>
          </a:p>
          <a:p>
            <a:r>
              <a:rPr lang="en-US" sz="1200" kern="1200" baseline="0" dirty="0" smtClean="0">
                <a:solidFill>
                  <a:schemeClr val="tx1"/>
                </a:solidFill>
                <a:latin typeface="Times New Roman" pitchFamily="18" charset="0"/>
                <a:ea typeface="+mn-ea"/>
                <a:cs typeface="+mn-cs"/>
              </a:rPr>
              <a:t>• Repositioning the </a:t>
            </a:r>
            <a:r>
              <a:rPr lang="en-US" sz="1200" kern="1200" baseline="0" dirty="0" err="1" smtClean="0">
                <a:solidFill>
                  <a:schemeClr val="tx1"/>
                </a:solidFill>
                <a:latin typeface="Times New Roman" pitchFamily="18" charset="0"/>
                <a:ea typeface="+mn-ea"/>
                <a:cs typeface="+mn-cs"/>
              </a:rPr>
              <a:t>neoanus</a:t>
            </a:r>
            <a:r>
              <a:rPr lang="en-US" sz="1200" kern="1200" baseline="0" dirty="0" smtClean="0">
                <a:solidFill>
                  <a:schemeClr val="tx1"/>
                </a:solidFill>
                <a:latin typeface="Times New Roman" pitchFamily="18" charset="0"/>
                <a:ea typeface="+mn-ea"/>
                <a:cs typeface="+mn-cs"/>
              </a:rPr>
              <a:t> within the </a:t>
            </a:r>
            <a:r>
              <a:rPr lang="en-US" sz="1200" kern="1200" baseline="0" dirty="0" err="1" smtClean="0">
                <a:solidFill>
                  <a:schemeClr val="tx1"/>
                </a:solidFill>
                <a:latin typeface="Times New Roman" pitchFamily="18" charset="0"/>
                <a:ea typeface="+mn-ea"/>
                <a:cs typeface="+mn-cs"/>
              </a:rPr>
              <a:t>sphincteric</a:t>
            </a:r>
            <a:r>
              <a:rPr lang="en-US" sz="1200" kern="1200" baseline="0" dirty="0" smtClean="0">
                <a:solidFill>
                  <a:schemeClr val="tx1"/>
                </a:solidFill>
                <a:latin typeface="Times New Roman" pitchFamily="18" charset="0"/>
                <a:ea typeface="+mn-ea"/>
                <a:cs typeface="+mn-cs"/>
              </a:rPr>
              <a:t> mechanism</a:t>
            </a:r>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39</a:t>
            </a:fld>
            <a:endParaRPr lang="is-I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lgn="l" rtl="0"/>
            <a:r>
              <a:rPr lang="en-US" sz="1200" b="1" dirty="0" smtClean="0"/>
              <a:t>Complications of posterior </a:t>
            </a:r>
            <a:r>
              <a:rPr lang="en-US" sz="1200" b="1" dirty="0" err="1" smtClean="0"/>
              <a:t>sagital</a:t>
            </a:r>
            <a:r>
              <a:rPr lang="en-US" sz="1200" b="1" dirty="0" smtClean="0"/>
              <a:t> </a:t>
            </a:r>
            <a:r>
              <a:rPr lang="en-US" sz="1200" b="1" dirty="0" err="1" smtClean="0"/>
              <a:t>anorectoplasty</a:t>
            </a:r>
            <a:endParaRPr lang="en-US" sz="1200" b="1" dirty="0" smtClean="0"/>
          </a:p>
          <a:p>
            <a:pPr marL="342900" indent="-342900" algn="l" rtl="0"/>
            <a:r>
              <a:rPr lang="en-US" sz="1200" dirty="0" smtClean="0"/>
              <a:t>There are several complications related to operative intervention and repairs of anorectal malformations in general.</a:t>
            </a:r>
          </a:p>
          <a:p>
            <a:pPr marL="342900" indent="-342900" algn="l" rtl="0">
              <a:buFontTx/>
              <a:buAutoNum type="arabicPeriod"/>
            </a:pPr>
            <a:r>
              <a:rPr lang="en-US" sz="1200" dirty="0" smtClean="0"/>
              <a:t> </a:t>
            </a:r>
            <a:r>
              <a:rPr lang="en-US" sz="1200" dirty="0" smtClean="0">
                <a:solidFill>
                  <a:srgbClr val="A50021"/>
                </a:solidFill>
              </a:rPr>
              <a:t>Wound infection</a:t>
            </a:r>
            <a:r>
              <a:rPr lang="en-US" sz="1200" dirty="0" smtClean="0"/>
              <a:t> in the immediate postoperative period can occur and, fortunately, usually affects only the skin and subcutaneous tissue. All heal secondarily without functional </a:t>
            </a:r>
            <a:r>
              <a:rPr lang="en-US" sz="1200" dirty="0" err="1" smtClean="0"/>
              <a:t>sequelae</a:t>
            </a:r>
            <a:r>
              <a:rPr lang="en-US" sz="1200" dirty="0" smtClean="0"/>
              <a:t>.</a:t>
            </a:r>
          </a:p>
          <a:p>
            <a:pPr marL="342900" indent="-342900" algn="l" rtl="0">
              <a:buFontTx/>
              <a:buAutoNum type="arabicPeriod"/>
            </a:pPr>
            <a:r>
              <a:rPr lang="en-US" sz="1200" dirty="0" smtClean="0"/>
              <a:t> </a:t>
            </a:r>
            <a:r>
              <a:rPr lang="en-US" sz="1200" dirty="0" smtClean="0">
                <a:solidFill>
                  <a:srgbClr val="A50021"/>
                </a:solidFill>
              </a:rPr>
              <a:t>Anal strictures</a:t>
            </a:r>
            <a:r>
              <a:rPr lang="en-US" sz="1200" dirty="0" smtClean="0"/>
              <a:t> may be the consequence of failure to follow the protocol of dilatations. When trying to prevent discomfort for the patient, some surgeons dilate the anus once a week, frequently under anesthesia. This protocol can eventually create a severe, intractable fibrous stricture. Strictures can also occur with </a:t>
            </a:r>
            <a:r>
              <a:rPr lang="en-US" sz="1200" dirty="0" err="1" smtClean="0"/>
              <a:t>devascularization</a:t>
            </a:r>
            <a:r>
              <a:rPr lang="en-US" sz="1200" dirty="0" smtClean="0"/>
              <a:t> of the rectum during the rectal mobilization.</a:t>
            </a:r>
          </a:p>
          <a:p>
            <a:pPr marL="342900" indent="-342900" algn="l" rtl="0">
              <a:buFontTx/>
              <a:buAutoNum type="arabicPeriod"/>
            </a:pPr>
            <a:r>
              <a:rPr lang="en-US" sz="1200" dirty="0" smtClean="0">
                <a:solidFill>
                  <a:srgbClr val="A50021"/>
                </a:solidFill>
              </a:rPr>
              <a:t>Constipation</a:t>
            </a:r>
            <a:r>
              <a:rPr lang="en-US" sz="1200" dirty="0" smtClean="0"/>
              <a:t> is the most common functional disorder observed in patients who undergo a posterior </a:t>
            </a:r>
            <a:r>
              <a:rPr lang="en-US" sz="1200" dirty="0" err="1" smtClean="0"/>
              <a:t>sagittal</a:t>
            </a:r>
            <a:r>
              <a:rPr lang="en-US" sz="1200" dirty="0" smtClean="0"/>
              <a:t> </a:t>
            </a:r>
            <a:r>
              <a:rPr lang="en-US" sz="1200" dirty="0" err="1" smtClean="0"/>
              <a:t>anorectoplasty</a:t>
            </a:r>
            <a:r>
              <a:rPr lang="en-US" sz="1200" dirty="0" smtClean="0"/>
              <a:t>. Patients with the best prognosis have the highest incidence of constipation. Patients who underwent tapering do not have more constipation than those without a tapering procedure. Patients with a very poor prognosis, such as with bladder neck fistula, have a low incidence of constipation</a:t>
            </a:r>
          </a:p>
          <a:p>
            <a:endParaRPr lang="is-I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40</a:t>
            </a:fld>
            <a:endParaRPr lang="is-I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3AA3E2C7-8346-49F0-8EDA-497B20E81DCC}" type="slidenum">
              <a:rPr lang="is-IS"/>
              <a:pPr/>
              <a:t>4</a:t>
            </a:fld>
            <a:endParaRPr lang="is-IS"/>
          </a:p>
        </p:txBody>
      </p:sp>
      <p:sp>
        <p:nvSpPr>
          <p:cNvPr id="3" name="Notes Placeholder 2"/>
          <p:cNvSpPr>
            <a:spLocks noGrp="1"/>
          </p:cNvSpPr>
          <p:nvPr>
            <p:ph type="body" idx="1"/>
          </p:nvPr>
        </p:nvSpPr>
        <p:spPr/>
        <p:txBody>
          <a:bodyPr>
            <a:normAutofit/>
          </a:bodyPr>
          <a:lstStyle/>
          <a:p>
            <a:r>
              <a:rPr lang="en-US" b="1" dirty="0" smtClean="0"/>
              <a:t>Cat eye syndrome </a:t>
            </a:r>
            <a:r>
              <a:rPr lang="en-US" dirty="0" smtClean="0"/>
              <a:t>chromosomal disorder that may be evident at birth</a:t>
            </a:r>
          </a:p>
          <a:p>
            <a:r>
              <a:rPr lang="en-US" dirty="0" smtClean="0"/>
              <a:t>The name "cat eye syndrome" is derived from a distinctive eye (ocular) abnormality that is present in some affected individuals. This feature consists of partial absence of ocular tissue (</a:t>
            </a:r>
            <a:r>
              <a:rPr lang="en-US" dirty="0" err="1" smtClean="0"/>
              <a:t>coloboma</a:t>
            </a:r>
            <a:r>
              <a:rPr lang="en-US" dirty="0" smtClean="0"/>
              <a:t>), often affecting both eyes (bilateral). Affected ocular tissues may include the colored region (iris), the middle layer (choroid), and/or the nerve-rich innermost membrane (retina) of the eye.</a:t>
            </a:r>
          </a:p>
          <a:p>
            <a:endParaRPr lang="en-US" dirty="0" smtClean="0"/>
          </a:p>
          <a:p>
            <a:endParaRPr lang="is-I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A8768EF-DD46-4B88-BB1B-43E058E7E89A}" type="slidenum">
              <a:rPr lang="is-IS"/>
              <a:pPr/>
              <a:t>5</a:t>
            </a:fld>
            <a:endParaRPr lang="is-IS"/>
          </a:p>
        </p:txBody>
      </p:sp>
      <p:sp>
        <p:nvSpPr>
          <p:cNvPr id="56322" name="Rectangle 1026"/>
          <p:cNvSpPr>
            <a:spLocks noGrp="1" noRot="1" noChangeAspect="1" noChangeArrowheads="1" noTextEdit="1"/>
          </p:cNvSpPr>
          <p:nvPr>
            <p:ph type="sldImg"/>
          </p:nvPr>
        </p:nvSpPr>
        <p:spPr>
          <a:ln/>
        </p:spPr>
      </p:sp>
      <p:sp>
        <p:nvSpPr>
          <p:cNvPr id="56323" name="Rectangle 1027"/>
          <p:cNvSpPr>
            <a:spLocks noGrp="1" noChangeArrowheads="1"/>
          </p:cNvSpPr>
          <p:nvPr>
            <p:ph type="body" idx="1"/>
          </p:nvPr>
        </p:nvSpPr>
        <p:spPr/>
        <p:txBody>
          <a:bodyPr/>
          <a:lstStyle/>
          <a:p>
            <a:r>
              <a:rPr lang="is-IS" dirty="0" err="1"/>
              <a:t>Imperforate</a:t>
            </a:r>
            <a:r>
              <a:rPr lang="is-IS" dirty="0"/>
              <a:t> </a:t>
            </a:r>
            <a:r>
              <a:rPr lang="is-IS" dirty="0" err="1"/>
              <a:t>anus</a:t>
            </a:r>
            <a:r>
              <a:rPr lang="is-IS" dirty="0"/>
              <a:t> hefur verið þekkt frá því í fornöld.  Fyrst er skrifað um þetta í fornum Grískum heimildum.  Í margar aldir gerðu læknar einungis op í </a:t>
            </a:r>
            <a:r>
              <a:rPr lang="is-IS" dirty="0" err="1"/>
              <a:t>perineum</a:t>
            </a:r>
            <a:r>
              <a:rPr lang="is-IS" dirty="0"/>
              <a:t> og mörg þessi börn lifðu.  Sennilegast hafa flest þeirra haft </a:t>
            </a:r>
            <a:r>
              <a:rPr lang="is-IS" dirty="0" err="1"/>
              <a:t>defect</a:t>
            </a:r>
            <a:r>
              <a:rPr lang="is-IS" dirty="0"/>
              <a:t> sem nú væri kallaður lár </a:t>
            </a:r>
            <a:r>
              <a:rPr lang="is-IS" dirty="0" err="1"/>
              <a:t>defect</a:t>
            </a:r>
            <a:r>
              <a:rPr lang="is-IS" dirty="0"/>
              <a:t>.  Börn með háan </a:t>
            </a:r>
            <a:r>
              <a:rPr lang="is-IS" dirty="0" err="1"/>
              <a:t>defect</a:t>
            </a:r>
            <a:r>
              <a:rPr lang="is-IS" dirty="0"/>
              <a:t> lifðu ekki eftir þessa aðgerð.  </a:t>
            </a:r>
            <a:endParaRPr lang="is-IS" dirty="0" smtClean="0"/>
          </a:p>
          <a:p>
            <a:r>
              <a:rPr lang="en-US" b="1" dirty="0" err="1" smtClean="0"/>
              <a:t>Paulus</a:t>
            </a:r>
            <a:r>
              <a:rPr lang="en-US" b="1" dirty="0" smtClean="0"/>
              <a:t> </a:t>
            </a:r>
            <a:r>
              <a:rPr lang="en-US" b="1" dirty="0" err="1" smtClean="0"/>
              <a:t>Aegineta</a:t>
            </a:r>
            <a:r>
              <a:rPr lang="en-US" b="1" dirty="0" smtClean="0"/>
              <a:t> </a:t>
            </a:r>
            <a:r>
              <a:rPr lang="en-US" dirty="0" smtClean="0"/>
              <a:t>recorded the earliest account of successful surgery for imperforate anus. He suggested rupturing an obstructing membrane with the finger or knifepoint and then dilating the tract until healing was complete. This approach was used for many years. </a:t>
            </a:r>
          </a:p>
          <a:p>
            <a:endParaRPr lang="is-IS" b="1" dirty="0" smtClean="0"/>
          </a:p>
          <a:p>
            <a:r>
              <a:rPr lang="is-IS" b="1" dirty="0" smtClean="0"/>
              <a:t>Frakkinn </a:t>
            </a:r>
            <a:r>
              <a:rPr lang="is-IS" b="1" dirty="0" err="1"/>
              <a:t>Amussat</a:t>
            </a:r>
            <a:r>
              <a:rPr lang="is-IS" dirty="0"/>
              <a:t>, 1835, var fyrstur til að sauma </a:t>
            </a:r>
            <a:r>
              <a:rPr lang="is-IS" dirty="0" err="1"/>
              <a:t>rectal</a:t>
            </a:r>
            <a:r>
              <a:rPr lang="is-IS" dirty="0"/>
              <a:t> vegginn út á húðina og gerði hann þannig fyrstu </a:t>
            </a:r>
            <a:r>
              <a:rPr lang="is-IS" dirty="0" err="1"/>
              <a:t>anoplastíkina</a:t>
            </a:r>
            <a:r>
              <a:rPr lang="is-IS" dirty="0"/>
              <a:t>.</a:t>
            </a:r>
          </a:p>
          <a:p>
            <a:endParaRPr lang="is-IS" dirty="0" smtClean="0"/>
          </a:p>
          <a:p>
            <a:r>
              <a:rPr lang="is-IS" dirty="0" smtClean="0"/>
              <a:t>Á </a:t>
            </a:r>
            <a:r>
              <a:rPr lang="is-IS" dirty="0"/>
              <a:t>fyrri hluta þessarar aldar var algengast að gera </a:t>
            </a:r>
            <a:r>
              <a:rPr lang="is-IS" dirty="0" err="1"/>
              <a:t>anoplasty</a:t>
            </a:r>
            <a:r>
              <a:rPr lang="is-IS" dirty="0"/>
              <a:t> án þess að gera </a:t>
            </a:r>
            <a:r>
              <a:rPr lang="is-IS" dirty="0" err="1"/>
              <a:t>colostomíu</a:t>
            </a:r>
            <a:r>
              <a:rPr lang="is-IS" dirty="0"/>
              <a:t> þegar um lágan galla var að ræða.  Þegar gallinn var hár var gerð </a:t>
            </a:r>
            <a:r>
              <a:rPr lang="is-IS" dirty="0" err="1"/>
              <a:t>colostomía</a:t>
            </a:r>
            <a:r>
              <a:rPr lang="is-IS" dirty="0"/>
              <a:t> og seinna </a:t>
            </a:r>
            <a:r>
              <a:rPr lang="is-IS" dirty="0" err="1"/>
              <a:t>abdomino-perineal</a:t>
            </a:r>
            <a:r>
              <a:rPr lang="is-IS" dirty="0"/>
              <a:t> </a:t>
            </a:r>
            <a:r>
              <a:rPr lang="is-IS" dirty="0" err="1"/>
              <a:t>pull-through</a:t>
            </a:r>
            <a:r>
              <a:rPr lang="is-IS" dirty="0"/>
              <a:t>.  Ákvörðunin um </a:t>
            </a:r>
            <a:r>
              <a:rPr lang="is-IS" dirty="0" err="1"/>
              <a:t>colostomíu</a:t>
            </a:r>
            <a:r>
              <a:rPr lang="is-IS" dirty="0"/>
              <a:t> var byggð á </a:t>
            </a:r>
            <a:r>
              <a:rPr lang="is-IS" dirty="0" err="1"/>
              <a:t>rtg</a:t>
            </a:r>
            <a:r>
              <a:rPr lang="is-IS" dirty="0"/>
              <a:t>. rannsókn eða svo kölluðu </a:t>
            </a:r>
            <a:r>
              <a:rPr lang="is-IS" dirty="0" err="1"/>
              <a:t>invertogrammi</a:t>
            </a:r>
            <a:r>
              <a:rPr lang="is-IS" dirty="0"/>
              <a:t>.</a:t>
            </a:r>
          </a:p>
          <a:p>
            <a:endParaRPr lang="is-IS" dirty="0" smtClean="0"/>
          </a:p>
          <a:p>
            <a:r>
              <a:rPr lang="is-IS" dirty="0" smtClean="0"/>
              <a:t>Árið </a:t>
            </a:r>
            <a:r>
              <a:rPr lang="is-IS" dirty="0"/>
              <a:t>1953 kom </a:t>
            </a:r>
            <a:r>
              <a:rPr lang="is-IS" b="1" dirty="0" err="1"/>
              <a:t>Douglas</a:t>
            </a:r>
            <a:r>
              <a:rPr lang="is-IS" b="1" dirty="0"/>
              <a:t> </a:t>
            </a:r>
            <a:r>
              <a:rPr lang="is-IS" b="1" dirty="0" err="1" smtClean="0"/>
              <a:t>Stephens</a:t>
            </a:r>
            <a:r>
              <a:rPr lang="is-IS" b="1" dirty="0" smtClean="0"/>
              <a:t> </a:t>
            </a:r>
            <a:r>
              <a:rPr lang="is-IS" b="1" dirty="0" err="1" smtClean="0"/>
              <a:t>breti</a:t>
            </a:r>
            <a:r>
              <a:rPr lang="is-IS" b="1" dirty="0" smtClean="0"/>
              <a:t> </a:t>
            </a:r>
            <a:r>
              <a:rPr lang="is-IS" dirty="0"/>
              <a:t>fram með aðferð sem var fólgin í að opna </a:t>
            </a:r>
            <a:r>
              <a:rPr lang="is-IS" dirty="0" err="1"/>
              <a:t>sacralt</a:t>
            </a:r>
            <a:r>
              <a:rPr lang="is-IS" dirty="0"/>
              <a:t> og gera síðan </a:t>
            </a:r>
            <a:r>
              <a:rPr lang="is-IS" dirty="0" err="1"/>
              <a:t>abdomino-perineal</a:t>
            </a:r>
            <a:r>
              <a:rPr lang="is-IS" dirty="0"/>
              <a:t> aðgerð ef nauðsynlegt reyndist.  Hans tilgangur með </a:t>
            </a:r>
            <a:r>
              <a:rPr lang="is-IS" dirty="0" err="1"/>
              <a:t>sacral</a:t>
            </a:r>
            <a:r>
              <a:rPr lang="is-IS" dirty="0"/>
              <a:t> stiginu var að varðveita </a:t>
            </a:r>
            <a:r>
              <a:rPr lang="is-IS" dirty="0" err="1"/>
              <a:t>puborectal</a:t>
            </a:r>
            <a:r>
              <a:rPr lang="is-IS" dirty="0"/>
              <a:t> lykkjuna sem álitin var leika lykilhlutverk í sambandi við </a:t>
            </a:r>
            <a:r>
              <a:rPr lang="is-IS" dirty="0" err="1"/>
              <a:t>continence</a:t>
            </a:r>
            <a:r>
              <a:rPr lang="is-IS" dirty="0"/>
              <a:t>.</a:t>
            </a:r>
          </a:p>
          <a:p>
            <a:r>
              <a:rPr lang="is-IS" dirty="0" err="1"/>
              <a:t>Posterior</a:t>
            </a:r>
            <a:r>
              <a:rPr lang="is-IS" dirty="0"/>
              <a:t> </a:t>
            </a:r>
            <a:r>
              <a:rPr lang="is-IS" dirty="0" err="1"/>
              <a:t>sagittal</a:t>
            </a:r>
            <a:r>
              <a:rPr lang="is-IS" dirty="0"/>
              <a:t> (PSARP) </a:t>
            </a:r>
            <a:r>
              <a:rPr lang="is-IS" dirty="0" err="1"/>
              <a:t>methóðan</a:t>
            </a:r>
            <a:r>
              <a:rPr lang="is-IS" dirty="0"/>
              <a:t> var fyrst notuð í sept. 1980 og </a:t>
            </a:r>
            <a:r>
              <a:rPr lang="is-IS" dirty="0" err="1"/>
              <a:t>publiceruð</a:t>
            </a:r>
            <a:r>
              <a:rPr lang="is-IS" dirty="0"/>
              <a:t> 1982.  Við þessa aðferð sést öll anatómían mun betur en við fyrri aðferðir.</a:t>
            </a:r>
          </a:p>
          <a:p>
            <a:endParaRPr lang="is-IS" dirty="0"/>
          </a:p>
          <a:p>
            <a:endParaRPr lang="is-I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The etiology of such malformations remains unclear and is likely multifactorial. There appears to be a low rate of association in families, but some appear to have an </a:t>
            </a:r>
            <a:r>
              <a:rPr lang="en-US" sz="1200" b="0" i="0" kern="1200" dirty="0" err="1" smtClean="0">
                <a:solidFill>
                  <a:schemeClr val="tx1"/>
                </a:solidFill>
                <a:latin typeface="Times New Roman" pitchFamily="18" charset="0"/>
                <a:ea typeface="+mn-ea"/>
                <a:cs typeface="+mn-cs"/>
              </a:rPr>
              <a:t>autosomal</a:t>
            </a:r>
            <a:r>
              <a:rPr lang="en-US" sz="1200" b="0" i="0" kern="1200" dirty="0" smtClean="0">
                <a:solidFill>
                  <a:schemeClr val="tx1"/>
                </a:solidFill>
                <a:latin typeface="Times New Roman" pitchFamily="18" charset="0"/>
                <a:ea typeface="+mn-ea"/>
                <a:cs typeface="+mn-cs"/>
              </a:rPr>
              <a:t> dominant inheritance pattern with a high incidence, as much as 1 in 100. Chromosome 7q39 has three important loci, which are implicated for development of ARM, these include genes: SHH, EN2, and HLXB9. Some studies demonstrated several mutations of HLXB9 associated with ARM.[</a:t>
            </a:r>
            <a:r>
              <a:rPr lang="en-US" sz="1200" b="0" i="0" kern="1200" dirty="0" smtClean="0">
                <a:solidFill>
                  <a:schemeClr val="tx1"/>
                </a:solidFill>
                <a:latin typeface="Times New Roman" pitchFamily="18" charset="0"/>
                <a:ea typeface="+mn-ea"/>
                <a:cs typeface="+mn-cs"/>
                <a:hlinkClick r:id="rId3"/>
              </a:rPr>
              <a:t>2</a:t>
            </a:r>
            <a:r>
              <a:rPr lang="en-US" sz="1200" b="0" i="0" kern="1200" dirty="0" smtClean="0">
                <a:solidFill>
                  <a:schemeClr val="tx1"/>
                </a:solidFill>
                <a:latin typeface="Times New Roman" pitchFamily="18" charset="0"/>
                <a:ea typeface="+mn-ea"/>
                <a:cs typeface="+mn-cs"/>
              </a:rPr>
              <a:t>] Few syndromes with </a:t>
            </a:r>
            <a:r>
              <a:rPr lang="en-US" sz="1200" b="0" i="0" kern="1200" dirty="0" err="1" smtClean="0">
                <a:solidFill>
                  <a:schemeClr val="tx1"/>
                </a:solidFill>
                <a:latin typeface="Times New Roman" pitchFamily="18" charset="0"/>
                <a:ea typeface="+mn-ea"/>
                <a:cs typeface="+mn-cs"/>
              </a:rPr>
              <a:t>autosomal</a:t>
            </a:r>
            <a:r>
              <a:rPr lang="en-US" sz="1200" b="0" i="0" kern="1200" dirty="0" smtClean="0">
                <a:solidFill>
                  <a:schemeClr val="tx1"/>
                </a:solidFill>
                <a:latin typeface="Times New Roman" pitchFamily="18" charset="0"/>
                <a:ea typeface="+mn-ea"/>
                <a:cs typeface="+mn-cs"/>
              </a:rPr>
              <a:t> dominant mode of inheritance such as Townes-</a:t>
            </a:r>
            <a:r>
              <a:rPr lang="en-US" sz="1200" b="0" i="0" kern="1200" dirty="0" err="1" smtClean="0">
                <a:solidFill>
                  <a:schemeClr val="tx1"/>
                </a:solidFill>
                <a:latin typeface="Times New Roman" pitchFamily="18" charset="0"/>
                <a:ea typeface="+mn-ea"/>
                <a:cs typeface="+mn-cs"/>
              </a:rPr>
              <a:t>Broks</a:t>
            </a:r>
            <a:r>
              <a:rPr lang="en-US" sz="1200" b="0" i="0" kern="1200" dirty="0" smtClean="0">
                <a:solidFill>
                  <a:schemeClr val="tx1"/>
                </a:solidFill>
                <a:latin typeface="Times New Roman" pitchFamily="18" charset="0"/>
                <a:ea typeface="+mn-ea"/>
                <a:cs typeface="+mn-cs"/>
              </a:rPr>
              <a:t> syndrome, </a:t>
            </a:r>
            <a:r>
              <a:rPr lang="en-US" sz="1200" b="0" i="0" kern="1200" dirty="0" err="1" smtClean="0">
                <a:solidFill>
                  <a:schemeClr val="tx1"/>
                </a:solidFill>
                <a:latin typeface="Times New Roman" pitchFamily="18" charset="0"/>
                <a:ea typeface="+mn-ea"/>
                <a:cs typeface="+mn-cs"/>
              </a:rPr>
              <a:t>Currarino's</a:t>
            </a:r>
            <a:r>
              <a:rPr lang="en-US" sz="1200" b="0" i="0" kern="1200" dirty="0" smtClean="0">
                <a:solidFill>
                  <a:schemeClr val="tx1"/>
                </a:solidFill>
                <a:latin typeface="Times New Roman" pitchFamily="18" charset="0"/>
                <a:ea typeface="+mn-ea"/>
                <a:cs typeface="+mn-cs"/>
              </a:rPr>
              <a:t> syndrome, and </a:t>
            </a:r>
            <a:r>
              <a:rPr lang="en-US" sz="1200" b="0" i="0" kern="1200" dirty="0" err="1" smtClean="0">
                <a:solidFill>
                  <a:schemeClr val="tx1"/>
                </a:solidFill>
                <a:latin typeface="Times New Roman" pitchFamily="18" charset="0"/>
                <a:ea typeface="+mn-ea"/>
                <a:cs typeface="+mn-cs"/>
              </a:rPr>
              <a:t>Pallister</a:t>
            </a:r>
            <a:r>
              <a:rPr lang="en-US" sz="1200" b="0" i="0" kern="1200" dirty="0" smtClean="0">
                <a:solidFill>
                  <a:schemeClr val="tx1"/>
                </a:solidFill>
                <a:latin typeface="Times New Roman" pitchFamily="18" charset="0"/>
                <a:ea typeface="+mn-ea"/>
                <a:cs typeface="+mn-cs"/>
              </a:rPr>
              <a:t>-Hall syndrome are associated with ARM.[</a:t>
            </a:r>
            <a:r>
              <a:rPr lang="en-US" sz="1200" b="0" i="0" kern="1200" dirty="0" smtClean="0">
                <a:solidFill>
                  <a:schemeClr val="tx1"/>
                </a:solidFill>
                <a:latin typeface="Times New Roman" pitchFamily="18" charset="0"/>
                <a:ea typeface="+mn-ea"/>
                <a:cs typeface="+mn-cs"/>
                <a:hlinkClick r:id="rId3"/>
              </a:rPr>
              <a:t>3</a:t>
            </a:r>
            <a:r>
              <a:rPr lang="en-US" sz="1200" b="0" i="0" kern="1200" dirty="0" smtClean="0">
                <a:solidFill>
                  <a:schemeClr val="tx1"/>
                </a:solidFill>
                <a:latin typeface="Times New Roman" pitchFamily="18"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6</a:t>
            </a:fld>
            <a:endParaRPr lang="is-I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Prenatal </a:t>
            </a:r>
            <a:r>
              <a:rPr lang="en-US" dirty="0" err="1" smtClean="0"/>
              <a:t>ultrasonography</a:t>
            </a:r>
            <a:r>
              <a:rPr lang="en-US" dirty="0" smtClean="0"/>
              <a:t> examination findings are often normal, although the</a:t>
            </a:r>
            <a:r>
              <a:rPr lang="en-US" baseline="0" dirty="0" smtClean="0"/>
              <a:t> </a:t>
            </a:r>
            <a:r>
              <a:rPr lang="en-US" baseline="0" dirty="0" err="1" smtClean="0"/>
              <a:t>polihydramnion</a:t>
            </a:r>
            <a:r>
              <a:rPr lang="en-US" dirty="0" smtClean="0"/>
              <a:t> or </a:t>
            </a:r>
            <a:r>
              <a:rPr lang="en-US" dirty="0" err="1" smtClean="0"/>
              <a:t>intraabdominal</a:t>
            </a:r>
            <a:r>
              <a:rPr lang="en-US" dirty="0" smtClean="0"/>
              <a:t> cysts may suggest imperforate anus with associated </a:t>
            </a:r>
            <a:r>
              <a:rPr lang="en-US" dirty="0" err="1" smtClean="0"/>
              <a:t>hydrocolpos</a:t>
            </a:r>
            <a:r>
              <a:rPr lang="en-US" dirty="0" smtClean="0"/>
              <a:t> or </a:t>
            </a:r>
            <a:r>
              <a:rPr lang="en-US" dirty="0" err="1" smtClean="0"/>
              <a:t>hydronephrosis</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Bíða</a:t>
            </a:r>
            <a:r>
              <a:rPr lang="en-US" baseline="0" dirty="0" smtClean="0"/>
              <a:t> í 24 t </a:t>
            </a:r>
            <a:r>
              <a:rPr lang="en-US" baseline="0" dirty="0" err="1" smtClean="0"/>
              <a:t>með</a:t>
            </a:r>
            <a:r>
              <a:rPr lang="en-US" baseline="0" dirty="0" smtClean="0"/>
              <a:t> </a:t>
            </a:r>
            <a:r>
              <a:rPr lang="en-US" baseline="0" dirty="0" err="1" smtClean="0"/>
              <a:t>anograf</a:t>
            </a:r>
            <a:r>
              <a:rPr lang="en-US" baseline="0" dirty="0" smtClean="0"/>
              <a:t> </a:t>
            </a:r>
            <a:r>
              <a:rPr lang="en-US" baseline="0" dirty="0" err="1" smtClean="0"/>
              <a:t>til</a:t>
            </a:r>
            <a:r>
              <a:rPr lang="en-US" baseline="0" dirty="0" smtClean="0"/>
              <a:t> </a:t>
            </a:r>
            <a:r>
              <a:rPr lang="en-US" baseline="0" dirty="0" err="1" smtClean="0"/>
              <a:t>að</a:t>
            </a:r>
            <a:r>
              <a:rPr lang="en-US" baseline="0" dirty="0" smtClean="0"/>
              <a:t> </a:t>
            </a:r>
            <a:r>
              <a:rPr lang="en-US" baseline="0" dirty="0" err="1" smtClean="0"/>
              <a:t>fá</a:t>
            </a:r>
            <a:r>
              <a:rPr lang="en-US" baseline="0" dirty="0" smtClean="0"/>
              <a:t> </a:t>
            </a:r>
            <a:r>
              <a:rPr lang="en-US" baseline="0" dirty="0" err="1" smtClean="0"/>
              <a:t>upp</a:t>
            </a:r>
            <a:r>
              <a:rPr lang="en-US" baseline="0" dirty="0" smtClean="0"/>
              <a:t> </a:t>
            </a:r>
            <a:r>
              <a:rPr lang="en-US" baseline="0" dirty="0" err="1" smtClean="0"/>
              <a:t>þrýsting</a:t>
            </a:r>
            <a:endParaRPr lang="en-US" dirty="0" smtClean="0"/>
          </a:p>
          <a:p>
            <a:endParaRPr lang="is-I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7</a:t>
            </a:fld>
            <a:endParaRPr lang="is-I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Bíða</a:t>
            </a:r>
            <a:r>
              <a:rPr lang="en-US" baseline="0" dirty="0" smtClean="0"/>
              <a:t> í 24 t </a:t>
            </a:r>
            <a:r>
              <a:rPr lang="en-US" baseline="0" dirty="0" err="1" smtClean="0"/>
              <a:t>til</a:t>
            </a:r>
            <a:r>
              <a:rPr lang="en-US" baseline="0" dirty="0" smtClean="0"/>
              <a:t> </a:t>
            </a:r>
            <a:r>
              <a:rPr lang="en-US" baseline="0" dirty="0" err="1" smtClean="0"/>
              <a:t>að</a:t>
            </a:r>
            <a:r>
              <a:rPr lang="en-US" baseline="0" dirty="0" smtClean="0"/>
              <a:t> </a:t>
            </a:r>
            <a:r>
              <a:rPr lang="en-US" baseline="0" dirty="0" err="1" smtClean="0"/>
              <a:t>fá</a:t>
            </a:r>
            <a:r>
              <a:rPr lang="en-US" baseline="0" dirty="0" smtClean="0"/>
              <a:t> </a:t>
            </a:r>
            <a:r>
              <a:rPr lang="en-US" baseline="0" dirty="0" err="1" smtClean="0"/>
              <a:t>upp</a:t>
            </a:r>
            <a:r>
              <a:rPr lang="en-US" baseline="0" dirty="0" smtClean="0"/>
              <a:t> </a:t>
            </a:r>
            <a:r>
              <a:rPr lang="en-US" baseline="0" dirty="0" err="1" smtClean="0"/>
              <a:t>þrýsting</a:t>
            </a:r>
            <a:endParaRPr lang="en-US" dirty="0"/>
          </a:p>
        </p:txBody>
      </p:sp>
      <p:sp>
        <p:nvSpPr>
          <p:cNvPr id="4" name="Slide Number Placeholder 3"/>
          <p:cNvSpPr>
            <a:spLocks noGrp="1"/>
          </p:cNvSpPr>
          <p:nvPr>
            <p:ph type="sldNum" sz="quarter" idx="10"/>
          </p:nvPr>
        </p:nvSpPr>
        <p:spPr/>
        <p:txBody>
          <a:bodyPr/>
          <a:lstStyle/>
          <a:p>
            <a:fld id="{FE53496B-AF86-4C2D-BB54-29C13A1673A0}" type="slidenum">
              <a:rPr lang="is-IS" smtClean="0"/>
              <a:pPr/>
              <a:t>8</a:t>
            </a:fld>
            <a:endParaRPr lang="is-I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males, the perineum may exhibit other features that help in recognition of this defect, such as a prominent midline skin bridge (known as 'bucket handle') or a </a:t>
            </a:r>
            <a:r>
              <a:rPr lang="en-US" dirty="0" err="1" smtClean="0"/>
              <a:t>subepithelial</a:t>
            </a:r>
            <a:r>
              <a:rPr lang="en-US" dirty="0" smtClean="0"/>
              <a:t> midline </a:t>
            </a:r>
            <a:r>
              <a:rPr lang="en-US" dirty="0" err="1" smtClean="0"/>
              <a:t>raphe</a:t>
            </a:r>
            <a:r>
              <a:rPr lang="en-US" dirty="0" smtClean="0"/>
              <a:t> fistula that looks like a black ribbon because it is full of </a:t>
            </a:r>
            <a:r>
              <a:rPr lang="en-US" dirty="0" err="1" smtClean="0"/>
              <a:t>meconium</a:t>
            </a:r>
            <a:r>
              <a:rPr lang="en-US" smtClean="0"/>
              <a:t>.</a:t>
            </a:r>
            <a:endParaRPr lang="is-IS"/>
          </a:p>
        </p:txBody>
      </p:sp>
      <p:sp>
        <p:nvSpPr>
          <p:cNvPr id="4" name="Slide Number Placeholder 3"/>
          <p:cNvSpPr>
            <a:spLocks noGrp="1"/>
          </p:cNvSpPr>
          <p:nvPr>
            <p:ph type="sldNum" sz="quarter" idx="10"/>
          </p:nvPr>
        </p:nvSpPr>
        <p:spPr/>
        <p:txBody>
          <a:bodyPr/>
          <a:lstStyle/>
          <a:p>
            <a:fld id="{FE53496B-AF86-4C2D-BB54-29C13A1673A0}" type="slidenum">
              <a:rPr lang="is-IS" smtClean="0"/>
              <a:pPr/>
              <a:t>12</a:t>
            </a:fld>
            <a:endParaRPr lang="is-I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825EAF94-E19C-4BAA-AC82-3D490D0615F0}" type="slidenum">
              <a:rPr lang="is-IS"/>
              <a:pPr/>
              <a:t>15</a:t>
            </a:fld>
            <a:endParaRPr lang="is-IS"/>
          </a:p>
        </p:txBody>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latin typeface="Times New Roman" pitchFamily="18" charset="0"/>
                <a:ea typeface="+mn-ea"/>
                <a:cs typeface="+mn-cs"/>
              </a:rPr>
              <a:t>There has always been a need for classifying these anomalies in order to decide the management and predict the final outcome. The earliest classification of ARM was based on the position of the terminal bowel in relation to the </a:t>
            </a:r>
            <a:r>
              <a:rPr lang="en-US" sz="1200" b="0" i="0" kern="1200" dirty="0" err="1" smtClean="0">
                <a:solidFill>
                  <a:schemeClr val="tx1"/>
                </a:solidFill>
                <a:latin typeface="Times New Roman" pitchFamily="18" charset="0"/>
                <a:ea typeface="+mn-ea"/>
                <a:cs typeface="+mn-cs"/>
              </a:rPr>
              <a:t>levator</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ani</a:t>
            </a:r>
            <a:r>
              <a:rPr lang="en-US" sz="1200" b="0" i="0" kern="1200" dirty="0" smtClean="0">
                <a:solidFill>
                  <a:schemeClr val="tx1"/>
                </a:solidFill>
                <a:latin typeface="Times New Roman" pitchFamily="18" charset="0"/>
                <a:ea typeface="+mn-ea"/>
                <a:cs typeface="+mn-cs"/>
              </a:rPr>
              <a:t> or pelvic floor.[</a:t>
            </a:r>
            <a:r>
              <a:rPr lang="en-US" sz="1200" b="0" i="0" kern="1200" dirty="0" smtClean="0">
                <a:solidFill>
                  <a:schemeClr val="tx1"/>
                </a:solidFill>
                <a:latin typeface="Times New Roman" pitchFamily="18" charset="0"/>
                <a:ea typeface="+mn-ea"/>
                <a:cs typeface="+mn-cs"/>
                <a:hlinkClick r:id="rId3"/>
              </a:rPr>
              <a:t>4</a:t>
            </a:r>
            <a:r>
              <a:rPr lang="en-US" sz="1200" b="0" i="0" kern="1200" dirty="0" smtClean="0">
                <a:solidFill>
                  <a:schemeClr val="tx1"/>
                </a:solidFill>
                <a:latin typeface="Times New Roman" pitchFamily="18" charset="0"/>
                <a:ea typeface="+mn-ea"/>
                <a:cs typeface="+mn-cs"/>
              </a:rPr>
              <a:t>] </a:t>
            </a:r>
            <a:r>
              <a:rPr lang="en-US" sz="1200" b="1" i="0" kern="1200" dirty="0" smtClean="0">
                <a:solidFill>
                  <a:schemeClr val="tx1"/>
                </a:solidFill>
                <a:latin typeface="Times New Roman" pitchFamily="18" charset="0"/>
                <a:ea typeface="+mn-ea"/>
                <a:cs typeface="+mn-cs"/>
              </a:rPr>
              <a:t>Wingspread classification </a:t>
            </a:r>
            <a:r>
              <a:rPr lang="en-US" sz="1200" b="0" i="0" kern="1200" dirty="0" smtClean="0">
                <a:solidFill>
                  <a:schemeClr val="tx1"/>
                </a:solidFill>
                <a:latin typeface="Times New Roman" pitchFamily="18" charset="0"/>
                <a:ea typeface="+mn-ea"/>
                <a:cs typeface="+mn-cs"/>
              </a:rPr>
              <a:t>was established according to the level of the arrest of rectal descent and patient's sex [</a:t>
            </a:r>
            <a:r>
              <a:rPr lang="en-US" sz="1200" b="0" i="0" kern="1200" dirty="0" smtClean="0">
                <a:solidFill>
                  <a:schemeClr val="tx1"/>
                </a:solidFill>
                <a:latin typeface="Times New Roman" pitchFamily="18" charset="0"/>
                <a:ea typeface="+mn-ea"/>
                <a:cs typeface="+mn-cs"/>
                <a:hlinkClick r:id="rId4"/>
              </a:rPr>
              <a:t>Table 1</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3"/>
              </a:rPr>
              <a:t>5</a:t>
            </a:r>
            <a:r>
              <a:rPr lang="en-US" sz="1200" b="0" i="0" kern="1200" dirty="0" smtClean="0">
                <a:solidFill>
                  <a:schemeClr val="tx1"/>
                </a:solidFill>
                <a:latin typeface="Times New Roman" pitchFamily="18" charset="0"/>
                <a:ea typeface="+mn-ea"/>
                <a:cs typeface="+mn-cs"/>
              </a:rPr>
              <a:t>] This classification was widely accepted and was used for many years. After the advent of posterior </a:t>
            </a:r>
            <a:r>
              <a:rPr lang="en-US" sz="1200" b="0" i="0" kern="1200" dirty="0" err="1" smtClean="0">
                <a:solidFill>
                  <a:schemeClr val="tx1"/>
                </a:solidFill>
                <a:latin typeface="Times New Roman" pitchFamily="18" charset="0"/>
                <a:ea typeface="+mn-ea"/>
                <a:cs typeface="+mn-cs"/>
              </a:rPr>
              <a:t>sagittal</a:t>
            </a:r>
            <a:r>
              <a:rPr lang="en-US" sz="1200" b="0" i="0" kern="1200" dirty="0" smtClean="0">
                <a:solidFill>
                  <a:schemeClr val="tx1"/>
                </a:solidFill>
                <a:latin typeface="Times New Roman" pitchFamily="18" charset="0"/>
                <a:ea typeface="+mn-ea"/>
                <a:cs typeface="+mn-cs"/>
              </a:rPr>
              <a:t> approach by </a:t>
            </a:r>
            <a:r>
              <a:rPr lang="en-US" sz="1200" b="0" i="0" kern="1200" dirty="0" err="1" smtClean="0">
                <a:solidFill>
                  <a:schemeClr val="tx1"/>
                </a:solidFill>
                <a:latin typeface="Times New Roman" pitchFamily="18" charset="0"/>
                <a:ea typeface="+mn-ea"/>
                <a:cs typeface="+mn-cs"/>
              </a:rPr>
              <a:t>Peña</a:t>
            </a:r>
            <a:r>
              <a:rPr lang="en-US" sz="1200" b="0" i="0" kern="1200" dirty="0" smtClean="0">
                <a:solidFill>
                  <a:schemeClr val="tx1"/>
                </a:solidFill>
                <a:latin typeface="Times New Roman" pitchFamily="18" charset="0"/>
                <a:ea typeface="+mn-ea"/>
                <a:cs typeface="+mn-cs"/>
              </a:rPr>
              <a:t> </a:t>
            </a:r>
            <a:r>
              <a:rPr lang="en-US" sz="1200" b="0" i="1" kern="1200" dirty="0" smtClean="0">
                <a:solidFill>
                  <a:schemeClr val="tx1"/>
                </a:solidFill>
                <a:latin typeface="Times New Roman" pitchFamily="18" charset="0"/>
                <a:ea typeface="+mn-ea"/>
                <a:cs typeface="+mn-cs"/>
              </a:rPr>
              <a:t>et al</a:t>
            </a:r>
            <a:r>
              <a:rPr lang="en-US" sz="1200" b="0" i="0" kern="1200" dirty="0" smtClean="0">
                <a:solidFill>
                  <a:schemeClr val="tx1"/>
                </a:solidFill>
                <a:latin typeface="Times New Roman" pitchFamily="18" charset="0"/>
                <a:ea typeface="+mn-ea"/>
                <a:cs typeface="+mn-cs"/>
              </a:rPr>
              <a:t>., it was realized that the site of fistula has an important bearing on the long-term outcome of these patients.[</a:t>
            </a:r>
            <a:r>
              <a:rPr lang="en-US" sz="1200" b="0" i="0" kern="1200" dirty="0" smtClean="0">
                <a:solidFill>
                  <a:schemeClr val="tx1"/>
                </a:solidFill>
                <a:latin typeface="Times New Roman" pitchFamily="18" charset="0"/>
                <a:ea typeface="+mn-ea"/>
                <a:cs typeface="+mn-cs"/>
                <a:hlinkClick r:id="rId3"/>
              </a:rPr>
              <a:t>6</a:t>
            </a:r>
            <a:r>
              <a:rPr lang="en-US" sz="1200" b="0" i="0" kern="1200" dirty="0" smtClean="0">
                <a:solidFill>
                  <a:schemeClr val="tx1"/>
                </a:solidFill>
                <a:latin typeface="Times New Roman" pitchFamily="18" charset="0"/>
                <a:ea typeface="+mn-ea"/>
                <a:cs typeface="+mn-cs"/>
              </a:rPr>
              <a:t>] </a:t>
            </a:r>
            <a:r>
              <a:rPr lang="en-US" sz="1200" b="0" i="0" u="sng" kern="1200" dirty="0" err="1" smtClean="0">
                <a:solidFill>
                  <a:schemeClr val="tx1"/>
                </a:solidFill>
                <a:latin typeface="Times New Roman" pitchFamily="18" charset="0"/>
                <a:ea typeface="+mn-ea"/>
                <a:cs typeface="+mn-cs"/>
              </a:rPr>
              <a:t>Peña</a:t>
            </a:r>
            <a:r>
              <a:rPr lang="en-US" sz="1200" b="0" i="0" u="sng" kern="1200" dirty="0" smtClean="0">
                <a:solidFill>
                  <a:schemeClr val="tx1"/>
                </a:solidFill>
                <a:latin typeface="Times New Roman" pitchFamily="18" charset="0"/>
                <a:ea typeface="+mn-ea"/>
                <a:cs typeface="+mn-cs"/>
              </a:rPr>
              <a:t> proposed a classification in 1995 based on the presence and position of the fistula as a result of his experience with the posterior </a:t>
            </a:r>
            <a:r>
              <a:rPr lang="en-US" sz="1200" b="0" i="0" u="sng" kern="1200" dirty="0" err="1" smtClean="0">
                <a:solidFill>
                  <a:schemeClr val="tx1"/>
                </a:solidFill>
                <a:latin typeface="Times New Roman" pitchFamily="18" charset="0"/>
                <a:ea typeface="+mn-ea"/>
                <a:cs typeface="+mn-cs"/>
              </a:rPr>
              <a:t>sagittal</a:t>
            </a:r>
            <a:r>
              <a:rPr lang="en-US" sz="1200" b="0" i="0" u="sng" kern="1200" dirty="0" smtClean="0">
                <a:solidFill>
                  <a:schemeClr val="tx1"/>
                </a:solidFill>
                <a:latin typeface="Times New Roman" pitchFamily="18" charset="0"/>
                <a:ea typeface="+mn-ea"/>
                <a:cs typeface="+mn-cs"/>
              </a:rPr>
              <a:t> </a:t>
            </a:r>
            <a:r>
              <a:rPr lang="en-US" sz="1200" b="0" i="0" u="sng" kern="1200" dirty="0" err="1" smtClean="0">
                <a:solidFill>
                  <a:schemeClr val="tx1"/>
                </a:solidFill>
                <a:latin typeface="Times New Roman" pitchFamily="18" charset="0"/>
                <a:ea typeface="+mn-ea"/>
                <a:cs typeface="+mn-cs"/>
              </a:rPr>
              <a:t>anorectoplasty</a:t>
            </a:r>
            <a:r>
              <a:rPr lang="en-US" sz="1200" b="0" i="0" u="sng" kern="1200" dirty="0" smtClean="0">
                <a:solidFill>
                  <a:schemeClr val="tx1"/>
                </a:solidFill>
                <a:latin typeface="Times New Roman" pitchFamily="18" charset="0"/>
                <a:ea typeface="+mn-ea"/>
                <a:cs typeface="+mn-cs"/>
              </a:rPr>
              <a:t> (PSARP) </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5"/>
              </a:rPr>
              <a:t>Table 2</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3"/>
              </a:rPr>
              <a:t>7</a:t>
            </a:r>
            <a:r>
              <a:rPr lang="en-US" sz="1200" b="0" i="0" kern="1200" dirty="0" smtClean="0">
                <a:solidFill>
                  <a:schemeClr val="tx1"/>
                </a:solidFill>
                <a:latin typeface="Times New Roman" pitchFamily="18" charset="0"/>
                <a:ea typeface="+mn-ea"/>
                <a:cs typeface="+mn-cs"/>
              </a:rPr>
              <a:t>,</a:t>
            </a:r>
            <a:r>
              <a:rPr lang="en-US" sz="1200" b="0" i="0" kern="1200" dirty="0" smtClean="0">
                <a:solidFill>
                  <a:schemeClr val="tx1"/>
                </a:solidFill>
                <a:latin typeface="Times New Roman" pitchFamily="18" charset="0"/>
                <a:ea typeface="+mn-ea"/>
                <a:cs typeface="+mn-cs"/>
                <a:hlinkClick r:id="rId3"/>
              </a:rPr>
              <a:t>8</a:t>
            </a:r>
            <a:r>
              <a:rPr lang="en-US" sz="1200" b="0" i="0" kern="1200" dirty="0" smtClean="0">
                <a:solidFill>
                  <a:schemeClr val="tx1"/>
                </a:solidFill>
                <a:latin typeface="Times New Roman" pitchFamily="18" charset="0"/>
                <a:ea typeface="+mn-ea"/>
                <a:cs typeface="+mn-cs"/>
              </a:rPr>
              <a:t>] The position of the fistula was used to determine operative management. Although PSARP soon became the operation of choice, the results of the studies comparing the long-term outcome between PSARP and other classical operations were highly variable.[</a:t>
            </a:r>
            <a:r>
              <a:rPr lang="en-US" sz="1200" b="0" i="0" kern="1200" dirty="0" smtClean="0">
                <a:solidFill>
                  <a:schemeClr val="tx1"/>
                </a:solidFill>
                <a:latin typeface="Times New Roman" pitchFamily="18" charset="0"/>
                <a:ea typeface="+mn-ea"/>
                <a:cs typeface="+mn-cs"/>
                <a:hlinkClick r:id="rId3"/>
              </a:rPr>
              <a:t>9</a:t>
            </a:r>
            <a:r>
              <a:rPr lang="en-US" sz="1200" b="0" i="0" kern="1200" dirty="0" smtClean="0">
                <a:solidFill>
                  <a:schemeClr val="tx1"/>
                </a:solidFill>
                <a:latin typeface="Times New Roman" pitchFamily="18" charset="0"/>
                <a:ea typeface="+mn-ea"/>
                <a:cs typeface="+mn-cs"/>
              </a:rPr>
              <a:t>] This was supposed to be due to the variation in the follow-up criteria used in different studies. To standardize the methodology for evaluation of outcome of patients with ARM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group came with their classification.[</a:t>
            </a:r>
            <a:r>
              <a:rPr lang="en-US" sz="1200" b="0" i="0" kern="1200" dirty="0" smtClean="0">
                <a:solidFill>
                  <a:schemeClr val="tx1"/>
                </a:solidFill>
                <a:latin typeface="Times New Roman" pitchFamily="18" charset="0"/>
                <a:ea typeface="+mn-ea"/>
                <a:cs typeface="+mn-cs"/>
                <a:hlinkClick r:id="rId3"/>
              </a:rPr>
              <a:t>10</a:t>
            </a:r>
            <a:r>
              <a:rPr lang="en-US" sz="1200" b="0" i="0" kern="1200" dirty="0" smtClean="0">
                <a:solidFill>
                  <a:schemeClr val="tx1"/>
                </a:solidFill>
                <a:latin typeface="Times New Roman" pitchFamily="18" charset="0"/>
                <a:ea typeface="+mn-ea"/>
                <a:cs typeface="+mn-cs"/>
              </a:rPr>
              <a:t>] The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classification system incorporated criteria from the Wingspread and </a:t>
            </a:r>
            <a:r>
              <a:rPr lang="en-US" sz="1200" b="0" i="0" kern="1200" dirty="0" err="1" smtClean="0">
                <a:solidFill>
                  <a:schemeClr val="tx1"/>
                </a:solidFill>
                <a:latin typeface="Times New Roman" pitchFamily="18" charset="0"/>
                <a:ea typeface="+mn-ea"/>
                <a:cs typeface="+mn-cs"/>
              </a:rPr>
              <a:t>Peña's</a:t>
            </a:r>
            <a:r>
              <a:rPr lang="en-US" sz="1200" b="0" i="0" kern="1200" dirty="0" smtClean="0">
                <a:solidFill>
                  <a:schemeClr val="tx1"/>
                </a:solidFill>
                <a:latin typeface="Times New Roman" pitchFamily="18" charset="0"/>
                <a:ea typeface="+mn-ea"/>
                <a:cs typeface="+mn-cs"/>
              </a:rPr>
              <a:t> classification. It comprised of three distinct elements: A diagnostic category, a surgical procedure category, and a category documenting functional outcome criteria [Tables </a:t>
            </a:r>
            <a:r>
              <a:rPr lang="en-US" sz="1200" b="0" i="0" u="none" strike="noStrike" kern="1200" dirty="0" smtClean="0">
                <a:solidFill>
                  <a:schemeClr val="tx1"/>
                </a:solidFill>
                <a:latin typeface="Times New Roman" pitchFamily="18" charset="0"/>
                <a:ea typeface="+mn-ea"/>
                <a:cs typeface="+mn-cs"/>
                <a:hlinkClick r:id="rId6"/>
              </a:rPr>
              <a:t>​[Tables3a</a:t>
            </a:r>
            <a:r>
              <a:rPr lang="en-US" sz="1200" b="0" i="0" kern="1200" dirty="0" smtClean="0">
                <a:solidFill>
                  <a:schemeClr val="tx1"/>
                </a:solidFill>
                <a:latin typeface="Times New Roman" pitchFamily="18" charset="0"/>
                <a:ea typeface="+mn-ea"/>
                <a:cs typeface="+mn-cs"/>
                <a:hlinkClick r:id="rId6"/>
              </a:rPr>
              <a:t>3a</a:t>
            </a:r>
            <a:r>
              <a:rPr lang="en-US" sz="1200" b="0" i="0" kern="1200" dirty="0" smtClean="0">
                <a:solidFill>
                  <a:schemeClr val="tx1"/>
                </a:solidFill>
                <a:latin typeface="Times New Roman" pitchFamily="18" charset="0"/>
                <a:ea typeface="+mn-ea"/>
                <a:cs typeface="+mn-cs"/>
              </a:rPr>
              <a:t>-</a:t>
            </a:r>
            <a:r>
              <a:rPr lang="en-US" sz="1200" b="0" i="0" u="none" strike="noStrike" kern="1200" dirty="0" smtClean="0">
                <a:solidFill>
                  <a:schemeClr val="tx1"/>
                </a:solidFill>
                <a:latin typeface="Times New Roman" pitchFamily="18" charset="0"/>
                <a:ea typeface="+mn-ea"/>
                <a:cs typeface="+mn-cs"/>
                <a:hlinkClick r:id="rId6"/>
              </a:rPr>
              <a:t>​-c].</a:t>
            </a:r>
            <a:r>
              <a:rPr lang="en-US" sz="1200" b="0" i="0" kern="1200" dirty="0" smtClean="0">
                <a:solidFill>
                  <a:schemeClr val="tx1"/>
                </a:solidFill>
                <a:latin typeface="Times New Roman" pitchFamily="18" charset="0"/>
                <a:ea typeface="+mn-ea"/>
                <a:cs typeface="+mn-cs"/>
                <a:hlinkClick r:id="rId6"/>
              </a:rPr>
              <a:t>c</a:t>
            </a:r>
            <a:r>
              <a:rPr lang="en-US" sz="1200" b="0" i="0" kern="1200" dirty="0" smtClean="0">
                <a:solidFill>
                  <a:schemeClr val="tx1"/>
                </a:solidFill>
                <a:latin typeface="Times New Roman" pitchFamily="18" charset="0"/>
                <a:ea typeface="+mn-ea"/>
                <a:cs typeface="+mn-cs"/>
              </a:rPr>
              <a:t>]. The </a:t>
            </a:r>
            <a:r>
              <a:rPr lang="en-US" sz="1200" b="0" i="0" kern="1200" dirty="0" err="1" smtClean="0">
                <a:solidFill>
                  <a:schemeClr val="tx1"/>
                </a:solidFill>
                <a:latin typeface="Times New Roman" pitchFamily="18" charset="0"/>
                <a:ea typeface="+mn-ea"/>
                <a:cs typeface="+mn-cs"/>
              </a:rPr>
              <a:t>Krickenbeck</a:t>
            </a:r>
            <a:r>
              <a:rPr lang="en-US" sz="1200" b="0" i="0" kern="1200" dirty="0" smtClean="0">
                <a:solidFill>
                  <a:schemeClr val="tx1"/>
                </a:solidFill>
                <a:latin typeface="Times New Roman" pitchFamily="18" charset="0"/>
                <a:ea typeface="+mn-ea"/>
                <a:cs typeface="+mn-cs"/>
              </a:rPr>
              <a:t> classification also gave equal emphasis to both constipation and soiling compared with previous scoring systems which hardly took constipation into account.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is-IS"/>
          </a:p>
        </p:txBody>
      </p:sp>
      <p:sp>
        <p:nvSpPr>
          <p:cNvPr id="17" name="Footer Placeholder 16"/>
          <p:cNvSpPr>
            <a:spLocks noGrp="1"/>
          </p:cNvSpPr>
          <p:nvPr>
            <p:ph type="ftr" sz="quarter" idx="11"/>
          </p:nvPr>
        </p:nvSpPr>
        <p:spPr/>
        <p:txBody>
          <a:bodyPr/>
          <a:lstStyle/>
          <a:p>
            <a:endParaRPr lang="is-I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4EB39B9-2B33-4D8F-A823-26750DBCE27A}" type="slidenum">
              <a:rPr lang="is-IS" smtClean="0"/>
              <a:pPr/>
              <a:t>‹#›</a:t>
            </a:fld>
            <a:endParaRPr lang="is-I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C6D195B7-A5B0-4907-88FC-71928872AD14}" type="slidenum">
              <a:rPr lang="is-IS" smtClean="0"/>
              <a:pPr/>
              <a:t>‹#›</a:t>
            </a:fld>
            <a:endParaRPr lang="is-I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834330E-1213-4B84-BCA3-80780969F20A}" type="slidenum">
              <a:rPr lang="is-IS" smtClean="0"/>
              <a:pPr/>
              <a:t>‹#›</a:t>
            </a:fld>
            <a:endParaRPr lang="is-I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is-IS"/>
          </a:p>
        </p:txBody>
      </p:sp>
      <p:sp>
        <p:nvSpPr>
          <p:cNvPr id="5" name="Footer Placeholder 4"/>
          <p:cNvSpPr>
            <a:spLocks noGrp="1"/>
          </p:cNvSpPr>
          <p:nvPr>
            <p:ph type="ftr" sz="quarter" idx="11"/>
          </p:nvPr>
        </p:nvSpPr>
        <p:spPr/>
        <p:txBody>
          <a:bodyPr/>
          <a:lstStyle/>
          <a:p>
            <a:endParaRPr lang="is-I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9B11F77-CD3A-4B22-AB4F-0495F58AD740}" type="slidenum">
              <a:rPr lang="ar-SA"/>
              <a:pPr/>
              <a:t>‹#›</a:t>
            </a:fld>
            <a:endParaRPr lang="is-I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a:xfrm>
            <a:off x="4361688" y="1026372"/>
            <a:ext cx="457200" cy="441325"/>
          </a:xfrm>
        </p:spPr>
        <p:txBody>
          <a:bodyPr/>
          <a:lstStyle/>
          <a:p>
            <a:fld id="{89F239FB-73DA-4E58-82BD-E0351B43657F}" type="slidenum">
              <a:rPr lang="is-IS" smtClean="0"/>
              <a:pPr/>
              <a:t>‹#›</a:t>
            </a:fld>
            <a:endParaRPr lang="is-I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is-IS"/>
          </a:p>
        </p:txBody>
      </p:sp>
      <p:sp>
        <p:nvSpPr>
          <p:cNvPr id="4" name="Date Placeholder 3"/>
          <p:cNvSpPr>
            <a:spLocks noGrp="1"/>
          </p:cNvSpPr>
          <p:nvPr>
            <p:ph type="dt" sz="half" idx="10"/>
          </p:nvPr>
        </p:nvSpPr>
        <p:spPr/>
        <p:txBody>
          <a:bodyPr/>
          <a:lstStyle/>
          <a:p>
            <a:endParaRPr lang="is-I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91DED9B-B428-4374-9A2A-24A76FB538E8}" type="slidenum">
              <a:rPr lang="is-IS" smtClean="0"/>
              <a:pPr/>
              <a:t>‹#›</a:t>
            </a:fld>
            <a:endParaRPr lang="is-I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030FC9BB-2D41-4A35-9F8E-8D007FA8DB8C}" type="slidenum">
              <a:rPr lang="is-IS" smtClean="0"/>
              <a:pPr/>
              <a:t>‹#›</a:t>
            </a:fld>
            <a:endParaRPr lang="is-I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is-IS"/>
          </a:p>
        </p:txBody>
      </p:sp>
      <p:sp>
        <p:nvSpPr>
          <p:cNvPr id="8" name="Footer Placeholder 7"/>
          <p:cNvSpPr>
            <a:spLocks noGrp="1"/>
          </p:cNvSpPr>
          <p:nvPr>
            <p:ph type="ftr" sz="quarter" idx="11"/>
          </p:nvPr>
        </p:nvSpPr>
        <p:spPr>
          <a:xfrm>
            <a:off x="304800" y="6409944"/>
            <a:ext cx="3581400" cy="365760"/>
          </a:xfrm>
        </p:spPr>
        <p:txBody>
          <a:bodyPr/>
          <a:lstStyle/>
          <a:p>
            <a:endParaRPr lang="is-I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10D6DF4-0618-4AC7-9008-81EDA504B3E3}" type="slidenum">
              <a:rPr lang="is-IS" smtClean="0"/>
              <a:pPr/>
              <a:t>‹#›</a:t>
            </a:fld>
            <a:endParaRPr lang="is-I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a:xfrm>
            <a:off x="4343400" y="1036020"/>
            <a:ext cx="457200" cy="441325"/>
          </a:xfrm>
        </p:spPr>
        <p:txBody>
          <a:bodyPr/>
          <a:lstStyle/>
          <a:p>
            <a:fld id="{DE32557D-48E1-4D8D-8467-5884F369BAF6}" type="slidenum">
              <a:rPr lang="is-IS" smtClean="0"/>
              <a:pPr/>
              <a:t>‹#›</a:t>
            </a:fld>
            <a:endParaRPr lang="is-I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C0AA4FC-7C1C-4329-8D01-82A1ADA5475F}" type="slidenum">
              <a:rPr lang="is-IS" smtClean="0"/>
              <a:pPr/>
              <a:t>‹#›</a:t>
            </a:fld>
            <a:endParaRPr lang="is-I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9945CA8-21BA-4911-9DBC-57DD7238CBBA}" type="slidenum">
              <a:rPr lang="is-IS" smtClean="0"/>
              <a:pPr/>
              <a:t>‹#›</a:t>
            </a:fld>
            <a:endParaRPr lang="is-I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endParaRPr lang="is-IS"/>
          </a:p>
        </p:txBody>
      </p:sp>
      <p:sp>
        <p:nvSpPr>
          <p:cNvPr id="6" name="Footer Placeholder 5"/>
          <p:cNvSpPr>
            <a:spLocks noGrp="1"/>
          </p:cNvSpPr>
          <p:nvPr>
            <p:ph type="ftr" sz="quarter" idx="11"/>
          </p:nvPr>
        </p:nvSpPr>
        <p:spPr>
          <a:xfrm>
            <a:off x="301752" y="6410848"/>
            <a:ext cx="3383280" cy="365760"/>
          </a:xfrm>
        </p:spPr>
        <p:txBody>
          <a:bodyPr/>
          <a:lstStyle/>
          <a:p>
            <a:endParaRPr lang="is-I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C6610FE7-0073-4AD9-8A1C-B3760939AE35}" type="slidenum">
              <a:rPr lang="is-IS" smtClean="0"/>
              <a:pPr/>
              <a:t>‹#›</a:t>
            </a:fld>
            <a:endParaRPr lang="is-I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endParaRPr lang="is-IS"/>
          </a:p>
        </p:txBody>
      </p:sp>
      <p:sp>
        <p:nvSpPr>
          <p:cNvPr id="6" name="Footer Placeholder 5"/>
          <p:cNvSpPr>
            <a:spLocks noGrp="1"/>
          </p:cNvSpPr>
          <p:nvPr>
            <p:ph type="ftr" sz="quarter" idx="11"/>
          </p:nvPr>
        </p:nvSpPr>
        <p:spPr>
          <a:xfrm>
            <a:off x="301752" y="6410848"/>
            <a:ext cx="3584448" cy="365760"/>
          </a:xfrm>
        </p:spPr>
        <p:txBody>
          <a:bodyPr/>
          <a:lstStyle/>
          <a:p>
            <a:endParaRPr lang="is-I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is-I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is-I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5B23648-C16B-45DA-BC7A-21713ACAC5FF}" type="slidenum">
              <a:rPr lang="is-IS" smtClean="0"/>
              <a:pPr/>
              <a:t>‹#›</a:t>
            </a:fld>
            <a:endParaRPr lang="is-I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hyperlink" Target="http://www.emedicine.com/cgi-bin/foxweb.exe/makezoom@/em/makezoom?picture=\websites\emedicine\ped\images\Large\2264ped2924-28.jpg&amp;template=izoom2" TargetMode="External"/><Relationship Id="rId2" Type="http://schemas.openxmlformats.org/officeDocument/2006/relationships/hyperlink" Target="http://www.emedicine.com/cgi-bin/foxweb.exe/makezoom@/em/makezoom?picture=\websites\emedicine\ped\images\Large\2265ped2924-29.jpg&amp;template=izoom2" TargetMode="Externa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pedsurg.ucsf.edu/media/2506635/imperforate-anus-front.gi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is-IS" dirty="0" smtClean="0"/>
              <a:t>Orri Þór Ormarsson</a:t>
            </a:r>
          </a:p>
          <a:p>
            <a:r>
              <a:rPr lang="is-IS" smtClean="0"/>
              <a:t>Barnaskurðlæknir</a:t>
            </a:r>
            <a:endParaRPr lang="is-IS" dirty="0" smtClean="0"/>
          </a:p>
        </p:txBody>
      </p:sp>
      <p:sp>
        <p:nvSpPr>
          <p:cNvPr id="2" name="Title 1"/>
          <p:cNvSpPr>
            <a:spLocks noGrp="1"/>
          </p:cNvSpPr>
          <p:nvPr>
            <p:ph type="ctrTitle"/>
          </p:nvPr>
        </p:nvSpPr>
        <p:spPr/>
        <p:txBody>
          <a:bodyPr/>
          <a:lstStyle/>
          <a:p>
            <a:r>
              <a:rPr lang="is-IS" dirty="0" err="1" smtClean="0"/>
              <a:t>Anorectal</a:t>
            </a:r>
            <a:r>
              <a:rPr lang="is-IS" dirty="0" smtClean="0"/>
              <a:t> </a:t>
            </a:r>
            <a:r>
              <a:rPr lang="is-IS" dirty="0" err="1" smtClean="0"/>
              <a:t>malformations</a:t>
            </a:r>
            <a:r>
              <a:rPr lang="is-IS" dirty="0" smtClean="0"/>
              <a:t/>
            </a:r>
            <a:br>
              <a:rPr lang="is-IS" dirty="0" smtClean="0"/>
            </a:br>
            <a:r>
              <a:rPr lang="is-IS" dirty="0" smtClean="0"/>
              <a:t>(</a:t>
            </a:r>
            <a:r>
              <a:rPr lang="is-IS" dirty="0" err="1" smtClean="0"/>
              <a:t>Imperforate</a:t>
            </a:r>
            <a:r>
              <a:rPr lang="is-IS" dirty="0" smtClean="0"/>
              <a:t> </a:t>
            </a:r>
            <a:r>
              <a:rPr lang="is-IS" dirty="0" err="1" smtClean="0"/>
              <a:t>anus</a:t>
            </a:r>
            <a:r>
              <a:rPr lang="is-IS" dirty="0" smtClean="0"/>
              <a:t>)</a:t>
            </a:r>
            <a:endParaRPr lang="is-I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187624" y="228600"/>
            <a:ext cx="6624736"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1143000" y="914400"/>
            <a:ext cx="6934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err="1" smtClean="0"/>
              <a:t>Bucket</a:t>
            </a:r>
            <a:r>
              <a:rPr lang="is-IS" dirty="0" smtClean="0"/>
              <a:t> </a:t>
            </a:r>
            <a:r>
              <a:rPr lang="is-IS" dirty="0" err="1" smtClean="0"/>
              <a:t>handle</a:t>
            </a:r>
            <a:endParaRPr lang="is-IS" dirty="0"/>
          </a:p>
        </p:txBody>
      </p:sp>
      <p:pic>
        <p:nvPicPr>
          <p:cNvPr id="119810" name="Picture 2" descr="\\lsh.is\gogn\Notendur\orriorm\My Documents\My Pictures\Bucle handle.jpg"/>
          <p:cNvPicPr>
            <a:picLocks noGrp="1" noChangeAspect="1" noChangeArrowheads="1"/>
          </p:cNvPicPr>
          <p:nvPr>
            <p:ph sz="quarter" idx="1"/>
          </p:nvPr>
        </p:nvPicPr>
        <p:blipFill>
          <a:blip r:embed="rId3" cstate="print"/>
          <a:stretch>
            <a:fillRect/>
          </a:stretch>
        </p:blipFill>
        <p:spPr bwMode="auto">
          <a:xfrm>
            <a:off x="2233388" y="1527175"/>
            <a:ext cx="4640712" cy="4572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err="1" smtClean="0"/>
              <a:t>Vestibular</a:t>
            </a:r>
            <a:r>
              <a:rPr lang="is-IS" dirty="0" smtClean="0"/>
              <a:t> </a:t>
            </a:r>
            <a:r>
              <a:rPr lang="is-IS" dirty="0" err="1" smtClean="0"/>
              <a:t>fistula</a:t>
            </a:r>
            <a:endParaRPr lang="is-IS" dirty="0"/>
          </a:p>
        </p:txBody>
      </p:sp>
      <p:pic>
        <p:nvPicPr>
          <p:cNvPr id="5" name="Picture 8"/>
          <p:cNvPicPr>
            <a:picLocks noGrp="1" noChangeAspect="1" noChangeArrowheads="1"/>
          </p:cNvPicPr>
          <p:nvPr>
            <p:ph sz="quarter" idx="1"/>
          </p:nvPr>
        </p:nvPicPr>
        <p:blipFill>
          <a:blip r:embed="rId2" cstate="print"/>
          <a:stretch>
            <a:fillRect/>
          </a:stretch>
        </p:blipFill>
        <p:spPr bwMode="auto">
          <a:xfrm>
            <a:off x="2411760" y="1787524"/>
            <a:ext cx="4392488" cy="43057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Algengustu tegundir galla</a:t>
            </a:r>
            <a:endParaRPr lang="is-IS" dirty="0"/>
          </a:p>
        </p:txBody>
      </p:sp>
      <p:sp>
        <p:nvSpPr>
          <p:cNvPr id="3" name="Content Placeholder 2"/>
          <p:cNvSpPr>
            <a:spLocks noGrp="1"/>
          </p:cNvSpPr>
          <p:nvPr>
            <p:ph sz="quarter" idx="1"/>
          </p:nvPr>
        </p:nvSpPr>
        <p:spPr/>
        <p:txBody>
          <a:bodyPr>
            <a:normAutofit/>
          </a:bodyPr>
          <a:lstStyle/>
          <a:p>
            <a:pPr>
              <a:buNone/>
            </a:pPr>
            <a:r>
              <a:rPr lang="is-IS" dirty="0" smtClean="0"/>
              <a:t>    Oft talað um háa og lága galla eftir staðsetningu fistils</a:t>
            </a:r>
          </a:p>
          <a:p>
            <a:r>
              <a:rPr lang="is-IS" dirty="0" smtClean="0"/>
              <a:t>  Háir gallar</a:t>
            </a:r>
          </a:p>
          <a:p>
            <a:pPr>
              <a:buNone/>
            </a:pPr>
            <a:r>
              <a:rPr lang="is-IS" dirty="0" smtClean="0"/>
              <a:t>       strákar: </a:t>
            </a:r>
            <a:r>
              <a:rPr lang="is-IS" dirty="0" err="1" smtClean="0"/>
              <a:t>recto-</a:t>
            </a:r>
            <a:r>
              <a:rPr lang="is-IS" u="sng" dirty="0" err="1" smtClean="0"/>
              <a:t>urethra</a:t>
            </a:r>
            <a:r>
              <a:rPr lang="is-IS" dirty="0" err="1" smtClean="0"/>
              <a:t>l</a:t>
            </a:r>
            <a:r>
              <a:rPr lang="is-IS" dirty="0" smtClean="0"/>
              <a:t> </a:t>
            </a:r>
            <a:r>
              <a:rPr lang="is-IS" dirty="0" err="1" smtClean="0"/>
              <a:t>fistula</a:t>
            </a:r>
            <a:endParaRPr lang="is-IS" dirty="0" smtClean="0"/>
          </a:p>
          <a:p>
            <a:pPr>
              <a:buNone/>
            </a:pPr>
            <a:r>
              <a:rPr lang="is-IS" dirty="0" smtClean="0"/>
              <a:t>       stelpur: </a:t>
            </a:r>
            <a:r>
              <a:rPr lang="is-IS" dirty="0" err="1" smtClean="0"/>
              <a:t>recto-</a:t>
            </a:r>
            <a:r>
              <a:rPr lang="is-IS" u="sng" dirty="0" err="1" smtClean="0"/>
              <a:t>vaginal</a:t>
            </a:r>
            <a:r>
              <a:rPr lang="is-IS" dirty="0" smtClean="0"/>
              <a:t> </a:t>
            </a:r>
            <a:r>
              <a:rPr lang="is-IS" dirty="0" err="1" smtClean="0"/>
              <a:t>fistula</a:t>
            </a:r>
            <a:endParaRPr lang="is-IS" dirty="0" smtClean="0"/>
          </a:p>
          <a:p>
            <a:r>
              <a:rPr lang="is-IS" dirty="0" smtClean="0"/>
              <a:t>Lágir gallar</a:t>
            </a:r>
          </a:p>
          <a:p>
            <a:pPr>
              <a:buNone/>
            </a:pPr>
            <a:r>
              <a:rPr lang="is-IS" dirty="0" smtClean="0"/>
              <a:t>       strákar: </a:t>
            </a:r>
            <a:r>
              <a:rPr lang="is-IS" dirty="0" err="1" smtClean="0"/>
              <a:t>recto-</a:t>
            </a:r>
            <a:r>
              <a:rPr lang="is-IS" u="sng" dirty="0" err="1" smtClean="0"/>
              <a:t>perineal</a:t>
            </a:r>
            <a:r>
              <a:rPr lang="is-IS" dirty="0" smtClean="0"/>
              <a:t> </a:t>
            </a:r>
            <a:r>
              <a:rPr lang="is-IS" dirty="0" err="1" smtClean="0"/>
              <a:t>fistula</a:t>
            </a:r>
            <a:r>
              <a:rPr lang="is-IS" dirty="0" smtClean="0"/>
              <a:t> </a:t>
            </a:r>
          </a:p>
          <a:p>
            <a:pPr>
              <a:buNone/>
            </a:pPr>
            <a:r>
              <a:rPr lang="is-IS" dirty="0" smtClean="0"/>
              <a:t>       stelpur: </a:t>
            </a:r>
            <a:r>
              <a:rPr lang="is-IS" dirty="0" err="1" smtClean="0"/>
              <a:t>recto-</a:t>
            </a:r>
            <a:r>
              <a:rPr lang="is-IS" u="sng" dirty="0" err="1" smtClean="0"/>
              <a:t>vestibular</a:t>
            </a:r>
            <a:r>
              <a:rPr lang="is-IS" dirty="0" smtClean="0"/>
              <a:t> </a:t>
            </a:r>
            <a:r>
              <a:rPr lang="is-IS" dirty="0" err="1" smtClean="0"/>
              <a:t>fistula</a:t>
            </a:r>
            <a:endParaRPr lang="is-IS" dirty="0" smtClean="0"/>
          </a:p>
          <a:p>
            <a:endParaRPr lang="is-I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p:txBody>
          <a:bodyPr>
            <a:normAutofit fontScale="90000"/>
          </a:bodyPr>
          <a:lstStyle/>
          <a:p>
            <a:r>
              <a:rPr lang="is-IS" sz="4800" dirty="0"/>
              <a:t>Flokkun</a:t>
            </a:r>
          </a:p>
        </p:txBody>
      </p:sp>
      <p:sp>
        <p:nvSpPr>
          <p:cNvPr id="40962" name="Rectangle 2"/>
          <p:cNvSpPr>
            <a:spLocks noGrp="1" noChangeArrowheads="1"/>
          </p:cNvSpPr>
          <p:nvPr>
            <p:ph sz="quarter" idx="1"/>
          </p:nvPr>
        </p:nvSpPr>
        <p:spPr>
          <a:xfrm>
            <a:off x="685800" y="2132856"/>
            <a:ext cx="7772400" cy="3960440"/>
          </a:xfrm>
        </p:spPr>
        <p:txBody>
          <a:bodyPr/>
          <a:lstStyle/>
          <a:p>
            <a:pPr>
              <a:spcBef>
                <a:spcPct val="25000"/>
              </a:spcBef>
              <a:spcAft>
                <a:spcPct val="10000"/>
              </a:spcAft>
            </a:pPr>
            <a:r>
              <a:rPr lang="is-IS" dirty="0" err="1" smtClean="0"/>
              <a:t>Anomaliurnar</a:t>
            </a:r>
            <a:r>
              <a:rPr lang="is-IS" dirty="0" smtClean="0"/>
              <a:t> </a:t>
            </a:r>
            <a:r>
              <a:rPr lang="is-IS" dirty="0"/>
              <a:t>eru margvíslegar </a:t>
            </a:r>
            <a:endParaRPr lang="is-IS" dirty="0" smtClean="0"/>
          </a:p>
          <a:p>
            <a:pPr>
              <a:spcBef>
                <a:spcPct val="25000"/>
              </a:spcBef>
              <a:spcAft>
                <a:spcPct val="10000"/>
              </a:spcAft>
            </a:pPr>
            <a:r>
              <a:rPr lang="is-IS" dirty="0" smtClean="0"/>
              <a:t>Mörg </a:t>
            </a:r>
            <a:r>
              <a:rPr lang="is-IS" dirty="0"/>
              <a:t>flokkunarkerfi verið í notkun.  </a:t>
            </a:r>
          </a:p>
          <a:p>
            <a:pPr>
              <a:spcBef>
                <a:spcPct val="25000"/>
              </a:spcBef>
              <a:spcAft>
                <a:spcPct val="10000"/>
              </a:spcAft>
            </a:pPr>
            <a:r>
              <a:rPr lang="is-IS" dirty="0" smtClean="0"/>
              <a:t>Nýjasta </a:t>
            </a:r>
            <a:r>
              <a:rPr lang="is-IS" dirty="0"/>
              <a:t>kerfið flokkar sjúklingana eftir kyni og hvort </a:t>
            </a:r>
            <a:r>
              <a:rPr lang="is-IS" dirty="0" err="1" smtClean="0"/>
              <a:t>colostomia</a:t>
            </a:r>
            <a:r>
              <a:rPr lang="is-IS" dirty="0" smtClean="0"/>
              <a:t> </a:t>
            </a:r>
            <a:r>
              <a:rPr lang="is-IS" dirty="0"/>
              <a:t>er ráðleg eða ekki</a:t>
            </a:r>
            <a:r>
              <a:rPr lang="is-IS" dirty="0">
                <a:solidFill>
                  <a:schemeClr val="tx1"/>
                </a:solidFill>
              </a:rPr>
              <a:t>.	 </a:t>
            </a:r>
          </a:p>
          <a:p>
            <a:pPr lvl="1">
              <a:spcBef>
                <a:spcPct val="25000"/>
              </a:spcBef>
              <a:spcAft>
                <a:spcPct val="10000"/>
              </a:spcAft>
            </a:pPr>
            <a:r>
              <a:rPr lang="is-IS" dirty="0" smtClean="0">
                <a:solidFill>
                  <a:schemeClr val="tx1"/>
                </a:solidFill>
              </a:rPr>
              <a:t>Greinir einnig á </a:t>
            </a:r>
            <a:r>
              <a:rPr lang="is-IS" dirty="0">
                <a:solidFill>
                  <a:schemeClr val="tx1"/>
                </a:solidFill>
              </a:rPr>
              <a:t>milli hvar fistillinn er </a:t>
            </a:r>
            <a:r>
              <a:rPr lang="is-IS" dirty="0" smtClean="0">
                <a:solidFill>
                  <a:schemeClr val="tx1"/>
                </a:solidFill>
              </a:rPr>
              <a:t>en það </a:t>
            </a:r>
            <a:r>
              <a:rPr lang="is-IS" dirty="0">
                <a:solidFill>
                  <a:schemeClr val="tx1"/>
                </a:solidFill>
              </a:rPr>
              <a:t>hefur </a:t>
            </a:r>
            <a:r>
              <a:rPr lang="is-IS" dirty="0" smtClean="0">
                <a:solidFill>
                  <a:schemeClr val="tx1"/>
                </a:solidFill>
              </a:rPr>
              <a:t>mestu </a:t>
            </a:r>
            <a:r>
              <a:rPr lang="is-IS" dirty="0">
                <a:solidFill>
                  <a:schemeClr val="tx1"/>
                </a:solidFill>
              </a:rPr>
              <a:t>áhrif á horfurnar. </a:t>
            </a:r>
          </a:p>
          <a:p>
            <a:pPr>
              <a:lnSpc>
                <a:spcPct val="110000"/>
              </a:lnSpc>
            </a:pPr>
            <a:endParaRPr lang="is-IS" dirty="0"/>
          </a:p>
          <a:p>
            <a:endParaRPr lang="is-I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57200"/>
            <a:ext cx="7924800" cy="1365920"/>
          </a:xfrm>
        </p:spPr>
        <p:txBody>
          <a:bodyPr/>
          <a:lstStyle/>
          <a:p>
            <a:r>
              <a:rPr lang="is-IS" sz="3600" dirty="0"/>
              <a:t>Flokkun</a:t>
            </a:r>
            <a:r>
              <a:rPr lang="is-IS" sz="5400" dirty="0"/>
              <a:t> </a:t>
            </a:r>
            <a:r>
              <a:rPr lang="is-IS" sz="2400" dirty="0"/>
              <a:t>(</a:t>
            </a:r>
            <a:r>
              <a:rPr lang="is-IS" sz="2400" dirty="0" err="1"/>
              <a:t>Wingspread</a:t>
            </a:r>
            <a:r>
              <a:rPr lang="is-IS" sz="2400" dirty="0"/>
              <a:t> </a:t>
            </a:r>
            <a:r>
              <a:rPr lang="is-IS" sz="2400" dirty="0" err="1"/>
              <a:t>Classification</a:t>
            </a:r>
            <a:r>
              <a:rPr lang="is-IS" sz="2400" dirty="0"/>
              <a:t> 1984)</a:t>
            </a:r>
            <a:endParaRPr lang="is-IS" sz="5400" dirty="0"/>
          </a:p>
        </p:txBody>
      </p:sp>
      <p:sp>
        <p:nvSpPr>
          <p:cNvPr id="76803" name="Rectangle 3"/>
          <p:cNvSpPr>
            <a:spLocks noGrp="1" noChangeArrowheads="1"/>
          </p:cNvSpPr>
          <p:nvPr>
            <p:ph sz="quarter" idx="1"/>
          </p:nvPr>
        </p:nvSpPr>
        <p:spPr>
          <a:xfrm>
            <a:off x="685800" y="990600"/>
            <a:ext cx="8229600" cy="5534744"/>
          </a:xfrm>
        </p:spPr>
        <p:txBody>
          <a:bodyPr/>
          <a:lstStyle/>
          <a:p>
            <a:pPr>
              <a:lnSpc>
                <a:spcPct val="70000"/>
              </a:lnSpc>
              <a:spcBef>
                <a:spcPct val="15000"/>
              </a:spcBef>
              <a:buNone/>
            </a:pPr>
            <a:r>
              <a:rPr lang="is-IS" sz="2400" b="1" u="sng" dirty="0" err="1" smtClean="0"/>
              <a:t>Female</a:t>
            </a:r>
            <a:endParaRPr lang="is-IS" sz="2400" b="1" u="sng" dirty="0"/>
          </a:p>
          <a:p>
            <a:pPr>
              <a:lnSpc>
                <a:spcPct val="70000"/>
              </a:lnSpc>
              <a:spcBef>
                <a:spcPct val="15000"/>
              </a:spcBef>
              <a:buFontTx/>
              <a:buNone/>
            </a:pPr>
            <a:r>
              <a:rPr lang="is-IS" sz="2000" b="1" dirty="0"/>
              <a:t>	  </a:t>
            </a:r>
            <a:endParaRPr lang="is-IS" sz="2000" b="1" dirty="0" smtClean="0"/>
          </a:p>
          <a:p>
            <a:pPr>
              <a:lnSpc>
                <a:spcPct val="70000"/>
              </a:lnSpc>
              <a:spcBef>
                <a:spcPct val="15000"/>
              </a:spcBef>
              <a:buFontTx/>
              <a:buNone/>
            </a:pPr>
            <a:r>
              <a:rPr lang="is-IS" sz="2400" b="1" dirty="0" smtClean="0"/>
              <a:t>      </a:t>
            </a:r>
            <a:r>
              <a:rPr lang="is-IS" sz="2400" b="1" dirty="0" err="1" smtClean="0"/>
              <a:t>High</a:t>
            </a:r>
            <a:endParaRPr lang="is-IS" sz="2400" b="1" dirty="0"/>
          </a:p>
          <a:p>
            <a:pPr lvl="1">
              <a:lnSpc>
                <a:spcPct val="70000"/>
              </a:lnSpc>
              <a:spcBef>
                <a:spcPct val="15000"/>
              </a:spcBef>
            </a:pPr>
            <a:r>
              <a:rPr lang="is-IS" sz="2000" dirty="0" err="1">
                <a:solidFill>
                  <a:schemeClr val="tx1"/>
                </a:solidFill>
              </a:rPr>
              <a:t>Anorectal</a:t>
            </a:r>
            <a:r>
              <a:rPr lang="is-IS" sz="2000" dirty="0">
                <a:solidFill>
                  <a:schemeClr val="tx1"/>
                </a:solidFill>
              </a:rPr>
              <a:t> </a:t>
            </a:r>
            <a:r>
              <a:rPr lang="is-IS" sz="2000" dirty="0" err="1">
                <a:solidFill>
                  <a:schemeClr val="tx1"/>
                </a:solidFill>
              </a:rPr>
              <a:t>agenesis</a:t>
            </a:r>
            <a:endParaRPr lang="is-IS" sz="2000" dirty="0">
              <a:solidFill>
                <a:schemeClr val="tx1"/>
              </a:solidFill>
            </a:endParaRPr>
          </a:p>
          <a:p>
            <a:pPr marL="1162050" lvl="2">
              <a:lnSpc>
                <a:spcPct val="70000"/>
              </a:lnSpc>
              <a:spcBef>
                <a:spcPct val="15000"/>
              </a:spcBef>
            </a:pPr>
            <a:r>
              <a:rPr lang="is-IS" sz="1800" dirty="0" err="1"/>
              <a:t>With</a:t>
            </a:r>
            <a:r>
              <a:rPr lang="is-IS" sz="1800" dirty="0"/>
              <a:t> </a:t>
            </a:r>
            <a:r>
              <a:rPr lang="is-IS" sz="1800" dirty="0" err="1"/>
              <a:t>rectovaginal</a:t>
            </a:r>
            <a:r>
              <a:rPr lang="is-IS" sz="1800" dirty="0"/>
              <a:t> </a:t>
            </a:r>
            <a:r>
              <a:rPr lang="is-IS" sz="1800" dirty="0" err="1"/>
              <a:t>fistula</a:t>
            </a:r>
            <a:endParaRPr lang="is-IS" sz="1800" dirty="0"/>
          </a:p>
          <a:p>
            <a:pPr marL="1162050" lvl="2">
              <a:lnSpc>
                <a:spcPct val="70000"/>
              </a:lnSpc>
              <a:spcBef>
                <a:spcPct val="15000"/>
              </a:spcBef>
            </a:pPr>
            <a:r>
              <a:rPr lang="is-IS" sz="1800" dirty="0" err="1"/>
              <a:t>Without</a:t>
            </a:r>
            <a:r>
              <a:rPr lang="is-IS" sz="1800" dirty="0"/>
              <a:t> </a:t>
            </a:r>
            <a:r>
              <a:rPr lang="is-IS" sz="1800" dirty="0" err="1"/>
              <a:t>fistula</a:t>
            </a:r>
            <a:endParaRPr lang="is-IS" sz="1800" dirty="0"/>
          </a:p>
          <a:p>
            <a:pPr lvl="1">
              <a:lnSpc>
                <a:spcPct val="70000"/>
              </a:lnSpc>
              <a:spcBef>
                <a:spcPct val="15000"/>
              </a:spcBef>
            </a:pPr>
            <a:r>
              <a:rPr lang="is-IS" sz="2000" dirty="0" err="1">
                <a:solidFill>
                  <a:schemeClr val="tx1"/>
                </a:solidFill>
              </a:rPr>
              <a:t>Rectal</a:t>
            </a:r>
            <a:r>
              <a:rPr lang="is-IS" sz="2000" dirty="0">
                <a:solidFill>
                  <a:schemeClr val="tx1"/>
                </a:solidFill>
              </a:rPr>
              <a:t> </a:t>
            </a:r>
            <a:r>
              <a:rPr lang="is-IS" sz="2000" dirty="0" err="1">
                <a:solidFill>
                  <a:schemeClr val="tx1"/>
                </a:solidFill>
              </a:rPr>
              <a:t>atresia</a:t>
            </a:r>
            <a:endParaRPr lang="is-IS" sz="2000" dirty="0">
              <a:solidFill>
                <a:schemeClr val="tx1"/>
              </a:solidFill>
            </a:endParaRPr>
          </a:p>
          <a:p>
            <a:pPr lvl="1">
              <a:lnSpc>
                <a:spcPct val="70000"/>
              </a:lnSpc>
              <a:spcBef>
                <a:spcPct val="15000"/>
              </a:spcBef>
            </a:pPr>
            <a:endParaRPr lang="is-IS" sz="2000" dirty="0"/>
          </a:p>
          <a:p>
            <a:pPr>
              <a:lnSpc>
                <a:spcPct val="70000"/>
              </a:lnSpc>
              <a:spcBef>
                <a:spcPct val="15000"/>
              </a:spcBef>
              <a:buFontTx/>
              <a:buNone/>
            </a:pPr>
            <a:r>
              <a:rPr lang="is-IS" sz="2400" dirty="0"/>
              <a:t>	 </a:t>
            </a:r>
            <a:r>
              <a:rPr lang="is-IS" sz="2400" b="1" dirty="0"/>
              <a:t> </a:t>
            </a:r>
            <a:r>
              <a:rPr lang="is-IS" sz="2400" b="1" dirty="0" err="1"/>
              <a:t>Intermediate</a:t>
            </a:r>
            <a:endParaRPr lang="is-IS" sz="2400" b="1" dirty="0"/>
          </a:p>
          <a:p>
            <a:pPr lvl="1">
              <a:lnSpc>
                <a:spcPct val="70000"/>
              </a:lnSpc>
              <a:spcBef>
                <a:spcPct val="15000"/>
              </a:spcBef>
            </a:pPr>
            <a:r>
              <a:rPr lang="is-IS" sz="2000" dirty="0" err="1">
                <a:solidFill>
                  <a:schemeClr val="tx1"/>
                </a:solidFill>
              </a:rPr>
              <a:t>Rectovestibular</a:t>
            </a:r>
            <a:r>
              <a:rPr lang="is-IS" sz="2000" dirty="0">
                <a:solidFill>
                  <a:schemeClr val="tx1"/>
                </a:solidFill>
              </a:rPr>
              <a:t> </a:t>
            </a:r>
            <a:r>
              <a:rPr lang="is-IS" sz="2000" dirty="0" err="1">
                <a:solidFill>
                  <a:schemeClr val="tx1"/>
                </a:solidFill>
              </a:rPr>
              <a:t>fistula</a:t>
            </a:r>
            <a:endParaRPr lang="is-IS" sz="2000" dirty="0">
              <a:solidFill>
                <a:schemeClr val="tx1"/>
              </a:solidFill>
            </a:endParaRPr>
          </a:p>
          <a:p>
            <a:pPr lvl="1">
              <a:lnSpc>
                <a:spcPct val="70000"/>
              </a:lnSpc>
              <a:spcBef>
                <a:spcPct val="15000"/>
              </a:spcBef>
            </a:pPr>
            <a:r>
              <a:rPr lang="is-IS" sz="2000" dirty="0" err="1">
                <a:solidFill>
                  <a:schemeClr val="tx1"/>
                </a:solidFill>
              </a:rPr>
              <a:t>Rectovaginal</a:t>
            </a:r>
            <a:r>
              <a:rPr lang="is-IS" sz="2000" dirty="0">
                <a:solidFill>
                  <a:schemeClr val="tx1"/>
                </a:solidFill>
              </a:rPr>
              <a:t> </a:t>
            </a:r>
            <a:r>
              <a:rPr lang="is-IS" sz="2000" dirty="0" err="1">
                <a:solidFill>
                  <a:schemeClr val="tx1"/>
                </a:solidFill>
              </a:rPr>
              <a:t>fistula</a:t>
            </a:r>
            <a:endParaRPr lang="is-IS" sz="2000" dirty="0">
              <a:solidFill>
                <a:schemeClr val="tx1"/>
              </a:solidFill>
            </a:endParaRPr>
          </a:p>
          <a:p>
            <a:pPr lvl="1">
              <a:lnSpc>
                <a:spcPct val="70000"/>
              </a:lnSpc>
              <a:spcBef>
                <a:spcPct val="15000"/>
              </a:spcBef>
            </a:pPr>
            <a:r>
              <a:rPr lang="is-IS" sz="2000" dirty="0" err="1">
                <a:solidFill>
                  <a:schemeClr val="tx1"/>
                </a:solidFill>
              </a:rPr>
              <a:t>Anal</a:t>
            </a:r>
            <a:r>
              <a:rPr lang="is-IS" sz="2000" dirty="0">
                <a:solidFill>
                  <a:schemeClr val="tx1"/>
                </a:solidFill>
              </a:rPr>
              <a:t> </a:t>
            </a:r>
            <a:r>
              <a:rPr lang="is-IS" sz="2000" dirty="0" err="1">
                <a:solidFill>
                  <a:schemeClr val="tx1"/>
                </a:solidFill>
              </a:rPr>
              <a:t>agenesis</a:t>
            </a:r>
            <a:r>
              <a:rPr lang="is-IS" sz="2000" dirty="0">
                <a:solidFill>
                  <a:schemeClr val="tx1"/>
                </a:solidFill>
              </a:rPr>
              <a:t> </a:t>
            </a:r>
            <a:r>
              <a:rPr lang="is-IS" sz="2000" dirty="0" err="1">
                <a:solidFill>
                  <a:schemeClr val="tx1"/>
                </a:solidFill>
              </a:rPr>
              <a:t>without</a:t>
            </a:r>
            <a:r>
              <a:rPr lang="is-IS" sz="2000" dirty="0">
                <a:solidFill>
                  <a:schemeClr val="tx1"/>
                </a:solidFill>
              </a:rPr>
              <a:t> </a:t>
            </a:r>
            <a:r>
              <a:rPr lang="is-IS" sz="2000" dirty="0" err="1">
                <a:solidFill>
                  <a:schemeClr val="tx1"/>
                </a:solidFill>
              </a:rPr>
              <a:t>fistula</a:t>
            </a:r>
            <a:endParaRPr lang="is-IS" sz="2000" dirty="0">
              <a:solidFill>
                <a:schemeClr val="tx1"/>
              </a:solidFill>
            </a:endParaRPr>
          </a:p>
          <a:p>
            <a:pPr lvl="1">
              <a:lnSpc>
                <a:spcPct val="70000"/>
              </a:lnSpc>
              <a:spcBef>
                <a:spcPct val="15000"/>
              </a:spcBef>
            </a:pPr>
            <a:endParaRPr lang="is-IS" sz="2000" b="1" dirty="0"/>
          </a:p>
          <a:p>
            <a:pPr>
              <a:lnSpc>
                <a:spcPct val="70000"/>
              </a:lnSpc>
              <a:spcBef>
                <a:spcPct val="15000"/>
              </a:spcBef>
              <a:buFontTx/>
              <a:buNone/>
            </a:pPr>
            <a:r>
              <a:rPr lang="is-IS" sz="2400" b="1" dirty="0"/>
              <a:t>   	 </a:t>
            </a:r>
            <a:r>
              <a:rPr lang="is-IS" sz="2400" dirty="0"/>
              <a:t> </a:t>
            </a:r>
            <a:r>
              <a:rPr lang="is-IS" sz="2400" b="1" dirty="0" err="1"/>
              <a:t>Low</a:t>
            </a:r>
            <a:endParaRPr lang="is-IS" sz="2400" b="1" dirty="0"/>
          </a:p>
          <a:p>
            <a:pPr lvl="1">
              <a:lnSpc>
                <a:spcPct val="70000"/>
              </a:lnSpc>
              <a:spcBef>
                <a:spcPct val="15000"/>
              </a:spcBef>
            </a:pPr>
            <a:r>
              <a:rPr lang="is-IS" sz="2000" dirty="0" err="1">
                <a:solidFill>
                  <a:schemeClr val="tx1"/>
                </a:solidFill>
              </a:rPr>
              <a:t>Anovestibular</a:t>
            </a:r>
            <a:r>
              <a:rPr lang="is-IS" sz="2000" dirty="0">
                <a:solidFill>
                  <a:schemeClr val="tx1"/>
                </a:solidFill>
              </a:rPr>
              <a:t> </a:t>
            </a:r>
            <a:r>
              <a:rPr lang="is-IS" sz="2000" dirty="0" err="1">
                <a:solidFill>
                  <a:schemeClr val="tx1"/>
                </a:solidFill>
              </a:rPr>
              <a:t>fistula</a:t>
            </a:r>
            <a:endParaRPr lang="is-IS" sz="2000" dirty="0">
              <a:solidFill>
                <a:schemeClr val="tx1"/>
              </a:solidFill>
            </a:endParaRPr>
          </a:p>
          <a:p>
            <a:pPr lvl="1">
              <a:lnSpc>
                <a:spcPct val="70000"/>
              </a:lnSpc>
              <a:spcBef>
                <a:spcPct val="15000"/>
              </a:spcBef>
            </a:pPr>
            <a:r>
              <a:rPr lang="is-IS" sz="2000" dirty="0" err="1">
                <a:solidFill>
                  <a:schemeClr val="tx1"/>
                </a:solidFill>
              </a:rPr>
              <a:t>Anocutaneous</a:t>
            </a:r>
            <a:r>
              <a:rPr lang="is-IS" sz="2000" dirty="0">
                <a:solidFill>
                  <a:schemeClr val="tx1"/>
                </a:solidFill>
              </a:rPr>
              <a:t> </a:t>
            </a:r>
            <a:r>
              <a:rPr lang="is-IS" sz="2000" dirty="0" err="1">
                <a:solidFill>
                  <a:schemeClr val="tx1"/>
                </a:solidFill>
              </a:rPr>
              <a:t>fistula</a:t>
            </a:r>
            <a:endParaRPr lang="is-IS" sz="2000" dirty="0">
              <a:solidFill>
                <a:schemeClr val="tx1"/>
              </a:solidFill>
            </a:endParaRPr>
          </a:p>
          <a:p>
            <a:pPr lvl="1">
              <a:lnSpc>
                <a:spcPct val="70000"/>
              </a:lnSpc>
              <a:spcBef>
                <a:spcPct val="15000"/>
              </a:spcBef>
            </a:pPr>
            <a:r>
              <a:rPr lang="is-IS" sz="2000" dirty="0" err="1">
                <a:solidFill>
                  <a:schemeClr val="tx1"/>
                </a:solidFill>
              </a:rPr>
              <a:t>Anal</a:t>
            </a:r>
            <a:r>
              <a:rPr lang="is-IS" sz="2000" dirty="0">
                <a:solidFill>
                  <a:schemeClr val="tx1"/>
                </a:solidFill>
              </a:rPr>
              <a:t> stenosis</a:t>
            </a:r>
          </a:p>
          <a:p>
            <a:pPr lvl="1">
              <a:lnSpc>
                <a:spcPct val="70000"/>
              </a:lnSpc>
              <a:spcBef>
                <a:spcPct val="15000"/>
              </a:spcBef>
            </a:pPr>
            <a:r>
              <a:rPr lang="is-IS" sz="2000" dirty="0" err="1">
                <a:solidFill>
                  <a:schemeClr val="tx1"/>
                </a:solidFill>
              </a:rPr>
              <a:t>Cloacal</a:t>
            </a:r>
            <a:r>
              <a:rPr lang="is-IS" sz="2000" dirty="0">
                <a:solidFill>
                  <a:schemeClr val="tx1"/>
                </a:solidFill>
              </a:rPr>
              <a:t> </a:t>
            </a:r>
            <a:r>
              <a:rPr lang="is-IS" sz="2000" dirty="0" err="1">
                <a:solidFill>
                  <a:schemeClr val="tx1"/>
                </a:solidFill>
              </a:rPr>
              <a:t>malformation</a:t>
            </a:r>
            <a:endParaRPr lang="is-IS" sz="2000" dirty="0">
              <a:solidFill>
                <a:schemeClr val="tx1"/>
              </a:solidFill>
            </a:endParaRPr>
          </a:p>
          <a:p>
            <a:pPr lvl="1">
              <a:lnSpc>
                <a:spcPct val="70000"/>
              </a:lnSpc>
              <a:spcBef>
                <a:spcPct val="15000"/>
              </a:spcBef>
            </a:pPr>
            <a:r>
              <a:rPr lang="is-IS" sz="2000" dirty="0" err="1">
                <a:solidFill>
                  <a:schemeClr val="tx1"/>
                </a:solidFill>
              </a:rPr>
              <a:t>Rare</a:t>
            </a:r>
            <a:r>
              <a:rPr lang="is-IS" sz="2000" dirty="0">
                <a:solidFill>
                  <a:schemeClr val="tx1"/>
                </a:solidFill>
              </a:rPr>
              <a:t> </a:t>
            </a:r>
            <a:r>
              <a:rPr lang="is-IS" sz="2000" dirty="0" err="1">
                <a:solidFill>
                  <a:schemeClr val="tx1"/>
                </a:solidFill>
              </a:rPr>
              <a:t>malformations</a:t>
            </a:r>
            <a:r>
              <a:rPr lang="is-IS" sz="2000" b="1" dirty="0"/>
              <a:t>	</a:t>
            </a:r>
            <a:r>
              <a:rPr lang="is-IS" sz="2000" dirty="0"/>
              <a:t>	</a:t>
            </a:r>
          </a:p>
          <a:p>
            <a:pPr>
              <a:buFontTx/>
              <a:buNone/>
            </a:pPr>
            <a:endParaRPr lang="is-IS" sz="2800" dirty="0"/>
          </a:p>
        </p:txBody>
      </p:sp>
      <p:sp>
        <p:nvSpPr>
          <p:cNvPr id="76804" name="Text Box 4"/>
          <p:cNvSpPr txBox="1">
            <a:spLocks noChangeArrowheads="1"/>
          </p:cNvSpPr>
          <p:nvPr/>
        </p:nvSpPr>
        <p:spPr bwMode="auto">
          <a:xfrm>
            <a:off x="4343400" y="914400"/>
            <a:ext cx="4419600" cy="5170646"/>
          </a:xfrm>
          <a:prstGeom prst="rect">
            <a:avLst/>
          </a:prstGeom>
          <a:noFill/>
          <a:ln w="9525">
            <a:noFill/>
            <a:miter lim="800000"/>
            <a:headEnd/>
            <a:tailEnd/>
          </a:ln>
          <a:effectLst/>
        </p:spPr>
        <p:txBody>
          <a:bodyPr wrap="square">
            <a:spAutoFit/>
          </a:bodyPr>
          <a:lstStyle/>
          <a:p>
            <a:pPr>
              <a:lnSpc>
                <a:spcPct val="75000"/>
              </a:lnSpc>
              <a:buFontTx/>
              <a:buChar char="•"/>
              <a:tabLst>
                <a:tab pos="574675" algn="l"/>
                <a:tab pos="1147763" algn="l"/>
                <a:tab pos="1527175" algn="l"/>
              </a:tabLst>
            </a:pPr>
            <a:r>
              <a:rPr lang="is-IS" dirty="0">
                <a:latin typeface="Arial Narrow" pitchFamily="34" charset="0"/>
              </a:rPr>
              <a:t> </a:t>
            </a:r>
            <a:r>
              <a:rPr lang="is-IS" dirty="0">
                <a:solidFill>
                  <a:srgbClr val="FFFF66"/>
                </a:solidFill>
                <a:latin typeface="Arial Narrow" pitchFamily="34" charset="0"/>
              </a:rPr>
              <a:t>  </a:t>
            </a:r>
            <a:r>
              <a:rPr lang="is-IS" b="1" dirty="0">
                <a:solidFill>
                  <a:srgbClr val="FFFF66"/>
                </a:solidFill>
                <a:latin typeface="Arial Narrow" pitchFamily="34" charset="0"/>
              </a:rPr>
              <a:t> </a:t>
            </a:r>
            <a:r>
              <a:rPr lang="is-IS" b="1" dirty="0" smtClean="0">
                <a:solidFill>
                  <a:srgbClr val="FFFF66"/>
                </a:solidFill>
                <a:latin typeface="Arial Narrow" pitchFamily="34" charset="0"/>
              </a:rPr>
              <a:t>                     </a:t>
            </a:r>
            <a:r>
              <a:rPr lang="is-IS" b="1" u="sng" dirty="0" err="1" smtClean="0">
                <a:latin typeface="Arial Narrow" pitchFamily="34" charset="0"/>
              </a:rPr>
              <a:t>Male</a:t>
            </a:r>
            <a:r>
              <a:rPr lang="is-IS" dirty="0">
                <a:latin typeface="Arial Narrow" pitchFamily="34" charset="0"/>
              </a:rPr>
              <a:t>	</a:t>
            </a:r>
          </a:p>
          <a:p>
            <a:pPr>
              <a:lnSpc>
                <a:spcPct val="75000"/>
              </a:lnSpc>
              <a:tabLst>
                <a:tab pos="574675" algn="l"/>
                <a:tab pos="1147763" algn="l"/>
                <a:tab pos="1527175" algn="l"/>
              </a:tabLst>
            </a:pPr>
            <a:r>
              <a:rPr lang="is-IS" dirty="0">
                <a:latin typeface="Arial Narrow" pitchFamily="34" charset="0"/>
              </a:rPr>
              <a:t>	</a:t>
            </a:r>
            <a:endParaRPr lang="is-IS" dirty="0" smtClean="0">
              <a:latin typeface="Arial Narrow" pitchFamily="34" charset="0"/>
            </a:endParaRPr>
          </a:p>
          <a:p>
            <a:pPr>
              <a:lnSpc>
                <a:spcPct val="75000"/>
              </a:lnSpc>
              <a:buClr>
                <a:schemeClr val="accent2"/>
              </a:buClr>
              <a:tabLst>
                <a:tab pos="574675" algn="l"/>
                <a:tab pos="1147763" algn="l"/>
                <a:tab pos="1527175" algn="l"/>
              </a:tabLst>
            </a:pPr>
            <a:r>
              <a:rPr lang="is-IS" sz="2000" b="1" dirty="0" smtClean="0">
                <a:latin typeface="Arial Narrow" pitchFamily="34" charset="0"/>
              </a:rPr>
              <a:t>        </a:t>
            </a:r>
            <a:r>
              <a:rPr lang="is-IS" b="1" dirty="0" err="1" smtClean="0">
                <a:latin typeface="+mn-lt"/>
              </a:rPr>
              <a:t>High</a:t>
            </a:r>
            <a:r>
              <a:rPr lang="is-IS" b="1" dirty="0">
                <a:latin typeface="+mn-lt"/>
              </a:rPr>
              <a:t>	</a:t>
            </a:r>
            <a:r>
              <a:rPr lang="is-IS" sz="2000" b="1" dirty="0">
                <a:latin typeface="Arial Narrow" pitchFamily="34" charset="0"/>
              </a:rPr>
              <a:t>	</a:t>
            </a: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Anorectal </a:t>
            </a:r>
            <a:r>
              <a:rPr lang="is-IS" sz="2000" dirty="0" err="1">
                <a:latin typeface="Arial Narrow" pitchFamily="34" charset="0"/>
              </a:rPr>
              <a:t>agenesis</a:t>
            </a:r>
            <a:endParaRPr lang="is-IS" sz="2000" dirty="0">
              <a:latin typeface="Arial Narrow" pitchFamily="34" charset="0"/>
            </a:endParaRPr>
          </a:p>
          <a:p>
            <a:pPr>
              <a:lnSpc>
                <a:spcPct val="75000"/>
              </a:lnSpc>
              <a:buClr>
                <a:schemeClr val="accent2"/>
              </a:buClr>
              <a:tabLst>
                <a:tab pos="574675" algn="l"/>
                <a:tab pos="1147763" algn="l"/>
                <a:tab pos="1527175" algn="l"/>
              </a:tabLst>
            </a:pPr>
            <a:r>
              <a:rPr lang="is-IS" sz="2000" dirty="0">
                <a:latin typeface="Arial Narrow" pitchFamily="34" charset="0"/>
              </a:rPr>
              <a:t>		</a:t>
            </a:r>
            <a:r>
              <a:rPr lang="is-IS" sz="2000" dirty="0" err="1">
                <a:latin typeface="Arial Narrow" pitchFamily="34" charset="0"/>
              </a:rPr>
              <a:t>with</a:t>
            </a:r>
            <a:r>
              <a:rPr lang="is-IS" sz="2000" dirty="0">
                <a:latin typeface="Arial Narrow" pitchFamily="34" charset="0"/>
              </a:rPr>
              <a:t> </a:t>
            </a:r>
            <a:r>
              <a:rPr lang="is-IS" sz="2000" dirty="0" err="1">
                <a:latin typeface="Arial Narrow" pitchFamily="34" charset="0"/>
              </a:rPr>
              <a:t>rectourethral</a:t>
            </a:r>
            <a:r>
              <a:rPr lang="is-IS" sz="2000" dirty="0">
                <a:latin typeface="Arial Narrow" pitchFamily="34" charset="0"/>
              </a:rPr>
              <a:t> (</a:t>
            </a:r>
            <a:r>
              <a:rPr lang="is-IS" sz="2000" dirty="0" err="1">
                <a:latin typeface="Arial Narrow" pitchFamily="34" charset="0"/>
              </a:rPr>
              <a:t>prostatic</a:t>
            </a:r>
            <a:r>
              <a:rPr lang="is-IS" sz="2000" dirty="0">
                <a:latin typeface="Arial Narrow" pitchFamily="34" charset="0"/>
              </a:rPr>
              <a:t>)</a:t>
            </a:r>
          </a:p>
          <a:p>
            <a:pPr>
              <a:lnSpc>
                <a:spcPct val="75000"/>
              </a:lnSpc>
              <a:buClr>
                <a:schemeClr val="accent2"/>
              </a:buClr>
              <a:tabLst>
                <a:tab pos="574675" algn="l"/>
                <a:tab pos="1147763" algn="l"/>
                <a:tab pos="1527175" algn="l"/>
              </a:tabLst>
            </a:pPr>
            <a:r>
              <a:rPr lang="is-IS" sz="2000" dirty="0">
                <a:latin typeface="Arial Narrow" pitchFamily="34" charset="0"/>
              </a:rPr>
              <a:t>			</a:t>
            </a:r>
            <a:r>
              <a:rPr lang="is-IS" sz="2000" dirty="0" err="1">
                <a:latin typeface="Arial Narrow" pitchFamily="34" charset="0"/>
              </a:rPr>
              <a:t>fistula</a:t>
            </a:r>
            <a:endParaRPr lang="is-IS" sz="2000" dirty="0">
              <a:latin typeface="Arial Narrow" pitchFamily="34" charset="0"/>
            </a:endParaRPr>
          </a:p>
          <a:p>
            <a:pPr>
              <a:lnSpc>
                <a:spcPct val="75000"/>
              </a:lnSpc>
              <a:buClr>
                <a:schemeClr val="accent2"/>
              </a:buClr>
              <a:tabLst>
                <a:tab pos="574675" algn="l"/>
                <a:tab pos="1147763" algn="l"/>
                <a:tab pos="1527175" algn="l"/>
              </a:tabLst>
            </a:pPr>
            <a:r>
              <a:rPr lang="is-IS" sz="2000" dirty="0">
                <a:latin typeface="Arial Narrow" pitchFamily="34" charset="0"/>
              </a:rPr>
              <a:t>		</a:t>
            </a:r>
            <a:r>
              <a:rPr lang="is-IS" sz="2000" dirty="0" err="1">
                <a:latin typeface="Arial Narrow" pitchFamily="34" charset="0"/>
              </a:rPr>
              <a:t>Without</a:t>
            </a:r>
            <a:r>
              <a:rPr lang="is-IS" sz="2000" dirty="0">
                <a:latin typeface="Arial Narrow" pitchFamily="34" charset="0"/>
              </a:rPr>
              <a:t> </a:t>
            </a:r>
            <a:r>
              <a:rPr lang="is-IS" sz="2000" dirty="0" err="1">
                <a:latin typeface="Arial Narrow" pitchFamily="34" charset="0"/>
              </a:rPr>
              <a:t>fistula</a:t>
            </a:r>
            <a:endParaRPr lang="is-IS" sz="2000" dirty="0">
              <a:latin typeface="Arial Narrow" pitchFamily="34" charset="0"/>
            </a:endParaRP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t>
            </a:r>
            <a:r>
              <a:rPr lang="is-IS" sz="2000" dirty="0" err="1" smtClean="0">
                <a:latin typeface="Arial Narrow" pitchFamily="34" charset="0"/>
              </a:rPr>
              <a:t>Rectal</a:t>
            </a:r>
            <a:r>
              <a:rPr lang="is-IS" sz="2000" dirty="0" smtClean="0">
                <a:latin typeface="Arial Narrow" pitchFamily="34" charset="0"/>
              </a:rPr>
              <a:t> </a:t>
            </a:r>
            <a:r>
              <a:rPr lang="is-IS" sz="2000" dirty="0" err="1">
                <a:latin typeface="Arial Narrow" pitchFamily="34" charset="0"/>
              </a:rPr>
              <a:t>atresia</a:t>
            </a:r>
            <a:endParaRPr lang="is-IS" sz="2000" dirty="0">
              <a:latin typeface="Arial Narrow" pitchFamily="34" charset="0"/>
            </a:endParaRPr>
          </a:p>
          <a:p>
            <a:pPr marL="673100" lvl="1">
              <a:lnSpc>
                <a:spcPct val="75000"/>
              </a:lnSpc>
              <a:buClr>
                <a:schemeClr val="accent2"/>
              </a:buClr>
              <a:tabLst>
                <a:tab pos="574675" algn="l"/>
                <a:tab pos="1147763" algn="l"/>
                <a:tab pos="1527175" algn="l"/>
              </a:tabLst>
            </a:pPr>
            <a:endParaRPr lang="is-IS" b="1" dirty="0">
              <a:latin typeface="+mn-lt"/>
            </a:endParaRPr>
          </a:p>
          <a:p>
            <a:pPr>
              <a:lnSpc>
                <a:spcPct val="75000"/>
              </a:lnSpc>
              <a:buClr>
                <a:schemeClr val="accent2"/>
              </a:buClr>
              <a:tabLst>
                <a:tab pos="574675" algn="l"/>
                <a:tab pos="1147763" algn="l"/>
                <a:tab pos="1527175" algn="l"/>
              </a:tabLst>
            </a:pPr>
            <a:r>
              <a:rPr lang="is-IS" b="1" dirty="0">
                <a:latin typeface="+mn-lt"/>
              </a:rPr>
              <a:t>	</a:t>
            </a:r>
            <a:r>
              <a:rPr lang="is-IS" b="1" dirty="0" err="1">
                <a:latin typeface="+mn-lt"/>
              </a:rPr>
              <a:t>Intermediate</a:t>
            </a:r>
            <a:endParaRPr lang="is-IS" b="1" dirty="0">
              <a:latin typeface="+mn-lt"/>
            </a:endParaRP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t>
            </a:r>
            <a:r>
              <a:rPr lang="is-IS" sz="2000" dirty="0" err="1" smtClean="0">
                <a:latin typeface="Arial Narrow" pitchFamily="34" charset="0"/>
              </a:rPr>
              <a:t>Rectobulbar</a:t>
            </a:r>
            <a:r>
              <a:rPr lang="is-IS" sz="2000" dirty="0" smtClean="0">
                <a:latin typeface="Arial Narrow" pitchFamily="34" charset="0"/>
              </a:rPr>
              <a:t> </a:t>
            </a:r>
            <a:r>
              <a:rPr lang="is-IS" sz="2000" dirty="0" err="1">
                <a:latin typeface="Arial Narrow" pitchFamily="34" charset="0"/>
              </a:rPr>
              <a:t>urethral</a:t>
            </a:r>
            <a:r>
              <a:rPr lang="is-IS" sz="2000" dirty="0">
                <a:latin typeface="Arial Narrow" pitchFamily="34" charset="0"/>
              </a:rPr>
              <a:t> </a:t>
            </a:r>
            <a:r>
              <a:rPr lang="is-IS" sz="2000" dirty="0" err="1">
                <a:latin typeface="Arial Narrow" pitchFamily="34" charset="0"/>
              </a:rPr>
              <a:t>fistula</a:t>
            </a:r>
            <a:endParaRPr lang="is-IS" sz="2000" dirty="0">
              <a:latin typeface="Arial Narrow" pitchFamily="34" charset="0"/>
            </a:endParaRP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Anal </a:t>
            </a:r>
            <a:r>
              <a:rPr lang="is-IS" sz="2000" dirty="0" err="1">
                <a:latin typeface="Arial Narrow" pitchFamily="34" charset="0"/>
              </a:rPr>
              <a:t>agenesis</a:t>
            </a:r>
            <a:r>
              <a:rPr lang="is-IS" sz="2000" dirty="0">
                <a:latin typeface="Arial Narrow" pitchFamily="34" charset="0"/>
              </a:rPr>
              <a:t> </a:t>
            </a:r>
            <a:r>
              <a:rPr lang="is-IS" sz="2000" dirty="0" err="1">
                <a:latin typeface="Arial Narrow" pitchFamily="34" charset="0"/>
              </a:rPr>
              <a:t>without</a:t>
            </a:r>
            <a:r>
              <a:rPr lang="is-IS" sz="2000" dirty="0">
                <a:latin typeface="Arial Narrow" pitchFamily="34" charset="0"/>
              </a:rPr>
              <a:t> </a:t>
            </a:r>
            <a:r>
              <a:rPr lang="is-IS" sz="2000" dirty="0" err="1">
                <a:latin typeface="Arial Narrow" pitchFamily="34" charset="0"/>
              </a:rPr>
              <a:t>fistula</a:t>
            </a:r>
            <a:endParaRPr lang="is-IS" sz="2000" dirty="0">
              <a:latin typeface="Arial Narrow" pitchFamily="34" charset="0"/>
            </a:endParaRPr>
          </a:p>
          <a:p>
            <a:pPr marL="673100" lvl="1">
              <a:lnSpc>
                <a:spcPct val="75000"/>
              </a:lnSpc>
              <a:buClr>
                <a:schemeClr val="accent2"/>
              </a:buClr>
              <a:buFontTx/>
              <a:buChar char="–"/>
              <a:tabLst>
                <a:tab pos="574675" algn="l"/>
                <a:tab pos="1147763" algn="l"/>
                <a:tab pos="1527175" algn="l"/>
              </a:tabLst>
            </a:pPr>
            <a:endParaRPr lang="is-IS" sz="2000" b="1" dirty="0">
              <a:latin typeface="Arial Narrow" pitchFamily="34" charset="0"/>
            </a:endParaRPr>
          </a:p>
          <a:p>
            <a:pPr marL="673100" lvl="1">
              <a:lnSpc>
                <a:spcPct val="75000"/>
              </a:lnSpc>
              <a:buClr>
                <a:schemeClr val="accent2"/>
              </a:buClr>
              <a:buFontTx/>
              <a:buChar char="–"/>
              <a:tabLst>
                <a:tab pos="574675" algn="l"/>
                <a:tab pos="1147763" algn="l"/>
                <a:tab pos="1527175" algn="l"/>
              </a:tabLst>
            </a:pPr>
            <a:endParaRPr lang="is-IS" sz="2000" b="1" dirty="0">
              <a:latin typeface="Arial Narrow" pitchFamily="34" charset="0"/>
            </a:endParaRPr>
          </a:p>
          <a:p>
            <a:pPr>
              <a:lnSpc>
                <a:spcPct val="75000"/>
              </a:lnSpc>
              <a:buClr>
                <a:schemeClr val="accent2"/>
              </a:buClr>
              <a:tabLst>
                <a:tab pos="574675" algn="l"/>
                <a:tab pos="1147763" algn="l"/>
                <a:tab pos="1527175" algn="l"/>
              </a:tabLst>
            </a:pPr>
            <a:endParaRPr lang="is-IS" sz="2000" b="1" dirty="0">
              <a:latin typeface="Arial Narrow" pitchFamily="34" charset="0"/>
            </a:endParaRPr>
          </a:p>
          <a:p>
            <a:pPr>
              <a:lnSpc>
                <a:spcPct val="75000"/>
              </a:lnSpc>
              <a:buClr>
                <a:schemeClr val="accent2"/>
              </a:buClr>
              <a:tabLst>
                <a:tab pos="574675" algn="l"/>
                <a:tab pos="1147763" algn="l"/>
                <a:tab pos="1527175" algn="l"/>
              </a:tabLst>
            </a:pPr>
            <a:r>
              <a:rPr lang="is-IS" sz="2000" b="1" dirty="0">
                <a:latin typeface="Arial Narrow" pitchFamily="34" charset="0"/>
              </a:rPr>
              <a:t>	</a:t>
            </a:r>
            <a:r>
              <a:rPr lang="is-IS" b="1" dirty="0" err="1">
                <a:latin typeface="+mn-lt"/>
              </a:rPr>
              <a:t>Low</a:t>
            </a:r>
            <a:r>
              <a:rPr lang="is-IS" b="1" dirty="0">
                <a:latin typeface="+mn-lt"/>
              </a:rPr>
              <a:t>	</a:t>
            </a:r>
            <a:r>
              <a:rPr lang="is-IS" sz="2000" dirty="0">
                <a:latin typeface="Arial Narrow" pitchFamily="34" charset="0"/>
              </a:rPr>
              <a:t>	</a:t>
            </a: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t>
            </a:r>
            <a:r>
              <a:rPr lang="is-IS" sz="2000" dirty="0" err="1">
                <a:latin typeface="Arial Narrow" pitchFamily="34" charset="0"/>
              </a:rPr>
              <a:t>Anocutaneous</a:t>
            </a:r>
            <a:r>
              <a:rPr lang="is-IS" sz="2000" dirty="0">
                <a:latin typeface="Arial Narrow" pitchFamily="34" charset="0"/>
              </a:rPr>
              <a:t>  </a:t>
            </a:r>
            <a:r>
              <a:rPr lang="is-IS" sz="2000" dirty="0" err="1">
                <a:latin typeface="Arial Narrow" pitchFamily="34" charset="0"/>
              </a:rPr>
              <a:t>fistula</a:t>
            </a:r>
            <a:endParaRPr lang="is-IS" sz="2000" dirty="0">
              <a:latin typeface="Arial Narrow" pitchFamily="34" charset="0"/>
            </a:endParaRPr>
          </a:p>
          <a:p>
            <a:pPr marL="673100" lvl="1">
              <a:lnSpc>
                <a:spcPct val="75000"/>
              </a:lnSpc>
              <a:buClr>
                <a:schemeClr val="accent2"/>
              </a:buClr>
              <a:buFont typeface="Courier New" pitchFamily="49" charset="0"/>
              <a:buChar char="o"/>
              <a:tabLst>
                <a:tab pos="574675" algn="l"/>
                <a:tab pos="1147763" algn="l"/>
                <a:tab pos="1527175" algn="l"/>
              </a:tabLst>
            </a:pPr>
            <a:r>
              <a:rPr lang="is-IS" sz="2000" dirty="0" smtClean="0">
                <a:latin typeface="Arial Narrow" pitchFamily="34" charset="0"/>
              </a:rPr>
              <a:t>  Anal </a:t>
            </a:r>
            <a:r>
              <a:rPr lang="is-IS" sz="2000" dirty="0">
                <a:latin typeface="Arial Narrow" pitchFamily="34" charset="0"/>
              </a:rPr>
              <a:t>stenosis</a:t>
            </a:r>
          </a:p>
          <a:p>
            <a:pPr marL="673100" lvl="1">
              <a:lnSpc>
                <a:spcPct val="75000"/>
              </a:lnSpc>
              <a:buClr>
                <a:schemeClr val="accent2"/>
              </a:buClr>
              <a:tabLst>
                <a:tab pos="574675" algn="l"/>
                <a:tab pos="1147763" algn="l"/>
                <a:tab pos="1527175" algn="l"/>
              </a:tabLst>
            </a:pPr>
            <a:endParaRPr lang="is-IS" sz="2000" b="1" dirty="0">
              <a:latin typeface="Arial Narrow" pitchFamily="34" charset="0"/>
            </a:endParaRPr>
          </a:p>
          <a:p>
            <a:pPr marL="673100" lvl="1">
              <a:lnSpc>
                <a:spcPct val="75000"/>
              </a:lnSpc>
              <a:buClr>
                <a:schemeClr val="accent2"/>
              </a:buClr>
              <a:buFont typeface="Courier New" pitchFamily="49" charset="0"/>
              <a:buChar char="o"/>
              <a:tabLst>
                <a:tab pos="574675" algn="l"/>
                <a:tab pos="1147763" algn="l"/>
                <a:tab pos="1527175" algn="l"/>
              </a:tabLst>
            </a:pPr>
            <a:r>
              <a:rPr lang="is-IS" sz="2000" b="1" dirty="0">
                <a:latin typeface="Arial Narrow" pitchFamily="34" charset="0"/>
              </a:rPr>
              <a:t> </a:t>
            </a:r>
            <a:r>
              <a:rPr lang="is-IS" sz="2000" b="1" dirty="0" smtClean="0">
                <a:latin typeface="Arial Narrow" pitchFamily="34" charset="0"/>
              </a:rPr>
              <a:t> </a:t>
            </a:r>
            <a:r>
              <a:rPr lang="is-IS" sz="2000" dirty="0" err="1" smtClean="0">
                <a:latin typeface="Arial Narrow" pitchFamily="34" charset="0"/>
              </a:rPr>
              <a:t>Rare</a:t>
            </a:r>
            <a:r>
              <a:rPr lang="is-IS" sz="2000" dirty="0" smtClean="0">
                <a:latin typeface="Arial Narrow" pitchFamily="34" charset="0"/>
              </a:rPr>
              <a:t> </a:t>
            </a:r>
            <a:r>
              <a:rPr lang="is-IS" sz="2000" dirty="0" err="1">
                <a:latin typeface="Arial Narrow" pitchFamily="34" charset="0"/>
              </a:rPr>
              <a:t>malformations</a:t>
            </a:r>
            <a:r>
              <a:rPr lang="is-IS" sz="2000" b="1" dirty="0">
                <a:latin typeface="Arial Narrow"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z="3200" dirty="0" smtClean="0"/>
              <a:t>Flokkun (</a:t>
            </a:r>
            <a:r>
              <a:rPr lang="is-IS" sz="3200" dirty="0" err="1" smtClean="0"/>
              <a:t>Peña</a:t>
            </a:r>
            <a:r>
              <a:rPr lang="is-IS" sz="3200" dirty="0" smtClean="0"/>
              <a:t>)</a:t>
            </a:r>
            <a:endParaRPr lang="en-US" dirty="0"/>
          </a:p>
        </p:txBody>
      </p:sp>
      <p:pic>
        <p:nvPicPr>
          <p:cNvPr id="162818" name="Picture 2" descr="E:\Kennsla\Penia classif.jpg"/>
          <p:cNvPicPr>
            <a:picLocks noGrp="1" noChangeAspect="1" noChangeArrowheads="1"/>
          </p:cNvPicPr>
          <p:nvPr>
            <p:ph sz="quarter" idx="1"/>
          </p:nvPr>
        </p:nvPicPr>
        <p:blipFill>
          <a:blip r:embed="rId3" cstate="print"/>
          <a:srcRect/>
          <a:stretch>
            <a:fillRect/>
          </a:stretch>
        </p:blipFill>
        <p:spPr bwMode="auto">
          <a:xfrm>
            <a:off x="395536" y="1700808"/>
            <a:ext cx="8280920" cy="432048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 </a:t>
            </a:r>
            <a:r>
              <a:rPr lang="en-US" dirty="0" err="1" smtClean="0"/>
              <a:t>Krickenbeck</a:t>
            </a:r>
            <a:r>
              <a:rPr lang="en-US" dirty="0" smtClean="0"/>
              <a:t> group</a:t>
            </a:r>
            <a:endParaRPr lang="en-US" dirty="0"/>
          </a:p>
        </p:txBody>
      </p:sp>
      <p:pic>
        <p:nvPicPr>
          <p:cNvPr id="118785" name="Picture 1" descr="E:\Kennsla\Anal atresia\Krickenbaeck classification.jpg"/>
          <p:cNvPicPr>
            <a:picLocks noGrp="1" noChangeAspect="1" noChangeArrowheads="1"/>
          </p:cNvPicPr>
          <p:nvPr>
            <p:ph sz="quarter" idx="1"/>
          </p:nvPr>
        </p:nvPicPr>
        <p:blipFill>
          <a:blip r:embed="rId3" cstate="print"/>
          <a:srcRect/>
          <a:stretch>
            <a:fillRect/>
          </a:stretch>
        </p:blipFill>
        <p:spPr bwMode="auto">
          <a:xfrm>
            <a:off x="1835696" y="1484784"/>
            <a:ext cx="5112567" cy="475252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Flokkun</a:t>
            </a:r>
            <a:endParaRPr lang="is-IS" dirty="0"/>
          </a:p>
        </p:txBody>
      </p:sp>
      <p:sp>
        <p:nvSpPr>
          <p:cNvPr id="3" name="Content Placeholder 2"/>
          <p:cNvSpPr>
            <a:spLocks noGrp="1"/>
          </p:cNvSpPr>
          <p:nvPr>
            <p:ph sz="quarter" idx="1"/>
          </p:nvPr>
        </p:nvSpPr>
        <p:spPr>
          <a:xfrm>
            <a:off x="457200" y="1268760"/>
            <a:ext cx="8229600" cy="4968552"/>
          </a:xfrm>
        </p:spPr>
        <p:txBody>
          <a:bodyPr anchor="ctr">
            <a:normAutofit/>
          </a:bodyPr>
          <a:lstStyle/>
          <a:p>
            <a:pPr lvl="0"/>
            <a:r>
              <a:rPr lang="en-US" dirty="0" err="1"/>
              <a:t>Perineal</a:t>
            </a:r>
            <a:r>
              <a:rPr lang="en-US" dirty="0"/>
              <a:t> fistula </a:t>
            </a:r>
          </a:p>
          <a:p>
            <a:pPr lvl="0"/>
            <a:r>
              <a:rPr lang="en-US" dirty="0"/>
              <a:t>Vestibular fistula </a:t>
            </a:r>
          </a:p>
          <a:p>
            <a:r>
              <a:rPr lang="en-US" dirty="0" err="1" smtClean="0"/>
              <a:t>Cloaca</a:t>
            </a:r>
            <a:endParaRPr lang="en-US" dirty="0" smtClean="0"/>
          </a:p>
          <a:p>
            <a:pPr lvl="0"/>
            <a:r>
              <a:rPr lang="en-US" dirty="0"/>
              <a:t>Bulbar urethral fistula </a:t>
            </a:r>
          </a:p>
          <a:p>
            <a:pPr lvl="0"/>
            <a:r>
              <a:rPr lang="en-US" dirty="0"/>
              <a:t>Prostatic urethral fistula </a:t>
            </a:r>
          </a:p>
          <a:p>
            <a:pPr lvl="0"/>
            <a:r>
              <a:rPr lang="en-US" dirty="0"/>
              <a:t>Bladder-neck fistula </a:t>
            </a:r>
          </a:p>
          <a:p>
            <a:pPr lvl="0"/>
            <a:r>
              <a:rPr lang="en-US" dirty="0"/>
              <a:t>Absent fistula </a:t>
            </a:r>
          </a:p>
          <a:p>
            <a:pPr lvl="0"/>
            <a:r>
              <a:rPr lang="en-US" dirty="0" err="1"/>
              <a:t>Cloacal</a:t>
            </a:r>
            <a:r>
              <a:rPr lang="en-US" dirty="0"/>
              <a:t> </a:t>
            </a:r>
            <a:r>
              <a:rPr lang="en-US" dirty="0" err="1"/>
              <a:t>exstrophy</a:t>
            </a:r>
            <a:r>
              <a:rPr lang="en-US" dirty="0"/>
              <a:t> </a:t>
            </a:r>
          </a:p>
          <a:p>
            <a:endParaRPr lang="is-I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Meðfæddir </a:t>
            </a:r>
            <a:r>
              <a:rPr lang="is-IS" dirty="0" err="1" smtClean="0"/>
              <a:t>anorectal</a:t>
            </a:r>
            <a:r>
              <a:rPr lang="is-IS" dirty="0" smtClean="0"/>
              <a:t> gallar</a:t>
            </a:r>
            <a:endParaRPr lang="is-IS" dirty="0"/>
          </a:p>
        </p:txBody>
      </p:sp>
      <p:sp>
        <p:nvSpPr>
          <p:cNvPr id="3" name="Content Placeholder 2"/>
          <p:cNvSpPr>
            <a:spLocks noGrp="1"/>
          </p:cNvSpPr>
          <p:nvPr>
            <p:ph sz="quarter" idx="1"/>
          </p:nvPr>
        </p:nvSpPr>
        <p:spPr/>
        <p:txBody>
          <a:bodyPr>
            <a:normAutofit/>
          </a:bodyPr>
          <a:lstStyle/>
          <a:p>
            <a:pPr algn="ctr">
              <a:buNone/>
            </a:pPr>
            <a:r>
              <a:rPr lang="is-IS" sz="2800" dirty="0" smtClean="0"/>
              <a:t>   </a:t>
            </a:r>
            <a:r>
              <a:rPr lang="is-IS" sz="2800" dirty="0" err="1" smtClean="0"/>
              <a:t>Anorectal</a:t>
            </a:r>
            <a:r>
              <a:rPr lang="is-IS" sz="2800" dirty="0" smtClean="0"/>
              <a:t> </a:t>
            </a:r>
            <a:r>
              <a:rPr lang="is-IS" sz="2800" dirty="0" err="1" smtClean="0"/>
              <a:t>malformation</a:t>
            </a:r>
            <a:endParaRPr lang="is-IS" sz="2800" dirty="0" smtClean="0"/>
          </a:p>
          <a:p>
            <a:pPr algn="ctr">
              <a:buNone/>
            </a:pPr>
            <a:r>
              <a:rPr lang="is-IS" sz="2800" dirty="0" smtClean="0"/>
              <a:t>   </a:t>
            </a:r>
            <a:r>
              <a:rPr lang="is-IS" sz="2800" dirty="0" err="1" smtClean="0"/>
              <a:t>Imperforate</a:t>
            </a:r>
            <a:r>
              <a:rPr lang="is-IS" sz="2800" dirty="0" smtClean="0"/>
              <a:t> </a:t>
            </a:r>
            <a:r>
              <a:rPr lang="is-IS" sz="2800" dirty="0" err="1" smtClean="0"/>
              <a:t>anus</a:t>
            </a:r>
            <a:endParaRPr lang="is-IS" sz="2800" dirty="0" smtClean="0"/>
          </a:p>
          <a:p>
            <a:pPr algn="ctr">
              <a:buNone/>
            </a:pPr>
            <a:r>
              <a:rPr lang="is-IS" sz="2800" dirty="0" smtClean="0"/>
              <a:t>   </a:t>
            </a:r>
            <a:r>
              <a:rPr lang="is-IS" sz="2800" dirty="0" err="1" smtClean="0"/>
              <a:t>Anal</a:t>
            </a:r>
            <a:r>
              <a:rPr lang="is-IS" sz="2800" dirty="0" smtClean="0"/>
              <a:t> </a:t>
            </a:r>
            <a:r>
              <a:rPr lang="is-IS" sz="2800" dirty="0" err="1" smtClean="0"/>
              <a:t>atresia</a:t>
            </a:r>
            <a:endParaRPr lang="is-IS" sz="2800" dirty="0" smtClean="0"/>
          </a:p>
          <a:p>
            <a:pPr>
              <a:buNone/>
            </a:pPr>
            <a:r>
              <a:rPr lang="is-IS" sz="2800" dirty="0" smtClean="0"/>
              <a:t>   </a:t>
            </a:r>
          </a:p>
          <a:p>
            <a:pPr>
              <a:buNone/>
            </a:pPr>
            <a:r>
              <a:rPr lang="is-IS" sz="2800" dirty="0" smtClean="0"/>
              <a:t>  </a:t>
            </a:r>
            <a:r>
              <a:rPr lang="is-IS" sz="2800" b="1" dirty="0" smtClean="0"/>
              <a:t>Spektrum af göllum </a:t>
            </a:r>
            <a:r>
              <a:rPr lang="is-IS" sz="2800" dirty="0" smtClean="0"/>
              <a:t>tengdum </a:t>
            </a:r>
            <a:r>
              <a:rPr lang="is-IS" sz="2800" dirty="0" err="1" smtClean="0"/>
              <a:t>rectum</a:t>
            </a:r>
            <a:r>
              <a:rPr lang="is-IS" sz="2800" dirty="0" smtClean="0"/>
              <a:t> og </a:t>
            </a:r>
            <a:r>
              <a:rPr lang="is-IS" sz="2800" dirty="0" err="1" smtClean="0"/>
              <a:t>anus</a:t>
            </a:r>
            <a:endParaRPr lang="is-IS" sz="2800" dirty="0" smtClean="0"/>
          </a:p>
          <a:p>
            <a:pPr>
              <a:buNone/>
            </a:pPr>
            <a:endParaRPr lang="is-IS" sz="2800" dirty="0" smtClean="0"/>
          </a:p>
          <a:p>
            <a:pPr>
              <a:buNone/>
            </a:pPr>
            <a:r>
              <a:rPr lang="is-IS" sz="2800" dirty="0" smtClean="0"/>
              <a:t>    Allt frá </a:t>
            </a:r>
            <a:r>
              <a:rPr lang="is-IS" sz="2800" dirty="0" err="1" smtClean="0"/>
              <a:t>ectopic</a:t>
            </a:r>
            <a:r>
              <a:rPr lang="is-IS" sz="2800" dirty="0" smtClean="0"/>
              <a:t> </a:t>
            </a:r>
            <a:r>
              <a:rPr lang="is-IS" sz="2800" dirty="0" err="1" smtClean="0"/>
              <a:t>anus</a:t>
            </a:r>
            <a:r>
              <a:rPr lang="is-IS" sz="2800" dirty="0" smtClean="0"/>
              <a:t> til blint endandi </a:t>
            </a:r>
            <a:r>
              <a:rPr lang="is-IS" sz="2800" dirty="0" err="1" smtClean="0"/>
              <a:t>rectum</a:t>
            </a:r>
            <a:endParaRPr lang="is-IS"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Strákar</a:t>
            </a:r>
            <a:r>
              <a:rPr lang="en-US" b="1" dirty="0" smtClean="0"/>
              <a:t>: Recto-</a:t>
            </a:r>
            <a:r>
              <a:rPr lang="en-US" b="1" u="sng" dirty="0" err="1" smtClean="0"/>
              <a:t>perineal</a:t>
            </a:r>
            <a:r>
              <a:rPr lang="en-US" b="1" dirty="0" smtClean="0"/>
              <a:t> Fistulas</a:t>
            </a:r>
            <a:endParaRPr lang="en-US" dirty="0"/>
          </a:p>
        </p:txBody>
      </p:sp>
      <p:sp>
        <p:nvSpPr>
          <p:cNvPr id="3" name="Content Placeholder 2"/>
          <p:cNvSpPr>
            <a:spLocks noGrp="1"/>
          </p:cNvSpPr>
          <p:nvPr>
            <p:ph sz="half" idx="1"/>
          </p:nvPr>
        </p:nvSpPr>
        <p:spPr/>
        <p:txBody>
          <a:bodyPr>
            <a:normAutofit fontScale="92500" lnSpcReduction="10000"/>
          </a:bodyPr>
          <a:lstStyle/>
          <a:p>
            <a:pPr>
              <a:lnSpc>
                <a:spcPct val="130000"/>
              </a:lnSpc>
            </a:pPr>
            <a:r>
              <a:rPr lang="en-US" dirty="0" smtClean="0"/>
              <a:t>“low defect”  </a:t>
            </a:r>
            <a:r>
              <a:rPr lang="en-US" dirty="0" err="1" smtClean="0"/>
              <a:t>góð</a:t>
            </a:r>
            <a:r>
              <a:rPr lang="en-US" dirty="0" smtClean="0"/>
              <a:t> </a:t>
            </a:r>
            <a:r>
              <a:rPr lang="en-US" dirty="0" err="1" smtClean="0"/>
              <a:t>prognosa</a:t>
            </a:r>
            <a:endParaRPr lang="en-US" dirty="0" smtClean="0"/>
          </a:p>
          <a:p>
            <a:pPr>
              <a:lnSpc>
                <a:spcPct val="130000"/>
              </a:lnSpc>
            </a:pPr>
            <a:r>
              <a:rPr lang="en-US" dirty="0" smtClean="0"/>
              <a:t>Rectum </a:t>
            </a:r>
            <a:r>
              <a:rPr lang="en-US" dirty="0" err="1" smtClean="0"/>
              <a:t>er</a:t>
            </a:r>
            <a:r>
              <a:rPr lang="en-US" dirty="0" smtClean="0"/>
              <a:t> </a:t>
            </a:r>
            <a:r>
              <a:rPr lang="en-US" dirty="0" err="1" smtClean="0"/>
              <a:t>að</a:t>
            </a:r>
            <a:r>
              <a:rPr lang="en-US" dirty="0" smtClean="0"/>
              <a:t> </a:t>
            </a:r>
            <a:r>
              <a:rPr lang="en-US" dirty="0" err="1" smtClean="0"/>
              <a:t>mestu</a:t>
            </a:r>
            <a:r>
              <a:rPr lang="en-US" dirty="0" smtClean="0"/>
              <a:t> </a:t>
            </a:r>
            <a:r>
              <a:rPr lang="en-US" dirty="0" err="1" smtClean="0"/>
              <a:t>innan</a:t>
            </a:r>
            <a:r>
              <a:rPr lang="en-US" dirty="0" smtClean="0"/>
              <a:t> sphincter mechanism. </a:t>
            </a:r>
            <a:r>
              <a:rPr lang="en-US" dirty="0" err="1" smtClean="0"/>
              <a:t>aðeins</a:t>
            </a:r>
            <a:r>
              <a:rPr lang="en-US" dirty="0" smtClean="0"/>
              <a:t> </a:t>
            </a:r>
            <a:r>
              <a:rPr lang="en-US" dirty="0" err="1" smtClean="0"/>
              <a:t>neðsti</a:t>
            </a:r>
            <a:r>
              <a:rPr lang="en-US" dirty="0" smtClean="0"/>
              <a:t> </a:t>
            </a:r>
            <a:r>
              <a:rPr lang="en-US" dirty="0" err="1" smtClean="0"/>
              <a:t>hlutinn</a:t>
            </a:r>
            <a:r>
              <a:rPr lang="en-US" dirty="0" smtClean="0"/>
              <a:t> </a:t>
            </a:r>
            <a:r>
              <a:rPr lang="en-US" dirty="0" err="1" smtClean="0"/>
              <a:t>liggur</a:t>
            </a:r>
            <a:r>
              <a:rPr lang="en-US" dirty="0" smtClean="0"/>
              <a:t> </a:t>
            </a:r>
            <a:r>
              <a:rPr lang="en-US" dirty="0" err="1" smtClean="0"/>
              <a:t>anteriort</a:t>
            </a:r>
            <a:endParaRPr lang="en-US" dirty="0" smtClean="0"/>
          </a:p>
          <a:p>
            <a:pPr>
              <a:lnSpc>
                <a:spcPct val="130000"/>
              </a:lnSpc>
            </a:pPr>
            <a:r>
              <a:rPr lang="en-US" dirty="0" smtClean="0"/>
              <a:t> </a:t>
            </a:r>
            <a:r>
              <a:rPr lang="en-US" dirty="0" err="1" smtClean="0"/>
              <a:t>Stundum</a:t>
            </a:r>
            <a:r>
              <a:rPr lang="en-US" dirty="0" smtClean="0"/>
              <a:t> </a:t>
            </a:r>
            <a:r>
              <a:rPr lang="en-US" dirty="0" err="1" smtClean="0"/>
              <a:t>opnast</a:t>
            </a:r>
            <a:r>
              <a:rPr lang="en-US" dirty="0" smtClean="0"/>
              <a:t> </a:t>
            </a:r>
            <a:r>
              <a:rPr lang="en-US" dirty="0" err="1" smtClean="0"/>
              <a:t>þetta</a:t>
            </a:r>
            <a:r>
              <a:rPr lang="en-US" dirty="0" smtClean="0"/>
              <a:t> </a:t>
            </a:r>
            <a:r>
              <a:rPr lang="en-US" dirty="0" err="1" smtClean="0"/>
              <a:t>ekki</a:t>
            </a:r>
            <a:r>
              <a:rPr lang="en-US" dirty="0" smtClean="0"/>
              <a:t> </a:t>
            </a:r>
            <a:r>
              <a:rPr lang="en-US" dirty="0" err="1" smtClean="0"/>
              <a:t>beint</a:t>
            </a:r>
            <a:r>
              <a:rPr lang="en-US" dirty="0" smtClean="0"/>
              <a:t> </a:t>
            </a:r>
            <a:r>
              <a:rPr lang="en-US" dirty="0" err="1" smtClean="0"/>
              <a:t>út</a:t>
            </a:r>
            <a:r>
              <a:rPr lang="en-US" dirty="0" smtClean="0"/>
              <a:t> </a:t>
            </a:r>
            <a:r>
              <a:rPr lang="en-US" dirty="0" err="1" smtClean="0"/>
              <a:t>heldur</a:t>
            </a:r>
            <a:r>
              <a:rPr lang="en-US" dirty="0" smtClean="0"/>
              <a:t> </a:t>
            </a:r>
            <a:r>
              <a:rPr lang="en-US" dirty="0" err="1" smtClean="0"/>
              <a:t>fylgir</a:t>
            </a:r>
            <a:r>
              <a:rPr lang="en-US" dirty="0" smtClean="0"/>
              <a:t> </a:t>
            </a:r>
            <a:r>
              <a:rPr lang="en-US" dirty="0" err="1" smtClean="0"/>
              <a:t>subepithelial</a:t>
            </a:r>
            <a:r>
              <a:rPr lang="en-US" dirty="0" smtClean="0"/>
              <a:t> </a:t>
            </a:r>
            <a:r>
              <a:rPr lang="en-US" dirty="0" err="1" smtClean="0"/>
              <a:t>miðlínu</a:t>
            </a:r>
            <a:r>
              <a:rPr lang="en-US" dirty="0" smtClean="0"/>
              <a:t> </a:t>
            </a:r>
            <a:r>
              <a:rPr lang="en-US" dirty="0" err="1" smtClean="0"/>
              <a:t>gangi</a:t>
            </a:r>
            <a:r>
              <a:rPr lang="en-US" dirty="0" smtClean="0"/>
              <a:t>, </a:t>
            </a:r>
            <a:r>
              <a:rPr lang="en-US" dirty="0" err="1" smtClean="0"/>
              <a:t>og</a:t>
            </a:r>
            <a:r>
              <a:rPr lang="en-US" dirty="0" smtClean="0"/>
              <a:t> </a:t>
            </a:r>
            <a:r>
              <a:rPr lang="en-US" dirty="0" err="1" smtClean="0"/>
              <a:t>opnast</a:t>
            </a:r>
            <a:r>
              <a:rPr lang="en-US" dirty="0" smtClean="0"/>
              <a:t> </a:t>
            </a:r>
            <a:r>
              <a:rPr lang="en-US" dirty="0" err="1" smtClean="0"/>
              <a:t>mun</a:t>
            </a:r>
            <a:r>
              <a:rPr lang="en-US" dirty="0" smtClean="0"/>
              <a:t> </a:t>
            </a:r>
            <a:r>
              <a:rPr lang="en-US" dirty="0" err="1" smtClean="0"/>
              <a:t>framar</a:t>
            </a:r>
            <a:r>
              <a:rPr lang="en-US" dirty="0" smtClean="0"/>
              <a:t>, </a:t>
            </a:r>
            <a:r>
              <a:rPr lang="en-US" dirty="0" err="1" smtClean="0"/>
              <a:t>jafnvel</a:t>
            </a:r>
            <a:r>
              <a:rPr lang="en-US" dirty="0" smtClean="0"/>
              <a:t> á penis.</a:t>
            </a:r>
          </a:p>
          <a:p>
            <a:endParaRPr lang="en-US" dirty="0"/>
          </a:p>
        </p:txBody>
      </p:sp>
      <p:pic>
        <p:nvPicPr>
          <p:cNvPr id="5" name="Content Placeholder 4" descr="anal stenosis"/>
          <p:cNvPicPr>
            <a:picLocks noGrp="1" noChangeAspect="1" noChangeArrowheads="1"/>
          </p:cNvPicPr>
          <p:nvPr>
            <p:ph sz="half" idx="2"/>
          </p:nvPr>
        </p:nvPicPr>
        <p:blipFill>
          <a:blip r:embed="rId3" cstate="print"/>
          <a:srcRect/>
          <a:stretch>
            <a:fillRect/>
          </a:stretch>
        </p:blipFill>
        <p:spPr>
          <a:xfrm>
            <a:off x="4860032" y="1772816"/>
            <a:ext cx="3456384" cy="4176464"/>
          </a:xfr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5" descr="Click to see larger picture">
            <a:hlinkClick r:id="rId2"/>
          </p:cNvPr>
          <p:cNvPicPr>
            <a:picLocks noGrp="1" noChangeAspect="1" noChangeArrowheads="1"/>
          </p:cNvPicPr>
          <p:nvPr>
            <p:ph type="title"/>
          </p:nvPr>
        </p:nvPicPr>
        <p:blipFill>
          <a:blip r:embed="rId3" cstate="print"/>
          <a:srcRect/>
          <a:stretch>
            <a:fillRect/>
          </a:stretch>
        </p:blipFill>
        <p:spPr>
          <a:xfrm>
            <a:off x="304800" y="228600"/>
            <a:ext cx="2260600" cy="2895600"/>
          </a:xfrm>
          <a:noFill/>
          <a:ln/>
        </p:spPr>
      </p:pic>
      <p:pic>
        <p:nvPicPr>
          <p:cNvPr id="38916" name="Picture 4" descr="anal stenosis"/>
          <p:cNvPicPr>
            <a:picLocks noGrp="1" noChangeAspect="1" noChangeArrowheads="1"/>
          </p:cNvPicPr>
          <p:nvPr>
            <p:ph sz="quarter" idx="1"/>
          </p:nvPr>
        </p:nvPicPr>
        <p:blipFill>
          <a:blip r:embed="rId4" cstate="print"/>
          <a:srcRect/>
          <a:stretch>
            <a:fillRect/>
          </a:stretch>
        </p:blipFill>
        <p:spPr>
          <a:xfrm>
            <a:off x="838200" y="3276600"/>
            <a:ext cx="2971800" cy="2971800"/>
          </a:xfrm>
          <a:noFill/>
          <a:ln/>
        </p:spPr>
      </p:pic>
      <p:pic>
        <p:nvPicPr>
          <p:cNvPr id="38917" name="Picture 4" descr="micro anus"/>
          <p:cNvPicPr>
            <a:picLocks noChangeAspect="1" noChangeArrowheads="1"/>
          </p:cNvPicPr>
          <p:nvPr/>
        </p:nvPicPr>
        <p:blipFill>
          <a:blip r:embed="rId5" cstate="print"/>
          <a:srcRect/>
          <a:stretch>
            <a:fillRect/>
          </a:stretch>
        </p:blipFill>
        <p:spPr bwMode="auto">
          <a:xfrm>
            <a:off x="4191000" y="3276600"/>
            <a:ext cx="2924175" cy="3011488"/>
          </a:xfrm>
          <a:prstGeom prst="rect">
            <a:avLst/>
          </a:prstGeom>
          <a:noFill/>
          <a:ln w="9525">
            <a:noFill/>
            <a:miter lim="800000"/>
            <a:headEnd/>
            <a:tailEnd/>
          </a:ln>
        </p:spPr>
      </p:pic>
      <p:pic>
        <p:nvPicPr>
          <p:cNvPr id="38918" name="Picture 6"/>
          <p:cNvPicPr>
            <a:picLocks noChangeAspect="1" noChangeArrowheads="1"/>
          </p:cNvPicPr>
          <p:nvPr/>
        </p:nvPicPr>
        <p:blipFill>
          <a:blip r:embed="rId6" cstate="print"/>
          <a:srcRect/>
          <a:stretch>
            <a:fillRect/>
          </a:stretch>
        </p:blipFill>
        <p:spPr bwMode="auto">
          <a:xfrm>
            <a:off x="2971800" y="762000"/>
            <a:ext cx="2438400" cy="2374900"/>
          </a:xfrm>
          <a:prstGeom prst="rect">
            <a:avLst/>
          </a:prstGeom>
          <a:noFill/>
          <a:ln w="9525">
            <a:noFill/>
            <a:miter lim="800000"/>
            <a:headEnd/>
            <a:tailEnd/>
          </a:ln>
          <a:effectLst/>
        </p:spPr>
      </p:pic>
      <p:pic>
        <p:nvPicPr>
          <p:cNvPr id="38919" name="Picture 5" descr="Click to see larger picture">
            <a:hlinkClick r:id="rId7"/>
          </p:cNvPr>
          <p:cNvPicPr>
            <a:picLocks noChangeAspect="1" noChangeArrowheads="1"/>
          </p:cNvPicPr>
          <p:nvPr/>
        </p:nvPicPr>
        <p:blipFill>
          <a:blip r:embed="rId8" cstate="print"/>
          <a:srcRect/>
          <a:stretch>
            <a:fillRect/>
          </a:stretch>
        </p:blipFill>
        <p:spPr bwMode="auto">
          <a:xfrm>
            <a:off x="5943600" y="381000"/>
            <a:ext cx="3048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Strákar</a:t>
            </a:r>
            <a:r>
              <a:rPr lang="en-US" b="1" dirty="0" smtClean="0"/>
              <a:t>: Recto-</a:t>
            </a:r>
            <a:r>
              <a:rPr lang="en-US" b="1" u="sng" dirty="0" smtClean="0"/>
              <a:t>urethral</a:t>
            </a:r>
            <a:r>
              <a:rPr lang="en-US" b="1" dirty="0" smtClean="0"/>
              <a:t> Fistulas</a:t>
            </a:r>
            <a:endParaRPr lang="en-US" dirty="0"/>
          </a:p>
        </p:txBody>
      </p:sp>
      <p:sp>
        <p:nvSpPr>
          <p:cNvPr id="3" name="Content Placeholder 2"/>
          <p:cNvSpPr>
            <a:spLocks noGrp="1"/>
          </p:cNvSpPr>
          <p:nvPr>
            <p:ph sz="half" idx="1"/>
          </p:nvPr>
        </p:nvSpPr>
        <p:spPr>
          <a:xfrm>
            <a:off x="251520" y="1600200"/>
            <a:ext cx="3240360" cy="4525963"/>
          </a:xfrm>
        </p:spPr>
        <p:txBody>
          <a:bodyPr>
            <a:noAutofit/>
          </a:bodyPr>
          <a:lstStyle/>
          <a:p>
            <a:pPr marL="381000" indent="-381000">
              <a:lnSpc>
                <a:spcPct val="90000"/>
              </a:lnSpc>
              <a:buNone/>
            </a:pPr>
            <a:r>
              <a:rPr lang="en-US" sz="1800" dirty="0" err="1" smtClean="0">
                <a:cs typeface="Times New Roman" pitchFamily="18" charset="0"/>
              </a:rPr>
              <a:t>Algengasti</a:t>
            </a:r>
            <a:r>
              <a:rPr lang="en-US" sz="1800" dirty="0" smtClean="0">
                <a:cs typeface="Times New Roman" pitchFamily="18" charset="0"/>
              </a:rPr>
              <a:t> </a:t>
            </a:r>
            <a:r>
              <a:rPr lang="en-US" sz="1800" dirty="0" err="1" smtClean="0">
                <a:cs typeface="Times New Roman" pitchFamily="18" charset="0"/>
              </a:rPr>
              <a:t>hái</a:t>
            </a:r>
            <a:r>
              <a:rPr lang="en-US" sz="1800" dirty="0" smtClean="0">
                <a:cs typeface="Times New Roman" pitchFamily="18" charset="0"/>
              </a:rPr>
              <a:t> </a:t>
            </a:r>
            <a:r>
              <a:rPr lang="en-US" sz="1800" dirty="0" err="1" smtClean="0">
                <a:cs typeface="Times New Roman" pitchFamily="18" charset="0"/>
              </a:rPr>
              <a:t>gallinn</a:t>
            </a:r>
            <a:r>
              <a:rPr lang="en-US" sz="1800" dirty="0" smtClean="0">
                <a:cs typeface="Times New Roman" pitchFamily="18" charset="0"/>
              </a:rPr>
              <a:t> í </a:t>
            </a:r>
            <a:r>
              <a:rPr lang="en-US" sz="1800" dirty="0" err="1" smtClean="0">
                <a:cs typeface="Times New Roman" pitchFamily="18" charset="0"/>
              </a:rPr>
              <a:t>strákum</a:t>
            </a:r>
            <a:endParaRPr lang="en-US" sz="1800" dirty="0" smtClean="0">
              <a:cs typeface="Times New Roman" pitchFamily="18" charset="0"/>
            </a:endParaRPr>
          </a:p>
          <a:p>
            <a:pPr marL="381000" indent="-381000">
              <a:lnSpc>
                <a:spcPct val="90000"/>
              </a:lnSpc>
              <a:buNone/>
            </a:pPr>
            <a:endParaRPr lang="en-US" sz="1800" dirty="0" smtClean="0">
              <a:cs typeface="Times New Roman" pitchFamily="18" charset="0"/>
            </a:endParaRPr>
          </a:p>
          <a:p>
            <a:pPr marL="381000" indent="-381000">
              <a:lnSpc>
                <a:spcPct val="90000"/>
              </a:lnSpc>
              <a:buNone/>
            </a:pPr>
            <a:r>
              <a:rPr lang="en-US" sz="1800" dirty="0" err="1" smtClean="0">
                <a:cs typeface="Times New Roman" pitchFamily="18" charset="0"/>
              </a:rPr>
              <a:t>Fistillinn</a:t>
            </a:r>
            <a:r>
              <a:rPr lang="en-US" sz="1800" dirty="0" smtClean="0">
                <a:cs typeface="Times New Roman" pitchFamily="18" charset="0"/>
              </a:rPr>
              <a:t> </a:t>
            </a:r>
            <a:r>
              <a:rPr lang="en-US" sz="1800" dirty="0" err="1" smtClean="0">
                <a:cs typeface="Times New Roman" pitchFamily="18" charset="0"/>
              </a:rPr>
              <a:t>endar</a:t>
            </a:r>
            <a:r>
              <a:rPr lang="en-US" sz="1800" dirty="0" smtClean="0">
                <a:cs typeface="Times New Roman" pitchFamily="18" charset="0"/>
              </a:rPr>
              <a:t> í :</a:t>
            </a:r>
          </a:p>
          <a:p>
            <a:pPr marL="342900" lvl="1" indent="-342900">
              <a:lnSpc>
                <a:spcPct val="90000"/>
              </a:lnSpc>
              <a:buSzPct val="84000"/>
              <a:buFont typeface="Courier New" pitchFamily="49" charset="0"/>
              <a:buChar char="o"/>
            </a:pPr>
            <a:r>
              <a:rPr lang="en-US" sz="1800" u="sng" dirty="0" smtClean="0">
                <a:solidFill>
                  <a:schemeClr val="tx1"/>
                </a:solidFill>
                <a:cs typeface="Times New Roman" pitchFamily="18" charset="0"/>
              </a:rPr>
              <a:t>Bulbar </a:t>
            </a:r>
            <a:r>
              <a:rPr lang="en-US" sz="1800" dirty="0" err="1" smtClean="0">
                <a:solidFill>
                  <a:schemeClr val="tx1"/>
                </a:solidFill>
                <a:cs typeface="Times New Roman" pitchFamily="18" charset="0"/>
              </a:rPr>
              <a:t>hluta</a:t>
            </a:r>
            <a:r>
              <a:rPr lang="en-US" sz="1800" dirty="0" smtClean="0">
                <a:solidFill>
                  <a:schemeClr val="tx1"/>
                </a:solidFill>
                <a:cs typeface="Times New Roman" pitchFamily="18" charset="0"/>
              </a:rPr>
              <a:t> urethra –</a:t>
            </a:r>
            <a:r>
              <a:rPr lang="en-US" sz="1800" dirty="0" err="1" smtClean="0">
                <a:solidFill>
                  <a:schemeClr val="tx1"/>
                </a:solidFill>
                <a:cs typeface="Times New Roman" pitchFamily="18" charset="0"/>
              </a:rPr>
              <a:t>lægri</a:t>
            </a:r>
            <a:r>
              <a:rPr lang="en-US" sz="1800" dirty="0" smtClean="0">
                <a:solidFill>
                  <a:schemeClr val="tx1"/>
                </a:solidFill>
                <a:cs typeface="Times New Roman" pitchFamily="18" charset="0"/>
              </a:rPr>
              <a:t> </a:t>
            </a:r>
            <a:r>
              <a:rPr lang="en-US" sz="1800" b="1" dirty="0" err="1" smtClean="0">
                <a:solidFill>
                  <a:schemeClr val="tx1"/>
                </a:solidFill>
              </a:rPr>
              <a:t>vel</a:t>
            </a:r>
            <a:r>
              <a:rPr lang="en-US" sz="1800" b="1" dirty="0" smtClean="0">
                <a:solidFill>
                  <a:schemeClr val="tx1"/>
                </a:solidFill>
              </a:rPr>
              <a:t> </a:t>
            </a:r>
            <a:r>
              <a:rPr lang="en-US" sz="1800" b="1" dirty="0" err="1" smtClean="0">
                <a:solidFill>
                  <a:schemeClr val="tx1"/>
                </a:solidFill>
              </a:rPr>
              <a:t>þroskaður</a:t>
            </a:r>
            <a:r>
              <a:rPr lang="en-US" sz="1800" b="1" dirty="0" smtClean="0">
                <a:solidFill>
                  <a:schemeClr val="tx1"/>
                </a:solidFill>
              </a:rPr>
              <a:t> </a:t>
            </a:r>
            <a:r>
              <a:rPr lang="en-US" sz="1800" b="1" dirty="0" err="1" smtClean="0">
                <a:solidFill>
                  <a:schemeClr val="tx1"/>
                </a:solidFill>
              </a:rPr>
              <a:t>vöðvakomplex</a:t>
            </a:r>
            <a:r>
              <a:rPr lang="en-US" sz="1800" dirty="0" smtClean="0">
                <a:solidFill>
                  <a:schemeClr val="tx1"/>
                </a:solidFill>
              </a:rPr>
              <a:t>, </a:t>
            </a:r>
            <a:r>
              <a:rPr lang="en-US" sz="1800" dirty="0" err="1" smtClean="0">
                <a:solidFill>
                  <a:schemeClr val="tx1"/>
                </a:solidFill>
              </a:rPr>
              <a:t>vel</a:t>
            </a:r>
            <a:r>
              <a:rPr lang="en-US" sz="1800" dirty="0" smtClean="0">
                <a:solidFill>
                  <a:schemeClr val="tx1"/>
                </a:solidFill>
              </a:rPr>
              <a:t> </a:t>
            </a:r>
            <a:r>
              <a:rPr lang="en-US" sz="1800" dirty="0" err="1" smtClean="0">
                <a:solidFill>
                  <a:schemeClr val="tx1"/>
                </a:solidFill>
              </a:rPr>
              <a:t>þroskað</a:t>
            </a:r>
            <a:r>
              <a:rPr lang="en-US" sz="1800" dirty="0" smtClean="0">
                <a:solidFill>
                  <a:schemeClr val="tx1"/>
                </a:solidFill>
              </a:rPr>
              <a:t> sacrum </a:t>
            </a:r>
            <a:r>
              <a:rPr lang="en-US" sz="1800" dirty="0" err="1" smtClean="0">
                <a:solidFill>
                  <a:schemeClr val="tx1"/>
                </a:solidFill>
              </a:rPr>
              <a:t>og</a:t>
            </a:r>
            <a:r>
              <a:rPr lang="en-US" sz="1800" dirty="0" smtClean="0">
                <a:solidFill>
                  <a:schemeClr val="tx1"/>
                </a:solidFill>
              </a:rPr>
              <a:t> “prominent midline groove” </a:t>
            </a:r>
            <a:r>
              <a:rPr lang="en-US" sz="1800" dirty="0" err="1" smtClean="0">
                <a:solidFill>
                  <a:schemeClr val="tx1"/>
                </a:solidFill>
              </a:rPr>
              <a:t>og</a:t>
            </a:r>
            <a:r>
              <a:rPr lang="en-US" sz="1800" dirty="0" smtClean="0">
                <a:solidFill>
                  <a:schemeClr val="tx1"/>
                </a:solidFill>
              </a:rPr>
              <a:t> “anal dimple”.</a:t>
            </a:r>
            <a:endParaRPr lang="en-US" sz="1800" dirty="0" smtClean="0">
              <a:solidFill>
                <a:schemeClr val="tx1"/>
              </a:solidFill>
              <a:cs typeface="Times New Roman" pitchFamily="18" charset="0"/>
            </a:endParaRPr>
          </a:p>
          <a:p>
            <a:pPr marL="93663" lvl="1" indent="-93663">
              <a:lnSpc>
                <a:spcPct val="90000"/>
              </a:lnSpc>
            </a:pPr>
            <a:endParaRPr lang="en-US" sz="1800" u="sng" dirty="0" smtClean="0">
              <a:cs typeface="Times New Roman" pitchFamily="18" charset="0"/>
            </a:endParaRPr>
          </a:p>
          <a:p>
            <a:pPr marL="93663" lvl="1" indent="-93663">
              <a:lnSpc>
                <a:spcPct val="90000"/>
              </a:lnSpc>
            </a:pPr>
            <a:r>
              <a:rPr lang="en-US" sz="1800" u="sng" dirty="0" smtClean="0">
                <a:solidFill>
                  <a:schemeClr val="tx1"/>
                </a:solidFill>
                <a:cs typeface="Times New Roman" pitchFamily="18" charset="0"/>
              </a:rPr>
              <a:t>Prostatic </a:t>
            </a:r>
            <a:r>
              <a:rPr lang="en-US" sz="1800" dirty="0" err="1" smtClean="0">
                <a:solidFill>
                  <a:schemeClr val="tx1"/>
                </a:solidFill>
                <a:cs typeface="Times New Roman" pitchFamily="18" charset="0"/>
              </a:rPr>
              <a:t>hluta</a:t>
            </a:r>
            <a:r>
              <a:rPr lang="en-US" sz="1800" dirty="0" smtClean="0">
                <a:solidFill>
                  <a:schemeClr val="tx1"/>
                </a:solidFill>
                <a:cs typeface="Times New Roman" pitchFamily="18" charset="0"/>
              </a:rPr>
              <a:t> urethra </a:t>
            </a:r>
          </a:p>
          <a:p>
            <a:pPr marL="360363" lvl="1" indent="-7938">
              <a:lnSpc>
                <a:spcPct val="90000"/>
              </a:lnSpc>
              <a:buNone/>
            </a:pPr>
            <a:r>
              <a:rPr lang="en-US" sz="1800" dirty="0" err="1" smtClean="0">
                <a:solidFill>
                  <a:schemeClr val="tx1"/>
                </a:solidFill>
                <a:cs typeface="Times New Roman" pitchFamily="18" charset="0"/>
              </a:rPr>
              <a:t>Hærri</a:t>
            </a:r>
            <a:r>
              <a:rPr lang="en-US" sz="1800" dirty="0" smtClean="0">
                <a:solidFill>
                  <a:schemeClr val="tx1"/>
                </a:solidFill>
                <a:cs typeface="Times New Roman" pitchFamily="18" charset="0"/>
              </a:rPr>
              <a:t> </a:t>
            </a:r>
            <a:r>
              <a:rPr lang="en-US" sz="1800" b="1" dirty="0" err="1" smtClean="0">
                <a:solidFill>
                  <a:schemeClr val="tx1"/>
                </a:solidFill>
              </a:rPr>
              <a:t>illa</a:t>
            </a:r>
            <a:r>
              <a:rPr lang="en-US" sz="1800" b="1" dirty="0" smtClean="0">
                <a:solidFill>
                  <a:schemeClr val="tx1"/>
                </a:solidFill>
              </a:rPr>
              <a:t> </a:t>
            </a:r>
            <a:r>
              <a:rPr lang="en-US" sz="1800" b="1" dirty="0" err="1" smtClean="0">
                <a:solidFill>
                  <a:schemeClr val="tx1"/>
                </a:solidFill>
              </a:rPr>
              <a:t>þroskaður</a:t>
            </a:r>
            <a:r>
              <a:rPr lang="en-US" sz="1800" b="1" dirty="0" smtClean="0">
                <a:solidFill>
                  <a:schemeClr val="tx1"/>
                </a:solidFill>
              </a:rPr>
              <a:t> </a:t>
            </a:r>
            <a:r>
              <a:rPr lang="en-US" sz="1800" b="1" dirty="0" err="1" smtClean="0">
                <a:solidFill>
                  <a:schemeClr val="tx1"/>
                </a:solidFill>
              </a:rPr>
              <a:t>vöðvakomplex</a:t>
            </a:r>
            <a:r>
              <a:rPr lang="en-US" sz="1800" dirty="0" smtClean="0">
                <a:solidFill>
                  <a:schemeClr val="tx1"/>
                </a:solidFill>
              </a:rPr>
              <a:t>, </a:t>
            </a:r>
            <a:r>
              <a:rPr lang="en-US" sz="1800" dirty="0" err="1" smtClean="0">
                <a:solidFill>
                  <a:schemeClr val="tx1"/>
                </a:solidFill>
              </a:rPr>
              <a:t>óeðlilegt</a:t>
            </a:r>
            <a:r>
              <a:rPr lang="en-US" sz="1800" dirty="0" smtClean="0">
                <a:solidFill>
                  <a:schemeClr val="tx1"/>
                </a:solidFill>
              </a:rPr>
              <a:t> sacrum </a:t>
            </a:r>
            <a:r>
              <a:rPr lang="en-US" sz="1800" dirty="0" err="1" smtClean="0">
                <a:solidFill>
                  <a:schemeClr val="tx1"/>
                </a:solidFill>
              </a:rPr>
              <a:t>og</a:t>
            </a:r>
            <a:r>
              <a:rPr lang="en-US" sz="1800" dirty="0" smtClean="0">
                <a:solidFill>
                  <a:schemeClr val="tx1"/>
                </a:solidFill>
              </a:rPr>
              <a:t> </a:t>
            </a:r>
            <a:r>
              <a:rPr lang="en-US" sz="1800" dirty="0" err="1" smtClean="0">
                <a:solidFill>
                  <a:schemeClr val="tx1"/>
                </a:solidFill>
              </a:rPr>
              <a:t>flatur</a:t>
            </a:r>
            <a:r>
              <a:rPr lang="en-US" sz="1800" dirty="0" smtClean="0">
                <a:solidFill>
                  <a:schemeClr val="tx1"/>
                </a:solidFill>
              </a:rPr>
              <a:t>, </a:t>
            </a:r>
            <a:r>
              <a:rPr lang="en-US" sz="1800" dirty="0" err="1" smtClean="0">
                <a:solidFill>
                  <a:schemeClr val="tx1"/>
                </a:solidFill>
              </a:rPr>
              <a:t>rass</a:t>
            </a:r>
            <a:r>
              <a:rPr lang="en-US" sz="1800" dirty="0" smtClean="0">
                <a:solidFill>
                  <a:schemeClr val="tx1"/>
                </a:solidFill>
              </a:rPr>
              <a:t> </a:t>
            </a:r>
            <a:r>
              <a:rPr lang="en-US" sz="1800" dirty="0" err="1" smtClean="0">
                <a:solidFill>
                  <a:schemeClr val="tx1"/>
                </a:solidFill>
              </a:rPr>
              <a:t>og</a:t>
            </a:r>
            <a:r>
              <a:rPr lang="en-US" sz="1800" dirty="0" smtClean="0">
                <a:solidFill>
                  <a:schemeClr val="tx1"/>
                </a:solidFill>
              </a:rPr>
              <a:t> perineum.</a:t>
            </a:r>
            <a:endParaRPr lang="en-US" sz="1800" dirty="0">
              <a:solidFill>
                <a:schemeClr val="tx1"/>
              </a:solidFill>
            </a:endParaRPr>
          </a:p>
        </p:txBody>
      </p:sp>
      <p:pic>
        <p:nvPicPr>
          <p:cNvPr id="5" name="Content Placeholder 4"/>
          <p:cNvPicPr>
            <a:picLocks noGrp="1" noChangeAspect="1" noChangeArrowheads="1"/>
          </p:cNvPicPr>
          <p:nvPr>
            <p:ph sz="half" idx="2"/>
          </p:nvPr>
        </p:nvPicPr>
        <p:blipFill>
          <a:blip r:embed="rId3" cstate="print"/>
          <a:srcRect/>
          <a:stretch>
            <a:fillRect/>
          </a:stretch>
        </p:blipFill>
        <p:spPr bwMode="auto">
          <a:xfrm>
            <a:off x="3635896" y="1844824"/>
            <a:ext cx="5328592" cy="42484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922114"/>
          </a:xfrm>
        </p:spPr>
        <p:txBody>
          <a:bodyPr anchor="ctr">
            <a:normAutofit fontScale="90000"/>
          </a:bodyPr>
          <a:lstStyle/>
          <a:p>
            <a:r>
              <a:rPr lang="en-US" sz="3600" b="1" dirty="0" err="1" smtClean="0"/>
              <a:t>Strákar</a:t>
            </a:r>
            <a:r>
              <a:rPr lang="en-US" sz="3600" b="1" dirty="0" smtClean="0"/>
              <a:t>: Recto-</a:t>
            </a:r>
            <a:r>
              <a:rPr lang="en-US" sz="3600" b="1" u="sng" dirty="0" smtClean="0"/>
              <a:t>bladder </a:t>
            </a:r>
            <a:r>
              <a:rPr lang="en-US" sz="3600" b="1" u="sng" dirty="0"/>
              <a:t>Neck </a:t>
            </a:r>
            <a:r>
              <a:rPr lang="en-US" sz="3600" b="1" dirty="0"/>
              <a:t>Fistulas</a:t>
            </a:r>
            <a:r>
              <a:rPr lang="en-US" sz="4000" b="1" dirty="0"/>
              <a:t/>
            </a:r>
            <a:br>
              <a:rPr lang="en-US" sz="4000" b="1" dirty="0"/>
            </a:br>
            <a:endParaRPr lang="en-US" sz="4000" b="1" dirty="0"/>
          </a:p>
        </p:txBody>
      </p:sp>
      <p:sp>
        <p:nvSpPr>
          <p:cNvPr id="16387" name="Rectangle 3"/>
          <p:cNvSpPr>
            <a:spLocks noGrp="1" noChangeArrowheads="1"/>
          </p:cNvSpPr>
          <p:nvPr>
            <p:ph sz="quarter" idx="1"/>
          </p:nvPr>
        </p:nvSpPr>
        <p:spPr>
          <a:xfrm>
            <a:off x="457200" y="1600200"/>
            <a:ext cx="3322712" cy="4525963"/>
          </a:xfrm>
        </p:spPr>
        <p:txBody>
          <a:bodyPr>
            <a:normAutofit/>
          </a:bodyPr>
          <a:lstStyle/>
          <a:p>
            <a:pPr algn="thaiDist">
              <a:lnSpc>
                <a:spcPct val="190000"/>
              </a:lnSpc>
            </a:pPr>
            <a:r>
              <a:rPr lang="en-US" sz="1800" dirty="0" err="1" smtClean="0"/>
              <a:t>Léleg</a:t>
            </a:r>
            <a:r>
              <a:rPr lang="en-US" sz="1800" dirty="0" smtClean="0"/>
              <a:t> </a:t>
            </a:r>
            <a:r>
              <a:rPr lang="en-US" sz="1800" dirty="0" err="1" smtClean="0"/>
              <a:t>prognosa</a:t>
            </a:r>
            <a:r>
              <a:rPr lang="en-US" sz="1800" dirty="0" smtClean="0"/>
              <a:t> </a:t>
            </a:r>
            <a:endParaRPr lang="en-US" sz="1800" b="1" dirty="0" smtClean="0"/>
          </a:p>
          <a:p>
            <a:pPr marL="263525" lvl="1" indent="-263525">
              <a:lnSpc>
                <a:spcPct val="90000"/>
              </a:lnSpc>
              <a:buNone/>
            </a:pPr>
            <a:r>
              <a:rPr lang="en-US" sz="1800" b="1" dirty="0" smtClean="0"/>
              <a:t> </a:t>
            </a:r>
            <a:r>
              <a:rPr lang="en-US" sz="1800" b="1" dirty="0" err="1" smtClean="0"/>
              <a:t>illa</a:t>
            </a:r>
            <a:r>
              <a:rPr lang="en-US" sz="1800" b="1" dirty="0" smtClean="0"/>
              <a:t> </a:t>
            </a:r>
            <a:r>
              <a:rPr lang="en-US" sz="1800" b="1" dirty="0" err="1" smtClean="0"/>
              <a:t>þroskaður</a:t>
            </a:r>
            <a:r>
              <a:rPr lang="en-US" sz="1800" b="1" dirty="0" smtClean="0"/>
              <a:t> </a:t>
            </a:r>
            <a:r>
              <a:rPr lang="en-US" sz="1800" b="1" dirty="0" err="1" smtClean="0"/>
              <a:t>vöðvakomplex</a:t>
            </a:r>
            <a:r>
              <a:rPr lang="en-US" sz="1800" dirty="0" smtClean="0"/>
              <a:t>, </a:t>
            </a:r>
            <a:r>
              <a:rPr lang="en-US" sz="1800" dirty="0" err="1" smtClean="0"/>
              <a:t>óeðlilegt</a:t>
            </a:r>
            <a:r>
              <a:rPr lang="en-US" sz="1800" dirty="0" smtClean="0"/>
              <a:t> sacrum, </a:t>
            </a:r>
            <a:r>
              <a:rPr lang="en-US" sz="1800" dirty="0" err="1" smtClean="0"/>
              <a:t>flatur</a:t>
            </a:r>
            <a:r>
              <a:rPr lang="en-US" sz="1800" dirty="0" smtClean="0"/>
              <a:t> </a:t>
            </a:r>
            <a:r>
              <a:rPr lang="en-US" sz="1800" dirty="0" err="1" smtClean="0"/>
              <a:t>rass</a:t>
            </a:r>
            <a:r>
              <a:rPr lang="en-US" sz="1800" dirty="0" smtClean="0"/>
              <a:t> </a:t>
            </a:r>
            <a:r>
              <a:rPr lang="en-US" sz="1800" dirty="0" err="1" smtClean="0"/>
              <a:t>og</a:t>
            </a:r>
            <a:r>
              <a:rPr lang="en-US" sz="1800" dirty="0" smtClean="0"/>
              <a:t> perineum.</a:t>
            </a:r>
          </a:p>
          <a:p>
            <a:pPr marL="263525" lvl="1" indent="-263525">
              <a:lnSpc>
                <a:spcPct val="90000"/>
              </a:lnSpc>
              <a:buNone/>
            </a:pPr>
            <a:endParaRPr lang="en-US" sz="1800" dirty="0" smtClean="0"/>
          </a:p>
          <a:p>
            <a:pPr marL="263525" lvl="1" indent="-263525">
              <a:lnSpc>
                <a:spcPct val="90000"/>
              </a:lnSpc>
              <a:buNone/>
            </a:pPr>
            <a:r>
              <a:rPr lang="en-US" sz="1800" dirty="0" smtClean="0"/>
              <a:t>      Um 10% </a:t>
            </a:r>
            <a:r>
              <a:rPr lang="en-US" sz="1800" dirty="0" err="1" smtClean="0"/>
              <a:t>af</a:t>
            </a:r>
            <a:r>
              <a:rPr lang="en-US" sz="1800" dirty="0" smtClean="0"/>
              <a:t> </a:t>
            </a:r>
            <a:r>
              <a:rPr lang="en-US" sz="1800" dirty="0" err="1" smtClean="0"/>
              <a:t>göllum</a:t>
            </a:r>
            <a:r>
              <a:rPr lang="en-US" sz="1800" dirty="0" smtClean="0"/>
              <a:t> </a:t>
            </a:r>
            <a:r>
              <a:rPr lang="en-US" sz="1800" dirty="0" err="1" smtClean="0"/>
              <a:t>hjá</a:t>
            </a:r>
            <a:r>
              <a:rPr lang="en-US" sz="1800" dirty="0" smtClean="0"/>
              <a:t> </a:t>
            </a:r>
            <a:r>
              <a:rPr lang="en-US" sz="1800" dirty="0" err="1" smtClean="0"/>
              <a:t>strákum</a:t>
            </a:r>
            <a:endParaRPr lang="en-US" sz="1800" dirty="0" smtClean="0"/>
          </a:p>
        </p:txBody>
      </p:sp>
      <p:pic>
        <p:nvPicPr>
          <p:cNvPr id="16388" name="Picture 4"/>
          <p:cNvPicPr>
            <a:picLocks noChangeAspect="1" noChangeArrowheads="1"/>
          </p:cNvPicPr>
          <p:nvPr/>
        </p:nvPicPr>
        <p:blipFill>
          <a:blip r:embed="rId2" cstate="print"/>
          <a:srcRect/>
          <a:stretch>
            <a:fillRect/>
          </a:stretch>
        </p:blipFill>
        <p:spPr bwMode="auto">
          <a:xfrm>
            <a:off x="4211960" y="1628800"/>
            <a:ext cx="4393878" cy="41044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Imperforate Anus without Fistula</a:t>
            </a:r>
            <a:endParaRPr lang="is-IS" dirty="0"/>
          </a:p>
        </p:txBody>
      </p:sp>
      <p:sp>
        <p:nvSpPr>
          <p:cNvPr id="3" name="Content Placeholder 2"/>
          <p:cNvSpPr>
            <a:spLocks noGrp="1"/>
          </p:cNvSpPr>
          <p:nvPr>
            <p:ph sz="half" idx="1"/>
          </p:nvPr>
        </p:nvSpPr>
        <p:spPr/>
        <p:txBody>
          <a:bodyPr/>
          <a:lstStyle/>
          <a:p>
            <a:pPr>
              <a:lnSpc>
                <a:spcPct val="90000"/>
              </a:lnSpc>
            </a:pPr>
            <a:r>
              <a:rPr lang="en-US" dirty="0" err="1" smtClean="0"/>
              <a:t>Merkilegt</a:t>
            </a:r>
            <a:r>
              <a:rPr lang="en-US" dirty="0" smtClean="0"/>
              <a:t> </a:t>
            </a:r>
            <a:r>
              <a:rPr lang="en-US" dirty="0" err="1" smtClean="0"/>
              <a:t>nok</a:t>
            </a:r>
            <a:r>
              <a:rPr lang="en-US" dirty="0" smtClean="0"/>
              <a:t> </a:t>
            </a:r>
            <a:r>
              <a:rPr lang="en-US" dirty="0" err="1" smtClean="0"/>
              <a:t>hfa</a:t>
            </a:r>
            <a:r>
              <a:rPr lang="en-US" dirty="0" smtClean="0"/>
              <a:t> </a:t>
            </a:r>
            <a:r>
              <a:rPr lang="en-US" dirty="0" err="1" smtClean="0"/>
              <a:t>þessir</a:t>
            </a:r>
            <a:r>
              <a:rPr lang="en-US" dirty="0" smtClean="0"/>
              <a:t> </a:t>
            </a:r>
            <a:r>
              <a:rPr lang="en-US" dirty="0" err="1" smtClean="0"/>
              <a:t>einstaklingar</a:t>
            </a:r>
            <a:r>
              <a:rPr lang="en-US" dirty="0" smtClean="0"/>
              <a:t> </a:t>
            </a:r>
            <a:r>
              <a:rPr lang="en-US" dirty="0" err="1" smtClean="0"/>
              <a:t>vel</a:t>
            </a:r>
            <a:r>
              <a:rPr lang="en-US" dirty="0" smtClean="0"/>
              <a:t> </a:t>
            </a:r>
            <a:r>
              <a:rPr lang="en-US" dirty="0" err="1" smtClean="0"/>
              <a:t>þroskað</a:t>
            </a:r>
            <a:r>
              <a:rPr lang="en-US" dirty="0" smtClean="0"/>
              <a:t> sacrum </a:t>
            </a:r>
            <a:r>
              <a:rPr lang="en-US" dirty="0" err="1" smtClean="0"/>
              <a:t>og</a:t>
            </a:r>
            <a:r>
              <a:rPr lang="en-US" dirty="0" smtClean="0"/>
              <a:t> “</a:t>
            </a:r>
            <a:r>
              <a:rPr lang="en-US" b="1" dirty="0" err="1" smtClean="0"/>
              <a:t>vel</a:t>
            </a:r>
            <a:r>
              <a:rPr lang="en-US" b="1" dirty="0" smtClean="0"/>
              <a:t> </a:t>
            </a:r>
            <a:r>
              <a:rPr lang="en-US" b="1" dirty="0" err="1" smtClean="0"/>
              <a:t>þroskaður</a:t>
            </a:r>
            <a:r>
              <a:rPr lang="en-US" b="1" dirty="0" smtClean="0"/>
              <a:t> </a:t>
            </a:r>
            <a:r>
              <a:rPr lang="en-US" b="1" dirty="0" err="1" smtClean="0"/>
              <a:t>vöðvakomplex</a:t>
            </a:r>
            <a:r>
              <a:rPr lang="en-US" b="1" dirty="0" smtClean="0"/>
              <a:t>” </a:t>
            </a:r>
            <a:r>
              <a:rPr lang="en-US" dirty="0" err="1" smtClean="0"/>
              <a:t>og</a:t>
            </a:r>
            <a:r>
              <a:rPr lang="en-US" dirty="0" smtClean="0"/>
              <a:t> </a:t>
            </a:r>
            <a:r>
              <a:rPr lang="en-US" dirty="0" err="1" smtClean="0"/>
              <a:t>því</a:t>
            </a:r>
            <a:r>
              <a:rPr lang="en-US" dirty="0" smtClean="0"/>
              <a:t> </a:t>
            </a:r>
            <a:r>
              <a:rPr lang="en-US" dirty="0" err="1" smtClean="0"/>
              <a:t>ágætis</a:t>
            </a:r>
            <a:r>
              <a:rPr lang="en-US" dirty="0" smtClean="0"/>
              <a:t> </a:t>
            </a:r>
            <a:r>
              <a:rPr lang="en-US" dirty="0" err="1" smtClean="0"/>
              <a:t>prognosu</a:t>
            </a:r>
            <a:endParaRPr lang="en-US" dirty="0" smtClean="0"/>
          </a:p>
          <a:p>
            <a:pPr>
              <a:lnSpc>
                <a:spcPct val="90000"/>
              </a:lnSpc>
            </a:pPr>
            <a:endParaRPr lang="en-US" dirty="0" smtClean="0"/>
          </a:p>
          <a:p>
            <a:pPr>
              <a:lnSpc>
                <a:spcPct val="90000"/>
              </a:lnSpc>
            </a:pPr>
            <a:r>
              <a:rPr lang="en-US" dirty="0" smtClean="0"/>
              <a:t>Rectum </a:t>
            </a:r>
            <a:r>
              <a:rPr lang="en-US" dirty="0" err="1" smtClean="0"/>
              <a:t>endar</a:t>
            </a:r>
            <a:r>
              <a:rPr lang="en-US" dirty="0" smtClean="0"/>
              <a:t> </a:t>
            </a:r>
            <a:r>
              <a:rPr lang="en-US" dirty="0" err="1" smtClean="0"/>
              <a:t>yfirleitt</a:t>
            </a:r>
            <a:r>
              <a:rPr lang="en-US" dirty="0" smtClean="0"/>
              <a:t> um 2 cm </a:t>
            </a:r>
            <a:r>
              <a:rPr lang="en-US" dirty="0" err="1" smtClean="0"/>
              <a:t>innan</a:t>
            </a:r>
            <a:r>
              <a:rPr lang="en-US" dirty="0" smtClean="0"/>
              <a:t> </a:t>
            </a:r>
            <a:r>
              <a:rPr lang="en-US" dirty="0" err="1" smtClean="0"/>
              <a:t>við</a:t>
            </a:r>
            <a:r>
              <a:rPr lang="en-US" dirty="0" smtClean="0"/>
              <a:t> </a:t>
            </a:r>
            <a:r>
              <a:rPr lang="en-US" dirty="0" err="1" smtClean="0"/>
              <a:t>húðina</a:t>
            </a:r>
            <a:endParaRPr lang="en-US" dirty="0" smtClean="0"/>
          </a:p>
          <a:p>
            <a:endParaRPr lang="is-IS" dirty="0"/>
          </a:p>
        </p:txBody>
      </p:sp>
      <p:pic>
        <p:nvPicPr>
          <p:cNvPr id="166914" name="Picture 2" descr="\\lsh.is\gogn\Notendur\orriorm\My Documents\My Pictures\Inverogram.jpg"/>
          <p:cNvPicPr>
            <a:picLocks noGrp="1" noChangeAspect="1" noChangeArrowheads="1"/>
          </p:cNvPicPr>
          <p:nvPr>
            <p:ph sz="half" idx="2"/>
          </p:nvPr>
        </p:nvPicPr>
        <p:blipFill>
          <a:blip r:embed="rId2" cstate="print"/>
          <a:stretch>
            <a:fillRect/>
          </a:stretch>
        </p:blipFill>
        <p:spPr bwMode="auto">
          <a:xfrm>
            <a:off x="4800600" y="1693069"/>
            <a:ext cx="4038600" cy="4038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chor="ctr"/>
          <a:lstStyle/>
          <a:p>
            <a:r>
              <a:rPr lang="en-US" b="1" dirty="0" smtClean="0"/>
              <a:t>Rectal </a:t>
            </a:r>
            <a:r>
              <a:rPr lang="en-US" b="1" dirty="0" err="1" smtClean="0"/>
              <a:t>Atresia</a:t>
            </a:r>
            <a:endParaRPr lang="en-US" dirty="0"/>
          </a:p>
        </p:txBody>
      </p:sp>
      <p:sp>
        <p:nvSpPr>
          <p:cNvPr id="3" name="Content Placeholder 2"/>
          <p:cNvSpPr>
            <a:spLocks noGrp="1"/>
          </p:cNvSpPr>
          <p:nvPr>
            <p:ph sz="half" idx="1"/>
          </p:nvPr>
        </p:nvSpPr>
        <p:spPr>
          <a:xfrm>
            <a:off x="457200" y="1484784"/>
            <a:ext cx="4038600" cy="4641379"/>
          </a:xfrm>
        </p:spPr>
        <p:txBody>
          <a:bodyPr>
            <a:normAutofit fontScale="92500" lnSpcReduction="20000"/>
          </a:bodyPr>
          <a:lstStyle/>
          <a:p>
            <a:pPr>
              <a:lnSpc>
                <a:spcPct val="80000"/>
              </a:lnSpc>
            </a:pPr>
            <a:r>
              <a:rPr lang="en-US" dirty="0" err="1" smtClean="0"/>
              <a:t>Mjög</a:t>
            </a:r>
            <a:r>
              <a:rPr lang="en-US" dirty="0" smtClean="0"/>
              <a:t> </a:t>
            </a:r>
            <a:r>
              <a:rPr lang="en-US" dirty="0" err="1" smtClean="0"/>
              <a:t>sjaldgæft</a:t>
            </a:r>
            <a:r>
              <a:rPr lang="en-US" dirty="0" smtClean="0"/>
              <a:t> &lt;1% </a:t>
            </a:r>
            <a:r>
              <a:rPr lang="en-US" dirty="0" err="1" smtClean="0"/>
              <a:t>góð</a:t>
            </a:r>
            <a:r>
              <a:rPr lang="en-US" dirty="0" smtClean="0"/>
              <a:t> </a:t>
            </a:r>
            <a:r>
              <a:rPr lang="en-US" dirty="0" err="1" smtClean="0"/>
              <a:t>prognosa</a:t>
            </a:r>
            <a:r>
              <a:rPr lang="en-US" dirty="0" smtClean="0"/>
              <a:t>. </a:t>
            </a:r>
            <a:r>
              <a:rPr lang="en-US" dirty="0" err="1" smtClean="0"/>
              <a:t>Vel</a:t>
            </a:r>
            <a:r>
              <a:rPr lang="en-US" dirty="0" smtClean="0"/>
              <a:t> </a:t>
            </a:r>
            <a:r>
              <a:rPr lang="en-US" dirty="0" err="1" smtClean="0"/>
              <a:t>þroskaður</a:t>
            </a:r>
            <a:r>
              <a:rPr lang="en-US" dirty="0" smtClean="0"/>
              <a:t> anal </a:t>
            </a:r>
            <a:r>
              <a:rPr lang="en-US" dirty="0" err="1" smtClean="0"/>
              <a:t>canall</a:t>
            </a:r>
            <a:r>
              <a:rPr lang="en-US" dirty="0" smtClean="0"/>
              <a:t> </a:t>
            </a:r>
            <a:r>
              <a:rPr lang="en-US" dirty="0" err="1" smtClean="0"/>
              <a:t>eðlilegt</a:t>
            </a:r>
            <a:r>
              <a:rPr lang="en-US" dirty="0" smtClean="0"/>
              <a:t> </a:t>
            </a:r>
            <a:r>
              <a:rPr lang="en-US" dirty="0" err="1" smtClean="0"/>
              <a:t>skyn</a:t>
            </a:r>
            <a:r>
              <a:rPr lang="en-US" dirty="0" smtClean="0"/>
              <a:t> í </a:t>
            </a:r>
            <a:r>
              <a:rPr lang="en-US" dirty="0" err="1" smtClean="0"/>
              <a:t>anorectum</a:t>
            </a:r>
            <a:r>
              <a:rPr lang="en-US" dirty="0" smtClean="0"/>
              <a:t> </a:t>
            </a:r>
          </a:p>
          <a:p>
            <a:pPr>
              <a:lnSpc>
                <a:spcPct val="80000"/>
              </a:lnSpc>
              <a:buNone/>
            </a:pPr>
            <a:r>
              <a:rPr lang="en-US" dirty="0" smtClean="0"/>
              <a:t> </a:t>
            </a:r>
          </a:p>
          <a:p>
            <a:pPr>
              <a:lnSpc>
                <a:spcPct val="80000"/>
              </a:lnSpc>
            </a:pPr>
            <a:r>
              <a:rPr lang="en-US" dirty="0" smtClean="0"/>
              <a:t>lumen rectum </a:t>
            </a:r>
            <a:r>
              <a:rPr lang="en-US" dirty="0" err="1" smtClean="0"/>
              <a:t>er</a:t>
            </a:r>
            <a:r>
              <a:rPr lang="en-US" dirty="0" smtClean="0"/>
              <a:t> </a:t>
            </a:r>
            <a:r>
              <a:rPr lang="en-US" dirty="0" err="1" smtClean="0"/>
              <a:t>algjörlega</a:t>
            </a:r>
            <a:r>
              <a:rPr lang="en-US" dirty="0" smtClean="0"/>
              <a:t> </a:t>
            </a:r>
            <a:r>
              <a:rPr lang="en-US" dirty="0" err="1" smtClean="0"/>
              <a:t>lokað</a:t>
            </a:r>
            <a:r>
              <a:rPr lang="en-US" dirty="0" smtClean="0"/>
              <a:t> (</a:t>
            </a:r>
            <a:r>
              <a:rPr lang="en-US" dirty="0" err="1" smtClean="0"/>
              <a:t>atresia</a:t>
            </a:r>
            <a:r>
              <a:rPr lang="en-US" dirty="0" smtClean="0"/>
              <a:t>) </a:t>
            </a:r>
            <a:r>
              <a:rPr lang="en-US" dirty="0" err="1" smtClean="0"/>
              <a:t>eða</a:t>
            </a:r>
            <a:r>
              <a:rPr lang="en-US" dirty="0" smtClean="0"/>
              <a:t> </a:t>
            </a:r>
            <a:r>
              <a:rPr lang="en-US" dirty="0" err="1" smtClean="0"/>
              <a:t>að</a:t>
            </a:r>
            <a:r>
              <a:rPr lang="en-US" dirty="0" smtClean="0"/>
              <a:t> </a:t>
            </a:r>
            <a:r>
              <a:rPr lang="en-US" dirty="0" err="1" smtClean="0"/>
              <a:t>hluta</a:t>
            </a:r>
            <a:r>
              <a:rPr lang="en-US" dirty="0" smtClean="0"/>
              <a:t>(</a:t>
            </a:r>
            <a:r>
              <a:rPr lang="en-US" dirty="0" err="1" smtClean="0"/>
              <a:t>stenosis</a:t>
            </a:r>
            <a:r>
              <a:rPr lang="en-US" dirty="0" smtClean="0"/>
              <a:t>).</a:t>
            </a:r>
          </a:p>
          <a:p>
            <a:pPr>
              <a:lnSpc>
                <a:spcPct val="80000"/>
              </a:lnSpc>
            </a:pPr>
            <a:endParaRPr lang="en-US" dirty="0" smtClean="0"/>
          </a:p>
          <a:p>
            <a:pPr>
              <a:lnSpc>
                <a:spcPct val="80000"/>
              </a:lnSpc>
            </a:pPr>
            <a:r>
              <a:rPr lang="en-US" dirty="0" err="1" smtClean="0"/>
              <a:t>Efri</a:t>
            </a:r>
            <a:r>
              <a:rPr lang="en-US" dirty="0" smtClean="0"/>
              <a:t> </a:t>
            </a:r>
            <a:r>
              <a:rPr lang="en-US" dirty="0" err="1" smtClean="0"/>
              <a:t>hlutinn</a:t>
            </a:r>
            <a:r>
              <a:rPr lang="en-US" dirty="0" smtClean="0"/>
              <a:t> </a:t>
            </a:r>
            <a:r>
              <a:rPr lang="en-US" dirty="0" err="1" smtClean="0"/>
              <a:t>er</a:t>
            </a:r>
            <a:r>
              <a:rPr lang="en-US" dirty="0" smtClean="0"/>
              <a:t> </a:t>
            </a:r>
            <a:r>
              <a:rPr lang="en-US" dirty="0" err="1" smtClean="0"/>
              <a:t>víkkaður</a:t>
            </a:r>
            <a:r>
              <a:rPr lang="en-US" dirty="0" smtClean="0"/>
              <a:t>, en </a:t>
            </a:r>
            <a:r>
              <a:rPr lang="en-US" dirty="0" err="1" smtClean="0"/>
              <a:t>lægri</a:t>
            </a:r>
            <a:r>
              <a:rPr lang="en-US" dirty="0" smtClean="0"/>
              <a:t> </a:t>
            </a:r>
            <a:r>
              <a:rPr lang="en-US" dirty="0" err="1" smtClean="0"/>
              <a:t>hlutinn</a:t>
            </a:r>
            <a:r>
              <a:rPr lang="en-US" dirty="0" smtClean="0"/>
              <a:t> </a:t>
            </a:r>
            <a:r>
              <a:rPr lang="en-US" dirty="0" err="1" smtClean="0"/>
              <a:t>er</a:t>
            </a:r>
            <a:r>
              <a:rPr lang="en-US" dirty="0" smtClean="0"/>
              <a:t> </a:t>
            </a:r>
            <a:r>
              <a:rPr lang="en-US" dirty="0" err="1" smtClean="0"/>
              <a:t>myndaður</a:t>
            </a:r>
            <a:r>
              <a:rPr lang="en-US" dirty="0" smtClean="0"/>
              <a:t> </a:t>
            </a:r>
            <a:r>
              <a:rPr lang="en-US" dirty="0" err="1" smtClean="0"/>
              <a:t>af</a:t>
            </a:r>
            <a:r>
              <a:rPr lang="en-US" dirty="0" smtClean="0"/>
              <a:t> </a:t>
            </a:r>
            <a:r>
              <a:rPr lang="en-US" dirty="0" err="1" smtClean="0"/>
              <a:t>þröngum</a:t>
            </a:r>
            <a:r>
              <a:rPr lang="en-US" dirty="0" smtClean="0"/>
              <a:t> anal canal </a:t>
            </a:r>
            <a:r>
              <a:rPr lang="en-US" dirty="0" err="1" smtClean="0"/>
              <a:t>sem</a:t>
            </a:r>
            <a:r>
              <a:rPr lang="en-US" dirty="0" smtClean="0"/>
              <a:t> </a:t>
            </a:r>
            <a:r>
              <a:rPr lang="en-US" dirty="0" err="1" smtClean="0"/>
              <a:t>er</a:t>
            </a:r>
            <a:r>
              <a:rPr lang="en-US" dirty="0" smtClean="0"/>
              <a:t> </a:t>
            </a:r>
            <a:r>
              <a:rPr lang="en-US" dirty="0" err="1" smtClean="0"/>
              <a:t>yfirleitt</a:t>
            </a:r>
            <a:r>
              <a:rPr lang="en-US" dirty="0" smtClean="0"/>
              <a:t> 1-2 cm á </a:t>
            </a:r>
            <a:r>
              <a:rPr lang="en-US" dirty="0" err="1" smtClean="0"/>
              <a:t>lengd</a:t>
            </a:r>
            <a:r>
              <a:rPr lang="en-US" dirty="0" smtClean="0"/>
              <a:t>.</a:t>
            </a:r>
          </a:p>
          <a:p>
            <a:pPr>
              <a:lnSpc>
                <a:spcPct val="80000"/>
              </a:lnSpc>
            </a:pPr>
            <a:endParaRPr lang="en-US" dirty="0" smtClean="0"/>
          </a:p>
          <a:p>
            <a:pPr>
              <a:lnSpc>
                <a:spcPct val="80000"/>
              </a:lnSpc>
            </a:pPr>
            <a:r>
              <a:rPr lang="en-US" dirty="0" err="1" smtClean="0"/>
              <a:t>Aðskilið</a:t>
            </a:r>
            <a:r>
              <a:rPr lang="en-US" dirty="0" smtClean="0"/>
              <a:t> </a:t>
            </a:r>
            <a:r>
              <a:rPr lang="en-US" dirty="0" err="1" smtClean="0"/>
              <a:t>með</a:t>
            </a:r>
            <a:r>
              <a:rPr lang="en-US" dirty="0" smtClean="0"/>
              <a:t> </a:t>
            </a:r>
            <a:r>
              <a:rPr lang="en-US" dirty="0" err="1" smtClean="0"/>
              <a:t>þunnri</a:t>
            </a:r>
            <a:r>
              <a:rPr lang="en-US" dirty="0" smtClean="0"/>
              <a:t> </a:t>
            </a:r>
            <a:r>
              <a:rPr lang="en-US" dirty="0" err="1" smtClean="0"/>
              <a:t>himnu</a:t>
            </a:r>
            <a:r>
              <a:rPr lang="en-US" dirty="0" smtClean="0"/>
              <a:t> </a:t>
            </a:r>
            <a:r>
              <a:rPr lang="en-US" dirty="0" err="1" smtClean="0"/>
              <a:t>af</a:t>
            </a:r>
            <a:r>
              <a:rPr lang="en-US" dirty="0" smtClean="0"/>
              <a:t> </a:t>
            </a:r>
            <a:r>
              <a:rPr lang="en-US" dirty="0" err="1" smtClean="0"/>
              <a:t>þykkum</a:t>
            </a:r>
            <a:r>
              <a:rPr lang="en-US" dirty="0" smtClean="0"/>
              <a:t> fibrous </a:t>
            </a:r>
            <a:r>
              <a:rPr lang="en-US" dirty="0" err="1" smtClean="0"/>
              <a:t>vef</a:t>
            </a:r>
            <a:r>
              <a:rPr lang="en-US" dirty="0" smtClean="0"/>
              <a:t>.</a:t>
            </a:r>
          </a:p>
          <a:p>
            <a:pPr>
              <a:lnSpc>
                <a:spcPct val="80000"/>
              </a:lnSpc>
              <a:buNone/>
            </a:pPr>
            <a:r>
              <a:rPr lang="en-US" dirty="0" smtClean="0"/>
              <a:t> </a:t>
            </a:r>
          </a:p>
          <a:p>
            <a:endParaRPr lang="en-US" dirty="0"/>
          </a:p>
        </p:txBody>
      </p:sp>
      <p:pic>
        <p:nvPicPr>
          <p:cNvPr id="5" name="Content Placeholder 4" descr="Untitled-1"/>
          <p:cNvPicPr>
            <a:picLocks noGrp="1" noChangeAspect="1" noChangeArrowheads="1"/>
          </p:cNvPicPr>
          <p:nvPr>
            <p:ph sz="half" idx="2"/>
          </p:nvPr>
        </p:nvPicPr>
        <p:blipFill>
          <a:blip r:embed="rId2" cstate="print"/>
          <a:srcRect l="46297" b="12659"/>
          <a:stretch>
            <a:fillRect/>
          </a:stretch>
        </p:blipFill>
        <p:spPr bwMode="auto">
          <a:xfrm>
            <a:off x="4499992" y="2132855"/>
            <a:ext cx="4464496" cy="3312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Stelpur</a:t>
            </a:r>
            <a:r>
              <a:rPr lang="en-US" b="1" dirty="0" smtClean="0"/>
              <a:t>: Recto-</a:t>
            </a:r>
            <a:r>
              <a:rPr lang="en-US" b="1" u="sng" dirty="0" err="1" smtClean="0"/>
              <a:t>perinea</a:t>
            </a:r>
            <a:r>
              <a:rPr lang="en-US" b="1" dirty="0" err="1" smtClean="0"/>
              <a:t>l</a:t>
            </a:r>
            <a:r>
              <a:rPr lang="en-US" b="1" dirty="0" smtClean="0"/>
              <a:t> Fistulas</a:t>
            </a:r>
            <a:endParaRPr lang="en-US" dirty="0"/>
          </a:p>
        </p:txBody>
      </p:sp>
      <p:sp>
        <p:nvSpPr>
          <p:cNvPr id="3" name="Content Placeholder 2"/>
          <p:cNvSpPr>
            <a:spLocks noGrp="1"/>
          </p:cNvSpPr>
          <p:nvPr>
            <p:ph sz="half" idx="1"/>
          </p:nvPr>
        </p:nvSpPr>
        <p:spPr/>
        <p:txBody>
          <a:bodyPr>
            <a:normAutofit/>
          </a:bodyPr>
          <a:lstStyle/>
          <a:p>
            <a:endParaRPr lang="en-US" dirty="0" smtClean="0"/>
          </a:p>
          <a:p>
            <a:r>
              <a:rPr lang="en-US" sz="2400" dirty="0" smtClean="0"/>
              <a:t>“low defect” </a:t>
            </a:r>
          </a:p>
          <a:p>
            <a:r>
              <a:rPr lang="en-US" sz="2400" dirty="0" err="1" smtClean="0"/>
              <a:t>Góð</a:t>
            </a:r>
            <a:r>
              <a:rPr lang="en-US" sz="2400" dirty="0" smtClean="0"/>
              <a:t> </a:t>
            </a:r>
            <a:r>
              <a:rPr lang="en-US" sz="2400" dirty="0" err="1" smtClean="0"/>
              <a:t>prognosa</a:t>
            </a:r>
            <a:endParaRPr lang="en-US" sz="2400" dirty="0" smtClean="0"/>
          </a:p>
          <a:p>
            <a:pPr>
              <a:lnSpc>
                <a:spcPct val="130000"/>
              </a:lnSpc>
            </a:pPr>
            <a:r>
              <a:rPr lang="en-US" sz="2400" dirty="0" smtClean="0"/>
              <a:t>Rectum </a:t>
            </a:r>
            <a:r>
              <a:rPr lang="en-US" sz="2400" dirty="0" err="1" smtClean="0"/>
              <a:t>er</a:t>
            </a:r>
            <a:r>
              <a:rPr lang="en-US" sz="2400" dirty="0" smtClean="0"/>
              <a:t> </a:t>
            </a:r>
            <a:r>
              <a:rPr lang="en-US" sz="2400" dirty="0" err="1" smtClean="0"/>
              <a:t>að</a:t>
            </a:r>
            <a:r>
              <a:rPr lang="en-US" sz="2400" dirty="0" smtClean="0"/>
              <a:t> </a:t>
            </a:r>
            <a:r>
              <a:rPr lang="en-US" sz="2400" dirty="0" err="1" smtClean="0"/>
              <a:t>mestu</a:t>
            </a:r>
            <a:r>
              <a:rPr lang="en-US" sz="2400" dirty="0" smtClean="0"/>
              <a:t> </a:t>
            </a:r>
            <a:r>
              <a:rPr lang="en-US" sz="2400" dirty="0" err="1" smtClean="0"/>
              <a:t>innan</a:t>
            </a:r>
            <a:r>
              <a:rPr lang="en-US" sz="2400" dirty="0" smtClean="0"/>
              <a:t> sphincter mechanism. </a:t>
            </a:r>
            <a:r>
              <a:rPr lang="en-US" sz="2400" dirty="0" err="1" smtClean="0"/>
              <a:t>aðeins</a:t>
            </a:r>
            <a:r>
              <a:rPr lang="en-US" sz="2400" dirty="0" smtClean="0"/>
              <a:t> </a:t>
            </a:r>
            <a:r>
              <a:rPr lang="en-US" sz="2400" dirty="0" err="1" smtClean="0"/>
              <a:t>neðsti</a:t>
            </a:r>
            <a:r>
              <a:rPr lang="en-US" sz="2400" dirty="0" smtClean="0"/>
              <a:t> </a:t>
            </a:r>
            <a:r>
              <a:rPr lang="en-US" sz="2400" dirty="0" err="1" smtClean="0"/>
              <a:t>hlutinn</a:t>
            </a:r>
            <a:r>
              <a:rPr lang="en-US" sz="2400" dirty="0" smtClean="0"/>
              <a:t> </a:t>
            </a:r>
            <a:r>
              <a:rPr lang="en-US" sz="2400" dirty="0" err="1" smtClean="0"/>
              <a:t>liggur</a:t>
            </a:r>
            <a:r>
              <a:rPr lang="en-US" sz="2400" dirty="0" smtClean="0"/>
              <a:t> </a:t>
            </a:r>
            <a:r>
              <a:rPr lang="en-US" sz="2400" dirty="0" err="1" smtClean="0"/>
              <a:t>anteriort</a:t>
            </a:r>
            <a:endParaRPr lang="en-US" sz="2400" dirty="0" smtClean="0"/>
          </a:p>
          <a:p>
            <a:endParaRPr lang="en-US" sz="2400" dirty="0" smtClean="0"/>
          </a:p>
          <a:p>
            <a:r>
              <a:rPr lang="en-US" sz="2400" dirty="0" smtClean="0"/>
              <a:t>Rectum </a:t>
            </a:r>
            <a:r>
              <a:rPr lang="en-US" sz="2400" dirty="0" err="1" smtClean="0"/>
              <a:t>og</a:t>
            </a:r>
            <a:r>
              <a:rPr lang="en-US" sz="2400" dirty="0" smtClean="0"/>
              <a:t> vagina </a:t>
            </a:r>
            <a:r>
              <a:rPr lang="en-US" sz="2400" dirty="0" err="1" smtClean="0"/>
              <a:t>vel</a:t>
            </a:r>
            <a:r>
              <a:rPr lang="en-US" sz="2400" dirty="0" smtClean="0"/>
              <a:t> </a:t>
            </a:r>
            <a:r>
              <a:rPr lang="en-US" sz="2400" dirty="0" err="1" smtClean="0"/>
              <a:t>aðskilin</a:t>
            </a:r>
            <a:endParaRPr lang="en-US" dirty="0" smtClean="0"/>
          </a:p>
          <a:p>
            <a:endParaRPr lang="en-US" dirty="0"/>
          </a:p>
        </p:txBody>
      </p:sp>
      <p:pic>
        <p:nvPicPr>
          <p:cNvPr id="5" name="Content Placeholder 4"/>
          <p:cNvPicPr>
            <a:picLocks noGrp="1" noChangeAspect="1" noChangeArrowheads="1"/>
          </p:cNvPicPr>
          <p:nvPr>
            <p:ph sz="half" idx="2"/>
          </p:nvPr>
        </p:nvPicPr>
        <p:blipFill>
          <a:blip r:embed="rId2" cstate="print"/>
          <a:stretch>
            <a:fillRect/>
          </a:stretch>
        </p:blipFill>
        <p:spPr bwMode="auto">
          <a:xfrm>
            <a:off x="4800600" y="2096308"/>
            <a:ext cx="4038600" cy="32321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Stelpur</a:t>
            </a:r>
            <a:r>
              <a:rPr lang="en-US" b="1" dirty="0" smtClean="0"/>
              <a:t>: Recto-</a:t>
            </a:r>
            <a:r>
              <a:rPr lang="en-US" b="1" u="sng" dirty="0" smtClean="0"/>
              <a:t>vestibular</a:t>
            </a:r>
            <a:r>
              <a:rPr lang="en-US" b="1" dirty="0" smtClean="0"/>
              <a:t> Fistulas</a:t>
            </a:r>
            <a:endParaRPr lang="en-US" dirty="0"/>
          </a:p>
        </p:txBody>
      </p:sp>
      <p:sp>
        <p:nvSpPr>
          <p:cNvPr id="3" name="Content Placeholder 2"/>
          <p:cNvSpPr>
            <a:spLocks noGrp="1"/>
          </p:cNvSpPr>
          <p:nvPr>
            <p:ph sz="half" idx="1"/>
          </p:nvPr>
        </p:nvSpPr>
        <p:spPr/>
        <p:txBody>
          <a:bodyPr/>
          <a:lstStyle/>
          <a:p>
            <a:r>
              <a:rPr lang="en-US" sz="2000" dirty="0" smtClean="0"/>
              <a:t>“low defect” </a:t>
            </a:r>
          </a:p>
          <a:p>
            <a:r>
              <a:rPr lang="en-US" sz="2000" dirty="0" err="1" smtClean="0"/>
              <a:t>Góð</a:t>
            </a:r>
            <a:r>
              <a:rPr lang="en-US" sz="2000" dirty="0" smtClean="0"/>
              <a:t> </a:t>
            </a:r>
            <a:r>
              <a:rPr lang="en-US" sz="2000" dirty="0" err="1" smtClean="0"/>
              <a:t>prognosa</a:t>
            </a:r>
            <a:endParaRPr lang="en-US" sz="2000" dirty="0" smtClean="0"/>
          </a:p>
          <a:p>
            <a:pPr>
              <a:lnSpc>
                <a:spcPct val="130000"/>
              </a:lnSpc>
            </a:pPr>
            <a:r>
              <a:rPr lang="en-US" sz="2000" dirty="0" smtClean="0"/>
              <a:t>Rectum </a:t>
            </a:r>
            <a:r>
              <a:rPr lang="en-US" sz="2000" dirty="0" err="1" smtClean="0"/>
              <a:t>er</a:t>
            </a:r>
            <a:r>
              <a:rPr lang="en-US" sz="2000" dirty="0" smtClean="0"/>
              <a:t> </a:t>
            </a:r>
            <a:r>
              <a:rPr lang="en-US" sz="2000" dirty="0" err="1" smtClean="0"/>
              <a:t>að</a:t>
            </a:r>
            <a:r>
              <a:rPr lang="en-US" sz="2000" dirty="0" smtClean="0"/>
              <a:t> </a:t>
            </a:r>
            <a:r>
              <a:rPr lang="en-US" sz="2000" dirty="0" err="1" smtClean="0"/>
              <a:t>mestu</a:t>
            </a:r>
            <a:r>
              <a:rPr lang="en-US" sz="2000" dirty="0" smtClean="0"/>
              <a:t> </a:t>
            </a:r>
            <a:r>
              <a:rPr lang="en-US" sz="2000" dirty="0" err="1" smtClean="0"/>
              <a:t>innan</a:t>
            </a:r>
            <a:r>
              <a:rPr lang="en-US" sz="2000" dirty="0" smtClean="0"/>
              <a:t> sphincter mechanism. </a:t>
            </a:r>
          </a:p>
          <a:p>
            <a:pPr>
              <a:lnSpc>
                <a:spcPct val="130000"/>
              </a:lnSpc>
            </a:pPr>
            <a:r>
              <a:rPr lang="en-US" sz="2000" dirty="0" err="1" smtClean="0"/>
              <a:t>Aðeins</a:t>
            </a:r>
            <a:r>
              <a:rPr lang="en-US" sz="2000" dirty="0" smtClean="0"/>
              <a:t> </a:t>
            </a:r>
            <a:r>
              <a:rPr lang="en-US" sz="2000" dirty="0" err="1" smtClean="0"/>
              <a:t>neðsti</a:t>
            </a:r>
            <a:r>
              <a:rPr lang="en-US" sz="2000" dirty="0" smtClean="0"/>
              <a:t> </a:t>
            </a:r>
            <a:r>
              <a:rPr lang="en-US" sz="2000" dirty="0" err="1" smtClean="0"/>
              <a:t>hlutinn</a:t>
            </a:r>
            <a:r>
              <a:rPr lang="en-US" sz="2000" dirty="0" smtClean="0"/>
              <a:t> </a:t>
            </a:r>
            <a:r>
              <a:rPr lang="en-US" sz="2000" dirty="0" err="1" smtClean="0"/>
              <a:t>liggur</a:t>
            </a:r>
            <a:r>
              <a:rPr lang="en-US" sz="2000" dirty="0" smtClean="0"/>
              <a:t> </a:t>
            </a:r>
            <a:r>
              <a:rPr lang="en-US" sz="2000" dirty="0" err="1" smtClean="0"/>
              <a:t>anteriort</a:t>
            </a:r>
            <a:endParaRPr lang="en-US" sz="2000" dirty="0" smtClean="0"/>
          </a:p>
          <a:p>
            <a:pPr lvl="1">
              <a:lnSpc>
                <a:spcPct val="90000"/>
              </a:lnSpc>
              <a:buNone/>
            </a:pPr>
            <a:endParaRPr lang="en-US" sz="1800" dirty="0" smtClean="0"/>
          </a:p>
          <a:p>
            <a:endParaRPr lang="en-US" dirty="0"/>
          </a:p>
        </p:txBody>
      </p:sp>
      <p:pic>
        <p:nvPicPr>
          <p:cNvPr id="5" name="Picture 8"/>
          <p:cNvPicPr>
            <a:picLocks noGrp="1" noChangeAspect="1" noChangeArrowheads="1"/>
          </p:cNvPicPr>
          <p:nvPr>
            <p:ph sz="half" idx="2"/>
          </p:nvPr>
        </p:nvPicPr>
        <p:blipFill>
          <a:blip r:embed="rId2" cstate="print"/>
          <a:stretch>
            <a:fillRect/>
          </a:stretch>
        </p:blipFill>
        <p:spPr bwMode="auto">
          <a:xfrm>
            <a:off x="5276850" y="1686719"/>
            <a:ext cx="3086100" cy="4051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3200" b="1" dirty="0" smtClean="0"/>
              <a:t>Imperforate </a:t>
            </a:r>
            <a:r>
              <a:rPr lang="en-US" sz="3200" b="1" dirty="0"/>
              <a:t>Anus without Fistula</a:t>
            </a:r>
          </a:p>
        </p:txBody>
      </p:sp>
      <p:sp>
        <p:nvSpPr>
          <p:cNvPr id="22531" name="Rectangle 3"/>
          <p:cNvSpPr>
            <a:spLocks noGrp="1" noChangeArrowheads="1"/>
          </p:cNvSpPr>
          <p:nvPr>
            <p:ph sz="quarter" idx="1"/>
          </p:nvPr>
        </p:nvSpPr>
        <p:spPr/>
        <p:txBody>
          <a:bodyPr/>
          <a:lstStyle/>
          <a:p>
            <a:pPr algn="l" rtl="0">
              <a:buFontTx/>
              <a:buNone/>
            </a:pPr>
            <a:r>
              <a:rPr lang="en-US" sz="2000" dirty="0" err="1" smtClean="0"/>
              <a:t>Samskonar</a:t>
            </a:r>
            <a:r>
              <a:rPr lang="en-US" sz="2000" dirty="0" smtClean="0"/>
              <a:t> </a:t>
            </a:r>
            <a:r>
              <a:rPr lang="en-US" sz="2000" dirty="0" err="1" smtClean="0"/>
              <a:t>prognosa</a:t>
            </a:r>
            <a:r>
              <a:rPr lang="en-US" sz="2000" dirty="0" smtClean="0"/>
              <a:t> </a:t>
            </a:r>
            <a:r>
              <a:rPr lang="en-US" sz="2000" dirty="0" err="1" smtClean="0"/>
              <a:t>og</a:t>
            </a:r>
            <a:r>
              <a:rPr lang="en-US" sz="2000" dirty="0" smtClean="0"/>
              <a:t> </a:t>
            </a:r>
            <a:r>
              <a:rPr lang="en-US" sz="2000" dirty="0" err="1" smtClean="0"/>
              <a:t>hjá</a:t>
            </a:r>
            <a:r>
              <a:rPr lang="en-US" sz="2000" dirty="0" smtClean="0"/>
              <a:t> </a:t>
            </a:r>
            <a:r>
              <a:rPr lang="en-US" sz="2000" dirty="0" err="1" smtClean="0"/>
              <a:t>strákum</a:t>
            </a:r>
            <a:endParaRPr lang="en-US" sz="2000" dirty="0"/>
          </a:p>
        </p:txBody>
      </p:sp>
      <p:pic>
        <p:nvPicPr>
          <p:cNvPr id="22533" name="Picture 5" descr="Imperforate Anus front view">
            <a:hlinkClick r:id="rId2" tooltip="Imperforate Anus front view"/>
          </p:cNvPr>
          <p:cNvPicPr>
            <a:picLocks noChangeAspect="1" noChangeArrowheads="1"/>
          </p:cNvPicPr>
          <p:nvPr/>
        </p:nvPicPr>
        <p:blipFill>
          <a:blip r:embed="rId3" cstate="print"/>
          <a:srcRect/>
          <a:stretch>
            <a:fillRect/>
          </a:stretch>
        </p:blipFill>
        <p:spPr bwMode="auto">
          <a:xfrm>
            <a:off x="1619672" y="2492896"/>
            <a:ext cx="6048672" cy="410445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52128"/>
          </a:xfrm>
        </p:spPr>
        <p:txBody>
          <a:bodyPr anchor="ctr">
            <a:normAutofit fontScale="90000"/>
          </a:bodyPr>
          <a:lstStyle/>
          <a:p>
            <a:pPr algn="l">
              <a:lnSpc>
                <a:spcPct val="80000"/>
              </a:lnSpc>
            </a:pPr>
            <a:r>
              <a:rPr lang="en-US" sz="2700" dirty="0" smtClean="0"/>
              <a:t/>
            </a:r>
            <a:br>
              <a:rPr lang="en-US" sz="2700" dirty="0" smtClean="0"/>
            </a:br>
            <a:r>
              <a:rPr lang="en-US" sz="2700" dirty="0" err="1" smtClean="0"/>
              <a:t>Stelpur</a:t>
            </a:r>
            <a:r>
              <a:rPr lang="en-US" sz="2700" dirty="0" smtClean="0"/>
              <a:t>- (</a:t>
            </a:r>
            <a:r>
              <a:rPr lang="en-US" sz="2700" b="1" dirty="0" smtClean="0"/>
              <a:t>Persistent) </a:t>
            </a:r>
            <a:r>
              <a:rPr lang="en-US" sz="2700" b="1" dirty="0" err="1" smtClean="0"/>
              <a:t>Cloaca</a:t>
            </a:r>
            <a:r>
              <a:rPr lang="en-US" sz="1400" b="1" dirty="0" smtClean="0"/>
              <a:t/>
            </a:r>
            <a:br>
              <a:rPr lang="en-US" sz="1400" b="1" dirty="0" smtClean="0"/>
            </a:br>
            <a:r>
              <a:rPr lang="en-US" sz="1800" dirty="0" smtClean="0"/>
              <a:t>Rectum, vagina </a:t>
            </a:r>
            <a:r>
              <a:rPr lang="en-US" sz="1800" dirty="0" err="1" smtClean="0"/>
              <a:t>og</a:t>
            </a:r>
            <a:r>
              <a:rPr lang="en-US" sz="1800" dirty="0" smtClean="0"/>
              <a:t> </a:t>
            </a:r>
            <a:r>
              <a:rPr lang="en-US" sz="1800" dirty="0" err="1" smtClean="0"/>
              <a:t>þvagvegir</a:t>
            </a:r>
            <a:r>
              <a:rPr lang="en-US" sz="1800" dirty="0" smtClean="0"/>
              <a:t> </a:t>
            </a:r>
            <a:r>
              <a:rPr lang="en-US" sz="1800" dirty="0" err="1" smtClean="0"/>
              <a:t>mætast</a:t>
            </a:r>
            <a:r>
              <a:rPr lang="en-US" sz="1800" dirty="0" smtClean="0"/>
              <a:t> </a:t>
            </a:r>
            <a:r>
              <a:rPr lang="en-US" sz="1800" dirty="0" err="1" smtClean="0"/>
              <a:t>og</a:t>
            </a:r>
            <a:r>
              <a:rPr lang="en-US" sz="1800" dirty="0" smtClean="0"/>
              <a:t> </a:t>
            </a:r>
            <a:r>
              <a:rPr lang="en-US" sz="1800" dirty="0" err="1" smtClean="0"/>
              <a:t>mynda</a:t>
            </a:r>
            <a:r>
              <a:rPr lang="en-US" sz="1800" dirty="0" smtClean="0"/>
              <a:t> </a:t>
            </a:r>
            <a:r>
              <a:rPr lang="en-US" sz="1800" dirty="0" err="1" smtClean="0"/>
              <a:t>eina</a:t>
            </a:r>
            <a:r>
              <a:rPr lang="en-US" sz="1800" dirty="0" smtClean="0"/>
              <a:t> </a:t>
            </a:r>
            <a:r>
              <a:rPr lang="en-US" sz="1800" dirty="0" err="1" smtClean="0"/>
              <a:t>sameiginlega</a:t>
            </a:r>
            <a:r>
              <a:rPr lang="en-US" sz="1800" dirty="0" smtClean="0"/>
              <a:t> </a:t>
            </a:r>
            <a:r>
              <a:rPr lang="en-US" sz="1800" dirty="0" err="1" smtClean="0"/>
              <a:t>rás</a:t>
            </a:r>
            <a:r>
              <a:rPr lang="en-US" sz="1800" dirty="0" smtClean="0"/>
              <a:t>. Klínísk </a:t>
            </a:r>
            <a:r>
              <a:rPr lang="en-US" sz="1800" dirty="0" err="1" smtClean="0"/>
              <a:t>greining</a:t>
            </a:r>
            <a:r>
              <a:rPr lang="en-US" sz="1800" dirty="0" smtClean="0"/>
              <a:t>. </a:t>
            </a:r>
            <a:r>
              <a:rPr lang="en-US" sz="1800" dirty="0" err="1" smtClean="0"/>
              <a:t>Gruna</a:t>
            </a:r>
            <a:r>
              <a:rPr lang="en-US" sz="1800" dirty="0" smtClean="0"/>
              <a:t> </a:t>
            </a:r>
            <a:r>
              <a:rPr lang="en-US" sz="1800" dirty="0" err="1" smtClean="0"/>
              <a:t>ef</a:t>
            </a:r>
            <a:r>
              <a:rPr lang="en-US" sz="1800" dirty="0" smtClean="0"/>
              <a:t> </a:t>
            </a:r>
            <a:r>
              <a:rPr lang="en-US" sz="1800" dirty="0" err="1" smtClean="0"/>
              <a:t>enginn</a:t>
            </a:r>
            <a:r>
              <a:rPr lang="en-US" sz="1800" dirty="0" smtClean="0"/>
              <a:t> anus </a:t>
            </a:r>
            <a:r>
              <a:rPr lang="en-US" sz="1800" dirty="0" err="1" smtClean="0"/>
              <a:t>og</a:t>
            </a:r>
            <a:r>
              <a:rPr lang="en-US" sz="1800" dirty="0" smtClean="0"/>
              <a:t> </a:t>
            </a:r>
            <a:r>
              <a:rPr lang="en-US" sz="1800" dirty="0" err="1" smtClean="0"/>
              <a:t>lítil</a:t>
            </a:r>
            <a:r>
              <a:rPr lang="en-US" sz="1800" dirty="0" smtClean="0"/>
              <a:t> </a:t>
            </a:r>
            <a:r>
              <a:rPr lang="en-US" sz="1800" dirty="0" err="1" smtClean="0"/>
              <a:t>ytri</a:t>
            </a:r>
            <a:r>
              <a:rPr lang="en-US" sz="1800" dirty="0" smtClean="0"/>
              <a:t> </a:t>
            </a:r>
            <a:r>
              <a:rPr lang="en-US" sz="1800" dirty="0" err="1" smtClean="0"/>
              <a:t>kyfæri.Lengd</a:t>
            </a:r>
            <a:r>
              <a:rPr lang="en-US" sz="1800" dirty="0" smtClean="0"/>
              <a:t> </a:t>
            </a:r>
            <a:r>
              <a:rPr lang="en-US" sz="1800" dirty="0" err="1" smtClean="0"/>
              <a:t>sameigiunlega</a:t>
            </a:r>
            <a:r>
              <a:rPr lang="en-US" sz="1800" dirty="0" smtClean="0"/>
              <a:t> </a:t>
            </a:r>
            <a:r>
              <a:rPr lang="en-US" sz="1800" dirty="0" err="1" smtClean="0"/>
              <a:t>gangsins</a:t>
            </a:r>
            <a:r>
              <a:rPr lang="en-US" sz="1800" dirty="0" smtClean="0"/>
              <a:t> </a:t>
            </a:r>
            <a:r>
              <a:rPr lang="en-US" sz="1800" dirty="0" err="1" smtClean="0"/>
              <a:t>hefur</a:t>
            </a:r>
            <a:r>
              <a:rPr lang="en-US" sz="1800" dirty="0" smtClean="0"/>
              <a:t> </a:t>
            </a:r>
            <a:r>
              <a:rPr lang="en-US" sz="1800" dirty="0" err="1" smtClean="0"/>
              <a:t>áhrif</a:t>
            </a:r>
            <a:r>
              <a:rPr lang="en-US" sz="1800" dirty="0" smtClean="0"/>
              <a:t> á </a:t>
            </a:r>
            <a:r>
              <a:rPr lang="en-US" sz="1800" dirty="0" err="1" smtClean="0"/>
              <a:t>prognosuna</a:t>
            </a:r>
            <a:r>
              <a:rPr lang="en-US" sz="1800" dirty="0" smtClean="0"/>
              <a:t>. </a:t>
            </a:r>
            <a:r>
              <a:rPr lang="en-US" sz="1800" dirty="0" err="1" smtClean="0"/>
              <a:t>Stuttur</a:t>
            </a:r>
            <a:r>
              <a:rPr lang="en-US" sz="1800" dirty="0" smtClean="0"/>
              <a:t> </a:t>
            </a:r>
            <a:r>
              <a:rPr lang="en-US" sz="1800" dirty="0" err="1" smtClean="0"/>
              <a:t>ef</a:t>
            </a:r>
            <a:r>
              <a:rPr lang="en-US" sz="1800" dirty="0" smtClean="0"/>
              <a:t> &lt; 3 cm, </a:t>
            </a:r>
            <a:r>
              <a:rPr lang="en-US" sz="1800" dirty="0" err="1" smtClean="0"/>
              <a:t>annars</a:t>
            </a:r>
            <a:r>
              <a:rPr lang="en-US" sz="1800" dirty="0" smtClean="0"/>
              <a:t> </a:t>
            </a:r>
            <a:r>
              <a:rPr lang="en-US" sz="1800" dirty="0" err="1" smtClean="0"/>
              <a:t>talað</a:t>
            </a:r>
            <a:r>
              <a:rPr lang="en-US" sz="1800" dirty="0" smtClean="0"/>
              <a:t> um </a:t>
            </a:r>
            <a:r>
              <a:rPr lang="en-US" sz="1800" dirty="0" err="1" smtClean="0"/>
              <a:t>langan</a:t>
            </a:r>
            <a:r>
              <a:rPr lang="en-US" sz="1800" dirty="0" smtClean="0"/>
              <a:t/>
            </a:r>
            <a:br>
              <a:rPr lang="en-US" sz="1800" dirty="0" smtClean="0"/>
            </a:br>
            <a:endParaRPr lang="is-IS" sz="1800" dirty="0"/>
          </a:p>
        </p:txBody>
      </p:sp>
      <p:pic>
        <p:nvPicPr>
          <p:cNvPr id="5" name="Content Placeholder 4" descr="common cloaca"/>
          <p:cNvPicPr>
            <a:picLocks noGrp="1" noChangeAspect="1" noChangeArrowheads="1"/>
          </p:cNvPicPr>
          <p:nvPr>
            <p:ph sz="half" idx="1"/>
          </p:nvPr>
        </p:nvPicPr>
        <p:blipFill>
          <a:blip r:embed="rId3" cstate="print"/>
          <a:srcRect r="4617"/>
          <a:stretch>
            <a:fillRect/>
          </a:stretch>
        </p:blipFill>
        <p:spPr bwMode="auto">
          <a:xfrm>
            <a:off x="683568" y="2780928"/>
            <a:ext cx="3240360" cy="2880321"/>
          </a:xfrm>
          <a:prstGeom prst="rect">
            <a:avLst/>
          </a:prstGeom>
          <a:solidFill>
            <a:schemeClr val="bg1">
              <a:alpha val="0"/>
            </a:schemeClr>
          </a:solidFill>
          <a:ln w="9525">
            <a:noFill/>
            <a:miter lim="800000"/>
            <a:headEnd/>
            <a:tailEnd/>
          </a:ln>
        </p:spPr>
      </p:pic>
      <p:pic>
        <p:nvPicPr>
          <p:cNvPr id="6" name="Picture 2"/>
          <p:cNvPicPr>
            <a:picLocks noGrp="1" noChangeAspect="1" noChangeArrowheads="1"/>
          </p:cNvPicPr>
          <p:nvPr>
            <p:ph sz="half" idx="2"/>
          </p:nvPr>
        </p:nvPicPr>
        <p:blipFill>
          <a:blip r:embed="rId4" cstate="print"/>
          <a:srcRect/>
          <a:stretch>
            <a:fillRect/>
          </a:stretch>
        </p:blipFill>
        <p:spPr bwMode="auto">
          <a:xfrm>
            <a:off x="5220072" y="2780928"/>
            <a:ext cx="3024336" cy="28803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n-US" dirty="0" err="1" smtClean="0"/>
              <a:t>Tegundir</a:t>
            </a:r>
            <a:endParaRPr lang="en-US" dirty="0"/>
          </a:p>
        </p:txBody>
      </p:sp>
      <p:pic>
        <p:nvPicPr>
          <p:cNvPr id="7" name="Picture 2" descr="\\lsh.is\gogn\Notendur\orriorm\My Documents\My Pictures\IA.jpg"/>
          <p:cNvPicPr>
            <a:picLocks noGrp="1" noChangeAspect="1" noChangeArrowheads="1"/>
          </p:cNvPicPr>
          <p:nvPr>
            <p:ph sz="quarter" idx="1"/>
          </p:nvPr>
        </p:nvPicPr>
        <p:blipFill>
          <a:blip r:embed="rId3" cstate="print"/>
          <a:srcRect/>
          <a:stretch>
            <a:fillRect/>
          </a:stretch>
        </p:blipFill>
        <p:spPr bwMode="auto">
          <a:xfrm>
            <a:off x="395536" y="1628800"/>
            <a:ext cx="8280920" cy="475252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is-IS" b="1" dirty="0" smtClean="0"/>
              <a:t>Meðfylgjandi gallar</a:t>
            </a:r>
            <a:endParaRPr lang="is-IS" dirty="0">
              <a:solidFill>
                <a:schemeClr val="tx1"/>
              </a:solidFill>
            </a:endParaRPr>
          </a:p>
        </p:txBody>
      </p:sp>
      <p:sp>
        <p:nvSpPr>
          <p:cNvPr id="72707" name="Rectangle 3"/>
          <p:cNvSpPr>
            <a:spLocks noGrp="1" noChangeArrowheads="1"/>
          </p:cNvSpPr>
          <p:nvPr>
            <p:ph sz="quarter" idx="1"/>
          </p:nvPr>
        </p:nvSpPr>
        <p:spPr/>
        <p:txBody>
          <a:bodyPr anchor="ctr"/>
          <a:lstStyle/>
          <a:p>
            <a:r>
              <a:rPr lang="is-IS" sz="2800" dirty="0" smtClean="0"/>
              <a:t>Í um 50% tilfella</a:t>
            </a:r>
          </a:p>
          <a:p>
            <a:r>
              <a:rPr lang="is-IS" sz="2800" dirty="0" smtClean="0"/>
              <a:t>því verri galli því meiri líkur á meðfylgjandi göllum</a:t>
            </a:r>
          </a:p>
          <a:p>
            <a:r>
              <a:rPr lang="is-IS" sz="2800" dirty="0" smtClean="0"/>
              <a:t>Algengast gallar í hrygg (taugar eða bein) og </a:t>
            </a:r>
            <a:r>
              <a:rPr lang="is-IS" sz="2800" b="1" dirty="0" err="1" smtClean="0"/>
              <a:t>genitourinary</a:t>
            </a:r>
            <a:r>
              <a:rPr lang="is-IS" sz="2800" dirty="0" smtClean="0"/>
              <a:t> kerfinu</a:t>
            </a:r>
            <a:endParaRPr lang="is-IS" sz="2800" dirty="0"/>
          </a:p>
          <a:p>
            <a:r>
              <a:rPr lang="is-IS" sz="2800" dirty="0" smtClean="0"/>
              <a:t>VACTERL </a:t>
            </a:r>
            <a:r>
              <a:rPr lang="is-IS" sz="2800" dirty="0" err="1" smtClean="0"/>
              <a:t>association</a:t>
            </a:r>
            <a:endParaRPr lang="is-IS" sz="2800" dirty="0">
              <a:solidFill>
                <a:schemeClr val="tx1"/>
              </a:solidFill>
            </a:endParaRPr>
          </a:p>
          <a:p>
            <a:endParaRPr lang="is-I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2707">
                                            <p:txEl>
                                              <p:pRg st="3" end="3"/>
                                            </p:txEl>
                                          </p:spTgt>
                                        </p:tgtEl>
                                        <p:attrNameLst>
                                          <p:attrName>style.visibility</p:attrName>
                                        </p:attrNameLst>
                                      </p:cBhvr>
                                      <p:to>
                                        <p:strVal val="visible"/>
                                      </p:to>
                                    </p:set>
                                    <p:anim calcmode="lin" valueType="num">
                                      <p:cBhvr additive="base">
                                        <p:cTn id="25" dur="500" fill="hold"/>
                                        <p:tgtEl>
                                          <p:spTgt spid="727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27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rmAutofit fontScale="90000"/>
          </a:bodyPr>
          <a:lstStyle/>
          <a:p>
            <a:r>
              <a:rPr lang="is-IS" sz="3600" dirty="0" smtClean="0"/>
              <a:t>Meðfylgjandi gallar</a:t>
            </a:r>
            <a:r>
              <a:rPr lang="en-US" sz="3600" dirty="0" smtClean="0"/>
              <a:t/>
            </a:r>
            <a:br>
              <a:rPr lang="en-US" sz="3600" dirty="0" smtClean="0"/>
            </a:br>
            <a:r>
              <a:rPr lang="en-US" sz="3600" dirty="0" smtClean="0"/>
              <a:t>VACTERL association</a:t>
            </a:r>
            <a:endParaRPr lang="en-US" sz="3600" dirty="0"/>
          </a:p>
        </p:txBody>
      </p:sp>
      <p:sp>
        <p:nvSpPr>
          <p:cNvPr id="3" name="Content Placeholder 2"/>
          <p:cNvSpPr>
            <a:spLocks noGrp="1"/>
          </p:cNvSpPr>
          <p:nvPr>
            <p:ph sz="quarter" idx="1"/>
          </p:nvPr>
        </p:nvSpPr>
        <p:spPr/>
        <p:txBody>
          <a:bodyPr>
            <a:normAutofit fontScale="77500" lnSpcReduction="20000"/>
          </a:bodyPr>
          <a:lstStyle/>
          <a:p>
            <a:r>
              <a:rPr lang="en-US" b="1" dirty="0" smtClean="0"/>
              <a:t>       </a:t>
            </a:r>
            <a:r>
              <a:rPr lang="en-US" b="1" dirty="0" err="1" smtClean="0"/>
              <a:t>Hjarta</a:t>
            </a:r>
            <a:r>
              <a:rPr lang="en-US" b="1" dirty="0" smtClean="0"/>
              <a:t> </a:t>
            </a:r>
            <a:r>
              <a:rPr lang="en-US" b="1" dirty="0" err="1" smtClean="0"/>
              <a:t>æðakerfi</a:t>
            </a:r>
            <a:r>
              <a:rPr lang="en-US" b="1" dirty="0" smtClean="0"/>
              <a:t> 12-22%</a:t>
            </a:r>
          </a:p>
          <a:p>
            <a:pPr>
              <a:buNone/>
            </a:pPr>
            <a:r>
              <a:rPr lang="en-US" dirty="0" smtClean="0"/>
              <a:t>                  </a:t>
            </a:r>
            <a:r>
              <a:rPr lang="en-US" dirty="0" err="1" smtClean="0"/>
              <a:t>Tetrology</a:t>
            </a:r>
            <a:r>
              <a:rPr lang="en-US" dirty="0" smtClean="0"/>
              <a:t> of </a:t>
            </a:r>
            <a:r>
              <a:rPr lang="en-US" dirty="0" err="1" smtClean="0"/>
              <a:t>Fallot</a:t>
            </a:r>
            <a:r>
              <a:rPr lang="en-US" dirty="0" smtClean="0"/>
              <a:t> </a:t>
            </a:r>
          </a:p>
          <a:p>
            <a:pPr>
              <a:buNone/>
            </a:pPr>
            <a:r>
              <a:rPr lang="en-US" dirty="0" smtClean="0"/>
              <a:t>                  VSD</a:t>
            </a:r>
          </a:p>
          <a:p>
            <a:r>
              <a:rPr lang="en-US" b="1" dirty="0" smtClean="0"/>
              <a:t>        </a:t>
            </a:r>
            <a:r>
              <a:rPr lang="en-US" b="1" dirty="0" err="1" smtClean="0"/>
              <a:t>Meltingakerfi</a:t>
            </a:r>
            <a:r>
              <a:rPr lang="en-US" b="1" dirty="0" smtClean="0"/>
              <a:t> </a:t>
            </a:r>
          </a:p>
          <a:p>
            <a:pPr>
              <a:buNone/>
            </a:pPr>
            <a:r>
              <a:rPr lang="en-US" dirty="0" smtClean="0"/>
              <a:t>                 </a:t>
            </a:r>
            <a:r>
              <a:rPr lang="en-US" dirty="0" err="1" smtClean="0"/>
              <a:t>Tracheo</a:t>
            </a:r>
            <a:r>
              <a:rPr lang="en-US" dirty="0" smtClean="0"/>
              <a:t>-esophageal abnormality 10%</a:t>
            </a:r>
          </a:p>
          <a:p>
            <a:pPr>
              <a:buNone/>
            </a:pPr>
            <a:r>
              <a:rPr lang="en-US" dirty="0" smtClean="0"/>
              <a:t>                 Duodenal </a:t>
            </a:r>
            <a:r>
              <a:rPr lang="en-US" dirty="0" err="1" smtClean="0"/>
              <a:t>atresia</a:t>
            </a:r>
            <a:r>
              <a:rPr lang="en-US" dirty="0" smtClean="0"/>
              <a:t> 1-2%</a:t>
            </a:r>
          </a:p>
          <a:p>
            <a:pPr>
              <a:buNone/>
            </a:pPr>
            <a:r>
              <a:rPr lang="en-US" dirty="0" smtClean="0"/>
              <a:t>                 </a:t>
            </a:r>
            <a:r>
              <a:rPr lang="en-US" dirty="0" err="1" smtClean="0"/>
              <a:t>Hirschsprung’s</a:t>
            </a:r>
            <a:r>
              <a:rPr lang="en-US" dirty="0" smtClean="0"/>
              <a:t> </a:t>
            </a:r>
          </a:p>
          <a:p>
            <a:r>
              <a:rPr lang="en-US" dirty="0" smtClean="0"/>
              <a:t>        </a:t>
            </a:r>
            <a:r>
              <a:rPr lang="en-US" b="1" dirty="0" err="1" smtClean="0"/>
              <a:t>Hryggur</a:t>
            </a:r>
            <a:endParaRPr lang="en-US" b="1" dirty="0" smtClean="0"/>
          </a:p>
          <a:p>
            <a:pPr>
              <a:buNone/>
            </a:pPr>
            <a:r>
              <a:rPr lang="en-US" dirty="0" smtClean="0"/>
              <a:t>                25% </a:t>
            </a:r>
            <a:r>
              <a:rPr lang="en-US" dirty="0" err="1" smtClean="0"/>
              <a:t>ef</a:t>
            </a:r>
            <a:r>
              <a:rPr lang="en-US" dirty="0" smtClean="0"/>
              <a:t> </a:t>
            </a:r>
            <a:r>
              <a:rPr lang="en-US" dirty="0" err="1" smtClean="0"/>
              <a:t>hár</a:t>
            </a:r>
            <a:r>
              <a:rPr lang="en-US" dirty="0" smtClean="0"/>
              <a:t> </a:t>
            </a:r>
            <a:r>
              <a:rPr lang="en-US" dirty="0" err="1" smtClean="0"/>
              <a:t>galli</a:t>
            </a:r>
            <a:r>
              <a:rPr lang="en-US" dirty="0" smtClean="0"/>
              <a:t> </a:t>
            </a:r>
          </a:p>
          <a:p>
            <a:pPr>
              <a:buNone/>
            </a:pPr>
            <a:r>
              <a:rPr lang="en-US" dirty="0" smtClean="0"/>
              <a:t>                         </a:t>
            </a:r>
            <a:r>
              <a:rPr lang="en-US" dirty="0" err="1" smtClean="0"/>
              <a:t>þar</a:t>
            </a:r>
            <a:r>
              <a:rPr lang="en-US" dirty="0" smtClean="0"/>
              <a:t> </a:t>
            </a:r>
            <a:r>
              <a:rPr lang="en-US" dirty="0" err="1" smtClean="0"/>
              <a:t>af</a:t>
            </a:r>
            <a:r>
              <a:rPr lang="en-US" dirty="0" smtClean="0"/>
              <a:t> </a:t>
            </a:r>
            <a:r>
              <a:rPr lang="is-IS" dirty="0" smtClean="0"/>
              <a:t>beinagalli (30-44%) taugagalli (18-36%)</a:t>
            </a:r>
          </a:p>
          <a:p>
            <a:r>
              <a:rPr lang="en-US" dirty="0" smtClean="0"/>
              <a:t>        </a:t>
            </a:r>
            <a:r>
              <a:rPr lang="en-US" b="1" dirty="0" err="1" smtClean="0"/>
              <a:t>Þvag</a:t>
            </a:r>
            <a:r>
              <a:rPr lang="en-US" b="1" dirty="0" smtClean="0"/>
              <a:t> </a:t>
            </a:r>
            <a:r>
              <a:rPr lang="en-US" b="1" dirty="0" err="1" smtClean="0"/>
              <a:t>og</a:t>
            </a:r>
            <a:r>
              <a:rPr lang="en-US" b="1" dirty="0" smtClean="0"/>
              <a:t> </a:t>
            </a:r>
            <a:r>
              <a:rPr lang="en-US" b="1" dirty="0" err="1" smtClean="0"/>
              <a:t>kynfæri</a:t>
            </a:r>
            <a:endParaRPr lang="en-US" b="1" dirty="0" smtClean="0"/>
          </a:p>
          <a:p>
            <a:pPr>
              <a:buNone/>
            </a:pPr>
            <a:r>
              <a:rPr lang="en-US" dirty="0" smtClean="0"/>
              <a:t>                60%     </a:t>
            </a:r>
            <a:r>
              <a:rPr lang="en-US" dirty="0" err="1" smtClean="0"/>
              <a:t>ef</a:t>
            </a:r>
            <a:r>
              <a:rPr lang="en-US" dirty="0" smtClean="0"/>
              <a:t> </a:t>
            </a:r>
            <a:r>
              <a:rPr lang="en-US" dirty="0" err="1" smtClean="0"/>
              <a:t>háir</a:t>
            </a:r>
            <a:r>
              <a:rPr lang="en-US" dirty="0" smtClean="0"/>
              <a:t> </a:t>
            </a:r>
            <a:r>
              <a:rPr lang="en-US" dirty="0" err="1" smtClean="0"/>
              <a:t>gallar</a:t>
            </a:r>
            <a:r>
              <a:rPr lang="en-US" dirty="0" smtClean="0"/>
              <a:t>,  20%     </a:t>
            </a:r>
            <a:r>
              <a:rPr lang="en-US" dirty="0" err="1" smtClean="0"/>
              <a:t>ef</a:t>
            </a:r>
            <a:r>
              <a:rPr lang="en-US" dirty="0" smtClean="0"/>
              <a:t> </a:t>
            </a:r>
            <a:r>
              <a:rPr lang="en-US" dirty="0" err="1" smtClean="0"/>
              <a:t>lágir</a:t>
            </a:r>
            <a:r>
              <a:rPr lang="en-US" dirty="0" smtClean="0"/>
              <a:t> </a:t>
            </a:r>
            <a:r>
              <a:rPr lang="en-US" dirty="0" err="1" smtClean="0"/>
              <a:t>gallar</a:t>
            </a:r>
            <a:endParaRPr lang="en-US" dirty="0" smtClean="0"/>
          </a:p>
          <a:p>
            <a:pPr>
              <a:buNone/>
            </a:pPr>
            <a:r>
              <a:rPr lang="en-US" dirty="0" smtClean="0"/>
              <a:t>                81%     </a:t>
            </a:r>
            <a:r>
              <a:rPr lang="en-US" dirty="0" err="1" smtClean="0"/>
              <a:t>ef</a:t>
            </a:r>
            <a:r>
              <a:rPr lang="en-US" dirty="0" smtClean="0"/>
              <a:t> </a:t>
            </a:r>
            <a:r>
              <a:rPr lang="en-US" dirty="0" err="1" smtClean="0"/>
              <a:t>cloaca</a:t>
            </a:r>
            <a:endParaRPr lang="en-US" dirty="0" smtClean="0"/>
          </a:p>
          <a:p>
            <a:pPr>
              <a:buNone/>
            </a:pPr>
            <a:r>
              <a:rPr lang="en-US" dirty="0" smtClean="0"/>
              <a:t>                52%     </a:t>
            </a:r>
            <a:r>
              <a:rPr lang="en-US" dirty="0" err="1" smtClean="0"/>
              <a:t>ef</a:t>
            </a:r>
            <a:r>
              <a:rPr lang="en-US" dirty="0" smtClean="0"/>
              <a:t> </a:t>
            </a:r>
            <a:r>
              <a:rPr lang="en-US" dirty="0" err="1" smtClean="0"/>
              <a:t>blöðru</a:t>
            </a:r>
            <a:r>
              <a:rPr lang="en-US" dirty="0" smtClean="0"/>
              <a:t> </a:t>
            </a:r>
            <a:r>
              <a:rPr lang="en-US" dirty="0" err="1" smtClean="0"/>
              <a:t>háls</a:t>
            </a:r>
            <a:r>
              <a:rPr lang="en-US" dirty="0" smtClean="0"/>
              <a:t> </a:t>
            </a:r>
            <a:r>
              <a:rPr lang="en-US" dirty="0" err="1" smtClean="0"/>
              <a:t>fistill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nvGraphicFramePr>
        <p:xfrm>
          <a:off x="533400" y="152400"/>
          <a:ext cx="8001000" cy="5861050"/>
        </p:xfrm>
        <a:graphic>
          <a:graphicData uri="http://schemas.openxmlformats.org/presentationml/2006/ole">
            <p:oleObj spid="_x0000_s98306" name="Document" r:id="rId3" imgW="5258520" imgH="3952080" progId="Word.Document.8">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609600" y="190500"/>
          <a:ext cx="7924800" cy="5956300"/>
        </p:xfrm>
        <a:graphic>
          <a:graphicData uri="http://schemas.openxmlformats.org/presentationml/2006/ole">
            <p:oleObj spid="_x0000_s99330" name="Document" r:id="rId3" imgW="5258520" imgH="3952080" progId="Word.Document.8">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Meðferð</a:t>
            </a:r>
            <a:endParaRPr lang="en-US" dirty="0"/>
          </a:p>
        </p:txBody>
      </p:sp>
      <p:sp>
        <p:nvSpPr>
          <p:cNvPr id="3" name="Content Placeholder 2"/>
          <p:cNvSpPr>
            <a:spLocks noGrp="1"/>
          </p:cNvSpPr>
          <p:nvPr>
            <p:ph sz="quarter" idx="1"/>
          </p:nvPr>
        </p:nvSpPr>
        <p:spPr>
          <a:xfrm>
            <a:off x="457200" y="1600200"/>
            <a:ext cx="8229600" cy="4781128"/>
          </a:xfrm>
        </p:spPr>
        <p:txBody>
          <a:bodyPr>
            <a:normAutofit lnSpcReduction="10000"/>
          </a:bodyPr>
          <a:lstStyle/>
          <a:p>
            <a:pPr>
              <a:lnSpc>
                <a:spcPct val="130000"/>
              </a:lnSpc>
            </a:pPr>
            <a:r>
              <a:rPr lang="en-US" sz="2000" dirty="0" smtClean="0"/>
              <a:t> </a:t>
            </a:r>
            <a:r>
              <a:rPr lang="en-US" sz="2000" dirty="0" err="1" smtClean="0"/>
              <a:t>Fasta</a:t>
            </a:r>
            <a:endParaRPr lang="en-US" sz="2000" b="1" dirty="0" smtClean="0"/>
          </a:p>
          <a:p>
            <a:pPr>
              <a:lnSpc>
                <a:spcPct val="130000"/>
              </a:lnSpc>
            </a:pPr>
            <a:r>
              <a:rPr lang="en-US" sz="2000" dirty="0" smtClean="0"/>
              <a:t> </a:t>
            </a:r>
            <a:r>
              <a:rPr lang="en-US" sz="2000" dirty="0" err="1" smtClean="0"/>
              <a:t>Næring</a:t>
            </a:r>
            <a:r>
              <a:rPr lang="en-US" sz="2000" dirty="0" smtClean="0"/>
              <a:t> í </a:t>
            </a:r>
            <a:r>
              <a:rPr lang="en-US" sz="2000" dirty="0" err="1" smtClean="0"/>
              <a:t>æð</a:t>
            </a:r>
            <a:endParaRPr lang="en-US" sz="2000" b="1" i="1" dirty="0" smtClean="0"/>
          </a:p>
          <a:p>
            <a:pPr>
              <a:lnSpc>
                <a:spcPct val="130000"/>
              </a:lnSpc>
            </a:pPr>
            <a:r>
              <a:rPr lang="en-US" sz="2000" dirty="0" smtClean="0"/>
              <a:t> </a:t>
            </a:r>
            <a:r>
              <a:rPr lang="en-US" sz="2000" dirty="0" err="1" smtClean="0"/>
              <a:t>Sýklalyf</a:t>
            </a:r>
            <a:endParaRPr lang="en-US" sz="2000" dirty="0" smtClean="0"/>
          </a:p>
          <a:p>
            <a:pPr>
              <a:lnSpc>
                <a:spcPct val="130000"/>
              </a:lnSpc>
            </a:pPr>
            <a:r>
              <a:rPr lang="en-US" sz="2000" dirty="0" smtClean="0"/>
              <a:t>Mat/</a:t>
            </a:r>
            <a:r>
              <a:rPr lang="en-US" sz="2000" dirty="0" err="1" smtClean="0"/>
              <a:t>uppvinnsla</a:t>
            </a:r>
            <a:r>
              <a:rPr lang="en-US" sz="2000" dirty="0" smtClean="0"/>
              <a:t> á </a:t>
            </a:r>
            <a:r>
              <a:rPr lang="en-US" sz="2000" dirty="0" err="1" smtClean="0"/>
              <a:t>meðfylgjandi</a:t>
            </a:r>
            <a:r>
              <a:rPr lang="en-US" sz="2000" dirty="0" smtClean="0"/>
              <a:t> </a:t>
            </a:r>
            <a:r>
              <a:rPr lang="en-US" sz="2000" dirty="0" err="1" smtClean="0"/>
              <a:t>göllum</a:t>
            </a:r>
            <a:endParaRPr lang="en-US" sz="2000" dirty="0" smtClean="0"/>
          </a:p>
          <a:p>
            <a:pPr lvl="1">
              <a:lnSpc>
                <a:spcPct val="130000"/>
              </a:lnSpc>
            </a:pPr>
            <a:r>
              <a:rPr lang="en-US" sz="2000" b="1" dirty="0" err="1" smtClean="0">
                <a:solidFill>
                  <a:schemeClr val="tx1"/>
                </a:solidFill>
              </a:rPr>
              <a:t>Magasonda</a:t>
            </a:r>
            <a:r>
              <a:rPr lang="en-US" sz="2000" b="1" dirty="0" smtClean="0">
                <a:solidFill>
                  <a:schemeClr val="tx1"/>
                </a:solidFill>
              </a:rPr>
              <a:t> </a:t>
            </a:r>
            <a:r>
              <a:rPr lang="en-US" sz="2000" b="1" dirty="0" err="1" smtClean="0">
                <a:solidFill>
                  <a:schemeClr val="tx1"/>
                </a:solidFill>
              </a:rPr>
              <a:t>ef</a:t>
            </a:r>
            <a:r>
              <a:rPr lang="en-US" sz="2000" b="1" dirty="0" smtClean="0">
                <a:solidFill>
                  <a:schemeClr val="tx1"/>
                </a:solidFill>
              </a:rPr>
              <a:t> </a:t>
            </a:r>
            <a:r>
              <a:rPr lang="en-US" sz="2000" b="1" dirty="0" err="1" smtClean="0">
                <a:solidFill>
                  <a:schemeClr val="tx1"/>
                </a:solidFill>
              </a:rPr>
              <a:t>grunur</a:t>
            </a:r>
            <a:r>
              <a:rPr lang="en-US" sz="2000" b="1" dirty="0" smtClean="0">
                <a:solidFill>
                  <a:schemeClr val="tx1"/>
                </a:solidFill>
              </a:rPr>
              <a:t> um </a:t>
            </a:r>
            <a:r>
              <a:rPr lang="en-US" sz="2000" dirty="0" smtClean="0">
                <a:solidFill>
                  <a:schemeClr val="tx1"/>
                </a:solidFill>
              </a:rPr>
              <a:t>esophageal </a:t>
            </a:r>
            <a:r>
              <a:rPr lang="en-US" sz="2000" dirty="0" err="1" smtClean="0">
                <a:solidFill>
                  <a:schemeClr val="tx1"/>
                </a:solidFill>
              </a:rPr>
              <a:t>atresia</a:t>
            </a:r>
            <a:endParaRPr lang="en-US" sz="2000" dirty="0" smtClean="0">
              <a:solidFill>
                <a:schemeClr val="tx1"/>
              </a:solidFill>
            </a:endParaRPr>
          </a:p>
          <a:p>
            <a:pPr lvl="1">
              <a:lnSpc>
                <a:spcPct val="130000"/>
              </a:lnSpc>
            </a:pPr>
            <a:r>
              <a:rPr lang="en-US" sz="2000" b="1" dirty="0" err="1" smtClean="0">
                <a:solidFill>
                  <a:schemeClr val="tx1"/>
                </a:solidFill>
              </a:rPr>
              <a:t>Hjartaómun</a:t>
            </a:r>
            <a:endParaRPr lang="en-US" sz="2000" dirty="0" smtClean="0">
              <a:solidFill>
                <a:schemeClr val="tx1"/>
              </a:solidFill>
            </a:endParaRPr>
          </a:p>
          <a:p>
            <a:pPr lvl="1">
              <a:lnSpc>
                <a:spcPct val="130000"/>
              </a:lnSpc>
            </a:pPr>
            <a:r>
              <a:rPr lang="en-US" sz="2000" b="1" dirty="0" smtClean="0">
                <a:solidFill>
                  <a:schemeClr val="tx1"/>
                </a:solidFill>
              </a:rPr>
              <a:t>RTG </a:t>
            </a:r>
            <a:r>
              <a:rPr lang="en-US" sz="2000" b="1" dirty="0" err="1" smtClean="0">
                <a:solidFill>
                  <a:schemeClr val="tx1"/>
                </a:solidFill>
              </a:rPr>
              <a:t>hryggur</a:t>
            </a:r>
            <a:endParaRPr lang="en-US" sz="2000" b="1" dirty="0" smtClean="0">
              <a:solidFill>
                <a:schemeClr val="tx1"/>
              </a:solidFill>
            </a:endParaRPr>
          </a:p>
          <a:p>
            <a:pPr lvl="1">
              <a:lnSpc>
                <a:spcPct val="130000"/>
              </a:lnSpc>
            </a:pPr>
            <a:r>
              <a:rPr lang="en-US" sz="2000" b="1" dirty="0" err="1" smtClean="0">
                <a:solidFill>
                  <a:schemeClr val="tx1"/>
                </a:solidFill>
              </a:rPr>
              <a:t>Ómun</a:t>
            </a:r>
            <a:r>
              <a:rPr lang="en-US" sz="2000" b="1" dirty="0" smtClean="0">
                <a:solidFill>
                  <a:schemeClr val="tx1"/>
                </a:solidFill>
              </a:rPr>
              <a:t> </a:t>
            </a:r>
            <a:r>
              <a:rPr lang="en-US" sz="2000" b="1" dirty="0" err="1" smtClean="0">
                <a:solidFill>
                  <a:schemeClr val="tx1"/>
                </a:solidFill>
              </a:rPr>
              <a:t>af</a:t>
            </a:r>
            <a:r>
              <a:rPr lang="en-US" sz="2000" b="1" dirty="0" smtClean="0">
                <a:solidFill>
                  <a:schemeClr val="tx1"/>
                </a:solidFill>
              </a:rPr>
              <a:t> </a:t>
            </a:r>
            <a:r>
              <a:rPr lang="en-US" sz="2000" b="1" dirty="0" err="1" smtClean="0">
                <a:solidFill>
                  <a:schemeClr val="tx1"/>
                </a:solidFill>
              </a:rPr>
              <a:t>mænu</a:t>
            </a:r>
            <a:r>
              <a:rPr lang="en-US" sz="2000" dirty="0" smtClean="0">
                <a:solidFill>
                  <a:schemeClr val="tx1"/>
                </a:solidFill>
              </a:rPr>
              <a:t> tethered cord?</a:t>
            </a:r>
          </a:p>
          <a:p>
            <a:pPr lvl="1">
              <a:lnSpc>
                <a:spcPct val="130000"/>
              </a:lnSpc>
            </a:pPr>
            <a:r>
              <a:rPr lang="en-US" sz="2000" b="1" dirty="0" err="1" smtClean="0">
                <a:solidFill>
                  <a:schemeClr val="tx1"/>
                </a:solidFill>
              </a:rPr>
              <a:t>Ómun</a:t>
            </a:r>
            <a:r>
              <a:rPr lang="en-US" sz="2000" b="1" dirty="0" smtClean="0">
                <a:solidFill>
                  <a:schemeClr val="tx1"/>
                </a:solidFill>
              </a:rPr>
              <a:t> </a:t>
            </a:r>
            <a:r>
              <a:rPr lang="en-US" sz="2000" b="1" dirty="0" err="1" smtClean="0">
                <a:solidFill>
                  <a:schemeClr val="tx1"/>
                </a:solidFill>
              </a:rPr>
              <a:t>af</a:t>
            </a:r>
            <a:r>
              <a:rPr lang="en-US" sz="2000" b="1" dirty="0" smtClean="0">
                <a:solidFill>
                  <a:schemeClr val="tx1"/>
                </a:solidFill>
              </a:rPr>
              <a:t> </a:t>
            </a:r>
            <a:r>
              <a:rPr lang="en-US" sz="2000" b="1" dirty="0" err="1" smtClean="0">
                <a:solidFill>
                  <a:schemeClr val="tx1"/>
                </a:solidFill>
              </a:rPr>
              <a:t>kvið</a:t>
            </a:r>
            <a:r>
              <a:rPr lang="en-US" sz="2000" b="1" dirty="0" smtClean="0">
                <a:solidFill>
                  <a:schemeClr val="tx1"/>
                </a:solidFill>
              </a:rPr>
              <a:t> </a:t>
            </a:r>
            <a:r>
              <a:rPr lang="en-US" sz="2000" b="1" dirty="0" err="1" smtClean="0">
                <a:solidFill>
                  <a:schemeClr val="tx1"/>
                </a:solidFill>
              </a:rPr>
              <a:t>m.t.t</a:t>
            </a:r>
            <a:r>
              <a:rPr lang="en-US" sz="2000" b="1" dirty="0" smtClean="0">
                <a:solidFill>
                  <a:schemeClr val="tx1"/>
                </a:solidFill>
              </a:rPr>
              <a:t>. </a:t>
            </a:r>
            <a:r>
              <a:rPr lang="en-US" sz="2000" b="1" dirty="0" err="1" smtClean="0">
                <a:solidFill>
                  <a:schemeClr val="tx1"/>
                </a:solidFill>
              </a:rPr>
              <a:t>nýrnagalla</a:t>
            </a:r>
            <a:r>
              <a:rPr lang="en-US" sz="2000" b="1" dirty="0" smtClean="0">
                <a:solidFill>
                  <a:schemeClr val="tx1"/>
                </a:solidFill>
              </a:rPr>
              <a:t> </a:t>
            </a:r>
            <a:endParaRPr lang="en-US" sz="2000" dirty="0" smtClean="0">
              <a:solidFill>
                <a:schemeClr val="tx1"/>
              </a:solidFill>
            </a:endParaRPr>
          </a:p>
          <a:p>
            <a:pPr lvl="1">
              <a:lnSpc>
                <a:spcPct val="130000"/>
              </a:lnSpc>
            </a:pPr>
            <a:r>
              <a:rPr lang="en-US" sz="2000" b="1" dirty="0" err="1" smtClean="0">
                <a:solidFill>
                  <a:schemeClr val="tx1"/>
                </a:solidFill>
              </a:rPr>
              <a:t>Þvagprufu</a:t>
            </a:r>
            <a:endParaRPr lang="en-US" sz="2000" b="1" dirty="0" smtClean="0">
              <a:solidFill>
                <a:schemeClr val="tx1"/>
              </a:solidFill>
            </a:endParaRPr>
          </a:p>
          <a:p>
            <a:pPr lvl="1">
              <a:lnSpc>
                <a:spcPct val="130000"/>
              </a:lnSpc>
            </a:pPr>
            <a:r>
              <a:rPr lang="en-US" sz="2000" b="1" dirty="0" err="1" smtClean="0">
                <a:solidFill>
                  <a:schemeClr val="tx1"/>
                </a:solidFill>
              </a:rPr>
              <a:t>Ákveða</a:t>
            </a:r>
            <a:r>
              <a:rPr lang="en-US" sz="2000" b="1" dirty="0" smtClean="0">
                <a:solidFill>
                  <a:schemeClr val="tx1"/>
                </a:solidFill>
              </a:rPr>
              <a:t> </a:t>
            </a:r>
            <a:r>
              <a:rPr lang="en-US" sz="2000" b="1" dirty="0" err="1" smtClean="0">
                <a:solidFill>
                  <a:schemeClr val="tx1"/>
                </a:solidFill>
              </a:rPr>
              <a:t>innan</a:t>
            </a:r>
            <a:r>
              <a:rPr lang="en-US" sz="2000" b="1" dirty="0" smtClean="0">
                <a:solidFill>
                  <a:schemeClr val="tx1"/>
                </a:solidFill>
              </a:rPr>
              <a:t> 24 t. </a:t>
            </a:r>
            <a:r>
              <a:rPr lang="en-US" sz="2000" b="1" dirty="0" err="1" smtClean="0">
                <a:solidFill>
                  <a:schemeClr val="tx1"/>
                </a:solidFill>
              </a:rPr>
              <a:t>colostomi</a:t>
            </a:r>
            <a:r>
              <a:rPr lang="en-US" sz="2000" b="1" dirty="0" smtClean="0">
                <a:solidFill>
                  <a:schemeClr val="tx1"/>
                </a:solidFill>
              </a:rPr>
              <a:t> v/s primer </a:t>
            </a:r>
            <a:r>
              <a:rPr lang="en-US" sz="2000" b="1" dirty="0" err="1" smtClean="0">
                <a:solidFill>
                  <a:schemeClr val="tx1"/>
                </a:solidFill>
              </a:rPr>
              <a:t>aðgerð</a:t>
            </a:r>
            <a:endParaRPr lang="en-US" sz="2000" b="1" dirty="0" smtClean="0">
              <a:solidFill>
                <a:schemeClr val="tx1"/>
              </a:solidFill>
            </a:endParaRPr>
          </a:p>
          <a:p>
            <a:pPr lvl="1">
              <a:lnSpc>
                <a:spcPct val="130000"/>
              </a:lnSpc>
            </a:pPr>
            <a:endParaRPr lang="en-US" sz="2000" b="1"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8" name="Rectangle 40"/>
          <p:cNvSpPr>
            <a:spLocks noGrp="1" noChangeArrowheads="1"/>
          </p:cNvSpPr>
          <p:nvPr>
            <p:ph type="title"/>
          </p:nvPr>
        </p:nvSpPr>
        <p:spPr>
          <a:noFill/>
          <a:ln/>
        </p:spPr>
        <p:txBody>
          <a:bodyPr anchor="t">
            <a:normAutofit/>
          </a:bodyPr>
          <a:lstStyle/>
          <a:p>
            <a:r>
              <a:rPr lang="en-US" sz="2400" dirty="0"/>
              <a:t>Management</a:t>
            </a:r>
            <a:br>
              <a:rPr lang="en-US" sz="2400" dirty="0"/>
            </a:br>
            <a:r>
              <a:rPr lang="en-US" sz="2400" b="1" dirty="0"/>
              <a:t>Newborn Female Anorectal Malformation</a:t>
            </a:r>
          </a:p>
        </p:txBody>
      </p:sp>
      <p:graphicFrame>
        <p:nvGraphicFramePr>
          <p:cNvPr id="53255" name="Organization Chart 7"/>
          <p:cNvGraphicFramePr>
            <a:graphicFrameLocks/>
          </p:cNvGraphicFramePr>
          <p:nvPr>
            <p:ph type="dgm" idx="1"/>
          </p:nvPr>
        </p:nvGraphicFramePr>
        <p:xfrm>
          <a:off x="323528" y="1844824"/>
          <a:ext cx="8591872" cy="4680520"/>
        </p:xfrm>
        <a:graphic>
          <a:graphicData uri="http://schemas.openxmlformats.org/drawingml/2006/compatibility">
            <com:legacyDrawing xmlns:com="http://schemas.openxmlformats.org/drawingml/2006/compatibility" spid="_x0000_s120834"/>
          </a:graphicData>
        </a:graphic>
      </p:graphicFrame>
      <p:sp>
        <p:nvSpPr>
          <p:cNvPr id="53285" name="Line 37"/>
          <p:cNvSpPr>
            <a:spLocks noChangeShapeType="1"/>
          </p:cNvSpPr>
          <p:nvPr/>
        </p:nvSpPr>
        <p:spPr bwMode="auto">
          <a:xfrm>
            <a:off x="6172200" y="5334000"/>
            <a:ext cx="0" cy="685800"/>
          </a:xfrm>
          <a:prstGeom prst="line">
            <a:avLst/>
          </a:prstGeom>
          <a:noFill/>
          <a:ln w="9525">
            <a:solidFill>
              <a:schemeClr val="tx1"/>
            </a:solidFill>
            <a:round/>
            <a:headEnd/>
            <a:tailEnd type="triangle" w="med" len="med"/>
          </a:ln>
          <a:effectLst/>
        </p:spPr>
        <p:txBody>
          <a:bodyPr/>
          <a:lstStyle/>
          <a:p>
            <a:endParaRPr lang="en-US"/>
          </a:p>
        </p:txBody>
      </p:sp>
      <p:sp>
        <p:nvSpPr>
          <p:cNvPr id="53286" name="Line 38"/>
          <p:cNvSpPr>
            <a:spLocks noChangeShapeType="1"/>
          </p:cNvSpPr>
          <p:nvPr/>
        </p:nvSpPr>
        <p:spPr bwMode="auto">
          <a:xfrm flipH="1">
            <a:off x="4953000" y="6019800"/>
            <a:ext cx="12192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980728"/>
          </a:xfrm>
        </p:spPr>
        <p:txBody>
          <a:bodyPr/>
          <a:lstStyle/>
          <a:p>
            <a:r>
              <a:rPr lang="is-IS" dirty="0" smtClean="0"/>
              <a:t>Aðgerðir</a:t>
            </a:r>
            <a:endParaRPr lang="is-IS" dirty="0"/>
          </a:p>
        </p:txBody>
      </p:sp>
      <p:sp>
        <p:nvSpPr>
          <p:cNvPr id="81923" name="Rectangle 3"/>
          <p:cNvSpPr>
            <a:spLocks noGrp="1" noChangeArrowheads="1"/>
          </p:cNvSpPr>
          <p:nvPr>
            <p:ph sz="quarter" idx="1"/>
          </p:nvPr>
        </p:nvSpPr>
        <p:spPr>
          <a:xfrm>
            <a:off x="685800" y="1676400"/>
            <a:ext cx="7772400" cy="4419600"/>
          </a:xfrm>
        </p:spPr>
        <p:txBody>
          <a:bodyPr anchor="ctr">
            <a:normAutofit fontScale="92500" lnSpcReduction="20000"/>
          </a:bodyPr>
          <a:lstStyle/>
          <a:p>
            <a:r>
              <a:rPr lang="is-IS" dirty="0" err="1" smtClean="0"/>
              <a:t>Colostomíur-ef</a:t>
            </a:r>
            <a:r>
              <a:rPr lang="is-IS" dirty="0" smtClean="0"/>
              <a:t> þarf</a:t>
            </a:r>
            <a:endParaRPr lang="is-IS" dirty="0"/>
          </a:p>
          <a:p>
            <a:pPr lvl="1"/>
            <a:r>
              <a:rPr lang="is-IS" dirty="0">
                <a:solidFill>
                  <a:schemeClr val="tx1"/>
                </a:solidFill>
              </a:rPr>
              <a:t>Best </a:t>
            </a:r>
            <a:r>
              <a:rPr lang="is-IS" dirty="0" smtClean="0">
                <a:solidFill>
                  <a:schemeClr val="tx1"/>
                </a:solidFill>
              </a:rPr>
              <a:t>er að gera </a:t>
            </a:r>
            <a:r>
              <a:rPr lang="is-IS" dirty="0" err="1" smtClean="0">
                <a:solidFill>
                  <a:schemeClr val="tx1"/>
                </a:solidFill>
              </a:rPr>
              <a:t>stomiu</a:t>
            </a:r>
            <a:r>
              <a:rPr lang="is-IS" dirty="0" smtClean="0">
                <a:solidFill>
                  <a:schemeClr val="tx1"/>
                </a:solidFill>
              </a:rPr>
              <a:t> </a:t>
            </a:r>
            <a:r>
              <a:rPr lang="is-IS" dirty="0">
                <a:solidFill>
                  <a:schemeClr val="tx1"/>
                </a:solidFill>
              </a:rPr>
              <a:t>á mörkum </a:t>
            </a:r>
            <a:r>
              <a:rPr lang="is-IS" dirty="0" err="1">
                <a:solidFill>
                  <a:schemeClr val="tx1"/>
                </a:solidFill>
              </a:rPr>
              <a:t>desc</a:t>
            </a:r>
            <a:r>
              <a:rPr lang="is-IS" dirty="0">
                <a:solidFill>
                  <a:schemeClr val="tx1"/>
                </a:solidFill>
              </a:rPr>
              <a:t>. og </a:t>
            </a:r>
            <a:r>
              <a:rPr lang="is-IS" dirty="0" err="1">
                <a:solidFill>
                  <a:schemeClr val="tx1"/>
                </a:solidFill>
              </a:rPr>
              <a:t>sigm</a:t>
            </a:r>
            <a:r>
              <a:rPr lang="is-IS" dirty="0">
                <a:solidFill>
                  <a:schemeClr val="tx1"/>
                </a:solidFill>
              </a:rPr>
              <a:t>.</a:t>
            </a:r>
          </a:p>
          <a:p>
            <a:pPr lvl="1"/>
            <a:r>
              <a:rPr lang="is-IS" dirty="0">
                <a:solidFill>
                  <a:schemeClr val="tx1"/>
                </a:solidFill>
              </a:rPr>
              <a:t>Kostir: 	</a:t>
            </a:r>
            <a:r>
              <a:rPr lang="is-IS" sz="2000" dirty="0">
                <a:solidFill>
                  <a:schemeClr val="tx1"/>
                </a:solidFill>
              </a:rPr>
              <a:t>1. Lítil hætta á </a:t>
            </a:r>
            <a:r>
              <a:rPr lang="is-IS" sz="2000" dirty="0" err="1">
                <a:solidFill>
                  <a:schemeClr val="tx1"/>
                </a:solidFill>
              </a:rPr>
              <a:t>prolaps</a:t>
            </a:r>
            <a:r>
              <a:rPr lang="is-IS" sz="2000" dirty="0">
                <a:solidFill>
                  <a:schemeClr val="tx1"/>
                </a:solidFill>
              </a:rPr>
              <a:t> í </a:t>
            </a:r>
            <a:r>
              <a:rPr lang="is-IS" sz="2000" dirty="0" err="1">
                <a:solidFill>
                  <a:schemeClr val="tx1"/>
                </a:solidFill>
              </a:rPr>
              <a:t>proximala</a:t>
            </a:r>
            <a:r>
              <a:rPr lang="is-IS" sz="2000" dirty="0">
                <a:solidFill>
                  <a:schemeClr val="tx1"/>
                </a:solidFill>
              </a:rPr>
              <a:t>  opinu.</a:t>
            </a:r>
          </a:p>
          <a:p>
            <a:pPr lvl="2">
              <a:buFontTx/>
              <a:buNone/>
            </a:pPr>
            <a:r>
              <a:rPr lang="is-IS" dirty="0"/>
              <a:t>		</a:t>
            </a:r>
            <a:r>
              <a:rPr lang="is-IS" dirty="0" smtClean="0"/>
              <a:t>               </a:t>
            </a:r>
            <a:r>
              <a:rPr lang="is-IS" sz="2000" dirty="0" smtClean="0"/>
              <a:t>2</a:t>
            </a:r>
            <a:r>
              <a:rPr lang="is-IS" sz="2000" dirty="0"/>
              <a:t>.</a:t>
            </a:r>
            <a:r>
              <a:rPr lang="is-IS" dirty="0"/>
              <a:t> </a:t>
            </a:r>
            <a:r>
              <a:rPr lang="is-IS" sz="2000" dirty="0"/>
              <a:t>Minni hætta á “spill </a:t>
            </a:r>
            <a:r>
              <a:rPr lang="is-IS" sz="2000" dirty="0" err="1"/>
              <a:t>over</a:t>
            </a:r>
            <a:r>
              <a:rPr lang="is-IS" sz="2000" dirty="0"/>
              <a:t>”</a:t>
            </a:r>
          </a:p>
          <a:p>
            <a:pPr lvl="2">
              <a:buFontTx/>
              <a:buNone/>
            </a:pPr>
            <a:r>
              <a:rPr lang="is-IS" sz="2000" dirty="0"/>
              <a:t>		</a:t>
            </a:r>
            <a:r>
              <a:rPr lang="is-IS" sz="2000" dirty="0" smtClean="0"/>
              <a:t>               3</a:t>
            </a:r>
            <a:r>
              <a:rPr lang="is-IS" sz="2000" dirty="0"/>
              <a:t>. Nægileg lengd er fyrir “</a:t>
            </a:r>
            <a:r>
              <a:rPr lang="is-IS" sz="2000" dirty="0" err="1"/>
              <a:t>pull-through</a:t>
            </a:r>
            <a:r>
              <a:rPr lang="is-IS" sz="2000" dirty="0"/>
              <a:t>” síðar</a:t>
            </a:r>
          </a:p>
          <a:p>
            <a:r>
              <a:rPr lang="is-IS" dirty="0" err="1"/>
              <a:t>Anoplasty</a:t>
            </a:r>
            <a:endParaRPr lang="is-IS" dirty="0"/>
          </a:p>
          <a:p>
            <a:r>
              <a:rPr lang="is-IS" dirty="0" err="1"/>
              <a:t>Pull-through</a:t>
            </a:r>
            <a:endParaRPr lang="is-IS" sz="4000" dirty="0"/>
          </a:p>
          <a:p>
            <a:r>
              <a:rPr lang="is-IS" b="1" dirty="0" smtClean="0"/>
              <a:t>PSARP</a:t>
            </a:r>
          </a:p>
          <a:p>
            <a:endParaRPr lang="is-IS" dirty="0"/>
          </a:p>
          <a:p>
            <a:pPr lvl="2" algn="ctr">
              <a:buFontTx/>
              <a:buNone/>
            </a:pPr>
            <a:endParaRPr lang="is-IS" sz="3200" dirty="0"/>
          </a:p>
          <a:p>
            <a:pPr lvl="2" algn="ctr">
              <a:buFontTx/>
              <a:buNone/>
            </a:pPr>
            <a:r>
              <a:rPr lang="is-IS" sz="32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anim calcmode="lin" valueType="num">
                                      <p:cBhvr additive="base">
                                        <p:cTn id="11" dur="500" fill="hold"/>
                                        <p:tgtEl>
                                          <p:spTgt spid="8192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19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anim calcmode="lin" valueType="num">
                                      <p:cBhvr additive="base">
                                        <p:cTn id="15" dur="500" fill="hold"/>
                                        <p:tgtEl>
                                          <p:spTgt spid="8192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19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par>
                                <p:cTn id="17" presetID="2" presetClass="entr" presetSubtype="8" fill="hold" grpId="0" nodeType="with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anim calcmode="lin" valueType="num">
                                      <p:cBhvr additive="base">
                                        <p:cTn id="19" dur="500" fill="hold"/>
                                        <p:tgtEl>
                                          <p:spTgt spid="819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81923">
                                            <p:txEl>
                                              <p:pRg st="4" end="4"/>
                                            </p:txEl>
                                          </p:spTgt>
                                        </p:tgtEl>
                                        <p:attrNameLst>
                                          <p:attrName>style.visibility</p:attrName>
                                        </p:attrNameLst>
                                      </p:cBhvr>
                                      <p:to>
                                        <p:strVal val="visible"/>
                                      </p:to>
                                    </p:set>
                                    <p:anim calcmode="lin" valueType="num">
                                      <p:cBhvr additive="base">
                                        <p:cTn id="23" dur="500" fill="hold"/>
                                        <p:tgtEl>
                                          <p:spTgt spid="8192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19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1923">
                                            <p:txEl>
                                              <p:pRg st="5" end="5"/>
                                            </p:txEl>
                                          </p:spTgt>
                                        </p:tgtEl>
                                        <p:attrNameLst>
                                          <p:attrName>style.visibility</p:attrName>
                                        </p:attrNameLst>
                                      </p:cBhvr>
                                      <p:to>
                                        <p:strVal val="visible"/>
                                      </p:to>
                                    </p:set>
                                    <p:anim calcmode="lin" valueType="num">
                                      <p:cBhvr additive="base">
                                        <p:cTn id="29" dur="500" fill="hold"/>
                                        <p:tgtEl>
                                          <p:spTgt spid="8192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192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1923">
                                            <p:txEl>
                                              <p:pRg st="6" end="6"/>
                                            </p:txEl>
                                          </p:spTgt>
                                        </p:tgtEl>
                                        <p:attrNameLst>
                                          <p:attrName>style.visibility</p:attrName>
                                        </p:attrNameLst>
                                      </p:cBhvr>
                                      <p:to>
                                        <p:strVal val="visible"/>
                                      </p:to>
                                    </p:set>
                                    <p:anim calcmode="lin" valueType="num">
                                      <p:cBhvr additive="base">
                                        <p:cTn id="35" dur="500" fill="hold"/>
                                        <p:tgtEl>
                                          <p:spTgt spid="8192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192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1923">
                                            <p:txEl>
                                              <p:pRg st="7" end="7"/>
                                            </p:txEl>
                                          </p:spTgt>
                                        </p:tgtEl>
                                        <p:attrNameLst>
                                          <p:attrName>style.visibility</p:attrName>
                                        </p:attrNameLst>
                                      </p:cBhvr>
                                      <p:to>
                                        <p:strVal val="visible"/>
                                      </p:to>
                                    </p:set>
                                    <p:anim calcmode="lin" valueType="num">
                                      <p:cBhvr additive="base">
                                        <p:cTn id="41" dur="500" fill="hold"/>
                                        <p:tgtEl>
                                          <p:spTgt spid="8192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192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3" presetID="2" presetClass="entr" presetSubtype="8" fill="hold" grpId="0" nodeType="withEffect">
                                  <p:stCondLst>
                                    <p:cond delay="0"/>
                                  </p:stCondLst>
                                  <p:childTnLst>
                                    <p:set>
                                      <p:cBhvr>
                                        <p:cTn id="44" dur="1" fill="hold">
                                          <p:stCondLst>
                                            <p:cond delay="0"/>
                                          </p:stCondLst>
                                        </p:cTn>
                                        <p:tgtEl>
                                          <p:spTgt spid="81923">
                                            <p:txEl>
                                              <p:pRg st="10" end="10"/>
                                            </p:txEl>
                                          </p:spTgt>
                                        </p:tgtEl>
                                        <p:attrNameLst>
                                          <p:attrName>style.visibility</p:attrName>
                                        </p:attrNameLst>
                                      </p:cBhvr>
                                      <p:to>
                                        <p:strVal val="visible"/>
                                      </p:to>
                                    </p:set>
                                    <p:anim calcmode="lin" valueType="num">
                                      <p:cBhvr additive="base">
                                        <p:cTn id="45" dur="500" fill="hold"/>
                                        <p:tgtEl>
                                          <p:spTgt spid="81923">
                                            <p:txEl>
                                              <p:pRg st="10" end="1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1923">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Anatomia</a:t>
            </a:r>
            <a:endParaRPr lang="en-US" dirty="0"/>
          </a:p>
        </p:txBody>
      </p:sp>
      <p:pic>
        <p:nvPicPr>
          <p:cNvPr id="4" name="Picture 4" descr="a5097978e3e01c_anorectal-5"/>
          <p:cNvPicPr>
            <a:picLocks noGrp="1" noChangeAspect="1" noChangeArrowheads="1"/>
          </p:cNvPicPr>
          <p:nvPr>
            <p:ph sz="quarter" idx="1"/>
          </p:nvPr>
        </p:nvPicPr>
        <p:blipFill>
          <a:blip r:embed="rId2" cstate="print"/>
          <a:stretch>
            <a:fillRect/>
          </a:stretch>
        </p:blipFill>
        <p:spPr bwMode="auto">
          <a:xfrm>
            <a:off x="1737317" y="1527175"/>
            <a:ext cx="5632854" cy="4572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g.medscapestatic.com/pi/meds/ckb/48/43648.jpg"/>
          <p:cNvPicPr>
            <a:picLocks noChangeAspect="1" noChangeArrowheads="1"/>
          </p:cNvPicPr>
          <p:nvPr/>
        </p:nvPicPr>
        <p:blipFill>
          <a:blip r:embed="rId2" cstate="print"/>
          <a:srcRect/>
          <a:stretch>
            <a:fillRect/>
          </a:stretch>
        </p:blipFill>
        <p:spPr bwMode="auto">
          <a:xfrm>
            <a:off x="827584" y="260648"/>
            <a:ext cx="7272808" cy="625482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PSARP</a:t>
            </a:r>
            <a:endParaRPr lang="en-US" dirty="0"/>
          </a:p>
        </p:txBody>
      </p:sp>
      <p:pic>
        <p:nvPicPr>
          <p:cNvPr id="122882" name="Picture 2" descr="F:\Kennsla\PSARPmynd.jpg"/>
          <p:cNvPicPr>
            <a:picLocks noGrp="1" noChangeAspect="1" noChangeArrowheads="1"/>
          </p:cNvPicPr>
          <p:nvPr>
            <p:ph sz="quarter" idx="1"/>
          </p:nvPr>
        </p:nvPicPr>
        <p:blipFill>
          <a:blip r:embed="rId3" cstate="print"/>
          <a:srcRect/>
          <a:stretch>
            <a:fillRect/>
          </a:stretch>
        </p:blipFill>
        <p:spPr bwMode="auto">
          <a:xfrm>
            <a:off x="1187624" y="1628800"/>
            <a:ext cx="7056784" cy="439248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a:xfrm>
            <a:off x="457200" y="0"/>
            <a:ext cx="8229600" cy="1052736"/>
          </a:xfrm>
        </p:spPr>
        <p:txBody>
          <a:bodyPr/>
          <a:lstStyle/>
          <a:p>
            <a:r>
              <a:rPr lang="is-IS" dirty="0"/>
              <a:t>       </a:t>
            </a:r>
            <a:r>
              <a:rPr lang="is-IS" dirty="0" smtClean="0"/>
              <a:t> </a:t>
            </a:r>
            <a:r>
              <a:rPr lang="is-IS" dirty="0"/>
              <a:t>Tíðni</a:t>
            </a:r>
          </a:p>
        </p:txBody>
      </p:sp>
      <p:sp>
        <p:nvSpPr>
          <p:cNvPr id="27651" name="Rectangle 3"/>
          <p:cNvSpPr>
            <a:spLocks noGrp="1" noChangeArrowheads="1"/>
          </p:cNvSpPr>
          <p:nvPr>
            <p:ph sz="quarter" idx="1"/>
          </p:nvPr>
        </p:nvSpPr>
        <p:spPr>
          <a:xfrm>
            <a:off x="467544" y="1628800"/>
            <a:ext cx="8352928" cy="4608512"/>
          </a:xfrm>
        </p:spPr>
        <p:txBody>
          <a:bodyPr/>
          <a:lstStyle/>
          <a:p>
            <a:r>
              <a:rPr lang="is-IS" dirty="0"/>
              <a:t>Nýgengi - allar tegundir = 1 af 5000 lifandi </a:t>
            </a:r>
            <a:r>
              <a:rPr lang="is-IS" dirty="0" smtClean="0"/>
              <a:t>fæddum </a:t>
            </a:r>
            <a:r>
              <a:rPr lang="is-IS" u="sng" dirty="0" smtClean="0"/>
              <a:t>60% í strákum</a:t>
            </a:r>
            <a:endParaRPr lang="is-IS" u="sng" dirty="0"/>
          </a:p>
          <a:p>
            <a:r>
              <a:rPr lang="is-IS" dirty="0" smtClean="0"/>
              <a:t>Allar gallar </a:t>
            </a:r>
            <a:r>
              <a:rPr lang="is-IS" dirty="0" err="1" smtClean="0"/>
              <a:t>Male</a:t>
            </a:r>
            <a:r>
              <a:rPr lang="is-IS" dirty="0" smtClean="0"/>
              <a:t>/</a:t>
            </a:r>
            <a:r>
              <a:rPr lang="is-IS" dirty="0" err="1" smtClean="0"/>
              <a:t>female</a:t>
            </a:r>
            <a:r>
              <a:rPr lang="is-IS" dirty="0"/>
              <a:t>, </a:t>
            </a:r>
            <a:r>
              <a:rPr lang="is-IS" dirty="0" smtClean="0"/>
              <a:t>= </a:t>
            </a:r>
            <a:r>
              <a:rPr lang="is-IS" dirty="0" smtClean="0"/>
              <a:t>1,4:1 </a:t>
            </a:r>
            <a:r>
              <a:rPr lang="is-IS" dirty="0"/>
              <a:t>- </a:t>
            </a:r>
            <a:r>
              <a:rPr lang="is-IS" dirty="0" smtClean="0"/>
              <a:t>1,6:1  </a:t>
            </a:r>
            <a:endParaRPr lang="is-IS" dirty="0"/>
          </a:p>
          <a:p>
            <a:pPr>
              <a:buNone/>
            </a:pPr>
            <a:r>
              <a:rPr lang="is-IS" dirty="0" smtClean="0"/>
              <a:t>       Lágir gallar m/f = </a:t>
            </a:r>
            <a:r>
              <a:rPr lang="is-IS" dirty="0"/>
              <a:t>1:1</a:t>
            </a:r>
          </a:p>
          <a:p>
            <a:pPr>
              <a:buNone/>
            </a:pPr>
            <a:r>
              <a:rPr lang="is-IS" dirty="0" smtClean="0"/>
              <a:t>       Háir gallar m/f = 1,8:1</a:t>
            </a:r>
          </a:p>
          <a:p>
            <a:r>
              <a:rPr lang="is-IS" dirty="0" smtClean="0"/>
              <a:t>Algengari í </a:t>
            </a:r>
            <a:r>
              <a:rPr lang="is-IS" dirty="0" err="1" smtClean="0"/>
              <a:t>Downs</a:t>
            </a:r>
            <a:r>
              <a:rPr lang="is-IS" dirty="0" smtClean="0"/>
              <a:t> and </a:t>
            </a:r>
            <a:r>
              <a:rPr lang="is-IS" dirty="0" err="1" smtClean="0"/>
              <a:t>Cat</a:t>
            </a:r>
            <a:r>
              <a:rPr lang="is-IS" dirty="0" smtClean="0"/>
              <a:t> </a:t>
            </a:r>
            <a:r>
              <a:rPr lang="is-IS" dirty="0" err="1" smtClean="0"/>
              <a:t>eye</a:t>
            </a:r>
            <a:r>
              <a:rPr lang="is-IS" dirty="0" smtClean="0"/>
              <a:t> </a:t>
            </a:r>
            <a:r>
              <a:rPr lang="is-IS" dirty="0" err="1" smtClean="0"/>
              <a:t>Syndrome</a:t>
            </a:r>
            <a:endParaRPr lang="is-IS" dirty="0" smtClean="0"/>
          </a:p>
          <a:p>
            <a:r>
              <a:rPr lang="en-US" dirty="0" smtClean="0"/>
              <a:t>1% </a:t>
            </a:r>
            <a:r>
              <a:rPr lang="en-US" dirty="0" err="1" smtClean="0"/>
              <a:t>líkur</a:t>
            </a:r>
            <a:r>
              <a:rPr lang="en-US" dirty="0" smtClean="0"/>
              <a:t> á </a:t>
            </a:r>
            <a:r>
              <a:rPr lang="en-US" dirty="0" err="1" smtClean="0"/>
              <a:t>sama</a:t>
            </a:r>
            <a:r>
              <a:rPr lang="en-US" dirty="0" smtClean="0"/>
              <a:t> </a:t>
            </a:r>
            <a:r>
              <a:rPr lang="en-US" dirty="0" err="1" smtClean="0"/>
              <a:t>galla</a:t>
            </a:r>
            <a:r>
              <a:rPr lang="en-US" dirty="0" smtClean="0"/>
              <a:t> í </a:t>
            </a:r>
            <a:r>
              <a:rPr lang="en-US" dirty="0" err="1" smtClean="0"/>
              <a:t>næsta</a:t>
            </a:r>
            <a:r>
              <a:rPr lang="en-US" dirty="0" smtClean="0"/>
              <a:t> </a:t>
            </a:r>
            <a:r>
              <a:rPr lang="en-US" dirty="0" err="1" smtClean="0"/>
              <a:t>barni</a:t>
            </a:r>
            <a:endParaRPr lang="en-US" dirty="0" smtClean="0"/>
          </a:p>
          <a:p>
            <a:endParaRPr lang="is-IS" dirty="0" smtClean="0"/>
          </a:p>
          <a:p>
            <a:endParaRPr lang="is-I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is-IS" dirty="0" smtClean="0"/>
              <a:t>Eftir aðgerð</a:t>
            </a:r>
            <a:endParaRPr lang="is-IS" dirty="0"/>
          </a:p>
        </p:txBody>
      </p:sp>
      <p:sp>
        <p:nvSpPr>
          <p:cNvPr id="82947" name="Rectangle 3"/>
          <p:cNvSpPr>
            <a:spLocks noGrp="1" noChangeArrowheads="1"/>
          </p:cNvSpPr>
          <p:nvPr>
            <p:ph sz="quarter" idx="1"/>
          </p:nvPr>
        </p:nvSpPr>
        <p:spPr/>
        <p:txBody>
          <a:bodyPr anchor="ctr"/>
          <a:lstStyle/>
          <a:p>
            <a:pPr>
              <a:buNone/>
            </a:pPr>
            <a:r>
              <a:rPr lang="is-IS" dirty="0"/>
              <a:t>Anal </a:t>
            </a:r>
            <a:r>
              <a:rPr lang="is-IS" dirty="0" err="1"/>
              <a:t>dilatation</a:t>
            </a:r>
            <a:endParaRPr lang="is-IS" dirty="0"/>
          </a:p>
          <a:p>
            <a:pPr>
              <a:buNone/>
            </a:pPr>
            <a:r>
              <a:rPr lang="is-IS" dirty="0"/>
              <a:t>Loka </a:t>
            </a:r>
            <a:r>
              <a:rPr lang="is-IS" dirty="0" err="1" smtClean="0"/>
              <a:t>colostomíu</a:t>
            </a:r>
            <a:endParaRPr lang="is-IS" dirty="0" smtClean="0"/>
          </a:p>
          <a:p>
            <a:pPr algn="ctr">
              <a:buNone/>
            </a:pPr>
            <a:endParaRPr lang="is-IS" dirty="0" smtClean="0"/>
          </a:p>
          <a:p>
            <a:pPr>
              <a:buNone/>
            </a:pPr>
            <a:r>
              <a:rPr lang="is-IS" b="1" dirty="0" err="1" smtClean="0"/>
              <a:t>Komplicationir</a:t>
            </a:r>
            <a:endParaRPr lang="is-IS" b="1" dirty="0" smtClean="0"/>
          </a:p>
          <a:p>
            <a:pPr>
              <a:buNone/>
            </a:pPr>
            <a:r>
              <a:rPr lang="is-IS" dirty="0" smtClean="0"/>
              <a:t>             </a:t>
            </a:r>
            <a:r>
              <a:rPr lang="is-IS" dirty="0" err="1" smtClean="0"/>
              <a:t>Incontinence</a:t>
            </a:r>
            <a:endParaRPr lang="is-IS" dirty="0" smtClean="0"/>
          </a:p>
          <a:p>
            <a:pPr>
              <a:buNone/>
            </a:pPr>
            <a:r>
              <a:rPr lang="is-IS" dirty="0" smtClean="0"/>
              <a:t>             Hægðir: leki, hægðatregða</a:t>
            </a:r>
          </a:p>
          <a:p>
            <a:pPr>
              <a:buNone/>
            </a:pPr>
            <a:r>
              <a:rPr lang="is-IS" dirty="0" smtClean="0"/>
              <a:t>             þvag: sýk, leki</a:t>
            </a:r>
            <a:endParaRPr lang="is-I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Samantekt</a:t>
            </a:r>
            <a:endParaRPr lang="en-US" dirty="0"/>
          </a:p>
        </p:txBody>
      </p:sp>
      <p:sp>
        <p:nvSpPr>
          <p:cNvPr id="3" name="Content Placeholder 2"/>
          <p:cNvSpPr>
            <a:spLocks noGrp="1"/>
          </p:cNvSpPr>
          <p:nvPr>
            <p:ph sz="quarter" idx="1"/>
          </p:nvPr>
        </p:nvSpPr>
        <p:spPr/>
        <p:txBody>
          <a:bodyPr anchor="ctr"/>
          <a:lstStyle/>
          <a:p>
            <a:r>
              <a:rPr lang="en-US" dirty="0" smtClean="0"/>
              <a:t>Spectrum </a:t>
            </a:r>
            <a:r>
              <a:rPr lang="en-US" dirty="0" err="1" smtClean="0"/>
              <a:t>af</a:t>
            </a:r>
            <a:r>
              <a:rPr lang="en-US" dirty="0" smtClean="0"/>
              <a:t> </a:t>
            </a:r>
            <a:r>
              <a:rPr lang="en-US" dirty="0" err="1" smtClean="0"/>
              <a:t>göllum</a:t>
            </a:r>
            <a:r>
              <a:rPr lang="en-US" dirty="0" smtClean="0"/>
              <a:t> </a:t>
            </a:r>
          </a:p>
          <a:p>
            <a:pPr>
              <a:buNone/>
            </a:pPr>
            <a:r>
              <a:rPr lang="en-US" dirty="0" smtClean="0"/>
              <a:t>         </a:t>
            </a:r>
            <a:r>
              <a:rPr lang="en-US" dirty="0" err="1" smtClean="0"/>
              <a:t>fistill</a:t>
            </a:r>
            <a:r>
              <a:rPr lang="en-US" dirty="0" smtClean="0"/>
              <a:t> í </a:t>
            </a:r>
            <a:r>
              <a:rPr lang="en-US" dirty="0" err="1" smtClean="0"/>
              <a:t>húð</a:t>
            </a:r>
            <a:r>
              <a:rPr lang="en-US" dirty="0" smtClean="0"/>
              <a:t>….. rectum </a:t>
            </a:r>
            <a:r>
              <a:rPr lang="en-US" dirty="0" err="1" smtClean="0"/>
              <a:t>endar</a:t>
            </a:r>
            <a:r>
              <a:rPr lang="en-US" dirty="0" smtClean="0"/>
              <a:t> </a:t>
            </a:r>
            <a:r>
              <a:rPr lang="en-US" dirty="0" err="1" smtClean="0"/>
              <a:t>blint</a:t>
            </a:r>
            <a:r>
              <a:rPr lang="en-US" dirty="0" smtClean="0"/>
              <a:t>……</a:t>
            </a:r>
            <a:r>
              <a:rPr lang="en-US" dirty="0" err="1" smtClean="0"/>
              <a:t>cloaca</a:t>
            </a:r>
            <a:r>
              <a:rPr lang="en-US" dirty="0" smtClean="0"/>
              <a:t> </a:t>
            </a:r>
          </a:p>
          <a:p>
            <a:r>
              <a:rPr lang="en-US" dirty="0" err="1" smtClean="0"/>
              <a:t>Prognosan</a:t>
            </a:r>
            <a:r>
              <a:rPr lang="en-US" dirty="0" smtClean="0"/>
              <a:t> </a:t>
            </a:r>
            <a:r>
              <a:rPr lang="en-US" dirty="0" err="1" smtClean="0"/>
              <a:t>og</a:t>
            </a:r>
            <a:r>
              <a:rPr lang="en-US" dirty="0" smtClean="0"/>
              <a:t> </a:t>
            </a:r>
            <a:r>
              <a:rPr lang="en-US" dirty="0" err="1" smtClean="0"/>
              <a:t>meðferð</a:t>
            </a:r>
            <a:r>
              <a:rPr lang="en-US" dirty="0" smtClean="0"/>
              <a:t> </a:t>
            </a:r>
            <a:r>
              <a:rPr lang="en-US" dirty="0" err="1" smtClean="0"/>
              <a:t>tengist</a:t>
            </a:r>
            <a:r>
              <a:rPr lang="en-US" dirty="0" smtClean="0"/>
              <a:t> </a:t>
            </a:r>
            <a:r>
              <a:rPr lang="en-US" dirty="0" err="1" smtClean="0"/>
              <a:t>tegund</a:t>
            </a:r>
            <a:r>
              <a:rPr lang="en-US" dirty="0" smtClean="0"/>
              <a:t> </a:t>
            </a:r>
            <a:r>
              <a:rPr lang="en-US" dirty="0" err="1" smtClean="0"/>
              <a:t>galla</a:t>
            </a:r>
            <a:endParaRPr lang="en-US" dirty="0" smtClean="0"/>
          </a:p>
          <a:p>
            <a:r>
              <a:rPr lang="en-US" dirty="0" smtClean="0"/>
              <a:t>50% </a:t>
            </a:r>
            <a:r>
              <a:rPr lang="en-US" dirty="0" err="1" smtClean="0"/>
              <a:t>hafa</a:t>
            </a:r>
            <a:r>
              <a:rPr lang="en-US" dirty="0" smtClean="0"/>
              <a:t> </a:t>
            </a:r>
            <a:r>
              <a:rPr lang="en-US" dirty="0" err="1" smtClean="0"/>
              <a:t>tengda</a:t>
            </a:r>
            <a:r>
              <a:rPr lang="en-US" dirty="0" smtClean="0"/>
              <a:t> </a:t>
            </a:r>
            <a:r>
              <a:rPr lang="en-US" dirty="0" err="1" smtClean="0"/>
              <a:t>galla</a:t>
            </a:r>
            <a:r>
              <a:rPr lang="en-US" dirty="0" smtClean="0"/>
              <a:t>, </a:t>
            </a:r>
            <a:r>
              <a:rPr lang="en-US" dirty="0" err="1" smtClean="0"/>
              <a:t>meiri</a:t>
            </a:r>
            <a:r>
              <a:rPr lang="en-US" dirty="0" smtClean="0"/>
              <a:t> </a:t>
            </a:r>
            <a:r>
              <a:rPr lang="en-US" dirty="0" err="1" smtClean="0"/>
              <a:t>líkur</a:t>
            </a:r>
            <a:r>
              <a:rPr lang="en-US" dirty="0" smtClean="0"/>
              <a:t> </a:t>
            </a:r>
            <a:r>
              <a:rPr lang="en-US" dirty="0" err="1" smtClean="0"/>
              <a:t>ef</a:t>
            </a:r>
            <a:r>
              <a:rPr lang="en-US" dirty="0" smtClean="0"/>
              <a:t> </a:t>
            </a:r>
            <a:r>
              <a:rPr lang="en-US" dirty="0" err="1" smtClean="0"/>
              <a:t>slæmir</a:t>
            </a:r>
            <a:endParaRPr lang="en-US" dirty="0" smtClean="0"/>
          </a:p>
          <a:p>
            <a:pPr>
              <a:buNone/>
            </a:pPr>
            <a:r>
              <a:rPr lang="en-US" dirty="0" smtClean="0"/>
              <a:t>          </a:t>
            </a:r>
            <a:r>
              <a:rPr lang="en-US" dirty="0" err="1" smtClean="0"/>
              <a:t>oftast</a:t>
            </a:r>
            <a:r>
              <a:rPr lang="en-US" dirty="0" smtClean="0"/>
              <a:t> </a:t>
            </a:r>
            <a:r>
              <a:rPr lang="en-US" dirty="0" err="1" smtClean="0"/>
              <a:t>hryggur</a:t>
            </a:r>
            <a:r>
              <a:rPr lang="en-US" dirty="0" smtClean="0"/>
              <a:t> </a:t>
            </a:r>
            <a:r>
              <a:rPr lang="en-US" dirty="0" err="1" smtClean="0"/>
              <a:t>eða</a:t>
            </a:r>
            <a:r>
              <a:rPr lang="en-US" dirty="0" smtClean="0"/>
              <a:t> </a:t>
            </a:r>
            <a:r>
              <a:rPr lang="en-US" dirty="0" err="1" smtClean="0"/>
              <a:t>þvag</a:t>
            </a:r>
            <a:r>
              <a:rPr lang="en-US" dirty="0" smtClean="0"/>
              <a:t>/</a:t>
            </a:r>
            <a:r>
              <a:rPr lang="en-US" dirty="0" err="1" smtClean="0"/>
              <a:t>kynfæri</a:t>
            </a:r>
            <a:endParaRPr lang="en-US" dirty="0" smtClean="0"/>
          </a:p>
          <a:p>
            <a:r>
              <a:rPr lang="en-US" dirty="0" err="1" smtClean="0"/>
              <a:t>Aðgerð</a:t>
            </a:r>
            <a:r>
              <a:rPr lang="en-US" dirty="0" smtClean="0"/>
              <a:t> </a:t>
            </a:r>
            <a:r>
              <a:rPr lang="en-US" dirty="0" err="1" smtClean="0"/>
              <a:t>gerð</a:t>
            </a:r>
            <a:r>
              <a:rPr lang="en-US" dirty="0" smtClean="0"/>
              <a:t> </a:t>
            </a:r>
            <a:r>
              <a:rPr lang="en-US" dirty="0" err="1" smtClean="0"/>
              <a:t>að</a:t>
            </a:r>
            <a:r>
              <a:rPr lang="en-US" dirty="0" smtClean="0"/>
              <a:t> </a:t>
            </a:r>
            <a:r>
              <a:rPr lang="en-US" dirty="0" err="1" smtClean="0"/>
              <a:t>neðan</a:t>
            </a:r>
            <a:r>
              <a:rPr lang="en-US" dirty="0" smtClean="0"/>
              <a:t> </a:t>
            </a:r>
            <a:r>
              <a:rPr lang="en-US" dirty="0" err="1" smtClean="0"/>
              <a:t>með</a:t>
            </a:r>
            <a:r>
              <a:rPr lang="en-US" dirty="0" smtClean="0"/>
              <a:t> </a:t>
            </a:r>
            <a:r>
              <a:rPr lang="en-US" dirty="0" err="1" smtClean="0"/>
              <a:t>eða</a:t>
            </a:r>
            <a:r>
              <a:rPr lang="en-US" dirty="0" smtClean="0"/>
              <a:t> </a:t>
            </a:r>
            <a:r>
              <a:rPr lang="en-US" dirty="0" err="1" smtClean="0"/>
              <a:t>án</a:t>
            </a:r>
            <a:r>
              <a:rPr lang="en-US" smtClean="0"/>
              <a:t> colostomy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r>
              <a:rPr lang="is-IS" dirty="0" smtClean="0"/>
              <a:t>Sögulegt </a:t>
            </a:r>
            <a:r>
              <a:rPr lang="is-IS" dirty="0"/>
              <a:t>yfirlit</a:t>
            </a:r>
          </a:p>
        </p:txBody>
      </p:sp>
      <p:sp>
        <p:nvSpPr>
          <p:cNvPr id="51203" name="Rectangle 3"/>
          <p:cNvSpPr>
            <a:spLocks noGrp="1" noChangeArrowheads="1"/>
          </p:cNvSpPr>
          <p:nvPr>
            <p:ph sz="quarter" idx="1"/>
          </p:nvPr>
        </p:nvSpPr>
        <p:spPr/>
        <p:txBody>
          <a:bodyPr>
            <a:normAutofit/>
          </a:bodyPr>
          <a:lstStyle/>
          <a:p>
            <a:pPr>
              <a:lnSpc>
                <a:spcPct val="160000"/>
              </a:lnSpc>
            </a:pPr>
            <a:r>
              <a:rPr lang="is-IS" sz="2800" dirty="0"/>
              <a:t>Fyrst getið í fornum grískum heimildum</a:t>
            </a:r>
          </a:p>
          <a:p>
            <a:pPr>
              <a:lnSpc>
                <a:spcPct val="160000"/>
              </a:lnSpc>
            </a:pPr>
            <a:r>
              <a:rPr lang="is-IS" sz="2800" dirty="0"/>
              <a:t>Frakkinn </a:t>
            </a:r>
            <a:r>
              <a:rPr lang="is-IS" sz="2800" dirty="0" err="1"/>
              <a:t>Amussat</a:t>
            </a:r>
            <a:r>
              <a:rPr lang="is-IS" sz="2800" dirty="0"/>
              <a:t> </a:t>
            </a:r>
            <a:r>
              <a:rPr lang="is-IS" sz="2800" dirty="0" smtClean="0"/>
              <a:t>1835: fyrsta </a:t>
            </a:r>
            <a:r>
              <a:rPr lang="is-IS" sz="2800" dirty="0" err="1" smtClean="0"/>
              <a:t>analplastíkin</a:t>
            </a:r>
            <a:endParaRPr lang="is-IS" sz="2800" dirty="0"/>
          </a:p>
          <a:p>
            <a:pPr>
              <a:lnSpc>
                <a:spcPct val="160000"/>
              </a:lnSpc>
            </a:pPr>
            <a:r>
              <a:rPr lang="is-IS" sz="2800" dirty="0" err="1"/>
              <a:t>Douglas</a:t>
            </a:r>
            <a:r>
              <a:rPr lang="is-IS" sz="2800" dirty="0"/>
              <a:t> </a:t>
            </a:r>
            <a:r>
              <a:rPr lang="is-IS" sz="2800" dirty="0" err="1"/>
              <a:t>Stephens</a:t>
            </a:r>
            <a:r>
              <a:rPr lang="is-IS" sz="2800" dirty="0"/>
              <a:t> </a:t>
            </a:r>
            <a:r>
              <a:rPr lang="is-IS" sz="2800" dirty="0" smtClean="0"/>
              <a:t>1953: opna </a:t>
            </a:r>
            <a:r>
              <a:rPr lang="is-IS" sz="2800" dirty="0" err="1" smtClean="0"/>
              <a:t>sacralt</a:t>
            </a:r>
            <a:r>
              <a:rPr lang="is-IS" sz="2800" dirty="0" smtClean="0"/>
              <a:t> </a:t>
            </a:r>
            <a:endParaRPr lang="is-IS" sz="2800" dirty="0"/>
          </a:p>
          <a:p>
            <a:pPr>
              <a:lnSpc>
                <a:spcPct val="160000"/>
              </a:lnSpc>
            </a:pPr>
            <a:r>
              <a:rPr lang="is-IS" sz="2800" dirty="0" smtClean="0"/>
              <a:t>Pena 1980 – 1982: PSARP (</a:t>
            </a:r>
            <a:r>
              <a:rPr lang="is-IS" sz="2800" dirty="0" err="1" smtClean="0"/>
              <a:t>Posterior</a:t>
            </a:r>
            <a:r>
              <a:rPr lang="is-IS" sz="2800" dirty="0" smtClean="0"/>
              <a:t> Sagital </a:t>
            </a:r>
            <a:r>
              <a:rPr lang="is-IS" sz="2800" dirty="0" err="1" smtClean="0"/>
              <a:t>Ano-Rectal</a:t>
            </a:r>
            <a:r>
              <a:rPr lang="is-IS" sz="2800" dirty="0" smtClean="0"/>
              <a:t> </a:t>
            </a:r>
            <a:r>
              <a:rPr lang="is-IS" sz="2800" dirty="0" err="1" smtClean="0"/>
              <a:t>Plastic</a:t>
            </a:r>
            <a:r>
              <a:rPr lang="is-IS" sz="2800" dirty="0" smtClean="0"/>
              <a:t>)</a:t>
            </a:r>
            <a:endParaRPr lang="is-I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chor="ctr">
            <a:normAutofit fontScale="90000"/>
          </a:bodyPr>
          <a:lstStyle/>
          <a:p>
            <a:r>
              <a:rPr lang="is-IS" dirty="0" smtClean="0"/>
              <a:t>Orsök óþekkt </a:t>
            </a:r>
            <a:br>
              <a:rPr lang="is-IS" dirty="0" smtClean="0"/>
            </a:br>
            <a:endParaRPr lang="en-US" dirty="0"/>
          </a:p>
        </p:txBody>
      </p:sp>
      <p:sp>
        <p:nvSpPr>
          <p:cNvPr id="3" name="Content Placeholder 2"/>
          <p:cNvSpPr>
            <a:spLocks noGrp="1"/>
          </p:cNvSpPr>
          <p:nvPr>
            <p:ph sz="half" idx="1"/>
          </p:nvPr>
        </p:nvSpPr>
        <p:spPr>
          <a:xfrm>
            <a:off x="457200" y="1600200"/>
            <a:ext cx="3466728" cy="4525963"/>
          </a:xfrm>
        </p:spPr>
        <p:txBody>
          <a:bodyPr>
            <a:normAutofit/>
          </a:bodyPr>
          <a:lstStyle/>
          <a:p>
            <a:pPr>
              <a:buNone/>
            </a:pPr>
            <a:r>
              <a:rPr lang="en-US" dirty="0" smtClean="0"/>
              <a:t>Á um 8 </a:t>
            </a:r>
            <a:r>
              <a:rPr lang="en-US" dirty="0" err="1" smtClean="0"/>
              <a:t>viku</a:t>
            </a:r>
            <a:r>
              <a:rPr lang="en-US" dirty="0" smtClean="0"/>
              <a:t> </a:t>
            </a:r>
            <a:r>
              <a:rPr lang="en-US" dirty="0" err="1" smtClean="0"/>
              <a:t>skiptist</a:t>
            </a:r>
            <a:r>
              <a:rPr lang="en-US" dirty="0" smtClean="0"/>
              <a:t> </a:t>
            </a:r>
            <a:r>
              <a:rPr lang="en-US" dirty="0" err="1" smtClean="0"/>
              <a:t>cloacal</a:t>
            </a:r>
            <a:r>
              <a:rPr lang="en-US" dirty="0" smtClean="0"/>
              <a:t> membrane í </a:t>
            </a:r>
            <a:r>
              <a:rPr lang="en-US" dirty="0" err="1" smtClean="0"/>
              <a:t>urogenital</a:t>
            </a:r>
            <a:r>
              <a:rPr lang="en-US" dirty="0" smtClean="0"/>
              <a:t> and anal </a:t>
            </a:r>
            <a:r>
              <a:rPr lang="en-US" dirty="0" err="1" smtClean="0"/>
              <a:t>hluta</a:t>
            </a:r>
            <a:endParaRPr lang="en-US" dirty="0" smtClean="0"/>
          </a:p>
          <a:p>
            <a:pPr>
              <a:buNone/>
            </a:pPr>
            <a:r>
              <a:rPr lang="en-US" dirty="0" err="1" smtClean="0"/>
              <a:t>Galli</a:t>
            </a:r>
            <a:r>
              <a:rPr lang="en-US" dirty="0" smtClean="0"/>
              <a:t> í </a:t>
            </a:r>
            <a:r>
              <a:rPr lang="en-US" dirty="0" err="1" smtClean="0"/>
              <a:t>myndun</a:t>
            </a:r>
            <a:r>
              <a:rPr lang="en-US" dirty="0" smtClean="0"/>
              <a:t> </a:t>
            </a:r>
            <a:r>
              <a:rPr lang="en-US" dirty="0" err="1" smtClean="0"/>
              <a:t>eða</a:t>
            </a:r>
            <a:r>
              <a:rPr lang="en-US" dirty="0" smtClean="0"/>
              <a:t> </a:t>
            </a:r>
            <a:r>
              <a:rPr lang="en-US" dirty="0" err="1" smtClean="0"/>
              <a:t>formi</a:t>
            </a:r>
            <a:r>
              <a:rPr lang="en-US" dirty="0" smtClean="0"/>
              <a:t> </a:t>
            </a:r>
            <a:r>
              <a:rPr lang="en-US" b="1" dirty="0" smtClean="0"/>
              <a:t>posterior </a:t>
            </a:r>
            <a:r>
              <a:rPr lang="en-US" b="1" dirty="0" err="1" smtClean="0"/>
              <a:t>urorectal</a:t>
            </a:r>
            <a:r>
              <a:rPr lang="en-US" b="1" dirty="0" smtClean="0"/>
              <a:t> septum </a:t>
            </a:r>
            <a:r>
              <a:rPr lang="en-US" dirty="0" err="1" smtClean="0"/>
              <a:t>tengist</a:t>
            </a:r>
            <a:r>
              <a:rPr lang="en-US" dirty="0" smtClean="0"/>
              <a:t> </a:t>
            </a:r>
            <a:r>
              <a:rPr lang="en-US" dirty="0" err="1" smtClean="0"/>
              <a:t>sennilega</a:t>
            </a:r>
            <a:r>
              <a:rPr lang="en-US" dirty="0" smtClean="0"/>
              <a:t> </a:t>
            </a:r>
            <a:r>
              <a:rPr lang="en-US" dirty="0" err="1" smtClean="0"/>
              <a:t>flestum</a:t>
            </a:r>
            <a:r>
              <a:rPr lang="en-US" dirty="0" smtClean="0"/>
              <a:t> </a:t>
            </a:r>
            <a:r>
              <a:rPr lang="en-US" dirty="0" err="1" smtClean="0"/>
              <a:t>göllunum</a:t>
            </a:r>
            <a:endParaRPr lang="en-US" dirty="0"/>
          </a:p>
        </p:txBody>
      </p:sp>
      <p:pic>
        <p:nvPicPr>
          <p:cNvPr id="136194" name="Picture 2" descr="E:\Kennsla\Urorectal septum.png"/>
          <p:cNvPicPr>
            <a:picLocks noGrp="1" noChangeAspect="1" noChangeArrowheads="1"/>
          </p:cNvPicPr>
          <p:nvPr>
            <p:ph sz="half" idx="2"/>
          </p:nvPr>
        </p:nvPicPr>
        <p:blipFill>
          <a:blip r:embed="rId3" cstate="print"/>
          <a:srcRect/>
          <a:stretch>
            <a:fillRect/>
          </a:stretch>
        </p:blipFill>
        <p:spPr bwMode="auto">
          <a:xfrm>
            <a:off x="4499992" y="1484784"/>
            <a:ext cx="4464496" cy="46805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p:txBody>
          <a:bodyPr/>
          <a:lstStyle/>
          <a:p>
            <a:pPr algn="l"/>
            <a:r>
              <a:rPr lang="is-IS"/>
              <a:t>   Greining</a:t>
            </a:r>
          </a:p>
        </p:txBody>
      </p:sp>
      <p:sp>
        <p:nvSpPr>
          <p:cNvPr id="70659" name="Rectangle 1027"/>
          <p:cNvSpPr>
            <a:spLocks noGrp="1" noChangeArrowheads="1"/>
          </p:cNvSpPr>
          <p:nvPr>
            <p:ph sz="quarter" idx="1"/>
          </p:nvPr>
        </p:nvSpPr>
        <p:spPr/>
        <p:txBody>
          <a:bodyPr/>
          <a:lstStyle/>
          <a:p>
            <a:r>
              <a:rPr lang="is-IS" dirty="0" smtClean="0"/>
              <a:t>Prenatalt</a:t>
            </a:r>
          </a:p>
          <a:p>
            <a:pPr>
              <a:buNone/>
            </a:pPr>
            <a:r>
              <a:rPr lang="is-IS" dirty="0" smtClean="0"/>
              <a:t>     </a:t>
            </a:r>
            <a:r>
              <a:rPr lang="is-IS" dirty="0" err="1" smtClean="0"/>
              <a:t>polyhydramnion</a:t>
            </a:r>
            <a:r>
              <a:rPr lang="is-IS" dirty="0" smtClean="0"/>
              <a:t>, </a:t>
            </a:r>
            <a:r>
              <a:rPr lang="is-IS" dirty="0" err="1" smtClean="0"/>
              <a:t>intraabdominal</a:t>
            </a:r>
            <a:r>
              <a:rPr lang="is-IS" dirty="0" smtClean="0"/>
              <a:t> </a:t>
            </a:r>
            <a:r>
              <a:rPr lang="is-IS" dirty="0" err="1" smtClean="0"/>
              <a:t>cystur</a:t>
            </a:r>
            <a:r>
              <a:rPr lang="is-IS" dirty="0" smtClean="0"/>
              <a:t> (</a:t>
            </a:r>
            <a:r>
              <a:rPr lang="is-IS" sz="2000" dirty="0" smtClean="0"/>
              <a:t>í fóstrinu</a:t>
            </a:r>
            <a:r>
              <a:rPr lang="is-IS" dirty="0" smtClean="0"/>
              <a:t>)</a:t>
            </a:r>
          </a:p>
          <a:p>
            <a:r>
              <a:rPr lang="is-IS" dirty="0" smtClean="0"/>
              <a:t>Greining </a:t>
            </a:r>
            <a:r>
              <a:rPr lang="is-IS" dirty="0"/>
              <a:t>á </a:t>
            </a:r>
            <a:r>
              <a:rPr lang="is-IS" dirty="0" smtClean="0"/>
              <a:t>anal </a:t>
            </a:r>
            <a:r>
              <a:rPr lang="is-IS" dirty="0" err="1" smtClean="0"/>
              <a:t>atresiu</a:t>
            </a:r>
            <a:r>
              <a:rPr lang="is-IS" dirty="0" smtClean="0"/>
              <a:t> fæst </a:t>
            </a:r>
            <a:r>
              <a:rPr lang="is-IS" dirty="0"/>
              <a:t>við skoðun</a:t>
            </a:r>
          </a:p>
          <a:p>
            <a:pPr lvl="1"/>
            <a:r>
              <a:rPr lang="is-IS" dirty="0" err="1">
                <a:solidFill>
                  <a:schemeClr val="tx1"/>
                </a:solidFill>
              </a:rPr>
              <a:t>Anus</a:t>
            </a:r>
            <a:r>
              <a:rPr lang="is-IS" dirty="0">
                <a:solidFill>
                  <a:schemeClr val="tx1"/>
                </a:solidFill>
              </a:rPr>
              <a:t> ekki til staðar</a:t>
            </a:r>
          </a:p>
          <a:p>
            <a:pPr lvl="1"/>
            <a:r>
              <a:rPr lang="is-IS" dirty="0" err="1">
                <a:solidFill>
                  <a:schemeClr val="tx1"/>
                </a:solidFill>
              </a:rPr>
              <a:t>Ectopiskt</a:t>
            </a:r>
            <a:r>
              <a:rPr lang="is-IS" dirty="0">
                <a:solidFill>
                  <a:schemeClr val="tx1"/>
                </a:solidFill>
              </a:rPr>
              <a:t> anal op</a:t>
            </a:r>
          </a:p>
          <a:p>
            <a:pPr lvl="1"/>
            <a:r>
              <a:rPr lang="is-IS" dirty="0" err="1">
                <a:solidFill>
                  <a:schemeClr val="tx1"/>
                </a:solidFill>
              </a:rPr>
              <a:t>Perineal-og</a:t>
            </a:r>
            <a:r>
              <a:rPr lang="is-IS" dirty="0">
                <a:solidFill>
                  <a:schemeClr val="tx1"/>
                </a:solidFill>
              </a:rPr>
              <a:t>/eða </a:t>
            </a:r>
            <a:r>
              <a:rPr lang="is-IS" dirty="0" err="1">
                <a:solidFill>
                  <a:schemeClr val="tx1"/>
                </a:solidFill>
              </a:rPr>
              <a:t>recto-vestibular</a:t>
            </a:r>
            <a:r>
              <a:rPr lang="is-IS" dirty="0">
                <a:solidFill>
                  <a:schemeClr val="tx1"/>
                </a:solidFill>
              </a:rPr>
              <a:t> fistlar sjást oftast </a:t>
            </a:r>
            <a:r>
              <a:rPr lang="is-IS" dirty="0" smtClean="0">
                <a:solidFill>
                  <a:schemeClr val="tx1"/>
                </a:solidFill>
              </a:rPr>
              <a:t>auðveldlega</a:t>
            </a:r>
          </a:p>
          <a:p>
            <a:pPr lvl="1"/>
            <a:r>
              <a:rPr lang="is-IS" dirty="0" smtClean="0">
                <a:solidFill>
                  <a:schemeClr val="tx1"/>
                </a:solidFill>
              </a:rPr>
              <a:t>Röntgen (eftir 24t)</a:t>
            </a:r>
            <a:endParaRPr lang="is-IS"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err="1" smtClean="0"/>
              <a:t>Loft-anogram</a:t>
            </a:r>
            <a:endParaRPr lang="is-IS" dirty="0"/>
          </a:p>
        </p:txBody>
      </p:sp>
      <p:pic>
        <p:nvPicPr>
          <p:cNvPr id="118786" name="Picture 2" descr="\\lsh.is\gogn\Notendur\orriorm\My Documents\My Pictures\AtresiaRTG.jpg"/>
          <p:cNvPicPr>
            <a:picLocks noGrp="1" noChangeAspect="1" noChangeArrowheads="1"/>
          </p:cNvPicPr>
          <p:nvPr>
            <p:ph sz="quarter" idx="1"/>
          </p:nvPr>
        </p:nvPicPr>
        <p:blipFill>
          <a:blip r:embed="rId3" cstate="print"/>
          <a:stretch>
            <a:fillRect/>
          </a:stretch>
        </p:blipFill>
        <p:spPr bwMode="auto">
          <a:xfrm>
            <a:off x="1691680" y="2060848"/>
            <a:ext cx="5616624" cy="403244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6914" name="Picture 2" descr="E:\docouments\Fræði\FYRIRLESTRAR\Anal atresia MYNDIR\44130319.jpg"/>
          <p:cNvPicPr>
            <a:picLocks noGrp="1" noChangeAspect="1" noChangeArrowheads="1"/>
          </p:cNvPicPr>
          <p:nvPr>
            <p:ph sz="quarter" idx="1"/>
          </p:nvPr>
        </p:nvPicPr>
        <p:blipFill>
          <a:blip r:embed="rId2" cstate="print"/>
          <a:srcRect/>
          <a:stretch>
            <a:fillRect/>
          </a:stretch>
        </p:blipFill>
        <p:spPr bwMode="auto">
          <a:xfrm>
            <a:off x="2765511" y="1527175"/>
            <a:ext cx="3576465" cy="4572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2388</TotalTime>
  <Words>2886</Words>
  <Application>Microsoft Office PowerPoint</Application>
  <PresentationFormat>On-screen Show (4:3)</PresentationFormat>
  <Paragraphs>346</Paragraphs>
  <Slides>41</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Civic</vt:lpstr>
      <vt:lpstr>Document</vt:lpstr>
      <vt:lpstr>Anorectal malformations (Imperforate anus)</vt:lpstr>
      <vt:lpstr>Meðfæddir anorectal gallar</vt:lpstr>
      <vt:lpstr>Tegundir</vt:lpstr>
      <vt:lpstr>        Tíðni</vt:lpstr>
      <vt:lpstr>Sögulegt yfirlit</vt:lpstr>
      <vt:lpstr>Orsök óþekkt  </vt:lpstr>
      <vt:lpstr>   Greining</vt:lpstr>
      <vt:lpstr>Loft-anogram</vt:lpstr>
      <vt:lpstr>Slide 9</vt:lpstr>
      <vt:lpstr>Slide 10</vt:lpstr>
      <vt:lpstr>Slide 11</vt:lpstr>
      <vt:lpstr>Bucket handle</vt:lpstr>
      <vt:lpstr>Vestibular fistula</vt:lpstr>
      <vt:lpstr>Algengustu tegundir galla</vt:lpstr>
      <vt:lpstr>Flokkun</vt:lpstr>
      <vt:lpstr>Flokkun (Wingspread Classification 1984)</vt:lpstr>
      <vt:lpstr>Flokkun (Peña)</vt:lpstr>
      <vt:lpstr>ARM Krickenbeck group</vt:lpstr>
      <vt:lpstr>Flokkun</vt:lpstr>
      <vt:lpstr>Strákar: Recto-perineal Fistulas</vt:lpstr>
      <vt:lpstr>Slide 21</vt:lpstr>
      <vt:lpstr>Strákar: Recto-urethral Fistulas</vt:lpstr>
      <vt:lpstr>Strákar: Recto-bladder Neck Fistulas </vt:lpstr>
      <vt:lpstr>Imperforate Anus without Fistula</vt:lpstr>
      <vt:lpstr>Rectal Atresia</vt:lpstr>
      <vt:lpstr>Stelpur: Recto-perineal Fistulas</vt:lpstr>
      <vt:lpstr>Stelpur: Recto-vestibular Fistulas</vt:lpstr>
      <vt:lpstr>Imperforate Anus without Fistula</vt:lpstr>
      <vt:lpstr> Stelpur- (Persistent) Cloaca Rectum, vagina og þvagvegir mætast og mynda eina sameiginlega rás. Klínísk greining. Gruna ef enginn anus og lítil ytri kyfæri.Lengd sameigiunlega gangsins hefur áhrif á prognosuna. Stuttur ef &lt; 3 cm, annars talað um langan </vt:lpstr>
      <vt:lpstr>Meðfylgjandi gallar</vt:lpstr>
      <vt:lpstr>Meðfylgjandi gallar VACTERL association</vt:lpstr>
      <vt:lpstr>Slide 32</vt:lpstr>
      <vt:lpstr>Slide 33</vt:lpstr>
      <vt:lpstr>Meðferð</vt:lpstr>
      <vt:lpstr>Management Newborn Female Anorectal Malformation</vt:lpstr>
      <vt:lpstr>Aðgerðir</vt:lpstr>
      <vt:lpstr>Anatomia</vt:lpstr>
      <vt:lpstr>Slide 38</vt:lpstr>
      <vt:lpstr>PSARP</vt:lpstr>
      <vt:lpstr>Eftir aðgerð</vt:lpstr>
      <vt:lpstr>Samantekt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Gateway</dc:creator>
  <cp:lastModifiedBy>orriorm</cp:lastModifiedBy>
  <cp:revision>152</cp:revision>
  <dcterms:created xsi:type="dcterms:W3CDTF">2001-11-11T10:55:19Z</dcterms:created>
  <dcterms:modified xsi:type="dcterms:W3CDTF">2019-10-15T10:11:43Z</dcterms:modified>
</cp:coreProperties>
</file>