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3"/>
  </p:notesMasterIdLst>
  <p:sldIdLst>
    <p:sldId id="256" r:id="rId2"/>
    <p:sldId id="257" r:id="rId3"/>
    <p:sldId id="260" r:id="rId4"/>
    <p:sldId id="258" r:id="rId5"/>
    <p:sldId id="274" r:id="rId6"/>
    <p:sldId id="279" r:id="rId7"/>
    <p:sldId id="262" r:id="rId8"/>
    <p:sldId id="278" r:id="rId9"/>
    <p:sldId id="281" r:id="rId10"/>
    <p:sldId id="263" r:id="rId11"/>
    <p:sldId id="273" r:id="rId12"/>
    <p:sldId id="264" r:id="rId13"/>
    <p:sldId id="266" r:id="rId14"/>
    <p:sldId id="272" r:id="rId15"/>
    <p:sldId id="267" r:id="rId16"/>
    <p:sldId id="270" r:id="rId17"/>
    <p:sldId id="277" r:id="rId18"/>
    <p:sldId id="275" r:id="rId19"/>
    <p:sldId id="276" r:id="rId20"/>
    <p:sldId id="280" r:id="rId21"/>
    <p:sldId id="27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76437" autoAdjust="0"/>
  </p:normalViewPr>
  <p:slideViewPr>
    <p:cSldViewPr>
      <p:cViewPr varScale="1">
        <p:scale>
          <a:sx n="82" d="100"/>
          <a:sy n="82" d="100"/>
        </p:scale>
        <p:origin x="-720" y="-96"/>
      </p:cViewPr>
      <p:guideLst>
        <p:guide orient="horz" pos="2160"/>
        <p:guide pos="2880"/>
      </p:guideLst>
    </p:cSldViewPr>
  </p:slideViewPr>
  <p:outlineViewPr>
    <p:cViewPr>
      <p:scale>
        <a:sx n="33" d="100"/>
        <a:sy n="33" d="100"/>
      </p:scale>
      <p:origin x="0" y="590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934555-20A2-4B02-AAED-B83D9A466952}" type="datetimeFigureOut">
              <a:rPr lang="en-US" smtClean="0"/>
              <a:pPr/>
              <a:t>5/21/2019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6E514F-9E52-40CA-9E8B-9FE5D647E2B0}" type="slidenum">
              <a:rPr lang="en-US" smtClean="0"/>
              <a:pPr/>
              <a:t>‹#›</a:t>
            </a:fld>
            <a:endParaRPr lang="en-US"/>
          </a:p>
        </p:txBody>
      </p:sp>
    </p:spTree>
    <p:extLst>
      <p:ext uri="{BB962C8B-B14F-4D97-AF65-F5344CB8AC3E}">
        <p14:creationId xmlns="" xmlns:p14="http://schemas.microsoft.com/office/powerpoint/2010/main" val="2558407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uptodate.com/contents/image?imageKey=PEDS/74967&amp;topicKey=PEDS/6583&amp;search=hypospadias&amp;rank=1~75&amp;source=see_link"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mbryology.med.unsw.edu.au/embryology/index.php/Genital_Abnormality_-_Hypospadia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www.uptodate.com/contents/balanoposthitis-clinical-manifestations-diagnosis-and-treatment/abstract/14-16" TargetMode="External"/><Relationship Id="rId3" Type="http://schemas.openxmlformats.org/officeDocument/2006/relationships/hyperlink" Target="https://www.uptodate.com/contents/image?imageKey=EM/61240&amp;topicKey=EM/6483&amp;search=balanitis+children&amp;rank=1~57&amp;source=see_link" TargetMode="External"/><Relationship Id="rId7" Type="http://schemas.openxmlformats.org/officeDocument/2006/relationships/hyperlink" Target="https://www.uptodate.com/contents/group-a-streptococcal-tonsillopharyngitis-in-children-and-adolescents-clinical-features-and-diagnosis?sectionName=CLINICAL+FEATURES&amp;topicRef=6483&amp;anchor=H4&amp;source=see_link"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www.uptodate.com/contents/epidemiology-clinical-manifestations-and-diagnosis-of-psoriasis?sectionName=Guttate+psoriasis&amp;topicRef=6483&amp;anchor=H11&amp;source=see_link" TargetMode="External"/><Relationship Id="rId5" Type="http://schemas.openxmlformats.org/officeDocument/2006/relationships/hyperlink" Target="https://www.uptodate.com/contents/balanoposthitis-clinical-manifestations-diagnosis-and-treatment?search=balanitis%20children&amp;source=search_result&amp;selectedTitle=1~57&amp;usage_type=default&amp;display_rank=1" TargetMode="External"/><Relationship Id="rId10" Type="http://schemas.openxmlformats.org/officeDocument/2006/relationships/hyperlink" Target="https://www.uptodate.com/contents/balanoposthitis-clinical-manifestations-diagnosis-and-treatment/abstract/14,17" TargetMode="External"/><Relationship Id="rId4" Type="http://schemas.openxmlformats.org/officeDocument/2006/relationships/hyperlink" Target="https://www.uptodate.com/contents/balanoposthitis-clinical-manifestations-diagnosis-and-treatment/abstract/1,11-13" TargetMode="External"/><Relationship Id="rId9" Type="http://schemas.openxmlformats.org/officeDocument/2006/relationships/hyperlink" Target="https://www.uptodate.com/contents/diaper-dermatitis?topicRef=6483&amp;source=see_link"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Hypospadias</a:t>
            </a:r>
            <a:r>
              <a:rPr lang="en-US" dirty="0" smtClean="0"/>
              <a:t> is a congenital anomaly of the male urethra that results in abnormal ventral placement of the urethral opening. The location of the displaced urethral </a:t>
            </a:r>
            <a:r>
              <a:rPr lang="en-US" dirty="0" err="1" smtClean="0"/>
              <a:t>meatus</a:t>
            </a:r>
            <a:r>
              <a:rPr lang="en-US" dirty="0" smtClean="0"/>
              <a:t> may range anywhere within the </a:t>
            </a:r>
            <a:r>
              <a:rPr lang="en-US" dirty="0" err="1" smtClean="0"/>
              <a:t>glans</a:t>
            </a:r>
            <a:r>
              <a:rPr lang="en-US" dirty="0" smtClean="0"/>
              <a:t>, the shaft of penis, the scrotum, or perineum</a:t>
            </a:r>
          </a:p>
          <a:p>
            <a:endParaRPr lang="en-US" dirty="0" smtClean="0"/>
          </a:p>
          <a:p>
            <a:pPr>
              <a:lnSpc>
                <a:spcPct val="90000"/>
              </a:lnSpc>
            </a:pPr>
            <a:r>
              <a:rPr lang="is-IS" dirty="0" smtClean="0"/>
              <a:t>Því meiri </a:t>
            </a:r>
            <a:r>
              <a:rPr lang="is-IS" dirty="0" err="1" smtClean="0"/>
              <a:t>proximalt</a:t>
            </a:r>
            <a:r>
              <a:rPr lang="is-IS" dirty="0" smtClean="0"/>
              <a:t> því meiri líkur á öðrum göllum (</a:t>
            </a:r>
            <a:r>
              <a:rPr lang="is-IS" dirty="0" err="1" smtClean="0"/>
              <a:t>bifid</a:t>
            </a:r>
            <a:r>
              <a:rPr lang="is-IS" dirty="0" smtClean="0"/>
              <a:t> </a:t>
            </a:r>
            <a:r>
              <a:rPr lang="is-IS" dirty="0" err="1" smtClean="0"/>
              <a:t>scrotum</a:t>
            </a:r>
            <a:r>
              <a:rPr lang="is-IS" dirty="0" smtClean="0"/>
              <a:t> og </a:t>
            </a:r>
            <a:r>
              <a:rPr lang="is-IS" dirty="0" err="1" smtClean="0"/>
              <a:t>penoscrotal</a:t>
            </a:r>
            <a:r>
              <a:rPr lang="is-IS" dirty="0" smtClean="0"/>
              <a:t> </a:t>
            </a:r>
            <a:r>
              <a:rPr lang="is-IS" dirty="0" err="1" smtClean="0"/>
              <a:t>transposition</a:t>
            </a:r>
            <a:r>
              <a:rPr lang="is-IS" dirty="0" smtClean="0"/>
              <a:t>)</a:t>
            </a:r>
          </a:p>
          <a:p>
            <a:pPr>
              <a:lnSpc>
                <a:spcPct val="90000"/>
              </a:lnSpc>
            </a:pPr>
            <a:r>
              <a:rPr lang="is-IS" dirty="0" smtClean="0"/>
              <a:t>1/300 fæddum drengjum í BNA</a:t>
            </a:r>
          </a:p>
          <a:p>
            <a:pPr lvl="1">
              <a:lnSpc>
                <a:spcPct val="90000"/>
              </a:lnSpc>
            </a:pPr>
            <a:r>
              <a:rPr lang="is-IS" dirty="0" smtClean="0"/>
              <a:t>Vaxandi tíðni (Aukin greining? Aukin tíðni?)</a:t>
            </a:r>
            <a:endParaRPr lang="en-US" dirty="0" smtClean="0"/>
          </a:p>
          <a:p>
            <a:endParaRPr lang="en-US" dirty="0"/>
          </a:p>
        </p:txBody>
      </p:sp>
      <p:sp>
        <p:nvSpPr>
          <p:cNvPr id="4" name="Slide Number Placeholder 3"/>
          <p:cNvSpPr>
            <a:spLocks noGrp="1"/>
          </p:cNvSpPr>
          <p:nvPr>
            <p:ph type="sldNum" sz="quarter" idx="10"/>
          </p:nvPr>
        </p:nvSpPr>
        <p:spPr/>
        <p:txBody>
          <a:bodyPr/>
          <a:lstStyle/>
          <a:p>
            <a:fld id="{626E514F-9E52-40CA-9E8B-9FE5D647E2B0}"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Ófullkomin</a:t>
            </a:r>
            <a:r>
              <a:rPr lang="en-US" dirty="0" smtClean="0"/>
              <a:t> </a:t>
            </a:r>
            <a:r>
              <a:rPr lang="en-US" dirty="0" err="1" smtClean="0"/>
              <a:t>myndun</a:t>
            </a:r>
            <a:r>
              <a:rPr lang="en-US" dirty="0" smtClean="0"/>
              <a:t> anterior urethra á 8-20.viku </a:t>
            </a:r>
            <a:r>
              <a:rPr lang="en-US" dirty="0" err="1" smtClean="0"/>
              <a:t>fósturþroska</a:t>
            </a:r>
            <a:endParaRPr lang="en-US" dirty="0" smtClean="0"/>
          </a:p>
          <a:p>
            <a:r>
              <a:rPr lang="en-US" dirty="0" err="1" smtClean="0"/>
              <a:t>Galli</a:t>
            </a:r>
            <a:r>
              <a:rPr lang="en-US" dirty="0" smtClean="0"/>
              <a:t> í </a:t>
            </a:r>
            <a:r>
              <a:rPr lang="en-US" dirty="0" err="1" smtClean="0"/>
              <a:t>samruna</a:t>
            </a:r>
            <a:r>
              <a:rPr lang="en-US" dirty="0" smtClean="0"/>
              <a:t> urethral folds </a:t>
            </a:r>
          </a:p>
          <a:p>
            <a:r>
              <a:rPr lang="en-US" dirty="0" err="1" smtClean="0"/>
              <a:t>Ekki</a:t>
            </a:r>
            <a:r>
              <a:rPr lang="en-US" dirty="0" smtClean="0"/>
              <a:t> </a:t>
            </a:r>
            <a:r>
              <a:rPr lang="en-US" dirty="0" err="1" smtClean="0"/>
              <a:t>tekst</a:t>
            </a:r>
            <a:r>
              <a:rPr lang="en-US" dirty="0" smtClean="0"/>
              <a:t> </a:t>
            </a:r>
            <a:r>
              <a:rPr lang="en-US" dirty="0" err="1" smtClean="0"/>
              <a:t>að</a:t>
            </a:r>
            <a:r>
              <a:rPr lang="en-US" dirty="0" smtClean="0"/>
              <a:t> </a:t>
            </a:r>
            <a:r>
              <a:rPr lang="en-US" dirty="0" err="1" smtClean="0"/>
              <a:t>sameina</a:t>
            </a:r>
            <a:r>
              <a:rPr lang="en-US" dirty="0" smtClean="0"/>
              <a:t> </a:t>
            </a:r>
            <a:r>
              <a:rPr lang="en-US" dirty="0" err="1" smtClean="0"/>
              <a:t>og</a:t>
            </a:r>
            <a:r>
              <a:rPr lang="en-US" dirty="0" smtClean="0"/>
              <a:t> </a:t>
            </a:r>
            <a:r>
              <a:rPr lang="en-US" dirty="0" err="1" smtClean="0"/>
              <a:t>hylja</a:t>
            </a:r>
            <a:r>
              <a:rPr lang="en-US" dirty="0" smtClean="0"/>
              <a:t> urethral groove á </a:t>
            </a:r>
            <a:r>
              <a:rPr lang="en-US" dirty="0" err="1" smtClean="0"/>
              <a:t>réttan</a:t>
            </a:r>
            <a:r>
              <a:rPr lang="en-US" dirty="0" smtClean="0"/>
              <a:t> </a:t>
            </a:r>
            <a:r>
              <a:rPr lang="en-US" dirty="0" err="1" smtClean="0"/>
              <a:t>hátt</a:t>
            </a:r>
            <a:endParaRPr lang="en-US" dirty="0" smtClean="0"/>
          </a:p>
          <a:p>
            <a:r>
              <a:rPr lang="en-US" dirty="0" err="1" smtClean="0"/>
              <a:t>Ectopískt</a:t>
            </a:r>
            <a:r>
              <a:rPr lang="en-US" dirty="0" smtClean="0"/>
              <a:t> </a:t>
            </a:r>
            <a:r>
              <a:rPr lang="en-US" dirty="0" err="1" smtClean="0"/>
              <a:t>þvagrásarop</a:t>
            </a:r>
            <a:r>
              <a:rPr lang="en-US" dirty="0" smtClean="0"/>
              <a:t> </a:t>
            </a:r>
          </a:p>
          <a:p>
            <a:r>
              <a:rPr lang="en-US" dirty="0" err="1" smtClean="0"/>
              <a:t>Staðsett</a:t>
            </a:r>
            <a:r>
              <a:rPr lang="en-US" dirty="0" smtClean="0"/>
              <a:t> </a:t>
            </a:r>
            <a:r>
              <a:rPr lang="en-US" dirty="0" err="1" smtClean="0"/>
              <a:t>neðanvert</a:t>
            </a:r>
            <a:r>
              <a:rPr lang="en-US" dirty="0" smtClean="0"/>
              <a:t> á penis í </a:t>
            </a:r>
            <a:r>
              <a:rPr lang="en-US" dirty="0" err="1" smtClean="0"/>
              <a:t>strákum</a:t>
            </a:r>
            <a:r>
              <a:rPr lang="en-US" dirty="0" smtClean="0"/>
              <a:t> </a:t>
            </a:r>
          </a:p>
          <a:p>
            <a:r>
              <a:rPr lang="en-US" dirty="0" err="1" smtClean="0"/>
              <a:t>Staðsett</a:t>
            </a:r>
            <a:r>
              <a:rPr lang="en-US" dirty="0" smtClean="0"/>
              <a:t> í vagina </a:t>
            </a:r>
            <a:r>
              <a:rPr lang="en-US" dirty="0" err="1" smtClean="0"/>
              <a:t>hjá</a:t>
            </a:r>
            <a:r>
              <a:rPr lang="en-US" dirty="0" smtClean="0"/>
              <a:t> </a:t>
            </a:r>
            <a:r>
              <a:rPr lang="en-US" dirty="0" err="1" smtClean="0"/>
              <a:t>stelpum</a:t>
            </a:r>
            <a:endParaRPr lang="en-US" dirty="0" smtClean="0"/>
          </a:p>
          <a:p>
            <a:r>
              <a:rPr lang="en-US" dirty="0" err="1" smtClean="0"/>
              <a:t>Forhúð</a:t>
            </a:r>
            <a:r>
              <a:rPr lang="en-US" dirty="0" smtClean="0"/>
              <a:t> </a:t>
            </a:r>
            <a:r>
              <a:rPr lang="en-US" dirty="0" err="1" smtClean="0"/>
              <a:t>oftast</a:t>
            </a:r>
            <a:r>
              <a:rPr lang="en-US" dirty="0" smtClean="0"/>
              <a:t> </a:t>
            </a:r>
            <a:r>
              <a:rPr lang="en-US" dirty="0" err="1" smtClean="0"/>
              <a:t>ófullkomlega</a:t>
            </a:r>
            <a:r>
              <a:rPr lang="en-US" dirty="0" smtClean="0"/>
              <a:t> </a:t>
            </a:r>
            <a:r>
              <a:rPr lang="en-US" dirty="0" err="1" smtClean="0"/>
              <a:t>mynduð</a:t>
            </a:r>
            <a:endParaRPr lang="en-US" dirty="0" smtClean="0"/>
          </a:p>
          <a:p>
            <a:endParaRPr lang="en-US" dirty="0" smtClean="0"/>
          </a:p>
          <a:p>
            <a:r>
              <a:rPr lang="en-US" dirty="0" smtClean="0"/>
              <a:t>Saga </a:t>
            </a:r>
            <a:r>
              <a:rPr lang="en-US" dirty="0" err="1" smtClean="0"/>
              <a:t>fyrst</a:t>
            </a:r>
            <a:r>
              <a:rPr lang="en-US" dirty="0" smtClean="0"/>
              <a:t> </a:t>
            </a:r>
            <a:r>
              <a:rPr lang="en-US" dirty="0" err="1" smtClean="0"/>
              <a:t>lýst</a:t>
            </a:r>
            <a:r>
              <a:rPr lang="en-US" dirty="0" smtClean="0"/>
              <a:t> </a:t>
            </a:r>
            <a:r>
              <a:rPr lang="en-US" dirty="0" err="1" smtClean="0"/>
              <a:t>af</a:t>
            </a:r>
            <a:r>
              <a:rPr lang="en-US" dirty="0" smtClean="0"/>
              <a:t> Galen á 2 </a:t>
            </a:r>
            <a:r>
              <a:rPr lang="en-US" dirty="0" err="1" smtClean="0"/>
              <a:t>öld</a:t>
            </a:r>
            <a:r>
              <a:rPr lang="en-US" dirty="0" smtClean="0"/>
              <a:t> e. </a:t>
            </a:r>
            <a:r>
              <a:rPr lang="en-US" dirty="0" err="1" smtClean="0"/>
              <a:t>krist</a:t>
            </a:r>
            <a:r>
              <a:rPr lang="en-US" dirty="0" smtClean="0"/>
              <a:t>, </a:t>
            </a:r>
            <a:r>
              <a:rPr lang="en-US" dirty="0" err="1" smtClean="0"/>
              <a:t>meðhöndlað</a:t>
            </a:r>
            <a:r>
              <a:rPr lang="en-US" dirty="0" smtClean="0"/>
              <a:t> </a:t>
            </a:r>
            <a:r>
              <a:rPr lang="en-US" dirty="0" err="1" smtClean="0"/>
              <a:t>með</a:t>
            </a:r>
            <a:r>
              <a:rPr lang="en-US" dirty="0" smtClean="0"/>
              <a:t> </a:t>
            </a:r>
            <a:r>
              <a:rPr lang="en-US" dirty="0" err="1" smtClean="0"/>
              <a:t>amputaion</a:t>
            </a:r>
            <a:r>
              <a:rPr lang="en-US" dirty="0" smtClean="0"/>
              <a:t> </a:t>
            </a:r>
            <a:r>
              <a:rPr lang="en-US" dirty="0" err="1" smtClean="0"/>
              <a:t>við</a:t>
            </a:r>
            <a:r>
              <a:rPr lang="en-US" dirty="0" smtClean="0"/>
              <a:t> </a:t>
            </a:r>
            <a:r>
              <a:rPr lang="en-US" dirty="0" err="1" smtClean="0"/>
              <a:t>opið</a:t>
            </a:r>
            <a:endParaRPr lang="en-US" dirty="0"/>
          </a:p>
        </p:txBody>
      </p:sp>
      <p:sp>
        <p:nvSpPr>
          <p:cNvPr id="4" name="Slide Number Placeholder 3"/>
          <p:cNvSpPr>
            <a:spLocks noGrp="1"/>
          </p:cNvSpPr>
          <p:nvPr>
            <p:ph type="sldNum" sz="quarter" idx="10"/>
          </p:nvPr>
        </p:nvSpPr>
        <p:spPr/>
        <p:txBody>
          <a:bodyPr/>
          <a:lstStyle/>
          <a:p>
            <a:fld id="{626E514F-9E52-40CA-9E8B-9FE5D647E2B0}"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1/250-1/300 </a:t>
            </a:r>
            <a:r>
              <a:rPr lang="en-US" dirty="0" err="1" smtClean="0"/>
              <a:t>strákum</a:t>
            </a:r>
            <a:r>
              <a:rPr lang="en-US" dirty="0" smtClean="0"/>
              <a:t> </a:t>
            </a:r>
            <a:r>
              <a:rPr lang="en-US" dirty="0" err="1" smtClean="0"/>
              <a:t>sem</a:t>
            </a:r>
            <a:r>
              <a:rPr lang="en-US" dirty="0" smtClean="0"/>
              <a:t> </a:t>
            </a:r>
            <a:r>
              <a:rPr lang="en-US" dirty="0" err="1" smtClean="0"/>
              <a:t>fæðast</a:t>
            </a:r>
            <a:endParaRPr lang="en-US" dirty="0" smtClean="0"/>
          </a:p>
          <a:p>
            <a:r>
              <a:rPr lang="en-US" dirty="0" err="1" smtClean="0"/>
              <a:t>Einn</a:t>
            </a:r>
            <a:r>
              <a:rPr lang="en-US" dirty="0" smtClean="0"/>
              <a:t> </a:t>
            </a:r>
            <a:r>
              <a:rPr lang="en-US" dirty="0" err="1" smtClean="0"/>
              <a:t>algengasti</a:t>
            </a:r>
            <a:r>
              <a:rPr lang="en-US" dirty="0" smtClean="0"/>
              <a:t> </a:t>
            </a:r>
            <a:r>
              <a:rPr lang="en-US" dirty="0" err="1" smtClean="0"/>
              <a:t>fæðingargalli</a:t>
            </a:r>
            <a:r>
              <a:rPr lang="en-US" dirty="0" smtClean="0"/>
              <a:t> í </a:t>
            </a:r>
            <a:r>
              <a:rPr lang="en-US" dirty="0" err="1" smtClean="0"/>
              <a:t>strákum</a:t>
            </a:r>
            <a:endParaRPr lang="en-US" dirty="0" smtClean="0"/>
          </a:p>
          <a:p>
            <a:r>
              <a:rPr lang="en-US" dirty="0" err="1" smtClean="0"/>
              <a:t>Erfðatengt</a:t>
            </a:r>
            <a:endParaRPr lang="en-US" dirty="0" smtClean="0"/>
          </a:p>
          <a:p>
            <a:r>
              <a:rPr lang="en-US" dirty="0" smtClean="0"/>
              <a:t>8,5x </a:t>
            </a:r>
            <a:r>
              <a:rPr lang="en-US" dirty="0" err="1" smtClean="0"/>
              <a:t>meiri</a:t>
            </a:r>
            <a:r>
              <a:rPr lang="en-US" dirty="0" smtClean="0"/>
              <a:t> </a:t>
            </a:r>
            <a:r>
              <a:rPr lang="en-US" dirty="0" err="1" smtClean="0"/>
              <a:t>hætta</a:t>
            </a:r>
            <a:r>
              <a:rPr lang="en-US" dirty="0" smtClean="0"/>
              <a:t> í </a:t>
            </a:r>
            <a:r>
              <a:rPr lang="en-US" dirty="0" err="1" smtClean="0"/>
              <a:t>eineggja</a:t>
            </a:r>
            <a:r>
              <a:rPr lang="en-US" dirty="0" smtClean="0"/>
              <a:t> </a:t>
            </a:r>
            <a:r>
              <a:rPr lang="en-US" dirty="0" err="1" smtClean="0"/>
              <a:t>tvíburum</a:t>
            </a:r>
            <a:r>
              <a:rPr lang="en-US" dirty="0" smtClean="0"/>
              <a:t> </a:t>
            </a:r>
            <a:r>
              <a:rPr lang="en-US" dirty="0" err="1" smtClean="0"/>
              <a:t>miðað</a:t>
            </a:r>
            <a:r>
              <a:rPr lang="en-US" dirty="0" smtClean="0"/>
              <a:t> </a:t>
            </a:r>
            <a:r>
              <a:rPr lang="en-US" dirty="0" err="1" smtClean="0"/>
              <a:t>við</a:t>
            </a:r>
            <a:r>
              <a:rPr lang="en-US" dirty="0" smtClean="0"/>
              <a:t> </a:t>
            </a:r>
            <a:r>
              <a:rPr lang="en-US" dirty="0" err="1" smtClean="0"/>
              <a:t>tvíeggja</a:t>
            </a:r>
            <a:endParaRPr lang="en-US" dirty="0" smtClean="0"/>
          </a:p>
          <a:p>
            <a:r>
              <a:rPr lang="en-US" dirty="0" smtClean="0"/>
              <a:t>8% </a:t>
            </a:r>
            <a:r>
              <a:rPr lang="en-US" dirty="0" err="1" smtClean="0"/>
              <a:t>ef</a:t>
            </a:r>
            <a:r>
              <a:rPr lang="en-US" dirty="0" smtClean="0"/>
              <a:t> </a:t>
            </a:r>
            <a:r>
              <a:rPr lang="en-US" dirty="0" err="1" smtClean="0"/>
              <a:t>faðir</a:t>
            </a:r>
            <a:r>
              <a:rPr lang="en-US" dirty="0" smtClean="0"/>
              <a:t> </a:t>
            </a:r>
            <a:r>
              <a:rPr lang="en-US" dirty="0" err="1" smtClean="0"/>
              <a:t>með</a:t>
            </a:r>
            <a:r>
              <a:rPr lang="en-US" dirty="0" smtClean="0"/>
              <a:t> </a:t>
            </a:r>
            <a:r>
              <a:rPr lang="en-US" dirty="0" err="1" smtClean="0"/>
              <a:t>sama</a:t>
            </a:r>
            <a:r>
              <a:rPr lang="en-US" dirty="0" smtClean="0"/>
              <a:t> </a:t>
            </a:r>
            <a:r>
              <a:rPr lang="en-US" dirty="0" err="1" smtClean="0"/>
              <a:t>galla</a:t>
            </a:r>
            <a:endParaRPr lang="en-US" dirty="0" smtClean="0"/>
          </a:p>
          <a:p>
            <a:r>
              <a:rPr lang="en-US" dirty="0" smtClean="0"/>
              <a:t>14% </a:t>
            </a:r>
            <a:r>
              <a:rPr lang="en-US" dirty="0" err="1" smtClean="0"/>
              <a:t>ef</a:t>
            </a:r>
            <a:r>
              <a:rPr lang="en-US" dirty="0" smtClean="0"/>
              <a:t> </a:t>
            </a:r>
            <a:r>
              <a:rPr lang="en-US" dirty="0" err="1" smtClean="0"/>
              <a:t>bróðir</a:t>
            </a:r>
            <a:r>
              <a:rPr lang="en-US" dirty="0" smtClean="0"/>
              <a:t> </a:t>
            </a:r>
            <a:r>
              <a:rPr lang="en-US" dirty="0" err="1" smtClean="0"/>
              <a:t>með</a:t>
            </a:r>
            <a:r>
              <a:rPr lang="en-US" dirty="0" smtClean="0"/>
              <a:t> </a:t>
            </a:r>
            <a:r>
              <a:rPr lang="en-US" dirty="0" err="1" smtClean="0"/>
              <a:t>sama</a:t>
            </a:r>
            <a:r>
              <a:rPr lang="en-US" dirty="0" smtClean="0"/>
              <a:t> </a:t>
            </a:r>
            <a:r>
              <a:rPr lang="en-US" dirty="0" err="1" smtClean="0"/>
              <a:t>galla</a:t>
            </a:r>
            <a:endParaRPr lang="en-US" dirty="0" smtClean="0"/>
          </a:p>
          <a:p>
            <a:r>
              <a:rPr lang="en-US" dirty="0" smtClean="0"/>
              <a:t>21% </a:t>
            </a:r>
            <a:r>
              <a:rPr lang="en-US" dirty="0" err="1" smtClean="0"/>
              <a:t>ef</a:t>
            </a:r>
            <a:r>
              <a:rPr lang="en-US" dirty="0" smtClean="0"/>
              <a:t> </a:t>
            </a:r>
            <a:r>
              <a:rPr lang="en-US" dirty="0" err="1" smtClean="0"/>
              <a:t>tveir</a:t>
            </a:r>
            <a:r>
              <a:rPr lang="en-US" dirty="0" smtClean="0"/>
              <a:t> </a:t>
            </a:r>
            <a:r>
              <a:rPr lang="en-US" dirty="0" err="1" smtClean="0"/>
              <a:t>eða</a:t>
            </a:r>
            <a:r>
              <a:rPr lang="en-US" dirty="0" smtClean="0"/>
              <a:t> </a:t>
            </a:r>
            <a:r>
              <a:rPr lang="en-US" dirty="0" err="1" smtClean="0"/>
              <a:t>fleiri</a:t>
            </a:r>
            <a:r>
              <a:rPr lang="en-US" dirty="0" smtClean="0"/>
              <a:t> </a:t>
            </a:r>
            <a:r>
              <a:rPr lang="en-US" dirty="0" err="1" smtClean="0"/>
              <a:t>fjölskyldumeðlimir</a:t>
            </a:r>
            <a:endParaRPr lang="en-US" dirty="0" smtClean="0"/>
          </a:p>
          <a:p>
            <a:r>
              <a:rPr lang="en-US" dirty="0" err="1" smtClean="0"/>
              <a:t>Algengara</a:t>
            </a:r>
            <a:r>
              <a:rPr lang="en-US" dirty="0" smtClean="0"/>
              <a:t> í </a:t>
            </a:r>
            <a:r>
              <a:rPr lang="en-US" dirty="0" err="1" smtClean="0"/>
              <a:t>Ítölum</a:t>
            </a:r>
            <a:r>
              <a:rPr lang="en-US" dirty="0" smtClean="0"/>
              <a:t> </a:t>
            </a:r>
            <a:r>
              <a:rPr lang="en-US" dirty="0" err="1" smtClean="0"/>
              <a:t>og</a:t>
            </a:r>
            <a:r>
              <a:rPr lang="en-US" dirty="0" smtClean="0"/>
              <a:t> </a:t>
            </a:r>
            <a:r>
              <a:rPr lang="en-US" dirty="0" err="1" smtClean="0"/>
              <a:t>gyðingum</a:t>
            </a:r>
            <a:endParaRPr lang="en-US" dirty="0" smtClean="0"/>
          </a:p>
          <a:p>
            <a:r>
              <a:rPr lang="en-US" dirty="0" err="1" smtClean="0"/>
              <a:t>Algengara</a:t>
            </a:r>
            <a:r>
              <a:rPr lang="en-US" dirty="0" smtClean="0"/>
              <a:t> í </a:t>
            </a:r>
            <a:r>
              <a:rPr lang="en-US" dirty="0" err="1" smtClean="0"/>
              <a:t>hvítum</a:t>
            </a:r>
            <a:r>
              <a:rPr lang="en-US" dirty="0" smtClean="0"/>
              <a:t> </a:t>
            </a:r>
            <a:r>
              <a:rPr lang="en-US" dirty="0" err="1" smtClean="0"/>
              <a:t>heldur</a:t>
            </a:r>
            <a:r>
              <a:rPr lang="en-US" dirty="0" smtClean="0"/>
              <a:t> en </a:t>
            </a:r>
            <a:r>
              <a:rPr lang="en-US" dirty="0" err="1" smtClean="0"/>
              <a:t>svörtum</a:t>
            </a:r>
            <a:endParaRPr lang="en-US" dirty="0" smtClean="0"/>
          </a:p>
          <a:p>
            <a:r>
              <a:rPr lang="en-US" dirty="0" err="1" smtClean="0"/>
              <a:t>Tíðnin</a:t>
            </a:r>
            <a:r>
              <a:rPr lang="en-US" dirty="0" smtClean="0"/>
              <a:t> </a:t>
            </a:r>
            <a:r>
              <a:rPr lang="en-US" dirty="0" err="1" smtClean="0"/>
              <a:t>er</a:t>
            </a:r>
            <a:r>
              <a:rPr lang="en-US" dirty="0" smtClean="0"/>
              <a:t> </a:t>
            </a:r>
            <a:r>
              <a:rPr lang="en-US" dirty="0" err="1" smtClean="0"/>
              <a:t>að</a:t>
            </a:r>
            <a:r>
              <a:rPr lang="en-US" dirty="0" smtClean="0"/>
              <a:t> </a:t>
            </a:r>
            <a:r>
              <a:rPr lang="en-US" dirty="0" err="1" smtClean="0"/>
              <a:t>aukast</a:t>
            </a:r>
            <a:endParaRPr lang="en-US" dirty="0"/>
          </a:p>
        </p:txBody>
      </p:sp>
      <p:sp>
        <p:nvSpPr>
          <p:cNvPr id="4" name="Slide Number Placeholder 3"/>
          <p:cNvSpPr>
            <a:spLocks noGrp="1"/>
          </p:cNvSpPr>
          <p:nvPr>
            <p:ph type="sldNum" sz="quarter" idx="10"/>
          </p:nvPr>
        </p:nvSpPr>
        <p:spPr/>
        <p:txBody>
          <a:bodyPr/>
          <a:lstStyle/>
          <a:p>
            <a:fld id="{626E514F-9E52-40CA-9E8B-9FE5D647E2B0}"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Ekki</a:t>
            </a:r>
            <a:r>
              <a:rPr lang="en-US" dirty="0" smtClean="0"/>
              <a:t> </a:t>
            </a:r>
            <a:r>
              <a:rPr lang="en-US" dirty="0" err="1" smtClean="0"/>
              <a:t>að</a:t>
            </a:r>
            <a:r>
              <a:rPr lang="en-US" dirty="0" smtClean="0"/>
              <a:t> </a:t>
            </a:r>
            <a:r>
              <a:rPr lang="en-US" dirty="0" err="1" smtClean="0"/>
              <a:t>fullu</a:t>
            </a:r>
            <a:r>
              <a:rPr lang="en-US" dirty="0" smtClean="0"/>
              <a:t> </a:t>
            </a:r>
            <a:r>
              <a:rPr lang="en-US" dirty="0" err="1" smtClean="0"/>
              <a:t>þekkt</a:t>
            </a:r>
            <a:endParaRPr lang="en-US" dirty="0" smtClean="0"/>
          </a:p>
          <a:p>
            <a:r>
              <a:rPr lang="en-US" dirty="0" err="1" smtClean="0"/>
              <a:t>Fjölmargar</a:t>
            </a:r>
            <a:r>
              <a:rPr lang="en-US" dirty="0" smtClean="0"/>
              <a:t> </a:t>
            </a:r>
            <a:r>
              <a:rPr lang="en-US" dirty="0" err="1" smtClean="0"/>
              <a:t>tilgátur</a:t>
            </a:r>
            <a:r>
              <a:rPr lang="en-US" dirty="0" smtClean="0"/>
              <a:t> í </a:t>
            </a:r>
            <a:r>
              <a:rPr lang="en-US" dirty="0" err="1" smtClean="0"/>
              <a:t>gangi</a:t>
            </a:r>
            <a:r>
              <a:rPr lang="en-US" dirty="0" smtClean="0"/>
              <a:t>:</a:t>
            </a:r>
          </a:p>
          <a:p>
            <a:r>
              <a:rPr lang="en-US" dirty="0" err="1" smtClean="0"/>
              <a:t>Hugsanleg</a:t>
            </a:r>
            <a:r>
              <a:rPr lang="en-US" dirty="0" smtClean="0"/>
              <a:t> estrogen </a:t>
            </a:r>
            <a:r>
              <a:rPr lang="en-US" dirty="0" err="1" smtClean="0"/>
              <a:t>áhrif</a:t>
            </a:r>
            <a:endParaRPr lang="en-US" dirty="0" smtClean="0"/>
          </a:p>
          <a:p>
            <a:r>
              <a:rPr lang="en-US" dirty="0" err="1" smtClean="0"/>
              <a:t>Þrýstingur</a:t>
            </a:r>
            <a:r>
              <a:rPr lang="en-US" dirty="0" smtClean="0"/>
              <a:t> </a:t>
            </a:r>
            <a:r>
              <a:rPr lang="en-US" dirty="0" err="1" smtClean="0"/>
              <a:t>frá</a:t>
            </a:r>
            <a:r>
              <a:rPr lang="en-US" dirty="0" smtClean="0"/>
              <a:t> </a:t>
            </a:r>
            <a:r>
              <a:rPr lang="en-US" dirty="0" err="1" smtClean="0"/>
              <a:t>útlimum</a:t>
            </a:r>
            <a:r>
              <a:rPr lang="en-US" dirty="0" smtClean="0"/>
              <a:t> á penis í </a:t>
            </a:r>
            <a:r>
              <a:rPr lang="en-US" dirty="0" err="1" smtClean="0"/>
              <a:t>legi</a:t>
            </a:r>
            <a:endParaRPr lang="en-US" dirty="0" smtClean="0"/>
          </a:p>
          <a:p>
            <a:r>
              <a:rPr lang="en-US" dirty="0" err="1" smtClean="0"/>
              <a:t>Skortur</a:t>
            </a:r>
            <a:r>
              <a:rPr lang="en-US" dirty="0" smtClean="0"/>
              <a:t> á HCG í </a:t>
            </a:r>
            <a:r>
              <a:rPr lang="en-US" dirty="0" err="1" smtClean="0"/>
              <a:t>fylgju</a:t>
            </a:r>
            <a:endParaRPr lang="en-US" dirty="0" smtClean="0"/>
          </a:p>
          <a:p>
            <a:r>
              <a:rPr lang="en-US" dirty="0" err="1" smtClean="0"/>
              <a:t>Galli</a:t>
            </a:r>
            <a:r>
              <a:rPr lang="en-US" dirty="0" smtClean="0"/>
              <a:t> í androgen </a:t>
            </a:r>
            <a:r>
              <a:rPr lang="en-US" dirty="0" err="1" smtClean="0"/>
              <a:t>efnaskiptum</a:t>
            </a:r>
            <a:endParaRPr lang="en-US" dirty="0" smtClean="0"/>
          </a:p>
          <a:p>
            <a:r>
              <a:rPr lang="en-US" dirty="0" err="1" smtClean="0"/>
              <a:t>Stökkbreyting</a:t>
            </a:r>
            <a:r>
              <a:rPr lang="en-US" dirty="0" smtClean="0"/>
              <a:t> í 5-alfa </a:t>
            </a:r>
            <a:r>
              <a:rPr lang="en-US" dirty="0" err="1" smtClean="0"/>
              <a:t>reductasa</a:t>
            </a:r>
            <a:r>
              <a:rPr lang="en-US" dirty="0" smtClean="0"/>
              <a:t> </a:t>
            </a:r>
            <a:r>
              <a:rPr lang="en-US" dirty="0" err="1" smtClean="0"/>
              <a:t>ensími</a:t>
            </a:r>
            <a:r>
              <a:rPr lang="en-US" dirty="0" smtClean="0"/>
              <a:t> </a:t>
            </a:r>
            <a:r>
              <a:rPr lang="en-US" dirty="0" err="1" smtClean="0"/>
              <a:t>sem</a:t>
            </a:r>
            <a:r>
              <a:rPr lang="en-US" dirty="0" smtClean="0"/>
              <a:t> </a:t>
            </a:r>
            <a:r>
              <a:rPr lang="en-US" dirty="0" err="1" smtClean="0"/>
              <a:t>breytir</a:t>
            </a:r>
            <a:r>
              <a:rPr lang="en-US" dirty="0" smtClean="0"/>
              <a:t> </a:t>
            </a:r>
            <a:r>
              <a:rPr lang="en-US" dirty="0" err="1" smtClean="0"/>
              <a:t>testósteróni</a:t>
            </a:r>
            <a:r>
              <a:rPr lang="en-US" dirty="0" smtClean="0"/>
              <a:t> í </a:t>
            </a:r>
            <a:r>
              <a:rPr lang="en-US" dirty="0" err="1" smtClean="0"/>
              <a:t>dihydrotestósterón</a:t>
            </a:r>
            <a:r>
              <a:rPr lang="en-US" dirty="0" smtClean="0"/>
              <a:t> (DHT)</a:t>
            </a:r>
          </a:p>
          <a:p>
            <a:r>
              <a:rPr lang="en-US" dirty="0" smtClean="0"/>
              <a:t>5x </a:t>
            </a:r>
            <a:r>
              <a:rPr lang="en-US" dirty="0" err="1" smtClean="0"/>
              <a:t>hærri</a:t>
            </a:r>
            <a:r>
              <a:rPr lang="en-US" dirty="0" smtClean="0"/>
              <a:t> </a:t>
            </a:r>
            <a:r>
              <a:rPr lang="en-US" dirty="0" err="1" smtClean="0"/>
              <a:t>tíðni</a:t>
            </a:r>
            <a:r>
              <a:rPr lang="en-US" dirty="0" smtClean="0"/>
              <a:t> í IVF...</a:t>
            </a:r>
            <a:r>
              <a:rPr lang="en-US" dirty="0" err="1" smtClean="0"/>
              <a:t>áhrif</a:t>
            </a:r>
            <a:r>
              <a:rPr lang="en-US" dirty="0" smtClean="0"/>
              <a:t> </a:t>
            </a:r>
            <a:r>
              <a:rPr lang="en-US" dirty="0" err="1" smtClean="0"/>
              <a:t>prógesteróns</a:t>
            </a:r>
            <a:r>
              <a:rPr lang="en-US" dirty="0" smtClean="0"/>
              <a:t>?</a:t>
            </a:r>
          </a:p>
          <a:p>
            <a:r>
              <a:rPr lang="en-US" dirty="0" smtClean="0"/>
              <a:t>In patients with </a:t>
            </a:r>
            <a:r>
              <a:rPr lang="en-US" dirty="0" err="1" smtClean="0"/>
              <a:t>hypospadias</a:t>
            </a:r>
            <a:r>
              <a:rPr lang="en-US" dirty="0" smtClean="0"/>
              <a:t>, the urethral folds fail to completely or partially close, and the foreskin does not fuse onto the ventral aspect of the penis. The extent of this fusion failure determines the position of the urethral opening. In most cases, it remains unknown what causes the arrest of normal penile development.</a:t>
            </a:r>
          </a:p>
          <a:p>
            <a:r>
              <a:rPr lang="en-US" dirty="0" smtClean="0"/>
              <a:t>Penile curvature occurs normally during development and resolves by the end of urethral formation (</a:t>
            </a:r>
            <a:r>
              <a:rPr lang="en-US" dirty="0" smtClean="0">
                <a:hlinkClick r:id="rId3"/>
              </a:rPr>
              <a:t>picture 2</a:t>
            </a:r>
            <a:r>
              <a:rPr lang="en-US" dirty="0" smtClean="0"/>
              <a:t>). Penile curvature is often associated with an ectopic urethral </a:t>
            </a:r>
            <a:r>
              <a:rPr lang="en-US" dirty="0" err="1" smtClean="0"/>
              <a:t>meatus</a:t>
            </a:r>
            <a:r>
              <a:rPr lang="en-US" dirty="0" smtClean="0"/>
              <a:t> (</a:t>
            </a:r>
            <a:r>
              <a:rPr lang="en-US" dirty="0" err="1" smtClean="0"/>
              <a:t>hypospadias</a:t>
            </a:r>
            <a:r>
              <a:rPr lang="en-US" dirty="0" smtClean="0"/>
              <a:t>) but can also occur in the setting of normal glandular and penile shaft urethra, so called </a:t>
            </a:r>
            <a:r>
              <a:rPr lang="en-US" dirty="0" err="1" smtClean="0"/>
              <a:t>chordee</a:t>
            </a:r>
            <a:r>
              <a:rPr lang="en-US" dirty="0" smtClean="0"/>
              <a:t> without </a:t>
            </a:r>
            <a:r>
              <a:rPr lang="en-US" dirty="0" err="1" smtClean="0"/>
              <a:t>hypospadias</a:t>
            </a:r>
            <a:r>
              <a:rPr lang="en-US" dirty="0" smtClean="0"/>
              <a:t>.</a:t>
            </a:r>
          </a:p>
          <a:p>
            <a:r>
              <a:rPr lang="en-US" dirty="0" smtClean="0"/>
              <a:t>●The lack of androgenic stimulation results in the female external genital phenotype, although additional data suggest that female development is not a completely passive process.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26E514F-9E52-40CA-9E8B-9FE5D647E2B0}"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Data from a case-control study in Sweden and Denmark (2000 - 2005) identified a number of maternal factors that may be associated with </a:t>
            </a:r>
            <a:r>
              <a:rPr lang="en-US" sz="1200" b="0" i="0" kern="1200" dirty="0" err="1" smtClean="0">
                <a:solidFill>
                  <a:schemeClr val="tx1"/>
                </a:solidFill>
                <a:latin typeface="+mn-lt"/>
                <a:ea typeface="+mn-ea"/>
                <a:cs typeface="+mn-cs"/>
              </a:rPr>
              <a:t>hypospadias</a:t>
            </a:r>
            <a:r>
              <a:rPr lang="en-US" sz="1200" b="0" i="0" kern="1200" dirty="0" smtClean="0">
                <a:solidFill>
                  <a:schemeClr val="tx1"/>
                </a:solidFill>
                <a:latin typeface="+mn-lt"/>
                <a:ea typeface="+mn-ea"/>
                <a:cs typeface="+mn-cs"/>
              </a:rPr>
              <a:t>.</a:t>
            </a:r>
            <a:r>
              <a:rPr lang="en-US" sz="1200" b="0" i="0" u="none" strike="noStrike" kern="1200" baseline="30000" dirty="0" smtClean="0">
                <a:solidFill>
                  <a:schemeClr val="tx1"/>
                </a:solidFill>
                <a:latin typeface="+mn-lt"/>
                <a:ea typeface="+mn-ea"/>
                <a:cs typeface="+mn-cs"/>
                <a:hlinkClick r:id="rId3"/>
              </a:rPr>
              <a:t>[8]</a:t>
            </a:r>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Maternal diet during pregnancy lacking both fish and meat - more than 4-fold increased risk</a:t>
            </a:r>
          </a:p>
          <a:p>
            <a:r>
              <a:rPr lang="en-US" sz="1200" b="0" i="0" kern="1200" dirty="0" smtClean="0">
                <a:solidFill>
                  <a:schemeClr val="tx1"/>
                </a:solidFill>
                <a:latin typeface="+mn-lt"/>
                <a:ea typeface="+mn-ea"/>
                <a:cs typeface="+mn-cs"/>
              </a:rPr>
              <a:t>Maternal obesity - more than 2-fold increased risk</a:t>
            </a:r>
          </a:p>
          <a:p>
            <a:r>
              <a:rPr lang="en-US" sz="1200" b="0" i="0" kern="1200" dirty="0" smtClean="0">
                <a:solidFill>
                  <a:schemeClr val="tx1"/>
                </a:solidFill>
                <a:latin typeface="+mn-lt"/>
                <a:ea typeface="+mn-ea"/>
                <a:cs typeface="+mn-cs"/>
              </a:rPr>
              <a:t>Maternal hypertension - 2.0-fold increased risk</a:t>
            </a:r>
          </a:p>
          <a:p>
            <a:r>
              <a:rPr lang="en-US" sz="1200" b="0" i="0" kern="1200" dirty="0" smtClean="0">
                <a:solidFill>
                  <a:schemeClr val="tx1"/>
                </a:solidFill>
                <a:latin typeface="+mn-lt"/>
                <a:ea typeface="+mn-ea"/>
                <a:cs typeface="+mn-cs"/>
              </a:rPr>
              <a:t>Maternal absence of nausea - 1.8-fold increased risk</a:t>
            </a:r>
          </a:p>
          <a:p>
            <a:r>
              <a:rPr lang="en-US" sz="1200" b="0" i="0" kern="1200" dirty="0" smtClean="0">
                <a:solidFill>
                  <a:schemeClr val="tx1"/>
                </a:solidFill>
                <a:latin typeface="+mn-lt"/>
                <a:ea typeface="+mn-ea"/>
                <a:cs typeface="+mn-cs"/>
              </a:rPr>
              <a:t>Maternal nausea in late pregnancy - also appeared to be positively associated with increased risk</a:t>
            </a:r>
          </a:p>
          <a:p>
            <a:endParaRPr lang="en-US" dirty="0"/>
          </a:p>
        </p:txBody>
      </p:sp>
      <p:sp>
        <p:nvSpPr>
          <p:cNvPr id="4" name="Slide Number Placeholder 3"/>
          <p:cNvSpPr>
            <a:spLocks noGrp="1"/>
          </p:cNvSpPr>
          <p:nvPr>
            <p:ph type="sldNum" sz="quarter" idx="10"/>
          </p:nvPr>
        </p:nvSpPr>
        <p:spPr/>
        <p:txBody>
          <a:bodyPr/>
          <a:lstStyle/>
          <a:p>
            <a:fld id="{626E514F-9E52-40CA-9E8B-9FE5D647E2B0}"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Staðbundinn</a:t>
            </a:r>
            <a:r>
              <a:rPr lang="en-US" dirty="0" smtClean="0"/>
              <a:t> </a:t>
            </a:r>
            <a:r>
              <a:rPr lang="en-US" dirty="0" err="1" smtClean="0"/>
              <a:t>bjúgur</a:t>
            </a:r>
            <a:r>
              <a:rPr lang="en-US" dirty="0" smtClean="0"/>
              <a:t> -</a:t>
            </a:r>
            <a:r>
              <a:rPr lang="en-US" dirty="0" err="1" smtClean="0"/>
              <a:t>saklaust</a:t>
            </a:r>
            <a:endParaRPr lang="en-US" dirty="0" smtClean="0"/>
          </a:p>
          <a:p>
            <a:r>
              <a:rPr lang="en-US" dirty="0" err="1" smtClean="0"/>
              <a:t>Blæðing</a:t>
            </a:r>
            <a:r>
              <a:rPr lang="en-US" dirty="0" smtClean="0"/>
              <a:t> – </a:t>
            </a:r>
            <a:r>
              <a:rPr lang="en-US" dirty="0" err="1" smtClean="0"/>
              <a:t>sjaldgæft</a:t>
            </a:r>
            <a:endParaRPr lang="en-US" dirty="0" smtClean="0"/>
          </a:p>
          <a:p>
            <a:r>
              <a:rPr lang="en-US" dirty="0" err="1" smtClean="0"/>
              <a:t>Sýking</a:t>
            </a:r>
            <a:r>
              <a:rPr lang="en-US" dirty="0" smtClean="0"/>
              <a:t>- </a:t>
            </a:r>
            <a:r>
              <a:rPr lang="en-US" dirty="0" err="1" smtClean="0"/>
              <a:t>sjaldgæft</a:t>
            </a:r>
            <a:endParaRPr lang="en-US" dirty="0" smtClean="0"/>
          </a:p>
          <a:p>
            <a:r>
              <a:rPr lang="en-US" dirty="0" err="1" smtClean="0"/>
              <a:t>Urethralcutaneous</a:t>
            </a:r>
            <a:r>
              <a:rPr lang="en-US" dirty="0" smtClean="0"/>
              <a:t> </a:t>
            </a:r>
            <a:r>
              <a:rPr lang="en-US" dirty="0" err="1" smtClean="0"/>
              <a:t>fistill</a:t>
            </a:r>
            <a:endParaRPr lang="en-US" dirty="0" smtClean="0"/>
          </a:p>
          <a:p>
            <a:r>
              <a:rPr lang="en-US" dirty="0" err="1" smtClean="0"/>
              <a:t>Tíðni</a:t>
            </a:r>
            <a:r>
              <a:rPr lang="en-US" dirty="0" smtClean="0"/>
              <a:t> &lt;10% í </a:t>
            </a:r>
            <a:r>
              <a:rPr lang="en-US" dirty="0" err="1" smtClean="0"/>
              <a:t>felstum</a:t>
            </a:r>
            <a:r>
              <a:rPr lang="en-US" dirty="0" smtClean="0"/>
              <a:t> </a:t>
            </a:r>
            <a:r>
              <a:rPr lang="en-US" dirty="0" err="1" smtClean="0"/>
              <a:t>tilfellum</a:t>
            </a:r>
            <a:r>
              <a:rPr lang="en-US" dirty="0" smtClean="0"/>
              <a:t>, </a:t>
            </a:r>
            <a:r>
              <a:rPr lang="en-US" dirty="0" err="1" smtClean="0"/>
              <a:t>ef</a:t>
            </a:r>
            <a:r>
              <a:rPr lang="en-US" dirty="0" smtClean="0"/>
              <a:t> </a:t>
            </a:r>
            <a:r>
              <a:rPr lang="en-US" dirty="0" err="1" smtClean="0"/>
              <a:t>flókin</a:t>
            </a:r>
            <a:r>
              <a:rPr lang="en-US" dirty="0" smtClean="0"/>
              <a:t> </a:t>
            </a:r>
            <a:r>
              <a:rPr lang="en-US" dirty="0" err="1" smtClean="0"/>
              <a:t>aðgerð</a:t>
            </a:r>
            <a:r>
              <a:rPr lang="en-US" dirty="0" smtClean="0"/>
              <a:t> </a:t>
            </a:r>
            <a:r>
              <a:rPr lang="en-US" dirty="0" err="1" smtClean="0"/>
              <a:t>allt</a:t>
            </a:r>
            <a:r>
              <a:rPr lang="en-US" dirty="0" smtClean="0"/>
              <a:t> </a:t>
            </a:r>
            <a:r>
              <a:rPr lang="en-US" dirty="0" err="1" smtClean="0"/>
              <a:t>uppí</a:t>
            </a:r>
            <a:r>
              <a:rPr lang="en-US" dirty="0" smtClean="0"/>
              <a:t> 40%</a:t>
            </a:r>
          </a:p>
          <a:p>
            <a:r>
              <a:rPr lang="en-US" dirty="0" err="1" smtClean="0"/>
              <a:t>Meatal</a:t>
            </a:r>
            <a:r>
              <a:rPr lang="en-US" dirty="0" smtClean="0"/>
              <a:t> stenosis – </a:t>
            </a:r>
            <a:r>
              <a:rPr lang="en-US" dirty="0" err="1" smtClean="0"/>
              <a:t>þrenging</a:t>
            </a:r>
            <a:r>
              <a:rPr lang="en-US" dirty="0" smtClean="0"/>
              <a:t> </a:t>
            </a:r>
            <a:r>
              <a:rPr lang="en-US" dirty="0" err="1" smtClean="0"/>
              <a:t>þvagrásar</a:t>
            </a:r>
            <a:endParaRPr lang="en-US" dirty="0" smtClean="0"/>
          </a:p>
          <a:p>
            <a:r>
              <a:rPr lang="en-US" dirty="0" err="1" smtClean="0"/>
              <a:t>Mjó</a:t>
            </a:r>
            <a:r>
              <a:rPr lang="en-US" dirty="0" smtClean="0"/>
              <a:t> </a:t>
            </a:r>
            <a:r>
              <a:rPr lang="en-US" dirty="0" err="1" smtClean="0"/>
              <a:t>buna</a:t>
            </a:r>
            <a:r>
              <a:rPr lang="en-US" dirty="0" smtClean="0"/>
              <a:t> </a:t>
            </a:r>
            <a:r>
              <a:rPr lang="en-US" dirty="0" err="1" smtClean="0"/>
              <a:t>undir</a:t>
            </a:r>
            <a:r>
              <a:rPr lang="en-US" dirty="0" smtClean="0"/>
              <a:t> </a:t>
            </a:r>
            <a:r>
              <a:rPr lang="en-US" dirty="0" err="1" smtClean="0"/>
              <a:t>háum</a:t>
            </a:r>
            <a:r>
              <a:rPr lang="en-US" dirty="0" smtClean="0"/>
              <a:t> </a:t>
            </a:r>
            <a:r>
              <a:rPr lang="en-US" dirty="0" err="1" smtClean="0"/>
              <a:t>þrýsting</a:t>
            </a:r>
            <a:r>
              <a:rPr lang="en-US" dirty="0" smtClean="0"/>
              <a:t> </a:t>
            </a:r>
            <a:r>
              <a:rPr lang="en-US" dirty="0" err="1" smtClean="0"/>
              <a:t>einkennandi</a:t>
            </a:r>
            <a:endParaRPr lang="en-US" dirty="0" smtClean="0"/>
          </a:p>
          <a:p>
            <a:r>
              <a:rPr lang="en-US" dirty="0" err="1" smtClean="0"/>
              <a:t>Stricturur</a:t>
            </a:r>
            <a:r>
              <a:rPr lang="en-US" dirty="0" smtClean="0"/>
              <a:t> – </a:t>
            </a:r>
            <a:r>
              <a:rPr lang="en-US" dirty="0" err="1" smtClean="0"/>
              <a:t>langtímavandamál</a:t>
            </a:r>
            <a:endParaRPr lang="en-US" dirty="0" smtClean="0"/>
          </a:p>
          <a:p>
            <a:r>
              <a:rPr lang="en-US" dirty="0" err="1" smtClean="0"/>
              <a:t>Diverticula</a:t>
            </a:r>
            <a:r>
              <a:rPr lang="en-US" dirty="0" smtClean="0"/>
              <a:t> – </a:t>
            </a:r>
            <a:r>
              <a:rPr lang="en-US" dirty="0" err="1" smtClean="0"/>
              <a:t>Blaðra</a:t>
            </a:r>
            <a:r>
              <a:rPr lang="en-US" dirty="0" smtClean="0"/>
              <a:t> </a:t>
            </a:r>
            <a:r>
              <a:rPr lang="en-US" dirty="0" err="1" smtClean="0"/>
              <a:t>myndast</a:t>
            </a:r>
            <a:r>
              <a:rPr lang="en-US" dirty="0" smtClean="0"/>
              <a:t> á </a:t>
            </a:r>
            <a:r>
              <a:rPr lang="en-US" dirty="0" err="1" smtClean="0"/>
              <a:t>þvagrás</a:t>
            </a:r>
            <a:r>
              <a:rPr lang="en-US" dirty="0" smtClean="0"/>
              <a:t> </a:t>
            </a:r>
            <a:r>
              <a:rPr lang="en-US" dirty="0" err="1" smtClean="0"/>
              <a:t>við</a:t>
            </a:r>
            <a:r>
              <a:rPr lang="en-US" dirty="0" smtClean="0"/>
              <a:t> </a:t>
            </a:r>
            <a:r>
              <a:rPr lang="en-US" dirty="0" err="1" smtClean="0"/>
              <a:t>þvaglát</a:t>
            </a:r>
            <a:r>
              <a:rPr lang="en-US" dirty="0" smtClean="0"/>
              <a:t> </a:t>
            </a:r>
            <a:r>
              <a:rPr lang="en-US" dirty="0" err="1" smtClean="0"/>
              <a:t>ef</a:t>
            </a:r>
            <a:r>
              <a:rPr lang="en-US" dirty="0" smtClean="0"/>
              <a:t> </a:t>
            </a:r>
            <a:r>
              <a:rPr lang="en-US" dirty="0" err="1" smtClean="0"/>
              <a:t>strictura</a:t>
            </a:r>
            <a:r>
              <a:rPr lang="en-US" dirty="0" smtClean="0"/>
              <a:t> </a:t>
            </a:r>
            <a:r>
              <a:rPr lang="en-US" dirty="0" err="1" smtClean="0"/>
              <a:t>til</a:t>
            </a:r>
            <a:r>
              <a:rPr lang="en-US" dirty="0" smtClean="0"/>
              <a:t> </a:t>
            </a:r>
            <a:r>
              <a:rPr lang="en-US" dirty="0" err="1" smtClean="0"/>
              <a:t>staðar</a:t>
            </a:r>
            <a:endParaRPr lang="en-US" dirty="0" smtClean="0"/>
          </a:p>
          <a:p>
            <a:r>
              <a:rPr lang="en-US" dirty="0" err="1" smtClean="0"/>
              <a:t>Óásættanleg</a:t>
            </a:r>
            <a:r>
              <a:rPr lang="en-US" dirty="0" smtClean="0"/>
              <a:t> </a:t>
            </a:r>
            <a:r>
              <a:rPr lang="en-US" dirty="0" err="1" smtClean="0"/>
              <a:t>cosmetísk</a:t>
            </a:r>
            <a:r>
              <a:rPr lang="en-US" dirty="0" smtClean="0"/>
              <a:t> </a:t>
            </a:r>
            <a:r>
              <a:rPr lang="en-US" dirty="0" err="1" smtClean="0"/>
              <a:t>útkoma</a:t>
            </a:r>
            <a:endParaRPr lang="en-US" dirty="0" smtClean="0"/>
          </a:p>
          <a:p>
            <a:endParaRPr lang="en-US" dirty="0"/>
          </a:p>
        </p:txBody>
      </p:sp>
      <p:sp>
        <p:nvSpPr>
          <p:cNvPr id="4" name="Slide Number Placeholder 3"/>
          <p:cNvSpPr>
            <a:spLocks noGrp="1"/>
          </p:cNvSpPr>
          <p:nvPr>
            <p:ph type="sldNum" sz="quarter" idx="10"/>
          </p:nvPr>
        </p:nvSpPr>
        <p:spPr/>
        <p:txBody>
          <a:bodyPr/>
          <a:lstStyle/>
          <a:p>
            <a:fld id="{626E514F-9E52-40CA-9E8B-9FE5D647E2B0}"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Lika</a:t>
            </a:r>
            <a:r>
              <a:rPr lang="en-US" dirty="0" smtClean="0"/>
              <a:t> </a:t>
            </a:r>
            <a:r>
              <a:rPr lang="en-US" dirty="0" err="1" smtClean="0"/>
              <a:t>til</a:t>
            </a:r>
            <a:r>
              <a:rPr lang="en-US" dirty="0" smtClean="0"/>
              <a:t> </a:t>
            </a:r>
            <a:r>
              <a:rPr lang="en-US" dirty="0" err="1" smtClean="0"/>
              <a:t>hjá</a:t>
            </a:r>
            <a:r>
              <a:rPr lang="en-US" dirty="0" smtClean="0"/>
              <a:t> </a:t>
            </a:r>
            <a:r>
              <a:rPr lang="en-US" dirty="0" err="1" smtClean="0"/>
              <a:t>stelpum</a:t>
            </a:r>
            <a:r>
              <a:rPr lang="en-US" dirty="0" smtClean="0"/>
              <a:t> </a:t>
            </a:r>
            <a:r>
              <a:rPr lang="en-US" dirty="0" err="1" smtClean="0"/>
              <a:t>þar</a:t>
            </a:r>
            <a:r>
              <a:rPr lang="en-US" dirty="0" smtClean="0"/>
              <a:t> </a:t>
            </a:r>
            <a:r>
              <a:rPr lang="en-US" dirty="0" err="1" smtClean="0"/>
              <a:t>sem</a:t>
            </a:r>
            <a:r>
              <a:rPr lang="en-US" dirty="0" smtClean="0"/>
              <a:t> urethra </a:t>
            </a:r>
            <a:r>
              <a:rPr lang="en-US" dirty="0" err="1" smtClean="0"/>
              <a:t>opnast</a:t>
            </a:r>
            <a:r>
              <a:rPr lang="en-US" dirty="0" smtClean="0"/>
              <a:t> of </a:t>
            </a:r>
            <a:r>
              <a:rPr lang="en-US" dirty="0" err="1" smtClean="0"/>
              <a:t>langt</a:t>
            </a:r>
            <a:r>
              <a:rPr lang="en-US" dirty="0" smtClean="0"/>
              <a:t> </a:t>
            </a:r>
            <a:r>
              <a:rPr lang="en-US" dirty="0" err="1" smtClean="0"/>
              <a:t>anteriort</a:t>
            </a:r>
            <a:r>
              <a:rPr lang="en-US" dirty="0" smtClean="0"/>
              <a:t> </a:t>
            </a:r>
            <a:r>
              <a:rPr lang="en-US" dirty="0" err="1" smtClean="0"/>
              <a:t>mjög</a:t>
            </a:r>
            <a:r>
              <a:rPr lang="en-US" dirty="0" smtClean="0"/>
              <a:t> </a:t>
            </a:r>
            <a:r>
              <a:rPr lang="en-US" dirty="0" err="1" smtClean="0"/>
              <a:t>sjaldgæft</a:t>
            </a:r>
            <a:r>
              <a:rPr lang="en-US" dirty="0" smtClean="0"/>
              <a:t> </a:t>
            </a:r>
            <a:r>
              <a:rPr lang="en-US" dirty="0" err="1" smtClean="0"/>
              <a:t>eitt</a:t>
            </a:r>
            <a:r>
              <a:rPr lang="en-US" dirty="0" smtClean="0"/>
              <a:t> </a:t>
            </a:r>
            <a:r>
              <a:rPr lang="en-US" dirty="0" err="1" smtClean="0"/>
              <a:t>sér</a:t>
            </a:r>
            <a:r>
              <a:rPr lang="en-US" dirty="0" smtClean="0"/>
              <a:t> </a:t>
            </a:r>
            <a:r>
              <a:rPr lang="en-US" dirty="0" err="1" smtClean="0"/>
              <a:t>og</a:t>
            </a:r>
            <a:r>
              <a:rPr lang="en-US" baseline="0" dirty="0" smtClean="0"/>
              <a:t> </a:t>
            </a:r>
            <a:r>
              <a:rPr lang="en-US" baseline="0" dirty="0" err="1" smtClean="0"/>
              <a:t>oftast</a:t>
            </a:r>
            <a:r>
              <a:rPr lang="en-US" baseline="0" dirty="0" smtClean="0"/>
              <a:t> </a:t>
            </a:r>
            <a:r>
              <a:rPr lang="en-US" baseline="0" dirty="0" err="1" smtClean="0"/>
              <a:t>saman</a:t>
            </a:r>
            <a:r>
              <a:rPr lang="en-US" baseline="0" dirty="0" smtClean="0"/>
              <a:t> </a:t>
            </a:r>
            <a:r>
              <a:rPr lang="en-US" baseline="0" dirty="0" err="1" smtClean="0"/>
              <a:t>með</a:t>
            </a:r>
            <a:r>
              <a:rPr lang="en-US" baseline="0" dirty="0" smtClean="0"/>
              <a:t> </a:t>
            </a:r>
            <a:r>
              <a:rPr lang="en-US" baseline="0" dirty="0" err="1" smtClean="0"/>
              <a:t>blöðru</a:t>
            </a:r>
            <a:r>
              <a:rPr lang="en-US" baseline="0" dirty="0" smtClean="0"/>
              <a:t> </a:t>
            </a:r>
            <a:r>
              <a:rPr lang="en-US" baseline="0" dirty="0" err="1" smtClean="0"/>
              <a:t>extrophyu</a:t>
            </a:r>
            <a:endParaRPr lang="en-US" dirty="0" smtClean="0"/>
          </a:p>
          <a:p>
            <a:r>
              <a:rPr lang="en-US" dirty="0" smtClean="0"/>
              <a:t>1/120.000 </a:t>
            </a:r>
            <a:r>
              <a:rPr lang="en-US" dirty="0" err="1" smtClean="0"/>
              <a:t>strákar</a:t>
            </a:r>
            <a:endParaRPr lang="en-US" dirty="0" smtClean="0"/>
          </a:p>
          <a:p>
            <a:r>
              <a:rPr lang="en-US" dirty="0" smtClean="0"/>
              <a:t>1/500.000 </a:t>
            </a:r>
            <a:r>
              <a:rPr lang="en-US" dirty="0" err="1" smtClean="0"/>
              <a:t>stelpur</a:t>
            </a:r>
            <a:endParaRPr lang="en-US" dirty="0" smtClean="0"/>
          </a:p>
          <a:p>
            <a:r>
              <a:rPr lang="en-US" dirty="0" err="1" smtClean="0"/>
              <a:t>Galli</a:t>
            </a:r>
            <a:r>
              <a:rPr lang="en-US" baseline="0" dirty="0" smtClean="0"/>
              <a:t> í pelvis </a:t>
            </a:r>
            <a:r>
              <a:rPr lang="en-US" baseline="0" dirty="0" err="1" smtClean="0"/>
              <a:t>og</a:t>
            </a:r>
            <a:r>
              <a:rPr lang="en-US" baseline="0" dirty="0" smtClean="0"/>
              <a:t> abdominal </a:t>
            </a:r>
            <a:r>
              <a:rPr lang="en-US" baseline="0" dirty="0" err="1" smtClean="0"/>
              <a:t>samruna</a:t>
            </a:r>
            <a:r>
              <a:rPr lang="en-US" baseline="0" dirty="0" smtClean="0"/>
              <a:t>, </a:t>
            </a:r>
            <a:r>
              <a:rPr lang="en-US" baseline="0" dirty="0" err="1" smtClean="0"/>
              <a:t>gerist</a:t>
            </a:r>
            <a:r>
              <a:rPr lang="en-US" baseline="0" dirty="0" smtClean="0"/>
              <a:t> í 1 </a:t>
            </a:r>
            <a:r>
              <a:rPr lang="en-US" baseline="0" dirty="0" err="1" smtClean="0"/>
              <a:t>mánuði</a:t>
            </a:r>
            <a:r>
              <a:rPr lang="en-US" baseline="0" dirty="0" smtClean="0"/>
              <a:t> </a:t>
            </a:r>
            <a:r>
              <a:rPr lang="en-US" baseline="0" dirty="0" err="1" smtClean="0"/>
              <a:t>fóstursþroska</a:t>
            </a:r>
            <a:endParaRPr lang="en-US" baseline="0" dirty="0" smtClean="0"/>
          </a:p>
          <a:p>
            <a:r>
              <a:rPr lang="en-US" baseline="0" dirty="0" smtClean="0"/>
              <a:t>Spectrum </a:t>
            </a:r>
            <a:r>
              <a:rPr lang="en-US" baseline="0" dirty="0" err="1" smtClean="0"/>
              <a:t>galla</a:t>
            </a:r>
            <a:r>
              <a:rPr lang="en-US" baseline="0" dirty="0" smtClean="0"/>
              <a:t> </a:t>
            </a:r>
            <a:r>
              <a:rPr lang="en-US" baseline="0" dirty="0" err="1" smtClean="0"/>
              <a:t>þ.e</a:t>
            </a:r>
            <a:r>
              <a:rPr lang="en-US" baseline="0" dirty="0" smtClean="0"/>
              <a:t>. </a:t>
            </a:r>
            <a:r>
              <a:rPr lang="en-US" baseline="0" dirty="0" err="1" smtClean="0"/>
              <a:t>extrophy-epispadias</a:t>
            </a:r>
            <a:r>
              <a:rPr lang="en-US" baseline="0" dirty="0" smtClean="0"/>
              <a:t> complex</a:t>
            </a:r>
          </a:p>
          <a:p>
            <a:r>
              <a:rPr lang="en-US" baseline="0" dirty="0" err="1" smtClean="0"/>
              <a:t>Galli</a:t>
            </a:r>
            <a:r>
              <a:rPr lang="en-US" baseline="0" dirty="0" smtClean="0"/>
              <a:t> í </a:t>
            </a:r>
            <a:r>
              <a:rPr lang="en-US" baseline="0" dirty="0" err="1" smtClean="0"/>
              <a:t>migratio</a:t>
            </a:r>
            <a:r>
              <a:rPr lang="en-US" baseline="0" dirty="0" smtClean="0"/>
              <a:t> genital tubercle </a:t>
            </a:r>
            <a:r>
              <a:rPr lang="en-US" baseline="0" dirty="0" err="1" smtClean="0"/>
              <a:t>primordii</a:t>
            </a:r>
            <a:r>
              <a:rPr lang="en-US" baseline="0" dirty="0" smtClean="0"/>
              <a:t>  </a:t>
            </a:r>
            <a:r>
              <a:rPr lang="en-US" baseline="0" dirty="0" err="1" smtClean="0"/>
              <a:t>að</a:t>
            </a:r>
            <a:r>
              <a:rPr lang="en-US" baseline="0" dirty="0" smtClean="0"/>
              <a:t> </a:t>
            </a:r>
            <a:r>
              <a:rPr lang="en-US" baseline="0" dirty="0" err="1" smtClean="0"/>
              <a:t>cloacal</a:t>
            </a:r>
            <a:r>
              <a:rPr lang="en-US" baseline="0" dirty="0" smtClean="0"/>
              <a:t> membrane, </a:t>
            </a:r>
            <a:r>
              <a:rPr lang="en-US" baseline="0" dirty="0" err="1" smtClean="0"/>
              <a:t>gerist</a:t>
            </a:r>
            <a:r>
              <a:rPr lang="en-US" baseline="0" dirty="0" smtClean="0"/>
              <a:t> í 5 </a:t>
            </a:r>
            <a:r>
              <a:rPr lang="en-US" baseline="0" dirty="0" err="1" smtClean="0"/>
              <a:t>viku</a:t>
            </a:r>
            <a:r>
              <a:rPr lang="en-US" baseline="0" dirty="0" smtClean="0"/>
              <a:t> </a:t>
            </a:r>
            <a:r>
              <a:rPr lang="en-US" baseline="0" dirty="0" err="1" smtClean="0"/>
              <a:t>af</a:t>
            </a:r>
            <a:r>
              <a:rPr lang="en-US" baseline="0" dirty="0" smtClean="0"/>
              <a:t> </a:t>
            </a:r>
            <a:r>
              <a:rPr lang="en-US" baseline="0" dirty="0" err="1" smtClean="0"/>
              <a:t>gestatio</a:t>
            </a:r>
            <a:endParaRPr lang="en-US" baseline="0" dirty="0" smtClean="0"/>
          </a:p>
          <a:p>
            <a:r>
              <a:rPr lang="is-IS" baseline="0" dirty="0" smtClean="0"/>
              <a:t>Ekki vitað hversvegna gerist</a:t>
            </a:r>
          </a:p>
          <a:p>
            <a:r>
              <a:rPr lang="is-IS" baseline="0" dirty="0" err="1" smtClean="0"/>
              <a:t>Epispadi</a:t>
            </a:r>
            <a:r>
              <a:rPr lang="is-IS" baseline="0" dirty="0" smtClean="0"/>
              <a:t> getur verið meðfylgjandi með </a:t>
            </a:r>
            <a:r>
              <a:rPr lang="is-IS" baseline="0" dirty="0" err="1" smtClean="0"/>
              <a:t>bladder</a:t>
            </a:r>
            <a:r>
              <a:rPr lang="is-IS" baseline="0" dirty="0" smtClean="0"/>
              <a:t> </a:t>
            </a:r>
            <a:r>
              <a:rPr lang="is-IS" baseline="0" dirty="0" err="1" smtClean="0"/>
              <a:t>exstrophy</a:t>
            </a:r>
            <a:r>
              <a:rPr lang="is-IS" baseline="0" dirty="0" smtClean="0"/>
              <a:t> jafnvel með öðrum göllum </a:t>
            </a:r>
            <a:r>
              <a:rPr lang="is-IS" baseline="0" dirty="0" err="1" smtClean="0"/>
              <a:t>t.d</a:t>
            </a:r>
            <a:r>
              <a:rPr lang="is-IS" baseline="0" dirty="0" smtClean="0"/>
              <a:t> </a:t>
            </a:r>
            <a:r>
              <a:rPr lang="is-IS" baseline="0" dirty="0" err="1" smtClean="0"/>
              <a:t>cloaca</a:t>
            </a:r>
            <a:r>
              <a:rPr lang="is-IS" baseline="0" dirty="0" smtClean="0"/>
              <a:t> </a:t>
            </a:r>
            <a:r>
              <a:rPr lang="is-IS" baseline="0" dirty="0" err="1" smtClean="0"/>
              <a:t>exstrophy</a:t>
            </a:r>
            <a:endParaRPr lang="is-IS" baseline="0" dirty="0" smtClean="0"/>
          </a:p>
          <a:p>
            <a:r>
              <a:rPr lang="is-IS" baseline="0" dirty="0" smtClean="0"/>
              <a:t>Flest tilfelli innihalda lítinn breiðan klofinn </a:t>
            </a:r>
            <a:r>
              <a:rPr lang="is-IS" baseline="0" dirty="0" err="1" smtClean="0"/>
              <a:t>penis</a:t>
            </a:r>
            <a:r>
              <a:rPr lang="is-IS" baseline="0" dirty="0" smtClean="0"/>
              <a:t> með óeðlilegum boga</a:t>
            </a:r>
          </a:p>
          <a:p>
            <a:r>
              <a:rPr lang="is-IS" baseline="0" dirty="0" smtClean="0"/>
              <a:t>Stelpur hafa óeðlilegan </a:t>
            </a:r>
            <a:r>
              <a:rPr lang="is-IS" baseline="0" dirty="0" err="1" smtClean="0"/>
              <a:t>klitoris</a:t>
            </a:r>
            <a:r>
              <a:rPr lang="is-IS" baseline="0" dirty="0" smtClean="0"/>
              <a:t> og </a:t>
            </a:r>
            <a:r>
              <a:rPr lang="is-IS" baseline="0" dirty="0" err="1" smtClean="0"/>
              <a:t>labia</a:t>
            </a:r>
            <a:r>
              <a:rPr lang="is-IS" baseline="0" dirty="0" smtClean="0"/>
              <a:t> og þvagrás opnast vanalega milli clitoris og </a:t>
            </a:r>
            <a:r>
              <a:rPr lang="is-IS" baseline="0" dirty="0" err="1" smtClean="0"/>
              <a:t>labia</a:t>
            </a:r>
            <a:r>
              <a:rPr lang="is-IS" baseline="0" dirty="0" smtClean="0"/>
              <a:t> stundum ofar</a:t>
            </a:r>
          </a:p>
          <a:p>
            <a:r>
              <a:rPr lang="is-IS" baseline="0" dirty="0" smtClean="0"/>
              <a:t>Í dag notuð : </a:t>
            </a:r>
            <a:r>
              <a:rPr lang="is-IS" baseline="0" dirty="0" err="1" smtClean="0"/>
              <a:t>modified</a:t>
            </a:r>
            <a:r>
              <a:rPr lang="is-IS" baseline="0" dirty="0" smtClean="0"/>
              <a:t> </a:t>
            </a:r>
            <a:r>
              <a:rPr lang="is-IS" baseline="0" dirty="0" err="1" smtClean="0"/>
              <a:t>Cantwell-Ransley</a:t>
            </a:r>
            <a:r>
              <a:rPr lang="is-IS" baseline="0" dirty="0" smtClean="0"/>
              <a:t> eða </a:t>
            </a:r>
            <a:r>
              <a:rPr lang="is-IS" baseline="0" dirty="0" err="1" smtClean="0"/>
              <a:t>complete</a:t>
            </a:r>
            <a:r>
              <a:rPr lang="is-IS" baseline="0" dirty="0" smtClean="0"/>
              <a:t> </a:t>
            </a:r>
            <a:r>
              <a:rPr lang="is-IS" baseline="0" dirty="0" err="1" smtClean="0"/>
              <a:t>penile</a:t>
            </a:r>
            <a:r>
              <a:rPr lang="is-IS" baseline="0" dirty="0" smtClean="0"/>
              <a:t> </a:t>
            </a:r>
            <a:r>
              <a:rPr lang="is-IS" baseline="0" dirty="0" err="1" smtClean="0"/>
              <a:t>disassembly</a:t>
            </a:r>
            <a:r>
              <a:rPr lang="is-IS" baseline="0" dirty="0" smtClean="0"/>
              <a:t> tækni</a:t>
            </a:r>
            <a:endParaRPr lang="en-US" dirty="0"/>
          </a:p>
        </p:txBody>
      </p:sp>
      <p:sp>
        <p:nvSpPr>
          <p:cNvPr id="4" name="Slide Number Placeholder 3"/>
          <p:cNvSpPr>
            <a:spLocks noGrp="1"/>
          </p:cNvSpPr>
          <p:nvPr>
            <p:ph type="sldNum" sz="quarter" idx="10"/>
          </p:nvPr>
        </p:nvSpPr>
        <p:spPr/>
        <p:txBody>
          <a:bodyPr/>
          <a:lstStyle/>
          <a:p>
            <a:fld id="{626E514F-9E52-40CA-9E8B-9FE5D647E2B0}" type="slidenum">
              <a:rPr lang="en-US" smtClean="0"/>
              <a:pPr/>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birth, almost all male infants do not have a retractable foreskin because of the normal circumferential adhesions between the foreskin and the </a:t>
            </a:r>
            <a:r>
              <a:rPr lang="en-US" dirty="0" err="1" smtClean="0"/>
              <a:t>glans</a:t>
            </a:r>
            <a:r>
              <a:rPr lang="en-US" dirty="0" smtClean="0"/>
              <a:t> penis. After birth, penile growth and physiologic erection aid in the desquamation process that loosens the adhesions and leads to progressive foreskin retraction.</a:t>
            </a:r>
          </a:p>
          <a:p>
            <a:r>
              <a:rPr lang="en-US" dirty="0" smtClean="0"/>
              <a:t>•Physiologic </a:t>
            </a:r>
            <a:r>
              <a:rPr lang="en-US" dirty="0" err="1" smtClean="0"/>
              <a:t>phimosis</a:t>
            </a:r>
            <a:r>
              <a:rPr lang="en-US" dirty="0" smtClean="0"/>
              <a:t> due to the normal congenital adhesions between the foreskin and </a:t>
            </a:r>
            <a:r>
              <a:rPr lang="en-US" dirty="0" err="1" smtClean="0"/>
              <a:t>glans</a:t>
            </a:r>
            <a:r>
              <a:rPr lang="en-US" dirty="0" smtClean="0"/>
              <a:t> seen in almost all normal male newborn infants. This condition normally resolves throughout childhood with an incidence of approximately 1 percent in seventh grade boys.</a:t>
            </a:r>
          </a:p>
          <a:p>
            <a:endParaRPr lang="en-US" dirty="0" smtClean="0"/>
          </a:p>
          <a:p>
            <a:r>
              <a:rPr lang="en-US" dirty="0" smtClean="0"/>
              <a:t>•Pathologic due to scarring of the foreskin leading to a true </a:t>
            </a:r>
            <a:r>
              <a:rPr lang="en-US" dirty="0" err="1" smtClean="0"/>
              <a:t>nonretractable</a:t>
            </a:r>
            <a:r>
              <a:rPr lang="en-US" dirty="0" smtClean="0"/>
              <a:t> foreskin.</a:t>
            </a:r>
          </a:p>
          <a:p>
            <a:endParaRPr lang="en-US" dirty="0" smtClean="0"/>
          </a:p>
          <a:p>
            <a:r>
              <a:rPr lang="en-US" sz="1200" b="0" i="0" kern="1200" dirty="0" smtClean="0">
                <a:solidFill>
                  <a:schemeClr val="tx1"/>
                </a:solidFill>
                <a:latin typeface="+mn-lt"/>
                <a:ea typeface="+mn-ea"/>
                <a:cs typeface="+mn-cs"/>
              </a:rPr>
              <a:t>Glands present on prepuce and </a:t>
            </a:r>
            <a:r>
              <a:rPr lang="en-US" sz="1200" b="0" i="0" kern="1200" dirty="0" err="1" smtClean="0">
                <a:solidFill>
                  <a:schemeClr val="tx1"/>
                </a:solidFill>
                <a:latin typeface="+mn-lt"/>
                <a:ea typeface="+mn-ea"/>
                <a:cs typeface="+mn-cs"/>
              </a:rPr>
              <a:t>glans</a:t>
            </a:r>
            <a:r>
              <a:rPr lang="en-US" sz="1200" b="0" i="0" kern="1200" dirty="0" smtClean="0">
                <a:solidFill>
                  <a:schemeClr val="tx1"/>
                </a:solidFill>
                <a:latin typeface="+mn-lt"/>
                <a:ea typeface="+mn-ea"/>
                <a:cs typeface="+mn-cs"/>
              </a:rPr>
              <a:t> produce secretions, which aid in lubrication and </a:t>
            </a:r>
            <a:r>
              <a:rPr lang="en-US" sz="1200" b="0" i="0" kern="1200" dirty="0" err="1" smtClean="0">
                <a:solidFill>
                  <a:schemeClr val="tx1"/>
                </a:solidFill>
                <a:latin typeface="+mn-lt"/>
                <a:ea typeface="+mn-ea"/>
                <a:cs typeface="+mn-cs"/>
              </a:rPr>
              <a:t>defence</a:t>
            </a:r>
            <a:r>
              <a:rPr lang="en-US" sz="1200" b="0" i="0" kern="1200" dirty="0" smtClean="0">
                <a:solidFill>
                  <a:schemeClr val="tx1"/>
                </a:solidFill>
                <a:latin typeface="+mn-lt"/>
                <a:ea typeface="+mn-ea"/>
                <a:cs typeface="+mn-cs"/>
              </a:rPr>
              <a:t> against infection. </a:t>
            </a:r>
            <a:r>
              <a:rPr lang="en-US" sz="1200" b="0" i="0" kern="1200" dirty="0" err="1" smtClean="0">
                <a:solidFill>
                  <a:schemeClr val="tx1"/>
                </a:solidFill>
                <a:latin typeface="+mn-lt"/>
                <a:ea typeface="+mn-ea"/>
                <a:cs typeface="+mn-cs"/>
              </a:rPr>
              <a:t>Lysozyme</a:t>
            </a:r>
            <a:r>
              <a:rPr lang="en-US" sz="1200" b="0" i="0" kern="1200" dirty="0" smtClean="0">
                <a:solidFill>
                  <a:schemeClr val="tx1"/>
                </a:solidFill>
                <a:latin typeface="+mn-lt"/>
                <a:ea typeface="+mn-ea"/>
                <a:cs typeface="+mn-cs"/>
              </a:rPr>
              <a:t> in these secretions acts against harmful microorganisms. </a:t>
            </a:r>
            <a:r>
              <a:rPr lang="en-US" sz="1200" b="0" i="0" kern="1200" dirty="0" err="1" smtClean="0">
                <a:solidFill>
                  <a:schemeClr val="tx1"/>
                </a:solidFill>
                <a:latin typeface="+mn-lt"/>
                <a:ea typeface="+mn-ea"/>
                <a:cs typeface="+mn-cs"/>
              </a:rPr>
              <a:t>Cathepsin</a:t>
            </a:r>
            <a:r>
              <a:rPr lang="en-US" sz="1200" b="0" i="0" kern="1200" dirty="0" smtClean="0">
                <a:solidFill>
                  <a:schemeClr val="tx1"/>
                </a:solidFill>
                <a:latin typeface="+mn-lt"/>
                <a:ea typeface="+mn-ea"/>
                <a:cs typeface="+mn-cs"/>
              </a:rPr>
              <a:t> B, </a:t>
            </a:r>
            <a:r>
              <a:rPr lang="en-US" sz="1200" b="0" i="0" kern="1200" dirty="0" err="1" smtClean="0">
                <a:solidFill>
                  <a:schemeClr val="tx1"/>
                </a:solidFill>
                <a:latin typeface="+mn-lt"/>
                <a:ea typeface="+mn-ea"/>
                <a:cs typeface="+mn-cs"/>
              </a:rPr>
              <a:t>chymotrypsin</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neutrophil</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elastase</a:t>
            </a:r>
            <a:r>
              <a:rPr lang="en-US" sz="1200" b="0" i="0" kern="1200" dirty="0" smtClean="0">
                <a:solidFill>
                  <a:schemeClr val="tx1"/>
                </a:solidFill>
                <a:latin typeface="+mn-lt"/>
                <a:ea typeface="+mn-ea"/>
                <a:cs typeface="+mn-cs"/>
              </a:rPr>
              <a:t>, cytokine, and pheromones such as </a:t>
            </a:r>
            <a:r>
              <a:rPr lang="en-US" sz="1200" b="0" i="0" kern="1200" dirty="0" err="1" smtClean="0">
                <a:solidFill>
                  <a:schemeClr val="tx1"/>
                </a:solidFill>
                <a:latin typeface="+mn-lt"/>
                <a:ea typeface="+mn-ea"/>
                <a:cs typeface="+mn-cs"/>
              </a:rPr>
              <a:t>androsterone</a:t>
            </a:r>
            <a:r>
              <a:rPr lang="en-US" sz="1200" b="0" i="0" kern="1200" dirty="0" smtClean="0">
                <a:solidFill>
                  <a:schemeClr val="tx1"/>
                </a:solidFill>
                <a:latin typeface="+mn-lt"/>
                <a:ea typeface="+mn-ea"/>
                <a:cs typeface="+mn-cs"/>
              </a:rPr>
              <a:t> are also produced. </a:t>
            </a:r>
          </a:p>
          <a:p>
            <a:endParaRPr lang="en-US" sz="1200" b="0" i="0" kern="1200" dirty="0" smtClean="0">
              <a:solidFill>
                <a:schemeClr val="tx1"/>
              </a:solidFill>
              <a:latin typeface="+mn-lt"/>
              <a:ea typeface="+mn-ea"/>
              <a:cs typeface="+mn-cs"/>
            </a:endParaRPr>
          </a:p>
          <a:p>
            <a:r>
              <a:rPr lang="en-US" dirty="0" smtClean="0"/>
              <a:t>Physiologic </a:t>
            </a:r>
            <a:r>
              <a:rPr lang="en-US" dirty="0" err="1" smtClean="0"/>
              <a:t>phimosis</a:t>
            </a:r>
            <a:r>
              <a:rPr lang="en-US" dirty="0" smtClean="0"/>
              <a:t> — As discussed previously, physiologic </a:t>
            </a:r>
            <a:r>
              <a:rPr lang="en-US" dirty="0" err="1" smtClean="0"/>
              <a:t>phimosis</a:t>
            </a:r>
            <a:r>
              <a:rPr lang="en-US" dirty="0" smtClean="0"/>
              <a:t> is present in almost all newborn males. Although the spontaneous resolution of physiologic </a:t>
            </a:r>
            <a:r>
              <a:rPr lang="en-US" dirty="0" err="1" smtClean="0"/>
              <a:t>phimosis</a:t>
            </a:r>
            <a:r>
              <a:rPr lang="en-US" dirty="0" smtClean="0"/>
              <a:t> is high, the rate is variable so it is not possible to set an age by which the foreskin should be normally retractile [2,3,13]. School-age boys without a fully </a:t>
            </a:r>
            <a:r>
              <a:rPr lang="en-US" dirty="0" err="1" smtClean="0"/>
              <a:t>retractible</a:t>
            </a:r>
            <a:r>
              <a:rPr lang="en-US" dirty="0" smtClean="0"/>
              <a:t> foreskin and their parents should be counseled that there is normally a wide range of </a:t>
            </a:r>
            <a:r>
              <a:rPr lang="en-US" dirty="0" err="1" smtClean="0"/>
              <a:t>retractibility</a:t>
            </a:r>
            <a:r>
              <a:rPr lang="en-US" dirty="0" smtClean="0"/>
              <a:t> rate, and over time, there is a very high likelihood physiologic </a:t>
            </a:r>
            <a:r>
              <a:rPr lang="en-US" dirty="0" err="1" smtClean="0"/>
              <a:t>phimosis</a:t>
            </a:r>
            <a:r>
              <a:rPr lang="en-US" dirty="0" smtClean="0"/>
              <a:t> will spontaneously resolve. The clinician should also reinforce proper </a:t>
            </a:r>
            <a:r>
              <a:rPr lang="en-US" dirty="0" err="1" smtClean="0"/>
              <a:t>preputial</a:t>
            </a:r>
            <a:r>
              <a:rPr lang="en-US" dirty="0" smtClean="0"/>
              <a:t> hygiene; patients and/or parents can be taught to perform gentle stretch exercises [10]. A four- to eight-week course of topical corticosteroids (</a:t>
            </a:r>
            <a:r>
              <a:rPr lang="en-US" dirty="0" err="1" smtClean="0"/>
              <a:t>eg</a:t>
            </a:r>
            <a:r>
              <a:rPr lang="en-US" dirty="0" smtClean="0"/>
              <a:t>, 0.05% </a:t>
            </a:r>
            <a:r>
              <a:rPr lang="en-US" dirty="0" err="1" smtClean="0"/>
              <a:t>betamethasone</a:t>
            </a:r>
            <a:r>
              <a:rPr lang="en-US" dirty="0" smtClean="0"/>
              <a:t> cream) applied directly to the </a:t>
            </a:r>
            <a:r>
              <a:rPr lang="en-US" dirty="0" err="1" smtClean="0"/>
              <a:t>preputial</a:t>
            </a:r>
            <a:r>
              <a:rPr lang="en-US" dirty="0" smtClean="0"/>
              <a:t> outlet twice daily speeds up the natural process of obtaining foreskin </a:t>
            </a:r>
            <a:r>
              <a:rPr lang="en-US" dirty="0" err="1" smtClean="0"/>
              <a:t>retractility</a:t>
            </a:r>
            <a:r>
              <a:rPr lang="en-US" dirty="0" smtClean="0"/>
              <a:t> [5,9-11,14]. (See 'Recurrent urinary infection' below.) </a:t>
            </a:r>
            <a:endParaRPr lang="en-US" dirty="0"/>
          </a:p>
        </p:txBody>
      </p:sp>
      <p:sp>
        <p:nvSpPr>
          <p:cNvPr id="4" name="Slide Number Placeholder 3"/>
          <p:cNvSpPr>
            <a:spLocks noGrp="1"/>
          </p:cNvSpPr>
          <p:nvPr>
            <p:ph type="sldNum" sz="quarter" idx="10"/>
          </p:nvPr>
        </p:nvSpPr>
        <p:spPr/>
        <p:txBody>
          <a:bodyPr/>
          <a:lstStyle/>
          <a:p>
            <a:fld id="{626E514F-9E52-40CA-9E8B-9FE5D647E2B0}" type="slidenum">
              <a:rPr lang="en-US" smtClean="0"/>
              <a:pPr/>
              <a:t>15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Streptococcal </a:t>
            </a:r>
            <a:r>
              <a:rPr lang="en-US" sz="1200" b="0" i="0" kern="1200" dirty="0" err="1" smtClean="0">
                <a:solidFill>
                  <a:schemeClr val="tx1"/>
                </a:solidFill>
                <a:latin typeface="+mn-lt"/>
                <a:ea typeface="+mn-ea"/>
                <a:cs typeface="+mn-cs"/>
              </a:rPr>
              <a:t>balanoposthitis</a:t>
            </a:r>
            <a:r>
              <a:rPr lang="en-US" sz="1200" b="0" i="0" kern="1200" dirty="0" smtClean="0">
                <a:solidFill>
                  <a:schemeClr val="tx1"/>
                </a:solidFill>
                <a:latin typeface="+mn-lt"/>
                <a:ea typeface="+mn-ea"/>
                <a:cs typeface="+mn-cs"/>
              </a:rPr>
              <a:t> is characterized by a fiery red surface and a moist, glistening </a:t>
            </a:r>
            <a:r>
              <a:rPr lang="en-US" sz="1200" b="0" i="0" kern="1200" dirty="0" err="1" smtClean="0">
                <a:solidFill>
                  <a:schemeClr val="tx1"/>
                </a:solidFill>
                <a:latin typeface="+mn-lt"/>
                <a:ea typeface="+mn-ea"/>
                <a:cs typeface="+mn-cs"/>
              </a:rPr>
              <a:t>transudate</a:t>
            </a:r>
            <a:r>
              <a:rPr lang="en-US" sz="1200" b="0" i="0" kern="1200" dirty="0" smtClean="0">
                <a:solidFill>
                  <a:schemeClr val="tx1"/>
                </a:solidFill>
                <a:latin typeface="+mn-lt"/>
                <a:ea typeface="+mn-ea"/>
                <a:cs typeface="+mn-cs"/>
              </a:rPr>
              <a:t> or </a:t>
            </a:r>
            <a:r>
              <a:rPr lang="en-US" sz="1200" b="0" i="0" kern="1200" dirty="0" err="1" smtClean="0">
                <a:solidFill>
                  <a:schemeClr val="tx1"/>
                </a:solidFill>
                <a:latin typeface="+mn-lt"/>
                <a:ea typeface="+mn-ea"/>
                <a:cs typeface="+mn-cs"/>
              </a:rPr>
              <a:t>exudate</a:t>
            </a:r>
            <a:r>
              <a:rPr lang="en-US" sz="1200" b="0" i="0" kern="1200" dirty="0" smtClean="0">
                <a:solidFill>
                  <a:schemeClr val="tx1"/>
                </a:solidFill>
                <a:latin typeface="+mn-lt"/>
                <a:ea typeface="+mn-ea"/>
                <a:cs typeface="+mn-cs"/>
              </a:rPr>
              <a:t> under the prepuce in conjunction with an existing or recent Group A Streptococcal infection at another site, such as the pharynx (</a:t>
            </a:r>
            <a:r>
              <a:rPr lang="en-US" sz="1200" b="0" i="0" u="sng" kern="1200" dirty="0" smtClean="0">
                <a:solidFill>
                  <a:schemeClr val="tx1"/>
                </a:solidFill>
                <a:latin typeface="+mn-lt"/>
                <a:ea typeface="+mn-ea"/>
                <a:cs typeface="+mn-cs"/>
                <a:hlinkClick r:id="rId3"/>
              </a:rPr>
              <a:t>picture 2</a:t>
            </a:r>
            <a:r>
              <a:rPr lang="en-US" sz="1200" b="0" i="0" kern="1200" dirty="0" smtClean="0">
                <a:solidFill>
                  <a:schemeClr val="tx1"/>
                </a:solidFill>
                <a:latin typeface="+mn-lt"/>
                <a:ea typeface="+mn-ea"/>
                <a:cs typeface="+mn-cs"/>
              </a:rPr>
              <a:t>). Streptococcal </a:t>
            </a:r>
            <a:r>
              <a:rPr lang="en-US" sz="1200" b="0" i="0" kern="1200" dirty="0" err="1" smtClean="0">
                <a:solidFill>
                  <a:schemeClr val="tx1"/>
                </a:solidFill>
                <a:latin typeface="+mn-lt"/>
                <a:ea typeface="+mn-ea"/>
                <a:cs typeface="+mn-cs"/>
              </a:rPr>
              <a:t>balanoposthitis</a:t>
            </a:r>
            <a:r>
              <a:rPr lang="en-US" sz="1200" b="0" i="0" kern="1200" dirty="0" smtClean="0">
                <a:solidFill>
                  <a:schemeClr val="tx1"/>
                </a:solidFill>
                <a:latin typeface="+mn-lt"/>
                <a:ea typeface="+mn-ea"/>
                <a:cs typeface="+mn-cs"/>
              </a:rPr>
              <a:t> may also rarely accompany </a:t>
            </a:r>
            <a:r>
              <a:rPr lang="en-US" sz="1200" b="0" i="0" kern="1200" dirty="0" err="1" smtClean="0">
                <a:solidFill>
                  <a:schemeClr val="tx1"/>
                </a:solidFill>
                <a:latin typeface="+mn-lt"/>
                <a:ea typeface="+mn-ea"/>
                <a:cs typeface="+mn-cs"/>
              </a:rPr>
              <a:t>perianal</a:t>
            </a:r>
            <a:r>
              <a:rPr lang="en-US" sz="1200" b="0" i="0" kern="1200" dirty="0" smtClean="0">
                <a:solidFill>
                  <a:schemeClr val="tx1"/>
                </a:solidFill>
                <a:latin typeface="+mn-lt"/>
                <a:ea typeface="+mn-ea"/>
                <a:cs typeface="+mn-cs"/>
              </a:rPr>
              <a:t> streptococcal disease and </a:t>
            </a:r>
            <a:r>
              <a:rPr lang="en-US" sz="1200" b="0" i="0" kern="1200" dirty="0" err="1" smtClean="0">
                <a:solidFill>
                  <a:schemeClr val="tx1"/>
                </a:solidFill>
                <a:latin typeface="+mn-lt"/>
                <a:ea typeface="+mn-ea"/>
                <a:cs typeface="+mn-cs"/>
              </a:rPr>
              <a:t>guttate</a:t>
            </a:r>
            <a:r>
              <a:rPr lang="en-US" sz="1200" b="0" i="0" kern="1200" dirty="0" smtClean="0">
                <a:solidFill>
                  <a:schemeClr val="tx1"/>
                </a:solidFill>
                <a:latin typeface="+mn-lt"/>
                <a:ea typeface="+mn-ea"/>
                <a:cs typeface="+mn-cs"/>
              </a:rPr>
              <a:t> psoriasis [</a:t>
            </a:r>
            <a:r>
              <a:rPr lang="en-US" sz="1200" b="0" i="0" u="sng" kern="1200" dirty="0" smtClean="0">
                <a:solidFill>
                  <a:schemeClr val="tx1"/>
                </a:solidFill>
                <a:latin typeface="+mn-lt"/>
                <a:ea typeface="+mn-ea"/>
                <a:cs typeface="+mn-cs"/>
                <a:hlinkClick r:id="rId4"/>
              </a:rPr>
              <a:t>1,11-13</a:t>
            </a:r>
            <a:r>
              <a:rPr lang="en-US" sz="1200" b="0" i="0" kern="1200" dirty="0" smtClean="0">
                <a:solidFill>
                  <a:schemeClr val="tx1"/>
                </a:solidFill>
                <a:latin typeface="+mn-lt"/>
                <a:ea typeface="+mn-ea"/>
                <a:cs typeface="+mn-cs"/>
              </a:rPr>
              <a:t>]. (See </a:t>
            </a:r>
            <a:r>
              <a:rPr lang="en-US" sz="1200" b="0" i="0" u="sng" kern="1200" dirty="0" smtClean="0">
                <a:solidFill>
                  <a:schemeClr val="tx1"/>
                </a:solidFill>
                <a:latin typeface="+mn-lt"/>
                <a:ea typeface="+mn-ea"/>
                <a:cs typeface="+mn-cs"/>
                <a:hlinkClick r:id="rId5"/>
              </a:rPr>
              <a:t>'History'</a:t>
            </a:r>
            <a:r>
              <a:rPr lang="en-US" sz="1200" b="0" i="0" kern="1200" dirty="0" smtClean="0">
                <a:solidFill>
                  <a:schemeClr val="tx1"/>
                </a:solidFill>
                <a:latin typeface="+mn-lt"/>
                <a:ea typeface="+mn-ea"/>
                <a:cs typeface="+mn-cs"/>
              </a:rPr>
              <a:t> above and </a:t>
            </a:r>
            <a:r>
              <a:rPr lang="en-US" sz="1200" b="0" i="0" u="sng" kern="1200" dirty="0" smtClean="0">
                <a:solidFill>
                  <a:schemeClr val="tx1"/>
                </a:solidFill>
                <a:latin typeface="+mn-lt"/>
                <a:ea typeface="+mn-ea"/>
                <a:cs typeface="+mn-cs"/>
                <a:hlinkClick r:id="rId6"/>
              </a:rPr>
              <a:t>"Epidemiology, clinical manifestations, and diagnosis of psoriasis", section on '</a:t>
            </a:r>
            <a:r>
              <a:rPr lang="en-US" sz="1200" b="0" i="0" u="sng" kern="1200" dirty="0" err="1" smtClean="0">
                <a:solidFill>
                  <a:schemeClr val="tx1"/>
                </a:solidFill>
                <a:latin typeface="+mn-lt"/>
                <a:ea typeface="+mn-ea"/>
                <a:cs typeface="+mn-cs"/>
                <a:hlinkClick r:id="rId6"/>
              </a:rPr>
              <a:t>Guttate</a:t>
            </a:r>
            <a:r>
              <a:rPr lang="en-US" sz="1200" b="0" i="0" u="sng" kern="1200" dirty="0" smtClean="0">
                <a:solidFill>
                  <a:schemeClr val="tx1"/>
                </a:solidFill>
                <a:latin typeface="+mn-lt"/>
                <a:ea typeface="+mn-ea"/>
                <a:cs typeface="+mn-cs"/>
                <a:hlinkClick r:id="rId6"/>
              </a:rPr>
              <a:t> psoriasis'</a:t>
            </a:r>
            <a:r>
              <a:rPr lang="en-US" sz="1200" b="0" i="0" kern="1200" dirty="0" smtClean="0">
                <a:solidFill>
                  <a:schemeClr val="tx1"/>
                </a:solidFill>
                <a:latin typeface="+mn-lt"/>
                <a:ea typeface="+mn-ea"/>
                <a:cs typeface="+mn-cs"/>
              </a:rPr>
              <a:t> and </a:t>
            </a:r>
            <a:r>
              <a:rPr lang="en-US" sz="1200" b="0" i="0" u="sng" kern="1200" dirty="0" smtClean="0">
                <a:solidFill>
                  <a:schemeClr val="tx1"/>
                </a:solidFill>
                <a:latin typeface="+mn-lt"/>
                <a:ea typeface="+mn-ea"/>
                <a:cs typeface="+mn-cs"/>
                <a:hlinkClick r:id="rId7"/>
              </a:rPr>
              <a:t>"Group A streptococcal </a:t>
            </a:r>
            <a:r>
              <a:rPr lang="en-US" sz="1200" b="0" i="0" u="sng" kern="1200" dirty="0" err="1" smtClean="0">
                <a:solidFill>
                  <a:schemeClr val="tx1"/>
                </a:solidFill>
                <a:latin typeface="+mn-lt"/>
                <a:ea typeface="+mn-ea"/>
                <a:cs typeface="+mn-cs"/>
                <a:hlinkClick r:id="rId7"/>
              </a:rPr>
              <a:t>tonsillopharyngitis</a:t>
            </a:r>
            <a:r>
              <a:rPr lang="en-US" sz="1200" b="0" i="0" u="sng" kern="1200" dirty="0" smtClean="0">
                <a:solidFill>
                  <a:schemeClr val="tx1"/>
                </a:solidFill>
                <a:latin typeface="+mn-lt"/>
                <a:ea typeface="+mn-ea"/>
                <a:cs typeface="+mn-cs"/>
                <a:hlinkClick r:id="rId7"/>
              </a:rPr>
              <a:t> in children and adolescents: Clinical features and diagnosis", section on 'Clinical features'</a:t>
            </a:r>
            <a:r>
              <a:rPr lang="en-US" sz="1200" b="0" i="0" kern="1200" dirty="0" smtClean="0">
                <a:solidFill>
                  <a:schemeClr val="tx1"/>
                </a:solidFill>
                <a:latin typeface="+mn-lt"/>
                <a:ea typeface="+mn-ea"/>
                <a:cs typeface="+mn-cs"/>
              </a:rPr>
              <a:t>.)</a:t>
            </a:r>
          </a:p>
          <a:p>
            <a:r>
              <a:rPr lang="en-US" sz="1200" b="0" i="0" kern="1200" dirty="0" smtClean="0">
                <a:solidFill>
                  <a:schemeClr val="tx1"/>
                </a:solidFill>
                <a:latin typeface="+mn-lt"/>
                <a:ea typeface="+mn-ea"/>
                <a:cs typeface="+mn-cs"/>
              </a:rPr>
              <a:t>●</a:t>
            </a:r>
            <a:r>
              <a:rPr lang="en-US" sz="1200" b="0" i="0" kern="1200" dirty="0" err="1" smtClean="0">
                <a:solidFill>
                  <a:schemeClr val="tx1"/>
                </a:solidFill>
                <a:latin typeface="+mn-lt"/>
                <a:ea typeface="+mn-ea"/>
                <a:cs typeface="+mn-cs"/>
              </a:rPr>
              <a:t>Candidal</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balanoposthitis</a:t>
            </a:r>
            <a:r>
              <a:rPr lang="en-US" sz="1200" b="0" i="0" kern="1200" dirty="0" smtClean="0">
                <a:solidFill>
                  <a:schemeClr val="tx1"/>
                </a:solidFill>
                <a:latin typeface="+mn-lt"/>
                <a:ea typeface="+mn-ea"/>
                <a:cs typeface="+mn-cs"/>
              </a:rPr>
              <a:t> is associated with generalized </a:t>
            </a:r>
            <a:r>
              <a:rPr lang="en-US" sz="1200" b="0" i="0" kern="1200" dirty="0" err="1" smtClean="0">
                <a:solidFill>
                  <a:schemeClr val="tx1"/>
                </a:solidFill>
                <a:latin typeface="+mn-lt"/>
                <a:ea typeface="+mn-ea"/>
                <a:cs typeface="+mn-cs"/>
              </a:rPr>
              <a:t>erythema</a:t>
            </a:r>
            <a:r>
              <a:rPr lang="en-US" sz="1200" b="0" i="0" kern="1200" dirty="0" smtClean="0">
                <a:solidFill>
                  <a:schemeClr val="tx1"/>
                </a:solidFill>
                <a:latin typeface="+mn-lt"/>
                <a:ea typeface="+mn-ea"/>
                <a:cs typeface="+mn-cs"/>
              </a:rPr>
              <a:t>, fissuring, eroded papules, and a whitish discharge. General skin examination may reveal satellite lesions and other characteristics of </a:t>
            </a:r>
            <a:r>
              <a:rPr lang="en-US" sz="1200" b="0" i="0" kern="1200" dirty="0" err="1" smtClean="0">
                <a:solidFill>
                  <a:schemeClr val="tx1"/>
                </a:solidFill>
                <a:latin typeface="+mn-lt"/>
                <a:ea typeface="+mn-ea"/>
                <a:cs typeface="+mn-cs"/>
              </a:rPr>
              <a:t>Candidal</a:t>
            </a:r>
            <a:r>
              <a:rPr lang="en-US" sz="1200" b="0" i="0" kern="1200" dirty="0" smtClean="0">
                <a:solidFill>
                  <a:schemeClr val="tx1"/>
                </a:solidFill>
                <a:latin typeface="+mn-lt"/>
                <a:ea typeface="+mn-ea"/>
                <a:cs typeface="+mn-cs"/>
              </a:rPr>
              <a:t> infection. Occasionally there may be vesicular lesions [</a:t>
            </a:r>
            <a:r>
              <a:rPr lang="en-US" sz="1200" b="0" i="0" u="sng" kern="1200" dirty="0" smtClean="0">
                <a:solidFill>
                  <a:schemeClr val="tx1"/>
                </a:solidFill>
                <a:latin typeface="+mn-lt"/>
                <a:ea typeface="+mn-ea"/>
                <a:cs typeface="+mn-cs"/>
                <a:hlinkClick r:id="rId8"/>
              </a:rPr>
              <a:t>14-16</a:t>
            </a:r>
            <a:r>
              <a:rPr lang="en-US" sz="1200" b="0" i="0" kern="1200" dirty="0" smtClean="0">
                <a:solidFill>
                  <a:schemeClr val="tx1"/>
                </a:solidFill>
                <a:latin typeface="+mn-lt"/>
                <a:ea typeface="+mn-ea"/>
                <a:cs typeface="+mn-cs"/>
              </a:rPr>
              <a:t>]. (See </a:t>
            </a:r>
            <a:r>
              <a:rPr lang="en-US" sz="1200" b="0" i="0" u="sng" kern="1200" dirty="0" smtClean="0">
                <a:solidFill>
                  <a:schemeClr val="tx1"/>
                </a:solidFill>
                <a:latin typeface="+mn-lt"/>
                <a:ea typeface="+mn-ea"/>
                <a:cs typeface="+mn-cs"/>
                <a:hlinkClick r:id="rId9"/>
              </a:rPr>
              <a:t>"Diaper dermatitis"</a:t>
            </a:r>
            <a:r>
              <a:rPr lang="en-US" sz="1200" b="0" i="0" kern="1200" dirty="0" smtClean="0">
                <a:solidFill>
                  <a:schemeClr val="tx1"/>
                </a:solidFill>
                <a:latin typeface="+mn-lt"/>
                <a:ea typeface="+mn-ea"/>
                <a:cs typeface="+mn-cs"/>
              </a:rPr>
              <a:t>.)</a:t>
            </a:r>
          </a:p>
          <a:p>
            <a:r>
              <a:rPr lang="en-US" sz="1200" b="0" i="0" kern="1200" dirty="0" smtClean="0">
                <a:solidFill>
                  <a:schemeClr val="tx1"/>
                </a:solidFill>
                <a:latin typeface="+mn-lt"/>
                <a:ea typeface="+mn-ea"/>
                <a:cs typeface="+mn-cs"/>
              </a:rPr>
              <a:t>●Anaerobic </a:t>
            </a:r>
            <a:r>
              <a:rPr lang="en-US" sz="1200" b="0" i="0" kern="1200" dirty="0" err="1" smtClean="0">
                <a:solidFill>
                  <a:schemeClr val="tx1"/>
                </a:solidFill>
                <a:latin typeface="+mn-lt"/>
                <a:ea typeface="+mn-ea"/>
                <a:cs typeface="+mn-cs"/>
              </a:rPr>
              <a:t>balanoposthitis</a:t>
            </a:r>
            <a:r>
              <a:rPr lang="en-US" sz="1200" b="0" i="0" kern="1200" dirty="0" smtClean="0">
                <a:solidFill>
                  <a:schemeClr val="tx1"/>
                </a:solidFill>
                <a:latin typeface="+mn-lt"/>
                <a:ea typeface="+mn-ea"/>
                <a:cs typeface="+mn-cs"/>
              </a:rPr>
              <a:t> presents with superficial erosions, foul smelling </a:t>
            </a:r>
            <a:r>
              <a:rPr lang="en-US" sz="1200" b="0" i="0" kern="1200" dirty="0" err="1" smtClean="0">
                <a:solidFill>
                  <a:schemeClr val="tx1"/>
                </a:solidFill>
                <a:latin typeface="+mn-lt"/>
                <a:ea typeface="+mn-ea"/>
                <a:cs typeface="+mn-cs"/>
              </a:rPr>
              <a:t>subpreputial</a:t>
            </a:r>
            <a:r>
              <a:rPr lang="en-US" sz="1200" b="0" i="0" kern="1200" dirty="0" smtClean="0">
                <a:solidFill>
                  <a:schemeClr val="tx1"/>
                </a:solidFill>
                <a:latin typeface="+mn-lt"/>
                <a:ea typeface="+mn-ea"/>
                <a:cs typeface="+mn-cs"/>
              </a:rPr>
              <a:t> discharge, </a:t>
            </a:r>
            <a:r>
              <a:rPr lang="en-US" sz="1200" b="0" i="0" kern="1200" dirty="0" err="1" smtClean="0">
                <a:solidFill>
                  <a:schemeClr val="tx1"/>
                </a:solidFill>
                <a:latin typeface="+mn-lt"/>
                <a:ea typeface="+mn-ea"/>
                <a:cs typeface="+mn-cs"/>
              </a:rPr>
              <a:t>preputial</a:t>
            </a:r>
            <a:r>
              <a:rPr lang="en-US" sz="1200" b="0" i="0" kern="1200" dirty="0" smtClean="0">
                <a:solidFill>
                  <a:schemeClr val="tx1"/>
                </a:solidFill>
                <a:latin typeface="+mn-lt"/>
                <a:ea typeface="+mn-ea"/>
                <a:cs typeface="+mn-cs"/>
              </a:rPr>
              <a:t> edema, and inguinal adenitis [</a:t>
            </a:r>
            <a:r>
              <a:rPr lang="en-US" sz="1200" b="0" i="0" u="sng" kern="1200" dirty="0" smtClean="0">
                <a:solidFill>
                  <a:schemeClr val="tx1"/>
                </a:solidFill>
                <a:latin typeface="+mn-lt"/>
                <a:ea typeface="+mn-ea"/>
                <a:cs typeface="+mn-cs"/>
                <a:hlinkClick r:id="rId10"/>
              </a:rPr>
              <a:t>14,17</a:t>
            </a:r>
            <a:r>
              <a:rPr lang="en-US" sz="1200" b="0" i="0" kern="1200" dirty="0" smtClean="0">
                <a:solidFill>
                  <a:schemeClr val="tx1"/>
                </a:solidFill>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626E514F-9E52-40CA-9E8B-9FE5D647E2B0}"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CE30A48-C1F3-4B5D-B3E2-81172BB894EE}" type="datetimeFigureOut">
              <a:rPr lang="en-US" smtClean="0"/>
              <a:pPr/>
              <a:t>5/21/2019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50D9DBC-2AA2-4C6A-BD6C-E83882E83B4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E30A48-C1F3-4B5D-B3E2-81172BB894EE}" type="datetimeFigureOut">
              <a:rPr lang="en-US" smtClean="0"/>
              <a:pPr/>
              <a:t>5/21/2019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50D9DBC-2AA2-4C6A-BD6C-E83882E83B4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E30A48-C1F3-4B5D-B3E2-81172BB894EE}" type="datetimeFigureOut">
              <a:rPr lang="en-US" smtClean="0"/>
              <a:pPr/>
              <a:t>5/21/2019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50D9DBC-2AA2-4C6A-BD6C-E83882E83B4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CE30A48-C1F3-4B5D-B3E2-81172BB894EE}" type="datetimeFigureOut">
              <a:rPr lang="en-US" smtClean="0"/>
              <a:pPr/>
              <a:t>5/21/2019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50D9DBC-2AA2-4C6A-BD6C-E83882E83B41}"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CE30A48-C1F3-4B5D-B3E2-81172BB894EE}" type="datetimeFigureOut">
              <a:rPr lang="en-US" smtClean="0"/>
              <a:pPr/>
              <a:t>5/21/2019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50D9DBC-2AA2-4C6A-BD6C-E83882E83B4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CE30A48-C1F3-4B5D-B3E2-81172BB894EE}" type="datetimeFigureOut">
              <a:rPr lang="en-US" smtClean="0"/>
              <a:pPr/>
              <a:t>5/21/2019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50D9DBC-2AA2-4C6A-BD6C-E83882E83B41}"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CE30A48-C1F3-4B5D-B3E2-81172BB894EE}" type="datetimeFigureOut">
              <a:rPr lang="en-US" smtClean="0"/>
              <a:pPr/>
              <a:t>5/21/2019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50D9DBC-2AA2-4C6A-BD6C-E83882E83B4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CE30A48-C1F3-4B5D-B3E2-81172BB894EE}" type="datetimeFigureOut">
              <a:rPr lang="en-US" smtClean="0"/>
              <a:pPr/>
              <a:t>5/21/2019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50D9DBC-2AA2-4C6A-BD6C-E83882E83B41}"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CE30A48-C1F3-4B5D-B3E2-81172BB894EE}" type="datetimeFigureOut">
              <a:rPr lang="en-US" smtClean="0"/>
              <a:pPr/>
              <a:t>5/21/2019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50D9DBC-2AA2-4C6A-BD6C-E83882E83B4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CE30A48-C1F3-4B5D-B3E2-81172BB894EE}" type="datetimeFigureOut">
              <a:rPr lang="en-US" smtClean="0"/>
              <a:pPr/>
              <a:t>5/21/2019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50D9DBC-2AA2-4C6A-BD6C-E83882E83B4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CE30A48-C1F3-4B5D-B3E2-81172BB894EE}" type="datetimeFigureOut">
              <a:rPr lang="en-US" smtClean="0"/>
              <a:pPr/>
              <a:t>5/21/2019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50D9DBC-2AA2-4C6A-BD6C-E83882E83B41}"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CE30A48-C1F3-4B5D-B3E2-81172BB894EE}" type="datetimeFigureOut">
              <a:rPr lang="en-US" smtClean="0"/>
              <a:pPr/>
              <a:t>5/21/2019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50D9DBC-2AA2-4C6A-BD6C-E83882E83B4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6753"/>
            <a:ext cx="7772400" cy="2403698"/>
          </a:xfrm>
        </p:spPr>
        <p:txBody>
          <a:bodyPr>
            <a:normAutofit/>
          </a:bodyPr>
          <a:lstStyle/>
          <a:p>
            <a:r>
              <a:rPr lang="en-US" dirty="0" err="1" smtClean="0"/>
              <a:t>Hypospadi</a:t>
            </a:r>
            <a:r>
              <a:rPr lang="en-US" dirty="0" smtClean="0"/>
              <a:t> </a:t>
            </a:r>
            <a:br>
              <a:rPr lang="en-US" dirty="0" smtClean="0"/>
            </a:br>
            <a:r>
              <a:rPr lang="en-US" sz="3600" dirty="0" err="1" smtClean="0"/>
              <a:t>Epispadi</a:t>
            </a:r>
            <a:r>
              <a:rPr lang="en-US" sz="3600" dirty="0" smtClean="0"/>
              <a:t>  </a:t>
            </a:r>
            <a:r>
              <a:rPr lang="en-US" sz="3600" dirty="0" err="1" smtClean="0"/>
              <a:t>Phymosis</a:t>
            </a:r>
            <a:r>
              <a:rPr lang="en-US" sz="3600" dirty="0" smtClean="0"/>
              <a:t>  </a:t>
            </a:r>
            <a:r>
              <a:rPr lang="en-US" sz="3600" dirty="0" err="1" smtClean="0"/>
              <a:t>Ballanitis</a:t>
            </a:r>
            <a:r>
              <a:rPr lang="en-US" sz="3600" dirty="0" smtClean="0"/>
              <a:t> </a:t>
            </a:r>
            <a:r>
              <a:rPr lang="en-US" sz="3600" dirty="0" err="1" smtClean="0"/>
              <a:t>Paraphymosis</a:t>
            </a:r>
            <a:endParaRPr lang="en-US" sz="3600" dirty="0"/>
          </a:p>
        </p:txBody>
      </p:sp>
      <p:sp>
        <p:nvSpPr>
          <p:cNvPr id="3" name="Subtitle 2"/>
          <p:cNvSpPr>
            <a:spLocks noGrp="1"/>
          </p:cNvSpPr>
          <p:nvPr>
            <p:ph type="subTitle" idx="1"/>
          </p:nvPr>
        </p:nvSpPr>
        <p:spPr/>
        <p:txBody>
          <a:bodyPr>
            <a:normAutofit fontScale="92500" lnSpcReduction="20000"/>
          </a:bodyPr>
          <a:lstStyle/>
          <a:p>
            <a:r>
              <a:rPr lang="en-US" dirty="0" err="1" smtClean="0"/>
              <a:t>Orri</a:t>
            </a:r>
            <a:r>
              <a:rPr lang="en-US" dirty="0" smtClean="0"/>
              <a:t> </a:t>
            </a:r>
            <a:r>
              <a:rPr lang="en-US" dirty="0" err="1" smtClean="0"/>
              <a:t>Þór</a:t>
            </a:r>
            <a:r>
              <a:rPr lang="en-US" dirty="0" smtClean="0"/>
              <a:t> </a:t>
            </a:r>
            <a:r>
              <a:rPr lang="en-US" dirty="0" err="1" smtClean="0"/>
              <a:t>Ormarsson</a:t>
            </a:r>
            <a:r>
              <a:rPr lang="en-US" dirty="0" smtClean="0"/>
              <a:t> </a:t>
            </a:r>
          </a:p>
          <a:p>
            <a:r>
              <a:rPr lang="en-US" dirty="0" err="1" smtClean="0"/>
              <a:t>Barnaskurðlæknir</a:t>
            </a:r>
            <a:endParaRPr lang="en-US" dirty="0" smtClean="0"/>
          </a:p>
          <a:p>
            <a:r>
              <a:rPr lang="en-US" dirty="0" smtClean="0"/>
              <a:t>MD. PhD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Yfir</a:t>
            </a:r>
            <a:r>
              <a:rPr lang="en-US" dirty="0" smtClean="0"/>
              <a:t> 300 </a:t>
            </a:r>
            <a:r>
              <a:rPr lang="en-US" dirty="0" err="1" smtClean="0"/>
              <a:t>aðgerðum</a:t>
            </a:r>
            <a:r>
              <a:rPr lang="en-US" dirty="0" smtClean="0"/>
              <a:t> </a:t>
            </a:r>
            <a:r>
              <a:rPr lang="en-US" dirty="0" err="1" smtClean="0"/>
              <a:t>lýst</a:t>
            </a:r>
            <a:endParaRPr lang="en-US" dirty="0" smtClean="0"/>
          </a:p>
          <a:p>
            <a:r>
              <a:rPr lang="en-US" dirty="0" smtClean="0"/>
              <a:t>6-18 </a:t>
            </a:r>
            <a:r>
              <a:rPr lang="en-US" dirty="0" err="1" smtClean="0"/>
              <a:t>mán</a:t>
            </a:r>
            <a:r>
              <a:rPr lang="en-US" dirty="0" smtClean="0"/>
              <a:t> </a:t>
            </a:r>
            <a:r>
              <a:rPr lang="en-US" dirty="0" err="1" smtClean="0"/>
              <a:t>gamlir</a:t>
            </a:r>
            <a:endParaRPr lang="en-US" dirty="0" smtClean="0"/>
          </a:p>
          <a:p>
            <a:r>
              <a:rPr lang="en-US" dirty="0" err="1" smtClean="0"/>
              <a:t>Markmið</a:t>
            </a:r>
            <a:r>
              <a:rPr lang="en-US" dirty="0" smtClean="0"/>
              <a:t> </a:t>
            </a:r>
            <a:r>
              <a:rPr lang="en-US" dirty="0" err="1" smtClean="0"/>
              <a:t>að</a:t>
            </a:r>
            <a:r>
              <a:rPr lang="en-US" dirty="0" smtClean="0"/>
              <a:t> </a:t>
            </a:r>
            <a:r>
              <a:rPr lang="en-US" dirty="0" err="1" smtClean="0"/>
              <a:t>fá</a:t>
            </a:r>
            <a:r>
              <a:rPr lang="en-US" dirty="0" smtClean="0"/>
              <a:t> </a:t>
            </a:r>
            <a:r>
              <a:rPr lang="en-US" dirty="0" err="1" smtClean="0"/>
              <a:t>eðlilega</a:t>
            </a:r>
            <a:r>
              <a:rPr lang="en-US" dirty="0" smtClean="0"/>
              <a:t> </a:t>
            </a:r>
            <a:r>
              <a:rPr lang="en-US" dirty="0" err="1" smtClean="0"/>
              <a:t>lögun</a:t>
            </a:r>
            <a:r>
              <a:rPr lang="en-US" dirty="0" smtClean="0"/>
              <a:t> </a:t>
            </a:r>
            <a:r>
              <a:rPr lang="en-US" dirty="0" err="1" smtClean="0"/>
              <a:t>og</a:t>
            </a:r>
            <a:r>
              <a:rPr lang="en-US" dirty="0" smtClean="0"/>
              <a:t> function</a:t>
            </a:r>
          </a:p>
          <a:p>
            <a:r>
              <a:rPr lang="en-US" dirty="0" err="1" smtClean="0"/>
              <a:t>Yfirleitt</a:t>
            </a:r>
            <a:r>
              <a:rPr lang="en-US" dirty="0" smtClean="0"/>
              <a:t> </a:t>
            </a:r>
            <a:r>
              <a:rPr lang="en-US" dirty="0" err="1" smtClean="0"/>
              <a:t>ein</a:t>
            </a:r>
            <a:r>
              <a:rPr lang="en-US" dirty="0" smtClean="0"/>
              <a:t> </a:t>
            </a:r>
            <a:r>
              <a:rPr lang="en-US" dirty="0" err="1" smtClean="0"/>
              <a:t>aðgerð</a:t>
            </a:r>
            <a:r>
              <a:rPr lang="en-US" dirty="0" smtClean="0"/>
              <a:t> </a:t>
            </a:r>
            <a:r>
              <a:rPr lang="en-US" dirty="0" err="1" smtClean="0"/>
              <a:t>ef</a:t>
            </a:r>
            <a:r>
              <a:rPr lang="en-US" dirty="0" smtClean="0"/>
              <a:t> </a:t>
            </a:r>
            <a:r>
              <a:rPr lang="en-US" dirty="0" err="1" smtClean="0"/>
              <a:t>distalt</a:t>
            </a:r>
            <a:endParaRPr lang="en-US" dirty="0" smtClean="0"/>
          </a:p>
          <a:p>
            <a:r>
              <a:rPr lang="en-US" dirty="0" err="1" smtClean="0"/>
              <a:t>Fleirri</a:t>
            </a:r>
            <a:r>
              <a:rPr lang="en-US" dirty="0" smtClean="0"/>
              <a:t> </a:t>
            </a:r>
            <a:r>
              <a:rPr lang="en-US" dirty="0" err="1" smtClean="0"/>
              <a:t>og</a:t>
            </a:r>
            <a:r>
              <a:rPr lang="en-US" dirty="0" smtClean="0"/>
              <a:t> </a:t>
            </a:r>
            <a:r>
              <a:rPr lang="en-US" dirty="0" err="1" smtClean="0"/>
              <a:t>flóknari</a:t>
            </a:r>
            <a:r>
              <a:rPr lang="en-US" dirty="0" smtClean="0"/>
              <a:t> </a:t>
            </a:r>
            <a:r>
              <a:rPr lang="en-US" dirty="0" err="1" smtClean="0"/>
              <a:t>ef</a:t>
            </a:r>
            <a:r>
              <a:rPr lang="en-US" dirty="0" smtClean="0"/>
              <a:t> proximal</a:t>
            </a:r>
          </a:p>
          <a:p>
            <a:pPr marL="0" indent="0">
              <a:buNone/>
            </a:pPr>
            <a:r>
              <a:rPr lang="en-US" dirty="0"/>
              <a:t> </a:t>
            </a:r>
            <a:r>
              <a:rPr lang="en-US" dirty="0" smtClean="0"/>
              <a:t>        -”</a:t>
            </a:r>
            <a:r>
              <a:rPr lang="en-US" dirty="0" err="1" smtClean="0"/>
              <a:t>Buccal</a:t>
            </a:r>
            <a:r>
              <a:rPr lang="en-US" dirty="0" smtClean="0"/>
              <a:t> </a:t>
            </a:r>
            <a:r>
              <a:rPr lang="en-US" dirty="0" err="1" smtClean="0"/>
              <a:t>slímhúð</a:t>
            </a:r>
            <a:r>
              <a:rPr lang="en-US" dirty="0" smtClean="0"/>
              <a:t>”</a:t>
            </a:r>
          </a:p>
          <a:p>
            <a:endParaRPr lang="en-US" dirty="0"/>
          </a:p>
        </p:txBody>
      </p:sp>
      <p:sp>
        <p:nvSpPr>
          <p:cNvPr id="2" name="Title 1"/>
          <p:cNvSpPr>
            <a:spLocks noGrp="1"/>
          </p:cNvSpPr>
          <p:nvPr>
            <p:ph type="title"/>
          </p:nvPr>
        </p:nvSpPr>
        <p:spPr/>
        <p:txBody>
          <a:bodyPr/>
          <a:lstStyle/>
          <a:p>
            <a:r>
              <a:rPr lang="en-US" dirty="0" err="1" smtClean="0"/>
              <a:t>Meðferð</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395536" y="1772816"/>
            <a:ext cx="8208911" cy="396044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Snodgrass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Skammtíma</a:t>
            </a:r>
            <a:r>
              <a:rPr lang="en-US" dirty="0" smtClean="0"/>
              <a:t> (</a:t>
            </a:r>
            <a:r>
              <a:rPr lang="en-US" dirty="0" err="1" smtClean="0"/>
              <a:t>blæðing</a:t>
            </a:r>
            <a:r>
              <a:rPr lang="en-US" dirty="0" smtClean="0"/>
              <a:t>, </a:t>
            </a:r>
            <a:r>
              <a:rPr lang="en-US" dirty="0" err="1" smtClean="0"/>
              <a:t>sýking</a:t>
            </a:r>
            <a:r>
              <a:rPr lang="en-US" dirty="0" smtClean="0"/>
              <a:t>, </a:t>
            </a:r>
            <a:r>
              <a:rPr lang="en-US" dirty="0" err="1" smtClean="0"/>
              <a:t>saumar</a:t>
            </a:r>
            <a:r>
              <a:rPr lang="en-US" dirty="0" smtClean="0"/>
              <a:t> </a:t>
            </a:r>
            <a:r>
              <a:rPr lang="en-US" dirty="0" err="1" smtClean="0"/>
              <a:t>losna</a:t>
            </a:r>
            <a:r>
              <a:rPr lang="en-US" dirty="0" smtClean="0"/>
              <a:t>)</a:t>
            </a:r>
          </a:p>
          <a:p>
            <a:r>
              <a:rPr lang="en-US" dirty="0" err="1" smtClean="0"/>
              <a:t>Langtíma</a:t>
            </a:r>
            <a:endParaRPr lang="en-US" dirty="0" smtClean="0"/>
          </a:p>
          <a:p>
            <a:pPr>
              <a:buNone/>
            </a:pPr>
            <a:r>
              <a:rPr lang="en-US" dirty="0" smtClean="0"/>
              <a:t>     -</a:t>
            </a:r>
            <a:r>
              <a:rPr lang="en-US" dirty="0" err="1" smtClean="0"/>
              <a:t>fistill</a:t>
            </a:r>
            <a:endParaRPr lang="en-US" dirty="0" smtClean="0"/>
          </a:p>
          <a:p>
            <a:pPr>
              <a:buNone/>
            </a:pPr>
            <a:r>
              <a:rPr lang="en-US" dirty="0" smtClean="0"/>
              <a:t>     -</a:t>
            </a:r>
            <a:r>
              <a:rPr lang="en-US" dirty="0" err="1" smtClean="0"/>
              <a:t>þvagrásarþrengsli</a:t>
            </a:r>
            <a:endParaRPr lang="en-US" dirty="0" smtClean="0"/>
          </a:p>
          <a:p>
            <a:pPr>
              <a:buNone/>
            </a:pPr>
            <a:r>
              <a:rPr lang="en-US" dirty="0" smtClean="0"/>
              <a:t>     -</a:t>
            </a:r>
            <a:r>
              <a:rPr lang="en-US" dirty="0" err="1" smtClean="0"/>
              <a:t>diverticul</a:t>
            </a:r>
            <a:endParaRPr lang="en-US" dirty="0" smtClean="0"/>
          </a:p>
          <a:p>
            <a:pPr>
              <a:buNone/>
            </a:pPr>
            <a:r>
              <a:rPr lang="en-US" dirty="0" smtClean="0"/>
              <a:t>     -</a:t>
            </a:r>
            <a:r>
              <a:rPr lang="en-US" dirty="0" err="1" smtClean="0"/>
              <a:t>útlit</a:t>
            </a:r>
            <a:endParaRPr lang="en-US" dirty="0"/>
          </a:p>
        </p:txBody>
      </p:sp>
      <p:sp>
        <p:nvSpPr>
          <p:cNvPr id="2" name="Title 1"/>
          <p:cNvSpPr>
            <a:spLocks noGrp="1"/>
          </p:cNvSpPr>
          <p:nvPr>
            <p:ph type="title"/>
          </p:nvPr>
        </p:nvSpPr>
        <p:spPr/>
        <p:txBody>
          <a:bodyPr/>
          <a:lstStyle/>
          <a:p>
            <a:r>
              <a:rPr lang="en-US" dirty="0" err="1" smtClean="0"/>
              <a:t>Fylgikvillar</a:t>
            </a:r>
            <a:r>
              <a:rPr lang="en-US" dirty="0" smtClean="0"/>
              <a:t> </a:t>
            </a:r>
            <a:r>
              <a:rPr lang="en-US" dirty="0" err="1" smtClean="0"/>
              <a:t>aðgerða</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Kennsla\Hypospadiasis\Hypo_Epi_normal.png"/>
          <p:cNvPicPr>
            <a:picLocks noGrp="1" noChangeAspect="1" noChangeArrowheads="1"/>
          </p:cNvPicPr>
          <p:nvPr>
            <p:ph idx="1"/>
          </p:nvPr>
        </p:nvPicPr>
        <p:blipFill>
          <a:blip r:embed="rId3" cstate="print"/>
          <a:srcRect/>
          <a:stretch>
            <a:fillRect/>
          </a:stretch>
        </p:blipFill>
        <p:spPr bwMode="auto">
          <a:xfrm>
            <a:off x="2123728" y="2276872"/>
            <a:ext cx="4824536" cy="3168352"/>
          </a:xfrm>
          <a:prstGeom prst="rect">
            <a:avLst/>
          </a:prstGeom>
          <a:noFill/>
        </p:spPr>
      </p:pic>
      <p:sp>
        <p:nvSpPr>
          <p:cNvPr id="2" name="Title 1"/>
          <p:cNvSpPr>
            <a:spLocks noGrp="1"/>
          </p:cNvSpPr>
          <p:nvPr>
            <p:ph type="title"/>
          </p:nvPr>
        </p:nvSpPr>
        <p:spPr/>
        <p:txBody>
          <a:bodyPr/>
          <a:lstStyle/>
          <a:p>
            <a:r>
              <a:rPr lang="en-US" dirty="0" err="1" smtClean="0"/>
              <a:t>Epispadias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340768"/>
            <a:ext cx="4038600" cy="5040560"/>
          </a:xfrm>
        </p:spPr>
        <p:txBody>
          <a:bodyPr>
            <a:normAutofit fontScale="70000" lnSpcReduction="20000"/>
          </a:bodyPr>
          <a:lstStyle/>
          <a:p>
            <a:r>
              <a:rPr lang="en-US" dirty="0" smtClean="0"/>
              <a:t>1/120.000 </a:t>
            </a:r>
            <a:r>
              <a:rPr lang="en-US" dirty="0" err="1" smtClean="0"/>
              <a:t>strákar</a:t>
            </a:r>
            <a:endParaRPr lang="en-US" dirty="0" smtClean="0"/>
          </a:p>
          <a:p>
            <a:r>
              <a:rPr lang="en-US" dirty="0" smtClean="0"/>
              <a:t>1/500.000 </a:t>
            </a:r>
            <a:r>
              <a:rPr lang="en-US" dirty="0" err="1" smtClean="0"/>
              <a:t>stelpur</a:t>
            </a:r>
            <a:endParaRPr lang="en-US" dirty="0" smtClean="0"/>
          </a:p>
          <a:p>
            <a:endParaRPr lang="en-US" dirty="0" smtClean="0"/>
          </a:p>
          <a:p>
            <a:r>
              <a:rPr lang="en-US" dirty="0" err="1" smtClean="0"/>
              <a:t>Galli</a:t>
            </a:r>
            <a:r>
              <a:rPr lang="en-US" dirty="0" smtClean="0"/>
              <a:t> í pelvis </a:t>
            </a:r>
            <a:r>
              <a:rPr lang="en-US" dirty="0" err="1" smtClean="0"/>
              <a:t>og</a:t>
            </a:r>
            <a:r>
              <a:rPr lang="en-US" dirty="0" smtClean="0"/>
              <a:t> abdominal </a:t>
            </a:r>
            <a:r>
              <a:rPr lang="en-US" dirty="0" err="1" smtClean="0"/>
              <a:t>samruna</a:t>
            </a:r>
            <a:r>
              <a:rPr lang="en-US" dirty="0" smtClean="0"/>
              <a:t>, </a:t>
            </a:r>
            <a:r>
              <a:rPr lang="en-US" dirty="0" err="1" smtClean="0"/>
              <a:t>gerist</a:t>
            </a:r>
            <a:r>
              <a:rPr lang="en-US" dirty="0" smtClean="0"/>
              <a:t> í 1 </a:t>
            </a:r>
            <a:r>
              <a:rPr lang="en-US" dirty="0" err="1" smtClean="0"/>
              <a:t>mánuði</a:t>
            </a:r>
            <a:r>
              <a:rPr lang="en-US" dirty="0" smtClean="0"/>
              <a:t> </a:t>
            </a:r>
            <a:r>
              <a:rPr lang="en-US" dirty="0" err="1" smtClean="0"/>
              <a:t>fóstursþroska</a:t>
            </a:r>
            <a:endParaRPr lang="en-US" dirty="0" smtClean="0"/>
          </a:p>
          <a:p>
            <a:endParaRPr lang="is-IS" dirty="0" smtClean="0"/>
          </a:p>
          <a:p>
            <a:r>
              <a:rPr lang="is-IS" dirty="0" err="1" smtClean="0"/>
              <a:t>Epispadi</a:t>
            </a:r>
            <a:r>
              <a:rPr lang="is-IS" dirty="0" smtClean="0"/>
              <a:t> getur verið meðfylgjandi með </a:t>
            </a:r>
            <a:r>
              <a:rPr lang="is-IS" dirty="0" err="1" smtClean="0"/>
              <a:t>bladder</a:t>
            </a:r>
            <a:r>
              <a:rPr lang="is-IS" dirty="0" smtClean="0"/>
              <a:t> </a:t>
            </a:r>
            <a:r>
              <a:rPr lang="is-IS" dirty="0" err="1" smtClean="0"/>
              <a:t>exstrophy</a:t>
            </a:r>
            <a:r>
              <a:rPr lang="is-IS" dirty="0" smtClean="0"/>
              <a:t> jafnvel með öðrum göllum </a:t>
            </a:r>
            <a:r>
              <a:rPr lang="is-IS" dirty="0" err="1" smtClean="0"/>
              <a:t>t.d</a:t>
            </a:r>
            <a:r>
              <a:rPr lang="is-IS" dirty="0" smtClean="0"/>
              <a:t> </a:t>
            </a:r>
            <a:r>
              <a:rPr lang="is-IS" dirty="0" err="1" smtClean="0"/>
              <a:t>cloaca</a:t>
            </a:r>
            <a:r>
              <a:rPr lang="is-IS" dirty="0" smtClean="0"/>
              <a:t> </a:t>
            </a:r>
            <a:r>
              <a:rPr lang="is-IS" dirty="0" err="1" smtClean="0"/>
              <a:t>exstrophy</a:t>
            </a:r>
            <a:endParaRPr lang="is-IS" dirty="0" smtClean="0"/>
          </a:p>
          <a:p>
            <a:endParaRPr lang="is-IS" dirty="0" smtClean="0"/>
          </a:p>
          <a:p>
            <a:r>
              <a:rPr lang="is-IS" dirty="0" smtClean="0"/>
              <a:t>Stelpur hafa óeðlilegan </a:t>
            </a:r>
            <a:r>
              <a:rPr lang="is-IS" dirty="0" err="1" smtClean="0"/>
              <a:t>klitoris</a:t>
            </a:r>
            <a:r>
              <a:rPr lang="is-IS" dirty="0" smtClean="0"/>
              <a:t> og </a:t>
            </a:r>
            <a:r>
              <a:rPr lang="is-IS" dirty="0" err="1" smtClean="0"/>
              <a:t>labia</a:t>
            </a:r>
            <a:r>
              <a:rPr lang="is-IS" dirty="0" smtClean="0"/>
              <a:t> og þvagrás opnast vanalega milli clitoris og </a:t>
            </a:r>
            <a:r>
              <a:rPr lang="is-IS" dirty="0" err="1" smtClean="0"/>
              <a:t>labia</a:t>
            </a:r>
            <a:r>
              <a:rPr lang="is-IS" dirty="0" smtClean="0"/>
              <a:t> stundum ofar</a:t>
            </a:r>
          </a:p>
          <a:p>
            <a:endParaRPr lang="is-IS" dirty="0" smtClean="0"/>
          </a:p>
          <a:p>
            <a:endParaRPr lang="en-US" dirty="0" smtClean="0"/>
          </a:p>
          <a:p>
            <a:endParaRPr lang="en-US" dirty="0"/>
          </a:p>
        </p:txBody>
      </p:sp>
      <p:pic>
        <p:nvPicPr>
          <p:cNvPr id="2050" name="Picture 2" descr="E:\Kennsla\Hypospadiasis\epispadiasis.jpg"/>
          <p:cNvPicPr>
            <a:picLocks noGrp="1" noChangeAspect="1" noChangeArrowheads="1"/>
          </p:cNvPicPr>
          <p:nvPr>
            <p:ph sz="half" idx="2"/>
          </p:nvPr>
        </p:nvPicPr>
        <p:blipFill>
          <a:blip r:embed="rId2" cstate="print"/>
          <a:srcRect l="21379" r="21379"/>
          <a:stretch>
            <a:fillRect/>
          </a:stretch>
        </p:blipFill>
        <p:spPr bwMode="auto">
          <a:xfrm>
            <a:off x="4648200" y="1773238"/>
            <a:ext cx="4495800" cy="3887787"/>
          </a:xfrm>
          <a:prstGeom prst="rect">
            <a:avLst/>
          </a:prstGeom>
          <a:noFill/>
        </p:spPr>
      </p:pic>
      <p:sp>
        <p:nvSpPr>
          <p:cNvPr id="2" name="Title 1"/>
          <p:cNvSpPr>
            <a:spLocks noGrp="1"/>
          </p:cNvSpPr>
          <p:nvPr>
            <p:ph type="title"/>
          </p:nvPr>
        </p:nvSpPr>
        <p:spPr>
          <a:xfrm>
            <a:off x="457200" y="274638"/>
            <a:ext cx="8229600" cy="922114"/>
          </a:xfrm>
        </p:spPr>
        <p:txBody>
          <a:bodyPr/>
          <a:lstStyle/>
          <a:p>
            <a:r>
              <a:rPr lang="en-US" dirty="0" err="1" smtClean="0"/>
              <a:t>Epispadias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err="1" smtClean="0"/>
              <a:t>Phimosis</a:t>
            </a:r>
            <a:r>
              <a:rPr lang="en-US" dirty="0" smtClean="0"/>
              <a:t> </a:t>
            </a:r>
            <a:r>
              <a:rPr lang="en-US" dirty="0" err="1" smtClean="0"/>
              <a:t>skilgreining</a:t>
            </a:r>
            <a:endParaRPr lang="en-US" dirty="0" smtClean="0"/>
          </a:p>
          <a:p>
            <a:pPr>
              <a:buNone/>
            </a:pPr>
            <a:r>
              <a:rPr lang="en-US" dirty="0" smtClean="0"/>
              <a:t>         -</a:t>
            </a:r>
            <a:r>
              <a:rPr lang="en-US" dirty="0" err="1"/>
              <a:t>e</a:t>
            </a:r>
            <a:r>
              <a:rPr lang="en-US" dirty="0" err="1" smtClean="0"/>
              <a:t>kki</a:t>
            </a:r>
            <a:r>
              <a:rPr lang="en-US" dirty="0" smtClean="0"/>
              <a:t> </a:t>
            </a:r>
            <a:r>
              <a:rPr lang="en-US" dirty="0" err="1" smtClean="0"/>
              <a:t>hægt</a:t>
            </a:r>
            <a:r>
              <a:rPr lang="en-US" dirty="0" smtClean="0"/>
              <a:t> </a:t>
            </a:r>
            <a:r>
              <a:rPr lang="en-US" dirty="0" err="1" smtClean="0"/>
              <a:t>að</a:t>
            </a:r>
            <a:r>
              <a:rPr lang="en-US" dirty="0" smtClean="0"/>
              <a:t> </a:t>
            </a:r>
            <a:r>
              <a:rPr lang="en-US" dirty="0" err="1" smtClean="0"/>
              <a:t>draga</a:t>
            </a:r>
            <a:r>
              <a:rPr lang="en-US" dirty="0" smtClean="0"/>
              <a:t> </a:t>
            </a:r>
            <a:r>
              <a:rPr lang="en-US" dirty="0" err="1" smtClean="0"/>
              <a:t>forhúð</a:t>
            </a:r>
            <a:r>
              <a:rPr lang="en-US" dirty="0" smtClean="0"/>
              <a:t> </a:t>
            </a:r>
            <a:r>
              <a:rPr lang="en-US" dirty="0" err="1" smtClean="0"/>
              <a:t>upp</a:t>
            </a:r>
            <a:endParaRPr lang="en-US" dirty="0" smtClean="0"/>
          </a:p>
          <a:p>
            <a:r>
              <a:rPr lang="en-US" dirty="0" smtClean="0"/>
              <a:t>Physiologic  &gt; 96% </a:t>
            </a:r>
            <a:r>
              <a:rPr lang="en-US" dirty="0" err="1" smtClean="0"/>
              <a:t>nýfæddra</a:t>
            </a:r>
            <a:endParaRPr lang="en-US" dirty="0" smtClean="0"/>
          </a:p>
          <a:p>
            <a:r>
              <a:rPr lang="is-IS" dirty="0" smtClean="0"/>
              <a:t>Pathologic</a:t>
            </a:r>
          </a:p>
          <a:p>
            <a:pPr>
              <a:buNone/>
            </a:pPr>
            <a:r>
              <a:rPr lang="is-IS" dirty="0" smtClean="0"/>
              <a:t>           -vegna örvefs eða bólgu</a:t>
            </a:r>
          </a:p>
          <a:p>
            <a:pPr>
              <a:buNone/>
            </a:pPr>
            <a:r>
              <a:rPr lang="is-IS" dirty="0" smtClean="0"/>
              <a:t>           -Getur valdið sýkingum</a:t>
            </a:r>
          </a:p>
          <a:p>
            <a:pPr>
              <a:buNone/>
            </a:pPr>
            <a:r>
              <a:rPr lang="is-IS" dirty="0" smtClean="0"/>
              <a:t>                   </a:t>
            </a:r>
            <a:r>
              <a:rPr lang="is-IS" dirty="0" err="1" smtClean="0"/>
              <a:t>balanitis</a:t>
            </a:r>
            <a:r>
              <a:rPr lang="is-IS" dirty="0" smtClean="0"/>
              <a:t>/</a:t>
            </a:r>
            <a:r>
              <a:rPr lang="is-IS" dirty="0" err="1" smtClean="0"/>
              <a:t>balanoposthitis</a:t>
            </a:r>
            <a:r>
              <a:rPr lang="is-IS" dirty="0" smtClean="0"/>
              <a:t>, </a:t>
            </a:r>
            <a:r>
              <a:rPr lang="is-IS" dirty="0" err="1" smtClean="0"/>
              <a:t>cystitis</a:t>
            </a:r>
            <a:endParaRPr lang="is-IS" dirty="0" smtClean="0"/>
          </a:p>
          <a:p>
            <a:pPr>
              <a:buFont typeface="Wingdings" pitchFamily="2" charset="2"/>
              <a:buChar char="Ø"/>
            </a:pPr>
            <a:r>
              <a:rPr lang="is-IS" dirty="0" smtClean="0"/>
              <a:t>Aðgerð ef lagast ekki eða endurteknar erfiðar sýkingar</a:t>
            </a:r>
            <a:endParaRPr lang="en-US" dirty="0" smtClean="0"/>
          </a:p>
        </p:txBody>
      </p:sp>
      <p:sp>
        <p:nvSpPr>
          <p:cNvPr id="2" name="Title 1"/>
          <p:cNvSpPr>
            <a:spLocks noGrp="1"/>
          </p:cNvSpPr>
          <p:nvPr>
            <p:ph type="title"/>
          </p:nvPr>
        </p:nvSpPr>
        <p:spPr/>
        <p:txBody>
          <a:bodyPr>
            <a:normAutofit fontScale="90000"/>
          </a:bodyPr>
          <a:lstStyle/>
          <a:p>
            <a:r>
              <a:rPr lang="en-US" dirty="0" err="1" smtClean="0"/>
              <a:t>Phimosis</a:t>
            </a:r>
            <a:r>
              <a:rPr lang="en-US" dirty="0" smtClean="0"/>
              <a:t/>
            </a:r>
            <a:br>
              <a:rPr lang="en-US" dirty="0" smtClean="0"/>
            </a:br>
            <a:r>
              <a:rPr lang="en-US" sz="3100" dirty="0" err="1" smtClean="0"/>
              <a:t>balanitis</a:t>
            </a:r>
            <a:r>
              <a:rPr lang="en-US" sz="3100" dirty="0" smtClean="0"/>
              <a:t>, </a:t>
            </a:r>
            <a:r>
              <a:rPr lang="en-US" sz="3100" dirty="0" err="1" smtClean="0"/>
              <a:t>paraphimosis</a:t>
            </a:r>
            <a:endParaRPr lang="en-US" sz="31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Kennsla\Hypospadiasis\phimosis.jpg"/>
          <p:cNvPicPr>
            <a:picLocks noGrp="1" noChangeAspect="1" noChangeArrowheads="1"/>
          </p:cNvPicPr>
          <p:nvPr>
            <p:ph sz="half" idx="1"/>
          </p:nvPr>
        </p:nvPicPr>
        <p:blipFill>
          <a:blip r:embed="rId2" cstate="print"/>
          <a:srcRect/>
          <a:stretch>
            <a:fillRect/>
          </a:stretch>
        </p:blipFill>
        <p:spPr bwMode="auto">
          <a:xfrm>
            <a:off x="251520" y="1916832"/>
            <a:ext cx="4248472" cy="3672408"/>
          </a:xfrm>
          <a:prstGeom prst="rect">
            <a:avLst/>
          </a:prstGeom>
          <a:noFill/>
        </p:spPr>
      </p:pic>
      <p:pic>
        <p:nvPicPr>
          <p:cNvPr id="6" name="Picture 2" descr="E:\Kennsla\Hypospadiasis\phimosis_væg.jpg"/>
          <p:cNvPicPr>
            <a:picLocks noGrp="1" noChangeAspect="1" noChangeArrowheads="1"/>
          </p:cNvPicPr>
          <p:nvPr>
            <p:ph sz="half" idx="2"/>
          </p:nvPr>
        </p:nvPicPr>
        <p:blipFill>
          <a:blip r:embed="rId3" cstate="print"/>
          <a:srcRect/>
          <a:stretch>
            <a:fillRect/>
          </a:stretch>
        </p:blipFill>
        <p:spPr bwMode="auto">
          <a:xfrm>
            <a:off x="4788024" y="1916832"/>
            <a:ext cx="3960440" cy="3641799"/>
          </a:xfrm>
          <a:prstGeom prst="rect">
            <a:avLst/>
          </a:prstGeom>
          <a:noFill/>
        </p:spPr>
      </p:pic>
      <p:sp>
        <p:nvSpPr>
          <p:cNvPr id="2" name="Title 1"/>
          <p:cNvSpPr>
            <a:spLocks noGrp="1"/>
          </p:cNvSpPr>
          <p:nvPr>
            <p:ph type="title"/>
          </p:nvPr>
        </p:nvSpPr>
        <p:spPr/>
        <p:txBody>
          <a:bodyPr/>
          <a:lstStyle/>
          <a:p>
            <a:r>
              <a:rPr lang="en-US" dirty="0" err="1" smtClean="0"/>
              <a:t>Phimosis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79512" y="1600200"/>
            <a:ext cx="4536504" cy="5069160"/>
          </a:xfrm>
        </p:spPr>
        <p:txBody>
          <a:bodyPr>
            <a:normAutofit fontScale="92500" lnSpcReduction="10000"/>
          </a:bodyPr>
          <a:lstStyle/>
          <a:p>
            <a:r>
              <a:rPr lang="is-IS" dirty="0" smtClean="0"/>
              <a:t>Sýking í forhúð og eða glans vegna:</a:t>
            </a:r>
          </a:p>
          <a:p>
            <a:pPr>
              <a:buNone/>
            </a:pPr>
            <a:r>
              <a:rPr lang="is-IS" dirty="0" smtClean="0"/>
              <a:t>-</a:t>
            </a:r>
            <a:r>
              <a:rPr lang="is-IS" dirty="0" err="1" smtClean="0"/>
              <a:t>bacterial</a:t>
            </a:r>
            <a:endParaRPr lang="is-IS" dirty="0" smtClean="0"/>
          </a:p>
          <a:p>
            <a:pPr>
              <a:buNone/>
            </a:pPr>
            <a:r>
              <a:rPr lang="is-IS" dirty="0" err="1" smtClean="0"/>
              <a:t>staphiloc</a:t>
            </a:r>
            <a:r>
              <a:rPr lang="is-IS" dirty="0" smtClean="0"/>
              <a:t>/</a:t>
            </a:r>
            <a:r>
              <a:rPr lang="is-IS" dirty="0" err="1" smtClean="0"/>
              <a:t>streptoc</a:t>
            </a:r>
            <a:r>
              <a:rPr lang="is-IS" dirty="0" smtClean="0"/>
              <a:t>/</a:t>
            </a:r>
            <a:r>
              <a:rPr lang="is-IS" dirty="0" err="1" smtClean="0"/>
              <a:t>anaerobic</a:t>
            </a:r>
            <a:endParaRPr lang="is-IS" dirty="0" smtClean="0"/>
          </a:p>
          <a:p>
            <a:pPr>
              <a:buNone/>
            </a:pPr>
            <a:r>
              <a:rPr lang="is-IS" dirty="0" smtClean="0"/>
              <a:t>-sveppir</a:t>
            </a:r>
          </a:p>
          <a:p>
            <a:pPr>
              <a:buNone/>
            </a:pPr>
            <a:r>
              <a:rPr lang="is-IS" dirty="0" smtClean="0"/>
              <a:t>-</a:t>
            </a:r>
            <a:r>
              <a:rPr lang="is-IS" dirty="0" err="1" smtClean="0"/>
              <a:t>virus</a:t>
            </a:r>
            <a:r>
              <a:rPr lang="is-IS" dirty="0" smtClean="0"/>
              <a:t> (óalgengt í  börnum)</a:t>
            </a:r>
          </a:p>
          <a:p>
            <a:r>
              <a:rPr lang="is-IS" dirty="0" smtClean="0"/>
              <a:t>Meðferð</a:t>
            </a:r>
          </a:p>
          <a:p>
            <a:pPr>
              <a:buNone/>
            </a:pPr>
            <a:r>
              <a:rPr lang="is-IS" dirty="0" smtClean="0"/>
              <a:t>          -Skola</a:t>
            </a:r>
          </a:p>
          <a:p>
            <a:pPr>
              <a:buNone/>
            </a:pPr>
            <a:r>
              <a:rPr lang="is-IS" dirty="0" smtClean="0"/>
              <a:t>          -</a:t>
            </a:r>
            <a:r>
              <a:rPr lang="is-IS" dirty="0" err="1" smtClean="0"/>
              <a:t>Sýkl</a:t>
            </a:r>
            <a:r>
              <a:rPr lang="is-IS" dirty="0" smtClean="0"/>
              <a:t>/sveppalyf</a:t>
            </a:r>
          </a:p>
          <a:p>
            <a:pPr>
              <a:buNone/>
            </a:pPr>
            <a:r>
              <a:rPr lang="is-IS" dirty="0" smtClean="0"/>
              <a:t>             smyrsli +/- </a:t>
            </a:r>
            <a:r>
              <a:rPr lang="is-IS" dirty="0" err="1" smtClean="0"/>
              <a:t>peros</a:t>
            </a:r>
            <a:endParaRPr lang="en-US" dirty="0"/>
          </a:p>
        </p:txBody>
      </p:sp>
      <p:pic>
        <p:nvPicPr>
          <p:cNvPr id="2050" name="Picture 2" descr="D:\Kennsla\Hypospadiasis\balanitis.jpg"/>
          <p:cNvPicPr>
            <a:picLocks noGrp="1" noChangeAspect="1" noChangeArrowheads="1"/>
          </p:cNvPicPr>
          <p:nvPr>
            <p:ph sz="half" idx="2"/>
          </p:nvPr>
        </p:nvPicPr>
        <p:blipFill>
          <a:blip r:embed="rId3" cstate="print"/>
          <a:srcRect/>
          <a:stretch>
            <a:fillRect/>
          </a:stretch>
        </p:blipFill>
        <p:spPr bwMode="auto">
          <a:xfrm>
            <a:off x="4716016" y="1844824"/>
            <a:ext cx="4427984" cy="3384376"/>
          </a:xfrm>
          <a:prstGeom prst="rect">
            <a:avLst/>
          </a:prstGeom>
          <a:noFill/>
        </p:spPr>
      </p:pic>
      <p:sp>
        <p:nvSpPr>
          <p:cNvPr id="2" name="Title 1"/>
          <p:cNvSpPr>
            <a:spLocks noGrp="1"/>
          </p:cNvSpPr>
          <p:nvPr>
            <p:ph type="title"/>
          </p:nvPr>
        </p:nvSpPr>
        <p:spPr/>
        <p:txBody>
          <a:bodyPr/>
          <a:lstStyle/>
          <a:p>
            <a:r>
              <a:rPr lang="is-IS" dirty="0" err="1" smtClean="0"/>
              <a:t>Balanitis</a:t>
            </a:r>
            <a:r>
              <a:rPr lang="is-IS" dirty="0" smtClean="0"/>
              <a:t>/</a:t>
            </a:r>
            <a:r>
              <a:rPr lang="is-IS" dirty="0" err="1" smtClean="0"/>
              <a:t>balanoposthitis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r>
              <a:rPr lang="is-IS" dirty="0" err="1" smtClean="0"/>
              <a:t>Lichen</a:t>
            </a:r>
            <a:r>
              <a:rPr lang="is-IS" dirty="0" smtClean="0"/>
              <a:t> </a:t>
            </a:r>
            <a:r>
              <a:rPr lang="is-IS" dirty="0" err="1" smtClean="0"/>
              <a:t>sclerosus</a:t>
            </a:r>
            <a:endParaRPr lang="is-IS" dirty="0" smtClean="0"/>
          </a:p>
          <a:p>
            <a:r>
              <a:rPr lang="is-IS" dirty="0" smtClean="0"/>
              <a:t>Óþekkt orsök</a:t>
            </a:r>
          </a:p>
          <a:p>
            <a:r>
              <a:rPr lang="is-IS" dirty="0" smtClean="0"/>
              <a:t>Smitast yfir á glans</a:t>
            </a:r>
          </a:p>
          <a:p>
            <a:pPr>
              <a:buNone/>
            </a:pPr>
            <a:r>
              <a:rPr lang="is-IS" dirty="0" smtClean="0"/>
              <a:t>  og valdið </a:t>
            </a:r>
            <a:r>
              <a:rPr lang="is-IS" dirty="0" err="1" smtClean="0"/>
              <a:t>meatusstenosu</a:t>
            </a:r>
            <a:endParaRPr lang="is-IS" dirty="0" smtClean="0"/>
          </a:p>
          <a:p>
            <a:r>
              <a:rPr lang="is-IS" dirty="0" smtClean="0"/>
              <a:t>Meðferð</a:t>
            </a:r>
          </a:p>
          <a:p>
            <a:pPr>
              <a:buNone/>
            </a:pPr>
            <a:r>
              <a:rPr lang="is-IS" dirty="0" smtClean="0"/>
              <a:t>          -Sterar</a:t>
            </a:r>
          </a:p>
          <a:p>
            <a:pPr>
              <a:buNone/>
            </a:pPr>
            <a:r>
              <a:rPr lang="is-IS" dirty="0" smtClean="0"/>
              <a:t>          -umskurður</a:t>
            </a:r>
            <a:endParaRPr lang="en-US" dirty="0"/>
          </a:p>
        </p:txBody>
      </p:sp>
      <p:pic>
        <p:nvPicPr>
          <p:cNvPr id="1026" name="Picture 2" descr="D:\Kennsla\Hypospadiasis\BXO.bmp"/>
          <p:cNvPicPr>
            <a:picLocks noGrp="1" noChangeAspect="1" noChangeArrowheads="1"/>
          </p:cNvPicPr>
          <p:nvPr>
            <p:ph sz="half" idx="2"/>
          </p:nvPr>
        </p:nvPicPr>
        <p:blipFill>
          <a:blip r:embed="rId2" cstate="print"/>
          <a:srcRect/>
          <a:stretch>
            <a:fillRect/>
          </a:stretch>
        </p:blipFill>
        <p:spPr bwMode="auto">
          <a:xfrm>
            <a:off x="4644008" y="1916832"/>
            <a:ext cx="3816424" cy="3744416"/>
          </a:xfrm>
          <a:prstGeom prst="rect">
            <a:avLst/>
          </a:prstGeom>
          <a:noFill/>
        </p:spPr>
      </p:pic>
      <p:sp>
        <p:nvSpPr>
          <p:cNvPr id="2" name="Title 1"/>
          <p:cNvSpPr>
            <a:spLocks noGrp="1"/>
          </p:cNvSpPr>
          <p:nvPr>
            <p:ph type="title"/>
          </p:nvPr>
        </p:nvSpPr>
        <p:spPr/>
        <p:txBody>
          <a:bodyPr/>
          <a:lstStyle/>
          <a:p>
            <a:r>
              <a:rPr lang="is-IS" dirty="0" err="1" smtClean="0"/>
              <a:t>Balanitis</a:t>
            </a:r>
            <a:r>
              <a:rPr lang="is-IS" dirty="0" smtClean="0"/>
              <a:t> </a:t>
            </a:r>
            <a:r>
              <a:rPr lang="is-IS" dirty="0" err="1" smtClean="0"/>
              <a:t>Xerotica</a:t>
            </a:r>
            <a:r>
              <a:rPr lang="is-IS" dirty="0" smtClean="0"/>
              <a:t> </a:t>
            </a:r>
            <a:r>
              <a:rPr lang="is-IS" dirty="0" err="1" smtClean="0"/>
              <a:t>Obliterance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3682752" cy="4525963"/>
          </a:xfrm>
        </p:spPr>
        <p:txBody>
          <a:bodyPr/>
          <a:lstStyle/>
          <a:p>
            <a:r>
              <a:rPr lang="is-IS" dirty="0" smtClean="0"/>
              <a:t>Þröng forhúð festis bak við glans</a:t>
            </a:r>
          </a:p>
          <a:p>
            <a:pPr>
              <a:buNone/>
            </a:pPr>
            <a:r>
              <a:rPr lang="is-IS" dirty="0" smtClean="0"/>
              <a:t>     -bólgnar og herðir að </a:t>
            </a:r>
          </a:p>
          <a:p>
            <a:r>
              <a:rPr lang="is-IS" dirty="0" smtClean="0"/>
              <a:t>Meðferð</a:t>
            </a:r>
          </a:p>
          <a:p>
            <a:pPr>
              <a:buNone/>
            </a:pPr>
            <a:r>
              <a:rPr lang="is-IS" dirty="0" smtClean="0"/>
              <a:t>       -</a:t>
            </a:r>
            <a:r>
              <a:rPr lang="is-IS" dirty="0" err="1" smtClean="0"/>
              <a:t>reponera</a:t>
            </a:r>
            <a:r>
              <a:rPr lang="is-IS" dirty="0" smtClean="0"/>
              <a:t> í </a:t>
            </a:r>
            <a:r>
              <a:rPr lang="is-IS" dirty="0" err="1" smtClean="0"/>
              <a:t>local</a:t>
            </a:r>
            <a:endParaRPr lang="is-IS" dirty="0" smtClean="0"/>
          </a:p>
          <a:p>
            <a:pPr>
              <a:buNone/>
            </a:pPr>
            <a:r>
              <a:rPr lang="is-IS" dirty="0" smtClean="0"/>
              <a:t>       -aðgerð</a:t>
            </a:r>
            <a:endParaRPr lang="en-US" dirty="0"/>
          </a:p>
        </p:txBody>
      </p:sp>
      <p:pic>
        <p:nvPicPr>
          <p:cNvPr id="5" name="Picture 2" descr="E:\Kennsla\Hypospadiasis\paraphimosis2.jpg"/>
          <p:cNvPicPr>
            <a:picLocks noGrp="1" noChangeAspect="1" noChangeArrowheads="1"/>
          </p:cNvPicPr>
          <p:nvPr>
            <p:ph sz="half" idx="2"/>
          </p:nvPr>
        </p:nvPicPr>
        <p:blipFill>
          <a:blip r:embed="rId2" cstate="print"/>
          <a:srcRect/>
          <a:stretch>
            <a:fillRect/>
          </a:stretch>
        </p:blipFill>
        <p:spPr bwMode="auto">
          <a:xfrm>
            <a:off x="4427984" y="1772816"/>
            <a:ext cx="4464496" cy="4104456"/>
          </a:xfrm>
          <a:prstGeom prst="rect">
            <a:avLst/>
          </a:prstGeom>
          <a:noFill/>
        </p:spPr>
      </p:pic>
      <p:sp>
        <p:nvSpPr>
          <p:cNvPr id="2" name="Title 1"/>
          <p:cNvSpPr>
            <a:spLocks noGrp="1"/>
          </p:cNvSpPr>
          <p:nvPr>
            <p:ph type="title"/>
          </p:nvPr>
        </p:nvSpPr>
        <p:spPr/>
        <p:txBody>
          <a:bodyPr/>
          <a:lstStyle/>
          <a:p>
            <a:r>
              <a:rPr lang="en-US" dirty="0" err="1" smtClean="0"/>
              <a:t>Paraphimosis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Þrenna</a:t>
            </a:r>
            <a:endParaRPr lang="en-US" dirty="0" smtClean="0"/>
          </a:p>
          <a:p>
            <a:pPr>
              <a:buNone/>
            </a:pPr>
            <a:r>
              <a:rPr lang="en-US" dirty="0" smtClean="0"/>
              <a:t>             -</a:t>
            </a:r>
            <a:r>
              <a:rPr lang="en-US" dirty="0" err="1" smtClean="0"/>
              <a:t>Þvagrás</a:t>
            </a:r>
            <a:r>
              <a:rPr lang="en-US" dirty="0" smtClean="0"/>
              <a:t> </a:t>
            </a:r>
            <a:r>
              <a:rPr lang="en-US" dirty="0" err="1" smtClean="0"/>
              <a:t>er</a:t>
            </a:r>
            <a:r>
              <a:rPr lang="en-US" dirty="0" smtClean="0"/>
              <a:t> of proximal</a:t>
            </a:r>
          </a:p>
          <a:p>
            <a:pPr>
              <a:buNone/>
            </a:pPr>
            <a:r>
              <a:rPr lang="en-US" dirty="0" smtClean="0"/>
              <a:t>             -Ventral </a:t>
            </a:r>
            <a:r>
              <a:rPr lang="en-US" dirty="0" err="1" smtClean="0"/>
              <a:t>forhúðardefekt</a:t>
            </a:r>
            <a:endParaRPr lang="en-US" dirty="0" smtClean="0"/>
          </a:p>
          <a:p>
            <a:pPr>
              <a:buNone/>
            </a:pPr>
            <a:r>
              <a:rPr lang="en-US" dirty="0" smtClean="0"/>
              <a:t>             -</a:t>
            </a:r>
            <a:r>
              <a:rPr lang="en-US" dirty="0" err="1" smtClean="0"/>
              <a:t>Boginn</a:t>
            </a:r>
            <a:r>
              <a:rPr lang="en-US" dirty="0" smtClean="0"/>
              <a:t> penis (</a:t>
            </a:r>
            <a:r>
              <a:rPr lang="en-US" dirty="0" err="1" smtClean="0"/>
              <a:t>chordee</a:t>
            </a:r>
            <a:r>
              <a:rPr lang="en-US" dirty="0" smtClean="0"/>
              <a:t>)</a:t>
            </a:r>
          </a:p>
          <a:p>
            <a:r>
              <a:rPr lang="en-US" dirty="0" err="1" smtClean="0"/>
              <a:t>Því</a:t>
            </a:r>
            <a:r>
              <a:rPr lang="en-US" dirty="0" smtClean="0"/>
              <a:t> </a:t>
            </a:r>
            <a:r>
              <a:rPr lang="en-US" dirty="0" err="1" smtClean="0"/>
              <a:t>meiri</a:t>
            </a:r>
            <a:r>
              <a:rPr lang="en-US" dirty="0" smtClean="0"/>
              <a:t> </a:t>
            </a:r>
            <a:r>
              <a:rPr lang="en-US" dirty="0" err="1" smtClean="0"/>
              <a:t>proximalt</a:t>
            </a:r>
            <a:r>
              <a:rPr lang="en-US" dirty="0" smtClean="0"/>
              <a:t> </a:t>
            </a:r>
            <a:r>
              <a:rPr lang="en-US" dirty="0" err="1" smtClean="0"/>
              <a:t>því</a:t>
            </a:r>
            <a:r>
              <a:rPr lang="en-US" dirty="0" smtClean="0"/>
              <a:t> </a:t>
            </a:r>
            <a:r>
              <a:rPr lang="en-US" dirty="0" err="1" smtClean="0"/>
              <a:t>meiri</a:t>
            </a:r>
            <a:r>
              <a:rPr lang="en-US" dirty="0" smtClean="0"/>
              <a:t> </a:t>
            </a:r>
            <a:r>
              <a:rPr lang="en-US" dirty="0" err="1" smtClean="0"/>
              <a:t>líkur</a:t>
            </a:r>
            <a:r>
              <a:rPr lang="en-US" dirty="0" smtClean="0"/>
              <a:t> á </a:t>
            </a:r>
            <a:r>
              <a:rPr lang="en-US" dirty="0" err="1" smtClean="0"/>
              <a:t>öðrum</a:t>
            </a:r>
            <a:r>
              <a:rPr lang="en-US" dirty="0" smtClean="0"/>
              <a:t> </a:t>
            </a:r>
            <a:r>
              <a:rPr lang="en-US" dirty="0" err="1" smtClean="0"/>
              <a:t>göllum</a:t>
            </a:r>
            <a:r>
              <a:rPr lang="en-US" dirty="0" smtClean="0"/>
              <a:t> (bifid scrotum </a:t>
            </a:r>
            <a:r>
              <a:rPr lang="en-US" dirty="0" err="1" smtClean="0"/>
              <a:t>og</a:t>
            </a:r>
            <a:r>
              <a:rPr lang="en-US" dirty="0" smtClean="0"/>
              <a:t> </a:t>
            </a:r>
            <a:r>
              <a:rPr lang="en-US" dirty="0" err="1" smtClean="0"/>
              <a:t>penoscrotal</a:t>
            </a:r>
            <a:r>
              <a:rPr lang="en-US" dirty="0" smtClean="0"/>
              <a:t> transposition) </a:t>
            </a:r>
            <a:r>
              <a:rPr lang="en-US" dirty="0" err="1" smtClean="0"/>
              <a:t>og</a:t>
            </a:r>
            <a:r>
              <a:rPr lang="en-US" dirty="0" smtClean="0"/>
              <a:t> </a:t>
            </a:r>
            <a:r>
              <a:rPr lang="en-US" dirty="0" err="1" smtClean="0"/>
              <a:t>chordee</a:t>
            </a:r>
            <a:endParaRPr lang="en-US" dirty="0" smtClean="0"/>
          </a:p>
          <a:p>
            <a:endParaRPr lang="en-US" dirty="0"/>
          </a:p>
        </p:txBody>
      </p:sp>
      <p:sp>
        <p:nvSpPr>
          <p:cNvPr id="2" name="Title 1"/>
          <p:cNvSpPr>
            <a:spLocks noGrp="1"/>
          </p:cNvSpPr>
          <p:nvPr>
            <p:ph type="title"/>
          </p:nvPr>
        </p:nvSpPr>
        <p:spPr/>
        <p:txBody>
          <a:bodyPr/>
          <a:lstStyle/>
          <a:p>
            <a:r>
              <a:rPr lang="en-US" dirty="0" err="1"/>
              <a:t>hvað</a:t>
            </a:r>
            <a:r>
              <a:rPr lang="en-US" dirty="0"/>
              <a:t> </a:t>
            </a:r>
            <a:r>
              <a:rPr lang="en-US" dirty="0" err="1" smtClean="0"/>
              <a:t>er</a:t>
            </a:r>
            <a:r>
              <a:rPr lang="en-US" dirty="0" smtClean="0"/>
              <a:t> </a:t>
            </a:r>
            <a:r>
              <a:rPr lang="en-US" dirty="0" err="1" smtClean="0"/>
              <a:t>Hypospadi</a:t>
            </a:r>
            <a:r>
              <a:rPr lang="en-US" dirty="0" smtClean="0"/>
              <a: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Hypospadias </a:t>
            </a:r>
            <a:r>
              <a:rPr lang="en-US" dirty="0" err="1"/>
              <a:t>g</a:t>
            </a:r>
            <a:r>
              <a:rPr lang="en-US" dirty="0" err="1" smtClean="0"/>
              <a:t>alli</a:t>
            </a:r>
            <a:r>
              <a:rPr lang="en-US" dirty="0" smtClean="0"/>
              <a:t> </a:t>
            </a:r>
            <a:r>
              <a:rPr lang="en-US" dirty="0" err="1" smtClean="0"/>
              <a:t>í</a:t>
            </a:r>
            <a:r>
              <a:rPr lang="en-US" dirty="0" smtClean="0"/>
              <a:t> </a:t>
            </a:r>
            <a:r>
              <a:rPr lang="en-US" dirty="0" err="1" smtClean="0"/>
              <a:t>fósturþroska</a:t>
            </a:r>
            <a:r>
              <a:rPr lang="en-US" dirty="0" smtClean="0"/>
              <a:t> penis</a:t>
            </a:r>
          </a:p>
          <a:p>
            <a:r>
              <a:rPr lang="en-US" dirty="0" err="1" smtClean="0"/>
              <a:t>Þó</a:t>
            </a:r>
            <a:r>
              <a:rPr lang="en-US" dirty="0" smtClean="0"/>
              <a:t> </a:t>
            </a:r>
            <a:r>
              <a:rPr lang="en-US" dirty="0" err="1" smtClean="0"/>
              <a:t>nokkuð</a:t>
            </a:r>
            <a:r>
              <a:rPr lang="en-US" dirty="0" smtClean="0"/>
              <a:t> </a:t>
            </a:r>
            <a:r>
              <a:rPr lang="en-US" dirty="0" err="1" smtClean="0"/>
              <a:t>algengur</a:t>
            </a:r>
            <a:endParaRPr lang="en-US" dirty="0"/>
          </a:p>
        </p:txBody>
      </p:sp>
      <p:sp>
        <p:nvSpPr>
          <p:cNvPr id="2" name="Title 1"/>
          <p:cNvSpPr>
            <a:spLocks noGrp="1"/>
          </p:cNvSpPr>
          <p:nvPr>
            <p:ph type="title"/>
          </p:nvPr>
        </p:nvSpPr>
        <p:spPr/>
        <p:txBody>
          <a:bodyPr/>
          <a:lstStyle/>
          <a:p>
            <a:r>
              <a:rPr lang="en-US" dirty="0" err="1" smtClean="0"/>
              <a:t>Samantekt</a:t>
            </a:r>
            <a:endParaRPr lang="en-US" dirty="0"/>
          </a:p>
        </p:txBody>
      </p:sp>
    </p:spTree>
    <p:extLst>
      <p:ext uri="{BB962C8B-B14F-4D97-AF65-F5344CB8AC3E}">
        <p14:creationId xmlns="" xmlns:p14="http://schemas.microsoft.com/office/powerpoint/2010/main" val="27254170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Kennsla\Hypospadiasis\Genital tubercle.jpg"/>
          <p:cNvPicPr>
            <a:picLocks noGrp="1" noChangeAspect="1" noChangeArrowheads="1"/>
          </p:cNvPicPr>
          <p:nvPr>
            <p:ph idx="1"/>
          </p:nvPr>
        </p:nvPicPr>
        <p:blipFill>
          <a:blip r:embed="rId2" cstate="print"/>
          <a:srcRect/>
          <a:stretch>
            <a:fillRect/>
          </a:stretch>
        </p:blipFill>
        <p:spPr bwMode="auto">
          <a:xfrm>
            <a:off x="1763688" y="1412776"/>
            <a:ext cx="5544616" cy="4896544"/>
          </a:xfrm>
          <a:prstGeom prst="rect">
            <a:avLst/>
          </a:prstGeom>
          <a:noFill/>
        </p:spPr>
      </p:pic>
      <p:sp>
        <p:nvSpPr>
          <p:cNvPr id="2" name="Title 1"/>
          <p:cNvSpPr>
            <a:spLocks noGrp="1"/>
          </p:cNvSpPr>
          <p:nvPr>
            <p:ph type="title"/>
          </p:nvPr>
        </p:nvSpPr>
        <p:spPr>
          <a:xfrm>
            <a:off x="457200" y="0"/>
            <a:ext cx="8229600" cy="980728"/>
          </a:xfrm>
        </p:spPr>
        <p:txBody>
          <a:bodyPr>
            <a:normAutofit/>
          </a:bodyPr>
          <a:lstStyle/>
          <a:p>
            <a:r>
              <a:rPr lang="en-US" dirty="0" err="1" smtClean="0"/>
              <a:t>Fósturfræði</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Kennsla\Hypospadiasis\embryology-and-anatomy-of-hypospadias-3-638.jpg"/>
          <p:cNvPicPr>
            <a:picLocks noGrp="1" noChangeAspect="1" noChangeArrowheads="1"/>
          </p:cNvPicPr>
          <p:nvPr>
            <p:ph idx="1"/>
          </p:nvPr>
        </p:nvPicPr>
        <p:blipFill>
          <a:blip r:embed="rId3" cstate="print"/>
          <a:stretch>
            <a:fillRect/>
          </a:stretch>
        </p:blipFill>
        <p:spPr bwMode="auto">
          <a:xfrm>
            <a:off x="1557841" y="1481138"/>
            <a:ext cx="6028317" cy="4525962"/>
          </a:xfrm>
          <a:prstGeom prst="rect">
            <a:avLst/>
          </a:prstGeom>
          <a:noFill/>
        </p:spPr>
      </p:pic>
      <p:sp>
        <p:nvSpPr>
          <p:cNvPr id="2" name="Title 1"/>
          <p:cNvSpPr>
            <a:spLocks noGrp="1"/>
          </p:cNvSpPr>
          <p:nvPr>
            <p:ph type="title"/>
          </p:nvPr>
        </p:nvSpPr>
        <p:spPr/>
        <p:txBody>
          <a:bodyPr/>
          <a:lstStyle/>
          <a:p>
            <a:r>
              <a:rPr lang="en-US" dirty="0" err="1" smtClean="0"/>
              <a:t>Hypospadi</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4785395"/>
          </a:xfrm>
        </p:spPr>
        <p:txBody>
          <a:bodyPr>
            <a:normAutofit lnSpcReduction="10000"/>
          </a:bodyPr>
          <a:lstStyle/>
          <a:p>
            <a:endParaRPr lang="en-US" dirty="0" smtClean="0"/>
          </a:p>
          <a:p>
            <a:r>
              <a:rPr lang="en-US" dirty="0" err="1" smtClean="0"/>
              <a:t>Algengi</a:t>
            </a:r>
            <a:r>
              <a:rPr lang="en-US" dirty="0" smtClean="0"/>
              <a:t> 1/125 - 1/300</a:t>
            </a:r>
          </a:p>
          <a:p>
            <a:r>
              <a:rPr lang="en-US" dirty="0" smtClean="0"/>
              <a:t>8,5x </a:t>
            </a:r>
            <a:r>
              <a:rPr lang="en-US" dirty="0" err="1" smtClean="0"/>
              <a:t>meiri</a:t>
            </a:r>
            <a:r>
              <a:rPr lang="en-US" dirty="0" smtClean="0"/>
              <a:t> </a:t>
            </a:r>
            <a:r>
              <a:rPr lang="en-US" dirty="0" err="1" smtClean="0"/>
              <a:t>hætta</a:t>
            </a:r>
            <a:r>
              <a:rPr lang="en-US" dirty="0" smtClean="0"/>
              <a:t> í </a:t>
            </a:r>
            <a:r>
              <a:rPr lang="en-US" dirty="0" err="1" smtClean="0"/>
              <a:t>eineggja</a:t>
            </a:r>
            <a:r>
              <a:rPr lang="en-US" dirty="0" smtClean="0"/>
              <a:t> </a:t>
            </a:r>
            <a:r>
              <a:rPr lang="en-US" dirty="0" err="1" smtClean="0"/>
              <a:t>tvíburum</a:t>
            </a:r>
            <a:r>
              <a:rPr lang="en-US" dirty="0" smtClean="0"/>
              <a:t> </a:t>
            </a:r>
            <a:r>
              <a:rPr lang="en-US" dirty="0" err="1" smtClean="0"/>
              <a:t>miðað</a:t>
            </a:r>
            <a:r>
              <a:rPr lang="en-US" dirty="0" smtClean="0"/>
              <a:t> </a:t>
            </a:r>
            <a:r>
              <a:rPr lang="en-US" dirty="0" err="1" smtClean="0"/>
              <a:t>við</a:t>
            </a:r>
            <a:r>
              <a:rPr lang="en-US" dirty="0" smtClean="0"/>
              <a:t> </a:t>
            </a:r>
            <a:r>
              <a:rPr lang="en-US" dirty="0" err="1" smtClean="0"/>
              <a:t>tvíeggja</a:t>
            </a:r>
            <a:endParaRPr lang="en-US" dirty="0" smtClean="0"/>
          </a:p>
          <a:p>
            <a:r>
              <a:rPr lang="en-US" dirty="0" smtClean="0"/>
              <a:t>8% </a:t>
            </a:r>
            <a:r>
              <a:rPr lang="en-US" dirty="0" err="1" smtClean="0"/>
              <a:t>ef</a:t>
            </a:r>
            <a:r>
              <a:rPr lang="en-US" dirty="0" smtClean="0"/>
              <a:t> </a:t>
            </a:r>
            <a:r>
              <a:rPr lang="en-US" dirty="0" err="1" smtClean="0"/>
              <a:t>faðir</a:t>
            </a:r>
            <a:r>
              <a:rPr lang="en-US" dirty="0" smtClean="0"/>
              <a:t> </a:t>
            </a:r>
            <a:r>
              <a:rPr lang="en-US" dirty="0" err="1" smtClean="0"/>
              <a:t>með</a:t>
            </a:r>
            <a:r>
              <a:rPr lang="en-US" dirty="0" smtClean="0"/>
              <a:t> </a:t>
            </a:r>
            <a:r>
              <a:rPr lang="en-US" dirty="0" err="1" smtClean="0"/>
              <a:t>sama</a:t>
            </a:r>
            <a:r>
              <a:rPr lang="en-US" dirty="0" smtClean="0"/>
              <a:t> </a:t>
            </a:r>
            <a:r>
              <a:rPr lang="en-US" dirty="0" err="1" smtClean="0"/>
              <a:t>galla</a:t>
            </a:r>
            <a:endParaRPr lang="en-US" dirty="0" smtClean="0"/>
          </a:p>
          <a:p>
            <a:r>
              <a:rPr lang="en-US" dirty="0" smtClean="0"/>
              <a:t>14% </a:t>
            </a:r>
            <a:r>
              <a:rPr lang="en-US" dirty="0" err="1" smtClean="0"/>
              <a:t>ef</a:t>
            </a:r>
            <a:r>
              <a:rPr lang="en-US" dirty="0" smtClean="0"/>
              <a:t> </a:t>
            </a:r>
            <a:r>
              <a:rPr lang="en-US" dirty="0" err="1" smtClean="0"/>
              <a:t>bróðir</a:t>
            </a:r>
            <a:r>
              <a:rPr lang="en-US" dirty="0" smtClean="0"/>
              <a:t> </a:t>
            </a:r>
            <a:r>
              <a:rPr lang="en-US" dirty="0" err="1" smtClean="0"/>
              <a:t>með</a:t>
            </a:r>
            <a:r>
              <a:rPr lang="en-US" dirty="0" smtClean="0"/>
              <a:t> </a:t>
            </a:r>
            <a:r>
              <a:rPr lang="en-US" dirty="0" err="1" smtClean="0"/>
              <a:t>sama</a:t>
            </a:r>
            <a:r>
              <a:rPr lang="en-US" dirty="0" smtClean="0"/>
              <a:t> </a:t>
            </a:r>
            <a:r>
              <a:rPr lang="en-US" dirty="0" err="1" smtClean="0"/>
              <a:t>galla</a:t>
            </a:r>
            <a:endParaRPr lang="en-US" dirty="0" smtClean="0"/>
          </a:p>
          <a:p>
            <a:r>
              <a:rPr lang="en-US" dirty="0" smtClean="0"/>
              <a:t>21% </a:t>
            </a:r>
            <a:r>
              <a:rPr lang="en-US" dirty="0" err="1" smtClean="0"/>
              <a:t>ef</a:t>
            </a:r>
            <a:r>
              <a:rPr lang="en-US" dirty="0" smtClean="0"/>
              <a:t> </a:t>
            </a:r>
            <a:r>
              <a:rPr lang="en-US" dirty="0" err="1" smtClean="0"/>
              <a:t>tveir</a:t>
            </a:r>
            <a:r>
              <a:rPr lang="en-US" dirty="0" smtClean="0"/>
              <a:t> </a:t>
            </a:r>
            <a:r>
              <a:rPr lang="en-US" dirty="0" err="1" smtClean="0"/>
              <a:t>eða</a:t>
            </a:r>
            <a:r>
              <a:rPr lang="en-US" dirty="0" smtClean="0"/>
              <a:t> </a:t>
            </a:r>
            <a:r>
              <a:rPr lang="en-US" dirty="0" err="1" smtClean="0"/>
              <a:t>fleiri</a:t>
            </a:r>
            <a:r>
              <a:rPr lang="en-US" dirty="0" smtClean="0"/>
              <a:t> </a:t>
            </a:r>
            <a:r>
              <a:rPr lang="en-US" dirty="0" err="1" smtClean="0"/>
              <a:t>fjölskyldumeðlimir</a:t>
            </a:r>
            <a:endParaRPr lang="en-US" dirty="0" smtClean="0"/>
          </a:p>
          <a:p>
            <a:r>
              <a:rPr lang="en-US" dirty="0" err="1" smtClean="0"/>
              <a:t>Algengara</a:t>
            </a:r>
            <a:r>
              <a:rPr lang="en-US" dirty="0" smtClean="0"/>
              <a:t> í </a:t>
            </a:r>
            <a:r>
              <a:rPr lang="en-US" dirty="0" err="1" smtClean="0"/>
              <a:t>Ítölum</a:t>
            </a:r>
            <a:r>
              <a:rPr lang="en-US" dirty="0" smtClean="0"/>
              <a:t> </a:t>
            </a:r>
            <a:r>
              <a:rPr lang="en-US" dirty="0" err="1" smtClean="0"/>
              <a:t>og</a:t>
            </a:r>
            <a:r>
              <a:rPr lang="en-US" dirty="0" smtClean="0"/>
              <a:t> </a:t>
            </a:r>
            <a:r>
              <a:rPr lang="en-US" dirty="0" err="1" smtClean="0"/>
              <a:t>gyðingum</a:t>
            </a:r>
            <a:endParaRPr lang="en-US" dirty="0" smtClean="0"/>
          </a:p>
          <a:p>
            <a:r>
              <a:rPr lang="en-US" dirty="0" err="1" smtClean="0"/>
              <a:t>Algengara</a:t>
            </a:r>
            <a:r>
              <a:rPr lang="en-US" dirty="0" smtClean="0"/>
              <a:t> í </a:t>
            </a:r>
            <a:r>
              <a:rPr lang="en-US" dirty="0" err="1" smtClean="0"/>
              <a:t>hvítum</a:t>
            </a:r>
            <a:r>
              <a:rPr lang="en-US" dirty="0" smtClean="0"/>
              <a:t> </a:t>
            </a:r>
            <a:r>
              <a:rPr lang="en-US" dirty="0" err="1" smtClean="0"/>
              <a:t>heldur</a:t>
            </a:r>
            <a:r>
              <a:rPr lang="en-US" dirty="0" smtClean="0"/>
              <a:t> en </a:t>
            </a:r>
            <a:r>
              <a:rPr lang="en-US" dirty="0" err="1" smtClean="0"/>
              <a:t>svörtum</a:t>
            </a:r>
            <a:endParaRPr lang="en-US" dirty="0" smtClean="0"/>
          </a:p>
          <a:p>
            <a:r>
              <a:rPr lang="en-US" dirty="0" err="1" smtClean="0"/>
              <a:t>Aldur</a:t>
            </a:r>
            <a:r>
              <a:rPr lang="en-US" dirty="0" smtClean="0"/>
              <a:t> </a:t>
            </a:r>
            <a:r>
              <a:rPr lang="en-US" dirty="0" err="1" smtClean="0"/>
              <a:t>móður</a:t>
            </a:r>
            <a:r>
              <a:rPr lang="en-US" dirty="0" smtClean="0"/>
              <a:t> &gt; 35 </a:t>
            </a:r>
            <a:r>
              <a:rPr lang="en-US" dirty="0" err="1" smtClean="0"/>
              <a:t>ára</a:t>
            </a:r>
            <a:endParaRPr lang="en-US" dirty="0" smtClean="0"/>
          </a:p>
          <a:p>
            <a:r>
              <a:rPr lang="en-US" dirty="0" err="1" smtClean="0"/>
              <a:t>Tíðnin</a:t>
            </a:r>
            <a:r>
              <a:rPr lang="en-US" dirty="0" smtClean="0"/>
              <a:t> </a:t>
            </a:r>
            <a:r>
              <a:rPr lang="en-US" dirty="0" err="1" smtClean="0"/>
              <a:t>er</a:t>
            </a:r>
            <a:r>
              <a:rPr lang="en-US" dirty="0" smtClean="0"/>
              <a:t> </a:t>
            </a:r>
            <a:r>
              <a:rPr lang="en-US" dirty="0" err="1" smtClean="0"/>
              <a:t>að</a:t>
            </a:r>
            <a:r>
              <a:rPr lang="en-US" dirty="0" smtClean="0"/>
              <a:t> </a:t>
            </a:r>
            <a:r>
              <a:rPr lang="en-US" dirty="0" err="1" smtClean="0"/>
              <a:t>aukast</a:t>
            </a:r>
            <a:endParaRPr lang="en-US" dirty="0" smtClean="0"/>
          </a:p>
          <a:p>
            <a:endParaRPr lang="en-US" dirty="0"/>
          </a:p>
        </p:txBody>
      </p:sp>
      <p:sp>
        <p:nvSpPr>
          <p:cNvPr id="2" name="Title 1"/>
          <p:cNvSpPr>
            <a:spLocks noGrp="1"/>
          </p:cNvSpPr>
          <p:nvPr>
            <p:ph type="title"/>
          </p:nvPr>
        </p:nvSpPr>
        <p:spPr/>
        <p:txBody>
          <a:bodyPr/>
          <a:lstStyle/>
          <a:p>
            <a:r>
              <a:rPr lang="en-US" dirty="0" err="1" smtClean="0"/>
              <a:t>Algengi</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402832" cy="4525963"/>
          </a:xfrm>
        </p:spPr>
        <p:txBody>
          <a:bodyPr>
            <a:normAutofit lnSpcReduction="10000"/>
          </a:bodyPr>
          <a:lstStyle/>
          <a:p>
            <a:r>
              <a:rPr lang="en-US" u="sng" dirty="0" smtClean="0"/>
              <a:t>Anterior 50%</a:t>
            </a:r>
          </a:p>
          <a:p>
            <a:pPr>
              <a:buNone/>
            </a:pPr>
            <a:r>
              <a:rPr lang="en-US" dirty="0" smtClean="0"/>
              <a:t>       -glandular,   </a:t>
            </a:r>
            <a:r>
              <a:rPr lang="en-US" dirty="0" err="1" smtClean="0"/>
              <a:t>subcoronal</a:t>
            </a:r>
            <a:endParaRPr lang="en-US" dirty="0" smtClean="0"/>
          </a:p>
          <a:p>
            <a:r>
              <a:rPr lang="en-US" u="sng" dirty="0" smtClean="0"/>
              <a:t>Middle 20%</a:t>
            </a:r>
          </a:p>
          <a:p>
            <a:pPr>
              <a:buNone/>
            </a:pPr>
            <a:r>
              <a:rPr lang="en-US" dirty="0" smtClean="0"/>
              <a:t>        -distal penile, </a:t>
            </a:r>
            <a:r>
              <a:rPr lang="en-US" dirty="0" err="1" smtClean="0"/>
              <a:t>midshaft</a:t>
            </a:r>
            <a:r>
              <a:rPr lang="en-US" dirty="0" smtClean="0"/>
              <a:t>, and proximal penile</a:t>
            </a:r>
          </a:p>
          <a:p>
            <a:r>
              <a:rPr lang="en-US" u="sng" dirty="0" smtClean="0"/>
              <a:t>Posterior 30%</a:t>
            </a:r>
          </a:p>
          <a:p>
            <a:pPr>
              <a:buNone/>
            </a:pPr>
            <a:r>
              <a:rPr lang="en-US" dirty="0" smtClean="0"/>
              <a:t>         -</a:t>
            </a:r>
            <a:r>
              <a:rPr lang="en-US" dirty="0" err="1" smtClean="0"/>
              <a:t>penoscrotal</a:t>
            </a:r>
            <a:r>
              <a:rPr lang="en-US" dirty="0" smtClean="0"/>
              <a:t>, scrotal, and </a:t>
            </a:r>
            <a:r>
              <a:rPr lang="en-US" dirty="0" err="1" smtClean="0"/>
              <a:t>perineal</a:t>
            </a:r>
            <a:endParaRPr lang="en-US" dirty="0" smtClean="0"/>
          </a:p>
          <a:p>
            <a:endParaRPr lang="en-US" dirty="0"/>
          </a:p>
        </p:txBody>
      </p:sp>
      <p:pic>
        <p:nvPicPr>
          <p:cNvPr id="1026" name="Picture 2" descr="E:\Kennsla\Hypospadiasis\hypospadi_flokkun.png"/>
          <p:cNvPicPr>
            <a:picLocks noGrp="1" noChangeAspect="1" noChangeArrowheads="1"/>
          </p:cNvPicPr>
          <p:nvPr>
            <p:ph sz="half" idx="2"/>
          </p:nvPr>
        </p:nvPicPr>
        <p:blipFill>
          <a:blip r:embed="rId2" cstate="print"/>
          <a:srcRect/>
          <a:stretch>
            <a:fillRect/>
          </a:stretch>
        </p:blipFill>
        <p:spPr bwMode="auto">
          <a:xfrm>
            <a:off x="5004048" y="1556792"/>
            <a:ext cx="3960440" cy="3816424"/>
          </a:xfrm>
          <a:prstGeom prst="rect">
            <a:avLst/>
          </a:prstGeom>
          <a:noFill/>
        </p:spPr>
      </p:pic>
      <p:sp>
        <p:nvSpPr>
          <p:cNvPr id="2" name="Title 1"/>
          <p:cNvSpPr>
            <a:spLocks noGrp="1"/>
          </p:cNvSpPr>
          <p:nvPr>
            <p:ph type="title"/>
          </p:nvPr>
        </p:nvSpPr>
        <p:spPr/>
        <p:txBody>
          <a:bodyPr/>
          <a:lstStyle/>
          <a:p>
            <a:r>
              <a:rPr lang="en-US" dirty="0" err="1" smtClean="0"/>
              <a:t>Flokkun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0" y="1052736"/>
            <a:ext cx="3923928" cy="5400600"/>
          </a:xfrm>
        </p:spPr>
        <p:txBody>
          <a:bodyPr>
            <a:normAutofit fontScale="92500" lnSpcReduction="10000"/>
          </a:bodyPr>
          <a:lstStyle/>
          <a:p>
            <a:r>
              <a:rPr lang="en-US" dirty="0" smtClean="0"/>
              <a:t>genital </a:t>
            </a:r>
            <a:r>
              <a:rPr lang="en-US" dirty="0" smtClean="0">
                <a:solidFill>
                  <a:srgbClr val="00B0F0"/>
                </a:solidFill>
              </a:rPr>
              <a:t>tubercle</a:t>
            </a:r>
            <a:r>
              <a:rPr lang="en-US" dirty="0" smtClean="0"/>
              <a:t>,</a:t>
            </a:r>
            <a:r>
              <a:rPr lang="en-US" dirty="0"/>
              <a:t> </a:t>
            </a:r>
            <a:r>
              <a:rPr lang="en-US" dirty="0">
                <a:solidFill>
                  <a:schemeClr val="accent4">
                    <a:lumMod val="75000"/>
                  </a:schemeClr>
                </a:solidFill>
              </a:rPr>
              <a:t>fold</a:t>
            </a:r>
          </a:p>
          <a:p>
            <a:pPr marL="0" indent="0">
              <a:buNone/>
            </a:pPr>
            <a:r>
              <a:rPr lang="en-US" dirty="0"/>
              <a:t> </a:t>
            </a:r>
            <a:r>
              <a:rPr lang="en-US" dirty="0" smtClean="0"/>
              <a:t>    and </a:t>
            </a:r>
            <a:r>
              <a:rPr lang="en-US" dirty="0" smtClean="0">
                <a:solidFill>
                  <a:srgbClr val="FF6600"/>
                </a:solidFill>
              </a:rPr>
              <a:t>swellings</a:t>
            </a:r>
          </a:p>
          <a:p>
            <a:r>
              <a:rPr lang="en-US" dirty="0" smtClean="0"/>
              <a:t>7 </a:t>
            </a:r>
            <a:r>
              <a:rPr lang="en-US" dirty="0" err="1" smtClean="0"/>
              <a:t>og</a:t>
            </a:r>
            <a:r>
              <a:rPr lang="en-US" dirty="0" smtClean="0"/>
              <a:t> 8 </a:t>
            </a:r>
            <a:r>
              <a:rPr lang="en-US" dirty="0" err="1" smtClean="0"/>
              <a:t>viku</a:t>
            </a:r>
            <a:r>
              <a:rPr lang="en-US" dirty="0" smtClean="0"/>
              <a:t>: urethral groove vex </a:t>
            </a:r>
            <a:r>
              <a:rPr lang="en-US" dirty="0" err="1" smtClean="0"/>
              <a:t>saman</a:t>
            </a:r>
            <a:r>
              <a:rPr lang="en-US" dirty="0" smtClean="0"/>
              <a:t> </a:t>
            </a:r>
            <a:r>
              <a:rPr lang="en-US" dirty="0" err="1" smtClean="0"/>
              <a:t>og</a:t>
            </a:r>
            <a:r>
              <a:rPr lang="en-US" dirty="0" smtClean="0"/>
              <a:t> </a:t>
            </a:r>
            <a:r>
              <a:rPr lang="en-US" dirty="0" err="1" smtClean="0"/>
              <a:t>myndar</a:t>
            </a:r>
            <a:r>
              <a:rPr lang="en-US" dirty="0" smtClean="0"/>
              <a:t> </a:t>
            </a:r>
            <a:r>
              <a:rPr lang="en-US" dirty="0" err="1" smtClean="0"/>
              <a:t>þvagrás</a:t>
            </a:r>
            <a:r>
              <a:rPr lang="en-US" dirty="0" smtClean="0"/>
              <a:t> </a:t>
            </a:r>
            <a:r>
              <a:rPr lang="en-US" dirty="0" err="1" smtClean="0"/>
              <a:t>fyrst</a:t>
            </a:r>
            <a:r>
              <a:rPr lang="en-US" dirty="0" smtClean="0"/>
              <a:t> </a:t>
            </a:r>
            <a:r>
              <a:rPr lang="en-US" dirty="0" err="1" smtClean="0"/>
              <a:t>proximalt</a:t>
            </a:r>
            <a:r>
              <a:rPr lang="en-US" dirty="0" smtClean="0"/>
              <a:t> </a:t>
            </a:r>
            <a:r>
              <a:rPr lang="en-US" dirty="0" err="1" smtClean="0"/>
              <a:t>og</a:t>
            </a:r>
            <a:r>
              <a:rPr lang="en-US" dirty="0" smtClean="0"/>
              <a:t> </a:t>
            </a:r>
            <a:r>
              <a:rPr lang="en-US" dirty="0" err="1" smtClean="0"/>
              <a:t>síðan</a:t>
            </a:r>
            <a:r>
              <a:rPr lang="en-US" dirty="0" smtClean="0"/>
              <a:t> </a:t>
            </a:r>
            <a:r>
              <a:rPr lang="en-US" dirty="0" err="1" smtClean="0"/>
              <a:t>distalt</a:t>
            </a:r>
            <a:endParaRPr lang="en-US" dirty="0" smtClean="0"/>
          </a:p>
          <a:p>
            <a:r>
              <a:rPr lang="en-US" dirty="0" smtClean="0"/>
              <a:t> 12 </a:t>
            </a:r>
            <a:r>
              <a:rPr lang="en-US" dirty="0" err="1" smtClean="0"/>
              <a:t>viku</a:t>
            </a:r>
            <a:r>
              <a:rPr lang="en-US" dirty="0" smtClean="0"/>
              <a:t>: coronal </a:t>
            </a:r>
            <a:r>
              <a:rPr lang="en-US" dirty="0" err="1" smtClean="0"/>
              <a:t>sulcus</a:t>
            </a:r>
            <a:r>
              <a:rPr lang="en-US" dirty="0" smtClean="0"/>
              <a:t> </a:t>
            </a:r>
            <a:r>
              <a:rPr lang="en-US" dirty="0" err="1" smtClean="0"/>
              <a:t>aðskilur</a:t>
            </a:r>
            <a:r>
              <a:rPr lang="en-US" dirty="0" smtClean="0"/>
              <a:t> </a:t>
            </a:r>
            <a:r>
              <a:rPr lang="en-US" dirty="0"/>
              <a:t>glans </a:t>
            </a:r>
            <a:r>
              <a:rPr lang="en-US" dirty="0" err="1"/>
              <a:t>frá</a:t>
            </a:r>
            <a:r>
              <a:rPr lang="en-US" dirty="0"/>
              <a:t> penis </a:t>
            </a:r>
            <a:r>
              <a:rPr lang="en-US" dirty="0" err="1"/>
              <a:t>skafti</a:t>
            </a:r>
            <a:endParaRPr lang="en-US" dirty="0"/>
          </a:p>
          <a:p>
            <a:r>
              <a:rPr lang="en-US" dirty="0"/>
              <a:t> </a:t>
            </a:r>
            <a:r>
              <a:rPr lang="en-US" dirty="0" smtClean="0"/>
              <a:t>16</a:t>
            </a:r>
            <a:r>
              <a:rPr lang="en-US" dirty="0"/>
              <a:t>-18 </a:t>
            </a:r>
            <a:r>
              <a:rPr lang="en-US" dirty="0" err="1"/>
              <a:t>viku</a:t>
            </a:r>
            <a:r>
              <a:rPr lang="en-US" dirty="0"/>
              <a:t> </a:t>
            </a:r>
            <a:r>
              <a:rPr lang="en-US" dirty="0" err="1"/>
              <a:t>klárast</a:t>
            </a:r>
            <a:r>
              <a:rPr lang="en-US" dirty="0"/>
              <a:t> </a:t>
            </a:r>
            <a:r>
              <a:rPr lang="en-US" dirty="0" err="1"/>
              <a:t>þvagrásarmyndunin</a:t>
            </a:r>
            <a:r>
              <a:rPr lang="en-US" dirty="0"/>
              <a:t> </a:t>
            </a:r>
            <a:r>
              <a:rPr lang="en-US" dirty="0" err="1"/>
              <a:t>og</a:t>
            </a:r>
            <a:r>
              <a:rPr lang="en-US" dirty="0"/>
              <a:t> </a:t>
            </a:r>
            <a:r>
              <a:rPr lang="en-US" dirty="0" err="1"/>
              <a:t>forhúð</a:t>
            </a:r>
            <a:r>
              <a:rPr lang="en-US" dirty="0"/>
              <a:t> </a:t>
            </a:r>
            <a:r>
              <a:rPr lang="en-US" dirty="0" err="1"/>
              <a:t>hylur</a:t>
            </a:r>
            <a:r>
              <a:rPr lang="en-US" dirty="0"/>
              <a:t> glans</a:t>
            </a:r>
          </a:p>
          <a:p>
            <a:endParaRPr lang="en-US" dirty="0"/>
          </a:p>
        </p:txBody>
      </p:sp>
      <p:pic>
        <p:nvPicPr>
          <p:cNvPr id="5" name="Picture 2" descr="E:\Kennsla\Hypospadiasis\Genital tubercle.jpg"/>
          <p:cNvPicPr>
            <a:picLocks noGrp="1" noChangeAspect="1" noChangeArrowheads="1"/>
          </p:cNvPicPr>
          <p:nvPr>
            <p:ph sz="half" idx="2"/>
          </p:nvPr>
        </p:nvPicPr>
        <p:blipFill>
          <a:blip r:embed="rId2" cstate="print"/>
          <a:srcRect t="-8199" b="-8199"/>
          <a:stretch>
            <a:fillRect/>
          </a:stretch>
        </p:blipFill>
        <p:spPr bwMode="auto">
          <a:xfrm>
            <a:off x="3995936" y="980728"/>
            <a:ext cx="5148064" cy="5400600"/>
          </a:xfrm>
          <a:prstGeom prst="rect">
            <a:avLst/>
          </a:prstGeom>
          <a:noFill/>
        </p:spPr>
      </p:pic>
      <p:sp>
        <p:nvSpPr>
          <p:cNvPr id="2" name="Title 1"/>
          <p:cNvSpPr>
            <a:spLocks noGrp="1"/>
          </p:cNvSpPr>
          <p:nvPr>
            <p:ph type="title"/>
          </p:nvPr>
        </p:nvSpPr>
        <p:spPr>
          <a:xfrm>
            <a:off x="457200" y="0"/>
            <a:ext cx="8229600" cy="764704"/>
          </a:xfrm>
        </p:spPr>
        <p:txBody>
          <a:bodyPr/>
          <a:lstStyle/>
          <a:p>
            <a:r>
              <a:rPr lang="en-US" dirty="0" err="1" smtClean="0"/>
              <a:t>Fósturfræði</a:t>
            </a:r>
            <a:endParaRPr lang="en-US" dirty="0"/>
          </a:p>
        </p:txBody>
      </p:sp>
    </p:spTree>
    <p:extLst>
      <p:ext uri="{BB962C8B-B14F-4D97-AF65-F5344CB8AC3E}">
        <p14:creationId xmlns="" xmlns:p14="http://schemas.microsoft.com/office/powerpoint/2010/main" val="13024458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err="1" smtClean="0"/>
              <a:t>Ekki</a:t>
            </a:r>
            <a:r>
              <a:rPr lang="en-US" dirty="0" smtClean="0"/>
              <a:t> </a:t>
            </a:r>
            <a:r>
              <a:rPr lang="en-US" dirty="0" err="1" smtClean="0"/>
              <a:t>þekkt</a:t>
            </a:r>
            <a:r>
              <a:rPr lang="en-US" dirty="0" smtClean="0"/>
              <a:t>!</a:t>
            </a:r>
          </a:p>
          <a:p>
            <a:pPr>
              <a:buNone/>
            </a:pPr>
            <a:r>
              <a:rPr lang="en-US" dirty="0" err="1" smtClean="0"/>
              <a:t>Truflun</a:t>
            </a:r>
            <a:r>
              <a:rPr lang="en-US" dirty="0" smtClean="0"/>
              <a:t> á </a:t>
            </a:r>
            <a:r>
              <a:rPr lang="en-US" dirty="0" err="1" smtClean="0"/>
              <a:t>eðlilegu</a:t>
            </a:r>
            <a:r>
              <a:rPr lang="en-US" dirty="0" smtClean="0"/>
              <a:t> </a:t>
            </a:r>
            <a:r>
              <a:rPr lang="en-US" dirty="0" err="1" smtClean="0"/>
              <a:t>þroskaferli</a:t>
            </a:r>
            <a:r>
              <a:rPr lang="en-US" dirty="0" smtClean="0"/>
              <a:t>?</a:t>
            </a:r>
          </a:p>
          <a:p>
            <a:r>
              <a:rPr lang="en-US" dirty="0" err="1" smtClean="0"/>
              <a:t>Fjölmargar</a:t>
            </a:r>
            <a:r>
              <a:rPr lang="en-US" dirty="0" smtClean="0"/>
              <a:t> </a:t>
            </a:r>
            <a:r>
              <a:rPr lang="en-US" dirty="0" err="1" smtClean="0"/>
              <a:t>tilgátur</a:t>
            </a:r>
            <a:r>
              <a:rPr lang="en-US" dirty="0" smtClean="0"/>
              <a:t> í </a:t>
            </a:r>
            <a:r>
              <a:rPr lang="en-US" dirty="0" err="1" smtClean="0"/>
              <a:t>gangi</a:t>
            </a:r>
            <a:r>
              <a:rPr lang="en-US" dirty="0" smtClean="0"/>
              <a:t>:</a:t>
            </a:r>
          </a:p>
          <a:p>
            <a:pPr>
              <a:buNone/>
            </a:pPr>
            <a:r>
              <a:rPr lang="en-US" dirty="0" smtClean="0"/>
              <a:t>         -</a:t>
            </a:r>
            <a:r>
              <a:rPr lang="en-US" dirty="0" err="1" smtClean="0"/>
              <a:t>Hugsanleg</a:t>
            </a:r>
            <a:r>
              <a:rPr lang="en-US" dirty="0" smtClean="0"/>
              <a:t> estrogen </a:t>
            </a:r>
            <a:r>
              <a:rPr lang="en-US" dirty="0" err="1" smtClean="0"/>
              <a:t>áhrif</a:t>
            </a:r>
            <a:endParaRPr lang="en-US" dirty="0" smtClean="0"/>
          </a:p>
          <a:p>
            <a:pPr>
              <a:buNone/>
            </a:pPr>
            <a:r>
              <a:rPr lang="en-US" dirty="0" smtClean="0"/>
              <a:t>         -</a:t>
            </a:r>
            <a:r>
              <a:rPr lang="en-US" dirty="0" err="1" smtClean="0"/>
              <a:t>Þrýstingur</a:t>
            </a:r>
            <a:r>
              <a:rPr lang="en-US" dirty="0" smtClean="0"/>
              <a:t> </a:t>
            </a:r>
            <a:r>
              <a:rPr lang="en-US" dirty="0" err="1" smtClean="0"/>
              <a:t>frá</a:t>
            </a:r>
            <a:r>
              <a:rPr lang="en-US" dirty="0" smtClean="0"/>
              <a:t> </a:t>
            </a:r>
            <a:r>
              <a:rPr lang="en-US" dirty="0" err="1" smtClean="0"/>
              <a:t>útlimum</a:t>
            </a:r>
            <a:r>
              <a:rPr lang="en-US" dirty="0" smtClean="0"/>
              <a:t> á penis í </a:t>
            </a:r>
            <a:r>
              <a:rPr lang="en-US" dirty="0" err="1" smtClean="0"/>
              <a:t>legi</a:t>
            </a:r>
            <a:endParaRPr lang="en-US" dirty="0" smtClean="0"/>
          </a:p>
          <a:p>
            <a:pPr>
              <a:buNone/>
            </a:pPr>
            <a:r>
              <a:rPr lang="en-US" dirty="0" smtClean="0"/>
              <a:t>         -</a:t>
            </a:r>
            <a:r>
              <a:rPr lang="en-US" dirty="0" err="1" smtClean="0"/>
              <a:t>Skortur</a:t>
            </a:r>
            <a:r>
              <a:rPr lang="en-US" dirty="0" smtClean="0"/>
              <a:t> á HCG í </a:t>
            </a:r>
            <a:r>
              <a:rPr lang="en-US" dirty="0" err="1" smtClean="0"/>
              <a:t>fylgju</a:t>
            </a:r>
            <a:endParaRPr lang="en-US" dirty="0" smtClean="0"/>
          </a:p>
          <a:p>
            <a:pPr>
              <a:buNone/>
            </a:pPr>
            <a:r>
              <a:rPr lang="en-US" dirty="0" smtClean="0"/>
              <a:t>         -</a:t>
            </a:r>
            <a:r>
              <a:rPr lang="en-US" dirty="0" err="1" smtClean="0"/>
              <a:t>Galli</a:t>
            </a:r>
            <a:r>
              <a:rPr lang="en-US" dirty="0" smtClean="0"/>
              <a:t> í androgen </a:t>
            </a:r>
            <a:r>
              <a:rPr lang="en-US" dirty="0" err="1" smtClean="0"/>
              <a:t>efnaskiptum</a:t>
            </a:r>
            <a:endParaRPr lang="en-US" dirty="0" smtClean="0"/>
          </a:p>
          <a:p>
            <a:endParaRPr lang="en-US" dirty="0"/>
          </a:p>
        </p:txBody>
      </p:sp>
      <p:sp>
        <p:nvSpPr>
          <p:cNvPr id="2" name="Title 1"/>
          <p:cNvSpPr>
            <a:spLocks noGrp="1"/>
          </p:cNvSpPr>
          <p:nvPr>
            <p:ph type="title"/>
          </p:nvPr>
        </p:nvSpPr>
        <p:spPr/>
        <p:txBody>
          <a:bodyPr/>
          <a:lstStyle/>
          <a:p>
            <a:r>
              <a:rPr lang="en-US" dirty="0" err="1" smtClean="0"/>
              <a:t>Orsök</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X 4 </a:t>
            </a:r>
            <a:r>
              <a:rPr lang="en-US" dirty="0" err="1" smtClean="0"/>
              <a:t>ef</a:t>
            </a:r>
            <a:r>
              <a:rPr lang="en-US" dirty="0" smtClean="0"/>
              <a:t> </a:t>
            </a:r>
            <a:r>
              <a:rPr lang="en-US" dirty="0" err="1" smtClean="0"/>
              <a:t>skortur</a:t>
            </a:r>
            <a:r>
              <a:rPr lang="en-US" dirty="0" smtClean="0"/>
              <a:t> á </a:t>
            </a:r>
            <a:r>
              <a:rPr lang="en-US" dirty="0" err="1" smtClean="0"/>
              <a:t>fisk</a:t>
            </a:r>
            <a:r>
              <a:rPr lang="en-US" dirty="0" smtClean="0"/>
              <a:t> </a:t>
            </a:r>
            <a:r>
              <a:rPr lang="en-US" dirty="0" err="1" smtClean="0"/>
              <a:t>og</a:t>
            </a:r>
            <a:r>
              <a:rPr lang="en-US" dirty="0" smtClean="0"/>
              <a:t> </a:t>
            </a:r>
            <a:r>
              <a:rPr lang="en-US" dirty="0" err="1" smtClean="0"/>
              <a:t>kjöti</a:t>
            </a:r>
            <a:r>
              <a:rPr lang="en-US" dirty="0" smtClean="0"/>
              <a:t> í </a:t>
            </a:r>
            <a:r>
              <a:rPr lang="en-US" dirty="0" err="1" smtClean="0"/>
              <a:t>matarræði</a:t>
            </a:r>
            <a:r>
              <a:rPr lang="en-US" dirty="0" smtClean="0"/>
              <a:t> </a:t>
            </a:r>
            <a:r>
              <a:rPr lang="en-US" dirty="0" err="1" smtClean="0"/>
              <a:t>móður</a:t>
            </a:r>
            <a:r>
              <a:rPr lang="en-US" dirty="0" smtClean="0"/>
              <a:t> á </a:t>
            </a:r>
            <a:r>
              <a:rPr lang="en-US" dirty="0" err="1" smtClean="0"/>
              <a:t>meðgöngu</a:t>
            </a:r>
            <a:r>
              <a:rPr lang="en-US" dirty="0" smtClean="0"/>
              <a:t> </a:t>
            </a:r>
          </a:p>
          <a:p>
            <a:r>
              <a:rPr lang="en-US" dirty="0" smtClean="0"/>
              <a:t>X 2 </a:t>
            </a:r>
            <a:r>
              <a:rPr lang="en-US" dirty="0" err="1" smtClean="0"/>
              <a:t>ef</a:t>
            </a:r>
            <a:r>
              <a:rPr lang="en-US" dirty="0" smtClean="0"/>
              <a:t> of </a:t>
            </a:r>
            <a:r>
              <a:rPr lang="en-US" dirty="0" err="1" smtClean="0"/>
              <a:t>feit</a:t>
            </a:r>
            <a:r>
              <a:rPr lang="en-US" dirty="0" smtClean="0"/>
              <a:t> </a:t>
            </a:r>
            <a:r>
              <a:rPr lang="en-US" dirty="0" err="1" smtClean="0"/>
              <a:t>móðir</a:t>
            </a:r>
            <a:endParaRPr lang="en-US" dirty="0" smtClean="0"/>
          </a:p>
          <a:p>
            <a:r>
              <a:rPr lang="en-US" dirty="0" smtClean="0"/>
              <a:t>X 2 </a:t>
            </a:r>
            <a:r>
              <a:rPr lang="en-US" dirty="0" err="1" smtClean="0"/>
              <a:t>ef</a:t>
            </a:r>
            <a:r>
              <a:rPr lang="en-US" dirty="0" smtClean="0"/>
              <a:t> </a:t>
            </a:r>
            <a:r>
              <a:rPr lang="en-US" dirty="0" err="1" smtClean="0"/>
              <a:t>háþrýtingur</a:t>
            </a:r>
            <a:r>
              <a:rPr lang="en-US" dirty="0" smtClean="0"/>
              <a:t> </a:t>
            </a:r>
            <a:r>
              <a:rPr lang="en-US" dirty="0" err="1" smtClean="0"/>
              <a:t>hjá</a:t>
            </a:r>
            <a:r>
              <a:rPr lang="en-US" dirty="0" smtClean="0"/>
              <a:t> </a:t>
            </a:r>
            <a:r>
              <a:rPr lang="en-US" dirty="0" err="1" smtClean="0"/>
              <a:t>móður</a:t>
            </a:r>
            <a:r>
              <a:rPr lang="en-US" dirty="0" smtClean="0"/>
              <a:t> </a:t>
            </a:r>
          </a:p>
          <a:p>
            <a:r>
              <a:rPr lang="en-US" dirty="0" smtClean="0"/>
              <a:t>X 1,8 </a:t>
            </a:r>
            <a:r>
              <a:rPr lang="en-US" dirty="0" err="1" smtClean="0"/>
              <a:t>ef</a:t>
            </a:r>
            <a:r>
              <a:rPr lang="en-US" dirty="0" smtClean="0"/>
              <a:t> </a:t>
            </a:r>
            <a:r>
              <a:rPr lang="en-US" dirty="0" err="1" smtClean="0"/>
              <a:t>ekki</a:t>
            </a:r>
            <a:r>
              <a:rPr lang="en-US" dirty="0" smtClean="0"/>
              <a:t> </a:t>
            </a:r>
            <a:r>
              <a:rPr lang="en-US" dirty="0" err="1" smtClean="0"/>
              <a:t>ógleði</a:t>
            </a:r>
            <a:r>
              <a:rPr lang="en-US" dirty="0" smtClean="0"/>
              <a:t> </a:t>
            </a:r>
            <a:r>
              <a:rPr lang="en-US" dirty="0" err="1" smtClean="0"/>
              <a:t>á</a:t>
            </a:r>
            <a:r>
              <a:rPr lang="en-US" dirty="0" smtClean="0"/>
              <a:t> </a:t>
            </a:r>
            <a:r>
              <a:rPr lang="en-US" dirty="0" err="1" smtClean="0"/>
              <a:t>meðgöngu</a:t>
            </a:r>
            <a:endParaRPr lang="en-US" dirty="0" smtClean="0"/>
          </a:p>
          <a:p>
            <a:r>
              <a:rPr lang="en-US" dirty="0" err="1" smtClean="0"/>
              <a:t>Aukin</a:t>
            </a:r>
            <a:r>
              <a:rPr lang="en-US" dirty="0" smtClean="0"/>
              <a:t> </a:t>
            </a:r>
            <a:r>
              <a:rPr lang="en-US" dirty="0" err="1" smtClean="0"/>
              <a:t>hætta</a:t>
            </a:r>
            <a:r>
              <a:rPr lang="en-US" dirty="0" smtClean="0"/>
              <a:t> </a:t>
            </a:r>
            <a:r>
              <a:rPr lang="en-US" dirty="0" err="1" smtClean="0"/>
              <a:t>ef</a:t>
            </a:r>
            <a:r>
              <a:rPr lang="en-US" dirty="0" smtClean="0"/>
              <a:t> </a:t>
            </a:r>
            <a:r>
              <a:rPr lang="en-US" dirty="0" err="1" smtClean="0"/>
              <a:t>ógleði</a:t>
            </a:r>
            <a:r>
              <a:rPr lang="en-US" dirty="0" smtClean="0"/>
              <a:t> </a:t>
            </a:r>
            <a:r>
              <a:rPr lang="en-US" dirty="0" err="1" smtClean="0"/>
              <a:t>móður</a:t>
            </a:r>
            <a:r>
              <a:rPr lang="en-US" dirty="0" smtClean="0"/>
              <a:t> á </a:t>
            </a:r>
            <a:r>
              <a:rPr lang="en-US" dirty="0" err="1" smtClean="0"/>
              <a:t>seinni</a:t>
            </a:r>
            <a:r>
              <a:rPr lang="en-US" dirty="0" smtClean="0"/>
              <a:t> </a:t>
            </a:r>
            <a:r>
              <a:rPr lang="en-US" dirty="0" err="1" smtClean="0"/>
              <a:t>hluta</a:t>
            </a:r>
            <a:r>
              <a:rPr lang="en-US" dirty="0" smtClean="0"/>
              <a:t> </a:t>
            </a:r>
            <a:r>
              <a:rPr lang="en-US" dirty="0" err="1" smtClean="0"/>
              <a:t>meðgöngu</a:t>
            </a:r>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err="1" smtClean="0"/>
              <a:t>Áhættuþættir</a:t>
            </a:r>
            <a:r>
              <a:rPr lang="en-US" dirty="0" smtClean="0"/>
              <a:t> </a:t>
            </a:r>
            <a:r>
              <a:rPr lang="en-US" dirty="0" err="1" smtClean="0"/>
              <a:t>tengdir</a:t>
            </a:r>
            <a:r>
              <a:rPr lang="en-US" dirty="0" smtClean="0"/>
              <a:t> </a:t>
            </a:r>
            <a:r>
              <a:rPr lang="en-US" dirty="0" err="1" smtClean="0"/>
              <a:t>meðgöngu</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Retineruð</a:t>
            </a:r>
            <a:r>
              <a:rPr lang="en-US" dirty="0" smtClean="0"/>
              <a:t> </a:t>
            </a:r>
            <a:r>
              <a:rPr lang="en-US" dirty="0" err="1" smtClean="0"/>
              <a:t>eistu</a:t>
            </a:r>
            <a:r>
              <a:rPr lang="en-US" dirty="0" smtClean="0"/>
              <a:t> </a:t>
            </a:r>
            <a:r>
              <a:rPr lang="en-US" dirty="0" err="1" smtClean="0"/>
              <a:t>í</a:t>
            </a:r>
            <a:r>
              <a:rPr lang="en-US" dirty="0" smtClean="0"/>
              <a:t> 3-10%</a:t>
            </a:r>
          </a:p>
          <a:p>
            <a:r>
              <a:rPr lang="en-US" dirty="0" err="1" smtClean="0"/>
              <a:t>Herniur</a:t>
            </a:r>
            <a:endParaRPr lang="en-US" dirty="0" smtClean="0"/>
          </a:p>
          <a:p>
            <a:r>
              <a:rPr lang="en-US" dirty="0" err="1" smtClean="0"/>
              <a:t>Aðrir</a:t>
            </a:r>
            <a:r>
              <a:rPr lang="en-US" dirty="0" smtClean="0"/>
              <a:t> </a:t>
            </a:r>
            <a:r>
              <a:rPr lang="en-US" dirty="0" err="1" smtClean="0"/>
              <a:t>þvagfæragallar</a:t>
            </a:r>
            <a:endParaRPr lang="en-US" dirty="0"/>
          </a:p>
        </p:txBody>
      </p:sp>
      <p:sp>
        <p:nvSpPr>
          <p:cNvPr id="2" name="Title 1"/>
          <p:cNvSpPr>
            <a:spLocks noGrp="1"/>
          </p:cNvSpPr>
          <p:nvPr>
            <p:ph type="title"/>
          </p:nvPr>
        </p:nvSpPr>
        <p:spPr/>
        <p:txBody>
          <a:bodyPr/>
          <a:lstStyle/>
          <a:p>
            <a:r>
              <a:rPr lang="en-US" dirty="0" err="1" smtClean="0"/>
              <a:t>Tengdir</a:t>
            </a:r>
            <a:r>
              <a:rPr lang="en-US" dirty="0" smtClean="0"/>
              <a:t> </a:t>
            </a:r>
            <a:r>
              <a:rPr lang="en-US" dirty="0" err="1" smtClean="0"/>
              <a:t>gallar</a:t>
            </a:r>
            <a:endParaRPr lang="en-US" dirty="0"/>
          </a:p>
        </p:txBody>
      </p:sp>
    </p:spTree>
    <p:extLst>
      <p:ext uri="{BB962C8B-B14F-4D97-AF65-F5344CB8AC3E}">
        <p14:creationId xmlns="" xmlns:p14="http://schemas.microsoft.com/office/powerpoint/2010/main" val="4686481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770</TotalTime>
  <Words>1354</Words>
  <Application>Microsoft Office PowerPoint</Application>
  <PresentationFormat>On-screen Show (4:3)</PresentationFormat>
  <Paragraphs>199</Paragraphs>
  <Slides>21</Slides>
  <Notes>9</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Hypospadi  Epispadi  Phymosis  Ballanitis Paraphymosis</vt:lpstr>
      <vt:lpstr>hvað er Hypospadi?</vt:lpstr>
      <vt:lpstr>Hypospadi</vt:lpstr>
      <vt:lpstr>Algengi</vt:lpstr>
      <vt:lpstr>Flokkun</vt:lpstr>
      <vt:lpstr>Fósturfræði</vt:lpstr>
      <vt:lpstr>Orsök</vt:lpstr>
      <vt:lpstr>Áhættuþættir tengdir meðgöngu</vt:lpstr>
      <vt:lpstr>Tengdir gallar</vt:lpstr>
      <vt:lpstr>Meðferð</vt:lpstr>
      <vt:lpstr>Snodgrass</vt:lpstr>
      <vt:lpstr>Fylgikvillar aðgerða</vt:lpstr>
      <vt:lpstr>Epispadias</vt:lpstr>
      <vt:lpstr>Epispadias</vt:lpstr>
      <vt:lpstr>Phimosis balanitis, paraphimosis</vt:lpstr>
      <vt:lpstr>Phimosis</vt:lpstr>
      <vt:lpstr>Balanitis/balanoposthitis</vt:lpstr>
      <vt:lpstr>Balanitis Xerotica Obliterance</vt:lpstr>
      <vt:lpstr>Paraphimosis</vt:lpstr>
      <vt:lpstr>Samantekt</vt:lpstr>
      <vt:lpstr>Fósturfræði</vt:lpstr>
    </vt:vector>
  </TitlesOfParts>
  <Company>LSH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Hypospadi. Epispadi. Phymosis. Ballanit. Paraphymosis</dc:title>
  <dc:creator>orriorm</dc:creator>
  <cp:lastModifiedBy>orriorm</cp:lastModifiedBy>
  <cp:revision>100</cp:revision>
  <dcterms:created xsi:type="dcterms:W3CDTF">2018-08-17T14:13:10Z</dcterms:created>
  <dcterms:modified xsi:type="dcterms:W3CDTF">2019-05-21T08:17:15Z</dcterms:modified>
</cp:coreProperties>
</file>