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75" r:id="rId3"/>
    <p:sldId id="286" r:id="rId4"/>
    <p:sldId id="274" r:id="rId5"/>
    <p:sldId id="283" r:id="rId6"/>
    <p:sldId id="277" r:id="rId7"/>
    <p:sldId id="259" r:id="rId8"/>
    <p:sldId id="262" r:id="rId9"/>
    <p:sldId id="287" r:id="rId10"/>
    <p:sldId id="264" r:id="rId11"/>
    <p:sldId id="278" r:id="rId12"/>
    <p:sldId id="284" r:id="rId13"/>
    <p:sldId id="266" r:id="rId14"/>
    <p:sldId id="285" r:id="rId15"/>
    <p:sldId id="268" r:id="rId16"/>
    <p:sldId id="269" r:id="rId17"/>
    <p:sldId id="290" r:id="rId18"/>
    <p:sldId id="270" r:id="rId19"/>
    <p:sldId id="280" r:id="rId20"/>
    <p:sldId id="281" r:id="rId21"/>
    <p:sldId id="288" r:id="rId22"/>
    <p:sldId id="289" r:id="rId23"/>
    <p:sldId id="260"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6830" autoAdjust="0"/>
  </p:normalViewPr>
  <p:slideViewPr>
    <p:cSldViewPr>
      <p:cViewPr varScale="1">
        <p:scale>
          <a:sx n="49" d="100"/>
          <a:sy n="49" d="100"/>
        </p:scale>
        <p:origin x="1116" y="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s-I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BD181B-353C-48DE-AAC6-B9D98E9779E9}" type="datetimeFigureOut">
              <a:rPr lang="is-IS" smtClean="0"/>
              <a:pPr/>
              <a:t>10.12.2019</a:t>
            </a:fld>
            <a:endParaRPr lang="is-I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s-I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s-I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9F7283-9B55-4075-9543-67F2DBD30E3F}" type="slidenum">
              <a:rPr lang="is-IS" smtClean="0"/>
              <a:pPr/>
              <a:t>‹#›</a:t>
            </a:fld>
            <a:endParaRPr lang="is-I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8" Type="http://schemas.openxmlformats.org/officeDocument/2006/relationships/hyperlink" Target="https://en.wikipedia.org/wiki/Sex" TargetMode="External"/><Relationship Id="rId3" Type="http://schemas.openxmlformats.org/officeDocument/2006/relationships/hyperlink" Target="https://en.wikipedia.org/wiki/Pelvis" TargetMode="External"/><Relationship Id="rId7" Type="http://schemas.openxmlformats.org/officeDocument/2006/relationships/hyperlink" Target="https://en.wikipedia.org/wiki/Rectum" TargetMode="External"/><Relationship Id="rId2" Type="http://schemas.openxmlformats.org/officeDocument/2006/relationships/slide" Target="../slides/slide16.xml"/><Relationship Id="rId1" Type="http://schemas.openxmlformats.org/officeDocument/2006/relationships/notesMaster" Target="../notesMasters/notesMaster1.xml"/><Relationship Id="rId6" Type="http://schemas.openxmlformats.org/officeDocument/2006/relationships/hyperlink" Target="https://en.wikipedia.org/wiki/Internal_urethral_sphincter" TargetMode="External"/><Relationship Id="rId5" Type="http://schemas.openxmlformats.org/officeDocument/2006/relationships/hyperlink" Target="https://en.wikipedia.org/wiki/Urinary_bladder" TargetMode="External"/><Relationship Id="rId10" Type="http://schemas.openxmlformats.org/officeDocument/2006/relationships/hyperlink" Target="http://www.sciencedirect.com/science/article/pii/S0022346808006556" TargetMode="External"/><Relationship Id="rId4" Type="http://schemas.openxmlformats.org/officeDocument/2006/relationships/hyperlink" Target="https://en.wikipedia.org/wiki/Genital" TargetMode="External"/><Relationship Id="rId9" Type="http://schemas.openxmlformats.org/officeDocument/2006/relationships/hyperlink" Target="https://en.wikipedia.org/wiki/Erection"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err="1" smtClean="0"/>
              <a:t>Fredericus</a:t>
            </a:r>
            <a:r>
              <a:rPr lang="en-US" b="1" dirty="0" smtClean="0"/>
              <a:t> </a:t>
            </a:r>
            <a:r>
              <a:rPr lang="en-US" b="1" dirty="0" err="1" smtClean="0"/>
              <a:t>Ruysch</a:t>
            </a:r>
            <a:r>
              <a:rPr lang="en-US" b="1" dirty="0" smtClean="0"/>
              <a:t> </a:t>
            </a:r>
            <a:r>
              <a:rPr lang="en-US" dirty="0" err="1" smtClean="0"/>
              <a:t>hollenskur</a:t>
            </a:r>
            <a:r>
              <a:rPr lang="en-US" dirty="0" smtClean="0"/>
              <a:t> </a:t>
            </a:r>
            <a:r>
              <a:rPr lang="en-US" dirty="0" err="1" smtClean="0"/>
              <a:t>anatomiker</a:t>
            </a:r>
            <a:r>
              <a:rPr lang="en-US" dirty="0" smtClean="0"/>
              <a:t> </a:t>
            </a:r>
            <a:r>
              <a:rPr lang="en-US" sz="1200" kern="1200" baseline="0" dirty="0" err="1" smtClean="0">
                <a:solidFill>
                  <a:schemeClr val="tx1"/>
                </a:solidFill>
                <a:latin typeface="+mn-lt"/>
                <a:ea typeface="+mn-ea"/>
                <a:cs typeface="+mn-cs"/>
              </a:rPr>
              <a:t>Hann</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lýsti</a:t>
            </a:r>
            <a:r>
              <a:rPr lang="en-US" sz="1200" kern="1200" baseline="0" dirty="0" smtClean="0">
                <a:solidFill>
                  <a:schemeClr val="tx1"/>
                </a:solidFill>
                <a:latin typeface="+mn-lt"/>
                <a:ea typeface="+mn-ea"/>
                <a:cs typeface="+mn-cs"/>
              </a:rPr>
              <a:t> 5 </a:t>
            </a:r>
            <a:r>
              <a:rPr lang="en-US" sz="1200" kern="1200" baseline="0" dirty="0" err="1" smtClean="0">
                <a:solidFill>
                  <a:schemeClr val="tx1"/>
                </a:solidFill>
                <a:latin typeface="+mn-lt"/>
                <a:ea typeface="+mn-ea"/>
                <a:cs typeface="+mn-cs"/>
              </a:rPr>
              <a:t>ára</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stelpu</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með</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kviðverk</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sem</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svaraði</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ekki</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þáverandi</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meðferð</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og</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dó</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að</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lokum</a:t>
            </a:r>
            <a:endParaRPr lang="en-US" sz="1200" kern="1200" baseline="0" dirty="0" smtClean="0">
              <a:solidFill>
                <a:schemeClr val="tx1"/>
              </a:solidFill>
              <a:latin typeface="+mn-lt"/>
              <a:ea typeface="+mn-ea"/>
              <a:cs typeface="+mn-cs"/>
            </a:endParaRPr>
          </a:p>
          <a:p>
            <a:endParaRPr lang="en-US" sz="1200" kern="1200" baseline="0" dirty="0" smtClean="0">
              <a:solidFill>
                <a:schemeClr val="tx1"/>
              </a:solidFill>
              <a:latin typeface="+mn-lt"/>
              <a:ea typeface="+mn-ea"/>
              <a:cs typeface="+mn-cs"/>
            </a:endParaRPr>
          </a:p>
          <a:p>
            <a:r>
              <a:rPr lang="en-US" sz="1200" b="1" kern="1200" baseline="0" dirty="0" err="1" smtClean="0">
                <a:solidFill>
                  <a:schemeClr val="tx1"/>
                </a:solidFill>
                <a:latin typeface="+mn-lt"/>
                <a:ea typeface="+mn-ea"/>
                <a:cs typeface="+mn-cs"/>
              </a:rPr>
              <a:t>Harald</a:t>
            </a:r>
            <a:r>
              <a:rPr lang="en-US" sz="1200" b="1" kern="1200" baseline="0" dirty="0" smtClean="0">
                <a:solidFill>
                  <a:schemeClr val="tx1"/>
                </a:solidFill>
                <a:latin typeface="+mn-lt"/>
                <a:ea typeface="+mn-ea"/>
                <a:cs typeface="+mn-cs"/>
              </a:rPr>
              <a:t> </a:t>
            </a:r>
            <a:r>
              <a:rPr lang="en-US" sz="1200" b="1" kern="1200" baseline="0" dirty="0" err="1" smtClean="0">
                <a:solidFill>
                  <a:schemeClr val="tx1"/>
                </a:solidFill>
                <a:latin typeface="+mn-lt"/>
                <a:ea typeface="+mn-ea"/>
                <a:cs typeface="+mn-cs"/>
              </a:rPr>
              <a:t>Hirschsprunk</a:t>
            </a:r>
            <a:r>
              <a:rPr lang="en-US" sz="1200" b="1"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dannskur</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barnalæknir</a:t>
            </a:r>
            <a:r>
              <a:rPr lang="en-US" sz="1200" kern="1200" baseline="0" dirty="0" smtClean="0">
                <a:solidFill>
                  <a:schemeClr val="tx1"/>
                </a:solidFill>
                <a:latin typeface="+mn-lt"/>
                <a:ea typeface="+mn-ea"/>
                <a:cs typeface="+mn-cs"/>
              </a:rPr>
              <a:t> á Queen Louise Children’s Hospital, Copenhagen, presented the most telling and concise description of congenital </a:t>
            </a:r>
            <a:r>
              <a:rPr lang="en-US" sz="1200" kern="1200" baseline="0" dirty="0" err="1" smtClean="0">
                <a:solidFill>
                  <a:schemeClr val="tx1"/>
                </a:solidFill>
                <a:latin typeface="+mn-lt"/>
                <a:ea typeface="+mn-ea"/>
                <a:cs typeface="+mn-cs"/>
              </a:rPr>
              <a:t>megacolon</a:t>
            </a:r>
            <a:r>
              <a:rPr lang="en-US" sz="1200" kern="1200" baseline="0" dirty="0" smtClean="0">
                <a:solidFill>
                  <a:schemeClr val="tx1"/>
                </a:solidFill>
                <a:latin typeface="+mn-lt"/>
                <a:ea typeface="+mn-ea"/>
                <a:cs typeface="+mn-cs"/>
              </a:rPr>
              <a:t> at the </a:t>
            </a:r>
            <a:r>
              <a:rPr lang="en-US" sz="1200" b="1" kern="1200" baseline="0" dirty="0" smtClean="0">
                <a:solidFill>
                  <a:schemeClr val="tx1"/>
                </a:solidFill>
                <a:latin typeface="+mn-lt"/>
                <a:ea typeface="+mn-ea"/>
                <a:cs typeface="+mn-cs"/>
              </a:rPr>
              <a:t>Society of Pediatrics in Berlin in 1886</a:t>
            </a:r>
            <a:r>
              <a:rPr lang="en-US" sz="1200" kern="1200" baseline="0" dirty="0" smtClean="0">
                <a:solidFill>
                  <a:schemeClr val="tx1"/>
                </a:solidFill>
                <a:latin typeface="+mn-lt"/>
                <a:ea typeface="+mn-ea"/>
                <a:cs typeface="+mn-cs"/>
              </a:rPr>
              <a:t>. His treatise was entitled “Constipation in newborns due to dilatation and hypertrophy of the colon” He presented the pathologic colon specimens and case reports of two infant boys who had symptoms of constipation soon after birth and who eventually died at 11 and 8months,respectively.</a:t>
            </a:r>
          </a:p>
          <a:p>
            <a:r>
              <a:rPr lang="en-US" sz="1200" b="1" kern="1200" baseline="0" dirty="0" smtClean="0">
                <a:solidFill>
                  <a:schemeClr val="tx1"/>
                </a:solidFill>
                <a:latin typeface="+mn-lt"/>
                <a:ea typeface="+mn-ea"/>
                <a:cs typeface="+mn-cs"/>
              </a:rPr>
              <a:t>1948 </a:t>
            </a:r>
            <a:r>
              <a:rPr lang="en-US" sz="1200" b="1" kern="1200" baseline="0" dirty="0" err="1" smtClean="0">
                <a:solidFill>
                  <a:schemeClr val="tx1"/>
                </a:solidFill>
                <a:latin typeface="+mn-lt"/>
                <a:ea typeface="+mn-ea"/>
                <a:cs typeface="+mn-cs"/>
              </a:rPr>
              <a:t>Zuelzer</a:t>
            </a:r>
            <a:r>
              <a:rPr lang="en-US" sz="1200" b="1" kern="1200" baseline="0" dirty="0" smtClean="0">
                <a:solidFill>
                  <a:schemeClr val="tx1"/>
                </a:solidFill>
                <a:latin typeface="+mn-lt"/>
                <a:ea typeface="+mn-ea"/>
                <a:cs typeface="+mn-cs"/>
              </a:rPr>
              <a:t> and Wilson </a:t>
            </a:r>
            <a:r>
              <a:rPr lang="en-US" sz="1200" kern="1200" baseline="0" dirty="0" smtClean="0">
                <a:solidFill>
                  <a:schemeClr val="tx1"/>
                </a:solidFill>
                <a:latin typeface="+mn-lt"/>
                <a:ea typeface="+mn-ea"/>
                <a:cs typeface="+mn-cs"/>
              </a:rPr>
              <a:t>described the autopsy findings in 11 infants who died of </a:t>
            </a:r>
            <a:r>
              <a:rPr lang="en-US" sz="1200" kern="1200" baseline="0" dirty="0" err="1" smtClean="0">
                <a:solidFill>
                  <a:schemeClr val="tx1"/>
                </a:solidFill>
                <a:latin typeface="+mn-lt"/>
                <a:ea typeface="+mn-ea"/>
                <a:cs typeface="+mn-cs"/>
              </a:rPr>
              <a:t>Hirschsprung’s</a:t>
            </a:r>
            <a:r>
              <a:rPr lang="en-US" sz="1200" kern="1200" baseline="0" dirty="0" smtClean="0">
                <a:solidFill>
                  <a:schemeClr val="tx1"/>
                </a:solidFill>
                <a:latin typeface="+mn-lt"/>
                <a:ea typeface="+mn-ea"/>
                <a:cs typeface="+mn-cs"/>
              </a:rPr>
              <a:t> disease [193]. No mechanical cause of obstruction was noted. All 11 had absence of ganglion cells in the distal segment with six having a recognizable definitive level of obstruction. They suggested that </a:t>
            </a:r>
            <a:r>
              <a:rPr lang="en-US" sz="1200" kern="1200" baseline="0" dirty="0" err="1" smtClean="0">
                <a:solidFill>
                  <a:schemeClr val="tx1"/>
                </a:solidFill>
                <a:latin typeface="+mn-lt"/>
                <a:ea typeface="+mn-ea"/>
                <a:cs typeface="+mn-cs"/>
              </a:rPr>
              <a:t>Hirschsprung’s</a:t>
            </a:r>
            <a:r>
              <a:rPr lang="en-US" sz="1200" kern="1200" baseline="0" dirty="0" smtClean="0">
                <a:solidFill>
                  <a:schemeClr val="tx1"/>
                </a:solidFill>
                <a:latin typeface="+mn-lt"/>
                <a:ea typeface="+mn-ea"/>
                <a:cs typeface="+mn-cs"/>
              </a:rPr>
              <a:t> disease was a functional intestinal obstruction that had a congenital </a:t>
            </a:r>
            <a:r>
              <a:rPr lang="en-US" sz="1200" kern="1200" baseline="0" dirty="0" err="1" smtClean="0">
                <a:solidFill>
                  <a:schemeClr val="tx1"/>
                </a:solidFill>
                <a:latin typeface="+mn-lt"/>
                <a:ea typeface="+mn-ea"/>
                <a:cs typeface="+mn-cs"/>
              </a:rPr>
              <a:t>neurogenic</a:t>
            </a:r>
            <a:r>
              <a:rPr lang="en-US" sz="1200" kern="1200" baseline="0" dirty="0" smtClean="0">
                <a:solidFill>
                  <a:schemeClr val="tx1"/>
                </a:solidFill>
                <a:latin typeface="+mn-lt"/>
                <a:ea typeface="+mn-ea"/>
                <a:cs typeface="+mn-cs"/>
              </a:rPr>
              <a:t> basis and that an </a:t>
            </a:r>
            <a:r>
              <a:rPr lang="en-US" sz="1200" kern="1200" baseline="0" dirty="0" err="1" smtClean="0">
                <a:solidFill>
                  <a:schemeClr val="tx1"/>
                </a:solidFill>
                <a:latin typeface="+mn-lt"/>
                <a:ea typeface="+mn-ea"/>
                <a:cs typeface="+mn-cs"/>
              </a:rPr>
              <a:t>enterostomy</a:t>
            </a:r>
            <a:r>
              <a:rPr lang="en-US" sz="1200" kern="1200" baseline="0" dirty="0" smtClean="0">
                <a:solidFill>
                  <a:schemeClr val="tx1"/>
                </a:solidFill>
                <a:latin typeface="+mn-lt"/>
                <a:ea typeface="+mn-ea"/>
                <a:cs typeface="+mn-cs"/>
              </a:rPr>
              <a:t> should</a:t>
            </a:r>
          </a:p>
          <a:p>
            <a:r>
              <a:rPr lang="en-US" sz="1200" kern="1200" baseline="0" dirty="0" smtClean="0">
                <a:solidFill>
                  <a:schemeClr val="tx1"/>
                </a:solidFill>
                <a:latin typeface="+mn-lt"/>
                <a:ea typeface="+mn-ea"/>
                <a:cs typeface="+mn-cs"/>
              </a:rPr>
              <a:t>be considered [193]. </a:t>
            </a:r>
            <a:r>
              <a:rPr lang="en-US" sz="1200" b="1" kern="1200" baseline="0" dirty="0" smtClean="0">
                <a:solidFill>
                  <a:schemeClr val="tx1"/>
                </a:solidFill>
                <a:latin typeface="+mn-lt"/>
                <a:ea typeface="+mn-ea"/>
                <a:cs typeface="+mn-cs"/>
              </a:rPr>
              <a:t>Also in 1948, Whitehouse and </a:t>
            </a:r>
            <a:r>
              <a:rPr lang="en-US" sz="1200" b="1" kern="1200" baseline="0" dirty="0" err="1" smtClean="0">
                <a:solidFill>
                  <a:schemeClr val="tx1"/>
                </a:solidFill>
                <a:latin typeface="+mn-lt"/>
                <a:ea typeface="+mn-ea"/>
                <a:cs typeface="+mn-cs"/>
              </a:rPr>
              <a:t>Kernohan</a:t>
            </a:r>
            <a:r>
              <a:rPr lang="en-US" sz="1200" b="1"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described the autopsy findings in 11 children who</a:t>
            </a:r>
          </a:p>
          <a:p>
            <a:r>
              <a:rPr lang="en-US" sz="1200" kern="1200" baseline="0" dirty="0" smtClean="0">
                <a:solidFill>
                  <a:schemeClr val="tx1"/>
                </a:solidFill>
                <a:latin typeface="+mn-lt"/>
                <a:ea typeface="+mn-ea"/>
                <a:cs typeface="+mn-cs"/>
              </a:rPr>
              <a:t>died of </a:t>
            </a:r>
            <a:r>
              <a:rPr lang="en-US" sz="1200" kern="1200" baseline="0" dirty="0" err="1" smtClean="0">
                <a:solidFill>
                  <a:schemeClr val="tx1"/>
                </a:solidFill>
                <a:latin typeface="+mn-lt"/>
                <a:ea typeface="+mn-ea"/>
                <a:cs typeface="+mn-cs"/>
              </a:rPr>
              <a:t>megacolon</a:t>
            </a:r>
            <a:r>
              <a:rPr lang="en-US" sz="1200" kern="1200" baseline="0" dirty="0" smtClean="0">
                <a:solidFill>
                  <a:schemeClr val="tx1"/>
                </a:solidFill>
                <a:latin typeface="+mn-lt"/>
                <a:ea typeface="+mn-ea"/>
                <a:cs typeface="+mn-cs"/>
              </a:rPr>
              <a:t> [184]. None had ganglion cells present and </a:t>
            </a:r>
            <a:r>
              <a:rPr lang="en-US" sz="1200" kern="1200" baseline="0" dirty="0" err="1" smtClean="0">
                <a:solidFill>
                  <a:schemeClr val="tx1"/>
                </a:solidFill>
                <a:latin typeface="+mn-lt"/>
                <a:ea typeface="+mn-ea"/>
                <a:cs typeface="+mn-cs"/>
              </a:rPr>
              <a:t>nonmyelinated</a:t>
            </a:r>
            <a:r>
              <a:rPr lang="en-US" sz="1200" kern="1200" baseline="0" dirty="0" smtClean="0">
                <a:solidFill>
                  <a:schemeClr val="tx1"/>
                </a:solidFill>
                <a:latin typeface="+mn-lt"/>
                <a:ea typeface="+mn-ea"/>
                <a:cs typeface="+mn-cs"/>
              </a:rPr>
              <a:t> nerve trunks between the longitudinal</a:t>
            </a:r>
          </a:p>
          <a:p>
            <a:r>
              <a:rPr lang="en-US" sz="1200" kern="1200" baseline="0" dirty="0" smtClean="0">
                <a:solidFill>
                  <a:schemeClr val="tx1"/>
                </a:solidFill>
                <a:latin typeface="+mn-lt"/>
                <a:ea typeface="+mn-ea"/>
                <a:cs typeface="+mn-cs"/>
              </a:rPr>
              <a:t>and circular muscle layers were identified in the distal bowel.</a:t>
            </a:r>
            <a:endParaRPr lang="en-US" dirty="0" smtClean="0"/>
          </a:p>
          <a:p>
            <a:endParaRPr lang="is-IS" dirty="0"/>
          </a:p>
        </p:txBody>
      </p:sp>
      <p:sp>
        <p:nvSpPr>
          <p:cNvPr id="4" name="Slide Number Placeholder 3"/>
          <p:cNvSpPr>
            <a:spLocks noGrp="1"/>
          </p:cNvSpPr>
          <p:nvPr>
            <p:ph type="sldNum" sz="quarter" idx="10"/>
          </p:nvPr>
        </p:nvSpPr>
        <p:spPr/>
        <p:txBody>
          <a:bodyPr/>
          <a:lstStyle/>
          <a:p>
            <a:fld id="{2C9F7283-9B55-4075-9543-67F2DBD30E3F}" type="slidenum">
              <a:rPr lang="is-IS" smtClean="0"/>
              <a:pPr/>
              <a:t>4</a:t>
            </a:fld>
            <a:endParaRPr lang="is-I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is-IS" sz="2400" dirty="0" err="1" smtClean="0"/>
              <a:t>Dilation</a:t>
            </a:r>
            <a:r>
              <a:rPr lang="is-IS" sz="2400" dirty="0" smtClean="0"/>
              <a:t> á </a:t>
            </a:r>
            <a:r>
              <a:rPr lang="is-IS" sz="2400" dirty="0" err="1" smtClean="0"/>
              <a:t>anastomosunni</a:t>
            </a:r>
            <a:r>
              <a:rPr lang="is-IS" sz="2400" dirty="0" smtClean="0"/>
              <a:t> nauðsynleg í langan tíma eftir aðgerð</a:t>
            </a:r>
          </a:p>
          <a:p>
            <a:endParaRPr lang="is-IS" dirty="0"/>
          </a:p>
        </p:txBody>
      </p:sp>
      <p:sp>
        <p:nvSpPr>
          <p:cNvPr id="4" name="Slide Number Placeholder 3"/>
          <p:cNvSpPr>
            <a:spLocks noGrp="1"/>
          </p:cNvSpPr>
          <p:nvPr>
            <p:ph type="sldNum" sz="quarter" idx="10"/>
          </p:nvPr>
        </p:nvSpPr>
        <p:spPr/>
        <p:txBody>
          <a:bodyPr/>
          <a:lstStyle/>
          <a:p>
            <a:fld id="{2C9F7283-9B55-4075-9543-67F2DBD30E3F}" type="slidenum">
              <a:rPr lang="is-IS" smtClean="0"/>
              <a:pPr/>
              <a:t>15</a:t>
            </a:fld>
            <a:endParaRPr lang="is-I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In 1956, </a:t>
            </a:r>
            <a:r>
              <a:rPr lang="en-US" sz="1200" b="1" kern="1200" baseline="0" dirty="0" smtClean="0">
                <a:solidFill>
                  <a:schemeClr val="tx1"/>
                </a:solidFill>
                <a:latin typeface="+mn-lt"/>
                <a:ea typeface="+mn-ea"/>
                <a:cs typeface="+mn-cs"/>
              </a:rPr>
              <a:t>Bernard Duhamel </a:t>
            </a:r>
            <a:r>
              <a:rPr lang="en-US" sz="1200" kern="1200" baseline="0" dirty="0" smtClean="0">
                <a:solidFill>
                  <a:schemeClr val="tx1"/>
                </a:solidFill>
                <a:latin typeface="+mn-lt"/>
                <a:ea typeface="+mn-ea"/>
                <a:cs typeface="+mn-cs"/>
              </a:rPr>
              <a:t>of St Denis, France, described the </a:t>
            </a:r>
            <a:r>
              <a:rPr lang="en-US" sz="1200" kern="1200" baseline="0" dirty="0" err="1" smtClean="0">
                <a:solidFill>
                  <a:schemeClr val="tx1"/>
                </a:solidFill>
                <a:latin typeface="+mn-lt"/>
                <a:ea typeface="+mn-ea"/>
                <a:cs typeface="+mn-cs"/>
              </a:rPr>
              <a:t>retrorectal</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transanal</a:t>
            </a:r>
            <a:r>
              <a:rPr lang="en-US" sz="1200" kern="1200" baseline="0" dirty="0" smtClean="0">
                <a:solidFill>
                  <a:schemeClr val="tx1"/>
                </a:solidFill>
                <a:latin typeface="+mn-lt"/>
                <a:ea typeface="+mn-ea"/>
                <a:cs typeface="+mn-cs"/>
              </a:rPr>
              <a:t> pull-though procedure This concept was developed to preserve the nerves to the bladder and </a:t>
            </a:r>
            <a:r>
              <a:rPr lang="en-US" sz="1200" kern="1200" baseline="0" dirty="0" err="1" smtClean="0">
                <a:solidFill>
                  <a:schemeClr val="tx1"/>
                </a:solidFill>
                <a:latin typeface="+mn-lt"/>
                <a:ea typeface="+mn-ea"/>
                <a:cs typeface="+mn-cs"/>
              </a:rPr>
              <a:t>nervi</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erigente</a:t>
            </a:r>
            <a:r>
              <a:rPr lang="en-US" sz="1200" kern="1200" baseline="0" dirty="0" smtClean="0">
                <a:solidFill>
                  <a:schemeClr val="tx1"/>
                </a:solidFill>
                <a:latin typeface="+mn-lt"/>
                <a:ea typeface="+mn-ea"/>
                <a:cs typeface="+mn-cs"/>
              </a:rPr>
              <a:t> and left the </a:t>
            </a:r>
            <a:r>
              <a:rPr lang="en-US" sz="1200" kern="1200" baseline="0" dirty="0" err="1" smtClean="0">
                <a:solidFill>
                  <a:schemeClr val="tx1"/>
                </a:solidFill>
                <a:latin typeface="+mn-lt"/>
                <a:ea typeface="+mn-ea"/>
                <a:cs typeface="+mn-cs"/>
              </a:rPr>
              <a:t>aganglionic</a:t>
            </a:r>
            <a:r>
              <a:rPr lang="en-US" sz="1200" kern="1200" baseline="0" dirty="0" smtClean="0">
                <a:solidFill>
                  <a:schemeClr val="tx1"/>
                </a:solidFill>
                <a:latin typeface="+mn-lt"/>
                <a:ea typeface="+mn-ea"/>
                <a:cs typeface="+mn-cs"/>
              </a:rPr>
              <a:t> rectum in place. The normal</a:t>
            </a:r>
          </a:p>
          <a:p>
            <a:r>
              <a:rPr lang="en-US" sz="1200" kern="1200" baseline="0" dirty="0" smtClean="0">
                <a:solidFill>
                  <a:schemeClr val="tx1"/>
                </a:solidFill>
                <a:latin typeface="+mn-lt"/>
                <a:ea typeface="+mn-ea"/>
                <a:cs typeface="+mn-cs"/>
              </a:rPr>
              <a:t>proximal bowel was brought down to the perineum through an incision 1.0 cm above the dentate line in the posterior rectal wall</a:t>
            </a:r>
          </a:p>
          <a:p>
            <a:r>
              <a:rPr lang="en-US" sz="1200" kern="1200" baseline="0" dirty="0" smtClean="0">
                <a:solidFill>
                  <a:schemeClr val="tx1"/>
                </a:solidFill>
                <a:latin typeface="+mn-lt"/>
                <a:ea typeface="+mn-ea"/>
                <a:cs typeface="+mn-cs"/>
              </a:rPr>
              <a:t>In 1963, </a:t>
            </a:r>
            <a:r>
              <a:rPr lang="en-US" sz="1200" b="1" kern="1200" baseline="0" dirty="0" smtClean="0">
                <a:solidFill>
                  <a:schemeClr val="tx1"/>
                </a:solidFill>
                <a:latin typeface="+mn-lt"/>
                <a:ea typeface="+mn-ea"/>
                <a:cs typeface="+mn-cs"/>
              </a:rPr>
              <a:t>Soave </a:t>
            </a:r>
            <a:r>
              <a:rPr lang="en-US" sz="1200" kern="1200" baseline="0" dirty="0" smtClean="0">
                <a:solidFill>
                  <a:schemeClr val="tx1"/>
                </a:solidFill>
                <a:latin typeface="+mn-lt"/>
                <a:ea typeface="+mn-ea"/>
                <a:cs typeface="+mn-cs"/>
              </a:rPr>
              <a:t>of Genoa, Italy, described the </a:t>
            </a:r>
            <a:r>
              <a:rPr lang="en-US" sz="1200" kern="1200" baseline="0" dirty="0" err="1" smtClean="0">
                <a:solidFill>
                  <a:schemeClr val="tx1"/>
                </a:solidFill>
                <a:latin typeface="+mn-lt"/>
                <a:ea typeface="+mn-ea"/>
                <a:cs typeface="+mn-cs"/>
              </a:rPr>
              <a:t>endorectal</a:t>
            </a:r>
            <a:r>
              <a:rPr lang="en-US" sz="1200" kern="1200" baseline="0" dirty="0" smtClean="0">
                <a:solidFill>
                  <a:schemeClr val="tx1"/>
                </a:solidFill>
                <a:latin typeface="+mn-lt"/>
                <a:ea typeface="+mn-ea"/>
                <a:cs typeface="+mn-cs"/>
              </a:rPr>
              <a:t> pull-through procedure bringing the innervated bowel</a:t>
            </a:r>
          </a:p>
          <a:p>
            <a:r>
              <a:rPr lang="en-US" sz="1200" kern="1200" baseline="0" dirty="0" smtClean="0">
                <a:solidFill>
                  <a:schemeClr val="tx1"/>
                </a:solidFill>
                <a:latin typeface="+mn-lt"/>
                <a:ea typeface="+mn-ea"/>
                <a:cs typeface="+mn-cs"/>
              </a:rPr>
              <a:t>down to the perineum through a muscular sleeve of the </a:t>
            </a:r>
            <a:r>
              <a:rPr lang="en-US" sz="1200" kern="1200" baseline="0" dirty="0" err="1" smtClean="0">
                <a:solidFill>
                  <a:schemeClr val="tx1"/>
                </a:solidFill>
                <a:latin typeface="+mn-lt"/>
                <a:ea typeface="+mn-ea"/>
                <a:cs typeface="+mn-cs"/>
              </a:rPr>
              <a:t>aganglionic</a:t>
            </a:r>
            <a:r>
              <a:rPr lang="en-US" sz="1200" kern="1200" baseline="0" dirty="0" smtClean="0">
                <a:solidFill>
                  <a:schemeClr val="tx1"/>
                </a:solidFill>
                <a:latin typeface="+mn-lt"/>
                <a:ea typeface="+mn-ea"/>
                <a:cs typeface="+mn-cs"/>
              </a:rPr>
              <a:t> rectum. Performing the mucosal stripping</a:t>
            </a:r>
          </a:p>
          <a:p>
            <a:r>
              <a:rPr lang="en-US" sz="1200" kern="1200" baseline="0" dirty="0" smtClean="0">
                <a:solidFill>
                  <a:schemeClr val="tx1"/>
                </a:solidFill>
                <a:latin typeface="+mn-lt"/>
                <a:ea typeface="+mn-ea"/>
                <a:cs typeface="+mn-cs"/>
              </a:rPr>
              <a:t>dissection within the muscle wall reduced the risk of injury to the nerves to the bladder and </a:t>
            </a:r>
            <a:r>
              <a:rPr lang="en-US" sz="1200" kern="1200" baseline="0" dirty="0" err="1" smtClean="0">
                <a:solidFill>
                  <a:schemeClr val="tx1"/>
                </a:solidFill>
                <a:latin typeface="+mn-lt"/>
                <a:ea typeface="+mn-ea"/>
                <a:cs typeface="+mn-cs"/>
              </a:rPr>
              <a:t>nervi</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erigentes</a:t>
            </a:r>
            <a:r>
              <a:rPr lang="en-US" sz="1200" kern="1200" baseline="0" dirty="0" smtClean="0">
                <a:solidFill>
                  <a:schemeClr val="tx1"/>
                </a:solidFill>
                <a:latin typeface="+mn-lt"/>
                <a:ea typeface="+mn-ea"/>
                <a:cs typeface="+mn-cs"/>
              </a:rPr>
              <a:t> (</a:t>
            </a:r>
            <a:r>
              <a:rPr lang="en-US" dirty="0" smtClean="0"/>
              <a:t>From there, they contribute to the </a:t>
            </a:r>
            <a:r>
              <a:rPr lang="en-US" dirty="0" err="1" smtClean="0"/>
              <a:t>innervation</a:t>
            </a:r>
            <a:r>
              <a:rPr lang="en-US" dirty="0" smtClean="0"/>
              <a:t> of the </a:t>
            </a:r>
            <a:r>
              <a:rPr lang="en-US" dirty="0" smtClean="0">
                <a:hlinkClick r:id="rId3" tooltip="Pelvis"/>
              </a:rPr>
              <a:t>pelvic</a:t>
            </a:r>
            <a:r>
              <a:rPr lang="en-US" dirty="0" smtClean="0"/>
              <a:t> and </a:t>
            </a:r>
            <a:r>
              <a:rPr lang="en-US" dirty="0" smtClean="0">
                <a:hlinkClick r:id="rId4" tooltip="Genital"/>
              </a:rPr>
              <a:t>genital</a:t>
            </a:r>
            <a:r>
              <a:rPr lang="en-US" dirty="0" smtClean="0"/>
              <a:t> organs. The nerves regulate the emptying of the </a:t>
            </a:r>
            <a:r>
              <a:rPr lang="en-US" dirty="0" smtClean="0">
                <a:hlinkClick r:id="rId5" tooltip="Urinary bladder"/>
              </a:rPr>
              <a:t>urinary bladder</a:t>
            </a:r>
            <a:r>
              <a:rPr lang="en-US" dirty="0" smtClean="0"/>
              <a:t>, control opening and closing of the </a:t>
            </a:r>
            <a:r>
              <a:rPr lang="en-US" dirty="0" smtClean="0">
                <a:hlinkClick r:id="rId6" tooltip="Internal urethral sphincter"/>
              </a:rPr>
              <a:t>internal urethral sphincter</a:t>
            </a:r>
            <a:r>
              <a:rPr lang="en-US" dirty="0" smtClean="0"/>
              <a:t>, influence motility in the </a:t>
            </a:r>
            <a:r>
              <a:rPr lang="en-US" dirty="0" smtClean="0">
                <a:hlinkClick r:id="rId7" tooltip="Rectum"/>
              </a:rPr>
              <a:t>rectum</a:t>
            </a:r>
            <a:r>
              <a:rPr lang="en-US" dirty="0" smtClean="0"/>
              <a:t> as well as </a:t>
            </a:r>
            <a:r>
              <a:rPr lang="en-US" dirty="0" smtClean="0">
                <a:hlinkClick r:id="rId8" tooltip="Sex"/>
              </a:rPr>
              <a:t>sexual</a:t>
            </a:r>
            <a:r>
              <a:rPr lang="en-US" dirty="0" smtClean="0"/>
              <a:t> functions like </a:t>
            </a:r>
            <a:r>
              <a:rPr lang="en-US" dirty="0" smtClean="0">
                <a:hlinkClick r:id="rId9" tooltip="Erection"/>
              </a:rPr>
              <a:t>erection</a:t>
            </a:r>
            <a:r>
              <a:rPr lang="en-US" dirty="0" smtClean="0"/>
              <a:t>)</a:t>
            </a:r>
            <a:r>
              <a:rPr lang="en-US" sz="1200" kern="1200" baseline="0" dirty="0" smtClean="0">
                <a:solidFill>
                  <a:schemeClr val="tx1"/>
                </a:solidFill>
                <a:latin typeface="+mn-lt"/>
                <a:ea typeface="+mn-ea"/>
                <a:cs typeface="+mn-cs"/>
              </a:rPr>
              <a:t>.</a:t>
            </a:r>
          </a:p>
          <a:p>
            <a:r>
              <a:rPr lang="en-US" b="1" dirty="0" err="1" smtClean="0"/>
              <a:t>Transanal</a:t>
            </a:r>
            <a:r>
              <a:rPr lang="en-US" b="1" dirty="0" smtClean="0"/>
              <a:t> </a:t>
            </a:r>
            <a:r>
              <a:rPr lang="en-US" b="1" dirty="0" err="1" smtClean="0"/>
              <a:t>endorectal</a:t>
            </a:r>
            <a:r>
              <a:rPr lang="en-US" b="1" dirty="0" smtClean="0"/>
              <a:t> pull-through (TEPT) </a:t>
            </a:r>
            <a:r>
              <a:rPr lang="en-US" dirty="0" smtClean="0"/>
              <a:t>was proposed by De La Torre-Mondragon in 1998 and has drastically changed the treatment of </a:t>
            </a:r>
            <a:r>
              <a:rPr lang="en-US" dirty="0" err="1" smtClean="0"/>
              <a:t>Hirschsprung's</a:t>
            </a:r>
            <a:r>
              <a:rPr lang="en-US" dirty="0" smtClean="0"/>
              <a:t> disease (HD) </a:t>
            </a:r>
            <a:r>
              <a:rPr lang="en-US" dirty="0" smtClean="0">
                <a:hlinkClick r:id="rId10"/>
              </a:rPr>
              <a:t>[1]</a:t>
            </a:r>
            <a:r>
              <a:rPr lang="en-US" dirty="0" smtClean="0"/>
              <a:t>. This minimally invasive procedure presents several advantages compared to classical pull-through techniques; it is a one-stage approach that can be conducted even during the neonatal period, previous colostomy is unnecessary, it is technically simple, and no </a:t>
            </a:r>
            <a:r>
              <a:rPr lang="en-US" dirty="0" err="1" smtClean="0"/>
              <a:t>intraperitoneal</a:t>
            </a:r>
            <a:r>
              <a:rPr lang="en-US" dirty="0" smtClean="0"/>
              <a:t> adherence or scarring is observed </a:t>
            </a:r>
            <a:r>
              <a:rPr lang="en-US" dirty="0" smtClean="0">
                <a:hlinkClick r:id="rId10"/>
              </a:rPr>
              <a:t>[2]</a:t>
            </a:r>
            <a:r>
              <a:rPr lang="en-US" dirty="0" smtClean="0"/>
              <a:t> and </a:t>
            </a:r>
            <a:r>
              <a:rPr lang="en-US" dirty="0" smtClean="0">
                <a:hlinkClick r:id="rId10"/>
              </a:rPr>
              <a:t>[3]</a:t>
            </a:r>
            <a:r>
              <a:rPr lang="en-US" dirty="0" smtClean="0"/>
              <a:t>.</a:t>
            </a:r>
            <a:endParaRPr lang="en-US" dirty="0"/>
          </a:p>
        </p:txBody>
      </p:sp>
      <p:sp>
        <p:nvSpPr>
          <p:cNvPr id="4" name="Slide Number Placeholder 3"/>
          <p:cNvSpPr>
            <a:spLocks noGrp="1"/>
          </p:cNvSpPr>
          <p:nvPr>
            <p:ph type="sldNum" sz="quarter" idx="10"/>
          </p:nvPr>
        </p:nvSpPr>
        <p:spPr/>
        <p:txBody>
          <a:bodyPr/>
          <a:lstStyle/>
          <a:p>
            <a:fld id="{2C9F7283-9B55-4075-9543-67F2DBD30E3F}" type="slidenum">
              <a:rPr lang="is-IS" smtClean="0"/>
              <a:pPr/>
              <a:t>16</a:t>
            </a:fld>
            <a:endParaRPr lang="is-I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s-IS" dirty="0"/>
          </a:p>
        </p:txBody>
      </p:sp>
      <p:sp>
        <p:nvSpPr>
          <p:cNvPr id="4" name="Slide Number Placeholder 3"/>
          <p:cNvSpPr>
            <a:spLocks noGrp="1"/>
          </p:cNvSpPr>
          <p:nvPr>
            <p:ph type="sldNum" sz="quarter" idx="10"/>
          </p:nvPr>
        </p:nvSpPr>
        <p:spPr/>
        <p:txBody>
          <a:bodyPr/>
          <a:lstStyle/>
          <a:p>
            <a:fld id="{2C9F7283-9B55-4075-9543-67F2DBD30E3F}" type="slidenum">
              <a:rPr lang="is-IS" smtClean="0"/>
              <a:pPr/>
              <a:t>19</a:t>
            </a:fld>
            <a:endParaRPr lang="is-I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s-IS" dirty="0"/>
          </a:p>
        </p:txBody>
      </p:sp>
      <p:sp>
        <p:nvSpPr>
          <p:cNvPr id="4" name="Slide Number Placeholder 3"/>
          <p:cNvSpPr>
            <a:spLocks noGrp="1"/>
          </p:cNvSpPr>
          <p:nvPr>
            <p:ph type="sldNum" sz="quarter" idx="10"/>
          </p:nvPr>
        </p:nvSpPr>
        <p:spPr/>
        <p:txBody>
          <a:bodyPr/>
          <a:lstStyle/>
          <a:p>
            <a:fld id="{2C9F7283-9B55-4075-9543-67F2DBD30E3F}" type="slidenum">
              <a:rPr lang="is-IS" smtClean="0"/>
              <a:pPr/>
              <a:t>23</a:t>
            </a:fld>
            <a:endParaRPr lang="is-I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b="1" dirty="0" err="1" smtClean="0"/>
              <a:t>Orvar</a:t>
            </a:r>
            <a:r>
              <a:rPr lang="en-US" b="1" dirty="0" smtClean="0"/>
              <a:t> Swenson, M.D., </a:t>
            </a:r>
            <a:r>
              <a:rPr lang="en-US" dirty="0" smtClean="0"/>
              <a:t>was born in Helsingborg, Sweden on Feb. 7, 1909. He was the third child of Amanda and Carl Albert Swenson. By the time he reached his teenage years both of his parents had died. He and his brother lived in a boarding house and started a business making fire by friction sets for the Boy Scouts. This business, "</a:t>
            </a:r>
            <a:r>
              <a:rPr lang="en-US" b="1" dirty="0" smtClean="0"/>
              <a:t>Woodcraft</a:t>
            </a:r>
            <a:r>
              <a:rPr lang="en-US" dirty="0" smtClean="0"/>
              <a:t>," grew to include archery equipment and, for a short time, field hockey sticks. (It is now a nationwide company selling equipment and tools for woodworking.) </a:t>
            </a:r>
          </a:p>
          <a:p>
            <a:r>
              <a:rPr lang="en-US" dirty="0" smtClean="0"/>
              <a:t>In 1929, </a:t>
            </a:r>
            <a:r>
              <a:rPr lang="en-US" dirty="0" err="1" smtClean="0"/>
              <a:t>Orvar</a:t>
            </a:r>
            <a:r>
              <a:rPr lang="en-US" dirty="0" smtClean="0"/>
              <a:t> graduated from William Chrisman High School in Independence, MO where he had been elected President of the Student Council, was Captain of the debate Team and President of the Anti Smoking League. He graduated from William Jewell College in Liberty, MO in 1933. He then forsook the business world and entered Harvard University Medical School in Boston. He and his brother Alvin were in the same class and shared textbooks. After graduation, he served his internship at Ohio State University Hospital in Columbus, OH. He returned to the Harvard University Program at Boston Lying In Hospital for his surgical residency. He spent a year as the Tracey Cabot Fellow doing research on </a:t>
            </a:r>
            <a:r>
              <a:rPr lang="en-US" dirty="0" err="1" smtClean="0"/>
              <a:t>Hirschsprung's</a:t>
            </a:r>
            <a:r>
              <a:rPr lang="en-US" dirty="0" smtClean="0"/>
              <a:t> Disease and during that year developed a bowel resection procedure that became a cure for this disease. In 1941, he married </a:t>
            </a:r>
            <a:r>
              <a:rPr lang="en-US" dirty="0" err="1" smtClean="0"/>
              <a:t>Melva</a:t>
            </a:r>
            <a:r>
              <a:rPr lang="en-US" dirty="0" smtClean="0"/>
              <a:t> Elizabeth </a:t>
            </a:r>
            <a:r>
              <a:rPr lang="en-US" dirty="0" err="1" smtClean="0"/>
              <a:t>Criley</a:t>
            </a:r>
            <a:r>
              <a:rPr lang="en-US" dirty="0" smtClean="0"/>
              <a:t> from Independence, MO. In 1945, he became an Assistant Professor in Pediatric Surgery at Harvard University in Boston where he was a pediatric surgeon at Children's Hospital and worked with Dr. Robert Gross. In 1949, </a:t>
            </a:r>
            <a:r>
              <a:rPr lang="en-US" dirty="0" err="1" smtClean="0"/>
              <a:t>Orvar</a:t>
            </a:r>
            <a:r>
              <a:rPr lang="en-US" dirty="0" smtClean="0"/>
              <a:t> became the first Pediatric Surgeon at Tufts University, Boston Floating Hospital in Boston. In 1960, he moved his family to Chicago, IL and became the Surgeon-in-Chief at the Children's Memorial Hospital. </a:t>
            </a:r>
            <a:r>
              <a:rPr lang="en-US" dirty="0" err="1" smtClean="0"/>
              <a:t>Orvar</a:t>
            </a:r>
            <a:r>
              <a:rPr lang="en-US" dirty="0" smtClean="0"/>
              <a:t> traveled extensively demonstrating his </a:t>
            </a:r>
            <a:r>
              <a:rPr lang="en-US" dirty="0" err="1" smtClean="0"/>
              <a:t>Hirschsprung's</a:t>
            </a:r>
            <a:r>
              <a:rPr lang="en-US" dirty="0" smtClean="0"/>
              <a:t> procedure in hospitals all over the world: - See more at: http://www.legacy.com/obituaries/chicagotribune/obituary.aspx?n=orvar-swenson&amp;pid=157065850#sthash.ctmDV5vm.dpuf</a:t>
            </a:r>
            <a:endParaRPr lang="en-US" dirty="0"/>
          </a:p>
        </p:txBody>
      </p:sp>
      <p:sp>
        <p:nvSpPr>
          <p:cNvPr id="4" name="Slide Number Placeholder 3"/>
          <p:cNvSpPr>
            <a:spLocks noGrp="1"/>
          </p:cNvSpPr>
          <p:nvPr>
            <p:ph type="sldNum" sz="quarter" idx="10"/>
          </p:nvPr>
        </p:nvSpPr>
        <p:spPr/>
        <p:txBody>
          <a:bodyPr/>
          <a:lstStyle/>
          <a:p>
            <a:fld id="{2C9F7283-9B55-4075-9543-67F2DBD30E3F}" type="slidenum">
              <a:rPr lang="is-IS" smtClean="0"/>
              <a:pPr/>
              <a:t>5</a:t>
            </a:fld>
            <a:endParaRPr lang="is-I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Enteric ganglion cells are derived from the neural crest during embryonic development. In normal development, </a:t>
            </a:r>
            <a:r>
              <a:rPr lang="en-US" sz="1200" b="0" i="0" kern="1200" dirty="0" err="1" smtClean="0">
                <a:solidFill>
                  <a:schemeClr val="tx1"/>
                </a:solidFill>
                <a:latin typeface="+mn-lt"/>
                <a:ea typeface="+mn-ea"/>
                <a:cs typeface="+mn-cs"/>
              </a:rPr>
              <a:t>neuroblasts</a:t>
            </a:r>
            <a:r>
              <a:rPr lang="en-US" sz="1200" b="0" i="0" kern="1200" dirty="0" smtClean="0">
                <a:solidFill>
                  <a:schemeClr val="tx1"/>
                </a:solidFill>
                <a:latin typeface="+mn-lt"/>
                <a:ea typeface="+mn-ea"/>
                <a:cs typeface="+mn-cs"/>
              </a:rPr>
              <a:t> are found in the esophagus by the fifth week of gestation, and they migrate to the small intestine by the seventh week and to the colon by the twelfth week.</a:t>
            </a:r>
            <a:r>
              <a:rPr lang="en-US" sz="1200" b="0" i="0" kern="1200" baseline="30000" dirty="0" smtClean="0">
                <a:solidFill>
                  <a:schemeClr val="tx1"/>
                </a:solidFill>
                <a:latin typeface="+mn-lt"/>
                <a:ea typeface="+mn-ea"/>
                <a:cs typeface="+mn-cs"/>
              </a:rPr>
              <a:t> [</a:t>
            </a:r>
            <a:r>
              <a:rPr lang="en-US" sz="1200" b="0" i="0" u="none" strike="noStrike" kern="1200" baseline="30000" dirty="0" smtClean="0">
                <a:solidFill>
                  <a:schemeClr val="tx1"/>
                </a:solidFill>
                <a:latin typeface="+mn-lt"/>
                <a:ea typeface="+mn-ea"/>
                <a:cs typeface="+mn-cs"/>
              </a:rPr>
              <a:t>3</a:t>
            </a:r>
            <a:r>
              <a:rPr lang="en-US" sz="1200" b="0" i="0" kern="1200" baseline="30000" dirty="0" smtClean="0">
                <a:solidFill>
                  <a:schemeClr val="tx1"/>
                </a:solidFill>
                <a:latin typeface="+mn-lt"/>
                <a:ea typeface="+mn-ea"/>
                <a:cs typeface="+mn-cs"/>
              </a:rPr>
              <a:t>] </a:t>
            </a:r>
            <a:r>
              <a:rPr lang="en-US" sz="1200" b="0" i="0" kern="1200" dirty="0" smtClean="0">
                <a:solidFill>
                  <a:schemeClr val="tx1"/>
                </a:solidFill>
                <a:latin typeface="+mn-lt"/>
                <a:ea typeface="+mn-ea"/>
                <a:cs typeface="+mn-cs"/>
              </a:rPr>
              <a:t>One possible etiology of </a:t>
            </a:r>
            <a:r>
              <a:rPr lang="en-US" sz="1200" b="0" i="0" kern="1200" dirty="0" err="1" smtClean="0">
                <a:solidFill>
                  <a:schemeClr val="tx1"/>
                </a:solidFill>
                <a:latin typeface="+mn-lt"/>
                <a:ea typeface="+mn-ea"/>
                <a:cs typeface="+mn-cs"/>
              </a:rPr>
              <a:t>Hirschsprung</a:t>
            </a:r>
            <a:r>
              <a:rPr lang="en-US" sz="1200" b="0" i="0" kern="1200" dirty="0" smtClean="0">
                <a:solidFill>
                  <a:schemeClr val="tx1"/>
                </a:solidFill>
                <a:latin typeface="+mn-lt"/>
                <a:ea typeface="+mn-ea"/>
                <a:cs typeface="+mn-cs"/>
              </a:rPr>
              <a:t> disease is the arrest of </a:t>
            </a:r>
            <a:r>
              <a:rPr lang="en-US" sz="1200" b="0" i="0" kern="1200" dirty="0" err="1" smtClean="0">
                <a:solidFill>
                  <a:schemeClr val="tx1"/>
                </a:solidFill>
                <a:latin typeface="+mn-lt"/>
                <a:ea typeface="+mn-ea"/>
                <a:cs typeface="+mn-cs"/>
              </a:rPr>
              <a:t>aboral</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neuroblast</a:t>
            </a:r>
            <a:r>
              <a:rPr lang="en-US" sz="1200" b="0" i="0" kern="1200" dirty="0" smtClean="0">
                <a:solidFill>
                  <a:schemeClr val="tx1"/>
                </a:solidFill>
                <a:latin typeface="+mn-lt"/>
                <a:ea typeface="+mn-ea"/>
                <a:cs typeface="+mn-cs"/>
              </a:rPr>
              <a:t> migration. Alternatively, although normal cell migration may occur, </a:t>
            </a:r>
            <a:r>
              <a:rPr lang="en-US" sz="1200" b="0" i="0" kern="1200" dirty="0" err="1" smtClean="0">
                <a:solidFill>
                  <a:schemeClr val="tx1"/>
                </a:solidFill>
                <a:latin typeface="+mn-lt"/>
                <a:ea typeface="+mn-ea"/>
                <a:cs typeface="+mn-cs"/>
              </a:rPr>
              <a:t>neuroblasts</a:t>
            </a:r>
            <a:r>
              <a:rPr lang="en-US" sz="1200" b="0" i="0" kern="1200" dirty="0" smtClean="0">
                <a:solidFill>
                  <a:schemeClr val="tx1"/>
                </a:solidFill>
                <a:latin typeface="+mn-lt"/>
                <a:ea typeface="+mn-ea"/>
                <a:cs typeface="+mn-cs"/>
              </a:rPr>
              <a:t> may be subject to apoptosis, failure of proliferation, or improper differentiation within the affected distal intestinal </a:t>
            </a:r>
            <a:r>
              <a:rPr lang="en-US" sz="1200" b="0" i="0" kern="1200" dirty="0" err="1" smtClean="0">
                <a:solidFill>
                  <a:schemeClr val="tx1"/>
                </a:solidFill>
                <a:latin typeface="+mn-lt"/>
                <a:ea typeface="+mn-ea"/>
                <a:cs typeface="+mn-cs"/>
              </a:rPr>
              <a:t>segment.Three</a:t>
            </a:r>
            <a:r>
              <a:rPr lang="en-US" sz="1200" b="0" i="0" kern="1200" dirty="0" smtClean="0">
                <a:solidFill>
                  <a:schemeClr val="tx1"/>
                </a:solidFill>
                <a:latin typeface="+mn-lt"/>
                <a:ea typeface="+mn-ea"/>
                <a:cs typeface="+mn-cs"/>
              </a:rPr>
              <a:t> nerve plexuses innervate the intestine: the </a:t>
            </a:r>
            <a:r>
              <a:rPr lang="en-US" sz="1200" b="0" i="0" kern="1200" dirty="0" err="1" smtClean="0">
                <a:solidFill>
                  <a:schemeClr val="tx1"/>
                </a:solidFill>
                <a:latin typeface="+mn-lt"/>
                <a:ea typeface="+mn-ea"/>
                <a:cs typeface="+mn-cs"/>
              </a:rPr>
              <a:t>submucosal</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Meissner</a:t>
            </a:r>
            <a:r>
              <a:rPr lang="en-US" sz="1200" b="0" i="0" kern="1200" dirty="0" smtClean="0">
                <a:solidFill>
                  <a:schemeClr val="tx1"/>
                </a:solidFill>
                <a:latin typeface="+mn-lt"/>
                <a:ea typeface="+mn-ea"/>
                <a:cs typeface="+mn-cs"/>
              </a:rPr>
              <a:t>) plexus, the </a:t>
            </a:r>
            <a:r>
              <a:rPr lang="en-US" sz="1200" b="0" i="0" kern="1200" dirty="0" err="1" smtClean="0">
                <a:solidFill>
                  <a:schemeClr val="tx1"/>
                </a:solidFill>
                <a:latin typeface="+mn-lt"/>
                <a:ea typeface="+mn-ea"/>
                <a:cs typeface="+mn-cs"/>
              </a:rPr>
              <a:t>myenteric</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Auerbach</a:t>
            </a:r>
            <a:r>
              <a:rPr lang="en-US" sz="1200" b="0" i="0" kern="1200" dirty="0" smtClean="0">
                <a:solidFill>
                  <a:schemeClr val="tx1"/>
                </a:solidFill>
                <a:latin typeface="+mn-lt"/>
                <a:ea typeface="+mn-ea"/>
                <a:cs typeface="+mn-cs"/>
              </a:rPr>
              <a:t>) plexus, and the smaller mucosal plexus. All of these plexuses are finely integrated and involved in all aspects of bowel function, including absorption, secretion, motility, and blood-flow regulation. In patients with </a:t>
            </a:r>
            <a:r>
              <a:rPr lang="en-US" sz="1200" b="0" i="0" kern="1200" dirty="0" err="1" smtClean="0">
                <a:solidFill>
                  <a:schemeClr val="tx1"/>
                </a:solidFill>
                <a:latin typeface="+mn-lt"/>
                <a:ea typeface="+mn-ea"/>
                <a:cs typeface="+mn-cs"/>
              </a:rPr>
              <a:t>Hirschsprung</a:t>
            </a:r>
            <a:r>
              <a:rPr lang="en-US" sz="1200" b="0" i="0" kern="1200" dirty="0" smtClean="0">
                <a:solidFill>
                  <a:schemeClr val="tx1"/>
                </a:solidFill>
                <a:latin typeface="+mn-lt"/>
                <a:ea typeface="+mn-ea"/>
                <a:cs typeface="+mn-cs"/>
              </a:rPr>
              <a:t> disease, both </a:t>
            </a:r>
            <a:r>
              <a:rPr lang="en-US" sz="1200" b="0" i="0" kern="1200" dirty="0" err="1" smtClean="0">
                <a:solidFill>
                  <a:schemeClr val="tx1"/>
                </a:solidFill>
                <a:latin typeface="+mn-lt"/>
                <a:ea typeface="+mn-ea"/>
                <a:cs typeface="+mn-cs"/>
              </a:rPr>
              <a:t>myenteric</a:t>
            </a:r>
            <a:r>
              <a:rPr lang="en-US" sz="1200" b="0" i="0" kern="1200" dirty="0" smtClean="0">
                <a:solidFill>
                  <a:schemeClr val="tx1"/>
                </a:solidFill>
                <a:latin typeface="+mn-lt"/>
                <a:ea typeface="+mn-ea"/>
                <a:cs typeface="+mn-cs"/>
              </a:rPr>
              <a:t> and </a:t>
            </a:r>
            <a:r>
              <a:rPr lang="en-US" sz="1200" b="0" i="0" kern="1200" dirty="0" err="1" smtClean="0">
                <a:solidFill>
                  <a:schemeClr val="tx1"/>
                </a:solidFill>
                <a:latin typeface="+mn-lt"/>
                <a:ea typeface="+mn-ea"/>
                <a:cs typeface="+mn-cs"/>
              </a:rPr>
              <a:t>submucosal</a:t>
            </a:r>
            <a:r>
              <a:rPr lang="en-US" sz="1200" b="0" i="0" kern="1200" dirty="0" smtClean="0">
                <a:solidFill>
                  <a:schemeClr val="tx1"/>
                </a:solidFill>
                <a:latin typeface="+mn-lt"/>
                <a:ea typeface="+mn-ea"/>
                <a:cs typeface="+mn-cs"/>
              </a:rPr>
              <a:t> plexuses are absent. The anus is invariably affected, and </a:t>
            </a:r>
            <a:r>
              <a:rPr lang="en-US" sz="1200" b="0" i="0" kern="1200" dirty="0" err="1" smtClean="0">
                <a:solidFill>
                  <a:schemeClr val="tx1"/>
                </a:solidFill>
                <a:latin typeface="+mn-lt"/>
                <a:ea typeface="+mn-ea"/>
                <a:cs typeface="+mn-cs"/>
              </a:rPr>
              <a:t>aganglionosis</a:t>
            </a:r>
            <a:r>
              <a:rPr lang="en-US" sz="1200" b="0" i="0" kern="1200" dirty="0" smtClean="0">
                <a:solidFill>
                  <a:schemeClr val="tx1"/>
                </a:solidFill>
                <a:latin typeface="+mn-lt"/>
                <a:ea typeface="+mn-ea"/>
                <a:cs typeface="+mn-cs"/>
              </a:rPr>
              <a:t> continues proximally for a variable distance. In the absence of ENS reflexes, control of the intestinal smooth muscle is overwhelmingly extrinsic. The activity of both the cholinergic system and the adrenergic system is 2-3 times that of normal intestine. The adrenergic (excitatory) system is thought to predominate over the cholinergic (inhibitory) system, leading to an increase in smooth muscle tone. With the loss of the intrinsic enteric relaxing impulses, the increased muscle tone is unopposed. This phenomenon leads to an imbalance of smooth muscle contractility, uncoordinated peristalsis, and a functional obstruction.</a:t>
            </a:r>
            <a:endParaRPr lang="is-IS" dirty="0"/>
          </a:p>
        </p:txBody>
      </p:sp>
      <p:sp>
        <p:nvSpPr>
          <p:cNvPr id="4" name="Slide Number Placeholder 3"/>
          <p:cNvSpPr>
            <a:spLocks noGrp="1"/>
          </p:cNvSpPr>
          <p:nvPr>
            <p:ph type="sldNum" sz="quarter" idx="10"/>
          </p:nvPr>
        </p:nvSpPr>
        <p:spPr/>
        <p:txBody>
          <a:bodyPr/>
          <a:lstStyle/>
          <a:p>
            <a:fld id="{2C9F7283-9B55-4075-9543-67F2DBD30E3F}" type="slidenum">
              <a:rPr lang="is-IS" smtClean="0"/>
              <a:pPr/>
              <a:t>6</a:t>
            </a:fld>
            <a:endParaRPr lang="is-I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Investigators have also identified several genes whose improper expression results in a </a:t>
            </a:r>
            <a:r>
              <a:rPr lang="en-US" sz="1200" b="0" i="0" kern="1200" dirty="0" err="1" smtClean="0">
                <a:solidFill>
                  <a:schemeClr val="tx1"/>
                </a:solidFill>
                <a:latin typeface="+mn-lt"/>
                <a:ea typeface="+mn-ea"/>
                <a:cs typeface="+mn-cs"/>
              </a:rPr>
              <a:t>Hirschsprung</a:t>
            </a:r>
            <a:r>
              <a:rPr lang="en-US" sz="1200" b="0" i="0" kern="1200" dirty="0" smtClean="0">
                <a:solidFill>
                  <a:schemeClr val="tx1"/>
                </a:solidFill>
                <a:latin typeface="+mn-lt"/>
                <a:ea typeface="+mn-ea"/>
                <a:cs typeface="+mn-cs"/>
              </a:rPr>
              <a:t> disease phenotype. The </a:t>
            </a:r>
            <a:r>
              <a:rPr lang="en-US" sz="1200" b="0" i="1" kern="1200" dirty="0" smtClean="0">
                <a:solidFill>
                  <a:schemeClr val="tx1"/>
                </a:solidFill>
                <a:latin typeface="+mn-lt"/>
                <a:ea typeface="+mn-ea"/>
                <a:cs typeface="+mn-cs"/>
              </a:rPr>
              <a:t>RET</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protooncogene</a:t>
            </a:r>
            <a:r>
              <a:rPr lang="en-US" sz="1200" b="0" i="0" kern="1200" dirty="0" smtClean="0">
                <a:solidFill>
                  <a:schemeClr val="tx1"/>
                </a:solidFill>
                <a:latin typeface="+mn-lt"/>
                <a:ea typeface="+mn-ea"/>
                <a:cs typeface="+mn-cs"/>
              </a:rPr>
              <a:t> has been implicated in several studies of </a:t>
            </a:r>
            <a:r>
              <a:rPr lang="en-US" sz="1200" b="0" i="0" kern="1200" dirty="0" err="1" smtClean="0">
                <a:solidFill>
                  <a:schemeClr val="tx1"/>
                </a:solidFill>
                <a:latin typeface="+mn-lt"/>
                <a:ea typeface="+mn-ea"/>
                <a:cs typeface="+mn-cs"/>
              </a:rPr>
              <a:t>Hirschsprung</a:t>
            </a:r>
            <a:r>
              <a:rPr lang="en-US" sz="1200" b="0" i="0" kern="1200" dirty="0" smtClean="0">
                <a:solidFill>
                  <a:schemeClr val="tx1"/>
                </a:solidFill>
                <a:latin typeface="+mn-lt"/>
                <a:ea typeface="+mn-ea"/>
                <a:cs typeface="+mn-cs"/>
              </a:rPr>
              <a:t> pathogenesis.</a:t>
            </a:r>
            <a:endParaRPr lang="is-IS" dirty="0" smtClean="0"/>
          </a:p>
          <a:p>
            <a:r>
              <a:rPr lang="is-IS" dirty="0" smtClean="0"/>
              <a:t>Hærra í USA og algengara</a:t>
            </a:r>
            <a:r>
              <a:rPr lang="is-IS" baseline="0" dirty="0" smtClean="0"/>
              <a:t> í Asísk</a:t>
            </a:r>
          </a:p>
          <a:p>
            <a:pPr marL="0" marR="0" indent="0" algn="l" defTabSz="914400" rtl="0" eaLnBrk="1" fontAlgn="auto" latinLnBrk="0" hangingPunct="1">
              <a:lnSpc>
                <a:spcPct val="100000"/>
              </a:lnSpc>
              <a:spcBef>
                <a:spcPts val="0"/>
              </a:spcBef>
              <a:spcAft>
                <a:spcPts val="0"/>
              </a:spcAft>
              <a:buClrTx/>
              <a:buSzTx/>
              <a:buFontTx/>
              <a:buNone/>
              <a:tabLst/>
              <a:defRPr/>
            </a:pPr>
            <a:r>
              <a:rPr lang="is-IS" dirty="0" smtClean="0"/>
              <a:t>Algengara hjá </a:t>
            </a:r>
            <a:r>
              <a:rPr lang="is-IS" dirty="0" err="1" smtClean="0"/>
              <a:t>Trisomy</a:t>
            </a:r>
            <a:r>
              <a:rPr lang="is-IS" dirty="0" smtClean="0"/>
              <a:t> 21 (5-15%)</a:t>
            </a:r>
            <a:r>
              <a:rPr lang="sv-SE" dirty="0" smtClean="0"/>
              <a:t> </a:t>
            </a:r>
          </a:p>
          <a:p>
            <a:r>
              <a:rPr lang="en-US" b="1" dirty="0" err="1" smtClean="0"/>
              <a:t>Waardenburg</a:t>
            </a:r>
            <a:r>
              <a:rPr lang="en-US" b="1" dirty="0" smtClean="0"/>
              <a:t> syndrome </a:t>
            </a:r>
            <a:r>
              <a:rPr lang="en-US" dirty="0" smtClean="0"/>
              <a:t>is a group of genetic conditions that can cause </a:t>
            </a:r>
            <a:r>
              <a:rPr lang="en-US" u="sng" dirty="0" smtClean="0"/>
              <a:t>hearing loss </a:t>
            </a:r>
            <a:r>
              <a:rPr lang="en-US" dirty="0" smtClean="0"/>
              <a:t>and </a:t>
            </a:r>
            <a:r>
              <a:rPr lang="en-US" u="sng" dirty="0" smtClean="0"/>
              <a:t>changes in coloring (pigmentation) of the hair, skin, and eyes</a:t>
            </a:r>
            <a:r>
              <a:rPr lang="en-US" dirty="0" smtClean="0"/>
              <a:t>. Although most people with </a:t>
            </a:r>
            <a:r>
              <a:rPr lang="en-US" dirty="0" err="1" smtClean="0"/>
              <a:t>Waardenburg</a:t>
            </a:r>
            <a:r>
              <a:rPr lang="en-US" dirty="0" smtClean="0"/>
              <a:t> syndrome have normal hearing, moderate to profound hearing loss can occur in one or both ears. The hearing loss is present from birth (congenital). People with this condition often have very pale blue eyes or different colored eyes, such as one blue eye and one brown eye</a:t>
            </a:r>
            <a:endParaRPr lang="is-IS" dirty="0"/>
          </a:p>
        </p:txBody>
      </p:sp>
      <p:sp>
        <p:nvSpPr>
          <p:cNvPr id="4" name="Slide Number Placeholder 3"/>
          <p:cNvSpPr>
            <a:spLocks noGrp="1"/>
          </p:cNvSpPr>
          <p:nvPr>
            <p:ph type="sldNum" sz="quarter" idx="10"/>
          </p:nvPr>
        </p:nvSpPr>
        <p:spPr/>
        <p:txBody>
          <a:bodyPr/>
          <a:lstStyle/>
          <a:p>
            <a:fld id="{2C9F7283-9B55-4075-9543-67F2DBD30E3F}" type="slidenum">
              <a:rPr lang="is-IS" smtClean="0"/>
              <a:pPr/>
              <a:t>7</a:t>
            </a:fld>
            <a:endParaRPr lang="is-I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s-IS" dirty="0"/>
          </a:p>
        </p:txBody>
      </p:sp>
      <p:sp>
        <p:nvSpPr>
          <p:cNvPr id="4" name="Slide Number Placeholder 3"/>
          <p:cNvSpPr>
            <a:spLocks noGrp="1"/>
          </p:cNvSpPr>
          <p:nvPr>
            <p:ph type="sldNum" sz="quarter" idx="10"/>
          </p:nvPr>
        </p:nvSpPr>
        <p:spPr/>
        <p:txBody>
          <a:bodyPr/>
          <a:lstStyle/>
          <a:p>
            <a:fld id="{2C9F7283-9B55-4075-9543-67F2DBD30E3F}" type="slidenum">
              <a:rPr lang="is-IS" smtClean="0"/>
              <a:pPr/>
              <a:t>8</a:t>
            </a:fld>
            <a:endParaRPr lang="is-I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s-IS" sz="1200" dirty="0" smtClean="0"/>
              <a:t>Uppköst galllituð uppköst 90% greinast á nýburatímabilinu </a:t>
            </a:r>
            <a:r>
              <a:rPr lang="en-US" dirty="0" smtClean="0"/>
              <a:t>10 percent of individuals, HD is diagnosed after three years of age Such patients typically have a history of chronic constipation and failure to thrive</a:t>
            </a:r>
            <a:endParaRPr lang="is-IS"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is-IS" sz="1200" b="1" dirty="0" smtClean="0">
                <a:sym typeface="Wingdings" pitchFamily="2" charset="2"/>
              </a:rPr>
              <a:t>100% eðlilegra barna kúka innan fyrstu 48 tíma</a:t>
            </a:r>
          </a:p>
          <a:p>
            <a:r>
              <a:rPr lang="en-US" dirty="0" smtClean="0"/>
              <a:t>However, about 40 percent of newborns with HD will pass stool within the first 24 hours of life </a:t>
            </a:r>
            <a:endParaRPr lang="is-IS" dirty="0"/>
          </a:p>
        </p:txBody>
      </p:sp>
      <p:sp>
        <p:nvSpPr>
          <p:cNvPr id="4" name="Slide Number Placeholder 3"/>
          <p:cNvSpPr>
            <a:spLocks noGrp="1"/>
          </p:cNvSpPr>
          <p:nvPr>
            <p:ph type="sldNum" sz="quarter" idx="10"/>
          </p:nvPr>
        </p:nvSpPr>
        <p:spPr/>
        <p:txBody>
          <a:bodyPr/>
          <a:lstStyle/>
          <a:p>
            <a:fld id="{2C9F7283-9B55-4075-9543-67F2DBD30E3F}" type="slidenum">
              <a:rPr lang="is-IS" smtClean="0"/>
              <a:pPr/>
              <a:t>10</a:t>
            </a:fld>
            <a:endParaRPr lang="is-I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s-IS" dirty="0"/>
          </a:p>
        </p:txBody>
      </p:sp>
      <p:sp>
        <p:nvSpPr>
          <p:cNvPr id="4" name="Slide Number Placeholder 3"/>
          <p:cNvSpPr>
            <a:spLocks noGrp="1"/>
          </p:cNvSpPr>
          <p:nvPr>
            <p:ph type="sldNum" sz="quarter" idx="10"/>
          </p:nvPr>
        </p:nvSpPr>
        <p:spPr/>
        <p:txBody>
          <a:bodyPr/>
          <a:lstStyle/>
          <a:p>
            <a:fld id="{2C9F7283-9B55-4075-9543-67F2DBD30E3F}" type="slidenum">
              <a:rPr lang="is-IS" smtClean="0"/>
              <a:pPr/>
              <a:t>11</a:t>
            </a:fld>
            <a:endParaRPr lang="is-I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C9F7283-9B55-4075-9543-67F2DBD30E3F}" type="slidenum">
              <a:rPr lang="is-IS" smtClean="0"/>
              <a:pPr/>
              <a:t>12</a:t>
            </a:fld>
            <a:endParaRPr lang="is-I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However, many studies have documented that a maximum</a:t>
            </a:r>
          </a:p>
          <a:p>
            <a:r>
              <a:rPr lang="en-US" sz="1200" kern="1200" baseline="0" dirty="0" smtClean="0">
                <a:solidFill>
                  <a:schemeClr val="tx1"/>
                </a:solidFill>
                <a:latin typeface="+mn-lt"/>
                <a:ea typeface="+mn-ea"/>
                <a:cs typeface="+mn-cs"/>
              </a:rPr>
              <a:t>of 10% of neonates with </a:t>
            </a:r>
            <a:r>
              <a:rPr lang="en-US" sz="1200" kern="1200" baseline="0" dirty="0" err="1" smtClean="0">
                <a:solidFill>
                  <a:schemeClr val="tx1"/>
                </a:solidFill>
                <a:latin typeface="+mn-lt"/>
                <a:ea typeface="+mn-ea"/>
                <a:cs typeface="+mn-cs"/>
              </a:rPr>
              <a:t>Hirschsprung</a:t>
            </a:r>
            <a:r>
              <a:rPr lang="en-US" sz="1200" kern="1200" baseline="0" dirty="0" smtClean="0">
                <a:solidFill>
                  <a:schemeClr val="tx1"/>
                </a:solidFill>
                <a:latin typeface="+mn-lt"/>
                <a:ea typeface="+mn-ea"/>
                <a:cs typeface="+mn-cs"/>
              </a:rPr>
              <a:t> disease will not have</a:t>
            </a:r>
          </a:p>
          <a:p>
            <a:r>
              <a:rPr lang="fr-FR" sz="1200" kern="1200" baseline="0" dirty="0" smtClean="0">
                <a:solidFill>
                  <a:schemeClr val="tx1"/>
                </a:solidFill>
                <a:latin typeface="+mn-lt"/>
                <a:ea typeface="+mn-ea"/>
                <a:cs typeface="+mn-cs"/>
              </a:rPr>
              <a:t>a transition zone on </a:t>
            </a:r>
            <a:r>
              <a:rPr lang="fr-FR" sz="1200" kern="1200" baseline="0" dirty="0" err="1" smtClean="0">
                <a:solidFill>
                  <a:schemeClr val="tx1"/>
                </a:solidFill>
                <a:latin typeface="+mn-lt"/>
                <a:ea typeface="+mn-ea"/>
                <a:cs typeface="+mn-cs"/>
              </a:rPr>
              <a:t>contrast</a:t>
            </a:r>
            <a:r>
              <a:rPr lang="fr-FR" sz="1200" kern="1200" baseline="0" dirty="0" smtClean="0">
                <a:solidFill>
                  <a:schemeClr val="tx1"/>
                </a:solidFill>
                <a:latin typeface="+mn-lt"/>
                <a:ea typeface="+mn-ea"/>
                <a:cs typeface="+mn-cs"/>
              </a:rPr>
              <a:t> </a:t>
            </a:r>
            <a:r>
              <a:rPr lang="fr-FR" sz="1200" kern="1200" baseline="0" dirty="0" err="1" smtClean="0">
                <a:solidFill>
                  <a:schemeClr val="tx1"/>
                </a:solidFill>
                <a:latin typeface="+mn-lt"/>
                <a:ea typeface="+mn-ea"/>
                <a:cs typeface="+mn-cs"/>
              </a:rPr>
              <a:t>enema</a:t>
            </a:r>
            <a:endParaRPr lang="fr-FR"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the contrast study is not always</a:t>
            </a:r>
          </a:p>
          <a:p>
            <a:r>
              <a:rPr lang="en-US" sz="1200" kern="1200" baseline="0" dirty="0" smtClean="0">
                <a:solidFill>
                  <a:schemeClr val="tx1"/>
                </a:solidFill>
                <a:latin typeface="+mn-lt"/>
                <a:ea typeface="+mn-ea"/>
                <a:cs typeface="+mn-cs"/>
              </a:rPr>
              <a:t>completely accurate in identifying the location of the pathologic</a:t>
            </a:r>
          </a:p>
          <a:p>
            <a:r>
              <a:rPr lang="en-US" sz="1200" kern="1200" baseline="0" dirty="0" smtClean="0">
                <a:solidFill>
                  <a:schemeClr val="tx1"/>
                </a:solidFill>
                <a:latin typeface="+mn-lt"/>
                <a:ea typeface="+mn-ea"/>
                <a:cs typeface="+mn-cs"/>
              </a:rPr>
              <a:t>transition zone, with 12% of cases having a pathologic</a:t>
            </a:r>
          </a:p>
          <a:p>
            <a:r>
              <a:rPr lang="en-US" sz="1200" kern="1200" baseline="0" dirty="0" smtClean="0">
                <a:solidFill>
                  <a:schemeClr val="tx1"/>
                </a:solidFill>
                <a:latin typeface="+mn-lt"/>
                <a:ea typeface="+mn-ea"/>
                <a:cs typeface="+mn-cs"/>
              </a:rPr>
              <a:t>transition zone which is different from the radiological</a:t>
            </a:r>
          </a:p>
          <a:p>
            <a:r>
              <a:rPr lang="en-US" sz="1200" kern="1200" baseline="0" dirty="0" smtClean="0">
                <a:solidFill>
                  <a:schemeClr val="tx1"/>
                </a:solidFill>
                <a:latin typeface="+mn-lt"/>
                <a:ea typeface="+mn-ea"/>
                <a:cs typeface="+mn-cs"/>
              </a:rPr>
              <a:t>transition zone.</a:t>
            </a:r>
            <a:endParaRPr lang="en-US" dirty="0"/>
          </a:p>
        </p:txBody>
      </p:sp>
      <p:sp>
        <p:nvSpPr>
          <p:cNvPr id="4" name="Slide Number Placeholder 3"/>
          <p:cNvSpPr>
            <a:spLocks noGrp="1"/>
          </p:cNvSpPr>
          <p:nvPr>
            <p:ph type="sldNum" sz="quarter" idx="10"/>
          </p:nvPr>
        </p:nvSpPr>
        <p:spPr/>
        <p:txBody>
          <a:bodyPr/>
          <a:lstStyle/>
          <a:p>
            <a:fld id="{2C9F7283-9B55-4075-9543-67F2DBD30E3F}" type="slidenum">
              <a:rPr lang="is-IS" smtClean="0"/>
              <a:pPr/>
              <a:t>13</a:t>
            </a:fld>
            <a:endParaRPr lang="is-I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922CB423-B910-4B81-A938-1B1D451E360C}" type="datetimeFigureOut">
              <a:rPr lang="is-IS" smtClean="0"/>
              <a:pPr/>
              <a:t>10.12.2019</a:t>
            </a:fld>
            <a:endParaRPr lang="is-IS"/>
          </a:p>
        </p:txBody>
      </p:sp>
      <p:sp>
        <p:nvSpPr>
          <p:cNvPr id="17" name="Footer Placeholder 16"/>
          <p:cNvSpPr>
            <a:spLocks noGrp="1"/>
          </p:cNvSpPr>
          <p:nvPr>
            <p:ph type="ftr" sz="quarter" idx="11"/>
          </p:nvPr>
        </p:nvSpPr>
        <p:spPr/>
        <p:txBody>
          <a:bodyPr/>
          <a:lstStyle/>
          <a:p>
            <a:endParaRPr lang="is-I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47FBD77-8499-4933-B86E-7EAB9FCD5A27}" type="slidenum">
              <a:rPr lang="is-IS" smtClean="0"/>
              <a:pPr/>
              <a:t>‹#›</a:t>
            </a:fld>
            <a:endParaRPr lang="is-I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22CB423-B910-4B81-A938-1B1D451E360C}" type="datetimeFigureOut">
              <a:rPr lang="is-IS" smtClean="0"/>
              <a:pPr/>
              <a:t>10.12.2019</a:t>
            </a:fld>
            <a:endParaRPr lang="is-IS"/>
          </a:p>
        </p:txBody>
      </p:sp>
      <p:sp>
        <p:nvSpPr>
          <p:cNvPr id="5" name="Footer Placeholder 4"/>
          <p:cNvSpPr>
            <a:spLocks noGrp="1"/>
          </p:cNvSpPr>
          <p:nvPr>
            <p:ph type="ftr" sz="quarter" idx="11"/>
          </p:nvPr>
        </p:nvSpPr>
        <p:spPr/>
        <p:txBody>
          <a:bodyPr/>
          <a:lstStyle/>
          <a:p>
            <a:endParaRPr lang="is-IS"/>
          </a:p>
        </p:txBody>
      </p:sp>
      <p:sp>
        <p:nvSpPr>
          <p:cNvPr id="6" name="Slide Number Placeholder 5"/>
          <p:cNvSpPr>
            <a:spLocks noGrp="1"/>
          </p:cNvSpPr>
          <p:nvPr>
            <p:ph type="sldNum" sz="quarter" idx="12"/>
          </p:nvPr>
        </p:nvSpPr>
        <p:spPr/>
        <p:txBody>
          <a:bodyPr/>
          <a:lstStyle/>
          <a:p>
            <a:fld id="{D47FBD77-8499-4933-B86E-7EAB9FCD5A27}" type="slidenum">
              <a:rPr lang="is-IS" smtClean="0"/>
              <a:pPr/>
              <a:t>‹#›</a:t>
            </a:fld>
            <a:endParaRPr lang="is-I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D47FBD77-8499-4933-B86E-7EAB9FCD5A27}" type="slidenum">
              <a:rPr lang="is-IS" smtClean="0"/>
              <a:pPr/>
              <a:t>‹#›</a:t>
            </a:fld>
            <a:endParaRPr lang="is-I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22CB423-B910-4B81-A938-1B1D451E360C}" type="datetimeFigureOut">
              <a:rPr lang="is-IS" smtClean="0"/>
              <a:pPr/>
              <a:t>10.12.2019</a:t>
            </a:fld>
            <a:endParaRPr lang="is-IS"/>
          </a:p>
        </p:txBody>
      </p:sp>
      <p:sp>
        <p:nvSpPr>
          <p:cNvPr id="5" name="Footer Placeholder 4"/>
          <p:cNvSpPr>
            <a:spLocks noGrp="1"/>
          </p:cNvSpPr>
          <p:nvPr>
            <p:ph type="ftr" sz="quarter" idx="11"/>
          </p:nvPr>
        </p:nvSpPr>
        <p:spPr/>
        <p:txBody>
          <a:bodyPr/>
          <a:lstStyle/>
          <a:p>
            <a:endParaRPr lang="is-I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22CB423-B910-4B81-A938-1B1D451E360C}" type="datetimeFigureOut">
              <a:rPr lang="is-IS" smtClean="0"/>
              <a:pPr/>
              <a:t>10.12.2019</a:t>
            </a:fld>
            <a:endParaRPr lang="is-IS"/>
          </a:p>
        </p:txBody>
      </p:sp>
      <p:sp>
        <p:nvSpPr>
          <p:cNvPr id="5" name="Footer Placeholder 4"/>
          <p:cNvSpPr>
            <a:spLocks noGrp="1"/>
          </p:cNvSpPr>
          <p:nvPr>
            <p:ph type="ftr" sz="quarter" idx="11"/>
          </p:nvPr>
        </p:nvSpPr>
        <p:spPr/>
        <p:txBody>
          <a:bodyPr/>
          <a:lstStyle/>
          <a:p>
            <a:endParaRPr lang="is-IS"/>
          </a:p>
        </p:txBody>
      </p:sp>
      <p:sp>
        <p:nvSpPr>
          <p:cNvPr id="6" name="Slide Number Placeholder 5"/>
          <p:cNvSpPr>
            <a:spLocks noGrp="1"/>
          </p:cNvSpPr>
          <p:nvPr>
            <p:ph type="sldNum" sz="quarter" idx="12"/>
          </p:nvPr>
        </p:nvSpPr>
        <p:spPr>
          <a:xfrm>
            <a:off x="4361688" y="1026372"/>
            <a:ext cx="457200" cy="441325"/>
          </a:xfrm>
        </p:spPr>
        <p:txBody>
          <a:bodyPr/>
          <a:lstStyle/>
          <a:p>
            <a:fld id="{D47FBD77-8499-4933-B86E-7EAB9FCD5A27}" type="slidenum">
              <a:rPr lang="is-IS" smtClean="0"/>
              <a:pPr/>
              <a:t>‹#›</a:t>
            </a:fld>
            <a:endParaRPr lang="is-I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is-IS"/>
          </a:p>
        </p:txBody>
      </p:sp>
      <p:sp>
        <p:nvSpPr>
          <p:cNvPr id="4" name="Date Placeholder 3"/>
          <p:cNvSpPr>
            <a:spLocks noGrp="1"/>
          </p:cNvSpPr>
          <p:nvPr>
            <p:ph type="dt" sz="half" idx="10"/>
          </p:nvPr>
        </p:nvSpPr>
        <p:spPr/>
        <p:txBody>
          <a:bodyPr/>
          <a:lstStyle/>
          <a:p>
            <a:fld id="{922CB423-B910-4B81-A938-1B1D451E360C}" type="datetimeFigureOut">
              <a:rPr lang="is-IS" smtClean="0"/>
              <a:pPr/>
              <a:t>10.12.2019</a:t>
            </a:fld>
            <a:endParaRPr lang="is-I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47FBD77-8499-4933-B86E-7EAB9FCD5A27}" type="slidenum">
              <a:rPr lang="is-IS" smtClean="0"/>
              <a:pPr/>
              <a:t>‹#›</a:t>
            </a:fld>
            <a:endParaRPr lang="is-I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922CB423-B910-4B81-A938-1B1D451E360C}" type="datetimeFigureOut">
              <a:rPr lang="is-IS" smtClean="0"/>
              <a:pPr/>
              <a:t>10.12.2019</a:t>
            </a:fld>
            <a:endParaRPr lang="is-IS"/>
          </a:p>
        </p:txBody>
      </p:sp>
      <p:sp>
        <p:nvSpPr>
          <p:cNvPr id="6" name="Footer Placeholder 5"/>
          <p:cNvSpPr>
            <a:spLocks noGrp="1"/>
          </p:cNvSpPr>
          <p:nvPr>
            <p:ph type="ftr" sz="quarter" idx="11"/>
          </p:nvPr>
        </p:nvSpPr>
        <p:spPr/>
        <p:txBody>
          <a:bodyPr/>
          <a:lstStyle/>
          <a:p>
            <a:endParaRPr lang="is-IS"/>
          </a:p>
        </p:txBody>
      </p:sp>
      <p:sp>
        <p:nvSpPr>
          <p:cNvPr id="7" name="Slide Number Placeholder 6"/>
          <p:cNvSpPr>
            <a:spLocks noGrp="1"/>
          </p:cNvSpPr>
          <p:nvPr>
            <p:ph type="sldNum" sz="quarter" idx="12"/>
          </p:nvPr>
        </p:nvSpPr>
        <p:spPr/>
        <p:txBody>
          <a:bodyPr/>
          <a:lstStyle/>
          <a:p>
            <a:fld id="{D47FBD77-8499-4933-B86E-7EAB9FCD5A27}" type="slidenum">
              <a:rPr lang="is-IS" smtClean="0"/>
              <a:pPr/>
              <a:t>‹#›</a:t>
            </a:fld>
            <a:endParaRPr lang="is-I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922CB423-B910-4B81-A938-1B1D451E360C}" type="datetimeFigureOut">
              <a:rPr lang="is-IS" smtClean="0"/>
              <a:pPr/>
              <a:t>10.12.2019</a:t>
            </a:fld>
            <a:endParaRPr lang="is-IS"/>
          </a:p>
        </p:txBody>
      </p:sp>
      <p:sp>
        <p:nvSpPr>
          <p:cNvPr id="8" name="Footer Placeholder 7"/>
          <p:cNvSpPr>
            <a:spLocks noGrp="1"/>
          </p:cNvSpPr>
          <p:nvPr>
            <p:ph type="ftr" sz="quarter" idx="11"/>
          </p:nvPr>
        </p:nvSpPr>
        <p:spPr>
          <a:xfrm>
            <a:off x="304800" y="6409944"/>
            <a:ext cx="3581400" cy="365760"/>
          </a:xfrm>
        </p:spPr>
        <p:txBody>
          <a:bodyPr/>
          <a:lstStyle/>
          <a:p>
            <a:endParaRPr lang="is-I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D47FBD77-8499-4933-B86E-7EAB9FCD5A27}" type="slidenum">
              <a:rPr lang="is-IS" smtClean="0"/>
              <a:pPr/>
              <a:t>‹#›</a:t>
            </a:fld>
            <a:endParaRPr lang="is-I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22CB423-B910-4B81-A938-1B1D451E360C}" type="datetimeFigureOut">
              <a:rPr lang="is-IS" smtClean="0"/>
              <a:pPr/>
              <a:t>10.12.2019</a:t>
            </a:fld>
            <a:endParaRPr lang="is-IS"/>
          </a:p>
        </p:txBody>
      </p:sp>
      <p:sp>
        <p:nvSpPr>
          <p:cNvPr id="4" name="Footer Placeholder 3"/>
          <p:cNvSpPr>
            <a:spLocks noGrp="1"/>
          </p:cNvSpPr>
          <p:nvPr>
            <p:ph type="ftr" sz="quarter" idx="11"/>
          </p:nvPr>
        </p:nvSpPr>
        <p:spPr/>
        <p:txBody>
          <a:bodyPr/>
          <a:lstStyle/>
          <a:p>
            <a:endParaRPr lang="is-IS"/>
          </a:p>
        </p:txBody>
      </p:sp>
      <p:sp>
        <p:nvSpPr>
          <p:cNvPr id="5" name="Slide Number Placeholder 4"/>
          <p:cNvSpPr>
            <a:spLocks noGrp="1"/>
          </p:cNvSpPr>
          <p:nvPr>
            <p:ph type="sldNum" sz="quarter" idx="12"/>
          </p:nvPr>
        </p:nvSpPr>
        <p:spPr>
          <a:xfrm>
            <a:off x="4343400" y="1036020"/>
            <a:ext cx="457200" cy="441325"/>
          </a:xfrm>
        </p:spPr>
        <p:txBody>
          <a:bodyPr/>
          <a:lstStyle/>
          <a:p>
            <a:fld id="{D47FBD77-8499-4933-B86E-7EAB9FCD5A27}" type="slidenum">
              <a:rPr lang="is-IS" smtClean="0"/>
              <a:pPr/>
              <a:t>‹#›</a:t>
            </a:fld>
            <a:endParaRPr lang="is-I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922CB423-B910-4B81-A938-1B1D451E360C}" type="datetimeFigureOut">
              <a:rPr lang="is-IS" smtClean="0"/>
              <a:pPr/>
              <a:t>10.12.2019</a:t>
            </a:fld>
            <a:endParaRPr lang="is-IS"/>
          </a:p>
        </p:txBody>
      </p:sp>
      <p:sp>
        <p:nvSpPr>
          <p:cNvPr id="3" name="Footer Placeholder 2"/>
          <p:cNvSpPr>
            <a:spLocks noGrp="1"/>
          </p:cNvSpPr>
          <p:nvPr>
            <p:ph type="ftr" sz="quarter" idx="11"/>
          </p:nvPr>
        </p:nvSpPr>
        <p:spPr/>
        <p:txBody>
          <a:bodyPr/>
          <a:lstStyle/>
          <a:p>
            <a:endParaRPr lang="is-I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D47FBD77-8499-4933-B86E-7EAB9FCD5A27}" type="slidenum">
              <a:rPr lang="is-IS" smtClean="0"/>
              <a:pPr/>
              <a:t>‹#›</a:t>
            </a:fld>
            <a:endParaRPr lang="is-I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D47FBD77-8499-4933-B86E-7EAB9FCD5A27}" type="slidenum">
              <a:rPr lang="is-IS" smtClean="0"/>
              <a:pPr/>
              <a:t>‹#›</a:t>
            </a:fld>
            <a:endParaRPr lang="is-I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922CB423-B910-4B81-A938-1B1D451E360C}" type="datetimeFigureOut">
              <a:rPr lang="is-IS" smtClean="0"/>
              <a:pPr/>
              <a:t>10.12.2019</a:t>
            </a:fld>
            <a:endParaRPr lang="is-IS"/>
          </a:p>
        </p:txBody>
      </p:sp>
      <p:sp>
        <p:nvSpPr>
          <p:cNvPr id="6" name="Footer Placeholder 5"/>
          <p:cNvSpPr>
            <a:spLocks noGrp="1"/>
          </p:cNvSpPr>
          <p:nvPr>
            <p:ph type="ftr" sz="quarter" idx="11"/>
          </p:nvPr>
        </p:nvSpPr>
        <p:spPr>
          <a:xfrm>
            <a:off x="301752" y="6410848"/>
            <a:ext cx="3383280" cy="365760"/>
          </a:xfrm>
        </p:spPr>
        <p:txBody>
          <a:bodyPr/>
          <a:lstStyle/>
          <a:p>
            <a:endParaRPr lang="is-I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D47FBD77-8499-4933-B86E-7EAB9FCD5A27}" type="slidenum">
              <a:rPr lang="is-IS" smtClean="0"/>
              <a:pPr/>
              <a:t>‹#›</a:t>
            </a:fld>
            <a:endParaRPr lang="is-I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922CB423-B910-4B81-A938-1B1D451E360C}" type="datetimeFigureOut">
              <a:rPr lang="is-IS" smtClean="0"/>
              <a:pPr/>
              <a:t>10.12.2019</a:t>
            </a:fld>
            <a:endParaRPr lang="is-IS"/>
          </a:p>
        </p:txBody>
      </p:sp>
      <p:sp>
        <p:nvSpPr>
          <p:cNvPr id="6" name="Footer Placeholder 5"/>
          <p:cNvSpPr>
            <a:spLocks noGrp="1"/>
          </p:cNvSpPr>
          <p:nvPr>
            <p:ph type="ftr" sz="quarter" idx="11"/>
          </p:nvPr>
        </p:nvSpPr>
        <p:spPr>
          <a:xfrm>
            <a:off x="301752" y="6410848"/>
            <a:ext cx="3584448" cy="365760"/>
          </a:xfrm>
        </p:spPr>
        <p:txBody>
          <a:bodyPr/>
          <a:lstStyle/>
          <a:p>
            <a:endParaRPr lang="is-I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922CB423-B910-4B81-A938-1B1D451E360C}" type="datetimeFigureOut">
              <a:rPr lang="is-IS" smtClean="0"/>
              <a:pPr/>
              <a:t>10.12.2019</a:t>
            </a:fld>
            <a:endParaRPr lang="is-I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is-I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47FBD77-8499-4933-B86E-7EAB9FCD5A27}" type="slidenum">
              <a:rPr lang="is-IS" smtClean="0"/>
              <a:pPr/>
              <a:t>‹#›</a:t>
            </a:fld>
            <a:endParaRPr lang="is-I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www.google.is/url?sa=i&amp;rct=j&amp;q=&amp;esrc=s&amp;frm=1&amp;source=images&amp;cd=&amp;cad=rja&amp;uact=8&amp;ved=0CAcQjRxqFQoTCKKH_9_j_ccCFcZaLAodxJYFXA&amp;url=http://medical-dictionary.thefreedictionary.com/Hirschsprung's+disease&amp;psig=AFQjCNG4GEeidlR1Q-34Rklr0B5zx4Fw-Q&amp;ust=1442569341049735"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www.google.is/url?sa=i&amp;rct=j&amp;q=&amp;esrc=s&amp;frm=1&amp;source=images&amp;cd=&amp;cad=rja&amp;uact=8&amp;ved=0CAcQjRxqFQoTCO7065WF_scCFYKTLAodmHQC-g&amp;url=http://hirschsprungs-disease.com/surgical-procedures/duhamel-procedure/&amp;psig=AFQjCNGIC7AFWWaTWRYMvUgRaQd9NXLajg&amp;ust=1442576668617869"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10.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www.google.is/url?sa=i&amp;rct=j&amp;q=&amp;esrc=s&amp;frm=1&amp;source=images&amp;cd=&amp;cad=rja&amp;uact=8&amp;ved=0CAcQjRxqFQoTCNm15feF_scCFUQRLAod91MGNQ&amp;url=http://mtresources.tripod.com/Treatments/operations.htm&amp;psig=AFQjCNGIC7AFWWaTWRYMvUgRaQd9NXLajg&amp;ust=1442576668617869"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819400"/>
            <a:ext cx="6400800" cy="2769840"/>
          </a:xfrm>
        </p:spPr>
        <p:txBody>
          <a:bodyPr>
            <a:normAutofit fontScale="92500" lnSpcReduction="10000"/>
          </a:bodyPr>
          <a:lstStyle/>
          <a:p>
            <a:r>
              <a:rPr lang="en-US" dirty="0" smtClean="0"/>
              <a:t>congenital </a:t>
            </a:r>
            <a:r>
              <a:rPr lang="en-US" dirty="0" err="1" smtClean="0"/>
              <a:t>megacolon</a:t>
            </a:r>
            <a:r>
              <a:rPr lang="en-US" dirty="0" smtClean="0"/>
              <a:t>, </a:t>
            </a:r>
          </a:p>
          <a:p>
            <a:r>
              <a:rPr lang="en-US" dirty="0" smtClean="0"/>
              <a:t>congenital </a:t>
            </a:r>
            <a:r>
              <a:rPr lang="en-US" dirty="0" err="1" smtClean="0"/>
              <a:t>aganglionic</a:t>
            </a:r>
            <a:r>
              <a:rPr lang="en-US" dirty="0" smtClean="0"/>
              <a:t> </a:t>
            </a:r>
            <a:r>
              <a:rPr lang="en-US" dirty="0" err="1" smtClean="0"/>
              <a:t>megacolon</a:t>
            </a:r>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err="1" smtClean="0"/>
              <a:t>Orri</a:t>
            </a:r>
            <a:r>
              <a:rPr lang="en-US" dirty="0" smtClean="0"/>
              <a:t> </a:t>
            </a:r>
            <a:r>
              <a:rPr lang="en-US" dirty="0" err="1" smtClean="0"/>
              <a:t>Þór</a:t>
            </a:r>
            <a:r>
              <a:rPr lang="en-US" dirty="0" smtClean="0"/>
              <a:t> </a:t>
            </a:r>
            <a:r>
              <a:rPr lang="en-US" dirty="0" err="1" smtClean="0"/>
              <a:t>Ormarsson</a:t>
            </a:r>
            <a:endParaRPr lang="is-IS" dirty="0"/>
          </a:p>
        </p:txBody>
      </p:sp>
      <p:sp>
        <p:nvSpPr>
          <p:cNvPr id="2" name="Title 1"/>
          <p:cNvSpPr>
            <a:spLocks noGrp="1"/>
          </p:cNvSpPr>
          <p:nvPr>
            <p:ph type="ctrTitle"/>
          </p:nvPr>
        </p:nvSpPr>
        <p:spPr/>
        <p:txBody>
          <a:bodyPr anchor="ctr"/>
          <a:lstStyle/>
          <a:p>
            <a:r>
              <a:rPr lang="en-US" dirty="0" err="1" smtClean="0"/>
              <a:t>Hirschsprung</a:t>
            </a:r>
            <a:r>
              <a:rPr lang="en-US" dirty="0" smtClean="0"/>
              <a:t> disease</a:t>
            </a:r>
            <a:endParaRPr lang="is-I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Greining</a:t>
            </a:r>
            <a:endParaRPr lang="is-IS" dirty="0"/>
          </a:p>
        </p:txBody>
      </p:sp>
      <p:sp>
        <p:nvSpPr>
          <p:cNvPr id="3" name="Content Placeholder 2"/>
          <p:cNvSpPr>
            <a:spLocks noGrp="1"/>
          </p:cNvSpPr>
          <p:nvPr>
            <p:ph sz="quarter" idx="1"/>
          </p:nvPr>
        </p:nvSpPr>
        <p:spPr>
          <a:xfrm>
            <a:off x="457200" y="1340768"/>
            <a:ext cx="8229600" cy="5328592"/>
          </a:xfrm>
        </p:spPr>
        <p:txBody>
          <a:bodyPr>
            <a:normAutofit fontScale="55000" lnSpcReduction="20000"/>
          </a:bodyPr>
          <a:lstStyle/>
          <a:p>
            <a:pPr>
              <a:buNone/>
            </a:pPr>
            <a:r>
              <a:rPr lang="is-IS" sz="2900" b="1" dirty="0" smtClean="0">
                <a:sym typeface="Wingdings" pitchFamily="2" charset="2"/>
              </a:rPr>
              <a:t>Oftast snemma </a:t>
            </a:r>
          </a:p>
          <a:p>
            <a:pPr>
              <a:buFont typeface="Courier New" pitchFamily="49" charset="0"/>
              <a:buChar char="o"/>
            </a:pPr>
            <a:r>
              <a:rPr lang="is-IS" sz="2900" dirty="0" smtClean="0">
                <a:sym typeface="Wingdings" pitchFamily="2" charset="2"/>
              </a:rPr>
              <a:t>40% á fyrstu 3 </a:t>
            </a:r>
            <a:r>
              <a:rPr lang="is-IS" sz="2900" dirty="0" err="1" smtClean="0">
                <a:sym typeface="Wingdings" pitchFamily="2" charset="2"/>
              </a:rPr>
              <a:t>mán</a:t>
            </a:r>
            <a:r>
              <a:rPr lang="is-IS" sz="2900" dirty="0" smtClean="0">
                <a:sym typeface="Wingdings" pitchFamily="2" charset="2"/>
              </a:rPr>
              <a:t>, </a:t>
            </a:r>
          </a:p>
          <a:p>
            <a:pPr>
              <a:buFont typeface="Courier New" pitchFamily="49" charset="0"/>
              <a:buChar char="o"/>
            </a:pPr>
            <a:r>
              <a:rPr lang="is-IS" sz="2900" dirty="0" smtClean="0">
                <a:sym typeface="Wingdings" pitchFamily="2" charset="2"/>
              </a:rPr>
              <a:t>60% á fyrsta ári en, geta greinst mjög seint</a:t>
            </a:r>
          </a:p>
          <a:p>
            <a:pPr>
              <a:buNone/>
            </a:pPr>
            <a:endParaRPr lang="is-IS" sz="2900" b="1" dirty="0" smtClean="0">
              <a:sym typeface="Wingdings" pitchFamily="2" charset="2"/>
            </a:endParaRPr>
          </a:p>
          <a:p>
            <a:pPr>
              <a:buNone/>
            </a:pPr>
            <a:r>
              <a:rPr lang="is-IS" sz="2900" b="1" dirty="0" smtClean="0">
                <a:sym typeface="Wingdings" pitchFamily="2" charset="2"/>
              </a:rPr>
              <a:t>Saga </a:t>
            </a:r>
          </a:p>
          <a:p>
            <a:pPr marL="271463" indent="-271463">
              <a:buFont typeface="Courier New" pitchFamily="49" charset="0"/>
              <a:buChar char="o"/>
            </a:pPr>
            <a:r>
              <a:rPr lang="is-IS" sz="2900" u="sng" dirty="0" smtClean="0">
                <a:sym typeface="Wingdings" pitchFamily="2" charset="2"/>
              </a:rPr>
              <a:t>E</a:t>
            </a:r>
            <a:r>
              <a:rPr lang="is-IS" sz="2900" u="sng" dirty="0" smtClean="0"/>
              <a:t>kkert </a:t>
            </a:r>
            <a:r>
              <a:rPr lang="is-IS" sz="2900" u="sng" dirty="0" err="1" smtClean="0"/>
              <a:t>meconium</a:t>
            </a:r>
            <a:r>
              <a:rPr lang="is-IS" sz="2900" u="sng" dirty="0" smtClean="0"/>
              <a:t> fyrstu 24 (48) klst. eftir fæðingu </a:t>
            </a:r>
            <a:r>
              <a:rPr lang="is-IS" sz="2900" dirty="0" smtClean="0"/>
              <a:t>(99% eðlilegra barna skila hægðum  innan 48t)</a:t>
            </a:r>
          </a:p>
          <a:p>
            <a:pPr>
              <a:buFont typeface="Courier New" pitchFamily="49" charset="0"/>
              <a:buChar char="o"/>
            </a:pPr>
            <a:r>
              <a:rPr lang="is-IS" sz="2900" dirty="0" smtClean="0">
                <a:sym typeface="Wingdings" pitchFamily="2" charset="2"/>
              </a:rPr>
              <a:t>Hægðatregða</a:t>
            </a:r>
            <a:r>
              <a:rPr lang="is-IS" sz="2900" dirty="0" smtClean="0"/>
              <a:t> frá fæðingu, hægðatregða sem illa gengur að meðhöndla</a:t>
            </a:r>
          </a:p>
          <a:p>
            <a:pPr>
              <a:buNone/>
            </a:pPr>
            <a:endParaRPr lang="is-IS" sz="2900" b="1" dirty="0" smtClean="0">
              <a:sym typeface="Wingdings" pitchFamily="2" charset="2"/>
            </a:endParaRPr>
          </a:p>
          <a:p>
            <a:pPr>
              <a:buNone/>
            </a:pPr>
            <a:r>
              <a:rPr lang="is-IS" sz="2900" b="1" dirty="0" smtClean="0">
                <a:sym typeface="Wingdings" pitchFamily="2" charset="2"/>
              </a:rPr>
              <a:t>Einkenn</a:t>
            </a:r>
            <a:r>
              <a:rPr lang="is-IS" sz="2900" dirty="0" smtClean="0">
                <a:sym typeface="Wingdings" pitchFamily="2" charset="2"/>
              </a:rPr>
              <a:t>i/</a:t>
            </a:r>
            <a:r>
              <a:rPr lang="is-IS" sz="2900" b="1" dirty="0" smtClean="0">
                <a:sym typeface="Wingdings" pitchFamily="2" charset="2"/>
              </a:rPr>
              <a:t>skoðun </a:t>
            </a:r>
          </a:p>
          <a:p>
            <a:pPr marL="0" indent="0">
              <a:buFont typeface="Courier New" pitchFamily="49" charset="0"/>
              <a:buChar char="o"/>
            </a:pPr>
            <a:r>
              <a:rPr lang="is-IS" sz="2900" dirty="0" smtClean="0">
                <a:sym typeface="Wingdings" pitchFamily="2" charset="2"/>
              </a:rPr>
              <a:t>     þ</a:t>
            </a:r>
            <a:r>
              <a:rPr lang="is-IS" sz="2900" dirty="0" smtClean="0"/>
              <a:t>aninn kviður</a:t>
            </a:r>
          </a:p>
          <a:p>
            <a:pPr marL="0" indent="0">
              <a:buFont typeface="Courier New" pitchFamily="49" charset="0"/>
              <a:buChar char="o"/>
            </a:pPr>
            <a:r>
              <a:rPr lang="is-IS" sz="2900" dirty="0" smtClean="0"/>
              <a:t>     uppköst (galllituð), </a:t>
            </a:r>
            <a:r>
              <a:rPr lang="is-IS" sz="2900" dirty="0" err="1" smtClean="0">
                <a:sym typeface="Wingdings" pitchFamily="2" charset="2"/>
              </a:rPr>
              <a:t>Ileus</a:t>
            </a:r>
            <a:endParaRPr lang="is-IS" sz="2900" dirty="0" smtClean="0"/>
          </a:p>
          <a:p>
            <a:pPr marL="0" indent="0">
              <a:buFont typeface="Courier New" pitchFamily="49" charset="0"/>
              <a:buChar char="o"/>
            </a:pPr>
            <a:r>
              <a:rPr lang="is-IS" sz="2900" dirty="0" smtClean="0">
                <a:sym typeface="Wingdings" pitchFamily="2" charset="2"/>
              </a:rPr>
              <a:t>     </a:t>
            </a:r>
            <a:r>
              <a:rPr lang="is-IS" sz="2900" dirty="0" err="1" smtClean="0">
                <a:sym typeface="Wingdings" pitchFamily="2" charset="2"/>
              </a:rPr>
              <a:t>Peristaltískar</a:t>
            </a:r>
            <a:r>
              <a:rPr lang="is-IS" sz="2900" dirty="0" smtClean="0">
                <a:sym typeface="Wingdings" pitchFamily="2" charset="2"/>
              </a:rPr>
              <a:t> hreyfingar utan á kviðnum, </a:t>
            </a:r>
          </a:p>
          <a:p>
            <a:pPr marL="0" indent="0">
              <a:buFont typeface="Courier New" pitchFamily="49" charset="0"/>
              <a:buChar char="o"/>
            </a:pPr>
            <a:r>
              <a:rPr lang="is-IS" sz="2900" dirty="0" smtClean="0">
                <a:sym typeface="Wingdings" pitchFamily="2" charset="2"/>
              </a:rPr>
              <a:t>     þreifanlegar hægðir</a:t>
            </a:r>
          </a:p>
          <a:p>
            <a:pPr>
              <a:buFont typeface="Courier New" pitchFamily="49" charset="0"/>
              <a:buChar char="o"/>
            </a:pPr>
            <a:r>
              <a:rPr lang="is-IS" sz="2900" dirty="0" smtClean="0"/>
              <a:t>  Niðurgangur </a:t>
            </a:r>
            <a:r>
              <a:rPr lang="is-IS" sz="2900" dirty="0" smtClean="0">
                <a:sym typeface="Wingdings" pitchFamily="2" charset="2"/>
              </a:rPr>
              <a:t> athuga enterocolitis</a:t>
            </a:r>
          </a:p>
          <a:p>
            <a:pPr>
              <a:buNone/>
            </a:pPr>
            <a:endParaRPr lang="is-IS" sz="2900" i="1" dirty="0" smtClean="0">
              <a:sym typeface="Wingdings" pitchFamily="2" charset="2"/>
            </a:endParaRPr>
          </a:p>
          <a:p>
            <a:pPr>
              <a:buFont typeface="Courier New" pitchFamily="49" charset="0"/>
              <a:buChar char="o"/>
            </a:pPr>
            <a:r>
              <a:rPr lang="is-IS" sz="2900" i="1" dirty="0" err="1" smtClean="0">
                <a:sym typeface="Wingdings" pitchFamily="2" charset="2"/>
              </a:rPr>
              <a:t>Finger</a:t>
            </a:r>
            <a:r>
              <a:rPr lang="is-IS" sz="2900" i="1" dirty="0" smtClean="0">
                <a:sym typeface="Wingdings" pitchFamily="2" charset="2"/>
              </a:rPr>
              <a:t> in </a:t>
            </a:r>
            <a:r>
              <a:rPr lang="is-IS" sz="2900" i="1" dirty="0" err="1" smtClean="0">
                <a:sym typeface="Wingdings" pitchFamily="2" charset="2"/>
              </a:rPr>
              <a:t>glove</a:t>
            </a:r>
            <a:endParaRPr lang="is-IS" sz="2900" i="1" dirty="0" smtClean="0">
              <a:sym typeface="Wingdings" pitchFamily="2" charset="2"/>
            </a:endParaRPr>
          </a:p>
          <a:p>
            <a:pPr>
              <a:buFont typeface="Courier New" pitchFamily="49" charset="0"/>
              <a:buChar char="o"/>
            </a:pPr>
            <a:r>
              <a:rPr lang="is-IS" sz="2900" i="1" dirty="0" smtClean="0"/>
              <a:t>Blast </a:t>
            </a:r>
            <a:r>
              <a:rPr lang="is-IS" sz="2900" i="1" dirty="0" err="1" smtClean="0"/>
              <a:t>sign</a:t>
            </a:r>
            <a:r>
              <a:rPr lang="is-IS" sz="2900" i="1" dirty="0" smtClean="0"/>
              <a:t>; </a:t>
            </a:r>
            <a:r>
              <a:rPr lang="is-IS" sz="2900" i="1" dirty="0" err="1" smtClean="0"/>
              <a:t>e</a:t>
            </a:r>
            <a:r>
              <a:rPr lang="is-IS" sz="2900" dirty="0" err="1" smtClean="0"/>
              <a:t>xplosiv</a:t>
            </a:r>
            <a:r>
              <a:rPr lang="is-IS" sz="2900" dirty="0" smtClean="0"/>
              <a:t> tæming á þarmainnihaldi við </a:t>
            </a:r>
            <a:r>
              <a:rPr lang="is-IS" sz="2900" dirty="0" err="1" smtClean="0"/>
              <a:t>rectal</a:t>
            </a:r>
            <a:r>
              <a:rPr lang="is-IS" sz="2900" dirty="0" smtClean="0"/>
              <a:t> </a:t>
            </a:r>
            <a:r>
              <a:rPr lang="is-IS" sz="2900" dirty="0" err="1" smtClean="0"/>
              <a:t>exploration</a:t>
            </a:r>
            <a:endParaRPr lang="en-US" sz="2900" dirty="0" smtClean="0"/>
          </a:p>
          <a:p>
            <a:pPr>
              <a:buNone/>
            </a:pPr>
            <a:endParaRPr lang="is-IS" sz="2900" dirty="0" smtClean="0">
              <a:sym typeface="Wingdings" pitchFamily="2" charset="2"/>
            </a:endParaRPr>
          </a:p>
          <a:p>
            <a:pPr>
              <a:buNone/>
            </a:pPr>
            <a:r>
              <a:rPr lang="is-IS" sz="2900" b="1" smtClean="0"/>
              <a:t>Mismunagreining</a:t>
            </a:r>
            <a:r>
              <a:rPr lang="is-IS" sz="2900" smtClean="0"/>
              <a:t> </a:t>
            </a:r>
            <a:r>
              <a:rPr lang="is-IS" sz="2900" dirty="0" err="1" smtClean="0"/>
              <a:t>meconium</a:t>
            </a:r>
            <a:r>
              <a:rPr lang="is-IS" sz="2900" dirty="0" smtClean="0"/>
              <a:t> </a:t>
            </a:r>
            <a:r>
              <a:rPr lang="is-IS" sz="2900" dirty="0" err="1" smtClean="0"/>
              <a:t>ileus</a:t>
            </a:r>
            <a:r>
              <a:rPr lang="is-IS" sz="2900" dirty="0" smtClean="0"/>
              <a:t>, </a:t>
            </a:r>
            <a:r>
              <a:rPr lang="is-IS" sz="2900" dirty="0" err="1" smtClean="0"/>
              <a:t>neonatal</a:t>
            </a:r>
            <a:r>
              <a:rPr lang="is-IS" sz="2900" dirty="0" smtClean="0"/>
              <a:t> small </a:t>
            </a:r>
            <a:r>
              <a:rPr lang="is-IS" sz="2900" dirty="0" err="1" smtClean="0"/>
              <a:t>left</a:t>
            </a:r>
            <a:r>
              <a:rPr lang="is-IS" sz="2900" dirty="0" smtClean="0"/>
              <a:t> </a:t>
            </a:r>
            <a:r>
              <a:rPr lang="is-IS" sz="2900" dirty="0" err="1" smtClean="0"/>
              <a:t>colon</a:t>
            </a:r>
            <a:r>
              <a:rPr lang="is-IS" sz="2900" dirty="0" smtClean="0"/>
              <a:t> syndrome, anal </a:t>
            </a:r>
            <a:r>
              <a:rPr lang="is-IS" sz="2900" dirty="0" err="1" smtClean="0"/>
              <a:t>stenosa</a:t>
            </a:r>
            <a:r>
              <a:rPr lang="is-IS" sz="2900" dirty="0" smtClean="0"/>
              <a:t> (</a:t>
            </a:r>
            <a:r>
              <a:rPr lang="is-IS" sz="2900" dirty="0" err="1" smtClean="0"/>
              <a:t>atresia</a:t>
            </a:r>
            <a:r>
              <a:rPr lang="is-IS" sz="2900" dirty="0" smtClean="0"/>
              <a:t>?) </a:t>
            </a:r>
            <a:r>
              <a:rPr lang="is-IS" sz="2900" dirty="0" err="1" smtClean="0"/>
              <a:t>sepsis</a:t>
            </a:r>
            <a:r>
              <a:rPr lang="is-IS" sz="2900" dirty="0" smtClean="0"/>
              <a:t>, </a:t>
            </a:r>
            <a:r>
              <a:rPr lang="is-IS" sz="2900" dirty="0" err="1" smtClean="0"/>
              <a:t>adrenal</a:t>
            </a:r>
            <a:r>
              <a:rPr lang="is-IS" sz="2900" dirty="0" smtClean="0"/>
              <a:t> </a:t>
            </a:r>
            <a:r>
              <a:rPr lang="is-IS" sz="2900" dirty="0" err="1" smtClean="0"/>
              <a:t>insufficiens</a:t>
            </a:r>
            <a:r>
              <a:rPr lang="is-IS" sz="2900" dirty="0" smtClean="0"/>
              <a:t>, </a:t>
            </a:r>
            <a:r>
              <a:rPr lang="is-IS" sz="2900" dirty="0" err="1" smtClean="0"/>
              <a:t>hypothyroidismus</a:t>
            </a:r>
            <a:r>
              <a:rPr lang="is-IS" sz="2900" dirty="0" smtClean="0"/>
              <a:t> </a:t>
            </a:r>
            <a:endParaRPr lang="en-GB" sz="2900" dirty="0" smtClean="0"/>
          </a:p>
          <a:p>
            <a:endParaRPr lang="is-I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Greining</a:t>
            </a:r>
            <a:endParaRPr lang="is-IS" dirty="0"/>
          </a:p>
        </p:txBody>
      </p:sp>
      <p:sp>
        <p:nvSpPr>
          <p:cNvPr id="3" name="Content Placeholder 2"/>
          <p:cNvSpPr>
            <a:spLocks noGrp="1"/>
          </p:cNvSpPr>
          <p:nvPr>
            <p:ph sz="quarter" idx="1"/>
          </p:nvPr>
        </p:nvSpPr>
        <p:spPr/>
        <p:txBody>
          <a:bodyPr>
            <a:normAutofit lnSpcReduction="10000"/>
          </a:bodyPr>
          <a:lstStyle/>
          <a:p>
            <a:pPr>
              <a:buNone/>
            </a:pPr>
            <a:r>
              <a:rPr lang="is-IS" sz="2400" b="1" dirty="0" smtClean="0">
                <a:sym typeface="Wingdings" pitchFamily="2" charset="2"/>
              </a:rPr>
              <a:t>Rannsóknir</a:t>
            </a:r>
          </a:p>
          <a:p>
            <a:pPr>
              <a:buNone/>
            </a:pPr>
            <a:r>
              <a:rPr lang="is-IS" sz="2400" dirty="0" smtClean="0">
                <a:sym typeface="Wingdings" pitchFamily="2" charset="2"/>
              </a:rPr>
              <a:t>   Kviðarhols yfirlit - </a:t>
            </a:r>
            <a:r>
              <a:rPr lang="is-IS" sz="2400" dirty="0" err="1" smtClean="0">
                <a:sym typeface="Wingdings" pitchFamily="2" charset="2"/>
              </a:rPr>
              <a:t>ileus</a:t>
            </a:r>
            <a:r>
              <a:rPr lang="is-IS" sz="2400" dirty="0" smtClean="0">
                <a:sym typeface="Wingdings" pitchFamily="2" charset="2"/>
              </a:rPr>
              <a:t>, þaninn ristill</a:t>
            </a:r>
          </a:p>
          <a:p>
            <a:pPr>
              <a:buNone/>
            </a:pPr>
            <a:r>
              <a:rPr lang="is-IS" sz="2400" dirty="0" smtClean="0">
                <a:sym typeface="Wingdings" pitchFamily="2" charset="2"/>
              </a:rPr>
              <a:t>   Röntgen innhelling - </a:t>
            </a:r>
            <a:r>
              <a:rPr lang="is-IS" sz="2400" dirty="0" err="1" smtClean="0">
                <a:sym typeface="Wingdings" pitchFamily="2" charset="2"/>
              </a:rPr>
              <a:t>transitional</a:t>
            </a:r>
            <a:r>
              <a:rPr lang="is-IS" sz="2400" dirty="0" smtClean="0">
                <a:sym typeface="Wingdings" pitchFamily="2" charset="2"/>
              </a:rPr>
              <a:t> </a:t>
            </a:r>
            <a:r>
              <a:rPr lang="is-IS" sz="2400" dirty="0" err="1" smtClean="0">
                <a:sym typeface="Wingdings" pitchFamily="2" charset="2"/>
              </a:rPr>
              <a:t>zone</a:t>
            </a:r>
            <a:endParaRPr lang="is-IS" sz="2400" dirty="0" smtClean="0">
              <a:sym typeface="Wingdings" pitchFamily="2" charset="2"/>
            </a:endParaRPr>
          </a:p>
          <a:p>
            <a:pPr>
              <a:buNone/>
            </a:pPr>
            <a:r>
              <a:rPr lang="is-IS" sz="2400" dirty="0" smtClean="0">
                <a:sym typeface="Wingdings" pitchFamily="2" charset="2"/>
              </a:rPr>
              <a:t>   </a:t>
            </a:r>
            <a:r>
              <a:rPr lang="is-IS" sz="2400" dirty="0" err="1" smtClean="0">
                <a:sym typeface="Wingdings" pitchFamily="2" charset="2"/>
              </a:rPr>
              <a:t>Rectal</a:t>
            </a:r>
            <a:r>
              <a:rPr lang="is-IS" sz="2400" dirty="0" smtClean="0">
                <a:sym typeface="Wingdings" pitchFamily="2" charset="2"/>
              </a:rPr>
              <a:t> </a:t>
            </a:r>
            <a:r>
              <a:rPr lang="is-IS" sz="2400" dirty="0" err="1" smtClean="0">
                <a:sym typeface="Wingdings" pitchFamily="2" charset="2"/>
              </a:rPr>
              <a:t>biopsia</a:t>
            </a:r>
            <a:r>
              <a:rPr lang="is-IS" sz="2400" dirty="0" smtClean="0">
                <a:sym typeface="Wingdings" pitchFamily="2" charset="2"/>
              </a:rPr>
              <a:t> (sog eða opin) -</a:t>
            </a:r>
            <a:r>
              <a:rPr lang="is-IS" sz="2400" b="1" dirty="0" smtClean="0">
                <a:sym typeface="Wingdings" pitchFamily="2" charset="2"/>
              </a:rPr>
              <a:t>gullstandard</a:t>
            </a:r>
          </a:p>
          <a:p>
            <a:pPr lvl="1"/>
            <a:r>
              <a:rPr lang="is-IS" sz="2400" dirty="0" smtClean="0">
                <a:solidFill>
                  <a:schemeClr val="tx1"/>
                </a:solidFill>
                <a:sym typeface="Wingdings" pitchFamily="2" charset="2"/>
              </a:rPr>
              <a:t>2-3 cm ofan við </a:t>
            </a:r>
            <a:r>
              <a:rPr lang="is-IS" sz="2400" dirty="0" err="1" smtClean="0">
                <a:solidFill>
                  <a:schemeClr val="tx1"/>
                </a:solidFill>
                <a:sym typeface="Wingdings" pitchFamily="2" charset="2"/>
              </a:rPr>
              <a:t>linea</a:t>
            </a:r>
            <a:r>
              <a:rPr lang="is-IS" sz="2400" dirty="0" smtClean="0">
                <a:solidFill>
                  <a:schemeClr val="tx1"/>
                </a:solidFill>
                <a:sym typeface="Wingdings" pitchFamily="2" charset="2"/>
              </a:rPr>
              <a:t> dentata (</a:t>
            </a:r>
            <a:r>
              <a:rPr lang="is-IS" sz="2400" dirty="0" err="1" smtClean="0">
                <a:solidFill>
                  <a:schemeClr val="tx1"/>
                </a:solidFill>
                <a:sym typeface="Wingdings" pitchFamily="2" charset="2"/>
              </a:rPr>
              <a:t>pectinata</a:t>
            </a:r>
            <a:r>
              <a:rPr lang="is-IS" sz="2400" dirty="0" smtClean="0">
                <a:solidFill>
                  <a:schemeClr val="tx1"/>
                </a:solidFill>
                <a:sym typeface="Wingdings" pitchFamily="2" charset="2"/>
              </a:rPr>
              <a:t>) </a:t>
            </a:r>
          </a:p>
          <a:p>
            <a:pPr lvl="1">
              <a:buNone/>
            </a:pPr>
            <a:endParaRPr lang="is-IS" sz="2400" dirty="0" smtClean="0">
              <a:solidFill>
                <a:schemeClr val="tx1"/>
              </a:solidFill>
              <a:sym typeface="Wingdings" pitchFamily="2" charset="2"/>
            </a:endParaRPr>
          </a:p>
          <a:p>
            <a:pPr lvl="1"/>
            <a:r>
              <a:rPr lang="is-IS" sz="2400" dirty="0" smtClean="0">
                <a:solidFill>
                  <a:schemeClr val="tx1"/>
                </a:solidFill>
                <a:sym typeface="Wingdings" pitchFamily="2" charset="2"/>
              </a:rPr>
              <a:t>PAD: </a:t>
            </a:r>
            <a:r>
              <a:rPr lang="is-IS" sz="2400" u="sng" dirty="0" smtClean="0">
                <a:solidFill>
                  <a:schemeClr val="tx1"/>
                </a:solidFill>
                <a:sym typeface="Wingdings" pitchFamily="2" charset="2"/>
              </a:rPr>
              <a:t>Skortur á </a:t>
            </a:r>
            <a:r>
              <a:rPr lang="is-IS" sz="2400" u="sng" dirty="0" err="1" smtClean="0">
                <a:solidFill>
                  <a:schemeClr val="tx1"/>
                </a:solidFill>
                <a:sym typeface="Wingdings" pitchFamily="2" charset="2"/>
              </a:rPr>
              <a:t>ganglionfrumum</a:t>
            </a:r>
            <a:r>
              <a:rPr lang="is-IS" sz="2400" u="sng" dirty="0" smtClean="0">
                <a:solidFill>
                  <a:schemeClr val="tx1"/>
                </a:solidFill>
                <a:sym typeface="Wingdings" pitchFamily="2" charset="2"/>
              </a:rPr>
              <a:t> og tauga </a:t>
            </a:r>
            <a:r>
              <a:rPr lang="is-IS" sz="2400" u="sng" dirty="0" err="1" smtClean="0">
                <a:solidFill>
                  <a:schemeClr val="tx1"/>
                </a:solidFill>
                <a:sym typeface="Wingdings" pitchFamily="2" charset="2"/>
              </a:rPr>
              <a:t>hypertrophy</a:t>
            </a:r>
            <a:endParaRPr lang="is-IS" sz="2400" u="sng" dirty="0" smtClean="0">
              <a:solidFill>
                <a:schemeClr val="tx1"/>
              </a:solidFill>
              <a:sym typeface="Wingdings" pitchFamily="2" charset="2"/>
            </a:endParaRPr>
          </a:p>
          <a:p>
            <a:pPr>
              <a:buNone/>
            </a:pPr>
            <a:r>
              <a:rPr lang="is-IS" sz="2400" dirty="0" smtClean="0">
                <a:sym typeface="Wingdings" pitchFamily="2" charset="2"/>
              </a:rPr>
              <a:t>    </a:t>
            </a:r>
          </a:p>
          <a:p>
            <a:pPr>
              <a:buNone/>
            </a:pPr>
            <a:r>
              <a:rPr lang="is-IS" sz="2400" dirty="0" smtClean="0">
                <a:sym typeface="Wingdings" pitchFamily="2" charset="2"/>
              </a:rPr>
              <a:t>Anorectal </a:t>
            </a:r>
            <a:r>
              <a:rPr lang="is-IS" sz="2400" dirty="0" err="1" smtClean="0">
                <a:sym typeface="Wingdings" pitchFamily="2" charset="2"/>
              </a:rPr>
              <a:t>manometria</a:t>
            </a:r>
            <a:endParaRPr lang="is-IS" sz="2400" dirty="0" smtClean="0">
              <a:sym typeface="Wingdings" pitchFamily="2" charset="2"/>
            </a:endParaRPr>
          </a:p>
          <a:p>
            <a:pPr lvl="1"/>
            <a:r>
              <a:rPr lang="is-IS" sz="2400" dirty="0" smtClean="0">
                <a:solidFill>
                  <a:schemeClr val="tx1"/>
                </a:solidFill>
              </a:rPr>
              <a:t>Blöðru komin fyrir í </a:t>
            </a:r>
            <a:r>
              <a:rPr lang="is-IS" sz="2400" dirty="0" err="1" smtClean="0">
                <a:solidFill>
                  <a:schemeClr val="tx1"/>
                </a:solidFill>
              </a:rPr>
              <a:t>rectum</a:t>
            </a:r>
            <a:r>
              <a:rPr lang="is-IS" sz="2400" dirty="0" smtClean="0">
                <a:solidFill>
                  <a:schemeClr val="tx1"/>
                </a:solidFill>
              </a:rPr>
              <a:t> og þanin út </a:t>
            </a:r>
            <a:r>
              <a:rPr lang="is-IS" sz="2400" dirty="0" smtClean="0">
                <a:solidFill>
                  <a:schemeClr val="tx1"/>
                </a:solidFill>
                <a:sym typeface="Wingdings" pitchFamily="2" charset="2"/>
              </a:rPr>
              <a:t>og þá á að slakna á </a:t>
            </a:r>
            <a:r>
              <a:rPr lang="is-IS" sz="2400" dirty="0" err="1" smtClean="0">
                <a:solidFill>
                  <a:schemeClr val="tx1"/>
                </a:solidFill>
                <a:sym typeface="Wingdings" pitchFamily="2" charset="2"/>
              </a:rPr>
              <a:t>anus</a:t>
            </a:r>
            <a:r>
              <a:rPr lang="is-IS" sz="2400" dirty="0" smtClean="0">
                <a:solidFill>
                  <a:schemeClr val="tx1"/>
                </a:solidFill>
                <a:sym typeface="Wingdings" pitchFamily="2" charset="2"/>
              </a:rPr>
              <a:t> (sjaldan gert, ef </a:t>
            </a:r>
            <a:r>
              <a:rPr lang="is-IS" sz="2400" dirty="0" err="1" smtClean="0">
                <a:solidFill>
                  <a:schemeClr val="tx1"/>
                </a:solidFill>
                <a:sym typeface="Wingdings" pitchFamily="2" charset="2"/>
              </a:rPr>
              <a:t>ultra</a:t>
            </a:r>
            <a:r>
              <a:rPr lang="is-IS" sz="2400" dirty="0" smtClean="0">
                <a:solidFill>
                  <a:schemeClr val="tx1"/>
                </a:solidFill>
                <a:sym typeface="Wingdings" pitchFamily="2" charset="2"/>
              </a:rPr>
              <a:t> stutt </a:t>
            </a:r>
            <a:r>
              <a:rPr lang="is-IS" sz="2400" dirty="0" err="1" smtClean="0">
                <a:solidFill>
                  <a:schemeClr val="tx1"/>
                </a:solidFill>
                <a:sym typeface="Wingdings" pitchFamily="2" charset="2"/>
              </a:rPr>
              <a:t>segment</a:t>
            </a:r>
            <a:r>
              <a:rPr lang="is-IS" sz="2400" dirty="0" smtClean="0">
                <a:solidFill>
                  <a:schemeClr val="tx1"/>
                </a:solidFill>
                <a:sym typeface="Wingdings" pitchFamily="2" charset="2"/>
              </a:rPr>
              <a:t>?)</a:t>
            </a:r>
            <a:endParaRPr lang="en-US" sz="2400" dirty="0" smtClean="0">
              <a:solidFill>
                <a:schemeClr val="tx1"/>
              </a:solidFill>
            </a:endParaRPr>
          </a:p>
          <a:p>
            <a:endParaRPr lang="is-I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b="1" dirty="0" smtClean="0"/>
              <a:t>Enterocolitis &gt; </a:t>
            </a:r>
            <a:r>
              <a:rPr lang="is-IS" b="1" dirty="0" err="1" smtClean="0"/>
              <a:t>Toxic</a:t>
            </a:r>
            <a:r>
              <a:rPr lang="is-IS" b="1" dirty="0" smtClean="0"/>
              <a:t> </a:t>
            </a:r>
            <a:r>
              <a:rPr lang="is-IS" b="1" dirty="0" err="1" smtClean="0"/>
              <a:t>mecacolon</a:t>
            </a:r>
            <a:endParaRPr lang="en-US" dirty="0"/>
          </a:p>
        </p:txBody>
      </p:sp>
      <p:sp>
        <p:nvSpPr>
          <p:cNvPr id="3" name="Content Placeholder 2"/>
          <p:cNvSpPr>
            <a:spLocks noGrp="1"/>
          </p:cNvSpPr>
          <p:nvPr>
            <p:ph sz="quarter" idx="1"/>
          </p:nvPr>
        </p:nvSpPr>
        <p:spPr/>
        <p:txBody>
          <a:bodyPr/>
          <a:lstStyle/>
          <a:p>
            <a:pPr>
              <a:buNone/>
            </a:pPr>
            <a:r>
              <a:rPr lang="is-IS" dirty="0" smtClean="0"/>
              <a:t>Illa lyktandi linar hægðir, hiti, verkur, slappleiki, ..........</a:t>
            </a:r>
            <a:r>
              <a:rPr lang="is-IS" dirty="0" err="1" smtClean="0"/>
              <a:t>sepsis</a:t>
            </a:r>
            <a:r>
              <a:rPr lang="is-IS" dirty="0" smtClean="0"/>
              <a:t>........</a:t>
            </a:r>
            <a:r>
              <a:rPr lang="is-IS" dirty="0" err="1" smtClean="0"/>
              <a:t>hypotesio-shock</a:t>
            </a:r>
            <a:endParaRPr lang="is-IS" dirty="0" smtClean="0"/>
          </a:p>
          <a:p>
            <a:pPr>
              <a:buNone/>
            </a:pPr>
            <a:endParaRPr lang="is-IS" dirty="0" smtClean="0">
              <a:sym typeface="Wingdings" pitchFamily="2" charset="2"/>
            </a:endParaRPr>
          </a:p>
          <a:p>
            <a:pPr>
              <a:buNone/>
            </a:pPr>
            <a:r>
              <a:rPr lang="is-IS" b="1" dirty="0" smtClean="0">
                <a:sym typeface="Wingdings" pitchFamily="2" charset="2"/>
              </a:rPr>
              <a:t>Meðferð</a:t>
            </a:r>
          </a:p>
          <a:p>
            <a:pPr>
              <a:buNone/>
            </a:pPr>
            <a:r>
              <a:rPr lang="is-IS" dirty="0" smtClean="0">
                <a:sym typeface="Wingdings" pitchFamily="2" charset="2"/>
              </a:rPr>
              <a:t>Létta á ristli (sonda), sýklalyf í æð, vökvagjöf ef lagast ekki þá bráða aðgerð</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4" name="Picture 4" descr="HirschprungLB_profil"/>
          <p:cNvPicPr>
            <a:picLocks noChangeAspect="1" noChangeArrowheads="1"/>
          </p:cNvPicPr>
          <p:nvPr/>
        </p:nvPicPr>
        <p:blipFill>
          <a:blip r:embed="rId3" cstate="print"/>
          <a:srcRect/>
          <a:stretch>
            <a:fillRect/>
          </a:stretch>
        </p:blipFill>
        <p:spPr bwMode="auto">
          <a:xfrm>
            <a:off x="4932363" y="549275"/>
            <a:ext cx="3911600" cy="5264150"/>
          </a:xfrm>
          <a:prstGeom prst="rect">
            <a:avLst/>
          </a:prstGeom>
          <a:noFill/>
        </p:spPr>
      </p:pic>
      <p:pic>
        <p:nvPicPr>
          <p:cNvPr id="20485" name="Picture 5" descr="HirschprungLB_face"/>
          <p:cNvPicPr>
            <a:picLocks noChangeAspect="1" noChangeArrowheads="1"/>
          </p:cNvPicPr>
          <p:nvPr/>
        </p:nvPicPr>
        <p:blipFill>
          <a:blip r:embed="rId4" cstate="print"/>
          <a:srcRect/>
          <a:stretch>
            <a:fillRect/>
          </a:stretch>
        </p:blipFill>
        <p:spPr bwMode="auto">
          <a:xfrm>
            <a:off x="323850" y="836613"/>
            <a:ext cx="4137025" cy="5013325"/>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PAD</a:t>
            </a:r>
            <a:endParaRPr lang="is-IS" dirty="0"/>
          </a:p>
        </p:txBody>
      </p:sp>
      <p:sp>
        <p:nvSpPr>
          <p:cNvPr id="3" name="Content Placeholder 2"/>
          <p:cNvSpPr>
            <a:spLocks noGrp="1"/>
          </p:cNvSpPr>
          <p:nvPr>
            <p:ph sz="quarter" idx="1"/>
          </p:nvPr>
        </p:nvSpPr>
        <p:spPr/>
        <p:txBody>
          <a:bodyPr anchor="ctr"/>
          <a:lstStyle/>
          <a:p>
            <a:r>
              <a:rPr lang="is-IS" b="1" dirty="0" smtClean="0"/>
              <a:t>Engar </a:t>
            </a:r>
            <a:r>
              <a:rPr lang="is-IS" b="1" dirty="0" err="1" smtClean="0"/>
              <a:t>ganglion</a:t>
            </a:r>
            <a:r>
              <a:rPr lang="is-IS" b="1" dirty="0" smtClean="0"/>
              <a:t> frumur</a:t>
            </a:r>
          </a:p>
          <a:p>
            <a:r>
              <a:rPr lang="is-IS" dirty="0" err="1" smtClean="0"/>
              <a:t>myenteric</a:t>
            </a:r>
            <a:r>
              <a:rPr lang="is-IS" dirty="0" smtClean="0"/>
              <a:t> </a:t>
            </a:r>
            <a:r>
              <a:rPr lang="is-IS" dirty="0" err="1" smtClean="0"/>
              <a:t>plexus</a:t>
            </a:r>
            <a:r>
              <a:rPr lang="en-US" dirty="0" smtClean="0"/>
              <a:t> </a:t>
            </a:r>
            <a:r>
              <a:rPr lang="is-IS" dirty="0" smtClean="0"/>
              <a:t>og </a:t>
            </a:r>
            <a:r>
              <a:rPr lang="is-IS" dirty="0" err="1" smtClean="0"/>
              <a:t>submucosal</a:t>
            </a:r>
            <a:r>
              <a:rPr lang="is-IS" dirty="0" smtClean="0"/>
              <a:t> </a:t>
            </a:r>
            <a:r>
              <a:rPr lang="is-IS" dirty="0" err="1" smtClean="0"/>
              <a:t>plexus</a:t>
            </a:r>
            <a:r>
              <a:rPr lang="is-IS" dirty="0" smtClean="0"/>
              <a:t> </a:t>
            </a:r>
            <a:r>
              <a:rPr lang="en-US" dirty="0" err="1" smtClean="0"/>
              <a:t>vantar</a:t>
            </a:r>
            <a:r>
              <a:rPr lang="en-US" dirty="0" smtClean="0"/>
              <a:t> </a:t>
            </a:r>
          </a:p>
          <a:p>
            <a:endParaRPr lang="en-US" dirty="0" smtClean="0"/>
          </a:p>
          <a:p>
            <a:r>
              <a:rPr lang="en-US" dirty="0" err="1" smtClean="0"/>
              <a:t>hypertrophieraðar</a:t>
            </a:r>
            <a:r>
              <a:rPr lang="en-US" dirty="0" smtClean="0"/>
              <a:t> </a:t>
            </a:r>
            <a:r>
              <a:rPr lang="en-US" dirty="0" err="1" smtClean="0"/>
              <a:t>taugar</a:t>
            </a:r>
            <a:r>
              <a:rPr lang="en-US" dirty="0" smtClean="0"/>
              <a:t> </a:t>
            </a:r>
            <a:r>
              <a:rPr lang="en-US" dirty="0" err="1" smtClean="0"/>
              <a:t>með</a:t>
            </a:r>
            <a:r>
              <a:rPr lang="en-US" dirty="0" smtClean="0"/>
              <a:t> </a:t>
            </a:r>
            <a:r>
              <a:rPr lang="en-US" dirty="0" err="1" smtClean="0"/>
              <a:t>háum</a:t>
            </a:r>
            <a:r>
              <a:rPr lang="en-US" dirty="0" smtClean="0"/>
              <a:t> </a:t>
            </a:r>
            <a:r>
              <a:rPr lang="en-US" dirty="0" err="1" smtClean="0"/>
              <a:t>styrk</a:t>
            </a:r>
            <a:endParaRPr lang="en-US" dirty="0" smtClean="0"/>
          </a:p>
          <a:p>
            <a:pPr>
              <a:buNone/>
            </a:pPr>
            <a:r>
              <a:rPr lang="is-IS" dirty="0" smtClean="0"/>
              <a:t>         </a:t>
            </a:r>
            <a:r>
              <a:rPr lang="is-IS" dirty="0" err="1" smtClean="0"/>
              <a:t>acetyl</a:t>
            </a:r>
            <a:r>
              <a:rPr lang="is-IS" dirty="0" smtClean="0"/>
              <a:t> </a:t>
            </a:r>
            <a:r>
              <a:rPr lang="is-IS" dirty="0" err="1" smtClean="0"/>
              <a:t>cholinesterase</a:t>
            </a:r>
            <a:endParaRPr lang="is-I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Meðferð</a:t>
            </a:r>
            <a:endParaRPr lang="is-IS" dirty="0"/>
          </a:p>
        </p:txBody>
      </p:sp>
      <p:sp>
        <p:nvSpPr>
          <p:cNvPr id="3" name="Content Placeholder 2"/>
          <p:cNvSpPr>
            <a:spLocks noGrp="1"/>
          </p:cNvSpPr>
          <p:nvPr>
            <p:ph sz="quarter" idx="1"/>
          </p:nvPr>
        </p:nvSpPr>
        <p:spPr/>
        <p:txBody>
          <a:bodyPr anchor="ctr"/>
          <a:lstStyle/>
          <a:p>
            <a:r>
              <a:rPr lang="is-IS" sz="2400" b="1" dirty="0" smtClean="0"/>
              <a:t>Stólpípur</a:t>
            </a:r>
          </a:p>
          <a:p>
            <a:pPr lvl="1">
              <a:buNone/>
            </a:pPr>
            <a:r>
              <a:rPr lang="is-IS" sz="2400" dirty="0" smtClean="0">
                <a:solidFill>
                  <a:schemeClr val="tx1"/>
                </a:solidFill>
              </a:rPr>
              <a:t>eingöngu tímabundið - helst ef stutt </a:t>
            </a:r>
            <a:r>
              <a:rPr lang="is-IS" sz="2400" dirty="0" err="1" smtClean="0">
                <a:solidFill>
                  <a:schemeClr val="tx1"/>
                </a:solidFill>
              </a:rPr>
              <a:t>segment</a:t>
            </a:r>
            <a:r>
              <a:rPr lang="is-IS" sz="2400" dirty="0" smtClean="0">
                <a:solidFill>
                  <a:schemeClr val="tx1"/>
                </a:solidFill>
              </a:rPr>
              <a:t> </a:t>
            </a:r>
          </a:p>
          <a:p>
            <a:r>
              <a:rPr lang="is-IS" sz="2400" b="1" dirty="0" smtClean="0"/>
              <a:t>Aðgerð </a:t>
            </a:r>
            <a:endParaRPr lang="is-IS" sz="2800" dirty="0" smtClean="0"/>
          </a:p>
          <a:p>
            <a:pPr>
              <a:buNone/>
            </a:pPr>
            <a:r>
              <a:rPr lang="is-IS" sz="2800" dirty="0" smtClean="0"/>
              <a:t>   </a:t>
            </a:r>
            <a:r>
              <a:rPr lang="is-IS" sz="2400" dirty="0" err="1" smtClean="0"/>
              <a:t>one-stage</a:t>
            </a:r>
            <a:r>
              <a:rPr lang="is-IS" sz="2400" dirty="0" smtClean="0"/>
              <a:t> eða byrjað að leggja út </a:t>
            </a:r>
            <a:r>
              <a:rPr lang="is-IS" sz="2400" dirty="0" err="1" smtClean="0"/>
              <a:t>colostomíu</a:t>
            </a:r>
            <a:r>
              <a:rPr lang="is-IS" sz="2400" dirty="0" smtClean="0"/>
              <a:t> (leyfa þöndum  ristli að jafna sig)</a:t>
            </a:r>
          </a:p>
          <a:p>
            <a:r>
              <a:rPr lang="is-IS" sz="2400" b="1" dirty="0" smtClean="0"/>
              <a:t>Grunn prinsipp</a:t>
            </a:r>
            <a:endParaRPr lang="is-IS" sz="2800" dirty="0" smtClean="0"/>
          </a:p>
          <a:p>
            <a:pPr>
              <a:buNone/>
            </a:pPr>
            <a:r>
              <a:rPr lang="is-IS" sz="2800" dirty="0" smtClean="0"/>
              <a:t>   </a:t>
            </a:r>
            <a:r>
              <a:rPr lang="is-IS" sz="2400" dirty="0" smtClean="0"/>
              <a:t>fjarlægja allan sjúkan (</a:t>
            </a:r>
            <a:r>
              <a:rPr lang="is-IS" sz="2400" dirty="0" err="1" smtClean="0"/>
              <a:t>aganglioneraða</a:t>
            </a:r>
            <a:r>
              <a:rPr lang="is-IS" sz="2400" dirty="0" smtClean="0"/>
              <a:t>) þarm og tengja heilbrigðan þarm við </a:t>
            </a:r>
            <a:r>
              <a:rPr lang="is-IS" sz="2400" dirty="0" err="1" smtClean="0"/>
              <a:t>anus</a:t>
            </a:r>
            <a:endParaRPr lang="is-IS" sz="2400" dirty="0" smtClean="0"/>
          </a:p>
          <a:p>
            <a:pPr lvl="1"/>
            <a:endParaRPr lang="en-US" sz="2400" dirty="0" smtClean="0"/>
          </a:p>
          <a:p>
            <a:endParaRPr lang="is-I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Aðgerðir</a:t>
            </a:r>
            <a:endParaRPr lang="is-IS" dirty="0"/>
          </a:p>
        </p:txBody>
      </p:sp>
      <p:sp>
        <p:nvSpPr>
          <p:cNvPr id="3" name="Content Placeholder 2"/>
          <p:cNvSpPr>
            <a:spLocks noGrp="1"/>
          </p:cNvSpPr>
          <p:nvPr>
            <p:ph sz="quarter" idx="1"/>
          </p:nvPr>
        </p:nvSpPr>
        <p:spPr>
          <a:xfrm>
            <a:off x="467544" y="1268760"/>
            <a:ext cx="8229600" cy="5112568"/>
          </a:xfrm>
        </p:spPr>
        <p:txBody>
          <a:bodyPr anchor="ctr">
            <a:normAutofit lnSpcReduction="10000"/>
          </a:bodyPr>
          <a:lstStyle/>
          <a:p>
            <a:r>
              <a:rPr lang="is-IS" sz="2400" dirty="0" smtClean="0"/>
              <a:t>     </a:t>
            </a:r>
            <a:r>
              <a:rPr lang="is-IS" sz="2400" b="1" dirty="0" err="1" smtClean="0"/>
              <a:t>Swenson</a:t>
            </a:r>
            <a:endParaRPr lang="is-IS" sz="2400" b="1" dirty="0" smtClean="0"/>
          </a:p>
          <a:p>
            <a:pPr marL="625475" lvl="1" indent="-1588">
              <a:buNone/>
            </a:pPr>
            <a:r>
              <a:rPr lang="is-IS" sz="2000" dirty="0" err="1" smtClean="0">
                <a:solidFill>
                  <a:schemeClr val="tx1"/>
                </a:solidFill>
              </a:rPr>
              <a:t>Abdominal-perianal</a:t>
            </a:r>
            <a:r>
              <a:rPr lang="is-IS" sz="2000" dirty="0" smtClean="0">
                <a:solidFill>
                  <a:schemeClr val="tx1"/>
                </a:solidFill>
              </a:rPr>
              <a:t> </a:t>
            </a:r>
            <a:r>
              <a:rPr lang="is-IS" sz="2000" dirty="0" err="1" smtClean="0">
                <a:solidFill>
                  <a:schemeClr val="tx1"/>
                </a:solidFill>
              </a:rPr>
              <a:t>pull-through</a:t>
            </a:r>
            <a:r>
              <a:rPr lang="is-IS" sz="2000" dirty="0" smtClean="0">
                <a:solidFill>
                  <a:schemeClr val="tx1"/>
                </a:solidFill>
              </a:rPr>
              <a:t>:</a:t>
            </a:r>
            <a:r>
              <a:rPr lang="is-IS" sz="2000" dirty="0" smtClean="0">
                <a:solidFill>
                  <a:schemeClr val="tx1"/>
                </a:solidFill>
                <a:sym typeface="Wingdings" pitchFamily="2" charset="2"/>
              </a:rPr>
              <a:t> </a:t>
            </a:r>
            <a:r>
              <a:rPr lang="is-IS" sz="2000" dirty="0" err="1" smtClean="0">
                <a:solidFill>
                  <a:schemeClr val="tx1"/>
                </a:solidFill>
                <a:sym typeface="Wingdings" pitchFamily="2" charset="2"/>
              </a:rPr>
              <a:t>colon</a:t>
            </a:r>
            <a:r>
              <a:rPr lang="is-IS" sz="2000" dirty="0" smtClean="0">
                <a:solidFill>
                  <a:schemeClr val="tx1"/>
                </a:solidFill>
                <a:sym typeface="Wingdings" pitchFamily="2" charset="2"/>
              </a:rPr>
              <a:t> </a:t>
            </a:r>
            <a:r>
              <a:rPr lang="is-IS" sz="2000" dirty="0" err="1" smtClean="0">
                <a:solidFill>
                  <a:schemeClr val="tx1"/>
                </a:solidFill>
                <a:sym typeface="Wingdings" pitchFamily="2" charset="2"/>
              </a:rPr>
              <a:t>sigmoidus</a:t>
            </a:r>
            <a:r>
              <a:rPr lang="is-IS" sz="2000" dirty="0" smtClean="0">
                <a:solidFill>
                  <a:schemeClr val="tx1"/>
                </a:solidFill>
                <a:sym typeface="Wingdings" pitchFamily="2" charset="2"/>
              </a:rPr>
              <a:t> dreginn út og saumaður við </a:t>
            </a:r>
            <a:r>
              <a:rPr lang="is-IS" sz="2000" dirty="0" err="1" smtClean="0">
                <a:solidFill>
                  <a:schemeClr val="tx1"/>
                </a:solidFill>
                <a:sym typeface="Wingdings" pitchFamily="2" charset="2"/>
              </a:rPr>
              <a:t>anus</a:t>
            </a:r>
            <a:endParaRPr lang="is-IS" sz="2000" dirty="0" smtClean="0">
              <a:solidFill>
                <a:schemeClr val="tx1"/>
              </a:solidFill>
              <a:sym typeface="Wingdings" pitchFamily="2" charset="2"/>
            </a:endParaRPr>
          </a:p>
          <a:p>
            <a:r>
              <a:rPr lang="is-IS" sz="2400" dirty="0" smtClean="0"/>
              <a:t>     </a:t>
            </a:r>
            <a:r>
              <a:rPr lang="is-IS" sz="2400" b="1" smtClean="0"/>
              <a:t>Duhamel</a:t>
            </a:r>
            <a:endParaRPr lang="is-IS" sz="2400" b="1" dirty="0" smtClean="0"/>
          </a:p>
          <a:p>
            <a:pPr marL="623888" indent="-623888">
              <a:buNone/>
            </a:pPr>
            <a:r>
              <a:rPr lang="is-IS" sz="2400" b="1" dirty="0" smtClean="0"/>
              <a:t>        </a:t>
            </a:r>
            <a:r>
              <a:rPr lang="is-IS" sz="2000" dirty="0" smtClean="0"/>
              <a:t>Eðlilegur </a:t>
            </a:r>
            <a:r>
              <a:rPr lang="is-IS" sz="2000" dirty="0" err="1" smtClean="0"/>
              <a:t>colon</a:t>
            </a:r>
            <a:r>
              <a:rPr lang="is-IS" sz="2000" dirty="0" smtClean="0"/>
              <a:t> dreginn inn í </a:t>
            </a:r>
            <a:r>
              <a:rPr lang="is-IS" sz="2000" dirty="0" err="1" smtClean="0"/>
              <a:t>aganlionic</a:t>
            </a:r>
            <a:r>
              <a:rPr lang="is-IS" sz="2000" dirty="0" smtClean="0"/>
              <a:t> </a:t>
            </a:r>
            <a:r>
              <a:rPr lang="is-IS" sz="2000" dirty="0" err="1" smtClean="0"/>
              <a:t>colon</a:t>
            </a:r>
            <a:r>
              <a:rPr lang="is-IS" sz="2000" dirty="0" smtClean="0"/>
              <a:t> þar sem </a:t>
            </a:r>
            <a:r>
              <a:rPr lang="is-IS" sz="2000" dirty="0" err="1" smtClean="0"/>
              <a:t>mucosan</a:t>
            </a:r>
            <a:r>
              <a:rPr lang="is-IS" sz="2000" dirty="0" smtClean="0"/>
              <a:t>     hefur verið </a:t>
            </a:r>
            <a:r>
              <a:rPr lang="is-IS" sz="2000" dirty="0" err="1" smtClean="0"/>
              <a:t>strippuð</a:t>
            </a:r>
            <a:r>
              <a:rPr lang="is-IS" sz="2000" dirty="0" smtClean="0"/>
              <a:t> af</a:t>
            </a:r>
          </a:p>
          <a:p>
            <a:r>
              <a:rPr lang="is-IS" sz="2400" dirty="0" smtClean="0"/>
              <a:t>     </a:t>
            </a:r>
            <a:r>
              <a:rPr lang="is-IS" sz="2400" b="1" dirty="0" err="1" smtClean="0"/>
              <a:t>Soave</a:t>
            </a:r>
            <a:endParaRPr lang="is-IS" sz="2400" b="1" dirty="0" smtClean="0"/>
          </a:p>
          <a:p>
            <a:pPr marL="273050" indent="350838">
              <a:buNone/>
            </a:pPr>
            <a:r>
              <a:rPr lang="is-IS" sz="2000" dirty="0" smtClean="0"/>
              <a:t>Eðlilegur ristill dreginn í gegnum vöðvaslíf sjúka ristils</a:t>
            </a:r>
          </a:p>
          <a:p>
            <a:pPr>
              <a:buNone/>
            </a:pPr>
            <a:r>
              <a:rPr lang="sv-SE" sz="2400" dirty="0" smtClean="0"/>
              <a:t>       </a:t>
            </a:r>
          </a:p>
          <a:p>
            <a:r>
              <a:rPr lang="sv-SE" sz="2400" dirty="0" smtClean="0"/>
              <a:t>    </a:t>
            </a:r>
            <a:r>
              <a:rPr lang="sv-SE" sz="2400" b="1" dirty="0" smtClean="0"/>
              <a:t>TERPT</a:t>
            </a:r>
            <a:r>
              <a:rPr lang="sv-SE" sz="2400" dirty="0" smtClean="0"/>
              <a:t> (nýjasta) </a:t>
            </a:r>
            <a:br>
              <a:rPr lang="sv-SE" sz="2400" dirty="0" smtClean="0"/>
            </a:br>
            <a:r>
              <a:rPr lang="sv-SE" sz="2400" dirty="0" smtClean="0"/>
              <a:t>    ”</a:t>
            </a:r>
            <a:r>
              <a:rPr lang="sv-SE" sz="2400" u="sng" dirty="0" smtClean="0"/>
              <a:t>T</a:t>
            </a:r>
            <a:r>
              <a:rPr lang="sv-SE" sz="2400" dirty="0" smtClean="0"/>
              <a:t>ransanal </a:t>
            </a:r>
            <a:r>
              <a:rPr lang="sv-SE" sz="2400" u="sng" dirty="0" smtClean="0"/>
              <a:t>E</a:t>
            </a:r>
            <a:r>
              <a:rPr lang="sv-SE" sz="2400" dirty="0" smtClean="0"/>
              <a:t>ndo-</a:t>
            </a:r>
            <a:r>
              <a:rPr lang="sv-SE" sz="2400" u="sng" dirty="0" smtClean="0"/>
              <a:t>R</a:t>
            </a:r>
            <a:r>
              <a:rPr lang="sv-SE" sz="2400" dirty="0" smtClean="0"/>
              <a:t>ectal </a:t>
            </a:r>
            <a:r>
              <a:rPr lang="sv-SE" sz="2400" u="sng" dirty="0" smtClean="0"/>
              <a:t>P</a:t>
            </a:r>
            <a:r>
              <a:rPr lang="sv-SE" sz="2400" dirty="0" smtClean="0"/>
              <a:t>ull-</a:t>
            </a:r>
            <a:r>
              <a:rPr lang="sv-SE" sz="2400" u="sng" dirty="0" smtClean="0"/>
              <a:t>T</a:t>
            </a:r>
            <a:r>
              <a:rPr lang="sv-SE" sz="2400" dirty="0" smtClean="0"/>
              <a:t>hrough”</a:t>
            </a:r>
          </a:p>
          <a:p>
            <a:pPr>
              <a:buNone/>
            </a:pPr>
            <a:endParaRPr lang="is-IS" sz="2400" dirty="0" smtClean="0"/>
          </a:p>
          <a:p>
            <a:pPr>
              <a:buNone/>
            </a:pPr>
            <a:r>
              <a:rPr lang="is-IS" sz="1800" dirty="0" smtClean="0"/>
              <a:t>             https://www.youtube.com/watch?v=VyEnBn5DM3s</a:t>
            </a:r>
          </a:p>
          <a:p>
            <a:endParaRPr lang="is-I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Pull through</a:t>
            </a:r>
            <a:endParaRPr lang="en-US" dirty="0"/>
          </a:p>
        </p:txBody>
      </p:sp>
      <p:pic>
        <p:nvPicPr>
          <p:cNvPr id="1026" name="Picture 2" descr="K:\Kennsla\Pullthrough.jpg"/>
          <p:cNvPicPr>
            <a:picLocks noGrp="1" noChangeAspect="1" noChangeArrowheads="1"/>
          </p:cNvPicPr>
          <p:nvPr>
            <p:ph sz="quarter" idx="1"/>
          </p:nvPr>
        </p:nvPicPr>
        <p:blipFill>
          <a:blip r:embed="rId2" cstate="print"/>
          <a:srcRect/>
          <a:stretch>
            <a:fillRect/>
          </a:stretch>
        </p:blipFill>
        <p:spPr bwMode="auto">
          <a:xfrm>
            <a:off x="1187624" y="1484784"/>
            <a:ext cx="6696744" cy="5184576"/>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img2.tfd.com/mk/H/X2604-H-33.png">
            <a:hlinkClick r:id="rId2"/>
          </p:cNvPr>
          <p:cNvPicPr>
            <a:picLocks noChangeAspect="1" noChangeArrowheads="1"/>
          </p:cNvPicPr>
          <p:nvPr/>
        </p:nvPicPr>
        <p:blipFill>
          <a:blip r:embed="rId3" cstate="print"/>
          <a:srcRect/>
          <a:stretch>
            <a:fillRect/>
          </a:stretch>
        </p:blipFill>
        <p:spPr bwMode="auto">
          <a:xfrm>
            <a:off x="0" y="0"/>
            <a:ext cx="8748464" cy="6597353"/>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http://hirschsprungs-disease.com/wp-content/uploads/2013/01/SOAVE-SWENSON-DUHAMEL.gif">
            <a:hlinkClick r:id="rId3"/>
          </p:cNvPr>
          <p:cNvPicPr>
            <a:picLocks noChangeAspect="1" noChangeArrowheads="1"/>
          </p:cNvPicPr>
          <p:nvPr/>
        </p:nvPicPr>
        <p:blipFill>
          <a:blip r:embed="rId4" cstate="print"/>
          <a:srcRect/>
          <a:stretch>
            <a:fillRect/>
          </a:stretch>
        </p:blipFill>
        <p:spPr bwMode="auto">
          <a:xfrm>
            <a:off x="683568" y="764704"/>
            <a:ext cx="7488832" cy="5472608"/>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Hvað er </a:t>
            </a:r>
            <a:r>
              <a:rPr lang="is-IS" dirty="0" err="1" smtClean="0"/>
              <a:t>Mb</a:t>
            </a:r>
            <a:r>
              <a:rPr lang="is-IS" dirty="0" smtClean="0"/>
              <a:t> </a:t>
            </a:r>
            <a:r>
              <a:rPr lang="is-IS" dirty="0" err="1" smtClean="0"/>
              <a:t>Hirschsprung</a:t>
            </a:r>
            <a:endParaRPr lang="is-IS" dirty="0"/>
          </a:p>
        </p:txBody>
      </p:sp>
      <p:sp>
        <p:nvSpPr>
          <p:cNvPr id="3" name="Content Placeholder 2"/>
          <p:cNvSpPr>
            <a:spLocks noGrp="1"/>
          </p:cNvSpPr>
          <p:nvPr>
            <p:ph sz="quarter" idx="1"/>
          </p:nvPr>
        </p:nvSpPr>
        <p:spPr/>
        <p:txBody>
          <a:bodyPr/>
          <a:lstStyle/>
          <a:p>
            <a:endParaRPr lang="en-US" dirty="0" smtClean="0"/>
          </a:p>
          <a:p>
            <a:endParaRPr lang="en-US" dirty="0" smtClean="0"/>
          </a:p>
          <a:p>
            <a:pPr>
              <a:buNone/>
            </a:pPr>
            <a:r>
              <a:rPr lang="en-US" dirty="0" smtClean="0"/>
              <a:t>    </a:t>
            </a:r>
            <a:r>
              <a:rPr lang="en-US" dirty="0" err="1" smtClean="0"/>
              <a:t>Galli</a:t>
            </a:r>
            <a:r>
              <a:rPr lang="en-US" dirty="0" smtClean="0"/>
              <a:t> í </a:t>
            </a:r>
            <a:r>
              <a:rPr lang="en-US" dirty="0" err="1" smtClean="0"/>
              <a:t>þroska</a:t>
            </a:r>
            <a:r>
              <a:rPr lang="en-US" dirty="0" smtClean="0"/>
              <a:t> </a:t>
            </a:r>
            <a:r>
              <a:rPr lang="en-US" dirty="0" err="1" smtClean="0"/>
              <a:t>ristils</a:t>
            </a:r>
            <a:r>
              <a:rPr lang="en-US" dirty="0" smtClean="0"/>
              <a:t> </a:t>
            </a:r>
            <a:r>
              <a:rPr lang="en-US" dirty="0" err="1" smtClean="0"/>
              <a:t>sem</a:t>
            </a:r>
            <a:r>
              <a:rPr lang="en-US" dirty="0" smtClean="0"/>
              <a:t> </a:t>
            </a:r>
            <a:r>
              <a:rPr lang="en-US" dirty="0" err="1" smtClean="0"/>
              <a:t>einkennist</a:t>
            </a:r>
            <a:r>
              <a:rPr lang="en-US" dirty="0" smtClean="0"/>
              <a:t> </a:t>
            </a:r>
            <a:r>
              <a:rPr lang="en-US" dirty="0" err="1" smtClean="0"/>
              <a:t>af</a:t>
            </a:r>
            <a:r>
              <a:rPr lang="en-US" dirty="0" smtClean="0"/>
              <a:t> </a:t>
            </a:r>
            <a:r>
              <a:rPr lang="en-US" dirty="0" err="1" smtClean="0"/>
              <a:t>skorti</a:t>
            </a:r>
            <a:r>
              <a:rPr lang="en-US" dirty="0" smtClean="0"/>
              <a:t> á ganglia </a:t>
            </a:r>
            <a:r>
              <a:rPr lang="en-US" dirty="0" err="1" smtClean="0"/>
              <a:t>frumum</a:t>
            </a:r>
            <a:r>
              <a:rPr lang="en-US" dirty="0" smtClean="0"/>
              <a:t> í </a:t>
            </a:r>
            <a:r>
              <a:rPr lang="en-US" dirty="0" err="1" smtClean="0"/>
              <a:t>hluta</a:t>
            </a:r>
            <a:r>
              <a:rPr lang="en-US" dirty="0" smtClean="0"/>
              <a:t> </a:t>
            </a:r>
            <a:r>
              <a:rPr lang="en-US" dirty="0" err="1" smtClean="0"/>
              <a:t>ristils</a:t>
            </a:r>
            <a:r>
              <a:rPr lang="en-US" dirty="0" smtClean="0"/>
              <a:t>, </a:t>
            </a:r>
            <a:r>
              <a:rPr lang="en-US" dirty="0" err="1" smtClean="0"/>
              <a:t>oftast</a:t>
            </a:r>
            <a:r>
              <a:rPr lang="en-US" dirty="0" smtClean="0"/>
              <a:t> í </a:t>
            </a:r>
            <a:r>
              <a:rPr lang="en-US" dirty="0" err="1" smtClean="0"/>
              <a:t>síðasta</a:t>
            </a:r>
            <a:r>
              <a:rPr lang="en-US" dirty="0" smtClean="0"/>
              <a:t> </a:t>
            </a:r>
            <a:r>
              <a:rPr lang="en-US" dirty="0" err="1" smtClean="0"/>
              <a:t>hluta</a:t>
            </a:r>
            <a:endParaRPr lang="en-US" dirty="0" smtClean="0"/>
          </a:p>
          <a:p>
            <a:pPr>
              <a:buNone/>
            </a:pPr>
            <a:r>
              <a:rPr lang="en-US" dirty="0" smtClean="0"/>
              <a:t>    </a:t>
            </a:r>
          </a:p>
          <a:p>
            <a:pPr>
              <a:buNone/>
            </a:pPr>
            <a:r>
              <a:rPr lang="en-US" dirty="0" smtClean="0"/>
              <a:t>    ….</a:t>
            </a:r>
            <a:r>
              <a:rPr lang="en-US" dirty="0" err="1" smtClean="0"/>
              <a:t>leiðir</a:t>
            </a:r>
            <a:r>
              <a:rPr lang="en-US" dirty="0" smtClean="0"/>
              <a:t> </a:t>
            </a:r>
            <a:r>
              <a:rPr lang="en-US" dirty="0" err="1" smtClean="0"/>
              <a:t>til</a:t>
            </a:r>
            <a:r>
              <a:rPr lang="en-US" dirty="0" smtClean="0"/>
              <a:t> </a:t>
            </a:r>
            <a:r>
              <a:rPr lang="en-US" dirty="0" err="1" smtClean="0"/>
              <a:t>starfrænnar</a:t>
            </a:r>
            <a:r>
              <a:rPr lang="en-US" dirty="0" smtClean="0"/>
              <a:t> </a:t>
            </a:r>
            <a:r>
              <a:rPr lang="en-US" dirty="0" err="1" smtClean="0"/>
              <a:t>truflunar</a:t>
            </a:r>
            <a:r>
              <a:rPr lang="en-US" dirty="0" smtClean="0"/>
              <a:t> </a:t>
            </a:r>
            <a:r>
              <a:rPr lang="en-US" dirty="0" err="1" smtClean="0"/>
              <a:t>og</a:t>
            </a:r>
            <a:r>
              <a:rPr lang="en-US" dirty="0" smtClean="0"/>
              <a:t> </a:t>
            </a:r>
            <a:r>
              <a:rPr lang="en-US" dirty="0" err="1" smtClean="0"/>
              <a:t>obstructionar</a:t>
            </a:r>
            <a:endParaRPr lang="en-US" dirty="0" smtClean="0"/>
          </a:p>
          <a:p>
            <a:endParaRPr lang="is-I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2" descr="http://mtresources.tripod.com/images/operation2.jpg">
            <a:hlinkClick r:id="rId2"/>
          </p:cNvPr>
          <p:cNvPicPr>
            <a:picLocks noChangeAspect="1" noChangeArrowheads="1"/>
          </p:cNvPicPr>
          <p:nvPr/>
        </p:nvPicPr>
        <p:blipFill>
          <a:blip r:embed="rId3" cstate="print"/>
          <a:srcRect/>
          <a:stretch>
            <a:fillRect/>
          </a:stretch>
        </p:blipFill>
        <p:spPr bwMode="auto">
          <a:xfrm>
            <a:off x="467544" y="692696"/>
            <a:ext cx="7920880" cy="5328592"/>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Duhamel</a:t>
            </a:r>
            <a:endParaRPr lang="en-US" dirty="0"/>
          </a:p>
        </p:txBody>
      </p:sp>
      <p:pic>
        <p:nvPicPr>
          <p:cNvPr id="2050" name="Picture 2" descr="E:\Kennsla\Duhamel.jpeg"/>
          <p:cNvPicPr>
            <a:picLocks noGrp="1" noChangeAspect="1" noChangeArrowheads="1"/>
          </p:cNvPicPr>
          <p:nvPr>
            <p:ph sz="quarter" idx="1"/>
          </p:nvPr>
        </p:nvPicPr>
        <p:blipFill>
          <a:blip r:embed="rId2" cstate="print"/>
          <a:stretch>
            <a:fillRect/>
          </a:stretch>
        </p:blipFill>
        <p:spPr bwMode="auto">
          <a:xfrm>
            <a:off x="1153319" y="1527175"/>
            <a:ext cx="6800850" cy="4572000"/>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Fylgikvillar</a:t>
            </a:r>
            <a:r>
              <a:rPr lang="en-US" dirty="0" smtClean="0"/>
              <a:t> e. </a:t>
            </a:r>
            <a:r>
              <a:rPr lang="en-US" dirty="0" err="1" smtClean="0"/>
              <a:t>aðgerð</a:t>
            </a:r>
            <a:endParaRPr lang="en-US" dirty="0"/>
          </a:p>
        </p:txBody>
      </p:sp>
      <p:sp>
        <p:nvSpPr>
          <p:cNvPr id="3" name="Content Placeholder 2"/>
          <p:cNvSpPr>
            <a:spLocks noGrp="1"/>
          </p:cNvSpPr>
          <p:nvPr>
            <p:ph sz="quarter" idx="1"/>
          </p:nvPr>
        </p:nvSpPr>
        <p:spPr/>
        <p:txBody>
          <a:bodyPr anchor="ctr"/>
          <a:lstStyle/>
          <a:p>
            <a:pPr>
              <a:buNone/>
            </a:pPr>
            <a:r>
              <a:rPr lang="en-US" dirty="0" smtClean="0"/>
              <a:t>     Possible complications of surgery include </a:t>
            </a:r>
          </a:p>
          <a:p>
            <a:pPr>
              <a:buFont typeface="Arial" pitchFamily="34" charset="0"/>
              <a:buChar char="•"/>
            </a:pPr>
            <a:endParaRPr lang="en-US" dirty="0" smtClean="0"/>
          </a:p>
          <a:p>
            <a:pPr>
              <a:buFont typeface="Arial" pitchFamily="34" charset="0"/>
              <a:buChar char="•"/>
            </a:pPr>
            <a:r>
              <a:rPr lang="en-US" dirty="0" err="1" smtClean="0"/>
              <a:t>anastomotic</a:t>
            </a:r>
            <a:r>
              <a:rPr lang="en-US" dirty="0" smtClean="0"/>
              <a:t> </a:t>
            </a:r>
            <a:r>
              <a:rPr lang="en-US" dirty="0" err="1" smtClean="0"/>
              <a:t>leki</a:t>
            </a:r>
            <a:r>
              <a:rPr lang="en-US" dirty="0" smtClean="0"/>
              <a:t> (5%) </a:t>
            </a:r>
          </a:p>
          <a:p>
            <a:pPr>
              <a:buFont typeface="Arial" pitchFamily="34" charset="0"/>
              <a:buChar char="•"/>
            </a:pPr>
            <a:r>
              <a:rPr lang="en-US" dirty="0" err="1" smtClean="0"/>
              <a:t>anastomotic</a:t>
            </a:r>
            <a:r>
              <a:rPr lang="en-US" dirty="0" smtClean="0"/>
              <a:t> stricture (5-10%) </a:t>
            </a:r>
          </a:p>
          <a:p>
            <a:pPr>
              <a:buFont typeface="Arial" pitchFamily="34" charset="0"/>
              <a:buChar char="•"/>
            </a:pPr>
            <a:r>
              <a:rPr lang="en-US" dirty="0" smtClean="0"/>
              <a:t>intestinal obstruction (5%)</a:t>
            </a:r>
          </a:p>
          <a:p>
            <a:pPr>
              <a:buFont typeface="Arial" pitchFamily="34" charset="0"/>
              <a:buChar char="•"/>
            </a:pPr>
            <a:r>
              <a:rPr lang="en-US" dirty="0" smtClean="0"/>
              <a:t>pelvic abscess (5%)</a:t>
            </a:r>
          </a:p>
          <a:p>
            <a:pPr>
              <a:buFont typeface="Arial" pitchFamily="34" charset="0"/>
              <a:buChar char="•"/>
            </a:pPr>
            <a:r>
              <a:rPr lang="en-US" dirty="0" err="1" smtClean="0"/>
              <a:t>sárasýkingar</a:t>
            </a:r>
            <a:r>
              <a:rPr lang="en-US" dirty="0" smtClean="0"/>
              <a:t> (10%)</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Langtímaárangur</a:t>
            </a:r>
            <a:endParaRPr lang="is-IS" dirty="0"/>
          </a:p>
        </p:txBody>
      </p:sp>
      <p:sp>
        <p:nvSpPr>
          <p:cNvPr id="3" name="Content Placeholder 2"/>
          <p:cNvSpPr>
            <a:spLocks noGrp="1"/>
          </p:cNvSpPr>
          <p:nvPr>
            <p:ph sz="quarter" idx="1"/>
          </p:nvPr>
        </p:nvSpPr>
        <p:spPr/>
        <p:txBody>
          <a:bodyPr>
            <a:normAutofit/>
          </a:bodyPr>
          <a:lstStyle/>
          <a:p>
            <a:r>
              <a:rPr lang="sv-SE" dirty="0" smtClean="0"/>
              <a:t>Hægðatregða</a:t>
            </a:r>
          </a:p>
          <a:p>
            <a:r>
              <a:rPr lang="sv-SE" dirty="0" smtClean="0"/>
              <a:t>Hægðaleki (soiling)</a:t>
            </a:r>
          </a:p>
          <a:p>
            <a:r>
              <a:rPr lang="sv-SE" dirty="0" smtClean="0"/>
              <a:t>Enterocolitis (0-40%)</a:t>
            </a:r>
          </a:p>
          <a:p>
            <a:r>
              <a:rPr lang="sv-SE" dirty="0" smtClean="0"/>
              <a:t>Starfrænar truflanir í görn</a:t>
            </a:r>
          </a:p>
          <a:p>
            <a:r>
              <a:rPr lang="sv-SE" dirty="0" smtClean="0"/>
              <a:t>Internal sphincter achalasia</a:t>
            </a:r>
          </a:p>
          <a:p>
            <a:pPr>
              <a:buNone/>
            </a:pPr>
            <a:r>
              <a:rPr lang="sv-SE" dirty="0" smtClean="0"/>
              <a:t>	-Botulinum toxin, myectomy</a:t>
            </a:r>
          </a:p>
          <a:p>
            <a:r>
              <a:rPr lang="sv-SE" dirty="0" smtClean="0"/>
              <a:t>Betri function á unglingsárum</a:t>
            </a:r>
          </a:p>
          <a:p>
            <a:r>
              <a:rPr lang="sv-SE" dirty="0" smtClean="0"/>
              <a:t>QoL verra á unglingsárum, betra hjá fullorðnum</a:t>
            </a:r>
          </a:p>
          <a:p>
            <a:endParaRPr lang="is-I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Samantekt</a:t>
            </a:r>
            <a:endParaRPr lang="is-IS" dirty="0"/>
          </a:p>
        </p:txBody>
      </p:sp>
      <p:sp>
        <p:nvSpPr>
          <p:cNvPr id="3" name="Content Placeholder 2"/>
          <p:cNvSpPr>
            <a:spLocks noGrp="1"/>
          </p:cNvSpPr>
          <p:nvPr>
            <p:ph sz="quarter" idx="1"/>
          </p:nvPr>
        </p:nvSpPr>
        <p:spPr/>
        <p:txBody>
          <a:bodyPr>
            <a:normAutofit/>
          </a:bodyPr>
          <a:lstStyle/>
          <a:p>
            <a:r>
              <a:rPr lang="is-IS" dirty="0" smtClean="0"/>
              <a:t>Það vantar </a:t>
            </a:r>
            <a:r>
              <a:rPr lang="is-IS" dirty="0" err="1" smtClean="0"/>
              <a:t>ganglionfrumur</a:t>
            </a:r>
            <a:r>
              <a:rPr lang="is-IS" dirty="0" smtClean="0"/>
              <a:t> í hluta ristils sem þess vegna starfar ekki eðlilega, verður samandreginn og veldur hindrun.</a:t>
            </a:r>
          </a:p>
          <a:p>
            <a:r>
              <a:rPr lang="is-IS" dirty="0" smtClean="0"/>
              <a:t>Börnin skila illa eða ekki hægðum</a:t>
            </a:r>
          </a:p>
          <a:p>
            <a:r>
              <a:rPr lang="is-IS" dirty="0" smtClean="0"/>
              <a:t>Sýni frá ristli gefur greininguna</a:t>
            </a:r>
          </a:p>
          <a:p>
            <a:r>
              <a:rPr lang="is-IS" dirty="0" smtClean="0"/>
              <a:t>Meðferð gengur út á að fjarlægja óstarfhæfan þarm og tengja eðlilegan þarm við </a:t>
            </a:r>
            <a:r>
              <a:rPr lang="is-IS" dirty="0" err="1" smtClean="0"/>
              <a:t>anus</a:t>
            </a:r>
            <a:endParaRPr lang="is-IS" dirty="0" smtClean="0"/>
          </a:p>
          <a:p>
            <a:r>
              <a:rPr lang="is-IS" dirty="0" smtClean="0"/>
              <a:t>Nöfn! Daninn og Svíinn (Halli og Svenni)</a:t>
            </a:r>
            <a:endParaRPr lang="is-I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Kennsla\hirschsprung.jpg"/>
          <p:cNvPicPr>
            <a:picLocks noChangeAspect="1" noChangeArrowheads="1"/>
          </p:cNvPicPr>
          <p:nvPr/>
        </p:nvPicPr>
        <p:blipFill>
          <a:blip r:embed="rId2" cstate="print"/>
          <a:srcRect/>
          <a:stretch>
            <a:fillRect/>
          </a:stretch>
        </p:blipFill>
        <p:spPr bwMode="auto">
          <a:xfrm>
            <a:off x="971600" y="908720"/>
            <a:ext cx="7272808" cy="4824536"/>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Saga</a:t>
            </a:r>
            <a:endParaRPr lang="is-IS" dirty="0"/>
          </a:p>
        </p:txBody>
      </p:sp>
      <p:sp>
        <p:nvSpPr>
          <p:cNvPr id="3" name="Content Placeholder 2"/>
          <p:cNvSpPr>
            <a:spLocks noGrp="1"/>
          </p:cNvSpPr>
          <p:nvPr>
            <p:ph sz="half" idx="1"/>
          </p:nvPr>
        </p:nvSpPr>
        <p:spPr>
          <a:xfrm>
            <a:off x="179512" y="1371600"/>
            <a:ext cx="4248472" cy="4681728"/>
          </a:xfrm>
        </p:spPr>
        <p:txBody>
          <a:bodyPr>
            <a:normAutofit/>
          </a:bodyPr>
          <a:lstStyle/>
          <a:p>
            <a:r>
              <a:rPr lang="en-US" sz="2000" dirty="0" smtClean="0"/>
              <a:t>1691 F. </a:t>
            </a:r>
            <a:r>
              <a:rPr lang="en-US" sz="2000" dirty="0" err="1" smtClean="0"/>
              <a:t>Ruysch</a:t>
            </a:r>
            <a:r>
              <a:rPr lang="en-US" sz="2000" dirty="0" smtClean="0"/>
              <a:t> </a:t>
            </a:r>
          </a:p>
          <a:p>
            <a:pPr>
              <a:buNone/>
            </a:pPr>
            <a:r>
              <a:rPr lang="en-US" sz="2000" dirty="0" smtClean="0"/>
              <a:t>     </a:t>
            </a:r>
            <a:r>
              <a:rPr lang="en-US" sz="2000" dirty="0" err="1" smtClean="0"/>
              <a:t>ástandinu</a:t>
            </a:r>
            <a:r>
              <a:rPr lang="en-US" sz="2000" dirty="0" smtClean="0"/>
              <a:t> </a:t>
            </a:r>
            <a:r>
              <a:rPr lang="en-US" sz="2000" dirty="0" err="1" smtClean="0"/>
              <a:t>fyrst</a:t>
            </a:r>
            <a:r>
              <a:rPr lang="en-US" sz="2000" dirty="0" smtClean="0"/>
              <a:t> </a:t>
            </a:r>
            <a:r>
              <a:rPr lang="en-US" sz="2000" dirty="0" err="1" smtClean="0"/>
              <a:t>lýst</a:t>
            </a:r>
            <a:r>
              <a:rPr lang="en-US" sz="2000" dirty="0" smtClean="0"/>
              <a:t>?</a:t>
            </a:r>
          </a:p>
          <a:p>
            <a:endParaRPr lang="en-US" sz="2000" dirty="0" smtClean="0"/>
          </a:p>
          <a:p>
            <a:r>
              <a:rPr lang="en-US" sz="2000" dirty="0" smtClean="0"/>
              <a:t>1886 </a:t>
            </a:r>
            <a:r>
              <a:rPr lang="en-US" sz="2000" b="1" dirty="0" err="1" smtClean="0"/>
              <a:t>Harald</a:t>
            </a:r>
            <a:r>
              <a:rPr lang="en-US" sz="2000" b="1" dirty="0" smtClean="0"/>
              <a:t> </a:t>
            </a:r>
            <a:r>
              <a:rPr lang="en-US" sz="2000" b="1" dirty="0" err="1" smtClean="0"/>
              <a:t>Hirschsprung</a:t>
            </a:r>
            <a:r>
              <a:rPr lang="en-US" sz="2000" dirty="0" smtClean="0"/>
              <a:t> </a:t>
            </a:r>
          </a:p>
          <a:p>
            <a:pPr>
              <a:buNone/>
            </a:pPr>
            <a:r>
              <a:rPr lang="en-US" sz="2000" dirty="0" smtClean="0"/>
              <a:t>     </a:t>
            </a:r>
            <a:r>
              <a:rPr lang="en-US" sz="2000" dirty="0" err="1" smtClean="0"/>
              <a:t>danskur</a:t>
            </a:r>
            <a:r>
              <a:rPr lang="en-US" sz="2000" dirty="0" smtClean="0"/>
              <a:t> </a:t>
            </a:r>
            <a:r>
              <a:rPr lang="en-US" sz="2000" dirty="0" err="1" smtClean="0"/>
              <a:t>barnalæknirinn</a:t>
            </a:r>
            <a:r>
              <a:rPr lang="en-US" sz="2000" dirty="0" smtClean="0"/>
              <a:t> </a:t>
            </a:r>
            <a:r>
              <a:rPr lang="en-US" sz="2000" dirty="0" err="1" smtClean="0"/>
              <a:t>sem</a:t>
            </a:r>
            <a:r>
              <a:rPr lang="en-US" sz="2000" dirty="0" smtClean="0"/>
              <a:t> </a:t>
            </a:r>
            <a:r>
              <a:rPr lang="en-US" sz="2000" dirty="0" err="1" smtClean="0"/>
              <a:t>kom</a:t>
            </a:r>
            <a:r>
              <a:rPr lang="en-US" sz="2000" dirty="0" smtClean="0"/>
              <a:t> </a:t>
            </a:r>
            <a:r>
              <a:rPr lang="en-US" sz="2000" dirty="0" err="1" smtClean="0"/>
              <a:t>sjúkdómnum</a:t>
            </a:r>
            <a:r>
              <a:rPr lang="en-US" sz="2000" dirty="0" smtClean="0"/>
              <a:t> á </a:t>
            </a:r>
            <a:r>
              <a:rPr lang="en-US" sz="2000" dirty="0" err="1" smtClean="0"/>
              <a:t>blað</a:t>
            </a:r>
            <a:endParaRPr lang="en-US" sz="2000" dirty="0" smtClean="0"/>
          </a:p>
          <a:p>
            <a:endParaRPr lang="en-US" sz="2000" dirty="0" smtClean="0"/>
          </a:p>
          <a:p>
            <a:r>
              <a:rPr lang="en-US" sz="2000" dirty="0" smtClean="0"/>
              <a:t>1948 Wilson </a:t>
            </a:r>
            <a:r>
              <a:rPr lang="en-US" sz="2000" dirty="0" err="1" smtClean="0"/>
              <a:t>og</a:t>
            </a:r>
            <a:r>
              <a:rPr lang="en-US" sz="2000" dirty="0" smtClean="0"/>
              <a:t> </a:t>
            </a:r>
            <a:r>
              <a:rPr lang="en-US" sz="2000" dirty="0" err="1" smtClean="0"/>
              <a:t>Zuelzer</a:t>
            </a:r>
            <a:endParaRPr lang="en-US" sz="2000" dirty="0" smtClean="0"/>
          </a:p>
          <a:p>
            <a:pPr>
              <a:buNone/>
            </a:pPr>
            <a:r>
              <a:rPr lang="en-US" sz="2000" dirty="0" smtClean="0"/>
              <a:t>     </a:t>
            </a:r>
            <a:r>
              <a:rPr lang="en-US" sz="2000" dirty="0" err="1" smtClean="0"/>
              <a:t>lýstu</a:t>
            </a:r>
            <a:r>
              <a:rPr lang="en-US" sz="2000" dirty="0" smtClean="0"/>
              <a:t> </a:t>
            </a:r>
            <a:r>
              <a:rPr lang="en-US" sz="2000" dirty="0" err="1" smtClean="0"/>
              <a:t>því</a:t>
            </a:r>
            <a:r>
              <a:rPr lang="en-US" sz="2000" dirty="0" smtClean="0"/>
              <a:t> </a:t>
            </a:r>
            <a:r>
              <a:rPr lang="en-US" sz="2000" dirty="0" err="1" smtClean="0"/>
              <a:t>að</a:t>
            </a:r>
            <a:r>
              <a:rPr lang="en-US" sz="2000" dirty="0" smtClean="0"/>
              <a:t> </a:t>
            </a:r>
            <a:r>
              <a:rPr lang="en-US" sz="2000" dirty="0" err="1" smtClean="0"/>
              <a:t>orsökinn</a:t>
            </a:r>
            <a:r>
              <a:rPr lang="en-US" sz="2000" dirty="0" smtClean="0"/>
              <a:t> </a:t>
            </a:r>
            <a:r>
              <a:rPr lang="en-US" sz="2000" dirty="0" err="1" smtClean="0"/>
              <a:t>væri</a:t>
            </a:r>
            <a:r>
              <a:rPr lang="en-US" sz="2000" dirty="0" smtClean="0"/>
              <a:t> functional </a:t>
            </a:r>
          </a:p>
          <a:p>
            <a:endParaRPr lang="en-US" sz="2000" dirty="0" smtClean="0"/>
          </a:p>
          <a:p>
            <a:r>
              <a:rPr lang="en-US" sz="2000" dirty="0" smtClean="0"/>
              <a:t>1948 Whitehouse &amp; </a:t>
            </a:r>
            <a:r>
              <a:rPr lang="en-US" sz="2000" dirty="0" err="1" smtClean="0"/>
              <a:t>Kernohan</a:t>
            </a:r>
            <a:r>
              <a:rPr lang="en-US" sz="2000" dirty="0" smtClean="0"/>
              <a:t> </a:t>
            </a:r>
            <a:r>
              <a:rPr lang="en-US" sz="2000" dirty="0" err="1" smtClean="0"/>
              <a:t>lýstu</a:t>
            </a:r>
            <a:r>
              <a:rPr lang="en-US" sz="2000" dirty="0" smtClean="0"/>
              <a:t> </a:t>
            </a:r>
            <a:r>
              <a:rPr lang="en-US" sz="2000" dirty="0" err="1" smtClean="0"/>
              <a:t>vöntun</a:t>
            </a:r>
            <a:r>
              <a:rPr lang="en-US" sz="2000" dirty="0" smtClean="0"/>
              <a:t> á ganglion </a:t>
            </a:r>
            <a:r>
              <a:rPr lang="en-US" sz="2000" dirty="0" err="1" smtClean="0"/>
              <a:t>frumum</a:t>
            </a:r>
            <a:endParaRPr lang="en-US" sz="2000" dirty="0" smtClean="0"/>
          </a:p>
        </p:txBody>
      </p:sp>
      <p:pic>
        <p:nvPicPr>
          <p:cNvPr id="31747" name="Picture 3" descr="\\lsh.is\gogn\Notendur\orriorm\My Documents\My Pictures\Harald_Hirschsprung_1830-1916.jpg"/>
          <p:cNvPicPr>
            <a:picLocks noGrp="1" noChangeAspect="1" noChangeArrowheads="1"/>
          </p:cNvPicPr>
          <p:nvPr>
            <p:ph sz="half" idx="2"/>
          </p:nvPr>
        </p:nvPicPr>
        <p:blipFill>
          <a:blip r:embed="rId3" cstate="print"/>
          <a:stretch>
            <a:fillRect/>
          </a:stretch>
        </p:blipFill>
        <p:spPr bwMode="auto">
          <a:xfrm>
            <a:off x="5313918" y="1484784"/>
            <a:ext cx="2836643" cy="4536504"/>
          </a:xfrm>
          <a:prstGeom prst="rect">
            <a:avLst/>
          </a:prstGeom>
          <a:noFill/>
        </p:spPr>
      </p:pic>
      <p:sp>
        <p:nvSpPr>
          <p:cNvPr id="5" name="TextBox 4"/>
          <p:cNvSpPr txBox="1"/>
          <p:nvPr/>
        </p:nvSpPr>
        <p:spPr>
          <a:xfrm>
            <a:off x="5364089" y="5589240"/>
            <a:ext cx="936104" cy="369332"/>
          </a:xfrm>
          <a:prstGeom prst="rect">
            <a:avLst/>
          </a:prstGeom>
          <a:noFill/>
        </p:spPr>
        <p:txBody>
          <a:bodyPr wrap="square" rtlCol="0">
            <a:spAutoFit/>
          </a:bodyPr>
          <a:lstStyle/>
          <a:p>
            <a:r>
              <a:rPr lang="en-US" dirty="0" err="1" smtClean="0"/>
              <a:t>Halli</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Saga</a:t>
            </a:r>
            <a:endParaRPr lang="en-US" dirty="0"/>
          </a:p>
        </p:txBody>
      </p:sp>
      <p:sp>
        <p:nvSpPr>
          <p:cNvPr id="3" name="Content Placeholder 2"/>
          <p:cNvSpPr>
            <a:spLocks noGrp="1"/>
          </p:cNvSpPr>
          <p:nvPr>
            <p:ph sz="half" idx="1"/>
          </p:nvPr>
        </p:nvSpPr>
        <p:spPr/>
        <p:txBody>
          <a:bodyPr anchor="ctr"/>
          <a:lstStyle/>
          <a:p>
            <a:pPr>
              <a:buNone/>
            </a:pPr>
            <a:r>
              <a:rPr lang="is-IS" sz="2400" dirty="0" smtClean="0"/>
              <a:t>1949 </a:t>
            </a:r>
            <a:r>
              <a:rPr lang="is-IS" sz="2400" b="1" dirty="0" smtClean="0"/>
              <a:t>Orvar </a:t>
            </a:r>
            <a:r>
              <a:rPr lang="is-IS" sz="2400" b="1" dirty="0" err="1" smtClean="0"/>
              <a:t>Swenson</a:t>
            </a:r>
            <a:r>
              <a:rPr lang="is-IS" sz="2400" b="1" dirty="0" smtClean="0"/>
              <a:t> -</a:t>
            </a:r>
            <a:r>
              <a:rPr lang="is-IS" sz="2400" dirty="0" smtClean="0"/>
              <a:t>lýsir fyrstu aðgerðinni:</a:t>
            </a:r>
          </a:p>
          <a:p>
            <a:pPr>
              <a:buNone/>
            </a:pPr>
            <a:endParaRPr lang="is-IS" sz="2400" dirty="0" smtClean="0"/>
          </a:p>
          <a:p>
            <a:pPr>
              <a:buNone/>
            </a:pPr>
            <a:r>
              <a:rPr lang="is-IS" sz="2400" dirty="0" smtClean="0"/>
              <a:t> </a:t>
            </a:r>
            <a:r>
              <a:rPr lang="is-IS" sz="2400" dirty="0" err="1" smtClean="0"/>
              <a:t>abdominal-perianal</a:t>
            </a:r>
            <a:r>
              <a:rPr lang="is-IS" sz="2400" dirty="0" smtClean="0"/>
              <a:t> </a:t>
            </a:r>
            <a:r>
              <a:rPr lang="is-IS" sz="2400" dirty="0" err="1" smtClean="0"/>
              <a:t>pull-through</a:t>
            </a:r>
            <a:endParaRPr lang="is-IS" sz="2400" dirty="0" smtClean="0"/>
          </a:p>
          <a:p>
            <a:endParaRPr lang="en-US" dirty="0"/>
          </a:p>
        </p:txBody>
      </p:sp>
      <p:pic>
        <p:nvPicPr>
          <p:cNvPr id="1026" name="Picture 2" descr="F:\Kennsla\Swenson_orvar.jpg"/>
          <p:cNvPicPr>
            <a:picLocks noGrp="1" noChangeAspect="1" noChangeArrowheads="1"/>
          </p:cNvPicPr>
          <p:nvPr>
            <p:ph sz="half" idx="2"/>
          </p:nvPr>
        </p:nvPicPr>
        <p:blipFill>
          <a:blip r:embed="rId3" cstate="print"/>
          <a:stretch>
            <a:fillRect/>
          </a:stretch>
        </p:blipFill>
        <p:spPr bwMode="auto">
          <a:xfrm>
            <a:off x="5076056" y="1916832"/>
            <a:ext cx="3384376" cy="4104456"/>
          </a:xfrm>
          <a:prstGeom prst="rect">
            <a:avLst/>
          </a:prstGeom>
          <a:noFill/>
        </p:spPr>
      </p:pic>
      <p:sp>
        <p:nvSpPr>
          <p:cNvPr id="5" name="TextBox 4"/>
          <p:cNvSpPr txBox="1"/>
          <p:nvPr/>
        </p:nvSpPr>
        <p:spPr>
          <a:xfrm>
            <a:off x="5364088" y="5589240"/>
            <a:ext cx="1800200" cy="369332"/>
          </a:xfrm>
          <a:prstGeom prst="rect">
            <a:avLst/>
          </a:prstGeom>
          <a:noFill/>
        </p:spPr>
        <p:txBody>
          <a:bodyPr wrap="square" rtlCol="0">
            <a:spAutoFit/>
          </a:bodyPr>
          <a:lstStyle/>
          <a:p>
            <a:r>
              <a:rPr lang="en-US" dirty="0" err="1" smtClean="0">
                <a:solidFill>
                  <a:srgbClr val="FFFF00"/>
                </a:solidFill>
              </a:rPr>
              <a:t>Svenni</a:t>
            </a:r>
            <a:r>
              <a:rPr lang="en-US" dirty="0" smtClean="0">
                <a:solidFill>
                  <a:srgbClr val="FFFF00"/>
                </a:solidFill>
              </a:rPr>
              <a:t> (</a:t>
            </a:r>
            <a:r>
              <a:rPr lang="en-US" dirty="0" err="1" smtClean="0">
                <a:solidFill>
                  <a:srgbClr val="FFFF00"/>
                </a:solidFill>
              </a:rPr>
              <a:t>og</a:t>
            </a:r>
            <a:r>
              <a:rPr lang="en-US" dirty="0" smtClean="0">
                <a:solidFill>
                  <a:srgbClr val="FFFF00"/>
                </a:solidFill>
              </a:rPr>
              <a:t> </a:t>
            </a:r>
            <a:r>
              <a:rPr lang="en-US" dirty="0" err="1" smtClean="0">
                <a:solidFill>
                  <a:srgbClr val="FFFF00"/>
                </a:solidFill>
              </a:rPr>
              <a:t>frú</a:t>
            </a:r>
            <a:r>
              <a:rPr lang="en-US" dirty="0" smtClean="0">
                <a:solidFill>
                  <a:srgbClr val="FFFF00"/>
                </a:solidFill>
              </a:rPr>
              <a:t>)</a:t>
            </a:r>
            <a:endParaRPr lang="en-US" dirty="0">
              <a:solidFill>
                <a:srgbClr val="FFFF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680120"/>
          </a:xfrm>
        </p:spPr>
        <p:txBody>
          <a:bodyPr/>
          <a:lstStyle/>
          <a:p>
            <a:r>
              <a:rPr lang="is-IS" dirty="0" smtClean="0"/>
              <a:t>Fósturfræði</a:t>
            </a:r>
            <a:endParaRPr lang="is-IS" dirty="0"/>
          </a:p>
        </p:txBody>
      </p:sp>
      <p:sp>
        <p:nvSpPr>
          <p:cNvPr id="3" name="Content Placeholder 2"/>
          <p:cNvSpPr>
            <a:spLocks noGrp="1"/>
          </p:cNvSpPr>
          <p:nvPr>
            <p:ph sz="quarter" idx="1"/>
          </p:nvPr>
        </p:nvSpPr>
        <p:spPr>
          <a:xfrm>
            <a:off x="457200" y="1412776"/>
            <a:ext cx="8229600" cy="4713387"/>
          </a:xfrm>
        </p:spPr>
        <p:txBody>
          <a:bodyPr>
            <a:normAutofit fontScale="92500" lnSpcReduction="10000"/>
          </a:bodyPr>
          <a:lstStyle/>
          <a:p>
            <a:pPr>
              <a:buNone/>
            </a:pPr>
            <a:r>
              <a:rPr lang="is-IS" dirty="0" smtClean="0"/>
              <a:t>Á fyrstu 12 v. fósturþroska </a:t>
            </a:r>
            <a:r>
              <a:rPr lang="is-IS" dirty="0" err="1" smtClean="0"/>
              <a:t>migrera</a:t>
            </a:r>
            <a:r>
              <a:rPr lang="is-IS" dirty="0" smtClean="0"/>
              <a:t> </a:t>
            </a:r>
            <a:r>
              <a:rPr lang="is-IS" dirty="0" err="1" smtClean="0"/>
              <a:t>neuroblastar</a:t>
            </a:r>
            <a:r>
              <a:rPr lang="is-IS" dirty="0" smtClean="0"/>
              <a:t> frá </a:t>
            </a:r>
            <a:r>
              <a:rPr lang="is-IS" dirty="0" err="1" smtClean="0"/>
              <a:t>naural</a:t>
            </a:r>
            <a:r>
              <a:rPr lang="is-IS" dirty="0" smtClean="0"/>
              <a:t> </a:t>
            </a:r>
            <a:r>
              <a:rPr lang="is-IS" dirty="0" err="1" smtClean="0"/>
              <a:t>crest</a:t>
            </a:r>
            <a:r>
              <a:rPr lang="is-IS" dirty="0" smtClean="0"/>
              <a:t> inní ristilinn (</a:t>
            </a:r>
            <a:r>
              <a:rPr lang="is-IS" dirty="0" err="1" smtClean="0"/>
              <a:t>prox</a:t>
            </a:r>
            <a:r>
              <a:rPr lang="is-IS" dirty="0" smtClean="0"/>
              <a:t> </a:t>
            </a:r>
            <a:r>
              <a:rPr lang="is-IS" dirty="0" smtClean="0">
                <a:sym typeface="Wingdings" pitchFamily="2" charset="2"/>
              </a:rPr>
              <a:t> </a:t>
            </a:r>
            <a:r>
              <a:rPr lang="is-IS" dirty="0" err="1" smtClean="0">
                <a:sym typeface="Wingdings" pitchFamily="2" charset="2"/>
              </a:rPr>
              <a:t>distalt</a:t>
            </a:r>
            <a:r>
              <a:rPr lang="is-IS" dirty="0" smtClean="0">
                <a:sym typeface="Wingdings" pitchFamily="2" charset="2"/>
              </a:rPr>
              <a:t>) </a:t>
            </a:r>
            <a:r>
              <a:rPr lang="is-IS" dirty="0" smtClean="0"/>
              <a:t>og mynda þar </a:t>
            </a:r>
            <a:r>
              <a:rPr lang="is-IS" dirty="0" err="1" smtClean="0"/>
              <a:t>taugaplexusa</a:t>
            </a:r>
            <a:r>
              <a:rPr lang="is-IS" dirty="0" smtClean="0"/>
              <a:t>:</a:t>
            </a:r>
          </a:p>
          <a:p>
            <a:pPr>
              <a:buNone/>
            </a:pPr>
            <a:r>
              <a:rPr lang="is-IS" dirty="0" smtClean="0"/>
              <a:t> </a:t>
            </a:r>
            <a:r>
              <a:rPr lang="is-IS" b="1" dirty="0" err="1" smtClean="0"/>
              <a:t>myenteric</a:t>
            </a:r>
            <a:r>
              <a:rPr lang="is-IS" b="1" dirty="0" smtClean="0"/>
              <a:t> </a:t>
            </a:r>
            <a:r>
              <a:rPr lang="is-IS" b="1" dirty="0" err="1" smtClean="0"/>
              <a:t>plexus</a:t>
            </a:r>
            <a:r>
              <a:rPr lang="is-IS" b="1" dirty="0" smtClean="0"/>
              <a:t> </a:t>
            </a:r>
            <a:r>
              <a:rPr lang="en-US" dirty="0" smtClean="0"/>
              <a:t>(</a:t>
            </a:r>
            <a:r>
              <a:rPr lang="en-US" dirty="0" err="1" smtClean="0"/>
              <a:t>Auerbach</a:t>
            </a:r>
            <a:r>
              <a:rPr lang="en-US" dirty="0" smtClean="0"/>
              <a:t> plexus) </a:t>
            </a:r>
            <a:r>
              <a:rPr lang="is-IS" dirty="0" smtClean="0"/>
              <a:t> sem er í vöðvalagi ristilsins  </a:t>
            </a:r>
          </a:p>
          <a:p>
            <a:pPr>
              <a:buNone/>
            </a:pPr>
            <a:r>
              <a:rPr lang="is-IS" b="1" dirty="0" err="1" smtClean="0"/>
              <a:t>submucosal</a:t>
            </a:r>
            <a:r>
              <a:rPr lang="is-IS" b="1" dirty="0" smtClean="0"/>
              <a:t> </a:t>
            </a:r>
            <a:r>
              <a:rPr lang="is-IS" b="1" dirty="0" err="1" smtClean="0"/>
              <a:t>plexus</a:t>
            </a:r>
            <a:r>
              <a:rPr lang="is-IS" b="1" dirty="0" smtClean="0"/>
              <a:t> </a:t>
            </a:r>
            <a:r>
              <a:rPr lang="en-US" dirty="0" smtClean="0"/>
              <a:t>(</a:t>
            </a:r>
            <a:r>
              <a:rPr lang="en-US" dirty="0" err="1" smtClean="0"/>
              <a:t>Meissner</a:t>
            </a:r>
            <a:r>
              <a:rPr lang="en-US" dirty="0" smtClean="0"/>
              <a:t> plexus) </a:t>
            </a:r>
            <a:r>
              <a:rPr lang="is-IS" dirty="0" smtClean="0"/>
              <a:t> sem er í </a:t>
            </a:r>
            <a:r>
              <a:rPr lang="is-IS" dirty="0" err="1" smtClean="0"/>
              <a:t>submucosunni</a:t>
            </a:r>
            <a:r>
              <a:rPr lang="is-IS" dirty="0" smtClean="0"/>
              <a:t>. </a:t>
            </a:r>
          </a:p>
          <a:p>
            <a:pPr>
              <a:buNone/>
            </a:pPr>
            <a:r>
              <a:rPr lang="is-IS" dirty="0" smtClean="0"/>
              <a:t>Í </a:t>
            </a:r>
            <a:r>
              <a:rPr lang="is-IS" dirty="0" err="1" smtClean="0"/>
              <a:t>Hirschsprung</a:t>
            </a:r>
            <a:r>
              <a:rPr lang="is-IS" dirty="0" smtClean="0"/>
              <a:t> sjúkdómi er þessi </a:t>
            </a:r>
            <a:r>
              <a:rPr lang="is-IS" dirty="0" err="1" smtClean="0"/>
              <a:t>migratio</a:t>
            </a:r>
            <a:r>
              <a:rPr lang="is-IS" u="sng" dirty="0" smtClean="0"/>
              <a:t> ófullkomin</a:t>
            </a:r>
            <a:r>
              <a:rPr lang="is-IS" dirty="0" smtClean="0"/>
              <a:t> og hluti ristils skortir þessar taugar </a:t>
            </a:r>
            <a:r>
              <a:rPr lang="is-IS" smtClean="0"/>
              <a:t>og því nær sá </a:t>
            </a:r>
            <a:r>
              <a:rPr lang="is-IS" dirty="0" smtClean="0"/>
              <a:t>hluti ekki slökun, verður samandreginn og veldur </a:t>
            </a:r>
            <a:r>
              <a:rPr lang="is-IS" dirty="0" err="1" smtClean="0"/>
              <a:t>obstructio</a:t>
            </a:r>
            <a:r>
              <a:rPr lang="is-IS" dirty="0" smtClean="0"/>
              <a:t>.</a:t>
            </a:r>
            <a:r>
              <a:rPr lang="is-IS" dirty="0" smtClean="0">
                <a:sym typeface="Wingdings" pitchFamily="2" charset="2"/>
              </a:rPr>
              <a:t> </a:t>
            </a:r>
          </a:p>
          <a:p>
            <a:pPr>
              <a:buNone/>
            </a:pPr>
            <a:r>
              <a:rPr lang="is-IS" dirty="0" err="1" smtClean="0">
                <a:sym typeface="Wingdings" pitchFamily="2" charset="2"/>
              </a:rPr>
              <a:t>Aganglionic</a:t>
            </a:r>
            <a:r>
              <a:rPr lang="is-IS" dirty="0" smtClean="0">
                <a:sym typeface="Wingdings" pitchFamily="2" charset="2"/>
              </a:rPr>
              <a:t> svæðið mislangt eftir því hvenær röskunin átti sér stað í fósturlífi</a:t>
            </a:r>
            <a:endParaRPr lang="is-IS" dirty="0" smtClean="0"/>
          </a:p>
          <a:p>
            <a:endParaRPr lang="is-I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Algengi</a:t>
            </a:r>
            <a:endParaRPr lang="is-IS" dirty="0"/>
          </a:p>
        </p:txBody>
      </p:sp>
      <p:sp>
        <p:nvSpPr>
          <p:cNvPr id="3" name="Content Placeholder 2"/>
          <p:cNvSpPr>
            <a:spLocks noGrp="1"/>
          </p:cNvSpPr>
          <p:nvPr>
            <p:ph sz="quarter" idx="1"/>
          </p:nvPr>
        </p:nvSpPr>
        <p:spPr/>
        <p:txBody>
          <a:bodyPr>
            <a:normAutofit fontScale="92500" lnSpcReduction="20000"/>
          </a:bodyPr>
          <a:lstStyle/>
          <a:p>
            <a:pPr>
              <a:lnSpc>
                <a:spcPct val="90000"/>
              </a:lnSpc>
              <a:buSzPct val="132000"/>
              <a:buFont typeface="Arial" pitchFamily="34" charset="0"/>
              <a:buChar char="•"/>
            </a:pPr>
            <a:r>
              <a:rPr lang="is-IS" sz="2400" dirty="0" smtClean="0"/>
              <a:t>   1/5000 lifandi fæddum</a:t>
            </a:r>
          </a:p>
          <a:p>
            <a:pPr>
              <a:lnSpc>
                <a:spcPct val="90000"/>
              </a:lnSpc>
              <a:buSzPct val="132000"/>
              <a:buNone/>
            </a:pPr>
            <a:r>
              <a:rPr lang="is-IS" sz="2400" dirty="0" smtClean="0"/>
              <a:t>          drengir &gt; stúlkur 4:1  (ef langt </a:t>
            </a:r>
            <a:r>
              <a:rPr lang="is-IS" sz="2400" dirty="0" err="1" smtClean="0"/>
              <a:t>segment</a:t>
            </a:r>
            <a:r>
              <a:rPr lang="is-IS" sz="2400" dirty="0" smtClean="0"/>
              <a:t> 2:1)</a:t>
            </a:r>
          </a:p>
          <a:p>
            <a:pPr>
              <a:lnSpc>
                <a:spcPct val="90000"/>
              </a:lnSpc>
              <a:buSzPct val="132000"/>
              <a:buNone/>
            </a:pPr>
            <a:r>
              <a:rPr lang="is-IS" sz="2400" dirty="0" smtClean="0"/>
              <a:t>          </a:t>
            </a:r>
            <a:r>
              <a:rPr lang="is-IS" sz="2000" dirty="0" smtClean="0"/>
              <a:t>Óalgengara í svertingjum, </a:t>
            </a:r>
            <a:r>
              <a:rPr lang="en-US" sz="2000" dirty="0" err="1" smtClean="0"/>
              <a:t>Algengara</a:t>
            </a:r>
            <a:r>
              <a:rPr lang="en-US" sz="2000" dirty="0" smtClean="0"/>
              <a:t> í Asian-Americans (x3)</a:t>
            </a:r>
            <a:endParaRPr lang="is-IS" sz="2000" dirty="0" smtClean="0"/>
          </a:p>
          <a:p>
            <a:pPr>
              <a:lnSpc>
                <a:spcPct val="90000"/>
              </a:lnSpc>
              <a:buSzPct val="132000"/>
              <a:buNone/>
            </a:pPr>
            <a:endParaRPr lang="is-IS" sz="2400" dirty="0" smtClean="0"/>
          </a:p>
          <a:p>
            <a:pPr>
              <a:lnSpc>
                <a:spcPct val="90000"/>
              </a:lnSpc>
              <a:buSzPct val="132000"/>
              <a:buFont typeface="Arial" pitchFamily="34" charset="0"/>
              <a:buChar char="•"/>
            </a:pPr>
            <a:r>
              <a:rPr lang="is-IS" sz="2400" dirty="0" smtClean="0"/>
              <a:t> Fjölskyldusaga í 5% tilfella</a:t>
            </a:r>
          </a:p>
          <a:p>
            <a:pPr lvl="1">
              <a:lnSpc>
                <a:spcPct val="90000"/>
              </a:lnSpc>
              <a:buSzPct val="132000"/>
              <a:buNone/>
            </a:pPr>
            <a:r>
              <a:rPr lang="is-IS" sz="2000" dirty="0" smtClean="0">
                <a:solidFill>
                  <a:schemeClr val="tx1"/>
                </a:solidFill>
              </a:rPr>
              <a:t>    - Frekar ef um löng </a:t>
            </a:r>
            <a:r>
              <a:rPr lang="is-IS" sz="2000" dirty="0" err="1" smtClean="0">
                <a:solidFill>
                  <a:schemeClr val="tx1"/>
                </a:solidFill>
              </a:rPr>
              <a:t>segment</a:t>
            </a:r>
            <a:r>
              <a:rPr lang="is-IS" sz="2000" dirty="0" smtClean="0">
                <a:solidFill>
                  <a:schemeClr val="tx1"/>
                </a:solidFill>
              </a:rPr>
              <a:t> er að ræða</a:t>
            </a:r>
          </a:p>
          <a:p>
            <a:pPr>
              <a:lnSpc>
                <a:spcPct val="90000"/>
              </a:lnSpc>
              <a:buNone/>
            </a:pPr>
            <a:endParaRPr lang="is-IS" sz="2400" dirty="0" smtClean="0"/>
          </a:p>
          <a:p>
            <a:pPr>
              <a:lnSpc>
                <a:spcPct val="90000"/>
              </a:lnSpc>
            </a:pPr>
            <a:r>
              <a:rPr lang="is-IS" sz="2400" dirty="0" smtClean="0"/>
              <a:t>8 tengdar stökkbreytingar hafa fundist</a:t>
            </a:r>
          </a:p>
          <a:p>
            <a:pPr lvl="1">
              <a:lnSpc>
                <a:spcPct val="90000"/>
              </a:lnSpc>
              <a:buNone/>
            </a:pPr>
            <a:r>
              <a:rPr lang="is-IS" sz="2000" dirty="0" smtClean="0">
                <a:solidFill>
                  <a:schemeClr val="tx1"/>
                </a:solidFill>
              </a:rPr>
              <a:t>   - RET </a:t>
            </a:r>
            <a:r>
              <a:rPr lang="is-IS" sz="2000" dirty="0" err="1" smtClean="0">
                <a:solidFill>
                  <a:schemeClr val="tx1"/>
                </a:solidFill>
              </a:rPr>
              <a:t>proto-oncogene</a:t>
            </a:r>
            <a:r>
              <a:rPr lang="is-IS" sz="2000" dirty="0" smtClean="0">
                <a:solidFill>
                  <a:schemeClr val="tx1"/>
                </a:solidFill>
              </a:rPr>
              <a:t> í 50% tilfella ef um ættlægan </a:t>
            </a:r>
            <a:r>
              <a:rPr lang="is-IS" sz="2000" dirty="0" err="1" smtClean="0">
                <a:solidFill>
                  <a:schemeClr val="tx1"/>
                </a:solidFill>
              </a:rPr>
              <a:t>sjd</a:t>
            </a:r>
            <a:r>
              <a:rPr lang="is-IS" sz="2000" dirty="0" smtClean="0">
                <a:solidFill>
                  <a:schemeClr val="tx1"/>
                </a:solidFill>
              </a:rPr>
              <a:t>. er að ræða </a:t>
            </a:r>
            <a:r>
              <a:rPr lang="is-IS" sz="2000" dirty="0" smtClean="0">
                <a:solidFill>
                  <a:schemeClr val="tx1"/>
                </a:solidFill>
                <a:sym typeface="Wingdings" pitchFamily="2" charset="2"/>
              </a:rPr>
              <a:t> löng </a:t>
            </a:r>
            <a:r>
              <a:rPr lang="is-IS" sz="2000" dirty="0" err="1" smtClean="0">
                <a:solidFill>
                  <a:schemeClr val="tx1"/>
                </a:solidFill>
                <a:sym typeface="Wingdings" pitchFamily="2" charset="2"/>
              </a:rPr>
              <a:t>segment</a:t>
            </a:r>
            <a:endParaRPr lang="is-IS" sz="2000" dirty="0" smtClean="0">
              <a:solidFill>
                <a:schemeClr val="tx1"/>
              </a:solidFill>
              <a:sym typeface="Wingdings" pitchFamily="2" charset="2"/>
            </a:endParaRPr>
          </a:p>
          <a:p>
            <a:pPr lvl="1">
              <a:lnSpc>
                <a:spcPct val="90000"/>
              </a:lnSpc>
              <a:buNone/>
            </a:pPr>
            <a:r>
              <a:rPr lang="is-IS" sz="2000" dirty="0" smtClean="0">
                <a:solidFill>
                  <a:schemeClr val="tx1"/>
                </a:solidFill>
              </a:rPr>
              <a:t>   - </a:t>
            </a:r>
            <a:r>
              <a:rPr lang="is-IS" sz="2000" dirty="0" err="1" smtClean="0">
                <a:solidFill>
                  <a:schemeClr val="tx1"/>
                </a:solidFill>
              </a:rPr>
              <a:t>Endothelin</a:t>
            </a:r>
            <a:r>
              <a:rPr lang="is-IS" sz="2000" dirty="0" smtClean="0">
                <a:solidFill>
                  <a:schemeClr val="tx1"/>
                </a:solidFill>
              </a:rPr>
              <a:t> 3 (EDN3), </a:t>
            </a:r>
            <a:r>
              <a:rPr lang="is-IS" sz="2000" dirty="0" err="1" smtClean="0">
                <a:solidFill>
                  <a:schemeClr val="tx1"/>
                </a:solidFill>
              </a:rPr>
              <a:t>endothelin</a:t>
            </a:r>
            <a:r>
              <a:rPr lang="is-IS" sz="2000" dirty="0" smtClean="0">
                <a:solidFill>
                  <a:schemeClr val="tx1"/>
                </a:solidFill>
              </a:rPr>
              <a:t> </a:t>
            </a:r>
            <a:r>
              <a:rPr lang="is-IS" sz="2000" dirty="0" err="1" smtClean="0">
                <a:solidFill>
                  <a:schemeClr val="tx1"/>
                </a:solidFill>
              </a:rPr>
              <a:t>receptor</a:t>
            </a:r>
            <a:r>
              <a:rPr lang="is-IS" sz="2000" dirty="0" smtClean="0">
                <a:solidFill>
                  <a:schemeClr val="tx1"/>
                </a:solidFill>
              </a:rPr>
              <a:t> B (EDNRB), </a:t>
            </a:r>
            <a:r>
              <a:rPr lang="is-IS" sz="2000" dirty="0" err="1" smtClean="0">
                <a:solidFill>
                  <a:schemeClr val="tx1"/>
                </a:solidFill>
              </a:rPr>
              <a:t>endothelin</a:t>
            </a:r>
            <a:r>
              <a:rPr lang="is-IS" sz="2000" dirty="0" smtClean="0">
                <a:solidFill>
                  <a:schemeClr val="tx1"/>
                </a:solidFill>
              </a:rPr>
              <a:t> </a:t>
            </a:r>
            <a:r>
              <a:rPr lang="is-IS" sz="2000" dirty="0" err="1" smtClean="0">
                <a:solidFill>
                  <a:schemeClr val="tx1"/>
                </a:solidFill>
              </a:rPr>
              <a:t>converting</a:t>
            </a:r>
            <a:r>
              <a:rPr lang="is-IS" sz="2000" dirty="0" smtClean="0">
                <a:solidFill>
                  <a:schemeClr val="tx1"/>
                </a:solidFill>
              </a:rPr>
              <a:t> </a:t>
            </a:r>
            <a:r>
              <a:rPr lang="is-IS" sz="2000" dirty="0" err="1" smtClean="0">
                <a:solidFill>
                  <a:schemeClr val="tx1"/>
                </a:solidFill>
              </a:rPr>
              <a:t>enzyme</a:t>
            </a:r>
            <a:r>
              <a:rPr lang="is-IS" sz="2000" dirty="0" smtClean="0">
                <a:solidFill>
                  <a:schemeClr val="tx1"/>
                </a:solidFill>
              </a:rPr>
              <a:t> (ECE1) o.fl.</a:t>
            </a:r>
          </a:p>
          <a:p>
            <a:pPr>
              <a:lnSpc>
                <a:spcPct val="90000"/>
              </a:lnSpc>
            </a:pPr>
            <a:endParaRPr lang="is-IS" sz="2400" dirty="0" smtClean="0"/>
          </a:p>
          <a:p>
            <a:pPr>
              <a:lnSpc>
                <a:spcPct val="90000"/>
              </a:lnSpc>
            </a:pPr>
            <a:r>
              <a:rPr lang="is-IS" sz="2400" dirty="0" smtClean="0"/>
              <a:t>Tengsl við aðra meðfædda sjúkdóma</a:t>
            </a:r>
          </a:p>
          <a:p>
            <a:pPr lvl="1">
              <a:lnSpc>
                <a:spcPct val="90000"/>
              </a:lnSpc>
              <a:buNone/>
            </a:pPr>
            <a:r>
              <a:rPr lang="is-IS" sz="2000" dirty="0" smtClean="0">
                <a:solidFill>
                  <a:schemeClr val="tx1"/>
                </a:solidFill>
              </a:rPr>
              <a:t>   - </a:t>
            </a:r>
            <a:r>
              <a:rPr lang="is-IS" sz="2000" dirty="0" err="1" smtClean="0">
                <a:solidFill>
                  <a:schemeClr val="tx1"/>
                </a:solidFill>
              </a:rPr>
              <a:t>Trisome</a:t>
            </a:r>
            <a:r>
              <a:rPr lang="is-IS" sz="2000" dirty="0" smtClean="0">
                <a:solidFill>
                  <a:schemeClr val="tx1"/>
                </a:solidFill>
              </a:rPr>
              <a:t> 21 (</a:t>
            </a:r>
            <a:r>
              <a:rPr lang="is-IS" sz="2000" dirty="0" err="1" smtClean="0">
                <a:solidFill>
                  <a:schemeClr val="tx1"/>
                </a:solidFill>
              </a:rPr>
              <a:t>Downs</a:t>
            </a:r>
            <a:r>
              <a:rPr lang="is-IS" sz="2000" dirty="0" smtClean="0">
                <a:solidFill>
                  <a:schemeClr val="tx1"/>
                </a:solidFill>
              </a:rPr>
              <a:t>), </a:t>
            </a:r>
            <a:r>
              <a:rPr lang="is-IS" sz="2000" dirty="0" err="1" smtClean="0">
                <a:solidFill>
                  <a:schemeClr val="tx1"/>
                </a:solidFill>
              </a:rPr>
              <a:t>septal</a:t>
            </a:r>
            <a:r>
              <a:rPr lang="is-IS" sz="2000" dirty="0" smtClean="0">
                <a:solidFill>
                  <a:schemeClr val="tx1"/>
                </a:solidFill>
              </a:rPr>
              <a:t> hjartagalli, MEN2, </a:t>
            </a:r>
            <a:r>
              <a:rPr lang="is-IS" sz="2000" dirty="0" err="1" smtClean="0">
                <a:solidFill>
                  <a:schemeClr val="tx1"/>
                </a:solidFill>
              </a:rPr>
              <a:t>Waardenburg</a:t>
            </a:r>
            <a:r>
              <a:rPr lang="is-IS" sz="2000" dirty="0" smtClean="0">
                <a:solidFill>
                  <a:schemeClr val="tx1"/>
                </a:solidFill>
              </a:rPr>
              <a:t> </a:t>
            </a:r>
            <a:r>
              <a:rPr lang="is-IS" sz="2000" dirty="0" err="1" smtClean="0">
                <a:solidFill>
                  <a:schemeClr val="tx1"/>
                </a:solidFill>
              </a:rPr>
              <a:t>syndrome</a:t>
            </a:r>
            <a:r>
              <a:rPr lang="is-IS" sz="2000" dirty="0" smtClean="0">
                <a:solidFill>
                  <a:schemeClr val="tx1"/>
                </a:solidFill>
              </a:rPr>
              <a:t> og fl</a:t>
            </a:r>
            <a:r>
              <a:rPr lang="is-IS" sz="2000" dirty="0" smtClean="0"/>
              <a:t>.</a:t>
            </a:r>
            <a:endParaRPr lang="en-US" sz="2000" dirty="0" smtClean="0"/>
          </a:p>
          <a:p>
            <a:endParaRPr lang="is-I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Flokkun</a:t>
            </a:r>
            <a:endParaRPr lang="is-IS" dirty="0"/>
          </a:p>
        </p:txBody>
      </p:sp>
      <p:sp>
        <p:nvSpPr>
          <p:cNvPr id="3" name="Content Placeholder 2"/>
          <p:cNvSpPr>
            <a:spLocks noGrp="1"/>
          </p:cNvSpPr>
          <p:nvPr>
            <p:ph sz="quarter" idx="1"/>
          </p:nvPr>
        </p:nvSpPr>
        <p:spPr/>
        <p:txBody>
          <a:bodyPr/>
          <a:lstStyle/>
          <a:p>
            <a:r>
              <a:rPr lang="is-IS" sz="2400" b="1" dirty="0" smtClean="0"/>
              <a:t>Stutt </a:t>
            </a:r>
            <a:r>
              <a:rPr lang="is-IS" sz="2400" b="1" dirty="0" err="1" smtClean="0"/>
              <a:t>segment</a:t>
            </a:r>
            <a:r>
              <a:rPr lang="is-IS" sz="2400" b="1" dirty="0" smtClean="0"/>
              <a:t> </a:t>
            </a:r>
            <a:r>
              <a:rPr lang="is-IS" sz="2400" dirty="0" smtClean="0"/>
              <a:t>80%</a:t>
            </a:r>
          </a:p>
          <a:p>
            <a:pPr lvl="1"/>
            <a:r>
              <a:rPr lang="is-IS" sz="2400" dirty="0" err="1" smtClean="0">
                <a:solidFill>
                  <a:schemeClr val="tx1"/>
                </a:solidFill>
              </a:rPr>
              <a:t>Rectum</a:t>
            </a:r>
            <a:endParaRPr lang="is-IS" sz="2400" dirty="0" smtClean="0">
              <a:solidFill>
                <a:schemeClr val="tx1"/>
              </a:solidFill>
            </a:endParaRPr>
          </a:p>
          <a:p>
            <a:pPr lvl="1"/>
            <a:r>
              <a:rPr lang="is-IS" sz="2400" dirty="0" err="1" smtClean="0">
                <a:solidFill>
                  <a:schemeClr val="tx1"/>
                </a:solidFill>
              </a:rPr>
              <a:t>Colon</a:t>
            </a:r>
            <a:r>
              <a:rPr lang="is-IS" sz="2400" dirty="0" smtClean="0">
                <a:solidFill>
                  <a:schemeClr val="tx1"/>
                </a:solidFill>
              </a:rPr>
              <a:t> </a:t>
            </a:r>
            <a:r>
              <a:rPr lang="is-IS" sz="2400" dirty="0" err="1" smtClean="0">
                <a:solidFill>
                  <a:schemeClr val="tx1"/>
                </a:solidFill>
              </a:rPr>
              <a:t>sigmoideus</a:t>
            </a:r>
            <a:endParaRPr lang="is-IS" sz="2400" dirty="0" smtClean="0">
              <a:solidFill>
                <a:schemeClr val="tx1"/>
              </a:solidFill>
            </a:endParaRPr>
          </a:p>
          <a:p>
            <a:r>
              <a:rPr lang="is-IS" sz="2400" b="1" dirty="0" smtClean="0"/>
              <a:t>Langt </a:t>
            </a:r>
            <a:r>
              <a:rPr lang="is-IS" sz="2400" b="1" dirty="0" err="1" smtClean="0"/>
              <a:t>segment</a:t>
            </a:r>
            <a:r>
              <a:rPr lang="is-IS" sz="2400" b="1" dirty="0" smtClean="0"/>
              <a:t> </a:t>
            </a:r>
            <a:r>
              <a:rPr lang="is-IS" sz="2400" dirty="0" smtClean="0"/>
              <a:t>10%</a:t>
            </a:r>
          </a:p>
          <a:p>
            <a:pPr lvl="1">
              <a:buNone/>
            </a:pPr>
            <a:r>
              <a:rPr lang="is-IS" sz="2400" dirty="0" smtClean="0">
                <a:solidFill>
                  <a:schemeClr val="tx1"/>
                </a:solidFill>
              </a:rPr>
              <a:t> </a:t>
            </a:r>
            <a:r>
              <a:rPr lang="is-IS" sz="2400" dirty="0" err="1" smtClean="0">
                <a:solidFill>
                  <a:schemeClr val="tx1"/>
                </a:solidFill>
              </a:rPr>
              <a:t>Rectum</a:t>
            </a:r>
            <a:r>
              <a:rPr lang="is-IS" sz="2400" dirty="0" smtClean="0">
                <a:solidFill>
                  <a:schemeClr val="tx1"/>
                </a:solidFill>
              </a:rPr>
              <a:t> + </a:t>
            </a:r>
            <a:r>
              <a:rPr lang="is-IS" sz="2400" dirty="0" err="1" smtClean="0">
                <a:solidFill>
                  <a:schemeClr val="tx1"/>
                </a:solidFill>
              </a:rPr>
              <a:t>Colon</a:t>
            </a:r>
            <a:r>
              <a:rPr lang="is-IS" sz="2400" dirty="0" smtClean="0">
                <a:solidFill>
                  <a:schemeClr val="tx1"/>
                </a:solidFill>
              </a:rPr>
              <a:t> </a:t>
            </a:r>
            <a:r>
              <a:rPr lang="is-IS" sz="2400" dirty="0" err="1" smtClean="0">
                <a:solidFill>
                  <a:schemeClr val="tx1"/>
                </a:solidFill>
              </a:rPr>
              <a:t>sigmoideus</a:t>
            </a:r>
            <a:r>
              <a:rPr lang="is-IS" sz="2400" dirty="0" smtClean="0">
                <a:solidFill>
                  <a:schemeClr val="tx1"/>
                </a:solidFill>
              </a:rPr>
              <a:t> </a:t>
            </a:r>
          </a:p>
          <a:p>
            <a:pPr lvl="1">
              <a:buNone/>
            </a:pPr>
            <a:r>
              <a:rPr lang="is-IS" sz="2400" dirty="0" smtClean="0">
                <a:solidFill>
                  <a:schemeClr val="tx1"/>
                </a:solidFill>
                <a:sym typeface="Wingdings" pitchFamily="2" charset="2"/>
              </a:rPr>
              <a:t> colon </a:t>
            </a:r>
            <a:r>
              <a:rPr lang="is-IS" sz="2400" dirty="0" smtClean="0">
                <a:solidFill>
                  <a:schemeClr val="tx1"/>
                </a:solidFill>
                <a:sym typeface="Wingdings" pitchFamily="2" charset="2"/>
              </a:rPr>
              <a:t>descendis </a:t>
            </a:r>
            <a:r>
              <a:rPr lang="is-IS" sz="2400" dirty="0" smtClean="0">
                <a:solidFill>
                  <a:schemeClr val="tx1"/>
                </a:solidFill>
                <a:sym typeface="Wingdings" pitchFamily="2" charset="2"/>
              </a:rPr>
              <a:t> colon transversus að flexura hepaticus</a:t>
            </a:r>
          </a:p>
          <a:p>
            <a:r>
              <a:rPr lang="is-IS" sz="2400" b="1" dirty="0" smtClean="0"/>
              <a:t>Allur </a:t>
            </a:r>
            <a:r>
              <a:rPr lang="is-IS" sz="2400" b="1" dirty="0" err="1" smtClean="0"/>
              <a:t>colon</a:t>
            </a:r>
            <a:r>
              <a:rPr lang="is-IS" sz="2400" b="1" dirty="0" smtClean="0"/>
              <a:t> </a:t>
            </a:r>
            <a:r>
              <a:rPr lang="is-IS" sz="2400" dirty="0" smtClean="0"/>
              <a:t>5% (</a:t>
            </a:r>
            <a:r>
              <a:rPr lang="en-US" sz="2400" dirty="0" smtClean="0"/>
              <a:t>total colonic </a:t>
            </a:r>
            <a:r>
              <a:rPr lang="en-US" sz="2400" dirty="0" err="1" smtClean="0"/>
              <a:t>aganglionosis</a:t>
            </a:r>
            <a:r>
              <a:rPr lang="en-US" sz="2400" dirty="0" smtClean="0"/>
              <a:t>)</a:t>
            </a:r>
          </a:p>
          <a:p>
            <a:pPr>
              <a:buClr>
                <a:schemeClr val="accent2"/>
              </a:buClr>
              <a:buNone/>
            </a:pPr>
            <a:r>
              <a:rPr lang="en-US" sz="2400" dirty="0" smtClean="0"/>
              <a:t>      </a:t>
            </a:r>
            <a:r>
              <a:rPr lang="en-US" sz="2400" dirty="0" err="1" smtClean="0"/>
              <a:t>Getur</a:t>
            </a:r>
            <a:r>
              <a:rPr lang="en-US" sz="2400" dirty="0" smtClean="0"/>
              <a:t> </a:t>
            </a:r>
            <a:r>
              <a:rPr lang="en-US" sz="2400" dirty="0" err="1" smtClean="0"/>
              <a:t>náð</a:t>
            </a:r>
            <a:r>
              <a:rPr lang="en-US" sz="2400" dirty="0" smtClean="0"/>
              <a:t> </a:t>
            </a:r>
            <a:r>
              <a:rPr lang="en-US" sz="2400" dirty="0" err="1" smtClean="0"/>
              <a:t>yfir</a:t>
            </a:r>
            <a:r>
              <a:rPr lang="en-US" sz="2400" dirty="0" smtClean="0"/>
              <a:t> í </a:t>
            </a:r>
            <a:r>
              <a:rPr lang="en-US" sz="2400" dirty="0" err="1" smtClean="0"/>
              <a:t>smáþarma</a:t>
            </a:r>
            <a:r>
              <a:rPr lang="en-US" sz="2400" dirty="0" smtClean="0"/>
              <a:t> - </a:t>
            </a:r>
            <a:r>
              <a:rPr lang="en-US" sz="2400" dirty="0" err="1" smtClean="0"/>
              <a:t>lengra</a:t>
            </a:r>
            <a:r>
              <a:rPr lang="en-US" sz="2400" dirty="0" smtClean="0"/>
              <a:t>!</a:t>
            </a:r>
          </a:p>
          <a:p>
            <a:pPr marL="273050" indent="-273050">
              <a:buSzPct val="95000"/>
              <a:buFont typeface="Arial" pitchFamily="34" charset="0"/>
              <a:buChar char="•"/>
            </a:pPr>
            <a:r>
              <a:rPr lang="is-IS" sz="2400" b="1" dirty="0" err="1" smtClean="0">
                <a:sym typeface="Wingdings" pitchFamily="2" charset="2"/>
              </a:rPr>
              <a:t>Ultra</a:t>
            </a:r>
            <a:r>
              <a:rPr lang="is-IS" sz="2400" b="1" dirty="0" smtClean="0">
                <a:sym typeface="Wingdings" pitchFamily="2" charset="2"/>
              </a:rPr>
              <a:t> stutt </a:t>
            </a:r>
            <a:r>
              <a:rPr lang="is-IS" sz="2400" b="1" dirty="0" err="1" smtClean="0">
                <a:sym typeface="Wingdings" pitchFamily="2" charset="2"/>
              </a:rPr>
              <a:t>segment</a:t>
            </a:r>
            <a:endParaRPr lang="is-IS" sz="2400" b="1" dirty="0" smtClean="0"/>
          </a:p>
          <a:p>
            <a:endParaRPr lang="is-I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Meðfylgjandi</a:t>
            </a:r>
            <a:r>
              <a:rPr lang="en-US" dirty="0" smtClean="0"/>
              <a:t> </a:t>
            </a:r>
            <a:r>
              <a:rPr lang="en-US" dirty="0" err="1" smtClean="0"/>
              <a:t>gallar</a:t>
            </a:r>
            <a:endParaRPr lang="en-US" dirty="0"/>
          </a:p>
        </p:txBody>
      </p:sp>
      <p:sp>
        <p:nvSpPr>
          <p:cNvPr id="3" name="Content Placeholder 2"/>
          <p:cNvSpPr>
            <a:spLocks noGrp="1"/>
          </p:cNvSpPr>
          <p:nvPr>
            <p:ph sz="quarter" idx="1"/>
          </p:nvPr>
        </p:nvSpPr>
        <p:spPr/>
        <p:txBody>
          <a:bodyPr anchor="ctr"/>
          <a:lstStyle/>
          <a:p>
            <a:r>
              <a:rPr lang="en-US" dirty="0" err="1" smtClean="0"/>
              <a:t>Oftast</a:t>
            </a:r>
            <a:r>
              <a:rPr lang="en-US" dirty="0" smtClean="0"/>
              <a:t> </a:t>
            </a:r>
            <a:r>
              <a:rPr lang="en-US" dirty="0" err="1" smtClean="0"/>
              <a:t>einangraður</a:t>
            </a:r>
            <a:r>
              <a:rPr lang="en-US" dirty="0" smtClean="0"/>
              <a:t> </a:t>
            </a:r>
            <a:r>
              <a:rPr lang="en-US" dirty="0" err="1" smtClean="0"/>
              <a:t>sjúkdómur</a:t>
            </a:r>
            <a:endParaRPr lang="en-US" dirty="0" smtClean="0"/>
          </a:p>
          <a:p>
            <a:endParaRPr lang="en-US" dirty="0" smtClean="0"/>
          </a:p>
          <a:p>
            <a:r>
              <a:rPr lang="en-US" dirty="0" err="1" smtClean="0"/>
              <a:t>Tengdir</a:t>
            </a:r>
            <a:r>
              <a:rPr lang="en-US" dirty="0" smtClean="0"/>
              <a:t> </a:t>
            </a:r>
            <a:r>
              <a:rPr lang="en-US" dirty="0" err="1" smtClean="0"/>
              <a:t>gallar</a:t>
            </a:r>
            <a:r>
              <a:rPr lang="en-US" dirty="0" smtClean="0"/>
              <a:t> í 20% </a:t>
            </a:r>
            <a:r>
              <a:rPr lang="en-US" dirty="0" err="1" smtClean="0"/>
              <a:t>tilfella</a:t>
            </a:r>
            <a:endParaRPr lang="en-US" dirty="0" smtClean="0"/>
          </a:p>
          <a:p>
            <a:pPr>
              <a:buNone/>
            </a:pPr>
            <a:r>
              <a:rPr lang="en-US" dirty="0" smtClean="0"/>
              <a:t>             </a:t>
            </a:r>
            <a:r>
              <a:rPr lang="en-US" dirty="0" err="1" smtClean="0"/>
              <a:t>Urogenital</a:t>
            </a:r>
            <a:r>
              <a:rPr lang="en-US" dirty="0" smtClean="0"/>
              <a:t> 11%</a:t>
            </a:r>
          </a:p>
          <a:p>
            <a:pPr>
              <a:buNone/>
            </a:pPr>
            <a:r>
              <a:rPr lang="en-US" dirty="0" smtClean="0"/>
              <a:t>             Cardiovascular 6%</a:t>
            </a:r>
          </a:p>
          <a:p>
            <a:pPr>
              <a:buNone/>
            </a:pPr>
            <a:r>
              <a:rPr lang="en-US" dirty="0" smtClean="0"/>
              <a:t>             Gastrointestinal 6%</a:t>
            </a:r>
          </a:p>
          <a:p>
            <a:pPr>
              <a:buNone/>
            </a:pPr>
            <a:r>
              <a:rPr lang="en-US" dirty="0" smtClean="0"/>
              <a:t>             </a:t>
            </a:r>
            <a:r>
              <a:rPr lang="en-US" dirty="0" err="1" smtClean="0"/>
              <a:t>Aðrir</a:t>
            </a:r>
            <a:r>
              <a:rPr lang="en-US" dirty="0" smtClean="0"/>
              <a:t> 8% </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1351</TotalTime>
  <Words>1841</Words>
  <Application>Microsoft Office PowerPoint</Application>
  <PresentationFormat>On-screen Show (4:3)</PresentationFormat>
  <Paragraphs>202</Paragraphs>
  <Slides>24</Slides>
  <Notes>13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Courier New</vt:lpstr>
      <vt:lpstr>Georgia</vt:lpstr>
      <vt:lpstr>Wingdings</vt:lpstr>
      <vt:lpstr>Wingdings 2</vt:lpstr>
      <vt:lpstr>Civic</vt:lpstr>
      <vt:lpstr>Hirschsprung disease</vt:lpstr>
      <vt:lpstr>Hvað er Mb Hirschsprung</vt:lpstr>
      <vt:lpstr>PowerPoint Presentation</vt:lpstr>
      <vt:lpstr>Saga</vt:lpstr>
      <vt:lpstr>Saga</vt:lpstr>
      <vt:lpstr>Fósturfræði</vt:lpstr>
      <vt:lpstr>Algengi</vt:lpstr>
      <vt:lpstr>Flokkun</vt:lpstr>
      <vt:lpstr>Meðfylgjandi gallar</vt:lpstr>
      <vt:lpstr>Greining</vt:lpstr>
      <vt:lpstr>Greining</vt:lpstr>
      <vt:lpstr>Enterocolitis &gt; Toxic mecacolon</vt:lpstr>
      <vt:lpstr>PowerPoint Presentation</vt:lpstr>
      <vt:lpstr>PAD</vt:lpstr>
      <vt:lpstr>Meðferð</vt:lpstr>
      <vt:lpstr>Aðgerðir</vt:lpstr>
      <vt:lpstr>Pull through</vt:lpstr>
      <vt:lpstr>PowerPoint Presentation</vt:lpstr>
      <vt:lpstr>PowerPoint Presentation</vt:lpstr>
      <vt:lpstr>PowerPoint Presentation</vt:lpstr>
      <vt:lpstr>Duhamel</vt:lpstr>
      <vt:lpstr>Fylgikvillar e. aðgerð</vt:lpstr>
      <vt:lpstr>Langtímaárangur</vt:lpstr>
      <vt:lpstr>Samantekt</vt:lpstr>
    </vt:vector>
  </TitlesOfParts>
  <Company>LSH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Hirschsprung disease</dc:title>
  <dc:creator>orriorm</dc:creator>
  <cp:lastModifiedBy>Daníel Kristinn Hilmarsson</cp:lastModifiedBy>
  <cp:revision>156</cp:revision>
  <dcterms:created xsi:type="dcterms:W3CDTF">2015-09-01T09:50:21Z</dcterms:created>
  <dcterms:modified xsi:type="dcterms:W3CDTF">2019-12-10T09:44:24Z</dcterms:modified>
</cp:coreProperties>
</file>