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69" r:id="rId3"/>
    <p:sldId id="270" r:id="rId4"/>
    <p:sldId id="272" r:id="rId5"/>
    <p:sldId id="259" r:id="rId6"/>
    <p:sldId id="271" r:id="rId7"/>
    <p:sldId id="258" r:id="rId8"/>
    <p:sldId id="266" r:id="rId9"/>
    <p:sldId id="273" r:id="rId10"/>
    <p:sldId id="265" r:id="rId11"/>
    <p:sldId id="264" r:id="rId12"/>
    <p:sldId id="260" r:id="rId13"/>
    <p:sldId id="262" r:id="rId14"/>
    <p:sldId id="267" r:id="rId15"/>
    <p:sldId id="268" r:id="rId16"/>
    <p:sldId id="26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4828" autoAdjust="0"/>
  </p:normalViewPr>
  <p:slideViewPr>
    <p:cSldViewPr>
      <p:cViewPr varScale="1">
        <p:scale>
          <a:sx n="74" d="100"/>
          <a:sy n="74" d="100"/>
        </p:scale>
        <p:origin x="-26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01C609-32FE-44B2-B331-CC8A4E7BF4A7}" type="datetimeFigureOut">
              <a:rPr lang="en-US" smtClean="0"/>
              <a:pPr/>
              <a:t>10/15/2019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B23020-EAD0-4BCA-8BE0-565313B331DB}" type="slidenum">
              <a:rPr lang="en-US" smtClean="0"/>
              <a:pPr/>
              <a:t>‹#›</a:t>
            </a:fld>
            <a:endParaRPr lang="en-US"/>
          </a:p>
        </p:txBody>
      </p:sp>
    </p:spTree>
    <p:extLst>
      <p:ext uri="{BB962C8B-B14F-4D97-AF65-F5344CB8AC3E}">
        <p14:creationId xmlns="" xmlns:p14="http://schemas.microsoft.com/office/powerpoint/2010/main" val="3352820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uptodate.com/contents/undescended-testes-cryptorchidism-in-children-clinical-features-and-evaluation/abstract/16"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www.uptodate.com/contents/undescended-testes-cryptorchidism-in-children-clinical-features-and-evaluation/abstract/17-20"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err="1" smtClean="0">
                <a:solidFill>
                  <a:schemeClr val="tx1"/>
                </a:solidFill>
                <a:latin typeface="+mn-lt"/>
                <a:ea typeface="+mn-ea"/>
                <a:cs typeface="+mn-cs"/>
              </a:rPr>
              <a:t>Launeista</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bein</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þýðing</a:t>
            </a:r>
            <a:r>
              <a:rPr lang="en-US" sz="1200" b="0" i="0" kern="1200" dirty="0" smtClean="0">
                <a:solidFill>
                  <a:schemeClr val="tx1"/>
                </a:solidFill>
                <a:latin typeface="+mn-lt"/>
                <a:ea typeface="+mn-ea"/>
                <a:cs typeface="+mn-cs"/>
              </a:rPr>
              <a:t> á </a:t>
            </a:r>
            <a:r>
              <a:rPr lang="en-US" sz="1200" b="0" i="0" kern="1200" dirty="0" err="1" smtClean="0">
                <a:solidFill>
                  <a:schemeClr val="tx1"/>
                </a:solidFill>
                <a:latin typeface="+mn-lt"/>
                <a:ea typeface="+mn-ea"/>
                <a:cs typeface="+mn-cs"/>
              </a:rPr>
              <a:t>gríska</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orðinu</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cryptorchidism</a:t>
            </a:r>
            <a:r>
              <a:rPr lang="en-US" sz="1200" b="0" i="0" kern="1200" dirty="0" smtClean="0">
                <a:solidFill>
                  <a:schemeClr val="tx1"/>
                </a:solidFill>
                <a:latin typeface="+mn-lt"/>
                <a:ea typeface="+mn-ea"/>
                <a:cs typeface="+mn-cs"/>
              </a:rPr>
              <a:t> (</a:t>
            </a:r>
            <a:r>
              <a:rPr lang="en-US" sz="1200" b="0" i="1" kern="1200" dirty="0" err="1" smtClean="0">
                <a:solidFill>
                  <a:schemeClr val="tx1"/>
                </a:solidFill>
                <a:latin typeface="+mn-lt"/>
                <a:ea typeface="+mn-ea"/>
                <a:cs typeface="+mn-cs"/>
              </a:rPr>
              <a:t>cryptos</a:t>
            </a:r>
            <a:r>
              <a:rPr lang="en-US" sz="1200" b="0" i="0" kern="1200" dirty="0" smtClean="0">
                <a:solidFill>
                  <a:schemeClr val="tx1"/>
                </a:solidFill>
                <a:latin typeface="+mn-lt"/>
                <a:ea typeface="+mn-ea"/>
                <a:cs typeface="+mn-cs"/>
              </a:rPr>
              <a:t>; á </a:t>
            </a:r>
            <a:r>
              <a:rPr lang="en-US" sz="1200" b="0" i="0" kern="1200" dirty="0" err="1" smtClean="0">
                <a:solidFill>
                  <a:schemeClr val="tx1"/>
                </a:solidFill>
                <a:latin typeface="+mn-lt"/>
                <a:ea typeface="+mn-ea"/>
                <a:cs typeface="+mn-cs"/>
              </a:rPr>
              <a:t>laun</a:t>
            </a:r>
            <a:r>
              <a:rPr lang="en-US" sz="1200" b="0" i="0" kern="1200" dirty="0" smtClean="0">
                <a:solidFill>
                  <a:schemeClr val="tx1"/>
                </a:solidFill>
                <a:latin typeface="+mn-lt"/>
                <a:ea typeface="+mn-ea"/>
                <a:cs typeface="+mn-cs"/>
              </a:rPr>
              <a:t>/</a:t>
            </a:r>
            <a:r>
              <a:rPr lang="en-US" sz="1200" b="0" i="0" kern="1200" dirty="0" err="1" smtClean="0">
                <a:solidFill>
                  <a:schemeClr val="tx1"/>
                </a:solidFill>
                <a:latin typeface="+mn-lt"/>
                <a:ea typeface="+mn-ea"/>
                <a:cs typeface="+mn-cs"/>
              </a:rPr>
              <a:t>týndur</a:t>
            </a:r>
            <a:r>
              <a:rPr lang="en-US" sz="1200" b="0" i="0" kern="1200" dirty="0" smtClean="0">
                <a:solidFill>
                  <a:schemeClr val="tx1"/>
                </a:solidFill>
                <a:latin typeface="+mn-lt"/>
                <a:ea typeface="+mn-ea"/>
                <a:cs typeface="+mn-cs"/>
              </a:rPr>
              <a:t>/</a:t>
            </a:r>
            <a:r>
              <a:rPr lang="en-US" sz="1200" b="0" i="0" kern="1200" dirty="0" err="1" smtClean="0">
                <a:solidFill>
                  <a:schemeClr val="tx1"/>
                </a:solidFill>
                <a:latin typeface="+mn-lt"/>
                <a:ea typeface="+mn-ea"/>
                <a:cs typeface="+mn-cs"/>
              </a:rPr>
              <a:t>falinn</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og</a:t>
            </a:r>
            <a:r>
              <a:rPr lang="en-US" sz="1200" b="0" i="0" kern="1200" dirty="0" smtClean="0">
                <a:solidFill>
                  <a:schemeClr val="tx1"/>
                </a:solidFill>
                <a:latin typeface="+mn-lt"/>
                <a:ea typeface="+mn-ea"/>
                <a:cs typeface="+mn-cs"/>
              </a:rPr>
              <a:t> </a:t>
            </a:r>
            <a:r>
              <a:rPr lang="en-US" sz="1200" b="0" i="1" kern="1200" dirty="0" err="1" smtClean="0">
                <a:solidFill>
                  <a:schemeClr val="tx1"/>
                </a:solidFill>
                <a:latin typeface="+mn-lt"/>
                <a:ea typeface="+mn-ea"/>
                <a:cs typeface="+mn-cs"/>
              </a:rPr>
              <a:t>orchis</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eista</a:t>
            </a:r>
            <a:r>
              <a:rPr lang="en-US" sz="1200" b="0" i="0" kern="1200" dirty="0" smtClean="0">
                <a:solidFill>
                  <a:schemeClr val="tx1"/>
                </a:solidFill>
                <a:latin typeface="+mn-lt"/>
                <a:ea typeface="+mn-ea"/>
                <a:cs typeface="+mn-cs"/>
              </a:rPr>
              <a:t>) (1) </a:t>
            </a:r>
            <a:r>
              <a:rPr lang="en-US" sz="1200" b="0" i="0" kern="1200" dirty="0" err="1" smtClean="0">
                <a:solidFill>
                  <a:schemeClr val="tx1"/>
                </a:solidFill>
                <a:latin typeface="+mn-lt"/>
                <a:ea typeface="+mn-ea"/>
                <a:cs typeface="+mn-cs"/>
              </a:rPr>
              <a:t>og</a:t>
            </a:r>
            <a:r>
              <a:rPr lang="en-US" sz="1200" b="0" i="0" kern="1200" dirty="0" smtClean="0">
                <a:solidFill>
                  <a:schemeClr val="tx1"/>
                </a:solidFill>
                <a:latin typeface="+mn-lt"/>
                <a:ea typeface="+mn-ea"/>
                <a:cs typeface="+mn-cs"/>
              </a:rPr>
              <a:t> á </a:t>
            </a:r>
            <a:r>
              <a:rPr lang="en-US" sz="1200" b="0" i="0" kern="1200" dirty="0" err="1" smtClean="0">
                <a:solidFill>
                  <a:schemeClr val="tx1"/>
                </a:solidFill>
                <a:latin typeface="+mn-lt"/>
                <a:ea typeface="+mn-ea"/>
                <a:cs typeface="+mn-cs"/>
              </a:rPr>
              <a:t>við</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eista</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sem</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hefur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ekki</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gengið</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niður</a:t>
            </a:r>
            <a:r>
              <a:rPr lang="en-US" sz="1200" b="0" i="0" kern="1200" dirty="0" smtClean="0">
                <a:solidFill>
                  <a:schemeClr val="tx1"/>
                </a:solidFill>
                <a:latin typeface="+mn-lt"/>
                <a:ea typeface="+mn-ea"/>
                <a:cs typeface="+mn-cs"/>
              </a:rPr>
              <a:t> í </a:t>
            </a:r>
            <a:r>
              <a:rPr lang="en-US" sz="1200" b="0" i="0" kern="1200" dirty="0" err="1" smtClean="0">
                <a:solidFill>
                  <a:schemeClr val="tx1"/>
                </a:solidFill>
                <a:latin typeface="+mn-lt"/>
                <a:ea typeface="+mn-ea"/>
                <a:cs typeface="+mn-cs"/>
              </a:rPr>
              <a:t>pung</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með</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eðlilegum</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hætti</a:t>
            </a:r>
            <a:r>
              <a:rPr lang="en-US" sz="1200" b="0" i="0" kern="1200" baseline="0" dirty="0" smtClean="0">
                <a:solidFill>
                  <a:schemeClr val="tx1"/>
                </a:solidFill>
                <a:latin typeface="+mn-lt"/>
                <a:ea typeface="+mn-ea"/>
                <a:cs typeface="+mn-cs"/>
              </a:rPr>
              <a:t> </a:t>
            </a:r>
            <a:r>
              <a:rPr lang="en-US" dirty="0" smtClean="0"/>
              <a:t>by four months of age (or corrected age for premature infants)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Annað</a:t>
            </a:r>
            <a:r>
              <a:rPr lang="en-US" dirty="0" smtClean="0"/>
              <a:t> </a:t>
            </a:r>
            <a:r>
              <a:rPr lang="en-US" dirty="0" err="1" smtClean="0"/>
              <a:t>eða</a:t>
            </a:r>
            <a:r>
              <a:rPr lang="en-US" dirty="0" smtClean="0"/>
              <a:t> </a:t>
            </a:r>
            <a:r>
              <a:rPr lang="en-US" dirty="0" err="1" smtClean="0"/>
              <a:t>bæði</a:t>
            </a:r>
            <a:r>
              <a:rPr lang="en-US" dirty="0" smtClean="0"/>
              <a:t> </a:t>
            </a:r>
            <a:r>
              <a:rPr lang="en-US" dirty="0" err="1" smtClean="0"/>
              <a:t>eistu</a:t>
            </a:r>
            <a:r>
              <a:rPr lang="en-US" dirty="0" smtClean="0"/>
              <a:t> </a:t>
            </a:r>
            <a:r>
              <a:rPr lang="en-US" dirty="0" err="1" smtClean="0"/>
              <a:t>finnast</a:t>
            </a:r>
            <a:r>
              <a:rPr lang="en-US" dirty="0" smtClean="0"/>
              <a:t> </a:t>
            </a:r>
            <a:r>
              <a:rPr lang="en-US" dirty="0" err="1" smtClean="0"/>
              <a:t>ekki</a:t>
            </a:r>
            <a:r>
              <a:rPr lang="en-US" dirty="0" smtClean="0"/>
              <a:t> í </a:t>
            </a:r>
            <a:r>
              <a:rPr lang="en-US" dirty="0" err="1" smtClean="0"/>
              <a:t>púng</a:t>
            </a:r>
            <a:r>
              <a:rPr lang="en-US"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Cryptorchid</a:t>
            </a:r>
            <a:r>
              <a:rPr lang="en-US" dirty="0" smtClean="0"/>
              <a:t> testes may be absent or </a:t>
            </a:r>
            <a:r>
              <a:rPr lang="en-US" dirty="0" err="1" smtClean="0"/>
              <a:t>undescended</a:t>
            </a:r>
            <a:endParaRPr lang="en-US" dirty="0" smtClean="0"/>
          </a:p>
          <a:p>
            <a:endParaRPr lang="en-US" dirty="0" smtClean="0"/>
          </a:p>
          <a:p>
            <a:r>
              <a:rPr lang="en-US" dirty="0" err="1" smtClean="0"/>
              <a:t>Undescended</a:t>
            </a:r>
            <a:r>
              <a:rPr lang="en-US" dirty="0" smtClean="0"/>
              <a:t> testes (</a:t>
            </a:r>
            <a:r>
              <a:rPr lang="en-US" dirty="0" err="1" smtClean="0"/>
              <a:t>cryptorchidism</a:t>
            </a:r>
            <a:r>
              <a:rPr lang="en-US" dirty="0" smtClean="0"/>
              <a:t>) are testes that remain in the abdomen or the groin instead of descending into the scrotum. Retractile testes (</a:t>
            </a:r>
            <a:r>
              <a:rPr lang="en-US" dirty="0" err="1" smtClean="0"/>
              <a:t>hypermobile</a:t>
            </a:r>
            <a:r>
              <a:rPr lang="en-US" dirty="0" smtClean="0"/>
              <a:t> testes) have descended into the scrotum but can move back (retract) into the inguinal canal easily as a reflex response to stimulation</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B6B23020-EAD0-4BCA-8BE0-565313B331D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pathogenesis of </a:t>
            </a:r>
            <a:r>
              <a:rPr lang="en-US" u="sng" dirty="0" err="1" smtClean="0"/>
              <a:t>undescended</a:t>
            </a:r>
            <a:r>
              <a:rPr lang="en-US" u="sng" dirty="0" smtClean="0"/>
              <a:t> testes </a:t>
            </a:r>
            <a:r>
              <a:rPr lang="en-US" dirty="0" smtClean="0"/>
              <a:t>is less well understood than that of normal testicular descent [</a:t>
            </a:r>
            <a:r>
              <a:rPr lang="en-US" dirty="0" smtClean="0">
                <a:hlinkClick r:id="rId3"/>
              </a:rPr>
              <a:t>16</a:t>
            </a:r>
            <a:r>
              <a:rPr lang="en-US" dirty="0" smtClean="0"/>
              <a:t>]. Alterations in any of the factors that contribute to normal testicular descent may theoretically result in </a:t>
            </a:r>
            <a:r>
              <a:rPr lang="en-US" dirty="0" err="1" smtClean="0"/>
              <a:t>undescended</a:t>
            </a:r>
            <a:r>
              <a:rPr lang="en-US" dirty="0" smtClean="0"/>
              <a:t> testes. </a:t>
            </a:r>
          </a:p>
          <a:p>
            <a:r>
              <a:rPr lang="en-US" u="sng" dirty="0" err="1" smtClean="0"/>
              <a:t>Gonadotropin</a:t>
            </a:r>
            <a:r>
              <a:rPr lang="en-US" u="sng" dirty="0" smtClean="0"/>
              <a:t> </a:t>
            </a:r>
            <a:r>
              <a:rPr lang="en-US" dirty="0" smtClean="0"/>
              <a:t>deficiency in </a:t>
            </a:r>
            <a:r>
              <a:rPr lang="en-US" dirty="0" err="1" smtClean="0"/>
              <a:t>utero</a:t>
            </a:r>
            <a:r>
              <a:rPr lang="en-US" dirty="0" smtClean="0"/>
              <a:t>, decreased </a:t>
            </a:r>
            <a:r>
              <a:rPr lang="en-US" u="sng" dirty="0" smtClean="0"/>
              <a:t>MIS</a:t>
            </a:r>
            <a:r>
              <a:rPr lang="en-US" dirty="0" smtClean="0"/>
              <a:t>, and increased expression of </a:t>
            </a:r>
            <a:r>
              <a:rPr lang="en-US" u="sng" dirty="0" err="1" smtClean="0"/>
              <a:t>estradiol</a:t>
            </a:r>
            <a:r>
              <a:rPr lang="en-US" dirty="0" smtClean="0"/>
              <a:t> in the placenta have been proposed as contributing factors [</a:t>
            </a:r>
            <a:r>
              <a:rPr lang="en-US" dirty="0" smtClean="0">
                <a:hlinkClick r:id="rId4"/>
              </a:rPr>
              <a:t>17-20</a:t>
            </a:r>
            <a:r>
              <a:rPr lang="en-US" dirty="0" smtClean="0"/>
              <a:t>].</a:t>
            </a:r>
          </a:p>
          <a:p>
            <a:r>
              <a:rPr lang="en-US" sz="1200" b="0" i="0" kern="1200" dirty="0" err="1" smtClean="0">
                <a:solidFill>
                  <a:schemeClr val="tx1"/>
                </a:solidFill>
                <a:latin typeface="+mn-lt"/>
                <a:ea typeface="+mn-ea"/>
                <a:cs typeface="+mn-cs"/>
              </a:rPr>
              <a:t>Orsök</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launeista</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ekki</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þekkt</a:t>
            </a:r>
            <a:r>
              <a:rPr lang="en-US" sz="1200" b="0" i="0" kern="1200" dirty="0" smtClean="0">
                <a:solidFill>
                  <a:schemeClr val="tx1"/>
                </a:solidFill>
                <a:latin typeface="+mn-lt"/>
                <a:ea typeface="+mn-ea"/>
                <a:cs typeface="+mn-cs"/>
              </a:rPr>
              <a:t> en </a:t>
            </a:r>
            <a:r>
              <a:rPr lang="en-US" sz="1200" b="0" i="0" kern="1200" dirty="0" err="1" smtClean="0">
                <a:solidFill>
                  <a:schemeClr val="tx1"/>
                </a:solidFill>
                <a:latin typeface="+mn-lt"/>
                <a:ea typeface="+mn-ea"/>
                <a:cs typeface="+mn-cs"/>
              </a:rPr>
              <a:t>flest</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bendir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til</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að</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margir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þættir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komi</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við</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sögu</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Helstu</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áhættuþættir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eru</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neðanrás</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hypospadias</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nárakviðslit</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og</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sér</a:t>
            </a:r>
            <a:r>
              <a:rPr lang="en-US" sz="1200" b="0" i="0" kern="1200" dirty="0" smtClean="0">
                <a:solidFill>
                  <a:schemeClr val="tx1"/>
                </a:solidFill>
                <a:latin typeface="+mn-lt"/>
                <a:ea typeface="+mn-ea"/>
                <a:cs typeface="+mn-cs"/>
              </a:rPr>
              <a:t> í </a:t>
            </a:r>
            <a:r>
              <a:rPr lang="en-US" sz="1200" b="0" i="0" kern="1200" dirty="0" err="1" smtClean="0">
                <a:solidFill>
                  <a:schemeClr val="tx1"/>
                </a:solidFill>
                <a:latin typeface="+mn-lt"/>
                <a:ea typeface="+mn-ea"/>
                <a:cs typeface="+mn-cs"/>
              </a:rPr>
              <a:t>lagi</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fyrirburður</a:t>
            </a:r>
            <a:r>
              <a:rPr lang="en-US" sz="1200" b="0" i="0" kern="1200" dirty="0" smtClean="0">
                <a:solidFill>
                  <a:schemeClr val="tx1"/>
                </a:solidFill>
                <a:latin typeface="+mn-lt"/>
                <a:ea typeface="+mn-ea"/>
                <a:cs typeface="+mn-cs"/>
              </a:rPr>
              <a:t> en 20-30% </a:t>
            </a:r>
            <a:r>
              <a:rPr lang="en-US" sz="1200" b="0" i="0" kern="1200" dirty="0" err="1" smtClean="0">
                <a:solidFill>
                  <a:schemeClr val="tx1"/>
                </a:solidFill>
                <a:latin typeface="+mn-lt"/>
                <a:ea typeface="+mn-ea"/>
                <a:cs typeface="+mn-cs"/>
              </a:rPr>
              <a:t>fyrirbura</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og</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tæplega</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fjórðungur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léttbura</a:t>
            </a:r>
            <a:r>
              <a:rPr lang="en-US" sz="1200" b="0" i="0" kern="1200" dirty="0" smtClean="0">
                <a:solidFill>
                  <a:schemeClr val="tx1"/>
                </a:solidFill>
                <a:latin typeface="+mn-lt"/>
                <a:ea typeface="+mn-ea"/>
                <a:cs typeface="+mn-cs"/>
              </a:rPr>
              <a:t> (&lt;2500g) </a:t>
            </a:r>
            <a:r>
              <a:rPr lang="en-US" sz="1200" b="0" i="0" kern="1200" dirty="0" err="1" smtClean="0">
                <a:solidFill>
                  <a:schemeClr val="tx1"/>
                </a:solidFill>
                <a:latin typeface="+mn-lt"/>
                <a:ea typeface="+mn-ea"/>
                <a:cs typeface="+mn-cs"/>
              </a:rPr>
              <a:t>eru</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með</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launeista</a:t>
            </a:r>
            <a:r>
              <a:rPr lang="en-US" sz="1200" b="0" i="0" kern="1200" dirty="0" smtClean="0">
                <a:solidFill>
                  <a:schemeClr val="tx1"/>
                </a:solidFill>
                <a:latin typeface="+mn-lt"/>
                <a:ea typeface="+mn-ea"/>
                <a:cs typeface="+mn-cs"/>
              </a:rPr>
              <a:t> (4, 6, 7). </a:t>
            </a:r>
            <a:r>
              <a:rPr lang="en-US" sz="1200" b="0" i="0" kern="1200" dirty="0" err="1" smtClean="0">
                <a:solidFill>
                  <a:schemeClr val="tx1"/>
                </a:solidFill>
                <a:latin typeface="+mn-lt"/>
                <a:ea typeface="+mn-ea"/>
                <a:cs typeface="+mn-cs"/>
              </a:rPr>
              <a:t>Áhætta</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jafnframt</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aukin</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við</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keisarafæðingu</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og</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ef</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aðrir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meðfæddir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gallar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eru</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til</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staðar</a:t>
            </a:r>
            <a:r>
              <a:rPr lang="en-US" sz="1200" b="0" i="0" kern="1200" dirty="0" smtClean="0">
                <a:solidFill>
                  <a:schemeClr val="tx1"/>
                </a:solidFill>
                <a:latin typeface="+mn-lt"/>
                <a:ea typeface="+mn-ea"/>
                <a:cs typeface="+mn-cs"/>
              </a:rPr>
              <a:t> (8-10). </a:t>
            </a:r>
          </a:p>
          <a:p>
            <a:endParaRPr lang="en-US" sz="1200" b="0" i="0" kern="1200" dirty="0" smtClean="0">
              <a:solidFill>
                <a:schemeClr val="tx1"/>
              </a:solidFill>
              <a:latin typeface="+mn-lt"/>
              <a:ea typeface="+mn-ea"/>
              <a:cs typeface="+mn-cs"/>
            </a:endParaRPr>
          </a:p>
          <a:p>
            <a:r>
              <a:rPr lang="en-US" sz="1200" b="0" i="0" kern="1200" dirty="0" err="1" smtClean="0">
                <a:solidFill>
                  <a:schemeClr val="tx1"/>
                </a:solidFill>
                <a:latin typeface="+mn-lt"/>
                <a:ea typeface="+mn-ea"/>
                <a:cs typeface="+mn-cs"/>
              </a:rPr>
              <a:t>Orsök</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launeista</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ekki</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þekkt</a:t>
            </a:r>
            <a:r>
              <a:rPr lang="en-US" sz="1200" b="0" i="0" kern="1200" dirty="0" smtClean="0">
                <a:solidFill>
                  <a:schemeClr val="tx1"/>
                </a:solidFill>
                <a:latin typeface="+mn-lt"/>
                <a:ea typeface="+mn-ea"/>
                <a:cs typeface="+mn-cs"/>
              </a:rPr>
              <a:t> en </a:t>
            </a:r>
            <a:r>
              <a:rPr lang="en-US" sz="1200" b="0" i="0" kern="1200" dirty="0" err="1" smtClean="0">
                <a:solidFill>
                  <a:schemeClr val="tx1"/>
                </a:solidFill>
                <a:latin typeface="+mn-lt"/>
                <a:ea typeface="+mn-ea"/>
                <a:cs typeface="+mn-cs"/>
              </a:rPr>
              <a:t>flest</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bendir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til</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að</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margir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þættir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komi</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við</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sögu</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Helstu</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áhættuþættir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eru</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neðanrás</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hypospadias</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nárakviðslit</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og</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sér</a:t>
            </a:r>
            <a:r>
              <a:rPr lang="en-US" sz="1200" b="0" i="0" kern="1200" dirty="0" smtClean="0">
                <a:solidFill>
                  <a:schemeClr val="tx1"/>
                </a:solidFill>
                <a:latin typeface="+mn-lt"/>
                <a:ea typeface="+mn-ea"/>
                <a:cs typeface="+mn-cs"/>
              </a:rPr>
              <a:t> í </a:t>
            </a:r>
            <a:r>
              <a:rPr lang="en-US" sz="1200" b="0" i="0" kern="1200" dirty="0" err="1" smtClean="0">
                <a:solidFill>
                  <a:schemeClr val="tx1"/>
                </a:solidFill>
                <a:latin typeface="+mn-lt"/>
                <a:ea typeface="+mn-ea"/>
                <a:cs typeface="+mn-cs"/>
              </a:rPr>
              <a:t>lagi</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fyrirburður</a:t>
            </a:r>
            <a:r>
              <a:rPr lang="en-US" sz="1200" b="0" i="0" kern="1200" dirty="0" smtClean="0">
                <a:solidFill>
                  <a:schemeClr val="tx1"/>
                </a:solidFill>
                <a:latin typeface="+mn-lt"/>
                <a:ea typeface="+mn-ea"/>
                <a:cs typeface="+mn-cs"/>
              </a:rPr>
              <a:t> en 20-30% </a:t>
            </a:r>
            <a:r>
              <a:rPr lang="en-US" sz="1200" b="0" i="0" kern="1200" dirty="0" err="1" smtClean="0">
                <a:solidFill>
                  <a:schemeClr val="tx1"/>
                </a:solidFill>
                <a:latin typeface="+mn-lt"/>
                <a:ea typeface="+mn-ea"/>
                <a:cs typeface="+mn-cs"/>
              </a:rPr>
              <a:t>fyrirbura</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og</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tæplega</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fjórðungur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léttbura</a:t>
            </a:r>
            <a:r>
              <a:rPr lang="en-US" sz="1200" b="0" i="0" kern="1200" dirty="0" smtClean="0">
                <a:solidFill>
                  <a:schemeClr val="tx1"/>
                </a:solidFill>
                <a:latin typeface="+mn-lt"/>
                <a:ea typeface="+mn-ea"/>
                <a:cs typeface="+mn-cs"/>
              </a:rPr>
              <a:t> (&lt;2500g) </a:t>
            </a:r>
            <a:r>
              <a:rPr lang="en-US" sz="1200" b="0" i="0" kern="1200" dirty="0" err="1" smtClean="0">
                <a:solidFill>
                  <a:schemeClr val="tx1"/>
                </a:solidFill>
                <a:latin typeface="+mn-lt"/>
                <a:ea typeface="+mn-ea"/>
                <a:cs typeface="+mn-cs"/>
              </a:rPr>
              <a:t>eru</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með</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launeista</a:t>
            </a:r>
            <a:r>
              <a:rPr lang="en-US" sz="1200" b="0" i="0" kern="1200" dirty="0" smtClean="0">
                <a:solidFill>
                  <a:schemeClr val="tx1"/>
                </a:solidFill>
                <a:latin typeface="+mn-lt"/>
                <a:ea typeface="+mn-ea"/>
                <a:cs typeface="+mn-cs"/>
              </a:rPr>
              <a:t> (4, 6, 7). </a:t>
            </a:r>
            <a:r>
              <a:rPr lang="en-US" sz="1200" b="0" i="0" kern="1200" dirty="0" err="1" smtClean="0">
                <a:solidFill>
                  <a:schemeClr val="tx1"/>
                </a:solidFill>
                <a:latin typeface="+mn-lt"/>
                <a:ea typeface="+mn-ea"/>
                <a:cs typeface="+mn-cs"/>
              </a:rPr>
              <a:t>Áhætta</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jafnframt</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aukin</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við</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keisarafæðingu</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og</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ef</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aðrir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meðfæddir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gallar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eru</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til</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staðar</a:t>
            </a:r>
            <a:r>
              <a:rPr lang="en-US" sz="1200" b="0" i="0" kern="1200" dirty="0" smtClean="0">
                <a:solidFill>
                  <a:schemeClr val="tx1"/>
                </a:solidFill>
                <a:latin typeface="+mn-lt"/>
                <a:ea typeface="+mn-ea"/>
                <a:cs typeface="+mn-cs"/>
              </a:rPr>
              <a:t> (8-10).</a:t>
            </a:r>
            <a:endParaRPr lang="en-US" dirty="0" smtClean="0"/>
          </a:p>
          <a:p>
            <a:endParaRPr lang="en-US" dirty="0" smtClean="0"/>
          </a:p>
          <a:p>
            <a:r>
              <a:rPr lang="en-US" dirty="0" err="1" smtClean="0"/>
              <a:t>Cryptorchidism</a:t>
            </a:r>
            <a:r>
              <a:rPr lang="en-US" dirty="0" smtClean="0"/>
              <a:t> occurs more commonly among patients with congenital disorders of testosterone secretion or action (e.g. </a:t>
            </a:r>
            <a:r>
              <a:rPr lang="en-US" dirty="0" err="1" smtClean="0"/>
              <a:t>Kallmann</a:t>
            </a:r>
            <a:r>
              <a:rPr lang="en-US" dirty="0" smtClean="0"/>
              <a:t> syndrome- where there is a defect in the development of certain nerve pathways in the brain that help testosterone secretion), abdominal wall defects, neural tube defects, cerebral palsy, and various genetic syndromes including </a:t>
            </a:r>
            <a:r>
              <a:rPr lang="en-US" dirty="0" err="1" smtClean="0"/>
              <a:t>trisomy</a:t>
            </a:r>
            <a:r>
              <a:rPr lang="en-US" dirty="0" smtClean="0"/>
              <a:t> 18 (three copies of chromosome 18) and Noonan syndrome.</a:t>
            </a:r>
          </a:p>
          <a:p>
            <a:r>
              <a:rPr lang="en-US" dirty="0" smtClean="0"/>
              <a:t>Severely premature infants can be born before descent of testes. Low birth weight is also a known factor.[7]</a:t>
            </a:r>
          </a:p>
          <a:p>
            <a:r>
              <a:rPr lang="en-US" dirty="0" smtClean="0"/>
              <a:t>A contributing role of environmental chemicals called endocrine disruptors that interfere with normal fetal hormone balance has been proposed. The Mayo Clinic lists "parents' exposure to some pesticides" as a known risk factor.[7][8]</a:t>
            </a:r>
          </a:p>
          <a:p>
            <a:r>
              <a:rPr lang="en-US" dirty="0" smtClean="0"/>
              <a:t>Risk factors may include exposure to regular alcohol consumption during pregnancy (5 or more drinks per week, associated with a 3x increase in </a:t>
            </a:r>
            <a:r>
              <a:rPr lang="en-US" dirty="0" err="1" smtClean="0"/>
              <a:t>cryptorchidism</a:t>
            </a:r>
            <a:r>
              <a:rPr lang="en-US" dirty="0" smtClean="0"/>
              <a:t>, when compared to non-drinking mothers.[9] Cigarette smoking is also a known risk factor.[7]</a:t>
            </a:r>
          </a:p>
          <a:p>
            <a:r>
              <a:rPr lang="en-US" dirty="0" smtClean="0"/>
              <a:t>Family history of </a:t>
            </a:r>
            <a:r>
              <a:rPr lang="en-US" dirty="0" err="1" smtClean="0"/>
              <a:t>undescended</a:t>
            </a:r>
            <a:r>
              <a:rPr lang="en-US" dirty="0" smtClean="0"/>
              <a:t> testicle or other problems of genital development.[7]</a:t>
            </a:r>
          </a:p>
          <a:p>
            <a:r>
              <a:rPr lang="en-US" dirty="0" err="1" smtClean="0"/>
              <a:t>Cryptorchidism</a:t>
            </a:r>
            <a:r>
              <a:rPr lang="en-US" dirty="0" smtClean="0"/>
              <a:t> occurs at a much higher rate in a large number of congenital malformation syndromes. Among the more common are Down syndrome[7] </a:t>
            </a:r>
            <a:r>
              <a:rPr lang="en-US" dirty="0" err="1" smtClean="0"/>
              <a:t>Prader–Willi</a:t>
            </a:r>
            <a:r>
              <a:rPr lang="en-US" dirty="0" smtClean="0"/>
              <a:t> syndrome, and Noonan syndrome.</a:t>
            </a:r>
          </a:p>
          <a:p>
            <a:r>
              <a:rPr lang="en-US" dirty="0" smtClean="0"/>
              <a:t>In vitro fertilization, use of cosmetics by the mother, and preeclampsia have also been recognized as risk factors for development of </a:t>
            </a:r>
            <a:r>
              <a:rPr lang="en-US" dirty="0" err="1" smtClean="0"/>
              <a:t>cryptorchidism</a:t>
            </a:r>
            <a:r>
              <a:rPr lang="en-US" dirty="0" smtClean="0"/>
              <a:t>.[10]</a:t>
            </a:r>
            <a:endParaRPr lang="en-US" dirty="0"/>
          </a:p>
        </p:txBody>
      </p:sp>
      <p:sp>
        <p:nvSpPr>
          <p:cNvPr id="4" name="Slide Number Placeholder 3"/>
          <p:cNvSpPr>
            <a:spLocks noGrp="1"/>
          </p:cNvSpPr>
          <p:nvPr>
            <p:ph type="sldNum" sz="quarter" idx="10"/>
          </p:nvPr>
        </p:nvSpPr>
        <p:spPr/>
        <p:txBody>
          <a:bodyPr/>
          <a:lstStyle/>
          <a:p>
            <a:fld id="{B6B23020-EAD0-4BCA-8BE0-565313B331DB}"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a retrospective series of 447 </a:t>
            </a:r>
            <a:r>
              <a:rPr lang="en-US" dirty="0" err="1" smtClean="0"/>
              <a:t>nonpalpable</a:t>
            </a:r>
            <a:r>
              <a:rPr lang="en-US" dirty="0" smtClean="0"/>
              <a:t> testes, at the time of surgery, 41 percent were atrophic or absent; 20 percent were intra-abdominal; 30 percent were </a:t>
            </a:r>
            <a:r>
              <a:rPr lang="en-US" dirty="0" err="1" smtClean="0"/>
              <a:t>intracanalicular</a:t>
            </a:r>
            <a:r>
              <a:rPr lang="en-US" dirty="0" smtClean="0"/>
              <a:t>; and 9 percent were in other locations (</a:t>
            </a:r>
            <a:r>
              <a:rPr lang="en-US" dirty="0" err="1" smtClean="0"/>
              <a:t>suprascrotal</a:t>
            </a:r>
            <a:r>
              <a:rPr lang="en-US" dirty="0" smtClean="0"/>
              <a:t>, upper scrotum, superficial inguinal pouch, perineum)</a:t>
            </a:r>
            <a:endParaRPr lang="en-US" dirty="0"/>
          </a:p>
        </p:txBody>
      </p:sp>
      <p:sp>
        <p:nvSpPr>
          <p:cNvPr id="4" name="Slide Number Placeholder 3"/>
          <p:cNvSpPr>
            <a:spLocks noGrp="1"/>
          </p:cNvSpPr>
          <p:nvPr>
            <p:ph type="sldNum" sz="quarter" idx="10"/>
          </p:nvPr>
        </p:nvSpPr>
        <p:spPr/>
        <p:txBody>
          <a:bodyPr/>
          <a:lstStyle/>
          <a:p>
            <a:fld id="{B6B23020-EAD0-4BCA-8BE0-565313B331DB}"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endParaRPr lang="en-US" dirty="0"/>
          </a:p>
        </p:txBody>
      </p:sp>
      <p:sp>
        <p:nvSpPr>
          <p:cNvPr id="4" name="Slide Number Placeholder 3"/>
          <p:cNvSpPr>
            <a:spLocks noGrp="1"/>
          </p:cNvSpPr>
          <p:nvPr>
            <p:ph type="sldNum" sz="quarter" idx="10"/>
          </p:nvPr>
        </p:nvSpPr>
        <p:spPr/>
        <p:txBody>
          <a:bodyPr/>
          <a:lstStyle/>
          <a:p>
            <a:fld id="{B6B23020-EAD0-4BCA-8BE0-565313B331DB}"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err="1" smtClean="0">
                <a:solidFill>
                  <a:schemeClr val="tx1"/>
                </a:solidFill>
                <a:latin typeface="+mn-lt"/>
                <a:ea typeface="+mn-ea"/>
                <a:cs typeface="+mn-cs"/>
              </a:rPr>
              <a:t>Helstu</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fylgikvillar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launeista</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eru</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ófrjósemi</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og</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krabbamein</a:t>
            </a:r>
            <a:r>
              <a:rPr lang="en-US" sz="1200" b="0" i="0" kern="1200" dirty="0" smtClean="0">
                <a:solidFill>
                  <a:schemeClr val="tx1"/>
                </a:solidFill>
                <a:latin typeface="+mn-lt"/>
                <a:ea typeface="+mn-ea"/>
                <a:cs typeface="+mn-cs"/>
              </a:rPr>
              <a:t> í </a:t>
            </a:r>
            <a:r>
              <a:rPr lang="en-US" sz="1200" b="0" i="0" kern="1200" dirty="0" err="1" smtClean="0">
                <a:solidFill>
                  <a:schemeClr val="tx1"/>
                </a:solidFill>
                <a:latin typeface="+mn-lt"/>
                <a:ea typeface="+mn-ea"/>
                <a:cs typeface="+mn-cs"/>
              </a:rPr>
              <a:t>eistum</a:t>
            </a:r>
            <a:r>
              <a:rPr lang="en-US" sz="1200" b="0" i="0" kern="1200" dirty="0" smtClean="0">
                <a:solidFill>
                  <a:schemeClr val="tx1"/>
                </a:solidFill>
                <a:latin typeface="+mn-lt"/>
                <a:ea typeface="+mn-ea"/>
                <a:cs typeface="+mn-cs"/>
              </a:rPr>
              <a:t>. Um 10% </a:t>
            </a:r>
            <a:r>
              <a:rPr lang="en-US" sz="1200" b="0" i="0" kern="1200" dirty="0" err="1" smtClean="0">
                <a:solidFill>
                  <a:schemeClr val="tx1"/>
                </a:solidFill>
                <a:latin typeface="+mn-lt"/>
                <a:ea typeface="+mn-ea"/>
                <a:cs typeface="+mn-cs"/>
              </a:rPr>
              <a:t>þeirra</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sem</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greinast</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með</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krabbamein</a:t>
            </a:r>
            <a:r>
              <a:rPr lang="en-US" sz="1200" b="0" i="0" kern="1200" dirty="0" smtClean="0">
                <a:solidFill>
                  <a:schemeClr val="tx1"/>
                </a:solidFill>
                <a:latin typeface="+mn-lt"/>
                <a:ea typeface="+mn-ea"/>
                <a:cs typeface="+mn-cs"/>
              </a:rPr>
              <a:t> í </a:t>
            </a:r>
            <a:r>
              <a:rPr lang="en-US" sz="1200" b="0" i="0" kern="1200" dirty="0" err="1" smtClean="0">
                <a:solidFill>
                  <a:schemeClr val="tx1"/>
                </a:solidFill>
                <a:latin typeface="+mn-lt"/>
                <a:ea typeface="+mn-ea"/>
                <a:cs typeface="+mn-cs"/>
              </a:rPr>
              <a:t>eistum</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hafa</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sögu</a:t>
            </a:r>
            <a:r>
              <a:rPr lang="en-US" sz="1200" b="0" i="0" kern="1200" dirty="0" smtClean="0">
                <a:solidFill>
                  <a:schemeClr val="tx1"/>
                </a:solidFill>
                <a:latin typeface="+mn-lt"/>
                <a:ea typeface="+mn-ea"/>
                <a:cs typeface="+mn-cs"/>
              </a:rPr>
              <a:t> um </a:t>
            </a:r>
            <a:r>
              <a:rPr lang="en-US" sz="1200" b="0" i="0" kern="1200" dirty="0" err="1" smtClean="0">
                <a:solidFill>
                  <a:schemeClr val="tx1"/>
                </a:solidFill>
                <a:latin typeface="+mn-lt"/>
                <a:ea typeface="+mn-ea"/>
                <a:cs typeface="+mn-cs"/>
              </a:rPr>
              <a:t>launeista</a:t>
            </a:r>
            <a:r>
              <a:rPr lang="en-US" sz="1200" b="0" i="0" kern="1200" dirty="0" smtClean="0">
                <a:solidFill>
                  <a:schemeClr val="tx1"/>
                </a:solidFill>
                <a:latin typeface="+mn-lt"/>
                <a:ea typeface="+mn-ea"/>
                <a:cs typeface="+mn-cs"/>
              </a:rPr>
              <a:t> (11, 12). </a:t>
            </a:r>
            <a:r>
              <a:rPr lang="en-US" sz="1200" b="0" i="0" kern="1200" dirty="0" err="1" smtClean="0">
                <a:solidFill>
                  <a:schemeClr val="tx1"/>
                </a:solidFill>
                <a:latin typeface="+mn-lt"/>
                <a:ea typeface="+mn-ea"/>
                <a:cs typeface="+mn-cs"/>
              </a:rPr>
              <a:t>Einnig</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eru</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launeistu</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viðkvæmari</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fyrir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snúningi</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torsio</a:t>
            </a:r>
            <a:r>
              <a:rPr lang="en-US" sz="1200" b="0" i="0" kern="1200" dirty="0" smtClean="0">
                <a:solidFill>
                  <a:schemeClr val="tx1"/>
                </a:solidFill>
                <a:latin typeface="+mn-lt"/>
                <a:ea typeface="+mn-ea"/>
                <a:cs typeface="+mn-cs"/>
              </a:rPr>
              <a:t> testis) </a:t>
            </a:r>
            <a:r>
              <a:rPr lang="en-US" sz="1200" b="0" i="0" kern="1200" dirty="0" err="1" smtClean="0">
                <a:solidFill>
                  <a:schemeClr val="tx1"/>
                </a:solidFill>
                <a:latin typeface="+mn-lt"/>
                <a:ea typeface="+mn-ea"/>
                <a:cs typeface="+mn-cs"/>
              </a:rPr>
              <a:t>og</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útsettari</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fyrir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áverkum</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ef</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þau</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eru</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staðsett</a:t>
            </a:r>
            <a:r>
              <a:rPr lang="en-US" sz="1200" b="0" i="0" kern="1200" dirty="0" smtClean="0">
                <a:solidFill>
                  <a:schemeClr val="tx1"/>
                </a:solidFill>
                <a:latin typeface="+mn-lt"/>
                <a:ea typeface="+mn-ea"/>
                <a:cs typeface="+mn-cs"/>
              </a:rPr>
              <a:t> í </a:t>
            </a:r>
            <a:r>
              <a:rPr lang="en-US" sz="1200" b="0" i="0" kern="1200" dirty="0" err="1" smtClean="0">
                <a:solidFill>
                  <a:schemeClr val="tx1"/>
                </a:solidFill>
                <a:latin typeface="+mn-lt"/>
                <a:ea typeface="+mn-ea"/>
                <a:cs typeface="+mn-cs"/>
              </a:rPr>
              <a:t>náragangi</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eða</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ofan</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lífbeins</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þar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sem</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þau</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geta</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klemmst</a:t>
            </a:r>
            <a:r>
              <a:rPr lang="en-US" sz="1200" b="0" i="0" kern="1200" dirty="0" smtClean="0">
                <a:solidFill>
                  <a:schemeClr val="tx1"/>
                </a:solidFill>
                <a:latin typeface="+mn-lt"/>
                <a:ea typeface="+mn-ea"/>
                <a:cs typeface="+mn-cs"/>
              </a:rPr>
              <a:t> á </a:t>
            </a:r>
            <a:r>
              <a:rPr lang="en-US" sz="1200" b="0" i="0" kern="1200" dirty="0" err="1" smtClean="0">
                <a:solidFill>
                  <a:schemeClr val="tx1"/>
                </a:solidFill>
                <a:latin typeface="+mn-lt"/>
                <a:ea typeface="+mn-ea"/>
                <a:cs typeface="+mn-cs"/>
              </a:rPr>
              <a:t>móti</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harðri</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mótstöðu</a:t>
            </a:r>
            <a:r>
              <a:rPr lang="en-US" sz="1200" b="0" i="0" kern="1200" dirty="0" smtClean="0">
                <a:solidFill>
                  <a:schemeClr val="tx1"/>
                </a:solidFill>
                <a:latin typeface="+mn-lt"/>
                <a:ea typeface="+mn-ea"/>
                <a:cs typeface="+mn-cs"/>
              </a:rPr>
              <a:t> (6).</a:t>
            </a:r>
          </a:p>
          <a:p>
            <a:endParaRPr lang="en-US" sz="1200" b="0" i="0" kern="1200" dirty="0" smtClean="0">
              <a:solidFill>
                <a:schemeClr val="tx1"/>
              </a:solidFill>
              <a:latin typeface="+mn-lt"/>
              <a:ea typeface="+mn-ea"/>
              <a:cs typeface="+mn-cs"/>
            </a:endParaRPr>
          </a:p>
          <a:p>
            <a:endParaRPr lang="en-US" sz="1200" b="0" i="0" kern="1200" dirty="0" smtClean="0">
              <a:solidFill>
                <a:schemeClr val="tx1"/>
              </a:solidFill>
              <a:latin typeface="+mn-lt"/>
              <a:ea typeface="+mn-ea"/>
              <a:cs typeface="+mn-cs"/>
            </a:endParaRPr>
          </a:p>
          <a:p>
            <a:endParaRPr lang="en-US" sz="1200" b="0" i="0" kern="1200" dirty="0" smtClean="0">
              <a:solidFill>
                <a:schemeClr val="tx1"/>
              </a:solidFill>
              <a:latin typeface="+mn-lt"/>
              <a:ea typeface="+mn-ea"/>
              <a:cs typeface="+mn-cs"/>
            </a:endParaRPr>
          </a:p>
          <a:p>
            <a:r>
              <a:rPr lang="en-US" dirty="0" smtClean="0"/>
              <a:t>It is accepted that</a:t>
            </a:r>
          </a:p>
          <a:p>
            <a:r>
              <a:rPr lang="en-US" dirty="0" smtClean="0"/>
              <a:t>congenital UDT have an increased relative risk of germ cell</a:t>
            </a:r>
          </a:p>
          <a:p>
            <a:r>
              <a:rPr lang="en-US" dirty="0" smtClean="0"/>
              <a:t>malignancy that may be approximately 5e10 times that of</a:t>
            </a:r>
          </a:p>
          <a:p>
            <a:r>
              <a:rPr lang="en-US" dirty="0" smtClean="0"/>
              <a:t>the normal population [</a:t>
            </a:r>
          </a:p>
          <a:p>
            <a:endParaRPr lang="en-US" dirty="0"/>
          </a:p>
        </p:txBody>
      </p:sp>
      <p:sp>
        <p:nvSpPr>
          <p:cNvPr id="4" name="Slide Number Placeholder 3"/>
          <p:cNvSpPr>
            <a:spLocks noGrp="1"/>
          </p:cNvSpPr>
          <p:nvPr>
            <p:ph type="sldNum" sz="quarter" idx="10"/>
          </p:nvPr>
        </p:nvSpPr>
        <p:spPr/>
        <p:txBody>
          <a:bodyPr/>
          <a:lstStyle/>
          <a:p>
            <a:fld id="{B6B23020-EAD0-4BCA-8BE0-565313B331DB}"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Canser</a:t>
            </a:r>
            <a:r>
              <a:rPr lang="en-US" baseline="0" dirty="0" smtClean="0"/>
              <a:t> </a:t>
            </a:r>
            <a:r>
              <a:rPr lang="en-US" baseline="0" dirty="0" err="1" smtClean="0"/>
              <a:t>uppgötvast</a:t>
            </a:r>
            <a:r>
              <a:rPr lang="en-US" baseline="0" dirty="0" smtClean="0"/>
              <a:t> </a:t>
            </a:r>
            <a:r>
              <a:rPr lang="en-US" baseline="0" dirty="0" err="1" smtClean="0"/>
              <a:t>seinna</a:t>
            </a:r>
            <a:r>
              <a:rPr lang="en-US" baseline="0" dirty="0" smtClean="0"/>
              <a:t> </a:t>
            </a:r>
            <a:r>
              <a:rPr lang="en-US" baseline="0" dirty="0" err="1" smtClean="0"/>
              <a:t>ef</a:t>
            </a:r>
            <a:r>
              <a:rPr lang="en-US" baseline="0" dirty="0" smtClean="0"/>
              <a:t> í </a:t>
            </a:r>
            <a:r>
              <a:rPr lang="en-US" baseline="0" dirty="0" err="1" smtClean="0"/>
              <a:t>nára</a:t>
            </a:r>
            <a:r>
              <a:rPr lang="en-US" baseline="0" dirty="0" smtClean="0"/>
              <a:t> </a:t>
            </a:r>
            <a:r>
              <a:rPr lang="en-US" baseline="0" dirty="0" err="1" smtClean="0"/>
              <a:t>eða</a:t>
            </a:r>
            <a:r>
              <a:rPr lang="en-US" baseline="0" dirty="0" smtClean="0"/>
              <a:t> </a:t>
            </a:r>
            <a:r>
              <a:rPr lang="en-US" baseline="0" dirty="0" err="1" smtClean="0"/>
              <a:t>intraabdominalt</a:t>
            </a:r>
            <a:endParaRPr lang="en-US" dirty="0"/>
          </a:p>
        </p:txBody>
      </p:sp>
      <p:sp>
        <p:nvSpPr>
          <p:cNvPr id="4" name="Slide Number Placeholder 3"/>
          <p:cNvSpPr>
            <a:spLocks noGrp="1"/>
          </p:cNvSpPr>
          <p:nvPr>
            <p:ph type="sldNum" sz="quarter" idx="10"/>
          </p:nvPr>
        </p:nvSpPr>
        <p:spPr/>
        <p:txBody>
          <a:bodyPr/>
          <a:lstStyle/>
          <a:p>
            <a:fld id="{B6B23020-EAD0-4BCA-8BE0-565313B331DB}"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a:p>
        </p:txBody>
      </p:sp>
      <p:sp>
        <p:nvSpPr>
          <p:cNvPr id="4" name="Slide Number Placeholder 3"/>
          <p:cNvSpPr>
            <a:spLocks noGrp="1"/>
          </p:cNvSpPr>
          <p:nvPr>
            <p:ph type="sldNum" sz="quarter" idx="10"/>
          </p:nvPr>
        </p:nvSpPr>
        <p:spPr/>
        <p:txBody>
          <a:bodyPr/>
          <a:lstStyle/>
          <a:p>
            <a:fld id="{B6B23020-EAD0-4BCA-8BE0-565313B331DB}"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B6B23020-EAD0-4BCA-8BE0-565313B331D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Absent testis </a:t>
            </a:r>
            <a:r>
              <a:rPr lang="en-US" dirty="0" smtClean="0"/>
              <a:t>– An absent testis may be due to agenesis or atrophy secondary to intrauterine vascular compromise (</a:t>
            </a:r>
            <a:r>
              <a:rPr lang="en-US" dirty="0" err="1" smtClean="0"/>
              <a:t>eg</a:t>
            </a:r>
            <a:r>
              <a:rPr lang="en-US" dirty="0" smtClean="0"/>
              <a:t>, prenatal testicular torsion), also known as the "vanishing testis syndrome" or testicular regression syndrome [2]. Boys who have bilaterally absent testes have </a:t>
            </a:r>
            <a:r>
              <a:rPr lang="en-US" dirty="0" err="1" smtClean="0"/>
              <a:t>anorchia</a:t>
            </a:r>
            <a:r>
              <a:rPr lang="en-US" dirty="0" smtClean="0"/>
              <a:t>. (See "Neonatal testicular torsion", section on 'Prenatal'.)</a:t>
            </a:r>
          </a:p>
          <a:p>
            <a:endParaRPr lang="en-US" dirty="0"/>
          </a:p>
        </p:txBody>
      </p:sp>
      <p:sp>
        <p:nvSpPr>
          <p:cNvPr id="4" name="Slide Number Placeholder 3"/>
          <p:cNvSpPr>
            <a:spLocks noGrp="1"/>
          </p:cNvSpPr>
          <p:nvPr>
            <p:ph type="sldNum" sz="quarter" idx="10"/>
          </p:nvPr>
        </p:nvSpPr>
        <p:spPr/>
        <p:txBody>
          <a:bodyPr/>
          <a:lstStyle/>
          <a:p>
            <a:fld id="{B6B23020-EAD0-4BCA-8BE0-565313B331D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Ascending testes </a:t>
            </a:r>
            <a:r>
              <a:rPr lang="en-US" dirty="0" smtClean="0"/>
              <a:t>– Ascending testes are noted to be in a scrotal position in early childhood and then to "ascend" and become </a:t>
            </a:r>
            <a:r>
              <a:rPr lang="en-US" dirty="0" err="1" smtClean="0"/>
              <a:t>undescended</a:t>
            </a:r>
            <a:r>
              <a:rPr lang="en-US" dirty="0" smtClean="0"/>
              <a:t> (</a:t>
            </a:r>
            <a:r>
              <a:rPr lang="en-US" dirty="0" err="1" smtClean="0"/>
              <a:t>ie</a:t>
            </a:r>
            <a:r>
              <a:rPr lang="en-US" dirty="0" smtClean="0"/>
              <a:t>, acquired </a:t>
            </a:r>
            <a:r>
              <a:rPr lang="en-US" dirty="0" err="1" smtClean="0"/>
              <a:t>undescended</a:t>
            </a:r>
            <a:r>
              <a:rPr lang="en-US" dirty="0" smtClean="0"/>
              <a:t> testes) [5-8].</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Ascending testes </a:t>
            </a:r>
            <a:r>
              <a:rPr lang="en-US" dirty="0" smtClean="0"/>
              <a:t>or </a:t>
            </a:r>
            <a:r>
              <a:rPr lang="en-US" u="sng" dirty="0" smtClean="0"/>
              <a:t>acquired </a:t>
            </a:r>
            <a:r>
              <a:rPr lang="en-US" u="sng" dirty="0" err="1" smtClean="0"/>
              <a:t>undescended</a:t>
            </a:r>
            <a:r>
              <a:rPr lang="en-US" u="sng" dirty="0" smtClean="0"/>
              <a:t> testes</a:t>
            </a:r>
            <a:r>
              <a:rPr lang="en-US" u="sng" baseline="0" dirty="0" smtClean="0"/>
              <a:t> </a:t>
            </a:r>
            <a:r>
              <a:rPr lang="en-US" baseline="0" dirty="0" smtClean="0"/>
              <a:t>(</a:t>
            </a:r>
            <a:r>
              <a:rPr lang="en-US" sz="1200" b="0" i="0" kern="1200" dirty="0" smtClean="0">
                <a:solidFill>
                  <a:schemeClr val="tx1"/>
                </a:solidFill>
                <a:latin typeface="+mn-lt"/>
                <a:ea typeface="+mn-ea"/>
                <a:cs typeface="+mn-cs"/>
              </a:rPr>
              <a:t>Occasionally, a boy’s testicles migrate back inside the body even though they were properly housed in the scrotum at birth. This condition is known as acquired </a:t>
            </a:r>
            <a:r>
              <a:rPr lang="en-US" sz="1200" b="0" i="0" kern="1200" dirty="0" err="1" smtClean="0">
                <a:solidFill>
                  <a:schemeClr val="tx1"/>
                </a:solidFill>
                <a:latin typeface="+mn-lt"/>
                <a:ea typeface="+mn-ea"/>
                <a:cs typeface="+mn-cs"/>
              </a:rPr>
              <a:t>undescended</a:t>
            </a:r>
            <a:r>
              <a:rPr lang="en-US" sz="1200" b="0" i="0" kern="1200" dirty="0" smtClean="0">
                <a:solidFill>
                  <a:schemeClr val="tx1"/>
                </a:solidFill>
                <a:latin typeface="+mn-lt"/>
                <a:ea typeface="+mn-ea"/>
                <a:cs typeface="+mn-cs"/>
              </a:rPr>
              <a:t> testicles, or acquired </a:t>
            </a:r>
            <a:r>
              <a:rPr lang="en-US" sz="1200" b="0" i="0" kern="1200" dirty="0" err="1" smtClean="0">
                <a:solidFill>
                  <a:schemeClr val="tx1"/>
                </a:solidFill>
                <a:latin typeface="+mn-lt"/>
                <a:ea typeface="+mn-ea"/>
                <a:cs typeface="+mn-cs"/>
              </a:rPr>
              <a:t>cryptorchidism</a:t>
            </a:r>
            <a:r>
              <a:rPr lang="en-US" sz="1200" b="0" i="0" kern="1200" dirty="0" smtClean="0">
                <a:solidFill>
                  <a:schemeClr val="tx1"/>
                </a:solidFill>
                <a:latin typeface="+mn-lt"/>
                <a:ea typeface="+mn-ea"/>
                <a:cs typeface="+mn-cs"/>
              </a:rPr>
              <a:t>. It can occur when the boy is aged between one year and 10 years. The suspected cause is that the spermatic cords, which attach each testicle to the body, fail to grow at the same rate as the rest of the child. The comparatively short spermatic cords gradually pull the testicles out of the scrotum and into the </a:t>
            </a:r>
            <a:r>
              <a:rPr lang="en-US" sz="1200" b="0" i="0" kern="1200" dirty="0" err="1" smtClean="0">
                <a:solidFill>
                  <a:schemeClr val="tx1"/>
                </a:solidFill>
                <a:latin typeface="+mn-lt"/>
                <a:ea typeface="+mn-ea"/>
                <a:cs typeface="+mn-cs"/>
              </a:rPr>
              <a:t>groin.</a:t>
            </a:r>
            <a:r>
              <a:rPr lang="en-US" dirty="0" err="1" smtClean="0"/>
              <a:t>appear</a:t>
            </a:r>
            <a:r>
              <a:rPr lang="en-US" dirty="0" smtClean="0"/>
              <a:t> to be more common than congenital </a:t>
            </a:r>
            <a:r>
              <a:rPr lang="en-US" dirty="0" err="1" smtClean="0"/>
              <a:t>undescended</a:t>
            </a:r>
            <a:r>
              <a:rPr lang="en-US" dirty="0" smtClean="0"/>
              <a:t> testes, although this is controversial [8].</a:t>
            </a:r>
          </a:p>
          <a:p>
            <a:endParaRPr lang="en-US" dirty="0"/>
          </a:p>
        </p:txBody>
      </p:sp>
      <p:sp>
        <p:nvSpPr>
          <p:cNvPr id="4" name="Slide Number Placeholder 3"/>
          <p:cNvSpPr>
            <a:spLocks noGrp="1"/>
          </p:cNvSpPr>
          <p:nvPr>
            <p:ph type="sldNum" sz="quarter" idx="10"/>
          </p:nvPr>
        </p:nvSpPr>
        <p:spPr/>
        <p:txBody>
          <a:bodyPr/>
          <a:lstStyle/>
          <a:p>
            <a:fld id="{B6B23020-EAD0-4BCA-8BE0-565313B331D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Retractile testes </a:t>
            </a:r>
            <a:r>
              <a:rPr lang="en-US" dirty="0" smtClean="0"/>
              <a:t>– Retractile testes are normal testes that have been pulled into a </a:t>
            </a:r>
            <a:r>
              <a:rPr lang="en-US" dirty="0" err="1" smtClean="0"/>
              <a:t>suprascrotal</a:t>
            </a:r>
            <a:r>
              <a:rPr lang="en-US" dirty="0" smtClean="0"/>
              <a:t> position by the </a:t>
            </a:r>
            <a:r>
              <a:rPr lang="en-US" dirty="0" err="1" smtClean="0"/>
              <a:t>cremasteric</a:t>
            </a:r>
            <a:r>
              <a:rPr lang="en-US" dirty="0" smtClean="0"/>
              <a:t> reflex. These testes can be brought into a dependent scrotal position and will remain there if the </a:t>
            </a:r>
            <a:r>
              <a:rPr lang="en-US" dirty="0" err="1" smtClean="0"/>
              <a:t>cremasteric</a:t>
            </a:r>
            <a:r>
              <a:rPr lang="en-US" dirty="0" smtClean="0"/>
              <a:t> reflex is overcome (</a:t>
            </a:r>
            <a:r>
              <a:rPr lang="en-US" dirty="0" err="1" smtClean="0"/>
              <a:t>eg</a:t>
            </a:r>
            <a:r>
              <a:rPr lang="en-US" dirty="0" smtClean="0"/>
              <a:t>, by holding the testis in the scrotum for at least one minute) [4]. (See 'Examination' below.)</a:t>
            </a:r>
          </a:p>
          <a:p>
            <a:endParaRPr lang="en-US" dirty="0" smtClean="0"/>
          </a:p>
          <a:p>
            <a:r>
              <a:rPr lang="en-US" dirty="0" err="1" smtClean="0"/>
              <a:t>Retractility</a:t>
            </a:r>
            <a:r>
              <a:rPr lang="en-US" dirty="0" smtClean="0"/>
              <a:t> of the testis from the scrotum into a </a:t>
            </a:r>
            <a:r>
              <a:rPr lang="en-US" dirty="0" err="1" smtClean="0"/>
              <a:t>suprascrotal</a:t>
            </a:r>
            <a:endParaRPr lang="en-US" dirty="0" smtClean="0"/>
          </a:p>
          <a:p>
            <a:r>
              <a:rPr lang="en-US" dirty="0" smtClean="0"/>
              <a:t>position is normal in </a:t>
            </a:r>
            <a:r>
              <a:rPr lang="en-US" dirty="0" err="1" smtClean="0"/>
              <a:t>prepubertal</a:t>
            </a:r>
            <a:r>
              <a:rPr lang="en-US" dirty="0" smtClean="0"/>
              <a:t> boys. It is brought</a:t>
            </a:r>
          </a:p>
          <a:p>
            <a:r>
              <a:rPr lang="en-US" dirty="0" smtClean="0"/>
              <a:t>about by the contraction of the </a:t>
            </a:r>
            <a:r>
              <a:rPr lang="en-US" dirty="0" err="1" smtClean="0"/>
              <a:t>cremaster</a:t>
            </a:r>
            <a:r>
              <a:rPr lang="en-US" dirty="0" smtClean="0"/>
              <a:t> muscle in</a:t>
            </a:r>
          </a:p>
          <a:p>
            <a:r>
              <a:rPr lang="en-US" dirty="0" smtClean="0"/>
              <a:t>response to temperature, stimulation of the superficial</a:t>
            </a:r>
          </a:p>
          <a:p>
            <a:r>
              <a:rPr lang="en-US" dirty="0" smtClean="0"/>
              <a:t>reflex via the genital branch of the </a:t>
            </a:r>
            <a:r>
              <a:rPr lang="en-US" dirty="0" err="1" smtClean="0"/>
              <a:t>genito</a:t>
            </a:r>
            <a:r>
              <a:rPr lang="en-US" dirty="0" smtClean="0"/>
              <a:t>-femoral nerve,</a:t>
            </a:r>
          </a:p>
          <a:p>
            <a:r>
              <a:rPr lang="en-US" dirty="0" smtClean="0"/>
              <a:t>and by extreme emotion such as anxiety</a:t>
            </a:r>
          </a:p>
          <a:p>
            <a:endParaRPr lang="en-US" dirty="0" smtClean="0"/>
          </a:p>
          <a:p>
            <a:r>
              <a:rPr lang="en-US" dirty="0" smtClean="0"/>
              <a:t>After birth, the testes are relatively large due to the</a:t>
            </a:r>
          </a:p>
          <a:p>
            <a:r>
              <a:rPr lang="en-US" dirty="0" smtClean="0"/>
              <a:t>testosterone surge between 10 days and 3 months, and at</a:t>
            </a:r>
          </a:p>
          <a:p>
            <a:r>
              <a:rPr lang="en-US" dirty="0" smtClean="0"/>
              <a:t>this time the </a:t>
            </a:r>
            <a:r>
              <a:rPr lang="en-US" dirty="0" err="1" smtClean="0"/>
              <a:t>cremasteric</a:t>
            </a:r>
            <a:r>
              <a:rPr lang="en-US" dirty="0" smtClean="0"/>
              <a:t> reflex is weak meaning retractile</a:t>
            </a:r>
          </a:p>
          <a:p>
            <a:r>
              <a:rPr lang="en-US" dirty="0" smtClean="0"/>
              <a:t>testes in newborn boys are uncommon.</a:t>
            </a:r>
          </a:p>
          <a:p>
            <a:endParaRPr lang="en-US" dirty="0" smtClean="0"/>
          </a:p>
          <a:p>
            <a:r>
              <a:rPr lang="en-US" dirty="0" smtClean="0"/>
              <a:t> retractile testes are at no increased risk for</a:t>
            </a:r>
          </a:p>
          <a:p>
            <a:r>
              <a:rPr lang="en-US" dirty="0" smtClean="0"/>
              <a:t>acute torsion over normal testes</a:t>
            </a:r>
          </a:p>
          <a:p>
            <a:endParaRPr lang="en-US" dirty="0" smtClean="0"/>
          </a:p>
          <a:p>
            <a:r>
              <a:rPr lang="en-US" dirty="0" smtClean="0"/>
              <a:t>the literature with regard to fertility</a:t>
            </a:r>
          </a:p>
          <a:p>
            <a:r>
              <a:rPr lang="en-US" dirty="0" smtClean="0"/>
              <a:t>outcomes of retractile testes is limited to epidemiological</a:t>
            </a:r>
          </a:p>
          <a:p>
            <a:r>
              <a:rPr lang="en-US" dirty="0" smtClean="0"/>
              <a:t>series of infertile adult males with obvious selection bias</a:t>
            </a:r>
          </a:p>
          <a:p>
            <a:r>
              <a:rPr lang="en-US" dirty="0" smtClean="0"/>
              <a:t>and low level evidence that is difficult to interpret</a:t>
            </a:r>
          </a:p>
          <a:p>
            <a:endParaRPr lang="en-US" dirty="0"/>
          </a:p>
        </p:txBody>
      </p:sp>
      <p:sp>
        <p:nvSpPr>
          <p:cNvPr id="4" name="Slide Number Placeholder 3"/>
          <p:cNvSpPr>
            <a:spLocks noGrp="1"/>
          </p:cNvSpPr>
          <p:nvPr>
            <p:ph type="sldNum" sz="quarter" idx="10"/>
          </p:nvPr>
        </p:nvSpPr>
        <p:spPr/>
        <p:txBody>
          <a:bodyPr/>
          <a:lstStyle/>
          <a:p>
            <a:fld id="{B6B23020-EAD0-4BCA-8BE0-565313B331D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Usually the </a:t>
            </a:r>
            <a:r>
              <a:rPr lang="en-US" dirty="0" err="1" smtClean="0"/>
              <a:t>undescended</a:t>
            </a:r>
            <a:r>
              <a:rPr lang="en-US" dirty="0" smtClean="0"/>
              <a:t> testis is in the inguinal canal but sometimes it is within the abdomen. About two thirds of </a:t>
            </a:r>
            <a:r>
              <a:rPr lang="en-US" dirty="0" err="1" smtClean="0"/>
              <a:t>undescended</a:t>
            </a:r>
            <a:r>
              <a:rPr lang="en-US" dirty="0" smtClean="0"/>
              <a:t> testes descend on their own by 4 months of age in full-term infants or, for premature infants, by 4 months after the date they would have been born if they were not premature. Testes that remain in the abdomen at birth are much less likely to descend on their own.</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err="1" smtClean="0"/>
              <a:t>Undescended</a:t>
            </a:r>
            <a:r>
              <a:rPr lang="en-US" b="1" dirty="0" smtClean="0"/>
              <a:t> testes </a:t>
            </a:r>
            <a:r>
              <a:rPr lang="en-US" dirty="0" smtClean="0"/>
              <a:t>– True </a:t>
            </a:r>
            <a:r>
              <a:rPr lang="en-US" dirty="0" err="1" smtClean="0"/>
              <a:t>undescended</a:t>
            </a:r>
            <a:r>
              <a:rPr lang="en-US" dirty="0" smtClean="0"/>
              <a:t> testes have stopped short along their normal path of descent into the scrotum (figure 1). They may remain in the abdominal cavity (picture 2) or they may be palpable in the inguinal canal (</a:t>
            </a:r>
            <a:r>
              <a:rPr lang="en-US" dirty="0" err="1" smtClean="0"/>
              <a:t>intracanalicular</a:t>
            </a:r>
            <a:r>
              <a:rPr lang="en-US" dirty="0" smtClean="0"/>
              <a:t>) or just outside the external ring (</a:t>
            </a:r>
            <a:r>
              <a:rPr lang="en-US" dirty="0" err="1" smtClean="0"/>
              <a:t>suprascrotal</a:t>
            </a:r>
            <a:r>
              <a:rPr lang="en-US" dirty="0" smtClean="0"/>
              <a:t> (picture 3)) [3].</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Ectopic testes </a:t>
            </a:r>
            <a:r>
              <a:rPr lang="en-US" dirty="0" smtClean="0"/>
              <a:t>– Ectopic testes descend normally through the external ring but then are diverted to an aberrant position [3]. They may be palpable in the superficial inguinal pouch (most common), </a:t>
            </a:r>
            <a:r>
              <a:rPr lang="en-US" dirty="0" err="1" smtClean="0"/>
              <a:t>suprapubic</a:t>
            </a:r>
            <a:r>
              <a:rPr lang="en-US" dirty="0" smtClean="0"/>
              <a:t> region, femoral canal, perineum (picture 4), or </a:t>
            </a:r>
            <a:r>
              <a:rPr lang="en-US" dirty="0" err="1" smtClean="0"/>
              <a:t>contralateral</a:t>
            </a:r>
            <a:r>
              <a:rPr lang="en-US" dirty="0" smtClean="0"/>
              <a:t> scrotal compartment (least common) (figure 2).</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B6B23020-EAD0-4BCA-8BE0-565313B331D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smtClean="0"/>
          </a:p>
          <a:p>
            <a:r>
              <a:rPr lang="en-US" dirty="0" smtClean="0"/>
              <a:t>Usually the </a:t>
            </a:r>
            <a:r>
              <a:rPr lang="en-US" dirty="0" err="1" smtClean="0"/>
              <a:t>undescended</a:t>
            </a:r>
            <a:r>
              <a:rPr lang="en-US" dirty="0" smtClean="0"/>
              <a:t> testis is in the inguinal canal but sometimes it is within the abdomen. About two thirds of </a:t>
            </a:r>
            <a:r>
              <a:rPr lang="en-US" dirty="0" err="1" smtClean="0"/>
              <a:t>undescended</a:t>
            </a:r>
            <a:r>
              <a:rPr lang="en-US" dirty="0" smtClean="0"/>
              <a:t> testes descend on their own by 4 months of age in full-term infants or, for premature infants, by 4 months after the date they would have been born if they were not premature. Testes that remain in the abdomen at birth are much less likely to descend on their own.</a:t>
            </a:r>
          </a:p>
          <a:p>
            <a:endParaRPr lang="en-US" dirty="0" smtClean="0"/>
          </a:p>
          <a:p>
            <a:endParaRPr lang="en-US" dirty="0" smtClean="0"/>
          </a:p>
          <a:p>
            <a:r>
              <a:rPr lang="en-US" dirty="0" smtClean="0"/>
              <a:t>After birth, the testes are relatively large due to the</a:t>
            </a:r>
          </a:p>
          <a:p>
            <a:r>
              <a:rPr lang="en-US" dirty="0" smtClean="0"/>
              <a:t>testosterone surge between 10 days and 3 months, and at</a:t>
            </a:r>
          </a:p>
          <a:p>
            <a:r>
              <a:rPr lang="en-US" dirty="0" smtClean="0"/>
              <a:t>this time the </a:t>
            </a:r>
            <a:r>
              <a:rPr lang="en-US" dirty="0" err="1" smtClean="0"/>
              <a:t>cremasteric</a:t>
            </a:r>
            <a:r>
              <a:rPr lang="en-US" dirty="0" smtClean="0"/>
              <a:t> reflex is weak meaning retractile</a:t>
            </a:r>
          </a:p>
          <a:p>
            <a:r>
              <a:rPr lang="en-US" dirty="0" smtClean="0"/>
              <a:t>testes in newborn boys are uncommon.</a:t>
            </a:r>
          </a:p>
          <a:p>
            <a:endParaRPr lang="en-US" dirty="0" smtClean="0"/>
          </a:p>
          <a:p>
            <a:r>
              <a:rPr lang="en-US" dirty="0" smtClean="0"/>
              <a:t> retractile testes are at no increased risk for</a:t>
            </a:r>
          </a:p>
          <a:p>
            <a:r>
              <a:rPr lang="en-US" dirty="0" smtClean="0"/>
              <a:t>acute torsion over normal testes</a:t>
            </a:r>
          </a:p>
          <a:p>
            <a:endParaRPr lang="en-US" dirty="0" smtClean="0"/>
          </a:p>
          <a:p>
            <a:r>
              <a:rPr lang="en-US" dirty="0" smtClean="0"/>
              <a:t>the literature with regard to fertility</a:t>
            </a:r>
          </a:p>
          <a:p>
            <a:r>
              <a:rPr lang="en-US" dirty="0" smtClean="0"/>
              <a:t>outcomes of retractile testes is limited to epidemiological</a:t>
            </a:r>
          </a:p>
          <a:p>
            <a:r>
              <a:rPr lang="en-US" dirty="0" smtClean="0"/>
              <a:t>series of infertile adult males with obvious selection bias</a:t>
            </a:r>
          </a:p>
          <a:p>
            <a:r>
              <a:rPr lang="en-US" dirty="0" smtClean="0"/>
              <a:t>and low level evidence that is difficult to interpret</a:t>
            </a:r>
            <a:endParaRPr lang="en-US" dirty="0"/>
          </a:p>
        </p:txBody>
      </p:sp>
      <p:sp>
        <p:nvSpPr>
          <p:cNvPr id="4" name="Slide Number Placeholder 3"/>
          <p:cNvSpPr>
            <a:spLocks noGrp="1"/>
          </p:cNvSpPr>
          <p:nvPr>
            <p:ph type="sldNum" sz="quarter" idx="10"/>
          </p:nvPr>
        </p:nvSpPr>
        <p:spPr/>
        <p:txBody>
          <a:bodyPr/>
          <a:lstStyle/>
          <a:p>
            <a:fld id="{B6B23020-EAD0-4BCA-8BE0-565313B331D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About 3-5 of every 100 (3%-5%) boys who are born at full term (9 months) have an </a:t>
            </a:r>
            <a:r>
              <a:rPr lang="en-US" dirty="0" err="1" smtClean="0"/>
              <a:t>undescended</a:t>
            </a:r>
            <a:r>
              <a:rPr lang="en-US" dirty="0" smtClean="0"/>
              <a:t> testis at birth. However, about 30 of every 100 boys (30%) born prematurely have an </a:t>
            </a:r>
            <a:r>
              <a:rPr lang="en-US" dirty="0" err="1" smtClean="0"/>
              <a:t>undescended</a:t>
            </a:r>
            <a:r>
              <a:rPr lang="en-US" dirty="0" smtClean="0"/>
              <a:t> testis. Boys whose family members had </a:t>
            </a:r>
            <a:r>
              <a:rPr lang="en-US" dirty="0" err="1" smtClean="0"/>
              <a:t>undescended</a:t>
            </a:r>
            <a:r>
              <a:rPr lang="en-US" dirty="0" smtClean="0"/>
              <a:t> testes also are more likely to have the condition. Usually only one testis fails to descend, but in about 10% both testes are affected.</a:t>
            </a:r>
          </a:p>
          <a:p>
            <a:endParaRPr lang="en-US" dirty="0" smtClean="0"/>
          </a:p>
          <a:p>
            <a:r>
              <a:rPr lang="en-US" dirty="0" smtClean="0"/>
              <a:t>Most (approximately 70 percent) congenitally </a:t>
            </a:r>
            <a:r>
              <a:rPr lang="en-US" dirty="0" err="1" smtClean="0"/>
              <a:t>undescended</a:t>
            </a:r>
            <a:r>
              <a:rPr lang="en-US" dirty="0" smtClean="0"/>
              <a:t> testes descend spontaneously so that </a:t>
            </a:r>
            <a:r>
              <a:rPr lang="en-US" u="sng" dirty="0" smtClean="0"/>
              <a:t>by one year of age the prevalence is approximately 1 percent</a:t>
            </a:r>
            <a:r>
              <a:rPr lang="en-US" dirty="0" smtClean="0"/>
              <a:t>, which is similar to that in adults [22,27,28]. </a:t>
            </a:r>
          </a:p>
          <a:p>
            <a:endParaRPr lang="en-US" dirty="0" smtClean="0"/>
          </a:p>
          <a:p>
            <a:r>
              <a:rPr lang="en-US" sz="1200" b="0" i="0" kern="1200" dirty="0" smtClean="0">
                <a:solidFill>
                  <a:schemeClr val="tx1"/>
                </a:solidFill>
                <a:latin typeface="+mn-lt"/>
                <a:ea typeface="+mn-ea"/>
                <a:cs typeface="+mn-cs"/>
              </a:rPr>
              <a:t>Í </a:t>
            </a:r>
            <a:r>
              <a:rPr lang="en-US" sz="1200" b="0" i="0" kern="1200" dirty="0" err="1" smtClean="0">
                <a:solidFill>
                  <a:schemeClr val="tx1"/>
                </a:solidFill>
                <a:latin typeface="+mn-lt"/>
                <a:ea typeface="+mn-ea"/>
                <a:cs typeface="+mn-cs"/>
              </a:rPr>
              <a:t>nágrannalöndum</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okkar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hefur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tíðni</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launeista</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verið</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að</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aukast</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án</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þess</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að</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skýring</a:t>
            </a:r>
            <a:r>
              <a:rPr lang="en-US" sz="1200" b="0" i="0" kern="1200" dirty="0" smtClean="0">
                <a:solidFill>
                  <a:schemeClr val="tx1"/>
                </a:solidFill>
                <a:latin typeface="+mn-lt"/>
                <a:ea typeface="+mn-ea"/>
                <a:cs typeface="+mn-cs"/>
              </a:rPr>
              <a:t> á </a:t>
            </a:r>
            <a:r>
              <a:rPr lang="en-US" sz="1200" b="0" i="0" kern="1200" dirty="0" err="1" smtClean="0">
                <a:solidFill>
                  <a:schemeClr val="tx1"/>
                </a:solidFill>
                <a:latin typeface="+mn-lt"/>
                <a:ea typeface="+mn-ea"/>
                <a:cs typeface="+mn-cs"/>
              </a:rPr>
              <a:t>því</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sé</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ljós</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Til</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dæmis</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var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lýst</a:t>
            </a:r>
            <a:r>
              <a:rPr lang="en-US" sz="1200" b="0" i="0" kern="1200" dirty="0" smtClean="0">
                <a:solidFill>
                  <a:schemeClr val="tx1"/>
                </a:solidFill>
                <a:latin typeface="+mn-lt"/>
                <a:ea typeface="+mn-ea"/>
                <a:cs typeface="+mn-cs"/>
              </a:rPr>
              <a:t> 35% </a:t>
            </a:r>
            <a:r>
              <a:rPr lang="en-US" sz="1200" b="0" i="0" kern="1200" dirty="0" err="1" smtClean="0">
                <a:solidFill>
                  <a:schemeClr val="tx1"/>
                </a:solidFill>
                <a:latin typeface="+mn-lt"/>
                <a:ea typeface="+mn-ea"/>
                <a:cs typeface="+mn-cs"/>
              </a:rPr>
              <a:t>aukningu</a:t>
            </a:r>
            <a:r>
              <a:rPr lang="en-US" sz="1200" b="0" i="0" kern="1200" dirty="0" smtClean="0">
                <a:solidFill>
                  <a:schemeClr val="tx1"/>
                </a:solidFill>
                <a:latin typeface="+mn-lt"/>
                <a:ea typeface="+mn-ea"/>
                <a:cs typeface="+mn-cs"/>
              </a:rPr>
              <a:t> á </a:t>
            </a:r>
            <a:r>
              <a:rPr lang="en-US" sz="1200" b="0" i="0" kern="1200" dirty="0" err="1" smtClean="0">
                <a:solidFill>
                  <a:schemeClr val="tx1"/>
                </a:solidFill>
                <a:latin typeface="+mn-lt"/>
                <a:ea typeface="+mn-ea"/>
                <a:cs typeface="+mn-cs"/>
              </a:rPr>
              <a:t>nýgengi</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launeista</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hjá</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nýburum</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og</a:t>
            </a:r>
            <a:r>
              <a:rPr lang="en-US" sz="1200" b="0" i="0" kern="1200" dirty="0" smtClean="0">
                <a:solidFill>
                  <a:schemeClr val="tx1"/>
                </a:solidFill>
                <a:latin typeface="+mn-lt"/>
                <a:ea typeface="+mn-ea"/>
                <a:cs typeface="+mn-cs"/>
              </a:rPr>
              <a:t> 93% </a:t>
            </a:r>
            <a:r>
              <a:rPr lang="en-US" sz="1200" b="0" i="0" kern="1200" dirty="0" err="1" smtClean="0">
                <a:solidFill>
                  <a:schemeClr val="tx1"/>
                </a:solidFill>
                <a:latin typeface="+mn-lt"/>
                <a:ea typeface="+mn-ea"/>
                <a:cs typeface="+mn-cs"/>
              </a:rPr>
              <a:t>aukningu</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hjá</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þriggja</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mánaða</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gömlum</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drengjum</a:t>
            </a:r>
            <a:r>
              <a:rPr lang="en-US" sz="1200" b="0" i="0" kern="1200" dirty="0" smtClean="0">
                <a:solidFill>
                  <a:schemeClr val="tx1"/>
                </a:solidFill>
                <a:latin typeface="+mn-lt"/>
                <a:ea typeface="+mn-ea"/>
                <a:cs typeface="+mn-cs"/>
              </a:rPr>
              <a:t> á 34 </a:t>
            </a:r>
            <a:r>
              <a:rPr lang="en-US" sz="1200" b="0" i="0" kern="1200" dirty="0" err="1" smtClean="0">
                <a:solidFill>
                  <a:schemeClr val="tx1"/>
                </a:solidFill>
                <a:latin typeface="+mn-lt"/>
                <a:ea typeface="+mn-ea"/>
                <a:cs typeface="+mn-cs"/>
              </a:rPr>
              <a:t>ára</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tímabili</a:t>
            </a:r>
            <a:r>
              <a:rPr lang="en-US" sz="1200" b="0" i="0" kern="1200" dirty="0" smtClean="0">
                <a:solidFill>
                  <a:schemeClr val="tx1"/>
                </a:solidFill>
                <a:latin typeface="+mn-lt"/>
                <a:ea typeface="+mn-ea"/>
                <a:cs typeface="+mn-cs"/>
              </a:rPr>
              <a:t> í </a:t>
            </a:r>
            <a:r>
              <a:rPr lang="en-US" sz="1200" b="0" i="0" kern="1200" dirty="0" err="1" smtClean="0">
                <a:solidFill>
                  <a:schemeClr val="tx1"/>
                </a:solidFill>
                <a:latin typeface="+mn-lt"/>
                <a:ea typeface="+mn-ea"/>
                <a:cs typeface="+mn-cs"/>
              </a:rPr>
              <a:t>enskri</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rannsókn</a:t>
            </a:r>
            <a:r>
              <a:rPr lang="en-US" sz="1200" b="0" i="0" kern="1200" dirty="0" smtClean="0">
                <a:solidFill>
                  <a:schemeClr val="tx1"/>
                </a:solidFill>
                <a:latin typeface="+mn-lt"/>
                <a:ea typeface="+mn-ea"/>
                <a:cs typeface="+mn-cs"/>
              </a:rPr>
              <a:t> (3). </a:t>
            </a:r>
            <a:r>
              <a:rPr lang="en-US" sz="1200" b="0" i="0" kern="1200" dirty="0" err="1" smtClean="0">
                <a:solidFill>
                  <a:schemeClr val="tx1"/>
                </a:solidFill>
                <a:latin typeface="+mn-lt"/>
                <a:ea typeface="+mn-ea"/>
                <a:cs typeface="+mn-cs"/>
              </a:rPr>
              <a:t>Sama</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þróun</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hefur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átt</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sér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stað</a:t>
            </a:r>
            <a:r>
              <a:rPr lang="en-US" sz="1200" b="0" i="0" kern="1200" dirty="0" smtClean="0">
                <a:solidFill>
                  <a:schemeClr val="tx1"/>
                </a:solidFill>
                <a:latin typeface="+mn-lt"/>
                <a:ea typeface="+mn-ea"/>
                <a:cs typeface="+mn-cs"/>
              </a:rPr>
              <a:t> í </a:t>
            </a:r>
            <a:r>
              <a:rPr lang="en-US" sz="1200" b="0" i="0" kern="1200" dirty="0" err="1" smtClean="0">
                <a:solidFill>
                  <a:schemeClr val="tx1"/>
                </a:solidFill>
                <a:latin typeface="+mn-lt"/>
                <a:ea typeface="+mn-ea"/>
                <a:cs typeface="+mn-cs"/>
              </a:rPr>
              <a:t>Bandaríkjunum</a:t>
            </a:r>
            <a:r>
              <a:rPr lang="en-US" sz="1200" b="0" i="0" kern="1200" dirty="0" smtClean="0">
                <a:solidFill>
                  <a:schemeClr val="tx1"/>
                </a:solidFill>
                <a:latin typeface="+mn-lt"/>
                <a:ea typeface="+mn-ea"/>
                <a:cs typeface="+mn-cs"/>
              </a:rPr>
              <a:t> en í </a:t>
            </a:r>
            <a:r>
              <a:rPr lang="en-US" sz="1200" b="0" i="0" kern="1200" dirty="0" err="1" smtClean="0">
                <a:solidFill>
                  <a:schemeClr val="tx1"/>
                </a:solidFill>
                <a:latin typeface="+mn-lt"/>
                <a:ea typeface="+mn-ea"/>
                <a:cs typeface="+mn-cs"/>
              </a:rPr>
              <a:t>Danmörku</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hefur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nýgengi</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hins</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vegar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haldist</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stöðugt</a:t>
            </a:r>
            <a:r>
              <a:rPr lang="en-US" sz="1200" b="0" i="0" kern="1200" dirty="0" smtClean="0">
                <a:solidFill>
                  <a:schemeClr val="tx1"/>
                </a:solidFill>
                <a:latin typeface="+mn-lt"/>
                <a:ea typeface="+mn-ea"/>
                <a:cs typeface="+mn-cs"/>
              </a:rPr>
              <a:t> en </a:t>
            </a:r>
            <a:r>
              <a:rPr lang="en-US" sz="1200" b="0" i="0" kern="1200" dirty="0" err="1" smtClean="0">
                <a:solidFill>
                  <a:schemeClr val="tx1"/>
                </a:solidFill>
                <a:latin typeface="+mn-lt"/>
                <a:ea typeface="+mn-ea"/>
                <a:cs typeface="+mn-cs"/>
              </a:rPr>
              <a:t>þar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nýgengi</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launeista</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með</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því</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hæsta</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sem</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þekkist</a:t>
            </a:r>
            <a:r>
              <a:rPr lang="en-US" sz="1200" b="0" i="0" kern="1200" dirty="0" smtClean="0">
                <a:solidFill>
                  <a:schemeClr val="tx1"/>
                </a:solidFill>
                <a:latin typeface="+mn-lt"/>
                <a:ea typeface="+mn-ea"/>
                <a:cs typeface="+mn-cs"/>
              </a:rPr>
              <a:t> (8% </a:t>
            </a:r>
            <a:r>
              <a:rPr lang="en-US" sz="1200" b="0" i="0" kern="1200" dirty="0" err="1" smtClean="0">
                <a:solidFill>
                  <a:schemeClr val="tx1"/>
                </a:solidFill>
                <a:latin typeface="+mn-lt"/>
                <a:ea typeface="+mn-ea"/>
                <a:cs typeface="+mn-cs"/>
              </a:rPr>
              <a:t>hjá</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nýburum</a:t>
            </a:r>
            <a:r>
              <a:rPr lang="en-US" sz="1200" b="0" i="0" kern="1200" dirty="0" smtClean="0">
                <a:solidFill>
                  <a:schemeClr val="tx1"/>
                </a:solidFill>
                <a:latin typeface="+mn-lt"/>
                <a:ea typeface="+mn-ea"/>
                <a:cs typeface="+mn-cs"/>
              </a:rPr>
              <a:t>)</a:t>
            </a:r>
          </a:p>
          <a:p>
            <a:r>
              <a:rPr lang="en-US" dirty="0" smtClean="0"/>
              <a:t>EPIDEMIOLOGY AND RISK FACTORS — Between 2 and 5 percent of full-term and approximately 30 percent of premature male infants are born with an </a:t>
            </a:r>
            <a:r>
              <a:rPr lang="en-US" dirty="0" err="1" smtClean="0"/>
              <a:t>undescended</a:t>
            </a:r>
            <a:r>
              <a:rPr lang="en-US" dirty="0" smtClean="0"/>
              <a:t> testis [22-26]. Most (approximately 70 percent) congenitally </a:t>
            </a:r>
            <a:r>
              <a:rPr lang="en-US" dirty="0" err="1" smtClean="0"/>
              <a:t>undescended</a:t>
            </a:r>
            <a:r>
              <a:rPr lang="en-US" dirty="0" smtClean="0"/>
              <a:t> testes descend spontaneously so that by one year of age the prevalence is approximately 1 percent, which is similar to that in adults [22,27,28]. Ascending testes (acquired </a:t>
            </a:r>
            <a:r>
              <a:rPr lang="en-US" dirty="0" err="1" smtClean="0"/>
              <a:t>undescended</a:t>
            </a:r>
            <a:r>
              <a:rPr lang="en-US" dirty="0" smtClean="0"/>
              <a:t> testes) appear to be more common than congenital </a:t>
            </a:r>
            <a:r>
              <a:rPr lang="en-US" dirty="0" err="1" smtClean="0"/>
              <a:t>undescended</a:t>
            </a:r>
            <a:r>
              <a:rPr lang="en-US" dirty="0" smtClean="0"/>
              <a:t> testes, although this is controversial [8].</a:t>
            </a:r>
          </a:p>
          <a:p>
            <a:endParaRPr lang="en-US" dirty="0" smtClean="0"/>
          </a:p>
          <a:p>
            <a:r>
              <a:rPr lang="en-US" dirty="0" smtClean="0"/>
              <a:t>The prevalence of </a:t>
            </a:r>
            <a:r>
              <a:rPr lang="en-US" dirty="0" err="1" smtClean="0"/>
              <a:t>cryptorchidism</a:t>
            </a:r>
            <a:r>
              <a:rPr lang="en-US" dirty="0" smtClean="0"/>
              <a:t> varies geographically. In a prospective cohort study, </a:t>
            </a:r>
            <a:r>
              <a:rPr lang="en-US" dirty="0" err="1" smtClean="0"/>
              <a:t>cryptorchidism</a:t>
            </a:r>
            <a:r>
              <a:rPr lang="en-US" dirty="0" smtClean="0"/>
              <a:t> was present in 9 percent (95% CI 7.3-10.8) of newborn boys in Denmark but only 2.4 percent (95% CI 1.7-3.3) of newborn boys in Finland [29]. Whether this variation is due to genetics or environmental factors (</a:t>
            </a:r>
            <a:r>
              <a:rPr lang="en-US" dirty="0" err="1" smtClean="0"/>
              <a:t>eg</a:t>
            </a:r>
            <a:r>
              <a:rPr lang="en-US" dirty="0" smtClean="0"/>
              <a:t>, endocrine disrupters, lifestyle factors), or the clinical definition of </a:t>
            </a:r>
            <a:r>
              <a:rPr lang="en-US" dirty="0" err="1" smtClean="0"/>
              <a:t>undescended</a:t>
            </a:r>
            <a:r>
              <a:rPr lang="en-US" dirty="0" smtClean="0"/>
              <a:t> versus retractile testis, is unclear.</a:t>
            </a:r>
          </a:p>
          <a:p>
            <a:endParaRPr lang="en-US" dirty="0" smtClean="0"/>
          </a:p>
          <a:p>
            <a:r>
              <a:rPr lang="en-US" dirty="0" smtClean="0"/>
              <a:t>Risk factors for </a:t>
            </a:r>
            <a:r>
              <a:rPr lang="en-US" dirty="0" err="1" smtClean="0"/>
              <a:t>undescended</a:t>
            </a:r>
            <a:r>
              <a:rPr lang="en-US" dirty="0" smtClean="0"/>
              <a:t> testes include prematurity, being small for gestational age at birth, and birth weight &lt;2.5 kg [23,24,30-32]. Prenatal exposure to endocrine disruptors (</a:t>
            </a:r>
            <a:r>
              <a:rPr lang="en-US" dirty="0" err="1" smtClean="0"/>
              <a:t>eg</a:t>
            </a:r>
            <a:r>
              <a:rPr lang="en-US" dirty="0" smtClean="0"/>
              <a:t>, diethylstilbestrol, pesticides) also has been associated with </a:t>
            </a:r>
            <a:r>
              <a:rPr lang="en-US" dirty="0" err="1" smtClean="0"/>
              <a:t>cryptorchidism</a:t>
            </a:r>
            <a:r>
              <a:rPr lang="en-US" dirty="0" smtClean="0"/>
              <a:t> in some studies [33].</a:t>
            </a:r>
          </a:p>
          <a:p>
            <a:endParaRPr lang="en-US" dirty="0"/>
          </a:p>
        </p:txBody>
      </p:sp>
      <p:sp>
        <p:nvSpPr>
          <p:cNvPr id="4" name="Slide Number Placeholder 3"/>
          <p:cNvSpPr>
            <a:spLocks noGrp="1"/>
          </p:cNvSpPr>
          <p:nvPr>
            <p:ph type="sldNum" sz="quarter" idx="10"/>
          </p:nvPr>
        </p:nvSpPr>
        <p:spPr/>
        <p:txBody>
          <a:bodyPr/>
          <a:lstStyle/>
          <a:p>
            <a:fld id="{B6B23020-EAD0-4BCA-8BE0-565313B331DB}"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mechanisms responsible </a:t>
            </a:r>
            <a:r>
              <a:rPr lang="en-US" u="sng" dirty="0" smtClean="0"/>
              <a:t>for normal testicular descent</a:t>
            </a:r>
            <a:r>
              <a:rPr lang="en-US" dirty="0" smtClean="0"/>
              <a:t> are not well understood. The intra-abdominal phase of descent is thought to be androgen-independent and mediated by </a:t>
            </a:r>
            <a:r>
              <a:rPr lang="en-US" dirty="0" err="1" smtClean="0"/>
              <a:t>descendin</a:t>
            </a:r>
            <a:r>
              <a:rPr lang="en-US" dirty="0" smtClean="0"/>
              <a:t> (figure 1) [9,10]. Passage through the inguinal canal, which begins in the 28th week of gestation, is believed to result from interaction between mechanical, hormonal, and neurotransmitter effects. Changes in abdominal pressure, patency of the processus vaginalis, </a:t>
            </a:r>
            <a:r>
              <a:rPr lang="en-US" dirty="0" err="1" smtClean="0"/>
              <a:t>gubernacular</a:t>
            </a:r>
            <a:r>
              <a:rPr lang="en-US" dirty="0" smtClean="0"/>
              <a:t> regression, androgens, </a:t>
            </a:r>
            <a:r>
              <a:rPr lang="en-US" dirty="0" err="1" smtClean="0"/>
              <a:t>gonadotropins</a:t>
            </a:r>
            <a:r>
              <a:rPr lang="en-US" dirty="0" smtClean="0"/>
              <a:t>, </a:t>
            </a:r>
            <a:r>
              <a:rPr lang="en-US" dirty="0" err="1" smtClean="0"/>
              <a:t>müllerian</a:t>
            </a:r>
            <a:r>
              <a:rPr lang="en-US" dirty="0" smtClean="0"/>
              <a:t> inhibiting substance (MIS), and </a:t>
            </a:r>
            <a:r>
              <a:rPr lang="en-US" dirty="0" err="1" smtClean="0"/>
              <a:t>calcitonin</a:t>
            </a:r>
            <a:r>
              <a:rPr lang="en-US" dirty="0" smtClean="0"/>
              <a:t> gene-related peptide are all thought to play a role [9-15].</a:t>
            </a:r>
          </a:p>
          <a:p>
            <a:endParaRPr lang="en-US" dirty="0"/>
          </a:p>
        </p:txBody>
      </p:sp>
      <p:sp>
        <p:nvSpPr>
          <p:cNvPr id="4" name="Slide Number Placeholder 3"/>
          <p:cNvSpPr>
            <a:spLocks noGrp="1"/>
          </p:cNvSpPr>
          <p:nvPr>
            <p:ph type="sldNum" sz="quarter" idx="10"/>
          </p:nvPr>
        </p:nvSpPr>
        <p:spPr/>
        <p:txBody>
          <a:bodyPr/>
          <a:lstStyle/>
          <a:p>
            <a:fld id="{B6B23020-EAD0-4BCA-8BE0-565313B331D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4ED6F5F-77EF-42CC-A78E-D7BA30EB0D08}" type="datetimeFigureOut">
              <a:rPr lang="en-US" smtClean="0"/>
              <a:pPr/>
              <a:t>10/15/2019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1BBA73F-7E31-4CB4-A0E4-6D5B63F30E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4ED6F5F-77EF-42CC-A78E-D7BA30EB0D08}" type="datetimeFigureOut">
              <a:rPr lang="en-US" smtClean="0"/>
              <a:pPr/>
              <a:t>10/15/2019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BBA73F-7E31-4CB4-A0E4-6D5B63F30E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4ED6F5F-77EF-42CC-A78E-D7BA30EB0D08}" type="datetimeFigureOut">
              <a:rPr lang="en-US" smtClean="0"/>
              <a:pPr/>
              <a:t>10/15/2019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BBA73F-7E31-4CB4-A0E4-6D5B63F30E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4ED6F5F-77EF-42CC-A78E-D7BA30EB0D08}" type="datetimeFigureOut">
              <a:rPr lang="en-US" smtClean="0"/>
              <a:pPr/>
              <a:t>10/15/2019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BBA73F-7E31-4CB4-A0E4-6D5B63F30E7C}"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4ED6F5F-77EF-42CC-A78E-D7BA30EB0D08}" type="datetimeFigureOut">
              <a:rPr lang="en-US" smtClean="0"/>
              <a:pPr/>
              <a:t>10/15/2019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BBA73F-7E31-4CB4-A0E4-6D5B63F30E7C}"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4ED6F5F-77EF-42CC-A78E-D7BA30EB0D08}" type="datetimeFigureOut">
              <a:rPr lang="en-US" smtClean="0"/>
              <a:pPr/>
              <a:t>10/15/2019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BBA73F-7E31-4CB4-A0E4-6D5B63F30E7C}"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4ED6F5F-77EF-42CC-A78E-D7BA30EB0D08}" type="datetimeFigureOut">
              <a:rPr lang="en-US" smtClean="0"/>
              <a:pPr/>
              <a:t>10/15/2019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1BBA73F-7E31-4CB4-A0E4-6D5B63F30E7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4ED6F5F-77EF-42CC-A78E-D7BA30EB0D08}" type="datetimeFigureOut">
              <a:rPr lang="en-US" smtClean="0"/>
              <a:pPr/>
              <a:t>10/15/2019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1BBA73F-7E31-4CB4-A0E4-6D5B63F30E7C}"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4ED6F5F-77EF-42CC-A78E-D7BA30EB0D08}" type="datetimeFigureOut">
              <a:rPr lang="en-US" smtClean="0"/>
              <a:pPr/>
              <a:t>10/15/2019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1BBA73F-7E31-4CB4-A0E4-6D5B63F30E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4ED6F5F-77EF-42CC-A78E-D7BA30EB0D08}" type="datetimeFigureOut">
              <a:rPr lang="en-US" smtClean="0"/>
              <a:pPr/>
              <a:t>10/15/2019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BBA73F-7E31-4CB4-A0E4-6D5B63F30E7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4ED6F5F-77EF-42CC-A78E-D7BA30EB0D08}" type="datetimeFigureOut">
              <a:rPr lang="en-US" smtClean="0"/>
              <a:pPr/>
              <a:t>10/15/2019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1BBA73F-7E31-4CB4-A0E4-6D5B63F30E7C}"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4ED6F5F-77EF-42CC-A78E-D7BA30EB0D08}" type="datetimeFigureOut">
              <a:rPr lang="en-US" smtClean="0"/>
              <a:pPr/>
              <a:t>10/15/2019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1BBA73F-7E31-4CB4-A0E4-6D5B63F30E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2"/>
            <a:ext cx="7772400" cy="2043659"/>
          </a:xfrm>
        </p:spPr>
        <p:txBody>
          <a:bodyPr>
            <a:normAutofit fontScale="90000"/>
          </a:bodyPr>
          <a:lstStyle/>
          <a:p>
            <a:pPr algn="ctr"/>
            <a:r>
              <a:rPr lang="en-US" b="1" u="sng" dirty="0" err="1" smtClean="0"/>
              <a:t>Launeista</a:t>
            </a:r>
            <a:r>
              <a:rPr lang="en-US" dirty="0" smtClean="0"/>
              <a:t/>
            </a:r>
            <a:br>
              <a:rPr lang="en-US" dirty="0" smtClean="0"/>
            </a:br>
            <a:r>
              <a:rPr lang="en-US" dirty="0" err="1" smtClean="0"/>
              <a:t>Cryptorchidism</a:t>
            </a:r>
            <a:r>
              <a:rPr lang="en-US" dirty="0" smtClean="0"/>
              <a:t>, </a:t>
            </a:r>
            <a:r>
              <a:rPr lang="en-US" dirty="0" err="1"/>
              <a:t>r</a:t>
            </a:r>
            <a:r>
              <a:rPr lang="en-US" dirty="0" err="1" smtClean="0"/>
              <a:t>etentio</a:t>
            </a:r>
            <a:r>
              <a:rPr lang="en-US" dirty="0" smtClean="0"/>
              <a:t> testes, retractile testes</a:t>
            </a:r>
            <a:endParaRPr lang="en-US" dirty="0"/>
          </a:p>
        </p:txBody>
      </p:sp>
      <p:sp>
        <p:nvSpPr>
          <p:cNvPr id="3" name="Subtitle 2"/>
          <p:cNvSpPr>
            <a:spLocks noGrp="1"/>
          </p:cNvSpPr>
          <p:nvPr>
            <p:ph type="subTitle" idx="1"/>
          </p:nvPr>
        </p:nvSpPr>
        <p:spPr/>
        <p:txBody>
          <a:bodyPr>
            <a:normAutofit fontScale="92500" lnSpcReduction="20000"/>
          </a:bodyPr>
          <a:lstStyle/>
          <a:p>
            <a:r>
              <a:rPr lang="en-US" dirty="0" err="1" smtClean="0"/>
              <a:t>Orri</a:t>
            </a:r>
            <a:r>
              <a:rPr lang="en-US" dirty="0" smtClean="0"/>
              <a:t> </a:t>
            </a:r>
            <a:r>
              <a:rPr lang="en-US" dirty="0" err="1" smtClean="0"/>
              <a:t>Þór</a:t>
            </a:r>
            <a:r>
              <a:rPr lang="en-US" dirty="0" smtClean="0"/>
              <a:t> </a:t>
            </a:r>
            <a:r>
              <a:rPr lang="en-US" dirty="0" err="1" smtClean="0"/>
              <a:t>Ormarsson</a:t>
            </a:r>
            <a:r>
              <a:rPr lang="en-US" dirty="0" smtClean="0"/>
              <a:t> </a:t>
            </a:r>
          </a:p>
          <a:p>
            <a:r>
              <a:rPr lang="en-US" dirty="0" err="1" smtClean="0"/>
              <a:t>Barnaskurðlæknir</a:t>
            </a:r>
            <a:endParaRPr lang="en-US" dirty="0" smtClean="0"/>
          </a:p>
          <a:p>
            <a:r>
              <a:rPr lang="en-US" dirty="0" smtClean="0"/>
              <a:t>MD. PhD</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5733256"/>
          </a:xfrm>
        </p:spPr>
        <p:txBody>
          <a:bodyPr>
            <a:normAutofit/>
          </a:bodyPr>
          <a:lstStyle/>
          <a:p>
            <a:r>
              <a:rPr lang="en-US" dirty="0" err="1" smtClean="0"/>
              <a:t>Ekki</a:t>
            </a:r>
            <a:r>
              <a:rPr lang="en-US" dirty="0" smtClean="0"/>
              <a:t> </a:t>
            </a:r>
            <a:r>
              <a:rPr lang="en-US" dirty="0" err="1" smtClean="0"/>
              <a:t>vitað</a:t>
            </a:r>
            <a:r>
              <a:rPr lang="en-US" dirty="0" smtClean="0"/>
              <a:t>, </a:t>
            </a:r>
            <a:r>
              <a:rPr lang="en-US" dirty="0" err="1" smtClean="0"/>
              <a:t>allt</a:t>
            </a:r>
            <a:r>
              <a:rPr lang="en-US" dirty="0" smtClean="0"/>
              <a:t> </a:t>
            </a:r>
            <a:r>
              <a:rPr lang="en-US" dirty="0" err="1" smtClean="0"/>
              <a:t>sem</a:t>
            </a:r>
            <a:r>
              <a:rPr lang="en-US" dirty="0" smtClean="0"/>
              <a:t> </a:t>
            </a:r>
            <a:r>
              <a:rPr lang="en-US" dirty="0" err="1" smtClean="0"/>
              <a:t>truflar</a:t>
            </a:r>
            <a:r>
              <a:rPr lang="en-US" dirty="0" smtClean="0"/>
              <a:t> </a:t>
            </a:r>
            <a:r>
              <a:rPr lang="en-US" dirty="0" err="1" smtClean="0"/>
              <a:t>eðlilegan</a:t>
            </a:r>
            <a:r>
              <a:rPr lang="en-US" dirty="0" smtClean="0"/>
              <a:t> gang </a:t>
            </a:r>
            <a:r>
              <a:rPr lang="en-US" dirty="0" err="1" smtClean="0"/>
              <a:t>mála</a:t>
            </a:r>
            <a:r>
              <a:rPr lang="en-US" dirty="0" smtClean="0"/>
              <a:t>!</a:t>
            </a:r>
          </a:p>
          <a:p>
            <a:r>
              <a:rPr lang="en-US" dirty="0" err="1" smtClean="0"/>
              <a:t>Hormónar</a:t>
            </a:r>
            <a:endParaRPr lang="en-US" dirty="0" smtClean="0"/>
          </a:p>
          <a:p>
            <a:pPr>
              <a:buNone/>
            </a:pPr>
            <a:r>
              <a:rPr lang="en-US" sz="1900" dirty="0" smtClean="0"/>
              <a:t>          </a:t>
            </a:r>
            <a:r>
              <a:rPr lang="en-US" sz="1900" dirty="0" err="1" smtClean="0"/>
              <a:t>skortur</a:t>
            </a:r>
            <a:r>
              <a:rPr lang="en-US" sz="1900" dirty="0" smtClean="0"/>
              <a:t> á </a:t>
            </a:r>
            <a:r>
              <a:rPr lang="en-US" sz="1900" dirty="0" err="1" smtClean="0"/>
              <a:t>Gonadotropin</a:t>
            </a:r>
            <a:r>
              <a:rPr lang="en-US" sz="1900" dirty="0" smtClean="0"/>
              <a:t> in </a:t>
            </a:r>
            <a:r>
              <a:rPr lang="en-US" sz="1900" dirty="0" err="1" smtClean="0"/>
              <a:t>utero</a:t>
            </a:r>
            <a:endParaRPr lang="en-US" sz="1900" dirty="0" smtClean="0"/>
          </a:p>
          <a:p>
            <a:pPr>
              <a:buNone/>
            </a:pPr>
            <a:r>
              <a:rPr lang="en-US" sz="1900" dirty="0" smtClean="0"/>
              <a:t>          </a:t>
            </a:r>
            <a:r>
              <a:rPr lang="en-US" sz="1900" dirty="0" err="1" smtClean="0"/>
              <a:t>Skortur</a:t>
            </a:r>
            <a:r>
              <a:rPr lang="en-US" sz="1900" dirty="0" smtClean="0"/>
              <a:t> á </a:t>
            </a:r>
            <a:r>
              <a:rPr lang="en-US" sz="1900" dirty="0" err="1" smtClean="0"/>
              <a:t>Müllerian</a:t>
            </a:r>
            <a:r>
              <a:rPr lang="en-US" sz="1900" dirty="0" smtClean="0"/>
              <a:t> inhibiting substance (MIS)</a:t>
            </a:r>
          </a:p>
          <a:p>
            <a:pPr>
              <a:buNone/>
            </a:pPr>
            <a:r>
              <a:rPr lang="en-US" sz="1900" dirty="0" smtClean="0"/>
              <a:t>          </a:t>
            </a:r>
            <a:r>
              <a:rPr lang="en-US" sz="1900" dirty="0" err="1" smtClean="0"/>
              <a:t>Aukið</a:t>
            </a:r>
            <a:r>
              <a:rPr lang="en-US" sz="1900" dirty="0" smtClean="0"/>
              <a:t> </a:t>
            </a:r>
            <a:r>
              <a:rPr lang="en-US" sz="1900" dirty="0" err="1" smtClean="0"/>
              <a:t>estradiol</a:t>
            </a:r>
            <a:endParaRPr lang="en-US" sz="1900" dirty="0" smtClean="0"/>
          </a:p>
          <a:p>
            <a:r>
              <a:rPr lang="en-US" dirty="0" err="1" smtClean="0"/>
              <a:t>Gubernaculum</a:t>
            </a:r>
            <a:r>
              <a:rPr lang="en-US" dirty="0" smtClean="0"/>
              <a:t> </a:t>
            </a:r>
            <a:r>
              <a:rPr lang="en-US" dirty="0" err="1" smtClean="0"/>
              <a:t>samdráttur-verður</a:t>
            </a:r>
            <a:r>
              <a:rPr lang="en-US" dirty="0" smtClean="0"/>
              <a:t> </a:t>
            </a:r>
            <a:r>
              <a:rPr lang="en-US" dirty="0" err="1" smtClean="0"/>
              <a:t>ekki</a:t>
            </a:r>
            <a:r>
              <a:rPr lang="en-US" dirty="0" smtClean="0"/>
              <a:t>?</a:t>
            </a:r>
          </a:p>
          <a:p>
            <a:r>
              <a:rPr lang="en-US" dirty="0" err="1" smtClean="0"/>
              <a:t>Opnun</a:t>
            </a:r>
            <a:r>
              <a:rPr lang="en-US" dirty="0" smtClean="0"/>
              <a:t> processus vaginalis</a:t>
            </a:r>
          </a:p>
          <a:p>
            <a:r>
              <a:rPr lang="en-US" dirty="0" err="1" smtClean="0"/>
              <a:t>Utanaðkomandi</a:t>
            </a:r>
            <a:r>
              <a:rPr lang="en-US" dirty="0" smtClean="0"/>
              <a:t> </a:t>
            </a:r>
            <a:r>
              <a:rPr lang="en-US" dirty="0" err="1" smtClean="0"/>
              <a:t>þættir</a:t>
            </a:r>
            <a:r>
              <a:rPr lang="en-US" dirty="0" smtClean="0"/>
              <a:t>: </a:t>
            </a:r>
            <a:r>
              <a:rPr lang="en-US" sz="1900" dirty="0" err="1" smtClean="0"/>
              <a:t>eiturefni</a:t>
            </a:r>
            <a:r>
              <a:rPr lang="en-US" sz="1900" dirty="0" smtClean="0"/>
              <a:t>, </a:t>
            </a:r>
            <a:r>
              <a:rPr lang="en-US" sz="1900" dirty="0" err="1" smtClean="0"/>
              <a:t>alkóhól</a:t>
            </a:r>
            <a:r>
              <a:rPr lang="en-US" sz="1900" dirty="0" smtClean="0"/>
              <a:t>, </a:t>
            </a:r>
            <a:r>
              <a:rPr lang="en-US" sz="1900" dirty="0" err="1" smtClean="0"/>
              <a:t>reykinga</a:t>
            </a:r>
            <a:endParaRPr lang="en-US" sz="1900" dirty="0" smtClean="0"/>
          </a:p>
          <a:p>
            <a:r>
              <a:rPr lang="en-US" dirty="0" err="1" smtClean="0"/>
              <a:t>Erfðir</a:t>
            </a:r>
            <a:r>
              <a:rPr lang="en-US" dirty="0" smtClean="0"/>
              <a:t> </a:t>
            </a:r>
            <a:r>
              <a:rPr lang="en-US" dirty="0" err="1" smtClean="0"/>
              <a:t>og</a:t>
            </a:r>
            <a:r>
              <a:rPr lang="en-US" dirty="0" smtClean="0"/>
              <a:t> gen: Insulin-like factor 3</a:t>
            </a:r>
          </a:p>
          <a:p>
            <a:r>
              <a:rPr lang="en-US" dirty="0" err="1" smtClean="0"/>
              <a:t>Samfara</a:t>
            </a:r>
            <a:r>
              <a:rPr lang="en-US" dirty="0" smtClean="0"/>
              <a:t> </a:t>
            </a:r>
            <a:r>
              <a:rPr lang="en-US" dirty="0" err="1" smtClean="0"/>
              <a:t>öðrum</a:t>
            </a:r>
            <a:r>
              <a:rPr lang="en-US" dirty="0" smtClean="0"/>
              <a:t> </a:t>
            </a:r>
            <a:r>
              <a:rPr lang="en-US" dirty="0" err="1" smtClean="0"/>
              <a:t>göllum</a:t>
            </a:r>
            <a:r>
              <a:rPr lang="en-US" dirty="0" smtClean="0"/>
              <a:t>/</a:t>
            </a:r>
            <a:r>
              <a:rPr lang="en-US" dirty="0" err="1" smtClean="0"/>
              <a:t>syndromum</a:t>
            </a:r>
            <a:r>
              <a:rPr lang="en-US" dirty="0" smtClean="0"/>
              <a:t>: </a:t>
            </a:r>
            <a:r>
              <a:rPr lang="en-US" sz="1900" dirty="0" err="1" smtClean="0"/>
              <a:t>hypospadiasis</a:t>
            </a:r>
            <a:r>
              <a:rPr lang="en-US" sz="1900" dirty="0" smtClean="0"/>
              <a:t>, </a:t>
            </a:r>
            <a:r>
              <a:rPr lang="en-US" sz="1900" dirty="0" err="1" smtClean="0"/>
              <a:t>nára</a:t>
            </a:r>
            <a:r>
              <a:rPr lang="en-US" sz="1900" dirty="0" smtClean="0"/>
              <a:t> </a:t>
            </a:r>
            <a:r>
              <a:rPr lang="en-US" sz="1900" dirty="0" err="1" smtClean="0"/>
              <a:t>herniur</a:t>
            </a:r>
            <a:r>
              <a:rPr lang="en-US" sz="1900" dirty="0" smtClean="0"/>
              <a:t>, </a:t>
            </a:r>
            <a:r>
              <a:rPr lang="en-US" sz="1900" dirty="0" err="1" smtClean="0"/>
              <a:t>abd</a:t>
            </a:r>
            <a:r>
              <a:rPr lang="en-US" sz="1900" dirty="0" smtClean="0"/>
              <a:t>. wall </a:t>
            </a:r>
            <a:r>
              <a:rPr lang="en-US" sz="1900" dirty="0" err="1" smtClean="0"/>
              <a:t>defekts</a:t>
            </a:r>
            <a:r>
              <a:rPr lang="en-US" sz="1900" dirty="0" smtClean="0"/>
              <a:t>, Down´s, </a:t>
            </a:r>
            <a:r>
              <a:rPr lang="en-US" sz="1900" dirty="0" err="1" smtClean="0"/>
              <a:t>Prade-Willi</a:t>
            </a:r>
            <a:r>
              <a:rPr lang="en-US" sz="1900" dirty="0" smtClean="0"/>
              <a:t>, Noonan, </a:t>
            </a:r>
            <a:r>
              <a:rPr lang="en-US" sz="1900" dirty="0" err="1" smtClean="0"/>
              <a:t>Kallmann</a:t>
            </a:r>
            <a:endParaRPr lang="en-US" sz="1900" dirty="0" smtClean="0"/>
          </a:p>
          <a:p>
            <a:endParaRPr lang="en-US" dirty="0" smtClean="0"/>
          </a:p>
          <a:p>
            <a:endParaRPr lang="en-US" dirty="0" smtClean="0"/>
          </a:p>
          <a:p>
            <a:endParaRPr lang="en-US" dirty="0"/>
          </a:p>
        </p:txBody>
      </p:sp>
      <p:sp>
        <p:nvSpPr>
          <p:cNvPr id="2" name="Title 1"/>
          <p:cNvSpPr>
            <a:spLocks noGrp="1"/>
          </p:cNvSpPr>
          <p:nvPr>
            <p:ph type="title"/>
          </p:nvPr>
        </p:nvSpPr>
        <p:spPr>
          <a:xfrm>
            <a:off x="457200" y="188640"/>
            <a:ext cx="8229600" cy="792088"/>
          </a:xfrm>
        </p:spPr>
        <p:txBody>
          <a:bodyPr/>
          <a:lstStyle/>
          <a:p>
            <a:r>
              <a:rPr lang="en-US" dirty="0" err="1" smtClean="0"/>
              <a:t>Orsök</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Saga</a:t>
            </a:r>
          </a:p>
          <a:p>
            <a:r>
              <a:rPr lang="en-US" dirty="0" err="1" smtClean="0"/>
              <a:t>Skoðun</a:t>
            </a:r>
            <a:endParaRPr lang="en-US" dirty="0" smtClean="0"/>
          </a:p>
          <a:p>
            <a:r>
              <a:rPr lang="en-US" dirty="0" err="1" smtClean="0"/>
              <a:t>Ómun</a:t>
            </a:r>
            <a:endParaRPr lang="en-US" dirty="0" smtClean="0"/>
          </a:p>
          <a:p>
            <a:r>
              <a:rPr lang="en-US" dirty="0" smtClean="0"/>
              <a:t>CT/MRI</a:t>
            </a:r>
            <a:endParaRPr lang="en-US" dirty="0"/>
          </a:p>
        </p:txBody>
      </p:sp>
      <p:sp>
        <p:nvSpPr>
          <p:cNvPr id="2" name="Title 1"/>
          <p:cNvSpPr>
            <a:spLocks noGrp="1"/>
          </p:cNvSpPr>
          <p:nvPr>
            <p:ph type="title"/>
          </p:nvPr>
        </p:nvSpPr>
        <p:spPr/>
        <p:txBody>
          <a:bodyPr/>
          <a:lstStyle/>
          <a:p>
            <a:r>
              <a:rPr lang="en-US" dirty="0" err="1" smtClean="0"/>
              <a:t>Greining</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Kennsla\eistnaSkoðun.jpg"/>
          <p:cNvPicPr>
            <a:picLocks noGrp="1" noChangeAspect="1" noChangeArrowheads="1"/>
          </p:cNvPicPr>
          <p:nvPr>
            <p:ph idx="1"/>
          </p:nvPr>
        </p:nvPicPr>
        <p:blipFill>
          <a:blip r:embed="rId3" cstate="print"/>
          <a:srcRect/>
          <a:stretch>
            <a:fillRect/>
          </a:stretch>
        </p:blipFill>
        <p:spPr bwMode="auto">
          <a:xfrm>
            <a:off x="755576" y="1772816"/>
            <a:ext cx="7416824" cy="4176464"/>
          </a:xfrm>
          <a:prstGeom prst="rect">
            <a:avLst/>
          </a:prstGeom>
          <a:noFill/>
        </p:spPr>
      </p:pic>
      <p:sp>
        <p:nvSpPr>
          <p:cNvPr id="2" name="Title 1"/>
          <p:cNvSpPr>
            <a:spLocks noGrp="1"/>
          </p:cNvSpPr>
          <p:nvPr>
            <p:ph type="title"/>
          </p:nvPr>
        </p:nvSpPr>
        <p:spPr/>
        <p:txBody>
          <a:bodyPr/>
          <a:lstStyle/>
          <a:p>
            <a:r>
              <a:rPr lang="en-US" dirty="0" err="1" smtClean="0"/>
              <a:t>Skoðun</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err="1" smtClean="0"/>
              <a:t>Ófrjósemi</a:t>
            </a:r>
            <a:endParaRPr lang="en-US" dirty="0" smtClean="0"/>
          </a:p>
          <a:p>
            <a:r>
              <a:rPr lang="en-US" dirty="0" err="1" smtClean="0"/>
              <a:t>Krabbamein</a:t>
            </a:r>
            <a:endParaRPr lang="en-US" dirty="0" smtClean="0"/>
          </a:p>
          <a:p>
            <a:r>
              <a:rPr lang="en-US" dirty="0" err="1" smtClean="0"/>
              <a:t>Uppásnúningur</a:t>
            </a:r>
            <a:r>
              <a:rPr lang="en-US" dirty="0" smtClean="0"/>
              <a:t> (</a:t>
            </a:r>
            <a:r>
              <a:rPr lang="en-US" dirty="0" err="1" smtClean="0"/>
              <a:t>torsio</a:t>
            </a:r>
            <a:r>
              <a:rPr lang="en-US" dirty="0" smtClean="0"/>
              <a:t> testes)</a:t>
            </a:r>
          </a:p>
          <a:p>
            <a:r>
              <a:rPr lang="en-US" dirty="0" err="1" smtClean="0"/>
              <a:t>Áverkar</a:t>
            </a:r>
            <a:r>
              <a:rPr lang="en-US" dirty="0" smtClean="0"/>
              <a:t> </a:t>
            </a:r>
          </a:p>
          <a:p>
            <a:r>
              <a:rPr lang="en-US" dirty="0" smtClean="0"/>
              <a:t>Hernia</a:t>
            </a:r>
          </a:p>
          <a:p>
            <a:r>
              <a:rPr lang="en-US" dirty="0" err="1" smtClean="0"/>
              <a:t>Testosteron</a:t>
            </a:r>
            <a:r>
              <a:rPr lang="en-US" dirty="0" smtClean="0"/>
              <a:t> (androgen) </a:t>
            </a:r>
            <a:r>
              <a:rPr lang="en-US" dirty="0" err="1" smtClean="0"/>
              <a:t>skortur</a:t>
            </a:r>
            <a:endParaRPr lang="en-US" dirty="0" smtClean="0"/>
          </a:p>
          <a:p>
            <a:r>
              <a:rPr lang="en-US" dirty="0" err="1" smtClean="0"/>
              <a:t>Sjálfsmynd</a:t>
            </a:r>
            <a:endParaRPr lang="en-US" dirty="0"/>
          </a:p>
        </p:txBody>
      </p:sp>
      <p:sp>
        <p:nvSpPr>
          <p:cNvPr id="2" name="Title 1"/>
          <p:cNvSpPr>
            <a:spLocks noGrp="1"/>
          </p:cNvSpPr>
          <p:nvPr>
            <p:ph type="title"/>
          </p:nvPr>
        </p:nvSpPr>
        <p:spPr/>
        <p:txBody>
          <a:bodyPr/>
          <a:lstStyle/>
          <a:p>
            <a:r>
              <a:rPr lang="en-US" dirty="0" err="1" smtClean="0"/>
              <a:t>Fylgikvillar</a:t>
            </a:r>
            <a:r>
              <a:rPr lang="en-US" dirty="0" smtClean="0"/>
              <a:t>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err="1" smtClean="0"/>
              <a:t>Skiptir</a:t>
            </a:r>
            <a:r>
              <a:rPr lang="en-US" dirty="0" smtClean="0"/>
              <a:t> </a:t>
            </a:r>
            <a:r>
              <a:rPr lang="en-US" dirty="0" err="1" smtClean="0"/>
              <a:t>máli</a:t>
            </a:r>
            <a:r>
              <a:rPr lang="en-US" dirty="0" smtClean="0"/>
              <a:t> </a:t>
            </a:r>
            <a:r>
              <a:rPr lang="en-US" dirty="0" err="1" smtClean="0"/>
              <a:t>hvenær</a:t>
            </a:r>
            <a:r>
              <a:rPr lang="en-US" dirty="0" smtClean="0"/>
              <a:t> </a:t>
            </a:r>
            <a:r>
              <a:rPr lang="en-US" dirty="0" err="1" smtClean="0"/>
              <a:t>eistað</a:t>
            </a:r>
            <a:r>
              <a:rPr lang="en-US" dirty="0" smtClean="0"/>
              <a:t> </a:t>
            </a:r>
            <a:r>
              <a:rPr lang="en-US" dirty="0" err="1" smtClean="0"/>
              <a:t>færist</a:t>
            </a:r>
            <a:r>
              <a:rPr lang="en-US" dirty="0" smtClean="0"/>
              <a:t> (</a:t>
            </a:r>
            <a:r>
              <a:rPr lang="en-US" dirty="0" err="1" smtClean="0"/>
              <a:t>er</a:t>
            </a:r>
            <a:r>
              <a:rPr lang="en-US" dirty="0" smtClean="0"/>
              <a:t> </a:t>
            </a:r>
            <a:r>
              <a:rPr lang="en-US" dirty="0" err="1" smtClean="0"/>
              <a:t>fært</a:t>
            </a:r>
            <a:r>
              <a:rPr lang="en-US" dirty="0" smtClean="0"/>
              <a:t>) </a:t>
            </a:r>
            <a:r>
              <a:rPr lang="en-US" dirty="0" err="1" smtClean="0"/>
              <a:t>niður</a:t>
            </a:r>
            <a:r>
              <a:rPr lang="en-US" dirty="0" smtClean="0"/>
              <a:t> í </a:t>
            </a:r>
            <a:r>
              <a:rPr lang="en-US" dirty="0" err="1" smtClean="0"/>
              <a:t>pung</a:t>
            </a:r>
            <a:r>
              <a:rPr lang="en-US" dirty="0" smtClean="0"/>
              <a:t> </a:t>
            </a:r>
            <a:r>
              <a:rPr lang="en-US" dirty="0" err="1" smtClean="0"/>
              <a:t>og</a:t>
            </a:r>
            <a:r>
              <a:rPr lang="en-US" dirty="0" smtClean="0"/>
              <a:t> </a:t>
            </a:r>
            <a:r>
              <a:rPr lang="en-US" dirty="0" err="1" smtClean="0"/>
              <a:t>hvort</a:t>
            </a:r>
            <a:r>
              <a:rPr lang="en-US" dirty="0" smtClean="0"/>
              <a:t> </a:t>
            </a:r>
            <a:r>
              <a:rPr lang="en-US" dirty="0" err="1" smtClean="0"/>
              <a:t>bæði</a:t>
            </a:r>
            <a:r>
              <a:rPr lang="en-US" dirty="0" smtClean="0"/>
              <a:t> </a:t>
            </a:r>
            <a:r>
              <a:rPr lang="en-US" dirty="0" err="1" smtClean="0"/>
              <a:t>eistu</a:t>
            </a:r>
            <a:r>
              <a:rPr lang="en-US" dirty="0" smtClean="0"/>
              <a:t> </a:t>
            </a:r>
            <a:r>
              <a:rPr lang="en-US" dirty="0" err="1" smtClean="0"/>
              <a:t>eru</a:t>
            </a:r>
            <a:r>
              <a:rPr lang="en-US" dirty="0" smtClean="0"/>
              <a:t> </a:t>
            </a:r>
            <a:r>
              <a:rPr lang="en-US" dirty="0" err="1" smtClean="0"/>
              <a:t>ofan</a:t>
            </a:r>
            <a:r>
              <a:rPr lang="en-US" dirty="0" smtClean="0"/>
              <a:t> </a:t>
            </a:r>
            <a:r>
              <a:rPr lang="en-US" dirty="0" err="1" smtClean="0"/>
              <a:t>pungs</a:t>
            </a:r>
            <a:endParaRPr lang="en-US" dirty="0" smtClean="0"/>
          </a:p>
          <a:p>
            <a:pPr marL="109728" indent="0">
              <a:buNone/>
            </a:pPr>
            <a:r>
              <a:rPr lang="en-US" dirty="0" smtClean="0"/>
              <a:t>        </a:t>
            </a:r>
            <a:r>
              <a:rPr lang="en-US" dirty="0" err="1" smtClean="0"/>
              <a:t>breytingar</a:t>
            </a:r>
            <a:r>
              <a:rPr lang="en-US" dirty="0" smtClean="0"/>
              <a:t> á </a:t>
            </a:r>
            <a:r>
              <a:rPr lang="en-US" dirty="0" err="1" smtClean="0"/>
              <a:t>eista</a:t>
            </a:r>
            <a:r>
              <a:rPr lang="en-US" dirty="0" smtClean="0"/>
              <a:t> </a:t>
            </a:r>
            <a:r>
              <a:rPr lang="en-US" dirty="0" err="1" smtClean="0"/>
              <a:t>við</a:t>
            </a:r>
            <a:r>
              <a:rPr lang="en-US" dirty="0" smtClean="0"/>
              <a:t> 6-12 </a:t>
            </a:r>
            <a:r>
              <a:rPr lang="en-US" dirty="0" err="1" smtClean="0"/>
              <a:t>mánaða</a:t>
            </a:r>
            <a:r>
              <a:rPr lang="en-US" dirty="0" smtClean="0"/>
              <a:t> </a:t>
            </a:r>
            <a:r>
              <a:rPr lang="en-US" dirty="0" err="1" smtClean="0"/>
              <a:t>aldur</a:t>
            </a:r>
            <a:endParaRPr lang="en-US" dirty="0" smtClean="0"/>
          </a:p>
          <a:p>
            <a:pPr>
              <a:buNone/>
            </a:pPr>
            <a:r>
              <a:rPr lang="en-US" dirty="0" smtClean="0"/>
              <a:t>     -</a:t>
            </a:r>
            <a:r>
              <a:rPr lang="en-US" dirty="0" err="1" smtClean="0"/>
              <a:t>seinkaður</a:t>
            </a:r>
            <a:r>
              <a:rPr lang="en-US" dirty="0" smtClean="0"/>
              <a:t> </a:t>
            </a:r>
            <a:r>
              <a:rPr lang="en-US" dirty="0" err="1" smtClean="0"/>
              <a:t>þroski</a:t>
            </a:r>
            <a:r>
              <a:rPr lang="en-US" dirty="0" smtClean="0"/>
              <a:t>, </a:t>
            </a:r>
            <a:r>
              <a:rPr lang="en-US" dirty="0" err="1" smtClean="0"/>
              <a:t>og</a:t>
            </a:r>
            <a:r>
              <a:rPr lang="en-US" dirty="0" smtClean="0"/>
              <a:t> </a:t>
            </a:r>
            <a:r>
              <a:rPr lang="en-US" dirty="0" err="1" smtClean="0"/>
              <a:t>fækkun</a:t>
            </a:r>
            <a:r>
              <a:rPr lang="en-US" dirty="0" smtClean="0"/>
              <a:t>, germ cells</a:t>
            </a:r>
          </a:p>
          <a:p>
            <a:pPr>
              <a:buNone/>
            </a:pPr>
            <a:r>
              <a:rPr lang="en-US" dirty="0" smtClean="0"/>
              <a:t>     -</a:t>
            </a:r>
            <a:r>
              <a:rPr lang="en-US" dirty="0" err="1" smtClean="0"/>
              <a:t>skemmdir</a:t>
            </a:r>
            <a:r>
              <a:rPr lang="en-US" dirty="0" smtClean="0"/>
              <a:t> á </a:t>
            </a:r>
            <a:r>
              <a:rPr lang="en-US" dirty="0" err="1" smtClean="0"/>
              <a:t>sáðpíplum</a:t>
            </a:r>
            <a:endParaRPr lang="en-US" dirty="0" smtClean="0"/>
          </a:p>
          <a:p>
            <a:pPr>
              <a:buNone/>
            </a:pPr>
            <a:r>
              <a:rPr lang="en-US" dirty="0" smtClean="0"/>
              <a:t>     -</a:t>
            </a:r>
            <a:r>
              <a:rPr lang="en-US" dirty="0" err="1" smtClean="0"/>
              <a:t>fækkun</a:t>
            </a:r>
            <a:r>
              <a:rPr lang="en-US" dirty="0" smtClean="0"/>
              <a:t> </a:t>
            </a:r>
            <a:r>
              <a:rPr lang="en-US" dirty="0" err="1" smtClean="0"/>
              <a:t>Leydig</a:t>
            </a:r>
            <a:r>
              <a:rPr lang="en-US" dirty="0" smtClean="0"/>
              <a:t> </a:t>
            </a:r>
            <a:r>
              <a:rPr lang="en-US" dirty="0" err="1" smtClean="0"/>
              <a:t>fruma</a:t>
            </a:r>
            <a:r>
              <a:rPr lang="en-US" dirty="0" smtClean="0"/>
              <a:t> (&lt;</a:t>
            </a:r>
            <a:r>
              <a:rPr lang="en-US" dirty="0" err="1" smtClean="0"/>
              <a:t>testosteron</a:t>
            </a:r>
            <a:r>
              <a:rPr lang="en-US" dirty="0" smtClean="0"/>
              <a:t>)</a:t>
            </a:r>
            <a:endParaRPr lang="en-US" dirty="0" smtClean="0"/>
          </a:p>
          <a:p>
            <a:pPr>
              <a:buNone/>
            </a:pPr>
            <a:r>
              <a:rPr lang="en-US" dirty="0" smtClean="0"/>
              <a:t>     -</a:t>
            </a:r>
            <a:r>
              <a:rPr lang="en-US" dirty="0" err="1" smtClean="0"/>
              <a:t>Varanlegt</a:t>
            </a:r>
            <a:r>
              <a:rPr lang="en-US" dirty="0" smtClean="0"/>
              <a:t> </a:t>
            </a:r>
            <a:r>
              <a:rPr lang="en-US" dirty="0" err="1" smtClean="0"/>
              <a:t>að</a:t>
            </a:r>
            <a:r>
              <a:rPr lang="en-US" dirty="0" smtClean="0"/>
              <a:t> </a:t>
            </a:r>
            <a:r>
              <a:rPr lang="en-US" dirty="0" err="1" smtClean="0"/>
              <a:t>einhverju</a:t>
            </a:r>
            <a:r>
              <a:rPr lang="en-US" dirty="0" smtClean="0"/>
              <a:t> </a:t>
            </a:r>
            <a:r>
              <a:rPr lang="en-US" dirty="0" err="1" smtClean="0"/>
              <a:t>leyti</a:t>
            </a:r>
            <a:endParaRPr lang="en-US" dirty="0" smtClean="0"/>
          </a:p>
          <a:p>
            <a:r>
              <a:rPr lang="en-US" dirty="0" err="1" smtClean="0"/>
              <a:t>Aukin</a:t>
            </a:r>
            <a:r>
              <a:rPr lang="en-US" dirty="0" smtClean="0"/>
              <a:t> </a:t>
            </a:r>
            <a:r>
              <a:rPr lang="en-US" dirty="0" err="1" smtClean="0"/>
              <a:t>tíðni</a:t>
            </a:r>
            <a:r>
              <a:rPr lang="en-US" dirty="0" smtClean="0"/>
              <a:t> </a:t>
            </a:r>
            <a:r>
              <a:rPr lang="en-US" dirty="0" err="1" smtClean="0"/>
              <a:t>frjósemisvanda</a:t>
            </a:r>
            <a:r>
              <a:rPr lang="en-US" dirty="0" smtClean="0"/>
              <a:t>, </a:t>
            </a:r>
            <a:r>
              <a:rPr lang="en-US" dirty="0" err="1" smtClean="0"/>
              <a:t>sérstaklega</a:t>
            </a:r>
            <a:r>
              <a:rPr lang="en-US" dirty="0" smtClean="0"/>
              <a:t> </a:t>
            </a:r>
            <a:r>
              <a:rPr lang="en-US" dirty="0" err="1" smtClean="0"/>
              <a:t>ef</a:t>
            </a:r>
            <a:r>
              <a:rPr lang="en-US" dirty="0" smtClean="0"/>
              <a:t> </a:t>
            </a:r>
            <a:r>
              <a:rPr lang="en-US" dirty="0" err="1" smtClean="0"/>
              <a:t>bilat</a:t>
            </a:r>
            <a:endParaRPr lang="en-US" dirty="0" smtClean="0"/>
          </a:p>
          <a:p>
            <a:r>
              <a:rPr lang="en-US" dirty="0" err="1" smtClean="0"/>
              <a:t>Færri</a:t>
            </a:r>
            <a:r>
              <a:rPr lang="en-US" dirty="0" smtClean="0"/>
              <a:t> </a:t>
            </a:r>
            <a:r>
              <a:rPr lang="en-US" dirty="0" err="1" smtClean="0"/>
              <a:t>sáðfrumur</a:t>
            </a:r>
            <a:r>
              <a:rPr lang="en-US" dirty="0" smtClean="0"/>
              <a:t>, </a:t>
            </a:r>
            <a:r>
              <a:rPr lang="en-US" dirty="0" err="1" smtClean="0"/>
              <a:t>minna</a:t>
            </a:r>
            <a:r>
              <a:rPr lang="en-US" dirty="0" smtClean="0"/>
              <a:t> motility</a:t>
            </a:r>
          </a:p>
          <a:p>
            <a:r>
              <a:rPr lang="en-US" dirty="0" err="1" smtClean="0"/>
              <a:t>Aðgerð</a:t>
            </a:r>
            <a:r>
              <a:rPr lang="en-US" dirty="0" smtClean="0"/>
              <a:t> </a:t>
            </a:r>
            <a:r>
              <a:rPr lang="en-US" dirty="0" err="1" smtClean="0"/>
              <a:t>fyrir</a:t>
            </a:r>
            <a:r>
              <a:rPr lang="en-US" dirty="0" smtClean="0"/>
              <a:t> 1 </a:t>
            </a:r>
            <a:r>
              <a:rPr lang="en-US" dirty="0" err="1" smtClean="0"/>
              <a:t>árs</a:t>
            </a:r>
            <a:r>
              <a:rPr lang="en-US" dirty="0" smtClean="0"/>
              <a:t> </a:t>
            </a:r>
            <a:r>
              <a:rPr lang="en-US" dirty="0" err="1" smtClean="0"/>
              <a:t>aldur</a:t>
            </a:r>
            <a:endParaRPr lang="en-US" dirty="0" smtClean="0"/>
          </a:p>
          <a:p>
            <a:endParaRPr lang="en-US" dirty="0" smtClean="0"/>
          </a:p>
          <a:p>
            <a:endParaRPr lang="en-US" dirty="0"/>
          </a:p>
        </p:txBody>
      </p:sp>
      <p:sp>
        <p:nvSpPr>
          <p:cNvPr id="2" name="Title 1"/>
          <p:cNvSpPr>
            <a:spLocks noGrp="1"/>
          </p:cNvSpPr>
          <p:nvPr>
            <p:ph type="title"/>
          </p:nvPr>
        </p:nvSpPr>
        <p:spPr/>
        <p:txBody>
          <a:bodyPr/>
          <a:lstStyle/>
          <a:p>
            <a:r>
              <a:rPr lang="en-US" dirty="0" err="1" smtClean="0"/>
              <a:t>Cryptorchidism</a:t>
            </a:r>
            <a:r>
              <a:rPr lang="en-US" dirty="0" smtClean="0"/>
              <a:t> </a:t>
            </a:r>
            <a:r>
              <a:rPr lang="en-US" dirty="0" err="1" smtClean="0"/>
              <a:t>og</a:t>
            </a:r>
            <a:r>
              <a:rPr lang="en-US" dirty="0" smtClean="0"/>
              <a:t> </a:t>
            </a:r>
            <a:r>
              <a:rPr lang="en-US" dirty="0" err="1" smtClean="0"/>
              <a:t>ófrjósemi</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err="1" smtClean="0"/>
              <a:t>Talsvert</a:t>
            </a:r>
            <a:r>
              <a:rPr lang="en-US" dirty="0" smtClean="0"/>
              <a:t> </a:t>
            </a:r>
            <a:r>
              <a:rPr lang="en-US" dirty="0" err="1" smtClean="0"/>
              <a:t>aukin</a:t>
            </a:r>
            <a:r>
              <a:rPr lang="en-US" dirty="0" smtClean="0"/>
              <a:t> (4-40x) </a:t>
            </a:r>
            <a:r>
              <a:rPr lang="en-US" dirty="0" err="1" smtClean="0"/>
              <a:t>hætta</a:t>
            </a:r>
            <a:r>
              <a:rPr lang="en-US" dirty="0" smtClean="0"/>
              <a:t> á </a:t>
            </a:r>
            <a:r>
              <a:rPr lang="en-US" dirty="0" err="1" smtClean="0"/>
              <a:t>myndun</a:t>
            </a:r>
            <a:r>
              <a:rPr lang="en-US" dirty="0" smtClean="0"/>
              <a:t> germ-cell </a:t>
            </a:r>
            <a:r>
              <a:rPr lang="en-US" dirty="0" err="1" smtClean="0"/>
              <a:t>krabbameins</a:t>
            </a:r>
            <a:r>
              <a:rPr lang="en-US" dirty="0" smtClean="0"/>
              <a:t> í </a:t>
            </a:r>
            <a:r>
              <a:rPr lang="en-US" dirty="0" err="1" smtClean="0"/>
              <a:t>eista</a:t>
            </a:r>
            <a:endParaRPr lang="en-US" dirty="0" smtClean="0"/>
          </a:p>
          <a:p>
            <a:r>
              <a:rPr lang="en-US" dirty="0" err="1" smtClean="0"/>
              <a:t>Algengast</a:t>
            </a:r>
            <a:r>
              <a:rPr lang="en-US" dirty="0" smtClean="0"/>
              <a:t> </a:t>
            </a:r>
            <a:r>
              <a:rPr lang="en-US" dirty="0" err="1" smtClean="0"/>
              <a:t>að</a:t>
            </a:r>
            <a:r>
              <a:rPr lang="en-US" dirty="0" smtClean="0"/>
              <a:t> </a:t>
            </a:r>
            <a:r>
              <a:rPr lang="en-US" dirty="0" err="1" smtClean="0"/>
              <a:t>birtist</a:t>
            </a:r>
            <a:r>
              <a:rPr lang="en-US" dirty="0" smtClean="0"/>
              <a:t> </a:t>
            </a:r>
            <a:r>
              <a:rPr lang="en-US" dirty="0" err="1" smtClean="0"/>
              <a:t>milli</a:t>
            </a:r>
            <a:r>
              <a:rPr lang="en-US" dirty="0" smtClean="0"/>
              <a:t> 15 </a:t>
            </a:r>
            <a:r>
              <a:rPr lang="en-US" dirty="0" err="1" smtClean="0"/>
              <a:t>og</a:t>
            </a:r>
            <a:r>
              <a:rPr lang="en-US" dirty="0" smtClean="0"/>
              <a:t> 45 </a:t>
            </a:r>
            <a:r>
              <a:rPr lang="en-US" dirty="0" err="1" smtClean="0"/>
              <a:t>ára</a:t>
            </a:r>
            <a:r>
              <a:rPr lang="en-US" dirty="0" smtClean="0"/>
              <a:t>  </a:t>
            </a:r>
          </a:p>
          <a:p>
            <a:r>
              <a:rPr lang="en-US" dirty="0" err="1" smtClean="0"/>
              <a:t>Talið</a:t>
            </a:r>
            <a:r>
              <a:rPr lang="en-US" dirty="0" smtClean="0"/>
              <a:t> </a:t>
            </a:r>
            <a:r>
              <a:rPr lang="en-US" dirty="0" err="1" smtClean="0"/>
              <a:t>skýra</a:t>
            </a:r>
            <a:r>
              <a:rPr lang="en-US" dirty="0" smtClean="0"/>
              <a:t> 10% alls </a:t>
            </a:r>
            <a:r>
              <a:rPr lang="en-US" dirty="0" err="1" smtClean="0"/>
              <a:t>eistnakrabbameins</a:t>
            </a:r>
            <a:r>
              <a:rPr lang="en-US" dirty="0" smtClean="0"/>
              <a:t> </a:t>
            </a:r>
          </a:p>
          <a:p>
            <a:r>
              <a:rPr lang="en-US" dirty="0" err="1" smtClean="0"/>
              <a:t>Intraabdominal</a:t>
            </a:r>
            <a:r>
              <a:rPr lang="en-US" dirty="0" smtClean="0"/>
              <a:t> </a:t>
            </a:r>
            <a:r>
              <a:rPr lang="en-US" dirty="0" err="1" smtClean="0"/>
              <a:t>eista</a:t>
            </a:r>
            <a:r>
              <a:rPr lang="en-US" dirty="0" smtClean="0"/>
              <a:t> </a:t>
            </a:r>
            <a:r>
              <a:rPr lang="en-US" dirty="0" err="1" smtClean="0"/>
              <a:t>er</a:t>
            </a:r>
            <a:r>
              <a:rPr lang="en-US" dirty="0" smtClean="0"/>
              <a:t> 4x </a:t>
            </a:r>
            <a:r>
              <a:rPr lang="en-US" dirty="0" err="1" smtClean="0"/>
              <a:t>líklegra</a:t>
            </a:r>
            <a:r>
              <a:rPr lang="en-US" dirty="0" smtClean="0"/>
              <a:t> en inguinal </a:t>
            </a:r>
            <a:r>
              <a:rPr lang="en-US" dirty="0" err="1" smtClean="0"/>
              <a:t>eista</a:t>
            </a:r>
            <a:endParaRPr lang="en-US" dirty="0" smtClean="0"/>
          </a:p>
          <a:p>
            <a:r>
              <a:rPr lang="en-US" dirty="0" smtClean="0"/>
              <a:t>10-25% </a:t>
            </a:r>
            <a:r>
              <a:rPr lang="en-US" dirty="0" err="1" smtClean="0"/>
              <a:t>þessara</a:t>
            </a:r>
            <a:r>
              <a:rPr lang="en-US" dirty="0" smtClean="0"/>
              <a:t> </a:t>
            </a:r>
            <a:r>
              <a:rPr lang="en-US" dirty="0" err="1" smtClean="0"/>
              <a:t>tilvika</a:t>
            </a:r>
            <a:r>
              <a:rPr lang="en-US" dirty="0" smtClean="0"/>
              <a:t> </a:t>
            </a:r>
            <a:r>
              <a:rPr lang="en-US" dirty="0" err="1" smtClean="0"/>
              <a:t>verða</a:t>
            </a:r>
            <a:r>
              <a:rPr lang="en-US" dirty="0" smtClean="0"/>
              <a:t> í </a:t>
            </a:r>
            <a:r>
              <a:rPr lang="en-US" dirty="0" err="1" smtClean="0"/>
              <a:t>contralateral</a:t>
            </a:r>
            <a:r>
              <a:rPr lang="en-US" dirty="0" smtClean="0"/>
              <a:t>, </a:t>
            </a:r>
            <a:r>
              <a:rPr lang="en-US" dirty="0" err="1" smtClean="0"/>
              <a:t>eðlilega</a:t>
            </a:r>
            <a:r>
              <a:rPr lang="en-US" dirty="0" smtClean="0"/>
              <a:t> </a:t>
            </a:r>
            <a:r>
              <a:rPr lang="en-US" dirty="0" err="1" smtClean="0"/>
              <a:t>niðurgengnu</a:t>
            </a:r>
            <a:r>
              <a:rPr lang="en-US" dirty="0" smtClean="0"/>
              <a:t> </a:t>
            </a:r>
            <a:r>
              <a:rPr lang="en-US" dirty="0" err="1" smtClean="0"/>
              <a:t>eista</a:t>
            </a:r>
            <a:r>
              <a:rPr lang="en-US" dirty="0" smtClean="0"/>
              <a:t>!</a:t>
            </a:r>
          </a:p>
          <a:p>
            <a:r>
              <a:rPr lang="en-US" dirty="0" err="1" smtClean="0"/>
              <a:t>Færsla</a:t>
            </a:r>
            <a:r>
              <a:rPr lang="en-US" dirty="0" smtClean="0"/>
              <a:t> </a:t>
            </a:r>
            <a:r>
              <a:rPr lang="en-US" dirty="0" err="1" smtClean="0"/>
              <a:t>eistans</a:t>
            </a:r>
            <a:r>
              <a:rPr lang="en-US" dirty="0" smtClean="0"/>
              <a:t> í </a:t>
            </a:r>
            <a:r>
              <a:rPr lang="en-US" dirty="0" err="1" smtClean="0"/>
              <a:t>pung</a:t>
            </a:r>
            <a:r>
              <a:rPr lang="en-US" dirty="0" smtClean="0"/>
              <a:t> </a:t>
            </a:r>
            <a:r>
              <a:rPr lang="en-US" dirty="0" err="1" smtClean="0"/>
              <a:t>minnkar</a:t>
            </a:r>
            <a:r>
              <a:rPr lang="en-US" dirty="0" smtClean="0"/>
              <a:t> </a:t>
            </a:r>
            <a:r>
              <a:rPr lang="en-US" dirty="0" err="1" smtClean="0"/>
              <a:t>þessa</a:t>
            </a:r>
            <a:r>
              <a:rPr lang="en-US" dirty="0" smtClean="0"/>
              <a:t> </a:t>
            </a:r>
            <a:r>
              <a:rPr lang="en-US" dirty="0" err="1" smtClean="0"/>
              <a:t>hættu</a:t>
            </a:r>
            <a:r>
              <a:rPr lang="en-US" dirty="0" smtClean="0"/>
              <a:t> </a:t>
            </a:r>
            <a:r>
              <a:rPr lang="en-US" dirty="0" err="1" smtClean="0"/>
              <a:t>aðeins</a:t>
            </a:r>
            <a:r>
              <a:rPr lang="en-US" dirty="0" smtClean="0"/>
              <a:t> </a:t>
            </a:r>
            <a:r>
              <a:rPr lang="en-US" dirty="0" err="1" smtClean="0"/>
              <a:t>lítillega</a:t>
            </a:r>
            <a:r>
              <a:rPr lang="en-US" dirty="0" smtClean="0"/>
              <a:t> en </a:t>
            </a:r>
            <a:r>
              <a:rPr lang="en-US" dirty="0" err="1" smtClean="0"/>
              <a:t>eykur</a:t>
            </a:r>
            <a:r>
              <a:rPr lang="en-US" dirty="0" smtClean="0"/>
              <a:t> </a:t>
            </a:r>
            <a:r>
              <a:rPr lang="en-US" dirty="0" err="1" smtClean="0"/>
              <a:t>hins</a:t>
            </a:r>
            <a:r>
              <a:rPr lang="en-US" dirty="0" smtClean="0"/>
              <a:t> </a:t>
            </a:r>
            <a:r>
              <a:rPr lang="en-US" dirty="0" err="1" smtClean="0"/>
              <a:t>vegar</a:t>
            </a:r>
            <a:r>
              <a:rPr lang="en-US" dirty="0" smtClean="0"/>
              <a:t> </a:t>
            </a:r>
            <a:r>
              <a:rPr lang="en-US" dirty="0" err="1" smtClean="0"/>
              <a:t>líkindi</a:t>
            </a:r>
            <a:r>
              <a:rPr lang="en-US" dirty="0" smtClean="0"/>
              <a:t> </a:t>
            </a:r>
            <a:r>
              <a:rPr lang="en-US" dirty="0" err="1" smtClean="0"/>
              <a:t>þess</a:t>
            </a:r>
            <a:r>
              <a:rPr lang="en-US" dirty="0" smtClean="0"/>
              <a:t> </a:t>
            </a:r>
            <a:r>
              <a:rPr lang="en-US" dirty="0" err="1" smtClean="0"/>
              <a:t>að</a:t>
            </a:r>
            <a:r>
              <a:rPr lang="en-US" dirty="0" smtClean="0"/>
              <a:t> </a:t>
            </a:r>
            <a:r>
              <a:rPr lang="en-US" dirty="0" err="1" smtClean="0"/>
              <a:t>þreifa</a:t>
            </a:r>
            <a:r>
              <a:rPr lang="en-US" dirty="0" smtClean="0"/>
              <a:t> </a:t>
            </a:r>
            <a:r>
              <a:rPr lang="en-US" dirty="0" err="1" smtClean="0"/>
              <a:t>fyrirferð</a:t>
            </a:r>
            <a:r>
              <a:rPr lang="en-US" dirty="0" smtClean="0"/>
              <a:t> í </a:t>
            </a:r>
            <a:r>
              <a:rPr lang="en-US" dirty="0" err="1" smtClean="0"/>
              <a:t>eista</a:t>
            </a:r>
            <a:endParaRPr lang="en-US" dirty="0" smtClean="0"/>
          </a:p>
          <a:p>
            <a:r>
              <a:rPr lang="en-US" dirty="0" err="1" smtClean="0"/>
              <a:t>Cryptorchidisma</a:t>
            </a:r>
            <a:r>
              <a:rPr lang="en-US" dirty="0" smtClean="0"/>
              <a:t> </a:t>
            </a:r>
            <a:r>
              <a:rPr lang="en-US" dirty="0" err="1" smtClean="0"/>
              <a:t>er</a:t>
            </a:r>
            <a:r>
              <a:rPr lang="en-US" dirty="0" smtClean="0"/>
              <a:t> </a:t>
            </a:r>
            <a:r>
              <a:rPr lang="en-US" dirty="0" err="1" smtClean="0"/>
              <a:t>stærsti</a:t>
            </a:r>
            <a:r>
              <a:rPr lang="en-US" dirty="0" smtClean="0"/>
              <a:t> </a:t>
            </a:r>
            <a:r>
              <a:rPr lang="en-US" dirty="0" err="1" smtClean="0"/>
              <a:t>áhættuþáttur</a:t>
            </a:r>
            <a:r>
              <a:rPr lang="en-US" dirty="0" smtClean="0"/>
              <a:t> </a:t>
            </a:r>
            <a:r>
              <a:rPr lang="en-US" dirty="0" err="1" smtClean="0"/>
              <a:t>myndunar</a:t>
            </a:r>
            <a:r>
              <a:rPr lang="en-US" dirty="0" smtClean="0"/>
              <a:t> testicular carcinoma in situ um (8% </a:t>
            </a:r>
            <a:r>
              <a:rPr lang="en-US" dirty="0" err="1" smtClean="0"/>
              <a:t>allra</a:t>
            </a:r>
            <a:r>
              <a:rPr lang="en-US" dirty="0" smtClean="0"/>
              <a:t> </a:t>
            </a:r>
            <a:r>
              <a:rPr lang="en-US" dirty="0" err="1" smtClean="0"/>
              <a:t>með</a:t>
            </a:r>
            <a:r>
              <a:rPr lang="en-US" dirty="0" smtClean="0"/>
              <a:t> cancer m. </a:t>
            </a:r>
            <a:r>
              <a:rPr lang="en-US" dirty="0" err="1" smtClean="0"/>
              <a:t>sögu</a:t>
            </a:r>
            <a:r>
              <a:rPr lang="en-US" dirty="0" smtClean="0"/>
              <a:t> um </a:t>
            </a:r>
            <a:r>
              <a:rPr lang="en-US" dirty="0" err="1" smtClean="0"/>
              <a:t>cryptorchidisma</a:t>
            </a:r>
            <a:r>
              <a:rPr lang="en-US" dirty="0" smtClean="0"/>
              <a:t>)</a:t>
            </a:r>
          </a:p>
          <a:p>
            <a:endParaRPr lang="en-US" dirty="0"/>
          </a:p>
        </p:txBody>
      </p:sp>
      <p:sp>
        <p:nvSpPr>
          <p:cNvPr id="2" name="Title 1"/>
          <p:cNvSpPr>
            <a:spLocks noGrp="1"/>
          </p:cNvSpPr>
          <p:nvPr>
            <p:ph type="title"/>
          </p:nvPr>
        </p:nvSpPr>
        <p:spPr/>
        <p:txBody>
          <a:bodyPr>
            <a:normAutofit fontScale="90000"/>
          </a:bodyPr>
          <a:lstStyle/>
          <a:p>
            <a:r>
              <a:rPr lang="en-US" dirty="0" err="1" smtClean="0"/>
              <a:t>Cryptorchidism</a:t>
            </a:r>
            <a:r>
              <a:rPr lang="en-US" dirty="0" smtClean="0"/>
              <a:t> </a:t>
            </a:r>
            <a:r>
              <a:rPr lang="en-US" dirty="0" err="1" smtClean="0"/>
              <a:t>og</a:t>
            </a:r>
            <a:r>
              <a:rPr lang="en-US" dirty="0" smtClean="0"/>
              <a:t> </a:t>
            </a:r>
            <a:r>
              <a:rPr lang="en-US" dirty="0" err="1" smtClean="0"/>
              <a:t>eistnakrabbamein</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328592"/>
          </a:xfrm>
        </p:spPr>
        <p:txBody>
          <a:bodyPr>
            <a:normAutofit lnSpcReduction="10000"/>
          </a:bodyPr>
          <a:lstStyle/>
          <a:p>
            <a:r>
              <a:rPr lang="en-US" dirty="0" err="1" smtClean="0"/>
              <a:t>Fyrir</a:t>
            </a:r>
            <a:r>
              <a:rPr lang="en-US" dirty="0" smtClean="0"/>
              <a:t> 1 </a:t>
            </a:r>
            <a:r>
              <a:rPr lang="en-US" dirty="0" err="1" smtClean="0"/>
              <a:t>árs</a:t>
            </a:r>
            <a:r>
              <a:rPr lang="en-US" dirty="0" smtClean="0"/>
              <a:t> </a:t>
            </a:r>
            <a:r>
              <a:rPr lang="en-US" dirty="0" err="1" smtClean="0"/>
              <a:t>aldur</a:t>
            </a:r>
            <a:endParaRPr lang="en-US" dirty="0" smtClean="0"/>
          </a:p>
          <a:p>
            <a:r>
              <a:rPr lang="en-US" dirty="0" err="1" smtClean="0"/>
              <a:t>Opinn</a:t>
            </a:r>
            <a:r>
              <a:rPr lang="en-US" dirty="0" smtClean="0"/>
              <a:t> </a:t>
            </a:r>
            <a:r>
              <a:rPr lang="en-US" dirty="0" err="1" smtClean="0"/>
              <a:t>aðgerð</a:t>
            </a:r>
            <a:r>
              <a:rPr lang="en-US" dirty="0" smtClean="0"/>
              <a:t> </a:t>
            </a:r>
          </a:p>
          <a:p>
            <a:pPr>
              <a:buNone/>
            </a:pPr>
            <a:r>
              <a:rPr lang="en-US" dirty="0" smtClean="0"/>
              <a:t>            -um </a:t>
            </a:r>
            <a:r>
              <a:rPr lang="en-US" dirty="0" err="1" smtClean="0"/>
              <a:t>nára</a:t>
            </a:r>
            <a:endParaRPr lang="en-US" dirty="0" smtClean="0"/>
          </a:p>
          <a:p>
            <a:pPr>
              <a:buNone/>
            </a:pPr>
            <a:r>
              <a:rPr lang="en-US" dirty="0" smtClean="0"/>
              <a:t>            -</a:t>
            </a:r>
            <a:r>
              <a:rPr lang="en-US" dirty="0" err="1" smtClean="0"/>
              <a:t>scrotalt</a:t>
            </a:r>
            <a:r>
              <a:rPr lang="en-US" dirty="0" smtClean="0"/>
              <a:t> </a:t>
            </a:r>
            <a:r>
              <a:rPr lang="en-US" dirty="0" err="1" smtClean="0"/>
              <a:t>eða</a:t>
            </a:r>
            <a:r>
              <a:rPr lang="en-US" dirty="0" smtClean="0"/>
              <a:t> </a:t>
            </a:r>
            <a:r>
              <a:rPr lang="en-US" dirty="0" err="1" smtClean="0"/>
              <a:t>parascrotalt</a:t>
            </a:r>
            <a:endParaRPr lang="en-US" dirty="0" smtClean="0"/>
          </a:p>
          <a:p>
            <a:r>
              <a:rPr lang="en-US" dirty="0" err="1" smtClean="0"/>
              <a:t>Laparoscopi</a:t>
            </a:r>
            <a:r>
              <a:rPr lang="en-US" dirty="0" smtClean="0"/>
              <a:t> (Fowler-</a:t>
            </a:r>
            <a:r>
              <a:rPr lang="en-US" dirty="0"/>
              <a:t>S</a:t>
            </a:r>
            <a:r>
              <a:rPr lang="en-US" dirty="0" smtClean="0"/>
              <a:t>tephens procedure)</a:t>
            </a:r>
          </a:p>
          <a:p>
            <a:r>
              <a:rPr lang="en-US" dirty="0" err="1" smtClean="0"/>
              <a:t>Microvascular</a:t>
            </a:r>
            <a:r>
              <a:rPr lang="en-US" dirty="0" smtClean="0"/>
              <a:t> </a:t>
            </a:r>
            <a:r>
              <a:rPr lang="en-US" dirty="0" err="1" smtClean="0"/>
              <a:t>aðgerð</a:t>
            </a:r>
            <a:endParaRPr lang="en-US" dirty="0" smtClean="0"/>
          </a:p>
          <a:p>
            <a:r>
              <a:rPr lang="en-US" dirty="0" err="1" smtClean="0"/>
              <a:t>Hormónameðferð</a:t>
            </a:r>
            <a:endParaRPr lang="en-US" dirty="0" smtClean="0"/>
          </a:p>
          <a:p>
            <a:r>
              <a:rPr lang="en-US" dirty="0" err="1" smtClean="0"/>
              <a:t>hCG</a:t>
            </a:r>
            <a:r>
              <a:rPr lang="en-US" dirty="0" smtClean="0"/>
              <a:t> </a:t>
            </a:r>
            <a:r>
              <a:rPr lang="en-US" dirty="0" err="1" smtClean="0"/>
              <a:t>er</a:t>
            </a:r>
            <a:r>
              <a:rPr lang="en-US" dirty="0" smtClean="0"/>
              <a:t> </a:t>
            </a:r>
            <a:r>
              <a:rPr lang="en-US" dirty="0" err="1" smtClean="0"/>
              <a:t>notað</a:t>
            </a:r>
            <a:r>
              <a:rPr lang="en-US" dirty="0" smtClean="0"/>
              <a:t> ( í USA). </a:t>
            </a:r>
            <a:r>
              <a:rPr lang="en-US" dirty="0" err="1" smtClean="0"/>
              <a:t>Virkar</a:t>
            </a:r>
            <a:r>
              <a:rPr lang="en-US" dirty="0" smtClean="0"/>
              <a:t> </a:t>
            </a:r>
            <a:r>
              <a:rPr lang="en-US" dirty="0" err="1" smtClean="0"/>
              <a:t>stundum</a:t>
            </a:r>
            <a:r>
              <a:rPr lang="en-US" dirty="0" smtClean="0"/>
              <a:t> </a:t>
            </a:r>
            <a:r>
              <a:rPr lang="en-US" dirty="0" err="1" smtClean="0"/>
              <a:t>ef</a:t>
            </a:r>
            <a:r>
              <a:rPr lang="en-US" dirty="0" smtClean="0"/>
              <a:t> </a:t>
            </a:r>
            <a:r>
              <a:rPr lang="en-US" dirty="0" err="1" smtClean="0"/>
              <a:t>eistað</a:t>
            </a:r>
            <a:r>
              <a:rPr lang="en-US" dirty="0" smtClean="0"/>
              <a:t> </a:t>
            </a:r>
            <a:r>
              <a:rPr lang="en-US" dirty="0" err="1" smtClean="0"/>
              <a:t>er</a:t>
            </a:r>
            <a:r>
              <a:rPr lang="en-US" dirty="0" smtClean="0"/>
              <a:t> </a:t>
            </a:r>
            <a:r>
              <a:rPr lang="en-US" dirty="0" err="1" smtClean="0"/>
              <a:t>staðsett</a:t>
            </a:r>
            <a:r>
              <a:rPr lang="en-US" dirty="0" smtClean="0"/>
              <a:t> </a:t>
            </a:r>
            <a:r>
              <a:rPr lang="en-US" dirty="0" err="1" smtClean="0"/>
              <a:t>efst</a:t>
            </a:r>
            <a:r>
              <a:rPr lang="en-US" dirty="0" smtClean="0"/>
              <a:t> í </a:t>
            </a:r>
            <a:r>
              <a:rPr lang="en-US" dirty="0" err="1" smtClean="0"/>
              <a:t>pung</a:t>
            </a:r>
            <a:r>
              <a:rPr lang="en-US" dirty="0" smtClean="0"/>
              <a:t> </a:t>
            </a:r>
            <a:r>
              <a:rPr lang="en-US" dirty="0" err="1" smtClean="0"/>
              <a:t>eða</a:t>
            </a:r>
            <a:r>
              <a:rPr lang="en-US" dirty="0" smtClean="0"/>
              <a:t> </a:t>
            </a:r>
            <a:r>
              <a:rPr lang="en-US" dirty="0" err="1" smtClean="0"/>
              <a:t>distalt</a:t>
            </a:r>
            <a:r>
              <a:rPr lang="en-US" dirty="0" smtClean="0"/>
              <a:t> í inguinal canal</a:t>
            </a:r>
          </a:p>
          <a:p>
            <a:r>
              <a:rPr lang="en-US" dirty="0" err="1" smtClean="0"/>
              <a:t>Talið</a:t>
            </a:r>
            <a:r>
              <a:rPr lang="en-US" dirty="0" smtClean="0"/>
              <a:t> </a:t>
            </a:r>
            <a:r>
              <a:rPr lang="en-US" dirty="0" err="1" smtClean="0"/>
              <a:t>geta</a:t>
            </a:r>
            <a:r>
              <a:rPr lang="en-US" dirty="0" smtClean="0"/>
              <a:t> </a:t>
            </a:r>
            <a:r>
              <a:rPr lang="en-US" dirty="0" err="1" smtClean="0"/>
              <a:t>minnkað</a:t>
            </a:r>
            <a:r>
              <a:rPr lang="en-US" dirty="0" smtClean="0"/>
              <a:t> </a:t>
            </a:r>
            <a:r>
              <a:rPr lang="en-US" dirty="0" err="1" smtClean="0"/>
              <a:t>frjósemisvanda</a:t>
            </a:r>
            <a:r>
              <a:rPr lang="en-US" dirty="0" smtClean="0"/>
              <a:t> </a:t>
            </a:r>
            <a:r>
              <a:rPr lang="en-US" dirty="0" err="1" smtClean="0"/>
              <a:t>seinna</a:t>
            </a:r>
            <a:r>
              <a:rPr lang="en-US" dirty="0" smtClean="0"/>
              <a:t> </a:t>
            </a:r>
            <a:r>
              <a:rPr lang="en-US" dirty="0" err="1" smtClean="0"/>
              <a:t>meir</a:t>
            </a:r>
            <a:endParaRPr lang="en-US" dirty="0" smtClean="0"/>
          </a:p>
          <a:p>
            <a:pPr>
              <a:buNone/>
            </a:pPr>
            <a:endParaRPr lang="en-US" dirty="0"/>
          </a:p>
        </p:txBody>
      </p:sp>
      <p:sp>
        <p:nvSpPr>
          <p:cNvPr id="2" name="Title 1"/>
          <p:cNvSpPr>
            <a:spLocks noGrp="1"/>
          </p:cNvSpPr>
          <p:nvPr>
            <p:ph type="title"/>
          </p:nvPr>
        </p:nvSpPr>
        <p:spPr/>
        <p:txBody>
          <a:bodyPr/>
          <a:lstStyle/>
          <a:p>
            <a:r>
              <a:rPr lang="en-US" dirty="0" err="1"/>
              <a:t>M</a:t>
            </a:r>
            <a:r>
              <a:rPr lang="en-US" dirty="0" err="1" smtClean="0"/>
              <a:t>eðferð</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5112568"/>
          </a:xfrm>
        </p:spPr>
        <p:txBody>
          <a:bodyPr>
            <a:normAutofit fontScale="47500" lnSpcReduction="20000"/>
          </a:bodyPr>
          <a:lstStyle/>
          <a:p>
            <a:r>
              <a:rPr lang="en-US" b="1" dirty="0" smtClean="0"/>
              <a:t>Absent testis </a:t>
            </a:r>
            <a:r>
              <a:rPr lang="en-US" dirty="0" smtClean="0"/>
              <a:t>– An absent testis may be due to agenesis or atrophy secondary to intrauterine vascular compromise (</a:t>
            </a:r>
            <a:r>
              <a:rPr lang="en-US" dirty="0" err="1" smtClean="0"/>
              <a:t>eg</a:t>
            </a:r>
            <a:r>
              <a:rPr lang="en-US" dirty="0" smtClean="0"/>
              <a:t>, prenatal testicular torsion), also known as the "vanishing testis syndrome" or testicular regression syndrome [2]. Boys who have bilaterally absent testes have </a:t>
            </a:r>
            <a:r>
              <a:rPr lang="en-US" dirty="0" err="1" smtClean="0"/>
              <a:t>anorchia</a:t>
            </a:r>
            <a:r>
              <a:rPr lang="en-US" dirty="0" smtClean="0"/>
              <a:t>. (See "Neonatal testicular torsion", section on 'Prenatal'.)</a:t>
            </a:r>
          </a:p>
          <a:p>
            <a:endParaRPr lang="en-US" b="1" dirty="0" smtClean="0"/>
          </a:p>
          <a:p>
            <a:r>
              <a:rPr lang="en-US" b="1" dirty="0" smtClean="0"/>
              <a:t>Retractile testes </a:t>
            </a:r>
            <a:r>
              <a:rPr lang="en-US" dirty="0" smtClean="0"/>
              <a:t>– Retractile testes are normal testes that have been pulled into a </a:t>
            </a:r>
            <a:r>
              <a:rPr lang="en-US" dirty="0" err="1" smtClean="0"/>
              <a:t>suprascrotal</a:t>
            </a:r>
            <a:r>
              <a:rPr lang="en-US" dirty="0" smtClean="0"/>
              <a:t> position by the </a:t>
            </a:r>
            <a:r>
              <a:rPr lang="en-US" dirty="0" err="1" smtClean="0"/>
              <a:t>cremasteric</a:t>
            </a:r>
            <a:r>
              <a:rPr lang="en-US" dirty="0" smtClean="0"/>
              <a:t> reflex. These testes can be brought into a dependent scrotal position and will remain there if the </a:t>
            </a:r>
            <a:r>
              <a:rPr lang="en-US" dirty="0" err="1" smtClean="0"/>
              <a:t>cremasteric</a:t>
            </a:r>
            <a:r>
              <a:rPr lang="en-US" dirty="0" smtClean="0"/>
              <a:t> reflex is overcome (</a:t>
            </a:r>
            <a:r>
              <a:rPr lang="en-US" dirty="0" err="1" smtClean="0"/>
              <a:t>eg</a:t>
            </a:r>
            <a:r>
              <a:rPr lang="en-US" dirty="0" smtClean="0"/>
              <a:t>, by holding the testis in the scrotum for at least one minute) [4]. (See 'Examination' below.)</a:t>
            </a:r>
          </a:p>
          <a:p>
            <a:endParaRPr lang="en-US" b="1" dirty="0" smtClean="0"/>
          </a:p>
          <a:p>
            <a:r>
              <a:rPr lang="en-US" b="1" dirty="0" smtClean="0"/>
              <a:t>Ascending testes </a:t>
            </a:r>
            <a:r>
              <a:rPr lang="en-US" dirty="0" smtClean="0"/>
              <a:t>– Ascending testes are noted to be in a scrotal position in early childhood and then to "ascend" and become </a:t>
            </a:r>
            <a:r>
              <a:rPr lang="en-US" dirty="0" err="1" smtClean="0"/>
              <a:t>undescended</a:t>
            </a:r>
            <a:r>
              <a:rPr lang="en-US" dirty="0" smtClean="0"/>
              <a:t> (</a:t>
            </a:r>
            <a:r>
              <a:rPr lang="en-US" dirty="0" err="1" smtClean="0"/>
              <a:t>ie</a:t>
            </a:r>
            <a:r>
              <a:rPr lang="en-US" dirty="0" smtClean="0"/>
              <a:t>, acquired </a:t>
            </a:r>
            <a:r>
              <a:rPr lang="en-US" dirty="0" err="1" smtClean="0"/>
              <a:t>undescended</a:t>
            </a:r>
            <a:r>
              <a:rPr lang="en-US" dirty="0" smtClean="0"/>
              <a:t> testes) [5-8].</a:t>
            </a:r>
          </a:p>
          <a:p>
            <a:endParaRPr lang="en-US" dirty="0" smtClean="0"/>
          </a:p>
          <a:p>
            <a:r>
              <a:rPr lang="en-US" b="1" dirty="0" err="1" smtClean="0"/>
              <a:t>Undescended</a:t>
            </a:r>
            <a:r>
              <a:rPr lang="en-US" b="1" dirty="0" smtClean="0"/>
              <a:t> testes </a:t>
            </a:r>
            <a:r>
              <a:rPr lang="en-US" dirty="0" smtClean="0"/>
              <a:t>– True </a:t>
            </a:r>
            <a:r>
              <a:rPr lang="en-US" dirty="0" err="1" smtClean="0"/>
              <a:t>undescended</a:t>
            </a:r>
            <a:r>
              <a:rPr lang="en-US" dirty="0" smtClean="0"/>
              <a:t> testes have stopped short along their normal path of descent into the scrotum (figure 1). They may remain in the abdominal cavity (picture 2) or they may be palpable in the inguinal canal (</a:t>
            </a:r>
            <a:r>
              <a:rPr lang="en-US" dirty="0" err="1" smtClean="0"/>
              <a:t>intracanalicular</a:t>
            </a:r>
            <a:r>
              <a:rPr lang="en-US" dirty="0" smtClean="0"/>
              <a:t>) or just outside the external ring (</a:t>
            </a:r>
            <a:r>
              <a:rPr lang="en-US" dirty="0" err="1" smtClean="0"/>
              <a:t>suprascrotal</a:t>
            </a:r>
            <a:r>
              <a:rPr lang="en-US" dirty="0" smtClean="0"/>
              <a:t> (picture 3)) [3].</a:t>
            </a:r>
          </a:p>
          <a:p>
            <a:endParaRPr lang="en-US" b="1" dirty="0" smtClean="0"/>
          </a:p>
          <a:p>
            <a:r>
              <a:rPr lang="en-US" b="1" dirty="0" smtClean="0"/>
              <a:t>Ectopic testes </a:t>
            </a:r>
            <a:r>
              <a:rPr lang="en-US" dirty="0" smtClean="0"/>
              <a:t>– Ectopic testes descend normally through the external ring but then are diverted to an aberrant position [3]. They may be palpable in the superficial inguinal pouch (most common), </a:t>
            </a:r>
            <a:r>
              <a:rPr lang="en-US" dirty="0" err="1" smtClean="0"/>
              <a:t>suprapubic</a:t>
            </a:r>
            <a:r>
              <a:rPr lang="en-US" dirty="0" smtClean="0"/>
              <a:t> region, femoral canal, perineum (picture 4), or </a:t>
            </a:r>
            <a:r>
              <a:rPr lang="en-US" dirty="0" err="1" smtClean="0"/>
              <a:t>contralateral</a:t>
            </a:r>
            <a:r>
              <a:rPr lang="en-US" dirty="0" smtClean="0"/>
              <a:t> scrotal compartment (least common) (figure 2).</a:t>
            </a:r>
          </a:p>
          <a:p>
            <a:endParaRPr lang="en-US" dirty="0" smtClean="0"/>
          </a:p>
          <a:p>
            <a:endParaRPr lang="en-US" dirty="0" smtClean="0"/>
          </a:p>
          <a:p>
            <a:endParaRPr lang="en-US" dirty="0" smtClean="0"/>
          </a:p>
          <a:p>
            <a:endParaRPr lang="en-US" dirty="0"/>
          </a:p>
        </p:txBody>
      </p:sp>
      <p:sp>
        <p:nvSpPr>
          <p:cNvPr id="2" name="Title 1"/>
          <p:cNvSpPr>
            <a:spLocks noGrp="1"/>
          </p:cNvSpPr>
          <p:nvPr>
            <p:ph type="title"/>
          </p:nvPr>
        </p:nvSpPr>
        <p:spPr>
          <a:xfrm>
            <a:off x="457200" y="188640"/>
            <a:ext cx="8229600" cy="936104"/>
          </a:xfrm>
        </p:spPr>
        <p:txBody>
          <a:bodyPr/>
          <a:lstStyle/>
          <a:p>
            <a:r>
              <a:rPr lang="en-US" dirty="0" err="1" smtClean="0"/>
              <a:t>Hugtök</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628800"/>
            <a:ext cx="8229600" cy="4525963"/>
          </a:xfrm>
        </p:spPr>
        <p:txBody>
          <a:bodyPr/>
          <a:lstStyle/>
          <a:p>
            <a:r>
              <a:rPr lang="en-US" dirty="0" err="1" smtClean="0"/>
              <a:t>Orsakast</a:t>
            </a:r>
            <a:r>
              <a:rPr lang="en-US" dirty="0" smtClean="0"/>
              <a:t> </a:t>
            </a:r>
            <a:r>
              <a:rPr lang="en-US" dirty="0" err="1" smtClean="0"/>
              <a:t>af</a:t>
            </a:r>
            <a:endParaRPr lang="en-US" dirty="0" smtClean="0"/>
          </a:p>
          <a:p>
            <a:pPr>
              <a:buNone/>
            </a:pPr>
            <a:r>
              <a:rPr lang="en-US" dirty="0" smtClean="0"/>
              <a:t>              -Agenesis (</a:t>
            </a:r>
            <a:r>
              <a:rPr lang="en-US" dirty="0" err="1" smtClean="0"/>
              <a:t>mydast</a:t>
            </a:r>
            <a:r>
              <a:rPr lang="en-US" dirty="0" smtClean="0"/>
              <a:t> </a:t>
            </a:r>
            <a:r>
              <a:rPr lang="en-US" dirty="0" err="1" smtClean="0"/>
              <a:t>ekki</a:t>
            </a:r>
            <a:r>
              <a:rPr lang="en-US" dirty="0" smtClean="0"/>
              <a:t>)</a:t>
            </a:r>
          </a:p>
          <a:p>
            <a:pPr>
              <a:buNone/>
            </a:pPr>
            <a:r>
              <a:rPr lang="en-US" dirty="0" smtClean="0"/>
              <a:t>              -</a:t>
            </a:r>
            <a:r>
              <a:rPr lang="en-US" dirty="0" err="1" smtClean="0"/>
              <a:t>Intrauterin</a:t>
            </a:r>
            <a:r>
              <a:rPr lang="en-US" dirty="0" smtClean="0"/>
              <a:t> testicular </a:t>
            </a:r>
            <a:r>
              <a:rPr lang="en-US" dirty="0" err="1" smtClean="0"/>
              <a:t>torsio</a:t>
            </a:r>
            <a:endParaRPr lang="en-US" dirty="0" smtClean="0"/>
          </a:p>
          <a:p>
            <a:r>
              <a:rPr lang="en-US" dirty="0" err="1" smtClean="0"/>
              <a:t>Alltaf</a:t>
            </a:r>
            <a:r>
              <a:rPr lang="en-US" dirty="0" smtClean="0"/>
              <a:t> </a:t>
            </a:r>
            <a:r>
              <a:rPr lang="en-US" dirty="0" err="1" smtClean="0"/>
              <a:t>verður</a:t>
            </a:r>
            <a:r>
              <a:rPr lang="en-US" dirty="0" smtClean="0"/>
              <a:t> </a:t>
            </a:r>
            <a:r>
              <a:rPr lang="en-US" dirty="0" err="1" smtClean="0"/>
              <a:t>að</a:t>
            </a:r>
            <a:r>
              <a:rPr lang="en-US" dirty="0" smtClean="0"/>
              <a:t> </a:t>
            </a:r>
            <a:r>
              <a:rPr lang="en-US" dirty="0" err="1" smtClean="0"/>
              <a:t>staðfesta</a:t>
            </a:r>
            <a:r>
              <a:rPr lang="en-US" dirty="0" smtClean="0"/>
              <a:t> absent testes</a:t>
            </a:r>
          </a:p>
          <a:p>
            <a:r>
              <a:rPr lang="en-US" dirty="0" err="1" smtClean="0"/>
              <a:t>Meðferð</a:t>
            </a:r>
            <a:endParaRPr lang="en-US" dirty="0" smtClean="0"/>
          </a:p>
          <a:p>
            <a:pPr>
              <a:buNone/>
            </a:pPr>
            <a:r>
              <a:rPr lang="en-US" dirty="0" smtClean="0"/>
              <a:t>              -</a:t>
            </a:r>
            <a:r>
              <a:rPr lang="en-US" dirty="0" err="1" smtClean="0"/>
              <a:t>Unilat</a:t>
            </a:r>
            <a:r>
              <a:rPr lang="en-US" dirty="0" smtClean="0"/>
              <a:t>: </a:t>
            </a:r>
            <a:r>
              <a:rPr lang="en-US" dirty="0" err="1" smtClean="0"/>
              <a:t>engin</a:t>
            </a:r>
            <a:r>
              <a:rPr lang="en-US" dirty="0" smtClean="0"/>
              <a:t>, </a:t>
            </a:r>
            <a:r>
              <a:rPr lang="en-US" dirty="0" err="1" smtClean="0"/>
              <a:t>protesa</a:t>
            </a:r>
            <a:endParaRPr lang="en-US" dirty="0" smtClean="0"/>
          </a:p>
          <a:p>
            <a:pPr>
              <a:buNone/>
            </a:pPr>
            <a:r>
              <a:rPr lang="en-US" dirty="0" smtClean="0"/>
              <a:t>              -</a:t>
            </a:r>
            <a:r>
              <a:rPr lang="en-US" dirty="0" err="1" smtClean="0"/>
              <a:t>Bilat</a:t>
            </a:r>
            <a:r>
              <a:rPr lang="en-US" dirty="0" smtClean="0"/>
              <a:t>: </a:t>
            </a:r>
            <a:r>
              <a:rPr lang="en-US" dirty="0" err="1" smtClean="0"/>
              <a:t>hormónagjöf</a:t>
            </a:r>
            <a:endParaRPr lang="en-US" dirty="0"/>
          </a:p>
        </p:txBody>
      </p:sp>
      <p:sp>
        <p:nvSpPr>
          <p:cNvPr id="2" name="Title 1"/>
          <p:cNvSpPr>
            <a:spLocks noGrp="1"/>
          </p:cNvSpPr>
          <p:nvPr>
            <p:ph type="title"/>
          </p:nvPr>
        </p:nvSpPr>
        <p:spPr/>
        <p:txBody>
          <a:bodyPr/>
          <a:lstStyle/>
          <a:p>
            <a:r>
              <a:rPr lang="en-US" b="1" dirty="0" smtClean="0"/>
              <a:t>Absent testes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00808"/>
            <a:ext cx="8229600" cy="4425355"/>
          </a:xfrm>
        </p:spPr>
        <p:txBody>
          <a:bodyPr/>
          <a:lstStyle/>
          <a:p>
            <a:r>
              <a:rPr lang="en-US" dirty="0" err="1" smtClean="0"/>
              <a:t>Eistu</a:t>
            </a:r>
            <a:r>
              <a:rPr lang="en-US" dirty="0" smtClean="0"/>
              <a:t> </a:t>
            </a:r>
            <a:r>
              <a:rPr lang="en-US" dirty="0" err="1" smtClean="0"/>
              <a:t>sem</a:t>
            </a:r>
            <a:r>
              <a:rPr lang="en-US" dirty="0" smtClean="0"/>
              <a:t> </a:t>
            </a:r>
            <a:r>
              <a:rPr lang="en-US" dirty="0" err="1" smtClean="0"/>
              <a:t>voru</a:t>
            </a:r>
            <a:r>
              <a:rPr lang="en-US" dirty="0" smtClean="0"/>
              <a:t> </a:t>
            </a:r>
            <a:r>
              <a:rPr lang="en-US" dirty="0" err="1" smtClean="0"/>
              <a:t>niðri</a:t>
            </a:r>
            <a:r>
              <a:rPr lang="en-US" dirty="0" smtClean="0"/>
              <a:t> </a:t>
            </a:r>
            <a:r>
              <a:rPr lang="en-US" dirty="0" err="1" smtClean="0"/>
              <a:t>dragast</a:t>
            </a:r>
            <a:r>
              <a:rPr lang="en-US" dirty="0" smtClean="0"/>
              <a:t> </a:t>
            </a:r>
            <a:r>
              <a:rPr lang="en-US" dirty="0" err="1" smtClean="0"/>
              <a:t>upp</a:t>
            </a:r>
            <a:endParaRPr lang="en-US" dirty="0" smtClean="0"/>
          </a:p>
          <a:p>
            <a:r>
              <a:rPr lang="en-US" dirty="0" err="1" smtClean="0"/>
              <a:t>Hjá</a:t>
            </a:r>
            <a:r>
              <a:rPr lang="en-US" dirty="0" smtClean="0"/>
              <a:t> 1 </a:t>
            </a:r>
            <a:r>
              <a:rPr lang="en-US" dirty="0" err="1" smtClean="0"/>
              <a:t>árs</a:t>
            </a:r>
            <a:r>
              <a:rPr lang="en-US" dirty="0" smtClean="0"/>
              <a:t> – 10 </a:t>
            </a:r>
            <a:r>
              <a:rPr lang="en-US" dirty="0" err="1" smtClean="0"/>
              <a:t>ára</a:t>
            </a:r>
            <a:endParaRPr lang="en-US" dirty="0" smtClean="0"/>
          </a:p>
          <a:p>
            <a:r>
              <a:rPr lang="en-US" dirty="0" err="1" smtClean="0"/>
              <a:t>Vegna</a:t>
            </a:r>
            <a:r>
              <a:rPr lang="en-US" dirty="0" smtClean="0"/>
              <a:t> </a:t>
            </a:r>
            <a:r>
              <a:rPr lang="en-US" dirty="0" err="1" smtClean="0"/>
              <a:t>stutts</a:t>
            </a:r>
            <a:r>
              <a:rPr lang="en-US" dirty="0" smtClean="0"/>
              <a:t> </a:t>
            </a:r>
            <a:r>
              <a:rPr lang="en-US" dirty="0" err="1" smtClean="0"/>
              <a:t>sáðstrengs</a:t>
            </a:r>
            <a:r>
              <a:rPr lang="en-US" dirty="0" smtClean="0"/>
              <a:t>??</a:t>
            </a:r>
          </a:p>
          <a:p>
            <a:r>
              <a:rPr lang="en-US" dirty="0" err="1" smtClean="0"/>
              <a:t>Meðferð</a:t>
            </a:r>
            <a:r>
              <a:rPr lang="en-US" dirty="0" smtClean="0"/>
              <a:t>: </a:t>
            </a:r>
            <a:r>
              <a:rPr lang="en-US" dirty="0" err="1" smtClean="0"/>
              <a:t>aðgerð</a:t>
            </a:r>
            <a:endParaRPr lang="en-US" dirty="0"/>
          </a:p>
        </p:txBody>
      </p:sp>
      <p:sp>
        <p:nvSpPr>
          <p:cNvPr id="2" name="Title 1"/>
          <p:cNvSpPr>
            <a:spLocks noGrp="1"/>
          </p:cNvSpPr>
          <p:nvPr>
            <p:ph type="title"/>
          </p:nvPr>
        </p:nvSpPr>
        <p:spPr>
          <a:xfrm>
            <a:off x="457200" y="274638"/>
            <a:ext cx="8229600" cy="1210146"/>
          </a:xfrm>
        </p:spPr>
        <p:txBody>
          <a:bodyPr>
            <a:normAutofit fontScale="90000"/>
          </a:bodyPr>
          <a:lstStyle/>
          <a:p>
            <a:r>
              <a:rPr lang="en-US" b="1" dirty="0" smtClean="0"/>
              <a:t>Ascending testes</a:t>
            </a:r>
            <a:br>
              <a:rPr lang="en-US" b="1" dirty="0" smtClean="0"/>
            </a:br>
            <a:r>
              <a:rPr lang="en-US" dirty="0" smtClean="0"/>
              <a:t> (acquired </a:t>
            </a:r>
            <a:r>
              <a:rPr lang="en-US" dirty="0" err="1" smtClean="0"/>
              <a:t>undescended</a:t>
            </a:r>
            <a:r>
              <a:rPr lang="en-US" dirty="0" smtClean="0"/>
              <a:t> testes )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smtClean="0"/>
              <a:t>Eistu</a:t>
            </a:r>
            <a:r>
              <a:rPr lang="en-US" dirty="0" smtClean="0"/>
              <a:t> </a:t>
            </a:r>
            <a:r>
              <a:rPr lang="en-US" dirty="0" err="1" smtClean="0"/>
              <a:t>sem</a:t>
            </a:r>
            <a:r>
              <a:rPr lang="en-US" dirty="0" smtClean="0"/>
              <a:t> </a:t>
            </a:r>
            <a:r>
              <a:rPr lang="en-US" dirty="0" err="1" smtClean="0"/>
              <a:t>færast</a:t>
            </a:r>
            <a:r>
              <a:rPr lang="en-US" dirty="0" smtClean="0"/>
              <a:t> </a:t>
            </a:r>
            <a:r>
              <a:rPr lang="en-US" dirty="0" err="1" smtClean="0"/>
              <a:t>upp</a:t>
            </a:r>
            <a:r>
              <a:rPr lang="en-US" dirty="0" smtClean="0"/>
              <a:t> </a:t>
            </a:r>
            <a:r>
              <a:rPr lang="en-US" dirty="0" err="1" smtClean="0"/>
              <a:t>og</a:t>
            </a:r>
            <a:r>
              <a:rPr lang="en-US" dirty="0" smtClean="0"/>
              <a:t> </a:t>
            </a:r>
            <a:r>
              <a:rPr lang="en-US" dirty="0" err="1" smtClean="0"/>
              <a:t>niður</a:t>
            </a:r>
            <a:r>
              <a:rPr lang="en-US" dirty="0" smtClean="0"/>
              <a:t> (</a:t>
            </a:r>
            <a:r>
              <a:rPr lang="en-US" dirty="0" err="1" smtClean="0"/>
              <a:t>cremaster</a:t>
            </a:r>
            <a:r>
              <a:rPr lang="en-US" dirty="0" smtClean="0"/>
              <a:t>)</a:t>
            </a:r>
          </a:p>
          <a:p>
            <a:r>
              <a:rPr lang="en-US" dirty="0" err="1" smtClean="0"/>
              <a:t>Óalgengt</a:t>
            </a:r>
            <a:r>
              <a:rPr lang="en-US" dirty="0" smtClean="0"/>
              <a:t> í </a:t>
            </a:r>
            <a:r>
              <a:rPr lang="en-US" dirty="0" err="1" smtClean="0"/>
              <a:t>fyrstu</a:t>
            </a:r>
            <a:r>
              <a:rPr lang="en-US" dirty="0" smtClean="0"/>
              <a:t> v. </a:t>
            </a:r>
            <a:r>
              <a:rPr lang="en-US" dirty="0" err="1" smtClean="0"/>
              <a:t>veiks</a:t>
            </a:r>
            <a:r>
              <a:rPr lang="en-US" dirty="0" smtClean="0"/>
              <a:t> </a:t>
            </a:r>
            <a:r>
              <a:rPr lang="en-US" dirty="0" err="1" smtClean="0"/>
              <a:t>cremasters</a:t>
            </a:r>
            <a:r>
              <a:rPr lang="en-US" dirty="0" smtClean="0"/>
              <a:t> reflex</a:t>
            </a:r>
          </a:p>
          <a:p>
            <a:r>
              <a:rPr lang="en-US" dirty="0" err="1" smtClean="0"/>
              <a:t>Ekki</a:t>
            </a:r>
            <a:r>
              <a:rPr lang="en-US" dirty="0" smtClean="0"/>
              <a:t> </a:t>
            </a:r>
            <a:r>
              <a:rPr lang="en-US" dirty="0" err="1" smtClean="0"/>
              <a:t>aukin</a:t>
            </a:r>
            <a:r>
              <a:rPr lang="en-US" dirty="0" smtClean="0"/>
              <a:t> </a:t>
            </a:r>
            <a:r>
              <a:rPr lang="en-US" dirty="0" err="1" smtClean="0"/>
              <a:t>hætta</a:t>
            </a:r>
            <a:r>
              <a:rPr lang="en-US" dirty="0" smtClean="0"/>
              <a:t> </a:t>
            </a:r>
            <a:r>
              <a:rPr lang="en-US" dirty="0" err="1" smtClean="0"/>
              <a:t>torsio</a:t>
            </a:r>
            <a:r>
              <a:rPr lang="en-US" dirty="0" smtClean="0"/>
              <a:t>, </a:t>
            </a:r>
            <a:r>
              <a:rPr lang="en-US" dirty="0" err="1" smtClean="0"/>
              <a:t>krabbameini</a:t>
            </a:r>
            <a:r>
              <a:rPr lang="en-US" dirty="0" smtClean="0"/>
              <a:t>, </a:t>
            </a:r>
            <a:r>
              <a:rPr lang="en-US" dirty="0" err="1" smtClean="0"/>
              <a:t>eða</a:t>
            </a:r>
            <a:r>
              <a:rPr lang="en-US" dirty="0" smtClean="0"/>
              <a:t> </a:t>
            </a:r>
            <a:r>
              <a:rPr lang="en-US" dirty="0" err="1" smtClean="0"/>
              <a:t>minni</a:t>
            </a:r>
            <a:r>
              <a:rPr lang="en-US" dirty="0" smtClean="0"/>
              <a:t> </a:t>
            </a:r>
            <a:r>
              <a:rPr lang="en-US" dirty="0" err="1" smtClean="0"/>
              <a:t>frjósemi</a:t>
            </a:r>
            <a:endParaRPr lang="en-US" dirty="0" smtClean="0"/>
          </a:p>
          <a:p>
            <a:r>
              <a:rPr lang="en-US" dirty="0" err="1" smtClean="0"/>
              <a:t>Enginn</a:t>
            </a:r>
            <a:r>
              <a:rPr lang="en-US" dirty="0" smtClean="0"/>
              <a:t> </a:t>
            </a:r>
            <a:r>
              <a:rPr lang="en-US" dirty="0" err="1" smtClean="0"/>
              <a:t>meðferð</a:t>
            </a:r>
            <a:r>
              <a:rPr lang="en-US" dirty="0" smtClean="0"/>
              <a:t> en </a:t>
            </a:r>
            <a:r>
              <a:rPr lang="en-US" dirty="0" err="1" smtClean="0"/>
              <a:t>fylgja</a:t>
            </a:r>
            <a:r>
              <a:rPr lang="en-US" dirty="0" smtClean="0"/>
              <a:t> </a:t>
            </a:r>
            <a:r>
              <a:rPr lang="en-US" dirty="0" err="1" smtClean="0"/>
              <a:t>eftir</a:t>
            </a:r>
            <a:endParaRPr lang="en-US" dirty="0" smtClean="0"/>
          </a:p>
          <a:p>
            <a:pPr>
              <a:buNone/>
            </a:pPr>
            <a:endParaRPr lang="en-US" dirty="0"/>
          </a:p>
        </p:txBody>
      </p:sp>
      <p:sp>
        <p:nvSpPr>
          <p:cNvPr id="2" name="Title 1"/>
          <p:cNvSpPr>
            <a:spLocks noGrp="1"/>
          </p:cNvSpPr>
          <p:nvPr>
            <p:ph type="title"/>
          </p:nvPr>
        </p:nvSpPr>
        <p:spPr/>
        <p:txBody>
          <a:bodyPr/>
          <a:lstStyle/>
          <a:p>
            <a:r>
              <a:rPr lang="en-US" dirty="0"/>
              <a:t>R</a:t>
            </a:r>
            <a:r>
              <a:rPr lang="en-US" dirty="0" smtClean="0"/>
              <a:t>etractile testicle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smtClean="0"/>
              <a:t>Eistu</a:t>
            </a:r>
            <a:r>
              <a:rPr lang="en-US" dirty="0" smtClean="0"/>
              <a:t> </a:t>
            </a:r>
            <a:r>
              <a:rPr lang="en-US" dirty="0" err="1" smtClean="0"/>
              <a:t>til</a:t>
            </a:r>
            <a:r>
              <a:rPr lang="en-US" dirty="0" smtClean="0"/>
              <a:t> </a:t>
            </a:r>
            <a:r>
              <a:rPr lang="en-US" dirty="0" err="1" smtClean="0"/>
              <a:t>staðar</a:t>
            </a:r>
            <a:r>
              <a:rPr lang="en-US" dirty="0" smtClean="0"/>
              <a:t> en</a:t>
            </a:r>
          </a:p>
          <a:p>
            <a:pPr>
              <a:buNone/>
            </a:pPr>
            <a:r>
              <a:rPr lang="en-US" dirty="0" smtClean="0"/>
              <a:t>            -of </a:t>
            </a:r>
            <a:r>
              <a:rPr lang="en-US" dirty="0" err="1" smtClean="0"/>
              <a:t>hátt</a:t>
            </a:r>
            <a:r>
              <a:rPr lang="en-US" dirty="0" smtClean="0"/>
              <a:t> </a:t>
            </a:r>
            <a:r>
              <a:rPr lang="en-US" dirty="0" err="1" smtClean="0"/>
              <a:t>uppi</a:t>
            </a:r>
            <a:r>
              <a:rPr lang="en-US" dirty="0" smtClean="0"/>
              <a:t> - </a:t>
            </a:r>
            <a:r>
              <a:rPr lang="en-US" dirty="0" err="1" smtClean="0"/>
              <a:t>undescended</a:t>
            </a:r>
            <a:endParaRPr lang="en-US" dirty="0" smtClean="0"/>
          </a:p>
          <a:p>
            <a:pPr>
              <a:buNone/>
            </a:pPr>
            <a:r>
              <a:rPr lang="en-US" dirty="0" smtClean="0"/>
              <a:t>            -á </a:t>
            </a:r>
            <a:r>
              <a:rPr lang="en-US" dirty="0" err="1" smtClean="0"/>
              <a:t>vitlaus</a:t>
            </a:r>
            <a:r>
              <a:rPr lang="en-US" dirty="0" smtClean="0"/>
              <a:t> um </a:t>
            </a:r>
            <a:r>
              <a:rPr lang="en-US" dirty="0" err="1" smtClean="0"/>
              <a:t>stað</a:t>
            </a:r>
            <a:r>
              <a:rPr lang="en-US" dirty="0" smtClean="0"/>
              <a:t> - ectopic</a:t>
            </a:r>
            <a:endParaRPr lang="en-US" dirty="0"/>
          </a:p>
        </p:txBody>
      </p:sp>
      <p:sp>
        <p:nvSpPr>
          <p:cNvPr id="2" name="Title 1"/>
          <p:cNvSpPr>
            <a:spLocks noGrp="1"/>
          </p:cNvSpPr>
          <p:nvPr>
            <p:ph type="title"/>
          </p:nvPr>
        </p:nvSpPr>
        <p:spPr/>
        <p:txBody>
          <a:bodyPr>
            <a:normAutofit fontScale="90000"/>
          </a:bodyPr>
          <a:lstStyle/>
          <a:p>
            <a:r>
              <a:rPr lang="en-US" b="1" dirty="0" err="1" smtClean="0"/>
              <a:t>Undescended</a:t>
            </a:r>
            <a:r>
              <a:rPr lang="en-US" b="1" dirty="0" smtClean="0"/>
              <a:t> testes</a:t>
            </a:r>
            <a:r>
              <a:rPr lang="en-US" b="1" smtClean="0"/>
              <a:t/>
            </a:r>
            <a:br>
              <a:rPr lang="en-US" b="1" smtClean="0"/>
            </a:br>
            <a:r>
              <a:rPr lang="en-US" b="1" smtClean="0"/>
              <a:t>&amp; Ectopic </a:t>
            </a:r>
            <a:r>
              <a:rPr lang="en-US" b="1" dirty="0" smtClean="0"/>
              <a:t>testes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Kennsla\Cryptorchidism.-The-Origin-the-Cure.jpg"/>
          <p:cNvPicPr>
            <a:picLocks noGrp="1" noChangeAspect="1" noChangeArrowheads="1"/>
          </p:cNvPicPr>
          <p:nvPr>
            <p:ph idx="1"/>
          </p:nvPr>
        </p:nvPicPr>
        <p:blipFill>
          <a:blip r:embed="rId3" cstate="print"/>
          <a:stretch>
            <a:fillRect/>
          </a:stretch>
        </p:blipFill>
        <p:spPr bwMode="auto">
          <a:xfrm>
            <a:off x="1476375" y="1729581"/>
            <a:ext cx="6191250" cy="4029075"/>
          </a:xfrm>
          <a:prstGeom prst="rect">
            <a:avLst/>
          </a:prstGeom>
          <a:noFill/>
        </p:spPr>
      </p:pic>
      <p:sp>
        <p:nvSpPr>
          <p:cNvPr id="2" name="Title 1"/>
          <p:cNvSpPr>
            <a:spLocks noGrp="1"/>
          </p:cNvSpPr>
          <p:nvPr>
            <p:ph type="title"/>
          </p:nvPr>
        </p:nvSpPr>
        <p:spPr/>
        <p:txBody>
          <a:bodyPr>
            <a:normAutofit fontScale="90000"/>
          </a:bodyPr>
          <a:lstStyle/>
          <a:p>
            <a:r>
              <a:rPr lang="en-US" b="1" dirty="0" err="1" smtClean="0"/>
              <a:t>Undescended</a:t>
            </a:r>
            <a:r>
              <a:rPr lang="en-US" b="1" dirty="0" smtClean="0"/>
              <a:t>/Ectopic testes</a:t>
            </a:r>
            <a:br>
              <a:rPr lang="en-US" b="1" dirty="0" smtClean="0"/>
            </a:br>
            <a:r>
              <a:rPr lang="en-US" dirty="0" err="1" smtClean="0"/>
              <a:t>Staðsetning</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err="1"/>
              <a:t>Launeista</a:t>
            </a:r>
            <a:r>
              <a:rPr lang="en-US" dirty="0"/>
              <a:t> </a:t>
            </a:r>
            <a:r>
              <a:rPr lang="en-US" dirty="0" err="1"/>
              <a:t>er</a:t>
            </a:r>
            <a:r>
              <a:rPr lang="en-US" dirty="0"/>
              <a:t> á </a:t>
            </a:r>
            <a:r>
              <a:rPr lang="en-US" dirty="0" err="1"/>
              <a:t>meðal</a:t>
            </a:r>
            <a:r>
              <a:rPr lang="en-US" dirty="0"/>
              <a:t> </a:t>
            </a:r>
            <a:r>
              <a:rPr lang="en-US" dirty="0" err="1"/>
              <a:t>algengustu</a:t>
            </a:r>
            <a:r>
              <a:rPr lang="en-US" dirty="0"/>
              <a:t> </a:t>
            </a:r>
            <a:r>
              <a:rPr lang="en-US" dirty="0" err="1"/>
              <a:t>meðfæddra</a:t>
            </a:r>
            <a:r>
              <a:rPr lang="en-US" dirty="0"/>
              <a:t> </a:t>
            </a:r>
            <a:r>
              <a:rPr lang="en-US" dirty="0" err="1"/>
              <a:t>galla</a:t>
            </a:r>
            <a:r>
              <a:rPr lang="en-US" dirty="0"/>
              <a:t> </a:t>
            </a:r>
            <a:r>
              <a:rPr lang="en-US" dirty="0" err="1"/>
              <a:t>hjá</a:t>
            </a:r>
            <a:r>
              <a:rPr lang="en-US" dirty="0"/>
              <a:t> </a:t>
            </a:r>
            <a:r>
              <a:rPr lang="en-US" dirty="0" err="1" smtClean="0"/>
              <a:t>drengjum</a:t>
            </a:r>
            <a:endParaRPr lang="en-US" dirty="0" smtClean="0"/>
          </a:p>
          <a:p>
            <a:r>
              <a:rPr lang="en-US" dirty="0" smtClean="0"/>
              <a:t>3-5% </a:t>
            </a:r>
            <a:r>
              <a:rPr lang="en-US" dirty="0" err="1" smtClean="0"/>
              <a:t>allra</a:t>
            </a:r>
            <a:r>
              <a:rPr lang="en-US" dirty="0" smtClean="0"/>
              <a:t> </a:t>
            </a:r>
            <a:r>
              <a:rPr lang="en-US" dirty="0" err="1" smtClean="0"/>
              <a:t>nýfæddra</a:t>
            </a:r>
            <a:r>
              <a:rPr lang="en-US" dirty="0" smtClean="0"/>
              <a:t> en </a:t>
            </a:r>
          </a:p>
          <a:p>
            <a:r>
              <a:rPr lang="en-US" dirty="0" smtClean="0"/>
              <a:t>30% </a:t>
            </a:r>
            <a:r>
              <a:rPr lang="en-US" dirty="0" err="1" smtClean="0"/>
              <a:t>fyrirburum</a:t>
            </a:r>
            <a:endParaRPr lang="en-US" dirty="0" smtClean="0"/>
          </a:p>
          <a:p>
            <a:r>
              <a:rPr lang="en-US" dirty="0" smtClean="0"/>
              <a:t>10% bilateral </a:t>
            </a:r>
          </a:p>
          <a:p>
            <a:r>
              <a:rPr lang="en-US" dirty="0" err="1" smtClean="0"/>
              <a:t>Flest</a:t>
            </a:r>
            <a:r>
              <a:rPr lang="en-US" dirty="0" smtClean="0"/>
              <a:t> </a:t>
            </a:r>
            <a:r>
              <a:rPr lang="en-US" dirty="0" err="1" smtClean="0"/>
              <a:t>koma</a:t>
            </a:r>
            <a:r>
              <a:rPr lang="en-US" dirty="0" smtClean="0"/>
              <a:t> </a:t>
            </a:r>
            <a:r>
              <a:rPr lang="en-US" dirty="0" err="1" smtClean="0"/>
              <a:t>niður</a:t>
            </a:r>
            <a:r>
              <a:rPr lang="en-US" dirty="0" smtClean="0"/>
              <a:t> en </a:t>
            </a:r>
            <a:r>
              <a:rPr lang="en-US" dirty="0" err="1" smtClean="0"/>
              <a:t>við</a:t>
            </a:r>
            <a:r>
              <a:rPr lang="en-US" dirty="0" smtClean="0"/>
              <a:t> 1 </a:t>
            </a:r>
            <a:r>
              <a:rPr lang="en-US" dirty="0" err="1" smtClean="0"/>
              <a:t>árs</a:t>
            </a:r>
            <a:r>
              <a:rPr lang="en-US" dirty="0" smtClean="0"/>
              <a:t> </a:t>
            </a:r>
            <a:r>
              <a:rPr lang="en-US" dirty="0" err="1" smtClean="0"/>
              <a:t>aldur</a:t>
            </a:r>
            <a:r>
              <a:rPr lang="en-US" dirty="0" smtClean="0"/>
              <a:t> </a:t>
            </a:r>
            <a:r>
              <a:rPr lang="en-US" dirty="0" err="1" smtClean="0"/>
              <a:t>sitja</a:t>
            </a:r>
            <a:r>
              <a:rPr lang="en-US" dirty="0" smtClean="0"/>
              <a:t> um 1% </a:t>
            </a:r>
            <a:r>
              <a:rPr lang="en-US" dirty="0" err="1" smtClean="0"/>
              <a:t>eftir</a:t>
            </a:r>
            <a:r>
              <a:rPr lang="en-US" dirty="0" smtClean="0"/>
              <a:t> (</a:t>
            </a:r>
            <a:r>
              <a:rPr lang="en-US" dirty="0" err="1" smtClean="0"/>
              <a:t>af</a:t>
            </a:r>
            <a:r>
              <a:rPr lang="en-US" dirty="0" smtClean="0"/>
              <a:t> </a:t>
            </a:r>
            <a:r>
              <a:rPr lang="en-US" dirty="0" err="1" smtClean="0"/>
              <a:t>öllum</a:t>
            </a:r>
            <a:r>
              <a:rPr lang="en-US" dirty="0" smtClean="0"/>
              <a:t> </a:t>
            </a:r>
            <a:r>
              <a:rPr lang="en-US" dirty="0" err="1" smtClean="0"/>
              <a:t>börnum</a:t>
            </a:r>
            <a:r>
              <a:rPr lang="en-US" dirty="0" smtClean="0"/>
              <a:t>)</a:t>
            </a:r>
            <a:endParaRPr lang="en-US" dirty="0"/>
          </a:p>
        </p:txBody>
      </p:sp>
      <p:sp>
        <p:nvSpPr>
          <p:cNvPr id="2" name="Title 1"/>
          <p:cNvSpPr>
            <a:spLocks noGrp="1"/>
          </p:cNvSpPr>
          <p:nvPr>
            <p:ph type="title"/>
          </p:nvPr>
        </p:nvSpPr>
        <p:spPr/>
        <p:txBody>
          <a:bodyPr/>
          <a:lstStyle/>
          <a:p>
            <a:r>
              <a:rPr lang="en-US" dirty="0" err="1" smtClean="0"/>
              <a:t>Algengi</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0" y="1124744"/>
            <a:ext cx="3779912" cy="5400600"/>
          </a:xfrm>
        </p:spPr>
        <p:txBody>
          <a:bodyPr>
            <a:normAutofit fontScale="92500" lnSpcReduction="10000"/>
          </a:bodyPr>
          <a:lstStyle/>
          <a:p>
            <a:r>
              <a:rPr lang="en-US" u="sng" dirty="0" smtClean="0"/>
              <a:t>(A) 2 </a:t>
            </a:r>
            <a:r>
              <a:rPr lang="en-US" u="sng" dirty="0" err="1" smtClean="0"/>
              <a:t>mán</a:t>
            </a:r>
            <a:r>
              <a:rPr lang="en-US" u="sng" dirty="0" smtClean="0"/>
              <a:t>. </a:t>
            </a:r>
          </a:p>
          <a:p>
            <a:r>
              <a:rPr lang="en-US" dirty="0" err="1" smtClean="0"/>
              <a:t>Eistað</a:t>
            </a:r>
            <a:r>
              <a:rPr lang="en-US" dirty="0" smtClean="0"/>
              <a:t> </a:t>
            </a:r>
            <a:r>
              <a:rPr lang="en-US" dirty="0" err="1" smtClean="0"/>
              <a:t>myndast</a:t>
            </a:r>
            <a:r>
              <a:rPr lang="en-US" dirty="0" smtClean="0"/>
              <a:t> á </a:t>
            </a:r>
            <a:r>
              <a:rPr lang="en-US" dirty="0" err="1" smtClean="0"/>
              <a:t>urogenital</a:t>
            </a:r>
            <a:r>
              <a:rPr lang="en-US" dirty="0" smtClean="0"/>
              <a:t> ridge</a:t>
            </a:r>
          </a:p>
          <a:p>
            <a:r>
              <a:rPr lang="en-US" u="sng" dirty="0" smtClean="0"/>
              <a:t>(B) 3 </a:t>
            </a:r>
            <a:r>
              <a:rPr lang="en-US" u="sng" dirty="0" err="1" smtClean="0"/>
              <a:t>mán</a:t>
            </a:r>
            <a:r>
              <a:rPr lang="en-US" u="sng" dirty="0" smtClean="0"/>
              <a:t>. </a:t>
            </a:r>
          </a:p>
          <a:p>
            <a:r>
              <a:rPr lang="en-US" dirty="0" err="1" smtClean="0"/>
              <a:t>Coelomic</a:t>
            </a:r>
            <a:r>
              <a:rPr lang="en-US" dirty="0" smtClean="0"/>
              <a:t> </a:t>
            </a:r>
            <a:r>
              <a:rPr lang="en-US" dirty="0" err="1" smtClean="0"/>
              <a:t>holið</a:t>
            </a:r>
            <a:r>
              <a:rPr lang="en-US" dirty="0" smtClean="0"/>
              <a:t> </a:t>
            </a:r>
            <a:r>
              <a:rPr lang="en-US" dirty="0" err="1" smtClean="0"/>
              <a:t>bungar</a:t>
            </a:r>
            <a:r>
              <a:rPr lang="en-US" dirty="0" smtClean="0"/>
              <a:t> </a:t>
            </a:r>
            <a:r>
              <a:rPr lang="en-US" dirty="0" err="1" smtClean="0"/>
              <a:t>niður</a:t>
            </a:r>
            <a:r>
              <a:rPr lang="en-US" dirty="0" smtClean="0"/>
              <a:t> í scrotal </a:t>
            </a:r>
            <a:r>
              <a:rPr lang="en-US" dirty="0" err="1" smtClean="0"/>
              <a:t>búnguna</a:t>
            </a:r>
            <a:r>
              <a:rPr lang="en-US" dirty="0" smtClean="0"/>
              <a:t> </a:t>
            </a:r>
            <a:r>
              <a:rPr lang="en-US" dirty="0" err="1" smtClean="0"/>
              <a:t>og</a:t>
            </a:r>
            <a:r>
              <a:rPr lang="en-US" dirty="0" smtClean="0"/>
              <a:t> </a:t>
            </a:r>
            <a:r>
              <a:rPr lang="en-US" dirty="0" err="1" smtClean="0"/>
              <a:t>myndar</a:t>
            </a:r>
            <a:r>
              <a:rPr lang="en-US" dirty="0" smtClean="0"/>
              <a:t> processus vaginalis</a:t>
            </a:r>
          </a:p>
          <a:p>
            <a:r>
              <a:rPr lang="en-US" u="sng" dirty="0" smtClean="0"/>
              <a:t>(C) 7 </a:t>
            </a:r>
            <a:r>
              <a:rPr lang="en-US" u="sng" dirty="0" err="1" smtClean="0"/>
              <a:t>mán</a:t>
            </a:r>
            <a:r>
              <a:rPr lang="en-US" u="sng" dirty="0" smtClean="0"/>
              <a:t>.</a:t>
            </a:r>
          </a:p>
          <a:p>
            <a:r>
              <a:rPr lang="en-US" dirty="0" err="1" smtClean="0"/>
              <a:t>Eistun</a:t>
            </a:r>
            <a:r>
              <a:rPr lang="en-US" dirty="0" smtClean="0"/>
              <a:t> </a:t>
            </a:r>
            <a:r>
              <a:rPr lang="en-US" dirty="0" err="1" smtClean="0"/>
              <a:t>færast</a:t>
            </a:r>
            <a:r>
              <a:rPr lang="en-US" dirty="0" smtClean="0"/>
              <a:t> í </a:t>
            </a:r>
            <a:r>
              <a:rPr lang="en-US" dirty="0" err="1" smtClean="0"/>
              <a:t>púng</a:t>
            </a:r>
            <a:r>
              <a:rPr lang="en-US" dirty="0" smtClean="0"/>
              <a:t> </a:t>
            </a:r>
            <a:r>
              <a:rPr lang="en-US" dirty="0" err="1" smtClean="0"/>
              <a:t>leitt</a:t>
            </a:r>
            <a:r>
              <a:rPr lang="en-US" dirty="0" smtClean="0"/>
              <a:t> </a:t>
            </a:r>
            <a:r>
              <a:rPr lang="en-US" dirty="0" err="1" smtClean="0"/>
              <a:t>áfram</a:t>
            </a:r>
            <a:r>
              <a:rPr lang="en-US" dirty="0" smtClean="0"/>
              <a:t> </a:t>
            </a:r>
            <a:r>
              <a:rPr lang="en-US" dirty="0" err="1" smtClean="0"/>
              <a:t>af</a:t>
            </a:r>
            <a:r>
              <a:rPr lang="en-US" dirty="0" smtClean="0"/>
              <a:t> </a:t>
            </a:r>
            <a:r>
              <a:rPr lang="en-US" dirty="0" err="1" smtClean="0"/>
              <a:t>gubernaculum</a:t>
            </a:r>
            <a:endParaRPr lang="en-US" dirty="0" smtClean="0"/>
          </a:p>
          <a:p>
            <a:endParaRPr lang="en-US" dirty="0"/>
          </a:p>
        </p:txBody>
      </p:sp>
      <p:pic>
        <p:nvPicPr>
          <p:cNvPr id="5" name="Picture 2" descr="E:\Kennsla\Descent-of-the-testes.jpg"/>
          <p:cNvPicPr>
            <a:picLocks noGrp="1" noChangeAspect="1" noChangeArrowheads="1"/>
          </p:cNvPicPr>
          <p:nvPr>
            <p:ph sz="half" idx="2"/>
          </p:nvPr>
        </p:nvPicPr>
        <p:blipFill>
          <a:blip r:embed="rId3" cstate="print"/>
          <a:srcRect/>
          <a:stretch>
            <a:fillRect/>
          </a:stretch>
        </p:blipFill>
        <p:spPr bwMode="auto">
          <a:xfrm>
            <a:off x="3923928" y="1124744"/>
            <a:ext cx="4896544" cy="5472608"/>
          </a:xfrm>
          <a:prstGeom prst="rect">
            <a:avLst/>
          </a:prstGeom>
          <a:noFill/>
        </p:spPr>
      </p:pic>
      <p:sp>
        <p:nvSpPr>
          <p:cNvPr id="2" name="Title 1"/>
          <p:cNvSpPr>
            <a:spLocks noGrp="1"/>
          </p:cNvSpPr>
          <p:nvPr>
            <p:ph type="title"/>
          </p:nvPr>
        </p:nvSpPr>
        <p:spPr>
          <a:xfrm>
            <a:off x="457200" y="0"/>
            <a:ext cx="8229600" cy="764704"/>
          </a:xfrm>
        </p:spPr>
        <p:txBody>
          <a:bodyPr>
            <a:normAutofit/>
          </a:bodyPr>
          <a:lstStyle/>
          <a:p>
            <a:r>
              <a:rPr lang="en-US" sz="3600" dirty="0" err="1" smtClean="0"/>
              <a:t>Fósturfræði</a:t>
            </a:r>
            <a:endParaRPr lang="en-US" sz="3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513</TotalTime>
  <Words>2331</Words>
  <Application>Microsoft Office PowerPoint</Application>
  <PresentationFormat>On-screen Show (4:3)</PresentationFormat>
  <Paragraphs>210</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Launeista Cryptorchidism, retentio testes, retractile testes</vt:lpstr>
      <vt:lpstr>Hugtök</vt:lpstr>
      <vt:lpstr>Absent testes</vt:lpstr>
      <vt:lpstr>Ascending testes  (acquired undescended testes ) </vt:lpstr>
      <vt:lpstr>Retractile testicle</vt:lpstr>
      <vt:lpstr>Undescended testes &amp; Ectopic testes</vt:lpstr>
      <vt:lpstr>Undescended/Ectopic testes Staðsetning</vt:lpstr>
      <vt:lpstr>Algengi</vt:lpstr>
      <vt:lpstr>Fósturfræði</vt:lpstr>
      <vt:lpstr>Orsök</vt:lpstr>
      <vt:lpstr>Greining</vt:lpstr>
      <vt:lpstr>Skoðun</vt:lpstr>
      <vt:lpstr>Fylgikvillar </vt:lpstr>
      <vt:lpstr>Cryptorchidism og ófrjósemi</vt:lpstr>
      <vt:lpstr>Cryptorchidism og eistnakrabbamein</vt:lpstr>
      <vt:lpstr>Meðferð</vt:lpstr>
    </vt:vector>
  </TitlesOfParts>
  <Company>LSH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Cryptorchidism, retentio testes, launeista</dc:title>
  <dc:creator>orriorm</dc:creator>
  <cp:lastModifiedBy>orriorm</cp:lastModifiedBy>
  <cp:revision>58</cp:revision>
  <dcterms:created xsi:type="dcterms:W3CDTF">2018-08-17T10:08:53Z</dcterms:created>
  <dcterms:modified xsi:type="dcterms:W3CDTF">2019-10-15T08:26:15Z</dcterms:modified>
</cp:coreProperties>
</file>