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9" r:id="rId10"/>
    <p:sldId id="30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9" r:id="rId31"/>
    <p:sldId id="300" r:id="rId32"/>
    <p:sldId id="284" r:id="rId33"/>
    <p:sldId id="291" r:id="rId34"/>
    <p:sldId id="285" r:id="rId35"/>
    <p:sldId id="292" r:id="rId36"/>
    <p:sldId id="286" r:id="rId37"/>
    <p:sldId id="294" r:id="rId38"/>
    <p:sldId id="295" r:id="rId39"/>
    <p:sldId id="287" r:id="rId40"/>
    <p:sldId id="303" r:id="rId41"/>
    <p:sldId id="306" r:id="rId42"/>
    <p:sldId id="304" r:id="rId43"/>
    <p:sldId id="305" r:id="rId44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13B6-FB69-4137-9F95-2DF180B337E4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03079-FF59-4D7F-A679-BD5F4408CA33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HypoCa,</a:t>
            </a:r>
            <a:r>
              <a:rPr lang="is-IS" baseline="0" dirty="0" smtClean="0"/>
              <a:t> HypoMg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6722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https://www.researchgate.net/profile/Edwin_Trevathan/publication/12058627/viewer/AS:99075655471113@1400632885690/background/3.png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2318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5371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B904B-2280-4435-92F4-FF591C22D759}" type="slidenum">
              <a:rPr lang="en-US"/>
              <a:pPr/>
              <a:t>40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1A88C-6265-44A6-883C-4365A1AC2BF1}" type="slidenum">
              <a:rPr lang="en-US"/>
              <a:pPr/>
              <a:t>41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4AA21-4986-4D26-B18D-529447EBDDCE}" type="slidenum">
              <a:rPr lang="en-US"/>
              <a:pPr/>
              <a:t>42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FE70B-A741-40EC-BD48-B5F5E1BE9332}" type="slidenum">
              <a:rPr lang="en-US"/>
              <a:pPr/>
              <a:t>43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5% líkur sem er tíföld</a:t>
            </a:r>
            <a:r>
              <a:rPr lang="is-IS" baseline="0" dirty="0" smtClean="0"/>
              <a:t> almenn áhætta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2009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10-15% sem er 20-30 föld</a:t>
            </a:r>
            <a:r>
              <a:rPr lang="is-IS" baseline="0" dirty="0" smtClean="0"/>
              <a:t> almenn áhætta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6325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Börn</a:t>
            </a:r>
            <a:r>
              <a:rPr lang="is-IS" baseline="0" dirty="0" smtClean="0"/>
              <a:t> &lt; 1 árs með óljósari einkenni heilahimnubólgu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2921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s-IS" dirty="0" smtClean="0"/>
              <a:t>Sama áhætta ef fleiri</a:t>
            </a:r>
            <a:r>
              <a:rPr lang="is-IS" baseline="0" dirty="0" smtClean="0"/>
              <a:t> en einn krampi á sama sólahring. (Áhætta fyrir fleiri krampa eftir 1 krampa 40-50% en eftir 2 krampa 60-90%.)</a:t>
            </a:r>
          </a:p>
          <a:p>
            <a:pPr marL="228600" indent="-228600">
              <a:buAutoNum type="arabicPeriod"/>
            </a:pPr>
            <a:r>
              <a:rPr lang="is-IS" baseline="0" dirty="0" smtClean="0"/>
              <a:t>Dæmi krampi eftir stroke þegar liðinn er &gt;1 mánuður frá stroke. Barn með meðfæddan galla í heila. </a:t>
            </a:r>
          </a:p>
          <a:p>
            <a:pPr marL="228600" indent="-228600">
              <a:buAutoNum type="arabicPeriod"/>
            </a:pPr>
            <a:r>
              <a:rPr lang="is-IS" baseline="0" dirty="0" smtClean="0"/>
              <a:t>Dæmi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benign epilepsy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-temporal spikes (BECTS), Landau-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Kleffner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s-IS" baseline="0" dirty="0" smtClean="0"/>
          </a:p>
          <a:p>
            <a:pPr marL="0" indent="0">
              <a:buNone/>
            </a:pPr>
            <a:r>
              <a:rPr lang="sv-SE" dirty="0" smtClean="0"/>
              <a:t>https://www.researchgate.net/profile/Edwin_Trevathan/publication/12058627/viewer/AS:99075655471113@1400632885690/background/3.png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6555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Early</a:t>
            </a:r>
            <a:r>
              <a:rPr lang="sv-SE" dirty="0" smtClean="0"/>
              <a:t> </a:t>
            </a:r>
            <a:r>
              <a:rPr lang="sv-SE" dirty="0" err="1" smtClean="0"/>
              <a:t>myoclonic</a:t>
            </a:r>
            <a:r>
              <a:rPr lang="sv-SE" dirty="0" smtClean="0"/>
              <a:t> </a:t>
            </a:r>
            <a:r>
              <a:rPr lang="sv-SE" dirty="0" err="1" smtClean="0"/>
              <a:t>epileptic</a:t>
            </a:r>
            <a:r>
              <a:rPr lang="sv-SE" dirty="0" smtClean="0"/>
              <a:t> </a:t>
            </a:r>
            <a:r>
              <a:rPr lang="sv-SE" dirty="0" err="1" smtClean="0"/>
              <a:t>encephalopathy</a:t>
            </a:r>
            <a:r>
              <a:rPr lang="sv-SE" dirty="0" smtClean="0"/>
              <a:t> </a:t>
            </a:r>
            <a:r>
              <a:rPr lang="sv-SE" dirty="0" err="1" smtClean="0"/>
              <a:t>og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Infantile </a:t>
            </a:r>
            <a:r>
              <a:rPr lang="sv-SE" dirty="0" err="1" smtClean="0"/>
              <a:t>Epileptic</a:t>
            </a:r>
            <a:r>
              <a:rPr lang="sv-SE" dirty="0" smtClean="0"/>
              <a:t> </a:t>
            </a:r>
            <a:r>
              <a:rPr lang="sv-SE" dirty="0" err="1" smtClean="0"/>
              <a:t>Encephalopathy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4403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https://www.researchgate.net/profile/Edwin_Trevathan/publication/12058627/viewer/AS:99075655471113@1400632885690/background/3.png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5714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https://www.researchgate.net/profile/Edwin_Trevathan/publication/12058627/viewer/AS:99075655471113@1400632885690/background/3.png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80EA7-CA88-428C-9EEE-8D0EDA78D69C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3708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498C4-9F53-4305-9EE2-669BC13FE34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E3CE-81FC-44FF-B86D-7E7DD23A5006}" type="slidenum">
              <a:rPr lang="en-GB" altLang="sv-SE"/>
              <a:pPr>
                <a:defRPr/>
              </a:pPr>
              <a:t>‹#›</a:t>
            </a:fld>
            <a:r>
              <a:rPr lang="is-IS" altLang="sv-SE"/>
              <a:t>uu</a:t>
            </a:r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xmlns="" val="5314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40DD-CE29-4C9F-B202-E541F76E0E55}" type="datetimeFigureOut">
              <a:rPr lang="is-IS" smtClean="0"/>
              <a:pPr/>
              <a:t>09.09.2020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7A8B-4CB1-4979-8783-83AE2727E916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Flog </a:t>
            </a:r>
            <a:r>
              <a:rPr lang="sv-SE" dirty="0" err="1" smtClean="0"/>
              <a:t>eða</a:t>
            </a:r>
            <a:r>
              <a:rPr lang="sv-SE" dirty="0" smtClean="0"/>
              <a:t> </a:t>
            </a:r>
            <a:r>
              <a:rPr lang="sv-SE" dirty="0" err="1" smtClean="0"/>
              <a:t>ekki</a:t>
            </a:r>
            <a:r>
              <a:rPr lang="sv-SE" dirty="0" smtClean="0"/>
              <a:t> flog?</a:t>
            </a:r>
            <a:r>
              <a:rPr lang="is-IS" dirty="0" smtClean="0"/>
              <a:t/>
            </a:r>
            <a:br>
              <a:rPr lang="is-IS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L. Ýr Sigurðardóttir</a:t>
            </a:r>
          </a:p>
          <a:p>
            <a:r>
              <a:rPr lang="is-IS" dirty="0" smtClean="0"/>
              <a:t>Barnaspítala Hringsins</a:t>
            </a:r>
            <a:endParaRPr lang="sv-S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416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4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464050" y="1412875"/>
            <a:ext cx="180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lang="is-IS" sz="1600">
              <a:latin typeface="Comic Sans MS" pitchFamily="66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>
                <a:solidFill>
                  <a:schemeClr val="tx1"/>
                </a:solidFill>
              </a:rPr>
              <a:t>Köst með hita</a:t>
            </a:r>
            <a:br>
              <a:rPr lang="en-GB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Hitaóráð</a:t>
            </a:r>
          </a:p>
          <a:p>
            <a:pPr>
              <a:lnSpc>
                <a:spcPct val="90000"/>
              </a:lnSpc>
            </a:pPr>
            <a:r>
              <a:rPr lang="en-GB" sz="2400"/>
              <a:t>1-3% barna oftast 2-12 ára</a:t>
            </a:r>
          </a:p>
          <a:p>
            <a:pPr>
              <a:lnSpc>
                <a:spcPct val="90000"/>
              </a:lnSpc>
            </a:pPr>
            <a:r>
              <a:rPr lang="en-GB" sz="2400"/>
              <a:t>hiti &gt; 39°</a:t>
            </a:r>
          </a:p>
          <a:p>
            <a:pPr>
              <a:lnSpc>
                <a:spcPct val="90000"/>
              </a:lnSpc>
            </a:pPr>
            <a:r>
              <a:rPr lang="en-GB" sz="2400"/>
              <a:t>skyndilegt rugl, ofskynjanir, hræðsla, oft uppúr svefni</a:t>
            </a:r>
          </a:p>
          <a:p>
            <a:pPr>
              <a:lnSpc>
                <a:spcPct val="90000"/>
              </a:lnSpc>
            </a:pPr>
            <a:r>
              <a:rPr lang="en-GB" sz="2400"/>
              <a:t>5-15 mínútur, stundum endurtekið</a:t>
            </a:r>
          </a:p>
          <a:p>
            <a:pPr>
              <a:lnSpc>
                <a:spcPct val="90000"/>
              </a:lnSpc>
            </a:pPr>
            <a:r>
              <a:rPr lang="en-GB" sz="2400"/>
              <a:t>oft saga um migraine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Greining er klínísk - útiloka encephalítis, meningitis</a:t>
            </a:r>
          </a:p>
          <a:p>
            <a:pPr>
              <a:lnSpc>
                <a:spcPct val="90000"/>
              </a:lnSpc>
            </a:pPr>
            <a:r>
              <a:rPr lang="en-GB" sz="2400"/>
              <a:t>hitalækkandi aðgerðir-paracetamól, íbúfen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Hitakrampar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sz="2800" dirty="0" smtClean="0"/>
              <a:t>Krampi sem gerist hjá barni með hita &gt;38-38.5 stig</a:t>
            </a:r>
          </a:p>
          <a:p>
            <a:r>
              <a:rPr lang="is-IS" sz="2800" dirty="0" smtClean="0"/>
              <a:t>2-5% barna fá slík flog (5,6% á Ísl. Pétur Lúðvígsson og Ólafur Mixa 1996)</a:t>
            </a:r>
          </a:p>
          <a:p>
            <a:pPr lvl="1"/>
            <a:r>
              <a:rPr lang="en-US" dirty="0" err="1" smtClean="0"/>
              <a:t>Nýgengi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5.56 per 1000 </a:t>
            </a:r>
            <a:r>
              <a:rPr lang="en-US" dirty="0" err="1" smtClean="0"/>
              <a:t>börn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2-12 </a:t>
            </a:r>
            <a:r>
              <a:rPr lang="en-US" dirty="0" err="1" smtClean="0"/>
              <a:t>mánaða</a:t>
            </a:r>
            <a:r>
              <a:rPr lang="en-US" dirty="0" smtClean="0"/>
              <a:t> </a:t>
            </a:r>
            <a:r>
              <a:rPr lang="en-US" dirty="0" err="1" smtClean="0"/>
              <a:t>aldur</a:t>
            </a:r>
            <a:endParaRPr lang="en-US" dirty="0"/>
          </a:p>
          <a:p>
            <a:pPr lvl="2"/>
            <a:r>
              <a:rPr lang="en-US" dirty="0" smtClean="0"/>
              <a:t>13.8 </a:t>
            </a:r>
            <a:r>
              <a:rPr lang="en-US" dirty="0" err="1" smtClean="0"/>
              <a:t>við</a:t>
            </a:r>
            <a:r>
              <a:rPr lang="en-US" dirty="0" smtClean="0"/>
              <a:t> 13-24 </a:t>
            </a:r>
            <a:r>
              <a:rPr lang="en-US" dirty="0" err="1" smtClean="0"/>
              <a:t>mánaða</a:t>
            </a:r>
            <a:r>
              <a:rPr lang="en-US" dirty="0" smtClean="0"/>
              <a:t> </a:t>
            </a:r>
            <a:r>
              <a:rPr lang="en-US" dirty="0" err="1" smtClean="0"/>
              <a:t>aldur</a:t>
            </a:r>
            <a:endParaRPr lang="en-US" dirty="0"/>
          </a:p>
          <a:p>
            <a:pPr lvl="2"/>
            <a:r>
              <a:rPr lang="en-US" dirty="0" smtClean="0"/>
              <a:t>4.23 </a:t>
            </a:r>
            <a:r>
              <a:rPr lang="en-US" dirty="0" err="1" smtClean="0"/>
              <a:t>við</a:t>
            </a:r>
            <a:r>
              <a:rPr lang="en-US" dirty="0" smtClean="0"/>
              <a:t> 25-60 </a:t>
            </a:r>
            <a:r>
              <a:rPr lang="en-US" dirty="0" err="1" smtClean="0"/>
              <a:t>mánaða</a:t>
            </a:r>
            <a:r>
              <a:rPr lang="en-US" dirty="0" smtClean="0"/>
              <a:t> </a:t>
            </a:r>
            <a:r>
              <a:rPr lang="en-US" dirty="0" err="1" smtClean="0"/>
              <a:t>aldur</a:t>
            </a:r>
            <a:endParaRPr lang="en-US" dirty="0"/>
          </a:p>
          <a:p>
            <a:r>
              <a:rPr lang="en-US" dirty="0" err="1" smtClean="0"/>
              <a:t>Nýgengi</a:t>
            </a:r>
            <a:r>
              <a:rPr lang="en-US" dirty="0" smtClean="0"/>
              <a:t> </a:t>
            </a:r>
            <a:r>
              <a:rPr lang="en-US" dirty="0" err="1" smtClean="0"/>
              <a:t>toppar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 16 </a:t>
            </a:r>
            <a:r>
              <a:rPr lang="en-US" dirty="0" err="1" smtClean="0"/>
              <a:t>mánaða</a:t>
            </a:r>
            <a:r>
              <a:rPr lang="en-US" dirty="0" smtClean="0"/>
              <a:t> </a:t>
            </a:r>
            <a:r>
              <a:rPr lang="en-US" dirty="0" err="1" smtClean="0"/>
              <a:t>aldur</a:t>
            </a:r>
            <a:endParaRPr lang="en-US" dirty="0"/>
          </a:p>
          <a:p>
            <a:pPr lvl="1"/>
            <a:endParaRPr lang="sv-SE" sz="2400" dirty="0"/>
          </a:p>
          <a:p>
            <a:r>
              <a:rPr lang="sv-SE" sz="2800" dirty="0" smtClean="0"/>
              <a:t>25% þeirra hafa ættarsögu um hitakrampa</a:t>
            </a:r>
          </a:p>
          <a:p>
            <a:r>
              <a:rPr lang="sv-SE" sz="2800" dirty="0" smtClean="0"/>
              <a:t>Stíf aldursskilgreining 6 mánaða til 5 ára</a:t>
            </a:r>
          </a:p>
          <a:p>
            <a:endParaRPr lang="is-IS" sz="2800" dirty="0"/>
          </a:p>
          <a:p>
            <a:pPr lvl="1">
              <a:buNone/>
            </a:pPr>
            <a:r>
              <a:rPr lang="sv-SE" sz="2400" dirty="0" smtClean="0"/>
              <a:t> </a:t>
            </a:r>
          </a:p>
          <a:p>
            <a:endParaRPr lang="sv-SE" sz="2800" dirty="0"/>
          </a:p>
          <a:p>
            <a:endParaRPr lang="is-IS" sz="2600" dirty="0" smtClean="0"/>
          </a:p>
          <a:p>
            <a:endParaRPr lang="is-IS" sz="2600" dirty="0"/>
          </a:p>
          <a:p>
            <a:endParaRPr lang="is-IS" sz="2600" dirty="0" smtClean="0"/>
          </a:p>
          <a:p>
            <a:pPr marL="0" indent="0">
              <a:buNone/>
            </a:pPr>
            <a:endParaRPr lang="sv-SE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3747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600" dirty="0"/>
              <a:t>Einfaldur hitakrampi </a:t>
            </a:r>
            <a:r>
              <a:rPr lang="is-IS" sz="3600" dirty="0" smtClean="0"/>
              <a:t/>
            </a:r>
            <a:br>
              <a:rPr lang="is-IS" sz="3600" dirty="0" smtClean="0"/>
            </a:br>
            <a:r>
              <a:rPr lang="is-IS" sz="3600" dirty="0" smtClean="0"/>
              <a:t>(</a:t>
            </a:r>
            <a:r>
              <a:rPr lang="is-IS" sz="3600" dirty="0"/>
              <a:t>simple febrile seizure)</a:t>
            </a:r>
            <a:br>
              <a:rPr lang="is-IS" sz="3600" dirty="0"/>
            </a:b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Einfaldur hitakrampi (</a:t>
            </a:r>
            <a:r>
              <a:rPr lang="is-IS" sz="2800" dirty="0" err="1" smtClean="0"/>
              <a:t>simple</a:t>
            </a:r>
            <a:r>
              <a:rPr lang="is-IS" sz="2800" dirty="0" smtClean="0"/>
              <a:t> </a:t>
            </a:r>
            <a:r>
              <a:rPr lang="is-IS" sz="2800" dirty="0" err="1" smtClean="0"/>
              <a:t>febrile</a:t>
            </a:r>
            <a:r>
              <a:rPr lang="is-IS" sz="2800" dirty="0" smtClean="0"/>
              <a:t> </a:t>
            </a:r>
            <a:r>
              <a:rPr lang="is-IS" sz="2800" dirty="0" err="1" smtClean="0"/>
              <a:t>seizure</a:t>
            </a:r>
            <a:r>
              <a:rPr lang="is-IS" sz="2800" dirty="0" smtClean="0"/>
              <a:t>) &gt;70% af </a:t>
            </a:r>
            <a:r>
              <a:rPr lang="is-IS" sz="2800" dirty="0" err="1" smtClean="0"/>
              <a:t>hitakrömpum</a:t>
            </a:r>
            <a:endParaRPr lang="is-IS" sz="2800" dirty="0" smtClean="0"/>
          </a:p>
          <a:p>
            <a:pPr lvl="1"/>
            <a:r>
              <a:rPr lang="en-US" sz="2400" dirty="0" err="1" smtClean="0"/>
              <a:t>Generaliseraður</a:t>
            </a:r>
            <a:r>
              <a:rPr lang="en-US" sz="2400" dirty="0" smtClean="0"/>
              <a:t> </a:t>
            </a:r>
            <a:r>
              <a:rPr lang="en-US" sz="2400" dirty="0" err="1" smtClean="0"/>
              <a:t>krampi</a:t>
            </a:r>
            <a:endParaRPr lang="en-US" sz="2400" dirty="0" smtClean="0"/>
          </a:p>
          <a:p>
            <a:pPr lvl="1"/>
            <a:r>
              <a:rPr lang="en-US" sz="2400" dirty="0" err="1" smtClean="0"/>
              <a:t>Lengd</a:t>
            </a:r>
            <a:r>
              <a:rPr lang="en-US" sz="2400" dirty="0" smtClean="0"/>
              <a:t> </a:t>
            </a:r>
            <a:r>
              <a:rPr lang="en-US" sz="2400" dirty="0" err="1" smtClean="0"/>
              <a:t>krampa</a:t>
            </a:r>
            <a:r>
              <a:rPr lang="en-US" sz="2400" dirty="0" smtClean="0"/>
              <a:t> </a:t>
            </a:r>
            <a:r>
              <a:rPr lang="en-US" sz="2400" dirty="0" err="1" smtClean="0"/>
              <a:t>innan</a:t>
            </a:r>
            <a:r>
              <a:rPr lang="en-US" sz="2400" dirty="0" smtClean="0"/>
              <a:t> </a:t>
            </a:r>
            <a:r>
              <a:rPr lang="en-US" sz="2400" dirty="0" err="1" smtClean="0"/>
              <a:t>við</a:t>
            </a:r>
            <a:r>
              <a:rPr lang="en-US" sz="2400" dirty="0" smtClean="0"/>
              <a:t> 15 </a:t>
            </a:r>
            <a:r>
              <a:rPr lang="en-US" sz="2400" dirty="0" err="1" smtClean="0"/>
              <a:t>mínútur</a:t>
            </a:r>
            <a:endParaRPr lang="en-US" sz="2400" dirty="0" smtClean="0"/>
          </a:p>
          <a:p>
            <a:pPr lvl="1"/>
            <a:r>
              <a:rPr lang="en-US" sz="2400" dirty="0" err="1" smtClean="0"/>
              <a:t>Aðeins</a:t>
            </a:r>
            <a:r>
              <a:rPr lang="en-US" sz="2400" dirty="0" smtClean="0"/>
              <a:t> </a:t>
            </a:r>
            <a:r>
              <a:rPr lang="en-US" sz="2400" dirty="0" err="1" smtClean="0"/>
              <a:t>einn</a:t>
            </a:r>
            <a:r>
              <a:rPr lang="en-US" sz="2400" dirty="0" smtClean="0"/>
              <a:t> </a:t>
            </a:r>
            <a:r>
              <a:rPr lang="en-US" sz="2400" dirty="0" err="1" smtClean="0"/>
              <a:t>krampi</a:t>
            </a:r>
            <a:r>
              <a:rPr lang="en-US" sz="2400" dirty="0" smtClean="0"/>
              <a:t> á 24 </a:t>
            </a:r>
            <a:r>
              <a:rPr lang="en-US" sz="2400" dirty="0" err="1" smtClean="0"/>
              <a:t>tímum</a:t>
            </a:r>
            <a:endParaRPr lang="en-US" sz="2400" dirty="0" smtClean="0"/>
          </a:p>
          <a:p>
            <a:pPr lvl="1"/>
            <a:r>
              <a:rPr lang="en-US" sz="2400" dirty="0" err="1" smtClean="0"/>
              <a:t>Engin</a:t>
            </a:r>
            <a:r>
              <a:rPr lang="en-US" sz="2400" dirty="0" smtClean="0"/>
              <a:t> </a:t>
            </a:r>
            <a:r>
              <a:rPr lang="en-US" sz="2400" dirty="0" err="1" smtClean="0"/>
              <a:t>fyrri</a:t>
            </a:r>
            <a:r>
              <a:rPr lang="en-US" sz="2400" dirty="0" smtClean="0"/>
              <a:t> saga um </a:t>
            </a:r>
            <a:r>
              <a:rPr lang="en-US" sz="2400" dirty="0" err="1" smtClean="0"/>
              <a:t>neurológísk</a:t>
            </a:r>
            <a:r>
              <a:rPr lang="en-US" sz="2400" dirty="0" smtClean="0"/>
              <a:t> </a:t>
            </a:r>
            <a:r>
              <a:rPr lang="en-US" sz="2400" dirty="0" err="1" smtClean="0"/>
              <a:t>frávik</a:t>
            </a:r>
            <a:r>
              <a:rPr lang="en-US" sz="2400" dirty="0" smtClean="0"/>
              <a:t> </a:t>
            </a:r>
            <a:r>
              <a:rPr lang="en-US" sz="2400" dirty="0" err="1" smtClean="0"/>
              <a:t>eða</a:t>
            </a:r>
            <a:r>
              <a:rPr lang="en-US" sz="2400" dirty="0" smtClean="0"/>
              <a:t> </a:t>
            </a:r>
            <a:r>
              <a:rPr lang="en-US" sz="2400" dirty="0" err="1" smtClean="0"/>
              <a:t>taugasjúkdóma</a:t>
            </a:r>
            <a:endParaRPr lang="en-US" sz="2000" dirty="0" smtClean="0"/>
          </a:p>
          <a:p>
            <a:r>
              <a:rPr lang="is-IS" dirty="0" smtClean="0"/>
              <a:t>30% endurtekningarlíkur</a:t>
            </a:r>
          </a:p>
          <a:p>
            <a:r>
              <a:rPr lang="is-IS" dirty="0" smtClean="0"/>
              <a:t>10% fá fleiri en 3 hitakrampa</a:t>
            </a:r>
            <a:endParaRPr lang="sv-SE" dirty="0" smtClean="0"/>
          </a:p>
          <a:p>
            <a:r>
              <a:rPr lang="is-IS" dirty="0" smtClean="0"/>
              <a:t>Auknar líkur á flogaveiki?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2822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600" dirty="0"/>
              <a:t>Hitakrampi með afbrigðum </a:t>
            </a:r>
            <a:r>
              <a:rPr lang="is-IS" sz="3600" dirty="0" smtClean="0"/>
              <a:t/>
            </a:r>
            <a:br>
              <a:rPr lang="is-IS" sz="3600" dirty="0" smtClean="0"/>
            </a:br>
            <a:r>
              <a:rPr lang="is-IS" sz="3600" dirty="0" smtClean="0"/>
              <a:t>(</a:t>
            </a:r>
            <a:r>
              <a:rPr lang="is-IS" sz="3600" dirty="0"/>
              <a:t>complex febrile seizure)</a:t>
            </a:r>
            <a:br>
              <a:rPr lang="is-IS" sz="3600" dirty="0"/>
            </a:b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Hitakrampi með afbrigðum (</a:t>
            </a:r>
            <a:r>
              <a:rPr lang="is-IS" sz="2800" dirty="0" err="1" smtClean="0"/>
              <a:t>complex</a:t>
            </a:r>
            <a:r>
              <a:rPr lang="is-IS" sz="2800" dirty="0" smtClean="0"/>
              <a:t> </a:t>
            </a:r>
            <a:r>
              <a:rPr lang="is-IS" sz="2800" dirty="0" err="1" smtClean="0"/>
              <a:t>febrile</a:t>
            </a:r>
            <a:r>
              <a:rPr lang="is-IS" sz="2800" dirty="0" smtClean="0"/>
              <a:t> </a:t>
            </a:r>
            <a:r>
              <a:rPr lang="is-IS" sz="2800" dirty="0" err="1" smtClean="0"/>
              <a:t>seizure</a:t>
            </a:r>
            <a:r>
              <a:rPr lang="is-IS" sz="2800" dirty="0" smtClean="0"/>
              <a:t>)</a:t>
            </a:r>
          </a:p>
          <a:p>
            <a:pPr lvl="1"/>
            <a:r>
              <a:rPr lang="en-US" sz="2400" dirty="0" err="1" smtClean="0"/>
              <a:t>Krampi</a:t>
            </a:r>
            <a:r>
              <a:rPr lang="en-US" sz="2400" dirty="0" smtClean="0"/>
              <a:t> </a:t>
            </a:r>
            <a:r>
              <a:rPr lang="en-US" sz="2400" dirty="0" err="1" smtClean="0"/>
              <a:t>stendur</a:t>
            </a:r>
            <a:r>
              <a:rPr lang="en-US" sz="2400" dirty="0" smtClean="0"/>
              <a:t> </a:t>
            </a:r>
            <a:r>
              <a:rPr lang="en-US" sz="2400" dirty="0" err="1" smtClean="0"/>
              <a:t>lengur</a:t>
            </a:r>
            <a:r>
              <a:rPr lang="en-US" sz="2400" dirty="0" smtClean="0"/>
              <a:t> en 15 </a:t>
            </a:r>
            <a:r>
              <a:rPr lang="en-US" sz="2400" dirty="0" err="1" smtClean="0"/>
              <a:t>mínútur</a:t>
            </a:r>
            <a:endParaRPr lang="en-US" sz="2400" dirty="0" smtClean="0"/>
          </a:p>
          <a:p>
            <a:pPr lvl="1"/>
            <a:r>
              <a:rPr lang="en-US" sz="2400" dirty="0" err="1" smtClean="0"/>
              <a:t>Krampi</a:t>
            </a:r>
            <a:r>
              <a:rPr lang="en-US" sz="2400" dirty="0" smtClean="0"/>
              <a:t> </a:t>
            </a:r>
            <a:r>
              <a:rPr lang="en-US" sz="2400" dirty="0" err="1" smtClean="0"/>
              <a:t>hefur</a:t>
            </a:r>
            <a:r>
              <a:rPr lang="en-US" sz="2400" dirty="0" smtClean="0"/>
              <a:t> </a:t>
            </a:r>
            <a:r>
              <a:rPr lang="en-US" sz="2400" dirty="0" err="1" smtClean="0"/>
              <a:t>staðbundna</a:t>
            </a:r>
            <a:r>
              <a:rPr lang="en-US" sz="2400" dirty="0" smtClean="0"/>
              <a:t> </a:t>
            </a:r>
            <a:r>
              <a:rPr lang="en-US" sz="2400" dirty="0" err="1" smtClean="0"/>
              <a:t>þætti</a:t>
            </a:r>
            <a:endParaRPr lang="en-US" sz="2400" dirty="0" smtClean="0"/>
          </a:p>
          <a:p>
            <a:pPr lvl="1"/>
            <a:r>
              <a:rPr lang="en-US" sz="2400" dirty="0" err="1" smtClean="0"/>
              <a:t>Barnið</a:t>
            </a:r>
            <a:r>
              <a:rPr lang="en-US" sz="2400" dirty="0" smtClean="0"/>
              <a:t> </a:t>
            </a:r>
            <a:r>
              <a:rPr lang="en-US" sz="2400" dirty="0" err="1" smtClean="0"/>
              <a:t>fær</a:t>
            </a:r>
            <a:r>
              <a:rPr lang="en-US" sz="2400" dirty="0" smtClean="0"/>
              <a:t> </a:t>
            </a:r>
            <a:r>
              <a:rPr lang="en-US" sz="2400" dirty="0" err="1" smtClean="0"/>
              <a:t>fleiri</a:t>
            </a:r>
            <a:r>
              <a:rPr lang="en-US" sz="2400" dirty="0" smtClean="0"/>
              <a:t> en </a:t>
            </a:r>
            <a:r>
              <a:rPr lang="en-US" sz="2400" dirty="0" err="1" smtClean="0"/>
              <a:t>eitt</a:t>
            </a:r>
            <a:r>
              <a:rPr lang="en-US" sz="2400" dirty="0" smtClean="0"/>
              <a:t> flog á 24 </a:t>
            </a:r>
            <a:r>
              <a:rPr lang="en-US" sz="2400" dirty="0" err="1" smtClean="0"/>
              <a:t>klst</a:t>
            </a:r>
            <a:r>
              <a:rPr lang="en-US" sz="2400" dirty="0" smtClean="0"/>
              <a:t> </a:t>
            </a:r>
            <a:r>
              <a:rPr lang="en-US" sz="2400" dirty="0" err="1" smtClean="0"/>
              <a:t>tímabili</a:t>
            </a:r>
            <a:endParaRPr lang="en-US" sz="2400" dirty="0" smtClean="0"/>
          </a:p>
          <a:p>
            <a:r>
              <a:rPr lang="is-IS" dirty="0" smtClean="0"/>
              <a:t>50% endurtekningalíkur</a:t>
            </a:r>
          </a:p>
          <a:p>
            <a:r>
              <a:rPr lang="is-IS" dirty="0" smtClean="0"/>
              <a:t>10-15% líkur á flogaveiki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9716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Hitakrampar uppvinnsla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is-IS" dirty="0"/>
              <a:t>Hvað er að valda hitanum</a:t>
            </a:r>
            <a:r>
              <a:rPr lang="is-IS" dirty="0" smtClean="0"/>
              <a:t>?</a:t>
            </a:r>
          </a:p>
          <a:p>
            <a:r>
              <a:rPr lang="is-IS" dirty="0" smtClean="0"/>
              <a:t>Mænustinga eða ekki?</a:t>
            </a:r>
          </a:p>
          <a:p>
            <a:pPr lvl="1"/>
            <a:r>
              <a:rPr lang="is-IS" dirty="0" smtClean="0"/>
              <a:t>Grunur um heilahimnubólgu/heilabólgu               (1% barna) Einkenni? Frábendingar?</a:t>
            </a:r>
          </a:p>
          <a:p>
            <a:pPr lvl="1"/>
            <a:r>
              <a:rPr lang="is-IS" dirty="0" smtClean="0"/>
              <a:t>Börn &lt;1 árs </a:t>
            </a:r>
          </a:p>
          <a:p>
            <a:r>
              <a:rPr lang="is-IS" dirty="0" smtClean="0"/>
              <a:t>Blóðrannsókn </a:t>
            </a:r>
          </a:p>
          <a:p>
            <a:pPr lvl="1"/>
            <a:r>
              <a:rPr lang="is-IS" dirty="0"/>
              <a:t>E</a:t>
            </a:r>
            <a:r>
              <a:rPr lang="is-IS" dirty="0" smtClean="0"/>
              <a:t>lektrolytar og blóðsykur ef saga um uppköst, niðurgang eða ef barnið hefur drukkið lítið</a:t>
            </a:r>
          </a:p>
          <a:p>
            <a:r>
              <a:rPr lang="is-IS" dirty="0" smtClean="0"/>
              <a:t>Íhuga EEG ef </a:t>
            </a:r>
            <a:r>
              <a:rPr lang="is-IS" dirty="0" err="1" smtClean="0"/>
              <a:t>complex</a:t>
            </a:r>
            <a:r>
              <a:rPr lang="is-IS" dirty="0" smtClean="0"/>
              <a:t> hitakrampi </a:t>
            </a:r>
          </a:p>
          <a:p>
            <a:r>
              <a:rPr lang="is-IS" dirty="0" smtClean="0"/>
              <a:t>CT heili ef staðflog/óeðlileg taugaskoðun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2612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Hitakrampar meðferð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is-IS" dirty="0" smtClean="0"/>
              <a:t>ABC</a:t>
            </a:r>
            <a:endParaRPr lang="sv-SE" dirty="0"/>
          </a:p>
          <a:p>
            <a:r>
              <a:rPr lang="sv-SE" dirty="0" err="1" smtClean="0"/>
              <a:t>Afklæða</a:t>
            </a:r>
            <a:r>
              <a:rPr lang="sv-SE" dirty="0" smtClean="0"/>
              <a:t> </a:t>
            </a:r>
            <a:r>
              <a:rPr lang="sv-SE" dirty="0" err="1" smtClean="0"/>
              <a:t>barnið</a:t>
            </a:r>
            <a:r>
              <a:rPr lang="sv-SE" dirty="0" smtClean="0"/>
              <a:t> </a:t>
            </a:r>
            <a:endParaRPr lang="sv-SE" dirty="0"/>
          </a:p>
          <a:p>
            <a:r>
              <a:rPr lang="sv-SE" dirty="0" smtClean="0"/>
              <a:t>Gefa hitalækkandi parasetamól/íbúfen, </a:t>
            </a:r>
          </a:p>
          <a:p>
            <a:pPr lvl="1"/>
            <a:r>
              <a:rPr lang="sv-SE" dirty="0" smtClean="0"/>
              <a:t>Getur minnkað endurtekningarlíkur á fleiri krömpum í þessum veikindum </a:t>
            </a:r>
            <a:r>
              <a:rPr lang="en-US" dirty="0" smtClean="0"/>
              <a:t>9.1</a:t>
            </a:r>
            <a:r>
              <a:rPr lang="en-US" dirty="0"/>
              <a:t>% vs. 23.5% </a:t>
            </a:r>
            <a:r>
              <a:rPr lang="en-US" dirty="0" smtClean="0"/>
              <a:t> </a:t>
            </a:r>
            <a:r>
              <a:rPr lang="en-US" dirty="0"/>
              <a:t>(p &lt; 0.001, NNT 7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Minnkar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dirty="0" err="1" smtClean="0"/>
              <a:t>líkurnar</a:t>
            </a:r>
            <a:r>
              <a:rPr lang="en-US" dirty="0" smtClean="0"/>
              <a:t> á </a:t>
            </a:r>
            <a:r>
              <a:rPr lang="en-US" dirty="0" err="1" smtClean="0"/>
              <a:t>frekari</a:t>
            </a:r>
            <a:r>
              <a:rPr lang="en-US" dirty="0" smtClean="0"/>
              <a:t> </a:t>
            </a:r>
            <a:r>
              <a:rPr lang="en-US" dirty="0" err="1" smtClean="0"/>
              <a:t>hitakrömpum</a:t>
            </a:r>
            <a:r>
              <a:rPr lang="en-US" dirty="0" smtClean="0"/>
              <a:t> </a:t>
            </a:r>
            <a:endParaRPr lang="sv-SE" dirty="0" smtClean="0"/>
          </a:p>
          <a:p>
            <a:r>
              <a:rPr lang="sv-SE" dirty="0" err="1" smtClean="0"/>
              <a:t>Krampi</a:t>
            </a:r>
            <a:r>
              <a:rPr lang="sv-SE" dirty="0" smtClean="0"/>
              <a:t> &gt; 5 </a:t>
            </a:r>
            <a:r>
              <a:rPr lang="sv-SE" dirty="0" err="1" smtClean="0"/>
              <a:t>mín</a:t>
            </a:r>
            <a:r>
              <a:rPr lang="sv-SE" dirty="0" smtClean="0"/>
              <a:t> </a:t>
            </a:r>
            <a:r>
              <a:rPr lang="sv-SE" dirty="0" err="1" smtClean="0"/>
              <a:t>gefa</a:t>
            </a:r>
            <a:r>
              <a:rPr lang="sv-SE" dirty="0"/>
              <a:t> </a:t>
            </a:r>
            <a:r>
              <a:rPr lang="sv-SE" dirty="0" err="1" smtClean="0"/>
              <a:t>Stesolid</a:t>
            </a:r>
            <a:r>
              <a:rPr lang="sv-SE" dirty="0" smtClean="0"/>
              <a:t>/</a:t>
            </a:r>
            <a:r>
              <a:rPr lang="sv-SE" dirty="0" err="1" smtClean="0"/>
              <a:t>Epistatus</a:t>
            </a:r>
            <a:endParaRPr lang="sv-SE" dirty="0" smtClean="0"/>
          </a:p>
          <a:p>
            <a:r>
              <a:rPr lang="is-IS" dirty="0" smtClean="0"/>
              <a:t>Foreldrafræðsla mikilvæg!</a:t>
            </a:r>
          </a:p>
          <a:p>
            <a:r>
              <a:rPr lang="is-IS" dirty="0" smtClean="0"/>
              <a:t>Hitakrampar eru ekki hættulegir lífi og heilsu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1068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11011" y="641350"/>
            <a:ext cx="3614003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altLang="sv-SE" sz="4000" dirty="0" err="1">
                <a:latin typeface="+mn-lt"/>
              </a:rPr>
              <a:t>Krampi</a:t>
            </a:r>
            <a:r>
              <a:rPr lang="en-GB" altLang="sv-SE" sz="4000" dirty="0">
                <a:latin typeface="+mn-lt"/>
              </a:rPr>
              <a:t> </a:t>
            </a:r>
            <a:r>
              <a:rPr lang="en-GB" altLang="sv-SE" sz="4000" dirty="0" err="1">
                <a:latin typeface="+mn-lt"/>
              </a:rPr>
              <a:t>með</a:t>
            </a:r>
            <a:r>
              <a:rPr lang="en-GB" altLang="sv-SE" sz="4000" dirty="0">
                <a:latin typeface="+mn-lt"/>
              </a:rPr>
              <a:t> </a:t>
            </a:r>
            <a:r>
              <a:rPr lang="en-GB" altLang="sv-SE" sz="4000" dirty="0" err="1">
                <a:latin typeface="+mn-lt"/>
              </a:rPr>
              <a:t>hita</a:t>
            </a:r>
            <a:endParaRPr lang="en-GB" altLang="sv-SE" sz="4000" dirty="0">
              <a:latin typeface="+mn-lt"/>
            </a:endParaRPr>
          </a:p>
          <a:p>
            <a:pPr algn="ctr"/>
            <a:r>
              <a:rPr lang="en-GB" altLang="sv-SE" sz="2400" dirty="0" err="1" smtClean="0">
                <a:latin typeface="+mn-lt"/>
              </a:rPr>
              <a:t>Börn</a:t>
            </a:r>
            <a:r>
              <a:rPr lang="en-GB" altLang="sv-SE" sz="2400" dirty="0" smtClean="0">
                <a:latin typeface="+mn-lt"/>
              </a:rPr>
              <a:t> </a:t>
            </a:r>
            <a:r>
              <a:rPr lang="en-GB" altLang="sv-SE" sz="2400" dirty="0" err="1">
                <a:latin typeface="+mn-lt"/>
              </a:rPr>
              <a:t>eldri</a:t>
            </a:r>
            <a:r>
              <a:rPr lang="en-GB" altLang="sv-SE" sz="2400" dirty="0">
                <a:latin typeface="+mn-lt"/>
              </a:rPr>
              <a:t> </a:t>
            </a:r>
            <a:r>
              <a:rPr lang="en-GB" altLang="sv-SE" sz="2400" dirty="0" err="1">
                <a:latin typeface="+mn-lt"/>
              </a:rPr>
              <a:t>en</a:t>
            </a:r>
            <a:r>
              <a:rPr lang="en-GB" altLang="sv-SE" sz="2400" dirty="0">
                <a:latin typeface="+mn-lt"/>
              </a:rPr>
              <a:t> 6 </a:t>
            </a:r>
            <a:r>
              <a:rPr lang="en-GB" altLang="sv-SE" sz="2400" dirty="0" err="1">
                <a:latin typeface="+mn-lt"/>
              </a:rPr>
              <a:t>ára</a:t>
            </a:r>
            <a:endParaRPr lang="en-GB" altLang="sv-SE" sz="2400" dirty="0">
              <a:latin typeface="+mn-lt"/>
            </a:endParaRPr>
          </a:p>
          <a:p>
            <a:pPr algn="ctr"/>
            <a:r>
              <a:rPr lang="en-GB" altLang="sv-SE" sz="2400" dirty="0" smtClean="0">
                <a:latin typeface="+mn-lt"/>
              </a:rPr>
              <a:t>Saga </a:t>
            </a:r>
            <a:r>
              <a:rPr lang="en-GB" altLang="sv-SE" sz="2400" dirty="0">
                <a:latin typeface="+mn-lt"/>
              </a:rPr>
              <a:t>um </a:t>
            </a:r>
            <a:r>
              <a:rPr lang="en-GB" altLang="sv-SE" sz="2400" dirty="0" err="1">
                <a:latin typeface="+mn-lt"/>
              </a:rPr>
              <a:t>krampa</a:t>
            </a:r>
            <a:r>
              <a:rPr lang="en-GB" altLang="sv-SE" sz="2400" dirty="0">
                <a:latin typeface="+mn-lt"/>
              </a:rPr>
              <a:t> </a:t>
            </a:r>
            <a:r>
              <a:rPr lang="en-GB" altLang="sv-SE" sz="2400" dirty="0" err="1">
                <a:latin typeface="+mn-lt"/>
              </a:rPr>
              <a:t>án</a:t>
            </a:r>
            <a:r>
              <a:rPr lang="en-GB" altLang="sv-SE" sz="2400" dirty="0">
                <a:latin typeface="+mn-lt"/>
              </a:rPr>
              <a:t> </a:t>
            </a:r>
            <a:r>
              <a:rPr lang="en-GB" altLang="sv-SE" sz="2400" dirty="0" err="1">
                <a:latin typeface="+mn-lt"/>
              </a:rPr>
              <a:t>hita</a:t>
            </a:r>
            <a:endParaRPr lang="en-GB" altLang="sv-SE" sz="2400" dirty="0">
              <a:latin typeface="+mn-lt"/>
            </a:endParaRPr>
          </a:p>
          <a:p>
            <a:pPr algn="ctr" eaLnBrk="1" hangingPunct="1"/>
            <a:endParaRPr lang="en-GB" altLang="sv-SE" sz="2400" dirty="0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8150" y="2597150"/>
            <a:ext cx="3525838" cy="2197100"/>
            <a:chOff x="1876" y="1636"/>
            <a:chExt cx="2221" cy="1384"/>
          </a:xfrm>
        </p:grpSpPr>
        <p:sp>
          <p:nvSpPr>
            <p:cNvPr id="20487" name="Oval 4"/>
            <p:cNvSpPr>
              <a:spLocks noChangeArrowheads="1"/>
            </p:cNvSpPr>
            <p:nvPr/>
          </p:nvSpPr>
          <p:spPr bwMode="auto">
            <a:xfrm>
              <a:off x="1876" y="1636"/>
              <a:ext cx="1574" cy="1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0488" name="Oval 5"/>
            <p:cNvSpPr>
              <a:spLocks noChangeArrowheads="1"/>
            </p:cNvSpPr>
            <p:nvPr/>
          </p:nvSpPr>
          <p:spPr bwMode="auto">
            <a:xfrm>
              <a:off x="3170" y="1733"/>
              <a:ext cx="927" cy="7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</p:grp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392070" y="2674938"/>
            <a:ext cx="155767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altLang="sv-SE" sz="2400" dirty="0" err="1">
                <a:latin typeface="+mn-lt"/>
              </a:rPr>
              <a:t>Hitakrampi</a:t>
            </a:r>
            <a:endParaRPr lang="en-GB" altLang="sv-SE" sz="2400" dirty="0">
              <a:latin typeface="+mn-lt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808361" y="4151313"/>
            <a:ext cx="224215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altLang="sv-SE" sz="2400" dirty="0" err="1">
                <a:latin typeface="+mn-lt"/>
              </a:rPr>
              <a:t>Krampi</a:t>
            </a:r>
            <a:r>
              <a:rPr lang="en-GB" altLang="sv-SE" sz="2400" dirty="0">
                <a:latin typeface="+mn-lt"/>
              </a:rPr>
              <a:t> </a:t>
            </a:r>
            <a:r>
              <a:rPr lang="en-GB" altLang="sv-SE" sz="2400" dirty="0" err="1">
                <a:latin typeface="+mn-lt"/>
              </a:rPr>
              <a:t>með</a:t>
            </a:r>
            <a:r>
              <a:rPr lang="en-GB" altLang="sv-SE" sz="2400" dirty="0">
                <a:latin typeface="+mn-lt"/>
              </a:rPr>
              <a:t> </a:t>
            </a:r>
            <a:r>
              <a:rPr lang="en-GB" altLang="sv-SE" sz="2400" dirty="0" err="1">
                <a:latin typeface="+mn-lt"/>
              </a:rPr>
              <a:t>hita</a:t>
            </a:r>
            <a:endParaRPr lang="en-GB" altLang="sv-SE" sz="2400" dirty="0">
              <a:latin typeface="+mn-lt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731849" y="5334000"/>
            <a:ext cx="583429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altLang="sv-SE" sz="3600" dirty="0" err="1">
                <a:latin typeface="+mn-lt"/>
              </a:rPr>
              <a:t>Skoðist</a:t>
            </a:r>
            <a:r>
              <a:rPr lang="en-GB" altLang="sv-SE" sz="3600" dirty="0">
                <a:latin typeface="+mn-lt"/>
              </a:rPr>
              <a:t> </a:t>
            </a:r>
            <a:r>
              <a:rPr lang="en-GB" altLang="sv-SE" sz="3600" dirty="0" err="1">
                <a:latin typeface="+mn-lt"/>
              </a:rPr>
              <a:t>eins</a:t>
            </a:r>
            <a:r>
              <a:rPr lang="en-GB" altLang="sv-SE" sz="3600" dirty="0">
                <a:latin typeface="+mn-lt"/>
              </a:rPr>
              <a:t> </a:t>
            </a:r>
            <a:r>
              <a:rPr lang="en-GB" altLang="sv-SE" sz="3600" dirty="0" err="1">
                <a:latin typeface="+mn-lt"/>
              </a:rPr>
              <a:t>og</a:t>
            </a:r>
            <a:r>
              <a:rPr lang="en-GB" altLang="sv-SE" sz="3600" dirty="0">
                <a:latin typeface="+mn-lt"/>
              </a:rPr>
              <a:t> </a:t>
            </a:r>
            <a:r>
              <a:rPr lang="en-GB" altLang="sv-SE" sz="3600" dirty="0" err="1">
                <a:latin typeface="+mn-lt"/>
              </a:rPr>
              <a:t>krampi</a:t>
            </a:r>
            <a:r>
              <a:rPr lang="en-GB" altLang="sv-SE" sz="3600" dirty="0">
                <a:latin typeface="+mn-lt"/>
              </a:rPr>
              <a:t> </a:t>
            </a:r>
            <a:r>
              <a:rPr lang="en-GB" altLang="sv-SE" sz="3600" dirty="0" err="1">
                <a:latin typeface="+mn-lt"/>
              </a:rPr>
              <a:t>án</a:t>
            </a:r>
            <a:r>
              <a:rPr lang="en-GB" altLang="sv-SE" sz="3600" dirty="0">
                <a:latin typeface="+mn-lt"/>
              </a:rPr>
              <a:t> </a:t>
            </a:r>
            <a:r>
              <a:rPr lang="en-GB" altLang="sv-SE" sz="3600" dirty="0" err="1">
                <a:latin typeface="+mn-lt"/>
              </a:rPr>
              <a:t>hita</a:t>
            </a:r>
            <a:r>
              <a:rPr lang="en-GB" altLang="sv-SE" sz="36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6954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is-IS" sz="5900" u="sng" dirty="0"/>
              <a:t>Flog án </a:t>
            </a:r>
            <a:r>
              <a:rPr lang="is-IS" sz="5900" u="sng" dirty="0" smtClean="0"/>
              <a:t>áreitis</a:t>
            </a:r>
            <a:r>
              <a:rPr lang="is-IS" sz="5900" dirty="0"/>
              <a:t> </a:t>
            </a:r>
            <a:r>
              <a:rPr lang="is-IS" sz="4200" dirty="0" smtClean="0"/>
              <a:t>(unprovoked seizures)</a:t>
            </a:r>
            <a:endParaRPr lang="is-IS" sz="4200" u="sng" dirty="0"/>
          </a:p>
          <a:p>
            <a:r>
              <a:rPr lang="is-IS" sz="5900" dirty="0" smtClean="0"/>
              <a:t>Krampi/stakflog</a:t>
            </a:r>
            <a:endParaRPr lang="is-IS" sz="5900" dirty="0"/>
          </a:p>
          <a:p>
            <a:r>
              <a:rPr lang="is-IS" sz="5900" dirty="0" smtClean="0"/>
              <a:t>Flogaveiki – ný skilgreining 2014 skv ILAE</a:t>
            </a:r>
          </a:p>
          <a:p>
            <a:pPr marL="0" indent="0">
              <a:buNone/>
            </a:pPr>
            <a:endParaRPr lang="en-US" sz="4300" dirty="0"/>
          </a:p>
          <a:p>
            <a:pPr marL="457200" lvl="1" indent="0">
              <a:buNone/>
            </a:pPr>
            <a:r>
              <a:rPr lang="en-US" sz="4200" dirty="0"/>
              <a:t>1. At least two unprovoked (or reflex) seizures occurring &gt;24 h apart</a:t>
            </a:r>
          </a:p>
          <a:p>
            <a:pPr marL="457200" lvl="1" indent="0">
              <a:buNone/>
            </a:pPr>
            <a:r>
              <a:rPr lang="en-US" sz="4200" dirty="0"/>
              <a:t>2.One unprovoked (or reflex) seizure and a probability of further seizures similar to the general recurrence risk (at least 60%) after </a:t>
            </a:r>
            <a:r>
              <a:rPr lang="en-US" sz="4200" dirty="0" smtClean="0"/>
              <a:t>two unprovoked </a:t>
            </a:r>
            <a:r>
              <a:rPr lang="en-US" sz="4200" dirty="0"/>
              <a:t>seizures, occurring over the next 10 years</a:t>
            </a:r>
          </a:p>
          <a:p>
            <a:pPr marL="457200" lvl="1" indent="0">
              <a:buNone/>
            </a:pPr>
            <a:r>
              <a:rPr lang="en-US" sz="4200" dirty="0"/>
              <a:t>3. Diagnosis of an epilepsy syndrome</a:t>
            </a:r>
          </a:p>
          <a:p>
            <a:pPr lvl="1"/>
            <a:endParaRPr lang="en-US" sz="4200" dirty="0" smtClean="0"/>
          </a:p>
          <a:p>
            <a:pPr lvl="1"/>
            <a:r>
              <a:rPr lang="en-US" sz="4200" dirty="0" smtClean="0"/>
              <a:t>Epilepsy </a:t>
            </a:r>
            <a:r>
              <a:rPr lang="en-US" sz="4200" dirty="0"/>
              <a:t>is considered to be resolved for individuals who had an age-dependent epilepsy syndrome but are now past the applicable age </a:t>
            </a:r>
            <a:endParaRPr lang="en-US" sz="4200" dirty="0" smtClean="0"/>
          </a:p>
          <a:p>
            <a:pPr lvl="1"/>
            <a:r>
              <a:rPr lang="en-US" sz="4200" dirty="0" smtClean="0"/>
              <a:t>or </a:t>
            </a:r>
            <a:r>
              <a:rPr lang="en-US" sz="4200" dirty="0"/>
              <a:t>those </a:t>
            </a:r>
            <a:r>
              <a:rPr lang="en-US" sz="4200" dirty="0" smtClean="0"/>
              <a:t>who have </a:t>
            </a:r>
            <a:r>
              <a:rPr lang="en-US" sz="4200" dirty="0"/>
              <a:t>remained seizure-free for the last 10 years, with no seizure medicines for the last 5 years</a:t>
            </a:r>
            <a:endParaRPr lang="sv-SE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616" y="404664"/>
            <a:ext cx="7239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3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Krampi - Flogaveiki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Ísland 1995-1999</a:t>
            </a:r>
            <a:endParaRPr lang="sv-SE" dirty="0"/>
          </a:p>
        </p:txBody>
      </p:sp>
      <p:pic>
        <p:nvPicPr>
          <p:cNvPr id="5" name="Picture 3" descr="IncidEp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391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6617633" y="5805264"/>
            <a:ext cx="1840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s-IS" altLang="sv-SE" sz="1600" i="1" dirty="0">
                <a:solidFill>
                  <a:srgbClr val="333399"/>
                </a:solidFill>
                <a:latin typeface="Times New Roman" pitchFamily="18" charset="0"/>
              </a:rPr>
              <a:t>Ólafsson et al. 2005</a:t>
            </a:r>
            <a:endParaRPr lang="en-GB" altLang="sv-SE" sz="1600" i="1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09600" y="16764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altLang="sv-SE" sz="1200" b="1" dirty="0">
                <a:latin typeface="Arial" charset="0"/>
                <a:cs typeface="Arial" charset="0"/>
              </a:rPr>
              <a:t>The characteristics of epilepsy in a typical British region of 1,000,000 persons.</a:t>
            </a:r>
            <a:r>
              <a:rPr lang="en-GB" altLang="sv-SE" b="1" dirty="0">
                <a:latin typeface="Arial" charset="0"/>
                <a:cs typeface="Arial" charset="0"/>
              </a:rPr>
              <a:t> </a:t>
            </a:r>
            <a:endParaRPr lang="en-GB" altLang="sv-SE" dirty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2150" y="2138363"/>
            <a:ext cx="5473700" cy="4333875"/>
            <a:chOff x="0" y="384"/>
            <a:chExt cx="2913" cy="234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384"/>
              <a:ext cx="2913" cy="324"/>
              <a:chOff x="0" y="384"/>
              <a:chExt cx="2913" cy="324"/>
            </a:xfrm>
          </p:grpSpPr>
          <p:sp>
            <p:nvSpPr>
              <p:cNvPr id="27687" name="Rectangle 7"/>
              <p:cNvSpPr>
                <a:spLocks noChangeArrowheads="1"/>
              </p:cNvSpPr>
              <p:nvPr/>
            </p:nvSpPr>
            <p:spPr bwMode="auto">
              <a:xfrm>
                <a:off x="30" y="414"/>
                <a:ext cx="2853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is-IS" altLang="sv-SE" sz="1600" b="1" dirty="0">
                    <a:latin typeface="Arial" charset="0"/>
                    <a:cs typeface="Arial" charset="0"/>
                  </a:rPr>
                  <a:t>Prevalence and incidence of seizure disorders</a:t>
                </a:r>
                <a:r>
                  <a:rPr lang="is-IS" altLang="sv-SE" sz="1600" dirty="0">
                    <a:cs typeface="Arial" charset="0"/>
                  </a:rPr>
                  <a:t> </a:t>
                </a:r>
                <a:endParaRPr lang="is-IS" altLang="sv-SE" sz="1600" dirty="0">
                  <a:cs typeface="Times New Roman" pitchFamily="18" charset="0"/>
                </a:endParaRPr>
              </a:p>
              <a:p>
                <a:pPr algn="ctr"/>
                <a:endParaRPr lang="is-IS" altLang="sv-SE" sz="1600" dirty="0"/>
              </a:p>
            </p:txBody>
          </p:sp>
          <p:sp>
            <p:nvSpPr>
              <p:cNvPr id="27688" name="Rectangle 8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2913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768"/>
              <a:ext cx="2374" cy="324"/>
              <a:chOff x="0" y="768"/>
              <a:chExt cx="2374" cy="324"/>
            </a:xfrm>
          </p:grpSpPr>
          <p:sp>
            <p:nvSpPr>
              <p:cNvPr id="27685" name="Rectangle 10"/>
              <p:cNvSpPr>
                <a:spLocks noChangeArrowheads="1"/>
              </p:cNvSpPr>
              <p:nvPr/>
            </p:nvSpPr>
            <p:spPr bwMode="auto">
              <a:xfrm>
                <a:off x="30" y="798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New cases of epilepsy each year </a:t>
                </a:r>
              </a:p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(incidence 50/100,000)</a:t>
                </a:r>
                <a:endParaRPr lang="is-IS" altLang="sv-SE" b="1" dirty="0">
                  <a:latin typeface="Arial" charset="0"/>
                  <a:cs typeface="Times New Roman" pitchFamily="18" charset="0"/>
                </a:endParaRPr>
              </a:p>
              <a:p>
                <a:endParaRPr lang="is-IS" altLang="sv-SE" b="1" dirty="0">
                  <a:latin typeface="Arial" charset="0"/>
                </a:endParaRPr>
              </a:p>
            </p:txBody>
          </p:sp>
          <p:sp>
            <p:nvSpPr>
              <p:cNvPr id="27686" name="Rectangle 11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 sz="1800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374" y="768"/>
              <a:ext cx="539" cy="324"/>
              <a:chOff x="2374" y="768"/>
              <a:chExt cx="539" cy="324"/>
            </a:xfrm>
          </p:grpSpPr>
          <p:sp>
            <p:nvSpPr>
              <p:cNvPr id="27683" name="Rectangle 13"/>
              <p:cNvSpPr>
                <a:spLocks noChangeArrowheads="1"/>
              </p:cNvSpPr>
              <p:nvPr/>
            </p:nvSpPr>
            <p:spPr bwMode="auto">
              <a:xfrm>
                <a:off x="2404" y="798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500</a:t>
                </a:r>
                <a:endParaRPr lang="is-IS" altLang="sv-SE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84" name="Rectangle 14"/>
              <p:cNvSpPr>
                <a:spLocks noChangeArrowheads="1"/>
              </p:cNvSpPr>
              <p:nvPr/>
            </p:nvSpPr>
            <p:spPr bwMode="auto">
              <a:xfrm>
                <a:off x="2374" y="768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0" y="1152"/>
              <a:ext cx="2374" cy="324"/>
              <a:chOff x="0" y="1152"/>
              <a:chExt cx="2374" cy="324"/>
            </a:xfrm>
          </p:grpSpPr>
          <p:sp>
            <p:nvSpPr>
              <p:cNvPr id="27681" name="Rectangle 16"/>
              <p:cNvSpPr>
                <a:spLocks noChangeArrowheads="1"/>
              </p:cNvSpPr>
              <p:nvPr/>
            </p:nvSpPr>
            <p:spPr bwMode="auto">
              <a:xfrm>
                <a:off x="30" y="1182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New cases of febrile seizures </a:t>
                </a:r>
              </a:p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(incidence 50/100,000)</a:t>
                </a:r>
                <a:endParaRPr lang="is-IS" altLang="sv-SE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2" name="Rectangle 17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374" y="1152"/>
              <a:ext cx="539" cy="324"/>
              <a:chOff x="2374" y="1152"/>
              <a:chExt cx="539" cy="324"/>
            </a:xfrm>
          </p:grpSpPr>
          <p:sp>
            <p:nvSpPr>
              <p:cNvPr id="27679" name="Rectangle 19"/>
              <p:cNvSpPr>
                <a:spLocks noChangeArrowheads="1"/>
              </p:cNvSpPr>
              <p:nvPr/>
            </p:nvSpPr>
            <p:spPr bwMode="auto">
              <a:xfrm>
                <a:off x="2404" y="1182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500</a:t>
                </a:r>
                <a:endParaRPr lang="is-IS" altLang="sv-SE" b="1" dirty="0">
                  <a:latin typeface="Times New Roman" pitchFamily="18" charset="0"/>
                </a:endParaRPr>
              </a:p>
            </p:txBody>
          </p:sp>
          <p:sp>
            <p:nvSpPr>
              <p:cNvPr id="27680" name="Rectangle 20"/>
              <p:cNvSpPr>
                <a:spLocks noChangeArrowheads="1"/>
              </p:cNvSpPr>
              <p:nvPr/>
            </p:nvSpPr>
            <p:spPr bwMode="auto">
              <a:xfrm>
                <a:off x="2374" y="1152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0" y="1536"/>
              <a:ext cx="2374" cy="324"/>
              <a:chOff x="0" y="1536"/>
              <a:chExt cx="2374" cy="324"/>
            </a:xfrm>
          </p:grpSpPr>
          <p:sp>
            <p:nvSpPr>
              <p:cNvPr id="27677" name="Rectangle 22"/>
              <p:cNvSpPr>
                <a:spLocks noChangeArrowheads="1"/>
              </p:cNvSpPr>
              <p:nvPr/>
            </p:nvSpPr>
            <p:spPr bwMode="auto">
              <a:xfrm>
                <a:off x="30" y="1566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New cases of single seizures </a:t>
                </a:r>
              </a:p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(incidence 20/100,000)</a:t>
                </a:r>
                <a:endParaRPr lang="is-IS" altLang="sv-SE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dirty="0">
                  <a:latin typeface="Times New Roman" pitchFamily="18" charset="0"/>
                </a:endParaRPr>
              </a:p>
            </p:txBody>
          </p:sp>
          <p:sp>
            <p:nvSpPr>
              <p:cNvPr id="27678" name="Rectangle 23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374" y="1536"/>
              <a:ext cx="539" cy="324"/>
              <a:chOff x="2374" y="1536"/>
              <a:chExt cx="539" cy="324"/>
            </a:xfrm>
          </p:grpSpPr>
          <p:sp>
            <p:nvSpPr>
              <p:cNvPr id="27675" name="Rectangle 25"/>
              <p:cNvSpPr>
                <a:spLocks noChangeArrowheads="1"/>
              </p:cNvSpPr>
              <p:nvPr/>
            </p:nvSpPr>
            <p:spPr bwMode="auto">
              <a:xfrm>
                <a:off x="2404" y="1566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endParaRPr lang="is-IS" altLang="sv-SE" dirty="0">
                  <a:solidFill>
                    <a:schemeClr val="accent2"/>
                  </a:solidFill>
                  <a:latin typeface="Arial" charset="0"/>
                  <a:cs typeface="Arial" charset="0"/>
                </a:endParaRPr>
              </a:p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200</a:t>
                </a:r>
                <a:endParaRPr lang="is-IS" altLang="sv-SE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b="1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6" name="Rectangle 26"/>
              <p:cNvSpPr>
                <a:spLocks noChangeArrowheads="1"/>
              </p:cNvSpPr>
              <p:nvPr/>
            </p:nvSpPr>
            <p:spPr bwMode="auto">
              <a:xfrm>
                <a:off x="2374" y="1536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0" y="1920"/>
              <a:ext cx="2374" cy="324"/>
              <a:chOff x="0" y="1920"/>
              <a:chExt cx="2374" cy="324"/>
            </a:xfrm>
          </p:grpSpPr>
          <p:sp>
            <p:nvSpPr>
              <p:cNvPr id="27673" name="Rectangle 28"/>
              <p:cNvSpPr>
                <a:spLocks noChangeArrowheads="1"/>
              </p:cNvSpPr>
              <p:nvPr/>
            </p:nvSpPr>
            <p:spPr bwMode="auto">
              <a:xfrm>
                <a:off x="30" y="1950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Cases of active epilepsy </a:t>
                </a:r>
              </a:p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(prevalence 5/1000)</a:t>
                </a:r>
                <a:endParaRPr lang="is-IS" altLang="sv-SE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dirty="0">
                  <a:latin typeface="Times New Roman" pitchFamily="18" charset="0"/>
                </a:endParaRPr>
              </a:p>
            </p:txBody>
          </p:sp>
          <p:sp>
            <p:nvSpPr>
              <p:cNvPr id="27674" name="Rectangle 29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2374" y="1920"/>
              <a:ext cx="539" cy="324"/>
              <a:chOff x="2374" y="1920"/>
              <a:chExt cx="539" cy="324"/>
            </a:xfrm>
          </p:grpSpPr>
          <p:sp>
            <p:nvSpPr>
              <p:cNvPr id="27671" name="Rectangle 31"/>
              <p:cNvSpPr>
                <a:spLocks noChangeArrowheads="1"/>
              </p:cNvSpPr>
              <p:nvPr/>
            </p:nvSpPr>
            <p:spPr bwMode="auto">
              <a:xfrm>
                <a:off x="2404" y="1950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5000</a:t>
                </a:r>
                <a:endParaRPr lang="is-IS" altLang="sv-SE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2" name="Rectangle 32"/>
              <p:cNvSpPr>
                <a:spLocks noChangeArrowheads="1"/>
              </p:cNvSpPr>
              <p:nvPr/>
            </p:nvSpPr>
            <p:spPr bwMode="auto">
              <a:xfrm>
                <a:off x="2374" y="1920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0" y="2304"/>
              <a:ext cx="2374" cy="420"/>
              <a:chOff x="0" y="2304"/>
              <a:chExt cx="2374" cy="420"/>
            </a:xfrm>
          </p:grpSpPr>
          <p:sp>
            <p:nvSpPr>
              <p:cNvPr id="27669" name="Rectangle 34"/>
              <p:cNvSpPr>
                <a:spLocks noChangeArrowheads="1"/>
              </p:cNvSpPr>
              <p:nvPr/>
            </p:nvSpPr>
            <p:spPr bwMode="auto">
              <a:xfrm>
                <a:off x="30" y="2334"/>
                <a:ext cx="2314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Cases who have ever had a seizure </a:t>
                </a:r>
              </a:p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(lifetime prevalence 20/1000)</a:t>
                </a:r>
                <a:endParaRPr lang="is-IS" altLang="sv-SE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dirty="0">
                  <a:latin typeface="Times New Roman" pitchFamily="18" charset="0"/>
                </a:endParaRPr>
              </a:p>
            </p:txBody>
          </p:sp>
          <p:sp>
            <p:nvSpPr>
              <p:cNvPr id="27670" name="Rectangle 35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2374" cy="42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2374" y="2304"/>
              <a:ext cx="539" cy="420"/>
              <a:chOff x="2374" y="2304"/>
              <a:chExt cx="539" cy="420"/>
            </a:xfrm>
          </p:grpSpPr>
          <p:sp>
            <p:nvSpPr>
              <p:cNvPr id="27667" name="Rectangle 37"/>
              <p:cNvSpPr>
                <a:spLocks noChangeArrowheads="1"/>
              </p:cNvSpPr>
              <p:nvPr/>
            </p:nvSpPr>
            <p:spPr bwMode="auto">
              <a:xfrm>
                <a:off x="2404" y="2334"/>
                <a:ext cx="479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 dirty="0">
                    <a:latin typeface="Arial" charset="0"/>
                    <a:cs typeface="Arial" charset="0"/>
                  </a:rPr>
                  <a:t>20000</a:t>
                </a:r>
                <a:endParaRPr lang="is-IS" altLang="sv-SE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b="1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8" name="Rectangle 38"/>
              <p:cNvSpPr>
                <a:spLocks noChangeArrowheads="1"/>
              </p:cNvSpPr>
              <p:nvPr/>
            </p:nvSpPr>
            <p:spPr bwMode="auto">
              <a:xfrm>
                <a:off x="2374" y="2304"/>
                <a:ext cx="539" cy="42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sp>
        <p:nvSpPr>
          <p:cNvPr id="27652" name="Rectangle 39"/>
          <p:cNvSpPr>
            <a:spLocks noChangeArrowheads="1"/>
          </p:cNvSpPr>
          <p:nvPr/>
        </p:nvSpPr>
        <p:spPr bwMode="auto">
          <a:xfrm>
            <a:off x="685800" y="2133600"/>
            <a:ext cx="5486400" cy="43434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7653" name="Text Box 40"/>
          <p:cNvSpPr txBox="1">
            <a:spLocks noChangeArrowheads="1"/>
          </p:cNvSpPr>
          <p:nvPr/>
        </p:nvSpPr>
        <p:spPr bwMode="auto">
          <a:xfrm>
            <a:off x="6594475" y="1724025"/>
            <a:ext cx="957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is-IS" altLang="sv-SE" sz="1000" i="1"/>
              <a:t>Sander 2005</a:t>
            </a:r>
            <a:endParaRPr lang="en-GB" altLang="sv-SE" sz="1000" i="1"/>
          </a:p>
        </p:txBody>
      </p:sp>
      <p:sp>
        <p:nvSpPr>
          <p:cNvPr id="27654" name="Rectangle 43"/>
          <p:cNvSpPr>
            <a:spLocks noChangeArrowheads="1"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is-IS" altLang="sv-SE" sz="4400">
              <a:solidFill>
                <a:srgbClr val="33CCCC"/>
              </a:solidFill>
            </a:endParaRPr>
          </a:p>
          <a:p>
            <a:pPr algn="ctr" eaLnBrk="1" hangingPunct="1"/>
            <a:endParaRPr lang="en-GB" altLang="sv-SE" sz="4400">
              <a:solidFill>
                <a:srgbClr val="33CCCC"/>
              </a:solidFill>
            </a:endParaRPr>
          </a:p>
        </p:txBody>
      </p:sp>
      <p:sp>
        <p:nvSpPr>
          <p:cNvPr id="27655" name="Rectangle 44"/>
          <p:cNvSpPr>
            <a:spLocks noChangeArrowheads="1"/>
          </p:cNvSpPr>
          <p:nvPr/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s-IS" altLang="sv-SE" sz="4400" dirty="0">
                <a:latin typeface="+mn-lt"/>
              </a:rPr>
              <a:t>Faraldsfræði</a:t>
            </a:r>
            <a:endParaRPr lang="en-GB" altLang="sv-SE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5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1676400" y="1524000"/>
          <a:ext cx="5824538" cy="3724275"/>
        </p:xfrm>
        <a:graphic>
          <a:graphicData uri="http://schemas.openxmlformats.org/presentationml/2006/ole">
            <p:oleObj spid="_x0000_s1026" name="MS Org Chart" r:id="rId3" imgW="4228920" imgH="3016080" progId="OrgPlusWOPX.4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7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16764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altLang="sv-SE" sz="1200" b="1" dirty="0">
                <a:latin typeface="Arial" charset="0"/>
                <a:cs typeface="Arial" charset="0"/>
              </a:rPr>
              <a:t>The characteristics of epilepsy in a typical British region of 1,000,000 persons.</a:t>
            </a:r>
            <a:r>
              <a:rPr lang="en-GB" altLang="sv-SE" b="1" dirty="0">
                <a:latin typeface="Arial" charset="0"/>
                <a:cs typeface="Arial" charset="0"/>
              </a:rPr>
              <a:t> </a:t>
            </a:r>
            <a:endParaRPr lang="en-GB" altLang="sv-SE" dirty="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92150" y="2138363"/>
            <a:ext cx="5473700" cy="4333875"/>
            <a:chOff x="0" y="384"/>
            <a:chExt cx="2913" cy="234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84"/>
              <a:ext cx="2913" cy="324"/>
              <a:chOff x="0" y="384"/>
              <a:chExt cx="2913" cy="324"/>
            </a:xfrm>
          </p:grpSpPr>
          <p:sp>
            <p:nvSpPr>
              <p:cNvPr id="28733" name="Rectangle 5"/>
              <p:cNvSpPr>
                <a:spLocks noChangeArrowheads="1"/>
              </p:cNvSpPr>
              <p:nvPr/>
            </p:nvSpPr>
            <p:spPr bwMode="auto">
              <a:xfrm>
                <a:off x="30" y="414"/>
                <a:ext cx="2853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is-IS" altLang="sv-SE" sz="1600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Prevalence and incidence of seizure disorders</a:t>
                </a:r>
                <a:r>
                  <a:rPr lang="is-IS" altLang="sv-SE" sz="1600">
                    <a:solidFill>
                      <a:schemeClr val="bg2"/>
                    </a:solidFill>
                    <a:cs typeface="Arial" charset="0"/>
                  </a:rPr>
                  <a:t> </a:t>
                </a:r>
                <a:endParaRPr lang="is-IS" altLang="sv-SE" sz="1600">
                  <a:solidFill>
                    <a:schemeClr val="bg2"/>
                  </a:solidFill>
                  <a:cs typeface="Times New Roman" pitchFamily="18" charset="0"/>
                </a:endParaRPr>
              </a:p>
              <a:p>
                <a:pPr algn="ctr"/>
                <a:endParaRPr lang="is-IS" altLang="sv-SE" sz="1600">
                  <a:solidFill>
                    <a:schemeClr val="bg2"/>
                  </a:solidFill>
                </a:endParaRPr>
              </a:p>
            </p:txBody>
          </p:sp>
          <p:sp>
            <p:nvSpPr>
              <p:cNvPr id="28734" name="Rectangle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2913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768"/>
              <a:ext cx="2374" cy="324"/>
              <a:chOff x="0" y="768"/>
              <a:chExt cx="2374" cy="324"/>
            </a:xfrm>
          </p:grpSpPr>
          <p:sp>
            <p:nvSpPr>
              <p:cNvPr id="28731" name="Rectangle 8"/>
              <p:cNvSpPr>
                <a:spLocks noChangeArrowheads="1"/>
              </p:cNvSpPr>
              <p:nvPr/>
            </p:nvSpPr>
            <p:spPr bwMode="auto">
              <a:xfrm>
                <a:off x="30" y="798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New cases of epilepsy each year </a:t>
                </a:r>
              </a:p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(incidence 50/100,000)</a:t>
                </a:r>
                <a:endParaRPr lang="is-IS" altLang="sv-SE" b="1">
                  <a:solidFill>
                    <a:schemeClr val="bg2"/>
                  </a:solidFill>
                  <a:latin typeface="Arial" charset="0"/>
                  <a:cs typeface="Times New Roman" pitchFamily="18" charset="0"/>
                </a:endParaRPr>
              </a:p>
              <a:p>
                <a:endParaRPr lang="is-IS" altLang="sv-SE" b="1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28732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 sz="18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374" y="768"/>
              <a:ext cx="539" cy="324"/>
              <a:chOff x="2374" y="768"/>
              <a:chExt cx="539" cy="324"/>
            </a:xfrm>
          </p:grpSpPr>
          <p:sp>
            <p:nvSpPr>
              <p:cNvPr id="28729" name="Rectangle 11"/>
              <p:cNvSpPr>
                <a:spLocks noChangeArrowheads="1"/>
              </p:cNvSpPr>
              <p:nvPr/>
            </p:nvSpPr>
            <p:spPr bwMode="auto">
              <a:xfrm>
                <a:off x="2404" y="798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500</a:t>
                </a:r>
                <a:endParaRPr lang="is-IS" altLang="sv-SE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30" name="Rectangle 12"/>
              <p:cNvSpPr>
                <a:spLocks noChangeArrowheads="1"/>
              </p:cNvSpPr>
              <p:nvPr/>
            </p:nvSpPr>
            <p:spPr bwMode="auto">
              <a:xfrm>
                <a:off x="2374" y="768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0" y="1152"/>
              <a:ext cx="2374" cy="324"/>
              <a:chOff x="0" y="1152"/>
              <a:chExt cx="2374" cy="324"/>
            </a:xfrm>
          </p:grpSpPr>
          <p:sp>
            <p:nvSpPr>
              <p:cNvPr id="28727" name="Rectangle 14"/>
              <p:cNvSpPr>
                <a:spLocks noChangeArrowheads="1"/>
              </p:cNvSpPr>
              <p:nvPr/>
            </p:nvSpPr>
            <p:spPr bwMode="auto">
              <a:xfrm>
                <a:off x="30" y="1182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New cases of febrile seizures </a:t>
                </a:r>
              </a:p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(incidence 50/100,000)</a:t>
                </a:r>
                <a:endParaRPr lang="is-IS" altLang="sv-SE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8" name="Rectangle 15"/>
              <p:cNvSpPr>
                <a:spLocks noChangeArrowheads="1"/>
              </p:cNvSpPr>
              <p:nvPr/>
            </p:nvSpPr>
            <p:spPr bwMode="auto">
              <a:xfrm>
                <a:off x="0" y="1152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374" y="1152"/>
              <a:ext cx="539" cy="324"/>
              <a:chOff x="2374" y="1152"/>
              <a:chExt cx="539" cy="324"/>
            </a:xfrm>
          </p:grpSpPr>
          <p:sp>
            <p:nvSpPr>
              <p:cNvPr id="28725" name="Rectangle 17"/>
              <p:cNvSpPr>
                <a:spLocks noChangeArrowheads="1"/>
              </p:cNvSpPr>
              <p:nvPr/>
            </p:nvSpPr>
            <p:spPr bwMode="auto">
              <a:xfrm>
                <a:off x="2404" y="1182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500</a:t>
                </a:r>
                <a:endParaRPr lang="is-IS" altLang="sv-SE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6" name="Rectangle 18"/>
              <p:cNvSpPr>
                <a:spLocks noChangeArrowheads="1"/>
              </p:cNvSpPr>
              <p:nvPr/>
            </p:nvSpPr>
            <p:spPr bwMode="auto">
              <a:xfrm>
                <a:off x="2374" y="1152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0" y="1536"/>
              <a:ext cx="2374" cy="324"/>
              <a:chOff x="0" y="1536"/>
              <a:chExt cx="2374" cy="324"/>
            </a:xfrm>
          </p:grpSpPr>
          <p:sp>
            <p:nvSpPr>
              <p:cNvPr id="28723" name="Rectangle 20"/>
              <p:cNvSpPr>
                <a:spLocks noChangeArrowheads="1"/>
              </p:cNvSpPr>
              <p:nvPr/>
            </p:nvSpPr>
            <p:spPr bwMode="auto">
              <a:xfrm>
                <a:off x="30" y="1566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New cases of single seizures </a:t>
                </a:r>
              </a:p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(incidence 20/100,000)</a:t>
                </a:r>
                <a:endParaRPr lang="is-IS" altLang="sv-SE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4" name="Rectangle 21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2374" y="1536"/>
              <a:ext cx="539" cy="324"/>
              <a:chOff x="2374" y="1536"/>
              <a:chExt cx="539" cy="324"/>
            </a:xfrm>
          </p:grpSpPr>
          <p:sp>
            <p:nvSpPr>
              <p:cNvPr id="28721" name="Rectangle 23"/>
              <p:cNvSpPr>
                <a:spLocks noChangeArrowheads="1"/>
              </p:cNvSpPr>
              <p:nvPr/>
            </p:nvSpPr>
            <p:spPr bwMode="auto">
              <a:xfrm>
                <a:off x="2404" y="1566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endParaRPr lang="is-IS" altLang="sv-SE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200</a:t>
                </a:r>
                <a:endParaRPr lang="is-IS" altLang="sv-SE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2" name="Rectangle 24"/>
              <p:cNvSpPr>
                <a:spLocks noChangeArrowheads="1"/>
              </p:cNvSpPr>
              <p:nvPr/>
            </p:nvSpPr>
            <p:spPr bwMode="auto">
              <a:xfrm>
                <a:off x="2374" y="1536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0" y="1920"/>
              <a:ext cx="2374" cy="324"/>
              <a:chOff x="0" y="1920"/>
              <a:chExt cx="2374" cy="324"/>
            </a:xfrm>
          </p:grpSpPr>
          <p:sp>
            <p:nvSpPr>
              <p:cNvPr id="28719" name="Rectangle 26"/>
              <p:cNvSpPr>
                <a:spLocks noChangeArrowheads="1"/>
              </p:cNvSpPr>
              <p:nvPr/>
            </p:nvSpPr>
            <p:spPr bwMode="auto">
              <a:xfrm>
                <a:off x="30" y="1950"/>
                <a:ext cx="2314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Cases of active epilepsy </a:t>
                </a:r>
              </a:p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(prevalence 5/1000)</a:t>
                </a:r>
                <a:endParaRPr lang="is-IS" altLang="sv-SE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0" name="Rectangle 27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2374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2374" y="1920"/>
              <a:ext cx="539" cy="324"/>
              <a:chOff x="2374" y="1920"/>
              <a:chExt cx="539" cy="324"/>
            </a:xfrm>
          </p:grpSpPr>
          <p:sp>
            <p:nvSpPr>
              <p:cNvPr id="28717" name="Rectangle 29"/>
              <p:cNvSpPr>
                <a:spLocks noChangeArrowheads="1"/>
              </p:cNvSpPr>
              <p:nvPr/>
            </p:nvSpPr>
            <p:spPr bwMode="auto">
              <a:xfrm>
                <a:off x="2404" y="1950"/>
                <a:ext cx="479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5000</a:t>
                </a:r>
                <a:endParaRPr lang="is-IS" altLang="sv-SE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18" name="Rectangle 30"/>
              <p:cNvSpPr>
                <a:spLocks noChangeArrowheads="1"/>
              </p:cNvSpPr>
              <p:nvPr/>
            </p:nvSpPr>
            <p:spPr bwMode="auto">
              <a:xfrm>
                <a:off x="2374" y="1920"/>
                <a:ext cx="539" cy="32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0" y="2304"/>
              <a:ext cx="2374" cy="420"/>
              <a:chOff x="0" y="2304"/>
              <a:chExt cx="2374" cy="420"/>
            </a:xfrm>
          </p:grpSpPr>
          <p:sp>
            <p:nvSpPr>
              <p:cNvPr id="28715" name="Rectangle 32"/>
              <p:cNvSpPr>
                <a:spLocks noChangeArrowheads="1"/>
              </p:cNvSpPr>
              <p:nvPr/>
            </p:nvSpPr>
            <p:spPr bwMode="auto">
              <a:xfrm>
                <a:off x="30" y="2334"/>
                <a:ext cx="2314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Cases who have ever had a seizure </a:t>
                </a:r>
              </a:p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(lifetime prevalence 20/1000)</a:t>
                </a:r>
                <a:endParaRPr lang="is-IS" altLang="sv-SE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6" name="Rectangle 33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2374" cy="42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374" y="2304"/>
              <a:ext cx="539" cy="420"/>
              <a:chOff x="2374" y="2304"/>
              <a:chExt cx="539" cy="420"/>
            </a:xfrm>
          </p:grpSpPr>
          <p:sp>
            <p:nvSpPr>
              <p:cNvPr id="28713" name="Rectangle 35"/>
              <p:cNvSpPr>
                <a:spLocks noChangeArrowheads="1"/>
              </p:cNvSpPr>
              <p:nvPr/>
            </p:nvSpPr>
            <p:spPr bwMode="auto">
              <a:xfrm>
                <a:off x="2404" y="2334"/>
                <a:ext cx="479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is-IS" altLang="sv-SE" b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20000</a:t>
                </a:r>
                <a:endParaRPr lang="is-IS" altLang="sv-SE" b="1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s-IS" altLang="sv-SE" b="1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4" name="Rectangle 36"/>
              <p:cNvSpPr>
                <a:spLocks noChangeArrowheads="1"/>
              </p:cNvSpPr>
              <p:nvPr/>
            </p:nvSpPr>
            <p:spPr bwMode="auto">
              <a:xfrm>
                <a:off x="2374" y="2304"/>
                <a:ext cx="539" cy="42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sv-SE" altLang="sv-SE"/>
              </a:p>
            </p:txBody>
          </p:sp>
        </p:grpSp>
      </p:grpSp>
      <p:sp>
        <p:nvSpPr>
          <p:cNvPr id="28676" name="Rectangle 37"/>
          <p:cNvSpPr>
            <a:spLocks noChangeArrowheads="1"/>
          </p:cNvSpPr>
          <p:nvPr/>
        </p:nvSpPr>
        <p:spPr bwMode="auto">
          <a:xfrm>
            <a:off x="685800" y="2133600"/>
            <a:ext cx="5486400" cy="43434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8677" name="Text Box 38"/>
          <p:cNvSpPr txBox="1">
            <a:spLocks noChangeArrowheads="1"/>
          </p:cNvSpPr>
          <p:nvPr/>
        </p:nvSpPr>
        <p:spPr bwMode="auto">
          <a:xfrm>
            <a:off x="6594475" y="1724025"/>
            <a:ext cx="957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is-IS" altLang="sv-SE" sz="1000" i="1"/>
              <a:t>Sander 2005</a:t>
            </a:r>
            <a:endParaRPr lang="en-GB" altLang="sv-SE" sz="1000" i="1"/>
          </a:p>
        </p:txBody>
      </p:sp>
      <p:sp>
        <p:nvSpPr>
          <p:cNvPr id="28678" name="Rectangle 39"/>
          <p:cNvSpPr>
            <a:spLocks noChangeArrowheads="1"/>
          </p:cNvSpPr>
          <p:nvPr/>
        </p:nvSpPr>
        <p:spPr bwMode="auto">
          <a:xfrm>
            <a:off x="381000" y="17151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is-IS" altLang="sv-SE" sz="4400">
              <a:solidFill>
                <a:srgbClr val="33CCCC"/>
              </a:solidFill>
            </a:endParaRPr>
          </a:p>
          <a:p>
            <a:pPr algn="ctr" eaLnBrk="1" hangingPunct="1"/>
            <a:endParaRPr lang="en-GB" altLang="sv-SE" sz="4400">
              <a:solidFill>
                <a:srgbClr val="33CCCC"/>
              </a:solidFill>
            </a:endParaRPr>
          </a:p>
        </p:txBody>
      </p:sp>
      <p:sp>
        <p:nvSpPr>
          <p:cNvPr id="28679" name="Rectangle 40"/>
          <p:cNvSpPr>
            <a:spLocks noChangeArrowheads="1"/>
          </p:cNvSpPr>
          <p:nvPr/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s-IS" altLang="sv-SE" sz="4400" dirty="0">
                <a:latin typeface="+mn-lt"/>
              </a:rPr>
              <a:t>Faraldsfræði</a:t>
            </a:r>
            <a:endParaRPr lang="en-GB" altLang="sv-SE" sz="4400" dirty="0">
              <a:latin typeface="+mn-lt"/>
            </a:endParaRPr>
          </a:p>
        </p:txBody>
      </p:sp>
      <p:graphicFrame>
        <p:nvGraphicFramePr>
          <p:cNvPr id="46121" name="Group 41"/>
          <p:cNvGraphicFramePr>
            <a:graphicFrameLocks noGrp="1"/>
          </p:cNvGraphicFramePr>
          <p:nvPr/>
        </p:nvGraphicFramePr>
        <p:xfrm>
          <a:off x="6553200" y="2133600"/>
          <a:ext cx="2133600" cy="4343401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</a:tblGrid>
              <a:tr h="6858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Ísland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is-IS" altLang="sv-S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alls           börn</a:t>
                      </a:r>
                      <a:endParaRPr kumimoji="0" lang="en-GB" altLang="sv-SE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---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 ?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1500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375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6000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---</a:t>
                      </a:r>
                      <a:endParaRPr kumimoji="0" lang="en-GB" altLang="sv-S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2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Flokkun flogaveiki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Eftir staðsetningu</a:t>
            </a:r>
          </a:p>
          <a:p>
            <a:pPr lvl="1"/>
            <a:r>
              <a:rPr lang="is-IS" dirty="0" smtClean="0"/>
              <a:t>Alflog (generalized)</a:t>
            </a:r>
          </a:p>
          <a:p>
            <a:pPr lvl="2"/>
            <a:r>
              <a:rPr lang="is-IS" dirty="0" smtClean="0"/>
              <a:t>Tonic-clonic</a:t>
            </a:r>
          </a:p>
          <a:p>
            <a:pPr lvl="2"/>
            <a:r>
              <a:rPr lang="is-IS" dirty="0" smtClean="0"/>
              <a:t>Absence</a:t>
            </a:r>
          </a:p>
          <a:p>
            <a:pPr lvl="2"/>
            <a:r>
              <a:rPr lang="is-IS" dirty="0" smtClean="0"/>
              <a:t>Tonic</a:t>
            </a:r>
          </a:p>
          <a:p>
            <a:pPr lvl="2"/>
            <a:r>
              <a:rPr lang="is-IS" dirty="0" smtClean="0"/>
              <a:t>Atonic</a:t>
            </a:r>
          </a:p>
          <a:p>
            <a:pPr lvl="2"/>
            <a:r>
              <a:rPr lang="is-IS" dirty="0" smtClean="0"/>
              <a:t>Myoclonic</a:t>
            </a:r>
            <a:endParaRPr lang="is-IS" dirty="0"/>
          </a:p>
          <a:p>
            <a:pPr lvl="1"/>
            <a:r>
              <a:rPr lang="is-IS" dirty="0">
                <a:solidFill>
                  <a:prstClr val="black"/>
                </a:solidFill>
              </a:rPr>
              <a:t>S</a:t>
            </a:r>
            <a:r>
              <a:rPr lang="is-IS" dirty="0" smtClean="0">
                <a:solidFill>
                  <a:prstClr val="black"/>
                </a:solidFill>
              </a:rPr>
              <a:t>taðflog </a:t>
            </a:r>
            <a:r>
              <a:rPr lang="is-IS" dirty="0">
                <a:solidFill>
                  <a:prstClr val="black"/>
                </a:solidFill>
              </a:rPr>
              <a:t>(focal/partial)</a:t>
            </a:r>
          </a:p>
          <a:p>
            <a:endParaRPr lang="is-IS" dirty="0" smtClean="0"/>
          </a:p>
          <a:p>
            <a:pPr lvl="1"/>
            <a:endParaRPr lang="sv-SE" dirty="0" smtClean="0"/>
          </a:p>
          <a:p>
            <a:pPr lvl="2"/>
            <a:endParaRPr lang="is-I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11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28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Flokkun flogaveiki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Eftir orsök</a:t>
            </a:r>
          </a:p>
          <a:p>
            <a:pPr lvl="1"/>
            <a:r>
              <a:rPr lang="is-IS" dirty="0" smtClean="0"/>
              <a:t>Genetic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dirty="0" smtClean="0"/>
              <a:t>Metabolic</a:t>
            </a:r>
          </a:p>
          <a:p>
            <a:pPr lvl="1"/>
            <a:r>
              <a:rPr lang="is-IS" dirty="0" smtClean="0"/>
              <a:t>Immune</a:t>
            </a:r>
          </a:p>
          <a:p>
            <a:pPr lvl="1"/>
            <a:r>
              <a:rPr lang="is-IS" dirty="0" smtClean="0"/>
              <a:t>Infectious</a:t>
            </a:r>
          </a:p>
          <a:p>
            <a:pPr lvl="1"/>
            <a:r>
              <a:rPr lang="is-IS" dirty="0" smtClean="0"/>
              <a:t>Unknown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Flogaveikiheilkenni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0405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28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7759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altLang="sv-SE" sz="2800" dirty="0" smtClean="0"/>
              <a:t>Börn &lt; 16 ára = 1/3 af nýgengi flogaveiki á ári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s-IS" altLang="sv-SE" sz="2000" dirty="0" smtClean="0"/>
              <a:t>		        </a:t>
            </a:r>
            <a:r>
              <a:rPr lang="is-IS" altLang="sv-SE" sz="2800" dirty="0" smtClean="0"/>
              <a:t>1/5 af algengi á hverjum tíma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is-IS" altLang="sv-SE" sz="1600" dirty="0" smtClean="0"/>
              <a:t>		</a:t>
            </a:r>
            <a:endParaRPr lang="is-IS" altLang="sv-SE" sz="18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altLang="sv-SE" sz="1800" i="1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is-IS" altLang="sv-SE" sz="2400" dirty="0" smtClean="0"/>
              <a:t>Flest (2/3) eingöngu flogaveik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altLang="sv-SE" sz="2400" dirty="0" smtClean="0"/>
              <a:t>     með eðlilegan þroskaferil</a:t>
            </a:r>
            <a:endParaRPr lang="is-IS" altLang="sv-SE" sz="2400" dirty="0"/>
          </a:p>
          <a:p>
            <a:pPr>
              <a:lnSpc>
                <a:spcPct val="90000"/>
              </a:lnSpc>
            </a:pPr>
            <a:r>
              <a:rPr lang="is-IS" altLang="sv-SE" sz="2400" dirty="0" smtClean="0"/>
              <a:t>Oft idiopatisk</a:t>
            </a:r>
          </a:p>
          <a:p>
            <a:pPr>
              <a:lnSpc>
                <a:spcPct val="90000"/>
              </a:lnSpc>
            </a:pPr>
            <a:r>
              <a:rPr lang="is-IS" altLang="sv-SE" sz="2400" dirty="0" smtClean="0"/>
              <a:t>80% batalíkur m.t.t. floga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s-IS" altLang="sv-SE" sz="1600" dirty="0" smtClean="0"/>
          </a:p>
          <a:p>
            <a:pPr>
              <a:lnSpc>
                <a:spcPct val="90000"/>
              </a:lnSpc>
            </a:pPr>
            <a:r>
              <a:rPr lang="is-IS" altLang="sv-SE" sz="2400" dirty="0" smtClean="0"/>
              <a:t>1/3 með flog fram á fullorðinsár</a:t>
            </a:r>
          </a:p>
          <a:p>
            <a:pPr>
              <a:lnSpc>
                <a:spcPct val="90000"/>
              </a:lnSpc>
            </a:pPr>
            <a:r>
              <a:rPr lang="is-IS" altLang="sv-SE" sz="2400" dirty="0" smtClean="0"/>
              <a:t>Oft sjúkdómsvakin</a:t>
            </a:r>
          </a:p>
          <a:p>
            <a:pPr lvl="1">
              <a:lnSpc>
                <a:spcPct val="90000"/>
              </a:lnSpc>
            </a:pPr>
            <a:r>
              <a:rPr lang="is-IS" altLang="sv-SE" sz="2000" dirty="0" smtClean="0"/>
              <a:t>MR, CP, aðrir heilasjúkdómar</a:t>
            </a:r>
          </a:p>
          <a:p>
            <a:pPr lvl="1">
              <a:lnSpc>
                <a:spcPct val="90000"/>
              </a:lnSpc>
            </a:pPr>
            <a:r>
              <a:rPr lang="is-IS" altLang="sv-SE" sz="2000" dirty="0" smtClean="0"/>
              <a:t>Flogaveikiheilkenni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altLang="sv-SE" sz="2400" dirty="0"/>
              <a:t> </a:t>
            </a:r>
            <a:r>
              <a:rPr lang="is-IS" altLang="sv-SE" sz="2400" dirty="0" smtClean="0"/>
              <a:t>    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300788" y="1557338"/>
            <a:ext cx="161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is-IS" altLang="sv-SE" i="1">
                <a:solidFill>
                  <a:schemeClr val="accent2"/>
                </a:solidFill>
                <a:latin typeface="Times"/>
              </a:rPr>
              <a:t>Ólafsson et al. 2005</a:t>
            </a:r>
            <a:endParaRPr lang="is-IS" altLang="sv-SE" sz="3200">
              <a:solidFill>
                <a:schemeClr val="accent2"/>
              </a:solidFill>
              <a:latin typeface="Time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27538" y="2133600"/>
            <a:ext cx="4178300" cy="3673475"/>
            <a:chOff x="2789" y="1026"/>
            <a:chExt cx="2632" cy="2314"/>
          </a:xfrm>
        </p:grpSpPr>
        <p:sp>
          <p:nvSpPr>
            <p:cNvPr id="26629" name="Oval 5"/>
            <p:cNvSpPr>
              <a:spLocks noChangeArrowheads="1"/>
            </p:cNvSpPr>
            <p:nvPr/>
          </p:nvSpPr>
          <p:spPr bwMode="auto">
            <a:xfrm>
              <a:off x="3334" y="1026"/>
              <a:ext cx="2087" cy="1951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2789" y="2069"/>
              <a:ext cx="1270" cy="1271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endParaRPr lang="sv-SE" altLang="sv-SE" sz="18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874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ull Siz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2832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10400" y="5715000"/>
            <a:ext cx="1363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s-IS" altLang="sv-SE" i="1">
                <a:solidFill>
                  <a:schemeClr val="accent2"/>
                </a:solidFill>
              </a:rPr>
              <a:t>Pitkanen 2002</a:t>
            </a:r>
            <a:endParaRPr lang="en-GB" altLang="sv-SE" i="1">
              <a:solidFill>
                <a:schemeClr val="accent2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096919" y="533400"/>
            <a:ext cx="48279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s-IS" altLang="sv-SE" sz="3600" dirty="0">
                <a:latin typeface="+mn-lt"/>
              </a:rPr>
              <a:t>Sjúkdómsvakin </a:t>
            </a:r>
            <a:r>
              <a:rPr lang="is-IS" altLang="sv-SE" sz="3600" dirty="0" smtClean="0">
                <a:latin typeface="+mn-lt"/>
              </a:rPr>
              <a:t>flogaveiki</a:t>
            </a:r>
            <a:endParaRPr lang="is-IS" altLang="sv-S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5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211638" y="6165850"/>
            <a:ext cx="453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sv-SE" sz="1200">
                <a:solidFill>
                  <a:schemeClr val="accent2"/>
                </a:solidFill>
              </a:rPr>
              <a:t>Jokeit &amp; Ebner, J Neurol Neurosurg Psych., 1999, 67, 44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934200" y="4267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sv-SE" sz="2400">
                <a:solidFill>
                  <a:schemeClr val="accent2"/>
                </a:solidFill>
              </a:rPr>
              <a:t>IQ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>
          <a:xfrm>
            <a:off x="2411413" y="2133600"/>
            <a:ext cx="6335712" cy="1143000"/>
          </a:xfrm>
          <a:noFill/>
        </p:spPr>
        <p:txBody>
          <a:bodyPr/>
          <a:lstStyle/>
          <a:p>
            <a:pPr eaLnBrk="1" hangingPunct="1"/>
            <a:r>
              <a:rPr lang="nl-NL" altLang="sv-SE" sz="1800" smtClean="0"/>
              <a:t>Complex partial seizures with temporal lobe origin; </a:t>
            </a:r>
            <a:br>
              <a:rPr lang="nl-NL" altLang="sv-SE" sz="1800" smtClean="0"/>
            </a:br>
            <a:r>
              <a:rPr lang="nl-NL" altLang="sv-SE" sz="1800" smtClean="0"/>
              <a:t>intelligence by number of years with seizures</a:t>
            </a:r>
            <a:r>
              <a:rPr lang="nl-NL" altLang="sv-SE" sz="2500" smtClean="0"/>
              <a:t> </a:t>
            </a:r>
            <a:r>
              <a:rPr lang="nl-NL" altLang="sv-SE" sz="2800" smtClean="0"/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11638" y="4005263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sv-SE" sz="2400">
                <a:solidFill>
                  <a:schemeClr val="accent2"/>
                </a:solidFill>
              </a:rPr>
              <a:t>memory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011863" y="314166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sv-SE" sz="2400">
              <a:latin typeface="Times New Roman" pitchFamily="18" charset="0"/>
            </a:endParaRP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468313" y="981075"/>
            <a:ext cx="37305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s-IS" altLang="sv-SE" sz="3600" dirty="0">
                <a:latin typeface="+mn-lt"/>
              </a:rPr>
              <a:t>Langvinn flogaveiki</a:t>
            </a:r>
            <a:endParaRPr lang="en-GB" altLang="sv-SE" sz="3600" dirty="0">
              <a:latin typeface="+mn-lt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06375" y="1676400"/>
            <a:ext cx="15241588" cy="4321175"/>
            <a:chOff x="130" y="1056"/>
            <a:chExt cx="9601" cy="2722"/>
          </a:xfrm>
        </p:grpSpPr>
        <p:sp>
          <p:nvSpPr>
            <p:cNvPr id="3072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224" y="1056"/>
              <a:ext cx="5507" cy="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0" name="Line 15"/>
            <p:cNvSpPr>
              <a:spLocks noChangeShapeType="1"/>
            </p:cNvSpPr>
            <p:nvPr/>
          </p:nvSpPr>
          <p:spPr bwMode="auto">
            <a:xfrm>
              <a:off x="448" y="1502"/>
              <a:ext cx="1" cy="19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1" name="Line 16"/>
            <p:cNvSpPr>
              <a:spLocks noChangeShapeType="1"/>
            </p:cNvSpPr>
            <p:nvPr/>
          </p:nvSpPr>
          <p:spPr bwMode="auto">
            <a:xfrm>
              <a:off x="406" y="3485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2" name="Line 17"/>
            <p:cNvSpPr>
              <a:spLocks noChangeShapeType="1"/>
            </p:cNvSpPr>
            <p:nvPr/>
          </p:nvSpPr>
          <p:spPr bwMode="auto">
            <a:xfrm>
              <a:off x="406" y="315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406" y="282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4" name="Line 19"/>
            <p:cNvSpPr>
              <a:spLocks noChangeShapeType="1"/>
            </p:cNvSpPr>
            <p:nvPr/>
          </p:nvSpPr>
          <p:spPr bwMode="auto">
            <a:xfrm>
              <a:off x="406" y="2497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5" name="Line 20"/>
            <p:cNvSpPr>
              <a:spLocks noChangeShapeType="1"/>
            </p:cNvSpPr>
            <p:nvPr/>
          </p:nvSpPr>
          <p:spPr bwMode="auto">
            <a:xfrm>
              <a:off x="406" y="2161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6" name="Line 21"/>
            <p:cNvSpPr>
              <a:spLocks noChangeShapeType="1"/>
            </p:cNvSpPr>
            <p:nvPr/>
          </p:nvSpPr>
          <p:spPr bwMode="auto">
            <a:xfrm>
              <a:off x="406" y="1831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7" name="Line 22"/>
            <p:cNvSpPr>
              <a:spLocks noChangeShapeType="1"/>
            </p:cNvSpPr>
            <p:nvPr/>
          </p:nvSpPr>
          <p:spPr bwMode="auto">
            <a:xfrm>
              <a:off x="406" y="1502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8" name="Line 23"/>
            <p:cNvSpPr>
              <a:spLocks noChangeShapeType="1"/>
            </p:cNvSpPr>
            <p:nvPr/>
          </p:nvSpPr>
          <p:spPr bwMode="auto">
            <a:xfrm>
              <a:off x="448" y="3485"/>
              <a:ext cx="49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39" name="Line 24"/>
            <p:cNvSpPr>
              <a:spLocks noChangeShapeType="1"/>
            </p:cNvSpPr>
            <p:nvPr/>
          </p:nvSpPr>
          <p:spPr bwMode="auto">
            <a:xfrm flipV="1">
              <a:off x="448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0" name="Line 25"/>
            <p:cNvSpPr>
              <a:spLocks noChangeShapeType="1"/>
            </p:cNvSpPr>
            <p:nvPr/>
          </p:nvSpPr>
          <p:spPr bwMode="auto">
            <a:xfrm flipV="1">
              <a:off x="904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1" name="Line 26"/>
            <p:cNvSpPr>
              <a:spLocks noChangeShapeType="1"/>
            </p:cNvSpPr>
            <p:nvPr/>
          </p:nvSpPr>
          <p:spPr bwMode="auto">
            <a:xfrm flipV="1">
              <a:off x="1354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2" name="Line 27"/>
            <p:cNvSpPr>
              <a:spLocks noChangeShapeType="1"/>
            </p:cNvSpPr>
            <p:nvPr/>
          </p:nvSpPr>
          <p:spPr bwMode="auto">
            <a:xfrm flipV="1">
              <a:off x="1810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3" name="Line 28"/>
            <p:cNvSpPr>
              <a:spLocks noChangeShapeType="1"/>
            </p:cNvSpPr>
            <p:nvPr/>
          </p:nvSpPr>
          <p:spPr bwMode="auto">
            <a:xfrm flipV="1">
              <a:off x="2266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4" name="Line 29"/>
            <p:cNvSpPr>
              <a:spLocks noChangeShapeType="1"/>
            </p:cNvSpPr>
            <p:nvPr/>
          </p:nvSpPr>
          <p:spPr bwMode="auto">
            <a:xfrm flipV="1">
              <a:off x="2715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5" name="Line 30"/>
            <p:cNvSpPr>
              <a:spLocks noChangeShapeType="1"/>
            </p:cNvSpPr>
            <p:nvPr/>
          </p:nvSpPr>
          <p:spPr bwMode="auto">
            <a:xfrm flipV="1">
              <a:off x="3171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6" name="Line 31"/>
            <p:cNvSpPr>
              <a:spLocks noChangeShapeType="1"/>
            </p:cNvSpPr>
            <p:nvPr/>
          </p:nvSpPr>
          <p:spPr bwMode="auto">
            <a:xfrm flipV="1">
              <a:off x="3621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7" name="Line 32"/>
            <p:cNvSpPr>
              <a:spLocks noChangeShapeType="1"/>
            </p:cNvSpPr>
            <p:nvPr/>
          </p:nvSpPr>
          <p:spPr bwMode="auto">
            <a:xfrm flipV="1">
              <a:off x="4077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8" name="Line 33"/>
            <p:cNvSpPr>
              <a:spLocks noChangeShapeType="1"/>
            </p:cNvSpPr>
            <p:nvPr/>
          </p:nvSpPr>
          <p:spPr bwMode="auto">
            <a:xfrm flipV="1">
              <a:off x="4533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49" name="Line 34"/>
            <p:cNvSpPr>
              <a:spLocks noChangeShapeType="1"/>
            </p:cNvSpPr>
            <p:nvPr/>
          </p:nvSpPr>
          <p:spPr bwMode="auto">
            <a:xfrm flipV="1">
              <a:off x="4983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50" name="Line 35"/>
            <p:cNvSpPr>
              <a:spLocks noChangeShapeType="1"/>
            </p:cNvSpPr>
            <p:nvPr/>
          </p:nvSpPr>
          <p:spPr bwMode="auto">
            <a:xfrm flipV="1">
              <a:off x="5439" y="3485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51" name="Freeform 36"/>
            <p:cNvSpPr>
              <a:spLocks/>
            </p:cNvSpPr>
            <p:nvPr/>
          </p:nvSpPr>
          <p:spPr bwMode="auto">
            <a:xfrm>
              <a:off x="703" y="1842"/>
              <a:ext cx="4535" cy="762"/>
            </a:xfrm>
            <a:custGeom>
              <a:avLst/>
              <a:gdLst>
                <a:gd name="T0" fmla="*/ 0 w 756"/>
                <a:gd name="T1" fmla="*/ 0 h 127"/>
                <a:gd name="T2" fmla="*/ 450 w 756"/>
                <a:gd name="T3" fmla="*/ 102 h 127"/>
                <a:gd name="T4" fmla="*/ 906 w 756"/>
                <a:gd name="T5" fmla="*/ 132 h 127"/>
                <a:gd name="T6" fmla="*/ 1362 w 756"/>
                <a:gd name="T7" fmla="*/ 168 h 127"/>
                <a:gd name="T8" fmla="*/ 1812 w 756"/>
                <a:gd name="T9" fmla="*/ 264 h 127"/>
                <a:gd name="T10" fmla="*/ 2268 w 756"/>
                <a:gd name="T11" fmla="*/ 264 h 127"/>
                <a:gd name="T12" fmla="*/ 2723 w 756"/>
                <a:gd name="T13" fmla="*/ 396 h 127"/>
                <a:gd name="T14" fmla="*/ 3173 w 756"/>
                <a:gd name="T15" fmla="*/ 462 h 127"/>
                <a:gd name="T16" fmla="*/ 3629 w 756"/>
                <a:gd name="T17" fmla="*/ 564 h 127"/>
                <a:gd name="T18" fmla="*/ 4085 w 756"/>
                <a:gd name="T19" fmla="*/ 660 h 127"/>
                <a:gd name="T20" fmla="*/ 4535 w 756"/>
                <a:gd name="T21" fmla="*/ 762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6" h="127">
                  <a:moveTo>
                    <a:pt x="0" y="0"/>
                  </a:moveTo>
                  <a:lnTo>
                    <a:pt x="75" y="17"/>
                  </a:lnTo>
                  <a:lnTo>
                    <a:pt x="151" y="22"/>
                  </a:lnTo>
                  <a:lnTo>
                    <a:pt x="227" y="28"/>
                  </a:lnTo>
                  <a:lnTo>
                    <a:pt x="302" y="44"/>
                  </a:lnTo>
                  <a:lnTo>
                    <a:pt x="378" y="44"/>
                  </a:lnTo>
                  <a:lnTo>
                    <a:pt x="454" y="66"/>
                  </a:lnTo>
                  <a:lnTo>
                    <a:pt x="529" y="77"/>
                  </a:lnTo>
                  <a:lnTo>
                    <a:pt x="605" y="94"/>
                  </a:lnTo>
                  <a:lnTo>
                    <a:pt x="681" y="110"/>
                  </a:lnTo>
                  <a:lnTo>
                    <a:pt x="756" y="127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52" name="Freeform 37"/>
            <p:cNvSpPr>
              <a:spLocks/>
            </p:cNvSpPr>
            <p:nvPr/>
          </p:nvSpPr>
          <p:spPr bwMode="auto">
            <a:xfrm>
              <a:off x="676" y="1831"/>
              <a:ext cx="1812" cy="761"/>
            </a:xfrm>
            <a:custGeom>
              <a:avLst/>
              <a:gdLst>
                <a:gd name="T0" fmla="*/ 0 w 302"/>
                <a:gd name="T1" fmla="*/ 0 h 127"/>
                <a:gd name="T2" fmla="*/ 450 w 302"/>
                <a:gd name="T3" fmla="*/ 665 h 127"/>
                <a:gd name="T4" fmla="*/ 906 w 302"/>
                <a:gd name="T5" fmla="*/ 695 h 127"/>
                <a:gd name="T6" fmla="*/ 1362 w 302"/>
                <a:gd name="T7" fmla="*/ 629 h 127"/>
                <a:gd name="T8" fmla="*/ 1812 w 302"/>
                <a:gd name="T9" fmla="*/ 761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27">
                  <a:moveTo>
                    <a:pt x="0" y="0"/>
                  </a:moveTo>
                  <a:lnTo>
                    <a:pt x="75" y="111"/>
                  </a:lnTo>
                  <a:lnTo>
                    <a:pt x="151" y="116"/>
                  </a:lnTo>
                  <a:lnTo>
                    <a:pt x="227" y="105"/>
                  </a:lnTo>
                  <a:lnTo>
                    <a:pt x="302" y="127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53" name="Freeform 38"/>
            <p:cNvSpPr>
              <a:spLocks/>
            </p:cNvSpPr>
            <p:nvPr/>
          </p:nvSpPr>
          <p:spPr bwMode="auto">
            <a:xfrm>
              <a:off x="640" y="172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54" name="Freeform 39"/>
            <p:cNvSpPr>
              <a:spLocks/>
            </p:cNvSpPr>
            <p:nvPr/>
          </p:nvSpPr>
          <p:spPr bwMode="auto">
            <a:xfrm>
              <a:off x="1066" y="188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55" name="Freeform 40"/>
            <p:cNvSpPr>
              <a:spLocks/>
            </p:cNvSpPr>
            <p:nvPr/>
          </p:nvSpPr>
          <p:spPr bwMode="auto">
            <a:xfrm>
              <a:off x="1565" y="1933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56" name="Freeform 41"/>
            <p:cNvSpPr>
              <a:spLocks/>
            </p:cNvSpPr>
            <p:nvPr/>
          </p:nvSpPr>
          <p:spPr bwMode="auto">
            <a:xfrm>
              <a:off x="2018" y="197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57" name="Freeform 42"/>
            <p:cNvSpPr>
              <a:spLocks/>
            </p:cNvSpPr>
            <p:nvPr/>
          </p:nvSpPr>
          <p:spPr bwMode="auto">
            <a:xfrm>
              <a:off x="2472" y="20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58" name="Freeform 43"/>
            <p:cNvSpPr>
              <a:spLocks/>
            </p:cNvSpPr>
            <p:nvPr/>
          </p:nvSpPr>
          <p:spPr bwMode="auto">
            <a:xfrm>
              <a:off x="2925" y="2069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59" name="Freeform 44"/>
            <p:cNvSpPr>
              <a:spLocks/>
            </p:cNvSpPr>
            <p:nvPr/>
          </p:nvSpPr>
          <p:spPr bwMode="auto">
            <a:xfrm>
              <a:off x="3379" y="2205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60" name="Freeform 45"/>
            <p:cNvSpPr>
              <a:spLocks/>
            </p:cNvSpPr>
            <p:nvPr/>
          </p:nvSpPr>
          <p:spPr bwMode="auto">
            <a:xfrm>
              <a:off x="3833" y="225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61" name="Freeform 46"/>
            <p:cNvSpPr>
              <a:spLocks/>
            </p:cNvSpPr>
            <p:nvPr/>
          </p:nvSpPr>
          <p:spPr bwMode="auto">
            <a:xfrm>
              <a:off x="4286" y="2341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62" name="Freeform 47"/>
            <p:cNvSpPr>
              <a:spLocks/>
            </p:cNvSpPr>
            <p:nvPr/>
          </p:nvSpPr>
          <p:spPr bwMode="auto">
            <a:xfrm>
              <a:off x="4740" y="247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63" name="Freeform 48"/>
            <p:cNvSpPr>
              <a:spLocks/>
            </p:cNvSpPr>
            <p:nvPr/>
          </p:nvSpPr>
          <p:spPr bwMode="auto">
            <a:xfrm>
              <a:off x="5193" y="2568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764" name="Rectangle 49"/>
            <p:cNvSpPr>
              <a:spLocks noChangeArrowheads="1"/>
            </p:cNvSpPr>
            <p:nvPr/>
          </p:nvSpPr>
          <p:spPr bwMode="auto">
            <a:xfrm>
              <a:off x="612" y="1797"/>
              <a:ext cx="66" cy="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0765" name="Rectangle 50"/>
            <p:cNvSpPr>
              <a:spLocks noChangeArrowheads="1"/>
            </p:cNvSpPr>
            <p:nvPr/>
          </p:nvSpPr>
          <p:spPr bwMode="auto">
            <a:xfrm>
              <a:off x="1090" y="2461"/>
              <a:ext cx="66" cy="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0766" name="Rectangle 51"/>
            <p:cNvSpPr>
              <a:spLocks noChangeArrowheads="1"/>
            </p:cNvSpPr>
            <p:nvPr/>
          </p:nvSpPr>
          <p:spPr bwMode="auto">
            <a:xfrm>
              <a:off x="1546" y="2491"/>
              <a:ext cx="66" cy="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0767" name="Rectangle 52"/>
            <p:cNvSpPr>
              <a:spLocks noChangeArrowheads="1"/>
            </p:cNvSpPr>
            <p:nvPr/>
          </p:nvSpPr>
          <p:spPr bwMode="auto">
            <a:xfrm>
              <a:off x="2002" y="2425"/>
              <a:ext cx="66" cy="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0768" name="Rectangle 53"/>
            <p:cNvSpPr>
              <a:spLocks noChangeArrowheads="1"/>
            </p:cNvSpPr>
            <p:nvPr/>
          </p:nvSpPr>
          <p:spPr bwMode="auto">
            <a:xfrm>
              <a:off x="2452" y="2557"/>
              <a:ext cx="66" cy="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sv-SE" altLang="sv-SE"/>
            </a:p>
          </p:txBody>
        </p:sp>
        <p:sp>
          <p:nvSpPr>
            <p:cNvPr id="30769" name="Rectangle 54"/>
            <p:cNvSpPr>
              <a:spLocks noChangeArrowheads="1"/>
            </p:cNvSpPr>
            <p:nvPr/>
          </p:nvSpPr>
          <p:spPr bwMode="auto">
            <a:xfrm>
              <a:off x="202" y="340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50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0" name="Rectangle 55"/>
            <p:cNvSpPr>
              <a:spLocks noChangeArrowheads="1"/>
            </p:cNvSpPr>
            <p:nvPr/>
          </p:nvSpPr>
          <p:spPr bwMode="auto">
            <a:xfrm>
              <a:off x="202" y="307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60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1" name="Rectangle 56"/>
            <p:cNvSpPr>
              <a:spLocks noChangeArrowheads="1"/>
            </p:cNvSpPr>
            <p:nvPr/>
          </p:nvSpPr>
          <p:spPr bwMode="auto">
            <a:xfrm>
              <a:off x="202" y="274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70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2" name="Rectangle 57"/>
            <p:cNvSpPr>
              <a:spLocks noChangeArrowheads="1"/>
            </p:cNvSpPr>
            <p:nvPr/>
          </p:nvSpPr>
          <p:spPr bwMode="auto">
            <a:xfrm>
              <a:off x="202" y="2419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80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3" name="Rectangle 58"/>
            <p:cNvSpPr>
              <a:spLocks noChangeArrowheads="1"/>
            </p:cNvSpPr>
            <p:nvPr/>
          </p:nvSpPr>
          <p:spPr bwMode="auto">
            <a:xfrm>
              <a:off x="202" y="2083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90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4" name="Rectangle 59"/>
            <p:cNvSpPr>
              <a:spLocks noChangeArrowheads="1"/>
            </p:cNvSpPr>
            <p:nvPr/>
          </p:nvSpPr>
          <p:spPr bwMode="auto">
            <a:xfrm>
              <a:off x="130" y="1753"/>
              <a:ext cx="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100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5" name="Rectangle 60"/>
            <p:cNvSpPr>
              <a:spLocks noChangeArrowheads="1"/>
            </p:cNvSpPr>
            <p:nvPr/>
          </p:nvSpPr>
          <p:spPr bwMode="auto">
            <a:xfrm>
              <a:off x="130" y="1424"/>
              <a:ext cx="2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110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6" name="Rectangle 61"/>
            <p:cNvSpPr>
              <a:spLocks noChangeArrowheads="1"/>
            </p:cNvSpPr>
            <p:nvPr/>
          </p:nvSpPr>
          <p:spPr bwMode="auto">
            <a:xfrm>
              <a:off x="640" y="360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7" name="Rectangle 62"/>
            <p:cNvSpPr>
              <a:spLocks noChangeArrowheads="1"/>
            </p:cNvSpPr>
            <p:nvPr/>
          </p:nvSpPr>
          <p:spPr bwMode="auto">
            <a:xfrm>
              <a:off x="1090" y="360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8" name="Rectangle 63"/>
            <p:cNvSpPr>
              <a:spLocks noChangeArrowheads="1"/>
            </p:cNvSpPr>
            <p:nvPr/>
          </p:nvSpPr>
          <p:spPr bwMode="auto">
            <a:xfrm>
              <a:off x="1510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10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79" name="Rectangle 64"/>
            <p:cNvSpPr>
              <a:spLocks noChangeArrowheads="1"/>
            </p:cNvSpPr>
            <p:nvPr/>
          </p:nvSpPr>
          <p:spPr bwMode="auto">
            <a:xfrm>
              <a:off x="1966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15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0" name="Rectangle 65"/>
            <p:cNvSpPr>
              <a:spLocks noChangeArrowheads="1"/>
            </p:cNvSpPr>
            <p:nvPr/>
          </p:nvSpPr>
          <p:spPr bwMode="auto">
            <a:xfrm>
              <a:off x="2416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20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1" name="Rectangle 66"/>
            <p:cNvSpPr>
              <a:spLocks noChangeArrowheads="1"/>
            </p:cNvSpPr>
            <p:nvPr/>
          </p:nvSpPr>
          <p:spPr bwMode="auto">
            <a:xfrm>
              <a:off x="2871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25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2" name="Rectangle 67"/>
            <p:cNvSpPr>
              <a:spLocks noChangeArrowheads="1"/>
            </p:cNvSpPr>
            <p:nvPr/>
          </p:nvSpPr>
          <p:spPr bwMode="auto">
            <a:xfrm>
              <a:off x="3327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30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3" name="Rectangle 68"/>
            <p:cNvSpPr>
              <a:spLocks noChangeArrowheads="1"/>
            </p:cNvSpPr>
            <p:nvPr/>
          </p:nvSpPr>
          <p:spPr bwMode="auto">
            <a:xfrm>
              <a:off x="3777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35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4" name="Rectangle 69"/>
            <p:cNvSpPr>
              <a:spLocks noChangeArrowheads="1"/>
            </p:cNvSpPr>
            <p:nvPr/>
          </p:nvSpPr>
          <p:spPr bwMode="auto">
            <a:xfrm>
              <a:off x="4233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40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5" name="Rectangle 70"/>
            <p:cNvSpPr>
              <a:spLocks noChangeArrowheads="1"/>
            </p:cNvSpPr>
            <p:nvPr/>
          </p:nvSpPr>
          <p:spPr bwMode="auto">
            <a:xfrm>
              <a:off x="4689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45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  <p:sp>
          <p:nvSpPr>
            <p:cNvPr id="30786" name="Rectangle 71"/>
            <p:cNvSpPr>
              <a:spLocks noChangeArrowheads="1"/>
            </p:cNvSpPr>
            <p:nvPr/>
          </p:nvSpPr>
          <p:spPr bwMode="auto">
            <a:xfrm>
              <a:off x="5139" y="3605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altLang="sv-SE" sz="1800" b="1">
                  <a:solidFill>
                    <a:schemeClr val="accent2"/>
                  </a:solidFill>
                  <a:latin typeface="Times New Roman" pitchFamily="18" charset="0"/>
                </a:rPr>
                <a:t>50</a:t>
              </a:r>
              <a:endParaRPr lang="en-GB" altLang="sv-SE" sz="18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192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5148263" y="6092825"/>
            <a:ext cx="3462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s-IS" sz="1200" i="1" dirty="0" err="1"/>
              <a:t>Hesdorffer</a:t>
            </a:r>
            <a:r>
              <a:rPr lang="is-IS" sz="1200" i="1" dirty="0"/>
              <a:t> et al. </a:t>
            </a:r>
            <a:r>
              <a:rPr lang="is-IS" sz="1200" i="1" dirty="0" err="1"/>
              <a:t>Arch</a:t>
            </a:r>
            <a:r>
              <a:rPr lang="is-IS" sz="1200" i="1" dirty="0"/>
              <a:t> Gen </a:t>
            </a:r>
            <a:r>
              <a:rPr lang="is-IS" sz="1200" i="1" dirty="0" err="1"/>
              <a:t>Psychiatry</a:t>
            </a:r>
            <a:r>
              <a:rPr lang="is-IS" sz="1200" i="1" dirty="0"/>
              <a:t>  2004:</a:t>
            </a:r>
            <a:endParaRPr lang="is-IS" sz="1200" dirty="0"/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457200" y="2590800"/>
            <a:ext cx="43434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s-IS" sz="1800" dirty="0"/>
              <a:t>Athyglisbrestur og ofvirkni algengari</a:t>
            </a:r>
          </a:p>
          <a:p>
            <a:pPr eaLnBrk="0" hangingPunct="0"/>
            <a:r>
              <a:rPr lang="is-IS" sz="1800" dirty="0"/>
              <a:t>við greiningu en hjá viðmiðunarhópi</a:t>
            </a:r>
          </a:p>
          <a:p>
            <a:pPr eaLnBrk="0" hangingPunct="0"/>
            <a:endParaRPr lang="is-IS" sz="1800" i="1" dirty="0"/>
          </a:p>
          <a:p>
            <a:pPr eaLnBrk="0" hangingPunct="0"/>
            <a:r>
              <a:rPr lang="is-IS" sz="1800" i="1" dirty="0" smtClean="0"/>
              <a:t>109 börn &gt; 3ja ára m. flogaveiki</a:t>
            </a:r>
          </a:p>
          <a:p>
            <a:pPr eaLnBrk="0" hangingPunct="0"/>
            <a:r>
              <a:rPr lang="is-IS" sz="1800" dirty="0" smtClean="0"/>
              <a:t>	</a:t>
            </a:r>
            <a:r>
              <a:rPr lang="is-IS" dirty="0" smtClean="0"/>
              <a:t>97 með flogaveiki eingöngu</a:t>
            </a:r>
            <a:r>
              <a:rPr lang="is-IS" sz="1800" dirty="0" smtClean="0"/>
              <a:t> </a:t>
            </a:r>
          </a:p>
          <a:p>
            <a:pPr eaLnBrk="0" hangingPunct="0"/>
            <a:r>
              <a:rPr lang="is-IS" sz="1800" dirty="0" smtClean="0"/>
              <a:t>     	</a:t>
            </a:r>
          </a:p>
          <a:p>
            <a:pPr eaLnBrk="0" hangingPunct="0"/>
            <a:r>
              <a:rPr lang="is-IS" sz="1800" i="1" dirty="0" smtClean="0"/>
              <a:t>218 jafnaldrar í viðmiðunarhópi</a:t>
            </a:r>
            <a:endParaRPr lang="is-IS" sz="1800" dirty="0" smtClean="0"/>
          </a:p>
          <a:p>
            <a:pPr eaLnBrk="0" hangingPunct="0"/>
            <a:r>
              <a:rPr lang="is-IS" sz="1600" dirty="0" smtClean="0">
                <a:latin typeface="Times"/>
              </a:rPr>
              <a:t>     </a:t>
            </a:r>
          </a:p>
          <a:p>
            <a:pPr eaLnBrk="0" hangingPunct="0"/>
            <a:endParaRPr lang="is-IS" sz="1600" dirty="0">
              <a:latin typeface="Times"/>
            </a:endParaRPr>
          </a:p>
          <a:p>
            <a:pPr eaLnBrk="0" hangingPunct="0"/>
            <a:endParaRPr lang="is-IS" sz="2400" dirty="0">
              <a:latin typeface="Times"/>
            </a:endParaRPr>
          </a:p>
          <a:p>
            <a:pPr eaLnBrk="0" hangingPunct="0"/>
            <a:endParaRPr lang="is-IS" sz="2400" dirty="0">
              <a:latin typeface="Times"/>
            </a:endParaRPr>
          </a:p>
          <a:p>
            <a:pPr eaLnBrk="0" hangingPunct="0"/>
            <a:endParaRPr lang="is-IS" sz="2400" dirty="0">
              <a:latin typeface="Times"/>
            </a:endParaRPr>
          </a:p>
        </p:txBody>
      </p:sp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2" cstate="print"/>
          <a:srcRect t="20572"/>
          <a:stretch>
            <a:fillRect/>
          </a:stretch>
        </p:blipFill>
        <p:spPr bwMode="auto">
          <a:xfrm>
            <a:off x="4644008" y="2420938"/>
            <a:ext cx="41148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4794250" y="21336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is-IS" sz="2400">
              <a:latin typeface="Times"/>
            </a:endParaRPr>
          </a:p>
          <a:p>
            <a:pPr eaLnBrk="0" hangingPunct="0"/>
            <a:endParaRPr lang="is-IS" sz="2400">
              <a:latin typeface="Times"/>
            </a:endParaRPr>
          </a:p>
        </p:txBody>
      </p:sp>
      <p:pic>
        <p:nvPicPr>
          <p:cNvPr id="11270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492375"/>
            <a:ext cx="102393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1" name="Text Box 1031"/>
          <p:cNvSpPr txBox="1">
            <a:spLocks noChangeArrowheads="1"/>
          </p:cNvSpPr>
          <p:nvPr/>
        </p:nvSpPr>
        <p:spPr bwMode="auto">
          <a:xfrm>
            <a:off x="4859338" y="4437063"/>
            <a:ext cx="1441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s-IS" sz="1200" b="1" dirty="0">
                <a:latin typeface="Times"/>
              </a:rPr>
              <a:t>OR: 3.7; </a:t>
            </a:r>
          </a:p>
          <a:p>
            <a:pPr eaLnBrk="0" hangingPunct="0">
              <a:spcBef>
                <a:spcPct val="50000"/>
              </a:spcBef>
            </a:pPr>
            <a:r>
              <a:rPr lang="is-IS" sz="1200" b="1" dirty="0">
                <a:latin typeface="Times"/>
              </a:rPr>
              <a:t>95%CI: 1.1-12.8</a:t>
            </a:r>
          </a:p>
        </p:txBody>
      </p:sp>
      <p:sp>
        <p:nvSpPr>
          <p:cNvPr id="11272" name="Text Box 1032"/>
          <p:cNvSpPr txBox="1">
            <a:spLocks noChangeArrowheads="1"/>
          </p:cNvSpPr>
          <p:nvPr/>
        </p:nvSpPr>
        <p:spPr bwMode="auto">
          <a:xfrm>
            <a:off x="6324600" y="4419600"/>
            <a:ext cx="1216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s-IS" sz="1200" b="1" dirty="0">
                <a:latin typeface="Times"/>
              </a:rPr>
              <a:t>OR: 1.8</a:t>
            </a:r>
          </a:p>
          <a:p>
            <a:pPr eaLnBrk="0" hangingPunct="0"/>
            <a:r>
              <a:rPr lang="is-IS" sz="600" b="1" dirty="0">
                <a:latin typeface="Times"/>
              </a:rPr>
              <a:t> </a:t>
            </a:r>
            <a:endParaRPr lang="is-IS" sz="1200" b="1" dirty="0">
              <a:latin typeface="Times"/>
            </a:endParaRPr>
          </a:p>
          <a:p>
            <a:pPr eaLnBrk="0" hangingPunct="0"/>
            <a:r>
              <a:rPr lang="is-IS" sz="1200" b="1" dirty="0">
                <a:latin typeface="Times"/>
              </a:rPr>
              <a:t>95% CI: 0.6-5.7</a:t>
            </a:r>
          </a:p>
        </p:txBody>
      </p:sp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7543800" y="4419600"/>
            <a:ext cx="1292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s-IS" sz="1200" b="1" dirty="0">
                <a:latin typeface="Times"/>
              </a:rPr>
              <a:t>OR: 2.5</a:t>
            </a:r>
          </a:p>
          <a:p>
            <a:pPr eaLnBrk="0" hangingPunct="0"/>
            <a:endParaRPr lang="is-IS" sz="500" b="1" dirty="0">
              <a:latin typeface="Times"/>
            </a:endParaRPr>
          </a:p>
          <a:p>
            <a:pPr eaLnBrk="0" hangingPunct="0"/>
            <a:r>
              <a:rPr lang="is-IS" sz="1200" b="1" dirty="0">
                <a:latin typeface="Times"/>
              </a:rPr>
              <a:t>95% CI: 0.3-18.1</a:t>
            </a:r>
          </a:p>
        </p:txBody>
      </p:sp>
      <p:sp>
        <p:nvSpPr>
          <p:cNvPr id="11274" name="Text Box 1034"/>
          <p:cNvSpPr txBox="1">
            <a:spLocks noChangeArrowheads="1"/>
          </p:cNvSpPr>
          <p:nvPr/>
        </p:nvSpPr>
        <p:spPr bwMode="auto">
          <a:xfrm>
            <a:off x="323850" y="4941888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s-IS" sz="2000" i="1" dirty="0"/>
              <a:t>      </a:t>
            </a:r>
          </a:p>
          <a:p>
            <a:pPr eaLnBrk="0" hangingPunct="0"/>
            <a:r>
              <a:rPr lang="is-IS" sz="2000" i="1" dirty="0"/>
              <a:t>ADHD, einkum athyglisbrestur, er áhættuþáttur floga og flogaveiki</a:t>
            </a:r>
          </a:p>
          <a:p>
            <a:pPr eaLnBrk="0" hangingPunct="0"/>
            <a:r>
              <a:rPr lang="is-IS" sz="2000" i="1" dirty="0"/>
              <a:t>og vísbending um sameiginlega undirliggjandi orsök</a:t>
            </a:r>
            <a:r>
              <a:rPr lang="is-IS" sz="2000" dirty="0"/>
              <a:t> </a:t>
            </a:r>
          </a:p>
        </p:txBody>
      </p:sp>
      <p:pic>
        <p:nvPicPr>
          <p:cNvPr id="11275" name="Picture 1035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grayscl/>
          </a:blip>
          <a:srcRect/>
          <a:stretch>
            <a:fillRect/>
          </a:stretch>
        </p:blipFill>
        <p:spPr bwMode="auto">
          <a:xfrm>
            <a:off x="468313" y="620713"/>
            <a:ext cx="77104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Helstu flogaveikiheilkenni hjá börnum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0" hangingPunct="0">
              <a:buNone/>
            </a:pPr>
            <a:r>
              <a:rPr lang="en-GB" sz="3400" dirty="0" smtClean="0"/>
              <a:t>	</a:t>
            </a:r>
            <a:r>
              <a:rPr lang="en-GB" sz="3400" dirty="0" err="1" smtClean="0"/>
              <a:t>Góðkynja</a:t>
            </a:r>
            <a:r>
              <a:rPr lang="en-GB" sz="3400" dirty="0" smtClean="0"/>
              <a:t> </a:t>
            </a:r>
            <a:r>
              <a:rPr lang="en-GB" sz="3400" dirty="0" err="1" smtClean="0"/>
              <a:t>arfbundin</a:t>
            </a:r>
            <a:r>
              <a:rPr lang="en-GB" sz="3400" dirty="0" smtClean="0"/>
              <a:t> </a:t>
            </a:r>
            <a:r>
              <a:rPr lang="en-GB" sz="3400" dirty="0" err="1" smtClean="0"/>
              <a:t>nýburaflogaveiki</a:t>
            </a:r>
            <a:r>
              <a:rPr lang="en-GB" sz="3400" dirty="0" smtClean="0"/>
              <a:t> (&lt; 28 </a:t>
            </a:r>
            <a:r>
              <a:rPr lang="en-GB" sz="3400" dirty="0" err="1" smtClean="0"/>
              <a:t>daga</a:t>
            </a:r>
            <a:r>
              <a:rPr lang="en-GB" sz="3400" dirty="0" smtClean="0"/>
              <a:t>)</a:t>
            </a:r>
          </a:p>
          <a:p>
            <a:pPr eaLnBrk="0" hangingPunct="0">
              <a:buNone/>
            </a:pPr>
            <a:r>
              <a:rPr lang="en-GB" sz="2400" dirty="0" smtClean="0"/>
              <a:t>                        (Benign familial neonatal seizures)</a:t>
            </a:r>
            <a:endParaRPr lang="en-GB" sz="2800" dirty="0" smtClean="0"/>
          </a:p>
          <a:p>
            <a:pPr eaLnBrk="0" hangingPunct="0"/>
            <a:endParaRPr lang="en-GB" dirty="0" smtClean="0"/>
          </a:p>
          <a:p>
            <a:pPr eaLnBrk="0" hangingPunct="0"/>
            <a:r>
              <a:rPr lang="en-GB" dirty="0" err="1" smtClean="0"/>
              <a:t>Eingena</a:t>
            </a:r>
            <a:r>
              <a:rPr lang="en-GB" dirty="0" smtClean="0"/>
              <a:t>, </a:t>
            </a:r>
            <a:r>
              <a:rPr lang="en-GB" dirty="0" err="1" smtClean="0"/>
              <a:t>ríkjandi</a:t>
            </a:r>
            <a:r>
              <a:rPr lang="en-GB" dirty="0" smtClean="0"/>
              <a:t> </a:t>
            </a:r>
            <a:r>
              <a:rPr lang="en-GB" dirty="0" err="1" smtClean="0"/>
              <a:t>erfðasjúkdómur</a:t>
            </a:r>
            <a:endParaRPr lang="en-GB" dirty="0" smtClean="0"/>
          </a:p>
          <a:p>
            <a:pPr eaLnBrk="0" hangingPunct="0"/>
            <a:r>
              <a:rPr lang="en-GB" dirty="0" smtClean="0"/>
              <a:t>2 </a:t>
            </a:r>
            <a:r>
              <a:rPr lang="en-GB" dirty="0" err="1" smtClean="0"/>
              <a:t>genotypur</a:t>
            </a:r>
            <a:r>
              <a:rPr lang="en-GB" dirty="0" smtClean="0"/>
              <a:t>: </a:t>
            </a:r>
            <a:r>
              <a:rPr lang="en-GB" dirty="0" err="1" smtClean="0"/>
              <a:t>litningur</a:t>
            </a:r>
            <a:r>
              <a:rPr lang="en-GB" dirty="0" smtClean="0"/>
              <a:t> 20 </a:t>
            </a:r>
            <a:r>
              <a:rPr lang="en-GB" dirty="0" err="1" smtClean="0"/>
              <a:t>og</a:t>
            </a:r>
            <a:r>
              <a:rPr lang="en-GB" dirty="0" smtClean="0"/>
              <a:t> 8</a:t>
            </a:r>
          </a:p>
          <a:p>
            <a:pPr lvl="1" eaLnBrk="0" hangingPunct="0"/>
            <a:r>
              <a:rPr lang="en-GB" sz="2000" dirty="0" err="1" smtClean="0"/>
              <a:t>rykkjaflog</a:t>
            </a:r>
            <a:r>
              <a:rPr lang="en-GB" sz="2000" dirty="0" smtClean="0"/>
              <a:t> </a:t>
            </a:r>
            <a:r>
              <a:rPr lang="en-GB" sz="2000" dirty="0" err="1" smtClean="0"/>
              <a:t>eða</a:t>
            </a:r>
            <a:r>
              <a:rPr lang="en-GB" sz="2000" dirty="0" smtClean="0"/>
              <a:t> </a:t>
            </a:r>
            <a:r>
              <a:rPr lang="en-GB" sz="2000" dirty="0" err="1" smtClean="0"/>
              <a:t>apneuköst</a:t>
            </a:r>
            <a:r>
              <a:rPr lang="en-GB" sz="2000" dirty="0" smtClean="0"/>
              <a:t> </a:t>
            </a:r>
          </a:p>
          <a:p>
            <a:pPr lvl="1" eaLnBrk="0" hangingPunct="0"/>
            <a:r>
              <a:rPr lang="en-GB" sz="2000" dirty="0" err="1" smtClean="0"/>
              <a:t>byrja</a:t>
            </a:r>
            <a:r>
              <a:rPr lang="en-GB" sz="2000" dirty="0" smtClean="0"/>
              <a:t> á 1. </a:t>
            </a:r>
            <a:r>
              <a:rPr lang="en-GB" sz="2000" dirty="0" err="1" smtClean="0"/>
              <a:t>viku</a:t>
            </a:r>
            <a:r>
              <a:rPr lang="en-GB" sz="2000" dirty="0" smtClean="0"/>
              <a:t> (“fifth day fits”)</a:t>
            </a:r>
          </a:p>
          <a:p>
            <a:pPr lvl="1" eaLnBrk="0" hangingPunct="0"/>
            <a:r>
              <a:rPr lang="en-GB" sz="2000" dirty="0" err="1" smtClean="0"/>
              <a:t>tíð</a:t>
            </a:r>
            <a:r>
              <a:rPr lang="en-GB" sz="2000" dirty="0" smtClean="0"/>
              <a:t> </a:t>
            </a:r>
            <a:r>
              <a:rPr lang="en-GB" sz="2000" dirty="0" err="1" smtClean="0"/>
              <a:t>köst</a:t>
            </a:r>
            <a:endParaRPr lang="en-GB" sz="2000" dirty="0" smtClean="0"/>
          </a:p>
          <a:p>
            <a:pPr lvl="1" eaLnBrk="0" hangingPunct="0"/>
            <a:r>
              <a:rPr lang="en-GB" sz="2000" dirty="0" err="1" smtClean="0"/>
              <a:t>sterk</a:t>
            </a:r>
            <a:r>
              <a:rPr lang="en-GB" sz="2000" dirty="0" smtClean="0"/>
              <a:t> </a:t>
            </a:r>
            <a:r>
              <a:rPr lang="en-GB" sz="2000" dirty="0" err="1" smtClean="0"/>
              <a:t>fjölskyldusaga</a:t>
            </a:r>
            <a:endParaRPr lang="en-GB" sz="2000" dirty="0" smtClean="0"/>
          </a:p>
          <a:p>
            <a:pPr lvl="1" eaLnBrk="0" hangingPunct="0"/>
            <a:r>
              <a:rPr lang="en-GB" sz="2000" dirty="0" err="1" smtClean="0"/>
              <a:t>neurologískt</a:t>
            </a:r>
            <a:r>
              <a:rPr lang="en-GB" sz="2000" dirty="0" smtClean="0"/>
              <a:t> </a:t>
            </a:r>
            <a:r>
              <a:rPr lang="en-GB" sz="2000" dirty="0" err="1" smtClean="0"/>
              <a:t>eðlileg</a:t>
            </a:r>
            <a:endParaRPr lang="en-GB" sz="2000" dirty="0" smtClean="0"/>
          </a:p>
          <a:p>
            <a:pPr lvl="1" eaLnBrk="0" hangingPunct="0"/>
            <a:r>
              <a:rPr lang="en-GB" sz="2000" dirty="0" smtClean="0"/>
              <a:t>EEG </a:t>
            </a:r>
            <a:r>
              <a:rPr lang="en-GB" sz="2000" dirty="0" err="1" smtClean="0"/>
              <a:t>breytingar</a:t>
            </a:r>
            <a:r>
              <a:rPr lang="en-GB" sz="2000" dirty="0" smtClean="0"/>
              <a:t> </a:t>
            </a:r>
            <a:r>
              <a:rPr lang="en-GB" sz="2000" dirty="0" err="1" smtClean="0"/>
              <a:t>ósértækar</a:t>
            </a:r>
            <a:r>
              <a:rPr lang="en-GB" sz="2000" dirty="0" smtClean="0"/>
              <a:t> </a:t>
            </a:r>
          </a:p>
          <a:p>
            <a:pPr lvl="1" eaLnBrk="0" hangingPunct="0"/>
            <a:r>
              <a:rPr lang="en-GB" sz="2000" dirty="0" err="1" smtClean="0"/>
              <a:t>eldist</a:t>
            </a:r>
            <a:r>
              <a:rPr lang="en-GB" sz="2000" dirty="0" smtClean="0"/>
              <a:t> </a:t>
            </a:r>
            <a:r>
              <a:rPr lang="en-GB" sz="2000" dirty="0" err="1" smtClean="0"/>
              <a:t>alltaf</a:t>
            </a:r>
            <a:r>
              <a:rPr lang="en-GB" sz="2000" dirty="0" smtClean="0"/>
              <a:t> </a:t>
            </a:r>
            <a:r>
              <a:rPr lang="en-GB" sz="2000" dirty="0" err="1" smtClean="0"/>
              <a:t>af</a:t>
            </a:r>
            <a:r>
              <a:rPr lang="en-GB" sz="2000" dirty="0" smtClean="0"/>
              <a:t> </a:t>
            </a:r>
          </a:p>
          <a:p>
            <a:pPr lvl="1" eaLnBrk="0" hangingPunct="0"/>
            <a:r>
              <a:rPr lang="en-GB" sz="2000" dirty="0" err="1" smtClean="0"/>
              <a:t>aukin</a:t>
            </a:r>
            <a:r>
              <a:rPr lang="en-GB" sz="2000" dirty="0" smtClean="0"/>
              <a:t> </a:t>
            </a:r>
            <a:r>
              <a:rPr lang="en-GB" sz="2000" dirty="0" err="1" smtClean="0"/>
              <a:t>tíðni</a:t>
            </a:r>
            <a:r>
              <a:rPr lang="en-GB" sz="2000" dirty="0" smtClean="0"/>
              <a:t> </a:t>
            </a:r>
            <a:r>
              <a:rPr lang="en-GB" sz="2000" dirty="0" err="1" smtClean="0"/>
              <a:t>flogaveiki</a:t>
            </a:r>
            <a:r>
              <a:rPr lang="en-GB" sz="2000" dirty="0" smtClean="0"/>
              <a:t> </a:t>
            </a:r>
            <a:r>
              <a:rPr lang="en-GB" sz="2000" dirty="0" err="1" smtClean="0"/>
              <a:t>síðar</a:t>
            </a:r>
            <a:r>
              <a:rPr lang="en-GB" sz="2000" dirty="0" smtClean="0"/>
              <a:t> á </a:t>
            </a:r>
            <a:r>
              <a:rPr lang="en-GB" sz="2000" dirty="0" err="1" smtClean="0"/>
              <a:t>ævinni</a:t>
            </a:r>
            <a:endParaRPr lang="en-GB" sz="2000" dirty="0" smtClean="0"/>
          </a:p>
          <a:p>
            <a:pPr eaLnBrk="0" hangingPunct="0"/>
            <a:endParaRPr lang="is-IS" sz="2400" dirty="0" smtClean="0"/>
          </a:p>
          <a:p>
            <a:pPr eaLnBrk="0" hangingPunct="0"/>
            <a:r>
              <a:rPr lang="is-IS" sz="3600" dirty="0" smtClean="0"/>
              <a:t>Sjaldgæft, 1-2 fjölskyldur á Íslandi</a:t>
            </a:r>
            <a:endParaRPr lang="en-GB" sz="3600" dirty="0" smtClean="0"/>
          </a:p>
          <a:p>
            <a:endParaRPr lang="en-US" dirty="0"/>
          </a:p>
        </p:txBody>
      </p:sp>
      <p:pic>
        <p:nvPicPr>
          <p:cNvPr id="6" name="Picture 3" descr="ModirbarnBertheMorisot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868144" y="2132856"/>
            <a:ext cx="2813050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Infantile spasms (Ungbarnakippir) (4-8 mánaða)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32500" lnSpcReduction="20000"/>
          </a:bodyPr>
          <a:lstStyle/>
          <a:p>
            <a:endParaRPr lang="is-IS" sz="6200" dirty="0" smtClean="0"/>
          </a:p>
          <a:p>
            <a:r>
              <a:rPr lang="is-IS" sz="6200" b="1" dirty="0" err="1" smtClean="0"/>
              <a:t>Idiopatisk</a:t>
            </a:r>
            <a:endParaRPr lang="is-IS" sz="6200" b="1" dirty="0" smtClean="0"/>
          </a:p>
          <a:p>
            <a:pPr lvl="1"/>
            <a:r>
              <a:rPr lang="is-IS" sz="6200" dirty="0" smtClean="0"/>
              <a:t>10-20%</a:t>
            </a:r>
          </a:p>
          <a:p>
            <a:pPr lvl="1"/>
            <a:r>
              <a:rPr lang="is-IS" sz="6200" dirty="0" smtClean="0"/>
              <a:t>Eðlilegur þroski fyrir </a:t>
            </a:r>
          </a:p>
          <a:p>
            <a:pPr lvl="1"/>
            <a:r>
              <a:rPr lang="is-IS" sz="6200" dirty="0" smtClean="0"/>
              <a:t>Góðar horfur</a:t>
            </a:r>
          </a:p>
          <a:p>
            <a:r>
              <a:rPr lang="is-IS" sz="6200" b="1" dirty="0" smtClean="0"/>
              <a:t>Sjúkdómsvakin</a:t>
            </a:r>
          </a:p>
          <a:p>
            <a:pPr lvl="1"/>
            <a:r>
              <a:rPr lang="is-IS" sz="6200" dirty="0" smtClean="0"/>
              <a:t>80%</a:t>
            </a:r>
          </a:p>
          <a:p>
            <a:pPr lvl="1"/>
            <a:r>
              <a:rPr lang="is-IS" sz="6200" dirty="0" smtClean="0"/>
              <a:t>Óeðlilegur þroski fyrir</a:t>
            </a:r>
          </a:p>
          <a:p>
            <a:pPr lvl="1"/>
            <a:r>
              <a:rPr lang="is-IS" sz="6200" dirty="0" smtClean="0"/>
              <a:t>Horfur slæmar</a:t>
            </a:r>
          </a:p>
          <a:p>
            <a:r>
              <a:rPr lang="is-IS" sz="6200" dirty="0" smtClean="0"/>
              <a:t>Þroskastöðvun við upphaf einkenna</a:t>
            </a:r>
          </a:p>
          <a:p>
            <a:r>
              <a:rPr lang="is-IS" sz="6200" dirty="0" err="1" smtClean="0"/>
              <a:t>Flexions</a:t>
            </a:r>
            <a:r>
              <a:rPr lang="is-IS" sz="6200" dirty="0" smtClean="0"/>
              <a:t>- eða </a:t>
            </a:r>
            <a:r>
              <a:rPr lang="is-IS" sz="6200" dirty="0" err="1" smtClean="0"/>
              <a:t>extensionskrampar</a:t>
            </a:r>
            <a:r>
              <a:rPr lang="is-IS" sz="6200" dirty="0" smtClean="0"/>
              <a:t> sem eru                                                  nokkrar sekúndur og koma í röðum</a:t>
            </a:r>
          </a:p>
          <a:p>
            <a:r>
              <a:rPr lang="is-IS" sz="6200" dirty="0" smtClean="0"/>
              <a:t>Akút EEG sem sýnir </a:t>
            </a:r>
            <a:r>
              <a:rPr lang="is-IS" sz="6200" dirty="0" err="1" smtClean="0"/>
              <a:t>hypsarhytmiu</a:t>
            </a:r>
            <a:endParaRPr lang="is-IS" sz="6200" dirty="0" smtClean="0"/>
          </a:p>
          <a:p>
            <a:r>
              <a:rPr lang="is-IS" sz="6200" dirty="0" smtClean="0"/>
              <a:t>Frekari uppvinnsla</a:t>
            </a:r>
          </a:p>
          <a:p>
            <a:r>
              <a:rPr lang="is-IS" sz="6200" dirty="0" smtClean="0"/>
              <a:t>Meðferð oft erfið</a:t>
            </a:r>
          </a:p>
          <a:p>
            <a:pPr>
              <a:buNone/>
            </a:pPr>
            <a:endParaRPr lang="is-IS" dirty="0" smtClean="0"/>
          </a:p>
          <a:p>
            <a:pPr eaLnBrk="0" hangingPunc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     </a:t>
            </a:r>
          </a:p>
          <a:p>
            <a:pPr eaLnBrk="0" hangingPunct="0"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endParaRPr lang="en-GB" dirty="0" smtClean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989" y="1988840"/>
            <a:ext cx="3744416" cy="248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3200" dirty="0" smtClean="0"/>
              <a:t/>
            </a:r>
            <a:br>
              <a:rPr lang="is-IS" sz="3200" dirty="0" smtClean="0"/>
            </a:br>
            <a:r>
              <a:rPr lang="is-IS" sz="3200" dirty="0" smtClean="0"/>
              <a:t>Góðkynja </a:t>
            </a:r>
            <a:r>
              <a:rPr lang="is-IS" sz="3200" dirty="0"/>
              <a:t>barnaflogaveiki  (skólaaldur)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is-IS" sz="1800" dirty="0" smtClean="0"/>
              <a:t>       (Benign epilepsy with centro-temporal spikes, BECTS , Rolandic epilepsy)</a:t>
            </a:r>
          </a:p>
          <a:p>
            <a:pPr>
              <a:buNone/>
            </a:pPr>
            <a:endParaRPr lang="is-IS" sz="1800" dirty="0" smtClean="0"/>
          </a:p>
          <a:p>
            <a:endParaRPr lang="is-IS" sz="1800" dirty="0" smtClean="0"/>
          </a:p>
          <a:p>
            <a:r>
              <a:rPr lang="is-IS" sz="2400" dirty="0" smtClean="0"/>
              <a:t>Algengasta tegund flogaveiki hjá börnum</a:t>
            </a:r>
          </a:p>
          <a:p>
            <a:r>
              <a:rPr lang="is-IS" sz="2400" dirty="0" smtClean="0"/>
              <a:t>Aldur3-13 ára (7 ára) </a:t>
            </a:r>
          </a:p>
          <a:p>
            <a:r>
              <a:rPr lang="is-IS" sz="2400" dirty="0" smtClean="0"/>
              <a:t>Staðflog, yfirleitt í svefni, alflog sjaldgæf</a:t>
            </a:r>
          </a:p>
          <a:p>
            <a:r>
              <a:rPr lang="is-IS" sz="2400" dirty="0" smtClean="0"/>
              <a:t>Sérkennandi EEG með </a:t>
            </a:r>
            <a:r>
              <a:rPr lang="is-IS" sz="2400" dirty="0" err="1" smtClean="0"/>
              <a:t>centrotemporal</a:t>
            </a:r>
            <a:r>
              <a:rPr lang="is-IS" sz="2400" dirty="0" smtClean="0"/>
              <a:t> spikes</a:t>
            </a:r>
          </a:p>
          <a:p>
            <a:r>
              <a:rPr lang="is-IS" sz="2400" dirty="0" smtClean="0"/>
              <a:t>Eldist af flestum um kynþroska (95%)</a:t>
            </a:r>
          </a:p>
          <a:p>
            <a:r>
              <a:rPr lang="is-IS" sz="2400" dirty="0" smtClean="0"/>
              <a:t>Meðferð +/-</a:t>
            </a:r>
          </a:p>
          <a:p>
            <a:endParaRPr lang="is-IS" sz="1800" dirty="0" smtClean="0"/>
          </a:p>
          <a:p>
            <a:endParaRPr lang="is-IS" sz="1800" dirty="0" smtClean="0"/>
          </a:p>
          <a:p>
            <a:endParaRPr lang="is-I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145923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  <a:p>
            <a:pPr eaLnBrk="0" hangingPunct="0"/>
            <a:endParaRPr lang="en-GB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47211"/>
            <a:ext cx="2913903" cy="19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Köst sem líkjast flogum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Allt </a:t>
            </a:r>
            <a:r>
              <a:rPr lang="is-IS" dirty="0" smtClean="0"/>
              <a:t>að 30% barna sem fá kast sem líkist flogi ekki með flogaveiki</a:t>
            </a:r>
            <a:r>
              <a:rPr lang="is-IS" dirty="0" smtClean="0"/>
              <a:t>!</a:t>
            </a:r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Um 30% barna fá ranglega greininguna flogaveiki!</a:t>
            </a:r>
            <a:endParaRPr lang="sv-SE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47914"/>
            <a:ext cx="3709656" cy="351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3744416" cy="23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83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8077200" cy="990600"/>
          </a:xfrm>
        </p:spPr>
        <p:txBody>
          <a:bodyPr/>
          <a:lstStyle/>
          <a:p>
            <a:r>
              <a:rPr lang="en-US"/>
              <a:t>Rolandic Epilepsy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8A7340-47B8-4CD3-9E16-AEFF4E6628C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93863"/>
            <a:ext cx="7650163" cy="3792537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Benign</a:t>
            </a:r>
            <a:r>
              <a:rPr lang="is-IS" dirty="0" smtClean="0"/>
              <a:t> </a:t>
            </a:r>
            <a:r>
              <a:rPr lang="is-IS" dirty="0" err="1" smtClean="0"/>
              <a:t>Occipital</a:t>
            </a:r>
            <a:r>
              <a:rPr lang="is-IS" dirty="0" smtClean="0"/>
              <a:t> </a:t>
            </a:r>
            <a:r>
              <a:rPr lang="is-IS" dirty="0" err="1" smtClean="0"/>
              <a:t>Epilepsy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5 ára drengur hálflasinn kemur eftir fyrsta flog upp úr svefni</a:t>
            </a:r>
          </a:p>
          <a:p>
            <a:endParaRPr lang="is-I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515" y="3008862"/>
            <a:ext cx="7971285" cy="337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GB" sz="2800" dirty="0" err="1" smtClean="0"/>
              <a:t>Góðkynja</a:t>
            </a:r>
            <a:r>
              <a:rPr lang="en-GB" sz="3400" dirty="0" smtClean="0"/>
              <a:t> </a:t>
            </a:r>
            <a:r>
              <a:rPr lang="en-GB" sz="3400" dirty="0" err="1" smtClean="0"/>
              <a:t>störuflogaveiki</a:t>
            </a:r>
            <a:r>
              <a:rPr lang="en-GB" sz="3400" dirty="0" smtClean="0"/>
              <a:t> </a:t>
            </a:r>
            <a:r>
              <a:rPr lang="en-GB" sz="3400" dirty="0" err="1" smtClean="0"/>
              <a:t>barna</a:t>
            </a:r>
            <a:r>
              <a:rPr lang="en-GB" sz="3400" dirty="0" smtClean="0"/>
              <a:t> (2-10 </a:t>
            </a:r>
            <a:r>
              <a:rPr lang="en-GB" sz="3400" dirty="0" err="1" smtClean="0"/>
              <a:t>ára</a:t>
            </a:r>
            <a:r>
              <a:rPr lang="en-GB" sz="3400" dirty="0" smtClean="0"/>
              <a:t>)</a:t>
            </a:r>
          </a:p>
          <a:p>
            <a:pPr eaLnBrk="0" hangingPunct="0">
              <a:buNone/>
            </a:pPr>
            <a:r>
              <a:rPr lang="en-GB" sz="2100" dirty="0" smtClean="0"/>
              <a:t>     (Absence epilepsy)</a:t>
            </a:r>
          </a:p>
          <a:p>
            <a:pPr eaLnBrk="0" hangingPunct="0"/>
            <a:endParaRPr lang="en-GB" sz="4000" dirty="0" smtClean="0"/>
          </a:p>
          <a:p>
            <a:pPr eaLnBrk="0" hangingPunct="0"/>
            <a:r>
              <a:rPr lang="en-GB" sz="2100" dirty="0" err="1" smtClean="0"/>
              <a:t>Tíðar</a:t>
            </a:r>
            <a:r>
              <a:rPr lang="en-GB" sz="2100" dirty="0" smtClean="0"/>
              <a:t> </a:t>
            </a:r>
            <a:r>
              <a:rPr lang="en-GB" sz="2100" dirty="0" err="1" smtClean="0"/>
              <a:t>störur</a:t>
            </a:r>
            <a:r>
              <a:rPr lang="en-GB" sz="2100" dirty="0" smtClean="0"/>
              <a:t> (&gt;100x á dag) </a:t>
            </a:r>
          </a:p>
          <a:p>
            <a:pPr eaLnBrk="0" hangingPunct="0"/>
            <a:r>
              <a:rPr lang="en-GB" sz="2100" dirty="0" err="1" smtClean="0"/>
              <a:t>Trufla</a:t>
            </a:r>
            <a:r>
              <a:rPr lang="en-GB" sz="2100" dirty="0" smtClean="0"/>
              <a:t> </a:t>
            </a:r>
            <a:r>
              <a:rPr lang="en-GB" sz="2100" dirty="0" err="1" smtClean="0"/>
              <a:t>nám</a:t>
            </a:r>
            <a:r>
              <a:rPr lang="en-GB" sz="2100" dirty="0" smtClean="0"/>
              <a:t>, </a:t>
            </a:r>
            <a:r>
              <a:rPr lang="en-GB" sz="2100" dirty="0" err="1" smtClean="0"/>
              <a:t>einbeitingu</a:t>
            </a:r>
            <a:r>
              <a:rPr lang="en-GB" sz="2100" dirty="0" smtClean="0"/>
              <a:t> </a:t>
            </a:r>
            <a:r>
              <a:rPr lang="en-GB" sz="2100" dirty="0" err="1" smtClean="0"/>
              <a:t>og</a:t>
            </a:r>
            <a:r>
              <a:rPr lang="en-GB" sz="2100" dirty="0" smtClean="0"/>
              <a:t> </a:t>
            </a:r>
            <a:r>
              <a:rPr lang="en-GB" sz="2100" dirty="0" err="1" smtClean="0"/>
              <a:t>aðlögun</a:t>
            </a:r>
            <a:endParaRPr lang="en-GB" sz="2100" dirty="0" smtClean="0"/>
          </a:p>
          <a:p>
            <a:pPr eaLnBrk="0" hangingPunct="0"/>
            <a:r>
              <a:rPr lang="en-GB" sz="2100" dirty="0" err="1" smtClean="0"/>
              <a:t>Sérkennandi</a:t>
            </a:r>
            <a:r>
              <a:rPr lang="en-GB" sz="2100" dirty="0" smtClean="0"/>
              <a:t> EEG </a:t>
            </a:r>
            <a:r>
              <a:rPr lang="en-GB" sz="2100" dirty="0" err="1" smtClean="0"/>
              <a:t>með</a:t>
            </a:r>
            <a:r>
              <a:rPr lang="en-GB" sz="2100" dirty="0" smtClean="0"/>
              <a:t> 3 Hz “spike and wave”</a:t>
            </a:r>
          </a:p>
          <a:p>
            <a:pPr eaLnBrk="0" hangingPunct="0"/>
            <a:r>
              <a:rPr lang="en-GB" sz="2100" dirty="0" err="1" smtClean="0"/>
              <a:t>Eldist</a:t>
            </a:r>
            <a:r>
              <a:rPr lang="en-GB" sz="2100" dirty="0" smtClean="0"/>
              <a:t> </a:t>
            </a:r>
            <a:r>
              <a:rPr lang="en-GB" sz="2100" dirty="0" err="1" smtClean="0"/>
              <a:t>af</a:t>
            </a:r>
            <a:r>
              <a:rPr lang="en-GB" sz="2100" dirty="0" smtClean="0"/>
              <a:t> á </a:t>
            </a:r>
            <a:r>
              <a:rPr lang="en-GB" sz="2100" dirty="0" err="1" smtClean="0"/>
              <a:t>unglingsárum</a:t>
            </a:r>
            <a:r>
              <a:rPr lang="en-GB" sz="2100" dirty="0" smtClean="0"/>
              <a:t> (90%)</a:t>
            </a:r>
          </a:p>
          <a:p>
            <a:pPr eaLnBrk="0" hangingPunct="0"/>
            <a:r>
              <a:rPr lang="en-GB" sz="2100" dirty="0" err="1" smtClean="0"/>
              <a:t>Svara</a:t>
            </a:r>
            <a:r>
              <a:rPr lang="en-GB" sz="2100" dirty="0" smtClean="0"/>
              <a:t> </a:t>
            </a:r>
            <a:r>
              <a:rPr lang="en-GB" sz="2100" dirty="0" err="1" smtClean="0"/>
              <a:t>meðferð</a:t>
            </a:r>
            <a:r>
              <a:rPr lang="en-GB" sz="2100" dirty="0" smtClean="0"/>
              <a:t> </a:t>
            </a:r>
            <a:r>
              <a:rPr lang="en-GB" sz="2100" dirty="0" err="1" smtClean="0"/>
              <a:t>vel</a:t>
            </a:r>
            <a:endParaRPr lang="en-GB" sz="2100" dirty="0" smtClean="0"/>
          </a:p>
          <a:p>
            <a:pPr eaLnBrk="0" hangingPunct="0"/>
            <a:endParaRPr lang="en-GB" dirty="0" smtClean="0"/>
          </a:p>
          <a:p>
            <a:pPr eaLnBrk="0" hangingPunct="0"/>
            <a:endParaRPr lang="en-GB" sz="4000" dirty="0" smtClean="0"/>
          </a:p>
          <a:p>
            <a:pPr eaLnBrk="0" hangingPunct="0"/>
            <a:endParaRPr lang="en-GB" sz="4000" dirty="0" smtClean="0"/>
          </a:p>
          <a:p>
            <a:pPr eaLnBrk="0" hangingPunct="0"/>
            <a:endParaRPr lang="en-GB" dirty="0" smtClean="0"/>
          </a:p>
          <a:p>
            <a:pPr eaLnBrk="0" hangingPunct="0"/>
            <a:endParaRPr lang="en-GB" dirty="0" smtClean="0"/>
          </a:p>
          <a:p>
            <a:pPr eaLnBrk="0" hangingPunct="0"/>
            <a:endParaRPr lang="en-GB" dirty="0" smtClean="0"/>
          </a:p>
          <a:p>
            <a:endParaRPr lang="en-US" dirty="0"/>
          </a:p>
        </p:txBody>
      </p:sp>
      <p:pic>
        <p:nvPicPr>
          <p:cNvPr id="4" name="Picture 3" descr="absence2"/>
          <p:cNvPicPr>
            <a:picLocks noChangeAspect="1" noChangeArrowheads="1"/>
          </p:cNvPicPr>
          <p:nvPr/>
        </p:nvPicPr>
        <p:blipFill>
          <a:blip r:embed="rId3" cstate="print"/>
          <a:srcRect l="18971" t="3888" b="2156"/>
          <a:stretch>
            <a:fillRect/>
          </a:stretch>
        </p:blipFill>
        <p:spPr bwMode="auto">
          <a:xfrm>
            <a:off x="5940152" y="2204864"/>
            <a:ext cx="2427399" cy="323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s-IS" sz="4400">
                <a:solidFill>
                  <a:schemeClr val="tx2"/>
                </a:solidFill>
              </a:rPr>
              <a:t>3 per second spike wave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6627" name="Picture 3" descr="boyec90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94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32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uffc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538"/>
            <a:ext cx="8382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Meðferð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000" dirty="0" smtClean="0"/>
              <a:t>Ábendingar til lyfjameðferðar oft ekki þær sömu fyrir börn og fullorðna</a:t>
            </a:r>
          </a:p>
          <a:p>
            <a:r>
              <a:rPr lang="is-IS" sz="2000" dirty="0" smtClean="0"/>
              <a:t>Gjarnan góðkynja sjúkdómur hjá börnum</a:t>
            </a:r>
          </a:p>
          <a:p>
            <a:r>
              <a:rPr lang="is-IS" sz="2000" dirty="0" smtClean="0"/>
              <a:t>Áhrif lyfja á MTK í þroska</a:t>
            </a:r>
          </a:p>
          <a:p>
            <a:endParaRPr lang="is-IS" sz="2000" dirty="0" smtClean="0"/>
          </a:p>
          <a:p>
            <a:r>
              <a:rPr lang="is-IS" sz="2000" dirty="0" smtClean="0"/>
              <a:t>Markmið meðferðar</a:t>
            </a:r>
          </a:p>
          <a:p>
            <a:pPr lvl="1"/>
            <a:r>
              <a:rPr lang="is-IS" sz="1600" dirty="0" smtClean="0"/>
              <a:t>Koma í veg fyrir næsta kast</a:t>
            </a:r>
          </a:p>
          <a:p>
            <a:pPr lvl="1"/>
            <a:r>
              <a:rPr lang="is-IS" sz="1600" dirty="0" smtClean="0"/>
              <a:t>Slysahætta</a:t>
            </a:r>
          </a:p>
          <a:p>
            <a:pPr lvl="1"/>
            <a:r>
              <a:rPr lang="is-IS" sz="1600" dirty="0" smtClean="0"/>
              <a:t>Félagsleg áhrif</a:t>
            </a:r>
          </a:p>
          <a:p>
            <a:pPr lvl="1"/>
            <a:r>
              <a:rPr lang="is-IS" sz="1600" dirty="0" smtClean="0"/>
              <a:t>Heilaskemmdir</a:t>
            </a:r>
          </a:p>
          <a:p>
            <a:endParaRPr lang="is-IS" sz="2000" dirty="0" smtClean="0"/>
          </a:p>
          <a:p>
            <a:r>
              <a:rPr lang="is-IS" sz="2000" dirty="0" smtClean="0"/>
              <a:t>Mikilvægt að forráðamenn og skóli/leikskóli fá fræðslu um sjúkdóm og hvernig á að bregðast við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Seizure medication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Cl- promoting effect (GABA receptor)</a:t>
            </a:r>
          </a:p>
          <a:p>
            <a:r>
              <a:rPr lang="en-US" dirty="0"/>
              <a:t>Na+ inhibitor effect</a:t>
            </a:r>
          </a:p>
          <a:p>
            <a:r>
              <a:rPr lang="en-US" dirty="0"/>
              <a:t>GABA promoter</a:t>
            </a:r>
          </a:p>
          <a:p>
            <a:r>
              <a:rPr lang="en-US" dirty="0"/>
              <a:t>Ca++ blocking channel</a:t>
            </a:r>
          </a:p>
          <a:p>
            <a:r>
              <a:rPr lang="en-US" dirty="0"/>
              <a:t>Carbonic anhydrase inhibitor</a:t>
            </a:r>
          </a:p>
          <a:p>
            <a:r>
              <a:rPr lang="en-US" dirty="0"/>
              <a:t>Glutamate blocking agents</a:t>
            </a:r>
          </a:p>
          <a:p>
            <a:r>
              <a:rPr lang="en-US" dirty="0"/>
              <a:t>K+ opening agent</a:t>
            </a:r>
          </a:p>
          <a:p>
            <a:r>
              <a:rPr lang="en-US" dirty="0"/>
              <a:t>Corticotropin releasing hormone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D16F1-EA35-44D8-AC3D-85838BBF1BA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25" name="Picture 8" descr="http://michaeldmann.net/pix_3/f3-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3267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352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ct val="30000"/>
              </a:spcBef>
              <a:spcAft>
                <a:spcPct val="5000"/>
              </a:spcAft>
              <a:buClr>
                <a:srgbClr val="ECB83E"/>
              </a:buClr>
              <a:buFont typeface="Wingdings" pitchFamily="2" charset="2"/>
              <a:buChar char="§"/>
              <a:defRPr/>
            </a:pPr>
            <a:endParaRPr lang="en-US" b="0" kern="0" dirty="0">
              <a:latin typeface="+mn-lt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2C0B6-888D-4681-BB8B-313470DC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Molecular targets of AEDS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18D481B-D8F6-492B-8AC0-A854DF708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64162"/>
            <a:ext cx="8229600" cy="41392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674D2D-68F4-420E-ABA7-E7513852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DB849-CF80-497E-AE50-FF9CB76885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817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 smtClean="0"/>
              <a:t>Krampi – Tillaga að uppvinnslu á Bráðamóttöku</a:t>
            </a:r>
            <a:endParaRPr 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Saga mikilvæg, tala við vitni!</a:t>
            </a:r>
          </a:p>
          <a:p>
            <a:r>
              <a:rPr lang="is-IS" dirty="0" smtClean="0"/>
              <a:t>Almenn skoðun / Taugaskoðun</a:t>
            </a:r>
          </a:p>
          <a:p>
            <a:r>
              <a:rPr lang="is-IS" dirty="0" smtClean="0"/>
              <a:t>Blóðprufur: Status, Na, K, Ca, Mg, kreatinin, glúkósi, (lifrarprufur)</a:t>
            </a:r>
          </a:p>
          <a:p>
            <a:r>
              <a:rPr lang="is-IS" dirty="0" smtClean="0"/>
              <a:t>EKG</a:t>
            </a:r>
          </a:p>
          <a:p>
            <a:r>
              <a:rPr lang="is-IS" dirty="0" smtClean="0"/>
              <a:t>Panta EEG?</a:t>
            </a:r>
          </a:p>
          <a:p>
            <a:r>
              <a:rPr lang="is-IS" dirty="0" smtClean="0"/>
              <a:t>CT/MR? Ef fokal krampi eða óeðlileg taugask.</a:t>
            </a:r>
          </a:p>
          <a:p>
            <a:r>
              <a:rPr lang="is-IS" dirty="0" smtClean="0"/>
              <a:t>Foreldrafræðsla, hægt að bóka viðtal hjá hjúkrunarfræðingi í taugateymi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263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sv-SE" dirty="0" err="1"/>
              <a:t>Köst</a:t>
            </a:r>
            <a:r>
              <a:rPr lang="en-GB" altLang="sv-SE" dirty="0"/>
              <a:t> </a:t>
            </a:r>
            <a:r>
              <a:rPr lang="en-GB" altLang="sv-SE" dirty="0" err="1"/>
              <a:t>vekja</a:t>
            </a:r>
            <a:r>
              <a:rPr lang="en-GB" altLang="sv-SE" dirty="0"/>
              <a:t> </a:t>
            </a:r>
            <a:r>
              <a:rPr lang="en-GB" altLang="sv-SE" dirty="0" err="1"/>
              <a:t>alltaf</a:t>
            </a:r>
            <a:r>
              <a:rPr lang="en-GB" altLang="sv-SE" dirty="0"/>
              <a:t> </a:t>
            </a:r>
            <a:r>
              <a:rPr lang="en-GB" altLang="sv-SE" dirty="0" err="1" smtClean="0"/>
              <a:t>ótta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altLang="sv-SE" sz="2400" dirty="0"/>
              <a:t>“HÉLT AÐ BARNIÐ MITT VÆRI AÐ DEYJA”</a:t>
            </a:r>
          </a:p>
          <a:p>
            <a:pPr algn="ctr"/>
            <a:endParaRPr lang="en-GB" altLang="sv-SE" sz="2400" dirty="0"/>
          </a:p>
          <a:p>
            <a:pPr marL="0" indent="0" algn="ctr">
              <a:buNone/>
            </a:pPr>
            <a:r>
              <a:rPr lang="en-GB" altLang="sv-SE" sz="2400" dirty="0"/>
              <a:t>“HEF ALDREI LENT Í ÖÐRU EINS”</a:t>
            </a:r>
          </a:p>
          <a:p>
            <a:pPr algn="ctr"/>
            <a:endParaRPr lang="en-GB" altLang="sv-SE" sz="2400" dirty="0"/>
          </a:p>
          <a:p>
            <a:pPr marL="0" indent="0" algn="ctr">
              <a:buNone/>
            </a:pPr>
            <a:r>
              <a:rPr lang="en-GB" altLang="sv-SE" sz="2400" dirty="0"/>
              <a:t>“GÆFI MIKIÐ FYRIR </a:t>
            </a:r>
            <a:r>
              <a:rPr lang="en-GB" altLang="sv-SE" sz="2400" dirty="0" smtClean="0"/>
              <a:t>AÐ </a:t>
            </a:r>
            <a:r>
              <a:rPr lang="en-GB" altLang="sv-SE" sz="2400" dirty="0"/>
              <a:t>LENDA EKKI Í ÞESSU AFTUR</a:t>
            </a:r>
            <a:r>
              <a:rPr lang="en-GB" altLang="sv-SE" sz="2400" dirty="0" smtClean="0"/>
              <a:t>”</a:t>
            </a:r>
          </a:p>
          <a:p>
            <a:pPr marL="0" indent="0" algn="ctr">
              <a:buNone/>
            </a:pPr>
            <a:endParaRPr lang="en-GB" altLang="sv-SE" sz="2400" dirty="0"/>
          </a:p>
          <a:p>
            <a:r>
              <a:rPr lang="en-GB" altLang="sv-SE" sz="2800" dirty="0" smtClean="0"/>
              <a:t>Saga </a:t>
            </a:r>
            <a:r>
              <a:rPr lang="en-GB" altLang="sv-SE" sz="2800" dirty="0" err="1" smtClean="0"/>
              <a:t>mjög</a:t>
            </a:r>
            <a:r>
              <a:rPr lang="en-GB" altLang="sv-SE" sz="2800" dirty="0" smtClean="0"/>
              <a:t> </a:t>
            </a:r>
            <a:r>
              <a:rPr lang="en-GB" altLang="sv-SE" sz="2800" dirty="0" err="1" smtClean="0"/>
              <a:t>mikilvæg</a:t>
            </a:r>
            <a:r>
              <a:rPr lang="en-GB" altLang="sv-SE" sz="2800" dirty="0" smtClean="0"/>
              <a:t>, </a:t>
            </a:r>
            <a:r>
              <a:rPr lang="en-GB" altLang="sv-SE" sz="2800" dirty="0" err="1" smtClean="0"/>
              <a:t>vitni</a:t>
            </a:r>
            <a:r>
              <a:rPr lang="en-GB" altLang="sv-SE" sz="2800" dirty="0" smtClean="0"/>
              <a:t> </a:t>
            </a:r>
            <a:r>
              <a:rPr lang="en-GB" altLang="sv-SE" sz="2800" dirty="0" err="1" smtClean="0"/>
              <a:t>að</a:t>
            </a:r>
            <a:r>
              <a:rPr lang="en-GB" altLang="sv-SE" sz="2800" dirty="0" smtClean="0"/>
              <a:t> </a:t>
            </a:r>
            <a:r>
              <a:rPr lang="en-GB" altLang="sv-SE" sz="2800" dirty="0" err="1" smtClean="0"/>
              <a:t>atburð</a:t>
            </a:r>
            <a:r>
              <a:rPr lang="en-GB" altLang="sv-SE" sz="2800" dirty="0" smtClean="0"/>
              <a:t>?</a:t>
            </a:r>
          </a:p>
          <a:p>
            <a:r>
              <a:rPr lang="en-GB" altLang="sv-SE" sz="2800" dirty="0" err="1" smtClean="0"/>
              <a:t>Viðeigandi</a:t>
            </a:r>
            <a:r>
              <a:rPr lang="en-GB" altLang="sv-SE" sz="2800" dirty="0" smtClean="0"/>
              <a:t> </a:t>
            </a:r>
            <a:r>
              <a:rPr lang="en-GB" altLang="sv-SE" sz="2800" dirty="0" err="1" smtClean="0"/>
              <a:t>rannsókn</a:t>
            </a:r>
            <a:r>
              <a:rPr lang="en-GB" altLang="sv-SE" sz="2800" dirty="0" smtClean="0"/>
              <a:t> </a:t>
            </a:r>
            <a:r>
              <a:rPr lang="en-GB" altLang="sv-SE" sz="2800" dirty="0" err="1" smtClean="0"/>
              <a:t>og</a:t>
            </a:r>
            <a:r>
              <a:rPr lang="en-GB" altLang="sv-SE" sz="2800" dirty="0" smtClean="0"/>
              <a:t> </a:t>
            </a:r>
            <a:r>
              <a:rPr lang="en-GB" altLang="sv-SE" sz="2800" dirty="0" err="1" smtClean="0"/>
              <a:t>meðferð</a:t>
            </a:r>
            <a:endParaRPr lang="en-GB" altLang="sv-SE" sz="2800" dirty="0" smtClean="0"/>
          </a:p>
          <a:p>
            <a:r>
              <a:rPr lang="en-GB" altLang="sv-SE" sz="2800" dirty="0" err="1" smtClean="0"/>
              <a:t>Foreldrafræðsla</a:t>
            </a:r>
            <a:r>
              <a:rPr lang="en-GB" altLang="sv-SE" sz="2800" dirty="0" smtClean="0"/>
              <a:t>!</a:t>
            </a:r>
          </a:p>
          <a:p>
            <a:endParaRPr lang="en-GB" altLang="sv-SE" sz="2800" dirty="0" smtClean="0"/>
          </a:p>
          <a:p>
            <a:pPr marL="0" indent="0" algn="ctr">
              <a:buNone/>
            </a:pPr>
            <a:endParaRPr lang="en-GB" altLang="sv-SE" sz="2400" dirty="0"/>
          </a:p>
          <a:p>
            <a:pPr marL="0" indent="0" algn="ctr">
              <a:buNone/>
            </a:pPr>
            <a:endParaRPr lang="en-GB" alt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104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Önnur meðferð en lyf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/>
              <a:t>Vagal taugaörvari</a:t>
            </a:r>
          </a:p>
          <a:p>
            <a:pPr lvl="1">
              <a:lnSpc>
                <a:spcPct val="90000"/>
              </a:lnSpc>
            </a:pPr>
            <a:r>
              <a:rPr lang="is-IS"/>
              <a:t>Rafskaut sett á 10. heilataugina og batterí undir húð á bringunni</a:t>
            </a:r>
          </a:p>
          <a:p>
            <a:pPr lvl="1">
              <a:lnSpc>
                <a:spcPct val="90000"/>
              </a:lnSpc>
            </a:pPr>
            <a:r>
              <a:rPr lang="is-IS"/>
              <a:t>Gefur straum með ákveðnu millibili sem hefur letjandi áhrif upp að heila og minnkar þannig líkur á krampa (jafnvel stöðvar krampa)</a:t>
            </a:r>
          </a:p>
          <a:p>
            <a:pPr lvl="1">
              <a:lnSpc>
                <a:spcPct val="90000"/>
              </a:lnSpc>
            </a:pPr>
            <a:r>
              <a:rPr lang="is-IS"/>
              <a:t>Stöðvar sjaldnast flogin að fullu en fækkar þeim að meðaltali um 50%</a:t>
            </a:r>
          </a:p>
          <a:p>
            <a:pPr lvl="1">
              <a:lnSpc>
                <a:spcPct val="90000"/>
              </a:lnSpc>
            </a:pPr>
            <a:r>
              <a:rPr lang="is-IS"/>
              <a:t>Notað við illvíga flogaveiki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Önnur meðferð en lyf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 sz="2800"/>
              <a:t>Ketogen matarkúr</a:t>
            </a:r>
          </a:p>
          <a:p>
            <a:pPr lvl="1">
              <a:lnSpc>
                <a:spcPct val="90000"/>
              </a:lnSpc>
            </a:pPr>
            <a:r>
              <a:rPr lang="is-IS" sz="2400"/>
              <a:t>Sérstakt mataræði þar sem kolvetni er nánast tekið úr fæðunni og prótein verulega skert</a:t>
            </a:r>
          </a:p>
          <a:p>
            <a:pPr lvl="1">
              <a:lnSpc>
                <a:spcPct val="90000"/>
              </a:lnSpc>
            </a:pPr>
            <a:r>
              <a:rPr lang="is-IS" sz="2400"/>
              <a:t>90% af kaloríum barnsins kemur úr fitu</a:t>
            </a:r>
          </a:p>
          <a:p>
            <a:pPr lvl="1">
              <a:lnSpc>
                <a:spcPct val="90000"/>
              </a:lnSpc>
            </a:pPr>
            <a:r>
              <a:rPr lang="is-IS" sz="2400"/>
              <a:t>Erfiður kúr að halda en vel þess virði ef hann skilar árangri</a:t>
            </a:r>
          </a:p>
          <a:p>
            <a:pPr lvl="1">
              <a:lnSpc>
                <a:spcPct val="90000"/>
              </a:lnSpc>
            </a:pPr>
            <a:r>
              <a:rPr lang="is-IS" sz="2400"/>
              <a:t>50% barna fá 50% fækkun krampa</a:t>
            </a:r>
          </a:p>
          <a:p>
            <a:pPr lvl="1">
              <a:lnSpc>
                <a:spcPct val="90000"/>
              </a:lnSpc>
            </a:pPr>
            <a:r>
              <a:rPr lang="is-IS" sz="2400"/>
              <a:t>15% verða laus við flog</a:t>
            </a:r>
          </a:p>
          <a:p>
            <a:pPr>
              <a:lnSpc>
                <a:spcPct val="90000"/>
              </a:lnSpc>
            </a:pPr>
            <a:r>
              <a:rPr lang="is-IS" sz="2800"/>
              <a:t>Breyttur Atkins kúr er ný útgáfa sem er mildari en skilar svipuðum árángri</a:t>
            </a:r>
            <a:endParaRPr lang="en-U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Skurðaðgerðir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2800"/>
              <a:t>Skurðaðgerðir á börnum vegna flogaveiki eru gerðar erlendis</a:t>
            </a:r>
          </a:p>
          <a:p>
            <a:pPr lvl="1"/>
            <a:r>
              <a:rPr lang="is-IS" sz="2400"/>
              <a:t>Boston Barnasjúkrahúsið</a:t>
            </a:r>
          </a:p>
          <a:p>
            <a:r>
              <a:rPr lang="is-IS" sz="2800"/>
              <a:t>Um 2-3 börn á ári fara þangað í mat og sum áfram í aðgerð</a:t>
            </a:r>
          </a:p>
          <a:p>
            <a:r>
              <a:rPr lang="is-IS" sz="2800"/>
              <a:t>Hér þarf að vera hægt að sýna fram á staðbundinn blett í heila sem veldur krömpunum og er þá hægt að nema hann á brott</a:t>
            </a:r>
            <a:endParaRPr lang="en-US" sz="2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Horfur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2800"/>
              <a:t>Um 60 % af börnum verða laus við flog af fyrsta lyfi</a:t>
            </a:r>
          </a:p>
          <a:p>
            <a:r>
              <a:rPr lang="is-IS" sz="2800"/>
              <a:t>Um 20% nást góð á öðru eða þriðja lyfi</a:t>
            </a:r>
          </a:p>
          <a:p>
            <a:r>
              <a:rPr lang="is-IS" sz="2800"/>
              <a:t>Rúm 20% enda með illvíga flogaveiki sem svarar ekki lyfjum og flog halda áfram</a:t>
            </a:r>
          </a:p>
          <a:p>
            <a:pPr lvl="1"/>
            <a:r>
              <a:rPr lang="is-IS" sz="2400"/>
              <a:t>Hér er veruleg hætta á sjúkrahúslegum, aukaverkunum af lyfjum, námserfiðleikum, þroskafrávikum </a:t>
            </a:r>
          </a:p>
          <a:p>
            <a:pPr lvl="1"/>
            <a:r>
              <a:rPr lang="is-IS" sz="2400"/>
              <a:t>Þessi hópur getur samt svarað meðferð seinna, eða jafnvel flogaveikin “elst af”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u="sng" dirty="0"/>
              <a:t>Ekki </a:t>
            </a:r>
            <a:r>
              <a:rPr lang="is-IS" u="sng" dirty="0" smtClean="0"/>
              <a:t>flog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Mismunagreiningar</a:t>
            </a:r>
          </a:p>
          <a:p>
            <a:pPr lvl="1"/>
            <a:r>
              <a:rPr lang="is-IS" dirty="0"/>
              <a:t>Bakflæði/ásvelging</a:t>
            </a:r>
          </a:p>
          <a:p>
            <a:pPr lvl="1"/>
            <a:r>
              <a:rPr lang="is-IS" dirty="0" err="1" smtClean="0"/>
              <a:t>Mígreni</a:t>
            </a:r>
            <a:endParaRPr lang="is-IS" dirty="0"/>
          </a:p>
          <a:p>
            <a:pPr lvl="1"/>
            <a:r>
              <a:rPr lang="is-IS" dirty="0" smtClean="0"/>
              <a:t>Yfirlið</a:t>
            </a:r>
          </a:p>
          <a:p>
            <a:pPr lvl="1"/>
            <a:r>
              <a:rPr lang="is-IS" dirty="0" smtClean="0"/>
              <a:t>Langt QT-syndrome</a:t>
            </a:r>
          </a:p>
          <a:p>
            <a:pPr lvl="1"/>
            <a:r>
              <a:rPr lang="is-IS" dirty="0" smtClean="0"/>
              <a:t>„Sleep myoclonus“</a:t>
            </a:r>
          </a:p>
          <a:p>
            <a:pPr lvl="1"/>
            <a:r>
              <a:rPr lang="is-IS" dirty="0" smtClean="0"/>
              <a:t>„Night terrors“</a:t>
            </a:r>
          </a:p>
          <a:p>
            <a:pPr lvl="1"/>
            <a:r>
              <a:rPr lang="is-IS" dirty="0" smtClean="0"/>
              <a:t>Narkolepsia/kataplexia</a:t>
            </a:r>
          </a:p>
          <a:p>
            <a:pPr lvl="1"/>
            <a:r>
              <a:rPr lang="is-IS" dirty="0" smtClean="0"/>
              <a:t>Geðræn orsök</a:t>
            </a:r>
          </a:p>
          <a:p>
            <a:pPr lvl="1"/>
            <a:r>
              <a:rPr lang="is-IS" dirty="0" smtClean="0"/>
              <a:t>og fleira...</a:t>
            </a:r>
          </a:p>
          <a:p>
            <a:pPr marL="457200" lvl="1" indent="0">
              <a:buNone/>
            </a:pPr>
            <a:endParaRPr lang="is-IS" dirty="0" smtClean="0"/>
          </a:p>
          <a:p>
            <a:pPr lvl="1"/>
            <a:endParaRPr lang="is-IS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627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u="sng" dirty="0"/>
              <a:t>Flog vegna </a:t>
            </a:r>
            <a:r>
              <a:rPr lang="is-IS" u="sng" dirty="0" smtClean="0"/>
              <a:t>áreitis</a:t>
            </a:r>
            <a:r>
              <a:rPr lang="is-IS" dirty="0" smtClean="0"/>
              <a:t> </a:t>
            </a:r>
            <a:r>
              <a:rPr lang="is-IS" sz="2700" dirty="0" smtClean="0"/>
              <a:t>(provoked </a:t>
            </a:r>
            <a:r>
              <a:rPr lang="is-IS" sz="2700" dirty="0"/>
              <a:t>seizures)</a:t>
            </a:r>
            <a:r>
              <a:rPr lang="is-IS" sz="2700" u="sng" dirty="0" smtClean="0"/>
              <a:t/>
            </a:r>
            <a:br>
              <a:rPr lang="is-IS" sz="2700" u="sng" dirty="0" smtClean="0"/>
            </a:br>
            <a:endParaRPr lang="sv-SE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Áreitiköst (Breath holding spells)</a:t>
            </a:r>
          </a:p>
          <a:p>
            <a:pPr lvl="1"/>
            <a:r>
              <a:rPr lang="is-IS" dirty="0" smtClean="0"/>
              <a:t>Blámaköst (cyanotic breath holding)</a:t>
            </a:r>
          </a:p>
          <a:p>
            <a:pPr lvl="1"/>
            <a:r>
              <a:rPr lang="is-IS" dirty="0" smtClean="0"/>
              <a:t>Fölvaköst (pale breath holding)</a:t>
            </a:r>
          </a:p>
          <a:p>
            <a:r>
              <a:rPr lang="is-IS" dirty="0" smtClean="0"/>
              <a:t>Hitakrampar</a:t>
            </a:r>
          </a:p>
          <a:p>
            <a:r>
              <a:rPr lang="is-IS" dirty="0" smtClean="0"/>
              <a:t>Heilaáverki</a:t>
            </a:r>
          </a:p>
          <a:p>
            <a:r>
              <a:rPr lang="is-IS" dirty="0"/>
              <a:t>Sýking í MTK</a:t>
            </a:r>
          </a:p>
          <a:p>
            <a:r>
              <a:rPr lang="is-IS" dirty="0" smtClean="0"/>
              <a:t>Stroke</a:t>
            </a:r>
          </a:p>
          <a:p>
            <a:r>
              <a:rPr lang="is-IS" dirty="0" smtClean="0"/>
              <a:t>Lágur blóðsykur</a:t>
            </a:r>
          </a:p>
          <a:p>
            <a:r>
              <a:rPr lang="is-IS" dirty="0" smtClean="0"/>
              <a:t>Elektrolyta truflanir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endParaRPr lang="is-IS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7413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600" u="sng" dirty="0" smtClean="0"/>
              <a:t>Flog vegna áreitis</a:t>
            </a:r>
            <a:br>
              <a:rPr lang="is-IS" sz="3600" u="sng" dirty="0" smtClean="0"/>
            </a:br>
            <a:r>
              <a:rPr lang="is-IS" sz="3600" dirty="0" smtClean="0"/>
              <a:t>Áreitiköst</a:t>
            </a:r>
            <a:endParaRPr lang="sv-SE" sz="3600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 fontScale="85000" lnSpcReduction="20000"/>
          </a:bodyPr>
          <a:lstStyle/>
          <a:p>
            <a:pPr marL="342900" lvl="1" indent="-342900"/>
            <a:r>
              <a:rPr lang="is-IS" dirty="0" smtClean="0"/>
              <a:t> Blámaköst </a:t>
            </a:r>
            <a:r>
              <a:rPr lang="is-IS" dirty="0"/>
              <a:t>(cyanotic breath holding</a:t>
            </a:r>
            <a:r>
              <a:rPr lang="is-IS" dirty="0" smtClean="0"/>
              <a:t>)</a:t>
            </a:r>
          </a:p>
          <a:p>
            <a:pPr marL="400050" lvl="2" indent="0">
              <a:buNone/>
            </a:pPr>
            <a:r>
              <a:rPr lang="is-IS" dirty="0" smtClean="0"/>
              <a:t>„Frekjukrampar“</a:t>
            </a:r>
          </a:p>
          <a:p>
            <a:pPr marL="400050" lvl="2" indent="0">
              <a:buNone/>
            </a:pPr>
            <a:r>
              <a:rPr lang="is-IS" dirty="0" smtClean="0"/>
              <a:t>1-3% barna </a:t>
            </a:r>
            <a:r>
              <a:rPr lang="en-US" dirty="0" smtClean="0"/>
              <a:t> The age at onset is as follows: neonatal in 5%, in the first 6 months of life in 12%, in the first year in 66%, and in the first 2 years in 94</a:t>
            </a:r>
            <a:r>
              <a:rPr lang="en-US" dirty="0" smtClean="0"/>
              <a:t>%. O</a:t>
            </a:r>
            <a:r>
              <a:rPr lang="is-IS" dirty="0" err="1" smtClean="0"/>
              <a:t>ft</a:t>
            </a:r>
            <a:r>
              <a:rPr lang="is-IS" dirty="0" smtClean="0"/>
              <a:t> </a:t>
            </a:r>
            <a:r>
              <a:rPr lang="is-IS" dirty="0" smtClean="0"/>
              <a:t>fjölskyldusaga</a:t>
            </a:r>
          </a:p>
          <a:p>
            <a:pPr marL="400050" lvl="2" indent="0">
              <a:buNone/>
            </a:pPr>
            <a:r>
              <a:rPr lang="is-IS" dirty="0" smtClean="0"/>
              <a:t>Sársauki/reiði, grátur &gt; standa á öndinni í útöndun, blána      &gt;</a:t>
            </a:r>
            <a:r>
              <a:rPr lang="is-IS" dirty="0"/>
              <a:t> </a:t>
            </a:r>
            <a:r>
              <a:rPr lang="is-IS" dirty="0" smtClean="0"/>
              <a:t>    hypotonia eða opistotonus &gt; kippir &gt; slöpp á eftir</a:t>
            </a:r>
          </a:p>
          <a:p>
            <a:pPr marL="457200" lvl="1" indent="-457200"/>
            <a:r>
              <a:rPr lang="is-IS" dirty="0" smtClean="0"/>
              <a:t>Fölvaköst </a:t>
            </a:r>
            <a:r>
              <a:rPr lang="is-IS" dirty="0"/>
              <a:t>(</a:t>
            </a:r>
            <a:r>
              <a:rPr lang="is-IS" dirty="0" err="1" smtClean="0"/>
              <a:t>pallid</a:t>
            </a:r>
            <a:r>
              <a:rPr lang="is-IS" dirty="0" smtClean="0"/>
              <a:t> </a:t>
            </a:r>
            <a:r>
              <a:rPr lang="is-IS" dirty="0"/>
              <a:t>breath holding</a:t>
            </a:r>
            <a:r>
              <a:rPr lang="is-IS" dirty="0" smtClean="0"/>
              <a:t>)</a:t>
            </a:r>
          </a:p>
          <a:p>
            <a:pPr marL="0" lvl="1" indent="0">
              <a:buNone/>
            </a:pPr>
            <a:r>
              <a:rPr lang="is-IS" dirty="0"/>
              <a:t> </a:t>
            </a:r>
            <a:r>
              <a:rPr lang="is-IS" dirty="0" smtClean="0"/>
              <a:t>    </a:t>
            </a:r>
            <a:r>
              <a:rPr lang="is-IS" sz="2400" dirty="0" smtClean="0"/>
              <a:t>Oft fjölskyldusaga um yfirlið</a:t>
            </a:r>
            <a:endParaRPr lang="is-IS" dirty="0" smtClean="0"/>
          </a:p>
          <a:p>
            <a:pPr marL="0" lvl="1" indent="0">
              <a:buNone/>
            </a:pPr>
            <a:r>
              <a:rPr lang="is-IS" sz="2400" dirty="0" smtClean="0"/>
              <a:t>      Sársauki &gt; vagal </a:t>
            </a:r>
            <a:r>
              <a:rPr lang="is-IS" sz="2400" dirty="0" err="1" smtClean="0"/>
              <a:t>bradycardia</a:t>
            </a:r>
            <a:r>
              <a:rPr lang="is-IS" sz="2400" dirty="0" smtClean="0"/>
              <a:t> </a:t>
            </a:r>
            <a:r>
              <a:rPr lang="is-IS" sz="2400" dirty="0" smtClean="0"/>
              <a:t>&gt;</a:t>
            </a:r>
            <a:r>
              <a:rPr lang="is-IS" sz="2400" dirty="0" err="1" smtClean="0"/>
              <a:t>asystóla</a:t>
            </a:r>
            <a:r>
              <a:rPr lang="is-IS" sz="2400" dirty="0" smtClean="0"/>
              <a:t>&gt; </a:t>
            </a:r>
            <a:r>
              <a:rPr lang="is-IS" sz="2400" dirty="0" smtClean="0"/>
              <a:t>hypotonia og fölvi, </a:t>
            </a:r>
          </a:p>
          <a:p>
            <a:pPr marL="0" lvl="1" indent="0">
              <a:buNone/>
            </a:pPr>
            <a:r>
              <a:rPr lang="is-IS" sz="2400" dirty="0"/>
              <a:t> </a:t>
            </a:r>
            <a:r>
              <a:rPr lang="is-IS" sz="2400" dirty="0" smtClean="0"/>
              <a:t>     opistotonus &gt; kippir &gt; slöpp á eftir</a:t>
            </a:r>
            <a:endParaRPr lang="is-IS" dirty="0"/>
          </a:p>
          <a:p>
            <a:pPr marL="0" lvl="1" indent="0">
              <a:buNone/>
            </a:pPr>
            <a:r>
              <a:rPr lang="is-IS" dirty="0"/>
              <a:t> </a:t>
            </a:r>
            <a:r>
              <a:rPr lang="is-IS" dirty="0" smtClean="0"/>
              <a:t>    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is-IS" dirty="0" smtClean="0"/>
          </a:p>
          <a:p>
            <a:pPr marL="400050" lvl="2" indent="0">
              <a:buNone/>
            </a:pPr>
            <a:r>
              <a:rPr lang="is-IS" dirty="0"/>
              <a:t>	</a:t>
            </a:r>
            <a:endParaRPr lang="is-IS" dirty="0" smtClean="0"/>
          </a:p>
          <a:p>
            <a:pPr marL="400050" lvl="2" indent="0">
              <a:buNone/>
            </a:pPr>
            <a:endParaRPr lang="is-IS" dirty="0"/>
          </a:p>
          <a:p>
            <a:pPr lvl="1"/>
            <a:endParaRPr lang="is-IS" dirty="0" smtClean="0"/>
          </a:p>
          <a:p>
            <a:pPr lvl="1"/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4536504" cy="18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3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Áreitiköst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Klínísk greining</a:t>
            </a:r>
          </a:p>
          <a:p>
            <a:r>
              <a:rPr lang="is-IS" dirty="0" smtClean="0"/>
              <a:t>Rannsókn og meðferð yfirleitt óþörf</a:t>
            </a:r>
          </a:p>
          <a:p>
            <a:r>
              <a:rPr lang="is-IS" dirty="0" smtClean="0"/>
              <a:t>Eldist af börnum við 3-5 ára aldur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8717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755650" y="620713"/>
            <a:ext cx="7691438" cy="216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4000"/>
              <a:t>Köst í svefni</a:t>
            </a:r>
          </a:p>
          <a:p>
            <a:pPr algn="ctr" eaLnBrk="0" hangingPunct="0"/>
            <a:endParaRPr lang="en-GB" sz="3200"/>
          </a:p>
          <a:p>
            <a:pPr algn="ctr" eaLnBrk="0" hangingPunct="0"/>
            <a:r>
              <a:rPr lang="en-GB" sz="3200"/>
              <a:t>“Parasomníur”</a:t>
            </a:r>
            <a:endParaRPr lang="en-GB" sz="1800"/>
          </a:p>
          <a:p>
            <a:pPr algn="ctr" eaLnBrk="0" hangingPunct="0"/>
            <a:r>
              <a:rPr lang="en-GB" sz="1400"/>
              <a:t>algengar, saklausar, eldast oftast af, oft ættgengar</a:t>
            </a:r>
            <a:endParaRPr lang="en-GB" sz="1800"/>
          </a:p>
          <a:p>
            <a:pPr algn="ctr" eaLnBrk="0" hangingPunct="0"/>
            <a:r>
              <a:rPr lang="en-GB" sz="1800"/>
              <a:t>mismunagreining við flog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189163" y="2997200"/>
            <a:ext cx="4665662" cy="289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800" dirty="0"/>
              <a:t>NREM</a:t>
            </a:r>
          </a:p>
          <a:p>
            <a:pPr algn="ctr" eaLnBrk="0" hangingPunct="0"/>
            <a:r>
              <a:rPr lang="en-GB" sz="1600" u="sng" dirty="0" err="1" smtClean="0"/>
              <a:t>Andfælur</a:t>
            </a:r>
            <a:r>
              <a:rPr lang="en-GB" sz="1600" u="sng" dirty="0" smtClean="0"/>
              <a:t>, night terrors,</a:t>
            </a:r>
            <a:r>
              <a:rPr lang="en-GB" sz="1600" dirty="0" smtClean="0"/>
              <a:t> </a:t>
            </a:r>
            <a:r>
              <a:rPr lang="en-GB" sz="1600" dirty="0" err="1"/>
              <a:t>svefnganga</a:t>
            </a:r>
            <a:r>
              <a:rPr lang="en-GB" sz="1600" dirty="0"/>
              <a:t>, </a:t>
            </a:r>
            <a:r>
              <a:rPr lang="en-GB" sz="1600" dirty="0" err="1"/>
              <a:t>svefnrugl</a:t>
            </a:r>
            <a:endParaRPr lang="en-GB" sz="1800" dirty="0"/>
          </a:p>
          <a:p>
            <a:pPr algn="ctr" eaLnBrk="0" hangingPunct="0"/>
            <a:r>
              <a:rPr lang="en-GB" sz="1800" dirty="0"/>
              <a:t>REM</a:t>
            </a:r>
          </a:p>
          <a:p>
            <a:pPr algn="ctr" eaLnBrk="0" hangingPunct="0"/>
            <a:r>
              <a:rPr lang="en-GB" sz="1800" dirty="0"/>
              <a:t> </a:t>
            </a:r>
            <a:r>
              <a:rPr lang="en-GB" sz="1600" u="sng" dirty="0" err="1"/>
              <a:t>svefnkippir</a:t>
            </a:r>
            <a:r>
              <a:rPr lang="en-GB" sz="1600" u="sng" dirty="0"/>
              <a:t> </a:t>
            </a:r>
            <a:r>
              <a:rPr lang="en-GB" sz="1600" u="sng" dirty="0" err="1"/>
              <a:t>ungbarna</a:t>
            </a:r>
            <a:r>
              <a:rPr lang="en-GB" sz="1600" dirty="0"/>
              <a:t>, </a:t>
            </a:r>
            <a:r>
              <a:rPr lang="en-GB" sz="1600" dirty="0" err="1"/>
              <a:t>svefnkippir</a:t>
            </a:r>
            <a:r>
              <a:rPr lang="en-GB" sz="1600" dirty="0"/>
              <a:t>, </a:t>
            </a:r>
            <a:r>
              <a:rPr lang="en-GB" sz="1600" dirty="0" err="1"/>
              <a:t>svefntal</a:t>
            </a:r>
            <a:r>
              <a:rPr lang="en-GB" sz="1600" dirty="0"/>
              <a:t>, </a:t>
            </a:r>
            <a:r>
              <a:rPr lang="en-GB" sz="1600" dirty="0" err="1"/>
              <a:t>martraðir</a:t>
            </a:r>
            <a:r>
              <a:rPr lang="en-GB" sz="1600" dirty="0"/>
              <a:t> </a:t>
            </a:r>
            <a:endParaRPr lang="en-GB" sz="1800" dirty="0"/>
          </a:p>
          <a:p>
            <a:pPr algn="ctr" eaLnBrk="0" hangingPunct="0"/>
            <a:endParaRPr lang="en-GB" sz="3200" dirty="0"/>
          </a:p>
          <a:p>
            <a:pPr algn="ctr" eaLnBrk="0" hangingPunct="0"/>
            <a:r>
              <a:rPr lang="en-GB" sz="3200" dirty="0" err="1"/>
              <a:t>Aðrar</a:t>
            </a:r>
            <a:r>
              <a:rPr lang="en-GB" sz="3200" dirty="0"/>
              <a:t> </a:t>
            </a:r>
            <a:r>
              <a:rPr lang="en-GB" sz="3200" dirty="0" err="1"/>
              <a:t>svefntruflanir</a:t>
            </a:r>
            <a:endParaRPr lang="en-GB" sz="3200" dirty="0"/>
          </a:p>
          <a:p>
            <a:pPr algn="ctr" eaLnBrk="0" hangingPunct="0"/>
            <a:r>
              <a:rPr lang="en-GB" sz="1400" dirty="0" err="1"/>
              <a:t>gnístur</a:t>
            </a:r>
            <a:r>
              <a:rPr lang="en-GB" sz="1400" dirty="0"/>
              <a:t>, </a:t>
            </a:r>
            <a:r>
              <a:rPr lang="en-GB" sz="1400" dirty="0" err="1"/>
              <a:t>höfuðsláttur</a:t>
            </a:r>
            <a:r>
              <a:rPr lang="en-GB" sz="1400" dirty="0"/>
              <a:t>, </a:t>
            </a:r>
            <a:r>
              <a:rPr lang="en-GB" sz="1400" dirty="0" err="1"/>
              <a:t>kæfisvefn</a:t>
            </a:r>
            <a:endParaRPr lang="en-GB" sz="1400" dirty="0"/>
          </a:p>
          <a:p>
            <a:pPr algn="ctr" eaLnBrk="0" hangingPunct="0"/>
            <a:endParaRPr lang="en-GB" sz="1600" dirty="0"/>
          </a:p>
          <a:p>
            <a:pPr algn="ctr"/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1683</Words>
  <Application>Microsoft Office PowerPoint</Application>
  <PresentationFormat>On-screen Show (4:3)</PresentationFormat>
  <Paragraphs>447</Paragraphs>
  <Slides>43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MS Org Chart</vt:lpstr>
      <vt:lpstr>Flog eða ekki flog? </vt:lpstr>
      <vt:lpstr>Slide 2</vt:lpstr>
      <vt:lpstr>Köst sem líkjast flogum</vt:lpstr>
      <vt:lpstr>Köst vekja alltaf ótta</vt:lpstr>
      <vt:lpstr>Ekki flog</vt:lpstr>
      <vt:lpstr>Flog vegna áreitis (provoked seizures) </vt:lpstr>
      <vt:lpstr>Flog vegna áreitis Áreitiköst</vt:lpstr>
      <vt:lpstr>Áreitiköst</vt:lpstr>
      <vt:lpstr>Slide 9</vt:lpstr>
      <vt:lpstr>Köst með hita </vt:lpstr>
      <vt:lpstr>Hitakrampar</vt:lpstr>
      <vt:lpstr>Einfaldur hitakrampi  (simple febrile seizure) </vt:lpstr>
      <vt:lpstr>Hitakrampi með afbrigðum  (complex febrile seizure) </vt:lpstr>
      <vt:lpstr>Hitakrampar uppvinnsla</vt:lpstr>
      <vt:lpstr>Hitakrampar meðferð</vt:lpstr>
      <vt:lpstr>Slide 16</vt:lpstr>
      <vt:lpstr>Slide 17</vt:lpstr>
      <vt:lpstr>Krampi - Flogaveiki</vt:lpstr>
      <vt:lpstr>Slide 19</vt:lpstr>
      <vt:lpstr>Slide 20</vt:lpstr>
      <vt:lpstr>Flokkun flogaveiki</vt:lpstr>
      <vt:lpstr>Flokkun flogaveiki</vt:lpstr>
      <vt:lpstr>Slide 23</vt:lpstr>
      <vt:lpstr>Slide 24</vt:lpstr>
      <vt:lpstr>Complex partial seizures with temporal lobe origin;  intelligence by number of years with seizures  </vt:lpstr>
      <vt:lpstr>Slide 26</vt:lpstr>
      <vt:lpstr>Helstu flogaveikiheilkenni hjá börnum</vt:lpstr>
      <vt:lpstr>Infantile spasms (Ungbarnakippir) (4-8 mánaða)</vt:lpstr>
      <vt:lpstr> Góðkynja barnaflogaveiki  (skólaaldur) </vt:lpstr>
      <vt:lpstr>Rolandic Epilepsy</vt:lpstr>
      <vt:lpstr>Benign Occipital Epilepsy</vt:lpstr>
      <vt:lpstr>Slide 32</vt:lpstr>
      <vt:lpstr>Slide 33</vt:lpstr>
      <vt:lpstr>Slide 34</vt:lpstr>
      <vt:lpstr>Slide 35</vt:lpstr>
      <vt:lpstr>Meðferð</vt:lpstr>
      <vt:lpstr>Seizure medication</vt:lpstr>
      <vt:lpstr>Molecular targets of AEDS</vt:lpstr>
      <vt:lpstr>Krampi – Tillaga að uppvinnslu á Bráðamóttöku</vt:lpstr>
      <vt:lpstr>Önnur meðferð en lyf</vt:lpstr>
      <vt:lpstr>Önnur meðferð en lyf</vt:lpstr>
      <vt:lpstr>Skurðaðgerðir</vt:lpstr>
      <vt:lpstr>Horfur</vt:lpstr>
    </vt:vector>
  </TitlesOfParts>
  <Company>LSH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Flog eða ekki flog?</dc:title>
  <dc:creator>yr</dc:creator>
  <cp:lastModifiedBy>yr</cp:lastModifiedBy>
  <cp:revision>19</cp:revision>
  <dcterms:created xsi:type="dcterms:W3CDTF">2020-08-24T08:44:31Z</dcterms:created>
  <dcterms:modified xsi:type="dcterms:W3CDTF">2020-09-09T14:44:47Z</dcterms:modified>
</cp:coreProperties>
</file>