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tiff" ContentType="image/tif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369" r:id="rId11"/>
    <p:sldId id="372" r:id="rId12"/>
    <p:sldId id="267" r:id="rId13"/>
    <p:sldId id="268" r:id="rId14"/>
    <p:sldId id="370" r:id="rId15"/>
    <p:sldId id="269" r:id="rId16"/>
    <p:sldId id="371" r:id="rId17"/>
    <p:sldId id="270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6" r:id="rId40"/>
    <p:sldId id="367" r:id="rId41"/>
    <p:sldId id="297" r:id="rId42"/>
    <p:sldId id="298" r:id="rId43"/>
    <p:sldId id="299" r:id="rId44"/>
    <p:sldId id="365" r:id="rId45"/>
    <p:sldId id="364" r:id="rId46"/>
    <p:sldId id="301" r:id="rId47"/>
    <p:sldId id="302" r:id="rId48"/>
    <p:sldId id="373" r:id="rId49"/>
    <p:sldId id="374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75" r:id="rId61"/>
    <p:sldId id="376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77" r:id="rId75"/>
    <p:sldId id="326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7" r:id="rId106"/>
    <p:sldId id="358" r:id="rId107"/>
    <p:sldId id="359" r:id="rId108"/>
    <p:sldId id="360" r:id="rId109"/>
    <p:sldId id="361" r:id="rId110"/>
    <p:sldId id="362" r:id="rId111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0" autoAdjust="0"/>
    <p:restoredTop sz="86380" autoAdjust="0"/>
  </p:normalViewPr>
  <p:slideViewPr>
    <p:cSldViewPr>
      <p:cViewPr varScale="1">
        <p:scale>
          <a:sx n="75" d="100"/>
          <a:sy n="75" d="100"/>
        </p:scale>
        <p:origin x="-96" y="-5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68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>
        <a:latin typeface="+mn-lt"/>
        <a:ea typeface="+mn-ea"/>
        <a:cs typeface="+mn-cs"/>
        <a:sym typeface="Helvetica Neue"/>
      </a:defRPr>
    </a:lvl1pPr>
    <a:lvl2pPr indent="228600" latinLnBrk="0">
      <a:defRPr>
        <a:latin typeface="+mn-lt"/>
        <a:ea typeface="+mn-ea"/>
        <a:cs typeface="+mn-cs"/>
        <a:sym typeface="Helvetica Neue"/>
      </a:defRPr>
    </a:lvl2pPr>
    <a:lvl3pPr indent="457200" latinLnBrk="0">
      <a:defRPr>
        <a:latin typeface="+mn-lt"/>
        <a:ea typeface="+mn-ea"/>
        <a:cs typeface="+mn-cs"/>
        <a:sym typeface="Helvetica Neue"/>
      </a:defRPr>
    </a:lvl3pPr>
    <a:lvl4pPr indent="685800" latinLnBrk="0">
      <a:defRPr>
        <a:latin typeface="+mn-lt"/>
        <a:ea typeface="+mn-ea"/>
        <a:cs typeface="+mn-cs"/>
        <a:sym typeface="Helvetica Neue"/>
      </a:defRPr>
    </a:lvl4pPr>
    <a:lvl5pPr indent="914400" latinLnBrk="0">
      <a:defRPr>
        <a:latin typeface="+mn-lt"/>
        <a:ea typeface="+mn-ea"/>
        <a:cs typeface="+mn-cs"/>
        <a:sym typeface="Helvetica Neue"/>
      </a:defRPr>
    </a:lvl5pPr>
    <a:lvl6pPr indent="1143000" latinLnBrk="0">
      <a:defRPr>
        <a:latin typeface="+mn-lt"/>
        <a:ea typeface="+mn-ea"/>
        <a:cs typeface="+mn-cs"/>
        <a:sym typeface="Helvetica Neue"/>
      </a:defRPr>
    </a:lvl6pPr>
    <a:lvl7pPr indent="1371600" latinLnBrk="0">
      <a:defRPr>
        <a:latin typeface="+mn-lt"/>
        <a:ea typeface="+mn-ea"/>
        <a:cs typeface="+mn-cs"/>
        <a:sym typeface="Helvetica Neue"/>
      </a:defRPr>
    </a:lvl7pPr>
    <a:lvl8pPr indent="1600200" latinLnBrk="0">
      <a:defRPr>
        <a:latin typeface="+mn-lt"/>
        <a:ea typeface="+mn-ea"/>
        <a:cs typeface="+mn-cs"/>
        <a:sym typeface="Helvetica Neue"/>
      </a:defRPr>
    </a:lvl8pPr>
    <a:lvl9pPr indent="1828800" latinLnBrk="0">
      <a:defRPr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xt"/>
          <p:cNvSpPr txBox="1"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Titeltext</a:t>
            </a:r>
          </a:p>
        </p:txBody>
      </p:sp>
      <p:sp>
        <p:nvSpPr>
          <p:cNvPr id="3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245225"/>
            <a:ext cx="301909" cy="28882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1400"/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arnaskurðlækningar - 3"/>
          <p:cNvSpPr txBox="1">
            <a:spLocks noGrp="1"/>
          </p:cNvSpPr>
          <p:nvPr>
            <p:ph type="title" idx="4294967295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Barnaskurðlækningar - 3</a:t>
            </a:r>
            <a:endParaRPr lang="is-IS" noProof="0" dirty="0"/>
          </a:p>
        </p:txBody>
      </p:sp>
      <p:sp>
        <p:nvSpPr>
          <p:cNvPr id="21" name="2018…"/>
          <p:cNvSpPr txBox="1">
            <a:spLocks noGrp="1"/>
          </p:cNvSpPr>
          <p:nvPr>
            <p:ph type="body" sz="quarter" idx="4294967295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SzTx/>
              <a:buNone/>
            </a:pPr>
            <a:r>
              <a:rPr lang="is-IS" noProof="0" dirty="0" smtClean="0"/>
              <a:t>2018</a:t>
            </a:r>
          </a:p>
          <a:p>
            <a:pPr marL="0" indent="0" algn="ctr">
              <a:buSzTx/>
              <a:buNone/>
            </a:pPr>
            <a:r>
              <a:rPr lang="is-IS" noProof="0" dirty="0" smtClean="0"/>
              <a:t>Sigurður Björnsson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reining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is-IS" noProof="0" dirty="0" smtClean="0"/>
              <a:t>4 ) Þaninn kviður </a:t>
            </a:r>
            <a:r>
              <a:rPr lang="is-IS" b="0" noProof="0" dirty="0" smtClean="0"/>
              <a:t> </a:t>
            </a:r>
            <a:endParaRPr lang="is-IS" b="0" noProof="0" dirty="0"/>
          </a:p>
        </p:txBody>
      </p:sp>
      <p:sp>
        <p:nvSpPr>
          <p:cNvPr id="55" name="Kviðaryfirlit…"/>
          <p:cNvSpPr txBox="1">
            <a:spLocks noGrp="1"/>
          </p:cNvSpPr>
          <p:nvPr>
            <p:ph type="body" sz="half" idx="4294967295"/>
          </p:nvPr>
        </p:nvSpPr>
        <p:spPr>
          <a:xfrm>
            <a:off x="179512" y="1600200"/>
            <a:ext cx="4104456" cy="4853136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FontTx/>
              <a:buChar char="•"/>
              <a:defRPr sz="2800" b="1"/>
            </a:pPr>
            <a:r>
              <a:rPr lang="is-IS" noProof="0" dirty="0" smtClean="0"/>
              <a:t>Þetta er minnst áræðanlega ileus einkennið</a:t>
            </a:r>
          </a:p>
          <a:p>
            <a:pPr>
              <a:lnSpc>
                <a:spcPct val="90000"/>
              </a:lnSpc>
              <a:spcBef>
                <a:spcPts val="600"/>
              </a:spcBef>
              <a:buFontTx/>
              <a:buChar char="•"/>
              <a:defRPr sz="2800" b="1"/>
            </a:pPr>
            <a:endParaRPr lang="is-IS" b="0" noProof="0" dirty="0" smtClean="0"/>
          </a:p>
          <a:p>
            <a:pPr>
              <a:lnSpc>
                <a:spcPct val="90000"/>
              </a:lnSpc>
              <a:spcBef>
                <a:spcPts val="600"/>
              </a:spcBef>
              <a:buFontTx/>
              <a:buChar char="•"/>
              <a:defRPr sz="2800"/>
            </a:pPr>
            <a:r>
              <a:rPr lang="is-IS" noProof="0" dirty="0" smtClean="0"/>
              <a:t>Kviðurinn er þanin af víkkuðum smágirnis lykkjum ef hindrunin er lág, eins og við Mb. Hirschsprung eða ileumatresiu</a:t>
            </a:r>
          </a:p>
          <a:p>
            <a:pPr>
              <a:lnSpc>
                <a:spcPct val="90000"/>
              </a:lnSpc>
              <a:spcBef>
                <a:spcPts val="600"/>
              </a:spcBef>
              <a:buChar char="•"/>
              <a:defRPr sz="2800"/>
            </a:pPr>
            <a:endParaRPr lang="is-IS" noProof="0" dirty="0" smtClean="0"/>
          </a:p>
          <a:p>
            <a:pPr>
              <a:lnSpc>
                <a:spcPct val="90000"/>
              </a:lnSpc>
              <a:spcBef>
                <a:spcPts val="600"/>
              </a:spcBef>
              <a:buFontTx/>
              <a:buChar char="•"/>
              <a:defRPr sz="2800"/>
            </a:pPr>
            <a:r>
              <a:rPr lang="is-IS" noProof="0" dirty="0" smtClean="0"/>
              <a:t>Ef hindrunin er há (t.d. Duodenal atresia) er görnin fyrir neðan hindrunina samanfallin og kviðurinn því lítill</a:t>
            </a:r>
          </a:p>
        </p:txBody>
      </p:sp>
      <p:pic>
        <p:nvPicPr>
          <p:cNvPr id="5" name="Ileus-efterNEC-1" descr="Ileus-efterNEC-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283968" y="1628800"/>
            <a:ext cx="4860032" cy="48192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Loft í v.Porta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Loft í V.Porta</a:t>
            </a:r>
            <a:endParaRPr lang="is-IS" noProof="0" dirty="0"/>
          </a:p>
        </p:txBody>
      </p:sp>
      <p:pic>
        <p:nvPicPr>
          <p:cNvPr id="1026" name="Picture 2" descr="\\lsh.is\gogn\notendur\sigurdub\Desktop\Myndir og fyrirl.HB\NEC\NEC Everlynn. portag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3744" y="1340768"/>
            <a:ext cx="4120464" cy="5517232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Frítt loft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/>
            </a:lvl1pPr>
          </a:lstStyle>
          <a:p>
            <a:r>
              <a:rPr lang="is-IS" noProof="0" dirty="0" smtClean="0"/>
              <a:t>Frítt loft</a:t>
            </a:r>
            <a:endParaRPr lang="is-IS" noProof="0" dirty="0"/>
          </a:p>
        </p:txBody>
      </p:sp>
      <p:pic>
        <p:nvPicPr>
          <p:cNvPr id="317" name="image.tif" descr="image.ti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23850" y="1412875"/>
            <a:ext cx="4170363" cy="534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age.tif" descr="image.ti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148262" y="1341437"/>
            <a:ext cx="2411413" cy="2808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image.tif" descr="image.tif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703762" y="4264025"/>
            <a:ext cx="4116388" cy="24780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Meðferð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is-IS" noProof="0" dirty="0" smtClean="0"/>
              <a:t>Meðferð</a:t>
            </a:r>
            <a:r>
              <a:rPr lang="is-IS" b="0" noProof="0" dirty="0" smtClean="0"/>
              <a:t> </a:t>
            </a:r>
            <a:endParaRPr lang="is-IS" b="0" noProof="0" dirty="0"/>
          </a:p>
        </p:txBody>
      </p:sp>
      <p:sp>
        <p:nvSpPr>
          <p:cNvPr id="322" name="Meðferð er oftast án aðgerðar, 90 %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r>
              <a:rPr lang="is-IS" noProof="0" dirty="0" smtClean="0"/>
              <a:t>Meðferð er oftast án aðgerðar, 90 %</a:t>
            </a:r>
          </a:p>
          <a:p>
            <a:pPr>
              <a:buChar char="•"/>
            </a:pPr>
            <a:r>
              <a:rPr lang="is-IS" noProof="0" dirty="0" smtClean="0"/>
              <a:t>TPN 7 -10 daga</a:t>
            </a:r>
          </a:p>
          <a:p>
            <a:pPr>
              <a:buChar char="•"/>
            </a:pPr>
            <a:r>
              <a:rPr lang="is-IS" noProof="0" dirty="0" smtClean="0"/>
              <a:t>Magasonda</a:t>
            </a:r>
          </a:p>
          <a:p>
            <a:pPr>
              <a:buChar char="•"/>
            </a:pPr>
            <a:r>
              <a:rPr lang="is-IS" noProof="0" dirty="0" smtClean="0"/>
              <a:t>Sepsis meðferð</a:t>
            </a:r>
          </a:p>
          <a:p>
            <a:pPr>
              <a:buChar char="•"/>
            </a:pPr>
            <a:r>
              <a:rPr lang="is-IS" dirty="0" smtClean="0"/>
              <a:t>Hita kassi</a:t>
            </a:r>
            <a:endParaRPr lang="is-IS" noProof="0" dirty="0" smtClean="0"/>
          </a:p>
          <a:p>
            <a:pPr>
              <a:buChar char="•"/>
            </a:pPr>
            <a:r>
              <a:rPr lang="is-IS" noProof="0" dirty="0" smtClean="0"/>
              <a:t>Rtg. kviðaryfirlit daglega til að sjá hvort rof hafi orðið á görn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Aðgerð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Aðgerð</a:t>
            </a:r>
            <a:endParaRPr lang="is-IS" noProof="0" dirty="0"/>
          </a:p>
        </p:txBody>
      </p:sp>
      <p:pic>
        <p:nvPicPr>
          <p:cNvPr id="325" name="DSC00002" descr="DSC0000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116012" y="1271587"/>
            <a:ext cx="6840538" cy="5130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DSC00003" descr="DSC0000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DSC00004" descr="DSC0000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DSC00005" descr="DSC00005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image.png" descr="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107950"/>
            <a:ext cx="9134475" cy="66341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image.tif" descr="image.ti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525" y="333375"/>
            <a:ext cx="9124950" cy="61912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image.png" descr="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-20638"/>
            <a:ext cx="9118600" cy="68786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Einkenni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is-IS" dirty="0" smtClean="0"/>
              <a:t>5 ) Engir verkir</a:t>
            </a:r>
            <a:r>
              <a:rPr lang="is-IS" b="0" noProof="0" dirty="0" smtClean="0"/>
              <a:t> </a:t>
            </a:r>
            <a:endParaRPr lang="is-IS" b="0" noProof="0" dirty="0"/>
          </a:p>
        </p:txBody>
      </p:sp>
      <p:sp>
        <p:nvSpPr>
          <p:cNvPr id="149" name="Galllituð uppköst…"/>
          <p:cNvSpPr txBox="1">
            <a:spLocks noGrp="1"/>
          </p:cNvSpPr>
          <p:nvPr>
            <p:ph type="body" sz="quarter" idx="4294967295"/>
          </p:nvPr>
        </p:nvSpPr>
        <p:spPr>
          <a:xfrm>
            <a:off x="457200" y="1600200"/>
            <a:ext cx="3682752" cy="470912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buChar char="•"/>
            </a:pPr>
            <a:r>
              <a:rPr lang="is-IS" dirty="0" smtClean="0"/>
              <a:t>Verkjalaus </a:t>
            </a:r>
          </a:p>
          <a:p>
            <a:pPr>
              <a:buNone/>
            </a:pPr>
            <a:endParaRPr lang="is-IS" dirty="0" smtClean="0"/>
          </a:p>
          <a:p>
            <a:pPr>
              <a:buChar char="•"/>
            </a:pPr>
            <a:r>
              <a:rPr lang="is-IS" dirty="0" smtClean="0"/>
              <a:t>Hindrunin hefur verið til staðar í langan tíma þegar barnið fæðist og görnin víkkuð, þykkveggja og </a:t>
            </a:r>
            <a:r>
              <a:rPr lang="is-IS" dirty="0" err="1" smtClean="0"/>
              <a:t>paralytisk</a:t>
            </a:r>
            <a:endParaRPr lang="is-IS" dirty="0" smtClean="0"/>
          </a:p>
          <a:p>
            <a:pPr>
              <a:spcBef>
                <a:spcPts val="600"/>
              </a:spcBef>
              <a:buNone/>
              <a:defRPr sz="2800"/>
            </a:pPr>
            <a:endParaRPr lang="is-IS" noProof="0" dirty="0" smtClean="0"/>
          </a:p>
        </p:txBody>
      </p:sp>
      <p:pic>
        <p:nvPicPr>
          <p:cNvPr id="150" name="DSC00002" descr="DSC0000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151099" y="1628775"/>
            <a:ext cx="4705564" cy="35284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image.png" descr="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762" y="0"/>
            <a:ext cx="9137651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reining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is-IS" noProof="0" dirty="0" smtClean="0"/>
              <a:t>Greining</a:t>
            </a:r>
            <a:r>
              <a:rPr lang="is-IS" b="0" noProof="0" dirty="0" smtClean="0"/>
              <a:t> </a:t>
            </a:r>
            <a:endParaRPr lang="is-IS" b="0" noProof="0" dirty="0"/>
          </a:p>
        </p:txBody>
      </p:sp>
      <p:sp>
        <p:nvSpPr>
          <p:cNvPr id="55" name="Kviðaryfirlit…"/>
          <p:cNvSpPr txBox="1"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har char="•"/>
              <a:defRPr sz="2800" b="1"/>
            </a:pPr>
            <a:r>
              <a:rPr lang="is-IS" noProof="0" dirty="0" smtClean="0"/>
              <a:t>Kviðaryfirlit</a:t>
            </a:r>
            <a:r>
              <a:rPr lang="is-IS" b="0" noProof="0" dirty="0" smtClean="0"/>
              <a:t> </a:t>
            </a:r>
          </a:p>
          <a:p>
            <a:pPr>
              <a:lnSpc>
                <a:spcPct val="90000"/>
              </a:lnSpc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Sýnir loft dreifinguna í görnunum + víðar garnalykkjur með vökvaborð</a:t>
            </a:r>
          </a:p>
          <a:p>
            <a:pPr>
              <a:lnSpc>
                <a:spcPct val="90000"/>
              </a:lnSpc>
              <a:spcBef>
                <a:spcPts val="600"/>
              </a:spcBef>
              <a:buChar char="•"/>
              <a:defRPr sz="2800"/>
            </a:pPr>
            <a:endParaRPr lang="is-IS" noProof="0" dirty="0" smtClean="0"/>
          </a:p>
          <a:p>
            <a:pPr>
              <a:lnSpc>
                <a:spcPct val="90000"/>
              </a:lnSpc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Hjá nýfæddum er erfitt að skilja á milli smágirnis og ristils </a:t>
            </a:r>
            <a:endParaRPr lang="is-IS" noProof="0" dirty="0"/>
          </a:p>
        </p:txBody>
      </p:sp>
      <p:pic>
        <p:nvPicPr>
          <p:cNvPr id="56" name="Ileus-rtg-hirsprung-1" descr="Ileus-rtg-hirsprung-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668837" y="1628775"/>
            <a:ext cx="4067176" cy="47529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Kviðaryfirlit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is-IS" noProof="0" dirty="0" smtClean="0"/>
              <a:t>Kviðaryfirlit </a:t>
            </a:r>
            <a:r>
              <a:rPr lang="is-IS" b="0" noProof="0" dirty="0" smtClean="0"/>
              <a:t> </a:t>
            </a:r>
            <a:endParaRPr lang="is-IS" b="0" noProof="0" dirty="0"/>
          </a:p>
        </p:txBody>
      </p:sp>
      <p:sp>
        <p:nvSpPr>
          <p:cNvPr id="59" name="Við duodenal atresiu sést klassisk     ”dubbel bubbla”…"/>
          <p:cNvSpPr txBox="1"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Við duodenal atresiu sést klassísk     ”dubbel bubbla”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loft í maganum og proximal duodenum, en ekkert loft lengra distalt</a:t>
            </a:r>
            <a:endParaRPr lang="is-IS" noProof="0" dirty="0"/>
          </a:p>
        </p:txBody>
      </p:sp>
      <p:pic>
        <p:nvPicPr>
          <p:cNvPr id="60" name="Ileus-rtg-2" descr="Ileus-rtg-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976812" y="1412875"/>
            <a:ext cx="3757613" cy="54451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image.tif" descr="image.ti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98687" y="0"/>
            <a:ext cx="4748213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Kviðaryfirlit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/>
            </a:lvl1pPr>
          </a:lstStyle>
          <a:p>
            <a:r>
              <a:rPr lang="is-IS" noProof="0" dirty="0" smtClean="0"/>
              <a:t>Kviðaryfirlit </a:t>
            </a:r>
            <a:endParaRPr lang="is-IS" noProof="0" dirty="0"/>
          </a:p>
        </p:txBody>
      </p:sp>
      <p:sp>
        <p:nvSpPr>
          <p:cNvPr id="63" name="Til þess að meta hæð hindrunarinnar er athugaður fjöldi garnalykkja með vökvaborðum…"/>
          <p:cNvSpPr txBox="1"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Til þess að meta hæð hindrunarinnar er athugaður fjöldi garnalykkja með vökvaborðum</a:t>
            </a:r>
          </a:p>
          <a:p>
            <a:pPr>
              <a:spcBef>
                <a:spcPts val="600"/>
              </a:spcBef>
              <a:buSzTx/>
              <a:buNone/>
              <a:defRPr sz="2800"/>
            </a:pPr>
            <a:r>
              <a:rPr lang="is-IS" noProof="0" dirty="0" smtClean="0"/>
              <a:t>   = 2 – 3 </a:t>
            </a:r>
          </a:p>
          <a:p>
            <a:pPr>
              <a:spcBef>
                <a:spcPts val="600"/>
              </a:spcBef>
              <a:buSzTx/>
              <a:buNone/>
              <a:defRPr sz="2800"/>
            </a:pPr>
            <a:r>
              <a:rPr lang="is-IS" noProof="0" dirty="0" smtClean="0"/>
              <a:t>   = proximal atresia </a:t>
            </a:r>
            <a:endParaRPr lang="is-IS" noProof="0" dirty="0"/>
          </a:p>
        </p:txBody>
      </p:sp>
      <p:pic>
        <p:nvPicPr>
          <p:cNvPr id="64" name="Ileus-rtg-3" descr="Ileus-rtg-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105400" y="1412875"/>
            <a:ext cx="3471863" cy="54451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age.tif" descr="image.ti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619250" y="0"/>
            <a:ext cx="5907088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Kviðaryfirlit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/>
            </a:lvl1pPr>
          </a:lstStyle>
          <a:p>
            <a:r>
              <a:rPr lang="is-IS" noProof="0" dirty="0" smtClean="0"/>
              <a:t>Kviðaryfirlit </a:t>
            </a:r>
            <a:endParaRPr lang="is-IS" noProof="0" dirty="0"/>
          </a:p>
        </p:txBody>
      </p:sp>
      <p:sp>
        <p:nvSpPr>
          <p:cNvPr id="67" name="Til þess að meta hæð hindrunarinnar er athugaður fjöldi garnalykkja með vökvaborðum…"/>
          <p:cNvSpPr txBox="1"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Til þess að meta hæð hindrunarinnar er athugaður fjöldi garnalykkja með vökvaborðum</a:t>
            </a:r>
          </a:p>
          <a:p>
            <a:pPr>
              <a:lnSpc>
                <a:spcPct val="90000"/>
              </a:lnSpc>
              <a:spcBef>
                <a:spcPts val="600"/>
              </a:spcBef>
              <a:buChar char="•"/>
              <a:defRPr sz="2400"/>
            </a:pPr>
            <a:endParaRPr lang="is-IS" noProof="0" dirty="0" smtClean="0"/>
          </a:p>
          <a:p>
            <a:pPr>
              <a:lnSpc>
                <a:spcPct val="90000"/>
              </a:lnSpc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= margar</a:t>
            </a:r>
          </a:p>
          <a:p>
            <a:pPr>
              <a:lnSpc>
                <a:spcPct val="90000"/>
              </a:lnSpc>
              <a:spcBef>
                <a:spcPts val="500"/>
              </a:spcBef>
              <a:buSzTx/>
              <a:buNone/>
              <a:defRPr sz="2400"/>
            </a:pPr>
            <a:r>
              <a:rPr lang="is-IS" noProof="0" dirty="0" smtClean="0"/>
              <a:t>    = distal atresia eða Hirshsprungs sjúkdomur </a:t>
            </a:r>
            <a:endParaRPr lang="is-IS" noProof="0" dirty="0"/>
          </a:p>
        </p:txBody>
      </p:sp>
      <p:pic>
        <p:nvPicPr>
          <p:cNvPr id="68" name="Ileus-rtg-4" descr="Ileus-rtg-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214937" y="1412875"/>
            <a:ext cx="3227388" cy="54451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age.tif" descr="image.ti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476375" y="385762"/>
            <a:ext cx="6264275" cy="61579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tg. Kolon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is-IS" noProof="0" dirty="0" smtClean="0"/>
              <a:t>Rtg. Kolon</a:t>
            </a:r>
            <a:r>
              <a:rPr lang="is-IS" b="0" noProof="0" dirty="0" smtClean="0"/>
              <a:t> </a:t>
            </a:r>
            <a:endParaRPr lang="is-IS" b="0" noProof="0" dirty="0"/>
          </a:p>
        </p:txBody>
      </p:sp>
      <p:sp>
        <p:nvSpPr>
          <p:cNvPr id="77" name="Við lága hindrun er rtg. kolon fyrsta rtg. rannóknin með kontrast…"/>
          <p:cNvSpPr txBox="1">
            <a:spLocks noGrp="1"/>
          </p:cNvSpPr>
          <p:nvPr>
            <p:ph type="body" sz="half" idx="4294967295"/>
          </p:nvPr>
        </p:nvSpPr>
        <p:spPr>
          <a:xfrm>
            <a:off x="395287" y="1600200"/>
            <a:ext cx="4100513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Við lága hindrun er rtg. kolon fyrsta rtg. rannsóknin með skuggaefni</a:t>
            </a:r>
          </a:p>
          <a:p>
            <a:pPr>
              <a:spcBef>
                <a:spcPts val="600"/>
              </a:spcBef>
              <a:buChar char="•"/>
              <a:defRPr sz="2800" b="1"/>
            </a:pPr>
            <a:r>
              <a:rPr lang="is-IS" noProof="0" dirty="0" smtClean="0"/>
              <a:t>Eftir rtg. passage er ekki hægt að gera rtg. kolon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Hirchspungs sjukdóm og Meconium ileus </a:t>
            </a:r>
            <a:endParaRPr lang="is-IS" noProof="0" dirty="0"/>
          </a:p>
        </p:txBody>
      </p:sp>
      <p:pic>
        <p:nvPicPr>
          <p:cNvPr id="78" name="Rtg" descr="Rt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500562" y="1557337"/>
            <a:ext cx="4643438" cy="43354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III Kviðarbráðatilfelli á barnadeild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III Kviðarbráðatilfelli á barnadeild</a:t>
            </a:r>
            <a:endParaRPr lang="is-IS" noProof="0" dirty="0"/>
          </a:p>
        </p:txBody>
      </p:sp>
      <p:sp>
        <p:nvSpPr>
          <p:cNvPr id="24" name="Neonatal ileus = Ileus hjá nýfæddum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Neonatal ileus = Ileus hjá nýfæddum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Duodenal obstruction = Duodenal hindrun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Atresia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Malrotation = Meðfæddur vansnúningur á görn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Volvulus = Garnaflækja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Meconium ileus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NEC = Þarmadrepsbólga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tg. Kolon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/>
            </a:lvl1pPr>
          </a:lstStyle>
          <a:p>
            <a:r>
              <a:rPr lang="is-IS" noProof="0" dirty="0" smtClean="0"/>
              <a:t>Rtg. Kolon</a:t>
            </a:r>
            <a:endParaRPr lang="is-IS" noProof="0" dirty="0"/>
          </a:p>
        </p:txBody>
      </p:sp>
      <p:pic>
        <p:nvPicPr>
          <p:cNvPr id="81" name="image.tif" descr="image.ti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23850" y="1838325"/>
            <a:ext cx="4176713" cy="3929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image.tif" descr="image.ti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572000" y="1785937"/>
            <a:ext cx="4321175" cy="40306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tg. Passage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is-IS" noProof="0" dirty="0" smtClean="0"/>
              <a:t>Rtg. Passage</a:t>
            </a:r>
            <a:r>
              <a:rPr lang="is-IS" b="0" noProof="0" dirty="0" smtClean="0"/>
              <a:t> </a:t>
            </a:r>
            <a:endParaRPr lang="is-IS" b="0" noProof="0" dirty="0"/>
          </a:p>
        </p:txBody>
      </p:sp>
      <p:sp>
        <p:nvSpPr>
          <p:cNvPr id="85" name="Sýnir…"/>
          <p:cNvSpPr txBox="1"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Sýnir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Duodenal membran 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proximal stenosur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malrotation með volvulus </a:t>
            </a:r>
          </a:p>
          <a:p>
            <a:pPr>
              <a:spcBef>
                <a:spcPts val="600"/>
              </a:spcBef>
              <a:buSzTx/>
              <a:buNone/>
              <a:defRPr sz="2800"/>
            </a:pPr>
            <a:r>
              <a:rPr lang="is-IS" noProof="0" dirty="0" smtClean="0"/>
              <a:t> </a:t>
            </a:r>
            <a:endParaRPr lang="is-IS" noProof="0" dirty="0"/>
          </a:p>
        </p:txBody>
      </p:sp>
      <p:pic>
        <p:nvPicPr>
          <p:cNvPr id="86" name="Ileus-rtg-passage" descr="Ileus-rtg-passage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733925" y="1412875"/>
            <a:ext cx="3922713" cy="49688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Duodenal obstruction = Duodenal hindrun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768095">
              <a:defRPr sz="3696" b="1"/>
            </a:pPr>
            <a:r>
              <a:rPr lang="is-IS" noProof="0" dirty="0" smtClean="0"/>
              <a:t>Duodenal obstruction = Duodenal hindrun</a:t>
            </a:r>
            <a:r>
              <a:rPr lang="is-IS" b="0" noProof="0" dirty="0" smtClean="0"/>
              <a:t> </a:t>
            </a:r>
            <a:endParaRPr lang="is-IS" b="0" noProof="0" dirty="0"/>
          </a:p>
        </p:txBody>
      </p:sp>
      <p:sp>
        <p:nvSpPr>
          <p:cNvPr id="89" name="Tíðni :…"/>
          <p:cNvSpPr txBox="1"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500"/>
              </a:spcBef>
              <a:buChar char="•"/>
              <a:defRPr sz="2400" b="1"/>
            </a:pPr>
            <a:r>
              <a:rPr lang="is-IS" noProof="0" dirty="0" smtClean="0"/>
              <a:t>Tíðni :</a:t>
            </a:r>
          </a:p>
          <a:p>
            <a:pPr>
              <a:spcBef>
                <a:spcPts val="600"/>
              </a:spcBef>
              <a:buSzTx/>
              <a:buNone/>
              <a:defRPr sz="2400"/>
            </a:pPr>
            <a:endParaRPr lang="is-IS" noProof="0" dirty="0" smtClean="0"/>
          </a:p>
          <a:p>
            <a:pPr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1/10 000 – 40 000 fæddra</a:t>
            </a:r>
          </a:p>
          <a:p>
            <a:pPr>
              <a:spcBef>
                <a:spcPts val="600"/>
              </a:spcBef>
              <a:buSzTx/>
              <a:buNone/>
              <a:defRPr sz="2400"/>
            </a:pPr>
            <a:endParaRPr lang="is-IS" noProof="0" dirty="0" smtClean="0"/>
          </a:p>
          <a:p>
            <a:pPr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20 –40 % hafa Trisomi 21</a:t>
            </a:r>
          </a:p>
          <a:p>
            <a:pPr>
              <a:spcBef>
                <a:spcPts val="600"/>
              </a:spcBef>
              <a:buChar char="•"/>
              <a:defRPr sz="2400"/>
            </a:pPr>
            <a:endParaRPr lang="is-IS" noProof="0" dirty="0" smtClean="0"/>
          </a:p>
          <a:p>
            <a:pPr>
              <a:spcBef>
                <a:spcPts val="600"/>
              </a:spcBef>
              <a:buChar char="•"/>
              <a:defRPr sz="2400"/>
            </a:pPr>
            <a:r>
              <a:rPr lang="is-IS" noProof="0" dirty="0" smtClean="0"/>
              <a:t>Mismunandi tegundir</a:t>
            </a:r>
            <a:r>
              <a:rPr lang="is-IS" sz="2800" noProof="0" dirty="0" smtClean="0"/>
              <a:t> </a:t>
            </a:r>
            <a:endParaRPr lang="is-IS" sz="2800" noProof="0" dirty="0"/>
          </a:p>
        </p:txBody>
      </p:sp>
      <p:pic>
        <p:nvPicPr>
          <p:cNvPr id="90" name="Rtg" descr="Rt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500562" y="1989137"/>
            <a:ext cx="4500563" cy="2778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Atresia, stenos eða membran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Atresia, stenos eða membran </a:t>
            </a:r>
            <a:endParaRPr lang="is-IS" noProof="0" dirty="0"/>
          </a:p>
        </p:txBody>
      </p:sp>
      <p:pic>
        <p:nvPicPr>
          <p:cNvPr id="93" name="Duodenal-atresi-1" descr="Duodenal-atresi-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084387" y="1268412"/>
            <a:ext cx="5108576" cy="53292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ankreas annulare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Pankreas annulare</a:t>
            </a:r>
            <a:endParaRPr lang="is-IS" noProof="0" dirty="0"/>
          </a:p>
        </p:txBody>
      </p:sp>
      <p:pic>
        <p:nvPicPr>
          <p:cNvPr id="96" name="Pancreasannulare-2" descr="Pancreasannulare-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1795462"/>
            <a:ext cx="9144000" cy="41338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Ladd’s bönd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Ladd’s bönd </a:t>
            </a:r>
            <a:endParaRPr lang="is-IS" noProof="0" dirty="0"/>
          </a:p>
        </p:txBody>
      </p:sp>
      <p:pic>
        <p:nvPicPr>
          <p:cNvPr id="99" name="Ladds-band-1" descr="Ladds-band-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68312" y="1341437"/>
            <a:ext cx="3844926" cy="5516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Ladds-band-2" descr="Ladds-band-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956175" y="1341437"/>
            <a:ext cx="3792538" cy="55165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Einkenni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is-IS" noProof="0" dirty="0" smtClean="0"/>
              <a:t>Einkenni</a:t>
            </a:r>
            <a:r>
              <a:rPr lang="is-IS" b="0" noProof="0" dirty="0" smtClean="0"/>
              <a:t> </a:t>
            </a:r>
            <a:endParaRPr lang="is-IS" b="0" noProof="0" dirty="0"/>
          </a:p>
        </p:txBody>
      </p:sp>
      <p:sp>
        <p:nvSpPr>
          <p:cNvPr id="103" name="50% polyhydramnios (vatnsleg)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har char="•"/>
            </a:pPr>
            <a:r>
              <a:rPr lang="is-IS" noProof="0" dirty="0" smtClean="0"/>
              <a:t>50% polyhydramnios (vatnsleg)</a:t>
            </a:r>
          </a:p>
          <a:p>
            <a:pPr>
              <a:lnSpc>
                <a:spcPct val="90000"/>
              </a:lnSpc>
              <a:buChar char="•"/>
            </a:pPr>
            <a:r>
              <a:rPr lang="is-IS" noProof="0" dirty="0" smtClean="0"/>
              <a:t>Galllituð uppköst, byrja innan 24 – 48 klst.</a:t>
            </a:r>
          </a:p>
          <a:p>
            <a:pPr>
              <a:lnSpc>
                <a:spcPct val="90000"/>
              </a:lnSpc>
              <a:buChar char="•"/>
            </a:pPr>
            <a:r>
              <a:rPr lang="is-IS" noProof="0" dirty="0" smtClean="0"/>
              <a:t>Lífleg maga peristaitik í efri hluta kviðar</a:t>
            </a:r>
          </a:p>
          <a:p>
            <a:pPr>
              <a:lnSpc>
                <a:spcPct val="90000"/>
              </a:lnSpc>
              <a:buChar char="•"/>
            </a:pPr>
            <a:r>
              <a:rPr lang="is-IS" noProof="0" dirty="0" smtClean="0"/>
              <a:t>Kviður ekki spenntur (mögulega efri hluti)</a:t>
            </a:r>
          </a:p>
          <a:p>
            <a:pPr>
              <a:lnSpc>
                <a:spcPct val="90000"/>
              </a:lnSpc>
              <a:buChar char="•"/>
            </a:pPr>
            <a:r>
              <a:rPr lang="is-IS" noProof="0" dirty="0" smtClean="0"/>
              <a:t>Ekkert eða lítið mekonium kemur </a:t>
            </a:r>
          </a:p>
          <a:p>
            <a:pPr>
              <a:lnSpc>
                <a:spcPct val="90000"/>
              </a:lnSpc>
              <a:buChar char="•"/>
            </a:pPr>
            <a:r>
              <a:rPr lang="is-IS" noProof="0" dirty="0" smtClean="0"/>
              <a:t>Þrýstingur á ductus choledochus getur leitt til gulu (ikterus) 5 –10%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reining"/>
          <p:cNvSpPr txBox="1">
            <a:spLocks noGrp="1"/>
          </p:cNvSpPr>
          <p:nvPr>
            <p:ph type="title" idx="4294967295"/>
          </p:nvPr>
        </p:nvSpPr>
        <p:spPr>
          <a:xfrm>
            <a:off x="179387" y="188912"/>
            <a:ext cx="4546601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is-IS" noProof="0" dirty="0" smtClean="0"/>
              <a:t>Greining</a:t>
            </a:r>
            <a:r>
              <a:rPr lang="is-IS" b="0" noProof="0" dirty="0" smtClean="0"/>
              <a:t> </a:t>
            </a:r>
            <a:endParaRPr lang="is-IS" b="0" noProof="0" dirty="0"/>
          </a:p>
        </p:txBody>
      </p:sp>
      <p:sp>
        <p:nvSpPr>
          <p:cNvPr id="106" name="Rtg. kviðaryfirlit = Dubbelbubbla…"/>
          <p:cNvSpPr txBox="1"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3538538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Rtg. kviðaryfirlit = “Dubbel bubbla”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þaninn og loftfylldur magi, ásamt þöndum og loftfylltum efri hluta skeifugarnar (duodenum) </a:t>
            </a:r>
            <a:endParaRPr lang="is-IS" noProof="0" dirty="0"/>
          </a:p>
        </p:txBody>
      </p:sp>
      <p:pic>
        <p:nvPicPr>
          <p:cNvPr id="107" name="Rtg" descr="Rt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140200" y="11112"/>
            <a:ext cx="4494213" cy="68468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reining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is-IS" noProof="0" dirty="0" smtClean="0"/>
              <a:t>Greining</a:t>
            </a:r>
            <a:r>
              <a:rPr lang="is-IS" b="0" noProof="0" dirty="0" smtClean="0"/>
              <a:t> </a:t>
            </a:r>
            <a:endParaRPr lang="is-IS" b="0" noProof="0" dirty="0"/>
          </a:p>
        </p:txBody>
      </p:sp>
      <p:sp>
        <p:nvSpPr>
          <p:cNvPr id="110" name="Sónar = Dubbelbubbla…"/>
          <p:cNvSpPr txBox="1"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Sónar =              “Dubbel bubbla”</a:t>
            </a:r>
          </a:p>
          <a:p>
            <a:pPr>
              <a:spcBef>
                <a:spcPts val="600"/>
              </a:spcBef>
              <a:buChar char="•"/>
              <a:defRPr sz="2800"/>
            </a:pPr>
            <a:endParaRPr lang="is-IS" noProof="0" dirty="0" smtClean="0"/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Rtg. </a:t>
            </a:r>
            <a:r>
              <a:rPr lang="is-IS" dirty="0" smtClean="0"/>
              <a:t>p</a:t>
            </a:r>
            <a:r>
              <a:rPr lang="is-IS" noProof="0" dirty="0" smtClean="0"/>
              <a:t>assage = “Dubbel bubbla” </a:t>
            </a:r>
            <a:endParaRPr lang="is-IS" noProof="0" dirty="0"/>
          </a:p>
        </p:txBody>
      </p:sp>
      <p:pic>
        <p:nvPicPr>
          <p:cNvPr id="111" name="image.png" descr="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643437" y="1412875"/>
            <a:ext cx="3697288" cy="47672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tg. Passage = Dubbelbubbla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is-IS" noProof="0" dirty="0" smtClean="0"/>
              <a:t>Rtg. Passage = Dubbel bubbla</a:t>
            </a:r>
            <a:endParaRPr lang="is-IS" noProof="0" dirty="0"/>
          </a:p>
        </p:txBody>
      </p:sp>
      <p:pic>
        <p:nvPicPr>
          <p:cNvPr id="114" name="image.tif" descr="image.ti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284412" y="1125537"/>
            <a:ext cx="4789488" cy="57324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Neonatal ileus = Ileus hjá nýfæddum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 defTabSz="841247">
              <a:defRPr sz="3680" b="1"/>
            </a:lvl1pPr>
          </a:lstStyle>
          <a:p>
            <a:r>
              <a:rPr lang="is-IS" noProof="0" dirty="0" smtClean="0"/>
              <a:t>Neonatal ileus = Ileus hjá nýfæddum</a:t>
            </a:r>
            <a:endParaRPr lang="is-IS" noProof="0" dirty="0"/>
          </a:p>
        </p:txBody>
      </p:sp>
      <p:pic>
        <p:nvPicPr>
          <p:cNvPr id="4098" name="Picture 2" descr="\\lsh.is\gogn\notendur\sigurdub\Desktop\Nedre gastro fyrirl. och bilder\Barnkir fotobank\Omphalocele\Ny mapp\NEC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87370"/>
            <a:ext cx="7560840" cy="567063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Meðferð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is-IS" noProof="0" dirty="0" smtClean="0"/>
              <a:t>Meðferð</a:t>
            </a:r>
            <a:r>
              <a:rPr lang="is-IS" b="0" noProof="0" dirty="0" smtClean="0"/>
              <a:t> </a:t>
            </a:r>
            <a:endParaRPr lang="is-IS" b="0" noProof="0" dirty="0"/>
          </a:p>
        </p:txBody>
      </p:sp>
      <p:sp>
        <p:nvSpPr>
          <p:cNvPr id="117" name="Magasonda…"/>
          <p:cNvSpPr txBox="1"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Magasonda 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Leiðrétta vökvabalans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Karyotypa / Mb. Down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Ómun af hjarta</a:t>
            </a:r>
            <a:endParaRPr lang="is-IS" noProof="0" dirty="0"/>
          </a:p>
        </p:txBody>
      </p:sp>
      <p:pic>
        <p:nvPicPr>
          <p:cNvPr id="118" name="Duodenal membrane-2" descr="Duodenal membrane-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643437" y="1700212"/>
            <a:ext cx="4500563" cy="33750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Aðgerð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is-IS" noProof="0" dirty="0" smtClean="0"/>
              <a:t>Aðgerð</a:t>
            </a:r>
            <a:r>
              <a:rPr lang="is-IS" b="0" noProof="0" dirty="0" smtClean="0"/>
              <a:t> </a:t>
            </a:r>
            <a:endParaRPr lang="is-IS" b="0" noProof="0" dirty="0"/>
          </a:p>
        </p:txBody>
      </p:sp>
      <p:sp>
        <p:nvSpPr>
          <p:cNvPr id="121" name="duodeno-duodenostomi…"/>
          <p:cNvSpPr txBox="1"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28194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duodeno-duodenostomi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exidera membran </a:t>
            </a:r>
            <a:endParaRPr lang="is-IS" noProof="0" dirty="0"/>
          </a:p>
        </p:txBody>
      </p:sp>
      <p:pic>
        <p:nvPicPr>
          <p:cNvPr id="122" name="Duodenal membrane-1" descr="Duodenal membrane-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181350" y="1320800"/>
            <a:ext cx="5962650" cy="47720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Duodenal membrane-3-b" descr="Duodenal membrane-3-b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946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Duodenal membrane-4b" descr="Duodenal membrane-4b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9357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Duodenal membrane-5b" descr="Duodenal membrane-5b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70754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Duodenal membrane-8b" descr="Duodenal membrane-8b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9008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Duodenal membrane-9" descr="Duodenal membrane-9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Atresia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Atresia</a:t>
            </a:r>
            <a:endParaRPr lang="is-IS" noProof="0" dirty="0"/>
          </a:p>
        </p:txBody>
      </p:sp>
      <p:sp>
        <p:nvSpPr>
          <p:cNvPr id="135" name="Typa I = intraluminal diaphragm – ófullkomin recanalisering…"/>
          <p:cNvSpPr txBox="1"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475163" cy="5257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500"/>
              </a:spcBef>
              <a:buChar char="•"/>
              <a:defRPr sz="2400"/>
            </a:pPr>
            <a:r>
              <a:rPr lang="is-IS" b="1" dirty="0" smtClean="0"/>
              <a:t>Týpa I </a:t>
            </a:r>
            <a:r>
              <a:rPr lang="is-IS" dirty="0" smtClean="0"/>
              <a:t>= intraluminal himna = ófullkomin rekanalisering</a:t>
            </a:r>
          </a:p>
          <a:p>
            <a:pPr>
              <a:lnSpc>
                <a:spcPct val="80000"/>
              </a:lnSpc>
              <a:spcBef>
                <a:spcPts val="500"/>
              </a:spcBef>
              <a:buChar char="•"/>
              <a:defRPr sz="2400"/>
            </a:pPr>
            <a:r>
              <a:rPr lang="is-IS" b="1" dirty="0" smtClean="0"/>
              <a:t>Týpa II </a:t>
            </a:r>
            <a:r>
              <a:rPr lang="is-IS" dirty="0" smtClean="0"/>
              <a:t>= blóðflæði truflun, invagination, volvulus, thrombo-ebolism</a:t>
            </a:r>
          </a:p>
          <a:p>
            <a:pPr>
              <a:lnSpc>
                <a:spcPct val="80000"/>
              </a:lnSpc>
              <a:spcBef>
                <a:spcPts val="500"/>
              </a:spcBef>
              <a:buChar char="•"/>
              <a:defRPr sz="2400"/>
            </a:pPr>
            <a:r>
              <a:rPr lang="is-IS" b="1" dirty="0" smtClean="0"/>
              <a:t>Týpa III </a:t>
            </a:r>
            <a:r>
              <a:rPr lang="is-IS" dirty="0" smtClean="0"/>
              <a:t>= blóðflæði truflun, invagination, volvulus, thrombo-ebolism</a:t>
            </a:r>
          </a:p>
          <a:p>
            <a:pPr>
              <a:lnSpc>
                <a:spcPct val="80000"/>
              </a:lnSpc>
              <a:spcBef>
                <a:spcPts val="500"/>
              </a:spcBef>
              <a:buChar char="•"/>
              <a:defRPr sz="2400"/>
            </a:pPr>
            <a:r>
              <a:rPr lang="is-IS" b="1" dirty="0" smtClean="0"/>
              <a:t>Týpa IIIb </a:t>
            </a:r>
            <a:r>
              <a:rPr lang="is-IS" dirty="0" smtClean="0"/>
              <a:t>= blóðflæði truflun í arteria mesenterica</a:t>
            </a:r>
          </a:p>
          <a:p>
            <a:pPr>
              <a:lnSpc>
                <a:spcPct val="80000"/>
              </a:lnSpc>
              <a:spcBef>
                <a:spcPts val="500"/>
              </a:spcBef>
              <a:buChar char="•"/>
              <a:defRPr sz="2400"/>
            </a:pPr>
            <a:r>
              <a:rPr lang="is-IS" b="1" dirty="0" smtClean="0"/>
              <a:t>Týpa IV </a:t>
            </a:r>
            <a:r>
              <a:rPr lang="is-IS" dirty="0" smtClean="0"/>
              <a:t>= blóðflæði truflun í arteria mesenterica </a:t>
            </a:r>
            <a:endParaRPr lang="is-IS" dirty="0"/>
          </a:p>
        </p:txBody>
      </p:sp>
      <p:pic>
        <p:nvPicPr>
          <p:cNvPr id="136" name="Atresi-klassification-2" descr="Atresi-klassification-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689600" y="1125537"/>
            <a:ext cx="2047875" cy="57324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mágirnis atresia eða stenosis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4000" b="1"/>
            </a:pPr>
            <a:r>
              <a:rPr lang="is-IS" noProof="0" dirty="0" smtClean="0"/>
              <a:t>Smágirnis atresia eða stenosa</a:t>
            </a:r>
            <a:r>
              <a:rPr lang="is-IS" b="0" noProof="0" dirty="0" smtClean="0"/>
              <a:t> </a:t>
            </a:r>
            <a:endParaRPr lang="is-IS" b="0" noProof="0" dirty="0"/>
          </a:p>
        </p:txBody>
      </p:sp>
      <p:sp>
        <p:nvSpPr>
          <p:cNvPr id="139" name="90 % atresia…"/>
          <p:cNvSpPr txBox="1"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90 % atresia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10 % stenosis eða intraluminal himna með gati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Algengast í distala ileum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6 – 20 % margar atresiur</a:t>
            </a:r>
            <a:endParaRPr lang="is-IS" noProof="0" dirty="0"/>
          </a:p>
        </p:txBody>
      </p:sp>
      <p:pic>
        <p:nvPicPr>
          <p:cNvPr id="140" name="image.png" descr="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995737" y="2595562"/>
            <a:ext cx="5148263" cy="24415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Einkenni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is-IS" noProof="0" dirty="0" smtClean="0"/>
              <a:t>Einkenni</a:t>
            </a:r>
            <a:r>
              <a:rPr lang="is-IS" b="0" noProof="0" dirty="0" smtClean="0"/>
              <a:t> </a:t>
            </a:r>
            <a:endParaRPr lang="is-IS" b="0" noProof="0" dirty="0"/>
          </a:p>
        </p:txBody>
      </p:sp>
      <p:sp>
        <p:nvSpPr>
          <p:cNvPr id="149" name="Galllituð uppköst…"/>
          <p:cNvSpPr txBox="1">
            <a:spLocks noGrp="1"/>
          </p:cNvSpPr>
          <p:nvPr>
            <p:ph type="body" sz="quarter" idx="4294967295"/>
          </p:nvPr>
        </p:nvSpPr>
        <p:spPr>
          <a:xfrm>
            <a:off x="457200" y="1600200"/>
            <a:ext cx="2962275" cy="413385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Galllituð uppköst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Þaninn kviður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Hvítt slím per rectum</a:t>
            </a:r>
            <a:endParaRPr lang="is-IS" noProof="0" dirty="0"/>
          </a:p>
        </p:txBody>
      </p:sp>
      <p:pic>
        <p:nvPicPr>
          <p:cNvPr id="75777" name="Picture 1" descr="\\lsh.is\gogn\notendur\sigurdub\Desktop\Myndir og fyrirl.HB\Barnkir fotobank\Omphalocele\Ny mapp\NEC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628800"/>
            <a:ext cx="5940152" cy="445511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rsök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/>
            </a:lvl1pPr>
          </a:lstStyle>
          <a:p>
            <a:r>
              <a:rPr lang="is-IS" noProof="0" dirty="0" smtClean="0"/>
              <a:t>Orsök</a:t>
            </a:r>
            <a:endParaRPr lang="is-IS" noProof="0" dirty="0"/>
          </a:p>
        </p:txBody>
      </p:sp>
      <p:sp>
        <p:nvSpPr>
          <p:cNvPr id="30" name="Anatomisk hindrun í görninni atresia eða stenósa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Anatomisk hindrun í görninni atresia eða stenósa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Óeðlilegt innihald í görninni (mekoniumileus)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Ytri þrýstingur á garna lumen                      (Ladds bönd við malrotation)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Strangulation á mesenterial æðum við volvulus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Truflun á taugum (Mb Hirschsprung)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Lífhimnubólga vegna rofs á görn </a:t>
            </a:r>
          </a:p>
          <a:p>
            <a:pPr>
              <a:spcBef>
                <a:spcPts val="600"/>
              </a:spcBef>
              <a:buSzTx/>
              <a:buNone/>
              <a:defRPr sz="2800"/>
            </a:pPr>
            <a:r>
              <a:rPr lang="is-IS" noProof="0" dirty="0" smtClean="0"/>
              <a:t>    ( NEC og mekonium peritonit )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Atresia typa IIIb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is-IS" noProof="0" dirty="0" smtClean="0"/>
              <a:t>Atresia typa IIIa</a:t>
            </a:r>
            <a:r>
              <a:rPr lang="is-IS" b="0" noProof="0" dirty="0" smtClean="0"/>
              <a:t> </a:t>
            </a:r>
            <a:endParaRPr lang="is-IS" b="0" noProof="0" dirty="0"/>
          </a:p>
        </p:txBody>
      </p:sp>
      <p:pic>
        <p:nvPicPr>
          <p:cNvPr id="3074" name="Picture 2" descr="\\lsh.is\gogn\notendur\sigurdub\Desktop\Nedre gastro fyrirl. och bilder\Barnkir fotobank\Ileumatresi+analatresi\Ileumatresi+analatresi 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268760"/>
            <a:ext cx="7452320" cy="558924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Atresia typa IIIb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is-IS" noProof="0" dirty="0" smtClean="0"/>
              <a:t>Atresia typa IIIb</a:t>
            </a:r>
            <a:r>
              <a:rPr lang="is-IS" b="0" noProof="0" dirty="0" smtClean="0"/>
              <a:t> </a:t>
            </a:r>
            <a:endParaRPr lang="is-IS" b="0" noProof="0" dirty="0"/>
          </a:p>
        </p:txBody>
      </p:sp>
      <p:pic>
        <p:nvPicPr>
          <p:cNvPr id="153" name="DSC00003" descr="DSC0000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00112" y="1349375"/>
            <a:ext cx="7345363" cy="55086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DSC00004" descr="DSC0000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DSC00005" descr="DSC00005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Atresia typa IIIb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is-IS" noProof="0" dirty="0" smtClean="0"/>
              <a:t>Kolon Atresia</a:t>
            </a:r>
            <a:endParaRPr lang="is-IS" b="0" noProof="0" dirty="0"/>
          </a:p>
        </p:txBody>
      </p:sp>
      <p:pic>
        <p:nvPicPr>
          <p:cNvPr id="1027" name="Picture 3" descr="\\lsh.is\gogn\notendur\sigurdub\Desktop\Nedre gastro fyrirl. och bilder\Barnkir fotobank\Colonatresi\DSC0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84412"/>
            <a:ext cx="7056784" cy="5292588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lsh.is\gogn\notendur\sigurdub\Desktop\Nedre gastro fyrirl. och bilder\Barnkir fotobank\Colonatresi\DSC0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.png" descr="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346075"/>
            <a:ext cx="9144000" cy="61642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.png" descr="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Duplication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Duplication</a:t>
            </a:r>
            <a:endParaRPr lang="is-IS" noProof="0" dirty="0"/>
          </a:p>
        </p:txBody>
      </p:sp>
      <p:pic>
        <p:nvPicPr>
          <p:cNvPr id="143" name="Duplication-1" descr="Duplication-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95512" y="1341437"/>
            <a:ext cx="4627563" cy="55165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Duplication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Duplication</a:t>
            </a:r>
            <a:endParaRPr lang="is-IS" noProof="0" dirty="0"/>
          </a:p>
        </p:txBody>
      </p:sp>
      <p:pic>
        <p:nvPicPr>
          <p:cNvPr id="146" name="Duplication-2" descr="Duplication-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476375" y="1125537"/>
            <a:ext cx="6192838" cy="5419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rsök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/>
            </a:lvl1pPr>
          </a:lstStyle>
          <a:p>
            <a:r>
              <a:rPr lang="is-IS" noProof="0" dirty="0" smtClean="0"/>
              <a:t>Orsök</a:t>
            </a:r>
            <a:endParaRPr lang="is-IS" noProof="0" dirty="0"/>
          </a:p>
        </p:txBody>
      </p:sp>
      <p:sp>
        <p:nvSpPr>
          <p:cNvPr id="33" name="Há hindrun :…"/>
          <p:cNvSpPr txBox="1"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har char="•"/>
              <a:defRPr sz="2800" b="1"/>
            </a:pPr>
            <a:r>
              <a:rPr lang="is-IS" noProof="0" dirty="0" smtClean="0"/>
              <a:t>Há hindrun</a:t>
            </a:r>
            <a:r>
              <a:rPr lang="is-IS" b="0" noProof="0" dirty="0" smtClean="0"/>
              <a:t> :</a:t>
            </a:r>
          </a:p>
          <a:p>
            <a:pPr>
              <a:spcBef>
                <a:spcPts val="600"/>
              </a:spcBef>
              <a:buSzTx/>
              <a:buNone/>
              <a:defRPr sz="2800"/>
            </a:pPr>
            <a:endParaRPr lang="is-IS" noProof="0" dirty="0" smtClean="0"/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Duodenal atresia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Malrotation með volvulus</a:t>
            </a:r>
            <a:endParaRPr lang="is-IS" noProof="0" dirty="0"/>
          </a:p>
        </p:txBody>
      </p:sp>
      <p:sp>
        <p:nvSpPr>
          <p:cNvPr id="34" name="Lág hindrun :…"/>
          <p:cNvSpPr txBox="1"/>
          <p:nvPr/>
        </p:nvSpPr>
        <p:spPr>
          <a:xfrm>
            <a:off x="4648200" y="1600200"/>
            <a:ext cx="4038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spcBef>
                <a:spcPts val="600"/>
              </a:spcBef>
              <a:buSzPct val="100000"/>
              <a:buChar char="•"/>
              <a:defRPr sz="2800" b="1"/>
            </a:pPr>
            <a:r>
              <a:rPr lang="is-IS" dirty="0" smtClean="0"/>
              <a:t>Lág hindrun</a:t>
            </a:r>
            <a:r>
              <a:rPr lang="is-IS" b="0" dirty="0" smtClean="0"/>
              <a:t> :</a:t>
            </a:r>
          </a:p>
          <a:p>
            <a:pPr marL="342900" indent="-342900">
              <a:spcBef>
                <a:spcPts val="600"/>
              </a:spcBef>
              <a:defRPr sz="2800"/>
            </a:pPr>
            <a:endParaRPr lang="is-IS" dirty="0" smtClean="0"/>
          </a:p>
          <a:p>
            <a:pPr marL="342900" indent="-342900">
              <a:spcBef>
                <a:spcPts val="600"/>
              </a:spcBef>
              <a:buSzPct val="100000"/>
              <a:buChar char="•"/>
              <a:defRPr sz="2800"/>
            </a:pPr>
            <a:r>
              <a:rPr lang="is-IS" dirty="0" smtClean="0"/>
              <a:t>Hirschsprungs sjúkdómur</a:t>
            </a:r>
          </a:p>
          <a:p>
            <a:pPr marL="342900" indent="-342900">
              <a:spcBef>
                <a:spcPts val="600"/>
              </a:spcBef>
              <a:buSzPct val="100000"/>
              <a:buChar char="•"/>
              <a:defRPr sz="2800"/>
            </a:pPr>
            <a:r>
              <a:rPr lang="is-IS" dirty="0" smtClean="0"/>
              <a:t>Mekonium ileus</a:t>
            </a:r>
          </a:p>
          <a:p>
            <a:pPr marL="342900" indent="-342900">
              <a:spcBef>
                <a:spcPts val="600"/>
              </a:spcBef>
              <a:buSzPct val="100000"/>
              <a:buChar char="•"/>
              <a:defRPr sz="2800"/>
            </a:pPr>
            <a:r>
              <a:rPr lang="is-IS" dirty="0" smtClean="0"/>
              <a:t>Smágirnis atresia</a:t>
            </a:r>
            <a:endParaRPr lang="is-IS" dirty="0"/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Duplication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Duplication</a:t>
            </a:r>
            <a:endParaRPr lang="is-IS" noProof="0" dirty="0"/>
          </a:p>
        </p:txBody>
      </p:sp>
      <p:pic>
        <p:nvPicPr>
          <p:cNvPr id="166" name="DSC00012" descr="DSC0001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42987" y="1412875"/>
            <a:ext cx="6842126" cy="5132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DSC00013" descr="DSC0001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DSC00015" descr="DSC00015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Duplication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Duplication</a:t>
            </a:r>
            <a:endParaRPr lang="is-IS" noProof="0" dirty="0"/>
          </a:p>
        </p:txBody>
      </p:sp>
      <p:pic>
        <p:nvPicPr>
          <p:cNvPr id="173" name="2" descr="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68312" y="1341437"/>
            <a:ext cx="8137526" cy="53101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1" descr="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Malrotation  = Meðfæddur vansnúnigur á görn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2827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is-IS" noProof="0" dirty="0" smtClean="0"/>
              <a:t>Malrotation  = Meðfæddur vansnúningur á görn</a:t>
            </a:r>
            <a:endParaRPr lang="is-IS" noProof="0" dirty="0"/>
          </a:p>
        </p:txBody>
      </p:sp>
      <p:sp>
        <p:nvSpPr>
          <p:cNvPr id="178" name="Sést í einhverju formi hjá 1%…"/>
          <p:cNvSpPr txBox="1">
            <a:spLocks noGrp="1"/>
          </p:cNvSpPr>
          <p:nvPr>
            <p:ph type="body" idx="4294967295"/>
          </p:nvPr>
        </p:nvSpPr>
        <p:spPr>
          <a:xfrm>
            <a:off x="468312" y="1989137"/>
            <a:ext cx="8135938" cy="413702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spcBef>
                <a:spcPts val="800"/>
              </a:spcBef>
              <a:buChar char="•"/>
              <a:defRPr sz="3600"/>
            </a:pPr>
            <a:r>
              <a:rPr lang="is-IS" noProof="0" dirty="0" smtClean="0"/>
              <a:t>Sést í einhverju formi hjá 1%</a:t>
            </a:r>
          </a:p>
          <a:p>
            <a:pPr>
              <a:spcBef>
                <a:spcPts val="800"/>
              </a:spcBef>
              <a:buChar char="•"/>
              <a:defRPr sz="3600"/>
            </a:pPr>
            <a:r>
              <a:rPr lang="is-IS" noProof="0" dirty="0" smtClean="0"/>
              <a:t>Fysiologiski snúningur garnarinnar  270 gráður, á móti gangi klukkunnar, á 3 mánuði fósturþroskans getur stöðvast hvar sem er</a:t>
            </a:r>
          </a:p>
          <a:p>
            <a:pPr>
              <a:buChar char="•"/>
              <a:defRPr sz="3600"/>
            </a:pPr>
            <a:endParaRPr lang="is-IS" noProof="0" dirty="0" smtClean="0"/>
          </a:p>
          <a:p>
            <a:pPr>
              <a:spcBef>
                <a:spcPts val="800"/>
              </a:spcBef>
              <a:buChar char="•"/>
              <a:defRPr sz="3600" b="1"/>
            </a:pPr>
            <a:r>
              <a:rPr lang="is-IS" noProof="0" dirty="0" smtClean="0"/>
              <a:t>Hætta á volvulus = garnaflækja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núningur 270 grader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Snúningur 270 gráður </a:t>
            </a:r>
            <a:endParaRPr lang="is-IS" noProof="0" dirty="0"/>
          </a:p>
        </p:txBody>
      </p:sp>
      <p:pic>
        <p:nvPicPr>
          <p:cNvPr id="181" name="Malrotation-1" descr="Malrotation-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692275" y="1263650"/>
            <a:ext cx="5616575" cy="55943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Eðlileg festing garnarinnar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is-IS" noProof="0" dirty="0" smtClean="0"/>
              <a:t>Eðlileg festing garnarinnar</a:t>
            </a:r>
            <a:endParaRPr lang="is-IS" noProof="0" dirty="0"/>
          </a:p>
        </p:txBody>
      </p:sp>
      <p:pic>
        <p:nvPicPr>
          <p:cNvPr id="184" name="Malrotation-3" descr="Malrotation-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484437" y="1557337"/>
            <a:ext cx="3983038" cy="53006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artial malrotation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Partial malrotation </a:t>
            </a:r>
            <a:endParaRPr lang="is-IS" noProof="0" dirty="0"/>
          </a:p>
        </p:txBody>
      </p:sp>
      <p:sp>
        <p:nvSpPr>
          <p:cNvPr id="187" name="Caecum hefur ekki færst niður í hægri fossu og liggur fyrir neðan lifrina…"/>
          <p:cNvSpPr txBox="1"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Caecum hefur ekki færst niður í hægri fossu og liggur fyrir neðan lifrina</a:t>
            </a:r>
          </a:p>
          <a:p>
            <a:pPr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Caecum hefur festingu í aftari kviðveggin með bandvef, sem liggur yfir neðri hluta duodenum</a:t>
            </a:r>
          </a:p>
          <a:p>
            <a:pPr>
              <a:spcBef>
                <a:spcPts val="500"/>
              </a:spcBef>
              <a:buSzTx/>
              <a:buNone/>
              <a:defRPr sz="2400"/>
            </a:pPr>
            <a:r>
              <a:rPr lang="is-IS" noProof="0" dirty="0" smtClean="0"/>
              <a:t>    = Ladd’s bönd</a:t>
            </a:r>
          </a:p>
          <a:p>
            <a:pPr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Getur valdið hárri hindrun (duodenal hindrun)</a:t>
            </a:r>
            <a:endParaRPr lang="is-IS" noProof="0" dirty="0"/>
          </a:p>
        </p:txBody>
      </p:sp>
      <p:pic>
        <p:nvPicPr>
          <p:cNvPr id="188" name="Malrotation-4" descr="Malrotation-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903787" y="1557337"/>
            <a:ext cx="3802063" cy="4967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otal malrotation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Total malrotation </a:t>
            </a:r>
            <a:endParaRPr lang="is-IS" noProof="0" dirty="0"/>
          </a:p>
        </p:txBody>
      </p:sp>
      <p:sp>
        <p:nvSpPr>
          <p:cNvPr id="191" name="Eðlileg festing garna við aftari kviðvegginn vantar og öll görnin frá mótum duodenum-jejunum til rektum liggur laus"/>
          <p:cNvSpPr txBox="1"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buChar char="•"/>
              <a:defRPr sz="2800"/>
            </a:lvl1pPr>
          </a:lstStyle>
          <a:p>
            <a:r>
              <a:rPr lang="is-IS" noProof="0" dirty="0" smtClean="0"/>
              <a:t>Eðlileg festing garna við aftari kviðvegginn vantar og öll görnin frá mótum duodenum-jejunum til rektum liggur laus </a:t>
            </a:r>
            <a:endParaRPr lang="is-IS" noProof="0" dirty="0"/>
          </a:p>
        </p:txBody>
      </p:sp>
      <p:pic>
        <p:nvPicPr>
          <p:cNvPr id="192" name="Malrotation-5" descr="Malrotation-5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686300" y="1700212"/>
            <a:ext cx="4352925" cy="47529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Einkenni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/>
            </a:lvl1pPr>
          </a:lstStyle>
          <a:p>
            <a:r>
              <a:rPr lang="is-IS" noProof="0" dirty="0" smtClean="0"/>
              <a:t>Einkenni</a:t>
            </a:r>
            <a:endParaRPr lang="is-IS" noProof="0" dirty="0"/>
          </a:p>
        </p:txBody>
      </p:sp>
      <p:sp>
        <p:nvSpPr>
          <p:cNvPr id="37" name="1 ) Polyhydramnios (vatnsleg)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r>
              <a:rPr lang="is-IS" noProof="0" dirty="0" smtClean="0"/>
              <a:t>1 ) Polyhydramnios (vatnsleg)</a:t>
            </a:r>
          </a:p>
          <a:p>
            <a:pPr>
              <a:buChar char="•"/>
              <a:defRPr b="1"/>
            </a:pPr>
            <a:r>
              <a:rPr lang="is-IS" noProof="0" dirty="0" smtClean="0"/>
              <a:t>2 ) Galllituð uppköst</a:t>
            </a:r>
            <a:r>
              <a:rPr lang="is-IS" b="0" noProof="0" dirty="0" smtClean="0"/>
              <a:t> </a:t>
            </a:r>
          </a:p>
          <a:p>
            <a:pPr>
              <a:buChar char="•"/>
              <a:defRPr b="1"/>
            </a:pPr>
            <a:r>
              <a:rPr lang="is-IS" noProof="0" dirty="0" smtClean="0"/>
              <a:t>3 ) Seinkun á komu mekonium   </a:t>
            </a:r>
          </a:p>
          <a:p>
            <a:pPr>
              <a:buSzTx/>
              <a:buNone/>
              <a:defRPr b="1"/>
            </a:pPr>
            <a:r>
              <a:rPr lang="is-IS" noProof="0" dirty="0" smtClean="0"/>
              <a:t>         (barnabik)</a:t>
            </a:r>
            <a:r>
              <a:rPr lang="is-IS" b="0" noProof="0" dirty="0" smtClean="0"/>
              <a:t> </a:t>
            </a:r>
          </a:p>
          <a:p>
            <a:pPr>
              <a:buChar char="•"/>
              <a:defRPr b="1"/>
            </a:pPr>
            <a:r>
              <a:rPr lang="is-IS" noProof="0" dirty="0" smtClean="0"/>
              <a:t>4 ) Þaninn kviður</a:t>
            </a:r>
            <a:r>
              <a:rPr lang="is-IS" b="0" noProof="0" dirty="0" smtClean="0"/>
              <a:t> </a:t>
            </a:r>
          </a:p>
          <a:p>
            <a:pPr>
              <a:buChar char="•"/>
              <a:defRPr b="1"/>
            </a:pPr>
            <a:r>
              <a:rPr lang="is-IS" noProof="0" dirty="0" smtClean="0"/>
              <a:t>5 ) Engir verkir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Eðlileg festing garnarinnar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is-IS" noProof="0" dirty="0" smtClean="0"/>
              <a:t>Eðlileg festing garnarinnar</a:t>
            </a:r>
            <a:endParaRPr lang="is-IS" noProof="0" dirty="0"/>
          </a:p>
        </p:txBody>
      </p:sp>
      <p:pic>
        <p:nvPicPr>
          <p:cNvPr id="184" name="Malrotation-3" descr="Malrotation-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484437" y="1557337"/>
            <a:ext cx="3983038" cy="53006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\\lsh.is\gogn\notendur\sigurdub\Desktop\Myndir og fyrirl.HB\Barnkir fotobank\Malrotation\b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07" y="1556792"/>
            <a:ext cx="9001986" cy="3744416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Einkenni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is-IS" noProof="0" dirty="0" smtClean="0"/>
              <a:t>Einkenni</a:t>
            </a:r>
            <a:r>
              <a:rPr lang="is-IS" b="0" noProof="0" dirty="0" smtClean="0"/>
              <a:t> </a:t>
            </a:r>
            <a:endParaRPr lang="is-IS" b="0" noProof="0" dirty="0"/>
          </a:p>
        </p:txBody>
      </p:sp>
      <p:sp>
        <p:nvSpPr>
          <p:cNvPr id="195" name="Malrotation er anatomiskur variant sem getur verið einkennalaus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Malrotation er anatomiskt afbrigði sem getur verið einkennalaust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Hætta er á að hann sé lífshættulegur, aukin hætta á volvulus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75% greinist &lt; 1 mán.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90% greinist &lt; 1 árs</a:t>
            </a:r>
          </a:p>
          <a:p>
            <a:pPr>
              <a:buChar char="•"/>
              <a:defRPr sz="2800"/>
            </a:pPr>
            <a:endParaRPr lang="is-IS" noProof="0" dirty="0" smtClean="0"/>
          </a:p>
          <a:p>
            <a:pPr>
              <a:spcBef>
                <a:spcPts val="600"/>
              </a:spcBef>
              <a:buChar char="•"/>
              <a:defRPr sz="2800" b="1"/>
            </a:pPr>
            <a:r>
              <a:rPr lang="is-IS" noProof="0" dirty="0" smtClean="0"/>
              <a:t>Duodenal obstruction</a:t>
            </a:r>
            <a:r>
              <a:rPr lang="is-IS" b="0" noProof="0" dirty="0" smtClean="0"/>
              <a:t> ( Ladds bönd )</a:t>
            </a:r>
          </a:p>
          <a:p>
            <a:pPr>
              <a:spcBef>
                <a:spcPts val="600"/>
              </a:spcBef>
              <a:buChar char="•"/>
              <a:defRPr sz="2800" b="1"/>
            </a:pPr>
            <a:r>
              <a:rPr lang="is-IS" noProof="0" dirty="0" smtClean="0"/>
              <a:t>Volvulus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Volvulus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/>
            </a:lvl1pPr>
          </a:lstStyle>
          <a:p>
            <a:r>
              <a:rPr lang="is-IS" noProof="0" dirty="0" smtClean="0"/>
              <a:t>Volvulus</a:t>
            </a:r>
            <a:endParaRPr lang="is-IS" noProof="0" dirty="0"/>
          </a:p>
        </p:txBody>
      </p:sp>
      <p:sp>
        <p:nvSpPr>
          <p:cNvPr id="198" name="Garnirnar snúast í kringum mesenterial rótina, það snýst upp á rótina og kyrkir blóðflæði til garnana  (A. Mesenterica Sup.)…"/>
          <p:cNvSpPr txBox="1">
            <a:spLocks noGrp="1"/>
          </p:cNvSpPr>
          <p:nvPr>
            <p:ph type="body" sz="half" idx="4294967295"/>
          </p:nvPr>
        </p:nvSpPr>
        <p:spPr>
          <a:xfrm>
            <a:off x="250825" y="1600200"/>
            <a:ext cx="4244975" cy="478155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Garnirnar snúast í kringum mesenterial rótina, það snýst upp á rótina og kyrkir blóðflæði til garnanna  (A. Mesenterica Sup.)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Getur valdið total nekrósu á smágirni, frá distala helming duodenum að miðjum kolon transversum</a:t>
            </a:r>
            <a:endParaRPr lang="is-IS" noProof="0" dirty="0"/>
          </a:p>
        </p:txBody>
      </p:sp>
      <p:pic>
        <p:nvPicPr>
          <p:cNvPr id="199" name="Malrotation-2" descr="Malrotation-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648200" y="1697037"/>
            <a:ext cx="4502150" cy="48275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Einkenni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Einkenni</a:t>
            </a:r>
            <a:endParaRPr lang="is-IS" noProof="0" dirty="0"/>
          </a:p>
        </p:txBody>
      </p:sp>
      <p:sp>
        <p:nvSpPr>
          <p:cNvPr id="202" name="Ileus einkenni…"/>
          <p:cNvSpPr txBox="1"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Ileus einkenni</a:t>
            </a:r>
          </a:p>
          <a:p>
            <a:pPr>
              <a:lnSpc>
                <a:spcPct val="90000"/>
              </a:lnSpc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Galllituð uppköst</a:t>
            </a:r>
          </a:p>
          <a:p>
            <a:pPr>
              <a:lnSpc>
                <a:spcPct val="90000"/>
              </a:lnSpc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Kviðverkir sem koma og fara hjá eldri börnum</a:t>
            </a:r>
          </a:p>
          <a:p>
            <a:pPr>
              <a:lnSpc>
                <a:spcPct val="90000"/>
              </a:lnSpc>
              <a:spcBef>
                <a:spcPts val="600"/>
              </a:spcBef>
              <a:buSzTx/>
              <a:buNone/>
              <a:defRPr sz="2400"/>
            </a:pPr>
            <a:endParaRPr lang="is-IS" noProof="0" dirty="0" smtClean="0"/>
          </a:p>
          <a:p>
            <a:pPr>
              <a:lnSpc>
                <a:spcPct val="90000"/>
              </a:lnSpc>
              <a:spcBef>
                <a:spcPts val="500"/>
              </a:spcBef>
              <a:buChar char="•"/>
              <a:defRPr sz="2400" b="1"/>
            </a:pPr>
            <a:r>
              <a:rPr lang="is-IS" noProof="0" dirty="0" smtClean="0"/>
              <a:t>Galllituð uppköst sem koma skyndilega hjá nýfæddum eru talin vera malrotation með volvulus, þar til búið er að sýna fram á að orsökin sé önnur</a:t>
            </a:r>
            <a:endParaRPr lang="is-IS" noProof="0" dirty="0"/>
          </a:p>
        </p:txBody>
      </p:sp>
      <p:pic>
        <p:nvPicPr>
          <p:cNvPr id="203" name="Malrotation-2" descr="Malrotation-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316412" y="1341437"/>
            <a:ext cx="4833938" cy="51831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Einkenni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Einkenni</a:t>
            </a:r>
            <a:endParaRPr lang="is-IS" noProof="0" dirty="0"/>
          </a:p>
        </p:txBody>
      </p:sp>
      <p:sp>
        <p:nvSpPr>
          <p:cNvPr id="206" name="Við truflun á blóðflæði"/>
          <p:cNvSpPr txBox="1">
            <a:spLocks noGrp="1"/>
          </p:cNvSpPr>
          <p:nvPr>
            <p:ph type="body" sz="quarter" idx="4294967295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</a:lstStyle>
          <a:p>
            <a:r>
              <a:rPr lang="is-IS" noProof="0" dirty="0" smtClean="0"/>
              <a:t>Við truflun á blóðflæði</a:t>
            </a:r>
            <a:endParaRPr lang="is-IS" noProof="0" dirty="0"/>
          </a:p>
        </p:txBody>
      </p:sp>
      <p:sp>
        <p:nvSpPr>
          <p:cNvPr id="207" name="Ischemiskir verkir…"/>
          <p:cNvSpPr txBox="1"/>
          <p:nvPr/>
        </p:nvSpPr>
        <p:spPr>
          <a:xfrm>
            <a:off x="457200" y="2174875"/>
            <a:ext cx="4040188" cy="3951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spcBef>
                <a:spcPts val="500"/>
              </a:spcBef>
              <a:buSzPct val="100000"/>
              <a:buChar char="•"/>
            </a:pPr>
            <a:r>
              <a:rPr lang="is-IS" dirty="0" smtClean="0"/>
              <a:t>Ischemiskir verkir</a:t>
            </a:r>
          </a:p>
          <a:p>
            <a:pPr marL="342900" indent="-342900">
              <a:spcBef>
                <a:spcPts val="500"/>
              </a:spcBef>
              <a:buSzPct val="100000"/>
              <a:buChar char="•"/>
            </a:pPr>
            <a:r>
              <a:rPr lang="is-IS" dirty="0" smtClean="0"/>
              <a:t>Ileus einkenni</a:t>
            </a:r>
          </a:p>
          <a:p>
            <a:pPr marL="342900" indent="-342900">
              <a:spcBef>
                <a:spcPts val="500"/>
              </a:spcBef>
              <a:buSzPct val="100000"/>
              <a:buChar char="•"/>
            </a:pPr>
            <a:r>
              <a:rPr lang="is-IS" dirty="0" smtClean="0"/>
              <a:t>Galllituð uppköst</a:t>
            </a:r>
          </a:p>
          <a:p>
            <a:pPr marL="342900" indent="-342900">
              <a:spcBef>
                <a:spcPts val="500"/>
              </a:spcBef>
              <a:buSzPct val="100000"/>
              <a:buChar char="•"/>
            </a:pPr>
            <a:r>
              <a:rPr lang="is-IS" dirty="0" smtClean="0"/>
              <a:t>Þaninn kviður</a:t>
            </a:r>
          </a:p>
          <a:p>
            <a:pPr marL="342900" indent="-342900">
              <a:spcBef>
                <a:spcPts val="500"/>
              </a:spcBef>
              <a:buSzPct val="100000"/>
              <a:buChar char="•"/>
            </a:pPr>
            <a:r>
              <a:rPr lang="is-IS" dirty="0" smtClean="0"/>
              <a:t>Eymsli í kvið</a:t>
            </a:r>
            <a:endParaRPr lang="is-IS" dirty="0"/>
          </a:p>
        </p:txBody>
      </p:sp>
      <p:sp>
        <p:nvSpPr>
          <p:cNvPr id="208" name="Vid gangrän"/>
          <p:cNvSpPr txBox="1"/>
          <p:nvPr/>
        </p:nvSpPr>
        <p:spPr>
          <a:xfrm>
            <a:off x="4645025" y="1535112"/>
            <a:ext cx="4041775" cy="639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>
              <a:spcBef>
                <a:spcPts val="500"/>
              </a:spcBef>
              <a:defRPr b="1"/>
            </a:lvl1pPr>
          </a:lstStyle>
          <a:p>
            <a:r>
              <a:rPr lang="is-IS" dirty="0" smtClean="0"/>
              <a:t>Við gangren</a:t>
            </a:r>
            <a:endParaRPr lang="is-IS" dirty="0"/>
          </a:p>
        </p:txBody>
      </p:sp>
      <p:sp>
        <p:nvSpPr>
          <p:cNvPr id="209" name="rectal blæðing…"/>
          <p:cNvSpPr txBox="1"/>
          <p:nvPr/>
        </p:nvSpPr>
        <p:spPr>
          <a:xfrm>
            <a:off x="4645025" y="2174875"/>
            <a:ext cx="4041775" cy="3951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spcBef>
                <a:spcPts val="500"/>
              </a:spcBef>
              <a:buSzPct val="100000"/>
              <a:buChar char="•"/>
            </a:pPr>
            <a:r>
              <a:rPr lang="is-IS" dirty="0" smtClean="0"/>
              <a:t>rectal blæðing</a:t>
            </a:r>
          </a:p>
          <a:p>
            <a:pPr marL="342900" indent="-342900">
              <a:spcBef>
                <a:spcPts val="500"/>
              </a:spcBef>
              <a:buSzPct val="100000"/>
              <a:buChar char="•"/>
            </a:pPr>
            <a:r>
              <a:rPr lang="is-IS" dirty="0" smtClean="0"/>
              <a:t>perforation, peritonit </a:t>
            </a:r>
          </a:p>
          <a:p>
            <a:pPr marL="342900" indent="-342900">
              <a:spcBef>
                <a:spcPts val="500"/>
              </a:spcBef>
              <a:buSzPct val="100000"/>
              <a:buChar char="•"/>
            </a:pPr>
            <a:r>
              <a:rPr lang="is-IS" dirty="0" smtClean="0"/>
              <a:t>acidosis</a:t>
            </a:r>
          </a:p>
          <a:p>
            <a:pPr marL="342900" indent="-342900">
              <a:spcBef>
                <a:spcPts val="500"/>
              </a:spcBef>
              <a:buSzPct val="100000"/>
              <a:buChar char="•"/>
            </a:pPr>
            <a:r>
              <a:rPr lang="is-IS" dirty="0" smtClean="0"/>
              <a:t>throbocytopeni</a:t>
            </a:r>
          </a:p>
          <a:p>
            <a:pPr marL="342900" indent="-342900">
              <a:spcBef>
                <a:spcPts val="500"/>
              </a:spcBef>
              <a:buSzPct val="100000"/>
              <a:buChar char="•"/>
            </a:pPr>
            <a:r>
              <a:rPr lang="is-IS" dirty="0" smtClean="0"/>
              <a:t>sepsis</a:t>
            </a:r>
          </a:p>
          <a:p>
            <a:pPr marL="342900" indent="-342900">
              <a:spcBef>
                <a:spcPts val="500"/>
              </a:spcBef>
              <a:buSzPct val="100000"/>
              <a:buChar char="•"/>
            </a:pPr>
            <a:r>
              <a:rPr lang="is-IS" dirty="0" smtClean="0"/>
              <a:t>toxisk chock</a:t>
            </a:r>
            <a:endParaRPr lang="is-IS" dirty="0"/>
          </a:p>
        </p:txBody>
      </p:sp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Rannsóknir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is-IS" noProof="0" dirty="0" smtClean="0"/>
              <a:t>Rannsóknir</a:t>
            </a:r>
            <a:r>
              <a:rPr lang="is-IS" b="0" noProof="0" dirty="0" smtClean="0"/>
              <a:t> </a:t>
            </a:r>
            <a:endParaRPr lang="is-IS" b="0" noProof="0" dirty="0"/>
          </a:p>
        </p:txBody>
      </p:sp>
      <p:sp>
        <p:nvSpPr>
          <p:cNvPr id="212" name="Rtg. Kviðaryfirlit…"/>
          <p:cNvSpPr txBox="1"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har char="•"/>
              <a:defRPr sz="2800" b="1"/>
            </a:pPr>
            <a:r>
              <a:rPr lang="is-IS" noProof="0" dirty="0" smtClean="0"/>
              <a:t>Rtg. Kviðaryfirlit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Loftfylltur magi og proximal duodenum, lítið loft í distala smágirni</a:t>
            </a:r>
            <a:endParaRPr lang="is-IS" noProof="0" dirty="0"/>
          </a:p>
        </p:txBody>
      </p:sp>
      <p:pic>
        <p:nvPicPr>
          <p:cNvPr id="213" name="Malrotation-bös-volvulus-1" descr="Malrotation-bös-volvulus-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548187" y="1341437"/>
            <a:ext cx="4638676" cy="55165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.png" descr="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839912" y="0"/>
            <a:ext cx="5457826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.jpeg" descr="image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79387" y="25400"/>
            <a:ext cx="8850313" cy="68151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Rtg. Passage við malrotation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is-IS" noProof="0" dirty="0" smtClean="0"/>
              <a:t>Rtg. Passage við malrotation</a:t>
            </a:r>
            <a:r>
              <a:rPr lang="is-IS" b="0" noProof="0" dirty="0" smtClean="0"/>
              <a:t> </a:t>
            </a:r>
            <a:endParaRPr lang="is-IS" b="0" noProof="0" dirty="0"/>
          </a:p>
        </p:txBody>
      </p:sp>
      <p:sp>
        <p:nvSpPr>
          <p:cNvPr id="220" name="”cork – screw spiral ” í proximala smágirni…"/>
          <p:cNvSpPr txBox="1"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”</a:t>
            </a:r>
            <a:r>
              <a:rPr lang="is-IS" dirty="0" smtClean="0"/>
              <a:t>cork-screw spiral ” í proximala smágirni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dirty="0" smtClean="0"/>
              <a:t>Distala 1/3 delen av duodenum fer ekki vinstra megin við hryggsúluna og proximala jejunum liggur hægra megin við miðlínu</a:t>
            </a:r>
            <a:endParaRPr lang="is-IS" dirty="0"/>
          </a:p>
        </p:txBody>
      </p:sp>
      <p:pic>
        <p:nvPicPr>
          <p:cNvPr id="221" name="Malrotation-passage-1" descr="Malrotation-passage-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883150" y="1557337"/>
            <a:ext cx="4103688" cy="53006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1 ) Polyhydramnios Prenatal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is-IS" noProof="0" dirty="0" smtClean="0"/>
              <a:t>1 ) Polyhydramnios Prenatal</a:t>
            </a:r>
            <a:r>
              <a:rPr lang="is-IS" b="0" noProof="0" dirty="0" smtClean="0"/>
              <a:t> </a:t>
            </a:r>
            <a:endParaRPr lang="is-IS" b="0" noProof="0" dirty="0"/>
          </a:p>
        </p:txBody>
      </p:sp>
      <p:sp>
        <p:nvSpPr>
          <p:cNvPr id="40" name="Maternal polyhydramnios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4978896" cy="45259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buChar char="•"/>
            </a:pPr>
            <a:r>
              <a:rPr lang="is-IS" noProof="0" dirty="0" smtClean="0"/>
              <a:t>Maternal polyhydramnios</a:t>
            </a:r>
          </a:p>
          <a:p>
            <a:pPr>
              <a:buChar char="•"/>
            </a:pPr>
            <a:r>
              <a:rPr lang="is-IS" noProof="0" dirty="0" smtClean="0"/>
              <a:t>Truflun á eðlilegri amniotic vökva upptöku í görninni </a:t>
            </a:r>
          </a:p>
          <a:p>
            <a:pPr>
              <a:buChar char="•"/>
            </a:pPr>
            <a:r>
              <a:rPr lang="is-IS" noProof="0" dirty="0" smtClean="0"/>
              <a:t>Sónar á meðgöngu sýnir víðar vökvafylltar garnalykkjur</a:t>
            </a:r>
          </a:p>
          <a:p>
            <a:pPr>
              <a:buChar char="•"/>
            </a:pPr>
            <a:r>
              <a:rPr lang="is-IS" noProof="0" dirty="0" smtClean="0"/>
              <a:t>intrauterin vaxtarskerðing</a:t>
            </a:r>
            <a:endParaRPr lang="is-IS" noProof="0" dirty="0"/>
          </a:p>
        </p:txBody>
      </p:sp>
      <p:pic>
        <p:nvPicPr>
          <p:cNvPr id="2050" name="Picture 2" descr="C:\Users\sigurdub\Pictures\polyhydramnio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2675" y="2276872"/>
            <a:ext cx="3731325" cy="2160241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Malrotation-passage-2" descr="Malrotation-passage-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95512" y="0"/>
            <a:ext cx="5092701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Malrotation-passage-3" descr="Malrotation-passage-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254250" y="0"/>
            <a:ext cx="4967288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reining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Greining</a:t>
            </a:r>
            <a:endParaRPr lang="is-IS" noProof="0" dirty="0"/>
          </a:p>
        </p:txBody>
      </p:sp>
      <p:sp>
        <p:nvSpPr>
          <p:cNvPr id="228" name="Ómun (USG) og tölvusneiðmynd (CT)…"/>
          <p:cNvSpPr txBox="1">
            <a:spLocks noGrp="1"/>
          </p:cNvSpPr>
          <p:nvPr>
            <p:ph type="body" sz="half" idx="4294967295"/>
          </p:nvPr>
        </p:nvSpPr>
        <p:spPr>
          <a:xfrm>
            <a:off x="251520" y="1268412"/>
            <a:ext cx="4104456" cy="485775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36042" indent="-336042" defTabSz="896111">
              <a:spcBef>
                <a:spcPts val="500"/>
              </a:spcBef>
              <a:buChar char="•"/>
              <a:defRPr sz="2352" b="1"/>
            </a:pPr>
            <a:r>
              <a:rPr lang="is-IS" noProof="0" dirty="0" smtClean="0"/>
              <a:t>Ómun (USG) og tölvusneiðmynd (CT)</a:t>
            </a:r>
          </a:p>
          <a:p>
            <a:pPr marL="336042" indent="-336042" defTabSz="896111">
              <a:spcBef>
                <a:spcPts val="500"/>
              </a:spcBef>
              <a:buChar char="•"/>
              <a:defRPr sz="2352"/>
            </a:pPr>
            <a:r>
              <a:rPr lang="is-IS" noProof="0" dirty="0" smtClean="0"/>
              <a:t>Afbrigðileg staða milli slagæða og bláæða garnahengis</a:t>
            </a:r>
          </a:p>
          <a:p>
            <a:pPr marL="336042" indent="-336042" defTabSz="896111">
              <a:spcBef>
                <a:spcPts val="500"/>
              </a:spcBef>
              <a:buChar char="•"/>
              <a:defRPr sz="2352"/>
            </a:pPr>
            <a:r>
              <a:rPr lang="is-IS" noProof="0" dirty="0" smtClean="0"/>
              <a:t>Vena Mesenterica Superior (VMS) liggur normalt til hægri við Arteria Mesenterica Superior (AMS)</a:t>
            </a:r>
          </a:p>
          <a:p>
            <a:pPr marL="336042" indent="-336042" defTabSz="896111">
              <a:spcBef>
                <a:spcPts val="500"/>
              </a:spcBef>
              <a:buChar char="•"/>
              <a:defRPr sz="2352"/>
            </a:pPr>
            <a:r>
              <a:rPr lang="is-IS" noProof="0" dirty="0" smtClean="0"/>
              <a:t>Við malrotation liggur VMS anterior eða vinstra megin við AMS </a:t>
            </a:r>
            <a:endParaRPr lang="is-IS" noProof="0" dirty="0"/>
          </a:p>
        </p:txBody>
      </p:sp>
      <p:pic>
        <p:nvPicPr>
          <p:cNvPr id="229" name="Malrotation-usg-1" descr="Malrotation-usg-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356100" y="1916112"/>
            <a:ext cx="4787900" cy="3025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Behandling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is-IS" noProof="0" dirty="0" smtClean="0"/>
              <a:t>Meðferð</a:t>
            </a:r>
            <a:r>
              <a:rPr lang="is-IS" b="0" noProof="0" dirty="0" smtClean="0"/>
              <a:t> </a:t>
            </a:r>
            <a:endParaRPr lang="is-IS" b="0" noProof="0" dirty="0"/>
          </a:p>
        </p:txBody>
      </p:sp>
      <p:sp>
        <p:nvSpPr>
          <p:cNvPr id="232" name="Gerð er aðgerð á malrotation sem veldur einkennum…"/>
          <p:cNvSpPr txBox="1"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36830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Gerð er aðgerð á malrotation sem veldur einkennum</a:t>
            </a:r>
          </a:p>
          <a:p>
            <a:pPr>
              <a:spcBef>
                <a:spcPts val="600"/>
              </a:spcBef>
              <a:buSzTx/>
              <a:buNone/>
              <a:defRPr sz="2800"/>
            </a:pPr>
            <a:endParaRPr lang="is-IS" noProof="0" dirty="0" smtClean="0"/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 Við volvulus bráða aðgerð</a:t>
            </a:r>
            <a:endParaRPr lang="is-IS" noProof="0" dirty="0"/>
          </a:p>
        </p:txBody>
      </p:sp>
      <p:pic>
        <p:nvPicPr>
          <p:cNvPr id="5" name="image.png" descr="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355976" y="1640202"/>
            <a:ext cx="4608512" cy="39873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Malrotation-op-3" descr="Malrotation-op-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14287"/>
            <a:ext cx="9144000" cy="68595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Malrotation-op-2" descr="Malrotation-op-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14287"/>
            <a:ext cx="9144000" cy="68595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Malrotation-op-4" descr="Malrotation-op-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14287"/>
            <a:ext cx="9144000" cy="68595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Malrotation-op-7" descr="Malrotation-op-7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-12700"/>
            <a:ext cx="9144000" cy="7061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Malrotation-op-8" descr="Malrotation-op-8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14287"/>
            <a:ext cx="9144000" cy="68595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Malrotation-op-9" descr="Malrotation-op-9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14287"/>
            <a:ext cx="9144000" cy="68595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2 ) Galllituð uppköst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/>
            </a:lvl1pPr>
          </a:lstStyle>
          <a:p>
            <a:r>
              <a:rPr lang="is-IS" noProof="0" dirty="0" smtClean="0"/>
              <a:t>2 ) Galllituð uppköst </a:t>
            </a:r>
            <a:endParaRPr lang="is-IS" noProof="0" dirty="0"/>
          </a:p>
        </p:txBody>
      </p:sp>
      <p:sp>
        <p:nvSpPr>
          <p:cNvPr id="43" name="Ef hindrunin er fyrir neðan papillaVateri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5050904" cy="4525963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>
              <a:buChar char="•"/>
            </a:pPr>
            <a:r>
              <a:rPr lang="is-IS" noProof="0" dirty="0" smtClean="0"/>
              <a:t>Ef hindrunin er fyrir neðan </a:t>
            </a:r>
            <a:r>
              <a:rPr lang="is-IS" noProof="0" dirty="0" err="1" smtClean="0"/>
              <a:t>papilla</a:t>
            </a:r>
            <a:r>
              <a:rPr lang="is-IS" noProof="0" dirty="0" smtClean="0"/>
              <a:t> of </a:t>
            </a:r>
            <a:r>
              <a:rPr lang="is-IS" noProof="0" dirty="0" err="1" smtClean="0"/>
              <a:t>Vateri</a:t>
            </a:r>
            <a:endParaRPr lang="is-IS" noProof="0" dirty="0" smtClean="0"/>
          </a:p>
          <a:p>
            <a:pPr>
              <a:buChar char="•"/>
            </a:pPr>
            <a:r>
              <a:rPr lang="is-IS" noProof="0" dirty="0" smtClean="0"/>
              <a:t>Mekaniskur ileus þar til rannsóknir hafa sýnt fram á annað</a:t>
            </a:r>
          </a:p>
          <a:p>
            <a:pPr>
              <a:buChar char="•"/>
            </a:pPr>
            <a:r>
              <a:rPr lang="is-IS" noProof="0" dirty="0" smtClean="0"/>
              <a:t>Merki um garna hindrun ef barnið hefur ekki sepsis, meningit eða adrenogenitalt syndrom</a:t>
            </a:r>
          </a:p>
          <a:p>
            <a:pPr>
              <a:buSzTx/>
              <a:buNone/>
            </a:pPr>
            <a:r>
              <a:rPr lang="is-IS" noProof="0" dirty="0" smtClean="0"/>
              <a:t>    (uppköstin venjulega ekki galllituð)</a:t>
            </a:r>
            <a:endParaRPr lang="is-IS" noProof="0" dirty="0"/>
          </a:p>
        </p:txBody>
      </p:sp>
      <p:pic>
        <p:nvPicPr>
          <p:cNvPr id="106499" name="Picture 3" descr="C:\Users\sigurdub\Pictures\papilla of varer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844824"/>
            <a:ext cx="3635896" cy="3221844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Malrotation-op-11" descr="Malrotation-op-1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14287"/>
            <a:ext cx="9144000" cy="68595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Mekonium ileus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/>
            </a:lvl1pPr>
          </a:lstStyle>
          <a:p>
            <a:r>
              <a:rPr lang="is-IS" noProof="0" dirty="0" smtClean="0"/>
              <a:t>Mekonium ileus</a:t>
            </a:r>
            <a:endParaRPr lang="is-IS" noProof="0" dirty="0"/>
          </a:p>
        </p:txBody>
      </p:sp>
      <p:sp>
        <p:nvSpPr>
          <p:cNvPr id="252" name="Þessi gerð af ileus er oft einkenni um cystisk fibros –CF (slímseigjusjúkdóm)…"/>
          <p:cNvSpPr txBox="1">
            <a:spLocks noGrp="1"/>
          </p:cNvSpPr>
          <p:nvPr>
            <p:ph type="body" sz="half" idx="4294967295"/>
          </p:nvPr>
        </p:nvSpPr>
        <p:spPr>
          <a:xfrm>
            <a:off x="323850" y="1600200"/>
            <a:ext cx="417195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Þessi gerð af ileus er oft einkenni um cystisk fibros –CF (slímseigjusjúkdóm)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Mekonium, er þá seigt eins og mjúk karamella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Mekonium festist í garnaveggin, aðallega í distala ileum </a:t>
            </a:r>
            <a:endParaRPr lang="is-IS" noProof="0" dirty="0"/>
          </a:p>
        </p:txBody>
      </p:sp>
      <p:pic>
        <p:nvPicPr>
          <p:cNvPr id="253" name="Meconium-ileus-1" descr="Meconium-ileus-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427537" y="1751012"/>
            <a:ext cx="4716463" cy="4448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Cystisk fibroscystisk fibros = slímseigjusjúkdómur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768095">
              <a:defRPr sz="3696" b="1"/>
            </a:pPr>
            <a:r>
              <a:rPr lang="is-IS" noProof="0" dirty="0" smtClean="0"/>
              <a:t>Cystisk </a:t>
            </a:r>
            <a:r>
              <a:rPr lang="is-IS" dirty="0" smtClean="0"/>
              <a:t>F</a:t>
            </a:r>
            <a:r>
              <a:rPr lang="is-IS" noProof="0" dirty="0" smtClean="0"/>
              <a:t>ibros = Slímseigju sjúkdómur</a:t>
            </a:r>
            <a:r>
              <a:rPr lang="is-IS" b="0" noProof="0" dirty="0" smtClean="0"/>
              <a:t> </a:t>
            </a:r>
            <a:endParaRPr lang="is-IS" b="0" noProof="0" dirty="0"/>
          </a:p>
        </p:txBody>
      </p:sp>
      <p:sp>
        <p:nvSpPr>
          <p:cNvPr id="256" name="Algengasti arfgengi sjúkdómurinn í Evrópu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r>
              <a:rPr lang="is-IS" noProof="0" dirty="0" smtClean="0"/>
              <a:t>Algengasti arfgengi sjúkdómurinn í Evrópu</a:t>
            </a:r>
          </a:p>
          <a:p>
            <a:pPr>
              <a:buChar char="•"/>
            </a:pPr>
            <a:r>
              <a:rPr lang="is-IS" noProof="0" dirty="0" smtClean="0"/>
              <a:t>Autosomal víkjandi</a:t>
            </a:r>
          </a:p>
          <a:p>
            <a:pPr>
              <a:buChar char="•"/>
            </a:pPr>
            <a:r>
              <a:rPr lang="is-IS" noProof="0" dirty="0" smtClean="0"/>
              <a:t>Heteroczygote 1 : 20 –25</a:t>
            </a:r>
          </a:p>
          <a:p>
            <a:pPr>
              <a:buChar char="•"/>
            </a:pPr>
            <a:r>
              <a:rPr lang="is-IS" noProof="0" dirty="0" smtClean="0"/>
              <a:t>Homocygote 1 : 2000 –2500</a:t>
            </a:r>
          </a:p>
          <a:p>
            <a:pPr>
              <a:buChar char="•"/>
            </a:pPr>
            <a:r>
              <a:rPr lang="is-IS" noProof="0" dirty="0" smtClean="0"/>
              <a:t>Cloride (Cl) getur ekki færst yfir epithelium</a:t>
            </a:r>
          </a:p>
          <a:p>
            <a:pPr>
              <a:buChar char="•"/>
            </a:pPr>
            <a:r>
              <a:rPr lang="is-IS" noProof="0" dirty="0" smtClean="0"/>
              <a:t>Seigt secret frá exocrine kirtlum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Einkenni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is-IS" noProof="0" dirty="0" smtClean="0"/>
              <a:t>Einkenni</a:t>
            </a:r>
            <a:r>
              <a:rPr lang="is-IS" b="0" noProof="0" dirty="0" smtClean="0"/>
              <a:t> </a:t>
            </a:r>
            <a:endParaRPr lang="is-IS" b="0" noProof="0" dirty="0"/>
          </a:p>
        </p:txBody>
      </p:sp>
      <p:sp>
        <p:nvSpPr>
          <p:cNvPr id="259" name="10 –33% hafa þekkta fjölskyldu með CF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r>
              <a:rPr lang="is-IS" noProof="0" dirty="0" smtClean="0"/>
              <a:t>10 –33% hafa þekkta fjölskyldu með CF</a:t>
            </a:r>
          </a:p>
          <a:p>
            <a:pPr>
              <a:buChar char="•"/>
            </a:pPr>
            <a:r>
              <a:rPr lang="is-IS" noProof="0" dirty="0" smtClean="0"/>
              <a:t>Á fyrsta degi eftir fæðingu</a:t>
            </a:r>
            <a:endParaRPr lang="is-IS" b="1" noProof="0" dirty="0" smtClean="0"/>
          </a:p>
          <a:p>
            <a:pPr>
              <a:buChar char="•"/>
              <a:defRPr b="1"/>
            </a:pPr>
            <a:r>
              <a:rPr lang="is-IS" noProof="0" dirty="0" smtClean="0"/>
              <a:t>Smágirnis hindrun:</a:t>
            </a:r>
          </a:p>
          <a:p>
            <a:pPr>
              <a:buChar char="•"/>
            </a:pPr>
            <a:r>
              <a:rPr lang="is-IS" noProof="0" dirty="0" smtClean="0"/>
              <a:t> galllituð uppköst</a:t>
            </a:r>
          </a:p>
          <a:p>
            <a:pPr>
              <a:buChar char="•"/>
            </a:pPr>
            <a:r>
              <a:rPr lang="is-IS" noProof="0" dirty="0" smtClean="0"/>
              <a:t> Seinkun á komu eða ekkert barnabik </a:t>
            </a:r>
          </a:p>
          <a:p>
            <a:pPr>
              <a:buChar char="•"/>
            </a:pPr>
            <a:r>
              <a:rPr lang="is-IS" noProof="0" dirty="0" smtClean="0"/>
              <a:t> kviður þaninn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reining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is-IS" noProof="0" dirty="0" smtClean="0"/>
              <a:t>Greining</a:t>
            </a:r>
            <a:r>
              <a:rPr lang="is-IS" b="0" noProof="0" dirty="0" smtClean="0"/>
              <a:t> </a:t>
            </a:r>
            <a:endParaRPr lang="is-IS" b="0" noProof="0" dirty="0"/>
          </a:p>
        </p:txBody>
      </p:sp>
      <p:sp>
        <p:nvSpPr>
          <p:cNvPr id="262" name="DNA analys fyrir CF gen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r>
              <a:rPr lang="is-IS" noProof="0" dirty="0" smtClean="0"/>
              <a:t>DNA analys fyrir CF gen</a:t>
            </a:r>
          </a:p>
          <a:p>
            <a:pPr>
              <a:buChar char="•"/>
            </a:pPr>
            <a:r>
              <a:rPr lang="is-IS" noProof="0" dirty="0" smtClean="0"/>
              <a:t>Svita próf (eftir 4 –6 vikna aldur)</a:t>
            </a:r>
          </a:p>
          <a:p>
            <a:pPr>
              <a:buChar char="•"/>
            </a:pPr>
            <a:r>
              <a:rPr lang="is-IS" noProof="0" dirty="0" smtClean="0"/>
              <a:t>pilocarpine iontophoresis,</a:t>
            </a:r>
          </a:p>
          <a:p>
            <a:pPr>
              <a:buSzTx/>
              <a:buNone/>
            </a:pPr>
            <a:r>
              <a:rPr lang="is-IS" noProof="0" dirty="0" smtClean="0"/>
              <a:t>      neikvætt ef Cl &lt; 30 mmol/L</a:t>
            </a:r>
          </a:p>
          <a:p>
            <a:pPr>
              <a:buSzTx/>
              <a:buNone/>
            </a:pPr>
            <a:r>
              <a:rPr lang="is-IS" noProof="0" dirty="0" smtClean="0"/>
              <a:t>      á mörkum ef Cl 30 -60 mmol/L  </a:t>
            </a:r>
          </a:p>
          <a:p>
            <a:pPr>
              <a:buSzTx/>
              <a:buNone/>
            </a:pPr>
            <a:r>
              <a:rPr lang="is-IS" noProof="0" dirty="0" smtClean="0"/>
              <a:t>      jákvætt ef Cl &gt; 60 mmol/L )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Rtg. kviðaryfirlit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Rtg. kviðaryfirlit</a:t>
            </a:r>
            <a:endParaRPr lang="is-IS" noProof="0" dirty="0"/>
          </a:p>
        </p:txBody>
      </p:sp>
      <p:sp>
        <p:nvSpPr>
          <p:cNvPr id="265" name="Margar víðar smágirnislykkjur, ”sápukúlur” í neðri hægri fjórðung"/>
          <p:cNvSpPr txBox="1"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34671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buChar char="•"/>
              <a:defRPr sz="2800"/>
            </a:lvl1pPr>
          </a:lstStyle>
          <a:p>
            <a:r>
              <a:rPr lang="is-IS" noProof="0" dirty="0" smtClean="0"/>
              <a:t>Margar víðar smágirnislykkjur, ”sápukúlur” í neðri hægri fjórðung</a:t>
            </a:r>
            <a:endParaRPr lang="is-IS" noProof="0" dirty="0"/>
          </a:p>
        </p:txBody>
      </p:sp>
      <p:pic>
        <p:nvPicPr>
          <p:cNvPr id="266" name="Meconium-ileus-rtg-1" descr="Meconium-ileus-rtg-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652962" y="1268412"/>
            <a:ext cx="4340226" cy="55895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Rtg. Kolon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Rtg. Kolon</a:t>
            </a:r>
            <a:endParaRPr lang="is-IS" noProof="0" dirty="0"/>
          </a:p>
        </p:txBody>
      </p:sp>
      <p:sp>
        <p:nvSpPr>
          <p:cNvPr id="269" name="lítill kolon sem er samanfallin og grannur = mikrokolon…"/>
          <p:cNvSpPr txBox="1"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lítill kolon sem er samanfallin og grannur = mikrokolon</a:t>
            </a:r>
          </a:p>
          <a:p>
            <a:pPr>
              <a:spcBef>
                <a:spcPts val="600"/>
              </a:spcBef>
              <a:buSzTx/>
              <a:buNone/>
              <a:defRPr sz="2800"/>
            </a:pPr>
            <a:r>
              <a:rPr lang="is-IS" noProof="0" dirty="0" smtClean="0"/>
              <a:t> 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dirty="0" smtClean="0"/>
              <a:t>skuggaefni</a:t>
            </a:r>
            <a:r>
              <a:rPr lang="is-IS" noProof="0" dirty="0" smtClean="0"/>
              <a:t> til ileum sem inniheldur intraluminal mekonium</a:t>
            </a:r>
            <a:endParaRPr lang="is-IS" noProof="0" dirty="0"/>
          </a:p>
        </p:txBody>
      </p:sp>
      <p:pic>
        <p:nvPicPr>
          <p:cNvPr id="270" name="Meconium-ileus-rtg- passage-1" descr="Meconium-ileus-rtg- passage-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667250" y="1484312"/>
            <a:ext cx="4518025" cy="53736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Meðferð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is-IS" noProof="0" dirty="0" smtClean="0"/>
              <a:t>Meðferð</a:t>
            </a:r>
            <a:r>
              <a:rPr lang="is-IS" b="0" noProof="0" dirty="0" smtClean="0"/>
              <a:t> </a:t>
            </a:r>
            <a:endParaRPr lang="is-IS" b="0" noProof="0" dirty="0"/>
          </a:p>
        </p:txBody>
      </p:sp>
      <p:sp>
        <p:nvSpPr>
          <p:cNvPr id="273" name="Leisa upp seiga mekonium (hjá 60 –70%)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Leyst upp seigt mekonium (hjá 60 –70%)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Saltvatn, baby-feeding katheter nr.8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Hyperosmolar röntgen skuggaefni sem er vatnsleysanlegt og inniheldur vökva sem minnkar ytri vatnsspennu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 (Gastrografin með Tween 80, efni sem minnkar ytri vatnsspennu)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Hætta á dehydreringu og hypovolemisku shocki, ásamt perforation á görninni 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Aðgerð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is-IS" noProof="0" dirty="0" smtClean="0"/>
              <a:t>Aðgerð</a:t>
            </a:r>
            <a:r>
              <a:rPr lang="is-IS" b="0" noProof="0" dirty="0" smtClean="0"/>
              <a:t> </a:t>
            </a:r>
            <a:endParaRPr lang="is-IS" b="0" noProof="0" dirty="0"/>
          </a:p>
        </p:txBody>
      </p:sp>
      <p:sp>
        <p:nvSpPr>
          <p:cNvPr id="276" name="enterotomi og görnin skoluð hrein…"/>
          <p:cNvSpPr txBox="1">
            <a:spLocks noGrp="1"/>
          </p:cNvSpPr>
          <p:nvPr>
            <p:ph type="body" sz="half" idx="4294967295"/>
          </p:nvPr>
        </p:nvSpPr>
        <p:spPr>
          <a:xfrm>
            <a:off x="179512" y="1600200"/>
            <a:ext cx="4316288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har char="•"/>
              <a:defRPr sz="2800"/>
            </a:pPr>
            <a:r>
              <a:rPr lang="is-IS" dirty="0" smtClean="0"/>
              <a:t>E</a:t>
            </a:r>
            <a:r>
              <a:rPr lang="is-IS" noProof="0" dirty="0" smtClean="0"/>
              <a:t>nterotomi og görnin skoluð hrein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Resection á víðri görn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End-to-end anastomosa eða sett út stómia</a:t>
            </a:r>
            <a:endParaRPr lang="is-IS" noProof="0" dirty="0"/>
          </a:p>
        </p:txBody>
      </p:sp>
      <p:pic>
        <p:nvPicPr>
          <p:cNvPr id="277" name="Meconium-ileus-op-1" descr="Meconium-ileus-op-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572000" y="1773237"/>
            <a:ext cx="4572000" cy="3429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Meconium-ileus-op-2" descr="Meconium-ileus-op-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3 ) Seinkun á komu mekonium (barnabik)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768095">
              <a:defRPr sz="3696" b="1"/>
            </a:pPr>
            <a:r>
              <a:rPr lang="is-IS" noProof="0" dirty="0" smtClean="0"/>
              <a:t>3 ) Seinkun á komu mekonium (barnabik) </a:t>
            </a:r>
            <a:r>
              <a:rPr lang="is-IS" b="0" noProof="0" dirty="0" smtClean="0"/>
              <a:t> </a:t>
            </a:r>
            <a:endParaRPr lang="is-IS" b="0" noProof="0" dirty="0"/>
          </a:p>
        </p:txBody>
      </p:sp>
      <p:sp>
        <p:nvSpPr>
          <p:cNvPr id="46" name="Eðlilega kemur mekonium fyrstu 24 (-48) tímana eftir fæðingu…"/>
          <p:cNvSpPr txBox="1">
            <a:spLocks noGrp="1"/>
          </p:cNvSpPr>
          <p:nvPr>
            <p:ph type="body" idx="4294967295"/>
          </p:nvPr>
        </p:nvSpPr>
        <p:spPr>
          <a:xfrm>
            <a:off x="251520" y="1600200"/>
            <a:ext cx="5112568" cy="4525963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>
              <a:buChar char="•"/>
            </a:pPr>
            <a:r>
              <a:rPr lang="is-IS" noProof="0" dirty="0" smtClean="0"/>
              <a:t>Eðlilega kemur mekonium fyrstu 24 (-48) tímana eftir fæðingu</a:t>
            </a:r>
          </a:p>
          <a:p>
            <a:pPr>
              <a:buChar char="•"/>
            </a:pPr>
            <a:r>
              <a:rPr lang="is-IS" noProof="0" dirty="0" smtClean="0"/>
              <a:t>Seinkun komu mekonium bendir oft til mekanisks ileus</a:t>
            </a:r>
          </a:p>
          <a:p>
            <a:pPr>
              <a:buChar char="•"/>
            </a:pPr>
            <a:r>
              <a:rPr lang="is-IS" noProof="0" dirty="0" smtClean="0"/>
              <a:t>Seinkun komu mekonium getur orðið án ”kirurgiskrar” ástæðu, (fyrirburar)</a:t>
            </a:r>
            <a:endParaRPr lang="is-IS" noProof="0" dirty="0"/>
          </a:p>
        </p:txBody>
      </p:sp>
      <p:pic>
        <p:nvPicPr>
          <p:cNvPr id="3074" name="Picture 2" descr="\\lsh.is\gogn\notendur\sigurdub\Desktop\Myndir og fyrirl.HB\analatresibilder\SARP 080306\Tawil pre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3573" y="2060848"/>
            <a:ext cx="3840427" cy="288032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Meconium-ileus-op-3" descr="Meconium-ileus-op-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Meconium-ileus-op-4" descr="Meconium-ileus-op-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Necrotiserande Entero-Colit  = NEC = Þarmadrepsbólga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841247">
              <a:defRPr sz="3680" b="1"/>
            </a:pPr>
            <a:r>
              <a:rPr lang="is-IS" noProof="0" dirty="0" smtClean="0"/>
              <a:t>Nekrotiserandi Entero-Colit</a:t>
            </a:r>
            <a:br>
              <a:rPr lang="is-IS" noProof="0" dirty="0" smtClean="0"/>
            </a:br>
            <a:r>
              <a:rPr lang="is-IS" noProof="0" dirty="0" smtClean="0"/>
              <a:t> = NEC = Þarmadrepsbólga</a:t>
            </a:r>
            <a:endParaRPr lang="is-IS" noProof="0" dirty="0"/>
          </a:p>
        </p:txBody>
      </p:sp>
      <p:sp>
        <p:nvSpPr>
          <p:cNvPr id="286" name="Tíðni :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  <a:defRPr b="1"/>
            </a:pPr>
            <a:r>
              <a:rPr lang="is-IS" noProof="0" dirty="0" smtClean="0"/>
              <a:t>Tíðni :</a:t>
            </a:r>
          </a:p>
          <a:p>
            <a:pPr>
              <a:buChar char="•"/>
            </a:pPr>
            <a:r>
              <a:rPr lang="is-IS" noProof="0" dirty="0" smtClean="0"/>
              <a:t>1 –2 /1000 fæðingar</a:t>
            </a:r>
          </a:p>
          <a:p>
            <a:pPr>
              <a:buChar char="•"/>
            </a:pPr>
            <a:r>
              <a:rPr lang="is-IS" noProof="0" dirty="0" smtClean="0"/>
              <a:t>NEC (</a:t>
            </a:r>
            <a:r>
              <a:rPr lang="is-IS" dirty="0" smtClean="0"/>
              <a:t>n</a:t>
            </a:r>
            <a:r>
              <a:rPr lang="is-IS" noProof="0" dirty="0" smtClean="0"/>
              <a:t>ekrotiserandi entero-kolit) er lífshótandi sjúkdómur hjá nýfæddum, sem byrjar með skaða á slímhúð garnarinnar og getur aukist í nekrósu gegnum allan garnavegginn 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Etiologin är icke helt klarlagd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dirty="0" smtClean="0"/>
              <a:t>Orsökin er óljós</a:t>
            </a:r>
            <a:endParaRPr lang="is-IS" noProof="0" dirty="0"/>
          </a:p>
        </p:txBody>
      </p:sp>
      <p:sp>
        <p:nvSpPr>
          <p:cNvPr id="289" name="Perinatal stess veldur vasoconstriction í splanchnic circulationen og orsakar ishemiu í slímhimnunni.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buChar char="•"/>
              <a:defRPr sz="2400"/>
            </a:pPr>
            <a:r>
              <a:rPr lang="is-IS" dirty="0" smtClean="0"/>
              <a:t>Perinatal stess veldur vasoconstriction í splanchnic circulationen og orsakar ishemiu í slímhimnunni. </a:t>
            </a:r>
          </a:p>
          <a:p>
            <a:pPr>
              <a:lnSpc>
                <a:spcPct val="90000"/>
              </a:lnSpc>
              <a:spcBef>
                <a:spcPts val="500"/>
              </a:spcBef>
              <a:buChar char="•"/>
              <a:defRPr sz="2400"/>
            </a:pPr>
            <a:r>
              <a:rPr lang="is-IS" dirty="0" smtClean="0"/>
              <a:t>Hypoxemia, acidosis og hypotermia minnka ennþá meira súrefnisskort í görninni, með akut pulmonary hypertension og hægri til vinstri shunt, gegnum patent ductus arteriosus. </a:t>
            </a:r>
          </a:p>
          <a:p>
            <a:pPr>
              <a:lnSpc>
                <a:spcPct val="90000"/>
              </a:lnSpc>
              <a:spcBef>
                <a:spcPts val="500"/>
              </a:spcBef>
              <a:buChar char="•"/>
              <a:defRPr sz="2400"/>
            </a:pPr>
            <a:r>
              <a:rPr lang="is-IS" dirty="0" smtClean="0"/>
              <a:t>Skaði verður á slímhimnunni vegna súrefnis radikala og bólga verður í garnaveggnum vegna, aktiveringar á complement, endotoxina, cytokina og bakteríu translokationar.</a:t>
            </a:r>
          </a:p>
          <a:p>
            <a:pPr>
              <a:lnSpc>
                <a:spcPct val="90000"/>
              </a:lnSpc>
              <a:spcBef>
                <a:spcPts val="500"/>
              </a:spcBef>
              <a:buChar char="•"/>
              <a:defRPr sz="2400"/>
            </a:pPr>
            <a:r>
              <a:rPr lang="is-IS" dirty="0" smtClean="0"/>
              <a:t>Histologia sýnir ishemiska nekrosu með loft í garnaveggnum (”pneumatosis intestinalis ” eða intramural loft) </a:t>
            </a:r>
            <a:endParaRPr lang="is-IS" dirty="0"/>
          </a:p>
        </p:txBody>
      </p:sp>
    </p:spTree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NEC-1" descr="NEC-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498600" y="0"/>
            <a:ext cx="658495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Ökad risk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dirty="0" smtClean="0"/>
              <a:t>Aukin hætta</a:t>
            </a:r>
            <a:endParaRPr lang="is-IS" noProof="0" dirty="0"/>
          </a:p>
        </p:txBody>
      </p:sp>
      <p:sp>
        <p:nvSpPr>
          <p:cNvPr id="294" name="(Perinatal stress)…"/>
          <p:cNvSpPr txBox="1"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(</a:t>
            </a:r>
            <a:r>
              <a:rPr lang="is-IS" b="1" noProof="0" dirty="0" smtClean="0"/>
              <a:t>Perinatal stress)</a:t>
            </a:r>
          </a:p>
          <a:p>
            <a:pPr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Veikur fyrirburi</a:t>
            </a:r>
          </a:p>
          <a:p>
            <a:pPr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Respiratory failure</a:t>
            </a:r>
          </a:p>
          <a:p>
            <a:pPr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Sepsis</a:t>
            </a:r>
          </a:p>
          <a:p>
            <a:pPr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Hypotermia</a:t>
            </a:r>
          </a:p>
          <a:p>
            <a:pPr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Hypotension</a:t>
            </a:r>
          </a:p>
          <a:p>
            <a:pPr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Acidosis</a:t>
            </a:r>
          </a:p>
          <a:p>
            <a:pPr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Hypoxemia </a:t>
            </a:r>
            <a:endParaRPr lang="is-IS" noProof="0" dirty="0"/>
          </a:p>
        </p:txBody>
      </p:sp>
      <p:sp>
        <p:nvSpPr>
          <p:cNvPr id="295" name="prematuritet…"/>
          <p:cNvSpPr txBox="1"/>
          <p:nvPr/>
        </p:nvSpPr>
        <p:spPr>
          <a:xfrm>
            <a:off x="4648200" y="1600200"/>
            <a:ext cx="4038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spcBef>
                <a:spcPts val="500"/>
              </a:spcBef>
              <a:buSzPct val="100000"/>
              <a:buChar char="•"/>
            </a:pPr>
            <a:r>
              <a:rPr lang="is-IS" dirty="0" smtClean="0"/>
              <a:t>prematuritet </a:t>
            </a:r>
          </a:p>
          <a:p>
            <a:pPr marL="342900" indent="-342900">
              <a:spcBef>
                <a:spcPts val="500"/>
              </a:spcBef>
              <a:buSzPct val="100000"/>
              <a:buChar char="•"/>
            </a:pPr>
            <a:r>
              <a:rPr lang="is-IS" dirty="0" smtClean="0"/>
              <a:t>asfyxi við fæðingu</a:t>
            </a:r>
          </a:p>
          <a:p>
            <a:pPr marL="342900" indent="-342900">
              <a:spcBef>
                <a:spcPts val="500"/>
              </a:spcBef>
              <a:buSzPct val="100000"/>
              <a:buChar char="•"/>
            </a:pPr>
            <a:r>
              <a:rPr lang="is-IS" dirty="0" smtClean="0"/>
              <a:t>erfið fæðing </a:t>
            </a:r>
          </a:p>
          <a:p>
            <a:pPr marL="342900" indent="-342900">
              <a:spcBef>
                <a:spcPts val="500"/>
              </a:spcBef>
              <a:buSzPct val="100000"/>
              <a:buChar char="•"/>
            </a:pPr>
            <a:r>
              <a:rPr lang="is-IS" dirty="0" smtClean="0"/>
              <a:t>hjartagallar</a:t>
            </a:r>
          </a:p>
          <a:p>
            <a:pPr marL="342900" indent="-342900">
              <a:spcBef>
                <a:spcPts val="500"/>
              </a:spcBef>
              <a:buSzPct val="100000"/>
              <a:buChar char="•"/>
            </a:pPr>
            <a:r>
              <a:rPr lang="is-IS" dirty="0" smtClean="0"/>
              <a:t>Aðgerð vegna fæðingargalla </a:t>
            </a:r>
          </a:p>
          <a:p>
            <a:pPr marL="342900" indent="-342900">
              <a:spcBef>
                <a:spcPts val="500"/>
              </a:spcBef>
              <a:buSzPct val="100000"/>
              <a:buChar char="•"/>
            </a:pPr>
            <a:r>
              <a:rPr lang="is-IS" dirty="0" smtClean="0"/>
              <a:t>Nafla venu katheter</a:t>
            </a:r>
            <a:endParaRPr lang="is-IS" dirty="0"/>
          </a:p>
        </p:txBody>
      </p:sp>
    </p:spTree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NEC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noProof="0" dirty="0" smtClean="0"/>
              <a:t>NEC</a:t>
            </a:r>
            <a:endParaRPr lang="is-IS" noProof="0" dirty="0"/>
          </a:p>
        </p:txBody>
      </p:sp>
      <p:sp>
        <p:nvSpPr>
          <p:cNvPr id="298" name="Getur verið hvar sem er í görninni, en algengast í terminala ileum og kolon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r>
              <a:rPr lang="is-IS" noProof="0" dirty="0" smtClean="0"/>
              <a:t>Getur verið hvar sem er í görninni, en algengast í terminala ileum og kolon </a:t>
            </a:r>
          </a:p>
          <a:p>
            <a:pPr>
              <a:buChar char="•"/>
            </a:pPr>
            <a:r>
              <a:rPr lang="is-IS" noProof="0" dirty="0" smtClean="0"/>
              <a:t>Flest börnin fyrirburar, &lt;37 vikur</a:t>
            </a:r>
          </a:p>
          <a:p>
            <a:pPr>
              <a:buChar char="•"/>
            </a:pPr>
            <a:r>
              <a:rPr lang="is-IS" noProof="0" dirty="0" smtClean="0"/>
              <a:t>50% f.v. &lt; 1500 gr.</a:t>
            </a:r>
          </a:p>
          <a:p>
            <a:pPr>
              <a:buChar char="•"/>
            </a:pPr>
            <a:r>
              <a:rPr lang="is-IS" noProof="0" dirty="0" smtClean="0"/>
              <a:t>80% f.v. &lt; 2500 gr.</a:t>
            </a:r>
          </a:p>
          <a:p>
            <a:pPr>
              <a:buChar char="•"/>
            </a:pPr>
            <a:r>
              <a:rPr lang="is-IS" noProof="0" dirty="0" smtClean="0"/>
              <a:t>Fullgengin 20%.</a:t>
            </a:r>
          </a:p>
          <a:p>
            <a:pPr>
              <a:buChar char="•"/>
            </a:pPr>
            <a:r>
              <a:rPr lang="is-IS" noProof="0" dirty="0" smtClean="0"/>
              <a:t>Algengast 3 –12 daga aldur</a:t>
            </a:r>
            <a:endParaRPr lang="is-IS" noProof="0" dirty="0"/>
          </a:p>
        </p:txBody>
      </p:sp>
    </p:spTree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Einkenni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is-IS" noProof="0" dirty="0" smtClean="0"/>
              <a:t>Einkenni</a:t>
            </a:r>
            <a:r>
              <a:rPr lang="is-IS" b="0" noProof="0" dirty="0" smtClean="0"/>
              <a:t> </a:t>
            </a:r>
            <a:endParaRPr lang="is-IS" b="0" noProof="0" dirty="0"/>
          </a:p>
        </p:txBody>
      </p:sp>
      <p:sp>
        <p:nvSpPr>
          <p:cNvPr id="301" name="Einkenni byrja þegar barnið fær mat, 90 %.…"/>
          <p:cNvSpPr txBox="1">
            <a:spLocks noGrp="1"/>
          </p:cNvSpPr>
          <p:nvPr>
            <p:ph type="body" sz="half" idx="4294967295"/>
          </p:nvPr>
        </p:nvSpPr>
        <p:spPr>
          <a:xfrm>
            <a:off x="250825" y="1600200"/>
            <a:ext cx="4392613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Einkenni byrja þegar barnið fær mat, 90 %.</a:t>
            </a:r>
          </a:p>
          <a:p>
            <a:pPr>
              <a:lnSpc>
                <a:spcPct val="80000"/>
              </a:lnSpc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Barnið slappt</a:t>
            </a:r>
          </a:p>
          <a:p>
            <a:pPr>
              <a:lnSpc>
                <a:spcPct val="80000"/>
              </a:lnSpc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Vill ekki drekka</a:t>
            </a:r>
          </a:p>
          <a:p>
            <a:pPr>
              <a:lnSpc>
                <a:spcPct val="80000"/>
              </a:lnSpc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Grænar retentioner</a:t>
            </a:r>
          </a:p>
          <a:p>
            <a:pPr>
              <a:lnSpc>
                <a:spcPct val="80000"/>
              </a:lnSpc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Uppköst</a:t>
            </a:r>
          </a:p>
          <a:p>
            <a:pPr>
              <a:lnSpc>
                <a:spcPct val="80000"/>
              </a:lnSpc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Þaninn kviður</a:t>
            </a:r>
          </a:p>
          <a:p>
            <a:pPr>
              <a:lnSpc>
                <a:spcPct val="80000"/>
              </a:lnSpc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Kviður aumur</a:t>
            </a:r>
          </a:p>
          <a:p>
            <a:pPr>
              <a:lnSpc>
                <a:spcPct val="80000"/>
              </a:lnSpc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Blóð með hægðum 80 -90%</a:t>
            </a:r>
          </a:p>
          <a:p>
            <a:pPr>
              <a:lnSpc>
                <a:spcPct val="80000"/>
              </a:lnSpc>
              <a:spcBef>
                <a:spcPts val="500"/>
              </a:spcBef>
              <a:buChar char="•"/>
              <a:defRPr sz="2400"/>
            </a:pPr>
            <a:r>
              <a:rPr lang="is-IS" noProof="0" dirty="0" smtClean="0"/>
              <a:t>Roði og bjúgur á kviðnum</a:t>
            </a:r>
            <a:endParaRPr lang="is-IS" noProof="0" dirty="0"/>
          </a:p>
        </p:txBody>
      </p:sp>
      <p:sp>
        <p:nvSpPr>
          <p:cNvPr id="302" name="Einkenni um sepsis :…"/>
          <p:cNvSpPr txBox="1"/>
          <p:nvPr/>
        </p:nvSpPr>
        <p:spPr>
          <a:xfrm>
            <a:off x="4648200" y="1600200"/>
            <a:ext cx="4038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lnSpc>
                <a:spcPct val="80000"/>
              </a:lnSpc>
              <a:spcBef>
                <a:spcPts val="500"/>
              </a:spcBef>
              <a:buSzPct val="100000"/>
              <a:buChar char="•"/>
              <a:defRPr b="1"/>
            </a:pPr>
            <a:r>
              <a:rPr lang="is-IS" dirty="0" smtClean="0"/>
              <a:t>Einkenni um sepsis</a:t>
            </a:r>
            <a:r>
              <a:rPr lang="is-IS" b="0" dirty="0" smtClean="0"/>
              <a:t> :</a:t>
            </a:r>
          </a:p>
          <a:p>
            <a:pPr marL="342900" indent="-342900">
              <a:lnSpc>
                <a:spcPct val="80000"/>
              </a:lnSpc>
              <a:spcBef>
                <a:spcPts val="500"/>
              </a:spcBef>
              <a:buSzPct val="100000"/>
              <a:buChar char="•"/>
            </a:pPr>
            <a:r>
              <a:rPr lang="is-IS" dirty="0" smtClean="0"/>
              <a:t>bradycardia</a:t>
            </a:r>
          </a:p>
          <a:p>
            <a:pPr marL="342900" indent="-342900">
              <a:lnSpc>
                <a:spcPct val="80000"/>
              </a:lnSpc>
              <a:spcBef>
                <a:spcPts val="500"/>
              </a:spcBef>
              <a:buSzPct val="100000"/>
              <a:buChar char="•"/>
            </a:pPr>
            <a:r>
              <a:rPr lang="is-IS" dirty="0" smtClean="0"/>
              <a:t>apnea</a:t>
            </a:r>
          </a:p>
          <a:p>
            <a:pPr marL="342900" indent="-342900">
              <a:lnSpc>
                <a:spcPct val="80000"/>
              </a:lnSpc>
              <a:spcBef>
                <a:spcPts val="500"/>
              </a:spcBef>
              <a:buSzPct val="100000"/>
              <a:buChar char="•"/>
            </a:pPr>
            <a:r>
              <a:rPr lang="is-IS" dirty="0" smtClean="0"/>
              <a:t>oliguria</a:t>
            </a:r>
          </a:p>
          <a:p>
            <a:pPr marL="342900" indent="-342900">
              <a:lnSpc>
                <a:spcPct val="80000"/>
              </a:lnSpc>
              <a:spcBef>
                <a:spcPts val="500"/>
              </a:spcBef>
              <a:buSzPct val="100000"/>
              <a:buChar char="•"/>
            </a:pPr>
            <a:r>
              <a:rPr lang="is-IS" dirty="0" smtClean="0"/>
              <a:t>hypoxemia</a:t>
            </a:r>
          </a:p>
          <a:p>
            <a:pPr marL="342900" indent="-342900">
              <a:lnSpc>
                <a:spcPct val="80000"/>
              </a:lnSpc>
              <a:spcBef>
                <a:spcPts val="500"/>
              </a:spcBef>
              <a:buSzPct val="100000"/>
              <a:buChar char="•"/>
            </a:pPr>
            <a:r>
              <a:rPr lang="is-IS" dirty="0" smtClean="0"/>
              <a:t>throbocytopenia</a:t>
            </a:r>
          </a:p>
          <a:p>
            <a:pPr marL="342900" indent="-342900">
              <a:lnSpc>
                <a:spcPct val="80000"/>
              </a:lnSpc>
              <a:spcBef>
                <a:spcPts val="500"/>
              </a:spcBef>
              <a:buSzPct val="100000"/>
              <a:buChar char="•"/>
            </a:pPr>
            <a:r>
              <a:rPr lang="is-IS" dirty="0" smtClean="0"/>
              <a:t>acidosis</a:t>
            </a:r>
          </a:p>
          <a:p>
            <a:pPr marL="342900" indent="-342900">
              <a:lnSpc>
                <a:spcPct val="80000"/>
              </a:lnSpc>
              <a:spcBef>
                <a:spcPts val="500"/>
              </a:spcBef>
              <a:buSzPct val="100000"/>
              <a:buChar char="•"/>
            </a:pPr>
            <a:r>
              <a:rPr lang="is-IS" dirty="0" smtClean="0"/>
              <a:t>hiti</a:t>
            </a:r>
            <a:endParaRPr lang="is-IS" dirty="0"/>
          </a:p>
        </p:txBody>
      </p:sp>
    </p:spTree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reining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is-IS" noProof="0" dirty="0" smtClean="0"/>
              <a:t>Greining</a:t>
            </a:r>
            <a:r>
              <a:rPr lang="is-IS" b="0" noProof="0" dirty="0" smtClean="0"/>
              <a:t> </a:t>
            </a:r>
            <a:endParaRPr lang="is-IS" b="0" noProof="0" dirty="0"/>
          </a:p>
        </p:txBody>
      </p:sp>
      <p:sp>
        <p:nvSpPr>
          <p:cNvPr id="305" name="Þandar garnir…"/>
          <p:cNvSpPr txBox="1"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Þandar garnir </a:t>
            </a:r>
            <a:endParaRPr lang="is-IS" b="1" noProof="0" dirty="0" smtClean="0"/>
          </a:p>
          <a:p>
            <a:pPr>
              <a:spcBef>
                <a:spcPts val="600"/>
              </a:spcBef>
              <a:buChar char="•"/>
              <a:defRPr sz="2800" b="1"/>
            </a:pPr>
            <a:r>
              <a:rPr lang="is-IS" noProof="0" dirty="0" smtClean="0"/>
              <a:t>intramural loft</a:t>
            </a:r>
            <a:r>
              <a:rPr lang="is-IS" b="0" noProof="0" dirty="0" smtClean="0"/>
              <a:t> = smáar loftbólur milli laga í garnaveggnum</a:t>
            </a:r>
          </a:p>
          <a:p>
            <a:pPr>
              <a:spcBef>
                <a:spcPts val="600"/>
              </a:spcBef>
              <a:buChar char="•"/>
              <a:defRPr sz="2800"/>
            </a:pPr>
            <a:endParaRPr lang="is-IS" noProof="0" dirty="0" smtClean="0"/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( síðar )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rPr lang="is-IS" noProof="0" dirty="0" smtClean="0"/>
              <a:t>Portal venu loft</a:t>
            </a:r>
            <a:endParaRPr lang="is-IS" b="1" noProof="0" dirty="0" smtClean="0"/>
          </a:p>
          <a:p>
            <a:pPr>
              <a:spcBef>
                <a:spcPts val="600"/>
              </a:spcBef>
              <a:buChar char="•"/>
              <a:defRPr sz="2800" b="1"/>
            </a:pPr>
            <a:r>
              <a:rPr lang="is-IS" noProof="0" dirty="0" smtClean="0"/>
              <a:t>Frítt loft</a:t>
            </a:r>
            <a:endParaRPr lang="is-IS" noProof="0" dirty="0"/>
          </a:p>
        </p:txBody>
      </p:sp>
      <p:pic>
        <p:nvPicPr>
          <p:cNvPr id="306" name="NEC-rtg-2" descr="NEC-rtg-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197475" y="1268412"/>
            <a:ext cx="3167063" cy="55895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Intramural loft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/>
            </a:lvl1pPr>
          </a:lstStyle>
          <a:p>
            <a:r>
              <a:rPr lang="is-IS" noProof="0" dirty="0" smtClean="0"/>
              <a:t>Intramural loft</a:t>
            </a:r>
            <a:endParaRPr lang="is-IS" noProof="0" dirty="0"/>
          </a:p>
        </p:txBody>
      </p:sp>
      <p:pic>
        <p:nvPicPr>
          <p:cNvPr id="309" name="image.tif" descr="image.ti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50825" y="1700212"/>
            <a:ext cx="4281488" cy="4824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age.tif" descr="image.ti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787900" y="1660525"/>
            <a:ext cx="4105275" cy="2255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image.pdf" descr="image.pdf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932362" y="4230687"/>
            <a:ext cx="3960813" cy="24685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Standardformgivning">
  <a:themeElements>
    <a:clrScheme name="Standardformgivning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Standardformgivning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Standardformgivni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tandardformgivning">
  <a:themeElements>
    <a:clrScheme name="Standardformgivning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Standardformgivning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Standardformgivni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1594</Words>
  <Application>Microsoft Office PowerPoint</Application>
  <PresentationFormat>On-screen Show (4:3)</PresentationFormat>
  <Paragraphs>314</Paragraphs>
  <Slides>110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110</vt:i4>
      </vt:variant>
    </vt:vector>
  </HeadingPairs>
  <TitlesOfParts>
    <vt:vector size="111" baseType="lpstr">
      <vt:lpstr>Standardformgivning</vt:lpstr>
      <vt:lpstr>Barnaskurðlækningar - 3</vt:lpstr>
      <vt:lpstr>III Kviðarbráðatilfelli á barnadeild</vt:lpstr>
      <vt:lpstr>Neonatal ileus = Ileus hjá nýfæddum</vt:lpstr>
      <vt:lpstr>Orsök</vt:lpstr>
      <vt:lpstr>Orsök</vt:lpstr>
      <vt:lpstr>Einkenni</vt:lpstr>
      <vt:lpstr>1 ) Polyhydramnios Prenatal </vt:lpstr>
      <vt:lpstr>2 ) Galllituð uppköst </vt:lpstr>
      <vt:lpstr>3 ) Seinkun á komu mekonium (barnabik)  </vt:lpstr>
      <vt:lpstr>4 ) Þaninn kviður  </vt:lpstr>
      <vt:lpstr>5 ) Engir verkir </vt:lpstr>
      <vt:lpstr>Greining </vt:lpstr>
      <vt:lpstr>Kviðaryfirlit  </vt:lpstr>
      <vt:lpstr>Slide 14</vt:lpstr>
      <vt:lpstr>Kviðaryfirlit </vt:lpstr>
      <vt:lpstr>Slide 16</vt:lpstr>
      <vt:lpstr>Kviðaryfirlit </vt:lpstr>
      <vt:lpstr>Slide 18</vt:lpstr>
      <vt:lpstr>Rtg. Kolon </vt:lpstr>
      <vt:lpstr>Rtg. Kolon</vt:lpstr>
      <vt:lpstr>Rtg. Passage </vt:lpstr>
      <vt:lpstr>Duodenal obstruction = Duodenal hindrun </vt:lpstr>
      <vt:lpstr>Atresia, stenos eða membran </vt:lpstr>
      <vt:lpstr>Pankreas annulare</vt:lpstr>
      <vt:lpstr>Ladd’s bönd </vt:lpstr>
      <vt:lpstr>Einkenni </vt:lpstr>
      <vt:lpstr>Greining </vt:lpstr>
      <vt:lpstr>Greining </vt:lpstr>
      <vt:lpstr>Rtg. Passage = Dubbel bubbla</vt:lpstr>
      <vt:lpstr>Meðferð </vt:lpstr>
      <vt:lpstr>Aðgerð </vt:lpstr>
      <vt:lpstr>Slide 32</vt:lpstr>
      <vt:lpstr>Slide 33</vt:lpstr>
      <vt:lpstr>Slide 34</vt:lpstr>
      <vt:lpstr>Slide 35</vt:lpstr>
      <vt:lpstr>Slide 36</vt:lpstr>
      <vt:lpstr>Atresia</vt:lpstr>
      <vt:lpstr>Smágirnis atresia eða stenosa </vt:lpstr>
      <vt:lpstr>Einkenni </vt:lpstr>
      <vt:lpstr>Atresia typa IIIa </vt:lpstr>
      <vt:lpstr>Atresia typa IIIb </vt:lpstr>
      <vt:lpstr>Slide 42</vt:lpstr>
      <vt:lpstr>Slide 43</vt:lpstr>
      <vt:lpstr>Kolon Atresia</vt:lpstr>
      <vt:lpstr>Slide 45</vt:lpstr>
      <vt:lpstr>Slide 46</vt:lpstr>
      <vt:lpstr>Slide 47</vt:lpstr>
      <vt:lpstr>Duplication</vt:lpstr>
      <vt:lpstr>Duplication</vt:lpstr>
      <vt:lpstr>Duplication</vt:lpstr>
      <vt:lpstr>Slide 51</vt:lpstr>
      <vt:lpstr>Slide 52</vt:lpstr>
      <vt:lpstr>Duplication</vt:lpstr>
      <vt:lpstr>Slide 54</vt:lpstr>
      <vt:lpstr>Malrotation  = Meðfæddur vansnúningur á görn</vt:lpstr>
      <vt:lpstr>Snúningur 270 gráður </vt:lpstr>
      <vt:lpstr>Eðlileg festing garnarinnar</vt:lpstr>
      <vt:lpstr>Partial malrotation </vt:lpstr>
      <vt:lpstr>Total malrotation </vt:lpstr>
      <vt:lpstr>Eðlileg festing garnarinnar</vt:lpstr>
      <vt:lpstr>Slide 61</vt:lpstr>
      <vt:lpstr>Einkenni </vt:lpstr>
      <vt:lpstr>Volvulus</vt:lpstr>
      <vt:lpstr>Einkenni</vt:lpstr>
      <vt:lpstr>Einkenni</vt:lpstr>
      <vt:lpstr>Rannsóknir </vt:lpstr>
      <vt:lpstr>Slide 67</vt:lpstr>
      <vt:lpstr>Slide 68</vt:lpstr>
      <vt:lpstr>Rtg. Passage við malrotation </vt:lpstr>
      <vt:lpstr>Slide 70</vt:lpstr>
      <vt:lpstr>Slide 71</vt:lpstr>
      <vt:lpstr>Greining</vt:lpstr>
      <vt:lpstr>Meðferð 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Mekonium ileus</vt:lpstr>
      <vt:lpstr>Cystisk Fibros = Slímseigju sjúkdómur </vt:lpstr>
      <vt:lpstr>Einkenni </vt:lpstr>
      <vt:lpstr>Greining </vt:lpstr>
      <vt:lpstr>Rtg. kviðaryfirlit</vt:lpstr>
      <vt:lpstr>Rtg. Kolon</vt:lpstr>
      <vt:lpstr>Meðferð </vt:lpstr>
      <vt:lpstr>Aðgerð </vt:lpstr>
      <vt:lpstr>Slide 89</vt:lpstr>
      <vt:lpstr>Slide 90</vt:lpstr>
      <vt:lpstr>Slide 91</vt:lpstr>
      <vt:lpstr>Nekrotiserandi Entero-Colit  = NEC = Þarmadrepsbólga</vt:lpstr>
      <vt:lpstr>Orsökin er óljós</vt:lpstr>
      <vt:lpstr>Slide 94</vt:lpstr>
      <vt:lpstr>Aukin hætta</vt:lpstr>
      <vt:lpstr>NEC</vt:lpstr>
      <vt:lpstr>Einkenni </vt:lpstr>
      <vt:lpstr>Greining </vt:lpstr>
      <vt:lpstr>Intramural loft</vt:lpstr>
      <vt:lpstr>Loft í V.Porta</vt:lpstr>
      <vt:lpstr>Frítt loft</vt:lpstr>
      <vt:lpstr>Meðferð </vt:lpstr>
      <vt:lpstr>Aðgerð</vt:lpstr>
      <vt:lpstr>Slide 104</vt:lpstr>
      <vt:lpstr>Slide 105</vt:lpstr>
      <vt:lpstr>Slide 106</vt:lpstr>
      <vt:lpstr>Slide 107</vt:lpstr>
      <vt:lpstr>Slide 108</vt:lpstr>
      <vt:lpstr>Slide 109</vt:lpstr>
      <vt:lpstr>Slide 110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Barnaskurðlækningar - 3</dc:title>
  <cp:lastModifiedBy>sigurdub</cp:lastModifiedBy>
  <cp:revision>23</cp:revision>
  <dcterms:modified xsi:type="dcterms:W3CDTF">2018-10-21T16:24:02Z</dcterms:modified>
</cp:coreProperties>
</file>